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3"/>
  </p:notesMasterIdLst>
  <p:sldIdLst>
    <p:sldId id="256" r:id="rId2"/>
    <p:sldId id="540" r:id="rId3"/>
    <p:sldId id="541" r:id="rId4"/>
    <p:sldId id="495" r:id="rId5"/>
    <p:sldId id="507" r:id="rId6"/>
    <p:sldId id="272" r:id="rId7"/>
    <p:sldId id="751" r:id="rId8"/>
    <p:sldId id="646" r:id="rId9"/>
    <p:sldId id="574" r:id="rId10"/>
    <p:sldId id="587" r:id="rId11"/>
    <p:sldId id="588" r:id="rId12"/>
    <p:sldId id="589" r:id="rId13"/>
    <p:sldId id="590" r:id="rId14"/>
    <p:sldId id="591" r:id="rId15"/>
    <p:sldId id="592" r:id="rId16"/>
    <p:sldId id="593" r:id="rId17"/>
    <p:sldId id="594" r:id="rId18"/>
    <p:sldId id="595" r:id="rId19"/>
    <p:sldId id="555" r:id="rId20"/>
    <p:sldId id="556" r:id="rId21"/>
    <p:sldId id="277" r:id="rId22"/>
    <p:sldId id="557" r:id="rId23"/>
    <p:sldId id="572" r:id="rId24"/>
    <p:sldId id="506" r:id="rId25"/>
    <p:sldId id="678" r:id="rId26"/>
    <p:sldId id="258" r:id="rId27"/>
    <p:sldId id="393" r:id="rId28"/>
    <p:sldId id="395" r:id="rId29"/>
    <p:sldId id="396" r:id="rId30"/>
    <p:sldId id="611" r:id="rId31"/>
    <p:sldId id="612" r:id="rId32"/>
    <p:sldId id="613" r:id="rId33"/>
    <p:sldId id="614" r:id="rId34"/>
    <p:sldId id="616" r:id="rId35"/>
    <p:sldId id="744" r:id="rId36"/>
    <p:sldId id="617" r:id="rId37"/>
    <p:sldId id="743" r:id="rId38"/>
    <p:sldId id="618" r:id="rId39"/>
    <p:sldId id="745" r:id="rId40"/>
    <p:sldId id="619" r:id="rId41"/>
    <p:sldId id="615" r:id="rId42"/>
    <p:sldId id="632" r:id="rId43"/>
    <p:sldId id="633" r:id="rId44"/>
    <p:sldId id="634" r:id="rId45"/>
    <p:sldId id="605" r:id="rId46"/>
    <p:sldId id="746" r:id="rId47"/>
    <p:sldId id="747" r:id="rId48"/>
    <p:sldId id="356" r:id="rId49"/>
    <p:sldId id="357" r:id="rId50"/>
    <p:sldId id="567" r:id="rId51"/>
    <p:sldId id="562" r:id="rId52"/>
    <p:sldId id="360" r:id="rId53"/>
    <p:sldId id="397" r:id="rId54"/>
    <p:sldId id="398" r:id="rId55"/>
    <p:sldId id="327" r:id="rId56"/>
    <p:sldId id="578" r:id="rId57"/>
    <p:sldId id="579" r:id="rId58"/>
    <p:sldId id="607" r:id="rId59"/>
    <p:sldId id="584" r:id="rId60"/>
    <p:sldId id="542" r:id="rId61"/>
    <p:sldId id="543" r:id="rId62"/>
    <p:sldId id="544" r:id="rId63"/>
    <p:sldId id="545" r:id="rId64"/>
    <p:sldId id="564" r:id="rId65"/>
    <p:sldId id="565" r:id="rId66"/>
    <p:sldId id="566" r:id="rId67"/>
    <p:sldId id="546" r:id="rId68"/>
    <p:sldId id="504" r:id="rId69"/>
    <p:sldId id="264" r:id="rId70"/>
    <p:sldId id="265" r:id="rId71"/>
    <p:sldId id="266" r:id="rId72"/>
    <p:sldId id="267" r:id="rId73"/>
    <p:sldId id="343" r:id="rId74"/>
    <p:sldId id="742" r:id="rId75"/>
    <p:sldId id="753" r:id="rId76"/>
    <p:sldId id="599" r:id="rId77"/>
    <p:sldId id="577" r:id="rId78"/>
    <p:sldId id="598" r:id="rId79"/>
    <p:sldId id="282" r:id="rId80"/>
    <p:sldId id="281" r:id="rId81"/>
    <p:sldId id="547" r:id="rId82"/>
    <p:sldId id="269" r:id="rId83"/>
    <p:sldId id="548" r:id="rId84"/>
    <p:sldId id="361" r:id="rId85"/>
    <p:sldId id="570" r:id="rId86"/>
    <p:sldId id="549" r:id="rId87"/>
    <p:sldId id="371" r:id="rId88"/>
    <p:sldId id="576" r:id="rId89"/>
    <p:sldId id="362" r:id="rId90"/>
    <p:sldId id="363" r:id="rId91"/>
    <p:sldId id="268" r:id="rId92"/>
    <p:sldId id="355" r:id="rId93"/>
    <p:sldId id="376" r:id="rId94"/>
    <p:sldId id="550" r:id="rId95"/>
    <p:sldId id="275" r:id="rId96"/>
    <p:sldId id="373" r:id="rId97"/>
    <p:sldId id="270" r:id="rId98"/>
    <p:sldId id="489" r:id="rId99"/>
    <p:sldId id="490" r:id="rId100"/>
    <p:sldId id="596" r:id="rId101"/>
    <p:sldId id="496" r:id="rId102"/>
    <p:sldId id="497" r:id="rId103"/>
    <p:sldId id="498" r:id="rId104"/>
    <p:sldId id="499" r:id="rId105"/>
    <p:sldId id="500" r:id="rId106"/>
    <p:sldId id="502" r:id="rId107"/>
    <p:sldId id="501" r:id="rId108"/>
    <p:sldId id="503" r:id="rId109"/>
    <p:sldId id="491" r:id="rId110"/>
    <p:sldId id="508" r:id="rId111"/>
    <p:sldId id="509" r:id="rId112"/>
    <p:sldId id="510" r:id="rId113"/>
    <p:sldId id="520" r:id="rId114"/>
    <p:sldId id="511" r:id="rId115"/>
    <p:sldId id="271" r:id="rId116"/>
    <p:sldId id="519" r:id="rId117"/>
    <p:sldId id="404" r:id="rId118"/>
    <p:sldId id="528" r:id="rId119"/>
    <p:sldId id="529" r:id="rId120"/>
    <p:sldId id="563" r:id="rId121"/>
    <p:sldId id="602" r:id="rId122"/>
    <p:sldId id="347" r:id="rId123"/>
    <p:sldId id="603" r:id="rId124"/>
    <p:sldId id="295" r:id="rId125"/>
    <p:sldId id="409" r:id="rId126"/>
    <p:sldId id="349" r:id="rId127"/>
    <p:sldId id="348" r:id="rId128"/>
    <p:sldId id="609" r:id="rId129"/>
    <p:sldId id="411" r:id="rId130"/>
    <p:sldId id="274" r:id="rId131"/>
    <p:sldId id="296" r:id="rId132"/>
    <p:sldId id="276" r:id="rId133"/>
    <p:sldId id="338" r:id="rId134"/>
    <p:sldId id="379" r:id="rId135"/>
    <p:sldId id="287" r:id="rId136"/>
    <p:sldId id="288" r:id="rId137"/>
    <p:sldId id="289" r:id="rId138"/>
    <p:sldId id="290" r:id="rId139"/>
    <p:sldId id="291" r:id="rId140"/>
    <p:sldId id="534" r:id="rId141"/>
    <p:sldId id="299" r:id="rId142"/>
    <p:sldId id="300" r:id="rId143"/>
    <p:sldId id="354" r:id="rId144"/>
    <p:sldId id="301" r:id="rId145"/>
    <p:sldId id="302" r:id="rId146"/>
    <p:sldId id="303" r:id="rId147"/>
    <p:sldId id="752" r:id="rId148"/>
    <p:sldId id="305" r:id="rId149"/>
    <p:sldId id="350" r:id="rId150"/>
    <p:sldId id="351" r:id="rId151"/>
    <p:sldId id="385" r:id="rId152"/>
    <p:sldId id="748" r:id="rId153"/>
    <p:sldId id="352" r:id="rId154"/>
    <p:sldId id="635" r:id="rId155"/>
    <p:sldId id="621" r:id="rId156"/>
    <p:sldId id="622" r:id="rId157"/>
    <p:sldId id="623" r:id="rId158"/>
    <p:sldId id="624" r:id="rId159"/>
    <p:sldId id="353" r:id="rId160"/>
    <p:sldId id="625" r:id="rId161"/>
    <p:sldId id="626" r:id="rId162"/>
    <p:sldId id="631" r:id="rId163"/>
    <p:sldId id="610" r:id="rId164"/>
    <p:sldId id="304" r:id="rId165"/>
    <p:sldId id="325" r:id="rId166"/>
    <p:sldId id="306" r:id="rId167"/>
    <p:sldId id="722" r:id="rId168"/>
    <p:sldId id="307" r:id="rId169"/>
    <p:sldId id="308" r:id="rId170"/>
    <p:sldId id="309" r:id="rId171"/>
    <p:sldId id="606" r:id="rId172"/>
    <p:sldId id="536" r:id="rId173"/>
    <p:sldId id="537" r:id="rId174"/>
    <p:sldId id="310" r:id="rId175"/>
    <p:sldId id="311" r:id="rId176"/>
    <p:sldId id="312" r:id="rId177"/>
    <p:sldId id="313" r:id="rId178"/>
    <p:sldId id="382" r:id="rId179"/>
    <p:sldId id="314" r:id="rId180"/>
    <p:sldId id="531" r:id="rId181"/>
    <p:sldId id="532" r:id="rId182"/>
    <p:sldId id="273" r:id="rId183"/>
    <p:sldId id="539" r:id="rId184"/>
    <p:sldId id="283" r:id="rId185"/>
    <p:sldId id="538" r:id="rId186"/>
    <p:sldId id="315" r:id="rId187"/>
    <p:sldId id="316" r:id="rId188"/>
    <p:sldId id="317" r:id="rId189"/>
    <p:sldId id="318" r:id="rId190"/>
    <p:sldId id="319" r:id="rId191"/>
    <p:sldId id="533" r:id="rId192"/>
    <p:sldId id="530" r:id="rId193"/>
    <p:sldId id="521" r:id="rId194"/>
    <p:sldId id="505" r:id="rId195"/>
    <p:sldId id="522" r:id="rId196"/>
    <p:sldId id="320" r:id="rId197"/>
    <p:sldId id="321" r:id="rId198"/>
    <p:sldId id="638" r:id="rId199"/>
    <p:sldId id="642" r:id="rId200"/>
    <p:sldId id="643" r:id="rId201"/>
    <p:sldId id="639" r:id="rId202"/>
    <p:sldId id="640" r:id="rId203"/>
    <p:sldId id="704" r:id="rId204"/>
    <p:sldId id="644" r:id="rId205"/>
    <p:sldId id="641" r:id="rId206"/>
    <p:sldId id="323" r:id="rId207"/>
    <p:sldId id="324" r:id="rId208"/>
    <p:sldId id="326" r:id="rId209"/>
    <p:sldId id="328" r:id="rId210"/>
    <p:sldId id="329" r:id="rId211"/>
    <p:sldId id="583" r:id="rId212"/>
    <p:sldId id="749" r:id="rId213"/>
    <p:sldId id="330" r:id="rId214"/>
    <p:sldId id="580" r:id="rId215"/>
    <p:sldId id="581" r:id="rId216"/>
    <p:sldId id="582" r:id="rId217"/>
    <p:sldId id="608" r:id="rId218"/>
    <p:sldId id="475" r:id="rId219"/>
    <p:sldId id="331" r:id="rId220"/>
    <p:sldId id="337" r:id="rId221"/>
    <p:sldId id="568" r:id="rId222"/>
    <p:sldId id="569" r:id="rId223"/>
    <p:sldId id="365" r:id="rId224"/>
    <p:sldId id="366" r:id="rId225"/>
    <p:sldId id="278" r:id="rId226"/>
    <p:sldId id="332" r:id="rId227"/>
    <p:sldId id="336" r:id="rId228"/>
    <p:sldId id="750" r:id="rId229"/>
    <p:sldId id="597" r:id="rId230"/>
    <p:sldId id="333" r:id="rId231"/>
    <p:sldId id="335" r:id="rId232"/>
    <p:sldId id="339" r:id="rId233"/>
    <p:sldId id="340" r:id="rId234"/>
    <p:sldId id="412" r:id="rId235"/>
    <p:sldId id="413" r:id="rId236"/>
    <p:sldId id="468" r:id="rId237"/>
    <p:sldId id="450" r:id="rId238"/>
    <p:sldId id="600" r:id="rId239"/>
    <p:sldId id="601" r:id="rId240"/>
    <p:sldId id="492" r:id="rId241"/>
    <p:sldId id="493" r:id="rId242"/>
    <p:sldId id="512" r:id="rId243"/>
    <p:sldId id="523" r:id="rId244"/>
    <p:sldId id="604" r:id="rId245"/>
    <p:sldId id="524" r:id="rId246"/>
    <p:sldId id="525" r:id="rId247"/>
    <p:sldId id="526" r:id="rId248"/>
    <p:sldId id="494" r:id="rId249"/>
    <p:sldId id="727" r:id="rId250"/>
    <p:sldId id="575" r:id="rId251"/>
    <p:sldId id="585" r:id="rId2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1A5B"/>
    <a:srgbClr val="AA87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7" d="100"/>
          <a:sy n="87" d="100"/>
        </p:scale>
        <p:origin x="1512"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tableStyles" Target="tableStyle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dgm:spPr/>
      <dgm:t>
        <a:bodyPr/>
        <a:lstStyle/>
        <a:p>
          <a:r>
            <a:rPr lang="cs-CZ" dirty="0"/>
            <a:t>Poradenství a příprava na kontrolu </a:t>
          </a:r>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B7E70A43-DB10-4F11-A7C8-8C531B126762}">
      <dgm:prSet/>
      <dgm:spPr/>
      <dgm:t>
        <a:bodyPr/>
        <a:lstStyle/>
        <a:p>
          <a:r>
            <a:rPr lang="cs-CZ" dirty="0"/>
            <a:t>Školení na míru</a:t>
          </a: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dirty="0"/>
            <a:t>Audit samostatné působnosti obce</a:t>
          </a:r>
          <a:endParaRPr lang="en-US" dirty="0"/>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214CC842-407E-43C2-BD4A-FF3F2EAD68E5}">
      <dgm:prSet/>
      <dgm:spPr/>
      <dgm:t>
        <a:bodyPr/>
        <a:lstStyle/>
        <a:p>
          <a:r>
            <a:rPr lang="cs-CZ" dirty="0"/>
            <a:t>SOS 1O6  www.SOS106.cz</a:t>
          </a:r>
          <a:endParaRPr lang="en-US" dirty="0"/>
        </a:p>
      </dgm:t>
    </dgm:pt>
    <dgm:pt modelId="{0C63B21B-3271-46A9-9C0E-3B46F1D8EB87}" type="parTrans" cxnId="{65A137A4-4216-4799-9428-51BB131CC474}">
      <dgm:prSet/>
      <dgm:spPr/>
      <dgm:t>
        <a:bodyPr/>
        <a:lstStyle/>
        <a:p>
          <a:endParaRPr lang="cs-CZ"/>
        </a:p>
      </dgm:t>
    </dgm:pt>
    <dgm:pt modelId="{18C89EBF-5EC5-4684-9113-9A263BC668DB}" type="sibTrans" cxnId="{65A137A4-4216-4799-9428-51BB131CC474}">
      <dgm:prSet/>
      <dgm:spPr/>
      <dgm:t>
        <a:bodyPr/>
        <a:lstStyle/>
        <a:p>
          <a:endParaRPr lang="cs-CZ"/>
        </a:p>
      </dgm:t>
    </dgm:pt>
    <dgm:pt modelId="{55BCE2B9-3C1D-4FA9-A2F4-5F820A634C84}">
      <dgm:prSet/>
      <dgm:spPr/>
      <dgm:t>
        <a:bodyPr/>
        <a:lstStyle/>
        <a:p>
          <a:r>
            <a:rPr lang="cs-CZ" dirty="0"/>
            <a:t>GDPR – činnost pověřence, revize</a:t>
          </a:r>
          <a:endParaRPr lang="en-US" dirty="0"/>
        </a:p>
      </dgm:t>
    </dgm:pt>
    <dgm:pt modelId="{815B30EC-D545-4687-882E-25ED8AFDC416}" type="parTrans" cxnId="{E2CA1BA5-6937-4496-8B37-D905979A826E}">
      <dgm:prSet/>
      <dgm:spPr/>
      <dgm:t>
        <a:bodyPr/>
        <a:lstStyle/>
        <a:p>
          <a:endParaRPr lang="cs-CZ"/>
        </a:p>
      </dgm:t>
    </dgm:pt>
    <dgm:pt modelId="{D75FA45A-6A34-437F-B555-9398B3ED27B6}" type="sibTrans" cxnId="{E2CA1BA5-6937-4496-8B37-D905979A826E}">
      <dgm:prSet/>
      <dgm:spPr/>
      <dgm:t>
        <a:bodyPr/>
        <a:lstStyle/>
        <a:p>
          <a:endParaRPr lang="cs-CZ"/>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5">
        <dgm:presLayoutVars>
          <dgm:chMax val="0"/>
          <dgm:bulletEnabled val="1"/>
        </dgm:presLayoutVars>
      </dgm:prSet>
      <dgm:spPr/>
    </dgm:pt>
    <dgm:pt modelId="{2D0C603F-07CF-491F-97D9-D8159B783F89}" type="pres">
      <dgm:prSet presAssocID="{EB9780C6-D800-4380-A53E-369D4FE86485}" presName="spacer" presStyleCnt="0"/>
      <dgm:spPr/>
    </dgm:pt>
    <dgm:pt modelId="{0571B195-E956-435E-97EE-B8ABAEF329A9}" type="pres">
      <dgm:prSet presAssocID="{B7E70A43-DB10-4F11-A7C8-8C531B126762}" presName="parentText" presStyleLbl="node1" presStyleIdx="1" presStyleCnt="5">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2" presStyleCnt="5" custLinFactNeighborX="-88" custLinFactNeighborY="39392">
        <dgm:presLayoutVars>
          <dgm:chMax val="0"/>
          <dgm:bulletEnabled val="1"/>
        </dgm:presLayoutVars>
      </dgm:prSet>
      <dgm:spPr/>
    </dgm:pt>
    <dgm:pt modelId="{613AA21B-B204-48ED-B387-94F93F2F1D59}" type="pres">
      <dgm:prSet presAssocID="{CA7EEEA7-29DA-446C-A5DC-48D191346DCA}" presName="spacer" presStyleCnt="0"/>
      <dgm:spPr/>
    </dgm:pt>
    <dgm:pt modelId="{290873E2-CB75-48E1-81C8-485559931E6B}" type="pres">
      <dgm:prSet presAssocID="{55BCE2B9-3C1D-4FA9-A2F4-5F820A634C84}" presName="parentText" presStyleLbl="node1" presStyleIdx="3" presStyleCnt="5">
        <dgm:presLayoutVars>
          <dgm:chMax val="0"/>
          <dgm:bulletEnabled val="1"/>
        </dgm:presLayoutVars>
      </dgm:prSet>
      <dgm:spPr/>
    </dgm:pt>
    <dgm:pt modelId="{D41C1C34-FADE-44B2-B0C4-398998E8768B}" type="pres">
      <dgm:prSet presAssocID="{D75FA45A-6A34-437F-B555-9398B3ED27B6}" presName="spacer" presStyleCnt="0"/>
      <dgm:spPr/>
    </dgm:pt>
    <dgm:pt modelId="{D27381F8-2628-4CA1-8628-71288AE7D61C}" type="pres">
      <dgm:prSet presAssocID="{214CC842-407E-43C2-BD4A-FF3F2EAD68E5}" presName="parentText" presStyleLbl="node1" presStyleIdx="4" presStyleCnt="5">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8B3E9A09-2BD8-4927-8410-883B5EA4AEEA}" srcId="{CD918C5F-CDD9-4F62-BC43-030DB61705BD}" destId="{B7E70A43-DB10-4F11-A7C8-8C531B126762}" srcOrd="1" destOrd="0" parTransId="{236F64A8-BBA1-4459-8C6A-B41218011674}" sibTransId="{0332F078-A07D-4D63-BD8D-49878D63E8C9}"/>
    <dgm:cxn modelId="{A918F415-C480-4DFE-B2A5-D9697D4E02E2}" srcId="{CD918C5F-CDD9-4F62-BC43-030DB61705BD}" destId="{0E3760B9-7D90-4D58-AE85-B2AA3C671EF9}" srcOrd="2" destOrd="0" parTransId="{077FCFD6-D814-4E5E-A6F2-571DE59600B0}" sibTransId="{CA7EEEA7-29DA-446C-A5DC-48D191346DCA}"/>
    <dgm:cxn modelId="{4F75FD15-1D1C-41E9-8316-2BDDCC8466E4}" type="presOf" srcId="{214CC842-407E-43C2-BD4A-FF3F2EAD68E5}" destId="{D27381F8-2628-4CA1-8628-71288AE7D61C}" srcOrd="0" destOrd="0" presId="urn:microsoft.com/office/officeart/2005/8/layout/vList2"/>
    <dgm:cxn modelId="{79A27F6B-8136-4A7B-8F58-4986DB659BB6}" srcId="{CD918C5F-CDD9-4F62-BC43-030DB61705BD}" destId="{33434F50-8521-416F-A89E-D1B3144281C4}" srcOrd="0" destOrd="0" parTransId="{FD8E0A02-A509-421F-8CC6-EF580D1CEBBC}" sibTransId="{EB9780C6-D800-4380-A53E-369D4FE86485}"/>
    <dgm:cxn modelId="{A3CA039E-0862-412D-9B62-6ADC008E6BA6}" type="presOf" srcId="{55BCE2B9-3C1D-4FA9-A2F4-5F820A634C84}" destId="{290873E2-CB75-48E1-81C8-485559931E6B}" srcOrd="0" destOrd="0" presId="urn:microsoft.com/office/officeart/2005/8/layout/vList2"/>
    <dgm:cxn modelId="{65A137A4-4216-4799-9428-51BB131CC474}" srcId="{CD918C5F-CDD9-4F62-BC43-030DB61705BD}" destId="{214CC842-407E-43C2-BD4A-FF3F2EAD68E5}" srcOrd="4" destOrd="0" parTransId="{0C63B21B-3271-46A9-9C0E-3B46F1D8EB87}" sibTransId="{18C89EBF-5EC5-4684-9113-9A263BC668DB}"/>
    <dgm:cxn modelId="{E2CA1BA5-6937-4496-8B37-D905979A826E}" srcId="{CD918C5F-CDD9-4F62-BC43-030DB61705BD}" destId="{55BCE2B9-3C1D-4FA9-A2F4-5F820A634C84}" srcOrd="3" destOrd="0" parTransId="{815B30EC-D545-4687-882E-25ED8AFDC416}" sibTransId="{D75FA45A-6A34-437F-B555-9398B3ED27B6}"/>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1F321AF8-3275-4B78-A2F2-9D6A2D67C541}" type="presParOf" srcId="{F8E89F66-198E-49F2-8FA0-73A441DAF0BE}" destId="{0571B195-E956-435E-97EE-B8ABAEF329A9}" srcOrd="2" destOrd="0" presId="urn:microsoft.com/office/officeart/2005/8/layout/vList2"/>
    <dgm:cxn modelId="{09AA564D-624F-4469-9981-3B5DF0C3DA33}" type="presParOf" srcId="{F8E89F66-198E-49F2-8FA0-73A441DAF0BE}" destId="{460A1C7E-299F-4457-AEC4-A6A1B206185B}" srcOrd="3" destOrd="0" presId="urn:microsoft.com/office/officeart/2005/8/layout/vList2"/>
    <dgm:cxn modelId="{AAA80861-CA94-488B-AD71-45A1AF653A5C}" type="presParOf" srcId="{F8E89F66-198E-49F2-8FA0-73A441DAF0BE}" destId="{3EE44CA1-9B81-4A91-B719-8F0B6B1B8316}" srcOrd="4" destOrd="0" presId="urn:microsoft.com/office/officeart/2005/8/layout/vList2"/>
    <dgm:cxn modelId="{4C43788A-657C-4EF2-8FCD-6E183463F5E4}" type="presParOf" srcId="{F8E89F66-198E-49F2-8FA0-73A441DAF0BE}" destId="{613AA21B-B204-48ED-B387-94F93F2F1D59}" srcOrd="5" destOrd="0" presId="urn:microsoft.com/office/officeart/2005/8/layout/vList2"/>
    <dgm:cxn modelId="{9B92B565-A26D-4E9E-84F5-B369C64A6AB8}" type="presParOf" srcId="{F8E89F66-198E-49F2-8FA0-73A441DAF0BE}" destId="{290873E2-CB75-48E1-81C8-485559931E6B}" srcOrd="6" destOrd="0" presId="urn:microsoft.com/office/officeart/2005/8/layout/vList2"/>
    <dgm:cxn modelId="{C1AD3044-6C27-44B9-97F0-28B815389B1C}" type="presParOf" srcId="{F8E89F66-198E-49F2-8FA0-73A441DAF0BE}" destId="{D41C1C34-FADE-44B2-B0C4-398998E8768B}" srcOrd="7" destOrd="0" presId="urn:microsoft.com/office/officeart/2005/8/layout/vList2"/>
    <dgm:cxn modelId="{7A95F94D-60C6-41F2-AAE7-46085B854940}" type="presParOf" srcId="{F8E89F66-198E-49F2-8FA0-73A441DAF0BE}" destId="{D27381F8-2628-4CA1-8628-71288AE7D61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2840E8-E8D3-487B-A9A1-71B141743AA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31E7A58-42B2-49D5-B00B-2D16061E49BF}">
      <dgm:prSet/>
      <dgm:spPr/>
      <dgm:t>
        <a:bodyPr/>
        <a:lstStyle/>
        <a:p>
          <a:r>
            <a:rPr lang="cs-CZ"/>
            <a:t>Zasedání zastupitelstva obce je veřejné.</a:t>
          </a:r>
          <a:endParaRPr lang="en-US"/>
        </a:p>
      </dgm:t>
    </dgm:pt>
    <dgm:pt modelId="{882A37D4-9968-4458-8782-CB674B9AF9E5}" type="parTrans" cxnId="{3520E7D7-7E0C-4DFA-A65D-9605CC94E4B7}">
      <dgm:prSet/>
      <dgm:spPr/>
      <dgm:t>
        <a:bodyPr/>
        <a:lstStyle/>
        <a:p>
          <a:endParaRPr lang="en-US"/>
        </a:p>
      </dgm:t>
    </dgm:pt>
    <dgm:pt modelId="{5D5AD636-5CD3-44D8-8E10-17D9F26F3CDF}" type="sibTrans" cxnId="{3520E7D7-7E0C-4DFA-A65D-9605CC94E4B7}">
      <dgm:prSet/>
      <dgm:spPr/>
      <dgm:t>
        <a:bodyPr/>
        <a:lstStyle/>
        <a:p>
          <a:endParaRPr lang="en-US"/>
        </a:p>
      </dgm:t>
    </dgm:pt>
    <dgm:pt modelId="{9B5979AC-D01C-49E7-AEC2-65007455E37A}">
      <dgm:prSet/>
      <dgm:spPr/>
      <dgm:t>
        <a:bodyPr/>
        <a:lstStyle/>
        <a:p>
          <a:r>
            <a:rPr lang="cs-CZ"/>
            <a:t>- účastnit se může kdokoli, nejen občané obce</a:t>
          </a:r>
          <a:endParaRPr lang="en-US"/>
        </a:p>
      </dgm:t>
    </dgm:pt>
    <dgm:pt modelId="{B6C3C6CE-D938-4698-825D-FF376E40BADF}" type="parTrans" cxnId="{CE5A175E-EC17-4431-AF9F-4509EDCA4306}">
      <dgm:prSet/>
      <dgm:spPr/>
      <dgm:t>
        <a:bodyPr/>
        <a:lstStyle/>
        <a:p>
          <a:endParaRPr lang="en-US"/>
        </a:p>
      </dgm:t>
    </dgm:pt>
    <dgm:pt modelId="{93AB0DA3-7A34-44FE-AFBC-7C421EEB4F93}" type="sibTrans" cxnId="{CE5A175E-EC17-4431-AF9F-4509EDCA4306}">
      <dgm:prSet/>
      <dgm:spPr/>
      <dgm:t>
        <a:bodyPr/>
        <a:lstStyle/>
        <a:p>
          <a:endParaRPr lang="en-US"/>
        </a:p>
      </dgm:t>
    </dgm:pt>
    <dgm:pt modelId="{77B50325-0389-4811-88B6-32E06DB2E6E9}">
      <dgm:prSet/>
      <dgm:spPr/>
      <dgm:t>
        <a:bodyPr/>
        <a:lstStyle/>
        <a:p>
          <a:r>
            <a:rPr lang="cs-CZ" dirty="0"/>
            <a:t>Dobré pro přenosy ze zasedání z hlediska GDPR</a:t>
          </a:r>
          <a:endParaRPr lang="en-US" dirty="0"/>
        </a:p>
      </dgm:t>
    </dgm:pt>
    <dgm:pt modelId="{7A16ADA7-3EE8-4C28-9A99-8F82567F192A}" type="parTrans" cxnId="{88E9C90F-E125-43E8-9D3E-0E4D669B3AFA}">
      <dgm:prSet/>
      <dgm:spPr/>
      <dgm:t>
        <a:bodyPr/>
        <a:lstStyle/>
        <a:p>
          <a:endParaRPr lang="en-US"/>
        </a:p>
      </dgm:t>
    </dgm:pt>
    <dgm:pt modelId="{55E419F1-19FC-4B59-B130-E5D246B16639}" type="sibTrans" cxnId="{88E9C90F-E125-43E8-9D3E-0E4D669B3AFA}">
      <dgm:prSet/>
      <dgm:spPr/>
      <dgm:t>
        <a:bodyPr/>
        <a:lstStyle/>
        <a:p>
          <a:endParaRPr lang="en-US"/>
        </a:p>
      </dgm:t>
    </dgm:pt>
    <dgm:pt modelId="{1B05AE42-3034-44EF-9546-80F9E6961121}">
      <dgm:prSet/>
      <dgm:spPr/>
      <dgm:t>
        <a:bodyPr/>
        <a:lstStyle/>
        <a:p>
          <a:r>
            <a:rPr lang="cs-CZ"/>
            <a:t>Obhájíte i záznam</a:t>
          </a:r>
          <a:endParaRPr lang="en-US"/>
        </a:p>
      </dgm:t>
    </dgm:pt>
    <dgm:pt modelId="{E4501696-3905-46A9-BD25-68C228E15041}" type="parTrans" cxnId="{4681749D-F4C5-46A4-9B02-5BB5E7E9E7CD}">
      <dgm:prSet/>
      <dgm:spPr/>
      <dgm:t>
        <a:bodyPr/>
        <a:lstStyle/>
        <a:p>
          <a:endParaRPr lang="en-US"/>
        </a:p>
      </dgm:t>
    </dgm:pt>
    <dgm:pt modelId="{D5EE1AC5-8F5B-4962-BA8D-9A3515EAC737}" type="sibTrans" cxnId="{4681749D-F4C5-46A4-9B02-5BB5E7E9E7CD}">
      <dgm:prSet/>
      <dgm:spPr/>
      <dgm:t>
        <a:bodyPr/>
        <a:lstStyle/>
        <a:p>
          <a:endParaRPr lang="en-US"/>
        </a:p>
      </dgm:t>
    </dgm:pt>
    <dgm:pt modelId="{E52A7D9B-4842-4805-8913-8EB27B41F6D9}" type="pres">
      <dgm:prSet presAssocID="{762840E8-E8D3-487B-A9A1-71B141743AA7}" presName="linear" presStyleCnt="0">
        <dgm:presLayoutVars>
          <dgm:animLvl val="lvl"/>
          <dgm:resizeHandles val="exact"/>
        </dgm:presLayoutVars>
      </dgm:prSet>
      <dgm:spPr/>
    </dgm:pt>
    <dgm:pt modelId="{213F8DAE-B231-4D47-B04B-D504475FE963}" type="pres">
      <dgm:prSet presAssocID="{331E7A58-42B2-49D5-B00B-2D16061E49BF}" presName="parentText" presStyleLbl="node1" presStyleIdx="0" presStyleCnt="2">
        <dgm:presLayoutVars>
          <dgm:chMax val="0"/>
          <dgm:bulletEnabled val="1"/>
        </dgm:presLayoutVars>
      </dgm:prSet>
      <dgm:spPr/>
    </dgm:pt>
    <dgm:pt modelId="{3FD0323A-868F-4CDC-B231-3E676939E0D8}" type="pres">
      <dgm:prSet presAssocID="{5D5AD636-5CD3-44D8-8E10-17D9F26F3CDF}" presName="spacer" presStyleCnt="0"/>
      <dgm:spPr/>
    </dgm:pt>
    <dgm:pt modelId="{9C9115E6-BE35-4FA8-A681-05B2E63F0CC9}" type="pres">
      <dgm:prSet presAssocID="{9B5979AC-D01C-49E7-AEC2-65007455E37A}" presName="parentText" presStyleLbl="node1" presStyleIdx="1" presStyleCnt="2">
        <dgm:presLayoutVars>
          <dgm:chMax val="0"/>
          <dgm:bulletEnabled val="1"/>
        </dgm:presLayoutVars>
      </dgm:prSet>
      <dgm:spPr/>
    </dgm:pt>
    <dgm:pt modelId="{E26BCDF4-DE93-40A8-ADA8-1114B1D99530}" type="pres">
      <dgm:prSet presAssocID="{9B5979AC-D01C-49E7-AEC2-65007455E37A}" presName="childText" presStyleLbl="revTx" presStyleIdx="0" presStyleCnt="1">
        <dgm:presLayoutVars>
          <dgm:bulletEnabled val="1"/>
        </dgm:presLayoutVars>
      </dgm:prSet>
      <dgm:spPr/>
    </dgm:pt>
  </dgm:ptLst>
  <dgm:cxnLst>
    <dgm:cxn modelId="{88E9C90F-E125-43E8-9D3E-0E4D669B3AFA}" srcId="{9B5979AC-D01C-49E7-AEC2-65007455E37A}" destId="{77B50325-0389-4811-88B6-32E06DB2E6E9}" srcOrd="0" destOrd="0" parTransId="{7A16ADA7-3EE8-4C28-9A99-8F82567F192A}" sibTransId="{55E419F1-19FC-4B59-B130-E5D246B16639}"/>
    <dgm:cxn modelId="{235D4632-A0F2-48B5-9207-2C1D04D91AFE}" type="presOf" srcId="{77B50325-0389-4811-88B6-32E06DB2E6E9}" destId="{E26BCDF4-DE93-40A8-ADA8-1114B1D99530}" srcOrd="0" destOrd="0" presId="urn:microsoft.com/office/officeart/2005/8/layout/vList2"/>
    <dgm:cxn modelId="{CE5A175E-EC17-4431-AF9F-4509EDCA4306}" srcId="{762840E8-E8D3-487B-A9A1-71B141743AA7}" destId="{9B5979AC-D01C-49E7-AEC2-65007455E37A}" srcOrd="1" destOrd="0" parTransId="{B6C3C6CE-D938-4698-825D-FF376E40BADF}" sibTransId="{93AB0DA3-7A34-44FE-AFBC-7C421EEB4F93}"/>
    <dgm:cxn modelId="{0B76A760-C623-4826-9577-E6F5F689855E}" type="presOf" srcId="{762840E8-E8D3-487B-A9A1-71B141743AA7}" destId="{E52A7D9B-4842-4805-8913-8EB27B41F6D9}" srcOrd="0" destOrd="0" presId="urn:microsoft.com/office/officeart/2005/8/layout/vList2"/>
    <dgm:cxn modelId="{9E28505A-48DD-4436-A320-E09D8A1F5DE3}" type="presOf" srcId="{9B5979AC-D01C-49E7-AEC2-65007455E37A}" destId="{9C9115E6-BE35-4FA8-A681-05B2E63F0CC9}" srcOrd="0" destOrd="0" presId="urn:microsoft.com/office/officeart/2005/8/layout/vList2"/>
    <dgm:cxn modelId="{4681749D-F4C5-46A4-9B02-5BB5E7E9E7CD}" srcId="{9B5979AC-D01C-49E7-AEC2-65007455E37A}" destId="{1B05AE42-3034-44EF-9546-80F9E6961121}" srcOrd="1" destOrd="0" parTransId="{E4501696-3905-46A9-BD25-68C228E15041}" sibTransId="{D5EE1AC5-8F5B-4962-BA8D-9A3515EAC737}"/>
    <dgm:cxn modelId="{927866C7-DA34-4C52-AA4B-B6E0E08CB098}" type="presOf" srcId="{331E7A58-42B2-49D5-B00B-2D16061E49BF}" destId="{213F8DAE-B231-4D47-B04B-D504475FE963}" srcOrd="0" destOrd="0" presId="urn:microsoft.com/office/officeart/2005/8/layout/vList2"/>
    <dgm:cxn modelId="{3520E7D7-7E0C-4DFA-A65D-9605CC94E4B7}" srcId="{762840E8-E8D3-487B-A9A1-71B141743AA7}" destId="{331E7A58-42B2-49D5-B00B-2D16061E49BF}" srcOrd="0" destOrd="0" parTransId="{882A37D4-9968-4458-8782-CB674B9AF9E5}" sibTransId="{5D5AD636-5CD3-44D8-8E10-17D9F26F3CDF}"/>
    <dgm:cxn modelId="{56D02AEB-5F78-4A4D-85B2-73043BFD6C59}" type="presOf" srcId="{1B05AE42-3034-44EF-9546-80F9E6961121}" destId="{E26BCDF4-DE93-40A8-ADA8-1114B1D99530}" srcOrd="0" destOrd="1" presId="urn:microsoft.com/office/officeart/2005/8/layout/vList2"/>
    <dgm:cxn modelId="{93A7577D-190D-4642-990F-EC2D99E20B91}" type="presParOf" srcId="{E52A7D9B-4842-4805-8913-8EB27B41F6D9}" destId="{213F8DAE-B231-4D47-B04B-D504475FE963}" srcOrd="0" destOrd="0" presId="urn:microsoft.com/office/officeart/2005/8/layout/vList2"/>
    <dgm:cxn modelId="{3908C4F0-A98C-4EB7-B45D-4CE39485E753}" type="presParOf" srcId="{E52A7D9B-4842-4805-8913-8EB27B41F6D9}" destId="{3FD0323A-868F-4CDC-B231-3E676939E0D8}" srcOrd="1" destOrd="0" presId="urn:microsoft.com/office/officeart/2005/8/layout/vList2"/>
    <dgm:cxn modelId="{902C11E3-ABC5-49CC-82EA-F6878797794A}" type="presParOf" srcId="{E52A7D9B-4842-4805-8913-8EB27B41F6D9}" destId="{9C9115E6-BE35-4FA8-A681-05B2E63F0CC9}" srcOrd="2" destOrd="0" presId="urn:microsoft.com/office/officeart/2005/8/layout/vList2"/>
    <dgm:cxn modelId="{49C882F2-B774-4AF0-8412-6B144996D8EB}" type="presParOf" srcId="{E52A7D9B-4842-4805-8913-8EB27B41F6D9}" destId="{E26BCDF4-DE93-40A8-ADA8-1114B1D9953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867DD94-8989-4306-B1BB-08DE703EC37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5CED68B-B2A9-42CC-AA5A-D5ED6CE2083E}">
      <dgm:prSet/>
      <dgm:spPr/>
      <dgm:t>
        <a:bodyPr/>
        <a:lstStyle/>
        <a:p>
          <a:r>
            <a:rPr lang="cs-CZ" dirty="0"/>
            <a:t>budu hlasovat pro usnesení č. 1, zdržím se u usnesení č. 2-6 a budu proti u usnesení č. 7 a nepřítomný u usnesení č. 8</a:t>
          </a:r>
          <a:endParaRPr lang="en-US" dirty="0"/>
        </a:p>
      </dgm:t>
    </dgm:pt>
    <dgm:pt modelId="{1DC14950-5B8D-4371-AFEA-488514FB9E97}" type="parTrans" cxnId="{DA2CD9BD-8757-430F-98F1-F586087A1FC3}">
      <dgm:prSet/>
      <dgm:spPr/>
      <dgm:t>
        <a:bodyPr/>
        <a:lstStyle/>
        <a:p>
          <a:endParaRPr lang="en-US"/>
        </a:p>
      </dgm:t>
    </dgm:pt>
    <dgm:pt modelId="{CDD2A493-98F6-4ABF-9121-FF249B1AEE37}" type="sibTrans" cxnId="{DA2CD9BD-8757-430F-98F1-F586087A1FC3}">
      <dgm:prSet/>
      <dgm:spPr/>
      <dgm:t>
        <a:bodyPr/>
        <a:lstStyle/>
        <a:p>
          <a:endParaRPr lang="en-US"/>
        </a:p>
      </dgm:t>
    </dgm:pt>
    <dgm:pt modelId="{67D1F7CC-0611-4B33-A988-84485510EE38}">
      <dgm:prSet/>
      <dgm:spPr/>
      <dgm:t>
        <a:bodyPr/>
        <a:lstStyle/>
        <a:p>
          <a:r>
            <a:rPr lang="cs-CZ" dirty="0"/>
            <a:t>jak bych mohl hlasovat pro souhrn usnesení č. 1-8?</a:t>
          </a:r>
          <a:endParaRPr lang="en-US" dirty="0"/>
        </a:p>
      </dgm:t>
    </dgm:pt>
    <dgm:pt modelId="{A9A6BF9B-590C-4C96-B1F5-65A95825D215}" type="parTrans" cxnId="{82619427-06DA-4087-BE77-B31D9F19D480}">
      <dgm:prSet/>
      <dgm:spPr/>
      <dgm:t>
        <a:bodyPr/>
        <a:lstStyle/>
        <a:p>
          <a:endParaRPr lang="en-US"/>
        </a:p>
      </dgm:t>
    </dgm:pt>
    <dgm:pt modelId="{E202ABF8-8F1F-47D9-8A27-D9090C856678}" type="sibTrans" cxnId="{82619427-06DA-4087-BE77-B31D9F19D480}">
      <dgm:prSet/>
      <dgm:spPr/>
      <dgm:t>
        <a:bodyPr/>
        <a:lstStyle/>
        <a:p>
          <a:endParaRPr lang="en-US"/>
        </a:p>
      </dgm:t>
    </dgm:pt>
    <dgm:pt modelId="{D74A0068-D237-4F37-A655-F76E361048DE}">
      <dgm:prSet/>
      <dgm:spPr/>
      <dgm:t>
        <a:bodyPr/>
        <a:lstStyle/>
        <a:p>
          <a:r>
            <a:rPr lang="cs-CZ"/>
            <a:t>Jde o nesmyslný ale přetrvávající relikt.</a:t>
          </a:r>
          <a:endParaRPr lang="en-US"/>
        </a:p>
      </dgm:t>
    </dgm:pt>
    <dgm:pt modelId="{2EBDC939-20F5-4572-A50D-499555FAE2FC}" type="parTrans" cxnId="{818F213E-D856-44F6-9951-AC4469E8E770}">
      <dgm:prSet/>
      <dgm:spPr/>
      <dgm:t>
        <a:bodyPr/>
        <a:lstStyle/>
        <a:p>
          <a:endParaRPr lang="en-US"/>
        </a:p>
      </dgm:t>
    </dgm:pt>
    <dgm:pt modelId="{3C3F3CBA-EF0A-4270-BF79-00AD3B06164E}" type="sibTrans" cxnId="{818F213E-D856-44F6-9951-AC4469E8E770}">
      <dgm:prSet/>
      <dgm:spPr/>
      <dgm:t>
        <a:bodyPr/>
        <a:lstStyle/>
        <a:p>
          <a:endParaRPr lang="en-US"/>
        </a:p>
      </dgm:t>
    </dgm:pt>
    <dgm:pt modelId="{4E93E7DD-E130-456D-A26A-213808FD56F6}" type="pres">
      <dgm:prSet presAssocID="{C867DD94-8989-4306-B1BB-08DE703EC37B}" presName="linear" presStyleCnt="0">
        <dgm:presLayoutVars>
          <dgm:animLvl val="lvl"/>
          <dgm:resizeHandles val="exact"/>
        </dgm:presLayoutVars>
      </dgm:prSet>
      <dgm:spPr/>
    </dgm:pt>
    <dgm:pt modelId="{C42D7D17-4F34-4209-ADC7-66D09247CEFA}" type="pres">
      <dgm:prSet presAssocID="{65CED68B-B2A9-42CC-AA5A-D5ED6CE2083E}" presName="parentText" presStyleLbl="node1" presStyleIdx="0" presStyleCnt="3">
        <dgm:presLayoutVars>
          <dgm:chMax val="0"/>
          <dgm:bulletEnabled val="1"/>
        </dgm:presLayoutVars>
      </dgm:prSet>
      <dgm:spPr/>
    </dgm:pt>
    <dgm:pt modelId="{C8B0FE78-C602-4CCC-ABE2-F2FABDECF723}" type="pres">
      <dgm:prSet presAssocID="{CDD2A493-98F6-4ABF-9121-FF249B1AEE37}" presName="spacer" presStyleCnt="0"/>
      <dgm:spPr/>
    </dgm:pt>
    <dgm:pt modelId="{2E005328-D8BB-4DBE-BF94-6F0FC1420269}" type="pres">
      <dgm:prSet presAssocID="{67D1F7CC-0611-4B33-A988-84485510EE38}" presName="parentText" presStyleLbl="node1" presStyleIdx="1" presStyleCnt="3">
        <dgm:presLayoutVars>
          <dgm:chMax val="0"/>
          <dgm:bulletEnabled val="1"/>
        </dgm:presLayoutVars>
      </dgm:prSet>
      <dgm:spPr/>
    </dgm:pt>
    <dgm:pt modelId="{C8CBF7AE-9EB8-4A68-B0CC-DAFCEE058EF2}" type="pres">
      <dgm:prSet presAssocID="{E202ABF8-8F1F-47D9-8A27-D9090C856678}" presName="spacer" presStyleCnt="0"/>
      <dgm:spPr/>
    </dgm:pt>
    <dgm:pt modelId="{8D86F503-5D9D-4245-95CE-7308AB5FCA91}" type="pres">
      <dgm:prSet presAssocID="{D74A0068-D237-4F37-A655-F76E361048DE}" presName="parentText" presStyleLbl="node1" presStyleIdx="2" presStyleCnt="3">
        <dgm:presLayoutVars>
          <dgm:chMax val="0"/>
          <dgm:bulletEnabled val="1"/>
        </dgm:presLayoutVars>
      </dgm:prSet>
      <dgm:spPr/>
    </dgm:pt>
  </dgm:ptLst>
  <dgm:cxnLst>
    <dgm:cxn modelId="{82619427-06DA-4087-BE77-B31D9F19D480}" srcId="{C867DD94-8989-4306-B1BB-08DE703EC37B}" destId="{67D1F7CC-0611-4B33-A988-84485510EE38}" srcOrd="1" destOrd="0" parTransId="{A9A6BF9B-590C-4C96-B1F5-65A95825D215}" sibTransId="{E202ABF8-8F1F-47D9-8A27-D9090C856678}"/>
    <dgm:cxn modelId="{818F213E-D856-44F6-9951-AC4469E8E770}" srcId="{C867DD94-8989-4306-B1BB-08DE703EC37B}" destId="{D74A0068-D237-4F37-A655-F76E361048DE}" srcOrd="2" destOrd="0" parTransId="{2EBDC939-20F5-4572-A50D-499555FAE2FC}" sibTransId="{3C3F3CBA-EF0A-4270-BF79-00AD3B06164E}"/>
    <dgm:cxn modelId="{955AFD61-C86A-4574-ACEA-5C3390C6F809}" type="presOf" srcId="{65CED68B-B2A9-42CC-AA5A-D5ED6CE2083E}" destId="{C42D7D17-4F34-4209-ADC7-66D09247CEFA}" srcOrd="0" destOrd="0" presId="urn:microsoft.com/office/officeart/2005/8/layout/vList2"/>
    <dgm:cxn modelId="{7AE4DE7E-8003-419A-8F94-DD77105DA04D}" type="presOf" srcId="{D74A0068-D237-4F37-A655-F76E361048DE}" destId="{8D86F503-5D9D-4245-95CE-7308AB5FCA91}" srcOrd="0" destOrd="0" presId="urn:microsoft.com/office/officeart/2005/8/layout/vList2"/>
    <dgm:cxn modelId="{DA2CD9BD-8757-430F-98F1-F586087A1FC3}" srcId="{C867DD94-8989-4306-B1BB-08DE703EC37B}" destId="{65CED68B-B2A9-42CC-AA5A-D5ED6CE2083E}" srcOrd="0" destOrd="0" parTransId="{1DC14950-5B8D-4371-AFEA-488514FB9E97}" sibTransId="{CDD2A493-98F6-4ABF-9121-FF249B1AEE37}"/>
    <dgm:cxn modelId="{796D38EA-7985-49CF-8301-87D2C3A4882E}" type="presOf" srcId="{C867DD94-8989-4306-B1BB-08DE703EC37B}" destId="{4E93E7DD-E130-456D-A26A-213808FD56F6}" srcOrd="0" destOrd="0" presId="urn:microsoft.com/office/officeart/2005/8/layout/vList2"/>
    <dgm:cxn modelId="{DE0A83ED-E7D2-4970-B5BD-220C72D0A639}" type="presOf" srcId="{67D1F7CC-0611-4B33-A988-84485510EE38}" destId="{2E005328-D8BB-4DBE-BF94-6F0FC1420269}" srcOrd="0" destOrd="0" presId="urn:microsoft.com/office/officeart/2005/8/layout/vList2"/>
    <dgm:cxn modelId="{4A2B6B95-D8C4-4D39-9995-C713E7108424}" type="presParOf" srcId="{4E93E7DD-E130-456D-A26A-213808FD56F6}" destId="{C42D7D17-4F34-4209-ADC7-66D09247CEFA}" srcOrd="0" destOrd="0" presId="urn:microsoft.com/office/officeart/2005/8/layout/vList2"/>
    <dgm:cxn modelId="{99F68B91-F1B0-40BB-9E16-0E6F2DCB85EB}" type="presParOf" srcId="{4E93E7DD-E130-456D-A26A-213808FD56F6}" destId="{C8B0FE78-C602-4CCC-ABE2-F2FABDECF723}" srcOrd="1" destOrd="0" presId="urn:microsoft.com/office/officeart/2005/8/layout/vList2"/>
    <dgm:cxn modelId="{7FB0DA7A-9EB6-4E19-988B-EDD4172EE474}" type="presParOf" srcId="{4E93E7DD-E130-456D-A26A-213808FD56F6}" destId="{2E005328-D8BB-4DBE-BF94-6F0FC1420269}" srcOrd="2" destOrd="0" presId="urn:microsoft.com/office/officeart/2005/8/layout/vList2"/>
    <dgm:cxn modelId="{F1DE6768-B72F-4F33-9D6D-D0901C55B8D3}" type="presParOf" srcId="{4E93E7DD-E130-456D-A26A-213808FD56F6}" destId="{C8CBF7AE-9EB8-4A68-B0CC-DAFCEE058EF2}" srcOrd="3" destOrd="0" presId="urn:microsoft.com/office/officeart/2005/8/layout/vList2"/>
    <dgm:cxn modelId="{D93AAADC-2DED-4555-8425-FDB2BE81CB55}" type="presParOf" srcId="{4E93E7DD-E130-456D-A26A-213808FD56F6}" destId="{8D86F503-5D9D-4245-95CE-7308AB5FCA9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7667A7F-A0BD-4ECA-8D53-3D2C29A2D966}"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C3F51DDC-3140-4327-8C08-A01187ED1742}">
      <dgm:prSet/>
      <dgm:spPr/>
      <dgm:t>
        <a:bodyPr/>
        <a:lstStyle/>
        <a:p>
          <a:r>
            <a:rPr lang="cs-CZ" dirty="0"/>
            <a:t>§ 95 odst. 2: O námitkách člena zastupitelstva obce proti zápisu rozhodne nejbližší zasedání zastupitelstva obce.</a:t>
          </a:r>
          <a:endParaRPr lang="en-US" dirty="0"/>
        </a:p>
      </dgm:t>
    </dgm:pt>
    <dgm:pt modelId="{34ED8252-4902-446F-A3FB-B3241A1EBCE9}" type="parTrans" cxnId="{2F1067AA-877D-49F4-ADFA-FF850AE160C9}">
      <dgm:prSet/>
      <dgm:spPr/>
      <dgm:t>
        <a:bodyPr/>
        <a:lstStyle/>
        <a:p>
          <a:endParaRPr lang="en-US"/>
        </a:p>
      </dgm:t>
    </dgm:pt>
    <dgm:pt modelId="{F6693AF2-E82C-4191-811B-80B390C1281C}" type="sibTrans" cxnId="{2F1067AA-877D-49F4-ADFA-FF850AE160C9}">
      <dgm:prSet/>
      <dgm:spPr/>
      <dgm:t>
        <a:bodyPr/>
        <a:lstStyle/>
        <a:p>
          <a:endParaRPr lang="en-US"/>
        </a:p>
      </dgm:t>
    </dgm:pt>
    <dgm:pt modelId="{B9B8A141-D5F7-41E7-BFE3-5813F20FC020}">
      <dgm:prSet/>
      <dgm:spPr/>
      <dgm:t>
        <a:bodyPr/>
        <a:lstStyle/>
        <a:p>
          <a:r>
            <a:rPr lang="cs-CZ" dirty="0"/>
            <a:t>jde o námitky </a:t>
          </a:r>
          <a:r>
            <a:rPr lang="cs-CZ" u="sng" dirty="0"/>
            <a:t>člena zastupitelstva </a:t>
          </a:r>
          <a:r>
            <a:rPr lang="cs-CZ" dirty="0"/>
            <a:t>– občan může namítat co chce, nemusíte zohlednit.</a:t>
          </a:r>
          <a:endParaRPr lang="en-US" dirty="0"/>
        </a:p>
      </dgm:t>
    </dgm:pt>
    <dgm:pt modelId="{3BDDA7A1-0839-4EE4-9CBC-5BFA7D99DFE4}" type="parTrans" cxnId="{987692C5-60BE-4AD8-ACF1-6D6138E0EC23}">
      <dgm:prSet/>
      <dgm:spPr/>
      <dgm:t>
        <a:bodyPr/>
        <a:lstStyle/>
        <a:p>
          <a:endParaRPr lang="en-US"/>
        </a:p>
      </dgm:t>
    </dgm:pt>
    <dgm:pt modelId="{EB54FDCA-9E79-455F-944A-3E82080303A1}" type="sibTrans" cxnId="{987692C5-60BE-4AD8-ACF1-6D6138E0EC23}">
      <dgm:prSet/>
      <dgm:spPr/>
      <dgm:t>
        <a:bodyPr/>
        <a:lstStyle/>
        <a:p>
          <a:endParaRPr lang="en-US"/>
        </a:p>
      </dgm:t>
    </dgm:pt>
    <dgm:pt modelId="{281CCAA3-1842-4740-BF38-6517582441D0}">
      <dgm:prSet/>
      <dgm:spPr/>
      <dgm:t>
        <a:bodyPr/>
        <a:lstStyle/>
        <a:p>
          <a:r>
            <a:rPr lang="cs-CZ" dirty="0"/>
            <a:t>O námitkách rozhodne nejbližší zasedání, nemusí akceptovat, pokud akceptuje, upraví se zápis.</a:t>
          </a:r>
          <a:endParaRPr lang="en-US" dirty="0"/>
        </a:p>
      </dgm:t>
    </dgm:pt>
    <dgm:pt modelId="{2190F52B-CEE9-4138-B696-D1829C9FF194}" type="parTrans" cxnId="{F2698F6C-BD43-4F44-9365-2760AB4C3A0A}">
      <dgm:prSet/>
      <dgm:spPr/>
      <dgm:t>
        <a:bodyPr/>
        <a:lstStyle/>
        <a:p>
          <a:endParaRPr lang="en-US"/>
        </a:p>
      </dgm:t>
    </dgm:pt>
    <dgm:pt modelId="{4D4DA5E6-86F1-496B-8274-1D07D7E7C77F}" type="sibTrans" cxnId="{F2698F6C-BD43-4F44-9365-2760AB4C3A0A}">
      <dgm:prSet/>
      <dgm:spPr/>
      <dgm:t>
        <a:bodyPr/>
        <a:lstStyle/>
        <a:p>
          <a:endParaRPr lang="en-US"/>
        </a:p>
      </dgm:t>
    </dgm:pt>
    <dgm:pt modelId="{6A42944E-9D71-40C0-B304-5DBFD2B22282}" type="pres">
      <dgm:prSet presAssocID="{E7667A7F-A0BD-4ECA-8D53-3D2C29A2D966}" presName="linear" presStyleCnt="0">
        <dgm:presLayoutVars>
          <dgm:animLvl val="lvl"/>
          <dgm:resizeHandles val="exact"/>
        </dgm:presLayoutVars>
      </dgm:prSet>
      <dgm:spPr/>
    </dgm:pt>
    <dgm:pt modelId="{B776E5B2-F071-45DB-B534-6376FF46D0C5}" type="pres">
      <dgm:prSet presAssocID="{C3F51DDC-3140-4327-8C08-A01187ED1742}" presName="parentText" presStyleLbl="node1" presStyleIdx="0" presStyleCnt="3">
        <dgm:presLayoutVars>
          <dgm:chMax val="0"/>
          <dgm:bulletEnabled val="1"/>
        </dgm:presLayoutVars>
      </dgm:prSet>
      <dgm:spPr/>
    </dgm:pt>
    <dgm:pt modelId="{8C0935B1-CCF3-4B60-8679-A213F1348DCE}" type="pres">
      <dgm:prSet presAssocID="{F6693AF2-E82C-4191-811B-80B390C1281C}" presName="spacer" presStyleCnt="0"/>
      <dgm:spPr/>
    </dgm:pt>
    <dgm:pt modelId="{892B9895-140C-4862-9F00-F369F6016403}" type="pres">
      <dgm:prSet presAssocID="{B9B8A141-D5F7-41E7-BFE3-5813F20FC020}" presName="parentText" presStyleLbl="node1" presStyleIdx="1" presStyleCnt="3">
        <dgm:presLayoutVars>
          <dgm:chMax val="0"/>
          <dgm:bulletEnabled val="1"/>
        </dgm:presLayoutVars>
      </dgm:prSet>
      <dgm:spPr/>
    </dgm:pt>
    <dgm:pt modelId="{CF919CCC-43F3-496E-BCD2-E89410BA6D2F}" type="pres">
      <dgm:prSet presAssocID="{EB54FDCA-9E79-455F-944A-3E82080303A1}" presName="spacer" presStyleCnt="0"/>
      <dgm:spPr/>
    </dgm:pt>
    <dgm:pt modelId="{007DA3F3-37B6-47AE-B72D-5F617C3A5AB0}" type="pres">
      <dgm:prSet presAssocID="{281CCAA3-1842-4740-BF38-6517582441D0}" presName="parentText" presStyleLbl="node1" presStyleIdx="2" presStyleCnt="3">
        <dgm:presLayoutVars>
          <dgm:chMax val="0"/>
          <dgm:bulletEnabled val="1"/>
        </dgm:presLayoutVars>
      </dgm:prSet>
      <dgm:spPr/>
    </dgm:pt>
  </dgm:ptLst>
  <dgm:cxnLst>
    <dgm:cxn modelId="{7B5CB600-66EA-4AC5-9124-552D0CFEC3E4}" type="presOf" srcId="{E7667A7F-A0BD-4ECA-8D53-3D2C29A2D966}" destId="{6A42944E-9D71-40C0-B304-5DBFD2B22282}" srcOrd="0" destOrd="0" presId="urn:microsoft.com/office/officeart/2005/8/layout/vList2"/>
    <dgm:cxn modelId="{1EF16F18-DDD3-4ECC-8D08-36A2CEDE2491}" type="presOf" srcId="{B9B8A141-D5F7-41E7-BFE3-5813F20FC020}" destId="{892B9895-140C-4862-9F00-F369F6016403}" srcOrd="0" destOrd="0" presId="urn:microsoft.com/office/officeart/2005/8/layout/vList2"/>
    <dgm:cxn modelId="{F2698F6C-BD43-4F44-9365-2760AB4C3A0A}" srcId="{E7667A7F-A0BD-4ECA-8D53-3D2C29A2D966}" destId="{281CCAA3-1842-4740-BF38-6517582441D0}" srcOrd="2" destOrd="0" parTransId="{2190F52B-CEE9-4138-B696-D1829C9FF194}" sibTransId="{4D4DA5E6-86F1-496B-8274-1D07D7E7C77F}"/>
    <dgm:cxn modelId="{D713797C-E8DB-441B-9CEE-551CBE3A5F17}" type="presOf" srcId="{C3F51DDC-3140-4327-8C08-A01187ED1742}" destId="{B776E5B2-F071-45DB-B534-6376FF46D0C5}" srcOrd="0" destOrd="0" presId="urn:microsoft.com/office/officeart/2005/8/layout/vList2"/>
    <dgm:cxn modelId="{2F1067AA-877D-49F4-ADFA-FF850AE160C9}" srcId="{E7667A7F-A0BD-4ECA-8D53-3D2C29A2D966}" destId="{C3F51DDC-3140-4327-8C08-A01187ED1742}" srcOrd="0" destOrd="0" parTransId="{34ED8252-4902-446F-A3FB-B3241A1EBCE9}" sibTransId="{F6693AF2-E82C-4191-811B-80B390C1281C}"/>
    <dgm:cxn modelId="{987692C5-60BE-4AD8-ACF1-6D6138E0EC23}" srcId="{E7667A7F-A0BD-4ECA-8D53-3D2C29A2D966}" destId="{B9B8A141-D5F7-41E7-BFE3-5813F20FC020}" srcOrd="1" destOrd="0" parTransId="{3BDDA7A1-0839-4EE4-9CBC-5BFA7D99DFE4}" sibTransId="{EB54FDCA-9E79-455F-944A-3E82080303A1}"/>
    <dgm:cxn modelId="{35BBF5D0-3F4E-4F2A-AD10-59B8D9660784}" type="presOf" srcId="{281CCAA3-1842-4740-BF38-6517582441D0}" destId="{007DA3F3-37B6-47AE-B72D-5F617C3A5AB0}" srcOrd="0" destOrd="0" presId="urn:microsoft.com/office/officeart/2005/8/layout/vList2"/>
    <dgm:cxn modelId="{24256A60-BD3A-46AD-B44E-018CA5040A1B}" type="presParOf" srcId="{6A42944E-9D71-40C0-B304-5DBFD2B22282}" destId="{B776E5B2-F071-45DB-B534-6376FF46D0C5}" srcOrd="0" destOrd="0" presId="urn:microsoft.com/office/officeart/2005/8/layout/vList2"/>
    <dgm:cxn modelId="{C6779693-A43A-42E1-B694-2EE529D08E52}" type="presParOf" srcId="{6A42944E-9D71-40C0-B304-5DBFD2B22282}" destId="{8C0935B1-CCF3-4B60-8679-A213F1348DCE}" srcOrd="1" destOrd="0" presId="urn:microsoft.com/office/officeart/2005/8/layout/vList2"/>
    <dgm:cxn modelId="{5DF08454-1E47-4949-80A6-542AF8995156}" type="presParOf" srcId="{6A42944E-9D71-40C0-B304-5DBFD2B22282}" destId="{892B9895-140C-4862-9F00-F369F6016403}" srcOrd="2" destOrd="0" presId="urn:microsoft.com/office/officeart/2005/8/layout/vList2"/>
    <dgm:cxn modelId="{49915E1D-CA29-43F0-8BEE-96609A40AD19}" type="presParOf" srcId="{6A42944E-9D71-40C0-B304-5DBFD2B22282}" destId="{CF919CCC-43F3-496E-BCD2-E89410BA6D2F}" srcOrd="3" destOrd="0" presId="urn:microsoft.com/office/officeart/2005/8/layout/vList2"/>
    <dgm:cxn modelId="{A5C7091F-2CC2-43C1-9A15-D3946540ACFF}" type="presParOf" srcId="{6A42944E-9D71-40C0-B304-5DBFD2B22282}" destId="{007DA3F3-37B6-47AE-B72D-5F617C3A5AB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B4C69A6-73AB-43D0-89A3-7AAB50522301}" type="doc">
      <dgm:prSet loTypeId="urn:microsoft.com/office/officeart/2016/7/layout/RepeatingBendingProcessNew" loCatId="process" qsTypeId="urn:microsoft.com/office/officeart/2005/8/quickstyle/simple2" qsCatId="simple" csTypeId="urn:microsoft.com/office/officeart/2005/8/colors/colorful2" csCatId="colorful" phldr="1"/>
      <dgm:spPr/>
      <dgm:t>
        <a:bodyPr/>
        <a:lstStyle/>
        <a:p>
          <a:endParaRPr lang="en-US"/>
        </a:p>
      </dgm:t>
    </dgm:pt>
    <dgm:pt modelId="{E142815B-FB18-41FB-86D0-FA4D11F2F27A}">
      <dgm:prSet/>
      <dgm:spPr/>
      <dgm:t>
        <a:bodyPr/>
        <a:lstStyle/>
        <a:p>
          <a:r>
            <a:rPr lang="cs-CZ"/>
            <a:t>Jen 9 stran a pouhých 22 paragrafů</a:t>
          </a:r>
          <a:endParaRPr lang="en-US"/>
        </a:p>
      </dgm:t>
    </dgm:pt>
    <dgm:pt modelId="{800AD7EB-BB3B-4456-A9EC-41988FF22BFC}" type="parTrans" cxnId="{809A626B-C272-48B6-8C75-8CB0AE5DF9DE}">
      <dgm:prSet/>
      <dgm:spPr/>
      <dgm:t>
        <a:bodyPr/>
        <a:lstStyle/>
        <a:p>
          <a:endParaRPr lang="en-US"/>
        </a:p>
      </dgm:t>
    </dgm:pt>
    <dgm:pt modelId="{0229CB21-36EE-4862-B55B-7BEADCE74BD8}" type="sibTrans" cxnId="{809A626B-C272-48B6-8C75-8CB0AE5DF9DE}">
      <dgm:prSet/>
      <dgm:spPr/>
      <dgm:t>
        <a:bodyPr/>
        <a:lstStyle/>
        <a:p>
          <a:endParaRPr lang="en-US"/>
        </a:p>
      </dgm:t>
    </dgm:pt>
    <dgm:pt modelId="{E8D70C59-C32A-4A3B-BB50-8858512804C3}">
      <dgm:prSet/>
      <dgm:spPr/>
      <dgm:t>
        <a:bodyPr/>
        <a:lstStyle/>
        <a:p>
          <a:r>
            <a:rPr lang="cs-CZ" dirty="0"/>
            <a:t>Ale komentář k němu má 1 260 stran</a:t>
          </a:r>
        </a:p>
        <a:p>
          <a:r>
            <a:rPr lang="cs-CZ" dirty="0"/>
            <a:t>!!!</a:t>
          </a:r>
          <a:endParaRPr lang="en-US" dirty="0"/>
        </a:p>
      </dgm:t>
    </dgm:pt>
    <dgm:pt modelId="{03A3FF3E-192B-4B17-B05B-3F0212D07219}" type="parTrans" cxnId="{51942B62-26FE-48E3-B245-43FD82ACFDC3}">
      <dgm:prSet/>
      <dgm:spPr/>
      <dgm:t>
        <a:bodyPr/>
        <a:lstStyle/>
        <a:p>
          <a:endParaRPr lang="en-US"/>
        </a:p>
      </dgm:t>
    </dgm:pt>
    <dgm:pt modelId="{7914C631-DD19-4861-BE7B-12205B650EFC}" type="sibTrans" cxnId="{51942B62-26FE-48E3-B245-43FD82ACFDC3}">
      <dgm:prSet/>
      <dgm:spPr/>
      <dgm:t>
        <a:bodyPr/>
        <a:lstStyle/>
        <a:p>
          <a:endParaRPr lang="en-US"/>
        </a:p>
      </dgm:t>
    </dgm:pt>
    <dgm:pt modelId="{242C8A73-B35E-4535-9140-1E4C35DE3B9D}">
      <dgm:prSet/>
      <dgm:spPr/>
      <dgm:t>
        <a:bodyPr/>
        <a:lstStyle/>
        <a:p>
          <a:r>
            <a:rPr lang="cs-CZ"/>
            <a:t>A rozhodování soudů je poněkud nestabilní </a:t>
          </a:r>
          <a:endParaRPr lang="en-US"/>
        </a:p>
      </dgm:t>
    </dgm:pt>
    <dgm:pt modelId="{6D2B7A11-7872-4DE3-9553-065A111676AE}" type="parTrans" cxnId="{7059A283-6070-4911-8EEB-9E5E08F1DDB7}">
      <dgm:prSet/>
      <dgm:spPr/>
      <dgm:t>
        <a:bodyPr/>
        <a:lstStyle/>
        <a:p>
          <a:endParaRPr lang="en-US"/>
        </a:p>
      </dgm:t>
    </dgm:pt>
    <dgm:pt modelId="{8A82AE0D-0A18-4527-8954-237F918EA984}" type="sibTrans" cxnId="{7059A283-6070-4911-8EEB-9E5E08F1DDB7}">
      <dgm:prSet/>
      <dgm:spPr/>
      <dgm:t>
        <a:bodyPr/>
        <a:lstStyle/>
        <a:p>
          <a:endParaRPr lang="en-US"/>
        </a:p>
      </dgm:t>
    </dgm:pt>
    <dgm:pt modelId="{EDC15430-0536-40B1-9793-3359C510A85B}" type="pres">
      <dgm:prSet presAssocID="{6B4C69A6-73AB-43D0-89A3-7AAB50522301}" presName="Name0" presStyleCnt="0">
        <dgm:presLayoutVars>
          <dgm:dir/>
          <dgm:resizeHandles val="exact"/>
        </dgm:presLayoutVars>
      </dgm:prSet>
      <dgm:spPr/>
    </dgm:pt>
    <dgm:pt modelId="{45BDA67D-A6DA-4366-B726-702BA5C2301B}" type="pres">
      <dgm:prSet presAssocID="{E142815B-FB18-41FB-86D0-FA4D11F2F27A}" presName="node" presStyleLbl="node1" presStyleIdx="0" presStyleCnt="3">
        <dgm:presLayoutVars>
          <dgm:bulletEnabled val="1"/>
        </dgm:presLayoutVars>
      </dgm:prSet>
      <dgm:spPr/>
    </dgm:pt>
    <dgm:pt modelId="{5A70E1F8-DC62-4AC9-AB48-2A6B971CB3B7}" type="pres">
      <dgm:prSet presAssocID="{0229CB21-36EE-4862-B55B-7BEADCE74BD8}" presName="sibTrans" presStyleLbl="sibTrans1D1" presStyleIdx="0" presStyleCnt="2"/>
      <dgm:spPr/>
    </dgm:pt>
    <dgm:pt modelId="{854FA1E4-BE58-48C7-ABE1-8A0BB0F8498D}" type="pres">
      <dgm:prSet presAssocID="{0229CB21-36EE-4862-B55B-7BEADCE74BD8}" presName="connectorText" presStyleLbl="sibTrans1D1" presStyleIdx="0" presStyleCnt="2"/>
      <dgm:spPr/>
    </dgm:pt>
    <dgm:pt modelId="{616C9EC9-8B65-4497-ADDE-3F20BD3BF02C}" type="pres">
      <dgm:prSet presAssocID="{E8D70C59-C32A-4A3B-BB50-8858512804C3}" presName="node" presStyleLbl="node1" presStyleIdx="1" presStyleCnt="3">
        <dgm:presLayoutVars>
          <dgm:bulletEnabled val="1"/>
        </dgm:presLayoutVars>
      </dgm:prSet>
      <dgm:spPr/>
    </dgm:pt>
    <dgm:pt modelId="{C90E7361-C667-4DBF-AB8A-D80D14D00179}" type="pres">
      <dgm:prSet presAssocID="{7914C631-DD19-4861-BE7B-12205B650EFC}" presName="sibTrans" presStyleLbl="sibTrans1D1" presStyleIdx="1" presStyleCnt="2"/>
      <dgm:spPr/>
    </dgm:pt>
    <dgm:pt modelId="{483AEE9A-F97F-4DCD-9D31-ACE6C82ABC5D}" type="pres">
      <dgm:prSet presAssocID="{7914C631-DD19-4861-BE7B-12205B650EFC}" presName="connectorText" presStyleLbl="sibTrans1D1" presStyleIdx="1" presStyleCnt="2"/>
      <dgm:spPr/>
    </dgm:pt>
    <dgm:pt modelId="{FBF2A74C-503C-4C99-8297-B6A092C64F09}" type="pres">
      <dgm:prSet presAssocID="{242C8A73-B35E-4535-9140-1E4C35DE3B9D}" presName="node" presStyleLbl="node1" presStyleIdx="2" presStyleCnt="3">
        <dgm:presLayoutVars>
          <dgm:bulletEnabled val="1"/>
        </dgm:presLayoutVars>
      </dgm:prSet>
      <dgm:spPr/>
    </dgm:pt>
  </dgm:ptLst>
  <dgm:cxnLst>
    <dgm:cxn modelId="{FD138221-74CC-45C5-B80F-F584849F32C8}" type="presOf" srcId="{E142815B-FB18-41FB-86D0-FA4D11F2F27A}" destId="{45BDA67D-A6DA-4366-B726-702BA5C2301B}" srcOrd="0" destOrd="0" presId="urn:microsoft.com/office/officeart/2016/7/layout/RepeatingBendingProcessNew"/>
    <dgm:cxn modelId="{51942B62-26FE-48E3-B245-43FD82ACFDC3}" srcId="{6B4C69A6-73AB-43D0-89A3-7AAB50522301}" destId="{E8D70C59-C32A-4A3B-BB50-8858512804C3}" srcOrd="1" destOrd="0" parTransId="{03A3FF3E-192B-4B17-B05B-3F0212D07219}" sibTransId="{7914C631-DD19-4861-BE7B-12205B650EFC}"/>
    <dgm:cxn modelId="{809A626B-C272-48B6-8C75-8CB0AE5DF9DE}" srcId="{6B4C69A6-73AB-43D0-89A3-7AAB50522301}" destId="{E142815B-FB18-41FB-86D0-FA4D11F2F27A}" srcOrd="0" destOrd="0" parTransId="{800AD7EB-BB3B-4456-A9EC-41988FF22BFC}" sibTransId="{0229CB21-36EE-4862-B55B-7BEADCE74BD8}"/>
    <dgm:cxn modelId="{B95A2750-E9EB-4CAA-9404-7688BCB07D87}" type="presOf" srcId="{0229CB21-36EE-4862-B55B-7BEADCE74BD8}" destId="{5A70E1F8-DC62-4AC9-AB48-2A6B971CB3B7}" srcOrd="0" destOrd="0" presId="urn:microsoft.com/office/officeart/2016/7/layout/RepeatingBendingProcessNew"/>
    <dgm:cxn modelId="{C533DC53-4198-4C30-A376-DF1532B3CAEA}" type="presOf" srcId="{242C8A73-B35E-4535-9140-1E4C35DE3B9D}" destId="{FBF2A74C-503C-4C99-8297-B6A092C64F09}" srcOrd="0" destOrd="0" presId="urn:microsoft.com/office/officeart/2016/7/layout/RepeatingBendingProcessNew"/>
    <dgm:cxn modelId="{9F0A3D7B-073F-41EF-B5EB-5FD729DE74EE}" type="presOf" srcId="{7914C631-DD19-4861-BE7B-12205B650EFC}" destId="{C90E7361-C667-4DBF-AB8A-D80D14D00179}" srcOrd="0" destOrd="0" presId="urn:microsoft.com/office/officeart/2016/7/layout/RepeatingBendingProcessNew"/>
    <dgm:cxn modelId="{7059A283-6070-4911-8EEB-9E5E08F1DDB7}" srcId="{6B4C69A6-73AB-43D0-89A3-7AAB50522301}" destId="{242C8A73-B35E-4535-9140-1E4C35DE3B9D}" srcOrd="2" destOrd="0" parTransId="{6D2B7A11-7872-4DE3-9553-065A111676AE}" sibTransId="{8A82AE0D-0A18-4527-8954-237F918EA984}"/>
    <dgm:cxn modelId="{DD21DF90-7471-4171-857A-4C76E66DE243}" type="presOf" srcId="{0229CB21-36EE-4862-B55B-7BEADCE74BD8}" destId="{854FA1E4-BE58-48C7-ABE1-8A0BB0F8498D}" srcOrd="1" destOrd="0" presId="urn:microsoft.com/office/officeart/2016/7/layout/RepeatingBendingProcessNew"/>
    <dgm:cxn modelId="{6837A698-2C8A-42B7-8D63-A1ECBE8C1EA4}" type="presOf" srcId="{6B4C69A6-73AB-43D0-89A3-7AAB50522301}" destId="{EDC15430-0536-40B1-9793-3359C510A85B}" srcOrd="0" destOrd="0" presId="urn:microsoft.com/office/officeart/2016/7/layout/RepeatingBendingProcessNew"/>
    <dgm:cxn modelId="{F026FBAE-B998-43A2-8C4D-D37EB4A992C1}" type="presOf" srcId="{7914C631-DD19-4861-BE7B-12205B650EFC}" destId="{483AEE9A-F97F-4DCD-9D31-ACE6C82ABC5D}" srcOrd="1" destOrd="0" presId="urn:microsoft.com/office/officeart/2016/7/layout/RepeatingBendingProcessNew"/>
    <dgm:cxn modelId="{9B6E24C1-120F-4F1B-AB1A-4356044D0C11}" type="presOf" srcId="{E8D70C59-C32A-4A3B-BB50-8858512804C3}" destId="{616C9EC9-8B65-4497-ADDE-3F20BD3BF02C}" srcOrd="0" destOrd="0" presId="urn:microsoft.com/office/officeart/2016/7/layout/RepeatingBendingProcessNew"/>
    <dgm:cxn modelId="{0A640F41-9E13-4103-B3AE-95DDFB48CF5B}" type="presParOf" srcId="{EDC15430-0536-40B1-9793-3359C510A85B}" destId="{45BDA67D-A6DA-4366-B726-702BA5C2301B}" srcOrd="0" destOrd="0" presId="urn:microsoft.com/office/officeart/2016/7/layout/RepeatingBendingProcessNew"/>
    <dgm:cxn modelId="{695F1BAD-6F9A-4EA4-B2A3-85E0B23F7959}" type="presParOf" srcId="{EDC15430-0536-40B1-9793-3359C510A85B}" destId="{5A70E1F8-DC62-4AC9-AB48-2A6B971CB3B7}" srcOrd="1" destOrd="0" presId="urn:microsoft.com/office/officeart/2016/7/layout/RepeatingBendingProcessNew"/>
    <dgm:cxn modelId="{CA2DDC16-17D6-4A4A-82F4-6C217D685D4F}" type="presParOf" srcId="{5A70E1F8-DC62-4AC9-AB48-2A6B971CB3B7}" destId="{854FA1E4-BE58-48C7-ABE1-8A0BB0F8498D}" srcOrd="0" destOrd="0" presId="urn:microsoft.com/office/officeart/2016/7/layout/RepeatingBendingProcessNew"/>
    <dgm:cxn modelId="{3456DBF7-8743-4E5D-93C1-BC779C54EB4A}" type="presParOf" srcId="{EDC15430-0536-40B1-9793-3359C510A85B}" destId="{616C9EC9-8B65-4497-ADDE-3F20BD3BF02C}" srcOrd="2" destOrd="0" presId="urn:microsoft.com/office/officeart/2016/7/layout/RepeatingBendingProcessNew"/>
    <dgm:cxn modelId="{E8851CEC-D517-4F12-AE78-78C8F3A103B9}" type="presParOf" srcId="{EDC15430-0536-40B1-9793-3359C510A85B}" destId="{C90E7361-C667-4DBF-AB8A-D80D14D00179}" srcOrd="3" destOrd="0" presId="urn:microsoft.com/office/officeart/2016/7/layout/RepeatingBendingProcessNew"/>
    <dgm:cxn modelId="{0801D25E-A268-4634-9428-0AD9720D25A8}" type="presParOf" srcId="{C90E7361-C667-4DBF-AB8A-D80D14D00179}" destId="{483AEE9A-F97F-4DCD-9D31-ACE6C82ABC5D}" srcOrd="0" destOrd="0" presId="urn:microsoft.com/office/officeart/2016/7/layout/RepeatingBendingProcessNew"/>
    <dgm:cxn modelId="{4F2D2D34-1B5A-47E0-A1B6-40E21C65AE49}" type="presParOf" srcId="{EDC15430-0536-40B1-9793-3359C510A85B}" destId="{FBF2A74C-503C-4C99-8297-B6A092C64F09}" srcOrd="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E5CCAFD-B226-4913-B16B-C50A8395DD6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cs-CZ"/>
        </a:p>
      </dgm:t>
    </dgm:pt>
    <dgm:pt modelId="{A8094259-D291-44B2-AD76-9073236431E9}">
      <dgm:prSet phldrT="[Text]"/>
      <dgm:spPr/>
      <dgm:t>
        <a:bodyPr/>
        <a:lstStyle/>
        <a:p>
          <a:r>
            <a:rPr lang="cs-CZ" dirty="0">
              <a:solidFill>
                <a:schemeClr val="tx1"/>
              </a:solidFill>
            </a:rPr>
            <a:t>Rada přijme obecné usnesení, že město bude pronajímat nemovitost a uloží odboru majetku, aby pronajal nemovitost [§102 odst. 2 písm. m) </a:t>
          </a:r>
          <a:r>
            <a:rPr lang="cs-CZ" dirty="0" err="1">
              <a:solidFill>
                <a:schemeClr val="tx1"/>
              </a:solidFill>
            </a:rPr>
            <a:t>OZř</a:t>
          </a:r>
          <a:r>
            <a:rPr lang="cs-CZ" dirty="0">
              <a:solidFill>
                <a:schemeClr val="tx1"/>
              </a:solidFill>
            </a:rPr>
            <a:t>].</a:t>
          </a:r>
        </a:p>
      </dgm:t>
    </dgm:pt>
    <dgm:pt modelId="{D2F89876-D823-4200-911C-116A0DF5F8E6}" type="parTrans" cxnId="{778B7EE7-4BDE-4EB6-830A-93625A576FDE}">
      <dgm:prSet/>
      <dgm:spPr/>
      <dgm:t>
        <a:bodyPr/>
        <a:lstStyle/>
        <a:p>
          <a:endParaRPr lang="cs-CZ"/>
        </a:p>
      </dgm:t>
    </dgm:pt>
    <dgm:pt modelId="{30AFAA7F-668E-4D03-B176-7D82D59884AF}" type="sibTrans" cxnId="{778B7EE7-4BDE-4EB6-830A-93625A576FDE}">
      <dgm:prSet/>
      <dgm:spPr/>
      <dgm:t>
        <a:bodyPr/>
        <a:lstStyle/>
        <a:p>
          <a:endParaRPr lang="cs-CZ"/>
        </a:p>
      </dgm:t>
    </dgm:pt>
    <dgm:pt modelId="{6274403E-0E3B-41BE-9C2C-E4DD498A78FD}">
      <dgm:prSet phldrT="[Text]"/>
      <dgm:spPr/>
      <dgm:t>
        <a:bodyPr/>
        <a:lstStyle/>
        <a:p>
          <a:r>
            <a:rPr lang="cs-CZ" dirty="0">
              <a:solidFill>
                <a:schemeClr val="tx1"/>
              </a:solidFill>
            </a:rPr>
            <a:t>Odbor majetku pak stanoví nehospodárná kritéria, podle nichž se vybere nájemce, a majetek se mu pronajme.</a:t>
          </a:r>
          <a:endParaRPr lang="cs-CZ" dirty="0"/>
        </a:p>
        <a:p>
          <a:endParaRPr lang="cs-CZ" dirty="0"/>
        </a:p>
      </dgm:t>
    </dgm:pt>
    <dgm:pt modelId="{DF64A510-8874-44B6-BD19-694E8FC2682B}" type="parTrans" cxnId="{46ED3BF8-5187-4D8F-9286-692BB993ECDB}">
      <dgm:prSet/>
      <dgm:spPr/>
      <dgm:t>
        <a:bodyPr/>
        <a:lstStyle/>
        <a:p>
          <a:endParaRPr lang="cs-CZ"/>
        </a:p>
      </dgm:t>
    </dgm:pt>
    <dgm:pt modelId="{50C4D4F5-11FB-4B9F-A949-50157AD9FC06}" type="sibTrans" cxnId="{46ED3BF8-5187-4D8F-9286-692BB993ECDB}">
      <dgm:prSet/>
      <dgm:spPr/>
      <dgm:t>
        <a:bodyPr/>
        <a:lstStyle/>
        <a:p>
          <a:endParaRPr lang="cs-CZ"/>
        </a:p>
      </dgm:t>
    </dgm:pt>
    <dgm:pt modelId="{0D4D1C74-501C-4E4E-9D48-82146F37C62A}">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dirty="0">
              <a:solidFill>
                <a:schemeClr val="tx1"/>
              </a:solidFill>
            </a:rPr>
            <a:t>Radní právně neodpovídají a realizující úředníci ano.</a:t>
          </a:r>
          <a:endParaRPr lang="cs-CZ" dirty="0"/>
        </a:p>
      </dgm:t>
    </dgm:pt>
    <dgm:pt modelId="{4F4DDAD9-2CF2-4375-BF02-A48B9D9133F4}" type="parTrans" cxnId="{C5D76A9D-3112-4021-8E0F-F97A2ECF562D}">
      <dgm:prSet/>
      <dgm:spPr/>
      <dgm:t>
        <a:bodyPr/>
        <a:lstStyle/>
        <a:p>
          <a:endParaRPr lang="cs-CZ"/>
        </a:p>
      </dgm:t>
    </dgm:pt>
    <dgm:pt modelId="{0906BC79-75E7-4A49-9022-566D1F40E4A2}" type="sibTrans" cxnId="{C5D76A9D-3112-4021-8E0F-F97A2ECF562D}">
      <dgm:prSet/>
      <dgm:spPr/>
      <dgm:t>
        <a:bodyPr/>
        <a:lstStyle/>
        <a:p>
          <a:endParaRPr lang="cs-CZ"/>
        </a:p>
      </dgm:t>
    </dgm:pt>
    <dgm:pt modelId="{50E64DC2-97EE-446E-B6B3-EDCA565A8090}" type="pres">
      <dgm:prSet presAssocID="{5E5CCAFD-B226-4913-B16B-C50A8395DD6C}" presName="outerComposite" presStyleCnt="0">
        <dgm:presLayoutVars>
          <dgm:chMax val="5"/>
          <dgm:dir/>
          <dgm:resizeHandles val="exact"/>
        </dgm:presLayoutVars>
      </dgm:prSet>
      <dgm:spPr/>
    </dgm:pt>
    <dgm:pt modelId="{6A36C923-936D-4EB8-8E6D-6549E4DDBF31}" type="pres">
      <dgm:prSet presAssocID="{5E5CCAFD-B226-4913-B16B-C50A8395DD6C}" presName="dummyMaxCanvas" presStyleCnt="0">
        <dgm:presLayoutVars/>
      </dgm:prSet>
      <dgm:spPr/>
    </dgm:pt>
    <dgm:pt modelId="{BCA7CB18-9CCB-47DE-B4DF-DA2C31AC8D1B}" type="pres">
      <dgm:prSet presAssocID="{5E5CCAFD-B226-4913-B16B-C50A8395DD6C}" presName="ThreeNodes_1" presStyleLbl="node1" presStyleIdx="0" presStyleCnt="3">
        <dgm:presLayoutVars>
          <dgm:bulletEnabled val="1"/>
        </dgm:presLayoutVars>
      </dgm:prSet>
      <dgm:spPr/>
    </dgm:pt>
    <dgm:pt modelId="{761A9F4D-B45D-42C8-9552-EAC836A9E41E}" type="pres">
      <dgm:prSet presAssocID="{5E5CCAFD-B226-4913-B16B-C50A8395DD6C}" presName="ThreeNodes_2" presStyleLbl="node1" presStyleIdx="1" presStyleCnt="3">
        <dgm:presLayoutVars>
          <dgm:bulletEnabled val="1"/>
        </dgm:presLayoutVars>
      </dgm:prSet>
      <dgm:spPr/>
    </dgm:pt>
    <dgm:pt modelId="{18516AA8-A207-4462-BA9B-9915174BEA52}" type="pres">
      <dgm:prSet presAssocID="{5E5CCAFD-B226-4913-B16B-C50A8395DD6C}" presName="ThreeNodes_3" presStyleLbl="node1" presStyleIdx="2" presStyleCnt="3">
        <dgm:presLayoutVars>
          <dgm:bulletEnabled val="1"/>
        </dgm:presLayoutVars>
      </dgm:prSet>
      <dgm:spPr/>
    </dgm:pt>
    <dgm:pt modelId="{71BD68F6-2357-4CD6-A652-53033CFE5261}" type="pres">
      <dgm:prSet presAssocID="{5E5CCAFD-B226-4913-B16B-C50A8395DD6C}" presName="ThreeConn_1-2" presStyleLbl="fgAccFollowNode1" presStyleIdx="0" presStyleCnt="2">
        <dgm:presLayoutVars>
          <dgm:bulletEnabled val="1"/>
        </dgm:presLayoutVars>
      </dgm:prSet>
      <dgm:spPr/>
    </dgm:pt>
    <dgm:pt modelId="{9A348F11-6F9E-403E-8747-043BFDDC3E7D}" type="pres">
      <dgm:prSet presAssocID="{5E5CCAFD-B226-4913-B16B-C50A8395DD6C}" presName="ThreeConn_2-3" presStyleLbl="fgAccFollowNode1" presStyleIdx="1" presStyleCnt="2">
        <dgm:presLayoutVars>
          <dgm:bulletEnabled val="1"/>
        </dgm:presLayoutVars>
      </dgm:prSet>
      <dgm:spPr/>
    </dgm:pt>
    <dgm:pt modelId="{3104B473-C880-409A-B99E-9A9F0DD1E098}" type="pres">
      <dgm:prSet presAssocID="{5E5CCAFD-B226-4913-B16B-C50A8395DD6C}" presName="ThreeNodes_1_text" presStyleLbl="node1" presStyleIdx="2" presStyleCnt="3">
        <dgm:presLayoutVars>
          <dgm:bulletEnabled val="1"/>
        </dgm:presLayoutVars>
      </dgm:prSet>
      <dgm:spPr/>
    </dgm:pt>
    <dgm:pt modelId="{1DC6B205-46E7-4258-AE5D-47E11C024921}" type="pres">
      <dgm:prSet presAssocID="{5E5CCAFD-B226-4913-B16B-C50A8395DD6C}" presName="ThreeNodes_2_text" presStyleLbl="node1" presStyleIdx="2" presStyleCnt="3">
        <dgm:presLayoutVars>
          <dgm:bulletEnabled val="1"/>
        </dgm:presLayoutVars>
      </dgm:prSet>
      <dgm:spPr/>
    </dgm:pt>
    <dgm:pt modelId="{83CEEE85-9F73-451A-98C5-E758C8B545CA}" type="pres">
      <dgm:prSet presAssocID="{5E5CCAFD-B226-4913-B16B-C50A8395DD6C}" presName="ThreeNodes_3_text" presStyleLbl="node1" presStyleIdx="2" presStyleCnt="3">
        <dgm:presLayoutVars>
          <dgm:bulletEnabled val="1"/>
        </dgm:presLayoutVars>
      </dgm:prSet>
      <dgm:spPr/>
    </dgm:pt>
  </dgm:ptLst>
  <dgm:cxnLst>
    <dgm:cxn modelId="{6CCD9113-D03D-4BB4-8054-619F50B3BDCB}" type="presOf" srcId="{50C4D4F5-11FB-4B9F-A949-50157AD9FC06}" destId="{9A348F11-6F9E-403E-8747-043BFDDC3E7D}" srcOrd="0" destOrd="0" presId="urn:microsoft.com/office/officeart/2005/8/layout/vProcess5"/>
    <dgm:cxn modelId="{15146A3A-4C2F-4B4D-BBB8-9BD8D47C4A4C}" type="presOf" srcId="{6274403E-0E3B-41BE-9C2C-E4DD498A78FD}" destId="{1DC6B205-46E7-4258-AE5D-47E11C024921}" srcOrd="1" destOrd="0" presId="urn:microsoft.com/office/officeart/2005/8/layout/vProcess5"/>
    <dgm:cxn modelId="{85119E3E-9228-401B-93D4-310DB4D7B143}" type="presOf" srcId="{0D4D1C74-501C-4E4E-9D48-82146F37C62A}" destId="{83CEEE85-9F73-451A-98C5-E758C8B545CA}" srcOrd="1" destOrd="0" presId="urn:microsoft.com/office/officeart/2005/8/layout/vProcess5"/>
    <dgm:cxn modelId="{2AD1455B-3268-4D30-9C9A-0BC0677A9538}" type="presOf" srcId="{A8094259-D291-44B2-AD76-9073236431E9}" destId="{BCA7CB18-9CCB-47DE-B4DF-DA2C31AC8D1B}" srcOrd="0" destOrd="0" presId="urn:microsoft.com/office/officeart/2005/8/layout/vProcess5"/>
    <dgm:cxn modelId="{114C6A57-D2DF-4B1F-AB58-A523AA65FAA5}" type="presOf" srcId="{A8094259-D291-44B2-AD76-9073236431E9}" destId="{3104B473-C880-409A-B99E-9A9F0DD1E098}" srcOrd="1" destOrd="0" presId="urn:microsoft.com/office/officeart/2005/8/layout/vProcess5"/>
    <dgm:cxn modelId="{A217F393-01A3-45E9-8009-9AF16AFDB966}" type="presOf" srcId="{0D4D1C74-501C-4E4E-9D48-82146F37C62A}" destId="{18516AA8-A207-4462-BA9B-9915174BEA52}" srcOrd="0" destOrd="0" presId="urn:microsoft.com/office/officeart/2005/8/layout/vProcess5"/>
    <dgm:cxn modelId="{C5D76A9D-3112-4021-8E0F-F97A2ECF562D}" srcId="{5E5CCAFD-B226-4913-B16B-C50A8395DD6C}" destId="{0D4D1C74-501C-4E4E-9D48-82146F37C62A}" srcOrd="2" destOrd="0" parTransId="{4F4DDAD9-2CF2-4375-BF02-A48B9D9133F4}" sibTransId="{0906BC79-75E7-4A49-9022-566D1F40E4A2}"/>
    <dgm:cxn modelId="{BBE4E4B8-64B1-454D-B0D0-6BDB76075591}" type="presOf" srcId="{30AFAA7F-668E-4D03-B176-7D82D59884AF}" destId="{71BD68F6-2357-4CD6-A652-53033CFE5261}" srcOrd="0" destOrd="0" presId="urn:microsoft.com/office/officeart/2005/8/layout/vProcess5"/>
    <dgm:cxn modelId="{89C210D9-11B6-4000-958F-9F3DB66F7148}" type="presOf" srcId="{5E5CCAFD-B226-4913-B16B-C50A8395DD6C}" destId="{50E64DC2-97EE-446E-B6B3-EDCA565A8090}" srcOrd="0" destOrd="0" presId="urn:microsoft.com/office/officeart/2005/8/layout/vProcess5"/>
    <dgm:cxn modelId="{778B7EE7-4BDE-4EB6-830A-93625A576FDE}" srcId="{5E5CCAFD-B226-4913-B16B-C50A8395DD6C}" destId="{A8094259-D291-44B2-AD76-9073236431E9}" srcOrd="0" destOrd="0" parTransId="{D2F89876-D823-4200-911C-116A0DF5F8E6}" sibTransId="{30AFAA7F-668E-4D03-B176-7D82D59884AF}"/>
    <dgm:cxn modelId="{BCFF34E9-00D1-44A8-B43F-F2BC7C670CB5}" type="presOf" srcId="{6274403E-0E3B-41BE-9C2C-E4DD498A78FD}" destId="{761A9F4D-B45D-42C8-9552-EAC836A9E41E}" srcOrd="0" destOrd="0" presId="urn:microsoft.com/office/officeart/2005/8/layout/vProcess5"/>
    <dgm:cxn modelId="{46ED3BF8-5187-4D8F-9286-692BB993ECDB}" srcId="{5E5CCAFD-B226-4913-B16B-C50A8395DD6C}" destId="{6274403E-0E3B-41BE-9C2C-E4DD498A78FD}" srcOrd="1" destOrd="0" parTransId="{DF64A510-8874-44B6-BD19-694E8FC2682B}" sibTransId="{50C4D4F5-11FB-4B9F-A949-50157AD9FC06}"/>
    <dgm:cxn modelId="{465E6C0D-7239-49A0-9266-846C68A50074}" type="presParOf" srcId="{50E64DC2-97EE-446E-B6B3-EDCA565A8090}" destId="{6A36C923-936D-4EB8-8E6D-6549E4DDBF31}" srcOrd="0" destOrd="0" presId="urn:microsoft.com/office/officeart/2005/8/layout/vProcess5"/>
    <dgm:cxn modelId="{C9D54C13-0E65-4430-95DD-A793D26C0B56}" type="presParOf" srcId="{50E64DC2-97EE-446E-B6B3-EDCA565A8090}" destId="{BCA7CB18-9CCB-47DE-B4DF-DA2C31AC8D1B}" srcOrd="1" destOrd="0" presId="urn:microsoft.com/office/officeart/2005/8/layout/vProcess5"/>
    <dgm:cxn modelId="{F287D44F-CA9E-4AFD-B905-C3231A93A62A}" type="presParOf" srcId="{50E64DC2-97EE-446E-B6B3-EDCA565A8090}" destId="{761A9F4D-B45D-42C8-9552-EAC836A9E41E}" srcOrd="2" destOrd="0" presId="urn:microsoft.com/office/officeart/2005/8/layout/vProcess5"/>
    <dgm:cxn modelId="{08EA652B-62DA-4733-8C35-45C0D1AA6638}" type="presParOf" srcId="{50E64DC2-97EE-446E-B6B3-EDCA565A8090}" destId="{18516AA8-A207-4462-BA9B-9915174BEA52}" srcOrd="3" destOrd="0" presId="urn:microsoft.com/office/officeart/2005/8/layout/vProcess5"/>
    <dgm:cxn modelId="{FAE4BFE0-7434-4996-A47E-FA905A697A3C}" type="presParOf" srcId="{50E64DC2-97EE-446E-B6B3-EDCA565A8090}" destId="{71BD68F6-2357-4CD6-A652-53033CFE5261}" srcOrd="4" destOrd="0" presId="urn:microsoft.com/office/officeart/2005/8/layout/vProcess5"/>
    <dgm:cxn modelId="{63CACE6C-BC7F-4201-BC30-FF050DE4EB5A}" type="presParOf" srcId="{50E64DC2-97EE-446E-B6B3-EDCA565A8090}" destId="{9A348F11-6F9E-403E-8747-043BFDDC3E7D}" srcOrd="5" destOrd="0" presId="urn:microsoft.com/office/officeart/2005/8/layout/vProcess5"/>
    <dgm:cxn modelId="{14EA4243-801E-470F-8DCE-5886A09EC5F6}" type="presParOf" srcId="{50E64DC2-97EE-446E-B6B3-EDCA565A8090}" destId="{3104B473-C880-409A-B99E-9A9F0DD1E098}" srcOrd="6" destOrd="0" presId="urn:microsoft.com/office/officeart/2005/8/layout/vProcess5"/>
    <dgm:cxn modelId="{CA5E72A6-1C7E-4A02-8D8D-32B06541BB49}" type="presParOf" srcId="{50E64DC2-97EE-446E-B6B3-EDCA565A8090}" destId="{1DC6B205-46E7-4258-AE5D-47E11C024921}" srcOrd="7" destOrd="0" presId="urn:microsoft.com/office/officeart/2005/8/layout/vProcess5"/>
    <dgm:cxn modelId="{5228F2E6-61B7-4E37-BFF4-534ECED0D64E}" type="presParOf" srcId="{50E64DC2-97EE-446E-B6B3-EDCA565A8090}" destId="{83CEEE85-9F73-451A-98C5-E758C8B545CA}"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169D677-758B-4072-BAC2-8A534AC60A23}" type="doc">
      <dgm:prSet loTypeId="urn:microsoft.com/office/officeart/2005/8/layout/hProcess9" loCatId="process" qsTypeId="urn:microsoft.com/office/officeart/2005/8/quickstyle/simple1" qsCatId="simple" csTypeId="urn:microsoft.com/office/officeart/2005/8/colors/accent1_2" csCatId="accent1" phldr="1"/>
      <dgm:spPr/>
    </dgm:pt>
    <dgm:pt modelId="{9C6733EC-F9AB-4879-AFD2-91537C877266}">
      <dgm:prSet phldrT="[Text]"/>
      <dgm:spPr/>
      <dgm:t>
        <a:bodyPr/>
        <a:lstStyle/>
        <a:p>
          <a:r>
            <a:rPr lang="cs-CZ" dirty="0">
              <a:solidFill>
                <a:schemeClr val="tx1"/>
              </a:solidFill>
            </a:rPr>
            <a:t>Rada přijme usnesení, že město bude pronajímat nemovitost a že nájemce musí splňovat nehospodárná kritéria uvedená v usnesení.</a:t>
          </a:r>
          <a:endParaRPr lang="cs-CZ" dirty="0"/>
        </a:p>
      </dgm:t>
    </dgm:pt>
    <dgm:pt modelId="{BF028EB2-336A-4325-A697-B069509A76AC}" type="parTrans" cxnId="{073D643C-7849-4F3E-8FAD-E54B86C437D0}">
      <dgm:prSet/>
      <dgm:spPr/>
      <dgm:t>
        <a:bodyPr/>
        <a:lstStyle/>
        <a:p>
          <a:endParaRPr lang="cs-CZ"/>
        </a:p>
      </dgm:t>
    </dgm:pt>
    <dgm:pt modelId="{30EF1FFA-5BAE-4F25-81A1-B328FC6B33B1}" type="sibTrans" cxnId="{073D643C-7849-4F3E-8FAD-E54B86C437D0}">
      <dgm:prSet/>
      <dgm:spPr/>
      <dgm:t>
        <a:bodyPr/>
        <a:lstStyle/>
        <a:p>
          <a:endParaRPr lang="cs-CZ"/>
        </a:p>
      </dgm:t>
    </dgm:pt>
    <dgm:pt modelId="{2DE16729-0094-4DF9-B91F-A75801833053}">
      <dgm:prSet phldrT="[Text]"/>
      <dgm:spPr/>
      <dgm:t>
        <a:bodyPr/>
        <a:lstStyle/>
        <a:p>
          <a:r>
            <a:rPr lang="cs-CZ" dirty="0">
              <a:solidFill>
                <a:schemeClr val="tx1"/>
              </a:solidFill>
            </a:rPr>
            <a:t>Úředníci odboru majetku provedou potřebné úkony a v souladu s usnesením zrealizují jeho zadání.</a:t>
          </a:r>
        </a:p>
      </dgm:t>
    </dgm:pt>
    <dgm:pt modelId="{DF38D772-921F-4473-AF03-61F250126DFD}" type="parTrans" cxnId="{DA7082CA-BFB8-4A08-A063-5489DEE9D6B6}">
      <dgm:prSet/>
      <dgm:spPr/>
      <dgm:t>
        <a:bodyPr/>
        <a:lstStyle/>
        <a:p>
          <a:endParaRPr lang="cs-CZ"/>
        </a:p>
      </dgm:t>
    </dgm:pt>
    <dgm:pt modelId="{CEFC8B22-A214-4DB0-81FE-6174E9379394}" type="sibTrans" cxnId="{DA7082CA-BFB8-4A08-A063-5489DEE9D6B6}">
      <dgm:prSet/>
      <dgm:spPr/>
      <dgm:t>
        <a:bodyPr/>
        <a:lstStyle/>
        <a:p>
          <a:endParaRPr lang="cs-CZ"/>
        </a:p>
      </dgm:t>
    </dgm:pt>
    <dgm:pt modelId="{7380710B-15AD-45B1-AAE5-DA725CE15D12}">
      <dgm:prSet phldrT="[Text]"/>
      <dgm:spPr/>
      <dgm:t>
        <a:bodyPr/>
        <a:lstStyle/>
        <a:p>
          <a:r>
            <a:rPr lang="cs-CZ" dirty="0">
              <a:solidFill>
                <a:schemeClr val="tx1"/>
              </a:solidFill>
            </a:rPr>
            <a:t>Radní právně odpovídají spolu s úředníky. A to i přestože úředníkům nepřísluší revidovat rozhodnutí rady. Úředníci totiž nesmí vykonat pokyn ani příkaz, pokud by se tím dopustili trestného činu [§16 odst. 1 písm. d) zákona č. 312/2002 Sb., o úřednících ÚSC].</a:t>
          </a:r>
          <a:endParaRPr lang="cs-CZ" dirty="0"/>
        </a:p>
      </dgm:t>
    </dgm:pt>
    <dgm:pt modelId="{5E55D03F-AF6F-461B-9FCB-E37E3757758D}" type="parTrans" cxnId="{303155DB-6D76-4701-A355-41E45C15B567}">
      <dgm:prSet/>
      <dgm:spPr/>
      <dgm:t>
        <a:bodyPr/>
        <a:lstStyle/>
        <a:p>
          <a:endParaRPr lang="cs-CZ"/>
        </a:p>
      </dgm:t>
    </dgm:pt>
    <dgm:pt modelId="{85AFC888-D3BC-47BF-8FF6-73201934BDC2}" type="sibTrans" cxnId="{303155DB-6D76-4701-A355-41E45C15B567}">
      <dgm:prSet/>
      <dgm:spPr/>
      <dgm:t>
        <a:bodyPr/>
        <a:lstStyle/>
        <a:p>
          <a:endParaRPr lang="cs-CZ"/>
        </a:p>
      </dgm:t>
    </dgm:pt>
    <dgm:pt modelId="{87E61BD1-15F8-43F8-A9B3-DB04739B2527}" type="pres">
      <dgm:prSet presAssocID="{F169D677-758B-4072-BAC2-8A534AC60A23}" presName="CompostProcess" presStyleCnt="0">
        <dgm:presLayoutVars>
          <dgm:dir/>
          <dgm:resizeHandles val="exact"/>
        </dgm:presLayoutVars>
      </dgm:prSet>
      <dgm:spPr/>
    </dgm:pt>
    <dgm:pt modelId="{7A834EC1-6B35-4342-AF74-80CD6EDE0179}" type="pres">
      <dgm:prSet presAssocID="{F169D677-758B-4072-BAC2-8A534AC60A23}" presName="arrow" presStyleLbl="bgShp" presStyleIdx="0" presStyleCnt="1"/>
      <dgm:spPr/>
    </dgm:pt>
    <dgm:pt modelId="{D08A8111-A5FF-4C3A-B96E-616F55D3386C}" type="pres">
      <dgm:prSet presAssocID="{F169D677-758B-4072-BAC2-8A534AC60A23}" presName="linearProcess" presStyleCnt="0"/>
      <dgm:spPr/>
    </dgm:pt>
    <dgm:pt modelId="{CDA0BF85-C6E1-4400-9737-2420594D5B02}" type="pres">
      <dgm:prSet presAssocID="{9C6733EC-F9AB-4879-AFD2-91537C877266}" presName="textNode" presStyleLbl="node1" presStyleIdx="0" presStyleCnt="3">
        <dgm:presLayoutVars>
          <dgm:bulletEnabled val="1"/>
        </dgm:presLayoutVars>
      </dgm:prSet>
      <dgm:spPr/>
    </dgm:pt>
    <dgm:pt modelId="{47D92861-5C09-4435-9703-9DFDFE519845}" type="pres">
      <dgm:prSet presAssocID="{30EF1FFA-5BAE-4F25-81A1-B328FC6B33B1}" presName="sibTrans" presStyleCnt="0"/>
      <dgm:spPr/>
    </dgm:pt>
    <dgm:pt modelId="{7190C339-6EF6-401B-9766-35A77261C731}" type="pres">
      <dgm:prSet presAssocID="{2DE16729-0094-4DF9-B91F-A75801833053}" presName="textNode" presStyleLbl="node1" presStyleIdx="1" presStyleCnt="3">
        <dgm:presLayoutVars>
          <dgm:bulletEnabled val="1"/>
        </dgm:presLayoutVars>
      </dgm:prSet>
      <dgm:spPr/>
    </dgm:pt>
    <dgm:pt modelId="{114B592C-1D39-40BD-8E09-AE3C532DB3B3}" type="pres">
      <dgm:prSet presAssocID="{CEFC8B22-A214-4DB0-81FE-6174E9379394}" presName="sibTrans" presStyleCnt="0"/>
      <dgm:spPr/>
    </dgm:pt>
    <dgm:pt modelId="{247FA245-C3FF-4E6F-B475-C1619A1255D9}" type="pres">
      <dgm:prSet presAssocID="{7380710B-15AD-45B1-AAE5-DA725CE15D12}" presName="textNode" presStyleLbl="node1" presStyleIdx="2" presStyleCnt="3">
        <dgm:presLayoutVars>
          <dgm:bulletEnabled val="1"/>
        </dgm:presLayoutVars>
      </dgm:prSet>
      <dgm:spPr/>
    </dgm:pt>
  </dgm:ptLst>
  <dgm:cxnLst>
    <dgm:cxn modelId="{5106F01D-C1EE-4013-93D8-93CF68A38B3A}" type="presOf" srcId="{9C6733EC-F9AB-4879-AFD2-91537C877266}" destId="{CDA0BF85-C6E1-4400-9737-2420594D5B02}" srcOrd="0" destOrd="0" presId="urn:microsoft.com/office/officeart/2005/8/layout/hProcess9"/>
    <dgm:cxn modelId="{073D643C-7849-4F3E-8FAD-E54B86C437D0}" srcId="{F169D677-758B-4072-BAC2-8A534AC60A23}" destId="{9C6733EC-F9AB-4879-AFD2-91537C877266}" srcOrd="0" destOrd="0" parTransId="{BF028EB2-336A-4325-A697-B069509A76AC}" sibTransId="{30EF1FFA-5BAE-4F25-81A1-B328FC6B33B1}"/>
    <dgm:cxn modelId="{F3D31193-6031-47FB-AD7C-2BB4FACCEA66}" type="presOf" srcId="{2DE16729-0094-4DF9-B91F-A75801833053}" destId="{7190C339-6EF6-401B-9766-35A77261C731}" srcOrd="0" destOrd="0" presId="urn:microsoft.com/office/officeart/2005/8/layout/hProcess9"/>
    <dgm:cxn modelId="{4BB28DA7-7D23-4FEF-AB95-92CD5F6ACB07}" type="presOf" srcId="{F169D677-758B-4072-BAC2-8A534AC60A23}" destId="{87E61BD1-15F8-43F8-A9B3-DB04739B2527}" srcOrd="0" destOrd="0" presId="urn:microsoft.com/office/officeart/2005/8/layout/hProcess9"/>
    <dgm:cxn modelId="{DA7082CA-BFB8-4A08-A063-5489DEE9D6B6}" srcId="{F169D677-758B-4072-BAC2-8A534AC60A23}" destId="{2DE16729-0094-4DF9-B91F-A75801833053}" srcOrd="1" destOrd="0" parTransId="{DF38D772-921F-4473-AF03-61F250126DFD}" sibTransId="{CEFC8B22-A214-4DB0-81FE-6174E9379394}"/>
    <dgm:cxn modelId="{E1FF80D6-DC9D-4854-AA33-E5D4A5BD1983}" type="presOf" srcId="{7380710B-15AD-45B1-AAE5-DA725CE15D12}" destId="{247FA245-C3FF-4E6F-B475-C1619A1255D9}" srcOrd="0" destOrd="0" presId="urn:microsoft.com/office/officeart/2005/8/layout/hProcess9"/>
    <dgm:cxn modelId="{303155DB-6D76-4701-A355-41E45C15B567}" srcId="{F169D677-758B-4072-BAC2-8A534AC60A23}" destId="{7380710B-15AD-45B1-AAE5-DA725CE15D12}" srcOrd="2" destOrd="0" parTransId="{5E55D03F-AF6F-461B-9FCB-E37E3757758D}" sibTransId="{85AFC888-D3BC-47BF-8FF6-73201934BDC2}"/>
    <dgm:cxn modelId="{C590BC00-EC88-49D4-8F9B-3B4809AB65B5}" type="presParOf" srcId="{87E61BD1-15F8-43F8-A9B3-DB04739B2527}" destId="{7A834EC1-6B35-4342-AF74-80CD6EDE0179}" srcOrd="0" destOrd="0" presId="urn:microsoft.com/office/officeart/2005/8/layout/hProcess9"/>
    <dgm:cxn modelId="{6D8B8432-919D-4DBB-8F01-A3DF193541AA}" type="presParOf" srcId="{87E61BD1-15F8-43F8-A9B3-DB04739B2527}" destId="{D08A8111-A5FF-4C3A-B96E-616F55D3386C}" srcOrd="1" destOrd="0" presId="urn:microsoft.com/office/officeart/2005/8/layout/hProcess9"/>
    <dgm:cxn modelId="{FE2F35DE-45BC-4C04-9DB1-2F9CDD9289FA}" type="presParOf" srcId="{D08A8111-A5FF-4C3A-B96E-616F55D3386C}" destId="{CDA0BF85-C6E1-4400-9737-2420594D5B02}" srcOrd="0" destOrd="0" presId="urn:microsoft.com/office/officeart/2005/8/layout/hProcess9"/>
    <dgm:cxn modelId="{10A52570-57C5-4DBE-9388-4107FCFC5273}" type="presParOf" srcId="{D08A8111-A5FF-4C3A-B96E-616F55D3386C}" destId="{47D92861-5C09-4435-9703-9DFDFE519845}" srcOrd="1" destOrd="0" presId="urn:microsoft.com/office/officeart/2005/8/layout/hProcess9"/>
    <dgm:cxn modelId="{7E1F28EB-ADFC-4388-9422-B0356CEE94E8}" type="presParOf" srcId="{D08A8111-A5FF-4C3A-B96E-616F55D3386C}" destId="{7190C339-6EF6-401B-9766-35A77261C731}" srcOrd="2" destOrd="0" presId="urn:microsoft.com/office/officeart/2005/8/layout/hProcess9"/>
    <dgm:cxn modelId="{A48833D2-B5CF-4909-A6AB-BEBE20A291A5}" type="presParOf" srcId="{D08A8111-A5FF-4C3A-B96E-616F55D3386C}" destId="{114B592C-1D39-40BD-8E09-AE3C532DB3B3}" srcOrd="3" destOrd="0" presId="urn:microsoft.com/office/officeart/2005/8/layout/hProcess9"/>
    <dgm:cxn modelId="{FCC15DED-D256-4994-8B16-532C85F34188}" type="presParOf" srcId="{D08A8111-A5FF-4C3A-B96E-616F55D3386C}" destId="{247FA245-C3FF-4E6F-B475-C1619A1255D9}"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9416807-F599-4310-BBBA-36FC14760F01}" type="doc">
      <dgm:prSet loTypeId="urn:microsoft.com/office/officeart/2005/8/layout/hProcess9" loCatId="process" qsTypeId="urn:microsoft.com/office/officeart/2005/8/quickstyle/simple1" qsCatId="simple" csTypeId="urn:microsoft.com/office/officeart/2005/8/colors/accent1_2" csCatId="accent1" phldr="1"/>
      <dgm:spPr/>
    </dgm:pt>
    <dgm:pt modelId="{F054C9B3-C639-4BBC-8EFD-988602865867}">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dirty="0">
              <a:solidFill>
                <a:schemeClr val="tx1"/>
              </a:solidFill>
            </a:rPr>
            <a:t>Rada i přes řádně zpracované odborné podklady poskytnuté příslušným odborem učiní nehospodárné rozhodnutí.</a:t>
          </a:r>
        </a:p>
        <a:p>
          <a:pPr lvl="0" defTabSz="2400300">
            <a:lnSpc>
              <a:spcPct val="90000"/>
            </a:lnSpc>
            <a:spcBef>
              <a:spcPct val="0"/>
            </a:spcBef>
            <a:spcAft>
              <a:spcPct val="35000"/>
            </a:spcAft>
          </a:pPr>
          <a:endParaRPr lang="cs-CZ" dirty="0"/>
        </a:p>
      </dgm:t>
    </dgm:pt>
    <dgm:pt modelId="{820598A0-4F50-4AE6-A295-635341D7CB6E}" type="parTrans" cxnId="{4EEE9066-2B23-4363-AB1A-55CD21588D0C}">
      <dgm:prSet/>
      <dgm:spPr/>
      <dgm:t>
        <a:bodyPr/>
        <a:lstStyle/>
        <a:p>
          <a:endParaRPr lang="cs-CZ"/>
        </a:p>
      </dgm:t>
    </dgm:pt>
    <dgm:pt modelId="{2049E9CB-D77F-423E-B51B-23AC5DB8ADEF}" type="sibTrans" cxnId="{4EEE9066-2B23-4363-AB1A-55CD21588D0C}">
      <dgm:prSet/>
      <dgm:spPr/>
      <dgm:t>
        <a:bodyPr/>
        <a:lstStyle/>
        <a:p>
          <a:endParaRPr lang="cs-CZ"/>
        </a:p>
      </dgm:t>
    </dgm:pt>
    <dgm:pt modelId="{4278058B-05DA-44D4-A12D-96E3BB057107}">
      <dgm:prSet phldrT="[Text]"/>
      <dgm:spPr/>
      <dgm:t>
        <a:bodyPr/>
        <a:lstStyle/>
        <a:p>
          <a:r>
            <a:rPr lang="cs-CZ" dirty="0">
              <a:solidFill>
                <a:schemeClr val="tx1"/>
              </a:solidFill>
            </a:rPr>
            <a:t>Úředníci příslušného odboru neodpovídají a radní ano.</a:t>
          </a:r>
        </a:p>
        <a:p>
          <a:r>
            <a:rPr lang="cs-CZ" dirty="0"/>
            <a:t> </a:t>
          </a:r>
        </a:p>
      </dgm:t>
    </dgm:pt>
    <dgm:pt modelId="{A4BDEA1A-D119-44A3-8A7B-FF7C8C77D502}" type="parTrans" cxnId="{976CB3C2-1475-41E7-ABF9-94B5F430B819}">
      <dgm:prSet/>
      <dgm:spPr/>
      <dgm:t>
        <a:bodyPr/>
        <a:lstStyle/>
        <a:p>
          <a:endParaRPr lang="cs-CZ"/>
        </a:p>
      </dgm:t>
    </dgm:pt>
    <dgm:pt modelId="{47206BB3-A22F-447B-9804-7510DF5FD1FA}" type="sibTrans" cxnId="{976CB3C2-1475-41E7-ABF9-94B5F430B819}">
      <dgm:prSet/>
      <dgm:spPr/>
      <dgm:t>
        <a:bodyPr/>
        <a:lstStyle/>
        <a:p>
          <a:endParaRPr lang="cs-CZ"/>
        </a:p>
      </dgm:t>
    </dgm:pt>
    <dgm:pt modelId="{A519462D-517B-4830-A51A-11F214312E81}" type="pres">
      <dgm:prSet presAssocID="{49416807-F599-4310-BBBA-36FC14760F01}" presName="CompostProcess" presStyleCnt="0">
        <dgm:presLayoutVars>
          <dgm:dir/>
          <dgm:resizeHandles val="exact"/>
        </dgm:presLayoutVars>
      </dgm:prSet>
      <dgm:spPr/>
    </dgm:pt>
    <dgm:pt modelId="{4319BF2A-B187-43F0-B8BA-22A50B2B1359}" type="pres">
      <dgm:prSet presAssocID="{49416807-F599-4310-BBBA-36FC14760F01}" presName="arrow" presStyleLbl="bgShp" presStyleIdx="0" presStyleCnt="1"/>
      <dgm:spPr/>
    </dgm:pt>
    <dgm:pt modelId="{F052E44B-004F-4732-8AE4-B9C63F93E750}" type="pres">
      <dgm:prSet presAssocID="{49416807-F599-4310-BBBA-36FC14760F01}" presName="linearProcess" presStyleCnt="0"/>
      <dgm:spPr/>
    </dgm:pt>
    <dgm:pt modelId="{AF00B7E8-50CD-4A96-8A80-E719DFDCE600}" type="pres">
      <dgm:prSet presAssocID="{F054C9B3-C639-4BBC-8EFD-988602865867}" presName="textNode" presStyleLbl="node1" presStyleIdx="0" presStyleCnt="2">
        <dgm:presLayoutVars>
          <dgm:bulletEnabled val="1"/>
        </dgm:presLayoutVars>
      </dgm:prSet>
      <dgm:spPr/>
    </dgm:pt>
    <dgm:pt modelId="{CAE1D5A0-2BD3-48B2-AFE7-0B75E4FD8AE8}" type="pres">
      <dgm:prSet presAssocID="{2049E9CB-D77F-423E-B51B-23AC5DB8ADEF}" presName="sibTrans" presStyleCnt="0"/>
      <dgm:spPr/>
    </dgm:pt>
    <dgm:pt modelId="{A07C06CF-F2A3-40EB-9A7A-F8BC9EDA6F7E}" type="pres">
      <dgm:prSet presAssocID="{4278058B-05DA-44D4-A12D-96E3BB057107}" presName="textNode" presStyleLbl="node1" presStyleIdx="1" presStyleCnt="2">
        <dgm:presLayoutVars>
          <dgm:bulletEnabled val="1"/>
        </dgm:presLayoutVars>
      </dgm:prSet>
      <dgm:spPr/>
    </dgm:pt>
  </dgm:ptLst>
  <dgm:cxnLst>
    <dgm:cxn modelId="{D7E5B031-545B-44E2-B7A4-1D5417EC9ADB}" type="presOf" srcId="{49416807-F599-4310-BBBA-36FC14760F01}" destId="{A519462D-517B-4830-A51A-11F214312E81}" srcOrd="0" destOrd="0" presId="urn:microsoft.com/office/officeart/2005/8/layout/hProcess9"/>
    <dgm:cxn modelId="{4EEE9066-2B23-4363-AB1A-55CD21588D0C}" srcId="{49416807-F599-4310-BBBA-36FC14760F01}" destId="{F054C9B3-C639-4BBC-8EFD-988602865867}" srcOrd="0" destOrd="0" parTransId="{820598A0-4F50-4AE6-A295-635341D7CB6E}" sibTransId="{2049E9CB-D77F-423E-B51B-23AC5DB8ADEF}"/>
    <dgm:cxn modelId="{B652B7BE-2B68-4ED0-84CC-43DD96901CA8}" type="presOf" srcId="{4278058B-05DA-44D4-A12D-96E3BB057107}" destId="{A07C06CF-F2A3-40EB-9A7A-F8BC9EDA6F7E}" srcOrd="0" destOrd="0" presId="urn:microsoft.com/office/officeart/2005/8/layout/hProcess9"/>
    <dgm:cxn modelId="{976CB3C2-1475-41E7-ABF9-94B5F430B819}" srcId="{49416807-F599-4310-BBBA-36FC14760F01}" destId="{4278058B-05DA-44D4-A12D-96E3BB057107}" srcOrd="1" destOrd="0" parTransId="{A4BDEA1A-D119-44A3-8A7B-FF7C8C77D502}" sibTransId="{47206BB3-A22F-447B-9804-7510DF5FD1FA}"/>
    <dgm:cxn modelId="{484727ED-8010-4F2E-B0D3-A5CE56E76303}" type="presOf" srcId="{F054C9B3-C639-4BBC-8EFD-988602865867}" destId="{AF00B7E8-50CD-4A96-8A80-E719DFDCE600}" srcOrd="0" destOrd="0" presId="urn:microsoft.com/office/officeart/2005/8/layout/hProcess9"/>
    <dgm:cxn modelId="{B9AB77D4-BCAC-4E45-BAA6-782E13F23FE8}" type="presParOf" srcId="{A519462D-517B-4830-A51A-11F214312E81}" destId="{4319BF2A-B187-43F0-B8BA-22A50B2B1359}" srcOrd="0" destOrd="0" presId="urn:microsoft.com/office/officeart/2005/8/layout/hProcess9"/>
    <dgm:cxn modelId="{5CC479E0-EAC1-4CFD-82C1-7FEF91DF9F4C}" type="presParOf" srcId="{A519462D-517B-4830-A51A-11F214312E81}" destId="{F052E44B-004F-4732-8AE4-B9C63F93E750}" srcOrd="1" destOrd="0" presId="urn:microsoft.com/office/officeart/2005/8/layout/hProcess9"/>
    <dgm:cxn modelId="{39663575-DCF4-4097-908E-58486B7A2FD1}" type="presParOf" srcId="{F052E44B-004F-4732-8AE4-B9C63F93E750}" destId="{AF00B7E8-50CD-4A96-8A80-E719DFDCE600}" srcOrd="0" destOrd="0" presId="urn:microsoft.com/office/officeart/2005/8/layout/hProcess9"/>
    <dgm:cxn modelId="{C66D22BF-B3AF-49F6-90B3-7ED386621173}" type="presParOf" srcId="{F052E44B-004F-4732-8AE4-B9C63F93E750}" destId="{CAE1D5A0-2BD3-48B2-AFE7-0B75E4FD8AE8}" srcOrd="1" destOrd="0" presId="urn:microsoft.com/office/officeart/2005/8/layout/hProcess9"/>
    <dgm:cxn modelId="{46E7EA0D-DBC7-4A2A-8557-81AC756DD320}" type="presParOf" srcId="{F052E44B-004F-4732-8AE4-B9C63F93E750}" destId="{A07C06CF-F2A3-40EB-9A7A-F8BC9EDA6F7E}"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45A1130-58AE-4E69-8DDF-5FF33250A9CE}" type="doc">
      <dgm:prSet loTypeId="urn:microsoft.com/office/officeart/2005/8/layout/hProcess9" loCatId="process" qsTypeId="urn:microsoft.com/office/officeart/2005/8/quickstyle/simple1" qsCatId="simple" csTypeId="urn:microsoft.com/office/officeart/2005/8/colors/accent1_2" csCatId="accent1" phldr="1"/>
      <dgm:spPr/>
    </dgm:pt>
    <dgm:pt modelId="{8E8BBD94-CD22-444D-9C13-EC7B9864A5B9}">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b="0" dirty="0">
              <a:solidFill>
                <a:schemeClr val="tx1"/>
              </a:solidFill>
            </a:rPr>
            <a:t>Rada na základě omylu způsobeného špatně zpracovanými odbornými podklady vypracovanými příslušným odborem učiní nehospodárné rozhodnutí.</a:t>
          </a:r>
        </a:p>
        <a:p>
          <a:pPr lvl="0" defTabSz="2400300">
            <a:lnSpc>
              <a:spcPct val="90000"/>
            </a:lnSpc>
            <a:spcBef>
              <a:spcPct val="0"/>
            </a:spcBef>
            <a:spcAft>
              <a:spcPct val="35000"/>
            </a:spcAft>
          </a:pPr>
          <a:endParaRPr lang="cs-CZ" b="1" dirty="0"/>
        </a:p>
      </dgm:t>
    </dgm:pt>
    <dgm:pt modelId="{A5A19EB8-BC41-4959-9959-218DDA5CAB31}" type="parTrans" cxnId="{49685B5F-E0AC-4A45-BB55-602FC4220953}">
      <dgm:prSet/>
      <dgm:spPr/>
      <dgm:t>
        <a:bodyPr/>
        <a:lstStyle/>
        <a:p>
          <a:endParaRPr lang="cs-CZ"/>
        </a:p>
      </dgm:t>
    </dgm:pt>
    <dgm:pt modelId="{5889D905-48F2-44D2-864A-AB8815903387}" type="sibTrans" cxnId="{49685B5F-E0AC-4A45-BB55-602FC4220953}">
      <dgm:prSet/>
      <dgm:spPr/>
      <dgm:t>
        <a:bodyPr/>
        <a:lstStyle/>
        <a:p>
          <a:endParaRPr lang="cs-CZ"/>
        </a:p>
      </dgm:t>
    </dgm:pt>
    <dgm:pt modelId="{DF0A3D1A-C6B3-4D71-9835-13CDD3BC32BB}">
      <dgm:prSet phldrT="[Text]"/>
      <dgm:spPr/>
      <dgm:t>
        <a:bodyPr/>
        <a:lstStyle/>
        <a:p>
          <a:r>
            <a:rPr lang="cs-CZ" b="0" dirty="0">
              <a:solidFill>
                <a:schemeClr val="tx1"/>
              </a:solidFill>
            </a:rPr>
            <a:t>Úředníci příslušného odboru odpovídají, ale radní obecně nikoli.</a:t>
          </a:r>
        </a:p>
        <a:p>
          <a:endParaRPr lang="cs-CZ" b="1" dirty="0"/>
        </a:p>
      </dgm:t>
    </dgm:pt>
    <dgm:pt modelId="{9D2A5A68-1D81-4BD9-B63D-926455B5B6B2}" type="parTrans" cxnId="{D7E233F3-3D5D-4CFF-AA9F-84603625787D}">
      <dgm:prSet/>
      <dgm:spPr/>
      <dgm:t>
        <a:bodyPr/>
        <a:lstStyle/>
        <a:p>
          <a:endParaRPr lang="cs-CZ"/>
        </a:p>
      </dgm:t>
    </dgm:pt>
    <dgm:pt modelId="{B7FEB750-7F74-4E20-A2B2-8EA80514F4F7}" type="sibTrans" cxnId="{D7E233F3-3D5D-4CFF-AA9F-84603625787D}">
      <dgm:prSet/>
      <dgm:spPr/>
      <dgm:t>
        <a:bodyPr/>
        <a:lstStyle/>
        <a:p>
          <a:endParaRPr lang="cs-CZ"/>
        </a:p>
      </dgm:t>
    </dgm:pt>
    <dgm:pt modelId="{1014FBB4-5D29-4341-8CE5-D9D68DD38790}" type="pres">
      <dgm:prSet presAssocID="{145A1130-58AE-4E69-8DDF-5FF33250A9CE}" presName="CompostProcess" presStyleCnt="0">
        <dgm:presLayoutVars>
          <dgm:dir/>
          <dgm:resizeHandles val="exact"/>
        </dgm:presLayoutVars>
      </dgm:prSet>
      <dgm:spPr/>
    </dgm:pt>
    <dgm:pt modelId="{0257D0D8-D57A-4C9A-A647-4BFFA9692922}" type="pres">
      <dgm:prSet presAssocID="{145A1130-58AE-4E69-8DDF-5FF33250A9CE}" presName="arrow" presStyleLbl="bgShp" presStyleIdx="0" presStyleCnt="1"/>
      <dgm:spPr/>
    </dgm:pt>
    <dgm:pt modelId="{630BAD77-DC46-4F3C-B1B2-98E8DEA5DB3A}" type="pres">
      <dgm:prSet presAssocID="{145A1130-58AE-4E69-8DDF-5FF33250A9CE}" presName="linearProcess" presStyleCnt="0"/>
      <dgm:spPr/>
    </dgm:pt>
    <dgm:pt modelId="{EC201443-E1C4-48E7-89CF-6A722B19EFE2}" type="pres">
      <dgm:prSet presAssocID="{8E8BBD94-CD22-444D-9C13-EC7B9864A5B9}" presName="textNode" presStyleLbl="node1" presStyleIdx="0" presStyleCnt="2">
        <dgm:presLayoutVars>
          <dgm:bulletEnabled val="1"/>
        </dgm:presLayoutVars>
      </dgm:prSet>
      <dgm:spPr/>
    </dgm:pt>
    <dgm:pt modelId="{846B09B2-7D47-4F3C-B853-A01639CE2347}" type="pres">
      <dgm:prSet presAssocID="{5889D905-48F2-44D2-864A-AB8815903387}" presName="sibTrans" presStyleCnt="0"/>
      <dgm:spPr/>
    </dgm:pt>
    <dgm:pt modelId="{1C301740-7281-4AD2-9418-AE96A3347B79}" type="pres">
      <dgm:prSet presAssocID="{DF0A3D1A-C6B3-4D71-9835-13CDD3BC32BB}" presName="textNode" presStyleLbl="node1" presStyleIdx="1" presStyleCnt="2" custLinFactNeighborY="-377">
        <dgm:presLayoutVars>
          <dgm:bulletEnabled val="1"/>
        </dgm:presLayoutVars>
      </dgm:prSet>
      <dgm:spPr/>
    </dgm:pt>
  </dgm:ptLst>
  <dgm:cxnLst>
    <dgm:cxn modelId="{49685B5F-E0AC-4A45-BB55-602FC4220953}" srcId="{145A1130-58AE-4E69-8DDF-5FF33250A9CE}" destId="{8E8BBD94-CD22-444D-9C13-EC7B9864A5B9}" srcOrd="0" destOrd="0" parTransId="{A5A19EB8-BC41-4959-9959-218DDA5CAB31}" sibTransId="{5889D905-48F2-44D2-864A-AB8815903387}"/>
    <dgm:cxn modelId="{A1144084-E742-446D-9B33-D7892AC606D0}" type="presOf" srcId="{145A1130-58AE-4E69-8DDF-5FF33250A9CE}" destId="{1014FBB4-5D29-4341-8CE5-D9D68DD38790}" srcOrd="0" destOrd="0" presId="urn:microsoft.com/office/officeart/2005/8/layout/hProcess9"/>
    <dgm:cxn modelId="{45A3C2CD-D2C4-4134-9781-99126DD1D92A}" type="presOf" srcId="{8E8BBD94-CD22-444D-9C13-EC7B9864A5B9}" destId="{EC201443-E1C4-48E7-89CF-6A722B19EFE2}" srcOrd="0" destOrd="0" presId="urn:microsoft.com/office/officeart/2005/8/layout/hProcess9"/>
    <dgm:cxn modelId="{7637A7EF-305B-4EA8-B2C4-B316CAE4F61B}" type="presOf" srcId="{DF0A3D1A-C6B3-4D71-9835-13CDD3BC32BB}" destId="{1C301740-7281-4AD2-9418-AE96A3347B79}" srcOrd="0" destOrd="0" presId="urn:microsoft.com/office/officeart/2005/8/layout/hProcess9"/>
    <dgm:cxn modelId="{D7E233F3-3D5D-4CFF-AA9F-84603625787D}" srcId="{145A1130-58AE-4E69-8DDF-5FF33250A9CE}" destId="{DF0A3D1A-C6B3-4D71-9835-13CDD3BC32BB}" srcOrd="1" destOrd="0" parTransId="{9D2A5A68-1D81-4BD9-B63D-926455B5B6B2}" sibTransId="{B7FEB750-7F74-4E20-A2B2-8EA80514F4F7}"/>
    <dgm:cxn modelId="{B9FBF356-3851-4723-AD5D-9E9999EA5DC9}" type="presParOf" srcId="{1014FBB4-5D29-4341-8CE5-D9D68DD38790}" destId="{0257D0D8-D57A-4C9A-A647-4BFFA9692922}" srcOrd="0" destOrd="0" presId="urn:microsoft.com/office/officeart/2005/8/layout/hProcess9"/>
    <dgm:cxn modelId="{62BB1D57-01D3-4288-9118-388C30C80431}" type="presParOf" srcId="{1014FBB4-5D29-4341-8CE5-D9D68DD38790}" destId="{630BAD77-DC46-4F3C-B1B2-98E8DEA5DB3A}" srcOrd="1" destOrd="0" presId="urn:microsoft.com/office/officeart/2005/8/layout/hProcess9"/>
    <dgm:cxn modelId="{2B07128A-4D6E-4957-A907-ED431D290223}" type="presParOf" srcId="{630BAD77-DC46-4F3C-B1B2-98E8DEA5DB3A}" destId="{EC201443-E1C4-48E7-89CF-6A722B19EFE2}" srcOrd="0" destOrd="0" presId="urn:microsoft.com/office/officeart/2005/8/layout/hProcess9"/>
    <dgm:cxn modelId="{810BDC6D-3924-4C28-A9CA-454880704CF2}" type="presParOf" srcId="{630BAD77-DC46-4F3C-B1B2-98E8DEA5DB3A}" destId="{846B09B2-7D47-4F3C-B853-A01639CE2347}" srcOrd="1" destOrd="0" presId="urn:microsoft.com/office/officeart/2005/8/layout/hProcess9"/>
    <dgm:cxn modelId="{436566F4-45A0-42D2-B793-703DB7A667D3}" type="presParOf" srcId="{630BAD77-DC46-4F3C-B1B2-98E8DEA5DB3A}" destId="{1C301740-7281-4AD2-9418-AE96A3347B79}"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dirty="0"/>
            <a:t>Běžné dotazy, ale i  - Problémoví občané</a:t>
          </a:r>
        </a:p>
        <a:p>
          <a:pPr marL="0" marR="0" lvl="0" indent="0" defTabSz="914400" eaLnBrk="1" fontAlgn="auto" latinLnBrk="0" hangingPunct="1">
            <a:lnSpc>
              <a:spcPct val="100000"/>
            </a:lnSpc>
            <a:spcBef>
              <a:spcPts val="0"/>
            </a:spcBef>
            <a:spcAft>
              <a:spcPts val="0"/>
            </a:spcAft>
            <a:buClrTx/>
            <a:buSzTx/>
            <a:buFontTx/>
            <a:buNone/>
            <a:tabLst/>
            <a:defRPr/>
          </a:pPr>
          <a:r>
            <a:rPr lang="cs-CZ" dirty="0"/>
            <a:t>                              - Problémová opozice</a:t>
          </a:r>
          <a:endParaRPr lang="en-US" dirty="0"/>
        </a:p>
        <a:p>
          <a:pPr marL="0" lvl="0" defTabSz="933450">
            <a:lnSpc>
              <a:spcPct val="90000"/>
            </a:lnSpc>
            <a:spcBef>
              <a:spcPct val="0"/>
            </a:spcBef>
            <a:spcAft>
              <a:spcPct val="35000"/>
            </a:spcAft>
            <a:buNone/>
          </a:pPr>
          <a:endParaRPr lang="cs-CZ" dirty="0"/>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B7E70A43-DB10-4F11-A7C8-8C531B126762}">
      <dgm:prSet/>
      <dgm:spPr>
        <a:solidFill>
          <a:srgbClr val="FFC000"/>
        </a:solidFill>
      </dgm:spPr>
      <dgm:t>
        <a:bodyPr/>
        <a:lstStyle/>
        <a:p>
          <a:r>
            <a:rPr lang="cs-CZ" dirty="0"/>
            <a:t>Komplikace se záměry, úřední deskou, interními předpisy obce</a:t>
          </a:r>
        </a:p>
        <a:p>
          <a:r>
            <a:rPr lang="cs-CZ" dirty="0"/>
            <a:t>VIP  - možnost zavolat během zasedání</a:t>
          </a: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dirty="0"/>
            <a:t>Kontrola stavu obce, když hrozí kontrola nebo vznikne problém</a:t>
          </a:r>
          <a:endParaRPr lang="en-US" dirty="0"/>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214CC842-407E-43C2-BD4A-FF3F2EAD68E5}">
      <dgm:prSet/>
      <dgm:spPr>
        <a:solidFill>
          <a:srgbClr val="FF0000"/>
        </a:solidFill>
      </dgm:spPr>
      <dgm:t>
        <a:bodyPr/>
        <a:lstStyle/>
        <a:p>
          <a:r>
            <a:rPr lang="cs-CZ" dirty="0"/>
            <a:t>Komplikovaný žadatel, problém s krajem                       SOS 1O6  www.SOS106.cz</a:t>
          </a:r>
          <a:endParaRPr lang="en-US" dirty="0"/>
        </a:p>
      </dgm:t>
    </dgm:pt>
    <dgm:pt modelId="{0C63B21B-3271-46A9-9C0E-3B46F1D8EB87}" type="parTrans" cxnId="{65A137A4-4216-4799-9428-51BB131CC474}">
      <dgm:prSet/>
      <dgm:spPr/>
      <dgm:t>
        <a:bodyPr/>
        <a:lstStyle/>
        <a:p>
          <a:endParaRPr lang="cs-CZ"/>
        </a:p>
      </dgm:t>
    </dgm:pt>
    <dgm:pt modelId="{18C89EBF-5EC5-4684-9113-9A263BC668DB}" type="sibTrans" cxnId="{65A137A4-4216-4799-9428-51BB131CC474}">
      <dgm:prSet/>
      <dgm:spPr/>
      <dgm:t>
        <a:bodyPr/>
        <a:lstStyle/>
        <a:p>
          <a:endParaRPr lang="cs-CZ"/>
        </a:p>
      </dgm:t>
    </dgm:pt>
    <dgm:pt modelId="{55BCE2B9-3C1D-4FA9-A2F4-5F820A634C84}">
      <dgm:prSet/>
      <dgm:spPr>
        <a:solidFill>
          <a:srgbClr val="FFC000"/>
        </a:solidFill>
      </dgm:spPr>
      <dgm:t>
        <a:bodyPr/>
        <a:lstStyle/>
        <a:p>
          <a:r>
            <a:rPr lang="cs-CZ" dirty="0"/>
            <a:t>Velké problémy – aktivisté, referendum, snahy paralyzovat úřady, pokusy rozložit zasedání nebo celé zastupitelstvo/radu</a:t>
          </a:r>
          <a:endParaRPr lang="en-US" dirty="0"/>
        </a:p>
      </dgm:t>
    </dgm:pt>
    <dgm:pt modelId="{815B30EC-D545-4687-882E-25ED8AFDC416}" type="parTrans" cxnId="{E2CA1BA5-6937-4496-8B37-D905979A826E}">
      <dgm:prSet/>
      <dgm:spPr/>
      <dgm:t>
        <a:bodyPr/>
        <a:lstStyle/>
        <a:p>
          <a:endParaRPr lang="cs-CZ"/>
        </a:p>
      </dgm:t>
    </dgm:pt>
    <dgm:pt modelId="{D75FA45A-6A34-437F-B555-9398B3ED27B6}" type="sibTrans" cxnId="{E2CA1BA5-6937-4496-8B37-D905979A826E}">
      <dgm:prSet/>
      <dgm:spPr/>
      <dgm:t>
        <a:bodyPr/>
        <a:lstStyle/>
        <a:p>
          <a:endParaRPr lang="cs-CZ"/>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5">
        <dgm:presLayoutVars>
          <dgm:chMax val="0"/>
          <dgm:bulletEnabled val="1"/>
        </dgm:presLayoutVars>
      </dgm:prSet>
      <dgm:spPr/>
    </dgm:pt>
    <dgm:pt modelId="{2D0C603F-07CF-491F-97D9-D8159B783F89}" type="pres">
      <dgm:prSet presAssocID="{EB9780C6-D800-4380-A53E-369D4FE86485}" presName="spacer" presStyleCnt="0"/>
      <dgm:spPr/>
    </dgm:pt>
    <dgm:pt modelId="{0571B195-E956-435E-97EE-B8ABAEF329A9}" type="pres">
      <dgm:prSet presAssocID="{B7E70A43-DB10-4F11-A7C8-8C531B126762}" presName="parentText" presStyleLbl="node1" presStyleIdx="1" presStyleCnt="5" custLinFactNeighborX="-88" custLinFactNeighborY="-14537">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2" presStyleCnt="5" custLinFactNeighborY="0">
        <dgm:presLayoutVars>
          <dgm:chMax val="0"/>
          <dgm:bulletEnabled val="1"/>
        </dgm:presLayoutVars>
      </dgm:prSet>
      <dgm:spPr/>
    </dgm:pt>
    <dgm:pt modelId="{613AA21B-B204-48ED-B387-94F93F2F1D59}" type="pres">
      <dgm:prSet presAssocID="{CA7EEEA7-29DA-446C-A5DC-48D191346DCA}" presName="spacer" presStyleCnt="0"/>
      <dgm:spPr/>
    </dgm:pt>
    <dgm:pt modelId="{290873E2-CB75-48E1-81C8-485559931E6B}" type="pres">
      <dgm:prSet presAssocID="{55BCE2B9-3C1D-4FA9-A2F4-5F820A634C84}" presName="parentText" presStyleLbl="node1" presStyleIdx="3" presStyleCnt="5">
        <dgm:presLayoutVars>
          <dgm:chMax val="0"/>
          <dgm:bulletEnabled val="1"/>
        </dgm:presLayoutVars>
      </dgm:prSet>
      <dgm:spPr/>
    </dgm:pt>
    <dgm:pt modelId="{D41C1C34-FADE-44B2-B0C4-398998E8768B}" type="pres">
      <dgm:prSet presAssocID="{D75FA45A-6A34-437F-B555-9398B3ED27B6}" presName="spacer" presStyleCnt="0"/>
      <dgm:spPr/>
    </dgm:pt>
    <dgm:pt modelId="{D27381F8-2628-4CA1-8628-71288AE7D61C}" type="pres">
      <dgm:prSet presAssocID="{214CC842-407E-43C2-BD4A-FF3F2EAD68E5}" presName="parentText" presStyleLbl="node1" presStyleIdx="4" presStyleCnt="5">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8B3E9A09-2BD8-4927-8410-883B5EA4AEEA}" srcId="{CD918C5F-CDD9-4F62-BC43-030DB61705BD}" destId="{B7E70A43-DB10-4F11-A7C8-8C531B126762}" srcOrd="1" destOrd="0" parTransId="{236F64A8-BBA1-4459-8C6A-B41218011674}" sibTransId="{0332F078-A07D-4D63-BD8D-49878D63E8C9}"/>
    <dgm:cxn modelId="{A918F415-C480-4DFE-B2A5-D9697D4E02E2}" srcId="{CD918C5F-CDD9-4F62-BC43-030DB61705BD}" destId="{0E3760B9-7D90-4D58-AE85-B2AA3C671EF9}" srcOrd="2" destOrd="0" parTransId="{077FCFD6-D814-4E5E-A6F2-571DE59600B0}" sibTransId="{CA7EEEA7-29DA-446C-A5DC-48D191346DCA}"/>
    <dgm:cxn modelId="{4F75FD15-1D1C-41E9-8316-2BDDCC8466E4}" type="presOf" srcId="{214CC842-407E-43C2-BD4A-FF3F2EAD68E5}" destId="{D27381F8-2628-4CA1-8628-71288AE7D61C}" srcOrd="0" destOrd="0" presId="urn:microsoft.com/office/officeart/2005/8/layout/vList2"/>
    <dgm:cxn modelId="{79A27F6B-8136-4A7B-8F58-4986DB659BB6}" srcId="{CD918C5F-CDD9-4F62-BC43-030DB61705BD}" destId="{33434F50-8521-416F-A89E-D1B3144281C4}" srcOrd="0" destOrd="0" parTransId="{FD8E0A02-A509-421F-8CC6-EF580D1CEBBC}" sibTransId="{EB9780C6-D800-4380-A53E-369D4FE86485}"/>
    <dgm:cxn modelId="{A3CA039E-0862-412D-9B62-6ADC008E6BA6}" type="presOf" srcId="{55BCE2B9-3C1D-4FA9-A2F4-5F820A634C84}" destId="{290873E2-CB75-48E1-81C8-485559931E6B}" srcOrd="0" destOrd="0" presId="urn:microsoft.com/office/officeart/2005/8/layout/vList2"/>
    <dgm:cxn modelId="{65A137A4-4216-4799-9428-51BB131CC474}" srcId="{CD918C5F-CDD9-4F62-BC43-030DB61705BD}" destId="{214CC842-407E-43C2-BD4A-FF3F2EAD68E5}" srcOrd="4" destOrd="0" parTransId="{0C63B21B-3271-46A9-9C0E-3B46F1D8EB87}" sibTransId="{18C89EBF-5EC5-4684-9113-9A263BC668DB}"/>
    <dgm:cxn modelId="{E2CA1BA5-6937-4496-8B37-D905979A826E}" srcId="{CD918C5F-CDD9-4F62-BC43-030DB61705BD}" destId="{55BCE2B9-3C1D-4FA9-A2F4-5F820A634C84}" srcOrd="3" destOrd="0" parTransId="{815B30EC-D545-4687-882E-25ED8AFDC416}" sibTransId="{D75FA45A-6A34-437F-B555-9398B3ED27B6}"/>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1F321AF8-3275-4B78-A2F2-9D6A2D67C541}" type="presParOf" srcId="{F8E89F66-198E-49F2-8FA0-73A441DAF0BE}" destId="{0571B195-E956-435E-97EE-B8ABAEF329A9}" srcOrd="2" destOrd="0" presId="urn:microsoft.com/office/officeart/2005/8/layout/vList2"/>
    <dgm:cxn modelId="{09AA564D-624F-4469-9981-3B5DF0C3DA33}" type="presParOf" srcId="{F8E89F66-198E-49F2-8FA0-73A441DAF0BE}" destId="{460A1C7E-299F-4457-AEC4-A6A1B206185B}" srcOrd="3" destOrd="0" presId="urn:microsoft.com/office/officeart/2005/8/layout/vList2"/>
    <dgm:cxn modelId="{AAA80861-CA94-488B-AD71-45A1AF653A5C}" type="presParOf" srcId="{F8E89F66-198E-49F2-8FA0-73A441DAF0BE}" destId="{3EE44CA1-9B81-4A91-B719-8F0B6B1B8316}" srcOrd="4" destOrd="0" presId="urn:microsoft.com/office/officeart/2005/8/layout/vList2"/>
    <dgm:cxn modelId="{4C43788A-657C-4EF2-8FCD-6E183463F5E4}" type="presParOf" srcId="{F8E89F66-198E-49F2-8FA0-73A441DAF0BE}" destId="{613AA21B-B204-48ED-B387-94F93F2F1D59}" srcOrd="5" destOrd="0" presId="urn:microsoft.com/office/officeart/2005/8/layout/vList2"/>
    <dgm:cxn modelId="{9B92B565-A26D-4E9E-84F5-B369C64A6AB8}" type="presParOf" srcId="{F8E89F66-198E-49F2-8FA0-73A441DAF0BE}" destId="{290873E2-CB75-48E1-81C8-485559931E6B}" srcOrd="6" destOrd="0" presId="urn:microsoft.com/office/officeart/2005/8/layout/vList2"/>
    <dgm:cxn modelId="{C1AD3044-6C27-44B9-97F0-28B815389B1C}" type="presParOf" srcId="{F8E89F66-198E-49F2-8FA0-73A441DAF0BE}" destId="{D41C1C34-FADE-44B2-B0C4-398998E8768B}" srcOrd="7" destOrd="0" presId="urn:microsoft.com/office/officeart/2005/8/layout/vList2"/>
    <dgm:cxn modelId="{7A95F94D-60C6-41F2-AAE7-46085B854940}" type="presParOf" srcId="{F8E89F66-198E-49F2-8FA0-73A441DAF0BE}" destId="{D27381F8-2628-4CA1-8628-71288AE7D61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B7E70A43-DB10-4F11-A7C8-8C531B126762}">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dirty="0"/>
            <a:t>Systém pro nové povinnosti související s ochranou oznamovatelů (</a:t>
          </a:r>
          <a:r>
            <a:rPr lang="cs-CZ" dirty="0" err="1"/>
            <a:t>whistleblowing</a:t>
          </a:r>
          <a:r>
            <a:rPr lang="cs-CZ" dirty="0"/>
            <a:t>)  - zákon od 8/2023 -Výkon agendy tzv. </a:t>
          </a:r>
          <a:r>
            <a:rPr lang="cs-CZ" i="1" dirty="0"/>
            <a:t>Příslušné osoby </a:t>
          </a:r>
          <a:r>
            <a:rPr lang="cs-CZ" dirty="0"/>
            <a:t>podle zákona o ochraně oznamovatelů.</a:t>
          </a:r>
          <a:endParaRPr lang="en-US" dirty="0"/>
        </a:p>
        <a:p>
          <a:pPr marL="0" lvl="0" defTabSz="1422400">
            <a:lnSpc>
              <a:spcPct val="90000"/>
            </a:lnSpc>
            <a:spcBef>
              <a:spcPct val="0"/>
            </a:spcBef>
            <a:spcAft>
              <a:spcPct val="35000"/>
            </a:spcAft>
            <a:buNone/>
          </a:pP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dirty="0"/>
            <a:t>GDPR – poradenství, služby pověřence, audity stavu </a:t>
          </a:r>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F8E89F66-198E-49F2-8FA0-73A441DAF0BE}" type="pres">
      <dgm:prSet presAssocID="{CD918C5F-CDD9-4F62-BC43-030DB61705BD}" presName="linear" presStyleCnt="0">
        <dgm:presLayoutVars>
          <dgm:animLvl val="lvl"/>
          <dgm:resizeHandles val="exact"/>
        </dgm:presLayoutVars>
      </dgm:prSet>
      <dgm:spPr/>
    </dgm:pt>
    <dgm:pt modelId="{0571B195-E956-435E-97EE-B8ABAEF329A9}" type="pres">
      <dgm:prSet presAssocID="{B7E70A43-DB10-4F11-A7C8-8C531B126762}" presName="parentText" presStyleLbl="node1" presStyleIdx="0" presStyleCnt="2">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1" presStyleCnt="2">
        <dgm:presLayoutVars>
          <dgm:chMax val="0"/>
          <dgm:bulletEnabled val="1"/>
        </dgm:presLayoutVars>
      </dgm:prSet>
      <dgm:spPr/>
    </dgm:pt>
  </dgm:ptLst>
  <dgm:cxnLst>
    <dgm:cxn modelId="{8B3E9A09-2BD8-4927-8410-883B5EA4AEEA}" srcId="{CD918C5F-CDD9-4F62-BC43-030DB61705BD}" destId="{B7E70A43-DB10-4F11-A7C8-8C531B126762}" srcOrd="0" destOrd="0" parTransId="{236F64A8-BBA1-4459-8C6A-B41218011674}" sibTransId="{0332F078-A07D-4D63-BD8D-49878D63E8C9}"/>
    <dgm:cxn modelId="{A918F415-C480-4DFE-B2A5-D9697D4E02E2}" srcId="{CD918C5F-CDD9-4F62-BC43-030DB61705BD}" destId="{0E3760B9-7D90-4D58-AE85-B2AA3C671EF9}" srcOrd="1" destOrd="0" parTransId="{077FCFD6-D814-4E5E-A6F2-571DE59600B0}" sibTransId="{CA7EEEA7-29DA-446C-A5DC-48D191346DCA}"/>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1F321AF8-3275-4B78-A2F2-9D6A2D67C541}" type="presParOf" srcId="{F8E89F66-198E-49F2-8FA0-73A441DAF0BE}" destId="{0571B195-E956-435E-97EE-B8ABAEF329A9}" srcOrd="0" destOrd="0" presId="urn:microsoft.com/office/officeart/2005/8/layout/vList2"/>
    <dgm:cxn modelId="{09AA564D-624F-4469-9981-3B5DF0C3DA33}" type="presParOf" srcId="{F8E89F66-198E-49F2-8FA0-73A441DAF0BE}" destId="{460A1C7E-299F-4457-AEC4-A6A1B206185B}" srcOrd="1" destOrd="0" presId="urn:microsoft.com/office/officeart/2005/8/layout/vList2"/>
    <dgm:cxn modelId="{AAA80861-CA94-488B-AD71-45A1AF653A5C}" type="presParOf" srcId="{F8E89F66-198E-49F2-8FA0-73A441DAF0BE}" destId="{3EE44CA1-9B81-4A91-B719-8F0B6B1B831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dirty="0"/>
            <a:t>Běžné dotazy, ale i  - Problémoví občané</a:t>
          </a:r>
        </a:p>
        <a:p>
          <a:pPr marL="0" marR="0" lvl="0" indent="0" defTabSz="914400" eaLnBrk="1" fontAlgn="auto" latinLnBrk="0" hangingPunct="1">
            <a:lnSpc>
              <a:spcPct val="100000"/>
            </a:lnSpc>
            <a:spcBef>
              <a:spcPts val="0"/>
            </a:spcBef>
            <a:spcAft>
              <a:spcPts val="0"/>
            </a:spcAft>
            <a:buClrTx/>
            <a:buSzTx/>
            <a:buFontTx/>
            <a:buNone/>
            <a:tabLst/>
            <a:defRPr/>
          </a:pPr>
          <a:r>
            <a:rPr lang="cs-CZ" dirty="0"/>
            <a:t>                              - Problémová opozice</a:t>
          </a:r>
          <a:endParaRPr lang="en-US" dirty="0"/>
        </a:p>
        <a:p>
          <a:pPr marL="0" lvl="0" defTabSz="933450">
            <a:lnSpc>
              <a:spcPct val="90000"/>
            </a:lnSpc>
            <a:spcBef>
              <a:spcPct val="0"/>
            </a:spcBef>
            <a:spcAft>
              <a:spcPct val="35000"/>
            </a:spcAft>
            <a:buNone/>
          </a:pPr>
          <a:endParaRPr lang="cs-CZ" dirty="0"/>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B7E70A43-DB10-4F11-A7C8-8C531B126762}">
      <dgm:prSet/>
      <dgm:spPr/>
      <dgm:t>
        <a:bodyPr/>
        <a:lstStyle/>
        <a:p>
          <a:r>
            <a:rPr lang="cs-CZ" dirty="0"/>
            <a:t>Komplikace se záměry, úřední deskou, interními předpisy obce</a:t>
          </a:r>
        </a:p>
        <a:p>
          <a:r>
            <a:rPr lang="cs-CZ" dirty="0"/>
            <a:t>VIP  - možnost zavolat během zasedání</a:t>
          </a: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dirty="0"/>
            <a:t>Kontrola stavu obce, když hrozí kontrola nebo vznikne problém</a:t>
          </a:r>
          <a:endParaRPr lang="en-US" dirty="0"/>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214CC842-407E-43C2-BD4A-FF3F2EAD68E5}">
      <dgm:prSet/>
      <dgm:spPr/>
      <dgm:t>
        <a:bodyPr/>
        <a:lstStyle/>
        <a:p>
          <a:r>
            <a:rPr lang="cs-CZ" dirty="0"/>
            <a:t>Komplikovaný žadatel, problém s krajem                       SOS 1O6  www.SOS106.cz</a:t>
          </a:r>
          <a:endParaRPr lang="en-US" dirty="0"/>
        </a:p>
      </dgm:t>
    </dgm:pt>
    <dgm:pt modelId="{0C63B21B-3271-46A9-9C0E-3B46F1D8EB87}" type="parTrans" cxnId="{65A137A4-4216-4799-9428-51BB131CC474}">
      <dgm:prSet/>
      <dgm:spPr/>
      <dgm:t>
        <a:bodyPr/>
        <a:lstStyle/>
        <a:p>
          <a:endParaRPr lang="cs-CZ"/>
        </a:p>
      </dgm:t>
    </dgm:pt>
    <dgm:pt modelId="{18C89EBF-5EC5-4684-9113-9A263BC668DB}" type="sibTrans" cxnId="{65A137A4-4216-4799-9428-51BB131CC474}">
      <dgm:prSet/>
      <dgm:spPr/>
      <dgm:t>
        <a:bodyPr/>
        <a:lstStyle/>
        <a:p>
          <a:endParaRPr lang="cs-CZ"/>
        </a:p>
      </dgm:t>
    </dgm:pt>
    <dgm:pt modelId="{55BCE2B9-3C1D-4FA9-A2F4-5F820A634C84}">
      <dgm:prSet/>
      <dgm:spPr/>
      <dgm:t>
        <a:bodyPr/>
        <a:lstStyle/>
        <a:p>
          <a:r>
            <a:rPr lang="cs-CZ" dirty="0"/>
            <a:t>Velké problémy – aktivisté, referendum, snahy paralyzovat úřady, pokusy rozložit zasedání nebo celé zastupitelstvo/radu</a:t>
          </a:r>
          <a:endParaRPr lang="en-US" dirty="0"/>
        </a:p>
      </dgm:t>
    </dgm:pt>
    <dgm:pt modelId="{815B30EC-D545-4687-882E-25ED8AFDC416}" type="parTrans" cxnId="{E2CA1BA5-6937-4496-8B37-D905979A826E}">
      <dgm:prSet/>
      <dgm:spPr/>
      <dgm:t>
        <a:bodyPr/>
        <a:lstStyle/>
        <a:p>
          <a:endParaRPr lang="cs-CZ"/>
        </a:p>
      </dgm:t>
    </dgm:pt>
    <dgm:pt modelId="{D75FA45A-6A34-437F-B555-9398B3ED27B6}" type="sibTrans" cxnId="{E2CA1BA5-6937-4496-8B37-D905979A826E}">
      <dgm:prSet/>
      <dgm:spPr/>
      <dgm:t>
        <a:bodyPr/>
        <a:lstStyle/>
        <a:p>
          <a:endParaRPr lang="cs-CZ"/>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5">
        <dgm:presLayoutVars>
          <dgm:chMax val="0"/>
          <dgm:bulletEnabled val="1"/>
        </dgm:presLayoutVars>
      </dgm:prSet>
      <dgm:spPr/>
    </dgm:pt>
    <dgm:pt modelId="{2D0C603F-07CF-491F-97D9-D8159B783F89}" type="pres">
      <dgm:prSet presAssocID="{EB9780C6-D800-4380-A53E-369D4FE86485}" presName="spacer" presStyleCnt="0"/>
      <dgm:spPr/>
    </dgm:pt>
    <dgm:pt modelId="{0571B195-E956-435E-97EE-B8ABAEF329A9}" type="pres">
      <dgm:prSet presAssocID="{B7E70A43-DB10-4F11-A7C8-8C531B126762}" presName="parentText" presStyleLbl="node1" presStyleIdx="1" presStyleCnt="5" custLinFactNeighborX="-88" custLinFactNeighborY="-14537">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2" presStyleCnt="5" custLinFactNeighborX="-88" custLinFactNeighborY="39392">
        <dgm:presLayoutVars>
          <dgm:chMax val="0"/>
          <dgm:bulletEnabled val="1"/>
        </dgm:presLayoutVars>
      </dgm:prSet>
      <dgm:spPr/>
    </dgm:pt>
    <dgm:pt modelId="{613AA21B-B204-48ED-B387-94F93F2F1D59}" type="pres">
      <dgm:prSet presAssocID="{CA7EEEA7-29DA-446C-A5DC-48D191346DCA}" presName="spacer" presStyleCnt="0"/>
      <dgm:spPr/>
    </dgm:pt>
    <dgm:pt modelId="{290873E2-CB75-48E1-81C8-485559931E6B}" type="pres">
      <dgm:prSet presAssocID="{55BCE2B9-3C1D-4FA9-A2F4-5F820A634C84}" presName="parentText" presStyleLbl="node1" presStyleIdx="3" presStyleCnt="5">
        <dgm:presLayoutVars>
          <dgm:chMax val="0"/>
          <dgm:bulletEnabled val="1"/>
        </dgm:presLayoutVars>
      </dgm:prSet>
      <dgm:spPr/>
    </dgm:pt>
    <dgm:pt modelId="{D41C1C34-FADE-44B2-B0C4-398998E8768B}" type="pres">
      <dgm:prSet presAssocID="{D75FA45A-6A34-437F-B555-9398B3ED27B6}" presName="spacer" presStyleCnt="0"/>
      <dgm:spPr/>
    </dgm:pt>
    <dgm:pt modelId="{D27381F8-2628-4CA1-8628-71288AE7D61C}" type="pres">
      <dgm:prSet presAssocID="{214CC842-407E-43C2-BD4A-FF3F2EAD68E5}" presName="parentText" presStyleLbl="node1" presStyleIdx="4" presStyleCnt="5">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8B3E9A09-2BD8-4927-8410-883B5EA4AEEA}" srcId="{CD918C5F-CDD9-4F62-BC43-030DB61705BD}" destId="{B7E70A43-DB10-4F11-A7C8-8C531B126762}" srcOrd="1" destOrd="0" parTransId="{236F64A8-BBA1-4459-8C6A-B41218011674}" sibTransId="{0332F078-A07D-4D63-BD8D-49878D63E8C9}"/>
    <dgm:cxn modelId="{A918F415-C480-4DFE-B2A5-D9697D4E02E2}" srcId="{CD918C5F-CDD9-4F62-BC43-030DB61705BD}" destId="{0E3760B9-7D90-4D58-AE85-B2AA3C671EF9}" srcOrd="2" destOrd="0" parTransId="{077FCFD6-D814-4E5E-A6F2-571DE59600B0}" sibTransId="{CA7EEEA7-29DA-446C-A5DC-48D191346DCA}"/>
    <dgm:cxn modelId="{4F75FD15-1D1C-41E9-8316-2BDDCC8466E4}" type="presOf" srcId="{214CC842-407E-43C2-BD4A-FF3F2EAD68E5}" destId="{D27381F8-2628-4CA1-8628-71288AE7D61C}" srcOrd="0" destOrd="0" presId="urn:microsoft.com/office/officeart/2005/8/layout/vList2"/>
    <dgm:cxn modelId="{79A27F6B-8136-4A7B-8F58-4986DB659BB6}" srcId="{CD918C5F-CDD9-4F62-BC43-030DB61705BD}" destId="{33434F50-8521-416F-A89E-D1B3144281C4}" srcOrd="0" destOrd="0" parTransId="{FD8E0A02-A509-421F-8CC6-EF580D1CEBBC}" sibTransId="{EB9780C6-D800-4380-A53E-369D4FE86485}"/>
    <dgm:cxn modelId="{A3CA039E-0862-412D-9B62-6ADC008E6BA6}" type="presOf" srcId="{55BCE2B9-3C1D-4FA9-A2F4-5F820A634C84}" destId="{290873E2-CB75-48E1-81C8-485559931E6B}" srcOrd="0" destOrd="0" presId="urn:microsoft.com/office/officeart/2005/8/layout/vList2"/>
    <dgm:cxn modelId="{65A137A4-4216-4799-9428-51BB131CC474}" srcId="{CD918C5F-CDD9-4F62-BC43-030DB61705BD}" destId="{214CC842-407E-43C2-BD4A-FF3F2EAD68E5}" srcOrd="4" destOrd="0" parTransId="{0C63B21B-3271-46A9-9C0E-3B46F1D8EB87}" sibTransId="{18C89EBF-5EC5-4684-9113-9A263BC668DB}"/>
    <dgm:cxn modelId="{E2CA1BA5-6937-4496-8B37-D905979A826E}" srcId="{CD918C5F-CDD9-4F62-BC43-030DB61705BD}" destId="{55BCE2B9-3C1D-4FA9-A2F4-5F820A634C84}" srcOrd="3" destOrd="0" parTransId="{815B30EC-D545-4687-882E-25ED8AFDC416}" sibTransId="{D75FA45A-6A34-437F-B555-9398B3ED27B6}"/>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1F321AF8-3275-4B78-A2F2-9D6A2D67C541}" type="presParOf" srcId="{F8E89F66-198E-49F2-8FA0-73A441DAF0BE}" destId="{0571B195-E956-435E-97EE-B8ABAEF329A9}" srcOrd="2" destOrd="0" presId="urn:microsoft.com/office/officeart/2005/8/layout/vList2"/>
    <dgm:cxn modelId="{09AA564D-624F-4469-9981-3B5DF0C3DA33}" type="presParOf" srcId="{F8E89F66-198E-49F2-8FA0-73A441DAF0BE}" destId="{460A1C7E-299F-4457-AEC4-A6A1B206185B}" srcOrd="3" destOrd="0" presId="urn:microsoft.com/office/officeart/2005/8/layout/vList2"/>
    <dgm:cxn modelId="{AAA80861-CA94-488B-AD71-45A1AF653A5C}" type="presParOf" srcId="{F8E89F66-198E-49F2-8FA0-73A441DAF0BE}" destId="{3EE44CA1-9B81-4A91-B719-8F0B6B1B8316}" srcOrd="4" destOrd="0" presId="urn:microsoft.com/office/officeart/2005/8/layout/vList2"/>
    <dgm:cxn modelId="{4C43788A-657C-4EF2-8FCD-6E183463F5E4}" type="presParOf" srcId="{F8E89F66-198E-49F2-8FA0-73A441DAF0BE}" destId="{613AA21B-B204-48ED-B387-94F93F2F1D59}" srcOrd="5" destOrd="0" presId="urn:microsoft.com/office/officeart/2005/8/layout/vList2"/>
    <dgm:cxn modelId="{9B92B565-A26D-4E9E-84F5-B369C64A6AB8}" type="presParOf" srcId="{F8E89F66-198E-49F2-8FA0-73A441DAF0BE}" destId="{290873E2-CB75-48E1-81C8-485559931E6B}" srcOrd="6" destOrd="0" presId="urn:microsoft.com/office/officeart/2005/8/layout/vList2"/>
    <dgm:cxn modelId="{C1AD3044-6C27-44B9-97F0-28B815389B1C}" type="presParOf" srcId="{F8E89F66-198E-49F2-8FA0-73A441DAF0BE}" destId="{D41C1C34-FADE-44B2-B0C4-398998E8768B}" srcOrd="7" destOrd="0" presId="urn:microsoft.com/office/officeart/2005/8/layout/vList2"/>
    <dgm:cxn modelId="{7A95F94D-60C6-41F2-AAE7-46085B854940}" type="presParOf" srcId="{F8E89F66-198E-49F2-8FA0-73A441DAF0BE}" destId="{D27381F8-2628-4CA1-8628-71288AE7D61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dgm:spPr/>
      <dgm:t>
        <a:bodyPr/>
        <a:lstStyle/>
        <a:p>
          <a:r>
            <a:rPr lang="cs-CZ" dirty="0"/>
            <a:t>Poradenství a příprava na kontrolu /</a:t>
          </a:r>
        </a:p>
        <a:p>
          <a:r>
            <a:rPr lang="cs-CZ" dirty="0"/>
            <a:t>Audit samostatné působnosti</a:t>
          </a:r>
          <a:endParaRPr lang="en-US" dirty="0"/>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B7E70A43-DB10-4F11-A7C8-8C531B126762}">
      <dgm:prSet/>
      <dgm:spPr/>
      <dgm:t>
        <a:bodyPr/>
        <a:lstStyle/>
        <a:p>
          <a:r>
            <a:rPr lang="cs-CZ" dirty="0"/>
            <a:t>Systém pro nové povinnosti související s ochranou oznamovatelů (</a:t>
          </a:r>
          <a:r>
            <a:rPr lang="cs-CZ" dirty="0" err="1"/>
            <a:t>whistleblowing</a:t>
          </a:r>
          <a:r>
            <a:rPr lang="cs-CZ" dirty="0"/>
            <a:t>)  - zákon od 8/2023</a:t>
          </a: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a:t>Výkon agendy tzv. </a:t>
          </a:r>
          <a:r>
            <a:rPr lang="cs-CZ" i="1"/>
            <a:t>Příslušné osoby </a:t>
          </a:r>
          <a:r>
            <a:rPr lang="cs-CZ"/>
            <a:t>podle zákona o ochraně oznamovatelů.</a:t>
          </a:r>
          <a:endParaRPr lang="en-US"/>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3">
        <dgm:presLayoutVars>
          <dgm:chMax val="0"/>
          <dgm:bulletEnabled val="1"/>
        </dgm:presLayoutVars>
      </dgm:prSet>
      <dgm:spPr/>
    </dgm:pt>
    <dgm:pt modelId="{2D0C603F-07CF-491F-97D9-D8159B783F89}" type="pres">
      <dgm:prSet presAssocID="{EB9780C6-D800-4380-A53E-369D4FE86485}" presName="spacer" presStyleCnt="0"/>
      <dgm:spPr/>
    </dgm:pt>
    <dgm:pt modelId="{0571B195-E956-435E-97EE-B8ABAEF329A9}" type="pres">
      <dgm:prSet presAssocID="{B7E70A43-DB10-4F11-A7C8-8C531B126762}" presName="parentText" presStyleLbl="node1" presStyleIdx="1" presStyleCnt="3">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2" presStyleCnt="3">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8B3E9A09-2BD8-4927-8410-883B5EA4AEEA}" srcId="{CD918C5F-CDD9-4F62-BC43-030DB61705BD}" destId="{B7E70A43-DB10-4F11-A7C8-8C531B126762}" srcOrd="1" destOrd="0" parTransId="{236F64A8-BBA1-4459-8C6A-B41218011674}" sibTransId="{0332F078-A07D-4D63-BD8D-49878D63E8C9}"/>
    <dgm:cxn modelId="{A918F415-C480-4DFE-B2A5-D9697D4E02E2}" srcId="{CD918C5F-CDD9-4F62-BC43-030DB61705BD}" destId="{0E3760B9-7D90-4D58-AE85-B2AA3C671EF9}" srcOrd="2" destOrd="0" parTransId="{077FCFD6-D814-4E5E-A6F2-571DE59600B0}" sibTransId="{CA7EEEA7-29DA-446C-A5DC-48D191346DCA}"/>
    <dgm:cxn modelId="{79A27F6B-8136-4A7B-8F58-4986DB659BB6}" srcId="{CD918C5F-CDD9-4F62-BC43-030DB61705BD}" destId="{33434F50-8521-416F-A89E-D1B3144281C4}" srcOrd="0" destOrd="0" parTransId="{FD8E0A02-A509-421F-8CC6-EF580D1CEBBC}" sibTransId="{EB9780C6-D800-4380-A53E-369D4FE86485}"/>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1F321AF8-3275-4B78-A2F2-9D6A2D67C541}" type="presParOf" srcId="{F8E89F66-198E-49F2-8FA0-73A441DAF0BE}" destId="{0571B195-E956-435E-97EE-B8ABAEF329A9}" srcOrd="2" destOrd="0" presId="urn:microsoft.com/office/officeart/2005/8/layout/vList2"/>
    <dgm:cxn modelId="{09AA564D-624F-4469-9981-3B5DF0C3DA33}" type="presParOf" srcId="{F8E89F66-198E-49F2-8FA0-73A441DAF0BE}" destId="{460A1C7E-299F-4457-AEC4-A6A1B206185B}" srcOrd="3" destOrd="0" presId="urn:microsoft.com/office/officeart/2005/8/layout/vList2"/>
    <dgm:cxn modelId="{AAA80861-CA94-488B-AD71-45A1AF653A5C}" type="presParOf" srcId="{F8E89F66-198E-49F2-8FA0-73A441DAF0BE}" destId="{3EE44CA1-9B81-4A91-B719-8F0B6B1B831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D2979C-64AC-4EEB-830F-9CEE80B7818D}" type="doc">
      <dgm:prSet loTypeId="urn:microsoft.com/office/officeart/2005/8/layout/default#1" loCatId="list" qsTypeId="urn:microsoft.com/office/officeart/2005/8/quickstyle/simple2" qsCatId="simple" csTypeId="urn:microsoft.com/office/officeart/2005/8/colors/colorful2" csCatId="colorful" phldr="1"/>
      <dgm:spPr/>
      <dgm:t>
        <a:bodyPr/>
        <a:lstStyle/>
        <a:p>
          <a:endParaRPr lang="en-US"/>
        </a:p>
      </dgm:t>
    </dgm:pt>
    <dgm:pt modelId="{0040D5E1-30D9-4696-B702-C2C21EC3388C}">
      <dgm:prSet/>
      <dgm:spPr/>
      <dgm:t>
        <a:bodyPr/>
        <a:lstStyle/>
        <a:p>
          <a:r>
            <a:rPr lang="en-US"/>
            <a:t>Příliš zjevné chyby</a:t>
          </a:r>
        </a:p>
      </dgm:t>
    </dgm:pt>
    <dgm:pt modelId="{D8980661-11F2-4419-91AB-B17AE18187F4}" type="parTrans" cxnId="{284A706D-B56B-4372-A501-7B91EDE1F7E7}">
      <dgm:prSet/>
      <dgm:spPr/>
      <dgm:t>
        <a:bodyPr/>
        <a:lstStyle/>
        <a:p>
          <a:endParaRPr lang="en-US"/>
        </a:p>
      </dgm:t>
    </dgm:pt>
    <dgm:pt modelId="{824F9DA4-D0E7-4056-88CC-4285D7E7603A}" type="sibTrans" cxnId="{284A706D-B56B-4372-A501-7B91EDE1F7E7}">
      <dgm:prSet/>
      <dgm:spPr/>
      <dgm:t>
        <a:bodyPr/>
        <a:lstStyle/>
        <a:p>
          <a:endParaRPr lang="en-US"/>
        </a:p>
      </dgm:t>
    </dgm:pt>
    <dgm:pt modelId="{14EBB31C-7419-4E00-B643-D1F02E5BC374}">
      <dgm:prSet/>
      <dgm:spPr/>
      <dgm:t>
        <a:bodyPr/>
        <a:lstStyle/>
        <a:p>
          <a:r>
            <a:rPr lang="en-US"/>
            <a:t>Udání</a:t>
          </a:r>
        </a:p>
      </dgm:t>
    </dgm:pt>
    <dgm:pt modelId="{C448A35D-F918-4BFB-93A0-94B82BA99DD7}" type="parTrans" cxnId="{A4DD6AFA-F019-4D57-8533-942F39D88583}">
      <dgm:prSet/>
      <dgm:spPr/>
      <dgm:t>
        <a:bodyPr/>
        <a:lstStyle/>
        <a:p>
          <a:endParaRPr lang="en-US"/>
        </a:p>
      </dgm:t>
    </dgm:pt>
    <dgm:pt modelId="{A09DBAC4-DC1E-41A8-925E-7E90160B2A21}" type="sibTrans" cxnId="{A4DD6AFA-F019-4D57-8533-942F39D88583}">
      <dgm:prSet/>
      <dgm:spPr/>
      <dgm:t>
        <a:bodyPr/>
        <a:lstStyle/>
        <a:p>
          <a:endParaRPr lang="en-US"/>
        </a:p>
      </dgm:t>
    </dgm:pt>
    <dgm:pt modelId="{4A77B77F-21F2-4988-A274-D45D8F67AD3E}">
      <dgm:prSet/>
      <dgm:spPr/>
      <dgm:t>
        <a:bodyPr/>
        <a:lstStyle/>
        <a:p>
          <a:r>
            <a:rPr lang="en-US"/>
            <a:t>Zájem médií</a:t>
          </a:r>
        </a:p>
      </dgm:t>
    </dgm:pt>
    <dgm:pt modelId="{8983ABA1-5394-46F4-B989-5E8712E9656F}" type="parTrans" cxnId="{3DEA2D1B-6C46-4545-B47F-E12EC931F305}">
      <dgm:prSet/>
      <dgm:spPr/>
      <dgm:t>
        <a:bodyPr/>
        <a:lstStyle/>
        <a:p>
          <a:endParaRPr lang="en-US"/>
        </a:p>
      </dgm:t>
    </dgm:pt>
    <dgm:pt modelId="{3CE79A68-A99C-4753-AF67-886FD048D4BF}" type="sibTrans" cxnId="{3DEA2D1B-6C46-4545-B47F-E12EC931F305}">
      <dgm:prSet/>
      <dgm:spPr/>
      <dgm:t>
        <a:bodyPr/>
        <a:lstStyle/>
        <a:p>
          <a:endParaRPr lang="en-US"/>
        </a:p>
      </dgm:t>
    </dgm:pt>
    <dgm:pt modelId="{B40C0940-583E-4647-B566-426A66332CB7}">
      <dgm:prSet/>
      <dgm:spPr/>
      <dgm:t>
        <a:bodyPr/>
        <a:lstStyle/>
        <a:p>
          <a:r>
            <a:rPr lang="cs-CZ"/>
            <a:t>Pravidelné kontroly</a:t>
          </a:r>
          <a:endParaRPr lang="en-US"/>
        </a:p>
      </dgm:t>
    </dgm:pt>
    <dgm:pt modelId="{3837E25D-34D9-4F9B-8B3E-E259D205934B}" type="parTrans" cxnId="{731DE1D7-FD24-4F7A-989A-4FD0032AF4D3}">
      <dgm:prSet/>
      <dgm:spPr/>
      <dgm:t>
        <a:bodyPr/>
        <a:lstStyle/>
        <a:p>
          <a:endParaRPr lang="en-US"/>
        </a:p>
      </dgm:t>
    </dgm:pt>
    <dgm:pt modelId="{B2E34E19-F310-4151-ABCB-77DFD40417C5}" type="sibTrans" cxnId="{731DE1D7-FD24-4F7A-989A-4FD0032AF4D3}">
      <dgm:prSet/>
      <dgm:spPr/>
      <dgm:t>
        <a:bodyPr/>
        <a:lstStyle/>
        <a:p>
          <a:endParaRPr lang="en-US"/>
        </a:p>
      </dgm:t>
    </dgm:pt>
    <dgm:pt modelId="{79415B66-DCF3-4701-9BCF-E92F1EF279EA}">
      <dgm:prSet/>
      <dgm:spPr/>
      <dgm:t>
        <a:bodyPr/>
        <a:lstStyle/>
        <a:p>
          <a:r>
            <a:rPr lang="cs-CZ"/>
            <a:t>Nespokojený zaměstnanec</a:t>
          </a:r>
          <a:endParaRPr lang="en-US"/>
        </a:p>
      </dgm:t>
    </dgm:pt>
    <dgm:pt modelId="{23F82114-66D7-4A0B-9C3E-65BA7E50DEE7}" type="parTrans" cxnId="{0468F15A-B531-49FF-B443-F22E0F0980DD}">
      <dgm:prSet/>
      <dgm:spPr/>
      <dgm:t>
        <a:bodyPr/>
        <a:lstStyle/>
        <a:p>
          <a:endParaRPr lang="en-US"/>
        </a:p>
      </dgm:t>
    </dgm:pt>
    <dgm:pt modelId="{69578A33-0550-453A-81EB-423853845EDC}" type="sibTrans" cxnId="{0468F15A-B531-49FF-B443-F22E0F0980DD}">
      <dgm:prSet/>
      <dgm:spPr/>
      <dgm:t>
        <a:bodyPr/>
        <a:lstStyle/>
        <a:p>
          <a:endParaRPr lang="en-US"/>
        </a:p>
      </dgm:t>
    </dgm:pt>
    <dgm:pt modelId="{205F6EBA-4C98-46CD-9668-C2F31C35AED7}">
      <dgm:prSet/>
      <dgm:spPr/>
      <dgm:t>
        <a:bodyPr/>
        <a:lstStyle/>
        <a:p>
          <a:r>
            <a:rPr lang="cs-CZ"/>
            <a:t>Nespokojený klient</a:t>
          </a:r>
          <a:endParaRPr lang="en-US"/>
        </a:p>
      </dgm:t>
    </dgm:pt>
    <dgm:pt modelId="{3F46C475-4B6B-40A8-ABE0-51B495E30CCB}" type="parTrans" cxnId="{67FA77BC-2398-4A38-9269-B34982DCD89D}">
      <dgm:prSet/>
      <dgm:spPr/>
      <dgm:t>
        <a:bodyPr/>
        <a:lstStyle/>
        <a:p>
          <a:endParaRPr lang="en-US"/>
        </a:p>
      </dgm:t>
    </dgm:pt>
    <dgm:pt modelId="{39C50F7C-6BCB-4663-B540-68AB5D0B1B69}" type="sibTrans" cxnId="{67FA77BC-2398-4A38-9269-B34982DCD89D}">
      <dgm:prSet/>
      <dgm:spPr/>
      <dgm:t>
        <a:bodyPr/>
        <a:lstStyle/>
        <a:p>
          <a:endParaRPr lang="en-US"/>
        </a:p>
      </dgm:t>
    </dgm:pt>
    <dgm:pt modelId="{E118E620-86A6-4EF4-BD37-165014772D44}">
      <dgm:prSet/>
      <dgm:spPr/>
      <dgm:t>
        <a:bodyPr/>
        <a:lstStyle/>
        <a:p>
          <a:r>
            <a:rPr lang="cs-CZ" dirty="0"/>
            <a:t>Obecní kverulant</a:t>
          </a:r>
          <a:endParaRPr lang="en-US" dirty="0"/>
        </a:p>
      </dgm:t>
    </dgm:pt>
    <dgm:pt modelId="{4533DDA4-27BB-4DCA-B589-9B3041027DE2}" type="parTrans" cxnId="{1D36A030-4B30-4537-AC3D-78789E20823D}">
      <dgm:prSet/>
      <dgm:spPr/>
      <dgm:t>
        <a:bodyPr/>
        <a:lstStyle/>
        <a:p>
          <a:endParaRPr lang="en-US"/>
        </a:p>
      </dgm:t>
    </dgm:pt>
    <dgm:pt modelId="{AD85DD17-2E79-4361-8AA8-EDFBFF65E3F6}" type="sibTrans" cxnId="{1D36A030-4B30-4537-AC3D-78789E20823D}">
      <dgm:prSet/>
      <dgm:spPr/>
      <dgm:t>
        <a:bodyPr/>
        <a:lstStyle/>
        <a:p>
          <a:endParaRPr lang="en-US"/>
        </a:p>
      </dgm:t>
    </dgm:pt>
    <dgm:pt modelId="{A7952EC2-3EEE-4E94-80B8-1D0E59BCD37B}">
      <dgm:prSet/>
      <dgm:spPr/>
      <dgm:t>
        <a:bodyPr/>
        <a:lstStyle/>
        <a:p>
          <a:r>
            <a:rPr lang="en-US"/>
            <a:t>Kdo se moc ptá…</a:t>
          </a:r>
        </a:p>
      </dgm:t>
    </dgm:pt>
    <dgm:pt modelId="{8886DDED-FB03-4B2E-AA8F-4439590BA7B2}" type="parTrans" cxnId="{E2BDA332-3A3F-4B21-B3E8-FDF5A4F6D448}">
      <dgm:prSet/>
      <dgm:spPr/>
      <dgm:t>
        <a:bodyPr/>
        <a:lstStyle/>
        <a:p>
          <a:endParaRPr lang="en-US"/>
        </a:p>
      </dgm:t>
    </dgm:pt>
    <dgm:pt modelId="{56E518E8-8726-4BEC-B960-665ED3E652F1}" type="sibTrans" cxnId="{E2BDA332-3A3F-4B21-B3E8-FDF5A4F6D448}">
      <dgm:prSet/>
      <dgm:spPr/>
      <dgm:t>
        <a:bodyPr/>
        <a:lstStyle/>
        <a:p>
          <a:endParaRPr lang="en-US"/>
        </a:p>
      </dgm:t>
    </dgm:pt>
    <dgm:pt modelId="{64C76C13-FF6D-4D8F-97E5-509D0896F924}">
      <dgm:prSet/>
      <dgm:spPr/>
      <dgm:t>
        <a:bodyPr/>
        <a:lstStyle/>
        <a:p>
          <a:r>
            <a:rPr lang="cs-CZ" dirty="0"/>
            <a:t>Opozice</a:t>
          </a:r>
          <a:endParaRPr lang="en-US" dirty="0"/>
        </a:p>
      </dgm:t>
    </dgm:pt>
    <dgm:pt modelId="{AB1F8499-A73B-41EE-B37A-14A45A429EF7}" type="parTrans" cxnId="{13616F10-231D-4E83-8FDB-E840E4840FFC}">
      <dgm:prSet/>
      <dgm:spPr/>
      <dgm:t>
        <a:bodyPr/>
        <a:lstStyle/>
        <a:p>
          <a:endParaRPr lang="cs-CZ"/>
        </a:p>
      </dgm:t>
    </dgm:pt>
    <dgm:pt modelId="{E8F8211D-2853-46B0-86EF-0291442DF625}" type="sibTrans" cxnId="{13616F10-231D-4E83-8FDB-E840E4840FFC}">
      <dgm:prSet/>
      <dgm:spPr/>
      <dgm:t>
        <a:bodyPr/>
        <a:lstStyle/>
        <a:p>
          <a:endParaRPr lang="cs-CZ"/>
        </a:p>
      </dgm:t>
    </dgm:pt>
    <dgm:pt modelId="{1A23A95D-64D8-4482-A7E8-2D802D4E8F08}" type="pres">
      <dgm:prSet presAssocID="{AAD2979C-64AC-4EEB-830F-9CEE80B7818D}" presName="diagram" presStyleCnt="0">
        <dgm:presLayoutVars>
          <dgm:dir/>
          <dgm:resizeHandles val="exact"/>
        </dgm:presLayoutVars>
      </dgm:prSet>
      <dgm:spPr/>
    </dgm:pt>
    <dgm:pt modelId="{33771759-4FBB-4B9E-BBBC-20FFBB6DDFCD}" type="pres">
      <dgm:prSet presAssocID="{0040D5E1-30D9-4696-B702-C2C21EC3388C}" presName="node" presStyleLbl="node1" presStyleIdx="0" presStyleCnt="9">
        <dgm:presLayoutVars>
          <dgm:bulletEnabled val="1"/>
        </dgm:presLayoutVars>
      </dgm:prSet>
      <dgm:spPr/>
    </dgm:pt>
    <dgm:pt modelId="{9053FDEA-ABB7-4753-81FC-60070439F1CC}" type="pres">
      <dgm:prSet presAssocID="{824F9DA4-D0E7-4056-88CC-4285D7E7603A}" presName="sibTrans" presStyleCnt="0"/>
      <dgm:spPr/>
    </dgm:pt>
    <dgm:pt modelId="{4AF58CE9-6888-4564-BB25-A3397E4EE430}" type="pres">
      <dgm:prSet presAssocID="{14EBB31C-7419-4E00-B643-D1F02E5BC374}" presName="node" presStyleLbl="node1" presStyleIdx="1" presStyleCnt="9">
        <dgm:presLayoutVars>
          <dgm:bulletEnabled val="1"/>
        </dgm:presLayoutVars>
      </dgm:prSet>
      <dgm:spPr/>
    </dgm:pt>
    <dgm:pt modelId="{EB13471F-81E1-4D0A-96D6-2C7F68E41948}" type="pres">
      <dgm:prSet presAssocID="{A09DBAC4-DC1E-41A8-925E-7E90160B2A21}" presName="sibTrans" presStyleCnt="0"/>
      <dgm:spPr/>
    </dgm:pt>
    <dgm:pt modelId="{E99B5114-E96D-447D-9EE4-B169E036B801}" type="pres">
      <dgm:prSet presAssocID="{4A77B77F-21F2-4988-A274-D45D8F67AD3E}" presName="node" presStyleLbl="node1" presStyleIdx="2" presStyleCnt="9">
        <dgm:presLayoutVars>
          <dgm:bulletEnabled val="1"/>
        </dgm:presLayoutVars>
      </dgm:prSet>
      <dgm:spPr/>
    </dgm:pt>
    <dgm:pt modelId="{D2F49C95-1D51-4158-AA90-0B9AD4EAC643}" type="pres">
      <dgm:prSet presAssocID="{3CE79A68-A99C-4753-AF67-886FD048D4BF}" presName="sibTrans" presStyleCnt="0"/>
      <dgm:spPr/>
    </dgm:pt>
    <dgm:pt modelId="{15941FDD-00B5-4F35-815F-6E7F3B2E609D}" type="pres">
      <dgm:prSet presAssocID="{B40C0940-583E-4647-B566-426A66332CB7}" presName="node" presStyleLbl="node1" presStyleIdx="3" presStyleCnt="9">
        <dgm:presLayoutVars>
          <dgm:bulletEnabled val="1"/>
        </dgm:presLayoutVars>
      </dgm:prSet>
      <dgm:spPr/>
    </dgm:pt>
    <dgm:pt modelId="{A09B9489-09E1-4A11-AB45-55B163D59B7E}" type="pres">
      <dgm:prSet presAssocID="{B2E34E19-F310-4151-ABCB-77DFD40417C5}" presName="sibTrans" presStyleCnt="0"/>
      <dgm:spPr/>
    </dgm:pt>
    <dgm:pt modelId="{9C6128C5-F545-4ACA-B7FB-8B62659D0988}" type="pres">
      <dgm:prSet presAssocID="{79415B66-DCF3-4701-9BCF-E92F1EF279EA}" presName="node" presStyleLbl="node1" presStyleIdx="4" presStyleCnt="9">
        <dgm:presLayoutVars>
          <dgm:bulletEnabled val="1"/>
        </dgm:presLayoutVars>
      </dgm:prSet>
      <dgm:spPr/>
    </dgm:pt>
    <dgm:pt modelId="{5FFFE95B-721A-444E-BC8D-5F15DBF0D430}" type="pres">
      <dgm:prSet presAssocID="{69578A33-0550-453A-81EB-423853845EDC}" presName="sibTrans" presStyleCnt="0"/>
      <dgm:spPr/>
    </dgm:pt>
    <dgm:pt modelId="{77E5CC4A-92AD-4F7E-8F2E-8BE11F8C59E2}" type="pres">
      <dgm:prSet presAssocID="{205F6EBA-4C98-46CD-9668-C2F31C35AED7}" presName="node" presStyleLbl="node1" presStyleIdx="5" presStyleCnt="9">
        <dgm:presLayoutVars>
          <dgm:bulletEnabled val="1"/>
        </dgm:presLayoutVars>
      </dgm:prSet>
      <dgm:spPr/>
    </dgm:pt>
    <dgm:pt modelId="{637B30AC-8698-4BE6-BAC8-1F68C777A73C}" type="pres">
      <dgm:prSet presAssocID="{39C50F7C-6BCB-4663-B540-68AB5D0B1B69}" presName="sibTrans" presStyleCnt="0"/>
      <dgm:spPr/>
    </dgm:pt>
    <dgm:pt modelId="{FCC0EE56-EF6D-4F16-9FDD-D2C8C847498C}" type="pres">
      <dgm:prSet presAssocID="{E118E620-86A6-4EF4-BD37-165014772D44}" presName="node" presStyleLbl="node1" presStyleIdx="6" presStyleCnt="9">
        <dgm:presLayoutVars>
          <dgm:bulletEnabled val="1"/>
        </dgm:presLayoutVars>
      </dgm:prSet>
      <dgm:spPr/>
    </dgm:pt>
    <dgm:pt modelId="{0CDC741D-09B7-45E4-8C2B-171C7080F54B}" type="pres">
      <dgm:prSet presAssocID="{AD85DD17-2E79-4361-8AA8-EDFBFF65E3F6}" presName="sibTrans" presStyleCnt="0"/>
      <dgm:spPr/>
    </dgm:pt>
    <dgm:pt modelId="{6DE6A703-8118-4076-A308-E74D55EC96FA}" type="pres">
      <dgm:prSet presAssocID="{A7952EC2-3EEE-4E94-80B8-1D0E59BCD37B}" presName="node" presStyleLbl="node1" presStyleIdx="7" presStyleCnt="9">
        <dgm:presLayoutVars>
          <dgm:bulletEnabled val="1"/>
        </dgm:presLayoutVars>
      </dgm:prSet>
      <dgm:spPr/>
    </dgm:pt>
    <dgm:pt modelId="{CEA7117C-E34B-4D6A-B295-6D65D6A7D98C}" type="pres">
      <dgm:prSet presAssocID="{56E518E8-8726-4BEC-B960-665ED3E652F1}" presName="sibTrans" presStyleCnt="0"/>
      <dgm:spPr/>
    </dgm:pt>
    <dgm:pt modelId="{8B61C17C-28A5-48CD-9F92-3F65FA14A4A8}" type="pres">
      <dgm:prSet presAssocID="{64C76C13-FF6D-4D8F-97E5-509D0896F924}" presName="node" presStyleLbl="node1" presStyleIdx="8" presStyleCnt="9" custLinFactNeighborX="6078" custLinFactNeighborY="-3027">
        <dgm:presLayoutVars>
          <dgm:bulletEnabled val="1"/>
        </dgm:presLayoutVars>
      </dgm:prSet>
      <dgm:spPr/>
    </dgm:pt>
  </dgm:ptLst>
  <dgm:cxnLst>
    <dgm:cxn modelId="{13616F10-231D-4E83-8FDB-E840E4840FFC}" srcId="{AAD2979C-64AC-4EEB-830F-9CEE80B7818D}" destId="{64C76C13-FF6D-4D8F-97E5-509D0896F924}" srcOrd="8" destOrd="0" parTransId="{AB1F8499-A73B-41EE-B37A-14A45A429EF7}" sibTransId="{E8F8211D-2853-46B0-86EF-0291442DF625}"/>
    <dgm:cxn modelId="{4E8CAD16-2C66-42C8-A471-CFD3395EE13C}" type="presOf" srcId="{205F6EBA-4C98-46CD-9668-C2F31C35AED7}" destId="{77E5CC4A-92AD-4F7E-8F2E-8BE11F8C59E2}" srcOrd="0" destOrd="0" presId="urn:microsoft.com/office/officeart/2005/8/layout/default#1"/>
    <dgm:cxn modelId="{AB64F61A-8312-4520-9B68-C239FD74BFE7}" type="presOf" srcId="{4A77B77F-21F2-4988-A274-D45D8F67AD3E}" destId="{E99B5114-E96D-447D-9EE4-B169E036B801}" srcOrd="0" destOrd="0" presId="urn:microsoft.com/office/officeart/2005/8/layout/default#1"/>
    <dgm:cxn modelId="{3DEA2D1B-6C46-4545-B47F-E12EC931F305}" srcId="{AAD2979C-64AC-4EEB-830F-9CEE80B7818D}" destId="{4A77B77F-21F2-4988-A274-D45D8F67AD3E}" srcOrd="2" destOrd="0" parTransId="{8983ABA1-5394-46F4-B989-5E8712E9656F}" sibTransId="{3CE79A68-A99C-4753-AF67-886FD048D4BF}"/>
    <dgm:cxn modelId="{1D36A030-4B30-4537-AC3D-78789E20823D}" srcId="{AAD2979C-64AC-4EEB-830F-9CEE80B7818D}" destId="{E118E620-86A6-4EF4-BD37-165014772D44}" srcOrd="6" destOrd="0" parTransId="{4533DDA4-27BB-4DCA-B589-9B3041027DE2}" sibTransId="{AD85DD17-2E79-4361-8AA8-EDFBFF65E3F6}"/>
    <dgm:cxn modelId="{E2BDA332-3A3F-4B21-B3E8-FDF5A4F6D448}" srcId="{AAD2979C-64AC-4EEB-830F-9CEE80B7818D}" destId="{A7952EC2-3EEE-4E94-80B8-1D0E59BCD37B}" srcOrd="7" destOrd="0" parTransId="{8886DDED-FB03-4B2E-AA8F-4439590BA7B2}" sibTransId="{56E518E8-8726-4BEC-B960-665ED3E652F1}"/>
    <dgm:cxn modelId="{284A706D-B56B-4372-A501-7B91EDE1F7E7}" srcId="{AAD2979C-64AC-4EEB-830F-9CEE80B7818D}" destId="{0040D5E1-30D9-4696-B702-C2C21EC3388C}" srcOrd="0" destOrd="0" parTransId="{D8980661-11F2-4419-91AB-B17AE18187F4}" sibTransId="{824F9DA4-D0E7-4056-88CC-4285D7E7603A}"/>
    <dgm:cxn modelId="{0BDE1051-9683-42F9-8038-6F7EBAF15E25}" type="presOf" srcId="{79415B66-DCF3-4701-9BCF-E92F1EF279EA}" destId="{9C6128C5-F545-4ACA-B7FB-8B62659D0988}" srcOrd="0" destOrd="0" presId="urn:microsoft.com/office/officeart/2005/8/layout/default#1"/>
    <dgm:cxn modelId="{D82F7254-0DA8-4CC0-8D00-DD07B74CE8AB}" type="presOf" srcId="{A7952EC2-3EEE-4E94-80B8-1D0E59BCD37B}" destId="{6DE6A703-8118-4076-A308-E74D55EC96FA}" srcOrd="0" destOrd="0" presId="urn:microsoft.com/office/officeart/2005/8/layout/default#1"/>
    <dgm:cxn modelId="{EEF0AB59-44F4-4152-80C8-DE578C92223C}" type="presOf" srcId="{E118E620-86A6-4EF4-BD37-165014772D44}" destId="{FCC0EE56-EF6D-4F16-9FDD-D2C8C847498C}" srcOrd="0" destOrd="0" presId="urn:microsoft.com/office/officeart/2005/8/layout/default#1"/>
    <dgm:cxn modelId="{0468F15A-B531-49FF-B443-F22E0F0980DD}" srcId="{AAD2979C-64AC-4EEB-830F-9CEE80B7818D}" destId="{79415B66-DCF3-4701-9BCF-E92F1EF279EA}" srcOrd="4" destOrd="0" parTransId="{23F82114-66D7-4A0B-9C3E-65BA7E50DEE7}" sibTransId="{69578A33-0550-453A-81EB-423853845EDC}"/>
    <dgm:cxn modelId="{48D3D896-82B4-4F3B-9273-A96A669862BB}" type="presOf" srcId="{14EBB31C-7419-4E00-B643-D1F02E5BC374}" destId="{4AF58CE9-6888-4564-BB25-A3397E4EE430}" srcOrd="0" destOrd="0" presId="urn:microsoft.com/office/officeart/2005/8/layout/default#1"/>
    <dgm:cxn modelId="{2CB8D69B-3170-4218-A0BC-150C0A035D57}" type="presOf" srcId="{0040D5E1-30D9-4696-B702-C2C21EC3388C}" destId="{33771759-4FBB-4B9E-BBBC-20FFBB6DDFCD}" srcOrd="0" destOrd="0" presId="urn:microsoft.com/office/officeart/2005/8/layout/default#1"/>
    <dgm:cxn modelId="{189DDCA1-B965-4217-878E-124E607CB756}" type="presOf" srcId="{64C76C13-FF6D-4D8F-97E5-509D0896F924}" destId="{8B61C17C-28A5-48CD-9F92-3F65FA14A4A8}" srcOrd="0" destOrd="0" presId="urn:microsoft.com/office/officeart/2005/8/layout/default#1"/>
    <dgm:cxn modelId="{5EF61EAC-B607-4D27-8801-50F808A69E78}" type="presOf" srcId="{B40C0940-583E-4647-B566-426A66332CB7}" destId="{15941FDD-00B5-4F35-815F-6E7F3B2E609D}" srcOrd="0" destOrd="0" presId="urn:microsoft.com/office/officeart/2005/8/layout/default#1"/>
    <dgm:cxn modelId="{1AA05BB3-35AE-4C64-95E0-B7F3FD2FE79B}" type="presOf" srcId="{AAD2979C-64AC-4EEB-830F-9CEE80B7818D}" destId="{1A23A95D-64D8-4482-A7E8-2D802D4E8F08}" srcOrd="0" destOrd="0" presId="urn:microsoft.com/office/officeart/2005/8/layout/default#1"/>
    <dgm:cxn modelId="{67FA77BC-2398-4A38-9269-B34982DCD89D}" srcId="{AAD2979C-64AC-4EEB-830F-9CEE80B7818D}" destId="{205F6EBA-4C98-46CD-9668-C2F31C35AED7}" srcOrd="5" destOrd="0" parTransId="{3F46C475-4B6B-40A8-ABE0-51B495E30CCB}" sibTransId="{39C50F7C-6BCB-4663-B540-68AB5D0B1B69}"/>
    <dgm:cxn modelId="{731DE1D7-FD24-4F7A-989A-4FD0032AF4D3}" srcId="{AAD2979C-64AC-4EEB-830F-9CEE80B7818D}" destId="{B40C0940-583E-4647-B566-426A66332CB7}" srcOrd="3" destOrd="0" parTransId="{3837E25D-34D9-4F9B-8B3E-E259D205934B}" sibTransId="{B2E34E19-F310-4151-ABCB-77DFD40417C5}"/>
    <dgm:cxn modelId="{A4DD6AFA-F019-4D57-8533-942F39D88583}" srcId="{AAD2979C-64AC-4EEB-830F-9CEE80B7818D}" destId="{14EBB31C-7419-4E00-B643-D1F02E5BC374}" srcOrd="1" destOrd="0" parTransId="{C448A35D-F918-4BFB-93A0-94B82BA99DD7}" sibTransId="{A09DBAC4-DC1E-41A8-925E-7E90160B2A21}"/>
    <dgm:cxn modelId="{3556EDFF-4874-4743-AAB9-E0A3E651EA07}" type="presParOf" srcId="{1A23A95D-64D8-4482-A7E8-2D802D4E8F08}" destId="{33771759-4FBB-4B9E-BBBC-20FFBB6DDFCD}" srcOrd="0" destOrd="0" presId="urn:microsoft.com/office/officeart/2005/8/layout/default#1"/>
    <dgm:cxn modelId="{F006E52D-94F5-4240-A501-694AC072D132}" type="presParOf" srcId="{1A23A95D-64D8-4482-A7E8-2D802D4E8F08}" destId="{9053FDEA-ABB7-4753-81FC-60070439F1CC}" srcOrd="1" destOrd="0" presId="urn:microsoft.com/office/officeart/2005/8/layout/default#1"/>
    <dgm:cxn modelId="{54753443-D307-4520-870E-2E2996CC7EB4}" type="presParOf" srcId="{1A23A95D-64D8-4482-A7E8-2D802D4E8F08}" destId="{4AF58CE9-6888-4564-BB25-A3397E4EE430}" srcOrd="2" destOrd="0" presId="urn:microsoft.com/office/officeart/2005/8/layout/default#1"/>
    <dgm:cxn modelId="{5E2CD8B6-1D77-471F-8E15-0B4300E05B31}" type="presParOf" srcId="{1A23A95D-64D8-4482-A7E8-2D802D4E8F08}" destId="{EB13471F-81E1-4D0A-96D6-2C7F68E41948}" srcOrd="3" destOrd="0" presId="urn:microsoft.com/office/officeart/2005/8/layout/default#1"/>
    <dgm:cxn modelId="{3DC9BEE2-488A-4AA6-8304-179B3CB4B91E}" type="presParOf" srcId="{1A23A95D-64D8-4482-A7E8-2D802D4E8F08}" destId="{E99B5114-E96D-447D-9EE4-B169E036B801}" srcOrd="4" destOrd="0" presId="urn:microsoft.com/office/officeart/2005/8/layout/default#1"/>
    <dgm:cxn modelId="{07BCD34F-E7C2-4DAA-B6C1-8F13EDED05C7}" type="presParOf" srcId="{1A23A95D-64D8-4482-A7E8-2D802D4E8F08}" destId="{D2F49C95-1D51-4158-AA90-0B9AD4EAC643}" srcOrd="5" destOrd="0" presId="urn:microsoft.com/office/officeart/2005/8/layout/default#1"/>
    <dgm:cxn modelId="{BC28701D-65B9-451B-8899-7660E2029B18}" type="presParOf" srcId="{1A23A95D-64D8-4482-A7E8-2D802D4E8F08}" destId="{15941FDD-00B5-4F35-815F-6E7F3B2E609D}" srcOrd="6" destOrd="0" presId="urn:microsoft.com/office/officeart/2005/8/layout/default#1"/>
    <dgm:cxn modelId="{B26A5AED-6954-45DB-97F6-D77DB9914DEF}" type="presParOf" srcId="{1A23A95D-64D8-4482-A7E8-2D802D4E8F08}" destId="{A09B9489-09E1-4A11-AB45-55B163D59B7E}" srcOrd="7" destOrd="0" presId="urn:microsoft.com/office/officeart/2005/8/layout/default#1"/>
    <dgm:cxn modelId="{5190D408-CF37-47CB-B4B2-5EC3D1CB2CEA}" type="presParOf" srcId="{1A23A95D-64D8-4482-A7E8-2D802D4E8F08}" destId="{9C6128C5-F545-4ACA-B7FB-8B62659D0988}" srcOrd="8" destOrd="0" presId="urn:microsoft.com/office/officeart/2005/8/layout/default#1"/>
    <dgm:cxn modelId="{5B9E5FA5-3E6C-4D2A-B7B2-98F46738154A}" type="presParOf" srcId="{1A23A95D-64D8-4482-A7E8-2D802D4E8F08}" destId="{5FFFE95B-721A-444E-BC8D-5F15DBF0D430}" srcOrd="9" destOrd="0" presId="urn:microsoft.com/office/officeart/2005/8/layout/default#1"/>
    <dgm:cxn modelId="{13213581-EB9C-4DC8-A0FF-0116435A0E28}" type="presParOf" srcId="{1A23A95D-64D8-4482-A7E8-2D802D4E8F08}" destId="{77E5CC4A-92AD-4F7E-8F2E-8BE11F8C59E2}" srcOrd="10" destOrd="0" presId="urn:microsoft.com/office/officeart/2005/8/layout/default#1"/>
    <dgm:cxn modelId="{9E4D596C-A0C3-40A9-8549-150C08B0BB3A}" type="presParOf" srcId="{1A23A95D-64D8-4482-A7E8-2D802D4E8F08}" destId="{637B30AC-8698-4BE6-BAC8-1F68C777A73C}" srcOrd="11" destOrd="0" presId="urn:microsoft.com/office/officeart/2005/8/layout/default#1"/>
    <dgm:cxn modelId="{3F8FC8D8-B4EB-4F33-AB7B-FE51D09F39E4}" type="presParOf" srcId="{1A23A95D-64D8-4482-A7E8-2D802D4E8F08}" destId="{FCC0EE56-EF6D-4F16-9FDD-D2C8C847498C}" srcOrd="12" destOrd="0" presId="urn:microsoft.com/office/officeart/2005/8/layout/default#1"/>
    <dgm:cxn modelId="{B43ECA5D-FA92-4E97-8F09-BEF04B2A1756}" type="presParOf" srcId="{1A23A95D-64D8-4482-A7E8-2D802D4E8F08}" destId="{0CDC741D-09B7-45E4-8C2B-171C7080F54B}" srcOrd="13" destOrd="0" presId="urn:microsoft.com/office/officeart/2005/8/layout/default#1"/>
    <dgm:cxn modelId="{96D01DBC-75B3-4BCD-9E86-60939AED7B8D}" type="presParOf" srcId="{1A23A95D-64D8-4482-A7E8-2D802D4E8F08}" destId="{6DE6A703-8118-4076-A308-E74D55EC96FA}" srcOrd="14" destOrd="0" presId="urn:microsoft.com/office/officeart/2005/8/layout/default#1"/>
    <dgm:cxn modelId="{1989662C-58F6-47D3-A0DB-1929DFE479DE}" type="presParOf" srcId="{1A23A95D-64D8-4482-A7E8-2D802D4E8F08}" destId="{CEA7117C-E34B-4D6A-B295-6D65D6A7D98C}" srcOrd="15" destOrd="0" presId="urn:microsoft.com/office/officeart/2005/8/layout/default#1"/>
    <dgm:cxn modelId="{B8BC5122-6486-4A63-958A-134EDC1B7C7B}" type="presParOf" srcId="{1A23A95D-64D8-4482-A7E8-2D802D4E8F08}" destId="{8B61C17C-28A5-48CD-9F92-3F65FA14A4A8}" srcOrd="1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7CE104-83AF-4962-B552-0B7ACAE1B7CF}" type="doc">
      <dgm:prSet loTypeId="urn:microsoft.com/office/officeart/2009/3/layout/HorizontalOrganizationChart" loCatId="hierarchy" qsTypeId="urn:microsoft.com/office/officeart/2005/8/quickstyle/simple1" qsCatId="simple" csTypeId="urn:microsoft.com/office/officeart/2005/8/colors/colorful2" csCatId="colorful" phldr="1"/>
      <dgm:spPr/>
      <dgm:t>
        <a:bodyPr/>
        <a:lstStyle/>
        <a:p>
          <a:endParaRPr lang="en-US"/>
        </a:p>
      </dgm:t>
    </dgm:pt>
    <dgm:pt modelId="{C0C0DC6F-EC69-480A-B407-BF1A2A1B64F2}">
      <dgm:prSet/>
      <dgm:spPr/>
      <dgm:t>
        <a:bodyPr/>
        <a:lstStyle/>
        <a:p>
          <a:r>
            <a:rPr lang="cs-CZ" b="1"/>
            <a:t>"</a:t>
          </a:r>
          <a:r>
            <a:rPr lang="cs-CZ" b="1" i="1"/>
            <a:t>Zákony už dávno nejsou a už nikdy nebudou pro laiky. Specializované zákony jsou prostě pro profesionály. Profesionál si s častými novelizacemi poradí</a:t>
          </a:r>
          <a:r>
            <a:rPr lang="cs-CZ" b="1"/>
            <a:t>," </a:t>
          </a:r>
          <a:endParaRPr lang="en-US"/>
        </a:p>
      </dgm:t>
    </dgm:pt>
    <dgm:pt modelId="{0F252E7F-229F-4894-BA67-A0B36D92C8F6}" type="parTrans" cxnId="{AD4EF151-584C-481C-B38B-75A6FB3FEFCA}">
      <dgm:prSet/>
      <dgm:spPr/>
      <dgm:t>
        <a:bodyPr/>
        <a:lstStyle/>
        <a:p>
          <a:endParaRPr lang="en-US"/>
        </a:p>
      </dgm:t>
    </dgm:pt>
    <dgm:pt modelId="{F7B3E2A4-3B4C-41C8-91D4-C975F25C9318}" type="sibTrans" cxnId="{AD4EF151-584C-481C-B38B-75A6FB3FEFCA}">
      <dgm:prSet/>
      <dgm:spPr/>
      <dgm:t>
        <a:bodyPr/>
        <a:lstStyle/>
        <a:p>
          <a:endParaRPr lang="en-US"/>
        </a:p>
      </dgm:t>
    </dgm:pt>
    <dgm:pt modelId="{51D6553B-E3C2-40BB-ABA4-6DB5FB2A2F6D}">
      <dgm:prSet custT="1"/>
      <dgm:spPr/>
      <dgm:t>
        <a:bodyPr/>
        <a:lstStyle/>
        <a:p>
          <a:r>
            <a:rPr lang="cs-CZ" sz="1800" b="1" dirty="0"/>
            <a:t>ministr spravedlnosti Robert Pelikán, konference Česko: Jak jsme na tom? 2016</a:t>
          </a:r>
          <a:endParaRPr lang="en-US" sz="1800" dirty="0"/>
        </a:p>
      </dgm:t>
    </dgm:pt>
    <dgm:pt modelId="{10D42200-5797-4018-9496-90B2152D5F46}" type="parTrans" cxnId="{59BE7D87-DB86-43C8-979D-6B1B81C3076D}">
      <dgm:prSet/>
      <dgm:spPr/>
      <dgm:t>
        <a:bodyPr/>
        <a:lstStyle/>
        <a:p>
          <a:endParaRPr lang="en-US"/>
        </a:p>
      </dgm:t>
    </dgm:pt>
    <dgm:pt modelId="{0F46D2D8-556D-4BB4-A2A4-8AC530DB52C8}" type="sibTrans" cxnId="{59BE7D87-DB86-43C8-979D-6B1B81C3076D}">
      <dgm:prSet/>
      <dgm:spPr/>
      <dgm:t>
        <a:bodyPr/>
        <a:lstStyle/>
        <a:p>
          <a:endParaRPr lang="en-US"/>
        </a:p>
      </dgm:t>
    </dgm:pt>
    <dgm:pt modelId="{B553EE4C-7A52-4D82-BE3C-3E4F9E8149CD}" type="pres">
      <dgm:prSet presAssocID="{0B7CE104-83AF-4962-B552-0B7ACAE1B7CF}" presName="hierChild1" presStyleCnt="0">
        <dgm:presLayoutVars>
          <dgm:orgChart val="1"/>
          <dgm:chPref val="1"/>
          <dgm:dir/>
          <dgm:animOne val="branch"/>
          <dgm:animLvl val="lvl"/>
          <dgm:resizeHandles/>
        </dgm:presLayoutVars>
      </dgm:prSet>
      <dgm:spPr/>
    </dgm:pt>
    <dgm:pt modelId="{8368AFD1-DE44-49BF-B567-8999D55A7E34}" type="pres">
      <dgm:prSet presAssocID="{C0C0DC6F-EC69-480A-B407-BF1A2A1B64F2}" presName="hierRoot1" presStyleCnt="0">
        <dgm:presLayoutVars>
          <dgm:hierBranch val="init"/>
        </dgm:presLayoutVars>
      </dgm:prSet>
      <dgm:spPr/>
    </dgm:pt>
    <dgm:pt modelId="{8B5C6BA5-CBCB-444D-ABAF-DABCD0874246}" type="pres">
      <dgm:prSet presAssocID="{C0C0DC6F-EC69-480A-B407-BF1A2A1B64F2}" presName="rootComposite1" presStyleCnt="0"/>
      <dgm:spPr/>
    </dgm:pt>
    <dgm:pt modelId="{3EB1302C-DD75-4FB4-AAF5-15D03AAB3F8E}" type="pres">
      <dgm:prSet presAssocID="{C0C0DC6F-EC69-480A-B407-BF1A2A1B64F2}" presName="rootText1" presStyleLbl="node0" presStyleIdx="0" presStyleCnt="2">
        <dgm:presLayoutVars>
          <dgm:chPref val="3"/>
        </dgm:presLayoutVars>
      </dgm:prSet>
      <dgm:spPr/>
    </dgm:pt>
    <dgm:pt modelId="{6575BFE9-0596-46A3-A98D-85564D119B83}" type="pres">
      <dgm:prSet presAssocID="{C0C0DC6F-EC69-480A-B407-BF1A2A1B64F2}" presName="rootConnector1" presStyleLbl="node1" presStyleIdx="0" presStyleCnt="0"/>
      <dgm:spPr/>
    </dgm:pt>
    <dgm:pt modelId="{214F73E9-5D02-47CC-9F80-FE76E72E3B59}" type="pres">
      <dgm:prSet presAssocID="{C0C0DC6F-EC69-480A-B407-BF1A2A1B64F2}" presName="hierChild2" presStyleCnt="0"/>
      <dgm:spPr/>
    </dgm:pt>
    <dgm:pt modelId="{91A8C66D-F98B-43D8-AF42-FD79D79EEB8C}" type="pres">
      <dgm:prSet presAssocID="{C0C0DC6F-EC69-480A-B407-BF1A2A1B64F2}" presName="hierChild3" presStyleCnt="0"/>
      <dgm:spPr/>
    </dgm:pt>
    <dgm:pt modelId="{8B98714D-C1BA-4A9D-9CDF-04B60392EB85}" type="pres">
      <dgm:prSet presAssocID="{51D6553B-E3C2-40BB-ABA4-6DB5FB2A2F6D}" presName="hierRoot1" presStyleCnt="0">
        <dgm:presLayoutVars>
          <dgm:hierBranch val="init"/>
        </dgm:presLayoutVars>
      </dgm:prSet>
      <dgm:spPr/>
    </dgm:pt>
    <dgm:pt modelId="{0129B78D-41F0-40B8-AA6C-2294FAE15561}" type="pres">
      <dgm:prSet presAssocID="{51D6553B-E3C2-40BB-ABA4-6DB5FB2A2F6D}" presName="rootComposite1" presStyleCnt="0"/>
      <dgm:spPr/>
    </dgm:pt>
    <dgm:pt modelId="{5AFC4A32-8A35-45BB-866D-E8A1FA97D100}" type="pres">
      <dgm:prSet presAssocID="{51D6553B-E3C2-40BB-ABA4-6DB5FB2A2F6D}" presName="rootText1" presStyleLbl="node0" presStyleIdx="1" presStyleCnt="2">
        <dgm:presLayoutVars>
          <dgm:chPref val="3"/>
        </dgm:presLayoutVars>
      </dgm:prSet>
      <dgm:spPr/>
    </dgm:pt>
    <dgm:pt modelId="{357DC765-659E-446B-8348-A54347CC0220}" type="pres">
      <dgm:prSet presAssocID="{51D6553B-E3C2-40BB-ABA4-6DB5FB2A2F6D}" presName="rootConnector1" presStyleLbl="node1" presStyleIdx="0" presStyleCnt="0"/>
      <dgm:spPr/>
    </dgm:pt>
    <dgm:pt modelId="{B53DF591-C872-4391-A34B-D618BCF5F9A8}" type="pres">
      <dgm:prSet presAssocID="{51D6553B-E3C2-40BB-ABA4-6DB5FB2A2F6D}" presName="hierChild2" presStyleCnt="0"/>
      <dgm:spPr/>
    </dgm:pt>
    <dgm:pt modelId="{BA3DAE9B-B05B-415F-882E-DFD017551E8B}" type="pres">
      <dgm:prSet presAssocID="{51D6553B-E3C2-40BB-ABA4-6DB5FB2A2F6D}" presName="hierChild3" presStyleCnt="0"/>
      <dgm:spPr/>
    </dgm:pt>
  </dgm:ptLst>
  <dgm:cxnLst>
    <dgm:cxn modelId="{0F1B0A5B-8065-4F12-850A-1F808F356E0C}" type="presOf" srcId="{C0C0DC6F-EC69-480A-B407-BF1A2A1B64F2}" destId="{3EB1302C-DD75-4FB4-AAF5-15D03AAB3F8E}" srcOrd="0" destOrd="0" presId="urn:microsoft.com/office/officeart/2009/3/layout/HorizontalOrganizationChart"/>
    <dgm:cxn modelId="{F8539345-AF34-4E79-8BAE-187103EE6C73}" type="presOf" srcId="{51D6553B-E3C2-40BB-ABA4-6DB5FB2A2F6D}" destId="{357DC765-659E-446B-8348-A54347CC0220}" srcOrd="1" destOrd="0" presId="urn:microsoft.com/office/officeart/2009/3/layout/HorizontalOrganizationChart"/>
    <dgm:cxn modelId="{AD4EF151-584C-481C-B38B-75A6FB3FEFCA}" srcId="{0B7CE104-83AF-4962-B552-0B7ACAE1B7CF}" destId="{C0C0DC6F-EC69-480A-B407-BF1A2A1B64F2}" srcOrd="0" destOrd="0" parTransId="{0F252E7F-229F-4894-BA67-A0B36D92C8F6}" sibTransId="{F7B3E2A4-3B4C-41C8-91D4-C975F25C9318}"/>
    <dgm:cxn modelId="{BB7FB052-05A0-4AA0-98E2-E0C81BBDC92E}" type="presOf" srcId="{51D6553B-E3C2-40BB-ABA4-6DB5FB2A2F6D}" destId="{5AFC4A32-8A35-45BB-866D-E8A1FA97D100}" srcOrd="0" destOrd="0" presId="urn:microsoft.com/office/officeart/2009/3/layout/HorizontalOrganizationChart"/>
    <dgm:cxn modelId="{59BE7D87-DB86-43C8-979D-6B1B81C3076D}" srcId="{0B7CE104-83AF-4962-B552-0B7ACAE1B7CF}" destId="{51D6553B-E3C2-40BB-ABA4-6DB5FB2A2F6D}" srcOrd="1" destOrd="0" parTransId="{10D42200-5797-4018-9496-90B2152D5F46}" sibTransId="{0F46D2D8-556D-4BB4-A2A4-8AC530DB52C8}"/>
    <dgm:cxn modelId="{D5F44BC6-E0BB-479A-AECA-BEFE347CC709}" type="presOf" srcId="{0B7CE104-83AF-4962-B552-0B7ACAE1B7CF}" destId="{B553EE4C-7A52-4D82-BE3C-3E4F9E8149CD}" srcOrd="0" destOrd="0" presId="urn:microsoft.com/office/officeart/2009/3/layout/HorizontalOrganizationChart"/>
    <dgm:cxn modelId="{10EF9FE3-1D4A-4A1E-9661-DCA6CBB60848}" type="presOf" srcId="{C0C0DC6F-EC69-480A-B407-BF1A2A1B64F2}" destId="{6575BFE9-0596-46A3-A98D-85564D119B83}" srcOrd="1" destOrd="0" presId="urn:microsoft.com/office/officeart/2009/3/layout/HorizontalOrganizationChart"/>
    <dgm:cxn modelId="{DF40114C-57E1-452B-9374-E47BC220A3BD}" type="presParOf" srcId="{B553EE4C-7A52-4D82-BE3C-3E4F9E8149CD}" destId="{8368AFD1-DE44-49BF-B567-8999D55A7E34}" srcOrd="0" destOrd="0" presId="urn:microsoft.com/office/officeart/2009/3/layout/HorizontalOrganizationChart"/>
    <dgm:cxn modelId="{0E5049F7-9C05-4ED9-91CD-1AD7278A784C}" type="presParOf" srcId="{8368AFD1-DE44-49BF-B567-8999D55A7E34}" destId="{8B5C6BA5-CBCB-444D-ABAF-DABCD0874246}" srcOrd="0" destOrd="0" presId="urn:microsoft.com/office/officeart/2009/3/layout/HorizontalOrganizationChart"/>
    <dgm:cxn modelId="{3F8EA62F-7F72-4DE8-99B7-530CCAA0A71F}" type="presParOf" srcId="{8B5C6BA5-CBCB-444D-ABAF-DABCD0874246}" destId="{3EB1302C-DD75-4FB4-AAF5-15D03AAB3F8E}" srcOrd="0" destOrd="0" presId="urn:microsoft.com/office/officeart/2009/3/layout/HorizontalOrganizationChart"/>
    <dgm:cxn modelId="{9D292B0E-988C-4C0D-81B9-5D5431CBEC5A}" type="presParOf" srcId="{8B5C6BA5-CBCB-444D-ABAF-DABCD0874246}" destId="{6575BFE9-0596-46A3-A98D-85564D119B83}" srcOrd="1" destOrd="0" presId="urn:microsoft.com/office/officeart/2009/3/layout/HorizontalOrganizationChart"/>
    <dgm:cxn modelId="{E1E569DE-76B2-49A8-B096-50401D7940E1}" type="presParOf" srcId="{8368AFD1-DE44-49BF-B567-8999D55A7E34}" destId="{214F73E9-5D02-47CC-9F80-FE76E72E3B59}" srcOrd="1" destOrd="0" presId="urn:microsoft.com/office/officeart/2009/3/layout/HorizontalOrganizationChart"/>
    <dgm:cxn modelId="{B647130D-91FA-4CA2-BAEC-1EA4FEDDCFC4}" type="presParOf" srcId="{8368AFD1-DE44-49BF-B567-8999D55A7E34}" destId="{91A8C66D-F98B-43D8-AF42-FD79D79EEB8C}" srcOrd="2" destOrd="0" presId="urn:microsoft.com/office/officeart/2009/3/layout/HorizontalOrganizationChart"/>
    <dgm:cxn modelId="{851A27C6-CA39-43F4-9920-4B0B6D542CA9}" type="presParOf" srcId="{B553EE4C-7A52-4D82-BE3C-3E4F9E8149CD}" destId="{8B98714D-C1BA-4A9D-9CDF-04B60392EB85}" srcOrd="1" destOrd="0" presId="urn:microsoft.com/office/officeart/2009/3/layout/HorizontalOrganizationChart"/>
    <dgm:cxn modelId="{5AFD2555-B731-498D-A57D-3847CE0CA160}" type="presParOf" srcId="{8B98714D-C1BA-4A9D-9CDF-04B60392EB85}" destId="{0129B78D-41F0-40B8-AA6C-2294FAE15561}" srcOrd="0" destOrd="0" presId="urn:microsoft.com/office/officeart/2009/3/layout/HorizontalOrganizationChart"/>
    <dgm:cxn modelId="{2058ED94-E6FA-4847-B83D-B63C41A97E5A}" type="presParOf" srcId="{0129B78D-41F0-40B8-AA6C-2294FAE15561}" destId="{5AFC4A32-8A35-45BB-866D-E8A1FA97D100}" srcOrd="0" destOrd="0" presId="urn:microsoft.com/office/officeart/2009/3/layout/HorizontalOrganizationChart"/>
    <dgm:cxn modelId="{B89A107F-0339-4D8F-AE44-F528609AF905}" type="presParOf" srcId="{0129B78D-41F0-40B8-AA6C-2294FAE15561}" destId="{357DC765-659E-446B-8348-A54347CC0220}" srcOrd="1" destOrd="0" presId="urn:microsoft.com/office/officeart/2009/3/layout/HorizontalOrganizationChart"/>
    <dgm:cxn modelId="{77D84107-A52B-4482-96A3-85D54905E767}" type="presParOf" srcId="{8B98714D-C1BA-4A9D-9CDF-04B60392EB85}" destId="{B53DF591-C872-4391-A34B-D618BCF5F9A8}" srcOrd="1" destOrd="0" presId="urn:microsoft.com/office/officeart/2009/3/layout/HorizontalOrganizationChart"/>
    <dgm:cxn modelId="{F19919DA-5401-468C-A329-0AD7D308940A}" type="presParOf" srcId="{8B98714D-C1BA-4A9D-9CDF-04B60392EB85}" destId="{BA3DAE9B-B05B-415F-882E-DFD017551E8B}"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1BA7E5-6F02-4257-AA6D-DA1B08821C9E}" type="doc">
      <dgm:prSet loTypeId="urn:microsoft.com/office/officeart/2005/8/layout/default#1" loCatId="list" qsTypeId="urn:microsoft.com/office/officeart/2005/8/quickstyle/simple1" qsCatId="simple" csTypeId="urn:microsoft.com/office/officeart/2005/8/colors/colorful1" csCatId="colorful" phldr="1"/>
      <dgm:spPr/>
      <dgm:t>
        <a:bodyPr/>
        <a:lstStyle/>
        <a:p>
          <a:endParaRPr lang="en-US"/>
        </a:p>
      </dgm:t>
    </dgm:pt>
    <dgm:pt modelId="{7196E11A-A893-4FB4-81B0-639D90F9FFF9}">
      <dgm:prSet/>
      <dgm:spPr/>
      <dgm:t>
        <a:bodyPr/>
        <a:lstStyle/>
        <a:p>
          <a:r>
            <a:rPr lang="cs-CZ"/>
            <a:t>Do 2 dnů, </a:t>
          </a:r>
          <a:endParaRPr lang="en-US"/>
        </a:p>
      </dgm:t>
    </dgm:pt>
    <dgm:pt modelId="{7569F664-4B12-4535-9F1C-2D68EE7BB0AF}" type="parTrans" cxnId="{AD90C48D-4047-472A-9EF9-C1460C200757}">
      <dgm:prSet/>
      <dgm:spPr/>
      <dgm:t>
        <a:bodyPr/>
        <a:lstStyle/>
        <a:p>
          <a:endParaRPr lang="en-US"/>
        </a:p>
      </dgm:t>
    </dgm:pt>
    <dgm:pt modelId="{FFB5CAB1-900F-4E0A-A423-1B3A55CBFD19}" type="sibTrans" cxnId="{AD90C48D-4047-472A-9EF9-C1460C200757}">
      <dgm:prSet/>
      <dgm:spPr/>
      <dgm:t>
        <a:bodyPr/>
        <a:lstStyle/>
        <a:p>
          <a:endParaRPr lang="en-US"/>
        </a:p>
      </dgm:t>
    </dgm:pt>
    <dgm:pt modelId="{053741EA-30E8-4A5F-92E8-2279385B9893}">
      <dgm:prSet/>
      <dgm:spPr/>
      <dgm:t>
        <a:bodyPr/>
        <a:lstStyle/>
        <a:p>
          <a:r>
            <a:rPr lang="cs-CZ" dirty="0"/>
            <a:t>7 dnů před…, do 7 dnů po…, </a:t>
          </a:r>
          <a:endParaRPr lang="en-US" dirty="0"/>
        </a:p>
      </dgm:t>
    </dgm:pt>
    <dgm:pt modelId="{F46D8AD8-8156-48F7-882B-B4A002A40C8D}" type="parTrans" cxnId="{830B70EA-E325-46C4-B565-35C06DEA99A4}">
      <dgm:prSet/>
      <dgm:spPr/>
      <dgm:t>
        <a:bodyPr/>
        <a:lstStyle/>
        <a:p>
          <a:endParaRPr lang="en-US"/>
        </a:p>
      </dgm:t>
    </dgm:pt>
    <dgm:pt modelId="{313DEEB0-A35E-45BC-9A1C-A2AA16750060}" type="sibTrans" cxnId="{830B70EA-E325-46C4-B565-35C06DEA99A4}">
      <dgm:prSet/>
      <dgm:spPr/>
      <dgm:t>
        <a:bodyPr/>
        <a:lstStyle/>
        <a:p>
          <a:endParaRPr lang="en-US"/>
        </a:p>
      </dgm:t>
    </dgm:pt>
    <dgm:pt modelId="{95AE0281-7739-4540-9D87-460B5FBCF8D3}">
      <dgm:prSet/>
      <dgm:spPr/>
      <dgm:t>
        <a:bodyPr/>
        <a:lstStyle/>
        <a:p>
          <a:r>
            <a:rPr lang="cs-CZ" dirty="0"/>
            <a:t>do 10 dnů, </a:t>
          </a:r>
          <a:endParaRPr lang="en-US" dirty="0"/>
        </a:p>
      </dgm:t>
    </dgm:pt>
    <dgm:pt modelId="{BF7A1CF5-1A71-4BF8-BDF9-1606B816975B}" type="parTrans" cxnId="{82BBF84E-8DCE-4072-82FB-C26DCD4F8809}">
      <dgm:prSet/>
      <dgm:spPr/>
      <dgm:t>
        <a:bodyPr/>
        <a:lstStyle/>
        <a:p>
          <a:endParaRPr lang="en-US"/>
        </a:p>
      </dgm:t>
    </dgm:pt>
    <dgm:pt modelId="{989E5A8A-5111-48A0-A7B3-4422F6D849A7}" type="sibTrans" cxnId="{82BBF84E-8DCE-4072-82FB-C26DCD4F8809}">
      <dgm:prSet/>
      <dgm:spPr/>
      <dgm:t>
        <a:bodyPr/>
        <a:lstStyle/>
        <a:p>
          <a:endParaRPr lang="en-US"/>
        </a:p>
      </dgm:t>
    </dgm:pt>
    <dgm:pt modelId="{6A3A94C9-93A1-4D57-A145-AD03D5E2E7F6}">
      <dgm:prSet/>
      <dgm:spPr/>
      <dgm:t>
        <a:bodyPr/>
        <a:lstStyle/>
        <a:p>
          <a:r>
            <a:rPr lang="cs-CZ"/>
            <a:t>do 15 dnů před/po/po dobu, </a:t>
          </a:r>
          <a:endParaRPr lang="en-US"/>
        </a:p>
      </dgm:t>
    </dgm:pt>
    <dgm:pt modelId="{D3E4D869-29D8-46C2-98BF-2AD6E725C1AA}" type="parTrans" cxnId="{ADB59F7F-C79A-4297-BFF8-C3B5BF7F3856}">
      <dgm:prSet/>
      <dgm:spPr/>
      <dgm:t>
        <a:bodyPr/>
        <a:lstStyle/>
        <a:p>
          <a:endParaRPr lang="en-US"/>
        </a:p>
      </dgm:t>
    </dgm:pt>
    <dgm:pt modelId="{03B34665-19F8-4D44-934C-F1A91A0D1F62}" type="sibTrans" cxnId="{ADB59F7F-C79A-4297-BFF8-C3B5BF7F3856}">
      <dgm:prSet/>
      <dgm:spPr/>
      <dgm:t>
        <a:bodyPr/>
        <a:lstStyle/>
        <a:p>
          <a:endParaRPr lang="en-US"/>
        </a:p>
      </dgm:t>
    </dgm:pt>
    <dgm:pt modelId="{B8B5CEEA-D544-4F51-A7E3-6DAAA59686FB}">
      <dgm:prSet/>
      <dgm:spPr/>
      <dgm:t>
        <a:bodyPr/>
        <a:lstStyle/>
        <a:p>
          <a:r>
            <a:rPr lang="cs-CZ"/>
            <a:t>do 21 dnů, </a:t>
          </a:r>
          <a:endParaRPr lang="en-US"/>
        </a:p>
      </dgm:t>
    </dgm:pt>
    <dgm:pt modelId="{DE4A8311-D8EB-4D57-9776-230B44CB86A3}" type="parTrans" cxnId="{7C47E63C-8823-4065-86C2-B783311C8ED3}">
      <dgm:prSet/>
      <dgm:spPr/>
      <dgm:t>
        <a:bodyPr/>
        <a:lstStyle/>
        <a:p>
          <a:endParaRPr lang="en-US"/>
        </a:p>
      </dgm:t>
    </dgm:pt>
    <dgm:pt modelId="{45DAFE9D-CE78-4775-9FA7-CE9AF7F46564}" type="sibTrans" cxnId="{7C47E63C-8823-4065-86C2-B783311C8ED3}">
      <dgm:prSet/>
      <dgm:spPr/>
      <dgm:t>
        <a:bodyPr/>
        <a:lstStyle/>
        <a:p>
          <a:endParaRPr lang="en-US"/>
        </a:p>
      </dgm:t>
    </dgm:pt>
    <dgm:pt modelId="{F7C5551D-C2D9-457E-BC00-3FB572FA6EB5}">
      <dgm:prSet/>
      <dgm:spPr/>
      <dgm:t>
        <a:bodyPr/>
        <a:lstStyle/>
        <a:p>
          <a:r>
            <a:rPr lang="cs-CZ"/>
            <a:t>do 30 dnů, </a:t>
          </a:r>
          <a:endParaRPr lang="en-US"/>
        </a:p>
      </dgm:t>
    </dgm:pt>
    <dgm:pt modelId="{CB6D1034-CC07-4500-876F-87BDC4587513}" type="parTrans" cxnId="{A34226F8-89F4-45B7-8B8A-8B37A3587490}">
      <dgm:prSet/>
      <dgm:spPr/>
      <dgm:t>
        <a:bodyPr/>
        <a:lstStyle/>
        <a:p>
          <a:endParaRPr lang="en-US"/>
        </a:p>
      </dgm:t>
    </dgm:pt>
    <dgm:pt modelId="{626E1597-B4B3-47F1-8F82-9CF231096373}" type="sibTrans" cxnId="{A34226F8-89F4-45B7-8B8A-8B37A3587490}">
      <dgm:prSet/>
      <dgm:spPr/>
      <dgm:t>
        <a:bodyPr/>
        <a:lstStyle/>
        <a:p>
          <a:endParaRPr lang="en-US"/>
        </a:p>
      </dgm:t>
    </dgm:pt>
    <dgm:pt modelId="{1DBDD3CD-E14A-4214-842C-C92C22F300EA}">
      <dgm:prSet/>
      <dgm:spPr/>
      <dgm:t>
        <a:bodyPr/>
        <a:lstStyle/>
        <a:p>
          <a:r>
            <a:rPr lang="cs-CZ"/>
            <a:t>do 60 dnů, </a:t>
          </a:r>
          <a:endParaRPr lang="en-US"/>
        </a:p>
      </dgm:t>
    </dgm:pt>
    <dgm:pt modelId="{B61DCF20-AA12-4B8A-809A-F3F6A45444CE}" type="parTrans" cxnId="{1981281A-F067-46CA-9996-1A4AB66E1923}">
      <dgm:prSet/>
      <dgm:spPr/>
      <dgm:t>
        <a:bodyPr/>
        <a:lstStyle/>
        <a:p>
          <a:endParaRPr lang="en-US"/>
        </a:p>
      </dgm:t>
    </dgm:pt>
    <dgm:pt modelId="{6DAC09FE-0057-498A-AF57-588F6322E522}" type="sibTrans" cxnId="{1981281A-F067-46CA-9996-1A4AB66E1923}">
      <dgm:prSet/>
      <dgm:spPr/>
      <dgm:t>
        <a:bodyPr/>
        <a:lstStyle/>
        <a:p>
          <a:endParaRPr lang="en-US"/>
        </a:p>
      </dgm:t>
    </dgm:pt>
    <dgm:pt modelId="{22F82C0C-70DB-4DFB-BBDE-C4A24A374DBD}">
      <dgm:prSet/>
      <dgm:spPr/>
      <dgm:t>
        <a:bodyPr/>
        <a:lstStyle/>
        <a:p>
          <a:r>
            <a:rPr lang="cs-CZ"/>
            <a:t>do 85 dnů před…, </a:t>
          </a:r>
          <a:endParaRPr lang="en-US"/>
        </a:p>
      </dgm:t>
    </dgm:pt>
    <dgm:pt modelId="{AFCEA57D-C544-43E7-A89D-0EEA00C08509}" type="parTrans" cxnId="{F1BB519B-B308-4961-B535-3F2A57D6FF25}">
      <dgm:prSet/>
      <dgm:spPr/>
      <dgm:t>
        <a:bodyPr/>
        <a:lstStyle/>
        <a:p>
          <a:endParaRPr lang="en-US"/>
        </a:p>
      </dgm:t>
    </dgm:pt>
    <dgm:pt modelId="{3D8BFA58-4311-4269-815D-3FCC3A4634E9}" type="sibTrans" cxnId="{F1BB519B-B308-4961-B535-3F2A57D6FF25}">
      <dgm:prSet/>
      <dgm:spPr/>
      <dgm:t>
        <a:bodyPr/>
        <a:lstStyle/>
        <a:p>
          <a:endParaRPr lang="en-US"/>
        </a:p>
      </dgm:t>
    </dgm:pt>
    <dgm:pt modelId="{962D0FC7-3C8B-4A70-BCD3-1E30583C2AA2}">
      <dgm:prSet/>
      <dgm:spPr/>
      <dgm:t>
        <a:bodyPr/>
        <a:lstStyle/>
        <a:p>
          <a:r>
            <a:rPr lang="cs-CZ" dirty="0"/>
            <a:t>do 1 roku</a:t>
          </a:r>
        </a:p>
      </dgm:t>
    </dgm:pt>
    <dgm:pt modelId="{7230881E-FFAD-4112-9E2F-CC4CCEEAF109}" type="parTrans" cxnId="{3BB1A03F-AD10-4DA7-8A32-5F3582B9A007}">
      <dgm:prSet/>
      <dgm:spPr/>
      <dgm:t>
        <a:bodyPr/>
        <a:lstStyle/>
        <a:p>
          <a:endParaRPr lang="en-US"/>
        </a:p>
      </dgm:t>
    </dgm:pt>
    <dgm:pt modelId="{5808D1E3-E2DD-4852-9CE4-73A1692CDF55}" type="sibTrans" cxnId="{3BB1A03F-AD10-4DA7-8A32-5F3582B9A007}">
      <dgm:prSet/>
      <dgm:spPr/>
      <dgm:t>
        <a:bodyPr/>
        <a:lstStyle/>
        <a:p>
          <a:endParaRPr lang="en-US"/>
        </a:p>
      </dgm:t>
    </dgm:pt>
    <dgm:pt modelId="{82AE86DE-217D-455D-A3E1-13C16C5A4DE6}">
      <dgm:prSet/>
      <dgm:spPr/>
      <dgm:t>
        <a:bodyPr/>
        <a:lstStyle/>
        <a:p>
          <a:r>
            <a:rPr lang="cs-CZ" dirty="0"/>
            <a:t>do 15. ledna, do 30.června</a:t>
          </a:r>
          <a:endParaRPr lang="en-US" dirty="0"/>
        </a:p>
      </dgm:t>
    </dgm:pt>
    <dgm:pt modelId="{D9D67704-9067-4982-AD0B-D005A8DC77D2}" type="parTrans" cxnId="{17C603FA-1142-454C-903F-23EE807F77C6}">
      <dgm:prSet/>
      <dgm:spPr/>
      <dgm:t>
        <a:bodyPr/>
        <a:lstStyle/>
        <a:p>
          <a:endParaRPr lang="en-US"/>
        </a:p>
      </dgm:t>
    </dgm:pt>
    <dgm:pt modelId="{BB43AED0-3682-4B53-A26E-414527BF8F6A}" type="sibTrans" cxnId="{17C603FA-1142-454C-903F-23EE807F77C6}">
      <dgm:prSet/>
      <dgm:spPr/>
      <dgm:t>
        <a:bodyPr/>
        <a:lstStyle/>
        <a:p>
          <a:endParaRPr lang="en-US"/>
        </a:p>
      </dgm:t>
    </dgm:pt>
    <dgm:pt modelId="{8CD47AE4-E290-4FDE-ABCA-B17FCE960579}">
      <dgm:prSet/>
      <dgm:spPr/>
      <dgm:t>
        <a:bodyPr/>
        <a:lstStyle/>
        <a:p>
          <a:r>
            <a:rPr lang="cs-CZ" dirty="0"/>
            <a:t>neprodleně</a:t>
          </a:r>
          <a:endParaRPr lang="en-US" dirty="0"/>
        </a:p>
      </dgm:t>
    </dgm:pt>
    <dgm:pt modelId="{B52F2553-3EDA-4588-8BB9-E7EC84F10BD8}" type="parTrans" cxnId="{AF94BA74-6892-4464-BAD0-7AC48650D8E7}">
      <dgm:prSet/>
      <dgm:spPr/>
      <dgm:t>
        <a:bodyPr/>
        <a:lstStyle/>
        <a:p>
          <a:endParaRPr lang="en-US"/>
        </a:p>
      </dgm:t>
    </dgm:pt>
    <dgm:pt modelId="{8BEC6760-5CA9-4712-883C-82E46484B619}" type="sibTrans" cxnId="{AF94BA74-6892-4464-BAD0-7AC48650D8E7}">
      <dgm:prSet/>
      <dgm:spPr/>
      <dgm:t>
        <a:bodyPr/>
        <a:lstStyle/>
        <a:p>
          <a:endParaRPr lang="en-US"/>
        </a:p>
      </dgm:t>
    </dgm:pt>
    <dgm:pt modelId="{5B042E9D-A39B-41AC-948A-F0BE1F83DA8D}">
      <dgm:prSet/>
      <dgm:spPr/>
      <dgm:t>
        <a:bodyPr/>
        <a:lstStyle/>
        <a:p>
          <a:r>
            <a:rPr lang="cs-CZ" dirty="0"/>
            <a:t>bezodkladně </a:t>
          </a:r>
          <a:endParaRPr lang="en-US" dirty="0"/>
        </a:p>
      </dgm:t>
    </dgm:pt>
    <dgm:pt modelId="{84134A07-3CD0-4750-B232-C5ED03DA40B0}" type="parTrans" cxnId="{5A8865A2-0D31-495D-AC95-0D739E0DF23D}">
      <dgm:prSet/>
      <dgm:spPr/>
      <dgm:t>
        <a:bodyPr/>
        <a:lstStyle/>
        <a:p>
          <a:endParaRPr lang="en-US"/>
        </a:p>
      </dgm:t>
    </dgm:pt>
    <dgm:pt modelId="{AC840F4A-C5C2-422C-8119-EEC003808C1F}" type="sibTrans" cxnId="{5A8865A2-0D31-495D-AC95-0D739E0DF23D}">
      <dgm:prSet/>
      <dgm:spPr/>
      <dgm:t>
        <a:bodyPr/>
        <a:lstStyle/>
        <a:p>
          <a:endParaRPr lang="en-US"/>
        </a:p>
      </dgm:t>
    </dgm:pt>
    <dgm:pt modelId="{2944F746-C6B1-49D5-862E-67AAF6A801BA}">
      <dgm:prSet/>
      <dgm:spPr/>
      <dgm:t>
        <a:bodyPr/>
        <a:lstStyle/>
        <a:p>
          <a:r>
            <a:rPr lang="cs-CZ" dirty="0"/>
            <a:t>ve stanovené lhůtě</a:t>
          </a:r>
          <a:endParaRPr lang="en-US" dirty="0"/>
        </a:p>
      </dgm:t>
    </dgm:pt>
    <dgm:pt modelId="{6F613147-9652-4F5B-904E-EB613D8323AC}" type="parTrans" cxnId="{A60E41CA-1834-4F32-918B-6BBC8D083286}">
      <dgm:prSet/>
      <dgm:spPr/>
      <dgm:t>
        <a:bodyPr/>
        <a:lstStyle/>
        <a:p>
          <a:endParaRPr lang="en-US"/>
        </a:p>
      </dgm:t>
    </dgm:pt>
    <dgm:pt modelId="{BA4F19A0-5BCF-48BC-830D-807BF4F1FF40}" type="sibTrans" cxnId="{A60E41CA-1834-4F32-918B-6BBC8D083286}">
      <dgm:prSet/>
      <dgm:spPr/>
      <dgm:t>
        <a:bodyPr/>
        <a:lstStyle/>
        <a:p>
          <a:endParaRPr lang="en-US"/>
        </a:p>
      </dgm:t>
    </dgm:pt>
    <dgm:pt modelId="{0EB4A6A5-4B8F-4526-913E-EFE57A968DB8}">
      <dgm:prSet/>
      <dgm:spPr/>
      <dgm:t>
        <a:bodyPr/>
        <a:lstStyle/>
        <a:p>
          <a:r>
            <a:rPr lang="cs-CZ" dirty="0"/>
            <a:t>k počátku kalendářního roku</a:t>
          </a:r>
          <a:endParaRPr lang="en-US" dirty="0"/>
        </a:p>
      </dgm:t>
    </dgm:pt>
    <dgm:pt modelId="{C00828B0-2CD5-4E38-BC62-F7DC8799127C}" type="parTrans" cxnId="{76A9372C-1514-4E13-8389-E7FD7E923FBC}">
      <dgm:prSet/>
      <dgm:spPr/>
      <dgm:t>
        <a:bodyPr/>
        <a:lstStyle/>
        <a:p>
          <a:endParaRPr lang="cs-CZ"/>
        </a:p>
      </dgm:t>
    </dgm:pt>
    <dgm:pt modelId="{1F2A6255-F507-4F59-8D8E-1F09B55AE6C9}" type="sibTrans" cxnId="{76A9372C-1514-4E13-8389-E7FD7E923FBC}">
      <dgm:prSet/>
      <dgm:spPr/>
      <dgm:t>
        <a:bodyPr/>
        <a:lstStyle/>
        <a:p>
          <a:endParaRPr lang="cs-CZ"/>
        </a:p>
      </dgm:t>
    </dgm:pt>
    <dgm:pt modelId="{A2DF1E27-E4E1-4830-B76C-06775F89AAB9}" type="pres">
      <dgm:prSet presAssocID="{B41BA7E5-6F02-4257-AA6D-DA1B08821C9E}" presName="diagram" presStyleCnt="0">
        <dgm:presLayoutVars>
          <dgm:dir/>
          <dgm:resizeHandles val="exact"/>
        </dgm:presLayoutVars>
      </dgm:prSet>
      <dgm:spPr/>
    </dgm:pt>
    <dgm:pt modelId="{4BD06456-62F9-4B19-A8E6-8331C2D437B9}" type="pres">
      <dgm:prSet presAssocID="{7196E11A-A893-4FB4-81B0-639D90F9FFF9}" presName="node" presStyleLbl="node1" presStyleIdx="0" presStyleCnt="14">
        <dgm:presLayoutVars>
          <dgm:bulletEnabled val="1"/>
        </dgm:presLayoutVars>
      </dgm:prSet>
      <dgm:spPr/>
    </dgm:pt>
    <dgm:pt modelId="{A080C16F-EBA1-4C7F-B129-0B510897F522}" type="pres">
      <dgm:prSet presAssocID="{FFB5CAB1-900F-4E0A-A423-1B3A55CBFD19}" presName="sibTrans" presStyleCnt="0"/>
      <dgm:spPr/>
    </dgm:pt>
    <dgm:pt modelId="{394A3BF6-2397-4F07-9558-90133AB10B71}" type="pres">
      <dgm:prSet presAssocID="{053741EA-30E8-4A5F-92E8-2279385B9893}" presName="node" presStyleLbl="node1" presStyleIdx="1" presStyleCnt="14">
        <dgm:presLayoutVars>
          <dgm:bulletEnabled val="1"/>
        </dgm:presLayoutVars>
      </dgm:prSet>
      <dgm:spPr/>
    </dgm:pt>
    <dgm:pt modelId="{465BAB09-3B15-46F9-A374-4C7D7CC728C2}" type="pres">
      <dgm:prSet presAssocID="{313DEEB0-A35E-45BC-9A1C-A2AA16750060}" presName="sibTrans" presStyleCnt="0"/>
      <dgm:spPr/>
    </dgm:pt>
    <dgm:pt modelId="{34AB888C-1080-4B4B-8256-3A7D12223042}" type="pres">
      <dgm:prSet presAssocID="{95AE0281-7739-4540-9D87-460B5FBCF8D3}" presName="node" presStyleLbl="node1" presStyleIdx="2" presStyleCnt="14">
        <dgm:presLayoutVars>
          <dgm:bulletEnabled val="1"/>
        </dgm:presLayoutVars>
      </dgm:prSet>
      <dgm:spPr/>
    </dgm:pt>
    <dgm:pt modelId="{223D9297-57B4-43A0-B1B9-816BDD72DB4E}" type="pres">
      <dgm:prSet presAssocID="{989E5A8A-5111-48A0-A7B3-4422F6D849A7}" presName="sibTrans" presStyleCnt="0"/>
      <dgm:spPr/>
    </dgm:pt>
    <dgm:pt modelId="{6CBA9AC4-F03A-4EF4-91B0-BF968903DF84}" type="pres">
      <dgm:prSet presAssocID="{6A3A94C9-93A1-4D57-A145-AD03D5E2E7F6}" presName="node" presStyleLbl="node1" presStyleIdx="3" presStyleCnt="14">
        <dgm:presLayoutVars>
          <dgm:bulletEnabled val="1"/>
        </dgm:presLayoutVars>
      </dgm:prSet>
      <dgm:spPr/>
    </dgm:pt>
    <dgm:pt modelId="{C12CA10E-EDC2-4518-932A-4E6EC658F038}" type="pres">
      <dgm:prSet presAssocID="{03B34665-19F8-4D44-934C-F1A91A0D1F62}" presName="sibTrans" presStyleCnt="0"/>
      <dgm:spPr/>
    </dgm:pt>
    <dgm:pt modelId="{DDD5459C-4FBB-436D-A57B-70850635B1D5}" type="pres">
      <dgm:prSet presAssocID="{B8B5CEEA-D544-4F51-A7E3-6DAAA59686FB}" presName="node" presStyleLbl="node1" presStyleIdx="4" presStyleCnt="14">
        <dgm:presLayoutVars>
          <dgm:bulletEnabled val="1"/>
        </dgm:presLayoutVars>
      </dgm:prSet>
      <dgm:spPr/>
    </dgm:pt>
    <dgm:pt modelId="{3ED48D08-BD02-4FD3-AC61-8019EA66879F}" type="pres">
      <dgm:prSet presAssocID="{45DAFE9D-CE78-4775-9FA7-CE9AF7F46564}" presName="sibTrans" presStyleCnt="0"/>
      <dgm:spPr/>
    </dgm:pt>
    <dgm:pt modelId="{98B6915C-9549-4C5C-A3C5-EEF9D71362ED}" type="pres">
      <dgm:prSet presAssocID="{F7C5551D-C2D9-457E-BC00-3FB572FA6EB5}" presName="node" presStyleLbl="node1" presStyleIdx="5" presStyleCnt="14">
        <dgm:presLayoutVars>
          <dgm:bulletEnabled val="1"/>
        </dgm:presLayoutVars>
      </dgm:prSet>
      <dgm:spPr/>
    </dgm:pt>
    <dgm:pt modelId="{7A17BB7F-65A2-4D61-BCE1-AD0B68FF938C}" type="pres">
      <dgm:prSet presAssocID="{626E1597-B4B3-47F1-8F82-9CF231096373}" presName="sibTrans" presStyleCnt="0"/>
      <dgm:spPr/>
    </dgm:pt>
    <dgm:pt modelId="{6C3672A7-B27A-4C2F-907A-A383372A3BBB}" type="pres">
      <dgm:prSet presAssocID="{1DBDD3CD-E14A-4214-842C-C92C22F300EA}" presName="node" presStyleLbl="node1" presStyleIdx="6" presStyleCnt="14">
        <dgm:presLayoutVars>
          <dgm:bulletEnabled val="1"/>
        </dgm:presLayoutVars>
      </dgm:prSet>
      <dgm:spPr/>
    </dgm:pt>
    <dgm:pt modelId="{4C0F243D-19D9-4CA1-B0B5-66E64068065D}" type="pres">
      <dgm:prSet presAssocID="{6DAC09FE-0057-498A-AF57-588F6322E522}" presName="sibTrans" presStyleCnt="0"/>
      <dgm:spPr/>
    </dgm:pt>
    <dgm:pt modelId="{5070D6FF-F038-40CB-971F-3F778403D3ED}" type="pres">
      <dgm:prSet presAssocID="{22F82C0C-70DB-4DFB-BBDE-C4A24A374DBD}" presName="node" presStyleLbl="node1" presStyleIdx="7" presStyleCnt="14">
        <dgm:presLayoutVars>
          <dgm:bulletEnabled val="1"/>
        </dgm:presLayoutVars>
      </dgm:prSet>
      <dgm:spPr/>
    </dgm:pt>
    <dgm:pt modelId="{B2172D82-C42D-4E34-92C2-99A0D137F3B8}" type="pres">
      <dgm:prSet presAssocID="{3D8BFA58-4311-4269-815D-3FCC3A4634E9}" presName="sibTrans" presStyleCnt="0"/>
      <dgm:spPr/>
    </dgm:pt>
    <dgm:pt modelId="{1001942C-CD2B-417E-A822-777187B137A3}" type="pres">
      <dgm:prSet presAssocID="{962D0FC7-3C8B-4A70-BCD3-1E30583C2AA2}" presName="node" presStyleLbl="node1" presStyleIdx="8" presStyleCnt="14">
        <dgm:presLayoutVars>
          <dgm:bulletEnabled val="1"/>
        </dgm:presLayoutVars>
      </dgm:prSet>
      <dgm:spPr/>
    </dgm:pt>
    <dgm:pt modelId="{F1E9B69B-9857-4CDC-8E1F-DA8F62DEE8AC}" type="pres">
      <dgm:prSet presAssocID="{5808D1E3-E2DD-4852-9CE4-73A1692CDF55}" presName="sibTrans" presStyleCnt="0"/>
      <dgm:spPr/>
    </dgm:pt>
    <dgm:pt modelId="{5ED35DD2-35E5-4C07-9B9C-096D85CDA614}" type="pres">
      <dgm:prSet presAssocID="{82AE86DE-217D-455D-A3E1-13C16C5A4DE6}" presName="node" presStyleLbl="node1" presStyleIdx="9" presStyleCnt="14">
        <dgm:presLayoutVars>
          <dgm:bulletEnabled val="1"/>
        </dgm:presLayoutVars>
      </dgm:prSet>
      <dgm:spPr/>
    </dgm:pt>
    <dgm:pt modelId="{7E6E2C79-7D9E-43B2-B4F4-5739EC3450C3}" type="pres">
      <dgm:prSet presAssocID="{BB43AED0-3682-4B53-A26E-414527BF8F6A}" presName="sibTrans" presStyleCnt="0"/>
      <dgm:spPr/>
    </dgm:pt>
    <dgm:pt modelId="{5430FA12-C19F-4101-A597-BAF594CC51FE}" type="pres">
      <dgm:prSet presAssocID="{8CD47AE4-E290-4FDE-ABCA-B17FCE960579}" presName="node" presStyleLbl="node1" presStyleIdx="10" presStyleCnt="14">
        <dgm:presLayoutVars>
          <dgm:bulletEnabled val="1"/>
        </dgm:presLayoutVars>
      </dgm:prSet>
      <dgm:spPr/>
    </dgm:pt>
    <dgm:pt modelId="{2CA62222-6AEF-46BE-93C5-9527254A9F28}" type="pres">
      <dgm:prSet presAssocID="{8BEC6760-5CA9-4712-883C-82E46484B619}" presName="sibTrans" presStyleCnt="0"/>
      <dgm:spPr/>
    </dgm:pt>
    <dgm:pt modelId="{8363AEAF-DE8B-4A33-98A3-C290DB66599C}" type="pres">
      <dgm:prSet presAssocID="{5B042E9D-A39B-41AC-948A-F0BE1F83DA8D}" presName="node" presStyleLbl="node1" presStyleIdx="11" presStyleCnt="14">
        <dgm:presLayoutVars>
          <dgm:bulletEnabled val="1"/>
        </dgm:presLayoutVars>
      </dgm:prSet>
      <dgm:spPr/>
    </dgm:pt>
    <dgm:pt modelId="{21431B40-073A-43F4-969A-8129421F89DB}" type="pres">
      <dgm:prSet presAssocID="{AC840F4A-C5C2-422C-8119-EEC003808C1F}" presName="sibTrans" presStyleCnt="0"/>
      <dgm:spPr/>
    </dgm:pt>
    <dgm:pt modelId="{97E03CA7-EC09-4DCE-93AC-E17E68E958CC}" type="pres">
      <dgm:prSet presAssocID="{2944F746-C6B1-49D5-862E-67AAF6A801BA}" presName="node" presStyleLbl="node1" presStyleIdx="12" presStyleCnt="14">
        <dgm:presLayoutVars>
          <dgm:bulletEnabled val="1"/>
        </dgm:presLayoutVars>
      </dgm:prSet>
      <dgm:spPr/>
    </dgm:pt>
    <dgm:pt modelId="{2619E5D3-188E-47FB-BE63-29A48151D01F}" type="pres">
      <dgm:prSet presAssocID="{BA4F19A0-5BCF-48BC-830D-807BF4F1FF40}" presName="sibTrans" presStyleCnt="0"/>
      <dgm:spPr/>
    </dgm:pt>
    <dgm:pt modelId="{36BE5C15-FA7A-4338-B907-D82E340FBC81}" type="pres">
      <dgm:prSet presAssocID="{0EB4A6A5-4B8F-4526-913E-EFE57A968DB8}" presName="node" presStyleLbl="node1" presStyleIdx="13" presStyleCnt="14">
        <dgm:presLayoutVars>
          <dgm:bulletEnabled val="1"/>
        </dgm:presLayoutVars>
      </dgm:prSet>
      <dgm:spPr/>
    </dgm:pt>
  </dgm:ptLst>
  <dgm:cxnLst>
    <dgm:cxn modelId="{FB033711-ED7B-4E98-8D63-186615803E0B}" type="presOf" srcId="{053741EA-30E8-4A5F-92E8-2279385B9893}" destId="{394A3BF6-2397-4F07-9558-90133AB10B71}" srcOrd="0" destOrd="0" presId="urn:microsoft.com/office/officeart/2005/8/layout/default#1"/>
    <dgm:cxn modelId="{1981281A-F067-46CA-9996-1A4AB66E1923}" srcId="{B41BA7E5-6F02-4257-AA6D-DA1B08821C9E}" destId="{1DBDD3CD-E14A-4214-842C-C92C22F300EA}" srcOrd="6" destOrd="0" parTransId="{B61DCF20-AA12-4B8A-809A-F3F6A45444CE}" sibTransId="{6DAC09FE-0057-498A-AF57-588F6322E522}"/>
    <dgm:cxn modelId="{76A9372C-1514-4E13-8389-E7FD7E923FBC}" srcId="{B41BA7E5-6F02-4257-AA6D-DA1B08821C9E}" destId="{0EB4A6A5-4B8F-4526-913E-EFE57A968DB8}" srcOrd="13" destOrd="0" parTransId="{C00828B0-2CD5-4E38-BC62-F7DC8799127C}" sibTransId="{1F2A6255-F507-4F59-8D8E-1F09B55AE6C9}"/>
    <dgm:cxn modelId="{00821D36-9A25-4D45-9C35-98C26564B4B8}" type="presOf" srcId="{962D0FC7-3C8B-4A70-BCD3-1E30583C2AA2}" destId="{1001942C-CD2B-417E-A822-777187B137A3}" srcOrd="0" destOrd="0" presId="urn:microsoft.com/office/officeart/2005/8/layout/default#1"/>
    <dgm:cxn modelId="{BF9E4236-9086-4AD4-AC96-6D108E1B7013}" type="presOf" srcId="{95AE0281-7739-4540-9D87-460B5FBCF8D3}" destId="{34AB888C-1080-4B4B-8256-3A7D12223042}" srcOrd="0" destOrd="0" presId="urn:microsoft.com/office/officeart/2005/8/layout/default#1"/>
    <dgm:cxn modelId="{0A32DF3A-0E27-4517-AF78-2F9C8393B157}" type="presOf" srcId="{B41BA7E5-6F02-4257-AA6D-DA1B08821C9E}" destId="{A2DF1E27-E4E1-4830-B76C-06775F89AAB9}" srcOrd="0" destOrd="0" presId="urn:microsoft.com/office/officeart/2005/8/layout/default#1"/>
    <dgm:cxn modelId="{7C47E63C-8823-4065-86C2-B783311C8ED3}" srcId="{B41BA7E5-6F02-4257-AA6D-DA1B08821C9E}" destId="{B8B5CEEA-D544-4F51-A7E3-6DAAA59686FB}" srcOrd="4" destOrd="0" parTransId="{DE4A8311-D8EB-4D57-9776-230B44CB86A3}" sibTransId="{45DAFE9D-CE78-4775-9FA7-CE9AF7F46564}"/>
    <dgm:cxn modelId="{3BB1A03F-AD10-4DA7-8A32-5F3582B9A007}" srcId="{B41BA7E5-6F02-4257-AA6D-DA1B08821C9E}" destId="{962D0FC7-3C8B-4A70-BCD3-1E30583C2AA2}" srcOrd="8" destOrd="0" parTransId="{7230881E-FFAD-4112-9E2F-CC4CCEEAF109}" sibTransId="{5808D1E3-E2DD-4852-9CE4-73A1692CDF55}"/>
    <dgm:cxn modelId="{80D4135B-78B9-456A-8FAC-A817A08EAB3C}" type="presOf" srcId="{2944F746-C6B1-49D5-862E-67AAF6A801BA}" destId="{97E03CA7-EC09-4DCE-93AC-E17E68E958CC}" srcOrd="0" destOrd="0" presId="urn:microsoft.com/office/officeart/2005/8/layout/default#1"/>
    <dgm:cxn modelId="{7E47A460-7D5C-4A56-919E-B16938DBFCD0}" type="presOf" srcId="{B8B5CEEA-D544-4F51-A7E3-6DAAA59686FB}" destId="{DDD5459C-4FBB-436D-A57B-70850635B1D5}" srcOrd="0" destOrd="0" presId="urn:microsoft.com/office/officeart/2005/8/layout/default#1"/>
    <dgm:cxn modelId="{639E1F4D-4150-4B8B-AF87-9676A3AC95E2}" type="presOf" srcId="{8CD47AE4-E290-4FDE-ABCA-B17FCE960579}" destId="{5430FA12-C19F-4101-A597-BAF594CC51FE}" srcOrd="0" destOrd="0" presId="urn:microsoft.com/office/officeart/2005/8/layout/default#1"/>
    <dgm:cxn modelId="{82BBF84E-8DCE-4072-82FB-C26DCD4F8809}" srcId="{B41BA7E5-6F02-4257-AA6D-DA1B08821C9E}" destId="{95AE0281-7739-4540-9D87-460B5FBCF8D3}" srcOrd="2" destOrd="0" parTransId="{BF7A1CF5-1A71-4BF8-BDF9-1606B816975B}" sibTransId="{989E5A8A-5111-48A0-A7B3-4422F6D849A7}"/>
    <dgm:cxn modelId="{AF94BA74-6892-4464-BAD0-7AC48650D8E7}" srcId="{B41BA7E5-6F02-4257-AA6D-DA1B08821C9E}" destId="{8CD47AE4-E290-4FDE-ABCA-B17FCE960579}" srcOrd="10" destOrd="0" parTransId="{B52F2553-3EDA-4588-8BB9-E7EC84F10BD8}" sibTransId="{8BEC6760-5CA9-4712-883C-82E46484B619}"/>
    <dgm:cxn modelId="{ADB59F7F-C79A-4297-BFF8-C3B5BF7F3856}" srcId="{B41BA7E5-6F02-4257-AA6D-DA1B08821C9E}" destId="{6A3A94C9-93A1-4D57-A145-AD03D5E2E7F6}" srcOrd="3" destOrd="0" parTransId="{D3E4D869-29D8-46C2-98BF-2AD6E725C1AA}" sibTransId="{03B34665-19F8-4D44-934C-F1A91A0D1F62}"/>
    <dgm:cxn modelId="{AD90C48D-4047-472A-9EF9-C1460C200757}" srcId="{B41BA7E5-6F02-4257-AA6D-DA1B08821C9E}" destId="{7196E11A-A893-4FB4-81B0-639D90F9FFF9}" srcOrd="0" destOrd="0" parTransId="{7569F664-4B12-4535-9F1C-2D68EE7BB0AF}" sibTransId="{FFB5CAB1-900F-4E0A-A423-1B3A55CBFD19}"/>
    <dgm:cxn modelId="{1282A299-DA7E-46CC-BF75-8E9778EB19FD}" type="presOf" srcId="{7196E11A-A893-4FB4-81B0-639D90F9FFF9}" destId="{4BD06456-62F9-4B19-A8E6-8331C2D437B9}" srcOrd="0" destOrd="0" presId="urn:microsoft.com/office/officeart/2005/8/layout/default#1"/>
    <dgm:cxn modelId="{F1BB519B-B308-4961-B535-3F2A57D6FF25}" srcId="{B41BA7E5-6F02-4257-AA6D-DA1B08821C9E}" destId="{22F82C0C-70DB-4DFB-BBDE-C4A24A374DBD}" srcOrd="7" destOrd="0" parTransId="{AFCEA57D-C544-43E7-A89D-0EEA00C08509}" sibTransId="{3D8BFA58-4311-4269-815D-3FCC3A4634E9}"/>
    <dgm:cxn modelId="{5A8865A2-0D31-495D-AC95-0D739E0DF23D}" srcId="{B41BA7E5-6F02-4257-AA6D-DA1B08821C9E}" destId="{5B042E9D-A39B-41AC-948A-F0BE1F83DA8D}" srcOrd="11" destOrd="0" parTransId="{84134A07-3CD0-4750-B232-C5ED03DA40B0}" sibTransId="{AC840F4A-C5C2-422C-8119-EEC003808C1F}"/>
    <dgm:cxn modelId="{0B980CA3-68C2-475D-AC71-F5F1E9A3FCA1}" type="presOf" srcId="{F7C5551D-C2D9-457E-BC00-3FB572FA6EB5}" destId="{98B6915C-9549-4C5C-A3C5-EEF9D71362ED}" srcOrd="0" destOrd="0" presId="urn:microsoft.com/office/officeart/2005/8/layout/default#1"/>
    <dgm:cxn modelId="{8BCFB6C6-25F1-4F05-8DE0-C96EDA001363}" type="presOf" srcId="{22F82C0C-70DB-4DFB-BBDE-C4A24A374DBD}" destId="{5070D6FF-F038-40CB-971F-3F778403D3ED}" srcOrd="0" destOrd="0" presId="urn:microsoft.com/office/officeart/2005/8/layout/default#1"/>
    <dgm:cxn modelId="{A60E41CA-1834-4F32-918B-6BBC8D083286}" srcId="{B41BA7E5-6F02-4257-AA6D-DA1B08821C9E}" destId="{2944F746-C6B1-49D5-862E-67AAF6A801BA}" srcOrd="12" destOrd="0" parTransId="{6F613147-9652-4F5B-904E-EB613D8323AC}" sibTransId="{BA4F19A0-5BCF-48BC-830D-807BF4F1FF40}"/>
    <dgm:cxn modelId="{6FC10BE0-EB1A-49CB-981B-5C41F173CFA3}" type="presOf" srcId="{1DBDD3CD-E14A-4214-842C-C92C22F300EA}" destId="{6C3672A7-B27A-4C2F-907A-A383372A3BBB}" srcOrd="0" destOrd="0" presId="urn:microsoft.com/office/officeart/2005/8/layout/default#1"/>
    <dgm:cxn modelId="{3547D3E1-B773-4C17-8E61-27C6F09EAE08}" type="presOf" srcId="{82AE86DE-217D-455D-A3E1-13C16C5A4DE6}" destId="{5ED35DD2-35E5-4C07-9B9C-096D85CDA614}" srcOrd="0" destOrd="0" presId="urn:microsoft.com/office/officeart/2005/8/layout/default#1"/>
    <dgm:cxn modelId="{830B70EA-E325-46C4-B565-35C06DEA99A4}" srcId="{B41BA7E5-6F02-4257-AA6D-DA1B08821C9E}" destId="{053741EA-30E8-4A5F-92E8-2279385B9893}" srcOrd="1" destOrd="0" parTransId="{F46D8AD8-8156-48F7-882B-B4A002A40C8D}" sibTransId="{313DEEB0-A35E-45BC-9A1C-A2AA16750060}"/>
    <dgm:cxn modelId="{53F905F0-7BAE-4B14-B2C1-F736AA2A3219}" type="presOf" srcId="{5B042E9D-A39B-41AC-948A-F0BE1F83DA8D}" destId="{8363AEAF-DE8B-4A33-98A3-C290DB66599C}" srcOrd="0" destOrd="0" presId="urn:microsoft.com/office/officeart/2005/8/layout/default#1"/>
    <dgm:cxn modelId="{965B53F1-ECAA-4944-B0A9-C246FE12F01C}" type="presOf" srcId="{6A3A94C9-93A1-4D57-A145-AD03D5E2E7F6}" destId="{6CBA9AC4-F03A-4EF4-91B0-BF968903DF84}" srcOrd="0" destOrd="0" presId="urn:microsoft.com/office/officeart/2005/8/layout/default#1"/>
    <dgm:cxn modelId="{E0A3DBF5-D2CB-4125-8FED-9C8EF82EA440}" type="presOf" srcId="{0EB4A6A5-4B8F-4526-913E-EFE57A968DB8}" destId="{36BE5C15-FA7A-4338-B907-D82E340FBC81}" srcOrd="0" destOrd="0" presId="urn:microsoft.com/office/officeart/2005/8/layout/default#1"/>
    <dgm:cxn modelId="{A34226F8-89F4-45B7-8B8A-8B37A3587490}" srcId="{B41BA7E5-6F02-4257-AA6D-DA1B08821C9E}" destId="{F7C5551D-C2D9-457E-BC00-3FB572FA6EB5}" srcOrd="5" destOrd="0" parTransId="{CB6D1034-CC07-4500-876F-87BDC4587513}" sibTransId="{626E1597-B4B3-47F1-8F82-9CF231096373}"/>
    <dgm:cxn modelId="{17C603FA-1142-454C-903F-23EE807F77C6}" srcId="{B41BA7E5-6F02-4257-AA6D-DA1B08821C9E}" destId="{82AE86DE-217D-455D-A3E1-13C16C5A4DE6}" srcOrd="9" destOrd="0" parTransId="{D9D67704-9067-4982-AD0B-D005A8DC77D2}" sibTransId="{BB43AED0-3682-4B53-A26E-414527BF8F6A}"/>
    <dgm:cxn modelId="{DC88A0FA-2FE1-412C-A94E-BC6CB7F6E920}" type="presParOf" srcId="{A2DF1E27-E4E1-4830-B76C-06775F89AAB9}" destId="{4BD06456-62F9-4B19-A8E6-8331C2D437B9}" srcOrd="0" destOrd="0" presId="urn:microsoft.com/office/officeart/2005/8/layout/default#1"/>
    <dgm:cxn modelId="{6604DA80-3367-48C0-B1AC-5454F0A04EBC}" type="presParOf" srcId="{A2DF1E27-E4E1-4830-B76C-06775F89AAB9}" destId="{A080C16F-EBA1-4C7F-B129-0B510897F522}" srcOrd="1" destOrd="0" presId="urn:microsoft.com/office/officeart/2005/8/layout/default#1"/>
    <dgm:cxn modelId="{203AF40C-1BAC-4D8F-9A0F-1F2225795F2E}" type="presParOf" srcId="{A2DF1E27-E4E1-4830-B76C-06775F89AAB9}" destId="{394A3BF6-2397-4F07-9558-90133AB10B71}" srcOrd="2" destOrd="0" presId="urn:microsoft.com/office/officeart/2005/8/layout/default#1"/>
    <dgm:cxn modelId="{F54603D6-532E-43E9-9508-F0820821BA3A}" type="presParOf" srcId="{A2DF1E27-E4E1-4830-B76C-06775F89AAB9}" destId="{465BAB09-3B15-46F9-A374-4C7D7CC728C2}" srcOrd="3" destOrd="0" presId="urn:microsoft.com/office/officeart/2005/8/layout/default#1"/>
    <dgm:cxn modelId="{140210DA-E826-42CB-8250-80CF494D09B4}" type="presParOf" srcId="{A2DF1E27-E4E1-4830-B76C-06775F89AAB9}" destId="{34AB888C-1080-4B4B-8256-3A7D12223042}" srcOrd="4" destOrd="0" presId="urn:microsoft.com/office/officeart/2005/8/layout/default#1"/>
    <dgm:cxn modelId="{DA79B487-443A-4C6F-86D1-2480275738FE}" type="presParOf" srcId="{A2DF1E27-E4E1-4830-B76C-06775F89AAB9}" destId="{223D9297-57B4-43A0-B1B9-816BDD72DB4E}" srcOrd="5" destOrd="0" presId="urn:microsoft.com/office/officeart/2005/8/layout/default#1"/>
    <dgm:cxn modelId="{D8BE8082-3023-4C0F-A0ED-E638D592C7D6}" type="presParOf" srcId="{A2DF1E27-E4E1-4830-B76C-06775F89AAB9}" destId="{6CBA9AC4-F03A-4EF4-91B0-BF968903DF84}" srcOrd="6" destOrd="0" presId="urn:microsoft.com/office/officeart/2005/8/layout/default#1"/>
    <dgm:cxn modelId="{18B40ABB-12AE-4E4E-B7F3-0CC9EBFA68B1}" type="presParOf" srcId="{A2DF1E27-E4E1-4830-B76C-06775F89AAB9}" destId="{C12CA10E-EDC2-4518-932A-4E6EC658F038}" srcOrd="7" destOrd="0" presId="urn:microsoft.com/office/officeart/2005/8/layout/default#1"/>
    <dgm:cxn modelId="{AF1690BE-0457-42A6-B46F-2C13A6B8EE00}" type="presParOf" srcId="{A2DF1E27-E4E1-4830-B76C-06775F89AAB9}" destId="{DDD5459C-4FBB-436D-A57B-70850635B1D5}" srcOrd="8" destOrd="0" presId="urn:microsoft.com/office/officeart/2005/8/layout/default#1"/>
    <dgm:cxn modelId="{4ED85CC2-9C9A-4BA7-8BA0-597B926D0564}" type="presParOf" srcId="{A2DF1E27-E4E1-4830-B76C-06775F89AAB9}" destId="{3ED48D08-BD02-4FD3-AC61-8019EA66879F}" srcOrd="9" destOrd="0" presId="urn:microsoft.com/office/officeart/2005/8/layout/default#1"/>
    <dgm:cxn modelId="{8CADBEB3-0833-47D2-9C06-C9223F54DA58}" type="presParOf" srcId="{A2DF1E27-E4E1-4830-B76C-06775F89AAB9}" destId="{98B6915C-9549-4C5C-A3C5-EEF9D71362ED}" srcOrd="10" destOrd="0" presId="urn:microsoft.com/office/officeart/2005/8/layout/default#1"/>
    <dgm:cxn modelId="{4DCE944C-EE26-43D5-8774-C65986B64E42}" type="presParOf" srcId="{A2DF1E27-E4E1-4830-B76C-06775F89AAB9}" destId="{7A17BB7F-65A2-4D61-BCE1-AD0B68FF938C}" srcOrd="11" destOrd="0" presId="urn:microsoft.com/office/officeart/2005/8/layout/default#1"/>
    <dgm:cxn modelId="{EC5161BA-4A5F-4367-9F3E-2B7B11BD62C1}" type="presParOf" srcId="{A2DF1E27-E4E1-4830-B76C-06775F89AAB9}" destId="{6C3672A7-B27A-4C2F-907A-A383372A3BBB}" srcOrd="12" destOrd="0" presId="urn:microsoft.com/office/officeart/2005/8/layout/default#1"/>
    <dgm:cxn modelId="{F48893D2-8B63-4B20-94F2-811437F8529D}" type="presParOf" srcId="{A2DF1E27-E4E1-4830-B76C-06775F89AAB9}" destId="{4C0F243D-19D9-4CA1-B0B5-66E64068065D}" srcOrd="13" destOrd="0" presId="urn:microsoft.com/office/officeart/2005/8/layout/default#1"/>
    <dgm:cxn modelId="{3DE2840E-7002-426C-939E-AEF2F76BABF5}" type="presParOf" srcId="{A2DF1E27-E4E1-4830-B76C-06775F89AAB9}" destId="{5070D6FF-F038-40CB-971F-3F778403D3ED}" srcOrd="14" destOrd="0" presId="urn:microsoft.com/office/officeart/2005/8/layout/default#1"/>
    <dgm:cxn modelId="{5F1EF3C5-E6EC-4B11-877C-3F7BC5E1CF64}" type="presParOf" srcId="{A2DF1E27-E4E1-4830-B76C-06775F89AAB9}" destId="{B2172D82-C42D-4E34-92C2-99A0D137F3B8}" srcOrd="15" destOrd="0" presId="urn:microsoft.com/office/officeart/2005/8/layout/default#1"/>
    <dgm:cxn modelId="{6B8DED99-973F-45C3-A990-BE73A933E930}" type="presParOf" srcId="{A2DF1E27-E4E1-4830-B76C-06775F89AAB9}" destId="{1001942C-CD2B-417E-A822-777187B137A3}" srcOrd="16" destOrd="0" presId="urn:microsoft.com/office/officeart/2005/8/layout/default#1"/>
    <dgm:cxn modelId="{0D89B6A5-BF4C-497E-9284-904C3930D24E}" type="presParOf" srcId="{A2DF1E27-E4E1-4830-B76C-06775F89AAB9}" destId="{F1E9B69B-9857-4CDC-8E1F-DA8F62DEE8AC}" srcOrd="17" destOrd="0" presId="urn:microsoft.com/office/officeart/2005/8/layout/default#1"/>
    <dgm:cxn modelId="{485BC425-4E6F-492A-AA32-5122D8C04C8B}" type="presParOf" srcId="{A2DF1E27-E4E1-4830-B76C-06775F89AAB9}" destId="{5ED35DD2-35E5-4C07-9B9C-096D85CDA614}" srcOrd="18" destOrd="0" presId="urn:microsoft.com/office/officeart/2005/8/layout/default#1"/>
    <dgm:cxn modelId="{B88BD833-DC8C-42EA-ACD6-7AFB9073AC0C}" type="presParOf" srcId="{A2DF1E27-E4E1-4830-B76C-06775F89AAB9}" destId="{7E6E2C79-7D9E-43B2-B4F4-5739EC3450C3}" srcOrd="19" destOrd="0" presId="urn:microsoft.com/office/officeart/2005/8/layout/default#1"/>
    <dgm:cxn modelId="{B94D7860-B0B4-4782-9226-C0CF14D75AD6}" type="presParOf" srcId="{A2DF1E27-E4E1-4830-B76C-06775F89AAB9}" destId="{5430FA12-C19F-4101-A597-BAF594CC51FE}" srcOrd="20" destOrd="0" presId="urn:microsoft.com/office/officeart/2005/8/layout/default#1"/>
    <dgm:cxn modelId="{05DFEB49-9490-43B2-9C9F-0E00524E1BBB}" type="presParOf" srcId="{A2DF1E27-E4E1-4830-B76C-06775F89AAB9}" destId="{2CA62222-6AEF-46BE-93C5-9527254A9F28}" srcOrd="21" destOrd="0" presId="urn:microsoft.com/office/officeart/2005/8/layout/default#1"/>
    <dgm:cxn modelId="{BAE7BBE4-67BD-4438-B4F3-9CC71D4AC53C}" type="presParOf" srcId="{A2DF1E27-E4E1-4830-B76C-06775F89AAB9}" destId="{8363AEAF-DE8B-4A33-98A3-C290DB66599C}" srcOrd="22" destOrd="0" presId="urn:microsoft.com/office/officeart/2005/8/layout/default#1"/>
    <dgm:cxn modelId="{85575CCE-928D-4E78-B552-4FA40D0852EC}" type="presParOf" srcId="{A2DF1E27-E4E1-4830-B76C-06775F89AAB9}" destId="{21431B40-073A-43F4-969A-8129421F89DB}" srcOrd="23" destOrd="0" presId="urn:microsoft.com/office/officeart/2005/8/layout/default#1"/>
    <dgm:cxn modelId="{2F64B2EE-BE69-441F-A5F0-6F0EB7E4F18E}" type="presParOf" srcId="{A2DF1E27-E4E1-4830-B76C-06775F89AAB9}" destId="{97E03CA7-EC09-4DCE-93AC-E17E68E958CC}" srcOrd="24" destOrd="0" presId="urn:microsoft.com/office/officeart/2005/8/layout/default#1"/>
    <dgm:cxn modelId="{17547C4A-4E28-44EE-B168-38AAAB18A1A9}" type="presParOf" srcId="{A2DF1E27-E4E1-4830-B76C-06775F89AAB9}" destId="{2619E5D3-188E-47FB-BE63-29A48151D01F}" srcOrd="25" destOrd="0" presId="urn:microsoft.com/office/officeart/2005/8/layout/default#1"/>
    <dgm:cxn modelId="{8681FB05-4881-4C1C-A6FD-5F5F86C884E0}" type="presParOf" srcId="{A2DF1E27-E4E1-4830-B76C-06775F89AAB9}" destId="{36BE5C15-FA7A-4338-B907-D82E340FBC81}" srcOrd="2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F88CEE-C026-439E-B987-906A7FFB0D17}" type="doc">
      <dgm:prSet loTypeId="urn:microsoft.com/office/officeart/2005/8/layout/hProcess9" loCatId="process" qsTypeId="urn:microsoft.com/office/officeart/2005/8/quickstyle/simple1" qsCatId="simple" csTypeId="urn:microsoft.com/office/officeart/2005/8/colors/colorful2" csCatId="colorful" phldr="1"/>
      <dgm:spPr/>
    </dgm:pt>
    <dgm:pt modelId="{388A218F-4389-4791-97E0-6110992CD6F0}">
      <dgm:prSet phldrT="[Text]" custT="1"/>
      <dgm:spPr/>
      <dgm:t>
        <a:bodyPr/>
        <a:lstStyle/>
        <a:p>
          <a:r>
            <a:rPr lang="cs-CZ" sz="1400" dirty="0"/>
            <a:t>Den vyvěšení</a:t>
          </a:r>
        </a:p>
      </dgm:t>
    </dgm:pt>
    <dgm:pt modelId="{937D324C-1150-49E0-85F9-861C33B5B7AA}" type="parTrans" cxnId="{CF70362A-0717-4090-A576-7EE0C9DD536C}">
      <dgm:prSet/>
      <dgm:spPr/>
      <dgm:t>
        <a:bodyPr/>
        <a:lstStyle/>
        <a:p>
          <a:endParaRPr lang="cs-CZ"/>
        </a:p>
      </dgm:t>
    </dgm:pt>
    <dgm:pt modelId="{4F12AB81-11F1-4D57-9F96-D7032107F2A7}" type="sibTrans" cxnId="{CF70362A-0717-4090-A576-7EE0C9DD536C}">
      <dgm:prSet/>
      <dgm:spPr/>
      <dgm:t>
        <a:bodyPr/>
        <a:lstStyle/>
        <a:p>
          <a:endParaRPr lang="cs-CZ"/>
        </a:p>
      </dgm:t>
    </dgm:pt>
    <dgm:pt modelId="{F41FF554-D549-4DD4-972A-180C9596B82F}">
      <dgm:prSet phldrT="[Text]"/>
      <dgm:spPr/>
      <dgm:t>
        <a:bodyPr/>
        <a:lstStyle/>
        <a:p>
          <a:r>
            <a:rPr lang="cs-CZ" dirty="0"/>
            <a:t>7 dnů</a:t>
          </a:r>
        </a:p>
      </dgm:t>
    </dgm:pt>
    <dgm:pt modelId="{2AC77323-5882-4FC0-862D-3431AD3DF06A}" type="parTrans" cxnId="{EF2ACE1C-B453-4BAF-946A-B05174C76DCE}">
      <dgm:prSet/>
      <dgm:spPr/>
      <dgm:t>
        <a:bodyPr/>
        <a:lstStyle/>
        <a:p>
          <a:endParaRPr lang="cs-CZ"/>
        </a:p>
      </dgm:t>
    </dgm:pt>
    <dgm:pt modelId="{4F1819E7-48FA-4FAA-964F-D7AF19F9F744}" type="sibTrans" cxnId="{EF2ACE1C-B453-4BAF-946A-B05174C76DCE}">
      <dgm:prSet/>
      <dgm:spPr/>
      <dgm:t>
        <a:bodyPr/>
        <a:lstStyle/>
        <a:p>
          <a:endParaRPr lang="cs-CZ"/>
        </a:p>
      </dgm:t>
    </dgm:pt>
    <dgm:pt modelId="{1181B0DD-E1B9-48DC-8C18-AB6EE86D9135}">
      <dgm:prSet phldrT="[Text]"/>
      <dgm:spPr/>
      <dgm:t>
        <a:bodyPr/>
        <a:lstStyle/>
        <a:p>
          <a:r>
            <a:rPr lang="cs-CZ" dirty="0"/>
            <a:t>zasedání</a:t>
          </a:r>
        </a:p>
      </dgm:t>
    </dgm:pt>
    <dgm:pt modelId="{D2578813-BFFB-40C3-A209-3BDDC4C9E912}" type="parTrans" cxnId="{9E9A77F5-A39A-49ED-B672-7C298FED9D21}">
      <dgm:prSet/>
      <dgm:spPr/>
      <dgm:t>
        <a:bodyPr/>
        <a:lstStyle/>
        <a:p>
          <a:endParaRPr lang="cs-CZ"/>
        </a:p>
      </dgm:t>
    </dgm:pt>
    <dgm:pt modelId="{03D40A4C-6A8D-4F00-9E4E-265B176CD388}" type="sibTrans" cxnId="{9E9A77F5-A39A-49ED-B672-7C298FED9D21}">
      <dgm:prSet/>
      <dgm:spPr/>
      <dgm:t>
        <a:bodyPr/>
        <a:lstStyle/>
        <a:p>
          <a:endParaRPr lang="cs-CZ"/>
        </a:p>
      </dgm:t>
    </dgm:pt>
    <dgm:pt modelId="{2C1713A8-CE26-45A9-B6DD-5222DED91BE7}" type="pres">
      <dgm:prSet presAssocID="{8FF88CEE-C026-439E-B987-906A7FFB0D17}" presName="CompostProcess" presStyleCnt="0">
        <dgm:presLayoutVars>
          <dgm:dir/>
          <dgm:resizeHandles val="exact"/>
        </dgm:presLayoutVars>
      </dgm:prSet>
      <dgm:spPr/>
    </dgm:pt>
    <dgm:pt modelId="{DF3AB5BC-678D-4297-8D5E-66DDA710F377}" type="pres">
      <dgm:prSet presAssocID="{8FF88CEE-C026-439E-B987-906A7FFB0D17}" presName="arrow" presStyleLbl="bgShp" presStyleIdx="0" presStyleCnt="1" custLinFactNeighborY="-639"/>
      <dgm:spPr/>
    </dgm:pt>
    <dgm:pt modelId="{5BBCE565-2FC7-463F-BF2B-6FBA1ABCC5B8}" type="pres">
      <dgm:prSet presAssocID="{8FF88CEE-C026-439E-B987-906A7FFB0D17}" presName="linearProcess" presStyleCnt="0"/>
      <dgm:spPr/>
    </dgm:pt>
    <dgm:pt modelId="{590B0B86-E2FC-4E93-A924-9F83E28CD75E}" type="pres">
      <dgm:prSet presAssocID="{388A218F-4389-4791-97E0-6110992CD6F0}" presName="textNode" presStyleLbl="node1" presStyleIdx="0" presStyleCnt="3" custScaleX="31774" custScaleY="128994">
        <dgm:presLayoutVars>
          <dgm:bulletEnabled val="1"/>
        </dgm:presLayoutVars>
      </dgm:prSet>
      <dgm:spPr/>
    </dgm:pt>
    <dgm:pt modelId="{50A9356C-2C83-4EEA-8275-6E385F4D8640}" type="pres">
      <dgm:prSet presAssocID="{4F12AB81-11F1-4D57-9F96-D7032107F2A7}" presName="sibTrans" presStyleCnt="0"/>
      <dgm:spPr/>
    </dgm:pt>
    <dgm:pt modelId="{67458D32-4E2F-4366-892B-34458D07DC95}" type="pres">
      <dgm:prSet presAssocID="{F41FF554-D549-4DD4-972A-180C9596B82F}" presName="textNode" presStyleLbl="node1" presStyleIdx="1" presStyleCnt="3" custScaleX="164072" custScaleY="115815">
        <dgm:presLayoutVars>
          <dgm:bulletEnabled val="1"/>
        </dgm:presLayoutVars>
      </dgm:prSet>
      <dgm:spPr/>
    </dgm:pt>
    <dgm:pt modelId="{D9042DB5-277F-4442-B9F6-8E18D633BEDB}" type="pres">
      <dgm:prSet presAssocID="{4F1819E7-48FA-4FAA-964F-D7AF19F9F744}" presName="sibTrans" presStyleCnt="0"/>
      <dgm:spPr/>
    </dgm:pt>
    <dgm:pt modelId="{C5CC7352-F20E-487B-AB1E-51130CB5D5CD}" type="pres">
      <dgm:prSet presAssocID="{1181B0DD-E1B9-48DC-8C18-AB6EE86D9135}" presName="textNode" presStyleLbl="node1" presStyleIdx="2" presStyleCnt="3" custScaleX="30944" custScaleY="101974" custLinFactNeighborX="-38497" custLinFactNeighborY="-4271">
        <dgm:presLayoutVars>
          <dgm:bulletEnabled val="1"/>
        </dgm:presLayoutVars>
      </dgm:prSet>
      <dgm:spPr/>
    </dgm:pt>
  </dgm:ptLst>
  <dgm:cxnLst>
    <dgm:cxn modelId="{067FA700-A656-4689-8141-87BCE0D42762}" type="presOf" srcId="{8FF88CEE-C026-439E-B987-906A7FFB0D17}" destId="{2C1713A8-CE26-45A9-B6DD-5222DED91BE7}" srcOrd="0" destOrd="0" presId="urn:microsoft.com/office/officeart/2005/8/layout/hProcess9"/>
    <dgm:cxn modelId="{EF2ACE1C-B453-4BAF-946A-B05174C76DCE}" srcId="{8FF88CEE-C026-439E-B987-906A7FFB0D17}" destId="{F41FF554-D549-4DD4-972A-180C9596B82F}" srcOrd="1" destOrd="0" parTransId="{2AC77323-5882-4FC0-862D-3431AD3DF06A}" sibTransId="{4F1819E7-48FA-4FAA-964F-D7AF19F9F744}"/>
    <dgm:cxn modelId="{CF70362A-0717-4090-A576-7EE0C9DD536C}" srcId="{8FF88CEE-C026-439E-B987-906A7FFB0D17}" destId="{388A218F-4389-4791-97E0-6110992CD6F0}" srcOrd="0" destOrd="0" parTransId="{937D324C-1150-49E0-85F9-861C33B5B7AA}" sibTransId="{4F12AB81-11F1-4D57-9F96-D7032107F2A7}"/>
    <dgm:cxn modelId="{C517C89E-56E0-400D-B6D9-F93CA73446B4}" type="presOf" srcId="{388A218F-4389-4791-97E0-6110992CD6F0}" destId="{590B0B86-E2FC-4E93-A924-9F83E28CD75E}" srcOrd="0" destOrd="0" presId="urn:microsoft.com/office/officeart/2005/8/layout/hProcess9"/>
    <dgm:cxn modelId="{263E7FA9-1E40-4351-A8DF-B96815465538}" type="presOf" srcId="{F41FF554-D549-4DD4-972A-180C9596B82F}" destId="{67458D32-4E2F-4366-892B-34458D07DC95}" srcOrd="0" destOrd="0" presId="urn:microsoft.com/office/officeart/2005/8/layout/hProcess9"/>
    <dgm:cxn modelId="{9E9A77F5-A39A-49ED-B672-7C298FED9D21}" srcId="{8FF88CEE-C026-439E-B987-906A7FFB0D17}" destId="{1181B0DD-E1B9-48DC-8C18-AB6EE86D9135}" srcOrd="2" destOrd="0" parTransId="{D2578813-BFFB-40C3-A209-3BDDC4C9E912}" sibTransId="{03D40A4C-6A8D-4F00-9E4E-265B176CD388}"/>
    <dgm:cxn modelId="{3A8EC3FB-6478-4C78-9041-7BC42931A73B}" type="presOf" srcId="{1181B0DD-E1B9-48DC-8C18-AB6EE86D9135}" destId="{C5CC7352-F20E-487B-AB1E-51130CB5D5CD}" srcOrd="0" destOrd="0" presId="urn:microsoft.com/office/officeart/2005/8/layout/hProcess9"/>
    <dgm:cxn modelId="{8977CC10-5B6D-467A-9562-B25753A397CF}" type="presParOf" srcId="{2C1713A8-CE26-45A9-B6DD-5222DED91BE7}" destId="{DF3AB5BC-678D-4297-8D5E-66DDA710F377}" srcOrd="0" destOrd="0" presId="urn:microsoft.com/office/officeart/2005/8/layout/hProcess9"/>
    <dgm:cxn modelId="{C5DA6975-EF3C-49E9-AC1D-D1BE5C3403BE}" type="presParOf" srcId="{2C1713A8-CE26-45A9-B6DD-5222DED91BE7}" destId="{5BBCE565-2FC7-463F-BF2B-6FBA1ABCC5B8}" srcOrd="1" destOrd="0" presId="urn:microsoft.com/office/officeart/2005/8/layout/hProcess9"/>
    <dgm:cxn modelId="{43FCF67A-2A9C-4441-A48C-C8510E7BF39F}" type="presParOf" srcId="{5BBCE565-2FC7-463F-BF2B-6FBA1ABCC5B8}" destId="{590B0B86-E2FC-4E93-A924-9F83E28CD75E}" srcOrd="0" destOrd="0" presId="urn:microsoft.com/office/officeart/2005/8/layout/hProcess9"/>
    <dgm:cxn modelId="{55F93FFD-16C4-4F43-9726-31E3C6B602B0}" type="presParOf" srcId="{5BBCE565-2FC7-463F-BF2B-6FBA1ABCC5B8}" destId="{50A9356C-2C83-4EEA-8275-6E385F4D8640}" srcOrd="1" destOrd="0" presId="urn:microsoft.com/office/officeart/2005/8/layout/hProcess9"/>
    <dgm:cxn modelId="{2940F226-A698-4CD3-A701-B2849E49DAD7}" type="presParOf" srcId="{5BBCE565-2FC7-463F-BF2B-6FBA1ABCC5B8}" destId="{67458D32-4E2F-4366-892B-34458D07DC95}" srcOrd="2" destOrd="0" presId="urn:microsoft.com/office/officeart/2005/8/layout/hProcess9"/>
    <dgm:cxn modelId="{7B8C8C63-7AA1-461F-A3A9-A4B807A367C2}" type="presParOf" srcId="{5BBCE565-2FC7-463F-BF2B-6FBA1ABCC5B8}" destId="{D9042DB5-277F-4442-B9F6-8E18D633BEDB}" srcOrd="3" destOrd="0" presId="urn:microsoft.com/office/officeart/2005/8/layout/hProcess9"/>
    <dgm:cxn modelId="{3BE059DA-CEF4-4099-A709-5A447961842B}" type="presParOf" srcId="{5BBCE565-2FC7-463F-BF2B-6FBA1ABCC5B8}" destId="{C5CC7352-F20E-487B-AB1E-51130CB5D5C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F88CEE-C026-439E-B987-906A7FFB0D17}"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cs-CZ"/>
        </a:p>
      </dgm:t>
    </dgm:pt>
    <dgm:pt modelId="{F41FF554-D549-4DD4-972A-180C9596B82F}">
      <dgm:prSet phldrT="[Text]" custT="1"/>
      <dgm:spPr/>
      <dgm:t>
        <a:bodyPr/>
        <a:lstStyle/>
        <a:p>
          <a:r>
            <a:rPr lang="cs-CZ" sz="1600" dirty="0"/>
            <a:t>7 dnů</a:t>
          </a:r>
        </a:p>
      </dgm:t>
    </dgm:pt>
    <dgm:pt modelId="{2AC77323-5882-4FC0-862D-3431AD3DF06A}" type="parTrans" cxnId="{EF2ACE1C-B453-4BAF-946A-B05174C76DCE}">
      <dgm:prSet/>
      <dgm:spPr/>
      <dgm:t>
        <a:bodyPr/>
        <a:lstStyle/>
        <a:p>
          <a:endParaRPr lang="cs-CZ"/>
        </a:p>
      </dgm:t>
    </dgm:pt>
    <dgm:pt modelId="{4F1819E7-48FA-4FAA-964F-D7AF19F9F744}" type="sibTrans" cxnId="{EF2ACE1C-B453-4BAF-946A-B05174C76DCE}">
      <dgm:prSet/>
      <dgm:spPr/>
      <dgm:t>
        <a:bodyPr/>
        <a:lstStyle/>
        <a:p>
          <a:endParaRPr lang="cs-CZ"/>
        </a:p>
      </dgm:t>
    </dgm:pt>
    <dgm:pt modelId="{1181B0DD-E1B9-48DC-8C18-AB6EE86D9135}">
      <dgm:prSet phldrT="[Text]"/>
      <dgm:spPr/>
      <dgm:t>
        <a:bodyPr/>
        <a:lstStyle/>
        <a:p>
          <a:r>
            <a:rPr lang="cs-CZ" dirty="0"/>
            <a:t>zasedání</a:t>
          </a:r>
        </a:p>
      </dgm:t>
    </dgm:pt>
    <dgm:pt modelId="{D2578813-BFFB-40C3-A209-3BDDC4C9E912}" type="parTrans" cxnId="{9E9A77F5-A39A-49ED-B672-7C298FED9D21}">
      <dgm:prSet/>
      <dgm:spPr/>
      <dgm:t>
        <a:bodyPr/>
        <a:lstStyle/>
        <a:p>
          <a:endParaRPr lang="cs-CZ"/>
        </a:p>
      </dgm:t>
    </dgm:pt>
    <dgm:pt modelId="{03D40A4C-6A8D-4F00-9E4E-265B176CD388}" type="sibTrans" cxnId="{9E9A77F5-A39A-49ED-B672-7C298FED9D21}">
      <dgm:prSet/>
      <dgm:spPr/>
      <dgm:t>
        <a:bodyPr/>
        <a:lstStyle/>
        <a:p>
          <a:endParaRPr lang="cs-CZ"/>
        </a:p>
      </dgm:t>
    </dgm:pt>
    <dgm:pt modelId="{2C1713A8-CE26-45A9-B6DD-5222DED91BE7}" type="pres">
      <dgm:prSet presAssocID="{8FF88CEE-C026-439E-B987-906A7FFB0D17}" presName="CompostProcess" presStyleCnt="0">
        <dgm:presLayoutVars>
          <dgm:dir/>
          <dgm:resizeHandles val="exact"/>
        </dgm:presLayoutVars>
      </dgm:prSet>
      <dgm:spPr/>
    </dgm:pt>
    <dgm:pt modelId="{DF3AB5BC-678D-4297-8D5E-66DDA710F377}" type="pres">
      <dgm:prSet presAssocID="{8FF88CEE-C026-439E-B987-906A7FFB0D17}" presName="arrow" presStyleLbl="bgShp" presStyleIdx="0" presStyleCnt="1" custScaleX="98840" custLinFactNeighborY="-639"/>
      <dgm:spPr/>
    </dgm:pt>
    <dgm:pt modelId="{5BBCE565-2FC7-463F-BF2B-6FBA1ABCC5B8}" type="pres">
      <dgm:prSet presAssocID="{8FF88CEE-C026-439E-B987-906A7FFB0D17}" presName="linearProcess" presStyleCnt="0"/>
      <dgm:spPr/>
    </dgm:pt>
    <dgm:pt modelId="{67458D32-4E2F-4366-892B-34458D07DC95}" type="pres">
      <dgm:prSet presAssocID="{F41FF554-D549-4DD4-972A-180C9596B82F}" presName="textNode" presStyleLbl="node1" presStyleIdx="0" presStyleCnt="2" custScaleX="217630" custScaleY="120100" custLinFactX="22324" custLinFactNeighborX="100000" custLinFactNeighborY="-317">
        <dgm:presLayoutVars>
          <dgm:bulletEnabled val="1"/>
        </dgm:presLayoutVars>
      </dgm:prSet>
      <dgm:spPr/>
    </dgm:pt>
    <dgm:pt modelId="{D9042DB5-277F-4442-B9F6-8E18D633BEDB}" type="pres">
      <dgm:prSet presAssocID="{4F1819E7-48FA-4FAA-964F-D7AF19F9F744}" presName="sibTrans" presStyleCnt="0"/>
      <dgm:spPr/>
    </dgm:pt>
    <dgm:pt modelId="{C5CC7352-F20E-487B-AB1E-51130CB5D5CD}" type="pres">
      <dgm:prSet presAssocID="{1181B0DD-E1B9-48DC-8C18-AB6EE86D9135}" presName="textNode" presStyleLbl="node1" presStyleIdx="1" presStyleCnt="2" custScaleX="53299" custScaleY="101974" custLinFactX="-27498" custLinFactNeighborX="-100000" custLinFactNeighborY="-10">
        <dgm:presLayoutVars>
          <dgm:bulletEnabled val="1"/>
        </dgm:presLayoutVars>
      </dgm:prSet>
      <dgm:spPr/>
    </dgm:pt>
  </dgm:ptLst>
  <dgm:cxnLst>
    <dgm:cxn modelId="{067FA700-A656-4689-8141-87BCE0D42762}" type="presOf" srcId="{8FF88CEE-C026-439E-B987-906A7FFB0D17}" destId="{2C1713A8-CE26-45A9-B6DD-5222DED91BE7}" srcOrd="0" destOrd="0" presId="urn:microsoft.com/office/officeart/2005/8/layout/hProcess9"/>
    <dgm:cxn modelId="{EF2ACE1C-B453-4BAF-946A-B05174C76DCE}" srcId="{8FF88CEE-C026-439E-B987-906A7FFB0D17}" destId="{F41FF554-D549-4DD4-972A-180C9596B82F}" srcOrd="0" destOrd="0" parTransId="{2AC77323-5882-4FC0-862D-3431AD3DF06A}" sibTransId="{4F1819E7-48FA-4FAA-964F-D7AF19F9F744}"/>
    <dgm:cxn modelId="{263E7FA9-1E40-4351-A8DF-B96815465538}" type="presOf" srcId="{F41FF554-D549-4DD4-972A-180C9596B82F}" destId="{67458D32-4E2F-4366-892B-34458D07DC95}" srcOrd="0" destOrd="0" presId="urn:microsoft.com/office/officeart/2005/8/layout/hProcess9"/>
    <dgm:cxn modelId="{9E9A77F5-A39A-49ED-B672-7C298FED9D21}" srcId="{8FF88CEE-C026-439E-B987-906A7FFB0D17}" destId="{1181B0DD-E1B9-48DC-8C18-AB6EE86D9135}" srcOrd="1" destOrd="0" parTransId="{D2578813-BFFB-40C3-A209-3BDDC4C9E912}" sibTransId="{03D40A4C-6A8D-4F00-9E4E-265B176CD388}"/>
    <dgm:cxn modelId="{3A8EC3FB-6478-4C78-9041-7BC42931A73B}" type="presOf" srcId="{1181B0DD-E1B9-48DC-8C18-AB6EE86D9135}" destId="{C5CC7352-F20E-487B-AB1E-51130CB5D5CD}" srcOrd="0" destOrd="0" presId="urn:microsoft.com/office/officeart/2005/8/layout/hProcess9"/>
    <dgm:cxn modelId="{8977CC10-5B6D-467A-9562-B25753A397CF}" type="presParOf" srcId="{2C1713A8-CE26-45A9-B6DD-5222DED91BE7}" destId="{DF3AB5BC-678D-4297-8D5E-66DDA710F377}" srcOrd="0" destOrd="0" presId="urn:microsoft.com/office/officeart/2005/8/layout/hProcess9"/>
    <dgm:cxn modelId="{C5DA6975-EF3C-49E9-AC1D-D1BE5C3403BE}" type="presParOf" srcId="{2C1713A8-CE26-45A9-B6DD-5222DED91BE7}" destId="{5BBCE565-2FC7-463F-BF2B-6FBA1ABCC5B8}" srcOrd="1" destOrd="0" presId="urn:microsoft.com/office/officeart/2005/8/layout/hProcess9"/>
    <dgm:cxn modelId="{2940F226-A698-4CD3-A701-B2849E49DAD7}" type="presParOf" srcId="{5BBCE565-2FC7-463F-BF2B-6FBA1ABCC5B8}" destId="{67458D32-4E2F-4366-892B-34458D07DC95}" srcOrd="0" destOrd="0" presId="urn:microsoft.com/office/officeart/2005/8/layout/hProcess9"/>
    <dgm:cxn modelId="{7B8C8C63-7AA1-461F-A3A9-A4B807A367C2}" type="presParOf" srcId="{5BBCE565-2FC7-463F-BF2B-6FBA1ABCC5B8}" destId="{D9042DB5-277F-4442-B9F6-8E18D633BEDB}" srcOrd="1" destOrd="0" presId="urn:microsoft.com/office/officeart/2005/8/layout/hProcess9"/>
    <dgm:cxn modelId="{3BE059DA-CEF4-4099-A709-5A447961842B}" type="presParOf" srcId="{5BBCE565-2FC7-463F-BF2B-6FBA1ABCC5B8}" destId="{C5CC7352-F20E-487B-AB1E-51130CB5D5CD}"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497730"/>
          <a:ext cx="6628804" cy="72539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cs-CZ" sz="3100" kern="1200" dirty="0"/>
            <a:t>Poradenství a příprava na kontrolu </a:t>
          </a:r>
        </a:p>
      </dsp:txBody>
      <dsp:txXfrm>
        <a:off x="35411" y="533141"/>
        <a:ext cx="6557982" cy="654577"/>
      </dsp:txXfrm>
    </dsp:sp>
    <dsp:sp modelId="{0571B195-E956-435E-97EE-B8ABAEF329A9}">
      <dsp:nvSpPr>
        <dsp:cNvPr id="0" name=""/>
        <dsp:cNvSpPr/>
      </dsp:nvSpPr>
      <dsp:spPr>
        <a:xfrm>
          <a:off x="0" y="1312410"/>
          <a:ext cx="6628804" cy="725399"/>
        </a:xfrm>
        <a:prstGeom prst="roundRect">
          <a:avLst/>
        </a:prstGeom>
        <a:gradFill rotWithShape="0">
          <a:gsLst>
            <a:gs pos="0">
              <a:schemeClr val="accent2">
                <a:hueOff val="-678113"/>
                <a:satOff val="-414"/>
                <a:lumOff val="1618"/>
                <a:alphaOff val="0"/>
                <a:tint val="96000"/>
                <a:lumMod val="100000"/>
              </a:schemeClr>
            </a:gs>
            <a:gs pos="78000">
              <a:schemeClr val="accent2">
                <a:hueOff val="-678113"/>
                <a:satOff val="-414"/>
                <a:lumOff val="161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cs-CZ" sz="3100" kern="1200" dirty="0"/>
            <a:t>Školení na míru</a:t>
          </a:r>
          <a:endParaRPr lang="en-US" sz="3100" kern="1200" dirty="0"/>
        </a:p>
      </dsp:txBody>
      <dsp:txXfrm>
        <a:off x="35411" y="1347821"/>
        <a:ext cx="6557982" cy="654577"/>
      </dsp:txXfrm>
    </dsp:sp>
    <dsp:sp modelId="{3EE44CA1-9B81-4A91-B719-8F0B6B1B8316}">
      <dsp:nvSpPr>
        <dsp:cNvPr id="0" name=""/>
        <dsp:cNvSpPr/>
      </dsp:nvSpPr>
      <dsp:spPr>
        <a:xfrm>
          <a:off x="0" y="2162259"/>
          <a:ext cx="6628804" cy="725399"/>
        </a:xfrm>
        <a:prstGeom prst="roundRect">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cs-CZ" sz="3100" kern="1200" dirty="0"/>
            <a:t>Audit samostatné působnosti obce</a:t>
          </a:r>
          <a:endParaRPr lang="en-US" sz="3100" kern="1200" dirty="0"/>
        </a:p>
      </dsp:txBody>
      <dsp:txXfrm>
        <a:off x="35411" y="2197670"/>
        <a:ext cx="6557982" cy="654577"/>
      </dsp:txXfrm>
    </dsp:sp>
    <dsp:sp modelId="{290873E2-CB75-48E1-81C8-485559931E6B}">
      <dsp:nvSpPr>
        <dsp:cNvPr id="0" name=""/>
        <dsp:cNvSpPr/>
      </dsp:nvSpPr>
      <dsp:spPr>
        <a:xfrm>
          <a:off x="0" y="2941770"/>
          <a:ext cx="6628804" cy="725399"/>
        </a:xfrm>
        <a:prstGeom prst="roundRect">
          <a:avLst/>
        </a:prstGeom>
        <a:gradFill rotWithShape="0">
          <a:gsLst>
            <a:gs pos="0">
              <a:schemeClr val="accent2">
                <a:hueOff val="-2034338"/>
                <a:satOff val="-1242"/>
                <a:lumOff val="4853"/>
                <a:alphaOff val="0"/>
                <a:tint val="96000"/>
                <a:lumMod val="100000"/>
              </a:schemeClr>
            </a:gs>
            <a:gs pos="78000">
              <a:schemeClr val="accent2">
                <a:hueOff val="-2034338"/>
                <a:satOff val="-1242"/>
                <a:lumOff val="4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cs-CZ" sz="3100" kern="1200" dirty="0"/>
            <a:t>GDPR – činnost pověřence, revize</a:t>
          </a:r>
          <a:endParaRPr lang="en-US" sz="3100" kern="1200" dirty="0"/>
        </a:p>
      </dsp:txBody>
      <dsp:txXfrm>
        <a:off x="35411" y="2977181"/>
        <a:ext cx="6557982" cy="654577"/>
      </dsp:txXfrm>
    </dsp:sp>
    <dsp:sp modelId="{D27381F8-2628-4CA1-8628-71288AE7D61C}">
      <dsp:nvSpPr>
        <dsp:cNvPr id="0" name=""/>
        <dsp:cNvSpPr/>
      </dsp:nvSpPr>
      <dsp:spPr>
        <a:xfrm>
          <a:off x="0" y="3756450"/>
          <a:ext cx="6628804" cy="725399"/>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cs-CZ" sz="3100" kern="1200" dirty="0"/>
            <a:t>SOS 1O6  www.SOS106.cz</a:t>
          </a:r>
          <a:endParaRPr lang="en-US" sz="3100" kern="1200" dirty="0"/>
        </a:p>
      </dsp:txBody>
      <dsp:txXfrm>
        <a:off x="35411" y="3791861"/>
        <a:ext cx="6557982" cy="6545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F8DAE-B231-4D47-B04B-D504475FE963}">
      <dsp:nvSpPr>
        <dsp:cNvPr id="0" name=""/>
        <dsp:cNvSpPr/>
      </dsp:nvSpPr>
      <dsp:spPr>
        <a:xfrm>
          <a:off x="0" y="85094"/>
          <a:ext cx="6692813" cy="15444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cs-CZ" sz="4000" kern="1200"/>
            <a:t>Zasedání zastupitelstva obce je veřejné.</a:t>
          </a:r>
          <a:endParaRPr lang="en-US" sz="4000" kern="1200"/>
        </a:p>
      </dsp:txBody>
      <dsp:txXfrm>
        <a:off x="75391" y="160485"/>
        <a:ext cx="6542031" cy="1393618"/>
      </dsp:txXfrm>
    </dsp:sp>
    <dsp:sp modelId="{9C9115E6-BE35-4FA8-A681-05B2E63F0CC9}">
      <dsp:nvSpPr>
        <dsp:cNvPr id="0" name=""/>
        <dsp:cNvSpPr/>
      </dsp:nvSpPr>
      <dsp:spPr>
        <a:xfrm>
          <a:off x="0" y="1744695"/>
          <a:ext cx="6692813" cy="1544400"/>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cs-CZ" sz="4000" kern="1200"/>
            <a:t>- účastnit se může kdokoli, nejen občané obce</a:t>
          </a:r>
          <a:endParaRPr lang="en-US" sz="4000" kern="1200"/>
        </a:p>
      </dsp:txBody>
      <dsp:txXfrm>
        <a:off x="75391" y="1820086"/>
        <a:ext cx="6542031" cy="1393618"/>
      </dsp:txXfrm>
    </dsp:sp>
    <dsp:sp modelId="{E26BCDF4-DE93-40A8-ADA8-1114B1D99530}">
      <dsp:nvSpPr>
        <dsp:cNvPr id="0" name=""/>
        <dsp:cNvSpPr/>
      </dsp:nvSpPr>
      <dsp:spPr>
        <a:xfrm>
          <a:off x="0" y="3289095"/>
          <a:ext cx="6692813"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497"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cs-CZ" sz="3100" kern="1200" dirty="0"/>
            <a:t>Dobré pro přenosy ze zasedání z hlediska GDPR</a:t>
          </a:r>
          <a:endParaRPr lang="en-US" sz="3100" kern="1200" dirty="0"/>
        </a:p>
        <a:p>
          <a:pPr marL="285750" lvl="1" indent="-285750" algn="l" defTabSz="1377950">
            <a:lnSpc>
              <a:spcPct val="90000"/>
            </a:lnSpc>
            <a:spcBef>
              <a:spcPct val="0"/>
            </a:spcBef>
            <a:spcAft>
              <a:spcPct val="20000"/>
            </a:spcAft>
            <a:buChar char="•"/>
          </a:pPr>
          <a:r>
            <a:rPr lang="cs-CZ" sz="3100" kern="1200"/>
            <a:t>Obhájíte i záznam</a:t>
          </a:r>
          <a:endParaRPr lang="en-US" sz="3100" kern="1200"/>
        </a:p>
      </dsp:txBody>
      <dsp:txXfrm>
        <a:off x="0" y="3289095"/>
        <a:ext cx="6692813" cy="1449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D7D17-4F34-4209-ADC7-66D09247CEFA}">
      <dsp:nvSpPr>
        <dsp:cNvPr id="0" name=""/>
        <dsp:cNvSpPr/>
      </dsp:nvSpPr>
      <dsp:spPr>
        <a:xfrm>
          <a:off x="0" y="283364"/>
          <a:ext cx="6692813" cy="13689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kern="1200" dirty="0"/>
            <a:t>budu hlasovat pro usnesení č. 1, zdržím se u usnesení č. 2-6 a budu proti u usnesení č. 7 a nepřítomný u usnesení č. 8</a:t>
          </a:r>
          <a:endParaRPr lang="en-US" sz="2600" kern="1200" dirty="0"/>
        </a:p>
      </dsp:txBody>
      <dsp:txXfrm>
        <a:off x="66824" y="350188"/>
        <a:ext cx="6559165" cy="1235252"/>
      </dsp:txXfrm>
    </dsp:sp>
    <dsp:sp modelId="{2E005328-D8BB-4DBE-BF94-6F0FC1420269}">
      <dsp:nvSpPr>
        <dsp:cNvPr id="0" name=""/>
        <dsp:cNvSpPr/>
      </dsp:nvSpPr>
      <dsp:spPr>
        <a:xfrm>
          <a:off x="0" y="1727144"/>
          <a:ext cx="6692813" cy="1368900"/>
        </a:xfrm>
        <a:prstGeom prst="roundRect">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kern="1200" dirty="0"/>
            <a:t>jak bych mohl hlasovat pro souhrn usnesení č. 1-8?</a:t>
          </a:r>
          <a:endParaRPr lang="en-US" sz="2600" kern="1200" dirty="0"/>
        </a:p>
      </dsp:txBody>
      <dsp:txXfrm>
        <a:off x="66824" y="1793968"/>
        <a:ext cx="6559165" cy="1235252"/>
      </dsp:txXfrm>
    </dsp:sp>
    <dsp:sp modelId="{8D86F503-5D9D-4245-95CE-7308AB5FCA91}">
      <dsp:nvSpPr>
        <dsp:cNvPr id="0" name=""/>
        <dsp:cNvSpPr/>
      </dsp:nvSpPr>
      <dsp:spPr>
        <a:xfrm>
          <a:off x="0" y="3170925"/>
          <a:ext cx="6692813" cy="1368900"/>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kern="1200"/>
            <a:t>Jde o nesmyslný ale přetrvávající relikt.</a:t>
          </a:r>
          <a:endParaRPr lang="en-US" sz="2600" kern="1200"/>
        </a:p>
      </dsp:txBody>
      <dsp:txXfrm>
        <a:off x="66824" y="3237749"/>
        <a:ext cx="6559165" cy="12352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6E5B2-F071-45DB-B534-6376FF46D0C5}">
      <dsp:nvSpPr>
        <dsp:cNvPr id="0" name=""/>
        <dsp:cNvSpPr/>
      </dsp:nvSpPr>
      <dsp:spPr>
        <a:xfrm>
          <a:off x="0" y="283364"/>
          <a:ext cx="6692813" cy="13689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kern="1200" dirty="0"/>
            <a:t>§ 95 odst. 2: O námitkách člena zastupitelstva obce proti zápisu rozhodne nejbližší zasedání zastupitelstva obce.</a:t>
          </a:r>
          <a:endParaRPr lang="en-US" sz="2600" kern="1200" dirty="0"/>
        </a:p>
      </dsp:txBody>
      <dsp:txXfrm>
        <a:off x="66824" y="350188"/>
        <a:ext cx="6559165" cy="1235252"/>
      </dsp:txXfrm>
    </dsp:sp>
    <dsp:sp modelId="{892B9895-140C-4862-9F00-F369F6016403}">
      <dsp:nvSpPr>
        <dsp:cNvPr id="0" name=""/>
        <dsp:cNvSpPr/>
      </dsp:nvSpPr>
      <dsp:spPr>
        <a:xfrm>
          <a:off x="0" y="1727144"/>
          <a:ext cx="6692813" cy="1368900"/>
        </a:xfrm>
        <a:prstGeom prst="roundRect">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kern="1200" dirty="0"/>
            <a:t>jde o námitky </a:t>
          </a:r>
          <a:r>
            <a:rPr lang="cs-CZ" sz="2600" u="sng" kern="1200" dirty="0"/>
            <a:t>člena zastupitelstva </a:t>
          </a:r>
          <a:r>
            <a:rPr lang="cs-CZ" sz="2600" kern="1200" dirty="0"/>
            <a:t>– občan může namítat co chce, nemusíte zohlednit.</a:t>
          </a:r>
          <a:endParaRPr lang="en-US" sz="2600" kern="1200" dirty="0"/>
        </a:p>
      </dsp:txBody>
      <dsp:txXfrm>
        <a:off x="66824" y="1793968"/>
        <a:ext cx="6559165" cy="1235252"/>
      </dsp:txXfrm>
    </dsp:sp>
    <dsp:sp modelId="{007DA3F3-37B6-47AE-B72D-5F617C3A5AB0}">
      <dsp:nvSpPr>
        <dsp:cNvPr id="0" name=""/>
        <dsp:cNvSpPr/>
      </dsp:nvSpPr>
      <dsp:spPr>
        <a:xfrm>
          <a:off x="0" y="3170925"/>
          <a:ext cx="6692813" cy="1368900"/>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kern="1200" dirty="0"/>
            <a:t>O námitkách rozhodne nejbližší zasedání, nemusí akceptovat, pokud akceptuje, upraví se zápis.</a:t>
          </a:r>
          <a:endParaRPr lang="en-US" sz="2600" kern="1200" dirty="0"/>
        </a:p>
      </dsp:txBody>
      <dsp:txXfrm>
        <a:off x="66824" y="3237749"/>
        <a:ext cx="6559165" cy="12352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0E1F8-DC62-4AC9-AB48-2A6B971CB3B7}">
      <dsp:nvSpPr>
        <dsp:cNvPr id="0" name=""/>
        <dsp:cNvSpPr/>
      </dsp:nvSpPr>
      <dsp:spPr>
        <a:xfrm>
          <a:off x="2999606" y="1120874"/>
          <a:ext cx="659400" cy="91440"/>
        </a:xfrm>
        <a:custGeom>
          <a:avLst/>
          <a:gdLst/>
          <a:ahLst/>
          <a:cxnLst/>
          <a:rect l="0" t="0" r="0" b="0"/>
          <a:pathLst>
            <a:path>
              <a:moveTo>
                <a:pt x="0" y="45720"/>
              </a:moveTo>
              <a:lnTo>
                <a:pt x="659400"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12056" y="1163144"/>
        <a:ext cx="34500" cy="6900"/>
      </dsp:txXfrm>
    </dsp:sp>
    <dsp:sp modelId="{45BDA67D-A6DA-4366-B726-702BA5C2301B}">
      <dsp:nvSpPr>
        <dsp:cNvPr id="0" name=""/>
        <dsp:cNvSpPr/>
      </dsp:nvSpPr>
      <dsp:spPr>
        <a:xfrm>
          <a:off x="1405" y="266593"/>
          <a:ext cx="3000001" cy="1800000"/>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7003" tIns="154305" rIns="147003" bIns="154305" numCol="1" spcCol="1270" anchor="ctr" anchorCtr="0">
          <a:noAutofit/>
        </a:bodyPr>
        <a:lstStyle/>
        <a:p>
          <a:pPr marL="0" lvl="0" indent="0" algn="ctr" defTabSz="1111250">
            <a:lnSpc>
              <a:spcPct val="90000"/>
            </a:lnSpc>
            <a:spcBef>
              <a:spcPct val="0"/>
            </a:spcBef>
            <a:spcAft>
              <a:spcPct val="35000"/>
            </a:spcAft>
            <a:buNone/>
          </a:pPr>
          <a:r>
            <a:rPr lang="cs-CZ" sz="2500" kern="1200"/>
            <a:t>Jen 9 stran a pouhých 22 paragrafů</a:t>
          </a:r>
          <a:endParaRPr lang="en-US" sz="2500" kern="1200"/>
        </a:p>
      </dsp:txBody>
      <dsp:txXfrm>
        <a:off x="1405" y="266593"/>
        <a:ext cx="3000001" cy="1800000"/>
      </dsp:txXfrm>
    </dsp:sp>
    <dsp:sp modelId="{C90E7361-C667-4DBF-AB8A-D80D14D00179}">
      <dsp:nvSpPr>
        <dsp:cNvPr id="0" name=""/>
        <dsp:cNvSpPr/>
      </dsp:nvSpPr>
      <dsp:spPr>
        <a:xfrm>
          <a:off x="1501406" y="2064794"/>
          <a:ext cx="3690001" cy="659400"/>
        </a:xfrm>
        <a:custGeom>
          <a:avLst/>
          <a:gdLst/>
          <a:ahLst/>
          <a:cxnLst/>
          <a:rect l="0" t="0" r="0" b="0"/>
          <a:pathLst>
            <a:path>
              <a:moveTo>
                <a:pt x="3690001" y="0"/>
              </a:moveTo>
              <a:lnTo>
                <a:pt x="3690001" y="346800"/>
              </a:lnTo>
              <a:lnTo>
                <a:pt x="0" y="346800"/>
              </a:lnTo>
              <a:lnTo>
                <a:pt x="0" y="659400"/>
              </a:lnTo>
            </a:path>
          </a:pathLst>
        </a:custGeom>
        <a:noFill/>
        <a:ln w="12700" cap="rnd" cmpd="sng" algn="ctr">
          <a:solidFill>
            <a:schemeClr val="accent2">
              <a:hueOff val="-2712450"/>
              <a:satOff val="-1656"/>
              <a:lumOff val="647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52558" y="2391044"/>
        <a:ext cx="187697" cy="6900"/>
      </dsp:txXfrm>
    </dsp:sp>
    <dsp:sp modelId="{616C9EC9-8B65-4497-ADDE-3F20BD3BF02C}">
      <dsp:nvSpPr>
        <dsp:cNvPr id="0" name=""/>
        <dsp:cNvSpPr/>
      </dsp:nvSpPr>
      <dsp:spPr>
        <a:xfrm>
          <a:off x="3691407" y="266593"/>
          <a:ext cx="3000001" cy="1800000"/>
        </a:xfrm>
        <a:prstGeom prst="rect">
          <a:avLst/>
        </a:prstGeom>
        <a:solidFill>
          <a:schemeClr val="accent2">
            <a:hueOff val="-1356225"/>
            <a:satOff val="-828"/>
            <a:lumOff val="3235"/>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7003" tIns="154305" rIns="147003" bIns="154305" numCol="1" spcCol="1270" anchor="ctr" anchorCtr="0">
          <a:noAutofit/>
        </a:bodyPr>
        <a:lstStyle/>
        <a:p>
          <a:pPr marL="0" lvl="0" indent="0" algn="ctr" defTabSz="1111250">
            <a:lnSpc>
              <a:spcPct val="90000"/>
            </a:lnSpc>
            <a:spcBef>
              <a:spcPct val="0"/>
            </a:spcBef>
            <a:spcAft>
              <a:spcPct val="35000"/>
            </a:spcAft>
            <a:buNone/>
          </a:pPr>
          <a:r>
            <a:rPr lang="cs-CZ" sz="2500" kern="1200" dirty="0"/>
            <a:t>Ale komentář k němu má 1 260 stran</a:t>
          </a:r>
        </a:p>
        <a:p>
          <a:pPr marL="0" lvl="0" indent="0" algn="ctr" defTabSz="1111250">
            <a:lnSpc>
              <a:spcPct val="90000"/>
            </a:lnSpc>
            <a:spcBef>
              <a:spcPct val="0"/>
            </a:spcBef>
            <a:spcAft>
              <a:spcPct val="35000"/>
            </a:spcAft>
            <a:buNone/>
          </a:pPr>
          <a:r>
            <a:rPr lang="cs-CZ" sz="2500" kern="1200" dirty="0"/>
            <a:t>!!!</a:t>
          </a:r>
          <a:endParaRPr lang="en-US" sz="2500" kern="1200" dirty="0"/>
        </a:p>
      </dsp:txBody>
      <dsp:txXfrm>
        <a:off x="3691407" y="266593"/>
        <a:ext cx="3000001" cy="1800000"/>
      </dsp:txXfrm>
    </dsp:sp>
    <dsp:sp modelId="{FBF2A74C-503C-4C99-8297-B6A092C64F09}">
      <dsp:nvSpPr>
        <dsp:cNvPr id="0" name=""/>
        <dsp:cNvSpPr/>
      </dsp:nvSpPr>
      <dsp:spPr>
        <a:xfrm>
          <a:off x="1405" y="2756595"/>
          <a:ext cx="3000001" cy="1800000"/>
        </a:xfrm>
        <a:prstGeom prst="rect">
          <a:avLst/>
        </a:prstGeom>
        <a:solidFill>
          <a:schemeClr val="accent2">
            <a:hueOff val="-2712450"/>
            <a:satOff val="-1656"/>
            <a:lumOff val="6471"/>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7003" tIns="154305" rIns="147003" bIns="154305" numCol="1" spcCol="1270" anchor="ctr" anchorCtr="0">
          <a:noAutofit/>
        </a:bodyPr>
        <a:lstStyle/>
        <a:p>
          <a:pPr marL="0" lvl="0" indent="0" algn="ctr" defTabSz="1111250">
            <a:lnSpc>
              <a:spcPct val="90000"/>
            </a:lnSpc>
            <a:spcBef>
              <a:spcPct val="0"/>
            </a:spcBef>
            <a:spcAft>
              <a:spcPct val="35000"/>
            </a:spcAft>
            <a:buNone/>
          </a:pPr>
          <a:r>
            <a:rPr lang="cs-CZ" sz="2500" kern="1200"/>
            <a:t>A rozhodování soudů je poněkud nestabilní </a:t>
          </a:r>
          <a:endParaRPr lang="en-US" sz="2500" kern="1200"/>
        </a:p>
      </dsp:txBody>
      <dsp:txXfrm>
        <a:off x="1405" y="2756595"/>
        <a:ext cx="3000001" cy="1800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7CB18-9CCB-47DE-B4DF-DA2C31AC8D1B}">
      <dsp:nvSpPr>
        <dsp:cNvPr id="0" name=""/>
        <dsp:cNvSpPr/>
      </dsp:nvSpPr>
      <dsp:spPr>
        <a:xfrm>
          <a:off x="0" y="0"/>
          <a:ext cx="6908800" cy="16256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dirty="0">
              <a:solidFill>
                <a:schemeClr val="tx1"/>
              </a:solidFill>
            </a:rPr>
            <a:t>Rada přijme obecné usnesení, že město bude pronajímat nemovitost a uloží odboru majetku, aby pronajal nemovitost [§102 odst. 2 písm. m) </a:t>
          </a:r>
          <a:r>
            <a:rPr lang="cs-CZ" sz="2100" kern="1200" dirty="0" err="1">
              <a:solidFill>
                <a:schemeClr val="tx1"/>
              </a:solidFill>
            </a:rPr>
            <a:t>OZř</a:t>
          </a:r>
          <a:r>
            <a:rPr lang="cs-CZ" sz="2100" kern="1200" dirty="0">
              <a:solidFill>
                <a:schemeClr val="tx1"/>
              </a:solidFill>
            </a:rPr>
            <a:t>].</a:t>
          </a:r>
        </a:p>
      </dsp:txBody>
      <dsp:txXfrm>
        <a:off x="47612" y="47612"/>
        <a:ext cx="5154651" cy="1530376"/>
      </dsp:txXfrm>
    </dsp:sp>
    <dsp:sp modelId="{761A9F4D-B45D-42C8-9552-EAC836A9E41E}">
      <dsp:nvSpPr>
        <dsp:cNvPr id="0" name=""/>
        <dsp:cNvSpPr/>
      </dsp:nvSpPr>
      <dsp:spPr>
        <a:xfrm>
          <a:off x="609599" y="1896533"/>
          <a:ext cx="6908800" cy="16256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dirty="0">
              <a:solidFill>
                <a:schemeClr val="tx1"/>
              </a:solidFill>
            </a:rPr>
            <a:t>Odbor majetku pak stanoví nehospodárná kritéria, podle nichž se vybere nájemce, a majetek se mu pronajme.</a:t>
          </a:r>
          <a:endParaRPr lang="cs-CZ" sz="2100" kern="1200" dirty="0"/>
        </a:p>
        <a:p>
          <a:pPr marL="0" lvl="0" indent="0" algn="l" defTabSz="933450">
            <a:lnSpc>
              <a:spcPct val="90000"/>
            </a:lnSpc>
            <a:spcBef>
              <a:spcPct val="0"/>
            </a:spcBef>
            <a:spcAft>
              <a:spcPct val="35000"/>
            </a:spcAft>
            <a:buNone/>
          </a:pPr>
          <a:endParaRPr lang="cs-CZ" sz="2100" kern="1200" dirty="0"/>
        </a:p>
      </dsp:txBody>
      <dsp:txXfrm>
        <a:off x="657211" y="1944145"/>
        <a:ext cx="5147335" cy="1530376"/>
      </dsp:txXfrm>
    </dsp:sp>
    <dsp:sp modelId="{18516AA8-A207-4462-BA9B-9915174BEA52}">
      <dsp:nvSpPr>
        <dsp:cNvPr id="0" name=""/>
        <dsp:cNvSpPr/>
      </dsp:nvSpPr>
      <dsp:spPr>
        <a:xfrm>
          <a:off x="1219199" y="3793066"/>
          <a:ext cx="6908800" cy="16256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cs-CZ" sz="2100" kern="1200" dirty="0">
              <a:solidFill>
                <a:schemeClr val="tx1"/>
              </a:solidFill>
            </a:rPr>
            <a:t>Radní právně neodpovídají a realizující úředníci ano.</a:t>
          </a:r>
          <a:endParaRPr lang="cs-CZ" sz="2100" kern="1200" dirty="0"/>
        </a:p>
      </dsp:txBody>
      <dsp:txXfrm>
        <a:off x="1266811" y="3840678"/>
        <a:ext cx="5147335" cy="1530376"/>
      </dsp:txXfrm>
    </dsp:sp>
    <dsp:sp modelId="{71BD68F6-2357-4CD6-A652-53033CFE5261}">
      <dsp:nvSpPr>
        <dsp:cNvPr id="0" name=""/>
        <dsp:cNvSpPr/>
      </dsp:nvSpPr>
      <dsp:spPr>
        <a:xfrm>
          <a:off x="5852159" y="1232746"/>
          <a:ext cx="1056640" cy="1056640"/>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cs-CZ" sz="3600" kern="1200"/>
        </a:p>
      </dsp:txBody>
      <dsp:txXfrm>
        <a:off x="6089903" y="1232746"/>
        <a:ext cx="581152" cy="795122"/>
      </dsp:txXfrm>
    </dsp:sp>
    <dsp:sp modelId="{9A348F11-6F9E-403E-8747-043BFDDC3E7D}">
      <dsp:nvSpPr>
        <dsp:cNvPr id="0" name=""/>
        <dsp:cNvSpPr/>
      </dsp:nvSpPr>
      <dsp:spPr>
        <a:xfrm>
          <a:off x="6461759" y="3118442"/>
          <a:ext cx="1056640" cy="1056640"/>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cs-CZ" sz="3600" kern="1200"/>
        </a:p>
      </dsp:txBody>
      <dsp:txXfrm>
        <a:off x="6699503" y="3118442"/>
        <a:ext cx="581152" cy="79512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34EC1-6B35-4342-AF74-80CD6EDE0179}">
      <dsp:nvSpPr>
        <dsp:cNvPr id="0" name=""/>
        <dsp:cNvSpPr/>
      </dsp:nvSpPr>
      <dsp:spPr>
        <a:xfrm>
          <a:off x="724592" y="0"/>
          <a:ext cx="8212050" cy="572484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A0BF85-C6E1-4400-9737-2420594D5B02}">
      <dsp:nvSpPr>
        <dsp:cNvPr id="0" name=""/>
        <dsp:cNvSpPr/>
      </dsp:nvSpPr>
      <dsp:spPr>
        <a:xfrm>
          <a:off x="10378" y="1717452"/>
          <a:ext cx="3109710" cy="228993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kern="1200" dirty="0">
              <a:solidFill>
                <a:schemeClr val="tx1"/>
              </a:solidFill>
            </a:rPr>
            <a:t>Rada přijme usnesení, že město bude pronajímat nemovitost a že nájemce musí splňovat nehospodárná kritéria uvedená v usnesení.</a:t>
          </a:r>
          <a:endParaRPr lang="cs-CZ" sz="1500" kern="1200" dirty="0"/>
        </a:p>
      </dsp:txBody>
      <dsp:txXfrm>
        <a:off x="122164" y="1829238"/>
        <a:ext cx="2886138" cy="2066365"/>
      </dsp:txXfrm>
    </dsp:sp>
    <dsp:sp modelId="{7190C339-6EF6-401B-9766-35A77261C731}">
      <dsp:nvSpPr>
        <dsp:cNvPr id="0" name=""/>
        <dsp:cNvSpPr/>
      </dsp:nvSpPr>
      <dsp:spPr>
        <a:xfrm>
          <a:off x="3275762" y="1717452"/>
          <a:ext cx="3109710" cy="228993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kern="1200" dirty="0">
              <a:solidFill>
                <a:schemeClr val="tx1"/>
              </a:solidFill>
            </a:rPr>
            <a:t>Úředníci odboru majetku provedou potřebné úkony a v souladu s usnesením zrealizují jeho zadání.</a:t>
          </a:r>
        </a:p>
      </dsp:txBody>
      <dsp:txXfrm>
        <a:off x="3387548" y="1829238"/>
        <a:ext cx="2886138" cy="2066365"/>
      </dsp:txXfrm>
    </dsp:sp>
    <dsp:sp modelId="{247FA245-C3FF-4E6F-B475-C1619A1255D9}">
      <dsp:nvSpPr>
        <dsp:cNvPr id="0" name=""/>
        <dsp:cNvSpPr/>
      </dsp:nvSpPr>
      <dsp:spPr>
        <a:xfrm>
          <a:off x="6541147" y="1717452"/>
          <a:ext cx="3109710" cy="228993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kern="1200" dirty="0">
              <a:solidFill>
                <a:schemeClr val="tx1"/>
              </a:solidFill>
            </a:rPr>
            <a:t>Radní právně odpovídají spolu s úředníky. A to i přestože úředníkům nepřísluší revidovat rozhodnutí rady. Úředníci totiž nesmí vykonat pokyn ani příkaz, pokud by se tím dopustili trestného činu [§16 odst. 1 písm. d) zákona č. 312/2002 Sb., o úřednících ÚSC].</a:t>
          </a:r>
          <a:endParaRPr lang="cs-CZ" sz="1500" kern="1200" dirty="0"/>
        </a:p>
      </dsp:txBody>
      <dsp:txXfrm>
        <a:off x="6652933" y="1829238"/>
        <a:ext cx="2886138" cy="20663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9BF2A-B187-43F0-B8BA-22A50B2B1359}">
      <dsp:nvSpPr>
        <dsp:cNvPr id="0" name=""/>
        <dsp:cNvSpPr/>
      </dsp:nvSpPr>
      <dsp:spPr>
        <a:xfrm>
          <a:off x="628442" y="0"/>
          <a:ext cx="7122344" cy="551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00B7E8-50CD-4A96-8A80-E719DFDCE600}">
      <dsp:nvSpPr>
        <dsp:cNvPr id="0" name=""/>
        <dsp:cNvSpPr/>
      </dsp:nvSpPr>
      <dsp:spPr>
        <a:xfrm>
          <a:off x="102" y="1653401"/>
          <a:ext cx="4087328" cy="220453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cs-CZ" sz="2200" kern="1200" dirty="0">
              <a:solidFill>
                <a:schemeClr val="tx1"/>
              </a:solidFill>
            </a:rPr>
            <a:t>Rada i přes řádně zpracované odborné podklady poskytnuté příslušným odborem učiní nehospodárné rozhodnutí.</a:t>
          </a:r>
        </a:p>
        <a:p>
          <a:pPr lvl="0" algn="ctr" defTabSz="2400300">
            <a:lnSpc>
              <a:spcPct val="90000"/>
            </a:lnSpc>
            <a:spcBef>
              <a:spcPct val="0"/>
            </a:spcBef>
            <a:spcAft>
              <a:spcPct val="35000"/>
            </a:spcAft>
            <a:buNone/>
          </a:pPr>
          <a:endParaRPr lang="cs-CZ" sz="2200" kern="1200" dirty="0"/>
        </a:p>
      </dsp:txBody>
      <dsp:txXfrm>
        <a:off x="107719" y="1761018"/>
        <a:ext cx="3872094" cy="1989301"/>
      </dsp:txXfrm>
    </dsp:sp>
    <dsp:sp modelId="{A07C06CF-F2A3-40EB-9A7A-F8BC9EDA6F7E}">
      <dsp:nvSpPr>
        <dsp:cNvPr id="0" name=""/>
        <dsp:cNvSpPr/>
      </dsp:nvSpPr>
      <dsp:spPr>
        <a:xfrm>
          <a:off x="4291797" y="1653401"/>
          <a:ext cx="4087328" cy="220453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cs-CZ" sz="2200" kern="1200" dirty="0">
              <a:solidFill>
                <a:schemeClr val="tx1"/>
              </a:solidFill>
            </a:rPr>
            <a:t>Úředníci příslušného odboru neodpovídají a radní ano.</a:t>
          </a:r>
        </a:p>
        <a:p>
          <a:pPr marL="0" lvl="0" indent="0" algn="ctr" defTabSz="977900">
            <a:lnSpc>
              <a:spcPct val="90000"/>
            </a:lnSpc>
            <a:spcBef>
              <a:spcPct val="0"/>
            </a:spcBef>
            <a:spcAft>
              <a:spcPct val="35000"/>
            </a:spcAft>
            <a:buNone/>
          </a:pPr>
          <a:r>
            <a:rPr lang="cs-CZ" sz="2200" kern="1200" dirty="0"/>
            <a:t> </a:t>
          </a:r>
        </a:p>
      </dsp:txBody>
      <dsp:txXfrm>
        <a:off x="4399414" y="1761018"/>
        <a:ext cx="3872094" cy="198930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7D0D8-D57A-4C9A-A647-4BFFA9692922}">
      <dsp:nvSpPr>
        <dsp:cNvPr id="0" name=""/>
        <dsp:cNvSpPr/>
      </dsp:nvSpPr>
      <dsp:spPr>
        <a:xfrm>
          <a:off x="648531" y="0"/>
          <a:ext cx="7350021" cy="55065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01443-E1C4-48E7-89CF-6A722B19EFE2}">
      <dsp:nvSpPr>
        <dsp:cNvPr id="0" name=""/>
        <dsp:cNvSpPr/>
      </dsp:nvSpPr>
      <dsp:spPr>
        <a:xfrm>
          <a:off x="105" y="1651970"/>
          <a:ext cx="4217986" cy="220262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cs-CZ" sz="1900" b="0" kern="1200" dirty="0">
              <a:solidFill>
                <a:schemeClr val="tx1"/>
              </a:solidFill>
            </a:rPr>
            <a:t>Rada na základě omylu způsobeného špatně zpracovanými odbornými podklady vypracovanými příslušným odborem učiní nehospodárné rozhodnutí.</a:t>
          </a:r>
        </a:p>
        <a:p>
          <a:pPr lvl="0" algn="ctr" defTabSz="2400300">
            <a:lnSpc>
              <a:spcPct val="90000"/>
            </a:lnSpc>
            <a:spcBef>
              <a:spcPct val="0"/>
            </a:spcBef>
            <a:spcAft>
              <a:spcPct val="35000"/>
            </a:spcAft>
            <a:buNone/>
          </a:pPr>
          <a:endParaRPr lang="cs-CZ" sz="1900" b="1" kern="1200" dirty="0"/>
        </a:p>
      </dsp:txBody>
      <dsp:txXfrm>
        <a:off x="107628" y="1759493"/>
        <a:ext cx="4002940" cy="1987580"/>
      </dsp:txXfrm>
    </dsp:sp>
    <dsp:sp modelId="{1C301740-7281-4AD2-9418-AE96A3347B79}">
      <dsp:nvSpPr>
        <dsp:cNvPr id="0" name=""/>
        <dsp:cNvSpPr/>
      </dsp:nvSpPr>
      <dsp:spPr>
        <a:xfrm>
          <a:off x="4428991" y="1643666"/>
          <a:ext cx="4217986" cy="220262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b="0" kern="1200" dirty="0">
              <a:solidFill>
                <a:schemeClr val="tx1"/>
              </a:solidFill>
            </a:rPr>
            <a:t>Úředníci příslušného odboru odpovídají, ale radní obecně nikoli.</a:t>
          </a:r>
        </a:p>
        <a:p>
          <a:pPr marL="0" lvl="0" indent="0" algn="ctr" defTabSz="844550">
            <a:lnSpc>
              <a:spcPct val="90000"/>
            </a:lnSpc>
            <a:spcBef>
              <a:spcPct val="0"/>
            </a:spcBef>
            <a:spcAft>
              <a:spcPct val="35000"/>
            </a:spcAft>
            <a:buNone/>
          </a:pPr>
          <a:endParaRPr lang="cs-CZ" sz="1900" b="1" kern="1200" dirty="0"/>
        </a:p>
      </dsp:txBody>
      <dsp:txXfrm>
        <a:off x="4536514" y="1751189"/>
        <a:ext cx="4002940" cy="19875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19242"/>
          <a:ext cx="6628804" cy="113373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Běžné dotazy, ale i  - Problémoví občané</a:t>
          </a:r>
        </a:p>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                              - Problémová opozice</a:t>
          </a:r>
          <a:endParaRPr lang="en-US" sz="1900" kern="1200" dirty="0"/>
        </a:p>
        <a:p>
          <a:pPr marL="0" lvl="0" algn="l" defTabSz="933450">
            <a:lnSpc>
              <a:spcPct val="90000"/>
            </a:lnSpc>
            <a:spcBef>
              <a:spcPct val="0"/>
            </a:spcBef>
            <a:spcAft>
              <a:spcPct val="35000"/>
            </a:spcAft>
            <a:buNone/>
          </a:pPr>
          <a:endParaRPr lang="cs-CZ" sz="1900" kern="1200" dirty="0"/>
        </a:p>
      </dsp:txBody>
      <dsp:txXfrm>
        <a:off x="55344" y="74586"/>
        <a:ext cx="6518116" cy="1023042"/>
      </dsp:txXfrm>
    </dsp:sp>
    <dsp:sp modelId="{0571B195-E956-435E-97EE-B8ABAEF329A9}">
      <dsp:nvSpPr>
        <dsp:cNvPr id="0" name=""/>
        <dsp:cNvSpPr/>
      </dsp:nvSpPr>
      <dsp:spPr>
        <a:xfrm>
          <a:off x="0" y="1199737"/>
          <a:ext cx="6628804" cy="1133730"/>
        </a:xfrm>
        <a:prstGeom prst="roundRect">
          <a:avLst/>
        </a:prstGeom>
        <a:solidFill>
          <a:srgbClr val="FFC000"/>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Komplikace se záměry, úřední deskou, interními předpisy obce</a:t>
          </a:r>
        </a:p>
        <a:p>
          <a:pPr marL="0" lvl="0" indent="0" algn="l" defTabSz="844550">
            <a:lnSpc>
              <a:spcPct val="90000"/>
            </a:lnSpc>
            <a:spcBef>
              <a:spcPct val="0"/>
            </a:spcBef>
            <a:spcAft>
              <a:spcPct val="35000"/>
            </a:spcAft>
            <a:buNone/>
          </a:pPr>
          <a:r>
            <a:rPr lang="cs-CZ" sz="1900" kern="1200" dirty="0"/>
            <a:t>VIP  - možnost zavolat během zasedání</a:t>
          </a:r>
          <a:endParaRPr lang="en-US" sz="1900" kern="1200" dirty="0"/>
        </a:p>
      </dsp:txBody>
      <dsp:txXfrm>
        <a:off x="55344" y="1255081"/>
        <a:ext cx="6518116" cy="1023042"/>
      </dsp:txXfrm>
    </dsp:sp>
    <dsp:sp modelId="{3EE44CA1-9B81-4A91-B719-8F0B6B1B8316}">
      <dsp:nvSpPr>
        <dsp:cNvPr id="0" name=""/>
        <dsp:cNvSpPr/>
      </dsp:nvSpPr>
      <dsp:spPr>
        <a:xfrm>
          <a:off x="0" y="2396142"/>
          <a:ext cx="6628804" cy="1133730"/>
        </a:xfrm>
        <a:prstGeom prst="roundRect">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Kontrola stavu obce, když hrozí kontrola nebo vznikne problém</a:t>
          </a:r>
          <a:endParaRPr lang="en-US" sz="1900" kern="1200" dirty="0"/>
        </a:p>
      </dsp:txBody>
      <dsp:txXfrm>
        <a:off x="55344" y="2451486"/>
        <a:ext cx="6518116" cy="1023042"/>
      </dsp:txXfrm>
    </dsp:sp>
    <dsp:sp modelId="{290873E2-CB75-48E1-81C8-485559931E6B}">
      <dsp:nvSpPr>
        <dsp:cNvPr id="0" name=""/>
        <dsp:cNvSpPr/>
      </dsp:nvSpPr>
      <dsp:spPr>
        <a:xfrm>
          <a:off x="0" y="3584592"/>
          <a:ext cx="6628804" cy="1133730"/>
        </a:xfrm>
        <a:prstGeom prst="roundRect">
          <a:avLst/>
        </a:prstGeom>
        <a:solidFill>
          <a:srgbClr val="FFC000"/>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Velké problémy – aktivisté, referendum, snahy paralyzovat úřady, pokusy rozložit zasedání nebo celé zastupitelstvo/radu</a:t>
          </a:r>
          <a:endParaRPr lang="en-US" sz="1900" kern="1200" dirty="0"/>
        </a:p>
      </dsp:txBody>
      <dsp:txXfrm>
        <a:off x="55344" y="3639936"/>
        <a:ext cx="6518116" cy="1023042"/>
      </dsp:txXfrm>
    </dsp:sp>
    <dsp:sp modelId="{D27381F8-2628-4CA1-8628-71288AE7D61C}">
      <dsp:nvSpPr>
        <dsp:cNvPr id="0" name=""/>
        <dsp:cNvSpPr/>
      </dsp:nvSpPr>
      <dsp:spPr>
        <a:xfrm>
          <a:off x="0" y="4773042"/>
          <a:ext cx="6628804" cy="1133730"/>
        </a:xfrm>
        <a:prstGeom prst="roundRect">
          <a:avLst/>
        </a:prstGeom>
        <a:solidFill>
          <a:srgbClr val="FF0000"/>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Komplikovaný žadatel, problém s krajem                       SOS 1O6  www.SOS106.cz</a:t>
          </a:r>
          <a:endParaRPr lang="en-US" sz="1900" kern="1200" dirty="0"/>
        </a:p>
      </dsp:txBody>
      <dsp:txXfrm>
        <a:off x="55344" y="4828386"/>
        <a:ext cx="6518116" cy="10230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1B195-E956-435E-97EE-B8ABAEF329A9}">
      <dsp:nvSpPr>
        <dsp:cNvPr id="0" name=""/>
        <dsp:cNvSpPr/>
      </dsp:nvSpPr>
      <dsp:spPr>
        <a:xfrm>
          <a:off x="0" y="411510"/>
          <a:ext cx="6628804" cy="204516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cs-CZ" sz="2300" kern="1200" dirty="0"/>
            <a:t>Systém pro nové povinnosti související s ochranou oznamovatelů (</a:t>
          </a:r>
          <a:r>
            <a:rPr lang="cs-CZ" sz="2300" kern="1200" dirty="0" err="1"/>
            <a:t>whistleblowing</a:t>
          </a:r>
          <a:r>
            <a:rPr lang="cs-CZ" sz="2300" kern="1200" dirty="0"/>
            <a:t>)  - zákon od 8/2023 -Výkon agendy tzv. </a:t>
          </a:r>
          <a:r>
            <a:rPr lang="cs-CZ" sz="2300" i="1" kern="1200" dirty="0"/>
            <a:t>Příslušné osoby </a:t>
          </a:r>
          <a:r>
            <a:rPr lang="cs-CZ" sz="2300" kern="1200" dirty="0"/>
            <a:t>podle zákona o ochraně oznamovatelů.</a:t>
          </a:r>
          <a:endParaRPr lang="en-US" sz="2300" kern="1200" dirty="0"/>
        </a:p>
        <a:p>
          <a:pPr marL="0" lvl="0" algn="l" defTabSz="1422400">
            <a:lnSpc>
              <a:spcPct val="90000"/>
            </a:lnSpc>
            <a:spcBef>
              <a:spcPct val="0"/>
            </a:spcBef>
            <a:spcAft>
              <a:spcPct val="35000"/>
            </a:spcAft>
            <a:buNone/>
          </a:pPr>
          <a:endParaRPr lang="en-US" sz="2300" kern="1200" dirty="0"/>
        </a:p>
      </dsp:txBody>
      <dsp:txXfrm>
        <a:off x="99836" y="511346"/>
        <a:ext cx="6429132" cy="1845488"/>
      </dsp:txXfrm>
    </dsp:sp>
    <dsp:sp modelId="{3EE44CA1-9B81-4A91-B719-8F0B6B1B8316}">
      <dsp:nvSpPr>
        <dsp:cNvPr id="0" name=""/>
        <dsp:cNvSpPr/>
      </dsp:nvSpPr>
      <dsp:spPr>
        <a:xfrm>
          <a:off x="0" y="2522910"/>
          <a:ext cx="6628804" cy="2045160"/>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cs-CZ" sz="2300" kern="1200" dirty="0"/>
            <a:t>GDPR – poradenství, služby pověřence, audity stavu </a:t>
          </a:r>
        </a:p>
      </dsp:txBody>
      <dsp:txXfrm>
        <a:off x="99836" y="2622746"/>
        <a:ext cx="6429132" cy="18454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19242"/>
          <a:ext cx="6628804" cy="113373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Běžné dotazy, ale i  - Problémoví občané</a:t>
          </a:r>
        </a:p>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                              - Problémová opozice</a:t>
          </a:r>
          <a:endParaRPr lang="en-US" sz="1900" kern="1200" dirty="0"/>
        </a:p>
        <a:p>
          <a:pPr marL="0" lvl="0" algn="l" defTabSz="933450">
            <a:lnSpc>
              <a:spcPct val="90000"/>
            </a:lnSpc>
            <a:spcBef>
              <a:spcPct val="0"/>
            </a:spcBef>
            <a:spcAft>
              <a:spcPct val="35000"/>
            </a:spcAft>
            <a:buNone/>
          </a:pPr>
          <a:endParaRPr lang="cs-CZ" sz="1900" kern="1200" dirty="0"/>
        </a:p>
      </dsp:txBody>
      <dsp:txXfrm>
        <a:off x="55344" y="74586"/>
        <a:ext cx="6518116" cy="1023042"/>
      </dsp:txXfrm>
    </dsp:sp>
    <dsp:sp modelId="{0571B195-E956-435E-97EE-B8ABAEF329A9}">
      <dsp:nvSpPr>
        <dsp:cNvPr id="0" name=""/>
        <dsp:cNvSpPr/>
      </dsp:nvSpPr>
      <dsp:spPr>
        <a:xfrm>
          <a:off x="0" y="1199737"/>
          <a:ext cx="6628804" cy="1133730"/>
        </a:xfrm>
        <a:prstGeom prst="roundRect">
          <a:avLst/>
        </a:prstGeom>
        <a:gradFill rotWithShape="0">
          <a:gsLst>
            <a:gs pos="0">
              <a:schemeClr val="accent2">
                <a:hueOff val="-678113"/>
                <a:satOff val="-414"/>
                <a:lumOff val="1618"/>
                <a:alphaOff val="0"/>
                <a:tint val="96000"/>
                <a:lumMod val="100000"/>
              </a:schemeClr>
            </a:gs>
            <a:gs pos="78000">
              <a:schemeClr val="accent2">
                <a:hueOff val="-678113"/>
                <a:satOff val="-414"/>
                <a:lumOff val="161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Komplikace se záměry, úřední deskou, interními předpisy obce</a:t>
          </a:r>
        </a:p>
        <a:p>
          <a:pPr marL="0" lvl="0" indent="0" algn="l" defTabSz="844550">
            <a:lnSpc>
              <a:spcPct val="90000"/>
            </a:lnSpc>
            <a:spcBef>
              <a:spcPct val="0"/>
            </a:spcBef>
            <a:spcAft>
              <a:spcPct val="35000"/>
            </a:spcAft>
            <a:buNone/>
          </a:pPr>
          <a:r>
            <a:rPr lang="cs-CZ" sz="1900" kern="1200" dirty="0"/>
            <a:t>VIP  - možnost zavolat během zasedání</a:t>
          </a:r>
          <a:endParaRPr lang="en-US" sz="1900" kern="1200" dirty="0"/>
        </a:p>
      </dsp:txBody>
      <dsp:txXfrm>
        <a:off x="55344" y="1255081"/>
        <a:ext cx="6518116" cy="1023042"/>
      </dsp:txXfrm>
    </dsp:sp>
    <dsp:sp modelId="{3EE44CA1-9B81-4A91-B719-8F0B6B1B8316}">
      <dsp:nvSpPr>
        <dsp:cNvPr id="0" name=""/>
        <dsp:cNvSpPr/>
      </dsp:nvSpPr>
      <dsp:spPr>
        <a:xfrm>
          <a:off x="0" y="2417697"/>
          <a:ext cx="6628804" cy="1133730"/>
        </a:xfrm>
        <a:prstGeom prst="roundRect">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Kontrola stavu obce, když hrozí kontrola nebo vznikne problém</a:t>
          </a:r>
          <a:endParaRPr lang="en-US" sz="1900" kern="1200" dirty="0"/>
        </a:p>
      </dsp:txBody>
      <dsp:txXfrm>
        <a:off x="55344" y="2473041"/>
        <a:ext cx="6518116" cy="1023042"/>
      </dsp:txXfrm>
    </dsp:sp>
    <dsp:sp modelId="{290873E2-CB75-48E1-81C8-485559931E6B}">
      <dsp:nvSpPr>
        <dsp:cNvPr id="0" name=""/>
        <dsp:cNvSpPr/>
      </dsp:nvSpPr>
      <dsp:spPr>
        <a:xfrm>
          <a:off x="0" y="3584592"/>
          <a:ext cx="6628804" cy="1133730"/>
        </a:xfrm>
        <a:prstGeom prst="roundRect">
          <a:avLst/>
        </a:prstGeom>
        <a:gradFill rotWithShape="0">
          <a:gsLst>
            <a:gs pos="0">
              <a:schemeClr val="accent2">
                <a:hueOff val="-2034338"/>
                <a:satOff val="-1242"/>
                <a:lumOff val="4853"/>
                <a:alphaOff val="0"/>
                <a:tint val="96000"/>
                <a:lumMod val="100000"/>
              </a:schemeClr>
            </a:gs>
            <a:gs pos="78000">
              <a:schemeClr val="accent2">
                <a:hueOff val="-2034338"/>
                <a:satOff val="-1242"/>
                <a:lumOff val="4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Velké problémy – aktivisté, referendum, snahy paralyzovat úřady, pokusy rozložit zasedání nebo celé zastupitelstvo/radu</a:t>
          </a:r>
          <a:endParaRPr lang="en-US" sz="1900" kern="1200" dirty="0"/>
        </a:p>
      </dsp:txBody>
      <dsp:txXfrm>
        <a:off x="55344" y="3639936"/>
        <a:ext cx="6518116" cy="1023042"/>
      </dsp:txXfrm>
    </dsp:sp>
    <dsp:sp modelId="{D27381F8-2628-4CA1-8628-71288AE7D61C}">
      <dsp:nvSpPr>
        <dsp:cNvPr id="0" name=""/>
        <dsp:cNvSpPr/>
      </dsp:nvSpPr>
      <dsp:spPr>
        <a:xfrm>
          <a:off x="0" y="4773042"/>
          <a:ext cx="6628804" cy="1133730"/>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Komplikovaný žadatel, problém s krajem                       SOS 1O6  www.SOS106.cz</a:t>
          </a:r>
          <a:endParaRPr lang="en-US" sz="1900" kern="1200" dirty="0"/>
        </a:p>
      </dsp:txBody>
      <dsp:txXfrm>
        <a:off x="55344" y="4828386"/>
        <a:ext cx="6518116" cy="10230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109633"/>
          <a:ext cx="6628804" cy="1531091"/>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cs-CZ" sz="2900" kern="1200" dirty="0"/>
            <a:t>Poradenství a příprava na kontrolu /</a:t>
          </a:r>
        </a:p>
        <a:p>
          <a:pPr marL="0" lvl="0" indent="0" algn="l" defTabSz="1289050">
            <a:lnSpc>
              <a:spcPct val="90000"/>
            </a:lnSpc>
            <a:spcBef>
              <a:spcPct val="0"/>
            </a:spcBef>
            <a:spcAft>
              <a:spcPct val="35000"/>
            </a:spcAft>
            <a:buNone/>
          </a:pPr>
          <a:r>
            <a:rPr lang="cs-CZ" sz="2900" kern="1200" dirty="0"/>
            <a:t>Audit samostatné působnosti</a:t>
          </a:r>
          <a:endParaRPr lang="en-US" sz="2900" kern="1200" dirty="0"/>
        </a:p>
      </dsp:txBody>
      <dsp:txXfrm>
        <a:off x="74742" y="184375"/>
        <a:ext cx="6479320" cy="1381607"/>
      </dsp:txXfrm>
    </dsp:sp>
    <dsp:sp modelId="{0571B195-E956-435E-97EE-B8ABAEF329A9}">
      <dsp:nvSpPr>
        <dsp:cNvPr id="0" name=""/>
        <dsp:cNvSpPr/>
      </dsp:nvSpPr>
      <dsp:spPr>
        <a:xfrm>
          <a:off x="0" y="1724244"/>
          <a:ext cx="6628804" cy="1531091"/>
        </a:xfrm>
        <a:prstGeom prst="roundRect">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cs-CZ" sz="2900" kern="1200" dirty="0"/>
            <a:t>Systém pro nové povinnosti související s ochranou oznamovatelů (</a:t>
          </a:r>
          <a:r>
            <a:rPr lang="cs-CZ" sz="2900" kern="1200" dirty="0" err="1"/>
            <a:t>whistleblowing</a:t>
          </a:r>
          <a:r>
            <a:rPr lang="cs-CZ" sz="2900" kern="1200" dirty="0"/>
            <a:t>)  - zákon od 8/2023</a:t>
          </a:r>
          <a:endParaRPr lang="en-US" sz="2900" kern="1200" dirty="0"/>
        </a:p>
      </dsp:txBody>
      <dsp:txXfrm>
        <a:off x="74742" y="1798986"/>
        <a:ext cx="6479320" cy="1381607"/>
      </dsp:txXfrm>
    </dsp:sp>
    <dsp:sp modelId="{3EE44CA1-9B81-4A91-B719-8F0B6B1B8316}">
      <dsp:nvSpPr>
        <dsp:cNvPr id="0" name=""/>
        <dsp:cNvSpPr/>
      </dsp:nvSpPr>
      <dsp:spPr>
        <a:xfrm>
          <a:off x="0" y="3338856"/>
          <a:ext cx="6628804" cy="1531091"/>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cs-CZ" sz="2900" kern="1200"/>
            <a:t>Výkon agendy tzv. </a:t>
          </a:r>
          <a:r>
            <a:rPr lang="cs-CZ" sz="2900" i="1" kern="1200"/>
            <a:t>Příslušné osoby </a:t>
          </a:r>
          <a:r>
            <a:rPr lang="cs-CZ" sz="2900" kern="1200"/>
            <a:t>podle zákona o ochraně oznamovatelů.</a:t>
          </a:r>
          <a:endParaRPr lang="en-US" sz="2900" kern="1200"/>
        </a:p>
      </dsp:txBody>
      <dsp:txXfrm>
        <a:off x="74742" y="3413598"/>
        <a:ext cx="6479320" cy="13816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71759-4FBB-4B9E-BBBC-20FFBB6DDFCD}">
      <dsp:nvSpPr>
        <dsp:cNvPr id="0" name=""/>
        <dsp:cNvSpPr/>
      </dsp:nvSpPr>
      <dsp:spPr>
        <a:xfrm>
          <a:off x="0" y="320090"/>
          <a:ext cx="2091504" cy="1254902"/>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Příliš zjevné chyby</a:t>
          </a:r>
        </a:p>
      </dsp:txBody>
      <dsp:txXfrm>
        <a:off x="0" y="320090"/>
        <a:ext cx="2091504" cy="1254902"/>
      </dsp:txXfrm>
    </dsp:sp>
    <dsp:sp modelId="{4AF58CE9-6888-4564-BB25-A3397E4EE430}">
      <dsp:nvSpPr>
        <dsp:cNvPr id="0" name=""/>
        <dsp:cNvSpPr/>
      </dsp:nvSpPr>
      <dsp:spPr>
        <a:xfrm>
          <a:off x="2300654" y="320090"/>
          <a:ext cx="2091504" cy="1254902"/>
        </a:xfrm>
        <a:prstGeom prst="rect">
          <a:avLst/>
        </a:prstGeom>
        <a:solidFill>
          <a:schemeClr val="accent2">
            <a:hueOff val="-339056"/>
            <a:satOff val="-207"/>
            <a:lumOff val="80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Udání</a:t>
          </a:r>
        </a:p>
      </dsp:txBody>
      <dsp:txXfrm>
        <a:off x="2300654" y="320090"/>
        <a:ext cx="2091504" cy="1254902"/>
      </dsp:txXfrm>
    </dsp:sp>
    <dsp:sp modelId="{E99B5114-E96D-447D-9EE4-B169E036B801}">
      <dsp:nvSpPr>
        <dsp:cNvPr id="0" name=""/>
        <dsp:cNvSpPr/>
      </dsp:nvSpPr>
      <dsp:spPr>
        <a:xfrm>
          <a:off x="4601309" y="320090"/>
          <a:ext cx="2091504" cy="1254902"/>
        </a:xfrm>
        <a:prstGeom prst="rect">
          <a:avLst/>
        </a:prstGeom>
        <a:solidFill>
          <a:schemeClr val="accent2">
            <a:hueOff val="-678113"/>
            <a:satOff val="-414"/>
            <a:lumOff val="1618"/>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Zájem médií</a:t>
          </a:r>
        </a:p>
      </dsp:txBody>
      <dsp:txXfrm>
        <a:off x="4601309" y="320090"/>
        <a:ext cx="2091504" cy="1254902"/>
      </dsp:txXfrm>
    </dsp:sp>
    <dsp:sp modelId="{15941FDD-00B5-4F35-815F-6E7F3B2E609D}">
      <dsp:nvSpPr>
        <dsp:cNvPr id="0" name=""/>
        <dsp:cNvSpPr/>
      </dsp:nvSpPr>
      <dsp:spPr>
        <a:xfrm>
          <a:off x="0" y="1784143"/>
          <a:ext cx="2091504" cy="1254902"/>
        </a:xfrm>
        <a:prstGeom prst="rect">
          <a:avLst/>
        </a:prstGeom>
        <a:solidFill>
          <a:schemeClr val="accent2">
            <a:hueOff val="-1017169"/>
            <a:satOff val="-621"/>
            <a:lumOff val="2427"/>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cs-CZ" sz="2500" kern="1200"/>
            <a:t>Pravidelné kontroly</a:t>
          </a:r>
          <a:endParaRPr lang="en-US" sz="2500" kern="1200"/>
        </a:p>
      </dsp:txBody>
      <dsp:txXfrm>
        <a:off x="0" y="1784143"/>
        <a:ext cx="2091504" cy="1254902"/>
      </dsp:txXfrm>
    </dsp:sp>
    <dsp:sp modelId="{9C6128C5-F545-4ACA-B7FB-8B62659D0988}">
      <dsp:nvSpPr>
        <dsp:cNvPr id="0" name=""/>
        <dsp:cNvSpPr/>
      </dsp:nvSpPr>
      <dsp:spPr>
        <a:xfrm>
          <a:off x="2300654" y="1784143"/>
          <a:ext cx="2091504" cy="1254902"/>
        </a:xfrm>
        <a:prstGeom prst="rect">
          <a:avLst/>
        </a:prstGeom>
        <a:solidFill>
          <a:schemeClr val="accent2">
            <a:hueOff val="-1356225"/>
            <a:satOff val="-828"/>
            <a:lumOff val="3235"/>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cs-CZ" sz="2500" kern="1200"/>
            <a:t>Nespokojený zaměstnanec</a:t>
          </a:r>
          <a:endParaRPr lang="en-US" sz="2500" kern="1200"/>
        </a:p>
      </dsp:txBody>
      <dsp:txXfrm>
        <a:off x="2300654" y="1784143"/>
        <a:ext cx="2091504" cy="1254902"/>
      </dsp:txXfrm>
    </dsp:sp>
    <dsp:sp modelId="{77E5CC4A-92AD-4F7E-8F2E-8BE11F8C59E2}">
      <dsp:nvSpPr>
        <dsp:cNvPr id="0" name=""/>
        <dsp:cNvSpPr/>
      </dsp:nvSpPr>
      <dsp:spPr>
        <a:xfrm>
          <a:off x="4601309" y="1784143"/>
          <a:ext cx="2091504" cy="1254902"/>
        </a:xfrm>
        <a:prstGeom prst="rect">
          <a:avLst/>
        </a:prstGeom>
        <a:solidFill>
          <a:schemeClr val="accent2">
            <a:hueOff val="-1695281"/>
            <a:satOff val="-1035"/>
            <a:lumOff val="404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cs-CZ" sz="2500" kern="1200"/>
            <a:t>Nespokojený klient</a:t>
          </a:r>
          <a:endParaRPr lang="en-US" sz="2500" kern="1200"/>
        </a:p>
      </dsp:txBody>
      <dsp:txXfrm>
        <a:off x="4601309" y="1784143"/>
        <a:ext cx="2091504" cy="1254902"/>
      </dsp:txXfrm>
    </dsp:sp>
    <dsp:sp modelId="{FCC0EE56-EF6D-4F16-9FDD-D2C8C847498C}">
      <dsp:nvSpPr>
        <dsp:cNvPr id="0" name=""/>
        <dsp:cNvSpPr/>
      </dsp:nvSpPr>
      <dsp:spPr>
        <a:xfrm>
          <a:off x="0" y="3248196"/>
          <a:ext cx="2091504" cy="1254902"/>
        </a:xfrm>
        <a:prstGeom prst="rect">
          <a:avLst/>
        </a:prstGeom>
        <a:solidFill>
          <a:schemeClr val="accent2">
            <a:hueOff val="-2034338"/>
            <a:satOff val="-1242"/>
            <a:lumOff val="4853"/>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cs-CZ" sz="2500" kern="1200" dirty="0"/>
            <a:t>Obecní kverulant</a:t>
          </a:r>
          <a:endParaRPr lang="en-US" sz="2500" kern="1200" dirty="0"/>
        </a:p>
      </dsp:txBody>
      <dsp:txXfrm>
        <a:off x="0" y="3248196"/>
        <a:ext cx="2091504" cy="1254902"/>
      </dsp:txXfrm>
    </dsp:sp>
    <dsp:sp modelId="{6DE6A703-8118-4076-A308-E74D55EC96FA}">
      <dsp:nvSpPr>
        <dsp:cNvPr id="0" name=""/>
        <dsp:cNvSpPr/>
      </dsp:nvSpPr>
      <dsp:spPr>
        <a:xfrm>
          <a:off x="2300654" y="3248196"/>
          <a:ext cx="2091504" cy="1254902"/>
        </a:xfrm>
        <a:prstGeom prst="rect">
          <a:avLst/>
        </a:prstGeom>
        <a:solidFill>
          <a:schemeClr val="accent2">
            <a:hueOff val="-2373394"/>
            <a:satOff val="-1449"/>
            <a:lumOff val="5662"/>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Kdo se moc ptá…</a:t>
          </a:r>
        </a:p>
      </dsp:txBody>
      <dsp:txXfrm>
        <a:off x="2300654" y="3248196"/>
        <a:ext cx="2091504" cy="1254902"/>
      </dsp:txXfrm>
    </dsp:sp>
    <dsp:sp modelId="{8B61C17C-28A5-48CD-9F92-3F65FA14A4A8}">
      <dsp:nvSpPr>
        <dsp:cNvPr id="0" name=""/>
        <dsp:cNvSpPr/>
      </dsp:nvSpPr>
      <dsp:spPr>
        <a:xfrm>
          <a:off x="4601309" y="3210210"/>
          <a:ext cx="2091504" cy="1254902"/>
        </a:xfrm>
        <a:prstGeom prst="rect">
          <a:avLst/>
        </a:prstGeom>
        <a:solidFill>
          <a:schemeClr val="accent2">
            <a:hueOff val="-2712450"/>
            <a:satOff val="-1656"/>
            <a:lumOff val="6471"/>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cs-CZ" sz="2500" kern="1200" dirty="0"/>
            <a:t>Opozice</a:t>
          </a:r>
          <a:endParaRPr lang="en-US" sz="2500" kern="1200" dirty="0"/>
        </a:p>
      </dsp:txBody>
      <dsp:txXfrm>
        <a:off x="4601309" y="3210210"/>
        <a:ext cx="2091504" cy="12549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1302C-DD75-4FB4-AAF5-15D03AAB3F8E}">
      <dsp:nvSpPr>
        <dsp:cNvPr id="0" name=""/>
        <dsp:cNvSpPr/>
      </dsp:nvSpPr>
      <dsp:spPr>
        <a:xfrm>
          <a:off x="66176" y="625"/>
          <a:ext cx="6560460" cy="200094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cs-CZ" sz="2900" b="1" kern="1200"/>
            <a:t>"</a:t>
          </a:r>
          <a:r>
            <a:rPr lang="cs-CZ" sz="2900" b="1" i="1" kern="1200"/>
            <a:t>Zákony už dávno nejsou a už nikdy nebudou pro laiky. Specializované zákony jsou prostě pro profesionály. Profesionál si s častými novelizacemi poradí</a:t>
          </a:r>
          <a:r>
            <a:rPr lang="cs-CZ" sz="2900" b="1" kern="1200"/>
            <a:t>," </a:t>
          </a:r>
          <a:endParaRPr lang="en-US" sz="2900" kern="1200"/>
        </a:p>
      </dsp:txBody>
      <dsp:txXfrm>
        <a:off x="66176" y="625"/>
        <a:ext cx="6560460" cy="2000940"/>
      </dsp:txXfrm>
    </dsp:sp>
    <dsp:sp modelId="{5AFC4A32-8A35-45BB-866D-E8A1FA97D100}">
      <dsp:nvSpPr>
        <dsp:cNvPr id="0" name=""/>
        <dsp:cNvSpPr/>
      </dsp:nvSpPr>
      <dsp:spPr>
        <a:xfrm>
          <a:off x="66176" y="2821623"/>
          <a:ext cx="6560460" cy="200094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ministr spravedlnosti Robert Pelikán, konference Česko: Jak jsme na tom? 2016</a:t>
          </a:r>
          <a:endParaRPr lang="en-US" sz="1800" kern="1200" dirty="0"/>
        </a:p>
      </dsp:txBody>
      <dsp:txXfrm>
        <a:off x="66176" y="2821623"/>
        <a:ext cx="6560460" cy="20009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06456-62F9-4B19-A8E6-8331C2D437B9}">
      <dsp:nvSpPr>
        <dsp:cNvPr id="0" name=""/>
        <dsp:cNvSpPr/>
      </dsp:nvSpPr>
      <dsp:spPr>
        <a:xfrm>
          <a:off x="3287" y="266822"/>
          <a:ext cx="1779918" cy="106795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a:t>Do 2 dnů, </a:t>
          </a:r>
          <a:endParaRPr lang="en-US" sz="2100" kern="1200"/>
        </a:p>
      </dsp:txBody>
      <dsp:txXfrm>
        <a:off x="3287" y="266822"/>
        <a:ext cx="1779918" cy="1067950"/>
      </dsp:txXfrm>
    </dsp:sp>
    <dsp:sp modelId="{394A3BF6-2397-4F07-9558-90133AB10B71}">
      <dsp:nvSpPr>
        <dsp:cNvPr id="0" name=""/>
        <dsp:cNvSpPr/>
      </dsp:nvSpPr>
      <dsp:spPr>
        <a:xfrm>
          <a:off x="1961197" y="266822"/>
          <a:ext cx="1779918" cy="106795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7 dnů před…, do 7 dnů po…, </a:t>
          </a:r>
          <a:endParaRPr lang="en-US" sz="2100" kern="1200" dirty="0"/>
        </a:p>
      </dsp:txBody>
      <dsp:txXfrm>
        <a:off x="1961197" y="266822"/>
        <a:ext cx="1779918" cy="1067950"/>
      </dsp:txXfrm>
    </dsp:sp>
    <dsp:sp modelId="{34AB888C-1080-4B4B-8256-3A7D12223042}">
      <dsp:nvSpPr>
        <dsp:cNvPr id="0" name=""/>
        <dsp:cNvSpPr/>
      </dsp:nvSpPr>
      <dsp:spPr>
        <a:xfrm>
          <a:off x="3919107" y="266822"/>
          <a:ext cx="1779918" cy="1067950"/>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do 10 dnů, </a:t>
          </a:r>
          <a:endParaRPr lang="en-US" sz="2100" kern="1200" dirty="0"/>
        </a:p>
      </dsp:txBody>
      <dsp:txXfrm>
        <a:off x="3919107" y="266822"/>
        <a:ext cx="1779918" cy="1067950"/>
      </dsp:txXfrm>
    </dsp:sp>
    <dsp:sp modelId="{6CBA9AC4-F03A-4EF4-91B0-BF968903DF84}">
      <dsp:nvSpPr>
        <dsp:cNvPr id="0" name=""/>
        <dsp:cNvSpPr/>
      </dsp:nvSpPr>
      <dsp:spPr>
        <a:xfrm>
          <a:off x="5877017" y="266822"/>
          <a:ext cx="1779918" cy="1067950"/>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a:t>do 15 dnů před/po/po dobu, </a:t>
          </a:r>
          <a:endParaRPr lang="en-US" sz="2100" kern="1200"/>
        </a:p>
      </dsp:txBody>
      <dsp:txXfrm>
        <a:off x="5877017" y="266822"/>
        <a:ext cx="1779918" cy="1067950"/>
      </dsp:txXfrm>
    </dsp:sp>
    <dsp:sp modelId="{DDD5459C-4FBB-436D-A57B-70850635B1D5}">
      <dsp:nvSpPr>
        <dsp:cNvPr id="0" name=""/>
        <dsp:cNvSpPr/>
      </dsp:nvSpPr>
      <dsp:spPr>
        <a:xfrm>
          <a:off x="7834927" y="266822"/>
          <a:ext cx="1779918" cy="1067950"/>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a:t>do 21 dnů, </a:t>
          </a:r>
          <a:endParaRPr lang="en-US" sz="2100" kern="1200"/>
        </a:p>
      </dsp:txBody>
      <dsp:txXfrm>
        <a:off x="7834927" y="266822"/>
        <a:ext cx="1779918" cy="1067950"/>
      </dsp:txXfrm>
    </dsp:sp>
    <dsp:sp modelId="{98B6915C-9549-4C5C-A3C5-EEF9D71362ED}">
      <dsp:nvSpPr>
        <dsp:cNvPr id="0" name=""/>
        <dsp:cNvSpPr/>
      </dsp:nvSpPr>
      <dsp:spPr>
        <a:xfrm>
          <a:off x="3287" y="1512765"/>
          <a:ext cx="1779918" cy="106795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a:t>do 30 dnů, </a:t>
          </a:r>
          <a:endParaRPr lang="en-US" sz="2100" kern="1200"/>
        </a:p>
      </dsp:txBody>
      <dsp:txXfrm>
        <a:off x="3287" y="1512765"/>
        <a:ext cx="1779918" cy="1067950"/>
      </dsp:txXfrm>
    </dsp:sp>
    <dsp:sp modelId="{6C3672A7-B27A-4C2F-907A-A383372A3BBB}">
      <dsp:nvSpPr>
        <dsp:cNvPr id="0" name=""/>
        <dsp:cNvSpPr/>
      </dsp:nvSpPr>
      <dsp:spPr>
        <a:xfrm>
          <a:off x="1961197" y="1512765"/>
          <a:ext cx="1779918" cy="106795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a:t>do 60 dnů, </a:t>
          </a:r>
          <a:endParaRPr lang="en-US" sz="2100" kern="1200"/>
        </a:p>
      </dsp:txBody>
      <dsp:txXfrm>
        <a:off x="1961197" y="1512765"/>
        <a:ext cx="1779918" cy="1067950"/>
      </dsp:txXfrm>
    </dsp:sp>
    <dsp:sp modelId="{5070D6FF-F038-40CB-971F-3F778403D3ED}">
      <dsp:nvSpPr>
        <dsp:cNvPr id="0" name=""/>
        <dsp:cNvSpPr/>
      </dsp:nvSpPr>
      <dsp:spPr>
        <a:xfrm>
          <a:off x="3919107" y="1512765"/>
          <a:ext cx="1779918" cy="1067950"/>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a:t>do 85 dnů před…, </a:t>
          </a:r>
          <a:endParaRPr lang="en-US" sz="2100" kern="1200"/>
        </a:p>
      </dsp:txBody>
      <dsp:txXfrm>
        <a:off x="3919107" y="1512765"/>
        <a:ext cx="1779918" cy="1067950"/>
      </dsp:txXfrm>
    </dsp:sp>
    <dsp:sp modelId="{1001942C-CD2B-417E-A822-777187B137A3}">
      <dsp:nvSpPr>
        <dsp:cNvPr id="0" name=""/>
        <dsp:cNvSpPr/>
      </dsp:nvSpPr>
      <dsp:spPr>
        <a:xfrm>
          <a:off x="5877017" y="1512765"/>
          <a:ext cx="1779918" cy="1067950"/>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do 1 roku</a:t>
          </a:r>
        </a:p>
      </dsp:txBody>
      <dsp:txXfrm>
        <a:off x="5877017" y="1512765"/>
        <a:ext cx="1779918" cy="1067950"/>
      </dsp:txXfrm>
    </dsp:sp>
    <dsp:sp modelId="{5ED35DD2-35E5-4C07-9B9C-096D85CDA614}">
      <dsp:nvSpPr>
        <dsp:cNvPr id="0" name=""/>
        <dsp:cNvSpPr/>
      </dsp:nvSpPr>
      <dsp:spPr>
        <a:xfrm>
          <a:off x="7834927" y="1512765"/>
          <a:ext cx="1779918" cy="1067950"/>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do 15. ledna, do 30.června</a:t>
          </a:r>
          <a:endParaRPr lang="en-US" sz="2100" kern="1200" dirty="0"/>
        </a:p>
      </dsp:txBody>
      <dsp:txXfrm>
        <a:off x="7834927" y="1512765"/>
        <a:ext cx="1779918" cy="1067950"/>
      </dsp:txXfrm>
    </dsp:sp>
    <dsp:sp modelId="{5430FA12-C19F-4101-A597-BAF594CC51FE}">
      <dsp:nvSpPr>
        <dsp:cNvPr id="0" name=""/>
        <dsp:cNvSpPr/>
      </dsp:nvSpPr>
      <dsp:spPr>
        <a:xfrm>
          <a:off x="982242" y="2758708"/>
          <a:ext cx="1779918" cy="106795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neprodleně</a:t>
          </a:r>
          <a:endParaRPr lang="en-US" sz="2100" kern="1200" dirty="0"/>
        </a:p>
      </dsp:txBody>
      <dsp:txXfrm>
        <a:off x="982242" y="2758708"/>
        <a:ext cx="1779918" cy="1067950"/>
      </dsp:txXfrm>
    </dsp:sp>
    <dsp:sp modelId="{8363AEAF-DE8B-4A33-98A3-C290DB66599C}">
      <dsp:nvSpPr>
        <dsp:cNvPr id="0" name=""/>
        <dsp:cNvSpPr/>
      </dsp:nvSpPr>
      <dsp:spPr>
        <a:xfrm>
          <a:off x="2940152" y="2758708"/>
          <a:ext cx="1779918" cy="106795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bezodkladně </a:t>
          </a:r>
          <a:endParaRPr lang="en-US" sz="2100" kern="1200" dirty="0"/>
        </a:p>
      </dsp:txBody>
      <dsp:txXfrm>
        <a:off x="2940152" y="2758708"/>
        <a:ext cx="1779918" cy="1067950"/>
      </dsp:txXfrm>
    </dsp:sp>
    <dsp:sp modelId="{97E03CA7-EC09-4DCE-93AC-E17E68E958CC}">
      <dsp:nvSpPr>
        <dsp:cNvPr id="0" name=""/>
        <dsp:cNvSpPr/>
      </dsp:nvSpPr>
      <dsp:spPr>
        <a:xfrm>
          <a:off x="4898062" y="2758708"/>
          <a:ext cx="1779918" cy="1067950"/>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ve stanovené lhůtě</a:t>
          </a:r>
          <a:endParaRPr lang="en-US" sz="2100" kern="1200" dirty="0"/>
        </a:p>
      </dsp:txBody>
      <dsp:txXfrm>
        <a:off x="4898062" y="2758708"/>
        <a:ext cx="1779918" cy="1067950"/>
      </dsp:txXfrm>
    </dsp:sp>
    <dsp:sp modelId="{36BE5C15-FA7A-4338-B907-D82E340FBC81}">
      <dsp:nvSpPr>
        <dsp:cNvPr id="0" name=""/>
        <dsp:cNvSpPr/>
      </dsp:nvSpPr>
      <dsp:spPr>
        <a:xfrm>
          <a:off x="6855972" y="2758708"/>
          <a:ext cx="1779918" cy="1067950"/>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k počátku kalendářního roku</a:t>
          </a:r>
          <a:endParaRPr lang="en-US" sz="2100" kern="1200" dirty="0"/>
        </a:p>
      </dsp:txBody>
      <dsp:txXfrm>
        <a:off x="6855972" y="2758708"/>
        <a:ext cx="1779918" cy="10679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AB5BC-678D-4297-8D5E-66DDA710F377}">
      <dsp:nvSpPr>
        <dsp:cNvPr id="0" name=""/>
        <dsp:cNvSpPr/>
      </dsp:nvSpPr>
      <dsp:spPr>
        <a:xfrm>
          <a:off x="531554" y="0"/>
          <a:ext cx="6024284" cy="402866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0B0B86-E2FC-4E93-A924-9F83E28CD75E}">
      <dsp:nvSpPr>
        <dsp:cNvPr id="0" name=""/>
        <dsp:cNvSpPr/>
      </dsp:nvSpPr>
      <dsp:spPr>
        <a:xfrm>
          <a:off x="47698" y="974984"/>
          <a:ext cx="906970" cy="2078692"/>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Den vyvěšení</a:t>
          </a:r>
        </a:p>
      </dsp:txBody>
      <dsp:txXfrm>
        <a:off x="91973" y="1019259"/>
        <a:ext cx="818420" cy="1990142"/>
      </dsp:txXfrm>
    </dsp:sp>
    <dsp:sp modelId="{67458D32-4E2F-4366-892B-34458D07DC95}">
      <dsp:nvSpPr>
        <dsp:cNvPr id="0" name=""/>
        <dsp:cNvSpPr/>
      </dsp:nvSpPr>
      <dsp:spPr>
        <a:xfrm>
          <a:off x="1213871" y="1081171"/>
          <a:ext cx="4683341" cy="1866317"/>
        </a:xfrm>
        <a:prstGeom prst="roundRect">
          <a:avLst/>
        </a:prstGeom>
        <a:solidFill>
          <a:schemeClr val="accent2">
            <a:hueOff val="-1356225"/>
            <a:satOff val="-828"/>
            <a:lumOff val="3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7 dnů</a:t>
          </a:r>
        </a:p>
      </dsp:txBody>
      <dsp:txXfrm>
        <a:off x="1304977" y="1172277"/>
        <a:ext cx="4501129" cy="1684105"/>
      </dsp:txXfrm>
    </dsp:sp>
    <dsp:sp modelId="{C5CC7352-F20E-487B-AB1E-51130CB5D5CD}">
      <dsp:nvSpPr>
        <dsp:cNvPr id="0" name=""/>
        <dsp:cNvSpPr/>
      </dsp:nvSpPr>
      <dsp:spPr>
        <a:xfrm>
          <a:off x="6056630" y="1123867"/>
          <a:ext cx="883278" cy="1643274"/>
        </a:xfrm>
        <a:prstGeom prst="roundRect">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zasedání</a:t>
          </a:r>
        </a:p>
      </dsp:txBody>
      <dsp:txXfrm>
        <a:off x="6099748" y="1166985"/>
        <a:ext cx="797042" cy="15570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AB5BC-678D-4297-8D5E-66DDA710F377}">
      <dsp:nvSpPr>
        <dsp:cNvPr id="0" name=""/>
        <dsp:cNvSpPr/>
      </dsp:nvSpPr>
      <dsp:spPr>
        <a:xfrm>
          <a:off x="334479" y="0"/>
          <a:ext cx="3515691" cy="330517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458D32-4E2F-4366-892B-34458D07DC95}">
      <dsp:nvSpPr>
        <dsp:cNvPr id="0" name=""/>
        <dsp:cNvSpPr/>
      </dsp:nvSpPr>
      <dsp:spPr>
        <a:xfrm>
          <a:off x="609824" y="854493"/>
          <a:ext cx="2931332" cy="1587806"/>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kern="1200" dirty="0"/>
            <a:t>7 dnů</a:t>
          </a:r>
        </a:p>
      </dsp:txBody>
      <dsp:txXfrm>
        <a:off x="687334" y="932003"/>
        <a:ext cx="2776312" cy="1432786"/>
      </dsp:txXfrm>
    </dsp:sp>
    <dsp:sp modelId="{C5CC7352-F20E-487B-AB1E-51130CB5D5CD}">
      <dsp:nvSpPr>
        <dsp:cNvPr id="0" name=""/>
        <dsp:cNvSpPr/>
      </dsp:nvSpPr>
      <dsp:spPr>
        <a:xfrm>
          <a:off x="2787232" y="978371"/>
          <a:ext cx="717902" cy="1348167"/>
        </a:xfrm>
        <a:prstGeom prst="roundRect">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cs-CZ" sz="1100" kern="1200" dirty="0"/>
            <a:t>zasedání</a:t>
          </a:r>
        </a:p>
      </dsp:txBody>
      <dsp:txXfrm>
        <a:off x="2822277" y="1013416"/>
        <a:ext cx="647812" cy="127807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D249B-5701-4271-9B78-EC917EDCD1A4}" type="datetimeFigureOut">
              <a:rPr lang="cs-CZ" smtClean="0"/>
              <a:t>22.01.2024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B6422-2567-4471-9E34-F8F6AC0F875B}" type="slidenum">
              <a:rPr lang="cs-CZ" smtClean="0"/>
              <a:t>‹#›</a:t>
            </a:fld>
            <a:endParaRPr lang="cs-CZ"/>
          </a:p>
        </p:txBody>
      </p:sp>
    </p:spTree>
    <p:extLst>
      <p:ext uri="{BB962C8B-B14F-4D97-AF65-F5344CB8AC3E}">
        <p14:creationId xmlns:p14="http://schemas.microsoft.com/office/powerpoint/2010/main" val="2100522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E0BD7822-2B5D-49DC-A2F7-2278788D37BE}" type="datetime1">
              <a:rPr lang="en-US" smtClean="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D87AA5A0-9C9D-46D0-A238-0493E2219BD0}" type="datetime1">
              <a:rPr lang="en-US" smtClean="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E5A1083-3E50-4996-9EC6-7962ECAFC10E}" type="datetime1">
              <a:rPr lang="en-US" smtClean="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664F26CC-3356-425B-81AD-33045F89C97F}" type="datetime1">
              <a:rPr lang="en-US" smtClean="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DBE07C2A-7054-4B79-AA2D-4185EE664A8B}" type="datetime1">
              <a:rPr lang="en-US" smtClean="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46FA02F-4820-47E6-BA64-D98B60724013}" type="datetime1">
              <a:rPr lang="en-US" smtClean="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AFA2A75-6B69-45AF-9BAB-79D7F06176AD}" type="datetime1">
              <a:rPr lang="en-US" smtClean="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3C7447F-60C4-45C0-AC0E-F742F2193458}" type="datetime1">
              <a:rPr lang="en-US" smtClean="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30" name="PlaceHolder 2"/>
          <p:cNvSpPr>
            <a:spLocks noGrp="1"/>
          </p:cNvSpPr>
          <p:nvPr>
            <p:ph type="body"/>
          </p:nvPr>
        </p:nvSpPr>
        <p:spPr>
          <a:xfrm>
            <a:off x="677160" y="4527360"/>
            <a:ext cx="859644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2057814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7"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28" name="PlaceHolder 2"/>
          <p:cNvSpPr>
            <a:spLocks noGrp="1"/>
          </p:cNvSpPr>
          <p:nvPr>
            <p:ph type="subTitle"/>
          </p:nvPr>
        </p:nvSpPr>
        <p:spPr>
          <a:xfrm>
            <a:off x="677160" y="4527360"/>
            <a:ext cx="8596440" cy="151344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915181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24101D4-7C5B-4849-8C78-1655E71404BC}" type="datetime1">
              <a:rPr lang="en-US" smtClean="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8FF20B19-2DA2-417E-9D0E-9131CAF6E4E9}" type="datetime1">
              <a:rPr lang="en-US" smtClean="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7AAE40AD-C267-457A-8CD8-25743C0CFB50}" type="datetime1">
              <a:rPr lang="en-US" smtClean="0"/>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8368548-E750-470B-865B-722C3C0AD32E}" type="datetime1">
              <a:rPr lang="en-US" smtClean="0"/>
              <a:t>1/22/2024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0202C8B-2A70-4530-9732-563903C1EA58}" type="datetime1">
              <a:rPr lang="en-US" smtClean="0"/>
              <a:t>1/22/2024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6FF50-3722-4AC0-A93F-BE4E188EB7F4}" type="datetime1">
              <a:rPr lang="en-US" smtClean="0"/>
              <a:t>1/22/2024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8A77054-631A-4B2F-9C47-62822C9990E8}" type="datetime1">
              <a:rPr lang="en-US" smtClean="0"/>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4D75D195-0C19-411B-908B-F2A425D75A70}" type="datetime1">
              <a:rPr lang="en-US" smtClean="0"/>
              <a:t>1/22/2024</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2A49DB-4A8B-4E3F-BBB2-CACC89A51BD6}" type="datetime1">
              <a:rPr lang="en-US" smtClean="0"/>
              <a:t>1/22/2024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 id="2147483669" r:id="rId17"/>
    <p:sldLayoutId id="2147483670" r:id="rId18"/>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spmo.cz/vzdelavani" TargetMode="Externa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hyperlink" Target="https://www.mvcr.cz/clanek/zasada-verejnosti-zasedani-zastupitelstva-obce-prakticke-problemy.aspx" TargetMode="Externa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90.xml.rels><?xml version="1.0" encoding="UTF-8" standalone="yes"?>
<Relationships xmlns="http://schemas.openxmlformats.org/package/2006/relationships"><Relationship Id="rId2" Type="http://schemas.openxmlformats.org/officeDocument/2006/relationships/hyperlink" Target="https://www.zakonyprolidi.cz/cs/2000-128#f4385981" TargetMode="Externa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hyperlink" Target="https://spmo.cz/vzdelavani/obecne-zavazne-vyhlasky-a-sbirka-pravnich-predpisu-uzemnich-samospravnych-celku-13-2-2024/" TargetMode="Externa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22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hyperlink" Target="https://www.publicdomainpictures.net/en/view-image.php?image=238044&amp;picture=choice" TargetMode="External"/><Relationship Id="rId2" Type="http://schemas.openxmlformats.org/officeDocument/2006/relationships/image" Target="../media/image122.jpg"/><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4.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4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hyperlink" Target="https://spmo.cz/vzdelavani" TargetMode="External"/><Relationship Id="rId1" Type="http://schemas.openxmlformats.org/officeDocument/2006/relationships/slideLayout" Target="../slideLayouts/slideLayout8.xml"/></Relationships>
</file>

<file path=ppt/slides/_rels/slide2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mailto:stastny@catania.cz"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www.surrenderedmarriage.org/2012/03/raise-white-flag-and-win.html" TargetMode="External"/><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04D23F-268D-40B0-82A5-D4CFB54AF232}"/>
              </a:ext>
            </a:extLst>
          </p:cNvPr>
          <p:cNvSpPr>
            <a:spLocks noGrp="1"/>
          </p:cNvSpPr>
          <p:nvPr>
            <p:ph type="ctrTitle"/>
          </p:nvPr>
        </p:nvSpPr>
        <p:spPr/>
        <p:txBody>
          <a:bodyPr/>
          <a:lstStyle/>
          <a:p>
            <a:r>
              <a:rPr lang="cs-CZ" dirty="0"/>
              <a:t>Hlavní zákonné povinnosti obcí a měst</a:t>
            </a:r>
          </a:p>
        </p:txBody>
      </p:sp>
      <p:sp>
        <p:nvSpPr>
          <p:cNvPr id="3" name="Podnadpis 2">
            <a:extLst>
              <a:ext uri="{FF2B5EF4-FFF2-40B4-BE49-F238E27FC236}">
                <a16:creationId xmlns:a16="http://schemas.microsoft.com/office/drawing/2014/main" id="{C5F46A20-9E33-4ED2-8834-7F8830F71496}"/>
              </a:ext>
            </a:extLst>
          </p:cNvPr>
          <p:cNvSpPr>
            <a:spLocks noGrp="1"/>
          </p:cNvSpPr>
          <p:nvPr>
            <p:ph type="subTitle" idx="1"/>
          </p:nvPr>
        </p:nvSpPr>
        <p:spPr/>
        <p:txBody>
          <a:bodyPr/>
          <a:lstStyle/>
          <a:p>
            <a:r>
              <a:rPr lang="cs-CZ" dirty="0"/>
              <a:t>JUDr. Jan Šťastný, MPA</a:t>
            </a:r>
          </a:p>
        </p:txBody>
      </p:sp>
      <p:sp>
        <p:nvSpPr>
          <p:cNvPr id="4" name="Zástupný symbol pro zápatí 3">
            <a:extLst>
              <a:ext uri="{FF2B5EF4-FFF2-40B4-BE49-F238E27FC236}">
                <a16:creationId xmlns:a16="http://schemas.microsoft.com/office/drawing/2014/main" id="{F264E83D-37D5-4AC5-980F-EC249F43F77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12222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208258" y="200563"/>
            <a:ext cx="7574641" cy="6398470"/>
          </a:xfrm>
          <a:prstGeom prst="rect">
            <a:avLst/>
          </a:prstGeom>
        </p:spPr>
      </p:pic>
      <p:sp>
        <p:nvSpPr>
          <p:cNvPr id="3" name="TextovéPole 2"/>
          <p:cNvSpPr txBox="1"/>
          <p:nvPr/>
        </p:nvSpPr>
        <p:spPr>
          <a:xfrm>
            <a:off x="465935" y="2393749"/>
            <a:ext cx="9510925" cy="646331"/>
          </a:xfrm>
          <a:prstGeom prst="rect">
            <a:avLst/>
          </a:prstGeom>
          <a:noFill/>
        </p:spPr>
        <p:txBody>
          <a:bodyPr wrap="square" rtlCol="0">
            <a:spAutoFit/>
          </a:bodyPr>
          <a:lstStyle/>
          <a:p>
            <a:r>
              <a:rPr lang="cs-CZ" dirty="0"/>
              <a:t>Aplikace na rychlé automatizované vyřizování žádostí o informace a všech variant úkonů podle zákona č. 106/1999 Sb.</a:t>
            </a:r>
          </a:p>
        </p:txBody>
      </p:sp>
    </p:spTree>
    <p:extLst>
      <p:ext uri="{BB962C8B-B14F-4D97-AF65-F5344CB8AC3E}">
        <p14:creationId xmlns:p14="http://schemas.microsoft.com/office/powerpoint/2010/main" val="41876328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12CECD-800D-EF02-E29F-91DFE54B53CF}"/>
              </a:ext>
            </a:extLst>
          </p:cNvPr>
          <p:cNvSpPr>
            <a:spLocks noGrp="1"/>
          </p:cNvSpPr>
          <p:nvPr>
            <p:ph type="title"/>
          </p:nvPr>
        </p:nvSpPr>
        <p:spPr>
          <a:xfrm>
            <a:off x="677334" y="609600"/>
            <a:ext cx="3296789" cy="2080846"/>
          </a:xfrm>
        </p:spPr>
        <p:txBody>
          <a:bodyPr/>
          <a:lstStyle/>
          <a:p>
            <a:r>
              <a:rPr lang="cs-CZ" dirty="0"/>
              <a:t>Novela zákona o obcích, návrh</a:t>
            </a:r>
          </a:p>
        </p:txBody>
      </p:sp>
      <p:pic>
        <p:nvPicPr>
          <p:cNvPr id="6" name="Zástupný obsah 5">
            <a:extLst>
              <a:ext uri="{FF2B5EF4-FFF2-40B4-BE49-F238E27FC236}">
                <a16:creationId xmlns:a16="http://schemas.microsoft.com/office/drawing/2014/main" id="{D69F5557-52F9-0FBA-93B3-518DD7FEA3D5}"/>
              </a:ext>
            </a:extLst>
          </p:cNvPr>
          <p:cNvPicPr>
            <a:picLocks noGrp="1" noChangeAspect="1"/>
          </p:cNvPicPr>
          <p:nvPr>
            <p:ph idx="1"/>
          </p:nvPr>
        </p:nvPicPr>
        <p:blipFill>
          <a:blip r:embed="rId2"/>
          <a:stretch>
            <a:fillRect/>
          </a:stretch>
        </p:blipFill>
        <p:spPr>
          <a:xfrm>
            <a:off x="3462884" y="197057"/>
            <a:ext cx="6692232" cy="6026867"/>
          </a:xfrm>
        </p:spPr>
      </p:pic>
      <p:sp>
        <p:nvSpPr>
          <p:cNvPr id="4" name="Zástupný symbol pro zápatí 3">
            <a:extLst>
              <a:ext uri="{FF2B5EF4-FFF2-40B4-BE49-F238E27FC236}">
                <a16:creationId xmlns:a16="http://schemas.microsoft.com/office/drawing/2014/main" id="{2897D73A-0B3B-2F00-FE37-7ED03FDBDCE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306243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C723F2-6BE9-44F0-9F8D-2C6E779A15AD}"/>
              </a:ext>
            </a:extLst>
          </p:cNvPr>
          <p:cNvSpPr>
            <a:spLocks noGrp="1"/>
          </p:cNvSpPr>
          <p:nvPr>
            <p:ph type="title"/>
          </p:nvPr>
        </p:nvSpPr>
        <p:spPr/>
        <p:txBody>
          <a:bodyPr/>
          <a:lstStyle/>
          <a:p>
            <a:endParaRPr lang="cs-CZ"/>
          </a:p>
        </p:txBody>
      </p:sp>
      <p:pic>
        <p:nvPicPr>
          <p:cNvPr id="6" name="Zástupný obsah 5" descr="Obsah obrázku snímek obrazovky&#10;&#10;Popis byl vytvořen automaticky">
            <a:extLst>
              <a:ext uri="{FF2B5EF4-FFF2-40B4-BE49-F238E27FC236}">
                <a16:creationId xmlns:a16="http://schemas.microsoft.com/office/drawing/2014/main" id="{7CC6B84A-AC17-4DFD-B2F1-767D227D46C8}"/>
              </a:ext>
            </a:extLst>
          </p:cNvPr>
          <p:cNvPicPr>
            <a:picLocks noGrp="1" noChangeAspect="1"/>
          </p:cNvPicPr>
          <p:nvPr>
            <p:ph idx="1"/>
          </p:nvPr>
        </p:nvPicPr>
        <p:blipFill>
          <a:blip r:embed="rId2"/>
          <a:stretch>
            <a:fillRect/>
          </a:stretch>
        </p:blipFill>
        <p:spPr>
          <a:xfrm>
            <a:off x="677334" y="451513"/>
            <a:ext cx="9566762" cy="5043219"/>
          </a:xfrm>
        </p:spPr>
      </p:pic>
      <p:sp>
        <p:nvSpPr>
          <p:cNvPr id="4" name="Zástupný symbol pro zápatí 3">
            <a:extLst>
              <a:ext uri="{FF2B5EF4-FFF2-40B4-BE49-F238E27FC236}">
                <a16:creationId xmlns:a16="http://schemas.microsoft.com/office/drawing/2014/main" id="{BC385F91-D4CE-4F93-8D38-9479D66FFF8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541433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E097AA-DA0F-4A13-B4D6-0CF831EF47C3}"/>
              </a:ext>
            </a:extLst>
          </p:cNvPr>
          <p:cNvSpPr>
            <a:spLocks noGrp="1"/>
          </p:cNvSpPr>
          <p:nvPr>
            <p:ph type="title"/>
          </p:nvPr>
        </p:nvSpPr>
        <p:spPr/>
        <p:txBody>
          <a:bodyPr/>
          <a:lstStyle/>
          <a:p>
            <a:endParaRPr lang="cs-CZ"/>
          </a:p>
        </p:txBody>
      </p:sp>
      <p:pic>
        <p:nvPicPr>
          <p:cNvPr id="6" name="Zástupný obsah 5" descr="Obsah obrázku snímek obrazovky&#10;&#10;Popis byl vytvořen automaticky">
            <a:extLst>
              <a:ext uri="{FF2B5EF4-FFF2-40B4-BE49-F238E27FC236}">
                <a16:creationId xmlns:a16="http://schemas.microsoft.com/office/drawing/2014/main" id="{A77FF6C3-1246-4C59-BF94-F68C3C1D6806}"/>
              </a:ext>
            </a:extLst>
          </p:cNvPr>
          <p:cNvPicPr>
            <a:picLocks noGrp="1" noChangeAspect="1"/>
          </p:cNvPicPr>
          <p:nvPr>
            <p:ph idx="1"/>
          </p:nvPr>
        </p:nvPicPr>
        <p:blipFill>
          <a:blip r:embed="rId2"/>
          <a:stretch>
            <a:fillRect/>
          </a:stretch>
        </p:blipFill>
        <p:spPr>
          <a:xfrm>
            <a:off x="486915" y="754729"/>
            <a:ext cx="14300016" cy="5651758"/>
          </a:xfrm>
        </p:spPr>
      </p:pic>
      <p:sp>
        <p:nvSpPr>
          <p:cNvPr id="4" name="Zástupný symbol pro zápatí 3">
            <a:extLst>
              <a:ext uri="{FF2B5EF4-FFF2-40B4-BE49-F238E27FC236}">
                <a16:creationId xmlns:a16="http://schemas.microsoft.com/office/drawing/2014/main" id="{DC844A38-95B6-4310-A7BB-F8AAB2683B6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184579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11F70F-353D-42B1-9F0D-FD9EABB56F6C}"/>
              </a:ext>
            </a:extLst>
          </p:cNvPr>
          <p:cNvSpPr>
            <a:spLocks noGrp="1"/>
          </p:cNvSpPr>
          <p:nvPr>
            <p:ph type="title"/>
          </p:nvPr>
        </p:nvSpPr>
        <p:spPr/>
        <p:txBody>
          <a:bodyPr/>
          <a:lstStyle/>
          <a:p>
            <a:endParaRPr lang="cs-CZ"/>
          </a:p>
        </p:txBody>
      </p:sp>
      <p:pic>
        <p:nvPicPr>
          <p:cNvPr id="6" name="Zástupný obsah 5" descr="Obsah obrázku snímek obrazovky&#10;&#10;Popis byl vytvořen automaticky">
            <a:extLst>
              <a:ext uri="{FF2B5EF4-FFF2-40B4-BE49-F238E27FC236}">
                <a16:creationId xmlns:a16="http://schemas.microsoft.com/office/drawing/2014/main" id="{34381C93-F1F1-4043-9B98-DB9B03061451}"/>
              </a:ext>
            </a:extLst>
          </p:cNvPr>
          <p:cNvPicPr>
            <a:picLocks noGrp="1" noChangeAspect="1"/>
          </p:cNvPicPr>
          <p:nvPr>
            <p:ph idx="1"/>
          </p:nvPr>
        </p:nvPicPr>
        <p:blipFill>
          <a:blip r:embed="rId2"/>
          <a:stretch>
            <a:fillRect/>
          </a:stretch>
        </p:blipFill>
        <p:spPr>
          <a:xfrm>
            <a:off x="241214" y="1281412"/>
            <a:ext cx="10223021" cy="4295176"/>
          </a:xfrm>
        </p:spPr>
      </p:pic>
      <p:sp>
        <p:nvSpPr>
          <p:cNvPr id="4" name="Zástupný symbol pro zápatí 3">
            <a:extLst>
              <a:ext uri="{FF2B5EF4-FFF2-40B4-BE49-F238E27FC236}">
                <a16:creationId xmlns:a16="http://schemas.microsoft.com/office/drawing/2014/main" id="{CB320350-BDD4-4FBF-B345-B9581FEC69E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562976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4DA0C2-D3E0-4EA5-8E51-B286972C0F23}"/>
              </a:ext>
            </a:extLst>
          </p:cNvPr>
          <p:cNvSpPr>
            <a:spLocks noGrp="1"/>
          </p:cNvSpPr>
          <p:nvPr>
            <p:ph type="title"/>
          </p:nvPr>
        </p:nvSpPr>
        <p:spPr/>
        <p:txBody>
          <a:bodyPr/>
          <a:lstStyle/>
          <a:p>
            <a:endParaRPr lang="cs-CZ"/>
          </a:p>
        </p:txBody>
      </p:sp>
      <p:pic>
        <p:nvPicPr>
          <p:cNvPr id="6" name="Zástupný obsah 5" descr="Obsah obrázku snímek obrazovky&#10;&#10;Popis byl vytvořen automaticky">
            <a:extLst>
              <a:ext uri="{FF2B5EF4-FFF2-40B4-BE49-F238E27FC236}">
                <a16:creationId xmlns:a16="http://schemas.microsoft.com/office/drawing/2014/main" id="{421A4054-33AC-4E54-96AF-09E92607CFBC}"/>
              </a:ext>
            </a:extLst>
          </p:cNvPr>
          <p:cNvPicPr>
            <a:picLocks noGrp="1" noChangeAspect="1"/>
          </p:cNvPicPr>
          <p:nvPr>
            <p:ph idx="1"/>
          </p:nvPr>
        </p:nvPicPr>
        <p:blipFill>
          <a:blip r:embed="rId2"/>
          <a:stretch>
            <a:fillRect/>
          </a:stretch>
        </p:blipFill>
        <p:spPr>
          <a:xfrm>
            <a:off x="502032" y="206375"/>
            <a:ext cx="8426823" cy="6447643"/>
          </a:xfrm>
        </p:spPr>
      </p:pic>
      <p:sp>
        <p:nvSpPr>
          <p:cNvPr id="4" name="Zástupný symbol pro zápatí 3">
            <a:extLst>
              <a:ext uri="{FF2B5EF4-FFF2-40B4-BE49-F238E27FC236}">
                <a16:creationId xmlns:a16="http://schemas.microsoft.com/office/drawing/2014/main" id="{4F3E64D4-5F57-4D72-A9EA-687995E58AB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81619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C26DDD-EE5D-4B58-BF4F-1A3D81EAD7EC}"/>
              </a:ext>
            </a:extLst>
          </p:cNvPr>
          <p:cNvSpPr>
            <a:spLocks noGrp="1"/>
          </p:cNvSpPr>
          <p:nvPr>
            <p:ph type="title"/>
          </p:nvPr>
        </p:nvSpPr>
        <p:spPr/>
        <p:txBody>
          <a:bodyPr/>
          <a:lstStyle/>
          <a:p>
            <a:endParaRPr lang="cs-CZ"/>
          </a:p>
        </p:txBody>
      </p:sp>
      <p:pic>
        <p:nvPicPr>
          <p:cNvPr id="6" name="Zástupný obsah 5" descr="Obsah obrázku snímek obrazovky&#10;&#10;Popis byl vytvořen automaticky">
            <a:extLst>
              <a:ext uri="{FF2B5EF4-FFF2-40B4-BE49-F238E27FC236}">
                <a16:creationId xmlns:a16="http://schemas.microsoft.com/office/drawing/2014/main" id="{E34C9D34-DDDB-4DAB-9E66-D0D0FBF39AA0}"/>
              </a:ext>
            </a:extLst>
          </p:cNvPr>
          <p:cNvPicPr>
            <a:picLocks noGrp="1" noChangeAspect="1"/>
          </p:cNvPicPr>
          <p:nvPr>
            <p:ph idx="1"/>
          </p:nvPr>
        </p:nvPicPr>
        <p:blipFill>
          <a:blip r:embed="rId2"/>
          <a:stretch>
            <a:fillRect/>
          </a:stretch>
        </p:blipFill>
        <p:spPr>
          <a:xfrm>
            <a:off x="677334" y="1166637"/>
            <a:ext cx="9514165" cy="5057287"/>
          </a:xfrm>
        </p:spPr>
      </p:pic>
      <p:sp>
        <p:nvSpPr>
          <p:cNvPr id="4" name="Zástupný symbol pro zápatí 3">
            <a:extLst>
              <a:ext uri="{FF2B5EF4-FFF2-40B4-BE49-F238E27FC236}">
                <a16:creationId xmlns:a16="http://schemas.microsoft.com/office/drawing/2014/main" id="{A75A5D38-CE89-4CAB-8EA1-0A457DB3EB8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036055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E47B13-F60B-4B07-9736-0FB32FB796CB}"/>
              </a:ext>
            </a:extLst>
          </p:cNvPr>
          <p:cNvSpPr>
            <a:spLocks noGrp="1"/>
          </p:cNvSpPr>
          <p:nvPr>
            <p:ph type="title"/>
          </p:nvPr>
        </p:nvSpPr>
        <p:spPr/>
        <p:txBody>
          <a:bodyPr/>
          <a:lstStyle/>
          <a:p>
            <a:endParaRPr lang="cs-CZ"/>
          </a:p>
        </p:txBody>
      </p:sp>
      <p:pic>
        <p:nvPicPr>
          <p:cNvPr id="6" name="Zástupný obsah 5" descr="Obsah obrázku snímek obrazovky&#10;&#10;Popis byl vytvořen automaticky">
            <a:extLst>
              <a:ext uri="{FF2B5EF4-FFF2-40B4-BE49-F238E27FC236}">
                <a16:creationId xmlns:a16="http://schemas.microsoft.com/office/drawing/2014/main" id="{E5ABB064-0174-44E9-A9EE-19D727A11661}"/>
              </a:ext>
            </a:extLst>
          </p:cNvPr>
          <p:cNvPicPr>
            <a:picLocks noGrp="1" noChangeAspect="1"/>
          </p:cNvPicPr>
          <p:nvPr>
            <p:ph idx="1"/>
          </p:nvPr>
        </p:nvPicPr>
        <p:blipFill>
          <a:blip r:embed="rId2"/>
          <a:stretch>
            <a:fillRect/>
          </a:stretch>
        </p:blipFill>
        <p:spPr>
          <a:xfrm>
            <a:off x="1392702" y="451514"/>
            <a:ext cx="9375073" cy="5907894"/>
          </a:xfrm>
        </p:spPr>
      </p:pic>
      <p:sp>
        <p:nvSpPr>
          <p:cNvPr id="4" name="Zástupný symbol pro zápatí 3">
            <a:extLst>
              <a:ext uri="{FF2B5EF4-FFF2-40B4-BE49-F238E27FC236}">
                <a16:creationId xmlns:a16="http://schemas.microsoft.com/office/drawing/2014/main" id="{2E8027F0-B322-459B-A9D1-859E3F7E42B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88578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13617B-620A-4679-8324-599E7CE389EF}"/>
              </a:ext>
            </a:extLst>
          </p:cNvPr>
          <p:cNvSpPr>
            <a:spLocks noGrp="1"/>
          </p:cNvSpPr>
          <p:nvPr>
            <p:ph type="title"/>
          </p:nvPr>
        </p:nvSpPr>
        <p:spPr/>
        <p:txBody>
          <a:bodyPr/>
          <a:lstStyle/>
          <a:p>
            <a:endParaRPr lang="cs-CZ"/>
          </a:p>
        </p:txBody>
      </p:sp>
      <p:pic>
        <p:nvPicPr>
          <p:cNvPr id="6" name="Zástupný obsah 5" descr="Obsah obrázku snímek obrazovky&#10;&#10;Popis byl vytvořen automaticky">
            <a:extLst>
              <a:ext uri="{FF2B5EF4-FFF2-40B4-BE49-F238E27FC236}">
                <a16:creationId xmlns:a16="http://schemas.microsoft.com/office/drawing/2014/main" id="{6A072BA5-5946-43BE-8402-79F7B5D9312A}"/>
              </a:ext>
            </a:extLst>
          </p:cNvPr>
          <p:cNvPicPr>
            <a:picLocks noGrp="1" noChangeAspect="1"/>
          </p:cNvPicPr>
          <p:nvPr>
            <p:ph idx="1"/>
          </p:nvPr>
        </p:nvPicPr>
        <p:blipFill>
          <a:blip r:embed="rId2"/>
          <a:stretch>
            <a:fillRect/>
          </a:stretch>
        </p:blipFill>
        <p:spPr>
          <a:xfrm>
            <a:off x="1111348" y="542392"/>
            <a:ext cx="8162654" cy="6202018"/>
          </a:xfrm>
        </p:spPr>
      </p:pic>
      <p:sp>
        <p:nvSpPr>
          <p:cNvPr id="4" name="Zástupný symbol pro zápatí 3">
            <a:extLst>
              <a:ext uri="{FF2B5EF4-FFF2-40B4-BE49-F238E27FC236}">
                <a16:creationId xmlns:a16="http://schemas.microsoft.com/office/drawing/2014/main" id="{99DF1098-971B-4974-925D-E29C7FF07BC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094399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F34CC4-5471-473E-85F5-B9747C234B6F}"/>
              </a:ext>
            </a:extLst>
          </p:cNvPr>
          <p:cNvSpPr>
            <a:spLocks noGrp="1"/>
          </p:cNvSpPr>
          <p:nvPr>
            <p:ph type="title"/>
          </p:nvPr>
        </p:nvSpPr>
        <p:spPr/>
        <p:txBody>
          <a:bodyPr/>
          <a:lstStyle/>
          <a:p>
            <a:endParaRPr lang="cs-CZ"/>
          </a:p>
        </p:txBody>
      </p:sp>
      <p:pic>
        <p:nvPicPr>
          <p:cNvPr id="6" name="Zástupný obsah 5" descr="Obsah obrázku snímek obrazovky&#10;&#10;Popis byl vytvořen automaticky">
            <a:extLst>
              <a:ext uri="{FF2B5EF4-FFF2-40B4-BE49-F238E27FC236}">
                <a16:creationId xmlns:a16="http://schemas.microsoft.com/office/drawing/2014/main" id="{3B3A7D80-7AA2-41EE-8B60-A7560AF734B8}"/>
              </a:ext>
            </a:extLst>
          </p:cNvPr>
          <p:cNvPicPr>
            <a:picLocks noGrp="1" noChangeAspect="1"/>
          </p:cNvPicPr>
          <p:nvPr>
            <p:ph idx="1"/>
          </p:nvPr>
        </p:nvPicPr>
        <p:blipFill>
          <a:blip r:embed="rId2"/>
          <a:stretch>
            <a:fillRect/>
          </a:stretch>
        </p:blipFill>
        <p:spPr>
          <a:xfrm>
            <a:off x="513043" y="2307102"/>
            <a:ext cx="9780953" cy="3140453"/>
          </a:xfrm>
        </p:spPr>
      </p:pic>
      <p:sp>
        <p:nvSpPr>
          <p:cNvPr id="4" name="Zástupný symbol pro zápatí 3">
            <a:extLst>
              <a:ext uri="{FF2B5EF4-FFF2-40B4-BE49-F238E27FC236}">
                <a16:creationId xmlns:a16="http://schemas.microsoft.com/office/drawing/2014/main" id="{EE9FBAED-9EF5-432B-8DD6-337660BA1F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295297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Podmínky platného projevu vůle podle zákona o obcích </a:t>
            </a:r>
            <a:br>
              <a:rPr lang="cs-CZ" dirty="0"/>
            </a:br>
            <a:endParaRPr lang="cs-CZ" dirty="0"/>
          </a:p>
        </p:txBody>
      </p:sp>
      <p:sp>
        <p:nvSpPr>
          <p:cNvPr id="3" name="Zástupný symbol pro obsah 2"/>
          <p:cNvSpPr>
            <a:spLocks noGrp="1"/>
          </p:cNvSpPr>
          <p:nvPr>
            <p:ph idx="1"/>
          </p:nvPr>
        </p:nvSpPr>
        <p:spPr>
          <a:xfrm>
            <a:off x="677333" y="1776248"/>
            <a:ext cx="9570253" cy="4265115"/>
          </a:xfrm>
        </p:spPr>
        <p:txBody>
          <a:bodyPr>
            <a:normAutofit lnSpcReduction="10000"/>
          </a:bodyPr>
          <a:lstStyle/>
          <a:p>
            <a:endParaRPr lang="cs-CZ" dirty="0"/>
          </a:p>
          <a:p>
            <a:pPr marL="0" indent="0">
              <a:buNone/>
            </a:pPr>
            <a:r>
              <a:rPr lang="pl-PL" b="1" dirty="0"/>
              <a:t>§ 41 odst. 2 zákona č. 128/2000 Sb. o obcích </a:t>
            </a:r>
            <a:endParaRPr lang="pl-PL" dirty="0"/>
          </a:p>
          <a:p>
            <a:pPr algn="just"/>
            <a:r>
              <a:rPr lang="cs-CZ" i="1" dirty="0"/>
              <a:t>„Právní jednání, která vyžadují schválení zastupitelstva obce, popřípadě rady obce, jsou bez tohoto schválení neplatná“ </a:t>
            </a:r>
          </a:p>
          <a:p>
            <a:pPr algn="just"/>
            <a:r>
              <a:rPr lang="cs-CZ" dirty="0"/>
              <a:t>Např. starosta města sám schválí smlouvu…</a:t>
            </a:r>
          </a:p>
          <a:p>
            <a:pPr algn="just"/>
            <a:r>
              <a:rPr lang="cs-CZ" b="1" dirty="0"/>
              <a:t>Důsledek je absolutní neplatnost, kterou nelze zhojit ani zpětným, dodatečným, schválením</a:t>
            </a:r>
            <a:r>
              <a:rPr lang="cs-CZ" dirty="0"/>
              <a:t>. </a:t>
            </a:r>
          </a:p>
          <a:p>
            <a:pPr marL="0" indent="0" algn="just">
              <a:buNone/>
            </a:pPr>
            <a:r>
              <a:rPr lang="pl-PL" b="1" dirty="0"/>
              <a:t>§ 41 odst. 1 zákona č. 128/2000 Sb. o obcích </a:t>
            </a:r>
            <a:endParaRPr lang="pl-PL" dirty="0"/>
          </a:p>
          <a:p>
            <a:pPr algn="just"/>
            <a:r>
              <a:rPr lang="cs-CZ" i="1" dirty="0"/>
              <a:t>„Podmiňuje-li tento zákon platnost právního jednání obce předchozím zveřejněním, schválením, nebo souhlasem, opatří se listina o tomto právním jednání doložkou, již bude potvrzeno, že tyto podmínky jsou splněny. Je-li listina touto doložkou obcí opatřena, má se za to, že povinnost předchozího zveřejnění, schválení nebo souhlasu byla splněna.“ </a:t>
            </a:r>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00088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73774" y="1418116"/>
            <a:ext cx="8596668" cy="1320800"/>
          </a:xfrm>
        </p:spPr>
        <p:txBody>
          <a:bodyPr/>
          <a:lstStyle/>
          <a:p>
            <a:endParaRPr lang="cs-CZ" dirty="0"/>
          </a:p>
        </p:txBody>
      </p:sp>
      <p:pic>
        <p:nvPicPr>
          <p:cNvPr id="5" name="Zástupný symbol pro obsah 4"/>
          <p:cNvPicPr>
            <a:picLocks noGrp="1" noChangeAspect="1"/>
          </p:cNvPicPr>
          <p:nvPr>
            <p:ph idx="1"/>
          </p:nvPr>
        </p:nvPicPr>
        <p:blipFill>
          <a:blip r:embed="rId2"/>
          <a:stretch>
            <a:fillRect/>
          </a:stretch>
        </p:blipFill>
        <p:spPr>
          <a:xfrm>
            <a:off x="1333743" y="217037"/>
            <a:ext cx="5523640" cy="6580481"/>
          </a:xfrm>
          <a:prstGeom prst="rect">
            <a:avLst/>
          </a:prstGeom>
        </p:spPr>
      </p:pic>
      <p:pic>
        <p:nvPicPr>
          <p:cNvPr id="4" name="Obrázek 3"/>
          <p:cNvPicPr>
            <a:picLocks noChangeAspect="1"/>
          </p:cNvPicPr>
          <p:nvPr/>
        </p:nvPicPr>
        <p:blipFill>
          <a:blip r:embed="rId3"/>
          <a:stretch>
            <a:fillRect/>
          </a:stretch>
        </p:blipFill>
        <p:spPr>
          <a:xfrm>
            <a:off x="7561081" y="1229711"/>
            <a:ext cx="4234021" cy="5456942"/>
          </a:xfrm>
          <a:prstGeom prst="rect">
            <a:avLst/>
          </a:prstGeom>
        </p:spPr>
      </p:pic>
    </p:spTree>
    <p:extLst>
      <p:ext uri="{BB962C8B-B14F-4D97-AF65-F5344CB8AC3E}">
        <p14:creationId xmlns:p14="http://schemas.microsoft.com/office/powerpoint/2010/main" val="8259949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Schvalování, podepisování</a:t>
            </a:r>
          </a:p>
        </p:txBody>
      </p:sp>
      <p:sp>
        <p:nvSpPr>
          <p:cNvPr id="3" name="Zástupný symbol pro obsah 2"/>
          <p:cNvSpPr>
            <a:spLocks noGrp="1"/>
          </p:cNvSpPr>
          <p:nvPr>
            <p:ph idx="1"/>
          </p:nvPr>
        </p:nvSpPr>
        <p:spPr>
          <a:xfrm>
            <a:off x="677334" y="1629295"/>
            <a:ext cx="8596668" cy="4412067"/>
          </a:xfrm>
        </p:spPr>
        <p:txBody>
          <a:bodyPr>
            <a:normAutofit/>
          </a:bodyPr>
          <a:lstStyle/>
          <a:p>
            <a:endParaRPr lang="cs-CZ" dirty="0"/>
          </a:p>
          <a:p>
            <a:pPr algn="just"/>
            <a:r>
              <a:rPr lang="cs-CZ" dirty="0"/>
              <a:t>Smlouvu za obec podepisuje zpravidla starosta nebo v případě zastupování místostarosta po schválení příslušným orgánem obce. Příslušný orgán obce může pověřit i jiného člena zastupitelstva obce k podpisu smlouvy. </a:t>
            </a:r>
            <a:br>
              <a:rPr lang="cs-CZ" dirty="0"/>
            </a:br>
            <a:r>
              <a:rPr lang="cs-CZ" dirty="0"/>
              <a:t>V některých případech mohou být pověřeni i zaměstnanci obce v souladu s organizačním řádem. </a:t>
            </a:r>
          </a:p>
          <a:p>
            <a:r>
              <a:rPr lang="cs-CZ" b="1" dirty="0"/>
              <a:t>Smlouva může být podepsána po vyslovení souhlasu příslušného orgánu obce, jinak je právní jednání neplatné. </a:t>
            </a:r>
            <a:endParaRPr lang="cs-CZ" dirty="0"/>
          </a:p>
          <a:p>
            <a:r>
              <a:rPr lang="cs-CZ" dirty="0"/>
              <a:t>Nechce-li obec v budoucnu čelit pochybnostem, je nejlepší schválit celé znění smlouvy. Nemusí být ale schválen celý text smlouvy, stačí, když jsou schváleny podstatné náležitosti smlouvy.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43125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podmínky</a:t>
            </a:r>
          </a:p>
        </p:txBody>
      </p:sp>
      <p:sp>
        <p:nvSpPr>
          <p:cNvPr id="3" name="Zástupný symbol pro obsah 2"/>
          <p:cNvSpPr>
            <a:spLocks noGrp="1"/>
          </p:cNvSpPr>
          <p:nvPr>
            <p:ph idx="1"/>
          </p:nvPr>
        </p:nvSpPr>
        <p:spPr>
          <a:xfrm>
            <a:off x="677334" y="1786759"/>
            <a:ext cx="8596668" cy="4254603"/>
          </a:xfrm>
        </p:spPr>
        <p:txBody>
          <a:bodyPr>
            <a:normAutofit/>
          </a:bodyPr>
          <a:lstStyle/>
          <a:p>
            <a:pPr algn="just"/>
            <a:r>
              <a:rPr lang="cs-CZ" dirty="0"/>
              <a:t>Povinnou náležitostí smlouvy je doložka o splnění podmínek pro uzavření smlouvy. </a:t>
            </a:r>
          </a:p>
          <a:p>
            <a:pPr algn="just"/>
            <a:r>
              <a:rPr lang="cs-CZ" dirty="0"/>
              <a:t>Podmiňuje-li zákon platnost právního jednání obce předchozím zveřejněním, schválením nebo souhlasem, opatří smlouva o tomto právním jednání doložkou, v níž je potvrzeno splnění podmínek. </a:t>
            </a:r>
          </a:p>
          <a:p>
            <a:pPr algn="just"/>
            <a:r>
              <a:rPr lang="cs-CZ" b="1" dirty="0"/>
              <a:t>Právní jednání, které musí schválit rada nebo zastupitelstvo je bez schválení neplatné</a:t>
            </a:r>
          </a:p>
          <a:p>
            <a:endParaRPr lang="cs-CZ" b="1" dirty="0"/>
          </a:p>
          <a:p>
            <a:endParaRPr lang="cs-CZ" b="1" dirty="0"/>
          </a:p>
        </p:txBody>
      </p:sp>
      <p:sp>
        <p:nvSpPr>
          <p:cNvPr id="4" name="Zástupný symbol pro zápatí 3"/>
          <p:cNvSpPr>
            <a:spLocks noGrp="1"/>
          </p:cNvSpPr>
          <p:nvPr>
            <p:ph type="ftr" sz="quarter" idx="11"/>
          </p:nvPr>
        </p:nvSpPr>
        <p:spPr/>
        <p:txBody>
          <a:bodyPr/>
          <a:lstStyle/>
          <a:p>
            <a:endParaRPr lang="en-US" dirty="0"/>
          </a:p>
        </p:txBody>
      </p:sp>
      <p:pic>
        <p:nvPicPr>
          <p:cNvPr id="5" name="Obrázek 4"/>
          <p:cNvPicPr>
            <a:picLocks noChangeAspect="1"/>
          </p:cNvPicPr>
          <p:nvPr/>
        </p:nvPicPr>
        <p:blipFill>
          <a:blip r:embed="rId2"/>
          <a:stretch>
            <a:fillRect/>
          </a:stretch>
        </p:blipFill>
        <p:spPr>
          <a:xfrm rot="21156003">
            <a:off x="679813" y="4584886"/>
            <a:ext cx="10004383" cy="685431"/>
          </a:xfrm>
          <a:prstGeom prst="rect">
            <a:avLst/>
          </a:prstGeom>
        </p:spPr>
      </p:pic>
    </p:spTree>
    <p:extLst>
      <p:ext uri="{BB962C8B-B14F-4D97-AF65-F5344CB8AC3E}">
        <p14:creationId xmlns:p14="http://schemas.microsoft.com/office/powerpoint/2010/main" val="10126539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podmínky – registr smluv</a:t>
            </a:r>
          </a:p>
        </p:txBody>
      </p:sp>
      <p:sp>
        <p:nvSpPr>
          <p:cNvPr id="3" name="Zástupný symbol pro obsah 2"/>
          <p:cNvSpPr>
            <a:spLocks noGrp="1"/>
          </p:cNvSpPr>
          <p:nvPr>
            <p:ph idx="1"/>
          </p:nvPr>
        </p:nvSpPr>
        <p:spPr>
          <a:xfrm>
            <a:off x="677334" y="1338349"/>
            <a:ext cx="8596668" cy="4703013"/>
          </a:xfrm>
        </p:spPr>
        <p:txBody>
          <a:bodyPr>
            <a:normAutofit/>
          </a:bodyPr>
          <a:lstStyle/>
          <a:p>
            <a:r>
              <a:rPr lang="cs-CZ" dirty="0"/>
              <a:t>povinnost zveřejnění smluv v registru mají obce vykonávající rozšířenou působnost. Povinnost nespadá na obce, které rozšířenou působnost nevykonávají. </a:t>
            </a:r>
          </a:p>
          <a:p>
            <a:r>
              <a:rPr lang="cs-CZ" dirty="0"/>
              <a:t>Uzavřenou smlouvu je nutno zaslat správci registru k uveřejnění bez zbytečného odkladu nejpozději do 30 dnů. </a:t>
            </a:r>
          </a:p>
          <a:p>
            <a:r>
              <a:rPr lang="cs-CZ" b="1" dirty="0"/>
              <a:t>§ 7 odst. 1 zákona o registru smluv: </a:t>
            </a:r>
            <a:r>
              <a:rPr lang="cs-CZ" i="1" dirty="0"/>
              <a:t>Nebyla-li smlouva, na niž se vztahuje povinnost uveřejnění prostřednictvím registru smluv, uveřejněna prostřednictvím registru smluv ani do tří měsíců ode dne, kdy byla uzavřena, platí, že je zrušena od počátku.</a:t>
            </a:r>
          </a:p>
          <a:p>
            <a:endParaRPr lang="cs-CZ" dirty="0"/>
          </a:p>
          <a:p>
            <a:endParaRPr lang="cs-CZ" dirty="0"/>
          </a:p>
        </p:txBody>
      </p:sp>
      <p:sp>
        <p:nvSpPr>
          <p:cNvPr id="4" name="Zástupný symbol pro zápatí 3"/>
          <p:cNvSpPr>
            <a:spLocks noGrp="1"/>
          </p:cNvSpPr>
          <p:nvPr>
            <p:ph type="ftr" sz="quarter" idx="11"/>
          </p:nvPr>
        </p:nvSpPr>
        <p:spPr/>
        <p:txBody>
          <a:bodyPr/>
          <a:lstStyle/>
          <a:p>
            <a:endParaRPr lang="en-US" dirty="0"/>
          </a:p>
        </p:txBody>
      </p:sp>
      <p:pic>
        <p:nvPicPr>
          <p:cNvPr id="6" name="Obrázek 5"/>
          <p:cNvPicPr>
            <a:picLocks noChangeAspect="1"/>
          </p:cNvPicPr>
          <p:nvPr/>
        </p:nvPicPr>
        <p:blipFill>
          <a:blip r:embed="rId2"/>
          <a:stretch>
            <a:fillRect/>
          </a:stretch>
        </p:blipFill>
        <p:spPr>
          <a:xfrm rot="21310142">
            <a:off x="1176114" y="4316730"/>
            <a:ext cx="8085920" cy="1333500"/>
          </a:xfrm>
          <a:prstGeom prst="rect">
            <a:avLst/>
          </a:prstGeom>
        </p:spPr>
      </p:pic>
    </p:spTree>
    <p:extLst>
      <p:ext uri="{BB962C8B-B14F-4D97-AF65-F5344CB8AC3E}">
        <p14:creationId xmlns:p14="http://schemas.microsoft.com/office/powerpoint/2010/main" val="20849694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 </a:t>
            </a:r>
          </a:p>
        </p:txBody>
      </p:sp>
      <p:sp>
        <p:nvSpPr>
          <p:cNvPr id="3" name="Zástupný symbol pro obsah 2"/>
          <p:cNvSpPr>
            <a:spLocks noGrp="1"/>
          </p:cNvSpPr>
          <p:nvPr>
            <p:ph idx="1"/>
          </p:nvPr>
        </p:nvSpPr>
        <p:spPr>
          <a:xfrm>
            <a:off x="677334" y="2160589"/>
            <a:ext cx="5149888" cy="3880773"/>
          </a:xfrm>
        </p:spPr>
        <p:txBody>
          <a:bodyPr/>
          <a:lstStyle/>
          <a:p>
            <a:r>
              <a:rPr lang="cs-CZ" dirty="0"/>
              <a:t>§ 6 odst. 1 zákona o registru smluv - Následky uveřejnění.</a:t>
            </a:r>
          </a:p>
          <a:p>
            <a:r>
              <a:rPr lang="cs-CZ" dirty="0"/>
              <a:t>Smlouva, na niž se vztahuje povinnost uveřejnění prostřednictvím registru smluv</a:t>
            </a:r>
            <a:r>
              <a:rPr lang="cs-CZ" b="1" dirty="0"/>
              <a:t>, nabývá účinnosti nejdříve dnem uveřejnění</a:t>
            </a:r>
          </a:p>
        </p:txBody>
      </p:sp>
      <p:sp>
        <p:nvSpPr>
          <p:cNvPr id="4" name="Zástupný symbol pro zápatí 3"/>
          <p:cNvSpPr>
            <a:spLocks noGrp="1"/>
          </p:cNvSpPr>
          <p:nvPr>
            <p:ph type="ftr" sz="quarter" idx="11"/>
          </p:nvPr>
        </p:nvSpPr>
        <p:spPr/>
        <p:txBody>
          <a:bodyPr/>
          <a:lstStyle/>
          <a:p>
            <a:endParaRPr lang="en-US"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8282" y="451513"/>
            <a:ext cx="6304970" cy="6514553"/>
          </a:xfrm>
          <a:prstGeom prst="rect">
            <a:avLst/>
          </a:prstGeom>
        </p:spPr>
      </p:pic>
    </p:spTree>
    <p:extLst>
      <p:ext uri="{BB962C8B-B14F-4D97-AF65-F5344CB8AC3E}">
        <p14:creationId xmlns:p14="http://schemas.microsoft.com/office/powerpoint/2010/main" val="9026867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povinnosti zveřejňování</a:t>
            </a:r>
          </a:p>
        </p:txBody>
      </p:sp>
      <p:sp>
        <p:nvSpPr>
          <p:cNvPr id="3" name="Zástupný symbol pro obsah 2"/>
          <p:cNvSpPr>
            <a:spLocks noGrp="1"/>
          </p:cNvSpPr>
          <p:nvPr>
            <p:ph idx="1"/>
          </p:nvPr>
        </p:nvSpPr>
        <p:spPr/>
        <p:txBody>
          <a:bodyPr/>
          <a:lstStyle/>
          <a:p>
            <a:r>
              <a:rPr lang="cs-CZ" b="1" dirty="0"/>
              <a:t>Zveřejňovací povinnost smluv pro obce I. a II. typu: </a:t>
            </a:r>
            <a:endParaRPr lang="cs-CZ" dirty="0"/>
          </a:p>
          <a:p>
            <a:r>
              <a:rPr lang="cs-CZ" b="1" dirty="0"/>
              <a:t>Tyto obce mají povinnost zveřejnit: </a:t>
            </a:r>
            <a:endParaRPr lang="cs-CZ" dirty="0"/>
          </a:p>
          <a:p>
            <a:pPr algn="just"/>
            <a:r>
              <a:rPr lang="cs-CZ" b="1" dirty="0"/>
              <a:t>Veřejnoprávní smlouvy o poskytnutí dotace ve výši 50.000,-Kč </a:t>
            </a:r>
            <a:r>
              <a:rPr lang="cs-CZ" dirty="0"/>
              <a:t>v souladu se zákonem č. 250/2000 Sb. o rozpočtových pravidlech územních rozpočtů do 30 dní od uzavření smlouvy na dobu 3 let na webových stránkách obce. </a:t>
            </a:r>
          </a:p>
          <a:p>
            <a:pPr algn="just"/>
            <a:r>
              <a:rPr lang="cs-CZ" b="1" dirty="0"/>
              <a:t>Veřejnoprávní smlouvy o zajištění výkonu přenesené působnosti </a:t>
            </a:r>
            <a:r>
              <a:rPr lang="cs-CZ" dirty="0"/>
              <a:t>po vyslovení souhlasu krajským úřadem, na dobu 15 dní na úřední desce obce. </a:t>
            </a:r>
          </a:p>
          <a:p>
            <a:pPr algn="just"/>
            <a:r>
              <a:rPr lang="cs-CZ" b="1" dirty="0"/>
              <a:t>Smlouvy (o dílo, smlouvy příkazní, kupní smlouvy atd.) </a:t>
            </a:r>
            <a:r>
              <a:rPr lang="cs-CZ" dirty="0"/>
              <a:t>v souladu se zákonem č. 134/2016 Sb. o zadávání veřejných zakázek a to od hodnoty veřejné zakázky malého rozsahu min. 500.000,-Kč bez DPH </a:t>
            </a:r>
            <a:r>
              <a:rPr lang="cs-CZ" b="1" dirty="0"/>
              <a:t>na profilu zadavatele</a:t>
            </a:r>
            <a:r>
              <a:rPr lang="cs-CZ" dirty="0"/>
              <a:t>, a to do 15 dní ode dne uzavření smlouvy. </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927309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609D73-C3E8-49B6-BCB8-677B2D616A78}"/>
              </a:ext>
            </a:extLst>
          </p:cNvPr>
          <p:cNvSpPr>
            <a:spLocks noGrp="1"/>
          </p:cNvSpPr>
          <p:nvPr>
            <p:ph type="title"/>
          </p:nvPr>
        </p:nvSpPr>
        <p:spPr/>
        <p:txBody>
          <a:bodyPr/>
          <a:lstStyle/>
          <a:p>
            <a:r>
              <a:rPr lang="cs-CZ" dirty="0"/>
              <a:t>Majetkoprávní úkony</a:t>
            </a:r>
          </a:p>
        </p:txBody>
      </p:sp>
      <p:sp>
        <p:nvSpPr>
          <p:cNvPr id="3" name="Zástupný obsah 2">
            <a:extLst>
              <a:ext uri="{FF2B5EF4-FFF2-40B4-BE49-F238E27FC236}">
                <a16:creationId xmlns:a16="http://schemas.microsoft.com/office/drawing/2014/main" id="{FB8C9247-9A97-4CE2-82DA-A4E35805BCD3}"/>
              </a:ext>
            </a:extLst>
          </p:cNvPr>
          <p:cNvSpPr>
            <a:spLocks noGrp="1"/>
          </p:cNvSpPr>
          <p:nvPr>
            <p:ph idx="1"/>
          </p:nvPr>
        </p:nvSpPr>
        <p:spPr>
          <a:xfrm>
            <a:off x="1683488" y="1644429"/>
            <a:ext cx="7272670" cy="5206446"/>
          </a:xfrm>
        </p:spPr>
        <p:txBody>
          <a:bodyPr>
            <a:normAutofit fontScale="70000" lnSpcReduction="20000"/>
          </a:bodyPr>
          <a:lstStyle/>
          <a:p>
            <a:pPr algn="just"/>
            <a:r>
              <a:rPr lang="cs-CZ" sz="2200" b="1" dirty="0"/>
              <a:t>Záměr obce prodat, směnit, darovat, pronajmout, propachtovat nebo vypůjčit hmotnou nemovitou věc nebo právo stavby anebo je přenechat jako výprosu a záměr obce smluvně zřídit právo stavby k pozemku ve vlastnictví obce </a:t>
            </a:r>
            <a:r>
              <a:rPr lang="cs-CZ" sz="2200" dirty="0"/>
              <a:t>obec zveřejní po dobu nejméně 15 dnů před rozhodnutím v příslušném orgánu obce vyvěšením na úřední desce obecního úřadu, aby se k němu mohli zájemci vyjádřit a předložit své nabídky. Záměr může obec též zveřejnit způsobem v místě obvyklým. </a:t>
            </a:r>
            <a:r>
              <a:rPr lang="cs-CZ" sz="2200" b="1" dirty="0"/>
              <a:t>Pokud obec záměr nezveřejní, je právní jednání neplatné.</a:t>
            </a:r>
            <a:r>
              <a:rPr lang="cs-CZ" sz="2200" dirty="0"/>
              <a:t> Nemovitá věc se v záměru označí údaji podle zvláštního zákona platnými ke dni zveřejnění záměru.</a:t>
            </a:r>
          </a:p>
          <a:p>
            <a:pPr lvl="0" algn="just"/>
            <a:r>
              <a:rPr lang="cs-CZ" sz="2200" dirty="0"/>
              <a:t>netýká se tzv. „krátkodobých pronájmů“ – do 30-ti dnů, pronájmů hrobových míst a pronájmu (výpůjčky) vlastní příspěvkové organizaci; </a:t>
            </a:r>
          </a:p>
          <a:p>
            <a:pPr lvl="0" algn="just"/>
            <a:r>
              <a:rPr lang="cs-CZ" sz="2200" dirty="0"/>
              <a:t>Majetkoprávní úkony vyhrazené pro ZM - § 85 zákona o obcích (např. nabytí a převod nemovitostí, převod bytů a nebytových prostor, poskytování věcných darů a peněžních darů nad 20 tis. Kč, poskytování dotací nad 50 tis. Kč, zastavení nemovitých věcí apod.)</a:t>
            </a:r>
          </a:p>
          <a:p>
            <a:pPr lvl="0" algn="just"/>
            <a:r>
              <a:rPr lang="cs-CZ" sz="2200" dirty="0"/>
              <a:t>Úkony vyhrazené pro RM (§ 102 zákona o obcích) – v oblasti majetku – rozhodování o uzavírání nájemních smluv, smluv o výpůjčce (může být svěřeno odboru, příp. PO města)</a:t>
            </a:r>
          </a:p>
          <a:p>
            <a:pPr marL="0" indent="0" algn="just">
              <a:buNone/>
            </a:pPr>
            <a:r>
              <a:rPr lang="cs-CZ" sz="2200" b="1" dirty="0"/>
              <a:t>Podmiňuje-li zákon platnost právního úkonu předchozím zveřejněním, schválením nebo souhlasem, opatří se listina osvědčující tento právní úkon doložkou </a:t>
            </a:r>
            <a:r>
              <a:rPr lang="cs-CZ" sz="2200" dirty="0"/>
              <a:t>(tzv. „schvalovací doložka“)</a:t>
            </a:r>
          </a:p>
          <a:p>
            <a:pPr lvl="0"/>
            <a:endParaRPr lang="cs-CZ" dirty="0"/>
          </a:p>
          <a:p>
            <a:endParaRPr lang="cs-CZ" dirty="0"/>
          </a:p>
        </p:txBody>
      </p:sp>
      <p:sp>
        <p:nvSpPr>
          <p:cNvPr id="4" name="Zástupný symbol pro zápatí 3">
            <a:extLst>
              <a:ext uri="{FF2B5EF4-FFF2-40B4-BE49-F238E27FC236}">
                <a16:creationId xmlns:a16="http://schemas.microsoft.com/office/drawing/2014/main" id="{F1BC5D72-1C3B-43AA-BABC-2ECF59401E5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6653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 plnit všechny povinnosti</a:t>
            </a:r>
          </a:p>
        </p:txBody>
      </p:sp>
      <p:sp>
        <p:nvSpPr>
          <p:cNvPr id="3" name="Zástupný symbol pro obsah 2"/>
          <p:cNvSpPr>
            <a:spLocks noGrp="1"/>
          </p:cNvSpPr>
          <p:nvPr>
            <p:ph idx="1"/>
          </p:nvPr>
        </p:nvSpPr>
        <p:spPr/>
        <p:txBody>
          <a:bodyPr/>
          <a:lstStyle/>
          <a:p>
            <a:r>
              <a:rPr lang="cs-CZ" sz="2400" dirty="0"/>
              <a:t>Nastavením procesů</a:t>
            </a:r>
          </a:p>
          <a:p>
            <a:r>
              <a:rPr lang="cs-CZ" sz="2400" dirty="0"/>
              <a:t>Vytvořit standard dokumentů – do smluv trvat na vlastním stejném znění doložky, ustanovení o registru atd.</a:t>
            </a:r>
          </a:p>
          <a:p>
            <a:r>
              <a:rPr lang="cs-CZ" sz="2400" dirty="0"/>
              <a:t>Kvalifikovaní zaměstnanci</a:t>
            </a:r>
          </a:p>
          <a:p>
            <a:r>
              <a:rPr lang="cs-CZ" sz="2400" dirty="0"/>
              <a:t>Prevence a následná kontrola</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703332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B8707A-DF65-4647-9C1E-947C201FFA68}"/>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3FCC1568-2A70-47CE-A943-D952824336B1}"/>
              </a:ext>
            </a:extLst>
          </p:cNvPr>
          <p:cNvPicPr>
            <a:picLocks noGrp="1" noChangeAspect="1"/>
          </p:cNvPicPr>
          <p:nvPr>
            <p:ph sz="half" idx="1"/>
          </p:nvPr>
        </p:nvPicPr>
        <p:blipFill>
          <a:blip r:embed="rId2"/>
          <a:stretch>
            <a:fillRect/>
          </a:stretch>
        </p:blipFill>
        <p:spPr>
          <a:xfrm>
            <a:off x="1260959" y="316076"/>
            <a:ext cx="7748000" cy="6225847"/>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329137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obsah 7">
            <a:extLst>
              <a:ext uri="{FF2B5EF4-FFF2-40B4-BE49-F238E27FC236}">
                <a16:creationId xmlns:a16="http://schemas.microsoft.com/office/drawing/2014/main" id="{CF0176A1-AC6D-40F0-ACA7-FFBF9F50737A}"/>
              </a:ext>
            </a:extLst>
          </p:cNvPr>
          <p:cNvPicPr>
            <a:picLocks noGrp="1" noChangeAspect="1"/>
          </p:cNvPicPr>
          <p:nvPr>
            <p:ph sz="half" idx="2"/>
          </p:nvPr>
        </p:nvPicPr>
        <p:blipFill rotWithShape="1">
          <a:blip r:embed="rId2"/>
          <a:srcRect l="24617" r="21379" b="1"/>
          <a:stretch/>
        </p:blipFill>
        <p:spPr>
          <a:xfrm>
            <a:off x="301387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DFFDBA2C-C734-4915-B15F-2A18937C90D4}"/>
              </a:ext>
            </a:extLst>
          </p:cNvPr>
          <p:cNvSpPr>
            <a:spLocks noGrp="1"/>
          </p:cNvSpPr>
          <p:nvPr>
            <p:ph type="title"/>
          </p:nvPr>
        </p:nvSpPr>
        <p:spPr>
          <a:xfrm>
            <a:off x="448733" y="569843"/>
            <a:ext cx="4079723" cy="1360557"/>
          </a:xfrm>
        </p:spPr>
        <p:txBody>
          <a:bodyPr vert="horz" lIns="91440" tIns="45720" rIns="91440" bIns="45720" rtlCol="0" anchor="t">
            <a:normAutofit/>
          </a:bodyPr>
          <a:lstStyle/>
          <a:p>
            <a:r>
              <a:rPr lang="cs-CZ" sz="4000" dirty="0"/>
              <a:t>Další příčiny chyb</a:t>
            </a:r>
            <a:endParaRPr lang="en-US" sz="4000" dirty="0"/>
          </a:p>
        </p:txBody>
      </p:sp>
      <p:sp>
        <p:nvSpPr>
          <p:cNvPr id="5" name="Zástupný obsah 4">
            <a:extLst>
              <a:ext uri="{FF2B5EF4-FFF2-40B4-BE49-F238E27FC236}">
                <a16:creationId xmlns:a16="http://schemas.microsoft.com/office/drawing/2014/main" id="{318E3BDC-7D56-4B17-A461-B1AE09213845}"/>
              </a:ext>
            </a:extLst>
          </p:cNvPr>
          <p:cNvSpPr>
            <a:spLocks noGrp="1"/>
          </p:cNvSpPr>
          <p:nvPr>
            <p:ph sz="half" idx="1"/>
          </p:nvPr>
        </p:nvSpPr>
        <p:spPr>
          <a:xfrm>
            <a:off x="227013" y="2143126"/>
            <a:ext cx="4635932" cy="4602232"/>
          </a:xfrm>
        </p:spPr>
        <p:txBody>
          <a:bodyPr vert="horz" lIns="91440" tIns="45720" rIns="91440" bIns="45720" rtlCol="0">
            <a:normAutofit/>
          </a:bodyPr>
          <a:lstStyle/>
          <a:p>
            <a:endParaRPr lang="cs-CZ" sz="2000" b="1" dirty="0">
              <a:solidFill>
                <a:srgbClr val="C00000"/>
              </a:solidFill>
            </a:endParaRPr>
          </a:p>
          <a:p>
            <a:r>
              <a:rPr lang="cs-CZ" dirty="0"/>
              <a:t>Nepružnost pracovníků</a:t>
            </a:r>
          </a:p>
          <a:p>
            <a:r>
              <a:rPr lang="cs-CZ" dirty="0"/>
              <a:t>Neochota učit se nové věci</a:t>
            </a:r>
          </a:p>
          <a:p>
            <a:r>
              <a:rPr lang="cs-CZ" dirty="0"/>
              <a:t>Využívání zastaralých postupů</a:t>
            </a:r>
          </a:p>
          <a:p>
            <a:r>
              <a:rPr lang="cs-CZ" i="1" dirty="0"/>
              <a:t>„Dělám to tak od doby, co jsem tady“ </a:t>
            </a:r>
            <a:r>
              <a:rPr lang="cs-CZ" dirty="0"/>
              <a:t>(nástup v r.1987)</a:t>
            </a:r>
          </a:p>
          <a:p>
            <a:r>
              <a:rPr lang="cs-CZ" dirty="0"/>
              <a:t>Rezignace, vyhoření</a:t>
            </a:r>
          </a:p>
          <a:p>
            <a:r>
              <a:rPr lang="cs-CZ" dirty="0"/>
              <a:t>Úmyslné opomenutí</a:t>
            </a:r>
          </a:p>
          <a:p>
            <a:r>
              <a:rPr lang="cs-CZ" dirty="0"/>
              <a:t>Neupozornění na riziko: </a:t>
            </a:r>
            <a:r>
              <a:rPr lang="cs-CZ" i="1" dirty="0"/>
              <a:t>„Ať se v tom vymáchá“</a:t>
            </a:r>
          </a:p>
          <a:p>
            <a:r>
              <a:rPr lang="cs-CZ" dirty="0"/>
              <a:t>Naschvály, nespolupráce</a:t>
            </a:r>
          </a:p>
          <a:p>
            <a:endParaRPr lang="cs-CZ" sz="1200" b="1" dirty="0">
              <a:solidFill>
                <a:srgbClr val="C00000"/>
              </a:solidFill>
            </a:endParaRPr>
          </a:p>
        </p:txBody>
      </p:sp>
      <p:sp>
        <p:nvSpPr>
          <p:cNvPr id="4" name="Zástupný symbol pro zápatí 3">
            <a:extLst>
              <a:ext uri="{FF2B5EF4-FFF2-40B4-BE49-F238E27FC236}">
                <a16:creationId xmlns:a16="http://schemas.microsoft.com/office/drawing/2014/main" id="{CB8858EE-48E5-491B-87A3-DE0A539E9A3C}"/>
              </a:ext>
            </a:extLst>
          </p:cNvPr>
          <p:cNvSpPr>
            <a:spLocks noGrp="1"/>
          </p:cNvSpPr>
          <p:nvPr>
            <p:ph type="ftr" sz="quarter" idx="11"/>
          </p:nvPr>
        </p:nvSpPr>
        <p:spPr>
          <a:xfrm>
            <a:off x="677334" y="6041362"/>
            <a:ext cx="6297612" cy="365125"/>
          </a:xfrm>
        </p:spPr>
        <p:txBody>
          <a:bodyPr vert="horz" lIns="91440" tIns="45720" rIns="91440" bIns="45720" rtlCol="0" anchor="ctr">
            <a:normAutofit/>
          </a:bodyPr>
          <a:lstStyle/>
          <a:p>
            <a:pPr>
              <a:spcAft>
                <a:spcPts val="600"/>
              </a:spcAft>
            </a:pP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605972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85194D-0863-4FB2-A077-27AA2DF1668D}"/>
              </a:ext>
            </a:extLst>
          </p:cNvPr>
          <p:cNvSpPr>
            <a:spLocks noGrp="1"/>
          </p:cNvSpPr>
          <p:nvPr>
            <p:ph type="title"/>
          </p:nvPr>
        </p:nvSpPr>
        <p:spPr>
          <a:xfrm>
            <a:off x="677333" y="377505"/>
            <a:ext cx="9473345" cy="1552895"/>
          </a:xfrm>
        </p:spPr>
        <p:txBody>
          <a:bodyPr vert="horz" lIns="91440" tIns="45720" rIns="91440" bIns="45720" rtlCol="0" anchor="t">
            <a:normAutofit/>
          </a:bodyPr>
          <a:lstStyle/>
          <a:p>
            <a:r>
              <a:rPr lang="cs-CZ" dirty="0"/>
              <a:t>Další příčiny chyb</a:t>
            </a:r>
            <a:endParaRPr lang="en-US" dirty="0"/>
          </a:p>
        </p:txBody>
      </p:sp>
      <p:sp>
        <p:nvSpPr>
          <p:cNvPr id="34" name="Content Placeholder 33">
            <a:extLst>
              <a:ext uri="{FF2B5EF4-FFF2-40B4-BE49-F238E27FC236}">
                <a16:creationId xmlns:a16="http://schemas.microsoft.com/office/drawing/2014/main" id="{6B9655D6-7669-4151-B620-ABEEC7FAE293}"/>
              </a:ext>
            </a:extLst>
          </p:cNvPr>
          <p:cNvSpPr>
            <a:spLocks noGrp="1"/>
          </p:cNvSpPr>
          <p:nvPr>
            <p:ph idx="1"/>
          </p:nvPr>
        </p:nvSpPr>
        <p:spPr>
          <a:xfrm>
            <a:off x="6727970" y="1272209"/>
            <a:ext cx="3926778" cy="4925957"/>
          </a:xfrm>
        </p:spPr>
        <p:txBody>
          <a:bodyPr>
            <a:normAutofit/>
          </a:bodyPr>
          <a:lstStyle/>
          <a:p>
            <a:endParaRPr lang="cs-CZ" sz="2000" i="1" dirty="0"/>
          </a:p>
          <a:p>
            <a:r>
              <a:rPr lang="cs-CZ" sz="2000" dirty="0"/>
              <a:t>Nedodržování daných postupů</a:t>
            </a:r>
          </a:p>
          <a:p>
            <a:r>
              <a:rPr lang="cs-CZ" sz="2000" i="1" dirty="0"/>
              <a:t>Ty spisy do archivu ještě nedám, musím mít všechny při ruce/na stole/ve skříni</a:t>
            </a:r>
          </a:p>
          <a:p>
            <a:r>
              <a:rPr lang="cs-CZ" sz="2000" dirty="0"/>
              <a:t>Nevyřizování podnětů v souladu se správním řádem a zák. o obcích.</a:t>
            </a:r>
          </a:p>
          <a:p>
            <a:r>
              <a:rPr lang="cs-CZ" sz="2000" b="1" i="1" dirty="0"/>
              <a:t>To nemám v popisu práce…</a:t>
            </a:r>
          </a:p>
          <a:p>
            <a:r>
              <a:rPr lang="cs-CZ" sz="1900" b="1" i="1" dirty="0"/>
              <a:t>O té novele mi nikdo neřekl..</a:t>
            </a:r>
          </a:p>
          <a:p>
            <a:r>
              <a:rPr lang="cs-CZ" sz="1900" b="1" i="1" dirty="0"/>
              <a:t>Ale na školení říkali, že …</a:t>
            </a:r>
          </a:p>
          <a:p>
            <a:endParaRPr lang="en-US" dirty="0"/>
          </a:p>
        </p:txBody>
      </p:sp>
      <p:sp>
        <p:nvSpPr>
          <p:cNvPr id="4" name="Zástupný symbol pro zápatí 3">
            <a:extLst>
              <a:ext uri="{FF2B5EF4-FFF2-40B4-BE49-F238E27FC236}">
                <a16:creationId xmlns:a16="http://schemas.microsoft.com/office/drawing/2014/main" id="{A1786614-E5D4-4380-BB37-BCCCCABEF664}"/>
              </a:ext>
            </a:extLst>
          </p:cNvPr>
          <p:cNvSpPr>
            <a:spLocks noGrp="1"/>
          </p:cNvSpPr>
          <p:nvPr>
            <p:ph type="ftr" sz="quarter" idx="11"/>
          </p:nvPr>
        </p:nvSpPr>
        <p:spPr>
          <a:xfrm>
            <a:off x="677334" y="6041362"/>
            <a:ext cx="6297612" cy="365125"/>
          </a:xfrm>
        </p:spPr>
        <p:txBody>
          <a:bodyPr vert="horz" lIns="91440" tIns="45720" rIns="91440" bIns="45720" rtlCol="0">
            <a:normAutofit/>
          </a:bodyPr>
          <a:lstStyle/>
          <a:p>
            <a:pPr>
              <a:spcAft>
                <a:spcPts val="600"/>
              </a:spcAft>
            </a:pPr>
            <a:endParaRPr lang="en-US" kern="1200">
              <a:latin typeface="+mn-lt"/>
              <a:ea typeface="+mn-ea"/>
              <a:cs typeface="+mn-cs"/>
            </a:endParaRPr>
          </a:p>
        </p:txBody>
      </p:sp>
      <p:pic>
        <p:nvPicPr>
          <p:cNvPr id="32" name="Zástupný obsah 13">
            <a:extLst>
              <a:ext uri="{FF2B5EF4-FFF2-40B4-BE49-F238E27FC236}">
                <a16:creationId xmlns:a16="http://schemas.microsoft.com/office/drawing/2014/main" id="{9E401F07-BCF4-410F-A426-454960CA1FA5}"/>
              </a:ext>
            </a:extLst>
          </p:cNvPr>
          <p:cNvPicPr>
            <a:picLocks noChangeAspect="1"/>
          </p:cNvPicPr>
          <p:nvPr/>
        </p:nvPicPr>
        <p:blipFill rotWithShape="1">
          <a:blip r:embed="rId2"/>
          <a:srcRect l="10710" r="10712"/>
          <a:stretch/>
        </p:blipFill>
        <p:spPr>
          <a:xfrm>
            <a:off x="-281095" y="1149292"/>
            <a:ext cx="7052978" cy="5048874"/>
          </a:xfrm>
          <a:prstGeom prst="rect">
            <a:avLst/>
          </a:prstGeom>
        </p:spPr>
      </p:pic>
    </p:spTree>
    <p:extLst>
      <p:ext uri="{BB962C8B-B14F-4D97-AF65-F5344CB8AC3E}">
        <p14:creationId xmlns:p14="http://schemas.microsoft.com/office/powerpoint/2010/main" val="2869576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9269" y="0"/>
            <a:ext cx="5924395" cy="6668878"/>
          </a:xfrm>
        </p:spPr>
      </p:pic>
    </p:spTree>
    <p:extLst>
      <p:ext uri="{BB962C8B-B14F-4D97-AF65-F5344CB8AC3E}">
        <p14:creationId xmlns:p14="http://schemas.microsoft.com/office/powerpoint/2010/main" val="41471052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16E588CB-1D43-33CA-C1D4-9EE9F4196195}"/>
              </a:ext>
            </a:extLst>
          </p:cNvPr>
          <p:cNvPicPr>
            <a:picLocks noChangeAspect="1"/>
          </p:cNvPicPr>
          <p:nvPr/>
        </p:nvPicPr>
        <p:blipFill>
          <a:blip r:embed="rId2"/>
          <a:stretch>
            <a:fillRect/>
          </a:stretch>
        </p:blipFill>
        <p:spPr>
          <a:xfrm>
            <a:off x="877278" y="-494980"/>
            <a:ext cx="6119444" cy="8169693"/>
          </a:xfrm>
          <a:prstGeom prst="rect">
            <a:avLst/>
          </a:prstGeom>
        </p:spPr>
      </p:pic>
      <p:grpSp>
        <p:nvGrpSpPr>
          <p:cNvPr id="11" name="Group 10">
            <a:extLst>
              <a:ext uri="{FF2B5EF4-FFF2-40B4-BE49-F238E27FC236}">
                <a16:creationId xmlns:a16="http://schemas.microsoft.com/office/drawing/2014/main" id="{6CE6E43D-FC44-4F15-89C6-7C08E9BDC3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321115E6-3640-4179-A252-686A27B75B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68D2ABE-CDFA-4BEB-AF45-E43862265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108FB8B-558B-4F9E-970F-72D2EE57F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5" name="Rectangle 25">
              <a:extLst>
                <a:ext uri="{FF2B5EF4-FFF2-40B4-BE49-F238E27FC236}">
                  <a16:creationId xmlns:a16="http://schemas.microsoft.com/office/drawing/2014/main" id="{481E92F1-5BD2-4422-B875-90578CEAA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6" name="Isosceles Triangle 15">
              <a:extLst>
                <a:ext uri="{FF2B5EF4-FFF2-40B4-BE49-F238E27FC236}">
                  <a16:creationId xmlns:a16="http://schemas.microsoft.com/office/drawing/2014/main" id="{9D9630F3-9488-4F58-9098-F6B8552BD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7" name="Rectangle 27">
              <a:extLst>
                <a:ext uri="{FF2B5EF4-FFF2-40B4-BE49-F238E27FC236}">
                  <a16:creationId xmlns:a16="http://schemas.microsoft.com/office/drawing/2014/main" id="{A82B105D-E7A6-4F3A-AFDA-B9133F6BD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8" name="Rectangle 28">
              <a:extLst>
                <a:ext uri="{FF2B5EF4-FFF2-40B4-BE49-F238E27FC236}">
                  <a16:creationId xmlns:a16="http://schemas.microsoft.com/office/drawing/2014/main" id="{592262AB-546B-41A7-99DE-EC034F072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9" name="Rectangle 29">
              <a:extLst>
                <a:ext uri="{FF2B5EF4-FFF2-40B4-BE49-F238E27FC236}">
                  <a16:creationId xmlns:a16="http://schemas.microsoft.com/office/drawing/2014/main" id="{D878A1F7-F404-41A0-BD7C-9739499B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20" name="Isosceles Triangle 19">
              <a:extLst>
                <a:ext uri="{FF2B5EF4-FFF2-40B4-BE49-F238E27FC236}">
                  <a16:creationId xmlns:a16="http://schemas.microsoft.com/office/drawing/2014/main" id="{0076BF32-29FF-4C3A-B1AF-91A28EFD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21" name="Isosceles Triangle 20">
              <a:extLst>
                <a:ext uri="{FF2B5EF4-FFF2-40B4-BE49-F238E27FC236}">
                  <a16:creationId xmlns:a16="http://schemas.microsoft.com/office/drawing/2014/main" id="{0A4C29F3-B3A2-40B9-8670-ADA39B0C4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grpSp>
      <p:pic>
        <p:nvPicPr>
          <p:cNvPr id="6" name="Zástupný obsah 5">
            <a:extLst>
              <a:ext uri="{FF2B5EF4-FFF2-40B4-BE49-F238E27FC236}">
                <a16:creationId xmlns:a16="http://schemas.microsoft.com/office/drawing/2014/main" id="{CC9DF2EE-C78C-47ED-AF49-8A37FED42EF5}"/>
              </a:ext>
            </a:extLst>
          </p:cNvPr>
          <p:cNvPicPr>
            <a:picLocks noGrp="1" noChangeAspect="1"/>
          </p:cNvPicPr>
          <p:nvPr>
            <p:ph idx="1"/>
          </p:nvPr>
        </p:nvPicPr>
        <p:blipFill rotWithShape="1">
          <a:blip r:embed="rId3"/>
          <a:srcRect l="61731" t="36923" r="8269" b="32693"/>
          <a:stretch/>
        </p:blipFill>
        <p:spPr>
          <a:xfrm>
            <a:off x="5656764" y="2971311"/>
            <a:ext cx="3657601" cy="2083778"/>
          </a:xfrm>
          <a:prstGeom prst="rect">
            <a:avLst/>
          </a:prstGeom>
        </p:spPr>
      </p:pic>
      <p:sp>
        <p:nvSpPr>
          <p:cNvPr id="4" name="Zástupný symbol pro zápatí 3">
            <a:extLst>
              <a:ext uri="{FF2B5EF4-FFF2-40B4-BE49-F238E27FC236}">
                <a16:creationId xmlns:a16="http://schemas.microsoft.com/office/drawing/2014/main" id="{F567F892-CC39-41A6-B4D6-541A16564456}"/>
              </a:ext>
            </a:extLst>
          </p:cNvPr>
          <p:cNvSpPr>
            <a:spLocks noGrp="1"/>
          </p:cNvSpPr>
          <p:nvPr>
            <p:ph type="ftr" sz="quarter" idx="11"/>
          </p:nvPr>
        </p:nvSpPr>
        <p:spPr>
          <a:xfrm>
            <a:off x="677334" y="6041362"/>
            <a:ext cx="6297612" cy="365125"/>
          </a:xfrm>
        </p:spPr>
        <p:txBody>
          <a:bodyPr vert="horz" lIns="91440" tIns="45720" rIns="91440" bIns="45720" rtlCol="0" anchor="ctr">
            <a:normAutofit/>
          </a:bodyPr>
          <a:lstStyle/>
          <a:p>
            <a:endParaRPr lang="en-US" sz="900" kern="1200">
              <a:solidFill>
                <a:srgbClr val="FFFFFF"/>
              </a:solidFill>
              <a:latin typeface="+mn-lt"/>
              <a:ea typeface="+mn-ea"/>
              <a:cs typeface="+mn-cs"/>
            </a:endParaRPr>
          </a:p>
        </p:txBody>
      </p:sp>
    </p:spTree>
    <p:extLst>
      <p:ext uri="{BB962C8B-B14F-4D97-AF65-F5344CB8AC3E}">
        <p14:creationId xmlns:p14="http://schemas.microsoft.com/office/powerpoint/2010/main" val="14845394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716A2D-2D37-B302-3A67-31C05F8734BA}"/>
              </a:ext>
            </a:extLst>
          </p:cNvPr>
          <p:cNvSpPr>
            <a:spLocks noGrp="1"/>
          </p:cNvSpPr>
          <p:nvPr>
            <p:ph type="title"/>
          </p:nvPr>
        </p:nvSpPr>
        <p:spPr/>
        <p:txBody>
          <a:bodyPr>
            <a:normAutofit fontScale="90000"/>
          </a:bodyPr>
          <a:lstStyle/>
          <a:p>
            <a:r>
              <a:rPr lang="cs-CZ" dirty="0"/>
              <a:t>Znalosti úředníků</a:t>
            </a:r>
            <a:br>
              <a:rPr lang="cs-CZ" dirty="0"/>
            </a:br>
            <a:br>
              <a:rPr lang="cs-CZ" dirty="0"/>
            </a:br>
            <a:r>
              <a:rPr lang="cs-CZ" dirty="0"/>
              <a:t>znalosti klientů</a:t>
            </a:r>
          </a:p>
        </p:txBody>
      </p:sp>
      <p:pic>
        <p:nvPicPr>
          <p:cNvPr id="6" name="Zástupný obsah 5">
            <a:extLst>
              <a:ext uri="{FF2B5EF4-FFF2-40B4-BE49-F238E27FC236}">
                <a16:creationId xmlns:a16="http://schemas.microsoft.com/office/drawing/2014/main" id="{AF2CB32D-020B-17D0-695C-78311AF9D72A}"/>
              </a:ext>
            </a:extLst>
          </p:cNvPr>
          <p:cNvPicPr>
            <a:picLocks noGrp="1" noChangeAspect="1"/>
          </p:cNvPicPr>
          <p:nvPr>
            <p:ph idx="1"/>
          </p:nvPr>
        </p:nvPicPr>
        <p:blipFill>
          <a:blip r:embed="rId2"/>
          <a:stretch>
            <a:fillRect/>
          </a:stretch>
        </p:blipFill>
        <p:spPr>
          <a:xfrm>
            <a:off x="5834914" y="513257"/>
            <a:ext cx="6357086" cy="6344743"/>
          </a:xfrm>
        </p:spPr>
      </p:pic>
      <p:sp>
        <p:nvSpPr>
          <p:cNvPr id="4" name="Zástupný symbol pro zápatí 3">
            <a:extLst>
              <a:ext uri="{FF2B5EF4-FFF2-40B4-BE49-F238E27FC236}">
                <a16:creationId xmlns:a16="http://schemas.microsoft.com/office/drawing/2014/main" id="{0DB71EAC-CE4B-92F4-A0BB-2A5104A1702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517143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378573"/>
            <a:ext cx="9981431" cy="1551827"/>
          </a:xfrm>
        </p:spPr>
        <p:txBody>
          <a:bodyPr>
            <a:normAutofit/>
          </a:bodyPr>
          <a:lstStyle/>
          <a:p>
            <a:r>
              <a:rPr lang="cs-CZ" sz="2800" dirty="0" err="1">
                <a:solidFill>
                  <a:schemeClr val="accent1">
                    <a:lumMod val="50000"/>
                  </a:schemeClr>
                </a:solidFill>
              </a:rPr>
              <a:t>Dunning-Krugerův</a:t>
            </a:r>
            <a:r>
              <a:rPr lang="cs-CZ" sz="2800" dirty="0">
                <a:solidFill>
                  <a:schemeClr val="accent1">
                    <a:lumMod val="50000"/>
                  </a:schemeClr>
                </a:solidFill>
              </a:rPr>
              <a:t> efekt - </a:t>
            </a:r>
            <a:r>
              <a:rPr lang="cs-CZ" sz="2800" dirty="0" err="1">
                <a:solidFill>
                  <a:schemeClr val="accent1">
                    <a:lumMod val="50000"/>
                  </a:schemeClr>
                </a:solidFill>
              </a:rPr>
              <a:t>nekorelace</a:t>
            </a:r>
            <a:r>
              <a:rPr lang="cs-CZ" sz="2800" dirty="0">
                <a:solidFill>
                  <a:schemeClr val="accent1">
                    <a:lumMod val="50000"/>
                  </a:schemeClr>
                </a:solidFill>
              </a:rPr>
              <a:t> sebevědomí se schopnostmi.  Lidově – „čím větší blb, tím větší expert“. </a:t>
            </a:r>
            <a:br>
              <a:rPr lang="cs-CZ" sz="2800" dirty="0">
                <a:solidFill>
                  <a:schemeClr val="accent1">
                    <a:lumMod val="50000"/>
                  </a:schemeClr>
                </a:solidFill>
              </a:rPr>
            </a:br>
            <a:r>
              <a:rPr lang="cs-CZ" sz="2800" dirty="0">
                <a:solidFill>
                  <a:schemeClr val="accent1">
                    <a:lumMod val="50000"/>
                  </a:schemeClr>
                </a:solidFill>
              </a:rPr>
              <a:t>																Na všechno… </a:t>
            </a:r>
          </a:p>
        </p:txBody>
      </p:sp>
      <p:pic>
        <p:nvPicPr>
          <p:cNvPr id="5" name="Zástupný symbol pro obsah 4"/>
          <p:cNvPicPr>
            <a:picLocks noGrp="1" noChangeAspect="1"/>
          </p:cNvPicPr>
          <p:nvPr>
            <p:ph idx="1"/>
          </p:nvPr>
        </p:nvPicPr>
        <p:blipFill>
          <a:blip r:embed="rId2"/>
          <a:stretch>
            <a:fillRect/>
          </a:stretch>
        </p:blipFill>
        <p:spPr>
          <a:xfrm>
            <a:off x="29308" y="1390010"/>
            <a:ext cx="7573818" cy="5917044"/>
          </a:xfrm>
          <a:prstGeom prst="rect">
            <a:avLst/>
          </a:prstGeom>
        </p:spPr>
      </p:pic>
    </p:spTree>
    <p:extLst>
      <p:ext uri="{BB962C8B-B14F-4D97-AF65-F5344CB8AC3E}">
        <p14:creationId xmlns:p14="http://schemas.microsoft.com/office/powerpoint/2010/main" val="42360920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250306" y="264979"/>
            <a:ext cx="8725451" cy="6328042"/>
          </a:xfrm>
          <a:prstGeom prst="rect">
            <a:avLst/>
          </a:prstGeom>
        </p:spPr>
      </p:pic>
      <p:sp>
        <p:nvSpPr>
          <p:cNvPr id="2" name="Nadpis 1"/>
          <p:cNvSpPr>
            <a:spLocks noGrp="1"/>
          </p:cNvSpPr>
          <p:nvPr>
            <p:ph type="title"/>
          </p:nvPr>
        </p:nvSpPr>
        <p:spPr>
          <a:xfrm>
            <a:off x="7886700" y="430823"/>
            <a:ext cx="3780692" cy="1951891"/>
          </a:xfrm>
        </p:spPr>
        <p:txBody>
          <a:bodyPr/>
          <a:lstStyle/>
          <a:p>
            <a:r>
              <a:rPr lang="cs-CZ" dirty="0">
                <a:solidFill>
                  <a:schemeClr val="tx1"/>
                </a:solidFill>
              </a:rPr>
              <a:t>Vzdělávat se, </a:t>
            </a:r>
            <a:br>
              <a:rPr lang="cs-CZ" dirty="0">
                <a:solidFill>
                  <a:schemeClr val="tx1"/>
                </a:solidFill>
              </a:rPr>
            </a:br>
            <a:r>
              <a:rPr lang="cs-CZ" dirty="0">
                <a:solidFill>
                  <a:schemeClr val="tx1"/>
                </a:solidFill>
              </a:rPr>
              <a:t>..ale jak moc?</a:t>
            </a:r>
          </a:p>
        </p:txBody>
      </p:sp>
    </p:spTree>
    <p:extLst>
      <p:ext uri="{BB962C8B-B14F-4D97-AF65-F5344CB8AC3E}">
        <p14:creationId xmlns:p14="http://schemas.microsoft.com/office/powerpoint/2010/main" val="17506548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1CEDED-2AFE-4CB3-B2C3-1B7D3D051D94}"/>
              </a:ext>
            </a:extLst>
          </p:cNvPr>
          <p:cNvSpPr>
            <a:spLocks noGrp="1"/>
          </p:cNvSpPr>
          <p:nvPr>
            <p:ph type="title"/>
          </p:nvPr>
        </p:nvSpPr>
        <p:spPr/>
        <p:txBody>
          <a:bodyPr/>
          <a:lstStyle/>
          <a:p>
            <a:r>
              <a:rPr lang="cs-CZ" dirty="0"/>
              <a:t>Zákon o obcích</a:t>
            </a:r>
          </a:p>
        </p:txBody>
      </p:sp>
      <p:sp>
        <p:nvSpPr>
          <p:cNvPr id="3" name="Zástupný obsah 2">
            <a:extLst>
              <a:ext uri="{FF2B5EF4-FFF2-40B4-BE49-F238E27FC236}">
                <a16:creationId xmlns:a16="http://schemas.microsoft.com/office/drawing/2014/main" id="{6B684828-F276-49FF-B49B-F81C00F3E9B0}"/>
              </a:ext>
            </a:extLst>
          </p:cNvPr>
          <p:cNvSpPr>
            <a:spLocks noGrp="1"/>
          </p:cNvSpPr>
          <p:nvPr>
            <p:ph idx="1"/>
          </p:nvPr>
        </p:nvSpPr>
        <p:spPr/>
        <p:txBody>
          <a:bodyPr>
            <a:normAutofit/>
          </a:bodyPr>
          <a:lstStyle/>
          <a:p>
            <a:r>
              <a:rPr lang="cs-CZ" sz="2800" dirty="0"/>
              <a:t>45 x novelizován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96539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F014D6-C7BB-43DA-BD45-22BCB5EF5589}"/>
              </a:ext>
            </a:extLst>
          </p:cNvPr>
          <p:cNvSpPr>
            <a:spLocks noGrp="1"/>
          </p:cNvSpPr>
          <p:nvPr>
            <p:ph type="title"/>
          </p:nvPr>
        </p:nvSpPr>
        <p:spPr>
          <a:xfrm>
            <a:off x="1043950" y="1179151"/>
            <a:ext cx="3300646" cy="4463889"/>
          </a:xfrm>
        </p:spPr>
        <p:txBody>
          <a:bodyPr anchor="ctr">
            <a:normAutofit/>
          </a:bodyPr>
          <a:lstStyle/>
          <a:p>
            <a:r>
              <a:rPr lang="cs-CZ" dirty="0"/>
              <a:t>Nejasnosti i v zákoně o obcích</a:t>
            </a:r>
          </a:p>
        </p:txBody>
      </p:sp>
      <p:sp>
        <p:nvSpPr>
          <p:cNvPr id="3" name="Zástupný obsah 2">
            <a:extLst>
              <a:ext uri="{FF2B5EF4-FFF2-40B4-BE49-F238E27FC236}">
                <a16:creationId xmlns:a16="http://schemas.microsoft.com/office/drawing/2014/main" id="{836C4BC6-7D5A-4A30-80F2-968BCC5AAD95}"/>
              </a:ext>
            </a:extLst>
          </p:cNvPr>
          <p:cNvSpPr>
            <a:spLocks noGrp="1"/>
          </p:cNvSpPr>
          <p:nvPr>
            <p:ph idx="1"/>
          </p:nvPr>
        </p:nvSpPr>
        <p:spPr>
          <a:xfrm>
            <a:off x="4978917" y="1109144"/>
            <a:ext cx="6510713" cy="4932217"/>
          </a:xfrm>
        </p:spPr>
        <p:txBody>
          <a:bodyPr anchor="ctr">
            <a:normAutofit fontScale="85000" lnSpcReduction="20000"/>
          </a:bodyPr>
          <a:lstStyle/>
          <a:p>
            <a:pPr algn="just">
              <a:lnSpc>
                <a:spcPct val="90000"/>
              </a:lnSpc>
            </a:pPr>
            <a:r>
              <a:rPr lang="cs-CZ" sz="2600" b="1" dirty="0">
                <a:solidFill>
                  <a:schemeClr val="accent2">
                    <a:lumMod val="50000"/>
                  </a:schemeClr>
                </a:solidFill>
              </a:rPr>
              <a:t>Lhůta „neprodleně“ je v zákoně o obcích použita 26 x, </a:t>
            </a:r>
            <a:r>
              <a:rPr lang="cs-CZ" sz="2600" b="1" strike="sngStrike" dirty="0">
                <a:solidFill>
                  <a:schemeClr val="accent2">
                    <a:lumMod val="50000"/>
                  </a:schemeClr>
                </a:solidFill>
              </a:rPr>
              <a:t>včetně povinnosti zaslat MV </a:t>
            </a:r>
            <a:r>
              <a:rPr lang="cs-CZ" sz="2600" b="1" i="1" strike="sngStrike" dirty="0">
                <a:solidFill>
                  <a:schemeClr val="accent2">
                    <a:lumMod val="50000"/>
                  </a:schemeClr>
                </a:solidFill>
              </a:rPr>
              <a:t>neprodleně</a:t>
            </a:r>
            <a:r>
              <a:rPr lang="cs-CZ" sz="2600" b="1" strike="sngStrike" dirty="0">
                <a:solidFill>
                  <a:schemeClr val="accent2">
                    <a:lumMod val="50000"/>
                  </a:schemeClr>
                </a:solidFill>
              </a:rPr>
              <a:t> schválenou obecně závaznou vyhlášku</a:t>
            </a:r>
            <a:endParaRPr lang="cs-CZ" sz="2600" strike="sngStrike" dirty="0">
              <a:solidFill>
                <a:schemeClr val="accent2">
                  <a:lumMod val="50000"/>
                </a:schemeClr>
              </a:solidFill>
            </a:endParaRPr>
          </a:p>
          <a:p>
            <a:pPr>
              <a:lnSpc>
                <a:spcPct val="90000"/>
              </a:lnSpc>
            </a:pPr>
            <a:endParaRPr lang="cs-CZ" sz="1500" dirty="0"/>
          </a:p>
          <a:p>
            <a:pPr>
              <a:lnSpc>
                <a:spcPct val="90000"/>
              </a:lnSpc>
            </a:pPr>
            <a:r>
              <a:rPr lang="cs-CZ" sz="2600" b="1" dirty="0"/>
              <a:t>Kolik dnů je neprodleně? </a:t>
            </a:r>
          </a:p>
          <a:p>
            <a:pPr>
              <a:lnSpc>
                <a:spcPct val="90000"/>
              </a:lnSpc>
            </a:pPr>
            <a:r>
              <a:rPr lang="cs-CZ" sz="1900" dirty="0"/>
              <a:t>MV interně při kontrolách - 3 dny</a:t>
            </a:r>
          </a:p>
          <a:p>
            <a:pPr>
              <a:lnSpc>
                <a:spcPct val="90000"/>
              </a:lnSpc>
            </a:pPr>
            <a:endParaRPr lang="cs-CZ" sz="1900" dirty="0"/>
          </a:p>
          <a:p>
            <a:pPr>
              <a:lnSpc>
                <a:spcPct val="90000"/>
              </a:lnSpc>
            </a:pPr>
            <a:r>
              <a:rPr lang="cs-CZ" sz="1900" dirty="0"/>
              <a:t>Soudy:</a:t>
            </a:r>
          </a:p>
          <a:p>
            <a:pPr algn="just">
              <a:lnSpc>
                <a:spcPct val="90000"/>
              </a:lnSpc>
            </a:pPr>
            <a:r>
              <a:rPr lang="cs-CZ" sz="1900" u="sng" dirty="0"/>
              <a:t>Jde o neurčitou lhůtu</a:t>
            </a:r>
            <a:r>
              <a:rPr lang="cs-CZ" sz="1900" dirty="0"/>
              <a:t>, jejíž podstatu vymezuje již její slovní vyjádření. Z časového určení „bez zbytečného odkladu“ je třeba dovodit, že </a:t>
            </a:r>
            <a:r>
              <a:rPr lang="cs-CZ" sz="1900" b="1" dirty="0"/>
              <a:t>jde o velmi krátkou lhůtu, jíž je míněno bezodkladné, neprodlené, bezprostřední či okamžité jednání směřující ke splnění povinnosti či k učinění právního úkonu či jiného projevu vůle, přičemž doba trvání lhůty bude záviset na okolnostech konkrétního případu.</a:t>
            </a:r>
            <a:r>
              <a:rPr lang="cs-CZ" sz="1900" dirty="0"/>
              <a:t> </a:t>
            </a:r>
            <a:r>
              <a:rPr lang="cs-CZ" sz="1900" u="sng" dirty="0"/>
              <a:t>Jde o lhůtu v řádu dnů, maximálně týdnů, v co nejkratším časovém úseku.</a:t>
            </a:r>
          </a:p>
          <a:p>
            <a:pPr>
              <a:lnSpc>
                <a:spcPct val="90000"/>
              </a:lnSpc>
            </a:pPr>
            <a:r>
              <a:rPr lang="cs-CZ" sz="1900" b="1" dirty="0"/>
              <a:t>Rozsudek Nejvyššího soudu České republiky </a:t>
            </a:r>
            <a:r>
              <a:rPr lang="cs-CZ" sz="1900" b="1" dirty="0" err="1"/>
              <a:t>sp.zn</a:t>
            </a:r>
            <a:r>
              <a:rPr lang="cs-CZ" sz="1900" b="1" dirty="0"/>
              <a:t>. 32 </a:t>
            </a:r>
            <a:r>
              <a:rPr lang="cs-CZ" sz="1900" b="1" dirty="0" err="1"/>
              <a:t>Cdo</a:t>
            </a:r>
            <a:r>
              <a:rPr lang="cs-CZ" sz="1900" b="1" dirty="0"/>
              <a:t> 2484/2012, ze dne 10.12.2013</a:t>
            </a:r>
            <a:endParaRPr lang="cs-CZ" sz="1900" dirty="0"/>
          </a:p>
        </p:txBody>
      </p:sp>
      <p:sp>
        <p:nvSpPr>
          <p:cNvPr id="9" name="Zástupný symbol pro zápatí 8"/>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023987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B1FCC58-A189-470D-9ABE-7ECC40BB9D12}"/>
              </a:ext>
            </a:extLst>
          </p:cNvPr>
          <p:cNvSpPr>
            <a:spLocks noGrp="1"/>
          </p:cNvSpPr>
          <p:nvPr>
            <p:ph type="title"/>
          </p:nvPr>
        </p:nvSpPr>
        <p:spPr>
          <a:xfrm>
            <a:off x="1286933" y="609600"/>
            <a:ext cx="10197494" cy="1099457"/>
          </a:xfrm>
        </p:spPr>
        <p:txBody>
          <a:bodyPr>
            <a:normAutofit/>
          </a:bodyPr>
          <a:lstStyle/>
          <a:p>
            <a:r>
              <a:rPr lang="cs-CZ" dirty="0"/>
              <a:t>Lhůty v zákoně o obcích</a:t>
            </a:r>
          </a:p>
        </p:txBody>
      </p:sp>
      <p:sp>
        <p:nvSpPr>
          <p:cNvPr id="18" name="Isosceles Triangle 17">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4" name="Zástupný symbol pro zápatí 3">
            <a:extLst>
              <a:ext uri="{FF2B5EF4-FFF2-40B4-BE49-F238E27FC236}">
                <a16:creationId xmlns:a16="http://schemas.microsoft.com/office/drawing/2014/main" id="{D3774FFA-F7B5-4892-91F4-021BBDCEE886}"/>
              </a:ext>
            </a:extLst>
          </p:cNvPr>
          <p:cNvSpPr>
            <a:spLocks noGrp="1"/>
          </p:cNvSpPr>
          <p:nvPr>
            <p:ph type="ftr" sz="quarter" idx="11"/>
          </p:nvPr>
        </p:nvSpPr>
        <p:spPr>
          <a:xfrm>
            <a:off x="1981203" y="6182876"/>
            <a:ext cx="6297612" cy="365125"/>
          </a:xfrm>
        </p:spPr>
        <p:txBody>
          <a:bodyPr>
            <a:normAutofit/>
          </a:bodyPr>
          <a:lstStyle/>
          <a:p>
            <a:pPr>
              <a:spcAft>
                <a:spcPts val="600"/>
              </a:spcAft>
            </a:pPr>
            <a:endParaRPr lang="en-US"/>
          </a:p>
        </p:txBody>
      </p:sp>
      <p:sp>
        <p:nvSpPr>
          <p:cNvPr id="20" name="Isosceles Triangle 19">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graphicFrame>
        <p:nvGraphicFramePr>
          <p:cNvPr id="11" name="Zástupný obsah 2">
            <a:extLst>
              <a:ext uri="{FF2B5EF4-FFF2-40B4-BE49-F238E27FC236}">
                <a16:creationId xmlns:a16="http://schemas.microsoft.com/office/drawing/2014/main" id="{594FFE21-5508-4807-A05D-E55679ED165D}"/>
              </a:ext>
            </a:extLst>
          </p:cNvPr>
          <p:cNvGraphicFramePr>
            <a:graphicFrameLocks noGrp="1"/>
          </p:cNvGraphicFramePr>
          <p:nvPr>
            <p:ph idx="1"/>
            <p:extLst>
              <p:ext uri="{D42A27DB-BD31-4B8C-83A1-F6EECF244321}">
                <p14:modId xmlns:p14="http://schemas.microsoft.com/office/powerpoint/2010/main" val="1091815763"/>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57189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 name="Zástupný symbol pro zápatí 3">
            <a:extLst>
              <a:ext uri="{FF2B5EF4-FFF2-40B4-BE49-F238E27FC236}">
                <a16:creationId xmlns:a16="http://schemas.microsoft.com/office/drawing/2014/main" id="{544802B0-2CA9-4F1E-B5C8-7664D30C4E1C}"/>
              </a:ext>
            </a:extLst>
          </p:cNvPr>
          <p:cNvSpPr>
            <a:spLocks noGrp="1"/>
          </p:cNvSpPr>
          <p:nvPr>
            <p:ph type="ftr" sz="quarter" idx="11"/>
          </p:nvPr>
        </p:nvSpPr>
        <p:spPr>
          <a:xfrm>
            <a:off x="677334" y="6041362"/>
            <a:ext cx="6297612" cy="365125"/>
          </a:xfrm>
        </p:spPr>
        <p:txBody>
          <a:bodyPr vert="horz" lIns="91440" tIns="45720" rIns="91440" bIns="45720" rtlCol="0">
            <a:normAutofit/>
          </a:bodyPr>
          <a:lstStyle/>
          <a:p>
            <a:pPr>
              <a:spcAft>
                <a:spcPts val="600"/>
              </a:spcAft>
            </a:pPr>
            <a:endParaRPr lang="en-US" kern="1200">
              <a:latin typeface="+mn-lt"/>
              <a:ea typeface="+mn-ea"/>
              <a:cs typeface="+mn-cs"/>
            </a:endParaRPr>
          </a:p>
        </p:txBody>
      </p:sp>
      <p:sp>
        <p:nvSpPr>
          <p:cNvPr id="2" name="Nadpis 1">
            <a:extLst>
              <a:ext uri="{FF2B5EF4-FFF2-40B4-BE49-F238E27FC236}">
                <a16:creationId xmlns:a16="http://schemas.microsoft.com/office/drawing/2014/main" id="{D08F685F-F0E7-469D-B353-6CA8EF4CCE96}"/>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cs-CZ" dirty="0"/>
              <a:t>Další chyba </a:t>
            </a:r>
            <a:br>
              <a:rPr lang="cs-CZ" dirty="0"/>
            </a:br>
            <a:br>
              <a:rPr lang="cs-CZ" dirty="0"/>
            </a:br>
            <a:r>
              <a:rPr lang="cs-CZ" dirty="0"/>
              <a:t>Nevyužívání vzorů a návodů</a:t>
            </a:r>
          </a:p>
        </p:txBody>
      </p:sp>
      <p:sp>
        <p:nvSpPr>
          <p:cNvPr id="5" name="Zástupný obsah 4">
            <a:extLst>
              <a:ext uri="{FF2B5EF4-FFF2-40B4-BE49-F238E27FC236}">
                <a16:creationId xmlns:a16="http://schemas.microsoft.com/office/drawing/2014/main" id="{8AD2C26E-AD93-4BA6-9C46-6A6A47A42EE1}"/>
              </a:ext>
            </a:extLst>
          </p:cNvPr>
          <p:cNvSpPr>
            <a:spLocks noGrp="1"/>
          </p:cNvSpPr>
          <p:nvPr>
            <p:ph idx="1"/>
          </p:nvPr>
        </p:nvSpPr>
        <p:spPr>
          <a:xfrm>
            <a:off x="4654294" y="816638"/>
            <a:ext cx="4946903" cy="5224724"/>
          </a:xfrm>
        </p:spPr>
        <p:txBody>
          <a:bodyPr vert="horz" lIns="91440" tIns="45720" rIns="91440" bIns="45720" rtlCol="0" anchor="ctr">
            <a:normAutofit/>
          </a:bodyPr>
          <a:lstStyle/>
          <a:p>
            <a:pPr lvl="0" algn="just"/>
            <a:r>
              <a:rPr lang="cs-CZ" dirty="0"/>
              <a:t>MV má dobré vzory na obecně závazné vyhlášky a srozumitelnou metodiku pro různé oblasti chodu obcí, nabízí pomoc s přípravou, konzultaci před schválením, obce někdy nevyužívají.</a:t>
            </a:r>
          </a:p>
          <a:p>
            <a:pPr algn="just"/>
            <a:endParaRPr lang="cs-CZ" dirty="0"/>
          </a:p>
          <a:p>
            <a:pPr lvl="0" algn="just"/>
            <a:r>
              <a:rPr lang="cs-CZ" dirty="0"/>
              <a:t>Příklady:</a:t>
            </a:r>
          </a:p>
          <a:p>
            <a:pPr lvl="0" algn="just"/>
            <a:r>
              <a:rPr lang="cs-CZ" dirty="0"/>
              <a:t>Obce si zaplatí konzultanta „s razítkem“ pro přípravu obecně závazné vyhlášky k požárnímu řádu, zaplatí tisíce, vyhláška je v rozporu se zákonem. Musí ji zrušit.</a:t>
            </a:r>
          </a:p>
          <a:p>
            <a:pPr lvl="0" algn="just"/>
            <a:endParaRPr lang="cs-CZ" dirty="0"/>
          </a:p>
          <a:p>
            <a:pPr lvl="0" algn="just"/>
            <a:r>
              <a:rPr lang="cs-CZ" dirty="0"/>
              <a:t>Zaměstnanec čtvrt roku sám vytváří vyhlášku, která je špatně.</a:t>
            </a:r>
          </a:p>
        </p:txBody>
      </p:sp>
    </p:spTree>
    <p:extLst>
      <p:ext uri="{BB962C8B-B14F-4D97-AF65-F5344CB8AC3E}">
        <p14:creationId xmlns:p14="http://schemas.microsoft.com/office/powerpoint/2010/main" val="31010304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043B44-2F52-9890-2DC6-4EA67E29AD86}"/>
              </a:ext>
            </a:extLst>
          </p:cNvPr>
          <p:cNvSpPr>
            <a:spLocks noGrp="1"/>
          </p:cNvSpPr>
          <p:nvPr>
            <p:ph type="title"/>
          </p:nvPr>
        </p:nvSpPr>
        <p:spPr>
          <a:xfrm>
            <a:off x="677334" y="609600"/>
            <a:ext cx="3884156" cy="1320800"/>
          </a:xfrm>
        </p:spPr>
        <p:txBody>
          <a:bodyPr>
            <a:normAutofit fontScale="90000"/>
          </a:bodyPr>
          <a:lstStyle/>
          <a:p>
            <a:r>
              <a:rPr lang="cs-CZ" dirty="0"/>
              <a:t>Nebo spoléháte na MV příliš.</a:t>
            </a:r>
            <a:br>
              <a:rPr lang="cs-CZ" dirty="0"/>
            </a:br>
            <a:endParaRPr lang="cs-CZ" dirty="0"/>
          </a:p>
        </p:txBody>
      </p:sp>
      <p:sp>
        <p:nvSpPr>
          <p:cNvPr id="3" name="Zástupný obsah 2">
            <a:extLst>
              <a:ext uri="{FF2B5EF4-FFF2-40B4-BE49-F238E27FC236}">
                <a16:creationId xmlns:a16="http://schemas.microsoft.com/office/drawing/2014/main" id="{1F21529C-70D3-4E65-A20A-C96DE13EAE5C}"/>
              </a:ext>
            </a:extLst>
          </p:cNvPr>
          <p:cNvSpPr>
            <a:spLocks noGrp="1"/>
          </p:cNvSpPr>
          <p:nvPr>
            <p:ph idx="1"/>
          </p:nvPr>
        </p:nvSpPr>
        <p:spPr>
          <a:xfrm>
            <a:off x="5978106" y="1570009"/>
            <a:ext cx="3295896" cy="4471354"/>
          </a:xfrm>
        </p:spPr>
        <p:txBody>
          <a:bodyPr/>
          <a:lstStyle/>
          <a:p>
            <a:endParaRPr lang="cs-CZ" b="1" dirty="0"/>
          </a:p>
        </p:txBody>
      </p:sp>
      <p:pic>
        <p:nvPicPr>
          <p:cNvPr id="7" name="Obrázek 6">
            <a:extLst>
              <a:ext uri="{FF2B5EF4-FFF2-40B4-BE49-F238E27FC236}">
                <a16:creationId xmlns:a16="http://schemas.microsoft.com/office/drawing/2014/main" id="{98B47A44-E3AF-78E2-F03E-4F221C1D87B1}"/>
              </a:ext>
            </a:extLst>
          </p:cNvPr>
          <p:cNvPicPr>
            <a:picLocks noChangeAspect="1"/>
          </p:cNvPicPr>
          <p:nvPr/>
        </p:nvPicPr>
        <p:blipFill>
          <a:blip r:embed="rId2"/>
          <a:stretch>
            <a:fillRect/>
          </a:stretch>
        </p:blipFill>
        <p:spPr>
          <a:xfrm>
            <a:off x="4330262" y="47533"/>
            <a:ext cx="6200258" cy="6633924"/>
          </a:xfrm>
          <a:prstGeom prst="rect">
            <a:avLst/>
          </a:prstGeom>
        </p:spPr>
      </p:pic>
      <p:sp>
        <p:nvSpPr>
          <p:cNvPr id="4" name="Obdélník 3">
            <a:extLst>
              <a:ext uri="{FF2B5EF4-FFF2-40B4-BE49-F238E27FC236}">
                <a16:creationId xmlns:a16="http://schemas.microsoft.com/office/drawing/2014/main" id="{4FAE9961-539F-C1EA-01BE-49AAD4A17B14}"/>
              </a:ext>
            </a:extLst>
          </p:cNvPr>
          <p:cNvSpPr/>
          <p:nvPr/>
        </p:nvSpPr>
        <p:spPr>
          <a:xfrm>
            <a:off x="3510455" y="4109544"/>
            <a:ext cx="6737131" cy="100548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39DA9812-C0E9-C5EE-4BC9-48C99A5E6BB0}"/>
              </a:ext>
            </a:extLst>
          </p:cNvPr>
          <p:cNvSpPr txBox="1"/>
          <p:nvPr/>
        </p:nvSpPr>
        <p:spPr>
          <a:xfrm>
            <a:off x="462455" y="4729655"/>
            <a:ext cx="2765066" cy="923330"/>
          </a:xfrm>
          <a:prstGeom prst="rect">
            <a:avLst/>
          </a:prstGeom>
          <a:noFill/>
        </p:spPr>
        <p:txBody>
          <a:bodyPr wrap="square" rtlCol="0">
            <a:spAutoFit/>
          </a:bodyPr>
          <a:lstStyle/>
          <a:p>
            <a:r>
              <a:rPr lang="cs-CZ" dirty="0"/>
              <a:t>MV původně k vyhlášce uvedlo, že není v rozporu se zákonem.</a:t>
            </a:r>
          </a:p>
        </p:txBody>
      </p:sp>
      <p:sp>
        <p:nvSpPr>
          <p:cNvPr id="6" name="Šipka: dolů 5">
            <a:extLst>
              <a:ext uri="{FF2B5EF4-FFF2-40B4-BE49-F238E27FC236}">
                <a16:creationId xmlns:a16="http://schemas.microsoft.com/office/drawing/2014/main" id="{E20663E6-2185-4084-91B7-709802A36095}"/>
              </a:ext>
            </a:extLst>
          </p:cNvPr>
          <p:cNvSpPr/>
          <p:nvPr/>
        </p:nvSpPr>
        <p:spPr>
          <a:xfrm>
            <a:off x="1090246" y="2998177"/>
            <a:ext cx="1163691" cy="15826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54241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805849-940A-462A-A87C-C16E7C3D07AA}"/>
              </a:ext>
            </a:extLst>
          </p:cNvPr>
          <p:cNvSpPr>
            <a:spLocks noGrp="1"/>
          </p:cNvSpPr>
          <p:nvPr>
            <p:ph type="title"/>
          </p:nvPr>
        </p:nvSpPr>
        <p:spPr>
          <a:xfrm>
            <a:off x="677334" y="609600"/>
            <a:ext cx="8596668" cy="1320800"/>
          </a:xfrm>
        </p:spPr>
        <p:txBody>
          <a:bodyPr>
            <a:normAutofit fontScale="90000"/>
          </a:bodyPr>
          <a:lstStyle/>
          <a:p>
            <a:r>
              <a:rPr lang="cs-CZ"/>
              <a:t>Chybějící metodika, pozdě dodané metodické materiály</a:t>
            </a:r>
            <a:br>
              <a:rPr lang="cs-CZ"/>
            </a:br>
            <a:endParaRPr lang="cs-CZ" dirty="0"/>
          </a:p>
        </p:txBody>
      </p:sp>
      <p:sp>
        <p:nvSpPr>
          <p:cNvPr id="3" name="Zástupný obsah 2">
            <a:extLst>
              <a:ext uri="{FF2B5EF4-FFF2-40B4-BE49-F238E27FC236}">
                <a16:creationId xmlns:a16="http://schemas.microsoft.com/office/drawing/2014/main" id="{0762F0F5-6CEC-4DCD-A9CD-D0C193F7E937}"/>
              </a:ext>
            </a:extLst>
          </p:cNvPr>
          <p:cNvSpPr>
            <a:spLocks noGrp="1"/>
          </p:cNvSpPr>
          <p:nvPr>
            <p:ph idx="1"/>
          </p:nvPr>
        </p:nvSpPr>
        <p:spPr>
          <a:xfrm>
            <a:off x="677334" y="1815549"/>
            <a:ext cx="8596668" cy="4225814"/>
          </a:xfrm>
        </p:spPr>
        <p:txBody>
          <a:bodyPr>
            <a:normAutofit/>
          </a:bodyPr>
          <a:lstStyle/>
          <a:p>
            <a:pPr marL="0" indent="0">
              <a:buNone/>
            </a:pPr>
            <a:endParaRPr lang="cs-CZ" sz="3300" dirty="0">
              <a:solidFill>
                <a:schemeClr val="accent1"/>
              </a:solidFill>
              <a:latin typeface="+mj-lt"/>
            </a:endParaRPr>
          </a:p>
          <a:p>
            <a:pPr marL="0" indent="0">
              <a:buNone/>
            </a:pPr>
            <a:r>
              <a:rPr lang="cs-CZ" sz="3300" dirty="0">
                <a:solidFill>
                  <a:schemeClr val="accent1"/>
                </a:solidFill>
                <a:latin typeface="+mj-lt"/>
              </a:rPr>
              <a:t>Složitá metodika, neschopnost zestručnění pro cílovou skupinu a pro úvod.</a:t>
            </a:r>
          </a:p>
          <a:p>
            <a:pPr marL="0" indent="0" algn="just">
              <a:buNone/>
            </a:pPr>
            <a:endParaRPr lang="cs-CZ" sz="3100" dirty="0">
              <a:solidFill>
                <a:schemeClr val="accent1"/>
              </a:solidFill>
              <a:latin typeface="+mj-lt"/>
            </a:endParaRPr>
          </a:p>
          <a:p>
            <a:pPr marL="0" indent="0" algn="just">
              <a:buNone/>
            </a:pPr>
            <a:r>
              <a:rPr lang="cs-CZ" sz="3100" dirty="0">
                <a:solidFill>
                  <a:schemeClr val="accent1"/>
                </a:solidFill>
                <a:latin typeface="+mj-lt"/>
              </a:rPr>
              <a:t>Chybějící předpisy</a:t>
            </a:r>
          </a:p>
          <a:p>
            <a:endParaRPr lang="cs-CZ" dirty="0"/>
          </a:p>
        </p:txBody>
      </p:sp>
      <p:sp>
        <p:nvSpPr>
          <p:cNvPr id="4" name="Zástupný symbol pro zápatí 3">
            <a:extLst>
              <a:ext uri="{FF2B5EF4-FFF2-40B4-BE49-F238E27FC236}">
                <a16:creationId xmlns:a16="http://schemas.microsoft.com/office/drawing/2014/main" id="{6A049B83-A54F-46AD-B59F-F21551230502}"/>
              </a:ext>
            </a:extLst>
          </p:cNvPr>
          <p:cNvSpPr>
            <a:spLocks noGrp="1"/>
          </p:cNvSpPr>
          <p:nvPr>
            <p:ph type="ftr" sz="quarter" idx="11"/>
          </p:nvPr>
        </p:nvSpPr>
        <p:spPr>
          <a:xfrm>
            <a:off x="677334" y="6041362"/>
            <a:ext cx="6297612" cy="365125"/>
          </a:xfrm>
        </p:spPr>
        <p:txBody>
          <a:bodyPr/>
          <a:lstStyle/>
          <a:p>
            <a:endParaRPr lang="en-US" dirty="0"/>
          </a:p>
        </p:txBody>
      </p:sp>
    </p:spTree>
    <p:extLst>
      <p:ext uri="{BB962C8B-B14F-4D97-AF65-F5344CB8AC3E}">
        <p14:creationId xmlns:p14="http://schemas.microsoft.com/office/powerpoint/2010/main" val="3037668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407694"/>
            <a:ext cx="8596668" cy="1522706"/>
          </a:xfrm>
        </p:spPr>
        <p:txBody>
          <a:bodyPr/>
          <a:lstStyle/>
          <a:p>
            <a:r>
              <a:rPr lang="cs-CZ" dirty="0"/>
              <a:t>Součástí aplikace jsou i výpočty lhůt, odpadů, termínů a lhůt obcí</a:t>
            </a:r>
          </a:p>
        </p:txBody>
      </p:sp>
      <p:pic>
        <p:nvPicPr>
          <p:cNvPr id="4" name="Zástupný symbol pro obsah 3"/>
          <p:cNvPicPr>
            <a:picLocks noGrp="1" noChangeAspect="1"/>
          </p:cNvPicPr>
          <p:nvPr>
            <p:ph idx="1"/>
          </p:nvPr>
        </p:nvPicPr>
        <p:blipFill>
          <a:blip r:embed="rId2"/>
          <a:stretch>
            <a:fillRect/>
          </a:stretch>
        </p:blipFill>
        <p:spPr>
          <a:xfrm>
            <a:off x="1035398" y="1750291"/>
            <a:ext cx="8016931" cy="5247698"/>
          </a:xfrm>
          <a:prstGeom prst="rect">
            <a:avLst/>
          </a:prstGeom>
        </p:spPr>
      </p:pic>
    </p:spTree>
    <p:extLst>
      <p:ext uri="{BB962C8B-B14F-4D97-AF65-F5344CB8AC3E}">
        <p14:creationId xmlns:p14="http://schemas.microsoft.com/office/powerpoint/2010/main" val="22915029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C3CEB9-47F9-4D2C-8348-4254F183CF21}"/>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39DF95D2-FA46-4788-9BAD-2AC22CF28FC2}"/>
              </a:ext>
            </a:extLst>
          </p:cNvPr>
          <p:cNvPicPr>
            <a:picLocks noGrp="1" noChangeAspect="1"/>
          </p:cNvPicPr>
          <p:nvPr>
            <p:ph sz="half" idx="1"/>
          </p:nvPr>
        </p:nvPicPr>
        <p:blipFill>
          <a:blip r:embed="rId2"/>
          <a:stretch>
            <a:fillRect/>
          </a:stretch>
        </p:blipFill>
        <p:spPr>
          <a:xfrm>
            <a:off x="310831" y="304800"/>
            <a:ext cx="9329674" cy="6248400"/>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3306450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a:extLst>
              <a:ext uri="{FF2B5EF4-FFF2-40B4-BE49-F238E27FC236}">
                <a16:creationId xmlns:a16="http://schemas.microsoft.com/office/drawing/2014/main" id="{2C3D453E-9C37-431F-B43D-CF6FD9789BCC}"/>
              </a:ext>
            </a:extLst>
          </p:cNvPr>
          <p:cNvSpPr>
            <a:spLocks noGrp="1"/>
          </p:cNvSpPr>
          <p:nvPr>
            <p:ph type="title"/>
          </p:nvPr>
        </p:nvSpPr>
        <p:spPr>
          <a:xfrm>
            <a:off x="6644519" y="1246312"/>
            <a:ext cx="3230999" cy="3268133"/>
          </a:xfrm>
        </p:spPr>
        <p:txBody>
          <a:bodyPr vert="horz" lIns="91440" tIns="45720" rIns="91440" bIns="45720" rtlCol="0" anchor="b">
            <a:normAutofit/>
          </a:bodyPr>
          <a:lstStyle/>
          <a:p>
            <a:r>
              <a:rPr lang="en-US" sz="4000" dirty="0"/>
              <a:t>Co je </a:t>
            </a:r>
            <a:r>
              <a:rPr lang="en-US" sz="4000" dirty="0" err="1"/>
              <a:t>vyžadováno</a:t>
            </a:r>
            <a:r>
              <a:rPr lang="en-US" sz="4000" dirty="0"/>
              <a:t> </a:t>
            </a:r>
            <a:r>
              <a:rPr lang="en-US" sz="4000" dirty="0" err="1"/>
              <a:t>ke</a:t>
            </a:r>
            <a:r>
              <a:rPr lang="en-US" sz="4000" dirty="0"/>
              <a:t> </a:t>
            </a:r>
            <a:r>
              <a:rPr lang="en-US" sz="4000" dirty="0" err="1"/>
              <a:t>kontrole</a:t>
            </a:r>
            <a:r>
              <a:rPr lang="cs-CZ" sz="4000" dirty="0"/>
              <a:t>?</a:t>
            </a:r>
            <a:endParaRPr lang="en-US" sz="4000" dirty="0"/>
          </a:p>
        </p:txBody>
      </p:sp>
      <p:sp>
        <p:nvSpPr>
          <p:cNvPr id="42" name="Content Placeholder 20">
            <a:extLst>
              <a:ext uri="{FF2B5EF4-FFF2-40B4-BE49-F238E27FC236}">
                <a16:creationId xmlns:a16="http://schemas.microsoft.com/office/drawing/2014/main" id="{2530CFD6-560A-44E6-84B9-A89C7313BACF}"/>
              </a:ext>
            </a:extLst>
          </p:cNvPr>
          <p:cNvSpPr>
            <a:spLocks noGrp="1"/>
          </p:cNvSpPr>
          <p:nvPr>
            <p:ph idx="1"/>
          </p:nvPr>
        </p:nvSpPr>
        <p:spPr>
          <a:xfrm>
            <a:off x="6703895" y="4605991"/>
            <a:ext cx="3208135" cy="779497"/>
          </a:xfrm>
        </p:spPr>
        <p:txBody>
          <a:bodyPr vert="horz" lIns="91440" tIns="45720" rIns="91440" bIns="45720" rtlCol="0" anchor="t">
            <a:normAutofit/>
          </a:bodyPr>
          <a:lstStyle/>
          <a:p>
            <a:pPr marL="0" indent="0">
              <a:buNone/>
            </a:pPr>
            <a:r>
              <a:rPr lang="en-US" sz="2400" dirty="0" err="1">
                <a:solidFill>
                  <a:schemeClr val="tx1">
                    <a:lumMod val="50000"/>
                    <a:lumOff val="50000"/>
                  </a:schemeClr>
                </a:solidFill>
              </a:rPr>
              <a:t>Téměř</a:t>
            </a:r>
            <a:r>
              <a:rPr lang="en-US" sz="2400" dirty="0">
                <a:solidFill>
                  <a:schemeClr val="tx1">
                    <a:lumMod val="50000"/>
                    <a:lumOff val="50000"/>
                  </a:schemeClr>
                </a:solidFill>
              </a:rPr>
              <a:t> </a:t>
            </a:r>
            <a:r>
              <a:rPr lang="en-US" sz="2400" dirty="0" err="1">
                <a:solidFill>
                  <a:schemeClr val="tx1">
                    <a:lumMod val="50000"/>
                    <a:lumOff val="50000"/>
                  </a:schemeClr>
                </a:solidFill>
              </a:rPr>
              <a:t>vše</a:t>
            </a:r>
            <a:endParaRPr lang="en-US" sz="2400" dirty="0">
              <a:solidFill>
                <a:schemeClr val="tx1">
                  <a:lumMod val="50000"/>
                  <a:lumOff val="50000"/>
                </a:schemeClr>
              </a:solidFill>
            </a:endParaRPr>
          </a:p>
        </p:txBody>
      </p:sp>
      <p:pic>
        <p:nvPicPr>
          <p:cNvPr id="43" name="Zástupný obsah 15">
            <a:extLst>
              <a:ext uri="{FF2B5EF4-FFF2-40B4-BE49-F238E27FC236}">
                <a16:creationId xmlns:a16="http://schemas.microsoft.com/office/drawing/2014/main" id="{21FDC25D-690B-4839-BC96-36A6ED3C298C}"/>
              </a:ext>
            </a:extLst>
          </p:cNvPr>
          <p:cNvPicPr>
            <a:picLocks noChangeAspect="1"/>
          </p:cNvPicPr>
          <p:nvPr/>
        </p:nvPicPr>
        <p:blipFill>
          <a:blip r:embed="rId2"/>
          <a:stretch>
            <a:fillRect/>
          </a:stretch>
        </p:blipFill>
        <p:spPr>
          <a:xfrm>
            <a:off x="-144932" y="12700"/>
            <a:ext cx="6540309" cy="6866467"/>
          </a:xfrm>
          <a:prstGeom prst="rect">
            <a:avLst/>
          </a:prstGeom>
        </p:spPr>
      </p:pic>
      <p:sp>
        <p:nvSpPr>
          <p:cNvPr id="2" name="Zástupný symbol pro zápatí 1">
            <a:extLst>
              <a:ext uri="{FF2B5EF4-FFF2-40B4-BE49-F238E27FC236}">
                <a16:creationId xmlns:a16="http://schemas.microsoft.com/office/drawing/2014/main" id="{98112549-62A9-4B83-804F-78DF55891B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233014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6AAFE0-1A5A-4D08-B069-4FF9FAE89329}"/>
              </a:ext>
            </a:extLst>
          </p:cNvPr>
          <p:cNvSpPr>
            <a:spLocks noGrp="1"/>
          </p:cNvSpPr>
          <p:nvPr>
            <p:ph type="title"/>
          </p:nvPr>
        </p:nvSpPr>
        <p:spPr>
          <a:xfrm>
            <a:off x="677334" y="609600"/>
            <a:ext cx="8596668" cy="1320800"/>
          </a:xfrm>
        </p:spPr>
        <p:txBody>
          <a:bodyPr>
            <a:normAutofit fontScale="90000"/>
          </a:bodyPr>
          <a:lstStyle/>
          <a:p>
            <a:r>
              <a:rPr lang="cs-CZ" dirty="0"/>
              <a:t>Od r. 2012 uskutečnilo Ministerstvo vnitra 790 kontrol obcí a měst, </a:t>
            </a:r>
            <a:br>
              <a:rPr lang="cs-CZ" dirty="0"/>
            </a:br>
            <a:r>
              <a:rPr lang="cs-CZ" dirty="0"/>
              <a:t>nalezeno 4 042 porušení zákonů</a:t>
            </a:r>
          </a:p>
        </p:txBody>
      </p:sp>
      <p:sp>
        <p:nvSpPr>
          <p:cNvPr id="6" name="Zástupný obsah 5">
            <a:extLst>
              <a:ext uri="{FF2B5EF4-FFF2-40B4-BE49-F238E27FC236}">
                <a16:creationId xmlns:a16="http://schemas.microsoft.com/office/drawing/2014/main" id="{9938C864-6655-4BC0-AC5B-F93F8FA27C37}"/>
              </a:ext>
            </a:extLst>
          </p:cNvPr>
          <p:cNvSpPr>
            <a:spLocks noGrp="1"/>
          </p:cNvSpPr>
          <p:nvPr>
            <p:ph idx="1"/>
          </p:nvPr>
        </p:nvSpPr>
        <p:spPr>
          <a:xfrm>
            <a:off x="677334" y="2644726"/>
            <a:ext cx="8596668" cy="3396636"/>
          </a:xfrm>
        </p:spPr>
        <p:txBody>
          <a:bodyPr/>
          <a:lstStyle/>
          <a:p>
            <a:r>
              <a:rPr lang="cs-CZ" sz="2400" dirty="0"/>
              <a:t>Bez jediného porušení zákona pouze města:</a:t>
            </a:r>
          </a:p>
          <a:p>
            <a:r>
              <a:rPr lang="cs-CZ" sz="2400" dirty="0"/>
              <a:t>Most, Kolín, Dubí, Starý Plzenec, Blansko, Černovice, Rajhrad, Rakovník</a:t>
            </a:r>
          </a:p>
          <a:p>
            <a:endParaRPr lang="cs-CZ" sz="2400" dirty="0"/>
          </a:p>
          <a:p>
            <a:r>
              <a:rPr lang="cs-CZ" sz="2400" dirty="0"/>
              <a:t>a Dobruška</a:t>
            </a:r>
          </a:p>
          <a:p>
            <a:endParaRPr lang="cs-CZ" dirty="0"/>
          </a:p>
        </p:txBody>
      </p:sp>
      <p:sp>
        <p:nvSpPr>
          <p:cNvPr id="5" name="Zástupný symbol pro zápatí 4"/>
          <p:cNvSpPr>
            <a:spLocks noGrp="1"/>
          </p:cNvSpPr>
          <p:nvPr>
            <p:ph type="ftr" sz="quarter" idx="11"/>
          </p:nvPr>
        </p:nvSpPr>
        <p:spPr>
          <a:xfrm>
            <a:off x="677334" y="6041362"/>
            <a:ext cx="6297612" cy="365125"/>
          </a:xfrm>
        </p:spPr>
        <p:txBody>
          <a:bodyPr/>
          <a:lstStyle/>
          <a:p>
            <a:endParaRPr lang="en-US" dirty="0"/>
          </a:p>
        </p:txBody>
      </p:sp>
    </p:spTree>
    <p:extLst>
      <p:ext uri="{BB962C8B-B14F-4D97-AF65-F5344CB8AC3E}">
        <p14:creationId xmlns:p14="http://schemas.microsoft.com/office/powerpoint/2010/main" val="19162109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E2EEF7-3006-4497-8CB7-60A36A6E4B5F}"/>
              </a:ext>
            </a:extLst>
          </p:cNvPr>
          <p:cNvSpPr>
            <a:spLocks noGrp="1"/>
          </p:cNvSpPr>
          <p:nvPr>
            <p:ph type="title"/>
          </p:nvPr>
        </p:nvSpPr>
        <p:spPr>
          <a:xfrm>
            <a:off x="816931" y="771525"/>
            <a:ext cx="8584928" cy="1200227"/>
          </a:xfrm>
        </p:spPr>
        <p:txBody>
          <a:bodyPr vert="horz" lIns="91440" tIns="45720" rIns="91440" bIns="45720" rtlCol="0" anchor="b">
            <a:normAutofit/>
          </a:bodyPr>
          <a:lstStyle/>
          <a:p>
            <a:pPr>
              <a:lnSpc>
                <a:spcPct val="90000"/>
              </a:lnSpc>
            </a:pPr>
            <a:r>
              <a:rPr lang="en-US" sz="3400" dirty="0" err="1"/>
              <a:t>Jak</a:t>
            </a:r>
            <a:r>
              <a:rPr lang="en-US" sz="3400" dirty="0"/>
              <a:t> se </a:t>
            </a:r>
            <a:r>
              <a:rPr lang="en-US" sz="3400" dirty="0" err="1"/>
              <a:t>dopracovat</a:t>
            </a:r>
            <a:r>
              <a:rPr lang="en-US" sz="3400" dirty="0"/>
              <a:t> k </a:t>
            </a:r>
            <a:r>
              <a:rPr lang="en-US" sz="3400" dirty="0" err="1"/>
              <a:t>dobrému</a:t>
            </a:r>
            <a:r>
              <a:rPr lang="en-US" sz="3400" dirty="0"/>
              <a:t> </a:t>
            </a:r>
            <a:r>
              <a:rPr lang="en-US" sz="3400" dirty="0" err="1"/>
              <a:t>výsledku</a:t>
            </a:r>
            <a:endParaRPr lang="en-US" sz="3400" dirty="0"/>
          </a:p>
        </p:txBody>
      </p:sp>
      <p:pic>
        <p:nvPicPr>
          <p:cNvPr id="8" name="Zástupný obsah 4">
            <a:extLst>
              <a:ext uri="{FF2B5EF4-FFF2-40B4-BE49-F238E27FC236}">
                <a16:creationId xmlns:a16="http://schemas.microsoft.com/office/drawing/2014/main" id="{70613ABF-3498-4563-8F21-4A5626151808}"/>
              </a:ext>
            </a:extLst>
          </p:cNvPr>
          <p:cNvPicPr>
            <a:picLocks noChangeAspect="1"/>
          </p:cNvPicPr>
          <p:nvPr/>
        </p:nvPicPr>
        <p:blipFill rotWithShape="1">
          <a:blip r:embed="rId2"/>
          <a:srcRect l="731" r="2937"/>
          <a:stretch/>
        </p:blipFill>
        <p:spPr>
          <a:xfrm rot="21335490">
            <a:off x="742793" y="2138288"/>
            <a:ext cx="8288033" cy="3635025"/>
          </a:xfrm>
          <a:prstGeom prst="rect">
            <a:avLst/>
          </a:prstGeom>
        </p:spPr>
      </p:pic>
      <p:sp>
        <p:nvSpPr>
          <p:cNvPr id="24" name="Zástupný symbol pro zápatí 2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491931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DC174D-9562-4323-BDAC-A1F2115379B2}"/>
              </a:ext>
            </a:extLst>
          </p:cNvPr>
          <p:cNvSpPr>
            <a:spLocks noGrp="1"/>
          </p:cNvSpPr>
          <p:nvPr>
            <p:ph type="title"/>
          </p:nvPr>
        </p:nvSpPr>
        <p:spPr/>
        <p:txBody>
          <a:bodyPr/>
          <a:lstStyle/>
          <a:p>
            <a:r>
              <a:rPr lang="cs-CZ" dirty="0"/>
              <a:t>Hlavní porušení zákona o obcích</a:t>
            </a:r>
          </a:p>
        </p:txBody>
      </p:sp>
      <p:sp>
        <p:nvSpPr>
          <p:cNvPr id="3" name="Zástupný obsah 2">
            <a:extLst>
              <a:ext uri="{FF2B5EF4-FFF2-40B4-BE49-F238E27FC236}">
                <a16:creationId xmlns:a16="http://schemas.microsoft.com/office/drawing/2014/main" id="{90B04C52-756A-406B-B36D-1B54579C20D2}"/>
              </a:ext>
            </a:extLst>
          </p:cNvPr>
          <p:cNvSpPr>
            <a:spLocks noGrp="1"/>
          </p:cNvSpPr>
          <p:nvPr>
            <p:ph idx="1"/>
          </p:nvPr>
        </p:nvSpPr>
        <p:spPr/>
        <p:txBody>
          <a:bodyPr/>
          <a:lstStyle/>
          <a:p>
            <a:r>
              <a:rPr lang="cs-CZ" dirty="0"/>
              <a:t>Podle výsledků kontrol MV za posledních deset let</a:t>
            </a:r>
          </a:p>
        </p:txBody>
      </p:sp>
      <p:sp>
        <p:nvSpPr>
          <p:cNvPr id="4" name="Zástupný symbol pro zápatí 3">
            <a:extLst>
              <a:ext uri="{FF2B5EF4-FFF2-40B4-BE49-F238E27FC236}">
                <a16:creationId xmlns:a16="http://schemas.microsoft.com/office/drawing/2014/main" id="{5AB2202F-7DA8-44A5-AD27-C64EE390643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545551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459F380-20A8-48C3-BD97-63B8512B4C3B}"/>
              </a:ext>
            </a:extLst>
          </p:cNvPr>
          <p:cNvSpPr>
            <a:spLocks noGrp="1"/>
          </p:cNvSpPr>
          <p:nvPr>
            <p:ph idx="1"/>
          </p:nvPr>
        </p:nvSpPr>
        <p:spPr>
          <a:xfrm>
            <a:off x="677334" y="156411"/>
            <a:ext cx="8596668" cy="6178486"/>
          </a:xfrm>
        </p:spPr>
        <p:txBody>
          <a:bodyPr>
            <a:normAutofit fontScale="77500" lnSpcReduction="20000"/>
          </a:bodyPr>
          <a:lstStyle/>
          <a:p>
            <a:r>
              <a:rPr lang="cs-CZ" b="1" u="sng" dirty="0"/>
              <a:t>Zákon o obcích </a:t>
            </a:r>
          </a:p>
          <a:p>
            <a:pPr algn="just"/>
            <a:r>
              <a:rPr lang="cs-CZ" strike="sngStrike" dirty="0">
                <a:highlight>
                  <a:srgbClr val="FFFF00"/>
                </a:highlight>
              </a:rPr>
              <a:t>§ 12 odst. 1 </a:t>
            </a:r>
            <a:r>
              <a:rPr lang="cs-CZ" dirty="0">
                <a:highlight>
                  <a:srgbClr val="FFFF00"/>
                </a:highlight>
              </a:rPr>
              <a:t>- obec porušila postup pro vyhlášení obcí vydaného právního předpisu</a:t>
            </a:r>
            <a:r>
              <a:rPr lang="cs-CZ" strike="sngStrike" dirty="0">
                <a:highlight>
                  <a:srgbClr val="FFFF00"/>
                </a:highlight>
              </a:rPr>
              <a:t>, stanovený zákonem o obcích 	 </a:t>
            </a:r>
          </a:p>
          <a:p>
            <a:pPr algn="just"/>
            <a:r>
              <a:rPr lang="cs-CZ" strike="sngStrike" dirty="0">
                <a:highlight>
                  <a:srgbClr val="FFFF00"/>
                </a:highlight>
              </a:rPr>
              <a:t>§ 12 odst. 4 - obec nevede evidenci právních předpisů, které vydala, nebo není v souladu se zákonem o obcích 	 </a:t>
            </a:r>
          </a:p>
          <a:p>
            <a:pPr algn="just"/>
            <a:r>
              <a:rPr lang="cs-CZ" strike="sngStrike" dirty="0">
                <a:highlight>
                  <a:srgbClr val="FFFF00"/>
                </a:highlight>
              </a:rPr>
              <a:t>§ 12 odst. 5 - právní předpisy vydané obcí nejsou každému přístupné u obecního úřadu </a:t>
            </a:r>
            <a:r>
              <a:rPr lang="cs-CZ" dirty="0">
                <a:highlight>
                  <a:srgbClr val="FFFF00"/>
                </a:highlight>
              </a:rPr>
              <a:t>	 </a:t>
            </a:r>
          </a:p>
          <a:p>
            <a:pPr algn="just"/>
            <a:r>
              <a:rPr lang="cs-CZ" strike="sngStrike" dirty="0">
                <a:highlight>
                  <a:srgbClr val="FFFF00"/>
                </a:highlight>
              </a:rPr>
              <a:t>§ 12 odst. 6 - obec nezaslala obecně závaznou vyhlášku obce po dni jejího vyhlášení Ministerstvu vnitra 	 </a:t>
            </a:r>
          </a:p>
          <a:p>
            <a:pPr algn="just"/>
            <a:r>
              <a:rPr lang="cs-CZ" dirty="0"/>
              <a:t>§ 13 odst. 2 - neposkytnutí informací státním orgánům na požádání 	 </a:t>
            </a:r>
          </a:p>
          <a:p>
            <a:pPr algn="just"/>
            <a:r>
              <a:rPr lang="cs-CZ" dirty="0"/>
              <a:t>§ 16 odst. 2 písm. c) - porušení práva občana - neumožnění vyjádřit se na zasedání zastupitelstva obce 	 </a:t>
            </a:r>
          </a:p>
          <a:p>
            <a:pPr algn="just"/>
            <a:r>
              <a:rPr lang="cs-CZ" dirty="0"/>
              <a:t>§ 16 odst. 2 písm. e) - porušení práva občana - neumožnění nahlížet do dokumentů obce 	</a:t>
            </a:r>
          </a:p>
          <a:p>
            <a:pPr algn="just"/>
            <a:r>
              <a:rPr lang="cs-CZ" dirty="0">
                <a:highlight>
                  <a:srgbClr val="FFFF00"/>
                </a:highlight>
              </a:rPr>
              <a:t>§ 16 odst. 2 písm. f) - porušení práva občana - neprojednání záležitosti v souladu se zákonem o obcích </a:t>
            </a:r>
            <a:r>
              <a:rPr lang="cs-CZ" dirty="0"/>
              <a:t>	 </a:t>
            </a:r>
          </a:p>
          <a:p>
            <a:pPr algn="just"/>
            <a:r>
              <a:rPr lang="cs-CZ" dirty="0"/>
              <a:t>§ 16 odst. 2 písm. g) - porušení práva občana - nevyřízení záležitosti v souladu se zákonem o obcích </a:t>
            </a:r>
          </a:p>
          <a:p>
            <a:pPr algn="just"/>
            <a:r>
              <a:rPr lang="cs-CZ" dirty="0"/>
              <a:t>§ 17 obec upřela občanu vlastnícímu v obci nemovitost práva, která zákon o obcích zaručuje občanu obce 	 </a:t>
            </a:r>
          </a:p>
          <a:p>
            <a:pPr algn="just"/>
            <a:r>
              <a:rPr lang="cs-CZ" dirty="0">
                <a:highlight>
                  <a:srgbClr val="FFFF00"/>
                </a:highlight>
              </a:rPr>
              <a:t>§ 39 odst. 1 - nakládání s nemovitým majetkem obce </a:t>
            </a:r>
            <a:r>
              <a:rPr lang="cs-CZ" dirty="0"/>
              <a:t>	 </a:t>
            </a:r>
          </a:p>
          <a:p>
            <a:pPr algn="just"/>
            <a:r>
              <a:rPr lang="cs-CZ" dirty="0"/>
              <a:t>§ 39 odst. 3 - obec při pronájmu bytů a hrobových míst nepostupovala dle zákona o obcích </a:t>
            </a:r>
          </a:p>
          <a:p>
            <a:pPr algn="just"/>
            <a:r>
              <a:rPr lang="cs-CZ" dirty="0"/>
              <a:t>§ 41 - doložka o plnění podmínky zveřejnění, schválení, nebo souhlasu příslušného orgánu obce </a:t>
            </a:r>
          </a:p>
          <a:p>
            <a:pPr algn="just"/>
            <a:r>
              <a:rPr lang="cs-CZ" dirty="0"/>
              <a:t>§ 43 - neprojednání závěrečného účtu a zprávy o přezkoumání hospodaření na zasedání ZO do 30. 6.</a:t>
            </a:r>
          </a:p>
          <a:p>
            <a:pPr algn="just"/>
            <a:r>
              <a:rPr lang="cs-CZ" dirty="0"/>
              <a:t> </a:t>
            </a:r>
            <a:r>
              <a:rPr lang="cs-CZ" sz="1300" b="1" dirty="0"/>
              <a:t>INFORMACE O ČINNOSTI ODBORU VEŘEJNÉ SPRÁVY, DOZORU A KONTROLY MINISTERSTVA VNITRA ZA ROK 2018, MV 2019</a:t>
            </a:r>
            <a:endParaRPr lang="cs-CZ" sz="1300" dirty="0"/>
          </a:p>
        </p:txBody>
      </p:sp>
      <p:sp>
        <p:nvSpPr>
          <p:cNvPr id="4" name="Zástupný symbol pro zápatí 3"/>
          <p:cNvSpPr>
            <a:spLocks noGrp="1"/>
          </p:cNvSpPr>
          <p:nvPr>
            <p:ph type="ftr" sz="quarter" idx="11"/>
          </p:nvPr>
        </p:nvSpPr>
        <p:spPr>
          <a:xfrm>
            <a:off x="677334" y="6041362"/>
            <a:ext cx="6297612" cy="365125"/>
          </a:xfrm>
        </p:spPr>
        <p:txBody>
          <a:bodyPr/>
          <a:lstStyle/>
          <a:p>
            <a:endParaRPr lang="en-US" dirty="0"/>
          </a:p>
        </p:txBody>
      </p:sp>
    </p:spTree>
    <p:extLst>
      <p:ext uri="{BB962C8B-B14F-4D97-AF65-F5344CB8AC3E}">
        <p14:creationId xmlns:p14="http://schemas.microsoft.com/office/powerpoint/2010/main" val="30797552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DEBAABF-057F-4D74-82BA-970D7CB9E5C0}"/>
              </a:ext>
            </a:extLst>
          </p:cNvPr>
          <p:cNvSpPr>
            <a:spLocks noGrp="1"/>
          </p:cNvSpPr>
          <p:nvPr>
            <p:ph idx="1"/>
          </p:nvPr>
        </p:nvSpPr>
        <p:spPr>
          <a:xfrm>
            <a:off x="677334" y="336884"/>
            <a:ext cx="8596668" cy="6080391"/>
          </a:xfrm>
        </p:spPr>
        <p:txBody>
          <a:bodyPr>
            <a:normAutofit fontScale="77500" lnSpcReduction="20000"/>
          </a:bodyPr>
          <a:lstStyle/>
          <a:p>
            <a:pPr algn="just"/>
            <a:r>
              <a:rPr lang="cs-CZ" dirty="0"/>
              <a:t>§ 66c odst. 2 - porušení postupu po podpisu veřejnoprávní smlouvy, stanoveného zákonem o obcích </a:t>
            </a:r>
          </a:p>
          <a:p>
            <a:pPr algn="just"/>
            <a:r>
              <a:rPr lang="cs-CZ" dirty="0"/>
              <a:t>§ 66c odst. 3 - obcí uzavřené veřejnoprávní smlouvy nebyly na obci k dispozici k nahlédnutí 	</a:t>
            </a:r>
          </a:p>
          <a:p>
            <a:pPr algn="just"/>
            <a:r>
              <a:rPr lang="cs-CZ" dirty="0"/>
              <a:t>§ 82 - naplňování práv člena ZO - neposkytnutí požadovaných informací ve lhůtě nebo vůbec 	</a:t>
            </a:r>
          </a:p>
          <a:p>
            <a:pPr algn="just"/>
            <a:r>
              <a:rPr lang="cs-CZ" dirty="0"/>
              <a:t>§ 84 odst. 2 - překročení kompetence ZO nad rámec vyhrazené působnosti ZO vymezené zákonem o obcích  </a:t>
            </a:r>
          </a:p>
          <a:p>
            <a:pPr algn="just"/>
            <a:r>
              <a:rPr lang="cs-CZ" dirty="0"/>
              <a:t>§ 84 odst. 4 - vyhrazení působnosti ZO nad rámec vymezený zákonem o obcích 	</a:t>
            </a:r>
          </a:p>
          <a:p>
            <a:pPr algn="just"/>
            <a:r>
              <a:rPr lang="cs-CZ" dirty="0">
                <a:highlight>
                  <a:srgbClr val="FFFF00"/>
                </a:highlight>
              </a:rPr>
              <a:t>§ 85 - nevyužití pravomocí ZO k majetkoprávním úkonům taxativně vymezeným zákonem o obcích </a:t>
            </a:r>
          </a:p>
          <a:p>
            <a:pPr algn="just"/>
            <a:r>
              <a:rPr lang="cs-CZ" dirty="0">
                <a:highlight>
                  <a:srgbClr val="FFFF00"/>
                </a:highlight>
              </a:rPr>
              <a:t>§ 87 - neplatnost usnesení, rozhodnutí, volby pro nízký počet přítomných členů ZO 	</a:t>
            </a:r>
          </a:p>
          <a:p>
            <a:pPr algn="just"/>
            <a:r>
              <a:rPr lang="cs-CZ" dirty="0"/>
              <a:t>§ 90 - pravomoci ZO v případě poklesu členů ZO o více než polovinu, popřípadě pod 5 	</a:t>
            </a:r>
          </a:p>
          <a:p>
            <a:pPr algn="just"/>
            <a:r>
              <a:rPr lang="cs-CZ" dirty="0">
                <a:highlight>
                  <a:srgbClr val="FFFF00"/>
                </a:highlight>
              </a:rPr>
              <a:t>§ 92 odst. 1 - zasedání ZO se nesešlo nejméně jednou za tři měsíce 	</a:t>
            </a:r>
          </a:p>
          <a:p>
            <a:pPr algn="just"/>
            <a:r>
              <a:rPr lang="cs-CZ" dirty="0"/>
              <a:t>§ 92 odst. 2 - nesplnění povinnosti místostarostou svolat zasedání ZO, když tak neučinil starosta </a:t>
            </a:r>
          </a:p>
          <a:p>
            <a:pPr algn="just"/>
            <a:r>
              <a:rPr lang="cs-CZ" dirty="0"/>
              <a:t>§ 92 odst. 3 - jednání ZO i přes nepřítomnost nadpoloviční většiny všech členů ZO 	</a:t>
            </a:r>
          </a:p>
          <a:p>
            <a:pPr algn="just"/>
            <a:r>
              <a:rPr lang="cs-CZ" dirty="0">
                <a:highlight>
                  <a:srgbClr val="FFFF00"/>
                </a:highlight>
              </a:rPr>
              <a:t>§ 93 odst. 1 - obec nezveřejnila vůbec nebo po stanovenou dobu informaci o konání zasedání ZO </a:t>
            </a:r>
          </a:p>
          <a:p>
            <a:pPr algn="just"/>
            <a:r>
              <a:rPr lang="cs-CZ" dirty="0">
                <a:highlight>
                  <a:srgbClr val="FFFF00"/>
                </a:highlight>
              </a:rPr>
              <a:t>93 odst. 3 - jednání ZO se konalo jako neveřejné - princip veřejnosti zasedání ZO </a:t>
            </a:r>
            <a:r>
              <a:rPr lang="cs-CZ" dirty="0"/>
              <a:t>	</a:t>
            </a:r>
          </a:p>
          <a:p>
            <a:pPr algn="just"/>
            <a:r>
              <a:rPr lang="cs-CZ" dirty="0"/>
              <a:t>§ 93 odst. 4 - na zasedání ZO nebylo umožněno vystoupit osobám, jimž toto právo zaručuje zákon o obcích </a:t>
            </a:r>
          </a:p>
          <a:p>
            <a:pPr algn="just"/>
            <a:r>
              <a:rPr lang="cs-CZ" dirty="0"/>
              <a:t>§ 94 odst. 1 - členovi ZO, členovi rady obce a členovi výboru ZO bylo odepřeno právo na předložení návrhu k zařazení na pořad jednání ZO 	</a:t>
            </a:r>
          </a:p>
          <a:p>
            <a:pPr algn="just"/>
            <a:r>
              <a:rPr lang="cs-CZ" dirty="0"/>
              <a:t>§ 94 odst. 2 - o zařazení návrhů na pořad jednání ZO přednesených v průběhu probíhajícího zasedání ZO nerozhodlo ZO 	 </a:t>
            </a:r>
          </a:p>
          <a:p>
            <a:pPr algn="just"/>
            <a:r>
              <a:rPr lang="cs-CZ" dirty="0">
                <a:highlight>
                  <a:srgbClr val="FFFF00"/>
                </a:highlight>
              </a:rPr>
              <a:t>§ 95 odst. 1 - vady v zápisech ze zasedání ZO - chybějící podpisy, neuveden počet členů ZO, schválený pořad jednání, průběh a výsledek hlasování </a:t>
            </a:r>
            <a:r>
              <a:rPr lang="cs-CZ" dirty="0"/>
              <a:t>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827399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51846EA-0252-4903-804B-ABBF6ABF2977}"/>
              </a:ext>
            </a:extLst>
          </p:cNvPr>
          <p:cNvSpPr>
            <a:spLocks noGrp="1"/>
          </p:cNvSpPr>
          <p:nvPr>
            <p:ph idx="1"/>
          </p:nvPr>
        </p:nvSpPr>
        <p:spPr>
          <a:xfrm>
            <a:off x="677333" y="505327"/>
            <a:ext cx="9420824" cy="5961376"/>
          </a:xfrm>
        </p:spPr>
        <p:txBody>
          <a:bodyPr>
            <a:noAutofit/>
          </a:bodyPr>
          <a:lstStyle/>
          <a:p>
            <a:r>
              <a:rPr lang="cs-CZ" sz="1300" dirty="0">
                <a:highlight>
                  <a:srgbClr val="FFFF00"/>
                </a:highlight>
              </a:rPr>
              <a:t>§ 95 odst. 2 - zápis ze zasedání ZO nebyl pořízen do 10 dnů po skončení zasedání, o námitkách člena ZO nerozhodlo nejbližší zasedání ZO 	 </a:t>
            </a:r>
          </a:p>
          <a:p>
            <a:r>
              <a:rPr lang="cs-CZ" sz="1300" dirty="0"/>
              <a:t>§ 96 - obec nevydala jednací řád ZO 	 </a:t>
            </a:r>
          </a:p>
          <a:p>
            <a:r>
              <a:rPr lang="cs-CZ" sz="1300" dirty="0"/>
              <a:t>§ 97 - obec nezajišťuje informování občanů o činnosti orgánů obce v rozsahu stanoveném zákonem o obcích 	 </a:t>
            </a:r>
          </a:p>
          <a:p>
            <a:r>
              <a:rPr lang="cs-CZ" sz="1300" dirty="0"/>
              <a:t>§ 99 odst. 3 - počet členů RO a jejich struktura neodpovídá vymezení danému zákonem o obcích </a:t>
            </a:r>
          </a:p>
          <a:p>
            <a:r>
              <a:rPr lang="cs-CZ" sz="1300" dirty="0"/>
              <a:t>§ 99 odst. 4 - starosta (místostarosta) zůstal členem RO i poté, co byl odvolán ze své funkce 	 </a:t>
            </a:r>
          </a:p>
          <a:p>
            <a:r>
              <a:rPr lang="cs-CZ" sz="1300" dirty="0"/>
              <a:t>§ 100 odst. 1 - ZO nedoplnilo počet členů RO po jeho poklesu na zákonem stanovený minimální počet 5 členů 	 </a:t>
            </a:r>
          </a:p>
          <a:p>
            <a:r>
              <a:rPr lang="cs-CZ" sz="1300" dirty="0"/>
              <a:t>§ 100 odst. 2 - RO neukončila činnost, i když počet členů ZO poklesl pod 11 a nebyl doplněn z řad náhradníků 	 </a:t>
            </a:r>
          </a:p>
          <a:p>
            <a:r>
              <a:rPr lang="cs-CZ" sz="1300" dirty="0"/>
              <a:t>§ 100 odst. 3 - RO ukončila činnost v rozporu s podmínkami uvedenými v cit. ustanovení zákona o obcích 	 </a:t>
            </a:r>
          </a:p>
          <a:p>
            <a:r>
              <a:rPr lang="cs-CZ" sz="1300" dirty="0">
                <a:highlight>
                  <a:srgbClr val="FFFF00"/>
                </a:highlight>
              </a:rPr>
              <a:t>§ 101 odst. 2 - RO rozhodovala (přijala usnesení), i když nebyla přítomna nadpoloviční většina členů RO </a:t>
            </a:r>
            <a:r>
              <a:rPr lang="cs-CZ" sz="1300" dirty="0"/>
              <a:t>	 </a:t>
            </a:r>
          </a:p>
          <a:p>
            <a:r>
              <a:rPr lang="cs-CZ" sz="1300" dirty="0">
                <a:highlight>
                  <a:srgbClr val="FFFF00"/>
                </a:highlight>
              </a:rPr>
              <a:t>§ 101 odst. 3 - RO nepořídila ze své schůze zápis, resp. zápis nesplňoval náležitosti stanovené zákonem o obcích </a:t>
            </a:r>
            <a:r>
              <a:rPr lang="cs-CZ" sz="1300" dirty="0"/>
              <a:t>	 </a:t>
            </a:r>
          </a:p>
          <a:p>
            <a:r>
              <a:rPr lang="cs-CZ" sz="1300" dirty="0"/>
              <a:t>§ 101 odst. 4 - RO nevydala jednací řád RO 	 </a:t>
            </a:r>
          </a:p>
          <a:p>
            <a:r>
              <a:rPr lang="cs-CZ" sz="1300" dirty="0">
                <a:highlight>
                  <a:srgbClr val="FFFF00"/>
                </a:highlight>
              </a:rPr>
              <a:t>§ 102 odst. 2 - RO překročila rozsah působnosti vymezený RO zákonem o obcích </a:t>
            </a:r>
            <a:r>
              <a:rPr lang="cs-CZ" sz="1300" dirty="0"/>
              <a:t>	 </a:t>
            </a:r>
          </a:p>
          <a:p>
            <a:r>
              <a:rPr lang="cs-CZ" sz="1300" dirty="0"/>
              <a:t>§ 102 odst. 3 - RO svěřila starostovi (obecnímu úřadu) rozhodování ve věcech, u nichž to zákon o obcích vylučuje 	 </a:t>
            </a:r>
          </a:p>
          <a:p>
            <a:r>
              <a:rPr lang="cs-CZ" sz="1300" dirty="0"/>
              <a:t>§ 102 odst. 4 - starosta vykonával pravomoc RO nad rámec uvedeného ustanovení zákona o obcích </a:t>
            </a:r>
          </a:p>
          <a:p>
            <a:r>
              <a:rPr lang="cs-CZ" sz="1300" dirty="0"/>
              <a:t>§ 103 odst. 3 - starosta jmenoval (odvolal) tajemníka obecního úřadu bez souhlasu ředitele krajského úřadu 	 </a:t>
            </a:r>
          </a:p>
          <a:p>
            <a:r>
              <a:rPr lang="cs-CZ" sz="1300" dirty="0"/>
              <a:t>§ 103 odst. 4,5 - starosta nesplnil některou z povinností stanovenou zákonem o obcích (nesvolal zasedání ZO nebo RO, nepodepsal zápis z jednání ZO nebo zápis ze schůze RO) </a:t>
            </a:r>
            <a:r>
              <a:rPr lang="cs-CZ" sz="1200" dirty="0"/>
              <a:t>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4707735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F97D60B-4FEA-44BE-A316-E0398A9841B4}"/>
              </a:ext>
            </a:extLst>
          </p:cNvPr>
          <p:cNvSpPr>
            <a:spLocks noGrp="1"/>
          </p:cNvSpPr>
          <p:nvPr>
            <p:ph idx="1"/>
          </p:nvPr>
        </p:nvSpPr>
        <p:spPr>
          <a:xfrm>
            <a:off x="677332" y="304800"/>
            <a:ext cx="10149693" cy="6252519"/>
          </a:xfrm>
        </p:spPr>
        <p:txBody>
          <a:bodyPr>
            <a:noAutofit/>
          </a:bodyPr>
          <a:lstStyle/>
          <a:p>
            <a:r>
              <a:rPr lang="cs-CZ" sz="1200" dirty="0"/>
              <a:t>§ 104 odst. 1 - zastupování starosty obce, svěření úkolů místostarostům 	</a:t>
            </a:r>
          </a:p>
          <a:p>
            <a:r>
              <a:rPr lang="cs-CZ" sz="1200" dirty="0"/>
              <a:t>§ 109 odst. 3 - obecní úřad neplnil povinnosti (některou z povinností) vyplývající z cit. ustanovení zákona o obcích 	 </a:t>
            </a:r>
          </a:p>
          <a:p>
            <a:r>
              <a:rPr lang="cs-CZ" sz="1200" dirty="0"/>
              <a:t>§ 110 odst. 1- obec s rozšířenou působností (pověřeným obecním úřadem) nezřídila funkci tajemníka </a:t>
            </a:r>
          </a:p>
          <a:p>
            <a:r>
              <a:rPr lang="cs-CZ" sz="1200" dirty="0"/>
              <a:t>§ 111 odst. 1/2 - písemnosti vyhotovené orgánem obce v samostatné/přenesené působnosti nebyly označeny v souladu se zákonem o obcích</a:t>
            </a:r>
          </a:p>
          <a:p>
            <a:r>
              <a:rPr lang="cs-CZ" sz="1200" dirty="0"/>
              <a:t>§ 111 odst. 3 - písemnosti vyhotovené odbory obecního (městského) úřadu nebyly označený v souladu se zákonem o obcích 	</a:t>
            </a:r>
          </a:p>
          <a:p>
            <a:r>
              <a:rPr lang="cs-CZ" sz="1200" dirty="0"/>
              <a:t>§ 111 odst. 4 - písemnosti vyhotovené zvláštním orgánem obce nebyly označený v souladu se zákonem o obcích 	 </a:t>
            </a:r>
          </a:p>
          <a:p>
            <a:r>
              <a:rPr lang="cs-CZ" sz="1200" dirty="0">
                <a:highlight>
                  <a:srgbClr val="FFFF00"/>
                </a:highlight>
              </a:rPr>
              <a:t>§ 111 odst. 5 - obec používala razítko (razítka) v rozporu se zákonem o obcích </a:t>
            </a:r>
            <a:r>
              <a:rPr lang="cs-CZ" sz="1200" dirty="0"/>
              <a:t>	</a:t>
            </a:r>
          </a:p>
          <a:p>
            <a:r>
              <a:rPr lang="cs-CZ" sz="1200" dirty="0">
                <a:highlight>
                  <a:srgbClr val="FFFF00"/>
                </a:highlight>
              </a:rPr>
              <a:t>§ 117 odst. 2 - ZO v rozporu se zákonem o obcích nezřídilo finanční (kontrolní) výbor ZO 	</a:t>
            </a:r>
          </a:p>
          <a:p>
            <a:r>
              <a:rPr lang="cs-CZ" sz="1200" dirty="0"/>
              <a:t>§ 117 odst. 3 - ZO nezřídilo výbor pro národnostní menšiny, přestože územním obvodu obce žije víc než 10 % občanů hlásících se k jiné než české národnosti</a:t>
            </a:r>
          </a:p>
          <a:p>
            <a:r>
              <a:rPr lang="cs-CZ" sz="1200" dirty="0">
                <a:highlight>
                  <a:srgbClr val="FFFF00"/>
                </a:highlight>
              </a:rPr>
              <a:t>§ 117 odst. 4 - v rozporu se zákonem o obcích nebyl předsedou výboru ZO člen ZO </a:t>
            </a:r>
            <a:r>
              <a:rPr lang="cs-CZ" sz="1200" dirty="0"/>
              <a:t>	</a:t>
            </a:r>
          </a:p>
          <a:p>
            <a:r>
              <a:rPr lang="cs-CZ" sz="1200" dirty="0"/>
              <a:t>§ 118 odst. 1 - zásah do kompetence ZO vůči výborům 	 </a:t>
            </a:r>
          </a:p>
          <a:p>
            <a:r>
              <a:rPr lang="cs-CZ" sz="1200" dirty="0">
                <a:highlight>
                  <a:srgbClr val="FFFF00"/>
                </a:highlight>
              </a:rPr>
              <a:t>§ 118 odst. 2 - počet členů výboru nebyl lichý; usnesení výboru nebyla podepsána předsedou výboru </a:t>
            </a:r>
          </a:p>
          <a:p>
            <a:r>
              <a:rPr lang="cs-CZ" sz="1200" dirty="0"/>
              <a:t>§ 118 odst. 3 - s usnesením výboru nevyslovila souhlas nadpoloviční většina členů ZO </a:t>
            </a:r>
          </a:p>
          <a:p>
            <a:r>
              <a:rPr lang="cs-CZ" sz="1200" dirty="0">
                <a:highlight>
                  <a:srgbClr val="FFFF00"/>
                </a:highlight>
              </a:rPr>
              <a:t>§ 119 odst. 1 - členem finančního (kontrolního) výboru byl starosta (místostarosta, tajemník, jiná osoba zabezpečující rozpočtové a účetní práce)	</a:t>
            </a:r>
          </a:p>
          <a:p>
            <a:r>
              <a:rPr lang="cs-CZ" sz="1200" dirty="0"/>
              <a:t>§ 119 odst. 2/3 – finanční/kontrolní výbor neplnil (překračoval) povinnosti vymezené mu zákonem o obcích 		</a:t>
            </a:r>
          </a:p>
          <a:p>
            <a:r>
              <a:rPr lang="cs-CZ" sz="1200" dirty="0"/>
              <a:t>§ 119 odst. 4 - zápis z kontrol provedených finančním (kontrolním) výborem nesplňoval náležitosti dané zákonem o obcích 	</a:t>
            </a:r>
          </a:p>
          <a:p>
            <a:r>
              <a:rPr lang="cs-CZ" sz="1200" dirty="0"/>
              <a:t>§ 119 odst. 5 - finanční (kontrolní) výbor nepřiložil k zápisu z kontroly vyjádření orgánu (zaměstnance), jehož činnosti se kontrola týkala</a:t>
            </a:r>
          </a:p>
          <a:p>
            <a:r>
              <a:rPr lang="cs-CZ" sz="1200" dirty="0"/>
              <a:t>§ 120 odst. 1 - zřízení osadního výboru 		</a:t>
            </a:r>
          </a:p>
          <a:p>
            <a:r>
              <a:rPr lang="cs-CZ" sz="1200" dirty="0"/>
              <a:t>§ 129a odst. 2 - starosta neseznámil ZO s výsledky kontroly výkonu samostatné působnosti, případně neinformoval občany o jednání v této věci v souladu se zákonem o obcích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326579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77A8311-B9F9-46CF-B425-5057AE7472B3}"/>
              </a:ext>
            </a:extLst>
          </p:cNvPr>
          <p:cNvSpPr>
            <a:spLocks noGrp="1"/>
          </p:cNvSpPr>
          <p:nvPr>
            <p:ph idx="1"/>
          </p:nvPr>
        </p:nvSpPr>
        <p:spPr>
          <a:xfrm>
            <a:off x="677333" y="451513"/>
            <a:ext cx="10316487" cy="5949287"/>
          </a:xfrm>
        </p:spPr>
        <p:txBody>
          <a:bodyPr>
            <a:normAutofit fontScale="77500" lnSpcReduction="20000"/>
          </a:bodyPr>
          <a:lstStyle/>
          <a:p>
            <a:r>
              <a:rPr lang="cs-CZ" b="1" u="sng" dirty="0"/>
              <a:t>Správní řád</a:t>
            </a:r>
          </a:p>
          <a:p>
            <a:r>
              <a:rPr lang="cs-CZ" dirty="0">
                <a:highlight>
                  <a:srgbClr val="FFFF00"/>
                </a:highlight>
              </a:rPr>
              <a:t>§ 26 </a:t>
            </a:r>
            <a:r>
              <a:rPr lang="cs-CZ" b="1" u="sng" dirty="0">
                <a:highlight>
                  <a:srgbClr val="FFFF00"/>
                </a:highlight>
              </a:rPr>
              <a:t>správního řádu </a:t>
            </a:r>
            <a:r>
              <a:rPr lang="cs-CZ" dirty="0">
                <a:highlight>
                  <a:srgbClr val="FFFF00"/>
                </a:highlight>
              </a:rPr>
              <a:t>– úřední deska + způsob umožňující dálkový přístup </a:t>
            </a:r>
            <a:r>
              <a:rPr lang="cs-CZ" dirty="0"/>
              <a:t>		</a:t>
            </a:r>
          </a:p>
          <a:p>
            <a:pPr algn="just"/>
            <a:r>
              <a:rPr lang="cs-CZ" dirty="0">
                <a:highlight>
                  <a:srgbClr val="FFFF00"/>
                </a:highlight>
              </a:rPr>
              <a:t>§ 69 odst. 1 – náležitosti rozhodnutí (</a:t>
            </a:r>
            <a:r>
              <a:rPr lang="cs-CZ" sz="1400" dirty="0">
                <a:highlight>
                  <a:srgbClr val="FFFF00"/>
                </a:highlight>
              </a:rPr>
              <a:t>písemné vyhotovení rozhodnutí, označení "rozhodnutí" nebo jiné označení stanovené zákonem. označení správního orgánu, který rozhodnutí vydal, číslo jednací, datum vyhotovení, otisk úředního razítka, jméno, příjmení, funkci nebo služební číslo a podpis oprávněné úřední osoby. Podpis oprávněné úřední osoby je na stejnopisu možno nahradit doložkou "vlastní rukou" nebo zkratkou "v. r." u příjmení oprávněné úřední osoby a doložkou "Za správnost vyhotovení:" s uvedením jména, příjmení a podpisu úřední osoby, která odpovídá za písemné vyhotovení rozhodnutí</a:t>
            </a:r>
            <a:r>
              <a:rPr lang="cs-CZ" dirty="0">
                <a:highlight>
                  <a:srgbClr val="FFFF00"/>
                </a:highlight>
              </a:rPr>
              <a:t>.)</a:t>
            </a:r>
          </a:p>
          <a:p>
            <a:r>
              <a:rPr lang="cs-CZ" b="1" u="sng" dirty="0"/>
              <a:t>Informační zákon</a:t>
            </a:r>
          </a:p>
          <a:p>
            <a:r>
              <a:rPr lang="cs-CZ" dirty="0">
                <a:highlight>
                  <a:srgbClr val="FFFF00"/>
                </a:highlight>
              </a:rPr>
              <a:t>§ 5 odst. 1 – obec nezveřejnila ve svém sídle soubor povinně zveřejňovaných informací</a:t>
            </a:r>
          </a:p>
          <a:p>
            <a:r>
              <a:rPr lang="cs-CZ" dirty="0"/>
              <a:t>§ 5 odst. 2 - obec nezpřístupnila ve své úřadovně právní předpisy vydané v její působnosti a seznam dokumentů koncepční, strategické a programové povahy 	 </a:t>
            </a:r>
          </a:p>
          <a:p>
            <a:r>
              <a:rPr lang="cs-CZ" dirty="0">
                <a:highlight>
                  <a:srgbClr val="FFFF00"/>
                </a:highlight>
              </a:rPr>
              <a:t>§ 5 odst. 3 - obec v rozporu se zákonem nezveřejnila způsobem umožňující dálkový přístup informaci poskytnutou na žádost </a:t>
            </a:r>
            <a:r>
              <a:rPr lang="cs-CZ" dirty="0"/>
              <a:t>	</a:t>
            </a:r>
          </a:p>
          <a:p>
            <a:r>
              <a:rPr lang="cs-CZ" dirty="0">
                <a:highlight>
                  <a:srgbClr val="FFFF00"/>
                </a:highlight>
              </a:rPr>
              <a:t>§ 5 odst. 4 - obec nezveřejnila soubor povinně zveřejňovaných informací způsobem umožňující dálkový přístup 	 </a:t>
            </a:r>
          </a:p>
          <a:p>
            <a:r>
              <a:rPr lang="cs-CZ" dirty="0">
                <a:highlight>
                  <a:srgbClr val="FFFF00"/>
                </a:highlight>
              </a:rPr>
              <a:t>§ 6 odst. 1 - obec neodkázala na zveřejněnou informaci v zákonné lhůtě 	 </a:t>
            </a:r>
          </a:p>
          <a:p>
            <a:r>
              <a:rPr lang="cs-CZ" dirty="0">
                <a:highlight>
                  <a:srgbClr val="FFFF00"/>
                </a:highlight>
              </a:rPr>
              <a:t>§ 14 odst. 5 - obec nevyřídila žádost v zákonné lhůtě </a:t>
            </a:r>
            <a:r>
              <a:rPr lang="cs-CZ" dirty="0"/>
              <a:t>	¨</a:t>
            </a:r>
          </a:p>
          <a:p>
            <a:r>
              <a:rPr lang="cs-CZ" dirty="0"/>
              <a:t>§ 14 odst. 7 - obec nevyřídila žádost v prodloužené lhůtě či neuvedla důvody pro prodloužení lhůty </a:t>
            </a:r>
          </a:p>
          <a:p>
            <a:r>
              <a:rPr lang="cs-CZ" dirty="0">
                <a:highlight>
                  <a:srgbClr val="FFFF00"/>
                </a:highlight>
              </a:rPr>
              <a:t>§ 15 odst. 1 - obec nevydala rozhodnutí o odmítnutí žádosti či její části při nevyhovění žádosti </a:t>
            </a:r>
            <a:r>
              <a:rPr lang="cs-CZ" dirty="0"/>
              <a:t>	</a:t>
            </a:r>
          </a:p>
          <a:p>
            <a:r>
              <a:rPr lang="cs-CZ" dirty="0"/>
              <a:t>§ 16 odst. 2 - obec nepředložila odvolání nadřízenému orgánu 	 </a:t>
            </a:r>
          </a:p>
          <a:p>
            <a:r>
              <a:rPr lang="cs-CZ" dirty="0">
                <a:highlight>
                  <a:srgbClr val="FFFF00"/>
                </a:highlight>
              </a:rPr>
              <a:t>§ 16a odst. 5 - obec nepředložila stížnost nadřízenému orgánu </a:t>
            </a:r>
          </a:p>
          <a:p>
            <a:r>
              <a:rPr lang="cs-CZ" dirty="0">
                <a:highlight>
                  <a:srgbClr val="FFFF00"/>
                </a:highlight>
              </a:rPr>
              <a:t>§ 17 odst. 3 - obec nesdělila výši úhrady před poskytnutím informace </a:t>
            </a:r>
            <a:r>
              <a:rPr lang="cs-CZ" dirty="0"/>
              <a:t>	</a:t>
            </a:r>
          </a:p>
          <a:p>
            <a:r>
              <a:rPr lang="cs-CZ" dirty="0">
                <a:highlight>
                  <a:srgbClr val="FFFF00"/>
                </a:highlight>
              </a:rPr>
              <a:t>§ 18 odst. 1 - obec nezpracovala (zpracovala po lhůtě), nebo nezveřejnila výroční zprávu o své činnosti v oblasti poskytování informací za předchozí rok </a:t>
            </a:r>
            <a:r>
              <a:rPr lang="cs-CZ" dirty="0"/>
              <a:t>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42338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8" name="Zástupný symbol pro obsah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1" y="91769"/>
            <a:ext cx="6461076" cy="6766231"/>
          </a:xfrm>
        </p:spPr>
      </p:pic>
    </p:spTree>
    <p:extLst>
      <p:ext uri="{BB962C8B-B14F-4D97-AF65-F5344CB8AC3E}">
        <p14:creationId xmlns:p14="http://schemas.microsoft.com/office/powerpoint/2010/main" val="395373008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 name="Zástupný symbol pro zápatí 3">
            <a:extLst>
              <a:ext uri="{FF2B5EF4-FFF2-40B4-BE49-F238E27FC236}">
                <a16:creationId xmlns:a16="http://schemas.microsoft.com/office/drawing/2014/main" id="{15B7E1D8-7168-4932-83CC-80F62ACD8B12}"/>
              </a:ext>
            </a:extLst>
          </p:cNvPr>
          <p:cNvSpPr>
            <a:spLocks noGrp="1"/>
          </p:cNvSpPr>
          <p:nvPr>
            <p:ph type="ftr" sz="quarter" idx="11"/>
          </p:nvPr>
        </p:nvSpPr>
        <p:spPr>
          <a:xfrm>
            <a:off x="677334" y="6041362"/>
            <a:ext cx="6297612" cy="365125"/>
          </a:xfrm>
        </p:spPr>
        <p:txBody>
          <a:bodyPr>
            <a:normAutofit/>
          </a:bodyPr>
          <a:lstStyle/>
          <a:p>
            <a:endParaRPr lang="en-US" dirty="0"/>
          </a:p>
        </p:txBody>
      </p:sp>
      <p:sp>
        <p:nvSpPr>
          <p:cNvPr id="2" name="Nadpis 1">
            <a:extLst>
              <a:ext uri="{FF2B5EF4-FFF2-40B4-BE49-F238E27FC236}">
                <a16:creationId xmlns:a16="http://schemas.microsoft.com/office/drawing/2014/main" id="{51A9C1C6-8E90-4549-8FC3-66DE1E7BABEE}"/>
              </a:ext>
            </a:extLst>
          </p:cNvPr>
          <p:cNvSpPr>
            <a:spLocks noGrp="1"/>
          </p:cNvSpPr>
          <p:nvPr>
            <p:ph type="title"/>
          </p:nvPr>
        </p:nvSpPr>
        <p:spPr>
          <a:xfrm>
            <a:off x="643467" y="816638"/>
            <a:ext cx="3367359" cy="5224724"/>
          </a:xfrm>
        </p:spPr>
        <p:txBody>
          <a:bodyPr anchor="ctr">
            <a:normAutofit/>
          </a:bodyPr>
          <a:lstStyle/>
          <a:p>
            <a:r>
              <a:rPr lang="cs-CZ" dirty="0"/>
              <a:t>Zasedání  zastupitelstva</a:t>
            </a:r>
          </a:p>
        </p:txBody>
      </p:sp>
      <p:sp>
        <p:nvSpPr>
          <p:cNvPr id="3" name="Zástupný obsah 2">
            <a:extLst>
              <a:ext uri="{FF2B5EF4-FFF2-40B4-BE49-F238E27FC236}">
                <a16:creationId xmlns:a16="http://schemas.microsoft.com/office/drawing/2014/main" id="{48977551-BF6C-408D-BBE2-0A1D54ABA09D}"/>
              </a:ext>
            </a:extLst>
          </p:cNvPr>
          <p:cNvSpPr>
            <a:spLocks noGrp="1"/>
          </p:cNvSpPr>
          <p:nvPr>
            <p:ph idx="1"/>
          </p:nvPr>
        </p:nvSpPr>
        <p:spPr>
          <a:xfrm>
            <a:off x="4654295" y="816638"/>
            <a:ext cx="4619706" cy="5224724"/>
          </a:xfrm>
        </p:spPr>
        <p:txBody>
          <a:bodyPr anchor="ctr">
            <a:normAutofit/>
          </a:bodyPr>
          <a:lstStyle/>
          <a:p>
            <a:r>
              <a:rPr lang="cs-CZ" dirty="0"/>
              <a:t>Není jen záležitost zastupitelů</a:t>
            </a:r>
          </a:p>
          <a:p>
            <a:r>
              <a:rPr lang="cs-CZ" dirty="0"/>
              <a:t>Obvykle připravuje kancelář tajemníka </a:t>
            </a:r>
          </a:p>
        </p:txBody>
      </p:sp>
    </p:spTree>
    <p:extLst>
      <p:ext uri="{BB962C8B-B14F-4D97-AF65-F5344CB8AC3E}">
        <p14:creationId xmlns:p14="http://schemas.microsoft.com/office/powerpoint/2010/main" val="308301271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CFD2AD-F68A-4C0B-94F2-B1F32FF522DB}"/>
              </a:ext>
            </a:extLst>
          </p:cNvPr>
          <p:cNvSpPr>
            <a:spLocks noGrp="1"/>
          </p:cNvSpPr>
          <p:nvPr>
            <p:ph type="title"/>
          </p:nvPr>
        </p:nvSpPr>
        <p:spPr/>
        <p:txBody>
          <a:bodyPr/>
          <a:lstStyle/>
          <a:p>
            <a:r>
              <a:rPr lang="cs-CZ" dirty="0"/>
              <a:t>Zasedání zastupitelstva</a:t>
            </a:r>
          </a:p>
        </p:txBody>
      </p:sp>
      <p:sp>
        <p:nvSpPr>
          <p:cNvPr id="3" name="Zástupný obsah 2">
            <a:extLst>
              <a:ext uri="{FF2B5EF4-FFF2-40B4-BE49-F238E27FC236}">
                <a16:creationId xmlns:a16="http://schemas.microsoft.com/office/drawing/2014/main" id="{46846601-87BE-4C4E-BF14-82B0D49754CD}"/>
              </a:ext>
            </a:extLst>
          </p:cNvPr>
          <p:cNvSpPr>
            <a:spLocks noGrp="1"/>
          </p:cNvSpPr>
          <p:nvPr>
            <p:ph idx="1"/>
          </p:nvPr>
        </p:nvSpPr>
        <p:spPr>
          <a:xfrm>
            <a:off x="677334" y="1557338"/>
            <a:ext cx="10074750" cy="4769890"/>
          </a:xfrm>
        </p:spPr>
        <p:txBody>
          <a:bodyPr>
            <a:normAutofit fontScale="92500" lnSpcReduction="20000"/>
          </a:bodyPr>
          <a:lstStyle/>
          <a:p>
            <a:r>
              <a:rPr lang="cs-CZ" b="1" dirty="0"/>
              <a:t>§ 92</a:t>
            </a:r>
          </a:p>
          <a:p>
            <a:pPr algn="just"/>
            <a:r>
              <a:rPr lang="cs-CZ" b="1" dirty="0"/>
              <a:t>(1)</a:t>
            </a:r>
            <a:r>
              <a:rPr lang="cs-CZ" dirty="0"/>
              <a:t> Zastupitelstvo obce se schází podle potřeby, </a:t>
            </a:r>
            <a:r>
              <a:rPr lang="cs-CZ" b="1" dirty="0"/>
              <a:t>nejméně však jedenkrát za 3 měsíce</a:t>
            </a:r>
            <a:r>
              <a:rPr lang="cs-CZ" dirty="0"/>
              <a:t>. Zasedání zastupitelstva obce se konají </a:t>
            </a:r>
            <a:r>
              <a:rPr lang="cs-CZ" b="1" dirty="0"/>
              <a:t>v územním obvodu obce</a:t>
            </a:r>
            <a:r>
              <a:rPr lang="cs-CZ" dirty="0"/>
              <a:t>. Zasedání zastupitelstva obce svolává a zpravidla řídí starosta. Starosta je povinen svolat zasedání zastupitelstva obce, požádá-li o to alespoň jedna třetina členů zastupitelstva obce, nebo hejtman kraje. Zasedání zastupitelstva obce se koná nejpozději do 21 dnů ode dne, kdy žádost byla doručena obecnímu úřadu.</a:t>
            </a:r>
          </a:p>
          <a:p>
            <a:pPr algn="just"/>
            <a:r>
              <a:rPr lang="cs-CZ" b="1" dirty="0"/>
              <a:t>(2)</a:t>
            </a:r>
            <a:r>
              <a:rPr lang="cs-CZ" dirty="0"/>
              <a:t> Nesvolá-li starosta zasedání zastupitelstva obce podle odstavce 1, učiní tak místostarosta, popřípadě jiný člen zastupitelstva obce.</a:t>
            </a:r>
          </a:p>
          <a:p>
            <a:pPr algn="just"/>
            <a:r>
              <a:rPr lang="cs-CZ" b="1" dirty="0"/>
              <a:t>(3)</a:t>
            </a:r>
            <a:r>
              <a:rPr lang="cs-CZ" dirty="0"/>
              <a:t> Zastupitelstvo obce je </a:t>
            </a:r>
            <a:r>
              <a:rPr lang="cs-CZ" b="1" dirty="0"/>
              <a:t>schopno se usnášet, je-li přítomna nadpoloviční většina všech jeho členů</a:t>
            </a:r>
            <a:r>
              <a:rPr lang="cs-CZ" dirty="0"/>
              <a:t>. Jestliže při zahájení jednání zastupitelstva obce </a:t>
            </a:r>
            <a:r>
              <a:rPr lang="cs-CZ" b="1" dirty="0"/>
              <a:t>nebo v jeho průběhu není přítomna nadpoloviční většina všech členů zastupitelstva obce, </a:t>
            </a:r>
            <a:r>
              <a:rPr lang="cs-CZ" b="1" u="sng" dirty="0"/>
              <a:t>ukončí</a:t>
            </a:r>
            <a:r>
              <a:rPr lang="cs-CZ" b="1" dirty="0"/>
              <a:t> předsedající zasedání zastupitelstva obce</a:t>
            </a:r>
            <a:r>
              <a:rPr lang="cs-CZ" dirty="0"/>
              <a:t>. Do </a:t>
            </a:r>
            <a:r>
              <a:rPr lang="cs-CZ" strike="sngStrike" dirty="0"/>
              <a:t>15</a:t>
            </a:r>
            <a:r>
              <a:rPr lang="cs-CZ" dirty="0"/>
              <a:t> </a:t>
            </a:r>
            <a:r>
              <a:rPr lang="cs-CZ" u="sng" dirty="0"/>
              <a:t>21</a:t>
            </a:r>
            <a:r>
              <a:rPr lang="cs-CZ" dirty="0"/>
              <a:t> dnů se koná jeho náhradní zasedání. Svolá se postupem podle odstavce 1 nebo 2.</a:t>
            </a:r>
          </a:p>
          <a:p>
            <a:pPr algn="just"/>
            <a:endParaRPr lang="cs-CZ" dirty="0"/>
          </a:p>
          <a:p>
            <a:pPr algn="just"/>
            <a:r>
              <a:rPr lang="cs-CZ" dirty="0"/>
              <a:t>A pozor: </a:t>
            </a:r>
            <a:r>
              <a:rPr lang="cs-CZ" b="1" dirty="0"/>
              <a:t>§ 89</a:t>
            </a:r>
          </a:p>
          <a:p>
            <a:pPr algn="just"/>
            <a:r>
              <a:rPr lang="cs-CZ" b="1" dirty="0"/>
              <a:t>(1) Nesejde-li se </a:t>
            </a:r>
            <a:r>
              <a:rPr lang="cs-CZ" dirty="0"/>
              <a:t>zastupitelstvo obce </a:t>
            </a:r>
            <a:r>
              <a:rPr lang="cs-CZ" b="1" dirty="0"/>
              <a:t>po dobu delší než 6 měsíců tak, aby bylo schopno se usnášet</a:t>
            </a:r>
            <a:r>
              <a:rPr lang="cs-CZ" dirty="0"/>
              <a:t>, </a:t>
            </a:r>
            <a:r>
              <a:rPr lang="cs-CZ" b="1" dirty="0"/>
              <a:t>Ministerstvo vnitra je rozpustí</a:t>
            </a:r>
            <a:r>
              <a:rPr lang="cs-CZ" dirty="0"/>
              <a:t>. Proti tomuto rozhodnutí může obec podat žalobu k soudu.</a:t>
            </a:r>
          </a:p>
          <a:p>
            <a:endParaRPr lang="cs-CZ" dirty="0"/>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990710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A5BA4E-DAD8-4BB2-87F8-8343271FE22A}"/>
              </a:ext>
            </a:extLst>
          </p:cNvPr>
          <p:cNvSpPr>
            <a:spLocks noGrp="1"/>
          </p:cNvSpPr>
          <p:nvPr>
            <p:ph type="title"/>
          </p:nvPr>
        </p:nvSpPr>
        <p:spPr/>
        <p:txBody>
          <a:bodyPr/>
          <a:lstStyle/>
          <a:p>
            <a:r>
              <a:rPr lang="cs-CZ" dirty="0"/>
              <a:t>Svolání zasedání zastupitelstva</a:t>
            </a:r>
          </a:p>
        </p:txBody>
      </p:sp>
      <p:sp>
        <p:nvSpPr>
          <p:cNvPr id="3" name="Zástupný obsah 2">
            <a:extLst>
              <a:ext uri="{FF2B5EF4-FFF2-40B4-BE49-F238E27FC236}">
                <a16:creationId xmlns:a16="http://schemas.microsoft.com/office/drawing/2014/main" id="{81171C06-8371-4B5A-B688-2B1F6C84E437}"/>
              </a:ext>
            </a:extLst>
          </p:cNvPr>
          <p:cNvSpPr>
            <a:spLocks noGrp="1"/>
          </p:cNvSpPr>
          <p:nvPr>
            <p:ph idx="1"/>
          </p:nvPr>
        </p:nvSpPr>
        <p:spPr>
          <a:xfrm>
            <a:off x="677334" y="1629103"/>
            <a:ext cx="8596668" cy="4412259"/>
          </a:xfrm>
        </p:spPr>
        <p:txBody>
          <a:bodyPr>
            <a:normAutofit/>
          </a:bodyPr>
          <a:lstStyle/>
          <a:p>
            <a:pPr algn="just"/>
            <a:r>
              <a:rPr lang="cs-CZ" b="1" dirty="0"/>
              <a:t>§ 93</a:t>
            </a:r>
          </a:p>
          <a:p>
            <a:pPr algn="just"/>
            <a:r>
              <a:rPr lang="cs-CZ" b="1" dirty="0"/>
              <a:t>(1)</a:t>
            </a:r>
            <a:r>
              <a:rPr lang="cs-CZ" dirty="0"/>
              <a:t> Obecní úřad </a:t>
            </a:r>
            <a:r>
              <a:rPr lang="cs-CZ" b="1" dirty="0"/>
              <a:t>informuje o místě, době a navrženém programu </a:t>
            </a:r>
            <a:r>
              <a:rPr lang="cs-CZ" dirty="0"/>
              <a:t>připravovaného zasedání zastupitelstva obce. </a:t>
            </a:r>
            <a:r>
              <a:rPr lang="cs-CZ" b="1" dirty="0"/>
              <a:t>Informaci vyvěsí na úřední desce obecního úřadu alespoň 7 dní před zasedáním zastupitelstva obce</a:t>
            </a:r>
            <a:r>
              <a:rPr lang="cs-CZ" dirty="0"/>
              <a:t>; kromě toho může informaci uveřejnit způsobem v místě obvyklým.</a:t>
            </a:r>
          </a:p>
          <a:p>
            <a:pPr algn="just"/>
            <a:r>
              <a:rPr lang="cs-CZ" sz="1200" b="1" dirty="0"/>
              <a:t>(2)</a:t>
            </a:r>
            <a:r>
              <a:rPr lang="cs-CZ" sz="1200" dirty="0"/>
              <a:t> V době vyhlášení krizového stavu ……..</a:t>
            </a:r>
            <a:endParaRPr lang="cs-CZ" dirty="0"/>
          </a:p>
          <a:p>
            <a:pPr algn="just"/>
            <a:r>
              <a:rPr lang="cs-CZ" b="1" dirty="0"/>
              <a:t>(3) Zasedání zastupitelstva obce je veřejné</a:t>
            </a:r>
            <a:r>
              <a:rPr lang="cs-CZ" dirty="0"/>
              <a:t>.</a:t>
            </a:r>
          </a:p>
          <a:p>
            <a:pPr algn="just"/>
            <a:r>
              <a:rPr lang="cs-CZ" b="1" dirty="0"/>
              <a:t>(4)</a:t>
            </a:r>
            <a:r>
              <a:rPr lang="cs-CZ" dirty="0"/>
              <a:t> Požádá-li na zasedání zastupitelstva obce o slovo člen vlády nebo jím určený zástupce, senátor, poslanec, nebo zástupce orgánů kraje, musí mu být uděleno.</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794542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677333" y="451513"/>
            <a:ext cx="9633315" cy="6163599"/>
          </a:xfrm>
        </p:spPr>
        <p:txBody>
          <a:bodyPr>
            <a:normAutofit fontScale="92500" lnSpcReduction="20000"/>
          </a:bodyPr>
          <a:lstStyle/>
          <a:p>
            <a:pPr algn="just"/>
            <a:r>
              <a:rPr lang="cs-CZ" dirty="0"/>
              <a:t>§ 93  odst. 1 Obecní úřad informuje o místě, době a navrženém </a:t>
            </a:r>
            <a:r>
              <a:rPr lang="cs-CZ" u="sng" dirty="0"/>
              <a:t>programu</a:t>
            </a:r>
            <a:r>
              <a:rPr lang="cs-CZ" dirty="0"/>
              <a:t> připravovaného zasedání zastupitelstva obce. Informaci vyvěsí na úřední desce obecního úřadu alespoň 7 dní před zasedáním zastupitelstva obce; kromě toho může informaci uveřejnit způsobem v místě obvyklým.</a:t>
            </a:r>
          </a:p>
          <a:p>
            <a:pPr algn="just"/>
            <a:r>
              <a:rPr lang="cs-CZ" dirty="0"/>
              <a:t>Odst. 2 V době vyhlášení krizového stavu podle jiného právního předpisu se informace o místě, době a navrženém </a:t>
            </a:r>
            <a:r>
              <a:rPr lang="cs-CZ" u="sng" dirty="0"/>
              <a:t>programu</a:t>
            </a:r>
            <a:r>
              <a:rPr lang="cs-CZ" dirty="0"/>
              <a:t> připravovaného zasedání zastupitelstva obce podle odstavce 1 zveřejní na úřední desce obecního úřadu alespoň po dobu 2 dnů před zasedáním zastupitelstva obce; záležitosti, které se netýkají vyhlášeného krizového stavu, mohou být na tomto zasedání projednávány pouze tehdy, jestliže byla informace zveřejněna nejméně 7 dnů před zasedáním zastupitelstva obce.</a:t>
            </a:r>
          </a:p>
          <a:p>
            <a:pPr algn="just"/>
            <a:r>
              <a:rPr lang="cs-CZ" dirty="0"/>
              <a:t>odst. 3 Zasedání zastupitelstva obce je veřejné.</a:t>
            </a:r>
          </a:p>
          <a:p>
            <a:pPr algn="just"/>
            <a:r>
              <a:rPr lang="cs-CZ" dirty="0"/>
              <a:t>Odst. 4 Požádá-li na zasedání zastupitelstva obce o slovo člen vlády nebo jím určený zástupce, senátor, poslanec, nebo zástupce orgánů kraje, musí mu být uděleno.</a:t>
            </a:r>
          </a:p>
          <a:p>
            <a:pPr algn="just"/>
            <a:r>
              <a:rPr lang="cs-CZ" dirty="0"/>
              <a:t>§ 94 odst. 1 Právo předkládat návrhy k zařazení </a:t>
            </a:r>
            <a:r>
              <a:rPr lang="cs-CZ" u="sng" dirty="0"/>
              <a:t>na pořad jednání</a:t>
            </a:r>
            <a:r>
              <a:rPr lang="cs-CZ" dirty="0"/>
              <a:t> připravovaného zasedání zastupitelstva obce mají jeho členové, rada obce a výbory.</a:t>
            </a:r>
          </a:p>
          <a:p>
            <a:pPr algn="just"/>
            <a:r>
              <a:rPr lang="cs-CZ" dirty="0"/>
              <a:t>odst. 2 O zařazení návrhů přednesených v průběhu zasedání zastupitelstva obce </a:t>
            </a:r>
            <a:r>
              <a:rPr lang="cs-CZ" u="sng" dirty="0"/>
              <a:t>na program jeho jednání</a:t>
            </a:r>
            <a:r>
              <a:rPr lang="cs-CZ" dirty="0"/>
              <a:t> rozhodne zastupitelstvo obce.</a:t>
            </a:r>
          </a:p>
          <a:p>
            <a:pPr algn="just"/>
            <a:r>
              <a:rPr lang="cs-CZ" dirty="0"/>
              <a:t>§ 95 odst. 1 O průběhu zasedání zastupitelstva obce se pořizuje zápis, který podepisuje starosta nebo místostarosta a určení ověřovatelé. V zápise se vždy uvede počet přítomných členů zastupitelstva obce, </a:t>
            </a:r>
            <a:r>
              <a:rPr lang="cs-CZ" u="sng" dirty="0"/>
              <a:t>schválený pořad jednání</a:t>
            </a:r>
            <a:r>
              <a:rPr lang="cs-CZ" dirty="0"/>
              <a:t> zastupitelstva obce, průběh a výsledek hlasování a přijatá usnesení.</a:t>
            </a:r>
          </a:p>
          <a:p>
            <a:pPr algn="just"/>
            <a:r>
              <a:rPr lang="cs-CZ" dirty="0"/>
              <a:t> odst. 2 Zápis, který je nutno pořídit do </a:t>
            </a:r>
            <a:r>
              <a:rPr lang="cs-CZ" strike="sngStrike" dirty="0"/>
              <a:t>10</a:t>
            </a:r>
            <a:r>
              <a:rPr lang="cs-CZ" dirty="0"/>
              <a:t> </a:t>
            </a:r>
            <a:r>
              <a:rPr lang="cs-CZ" u="sng" dirty="0"/>
              <a:t>15 </a:t>
            </a:r>
            <a:r>
              <a:rPr lang="cs-CZ" dirty="0"/>
              <a:t>dnů po skončení zasedání, musí být uložen na obecním úřadu k nahlédnutí. O námitkách člena zastupitelstva obce proti zápisu rozhodne nejbližší zasedání zastupitelstva obce.</a:t>
            </a:r>
          </a:p>
        </p:txBody>
      </p:sp>
      <p:sp>
        <p:nvSpPr>
          <p:cNvPr id="4" name="Zástupný symbol pro zápatí 3">
            <a:extLst>
              <a:ext uri="{FF2B5EF4-FFF2-40B4-BE49-F238E27FC236}">
                <a16:creationId xmlns:a16="http://schemas.microsoft.com/office/drawing/2014/main" id="{905376D4-3D41-4823-917B-9804AAB19315}"/>
              </a:ext>
            </a:extLst>
          </p:cNvPr>
          <p:cNvSpPr>
            <a:spLocks noGrp="1"/>
          </p:cNvSpPr>
          <p:nvPr>
            <p:ph type="ftr" sz="quarter" idx="11"/>
          </p:nvPr>
        </p:nvSpPr>
        <p:spPr/>
        <p:txBody>
          <a:bodyPr/>
          <a:lstStyle/>
          <a:p>
            <a:endParaRPr 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D53E00-F245-4979-89BA-A48611C5E43C}"/>
              </a:ext>
            </a:extLst>
          </p:cNvPr>
          <p:cNvSpPr>
            <a:spLocks noGrp="1"/>
          </p:cNvSpPr>
          <p:nvPr>
            <p:ph type="title"/>
          </p:nvPr>
        </p:nvSpPr>
        <p:spPr/>
        <p:txBody>
          <a:bodyPr/>
          <a:lstStyle/>
          <a:p>
            <a:r>
              <a:rPr lang="cs-CZ" dirty="0"/>
              <a:t>Chyby při svolávání zasedání</a:t>
            </a:r>
          </a:p>
        </p:txBody>
      </p:sp>
      <p:sp>
        <p:nvSpPr>
          <p:cNvPr id="3" name="Zástupný obsah 2">
            <a:extLst>
              <a:ext uri="{FF2B5EF4-FFF2-40B4-BE49-F238E27FC236}">
                <a16:creationId xmlns:a16="http://schemas.microsoft.com/office/drawing/2014/main" id="{3CCA7FF3-45AD-46F9-BD17-7EA39037B22A}"/>
              </a:ext>
            </a:extLst>
          </p:cNvPr>
          <p:cNvSpPr>
            <a:spLocks noGrp="1"/>
          </p:cNvSpPr>
          <p:nvPr>
            <p:ph idx="1"/>
          </p:nvPr>
        </p:nvSpPr>
        <p:spPr/>
        <p:txBody>
          <a:bodyPr/>
          <a:lstStyle/>
          <a:p>
            <a:pPr algn="just"/>
            <a:r>
              <a:rPr lang="cs-CZ" dirty="0"/>
              <a:t>Chybí informace o místě konání, době konání, chybí informace o navrženém programu.</a:t>
            </a:r>
          </a:p>
          <a:p>
            <a:pPr algn="just"/>
            <a:r>
              <a:rPr lang="cs-CZ" dirty="0"/>
              <a:t>Není zveřejněno vůbec</a:t>
            </a:r>
          </a:p>
          <a:p>
            <a:pPr algn="just"/>
            <a:r>
              <a:rPr lang="cs-CZ" dirty="0"/>
              <a:t>Kratší doba než 7 dnů předem</a:t>
            </a:r>
          </a:p>
          <a:p>
            <a:pPr algn="just"/>
            <a:r>
              <a:rPr lang="cs-CZ" dirty="0"/>
              <a:t>Skutečné zasedání je v jinou dobu nebo jinde</a:t>
            </a:r>
          </a:p>
          <a:p>
            <a:pPr algn="just"/>
            <a:r>
              <a:rPr lang="cs-CZ" dirty="0"/>
              <a:t>Chybí data vyvěšení, neoznačí se po sejmutí datem sejmutí (datum zapsáno předem), nezaloží se jako doklad o vyvěšení na úřední desce.</a:t>
            </a:r>
          </a:p>
          <a:p>
            <a:pPr algn="just"/>
            <a:r>
              <a:rPr lang="cs-CZ" dirty="0"/>
              <a:t>Schválí se plán zasedání a pak už se nevyvěšuje pozvánka, nestačí, neobsahuje např. program zasedání</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5795159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A0D6E4-6DB8-4069-AE15-DA5C81D558A9}"/>
              </a:ext>
            </a:extLst>
          </p:cNvPr>
          <p:cNvSpPr>
            <a:spLocks noGrp="1"/>
          </p:cNvSpPr>
          <p:nvPr>
            <p:ph type="title"/>
          </p:nvPr>
        </p:nvSpPr>
        <p:spPr>
          <a:xfrm>
            <a:off x="677334" y="609599"/>
            <a:ext cx="8596668" cy="2027583"/>
          </a:xfrm>
        </p:spPr>
        <p:txBody>
          <a:bodyPr>
            <a:normAutofit/>
          </a:bodyPr>
          <a:lstStyle/>
          <a:p>
            <a:r>
              <a:rPr lang="cs-CZ" dirty="0"/>
              <a:t>§ 93…</a:t>
            </a:r>
            <a:br>
              <a:rPr lang="cs-CZ" dirty="0"/>
            </a:br>
            <a:r>
              <a:rPr lang="cs-CZ" i="1" dirty="0"/>
              <a:t>vyvěsí na úřední desce OÚ alespoň 7 dnů před zasedáním…</a:t>
            </a:r>
          </a:p>
        </p:txBody>
      </p:sp>
      <p:sp>
        <p:nvSpPr>
          <p:cNvPr id="3" name="Zástupný obsah 2">
            <a:extLst>
              <a:ext uri="{FF2B5EF4-FFF2-40B4-BE49-F238E27FC236}">
                <a16:creationId xmlns:a16="http://schemas.microsoft.com/office/drawing/2014/main" id="{75E017DA-A5A9-4F5B-A87B-485A5846CEA1}"/>
              </a:ext>
            </a:extLst>
          </p:cNvPr>
          <p:cNvSpPr>
            <a:spLocks noGrp="1"/>
          </p:cNvSpPr>
          <p:nvPr>
            <p:ph idx="1"/>
          </p:nvPr>
        </p:nvSpPr>
        <p:spPr>
          <a:xfrm>
            <a:off x="972756" y="2182889"/>
            <a:ext cx="8596668" cy="3880773"/>
          </a:xfrm>
        </p:spPr>
        <p:txBody>
          <a:bodyPr/>
          <a:lstStyle/>
          <a:p>
            <a:endParaRPr lang="cs-CZ" dirty="0"/>
          </a:p>
          <a:p>
            <a:endParaRPr lang="cs-CZ" dirty="0"/>
          </a:p>
        </p:txBody>
      </p:sp>
      <p:graphicFrame>
        <p:nvGraphicFramePr>
          <p:cNvPr id="4" name="Diagram 3">
            <a:extLst>
              <a:ext uri="{FF2B5EF4-FFF2-40B4-BE49-F238E27FC236}">
                <a16:creationId xmlns:a16="http://schemas.microsoft.com/office/drawing/2014/main" id="{E6832320-9CBD-4B68-8144-B3688865BB27}"/>
              </a:ext>
            </a:extLst>
          </p:cNvPr>
          <p:cNvGraphicFramePr/>
          <p:nvPr/>
        </p:nvGraphicFramePr>
        <p:xfrm>
          <a:off x="2186609" y="2425148"/>
          <a:ext cx="7087393" cy="4028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ástupný symbol pro zápatí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5317818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C9E338DC-AA57-405A-B98F-6411513145C9}"/>
              </a:ext>
            </a:extLst>
          </p:cNvPr>
          <p:cNvSpPr>
            <a:spLocks noGrp="1"/>
          </p:cNvSpPr>
          <p:nvPr>
            <p:ph type="title"/>
          </p:nvPr>
        </p:nvSpPr>
        <p:spPr/>
        <p:txBody>
          <a:bodyPr/>
          <a:lstStyle/>
          <a:p>
            <a:r>
              <a:rPr lang="cs-CZ" dirty="0"/>
              <a:t>Obhájíte i kratší dobu vyvěšení</a:t>
            </a:r>
          </a:p>
        </p:txBody>
      </p:sp>
      <p:sp>
        <p:nvSpPr>
          <p:cNvPr id="9" name="Zástupný text 8">
            <a:extLst>
              <a:ext uri="{FF2B5EF4-FFF2-40B4-BE49-F238E27FC236}">
                <a16:creationId xmlns:a16="http://schemas.microsoft.com/office/drawing/2014/main" id="{B7114042-9BD0-405A-9CD4-B6479E93A6EF}"/>
              </a:ext>
            </a:extLst>
          </p:cNvPr>
          <p:cNvSpPr>
            <a:spLocks noGrp="1"/>
          </p:cNvSpPr>
          <p:nvPr>
            <p:ph type="body" idx="1"/>
          </p:nvPr>
        </p:nvSpPr>
        <p:spPr/>
        <p:txBody>
          <a:bodyPr/>
          <a:lstStyle/>
          <a:p>
            <a:r>
              <a:rPr lang="cs-CZ" dirty="0"/>
              <a:t>V 7 dnech vyvěšení i zasedání</a:t>
            </a:r>
          </a:p>
        </p:txBody>
      </p:sp>
      <p:graphicFrame>
        <p:nvGraphicFramePr>
          <p:cNvPr id="5" name="Zástupný obsah 4">
            <a:extLst>
              <a:ext uri="{FF2B5EF4-FFF2-40B4-BE49-F238E27FC236}">
                <a16:creationId xmlns:a16="http://schemas.microsoft.com/office/drawing/2014/main" id="{4340474D-34C7-4F0E-9A41-978175C28EF7}"/>
              </a:ext>
            </a:extLst>
          </p:cNvPr>
          <p:cNvGraphicFramePr>
            <a:graphicFrameLocks noGrp="1"/>
          </p:cNvGraphicFramePr>
          <p:nvPr>
            <p:ph sz="half" idx="2"/>
          </p:nvPr>
        </p:nvGraphicFramePr>
        <p:xfrm>
          <a:off x="676275" y="2736850"/>
          <a:ext cx="4184650" cy="3305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Zástupný text 9">
            <a:extLst>
              <a:ext uri="{FF2B5EF4-FFF2-40B4-BE49-F238E27FC236}">
                <a16:creationId xmlns:a16="http://schemas.microsoft.com/office/drawing/2014/main" id="{62B9D6EC-12BB-42B9-82C4-64E11BB0BDC7}"/>
              </a:ext>
            </a:extLst>
          </p:cNvPr>
          <p:cNvSpPr>
            <a:spLocks noGrp="1"/>
          </p:cNvSpPr>
          <p:nvPr>
            <p:ph type="body" sz="quarter" idx="3"/>
          </p:nvPr>
        </p:nvSpPr>
        <p:spPr/>
        <p:txBody>
          <a:bodyPr/>
          <a:lstStyle/>
          <a:p>
            <a:r>
              <a:rPr lang="cs-CZ" dirty="0"/>
              <a:t>Nejvyšší správní soud i MV:</a:t>
            </a:r>
          </a:p>
        </p:txBody>
      </p:sp>
      <p:sp>
        <p:nvSpPr>
          <p:cNvPr id="11" name="Zástupný obsah 10">
            <a:extLst>
              <a:ext uri="{FF2B5EF4-FFF2-40B4-BE49-F238E27FC236}">
                <a16:creationId xmlns:a16="http://schemas.microsoft.com/office/drawing/2014/main" id="{5995EAB5-0EC2-4496-B3A8-BDE6F132E63C}"/>
              </a:ext>
            </a:extLst>
          </p:cNvPr>
          <p:cNvSpPr>
            <a:spLocks noGrp="1"/>
          </p:cNvSpPr>
          <p:nvPr>
            <p:ph sz="quarter" idx="4"/>
          </p:nvPr>
        </p:nvSpPr>
        <p:spPr>
          <a:xfrm>
            <a:off x="5088383" y="2899719"/>
            <a:ext cx="4585703" cy="3792629"/>
          </a:xfrm>
        </p:spPr>
        <p:txBody>
          <a:bodyPr>
            <a:normAutofit fontScale="70000" lnSpcReduction="20000"/>
          </a:bodyPr>
          <a:lstStyle/>
          <a:p>
            <a:pPr algn="just"/>
            <a:r>
              <a:rPr lang="cs-CZ" b="1" i="1" u="sng" dirty="0"/>
              <a:t>Nejvyšší správní soud: </a:t>
            </a:r>
            <a:r>
              <a:rPr lang="cs-CZ" i="1" dirty="0"/>
              <a:t>do plynutí této doby lze započítat den zveřejnění informace na úřední desce i  den jejího sejmutí z  úřední desky. </a:t>
            </a:r>
            <a:r>
              <a:rPr lang="cs-CZ" b="1" dirty="0"/>
              <a:t>Rozsudek NSS ze dne 26. května 2010, č. j. 8 </a:t>
            </a:r>
            <a:r>
              <a:rPr lang="cs-CZ" b="1" dirty="0" err="1"/>
              <a:t>Ao</a:t>
            </a:r>
            <a:r>
              <a:rPr lang="cs-CZ" b="1" dirty="0"/>
              <a:t> 1/2007-94: </a:t>
            </a:r>
            <a:r>
              <a:rPr lang="cs-CZ" i="1" dirty="0"/>
              <a:t>„V případě zveřejnění informace o konání zasedání zastupitelstva je účelu zveřejnění informace dosaženo i tehdy, kdy se do doby zveřejnění informace započítá den, kdy byla informace o konání zasedání zveřejněna. „</a:t>
            </a:r>
          </a:p>
          <a:p>
            <a:pPr algn="just"/>
            <a:endParaRPr lang="cs-CZ" dirty="0"/>
          </a:p>
          <a:p>
            <a:pPr algn="just"/>
            <a:r>
              <a:rPr lang="cs-CZ" b="1" i="1" u="sng" dirty="0"/>
              <a:t>Ministerstvo vnitra</a:t>
            </a:r>
            <a:r>
              <a:rPr lang="cs-CZ" b="1" i="1" dirty="0"/>
              <a:t> </a:t>
            </a:r>
            <a:r>
              <a:rPr lang="cs-CZ" i="1" dirty="0"/>
              <a:t>nebude při výkonu kontroly a dozoru považovat za porušení zákona, pokud by informace byla na úřední desce zveřejněna sedm dní včetně dne zveřejnění a dne sejmutí z úřední desky. Takový postup však nedoporučuje, a to s ohledem na relativně krátkou zákonem stanovenou dobu zveřejnění a na zabezpečení reálné možnosti všech se s termínem zasedání seznámit.</a:t>
            </a:r>
            <a:r>
              <a:rPr lang="cs-CZ" dirty="0"/>
              <a:t> </a:t>
            </a:r>
            <a:r>
              <a:rPr lang="cs-CZ" sz="1400" dirty="0"/>
              <a:t>MV Metodické doporučení Správa obce v době mezi konáním voleb do zastupitelstva obce a zvolením nových obecních orgánů</a:t>
            </a:r>
          </a:p>
        </p:txBody>
      </p:sp>
      <p:sp>
        <p:nvSpPr>
          <p:cNvPr id="7" name="TextovéPole 6">
            <a:extLst>
              <a:ext uri="{FF2B5EF4-FFF2-40B4-BE49-F238E27FC236}">
                <a16:creationId xmlns:a16="http://schemas.microsoft.com/office/drawing/2014/main" id="{CDFF4F3B-1ADF-4353-B1CC-9ECEA6A34C91}"/>
              </a:ext>
            </a:extLst>
          </p:cNvPr>
          <p:cNvSpPr txBox="1"/>
          <p:nvPr/>
        </p:nvSpPr>
        <p:spPr>
          <a:xfrm>
            <a:off x="1319928" y="4158802"/>
            <a:ext cx="971550" cy="461665"/>
          </a:xfrm>
          <a:prstGeom prst="rect">
            <a:avLst/>
          </a:prstGeom>
          <a:noFill/>
        </p:spPr>
        <p:txBody>
          <a:bodyPr wrap="square" rtlCol="0">
            <a:spAutoFit/>
          </a:bodyPr>
          <a:lstStyle/>
          <a:p>
            <a:r>
              <a:rPr lang="cs-CZ" sz="1200" dirty="0">
                <a:solidFill>
                  <a:schemeClr val="bg1"/>
                </a:solidFill>
              </a:rPr>
              <a:t>Den vyvěšení</a:t>
            </a:r>
          </a:p>
        </p:txBody>
      </p:sp>
      <p:sp>
        <p:nvSpPr>
          <p:cNvPr id="12" name="Zástupný symbol pro zápatí 1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802190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8A3207-5294-788C-D990-D99E2461D5CD}"/>
              </a:ext>
            </a:extLst>
          </p:cNvPr>
          <p:cNvSpPr>
            <a:spLocks noGrp="1"/>
          </p:cNvSpPr>
          <p:nvPr>
            <p:ph type="title"/>
          </p:nvPr>
        </p:nvSpPr>
        <p:spPr>
          <a:xfrm>
            <a:off x="677334" y="609600"/>
            <a:ext cx="9381066" cy="1320800"/>
          </a:xfrm>
        </p:spPr>
        <p:txBody>
          <a:bodyPr>
            <a:normAutofit fontScale="90000"/>
          </a:bodyPr>
          <a:lstStyle/>
          <a:p>
            <a:r>
              <a:rPr lang="cs-CZ" dirty="0"/>
              <a:t>Vše k zasedání na komplexním školení</a:t>
            </a:r>
            <a:br>
              <a:rPr lang="cs-CZ" dirty="0"/>
            </a:br>
            <a:br>
              <a:rPr lang="cs-CZ" dirty="0"/>
            </a:br>
            <a:r>
              <a:rPr lang="cs-CZ" b="1" dirty="0"/>
              <a:t>Zasedání zastupitelstva a schůze rady od A do Z</a:t>
            </a:r>
          </a:p>
        </p:txBody>
      </p:sp>
      <p:sp>
        <p:nvSpPr>
          <p:cNvPr id="3" name="Zástupný text 2">
            <a:extLst>
              <a:ext uri="{FF2B5EF4-FFF2-40B4-BE49-F238E27FC236}">
                <a16:creationId xmlns:a16="http://schemas.microsoft.com/office/drawing/2014/main" id="{E17BE258-42AA-816D-A6EA-31844F8E71CA}"/>
              </a:ext>
            </a:extLst>
          </p:cNvPr>
          <p:cNvSpPr>
            <a:spLocks noGrp="1"/>
          </p:cNvSpPr>
          <p:nvPr>
            <p:ph type="body" idx="1"/>
          </p:nvPr>
        </p:nvSpPr>
        <p:spPr/>
        <p:txBody>
          <a:bodyPr/>
          <a:lstStyle/>
          <a:p>
            <a:r>
              <a:rPr lang="cs-CZ" dirty="0"/>
              <a:t>online</a:t>
            </a:r>
          </a:p>
        </p:txBody>
      </p:sp>
      <p:sp>
        <p:nvSpPr>
          <p:cNvPr id="4" name="Zástupný obsah 3">
            <a:extLst>
              <a:ext uri="{FF2B5EF4-FFF2-40B4-BE49-F238E27FC236}">
                <a16:creationId xmlns:a16="http://schemas.microsoft.com/office/drawing/2014/main" id="{730902D7-5A2B-4EE0-58E9-9FD31ED6C349}"/>
              </a:ext>
            </a:extLst>
          </p:cNvPr>
          <p:cNvSpPr>
            <a:spLocks noGrp="1"/>
          </p:cNvSpPr>
          <p:nvPr>
            <p:ph sz="half" idx="2"/>
          </p:nvPr>
        </p:nvSpPr>
        <p:spPr/>
        <p:txBody>
          <a:bodyPr/>
          <a:lstStyle/>
          <a:p>
            <a:endParaRPr lang="cs-CZ" dirty="0"/>
          </a:p>
        </p:txBody>
      </p:sp>
      <p:sp>
        <p:nvSpPr>
          <p:cNvPr id="5" name="Zástupný text 4">
            <a:extLst>
              <a:ext uri="{FF2B5EF4-FFF2-40B4-BE49-F238E27FC236}">
                <a16:creationId xmlns:a16="http://schemas.microsoft.com/office/drawing/2014/main" id="{DDA4A10F-EF36-D4C0-6D6F-218792A2EC6B}"/>
              </a:ext>
            </a:extLst>
          </p:cNvPr>
          <p:cNvSpPr>
            <a:spLocks noGrp="1"/>
          </p:cNvSpPr>
          <p:nvPr>
            <p:ph type="body" sz="quarter" idx="3"/>
          </p:nvPr>
        </p:nvSpPr>
        <p:spPr>
          <a:xfrm>
            <a:off x="5088383" y="2160982"/>
            <a:ext cx="4185618" cy="890689"/>
          </a:xfrm>
        </p:spPr>
        <p:txBody>
          <a:bodyPr/>
          <a:lstStyle/>
          <a:p>
            <a:r>
              <a:rPr lang="cs-CZ" dirty="0"/>
              <a:t>Nebo u vás na úřadě, setkání starostů apod.</a:t>
            </a:r>
          </a:p>
        </p:txBody>
      </p:sp>
      <p:sp>
        <p:nvSpPr>
          <p:cNvPr id="6" name="Zástupný obsah 5">
            <a:extLst>
              <a:ext uri="{FF2B5EF4-FFF2-40B4-BE49-F238E27FC236}">
                <a16:creationId xmlns:a16="http://schemas.microsoft.com/office/drawing/2014/main" id="{BE19D2E7-5169-F2C3-5555-C704B2413E82}"/>
              </a:ext>
            </a:extLst>
          </p:cNvPr>
          <p:cNvSpPr>
            <a:spLocks noGrp="1"/>
          </p:cNvSpPr>
          <p:nvPr>
            <p:ph sz="quarter" idx="4"/>
          </p:nvPr>
        </p:nvSpPr>
        <p:spPr>
          <a:xfrm>
            <a:off x="5088384" y="3194892"/>
            <a:ext cx="4185617" cy="2846470"/>
          </a:xfrm>
        </p:spPr>
        <p:txBody>
          <a:bodyPr/>
          <a:lstStyle/>
          <a:p>
            <a:endParaRPr lang="cs-CZ" dirty="0"/>
          </a:p>
        </p:txBody>
      </p:sp>
      <p:sp>
        <p:nvSpPr>
          <p:cNvPr id="7" name="Zástupný symbol pro zápatí 6">
            <a:extLst>
              <a:ext uri="{FF2B5EF4-FFF2-40B4-BE49-F238E27FC236}">
                <a16:creationId xmlns:a16="http://schemas.microsoft.com/office/drawing/2014/main" id="{BB06D4DD-D74A-2A5B-2A05-5DAD383C791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781038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FBCA58-7670-4BA9-9A35-95880027D147}"/>
              </a:ext>
            </a:extLst>
          </p:cNvPr>
          <p:cNvSpPr>
            <a:spLocks noGrp="1"/>
          </p:cNvSpPr>
          <p:nvPr>
            <p:ph type="title"/>
          </p:nvPr>
        </p:nvSpPr>
        <p:spPr>
          <a:xfrm>
            <a:off x="677334" y="609600"/>
            <a:ext cx="8413657" cy="1320800"/>
          </a:xfrm>
        </p:spPr>
        <p:txBody>
          <a:bodyPr/>
          <a:lstStyle/>
          <a:p>
            <a:r>
              <a:rPr lang="cs-CZ" dirty="0"/>
              <a:t>Co když nebude zveřejněno dle § 93 odst. 1</a:t>
            </a:r>
          </a:p>
        </p:txBody>
      </p:sp>
      <p:sp>
        <p:nvSpPr>
          <p:cNvPr id="3" name="Zástupný obsah 2">
            <a:extLst>
              <a:ext uri="{FF2B5EF4-FFF2-40B4-BE49-F238E27FC236}">
                <a16:creationId xmlns:a16="http://schemas.microsoft.com/office/drawing/2014/main" id="{B47453D1-BB8E-4463-863D-279E1CFC3CBD}"/>
              </a:ext>
            </a:extLst>
          </p:cNvPr>
          <p:cNvSpPr>
            <a:spLocks noGrp="1"/>
          </p:cNvSpPr>
          <p:nvPr>
            <p:ph idx="1"/>
          </p:nvPr>
        </p:nvSpPr>
        <p:spPr/>
        <p:txBody>
          <a:bodyPr/>
          <a:lstStyle/>
          <a:p>
            <a:pPr algn="just"/>
            <a:r>
              <a:rPr lang="cs-CZ" dirty="0"/>
              <a:t>Pokud nedošlo ke zveřejnění informace podle § 93 odst. 1, </a:t>
            </a:r>
            <a:r>
              <a:rPr lang="cs-CZ" u="sng" dirty="0"/>
              <a:t>avšak požadavek veřejnosti byl dostatečně zabezpečen jiným způsobem</a:t>
            </a:r>
            <a:r>
              <a:rPr lang="cs-CZ" dirty="0"/>
              <a:t>, k „vyloučení veřejnosti“ ze zasedání zastupitelstva obce v daném případě nedošlo, a proto takové pochybení nemá vliv na existenci, platnost či zákonnost usnesení přijatých na tomto zasedání (v rámci kontroly Ministerstva vnitra však bude konstatováno porušení zákona). </a:t>
            </a:r>
          </a:p>
          <a:p>
            <a:pPr algn="just"/>
            <a:r>
              <a:rPr lang="cs-CZ" dirty="0"/>
              <a:t>(Metodické doporučení MV č. 9)</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985733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Exkurz – </a:t>
            </a:r>
            <a:br>
              <a:rPr lang="cs-CZ" dirty="0"/>
            </a:br>
            <a:r>
              <a:rPr lang="cs-CZ" dirty="0"/>
              <a:t>Úřední deska, Správní řád § 26 odst. 1</a:t>
            </a:r>
          </a:p>
        </p:txBody>
      </p:sp>
      <p:sp>
        <p:nvSpPr>
          <p:cNvPr id="3" name="Zástupný symbol pro obsah 2"/>
          <p:cNvSpPr>
            <a:spLocks noGrp="1"/>
          </p:cNvSpPr>
          <p:nvPr>
            <p:ph idx="1"/>
          </p:nvPr>
        </p:nvSpPr>
        <p:spPr/>
        <p:txBody>
          <a:bodyPr/>
          <a:lstStyle/>
          <a:p>
            <a:pPr algn="just"/>
            <a:r>
              <a:rPr lang="cs-CZ" dirty="0"/>
              <a:t>Úřední deska </a:t>
            </a:r>
          </a:p>
          <a:p>
            <a:pPr algn="just"/>
            <a:r>
              <a:rPr lang="cs-CZ" dirty="0"/>
              <a:t>	 Každý správní orgán zřizuje úřední desku, která musí být nepřetržitě veřejně přístupná. Pro orgány územního samosprávného celku se zřizuje jedna úřední deska. </a:t>
            </a:r>
            <a:r>
              <a:rPr lang="cs-CZ" u="sng" dirty="0"/>
              <a:t>Obsah úřední desky se zveřejňuje i způsobem umožňujícím dálkový přístup.</a:t>
            </a:r>
          </a:p>
          <a:p>
            <a:endParaRPr lang="cs-CZ" dirty="0"/>
          </a:p>
          <a:p>
            <a:r>
              <a:rPr lang="cs-CZ" dirty="0"/>
              <a:t>Nepřetržitě a veřejně přístupná</a:t>
            </a:r>
          </a:p>
          <a:p>
            <a:r>
              <a:rPr lang="cs-CZ" dirty="0"/>
              <a:t>Jedna</a:t>
            </a:r>
          </a:p>
          <a:p>
            <a:r>
              <a:rPr lang="cs-CZ" dirty="0"/>
              <a:t>Zároveň zveřejnit způsobem umožňujícím dálkový přístup</a:t>
            </a:r>
          </a:p>
          <a:p>
            <a:r>
              <a:rPr lang="cs-CZ" dirty="0"/>
              <a:t>(způsob umožňující dálkový přístup – elektronická úřední deska?)</a:t>
            </a:r>
          </a:p>
        </p:txBody>
      </p:sp>
      <p:sp>
        <p:nvSpPr>
          <p:cNvPr id="4" name="Zástupný symbol pro zápatí 3"/>
          <p:cNvSpPr>
            <a:spLocks noGrp="1"/>
          </p:cNvSpPr>
          <p:nvPr>
            <p:ph type="ftr" sz="quarter" idx="11"/>
          </p:nvPr>
        </p:nvSpPr>
        <p:spPr/>
        <p:txBody>
          <a:bodyPr/>
          <a:lstStyle/>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547581" cy="4093028"/>
          </a:xfrm>
        </p:spPr>
        <p:txBody>
          <a:bodyPr anchor="ctr">
            <a:normAutofit/>
          </a:bodyPr>
          <a:lstStyle/>
          <a:p>
            <a:r>
              <a:rPr lang="cs-CZ" sz="4400"/>
              <a:t>Další nabídka</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extLst>
              <p:ext uri="{D42A27DB-BD31-4B8C-83A1-F6EECF244321}">
                <p14:modId xmlns:p14="http://schemas.microsoft.com/office/powerpoint/2010/main" val="1666293701"/>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563809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Vždy jen jedna úřední deska?</a:t>
            </a:r>
          </a:p>
        </p:txBody>
      </p:sp>
      <p:sp>
        <p:nvSpPr>
          <p:cNvPr id="5" name="Zástupný symbol pro text 4"/>
          <p:cNvSpPr>
            <a:spLocks noGrp="1"/>
          </p:cNvSpPr>
          <p:nvPr>
            <p:ph type="body" idx="1"/>
          </p:nvPr>
        </p:nvSpPr>
        <p:spPr>
          <a:xfrm>
            <a:off x="321277" y="2067697"/>
            <a:ext cx="4540092" cy="568411"/>
          </a:xfrm>
        </p:spPr>
        <p:txBody>
          <a:bodyPr/>
          <a:lstStyle/>
          <a:p>
            <a:pPr algn="just"/>
            <a:r>
              <a:rPr lang="cs-CZ" sz="1200" dirty="0"/>
              <a:t>Metodické doporučení k činnosti územních samosprávných celků - Informování obce o své činnosti a participace občanů obce na územní samosprávě, č. 4 str. 18  </a:t>
            </a:r>
            <a:r>
              <a:rPr lang="cs-CZ" sz="1200" b="1" dirty="0"/>
              <a:t>Odbor veřejné správy, dozoru a kontroly</a:t>
            </a:r>
          </a:p>
        </p:txBody>
      </p:sp>
      <p:sp>
        <p:nvSpPr>
          <p:cNvPr id="3" name="Zástupný symbol pro obsah 2"/>
          <p:cNvSpPr>
            <a:spLocks noGrp="1"/>
          </p:cNvSpPr>
          <p:nvPr>
            <p:ph sz="half" idx="2"/>
          </p:nvPr>
        </p:nvSpPr>
        <p:spPr>
          <a:xfrm>
            <a:off x="420130" y="2737245"/>
            <a:ext cx="4539049" cy="3304117"/>
          </a:xfrm>
        </p:spPr>
        <p:txBody>
          <a:bodyPr>
            <a:noAutofit/>
          </a:bodyPr>
          <a:lstStyle/>
          <a:p>
            <a:pPr algn="just"/>
            <a:r>
              <a:rPr lang="cs-CZ" sz="1100" dirty="0"/>
              <a:t>Podle § 26 odst. 1 věty druhé správního řádu se </a:t>
            </a:r>
            <a:r>
              <a:rPr lang="cs-CZ" sz="1100" i="1" dirty="0"/>
              <a:t>pro orgány územního samosprávného celku zřizuje jedna úřední deska. </a:t>
            </a:r>
          </a:p>
          <a:p>
            <a:pPr algn="just"/>
            <a:r>
              <a:rPr lang="cs-CZ" sz="1100" i="1" dirty="0"/>
              <a:t>Tato povinnost však neznamená, že by fyzicky musela </a:t>
            </a:r>
            <a:r>
              <a:rPr lang="cs-CZ" sz="1100" dirty="0"/>
              <a:t>existovat jedna velká prosklená vitrína. Takovýto výklad by byl v rozporu s účelem a důvody stanovení povinnosti vést úřední desku. Vzhledem k množství dokumentů, které má územní samosprávní celek povinnost vyvěsit na úřední desce, je zcela logické a v souladu se zákonem, že v praxi existuje vícero „vitrín“, tj. fyzických desek, které však ve svém celku tvoří jednu (v abstraktním slova smyslu) úřední desku. </a:t>
            </a:r>
          </a:p>
          <a:p>
            <a:pPr algn="just"/>
            <a:r>
              <a:rPr lang="cs-CZ" sz="1100" dirty="0">
                <a:solidFill>
                  <a:srgbClr val="FF0000"/>
                </a:solidFill>
              </a:rPr>
              <a:t>Taktéž je zcela běžné, a zákonu neodporující, že jednotlivé úřadovny obecního, resp. krajského úřadu mají před svoji budovou část úřední desky – úřední desku se svojí agendou. Na každé této „části“ by pak mělo být uvedeno, kde se nachází (příp. s jakou agendou) další „části“ úřední desky.</a:t>
            </a:r>
          </a:p>
        </p:txBody>
      </p:sp>
      <p:sp>
        <p:nvSpPr>
          <p:cNvPr id="6" name="Zástupný symbol pro text 5"/>
          <p:cNvSpPr>
            <a:spLocks noGrp="1"/>
          </p:cNvSpPr>
          <p:nvPr>
            <p:ph type="body" sz="quarter" idx="3"/>
          </p:nvPr>
        </p:nvSpPr>
        <p:spPr>
          <a:xfrm>
            <a:off x="5088381" y="1944130"/>
            <a:ext cx="4912353" cy="461319"/>
          </a:xfrm>
        </p:spPr>
        <p:txBody>
          <a:bodyPr/>
          <a:lstStyle/>
          <a:p>
            <a:r>
              <a:rPr lang="cs-CZ" sz="1200" dirty="0"/>
              <a:t>Metodický návod pro vedení elektronické úřední desky v územních samosprávných celcích, str. 2   </a:t>
            </a:r>
            <a:r>
              <a:rPr lang="cs-CZ" sz="1200" b="1" dirty="0"/>
              <a:t>Odbor všeobecné správy</a:t>
            </a:r>
          </a:p>
        </p:txBody>
      </p:sp>
      <p:sp>
        <p:nvSpPr>
          <p:cNvPr id="7" name="Zástupný symbol pro obsah 6"/>
          <p:cNvSpPr>
            <a:spLocks noGrp="1"/>
          </p:cNvSpPr>
          <p:nvPr>
            <p:ph sz="quarter" idx="4"/>
          </p:nvPr>
        </p:nvSpPr>
        <p:spPr/>
        <p:txBody>
          <a:bodyPr>
            <a:normAutofit/>
          </a:bodyPr>
          <a:lstStyle/>
          <a:p>
            <a:pPr algn="just"/>
            <a:r>
              <a:rPr lang="cs-CZ" sz="1200" dirty="0"/>
              <a:t>Pro orgány územního samosprávného celku se zřizuje pouze jedna úřední deska (jak je v § 26 odst. 1 správního řádu výslovně stanoveno). </a:t>
            </a:r>
          </a:p>
          <a:p>
            <a:pPr algn="just"/>
            <a:r>
              <a:rPr lang="cs-CZ" sz="1200" dirty="0">
                <a:solidFill>
                  <a:srgbClr val="FF0000"/>
                </a:solidFill>
              </a:rPr>
              <a:t>Není tedy možné, aby obec zřídila jednu úřední desku například pro stavební řízení, jinou pro řízení o přestupcích, jinou například pro zveřejňování obecně závazných vyhlášek atd. </a:t>
            </a:r>
          </a:p>
          <a:p>
            <a:pPr algn="just"/>
            <a:r>
              <a:rPr lang="cs-CZ" sz="1200" dirty="0"/>
              <a:t>Nic ale nebrání tomu, zejména ve větších městech, aby vedle této jediné úřední desky existovaly i další informační tabule, kde by v zájmu větší informovanosti veřejnosti mohly být určité dokumenty publikovány. Na těchto informačních tabulích pak ale musí být uvedeno, že nejsou úředními deskami, a mělo by být uvedeno, kde se úřední deska nachází.</a:t>
            </a:r>
          </a:p>
          <a:p>
            <a:endParaRPr lang="cs-CZ" dirty="0"/>
          </a:p>
        </p:txBody>
      </p:sp>
      <p:sp>
        <p:nvSpPr>
          <p:cNvPr id="4" name="Zástupný symbol pro zápatí 3"/>
          <p:cNvSpPr>
            <a:spLocks noGrp="1"/>
          </p:cNvSpPr>
          <p:nvPr>
            <p:ph type="ftr" sz="quarter" idx="11"/>
          </p:nvPr>
        </p:nvSpPr>
        <p:spPr/>
        <p:txBody>
          <a:bodyPr/>
          <a:lstStyle/>
          <a:p>
            <a:endParaRPr lang="en-US" dirty="0"/>
          </a:p>
        </p:txBody>
      </p:sp>
      <p:cxnSp>
        <p:nvCxnSpPr>
          <p:cNvPr id="9" name="Přímá spojnice 8">
            <a:extLst>
              <a:ext uri="{FF2B5EF4-FFF2-40B4-BE49-F238E27FC236}">
                <a16:creationId xmlns:a16="http://schemas.microsoft.com/office/drawing/2014/main" id="{ADAEE967-E788-4E6A-A3DB-6D26F274EE4F}"/>
              </a:ext>
            </a:extLst>
          </p:cNvPr>
          <p:cNvCxnSpPr/>
          <p:nvPr/>
        </p:nvCxnSpPr>
        <p:spPr>
          <a:xfrm>
            <a:off x="5088381" y="1688123"/>
            <a:ext cx="0" cy="4353239"/>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i="1" dirty="0"/>
              <a:t>Může mít obec více úředních desek, popř. může jednu rozdělit na více částí po obci?</a:t>
            </a:r>
            <a:br>
              <a:rPr lang="cs-CZ" dirty="0"/>
            </a:b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solidFill>
                  <a:srgbClr val="FF0000"/>
                </a:solidFill>
              </a:rPr>
              <a:t>Nikoliv. Každý správní orgán zřizuje </a:t>
            </a:r>
            <a:r>
              <a:rPr lang="cs-CZ" b="1" dirty="0">
                <a:solidFill>
                  <a:srgbClr val="FF0000"/>
                </a:solidFill>
              </a:rPr>
              <a:t>pouze jednu úřední desku</a:t>
            </a:r>
            <a:r>
              <a:rPr lang="cs-CZ" dirty="0">
                <a:solidFill>
                  <a:srgbClr val="FF0000"/>
                </a:solidFill>
              </a:rPr>
              <a:t>. Není tedy možné zřídit více úředních desek (např. v každé části obce).</a:t>
            </a:r>
            <a:r>
              <a:rPr lang="cs-CZ" dirty="0"/>
              <a:t> Lze však například zřídit více „informačních desek“, které budou svým obsahem „kopírovat“ obsah úřední desky. Nicméně je nutno upozornit, že za dokument zveřejněný na úřední desce lze považovat pouze takový, který bude zveřejněn na oné jediné úřední desce správního orgánu. Situaci, kdy má obec zřízeno více „desek“ vedle sebe, proti sobě, na jedné budově apod., zejména z důvodu nutnosti většího místa, které jsou vedeny jako jedna úřední deska, nelze považovat za výše zmíněné zřízení více úředních desek a lze ji akceptovat.</a:t>
            </a:r>
          </a:p>
          <a:p>
            <a:endParaRPr lang="cs-CZ" dirty="0"/>
          </a:p>
          <a:p>
            <a:endParaRPr lang="cs-CZ" dirty="0"/>
          </a:p>
          <a:p>
            <a:r>
              <a:rPr lang="cs-CZ" dirty="0"/>
              <a:t> </a:t>
            </a:r>
            <a:r>
              <a:rPr lang="cs-CZ" b="1" dirty="0"/>
              <a:t>METODICKÉ DOPORUČENÍ K ČINNOSTI ÚZEMNÍCH SAMOSPRÁVNÝCH CELKŮ </a:t>
            </a:r>
            <a:endParaRPr lang="cs-CZ" dirty="0"/>
          </a:p>
          <a:p>
            <a:r>
              <a:rPr lang="cs-CZ" b="1" dirty="0"/>
              <a:t>Č. 13 </a:t>
            </a:r>
            <a:r>
              <a:rPr lang="cs-CZ" dirty="0"/>
              <a:t>k 1. lednu 2018  str. 12</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7772392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E17CE5-AFF3-5905-4FDF-1702DCBAB60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6277F4D-59BE-42D1-C982-E3F84F84D2DF}"/>
              </a:ext>
            </a:extLst>
          </p:cNvPr>
          <p:cNvSpPr>
            <a:spLocks noGrp="1"/>
          </p:cNvSpPr>
          <p:nvPr>
            <p:ph idx="1"/>
          </p:nvPr>
        </p:nvSpPr>
        <p:spPr/>
        <p:txBody>
          <a:bodyPr/>
          <a:lstStyle/>
          <a:p>
            <a:endParaRPr lang="cs-CZ"/>
          </a:p>
        </p:txBody>
      </p:sp>
      <p:sp>
        <p:nvSpPr>
          <p:cNvPr id="4" name="Zástupný symbol pro zápatí 3">
            <a:extLst>
              <a:ext uri="{FF2B5EF4-FFF2-40B4-BE49-F238E27FC236}">
                <a16:creationId xmlns:a16="http://schemas.microsoft.com/office/drawing/2014/main" id="{00F52295-82ED-8EE5-0655-F6C99319D488}"/>
              </a:ext>
            </a:extLst>
          </p:cNvPr>
          <p:cNvSpPr>
            <a:spLocks noGrp="1"/>
          </p:cNvSpPr>
          <p:nvPr>
            <p:ph type="ftr" sz="quarter" idx="11"/>
          </p:nvPr>
        </p:nvSpPr>
        <p:spPr/>
        <p:txBody>
          <a:bodyPr/>
          <a:lstStyle/>
          <a:p>
            <a:endParaRPr lang="en-US" dirty="0"/>
          </a:p>
        </p:txBody>
      </p:sp>
      <p:pic>
        <p:nvPicPr>
          <p:cNvPr id="6" name="Obrázek 5">
            <a:extLst>
              <a:ext uri="{FF2B5EF4-FFF2-40B4-BE49-F238E27FC236}">
                <a16:creationId xmlns:a16="http://schemas.microsoft.com/office/drawing/2014/main" id="{D1538C13-E923-3664-AFFE-21516413C354}"/>
              </a:ext>
            </a:extLst>
          </p:cNvPr>
          <p:cNvPicPr>
            <a:picLocks noChangeAspect="1"/>
          </p:cNvPicPr>
          <p:nvPr/>
        </p:nvPicPr>
        <p:blipFill>
          <a:blip r:embed="rId2"/>
          <a:stretch>
            <a:fillRect/>
          </a:stretch>
        </p:blipFill>
        <p:spPr>
          <a:xfrm>
            <a:off x="2075535" y="0"/>
            <a:ext cx="8040930" cy="6858000"/>
          </a:xfrm>
          <a:prstGeom prst="rect">
            <a:avLst/>
          </a:prstGeom>
        </p:spPr>
      </p:pic>
    </p:spTree>
    <p:extLst>
      <p:ext uri="{BB962C8B-B14F-4D97-AF65-F5344CB8AC3E}">
        <p14:creationId xmlns:p14="http://schemas.microsoft.com/office/powerpoint/2010/main" val="41225820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0330" y="622852"/>
            <a:ext cx="2809462" cy="5418510"/>
          </a:xfrm>
        </p:spPr>
        <p:txBody>
          <a:bodyPr anchor="ctr">
            <a:normAutofit/>
          </a:bodyPr>
          <a:lstStyle/>
          <a:p>
            <a:r>
              <a:rPr lang="cs-CZ" dirty="0"/>
              <a:t>Zákon o obcích</a:t>
            </a:r>
            <a:br>
              <a:rPr lang="cs-CZ" dirty="0"/>
            </a:br>
            <a:r>
              <a:rPr lang="cs-CZ" dirty="0"/>
              <a:t>co na úřední desku :</a:t>
            </a:r>
          </a:p>
        </p:txBody>
      </p:sp>
      <p:sp>
        <p:nvSpPr>
          <p:cNvPr id="16" name="Zástupný symbol pro obsah 2"/>
          <p:cNvSpPr>
            <a:spLocks noGrp="1"/>
          </p:cNvSpPr>
          <p:nvPr>
            <p:ph idx="1"/>
          </p:nvPr>
        </p:nvSpPr>
        <p:spPr>
          <a:xfrm>
            <a:off x="3525078" y="-543339"/>
            <a:ext cx="6946969" cy="7792277"/>
          </a:xfrm>
        </p:spPr>
        <p:txBody>
          <a:bodyPr anchor="ctr">
            <a:normAutofit/>
          </a:bodyPr>
          <a:lstStyle/>
          <a:p>
            <a:pPr>
              <a:lnSpc>
                <a:spcPct val="90000"/>
              </a:lnSpc>
            </a:pPr>
            <a:r>
              <a:rPr lang="cs-CZ" sz="1200" strike="sngStrike" dirty="0"/>
              <a:t>obecně závazné vyhlášky a nařízení obce (§ 12 zákona o obcích);</a:t>
            </a:r>
          </a:p>
          <a:p>
            <a:pPr>
              <a:lnSpc>
                <a:spcPct val="90000"/>
              </a:lnSpc>
            </a:pPr>
            <a:r>
              <a:rPr lang="cs-CZ" sz="1200" dirty="0"/>
              <a:t>Záměr obce prodat, směnit, darovat, pronajmout, propachtovat nebo vypůjčit hmotnou nemovitou věc nebo právo stavby anebo je přenechat jako výprosu a záměr obce smluvně zřídit právo stavby k pozemku ve vlastnictví obce </a:t>
            </a:r>
            <a:r>
              <a:rPr lang="pl-PL" sz="1200" dirty="0"/>
              <a:t>(§ 39 zákona o obcích);</a:t>
            </a:r>
          </a:p>
          <a:p>
            <a:pPr>
              <a:lnSpc>
                <a:spcPct val="90000"/>
              </a:lnSpc>
            </a:pPr>
            <a:r>
              <a:rPr lang="cs-CZ" sz="1200" dirty="0"/>
              <a:t>počet členů zastupitelstva obce, který má být zvolen (§ 68 odst. 2 zákona o obcích);</a:t>
            </a:r>
          </a:p>
          <a:p>
            <a:pPr>
              <a:lnSpc>
                <a:spcPct val="90000"/>
              </a:lnSpc>
            </a:pPr>
            <a:r>
              <a:rPr lang="cs-CZ" sz="1200" dirty="0"/>
              <a:t>uzavřené veřejnoprávní smlouvy (§ 66c zákona o obcích);</a:t>
            </a:r>
          </a:p>
          <a:p>
            <a:pPr>
              <a:lnSpc>
                <a:spcPct val="90000"/>
              </a:lnSpc>
            </a:pPr>
            <a:r>
              <a:rPr lang="cs-CZ" sz="1200" dirty="0"/>
              <a:t>oznámení o místě, době a navrženém programu připravovaného zasedání zastupitelstva </a:t>
            </a:r>
            <a:r>
              <a:rPr lang="pl-PL" sz="1200" dirty="0"/>
              <a:t>obce (§ 93 zákona o obcích);</a:t>
            </a:r>
          </a:p>
          <a:p>
            <a:pPr>
              <a:lnSpc>
                <a:spcPct val="90000"/>
              </a:lnSpc>
            </a:pPr>
            <a:r>
              <a:rPr lang="pl-PL" sz="1200" dirty="0"/>
              <a:t>rozhodnutí (§ 128 zákona o obcích)</a:t>
            </a:r>
          </a:p>
          <a:p>
            <a:pPr>
              <a:lnSpc>
                <a:spcPct val="90000"/>
              </a:lnSpc>
            </a:pPr>
            <a:r>
              <a:rPr lang="cs-CZ" sz="1200" strike="sngStrike" dirty="0"/>
              <a:t>rozhodnutí o pozastavení účinnosti právního předpisu obce,</a:t>
            </a:r>
          </a:p>
          <a:p>
            <a:pPr>
              <a:lnSpc>
                <a:spcPct val="90000"/>
              </a:lnSpc>
            </a:pPr>
            <a:r>
              <a:rPr lang="cs-CZ" sz="1200" strike="sngStrike" dirty="0"/>
              <a:t>nález Ústavního soudu, kterým se zrušuje právní předpis obce nebo jeho jednotlivá ustanovení,</a:t>
            </a:r>
          </a:p>
          <a:p>
            <a:pPr>
              <a:lnSpc>
                <a:spcPct val="90000"/>
              </a:lnSpc>
            </a:pPr>
            <a:r>
              <a:rPr lang="cs-CZ" sz="1200" dirty="0"/>
              <a:t>rozhodnutí soudu, kterým se zrušuje usnesení, rozhodnutí nebo jiné opatření orgánu obce v samostatné působnosti,</a:t>
            </a:r>
          </a:p>
          <a:p>
            <a:pPr>
              <a:lnSpc>
                <a:spcPct val="90000"/>
              </a:lnSpc>
            </a:pPr>
            <a:r>
              <a:rPr lang="cs-CZ" sz="1200" strike="sngStrike" dirty="0"/>
              <a:t>rozhodnutí o zrušení pozastavení účinnosti právního předpisu obce,</a:t>
            </a:r>
          </a:p>
          <a:p>
            <a:pPr>
              <a:lnSpc>
                <a:spcPct val="90000"/>
              </a:lnSpc>
            </a:pPr>
            <a:r>
              <a:rPr lang="cs-CZ" sz="1200" strike="sngStrike" dirty="0"/>
              <a:t>rozhodnutí Ústavního soudu, na jehož základě pozbývá rozhodnutí o pozastavení účinnosti právního předpisu obce platnosti;</a:t>
            </a:r>
          </a:p>
          <a:p>
            <a:pPr>
              <a:lnSpc>
                <a:spcPct val="90000"/>
              </a:lnSpc>
            </a:pPr>
            <a:r>
              <a:rPr lang="cs-CZ" sz="1200" dirty="0"/>
              <a:t>informace o jednání zastupitelstva obce ve věci seznámení s výsledky uskutečněné kontroly výkonu samostatné působnosti včetně návrhu opatření v případě zjištěných nezákonností, popřípadě sdělení o způsobu nápravy nezákonného postupu orgánů obce (§ 129a </a:t>
            </a:r>
            <a:r>
              <a:rPr lang="pl-PL" sz="1200" dirty="0"/>
              <a:t>odst. 8 zákona o obcích).</a:t>
            </a:r>
            <a:endParaRPr lang="cs-CZ" sz="1200" dirty="0"/>
          </a:p>
        </p:txBody>
      </p:sp>
      <p:sp>
        <p:nvSpPr>
          <p:cNvPr id="3" name="Zástupný symbol pro zápatí 2">
            <a:extLst>
              <a:ext uri="{FF2B5EF4-FFF2-40B4-BE49-F238E27FC236}">
                <a16:creationId xmlns:a16="http://schemas.microsoft.com/office/drawing/2014/main" id="{E63A5D1D-E60B-4571-A9AC-7C478A216EF3}"/>
              </a:ext>
            </a:extLst>
          </p:cNvPr>
          <p:cNvSpPr>
            <a:spLocks noGrp="1"/>
          </p:cNvSpPr>
          <p:nvPr>
            <p:ph type="ftr" sz="quarter" idx="11"/>
          </p:nvPr>
        </p:nvSpPr>
        <p:spPr/>
        <p:txBody>
          <a:bodyPr/>
          <a:lstStyle/>
          <a:p>
            <a:endParaRPr lang="en-US" dirty="0"/>
          </a:p>
        </p:txBody>
      </p:sp>
      <p:sp>
        <p:nvSpPr>
          <p:cNvPr id="4" name="TextovéPole 3">
            <a:extLst>
              <a:ext uri="{FF2B5EF4-FFF2-40B4-BE49-F238E27FC236}">
                <a16:creationId xmlns:a16="http://schemas.microsoft.com/office/drawing/2014/main" id="{78E2D7CE-BBA0-78AD-D808-F9EE054E18D4}"/>
              </a:ext>
            </a:extLst>
          </p:cNvPr>
          <p:cNvSpPr txBox="1"/>
          <p:nvPr/>
        </p:nvSpPr>
        <p:spPr>
          <a:xfrm>
            <a:off x="202223" y="4662094"/>
            <a:ext cx="3097569" cy="1200329"/>
          </a:xfrm>
          <a:prstGeom prst="rect">
            <a:avLst/>
          </a:prstGeom>
          <a:noFill/>
        </p:spPr>
        <p:txBody>
          <a:bodyPr wrap="square" rtlCol="0">
            <a:spAutoFit/>
          </a:bodyPr>
          <a:lstStyle/>
          <a:p>
            <a:r>
              <a:rPr lang="cs-CZ" dirty="0"/>
              <a:t>Některé body byly zrušeny přijetím zákona o Sbírce právních předpisů ÚSC</a:t>
            </a:r>
          </a:p>
          <a:p>
            <a:endParaRPr lang="cs-CZ"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CCDBFB-FA3C-4739-81F4-DACA45AE2278}"/>
              </a:ext>
            </a:extLst>
          </p:cNvPr>
          <p:cNvSpPr>
            <a:spLocks noGrp="1"/>
          </p:cNvSpPr>
          <p:nvPr>
            <p:ph type="title"/>
          </p:nvPr>
        </p:nvSpPr>
        <p:spPr/>
        <p:txBody>
          <a:bodyPr>
            <a:normAutofit/>
          </a:bodyPr>
          <a:lstStyle/>
          <a:p>
            <a:r>
              <a:rPr lang="cs-CZ" sz="1800" dirty="0"/>
              <a:t>Povinné zveřejnění na úřední desce, další agendy</a:t>
            </a:r>
          </a:p>
        </p:txBody>
      </p:sp>
      <p:sp>
        <p:nvSpPr>
          <p:cNvPr id="3" name="Zástupný obsah 2">
            <a:extLst>
              <a:ext uri="{FF2B5EF4-FFF2-40B4-BE49-F238E27FC236}">
                <a16:creationId xmlns:a16="http://schemas.microsoft.com/office/drawing/2014/main" id="{729EADC2-5F10-4B30-86F1-D931BFB5ECC3}"/>
              </a:ext>
            </a:extLst>
          </p:cNvPr>
          <p:cNvSpPr>
            <a:spLocks noGrp="1"/>
          </p:cNvSpPr>
          <p:nvPr>
            <p:ph idx="1"/>
          </p:nvPr>
        </p:nvSpPr>
        <p:spPr>
          <a:xfrm>
            <a:off x="677334" y="1116623"/>
            <a:ext cx="9609666" cy="5547946"/>
          </a:xfrm>
        </p:spPr>
        <p:txBody>
          <a:bodyPr>
            <a:normAutofit/>
          </a:bodyPr>
          <a:lstStyle/>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nařízení Státní veterinární správy o mimořádných veterinárních opatřeních (§ 75a/2 veterinárního zákona)</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dražební vyhláška (§ 12/4 zákona o veřejných dražbách)</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oznámení dražebního roku (movité věci) (§ 328b/3 občanského soudního řádu)</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dražební vyhláška (nemovité věci) (§ 336c/3 občanského soudního řádu)</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dokumenty a informace týkající se procesu posuzování vlivu na životní prostředí (§ 16/2 zákona o posuzování vlivů na ŽP)</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stručné shrnutí údajů o žádosti o vydání povolení o umístění zařízení (§ 8/2 zákona o integrované prevenci)</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vyhlášení místního referenda (§ 14 zákona o místním referendu)</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informace o konání akcí, u nichž se uplatní výjimka z doby nočního klidu, pokud obec výjimky ve své OZV vydá (§ 5/6 zákona o některých přestupcích)</a:t>
            </a:r>
            <a:endParaRPr lang="cs-CZ" dirty="0"/>
          </a:p>
        </p:txBody>
      </p:sp>
      <p:sp>
        <p:nvSpPr>
          <p:cNvPr id="4" name="Zástupný symbol pro zápatí 3">
            <a:extLst>
              <a:ext uri="{FF2B5EF4-FFF2-40B4-BE49-F238E27FC236}">
                <a16:creationId xmlns:a16="http://schemas.microsoft.com/office/drawing/2014/main" id="{4B21B921-6032-49EE-95D3-BBF93535EBC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3960200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C4F388-4E1B-F0FD-B35D-2DAB494A192E}"/>
              </a:ext>
            </a:extLst>
          </p:cNvPr>
          <p:cNvSpPr>
            <a:spLocks noGrp="1"/>
          </p:cNvSpPr>
          <p:nvPr>
            <p:ph type="title"/>
          </p:nvPr>
        </p:nvSpPr>
        <p:spPr/>
        <p:txBody>
          <a:bodyPr/>
          <a:lstStyle/>
          <a:p>
            <a:r>
              <a:rPr lang="cs-CZ" dirty="0"/>
              <a:t>Další agendy</a:t>
            </a:r>
          </a:p>
        </p:txBody>
      </p:sp>
      <p:sp>
        <p:nvSpPr>
          <p:cNvPr id="3" name="Zástupný obsah 2">
            <a:extLst>
              <a:ext uri="{FF2B5EF4-FFF2-40B4-BE49-F238E27FC236}">
                <a16:creationId xmlns:a16="http://schemas.microsoft.com/office/drawing/2014/main" id="{202901C9-8F95-04BD-38AA-E8FFE723AD3A}"/>
              </a:ext>
            </a:extLst>
          </p:cNvPr>
          <p:cNvSpPr>
            <a:spLocks noGrp="1"/>
          </p:cNvSpPr>
          <p:nvPr>
            <p:ph idx="1"/>
          </p:nvPr>
        </p:nvSpPr>
        <p:spPr>
          <a:xfrm>
            <a:off x="677334" y="1292469"/>
            <a:ext cx="9214012" cy="5114018"/>
          </a:xfrm>
        </p:spPr>
        <p:txBody>
          <a:bodyPr>
            <a:normAutofit fontScale="85000" lnSpcReduction="10000"/>
          </a:bodyPr>
          <a:lstStyle/>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Zákon č. 250/2000 Sb. do novely č. 24/2017 Sb.</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návrh rozpočtu (§ 11/3)</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návrh závěrečného účtu (§ 17/6)</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program pro poskytování dotací (§ 10c/a)</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veřejnoprávní smlouva o poskytnutí dotace nebo NFV (§ 10d/1 a 2) – možno plnit přes registr smluv</a:t>
            </a:r>
          </a:p>
          <a:p>
            <a:pPr marL="342900" lvl="0" indent="-342900">
              <a:lnSpc>
                <a:spcPct val="107000"/>
              </a:lnSpc>
              <a:buFont typeface="Symbol" panose="05050102010706020507" pitchFamily="18" charset="2"/>
              <a:buChar char=""/>
            </a:pPr>
            <a:r>
              <a:rPr lang="cs-CZ" sz="1800" b="1" kern="100" dirty="0">
                <a:effectLst/>
                <a:latin typeface="Calibri" panose="020F0502020204030204" pitchFamily="34" charset="0"/>
                <a:ea typeface="Calibri" panose="020F0502020204030204" pitchFamily="34" charset="0"/>
                <a:cs typeface="Times New Roman" panose="02020603050405020304" pitchFamily="18" charset="0"/>
              </a:rPr>
              <a:t>Zákon č. 250/2000 Sb. po novele č. 24/2017 Sb.</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účinnost od 21.02.2017</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návrh střednědobého výhledu rozpočtu (§ 3/3)</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(schválený) střednědobý výhled rozpočtu (§ 3/4)</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(schválený) rozpočet (§ 11/4)</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(schválená) pravidla rozpočtového provizoria (§ 13/6)</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(přijatá) rozpočtová opatření (§ 16/5) – nikoli rozepsaný rozpočet!</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(schválený) závěrečný účet (§ 17/8)</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obdobné dokumenty musí zveřejňovat i RRRS</a:t>
            </a:r>
          </a:p>
          <a:p>
            <a:endParaRPr lang="cs-CZ" dirty="0"/>
          </a:p>
        </p:txBody>
      </p:sp>
      <p:sp>
        <p:nvSpPr>
          <p:cNvPr id="4" name="Zástupný symbol pro zápatí 3">
            <a:extLst>
              <a:ext uri="{FF2B5EF4-FFF2-40B4-BE49-F238E27FC236}">
                <a16:creationId xmlns:a16="http://schemas.microsoft.com/office/drawing/2014/main" id="{B082E170-348F-2764-5E29-C7D982B1230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033788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219989-F466-51E7-6F20-19DF029EB963}"/>
              </a:ext>
            </a:extLst>
          </p:cNvPr>
          <p:cNvSpPr>
            <a:spLocks noGrp="1"/>
          </p:cNvSpPr>
          <p:nvPr>
            <p:ph type="title"/>
          </p:nvPr>
        </p:nvSpPr>
        <p:spPr/>
        <p:txBody>
          <a:bodyPr/>
          <a:lstStyle/>
          <a:p>
            <a:r>
              <a:rPr lang="cs-CZ" dirty="0"/>
              <a:t>Další agendy</a:t>
            </a:r>
          </a:p>
        </p:txBody>
      </p:sp>
      <p:sp>
        <p:nvSpPr>
          <p:cNvPr id="3" name="Zástupný obsah 2">
            <a:extLst>
              <a:ext uri="{FF2B5EF4-FFF2-40B4-BE49-F238E27FC236}">
                <a16:creationId xmlns:a16="http://schemas.microsoft.com/office/drawing/2014/main" id="{E79AF30E-A1CE-1696-566F-E0CF3EC7D60C}"/>
              </a:ext>
            </a:extLst>
          </p:cNvPr>
          <p:cNvSpPr>
            <a:spLocks noGrp="1"/>
          </p:cNvSpPr>
          <p:nvPr>
            <p:ph idx="1"/>
          </p:nvPr>
        </p:nvSpPr>
        <p:spPr>
          <a:xfrm>
            <a:off x="677334" y="1477109"/>
            <a:ext cx="8596668" cy="4564254"/>
          </a:xfrm>
        </p:spPr>
        <p:txBody>
          <a:bodyPr>
            <a:normAutofit fontScale="92500" lnSpcReduction="20000"/>
          </a:bodyPr>
          <a:lstStyle/>
          <a:p>
            <a:pPr marL="342900" lvl="0" indent="-342900">
              <a:lnSpc>
                <a:spcPct val="107000"/>
              </a:lnSpc>
              <a:buFont typeface="Symbol" panose="05050102010706020507" pitchFamily="18" charset="2"/>
              <a:buChar char=""/>
            </a:pPr>
            <a:r>
              <a:rPr lang="cs-CZ" sz="1800" b="1" kern="100" dirty="0">
                <a:effectLst/>
                <a:latin typeface="Calibri" panose="020F0502020204030204" pitchFamily="34" charset="0"/>
                <a:ea typeface="Calibri" panose="020F0502020204030204" pitchFamily="34" charset="0"/>
                <a:cs typeface="Times New Roman" panose="02020603050405020304" pitchFamily="18" charset="0"/>
              </a:rPr>
              <a:t>Zákon č. 250/2000 Sb</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ve znění 24/2017 Sb.</a:t>
            </a:r>
          </a:p>
          <a:p>
            <a:pPr marL="342900" lvl="0" indent="-342900">
              <a:lnSpc>
                <a:spcPct val="107000"/>
              </a:lnSpc>
              <a:buFont typeface="Symbol" panose="05050102010706020507" pitchFamily="18" charset="2"/>
              <a:buChar char=""/>
            </a:pPr>
            <a:r>
              <a:rPr lang="cs-CZ" sz="1800" b="1" u="sng" kern="100" dirty="0">
                <a:effectLst/>
                <a:latin typeface="Calibri" panose="020F0502020204030204" pitchFamily="34" charset="0"/>
                <a:ea typeface="Calibri" panose="020F0502020204030204" pitchFamily="34" charset="0"/>
                <a:cs typeface="Times New Roman" panose="02020603050405020304" pitchFamily="18" charset="0"/>
              </a:rPr>
              <a:t>Novinky:</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návrhy SVR, R a ZÚ musí kromě stanovené 15denní lhůty být zveřejněny vždy až do data zveřejnění (dříve schválení) schváleného SVR, R nebo ZÚ v ZO</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není zakotvena povinnost zveřejňovat návrh RO a PRP</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schválené SVR, R, RO a ZÚ musí být zveřejněny do 30 dnů ode dne schválení; PRP do 31.12.</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schválené SVR, R, RO, PRP a ZÚ musí být zveřejněny až do doby zveřejnění (dříve schválení) nového dokumentu (stejného typu), který ten stávající nahradí (RO po dobu zveřejnění R)</a:t>
            </a:r>
          </a:p>
          <a:p>
            <a:pPr marL="342900" lvl="0" indent="-342900">
              <a:lnSpc>
                <a:spcPct val="107000"/>
              </a:lnSpc>
              <a:buFont typeface="Symbol" panose="05050102010706020507" pitchFamily="18" charset="2"/>
              <a:buChar char=""/>
            </a:pPr>
            <a:r>
              <a:rPr lang="cs-CZ" sz="1800" b="1" kern="100" dirty="0">
                <a:effectLst/>
                <a:latin typeface="Calibri" panose="020F0502020204030204" pitchFamily="34" charset="0"/>
                <a:ea typeface="Calibri" panose="020F0502020204030204" pitchFamily="34" charset="0"/>
                <a:cs typeface="Times New Roman" panose="02020603050405020304" pitchFamily="18" charset="0"/>
              </a:rPr>
              <a:t>Zákon č. 250/2000 Sb</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ve znění 24/2017 Sb.</a:t>
            </a:r>
          </a:p>
          <a:p>
            <a:pPr marL="342900" lvl="0" indent="-342900">
              <a:lnSpc>
                <a:spcPct val="107000"/>
              </a:lnSpc>
              <a:buFont typeface="Symbol" panose="05050102010706020507" pitchFamily="18" charset="2"/>
              <a:buChar char=""/>
            </a:pPr>
            <a:r>
              <a:rPr lang="cs-CZ" sz="1800" b="1" u="sng" kern="100" dirty="0">
                <a:effectLst/>
                <a:latin typeface="Calibri" panose="020F0502020204030204" pitchFamily="34" charset="0"/>
                <a:ea typeface="Calibri" panose="020F0502020204030204" pitchFamily="34" charset="0"/>
                <a:cs typeface="Times New Roman" panose="02020603050405020304" pitchFamily="18" charset="0"/>
              </a:rPr>
              <a:t>Novinky:</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na FÚD stačí zveřejnit </a:t>
            </a:r>
            <a:r>
              <a:rPr lang="cs-CZ" kern="100" dirty="0">
                <a:latin typeface="Calibri" panose="020F0502020204030204" pitchFamily="34" charset="0"/>
                <a:ea typeface="Calibri" panose="020F0502020204030204" pitchFamily="34" charset="0"/>
                <a:cs typeface="Times New Roman" panose="02020603050405020304" pitchFamily="18" charset="0"/>
              </a:rPr>
              <a:t>jen </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oznámení o tom, kde jsou SVR, R, RO, PRP a ZÚ zveřejněny v elektronické podobě a kde je možno nahlédnout do jejich listinné podoby → po zveřejnění se oznámení zveřejňuje současně, tj. při každé změně + oznámení</a:t>
            </a:r>
          </a:p>
          <a:p>
            <a:pPr marL="342900" lvl="0" indent="-342900">
              <a:lnSpc>
                <a:spcPct val="107000"/>
              </a:lnSpc>
              <a:spcAft>
                <a:spcPts val="800"/>
              </a:spcAft>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zveřejnit i na EÚD, ačkoli na internetu je plné znění, protože stále platí § 26 SŘ</a:t>
            </a:r>
          </a:p>
          <a:p>
            <a:endParaRPr lang="cs-CZ" dirty="0"/>
          </a:p>
        </p:txBody>
      </p:sp>
      <p:sp>
        <p:nvSpPr>
          <p:cNvPr id="4" name="Zástupný symbol pro zápatí 3">
            <a:extLst>
              <a:ext uri="{FF2B5EF4-FFF2-40B4-BE49-F238E27FC236}">
                <a16:creationId xmlns:a16="http://schemas.microsoft.com/office/drawing/2014/main" id="{A28E49B6-ED9E-D3C5-B819-473B4B21563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718013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D6A950-960A-0CC3-210D-F4F3D9BC6E2D}"/>
              </a:ext>
            </a:extLst>
          </p:cNvPr>
          <p:cNvSpPr>
            <a:spLocks noGrp="1"/>
          </p:cNvSpPr>
          <p:nvPr>
            <p:ph type="title"/>
          </p:nvPr>
        </p:nvSpPr>
        <p:spPr>
          <a:xfrm>
            <a:off x="677334" y="451513"/>
            <a:ext cx="8596668" cy="876125"/>
          </a:xfrm>
        </p:spPr>
        <p:txBody>
          <a:bodyPr>
            <a:normAutofit fontScale="90000"/>
          </a:bodyPr>
          <a:lstStyle/>
          <a:p>
            <a:r>
              <a:rPr lang="cs-CZ" kern="100" dirty="0">
                <a:latin typeface="Calibri" panose="020F0502020204030204" pitchFamily="34" charset="0"/>
                <a:ea typeface="Calibri" panose="020F0502020204030204" pitchFamily="34" charset="0"/>
                <a:cs typeface="Times New Roman" panose="02020603050405020304" pitchFamily="18" charset="0"/>
              </a:rPr>
              <a:t>Příspěvkové organizace ÚSC nebo DSO</a:t>
            </a:r>
            <a:br>
              <a:rPr lang="cs-CZ" kern="100" dirty="0">
                <a:latin typeface="Calibri" panose="020F0502020204030204" pitchFamily="34" charset="0"/>
                <a:ea typeface="Calibri" panose="020F0502020204030204" pitchFamily="34" charset="0"/>
                <a:cs typeface="Times New Roman" panose="02020603050405020304" pitchFamily="18" charset="0"/>
              </a:rPr>
            </a:br>
            <a:endParaRPr lang="cs-CZ" dirty="0"/>
          </a:p>
        </p:txBody>
      </p:sp>
      <p:sp>
        <p:nvSpPr>
          <p:cNvPr id="3" name="Zástupný obsah 2">
            <a:extLst>
              <a:ext uri="{FF2B5EF4-FFF2-40B4-BE49-F238E27FC236}">
                <a16:creationId xmlns:a16="http://schemas.microsoft.com/office/drawing/2014/main" id="{8181BE35-1FEC-82F0-53C2-DD41FA9440E5}"/>
              </a:ext>
            </a:extLst>
          </p:cNvPr>
          <p:cNvSpPr>
            <a:spLocks noGrp="1"/>
          </p:cNvSpPr>
          <p:nvPr>
            <p:ph idx="1"/>
          </p:nvPr>
        </p:nvSpPr>
        <p:spPr>
          <a:xfrm>
            <a:off x="677333" y="1213338"/>
            <a:ext cx="9170051" cy="5477607"/>
          </a:xfrm>
        </p:spPr>
        <p:txBody>
          <a:bodyPr>
            <a:normAutofit fontScale="92500" lnSpcReduction="20000"/>
          </a:bodyPr>
          <a:lstStyle/>
          <a:p>
            <a:pPr>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příspěvkové organizace musí zveřejňovat rozpočet a střednědobý výhled rozpočtu a před jejich schválením i návrhy</a:t>
            </a:r>
            <a:br>
              <a:rPr lang="cs-CZ" sz="1800" kern="100" dirty="0">
                <a:effectLst/>
                <a:latin typeface="Calibri" panose="020F0502020204030204" pitchFamily="34" charset="0"/>
                <a:ea typeface="Calibri" panose="020F0502020204030204" pitchFamily="34" charset="0"/>
                <a:cs typeface="Times New Roman" panose="02020603050405020304" pitchFamily="18" charset="0"/>
              </a:rPr>
            </a:b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dokumenty se zveřejňují v plném rozsahu: </a:t>
            </a:r>
            <a:br>
              <a:rPr lang="cs-CZ" sz="1800" kern="100" dirty="0">
                <a:effectLst/>
                <a:latin typeface="Calibri" panose="020F0502020204030204" pitchFamily="34" charset="0"/>
                <a:ea typeface="Calibri" panose="020F0502020204030204" pitchFamily="34" charset="0"/>
                <a:cs typeface="Times New Roman" panose="02020603050405020304" pitchFamily="18" charset="0"/>
              </a:rPr>
            </a:b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n</a:t>
            </a:r>
            <a:r>
              <a:rPr lang="cs-CZ" kern="100" dirty="0">
                <a:effectLst/>
                <a:latin typeface="Calibri" panose="020F0502020204030204" pitchFamily="34" charset="0"/>
                <a:ea typeface="Calibri" panose="020F0502020204030204" pitchFamily="34" charset="0"/>
                <a:cs typeface="Times New Roman" panose="02020603050405020304" pitchFamily="18" charset="0"/>
              </a:rPr>
              <a:t>a internetových stránkách p. o.	</a:t>
            </a:r>
            <a:br>
              <a:rPr lang="cs-CZ" kern="100" dirty="0">
                <a:effectLst/>
                <a:latin typeface="Calibri" panose="020F0502020204030204" pitchFamily="34" charset="0"/>
                <a:ea typeface="Calibri" panose="020F0502020204030204" pitchFamily="34" charset="0"/>
                <a:cs typeface="Times New Roman" panose="02020603050405020304" pitchFamily="18" charset="0"/>
              </a:rPr>
            </a:br>
            <a:r>
              <a:rPr lang="cs-CZ" kern="1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nebo na internetových stránkách zřizovatele </a:t>
            </a:r>
            <a:br>
              <a:rPr lang="cs-CZ" sz="1800" kern="100" dirty="0">
                <a:effectLst/>
                <a:latin typeface="Calibri" panose="020F0502020204030204" pitchFamily="34" charset="0"/>
                <a:ea typeface="Calibri" panose="020F0502020204030204" pitchFamily="34" charset="0"/>
                <a:cs typeface="Times New Roman" panose="02020603050405020304" pitchFamily="18" charset="0"/>
              </a:rPr>
            </a:b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nebo způsobem v místě obvyklým (např. veřejně přístupná nástěnka školy)</a:t>
            </a:r>
          </a:p>
          <a:p>
            <a:pPr>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chronologicky: ZO schválí příspěvek a závazné ukazatele → zveřejní se návrh R a SVR p. o. na 15 dnů → RO/starosta schválí rozpočet (ale nic nebrání tomu návrh rozpočtu p. o. zveřejnit před schválením příspěvku v ZO)</a:t>
            </a:r>
          </a:p>
          <a:p>
            <a:pPr>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Povinnost zveřejnění u DSO skrze obce</a:t>
            </a:r>
            <a:br>
              <a:rPr lang="cs-CZ" sz="1800" kern="100" dirty="0">
                <a:effectLst/>
                <a:latin typeface="Calibri" panose="020F0502020204030204" pitchFamily="34" charset="0"/>
                <a:ea typeface="Calibri" panose="020F0502020204030204" pitchFamily="34" charset="0"/>
                <a:cs typeface="Times New Roman" panose="02020603050405020304" pitchFamily="18" charset="0"/>
              </a:rPr>
            </a:br>
            <a:r>
              <a:rPr lang="cs-CZ"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DSO zveřejňuje své dokumenty na svých internetových stránkách (pokud je má) a současně:</a:t>
            </a:r>
            <a:br>
              <a:rPr lang="cs-CZ" sz="1800" kern="100" dirty="0">
                <a:effectLst/>
                <a:latin typeface="Calibri" panose="020F0502020204030204" pitchFamily="34" charset="0"/>
                <a:ea typeface="Calibri" panose="020F0502020204030204" pitchFamily="34" charset="0"/>
                <a:cs typeface="Times New Roman" panose="02020603050405020304" pitchFamily="18" charset="0"/>
              </a:rPr>
            </a:b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1) na úředních deskách členských obcí v užším rozsahu:</a:t>
            </a:r>
            <a:br>
              <a:rPr lang="cs-CZ" sz="1800" kern="100" dirty="0">
                <a:effectLst/>
                <a:latin typeface="Calibri" panose="020F0502020204030204" pitchFamily="34" charset="0"/>
                <a:ea typeface="Calibri" panose="020F0502020204030204" pitchFamily="34" charset="0"/>
                <a:cs typeface="Times New Roman" panose="02020603050405020304" pitchFamily="18" charset="0"/>
              </a:rPr>
            </a:br>
            <a:r>
              <a:rPr lang="cs-CZ"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návrh střednědobého výhledu rozpočtu</a:t>
            </a:r>
            <a:br>
              <a:rPr lang="cs-CZ" sz="1800" kern="100" dirty="0">
                <a:effectLst/>
                <a:latin typeface="Calibri" panose="020F0502020204030204" pitchFamily="34" charset="0"/>
                <a:ea typeface="Calibri" panose="020F0502020204030204" pitchFamily="34" charset="0"/>
                <a:cs typeface="Times New Roman" panose="02020603050405020304" pitchFamily="18" charset="0"/>
              </a:rPr>
            </a:br>
            <a:r>
              <a:rPr lang="cs-CZ"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návrh rozpočtu</a:t>
            </a:r>
            <a:br>
              <a:rPr lang="cs-CZ" sz="1800" kern="100" dirty="0">
                <a:effectLst/>
                <a:latin typeface="Calibri" panose="020F0502020204030204" pitchFamily="34" charset="0"/>
                <a:ea typeface="Calibri" panose="020F0502020204030204" pitchFamily="34" charset="0"/>
                <a:cs typeface="Times New Roman" panose="02020603050405020304" pitchFamily="18" charset="0"/>
              </a:rPr>
            </a:br>
            <a:r>
              <a:rPr lang="cs-CZ"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návrh závěrečného účtu</a:t>
            </a:r>
          </a:p>
          <a:p>
            <a:pPr>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2) na úředních deskách (včetně elektronických) členských obcí formou oznámení:</a:t>
            </a:r>
            <a:br>
              <a:rPr lang="cs-CZ" sz="1800" kern="100" dirty="0">
                <a:effectLst/>
                <a:latin typeface="Calibri" panose="020F0502020204030204" pitchFamily="34" charset="0"/>
                <a:ea typeface="Calibri" panose="020F0502020204030204" pitchFamily="34" charset="0"/>
                <a:cs typeface="Times New Roman" panose="02020603050405020304" pitchFamily="18" charset="0"/>
              </a:rPr>
            </a:br>
            <a:r>
              <a:rPr lang="cs-CZ"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schválený střednědobý výhled rozpočtu</a:t>
            </a:r>
            <a:br>
              <a:rPr lang="cs-CZ" sz="1800" kern="100" dirty="0">
                <a:effectLst/>
                <a:latin typeface="Calibri" panose="020F0502020204030204" pitchFamily="34" charset="0"/>
                <a:ea typeface="Calibri" panose="020F0502020204030204" pitchFamily="34" charset="0"/>
                <a:cs typeface="Times New Roman" panose="02020603050405020304" pitchFamily="18" charset="0"/>
              </a:rPr>
            </a:br>
            <a:r>
              <a:rPr lang="cs-CZ"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rozpočet</a:t>
            </a:r>
            <a:br>
              <a:rPr lang="cs-CZ" sz="1800" kern="100" dirty="0">
                <a:effectLst/>
                <a:latin typeface="Calibri" panose="020F0502020204030204" pitchFamily="34" charset="0"/>
                <a:ea typeface="Calibri" panose="020F0502020204030204" pitchFamily="34" charset="0"/>
                <a:cs typeface="Times New Roman" panose="02020603050405020304" pitchFamily="18" charset="0"/>
              </a:rPr>
            </a:br>
            <a:r>
              <a:rPr lang="cs-CZ"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rozpočtová opatření</a:t>
            </a:r>
            <a:br>
              <a:rPr lang="cs-CZ" sz="1800" kern="100" dirty="0">
                <a:effectLst/>
                <a:latin typeface="Calibri" panose="020F0502020204030204" pitchFamily="34" charset="0"/>
                <a:ea typeface="Calibri" panose="020F0502020204030204" pitchFamily="34" charset="0"/>
                <a:cs typeface="Times New Roman" panose="02020603050405020304" pitchFamily="18" charset="0"/>
              </a:rPr>
            </a:br>
            <a:r>
              <a:rPr lang="cs-CZ"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závěrečný účet</a:t>
            </a:r>
          </a:p>
          <a:p>
            <a:endParaRPr lang="cs-CZ" dirty="0"/>
          </a:p>
        </p:txBody>
      </p:sp>
      <p:sp>
        <p:nvSpPr>
          <p:cNvPr id="4" name="Zástupný symbol pro zápatí 3">
            <a:extLst>
              <a:ext uri="{FF2B5EF4-FFF2-40B4-BE49-F238E27FC236}">
                <a16:creationId xmlns:a16="http://schemas.microsoft.com/office/drawing/2014/main" id="{DA1A32D7-5932-348F-B6FE-A512C610647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18904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37E3EF-503D-6DF4-7A4A-CE9729F71662}"/>
              </a:ext>
            </a:extLst>
          </p:cNvPr>
          <p:cNvSpPr>
            <a:spLocks noGrp="1"/>
          </p:cNvSpPr>
          <p:nvPr>
            <p:ph type="title"/>
          </p:nvPr>
        </p:nvSpPr>
        <p:spPr/>
        <p:txBody>
          <a:bodyPr/>
          <a:lstStyle/>
          <a:p>
            <a:r>
              <a:rPr lang="cs-CZ" dirty="0"/>
              <a:t>Uveřejňování dokumentů </a:t>
            </a:r>
          </a:p>
        </p:txBody>
      </p:sp>
      <p:sp>
        <p:nvSpPr>
          <p:cNvPr id="3" name="Zástupný obsah 2">
            <a:extLst>
              <a:ext uri="{FF2B5EF4-FFF2-40B4-BE49-F238E27FC236}">
                <a16:creationId xmlns:a16="http://schemas.microsoft.com/office/drawing/2014/main" id="{8DA03913-78B1-0666-91B7-0929113DB9CC}"/>
              </a:ext>
            </a:extLst>
          </p:cNvPr>
          <p:cNvSpPr>
            <a:spLocks noGrp="1"/>
          </p:cNvSpPr>
          <p:nvPr>
            <p:ph idx="1"/>
          </p:nvPr>
        </p:nvSpPr>
        <p:spPr/>
        <p:txBody>
          <a:bodyPr/>
          <a:lstStyle/>
          <a:p>
            <a:pPr algn="just"/>
            <a:r>
              <a:rPr lang="cs-CZ" dirty="0"/>
              <a:t>na elektronické úřední desce nemusí být přímo identický obraz originálu vlastní písemnosti s podpisem úřední osoby a otiskem razítka, ale postačuje zveřejnění vlastního textu dokumentu s totožným obsahem, jaký je vyvěšen na úřední desce 	</a:t>
            </a:r>
          </a:p>
          <a:p>
            <a:pPr lvl="1" algn="just"/>
            <a:r>
              <a:rPr lang="cs-CZ" dirty="0"/>
              <a:t>Tedy autorizace dokumentu postačí pouze na jeho listinné podobě založené ve spisu </a:t>
            </a:r>
          </a:p>
        </p:txBody>
      </p:sp>
      <p:sp>
        <p:nvSpPr>
          <p:cNvPr id="4" name="Zástupný symbol pro zápatí 3">
            <a:extLst>
              <a:ext uri="{FF2B5EF4-FFF2-40B4-BE49-F238E27FC236}">
                <a16:creationId xmlns:a16="http://schemas.microsoft.com/office/drawing/2014/main" id="{C0649ED6-E39B-7FA3-5445-402E6F46854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271429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596668" cy="1320800"/>
          </a:xfrm>
        </p:spPr>
        <p:txBody>
          <a:bodyPr anchor="t">
            <a:normAutofit/>
          </a:bodyPr>
          <a:lstStyle/>
          <a:p>
            <a:r>
              <a:rPr lang="cs-CZ" dirty="0"/>
              <a:t>Zákon o archivnictví</a:t>
            </a:r>
            <a:br>
              <a:rPr lang="cs-CZ" dirty="0"/>
            </a:br>
            <a:r>
              <a:rPr lang="cs-CZ" dirty="0"/>
              <a:t> § 65</a:t>
            </a:r>
          </a:p>
        </p:txBody>
      </p:sp>
      <p:pic>
        <p:nvPicPr>
          <p:cNvPr id="8" name="Graphic 7" descr="Dokument">
            <a:extLst>
              <a:ext uri="{FF2B5EF4-FFF2-40B4-BE49-F238E27FC236}">
                <a16:creationId xmlns:a16="http://schemas.microsoft.com/office/drawing/2014/main" id="{2D454C18-3B0E-4CAB-BD01-9EE213428A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474" y="2159331"/>
            <a:ext cx="2915973" cy="2915973"/>
          </a:xfrm>
          <a:prstGeom prst="rect">
            <a:avLst/>
          </a:prstGeom>
        </p:spPr>
      </p:pic>
      <p:sp>
        <p:nvSpPr>
          <p:cNvPr id="3" name="Zástupný symbol pro obsah 2"/>
          <p:cNvSpPr>
            <a:spLocks noGrp="1"/>
          </p:cNvSpPr>
          <p:nvPr>
            <p:ph idx="1"/>
          </p:nvPr>
        </p:nvSpPr>
        <p:spPr>
          <a:xfrm>
            <a:off x="4063160" y="2160589"/>
            <a:ext cx="5207839" cy="3880773"/>
          </a:xfrm>
        </p:spPr>
        <p:txBody>
          <a:bodyPr>
            <a:normAutofit/>
          </a:bodyPr>
          <a:lstStyle/>
          <a:p>
            <a:r>
              <a:rPr lang="cs-CZ" dirty="0"/>
              <a:t>Má-li být dokument vyvěšen na úřední desce, činí se tak vyvěšením jeho stejnopisu opatřeného datem vyvěšení. </a:t>
            </a:r>
          </a:p>
          <a:p>
            <a:pPr lvl="1" algn="just"/>
            <a:r>
              <a:rPr lang="cs-CZ" dirty="0"/>
              <a:t>Po sejmutí se vyvěšený stejnopis opatří datem sejmutí a zařadí do příslušného spisu jako doklad o vyvěšení dokumentu na úřední desce. </a:t>
            </a:r>
            <a:r>
              <a:rPr lang="cs-CZ" dirty="0">
                <a:highlight>
                  <a:srgbClr val="FFFF00"/>
                </a:highlight>
              </a:rPr>
              <a:t>Ustanovení věty první a druhé se nevztahuje na zveřejňování dokumentů na elektronické úřední desce.</a:t>
            </a:r>
          </a:p>
        </p:txBody>
      </p:sp>
      <p:sp>
        <p:nvSpPr>
          <p:cNvPr id="4" name="Zástupný symbol pro zápatí 3"/>
          <p:cNvSpPr>
            <a:spLocks noGrp="1"/>
          </p:cNvSpPr>
          <p:nvPr>
            <p:ph type="ftr" sz="quarter" idx="11"/>
          </p:nvPr>
        </p:nvSpPr>
        <p:spPr>
          <a:xfrm>
            <a:off x="677334" y="6041362"/>
            <a:ext cx="6297612" cy="365125"/>
          </a:xfrm>
        </p:spPr>
        <p:txBody>
          <a:bodyPr>
            <a:normAutofit/>
          </a:bodyPr>
          <a:lstStyle/>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6AAFE0-1A5A-4D08-B069-4FF9FAE89329}"/>
              </a:ext>
            </a:extLst>
          </p:cNvPr>
          <p:cNvSpPr>
            <a:spLocks noGrp="1"/>
          </p:cNvSpPr>
          <p:nvPr>
            <p:ph type="title"/>
          </p:nvPr>
        </p:nvSpPr>
        <p:spPr>
          <a:xfrm>
            <a:off x="677334" y="609600"/>
            <a:ext cx="8596668" cy="1320800"/>
          </a:xfrm>
        </p:spPr>
        <p:txBody>
          <a:bodyPr>
            <a:normAutofit fontScale="90000"/>
          </a:bodyPr>
          <a:lstStyle/>
          <a:p>
            <a:r>
              <a:rPr lang="cs-CZ" dirty="0"/>
              <a:t>Od r. 2012 uskutečnilo Ministerstvo vnitra 790 kontrol obcí a měst, </a:t>
            </a:r>
            <a:br>
              <a:rPr lang="cs-CZ" dirty="0"/>
            </a:br>
            <a:r>
              <a:rPr lang="cs-CZ" dirty="0"/>
              <a:t>nalezeno 4 042 porušení zákonů</a:t>
            </a:r>
          </a:p>
        </p:txBody>
      </p:sp>
      <p:sp>
        <p:nvSpPr>
          <p:cNvPr id="6" name="Zástupný obsah 5">
            <a:extLst>
              <a:ext uri="{FF2B5EF4-FFF2-40B4-BE49-F238E27FC236}">
                <a16:creationId xmlns:a16="http://schemas.microsoft.com/office/drawing/2014/main" id="{9938C864-6655-4BC0-AC5B-F93F8FA27C37}"/>
              </a:ext>
            </a:extLst>
          </p:cNvPr>
          <p:cNvSpPr>
            <a:spLocks noGrp="1"/>
          </p:cNvSpPr>
          <p:nvPr>
            <p:ph idx="1"/>
          </p:nvPr>
        </p:nvSpPr>
        <p:spPr>
          <a:xfrm>
            <a:off x="677334" y="2644726"/>
            <a:ext cx="8596668" cy="3396636"/>
          </a:xfrm>
        </p:spPr>
        <p:txBody>
          <a:bodyPr/>
          <a:lstStyle/>
          <a:p>
            <a:r>
              <a:rPr lang="cs-CZ" sz="2400" dirty="0"/>
              <a:t>Bez jediného porušení zákona pouze města:</a:t>
            </a:r>
          </a:p>
          <a:p>
            <a:r>
              <a:rPr lang="cs-CZ" sz="2400" dirty="0"/>
              <a:t>Most, Kolín, Dubí, Starý Plzenec, Blansko, Černovice, Rajhrad, Rakovník, Bakov nad Jizerou</a:t>
            </a:r>
            <a:br>
              <a:rPr lang="cs-CZ" sz="2400" dirty="0"/>
            </a:br>
            <a:endParaRPr lang="cs-CZ" sz="2400" dirty="0"/>
          </a:p>
          <a:p>
            <a:r>
              <a:rPr lang="cs-CZ" sz="2400" dirty="0"/>
              <a:t>a Dobruška</a:t>
            </a:r>
          </a:p>
          <a:p>
            <a:endParaRPr lang="cs-CZ" dirty="0"/>
          </a:p>
        </p:txBody>
      </p:sp>
      <p:sp>
        <p:nvSpPr>
          <p:cNvPr id="5" name="Zástupný symbol pro zápatí 4"/>
          <p:cNvSpPr>
            <a:spLocks noGrp="1"/>
          </p:cNvSpPr>
          <p:nvPr>
            <p:ph type="ftr" sz="quarter" idx="11"/>
          </p:nvPr>
        </p:nvSpPr>
        <p:spPr>
          <a:xfrm>
            <a:off x="677334" y="6041362"/>
            <a:ext cx="6297612" cy="365125"/>
          </a:xfrm>
        </p:spPr>
        <p:txBody>
          <a:bodyPr/>
          <a:lstStyle/>
          <a:p>
            <a:endParaRPr lang="en-US" dirty="0"/>
          </a:p>
        </p:txBody>
      </p:sp>
    </p:spTree>
    <p:extLst>
      <p:ext uri="{BB962C8B-B14F-4D97-AF65-F5344CB8AC3E}">
        <p14:creationId xmlns:p14="http://schemas.microsoft.com/office/powerpoint/2010/main" val="34377650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F03A6A-319E-3F59-B9FC-C8CFFF1427C9}"/>
              </a:ext>
            </a:extLst>
          </p:cNvPr>
          <p:cNvSpPr>
            <a:spLocks noGrp="1"/>
          </p:cNvSpPr>
          <p:nvPr>
            <p:ph type="title"/>
          </p:nvPr>
        </p:nvSpPr>
        <p:spPr/>
        <p:txBody>
          <a:bodyPr/>
          <a:lstStyle/>
          <a:p>
            <a:r>
              <a:rPr lang="cs-CZ" dirty="0"/>
              <a:t>tedy</a:t>
            </a:r>
          </a:p>
        </p:txBody>
      </p:sp>
      <p:sp>
        <p:nvSpPr>
          <p:cNvPr id="3" name="Zástupný obsah 2">
            <a:extLst>
              <a:ext uri="{FF2B5EF4-FFF2-40B4-BE49-F238E27FC236}">
                <a16:creationId xmlns:a16="http://schemas.microsoft.com/office/drawing/2014/main" id="{327B3166-CD68-2175-9B85-CC7B336CDEDD}"/>
              </a:ext>
            </a:extLst>
          </p:cNvPr>
          <p:cNvSpPr>
            <a:spLocks noGrp="1"/>
          </p:cNvSpPr>
          <p:nvPr>
            <p:ph idx="1"/>
          </p:nvPr>
        </p:nvSpPr>
        <p:spPr>
          <a:xfrm>
            <a:off x="677333" y="1424355"/>
            <a:ext cx="9530535" cy="4617008"/>
          </a:xfrm>
        </p:spPr>
        <p:txBody>
          <a:bodyPr>
            <a:normAutofit lnSpcReduction="10000"/>
          </a:bodyPr>
          <a:lstStyle/>
          <a:p>
            <a:r>
              <a:rPr lang="cs-CZ" dirty="0"/>
              <a:t>Dle zák. o archivnictví – § 65/3 </a:t>
            </a:r>
          </a:p>
          <a:p>
            <a:pPr lvl="1"/>
            <a:r>
              <a:rPr lang="cs-CZ" dirty="0"/>
              <a:t>musí být od počátku zveřejnění zaznamenáno datum vyvěšení </a:t>
            </a:r>
          </a:p>
          <a:p>
            <a:pPr lvl="1"/>
            <a:r>
              <a:rPr lang="cs-CZ" dirty="0"/>
              <a:t>až po sejmutí se dopisuje datum sejmutí písemnosti </a:t>
            </a:r>
          </a:p>
          <a:p>
            <a:pPr lvl="1"/>
            <a:r>
              <a:rPr lang="cs-CZ" dirty="0"/>
              <a:t>můžete si pomocně uvést datum, kdy má být sejmuto </a:t>
            </a:r>
          </a:p>
          <a:p>
            <a:pPr lvl="1"/>
            <a:r>
              <a:rPr lang="cs-CZ" dirty="0"/>
              <a:t>před založením do spisu podpis osoby odpovědné za vyvěšení </a:t>
            </a:r>
          </a:p>
          <a:p>
            <a:pPr lvl="1"/>
            <a:r>
              <a:rPr lang="cs-CZ" dirty="0"/>
              <a:t>týká se pouze fyzické úřední desky – pokud je používána </a:t>
            </a:r>
            <a:r>
              <a:rPr lang="cs-CZ" dirty="0" err="1"/>
              <a:t>dig</a:t>
            </a:r>
            <a:r>
              <a:rPr lang="cs-CZ" dirty="0"/>
              <a:t>. úřední deska, stačí poznamenat do spisu nebo zaznamenat ve SS</a:t>
            </a:r>
          </a:p>
          <a:p>
            <a:pPr lvl="1"/>
            <a:endParaRPr lang="cs-CZ" dirty="0"/>
          </a:p>
          <a:p>
            <a:pPr lvl="1"/>
            <a:r>
              <a:rPr lang="cs-CZ" dirty="0"/>
              <a:t>doporučení: evidence dokumentů zveřejnění na úřední desce, stačí i sešit, je na správním orgánu, aby v případě pochybností prokázal splnění </a:t>
            </a:r>
            <a:r>
              <a:rPr lang="cs-CZ" dirty="0" err="1"/>
              <a:t>vyvěšovací</a:t>
            </a:r>
            <a:r>
              <a:rPr lang="cs-CZ" dirty="0"/>
              <a:t> povinnosti (rozsudek NSS 2 As 47/2016-44)</a:t>
            </a:r>
          </a:p>
          <a:p>
            <a:pPr lvl="1"/>
            <a:r>
              <a:rPr lang="cs-CZ" dirty="0"/>
              <a:t>kopie všech dokumentů zveřejněných na úřední desce ponechat u odpovědné osoby (</a:t>
            </a:r>
            <a:r>
              <a:rPr lang="cs-CZ" dirty="0" err="1"/>
              <a:t>starosta,tajemník</a:t>
            </a:r>
            <a:r>
              <a:rPr lang="cs-CZ" dirty="0"/>
              <a:t>, sekretariát)</a:t>
            </a:r>
          </a:p>
          <a:p>
            <a:pPr lvl="1"/>
            <a:r>
              <a:rPr lang="cs-CZ" dirty="0"/>
              <a:t>nutno mít rovněž možnost předložit otisk elektronické úřední desky</a:t>
            </a:r>
          </a:p>
        </p:txBody>
      </p:sp>
      <p:sp>
        <p:nvSpPr>
          <p:cNvPr id="4" name="Zástupný symbol pro zápatí 3">
            <a:extLst>
              <a:ext uri="{FF2B5EF4-FFF2-40B4-BE49-F238E27FC236}">
                <a16:creationId xmlns:a16="http://schemas.microsoft.com/office/drawing/2014/main" id="{ADDD6ECE-F249-B0C2-E9E7-8A557D16934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1330770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9AB115-EFEC-56B0-E1BE-D2F8CDB0BB86}"/>
              </a:ext>
            </a:extLst>
          </p:cNvPr>
          <p:cNvSpPr>
            <a:spLocks noGrp="1"/>
          </p:cNvSpPr>
          <p:nvPr>
            <p:ph type="title"/>
          </p:nvPr>
        </p:nvSpPr>
        <p:spPr>
          <a:xfrm>
            <a:off x="677334" y="360485"/>
            <a:ext cx="8596668" cy="1569915"/>
          </a:xfrm>
        </p:spPr>
        <p:txBody>
          <a:bodyPr>
            <a:normAutofit fontScale="90000"/>
          </a:bodyPr>
          <a:lstStyle/>
          <a:p>
            <a:r>
              <a:rPr lang="cs-CZ" dirty="0"/>
              <a:t>Stejnopis - § 16 odst. 3 vyhlášky č. 259/2012 Sb., o podrobnostech výkonu spisové služby</a:t>
            </a:r>
            <a:br>
              <a:rPr lang="cs-CZ" dirty="0"/>
            </a:br>
            <a:br>
              <a:rPr lang="cs-CZ" dirty="0"/>
            </a:br>
            <a:endParaRPr lang="cs-CZ" dirty="0"/>
          </a:p>
        </p:txBody>
      </p:sp>
      <p:sp>
        <p:nvSpPr>
          <p:cNvPr id="3" name="Zástupný obsah 2">
            <a:extLst>
              <a:ext uri="{FF2B5EF4-FFF2-40B4-BE49-F238E27FC236}">
                <a16:creationId xmlns:a16="http://schemas.microsoft.com/office/drawing/2014/main" id="{68951CEC-810A-5434-481E-F8E12BD667F0}"/>
              </a:ext>
            </a:extLst>
          </p:cNvPr>
          <p:cNvSpPr>
            <a:spLocks noGrp="1"/>
          </p:cNvSpPr>
          <p:nvPr>
            <p:ph idx="1"/>
          </p:nvPr>
        </p:nvSpPr>
        <p:spPr>
          <a:xfrm>
            <a:off x="677334" y="1424355"/>
            <a:ext cx="8596668" cy="4617008"/>
          </a:xfrm>
        </p:spPr>
        <p:txBody>
          <a:bodyPr>
            <a:normAutofit/>
          </a:bodyPr>
          <a:lstStyle/>
          <a:p>
            <a:pPr algn="just"/>
            <a:r>
              <a:rPr lang="cs-CZ" dirty="0"/>
              <a:t>Stejnopisem je jedno ze shodných násobných vyhotovení dokumentu nesoucí s tímto dokumentem shodné autentizační prvky; za shodné násobné vyhotovení dokumentu v analogové podobě se považuje rovněž doslovně shodné vyhotovení dokumentu v digitální podobě a naopak, pokud autentizační prostředky k nim připojila tatáž osoba; za stejnopis se považuje rovněž druhopis, pokud tak stanoví jiný právní předpis.</a:t>
            </a:r>
          </a:p>
          <a:p>
            <a:r>
              <a:rPr lang="cs-CZ" b="1" dirty="0"/>
              <a:t>Správní řád - § 69/1</a:t>
            </a:r>
          </a:p>
          <a:p>
            <a:r>
              <a:rPr lang="cs-CZ" dirty="0"/>
              <a:t>Zveřejnění stejnopisu není zveřejnění podepsaného originálu</a:t>
            </a:r>
          </a:p>
          <a:p>
            <a:r>
              <a:rPr lang="cs-CZ" dirty="0"/>
              <a:t>Podpis oprávněné úřední osoby je na stejnopisu možno nahradit doložkou "vlastní rukou" nebo zkratkou "v. r." u příjmení oprávněné úřední osoby a doložkou "Za správnost vyhotovení:" s uvedením jména, příjmení a podpisu úřední osoby, která odpovídá za písemné vyhotovení rozhodnutí. </a:t>
            </a:r>
          </a:p>
          <a:p>
            <a:r>
              <a:rPr lang="cs-CZ" u="sng" dirty="0"/>
              <a:t>Už se nepíše „otisk úředního razítka“ (zrušeno od 01.07.2017)</a:t>
            </a:r>
          </a:p>
        </p:txBody>
      </p:sp>
      <p:sp>
        <p:nvSpPr>
          <p:cNvPr id="4" name="Zástupný symbol pro zápatí 3">
            <a:extLst>
              <a:ext uri="{FF2B5EF4-FFF2-40B4-BE49-F238E27FC236}">
                <a16:creationId xmlns:a16="http://schemas.microsoft.com/office/drawing/2014/main" id="{75036AE5-8707-3C74-C997-C8B3E9727C9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994736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FF8742-F1FA-4F0D-9868-9C216E1645C1}"/>
              </a:ext>
            </a:extLst>
          </p:cNvPr>
          <p:cNvSpPr>
            <a:spLocks noGrp="1"/>
          </p:cNvSpPr>
          <p:nvPr>
            <p:ph type="title"/>
          </p:nvPr>
        </p:nvSpPr>
        <p:spPr/>
        <p:txBody>
          <a:bodyPr/>
          <a:lstStyle/>
          <a:p>
            <a:r>
              <a:rPr lang="cs-CZ" kern="100" dirty="0">
                <a:latin typeface="Calibri" panose="020F0502020204030204" pitchFamily="34" charset="0"/>
                <a:ea typeface="Calibri" panose="020F0502020204030204" pitchFamily="34" charset="0"/>
                <a:cs typeface="Times New Roman" panose="02020603050405020304" pitchFamily="18" charset="0"/>
              </a:rPr>
              <a:t>Úřední deska, veřejné vyhlášky a GDPR</a:t>
            </a:r>
            <a:br>
              <a:rPr lang="cs-CZ" kern="100" dirty="0">
                <a:latin typeface="Calibri" panose="020F0502020204030204" pitchFamily="34" charset="0"/>
                <a:ea typeface="Calibri" panose="020F0502020204030204" pitchFamily="34" charset="0"/>
                <a:cs typeface="Times New Roman" panose="02020603050405020304" pitchFamily="18" charset="0"/>
              </a:rPr>
            </a:br>
            <a:endParaRPr lang="cs-CZ" dirty="0"/>
          </a:p>
        </p:txBody>
      </p:sp>
      <p:sp>
        <p:nvSpPr>
          <p:cNvPr id="3" name="Zástupný obsah 2">
            <a:extLst>
              <a:ext uri="{FF2B5EF4-FFF2-40B4-BE49-F238E27FC236}">
                <a16:creationId xmlns:a16="http://schemas.microsoft.com/office/drawing/2014/main" id="{61E808B3-4A11-1F5C-0610-2AC07DF75133}"/>
              </a:ext>
            </a:extLst>
          </p:cNvPr>
          <p:cNvSpPr>
            <a:spLocks noGrp="1"/>
          </p:cNvSpPr>
          <p:nvPr>
            <p:ph idx="1"/>
          </p:nvPr>
        </p:nvSpPr>
        <p:spPr>
          <a:xfrm>
            <a:off x="677334" y="1354015"/>
            <a:ext cx="8596668" cy="5052472"/>
          </a:xfrm>
        </p:spPr>
        <p:txBody>
          <a:bodyPr>
            <a:normAutofit/>
          </a:bodyPr>
          <a:lstStyle/>
          <a:p>
            <a:pPr>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Obcí pověřená osoba je povinna došlou písemnost od soudního exekutora, případně jiného orgánu veřejné moci </a:t>
            </a:r>
            <a:r>
              <a:rPr lang="cs-CZ" sz="1800" kern="100" dirty="0">
                <a:effectLst/>
                <a:latin typeface="Segoe UI Symbol" panose="020B0502040204020203" pitchFamily="34" charset="0"/>
                <a:ea typeface="Calibri" panose="020F0502020204030204" pitchFamily="34" charset="0"/>
                <a:cs typeface="Segoe UI Symbol" panose="020B0502040204020203" pitchFamily="34" charset="0"/>
              </a:rPr>
              <a:t>n</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ejprve posoudit podle jejího obsahu, </a:t>
            </a:r>
          </a:p>
          <a:p>
            <a:pPr>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poté učinit závěr, zda je povinna v souladu s příslušným procesním předpisem doručený dokument na úřední desce zveřejnit </a:t>
            </a:r>
            <a:r>
              <a:rPr lang="cs-CZ" sz="1800" kern="100" dirty="0">
                <a:effectLst/>
                <a:latin typeface="Segoe UI Symbol" panose="020B0502040204020203" pitchFamily="34" charset="0"/>
                <a:ea typeface="Calibri" panose="020F0502020204030204" pitchFamily="34" charset="0"/>
                <a:cs typeface="Segoe UI Symbol" panose="020B0502040204020203" pitchFamily="34" charset="0"/>
              </a:rPr>
              <a:t> - </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např. občanský soudní řád, daňový řád, exekuční řád </a:t>
            </a:r>
          </a:p>
          <a:p>
            <a:pPr marL="449580">
              <a:lnSpc>
                <a:spcPct val="107000"/>
              </a:lnSpc>
              <a:spcAft>
                <a:spcPts val="800"/>
              </a:spcAft>
            </a:pPr>
            <a:r>
              <a:rPr lang="cs-CZ" sz="1800" b="1" u="sng" kern="100" dirty="0">
                <a:effectLst/>
                <a:latin typeface="Calibri" panose="020F0502020204030204" pitchFamily="34" charset="0"/>
                <a:ea typeface="Calibri" panose="020F0502020204030204" pitchFamily="34" charset="0"/>
                <a:cs typeface="Times New Roman" panose="02020603050405020304" pitchFamily="18" charset="0"/>
              </a:rPr>
              <a:t>Vždy celé - dražební vyhlášky</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povinnost dokument zveřejnit, aniž by se do jeho obsahu jakkoli ze strany obce zasahovalo </a:t>
            </a:r>
            <a:br>
              <a:rPr lang="cs-CZ" sz="1800" kern="100" dirty="0">
                <a:effectLst/>
                <a:latin typeface="Calibri" panose="020F0502020204030204" pitchFamily="34" charset="0"/>
                <a:ea typeface="Calibri" panose="020F0502020204030204" pitchFamily="34" charset="0"/>
                <a:cs typeface="Times New Roman" panose="02020603050405020304" pitchFamily="18" charset="0"/>
              </a:rPr>
            </a:b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-odpovědnost za ochranu osobních údajů nese ten, kdo požaduje zveřejnění </a:t>
            </a:r>
          </a:p>
          <a:p>
            <a:pPr marL="44958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b="1" u="sng" kern="100" dirty="0">
                <a:effectLst/>
                <a:latin typeface="Calibri" panose="020F0502020204030204" pitchFamily="34" charset="0"/>
                <a:ea typeface="Calibri" panose="020F0502020204030204" pitchFamily="34" charset="0"/>
                <a:cs typeface="Times New Roman" panose="02020603050405020304" pitchFamily="18" charset="0"/>
              </a:rPr>
              <a:t>NE (exekuční příkazy)</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pokud obci žádný právní předpis povinnost zveřejnit neukládá, nese  odpovědnost za zveřejněné osobní údaje obec </a:t>
            </a:r>
            <a:r>
              <a:rPr lang="cs-CZ" sz="1800" kern="100" dirty="0">
                <a:effectLst/>
                <a:latin typeface="Segoe UI Symbol" panose="020B0502040204020203" pitchFamily="34" charset="0"/>
                <a:ea typeface="Calibri" panose="020F0502020204030204" pitchFamily="34" charset="0"/>
                <a:cs typeface="Segoe UI Symbol" panose="020B0502040204020203" pitchFamily="34" charset="0"/>
              </a:rPr>
              <a:t>, </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bez ohledu na to, zda byla písemnost doručena omylem či cíleně</a:t>
            </a:r>
          </a:p>
          <a:p>
            <a:endParaRPr lang="cs-CZ" dirty="0"/>
          </a:p>
        </p:txBody>
      </p:sp>
      <p:sp>
        <p:nvSpPr>
          <p:cNvPr id="4" name="Zástupný symbol pro zápatí 3">
            <a:extLst>
              <a:ext uri="{FF2B5EF4-FFF2-40B4-BE49-F238E27FC236}">
                <a16:creationId xmlns:a16="http://schemas.microsoft.com/office/drawing/2014/main" id="{3C460208-08F6-6837-F8A8-27B8E75FCE7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5230745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C33444-471D-135A-4608-E8310F87EE2D}"/>
              </a:ext>
            </a:extLst>
          </p:cNvPr>
          <p:cNvSpPr>
            <a:spLocks noGrp="1"/>
          </p:cNvSpPr>
          <p:nvPr>
            <p:ph type="title"/>
          </p:nvPr>
        </p:nvSpPr>
        <p:spPr>
          <a:xfrm>
            <a:off x="378372" y="609600"/>
            <a:ext cx="4172607" cy="1320800"/>
          </a:xfrm>
        </p:spPr>
        <p:txBody>
          <a:bodyPr/>
          <a:lstStyle/>
          <a:p>
            <a:r>
              <a:rPr lang="cs-CZ" dirty="0"/>
              <a:t>Co a jak dávat na úřední desku</a:t>
            </a:r>
          </a:p>
        </p:txBody>
      </p:sp>
      <p:pic>
        <p:nvPicPr>
          <p:cNvPr id="6" name="Zástupný obsah 5">
            <a:extLst>
              <a:ext uri="{FF2B5EF4-FFF2-40B4-BE49-F238E27FC236}">
                <a16:creationId xmlns:a16="http://schemas.microsoft.com/office/drawing/2014/main" id="{C45E0409-FDD3-982F-F06D-49B6B7A97235}"/>
              </a:ext>
            </a:extLst>
          </p:cNvPr>
          <p:cNvPicPr>
            <a:picLocks noGrp="1" noChangeAspect="1"/>
          </p:cNvPicPr>
          <p:nvPr>
            <p:ph idx="1"/>
          </p:nvPr>
        </p:nvPicPr>
        <p:blipFill>
          <a:blip r:embed="rId2"/>
          <a:stretch>
            <a:fillRect/>
          </a:stretch>
        </p:blipFill>
        <p:spPr>
          <a:xfrm>
            <a:off x="4241195" y="301957"/>
            <a:ext cx="6712667" cy="6254086"/>
          </a:xfrm>
        </p:spPr>
      </p:pic>
      <p:sp>
        <p:nvSpPr>
          <p:cNvPr id="4" name="Zástupný symbol pro zápatí 3">
            <a:extLst>
              <a:ext uri="{FF2B5EF4-FFF2-40B4-BE49-F238E27FC236}">
                <a16:creationId xmlns:a16="http://schemas.microsoft.com/office/drawing/2014/main" id="{AE92716B-6C41-572D-40B2-B7B6F76C4BD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272429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0A9BE3-8601-48CF-AC80-E96470855F56}"/>
              </a:ext>
            </a:extLst>
          </p:cNvPr>
          <p:cNvSpPr>
            <a:spLocks noGrp="1"/>
          </p:cNvSpPr>
          <p:nvPr>
            <p:ph type="title"/>
          </p:nvPr>
        </p:nvSpPr>
        <p:spPr/>
        <p:txBody>
          <a:bodyPr>
            <a:normAutofit/>
          </a:bodyPr>
          <a:lstStyle/>
          <a:p>
            <a:r>
              <a:rPr lang="cs-CZ" dirty="0"/>
              <a:t>Prezenční listina přítomných zastupitelů?</a:t>
            </a:r>
            <a:br>
              <a:rPr lang="cs-CZ" dirty="0"/>
            </a:br>
            <a:endParaRPr lang="cs-CZ" dirty="0"/>
          </a:p>
        </p:txBody>
      </p:sp>
      <p:sp>
        <p:nvSpPr>
          <p:cNvPr id="3" name="Zástupný obsah 2">
            <a:extLst>
              <a:ext uri="{FF2B5EF4-FFF2-40B4-BE49-F238E27FC236}">
                <a16:creationId xmlns:a16="http://schemas.microsoft.com/office/drawing/2014/main" id="{F904597C-8CD8-4160-AFE8-31998EA3E6D9}"/>
              </a:ext>
            </a:extLst>
          </p:cNvPr>
          <p:cNvSpPr>
            <a:spLocks noGrp="1"/>
          </p:cNvSpPr>
          <p:nvPr>
            <p:ph idx="1"/>
          </p:nvPr>
        </p:nvSpPr>
        <p:spPr/>
        <p:txBody>
          <a:bodyPr/>
          <a:lstStyle/>
          <a:p>
            <a:pPr algn="just"/>
            <a:r>
              <a:rPr lang="cs-CZ" b="1" dirty="0"/>
              <a:t>§ 95 odst. 1 zák. o obcích:</a:t>
            </a:r>
            <a:r>
              <a:rPr lang="cs-CZ" dirty="0"/>
              <a:t> O průběhu zasedání zastupitelstva obce se pořizuje zápis, který podepisuje starosta nebo místostarosta a určení ověřovatelé. </a:t>
            </a:r>
            <a:r>
              <a:rPr lang="cs-CZ" u="sng" dirty="0"/>
              <a:t>V zápise se vždy uvede počet přítomných členů zastupitelstva obce</a:t>
            </a:r>
            <a:r>
              <a:rPr lang="cs-CZ" dirty="0"/>
              <a:t>, schválený pořad jednání zastupitelstva obce, průběh a výsledek hlasování a přijatá usnesení.</a:t>
            </a:r>
          </a:p>
          <a:p>
            <a:pPr algn="just"/>
            <a:r>
              <a:rPr lang="cs-CZ" dirty="0"/>
              <a:t>Zákon nevyžaduje, ale prezenční listinu zdůvodníte, může se hodit.</a:t>
            </a:r>
          </a:p>
          <a:p>
            <a:endParaRPr lang="cs-CZ" dirty="0"/>
          </a:p>
          <a:p>
            <a:r>
              <a:rPr lang="cs-CZ" b="1" dirty="0"/>
              <a:t>MV dříve doporučovalo prezenční listinu i pro veřejnost se jmény a příp. podpisem zástupců veřejnosti (Metodické doporučení č.9), ale bylo by problematické i před účinností GDPR.</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9414648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82B9BD-4ECE-48D4-B9AB-32E6D603E804}"/>
              </a:ext>
            </a:extLst>
          </p:cNvPr>
          <p:cNvSpPr>
            <a:spLocks noGrp="1"/>
          </p:cNvSpPr>
          <p:nvPr>
            <p:ph type="title"/>
          </p:nvPr>
        </p:nvSpPr>
        <p:spPr>
          <a:xfrm>
            <a:off x="652481" y="1382486"/>
            <a:ext cx="3547581" cy="4093028"/>
          </a:xfrm>
        </p:spPr>
        <p:txBody>
          <a:bodyPr anchor="ctr">
            <a:normAutofit/>
          </a:bodyPr>
          <a:lstStyle/>
          <a:p>
            <a:r>
              <a:rPr lang="cs-CZ" sz="4400">
                <a:solidFill>
                  <a:schemeClr val="accent1">
                    <a:lumMod val="75000"/>
                  </a:schemeClr>
                </a:solidFill>
              </a:rPr>
              <a:t>§ 93 odst. 3</a:t>
            </a:r>
          </a:p>
        </p:txBody>
      </p:sp>
      <p:sp>
        <p:nvSpPr>
          <p:cNvPr id="4" name="Zástupný symbol pro zápatí 3"/>
          <p:cNvSpPr>
            <a:spLocks noGrp="1"/>
          </p:cNvSpPr>
          <p:nvPr>
            <p:ph type="ftr" sz="quarter" idx="11"/>
          </p:nvPr>
        </p:nvSpPr>
        <p:spPr>
          <a:xfrm>
            <a:off x="4852544" y="6041362"/>
            <a:ext cx="5554200" cy="365125"/>
          </a:xfrm>
        </p:spPr>
        <p:txBody>
          <a:bodyPr>
            <a:normAutofit/>
          </a:bodyPr>
          <a:lstStyle/>
          <a:p>
            <a:pPr>
              <a:spcAft>
                <a:spcPts val="600"/>
              </a:spcAft>
            </a:pPr>
            <a:endParaRPr lang="en-US">
              <a:solidFill>
                <a:srgbClr val="FFFFFF"/>
              </a:solidFill>
            </a:endParaRPr>
          </a:p>
        </p:txBody>
      </p:sp>
      <p:graphicFrame>
        <p:nvGraphicFramePr>
          <p:cNvPr id="40" name="Zástupný obsah 2">
            <a:extLst>
              <a:ext uri="{FF2B5EF4-FFF2-40B4-BE49-F238E27FC236}">
                <a16:creationId xmlns:a16="http://schemas.microsoft.com/office/drawing/2014/main" id="{DB01049D-E82E-4AB8-B4A0-2A1534C366BE}"/>
              </a:ext>
            </a:extLst>
          </p:cNvPr>
          <p:cNvGraphicFramePr>
            <a:graphicFrameLocks noGrp="1"/>
          </p:cNvGraphicFramePr>
          <p:nvPr>
            <p:ph idx="1"/>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828123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1"/>
          </p:nvPr>
        </p:nvSpPr>
        <p:spPr>
          <a:xfrm>
            <a:off x="677334" y="6041362"/>
            <a:ext cx="6297612" cy="365125"/>
          </a:xfrm>
        </p:spPr>
        <p:txBody>
          <a:bodyPr>
            <a:normAutofit/>
          </a:bodyPr>
          <a:lstStyle/>
          <a:p>
            <a:pPr>
              <a:spcAft>
                <a:spcPts val="600"/>
              </a:spcAft>
            </a:pPr>
            <a:endParaRPr lang="en-US"/>
          </a:p>
        </p:txBody>
      </p:sp>
      <p:sp>
        <p:nvSpPr>
          <p:cNvPr id="2" name="Nadpis 1">
            <a:extLst>
              <a:ext uri="{FF2B5EF4-FFF2-40B4-BE49-F238E27FC236}">
                <a16:creationId xmlns:a16="http://schemas.microsoft.com/office/drawing/2014/main" id="{CCAB38E6-EEFE-47D3-ACB6-B78BD6F114D3}"/>
              </a:ext>
            </a:extLst>
          </p:cNvPr>
          <p:cNvSpPr>
            <a:spLocks noGrp="1"/>
          </p:cNvSpPr>
          <p:nvPr>
            <p:ph type="title"/>
          </p:nvPr>
        </p:nvSpPr>
        <p:spPr>
          <a:xfrm>
            <a:off x="643467" y="816638"/>
            <a:ext cx="3367359" cy="5224724"/>
          </a:xfrm>
        </p:spPr>
        <p:txBody>
          <a:bodyPr anchor="ctr">
            <a:normAutofit/>
          </a:bodyPr>
          <a:lstStyle/>
          <a:p>
            <a:r>
              <a:rPr lang="cs-CZ" dirty="0"/>
              <a:t>Zápis ze zasedání</a:t>
            </a:r>
          </a:p>
        </p:txBody>
      </p:sp>
      <p:sp>
        <p:nvSpPr>
          <p:cNvPr id="3" name="Zástupný obsah 2">
            <a:extLst>
              <a:ext uri="{FF2B5EF4-FFF2-40B4-BE49-F238E27FC236}">
                <a16:creationId xmlns:a16="http://schemas.microsoft.com/office/drawing/2014/main" id="{FB9705D3-BCB6-4714-97C5-E145692C7A69}"/>
              </a:ext>
            </a:extLst>
          </p:cNvPr>
          <p:cNvSpPr>
            <a:spLocks noGrp="1"/>
          </p:cNvSpPr>
          <p:nvPr>
            <p:ph idx="1"/>
          </p:nvPr>
        </p:nvSpPr>
        <p:spPr>
          <a:xfrm>
            <a:off x="4654295" y="816638"/>
            <a:ext cx="5263428" cy="5224724"/>
          </a:xfrm>
        </p:spPr>
        <p:txBody>
          <a:bodyPr anchor="ctr">
            <a:normAutofit/>
          </a:bodyPr>
          <a:lstStyle/>
          <a:p>
            <a:r>
              <a:rPr lang="cs-CZ" b="1" dirty="0"/>
              <a:t>§ 95 odst. 1 zák. o obcích:</a:t>
            </a:r>
            <a:r>
              <a:rPr lang="cs-CZ" dirty="0"/>
              <a:t> O průběhu zasedání zastupitelstva obce se pořizuje zápis, </a:t>
            </a:r>
          </a:p>
          <a:p>
            <a:pPr lvl="1"/>
            <a:r>
              <a:rPr lang="cs-CZ" dirty="0"/>
              <a:t>který podepisuje starosta nebo místostarosta </a:t>
            </a:r>
          </a:p>
          <a:p>
            <a:pPr lvl="1"/>
            <a:r>
              <a:rPr lang="cs-CZ" dirty="0"/>
              <a:t>a určení ověřovatelé. </a:t>
            </a:r>
          </a:p>
          <a:p>
            <a:endParaRPr lang="cs-CZ" dirty="0"/>
          </a:p>
          <a:p>
            <a:r>
              <a:rPr lang="cs-CZ" dirty="0"/>
              <a:t>V zápise se vždy uvede </a:t>
            </a:r>
          </a:p>
          <a:p>
            <a:pPr lvl="1"/>
            <a:r>
              <a:rPr lang="cs-CZ" dirty="0"/>
              <a:t>počet přítomných členů zastupitelstva obce, </a:t>
            </a:r>
          </a:p>
          <a:p>
            <a:pPr lvl="1"/>
            <a:r>
              <a:rPr lang="cs-CZ" dirty="0"/>
              <a:t>schválený pořad jednání zastupitelstva obce, </a:t>
            </a:r>
          </a:p>
          <a:p>
            <a:pPr lvl="1"/>
            <a:r>
              <a:rPr lang="cs-CZ" dirty="0"/>
              <a:t>průběh a výsledek hlasování </a:t>
            </a:r>
          </a:p>
          <a:p>
            <a:pPr lvl="1"/>
            <a:r>
              <a:rPr lang="cs-CZ" dirty="0"/>
              <a:t>a přijatá usnesení.</a:t>
            </a:r>
          </a:p>
          <a:p>
            <a:endParaRPr lang="cs-CZ" dirty="0"/>
          </a:p>
          <a:p>
            <a:endParaRPr lang="cs-CZ" dirty="0"/>
          </a:p>
          <a:p>
            <a:r>
              <a:rPr lang="cs-CZ" dirty="0"/>
              <a:t>Do 15 dnů po zasedání (nové)</a:t>
            </a:r>
          </a:p>
        </p:txBody>
      </p:sp>
    </p:spTree>
    <p:extLst>
      <p:ext uri="{BB962C8B-B14F-4D97-AF65-F5344CB8AC3E}">
        <p14:creationId xmlns:p14="http://schemas.microsoft.com/office/powerpoint/2010/main" val="277849574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3A064D-B35C-71F2-7888-80BADBCCAB82}"/>
              </a:ext>
            </a:extLst>
          </p:cNvPr>
          <p:cNvSpPr>
            <a:spLocks noGrp="1"/>
          </p:cNvSpPr>
          <p:nvPr>
            <p:ph type="title"/>
          </p:nvPr>
        </p:nvSpPr>
        <p:spPr/>
        <p:txBody>
          <a:bodyPr/>
          <a:lstStyle/>
          <a:p>
            <a:endParaRPr lang="cs-CZ"/>
          </a:p>
        </p:txBody>
      </p:sp>
      <p:sp>
        <p:nvSpPr>
          <p:cNvPr id="4" name="Zástupný symbol pro zápatí 3">
            <a:extLst>
              <a:ext uri="{FF2B5EF4-FFF2-40B4-BE49-F238E27FC236}">
                <a16:creationId xmlns:a16="http://schemas.microsoft.com/office/drawing/2014/main" id="{D8AC84F5-F35F-2E10-DBBD-55E557BCE42B}"/>
              </a:ext>
            </a:extLst>
          </p:cNvPr>
          <p:cNvSpPr>
            <a:spLocks noGrp="1"/>
          </p:cNvSpPr>
          <p:nvPr>
            <p:ph type="ftr" sz="quarter" idx="11"/>
          </p:nvPr>
        </p:nvSpPr>
        <p:spPr/>
        <p:txBody>
          <a:bodyPr/>
          <a:lstStyle/>
          <a:p>
            <a:endParaRPr lang="en-US" dirty="0"/>
          </a:p>
        </p:txBody>
      </p:sp>
      <p:pic>
        <p:nvPicPr>
          <p:cNvPr id="10" name="Zástupný obsah 9">
            <a:extLst>
              <a:ext uri="{FF2B5EF4-FFF2-40B4-BE49-F238E27FC236}">
                <a16:creationId xmlns:a16="http://schemas.microsoft.com/office/drawing/2014/main" id="{DCE07CD0-198D-2473-820A-A737777FE52C}"/>
              </a:ext>
            </a:extLst>
          </p:cNvPr>
          <p:cNvPicPr>
            <a:picLocks noGrp="1" noChangeAspect="1"/>
          </p:cNvPicPr>
          <p:nvPr>
            <p:ph idx="1"/>
          </p:nvPr>
        </p:nvPicPr>
        <p:blipFill rotWithShape="1">
          <a:blip r:embed="rId2"/>
          <a:srcRect l="2721" t="6683" r="299" b="27370"/>
          <a:stretch/>
        </p:blipFill>
        <p:spPr>
          <a:xfrm>
            <a:off x="2778367" y="0"/>
            <a:ext cx="4563210" cy="6895516"/>
          </a:xfrm>
        </p:spPr>
      </p:pic>
      <p:sp>
        <p:nvSpPr>
          <p:cNvPr id="11" name="Šipka: doleva 10">
            <a:extLst>
              <a:ext uri="{FF2B5EF4-FFF2-40B4-BE49-F238E27FC236}">
                <a16:creationId xmlns:a16="http://schemas.microsoft.com/office/drawing/2014/main" id="{916FED0D-D692-311A-2094-023BD01B690B}"/>
              </a:ext>
            </a:extLst>
          </p:cNvPr>
          <p:cNvSpPr/>
          <p:nvPr/>
        </p:nvSpPr>
        <p:spPr>
          <a:xfrm>
            <a:off x="7164790" y="2665081"/>
            <a:ext cx="2286000" cy="13208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dirty="0"/>
              <a:t>Kde je usnesení na schválený pořad/program?</a:t>
            </a:r>
          </a:p>
        </p:txBody>
      </p:sp>
    </p:spTree>
    <p:extLst>
      <p:ext uri="{BB962C8B-B14F-4D97-AF65-F5344CB8AC3E}">
        <p14:creationId xmlns:p14="http://schemas.microsoft.com/office/powerpoint/2010/main" val="7686837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6A8565-9365-4B06-9ECF-F0E088D0F270}"/>
              </a:ext>
            </a:extLst>
          </p:cNvPr>
          <p:cNvSpPr>
            <a:spLocks noGrp="1"/>
          </p:cNvSpPr>
          <p:nvPr>
            <p:ph type="title"/>
          </p:nvPr>
        </p:nvSpPr>
        <p:spPr/>
        <p:txBody>
          <a:bodyPr/>
          <a:lstStyle/>
          <a:p>
            <a:r>
              <a:rPr lang="cs-CZ" dirty="0"/>
              <a:t>Usnášeníschopné zastupitelstvo</a:t>
            </a:r>
          </a:p>
        </p:txBody>
      </p:sp>
      <p:sp>
        <p:nvSpPr>
          <p:cNvPr id="3" name="Zástupný obsah 2">
            <a:extLst>
              <a:ext uri="{FF2B5EF4-FFF2-40B4-BE49-F238E27FC236}">
                <a16:creationId xmlns:a16="http://schemas.microsoft.com/office/drawing/2014/main" id="{1DAAF632-E871-46E6-990B-F2DA219088B6}"/>
              </a:ext>
            </a:extLst>
          </p:cNvPr>
          <p:cNvSpPr>
            <a:spLocks noGrp="1"/>
          </p:cNvSpPr>
          <p:nvPr>
            <p:ph idx="1"/>
          </p:nvPr>
        </p:nvSpPr>
        <p:spPr>
          <a:xfrm>
            <a:off x="677334" y="1338471"/>
            <a:ext cx="8596668" cy="4702892"/>
          </a:xfrm>
        </p:spPr>
        <p:txBody>
          <a:bodyPr>
            <a:normAutofit/>
          </a:bodyPr>
          <a:lstStyle/>
          <a:p>
            <a:pPr algn="just"/>
            <a:r>
              <a:rPr lang="cs-CZ" dirty="0"/>
              <a:t>§ 92 odst. 3: Zastupitelstvo obce je </a:t>
            </a:r>
            <a:r>
              <a:rPr lang="cs-CZ" b="1" dirty="0"/>
              <a:t>schopno se usnášet, je-li přítomna nadpoloviční většina všech jeho členů</a:t>
            </a:r>
            <a:r>
              <a:rPr lang="cs-CZ" dirty="0"/>
              <a:t>. </a:t>
            </a:r>
          </a:p>
          <a:p>
            <a:pPr algn="just"/>
            <a:r>
              <a:rPr lang="cs-CZ" u="sng" dirty="0"/>
              <a:t>Jestliže při zahájení jednání</a:t>
            </a:r>
            <a:r>
              <a:rPr lang="cs-CZ" dirty="0"/>
              <a:t> zastupitelstva obce </a:t>
            </a:r>
            <a:r>
              <a:rPr lang="cs-CZ" b="1" u="sng" dirty="0"/>
              <a:t>nebo v jeho průběhu není přítomna nadpoloviční většina všech členů zastupitelstva obce</a:t>
            </a:r>
            <a:r>
              <a:rPr lang="cs-CZ" b="1" dirty="0"/>
              <a:t>, </a:t>
            </a:r>
            <a:r>
              <a:rPr lang="cs-CZ" b="1" u="sng" dirty="0"/>
              <a:t>ukončí</a:t>
            </a:r>
            <a:r>
              <a:rPr lang="cs-CZ" b="1" dirty="0"/>
              <a:t> předsedající zasedání zastupitelstva obce</a:t>
            </a:r>
            <a:r>
              <a:rPr lang="cs-CZ" dirty="0"/>
              <a:t>. </a:t>
            </a:r>
          </a:p>
          <a:p>
            <a:pPr algn="just"/>
            <a:r>
              <a:rPr lang="cs-CZ" dirty="0"/>
              <a:t>Do </a:t>
            </a:r>
            <a:r>
              <a:rPr lang="cs-CZ" strike="sngStrike" dirty="0"/>
              <a:t>15</a:t>
            </a:r>
            <a:r>
              <a:rPr lang="cs-CZ" dirty="0"/>
              <a:t> </a:t>
            </a:r>
            <a:r>
              <a:rPr lang="cs-CZ" u="sng" dirty="0"/>
              <a:t>21</a:t>
            </a:r>
            <a:r>
              <a:rPr lang="cs-CZ" dirty="0"/>
              <a:t> dnů se koná jeho náhradní zasedání. Svolá se postupem podle odstavce 1 nebo 2.</a:t>
            </a:r>
          </a:p>
          <a:p>
            <a:pPr>
              <a:buNone/>
            </a:pPr>
            <a:r>
              <a:rPr lang="cs-CZ" dirty="0"/>
              <a:t>      ohlídejte aby nezahajovali, pokud má ještě někdo dorazit a není-li nadpoloviční většina</a:t>
            </a:r>
          </a:p>
          <a:p>
            <a:pPr>
              <a:buNone/>
            </a:pPr>
            <a:r>
              <a:rPr lang="cs-CZ" dirty="0"/>
              <a:t>      Zapisujte nepřítomnost v průběhu zasedání</a:t>
            </a:r>
          </a:p>
          <a:p>
            <a:pPr>
              <a:buNone/>
            </a:pPr>
            <a:r>
              <a:rPr lang="cs-CZ" dirty="0"/>
              <a:t>	Pozor, aby zastupitelé odchodem na WC nebo na cigaretu nepřišli o nadpoloviční většinu.</a:t>
            </a:r>
          </a:p>
          <a:p>
            <a:pPr>
              <a:buNone/>
            </a:pPr>
            <a:r>
              <a:rPr lang="cs-CZ" dirty="0"/>
              <a:t>Může to působit směšně, ale opozice nespí.</a:t>
            </a:r>
          </a:p>
          <a:p>
            <a:endParaRPr lang="cs-CZ" dirty="0"/>
          </a:p>
        </p:txBody>
      </p:sp>
      <p:sp>
        <p:nvSpPr>
          <p:cNvPr id="4" name="Zástupný symbol pro zápatí 3"/>
          <p:cNvSpPr>
            <a:spLocks noGrp="1"/>
          </p:cNvSpPr>
          <p:nvPr>
            <p:ph type="ftr" sz="quarter" idx="11"/>
          </p:nvPr>
        </p:nvSpPr>
        <p:spPr/>
        <p:txBody>
          <a:bodyPr/>
          <a:lstStyle/>
          <a:p>
            <a:endParaRPr lang="en-US" dirty="0"/>
          </a:p>
        </p:txBody>
      </p:sp>
      <p:sp>
        <p:nvSpPr>
          <p:cNvPr id="5" name="Symbol „Zákaz“ 4"/>
          <p:cNvSpPr/>
          <p:nvPr/>
        </p:nvSpPr>
        <p:spPr>
          <a:xfrm>
            <a:off x="732504" y="3689917"/>
            <a:ext cx="304800" cy="30480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6" name="Symbol „Zákaz“ 5"/>
          <p:cNvSpPr/>
          <p:nvPr/>
        </p:nvSpPr>
        <p:spPr>
          <a:xfrm>
            <a:off x="732504" y="4783221"/>
            <a:ext cx="304800" cy="30480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79990031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1"/>
          </p:nvPr>
        </p:nvSpPr>
        <p:spPr>
          <a:xfrm>
            <a:off x="677334" y="6041362"/>
            <a:ext cx="6297612" cy="365125"/>
          </a:xfrm>
        </p:spPr>
        <p:txBody>
          <a:bodyPr>
            <a:normAutofit/>
          </a:bodyPr>
          <a:lstStyle/>
          <a:p>
            <a:pPr>
              <a:spcAft>
                <a:spcPts val="600"/>
              </a:spcAft>
            </a:pPr>
            <a:endParaRPr lang="en-US"/>
          </a:p>
        </p:txBody>
      </p:sp>
      <p:sp>
        <p:nvSpPr>
          <p:cNvPr id="2" name="Nadpis 1">
            <a:extLst>
              <a:ext uri="{FF2B5EF4-FFF2-40B4-BE49-F238E27FC236}">
                <a16:creationId xmlns:a16="http://schemas.microsoft.com/office/drawing/2014/main" id="{632C7963-D12C-4ED3-A642-14DEEA78E089}"/>
              </a:ext>
            </a:extLst>
          </p:cNvPr>
          <p:cNvSpPr>
            <a:spLocks noGrp="1"/>
          </p:cNvSpPr>
          <p:nvPr>
            <p:ph type="title"/>
          </p:nvPr>
        </p:nvSpPr>
        <p:spPr>
          <a:xfrm>
            <a:off x="643467" y="816638"/>
            <a:ext cx="3367359" cy="5224724"/>
          </a:xfrm>
        </p:spPr>
        <p:txBody>
          <a:bodyPr anchor="ctr">
            <a:normAutofit/>
          </a:bodyPr>
          <a:lstStyle/>
          <a:p>
            <a:r>
              <a:rPr lang="cs-CZ" dirty="0"/>
              <a:t>Schválený pořad jednání</a:t>
            </a:r>
          </a:p>
        </p:txBody>
      </p:sp>
      <p:sp>
        <p:nvSpPr>
          <p:cNvPr id="3" name="Zástupný obsah 2">
            <a:extLst>
              <a:ext uri="{FF2B5EF4-FFF2-40B4-BE49-F238E27FC236}">
                <a16:creationId xmlns:a16="http://schemas.microsoft.com/office/drawing/2014/main" id="{49EA6F7B-5B26-410D-8900-37B23588FBAA}"/>
              </a:ext>
            </a:extLst>
          </p:cNvPr>
          <p:cNvSpPr>
            <a:spLocks noGrp="1"/>
          </p:cNvSpPr>
          <p:nvPr>
            <p:ph idx="1"/>
          </p:nvPr>
        </p:nvSpPr>
        <p:spPr>
          <a:xfrm>
            <a:off x="4654294" y="816638"/>
            <a:ext cx="4876567" cy="5224724"/>
          </a:xfrm>
        </p:spPr>
        <p:txBody>
          <a:bodyPr anchor="ctr">
            <a:normAutofit/>
          </a:bodyPr>
          <a:lstStyle/>
          <a:p>
            <a:pPr algn="just"/>
            <a:r>
              <a:rPr lang="cs-CZ" sz="2000" dirty="0"/>
              <a:t>V zápise musí být uveden, nestačí uvést, že </a:t>
            </a:r>
            <a:r>
              <a:rPr lang="cs-CZ" sz="2000" i="1" dirty="0"/>
              <a:t>zastupitelstvo schvaluje vyvěšený program zasedání.</a:t>
            </a:r>
          </a:p>
          <a:p>
            <a:r>
              <a:rPr lang="cs-CZ" sz="2000" dirty="0"/>
              <a:t>Musí být uveden návrh, pak schváleny případné změny a doplnění a v zápise uvést celé nové znění.</a:t>
            </a:r>
          </a:p>
        </p:txBody>
      </p:sp>
    </p:spTree>
    <p:extLst>
      <p:ext uri="{BB962C8B-B14F-4D97-AF65-F5344CB8AC3E}">
        <p14:creationId xmlns:p14="http://schemas.microsoft.com/office/powerpoint/2010/main" val="4192779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E2EEF7-3006-4497-8CB7-60A36A6E4B5F}"/>
              </a:ext>
            </a:extLst>
          </p:cNvPr>
          <p:cNvSpPr>
            <a:spLocks noGrp="1"/>
          </p:cNvSpPr>
          <p:nvPr>
            <p:ph type="title"/>
          </p:nvPr>
        </p:nvSpPr>
        <p:spPr>
          <a:xfrm>
            <a:off x="816931" y="771525"/>
            <a:ext cx="8584928" cy="1639166"/>
          </a:xfrm>
        </p:spPr>
        <p:txBody>
          <a:bodyPr vert="horz" lIns="91440" tIns="45720" rIns="91440" bIns="45720" rtlCol="0" anchor="b">
            <a:normAutofit/>
          </a:bodyPr>
          <a:lstStyle/>
          <a:p>
            <a:pPr>
              <a:lnSpc>
                <a:spcPct val="90000"/>
              </a:lnSpc>
            </a:pPr>
            <a:r>
              <a:rPr lang="cs-CZ" sz="3400" dirty="0"/>
              <a:t>Poradíme, jak se dopracovat k dobrému výsledku při kontrole...</a:t>
            </a:r>
            <a:br>
              <a:rPr lang="cs-CZ" sz="3400" dirty="0"/>
            </a:br>
            <a:r>
              <a:rPr lang="cs-CZ" sz="3400" dirty="0"/>
              <a:t>Zkontrolujeme stav úřadu</a:t>
            </a:r>
          </a:p>
        </p:txBody>
      </p:sp>
      <p:pic>
        <p:nvPicPr>
          <p:cNvPr id="8" name="Zástupný obsah 4">
            <a:extLst>
              <a:ext uri="{FF2B5EF4-FFF2-40B4-BE49-F238E27FC236}">
                <a16:creationId xmlns:a16="http://schemas.microsoft.com/office/drawing/2014/main" id="{70613ABF-3498-4563-8F21-4A5626151808}"/>
              </a:ext>
            </a:extLst>
          </p:cNvPr>
          <p:cNvPicPr>
            <a:picLocks noChangeAspect="1"/>
          </p:cNvPicPr>
          <p:nvPr/>
        </p:nvPicPr>
        <p:blipFill rotWithShape="1">
          <a:blip r:embed="rId2"/>
          <a:srcRect l="731" r="2937"/>
          <a:stretch/>
        </p:blipFill>
        <p:spPr>
          <a:xfrm rot="21335490">
            <a:off x="804780" y="2545757"/>
            <a:ext cx="8288033" cy="3635025"/>
          </a:xfrm>
          <a:prstGeom prst="rect">
            <a:avLst/>
          </a:prstGeom>
        </p:spPr>
      </p:pic>
      <p:sp>
        <p:nvSpPr>
          <p:cNvPr id="24" name="Zástupný symbol pro zápatí 2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9484642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284784-9268-4BD4-8171-15F57DF3EB3F}"/>
              </a:ext>
            </a:extLst>
          </p:cNvPr>
          <p:cNvSpPr>
            <a:spLocks noGrp="1"/>
          </p:cNvSpPr>
          <p:nvPr>
            <p:ph type="title"/>
          </p:nvPr>
        </p:nvSpPr>
        <p:spPr>
          <a:xfrm>
            <a:off x="1043950" y="1179151"/>
            <a:ext cx="3300646" cy="4463889"/>
          </a:xfrm>
        </p:spPr>
        <p:txBody>
          <a:bodyPr anchor="ctr">
            <a:normAutofit/>
          </a:bodyPr>
          <a:lstStyle/>
          <a:p>
            <a:r>
              <a:rPr lang="cs-CZ" dirty="0"/>
              <a:t>Nadpoloviční většina přítomných </a:t>
            </a:r>
            <a:br>
              <a:rPr lang="cs-CZ" dirty="0"/>
            </a:br>
            <a:r>
              <a:rPr lang="cs-CZ" dirty="0"/>
              <a:t>x </a:t>
            </a:r>
            <a:br>
              <a:rPr lang="cs-CZ" dirty="0"/>
            </a:br>
            <a:r>
              <a:rPr lang="cs-CZ" dirty="0"/>
              <a:t>nadpoloviční většina všech zastupitelů</a:t>
            </a:r>
          </a:p>
        </p:txBody>
      </p:sp>
      <p:sp>
        <p:nvSpPr>
          <p:cNvPr id="3" name="Zástupný obsah 2">
            <a:extLst>
              <a:ext uri="{FF2B5EF4-FFF2-40B4-BE49-F238E27FC236}">
                <a16:creationId xmlns:a16="http://schemas.microsoft.com/office/drawing/2014/main" id="{C465B671-B148-405A-92B0-0382273BE26C}"/>
              </a:ext>
            </a:extLst>
          </p:cNvPr>
          <p:cNvSpPr>
            <a:spLocks noGrp="1"/>
          </p:cNvSpPr>
          <p:nvPr>
            <p:ph idx="1"/>
          </p:nvPr>
        </p:nvSpPr>
        <p:spPr>
          <a:xfrm>
            <a:off x="4978918" y="1109145"/>
            <a:ext cx="6341016" cy="4603900"/>
          </a:xfrm>
        </p:spPr>
        <p:txBody>
          <a:bodyPr anchor="ctr">
            <a:normAutofit/>
          </a:bodyPr>
          <a:lstStyle/>
          <a:p>
            <a:r>
              <a:rPr lang="cs-CZ" dirty="0"/>
              <a:t>K platnému usnesení je potřeba nadpoloviční většina všech zastupitelů</a:t>
            </a:r>
          </a:p>
          <a:p>
            <a:pPr lvl="1"/>
            <a:r>
              <a:rPr lang="cs-CZ" dirty="0"/>
              <a:t>5 zastupitelů – vždy musí hlasovat alespoň 3</a:t>
            </a:r>
          </a:p>
          <a:p>
            <a:pPr lvl="1"/>
            <a:r>
              <a:rPr lang="cs-CZ" dirty="0"/>
              <a:t>7 zastupitelů – vždy musí hlasovat nejméně 4</a:t>
            </a:r>
          </a:p>
          <a:p>
            <a:pPr lvl="1"/>
            <a:r>
              <a:rPr lang="cs-CZ" dirty="0"/>
              <a:t>15 zastupitelů, vždy musí hlasovat pro alespoň 8</a:t>
            </a:r>
          </a:p>
          <a:p>
            <a:pPr lvl="1"/>
            <a:endParaRPr lang="cs-CZ" dirty="0"/>
          </a:p>
          <a:p>
            <a:pPr lvl="1"/>
            <a:endParaRPr lang="cs-CZ" dirty="0"/>
          </a:p>
          <a:p>
            <a:pPr lvl="1"/>
            <a:r>
              <a:rPr lang="cs-CZ" sz="2000" dirty="0"/>
              <a:t>Pozor na nadbytečné zdržení se hlasování, může nastat patová situace.</a:t>
            </a:r>
          </a:p>
        </p:txBody>
      </p:sp>
      <p:sp>
        <p:nvSpPr>
          <p:cNvPr id="4" name="Zástupný symbol pro zápatí 3"/>
          <p:cNvSpPr>
            <a:spLocks noGrp="1"/>
          </p:cNvSpPr>
          <p:nvPr>
            <p:ph type="ftr" sz="quarter" idx="11"/>
          </p:nvPr>
        </p:nvSpPr>
        <p:spPr>
          <a:xfrm>
            <a:off x="965200" y="6041362"/>
            <a:ext cx="6009746" cy="365125"/>
          </a:xfrm>
        </p:spPr>
        <p:txBody>
          <a:bodyPr>
            <a:normAutofit/>
          </a:bodyPr>
          <a:lstStyle/>
          <a:p>
            <a:pPr>
              <a:spcAft>
                <a:spcPts val="600"/>
              </a:spcAft>
            </a:pPr>
            <a:endParaRPr lang="en-US"/>
          </a:p>
        </p:txBody>
      </p:sp>
    </p:spTree>
    <p:extLst>
      <p:ext uri="{BB962C8B-B14F-4D97-AF65-F5344CB8AC3E}">
        <p14:creationId xmlns:p14="http://schemas.microsoft.com/office/powerpoint/2010/main" val="68420703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CADAA2-EB32-50C9-BBBF-A3C4286E6A9E}"/>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57A03B8E-34EE-1A18-CA93-D5A058A3FE3A}"/>
              </a:ext>
            </a:extLst>
          </p:cNvPr>
          <p:cNvPicPr>
            <a:picLocks noGrp="1" noChangeAspect="1"/>
          </p:cNvPicPr>
          <p:nvPr>
            <p:ph idx="1"/>
          </p:nvPr>
        </p:nvPicPr>
        <p:blipFill>
          <a:blip r:embed="rId2"/>
          <a:stretch>
            <a:fillRect/>
          </a:stretch>
        </p:blipFill>
        <p:spPr>
          <a:xfrm>
            <a:off x="919030" y="451513"/>
            <a:ext cx="8354972" cy="5670741"/>
          </a:xfrm>
        </p:spPr>
      </p:pic>
      <p:sp>
        <p:nvSpPr>
          <p:cNvPr id="4" name="Zástupný symbol pro zápatí 3">
            <a:extLst>
              <a:ext uri="{FF2B5EF4-FFF2-40B4-BE49-F238E27FC236}">
                <a16:creationId xmlns:a16="http://schemas.microsoft.com/office/drawing/2014/main" id="{BC6C72B9-3E83-0D09-362F-10784906E7DB}"/>
              </a:ext>
            </a:extLst>
          </p:cNvPr>
          <p:cNvSpPr>
            <a:spLocks noGrp="1"/>
          </p:cNvSpPr>
          <p:nvPr>
            <p:ph type="ftr" sz="quarter" idx="11"/>
          </p:nvPr>
        </p:nvSpPr>
        <p:spPr/>
        <p:txBody>
          <a:bodyPr/>
          <a:lstStyle/>
          <a:p>
            <a:endParaRPr lang="en-US" dirty="0"/>
          </a:p>
        </p:txBody>
      </p:sp>
      <p:sp>
        <p:nvSpPr>
          <p:cNvPr id="7" name="Obdélník 6">
            <a:extLst>
              <a:ext uri="{FF2B5EF4-FFF2-40B4-BE49-F238E27FC236}">
                <a16:creationId xmlns:a16="http://schemas.microsoft.com/office/drawing/2014/main" id="{235BC6C3-F53C-1B3D-439D-FFD64FAD6467}"/>
              </a:ext>
            </a:extLst>
          </p:cNvPr>
          <p:cNvSpPr/>
          <p:nvPr/>
        </p:nvSpPr>
        <p:spPr>
          <a:xfrm>
            <a:off x="4097215" y="4927601"/>
            <a:ext cx="5020408" cy="56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08F5B913-811C-5CAE-A0B1-B1C9DFF2960C}"/>
              </a:ext>
            </a:extLst>
          </p:cNvPr>
          <p:cNvSpPr/>
          <p:nvPr/>
        </p:nvSpPr>
        <p:spPr>
          <a:xfrm>
            <a:off x="1145930" y="5203093"/>
            <a:ext cx="5020408" cy="56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7D555D01-DC7F-7711-9A53-5577A9590DF8}"/>
              </a:ext>
            </a:extLst>
          </p:cNvPr>
          <p:cNvSpPr/>
          <p:nvPr/>
        </p:nvSpPr>
        <p:spPr>
          <a:xfrm>
            <a:off x="486507" y="5757129"/>
            <a:ext cx="5020408" cy="56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8F8266DD-747B-6440-4C51-8F8214562AB7}"/>
              </a:ext>
            </a:extLst>
          </p:cNvPr>
          <p:cNvSpPr/>
          <p:nvPr/>
        </p:nvSpPr>
        <p:spPr>
          <a:xfrm>
            <a:off x="4900246" y="2985905"/>
            <a:ext cx="5020408" cy="56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3939189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EB6AC8-008D-4063-B6D6-EFE2366B93E1}"/>
              </a:ext>
            </a:extLst>
          </p:cNvPr>
          <p:cNvSpPr>
            <a:spLocks noGrp="1"/>
          </p:cNvSpPr>
          <p:nvPr>
            <p:ph type="title"/>
          </p:nvPr>
        </p:nvSpPr>
        <p:spPr/>
        <p:txBody>
          <a:bodyPr/>
          <a:lstStyle/>
          <a:p>
            <a:r>
              <a:rPr lang="cs-CZ" dirty="0"/>
              <a:t>Zdržení se hlasování</a:t>
            </a:r>
          </a:p>
        </p:txBody>
      </p:sp>
      <p:sp>
        <p:nvSpPr>
          <p:cNvPr id="3" name="Zástupný obsah 2">
            <a:extLst>
              <a:ext uri="{FF2B5EF4-FFF2-40B4-BE49-F238E27FC236}">
                <a16:creationId xmlns:a16="http://schemas.microsoft.com/office/drawing/2014/main" id="{2C28798D-DF93-4391-81E2-CE1F067A778E}"/>
              </a:ext>
            </a:extLst>
          </p:cNvPr>
          <p:cNvSpPr>
            <a:spLocks noGrp="1"/>
          </p:cNvSpPr>
          <p:nvPr>
            <p:ph idx="1"/>
          </p:nvPr>
        </p:nvSpPr>
        <p:spPr>
          <a:xfrm>
            <a:off x="677334" y="1744717"/>
            <a:ext cx="8596668" cy="4296645"/>
          </a:xfrm>
        </p:spPr>
        <p:txBody>
          <a:bodyPr>
            <a:normAutofit lnSpcReduction="10000"/>
          </a:bodyPr>
          <a:lstStyle/>
          <a:p>
            <a:r>
              <a:rPr lang="cs-CZ" sz="2800" b="1" dirty="0"/>
              <a:t>Není povinné, nemusí se zdržet, zastupitel musí ale upozornit</a:t>
            </a:r>
          </a:p>
          <a:p>
            <a:endParaRPr lang="cs-CZ" dirty="0"/>
          </a:p>
          <a:p>
            <a:r>
              <a:rPr lang="cs-CZ" b="1" dirty="0"/>
              <a:t>zákon o střetu zájmů (</a:t>
            </a:r>
            <a:r>
              <a:rPr lang="pl-PL" b="1" dirty="0"/>
              <a:t>§ 8 zákona č. 159/2006 Sb., o střetu zájmů)</a:t>
            </a:r>
            <a:r>
              <a:rPr lang="cs-CZ" b="1" dirty="0"/>
              <a:t> a zákon o obcích (§ 83 odst. 2</a:t>
            </a:r>
            <a:r>
              <a:rPr lang="cs-CZ" dirty="0"/>
              <a:t>) povinnost zastupitele před hlasováním svůj možný střet zájmů oznámit.</a:t>
            </a:r>
          </a:p>
          <a:p>
            <a:pPr algn="just"/>
            <a:r>
              <a:rPr lang="cs-CZ" b="1" dirty="0"/>
              <a:t>Zákon o obcích § 83 odst. 2 </a:t>
            </a:r>
            <a:r>
              <a:rPr lang="cs-CZ" i="1" dirty="0"/>
              <a:t>Člen zastupitelstva obce, u něhož skutečnosti nasvědčují, že by jeho podíl na projednávání a rozhodování určité záležitosti v orgánech obce mohl znamenat výhodu nebo škodu pro něj samotného nebo osobu blízkou, pro fyzickou nebo právnickou osobu, kterou zastupuje na základě zákona nebo plné moci (střet zájmů), </a:t>
            </a:r>
            <a:r>
              <a:rPr lang="cs-CZ" b="1" i="1" dirty="0"/>
              <a:t>je povinen sdělit tuto skutečnost před zahájením jednání orgánu obce, který má danou záležitost projednávat.</a:t>
            </a:r>
          </a:p>
        </p:txBody>
      </p:sp>
      <p:sp>
        <p:nvSpPr>
          <p:cNvPr id="4" name="Zástupný symbol pro zápatí 3">
            <a:extLst>
              <a:ext uri="{FF2B5EF4-FFF2-40B4-BE49-F238E27FC236}">
                <a16:creationId xmlns:a16="http://schemas.microsoft.com/office/drawing/2014/main" id="{2E546EB4-3C82-47DE-8CFB-B2EA22F8F76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2236060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E9E53B-CDEC-4EF5-9DA9-5F0DB2F0792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A82EE9D-9E84-4B4D-8B4C-3D899CB3B5EF}"/>
              </a:ext>
            </a:extLst>
          </p:cNvPr>
          <p:cNvSpPr>
            <a:spLocks noGrp="1"/>
          </p:cNvSpPr>
          <p:nvPr>
            <p:ph idx="1"/>
          </p:nvPr>
        </p:nvSpPr>
        <p:spPr>
          <a:xfrm>
            <a:off x="677334" y="1681655"/>
            <a:ext cx="8596668" cy="4359707"/>
          </a:xfrm>
        </p:spPr>
        <p:txBody>
          <a:bodyPr>
            <a:normAutofit/>
          </a:bodyPr>
          <a:lstStyle/>
          <a:p>
            <a:r>
              <a:rPr lang="cs-CZ" b="1" dirty="0"/>
              <a:t>§ 8 zák. o střetu zájmů Oznámení o osobním zájmu</a:t>
            </a:r>
          </a:p>
          <a:p>
            <a:pPr algn="just"/>
            <a:r>
              <a:rPr lang="cs-CZ" dirty="0"/>
              <a:t>(1) Veřejný funkcionář je povinen při jednání …orgánu územního samosprávného celku nebo orgánu právnické osoby vzniklé ze zákona, ve kterém vystoupí v rozpravě, předloží návrh nebo je oprávněn hlasovat, oznámit svůj poměr k projednávané věci, jestliže se zřetelem k výsledku projednání věci by mu mohla vzniknout osobní výhoda nebo újma anebo má-li na věci jiný osobní zájem; to neplatí, jde-li jinak o prospěch nebo zájem obecně zřejmý ve vztahu k neomezenému okruhu adresátů.</a:t>
            </a:r>
          </a:p>
          <a:p>
            <a:pPr algn="just"/>
            <a:r>
              <a:rPr lang="cs-CZ" dirty="0"/>
              <a:t>(2) Oznámení podle odstavce 1 podává příslušný veřejný funkcionář ústně v průběhu jednání, nejpozději však před tím, než orgán přistoupí k hlasování; oznámení je vždy součástí zápisu z jednání.</a:t>
            </a:r>
          </a:p>
        </p:txBody>
      </p:sp>
      <p:sp>
        <p:nvSpPr>
          <p:cNvPr id="4" name="Zástupný symbol pro zápatí 3">
            <a:extLst>
              <a:ext uri="{FF2B5EF4-FFF2-40B4-BE49-F238E27FC236}">
                <a16:creationId xmlns:a16="http://schemas.microsoft.com/office/drawing/2014/main" id="{197FC580-7323-4D12-888D-EDD67860E00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3086725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6D7436-3167-4F9A-8E21-741A4844E051}"/>
              </a:ext>
            </a:extLst>
          </p:cNvPr>
          <p:cNvSpPr>
            <a:spLocks noGrp="1"/>
          </p:cNvSpPr>
          <p:nvPr>
            <p:ph type="title"/>
          </p:nvPr>
        </p:nvSpPr>
        <p:spPr>
          <a:xfrm>
            <a:off x="677334" y="609600"/>
            <a:ext cx="8596668" cy="1320800"/>
          </a:xfrm>
        </p:spPr>
        <p:txBody>
          <a:bodyPr>
            <a:normAutofit/>
          </a:bodyPr>
          <a:lstStyle/>
          <a:p>
            <a:r>
              <a:rPr lang="cs-CZ" dirty="0"/>
              <a:t>Musí být stanoven lichý počet členů zastupitelstva?</a:t>
            </a:r>
          </a:p>
        </p:txBody>
      </p:sp>
      <p:sp>
        <p:nvSpPr>
          <p:cNvPr id="4" name="Zástupný symbol pro zápatí 3"/>
          <p:cNvSpPr>
            <a:spLocks noGrp="1"/>
          </p:cNvSpPr>
          <p:nvPr>
            <p:ph type="ftr" sz="quarter" idx="11"/>
          </p:nvPr>
        </p:nvSpPr>
        <p:spPr>
          <a:xfrm>
            <a:off x="677334" y="6041362"/>
            <a:ext cx="5192560" cy="365125"/>
          </a:xfrm>
        </p:spPr>
        <p:txBody>
          <a:bodyPr>
            <a:normAutofit/>
          </a:bodyPr>
          <a:lstStyle/>
          <a:p>
            <a:pPr>
              <a:spcAft>
                <a:spcPts val="600"/>
              </a:spcAft>
            </a:pPr>
            <a:endParaRPr lang="en-US"/>
          </a:p>
        </p:txBody>
      </p:sp>
      <p:pic>
        <p:nvPicPr>
          <p:cNvPr id="8" name="Obrázek 7">
            <a:extLst>
              <a:ext uri="{FF2B5EF4-FFF2-40B4-BE49-F238E27FC236}">
                <a16:creationId xmlns:a16="http://schemas.microsoft.com/office/drawing/2014/main" id="{AEF011EE-BFF3-4E8C-94EB-44EFED9438F2}"/>
              </a:ext>
            </a:extLst>
          </p:cNvPr>
          <p:cNvPicPr>
            <a:picLocks noChangeAspect="1"/>
          </p:cNvPicPr>
          <p:nvPr/>
        </p:nvPicPr>
        <p:blipFill>
          <a:blip r:embed="rId2">
            <a:duotone>
              <a:schemeClr val="accent2">
                <a:shade val="45000"/>
                <a:satMod val="135000"/>
              </a:schemeClr>
              <a:prstClr val="white"/>
            </a:duotone>
          </a:blip>
          <a:stretch>
            <a:fillRect/>
          </a:stretch>
        </p:blipFill>
        <p:spPr>
          <a:xfrm>
            <a:off x="677333" y="2802372"/>
            <a:ext cx="2596281" cy="2596281"/>
          </a:xfrm>
          <a:prstGeom prst="rect">
            <a:avLst/>
          </a:prstGeom>
        </p:spPr>
      </p:pic>
      <p:sp>
        <p:nvSpPr>
          <p:cNvPr id="3" name="Zástupný obsah 2">
            <a:extLst>
              <a:ext uri="{FF2B5EF4-FFF2-40B4-BE49-F238E27FC236}">
                <a16:creationId xmlns:a16="http://schemas.microsoft.com/office/drawing/2014/main" id="{6785CF53-73B4-466E-94A8-859F4D49ECB3}"/>
              </a:ext>
            </a:extLst>
          </p:cNvPr>
          <p:cNvSpPr>
            <a:spLocks noGrp="1"/>
          </p:cNvSpPr>
          <p:nvPr>
            <p:ph idx="1"/>
          </p:nvPr>
        </p:nvSpPr>
        <p:spPr>
          <a:xfrm>
            <a:off x="6329363" y="2160589"/>
            <a:ext cx="2944638" cy="3880773"/>
          </a:xfrm>
        </p:spPr>
        <p:txBody>
          <a:bodyPr>
            <a:normAutofit/>
          </a:bodyPr>
          <a:lstStyle/>
          <a:p>
            <a:pPr marL="0" indent="0">
              <a:buNone/>
            </a:pPr>
            <a:endParaRPr lang="cs-CZ" sz="1500">
              <a:effectLst>
                <a:outerShdw blurRad="38100" dist="38100" dir="2700000" algn="tl">
                  <a:srgbClr val="000000">
                    <a:alpha val="43137"/>
                  </a:srgbClr>
                </a:outerShdw>
              </a:effectLst>
            </a:endParaRPr>
          </a:p>
        </p:txBody>
      </p:sp>
      <p:pic>
        <p:nvPicPr>
          <p:cNvPr id="9" name="Obrázek 8">
            <a:extLst>
              <a:ext uri="{FF2B5EF4-FFF2-40B4-BE49-F238E27FC236}">
                <a16:creationId xmlns:a16="http://schemas.microsoft.com/office/drawing/2014/main" id="{B0E56771-C731-4018-B765-928E19E65C60}"/>
              </a:ext>
            </a:extLst>
          </p:cNvPr>
          <p:cNvPicPr>
            <a:picLocks noChangeAspect="1"/>
          </p:cNvPicPr>
          <p:nvPr/>
        </p:nvPicPr>
        <p:blipFill>
          <a:blip r:embed="rId2">
            <a:duotone>
              <a:schemeClr val="accent2">
                <a:shade val="45000"/>
                <a:satMod val="135000"/>
              </a:schemeClr>
              <a:prstClr val="white"/>
            </a:duotone>
          </a:blip>
          <a:stretch>
            <a:fillRect/>
          </a:stretch>
        </p:blipFill>
        <p:spPr>
          <a:xfrm>
            <a:off x="2854259" y="2802372"/>
            <a:ext cx="2596281" cy="2596281"/>
          </a:xfrm>
          <a:prstGeom prst="rect">
            <a:avLst/>
          </a:prstGeom>
        </p:spPr>
      </p:pic>
    </p:spTree>
    <p:extLst>
      <p:ext uri="{BB962C8B-B14F-4D97-AF65-F5344CB8AC3E}">
        <p14:creationId xmlns:p14="http://schemas.microsoft.com/office/powerpoint/2010/main" val="300309112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74CF22-0476-4214-9C6F-EE0460EC9F03}"/>
              </a:ext>
            </a:extLst>
          </p:cNvPr>
          <p:cNvSpPr>
            <a:spLocks noGrp="1"/>
          </p:cNvSpPr>
          <p:nvPr>
            <p:ph type="title"/>
          </p:nvPr>
        </p:nvSpPr>
        <p:spPr>
          <a:xfrm>
            <a:off x="1043950" y="1179151"/>
            <a:ext cx="3300646" cy="4463889"/>
          </a:xfrm>
        </p:spPr>
        <p:txBody>
          <a:bodyPr anchor="ctr">
            <a:normAutofit/>
          </a:bodyPr>
          <a:lstStyle/>
          <a:p>
            <a:r>
              <a:rPr lang="cs-CZ" dirty="0"/>
              <a:t>Ne, zákon toto stanovuje pouze u rady a výborů</a:t>
            </a:r>
          </a:p>
        </p:txBody>
      </p:sp>
      <p:sp>
        <p:nvSpPr>
          <p:cNvPr id="3" name="Zástupný obsah 2">
            <a:extLst>
              <a:ext uri="{FF2B5EF4-FFF2-40B4-BE49-F238E27FC236}">
                <a16:creationId xmlns:a16="http://schemas.microsoft.com/office/drawing/2014/main" id="{14317A6E-A9F1-4794-BCC3-4D06442EDAF7}"/>
              </a:ext>
            </a:extLst>
          </p:cNvPr>
          <p:cNvSpPr>
            <a:spLocks noGrp="1"/>
          </p:cNvSpPr>
          <p:nvPr>
            <p:ph idx="1"/>
          </p:nvPr>
        </p:nvSpPr>
        <p:spPr>
          <a:xfrm>
            <a:off x="4664765" y="172278"/>
            <a:ext cx="6800375" cy="6685722"/>
          </a:xfrm>
        </p:spPr>
        <p:txBody>
          <a:bodyPr anchor="ctr">
            <a:normAutofit/>
          </a:bodyPr>
          <a:lstStyle/>
          <a:p>
            <a:pPr algn="just">
              <a:lnSpc>
                <a:spcPct val="90000"/>
              </a:lnSpc>
            </a:pPr>
            <a:r>
              <a:rPr lang="cs-CZ" sz="1500" dirty="0"/>
              <a:t>§ 67 Zastupitelstvo obce je složeno z členů zastupitelstva obce, jejichž počet na každé volební období stanoví v souladu s tímto zákonem zastupitelstvo obce nejpozději do 85 dnů přede dnem voleb do zastupitelstev v obcích.</a:t>
            </a:r>
          </a:p>
          <a:p>
            <a:pPr>
              <a:lnSpc>
                <a:spcPct val="90000"/>
              </a:lnSpc>
            </a:pPr>
            <a:endParaRPr lang="cs-CZ" sz="1500" dirty="0"/>
          </a:p>
          <a:p>
            <a:pPr algn="just">
              <a:lnSpc>
                <a:spcPct val="90000"/>
              </a:lnSpc>
            </a:pPr>
            <a:r>
              <a:rPr lang="cs-CZ" sz="1500" dirty="0"/>
              <a:t>§ 68 (1) Zastupitelstvo obce při stanovení počtu členů zastupitelstva obce přihlédne zejména k počtu obyvatel a velikosti územního obvodu. Počet členů stanoví tak, aby zastupitelstvo obce mělo v obci, městysu, městě, městském obvodu, městské části</a:t>
            </a:r>
          </a:p>
          <a:p>
            <a:pPr lvl="1">
              <a:lnSpc>
                <a:spcPct val="90000"/>
              </a:lnSpc>
            </a:pPr>
            <a:r>
              <a:rPr lang="cs-CZ" sz="1500" dirty="0"/>
              <a:t>do 500 obyvatel				5 až 15 členů</a:t>
            </a:r>
          </a:p>
          <a:p>
            <a:pPr lvl="1">
              <a:lnSpc>
                <a:spcPct val="90000"/>
              </a:lnSpc>
            </a:pPr>
            <a:r>
              <a:rPr lang="cs-CZ" sz="1500" dirty="0"/>
              <a:t>nad 500 do 3 000 obyvatel		7 až 15 členů</a:t>
            </a:r>
          </a:p>
          <a:p>
            <a:pPr lvl="1">
              <a:lnSpc>
                <a:spcPct val="90000"/>
              </a:lnSpc>
            </a:pPr>
            <a:r>
              <a:rPr lang="cs-CZ" sz="1500" dirty="0"/>
              <a:t>nad 3 000 do 10 000 obyvatel	11 až 25 členů</a:t>
            </a:r>
          </a:p>
          <a:p>
            <a:pPr lvl="1">
              <a:lnSpc>
                <a:spcPct val="90000"/>
              </a:lnSpc>
            </a:pPr>
            <a:r>
              <a:rPr lang="cs-CZ" sz="1500" dirty="0"/>
              <a:t>nad 10 000 do 50 000 obyvatel	15 až 35 členů</a:t>
            </a:r>
          </a:p>
          <a:p>
            <a:pPr lvl="1">
              <a:lnSpc>
                <a:spcPct val="90000"/>
              </a:lnSpc>
            </a:pPr>
            <a:r>
              <a:rPr lang="cs-CZ" sz="1500" dirty="0"/>
              <a:t>nad 50 000 do 150 000 obyvatel	25 až 45 členů</a:t>
            </a:r>
          </a:p>
          <a:p>
            <a:pPr lvl="1">
              <a:lnSpc>
                <a:spcPct val="90000"/>
              </a:lnSpc>
            </a:pPr>
            <a:r>
              <a:rPr lang="cs-CZ" sz="1500" dirty="0"/>
              <a:t>nad 150 000 obyvatel			35 až 55 členů.</a:t>
            </a:r>
          </a:p>
          <a:p>
            <a:pPr>
              <a:lnSpc>
                <a:spcPct val="90000"/>
              </a:lnSpc>
            </a:pPr>
            <a:endParaRPr lang="cs-CZ" sz="1500" dirty="0"/>
          </a:p>
        </p:txBody>
      </p:sp>
      <p:sp>
        <p:nvSpPr>
          <p:cNvPr id="4" name="Zástupný symbol pro zápatí 3"/>
          <p:cNvSpPr>
            <a:spLocks noGrp="1"/>
          </p:cNvSpPr>
          <p:nvPr>
            <p:ph type="ftr" sz="quarter" idx="11"/>
          </p:nvPr>
        </p:nvSpPr>
        <p:spPr>
          <a:xfrm>
            <a:off x="965200" y="6041362"/>
            <a:ext cx="6009746" cy="365125"/>
          </a:xfrm>
        </p:spPr>
        <p:txBody>
          <a:bodyPr>
            <a:normAutofit/>
          </a:bodyPr>
          <a:lstStyle/>
          <a:p>
            <a:pPr>
              <a:spcAft>
                <a:spcPts val="600"/>
              </a:spcAft>
            </a:pPr>
            <a:endParaRPr lang="en-US"/>
          </a:p>
        </p:txBody>
      </p:sp>
    </p:spTree>
    <p:extLst>
      <p:ext uri="{BB962C8B-B14F-4D97-AF65-F5344CB8AC3E}">
        <p14:creationId xmlns:p14="http://schemas.microsoft.com/office/powerpoint/2010/main" val="179603462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6A1B2A-A7C3-4860-95E1-97A3C385B8FD}"/>
              </a:ext>
            </a:extLst>
          </p:cNvPr>
          <p:cNvSpPr>
            <a:spLocks noGrp="1"/>
          </p:cNvSpPr>
          <p:nvPr>
            <p:ph type="title"/>
          </p:nvPr>
        </p:nvSpPr>
        <p:spPr/>
        <p:txBody>
          <a:bodyPr/>
          <a:lstStyle/>
          <a:p>
            <a:r>
              <a:rPr lang="cs-CZ" dirty="0"/>
              <a:t>Používání správných formulací</a:t>
            </a:r>
            <a:br>
              <a:rPr lang="cs-CZ" dirty="0"/>
            </a:br>
            <a:r>
              <a:rPr lang="cs-CZ" sz="1600" dirty="0"/>
              <a:t>zde odpovídá zákonu o obcích</a:t>
            </a:r>
          </a:p>
        </p:txBody>
      </p:sp>
      <p:sp>
        <p:nvSpPr>
          <p:cNvPr id="3" name="Zástupný obsah 2">
            <a:extLst>
              <a:ext uri="{FF2B5EF4-FFF2-40B4-BE49-F238E27FC236}">
                <a16:creationId xmlns:a16="http://schemas.microsoft.com/office/drawing/2014/main" id="{684D55A5-861B-496B-8E6A-1AB3E2911E2E}"/>
              </a:ext>
            </a:extLst>
          </p:cNvPr>
          <p:cNvSpPr>
            <a:spLocks noGrp="1"/>
          </p:cNvSpPr>
          <p:nvPr>
            <p:ph idx="1"/>
          </p:nvPr>
        </p:nvSpPr>
        <p:spPr>
          <a:xfrm>
            <a:off x="677333" y="1463041"/>
            <a:ext cx="9704623" cy="4943446"/>
          </a:xfrm>
        </p:spPr>
        <p:txBody>
          <a:bodyPr>
            <a:normAutofit fontScale="85000" lnSpcReduction="10000"/>
          </a:bodyPr>
          <a:lstStyle/>
          <a:p>
            <a:pPr algn="just"/>
            <a:r>
              <a:rPr lang="cs-CZ" b="1" dirty="0"/>
              <a:t>Zastupitelstvo obce </a:t>
            </a:r>
          </a:p>
          <a:p>
            <a:pPr algn="just"/>
            <a:r>
              <a:rPr lang="cs-CZ" u="sng" dirty="0"/>
              <a:t>schvaluje</a:t>
            </a:r>
            <a:r>
              <a:rPr lang="cs-CZ" dirty="0"/>
              <a:t> rozpočet obce dle </a:t>
            </a:r>
            <a:r>
              <a:rPr lang="cs-CZ" dirty="0" err="1"/>
              <a:t>ust</a:t>
            </a:r>
            <a:r>
              <a:rPr lang="cs-CZ" dirty="0"/>
              <a:t>. § 84 odst. 2 písm. b) zákona o obcích. </a:t>
            </a:r>
          </a:p>
          <a:p>
            <a:pPr algn="just"/>
            <a:r>
              <a:rPr lang="cs-CZ" u="sng" dirty="0"/>
              <a:t>zřizuje</a:t>
            </a:r>
            <a:r>
              <a:rPr lang="cs-CZ" dirty="0"/>
              <a:t>, příp. zrušuje výbor a volí, případně odvolává předsedu výboru zastupitelstva obce a volí, případně odvolává členy výboru zastupitelstva obce dle </a:t>
            </a:r>
            <a:r>
              <a:rPr lang="cs-CZ" dirty="0" err="1"/>
              <a:t>ust</a:t>
            </a:r>
            <a:r>
              <a:rPr lang="cs-CZ" dirty="0"/>
              <a:t>. § 84 odst. 2 písm. l) zákona o obcích. </a:t>
            </a:r>
          </a:p>
          <a:p>
            <a:pPr algn="just"/>
            <a:r>
              <a:rPr lang="cs-CZ" u="sng" dirty="0"/>
              <a:t>rozhoduje</a:t>
            </a:r>
            <a:r>
              <a:rPr lang="cs-CZ" dirty="0"/>
              <a:t> o vyhlášení místního referenda podle </a:t>
            </a:r>
            <a:r>
              <a:rPr lang="cs-CZ" dirty="0" err="1"/>
              <a:t>ust</a:t>
            </a:r>
            <a:r>
              <a:rPr lang="cs-CZ" dirty="0"/>
              <a:t>. § 84 odst. 2 písm. i) zákona o obcích. </a:t>
            </a:r>
          </a:p>
          <a:p>
            <a:pPr algn="just"/>
            <a:r>
              <a:rPr lang="cs-CZ" u="sng" dirty="0"/>
              <a:t>deleguje</a:t>
            </a:r>
            <a:r>
              <a:rPr lang="cs-CZ" dirty="0"/>
              <a:t> zástupce obce na valnou hromadu podle </a:t>
            </a:r>
            <a:r>
              <a:rPr lang="cs-CZ" dirty="0" err="1"/>
              <a:t>ust</a:t>
            </a:r>
            <a:r>
              <a:rPr lang="cs-CZ" dirty="0"/>
              <a:t>. § 84 odst. 2 písm. f ) zákona o obcích</a:t>
            </a:r>
          </a:p>
          <a:p>
            <a:pPr algn="just"/>
            <a:r>
              <a:rPr lang="cs-CZ" u="sng" dirty="0"/>
              <a:t>navrhuje</a:t>
            </a:r>
            <a:r>
              <a:rPr lang="cs-CZ" dirty="0"/>
              <a:t> změnu katastrálního území uvnitř obce podle </a:t>
            </a:r>
            <a:r>
              <a:rPr lang="cs-CZ" dirty="0" err="1"/>
              <a:t>ust</a:t>
            </a:r>
            <a:r>
              <a:rPr lang="cs-CZ" dirty="0"/>
              <a:t>. § 84 odst. 2 písm. j) zákona o obcích. </a:t>
            </a:r>
          </a:p>
          <a:p>
            <a:pPr algn="just"/>
            <a:r>
              <a:rPr lang="cs-CZ" u="sng" dirty="0"/>
              <a:t>vydává</a:t>
            </a:r>
            <a:r>
              <a:rPr lang="cs-CZ" dirty="0"/>
              <a:t> Obecně závaznou vyhlášku obce č. ..... podle </a:t>
            </a:r>
            <a:r>
              <a:rPr lang="cs-CZ" dirty="0" err="1"/>
              <a:t>ust</a:t>
            </a:r>
            <a:r>
              <a:rPr lang="cs-CZ" dirty="0"/>
              <a:t>. § 84 odst. 2 písm. h) zákona o obcích. </a:t>
            </a:r>
          </a:p>
          <a:p>
            <a:pPr algn="just"/>
            <a:r>
              <a:rPr lang="cs-CZ" u="sng" dirty="0"/>
              <a:t>určuje</a:t>
            </a:r>
            <a:r>
              <a:rPr lang="cs-CZ" dirty="0"/>
              <a:t> funkce, pro které budou členové zastupitelstva obce uvolněni podle </a:t>
            </a:r>
            <a:r>
              <a:rPr lang="cs-CZ" dirty="0" err="1"/>
              <a:t>ust</a:t>
            </a:r>
            <a:r>
              <a:rPr lang="cs-CZ" dirty="0"/>
              <a:t>. § 84 odst. 2 písm. k) zákona o obcích. </a:t>
            </a:r>
          </a:p>
          <a:p>
            <a:pPr algn="just"/>
            <a:r>
              <a:rPr lang="cs-CZ" u="sng" dirty="0"/>
              <a:t>volí</a:t>
            </a:r>
            <a:r>
              <a:rPr lang="cs-CZ" dirty="0"/>
              <a:t>, příp. odvolává starostu obce ........., místostarostu obce ......... a  členy rady obce ........... a  stanovuje počet členů rady obce ....... a současně stanovuje počet dlouhodobě uvolněných členů zastupitelstva obce podle </a:t>
            </a:r>
            <a:r>
              <a:rPr lang="cs-CZ" dirty="0" err="1"/>
              <a:t>ust</a:t>
            </a:r>
            <a:r>
              <a:rPr lang="cs-CZ" dirty="0"/>
              <a:t>. § 84 odst. 2 písm. m) zákona o obcích. </a:t>
            </a:r>
          </a:p>
          <a:p>
            <a:pPr algn="just"/>
            <a:r>
              <a:rPr lang="cs-CZ" u="sng" dirty="0"/>
              <a:t>stanovuje</a:t>
            </a:r>
            <a:r>
              <a:rPr lang="cs-CZ" dirty="0"/>
              <a:t> výši odměn neuvolněným členům zastupitelstva obce ........., a to ode dne …… podle </a:t>
            </a:r>
            <a:r>
              <a:rPr lang="cs-CZ" dirty="0" err="1"/>
              <a:t>ust</a:t>
            </a:r>
            <a:r>
              <a:rPr lang="cs-CZ" dirty="0"/>
              <a:t>. § 84 odst. 2 písm. n) ve spojení s </a:t>
            </a:r>
            <a:r>
              <a:rPr lang="cs-CZ" dirty="0" err="1"/>
              <a:t>ust</a:t>
            </a:r>
            <a:r>
              <a:rPr lang="cs-CZ" dirty="0"/>
              <a:t>. § 77 odst. 2 zákona o obcích.</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835899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E527DB-478B-49B5-A3DC-8128F84A2B82}"/>
              </a:ext>
            </a:extLst>
          </p:cNvPr>
          <p:cNvSpPr>
            <a:spLocks noGrp="1"/>
          </p:cNvSpPr>
          <p:nvPr>
            <p:ph type="title"/>
          </p:nvPr>
        </p:nvSpPr>
        <p:spPr>
          <a:xfrm>
            <a:off x="652481" y="1382486"/>
            <a:ext cx="3547581" cy="4093028"/>
          </a:xfrm>
        </p:spPr>
        <p:txBody>
          <a:bodyPr anchor="ctr">
            <a:normAutofit/>
          </a:bodyPr>
          <a:lstStyle/>
          <a:p>
            <a:r>
              <a:rPr lang="cs-CZ" sz="4400" dirty="0">
                <a:solidFill>
                  <a:schemeClr val="accent1">
                    <a:lumMod val="75000"/>
                  </a:schemeClr>
                </a:solidFill>
              </a:rPr>
              <a:t>Neschvalovat v závěru souhrn usnesení!</a:t>
            </a:r>
          </a:p>
        </p:txBody>
      </p:sp>
      <p:sp>
        <p:nvSpPr>
          <p:cNvPr id="4" name="Zástupný symbol pro zápatí 3"/>
          <p:cNvSpPr>
            <a:spLocks noGrp="1"/>
          </p:cNvSpPr>
          <p:nvPr>
            <p:ph type="ftr" sz="quarter" idx="11"/>
          </p:nvPr>
        </p:nvSpPr>
        <p:spPr>
          <a:xfrm>
            <a:off x="4852544" y="6041362"/>
            <a:ext cx="5554200" cy="365125"/>
          </a:xfrm>
        </p:spPr>
        <p:txBody>
          <a:bodyPr>
            <a:normAutofit/>
          </a:bodyPr>
          <a:lstStyle/>
          <a:p>
            <a:pPr>
              <a:spcAft>
                <a:spcPts val="600"/>
              </a:spcAft>
            </a:pPr>
            <a:endParaRPr lang="en-US">
              <a:solidFill>
                <a:srgbClr val="FFFFFF"/>
              </a:solidFill>
            </a:endParaRPr>
          </a:p>
        </p:txBody>
      </p:sp>
      <p:graphicFrame>
        <p:nvGraphicFramePr>
          <p:cNvPr id="17" name="Zástupný obsah 2">
            <a:extLst>
              <a:ext uri="{FF2B5EF4-FFF2-40B4-BE49-F238E27FC236}">
                <a16:creationId xmlns:a16="http://schemas.microsoft.com/office/drawing/2014/main" id="{8E5BC477-96D9-4234-A303-7423677967D5}"/>
              </a:ext>
            </a:extLst>
          </p:cNvPr>
          <p:cNvGraphicFramePr>
            <a:graphicFrameLocks noGrp="1"/>
          </p:cNvGraphicFramePr>
          <p:nvPr>
            <p:ph idx="1"/>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427321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50330" y="609600"/>
            <a:ext cx="3929698" cy="1320800"/>
          </a:xfrm>
        </p:spPr>
        <p:txBody>
          <a:bodyPr>
            <a:normAutofit fontScale="90000"/>
          </a:bodyPr>
          <a:lstStyle/>
          <a:p>
            <a:r>
              <a:rPr lang="cs-CZ" dirty="0"/>
              <a:t>Ne všude se se zasedáním stresují</a:t>
            </a:r>
          </a:p>
        </p:txBody>
      </p:sp>
      <p:pic>
        <p:nvPicPr>
          <p:cNvPr id="4" name="Zástupný symbol pro obsah 3"/>
          <p:cNvPicPr>
            <a:picLocks noGrp="1" noChangeAspect="1"/>
          </p:cNvPicPr>
          <p:nvPr>
            <p:ph idx="1"/>
          </p:nvPr>
        </p:nvPicPr>
        <p:blipFill rotWithShape="1">
          <a:blip r:embed="rId2">
            <a:extLst>
              <a:ext uri="{28A0092B-C50C-407E-A947-70E740481C1C}">
                <a14:useLocalDpi xmlns:a14="http://schemas.microsoft.com/office/drawing/2010/main" val="0"/>
              </a:ext>
            </a:extLst>
          </a:blip>
          <a:srcRect t="22551" r="1431" b="24810"/>
          <a:stretch/>
        </p:blipFill>
        <p:spPr>
          <a:xfrm>
            <a:off x="0" y="0"/>
            <a:ext cx="5750331" cy="6824043"/>
          </a:xfrm>
        </p:spPr>
      </p:pic>
    </p:spTree>
    <p:extLst>
      <p:ext uri="{BB962C8B-B14F-4D97-AF65-F5344CB8AC3E}">
        <p14:creationId xmlns:p14="http://schemas.microsoft.com/office/powerpoint/2010/main" val="320078745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1EA713-8BDE-4343-99E1-B32CFB25D467}"/>
              </a:ext>
            </a:extLst>
          </p:cNvPr>
          <p:cNvSpPr>
            <a:spLocks noGrp="1"/>
          </p:cNvSpPr>
          <p:nvPr>
            <p:ph type="title"/>
          </p:nvPr>
        </p:nvSpPr>
        <p:spPr/>
        <p:txBody>
          <a:bodyPr>
            <a:normAutofit fontScale="90000"/>
          </a:bodyPr>
          <a:lstStyle/>
          <a:p>
            <a:r>
              <a:rPr lang="cs-CZ" dirty="0"/>
              <a:t>Co když je hlasováno, ale v zápise se opomene zapsat, co když chybí podpisy atd.</a:t>
            </a:r>
          </a:p>
        </p:txBody>
      </p:sp>
      <p:sp>
        <p:nvSpPr>
          <p:cNvPr id="3" name="Zástupný obsah 2">
            <a:extLst>
              <a:ext uri="{FF2B5EF4-FFF2-40B4-BE49-F238E27FC236}">
                <a16:creationId xmlns:a16="http://schemas.microsoft.com/office/drawing/2014/main" id="{EA680686-F79D-4AFB-A684-05D5A48EFFA6}"/>
              </a:ext>
            </a:extLst>
          </p:cNvPr>
          <p:cNvSpPr>
            <a:spLocks noGrp="1"/>
          </p:cNvSpPr>
          <p:nvPr>
            <p:ph idx="1"/>
          </p:nvPr>
        </p:nvSpPr>
        <p:spPr>
          <a:xfrm>
            <a:off x="677333" y="2160589"/>
            <a:ext cx="9237375" cy="3880773"/>
          </a:xfrm>
        </p:spPr>
        <p:txBody>
          <a:bodyPr/>
          <a:lstStyle/>
          <a:p>
            <a:pPr algn="just"/>
            <a:r>
              <a:rPr lang="cs-CZ" b="1" dirty="0"/>
              <a:t>§ 87  </a:t>
            </a:r>
            <a:r>
              <a:rPr lang="cs-CZ" dirty="0"/>
              <a:t>K platnému usnesení zastupitelstva obce, rozhodnutí nebo volbě je třeba souhlasu nadpoloviční většiny všech členů zastupitelstva obce, nestanoví-li zvláštní právní předpis jinak</a:t>
            </a:r>
          </a:p>
          <a:p>
            <a:endParaRPr lang="cs-CZ" dirty="0"/>
          </a:p>
          <a:p>
            <a:r>
              <a:rPr lang="cs-CZ" dirty="0"/>
              <a:t>I nezapsaná usnesení jsou platná, ale jak je prokážete?</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53270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extShape 1"/>
          <p:cNvSpPr txBox="1"/>
          <p:nvPr/>
        </p:nvSpPr>
        <p:spPr>
          <a:xfrm>
            <a:off x="677160" y="609480"/>
            <a:ext cx="8596440" cy="132048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92" name="TextShape 2"/>
          <p:cNvSpPr txBox="1"/>
          <p:nvPr/>
        </p:nvSpPr>
        <p:spPr>
          <a:xfrm>
            <a:off x="677160" y="609480"/>
            <a:ext cx="10319392" cy="5346454"/>
          </a:xfrm>
          <a:prstGeom prst="rect">
            <a:avLst/>
          </a:prstGeom>
          <a:noFill/>
          <a:ln>
            <a:noFill/>
          </a:ln>
        </p:spPr>
        <p:txBody>
          <a:bodyPr lIns="0" tIns="0" rIns="0" bIns="0" anchor="ctr"/>
          <a:lstStyle/>
          <a:p>
            <a:r>
              <a:rPr lang="cs-CZ" sz="2000" b="0" strike="noStrike" spc="-1" dirty="0">
                <a:solidFill>
                  <a:srgbClr val="000000"/>
                </a:solidFill>
                <a:uFill>
                  <a:solidFill>
                    <a:srgbClr val="FFFFFF"/>
                  </a:solidFill>
                </a:uFill>
              </a:rPr>
              <a:t>Dále nabízíme akreditované školení 
</a:t>
            </a:r>
          </a:p>
          <a:p>
            <a:r>
              <a:rPr lang="cs-CZ" sz="2000" spc="-1" dirty="0">
                <a:solidFill>
                  <a:srgbClr val="000000"/>
                </a:solidFill>
                <a:uFill>
                  <a:solidFill>
                    <a:srgbClr val="FFFFFF"/>
                  </a:solidFill>
                </a:uFill>
              </a:rPr>
              <a:t>-   </a:t>
            </a:r>
            <a:r>
              <a:rPr lang="cs-CZ" sz="2000" b="0" strike="noStrike" spc="-1" dirty="0">
                <a:solidFill>
                  <a:srgbClr val="000000"/>
                </a:solidFill>
                <a:uFill>
                  <a:solidFill>
                    <a:srgbClr val="FFFFFF"/>
                  </a:solidFill>
                </a:uFill>
              </a:rPr>
              <a:t>Hlavní zákonné povinností obcí a měst</a:t>
            </a:r>
            <a:br>
              <a:rPr lang="cs-CZ" sz="2000" b="0" strike="noStrike" spc="-1" dirty="0">
                <a:solidFill>
                  <a:srgbClr val="000000"/>
                </a:solidFill>
                <a:uFill>
                  <a:solidFill>
                    <a:srgbClr val="FFFFFF"/>
                  </a:solidFill>
                </a:uFill>
              </a:rPr>
            </a:br>
            <a:endParaRPr lang="cs-CZ" sz="2000" b="0" strike="noStrike" spc="-1" dirty="0">
              <a:solidFill>
                <a:srgbClr val="000000"/>
              </a:solidFill>
              <a:uFill>
                <a:solidFill>
                  <a:srgbClr val="FFFFFF"/>
                </a:solidFill>
              </a:uFill>
            </a:endParaRPr>
          </a:p>
          <a:p>
            <a:r>
              <a:rPr lang="cs-CZ" sz="2000" spc="-1" dirty="0">
                <a:solidFill>
                  <a:srgbClr val="000000"/>
                </a:solidFill>
                <a:uFill>
                  <a:solidFill>
                    <a:srgbClr val="FFFFFF"/>
                  </a:solidFill>
                </a:uFill>
              </a:rPr>
              <a:t>-   Zákon č. 106/1999 Sb. - poskytování informací v praxi obcí a měst</a:t>
            </a:r>
          </a:p>
          <a:p>
            <a:endParaRPr lang="cs-CZ" sz="2000" spc="-1" dirty="0">
              <a:solidFill>
                <a:srgbClr val="000000"/>
              </a:solidFill>
              <a:uFill>
                <a:solidFill>
                  <a:srgbClr val="FFFFFF"/>
                </a:solidFill>
              </a:uFill>
            </a:endParaRPr>
          </a:p>
          <a:p>
            <a:pPr marL="342900" indent="-342900">
              <a:buFontTx/>
              <a:buChar char="-"/>
            </a:pPr>
            <a:r>
              <a:rPr lang="cs-CZ" sz="2000" spc="-1" dirty="0">
                <a:solidFill>
                  <a:srgbClr val="000000"/>
                </a:solidFill>
                <a:uFill>
                  <a:solidFill>
                    <a:srgbClr val="FFFFFF"/>
                  </a:solidFill>
                </a:uFill>
              </a:rPr>
              <a:t>Střet zájmů v praxi obcí a měst</a:t>
            </a:r>
          </a:p>
          <a:p>
            <a:endParaRPr lang="cs-CZ" sz="2000" spc="-1" dirty="0">
              <a:solidFill>
                <a:srgbClr val="000000"/>
              </a:solidFill>
              <a:uFill>
                <a:solidFill>
                  <a:srgbClr val="FFFFFF"/>
                </a:solidFill>
              </a:uFill>
            </a:endParaRPr>
          </a:p>
          <a:p>
            <a:r>
              <a:rPr lang="cs-CZ" sz="2000" spc="-1" dirty="0">
                <a:solidFill>
                  <a:srgbClr val="000000"/>
                </a:solidFill>
                <a:uFill>
                  <a:solidFill>
                    <a:srgbClr val="FFFFFF"/>
                  </a:solidFill>
                </a:uFill>
              </a:rPr>
              <a:t>a další  - daně, místní poplatky, GDPR </a:t>
            </a:r>
          </a:p>
          <a:p>
            <a:r>
              <a:rPr lang="cs-CZ" sz="2000" spc="-1" dirty="0">
                <a:uFill>
                  <a:solidFill>
                    <a:srgbClr val="FFFFFF"/>
                  </a:solidFill>
                </a:uFill>
                <a:hlinkClick r:id="rId2"/>
              </a:rPr>
              <a:t>https://spmo.cz/vzdelavani</a:t>
            </a:r>
            <a:endParaRPr lang="cs-CZ" sz="2000" spc="-1" dirty="0">
              <a:uFill>
                <a:solidFill>
                  <a:srgbClr val="FFFFFF"/>
                </a:solidFill>
              </a:uFill>
            </a:endParaRPr>
          </a:p>
        </p:txBody>
      </p:sp>
    </p:spTree>
    <p:extLst>
      <p:ext uri="{BB962C8B-B14F-4D97-AF65-F5344CB8AC3E}">
        <p14:creationId xmlns:p14="http://schemas.microsoft.com/office/powerpoint/2010/main" val="261877720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8888697" cy="1320800"/>
          </a:xfrm>
        </p:spPr>
        <p:txBody>
          <a:bodyPr>
            <a:normAutofit fontScale="90000"/>
          </a:bodyPr>
          <a:lstStyle/>
          <a:p>
            <a:r>
              <a:rPr lang="cs-CZ" b="1" i="1" dirty="0"/>
              <a:t>Návrh usnesení nebyl schválen, je v takovém případě přijato usnesení opačného významu?</a:t>
            </a:r>
            <a:br>
              <a:rPr lang="cs-CZ" dirty="0"/>
            </a:br>
            <a:endParaRPr lang="cs-CZ" dirty="0"/>
          </a:p>
        </p:txBody>
      </p:sp>
      <p:sp>
        <p:nvSpPr>
          <p:cNvPr id="3" name="Zástupný symbol pro obsah 2"/>
          <p:cNvSpPr>
            <a:spLocks noGrp="1"/>
          </p:cNvSpPr>
          <p:nvPr>
            <p:ph idx="1"/>
          </p:nvPr>
        </p:nvSpPr>
        <p:spPr/>
        <p:txBody>
          <a:bodyPr>
            <a:normAutofit/>
          </a:bodyPr>
          <a:lstStyle/>
          <a:p>
            <a:pPr algn="just"/>
            <a:r>
              <a:rPr lang="cs-CZ" dirty="0"/>
              <a:t>Pokud pro přijetí usnesení nehlasuje nadpoloviční většina, </a:t>
            </a:r>
            <a:r>
              <a:rPr lang="cs-CZ" b="1" dirty="0"/>
              <a:t>pak nedochází k přijetí usnesení, a to ani usnesení opačného významu, </a:t>
            </a:r>
            <a:r>
              <a:rPr lang="cs-CZ" dirty="0"/>
              <a:t>tzn., že nevzniká žádné usnesení, a to ani za předpokladu, že by např. proti přijetí usnesení hlasoval nadpoloviční počet všech členů RM/ZM. </a:t>
            </a:r>
            <a:r>
              <a:rPr lang="cs-CZ" b="1" dirty="0"/>
              <a:t>Nelze ani upravovat znění navrženého usnesení dle výsledku hlasování </a:t>
            </a:r>
            <a:r>
              <a:rPr lang="cs-CZ" dirty="0"/>
              <a:t>(např. návrh usnesení „Rada obce jmenuje…“ v případě neschválení nelze zaměnit za „Rada obce nejmenuje…“ apod.). Je nutné vždy uvádět usnesení tak jak bylo navrženo, s uvedením průběhu a výsledku hlasování a případným konstatováním, že usnesení nebylo přijato. </a:t>
            </a:r>
            <a:r>
              <a:rPr lang="cs-CZ" b="1" dirty="0"/>
              <a:t>Má-li být smyslem usnesení vyjádření nesouhlasu rady obce s danou záležitostí, je nutno, aby byl jako negativní formulován již přímo návrh usnesení </a:t>
            </a:r>
            <a:r>
              <a:rPr lang="cs-CZ" dirty="0"/>
              <a:t>(„Rada obce/ZM nesouhlasí… Rada obce zamítá… Rada obce neuděluje…“ apod.).</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8715732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000" b="1" i="1" dirty="0"/>
              <a:t>V závěru schůze rady obce/zasedání zastupitelstva se rekapitulují znovu přijatá usnesení a o tomto souhrnném seznamu usnesení je znovu hlasováno. Je takový postup v pořádku?</a:t>
            </a:r>
            <a:br>
              <a:rPr lang="cs-CZ" sz="2000" dirty="0"/>
            </a:br>
            <a:endParaRPr lang="cs-CZ" sz="2000" dirty="0"/>
          </a:p>
        </p:txBody>
      </p:sp>
      <p:sp>
        <p:nvSpPr>
          <p:cNvPr id="3" name="Zástupný symbol pro obsah 2"/>
          <p:cNvSpPr>
            <a:spLocks noGrp="1"/>
          </p:cNvSpPr>
          <p:nvPr>
            <p:ph idx="1"/>
          </p:nvPr>
        </p:nvSpPr>
        <p:spPr/>
        <p:txBody>
          <a:bodyPr>
            <a:normAutofit/>
          </a:bodyPr>
          <a:lstStyle/>
          <a:p>
            <a:pPr algn="just"/>
            <a:r>
              <a:rPr lang="cs-CZ" dirty="0"/>
              <a:t>Takový postup lze považovat za zásadně nesprávný. Dochází tak k dvojímu hlasování o stejných věcech, které by mohlo vyústit až ve zpochybnění takto přijatých usnesení. V takovém případě se nelze vypořádat se situacemi, kdy v průběh schůze rady obce se může měnit počet přítomných členů rady obce a v závěru by tak hlasoval jiný počet členů rady obce než o jednotlivých usneseních. Zároveň by takové hlasování bylo zmatečné, neboť každý jednotlivý člen zastupitelstva obce by tak jedním hlasováním měl „odsouhlasit“ několik souhlasů, několik nesouhlasů, několik zdržení se hlasování, a přitom každý jinak. Je nutné podotknout, že usnesení jsou přijata okamžikem ukončení hlasování o konkrétním návrhu. </a:t>
            </a:r>
          </a:p>
          <a:p>
            <a:r>
              <a:rPr lang="cs-CZ" b="1" dirty="0"/>
              <a:t>Praxi dvojího schvalování přijímaných usnesení je nutno považovat za nepřijatelnou.</a:t>
            </a:r>
          </a:p>
          <a:p>
            <a:r>
              <a:rPr lang="cs-CZ" sz="1300" dirty="0"/>
              <a:t>Metodický materiál OVSDK MV č. 12</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224051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E31B6D-E0AF-4041-AA90-64B1144E5083}"/>
              </a:ext>
            </a:extLst>
          </p:cNvPr>
          <p:cNvSpPr>
            <a:spLocks noGrp="1"/>
          </p:cNvSpPr>
          <p:nvPr>
            <p:ph type="title"/>
          </p:nvPr>
        </p:nvSpPr>
        <p:spPr/>
        <p:txBody>
          <a:bodyPr>
            <a:normAutofit/>
          </a:bodyPr>
          <a:lstStyle/>
          <a:p>
            <a:r>
              <a:rPr lang="cs-CZ" dirty="0"/>
              <a:t>Prevence případných komplikací:</a:t>
            </a:r>
            <a:br>
              <a:rPr lang="cs-CZ" dirty="0"/>
            </a:br>
            <a:r>
              <a:rPr lang="cs-CZ" dirty="0"/>
              <a:t>v případě nutnosti – tajné hlasování</a:t>
            </a:r>
          </a:p>
        </p:txBody>
      </p:sp>
      <p:sp>
        <p:nvSpPr>
          <p:cNvPr id="3" name="Zástupný text 2">
            <a:extLst>
              <a:ext uri="{FF2B5EF4-FFF2-40B4-BE49-F238E27FC236}">
                <a16:creationId xmlns:a16="http://schemas.microsoft.com/office/drawing/2014/main" id="{F1EB5672-A563-4523-928D-5834C4059146}"/>
              </a:ext>
            </a:extLst>
          </p:cNvPr>
          <p:cNvSpPr>
            <a:spLocks noGrp="1"/>
          </p:cNvSpPr>
          <p:nvPr>
            <p:ph sz="half" idx="1"/>
          </p:nvPr>
        </p:nvSpPr>
        <p:spPr/>
        <p:txBody>
          <a:bodyPr/>
          <a:lstStyle/>
          <a:p>
            <a:r>
              <a:rPr lang="cs-CZ"/>
              <a:t>Rada</a:t>
            </a:r>
          </a:p>
          <a:p>
            <a:r>
              <a:rPr lang="cs-CZ"/>
              <a:t>Zastupitelstvo </a:t>
            </a:r>
            <a:endParaRPr lang="cs-CZ" dirty="0"/>
          </a:p>
        </p:txBody>
      </p:sp>
      <p:sp>
        <p:nvSpPr>
          <p:cNvPr id="5" name="Zástupný obsah 4">
            <a:extLst>
              <a:ext uri="{FF2B5EF4-FFF2-40B4-BE49-F238E27FC236}">
                <a16:creationId xmlns:a16="http://schemas.microsoft.com/office/drawing/2014/main" id="{142C8A42-483F-4841-A640-AADDC73830EB}"/>
              </a:ext>
            </a:extLst>
          </p:cNvPr>
          <p:cNvSpPr>
            <a:spLocks noGrp="1"/>
          </p:cNvSpPr>
          <p:nvPr>
            <p:ph sz="half" idx="2"/>
          </p:nvPr>
        </p:nvSpPr>
        <p:spPr/>
        <p:txBody>
          <a:bodyPr/>
          <a:lstStyle/>
          <a:p>
            <a:endParaRPr lang="cs-CZ"/>
          </a:p>
        </p:txBody>
      </p:sp>
      <p:sp>
        <p:nvSpPr>
          <p:cNvPr id="4" name="Zástupný symbol pro zápatí 3"/>
          <p:cNvSpPr>
            <a:spLocks noGrp="1"/>
          </p:cNvSpPr>
          <p:nvPr>
            <p:ph type="ftr" sz="quarter" idx="11"/>
          </p:nvPr>
        </p:nvSpPr>
        <p:spPr/>
        <p:txBody>
          <a:bodyPr/>
          <a:lstStyle/>
          <a:p>
            <a:endParaRPr lang="en-US" dirty="0"/>
          </a:p>
        </p:txBody>
      </p:sp>
      <p:pic>
        <p:nvPicPr>
          <p:cNvPr id="7" name="Obrázek 6">
            <a:extLst>
              <a:ext uri="{FF2B5EF4-FFF2-40B4-BE49-F238E27FC236}">
                <a16:creationId xmlns:a16="http://schemas.microsoft.com/office/drawing/2014/main" id="{780854C8-3916-49F5-8A29-A18EC55C5F62}"/>
              </a:ext>
            </a:extLst>
          </p:cNvPr>
          <p:cNvPicPr>
            <a:picLocks noChangeAspect="1"/>
          </p:cNvPicPr>
          <p:nvPr/>
        </p:nvPicPr>
        <p:blipFill>
          <a:blip r:embed="rId2"/>
          <a:stretch>
            <a:fillRect/>
          </a:stretch>
        </p:blipFill>
        <p:spPr>
          <a:xfrm>
            <a:off x="2842552" y="1930400"/>
            <a:ext cx="7513316" cy="3762827"/>
          </a:xfrm>
          <a:prstGeom prst="rect">
            <a:avLst/>
          </a:prstGeom>
        </p:spPr>
      </p:pic>
    </p:spTree>
    <p:extLst>
      <p:ext uri="{BB962C8B-B14F-4D97-AF65-F5344CB8AC3E}">
        <p14:creationId xmlns:p14="http://schemas.microsoft.com/office/powerpoint/2010/main" val="230703333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C4FE5B-FB5A-4F6A-8E59-854345762C41}"/>
              </a:ext>
            </a:extLst>
          </p:cNvPr>
          <p:cNvSpPr>
            <a:spLocks noGrp="1"/>
          </p:cNvSpPr>
          <p:nvPr>
            <p:ph type="title"/>
          </p:nvPr>
        </p:nvSpPr>
        <p:spPr>
          <a:xfrm>
            <a:off x="676746" y="609600"/>
            <a:ext cx="3729076" cy="1320800"/>
          </a:xfrm>
        </p:spPr>
        <p:txBody>
          <a:bodyPr anchor="ctr">
            <a:normAutofit/>
          </a:bodyPr>
          <a:lstStyle/>
          <a:p>
            <a:pPr>
              <a:lnSpc>
                <a:spcPct val="90000"/>
              </a:lnSpc>
            </a:pPr>
            <a:r>
              <a:rPr lang="cs-CZ" sz="2800" dirty="0"/>
              <a:t>A tajemníci a úředníci v „divočejších městech“</a:t>
            </a:r>
          </a:p>
        </p:txBody>
      </p:sp>
      <p:sp>
        <p:nvSpPr>
          <p:cNvPr id="3" name="Zástupný obsah 2">
            <a:extLst>
              <a:ext uri="{FF2B5EF4-FFF2-40B4-BE49-F238E27FC236}">
                <a16:creationId xmlns:a16="http://schemas.microsoft.com/office/drawing/2014/main" id="{3F383603-09DF-42E7-93CA-F68DE77FA5E0}"/>
              </a:ext>
            </a:extLst>
          </p:cNvPr>
          <p:cNvSpPr>
            <a:spLocks noGrp="1"/>
          </p:cNvSpPr>
          <p:nvPr>
            <p:ph idx="1"/>
          </p:nvPr>
        </p:nvSpPr>
        <p:spPr>
          <a:xfrm>
            <a:off x="685167" y="2160589"/>
            <a:ext cx="3720916" cy="3560733"/>
          </a:xfrm>
        </p:spPr>
        <p:txBody>
          <a:bodyPr>
            <a:normAutofit/>
          </a:bodyPr>
          <a:lstStyle/>
          <a:p>
            <a:r>
              <a:rPr lang="cs-CZ" sz="2800" dirty="0"/>
              <a:t>nic nepodepisují, nepředkládají a nejsou členy výběrových komisí.</a:t>
            </a:r>
          </a:p>
        </p:txBody>
      </p:sp>
      <p:pic>
        <p:nvPicPr>
          <p:cNvPr id="8" name="Graphic 7" descr="Zabezpečený notebook">
            <a:extLst>
              <a:ext uri="{FF2B5EF4-FFF2-40B4-BE49-F238E27FC236}">
                <a16:creationId xmlns:a16="http://schemas.microsoft.com/office/drawing/2014/main" id="{15E45B98-A7C6-48B1-911A-55AF6A04DA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3069" y="1744394"/>
            <a:ext cx="3733713" cy="3733713"/>
          </a:xfrm>
          <a:prstGeom prst="rect">
            <a:avLst/>
          </a:prstGeom>
        </p:spPr>
      </p:pic>
      <p:sp>
        <p:nvSpPr>
          <p:cNvPr id="4" name="Zástupný symbol pro zápatí 3">
            <a:extLst>
              <a:ext uri="{FF2B5EF4-FFF2-40B4-BE49-F238E27FC236}">
                <a16:creationId xmlns:a16="http://schemas.microsoft.com/office/drawing/2014/main" id="{DFA0BF3B-E673-4759-9F74-7EEBB7A6DB7B}"/>
              </a:ext>
            </a:extLst>
          </p:cNvPr>
          <p:cNvSpPr>
            <a:spLocks noGrp="1"/>
          </p:cNvSpPr>
          <p:nvPr>
            <p:ph type="ftr" sz="quarter" idx="11"/>
          </p:nvPr>
        </p:nvSpPr>
        <p:spPr>
          <a:xfrm>
            <a:off x="677334" y="6041362"/>
            <a:ext cx="5541032" cy="365125"/>
          </a:xfrm>
        </p:spPr>
        <p:txBody>
          <a:bodyPr>
            <a:normAutofit/>
          </a:bodyPr>
          <a:lstStyle/>
          <a:p>
            <a:endParaRPr lang="en-US" dirty="0"/>
          </a:p>
        </p:txBody>
      </p:sp>
    </p:spTree>
    <p:extLst>
      <p:ext uri="{BB962C8B-B14F-4D97-AF65-F5344CB8AC3E}">
        <p14:creationId xmlns:p14="http://schemas.microsoft.com/office/powerpoint/2010/main" val="67859143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91F79AF-0D11-46C4-A87C-5F3AB348F4DB}"/>
              </a:ext>
            </a:extLst>
          </p:cNvPr>
          <p:cNvSpPr>
            <a:spLocks noGrp="1"/>
          </p:cNvSpPr>
          <p:nvPr>
            <p:ph idx="1"/>
          </p:nvPr>
        </p:nvSpPr>
        <p:spPr>
          <a:xfrm>
            <a:off x="124840" y="-159026"/>
            <a:ext cx="7179733" cy="6565513"/>
          </a:xfrm>
        </p:spPr>
        <p:txBody>
          <a:bodyPr anchor="ctr">
            <a:normAutofit/>
          </a:bodyPr>
          <a:lstStyle/>
          <a:p>
            <a:pPr algn="just">
              <a:lnSpc>
                <a:spcPct val="90000"/>
              </a:lnSpc>
            </a:pPr>
            <a:r>
              <a:rPr lang="cs-CZ" sz="1400" dirty="0"/>
              <a:t>Je vhodné dodat, že </a:t>
            </a:r>
            <a:r>
              <a:rPr lang="cs-CZ" sz="1400" b="1" dirty="0"/>
              <a:t>požadavku veřejnosti zasedání zastupitelstva obce neodporuje, pokud zastupitelstvo z legitimních důvodů v některých případech přistoupí k tzv. tajnému hlasování</a:t>
            </a:r>
            <a:r>
              <a:rPr lang="cs-CZ" sz="1400" dirty="0"/>
              <a:t>. Zákon o obcích totiž předpokládá, že některé procedurální otázky budou upraveny v jednacím řádu zastupitelstva obce (§ 96) a otázku způsobu hlasování lze právě za takovou procedurální otázku považovat. </a:t>
            </a:r>
            <a:r>
              <a:rPr lang="cs-CZ" sz="1400" b="1" dirty="0"/>
              <a:t>V každém případě nebude takový způsob odporovat § 95 odst. 1 zákona o obcích, který jako minimální požadavek na obsah zápisu stanoví povinnost uvést výsledek hlasování, aniž by bylo nutné jmenovitě identifikovat, jak kteří členové zastupitelstva hlasovali</a:t>
            </a:r>
            <a:r>
              <a:rPr lang="cs-CZ" sz="1400" dirty="0"/>
              <a:t>. Požadavek veřejnosti je přitom nutné spatřovat dominantně v účasti občanů na zasedání zastupitelstva, přičemž tento požadavek nemusí být tajným hlasováním narušen. To, že tajného hlasování může být v konkrétním případě </a:t>
            </a:r>
            <a:r>
              <a:rPr lang="cs-CZ" sz="1400" i="1" dirty="0"/>
              <a:t>zneužito </a:t>
            </a:r>
            <a:r>
              <a:rPr lang="cs-CZ" sz="1400" dirty="0"/>
              <a:t>ke snižování odpovědnosti členů zastupitelstva obce za přijatá rozhodnutí, je otázkou </a:t>
            </a:r>
            <a:r>
              <a:rPr lang="cs-CZ" sz="1400" i="1" dirty="0"/>
              <a:t>politické odpovědnosti</a:t>
            </a:r>
            <a:r>
              <a:rPr lang="cs-CZ" sz="1400" dirty="0"/>
              <a:t> členů zastupitelstva, nikoli důvodem pro konstatování nezákonnosti.</a:t>
            </a:r>
          </a:p>
          <a:p>
            <a:pPr algn="just">
              <a:lnSpc>
                <a:spcPct val="90000"/>
              </a:lnSpc>
            </a:pPr>
            <a:r>
              <a:rPr lang="cs-CZ" sz="1400" dirty="0"/>
              <a:t>JUDr. Adam </a:t>
            </a:r>
            <a:r>
              <a:rPr lang="cs-CZ" sz="1400" dirty="0" err="1"/>
              <a:t>Furek</a:t>
            </a:r>
            <a:r>
              <a:rPr lang="cs-CZ" sz="1400" dirty="0"/>
              <a:t>, Ministerstvo vnitra, Veřejná správa 6/2008 Zásada veřejnosti zasedání zastupitelstva obce - Praktické problémy</a:t>
            </a:r>
          </a:p>
          <a:p>
            <a:pPr algn="just">
              <a:lnSpc>
                <a:spcPct val="90000"/>
              </a:lnSpc>
            </a:pPr>
            <a:r>
              <a:rPr lang="cs-CZ" sz="1400" u="sng" dirty="0">
                <a:hlinkClick r:id="rId2"/>
              </a:rPr>
              <a:t>https://www.mvcr.cz/clanek/zasada-verejnosti-zasedani-zastupitelstva-obce-prakticke-problemy.aspx</a:t>
            </a:r>
            <a:r>
              <a:rPr lang="cs-CZ" sz="1400" dirty="0"/>
              <a:t> </a:t>
            </a:r>
          </a:p>
          <a:p>
            <a:pPr algn="just">
              <a:lnSpc>
                <a:spcPct val="90000"/>
              </a:lnSpc>
            </a:pPr>
            <a:endParaRPr lang="cs-CZ" sz="1400" dirty="0"/>
          </a:p>
          <a:p>
            <a:pPr algn="just">
              <a:lnSpc>
                <a:spcPct val="90000"/>
              </a:lnSpc>
            </a:pPr>
            <a:r>
              <a:rPr lang="cs-CZ" sz="1400" dirty="0"/>
              <a:t>Ministerstvo vnitra problematiku tajného hlasování řeší dále také v </a:t>
            </a:r>
            <a:r>
              <a:rPr lang="cs-CZ" sz="1400" i="1" dirty="0"/>
              <a:t>Metodickém doporučení k činnosti územních samosprávných celků věnovaném jednacím řádům zastupitelstev obcí</a:t>
            </a:r>
            <a:r>
              <a:rPr lang="cs-CZ" sz="1400" dirty="0"/>
              <a:t>, kde na str. 14-15 uvádí, že úprava tajného hlasování je „problematická, ale přípustná“. Podle ministerstva je „</a:t>
            </a:r>
            <a:r>
              <a:rPr lang="cs-CZ" sz="1400" i="1" dirty="0"/>
              <a:t>obecná forma hlasování veřejná, zastupitelstvo obce se nicméně může rozhodnout pro užití formy tajné</a:t>
            </a:r>
            <a:r>
              <a:rPr lang="cs-CZ" sz="1400" dirty="0"/>
              <a:t>.“</a:t>
            </a:r>
          </a:p>
        </p:txBody>
      </p:sp>
      <p:sp>
        <p:nvSpPr>
          <p:cNvPr id="4" name="Zástupný symbol pro zápatí 3"/>
          <p:cNvSpPr>
            <a:spLocks noGrp="1"/>
          </p:cNvSpPr>
          <p:nvPr>
            <p:ph type="ftr" sz="quarter" idx="11"/>
          </p:nvPr>
        </p:nvSpPr>
        <p:spPr>
          <a:xfrm>
            <a:off x="677334" y="6041362"/>
            <a:ext cx="5161536" cy="365125"/>
          </a:xfrm>
        </p:spPr>
        <p:txBody>
          <a:bodyPr>
            <a:normAutofit/>
          </a:bodyPr>
          <a:lstStyle/>
          <a:p>
            <a:pPr>
              <a:spcAft>
                <a:spcPts val="600"/>
              </a:spcAft>
            </a:pPr>
            <a:endParaRPr lang="en-US"/>
          </a:p>
        </p:txBody>
      </p:sp>
      <p:sp>
        <p:nvSpPr>
          <p:cNvPr id="2" name="Nadpis 1">
            <a:extLst>
              <a:ext uri="{FF2B5EF4-FFF2-40B4-BE49-F238E27FC236}">
                <a16:creationId xmlns:a16="http://schemas.microsoft.com/office/drawing/2014/main" id="{9F394B05-DE48-4DAC-87E8-97A64AD10F2B}"/>
              </a:ext>
            </a:extLst>
          </p:cNvPr>
          <p:cNvSpPr>
            <a:spLocks noGrp="1"/>
          </p:cNvSpPr>
          <p:nvPr>
            <p:ph type="title"/>
          </p:nvPr>
        </p:nvSpPr>
        <p:spPr>
          <a:xfrm>
            <a:off x="7829658" y="1253067"/>
            <a:ext cx="3371742" cy="4351866"/>
          </a:xfrm>
        </p:spPr>
        <p:txBody>
          <a:bodyPr anchor="ctr">
            <a:normAutofit/>
          </a:bodyPr>
          <a:lstStyle/>
          <a:p>
            <a:r>
              <a:rPr lang="cs-CZ" dirty="0">
                <a:solidFill>
                  <a:schemeClr val="tx1"/>
                </a:solidFill>
              </a:rPr>
              <a:t>Tajné hlasování – je možné? </a:t>
            </a:r>
            <a:br>
              <a:rPr lang="cs-CZ" dirty="0">
                <a:solidFill>
                  <a:schemeClr val="bg1"/>
                </a:solidFill>
              </a:rPr>
            </a:br>
            <a:br>
              <a:rPr lang="cs-CZ" dirty="0">
                <a:solidFill>
                  <a:schemeClr val="bg1"/>
                </a:solidFill>
              </a:rPr>
            </a:br>
            <a:r>
              <a:rPr lang="cs-CZ" dirty="0">
                <a:solidFill>
                  <a:schemeClr val="bg1"/>
                </a:solidFill>
              </a:rPr>
              <a:t>Návod MV</a:t>
            </a:r>
          </a:p>
        </p:txBody>
      </p:sp>
    </p:spTree>
    <p:extLst>
      <p:ext uri="{BB962C8B-B14F-4D97-AF65-F5344CB8AC3E}">
        <p14:creationId xmlns:p14="http://schemas.microsoft.com/office/powerpoint/2010/main" val="210629980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cxnSp>
          <p:nvCxnSpPr>
            <p:cNvPr id="11" name="Straight Connector 10">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4"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5" name="Isosceles Triangle 14">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6"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7"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8"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9" name="Isosceles Triangle 18">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grpSp>
      <p:sp useBgFill="1">
        <p:nvSpPr>
          <p:cNvPr id="21" name="Rectangle 20">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29"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1" name="Isosceles Triangle 30">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3"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5" name="Isosceles Triangle 34">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7" name="Freeform: Shape 36">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338169D-D6DD-4D63-BD75-3192DBD03130}"/>
              </a:ext>
            </a:extLst>
          </p:cNvPr>
          <p:cNvSpPr>
            <a:spLocks noGrp="1"/>
          </p:cNvSpPr>
          <p:nvPr>
            <p:ph type="title"/>
          </p:nvPr>
        </p:nvSpPr>
        <p:spPr>
          <a:xfrm>
            <a:off x="4419136" y="1020871"/>
            <a:ext cx="6960759" cy="2849671"/>
          </a:xfrm>
        </p:spPr>
        <p:txBody>
          <a:bodyPr vert="horz" lIns="91440" tIns="45720" rIns="91440" bIns="45720" rtlCol="0" anchor="b">
            <a:normAutofit/>
          </a:bodyPr>
          <a:lstStyle/>
          <a:p>
            <a:r>
              <a:rPr lang="en-US" sz="6000">
                <a:solidFill>
                  <a:srgbClr val="FFFFFF"/>
                </a:solidFill>
              </a:rPr>
              <a:t>Jak na funkční tajné hlasování</a:t>
            </a:r>
          </a:p>
        </p:txBody>
      </p:sp>
      <p:sp>
        <p:nvSpPr>
          <p:cNvPr id="39" name="Isosceles Triangle 38">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ástupný symbol pro zápatí 3">
            <a:extLst>
              <a:ext uri="{FF2B5EF4-FFF2-40B4-BE49-F238E27FC236}">
                <a16:creationId xmlns:a16="http://schemas.microsoft.com/office/drawing/2014/main" id="{92B8D7AA-2B8B-4C19-8DDF-6A9FC0DAC85B}"/>
              </a:ext>
            </a:extLst>
          </p:cNvPr>
          <p:cNvSpPr>
            <a:spLocks noGrp="1"/>
          </p:cNvSpPr>
          <p:nvPr>
            <p:ph type="ftr" sz="quarter" idx="11"/>
          </p:nvPr>
        </p:nvSpPr>
        <p:spPr>
          <a:xfrm>
            <a:off x="4419136" y="6041362"/>
            <a:ext cx="3684340" cy="365125"/>
          </a:xfrm>
        </p:spPr>
        <p:txBody>
          <a:bodyPr vert="horz" lIns="91440" tIns="45720" rIns="91440" bIns="45720" rtlCol="0" anchor="ctr">
            <a:normAutofit/>
          </a:bodyPr>
          <a:lstStyle/>
          <a:p>
            <a:endParaRPr lang="en-US" sz="900" kern="1200">
              <a:solidFill>
                <a:srgbClr val="FFFFFF"/>
              </a:solidFill>
              <a:latin typeface="+mn-lt"/>
              <a:ea typeface="+mn-ea"/>
              <a:cs typeface="+mn-cs"/>
            </a:endParaRPr>
          </a:p>
        </p:txBody>
      </p:sp>
    </p:spTree>
    <p:extLst>
      <p:ext uri="{BB962C8B-B14F-4D97-AF65-F5344CB8AC3E}">
        <p14:creationId xmlns:p14="http://schemas.microsoft.com/office/powerpoint/2010/main" val="1431273677"/>
      </p:ext>
    </p:extLst>
  </p:cSld>
  <p:clrMapOvr>
    <a:overrideClrMapping bg1="dk1" tx1="lt1" bg2="dk2" tx2="lt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B20B71-4496-4CFD-A7A7-ABD296DA7054}"/>
              </a:ext>
            </a:extLst>
          </p:cNvPr>
          <p:cNvSpPr>
            <a:spLocks noGrp="1"/>
          </p:cNvSpPr>
          <p:nvPr>
            <p:ph type="title"/>
          </p:nvPr>
        </p:nvSpPr>
        <p:spPr>
          <a:xfrm>
            <a:off x="676746" y="609600"/>
            <a:ext cx="3729076" cy="1320800"/>
          </a:xfrm>
        </p:spPr>
        <p:txBody>
          <a:bodyPr anchor="ctr">
            <a:normAutofit/>
          </a:bodyPr>
          <a:lstStyle/>
          <a:p>
            <a:pPr>
              <a:lnSpc>
                <a:spcPct val="90000"/>
              </a:lnSpc>
            </a:pPr>
            <a:r>
              <a:rPr lang="cs-CZ" sz="2800" dirty="0"/>
              <a:t>Lhůta pro pořízení zápisu ze zasedání ZM</a:t>
            </a:r>
          </a:p>
        </p:txBody>
      </p:sp>
      <p:sp>
        <p:nvSpPr>
          <p:cNvPr id="3" name="Zástupný obsah 2">
            <a:extLst>
              <a:ext uri="{FF2B5EF4-FFF2-40B4-BE49-F238E27FC236}">
                <a16:creationId xmlns:a16="http://schemas.microsoft.com/office/drawing/2014/main" id="{C31814EE-E362-4986-8952-5701B42F4966}"/>
              </a:ext>
            </a:extLst>
          </p:cNvPr>
          <p:cNvSpPr>
            <a:spLocks noGrp="1"/>
          </p:cNvSpPr>
          <p:nvPr>
            <p:ph idx="1"/>
          </p:nvPr>
        </p:nvSpPr>
        <p:spPr>
          <a:xfrm>
            <a:off x="685167" y="2160589"/>
            <a:ext cx="3720916" cy="3560733"/>
          </a:xfrm>
        </p:spPr>
        <p:txBody>
          <a:bodyPr>
            <a:normAutofit/>
          </a:bodyPr>
          <a:lstStyle/>
          <a:p>
            <a:r>
              <a:rPr lang="cs-CZ" dirty="0"/>
              <a:t>Zápis nutno pořídit do 10 dnů po skončení zasedání, musí být uložen na obecním úřadu k nahlédnutí  (§ 95 odst. 2)</a:t>
            </a:r>
          </a:p>
          <a:p>
            <a:endParaRPr lang="cs-CZ" dirty="0"/>
          </a:p>
          <a:p>
            <a:r>
              <a:rPr lang="cs-CZ" dirty="0"/>
              <a:t>Nepořízení zápisu včas nezpůsobuje nezákonnost usnesení.</a:t>
            </a:r>
          </a:p>
          <a:p>
            <a:endParaRPr lang="cs-CZ" dirty="0"/>
          </a:p>
          <a:p>
            <a:endParaRPr lang="cs-CZ" dirty="0"/>
          </a:p>
        </p:txBody>
      </p:sp>
      <p:pic>
        <p:nvPicPr>
          <p:cNvPr id="8" name="Graphic 7" descr="Schůzka">
            <a:extLst>
              <a:ext uri="{FF2B5EF4-FFF2-40B4-BE49-F238E27FC236}">
                <a16:creationId xmlns:a16="http://schemas.microsoft.com/office/drawing/2014/main" id="{E4E41BDB-ED1D-44A3-9DB3-C6FDC6ADEA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54035" y="875360"/>
            <a:ext cx="4602747" cy="4602747"/>
          </a:xfrm>
          <a:prstGeom prst="rect">
            <a:avLst/>
          </a:prstGeom>
        </p:spPr>
      </p:pic>
      <p:sp>
        <p:nvSpPr>
          <p:cNvPr id="4" name="Zástupný symbol pro zápatí 3"/>
          <p:cNvSpPr>
            <a:spLocks noGrp="1"/>
          </p:cNvSpPr>
          <p:nvPr>
            <p:ph type="ftr" sz="quarter" idx="11"/>
          </p:nvPr>
        </p:nvSpPr>
        <p:spPr>
          <a:xfrm>
            <a:off x="677334" y="6041362"/>
            <a:ext cx="5541032" cy="365125"/>
          </a:xfrm>
        </p:spPr>
        <p:txBody>
          <a:bodyPr>
            <a:normAutofit/>
          </a:bodyPr>
          <a:lstStyle/>
          <a:p>
            <a:endParaRPr lang="en-US" dirty="0"/>
          </a:p>
        </p:txBody>
      </p:sp>
    </p:spTree>
    <p:extLst>
      <p:ext uri="{BB962C8B-B14F-4D97-AF65-F5344CB8AC3E}">
        <p14:creationId xmlns:p14="http://schemas.microsoft.com/office/powerpoint/2010/main" val="87600579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45679B-D380-4ADF-9457-5CACA8987467}"/>
              </a:ext>
            </a:extLst>
          </p:cNvPr>
          <p:cNvSpPr>
            <a:spLocks noGrp="1"/>
          </p:cNvSpPr>
          <p:nvPr>
            <p:ph type="title"/>
          </p:nvPr>
        </p:nvSpPr>
        <p:spPr>
          <a:xfrm>
            <a:off x="652481" y="1382486"/>
            <a:ext cx="3547581" cy="4093028"/>
          </a:xfrm>
        </p:spPr>
        <p:txBody>
          <a:bodyPr anchor="ctr">
            <a:normAutofit/>
          </a:bodyPr>
          <a:lstStyle/>
          <a:p>
            <a:r>
              <a:rPr lang="cs-CZ" sz="4400" dirty="0">
                <a:solidFill>
                  <a:schemeClr val="accent1">
                    <a:lumMod val="75000"/>
                  </a:schemeClr>
                </a:solidFill>
              </a:rPr>
              <a:t>Námitky proti zápisu</a:t>
            </a:r>
          </a:p>
        </p:txBody>
      </p:sp>
      <p:sp>
        <p:nvSpPr>
          <p:cNvPr id="4" name="Zástupný symbol pro zápatí 3"/>
          <p:cNvSpPr>
            <a:spLocks noGrp="1"/>
          </p:cNvSpPr>
          <p:nvPr>
            <p:ph type="ftr" sz="quarter" idx="11"/>
          </p:nvPr>
        </p:nvSpPr>
        <p:spPr>
          <a:xfrm>
            <a:off x="4852544" y="6041362"/>
            <a:ext cx="5554200" cy="365125"/>
          </a:xfrm>
        </p:spPr>
        <p:txBody>
          <a:bodyPr>
            <a:normAutofit/>
          </a:bodyPr>
          <a:lstStyle/>
          <a:p>
            <a:pPr>
              <a:spcAft>
                <a:spcPts val="600"/>
              </a:spcAft>
            </a:pPr>
            <a:endParaRPr lang="en-US">
              <a:solidFill>
                <a:srgbClr val="FFFFFF"/>
              </a:solidFill>
            </a:endParaRPr>
          </a:p>
        </p:txBody>
      </p:sp>
      <p:graphicFrame>
        <p:nvGraphicFramePr>
          <p:cNvPr id="6" name="Zástupný obsah 2">
            <a:extLst>
              <a:ext uri="{FF2B5EF4-FFF2-40B4-BE49-F238E27FC236}">
                <a16:creationId xmlns:a16="http://schemas.microsoft.com/office/drawing/2014/main" id="{79307BFE-9541-42D9-A4D8-4128F3E36600}"/>
              </a:ext>
            </a:extLst>
          </p:cNvPr>
          <p:cNvGraphicFramePr>
            <a:graphicFrameLocks noGrp="1"/>
          </p:cNvGraphicFramePr>
          <p:nvPr>
            <p:ph idx="1"/>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209888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98AD44-5C37-4ABB-AFFF-29BE27BD8E15}"/>
              </a:ext>
            </a:extLst>
          </p:cNvPr>
          <p:cNvSpPr>
            <a:spLocks noGrp="1"/>
          </p:cNvSpPr>
          <p:nvPr>
            <p:ph type="title"/>
          </p:nvPr>
        </p:nvSpPr>
        <p:spPr/>
        <p:txBody>
          <a:bodyPr/>
          <a:lstStyle/>
          <a:p>
            <a:r>
              <a:rPr lang="cs-CZ" dirty="0"/>
              <a:t>Schůze Rady </a:t>
            </a:r>
          </a:p>
        </p:txBody>
      </p:sp>
      <p:sp>
        <p:nvSpPr>
          <p:cNvPr id="3" name="Zástupný obsah 2">
            <a:extLst>
              <a:ext uri="{FF2B5EF4-FFF2-40B4-BE49-F238E27FC236}">
                <a16:creationId xmlns:a16="http://schemas.microsoft.com/office/drawing/2014/main" id="{5552F30E-0121-4004-86A4-E313ECBF507A}"/>
              </a:ext>
            </a:extLst>
          </p:cNvPr>
          <p:cNvSpPr>
            <a:spLocks noGrp="1"/>
          </p:cNvSpPr>
          <p:nvPr>
            <p:ph idx="1"/>
          </p:nvPr>
        </p:nvSpPr>
        <p:spPr/>
        <p:txBody>
          <a:bodyPr>
            <a:normAutofit fontScale="92500" lnSpcReduction="20000"/>
          </a:bodyPr>
          <a:lstStyle/>
          <a:p>
            <a:r>
              <a:rPr lang="cs-CZ" b="1" dirty="0"/>
              <a:t>§ 101</a:t>
            </a:r>
          </a:p>
          <a:p>
            <a:pPr algn="just"/>
            <a:r>
              <a:rPr lang="cs-CZ" b="1" dirty="0"/>
              <a:t>(1)</a:t>
            </a:r>
            <a:r>
              <a:rPr lang="cs-CZ" dirty="0"/>
              <a:t> Rada obce se schází ke svým schůzím podle potřeby, její schůze jsou neveřejné. Rada obce může k jednotlivým bodům svého jednání přizvat dalšího člena zastupitelstva obce a jiné osoby.</a:t>
            </a:r>
          </a:p>
          <a:p>
            <a:pPr algn="just"/>
            <a:r>
              <a:rPr lang="cs-CZ" b="1" dirty="0"/>
              <a:t>(2)</a:t>
            </a:r>
            <a:r>
              <a:rPr lang="cs-CZ" dirty="0"/>
              <a:t> Rada obce je schopna se usnášet, je-li přítomna nadpoloviční většina všech jejích členů; k platnému usnesení nebo rozhodnutí je třeba souhlasu nadpoloviční většiny všech jejích členů.</a:t>
            </a:r>
          </a:p>
          <a:p>
            <a:pPr algn="just"/>
            <a:r>
              <a:rPr lang="cs-CZ" b="1" dirty="0"/>
              <a:t>(3)</a:t>
            </a:r>
            <a:r>
              <a:rPr lang="cs-CZ" dirty="0"/>
              <a:t> Rada obce pořizuje ze své schůze zápis, který podepisuje starosta spolu s místostarostou nebo jiným radním. V zápise se vždy uvede počet přítomných členů rady obce, schválený pořad schůze rady obce, průběh a výsledek hlasování a přijatá usnesení. Zápis ze schůze rady obce musí být pořízen do </a:t>
            </a:r>
            <a:r>
              <a:rPr lang="cs-CZ" strike="sngStrike" dirty="0"/>
              <a:t>7</a:t>
            </a:r>
            <a:r>
              <a:rPr lang="cs-CZ" dirty="0"/>
              <a:t> </a:t>
            </a:r>
            <a:r>
              <a:rPr lang="cs-CZ" b="1" u="sng" dirty="0"/>
              <a:t>15 </a:t>
            </a:r>
            <a:r>
              <a:rPr lang="cs-CZ" dirty="0"/>
              <a:t>dnů od jejího konání. O námitkách člena rady obce proti zápisu rozhodne nejbližší schůze rady obce. Zápis ze schůze rady obce musí být uložen u obecního úřadu k nahlédnutí členům zastupitelstva obce.</a:t>
            </a:r>
          </a:p>
          <a:p>
            <a:r>
              <a:rPr lang="cs-CZ" b="1" dirty="0"/>
              <a:t>(4)</a:t>
            </a:r>
            <a:r>
              <a:rPr lang="cs-CZ" dirty="0"/>
              <a:t> Rada obce vydá jednací řád, v němž stanoví podrobnosti o jednání rady obce.</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7675464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57D1F1-3650-4878-9635-F0EFB034E811}"/>
              </a:ext>
            </a:extLst>
          </p:cNvPr>
          <p:cNvSpPr>
            <a:spLocks noGrp="1"/>
          </p:cNvSpPr>
          <p:nvPr>
            <p:ph type="title"/>
          </p:nvPr>
        </p:nvSpPr>
        <p:spPr/>
        <p:txBody>
          <a:bodyPr/>
          <a:lstStyle/>
          <a:p>
            <a:r>
              <a:rPr lang="cs-CZ" dirty="0"/>
              <a:t>Zápis ze schůze rady</a:t>
            </a:r>
          </a:p>
        </p:txBody>
      </p:sp>
      <p:sp>
        <p:nvSpPr>
          <p:cNvPr id="3" name="Zástupný obsah 2">
            <a:extLst>
              <a:ext uri="{FF2B5EF4-FFF2-40B4-BE49-F238E27FC236}">
                <a16:creationId xmlns:a16="http://schemas.microsoft.com/office/drawing/2014/main" id="{86C8E8C4-42AE-4CE7-A4C9-85B56A120C9B}"/>
              </a:ext>
            </a:extLst>
          </p:cNvPr>
          <p:cNvSpPr>
            <a:spLocks noGrp="1"/>
          </p:cNvSpPr>
          <p:nvPr>
            <p:ph idx="1"/>
          </p:nvPr>
        </p:nvSpPr>
        <p:spPr/>
        <p:txBody>
          <a:bodyPr/>
          <a:lstStyle/>
          <a:p>
            <a:r>
              <a:rPr lang="cs-CZ" b="1" dirty="0"/>
              <a:t>§ 101 odst. 3</a:t>
            </a:r>
            <a:r>
              <a:rPr lang="cs-CZ" dirty="0"/>
              <a:t> </a:t>
            </a:r>
          </a:p>
          <a:p>
            <a:pPr algn="just"/>
            <a:r>
              <a:rPr lang="cs-CZ" dirty="0"/>
              <a:t>Rada obce pořizuje ze své schůze zápis, který podepisuje starosta spolu s místostarostou nebo jiným radním. </a:t>
            </a:r>
          </a:p>
          <a:p>
            <a:pPr lvl="1" algn="just"/>
            <a:r>
              <a:rPr lang="cs-CZ" dirty="0"/>
              <a:t>V zápise se vždy uvede počet přítomných členů rady obce,</a:t>
            </a:r>
          </a:p>
          <a:p>
            <a:pPr lvl="1" algn="just"/>
            <a:r>
              <a:rPr lang="cs-CZ" dirty="0"/>
              <a:t> schválený pořad schůze rady obce, </a:t>
            </a:r>
          </a:p>
          <a:p>
            <a:pPr lvl="1" algn="just"/>
            <a:r>
              <a:rPr lang="cs-CZ" dirty="0"/>
              <a:t>průběh </a:t>
            </a:r>
          </a:p>
          <a:p>
            <a:pPr lvl="1" algn="just"/>
            <a:r>
              <a:rPr lang="cs-CZ" dirty="0"/>
              <a:t>a výsledek hlasování </a:t>
            </a:r>
          </a:p>
          <a:p>
            <a:pPr lvl="1" algn="just"/>
            <a:r>
              <a:rPr lang="cs-CZ" dirty="0"/>
              <a:t>a přijatá usnesení.</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24875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TextShape 1"/>
          <p:cNvSpPr txBox="1"/>
          <p:nvPr/>
        </p:nvSpPr>
        <p:spPr>
          <a:xfrm>
            <a:off x="677160" y="609480"/>
            <a:ext cx="8596440" cy="132048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Trebuchet MS"/>
            </a:endParaRPr>
          </a:p>
        </p:txBody>
      </p:sp>
      <p:pic>
        <p:nvPicPr>
          <p:cNvPr id="341" name="Obrázek 340"/>
          <p:cNvPicPr/>
          <p:nvPr/>
        </p:nvPicPr>
        <p:blipFill>
          <a:blip r:embed="rId2"/>
          <a:stretch/>
        </p:blipFill>
        <p:spPr>
          <a:xfrm>
            <a:off x="882720" y="609480"/>
            <a:ext cx="6749280" cy="5757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9E7C08-A856-45B0-BD9C-0EFD064CC6D6}"/>
              </a:ext>
            </a:extLst>
          </p:cNvPr>
          <p:cNvSpPr>
            <a:spLocks noGrp="1"/>
          </p:cNvSpPr>
          <p:nvPr>
            <p:ph type="title"/>
          </p:nvPr>
        </p:nvSpPr>
        <p:spPr>
          <a:xfrm>
            <a:off x="677334" y="331304"/>
            <a:ext cx="8596668" cy="897729"/>
          </a:xfrm>
        </p:spPr>
        <p:txBody>
          <a:bodyPr/>
          <a:lstStyle/>
          <a:p>
            <a:r>
              <a:rPr lang="cs-CZ" dirty="0"/>
              <a:t>Kompetence Rady - § 102 odst. 2</a:t>
            </a:r>
          </a:p>
        </p:txBody>
      </p:sp>
      <p:sp>
        <p:nvSpPr>
          <p:cNvPr id="3" name="Zástupný obsah 2">
            <a:extLst>
              <a:ext uri="{FF2B5EF4-FFF2-40B4-BE49-F238E27FC236}">
                <a16:creationId xmlns:a16="http://schemas.microsoft.com/office/drawing/2014/main" id="{30B00A03-66C9-495B-BA39-8C8FBD4648C0}"/>
              </a:ext>
            </a:extLst>
          </p:cNvPr>
          <p:cNvSpPr>
            <a:spLocks noGrp="1"/>
          </p:cNvSpPr>
          <p:nvPr>
            <p:ph idx="1"/>
          </p:nvPr>
        </p:nvSpPr>
        <p:spPr>
          <a:xfrm>
            <a:off x="677333" y="967409"/>
            <a:ext cx="10570770" cy="5711688"/>
          </a:xfrm>
        </p:spPr>
        <p:txBody>
          <a:bodyPr>
            <a:normAutofit fontScale="62500" lnSpcReduction="20000"/>
          </a:bodyPr>
          <a:lstStyle/>
          <a:p>
            <a:r>
              <a:rPr lang="cs-CZ" dirty="0"/>
              <a:t>Radě obce je vyhrazeno</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zabezpečovat hospodaření obce podle schváleného rozpočtu, provádět rozpočtová opatření v rozsahu stanoveném zastupitelstvem obce,</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plnit vůči právnickým osobám a organizačním složkám založeným nebo zřízeným zastupitelstvem obce, s výjimkou obecní policie, úkoly zakladatele nebo zřizovatele podle zvláštních předpisů, nejsou-li vyhrazeny zastupitelstvu obce (§ 84 odst. 2),</a:t>
            </a:r>
          </a:p>
          <a:p>
            <a:pPr algn="just"/>
            <a:r>
              <a:rPr lang="cs-CZ" b="1" i="0" dirty="0">
                <a:solidFill>
                  <a:srgbClr val="000000"/>
                </a:solidFill>
                <a:effectLst/>
                <a:highlight>
                  <a:srgbClr val="FFFF00"/>
                </a:highlight>
                <a:latin typeface="Arial" panose="020B0604020202020204" pitchFamily="34" charset="0"/>
              </a:rPr>
              <a:t>c)</a:t>
            </a:r>
            <a:r>
              <a:rPr lang="cs-CZ" b="0" i="0" dirty="0">
                <a:solidFill>
                  <a:srgbClr val="000000"/>
                </a:solidFill>
                <a:effectLst/>
                <a:highlight>
                  <a:srgbClr val="FFFF00"/>
                </a:highlight>
                <a:latin typeface="Arial" panose="020B0604020202020204" pitchFamily="34" charset="0"/>
              </a:rPr>
              <a:t> rozhodovat ve věcech obce jako jediného společníka obchodní společnosti,</a:t>
            </a:r>
          </a:p>
          <a:p>
            <a:pPr algn="just"/>
            <a:r>
              <a:rPr lang="cs-CZ" b="1" i="0" dirty="0">
                <a:solidFill>
                  <a:srgbClr val="000000"/>
                </a:solidFill>
                <a:effectLst/>
                <a:highlight>
                  <a:srgbClr val="FFFF00"/>
                </a:highlight>
                <a:latin typeface="Arial" panose="020B0604020202020204" pitchFamily="34" charset="0"/>
              </a:rPr>
              <a:t>d)</a:t>
            </a:r>
            <a:r>
              <a:rPr lang="cs-CZ" b="0" i="0" dirty="0">
                <a:solidFill>
                  <a:srgbClr val="000000"/>
                </a:solidFill>
                <a:effectLst/>
                <a:highlight>
                  <a:srgbClr val="FFFF00"/>
                </a:highlight>
                <a:latin typeface="Arial" panose="020B0604020202020204" pitchFamily="34" charset="0"/>
              </a:rPr>
              <a:t> vydávat nařízení obce,</a:t>
            </a:r>
          </a:p>
          <a:p>
            <a:pPr algn="just"/>
            <a:r>
              <a:rPr lang="cs-CZ" b="1" i="0" dirty="0">
                <a:solidFill>
                  <a:srgbClr val="000000"/>
                </a:solidFill>
                <a:effectLst/>
                <a:latin typeface="Arial" panose="020B0604020202020204" pitchFamily="34" charset="0"/>
              </a:rPr>
              <a:t>e)</a:t>
            </a:r>
            <a:r>
              <a:rPr lang="cs-CZ" b="0" i="0" dirty="0">
                <a:solidFill>
                  <a:srgbClr val="000000"/>
                </a:solidFill>
                <a:effectLst/>
                <a:latin typeface="Arial" panose="020B0604020202020204" pitchFamily="34" charset="0"/>
              </a:rPr>
              <a:t> projednávat a řešit návrhy, připomínky a podněty předložené jí členy zastupitelstva obce nebo komisemi rady obce,</a:t>
            </a:r>
          </a:p>
          <a:p>
            <a:pPr algn="just"/>
            <a:r>
              <a:rPr lang="cs-CZ" b="1" i="0" dirty="0">
                <a:solidFill>
                  <a:srgbClr val="000000"/>
                </a:solidFill>
                <a:effectLst/>
                <a:highlight>
                  <a:srgbClr val="FFFF00"/>
                </a:highlight>
                <a:latin typeface="Arial" panose="020B0604020202020204" pitchFamily="34" charset="0"/>
              </a:rPr>
              <a:t>f)</a:t>
            </a:r>
            <a:r>
              <a:rPr lang="cs-CZ" b="0" i="0" dirty="0">
                <a:solidFill>
                  <a:srgbClr val="000000"/>
                </a:solidFill>
                <a:effectLst/>
                <a:highlight>
                  <a:srgbClr val="FFFF00"/>
                </a:highlight>
                <a:latin typeface="Arial" panose="020B0604020202020204" pitchFamily="34" charset="0"/>
              </a:rPr>
              <a:t> stanovit rozdělení pravomocí v obecním úřadu, zřizovat a zrušovat odbory a oddělení obecního úřadu (§ 109 odst. 2),</a:t>
            </a:r>
          </a:p>
          <a:p>
            <a:pPr algn="just"/>
            <a:r>
              <a:rPr lang="cs-CZ" b="1" i="0" dirty="0">
                <a:solidFill>
                  <a:srgbClr val="000000"/>
                </a:solidFill>
                <a:effectLst/>
                <a:latin typeface="Arial" panose="020B0604020202020204" pitchFamily="34" charset="0"/>
              </a:rPr>
              <a:t>g)</a:t>
            </a:r>
            <a:r>
              <a:rPr lang="cs-CZ" b="0" i="0" dirty="0">
                <a:solidFill>
                  <a:srgbClr val="000000"/>
                </a:solidFill>
                <a:effectLst/>
                <a:latin typeface="Arial" panose="020B0604020202020204" pitchFamily="34" charset="0"/>
              </a:rPr>
              <a:t> na návrh tajemníka obecního úřadu jmenovat a odvolávat vedoucí odborů obecního úřadu v souladu se zvláštním zákonem,</a:t>
            </a:r>
            <a:r>
              <a:rPr lang="cs-CZ" b="1" i="0" u="none" strike="noStrike" baseline="30000" dirty="0">
                <a:solidFill>
                  <a:srgbClr val="15679C"/>
                </a:solidFill>
                <a:effectLst/>
                <a:latin typeface="Arial" panose="020B0604020202020204" pitchFamily="34" charset="0"/>
                <a:hlinkClick r:id="rId2"/>
              </a:rPr>
              <a:t>32b</a:t>
            </a:r>
            <a:r>
              <a:rPr lang="cs-CZ" b="1" i="0" u="none" strike="noStrike" dirty="0">
                <a:solidFill>
                  <a:srgbClr val="15679C"/>
                </a:solidFill>
                <a:effectLst/>
                <a:latin typeface="Arial" panose="020B0604020202020204" pitchFamily="34" charset="0"/>
                <a:hlinkClick r:id="rId2"/>
              </a:rPr>
              <a:t>)</a:t>
            </a:r>
            <a:endParaRPr lang="cs-CZ" b="0" i="0" dirty="0">
              <a:solidFill>
                <a:srgbClr val="000000"/>
              </a:solidFill>
              <a:effectLst/>
              <a:latin typeface="Arial" panose="020B0604020202020204" pitchFamily="34" charset="0"/>
            </a:endParaRPr>
          </a:p>
          <a:p>
            <a:pPr algn="just"/>
            <a:r>
              <a:rPr lang="cs-CZ" b="1" i="0" dirty="0">
                <a:solidFill>
                  <a:srgbClr val="000000"/>
                </a:solidFill>
                <a:effectLst/>
                <a:latin typeface="Arial" panose="020B0604020202020204" pitchFamily="34" charset="0"/>
              </a:rPr>
              <a:t>h)</a:t>
            </a:r>
            <a:r>
              <a:rPr lang="cs-CZ" b="0" i="0" dirty="0">
                <a:solidFill>
                  <a:srgbClr val="000000"/>
                </a:solidFill>
                <a:effectLst/>
                <a:latin typeface="Arial" panose="020B0604020202020204" pitchFamily="34" charset="0"/>
              </a:rPr>
              <a:t> zřizovat a zrušovat podle potřeby, komise rady obce (dále jen "komise"), jmenovat a odvolávat z funkce jejich předsedy a členy,</a:t>
            </a:r>
          </a:p>
          <a:p>
            <a:pPr algn="just"/>
            <a:r>
              <a:rPr lang="cs-CZ" b="1" i="0" dirty="0">
                <a:solidFill>
                  <a:srgbClr val="000000"/>
                </a:solidFill>
                <a:effectLst/>
                <a:latin typeface="Arial" panose="020B0604020202020204" pitchFamily="34" charset="0"/>
              </a:rPr>
              <a:t>i)</a:t>
            </a:r>
            <a:r>
              <a:rPr lang="cs-CZ" b="0" i="0" dirty="0">
                <a:solidFill>
                  <a:srgbClr val="000000"/>
                </a:solidFill>
                <a:effectLst/>
                <a:latin typeface="Arial" panose="020B0604020202020204" pitchFamily="34" charset="0"/>
              </a:rPr>
              <a:t> kontrolovat plnění úkolů obecním úřadem a komisemi v oblasti samostatné působnosti obce,</a:t>
            </a:r>
          </a:p>
          <a:p>
            <a:pPr algn="just"/>
            <a:r>
              <a:rPr lang="cs-CZ" b="1" i="0" dirty="0">
                <a:solidFill>
                  <a:srgbClr val="000000"/>
                </a:solidFill>
                <a:effectLst/>
                <a:highlight>
                  <a:srgbClr val="FFFF00"/>
                </a:highlight>
                <a:latin typeface="Arial" panose="020B0604020202020204" pitchFamily="34" charset="0"/>
              </a:rPr>
              <a:t>j)</a:t>
            </a:r>
            <a:r>
              <a:rPr lang="cs-CZ" b="0" i="0" dirty="0">
                <a:solidFill>
                  <a:srgbClr val="000000"/>
                </a:solidFill>
                <a:effectLst/>
                <a:highlight>
                  <a:srgbClr val="FFFF00"/>
                </a:highlight>
                <a:latin typeface="Arial" panose="020B0604020202020204" pitchFamily="34" charset="0"/>
              </a:rPr>
              <a:t> stanovit celkový počet zaměstnanců obce v obecním úřadu a v organizačních složkách obce,</a:t>
            </a:r>
          </a:p>
          <a:p>
            <a:pPr algn="just"/>
            <a:r>
              <a:rPr lang="cs-CZ" b="1" i="0" dirty="0">
                <a:solidFill>
                  <a:srgbClr val="000000"/>
                </a:solidFill>
                <a:effectLst/>
                <a:latin typeface="Arial" panose="020B0604020202020204" pitchFamily="34" charset="0"/>
              </a:rPr>
              <a:t>k</a:t>
            </a:r>
            <a:r>
              <a:rPr lang="cs-CZ" b="1" i="0" dirty="0">
                <a:solidFill>
                  <a:srgbClr val="000000"/>
                </a:solidFill>
                <a:effectLst/>
                <a:highlight>
                  <a:srgbClr val="FFFF00"/>
                </a:highlight>
                <a:latin typeface="Arial" panose="020B0604020202020204" pitchFamily="34" charset="0"/>
              </a:rPr>
              <a:t>)</a:t>
            </a:r>
            <a:r>
              <a:rPr lang="cs-CZ" b="0" i="0" dirty="0">
                <a:solidFill>
                  <a:srgbClr val="000000"/>
                </a:solidFill>
                <a:effectLst/>
                <a:highlight>
                  <a:srgbClr val="FFFF00"/>
                </a:highlight>
                <a:latin typeface="Arial" panose="020B0604020202020204" pitchFamily="34" charset="0"/>
              </a:rPr>
              <a:t> přezkoumávat na základě podnětů opatření přijatá obecním úřadem v samostatné působnosti a komisemi,</a:t>
            </a:r>
          </a:p>
          <a:p>
            <a:pPr algn="just"/>
            <a:r>
              <a:rPr lang="cs-CZ" b="1" i="0" dirty="0">
                <a:solidFill>
                  <a:srgbClr val="000000"/>
                </a:solidFill>
                <a:effectLst/>
                <a:latin typeface="Arial" panose="020B0604020202020204" pitchFamily="34" charset="0"/>
              </a:rPr>
              <a:t>l)</a:t>
            </a:r>
            <a:r>
              <a:rPr lang="cs-CZ" b="0" i="0" dirty="0">
                <a:solidFill>
                  <a:srgbClr val="000000"/>
                </a:solidFill>
                <a:effectLst/>
                <a:latin typeface="Arial" panose="020B0604020202020204" pitchFamily="34" charset="0"/>
              </a:rPr>
              <a:t> stanovit pravidla pro přijímání a vyřizování petic a stížností,</a:t>
            </a:r>
          </a:p>
          <a:p>
            <a:pPr algn="just"/>
            <a:r>
              <a:rPr lang="cs-CZ" b="1" i="0" dirty="0">
                <a:solidFill>
                  <a:srgbClr val="000000"/>
                </a:solidFill>
                <a:effectLst/>
                <a:latin typeface="Arial" panose="020B0604020202020204" pitchFamily="34" charset="0"/>
              </a:rPr>
              <a:t>m)</a:t>
            </a:r>
            <a:r>
              <a:rPr lang="cs-CZ" b="0" i="0" dirty="0">
                <a:solidFill>
                  <a:srgbClr val="000000"/>
                </a:solidFill>
                <a:effectLst/>
                <a:latin typeface="Arial" panose="020B0604020202020204" pitchFamily="34" charset="0"/>
              </a:rPr>
              <a:t> schvalovat organizační řád obecního úřadu,</a:t>
            </a:r>
          </a:p>
          <a:p>
            <a:pPr algn="just"/>
            <a:r>
              <a:rPr lang="cs-CZ" b="1" i="0" dirty="0">
                <a:solidFill>
                  <a:srgbClr val="000000"/>
                </a:solidFill>
                <a:effectLst/>
                <a:latin typeface="Arial" panose="020B0604020202020204" pitchFamily="34" charset="0"/>
              </a:rPr>
              <a:t>n)</a:t>
            </a:r>
            <a:r>
              <a:rPr lang="cs-CZ" b="0" i="0" dirty="0">
                <a:solidFill>
                  <a:srgbClr val="000000"/>
                </a:solidFill>
                <a:effectLst/>
                <a:latin typeface="Arial" panose="020B0604020202020204" pitchFamily="34" charset="0"/>
              </a:rPr>
              <a:t> plnit úkoly stanovené zvláštním zákonem,</a:t>
            </a:r>
          </a:p>
          <a:p>
            <a:pPr algn="just"/>
            <a:r>
              <a:rPr lang="cs-CZ" b="1" i="0" dirty="0">
                <a:solidFill>
                  <a:srgbClr val="000000"/>
                </a:solidFill>
                <a:effectLst/>
                <a:highlight>
                  <a:srgbClr val="FFFF00"/>
                </a:highlight>
                <a:latin typeface="Arial" panose="020B0604020202020204" pitchFamily="34" charset="0"/>
              </a:rPr>
              <a:t>o)</a:t>
            </a:r>
            <a:r>
              <a:rPr lang="cs-CZ" b="0" i="0" dirty="0">
                <a:solidFill>
                  <a:srgbClr val="000000"/>
                </a:solidFill>
                <a:effectLst/>
                <a:highlight>
                  <a:srgbClr val="FFFF00"/>
                </a:highlight>
                <a:latin typeface="Arial" panose="020B0604020202020204" pitchFamily="34" charset="0"/>
              </a:rPr>
              <a:t> schvalovat účetní závěrku obcí zřízené příspěvkové organizace sestavenou k rozvahovému dni.</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a:t>
            </a:r>
            <a:r>
              <a:rPr lang="cs-CZ" b="0" i="0" dirty="0">
                <a:solidFill>
                  <a:srgbClr val="000000"/>
                </a:solidFill>
                <a:effectLst/>
                <a:highlight>
                  <a:srgbClr val="00FFFF"/>
                </a:highlight>
                <a:latin typeface="Arial" panose="020B0604020202020204" pitchFamily="34" charset="0"/>
              </a:rPr>
              <a:t>Rada obce zabezpečuje rozhodování ostatních záležitostí patřících do samostatné působnosti obce, pokud nejsou vyhrazeny zastupitelstvu obce nebo pokud si je zastupitelstvo obce nevyhradilo; rada obce může tyto pravomoci zcela nebo zčásti svěřit starostovi nebo obecnímu úřadu; rada obce může svěřit obecní policii zcela nebo zčásti rozhodování o právních jednáních souvisejících s činností obecní policie.</a:t>
            </a:r>
          </a:p>
          <a:p>
            <a:pPr algn="just"/>
            <a:r>
              <a:rPr lang="cs-CZ" b="1" i="0" dirty="0">
                <a:solidFill>
                  <a:srgbClr val="000000"/>
                </a:solidFill>
                <a:effectLst/>
                <a:latin typeface="Arial" panose="020B0604020202020204" pitchFamily="34" charset="0"/>
              </a:rPr>
              <a:t>(4)</a:t>
            </a:r>
            <a:r>
              <a:rPr lang="cs-CZ" b="0" i="0" dirty="0">
                <a:solidFill>
                  <a:srgbClr val="000000"/>
                </a:solidFill>
                <a:effectLst/>
                <a:latin typeface="Arial" panose="020B0604020202020204" pitchFamily="34" charset="0"/>
              </a:rPr>
              <a:t> </a:t>
            </a:r>
            <a:r>
              <a:rPr lang="cs-CZ" b="0" i="0" dirty="0">
                <a:solidFill>
                  <a:srgbClr val="000000"/>
                </a:solidFill>
                <a:effectLst/>
                <a:highlight>
                  <a:srgbClr val="FFFF00"/>
                </a:highlight>
                <a:latin typeface="Arial" panose="020B0604020202020204" pitchFamily="34" charset="0"/>
              </a:rPr>
              <a:t>V obcích, kde starosta vykonává pravomoc rady obce (§ 99 odst. 2), je zastupitelstvu obce vyhrazeno též rozhodování ve věcech uvedených v odstavci 2 písm. c), d), f), j), k) a o).</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6471413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Používání správných formulací</a:t>
            </a:r>
          </a:p>
        </p:txBody>
      </p:sp>
      <p:sp>
        <p:nvSpPr>
          <p:cNvPr id="3" name="Zástupný symbol pro obsah 2"/>
          <p:cNvSpPr>
            <a:spLocks noGrp="1"/>
          </p:cNvSpPr>
          <p:nvPr>
            <p:ph idx="1"/>
          </p:nvPr>
        </p:nvSpPr>
        <p:spPr/>
        <p:txBody>
          <a:bodyPr>
            <a:normAutofit fontScale="92500"/>
          </a:bodyPr>
          <a:lstStyle/>
          <a:p>
            <a:pPr algn="just"/>
            <a:r>
              <a:rPr lang="cs-CZ" dirty="0"/>
              <a:t>Rada obce </a:t>
            </a:r>
            <a:r>
              <a:rPr lang="cs-CZ" b="1" dirty="0"/>
              <a:t>schvaluje </a:t>
            </a:r>
            <a:r>
              <a:rPr lang="cs-CZ" dirty="0"/>
              <a:t>organizační řád obecního úřadu….</a:t>
            </a:r>
          </a:p>
          <a:p>
            <a:pPr algn="just"/>
            <a:r>
              <a:rPr lang="cs-CZ" dirty="0"/>
              <a:t>Rada obce </a:t>
            </a:r>
            <a:r>
              <a:rPr lang="cs-CZ" b="1" dirty="0"/>
              <a:t>zřizuje (zrušuje) </a:t>
            </a:r>
            <a:r>
              <a:rPr lang="cs-CZ" dirty="0"/>
              <a:t>stavební komisi a </a:t>
            </a:r>
            <a:r>
              <a:rPr lang="cs-CZ" b="1" dirty="0"/>
              <a:t>volí (odvolává) </a:t>
            </a:r>
            <a:r>
              <a:rPr lang="cs-CZ" dirty="0"/>
              <a:t>předsedu (členy) této komise…</a:t>
            </a:r>
          </a:p>
          <a:p>
            <a:pPr algn="just"/>
            <a:r>
              <a:rPr lang="cs-CZ" dirty="0"/>
              <a:t>Rada obce </a:t>
            </a:r>
            <a:r>
              <a:rPr lang="cs-CZ" b="1" dirty="0"/>
              <a:t>rozhoduje </a:t>
            </a:r>
            <a:r>
              <a:rPr lang="cs-CZ" dirty="0"/>
              <a:t>ve věci obce jako jediného vlastníka obchodní společnosti…</a:t>
            </a:r>
          </a:p>
          <a:p>
            <a:pPr algn="just"/>
            <a:r>
              <a:rPr lang="pl-PL" dirty="0"/>
              <a:t>Rada obce </a:t>
            </a:r>
            <a:r>
              <a:rPr lang="pl-PL" b="1" dirty="0"/>
              <a:t>doporučuje </a:t>
            </a:r>
            <a:r>
              <a:rPr lang="pl-PL" dirty="0"/>
              <a:t>zastupitelstvu obce schválit prodej pozemku obce…</a:t>
            </a:r>
          </a:p>
          <a:p>
            <a:pPr algn="just"/>
            <a:r>
              <a:rPr lang="cs-CZ" dirty="0"/>
              <a:t>Rada obce </a:t>
            </a:r>
            <a:r>
              <a:rPr lang="cs-CZ" b="1" dirty="0"/>
              <a:t>vydává </a:t>
            </a:r>
            <a:r>
              <a:rPr lang="cs-CZ" dirty="0"/>
              <a:t>Nařízení obce č. …</a:t>
            </a:r>
          </a:p>
          <a:p>
            <a:pPr algn="just"/>
            <a:r>
              <a:rPr lang="cs-CZ" dirty="0"/>
              <a:t>Rada obce </a:t>
            </a:r>
            <a:r>
              <a:rPr lang="cs-CZ" b="1" dirty="0"/>
              <a:t>svěřuje </a:t>
            </a:r>
            <a:r>
              <a:rPr lang="cs-CZ" dirty="0"/>
              <a:t>zcela pravomoc ukládat pokuty ve věcech samostatné působnosti správnímu odboru obecního úřadu… </a:t>
            </a:r>
          </a:p>
          <a:p>
            <a:pPr algn="just"/>
            <a:r>
              <a:rPr lang="cs-CZ" dirty="0"/>
              <a:t>Rada obce </a:t>
            </a:r>
            <a:r>
              <a:rPr lang="cs-CZ" b="1" dirty="0"/>
              <a:t>jmenuje (odvolává) </a:t>
            </a:r>
            <a:r>
              <a:rPr lang="cs-CZ" dirty="0"/>
              <a:t>vedoucího odboru…</a:t>
            </a:r>
          </a:p>
          <a:p>
            <a:pPr algn="just"/>
            <a:r>
              <a:rPr lang="cs-CZ" dirty="0"/>
              <a:t>Rada obce </a:t>
            </a:r>
            <a:r>
              <a:rPr lang="cs-CZ" b="1" dirty="0"/>
              <a:t>stanovuje </a:t>
            </a:r>
            <a:r>
              <a:rPr lang="cs-CZ" dirty="0"/>
              <a:t>celkový počet zaměstnanců obce v obecním úřadu a v organizačních složkách obce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6831355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b="1" i="1" dirty="0"/>
              <a:t>Rada obce projednávanou věc „vzala na vědomí“. Jde v takovém případě o usnesení?</a:t>
            </a:r>
            <a:endParaRPr lang="cs-CZ" dirty="0"/>
          </a:p>
          <a:p>
            <a:pPr algn="just"/>
            <a:r>
              <a:rPr lang="cs-CZ" dirty="0"/>
              <a:t>V případě vzetí informace na vědomí je pouze konstatováno seznámení rady obce např. se zápisem z jednání komise rady města, podanou informací např. od starosty apod. V takovém případě se o usnesení nejedná a jde jen o konstatování, že rada obce byla s danou věcí seznámena. V případě, kdy by o „vzetí na vědomí“ bylo hlasováno, jde pouze o formální stvrzení této skutečnosti. Ani v jednom případě se pak nejedná o „rozhodnutí“. Taková formulace by musel z usnesení být jednoznačně patrná a jako o jakémkoliv jiném usnesení o něm musí být hlasováno.</a:t>
            </a:r>
          </a:p>
          <a:p>
            <a:pPr algn="just"/>
            <a:r>
              <a:rPr lang="cs-CZ" dirty="0"/>
              <a:t>Platí i pro ZM</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0345054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Úkoly a pravomoci tajemníka</a:t>
            </a:r>
          </a:p>
        </p:txBody>
      </p:sp>
      <p:sp>
        <p:nvSpPr>
          <p:cNvPr id="3" name="Zástupný symbol pro obsah 2"/>
          <p:cNvSpPr>
            <a:spLocks noGrp="1"/>
          </p:cNvSpPr>
          <p:nvPr>
            <p:ph idx="1"/>
          </p:nvPr>
        </p:nvSpPr>
        <p:spPr>
          <a:xfrm>
            <a:off x="677333" y="1305098"/>
            <a:ext cx="9771765" cy="5552902"/>
          </a:xfrm>
        </p:spPr>
        <p:txBody>
          <a:bodyPr>
            <a:normAutofit fontScale="62500" lnSpcReduction="20000"/>
          </a:bodyPr>
          <a:lstStyle/>
          <a:p>
            <a:pPr algn="just"/>
            <a:r>
              <a:rPr lang="cs-CZ" b="1" dirty="0"/>
              <a:t>stanovení platu všem zaměstnancům obce zařazeným do obecního úřadu dle zvláštních předpisů </a:t>
            </a:r>
            <a:r>
              <a:rPr lang="cs-CZ" dirty="0"/>
              <a:t>– tajemníkovi obce přísluší stanovení platu všem uvedeným zaměstnancům, včetně všech složek platu, a to s ohledem na ustanovení zvláštních právních předpisů, kterými je zejména zákoník práce a nařízení vlády č. 564/2006 Sb., o platových poměrech zaměstnanců ve veřejných službách a správě</a:t>
            </a:r>
          </a:p>
          <a:p>
            <a:pPr algn="just"/>
            <a:r>
              <a:rPr lang="cs-CZ" b="1" dirty="0"/>
              <a:t>výkon pravomocí statutárního orgánu zaměstnavatele podle zvláštních právních předpisů vůči zaměstnancům obce zařazeným do obecního úřadu </a:t>
            </a:r>
            <a:r>
              <a:rPr lang="cs-CZ" dirty="0"/>
              <a:t>– v pracovněprávních vztazích se tak vůči uvedeným zaměstnancům jedná o nejvýše postaveného nadřízeného, který mimo jiné plně řídí personální činnost obecního úřadu a zabezpečuje též odborný rozvoj zaměstnanců, je oprávněn ukládat úkoly jednotlivým odborům, ale i zaměstnancům, obecního úřadu a kontrolovat jejich plnění, zařazovat zaměstnance k výkonu správních činností podle zákona o úřednících a schvalovat plány vzdělávání úředníků, </a:t>
            </a:r>
          </a:p>
          <a:p>
            <a:r>
              <a:rPr lang="cs-CZ" b="1" dirty="0"/>
              <a:t>vydávání spisového řádu, skartačního řádu a pracovního řádu obecního úřadu a dalších vnitřních směrnic obecního úřadu, nevydává-li je rada obce </a:t>
            </a:r>
          </a:p>
          <a:p>
            <a:r>
              <a:rPr lang="cs-CZ" b="1" dirty="0"/>
              <a:t>účastnit se zasedání zastupitelstva obce a schůzí rady obce s hlasem poradním</a:t>
            </a:r>
            <a:r>
              <a:rPr lang="cs-CZ" dirty="0"/>
              <a:t>,</a:t>
            </a:r>
          </a:p>
          <a:p>
            <a:r>
              <a:rPr lang="cs-CZ" b="1" dirty="0"/>
              <a:t>předkládat radě obce návrhy na jmenování a odvolání vedoucích odborů obecního úřadu </a:t>
            </a:r>
            <a:r>
              <a:rPr lang="cs-CZ" dirty="0"/>
              <a:t>– a to v souladu se zákonem o úřednících,</a:t>
            </a:r>
          </a:p>
          <a:p>
            <a:r>
              <a:rPr lang="cs-CZ" b="1" dirty="0"/>
              <a:t>určit svého zástupce</a:t>
            </a:r>
            <a:r>
              <a:rPr lang="cs-CZ" dirty="0"/>
              <a:t>,</a:t>
            </a:r>
          </a:p>
          <a:p>
            <a:pPr algn="just"/>
            <a:r>
              <a:rPr lang="cs-CZ" b="1" dirty="0"/>
              <a:t>plnit funkci představeného dle správního řádu vůči zaměstnancům obce zařazeným do obecního úřadu, není-li stanoveno jinak,</a:t>
            </a:r>
            <a:endParaRPr lang="cs-CZ" dirty="0"/>
          </a:p>
          <a:p>
            <a:r>
              <a:rPr lang="cs-CZ" b="1" dirty="0"/>
              <a:t>se souhlasem rady obce může užívat závěsný odznak se státním znakem</a:t>
            </a:r>
            <a:r>
              <a:rPr lang="cs-CZ" dirty="0"/>
              <a:t>,</a:t>
            </a:r>
          </a:p>
          <a:p>
            <a:r>
              <a:rPr lang="cs-CZ" b="1" dirty="0"/>
              <a:t>plní funkci odpovědné osoby </a:t>
            </a:r>
            <a:r>
              <a:rPr lang="cs-CZ" dirty="0"/>
              <a:t>dle zákona č. 415/2005 Sb., o ochraně utajovaných informací a o bezpečnostní způsobilosti, ve znění pozdějších předpisů,</a:t>
            </a:r>
          </a:p>
          <a:p>
            <a:r>
              <a:rPr lang="cs-CZ" b="1" strike="sngStrike" dirty="0"/>
              <a:t>plní funkci evidenčního orgánu </a:t>
            </a:r>
            <a:r>
              <a:rPr lang="cs-CZ" strike="sngStrike" dirty="0"/>
              <a:t>dle zákona č. 159/2006 Sb., o střetu zájmů, ve znění pozdějších předpisů,</a:t>
            </a:r>
          </a:p>
          <a:p>
            <a:pPr algn="just"/>
            <a:r>
              <a:rPr lang="cs-CZ" b="1" dirty="0"/>
              <a:t>zajišťuje výkon přenesené působnosti s výjimkou věcí, které jsou zákonem svěřeny radě obce nebo zvláštnímu orgánu obce </a:t>
            </a:r>
            <a:r>
              <a:rPr lang="cs-CZ" dirty="0"/>
              <a:t>– a to za pomoci obecního úřadu a jeho zaměstnanců, dle právních předpisů, kterými je výkon příslušné přenesené působnosti obci svěřen a které její provádění upravují,</a:t>
            </a:r>
          </a:p>
          <a:p>
            <a:pPr algn="just"/>
            <a:r>
              <a:rPr lang="cs-CZ" b="1" dirty="0"/>
              <a:t>je odpovědný za plnění úkolů obecního úřadu v samostatné působnosti i přenesené působnosti, a to starostovi obce </a:t>
            </a:r>
            <a:r>
              <a:rPr lang="cs-CZ" dirty="0"/>
              <a:t>– jde především o odpovědnost za plnění těchto úkolů obecním úřadem (jeho pracovníky) řádně a včas, s ohledem na příslušná usnesení orgánů obce (zastupitelstva a rady) a právní předpisy,</a:t>
            </a:r>
          </a:p>
          <a:p>
            <a:r>
              <a:rPr lang="cs-CZ" b="1" dirty="0"/>
              <a:t>plní úkoly uložené mu zastupitelstvem obce, radou obce nebo starostou. </a:t>
            </a:r>
            <a:endParaRPr lang="cs-CZ" dirty="0"/>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5326001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7630A3-D1A9-44EF-8CC3-936978419460}"/>
              </a:ext>
            </a:extLst>
          </p:cNvPr>
          <p:cNvSpPr>
            <a:spLocks noGrp="1"/>
          </p:cNvSpPr>
          <p:nvPr>
            <p:ph type="title"/>
          </p:nvPr>
        </p:nvSpPr>
        <p:spPr/>
        <p:txBody>
          <a:bodyPr/>
          <a:lstStyle/>
          <a:p>
            <a:r>
              <a:rPr lang="cs-CZ" dirty="0"/>
              <a:t>Kompetence tajemníka</a:t>
            </a:r>
          </a:p>
        </p:txBody>
      </p:sp>
      <p:sp>
        <p:nvSpPr>
          <p:cNvPr id="3" name="Zástupný obsah 2">
            <a:extLst>
              <a:ext uri="{FF2B5EF4-FFF2-40B4-BE49-F238E27FC236}">
                <a16:creationId xmlns:a16="http://schemas.microsoft.com/office/drawing/2014/main" id="{231AB7C2-43E1-428B-B7A0-E4EC8408B255}"/>
              </a:ext>
            </a:extLst>
          </p:cNvPr>
          <p:cNvSpPr>
            <a:spLocks noGrp="1"/>
          </p:cNvSpPr>
          <p:nvPr>
            <p:ph idx="1"/>
          </p:nvPr>
        </p:nvSpPr>
        <p:spPr>
          <a:xfrm>
            <a:off x="677333" y="1662545"/>
            <a:ext cx="8707735" cy="4921135"/>
          </a:xfrm>
        </p:spPr>
        <p:txBody>
          <a:bodyPr>
            <a:normAutofit fontScale="92500" lnSpcReduction="10000"/>
          </a:bodyPr>
          <a:lstStyle/>
          <a:p>
            <a:r>
              <a:rPr lang="cs-CZ" sz="1700" b="1" dirty="0"/>
              <a:t>Poradní hlas ZM a RM § 110 odst. 5 zák. o obcích:</a:t>
            </a:r>
          </a:p>
          <a:p>
            <a:r>
              <a:rPr lang="cs-CZ" sz="1700" b="1" i="1" dirty="0"/>
              <a:t>Tajemník obecního úřadu se zúčastňuje zasedání zastupitelstva obce a schůzí rady obce s hlasem poradním</a:t>
            </a:r>
          </a:p>
          <a:p>
            <a:pPr algn="just"/>
            <a:r>
              <a:rPr lang="cs-CZ" sz="1700" dirty="0"/>
              <a:t>„Tajemník obecního úřadu, jakožto jediná osoba mimo členy zastupitelstva obce a rady obce, a též jako jediný úředník obce, má ze zákona výslovně svěřenu nejen povinnost účastnit se zasedání a schůzí těchto orgánů, ale především právo se jich účastnit s hlasem poradním. Toto právo je nutno vykládat jako právo vyjádřit se ke každému projednávanému bodu (nikoliv pouze jako právo doporučit hlasovat pro či proti), a to ještě předtím, než o něm příslušný orgán obce rozhodne.“</a:t>
            </a:r>
          </a:p>
          <a:p>
            <a:pPr algn="just"/>
            <a:r>
              <a:rPr lang="cs-CZ" sz="1700" dirty="0"/>
              <a:t>„Účast tajemníka obecního úřadu na schůzích rady obce a jeho právo tzv. poradního hlasu je dána ustanovením § 110 odst. 5 zákona o obcích. Je tedy jeho povinností, nikoliv pouze právem, se chůzí rady obce účastnit. Hlas poradní je nutno chápat jako právo tajemníka obecního úřadu vyjádřit se ke každému projednávanému bodu (ať již formou sdělení vlastního stanoviska, názoru, ale i vyjádření se, zda daný bod – usnesení doporučuje schválit, či nikoliv). Na druhou stranu není nutností, aby tajemník obecního úřadu vyjadřoval povinně svůj hlas poradní ke každému projednávanému bodu, ke každému navrhovanému usnesení, pokud o to sám neprojeví zájem. Hlas poradní se nezapočítává do počtu členů rady, ani do kvora, ani se nezaznamenává do průběhu a výsledku hlasování“. </a:t>
            </a:r>
          </a:p>
          <a:p>
            <a:pPr algn="just"/>
            <a:endParaRPr lang="cs-CZ" dirty="0"/>
          </a:p>
        </p:txBody>
      </p:sp>
      <p:sp>
        <p:nvSpPr>
          <p:cNvPr id="4" name="Zástupný symbol pro zápatí 3">
            <a:extLst>
              <a:ext uri="{FF2B5EF4-FFF2-40B4-BE49-F238E27FC236}">
                <a16:creationId xmlns:a16="http://schemas.microsoft.com/office/drawing/2014/main" id="{03C159AE-8B1F-4B27-96A2-66D6DA3132D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065309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Tajemník jako statutární orgán zaměstnavatele</a:t>
            </a:r>
          </a:p>
        </p:txBody>
      </p:sp>
      <p:sp>
        <p:nvSpPr>
          <p:cNvPr id="3" name="Zástupný symbol pro obsah 2"/>
          <p:cNvSpPr>
            <a:spLocks noGrp="1"/>
          </p:cNvSpPr>
          <p:nvPr>
            <p:ph idx="1"/>
          </p:nvPr>
        </p:nvSpPr>
        <p:spPr/>
        <p:txBody>
          <a:bodyPr/>
          <a:lstStyle/>
          <a:p>
            <a:pPr algn="just"/>
            <a:r>
              <a:rPr lang="cs-CZ" dirty="0"/>
              <a:t>„Dle ustanovení § 110 odst. 4 písm. d) zákona o obcích plní tajemník obce </a:t>
            </a:r>
            <a:r>
              <a:rPr lang="cs-CZ" i="1" dirty="0"/>
              <a:t>úkoly statutárního orgánu zaměstnavatele podle zvláštních právních předpisů vůči zaměstnancům obce zařazeným do obecního úřadu</a:t>
            </a:r>
            <a:r>
              <a:rPr lang="cs-CZ" dirty="0"/>
              <a:t>. </a:t>
            </a:r>
          </a:p>
          <a:p>
            <a:pPr algn="just"/>
            <a:r>
              <a:rPr lang="cs-CZ" b="1" dirty="0"/>
              <a:t>Rozdělování úkolů jednotlivým zaměstnancům, ať už vedoucím nebo řadovým referentům, je ze zákona funkcí tajemníka obecního úřadu</a:t>
            </a:r>
            <a:r>
              <a:rPr lang="cs-CZ" dirty="0"/>
              <a:t>. </a:t>
            </a:r>
          </a:p>
          <a:p>
            <a:pPr algn="just"/>
            <a:r>
              <a:rPr lang="cs-CZ" dirty="0"/>
              <a:t>I přes výše uvedené však nelze starostovi obce (jakožto osobě stojící v čele obecního úřadu) kategoricky upřít právo úkolovat konkrétní zaměstnance přímo, tj. bez kooperace s tajemníkem obecního úřadu, </a:t>
            </a:r>
            <a:r>
              <a:rPr lang="cs-CZ" b="1" dirty="0"/>
              <a:t>toto právo však již nezakládá povinnost přímo úkolovaného zaměstnance starostou uložený úkol splnit a v takovém případě je nutné zadat úkol prostřednictvím tajemníka obecního úřadu</a:t>
            </a:r>
            <a:r>
              <a:rPr lang="cs-CZ" dirty="0"/>
              <a:t>.“</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5509625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4996C-11C6-4166-88C5-B32CC78AC25C}"/>
              </a:ext>
            </a:extLst>
          </p:cNvPr>
          <p:cNvSpPr>
            <a:spLocks noGrp="1"/>
          </p:cNvSpPr>
          <p:nvPr>
            <p:ph type="title"/>
          </p:nvPr>
        </p:nvSpPr>
        <p:spPr>
          <a:xfrm>
            <a:off x="677334" y="609600"/>
            <a:ext cx="8596668" cy="675861"/>
          </a:xfrm>
        </p:spPr>
        <p:txBody>
          <a:bodyPr/>
          <a:lstStyle/>
          <a:p>
            <a:r>
              <a:rPr lang="cs-CZ" dirty="0"/>
              <a:t>Hospodaření obce</a:t>
            </a:r>
          </a:p>
        </p:txBody>
      </p:sp>
      <p:sp>
        <p:nvSpPr>
          <p:cNvPr id="3" name="Zástupný obsah 2">
            <a:extLst>
              <a:ext uri="{FF2B5EF4-FFF2-40B4-BE49-F238E27FC236}">
                <a16:creationId xmlns:a16="http://schemas.microsoft.com/office/drawing/2014/main" id="{B38E3299-E2F7-4E3B-95DA-0C9C239E8585}"/>
              </a:ext>
            </a:extLst>
          </p:cNvPr>
          <p:cNvSpPr>
            <a:spLocks noGrp="1"/>
          </p:cNvSpPr>
          <p:nvPr>
            <p:ph idx="1"/>
          </p:nvPr>
        </p:nvSpPr>
        <p:spPr>
          <a:xfrm>
            <a:off x="677333" y="1285461"/>
            <a:ext cx="9957842" cy="5452964"/>
          </a:xfrm>
        </p:spPr>
        <p:txBody>
          <a:bodyPr>
            <a:normAutofit fontScale="77500" lnSpcReduction="20000"/>
          </a:bodyPr>
          <a:lstStyle/>
          <a:p>
            <a:r>
              <a:rPr lang="cs-CZ" b="1" dirty="0"/>
              <a:t>§ 38</a:t>
            </a:r>
          </a:p>
          <a:p>
            <a:pPr algn="just"/>
            <a:r>
              <a:rPr lang="cs-CZ" b="1" dirty="0"/>
              <a:t>(1)</a:t>
            </a:r>
            <a:r>
              <a:rPr lang="cs-CZ" dirty="0"/>
              <a:t> Majetek obce musí být využíván účelně a hospodárně v souladu s jejími zájmy a úkoly vyplývajícími ze zákonem vymezené působnosti. Obec je povinna pečovat o zachování a rozvoj svého majetku. </a:t>
            </a:r>
            <a:r>
              <a:rPr lang="cs-CZ" dirty="0">
                <a:highlight>
                  <a:srgbClr val="00FFFF"/>
                </a:highlight>
              </a:rPr>
              <a:t>Porušením povinností stanovených ve větě první a druhé není takové nakládání s majetkem obce, které sleduje jiný důležitý zájem obce, který je řádně odůvodněn</a:t>
            </a:r>
            <a:r>
              <a:rPr lang="cs-CZ" dirty="0"/>
              <a:t>. Obec vede účetnictví podle zákona o účetnictví.</a:t>
            </a:r>
          </a:p>
          <a:p>
            <a:r>
              <a:rPr lang="cs-CZ" b="1" dirty="0"/>
              <a:t>(2)</a:t>
            </a:r>
            <a:r>
              <a:rPr lang="cs-CZ" dirty="0"/>
              <a:t> Majetek obce musí být chráněn před zničením, poškozením, odcizením nebo zneužitím. S nepotřebným majetkem obec naloží způsoby a za podmínek stanovených zvláštními předpisy,</a:t>
            </a:r>
            <a:r>
              <a:rPr lang="cs-CZ" b="1" baseline="30000" dirty="0"/>
              <a:t> </a:t>
            </a:r>
            <a:r>
              <a:rPr lang="cs-CZ" dirty="0"/>
              <a:t>pokud tento zákon nestanoví jinak.</a:t>
            </a:r>
          </a:p>
          <a:p>
            <a:r>
              <a:rPr lang="cs-CZ" b="1" dirty="0"/>
              <a:t>(3)</a:t>
            </a:r>
            <a:r>
              <a:rPr lang="cs-CZ" dirty="0"/>
              <a:t> Obec nesmí ručit za závazky fyzických osob a právnických osob vyjma</a:t>
            </a:r>
          </a:p>
          <a:p>
            <a:pPr lvl="1"/>
            <a:r>
              <a:rPr lang="cs-CZ" b="1" dirty="0"/>
              <a:t>a)</a:t>
            </a:r>
            <a:r>
              <a:rPr lang="cs-CZ" dirty="0"/>
              <a:t> závazků vyplývajících ze smlouvy o úvěru, jsou-li peněžní prostředky určeny pro investici uskutečňovanou s finanční podporou ze státního rozpočtu, státních fondů nebo národního fondu,</a:t>
            </a:r>
          </a:p>
          <a:p>
            <a:pPr lvl="1"/>
            <a:r>
              <a:rPr lang="cs-CZ" b="1" dirty="0"/>
              <a:t>b)</a:t>
            </a:r>
            <a:r>
              <a:rPr lang="cs-CZ" dirty="0"/>
              <a:t> závazků vyplývajících ze smlouvy o úvěru, jsou-li peněžní prostředky určeny pro investici do obcí vlastněných nemovitostí,</a:t>
            </a:r>
          </a:p>
          <a:p>
            <a:pPr lvl="1"/>
            <a:r>
              <a:rPr lang="cs-CZ" b="1" dirty="0"/>
              <a:t>c)</a:t>
            </a:r>
            <a:r>
              <a:rPr lang="cs-CZ" dirty="0"/>
              <a:t> těch, jejichž zřizovatelem je obec, kraj nebo stát,</a:t>
            </a:r>
          </a:p>
          <a:p>
            <a:pPr lvl="1"/>
            <a:r>
              <a:rPr lang="cs-CZ" b="1" dirty="0"/>
              <a:t>d)</a:t>
            </a:r>
            <a:r>
              <a:rPr lang="cs-CZ" dirty="0"/>
              <a:t> těch, v nichž míra účasti jí samé nebo spolu s jinou obcí nebo obcemi, krajem nebo kraji nebo státem přesahuje 50 %,</a:t>
            </a:r>
          </a:p>
          <a:p>
            <a:pPr lvl="1"/>
            <a:r>
              <a:rPr lang="cs-CZ" b="1" dirty="0"/>
              <a:t>e)</a:t>
            </a:r>
            <a:r>
              <a:rPr lang="cs-CZ" dirty="0"/>
              <a:t> bytových družstev,</a:t>
            </a:r>
          </a:p>
          <a:p>
            <a:pPr lvl="1"/>
            <a:r>
              <a:rPr lang="cs-CZ" b="1" dirty="0"/>
              <a:t>f)</a:t>
            </a:r>
            <a:r>
              <a:rPr lang="cs-CZ" dirty="0"/>
              <a:t> honebních společenstev.</a:t>
            </a:r>
          </a:p>
          <a:p>
            <a:r>
              <a:rPr lang="cs-CZ" b="1" dirty="0"/>
              <a:t>(4)</a:t>
            </a:r>
            <a:r>
              <a:rPr lang="cs-CZ" dirty="0"/>
              <a:t> Právní jednání učiněná v rozporu s ustanovením odstavce 3 jsou neplatná.</a:t>
            </a:r>
          </a:p>
          <a:p>
            <a:r>
              <a:rPr lang="cs-CZ" b="1" dirty="0"/>
              <a:t>(5)</a:t>
            </a:r>
            <a:r>
              <a:rPr lang="cs-CZ" dirty="0"/>
              <a:t> Stát neručí za hospodaření a závazky obce, pokud tento závazek nepřevezme stát smluvně.</a:t>
            </a:r>
          </a:p>
          <a:p>
            <a:r>
              <a:rPr lang="cs-CZ" b="1" dirty="0"/>
              <a:t>(6)</a:t>
            </a:r>
            <a:r>
              <a:rPr lang="cs-CZ" dirty="0"/>
              <a:t> </a:t>
            </a:r>
            <a:r>
              <a:rPr lang="cs-CZ" dirty="0">
                <a:highlight>
                  <a:srgbClr val="00FFFF"/>
                </a:highlight>
              </a:rPr>
              <a:t>Obec je povinna chránit svůj majetek před neoprávněnými zásahy a včas uplatňovat právo na náhradu škody a právo na vydání bezdůvodného obohacení.</a:t>
            </a:r>
          </a:p>
          <a:p>
            <a:r>
              <a:rPr lang="cs-CZ" b="1" dirty="0"/>
              <a:t>(7)</a:t>
            </a:r>
            <a:r>
              <a:rPr lang="cs-CZ" dirty="0"/>
              <a:t> </a:t>
            </a:r>
            <a:r>
              <a:rPr lang="cs-CZ" dirty="0">
                <a:highlight>
                  <a:srgbClr val="00FFFF"/>
                </a:highlight>
              </a:rPr>
              <a:t>Obec je povinna trvale sledovat, zda dlužníci včas a řádně plní své závazky, a zabezpečit, aby nedošlo k promlčení nebo zániku z nich vyplývajících práv.</a:t>
            </a:r>
          </a:p>
          <a:p>
            <a:endParaRPr lang="cs-CZ" dirty="0"/>
          </a:p>
        </p:txBody>
      </p:sp>
      <p:sp>
        <p:nvSpPr>
          <p:cNvPr id="4" name="Zástupný symbol pro zápatí 3">
            <a:extLst>
              <a:ext uri="{FF2B5EF4-FFF2-40B4-BE49-F238E27FC236}">
                <a16:creationId xmlns:a16="http://schemas.microsoft.com/office/drawing/2014/main" id="{60E3E916-74F2-49B0-A7BC-12605EFE7E4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4187947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AE1731-DFB5-4903-96B9-33F52B2E7B10}"/>
              </a:ext>
            </a:extLst>
          </p:cNvPr>
          <p:cNvSpPr>
            <a:spLocks noGrp="1"/>
          </p:cNvSpPr>
          <p:nvPr>
            <p:ph type="title"/>
          </p:nvPr>
        </p:nvSpPr>
        <p:spPr>
          <a:xfrm>
            <a:off x="677334" y="609600"/>
            <a:ext cx="8596668" cy="662609"/>
          </a:xfrm>
        </p:spPr>
        <p:txBody>
          <a:bodyPr/>
          <a:lstStyle/>
          <a:p>
            <a:r>
              <a:rPr lang="cs-CZ" dirty="0"/>
              <a:t>Nakládání s nemovitým majetkem</a:t>
            </a:r>
          </a:p>
        </p:txBody>
      </p:sp>
      <p:sp>
        <p:nvSpPr>
          <p:cNvPr id="3" name="Zástupný obsah 2">
            <a:extLst>
              <a:ext uri="{FF2B5EF4-FFF2-40B4-BE49-F238E27FC236}">
                <a16:creationId xmlns:a16="http://schemas.microsoft.com/office/drawing/2014/main" id="{29F1D72B-1DEE-420F-9DEB-EAE90AB96476}"/>
              </a:ext>
            </a:extLst>
          </p:cNvPr>
          <p:cNvSpPr>
            <a:spLocks noGrp="1"/>
          </p:cNvSpPr>
          <p:nvPr>
            <p:ph idx="1"/>
          </p:nvPr>
        </p:nvSpPr>
        <p:spPr>
          <a:xfrm>
            <a:off x="677333" y="1272210"/>
            <a:ext cx="8731709" cy="5393634"/>
          </a:xfrm>
        </p:spPr>
        <p:txBody>
          <a:bodyPr>
            <a:normAutofit fontScale="77500" lnSpcReduction="20000"/>
          </a:bodyPr>
          <a:lstStyle/>
          <a:p>
            <a:r>
              <a:rPr lang="cs-CZ" b="1" dirty="0"/>
              <a:t>§ 39</a:t>
            </a:r>
          </a:p>
          <a:p>
            <a:pPr algn="just"/>
            <a:r>
              <a:rPr lang="cs-CZ" b="1" dirty="0"/>
              <a:t>(1)</a:t>
            </a:r>
            <a:r>
              <a:rPr lang="cs-CZ" dirty="0"/>
              <a:t> Záměr obce </a:t>
            </a:r>
          </a:p>
          <a:p>
            <a:pPr lvl="1" algn="just"/>
            <a:r>
              <a:rPr lang="cs-CZ" dirty="0"/>
              <a:t>prodat, </a:t>
            </a:r>
          </a:p>
          <a:p>
            <a:pPr lvl="1" algn="just"/>
            <a:r>
              <a:rPr lang="cs-CZ" dirty="0"/>
              <a:t>směnit, </a:t>
            </a:r>
          </a:p>
          <a:p>
            <a:pPr lvl="1" algn="just"/>
            <a:r>
              <a:rPr lang="cs-CZ" dirty="0"/>
              <a:t>darovat, </a:t>
            </a:r>
          </a:p>
          <a:p>
            <a:pPr lvl="1" algn="just"/>
            <a:r>
              <a:rPr lang="cs-CZ" dirty="0"/>
              <a:t>pronajmout, </a:t>
            </a:r>
          </a:p>
          <a:p>
            <a:pPr lvl="1" algn="just"/>
            <a:r>
              <a:rPr lang="cs-CZ" dirty="0"/>
              <a:t>propachtovat </a:t>
            </a:r>
          </a:p>
          <a:p>
            <a:pPr lvl="1" algn="just"/>
            <a:r>
              <a:rPr lang="cs-CZ" dirty="0"/>
              <a:t>nebo vypůjčit </a:t>
            </a:r>
            <a:r>
              <a:rPr lang="cs-CZ" sz="1900" dirty="0"/>
              <a:t>hmotnou nemovitou věc nebo právo stavby anebo je přenechat jako výprosu a záměr obce smluvně zřídit právo stavby k pozemku ve vlastnictví obce </a:t>
            </a:r>
          </a:p>
          <a:p>
            <a:pPr marL="457200" lvl="1" indent="0" algn="just">
              <a:buNone/>
            </a:pPr>
            <a:r>
              <a:rPr lang="cs-CZ" sz="1900" b="1" dirty="0"/>
              <a:t>obec zveřejní po dobu nejméně 15 dnů před rozhodnutím v příslušném orgánu obce vyvěšením na úřední desce obecního úřadu</a:t>
            </a:r>
            <a:r>
              <a:rPr lang="cs-CZ" sz="1900" dirty="0"/>
              <a:t>, aby se k němu mohli zájemci vyjádřit a předložit své nabídky. </a:t>
            </a:r>
          </a:p>
          <a:p>
            <a:pPr marL="457200" lvl="1" indent="0" algn="just">
              <a:buNone/>
            </a:pPr>
            <a:r>
              <a:rPr lang="cs-CZ" sz="1900" dirty="0"/>
              <a:t>Záměr může obec též zveřejnit způsobem v místě obvyklým. </a:t>
            </a:r>
            <a:r>
              <a:rPr lang="cs-CZ" sz="1900" dirty="0">
                <a:highlight>
                  <a:srgbClr val="00FFFF"/>
                </a:highlight>
              </a:rPr>
              <a:t>Pokud obec záměr nezveřejní, je právní jednání neplatné.</a:t>
            </a:r>
            <a:r>
              <a:rPr lang="cs-CZ" sz="1900" dirty="0"/>
              <a:t> Nemovitá věc se v záměru označí údaji podle zvláštního zákona platnými ke dni zveřejnění záměru.</a:t>
            </a:r>
          </a:p>
          <a:p>
            <a:pPr algn="just"/>
            <a:r>
              <a:rPr lang="cs-CZ" b="1" dirty="0"/>
              <a:t>(2)</a:t>
            </a:r>
            <a:r>
              <a:rPr lang="cs-CZ" dirty="0"/>
              <a:t> Při úplatném převodu majetku se cena sjednává zpravidla ve výši, která je v daném místě a čase obvyklá, nejde-li o cenu regulovanou státem. </a:t>
            </a:r>
            <a:r>
              <a:rPr lang="cs-CZ" dirty="0">
                <a:highlight>
                  <a:srgbClr val="00FFFF"/>
                </a:highlight>
              </a:rPr>
              <a:t>Odchylka od ceny obvyklé musí být zdůvodněna, jde-li o cenu nižší než obvyklou. Není-li odchylka od ceny obvyklé zdůvodněna, je právní jednání neplatné.</a:t>
            </a:r>
          </a:p>
          <a:p>
            <a:pPr algn="just"/>
            <a:r>
              <a:rPr lang="cs-CZ" b="1" dirty="0"/>
              <a:t>(3)</a:t>
            </a:r>
            <a:r>
              <a:rPr lang="cs-CZ" dirty="0"/>
              <a:t> Ustanovení odstavce 1 se nepoužije, jde-li o pronájem bytů nebo hrobových míst anebo o pronájem, pacht nebo výpůjčku majetku obce na dobu kratší než 30 dnů nebo jde-li o pronájem, pacht, výprosu nebo výpůjčku právnické osobě zřízené nebo založené obcí nebo právnické osobě, kterou obec ovládá.</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157618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7FE028-0D4B-5406-62CB-C713E69555D0}"/>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9AED9D54-4C05-A162-6420-A0A1267191BA}"/>
              </a:ext>
            </a:extLst>
          </p:cNvPr>
          <p:cNvPicPr>
            <a:picLocks noGrp="1" noChangeAspect="1"/>
          </p:cNvPicPr>
          <p:nvPr>
            <p:ph idx="1"/>
          </p:nvPr>
        </p:nvPicPr>
        <p:blipFill>
          <a:blip r:embed="rId2"/>
          <a:stretch>
            <a:fillRect/>
          </a:stretch>
        </p:blipFill>
        <p:spPr>
          <a:xfrm>
            <a:off x="1880488" y="0"/>
            <a:ext cx="5812781" cy="6759876"/>
          </a:xfrm>
        </p:spPr>
      </p:pic>
      <p:sp>
        <p:nvSpPr>
          <p:cNvPr id="4" name="Zástupný symbol pro zápatí 3">
            <a:extLst>
              <a:ext uri="{FF2B5EF4-FFF2-40B4-BE49-F238E27FC236}">
                <a16:creationId xmlns:a16="http://schemas.microsoft.com/office/drawing/2014/main" id="{90C5D0E9-3ADF-DDAE-DC53-5D8EC21B163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6108189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97DE54-BFB7-2B26-C7E5-2A139F5E56B7}"/>
              </a:ext>
            </a:extLst>
          </p:cNvPr>
          <p:cNvSpPr>
            <a:spLocks noGrp="1"/>
          </p:cNvSpPr>
          <p:nvPr>
            <p:ph type="title"/>
          </p:nvPr>
        </p:nvSpPr>
        <p:spPr/>
        <p:txBody>
          <a:bodyPr/>
          <a:lstStyle/>
          <a:p>
            <a:endParaRPr lang="cs-CZ"/>
          </a:p>
        </p:txBody>
      </p:sp>
      <p:pic>
        <p:nvPicPr>
          <p:cNvPr id="10" name="Zástupný obsah 9">
            <a:extLst>
              <a:ext uri="{FF2B5EF4-FFF2-40B4-BE49-F238E27FC236}">
                <a16:creationId xmlns:a16="http://schemas.microsoft.com/office/drawing/2014/main" id="{2E0DDFC9-AF60-F276-E29A-BA97C343240C}"/>
              </a:ext>
            </a:extLst>
          </p:cNvPr>
          <p:cNvPicPr>
            <a:picLocks noGrp="1" noChangeAspect="1"/>
          </p:cNvPicPr>
          <p:nvPr>
            <p:ph idx="1"/>
          </p:nvPr>
        </p:nvPicPr>
        <p:blipFill>
          <a:blip r:embed="rId2"/>
          <a:stretch>
            <a:fillRect/>
          </a:stretch>
        </p:blipFill>
        <p:spPr>
          <a:xfrm>
            <a:off x="2092727" y="391013"/>
            <a:ext cx="5521669" cy="5857387"/>
          </a:xfrm>
        </p:spPr>
      </p:pic>
      <p:sp>
        <p:nvSpPr>
          <p:cNvPr id="4" name="Zástupný symbol pro zápatí 3">
            <a:extLst>
              <a:ext uri="{FF2B5EF4-FFF2-40B4-BE49-F238E27FC236}">
                <a16:creationId xmlns:a16="http://schemas.microsoft.com/office/drawing/2014/main" id="{DBE37541-03D7-8E6D-9951-E6BDA3081EC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89252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7A0F28-0541-4078-AD38-E2EEBBBB42F4}"/>
              </a:ext>
            </a:extLst>
          </p:cNvPr>
          <p:cNvSpPr>
            <a:spLocks noGrp="1"/>
          </p:cNvSpPr>
          <p:nvPr>
            <p:ph type="title"/>
          </p:nvPr>
        </p:nvSpPr>
        <p:spPr>
          <a:xfrm>
            <a:off x="1043950" y="1179151"/>
            <a:ext cx="3300646" cy="4463889"/>
          </a:xfrm>
        </p:spPr>
        <p:txBody>
          <a:bodyPr vert="horz" lIns="91440" tIns="45720" rIns="91440" bIns="45720" rtlCol="0" anchor="ctr">
            <a:normAutofit/>
          </a:bodyPr>
          <a:lstStyle/>
          <a:p>
            <a:pPr>
              <a:lnSpc>
                <a:spcPct val="90000"/>
              </a:lnSpc>
            </a:pPr>
            <a:r>
              <a:rPr lang="en-US" sz="2000" b="1" dirty="0"/>
              <a:t>JUDr. Jan Šťastný, MPA</a:t>
            </a:r>
            <a:br>
              <a:rPr lang="en-US" sz="1700" dirty="0"/>
            </a:br>
            <a:br>
              <a:rPr lang="en-US" sz="1700" dirty="0"/>
            </a:br>
            <a:br>
              <a:rPr lang="en-US" sz="1700" dirty="0"/>
            </a:br>
            <a:r>
              <a:rPr lang="cs-CZ" sz="1700" dirty="0"/>
              <a:t>stastny@catania.cz</a:t>
            </a:r>
            <a:br>
              <a:rPr lang="en-US" sz="1700" dirty="0"/>
            </a:br>
            <a:br>
              <a:rPr lang="en-US" sz="1700" dirty="0"/>
            </a:br>
            <a:r>
              <a:rPr lang="en-US" sz="1700" dirty="0"/>
              <a:t>777 418 512</a:t>
            </a:r>
          </a:p>
        </p:txBody>
      </p:sp>
      <p:sp>
        <p:nvSpPr>
          <p:cNvPr id="3" name="Zástupný text 2">
            <a:extLst>
              <a:ext uri="{FF2B5EF4-FFF2-40B4-BE49-F238E27FC236}">
                <a16:creationId xmlns:a16="http://schemas.microsoft.com/office/drawing/2014/main" id="{744C1D6F-2BD9-4841-9D7B-3940CAED4349}"/>
              </a:ext>
            </a:extLst>
          </p:cNvPr>
          <p:cNvSpPr>
            <a:spLocks noGrp="1"/>
          </p:cNvSpPr>
          <p:nvPr>
            <p:ph type="body" idx="1"/>
          </p:nvPr>
        </p:nvSpPr>
        <p:spPr>
          <a:xfrm>
            <a:off x="4978918" y="1109145"/>
            <a:ext cx="6341016" cy="4603900"/>
          </a:xfrm>
        </p:spPr>
        <p:txBody>
          <a:bodyPr vert="horz" lIns="91440" tIns="45720" rIns="91440" bIns="45720" rtlCol="0" anchor="ctr">
            <a:normAutofit/>
          </a:bodyPr>
          <a:lstStyle/>
          <a:p>
            <a:pPr>
              <a:buFont typeface="Wingdings 3" charset="2"/>
              <a:buChar char=""/>
            </a:pPr>
            <a:r>
              <a:rPr lang="cs-CZ" dirty="0"/>
              <a:t>Poradenství a školení pro obce a města </a:t>
            </a:r>
          </a:p>
          <a:p>
            <a:pPr>
              <a:buFont typeface="Wingdings 3" charset="2"/>
              <a:buChar char=""/>
            </a:pPr>
            <a:r>
              <a:rPr lang="cs-CZ" dirty="0"/>
              <a:t>Praxe od r. 2002 ve veřejné správě</a:t>
            </a:r>
          </a:p>
          <a:p>
            <a:pPr>
              <a:buFont typeface="Wingdings 3" charset="2"/>
              <a:buChar char=""/>
            </a:pPr>
            <a:r>
              <a:rPr lang="cs-CZ" dirty="0"/>
              <a:t>Ministerstvo financí, odd. evropského práva</a:t>
            </a:r>
          </a:p>
          <a:p>
            <a:pPr>
              <a:buFont typeface="Wingdings 3" charset="2"/>
              <a:buChar char=""/>
            </a:pPr>
            <a:r>
              <a:rPr lang="cs-CZ" dirty="0"/>
              <a:t>Ministerstvo vnitra – odbor veřejné správy, dozoru a kontroly</a:t>
            </a:r>
          </a:p>
          <a:p>
            <a:pPr>
              <a:buFont typeface="Wingdings 3" charset="2"/>
              <a:buChar char=""/>
            </a:pPr>
            <a:r>
              <a:rPr lang="cs-CZ" dirty="0"/>
              <a:t>4 x správce obcí podle zák. č. 128/2000 Sb.,</a:t>
            </a:r>
          </a:p>
          <a:p>
            <a:pPr>
              <a:buFont typeface="Wingdings 3" charset="2"/>
              <a:buChar char=""/>
            </a:pPr>
            <a:r>
              <a:rPr lang="cs-CZ" dirty="0"/>
              <a:t>Místostarosta obce</a:t>
            </a:r>
          </a:p>
          <a:p>
            <a:pPr>
              <a:buFont typeface="Wingdings 3" charset="2"/>
              <a:buChar char=""/>
            </a:pPr>
            <a:r>
              <a:rPr lang="cs-CZ" dirty="0"/>
              <a:t>od r. 2015 do 2023 tajemník </a:t>
            </a:r>
            <a:r>
              <a:rPr lang="cs-CZ" dirty="0" err="1"/>
              <a:t>MěÚ</a:t>
            </a:r>
            <a:r>
              <a:rPr lang="cs-CZ" dirty="0"/>
              <a:t> ORP – Kostelec nad Orlicí a Dobruška </a:t>
            </a:r>
          </a:p>
        </p:txBody>
      </p:sp>
      <p:sp>
        <p:nvSpPr>
          <p:cNvPr id="19" name="Zástupný symbol pro zápatí 18"/>
          <p:cNvSpPr>
            <a:spLocks noGrp="1"/>
          </p:cNvSpPr>
          <p:nvPr>
            <p:ph type="ftr" sz="quarter" idx="11"/>
          </p:nvPr>
        </p:nvSpPr>
        <p:spPr>
          <a:xfrm>
            <a:off x="965200" y="6041362"/>
            <a:ext cx="6009746" cy="365125"/>
          </a:xfrm>
        </p:spPr>
        <p:txBody>
          <a:bodyPr vert="horz" lIns="91440" tIns="45720" rIns="91440" bIns="45720" rtlCol="0" anchor="ctr">
            <a:normAutofit/>
          </a:bodyPr>
          <a:lstStyle/>
          <a:p>
            <a:pPr>
              <a:spcAft>
                <a:spcPts val="600"/>
              </a:spcAft>
            </a:pP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33289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TextShape 1"/>
          <p:cNvSpPr txBox="1"/>
          <p:nvPr/>
        </p:nvSpPr>
        <p:spPr>
          <a:xfrm>
            <a:off x="677160" y="609480"/>
            <a:ext cx="8596440" cy="132048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Trebuchet MS"/>
            </a:endParaRPr>
          </a:p>
        </p:txBody>
      </p:sp>
      <p:pic>
        <p:nvPicPr>
          <p:cNvPr id="343" name="Obrázek 342"/>
          <p:cNvPicPr/>
          <p:nvPr/>
        </p:nvPicPr>
        <p:blipFill>
          <a:blip r:embed="rId2"/>
          <a:stretch/>
        </p:blipFill>
        <p:spPr>
          <a:xfrm>
            <a:off x="1178640" y="288000"/>
            <a:ext cx="6381360" cy="6408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6E217B-C694-9E20-D25C-669066A87327}"/>
              </a:ext>
            </a:extLst>
          </p:cNvPr>
          <p:cNvSpPr>
            <a:spLocks noGrp="1"/>
          </p:cNvSpPr>
          <p:nvPr>
            <p:ph type="title"/>
          </p:nvPr>
        </p:nvSpPr>
        <p:spPr/>
        <p:txBody>
          <a:bodyPr/>
          <a:lstStyle/>
          <a:p>
            <a:r>
              <a:rPr lang="cs-CZ" dirty="0"/>
              <a:t>Pozor!</a:t>
            </a:r>
          </a:p>
        </p:txBody>
      </p:sp>
      <p:sp>
        <p:nvSpPr>
          <p:cNvPr id="3" name="Zástupný obsah 2">
            <a:extLst>
              <a:ext uri="{FF2B5EF4-FFF2-40B4-BE49-F238E27FC236}">
                <a16:creationId xmlns:a16="http://schemas.microsoft.com/office/drawing/2014/main" id="{7B359CB6-97B4-0395-B706-E767E7FA4D10}"/>
              </a:ext>
            </a:extLst>
          </p:cNvPr>
          <p:cNvSpPr>
            <a:spLocks noGrp="1"/>
          </p:cNvSpPr>
          <p:nvPr>
            <p:ph idx="1"/>
          </p:nvPr>
        </p:nvSpPr>
        <p:spPr/>
        <p:txBody>
          <a:bodyPr/>
          <a:lstStyle/>
          <a:p>
            <a:r>
              <a:rPr lang="cs-CZ" dirty="0"/>
              <a:t>Záměr i na pronájmy části střechy na antény mobilních operátorů nebo internetového připojení</a:t>
            </a:r>
          </a:p>
        </p:txBody>
      </p:sp>
      <p:sp>
        <p:nvSpPr>
          <p:cNvPr id="4" name="Zástupný symbol pro zápatí 3">
            <a:extLst>
              <a:ext uri="{FF2B5EF4-FFF2-40B4-BE49-F238E27FC236}">
                <a16:creationId xmlns:a16="http://schemas.microsoft.com/office/drawing/2014/main" id="{315F8B01-6272-FA5C-CF44-865E09B10A4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7008730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90DC81-7169-566A-E84F-982FAC3776A9}"/>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04DE4A1A-B97D-6949-E784-6479A019FD80}"/>
              </a:ext>
            </a:extLst>
          </p:cNvPr>
          <p:cNvPicPr>
            <a:picLocks noGrp="1" noChangeAspect="1"/>
          </p:cNvPicPr>
          <p:nvPr>
            <p:ph idx="1"/>
          </p:nvPr>
        </p:nvPicPr>
        <p:blipFill>
          <a:blip r:embed="rId2"/>
          <a:stretch>
            <a:fillRect/>
          </a:stretch>
        </p:blipFill>
        <p:spPr>
          <a:xfrm>
            <a:off x="1904176" y="451512"/>
            <a:ext cx="6017693" cy="6375255"/>
          </a:xfrm>
        </p:spPr>
      </p:pic>
      <p:sp>
        <p:nvSpPr>
          <p:cNvPr id="4" name="Zástupný symbol pro zápatí 3">
            <a:extLst>
              <a:ext uri="{FF2B5EF4-FFF2-40B4-BE49-F238E27FC236}">
                <a16:creationId xmlns:a16="http://schemas.microsoft.com/office/drawing/2014/main" id="{86C5E824-AB4E-2E58-A7FB-7D92DB57627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5049650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D5011B-8E70-4BCE-8F89-D767427467D0}"/>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A0C6EB6D-A3D6-B419-5E07-901E28D6254E}"/>
              </a:ext>
            </a:extLst>
          </p:cNvPr>
          <p:cNvPicPr>
            <a:picLocks noGrp="1" noChangeAspect="1"/>
          </p:cNvPicPr>
          <p:nvPr>
            <p:ph idx="1"/>
          </p:nvPr>
        </p:nvPicPr>
        <p:blipFill>
          <a:blip r:embed="rId2"/>
          <a:stretch>
            <a:fillRect/>
          </a:stretch>
        </p:blipFill>
        <p:spPr>
          <a:xfrm>
            <a:off x="2066193" y="815975"/>
            <a:ext cx="4908754" cy="5902552"/>
          </a:xfrm>
        </p:spPr>
      </p:pic>
      <p:sp>
        <p:nvSpPr>
          <p:cNvPr id="4" name="Zástupný symbol pro zápatí 3">
            <a:extLst>
              <a:ext uri="{FF2B5EF4-FFF2-40B4-BE49-F238E27FC236}">
                <a16:creationId xmlns:a16="http://schemas.microsoft.com/office/drawing/2014/main" id="{77CB75B9-4E49-C622-3625-97738ECA8F5D}"/>
              </a:ext>
            </a:extLst>
          </p:cNvPr>
          <p:cNvSpPr>
            <a:spLocks noGrp="1"/>
          </p:cNvSpPr>
          <p:nvPr>
            <p:ph type="ftr" sz="quarter" idx="11"/>
          </p:nvPr>
        </p:nvSpPr>
        <p:spPr/>
        <p:txBody>
          <a:bodyPr/>
          <a:lstStyle/>
          <a:p>
            <a:endParaRPr lang="en-US" dirty="0"/>
          </a:p>
        </p:txBody>
      </p:sp>
      <p:sp>
        <p:nvSpPr>
          <p:cNvPr id="3" name="Šipka: doleva 2">
            <a:extLst>
              <a:ext uri="{FF2B5EF4-FFF2-40B4-BE49-F238E27FC236}">
                <a16:creationId xmlns:a16="http://schemas.microsoft.com/office/drawing/2014/main" id="{9EED52EE-12EA-8443-F48C-C4CDF94A6308}"/>
              </a:ext>
            </a:extLst>
          </p:cNvPr>
          <p:cNvSpPr/>
          <p:nvPr/>
        </p:nvSpPr>
        <p:spPr>
          <a:xfrm>
            <a:off x="6832461" y="995190"/>
            <a:ext cx="4908754" cy="31030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Pouze v případě, že není schválena celá smlouva  v příloze, ale teprve se dopracuje</a:t>
            </a:r>
          </a:p>
        </p:txBody>
      </p:sp>
      <p:sp>
        <p:nvSpPr>
          <p:cNvPr id="5" name="Šipka: doprava 4">
            <a:extLst>
              <a:ext uri="{FF2B5EF4-FFF2-40B4-BE49-F238E27FC236}">
                <a16:creationId xmlns:a16="http://schemas.microsoft.com/office/drawing/2014/main" id="{0F6D49C2-75E7-6DFF-8D94-DD8105B25A6F}"/>
              </a:ext>
            </a:extLst>
          </p:cNvPr>
          <p:cNvSpPr/>
          <p:nvPr/>
        </p:nvSpPr>
        <p:spPr>
          <a:xfrm>
            <a:off x="1531344" y="1930400"/>
            <a:ext cx="815248" cy="3079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9966505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8B8ADD-8318-A36A-827F-4B054F9A0D38}"/>
              </a:ext>
            </a:extLst>
          </p:cNvPr>
          <p:cNvSpPr>
            <a:spLocks noGrp="1"/>
          </p:cNvSpPr>
          <p:nvPr>
            <p:ph type="title"/>
          </p:nvPr>
        </p:nvSpPr>
        <p:spPr/>
        <p:txBody>
          <a:bodyPr>
            <a:normAutofit fontScale="90000"/>
          </a:bodyPr>
          <a:lstStyle/>
          <a:p>
            <a:r>
              <a:rPr lang="cs-CZ" dirty="0"/>
              <a:t>Starostu nepověřujeme podpisem</a:t>
            </a:r>
            <a:br>
              <a:rPr lang="cs-CZ" dirty="0"/>
            </a:br>
            <a:r>
              <a:rPr lang="cs-CZ" dirty="0"/>
              <a:t>to smí vždy když ZM/RM schválí smlouvu!</a:t>
            </a:r>
          </a:p>
        </p:txBody>
      </p:sp>
      <p:sp>
        <p:nvSpPr>
          <p:cNvPr id="4" name="Zástupný symbol pro zápatí 3">
            <a:extLst>
              <a:ext uri="{FF2B5EF4-FFF2-40B4-BE49-F238E27FC236}">
                <a16:creationId xmlns:a16="http://schemas.microsoft.com/office/drawing/2014/main" id="{0DFF2A4B-7197-B264-710C-CF1A50E7BDE3}"/>
              </a:ext>
            </a:extLst>
          </p:cNvPr>
          <p:cNvSpPr>
            <a:spLocks noGrp="1"/>
          </p:cNvSpPr>
          <p:nvPr>
            <p:ph type="ftr" sz="quarter" idx="11"/>
          </p:nvPr>
        </p:nvSpPr>
        <p:spPr/>
        <p:txBody>
          <a:bodyPr/>
          <a:lstStyle/>
          <a:p>
            <a:endParaRPr lang="en-US" dirty="0"/>
          </a:p>
        </p:txBody>
      </p:sp>
      <p:pic>
        <p:nvPicPr>
          <p:cNvPr id="10" name="Zástupný obsah 9">
            <a:extLst>
              <a:ext uri="{FF2B5EF4-FFF2-40B4-BE49-F238E27FC236}">
                <a16:creationId xmlns:a16="http://schemas.microsoft.com/office/drawing/2014/main" id="{76A8AD33-3A8E-76D0-03D7-6A7ECAA4E1B1}"/>
              </a:ext>
            </a:extLst>
          </p:cNvPr>
          <p:cNvPicPr>
            <a:picLocks noGrp="1" noChangeAspect="1"/>
          </p:cNvPicPr>
          <p:nvPr>
            <p:ph idx="1"/>
          </p:nvPr>
        </p:nvPicPr>
        <p:blipFill>
          <a:blip r:embed="rId2"/>
          <a:stretch>
            <a:fillRect/>
          </a:stretch>
        </p:blipFill>
        <p:spPr>
          <a:xfrm>
            <a:off x="929765" y="2427628"/>
            <a:ext cx="10332469" cy="2486707"/>
          </a:xfrm>
        </p:spPr>
      </p:pic>
      <p:sp>
        <p:nvSpPr>
          <p:cNvPr id="11" name="Šipka: nahoru 10">
            <a:extLst>
              <a:ext uri="{FF2B5EF4-FFF2-40B4-BE49-F238E27FC236}">
                <a16:creationId xmlns:a16="http://schemas.microsoft.com/office/drawing/2014/main" id="{0BA1E5A1-6393-FAE5-D2CD-D918E3250D72}"/>
              </a:ext>
            </a:extLst>
          </p:cNvPr>
          <p:cNvSpPr/>
          <p:nvPr/>
        </p:nvSpPr>
        <p:spPr>
          <a:xfrm>
            <a:off x="7105650" y="3670981"/>
            <a:ext cx="2447925" cy="206692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Hloupé, zbytečné, ukazuje neznalost</a:t>
            </a:r>
          </a:p>
        </p:txBody>
      </p:sp>
    </p:spTree>
    <p:extLst>
      <p:ext uri="{BB962C8B-B14F-4D97-AF65-F5344CB8AC3E}">
        <p14:creationId xmlns:p14="http://schemas.microsoft.com/office/powerpoint/2010/main" val="238060177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8FB509-F864-4E03-862F-132E1C7C9906}"/>
              </a:ext>
            </a:extLst>
          </p:cNvPr>
          <p:cNvSpPr>
            <a:spLocks noGrp="1"/>
          </p:cNvSpPr>
          <p:nvPr>
            <p:ph type="title"/>
          </p:nvPr>
        </p:nvSpPr>
        <p:spPr/>
        <p:txBody>
          <a:bodyPr/>
          <a:lstStyle/>
          <a:p>
            <a:r>
              <a:rPr lang="cs-CZ" dirty="0"/>
              <a:t>Doložky</a:t>
            </a:r>
          </a:p>
        </p:txBody>
      </p:sp>
      <p:sp>
        <p:nvSpPr>
          <p:cNvPr id="3" name="Zástupný obsah 2">
            <a:extLst>
              <a:ext uri="{FF2B5EF4-FFF2-40B4-BE49-F238E27FC236}">
                <a16:creationId xmlns:a16="http://schemas.microsoft.com/office/drawing/2014/main" id="{14F28DAC-EA8E-4B79-BE92-EDEBA05E9707}"/>
              </a:ext>
            </a:extLst>
          </p:cNvPr>
          <p:cNvSpPr>
            <a:spLocks noGrp="1"/>
          </p:cNvSpPr>
          <p:nvPr>
            <p:ph idx="1"/>
          </p:nvPr>
        </p:nvSpPr>
        <p:spPr/>
        <p:txBody>
          <a:bodyPr/>
          <a:lstStyle/>
          <a:p>
            <a:r>
              <a:rPr lang="cs-CZ" b="1" dirty="0"/>
              <a:t>§ 41</a:t>
            </a:r>
          </a:p>
          <a:p>
            <a:pPr algn="just"/>
            <a:r>
              <a:rPr lang="cs-CZ" b="1" dirty="0"/>
              <a:t>(1)</a:t>
            </a:r>
            <a:r>
              <a:rPr lang="cs-CZ" dirty="0"/>
              <a:t> Podmiňuje-li tento zákon platnost právního jednání obce předchozím zveřejněním, schválením nebo souhlasem, opatří se listina o tomto právním jednání doložkou, jíž bude potvrzeno, že tyto podmínky jsou splněny. Je-li listina touto doložkou obcí opatřena, má se za to, že povinnost předchozího zveřejnění, schválení nebo souhlasu byla splněna.</a:t>
            </a:r>
          </a:p>
          <a:p>
            <a:pPr algn="just"/>
            <a:r>
              <a:rPr lang="cs-CZ" b="1" dirty="0"/>
              <a:t>(2)</a:t>
            </a:r>
            <a:r>
              <a:rPr lang="cs-CZ" dirty="0"/>
              <a:t> Právní jednání, která vyžadují schválení zastupitelstva obce, popřípadě rady obce, jsou bez tohoto schválení neplatná.</a:t>
            </a:r>
          </a:p>
          <a:p>
            <a:r>
              <a:rPr lang="cs-CZ" b="1" dirty="0"/>
              <a:t>(3)</a:t>
            </a:r>
            <a:r>
              <a:rPr lang="cs-CZ" dirty="0"/>
              <a:t> </a:t>
            </a:r>
            <a:r>
              <a:rPr lang="cs-CZ" dirty="0">
                <a:highlight>
                  <a:srgbClr val="00FFFF"/>
                </a:highlight>
              </a:rPr>
              <a:t>K neplatnosti právního jednání z důvodů stanovených v odstavci 2 a v § 38 odst. 4 a § 39 odst. 1 a 2 přihlédne soud i bez návrhu.</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1666350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5B81AA-F6B0-A83B-3C1D-AB2996B5524C}"/>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2DAF9C68-93CA-F04D-1C54-A2E1398F7E4C}"/>
              </a:ext>
            </a:extLst>
          </p:cNvPr>
          <p:cNvPicPr>
            <a:picLocks noGrp="1" noChangeAspect="1"/>
          </p:cNvPicPr>
          <p:nvPr>
            <p:ph idx="1"/>
          </p:nvPr>
        </p:nvPicPr>
        <p:blipFill>
          <a:blip r:embed="rId2"/>
          <a:stretch>
            <a:fillRect/>
          </a:stretch>
        </p:blipFill>
        <p:spPr>
          <a:xfrm>
            <a:off x="1529391" y="1033615"/>
            <a:ext cx="8066619" cy="4790769"/>
          </a:xfrm>
        </p:spPr>
      </p:pic>
      <p:sp>
        <p:nvSpPr>
          <p:cNvPr id="4" name="Zástupný symbol pro zápatí 3">
            <a:extLst>
              <a:ext uri="{FF2B5EF4-FFF2-40B4-BE49-F238E27FC236}">
                <a16:creationId xmlns:a16="http://schemas.microsoft.com/office/drawing/2014/main" id="{CECA3FCC-ECF3-FE72-7959-23FD3935084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0713599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DCDEBB-5160-4BFC-858E-5E78191DDA69}"/>
              </a:ext>
            </a:extLst>
          </p:cNvPr>
          <p:cNvSpPr>
            <a:spLocks noGrp="1"/>
          </p:cNvSpPr>
          <p:nvPr>
            <p:ph type="title"/>
          </p:nvPr>
        </p:nvSpPr>
        <p:spPr/>
        <p:txBody>
          <a:bodyPr/>
          <a:lstStyle/>
          <a:p>
            <a:r>
              <a:rPr lang="cs-CZ" dirty="0"/>
              <a:t>Práva občanů</a:t>
            </a:r>
          </a:p>
        </p:txBody>
      </p:sp>
      <p:sp>
        <p:nvSpPr>
          <p:cNvPr id="3" name="Zástupný obsah 2">
            <a:extLst>
              <a:ext uri="{FF2B5EF4-FFF2-40B4-BE49-F238E27FC236}">
                <a16:creationId xmlns:a16="http://schemas.microsoft.com/office/drawing/2014/main" id="{BD4F0FA7-9CC8-4765-B7EE-EE7C57B77B4F}"/>
              </a:ext>
            </a:extLst>
          </p:cNvPr>
          <p:cNvSpPr>
            <a:spLocks noGrp="1"/>
          </p:cNvSpPr>
          <p:nvPr>
            <p:ph idx="1"/>
          </p:nvPr>
        </p:nvSpPr>
        <p:spPr>
          <a:xfrm>
            <a:off x="677333" y="1431235"/>
            <a:ext cx="8869789" cy="4969565"/>
          </a:xfrm>
        </p:spPr>
        <p:txBody>
          <a:bodyPr>
            <a:normAutofit fontScale="92500" lnSpcReduction="20000"/>
          </a:bodyPr>
          <a:lstStyle/>
          <a:p>
            <a:pPr algn="just"/>
            <a:r>
              <a:rPr lang="cs-CZ" dirty="0"/>
              <a:t> Občan obce, který dosáhl věku 18 let, má právo</a:t>
            </a:r>
          </a:p>
          <a:p>
            <a:pPr algn="just"/>
            <a:r>
              <a:rPr lang="cs-CZ" b="1" dirty="0"/>
              <a:t>… c)</a:t>
            </a:r>
            <a:r>
              <a:rPr lang="cs-CZ" dirty="0"/>
              <a:t> vyjadřovat na zasedání zastupitelstva obce v souladu s jednacím řádem svá stanoviska k projednávaným věcem,</a:t>
            </a:r>
          </a:p>
          <a:p>
            <a:pPr algn="just"/>
            <a:r>
              <a:rPr lang="cs-CZ" b="1" dirty="0"/>
              <a:t>d)</a:t>
            </a:r>
            <a:r>
              <a:rPr lang="cs-CZ" dirty="0"/>
              <a:t> vyjadřovat se k návrhu rozpočtu obce a k závěrečnému účtu obce za uplynulý kalendářní rok, a to buď písemně ve stanovené lhůtě, nebo ústně na zasedání zastupitelstva obce,</a:t>
            </a:r>
          </a:p>
          <a:p>
            <a:pPr algn="just"/>
            <a:r>
              <a:rPr lang="cs-CZ" b="1" dirty="0"/>
              <a:t>e)</a:t>
            </a:r>
            <a:r>
              <a:rPr lang="cs-CZ" dirty="0"/>
              <a:t> nahlížet do rozpočtu obce a do závěrečného účtu obce za uplynulý kalendářní rok, do usnesení a zápisů z jednání zastupitelstva obce, do usnesení rady obce, výborů zastupitelstva obce a komisí rady obce a pořizovat si z nich výpisy,</a:t>
            </a:r>
          </a:p>
          <a:p>
            <a:r>
              <a:rPr lang="cs-CZ" b="1" dirty="0">
                <a:highlight>
                  <a:srgbClr val="00FFFF"/>
                </a:highlight>
              </a:rPr>
              <a:t>f)</a:t>
            </a:r>
            <a:r>
              <a:rPr lang="cs-CZ" dirty="0">
                <a:highlight>
                  <a:srgbClr val="00FFFF"/>
                </a:highlight>
              </a:rPr>
              <a:t> požadovat projednání určité záležitosti v oblasti samostatné působnosti radou obce nebo zastupitelstvem obce; je-li žádost podepsána nejméně 0,5 % občanů obce, musí být projednána na jejich zasedání nejpozději do 60 dnů, jde-li o působnost zastupitelstva obce, nejpozději do 90 dnů,</a:t>
            </a:r>
          </a:p>
          <a:p>
            <a:r>
              <a:rPr lang="cs-CZ" b="1" dirty="0">
                <a:highlight>
                  <a:srgbClr val="00FFFF"/>
                </a:highlight>
              </a:rPr>
              <a:t>g)</a:t>
            </a:r>
            <a:r>
              <a:rPr lang="cs-CZ" dirty="0">
                <a:highlight>
                  <a:srgbClr val="00FFFF"/>
                </a:highlight>
              </a:rPr>
              <a:t> podávat orgánům obce návrhy, připomínky a podněty; orgány obce je vyřizují bezodkladně, nejdéle však do 60 dnů, jde-li o působnost zastupitelstva obce, nejpozději do 90 dnů.</a:t>
            </a:r>
          </a:p>
          <a:p>
            <a:pPr algn="just"/>
            <a:r>
              <a:rPr lang="cs-CZ" b="1" dirty="0"/>
              <a:t>(3)</a:t>
            </a:r>
            <a:r>
              <a:rPr lang="cs-CZ" dirty="0"/>
              <a:t> Oprávnění uvedená v odstavci 2 písm. c) až g) má i fyzická osoba, která dosáhla věku 18 let a vlastní na území obce nemovitost.</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8679880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103DD63A-1DAF-44C1-963F-2ED1BCB0C3D0}"/>
              </a:ext>
            </a:extLst>
          </p:cNvPr>
          <p:cNvSpPr/>
          <p:nvPr/>
        </p:nvSpPr>
        <p:spPr>
          <a:xfrm>
            <a:off x="970671" y="3179298"/>
            <a:ext cx="8303331" cy="1320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a:extLst>
              <a:ext uri="{FF2B5EF4-FFF2-40B4-BE49-F238E27FC236}">
                <a16:creationId xmlns:a16="http://schemas.microsoft.com/office/drawing/2014/main" id="{22436B0F-C931-466D-909B-C797557A1976}"/>
              </a:ext>
            </a:extLst>
          </p:cNvPr>
          <p:cNvSpPr>
            <a:spLocks noGrp="1"/>
          </p:cNvSpPr>
          <p:nvPr>
            <p:ph type="title"/>
          </p:nvPr>
        </p:nvSpPr>
        <p:spPr/>
        <p:txBody>
          <a:bodyPr/>
          <a:lstStyle/>
          <a:p>
            <a:r>
              <a:rPr lang="cs-CZ" dirty="0"/>
              <a:t>Práva občanů</a:t>
            </a:r>
          </a:p>
        </p:txBody>
      </p:sp>
      <p:sp>
        <p:nvSpPr>
          <p:cNvPr id="3" name="Zástupný obsah 2">
            <a:extLst>
              <a:ext uri="{FF2B5EF4-FFF2-40B4-BE49-F238E27FC236}">
                <a16:creationId xmlns:a16="http://schemas.microsoft.com/office/drawing/2014/main" id="{358067F9-EC76-4D69-919E-21B8B3D5349B}"/>
              </a:ext>
            </a:extLst>
          </p:cNvPr>
          <p:cNvSpPr>
            <a:spLocks noGrp="1"/>
          </p:cNvSpPr>
          <p:nvPr>
            <p:ph idx="1"/>
          </p:nvPr>
        </p:nvSpPr>
        <p:spPr>
          <a:xfrm>
            <a:off x="677334" y="1762539"/>
            <a:ext cx="8596668" cy="4278823"/>
          </a:xfrm>
        </p:spPr>
        <p:txBody>
          <a:bodyPr>
            <a:normAutofit fontScale="77500" lnSpcReduction="20000"/>
          </a:bodyPr>
          <a:lstStyle/>
          <a:p>
            <a:pPr algn="just"/>
            <a:r>
              <a:rPr lang="cs-CZ" dirty="0"/>
              <a:t>požadovat projednání určité záležitosti v oblasti samostatné působnosti radou obce nebo zastupitelstvem obce; je-li žádost </a:t>
            </a:r>
            <a:r>
              <a:rPr lang="cs-CZ" dirty="0">
                <a:highlight>
                  <a:srgbClr val="00FFFF"/>
                </a:highlight>
              </a:rPr>
              <a:t>podepsána nejméně 0,5 % občanů obce, musí být projednána na jejich zasedání nejpozději do 60 dnů, jde-li o působnost zastupitelstva obce, nejpozději do 90 dnů,</a:t>
            </a:r>
          </a:p>
          <a:p>
            <a:pPr algn="just"/>
            <a:r>
              <a:rPr lang="cs-CZ" dirty="0"/>
              <a:t>běžná žádost – rada nebo zastupitelstvo posoudí zda projedná. Žádost podepsaná 0,5 % se musí projednat vždy</a:t>
            </a:r>
          </a:p>
          <a:p>
            <a:pPr algn="just"/>
            <a:endParaRPr lang="cs-CZ" sz="2100" dirty="0"/>
          </a:p>
          <a:p>
            <a:pPr algn="just"/>
            <a:r>
              <a:rPr lang="cs-CZ" sz="2100" dirty="0"/>
              <a:t>Pozor ! </a:t>
            </a:r>
          </a:p>
          <a:p>
            <a:pPr algn="just"/>
            <a:r>
              <a:rPr lang="cs-CZ" sz="2100" dirty="0"/>
              <a:t>Obec má 400 obyvatel – jen 2 podepsaní občané mohou zajistit dostatek programu pro zasedání na roky dopředu.</a:t>
            </a:r>
          </a:p>
          <a:p>
            <a:pPr algn="just"/>
            <a:r>
              <a:rPr lang="cs-CZ" sz="2100" dirty="0"/>
              <a:t>Pro město se 7000 obyvatel  - stačí 35 občanů…</a:t>
            </a:r>
          </a:p>
          <a:p>
            <a:pPr algn="just"/>
            <a:endParaRPr lang="cs-CZ" dirty="0"/>
          </a:p>
          <a:p>
            <a:r>
              <a:rPr lang="cs-CZ" dirty="0"/>
              <a:t> podávat orgánům obce návrhy, připomínky a podněty; </a:t>
            </a:r>
            <a:r>
              <a:rPr lang="cs-CZ" dirty="0">
                <a:highlight>
                  <a:srgbClr val="00FFFF"/>
                </a:highlight>
              </a:rPr>
              <a:t>orgány obce je vyřizují bezodkladně</a:t>
            </a:r>
            <a:r>
              <a:rPr lang="cs-CZ" dirty="0"/>
              <a:t>, </a:t>
            </a:r>
            <a:r>
              <a:rPr lang="cs-CZ" dirty="0">
                <a:highlight>
                  <a:srgbClr val="FFFF00"/>
                </a:highlight>
              </a:rPr>
              <a:t>nejdéle však do 60 dnů, jde-li o působnost zastupitelstva obce, nejpozději do 90 dnů.</a:t>
            </a:r>
          </a:p>
          <a:p>
            <a:pPr algn="just"/>
            <a:endParaRPr lang="cs-CZ" dirty="0"/>
          </a:p>
          <a:p>
            <a:pPr algn="just"/>
            <a:r>
              <a:rPr lang="cs-CZ" dirty="0"/>
              <a:t> pokud nestíháte vyřídit, ve lhůtě informujte o řešení záležitosti.</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5679725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041AB9-D728-44AB-BE23-247213EB513D}"/>
              </a:ext>
            </a:extLst>
          </p:cNvPr>
          <p:cNvSpPr>
            <a:spLocks noGrp="1"/>
          </p:cNvSpPr>
          <p:nvPr>
            <p:ph type="title"/>
          </p:nvPr>
        </p:nvSpPr>
        <p:spPr/>
        <p:txBody>
          <a:bodyPr/>
          <a:lstStyle/>
          <a:p>
            <a:r>
              <a:rPr lang="cs-CZ" dirty="0"/>
              <a:t>Práva občana obce (a vlastníka nemovité věci)</a:t>
            </a:r>
          </a:p>
        </p:txBody>
      </p:sp>
      <p:sp>
        <p:nvSpPr>
          <p:cNvPr id="3" name="Zástupný obsah 2">
            <a:extLst>
              <a:ext uri="{FF2B5EF4-FFF2-40B4-BE49-F238E27FC236}">
                <a16:creationId xmlns:a16="http://schemas.microsoft.com/office/drawing/2014/main" id="{B74840C2-20CB-4C7B-A408-8C23801CD712}"/>
              </a:ext>
            </a:extLst>
          </p:cNvPr>
          <p:cNvSpPr>
            <a:spLocks noGrp="1"/>
          </p:cNvSpPr>
          <p:nvPr>
            <p:ph idx="1"/>
          </p:nvPr>
        </p:nvSpPr>
        <p:spPr/>
        <p:txBody>
          <a:bodyPr/>
          <a:lstStyle/>
          <a:p>
            <a:pPr algn="just"/>
            <a:r>
              <a:rPr lang="cs-CZ" dirty="0"/>
              <a:t>§ 16 odst. 2 </a:t>
            </a:r>
          </a:p>
          <a:p>
            <a:pPr algn="just"/>
            <a:r>
              <a:rPr lang="cs-CZ" dirty="0"/>
              <a:t>Občan obce, který dosáhl věku 18 let a fyzická osoba, která dosáhla věku 18 let a vlastní na území obce nemovitost má právo vyjadřovat na zasedání zastupitelstva obce v souladu s jednacím řádem svá stanoviska k projednávaným věcem,</a:t>
            </a:r>
          </a:p>
          <a:p>
            <a:pPr algn="just"/>
            <a:endParaRPr lang="cs-CZ" dirty="0"/>
          </a:p>
          <a:p>
            <a:pPr algn="just"/>
            <a:r>
              <a:rPr lang="cs-CZ" b="1" dirty="0"/>
              <a:t>Vyjadřovat se </a:t>
            </a:r>
            <a:r>
              <a:rPr lang="cs-CZ" b="1" i="1" dirty="0"/>
              <a:t>k projednávaným věcem</a:t>
            </a:r>
            <a:r>
              <a:rPr lang="cs-CZ" b="1" dirty="0"/>
              <a:t>, nikoli až </a:t>
            </a:r>
            <a:r>
              <a:rPr lang="cs-CZ" b="1" i="1" dirty="0"/>
              <a:t>k projednaným </a:t>
            </a:r>
            <a:r>
              <a:rPr lang="cs-CZ" b="1" dirty="0"/>
              <a:t>– často chyby se zařazením připomínek k bodům až po schválení.</a:t>
            </a:r>
          </a:p>
          <a:p>
            <a:pPr algn="just"/>
            <a:endParaRPr lang="cs-CZ" dirty="0"/>
          </a:p>
          <a:p>
            <a:pPr algn="just"/>
            <a:r>
              <a:rPr lang="cs-CZ" dirty="0"/>
              <a:t>Pozor na výrazná omezování v jednacím řádu.</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6425211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B5B826-DEB4-4101-989A-F7C71E88BBC0}"/>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strike="sngStrike" dirty="0"/>
              <a:t>Evidence </a:t>
            </a:r>
            <a:r>
              <a:rPr lang="en-US" strike="sngStrike" dirty="0" err="1"/>
              <a:t>právních</a:t>
            </a:r>
            <a:r>
              <a:rPr lang="en-US" strike="sngStrike" dirty="0"/>
              <a:t> </a:t>
            </a:r>
            <a:r>
              <a:rPr lang="en-US" strike="sngStrike" dirty="0" err="1"/>
              <a:t>předpisů</a:t>
            </a:r>
            <a:r>
              <a:rPr lang="en-US" strike="sngStrike" dirty="0"/>
              <a:t> </a:t>
            </a:r>
            <a:r>
              <a:rPr lang="cs-CZ" strike="sngStrike" dirty="0"/>
              <a:t> </a:t>
            </a:r>
            <a:r>
              <a:rPr lang="cs-CZ" dirty="0"/>
              <a:t>již zrušeno, </a:t>
            </a:r>
            <a:r>
              <a:rPr lang="cs-CZ" dirty="0">
                <a:solidFill>
                  <a:srgbClr val="FF0000"/>
                </a:solidFill>
              </a:rPr>
              <a:t>nyní online Sbírka právních předpisů ÚSC</a:t>
            </a:r>
            <a:endParaRPr lang="en-US" dirty="0">
              <a:solidFill>
                <a:srgbClr val="FF0000"/>
              </a:solidFill>
            </a:endParaRPr>
          </a:p>
        </p:txBody>
      </p:sp>
      <p:pic>
        <p:nvPicPr>
          <p:cNvPr id="9" name="Zástupný obsah 8">
            <a:extLst>
              <a:ext uri="{FF2B5EF4-FFF2-40B4-BE49-F238E27FC236}">
                <a16:creationId xmlns:a16="http://schemas.microsoft.com/office/drawing/2014/main" id="{37732447-73A8-4309-9F5B-BC9BF6005352}"/>
              </a:ext>
            </a:extLst>
          </p:cNvPr>
          <p:cNvPicPr>
            <a:picLocks noGrp="1" noChangeAspect="1"/>
          </p:cNvPicPr>
          <p:nvPr>
            <p:ph sz="quarter" idx="4"/>
          </p:nvPr>
        </p:nvPicPr>
        <p:blipFill>
          <a:blip r:embed="rId2"/>
          <a:stretch>
            <a:fillRect/>
          </a:stretch>
        </p:blipFill>
        <p:spPr>
          <a:xfrm>
            <a:off x="1" y="2195040"/>
            <a:ext cx="6860984" cy="1818160"/>
          </a:xfrm>
          <a:prstGeom prst="rect">
            <a:avLst/>
          </a:prstGeom>
        </p:spPr>
      </p:pic>
      <p:sp>
        <p:nvSpPr>
          <p:cNvPr id="3" name="Zástupný obsah 2">
            <a:extLst>
              <a:ext uri="{FF2B5EF4-FFF2-40B4-BE49-F238E27FC236}">
                <a16:creationId xmlns:a16="http://schemas.microsoft.com/office/drawing/2014/main" id="{04546AD7-793C-4412-90F5-2A644BA08A32}"/>
              </a:ext>
            </a:extLst>
          </p:cNvPr>
          <p:cNvSpPr>
            <a:spLocks noGrp="1"/>
          </p:cNvSpPr>
          <p:nvPr>
            <p:ph sz="half" idx="2"/>
          </p:nvPr>
        </p:nvSpPr>
        <p:spPr>
          <a:xfrm>
            <a:off x="6506818" y="1775791"/>
            <a:ext cx="3523968" cy="4784035"/>
          </a:xfrm>
        </p:spPr>
        <p:txBody>
          <a:bodyPr vert="horz" lIns="91440" tIns="45720" rIns="91440" bIns="45720" rtlCol="0">
            <a:normAutofit lnSpcReduction="10000"/>
          </a:bodyPr>
          <a:lstStyle/>
          <a:p>
            <a:pPr algn="just">
              <a:lnSpc>
                <a:spcPct val="90000"/>
              </a:lnSpc>
            </a:pPr>
            <a:r>
              <a:rPr lang="cs-CZ" sz="1400" b="1" dirty="0"/>
              <a:t>§ 12 odst. 4 </a:t>
            </a:r>
            <a:r>
              <a:rPr lang="cs-CZ" sz="1400" dirty="0"/>
              <a:t> Obec vede evidenci </a:t>
            </a:r>
            <a:r>
              <a:rPr lang="cs-CZ" sz="1400" strike="sngStrike" dirty="0"/>
              <a:t>právních předpisů, které vydala. </a:t>
            </a:r>
          </a:p>
          <a:p>
            <a:pPr algn="just">
              <a:lnSpc>
                <a:spcPct val="90000"/>
              </a:lnSpc>
            </a:pPr>
            <a:r>
              <a:rPr lang="cs-CZ" sz="1400" strike="sngStrike" dirty="0"/>
              <a:t>Evidence právních předpisů obsahuje číslo a název právního předpisu, datum jeho schválení, datum nabytí jeho platnosti, datum nabytí jeho účinnosti, popřípadě i datum pozbytí jeho platnosti. </a:t>
            </a:r>
          </a:p>
          <a:p>
            <a:pPr algn="just">
              <a:lnSpc>
                <a:spcPct val="90000"/>
              </a:lnSpc>
            </a:pPr>
            <a:r>
              <a:rPr lang="cs-CZ" sz="1400" strike="sngStrike" dirty="0"/>
              <a:t>Právní předpisy obce se označují pořadovými čísly. Číselná řada se uzavírá vždy koncem každého kalendářního roku.</a:t>
            </a:r>
          </a:p>
          <a:p>
            <a:pPr algn="just">
              <a:lnSpc>
                <a:spcPct val="90000"/>
              </a:lnSpc>
            </a:pPr>
            <a:endParaRPr lang="cs-CZ" sz="1200" strike="sngStrike" dirty="0"/>
          </a:p>
          <a:p>
            <a:pPr algn="just">
              <a:lnSpc>
                <a:spcPct val="90000"/>
              </a:lnSpc>
            </a:pPr>
            <a:endParaRPr lang="cs-CZ" sz="1200" strike="sngStrike" dirty="0"/>
          </a:p>
          <a:p>
            <a:pPr algn="just">
              <a:lnSpc>
                <a:spcPct val="90000"/>
              </a:lnSpc>
            </a:pPr>
            <a:r>
              <a:rPr lang="cs-CZ" sz="1600" dirty="0"/>
              <a:t>Toto byl oblíbený chyták kontrolních skupin, obvykle něco chybělo.</a:t>
            </a:r>
          </a:p>
          <a:p>
            <a:pPr algn="just">
              <a:lnSpc>
                <a:spcPct val="90000"/>
              </a:lnSpc>
            </a:pPr>
            <a:r>
              <a:rPr lang="cs-CZ" sz="1600" dirty="0"/>
              <a:t>Nestačilo mít předpisy ve vyčleněném šanonu, chtěli „evidenci“</a:t>
            </a:r>
          </a:p>
        </p:txBody>
      </p:sp>
      <p:sp>
        <p:nvSpPr>
          <p:cNvPr id="25" name="Zástupný symbol pro zápatí 2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48429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extShape 1"/>
          <p:cNvSpPr txBox="1"/>
          <p:nvPr/>
        </p:nvSpPr>
        <p:spPr>
          <a:xfrm>
            <a:off x="677160" y="609480"/>
            <a:ext cx="8596440" cy="132048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Trebuchet MS"/>
            </a:endParaRPr>
          </a:p>
        </p:txBody>
      </p:sp>
      <p:pic>
        <p:nvPicPr>
          <p:cNvPr id="345" name="Obrázek 344"/>
          <p:cNvPicPr/>
          <p:nvPr/>
        </p:nvPicPr>
        <p:blipFill>
          <a:blip r:embed="rId2"/>
          <a:stretch/>
        </p:blipFill>
        <p:spPr>
          <a:xfrm>
            <a:off x="1944000" y="-43560"/>
            <a:ext cx="4968000" cy="67921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357DD5-9E95-4E4A-9025-C455511127F1}"/>
              </a:ext>
            </a:extLst>
          </p:cNvPr>
          <p:cNvSpPr>
            <a:spLocks noGrp="1"/>
          </p:cNvSpPr>
          <p:nvPr>
            <p:ph type="title"/>
          </p:nvPr>
        </p:nvSpPr>
        <p:spPr>
          <a:xfrm>
            <a:off x="677334" y="592016"/>
            <a:ext cx="8596668" cy="1320800"/>
          </a:xfrm>
        </p:spPr>
        <p:txBody>
          <a:bodyPr>
            <a:normAutofit fontScale="90000"/>
          </a:bodyPr>
          <a:lstStyle/>
          <a:p>
            <a:r>
              <a:rPr lang="cs-CZ" strike="sngStrike" dirty="0"/>
              <a:t>Zpřístupnění právních předpisů a jejich evidence</a:t>
            </a:r>
            <a:br>
              <a:rPr lang="cs-CZ" strike="sngStrike" dirty="0"/>
            </a:br>
            <a:r>
              <a:rPr lang="cs-CZ" dirty="0"/>
              <a:t>rovněž zrušeno, občané mají využívat Sbírku</a:t>
            </a:r>
          </a:p>
        </p:txBody>
      </p:sp>
      <p:sp>
        <p:nvSpPr>
          <p:cNvPr id="3" name="Zástupný obsah 2">
            <a:extLst>
              <a:ext uri="{FF2B5EF4-FFF2-40B4-BE49-F238E27FC236}">
                <a16:creationId xmlns:a16="http://schemas.microsoft.com/office/drawing/2014/main" id="{F29B55D3-79F5-4D39-B129-994A7C2F5F07}"/>
              </a:ext>
            </a:extLst>
          </p:cNvPr>
          <p:cNvSpPr>
            <a:spLocks noGrp="1"/>
          </p:cNvSpPr>
          <p:nvPr>
            <p:ph idx="1"/>
          </p:nvPr>
        </p:nvSpPr>
        <p:spPr/>
        <p:txBody>
          <a:bodyPr/>
          <a:lstStyle/>
          <a:p>
            <a:pPr algn="just"/>
            <a:r>
              <a:rPr lang="cs-CZ" b="1" strike="sngStrike" dirty="0"/>
              <a:t>§ 12 odst. 5</a:t>
            </a:r>
            <a:r>
              <a:rPr lang="cs-CZ" strike="sngStrike" dirty="0"/>
              <a:t> Právní předpisy obce a jejich evidence musí být každému přístupny u obecního úřadu v obci, která je vydala. </a:t>
            </a:r>
          </a:p>
          <a:p>
            <a:pPr algn="just"/>
            <a:r>
              <a:rPr lang="cs-CZ" strike="sngStrike" dirty="0"/>
              <a:t>Nařízení vydané obcí vykonávající rozšířenou působnost </a:t>
            </a:r>
            <a:r>
              <a:rPr lang="cs-CZ" u="sng" strike="sngStrike" dirty="0"/>
              <a:t>musí být každému přístupné též u obecních úřadů působících v jejím správním obvodu</a:t>
            </a:r>
            <a:r>
              <a:rPr lang="cs-CZ" strike="sngStrike" dirty="0"/>
              <a:t>.</a:t>
            </a:r>
          </a:p>
        </p:txBody>
      </p:sp>
      <p:sp>
        <p:nvSpPr>
          <p:cNvPr id="4" name="Zástupný symbol pro zápatí 3"/>
          <p:cNvSpPr>
            <a:spLocks noGrp="1"/>
          </p:cNvSpPr>
          <p:nvPr>
            <p:ph type="ftr" sz="quarter" idx="11"/>
          </p:nvPr>
        </p:nvSpPr>
        <p:spPr>
          <a:xfrm>
            <a:off x="677334" y="6041362"/>
            <a:ext cx="6297612" cy="365125"/>
          </a:xfrm>
        </p:spPr>
        <p:txBody>
          <a:bodyPr/>
          <a:lstStyle/>
          <a:p>
            <a:endParaRPr lang="en-US" dirty="0"/>
          </a:p>
        </p:txBody>
      </p:sp>
    </p:spTree>
    <p:extLst>
      <p:ext uri="{BB962C8B-B14F-4D97-AF65-F5344CB8AC3E}">
        <p14:creationId xmlns:p14="http://schemas.microsoft.com/office/powerpoint/2010/main" val="88150860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ale pozor</a:t>
            </a:r>
            <a:br>
              <a:rPr lang="cs-CZ" b="1" dirty="0"/>
            </a:br>
            <a:r>
              <a:rPr lang="cs-CZ" b="1" dirty="0"/>
              <a:t>§ 7 </a:t>
            </a:r>
            <a:r>
              <a:rPr lang="cs-CZ" b="1" dirty="0" err="1"/>
              <a:t>zák</a:t>
            </a:r>
            <a:r>
              <a:rPr lang="cs-CZ" b="1" dirty="0"/>
              <a:t> o SB Nahlížení do Sbírky právních předpisů</a:t>
            </a:r>
            <a:br>
              <a:rPr lang="cs-CZ" b="1" dirty="0"/>
            </a:br>
            <a:endParaRPr lang="cs-CZ" dirty="0"/>
          </a:p>
        </p:txBody>
      </p:sp>
      <p:sp>
        <p:nvSpPr>
          <p:cNvPr id="3" name="Zástupný symbol pro obsah 2"/>
          <p:cNvSpPr>
            <a:spLocks noGrp="1"/>
          </p:cNvSpPr>
          <p:nvPr>
            <p:ph idx="1"/>
          </p:nvPr>
        </p:nvSpPr>
        <p:spPr/>
        <p:txBody>
          <a:bodyPr/>
          <a:lstStyle/>
          <a:p>
            <a:r>
              <a:rPr lang="cs-CZ" dirty="0"/>
              <a:t>Územní samosprávný celek umožní v úředních hodinách bezplatně nahlížet do Sbírky právních předpisů v elektronické podobě.</a:t>
            </a:r>
          </a:p>
          <a:p>
            <a:endParaRPr lang="cs-CZ" dirty="0"/>
          </a:p>
          <a:p>
            <a:r>
              <a:rPr lang="cs-CZ" dirty="0"/>
              <a:t>* podatelna, sekretariát, oddělený monitor</a:t>
            </a:r>
          </a:p>
          <a:p>
            <a:r>
              <a:rPr lang="cs-CZ" dirty="0"/>
              <a:t>Pozor na ochranu dat, nepouštět na počítač.</a:t>
            </a:r>
          </a:p>
          <a:p>
            <a:r>
              <a:rPr lang="cs-CZ" dirty="0"/>
              <a:t>Řešíme mobilem nebo starým </a:t>
            </a:r>
            <a:r>
              <a:rPr lang="cs-CZ" dirty="0" err="1"/>
              <a:t>tabletem</a:t>
            </a:r>
            <a:r>
              <a:rPr lang="cs-CZ" dirty="0"/>
              <a:t>.</a:t>
            </a:r>
          </a:p>
          <a:p>
            <a:r>
              <a:rPr lang="cs-CZ" dirty="0"/>
              <a:t>Někde lze řešit elektronickou vývěskou / úřední deskou</a:t>
            </a:r>
          </a:p>
          <a:p>
            <a:endParaRPr lang="cs-CZ" dirty="0"/>
          </a:p>
        </p:txBody>
      </p:sp>
    </p:spTree>
    <p:extLst>
      <p:ext uri="{BB962C8B-B14F-4D97-AF65-F5344CB8AC3E}">
        <p14:creationId xmlns:p14="http://schemas.microsoft.com/office/powerpoint/2010/main" val="404683355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73EB3D-04F6-7747-1408-DBB512A60BA5}"/>
              </a:ext>
            </a:extLst>
          </p:cNvPr>
          <p:cNvSpPr>
            <a:spLocks noGrp="1"/>
          </p:cNvSpPr>
          <p:nvPr>
            <p:ph type="title"/>
          </p:nvPr>
        </p:nvSpPr>
        <p:spPr/>
        <p:txBody>
          <a:bodyPr/>
          <a:lstStyle/>
          <a:p>
            <a:r>
              <a:rPr lang="cs-CZ" dirty="0"/>
              <a:t>A také – povinnost vyvěsit oznámení o vyhlášení právního předpisu</a:t>
            </a:r>
          </a:p>
        </p:txBody>
      </p:sp>
      <p:sp>
        <p:nvSpPr>
          <p:cNvPr id="3" name="Zástupný obsah 2">
            <a:extLst>
              <a:ext uri="{FF2B5EF4-FFF2-40B4-BE49-F238E27FC236}">
                <a16:creationId xmlns:a16="http://schemas.microsoft.com/office/drawing/2014/main" id="{612B8AF0-05BD-4E06-CF89-A68F36BEFE5B}"/>
              </a:ext>
            </a:extLst>
          </p:cNvPr>
          <p:cNvSpPr>
            <a:spLocks noGrp="1"/>
          </p:cNvSpPr>
          <p:nvPr>
            <p:ph idx="1"/>
          </p:nvPr>
        </p:nvSpPr>
        <p:spPr>
          <a:xfrm>
            <a:off x="677334" y="2160589"/>
            <a:ext cx="8596668" cy="4245898"/>
          </a:xfrm>
        </p:spPr>
        <p:txBody>
          <a:bodyPr>
            <a:normAutofit fontScale="70000" lnSpcReduction="20000"/>
          </a:bodyPr>
          <a:lstStyle/>
          <a:p>
            <a:r>
              <a:rPr lang="cs-CZ" sz="2300" dirty="0"/>
              <a:t>Vše k vyhláškám a ke Sbírce na školení 13.2. 2024</a:t>
            </a:r>
          </a:p>
          <a:p>
            <a:r>
              <a:rPr lang="cs-CZ" sz="2300" u="sng" dirty="0"/>
              <a:t>Obecně závazné vyhlášky a Sbírka ÚSC </a:t>
            </a:r>
            <a:r>
              <a:rPr lang="cs-CZ" sz="2300" dirty="0">
                <a:hlinkClick r:id="rId2"/>
              </a:rPr>
              <a:t>https://spmo.cz/vzdelavani/obecne-zavazne-vyhlasky-a-sbirka-pravnich-predpisu-uzemnich-samospravnych-celku-13-2-2024/</a:t>
            </a:r>
            <a:r>
              <a:rPr lang="cs-CZ" sz="2300" dirty="0"/>
              <a:t> </a:t>
            </a:r>
          </a:p>
          <a:p>
            <a:endParaRPr lang="cs-CZ" dirty="0"/>
          </a:p>
          <a:p>
            <a:r>
              <a:rPr lang="cs-CZ" dirty="0"/>
              <a:t>Víte, na jaké administrativní postupy se musíte připravit. Jak má správně vypadat obecně závazná vyhláška a co v ní musí být a co zase nesmí? Jak ji připravit i schválil a na co si dát pozor? Jaké oblasti můžete obecně závaznými vyhláškami upravit a jaké naopak nesmíte? Jak můžete vyhlášky měnit nebo rušit?</a:t>
            </a:r>
          </a:p>
          <a:p>
            <a:r>
              <a:rPr lang="cs-CZ" dirty="0"/>
              <a:t>Základní předpisy, vývoj. Aktuální stav legislativy.</a:t>
            </a:r>
          </a:p>
          <a:p>
            <a:r>
              <a:rPr lang="cs-CZ" dirty="0"/>
              <a:t>Na co si dát pozor při přípravě a schvalování vyhlášek měst a obcí. Jaké vyhlášky můžeme přijímat. Časté chyby při schvalování a přípravě OZV.</a:t>
            </a:r>
          </a:p>
          <a:p>
            <a:r>
              <a:rPr lang="cs-CZ" dirty="0"/>
              <a:t>Jak vyhlášky zrušit, změnit, opravit. Legislativní pravidla a text vyhlášek.</a:t>
            </a:r>
          </a:p>
          <a:p>
            <a:r>
              <a:rPr lang="cs-CZ" dirty="0"/>
              <a:t>Co je Sbírka právních předpisů územních samosprávných celků a jak změnila praxi v přijímání a vyhlašování vyhlášek měst obcí? Jaké nové povinnosti a komplikace máme a proč musíte do Sbírky dát i prastaré vyhlášky.</a:t>
            </a:r>
          </a:p>
          <a:p>
            <a:r>
              <a:rPr lang="cs-CZ" dirty="0"/>
              <a:t>Příklady z praxe, vývoj judikatury, diskuze.</a:t>
            </a:r>
          </a:p>
          <a:p>
            <a:r>
              <a:rPr lang="cs-CZ" dirty="0"/>
              <a:t>Školení je akreditováno </a:t>
            </a:r>
            <a:r>
              <a:rPr lang="cs-CZ" dirty="0" err="1"/>
              <a:t>MV:webinář</a:t>
            </a:r>
            <a:r>
              <a:rPr lang="cs-CZ" dirty="0"/>
              <a:t>: AK/PV-677/2021; AK/VE-398/2021</a:t>
            </a:r>
          </a:p>
        </p:txBody>
      </p:sp>
      <p:sp>
        <p:nvSpPr>
          <p:cNvPr id="4" name="Zástupný symbol pro zápatí 3">
            <a:extLst>
              <a:ext uri="{FF2B5EF4-FFF2-40B4-BE49-F238E27FC236}">
                <a16:creationId xmlns:a16="http://schemas.microsoft.com/office/drawing/2014/main" id="{B9ED9124-E4F7-3374-A0CA-498A26D8E06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779948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F78AFA-92FD-4772-A673-2A8B1A0DD133}"/>
              </a:ext>
            </a:extLst>
          </p:cNvPr>
          <p:cNvSpPr>
            <a:spLocks noGrp="1"/>
          </p:cNvSpPr>
          <p:nvPr>
            <p:ph type="title"/>
          </p:nvPr>
        </p:nvSpPr>
        <p:spPr/>
        <p:txBody>
          <a:bodyPr/>
          <a:lstStyle/>
          <a:p>
            <a:r>
              <a:rPr lang="cs-CZ" strike="sngStrike" dirty="0"/>
              <a:t>Zasílání vyhlášek Ministerstvu vnitra</a:t>
            </a:r>
          </a:p>
        </p:txBody>
      </p:sp>
      <p:sp>
        <p:nvSpPr>
          <p:cNvPr id="3" name="Zástupný obsah 2">
            <a:extLst>
              <a:ext uri="{FF2B5EF4-FFF2-40B4-BE49-F238E27FC236}">
                <a16:creationId xmlns:a16="http://schemas.microsoft.com/office/drawing/2014/main" id="{D08D85B0-2117-4E22-AAD6-5CAB98071B0C}"/>
              </a:ext>
            </a:extLst>
          </p:cNvPr>
          <p:cNvSpPr>
            <a:spLocks noGrp="1"/>
          </p:cNvSpPr>
          <p:nvPr>
            <p:ph idx="1"/>
          </p:nvPr>
        </p:nvSpPr>
        <p:spPr>
          <a:xfrm>
            <a:off x="677333" y="2160589"/>
            <a:ext cx="9036509" cy="3880773"/>
          </a:xfrm>
        </p:spPr>
        <p:txBody>
          <a:bodyPr/>
          <a:lstStyle/>
          <a:p>
            <a:r>
              <a:rPr lang="cs-CZ" strike="sngStrike" dirty="0"/>
              <a:t>§ 12 odst. 6 </a:t>
            </a:r>
            <a:endParaRPr lang="cs-CZ" b="1" strike="sngStrike" dirty="0"/>
          </a:p>
          <a:p>
            <a:pPr algn="just"/>
            <a:r>
              <a:rPr lang="cs-CZ" strike="sngStrike" dirty="0"/>
              <a:t>Obec zašle obecně závaznou vyhlášku obce </a:t>
            </a:r>
            <a:r>
              <a:rPr lang="cs-CZ" strike="sngStrike" dirty="0">
                <a:highlight>
                  <a:srgbClr val="00FFFF"/>
                </a:highlight>
              </a:rPr>
              <a:t>neprodleně</a:t>
            </a:r>
            <a:r>
              <a:rPr lang="cs-CZ" strike="sngStrike" dirty="0"/>
              <a:t> po dni jejího vyhlášení Ministerstvu vnitra. Obec zašle nařízení obce neprodleně po dni jeho vyhlášení krajskému úřadu.</a:t>
            </a:r>
          </a:p>
          <a:p>
            <a:endParaRPr lang="cs-CZ" dirty="0"/>
          </a:p>
          <a:p>
            <a:r>
              <a:rPr lang="cs-CZ" dirty="0"/>
              <a:t>Řeší Sbírka</a:t>
            </a:r>
          </a:p>
          <a:p>
            <a:endParaRPr lang="cs-CZ" dirty="0"/>
          </a:p>
          <a:p>
            <a:r>
              <a:rPr lang="cs-CZ" dirty="0"/>
              <a:t>Ale je vhodné využívat konzultace a posouzení vyhlášky před schválením.</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831204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326572"/>
            <a:ext cx="8596668" cy="718458"/>
          </a:xfrm>
        </p:spPr>
        <p:txBody>
          <a:bodyPr>
            <a:normAutofit fontScale="90000"/>
          </a:bodyPr>
          <a:lstStyle/>
          <a:p>
            <a:r>
              <a:rPr lang="cs-CZ" dirty="0"/>
              <a:t>Zákon o obcích    </a:t>
            </a:r>
            <a:r>
              <a:rPr lang="cs-CZ" dirty="0" err="1"/>
              <a:t>vs</a:t>
            </a:r>
            <a:r>
              <a:rPr lang="cs-CZ" dirty="0"/>
              <a:t>     Sbírka</a:t>
            </a:r>
            <a:br>
              <a:rPr lang="cs-CZ" dirty="0"/>
            </a:br>
            <a:endParaRPr lang="cs-CZ" dirty="0"/>
          </a:p>
        </p:txBody>
      </p:sp>
      <p:sp>
        <p:nvSpPr>
          <p:cNvPr id="3" name="Zástupný symbol pro text 2"/>
          <p:cNvSpPr>
            <a:spLocks noGrp="1"/>
          </p:cNvSpPr>
          <p:nvPr>
            <p:ph type="body" idx="1"/>
          </p:nvPr>
        </p:nvSpPr>
        <p:spPr>
          <a:xfrm>
            <a:off x="675745" y="950027"/>
            <a:ext cx="4185623" cy="254660"/>
          </a:xfrm>
        </p:spPr>
        <p:txBody>
          <a:bodyPr/>
          <a:lstStyle/>
          <a:p>
            <a:r>
              <a:rPr lang="cs-CZ" dirty="0"/>
              <a:t>2021 </a:t>
            </a:r>
          </a:p>
        </p:txBody>
      </p:sp>
      <p:sp>
        <p:nvSpPr>
          <p:cNvPr id="4" name="Zástupný symbol pro obsah 3"/>
          <p:cNvSpPr>
            <a:spLocks noGrp="1"/>
          </p:cNvSpPr>
          <p:nvPr>
            <p:ph sz="half" idx="2"/>
          </p:nvPr>
        </p:nvSpPr>
        <p:spPr>
          <a:xfrm>
            <a:off x="175491" y="1496291"/>
            <a:ext cx="4147127" cy="5135418"/>
          </a:xfrm>
        </p:spPr>
        <p:txBody>
          <a:bodyPr>
            <a:normAutofit fontScale="55000" lnSpcReduction="20000"/>
          </a:bodyPr>
          <a:lstStyle/>
          <a:p>
            <a:r>
              <a:rPr lang="cs-CZ" dirty="0"/>
              <a:t>§ 12 zákona o obcích</a:t>
            </a:r>
          </a:p>
          <a:p>
            <a:pPr algn="just"/>
            <a:r>
              <a:rPr lang="cs-CZ" dirty="0"/>
              <a:t>(1) Obecně závazné vyhlášky a nařízení obce (dále jen "právní předpis obce") musí být vyhlášeny, což je podmínkou platnosti právního předpisu obce. Vyhlášení se provede tak, že se právní předpis obce vyvěsí na úřední desce obecního úřadu po dobu 15 dnů. Dnem vyhlášení právního předpisu obce je první den jeho vyvěšení na úřední desce. Kromě toho může obec uveřejnit právní předpis obce způsobem v místě obvyklým.</a:t>
            </a:r>
          </a:p>
          <a:p>
            <a:pPr algn="just"/>
            <a:r>
              <a:rPr lang="cs-CZ" dirty="0"/>
              <a:t>(2) Pokud není stanovena účinnost pozdější, nabývají právní předpisy obce účinnosti patnáctým dnem po dni vyhlášení. Vyžaduje-li to naléhavý obecný zájem, lze výjimečně stanovit dřívější počátek účinnosti, nejdříve však dnem vyhlášení.</a:t>
            </a:r>
          </a:p>
          <a:p>
            <a:pPr algn="just"/>
            <a:r>
              <a:rPr lang="cs-CZ" dirty="0"/>
              <a:t>(3) Nařízení obce vykonávající rozšířenou působnost se zveřejní též na úřední desce obecních úřadů působících ve správním obvodu obce s rozšířenou působností.</a:t>
            </a:r>
          </a:p>
          <a:p>
            <a:pPr algn="just"/>
            <a:r>
              <a:rPr lang="cs-CZ" dirty="0"/>
              <a:t>(4) Obec vede evidenci právních předpisů, které vydala. Evidence právních předpisů obsahuje číslo a název právního předpisu, datum jeho schválení, datum nabytí jeho platnosti, datum nabytí jeho účinnosti, popřípadě i datum pozbytí jeho platnosti. Právní předpisy obce se označují pořadovými čísly. Číselná řada se uzavírá vždy koncem každého kalendářního roku.</a:t>
            </a:r>
          </a:p>
          <a:p>
            <a:pPr algn="just"/>
            <a:r>
              <a:rPr lang="cs-CZ" dirty="0"/>
              <a:t>(5) Právní předpisy obce a jejich evidence musí být každému přístupny u obecního úřadu v obci, která je vydala. Nařízení vydané obcí vykonávající rozšířenou působnost musí být každému přístupné též u obecních úřadů působících v jejím správním obvodu.</a:t>
            </a:r>
          </a:p>
          <a:p>
            <a:pPr algn="just"/>
            <a:r>
              <a:rPr lang="cs-CZ" dirty="0"/>
              <a:t>(6) Obec zašle obecně závaznou vyhlášku obce neprodleně po dni jejího vyhlášení Ministerstvu vnitra. Obec zašle nařízení obce neprodleně po dni jeho vyhlášení krajskému úřadu.</a:t>
            </a:r>
          </a:p>
        </p:txBody>
      </p:sp>
      <p:sp>
        <p:nvSpPr>
          <p:cNvPr id="5" name="Zástupný symbol pro text 4"/>
          <p:cNvSpPr>
            <a:spLocks noGrp="1"/>
          </p:cNvSpPr>
          <p:nvPr>
            <p:ph type="body" sz="quarter" idx="3"/>
          </p:nvPr>
        </p:nvSpPr>
        <p:spPr>
          <a:xfrm>
            <a:off x="5088383" y="674255"/>
            <a:ext cx="4185618" cy="1043709"/>
          </a:xfrm>
        </p:spPr>
        <p:txBody>
          <a:bodyPr/>
          <a:lstStyle/>
          <a:p>
            <a:r>
              <a:rPr lang="cs-CZ" dirty="0"/>
              <a:t>2022</a:t>
            </a:r>
          </a:p>
          <a:p>
            <a:endParaRPr lang="cs-CZ" dirty="0"/>
          </a:p>
        </p:txBody>
      </p:sp>
      <p:sp>
        <p:nvSpPr>
          <p:cNvPr id="6" name="Zástupný symbol pro obsah 5"/>
          <p:cNvSpPr>
            <a:spLocks noGrp="1"/>
          </p:cNvSpPr>
          <p:nvPr>
            <p:ph sz="quarter" idx="4"/>
          </p:nvPr>
        </p:nvSpPr>
        <p:spPr>
          <a:xfrm>
            <a:off x="4147127" y="1204686"/>
            <a:ext cx="8044873" cy="5653313"/>
          </a:xfrm>
        </p:spPr>
        <p:txBody>
          <a:bodyPr>
            <a:noAutofit/>
          </a:bodyPr>
          <a:lstStyle/>
          <a:p>
            <a:r>
              <a:rPr lang="cs-CZ" sz="1000" dirty="0"/>
              <a:t>§ 2 ZOS  Vyhlášení právního předpisu</a:t>
            </a:r>
          </a:p>
          <a:p>
            <a:pPr algn="just"/>
            <a:r>
              <a:rPr lang="cs-CZ" sz="1000" dirty="0"/>
              <a:t>(1) Právní předpis územního samosprávného celku a právní předpis správního úřadu se vyhlašují jejich zveřejněním ve Sbírce právních předpisů.</a:t>
            </a:r>
          </a:p>
          <a:p>
            <a:pPr algn="just"/>
            <a:r>
              <a:rPr lang="cs-CZ" sz="1000" dirty="0"/>
              <a:t>(2) Zveřejnění právního předpisu ve Sbírce právních předpisů provede územní samosprávný celek nebo správní úřad, který právní předpis vydal, zasláním jeho textu v otevřeném a strojově čitelném formátu a jeho </a:t>
            </a:r>
            <a:r>
              <a:rPr lang="cs-CZ" sz="1000" dirty="0" err="1"/>
              <a:t>metadat</a:t>
            </a:r>
            <a:r>
              <a:rPr lang="cs-CZ" sz="1000" dirty="0"/>
              <a:t> prostřednictvím elektronického formuláře do datové schránky zřízené správcem pro tento účel. Správce uveřejní elektronický formulář na portálu veřejné správy. Není-li možné zveřejnit právní předpis nebo jeho část ve strojově čitelném formátu, zveřejní se právní předpis nebo jeho část pouze v otevřeném formátu.</a:t>
            </a:r>
          </a:p>
          <a:p>
            <a:pPr algn="just"/>
            <a:r>
              <a:rPr lang="cs-CZ" sz="1000" dirty="0"/>
              <a:t>§ 3 Informování o vyhlášení právního předpisu</a:t>
            </a:r>
          </a:p>
          <a:p>
            <a:pPr algn="just"/>
            <a:r>
              <a:rPr lang="cs-CZ" sz="1000" dirty="0"/>
              <a:t>(1) Správce o vyhlášení právního předpisu ve Sbírce právních předpisů vyrozumí územní samosprávný celek nebo správní úřad, který právní předpis vydal. Správce vyznačí ve Sbírce právních předpisů datum a čas vyhlášení právního předpisu.</a:t>
            </a:r>
          </a:p>
          <a:p>
            <a:pPr algn="just"/>
            <a:r>
              <a:rPr lang="cs-CZ" sz="1000" dirty="0"/>
              <a:t>(2) Územní samosprávný celek nebo správní úřad, který právní předpis vydal, zveřejní oznámení o vyhlášení právního předpisu ve Sbírce právních předpisů na své úřední desce po dobu alespoň 15 dnů ode dne, kdy byl o vyhlášení správcem vyrozuměn podle odstavce 1. V oznámení územní samosprávný celek nebo správní úřad uvede označení právního předpisu, datum a čas vyhlášení právního předpisu ve Sbírce právních předpisů a zveřejněná </a:t>
            </a:r>
            <a:r>
              <a:rPr lang="cs-CZ" sz="1000" dirty="0" err="1"/>
              <a:t>metadata</a:t>
            </a:r>
            <a:r>
              <a:rPr lang="cs-CZ" sz="1000" dirty="0"/>
              <a:t>.</a:t>
            </a:r>
          </a:p>
          <a:p>
            <a:pPr algn="just"/>
            <a:r>
              <a:rPr lang="cs-CZ" sz="1000" dirty="0"/>
              <a:t>(3) Oznámení o vyhlášení nařízení obce s rozšířenou působností zveřejní též obce ve správním obvodu obce s rozšířenou působností na úředních deskách obecních úřadů po dobu alespoň 15 dnů; bylo-li nařízení vyhlášeno postupem podle § 2 odst. 4, zveřejní úplný text tohoto nařízení.</a:t>
            </a:r>
          </a:p>
          <a:p>
            <a:pPr algn="just"/>
            <a:r>
              <a:rPr lang="cs-CZ" sz="1000" dirty="0"/>
              <a:t>§ 4 Platnost a účinnost právního předpisu</a:t>
            </a:r>
          </a:p>
          <a:p>
            <a:pPr algn="just"/>
            <a:r>
              <a:rPr lang="cs-CZ" sz="1000" dirty="0"/>
              <a:t>(1) Právní předpis územního samosprávného celku a právní předpis správního úřadu nabývají platnosti jejich vyhlášením podle § 2.</a:t>
            </a:r>
          </a:p>
          <a:p>
            <a:pPr algn="just"/>
            <a:r>
              <a:rPr lang="cs-CZ" sz="1000" dirty="0"/>
              <a:t>(2) Pokud není stanovena účinnost pozdější, nabývá právní předpis územního samosprávného celku a právní předpis správního úřadu účinnosti počátkem patnáctého dne následujícího po dni jeho vyhlášení. Vyžaduje-li to naléhavý obecný zájem, lze výjimečně stanovit dřívější počátek jejich účinnosti, nejdříve však počátkem dne následujícího po dni jejich vyhlášení; je-li pro to důvod spočívající v ohrožení života, zdraví, majetku nebo životního prostředí, lze stanovit, že právní předpis nabude účinnosti vyhlášením.</a:t>
            </a:r>
          </a:p>
          <a:p>
            <a:pPr algn="just"/>
            <a:r>
              <a:rPr lang="cs-CZ" sz="1000" dirty="0"/>
              <a:t>(3) Je-li v právním předpisu územního samosprávného celku nebo v právním předpisu správního úřadu stanoven den nabytí účinnosti, který předchází dni jeho vyhlášení, nabývá právní předpis účinnosti počátkem patnáctého dne následujícího po dni jeho vyhlášení.</a:t>
            </a:r>
          </a:p>
        </p:txBody>
      </p:sp>
    </p:spTree>
    <p:extLst>
      <p:ext uri="{BB962C8B-B14F-4D97-AF65-F5344CB8AC3E}">
        <p14:creationId xmlns:p14="http://schemas.microsoft.com/office/powerpoint/2010/main" val="422248780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6971" y="463137"/>
            <a:ext cx="8766556" cy="6124513"/>
          </a:xfrm>
        </p:spPr>
      </p:pic>
      <p:sp>
        <p:nvSpPr>
          <p:cNvPr id="3" name="Obdélník: se zakulacenými rohy 2">
            <a:extLst>
              <a:ext uri="{FF2B5EF4-FFF2-40B4-BE49-F238E27FC236}">
                <a16:creationId xmlns:a16="http://schemas.microsoft.com/office/drawing/2014/main" id="{D8A081A4-ADB8-F90D-6846-ECBB47793F60}"/>
              </a:ext>
            </a:extLst>
          </p:cNvPr>
          <p:cNvSpPr/>
          <p:nvPr/>
        </p:nvSpPr>
        <p:spPr>
          <a:xfrm>
            <a:off x="1443210" y="609600"/>
            <a:ext cx="3811836" cy="5251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Do 31.12.2021</a:t>
            </a:r>
          </a:p>
        </p:txBody>
      </p:sp>
    </p:spTree>
    <p:extLst>
      <p:ext uri="{BB962C8B-B14F-4D97-AF65-F5344CB8AC3E}">
        <p14:creationId xmlns:p14="http://schemas.microsoft.com/office/powerpoint/2010/main" val="45578863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 name="Zástupný symbol pro obsah 9"/>
          <p:cNvPicPr>
            <a:picLocks noGrp="1" noChangeAspect="1"/>
          </p:cNvPicPr>
          <p:nvPr>
            <p:ph idx="1"/>
          </p:nvPr>
        </p:nvPicPr>
        <p:blipFill>
          <a:blip r:embed="rId2"/>
          <a:stretch>
            <a:fillRect/>
          </a:stretch>
        </p:blipFill>
        <p:spPr>
          <a:xfrm>
            <a:off x="942110" y="-138685"/>
            <a:ext cx="8596668" cy="7833001"/>
          </a:xfrm>
          <a:prstGeom prst="rect">
            <a:avLst/>
          </a:prstGeom>
        </p:spPr>
      </p:pic>
      <p:sp>
        <p:nvSpPr>
          <p:cNvPr id="11" name="TextovéPole 10"/>
          <p:cNvSpPr txBox="1"/>
          <p:nvPr/>
        </p:nvSpPr>
        <p:spPr>
          <a:xfrm>
            <a:off x="942109" y="258618"/>
            <a:ext cx="2660073" cy="369332"/>
          </a:xfrm>
          <a:prstGeom prst="rect">
            <a:avLst/>
          </a:prstGeom>
          <a:noFill/>
        </p:spPr>
        <p:txBody>
          <a:bodyPr wrap="square" rtlCol="0">
            <a:spAutoFit/>
          </a:bodyPr>
          <a:lstStyle/>
          <a:p>
            <a:r>
              <a:rPr lang="cs-CZ" dirty="0"/>
              <a:t>Do 31.12.2021</a:t>
            </a:r>
          </a:p>
        </p:txBody>
      </p:sp>
      <p:sp>
        <p:nvSpPr>
          <p:cNvPr id="12" name="TextovéPole 11"/>
          <p:cNvSpPr txBox="1"/>
          <p:nvPr/>
        </p:nvSpPr>
        <p:spPr>
          <a:xfrm>
            <a:off x="1034473" y="3897745"/>
            <a:ext cx="1911927" cy="369332"/>
          </a:xfrm>
          <a:prstGeom prst="rect">
            <a:avLst/>
          </a:prstGeom>
          <a:noFill/>
        </p:spPr>
        <p:txBody>
          <a:bodyPr wrap="square" rtlCol="0">
            <a:spAutoFit/>
          </a:bodyPr>
          <a:lstStyle/>
          <a:p>
            <a:r>
              <a:rPr lang="cs-CZ" dirty="0"/>
              <a:t>Po 1.1.2022</a:t>
            </a:r>
          </a:p>
        </p:txBody>
      </p:sp>
    </p:spTree>
    <p:extLst>
      <p:ext uri="{BB962C8B-B14F-4D97-AF65-F5344CB8AC3E}">
        <p14:creationId xmlns:p14="http://schemas.microsoft.com/office/powerpoint/2010/main" val="239801149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04D3DE0E-4863-E986-6D17-FCA3B47BCDD7}"/>
              </a:ext>
            </a:extLst>
          </p:cNvPr>
          <p:cNvPicPr>
            <a:picLocks noGrp="1" noChangeAspect="1"/>
          </p:cNvPicPr>
          <p:nvPr>
            <p:ph idx="1"/>
          </p:nvPr>
        </p:nvPicPr>
        <p:blipFill>
          <a:blip r:embed="rId2"/>
          <a:stretch>
            <a:fillRect/>
          </a:stretch>
        </p:blipFill>
        <p:spPr>
          <a:xfrm>
            <a:off x="1660600" y="-71448"/>
            <a:ext cx="7327671" cy="7000896"/>
          </a:xfrm>
        </p:spPr>
      </p:pic>
      <p:sp>
        <p:nvSpPr>
          <p:cNvPr id="3" name="Šipka: doleva 2">
            <a:extLst>
              <a:ext uri="{FF2B5EF4-FFF2-40B4-BE49-F238E27FC236}">
                <a16:creationId xmlns:a16="http://schemas.microsoft.com/office/drawing/2014/main" id="{1CA1668B-CAA5-0ED0-06DC-7717E94425E8}"/>
              </a:ext>
            </a:extLst>
          </p:cNvPr>
          <p:cNvSpPr/>
          <p:nvPr/>
        </p:nvSpPr>
        <p:spPr>
          <a:xfrm>
            <a:off x="7587310" y="0"/>
            <a:ext cx="2801923" cy="1476462"/>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cs-CZ" dirty="0"/>
              <a:t>špatně</a:t>
            </a:r>
          </a:p>
        </p:txBody>
      </p:sp>
      <p:sp>
        <p:nvSpPr>
          <p:cNvPr id="4" name="Šipka: doleva 3">
            <a:extLst>
              <a:ext uri="{FF2B5EF4-FFF2-40B4-BE49-F238E27FC236}">
                <a16:creationId xmlns:a16="http://schemas.microsoft.com/office/drawing/2014/main" id="{92304F28-1A0B-10EC-205C-E983AFB43DA3}"/>
              </a:ext>
            </a:extLst>
          </p:cNvPr>
          <p:cNvSpPr/>
          <p:nvPr/>
        </p:nvSpPr>
        <p:spPr>
          <a:xfrm>
            <a:off x="8016547" y="2086062"/>
            <a:ext cx="2801923" cy="1476462"/>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cs-CZ" dirty="0"/>
              <a:t>Rozpor se zákonem</a:t>
            </a:r>
          </a:p>
        </p:txBody>
      </p:sp>
      <p:sp>
        <p:nvSpPr>
          <p:cNvPr id="6" name="Šipka: doleva 5">
            <a:extLst>
              <a:ext uri="{FF2B5EF4-FFF2-40B4-BE49-F238E27FC236}">
                <a16:creationId xmlns:a16="http://schemas.microsoft.com/office/drawing/2014/main" id="{F75A60B9-4054-40CB-1AB1-95F1F87E23F4}"/>
              </a:ext>
            </a:extLst>
          </p:cNvPr>
          <p:cNvSpPr/>
          <p:nvPr/>
        </p:nvSpPr>
        <p:spPr>
          <a:xfrm>
            <a:off x="7675928" y="4172124"/>
            <a:ext cx="3615654" cy="2539069"/>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cs-CZ" dirty="0"/>
              <a:t>Vůbec nevyhlášeno ve Sbírce, jen na úřední desce, </a:t>
            </a:r>
            <a:r>
              <a:rPr lang="cs-CZ" u="sng" dirty="0"/>
              <a:t>neplatná OZV! Poplatek ale vybírali…</a:t>
            </a:r>
          </a:p>
        </p:txBody>
      </p:sp>
    </p:spTree>
    <p:extLst>
      <p:ext uri="{BB962C8B-B14F-4D97-AF65-F5344CB8AC3E}">
        <p14:creationId xmlns:p14="http://schemas.microsoft.com/office/powerpoint/2010/main" val="239375631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70862" y="292231"/>
            <a:ext cx="3785656" cy="1638169"/>
          </a:xfrm>
        </p:spPr>
        <p:txBody>
          <a:bodyPr>
            <a:normAutofit fontScale="90000"/>
          </a:bodyPr>
          <a:lstStyle/>
          <a:p>
            <a:r>
              <a:rPr lang="pl-PL" dirty="0"/>
              <a:t>Jak to někdy vypadá se Sbírkou v praxi</a:t>
            </a:r>
            <a:endParaRPr lang="cs-CZ" dirty="0"/>
          </a:p>
        </p:txBody>
      </p:sp>
      <p:sp>
        <p:nvSpPr>
          <p:cNvPr id="5" name="Zástupný symbol pro obsah 4"/>
          <p:cNvSpPr>
            <a:spLocks noGrp="1"/>
          </p:cNvSpPr>
          <p:nvPr>
            <p:ph idx="1"/>
          </p:nvPr>
        </p:nvSpPr>
        <p:spPr>
          <a:xfrm>
            <a:off x="5890160" y="2125683"/>
            <a:ext cx="5032306" cy="3915679"/>
          </a:xfrm>
        </p:spPr>
        <p:txBody>
          <a:bodyPr>
            <a:normAutofit/>
          </a:bodyPr>
          <a:lstStyle/>
          <a:p>
            <a:r>
              <a:rPr lang="cs-CZ" dirty="0"/>
              <a:t>Skuhrov nad Bělou – přijali OZV 21.3.2022</a:t>
            </a:r>
          </a:p>
          <a:p>
            <a:r>
              <a:rPr lang="cs-CZ" dirty="0"/>
              <a:t>Na úřední desce vyvěsili 28.3. , </a:t>
            </a:r>
          </a:p>
          <a:p>
            <a:r>
              <a:rPr lang="cs-CZ" dirty="0"/>
              <a:t>účinnost chtěli 12.4. </a:t>
            </a:r>
          </a:p>
          <a:p>
            <a:endParaRPr lang="cs-CZ" dirty="0"/>
          </a:p>
          <a:p>
            <a:r>
              <a:rPr lang="cs-CZ" dirty="0"/>
              <a:t>ale až 28.4. si vzpomněli na správný postup a poslali do Sbírky… bez strojově čitelného formátu</a:t>
            </a:r>
          </a:p>
          <a:p>
            <a:endParaRPr lang="cs-CZ" dirty="0"/>
          </a:p>
          <a:p>
            <a:r>
              <a:rPr lang="cs-CZ" dirty="0"/>
              <a:t>Nabytí účinnosti tedy až</a:t>
            </a:r>
          </a:p>
          <a:p>
            <a:r>
              <a:rPr lang="cs-CZ" dirty="0"/>
              <a:t>07.05.2022</a:t>
            </a:r>
          </a:p>
        </p:txBody>
      </p:sp>
      <p:pic>
        <p:nvPicPr>
          <p:cNvPr id="6" name="Obrázek 5"/>
          <p:cNvPicPr>
            <a:picLocks noChangeAspect="1"/>
          </p:cNvPicPr>
          <p:nvPr/>
        </p:nvPicPr>
        <p:blipFill>
          <a:blip r:embed="rId2"/>
          <a:stretch>
            <a:fillRect/>
          </a:stretch>
        </p:blipFill>
        <p:spPr>
          <a:xfrm>
            <a:off x="24869" y="146139"/>
            <a:ext cx="5499237" cy="7093647"/>
          </a:xfrm>
          <a:prstGeom prst="rect">
            <a:avLst/>
          </a:prstGeom>
        </p:spPr>
      </p:pic>
    </p:spTree>
    <p:extLst>
      <p:ext uri="{BB962C8B-B14F-4D97-AF65-F5344CB8AC3E}">
        <p14:creationId xmlns:p14="http://schemas.microsoft.com/office/powerpoint/2010/main" val="246359290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EA5B23-3043-48D7-8C54-C28E329B22BD}"/>
              </a:ext>
            </a:extLst>
          </p:cNvPr>
          <p:cNvSpPr>
            <a:spLocks noGrp="1"/>
          </p:cNvSpPr>
          <p:nvPr>
            <p:ph type="title"/>
          </p:nvPr>
        </p:nvSpPr>
        <p:spPr>
          <a:xfrm>
            <a:off x="677333" y="609600"/>
            <a:ext cx="8835943" cy="1320800"/>
          </a:xfrm>
        </p:spPr>
        <p:txBody>
          <a:bodyPr/>
          <a:lstStyle/>
          <a:p>
            <a:r>
              <a:rPr lang="cs-CZ" dirty="0"/>
              <a:t>Zákon o svobodném přístupu k informacím, zák. č. 106/1999 Sb.,</a:t>
            </a:r>
          </a:p>
        </p:txBody>
      </p:sp>
      <p:sp>
        <p:nvSpPr>
          <p:cNvPr id="3" name="Zástupný obsah 2">
            <a:extLst>
              <a:ext uri="{FF2B5EF4-FFF2-40B4-BE49-F238E27FC236}">
                <a16:creationId xmlns:a16="http://schemas.microsoft.com/office/drawing/2014/main" id="{581C60D2-641A-4760-8877-377709ECC275}"/>
              </a:ext>
            </a:extLst>
          </p:cNvPr>
          <p:cNvSpPr>
            <a:spLocks noGrp="1"/>
          </p:cNvSpPr>
          <p:nvPr>
            <p:ph idx="1"/>
          </p:nvPr>
        </p:nvSpPr>
        <p:spPr/>
        <p:txBody>
          <a:bodyPr/>
          <a:lstStyle/>
          <a:p>
            <a:r>
              <a:rPr lang="cs-CZ" dirty="0"/>
              <a:t>Informační zákon, </a:t>
            </a:r>
            <a:r>
              <a:rPr lang="cs-CZ" i="1" dirty="0"/>
              <a:t>stošestka</a:t>
            </a:r>
            <a:r>
              <a:rPr lang="cs-CZ" dirty="0"/>
              <a:t>, </a:t>
            </a:r>
            <a:r>
              <a:rPr lang="cs-CZ" dirty="0" err="1"/>
              <a:t>Lex</a:t>
            </a:r>
            <a:r>
              <a:rPr lang="cs-CZ" dirty="0"/>
              <a:t> Kužílek,  …</a:t>
            </a:r>
          </a:p>
          <a:p>
            <a:endParaRPr lang="cs-CZ" dirty="0"/>
          </a:p>
          <a:p>
            <a:r>
              <a:rPr lang="cs-CZ" dirty="0"/>
              <a:t>Jeden z „nejoblíbenějších“ zákonů veřejné správy</a:t>
            </a:r>
          </a:p>
          <a:p>
            <a:r>
              <a:rPr lang="cs-CZ" dirty="0"/>
              <a:t>Také kontrolní skupiny z něj mají radost.</a:t>
            </a:r>
          </a:p>
          <a:p>
            <a:r>
              <a:rPr lang="cs-CZ" dirty="0"/>
              <a:t>Kverulanti jej využívají </a:t>
            </a:r>
            <a:r>
              <a:rPr lang="cs-CZ" b="1" dirty="0"/>
              <a:t>o sto šest</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613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TextShape 1"/>
          <p:cNvSpPr txBox="1"/>
          <p:nvPr/>
        </p:nvSpPr>
        <p:spPr>
          <a:xfrm>
            <a:off x="677160" y="609480"/>
            <a:ext cx="8596440" cy="132048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Trebuchet MS"/>
            </a:endParaRPr>
          </a:p>
        </p:txBody>
      </p:sp>
      <p:pic>
        <p:nvPicPr>
          <p:cNvPr id="347" name="Obrázek 346"/>
          <p:cNvPicPr/>
          <p:nvPr/>
        </p:nvPicPr>
        <p:blipFill>
          <a:blip r:embed="rId2"/>
          <a:stretch/>
        </p:blipFill>
        <p:spPr>
          <a:xfrm>
            <a:off x="1275120" y="216000"/>
            <a:ext cx="6309360" cy="6624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A51B56-97F9-44E1-A5F7-76BE354C304D}"/>
              </a:ext>
            </a:extLst>
          </p:cNvPr>
          <p:cNvSpPr>
            <a:spLocks noGrp="1"/>
          </p:cNvSpPr>
          <p:nvPr>
            <p:ph type="title"/>
          </p:nvPr>
        </p:nvSpPr>
        <p:spPr>
          <a:xfrm>
            <a:off x="652481" y="1382486"/>
            <a:ext cx="3547581" cy="4093028"/>
          </a:xfrm>
        </p:spPr>
        <p:txBody>
          <a:bodyPr anchor="ctr">
            <a:normAutofit/>
          </a:bodyPr>
          <a:lstStyle/>
          <a:p>
            <a:r>
              <a:rPr lang="cs-CZ" sz="4100">
                <a:solidFill>
                  <a:schemeClr val="accent1">
                    <a:lumMod val="75000"/>
                  </a:schemeClr>
                </a:solidFill>
              </a:rPr>
              <a:t>Zákon o svobodném přístupu k informacím (zák. č. 106/1999 Sb.)</a:t>
            </a:r>
          </a:p>
        </p:txBody>
      </p:sp>
      <p:sp>
        <p:nvSpPr>
          <p:cNvPr id="4" name="Zástupný symbol pro zápatí 3"/>
          <p:cNvSpPr>
            <a:spLocks noGrp="1"/>
          </p:cNvSpPr>
          <p:nvPr>
            <p:ph type="ftr" sz="quarter" idx="11"/>
          </p:nvPr>
        </p:nvSpPr>
        <p:spPr>
          <a:xfrm>
            <a:off x="4852544" y="6041362"/>
            <a:ext cx="5554200" cy="365125"/>
          </a:xfrm>
        </p:spPr>
        <p:txBody>
          <a:bodyPr>
            <a:normAutofit/>
          </a:bodyPr>
          <a:lstStyle/>
          <a:p>
            <a:pPr>
              <a:spcAft>
                <a:spcPts val="600"/>
              </a:spcAft>
            </a:pPr>
            <a:endParaRPr lang="en-US">
              <a:solidFill>
                <a:srgbClr val="FFFFFF"/>
              </a:solidFill>
            </a:endParaRPr>
          </a:p>
        </p:txBody>
      </p:sp>
      <p:graphicFrame>
        <p:nvGraphicFramePr>
          <p:cNvPr id="6" name="Zástupný obsah 2">
            <a:extLst>
              <a:ext uri="{FF2B5EF4-FFF2-40B4-BE49-F238E27FC236}">
                <a16:creationId xmlns:a16="http://schemas.microsoft.com/office/drawing/2014/main" id="{4B378DA6-43E3-4FF1-AF6B-16055974E148}"/>
              </a:ext>
            </a:extLst>
          </p:cNvPr>
          <p:cNvGraphicFramePr>
            <a:graphicFrameLocks noGrp="1"/>
          </p:cNvGraphicFramePr>
          <p:nvPr>
            <p:ph idx="1"/>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388869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Zákon 106/1999 Sb. </a:t>
            </a:r>
            <a:r>
              <a:rPr lang="cs-CZ" dirty="0" err="1"/>
              <a:t>vs</a:t>
            </a:r>
            <a:r>
              <a:rPr lang="cs-CZ" dirty="0"/>
              <a:t> </a:t>
            </a:r>
            <a:r>
              <a:rPr lang="cs-CZ" dirty="0" err="1"/>
              <a:t>zák</a:t>
            </a:r>
            <a:r>
              <a:rPr lang="cs-CZ" dirty="0"/>
              <a:t> č. 123/1998 Sb., o právu na informace o životním prostředí </a:t>
            </a:r>
          </a:p>
        </p:txBody>
      </p:sp>
      <p:sp>
        <p:nvSpPr>
          <p:cNvPr id="3" name="Zástupný symbol pro obsah 2"/>
          <p:cNvSpPr>
            <a:spLocks noGrp="1"/>
          </p:cNvSpPr>
          <p:nvPr>
            <p:ph idx="1"/>
          </p:nvPr>
        </p:nvSpPr>
        <p:spPr/>
        <p:txBody>
          <a:bodyPr/>
          <a:lstStyle/>
          <a:p>
            <a:r>
              <a:rPr lang="cs-CZ" b="1" dirty="0"/>
              <a:t>§8 odst. 3 </a:t>
            </a:r>
            <a:r>
              <a:rPr lang="cs-CZ" b="1" u="sng" dirty="0"/>
              <a:t>zák. č. 123/1998 </a:t>
            </a:r>
            <a:r>
              <a:rPr lang="cs-CZ" b="1" dirty="0"/>
              <a:t>Sb.,</a:t>
            </a:r>
          </a:p>
          <a:p>
            <a:r>
              <a:rPr lang="cs-CZ" dirty="0"/>
              <a:t>Dále je možno odepřít zpřístupnění informace, pokud</a:t>
            </a:r>
          </a:p>
          <a:p>
            <a:pPr lvl="1"/>
            <a:r>
              <a:rPr lang="cs-CZ" b="1" dirty="0"/>
              <a:t>a)</a:t>
            </a:r>
            <a:r>
              <a:rPr lang="cs-CZ" dirty="0"/>
              <a:t> se týká dosud nezpracovaných nebo nevyhodnocených údajů,</a:t>
            </a:r>
          </a:p>
          <a:p>
            <a:pPr lvl="1"/>
            <a:r>
              <a:rPr lang="cs-CZ" u="sng" dirty="0"/>
              <a:t>b) žádost je formulována zjevně provokativně nebo obstrukčně</a:t>
            </a:r>
            <a:r>
              <a:rPr lang="cs-CZ" dirty="0"/>
              <a:t>,</a:t>
            </a:r>
          </a:p>
          <a:p>
            <a:pPr lvl="1"/>
            <a:r>
              <a:rPr lang="cs-CZ" b="1" dirty="0"/>
              <a:t>c)</a:t>
            </a:r>
            <a:r>
              <a:rPr lang="cs-CZ" dirty="0"/>
              <a:t> žadatel již má požadovanou informaci prokazatelně k dispozici,</a:t>
            </a:r>
          </a:p>
          <a:p>
            <a:pPr lvl="1"/>
            <a:r>
              <a:rPr lang="cs-CZ" b="1" dirty="0"/>
              <a:t>d)</a:t>
            </a:r>
            <a:r>
              <a:rPr lang="cs-CZ" dirty="0"/>
              <a:t> se týká vnitřních pokynů povinného subjektu, které se vztahují výhradně k jeho vnitřnímu chodu.</a:t>
            </a:r>
          </a:p>
          <a:p>
            <a:endParaRPr lang="cs-CZ" dirty="0"/>
          </a:p>
          <a:p>
            <a:r>
              <a:rPr lang="cs-CZ" b="1" dirty="0"/>
              <a:t>Toto krásné ustanovení bylo k lednu 2023 zrušeno…</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0828609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Záznam podle § 14 odst. 6 </a:t>
            </a:r>
            <a:r>
              <a:rPr lang="cs-CZ" dirty="0" err="1"/>
              <a:t>InfZ</a:t>
            </a:r>
            <a:br>
              <a:rPr lang="cs-CZ" dirty="0"/>
            </a:br>
            <a:r>
              <a:rPr lang="cs-CZ" dirty="0"/>
              <a:t>- konečně zrušeno!</a:t>
            </a:r>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9041" y="2160588"/>
            <a:ext cx="6793956" cy="3881437"/>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3989338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875858-10C2-4970-B29B-4EBFD80BEF27}"/>
              </a:ext>
            </a:extLst>
          </p:cNvPr>
          <p:cNvSpPr>
            <a:spLocks noGrp="1"/>
          </p:cNvSpPr>
          <p:nvPr>
            <p:ph type="title"/>
          </p:nvPr>
        </p:nvSpPr>
        <p:spPr/>
        <p:txBody>
          <a:bodyPr/>
          <a:lstStyle/>
          <a:p>
            <a:endParaRPr lang="cs-CZ"/>
          </a:p>
        </p:txBody>
      </p:sp>
      <p:pic>
        <p:nvPicPr>
          <p:cNvPr id="5" name="Zástupný obsah 4" descr="Obsah obrázku snímek obrazovky&#10;&#10;Popis byl vytvořen automaticky">
            <a:extLst>
              <a:ext uri="{FF2B5EF4-FFF2-40B4-BE49-F238E27FC236}">
                <a16:creationId xmlns:a16="http://schemas.microsoft.com/office/drawing/2014/main" id="{1A8BBF4A-6D98-4E9A-8025-AAB209CAE3B3}"/>
              </a:ext>
            </a:extLst>
          </p:cNvPr>
          <p:cNvPicPr>
            <a:picLocks noGrp="1" noChangeAspect="1"/>
          </p:cNvPicPr>
          <p:nvPr>
            <p:ph idx="1"/>
          </p:nvPr>
        </p:nvPicPr>
        <p:blipFill>
          <a:blip r:embed="rId2"/>
          <a:stretch>
            <a:fillRect/>
          </a:stretch>
        </p:blipFill>
        <p:spPr>
          <a:xfrm>
            <a:off x="314823" y="0"/>
            <a:ext cx="9255148" cy="6248400"/>
          </a:xfrm>
        </p:spPr>
      </p:pic>
      <p:sp>
        <p:nvSpPr>
          <p:cNvPr id="6" name="Zástupný symbol pro zápatí 5">
            <a:extLst>
              <a:ext uri="{FF2B5EF4-FFF2-40B4-BE49-F238E27FC236}">
                <a16:creationId xmlns:a16="http://schemas.microsoft.com/office/drawing/2014/main" id="{C1F1DD76-B0F4-4C6D-B7F0-130996F400C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4352358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CDBE37-AA40-474A-B2DD-B35DEE40159C}"/>
              </a:ext>
            </a:extLst>
          </p:cNvPr>
          <p:cNvSpPr>
            <a:spLocks noGrp="1"/>
          </p:cNvSpPr>
          <p:nvPr>
            <p:ph type="title"/>
          </p:nvPr>
        </p:nvSpPr>
        <p:spPr>
          <a:xfrm>
            <a:off x="677334" y="609600"/>
            <a:ext cx="8596668" cy="1320800"/>
          </a:xfrm>
        </p:spPr>
        <p:txBody>
          <a:bodyPr/>
          <a:lstStyle/>
          <a:p>
            <a:endParaRPr lang="cs-CZ"/>
          </a:p>
        </p:txBody>
      </p:sp>
      <p:pic>
        <p:nvPicPr>
          <p:cNvPr id="6" name="Zástupný obsah 5" descr="Obsah obrázku snímek obrazovky&#10;&#10;Popis byl vytvořen automaticky">
            <a:extLst>
              <a:ext uri="{FF2B5EF4-FFF2-40B4-BE49-F238E27FC236}">
                <a16:creationId xmlns:a16="http://schemas.microsoft.com/office/drawing/2014/main" id="{EE342FF6-DA8F-432E-9AF4-CDB981E9057F}"/>
              </a:ext>
            </a:extLst>
          </p:cNvPr>
          <p:cNvPicPr>
            <a:picLocks noGrp="1" noChangeAspect="1"/>
          </p:cNvPicPr>
          <p:nvPr>
            <p:ph idx="1"/>
          </p:nvPr>
        </p:nvPicPr>
        <p:blipFill>
          <a:blip r:embed="rId2"/>
          <a:stretch>
            <a:fillRect/>
          </a:stretch>
        </p:blipFill>
        <p:spPr>
          <a:xfrm>
            <a:off x="677334" y="-24572"/>
            <a:ext cx="6863153" cy="6431059"/>
          </a:xfrm>
        </p:spPr>
      </p:pic>
      <p:sp>
        <p:nvSpPr>
          <p:cNvPr id="4" name="Zástupný symbol pro zápatí 3">
            <a:extLst>
              <a:ext uri="{FF2B5EF4-FFF2-40B4-BE49-F238E27FC236}">
                <a16:creationId xmlns:a16="http://schemas.microsoft.com/office/drawing/2014/main" id="{2E257451-7F1F-4178-8DD2-30B87DC0E00A}"/>
              </a:ext>
            </a:extLst>
          </p:cNvPr>
          <p:cNvSpPr>
            <a:spLocks noGrp="1"/>
          </p:cNvSpPr>
          <p:nvPr>
            <p:ph type="ftr" sz="quarter" idx="11"/>
          </p:nvPr>
        </p:nvSpPr>
        <p:spPr>
          <a:xfrm>
            <a:off x="677334" y="6041362"/>
            <a:ext cx="6297612" cy="365125"/>
          </a:xfrm>
        </p:spPr>
        <p:txBody>
          <a:bodyPr/>
          <a:lstStyle/>
          <a:p>
            <a:endParaRPr lang="en-US" dirty="0"/>
          </a:p>
        </p:txBody>
      </p:sp>
    </p:spTree>
    <p:extLst>
      <p:ext uri="{BB962C8B-B14F-4D97-AF65-F5344CB8AC3E}">
        <p14:creationId xmlns:p14="http://schemas.microsoft.com/office/powerpoint/2010/main" val="340688140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5BCCD8-8177-42D1-AD25-8AD96134A6C4}"/>
              </a:ext>
            </a:extLst>
          </p:cNvPr>
          <p:cNvSpPr>
            <a:spLocks noGrp="1"/>
          </p:cNvSpPr>
          <p:nvPr>
            <p:ph type="title"/>
          </p:nvPr>
        </p:nvSpPr>
        <p:spPr>
          <a:xfrm>
            <a:off x="985968" y="5162843"/>
            <a:ext cx="8288035" cy="1202894"/>
          </a:xfrm>
        </p:spPr>
        <p:txBody>
          <a:bodyPr vert="horz" lIns="91440" tIns="45720" rIns="91440" bIns="45720" rtlCol="0" anchor="b">
            <a:normAutofit/>
          </a:bodyPr>
          <a:lstStyle/>
          <a:p>
            <a:r>
              <a:rPr lang="cs-CZ" sz="4800" dirty="0"/>
              <a:t>Praxe obcí </a:t>
            </a:r>
            <a:endParaRPr lang="en-US" sz="4800" dirty="0"/>
          </a:p>
        </p:txBody>
      </p:sp>
      <p:pic>
        <p:nvPicPr>
          <p:cNvPr id="8" name="Zástupný obsah 7">
            <a:extLst>
              <a:ext uri="{FF2B5EF4-FFF2-40B4-BE49-F238E27FC236}">
                <a16:creationId xmlns:a16="http://schemas.microsoft.com/office/drawing/2014/main" id="{C92A6655-A0E4-4E3C-B8CE-894EC7D72239}"/>
              </a:ext>
            </a:extLst>
          </p:cNvPr>
          <p:cNvPicPr>
            <a:picLocks noGrp="1" noChangeAspect="1"/>
          </p:cNvPicPr>
          <p:nvPr>
            <p:ph sz="half" idx="2"/>
          </p:nvPr>
        </p:nvPicPr>
        <p:blipFill>
          <a:blip r:embed="rId2"/>
          <a:stretch>
            <a:fillRect/>
          </a:stretch>
        </p:blipFill>
        <p:spPr>
          <a:xfrm>
            <a:off x="769255" y="609600"/>
            <a:ext cx="4627515" cy="4280452"/>
          </a:xfrm>
          <a:prstGeom prst="rect">
            <a:avLst/>
          </a:prstGeom>
        </p:spPr>
      </p:pic>
      <p:pic>
        <p:nvPicPr>
          <p:cNvPr id="49" name="Zástupný obsah 5">
            <a:extLst>
              <a:ext uri="{FF2B5EF4-FFF2-40B4-BE49-F238E27FC236}">
                <a16:creationId xmlns:a16="http://schemas.microsoft.com/office/drawing/2014/main" id="{532A9405-C634-404D-B41E-7386FD8CB1F9}"/>
              </a:ext>
            </a:extLst>
          </p:cNvPr>
          <p:cNvPicPr>
            <a:picLocks noGrp="1" noChangeAspect="1"/>
          </p:cNvPicPr>
          <p:nvPr>
            <p:ph sz="half" idx="1"/>
          </p:nvPr>
        </p:nvPicPr>
        <p:blipFill>
          <a:blip r:embed="rId3"/>
          <a:stretch>
            <a:fillRect/>
          </a:stretch>
        </p:blipFill>
        <p:spPr>
          <a:xfrm>
            <a:off x="5512045" y="615415"/>
            <a:ext cx="4536059" cy="4547428"/>
          </a:xfrm>
          <a:prstGeom prst="rect">
            <a:avLst/>
          </a:prstGeom>
        </p:spPr>
      </p:pic>
      <p:sp>
        <p:nvSpPr>
          <p:cNvPr id="16" name="Zástupný symbol pro zápatí 1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9027444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6EE4A3-E7A3-403A-8DAC-43A400629C82}"/>
              </a:ext>
            </a:extLst>
          </p:cNvPr>
          <p:cNvSpPr>
            <a:spLocks noGrp="1"/>
          </p:cNvSpPr>
          <p:nvPr>
            <p:ph type="title"/>
          </p:nvPr>
        </p:nvSpPr>
        <p:spPr/>
        <p:txBody>
          <a:bodyPr/>
          <a:lstStyle/>
          <a:p>
            <a:r>
              <a:rPr lang="cs-CZ" dirty="0"/>
              <a:t>Kdy uspěje kontrola téměř vždy</a:t>
            </a:r>
          </a:p>
        </p:txBody>
      </p:sp>
      <p:sp>
        <p:nvSpPr>
          <p:cNvPr id="3" name="Zástupný obsah 2">
            <a:extLst>
              <a:ext uri="{FF2B5EF4-FFF2-40B4-BE49-F238E27FC236}">
                <a16:creationId xmlns:a16="http://schemas.microsoft.com/office/drawing/2014/main" id="{042B655C-6CD6-4362-B281-729D787F06A6}"/>
              </a:ext>
            </a:extLst>
          </p:cNvPr>
          <p:cNvSpPr>
            <a:spLocks noGrp="1"/>
          </p:cNvSpPr>
          <p:nvPr>
            <p:ph idx="1"/>
          </p:nvPr>
        </p:nvSpPr>
        <p:spPr>
          <a:xfrm>
            <a:off x="677334" y="1338471"/>
            <a:ext cx="8850124" cy="5128590"/>
          </a:xfrm>
        </p:spPr>
        <p:txBody>
          <a:bodyPr>
            <a:normAutofit fontScale="77500" lnSpcReduction="20000"/>
          </a:bodyPr>
          <a:lstStyle/>
          <a:p>
            <a:r>
              <a:rPr lang="cs-CZ" b="1" dirty="0"/>
              <a:t>§ 5 odst. 1 zák. č. 106/1999 Sb.,</a:t>
            </a:r>
          </a:p>
          <a:p>
            <a:r>
              <a:rPr lang="cs-CZ" b="1" dirty="0"/>
              <a:t>(1)</a:t>
            </a:r>
            <a:r>
              <a:rPr lang="cs-CZ" dirty="0"/>
              <a:t> Každý povinný subjekt </a:t>
            </a:r>
            <a:r>
              <a:rPr lang="cs-CZ" dirty="0">
                <a:highlight>
                  <a:srgbClr val="FFFF00"/>
                </a:highlight>
              </a:rPr>
              <a:t>musí pro informování veřejnosti ve svém sídle a svých úřadovnách zveřejnit na místě, které je všeobecně přístupné</a:t>
            </a:r>
            <a:r>
              <a:rPr lang="cs-CZ" dirty="0"/>
              <a:t>, jakož i umožnit pořízení jejich kopie, tyto informace:</a:t>
            </a:r>
          </a:p>
          <a:p>
            <a:pPr algn="just"/>
            <a:r>
              <a:rPr lang="cs-CZ" b="1" dirty="0"/>
              <a:t>a)</a:t>
            </a:r>
            <a:r>
              <a:rPr lang="cs-CZ" dirty="0"/>
              <a:t> důvod a způsob založení povinného subjektu, včetně podmínek a principů, za kterých provozuje svoji činnost, </a:t>
            </a:r>
            <a:r>
              <a:rPr lang="cs-CZ" b="1" dirty="0"/>
              <a:t>b)</a:t>
            </a:r>
            <a:r>
              <a:rPr lang="cs-CZ" dirty="0"/>
              <a:t> popis své organizační struktury, místo a způsob, jak získat příslušné informace, kde lze podat žádost či stížnost, předložit návrh, podnět či jiné dožádání anebo obdržet rozhodnutí o právech a povinnostech osob, </a:t>
            </a:r>
            <a:r>
              <a:rPr lang="cs-CZ" b="1" dirty="0"/>
              <a:t>c)</a:t>
            </a:r>
            <a:r>
              <a:rPr lang="cs-CZ" dirty="0"/>
              <a:t> místo, lhůtu a způsob, kde lze podat opravný prostředek proti rozhodnutím povinného subjektu o právech a povinnostech osob, a to včetně výslovného uvedení požadavků, které jsou v této souvislosti kladeny na žadatele, jakož i popis postupů a pravidel, která je třeba dodržovat při těchto činnostech, a označení příslušného formuláře a způsob a místo, kde lze takový formulář získat, </a:t>
            </a:r>
            <a:r>
              <a:rPr lang="cs-CZ" b="1" dirty="0"/>
              <a:t>d)</a:t>
            </a:r>
            <a:r>
              <a:rPr lang="cs-CZ" dirty="0"/>
              <a:t> postup, který musí povinný subjekt dodržovat při vyřizování všech žádostí, návrhů i jiných dožádání občanů, a to včetně příslušných lhůt, které je třeba dodržovat, </a:t>
            </a:r>
            <a:r>
              <a:rPr lang="cs-CZ" b="1" dirty="0"/>
              <a:t>e)</a:t>
            </a:r>
            <a:r>
              <a:rPr lang="cs-CZ" dirty="0"/>
              <a:t> přehled nejdůležitějších předpisů, podle nichž povinný subjekt zejména jedná a rozhoduje, které stanovují právo žádat informace a povinnost poskytovat informace a které upravují další práva občanů ve vztahu k povinnému subjektu, a to včetně informace, kde a kdy jsou tyto předpisy poskytnuty k nahlédnutí, </a:t>
            </a:r>
            <a:r>
              <a:rPr lang="cs-CZ" b="1" dirty="0"/>
              <a:t>f)</a:t>
            </a:r>
            <a:r>
              <a:rPr lang="cs-CZ" dirty="0"/>
              <a:t> sazebník úhrad za poskytování informací, </a:t>
            </a:r>
            <a:r>
              <a:rPr lang="cs-CZ" b="1" dirty="0"/>
              <a:t>g)</a:t>
            </a:r>
            <a:r>
              <a:rPr lang="cs-CZ" dirty="0"/>
              <a:t> výroční zprávu za předcházející kalendářní rok o své činnosti v oblasti poskytování informací (§ 18),</a:t>
            </a:r>
            <a:r>
              <a:rPr lang="cs-CZ" b="1" dirty="0"/>
              <a:t>h)</a:t>
            </a:r>
            <a:r>
              <a:rPr lang="cs-CZ" dirty="0"/>
              <a:t> výhradní licence poskytnuté podle § 14a odst. 4,</a:t>
            </a:r>
            <a:r>
              <a:rPr lang="cs-CZ" b="1" dirty="0"/>
              <a:t>i)</a:t>
            </a:r>
            <a:r>
              <a:rPr lang="cs-CZ" dirty="0"/>
              <a:t> usnesení nadřízeného orgánu o výši úhrad vydaná podle § 16a odst. 7,</a:t>
            </a:r>
            <a:r>
              <a:rPr lang="cs-CZ" b="1" dirty="0"/>
              <a:t>j)</a:t>
            </a:r>
            <a:r>
              <a:rPr lang="cs-CZ" dirty="0"/>
              <a:t> elektronickou adresu podatelny.</a:t>
            </a:r>
          </a:p>
          <a:p>
            <a:pPr algn="just"/>
            <a:r>
              <a:rPr lang="cs-CZ" b="1" dirty="0"/>
              <a:t>(2)</a:t>
            </a:r>
            <a:r>
              <a:rPr lang="cs-CZ" dirty="0"/>
              <a:t> Povinné subjekty jsou ve svém sídle povinny v úředních hodinách zpřístupnit </a:t>
            </a:r>
            <a:r>
              <a:rPr lang="cs-CZ" b="1" dirty="0"/>
              <a:t>a)</a:t>
            </a:r>
            <a:r>
              <a:rPr lang="cs-CZ" dirty="0"/>
              <a:t> právní předpisy vydávané v rámci jejich působnosti, </a:t>
            </a:r>
            <a:r>
              <a:rPr lang="cs-CZ" b="1" dirty="0"/>
              <a:t>b)</a:t>
            </a:r>
            <a:r>
              <a:rPr lang="cs-CZ" dirty="0"/>
              <a:t> seznamy hlavních dokumentů, zejména koncepční, strategické a programové povahy, které mohou být poskytnuty podle tohoto zákona včetně případných návrhů licenčních smluv podle § 14a,</a:t>
            </a:r>
          </a:p>
          <a:p>
            <a:pPr algn="just"/>
            <a:r>
              <a:rPr lang="cs-CZ" dirty="0"/>
              <a:t>a to tak, aby do nich mohl každý nahlédnout a pořídit si opis, výpis nebo kopii.</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3900778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0A6134-1C0F-4227-82E5-A48A6D62D4E9}"/>
              </a:ext>
            </a:extLst>
          </p:cNvPr>
          <p:cNvSpPr>
            <a:spLocks noGrp="1"/>
          </p:cNvSpPr>
          <p:nvPr>
            <p:ph type="title"/>
          </p:nvPr>
        </p:nvSpPr>
        <p:spPr/>
        <p:txBody>
          <a:bodyPr>
            <a:normAutofit/>
          </a:bodyPr>
          <a:lstStyle/>
          <a:p>
            <a:r>
              <a:rPr lang="cs-CZ" dirty="0"/>
              <a:t>Zpřístupnění povinných údajů</a:t>
            </a:r>
          </a:p>
        </p:txBody>
      </p:sp>
      <p:sp>
        <p:nvSpPr>
          <p:cNvPr id="3" name="Zástupný obsah 2">
            <a:extLst>
              <a:ext uri="{FF2B5EF4-FFF2-40B4-BE49-F238E27FC236}">
                <a16:creationId xmlns:a16="http://schemas.microsoft.com/office/drawing/2014/main" id="{5354F254-8F98-492D-A013-8BB326E17F11}"/>
              </a:ext>
            </a:extLst>
          </p:cNvPr>
          <p:cNvSpPr>
            <a:spLocks noGrp="1"/>
          </p:cNvSpPr>
          <p:nvPr>
            <p:ph idx="1"/>
          </p:nvPr>
        </p:nvSpPr>
        <p:spPr/>
        <p:txBody>
          <a:bodyPr/>
          <a:lstStyle/>
          <a:p>
            <a:r>
              <a:rPr lang="cs-CZ" dirty="0"/>
              <a:t>Informace musí být </a:t>
            </a:r>
            <a:r>
              <a:rPr lang="cs-CZ" u="sng" dirty="0"/>
              <a:t>nejen v sídle, ale i ve všech úřadovnách</a:t>
            </a:r>
          </a:p>
          <a:p>
            <a:r>
              <a:rPr lang="cs-CZ" dirty="0"/>
              <a:t>Na místě všeobecně přístupném</a:t>
            </a:r>
          </a:p>
          <a:p>
            <a:r>
              <a:rPr lang="cs-CZ" dirty="0"/>
              <a:t>Tak, že se „</a:t>
            </a:r>
            <a:r>
              <a:rPr lang="cs-CZ" i="1" dirty="0"/>
              <a:t>zájemce může seznámit bez součinnosti se zaměstnanci obce“</a:t>
            </a:r>
          </a:p>
          <a:p>
            <a:endParaRPr lang="cs-CZ" i="1" dirty="0"/>
          </a:p>
          <a:p>
            <a:endParaRPr lang="cs-CZ" i="1" dirty="0"/>
          </a:p>
          <a:p>
            <a:r>
              <a:rPr lang="cs-CZ" dirty="0"/>
              <a:t>Soubor povinných informací byl blíže specifikován vyhláškou č. 442/2006 Sb.,</a:t>
            </a:r>
            <a:br>
              <a:rPr lang="cs-CZ" dirty="0"/>
            </a:br>
            <a:r>
              <a:rPr lang="cs-CZ" dirty="0"/>
              <a:t>pozor - nyní </a:t>
            </a:r>
            <a:r>
              <a:rPr lang="cs-CZ" b="1" dirty="0"/>
              <a:t>nahrazena vyhláškou č. 515/2020 Sb.</a:t>
            </a:r>
          </a:p>
          <a:p>
            <a:r>
              <a:rPr lang="cs-CZ" dirty="0"/>
              <a:t>Doporučuji v maximální míře využít vzory MV</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0307175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AF1F0D-CC3C-96DB-5210-3C3D7179276A}"/>
              </a:ext>
            </a:extLst>
          </p:cNvPr>
          <p:cNvSpPr>
            <a:spLocks noGrp="1"/>
          </p:cNvSpPr>
          <p:nvPr>
            <p:ph type="title"/>
          </p:nvPr>
        </p:nvSpPr>
        <p:spPr/>
        <p:txBody>
          <a:bodyPr/>
          <a:lstStyle/>
          <a:p>
            <a:r>
              <a:rPr lang="cs-CZ" dirty="0"/>
              <a:t>Na to by pomohla digitální úřední deska před budovou, ne? Kdepak!</a:t>
            </a:r>
          </a:p>
        </p:txBody>
      </p:sp>
      <p:sp>
        <p:nvSpPr>
          <p:cNvPr id="4" name="Zástupný symbol pro zápatí 3">
            <a:extLst>
              <a:ext uri="{FF2B5EF4-FFF2-40B4-BE49-F238E27FC236}">
                <a16:creationId xmlns:a16="http://schemas.microsoft.com/office/drawing/2014/main" id="{EC5C77DD-3CB8-6C9A-CF4C-1C76ED774EF9}"/>
              </a:ext>
            </a:extLst>
          </p:cNvPr>
          <p:cNvSpPr>
            <a:spLocks noGrp="1"/>
          </p:cNvSpPr>
          <p:nvPr>
            <p:ph type="ftr" sz="quarter" idx="11"/>
          </p:nvPr>
        </p:nvSpPr>
        <p:spPr/>
        <p:txBody>
          <a:bodyPr/>
          <a:lstStyle/>
          <a:p>
            <a:endParaRPr lang="en-US" dirty="0"/>
          </a:p>
        </p:txBody>
      </p:sp>
      <p:pic>
        <p:nvPicPr>
          <p:cNvPr id="10" name="Zástupný obsah 9">
            <a:extLst>
              <a:ext uri="{FF2B5EF4-FFF2-40B4-BE49-F238E27FC236}">
                <a16:creationId xmlns:a16="http://schemas.microsoft.com/office/drawing/2014/main" id="{DF4D9EFD-3943-57CA-0C8A-918240337A1A}"/>
              </a:ext>
            </a:extLst>
          </p:cNvPr>
          <p:cNvPicPr>
            <a:picLocks noGrp="1" noChangeAspect="1"/>
          </p:cNvPicPr>
          <p:nvPr>
            <p:ph idx="1"/>
          </p:nvPr>
        </p:nvPicPr>
        <p:blipFill>
          <a:blip r:embed="rId2"/>
          <a:stretch>
            <a:fillRect/>
          </a:stretch>
        </p:blipFill>
        <p:spPr>
          <a:xfrm>
            <a:off x="2818241" y="1707081"/>
            <a:ext cx="6116439" cy="5109829"/>
          </a:xfrm>
        </p:spPr>
      </p:pic>
    </p:spTree>
    <p:extLst>
      <p:ext uri="{BB962C8B-B14F-4D97-AF65-F5344CB8AC3E}">
        <p14:creationId xmlns:p14="http://schemas.microsoft.com/office/powerpoint/2010/main" val="299554390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2097156" y="975079"/>
            <a:ext cx="8100390" cy="5134863"/>
          </a:xfrm>
          <a:prstGeom prst="rect">
            <a:avLst/>
          </a:prstGeom>
        </p:spPr>
      </p:pic>
      <p:sp>
        <p:nvSpPr>
          <p:cNvPr id="2" name="Nadpis 1"/>
          <p:cNvSpPr>
            <a:spLocks noGrp="1"/>
          </p:cNvSpPr>
          <p:nvPr>
            <p:ph type="title"/>
          </p:nvPr>
        </p:nvSpPr>
        <p:spPr/>
        <p:txBody>
          <a:bodyPr/>
          <a:lstStyle/>
          <a:p>
            <a:endParaRPr lang="cs-CZ" dirty="0"/>
          </a:p>
        </p:txBody>
      </p:sp>
      <p:sp>
        <p:nvSpPr>
          <p:cNvPr id="4" name="Obdélník 3">
            <a:extLst>
              <a:ext uri="{FF2B5EF4-FFF2-40B4-BE49-F238E27FC236}">
                <a16:creationId xmlns:a16="http://schemas.microsoft.com/office/drawing/2014/main" id="{F3CBD7C2-4B98-47F2-EB57-F7948F332758}"/>
              </a:ext>
            </a:extLst>
          </p:cNvPr>
          <p:cNvSpPr/>
          <p:nvPr/>
        </p:nvSpPr>
        <p:spPr>
          <a:xfrm>
            <a:off x="7557571" y="2119236"/>
            <a:ext cx="2071171" cy="96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AEF7D23C-8856-470C-3C52-953056CBE147}"/>
              </a:ext>
            </a:extLst>
          </p:cNvPr>
          <p:cNvSpPr/>
          <p:nvPr/>
        </p:nvSpPr>
        <p:spPr>
          <a:xfrm>
            <a:off x="7698954" y="2350303"/>
            <a:ext cx="1180642" cy="96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41531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dirty="0"/>
              <a:t>Tabulka kompetencí, pro rychlou orientaci   - vyberete, čeho se smlouva nebo schvalování týká, zjistíte kdo schvaluje, zda je potřeba záměr apod.</a:t>
            </a:r>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1150" y="1930400"/>
            <a:ext cx="6789036" cy="3881437"/>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8446782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430160-9BD0-4840-A679-2190E2B5998B}"/>
              </a:ext>
            </a:extLst>
          </p:cNvPr>
          <p:cNvSpPr>
            <a:spLocks noGrp="1"/>
          </p:cNvSpPr>
          <p:nvPr>
            <p:ph type="title"/>
          </p:nvPr>
        </p:nvSpPr>
        <p:spPr/>
        <p:txBody>
          <a:bodyPr/>
          <a:lstStyle/>
          <a:p>
            <a:r>
              <a:rPr lang="cs-CZ" dirty="0"/>
              <a:t>Kdy uspěje kontrola téměř vždy</a:t>
            </a:r>
          </a:p>
        </p:txBody>
      </p:sp>
      <p:sp>
        <p:nvSpPr>
          <p:cNvPr id="3" name="Zástupný obsah 2">
            <a:extLst>
              <a:ext uri="{FF2B5EF4-FFF2-40B4-BE49-F238E27FC236}">
                <a16:creationId xmlns:a16="http://schemas.microsoft.com/office/drawing/2014/main" id="{8A118983-8396-4B3E-A6C0-2F9F12668B79}"/>
              </a:ext>
            </a:extLst>
          </p:cNvPr>
          <p:cNvSpPr>
            <a:spLocks noGrp="1"/>
          </p:cNvSpPr>
          <p:nvPr>
            <p:ph idx="1"/>
          </p:nvPr>
        </p:nvSpPr>
        <p:spPr>
          <a:xfrm>
            <a:off x="677334" y="1514169"/>
            <a:ext cx="8584653" cy="4866966"/>
          </a:xfrm>
        </p:spPr>
        <p:txBody>
          <a:bodyPr>
            <a:normAutofit fontScale="92500" lnSpcReduction="20000"/>
          </a:bodyPr>
          <a:lstStyle/>
          <a:p>
            <a:pPr algn="just"/>
            <a:r>
              <a:rPr lang="cs-CZ" b="1" dirty="0"/>
              <a:t>§ 5 odst. 3 zák. č. 106/1999 Sb.</a:t>
            </a:r>
          </a:p>
          <a:p>
            <a:pPr algn="just"/>
            <a:r>
              <a:rPr lang="cs-CZ" dirty="0"/>
              <a:t> Do 15 dnů od poskytnutí informací na žádost povinný subjekt tyto informace zveřejní způsobem umožňujícím dálkový přístup. O informacích poskytnutých způsobem podle § 4a odst. 2 písm. e) a f), informacích poskytnutých v jiné než elektronické podobě, nebo mimořádně rozsáhlých elektronicky poskytnutých informacích postačí zveřejnit doprovodnou informaci vyjadřující jejich obsah.</a:t>
            </a:r>
          </a:p>
          <a:p>
            <a:pPr algn="just"/>
            <a:endParaRPr lang="cs-CZ" dirty="0"/>
          </a:p>
          <a:p>
            <a:pPr algn="just"/>
            <a:r>
              <a:rPr lang="cs-CZ" b="1" dirty="0"/>
              <a:t>§ 18 odst. 1 </a:t>
            </a:r>
            <a:r>
              <a:rPr lang="cs-CZ" dirty="0"/>
              <a:t>Každý povinný subjekt musí vždy do 1. března zveřejnit výroční zprávu za předcházející kalendářní rok o své činnosti v oblasti poskytování informací podle tohoto zákona obsahující následující údaje: </a:t>
            </a:r>
            <a:r>
              <a:rPr lang="cs-CZ" b="1" dirty="0"/>
              <a:t>a)</a:t>
            </a:r>
            <a:r>
              <a:rPr lang="cs-CZ" dirty="0"/>
              <a:t> počet podaných žádostí o informace a počet vydaných rozhodnutí o odmítnutí žádosti, </a:t>
            </a:r>
            <a:r>
              <a:rPr lang="cs-CZ" b="1" dirty="0"/>
              <a:t>b)</a:t>
            </a:r>
            <a:r>
              <a:rPr lang="cs-CZ" dirty="0"/>
              <a:t> počet podaných odvolání proti rozhodnutí, </a:t>
            </a:r>
            <a:r>
              <a:rPr lang="cs-CZ" b="1" dirty="0"/>
              <a:t>c)</a:t>
            </a:r>
            <a:r>
              <a:rPr lang="cs-CZ" dirty="0"/>
              <a:t> opis podstatných částí každého rozsudku soudu ve věci přezkoumání zákonnosti rozhodnutí povinného subjektu o odmítnutí žádosti o poskytnutí informace a přehled všech výdajů, které povinný subjekt vynaložil v souvislosti se soudními řízeními o právech a povinnostech podle tohoto zákona, a to včetně nákladů na své vlastní zaměstnance a nákladů na právní zastoupení, </a:t>
            </a:r>
            <a:r>
              <a:rPr lang="cs-CZ" b="1" dirty="0"/>
              <a:t>d)</a:t>
            </a:r>
            <a:r>
              <a:rPr lang="cs-CZ" dirty="0"/>
              <a:t> výčet poskytnutých výhradních licencí, včetně odůvodnění nezbytnosti poskytnutí výhradní licence, </a:t>
            </a:r>
            <a:r>
              <a:rPr lang="cs-CZ" b="1" dirty="0"/>
              <a:t>e)</a:t>
            </a:r>
            <a:r>
              <a:rPr lang="cs-CZ" dirty="0"/>
              <a:t> počet stížností podaných podle § 16a, důvody jejich podání a stručný popis způsobu jejich vyřízení, </a:t>
            </a:r>
            <a:r>
              <a:rPr lang="cs-CZ" b="1" dirty="0"/>
              <a:t>f)</a:t>
            </a:r>
            <a:r>
              <a:rPr lang="cs-CZ" dirty="0"/>
              <a:t> další informace vztahující se k uplatňování tohoto zákona.</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9825077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7F1BC2-B581-428E-895E-F02B05FEFC13}"/>
              </a:ext>
            </a:extLst>
          </p:cNvPr>
          <p:cNvSpPr>
            <a:spLocks noGrp="1"/>
          </p:cNvSpPr>
          <p:nvPr>
            <p:ph type="title"/>
          </p:nvPr>
        </p:nvSpPr>
        <p:spPr/>
        <p:txBody>
          <a:bodyPr/>
          <a:lstStyle/>
          <a:p>
            <a:r>
              <a:rPr lang="cs-CZ" dirty="0"/>
              <a:t>Povinně zveřejňované informace</a:t>
            </a:r>
          </a:p>
        </p:txBody>
      </p:sp>
      <p:sp>
        <p:nvSpPr>
          <p:cNvPr id="3" name="Zástupný obsah 2">
            <a:extLst>
              <a:ext uri="{FF2B5EF4-FFF2-40B4-BE49-F238E27FC236}">
                <a16:creationId xmlns:a16="http://schemas.microsoft.com/office/drawing/2014/main" id="{ABB9CD91-85CE-4522-983E-89696308EAB4}"/>
              </a:ext>
            </a:extLst>
          </p:cNvPr>
          <p:cNvSpPr>
            <a:spLocks noGrp="1"/>
          </p:cNvSpPr>
          <p:nvPr>
            <p:ph idx="1"/>
          </p:nvPr>
        </p:nvSpPr>
        <p:spPr/>
        <p:txBody>
          <a:bodyPr/>
          <a:lstStyle/>
          <a:p>
            <a:r>
              <a:rPr lang="cs-CZ" dirty="0"/>
              <a:t>1. Název </a:t>
            </a:r>
          </a:p>
          <a:p>
            <a:r>
              <a:rPr lang="cs-CZ" dirty="0"/>
              <a:t>2. Důvod a způsob založení</a:t>
            </a:r>
          </a:p>
          <a:p>
            <a:r>
              <a:rPr lang="cs-CZ" dirty="0"/>
              <a:t>3.-</a:t>
            </a:r>
            <a:r>
              <a:rPr lang="cs-CZ" strike="sngStrike" dirty="0"/>
              <a:t>17</a:t>
            </a:r>
            <a:r>
              <a:rPr lang="cs-CZ" dirty="0"/>
              <a:t>. 14. dalších povinných bodů</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6269446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743E6F-065E-4EC8-BC64-B90CA9FA8BDE}"/>
              </a:ext>
            </a:extLst>
          </p:cNvPr>
          <p:cNvSpPr>
            <a:spLocks noGrp="1"/>
          </p:cNvSpPr>
          <p:nvPr>
            <p:ph type="title"/>
          </p:nvPr>
        </p:nvSpPr>
        <p:spPr/>
        <p:txBody>
          <a:bodyPr/>
          <a:lstStyle/>
          <a:p>
            <a:r>
              <a:rPr lang="cs-CZ" dirty="0"/>
              <a:t>Výroční zpráva podle § 18 odst. 1 zák. č. 106/1999 Sb.,</a:t>
            </a:r>
          </a:p>
        </p:txBody>
      </p:sp>
      <p:sp>
        <p:nvSpPr>
          <p:cNvPr id="3" name="Zástupný obsah 2">
            <a:extLst>
              <a:ext uri="{FF2B5EF4-FFF2-40B4-BE49-F238E27FC236}">
                <a16:creationId xmlns:a16="http://schemas.microsoft.com/office/drawing/2014/main" id="{2CE48BF5-0845-4B8D-AC26-70A88F1EB11D}"/>
              </a:ext>
            </a:extLst>
          </p:cNvPr>
          <p:cNvSpPr>
            <a:spLocks noGrp="1"/>
          </p:cNvSpPr>
          <p:nvPr>
            <p:ph idx="1"/>
          </p:nvPr>
        </p:nvSpPr>
        <p:spPr/>
        <p:txBody>
          <a:bodyPr/>
          <a:lstStyle/>
          <a:p>
            <a:r>
              <a:rPr lang="cs-CZ" dirty="0"/>
              <a:t>Do 1. března  zveřejnit.</a:t>
            </a:r>
          </a:p>
          <a:p>
            <a:r>
              <a:rPr lang="cs-CZ" dirty="0"/>
              <a:t>Zveřejnit, i pokud by byl počet žádostí nulový.</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7164116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1"/>
          </p:nvPr>
        </p:nvSpPr>
        <p:spPr>
          <a:xfrm>
            <a:off x="677334" y="6041362"/>
            <a:ext cx="6297612" cy="365125"/>
          </a:xfrm>
        </p:spPr>
        <p:txBody>
          <a:bodyPr>
            <a:normAutofit/>
          </a:bodyPr>
          <a:lstStyle/>
          <a:p>
            <a:pPr>
              <a:spcAft>
                <a:spcPts val="600"/>
              </a:spcAft>
            </a:pPr>
            <a:endParaRPr lang="en-US"/>
          </a:p>
        </p:txBody>
      </p:sp>
      <p:sp>
        <p:nvSpPr>
          <p:cNvPr id="2" name="Nadpis 1">
            <a:extLst>
              <a:ext uri="{FF2B5EF4-FFF2-40B4-BE49-F238E27FC236}">
                <a16:creationId xmlns:a16="http://schemas.microsoft.com/office/drawing/2014/main" id="{8D6EA3B5-8EB7-4DDF-BA48-4AB8937A854D}"/>
              </a:ext>
            </a:extLst>
          </p:cNvPr>
          <p:cNvSpPr>
            <a:spLocks noGrp="1"/>
          </p:cNvSpPr>
          <p:nvPr>
            <p:ph type="title"/>
          </p:nvPr>
        </p:nvSpPr>
        <p:spPr>
          <a:xfrm>
            <a:off x="643467" y="816638"/>
            <a:ext cx="3367359" cy="5224724"/>
          </a:xfrm>
        </p:spPr>
        <p:txBody>
          <a:bodyPr anchor="ctr">
            <a:normAutofit/>
          </a:bodyPr>
          <a:lstStyle/>
          <a:p>
            <a:r>
              <a:rPr lang="cs-CZ" dirty="0"/>
              <a:t>Zveřejňování poskytnutých informací</a:t>
            </a:r>
          </a:p>
        </p:txBody>
      </p:sp>
      <p:sp>
        <p:nvSpPr>
          <p:cNvPr id="3" name="Zástupný obsah 2">
            <a:extLst>
              <a:ext uri="{FF2B5EF4-FFF2-40B4-BE49-F238E27FC236}">
                <a16:creationId xmlns:a16="http://schemas.microsoft.com/office/drawing/2014/main" id="{0C4899F9-FCBD-483A-9FA5-B13A6973A1A0}"/>
              </a:ext>
            </a:extLst>
          </p:cNvPr>
          <p:cNvSpPr>
            <a:spLocks noGrp="1"/>
          </p:cNvSpPr>
          <p:nvPr>
            <p:ph idx="1"/>
          </p:nvPr>
        </p:nvSpPr>
        <p:spPr>
          <a:xfrm>
            <a:off x="4654294" y="816638"/>
            <a:ext cx="4966773" cy="5224724"/>
          </a:xfrm>
        </p:spPr>
        <p:txBody>
          <a:bodyPr anchor="ctr">
            <a:normAutofit/>
          </a:bodyPr>
          <a:lstStyle/>
          <a:p>
            <a:pPr algn="just">
              <a:lnSpc>
                <a:spcPct val="90000"/>
              </a:lnSpc>
            </a:pPr>
            <a:r>
              <a:rPr lang="cs-CZ" sz="1500" dirty="0"/>
              <a:t>Do 15 dnů</a:t>
            </a:r>
          </a:p>
          <a:p>
            <a:pPr algn="just">
              <a:lnSpc>
                <a:spcPct val="90000"/>
              </a:lnSpc>
            </a:pPr>
            <a:endParaRPr lang="cs-CZ" sz="1500" dirty="0"/>
          </a:p>
          <a:p>
            <a:pPr algn="just">
              <a:lnSpc>
                <a:spcPct val="90000"/>
              </a:lnSpc>
            </a:pPr>
            <a:r>
              <a:rPr lang="cs-CZ" sz="1500" dirty="0"/>
              <a:t>§ 5 odst. 3 Do 15 dnů od poskytnutí informací na žádost povinný subjekt tyto informace zveřejní způsobem umožňujícím dálkový přístup. </a:t>
            </a:r>
          </a:p>
          <a:p>
            <a:pPr algn="just">
              <a:lnSpc>
                <a:spcPct val="90000"/>
              </a:lnSpc>
            </a:pPr>
            <a:r>
              <a:rPr lang="cs-CZ" sz="1500" dirty="0"/>
              <a:t>O informacích poskytnutých způsobem podle § 4a odst. 2 písm. e) a f)</a:t>
            </a:r>
            <a:r>
              <a:rPr lang="cs-CZ" sz="1500" b="1" dirty="0"/>
              <a:t>*</a:t>
            </a:r>
            <a:r>
              <a:rPr lang="cs-CZ" sz="1500" dirty="0"/>
              <a:t>, informacích poskytnutých v jiné než elektronické podobě, nebo mimořádně rozsáhlých elektronicky poskytnutých informacích postačí zveřejnit doprovodnou informaci vyjadřující jejich obsah.</a:t>
            </a:r>
          </a:p>
          <a:p>
            <a:pPr algn="just">
              <a:lnSpc>
                <a:spcPct val="90000"/>
              </a:lnSpc>
            </a:pPr>
            <a:endParaRPr lang="cs-CZ" sz="1500" dirty="0"/>
          </a:p>
          <a:p>
            <a:pPr algn="just">
              <a:lnSpc>
                <a:spcPct val="90000"/>
              </a:lnSpc>
            </a:pPr>
            <a:endParaRPr lang="cs-CZ" sz="1500" dirty="0"/>
          </a:p>
          <a:p>
            <a:pPr algn="just">
              <a:lnSpc>
                <a:spcPct val="90000"/>
              </a:lnSpc>
            </a:pPr>
            <a:r>
              <a:rPr lang="cs-CZ" sz="1100" dirty="0"/>
              <a:t>*</a:t>
            </a:r>
            <a:r>
              <a:rPr lang="cs-CZ" sz="1100" b="1" dirty="0"/>
              <a:t>e)</a:t>
            </a:r>
            <a:r>
              <a:rPr lang="cs-CZ" sz="1100" dirty="0"/>
              <a:t> sdílením dat prostřednictvím rozhraní informačního systému, nebo</a:t>
            </a:r>
          </a:p>
          <a:p>
            <a:pPr algn="just">
              <a:lnSpc>
                <a:spcPct val="90000"/>
              </a:lnSpc>
            </a:pPr>
            <a:r>
              <a:rPr lang="cs-CZ" sz="1100" b="1" dirty="0"/>
              <a:t>f)</a:t>
            </a:r>
            <a:r>
              <a:rPr lang="cs-CZ" sz="1100" dirty="0"/>
              <a:t> umožněním dálkového přístupu k informaci, která se v průběhu času mění, obnovuje, doplňuje nebo opakovaně vytváří, nebo jejím pravidelným předáváním jiným způsobem.</a:t>
            </a:r>
          </a:p>
          <a:p>
            <a:pPr algn="just">
              <a:lnSpc>
                <a:spcPct val="90000"/>
              </a:lnSpc>
            </a:pPr>
            <a:endParaRPr lang="cs-CZ" sz="1500" dirty="0"/>
          </a:p>
        </p:txBody>
      </p:sp>
    </p:spTree>
    <p:extLst>
      <p:ext uri="{BB962C8B-B14F-4D97-AF65-F5344CB8AC3E}">
        <p14:creationId xmlns:p14="http://schemas.microsoft.com/office/powerpoint/2010/main" val="69673896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903C4173-5A24-4F6F-B5D7-B964889EC168}"/>
              </a:ext>
            </a:extLst>
          </p:cNvPr>
          <p:cNvSpPr>
            <a:spLocks noGrp="1"/>
          </p:cNvSpPr>
          <p:nvPr>
            <p:ph type="ftr" sz="quarter" idx="11"/>
          </p:nvPr>
        </p:nvSpPr>
        <p:spPr>
          <a:xfrm>
            <a:off x="677334" y="6041362"/>
            <a:ext cx="6297612" cy="365125"/>
          </a:xfrm>
        </p:spPr>
        <p:txBody>
          <a:bodyPr>
            <a:normAutofit/>
          </a:bodyPr>
          <a:lstStyle/>
          <a:p>
            <a:endParaRPr lang="en-US" dirty="0"/>
          </a:p>
        </p:txBody>
      </p:sp>
      <p:sp>
        <p:nvSpPr>
          <p:cNvPr id="2" name="Nadpis 1">
            <a:extLst>
              <a:ext uri="{FF2B5EF4-FFF2-40B4-BE49-F238E27FC236}">
                <a16:creationId xmlns:a16="http://schemas.microsoft.com/office/drawing/2014/main" id="{FFEE01AA-B5F1-4971-9BEA-FDC4F61D1892}"/>
              </a:ext>
            </a:extLst>
          </p:cNvPr>
          <p:cNvSpPr>
            <a:spLocks noGrp="1"/>
          </p:cNvSpPr>
          <p:nvPr>
            <p:ph type="title"/>
          </p:nvPr>
        </p:nvSpPr>
        <p:spPr>
          <a:xfrm>
            <a:off x="643467" y="816638"/>
            <a:ext cx="3367359" cy="5224724"/>
          </a:xfrm>
        </p:spPr>
        <p:txBody>
          <a:bodyPr anchor="ctr">
            <a:normAutofit/>
          </a:bodyPr>
          <a:lstStyle/>
          <a:p>
            <a:r>
              <a:rPr lang="cs-CZ" dirty="0"/>
              <a:t>Zákon o obcích</a:t>
            </a:r>
            <a:br>
              <a:rPr lang="cs-CZ" dirty="0"/>
            </a:br>
            <a:r>
              <a:rPr lang="cs-CZ" dirty="0"/>
              <a:t>zastupitelé  - zaměstnanci</a:t>
            </a:r>
          </a:p>
        </p:txBody>
      </p:sp>
      <p:sp>
        <p:nvSpPr>
          <p:cNvPr id="3" name="Zástupný obsah 2">
            <a:extLst>
              <a:ext uri="{FF2B5EF4-FFF2-40B4-BE49-F238E27FC236}">
                <a16:creationId xmlns:a16="http://schemas.microsoft.com/office/drawing/2014/main" id="{F5DF974C-1FAC-431A-AF1F-42A622BE7D7F}"/>
              </a:ext>
            </a:extLst>
          </p:cNvPr>
          <p:cNvSpPr>
            <a:spLocks noGrp="1"/>
          </p:cNvSpPr>
          <p:nvPr>
            <p:ph idx="1"/>
          </p:nvPr>
        </p:nvSpPr>
        <p:spPr>
          <a:xfrm>
            <a:off x="4654295" y="816638"/>
            <a:ext cx="4619706" cy="5224724"/>
          </a:xfrm>
        </p:spPr>
        <p:txBody>
          <a:bodyPr anchor="ctr">
            <a:normAutofit/>
          </a:bodyPr>
          <a:lstStyle/>
          <a:p>
            <a:pPr algn="just">
              <a:lnSpc>
                <a:spcPct val="90000"/>
              </a:lnSpc>
            </a:pPr>
            <a:r>
              <a:rPr lang="cs-CZ" sz="1500" b="1" dirty="0"/>
              <a:t>§ 82</a:t>
            </a:r>
          </a:p>
          <a:p>
            <a:pPr algn="just">
              <a:lnSpc>
                <a:spcPct val="90000"/>
              </a:lnSpc>
            </a:pPr>
            <a:r>
              <a:rPr lang="cs-CZ" sz="1500" dirty="0"/>
              <a:t>Člen zastupitelstva obce má při výkonu své funkce právo  </a:t>
            </a:r>
            <a:r>
              <a:rPr lang="cs-CZ" sz="1500" b="1" dirty="0"/>
              <a:t>…</a:t>
            </a:r>
            <a:endParaRPr lang="cs-CZ" sz="1500" dirty="0"/>
          </a:p>
          <a:p>
            <a:pPr algn="just">
              <a:lnSpc>
                <a:spcPct val="90000"/>
              </a:lnSpc>
            </a:pPr>
            <a:r>
              <a:rPr lang="cs-CZ" sz="1500" b="1" dirty="0"/>
              <a:t>b)</a:t>
            </a:r>
            <a:r>
              <a:rPr lang="cs-CZ" sz="1500" dirty="0"/>
              <a:t> vznášet dotazy, připomínky a podněty na radu obce a její jednotlivé členy, na předsedy výborů, na statutární orgány právnických osob, jejichž zakladatelem je obec, a na vedoucí příspěvkových organizací a organizačních složek, které obec založila nebo zřídila; </a:t>
            </a:r>
            <a:r>
              <a:rPr lang="cs-CZ" sz="1500" u="sng" dirty="0"/>
              <a:t>písemnou odpověď musí obdržet do 30 dnů,</a:t>
            </a:r>
          </a:p>
          <a:p>
            <a:pPr algn="just">
              <a:lnSpc>
                <a:spcPct val="90000"/>
              </a:lnSpc>
            </a:pPr>
            <a:r>
              <a:rPr lang="cs-CZ" sz="1500" b="1" dirty="0"/>
              <a:t>c)</a:t>
            </a:r>
            <a:r>
              <a:rPr lang="cs-CZ" sz="1500" dirty="0"/>
              <a:t> požadovat od zaměstnanců obce zařazených do obecního úřadu, jakož i od zaměstnanců právnických osob, které obec založila nebo zřídila, informace ve věcech, které souvisejí s výkonem jejich funkce; </a:t>
            </a:r>
            <a:r>
              <a:rPr lang="cs-CZ" sz="1500" u="sng" dirty="0"/>
              <a:t>informace musí být poskytnuta nejpozději do 30 dnů.</a:t>
            </a:r>
          </a:p>
          <a:p>
            <a:pPr algn="just">
              <a:lnSpc>
                <a:spcPct val="90000"/>
              </a:lnSpc>
            </a:pPr>
            <a:r>
              <a:rPr lang="cs-CZ" sz="1500" dirty="0"/>
              <a:t>** připravovaná novela zákona o obcích stanovuje 15 dnů!</a:t>
            </a:r>
          </a:p>
        </p:txBody>
      </p:sp>
    </p:spTree>
    <p:extLst>
      <p:ext uri="{BB962C8B-B14F-4D97-AF65-F5344CB8AC3E}">
        <p14:creationId xmlns:p14="http://schemas.microsoft.com/office/powerpoint/2010/main" val="143147325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4FA87DC4-CE71-498F-81F0-03856B0F38BD}"/>
              </a:ext>
            </a:extLst>
          </p:cNvPr>
          <p:cNvSpPr>
            <a:spLocks noGrp="1"/>
          </p:cNvSpPr>
          <p:nvPr>
            <p:ph type="ftr" sz="quarter" idx="11"/>
          </p:nvPr>
        </p:nvSpPr>
        <p:spPr>
          <a:xfrm>
            <a:off x="677334" y="6041362"/>
            <a:ext cx="6297612" cy="365125"/>
          </a:xfrm>
        </p:spPr>
        <p:txBody>
          <a:bodyPr>
            <a:normAutofit/>
          </a:bodyPr>
          <a:lstStyle/>
          <a:p>
            <a:endParaRPr lang="en-US" dirty="0"/>
          </a:p>
        </p:txBody>
      </p:sp>
      <p:sp>
        <p:nvSpPr>
          <p:cNvPr id="2" name="Nadpis 1">
            <a:extLst>
              <a:ext uri="{FF2B5EF4-FFF2-40B4-BE49-F238E27FC236}">
                <a16:creationId xmlns:a16="http://schemas.microsoft.com/office/drawing/2014/main" id="{B916AF47-0D4F-4DEC-8233-B048477B6686}"/>
              </a:ext>
            </a:extLst>
          </p:cNvPr>
          <p:cNvSpPr>
            <a:spLocks noGrp="1"/>
          </p:cNvSpPr>
          <p:nvPr>
            <p:ph type="title"/>
          </p:nvPr>
        </p:nvSpPr>
        <p:spPr>
          <a:xfrm>
            <a:off x="643467" y="816638"/>
            <a:ext cx="3367359" cy="5224724"/>
          </a:xfrm>
        </p:spPr>
        <p:txBody>
          <a:bodyPr anchor="ctr">
            <a:normAutofit/>
          </a:bodyPr>
          <a:lstStyle/>
          <a:p>
            <a:r>
              <a:rPr lang="cs-CZ" dirty="0"/>
              <a:t>Zákon o obcích</a:t>
            </a:r>
            <a:br>
              <a:rPr lang="cs-CZ" dirty="0"/>
            </a:br>
            <a:r>
              <a:rPr lang="cs-CZ" dirty="0"/>
              <a:t> - občané obce</a:t>
            </a:r>
          </a:p>
        </p:txBody>
      </p:sp>
      <p:sp>
        <p:nvSpPr>
          <p:cNvPr id="3" name="Zástupný obsah 2">
            <a:extLst>
              <a:ext uri="{FF2B5EF4-FFF2-40B4-BE49-F238E27FC236}">
                <a16:creationId xmlns:a16="http://schemas.microsoft.com/office/drawing/2014/main" id="{72D37A18-4444-4135-BF88-8A7CBAF4617B}"/>
              </a:ext>
            </a:extLst>
          </p:cNvPr>
          <p:cNvSpPr>
            <a:spLocks noGrp="1"/>
          </p:cNvSpPr>
          <p:nvPr>
            <p:ph idx="1"/>
          </p:nvPr>
        </p:nvSpPr>
        <p:spPr>
          <a:xfrm>
            <a:off x="4654295" y="816638"/>
            <a:ext cx="5192070" cy="5224724"/>
          </a:xfrm>
        </p:spPr>
        <p:txBody>
          <a:bodyPr anchor="ctr">
            <a:normAutofit/>
          </a:bodyPr>
          <a:lstStyle/>
          <a:p>
            <a:pPr algn="just"/>
            <a:r>
              <a:rPr lang="cs-CZ" dirty="0"/>
              <a:t>§ 16 odst. 2 </a:t>
            </a:r>
          </a:p>
          <a:p>
            <a:pPr algn="just"/>
            <a:r>
              <a:rPr lang="cs-CZ" dirty="0"/>
              <a:t>Občané obce (od 18 let * ) mají právo </a:t>
            </a:r>
          </a:p>
          <a:p>
            <a:pPr algn="just"/>
            <a:r>
              <a:rPr lang="cs-CZ" b="1" dirty="0"/>
              <a:t>e)</a:t>
            </a:r>
            <a:r>
              <a:rPr lang="cs-CZ" dirty="0"/>
              <a:t> nahlížet do rozpočtu obce a do závěrečného účtu obce za uplynulý kalendářní rok, do usnesení a zápisů z jednání zastupitelstva obce, do usnesení rady obce, výborů zastupitelstva obce a komisí rady obce a pořizovat si z nich výpisy,</a:t>
            </a:r>
          </a:p>
        </p:txBody>
      </p:sp>
    </p:spTree>
    <p:extLst>
      <p:ext uri="{BB962C8B-B14F-4D97-AF65-F5344CB8AC3E}">
        <p14:creationId xmlns:p14="http://schemas.microsoft.com/office/powerpoint/2010/main" val="62901219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1"/>
          </p:nvPr>
        </p:nvSpPr>
        <p:spPr>
          <a:xfrm>
            <a:off x="677334" y="6041362"/>
            <a:ext cx="6297612" cy="365125"/>
          </a:xfrm>
        </p:spPr>
        <p:txBody>
          <a:bodyPr>
            <a:normAutofit/>
          </a:bodyPr>
          <a:lstStyle/>
          <a:p>
            <a:endParaRPr lang="en-US" dirty="0"/>
          </a:p>
        </p:txBody>
      </p:sp>
      <p:sp>
        <p:nvSpPr>
          <p:cNvPr id="2" name="Nadpis 1"/>
          <p:cNvSpPr>
            <a:spLocks noGrp="1"/>
          </p:cNvSpPr>
          <p:nvPr>
            <p:ph type="title"/>
          </p:nvPr>
        </p:nvSpPr>
        <p:spPr>
          <a:xfrm>
            <a:off x="643467" y="816638"/>
            <a:ext cx="3367359" cy="5224724"/>
          </a:xfrm>
        </p:spPr>
        <p:txBody>
          <a:bodyPr anchor="ctr">
            <a:normAutofit/>
          </a:bodyPr>
          <a:lstStyle/>
          <a:p>
            <a:r>
              <a:rPr lang="cs-CZ" dirty="0"/>
              <a:t>Poslanci, senátoři</a:t>
            </a:r>
          </a:p>
        </p:txBody>
      </p:sp>
      <p:sp>
        <p:nvSpPr>
          <p:cNvPr id="3" name="Zástupný symbol pro obsah 2"/>
          <p:cNvSpPr>
            <a:spLocks noGrp="1"/>
          </p:cNvSpPr>
          <p:nvPr>
            <p:ph idx="1"/>
          </p:nvPr>
        </p:nvSpPr>
        <p:spPr>
          <a:xfrm>
            <a:off x="4654294" y="816638"/>
            <a:ext cx="5235291" cy="5224724"/>
          </a:xfrm>
        </p:spPr>
        <p:txBody>
          <a:bodyPr anchor="ctr">
            <a:normAutofit/>
          </a:bodyPr>
          <a:lstStyle/>
          <a:p>
            <a:pPr algn="just">
              <a:lnSpc>
                <a:spcPct val="90000"/>
              </a:lnSpc>
            </a:pPr>
            <a:r>
              <a:rPr lang="cs-CZ" sz="1300" b="1" dirty="0"/>
              <a:t>§ 11 zák. č. 90/1995 Sb., o jednacím řádu Poslanecké sněmovny</a:t>
            </a:r>
          </a:p>
          <a:p>
            <a:pPr algn="just">
              <a:lnSpc>
                <a:spcPct val="90000"/>
              </a:lnSpc>
            </a:pPr>
            <a:r>
              <a:rPr lang="cs-CZ" sz="1300" dirty="0"/>
              <a:t>Oprávnění poslance požadovat informace a vysvětlení</a:t>
            </a:r>
          </a:p>
          <a:p>
            <a:pPr algn="just">
              <a:lnSpc>
                <a:spcPct val="90000"/>
              </a:lnSpc>
            </a:pPr>
            <a:r>
              <a:rPr lang="cs-CZ" sz="1300" dirty="0"/>
              <a:t>	(1) Poslanec je oprávněn požadovat od členů vlády a vedoucích správních úřadů informace a vysvětlení potřebná pro výkon jeho funkce.</a:t>
            </a:r>
          </a:p>
          <a:p>
            <a:pPr algn="just">
              <a:lnSpc>
                <a:spcPct val="90000"/>
              </a:lnSpc>
            </a:pPr>
            <a:r>
              <a:rPr lang="cs-CZ" sz="1300" dirty="0"/>
              <a:t>	(2) Informace a vysvětlení jsou členové vlády a vedoucí správních úřadů povinni poskytnout poslanci do 30 dnů, pokud jejich poskytnutí nebrání zákony upravující mlčenlivost anebo zákaz jejich zveřejnění.</a:t>
            </a:r>
          </a:p>
          <a:p>
            <a:pPr algn="just">
              <a:lnSpc>
                <a:spcPct val="90000"/>
              </a:lnSpc>
            </a:pPr>
            <a:endParaRPr lang="cs-CZ" sz="1300" dirty="0"/>
          </a:p>
          <a:p>
            <a:pPr algn="just">
              <a:lnSpc>
                <a:spcPct val="90000"/>
              </a:lnSpc>
            </a:pPr>
            <a:r>
              <a:rPr lang="cs-CZ" sz="1300" b="1" dirty="0"/>
              <a:t>Obdobně v § 12 zák. č. 107/1999 Sb., o jednacím řádu Senátu</a:t>
            </a:r>
          </a:p>
          <a:p>
            <a:pPr algn="just">
              <a:lnSpc>
                <a:spcPct val="90000"/>
              </a:lnSpc>
            </a:pPr>
            <a:r>
              <a:rPr lang="cs-CZ" sz="1300" dirty="0"/>
              <a:t>Oprávnění senátora požadovat informace a vysvětlení</a:t>
            </a:r>
          </a:p>
          <a:p>
            <a:pPr algn="just">
              <a:lnSpc>
                <a:spcPct val="90000"/>
              </a:lnSpc>
            </a:pPr>
            <a:r>
              <a:rPr lang="cs-CZ" sz="1300" dirty="0"/>
              <a:t>	(1) Senátor je oprávněn požadovat od členů vlády, vedoucích správních úřadů a orgánů územní samosprávy informace a vysvětlení potřebná pro výkon své funkce.</a:t>
            </a:r>
          </a:p>
          <a:p>
            <a:pPr algn="just">
              <a:lnSpc>
                <a:spcPct val="90000"/>
              </a:lnSpc>
            </a:pPr>
            <a:r>
              <a:rPr lang="cs-CZ" sz="1300" dirty="0"/>
              <a:t> 	(2) Informace a vysvětlení jsou členové vlády, vedoucí správních úřadů a orgánů územní samosprávy povinni poskytnout senátorovi nejpozději do 30 dnů, pokud jejich poskytnutí nebrání zákony upravující mlčenlivost anebo zákaz jejich zveřejnění.</a:t>
            </a:r>
          </a:p>
        </p:txBody>
      </p:sp>
    </p:spTree>
    <p:extLst>
      <p:ext uri="{BB962C8B-B14F-4D97-AF65-F5344CB8AC3E}">
        <p14:creationId xmlns:p14="http://schemas.microsoft.com/office/powerpoint/2010/main" val="189147768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2244CA-67DD-4EE0-B1BD-2D4058C9471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D672144-715D-4DDC-BB34-5B010CE0C70C}"/>
              </a:ext>
            </a:extLst>
          </p:cNvPr>
          <p:cNvSpPr>
            <a:spLocks noGrp="1"/>
          </p:cNvSpPr>
          <p:nvPr>
            <p:ph idx="1"/>
          </p:nvPr>
        </p:nvSpPr>
        <p:spPr/>
        <p:txBody>
          <a:bodyPr/>
          <a:lstStyle/>
          <a:p>
            <a:r>
              <a:rPr lang="cs-CZ" dirty="0"/>
              <a:t>Zákon č. 128/2000 Sb., o obcích, § 16/2 písm. e):</a:t>
            </a:r>
          </a:p>
          <a:p>
            <a:r>
              <a:rPr lang="cs-CZ" dirty="0"/>
              <a:t>„Občan obce, který dosáhl věku 18 let, má právo nahlížet a pořizovat si výpisy 		z rozpočtu obce</a:t>
            </a:r>
          </a:p>
          <a:p>
            <a:pPr lvl="2"/>
            <a:r>
              <a:rPr lang="cs-CZ" sz="1800" dirty="0"/>
              <a:t>závěrečného účtu obce</a:t>
            </a:r>
          </a:p>
          <a:p>
            <a:pPr lvl="2"/>
            <a:r>
              <a:rPr lang="cs-CZ" sz="1800" dirty="0"/>
              <a:t>usnesení a zápisů z jednání zastupitelstva</a:t>
            </a:r>
          </a:p>
          <a:p>
            <a:pPr lvl="2"/>
            <a:r>
              <a:rPr lang="cs-CZ" sz="1800" dirty="0"/>
              <a:t>usnesení rady obce, výborů a komisí“</a:t>
            </a:r>
          </a:p>
          <a:p>
            <a:endParaRPr lang="cs-CZ" dirty="0"/>
          </a:p>
          <a:p>
            <a:r>
              <a:rPr lang="cs-CZ" sz="2000" dirty="0"/>
              <a:t>Pozor – zákon č. 106/1999 naopak není omezen věkem</a:t>
            </a:r>
            <a:r>
              <a:rPr lang="cs-CZ" dirty="0"/>
              <a:t>.</a:t>
            </a:r>
          </a:p>
        </p:txBody>
      </p:sp>
      <p:sp>
        <p:nvSpPr>
          <p:cNvPr id="4" name="Zástupný symbol pro zápatí 3">
            <a:extLst>
              <a:ext uri="{FF2B5EF4-FFF2-40B4-BE49-F238E27FC236}">
                <a16:creationId xmlns:a16="http://schemas.microsoft.com/office/drawing/2014/main" id="{10B91566-4483-420C-87A1-B21D1CA7ECB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0698287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762A43CE-0A53-F7D8-99B0-43721A041BE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250830" y="1499606"/>
            <a:ext cx="8336021" cy="5296847"/>
          </a:xfrm>
          <a:prstGeom prst="rect">
            <a:avLst/>
          </a:prstGeom>
        </p:spPr>
      </p:pic>
      <p:sp>
        <p:nvSpPr>
          <p:cNvPr id="2" name="Nadpis 1">
            <a:extLst>
              <a:ext uri="{FF2B5EF4-FFF2-40B4-BE49-F238E27FC236}">
                <a16:creationId xmlns:a16="http://schemas.microsoft.com/office/drawing/2014/main" id="{D4D21F9C-4909-2D2A-658E-86E4657D996D}"/>
              </a:ext>
            </a:extLst>
          </p:cNvPr>
          <p:cNvSpPr>
            <a:spLocks noGrp="1"/>
          </p:cNvSpPr>
          <p:nvPr>
            <p:ph type="title"/>
          </p:nvPr>
        </p:nvSpPr>
        <p:spPr>
          <a:xfrm>
            <a:off x="677334" y="451513"/>
            <a:ext cx="8596668" cy="1709075"/>
          </a:xfrm>
        </p:spPr>
        <p:txBody>
          <a:bodyPr/>
          <a:lstStyle/>
          <a:p>
            <a:r>
              <a:rPr lang="cs-CZ" dirty="0"/>
              <a:t>Jak se </a:t>
            </a:r>
          </a:p>
        </p:txBody>
      </p:sp>
      <p:sp>
        <p:nvSpPr>
          <p:cNvPr id="3" name="Zástupný obsah 2">
            <a:extLst>
              <a:ext uri="{FF2B5EF4-FFF2-40B4-BE49-F238E27FC236}">
                <a16:creationId xmlns:a16="http://schemas.microsoft.com/office/drawing/2014/main" id="{1680783C-FBDB-89CB-21DD-F605C0C54D3F}"/>
              </a:ext>
            </a:extLst>
          </p:cNvPr>
          <p:cNvSpPr>
            <a:spLocks noGrp="1"/>
          </p:cNvSpPr>
          <p:nvPr>
            <p:ph sz="half" idx="1"/>
          </p:nvPr>
        </p:nvSpPr>
        <p:spPr>
          <a:xfrm>
            <a:off x="677332" y="1499606"/>
            <a:ext cx="4184037" cy="4541755"/>
          </a:xfrm>
        </p:spPr>
        <p:txBody>
          <a:bodyPr>
            <a:normAutofit/>
          </a:bodyPr>
          <a:lstStyle/>
          <a:p>
            <a:r>
              <a:rPr lang="cs-CZ" sz="3200" dirty="0"/>
              <a:t>Nenechat zavřít</a:t>
            </a:r>
          </a:p>
        </p:txBody>
      </p:sp>
      <p:sp>
        <p:nvSpPr>
          <p:cNvPr id="4" name="Zástupný obsah 3">
            <a:extLst>
              <a:ext uri="{FF2B5EF4-FFF2-40B4-BE49-F238E27FC236}">
                <a16:creationId xmlns:a16="http://schemas.microsoft.com/office/drawing/2014/main" id="{7FEB693B-0B23-A392-1606-25BB23ABCA9C}"/>
              </a:ext>
            </a:extLst>
          </p:cNvPr>
          <p:cNvSpPr>
            <a:spLocks noGrp="1"/>
          </p:cNvSpPr>
          <p:nvPr>
            <p:ph sz="half" idx="2"/>
          </p:nvPr>
        </p:nvSpPr>
        <p:spPr>
          <a:xfrm>
            <a:off x="5089970" y="1499607"/>
            <a:ext cx="4184034" cy="4541756"/>
          </a:xfrm>
        </p:spPr>
        <p:txBody>
          <a:bodyPr>
            <a:normAutofit/>
          </a:bodyPr>
          <a:lstStyle/>
          <a:p>
            <a:r>
              <a:rPr lang="cs-CZ" sz="3200" dirty="0"/>
              <a:t>nechat zavřít</a:t>
            </a:r>
          </a:p>
        </p:txBody>
      </p:sp>
      <p:sp>
        <p:nvSpPr>
          <p:cNvPr id="5" name="Zástupný symbol pro zápatí 4">
            <a:extLst>
              <a:ext uri="{FF2B5EF4-FFF2-40B4-BE49-F238E27FC236}">
                <a16:creationId xmlns:a16="http://schemas.microsoft.com/office/drawing/2014/main" id="{2D81AE5F-2820-D2DD-5BE9-740F20D03FB0}"/>
              </a:ext>
            </a:extLst>
          </p:cNvPr>
          <p:cNvSpPr>
            <a:spLocks noGrp="1"/>
          </p:cNvSpPr>
          <p:nvPr>
            <p:ph type="ftr" sz="quarter" idx="11"/>
          </p:nvPr>
        </p:nvSpPr>
        <p:spPr/>
        <p:txBody>
          <a:bodyPr/>
          <a:lstStyle/>
          <a:p>
            <a:endParaRPr lang="en-US" dirty="0"/>
          </a:p>
        </p:txBody>
      </p:sp>
      <p:sp>
        <p:nvSpPr>
          <p:cNvPr id="6" name="TextovéPole 5">
            <a:extLst>
              <a:ext uri="{FF2B5EF4-FFF2-40B4-BE49-F238E27FC236}">
                <a16:creationId xmlns:a16="http://schemas.microsoft.com/office/drawing/2014/main" id="{72EA8076-2FFD-89B6-D385-19FF9E0884E6}"/>
              </a:ext>
            </a:extLst>
          </p:cNvPr>
          <p:cNvSpPr txBox="1"/>
          <p:nvPr/>
        </p:nvSpPr>
        <p:spPr>
          <a:xfrm>
            <a:off x="8072909" y="5608032"/>
            <a:ext cx="2113577" cy="369332"/>
          </a:xfrm>
          <a:prstGeom prst="rect">
            <a:avLst/>
          </a:prstGeom>
          <a:noFill/>
        </p:spPr>
        <p:txBody>
          <a:bodyPr wrap="square" rtlCol="0">
            <a:spAutoFit/>
          </a:bodyPr>
          <a:lstStyle/>
          <a:p>
            <a:r>
              <a:rPr lang="cs-CZ" dirty="0"/>
              <a:t>Volba je na vás</a:t>
            </a:r>
          </a:p>
        </p:txBody>
      </p:sp>
    </p:spTree>
    <p:extLst>
      <p:ext uri="{BB962C8B-B14F-4D97-AF65-F5344CB8AC3E}">
        <p14:creationId xmlns:p14="http://schemas.microsoft.com/office/powerpoint/2010/main" val="121912726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1BEA4B-55FE-BA46-86D0-1C00212E367F}"/>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163D534D-2F16-ED40-01EF-4C4471F99044}"/>
              </a:ext>
            </a:extLst>
          </p:cNvPr>
          <p:cNvPicPr>
            <a:picLocks noGrp="1" noChangeAspect="1"/>
          </p:cNvPicPr>
          <p:nvPr>
            <p:ph idx="1"/>
          </p:nvPr>
        </p:nvPicPr>
        <p:blipFill>
          <a:blip r:embed="rId2"/>
          <a:stretch>
            <a:fillRect/>
          </a:stretch>
        </p:blipFill>
        <p:spPr>
          <a:xfrm>
            <a:off x="2301267" y="140003"/>
            <a:ext cx="4990202" cy="6577994"/>
          </a:xfrm>
        </p:spPr>
      </p:pic>
      <p:sp>
        <p:nvSpPr>
          <p:cNvPr id="4" name="Zástupný symbol pro zápatí 3">
            <a:extLst>
              <a:ext uri="{FF2B5EF4-FFF2-40B4-BE49-F238E27FC236}">
                <a16:creationId xmlns:a16="http://schemas.microsoft.com/office/drawing/2014/main" id="{B52805D3-8C5D-F3D3-03A7-A9ED7EAB9E4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48483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je dobré znát předpisy v oblasti veřejné správy</a:t>
            </a:r>
          </a:p>
        </p:txBody>
      </p:sp>
      <p:sp>
        <p:nvSpPr>
          <p:cNvPr id="3" name="Zástupný symbol pro obsah 2"/>
          <p:cNvSpPr>
            <a:spLocks noGrp="1"/>
          </p:cNvSpPr>
          <p:nvPr>
            <p:ph idx="1"/>
          </p:nvPr>
        </p:nvSpPr>
        <p:spPr/>
        <p:txBody>
          <a:bodyPr/>
          <a:lstStyle/>
          <a:p>
            <a:r>
              <a:rPr lang="cs-CZ" dirty="0"/>
              <a:t>Potřebujeme nejen správní řád</a:t>
            </a:r>
          </a:p>
          <a:p>
            <a:r>
              <a:rPr lang="cs-CZ" dirty="0"/>
              <a:t>„Nebýt za blbce“</a:t>
            </a:r>
          </a:p>
          <a:p>
            <a:r>
              <a:rPr lang="cs-CZ" dirty="0"/>
              <a:t>Prevence odvolání vedoucích a tajemníků po zjištěných pochybeních při kontrole.</a:t>
            </a:r>
          </a:p>
          <a:p>
            <a:r>
              <a:rPr lang="cs-CZ" u="sng" dirty="0"/>
              <a:t>Prevence trestního stíhání, náhrady školy apod</a:t>
            </a:r>
            <a:r>
              <a:rPr lang="cs-CZ" dirty="0"/>
              <a:t>.</a:t>
            </a:r>
          </a:p>
          <a:p>
            <a:endParaRPr lang="cs-CZ" dirty="0"/>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2539306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Rizika při činnosti zastupitele a zaměstnance obce </a:t>
            </a:r>
            <a:br>
              <a:rPr lang="cs-CZ" dirty="0"/>
            </a:b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Platí, že neznalost zákona neomlouvá </a:t>
            </a:r>
          </a:p>
          <a:p>
            <a:r>
              <a:rPr lang="cs-CZ" dirty="0"/>
              <a:t>Zastupitelé odpovídají za způsobenou škodu obdobně jako zaměstnanci  </a:t>
            </a:r>
          </a:p>
          <a:p>
            <a:r>
              <a:rPr lang="cs-CZ" dirty="0"/>
              <a:t>Zastupitelé/ zaměstnanci jsou ze své činnosti rovněž trestně odpovědní</a:t>
            </a:r>
          </a:p>
          <a:p>
            <a:endParaRPr lang="cs-CZ" dirty="0"/>
          </a:p>
          <a:p>
            <a:r>
              <a:rPr lang="cs-CZ" b="1" dirty="0"/>
              <a:t>Kterých trestných činů se zastupitel může dopustit</a:t>
            </a:r>
            <a:endParaRPr lang="cs-CZ" dirty="0"/>
          </a:p>
          <a:p>
            <a:endParaRPr lang="cs-CZ" dirty="0"/>
          </a:p>
          <a:p>
            <a:r>
              <a:rPr lang="cs-CZ" dirty="0"/>
              <a:t>Trestný čin zneužití pravomoci úřední osoby</a:t>
            </a:r>
          </a:p>
          <a:p>
            <a:r>
              <a:rPr lang="cs-CZ" dirty="0"/>
              <a:t> Zastupitel se dopustí zneužití pravomoci úřední osoby, pokud měl v úmyslu způsobit jinému škodu nebo jinou závažnou újmu a nebo opatřit sobě nebo jinému neoprávněný prospěch:</a:t>
            </a:r>
          </a:p>
          <a:p>
            <a:pPr lvl="1"/>
            <a:r>
              <a:rPr lang="cs-CZ" dirty="0"/>
              <a:t>-vykonává svou pravomoc způsobem odporujícím jinému právnímu předpisu,</a:t>
            </a:r>
          </a:p>
          <a:p>
            <a:pPr lvl="1"/>
            <a:r>
              <a:rPr lang="cs-CZ" dirty="0"/>
              <a:t>-překročí svou pravomoc,</a:t>
            </a:r>
          </a:p>
          <a:p>
            <a:pPr lvl="1"/>
            <a:r>
              <a:rPr lang="cs-CZ" dirty="0"/>
              <a:t>-nesplní povinnost vyplývající z jeho pravomoci.</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277929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a:p>
            <a:r>
              <a:rPr lang="cs-CZ" dirty="0"/>
              <a:t>Podle okolností konkrétního případu může být odpovědnost vyvozena odlišně</a:t>
            </a:r>
          </a:p>
          <a:p>
            <a:r>
              <a:rPr lang="cs-CZ" dirty="0"/>
              <a:t>Vždy bude záležet na tom</a:t>
            </a:r>
          </a:p>
          <a:p>
            <a:pPr lvl="1"/>
            <a:r>
              <a:rPr lang="cs-CZ" dirty="0"/>
              <a:t>jaké rozhodnutí učinil daný orgán a jak se zachoval příslušný úředník (vykonavatel)</a:t>
            </a:r>
          </a:p>
          <a:p>
            <a:pPr lvl="1"/>
            <a:r>
              <a:rPr lang="cs-CZ" dirty="0"/>
              <a:t>jaké podklady pro rozhodnutí měl daný orgán od příslušného odboru, úředníka, externího poradce apod.</a:t>
            </a:r>
          </a:p>
          <a:p>
            <a:r>
              <a:rPr lang="cs-CZ" dirty="0"/>
              <a:t>Trestní odpovědnost je obecně možná jak u iniciátorů určitého rozhodnutí, tak u těch, kdo ho schválili, a konečně i u těch, kdo ho realizovali</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9365274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Kdy vzniká obci škoda? </a:t>
            </a:r>
            <a:br>
              <a:rPr lang="cs-CZ" dirty="0"/>
            </a:br>
            <a:endParaRPr lang="cs-CZ" dirty="0"/>
          </a:p>
        </p:txBody>
      </p:sp>
      <p:sp>
        <p:nvSpPr>
          <p:cNvPr id="3" name="Zástupný symbol pro obsah 2"/>
          <p:cNvSpPr>
            <a:spLocks noGrp="1"/>
          </p:cNvSpPr>
          <p:nvPr>
            <p:ph idx="1"/>
          </p:nvPr>
        </p:nvSpPr>
        <p:spPr>
          <a:xfrm>
            <a:off x="677334" y="1221971"/>
            <a:ext cx="9706888" cy="5357505"/>
          </a:xfrm>
        </p:spPr>
        <p:txBody>
          <a:bodyPr>
            <a:normAutofit fontScale="70000" lnSpcReduction="20000"/>
          </a:bodyPr>
          <a:lstStyle/>
          <a:p>
            <a:pPr algn="just"/>
            <a:endParaRPr lang="cs-CZ" dirty="0"/>
          </a:p>
          <a:p>
            <a:pPr algn="just"/>
            <a:r>
              <a:rPr lang="cs-CZ" b="1" dirty="0"/>
              <a:t>Nezákonným rozhodnutím nebo nesprávným úředním postupem. Například v těchto případech: </a:t>
            </a:r>
            <a:endParaRPr lang="cs-CZ" dirty="0"/>
          </a:p>
          <a:p>
            <a:pPr algn="just"/>
            <a:r>
              <a:rPr lang="cs-CZ" dirty="0"/>
              <a:t>Starosta rozhodl v pravomoci vyhrazené zastupitelstvu obce. </a:t>
            </a:r>
          </a:p>
          <a:p>
            <a:pPr algn="just"/>
            <a:r>
              <a:rPr lang="cs-CZ" dirty="0"/>
              <a:t>Když je uzavřena nevýhodná smlouva (prodej majetku obce za nevýhodnou cenu). </a:t>
            </a:r>
          </a:p>
          <a:p>
            <a:pPr algn="just"/>
            <a:r>
              <a:rPr lang="cs-CZ" dirty="0"/>
              <a:t>Zastupitelstvo obce rozhodlo o prodeji nemovitého majetku bez předchozího řádného zveřejnění úmyslu prodeje min. 15 dní před projednáním v zastupitelstvu obce (takové právní jednání je neplatné, jedná se o absolutní neplatnost prodeje a osoba, která měla oprávněný zájem, se může domáhat u obce náhrady škody nebo marně vynaložených nákladů). </a:t>
            </a:r>
          </a:p>
          <a:p>
            <a:pPr algn="just"/>
            <a:r>
              <a:rPr lang="cs-CZ" dirty="0"/>
              <a:t>Zastupitelstvo obce rozhodlo o prodeji nemovitého majetku ne za cenu v místě a čase obvyklou bez řádného zdůvodnění. Jde-li o cenu nižší než obvyklou a není-li odchylka od ceny obvyklé zdůvodněna, je právní jednání neplatné. </a:t>
            </a:r>
          </a:p>
          <a:p>
            <a:pPr algn="just"/>
            <a:r>
              <a:rPr lang="cs-CZ" dirty="0"/>
              <a:t>Obec porušila povinnost chránit svůj majetek před neoprávněnými zásahy a včas uplatňovat právo na náhradu škody a právo na vydání bezdůvodného obohacení, tím že nepojistila svůj majetek a došlo ke škodám na majetku. </a:t>
            </a:r>
          </a:p>
          <a:p>
            <a:pPr algn="just"/>
            <a:r>
              <a:rPr lang="cs-CZ" dirty="0"/>
              <a:t>Obec porušila povinnost trvale sledovat, zda dlužníci včas a řádně plní své závazky, ze strany obce nedošlo k vymáhání pohledávky a tím k promlčení nebo zániku finančního závazku. </a:t>
            </a:r>
          </a:p>
          <a:p>
            <a:pPr algn="just"/>
            <a:r>
              <a:rPr lang="cs-CZ" dirty="0"/>
              <a:t>Rada obce nerozhodla o úkonu spadajícím do její vyhrazené pravomoci dle § 102 zákona o obcích, nezabezpečovala hospodaření obce dle schváleného rozpočtu, neprováděla rozpočtová opatření v rozsahu stanoveném zastupitelstvem obce. </a:t>
            </a:r>
          </a:p>
          <a:p>
            <a:pPr algn="just"/>
            <a:r>
              <a:rPr lang="cs-CZ" dirty="0"/>
              <a:t>Když obec porušila zákon č. 134/2016 Sb., o zadávání veřejných zakázek. </a:t>
            </a:r>
          </a:p>
          <a:p>
            <a:pPr algn="just"/>
            <a:r>
              <a:rPr lang="cs-CZ" dirty="0"/>
              <a:t>Pokud se obec dopustila přestupku: </a:t>
            </a:r>
          </a:p>
          <a:p>
            <a:pPr algn="just"/>
            <a:r>
              <a:rPr lang="cs-CZ" dirty="0"/>
              <a:t>dle zákona č. 420/2004 Sb., o přezkoumávání hospodaření územních samosprávných celků; </a:t>
            </a:r>
          </a:p>
          <a:p>
            <a:pPr algn="just"/>
            <a:r>
              <a:rPr lang="cs-CZ" dirty="0"/>
              <a:t>dle zákona č. 250/2000 Sb., o rozpočtových pravidlech územních rozpočtů. </a:t>
            </a:r>
          </a:p>
          <a:p>
            <a:pPr algn="just"/>
            <a:r>
              <a:rPr lang="cs-CZ" i="1" dirty="0"/>
              <a:t>Rozpočtové hospodaření a majetek obcí, IVS, 2019,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278813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1" y="5311832"/>
            <a:ext cx="3000895" cy="729529"/>
          </a:xfrm>
        </p:spPr>
        <p:txBody>
          <a:bodyPr>
            <a:normAutofit/>
          </a:bodyPr>
          <a:lstStyle/>
          <a:p>
            <a:r>
              <a:rPr lang="cs-CZ" sz="1100" dirty="0"/>
              <a:t>JUDr. Mgr. Lukáš Váňa, Hospodaření a nakládání s majetkem obcí</a:t>
            </a:r>
          </a:p>
        </p:txBody>
      </p:sp>
      <p:sp>
        <p:nvSpPr>
          <p:cNvPr id="4" name="Zástupný symbol pro zápatí 3"/>
          <p:cNvSpPr>
            <a:spLocks noGrp="1"/>
          </p:cNvSpPr>
          <p:nvPr>
            <p:ph type="ftr" sz="quarter" idx="11"/>
          </p:nvPr>
        </p:nvSpPr>
        <p:spPr/>
        <p:txBody>
          <a:bodyPr/>
          <a:lstStyle/>
          <a:p>
            <a:endParaRPr lang="en-US" dirty="0"/>
          </a:p>
        </p:txBody>
      </p:sp>
      <p:graphicFrame>
        <p:nvGraphicFramePr>
          <p:cNvPr id="5" name="Diagram 4"/>
          <p:cNvGraphicFramePr/>
          <p:nvPr>
            <p:extLst>
              <p:ext uri="{D42A27DB-BD31-4B8C-83A1-F6EECF244321}">
                <p14:modId xmlns:p14="http://schemas.microsoft.com/office/powerpoint/2010/main" val="415018694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840137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156212" y="2161308"/>
            <a:ext cx="8117790" cy="3093379"/>
          </a:xfrm>
          <a:prstGeom prst="rect">
            <a:avLst/>
          </a:prstGeom>
        </p:spPr>
      </p:pic>
    </p:spTree>
    <p:extLst>
      <p:ext uri="{BB962C8B-B14F-4D97-AF65-F5344CB8AC3E}">
        <p14:creationId xmlns:p14="http://schemas.microsoft.com/office/powerpoint/2010/main" val="295010951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a:t>
            </a:r>
          </a:p>
        </p:txBody>
      </p:sp>
      <p:sp>
        <p:nvSpPr>
          <p:cNvPr id="4" name="Zástupný symbol pro zápatí 3"/>
          <p:cNvSpPr>
            <a:spLocks noGrp="1"/>
          </p:cNvSpPr>
          <p:nvPr>
            <p:ph type="ftr" sz="quarter" idx="11"/>
          </p:nvPr>
        </p:nvSpPr>
        <p:spPr/>
        <p:txBody>
          <a:bodyPr/>
          <a:lstStyle/>
          <a:p>
            <a:endParaRPr lang="en-US" dirty="0"/>
          </a:p>
        </p:txBody>
      </p:sp>
      <p:graphicFrame>
        <p:nvGraphicFramePr>
          <p:cNvPr id="6" name="Diagram 5"/>
          <p:cNvGraphicFramePr/>
          <p:nvPr>
            <p:extLst>
              <p:ext uri="{D42A27DB-BD31-4B8C-83A1-F6EECF244321}">
                <p14:modId xmlns:p14="http://schemas.microsoft.com/office/powerpoint/2010/main" val="3302801850"/>
              </p:ext>
            </p:extLst>
          </p:nvPr>
        </p:nvGraphicFramePr>
        <p:xfrm>
          <a:off x="498764" y="681644"/>
          <a:ext cx="9661236" cy="5724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908050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sp>
        <p:nvSpPr>
          <p:cNvPr id="4" name="Zástupný symbol pro zápatí 3"/>
          <p:cNvSpPr>
            <a:spLocks noGrp="1"/>
          </p:cNvSpPr>
          <p:nvPr>
            <p:ph type="ftr" sz="quarter" idx="11"/>
          </p:nvPr>
        </p:nvSpPr>
        <p:spPr/>
        <p:txBody>
          <a:bodyPr/>
          <a:lstStyle/>
          <a:p>
            <a:endParaRPr lang="en-US" dirty="0"/>
          </a:p>
        </p:txBody>
      </p:sp>
      <p:graphicFrame>
        <p:nvGraphicFramePr>
          <p:cNvPr id="5" name="Diagram 4"/>
          <p:cNvGraphicFramePr/>
          <p:nvPr>
            <p:extLst>
              <p:ext uri="{D42A27DB-BD31-4B8C-83A1-F6EECF244321}">
                <p14:modId xmlns:p14="http://schemas.microsoft.com/office/powerpoint/2010/main" val="2002063847"/>
              </p:ext>
            </p:extLst>
          </p:nvPr>
        </p:nvGraphicFramePr>
        <p:xfrm>
          <a:off x="1330036" y="773084"/>
          <a:ext cx="8379229" cy="551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631887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sp>
        <p:nvSpPr>
          <p:cNvPr id="4" name="Zástupný symbol pro zápatí 3"/>
          <p:cNvSpPr>
            <a:spLocks noGrp="1"/>
          </p:cNvSpPr>
          <p:nvPr>
            <p:ph type="ftr" sz="quarter" idx="11"/>
          </p:nvPr>
        </p:nvSpPr>
        <p:spPr/>
        <p:txBody>
          <a:bodyPr/>
          <a:lstStyle/>
          <a:p>
            <a:endParaRPr lang="en-US" dirty="0"/>
          </a:p>
        </p:txBody>
      </p:sp>
      <p:graphicFrame>
        <p:nvGraphicFramePr>
          <p:cNvPr id="5" name="Diagram 4"/>
          <p:cNvGraphicFramePr/>
          <p:nvPr>
            <p:extLst>
              <p:ext uri="{D42A27DB-BD31-4B8C-83A1-F6EECF244321}">
                <p14:modId xmlns:p14="http://schemas.microsoft.com/office/powerpoint/2010/main" val="3756916456"/>
              </p:ext>
            </p:extLst>
          </p:nvPr>
        </p:nvGraphicFramePr>
        <p:xfrm>
          <a:off x="1512916" y="719666"/>
          <a:ext cx="8647084" cy="5506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375561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0790" y="1354976"/>
            <a:ext cx="7947664" cy="4893424"/>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4950084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893142" cy="4093028"/>
          </a:xfrm>
        </p:spPr>
        <p:txBody>
          <a:bodyPr anchor="ctr">
            <a:normAutofit/>
          </a:bodyPr>
          <a:lstStyle/>
          <a:p>
            <a:r>
              <a:rPr lang="cs-CZ" sz="4400" dirty="0"/>
              <a:t>Řeším vaše problémy</a:t>
            </a:r>
            <a:br>
              <a:rPr lang="cs-CZ" sz="4400" dirty="0"/>
            </a:br>
            <a:br>
              <a:rPr lang="cs-CZ" sz="4400" dirty="0"/>
            </a:br>
            <a:r>
              <a:rPr lang="cs-CZ" sz="3200" dirty="0"/>
              <a:t>www.judrstastny.cz</a:t>
            </a:r>
            <a:br>
              <a:rPr lang="cs-CZ" sz="3200" dirty="0"/>
            </a:br>
            <a:br>
              <a:rPr lang="cs-CZ" sz="3200" dirty="0"/>
            </a:br>
            <a:r>
              <a:rPr lang="cs-CZ" sz="3200" dirty="0"/>
              <a:t>www.SOS106.cz</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nvPr>
        </p:nvGraphicFramePr>
        <p:xfrm>
          <a:off x="4916553" y="430823"/>
          <a:ext cx="6628804" cy="5926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8147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AA2E84-1D59-E6B2-5131-B2239593F4F4}"/>
              </a:ext>
            </a:extLst>
          </p:cNvPr>
          <p:cNvSpPr>
            <a:spLocks noGrp="1"/>
          </p:cNvSpPr>
          <p:nvPr>
            <p:ph type="title"/>
          </p:nvPr>
        </p:nvSpPr>
        <p:spPr>
          <a:xfrm>
            <a:off x="677335" y="609599"/>
            <a:ext cx="3217658" cy="2379785"/>
          </a:xfrm>
        </p:spPr>
        <p:txBody>
          <a:bodyPr>
            <a:normAutofit fontScale="90000"/>
          </a:bodyPr>
          <a:lstStyle/>
          <a:p>
            <a:r>
              <a:rPr lang="cs-CZ" dirty="0"/>
              <a:t>Některá usnesení jsou jen vtipná nebo i hloupá</a:t>
            </a:r>
            <a:br>
              <a:rPr lang="cs-CZ" dirty="0"/>
            </a:br>
            <a:br>
              <a:rPr lang="cs-CZ" dirty="0"/>
            </a:br>
            <a:r>
              <a:rPr lang="cs-CZ" dirty="0"/>
              <a:t>ale jaká t je pro obec vizitka?</a:t>
            </a:r>
          </a:p>
        </p:txBody>
      </p:sp>
      <p:sp>
        <p:nvSpPr>
          <p:cNvPr id="4" name="Zástupný symbol pro zápatí 3">
            <a:extLst>
              <a:ext uri="{FF2B5EF4-FFF2-40B4-BE49-F238E27FC236}">
                <a16:creationId xmlns:a16="http://schemas.microsoft.com/office/drawing/2014/main" id="{FC193C84-720C-3C4A-BB6E-D336082D01BE}"/>
              </a:ext>
            </a:extLst>
          </p:cNvPr>
          <p:cNvSpPr>
            <a:spLocks noGrp="1"/>
          </p:cNvSpPr>
          <p:nvPr>
            <p:ph type="ftr" sz="quarter" idx="11"/>
          </p:nvPr>
        </p:nvSpPr>
        <p:spPr/>
        <p:txBody>
          <a:bodyPr/>
          <a:lstStyle/>
          <a:p>
            <a:endParaRPr lang="en-US" dirty="0"/>
          </a:p>
        </p:txBody>
      </p:sp>
      <p:pic>
        <p:nvPicPr>
          <p:cNvPr id="10" name="Zástupný obsah 9">
            <a:extLst>
              <a:ext uri="{FF2B5EF4-FFF2-40B4-BE49-F238E27FC236}">
                <a16:creationId xmlns:a16="http://schemas.microsoft.com/office/drawing/2014/main" id="{65DB5C08-685A-8028-EFA6-2BEAD5655F32}"/>
              </a:ext>
            </a:extLst>
          </p:cNvPr>
          <p:cNvPicPr>
            <a:picLocks noGrp="1" noChangeAspect="1"/>
          </p:cNvPicPr>
          <p:nvPr>
            <p:ph idx="1"/>
          </p:nvPr>
        </p:nvPicPr>
        <p:blipFill>
          <a:blip r:embed="rId2"/>
          <a:stretch>
            <a:fillRect/>
          </a:stretch>
        </p:blipFill>
        <p:spPr>
          <a:xfrm>
            <a:off x="4343728" y="200529"/>
            <a:ext cx="5020736" cy="6549119"/>
          </a:xfrm>
        </p:spPr>
      </p:pic>
      <p:sp>
        <p:nvSpPr>
          <p:cNvPr id="11" name="Šipka: doprava 10">
            <a:extLst>
              <a:ext uri="{FF2B5EF4-FFF2-40B4-BE49-F238E27FC236}">
                <a16:creationId xmlns:a16="http://schemas.microsoft.com/office/drawing/2014/main" id="{C95D5FFB-3916-9FAD-B5B3-0A49B01D2F50}"/>
              </a:ext>
            </a:extLst>
          </p:cNvPr>
          <p:cNvSpPr/>
          <p:nvPr/>
        </p:nvSpPr>
        <p:spPr>
          <a:xfrm>
            <a:off x="2901462" y="114300"/>
            <a:ext cx="1371600" cy="5627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7785536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1396" y="374073"/>
            <a:ext cx="3750466" cy="1296785"/>
          </a:xfrm>
        </p:spPr>
        <p:txBody>
          <a:bodyPr>
            <a:normAutofit/>
          </a:bodyPr>
          <a:lstStyle/>
          <a:p>
            <a:r>
              <a:rPr lang="cs-CZ" sz="3200" dirty="0"/>
              <a:t>Doporučuji také školení</a:t>
            </a:r>
          </a:p>
        </p:txBody>
      </p:sp>
      <p:sp>
        <p:nvSpPr>
          <p:cNvPr id="5" name="Zástupný symbol pro obsah 4"/>
          <p:cNvSpPr>
            <a:spLocks noGrp="1"/>
          </p:cNvSpPr>
          <p:nvPr>
            <p:ph idx="1"/>
          </p:nvPr>
        </p:nvSpPr>
        <p:spPr>
          <a:xfrm>
            <a:off x="4760461" y="514924"/>
            <a:ext cx="5760647" cy="5526437"/>
          </a:xfrm>
        </p:spPr>
        <p:txBody>
          <a:bodyPr/>
          <a:lstStyle/>
          <a:p>
            <a:r>
              <a:rPr lang="cs-CZ" dirty="0"/>
              <a:t>Zákon č. 106/1999 Sb., poskytování informací v praxi obcí a měst</a:t>
            </a:r>
          </a:p>
          <a:p>
            <a:endParaRPr lang="cs-CZ" dirty="0"/>
          </a:p>
          <a:p>
            <a:r>
              <a:rPr lang="cs-CZ" dirty="0"/>
              <a:t>Střet zájmů v praxi obcí a měst</a:t>
            </a:r>
          </a:p>
          <a:p>
            <a:endParaRPr lang="cs-CZ" dirty="0"/>
          </a:p>
          <a:p>
            <a:r>
              <a:rPr lang="cs-CZ" dirty="0"/>
              <a:t>Obecně závazné vyhlášky a Sbírka v praxi</a:t>
            </a:r>
          </a:p>
          <a:p>
            <a:endParaRPr lang="cs-CZ" dirty="0"/>
          </a:p>
          <a:p>
            <a:r>
              <a:rPr lang="cs-CZ" dirty="0"/>
              <a:t>Zasedání zastupitelstva a schůze rady od A do Z</a:t>
            </a:r>
          </a:p>
          <a:p>
            <a:endParaRPr lang="cs-CZ" dirty="0"/>
          </a:p>
          <a:p>
            <a:r>
              <a:rPr lang="cs-CZ" dirty="0"/>
              <a:t>Zákon o obcích po novele</a:t>
            </a:r>
          </a:p>
          <a:p>
            <a:endParaRPr lang="cs-CZ" dirty="0"/>
          </a:p>
          <a:p>
            <a:endParaRPr lang="cs-CZ" dirty="0"/>
          </a:p>
          <a:p>
            <a:endParaRPr lang="cs-CZ" dirty="0"/>
          </a:p>
        </p:txBody>
      </p:sp>
      <p:sp>
        <p:nvSpPr>
          <p:cNvPr id="6" name="Zástupný symbol pro text 5"/>
          <p:cNvSpPr>
            <a:spLocks noGrp="1"/>
          </p:cNvSpPr>
          <p:nvPr>
            <p:ph type="body" sz="half" idx="2"/>
          </p:nvPr>
        </p:nvSpPr>
        <p:spPr/>
        <p:txBody>
          <a:bodyPr/>
          <a:lstStyle/>
          <a:p>
            <a:r>
              <a:rPr lang="cs-CZ" dirty="0"/>
              <a:t>A další zde</a:t>
            </a:r>
          </a:p>
          <a:p>
            <a:endParaRPr lang="cs-CZ" dirty="0"/>
          </a:p>
          <a:p>
            <a:r>
              <a:rPr lang="cs-CZ" dirty="0">
                <a:hlinkClick r:id="rId2"/>
              </a:rPr>
              <a:t>https://spmo.cz/vzdelavani</a:t>
            </a:r>
            <a:r>
              <a:rPr lang="cs-CZ" dirty="0"/>
              <a:t>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0978200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 name="TextShape 1"/>
          <p:cNvSpPr txBox="1"/>
          <p:nvPr/>
        </p:nvSpPr>
        <p:spPr>
          <a:xfrm>
            <a:off x="677160" y="1932120"/>
            <a:ext cx="8596440" cy="2229840"/>
          </a:xfrm>
          <a:prstGeom prst="rect">
            <a:avLst/>
          </a:prstGeom>
          <a:noFill/>
          <a:ln>
            <a:noFill/>
          </a:ln>
        </p:spPr>
        <p:txBody>
          <a:bodyPr anchor="b"/>
          <a:lstStyle/>
          <a:p>
            <a:pPr>
              <a:lnSpc>
                <a:spcPct val="100000"/>
              </a:lnSpc>
            </a:pPr>
            <a:r>
              <a:rPr lang="en-US" sz="4400" b="0" strike="noStrike" spc="-1">
                <a:solidFill>
                  <a:srgbClr val="5FCBEF"/>
                </a:solidFill>
                <a:uFill>
                  <a:solidFill>
                    <a:srgbClr val="FFFFFF"/>
                  </a:solidFill>
                </a:uFill>
                <a:latin typeface="Trebuchet MS"/>
              </a:rPr>
              <a:t>Děkuji za pozornost</a:t>
            </a:r>
            <a:endParaRPr lang="en-US" sz="1800" b="0" strike="noStrike" spc="-1">
              <a:solidFill>
                <a:srgbClr val="000000"/>
              </a:solidFill>
              <a:uFill>
                <a:solidFill>
                  <a:srgbClr val="FFFFFF"/>
                </a:solidFill>
              </a:uFill>
              <a:latin typeface="Trebuchet MS"/>
            </a:endParaRPr>
          </a:p>
        </p:txBody>
      </p:sp>
      <p:sp>
        <p:nvSpPr>
          <p:cNvPr id="945" name="TextShape 2"/>
          <p:cNvSpPr txBox="1"/>
          <p:nvPr/>
        </p:nvSpPr>
        <p:spPr>
          <a:xfrm>
            <a:off x="677160" y="4262400"/>
            <a:ext cx="8596440" cy="1778400"/>
          </a:xfrm>
          <a:prstGeom prst="rect">
            <a:avLst/>
          </a:prstGeom>
          <a:noFill/>
          <a:ln>
            <a:noFill/>
          </a:ln>
        </p:spPr>
        <p:txBody>
          <a:bodyPr/>
          <a:lstStyle/>
          <a:p>
            <a:pPr>
              <a:lnSpc>
                <a:spcPct val="100000"/>
              </a:lnSpc>
            </a:pPr>
            <a:r>
              <a:rPr lang="en-US" sz="1800" b="0" strike="noStrike" spc="-1" dirty="0" err="1">
                <a:solidFill>
                  <a:srgbClr val="404040"/>
                </a:solidFill>
                <a:uFill>
                  <a:solidFill>
                    <a:srgbClr val="FFFFFF"/>
                  </a:solidFill>
                </a:uFill>
                <a:latin typeface="Trebuchet MS"/>
              </a:rPr>
              <a:t>JUDr</a:t>
            </a:r>
            <a:r>
              <a:rPr lang="en-US" sz="1800" b="0" strike="noStrike" spc="-1" dirty="0">
                <a:solidFill>
                  <a:srgbClr val="404040"/>
                </a:solidFill>
                <a:uFill>
                  <a:solidFill>
                    <a:srgbClr val="FFFFFF"/>
                  </a:solidFill>
                </a:uFill>
                <a:latin typeface="Trebuchet MS"/>
              </a:rPr>
              <a:t>. Jan Šťastný, MPA</a:t>
            </a:r>
          </a:p>
          <a:p>
            <a:pPr>
              <a:lnSpc>
                <a:spcPct val="100000"/>
              </a:lnSpc>
            </a:pPr>
            <a:r>
              <a:rPr lang="cs-CZ" sz="1800" b="0" u="sng" strike="noStrike" spc="-1" dirty="0">
                <a:solidFill>
                  <a:srgbClr val="6FD9ED"/>
                </a:solidFill>
                <a:uFill>
                  <a:solidFill>
                    <a:srgbClr val="FFFFFF"/>
                  </a:solidFill>
                </a:uFill>
                <a:latin typeface="Trebuchet MS"/>
                <a:hlinkClick r:id="rId2"/>
              </a:rPr>
              <a:t>stastny@catania.cz</a:t>
            </a:r>
            <a:endParaRPr lang="cs-CZ" sz="1800" b="0" u="sng" strike="noStrike" spc="-1" dirty="0">
              <a:solidFill>
                <a:srgbClr val="6FD9ED"/>
              </a:solidFill>
              <a:uFill>
                <a:solidFill>
                  <a:srgbClr val="FFFFFF"/>
                </a:solidFill>
              </a:uFill>
              <a:latin typeface="Trebuchet MS"/>
            </a:endParaRPr>
          </a:p>
          <a:p>
            <a:pPr>
              <a:lnSpc>
                <a:spcPct val="100000"/>
              </a:lnSpc>
            </a:pPr>
            <a:r>
              <a:rPr lang="cs-CZ" u="sng" spc="-1" dirty="0">
                <a:solidFill>
                  <a:srgbClr val="6FD9ED"/>
                </a:solidFill>
                <a:uFill>
                  <a:solidFill>
                    <a:srgbClr val="FFFFFF"/>
                  </a:solidFill>
                </a:uFill>
                <a:latin typeface="Trebuchet MS"/>
              </a:rPr>
              <a:t>judr.stastny@gmail.com</a:t>
            </a:r>
            <a:endParaRPr lang="en-US" sz="1800" b="0" strike="noStrike" spc="-1" dirty="0">
              <a:solidFill>
                <a:srgbClr val="404040"/>
              </a:solidFill>
              <a:uFill>
                <a:solidFill>
                  <a:srgbClr val="FFFFFF"/>
                </a:solidFill>
              </a:uFill>
              <a:latin typeface="Trebuchet MS"/>
            </a:endParaRPr>
          </a:p>
          <a:p>
            <a:pPr>
              <a:lnSpc>
                <a:spcPct val="100000"/>
              </a:lnSpc>
            </a:pPr>
            <a:endParaRPr lang="en-US" sz="1800" b="0" strike="noStrike" spc="-1" dirty="0">
              <a:solidFill>
                <a:srgbClr val="404040"/>
              </a:solidFill>
              <a:uFill>
                <a:solidFill>
                  <a:srgbClr val="FFFFFF"/>
                </a:solidFill>
              </a:uFill>
              <a:latin typeface="Trebuchet MS"/>
            </a:endParaRPr>
          </a:p>
          <a:p>
            <a:pPr>
              <a:lnSpc>
                <a:spcPct val="100000"/>
              </a:lnSpc>
            </a:pPr>
            <a:r>
              <a:rPr lang="en-US" sz="1800" b="0" strike="noStrike" spc="-1" dirty="0">
                <a:solidFill>
                  <a:srgbClr val="404040"/>
                </a:solidFill>
                <a:uFill>
                  <a:solidFill>
                    <a:srgbClr val="FFFFFF"/>
                  </a:solidFill>
                </a:uFill>
                <a:latin typeface="Trebuchet MS"/>
              </a:rPr>
              <a:t>777 418 512</a:t>
            </a:r>
          </a:p>
        </p:txBody>
      </p:sp>
      <p:sp>
        <p:nvSpPr>
          <p:cNvPr id="946" name="TextShape 3"/>
          <p:cNvSpPr txBox="1"/>
          <p:nvPr/>
        </p:nvSpPr>
        <p:spPr>
          <a:xfrm>
            <a:off x="677160" y="6041520"/>
            <a:ext cx="6297120" cy="364680"/>
          </a:xfrm>
          <a:prstGeom prst="rect">
            <a:avLst/>
          </a:prstGeom>
          <a:noFill/>
          <a:ln>
            <a:noFill/>
          </a:ln>
        </p:spPr>
        <p:txBody>
          <a:bodyPr anchor="ctr"/>
          <a:lstStyle/>
          <a:p>
            <a:endParaRPr lang="cs-CZ" sz="2400" b="0" strike="noStrike" spc="-1">
              <a:solidFill>
                <a:srgbClr val="000000"/>
              </a:solidFill>
              <a:uFill>
                <a:solidFill>
                  <a:srgbClr val="FFFFFF"/>
                </a:solidFill>
              </a:uFill>
              <a:latin typeface="Times New Roman"/>
            </a:endParaRPr>
          </a:p>
        </p:txBody>
      </p:sp>
      <p:pic>
        <p:nvPicPr>
          <p:cNvPr id="2" name="Obrázek 1"/>
          <p:cNvPicPr>
            <a:picLocks noChangeAspect="1"/>
          </p:cNvPicPr>
          <p:nvPr/>
        </p:nvPicPr>
        <p:blipFill>
          <a:blip r:embed="rId3"/>
          <a:stretch>
            <a:fillRect/>
          </a:stretch>
        </p:blipFill>
        <p:spPr>
          <a:xfrm>
            <a:off x="6096000" y="161059"/>
            <a:ext cx="3230522" cy="3267941"/>
          </a:xfrm>
          <a:prstGeom prst="rect">
            <a:avLst/>
          </a:prstGeom>
        </p:spPr>
      </p:pic>
    </p:spTree>
    <p:extLst>
      <p:ext uri="{BB962C8B-B14F-4D97-AF65-F5344CB8AC3E}">
        <p14:creationId xmlns:p14="http://schemas.microsoft.com/office/powerpoint/2010/main" val="364765933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FDF54F-5D2D-438B-976E-15DBBDB44D8C}"/>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dirty="0" err="1">
                <a:solidFill>
                  <a:schemeClr val="accent1">
                    <a:lumMod val="75000"/>
                  </a:schemeClr>
                </a:solidFill>
              </a:rPr>
              <a:t>Proč</a:t>
            </a:r>
            <a:r>
              <a:rPr lang="en-US" dirty="0">
                <a:solidFill>
                  <a:schemeClr val="accent1">
                    <a:lumMod val="75000"/>
                  </a:schemeClr>
                </a:solidFill>
              </a:rPr>
              <a:t> </a:t>
            </a:r>
            <a:r>
              <a:rPr lang="en-US" dirty="0" err="1">
                <a:solidFill>
                  <a:schemeClr val="accent1">
                    <a:lumMod val="75000"/>
                  </a:schemeClr>
                </a:solidFill>
              </a:rPr>
              <a:t>přijde</a:t>
            </a:r>
            <a:r>
              <a:rPr lang="en-US" dirty="0">
                <a:solidFill>
                  <a:schemeClr val="accent1">
                    <a:lumMod val="75000"/>
                  </a:schemeClr>
                </a:solidFill>
              </a:rPr>
              <a:t> </a:t>
            </a:r>
            <a:r>
              <a:rPr lang="en-US" dirty="0" err="1">
                <a:solidFill>
                  <a:schemeClr val="accent1">
                    <a:lumMod val="75000"/>
                  </a:schemeClr>
                </a:solidFill>
              </a:rPr>
              <a:t>kontrola</a:t>
            </a:r>
            <a:br>
              <a:rPr lang="cs-CZ" dirty="0">
                <a:solidFill>
                  <a:schemeClr val="accent1">
                    <a:lumMod val="75000"/>
                  </a:schemeClr>
                </a:solidFill>
              </a:rPr>
            </a:br>
            <a:r>
              <a:rPr lang="cs-CZ" dirty="0">
                <a:solidFill>
                  <a:schemeClr val="accent1">
                    <a:lumMod val="75000"/>
                  </a:schemeClr>
                </a:solidFill>
              </a:rPr>
              <a:t>nebo problém</a:t>
            </a:r>
            <a:endParaRPr lang="en-US" dirty="0">
              <a:solidFill>
                <a:schemeClr val="accent1">
                  <a:lumMod val="75000"/>
                </a:schemeClr>
              </a:solidFill>
            </a:endParaRPr>
          </a:p>
        </p:txBody>
      </p:sp>
      <p:sp>
        <p:nvSpPr>
          <p:cNvPr id="19" name="Zástupný symbol pro zápatí 18"/>
          <p:cNvSpPr>
            <a:spLocks noGrp="1"/>
          </p:cNvSpPr>
          <p:nvPr>
            <p:ph type="ftr" sz="quarter" idx="11"/>
          </p:nvPr>
        </p:nvSpPr>
        <p:spPr>
          <a:xfrm>
            <a:off x="4852544" y="6041362"/>
            <a:ext cx="5554200" cy="365125"/>
          </a:xfrm>
        </p:spPr>
        <p:txBody>
          <a:bodyPr vert="horz" lIns="91440" tIns="45720" rIns="91440" bIns="45720" rtlCol="0" anchor="ctr">
            <a:normAutofit/>
          </a:bodyPr>
          <a:lstStyle/>
          <a:p>
            <a:pPr>
              <a:spcAft>
                <a:spcPts val="600"/>
              </a:spcAft>
            </a:pPr>
            <a:endParaRPr lang="en-US" kern="1200" dirty="0">
              <a:solidFill>
                <a:srgbClr val="FFFFFF"/>
              </a:solidFill>
              <a:latin typeface="+mn-lt"/>
              <a:ea typeface="+mn-ea"/>
              <a:cs typeface="+mn-cs"/>
            </a:endParaRPr>
          </a:p>
        </p:txBody>
      </p:sp>
      <p:graphicFrame>
        <p:nvGraphicFramePr>
          <p:cNvPr id="22" name="Zástupný text 2">
            <a:extLst>
              <a:ext uri="{FF2B5EF4-FFF2-40B4-BE49-F238E27FC236}">
                <a16:creationId xmlns:a16="http://schemas.microsoft.com/office/drawing/2014/main" id="{60427C5C-08B3-4D23-8EDE-8339DE52F342}"/>
              </a:ext>
            </a:extLst>
          </p:cNvPr>
          <p:cNvGraphicFramePr/>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5239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FF7E4A-5598-4EDA-92BF-25D39BF1A07D}"/>
              </a:ext>
            </a:extLst>
          </p:cNvPr>
          <p:cNvSpPr>
            <a:spLocks noGrp="1"/>
          </p:cNvSpPr>
          <p:nvPr>
            <p:ph type="title"/>
          </p:nvPr>
        </p:nvSpPr>
        <p:spPr>
          <a:xfrm>
            <a:off x="5536734" y="609600"/>
            <a:ext cx="3737268" cy="1320800"/>
          </a:xfrm>
        </p:spPr>
        <p:txBody>
          <a:bodyPr vert="horz" lIns="91440" tIns="45720" rIns="91440" bIns="45720" rtlCol="0" anchor="t">
            <a:normAutofit fontScale="90000"/>
          </a:bodyPr>
          <a:lstStyle/>
          <a:p>
            <a:r>
              <a:rPr lang="cs-CZ" dirty="0"/>
              <a:t>Proč je dobré znát právní předpisy</a:t>
            </a:r>
            <a:endParaRPr lang="en-US" dirty="0"/>
          </a:p>
        </p:txBody>
      </p:sp>
      <p:sp>
        <p:nvSpPr>
          <p:cNvPr id="4" name="Zástupný obsah 3">
            <a:extLst>
              <a:ext uri="{FF2B5EF4-FFF2-40B4-BE49-F238E27FC236}">
                <a16:creationId xmlns:a16="http://schemas.microsoft.com/office/drawing/2014/main" id="{894102AB-EA74-4422-A01A-AB73C255ECAD}"/>
              </a:ext>
            </a:extLst>
          </p:cNvPr>
          <p:cNvSpPr>
            <a:spLocks noGrp="1"/>
          </p:cNvSpPr>
          <p:nvPr>
            <p:ph sz="half" idx="2"/>
          </p:nvPr>
        </p:nvSpPr>
        <p:spPr>
          <a:xfrm>
            <a:off x="5209563" y="2160589"/>
            <a:ext cx="4665957" cy="3880773"/>
          </a:xfrm>
        </p:spPr>
        <p:txBody>
          <a:bodyPr vert="horz" lIns="91440" tIns="45720" rIns="91440" bIns="45720" rtlCol="0">
            <a:normAutofit/>
          </a:bodyPr>
          <a:lstStyle/>
          <a:p>
            <a:r>
              <a:rPr lang="cs-CZ" dirty="0"/>
              <a:t>Chybně použité úřední razítko - razítko se státním znakem</a:t>
            </a:r>
          </a:p>
          <a:p>
            <a:endParaRPr lang="cs-CZ" dirty="0"/>
          </a:p>
          <a:p>
            <a:r>
              <a:rPr lang="cs-CZ" dirty="0"/>
              <a:t>a jako bonus je státní znak obráceně</a:t>
            </a:r>
            <a:endParaRPr lang="en-US" dirty="0"/>
          </a:p>
          <a:p>
            <a:endParaRPr lang="en-US" dirty="0"/>
          </a:p>
        </p:txBody>
      </p:sp>
      <p:pic>
        <p:nvPicPr>
          <p:cNvPr id="6" name="Zástupný obsah 5">
            <a:extLst>
              <a:ext uri="{FF2B5EF4-FFF2-40B4-BE49-F238E27FC236}">
                <a16:creationId xmlns:a16="http://schemas.microsoft.com/office/drawing/2014/main" id="{0FEACF95-7BEC-4F78-AE1C-33F47136A0C2}"/>
              </a:ext>
            </a:extLst>
          </p:cNvPr>
          <p:cNvPicPr>
            <a:picLocks noGrp="1" noChangeAspect="1"/>
          </p:cNvPicPr>
          <p:nvPr>
            <p:ph sz="half" idx="1"/>
          </p:nvPr>
        </p:nvPicPr>
        <p:blipFill rotWithShape="1">
          <a:blip r:embed="rId2"/>
          <a:srcRect t="4661" r="-1" b="-1"/>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2" name="Zástupný symbol pro zápatí 2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98968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rotWithShape="1">
          <a:blip r:embed="rId2">
            <a:extLst>
              <a:ext uri="{28A0092B-C50C-407E-A947-70E740481C1C}">
                <a14:useLocalDpi xmlns:a14="http://schemas.microsoft.com/office/drawing/2010/main" val="0"/>
              </a:ext>
            </a:extLst>
          </a:blip>
          <a:srcRect l="9091" t="704" r="-2" b="12622"/>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Nadpis 1"/>
          <p:cNvSpPr>
            <a:spLocks noGrp="1"/>
          </p:cNvSpPr>
          <p:nvPr>
            <p:ph type="title"/>
          </p:nvPr>
        </p:nvSpPr>
        <p:spPr>
          <a:xfrm>
            <a:off x="5049079" y="781878"/>
            <a:ext cx="4664764" cy="5340626"/>
          </a:xfrm>
        </p:spPr>
        <p:txBody>
          <a:bodyPr vert="horz" lIns="91440" tIns="45720" rIns="91440" bIns="45720" rtlCol="0" anchor="b">
            <a:normAutofit/>
          </a:bodyPr>
          <a:lstStyle/>
          <a:p>
            <a:pPr algn="r">
              <a:lnSpc>
                <a:spcPct val="90000"/>
              </a:lnSpc>
            </a:pPr>
            <a:br>
              <a:rPr lang="cs-CZ" sz="3800" kern="1200" dirty="0">
                <a:solidFill>
                  <a:schemeClr val="accent1"/>
                </a:solidFill>
                <a:latin typeface="+mj-lt"/>
                <a:ea typeface="+mj-ea"/>
                <a:cs typeface="+mj-cs"/>
              </a:rPr>
            </a:br>
            <a:r>
              <a:rPr lang="cs-CZ" sz="3100" kern="1200" dirty="0">
                <a:solidFill>
                  <a:schemeClr val="accent1"/>
                </a:solidFill>
                <a:latin typeface="+mj-lt"/>
                <a:ea typeface="+mj-ea"/>
                <a:cs typeface="+mj-cs"/>
              </a:rPr>
              <a:t>Vhodné nakládání se státními symboly</a:t>
            </a:r>
            <a:br>
              <a:rPr lang="cs-CZ" sz="3100" kern="1200" dirty="0">
                <a:solidFill>
                  <a:schemeClr val="accent1"/>
                </a:solidFill>
                <a:latin typeface="+mj-lt"/>
                <a:ea typeface="+mj-ea"/>
                <a:cs typeface="+mj-cs"/>
              </a:rPr>
            </a:br>
            <a:br>
              <a:rPr lang="cs-CZ" sz="3100" kern="1200" dirty="0">
                <a:solidFill>
                  <a:schemeClr val="accent1"/>
                </a:solidFill>
                <a:latin typeface="+mj-lt"/>
                <a:ea typeface="+mj-ea"/>
                <a:cs typeface="+mj-cs"/>
              </a:rPr>
            </a:br>
            <a:r>
              <a:rPr lang="cs-CZ" sz="3100" kern="1200" dirty="0">
                <a:solidFill>
                  <a:schemeClr val="accent1"/>
                </a:solidFill>
                <a:latin typeface="+mj-lt"/>
                <a:ea typeface="+mj-ea"/>
                <a:cs typeface="+mj-cs"/>
              </a:rPr>
              <a:t>- </a:t>
            </a:r>
            <a:r>
              <a:rPr lang="cs-CZ" sz="3100" dirty="0"/>
              <a:t>vylepšit vodovodní trubkou aby vlajka „vlála“</a:t>
            </a:r>
            <a:br>
              <a:rPr lang="en-US" sz="3100" kern="1200" dirty="0">
                <a:solidFill>
                  <a:schemeClr val="accent1"/>
                </a:solidFill>
                <a:latin typeface="+mj-lt"/>
                <a:ea typeface="+mj-ea"/>
                <a:cs typeface="+mj-cs"/>
              </a:rPr>
            </a:br>
            <a:br>
              <a:rPr lang="cs-CZ" sz="3100" kern="1200" dirty="0">
                <a:solidFill>
                  <a:schemeClr val="accent1"/>
                </a:solidFill>
                <a:latin typeface="+mj-lt"/>
                <a:ea typeface="+mj-ea"/>
                <a:cs typeface="+mj-cs"/>
              </a:rPr>
            </a:br>
            <a:br>
              <a:rPr lang="cs-CZ" sz="3100" kern="1200" dirty="0">
                <a:solidFill>
                  <a:schemeClr val="accent1"/>
                </a:solidFill>
                <a:latin typeface="+mj-lt"/>
                <a:ea typeface="+mj-ea"/>
                <a:cs typeface="+mj-cs"/>
              </a:rPr>
            </a:br>
            <a:r>
              <a:rPr lang="cs-CZ" sz="3100" kern="1200" dirty="0">
                <a:solidFill>
                  <a:schemeClr val="accent1"/>
                </a:solidFill>
                <a:latin typeface="+mj-lt"/>
                <a:ea typeface="+mj-ea"/>
                <a:cs typeface="+mj-cs"/>
              </a:rPr>
              <a:t>kdesi v horách, </a:t>
            </a:r>
            <a:r>
              <a:rPr lang="cs-CZ" sz="3100" kern="1200" dirty="0" err="1">
                <a:solidFill>
                  <a:schemeClr val="accent1"/>
                </a:solidFill>
                <a:latin typeface="+mj-lt"/>
                <a:ea typeface="+mj-ea"/>
                <a:cs typeface="+mj-cs"/>
              </a:rPr>
              <a:t>eurovolby</a:t>
            </a:r>
            <a:r>
              <a:rPr lang="cs-CZ" sz="3100" kern="1200" dirty="0">
                <a:solidFill>
                  <a:schemeClr val="accent1"/>
                </a:solidFill>
                <a:latin typeface="+mj-lt"/>
                <a:ea typeface="+mj-ea"/>
                <a:cs typeface="+mj-cs"/>
              </a:rPr>
              <a:t> </a:t>
            </a:r>
            <a:r>
              <a:rPr lang="en-US" sz="3100" dirty="0" err="1"/>
              <a:t>květen</a:t>
            </a:r>
            <a:r>
              <a:rPr lang="en-US" sz="3100" dirty="0"/>
              <a:t> 2019</a:t>
            </a:r>
            <a:endParaRPr lang="en-US" sz="3100" kern="1200" dirty="0">
              <a:solidFill>
                <a:schemeClr val="accent1"/>
              </a:solidFill>
              <a:latin typeface="+mj-lt"/>
              <a:ea typeface="+mj-ea"/>
              <a:cs typeface="+mj-cs"/>
            </a:endParaRPr>
          </a:p>
        </p:txBody>
      </p:sp>
      <p:sp>
        <p:nvSpPr>
          <p:cNvPr id="3" name="Zástupný symbol pro zápatí 2">
            <a:extLst>
              <a:ext uri="{FF2B5EF4-FFF2-40B4-BE49-F238E27FC236}">
                <a16:creationId xmlns:a16="http://schemas.microsoft.com/office/drawing/2014/main" id="{2CBCA68C-C150-4655-8D21-4B08D87B079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01844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348346" cy="7104835"/>
          </a:xfrm>
        </p:spPr>
      </p:pic>
      <p:sp>
        <p:nvSpPr>
          <p:cNvPr id="3" name="Zástupný symbol pro zápatí 2">
            <a:extLst>
              <a:ext uri="{FF2B5EF4-FFF2-40B4-BE49-F238E27FC236}">
                <a16:creationId xmlns:a16="http://schemas.microsoft.com/office/drawing/2014/main" id="{47328FA9-DA1E-4DA8-ABA5-2D3EC346843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74080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zápatí 3"/>
          <p:cNvSpPr>
            <a:spLocks noGrp="1"/>
          </p:cNvSpPr>
          <p:nvPr>
            <p:ph type="ftr" sz="quarter" idx="11"/>
          </p:nvPr>
        </p:nvSpPr>
        <p:spPr/>
        <p:txBody>
          <a:bodyPr/>
          <a:lstStyle/>
          <a:p>
            <a:endParaRPr lang="en-US" dirty="0"/>
          </a:p>
        </p:txBody>
      </p:sp>
      <p:pic>
        <p:nvPicPr>
          <p:cNvPr id="5" name="Zástupný symbol pro obsah 4">
            <a:extLst>
              <a:ext uri="{FF2B5EF4-FFF2-40B4-BE49-F238E27FC236}">
                <a16:creationId xmlns:a16="http://schemas.microsoft.com/office/drawing/2014/main" id="{EE157651-8CAB-4026-B1DB-29DC0FDFEB41}"/>
              </a:ext>
            </a:extLst>
          </p:cNvPr>
          <p:cNvPicPr>
            <a:picLocks noGrp="1" noChangeAspect="1"/>
          </p:cNvPicPr>
          <p:nvPr>
            <p:ph idx="1"/>
          </p:nvPr>
        </p:nvPicPr>
        <p:blipFill>
          <a:blip r:embed="rId2"/>
          <a:stretch>
            <a:fillRect/>
          </a:stretch>
        </p:blipFill>
        <p:spPr>
          <a:xfrm>
            <a:off x="1382192" y="2160588"/>
            <a:ext cx="7187654" cy="3881437"/>
          </a:xfrm>
          <a:prstGeom prst="rect">
            <a:avLst/>
          </a:prstGeom>
        </p:spPr>
      </p:pic>
    </p:spTree>
    <p:extLst>
      <p:ext uri="{BB962C8B-B14F-4D97-AF65-F5344CB8AC3E}">
        <p14:creationId xmlns:p14="http://schemas.microsoft.com/office/powerpoint/2010/main" val="2173401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0FF0AD-830F-9C06-F7C4-95084D80A211}"/>
              </a:ext>
            </a:extLst>
          </p:cNvPr>
          <p:cNvSpPr>
            <a:spLocks noGrp="1"/>
          </p:cNvSpPr>
          <p:nvPr>
            <p:ph type="title"/>
          </p:nvPr>
        </p:nvSpPr>
        <p:spPr/>
        <p:txBody>
          <a:bodyPr/>
          <a:lstStyle/>
          <a:p>
            <a:r>
              <a:rPr lang="cs-CZ" dirty="0"/>
              <a:t>Kdy a jak vyvěšovat státní vlajku</a:t>
            </a:r>
          </a:p>
        </p:txBody>
      </p:sp>
      <p:sp>
        <p:nvSpPr>
          <p:cNvPr id="3" name="Zástupný obsah 2">
            <a:extLst>
              <a:ext uri="{FF2B5EF4-FFF2-40B4-BE49-F238E27FC236}">
                <a16:creationId xmlns:a16="http://schemas.microsoft.com/office/drawing/2014/main" id="{85F9B2D1-7F03-1810-6AFC-DE8B0FFE1503}"/>
              </a:ext>
            </a:extLst>
          </p:cNvPr>
          <p:cNvSpPr>
            <a:spLocks noGrp="1"/>
          </p:cNvSpPr>
          <p:nvPr>
            <p:ph idx="1"/>
          </p:nvPr>
        </p:nvSpPr>
        <p:spPr/>
        <p:txBody>
          <a:bodyPr/>
          <a:lstStyle/>
          <a:p>
            <a:endParaRPr lang="cs-CZ" dirty="0"/>
          </a:p>
        </p:txBody>
      </p:sp>
      <p:sp>
        <p:nvSpPr>
          <p:cNvPr id="4" name="Zástupný symbol pro zápatí 3">
            <a:extLst>
              <a:ext uri="{FF2B5EF4-FFF2-40B4-BE49-F238E27FC236}">
                <a16:creationId xmlns:a16="http://schemas.microsoft.com/office/drawing/2014/main" id="{1CED1425-1389-8BE5-F804-2311E710239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8295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292AEB-5266-5B56-D674-1C351EDD512A}"/>
              </a:ext>
            </a:extLst>
          </p:cNvPr>
          <p:cNvSpPr>
            <a:spLocks noGrp="1"/>
          </p:cNvSpPr>
          <p:nvPr>
            <p:ph type="title"/>
          </p:nvPr>
        </p:nvSpPr>
        <p:spPr/>
        <p:txBody>
          <a:bodyPr/>
          <a:lstStyle/>
          <a:p>
            <a:r>
              <a:rPr lang="cs-CZ" dirty="0"/>
              <a:t>Kdy vyvěšovat</a:t>
            </a:r>
          </a:p>
        </p:txBody>
      </p:sp>
      <p:sp>
        <p:nvSpPr>
          <p:cNvPr id="3" name="Zástupný obsah 2">
            <a:extLst>
              <a:ext uri="{FF2B5EF4-FFF2-40B4-BE49-F238E27FC236}">
                <a16:creationId xmlns:a16="http://schemas.microsoft.com/office/drawing/2014/main" id="{9C095545-E669-672C-2F2A-4676B798F5EE}"/>
              </a:ext>
            </a:extLst>
          </p:cNvPr>
          <p:cNvSpPr>
            <a:spLocks noGrp="1"/>
          </p:cNvSpPr>
          <p:nvPr>
            <p:ph idx="1"/>
          </p:nvPr>
        </p:nvSpPr>
        <p:spPr>
          <a:xfrm>
            <a:off x="677334" y="1588169"/>
            <a:ext cx="8596668" cy="4453194"/>
          </a:xfrm>
        </p:spPr>
        <p:txBody>
          <a:bodyPr>
            <a:normAutofit fontScale="92500" lnSpcReduction="10000"/>
          </a:bodyPr>
          <a:lstStyle/>
          <a:p>
            <a:pPr algn="just"/>
            <a:r>
              <a:rPr lang="cs-CZ" dirty="0"/>
              <a:t>Zákon říká, že vlajková výzdoba začíná zpravidla v 16 hodin dne předcházejícího a končí v 8 hodin dne následujícího po dni státního svátku. Mimo tyto sváteční dny však může vlajka na budovách a stožárech být stále a není nutné ji stahovat.</a:t>
            </a:r>
          </a:p>
          <a:p>
            <a:endParaRPr lang="cs-CZ" dirty="0"/>
          </a:p>
          <a:p>
            <a:r>
              <a:rPr lang="cs-CZ" b="1" dirty="0"/>
              <a:t>Státní svátky v ČR s povinností vyvěsit státní vlajku</a:t>
            </a:r>
          </a:p>
          <a:p>
            <a:endParaRPr lang="cs-CZ" dirty="0"/>
          </a:p>
          <a:p>
            <a:r>
              <a:rPr lang="cs-CZ" dirty="0"/>
              <a:t>1. leden − Den obnovy samostatného českého státu </a:t>
            </a:r>
          </a:p>
          <a:p>
            <a:r>
              <a:rPr lang="cs-CZ" dirty="0"/>
              <a:t>8. květen − Den vítězství  </a:t>
            </a:r>
          </a:p>
          <a:p>
            <a:r>
              <a:rPr lang="cs-CZ" dirty="0"/>
              <a:t>5. červenec − Den slovanských věrozvěstů Cyrila a Metoděje  </a:t>
            </a:r>
          </a:p>
          <a:p>
            <a:r>
              <a:rPr lang="cs-CZ" dirty="0"/>
              <a:t>6. červenec − Den upálení mistra Jana Husa  </a:t>
            </a:r>
          </a:p>
          <a:p>
            <a:r>
              <a:rPr lang="cs-CZ" dirty="0"/>
              <a:t>28. září − Den české státnosti  </a:t>
            </a:r>
          </a:p>
          <a:p>
            <a:r>
              <a:rPr lang="cs-CZ" dirty="0"/>
              <a:t>28. říjen − Den vzniku samostatného československého státu  </a:t>
            </a:r>
          </a:p>
          <a:p>
            <a:r>
              <a:rPr lang="cs-CZ" dirty="0"/>
              <a:t>17. listopad − Den boje za svobodu a demokracii</a:t>
            </a:r>
          </a:p>
        </p:txBody>
      </p:sp>
      <p:sp>
        <p:nvSpPr>
          <p:cNvPr id="4" name="Zástupný symbol pro zápatí 3">
            <a:extLst>
              <a:ext uri="{FF2B5EF4-FFF2-40B4-BE49-F238E27FC236}">
                <a16:creationId xmlns:a16="http://schemas.microsoft.com/office/drawing/2014/main" id="{799D83D2-050C-85D7-699B-2A8241102FE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40654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125A49-BDA4-42EC-3935-1434714095EA}"/>
              </a:ext>
            </a:extLst>
          </p:cNvPr>
          <p:cNvSpPr>
            <a:spLocks noGrp="1"/>
          </p:cNvSpPr>
          <p:nvPr>
            <p:ph type="title"/>
          </p:nvPr>
        </p:nvSpPr>
        <p:spPr/>
        <p:txBody>
          <a:bodyPr/>
          <a:lstStyle/>
          <a:p>
            <a:r>
              <a:rPr lang="cs-CZ" dirty="0"/>
              <a:t>Kdy se </a:t>
            </a:r>
            <a:r>
              <a:rPr lang="cs-CZ" u="sng" dirty="0"/>
              <a:t>doporučuje</a:t>
            </a:r>
            <a:r>
              <a:rPr lang="cs-CZ" dirty="0"/>
              <a:t> vyvěsit</a:t>
            </a:r>
          </a:p>
        </p:txBody>
      </p:sp>
      <p:sp>
        <p:nvSpPr>
          <p:cNvPr id="5" name="Zástupný text 4">
            <a:extLst>
              <a:ext uri="{FF2B5EF4-FFF2-40B4-BE49-F238E27FC236}">
                <a16:creationId xmlns:a16="http://schemas.microsoft.com/office/drawing/2014/main" id="{F68FB890-3013-C246-78C3-C3C8DBE11F2D}"/>
              </a:ext>
            </a:extLst>
          </p:cNvPr>
          <p:cNvSpPr>
            <a:spLocks noGrp="1"/>
          </p:cNvSpPr>
          <p:nvPr>
            <p:ph type="body" idx="1"/>
          </p:nvPr>
        </p:nvSpPr>
        <p:spPr/>
        <p:txBody>
          <a:bodyPr/>
          <a:lstStyle/>
          <a:p>
            <a:r>
              <a:rPr lang="cs-CZ" dirty="0"/>
              <a:t>Ostatní svátky </a:t>
            </a:r>
          </a:p>
          <a:p>
            <a:endParaRPr lang="cs-CZ" dirty="0"/>
          </a:p>
        </p:txBody>
      </p:sp>
      <p:sp>
        <p:nvSpPr>
          <p:cNvPr id="3" name="Zástupný obsah 2">
            <a:extLst>
              <a:ext uri="{FF2B5EF4-FFF2-40B4-BE49-F238E27FC236}">
                <a16:creationId xmlns:a16="http://schemas.microsoft.com/office/drawing/2014/main" id="{CD8193B4-EE3D-2494-2FDA-043E3AE1A8D2}"/>
              </a:ext>
            </a:extLst>
          </p:cNvPr>
          <p:cNvSpPr>
            <a:spLocks noGrp="1"/>
          </p:cNvSpPr>
          <p:nvPr>
            <p:ph sz="half" idx="2"/>
          </p:nvPr>
        </p:nvSpPr>
        <p:spPr>
          <a:xfrm>
            <a:off x="675745" y="2486527"/>
            <a:ext cx="4185623" cy="3554836"/>
          </a:xfrm>
        </p:spPr>
        <p:txBody>
          <a:bodyPr>
            <a:normAutofit fontScale="85000" lnSpcReduction="20000"/>
          </a:bodyPr>
          <a:lstStyle/>
          <a:p>
            <a:r>
              <a:rPr lang="cs-CZ" dirty="0"/>
              <a:t>1. ledna − Nový rok </a:t>
            </a:r>
          </a:p>
          <a:p>
            <a:r>
              <a:rPr lang="cs-CZ" dirty="0"/>
              <a:t>Velký pátek (nově od roku 2016) – poslední pátek před Velikonočním pondělím </a:t>
            </a:r>
          </a:p>
          <a:p>
            <a:r>
              <a:rPr lang="cs-CZ" dirty="0"/>
              <a:t>Velikonoční pondělí</a:t>
            </a:r>
          </a:p>
          <a:p>
            <a:r>
              <a:rPr lang="cs-CZ" dirty="0"/>
              <a:t>1. května − Svátek práce  </a:t>
            </a:r>
          </a:p>
          <a:p>
            <a:r>
              <a:rPr lang="cs-CZ" dirty="0"/>
              <a:t>24. prosince − Štědrý den  </a:t>
            </a:r>
          </a:p>
          <a:p>
            <a:r>
              <a:rPr lang="cs-CZ" dirty="0"/>
              <a:t>25. prosince − 1. svátek vánoční  </a:t>
            </a:r>
          </a:p>
          <a:p>
            <a:r>
              <a:rPr lang="cs-CZ" dirty="0"/>
              <a:t>26. prosince − 2. svátek vánoční  </a:t>
            </a:r>
          </a:p>
          <a:p>
            <a:endParaRPr lang="cs-CZ" dirty="0"/>
          </a:p>
          <a:p>
            <a:endParaRPr lang="cs-CZ" dirty="0"/>
          </a:p>
        </p:txBody>
      </p:sp>
      <p:sp>
        <p:nvSpPr>
          <p:cNvPr id="6" name="Zástupný text 5">
            <a:extLst>
              <a:ext uri="{FF2B5EF4-FFF2-40B4-BE49-F238E27FC236}">
                <a16:creationId xmlns:a16="http://schemas.microsoft.com/office/drawing/2014/main" id="{18B357C0-C200-C570-81E4-1999FE4F131A}"/>
              </a:ext>
            </a:extLst>
          </p:cNvPr>
          <p:cNvSpPr>
            <a:spLocks noGrp="1"/>
          </p:cNvSpPr>
          <p:nvPr>
            <p:ph type="body" sz="quarter" idx="3"/>
          </p:nvPr>
        </p:nvSpPr>
        <p:spPr/>
        <p:txBody>
          <a:bodyPr/>
          <a:lstStyle/>
          <a:p>
            <a:r>
              <a:rPr lang="cs-CZ" dirty="0"/>
              <a:t>Významné dny</a:t>
            </a:r>
          </a:p>
          <a:p>
            <a:endParaRPr lang="cs-CZ" dirty="0"/>
          </a:p>
        </p:txBody>
      </p:sp>
      <p:sp>
        <p:nvSpPr>
          <p:cNvPr id="7" name="Zástupný obsah 6">
            <a:extLst>
              <a:ext uri="{FF2B5EF4-FFF2-40B4-BE49-F238E27FC236}">
                <a16:creationId xmlns:a16="http://schemas.microsoft.com/office/drawing/2014/main" id="{73F3B7CB-CEC9-B9F7-0A35-1141F610795C}"/>
              </a:ext>
            </a:extLst>
          </p:cNvPr>
          <p:cNvSpPr>
            <a:spLocks noGrp="1"/>
          </p:cNvSpPr>
          <p:nvPr>
            <p:ph sz="quarter" idx="4"/>
          </p:nvPr>
        </p:nvSpPr>
        <p:spPr>
          <a:xfrm>
            <a:off x="5088384" y="2486527"/>
            <a:ext cx="4185617" cy="3554835"/>
          </a:xfrm>
        </p:spPr>
        <p:txBody>
          <a:bodyPr>
            <a:normAutofit fontScale="85000" lnSpcReduction="20000"/>
          </a:bodyPr>
          <a:lstStyle/>
          <a:p>
            <a:r>
              <a:rPr lang="cs-CZ" dirty="0"/>
              <a:t>27. ledna − Den památky obětí holocaustu a předcházení zločinům proti lidskosti</a:t>
            </a:r>
          </a:p>
          <a:p>
            <a:r>
              <a:rPr lang="cs-CZ" dirty="0"/>
              <a:t>8. března − Mezinárodní den žen</a:t>
            </a:r>
          </a:p>
          <a:p>
            <a:r>
              <a:rPr lang="cs-CZ" dirty="0"/>
              <a:t>12. března − Den přístupu České republiky k Severoatlantické smlouvě (NATO)</a:t>
            </a:r>
          </a:p>
          <a:p>
            <a:r>
              <a:rPr lang="cs-CZ" dirty="0"/>
              <a:t>7. dubna − Den vzdělanosti</a:t>
            </a:r>
          </a:p>
          <a:p>
            <a:r>
              <a:rPr lang="cs-CZ" dirty="0"/>
              <a:t>5. května − Květnové povstání českého lidu</a:t>
            </a:r>
          </a:p>
          <a:p>
            <a:r>
              <a:rPr lang="cs-CZ" dirty="0"/>
              <a:t>15. května − Den rodin</a:t>
            </a:r>
          </a:p>
          <a:p>
            <a:r>
              <a:rPr lang="cs-CZ" dirty="0"/>
              <a:t>10. června − Vyhlazení obce Lidice</a:t>
            </a:r>
          </a:p>
          <a:p>
            <a:r>
              <a:rPr lang="cs-CZ" dirty="0"/>
              <a:t>27. června − Den památky obětí komunistického režimu</a:t>
            </a:r>
          </a:p>
          <a:p>
            <a:r>
              <a:rPr lang="cs-CZ" dirty="0"/>
              <a:t>11. listopadu − Den válečných veteránů </a:t>
            </a:r>
          </a:p>
        </p:txBody>
      </p:sp>
      <p:sp>
        <p:nvSpPr>
          <p:cNvPr id="4" name="Zástupný symbol pro zápatí 3">
            <a:extLst>
              <a:ext uri="{FF2B5EF4-FFF2-40B4-BE49-F238E27FC236}">
                <a16:creationId xmlns:a16="http://schemas.microsoft.com/office/drawing/2014/main" id="{8C4F6CB1-B542-6771-6567-39AA9262B54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3918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4DA527-BBD9-C9A6-6F5D-30FF5A405BFA}"/>
              </a:ext>
            </a:extLst>
          </p:cNvPr>
          <p:cNvSpPr>
            <a:spLocks noGrp="1"/>
          </p:cNvSpPr>
          <p:nvPr>
            <p:ph type="title"/>
          </p:nvPr>
        </p:nvSpPr>
        <p:spPr/>
        <p:txBody>
          <a:bodyPr/>
          <a:lstStyle/>
          <a:p>
            <a:r>
              <a:rPr lang="cs-CZ" dirty="0"/>
              <a:t>Jak vyvěšovat vlajku</a:t>
            </a:r>
          </a:p>
        </p:txBody>
      </p:sp>
      <p:sp>
        <p:nvSpPr>
          <p:cNvPr id="3" name="Zástupný text 2">
            <a:extLst>
              <a:ext uri="{FF2B5EF4-FFF2-40B4-BE49-F238E27FC236}">
                <a16:creationId xmlns:a16="http://schemas.microsoft.com/office/drawing/2014/main" id="{5FEF964D-CA00-D919-D7B9-26942D555A6F}"/>
              </a:ext>
            </a:extLst>
          </p:cNvPr>
          <p:cNvSpPr>
            <a:spLocks noGrp="1"/>
          </p:cNvSpPr>
          <p:nvPr>
            <p:ph type="body" idx="1"/>
          </p:nvPr>
        </p:nvSpPr>
        <p:spPr/>
        <p:txBody>
          <a:bodyPr/>
          <a:lstStyle/>
          <a:p>
            <a:endParaRPr lang="cs-CZ"/>
          </a:p>
        </p:txBody>
      </p:sp>
      <p:pic>
        <p:nvPicPr>
          <p:cNvPr id="9" name="Zástupný obsah 8">
            <a:extLst>
              <a:ext uri="{FF2B5EF4-FFF2-40B4-BE49-F238E27FC236}">
                <a16:creationId xmlns:a16="http://schemas.microsoft.com/office/drawing/2014/main" id="{7CD9ED5F-F364-22B1-868E-313FB571EAED}"/>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0" y="2035866"/>
            <a:ext cx="7236031" cy="4822134"/>
          </a:xfrm>
        </p:spPr>
      </p:pic>
      <p:sp>
        <p:nvSpPr>
          <p:cNvPr id="6" name="Zástupný obsah 5">
            <a:extLst>
              <a:ext uri="{FF2B5EF4-FFF2-40B4-BE49-F238E27FC236}">
                <a16:creationId xmlns:a16="http://schemas.microsoft.com/office/drawing/2014/main" id="{29724108-7A33-F01C-CA78-D15CFB784A63}"/>
              </a:ext>
            </a:extLst>
          </p:cNvPr>
          <p:cNvSpPr>
            <a:spLocks noGrp="1"/>
          </p:cNvSpPr>
          <p:nvPr>
            <p:ph sz="quarter" idx="4"/>
          </p:nvPr>
        </p:nvSpPr>
        <p:spPr>
          <a:xfrm>
            <a:off x="7546553" y="2035865"/>
            <a:ext cx="3822853" cy="4169209"/>
          </a:xfrm>
        </p:spPr>
        <p:txBody>
          <a:bodyPr/>
          <a:lstStyle/>
          <a:p>
            <a:r>
              <a:rPr lang="cs-CZ" sz="2800" dirty="0"/>
              <a:t>Státní</a:t>
            </a:r>
          </a:p>
          <a:p>
            <a:r>
              <a:rPr lang="cs-CZ" sz="2800" dirty="0"/>
              <a:t>Obecní</a:t>
            </a:r>
          </a:p>
          <a:p>
            <a:r>
              <a:rPr lang="cs-CZ" sz="2800" dirty="0"/>
              <a:t>Krajskou </a:t>
            </a:r>
          </a:p>
          <a:p>
            <a:r>
              <a:rPr lang="cs-CZ" sz="2800" dirty="0"/>
              <a:t>EU</a:t>
            </a:r>
          </a:p>
          <a:p>
            <a:endParaRPr lang="cs-CZ" dirty="0"/>
          </a:p>
          <a:p>
            <a:endParaRPr lang="cs-CZ" dirty="0"/>
          </a:p>
          <a:p>
            <a:endParaRPr lang="cs-CZ" dirty="0"/>
          </a:p>
          <a:p>
            <a:r>
              <a:rPr lang="cs-CZ" dirty="0"/>
              <a:t>Nebo raději hned vyvěsit bílou?</a:t>
            </a:r>
          </a:p>
        </p:txBody>
      </p:sp>
      <p:sp>
        <p:nvSpPr>
          <p:cNvPr id="7" name="Zástupný symbol pro zápatí 6">
            <a:extLst>
              <a:ext uri="{FF2B5EF4-FFF2-40B4-BE49-F238E27FC236}">
                <a16:creationId xmlns:a16="http://schemas.microsoft.com/office/drawing/2014/main" id="{9C1FE3E7-0E30-77A5-D980-D2CF3B58973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93024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638FA4-B768-E7BF-9E30-B6676790B6B4}"/>
              </a:ext>
            </a:extLst>
          </p:cNvPr>
          <p:cNvSpPr>
            <a:spLocks noGrp="1"/>
          </p:cNvSpPr>
          <p:nvPr>
            <p:ph type="title"/>
          </p:nvPr>
        </p:nvSpPr>
        <p:spPr/>
        <p:txBody>
          <a:bodyPr/>
          <a:lstStyle/>
          <a:p>
            <a:r>
              <a:rPr lang="cs-CZ" dirty="0"/>
              <a:t>Jak vyvěsit – pořadí – </a:t>
            </a:r>
            <a:br>
              <a:rPr lang="cs-CZ" dirty="0"/>
            </a:br>
            <a:r>
              <a:rPr lang="cs-CZ" dirty="0"/>
              <a:t>? obec, ? státní vlajku</a:t>
            </a:r>
          </a:p>
        </p:txBody>
      </p:sp>
      <p:sp>
        <p:nvSpPr>
          <p:cNvPr id="3" name="Zástupný text 2">
            <a:extLst>
              <a:ext uri="{FF2B5EF4-FFF2-40B4-BE49-F238E27FC236}">
                <a16:creationId xmlns:a16="http://schemas.microsoft.com/office/drawing/2014/main" id="{4AC00E71-8193-017A-7A95-4064B65B7945}"/>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0979528E-6847-497B-4F24-9F4EB1BF15CD}"/>
              </a:ext>
            </a:extLst>
          </p:cNvPr>
          <p:cNvSpPr>
            <a:spLocks noGrp="1"/>
          </p:cNvSpPr>
          <p:nvPr>
            <p:ph sz="half" idx="2"/>
          </p:nvPr>
        </p:nvSpPr>
        <p:spPr/>
        <p:txBody>
          <a:bodyPr/>
          <a:lstStyle/>
          <a:p>
            <a:endParaRPr lang="cs-CZ"/>
          </a:p>
        </p:txBody>
      </p:sp>
      <p:sp>
        <p:nvSpPr>
          <p:cNvPr id="5" name="Zástupný text 4">
            <a:extLst>
              <a:ext uri="{FF2B5EF4-FFF2-40B4-BE49-F238E27FC236}">
                <a16:creationId xmlns:a16="http://schemas.microsoft.com/office/drawing/2014/main" id="{105EC93C-4929-9A0E-7351-A05C42C67979}"/>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8458CD5A-D6F1-35D0-D0B9-88605AF617B7}"/>
              </a:ext>
            </a:extLst>
          </p:cNvPr>
          <p:cNvSpPr>
            <a:spLocks noGrp="1"/>
          </p:cNvSpPr>
          <p:nvPr>
            <p:ph sz="quarter" idx="4"/>
          </p:nvPr>
        </p:nvSpPr>
        <p:spPr/>
        <p:txBody>
          <a:bodyPr/>
          <a:lstStyle/>
          <a:p>
            <a:endParaRPr lang="cs-CZ" dirty="0"/>
          </a:p>
        </p:txBody>
      </p:sp>
      <p:sp>
        <p:nvSpPr>
          <p:cNvPr id="7" name="Zástupný symbol pro zápatí 6">
            <a:extLst>
              <a:ext uri="{FF2B5EF4-FFF2-40B4-BE49-F238E27FC236}">
                <a16:creationId xmlns:a16="http://schemas.microsoft.com/office/drawing/2014/main" id="{7526DF0E-9B75-BD3F-EF93-970EE9D6317A}"/>
              </a:ext>
            </a:extLst>
          </p:cNvPr>
          <p:cNvSpPr>
            <a:spLocks noGrp="1"/>
          </p:cNvSpPr>
          <p:nvPr>
            <p:ph type="ftr" sz="quarter" idx="11"/>
          </p:nvPr>
        </p:nvSpPr>
        <p:spPr/>
        <p:txBody>
          <a:bodyPr/>
          <a:lstStyle/>
          <a:p>
            <a:endParaRPr lang="en-US" dirty="0"/>
          </a:p>
        </p:txBody>
      </p:sp>
      <p:pic>
        <p:nvPicPr>
          <p:cNvPr id="9" name="Obrázek 8">
            <a:extLst>
              <a:ext uri="{FF2B5EF4-FFF2-40B4-BE49-F238E27FC236}">
                <a16:creationId xmlns:a16="http://schemas.microsoft.com/office/drawing/2014/main" id="{A6D83262-5BC0-AC28-A593-2080C25E38F0}"/>
              </a:ext>
            </a:extLst>
          </p:cNvPr>
          <p:cNvPicPr>
            <a:picLocks noChangeAspect="1"/>
          </p:cNvPicPr>
          <p:nvPr/>
        </p:nvPicPr>
        <p:blipFill>
          <a:blip r:embed="rId2"/>
          <a:stretch>
            <a:fillRect/>
          </a:stretch>
        </p:blipFill>
        <p:spPr>
          <a:xfrm>
            <a:off x="2134018" y="2160983"/>
            <a:ext cx="6297612" cy="3899299"/>
          </a:xfrm>
          <a:prstGeom prst="rect">
            <a:avLst/>
          </a:prstGeom>
        </p:spPr>
      </p:pic>
      <p:sp>
        <p:nvSpPr>
          <p:cNvPr id="8" name="TextovéPole 7">
            <a:extLst>
              <a:ext uri="{FF2B5EF4-FFF2-40B4-BE49-F238E27FC236}">
                <a16:creationId xmlns:a16="http://schemas.microsoft.com/office/drawing/2014/main" id="{C3832274-EC1F-ABBE-7589-126AEB7BEBEF}"/>
              </a:ext>
            </a:extLst>
          </p:cNvPr>
          <p:cNvSpPr txBox="1"/>
          <p:nvPr/>
        </p:nvSpPr>
        <p:spPr>
          <a:xfrm>
            <a:off x="3516923" y="2910254"/>
            <a:ext cx="1134208" cy="369332"/>
          </a:xfrm>
          <a:prstGeom prst="rect">
            <a:avLst/>
          </a:prstGeom>
          <a:noFill/>
        </p:spPr>
        <p:txBody>
          <a:bodyPr wrap="square" rtlCol="0">
            <a:spAutoFit/>
          </a:bodyPr>
          <a:lstStyle/>
          <a:p>
            <a:r>
              <a:rPr lang="cs-CZ" dirty="0"/>
              <a:t>1</a:t>
            </a:r>
          </a:p>
        </p:txBody>
      </p:sp>
      <p:sp>
        <p:nvSpPr>
          <p:cNvPr id="10" name="TextovéPole 9">
            <a:extLst>
              <a:ext uri="{FF2B5EF4-FFF2-40B4-BE49-F238E27FC236}">
                <a16:creationId xmlns:a16="http://schemas.microsoft.com/office/drawing/2014/main" id="{8DFBF41C-09DF-8183-24AD-6BCF5831357E}"/>
              </a:ext>
            </a:extLst>
          </p:cNvPr>
          <p:cNvSpPr txBox="1"/>
          <p:nvPr/>
        </p:nvSpPr>
        <p:spPr>
          <a:xfrm>
            <a:off x="6383215" y="2848708"/>
            <a:ext cx="1230923" cy="369332"/>
          </a:xfrm>
          <a:prstGeom prst="rect">
            <a:avLst/>
          </a:prstGeom>
          <a:noFill/>
        </p:spPr>
        <p:txBody>
          <a:bodyPr wrap="square" rtlCol="0">
            <a:spAutoFit/>
          </a:bodyPr>
          <a:lstStyle/>
          <a:p>
            <a:r>
              <a:rPr lang="cs-CZ" dirty="0"/>
              <a:t>2</a:t>
            </a:r>
          </a:p>
        </p:txBody>
      </p:sp>
    </p:spTree>
    <p:extLst>
      <p:ext uri="{BB962C8B-B14F-4D97-AF65-F5344CB8AC3E}">
        <p14:creationId xmlns:p14="http://schemas.microsoft.com/office/powerpoint/2010/main" val="2085858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10E14D-DC2F-7F96-F431-04945E7A992B}"/>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0A505877-D3ED-5685-9244-366598ABB170}"/>
              </a:ext>
            </a:extLst>
          </p:cNvPr>
          <p:cNvSpPr>
            <a:spLocks noGrp="1"/>
          </p:cNvSpPr>
          <p:nvPr>
            <p:ph type="body" idx="1"/>
          </p:nvPr>
        </p:nvSpPr>
        <p:spPr/>
        <p:txBody>
          <a:bodyPr/>
          <a:lstStyle/>
          <a:p>
            <a:endParaRPr lang="cs-CZ"/>
          </a:p>
        </p:txBody>
      </p:sp>
      <p:sp>
        <p:nvSpPr>
          <p:cNvPr id="5" name="Zástupný text 4">
            <a:extLst>
              <a:ext uri="{FF2B5EF4-FFF2-40B4-BE49-F238E27FC236}">
                <a16:creationId xmlns:a16="http://schemas.microsoft.com/office/drawing/2014/main" id="{957B2C5B-CCB3-7D7F-D343-FE3295D583D8}"/>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A6DE0146-6C0C-C85D-2D62-F5CD3541F152}"/>
              </a:ext>
            </a:extLst>
          </p:cNvPr>
          <p:cNvSpPr>
            <a:spLocks noGrp="1"/>
          </p:cNvSpPr>
          <p:nvPr>
            <p:ph sz="quarter" idx="4"/>
          </p:nvPr>
        </p:nvSpPr>
        <p:spPr/>
        <p:txBody>
          <a:bodyPr/>
          <a:lstStyle/>
          <a:p>
            <a:endParaRPr lang="cs-CZ"/>
          </a:p>
        </p:txBody>
      </p:sp>
      <p:sp>
        <p:nvSpPr>
          <p:cNvPr id="7" name="Zástupný symbol pro zápatí 6">
            <a:extLst>
              <a:ext uri="{FF2B5EF4-FFF2-40B4-BE49-F238E27FC236}">
                <a16:creationId xmlns:a16="http://schemas.microsoft.com/office/drawing/2014/main" id="{E2964162-DE7B-589C-9ED4-AEC181D4A2F4}"/>
              </a:ext>
            </a:extLst>
          </p:cNvPr>
          <p:cNvSpPr>
            <a:spLocks noGrp="1"/>
          </p:cNvSpPr>
          <p:nvPr>
            <p:ph type="ftr" sz="quarter" idx="11"/>
          </p:nvPr>
        </p:nvSpPr>
        <p:spPr/>
        <p:txBody>
          <a:bodyPr/>
          <a:lstStyle/>
          <a:p>
            <a:endParaRPr lang="en-US" dirty="0"/>
          </a:p>
        </p:txBody>
      </p:sp>
      <p:pic>
        <p:nvPicPr>
          <p:cNvPr id="8" name="Picture 2" descr="Ukázky správného vyvěšení vlajky České republiky">
            <a:extLst>
              <a:ext uri="{FF2B5EF4-FFF2-40B4-BE49-F238E27FC236}">
                <a16:creationId xmlns:a16="http://schemas.microsoft.com/office/drawing/2014/main" id="{A6DE7B58-168F-F892-A379-3A8944F249E0}"/>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50809" t="12" r="-1213" b="73472"/>
          <a:stretch/>
        </p:blipFill>
        <p:spPr bwMode="auto">
          <a:xfrm>
            <a:off x="2917998" y="1551808"/>
            <a:ext cx="4725447" cy="320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814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638FA4-B768-E7BF-9E30-B6676790B6B4}"/>
              </a:ext>
            </a:extLst>
          </p:cNvPr>
          <p:cNvSpPr>
            <a:spLocks noGrp="1"/>
          </p:cNvSpPr>
          <p:nvPr>
            <p:ph type="title"/>
          </p:nvPr>
        </p:nvSpPr>
        <p:spPr/>
        <p:txBody>
          <a:bodyPr/>
          <a:lstStyle/>
          <a:p>
            <a:r>
              <a:rPr lang="cs-CZ" dirty="0"/>
              <a:t>Jak vyvěsit – pořadí – </a:t>
            </a:r>
            <a:br>
              <a:rPr lang="cs-CZ" dirty="0"/>
            </a:br>
            <a:r>
              <a:rPr lang="cs-CZ" dirty="0"/>
              <a:t>EU, ? státní vlajku</a:t>
            </a:r>
          </a:p>
        </p:txBody>
      </p:sp>
      <p:sp>
        <p:nvSpPr>
          <p:cNvPr id="3" name="Zástupný text 2">
            <a:extLst>
              <a:ext uri="{FF2B5EF4-FFF2-40B4-BE49-F238E27FC236}">
                <a16:creationId xmlns:a16="http://schemas.microsoft.com/office/drawing/2014/main" id="{4AC00E71-8193-017A-7A95-4064B65B7945}"/>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0979528E-6847-497B-4F24-9F4EB1BF15CD}"/>
              </a:ext>
            </a:extLst>
          </p:cNvPr>
          <p:cNvSpPr>
            <a:spLocks noGrp="1"/>
          </p:cNvSpPr>
          <p:nvPr>
            <p:ph sz="half" idx="2"/>
          </p:nvPr>
        </p:nvSpPr>
        <p:spPr/>
        <p:txBody>
          <a:bodyPr/>
          <a:lstStyle/>
          <a:p>
            <a:endParaRPr lang="cs-CZ"/>
          </a:p>
        </p:txBody>
      </p:sp>
      <p:sp>
        <p:nvSpPr>
          <p:cNvPr id="5" name="Zástupný text 4">
            <a:extLst>
              <a:ext uri="{FF2B5EF4-FFF2-40B4-BE49-F238E27FC236}">
                <a16:creationId xmlns:a16="http://schemas.microsoft.com/office/drawing/2014/main" id="{105EC93C-4929-9A0E-7351-A05C42C67979}"/>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8458CD5A-D6F1-35D0-D0B9-88605AF617B7}"/>
              </a:ext>
            </a:extLst>
          </p:cNvPr>
          <p:cNvSpPr>
            <a:spLocks noGrp="1"/>
          </p:cNvSpPr>
          <p:nvPr>
            <p:ph sz="quarter" idx="4"/>
          </p:nvPr>
        </p:nvSpPr>
        <p:spPr/>
        <p:txBody>
          <a:bodyPr/>
          <a:lstStyle/>
          <a:p>
            <a:endParaRPr lang="cs-CZ"/>
          </a:p>
        </p:txBody>
      </p:sp>
      <p:sp>
        <p:nvSpPr>
          <p:cNvPr id="7" name="Zástupný symbol pro zápatí 6">
            <a:extLst>
              <a:ext uri="{FF2B5EF4-FFF2-40B4-BE49-F238E27FC236}">
                <a16:creationId xmlns:a16="http://schemas.microsoft.com/office/drawing/2014/main" id="{7526DF0E-9B75-BD3F-EF93-970EE9D6317A}"/>
              </a:ext>
            </a:extLst>
          </p:cNvPr>
          <p:cNvSpPr>
            <a:spLocks noGrp="1"/>
          </p:cNvSpPr>
          <p:nvPr>
            <p:ph type="ftr" sz="quarter" idx="11"/>
          </p:nvPr>
        </p:nvSpPr>
        <p:spPr/>
        <p:txBody>
          <a:bodyPr/>
          <a:lstStyle/>
          <a:p>
            <a:endParaRPr lang="en-US" dirty="0"/>
          </a:p>
        </p:txBody>
      </p:sp>
      <p:pic>
        <p:nvPicPr>
          <p:cNvPr id="9" name="Obrázek 8">
            <a:extLst>
              <a:ext uri="{FF2B5EF4-FFF2-40B4-BE49-F238E27FC236}">
                <a16:creationId xmlns:a16="http://schemas.microsoft.com/office/drawing/2014/main" id="{A6D83262-5BC0-AC28-A593-2080C25E38F0}"/>
              </a:ext>
            </a:extLst>
          </p:cNvPr>
          <p:cNvPicPr>
            <a:picLocks noChangeAspect="1"/>
          </p:cNvPicPr>
          <p:nvPr/>
        </p:nvPicPr>
        <p:blipFill>
          <a:blip r:embed="rId2"/>
          <a:stretch>
            <a:fillRect/>
          </a:stretch>
        </p:blipFill>
        <p:spPr>
          <a:xfrm>
            <a:off x="2134018" y="2245984"/>
            <a:ext cx="6297612" cy="3899299"/>
          </a:xfrm>
          <a:prstGeom prst="rect">
            <a:avLst/>
          </a:prstGeom>
        </p:spPr>
      </p:pic>
      <p:sp>
        <p:nvSpPr>
          <p:cNvPr id="8" name="TextovéPole 7">
            <a:extLst>
              <a:ext uri="{FF2B5EF4-FFF2-40B4-BE49-F238E27FC236}">
                <a16:creationId xmlns:a16="http://schemas.microsoft.com/office/drawing/2014/main" id="{80EC05E5-B11F-4F58-F452-7502E00FFDE7}"/>
              </a:ext>
            </a:extLst>
          </p:cNvPr>
          <p:cNvSpPr txBox="1"/>
          <p:nvPr/>
        </p:nvSpPr>
        <p:spPr>
          <a:xfrm>
            <a:off x="3508131" y="2963008"/>
            <a:ext cx="861646" cy="369332"/>
          </a:xfrm>
          <a:prstGeom prst="rect">
            <a:avLst/>
          </a:prstGeom>
          <a:noFill/>
        </p:spPr>
        <p:txBody>
          <a:bodyPr wrap="square" rtlCol="0">
            <a:spAutoFit/>
          </a:bodyPr>
          <a:lstStyle/>
          <a:p>
            <a:r>
              <a:rPr lang="cs-CZ" dirty="0"/>
              <a:t>1</a:t>
            </a:r>
          </a:p>
        </p:txBody>
      </p:sp>
      <p:sp>
        <p:nvSpPr>
          <p:cNvPr id="10" name="TextovéPole 9">
            <a:extLst>
              <a:ext uri="{FF2B5EF4-FFF2-40B4-BE49-F238E27FC236}">
                <a16:creationId xmlns:a16="http://schemas.microsoft.com/office/drawing/2014/main" id="{C4530B5D-5117-72FD-0C12-2E296766D0F1}"/>
              </a:ext>
            </a:extLst>
          </p:cNvPr>
          <p:cNvSpPr txBox="1"/>
          <p:nvPr/>
        </p:nvSpPr>
        <p:spPr>
          <a:xfrm>
            <a:off x="6497515" y="2963008"/>
            <a:ext cx="800100" cy="369332"/>
          </a:xfrm>
          <a:prstGeom prst="rect">
            <a:avLst/>
          </a:prstGeom>
          <a:noFill/>
        </p:spPr>
        <p:txBody>
          <a:bodyPr wrap="square" rtlCol="0">
            <a:spAutoFit/>
          </a:bodyPr>
          <a:lstStyle/>
          <a:p>
            <a:r>
              <a:rPr lang="cs-CZ" dirty="0"/>
              <a:t>2</a:t>
            </a:r>
          </a:p>
        </p:txBody>
      </p:sp>
    </p:spTree>
    <p:extLst>
      <p:ext uri="{BB962C8B-B14F-4D97-AF65-F5344CB8AC3E}">
        <p14:creationId xmlns:p14="http://schemas.microsoft.com/office/powerpoint/2010/main" val="2073475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D7DA99-2B0B-533B-AFF1-F5E2C50FF94F}"/>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8032DB48-6EB8-562E-17B7-746DC00A0424}"/>
              </a:ext>
            </a:extLst>
          </p:cNvPr>
          <p:cNvSpPr>
            <a:spLocks noGrp="1"/>
          </p:cNvSpPr>
          <p:nvPr>
            <p:ph type="body" idx="1"/>
          </p:nvPr>
        </p:nvSpPr>
        <p:spPr/>
        <p:txBody>
          <a:bodyPr/>
          <a:lstStyle/>
          <a:p>
            <a:endParaRPr lang="cs-CZ"/>
          </a:p>
        </p:txBody>
      </p:sp>
      <p:sp>
        <p:nvSpPr>
          <p:cNvPr id="5" name="Zástupný text 4">
            <a:extLst>
              <a:ext uri="{FF2B5EF4-FFF2-40B4-BE49-F238E27FC236}">
                <a16:creationId xmlns:a16="http://schemas.microsoft.com/office/drawing/2014/main" id="{ABC29F36-EBA7-031D-0460-BD452C979BFA}"/>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0EFE4072-8643-BEEB-95FE-DAB723B2DBF2}"/>
              </a:ext>
            </a:extLst>
          </p:cNvPr>
          <p:cNvSpPr>
            <a:spLocks noGrp="1"/>
          </p:cNvSpPr>
          <p:nvPr>
            <p:ph sz="quarter" idx="4"/>
          </p:nvPr>
        </p:nvSpPr>
        <p:spPr/>
        <p:txBody>
          <a:bodyPr/>
          <a:lstStyle/>
          <a:p>
            <a:endParaRPr lang="cs-CZ" dirty="0"/>
          </a:p>
        </p:txBody>
      </p:sp>
      <p:sp>
        <p:nvSpPr>
          <p:cNvPr id="7" name="Zástupný symbol pro zápatí 6">
            <a:extLst>
              <a:ext uri="{FF2B5EF4-FFF2-40B4-BE49-F238E27FC236}">
                <a16:creationId xmlns:a16="http://schemas.microsoft.com/office/drawing/2014/main" id="{4BDBCC68-D4B2-1EAA-53B8-C6054E108A29}"/>
              </a:ext>
            </a:extLst>
          </p:cNvPr>
          <p:cNvSpPr>
            <a:spLocks noGrp="1"/>
          </p:cNvSpPr>
          <p:nvPr>
            <p:ph type="ftr" sz="quarter" idx="11"/>
          </p:nvPr>
        </p:nvSpPr>
        <p:spPr/>
        <p:txBody>
          <a:bodyPr/>
          <a:lstStyle/>
          <a:p>
            <a:endParaRPr lang="en-US" dirty="0"/>
          </a:p>
        </p:txBody>
      </p:sp>
      <p:pic>
        <p:nvPicPr>
          <p:cNvPr id="8" name="Picture 2" descr="Ukázky správného vyvěšení vlajky České republiky">
            <a:extLst>
              <a:ext uri="{FF2B5EF4-FFF2-40B4-BE49-F238E27FC236}">
                <a16:creationId xmlns:a16="http://schemas.microsoft.com/office/drawing/2014/main" id="{03A890E9-2178-06E1-CC76-414FE1F62359}"/>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4449" r="51679" b="73206"/>
          <a:stretch/>
        </p:blipFill>
        <p:spPr bwMode="auto">
          <a:xfrm>
            <a:off x="2104088" y="2115926"/>
            <a:ext cx="4982511" cy="297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001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C65AD0-830A-079F-412E-ABF70A60A66E}"/>
              </a:ext>
            </a:extLst>
          </p:cNvPr>
          <p:cNvSpPr>
            <a:spLocks noGrp="1"/>
          </p:cNvSpPr>
          <p:nvPr>
            <p:ph type="title"/>
          </p:nvPr>
        </p:nvSpPr>
        <p:spPr/>
        <p:txBody>
          <a:bodyPr/>
          <a:lstStyle/>
          <a:p>
            <a:r>
              <a:rPr lang="cs-CZ" dirty="0"/>
              <a:t>Pořadí? </a:t>
            </a:r>
            <a:br>
              <a:rPr lang="cs-CZ" dirty="0"/>
            </a:br>
            <a:r>
              <a:rPr lang="cs-CZ" dirty="0"/>
              <a:t>Kam obec? Vlajka EU, státní vlajka?</a:t>
            </a:r>
          </a:p>
        </p:txBody>
      </p:sp>
      <p:sp>
        <p:nvSpPr>
          <p:cNvPr id="3" name="Zástupný text 2">
            <a:extLst>
              <a:ext uri="{FF2B5EF4-FFF2-40B4-BE49-F238E27FC236}">
                <a16:creationId xmlns:a16="http://schemas.microsoft.com/office/drawing/2014/main" id="{AFC9FC92-B45E-207E-7EC9-E8A125E3C755}"/>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57539872-AE71-9288-9A72-1A92E9A831B6}"/>
              </a:ext>
            </a:extLst>
          </p:cNvPr>
          <p:cNvSpPr>
            <a:spLocks noGrp="1"/>
          </p:cNvSpPr>
          <p:nvPr>
            <p:ph sz="half" idx="2"/>
          </p:nvPr>
        </p:nvSpPr>
        <p:spPr/>
        <p:txBody>
          <a:bodyPr/>
          <a:lstStyle/>
          <a:p>
            <a:endParaRPr lang="cs-CZ"/>
          </a:p>
        </p:txBody>
      </p:sp>
      <p:sp>
        <p:nvSpPr>
          <p:cNvPr id="5" name="Zástupný text 4">
            <a:extLst>
              <a:ext uri="{FF2B5EF4-FFF2-40B4-BE49-F238E27FC236}">
                <a16:creationId xmlns:a16="http://schemas.microsoft.com/office/drawing/2014/main" id="{EAF770AC-2A27-83E3-7D1F-F9FBA4C51F34}"/>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00B2B1D9-F0D5-156D-668D-E029E628BC25}"/>
              </a:ext>
            </a:extLst>
          </p:cNvPr>
          <p:cNvSpPr>
            <a:spLocks noGrp="1"/>
          </p:cNvSpPr>
          <p:nvPr>
            <p:ph sz="quarter" idx="4"/>
          </p:nvPr>
        </p:nvSpPr>
        <p:spPr/>
        <p:txBody>
          <a:bodyPr/>
          <a:lstStyle/>
          <a:p>
            <a:endParaRPr lang="cs-CZ"/>
          </a:p>
        </p:txBody>
      </p:sp>
      <p:sp>
        <p:nvSpPr>
          <p:cNvPr id="7" name="Zástupný symbol pro zápatí 6">
            <a:extLst>
              <a:ext uri="{FF2B5EF4-FFF2-40B4-BE49-F238E27FC236}">
                <a16:creationId xmlns:a16="http://schemas.microsoft.com/office/drawing/2014/main" id="{6F954FA0-6A9D-A49D-D87E-253583BB0D1F}"/>
              </a:ext>
            </a:extLst>
          </p:cNvPr>
          <p:cNvSpPr>
            <a:spLocks noGrp="1"/>
          </p:cNvSpPr>
          <p:nvPr>
            <p:ph type="ftr" sz="quarter" idx="11"/>
          </p:nvPr>
        </p:nvSpPr>
        <p:spPr/>
        <p:txBody>
          <a:bodyPr/>
          <a:lstStyle/>
          <a:p>
            <a:endParaRPr lang="en-US" dirty="0"/>
          </a:p>
        </p:txBody>
      </p:sp>
      <p:pic>
        <p:nvPicPr>
          <p:cNvPr id="9" name="Obrázek 8">
            <a:extLst>
              <a:ext uri="{FF2B5EF4-FFF2-40B4-BE49-F238E27FC236}">
                <a16:creationId xmlns:a16="http://schemas.microsoft.com/office/drawing/2014/main" id="{BD08AE9F-8572-261B-FDDC-EA0D13F8A2D8}"/>
              </a:ext>
            </a:extLst>
          </p:cNvPr>
          <p:cNvPicPr>
            <a:picLocks noChangeAspect="1"/>
          </p:cNvPicPr>
          <p:nvPr/>
        </p:nvPicPr>
        <p:blipFill>
          <a:blip r:embed="rId2"/>
          <a:stretch>
            <a:fillRect/>
          </a:stretch>
        </p:blipFill>
        <p:spPr>
          <a:xfrm>
            <a:off x="1895241" y="2372120"/>
            <a:ext cx="7722628" cy="3669242"/>
          </a:xfrm>
          <a:prstGeom prst="rect">
            <a:avLst/>
          </a:prstGeom>
        </p:spPr>
      </p:pic>
      <p:sp>
        <p:nvSpPr>
          <p:cNvPr id="8" name="TextovéPole 7">
            <a:extLst>
              <a:ext uri="{FF2B5EF4-FFF2-40B4-BE49-F238E27FC236}">
                <a16:creationId xmlns:a16="http://schemas.microsoft.com/office/drawing/2014/main" id="{F81407EF-91F2-4FD6-8748-80637A94B009}"/>
              </a:ext>
            </a:extLst>
          </p:cNvPr>
          <p:cNvSpPr txBox="1"/>
          <p:nvPr/>
        </p:nvSpPr>
        <p:spPr>
          <a:xfrm>
            <a:off x="2778369" y="2866292"/>
            <a:ext cx="1336431" cy="369332"/>
          </a:xfrm>
          <a:prstGeom prst="rect">
            <a:avLst/>
          </a:prstGeom>
          <a:noFill/>
        </p:spPr>
        <p:txBody>
          <a:bodyPr wrap="square" rtlCol="0">
            <a:spAutoFit/>
          </a:bodyPr>
          <a:lstStyle/>
          <a:p>
            <a:r>
              <a:rPr lang="cs-CZ" dirty="0"/>
              <a:t>1</a:t>
            </a:r>
          </a:p>
        </p:txBody>
      </p:sp>
      <p:sp>
        <p:nvSpPr>
          <p:cNvPr id="10" name="TextovéPole 9">
            <a:extLst>
              <a:ext uri="{FF2B5EF4-FFF2-40B4-BE49-F238E27FC236}">
                <a16:creationId xmlns:a16="http://schemas.microsoft.com/office/drawing/2014/main" id="{313714AD-9E25-72B4-46FB-36A771E79CC0}"/>
              </a:ext>
            </a:extLst>
          </p:cNvPr>
          <p:cNvSpPr txBox="1"/>
          <p:nvPr/>
        </p:nvSpPr>
        <p:spPr>
          <a:xfrm>
            <a:off x="5284177" y="2866292"/>
            <a:ext cx="668215" cy="369332"/>
          </a:xfrm>
          <a:prstGeom prst="rect">
            <a:avLst/>
          </a:prstGeom>
          <a:noFill/>
        </p:spPr>
        <p:txBody>
          <a:bodyPr wrap="square" rtlCol="0">
            <a:spAutoFit/>
          </a:bodyPr>
          <a:lstStyle/>
          <a:p>
            <a:r>
              <a:rPr lang="cs-CZ" dirty="0"/>
              <a:t>2</a:t>
            </a:r>
          </a:p>
        </p:txBody>
      </p:sp>
      <p:sp>
        <p:nvSpPr>
          <p:cNvPr id="11" name="TextovéPole 10">
            <a:extLst>
              <a:ext uri="{FF2B5EF4-FFF2-40B4-BE49-F238E27FC236}">
                <a16:creationId xmlns:a16="http://schemas.microsoft.com/office/drawing/2014/main" id="{DBBEAA32-8219-C1EF-8ADA-7DB8384F34A6}"/>
              </a:ext>
            </a:extLst>
          </p:cNvPr>
          <p:cNvSpPr txBox="1"/>
          <p:nvPr/>
        </p:nvSpPr>
        <p:spPr>
          <a:xfrm>
            <a:off x="7965831" y="2861072"/>
            <a:ext cx="571500" cy="369332"/>
          </a:xfrm>
          <a:prstGeom prst="rect">
            <a:avLst/>
          </a:prstGeom>
          <a:noFill/>
        </p:spPr>
        <p:txBody>
          <a:bodyPr wrap="square" rtlCol="0">
            <a:spAutoFit/>
          </a:bodyPr>
          <a:lstStyle/>
          <a:p>
            <a:r>
              <a:rPr lang="cs-CZ" dirty="0"/>
              <a:t>3</a:t>
            </a:r>
          </a:p>
        </p:txBody>
      </p:sp>
    </p:spTree>
    <p:extLst>
      <p:ext uri="{BB962C8B-B14F-4D97-AF65-F5344CB8AC3E}">
        <p14:creationId xmlns:p14="http://schemas.microsoft.com/office/powerpoint/2010/main" val="3011737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73F211-7828-A044-7CAF-52E6FF4E34E5}"/>
              </a:ext>
            </a:extLst>
          </p:cNvPr>
          <p:cNvSpPr>
            <a:spLocks noGrp="1"/>
          </p:cNvSpPr>
          <p:nvPr>
            <p:ph type="title"/>
          </p:nvPr>
        </p:nvSpPr>
        <p:spPr/>
        <p:txBody>
          <a:bodyPr/>
          <a:lstStyle/>
          <a:p>
            <a:endParaRPr lang="cs-CZ" dirty="0"/>
          </a:p>
        </p:txBody>
      </p:sp>
      <p:sp>
        <p:nvSpPr>
          <p:cNvPr id="3" name="Zástupný text 2">
            <a:extLst>
              <a:ext uri="{FF2B5EF4-FFF2-40B4-BE49-F238E27FC236}">
                <a16:creationId xmlns:a16="http://schemas.microsoft.com/office/drawing/2014/main" id="{B2E22BBF-D47D-1AE6-BAB2-761B963F8F2F}"/>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73AACBD2-9043-AB42-8468-11FB349B2683}"/>
              </a:ext>
            </a:extLst>
          </p:cNvPr>
          <p:cNvSpPr>
            <a:spLocks noGrp="1"/>
          </p:cNvSpPr>
          <p:nvPr>
            <p:ph sz="half" idx="2"/>
          </p:nvPr>
        </p:nvSpPr>
        <p:spPr/>
        <p:txBody>
          <a:bodyPr/>
          <a:lstStyle/>
          <a:p>
            <a:endParaRPr lang="cs-CZ"/>
          </a:p>
        </p:txBody>
      </p:sp>
      <p:sp>
        <p:nvSpPr>
          <p:cNvPr id="5" name="Zástupný text 4">
            <a:extLst>
              <a:ext uri="{FF2B5EF4-FFF2-40B4-BE49-F238E27FC236}">
                <a16:creationId xmlns:a16="http://schemas.microsoft.com/office/drawing/2014/main" id="{1D2785F8-B26F-9414-030A-2FF4E9467BF9}"/>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1E7E2664-80CA-3AE1-330F-9C37F5D336C3}"/>
              </a:ext>
            </a:extLst>
          </p:cNvPr>
          <p:cNvSpPr>
            <a:spLocks noGrp="1"/>
          </p:cNvSpPr>
          <p:nvPr>
            <p:ph sz="quarter" idx="4"/>
          </p:nvPr>
        </p:nvSpPr>
        <p:spPr/>
        <p:txBody>
          <a:bodyPr/>
          <a:lstStyle/>
          <a:p>
            <a:endParaRPr lang="cs-CZ"/>
          </a:p>
        </p:txBody>
      </p:sp>
      <p:sp>
        <p:nvSpPr>
          <p:cNvPr id="7" name="Zástupný symbol pro zápatí 6">
            <a:extLst>
              <a:ext uri="{FF2B5EF4-FFF2-40B4-BE49-F238E27FC236}">
                <a16:creationId xmlns:a16="http://schemas.microsoft.com/office/drawing/2014/main" id="{B8F41F87-F8C2-FADA-B81E-80407DB2A1C8}"/>
              </a:ext>
            </a:extLst>
          </p:cNvPr>
          <p:cNvSpPr>
            <a:spLocks noGrp="1"/>
          </p:cNvSpPr>
          <p:nvPr>
            <p:ph type="ftr" sz="quarter" idx="11"/>
          </p:nvPr>
        </p:nvSpPr>
        <p:spPr/>
        <p:txBody>
          <a:bodyPr/>
          <a:lstStyle/>
          <a:p>
            <a:endParaRPr lang="en-US" dirty="0"/>
          </a:p>
        </p:txBody>
      </p:sp>
      <p:pic>
        <p:nvPicPr>
          <p:cNvPr id="8" name="Picture 2" descr="Ukázky správného vyvěšení vlajky České republiky">
            <a:extLst>
              <a:ext uri="{FF2B5EF4-FFF2-40B4-BE49-F238E27FC236}">
                <a16:creationId xmlns:a16="http://schemas.microsoft.com/office/drawing/2014/main" id="{8325B3F0-A42A-0214-27FF-3957CD0CFD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2" t="28072" r="28311" b="50000"/>
          <a:stretch/>
        </p:blipFill>
        <p:spPr bwMode="auto">
          <a:xfrm>
            <a:off x="2321169" y="1930400"/>
            <a:ext cx="6824972" cy="278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867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CFCC3F0-F15E-4BD5-92EF-4EABCEBE3C87}"/>
              </a:ext>
            </a:extLst>
          </p:cNvPr>
          <p:cNvSpPr>
            <a:spLocks noGrp="1"/>
          </p:cNvSpPr>
          <p:nvPr>
            <p:ph type="title"/>
          </p:nvPr>
        </p:nvSpPr>
        <p:spPr>
          <a:xfrm>
            <a:off x="1043950" y="1179151"/>
            <a:ext cx="3300646" cy="4463889"/>
          </a:xfrm>
        </p:spPr>
        <p:txBody>
          <a:bodyPr anchor="ctr">
            <a:normAutofit/>
          </a:bodyPr>
          <a:lstStyle/>
          <a:p>
            <a:r>
              <a:rPr lang="cs-CZ" dirty="0"/>
              <a:t>Hlavní zákonné povinnosti obcí a měst</a:t>
            </a:r>
          </a:p>
        </p:txBody>
      </p:sp>
      <p:sp>
        <p:nvSpPr>
          <p:cNvPr id="11" name="Isosceles Triangle 10">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cxnSp>
        <p:nvCxnSpPr>
          <p:cNvPr id="13" name="Straight Connector 12">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75BA1D60-02C0-4DD2-BB9A-18C877BEF9E7}"/>
              </a:ext>
            </a:extLst>
          </p:cNvPr>
          <p:cNvSpPr>
            <a:spLocks noGrp="1"/>
          </p:cNvSpPr>
          <p:nvPr>
            <p:ph idx="1"/>
          </p:nvPr>
        </p:nvSpPr>
        <p:spPr>
          <a:xfrm>
            <a:off x="4828265" y="500882"/>
            <a:ext cx="6726425" cy="5636149"/>
          </a:xfrm>
        </p:spPr>
        <p:txBody>
          <a:bodyPr anchor="ctr">
            <a:normAutofit/>
          </a:bodyPr>
          <a:lstStyle/>
          <a:p>
            <a:pPr>
              <a:lnSpc>
                <a:spcPct val="90000"/>
              </a:lnSpc>
            </a:pPr>
            <a:r>
              <a:rPr lang="cs-CZ" sz="1600" dirty="0"/>
              <a:t>Působnost a orgány obce</a:t>
            </a:r>
          </a:p>
          <a:p>
            <a:pPr algn="just">
              <a:lnSpc>
                <a:spcPct val="90000"/>
              </a:lnSpc>
            </a:pPr>
            <a:r>
              <a:rPr lang="cs-CZ" sz="1600" dirty="0"/>
              <a:t>•	orgány obce, •přehled pravomocí orgánů obce •vzájemné vztahy mezi orgány obce • právní předpisy obce</a:t>
            </a:r>
          </a:p>
          <a:p>
            <a:pPr>
              <a:lnSpc>
                <a:spcPct val="90000"/>
              </a:lnSpc>
            </a:pPr>
            <a:r>
              <a:rPr lang="cs-CZ" sz="1600" dirty="0"/>
              <a:t>Hlavní povinnosti obcí a nejčastější pochybení. </a:t>
            </a:r>
          </a:p>
          <a:p>
            <a:pPr algn="just">
              <a:lnSpc>
                <a:spcPct val="90000"/>
              </a:lnSpc>
            </a:pPr>
            <a:r>
              <a:rPr lang="cs-CZ" sz="1600" dirty="0"/>
              <a:t>Problematické okruhy •	zasedání zastupitelstva, schůze rady, záměry • rizika při svolávání zasedání zastupitelstva, zveřejňování informací • problematika vyvěšování na úřední desce •průběh zasedání, předkládání jednotlivých bodů, zápis, práva zastupitele a občanů• schůze rady• tajné hlasování • práva zastupitelů vůči zaměstnancům obce• lhůty a termíny v zákoně o obcích</a:t>
            </a:r>
          </a:p>
          <a:p>
            <a:pPr>
              <a:lnSpc>
                <a:spcPct val="90000"/>
              </a:lnSpc>
            </a:pPr>
            <a:r>
              <a:rPr lang="cs-CZ" sz="1600" dirty="0"/>
              <a:t>Základní povinnosti při nakládání s majetkem obce</a:t>
            </a:r>
          </a:p>
          <a:p>
            <a:pPr algn="just">
              <a:lnSpc>
                <a:spcPct val="90000"/>
              </a:lnSpc>
            </a:pPr>
            <a:r>
              <a:rPr lang="cs-CZ" sz="1600" dirty="0"/>
              <a:t>•	kdo schvaluje smlouvy, podmínky platnosti právních jednání, •	rozdíly mezi kompetencemi rady a zastupitelstva •záměry v praxi obce, problémové okruhy• náprava možných chyb</a:t>
            </a:r>
          </a:p>
          <a:p>
            <a:pPr>
              <a:lnSpc>
                <a:spcPct val="90000"/>
              </a:lnSpc>
            </a:pPr>
            <a:r>
              <a:rPr lang="cs-CZ" sz="1600" dirty="0"/>
              <a:t>Další aspekty činnosti obce</a:t>
            </a:r>
          </a:p>
          <a:p>
            <a:pPr algn="just">
              <a:lnSpc>
                <a:spcPct val="90000"/>
              </a:lnSpc>
            </a:pPr>
            <a:r>
              <a:rPr lang="cs-CZ" sz="1600" dirty="0"/>
              <a:t>•	poskytování informací, práva občanů i zastupitelů na informace• Povinné a dobrovolné informování• odpovědnost zastupitelů a úředníků• razítka, označování dokumentů, vlajky a další záležitosti každodenního chodu obce, • Dozor a kontrola nad působností územních samosprávných celků</a:t>
            </a:r>
          </a:p>
        </p:txBody>
      </p:sp>
      <p:sp>
        <p:nvSpPr>
          <p:cNvPr id="15" name="Isosceles Triangle 14">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4" name="Zástupný symbol pro zápatí 3">
            <a:extLst>
              <a:ext uri="{FF2B5EF4-FFF2-40B4-BE49-F238E27FC236}">
                <a16:creationId xmlns:a16="http://schemas.microsoft.com/office/drawing/2014/main" id="{230C9BC2-6D2A-4A24-9DBF-A542F469712D}"/>
              </a:ext>
            </a:extLst>
          </p:cNvPr>
          <p:cNvSpPr>
            <a:spLocks noGrp="1"/>
          </p:cNvSpPr>
          <p:nvPr>
            <p:ph type="ftr" sz="quarter" idx="11"/>
          </p:nvPr>
        </p:nvSpPr>
        <p:spPr>
          <a:xfrm>
            <a:off x="965200" y="6041362"/>
            <a:ext cx="6009746" cy="365125"/>
          </a:xfrm>
        </p:spPr>
        <p:txBody>
          <a:bodyPr>
            <a:normAutofit/>
          </a:bodyPr>
          <a:lstStyle/>
          <a:p>
            <a:endParaRPr lang="en-US" dirty="0"/>
          </a:p>
        </p:txBody>
      </p:sp>
    </p:spTree>
    <p:extLst>
      <p:ext uri="{BB962C8B-B14F-4D97-AF65-F5344CB8AC3E}">
        <p14:creationId xmlns:p14="http://schemas.microsoft.com/office/powerpoint/2010/main" val="1550268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3439EF-0B91-3650-7C4B-78F4F75548CA}"/>
              </a:ext>
            </a:extLst>
          </p:cNvPr>
          <p:cNvSpPr>
            <a:spLocks noGrp="1"/>
          </p:cNvSpPr>
          <p:nvPr>
            <p:ph type="title"/>
          </p:nvPr>
        </p:nvSpPr>
        <p:spPr/>
        <p:txBody>
          <a:bodyPr/>
          <a:lstStyle/>
          <a:p>
            <a:r>
              <a:rPr lang="cs-CZ" dirty="0"/>
              <a:t>Přijede hejtman, jaké pořadí –</a:t>
            </a:r>
            <a:br>
              <a:rPr lang="cs-CZ" dirty="0"/>
            </a:br>
            <a:r>
              <a:rPr lang="cs-CZ" dirty="0"/>
              <a:t>EU, Obec, kraj státní vlajka?</a:t>
            </a:r>
          </a:p>
        </p:txBody>
      </p:sp>
      <p:sp>
        <p:nvSpPr>
          <p:cNvPr id="3" name="Zástupný text 2">
            <a:extLst>
              <a:ext uri="{FF2B5EF4-FFF2-40B4-BE49-F238E27FC236}">
                <a16:creationId xmlns:a16="http://schemas.microsoft.com/office/drawing/2014/main" id="{DAEC37CC-AFE4-8D9C-30D9-67D0518FBA5F}"/>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0AF73FDF-88F8-5B54-074C-662704957765}"/>
              </a:ext>
            </a:extLst>
          </p:cNvPr>
          <p:cNvSpPr>
            <a:spLocks noGrp="1"/>
          </p:cNvSpPr>
          <p:nvPr>
            <p:ph sz="half" idx="2"/>
          </p:nvPr>
        </p:nvSpPr>
        <p:spPr/>
        <p:txBody>
          <a:bodyPr/>
          <a:lstStyle/>
          <a:p>
            <a:endParaRPr lang="cs-CZ"/>
          </a:p>
        </p:txBody>
      </p:sp>
      <p:sp>
        <p:nvSpPr>
          <p:cNvPr id="5" name="Zástupný text 4">
            <a:extLst>
              <a:ext uri="{FF2B5EF4-FFF2-40B4-BE49-F238E27FC236}">
                <a16:creationId xmlns:a16="http://schemas.microsoft.com/office/drawing/2014/main" id="{296A6FCF-1712-8B51-C9F0-F16EADF6E553}"/>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78672073-C864-E87C-CD41-CDACA21E0C55}"/>
              </a:ext>
            </a:extLst>
          </p:cNvPr>
          <p:cNvSpPr>
            <a:spLocks noGrp="1"/>
          </p:cNvSpPr>
          <p:nvPr>
            <p:ph sz="quarter" idx="4"/>
          </p:nvPr>
        </p:nvSpPr>
        <p:spPr/>
        <p:txBody>
          <a:bodyPr/>
          <a:lstStyle/>
          <a:p>
            <a:endParaRPr lang="cs-CZ"/>
          </a:p>
        </p:txBody>
      </p:sp>
      <p:sp>
        <p:nvSpPr>
          <p:cNvPr id="7" name="Zástupný symbol pro zápatí 6">
            <a:extLst>
              <a:ext uri="{FF2B5EF4-FFF2-40B4-BE49-F238E27FC236}">
                <a16:creationId xmlns:a16="http://schemas.microsoft.com/office/drawing/2014/main" id="{FDAD720C-FA29-90A1-679F-837394D0D2E9}"/>
              </a:ext>
            </a:extLst>
          </p:cNvPr>
          <p:cNvSpPr>
            <a:spLocks noGrp="1"/>
          </p:cNvSpPr>
          <p:nvPr>
            <p:ph type="ftr" sz="quarter" idx="11"/>
          </p:nvPr>
        </p:nvSpPr>
        <p:spPr/>
        <p:txBody>
          <a:bodyPr/>
          <a:lstStyle/>
          <a:p>
            <a:endParaRPr lang="en-US" dirty="0"/>
          </a:p>
        </p:txBody>
      </p:sp>
      <p:pic>
        <p:nvPicPr>
          <p:cNvPr id="9" name="Obrázek 8">
            <a:extLst>
              <a:ext uri="{FF2B5EF4-FFF2-40B4-BE49-F238E27FC236}">
                <a16:creationId xmlns:a16="http://schemas.microsoft.com/office/drawing/2014/main" id="{FA2AFC40-3E12-38B9-F726-C5DEBE60EE28}"/>
              </a:ext>
            </a:extLst>
          </p:cNvPr>
          <p:cNvPicPr>
            <a:picLocks noChangeAspect="1"/>
          </p:cNvPicPr>
          <p:nvPr/>
        </p:nvPicPr>
        <p:blipFill>
          <a:blip r:embed="rId2"/>
          <a:stretch>
            <a:fillRect/>
          </a:stretch>
        </p:blipFill>
        <p:spPr>
          <a:xfrm>
            <a:off x="986438" y="2253721"/>
            <a:ext cx="10219123" cy="3464320"/>
          </a:xfrm>
          <a:prstGeom prst="rect">
            <a:avLst/>
          </a:prstGeom>
        </p:spPr>
      </p:pic>
      <p:sp>
        <p:nvSpPr>
          <p:cNvPr id="8" name="TextovéPole 7">
            <a:extLst>
              <a:ext uri="{FF2B5EF4-FFF2-40B4-BE49-F238E27FC236}">
                <a16:creationId xmlns:a16="http://schemas.microsoft.com/office/drawing/2014/main" id="{855ECF49-48B9-DCDA-2101-B3CD86049191}"/>
              </a:ext>
            </a:extLst>
          </p:cNvPr>
          <p:cNvSpPr txBox="1"/>
          <p:nvPr/>
        </p:nvSpPr>
        <p:spPr>
          <a:xfrm>
            <a:off x="1784838" y="2737245"/>
            <a:ext cx="967154" cy="369332"/>
          </a:xfrm>
          <a:prstGeom prst="rect">
            <a:avLst/>
          </a:prstGeom>
          <a:noFill/>
        </p:spPr>
        <p:txBody>
          <a:bodyPr wrap="square" rtlCol="0">
            <a:spAutoFit/>
          </a:bodyPr>
          <a:lstStyle/>
          <a:p>
            <a:r>
              <a:rPr lang="cs-CZ" dirty="0"/>
              <a:t>1</a:t>
            </a:r>
          </a:p>
        </p:txBody>
      </p:sp>
      <p:sp>
        <p:nvSpPr>
          <p:cNvPr id="10" name="TextovéPole 9">
            <a:extLst>
              <a:ext uri="{FF2B5EF4-FFF2-40B4-BE49-F238E27FC236}">
                <a16:creationId xmlns:a16="http://schemas.microsoft.com/office/drawing/2014/main" id="{FFBDFA65-1727-43BE-1FA2-910EA2F2AAAC}"/>
              </a:ext>
            </a:extLst>
          </p:cNvPr>
          <p:cNvSpPr txBox="1"/>
          <p:nvPr/>
        </p:nvSpPr>
        <p:spPr>
          <a:xfrm>
            <a:off x="4176346" y="2737245"/>
            <a:ext cx="826477" cy="369332"/>
          </a:xfrm>
          <a:prstGeom prst="rect">
            <a:avLst/>
          </a:prstGeom>
          <a:noFill/>
        </p:spPr>
        <p:txBody>
          <a:bodyPr wrap="square" rtlCol="0">
            <a:spAutoFit/>
          </a:bodyPr>
          <a:lstStyle/>
          <a:p>
            <a:r>
              <a:rPr lang="cs-CZ" dirty="0"/>
              <a:t>2</a:t>
            </a:r>
          </a:p>
        </p:txBody>
      </p:sp>
      <p:sp>
        <p:nvSpPr>
          <p:cNvPr id="12" name="TextovéPole 11">
            <a:extLst>
              <a:ext uri="{FF2B5EF4-FFF2-40B4-BE49-F238E27FC236}">
                <a16:creationId xmlns:a16="http://schemas.microsoft.com/office/drawing/2014/main" id="{24324EF7-B0E5-C2E1-CF9B-58F1BCB72579}"/>
              </a:ext>
            </a:extLst>
          </p:cNvPr>
          <p:cNvSpPr txBox="1"/>
          <p:nvPr/>
        </p:nvSpPr>
        <p:spPr>
          <a:xfrm>
            <a:off x="6620608" y="2737245"/>
            <a:ext cx="650630" cy="369332"/>
          </a:xfrm>
          <a:prstGeom prst="rect">
            <a:avLst/>
          </a:prstGeom>
          <a:noFill/>
        </p:spPr>
        <p:txBody>
          <a:bodyPr wrap="square" rtlCol="0">
            <a:spAutoFit/>
          </a:bodyPr>
          <a:lstStyle/>
          <a:p>
            <a:r>
              <a:rPr lang="cs-CZ" dirty="0"/>
              <a:t>3</a:t>
            </a:r>
          </a:p>
        </p:txBody>
      </p:sp>
      <p:sp>
        <p:nvSpPr>
          <p:cNvPr id="13" name="TextovéPole 12">
            <a:extLst>
              <a:ext uri="{FF2B5EF4-FFF2-40B4-BE49-F238E27FC236}">
                <a16:creationId xmlns:a16="http://schemas.microsoft.com/office/drawing/2014/main" id="{B4655178-9DAF-CA51-1E9A-3DCBE47955A2}"/>
              </a:ext>
            </a:extLst>
          </p:cNvPr>
          <p:cNvSpPr txBox="1"/>
          <p:nvPr/>
        </p:nvSpPr>
        <p:spPr>
          <a:xfrm>
            <a:off x="8924192" y="2701476"/>
            <a:ext cx="905608" cy="369332"/>
          </a:xfrm>
          <a:prstGeom prst="rect">
            <a:avLst/>
          </a:prstGeom>
          <a:noFill/>
        </p:spPr>
        <p:txBody>
          <a:bodyPr wrap="square" rtlCol="0">
            <a:spAutoFit/>
          </a:bodyPr>
          <a:lstStyle/>
          <a:p>
            <a:r>
              <a:rPr lang="cs-CZ" dirty="0"/>
              <a:t>4</a:t>
            </a:r>
          </a:p>
        </p:txBody>
      </p:sp>
    </p:spTree>
    <p:extLst>
      <p:ext uri="{BB962C8B-B14F-4D97-AF65-F5344CB8AC3E}">
        <p14:creationId xmlns:p14="http://schemas.microsoft.com/office/powerpoint/2010/main" val="1469279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101B5E-6B34-C5DA-4F5F-3DE5038AEEAB}"/>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EA578B61-F75D-3602-F0FC-6B8E983FFEE8}"/>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92F764D5-AB51-1109-E3AE-113471A1BD21}"/>
              </a:ext>
            </a:extLst>
          </p:cNvPr>
          <p:cNvSpPr>
            <a:spLocks noGrp="1"/>
          </p:cNvSpPr>
          <p:nvPr>
            <p:ph sz="half" idx="2"/>
          </p:nvPr>
        </p:nvSpPr>
        <p:spPr/>
        <p:txBody>
          <a:bodyPr/>
          <a:lstStyle/>
          <a:p>
            <a:endParaRPr lang="cs-CZ" dirty="0"/>
          </a:p>
        </p:txBody>
      </p:sp>
      <p:sp>
        <p:nvSpPr>
          <p:cNvPr id="5" name="Zástupný text 4">
            <a:extLst>
              <a:ext uri="{FF2B5EF4-FFF2-40B4-BE49-F238E27FC236}">
                <a16:creationId xmlns:a16="http://schemas.microsoft.com/office/drawing/2014/main" id="{40522436-EA88-97C5-9043-6DC3CDE5D9A3}"/>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D13491A5-9BF8-2F06-7E64-1AB96AAADC69}"/>
              </a:ext>
            </a:extLst>
          </p:cNvPr>
          <p:cNvSpPr>
            <a:spLocks noGrp="1"/>
          </p:cNvSpPr>
          <p:nvPr>
            <p:ph sz="quarter" idx="4"/>
          </p:nvPr>
        </p:nvSpPr>
        <p:spPr/>
        <p:txBody>
          <a:bodyPr/>
          <a:lstStyle/>
          <a:p>
            <a:endParaRPr lang="cs-CZ"/>
          </a:p>
        </p:txBody>
      </p:sp>
      <p:sp>
        <p:nvSpPr>
          <p:cNvPr id="7" name="Zástupný symbol pro zápatí 6">
            <a:extLst>
              <a:ext uri="{FF2B5EF4-FFF2-40B4-BE49-F238E27FC236}">
                <a16:creationId xmlns:a16="http://schemas.microsoft.com/office/drawing/2014/main" id="{BD40FFE3-6775-47AB-44D8-EF5141C83D67}"/>
              </a:ext>
            </a:extLst>
          </p:cNvPr>
          <p:cNvSpPr>
            <a:spLocks noGrp="1"/>
          </p:cNvSpPr>
          <p:nvPr>
            <p:ph type="ftr" sz="quarter" idx="11"/>
          </p:nvPr>
        </p:nvSpPr>
        <p:spPr/>
        <p:txBody>
          <a:bodyPr/>
          <a:lstStyle/>
          <a:p>
            <a:endParaRPr lang="en-US" dirty="0"/>
          </a:p>
        </p:txBody>
      </p:sp>
      <p:pic>
        <p:nvPicPr>
          <p:cNvPr id="2050" name="Picture 2" descr="Ukázky správného vyvěšení vlajky České republiky">
            <a:extLst>
              <a:ext uri="{FF2B5EF4-FFF2-40B4-BE49-F238E27FC236}">
                <a16:creationId xmlns:a16="http://schemas.microsoft.com/office/drawing/2014/main" id="{FD081FF0-3D28-5CA2-A0D1-DE5CF6DDE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884" y="301467"/>
            <a:ext cx="4844716" cy="6255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0924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207C4B-F703-E8B2-3F3E-A93051268AA8}"/>
              </a:ext>
            </a:extLst>
          </p:cNvPr>
          <p:cNvSpPr>
            <a:spLocks noGrp="1"/>
          </p:cNvSpPr>
          <p:nvPr>
            <p:ph type="title"/>
          </p:nvPr>
        </p:nvSpPr>
        <p:spPr/>
        <p:txBody>
          <a:bodyPr/>
          <a:lstStyle/>
          <a:p>
            <a:endParaRPr lang="cs-CZ" dirty="0"/>
          </a:p>
        </p:txBody>
      </p:sp>
      <p:sp>
        <p:nvSpPr>
          <p:cNvPr id="3" name="Zástupný text 2">
            <a:extLst>
              <a:ext uri="{FF2B5EF4-FFF2-40B4-BE49-F238E27FC236}">
                <a16:creationId xmlns:a16="http://schemas.microsoft.com/office/drawing/2014/main" id="{9B2A4E1B-DE13-1BFE-27C3-B58A1511FF48}"/>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5A8F1BF8-B501-022A-6768-62A1CFA08BFA}"/>
              </a:ext>
            </a:extLst>
          </p:cNvPr>
          <p:cNvSpPr>
            <a:spLocks noGrp="1"/>
          </p:cNvSpPr>
          <p:nvPr>
            <p:ph sz="half" idx="2"/>
          </p:nvPr>
        </p:nvSpPr>
        <p:spPr/>
        <p:txBody>
          <a:bodyPr/>
          <a:lstStyle/>
          <a:p>
            <a:endParaRPr lang="cs-CZ"/>
          </a:p>
        </p:txBody>
      </p:sp>
      <p:sp>
        <p:nvSpPr>
          <p:cNvPr id="5" name="Zástupný text 4">
            <a:extLst>
              <a:ext uri="{FF2B5EF4-FFF2-40B4-BE49-F238E27FC236}">
                <a16:creationId xmlns:a16="http://schemas.microsoft.com/office/drawing/2014/main" id="{CD6C37C5-C95E-CE50-BF97-42FF5DBD4273}"/>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B9F23880-002F-46EF-CE07-A2A3B4304713}"/>
              </a:ext>
            </a:extLst>
          </p:cNvPr>
          <p:cNvSpPr>
            <a:spLocks noGrp="1"/>
          </p:cNvSpPr>
          <p:nvPr>
            <p:ph sz="quarter" idx="4"/>
          </p:nvPr>
        </p:nvSpPr>
        <p:spPr/>
        <p:txBody>
          <a:bodyPr/>
          <a:lstStyle/>
          <a:p>
            <a:endParaRPr lang="cs-CZ"/>
          </a:p>
        </p:txBody>
      </p:sp>
      <p:sp>
        <p:nvSpPr>
          <p:cNvPr id="7" name="Zástupný symbol pro zápatí 6">
            <a:extLst>
              <a:ext uri="{FF2B5EF4-FFF2-40B4-BE49-F238E27FC236}">
                <a16:creationId xmlns:a16="http://schemas.microsoft.com/office/drawing/2014/main" id="{B2A07EB3-22F1-CF15-5FFD-6F302F94896E}"/>
              </a:ext>
            </a:extLst>
          </p:cNvPr>
          <p:cNvSpPr>
            <a:spLocks noGrp="1"/>
          </p:cNvSpPr>
          <p:nvPr>
            <p:ph type="ftr" sz="quarter" idx="11"/>
          </p:nvPr>
        </p:nvSpPr>
        <p:spPr/>
        <p:txBody>
          <a:bodyPr/>
          <a:lstStyle/>
          <a:p>
            <a:endParaRPr lang="en-US" dirty="0"/>
          </a:p>
        </p:txBody>
      </p:sp>
      <p:pic>
        <p:nvPicPr>
          <p:cNvPr id="9" name="Obrázek 8">
            <a:extLst>
              <a:ext uri="{FF2B5EF4-FFF2-40B4-BE49-F238E27FC236}">
                <a16:creationId xmlns:a16="http://schemas.microsoft.com/office/drawing/2014/main" id="{FD476CE0-4E59-3F84-3657-011DA19141EE}"/>
              </a:ext>
            </a:extLst>
          </p:cNvPr>
          <p:cNvPicPr>
            <a:picLocks noChangeAspect="1"/>
          </p:cNvPicPr>
          <p:nvPr/>
        </p:nvPicPr>
        <p:blipFill>
          <a:blip r:embed="rId2"/>
          <a:stretch>
            <a:fillRect/>
          </a:stretch>
        </p:blipFill>
        <p:spPr>
          <a:xfrm>
            <a:off x="0" y="0"/>
            <a:ext cx="10849746" cy="6858000"/>
          </a:xfrm>
          <a:prstGeom prst="rect">
            <a:avLst/>
          </a:prstGeom>
        </p:spPr>
      </p:pic>
    </p:spTree>
    <p:extLst>
      <p:ext uri="{BB962C8B-B14F-4D97-AF65-F5344CB8AC3E}">
        <p14:creationId xmlns:p14="http://schemas.microsoft.com/office/powerpoint/2010/main" val="3871308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7764B9-39A6-3D06-0DDA-6F6036A022CD}"/>
              </a:ext>
            </a:extLst>
          </p:cNvPr>
          <p:cNvSpPr>
            <a:spLocks noGrp="1"/>
          </p:cNvSpPr>
          <p:nvPr>
            <p:ph type="title"/>
          </p:nvPr>
        </p:nvSpPr>
        <p:spPr/>
        <p:txBody>
          <a:bodyPr>
            <a:normAutofit fontScale="90000"/>
          </a:bodyPr>
          <a:lstStyle/>
          <a:p>
            <a:r>
              <a:rPr lang="cs-CZ" b="1" dirty="0">
                <a:latin typeface="Arial" panose="020B0604020202020204" pitchFamily="34" charset="0"/>
              </a:rPr>
              <a:t>Znak obce, vlajka obce</a:t>
            </a:r>
            <a:br>
              <a:rPr lang="cs-CZ" b="1" dirty="0">
                <a:latin typeface="Arial" panose="020B0604020202020204" pitchFamily="34" charset="0"/>
              </a:rPr>
            </a:br>
            <a:r>
              <a:rPr lang="cs-CZ" b="1" dirty="0">
                <a:latin typeface="Arial" panose="020B0604020202020204" pitchFamily="34" charset="0"/>
              </a:rPr>
              <a:t>§ 34a zákona o obcích</a:t>
            </a:r>
            <a:br>
              <a:rPr lang="cs-CZ" b="1" dirty="0">
                <a:solidFill>
                  <a:srgbClr val="FF8400"/>
                </a:solidFill>
                <a:latin typeface="Arial" panose="020B0604020202020204" pitchFamily="34" charset="0"/>
              </a:rPr>
            </a:br>
            <a:endParaRPr lang="cs-CZ" dirty="0"/>
          </a:p>
        </p:txBody>
      </p:sp>
      <p:sp>
        <p:nvSpPr>
          <p:cNvPr id="3" name="Zástupný obsah 2">
            <a:extLst>
              <a:ext uri="{FF2B5EF4-FFF2-40B4-BE49-F238E27FC236}">
                <a16:creationId xmlns:a16="http://schemas.microsoft.com/office/drawing/2014/main" id="{BE26B796-8B2B-A376-DEF1-85AC5170AF14}"/>
              </a:ext>
            </a:extLst>
          </p:cNvPr>
          <p:cNvSpPr>
            <a:spLocks noGrp="1"/>
          </p:cNvSpPr>
          <p:nvPr>
            <p:ph idx="1"/>
          </p:nvPr>
        </p:nvSpPr>
        <p:spPr>
          <a:xfrm>
            <a:off x="677334" y="1820009"/>
            <a:ext cx="8596668" cy="4221354"/>
          </a:xfrm>
        </p:spPr>
        <p:txBody>
          <a:bodyPr/>
          <a:lstStyle/>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Obce mohou mít znak a vlajku obce.</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Předseda Poslanecké sněmovny může obci, která nemá znak nebo vlajku obce, na její žádost znak nebo vlajku obce udělit. Předseda Poslanecké sněmovny může na žádost obce změnit znak nebo vlajku obce. Kancelář Poslanecké sněmovny zašle údaje o udělení nebo změně znaku nebo vlajky obce neprodleně Českému úřadu zeměměřickému a katastrálnímu.</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a:t>
            </a:r>
            <a:r>
              <a:rPr lang="cs-CZ" b="0" i="0" u="sng" dirty="0">
                <a:solidFill>
                  <a:srgbClr val="000000"/>
                </a:solidFill>
                <a:effectLst/>
                <a:latin typeface="Arial" panose="020B0604020202020204" pitchFamily="34" charset="0"/>
              </a:rPr>
              <a:t>Obce a jimi zřízené nebo založené organizační složky a právnické osoby mohou užívat znak a vlajku obce</a:t>
            </a:r>
            <a:r>
              <a:rPr lang="cs-CZ" b="0" i="0" dirty="0">
                <a:solidFill>
                  <a:srgbClr val="000000"/>
                </a:solidFill>
                <a:effectLst/>
                <a:latin typeface="Arial" panose="020B0604020202020204" pitchFamily="34" charset="0"/>
              </a:rPr>
              <a:t>. </a:t>
            </a:r>
            <a:r>
              <a:rPr lang="cs-CZ" b="1" i="0" u="sng" dirty="0">
                <a:solidFill>
                  <a:srgbClr val="000000"/>
                </a:solidFill>
                <a:effectLst/>
                <a:latin typeface="Arial" panose="020B0604020202020204" pitchFamily="34" charset="0"/>
              </a:rPr>
              <a:t>Jiné subjekty mohou užívat znak obce jen s jejím souhlasem</a:t>
            </a:r>
            <a:r>
              <a:rPr lang="cs-CZ" b="0" i="0" dirty="0">
                <a:solidFill>
                  <a:srgbClr val="000000"/>
                </a:solidFill>
                <a:effectLst/>
                <a:latin typeface="Arial" panose="020B0604020202020204" pitchFamily="34" charset="0"/>
              </a:rPr>
              <a:t>. K užívání vlajky obce není nutný její souhlas.</a:t>
            </a:r>
          </a:p>
          <a:p>
            <a:endParaRPr lang="cs-CZ" dirty="0"/>
          </a:p>
        </p:txBody>
      </p:sp>
      <p:sp>
        <p:nvSpPr>
          <p:cNvPr id="4" name="Zástupný symbol pro zápatí 3">
            <a:extLst>
              <a:ext uri="{FF2B5EF4-FFF2-40B4-BE49-F238E27FC236}">
                <a16:creationId xmlns:a16="http://schemas.microsoft.com/office/drawing/2014/main" id="{EE07AB68-A70C-C9A8-A4CF-18264C80980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37467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ávěsný odznak pro starosty se zdobným lipovým řetězem, starozlato.">
            <a:extLst>
              <a:ext uri="{FF2B5EF4-FFF2-40B4-BE49-F238E27FC236}">
                <a16:creationId xmlns:a16="http://schemas.microsoft.com/office/drawing/2014/main" id="{66CB76F2-3AF0-661A-07C7-CDED37B4FD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10" t="898" r="15509" b="5256"/>
          <a:stretch/>
        </p:blipFill>
        <p:spPr bwMode="auto">
          <a:xfrm>
            <a:off x="8150469" y="0"/>
            <a:ext cx="4105723" cy="419592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8A8F3CC6-A68E-34E6-AD07-191A4B6717C0}"/>
              </a:ext>
            </a:extLst>
          </p:cNvPr>
          <p:cNvSpPr>
            <a:spLocks noGrp="1"/>
          </p:cNvSpPr>
          <p:nvPr>
            <p:ph type="title"/>
          </p:nvPr>
        </p:nvSpPr>
        <p:spPr/>
        <p:txBody>
          <a:bodyPr/>
          <a:lstStyle/>
          <a:p>
            <a:r>
              <a:rPr lang="cs-CZ" dirty="0"/>
              <a:t>Závěsný odznak starosty</a:t>
            </a:r>
          </a:p>
        </p:txBody>
      </p:sp>
      <p:sp>
        <p:nvSpPr>
          <p:cNvPr id="3" name="Zástupný obsah 2">
            <a:extLst>
              <a:ext uri="{FF2B5EF4-FFF2-40B4-BE49-F238E27FC236}">
                <a16:creationId xmlns:a16="http://schemas.microsoft.com/office/drawing/2014/main" id="{C38BDB77-2719-5740-D438-F3A96428C60D}"/>
              </a:ext>
            </a:extLst>
          </p:cNvPr>
          <p:cNvSpPr>
            <a:spLocks noGrp="1"/>
          </p:cNvSpPr>
          <p:nvPr>
            <p:ph idx="1"/>
          </p:nvPr>
        </p:nvSpPr>
        <p:spPr>
          <a:xfrm>
            <a:off x="677333" y="1845439"/>
            <a:ext cx="7648981" cy="4195924"/>
          </a:xfrm>
        </p:spPr>
        <p:txBody>
          <a:bodyPr>
            <a:normAutofit/>
          </a:bodyPr>
          <a:lstStyle/>
          <a:p>
            <a:pPr algn="just"/>
            <a:r>
              <a:rPr lang="cs-CZ" b="1" i="0" dirty="0">
                <a:solidFill>
                  <a:srgbClr val="FF8400"/>
                </a:solidFill>
                <a:effectLst/>
                <a:latin typeface="Arial" panose="020B0604020202020204" pitchFamily="34" charset="0"/>
              </a:rPr>
              <a:t>§ 108</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Starosta má právo užívat při významných příležitostech a občanských obřadech závěsný odznak. Závěsný odznak má uprostřed velký státní znak a po obvodu odznaku je uveden název Česká republika.</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a:t>
            </a:r>
            <a:r>
              <a:rPr lang="cs-CZ" b="0" i="0" u="sng" dirty="0">
                <a:solidFill>
                  <a:srgbClr val="000000"/>
                </a:solidFill>
                <a:effectLst/>
                <a:latin typeface="Arial" panose="020B0604020202020204" pitchFamily="34" charset="0"/>
              </a:rPr>
              <a:t>Rada obce může stanovit, v kterých případech může tento odznak užívat jiný člen zastupitelstva obce nebo tajemník obecního úřadu</a:t>
            </a:r>
            <a:r>
              <a:rPr lang="cs-CZ" b="0" i="0" dirty="0">
                <a:solidFill>
                  <a:srgbClr val="000000"/>
                </a:solidFill>
                <a:effectLst/>
                <a:latin typeface="Arial" panose="020B0604020202020204" pitchFamily="34" charset="0"/>
              </a:rPr>
              <a:t>.</a:t>
            </a:r>
          </a:p>
          <a:p>
            <a:endParaRPr lang="cs-CZ" dirty="0"/>
          </a:p>
        </p:txBody>
      </p:sp>
      <p:sp>
        <p:nvSpPr>
          <p:cNvPr id="4" name="Zástupný symbol pro zápatí 3">
            <a:extLst>
              <a:ext uri="{FF2B5EF4-FFF2-40B4-BE49-F238E27FC236}">
                <a16:creationId xmlns:a16="http://schemas.microsoft.com/office/drawing/2014/main" id="{985720E6-4645-B97A-C57C-F44839254B8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31196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4889C2-E611-1CFD-7678-B81BE0F292C6}"/>
              </a:ext>
            </a:extLst>
          </p:cNvPr>
          <p:cNvSpPr>
            <a:spLocks noGrp="1"/>
          </p:cNvSpPr>
          <p:nvPr>
            <p:ph type="title"/>
          </p:nvPr>
        </p:nvSpPr>
        <p:spPr>
          <a:xfrm>
            <a:off x="677334" y="609600"/>
            <a:ext cx="2461520" cy="1320800"/>
          </a:xfrm>
        </p:spPr>
        <p:txBody>
          <a:bodyPr>
            <a:normAutofit fontScale="90000"/>
          </a:bodyPr>
          <a:lstStyle/>
          <a:p>
            <a:r>
              <a:rPr lang="cs-CZ" dirty="0"/>
              <a:t>Nakládání se státními a obecními symboly</a:t>
            </a:r>
          </a:p>
        </p:txBody>
      </p:sp>
      <p:pic>
        <p:nvPicPr>
          <p:cNvPr id="6" name="Zástupný obsah 5">
            <a:extLst>
              <a:ext uri="{FF2B5EF4-FFF2-40B4-BE49-F238E27FC236}">
                <a16:creationId xmlns:a16="http://schemas.microsoft.com/office/drawing/2014/main" id="{54BAF737-82A5-6A41-B486-D4F54E0A46A3}"/>
              </a:ext>
            </a:extLst>
          </p:cNvPr>
          <p:cNvPicPr>
            <a:picLocks noGrp="1" noChangeAspect="1"/>
          </p:cNvPicPr>
          <p:nvPr>
            <p:ph idx="1"/>
          </p:nvPr>
        </p:nvPicPr>
        <p:blipFill>
          <a:blip r:embed="rId2"/>
          <a:stretch>
            <a:fillRect/>
          </a:stretch>
        </p:blipFill>
        <p:spPr>
          <a:xfrm>
            <a:off x="2892670" y="-1"/>
            <a:ext cx="6435968" cy="8949363"/>
          </a:xfrm>
        </p:spPr>
      </p:pic>
      <p:sp>
        <p:nvSpPr>
          <p:cNvPr id="4" name="Zástupný symbol pro zápatí 3">
            <a:extLst>
              <a:ext uri="{FF2B5EF4-FFF2-40B4-BE49-F238E27FC236}">
                <a16:creationId xmlns:a16="http://schemas.microsoft.com/office/drawing/2014/main" id="{FC7FB9B8-17EB-1D1D-C9C3-0009FD21D56F}"/>
              </a:ext>
            </a:extLst>
          </p:cNvPr>
          <p:cNvSpPr>
            <a:spLocks noGrp="1"/>
          </p:cNvSpPr>
          <p:nvPr>
            <p:ph type="ftr" sz="quarter" idx="11"/>
          </p:nvPr>
        </p:nvSpPr>
        <p:spPr/>
        <p:txBody>
          <a:bodyPr/>
          <a:lstStyle/>
          <a:p>
            <a:endParaRPr lang="en-US" dirty="0"/>
          </a:p>
        </p:txBody>
      </p:sp>
      <p:sp>
        <p:nvSpPr>
          <p:cNvPr id="7" name="Šipka: doleva 6">
            <a:extLst>
              <a:ext uri="{FF2B5EF4-FFF2-40B4-BE49-F238E27FC236}">
                <a16:creationId xmlns:a16="http://schemas.microsoft.com/office/drawing/2014/main" id="{E5C976CE-AD81-8A22-18AF-3D41DC36962D}"/>
              </a:ext>
            </a:extLst>
          </p:cNvPr>
          <p:cNvSpPr/>
          <p:nvPr/>
        </p:nvSpPr>
        <p:spPr>
          <a:xfrm>
            <a:off x="7060223" y="4334607"/>
            <a:ext cx="4536830" cy="106386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97197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1663B3-329A-593E-261A-364AF7F265CE}"/>
              </a:ext>
            </a:extLst>
          </p:cNvPr>
          <p:cNvSpPr>
            <a:spLocks noGrp="1"/>
          </p:cNvSpPr>
          <p:nvPr>
            <p:ph type="title"/>
          </p:nvPr>
        </p:nvSpPr>
        <p:spPr>
          <a:xfrm>
            <a:off x="677334" y="609599"/>
            <a:ext cx="9612420" cy="4041531"/>
          </a:xfrm>
        </p:spPr>
        <p:txBody>
          <a:bodyPr>
            <a:normAutofit fontScale="90000"/>
          </a:bodyPr>
          <a:lstStyle/>
          <a:p>
            <a:r>
              <a:rPr lang="cs-CZ" dirty="0"/>
              <a:t>Někdo je blbec od narození, ten za to nemůže</a:t>
            </a:r>
            <a:br>
              <a:rPr lang="cs-CZ" dirty="0"/>
            </a:br>
            <a:br>
              <a:rPr lang="cs-CZ" dirty="0"/>
            </a:br>
            <a:r>
              <a:rPr lang="cs-CZ" dirty="0"/>
              <a:t>Udělat ze sebe neznalostí blbce není příjemné</a:t>
            </a:r>
            <a:br>
              <a:rPr lang="cs-CZ" dirty="0"/>
            </a:br>
            <a:br>
              <a:rPr lang="cs-CZ" dirty="0"/>
            </a:br>
            <a:r>
              <a:rPr lang="cs-CZ" dirty="0"/>
              <a:t>ale horší je být odsouzen</a:t>
            </a:r>
            <a:br>
              <a:rPr lang="cs-CZ" dirty="0"/>
            </a:br>
            <a:r>
              <a:rPr lang="cs-CZ" dirty="0"/>
              <a:t> - za chybný postup</a:t>
            </a:r>
            <a:br>
              <a:rPr lang="cs-CZ" dirty="0"/>
            </a:br>
            <a:r>
              <a:rPr lang="cs-CZ" dirty="0"/>
              <a:t> - za nakládání s majetkem atd.</a:t>
            </a:r>
          </a:p>
        </p:txBody>
      </p:sp>
      <p:sp>
        <p:nvSpPr>
          <p:cNvPr id="3" name="Zástupný obsah 2">
            <a:extLst>
              <a:ext uri="{FF2B5EF4-FFF2-40B4-BE49-F238E27FC236}">
                <a16:creationId xmlns:a16="http://schemas.microsoft.com/office/drawing/2014/main" id="{03E6C68B-B5F5-9448-024C-CAF0EC903DA4}"/>
              </a:ext>
            </a:extLst>
          </p:cNvPr>
          <p:cNvSpPr>
            <a:spLocks noGrp="1"/>
          </p:cNvSpPr>
          <p:nvPr>
            <p:ph idx="1"/>
          </p:nvPr>
        </p:nvSpPr>
        <p:spPr>
          <a:xfrm>
            <a:off x="677334" y="4000500"/>
            <a:ext cx="8596668" cy="2040862"/>
          </a:xfrm>
        </p:spPr>
        <p:txBody>
          <a:bodyPr/>
          <a:lstStyle/>
          <a:p>
            <a:endParaRPr lang="cs-CZ" dirty="0"/>
          </a:p>
        </p:txBody>
      </p:sp>
      <p:sp>
        <p:nvSpPr>
          <p:cNvPr id="4" name="Zástupný symbol pro zápatí 3">
            <a:extLst>
              <a:ext uri="{FF2B5EF4-FFF2-40B4-BE49-F238E27FC236}">
                <a16:creationId xmlns:a16="http://schemas.microsoft.com/office/drawing/2014/main" id="{AFD163C6-D66A-DAC9-4303-39DF7B456E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57878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87EB3A-6E24-B6D9-E940-19DBDBA6F415}"/>
              </a:ext>
            </a:extLst>
          </p:cNvPr>
          <p:cNvSpPr>
            <a:spLocks noGrp="1"/>
          </p:cNvSpPr>
          <p:nvPr>
            <p:ph type="title"/>
          </p:nvPr>
        </p:nvSpPr>
        <p:spPr>
          <a:xfrm>
            <a:off x="7851530" y="2148288"/>
            <a:ext cx="2427207" cy="3161841"/>
          </a:xfrm>
        </p:spPr>
        <p:txBody>
          <a:bodyPr>
            <a:normAutofit/>
          </a:bodyPr>
          <a:lstStyle/>
          <a:p>
            <a:r>
              <a:rPr lang="cs-CZ" sz="2000" dirty="0"/>
              <a:t>Ne vždy to vede k trestnímu řízení, ale ve 106ce se chybuje často </a:t>
            </a:r>
            <a:br>
              <a:rPr lang="cs-CZ" sz="2000" dirty="0"/>
            </a:br>
            <a:endParaRPr lang="cs-CZ" sz="2000" dirty="0"/>
          </a:p>
        </p:txBody>
      </p:sp>
      <p:pic>
        <p:nvPicPr>
          <p:cNvPr id="6" name="Zástupný obsah 5">
            <a:extLst>
              <a:ext uri="{FF2B5EF4-FFF2-40B4-BE49-F238E27FC236}">
                <a16:creationId xmlns:a16="http://schemas.microsoft.com/office/drawing/2014/main" id="{205FEC46-9440-8652-8191-31BD91A828EA}"/>
              </a:ext>
            </a:extLst>
          </p:cNvPr>
          <p:cNvPicPr>
            <a:picLocks noGrp="1" noChangeAspect="1"/>
          </p:cNvPicPr>
          <p:nvPr>
            <p:ph idx="1"/>
          </p:nvPr>
        </p:nvPicPr>
        <p:blipFill>
          <a:blip r:embed="rId2"/>
          <a:stretch>
            <a:fillRect/>
          </a:stretch>
        </p:blipFill>
        <p:spPr>
          <a:xfrm>
            <a:off x="1740877" y="116876"/>
            <a:ext cx="6110653" cy="6425445"/>
          </a:xfrm>
        </p:spPr>
      </p:pic>
      <p:sp>
        <p:nvSpPr>
          <p:cNvPr id="4" name="Zástupný symbol pro zápatí 3">
            <a:extLst>
              <a:ext uri="{FF2B5EF4-FFF2-40B4-BE49-F238E27FC236}">
                <a16:creationId xmlns:a16="http://schemas.microsoft.com/office/drawing/2014/main" id="{80E1A41F-D20A-1E5A-9059-E64DB66AC74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383066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symbol pro obsah 9"/>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9091" t="9640" r="1" b="40503"/>
          <a:stretch/>
        </p:blipFill>
        <p:spPr>
          <a:xfrm>
            <a:off x="-29516" y="10"/>
            <a:ext cx="12191999" cy="6857990"/>
          </a:xfrm>
          <a:prstGeom prst="rect">
            <a:avLst/>
          </a:prstGeom>
        </p:spPr>
      </p:pic>
      <p:sp>
        <p:nvSpPr>
          <p:cNvPr id="2" name="Nadpis 1"/>
          <p:cNvSpPr>
            <a:spLocks noGrp="1"/>
          </p:cNvSpPr>
          <p:nvPr>
            <p:ph type="title"/>
          </p:nvPr>
        </p:nvSpPr>
        <p:spPr>
          <a:xfrm>
            <a:off x="4704200" y="1678665"/>
            <a:ext cx="6251975" cy="3357161"/>
          </a:xfrm>
        </p:spPr>
        <p:txBody>
          <a:bodyPr vert="horz" lIns="91440" tIns="45720" rIns="91440" bIns="45720" rtlCol="0" anchor="b">
            <a:normAutofit/>
          </a:bodyPr>
          <a:lstStyle/>
          <a:p>
            <a:pPr algn="r"/>
            <a:r>
              <a:rPr lang="cs-CZ" sz="4000" dirty="0"/>
              <a:t>Správně zajistit anonymizaci podle zákona č. 106/1999</a:t>
            </a:r>
            <a:endParaRPr lang="en-US" sz="4000" dirty="0"/>
          </a:p>
        </p:txBody>
      </p:sp>
      <p:sp>
        <p:nvSpPr>
          <p:cNvPr id="7" name="Zástupný symbol pro obsah 6"/>
          <p:cNvSpPr>
            <a:spLocks noGrp="1"/>
          </p:cNvSpPr>
          <p:nvPr>
            <p:ph sz="half" idx="2"/>
          </p:nvPr>
        </p:nvSpPr>
        <p:spPr>
          <a:xfrm>
            <a:off x="4700964" y="4854632"/>
            <a:ext cx="4573037" cy="1039091"/>
          </a:xfrm>
        </p:spPr>
        <p:txBody>
          <a:bodyPr vert="horz" lIns="91440" tIns="45720" rIns="91440" bIns="45720" rtlCol="0" anchor="t">
            <a:normAutofit/>
          </a:bodyPr>
          <a:lstStyle/>
          <a:p>
            <a:pPr marL="0" indent="0" algn="r">
              <a:buNone/>
            </a:pPr>
            <a:r>
              <a:rPr lang="en-US" dirty="0" err="1">
                <a:solidFill>
                  <a:schemeClr val="bg1"/>
                </a:solidFill>
              </a:rPr>
              <a:t>Kvalitní</a:t>
            </a:r>
            <a:r>
              <a:rPr lang="en-US" dirty="0">
                <a:solidFill>
                  <a:schemeClr val="bg1"/>
                </a:solidFill>
              </a:rPr>
              <a:t> </a:t>
            </a:r>
            <a:r>
              <a:rPr lang="en-US" dirty="0" err="1">
                <a:solidFill>
                  <a:schemeClr val="bg1"/>
                </a:solidFill>
              </a:rPr>
              <a:t>anonymizace</a:t>
            </a:r>
            <a:r>
              <a:rPr lang="en-US" dirty="0">
                <a:solidFill>
                  <a:schemeClr val="bg1"/>
                </a:solidFill>
              </a:rPr>
              <a:t> </a:t>
            </a:r>
            <a:r>
              <a:rPr lang="en-US" dirty="0" err="1">
                <a:solidFill>
                  <a:schemeClr val="bg1"/>
                </a:solidFill>
              </a:rPr>
              <a:t>poskytnutých</a:t>
            </a:r>
            <a:r>
              <a:rPr lang="en-US" dirty="0">
                <a:solidFill>
                  <a:schemeClr val="bg1"/>
                </a:solidFill>
              </a:rPr>
              <a:t> </a:t>
            </a:r>
            <a:r>
              <a:rPr lang="en-US" dirty="0" err="1">
                <a:solidFill>
                  <a:schemeClr val="bg1"/>
                </a:solidFill>
              </a:rPr>
              <a:t>informací</a:t>
            </a:r>
            <a:endParaRPr lang="en-US" dirty="0">
              <a:solidFill>
                <a:schemeClr val="bg1"/>
              </a:solidFill>
            </a:endParaRPr>
          </a:p>
        </p:txBody>
      </p:sp>
      <p:sp>
        <p:nvSpPr>
          <p:cNvPr id="4" name="Zástupný symbol pro zápatí 3"/>
          <p:cNvSpPr>
            <a:spLocks noGrp="1"/>
          </p:cNvSpPr>
          <p:nvPr>
            <p:ph type="ftr" sz="quarter" idx="11"/>
          </p:nvPr>
        </p:nvSpPr>
        <p:spPr>
          <a:xfrm>
            <a:off x="4092401" y="6041362"/>
            <a:ext cx="4021497" cy="365125"/>
          </a:xfrm>
        </p:spPr>
        <p:txBody>
          <a:bodyPr vert="horz" lIns="91440" tIns="45720" rIns="91440" bIns="45720" rtlCol="0" anchor="ctr">
            <a:normAutofit/>
          </a:bodyPr>
          <a:lstStyle/>
          <a:p>
            <a:pPr>
              <a:lnSpc>
                <a:spcPct val="90000"/>
              </a:lnSpc>
              <a:spcAft>
                <a:spcPts val="600"/>
              </a:spcAft>
            </a:pPr>
            <a:endParaRPr lang="en-US" kern="1200">
              <a:solidFill>
                <a:schemeClr val="bg1"/>
              </a:solidFill>
              <a:latin typeface="+mn-lt"/>
              <a:ea typeface="+mn-ea"/>
              <a:cs typeface="+mn-cs"/>
            </a:endParaRPr>
          </a:p>
        </p:txBody>
      </p:sp>
    </p:spTree>
    <p:extLst>
      <p:ext uri="{BB962C8B-B14F-4D97-AF65-F5344CB8AC3E}">
        <p14:creationId xmlns:p14="http://schemas.microsoft.com/office/powerpoint/2010/main" val="2733804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text 2"/>
          <p:cNvSpPr>
            <a:spLocks noGrp="1"/>
          </p:cNvSpPr>
          <p:nvPr>
            <p:ph type="body" idx="1"/>
          </p:nvPr>
        </p:nvSpPr>
        <p:spPr/>
        <p:txBody>
          <a:bodyPr/>
          <a:lstStyle/>
          <a:p>
            <a:endParaRPr lang="cs-CZ"/>
          </a:p>
        </p:txBody>
      </p:sp>
      <p:sp>
        <p:nvSpPr>
          <p:cNvPr id="5" name="Zástupný symbol pro text 4"/>
          <p:cNvSpPr>
            <a:spLocks noGrp="1"/>
          </p:cNvSpPr>
          <p:nvPr>
            <p:ph type="body" sz="quarter" idx="3"/>
          </p:nvPr>
        </p:nvSpPr>
        <p:spPr/>
        <p:txBody>
          <a:bodyPr/>
          <a:lstStyle/>
          <a:p>
            <a:endParaRPr lang="cs-CZ"/>
          </a:p>
        </p:txBody>
      </p:sp>
      <p:sp>
        <p:nvSpPr>
          <p:cNvPr id="6" name="Zástupný symbol pro obsah 5"/>
          <p:cNvSpPr>
            <a:spLocks noGrp="1"/>
          </p:cNvSpPr>
          <p:nvPr>
            <p:ph sz="quarter" idx="4"/>
          </p:nvPr>
        </p:nvSpPr>
        <p:spPr/>
        <p:txBody>
          <a:bodyPr/>
          <a:lstStyle/>
          <a:p>
            <a:endParaRPr lang="cs-CZ"/>
          </a:p>
        </p:txBody>
      </p:sp>
      <p:sp>
        <p:nvSpPr>
          <p:cNvPr id="7" name="Zástupný symbol pro zápatí 6"/>
          <p:cNvSpPr>
            <a:spLocks noGrp="1"/>
          </p:cNvSpPr>
          <p:nvPr>
            <p:ph type="ftr" sz="quarter" idx="11"/>
          </p:nvPr>
        </p:nvSpPr>
        <p:spPr/>
        <p:txBody>
          <a:bodyPr/>
          <a:lstStyle/>
          <a:p>
            <a:endParaRPr lang="en-US" dirty="0"/>
          </a:p>
        </p:txBody>
      </p:sp>
      <p:pic>
        <p:nvPicPr>
          <p:cNvPr id="10" name="Zástupný symbol pro obsah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7594" y="-1846481"/>
            <a:ext cx="11534952" cy="8094881"/>
          </a:xfrm>
        </p:spPr>
      </p:pic>
    </p:spTree>
    <p:extLst>
      <p:ext uri="{BB962C8B-B14F-4D97-AF65-F5344CB8AC3E}">
        <p14:creationId xmlns:p14="http://schemas.microsoft.com/office/powerpoint/2010/main" val="3457440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doporučené zdroje pro studium</a:t>
            </a:r>
            <a:br>
              <a:rPr lang="cs-CZ" dirty="0"/>
            </a:br>
            <a:endParaRPr lang="cs-CZ" dirty="0"/>
          </a:p>
        </p:txBody>
      </p:sp>
      <p:sp>
        <p:nvSpPr>
          <p:cNvPr id="3" name="Zástupný symbol pro obsah 2"/>
          <p:cNvSpPr>
            <a:spLocks noGrp="1"/>
          </p:cNvSpPr>
          <p:nvPr>
            <p:ph idx="1"/>
          </p:nvPr>
        </p:nvSpPr>
        <p:spPr/>
        <p:txBody>
          <a:bodyPr/>
          <a:lstStyle/>
          <a:p>
            <a:pPr lvl="1"/>
            <a:r>
              <a:rPr lang="cs-CZ" sz="2000" dirty="0"/>
              <a:t>Metodické materiály Odboru veřejné správy, dozoru a kontroly MV</a:t>
            </a:r>
          </a:p>
          <a:p>
            <a:pPr lvl="1"/>
            <a:r>
              <a:rPr lang="cs-CZ" sz="2000" dirty="0"/>
              <a:t>Příručka pro člena zastupitelstva obce po volbách 2022, Svaz měst a obcí</a:t>
            </a:r>
          </a:p>
          <a:p>
            <a:pPr lvl="1"/>
            <a:r>
              <a:rPr lang="cs-CZ" sz="2000" dirty="0"/>
              <a:t>Zákon o obcích, Komentář, Potěšil, </a:t>
            </a:r>
            <a:r>
              <a:rPr lang="cs-CZ" sz="2000" dirty="0" err="1"/>
              <a:t>Furek</a:t>
            </a:r>
            <a:r>
              <a:rPr lang="cs-CZ" sz="2000" dirty="0"/>
              <a:t>, Hejč, Chmelík, </a:t>
            </a:r>
            <a:r>
              <a:rPr lang="cs-CZ" sz="2000" dirty="0" err="1"/>
              <a:t>Rigel</a:t>
            </a:r>
            <a:r>
              <a:rPr lang="cs-CZ" sz="2000" dirty="0"/>
              <a:t>, Škop, </a:t>
            </a:r>
            <a:r>
              <a:rPr lang="cs-CZ" sz="2000" dirty="0" err="1"/>
              <a:t>C.H.Beck</a:t>
            </a:r>
            <a:r>
              <a:rPr lang="cs-CZ" sz="2000" dirty="0"/>
              <a:t> 2019</a:t>
            </a:r>
          </a:p>
          <a:p>
            <a:pPr lvl="2"/>
            <a:endParaRPr lang="cs-CZ" dirty="0"/>
          </a:p>
          <a:p>
            <a:pPr algn="just"/>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33742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371" y="274320"/>
            <a:ext cx="8006417" cy="5767042"/>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37553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TextShape 1"/>
          <p:cNvSpPr txBox="1"/>
          <p:nvPr/>
        </p:nvSpPr>
        <p:spPr>
          <a:xfrm>
            <a:off x="677160" y="609480"/>
            <a:ext cx="8596440" cy="1320480"/>
          </a:xfrm>
          <a:prstGeom prst="rect">
            <a:avLst/>
          </a:prstGeom>
          <a:noFill/>
          <a:ln>
            <a:noFill/>
          </a:ln>
        </p:spPr>
        <p:txBody>
          <a:bodyPr/>
          <a:lstStyle/>
          <a:p>
            <a:endParaRPr lang="en-US" sz="1800" b="0" strike="noStrike" spc="-1">
              <a:solidFill>
                <a:srgbClr val="000000"/>
              </a:solidFill>
              <a:uFill>
                <a:solidFill>
                  <a:srgbClr val="FFFFFF"/>
                </a:solidFill>
              </a:uFill>
              <a:latin typeface="Trebuchet MS"/>
            </a:endParaRPr>
          </a:p>
        </p:txBody>
      </p:sp>
      <p:pic>
        <p:nvPicPr>
          <p:cNvPr id="455" name="Zástupný obsah 5"/>
          <p:cNvPicPr/>
          <p:nvPr/>
        </p:nvPicPr>
        <p:blipFill>
          <a:blip r:embed="rId2"/>
          <a:stretch/>
        </p:blipFill>
        <p:spPr>
          <a:xfrm>
            <a:off x="460080" y="-154800"/>
            <a:ext cx="7375320" cy="6950880"/>
          </a:xfrm>
          <a:prstGeom prst="rect">
            <a:avLst/>
          </a:prstGeom>
          <a:ln>
            <a:noFill/>
          </a:ln>
        </p:spPr>
      </p:pic>
      <p:sp>
        <p:nvSpPr>
          <p:cNvPr id="456" name="TextShape 2"/>
          <p:cNvSpPr txBox="1"/>
          <p:nvPr/>
        </p:nvSpPr>
        <p:spPr>
          <a:xfrm>
            <a:off x="677160" y="6041520"/>
            <a:ext cx="6297120" cy="364680"/>
          </a:xfrm>
          <a:prstGeom prst="rect">
            <a:avLst/>
          </a:prstGeom>
          <a:noFill/>
          <a:ln>
            <a:noFill/>
          </a:ln>
        </p:spPr>
        <p:txBody>
          <a:bodyPr anchor="ctr"/>
          <a:lstStyle/>
          <a:p>
            <a:endParaRPr lang="cs-CZ" sz="2400" b="0" strike="noStrike" spc="-1">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pic>
        <p:nvPicPr>
          <p:cNvPr id="8" name="Zástupný symbol pro obsah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2242" y="127139"/>
            <a:ext cx="7832322" cy="6603722"/>
          </a:xfrm>
        </p:spPr>
      </p:pic>
      <p:sp>
        <p:nvSpPr>
          <p:cNvPr id="5" name="Zástupný symbol pro text 4"/>
          <p:cNvSpPr>
            <a:spLocks noGrp="1"/>
          </p:cNvSpPr>
          <p:nvPr>
            <p:ph type="body" sz="quarter" idx="3"/>
          </p:nvPr>
        </p:nvSpPr>
        <p:spPr>
          <a:xfrm>
            <a:off x="6598749" y="3313044"/>
            <a:ext cx="4071068" cy="934949"/>
          </a:xfrm>
        </p:spPr>
        <p:txBody>
          <a:bodyPr/>
          <a:lstStyle/>
          <a:p>
            <a:r>
              <a:rPr lang="cs-CZ" dirty="0"/>
              <a:t>Vstřícný přístup</a:t>
            </a:r>
          </a:p>
        </p:txBody>
      </p:sp>
      <p:sp>
        <p:nvSpPr>
          <p:cNvPr id="6" name="Zástupný symbol pro obsah 5"/>
          <p:cNvSpPr>
            <a:spLocks noGrp="1"/>
          </p:cNvSpPr>
          <p:nvPr>
            <p:ph sz="quarter" idx="4"/>
          </p:nvPr>
        </p:nvSpPr>
        <p:spPr/>
        <p:txBody>
          <a:bodyPr/>
          <a:lstStyle/>
          <a:p>
            <a:endParaRPr lang="cs-CZ" dirty="0"/>
          </a:p>
        </p:txBody>
      </p:sp>
      <p:sp>
        <p:nvSpPr>
          <p:cNvPr id="7" name="Zástupný symbol pro zápatí 6"/>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88556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E67B8D-7FFF-42B8-A6B5-8F574BB8E0D0}"/>
              </a:ext>
            </a:extLst>
          </p:cNvPr>
          <p:cNvSpPr>
            <a:spLocks noGrp="1"/>
          </p:cNvSpPr>
          <p:nvPr>
            <p:ph type="title"/>
          </p:nvPr>
        </p:nvSpPr>
        <p:spPr>
          <a:xfrm>
            <a:off x="6094856" y="1680201"/>
            <a:ext cx="3179146" cy="2367559"/>
          </a:xfrm>
        </p:spPr>
        <p:txBody>
          <a:bodyPr vert="horz" lIns="91440" tIns="45720" rIns="91440" bIns="45720" rtlCol="0" anchor="b">
            <a:normAutofit/>
          </a:bodyPr>
          <a:lstStyle/>
          <a:p>
            <a:pPr algn="r">
              <a:lnSpc>
                <a:spcPct val="90000"/>
              </a:lnSpc>
            </a:pPr>
            <a:endParaRPr lang="en-US" sz="5400" dirty="0"/>
          </a:p>
        </p:txBody>
      </p:sp>
      <p:sp>
        <p:nvSpPr>
          <p:cNvPr id="4" name="Zástupný obsah 3">
            <a:extLst>
              <a:ext uri="{FF2B5EF4-FFF2-40B4-BE49-F238E27FC236}">
                <a16:creationId xmlns:a16="http://schemas.microsoft.com/office/drawing/2014/main" id="{7430DA0B-CFDC-484B-AE75-C15B9C93DA15}"/>
              </a:ext>
            </a:extLst>
          </p:cNvPr>
          <p:cNvSpPr>
            <a:spLocks noGrp="1"/>
          </p:cNvSpPr>
          <p:nvPr>
            <p:ph sz="half" idx="2"/>
          </p:nvPr>
        </p:nvSpPr>
        <p:spPr>
          <a:xfrm>
            <a:off x="6094375" y="4047760"/>
            <a:ext cx="3179628" cy="1096899"/>
          </a:xfrm>
        </p:spPr>
        <p:txBody>
          <a:bodyPr vert="horz" lIns="91440" tIns="45720" rIns="91440" bIns="45720" rtlCol="0" anchor="t">
            <a:normAutofit/>
          </a:bodyPr>
          <a:lstStyle/>
          <a:p>
            <a:pPr marL="0" indent="0" algn="r">
              <a:buNone/>
            </a:pPr>
            <a:r>
              <a:rPr lang="en-US" dirty="0" err="1">
                <a:solidFill>
                  <a:schemeClr val="tx1">
                    <a:lumMod val="50000"/>
                    <a:lumOff val="50000"/>
                  </a:schemeClr>
                </a:solidFill>
              </a:rPr>
              <a:t>Pozvánka</a:t>
            </a:r>
            <a:r>
              <a:rPr lang="en-US" dirty="0">
                <a:solidFill>
                  <a:schemeClr val="tx1">
                    <a:lumMod val="50000"/>
                    <a:lumOff val="50000"/>
                  </a:schemeClr>
                </a:solidFill>
              </a:rPr>
              <a:t> </a:t>
            </a:r>
            <a:r>
              <a:rPr lang="en-US" dirty="0" err="1">
                <a:solidFill>
                  <a:schemeClr val="tx1">
                    <a:lumMod val="50000"/>
                    <a:lumOff val="50000"/>
                  </a:schemeClr>
                </a:solidFill>
              </a:rPr>
              <a:t>na</a:t>
            </a:r>
            <a:r>
              <a:rPr lang="en-US" dirty="0">
                <a:solidFill>
                  <a:schemeClr val="tx1">
                    <a:lumMod val="50000"/>
                    <a:lumOff val="50000"/>
                  </a:schemeClr>
                </a:solidFill>
              </a:rPr>
              <a:t> </a:t>
            </a:r>
            <a:r>
              <a:rPr lang="en-US" dirty="0" err="1">
                <a:solidFill>
                  <a:schemeClr val="tx1">
                    <a:lumMod val="50000"/>
                    <a:lumOff val="50000"/>
                  </a:schemeClr>
                </a:solidFill>
              </a:rPr>
              <a:t>zasedání</a:t>
            </a:r>
            <a:r>
              <a:rPr lang="en-US" dirty="0">
                <a:solidFill>
                  <a:schemeClr val="tx1">
                    <a:lumMod val="50000"/>
                    <a:lumOff val="50000"/>
                  </a:schemeClr>
                </a:solidFill>
              </a:rPr>
              <a:t> </a:t>
            </a:r>
            <a:r>
              <a:rPr lang="en-US" dirty="0" err="1">
                <a:solidFill>
                  <a:schemeClr val="tx1">
                    <a:lumMod val="50000"/>
                    <a:lumOff val="50000"/>
                  </a:schemeClr>
                </a:solidFill>
              </a:rPr>
              <a:t>zastupitelstva</a:t>
            </a:r>
            <a:r>
              <a:rPr lang="en-US" dirty="0">
                <a:solidFill>
                  <a:schemeClr val="tx1">
                    <a:lumMod val="50000"/>
                    <a:lumOff val="50000"/>
                  </a:schemeClr>
                </a:solidFill>
              </a:rPr>
              <a:t>, ze </a:t>
            </a:r>
            <a:r>
              <a:rPr lang="en-US" dirty="0" err="1">
                <a:solidFill>
                  <a:schemeClr val="tx1">
                    <a:lumMod val="50000"/>
                    <a:lumOff val="50000"/>
                  </a:schemeClr>
                </a:solidFill>
              </a:rPr>
              <a:t>které</a:t>
            </a:r>
            <a:r>
              <a:rPr lang="en-US" dirty="0">
                <a:solidFill>
                  <a:schemeClr val="tx1">
                    <a:lumMod val="50000"/>
                    <a:lumOff val="50000"/>
                  </a:schemeClr>
                </a:solidFill>
              </a:rPr>
              <a:t> </a:t>
            </a:r>
            <a:r>
              <a:rPr lang="en-US" dirty="0" err="1">
                <a:solidFill>
                  <a:schemeClr val="tx1">
                    <a:lumMod val="50000"/>
                    <a:lumOff val="50000"/>
                  </a:schemeClr>
                </a:solidFill>
              </a:rPr>
              <a:t>nic</a:t>
            </a:r>
            <a:r>
              <a:rPr lang="en-US" dirty="0">
                <a:solidFill>
                  <a:schemeClr val="tx1">
                    <a:lumMod val="50000"/>
                    <a:lumOff val="50000"/>
                  </a:schemeClr>
                </a:solidFill>
              </a:rPr>
              <a:t> </a:t>
            </a:r>
            <a:r>
              <a:rPr lang="en-US" dirty="0" err="1">
                <a:solidFill>
                  <a:schemeClr val="tx1">
                    <a:lumMod val="50000"/>
                    <a:lumOff val="50000"/>
                  </a:schemeClr>
                </a:solidFill>
              </a:rPr>
              <a:t>nepoznáte</a:t>
            </a:r>
            <a:endParaRPr lang="en-US" dirty="0">
              <a:solidFill>
                <a:schemeClr val="tx1">
                  <a:lumMod val="50000"/>
                  <a:lumOff val="50000"/>
                </a:schemeClr>
              </a:solidFill>
            </a:endParaRPr>
          </a:p>
        </p:txBody>
      </p:sp>
      <p:pic>
        <p:nvPicPr>
          <p:cNvPr id="6" name="Zástupný obsah 5" descr="Obsah obrázku snímek obrazovky&#10;&#10;Popis byl vytvořen automaticky">
            <a:extLst>
              <a:ext uri="{FF2B5EF4-FFF2-40B4-BE49-F238E27FC236}">
                <a16:creationId xmlns:a16="http://schemas.microsoft.com/office/drawing/2014/main" id="{7C92B0C0-2E6D-41F4-ABCE-615013057D24}"/>
              </a:ext>
            </a:extLst>
          </p:cNvPr>
          <p:cNvPicPr>
            <a:picLocks noGrp="1" noChangeAspect="1"/>
          </p:cNvPicPr>
          <p:nvPr>
            <p:ph sz="half" idx="1"/>
          </p:nvPr>
        </p:nvPicPr>
        <p:blipFill rotWithShape="1">
          <a:blip r:embed="rId2"/>
          <a:srcRect t="6893" r="3" b="6807"/>
          <a:stretch/>
        </p:blipFill>
        <p:spPr>
          <a:xfrm>
            <a:off x="888603" y="1261330"/>
            <a:ext cx="4973212" cy="4335340"/>
          </a:xfrm>
          <a:prstGeom prst="rect">
            <a:avLst/>
          </a:prstGeom>
        </p:spPr>
      </p:pic>
      <p:sp>
        <p:nvSpPr>
          <p:cNvPr id="22" name="Zástupný symbol pro zápatí 21"/>
          <p:cNvSpPr>
            <a:spLocks noGrp="1"/>
          </p:cNvSpPr>
          <p:nvPr>
            <p:ph type="ftr" sz="quarter" idx="11"/>
          </p:nvPr>
        </p:nvSpPr>
        <p:spPr>
          <a:xfrm>
            <a:off x="677334" y="6041362"/>
            <a:ext cx="5528230" cy="365125"/>
          </a:xfrm>
        </p:spPr>
        <p:txBody>
          <a:bodyPr vert="horz" lIns="91440" tIns="45720" rIns="91440" bIns="45720" rtlCol="0" anchor="ctr">
            <a:normAutofit/>
          </a:bodyPr>
          <a:lstStyle/>
          <a:p>
            <a:pPr>
              <a:spcAft>
                <a:spcPts val="600"/>
              </a:spcAft>
            </a:pPr>
            <a:endParaRPr lang="en-US"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122941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D3B095-CA01-45CD-88FF-C45C7A94C91D}"/>
              </a:ext>
            </a:extLst>
          </p:cNvPr>
          <p:cNvSpPr>
            <a:spLocks noGrp="1"/>
          </p:cNvSpPr>
          <p:nvPr>
            <p:ph type="title"/>
          </p:nvPr>
        </p:nvSpPr>
        <p:spPr>
          <a:xfrm>
            <a:off x="4974337" y="1265315"/>
            <a:ext cx="4317944" cy="3117216"/>
          </a:xfrm>
        </p:spPr>
        <p:txBody>
          <a:bodyPr vert="horz" lIns="91440" tIns="45720" rIns="91440" bIns="45720" rtlCol="0" anchor="b">
            <a:normAutofit/>
          </a:bodyPr>
          <a:lstStyle/>
          <a:p>
            <a:endParaRPr lang="en-US" sz="4000" dirty="0"/>
          </a:p>
        </p:txBody>
      </p:sp>
      <p:sp>
        <p:nvSpPr>
          <p:cNvPr id="4" name="Zástupný obsah 3">
            <a:extLst>
              <a:ext uri="{FF2B5EF4-FFF2-40B4-BE49-F238E27FC236}">
                <a16:creationId xmlns:a16="http://schemas.microsoft.com/office/drawing/2014/main" id="{9E65C217-E7D8-4513-8A0A-AAE67C0FAF04}"/>
              </a:ext>
            </a:extLst>
          </p:cNvPr>
          <p:cNvSpPr>
            <a:spLocks noGrp="1"/>
          </p:cNvSpPr>
          <p:nvPr>
            <p:ph sz="half" idx="2"/>
          </p:nvPr>
        </p:nvSpPr>
        <p:spPr>
          <a:xfrm>
            <a:off x="4974336" y="4514446"/>
            <a:ext cx="4299666" cy="871042"/>
          </a:xfrm>
        </p:spPr>
        <p:txBody>
          <a:bodyPr vert="horz" lIns="91440" tIns="45720" rIns="91440" bIns="45720" rtlCol="0" anchor="t">
            <a:noAutofit/>
          </a:bodyPr>
          <a:lstStyle/>
          <a:p>
            <a:pPr marL="0" indent="0">
              <a:buNone/>
            </a:pPr>
            <a:r>
              <a:rPr lang="en-US" sz="2400" dirty="0" err="1">
                <a:solidFill>
                  <a:schemeClr val="tx1">
                    <a:lumMod val="50000"/>
                    <a:lumOff val="50000"/>
                  </a:schemeClr>
                </a:solidFill>
              </a:rPr>
              <a:t>Pozvánka</a:t>
            </a:r>
            <a:r>
              <a:rPr lang="en-US" sz="2400" dirty="0">
                <a:solidFill>
                  <a:schemeClr val="tx1">
                    <a:lumMod val="50000"/>
                    <a:lumOff val="50000"/>
                  </a:schemeClr>
                </a:solidFill>
              </a:rPr>
              <a:t> </a:t>
            </a:r>
            <a:r>
              <a:rPr lang="en-US" sz="2400" dirty="0" err="1">
                <a:solidFill>
                  <a:schemeClr val="tx1">
                    <a:lumMod val="50000"/>
                    <a:lumOff val="50000"/>
                  </a:schemeClr>
                </a:solidFill>
              </a:rPr>
              <a:t>na</a:t>
            </a:r>
            <a:r>
              <a:rPr lang="en-US" sz="2400" dirty="0">
                <a:solidFill>
                  <a:schemeClr val="tx1">
                    <a:lumMod val="50000"/>
                    <a:lumOff val="50000"/>
                  </a:schemeClr>
                </a:solidFill>
              </a:rPr>
              <a:t> </a:t>
            </a:r>
            <a:r>
              <a:rPr lang="en-US" sz="2400" dirty="0" err="1">
                <a:solidFill>
                  <a:schemeClr val="tx1">
                    <a:lumMod val="50000"/>
                    <a:lumOff val="50000"/>
                  </a:schemeClr>
                </a:solidFill>
              </a:rPr>
              <a:t>zasedání</a:t>
            </a:r>
            <a:r>
              <a:rPr lang="en-US" sz="2400" dirty="0">
                <a:solidFill>
                  <a:schemeClr val="tx1">
                    <a:lumMod val="50000"/>
                    <a:lumOff val="50000"/>
                  </a:schemeClr>
                </a:solidFill>
              </a:rPr>
              <a:t> </a:t>
            </a:r>
            <a:r>
              <a:rPr lang="en-US" sz="2400" dirty="0" err="1">
                <a:solidFill>
                  <a:schemeClr val="tx1">
                    <a:lumMod val="50000"/>
                    <a:lumOff val="50000"/>
                  </a:schemeClr>
                </a:solidFill>
              </a:rPr>
              <a:t>deklarující</a:t>
            </a:r>
            <a:r>
              <a:rPr lang="en-US" sz="2400" dirty="0">
                <a:solidFill>
                  <a:schemeClr val="tx1">
                    <a:lumMod val="50000"/>
                    <a:lumOff val="50000"/>
                  </a:schemeClr>
                </a:solidFill>
              </a:rPr>
              <a:t> </a:t>
            </a:r>
            <a:r>
              <a:rPr lang="en-US" sz="2400" dirty="0" err="1">
                <a:solidFill>
                  <a:schemeClr val="tx1">
                    <a:lumMod val="50000"/>
                    <a:lumOff val="50000"/>
                  </a:schemeClr>
                </a:solidFill>
              </a:rPr>
              <a:t>omezení</a:t>
            </a:r>
            <a:r>
              <a:rPr lang="en-US" sz="2400" dirty="0">
                <a:solidFill>
                  <a:schemeClr val="tx1">
                    <a:lumMod val="50000"/>
                    <a:lumOff val="50000"/>
                  </a:schemeClr>
                </a:solidFill>
              </a:rPr>
              <a:t> </a:t>
            </a:r>
            <a:r>
              <a:rPr lang="en-US" sz="2400" dirty="0" err="1">
                <a:solidFill>
                  <a:schemeClr val="tx1">
                    <a:lumMod val="50000"/>
                    <a:lumOff val="50000"/>
                  </a:schemeClr>
                </a:solidFill>
              </a:rPr>
              <a:t>práv</a:t>
            </a:r>
            <a:r>
              <a:rPr lang="en-US" sz="2400" dirty="0">
                <a:solidFill>
                  <a:schemeClr val="tx1">
                    <a:lumMod val="50000"/>
                    <a:lumOff val="50000"/>
                  </a:schemeClr>
                </a:solidFill>
              </a:rPr>
              <a:t> </a:t>
            </a:r>
            <a:r>
              <a:rPr lang="en-US" sz="2400" dirty="0" err="1">
                <a:solidFill>
                  <a:schemeClr val="tx1">
                    <a:lumMod val="50000"/>
                    <a:lumOff val="50000"/>
                  </a:schemeClr>
                </a:solidFill>
              </a:rPr>
              <a:t>občanů</a:t>
            </a:r>
            <a:endParaRPr lang="en-US" sz="2400" dirty="0">
              <a:solidFill>
                <a:schemeClr val="tx1">
                  <a:lumMod val="50000"/>
                  <a:lumOff val="50000"/>
                </a:schemeClr>
              </a:solidFill>
            </a:endParaRPr>
          </a:p>
        </p:txBody>
      </p:sp>
      <p:pic>
        <p:nvPicPr>
          <p:cNvPr id="6" name="Zástupný obsah 5">
            <a:extLst>
              <a:ext uri="{FF2B5EF4-FFF2-40B4-BE49-F238E27FC236}">
                <a16:creationId xmlns:a16="http://schemas.microsoft.com/office/drawing/2014/main" id="{D75C3D17-D845-484C-A92A-6AC7263A3C34}"/>
              </a:ext>
            </a:extLst>
          </p:cNvPr>
          <p:cNvPicPr>
            <a:picLocks noGrp="1" noChangeAspect="1"/>
          </p:cNvPicPr>
          <p:nvPr>
            <p:ph sz="half" idx="1"/>
          </p:nvPr>
        </p:nvPicPr>
        <p:blipFill>
          <a:blip r:embed="rId2"/>
          <a:stretch>
            <a:fillRect/>
          </a:stretch>
        </p:blipFill>
        <p:spPr>
          <a:xfrm>
            <a:off x="3176" y="0"/>
            <a:ext cx="4816918" cy="5458264"/>
          </a:xfrm>
          <a:prstGeom prst="rect">
            <a:avLst/>
          </a:prstGeom>
        </p:spPr>
      </p:pic>
      <p:sp>
        <p:nvSpPr>
          <p:cNvPr id="22" name="Zástupný symbol pro zápatí 21"/>
          <p:cNvSpPr>
            <a:spLocks noGrp="1"/>
          </p:cNvSpPr>
          <p:nvPr>
            <p:ph type="ftr" sz="quarter" idx="11"/>
          </p:nvPr>
        </p:nvSpPr>
        <p:spPr/>
        <p:txBody>
          <a:bodyPr/>
          <a:lstStyle/>
          <a:p>
            <a:endParaRPr lang="en-US" dirty="0"/>
          </a:p>
        </p:txBody>
      </p:sp>
      <p:sp>
        <p:nvSpPr>
          <p:cNvPr id="3" name="Šipka dolů 2"/>
          <p:cNvSpPr/>
          <p:nvPr/>
        </p:nvSpPr>
        <p:spPr>
          <a:xfrm>
            <a:off x="3210998" y="3665912"/>
            <a:ext cx="615142" cy="9559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16505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2B45A6-330B-451D-8E02-0F566A983B88}"/>
              </a:ext>
            </a:extLst>
          </p:cNvPr>
          <p:cNvSpPr>
            <a:spLocks noGrp="1"/>
          </p:cNvSpPr>
          <p:nvPr>
            <p:ph type="title"/>
          </p:nvPr>
        </p:nvSpPr>
        <p:spPr>
          <a:xfrm>
            <a:off x="5873821" y="609600"/>
            <a:ext cx="4808034" cy="1320800"/>
          </a:xfrm>
        </p:spPr>
        <p:txBody>
          <a:bodyPr vert="horz" lIns="91440" tIns="45720" rIns="91440" bIns="45720" rtlCol="0" anchor="ctr">
            <a:normAutofit/>
          </a:bodyPr>
          <a:lstStyle/>
          <a:p>
            <a:r>
              <a:rPr lang="cs-CZ" dirty="0"/>
              <a:t>Prodej bez záměru</a:t>
            </a:r>
            <a:endParaRPr lang="en-US" dirty="0"/>
          </a:p>
        </p:txBody>
      </p:sp>
      <p:sp>
        <p:nvSpPr>
          <p:cNvPr id="27" name="Content Placeholder 26">
            <a:extLst>
              <a:ext uri="{FF2B5EF4-FFF2-40B4-BE49-F238E27FC236}">
                <a16:creationId xmlns:a16="http://schemas.microsoft.com/office/drawing/2014/main" id="{8957DE93-D19F-4AD0-9BB0-6135D1EACBAC}"/>
              </a:ext>
            </a:extLst>
          </p:cNvPr>
          <p:cNvSpPr>
            <a:spLocks noGrp="1"/>
          </p:cNvSpPr>
          <p:nvPr>
            <p:ph idx="1"/>
          </p:nvPr>
        </p:nvSpPr>
        <p:spPr>
          <a:xfrm>
            <a:off x="6586330" y="2729132"/>
            <a:ext cx="3743919" cy="3312230"/>
          </a:xfrm>
        </p:spPr>
        <p:txBody>
          <a:bodyPr>
            <a:normAutofit/>
          </a:bodyPr>
          <a:lstStyle/>
          <a:p>
            <a:r>
              <a:rPr lang="cs-CZ" sz="2000"/>
              <a:t>Zpětně vyvěšený dokument na úřední desce prozradily vlastnosti dokumentu PDF</a:t>
            </a:r>
            <a:endParaRPr lang="en-US" sz="2000" dirty="0"/>
          </a:p>
        </p:txBody>
      </p:sp>
      <p:pic>
        <p:nvPicPr>
          <p:cNvPr id="25" name="Zástupný obsah 4">
            <a:extLst>
              <a:ext uri="{FF2B5EF4-FFF2-40B4-BE49-F238E27FC236}">
                <a16:creationId xmlns:a16="http://schemas.microsoft.com/office/drawing/2014/main" id="{3B4BF493-D4E5-4B33-9BFA-3283B2C52255}"/>
              </a:ext>
            </a:extLst>
          </p:cNvPr>
          <p:cNvPicPr>
            <a:picLocks noChangeAspect="1"/>
          </p:cNvPicPr>
          <p:nvPr/>
        </p:nvPicPr>
        <p:blipFill>
          <a:blip r:embed="rId2"/>
          <a:stretch>
            <a:fillRect/>
          </a:stretch>
        </p:blipFill>
        <p:spPr>
          <a:xfrm>
            <a:off x="39988" y="295723"/>
            <a:ext cx="5833833" cy="6500093"/>
          </a:xfrm>
          <a:prstGeom prst="rect">
            <a:avLst/>
          </a:prstGeom>
        </p:spPr>
      </p:pic>
      <p:sp>
        <p:nvSpPr>
          <p:cNvPr id="5" name="Zástupný symbol pro zápatí 4"/>
          <p:cNvSpPr>
            <a:spLocks noGrp="1"/>
          </p:cNvSpPr>
          <p:nvPr>
            <p:ph type="ftr" sz="quarter" idx="11"/>
          </p:nvPr>
        </p:nvSpPr>
        <p:spPr>
          <a:xfrm>
            <a:off x="677334" y="6041362"/>
            <a:ext cx="6297612" cy="365125"/>
          </a:xfrm>
        </p:spPr>
        <p:txBody>
          <a:bodyPr/>
          <a:lstStyle/>
          <a:p>
            <a:endParaRPr lang="en-US" dirty="0"/>
          </a:p>
        </p:txBody>
      </p:sp>
    </p:spTree>
    <p:extLst>
      <p:ext uri="{BB962C8B-B14F-4D97-AF65-F5344CB8AC3E}">
        <p14:creationId xmlns:p14="http://schemas.microsoft.com/office/powerpoint/2010/main" val="4057134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9030085" cy="1320800"/>
          </a:xfrm>
        </p:spPr>
        <p:txBody>
          <a:bodyPr>
            <a:normAutofit fontScale="90000"/>
          </a:bodyPr>
          <a:lstStyle/>
          <a:p>
            <a:r>
              <a:rPr lang="cs-CZ" dirty="0">
                <a:solidFill>
                  <a:schemeClr val="accent1">
                    <a:lumMod val="50000"/>
                  </a:schemeClr>
                </a:solidFill>
              </a:rPr>
              <a:t>Máme legraci z toho, že v Yorku stále platí zákon dovolující zabít Skota, je-li ozbrojen lukem a šípy a na Floridě je zakázán pohlavní styk s dikobrazem</a:t>
            </a:r>
            <a:r>
              <a:rPr lang="cs-CZ" dirty="0"/>
              <a:t>.</a:t>
            </a:r>
            <a:br>
              <a:rPr lang="cs-CZ" dirty="0"/>
            </a:br>
            <a:endParaRPr lang="cs-CZ" dirty="0"/>
          </a:p>
        </p:txBody>
      </p:sp>
      <p:sp>
        <p:nvSpPr>
          <p:cNvPr id="3" name="Zástupný symbol pro obsah 2"/>
          <p:cNvSpPr>
            <a:spLocks noGrp="1"/>
          </p:cNvSpPr>
          <p:nvPr>
            <p:ph idx="1"/>
          </p:nvPr>
        </p:nvSpPr>
        <p:spPr>
          <a:xfrm>
            <a:off x="677334" y="3417455"/>
            <a:ext cx="8596668" cy="2623907"/>
          </a:xfrm>
        </p:spPr>
        <p:txBody>
          <a:bodyPr/>
          <a:lstStyle/>
          <a:p>
            <a:r>
              <a:rPr lang="cs-CZ" dirty="0"/>
              <a:t>Ale obecní normotvorba také stojí za to!</a:t>
            </a:r>
          </a:p>
        </p:txBody>
      </p:sp>
    </p:spTree>
    <p:extLst>
      <p:ext uri="{BB962C8B-B14F-4D97-AF65-F5344CB8AC3E}">
        <p14:creationId xmlns:p14="http://schemas.microsoft.com/office/powerpoint/2010/main" val="10701099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341745"/>
            <a:ext cx="9256375" cy="1560945"/>
          </a:xfrm>
        </p:spPr>
        <p:txBody>
          <a:bodyPr>
            <a:normAutofit/>
          </a:bodyPr>
          <a:lstStyle/>
          <a:p>
            <a:br>
              <a:rPr lang="cs-CZ" sz="2700" dirty="0"/>
            </a:br>
            <a:br>
              <a:rPr lang="cs-CZ" sz="2700" dirty="0"/>
            </a:br>
            <a:endParaRPr lang="cs-CZ" sz="2200" dirty="0"/>
          </a:p>
        </p:txBody>
      </p:sp>
      <p:sp>
        <p:nvSpPr>
          <p:cNvPr id="3" name="Zástupný symbol pro obsah 2"/>
          <p:cNvSpPr>
            <a:spLocks noGrp="1"/>
          </p:cNvSpPr>
          <p:nvPr>
            <p:ph idx="1"/>
          </p:nvPr>
        </p:nvSpPr>
        <p:spPr>
          <a:xfrm>
            <a:off x="563418" y="230909"/>
            <a:ext cx="9757741" cy="6761017"/>
          </a:xfrm>
        </p:spPr>
        <p:txBody>
          <a:bodyPr>
            <a:normAutofit lnSpcReduction="10000"/>
          </a:bodyPr>
          <a:lstStyle/>
          <a:p>
            <a:pPr algn="just"/>
            <a:endParaRPr lang="cs-CZ" dirty="0"/>
          </a:p>
          <a:p>
            <a:pPr algn="just"/>
            <a:r>
              <a:rPr lang="cs-CZ" sz="2900" dirty="0"/>
              <a:t>např. v Havířově nesmíte pít alkohol do 50 m od šplhací tyče (obecně závazná vyhláška č. 2/2008), dále je zde zakázáno jezdit na kole před cukrárnou Italka  (OZV č. 4/2007) a nesmíte přinést kočku blíž než 5 metrů od houpačky a jezdit na kolečkových bruslích na pískovišti.</a:t>
            </a:r>
          </a:p>
          <a:p>
            <a:pPr algn="just"/>
            <a:r>
              <a:rPr lang="cs-CZ" sz="2900" dirty="0"/>
              <a:t>V Hradci Králové nesmíte plivat v parku a odhazovat jízdenky v okrasných zahradách (OZV č. 4/2012)</a:t>
            </a:r>
          </a:p>
          <a:p>
            <a:pPr algn="just"/>
            <a:r>
              <a:rPr lang="cs-CZ" sz="2900" dirty="0"/>
              <a:t>Je zde ale povoleno spalování šišek, pokud nejsou znečištěny chemickými látkami (OZV č. 5/2013)</a:t>
            </a:r>
          </a:p>
          <a:p>
            <a:pPr algn="just"/>
            <a:r>
              <a:rPr lang="cs-CZ" sz="2900" dirty="0"/>
              <a:t>V Karviné smíte v době se zvýšeným nebezpečím vzniku požáru kouřit 15 metrů od stohů slámy. (OZV č. 3/2004)</a:t>
            </a:r>
          </a:p>
          <a:p>
            <a:pPr algn="just"/>
            <a:r>
              <a:rPr lang="cs-CZ" sz="2900" dirty="0"/>
              <a:t>Do centra Českých Budějovic nesmíte přijet na poníkovi (OZV č. 1/2013)</a:t>
            </a:r>
          </a:p>
        </p:txBody>
      </p:sp>
    </p:spTree>
    <p:extLst>
      <p:ext uri="{BB962C8B-B14F-4D97-AF65-F5344CB8AC3E}">
        <p14:creationId xmlns:p14="http://schemas.microsoft.com/office/powerpoint/2010/main" val="32980581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0CDE79-0C6D-2F99-49A6-3615A933A01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92D89E6-15FC-C385-5E39-130408DF3B15}"/>
              </a:ext>
            </a:extLst>
          </p:cNvPr>
          <p:cNvSpPr>
            <a:spLocks noGrp="1"/>
          </p:cNvSpPr>
          <p:nvPr>
            <p:ph idx="1"/>
          </p:nvPr>
        </p:nvSpPr>
        <p:spPr>
          <a:xfrm>
            <a:off x="677333" y="609600"/>
            <a:ext cx="9780459" cy="5431763"/>
          </a:xfrm>
        </p:spPr>
        <p:txBody>
          <a:bodyPr>
            <a:noAutofit/>
          </a:bodyPr>
          <a:lstStyle/>
          <a:p>
            <a:pPr algn="just"/>
            <a:r>
              <a:rPr lang="cs-CZ" sz="2800" dirty="0"/>
              <a:t>V obci Chuchelna </a:t>
            </a:r>
            <a:r>
              <a:rPr lang="cs-CZ" sz="2800" b="1" dirty="0"/>
              <a:t>měli chovatelé včel nařízeno zabránit jim ve vnikání na cizí pozemky </a:t>
            </a:r>
            <a:r>
              <a:rPr lang="cs-CZ" sz="2800" dirty="0"/>
              <a:t>(zrušil Ústavní soud </a:t>
            </a:r>
            <a:r>
              <a:rPr lang="cs-CZ" sz="2800" dirty="0" err="1"/>
              <a:t>Pl</a:t>
            </a:r>
            <a:r>
              <a:rPr lang="cs-CZ" sz="2800" dirty="0"/>
              <a:t>. ÚS 62/04)</a:t>
            </a:r>
          </a:p>
          <a:p>
            <a:pPr algn="just"/>
            <a:r>
              <a:rPr lang="cs-CZ" sz="2800" dirty="0"/>
              <a:t>V Třemošné je i přes to stále zakázán vstup včel, zpěvných ptáků a akvarijních ryb na pískoviště a hřbitov (OZV č. 1/2004)</a:t>
            </a:r>
          </a:p>
          <a:p>
            <a:pPr algn="just"/>
            <a:r>
              <a:rPr lang="cs-CZ" sz="2800" dirty="0"/>
              <a:t>Ve Vlachově Březí je zakázáno vstoupit na pohřebiště s husou (OZV bez č. ze dne 25.9.2017)</a:t>
            </a:r>
          </a:p>
          <a:p>
            <a:pPr algn="just"/>
            <a:r>
              <a:rPr lang="cs-CZ" sz="2800" dirty="0"/>
              <a:t>V Týně nad Vltavou smíte ven s prasetem na vodítku, ale nemůžete ho vzít na sportoviště. (OZV č. 2/2007)</a:t>
            </a:r>
          </a:p>
          <a:p>
            <a:pPr algn="just"/>
            <a:r>
              <a:rPr lang="cs-CZ" sz="2800" dirty="0"/>
              <a:t>V Lanškrouně si sebou berte metr, pivo totiž smíte pít na stadionu jen do 5 metrů od prodejního místa. Rada města vám ale může udělit výjimku. (OZV č. 2/2015).</a:t>
            </a:r>
          </a:p>
        </p:txBody>
      </p:sp>
      <p:sp>
        <p:nvSpPr>
          <p:cNvPr id="4" name="Zástupný symbol pro zápatí 3">
            <a:extLst>
              <a:ext uri="{FF2B5EF4-FFF2-40B4-BE49-F238E27FC236}">
                <a16:creationId xmlns:a16="http://schemas.microsoft.com/office/drawing/2014/main" id="{EBE15CE3-8A45-90C7-7C5C-CB8D0DD5570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264722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0308" y="397164"/>
            <a:ext cx="8413694" cy="1533236"/>
          </a:xfrm>
        </p:spPr>
        <p:txBody>
          <a:bodyPr/>
          <a:lstStyle/>
          <a:p>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0308" y="15950"/>
            <a:ext cx="7083906" cy="7056236"/>
          </a:xfrm>
        </p:spPr>
      </p:pic>
    </p:spTree>
    <p:extLst>
      <p:ext uri="{BB962C8B-B14F-4D97-AF65-F5344CB8AC3E}">
        <p14:creationId xmlns:p14="http://schemas.microsoft.com/office/powerpoint/2010/main" val="3951756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547581" cy="4093028"/>
          </a:xfrm>
        </p:spPr>
        <p:txBody>
          <a:bodyPr anchor="ctr">
            <a:normAutofit/>
          </a:bodyPr>
          <a:lstStyle/>
          <a:p>
            <a:r>
              <a:rPr lang="cs-CZ" sz="4400"/>
              <a:t>Další nabídka </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5315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36" y="492837"/>
            <a:ext cx="8390795" cy="5913650"/>
          </a:xfrm>
        </p:spPr>
      </p:pic>
      <p:sp>
        <p:nvSpPr>
          <p:cNvPr id="4" name="Zástupný symbol pro zápatí 3"/>
          <p:cNvSpPr>
            <a:spLocks noGrp="1"/>
          </p:cNvSpPr>
          <p:nvPr>
            <p:ph type="ftr" sz="quarter" idx="11"/>
          </p:nvPr>
        </p:nvSpPr>
        <p:spPr/>
        <p:txBody>
          <a:bodyPr/>
          <a:lstStyle/>
          <a:p>
            <a:endParaRPr lang="en-US" dirty="0"/>
          </a:p>
        </p:txBody>
      </p:sp>
      <p:sp>
        <p:nvSpPr>
          <p:cNvPr id="3" name="Šipka: dolů 2">
            <a:extLst>
              <a:ext uri="{FF2B5EF4-FFF2-40B4-BE49-F238E27FC236}">
                <a16:creationId xmlns:a16="http://schemas.microsoft.com/office/drawing/2014/main" id="{A562DCFB-70FA-FCA2-D1BB-2E6CA8D8738A}"/>
              </a:ext>
            </a:extLst>
          </p:cNvPr>
          <p:cNvSpPr/>
          <p:nvPr/>
        </p:nvSpPr>
        <p:spPr>
          <a:xfrm>
            <a:off x="7640515" y="1019908"/>
            <a:ext cx="870439" cy="17848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82031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9745" y="229124"/>
            <a:ext cx="7070800" cy="6628876"/>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211881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992" y="332510"/>
            <a:ext cx="4201464" cy="5958898"/>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7162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stretch>
            <a:fillRect/>
          </a:stretch>
        </p:blipFill>
        <p:spPr>
          <a:xfrm>
            <a:off x="1009324" y="423949"/>
            <a:ext cx="7403155" cy="6251241"/>
          </a:xfrm>
          <a:prstGeom prst="rect">
            <a:avLst/>
          </a:prstGeo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89876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44213"/>
            <a:ext cx="7495164" cy="6813787"/>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824554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zápatí 3"/>
          <p:cNvSpPr>
            <a:spLocks noGrp="1"/>
          </p:cNvSpPr>
          <p:nvPr>
            <p:ph type="ftr" sz="quarter" idx="11"/>
          </p:nvPr>
        </p:nvSpPr>
        <p:spPr/>
        <p:txBody>
          <a:bodyPr/>
          <a:lstStyle/>
          <a:p>
            <a:endParaRPr lang="en-US" dirty="0"/>
          </a:p>
        </p:txBody>
      </p:sp>
      <p:pic>
        <p:nvPicPr>
          <p:cNvPr id="7" name="Zástupný symbol pro obsah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8102" y="123540"/>
            <a:ext cx="5803525" cy="6525046"/>
          </a:xfrm>
        </p:spPr>
      </p:pic>
    </p:spTree>
    <p:extLst>
      <p:ext uri="{BB962C8B-B14F-4D97-AF65-F5344CB8AC3E}">
        <p14:creationId xmlns:p14="http://schemas.microsoft.com/office/powerpoint/2010/main" val="3428132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2095" y="91764"/>
            <a:ext cx="6309360" cy="6650408"/>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222431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zápatí 3"/>
          <p:cNvSpPr>
            <a:spLocks noGrp="1"/>
          </p:cNvSpPr>
          <p:nvPr>
            <p:ph type="ftr" sz="quarter" idx="11"/>
          </p:nvPr>
        </p:nvSpPr>
        <p:spPr/>
        <p:txBody>
          <a:bodyPr/>
          <a:lstStyle/>
          <a:p>
            <a:endParaRPr lang="en-US" dirty="0"/>
          </a:p>
        </p:txBody>
      </p:sp>
      <p:pic>
        <p:nvPicPr>
          <p:cNvPr id="7" name="Zástupný symbol pro obsah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395581"/>
            <a:ext cx="9630448" cy="6270183"/>
          </a:xfrm>
        </p:spPr>
      </p:pic>
    </p:spTree>
    <p:extLst>
      <p:ext uri="{BB962C8B-B14F-4D97-AF65-F5344CB8AC3E}">
        <p14:creationId xmlns:p14="http://schemas.microsoft.com/office/powerpoint/2010/main" val="2677548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Neznalost zákona neomlouvá</a:t>
            </a:r>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3842" y="1354975"/>
            <a:ext cx="8937748" cy="5503025"/>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130983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70C5F4-AB8C-48A1-A1E5-247D91DD52A3}"/>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sz="3600" dirty="0" err="1"/>
              <a:t>Opravdu</a:t>
            </a:r>
            <a:r>
              <a:rPr lang="en-US" sz="3600" dirty="0"/>
              <a:t> je to </a:t>
            </a:r>
            <a:r>
              <a:rPr lang="en-US" sz="3600" dirty="0" err="1"/>
              <a:t>chyba</a:t>
            </a:r>
            <a:r>
              <a:rPr lang="en-US" sz="3600" dirty="0"/>
              <a:t> </a:t>
            </a:r>
            <a:r>
              <a:rPr lang="en-US" sz="3600" dirty="0" err="1"/>
              <a:t>starostů</a:t>
            </a:r>
            <a:r>
              <a:rPr lang="cs-CZ" sz="3600" dirty="0"/>
              <a:t> a úředníků</a:t>
            </a:r>
            <a:r>
              <a:rPr lang="en-US" sz="3600" dirty="0"/>
              <a:t>?</a:t>
            </a:r>
            <a:br>
              <a:rPr lang="cs-CZ" sz="3600" dirty="0"/>
            </a:br>
            <a:br>
              <a:rPr lang="cs-CZ" sz="3600" dirty="0"/>
            </a:br>
            <a:r>
              <a:rPr lang="cs-CZ" sz="3600" dirty="0"/>
              <a:t>Není těch předpisů moc?</a:t>
            </a:r>
            <a:endParaRPr lang="en-US" sz="3600" dirty="0"/>
          </a:p>
        </p:txBody>
      </p:sp>
      <p:sp>
        <p:nvSpPr>
          <p:cNvPr id="3" name="Zástupný text 2">
            <a:extLst>
              <a:ext uri="{FF2B5EF4-FFF2-40B4-BE49-F238E27FC236}">
                <a16:creationId xmlns:a16="http://schemas.microsoft.com/office/drawing/2014/main" id="{0C54DFA8-DDEE-411D-9ACC-248E401D12B5}"/>
              </a:ext>
            </a:extLst>
          </p:cNvPr>
          <p:cNvSpPr>
            <a:spLocks noGrp="1"/>
          </p:cNvSpPr>
          <p:nvPr>
            <p:ph type="body" idx="1"/>
          </p:nvPr>
        </p:nvSpPr>
        <p:spPr>
          <a:xfrm>
            <a:off x="4654295" y="816638"/>
            <a:ext cx="4619706" cy="5224724"/>
          </a:xfrm>
        </p:spPr>
        <p:txBody>
          <a:bodyPr vert="horz" lIns="91440" tIns="45720" rIns="91440" bIns="45720" rtlCol="0" anchor="ctr">
            <a:normAutofit/>
          </a:bodyPr>
          <a:lstStyle/>
          <a:p>
            <a:pPr algn="just">
              <a:buFont typeface="Wingdings 3" charset="2"/>
              <a:buChar char=""/>
            </a:pPr>
            <a:r>
              <a:rPr lang="cs-CZ" i="1" dirty="0"/>
              <a:t>Ministerstvo vnitra odhaduje, že databáze této sbírky bude obsahovat přibližně 38 000 právních předpisů českého práva. </a:t>
            </a:r>
          </a:p>
          <a:p>
            <a:pPr algn="just">
              <a:buFont typeface="Wingdings 3" charset="2"/>
              <a:buChar char=""/>
            </a:pPr>
            <a:r>
              <a:rPr lang="cs-CZ" b="1" i="1" u="sng" dirty="0"/>
              <a:t>Zhruba 9 000 právních předpisů lze v současnosti považovat za platné</a:t>
            </a:r>
            <a:r>
              <a:rPr lang="cs-CZ" i="1" dirty="0"/>
              <a:t>. </a:t>
            </a:r>
          </a:p>
          <a:p>
            <a:pPr algn="just">
              <a:buFont typeface="Wingdings 3" charset="2"/>
              <a:buChar char=""/>
            </a:pPr>
            <a:r>
              <a:rPr lang="cs-CZ" i="1" dirty="0"/>
              <a:t>Odhad počtu tiskových stran této databáze činí 400 000 stran, což je vzhledem k vyšší hustotě zápisu ve Sbírkách zákonů a obdobných publikacích ekvivalent asi 800 000 - 1 000 000 normostran.</a:t>
            </a:r>
          </a:p>
          <a:p>
            <a:pPr>
              <a:buFont typeface="Wingdings 3" charset="2"/>
              <a:buChar char=""/>
            </a:pPr>
            <a:r>
              <a:rPr lang="cs-CZ" dirty="0"/>
              <a:t> č.j. MV- 56477-2/LG-2018 MV- Poskytnutí informací podle zákona č. 106/1999 Sb.</a:t>
            </a:r>
          </a:p>
        </p:txBody>
      </p:sp>
      <p:sp>
        <p:nvSpPr>
          <p:cNvPr id="19" name="Zástupný symbol pro zápatí 18"/>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50155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547581" cy="4093028"/>
          </a:xfrm>
        </p:spPr>
        <p:txBody>
          <a:bodyPr anchor="ctr">
            <a:normAutofit/>
          </a:bodyPr>
          <a:lstStyle/>
          <a:p>
            <a:r>
              <a:rPr lang="cs-CZ" sz="4400"/>
              <a:t>Další nabídka</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68113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125AF3-BBFB-4AC6-9E30-03EBADA75C41}"/>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sz="3600"/>
              <a:t>A další předpisy, neznalost neomlouvá</a:t>
            </a:r>
          </a:p>
        </p:txBody>
      </p:sp>
      <p:sp>
        <p:nvSpPr>
          <p:cNvPr id="3" name="Zástupný text 2">
            <a:extLst>
              <a:ext uri="{FF2B5EF4-FFF2-40B4-BE49-F238E27FC236}">
                <a16:creationId xmlns:a16="http://schemas.microsoft.com/office/drawing/2014/main" id="{E5D82F8F-1D1A-4F2E-8BF3-16F38D7C272D}"/>
              </a:ext>
            </a:extLst>
          </p:cNvPr>
          <p:cNvSpPr>
            <a:spLocks noGrp="1"/>
          </p:cNvSpPr>
          <p:nvPr>
            <p:ph type="body" idx="1"/>
          </p:nvPr>
        </p:nvSpPr>
        <p:spPr>
          <a:xfrm>
            <a:off x="4654295" y="816638"/>
            <a:ext cx="4619706" cy="5224724"/>
          </a:xfrm>
        </p:spPr>
        <p:txBody>
          <a:bodyPr vert="horz" lIns="91440" tIns="45720" rIns="91440" bIns="45720" rtlCol="0" anchor="ctr">
            <a:normAutofit/>
          </a:bodyPr>
          <a:lstStyle/>
          <a:p>
            <a:pPr algn="just">
              <a:buFont typeface="Wingdings 3" charset="2"/>
              <a:buChar char=""/>
            </a:pPr>
            <a:r>
              <a:rPr lang="cs-CZ" dirty="0"/>
              <a:t>Současně lze na základě dílčích informací, které má Ministerstvo vnitra k dispozici v souvislosti se svou kontrolní činností normotvorby samospráv v jejich samostatné působnosti, odhadovat, že počet platných a účinných právních předpisů vydaných kraji, obcemi a hlavním městem Prahou v samostatné působnosti činí </a:t>
            </a:r>
            <a:r>
              <a:rPr lang="cs-CZ" u="sng" dirty="0"/>
              <a:t>přibližně 100 000 právních předpisů</a:t>
            </a:r>
            <a:r>
              <a:rPr lang="cs-CZ" dirty="0"/>
              <a:t>. Přesné údaje o jejich počtu, stejně jako údaje o počtu stran těchto právních předpisů nemá Ministerstvo vnitra k dispozici. </a:t>
            </a:r>
          </a:p>
          <a:p>
            <a:pPr>
              <a:buFont typeface="Wingdings 3" charset="2"/>
              <a:buChar char=""/>
            </a:pPr>
            <a:r>
              <a:rPr lang="cs-CZ" sz="1100" dirty="0"/>
              <a:t>č.j. MV- 56477-2/LG-2018 MV- Poskytnutí informací podle zákona č. 106/1999 Sb.</a:t>
            </a:r>
          </a:p>
        </p:txBody>
      </p:sp>
      <p:sp>
        <p:nvSpPr>
          <p:cNvPr id="19" name="Zástupný symbol pro zápatí 18"/>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106889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92F5B8-FEED-48D0-B20A-7AE3E28BB1E4}"/>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cs-CZ" dirty="0">
                <a:solidFill>
                  <a:schemeClr val="accent1">
                    <a:lumMod val="75000"/>
                  </a:schemeClr>
                </a:solidFill>
              </a:rPr>
              <a:t>Neznalost zákona neomlouvá?</a:t>
            </a:r>
            <a:endParaRPr lang="en-US" dirty="0">
              <a:solidFill>
                <a:schemeClr val="accent1">
                  <a:lumMod val="75000"/>
                </a:schemeClr>
              </a:solidFill>
            </a:endParaRPr>
          </a:p>
        </p:txBody>
      </p:sp>
      <p:graphicFrame>
        <p:nvGraphicFramePr>
          <p:cNvPr id="5" name="Zástupný text 2">
            <a:extLst>
              <a:ext uri="{FF2B5EF4-FFF2-40B4-BE49-F238E27FC236}">
                <a16:creationId xmlns:a16="http://schemas.microsoft.com/office/drawing/2014/main" id="{1E14E2CB-04AB-4B99-8364-85AFC703B141}"/>
              </a:ext>
            </a:extLst>
          </p:cNvPr>
          <p:cNvGraphicFramePr/>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Zástupný symbol pro zápatí 3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728342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71A989-127B-4E3E-B841-1365E6CA4C45}"/>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cs-CZ" sz="3600" dirty="0"/>
              <a:t>…</a:t>
            </a:r>
            <a:endParaRPr lang="en-US" sz="3600" dirty="0"/>
          </a:p>
        </p:txBody>
      </p:sp>
      <p:sp>
        <p:nvSpPr>
          <p:cNvPr id="3" name="Zástupný text 2">
            <a:extLst>
              <a:ext uri="{FF2B5EF4-FFF2-40B4-BE49-F238E27FC236}">
                <a16:creationId xmlns:a16="http://schemas.microsoft.com/office/drawing/2014/main" id="{2D302787-8248-483A-BCEB-7B0CA5589497}"/>
              </a:ext>
            </a:extLst>
          </p:cNvPr>
          <p:cNvSpPr>
            <a:spLocks noGrp="1"/>
          </p:cNvSpPr>
          <p:nvPr>
            <p:ph type="body" idx="1"/>
          </p:nvPr>
        </p:nvSpPr>
        <p:spPr>
          <a:xfrm>
            <a:off x="4394830" y="816637"/>
            <a:ext cx="5319012" cy="5504649"/>
          </a:xfrm>
        </p:spPr>
        <p:txBody>
          <a:bodyPr vert="horz" lIns="91440" tIns="45720" rIns="91440" bIns="45720" rtlCol="0" anchor="ctr">
            <a:normAutofit/>
          </a:bodyPr>
          <a:lstStyle/>
          <a:p>
            <a:pPr algn="just">
              <a:buFont typeface="Wingdings 3" charset="2"/>
              <a:buChar char=""/>
            </a:pPr>
            <a:r>
              <a:rPr lang="cs-CZ" b="1" dirty="0"/>
              <a:t>Bývalý m</a:t>
            </a:r>
            <a:r>
              <a:rPr lang="en-US" b="1" dirty="0" err="1"/>
              <a:t>inistr</a:t>
            </a:r>
            <a:r>
              <a:rPr lang="en-US" b="1" dirty="0"/>
              <a:t> </a:t>
            </a:r>
            <a:r>
              <a:rPr lang="en-US" b="1" dirty="0" err="1"/>
              <a:t>spravedlnosti</a:t>
            </a:r>
            <a:r>
              <a:rPr lang="en-US" b="1" dirty="0"/>
              <a:t> </a:t>
            </a:r>
            <a:r>
              <a:rPr lang="en-US" b="1" dirty="0" err="1"/>
              <a:t>Pelikán</a:t>
            </a:r>
            <a:r>
              <a:rPr lang="en-US" b="1" dirty="0"/>
              <a:t> </a:t>
            </a:r>
            <a:r>
              <a:rPr lang="en-US" b="1" dirty="0" err="1"/>
              <a:t>při</a:t>
            </a:r>
            <a:r>
              <a:rPr lang="en-US" b="1" dirty="0"/>
              <a:t> </a:t>
            </a:r>
            <a:r>
              <a:rPr lang="en-US" b="1" dirty="0" err="1"/>
              <a:t>nástupu</a:t>
            </a:r>
            <a:r>
              <a:rPr lang="en-US" b="1" dirty="0"/>
              <a:t> do </a:t>
            </a:r>
            <a:r>
              <a:rPr lang="en-US" b="1" dirty="0" err="1"/>
              <a:t>funkce</a:t>
            </a:r>
            <a:r>
              <a:rPr lang="en-US" b="1" dirty="0"/>
              <a:t> </a:t>
            </a:r>
            <a:r>
              <a:rPr lang="en-US" b="1" dirty="0" err="1"/>
              <a:t>chtěl</a:t>
            </a:r>
            <a:r>
              <a:rPr lang="en-US" b="1" dirty="0"/>
              <a:t> </a:t>
            </a:r>
            <a:r>
              <a:rPr lang="en-US" b="1" dirty="0" err="1"/>
              <a:t>předat</a:t>
            </a:r>
            <a:r>
              <a:rPr lang="en-US" b="1" dirty="0"/>
              <a:t> </a:t>
            </a:r>
            <a:r>
              <a:rPr lang="en-US" b="1" dirty="0" err="1"/>
              <a:t>koncepce</a:t>
            </a:r>
            <a:r>
              <a:rPr lang="en-US" b="1" dirty="0"/>
              <a:t> </a:t>
            </a:r>
            <a:r>
              <a:rPr lang="en-US" b="1" dirty="0" err="1"/>
              <a:t>legislativní</a:t>
            </a:r>
            <a:r>
              <a:rPr lang="en-US" b="1" dirty="0"/>
              <a:t> </a:t>
            </a:r>
            <a:r>
              <a:rPr lang="en-US" b="1" dirty="0" err="1"/>
              <a:t>práce</a:t>
            </a:r>
            <a:r>
              <a:rPr lang="en-US" b="1" dirty="0"/>
              <a:t> </a:t>
            </a:r>
            <a:r>
              <a:rPr lang="en-US" b="1" dirty="0" err="1"/>
              <a:t>ministerstva</a:t>
            </a:r>
            <a:r>
              <a:rPr lang="cs-CZ" b="1" dirty="0"/>
              <a:t>, hledal, ale</a:t>
            </a:r>
            <a:r>
              <a:rPr lang="en-US" b="1" dirty="0"/>
              <a:t>: </a:t>
            </a:r>
            <a:endParaRPr lang="cs-CZ" b="1" dirty="0"/>
          </a:p>
          <a:p>
            <a:pPr>
              <a:buFont typeface="Wingdings 3" charset="2"/>
              <a:buChar char=""/>
            </a:pPr>
            <a:endParaRPr lang="en-US" b="1" dirty="0"/>
          </a:p>
          <a:p>
            <a:pPr algn="just">
              <a:buFont typeface="Wingdings 3" charset="2"/>
              <a:buChar char=""/>
            </a:pPr>
            <a:r>
              <a:rPr lang="en-US" sz="2400" b="1" i="1" dirty="0"/>
              <a:t>"</a:t>
            </a:r>
            <a:r>
              <a:rPr lang="en-US" sz="2400" b="1" i="1" dirty="0" err="1"/>
              <a:t>Žádné</a:t>
            </a:r>
            <a:r>
              <a:rPr lang="en-US" sz="2400" b="1" i="1" dirty="0"/>
              <a:t> tam </a:t>
            </a:r>
            <a:r>
              <a:rPr lang="en-US" sz="2400" b="1" i="1" dirty="0" err="1"/>
              <a:t>nebyly</a:t>
            </a:r>
            <a:r>
              <a:rPr lang="en-US" sz="2400" b="1" i="1" dirty="0"/>
              <a:t>. </a:t>
            </a:r>
            <a:r>
              <a:rPr lang="en-US" sz="2400" b="1" i="1" dirty="0" err="1"/>
              <a:t>Tak</a:t>
            </a:r>
            <a:r>
              <a:rPr lang="en-US" sz="2400" b="1" i="1" dirty="0"/>
              <a:t> </a:t>
            </a:r>
            <a:r>
              <a:rPr lang="en-US" sz="2400" b="1" i="1" dirty="0" err="1"/>
              <a:t>jsem</a:t>
            </a:r>
            <a:r>
              <a:rPr lang="en-US" sz="2400" b="1" i="1" dirty="0"/>
              <a:t> </a:t>
            </a:r>
            <a:r>
              <a:rPr lang="en-US" sz="2400" b="1" i="1" dirty="0" err="1"/>
              <a:t>začal</a:t>
            </a:r>
            <a:r>
              <a:rPr lang="en-US" sz="2400" b="1" i="1" dirty="0"/>
              <a:t> </a:t>
            </a:r>
            <a:r>
              <a:rPr lang="en-US" sz="2400" b="1" i="1" dirty="0" err="1"/>
              <a:t>hledat</a:t>
            </a:r>
            <a:r>
              <a:rPr lang="en-US" sz="2400" b="1" i="1" dirty="0"/>
              <a:t> </a:t>
            </a:r>
            <a:r>
              <a:rPr lang="en-US" sz="2400" b="1" i="1" dirty="0" err="1"/>
              <a:t>lidi</a:t>
            </a:r>
            <a:r>
              <a:rPr lang="en-US" sz="2400" b="1" i="1" dirty="0"/>
              <a:t>, </a:t>
            </a:r>
            <a:r>
              <a:rPr lang="en-US" sz="2400" b="1" i="1" dirty="0" err="1"/>
              <a:t>kteří</a:t>
            </a:r>
            <a:r>
              <a:rPr lang="en-US" sz="2400" b="1" i="1" dirty="0"/>
              <a:t> </a:t>
            </a:r>
            <a:r>
              <a:rPr lang="en-US" sz="2400" b="1" i="1" dirty="0" err="1"/>
              <a:t>mají</a:t>
            </a:r>
            <a:r>
              <a:rPr lang="en-US" sz="2400" b="1" i="1" dirty="0"/>
              <a:t> </a:t>
            </a:r>
            <a:r>
              <a:rPr lang="en-US" sz="2400" b="1" i="1" dirty="0" err="1"/>
              <a:t>koncepce</a:t>
            </a:r>
            <a:r>
              <a:rPr lang="en-US" sz="2400" b="1" i="1" dirty="0"/>
              <a:t> v </a:t>
            </a:r>
            <a:r>
              <a:rPr lang="en-US" sz="2400" b="1" i="1" dirty="0" err="1"/>
              <a:t>hlavě</a:t>
            </a:r>
            <a:r>
              <a:rPr lang="en-US" sz="2400" b="1" i="1" dirty="0"/>
              <a:t>, </a:t>
            </a:r>
            <a:r>
              <a:rPr lang="en-US" sz="2400" b="1" i="1" dirty="0" err="1"/>
              <a:t>jen</a:t>
            </a:r>
            <a:r>
              <a:rPr lang="en-US" sz="2400" b="1" i="1" dirty="0"/>
              <a:t> je </a:t>
            </a:r>
            <a:r>
              <a:rPr lang="en-US" sz="2400" b="1" i="1" dirty="0" err="1"/>
              <a:t>doteď</a:t>
            </a:r>
            <a:r>
              <a:rPr lang="en-US" sz="2400" b="1" i="1" dirty="0"/>
              <a:t> </a:t>
            </a:r>
            <a:r>
              <a:rPr lang="en-US" sz="2400" b="1" i="1" dirty="0" err="1"/>
              <a:t>nechtěl</a:t>
            </a:r>
            <a:r>
              <a:rPr lang="en-US" sz="2400" b="1" i="1" dirty="0"/>
              <a:t> </a:t>
            </a:r>
            <a:r>
              <a:rPr lang="en-US" sz="2400" b="1" i="1" dirty="0" err="1"/>
              <a:t>nikdo</a:t>
            </a:r>
            <a:r>
              <a:rPr lang="en-US" sz="2400" b="1" i="1" dirty="0"/>
              <a:t> </a:t>
            </a:r>
            <a:r>
              <a:rPr lang="en-US" sz="2400" b="1" i="1" dirty="0" err="1"/>
              <a:t>slyšet</a:t>
            </a:r>
            <a:r>
              <a:rPr lang="en-US" sz="2400" b="1" i="1" dirty="0"/>
              <a:t>. </a:t>
            </a:r>
            <a:r>
              <a:rPr lang="en-US" sz="2400" b="1" i="1" dirty="0" err="1"/>
              <a:t>Ti</a:t>
            </a:r>
            <a:r>
              <a:rPr lang="en-US" sz="2400" b="1" i="1" dirty="0"/>
              <a:t> tam </a:t>
            </a:r>
            <a:r>
              <a:rPr lang="en-US" sz="2400" b="1" i="1" dirty="0" err="1"/>
              <a:t>také</a:t>
            </a:r>
            <a:r>
              <a:rPr lang="en-US" sz="2400" b="1" i="1" dirty="0"/>
              <a:t> </a:t>
            </a:r>
            <a:r>
              <a:rPr lang="en-US" sz="2400" b="1" i="1" dirty="0" err="1"/>
              <a:t>nebyli</a:t>
            </a:r>
            <a:r>
              <a:rPr lang="en-US" sz="2400" b="1" i="1" dirty="0"/>
              <a:t>. </a:t>
            </a:r>
            <a:r>
              <a:rPr lang="en-US" sz="2400" b="1" i="1" dirty="0" err="1"/>
              <a:t>Tak</a:t>
            </a:r>
            <a:r>
              <a:rPr lang="en-US" sz="2400" b="1" i="1" dirty="0"/>
              <a:t> </a:t>
            </a:r>
            <a:r>
              <a:rPr lang="en-US" sz="2400" b="1" i="1" dirty="0" err="1"/>
              <a:t>jsem</a:t>
            </a:r>
            <a:r>
              <a:rPr lang="en-US" sz="2400" b="1" i="1" dirty="0"/>
              <a:t> </a:t>
            </a:r>
            <a:r>
              <a:rPr lang="en-US" sz="2400" b="1" i="1" dirty="0" err="1"/>
              <a:t>začal</a:t>
            </a:r>
            <a:r>
              <a:rPr lang="en-US" sz="2400" b="1" i="1" dirty="0"/>
              <a:t> </a:t>
            </a:r>
            <a:r>
              <a:rPr lang="en-US" sz="2400" b="1" i="1" dirty="0" err="1"/>
              <a:t>hledat</a:t>
            </a:r>
            <a:r>
              <a:rPr lang="en-US" sz="2400" b="1" i="1" dirty="0"/>
              <a:t> </a:t>
            </a:r>
            <a:r>
              <a:rPr lang="en-US" sz="2400" b="1" i="1" dirty="0" err="1"/>
              <a:t>lidi</a:t>
            </a:r>
            <a:r>
              <a:rPr lang="en-US" sz="2400" b="1" i="1" dirty="0"/>
              <a:t>, </a:t>
            </a:r>
            <a:r>
              <a:rPr lang="en-US" sz="2400" b="1" i="1" dirty="0" err="1"/>
              <a:t>kteří</a:t>
            </a:r>
            <a:r>
              <a:rPr lang="en-US" sz="2400" b="1" i="1" dirty="0"/>
              <a:t>, </a:t>
            </a:r>
            <a:r>
              <a:rPr lang="en-US" sz="2400" b="1" i="1" dirty="0" err="1"/>
              <a:t>když</a:t>
            </a:r>
            <a:r>
              <a:rPr lang="en-US" sz="2400" b="1" i="1" dirty="0"/>
              <a:t> se </a:t>
            </a:r>
            <a:r>
              <a:rPr lang="en-US" sz="2400" b="1" i="1" dirty="0" err="1"/>
              <a:t>jim</a:t>
            </a:r>
            <a:r>
              <a:rPr lang="en-US" sz="2400" b="1" i="1" dirty="0"/>
              <a:t> </a:t>
            </a:r>
            <a:r>
              <a:rPr lang="en-US" sz="2400" b="1" i="1" dirty="0" err="1"/>
              <a:t>řekne</a:t>
            </a:r>
            <a:r>
              <a:rPr lang="en-US" sz="2400" b="1" i="1" dirty="0"/>
              <a:t>, </a:t>
            </a:r>
            <a:r>
              <a:rPr lang="en-US" sz="2400" b="1" i="1" dirty="0" err="1"/>
              <a:t>tak</a:t>
            </a:r>
            <a:r>
              <a:rPr lang="en-US" sz="2400" b="1" i="1" dirty="0"/>
              <a:t> se </a:t>
            </a:r>
            <a:r>
              <a:rPr lang="en-US" sz="2400" b="1" i="1" dirty="0" err="1"/>
              <a:t>zamyslí</a:t>
            </a:r>
            <a:r>
              <a:rPr lang="en-US" sz="2400" b="1" i="1" dirty="0"/>
              <a:t> a </a:t>
            </a:r>
            <a:r>
              <a:rPr lang="en-US" sz="2400" b="1" i="1" dirty="0" err="1"/>
              <a:t>koncepce</a:t>
            </a:r>
            <a:r>
              <a:rPr lang="en-US" sz="2400" b="1" i="1" dirty="0"/>
              <a:t> </a:t>
            </a:r>
            <a:r>
              <a:rPr lang="en-US" sz="2400" b="1" i="1" dirty="0" err="1"/>
              <a:t>vytvoří</a:t>
            </a:r>
            <a:r>
              <a:rPr lang="en-US" sz="2400" b="1" i="1" dirty="0"/>
              <a:t>. Ani </a:t>
            </a:r>
            <a:r>
              <a:rPr lang="en-US" sz="2400" b="1" i="1" dirty="0" err="1"/>
              <a:t>ti</a:t>
            </a:r>
            <a:r>
              <a:rPr lang="en-US" sz="2400" b="1" i="1" dirty="0"/>
              <a:t> tam </a:t>
            </a:r>
            <a:r>
              <a:rPr lang="en-US" sz="2400" b="1" i="1" dirty="0" err="1"/>
              <a:t>nebyli</a:t>
            </a:r>
            <a:r>
              <a:rPr lang="en-US" sz="2400" b="1" dirty="0"/>
              <a:t>„</a:t>
            </a:r>
            <a:r>
              <a:rPr lang="cs-CZ" sz="2400" b="1" dirty="0"/>
              <a:t> …</a:t>
            </a:r>
            <a:endParaRPr lang="en-US" sz="2400" dirty="0"/>
          </a:p>
        </p:txBody>
      </p:sp>
      <p:sp>
        <p:nvSpPr>
          <p:cNvPr id="19" name="Zástupný symbol pro zápatí 18"/>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343231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378941"/>
            <a:ext cx="9759439" cy="1466335"/>
          </a:xfrm>
        </p:spPr>
        <p:txBody>
          <a:bodyPr>
            <a:normAutofit/>
          </a:bodyPr>
          <a:lstStyle/>
          <a:p>
            <a:r>
              <a:rPr lang="cs-CZ" sz="2800" b="1" dirty="0"/>
              <a:t>Neznalost zákona neomlouvá, ale zajišťuje stát aktuální znění právních předpisů?    Ne. Ale jinde to jde!</a:t>
            </a:r>
          </a:p>
        </p:txBody>
      </p:sp>
      <p:sp>
        <p:nvSpPr>
          <p:cNvPr id="5" name="Zástupný symbol pro text 4"/>
          <p:cNvSpPr>
            <a:spLocks noGrp="1"/>
          </p:cNvSpPr>
          <p:nvPr>
            <p:ph type="body" idx="1"/>
          </p:nvPr>
        </p:nvSpPr>
        <p:spPr/>
        <p:txBody>
          <a:bodyPr/>
          <a:lstStyle/>
          <a:p>
            <a:endParaRPr lang="cs-CZ"/>
          </a:p>
        </p:txBody>
      </p:sp>
      <p:pic>
        <p:nvPicPr>
          <p:cNvPr id="11" name="Zástupný symbol pro obsah 10" descr="prezentace SMO slovensko sbírka zákonů.jpg"/>
          <p:cNvPicPr>
            <a:picLocks noGrp="1" noChangeAspect="1"/>
          </p:cNvPicPr>
          <p:nvPr>
            <p:ph sz="half" idx="2"/>
          </p:nvPr>
        </p:nvPicPr>
        <p:blipFill>
          <a:blip r:embed="rId2"/>
          <a:stretch>
            <a:fillRect/>
          </a:stretch>
        </p:blipFill>
        <p:spPr>
          <a:xfrm>
            <a:off x="206751" y="1404694"/>
            <a:ext cx="5426937" cy="5202583"/>
          </a:xfrm>
        </p:spPr>
      </p:pic>
      <p:sp>
        <p:nvSpPr>
          <p:cNvPr id="6" name="Zástupný symbol pro text 5"/>
          <p:cNvSpPr>
            <a:spLocks noGrp="1"/>
          </p:cNvSpPr>
          <p:nvPr>
            <p:ph type="body" sz="quarter" idx="3"/>
          </p:nvPr>
        </p:nvSpPr>
        <p:spPr/>
        <p:txBody>
          <a:bodyPr/>
          <a:lstStyle/>
          <a:p>
            <a:endParaRPr lang="cs-CZ"/>
          </a:p>
        </p:txBody>
      </p:sp>
      <p:sp>
        <p:nvSpPr>
          <p:cNvPr id="4" name="Zástupný symbol pro zápatí 3"/>
          <p:cNvSpPr>
            <a:spLocks noGrp="1"/>
          </p:cNvSpPr>
          <p:nvPr>
            <p:ph type="ftr" sz="quarter" idx="11"/>
          </p:nvPr>
        </p:nvSpPr>
        <p:spPr/>
        <p:txBody>
          <a:bodyPr/>
          <a:lstStyle/>
          <a:p>
            <a:endParaRPr lang="en-US" dirty="0"/>
          </a:p>
        </p:txBody>
      </p:sp>
      <p:pic>
        <p:nvPicPr>
          <p:cNvPr id="12" name="Zástupný symbol pro obsah 11" descr="prezentace SMO slovensko sbírka zákonů2.jpg"/>
          <p:cNvPicPr>
            <a:picLocks noGrp="1" noChangeAspect="1"/>
          </p:cNvPicPr>
          <p:nvPr>
            <p:ph sz="quarter" idx="4"/>
          </p:nvPr>
        </p:nvPicPr>
        <p:blipFill>
          <a:blip r:embed="rId3"/>
          <a:stretch>
            <a:fillRect/>
          </a:stretch>
        </p:blipFill>
        <p:spPr>
          <a:xfrm>
            <a:off x="5633688" y="1622323"/>
            <a:ext cx="5588115" cy="4984954"/>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3CECE32A-B975-D94A-78E0-D8A304FD1AF2}"/>
              </a:ext>
            </a:extLst>
          </p:cNvPr>
          <p:cNvPicPr>
            <a:picLocks noGrp="1" noChangeAspect="1"/>
          </p:cNvPicPr>
          <p:nvPr>
            <p:ph idx="1"/>
          </p:nvPr>
        </p:nvPicPr>
        <p:blipFill>
          <a:blip r:embed="rId2"/>
          <a:stretch>
            <a:fillRect/>
          </a:stretch>
        </p:blipFill>
        <p:spPr>
          <a:xfrm>
            <a:off x="3009900" y="47139"/>
            <a:ext cx="6172200" cy="6763723"/>
          </a:xfrm>
        </p:spPr>
      </p:pic>
      <p:sp>
        <p:nvSpPr>
          <p:cNvPr id="2" name="Nadpis 1">
            <a:extLst>
              <a:ext uri="{FF2B5EF4-FFF2-40B4-BE49-F238E27FC236}">
                <a16:creationId xmlns:a16="http://schemas.microsoft.com/office/drawing/2014/main" id="{036B7C8E-517C-ED79-91F6-1175CAA5264C}"/>
              </a:ext>
            </a:extLst>
          </p:cNvPr>
          <p:cNvSpPr>
            <a:spLocks noGrp="1"/>
          </p:cNvSpPr>
          <p:nvPr>
            <p:ph type="title"/>
          </p:nvPr>
        </p:nvSpPr>
        <p:spPr>
          <a:xfrm>
            <a:off x="518746" y="272562"/>
            <a:ext cx="2576146" cy="1657838"/>
          </a:xfrm>
        </p:spPr>
        <p:txBody>
          <a:bodyPr>
            <a:normAutofit fontScale="90000"/>
          </a:bodyPr>
          <a:lstStyle/>
          <a:p>
            <a:r>
              <a:rPr lang="cs-CZ" dirty="0"/>
              <a:t>E-Sbírka</a:t>
            </a:r>
            <a:br>
              <a:rPr lang="cs-CZ" dirty="0"/>
            </a:br>
            <a:br>
              <a:rPr lang="cs-CZ" dirty="0"/>
            </a:br>
            <a:br>
              <a:rPr lang="cs-CZ" dirty="0"/>
            </a:br>
            <a:r>
              <a:rPr lang="cs-CZ" dirty="0"/>
              <a:t>nahradila Sbírku zákonů</a:t>
            </a:r>
          </a:p>
        </p:txBody>
      </p:sp>
      <p:sp>
        <p:nvSpPr>
          <p:cNvPr id="6" name="Šipka: doleva 5">
            <a:extLst>
              <a:ext uri="{FF2B5EF4-FFF2-40B4-BE49-F238E27FC236}">
                <a16:creationId xmlns:a16="http://schemas.microsoft.com/office/drawing/2014/main" id="{F6408D02-31A4-6A62-780F-A18E5D3EB0AC}"/>
              </a:ext>
            </a:extLst>
          </p:cNvPr>
          <p:cNvSpPr/>
          <p:nvPr/>
        </p:nvSpPr>
        <p:spPr>
          <a:xfrm>
            <a:off x="8440615" y="5776546"/>
            <a:ext cx="3472961" cy="1034315"/>
          </a:xfrm>
          <a:prstGeom prst="lef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dirty="0"/>
              <a:t>Toto není poslední změna zákona, poslední je č. 418/2023..</a:t>
            </a:r>
          </a:p>
        </p:txBody>
      </p:sp>
      <p:sp>
        <p:nvSpPr>
          <p:cNvPr id="7" name="Šipka: doleva 6">
            <a:extLst>
              <a:ext uri="{FF2B5EF4-FFF2-40B4-BE49-F238E27FC236}">
                <a16:creationId xmlns:a16="http://schemas.microsoft.com/office/drawing/2014/main" id="{7CD9C9CD-0428-FC64-8627-8C759BD602F8}"/>
              </a:ext>
            </a:extLst>
          </p:cNvPr>
          <p:cNvSpPr/>
          <p:nvPr/>
        </p:nvSpPr>
        <p:spPr>
          <a:xfrm>
            <a:off x="8868508" y="2667000"/>
            <a:ext cx="3472961" cy="1034315"/>
          </a:xfrm>
          <a:prstGeom prst="lef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dirty="0"/>
              <a:t>Ve Sbírce chybí celý prosinec….</a:t>
            </a:r>
          </a:p>
        </p:txBody>
      </p:sp>
    </p:spTree>
    <p:extLst>
      <p:ext uri="{BB962C8B-B14F-4D97-AF65-F5344CB8AC3E}">
        <p14:creationId xmlns:p14="http://schemas.microsoft.com/office/powerpoint/2010/main" val="5629528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017DFB-5B49-7515-59AA-1C3518EF82F0}"/>
              </a:ext>
            </a:extLst>
          </p:cNvPr>
          <p:cNvSpPr>
            <a:spLocks noGrp="1"/>
          </p:cNvSpPr>
          <p:nvPr>
            <p:ph type="title"/>
          </p:nvPr>
        </p:nvSpPr>
        <p:spPr/>
        <p:txBody>
          <a:bodyPr/>
          <a:lstStyle/>
          <a:p>
            <a:r>
              <a:rPr lang="cs-CZ" dirty="0"/>
              <a:t>Razítka, základ práce úředníka a starosty?</a:t>
            </a:r>
          </a:p>
        </p:txBody>
      </p:sp>
      <p:sp>
        <p:nvSpPr>
          <p:cNvPr id="3" name="Zástupný obsah 2">
            <a:extLst>
              <a:ext uri="{FF2B5EF4-FFF2-40B4-BE49-F238E27FC236}">
                <a16:creationId xmlns:a16="http://schemas.microsoft.com/office/drawing/2014/main" id="{F58AF131-82B0-31E0-386B-4F4BF551C8C2}"/>
              </a:ext>
            </a:extLst>
          </p:cNvPr>
          <p:cNvSpPr>
            <a:spLocks noGrp="1"/>
          </p:cNvSpPr>
          <p:nvPr>
            <p:ph idx="1"/>
          </p:nvPr>
        </p:nvSpPr>
        <p:spPr/>
        <p:txBody>
          <a:bodyPr/>
          <a:lstStyle/>
          <a:p>
            <a:endParaRPr lang="cs-CZ"/>
          </a:p>
        </p:txBody>
      </p:sp>
      <p:sp>
        <p:nvSpPr>
          <p:cNvPr id="4" name="Zástupný symbol pro zápatí 3">
            <a:extLst>
              <a:ext uri="{FF2B5EF4-FFF2-40B4-BE49-F238E27FC236}">
                <a16:creationId xmlns:a16="http://schemas.microsoft.com/office/drawing/2014/main" id="{BE0C1923-394C-A027-2DE5-1A0683C42D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427881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B30398-F5E6-4F1E-956F-CDF3B400E1E6}"/>
              </a:ext>
            </a:extLst>
          </p:cNvPr>
          <p:cNvSpPr>
            <a:spLocks noGrp="1"/>
          </p:cNvSpPr>
          <p:nvPr>
            <p:ph type="title"/>
          </p:nvPr>
        </p:nvSpPr>
        <p:spPr/>
        <p:txBody>
          <a:bodyPr/>
          <a:lstStyle/>
          <a:p>
            <a:r>
              <a:rPr lang="cs-CZ" dirty="0"/>
              <a:t>Test  - razítka</a:t>
            </a:r>
          </a:p>
        </p:txBody>
      </p:sp>
      <p:sp>
        <p:nvSpPr>
          <p:cNvPr id="3" name="Zástupný text 2">
            <a:extLst>
              <a:ext uri="{FF2B5EF4-FFF2-40B4-BE49-F238E27FC236}">
                <a16:creationId xmlns:a16="http://schemas.microsoft.com/office/drawing/2014/main" id="{A1FD2D02-62EF-2505-9781-7C366AB76D37}"/>
              </a:ext>
            </a:extLst>
          </p:cNvPr>
          <p:cNvSpPr>
            <a:spLocks noGrp="1"/>
          </p:cNvSpPr>
          <p:nvPr>
            <p:ph type="body" idx="1"/>
          </p:nvPr>
        </p:nvSpPr>
        <p:spPr>
          <a:xfrm>
            <a:off x="675745" y="1802424"/>
            <a:ext cx="4185623" cy="934822"/>
          </a:xfrm>
        </p:spPr>
        <p:txBody>
          <a:bodyPr/>
          <a:lstStyle/>
          <a:p>
            <a:r>
              <a:rPr lang="cs-CZ" dirty="0"/>
              <a:t>Jakou barvu mohou mít </a:t>
            </a:r>
            <a:r>
              <a:rPr lang="cs-CZ" u="sng" dirty="0"/>
              <a:t>razítka města</a:t>
            </a:r>
          </a:p>
        </p:txBody>
      </p:sp>
      <p:sp>
        <p:nvSpPr>
          <p:cNvPr id="4" name="Zástupný obsah 3">
            <a:extLst>
              <a:ext uri="{FF2B5EF4-FFF2-40B4-BE49-F238E27FC236}">
                <a16:creationId xmlns:a16="http://schemas.microsoft.com/office/drawing/2014/main" id="{9FF26AC7-B720-DB58-9E9A-F85092C886F2}"/>
              </a:ext>
            </a:extLst>
          </p:cNvPr>
          <p:cNvSpPr>
            <a:spLocks noGrp="1"/>
          </p:cNvSpPr>
          <p:nvPr>
            <p:ph sz="half" idx="2"/>
          </p:nvPr>
        </p:nvSpPr>
        <p:spPr>
          <a:xfrm>
            <a:off x="675745" y="4044462"/>
            <a:ext cx="8195693" cy="1996900"/>
          </a:xfrm>
        </p:spPr>
        <p:txBody>
          <a:bodyPr>
            <a:noAutofit/>
          </a:bodyPr>
          <a:lstStyle/>
          <a:p>
            <a:r>
              <a:rPr lang="cs-CZ" sz="2800" dirty="0"/>
              <a:t>Jakou mohou mít barvu </a:t>
            </a:r>
            <a:r>
              <a:rPr lang="cs-CZ" sz="2800" u="sng" dirty="0"/>
              <a:t>razítka úřadu</a:t>
            </a:r>
            <a:r>
              <a:rPr lang="cs-CZ" sz="2800" dirty="0"/>
              <a:t> a jakou nesmí</a:t>
            </a:r>
          </a:p>
        </p:txBody>
      </p:sp>
      <p:sp>
        <p:nvSpPr>
          <p:cNvPr id="5" name="Zástupný text 4">
            <a:extLst>
              <a:ext uri="{FF2B5EF4-FFF2-40B4-BE49-F238E27FC236}">
                <a16:creationId xmlns:a16="http://schemas.microsoft.com/office/drawing/2014/main" id="{AADB317B-1A96-C4D1-78FC-5D59F3D0265D}"/>
              </a:ext>
            </a:extLst>
          </p:cNvPr>
          <p:cNvSpPr>
            <a:spLocks noGrp="1"/>
          </p:cNvSpPr>
          <p:nvPr>
            <p:ph type="body" sz="quarter" idx="3"/>
          </p:nvPr>
        </p:nvSpPr>
        <p:spPr>
          <a:xfrm>
            <a:off x="5088383" y="2303585"/>
            <a:ext cx="4185618" cy="703384"/>
          </a:xfrm>
        </p:spPr>
        <p:txBody>
          <a:bodyPr/>
          <a:lstStyle/>
          <a:p>
            <a:r>
              <a:rPr lang="cs-CZ" dirty="0"/>
              <a:t>Jakou nesmí mít barvu</a:t>
            </a:r>
          </a:p>
          <a:p>
            <a:endParaRPr lang="cs-CZ" dirty="0"/>
          </a:p>
        </p:txBody>
      </p:sp>
      <p:sp>
        <p:nvSpPr>
          <p:cNvPr id="7" name="Zástupný symbol pro zápatí 6">
            <a:extLst>
              <a:ext uri="{FF2B5EF4-FFF2-40B4-BE49-F238E27FC236}">
                <a16:creationId xmlns:a16="http://schemas.microsoft.com/office/drawing/2014/main" id="{C3CC0DF0-9136-B8A6-E18A-D1240572B37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070444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Víte, jaká barva razítek se má používat</a:t>
            </a:r>
          </a:p>
        </p:txBody>
      </p:sp>
      <p:sp>
        <p:nvSpPr>
          <p:cNvPr id="3" name="Zástupný symbol pro obsah 2"/>
          <p:cNvSpPr>
            <a:spLocks noGrp="1"/>
          </p:cNvSpPr>
          <p:nvPr>
            <p:ph idx="1"/>
          </p:nvPr>
        </p:nvSpPr>
        <p:spPr>
          <a:xfrm>
            <a:off x="677333" y="1450429"/>
            <a:ext cx="9938115" cy="5097516"/>
          </a:xfrm>
        </p:spPr>
        <p:txBody>
          <a:bodyPr>
            <a:normAutofit fontScale="92500" lnSpcReduction="20000"/>
          </a:bodyPr>
          <a:lstStyle/>
          <a:p>
            <a:pPr algn="just"/>
            <a:r>
              <a:rPr lang="cs-CZ" dirty="0"/>
              <a:t>Hlavnímu městu Praze a jeho městským částem </a:t>
            </a:r>
            <a:r>
              <a:rPr lang="cs-CZ" b="1" dirty="0"/>
              <a:t>zákon zakazuje používat na razítka černou barvu</a:t>
            </a:r>
            <a:r>
              <a:rPr lang="cs-CZ" dirty="0"/>
              <a:t>. </a:t>
            </a:r>
          </a:p>
          <a:p>
            <a:pPr algn="just"/>
            <a:r>
              <a:rPr lang="cs-CZ" dirty="0"/>
              <a:t>Města a obce naopak </a:t>
            </a:r>
            <a:r>
              <a:rPr lang="cs-CZ" b="1" dirty="0"/>
              <a:t>mohou použít barvu libovolnou</a:t>
            </a:r>
            <a:r>
              <a:rPr lang="cs-CZ" dirty="0"/>
              <a:t>, nicméně na ruční zapisování do cestovních dokladů zase povinně orazí papír </a:t>
            </a:r>
            <a:r>
              <a:rPr lang="cs-CZ" b="1" dirty="0"/>
              <a:t>jedině razítkem černé barvy </a:t>
            </a:r>
            <a:r>
              <a:rPr lang="cs-CZ" dirty="0"/>
              <a:t>(dříve byl stejný úkon povinně razítkován </a:t>
            </a:r>
            <a:r>
              <a:rPr lang="cs-CZ" b="1" dirty="0">
                <a:solidFill>
                  <a:srgbClr val="FF0000"/>
                </a:solidFill>
              </a:rPr>
              <a:t>červenou</a:t>
            </a:r>
            <a:r>
              <a:rPr lang="cs-CZ" b="1" dirty="0"/>
              <a:t> barvou). </a:t>
            </a:r>
            <a:r>
              <a:rPr lang="cs-CZ" dirty="0"/>
              <a:t>Razítko obce se znakem obce</a:t>
            </a:r>
            <a:r>
              <a:rPr lang="cs-CZ" b="1" dirty="0"/>
              <a:t> </a:t>
            </a:r>
            <a:r>
              <a:rPr lang="cs-CZ" dirty="0"/>
              <a:t>nebo města</a:t>
            </a:r>
            <a:r>
              <a:rPr lang="cs-CZ" b="1" dirty="0"/>
              <a:t> může být i </a:t>
            </a:r>
            <a:r>
              <a:rPr lang="cs-CZ" b="1" dirty="0">
                <a:solidFill>
                  <a:srgbClr val="FF0000"/>
                </a:solidFill>
              </a:rPr>
              <a:t>ví</a:t>
            </a:r>
            <a:r>
              <a:rPr lang="cs-CZ" b="1" dirty="0"/>
              <a:t>ce</a:t>
            </a:r>
            <a:r>
              <a:rPr lang="cs-CZ" b="1" dirty="0">
                <a:solidFill>
                  <a:schemeClr val="accent2">
                    <a:lumMod val="75000"/>
                  </a:schemeClr>
                </a:solidFill>
              </a:rPr>
              <a:t>bare</a:t>
            </a:r>
            <a:r>
              <a:rPr lang="cs-CZ" b="1" dirty="0"/>
              <a:t>v</a:t>
            </a:r>
            <a:r>
              <a:rPr lang="cs-CZ" b="1" dirty="0">
                <a:solidFill>
                  <a:srgbClr val="FFC000"/>
                </a:solidFill>
              </a:rPr>
              <a:t>né</a:t>
            </a:r>
            <a:r>
              <a:rPr lang="cs-CZ" b="1" dirty="0"/>
              <a:t>, </a:t>
            </a:r>
            <a:r>
              <a:rPr lang="cs-CZ" dirty="0"/>
              <a:t>razítko obecního nebo městského úřadu se státním znakem </a:t>
            </a:r>
            <a:r>
              <a:rPr lang="cs-CZ" b="1" dirty="0"/>
              <a:t>smí být jen jednobarevné, </a:t>
            </a:r>
            <a:r>
              <a:rPr lang="cs-CZ" dirty="0"/>
              <a:t>může být ale i</a:t>
            </a:r>
            <a:r>
              <a:rPr lang="cs-CZ" b="1" dirty="0"/>
              <a:t> </a:t>
            </a:r>
            <a:r>
              <a:rPr lang="cs-CZ" b="1" dirty="0">
                <a:solidFill>
                  <a:schemeClr val="accent5">
                    <a:lumMod val="75000"/>
                  </a:schemeClr>
                </a:solidFill>
              </a:rPr>
              <a:t>zelené</a:t>
            </a:r>
            <a:r>
              <a:rPr lang="cs-CZ" b="1" dirty="0"/>
              <a:t>, </a:t>
            </a:r>
            <a:r>
              <a:rPr lang="cs-CZ" b="1" dirty="0">
                <a:solidFill>
                  <a:srgbClr val="FFC000"/>
                </a:solidFill>
              </a:rPr>
              <a:t>oranžové</a:t>
            </a:r>
            <a:r>
              <a:rPr lang="cs-CZ" b="1" dirty="0"/>
              <a:t>, </a:t>
            </a:r>
            <a:r>
              <a:rPr lang="cs-CZ" b="1" dirty="0">
                <a:solidFill>
                  <a:srgbClr val="7030A0"/>
                </a:solidFill>
              </a:rPr>
              <a:t>fialové</a:t>
            </a:r>
            <a:r>
              <a:rPr lang="cs-CZ" b="1" dirty="0"/>
              <a:t>, červené nebo </a:t>
            </a:r>
            <a:r>
              <a:rPr lang="cs-CZ" b="1" dirty="0">
                <a:solidFill>
                  <a:schemeClr val="accent1">
                    <a:lumMod val="50000"/>
                  </a:schemeClr>
                </a:solidFill>
              </a:rPr>
              <a:t>modré</a:t>
            </a:r>
            <a:r>
              <a:rPr lang="cs-CZ" b="1" dirty="0"/>
              <a:t>, klidně ale i v odstínech </a:t>
            </a:r>
            <a:r>
              <a:rPr lang="cs-CZ" b="1" dirty="0">
                <a:solidFill>
                  <a:srgbClr val="AA87B3"/>
                </a:solidFill>
              </a:rPr>
              <a:t>růžové</a:t>
            </a:r>
            <a:r>
              <a:rPr lang="cs-CZ" b="1" dirty="0"/>
              <a:t> nebo </a:t>
            </a:r>
            <a:r>
              <a:rPr lang="cs-CZ" b="1" dirty="0" err="1">
                <a:solidFill>
                  <a:schemeClr val="bg2">
                    <a:lumMod val="75000"/>
                  </a:schemeClr>
                </a:solidFill>
              </a:rPr>
              <a:t>latté</a:t>
            </a:r>
            <a:r>
              <a:rPr lang="cs-CZ" b="1" dirty="0"/>
              <a:t>.</a:t>
            </a:r>
            <a:endParaRPr lang="cs-CZ" dirty="0"/>
          </a:p>
          <a:p>
            <a:pPr algn="just"/>
            <a:r>
              <a:rPr lang="cs-CZ" dirty="0"/>
              <a:t>Úředníci ministerstva spravedlnosti zase</a:t>
            </a:r>
            <a:r>
              <a:rPr lang="cs-CZ" b="1" dirty="0"/>
              <a:t> nesmí černou barvou razítkovat spisy</a:t>
            </a:r>
            <a:r>
              <a:rPr lang="cs-CZ" dirty="0"/>
              <a:t> vůbec</a:t>
            </a:r>
            <a:r>
              <a:rPr lang="cs-CZ" b="1" dirty="0"/>
              <a:t>, znalcům a tlumočníkům zase není ministerstvem spravedlnosti doporučeno používat </a:t>
            </a:r>
            <a:r>
              <a:rPr lang="cs-CZ" b="1" dirty="0">
                <a:solidFill>
                  <a:srgbClr val="FF0000"/>
                </a:solidFill>
              </a:rPr>
              <a:t>červenou</a:t>
            </a:r>
            <a:r>
              <a:rPr lang="cs-CZ" b="1" dirty="0"/>
              <a:t> a černou barvu</a:t>
            </a:r>
            <a:r>
              <a:rPr lang="cs-CZ" dirty="0"/>
              <a:t>. Notáři mají používat </a:t>
            </a:r>
            <a:r>
              <a:rPr lang="cs-CZ" b="1" dirty="0">
                <a:solidFill>
                  <a:schemeClr val="accent2">
                    <a:lumMod val="75000"/>
                  </a:schemeClr>
                </a:solidFill>
              </a:rPr>
              <a:t>modrou</a:t>
            </a:r>
            <a:r>
              <a:rPr lang="cs-CZ" b="1" dirty="0"/>
              <a:t> a </a:t>
            </a:r>
            <a:r>
              <a:rPr lang="cs-CZ" b="1" dirty="0">
                <a:solidFill>
                  <a:srgbClr val="7030A0"/>
                </a:solidFill>
              </a:rPr>
              <a:t>fialovou</a:t>
            </a:r>
            <a:r>
              <a:rPr lang="cs-CZ" dirty="0"/>
              <a:t> barvu a stejně tak úředníci katastrálního úřadu, ti také musí používat barvu </a:t>
            </a:r>
            <a:r>
              <a:rPr lang="cs-CZ" b="1" dirty="0">
                <a:solidFill>
                  <a:srgbClr val="7030A0"/>
                </a:solidFill>
              </a:rPr>
              <a:t>fialovou</a:t>
            </a:r>
            <a:r>
              <a:rPr lang="cs-CZ" dirty="0"/>
              <a:t> </a:t>
            </a:r>
            <a:r>
              <a:rPr lang="cs-CZ" b="1" dirty="0"/>
              <a:t>nebo </a:t>
            </a:r>
            <a:r>
              <a:rPr lang="cs-CZ" b="1" dirty="0">
                <a:solidFill>
                  <a:schemeClr val="accent1">
                    <a:lumMod val="75000"/>
                  </a:schemeClr>
                </a:solidFill>
              </a:rPr>
              <a:t>modrou</a:t>
            </a:r>
            <a:r>
              <a:rPr lang="cs-CZ" dirty="0"/>
              <a:t>. Exekutor si naopak může vybrat </a:t>
            </a:r>
            <a:r>
              <a:rPr lang="cs-CZ" b="1" dirty="0"/>
              <a:t>barvu jakou chce</a:t>
            </a:r>
            <a:r>
              <a:rPr lang="cs-CZ" dirty="0"/>
              <a:t> a potěšit třeba adresáta </a:t>
            </a:r>
            <a:r>
              <a:rPr lang="cs-CZ" dirty="0">
                <a:solidFill>
                  <a:srgbClr val="661A5B"/>
                </a:solidFill>
              </a:rPr>
              <a:t>veselým odstínem</a:t>
            </a:r>
            <a:r>
              <a:rPr lang="cs-CZ" dirty="0"/>
              <a:t>.</a:t>
            </a:r>
          </a:p>
          <a:p>
            <a:pPr algn="just"/>
            <a:r>
              <a:rPr lang="cs-CZ" dirty="0"/>
              <a:t> Na obcích a městech tedy nic nezkazíte </a:t>
            </a:r>
            <a:r>
              <a:rPr lang="cs-CZ" dirty="0">
                <a:solidFill>
                  <a:srgbClr val="FF0000"/>
                </a:solidFill>
              </a:rPr>
              <a:t>červenou</a:t>
            </a:r>
            <a:r>
              <a:rPr lang="cs-CZ" dirty="0"/>
              <a:t>, </a:t>
            </a:r>
            <a:r>
              <a:rPr lang="cs-CZ" dirty="0">
                <a:solidFill>
                  <a:schemeClr val="accent2"/>
                </a:solidFill>
              </a:rPr>
              <a:t>modrou</a:t>
            </a:r>
            <a:r>
              <a:rPr lang="cs-CZ" dirty="0"/>
              <a:t> nebo </a:t>
            </a:r>
            <a:r>
              <a:rPr lang="cs-CZ" dirty="0">
                <a:solidFill>
                  <a:srgbClr val="7030A0"/>
                </a:solidFill>
              </a:rPr>
              <a:t>fialovou</a:t>
            </a:r>
            <a:r>
              <a:rPr lang="cs-CZ" dirty="0"/>
              <a:t> barvou ani na úředním razítku ani na razítku obce či města. Černou také ne, nedoporučuje se ale pouze kvůli tomu, že si můžete splést kopii. Pokud byste ale byli úředníci pražských městských částí nebo ministerstva spravedlnosti, černou barvu na razítku máte zapovězenu zcela.</a:t>
            </a:r>
          </a:p>
          <a:p>
            <a:r>
              <a:rPr lang="cs-CZ" dirty="0"/>
              <a:t> </a:t>
            </a:r>
            <a:r>
              <a:rPr lang="cs-CZ" b="1" dirty="0"/>
              <a:t>Přejeme barevný rok 2022</a:t>
            </a:r>
            <a:endParaRPr lang="cs-CZ" dirty="0"/>
          </a:p>
          <a:p>
            <a:r>
              <a:rPr lang="cs-CZ" dirty="0"/>
              <a:t>Šťastný &amp; Veselý, </a:t>
            </a:r>
            <a:r>
              <a:rPr lang="cs-CZ" dirty="0" err="1"/>
              <a:t>Catania</a:t>
            </a:r>
            <a:r>
              <a:rPr lang="cs-CZ" dirty="0"/>
              <a:t> Group</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816762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3AE19C-66D3-46B4-79BB-BCAEC0FC4B2F}"/>
              </a:ext>
            </a:extLst>
          </p:cNvPr>
          <p:cNvSpPr>
            <a:spLocks noGrp="1"/>
          </p:cNvSpPr>
          <p:nvPr>
            <p:ph type="title"/>
          </p:nvPr>
        </p:nvSpPr>
        <p:spPr>
          <a:xfrm>
            <a:off x="677334" y="609600"/>
            <a:ext cx="5231097" cy="1320800"/>
          </a:xfrm>
        </p:spPr>
        <p:txBody>
          <a:bodyPr/>
          <a:lstStyle/>
          <a:p>
            <a:r>
              <a:rPr lang="cs-CZ" dirty="0"/>
              <a:t>Na jaké dokumenty použijete tato razítka</a:t>
            </a:r>
          </a:p>
        </p:txBody>
      </p:sp>
      <p:pic>
        <p:nvPicPr>
          <p:cNvPr id="6" name="Zástupný obsah 5">
            <a:extLst>
              <a:ext uri="{FF2B5EF4-FFF2-40B4-BE49-F238E27FC236}">
                <a16:creationId xmlns:a16="http://schemas.microsoft.com/office/drawing/2014/main" id="{42DAF251-1A8D-30FE-D702-0F117703C6A0}"/>
              </a:ext>
            </a:extLst>
          </p:cNvPr>
          <p:cNvPicPr>
            <a:picLocks noGrp="1" noChangeAspect="1"/>
          </p:cNvPicPr>
          <p:nvPr>
            <p:ph idx="1"/>
          </p:nvPr>
        </p:nvPicPr>
        <p:blipFill>
          <a:blip r:embed="rId2"/>
          <a:stretch>
            <a:fillRect/>
          </a:stretch>
        </p:blipFill>
        <p:spPr>
          <a:xfrm>
            <a:off x="6637109" y="181600"/>
            <a:ext cx="2884818" cy="6771732"/>
          </a:xfrm>
        </p:spPr>
      </p:pic>
      <p:sp>
        <p:nvSpPr>
          <p:cNvPr id="4" name="Zástupný symbol pro zápatí 3">
            <a:extLst>
              <a:ext uri="{FF2B5EF4-FFF2-40B4-BE49-F238E27FC236}">
                <a16:creationId xmlns:a16="http://schemas.microsoft.com/office/drawing/2014/main" id="{10A61DFE-EEEC-3CAD-B660-023D9A1A98BB}"/>
              </a:ext>
            </a:extLst>
          </p:cNvPr>
          <p:cNvSpPr>
            <a:spLocks noGrp="1"/>
          </p:cNvSpPr>
          <p:nvPr>
            <p:ph type="ftr" sz="quarter" idx="11"/>
          </p:nvPr>
        </p:nvSpPr>
        <p:spPr/>
        <p:txBody>
          <a:bodyPr/>
          <a:lstStyle/>
          <a:p>
            <a:endParaRPr lang="en-US" dirty="0"/>
          </a:p>
        </p:txBody>
      </p:sp>
      <p:sp>
        <p:nvSpPr>
          <p:cNvPr id="3" name="TextovéPole 2">
            <a:extLst>
              <a:ext uri="{FF2B5EF4-FFF2-40B4-BE49-F238E27FC236}">
                <a16:creationId xmlns:a16="http://schemas.microsoft.com/office/drawing/2014/main" id="{E59FD540-2217-F702-4A6A-E72E8B6FB086}"/>
              </a:ext>
            </a:extLst>
          </p:cNvPr>
          <p:cNvSpPr txBox="1"/>
          <p:nvPr/>
        </p:nvSpPr>
        <p:spPr>
          <a:xfrm>
            <a:off x="8791460" y="1344058"/>
            <a:ext cx="396607" cy="369332"/>
          </a:xfrm>
          <a:prstGeom prst="rect">
            <a:avLst/>
          </a:prstGeom>
          <a:noFill/>
        </p:spPr>
        <p:txBody>
          <a:bodyPr wrap="square" rtlCol="0">
            <a:spAutoFit/>
          </a:bodyPr>
          <a:lstStyle/>
          <a:p>
            <a:r>
              <a:rPr lang="cs-CZ" dirty="0"/>
              <a:t>1</a:t>
            </a:r>
          </a:p>
        </p:txBody>
      </p:sp>
      <p:sp>
        <p:nvSpPr>
          <p:cNvPr id="5" name="TextovéPole 4">
            <a:extLst>
              <a:ext uri="{FF2B5EF4-FFF2-40B4-BE49-F238E27FC236}">
                <a16:creationId xmlns:a16="http://schemas.microsoft.com/office/drawing/2014/main" id="{1FD2F195-531E-4CD2-1768-CCFBF57FB59F}"/>
              </a:ext>
            </a:extLst>
          </p:cNvPr>
          <p:cNvSpPr txBox="1"/>
          <p:nvPr/>
        </p:nvSpPr>
        <p:spPr>
          <a:xfrm>
            <a:off x="8791460" y="3205908"/>
            <a:ext cx="396607" cy="369332"/>
          </a:xfrm>
          <a:prstGeom prst="rect">
            <a:avLst/>
          </a:prstGeom>
          <a:noFill/>
        </p:spPr>
        <p:txBody>
          <a:bodyPr wrap="square" rtlCol="0">
            <a:spAutoFit/>
          </a:bodyPr>
          <a:lstStyle/>
          <a:p>
            <a:r>
              <a:rPr lang="cs-CZ" dirty="0"/>
              <a:t>2</a:t>
            </a:r>
          </a:p>
        </p:txBody>
      </p:sp>
      <p:sp>
        <p:nvSpPr>
          <p:cNvPr id="7" name="TextovéPole 6">
            <a:extLst>
              <a:ext uri="{FF2B5EF4-FFF2-40B4-BE49-F238E27FC236}">
                <a16:creationId xmlns:a16="http://schemas.microsoft.com/office/drawing/2014/main" id="{092952B8-F218-7735-CF8A-85668BE1EAC8}"/>
              </a:ext>
            </a:extLst>
          </p:cNvPr>
          <p:cNvSpPr txBox="1"/>
          <p:nvPr/>
        </p:nvSpPr>
        <p:spPr>
          <a:xfrm>
            <a:off x="8791460" y="4957590"/>
            <a:ext cx="396607" cy="369332"/>
          </a:xfrm>
          <a:prstGeom prst="rect">
            <a:avLst/>
          </a:prstGeom>
          <a:noFill/>
        </p:spPr>
        <p:txBody>
          <a:bodyPr wrap="square" rtlCol="0">
            <a:spAutoFit/>
          </a:bodyPr>
          <a:lstStyle/>
          <a:p>
            <a:r>
              <a:rPr lang="cs-CZ" dirty="0"/>
              <a:t>3</a:t>
            </a:r>
          </a:p>
        </p:txBody>
      </p:sp>
      <p:sp>
        <p:nvSpPr>
          <p:cNvPr id="8" name="TextovéPole 7">
            <a:extLst>
              <a:ext uri="{FF2B5EF4-FFF2-40B4-BE49-F238E27FC236}">
                <a16:creationId xmlns:a16="http://schemas.microsoft.com/office/drawing/2014/main" id="{B80C5BB8-3D34-3D43-1920-41D54AB8A100}"/>
              </a:ext>
            </a:extLst>
          </p:cNvPr>
          <p:cNvSpPr txBox="1"/>
          <p:nvPr/>
        </p:nvSpPr>
        <p:spPr>
          <a:xfrm>
            <a:off x="8901629" y="6041362"/>
            <a:ext cx="396607" cy="369332"/>
          </a:xfrm>
          <a:prstGeom prst="rect">
            <a:avLst/>
          </a:prstGeom>
          <a:noFill/>
        </p:spPr>
        <p:txBody>
          <a:bodyPr wrap="square" rtlCol="0">
            <a:spAutoFit/>
          </a:bodyPr>
          <a:lstStyle/>
          <a:p>
            <a:r>
              <a:rPr lang="cs-CZ" dirty="0"/>
              <a:t>4</a:t>
            </a:r>
          </a:p>
        </p:txBody>
      </p:sp>
    </p:spTree>
    <p:extLst>
      <p:ext uri="{BB962C8B-B14F-4D97-AF65-F5344CB8AC3E}">
        <p14:creationId xmlns:p14="http://schemas.microsoft.com/office/powerpoint/2010/main" val="24349763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616967" y="2160588"/>
            <a:ext cx="6718104" cy="3881437"/>
          </a:xfrm>
          <a:prstGeom prst="rect">
            <a:avLst/>
          </a:prstGeom>
        </p:spPr>
      </p:pic>
      <p:pic>
        <p:nvPicPr>
          <p:cNvPr id="5" name="Obrázek 4"/>
          <p:cNvPicPr>
            <a:picLocks noChangeAspect="1"/>
          </p:cNvPicPr>
          <p:nvPr/>
        </p:nvPicPr>
        <p:blipFill>
          <a:blip r:embed="rId3"/>
          <a:stretch>
            <a:fillRect/>
          </a:stretch>
        </p:blipFill>
        <p:spPr>
          <a:xfrm>
            <a:off x="6073245" y="221014"/>
            <a:ext cx="5606122" cy="2666023"/>
          </a:xfrm>
          <a:prstGeom prst="rect">
            <a:avLst/>
          </a:prstGeom>
        </p:spPr>
      </p:pic>
    </p:spTree>
    <p:extLst>
      <p:ext uri="{BB962C8B-B14F-4D97-AF65-F5344CB8AC3E}">
        <p14:creationId xmlns:p14="http://schemas.microsoft.com/office/powerpoint/2010/main" val="2419731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893142" cy="4093028"/>
          </a:xfrm>
        </p:spPr>
        <p:txBody>
          <a:bodyPr anchor="ctr">
            <a:normAutofit/>
          </a:bodyPr>
          <a:lstStyle/>
          <a:p>
            <a:r>
              <a:rPr lang="cs-CZ" sz="4400" dirty="0"/>
              <a:t>Řeším vaše problémy</a:t>
            </a:r>
            <a:br>
              <a:rPr lang="cs-CZ" sz="4400" dirty="0"/>
            </a:br>
            <a:br>
              <a:rPr lang="cs-CZ" sz="4400" dirty="0"/>
            </a:br>
            <a:r>
              <a:rPr lang="cs-CZ" sz="3200" dirty="0"/>
              <a:t>www.judrstastny.cz</a:t>
            </a:r>
            <a:br>
              <a:rPr lang="cs-CZ" sz="3200" dirty="0"/>
            </a:br>
            <a:br>
              <a:rPr lang="cs-CZ" sz="3200" dirty="0"/>
            </a:br>
            <a:r>
              <a:rPr lang="cs-CZ" sz="3200" dirty="0"/>
              <a:t>www.SOS106.cz</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nvPr>
        </p:nvGraphicFramePr>
        <p:xfrm>
          <a:off x="4916553" y="430823"/>
          <a:ext cx="6628804" cy="5926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48795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8758" y="609600"/>
            <a:ext cx="3467595" cy="1320800"/>
          </a:xfrm>
        </p:spPr>
        <p:txBody>
          <a:bodyPr>
            <a:normAutofit/>
          </a:bodyPr>
          <a:lstStyle/>
          <a:p>
            <a:r>
              <a:rPr lang="cs-CZ" sz="2400" dirty="0"/>
              <a:t>Někdy se obecní normotvorba a razítka utrhnou ze řetězu zcela</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6353" y="0"/>
            <a:ext cx="4969037" cy="6686088"/>
          </a:xfrm>
        </p:spPr>
      </p:pic>
    </p:spTree>
    <p:extLst>
      <p:ext uri="{BB962C8B-B14F-4D97-AF65-F5344CB8AC3E}">
        <p14:creationId xmlns:p14="http://schemas.microsoft.com/office/powerpoint/2010/main" val="36482424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B8707A-DF65-4647-9C1E-947C201FFA68}"/>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3FCC1568-2A70-47CE-A943-D952824336B1}"/>
              </a:ext>
            </a:extLst>
          </p:cNvPr>
          <p:cNvPicPr>
            <a:picLocks noGrp="1" noChangeAspect="1"/>
          </p:cNvPicPr>
          <p:nvPr>
            <p:ph sz="half" idx="1"/>
          </p:nvPr>
        </p:nvPicPr>
        <p:blipFill>
          <a:blip r:embed="rId2"/>
          <a:stretch>
            <a:fillRect/>
          </a:stretch>
        </p:blipFill>
        <p:spPr>
          <a:xfrm>
            <a:off x="1260959" y="316076"/>
            <a:ext cx="7748000" cy="6225847"/>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210526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0"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1" name="Isosceles Triangle 30">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2"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3"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4"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5" name="Isosceles Triangle 34">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6" name="Isosceles Triangle 35">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grpSp>
      <p:cxnSp>
        <p:nvCxnSpPr>
          <p:cNvPr id="38" name="Straight Connector 3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1" name="Zástupný symbol pro zápatí 20"/>
          <p:cNvSpPr>
            <a:spLocks noGrp="1"/>
          </p:cNvSpPr>
          <p:nvPr>
            <p:ph type="ftr" sz="quarter" idx="11"/>
          </p:nvPr>
        </p:nvSpPr>
        <p:spPr>
          <a:xfrm>
            <a:off x="677334" y="6041362"/>
            <a:ext cx="6297612" cy="365125"/>
          </a:xfrm>
        </p:spPr>
        <p:txBody>
          <a:bodyPr vert="horz" lIns="91440" tIns="45720" rIns="91440" bIns="45720" rtlCol="0" anchor="ctr">
            <a:normAutofit/>
          </a:bodyPr>
          <a:lstStyle/>
          <a:p>
            <a:pPr>
              <a:spcAft>
                <a:spcPts val="600"/>
              </a:spcAft>
            </a:pPr>
            <a:endParaRPr lang="en-US" kern="1200" dirty="0">
              <a:solidFill>
                <a:schemeClr val="tx1">
                  <a:tint val="75000"/>
                </a:schemeClr>
              </a:solidFill>
              <a:latin typeface="+mn-lt"/>
              <a:ea typeface="+mn-ea"/>
              <a:cs typeface="+mn-cs"/>
            </a:endParaRPr>
          </a:p>
        </p:txBody>
      </p:sp>
      <p:sp>
        <p:nvSpPr>
          <p:cNvPr id="2" name="Nadpis 1">
            <a:extLst>
              <a:ext uri="{FF2B5EF4-FFF2-40B4-BE49-F238E27FC236}">
                <a16:creationId xmlns:a16="http://schemas.microsoft.com/office/drawing/2014/main" id="{6514EEDF-95BC-4916-80F9-2CFF518C3548}"/>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sz="3600"/>
              <a:t>Rozhodovací činnost soudů</a:t>
            </a:r>
          </a:p>
        </p:txBody>
      </p:sp>
      <p:sp>
        <p:nvSpPr>
          <p:cNvPr id="3" name="Zástupný text 2">
            <a:extLst>
              <a:ext uri="{FF2B5EF4-FFF2-40B4-BE49-F238E27FC236}">
                <a16:creationId xmlns:a16="http://schemas.microsoft.com/office/drawing/2014/main" id="{B2AEA4D2-16C3-4897-825F-D55FA33EF1DC}"/>
              </a:ext>
            </a:extLst>
          </p:cNvPr>
          <p:cNvSpPr>
            <a:spLocks noGrp="1"/>
          </p:cNvSpPr>
          <p:nvPr>
            <p:ph type="body" idx="1"/>
          </p:nvPr>
        </p:nvSpPr>
        <p:spPr>
          <a:xfrm>
            <a:off x="4654295" y="816638"/>
            <a:ext cx="4619706" cy="5224724"/>
          </a:xfrm>
        </p:spPr>
        <p:txBody>
          <a:bodyPr vert="horz" lIns="91440" tIns="45720" rIns="91440" bIns="45720" rtlCol="0" anchor="ctr">
            <a:normAutofit/>
          </a:bodyPr>
          <a:lstStyle/>
          <a:p>
            <a:pPr>
              <a:buFont typeface="Wingdings 3" charset="2"/>
              <a:buChar char=""/>
            </a:pPr>
            <a:r>
              <a:rPr lang="cs-CZ" dirty="0"/>
              <a:t>Často již pomoc obcím, </a:t>
            </a:r>
          </a:p>
          <a:p>
            <a:pPr>
              <a:buFont typeface="Wingdings 3" charset="2"/>
              <a:buChar char=""/>
            </a:pPr>
            <a:r>
              <a:rPr lang="cs-CZ" dirty="0"/>
              <a:t>v trestních věcech ale stále probíhá hon na starosty, tajemníky a úředníky</a:t>
            </a:r>
          </a:p>
        </p:txBody>
      </p:sp>
    </p:spTree>
    <p:extLst>
      <p:ext uri="{BB962C8B-B14F-4D97-AF65-F5344CB8AC3E}">
        <p14:creationId xmlns:p14="http://schemas.microsoft.com/office/powerpoint/2010/main" val="16237504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846E4097-1A07-4144-BFDD-50FD3F1070FE}"/>
              </a:ext>
            </a:extLst>
          </p:cNvPr>
          <p:cNvPicPr>
            <a:picLocks noGrp="1" noChangeAspect="1"/>
          </p:cNvPicPr>
          <p:nvPr>
            <p:ph idx="1"/>
          </p:nvPr>
        </p:nvPicPr>
        <p:blipFill rotWithShape="1">
          <a:blip r:embed="rId2"/>
          <a:srcRect t="12569" r="9092" b="8560"/>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Nadpis 1">
            <a:extLst>
              <a:ext uri="{FF2B5EF4-FFF2-40B4-BE49-F238E27FC236}">
                <a16:creationId xmlns:a16="http://schemas.microsoft.com/office/drawing/2014/main" id="{D6D46447-F469-46F2-B6B6-983FD34BC2CC}"/>
              </a:ext>
            </a:extLst>
          </p:cNvPr>
          <p:cNvSpPr>
            <a:spLocks noGrp="1"/>
          </p:cNvSpPr>
          <p:nvPr>
            <p:ph type="title"/>
          </p:nvPr>
        </p:nvSpPr>
        <p:spPr>
          <a:xfrm>
            <a:off x="5380563" y="1678665"/>
            <a:ext cx="3887839" cy="2372168"/>
          </a:xfrm>
        </p:spPr>
        <p:txBody>
          <a:bodyPr vert="horz" lIns="91440" tIns="45720" rIns="91440" bIns="45720" rtlCol="0" anchor="b">
            <a:normAutofit fontScale="90000"/>
          </a:bodyPr>
          <a:lstStyle/>
          <a:p>
            <a:pPr algn="r"/>
            <a:r>
              <a:rPr lang="cs-CZ" sz="2800" b="1" dirty="0"/>
              <a:t>zneužití pravomoci úřední osoby  porušování povinností při správě cizího majetku</a:t>
            </a:r>
            <a:br>
              <a:rPr lang="cs-CZ" sz="2800" b="1" dirty="0"/>
            </a:br>
            <a:r>
              <a:rPr lang="cs-CZ" sz="2800" b="1" dirty="0"/>
              <a:t>maření</a:t>
            </a:r>
            <a:br>
              <a:rPr lang="cs-CZ" sz="5400" dirty="0"/>
            </a:br>
            <a:endParaRPr lang="en-US" sz="5400" dirty="0"/>
          </a:p>
        </p:txBody>
      </p:sp>
    </p:spTree>
    <p:extLst>
      <p:ext uri="{BB962C8B-B14F-4D97-AF65-F5344CB8AC3E}">
        <p14:creationId xmlns:p14="http://schemas.microsoft.com/office/powerpoint/2010/main" val="22849173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4855" y="1261331"/>
            <a:ext cx="3497565" cy="3002662"/>
          </a:xfrm>
        </p:spPr>
        <p:txBody>
          <a:bodyPr vert="horz" lIns="91440" tIns="45720" rIns="91440" bIns="45720" rtlCol="0" anchor="b">
            <a:normAutofit/>
          </a:bodyPr>
          <a:lstStyle/>
          <a:p>
            <a:endParaRPr lang="en-US" sz="4400"/>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9055" y="-77191"/>
            <a:ext cx="6766303" cy="6715557"/>
          </a:xfrm>
          <a:prstGeom prst="rect">
            <a:avLst/>
          </a:prstGeom>
        </p:spPr>
      </p:pic>
      <p:sp>
        <p:nvSpPr>
          <p:cNvPr id="4" name="Zástupný symbol pro zápatí 3"/>
          <p:cNvSpPr>
            <a:spLocks noGrp="1"/>
          </p:cNvSpPr>
          <p:nvPr>
            <p:ph type="ftr" sz="quarter" idx="11"/>
          </p:nvPr>
        </p:nvSpPr>
        <p:spPr>
          <a:xfrm>
            <a:off x="677334" y="6041362"/>
            <a:ext cx="6297612" cy="365125"/>
          </a:xfrm>
        </p:spPr>
        <p:txBody>
          <a:bodyPr vert="horz" lIns="91440" tIns="45720" rIns="91440" bIns="45720" rtlCol="0" anchor="ctr">
            <a:normAutofit/>
          </a:bodyPr>
          <a:lstStyle/>
          <a:p>
            <a:pPr>
              <a:spcAft>
                <a:spcPts val="600"/>
              </a:spcAft>
            </a:pP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9101176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Celou kauzu způsobil opoziční zastupitel a aktivní státní zástupce, nakonec všichni zproštěni obviněné</a:t>
            </a:r>
          </a:p>
        </p:txBody>
      </p:sp>
      <p:pic>
        <p:nvPicPr>
          <p:cNvPr id="5" name="Zástupný symbol pro obsah 4"/>
          <p:cNvPicPr>
            <a:picLocks noGrp="1" noChangeAspect="1"/>
          </p:cNvPicPr>
          <p:nvPr>
            <p:ph sz="half" idx="1"/>
          </p:nvPr>
        </p:nvPicPr>
        <p:blipFill>
          <a:blip r:embed="rId2"/>
          <a:stretch>
            <a:fillRect/>
          </a:stretch>
        </p:blipFill>
        <p:spPr>
          <a:xfrm>
            <a:off x="515007" y="1760009"/>
            <a:ext cx="6592375" cy="5217040"/>
          </a:xfrm>
          <a:prstGeom prst="rect">
            <a:avLst/>
          </a:prstGeom>
        </p:spPr>
      </p:pic>
      <p:sp>
        <p:nvSpPr>
          <p:cNvPr id="6" name="Zástupný symbol pro obsah 5"/>
          <p:cNvSpPr>
            <a:spLocks noGrp="1"/>
          </p:cNvSpPr>
          <p:nvPr>
            <p:ph sz="half" idx="2"/>
          </p:nvPr>
        </p:nvSpPr>
        <p:spPr>
          <a:xfrm>
            <a:off x="6974946" y="2452255"/>
            <a:ext cx="3224770" cy="3589107"/>
          </a:xfrm>
        </p:spPr>
        <p:txBody>
          <a:bodyPr/>
          <a:lstStyle/>
          <a:p>
            <a:r>
              <a:rPr lang="cs-CZ" dirty="0"/>
              <a:t>Doporučuji pojištění právní ochrany pro tajemníky u DAS</a:t>
            </a:r>
          </a:p>
        </p:txBody>
      </p:sp>
      <p:sp>
        <p:nvSpPr>
          <p:cNvPr id="4" name="Zástupný symbol pro zápatí 3"/>
          <p:cNvSpPr>
            <a:spLocks noGrp="1"/>
          </p:cNvSpPr>
          <p:nvPr>
            <p:ph type="ftr" sz="quarter" idx="11"/>
          </p:nvPr>
        </p:nvSpPr>
        <p:spPr/>
        <p:txBody>
          <a:bodyPr/>
          <a:lstStyle/>
          <a:p>
            <a:endParaRPr lang="en-US" dirty="0"/>
          </a:p>
        </p:txBody>
      </p:sp>
      <p:pic>
        <p:nvPicPr>
          <p:cNvPr id="7" name="Obrázek 6"/>
          <p:cNvPicPr>
            <a:picLocks noChangeAspect="1"/>
          </p:cNvPicPr>
          <p:nvPr/>
        </p:nvPicPr>
        <p:blipFill>
          <a:blip r:embed="rId3"/>
          <a:stretch>
            <a:fillRect/>
          </a:stretch>
        </p:blipFill>
        <p:spPr>
          <a:xfrm>
            <a:off x="7225518" y="3631002"/>
            <a:ext cx="4628226" cy="2410360"/>
          </a:xfrm>
          <a:prstGeom prst="rect">
            <a:avLst/>
          </a:prstGeom>
        </p:spPr>
      </p:pic>
    </p:spTree>
    <p:extLst>
      <p:ext uri="{BB962C8B-B14F-4D97-AF65-F5344CB8AC3E}">
        <p14:creationId xmlns:p14="http://schemas.microsoft.com/office/powerpoint/2010/main" val="18506373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99415" y="1087405"/>
            <a:ext cx="4404006" cy="3326939"/>
          </a:xfrm>
        </p:spPr>
        <p:txBody>
          <a:bodyPr vert="horz" lIns="91440" tIns="45720" rIns="91440" bIns="45720" rtlCol="0" anchor="b">
            <a:normAutofit/>
          </a:bodyPr>
          <a:lstStyle/>
          <a:p>
            <a:r>
              <a:rPr lang="cs-CZ" sz="2800" dirty="0">
                <a:solidFill>
                  <a:schemeClr val="accent1">
                    <a:lumMod val="75000"/>
                  </a:schemeClr>
                </a:solidFill>
              </a:rPr>
              <a:t>Náhrada škody 2 miliony…</a:t>
            </a:r>
            <a:endParaRPr lang="en-US" sz="2800" dirty="0">
              <a:solidFill>
                <a:schemeClr val="accent1">
                  <a:lumMod val="75000"/>
                </a:schemeClr>
              </a:solidFill>
            </a:endParaRPr>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924" y="371772"/>
            <a:ext cx="6994492" cy="6155152"/>
          </a:xfrm>
          <a:prstGeom prst="rect">
            <a:avLst/>
          </a:prstGeom>
        </p:spPr>
      </p:pic>
      <p:sp>
        <p:nvSpPr>
          <p:cNvPr id="4" name="Zástupný symbol pro zápatí 3"/>
          <p:cNvSpPr>
            <a:spLocks noGrp="1"/>
          </p:cNvSpPr>
          <p:nvPr>
            <p:ph type="ftr" sz="quarter" idx="11"/>
          </p:nvPr>
        </p:nvSpPr>
        <p:spPr>
          <a:xfrm>
            <a:off x="677334" y="6041362"/>
            <a:ext cx="6297612" cy="365125"/>
          </a:xfrm>
        </p:spPr>
        <p:txBody>
          <a:bodyPr vert="horz" lIns="91440" tIns="45720" rIns="91440" bIns="45720" rtlCol="0" anchor="ctr">
            <a:normAutofit/>
          </a:bodyPr>
          <a:lstStyle/>
          <a:p>
            <a:pPr>
              <a:spcAft>
                <a:spcPts val="600"/>
              </a:spcAft>
            </a:pP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9648755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4855" y="1261331"/>
            <a:ext cx="3497565" cy="3002662"/>
          </a:xfrm>
        </p:spPr>
        <p:txBody>
          <a:bodyPr vert="horz" lIns="91440" tIns="45720" rIns="91440" bIns="45720" rtlCol="0" anchor="b">
            <a:normAutofit/>
          </a:bodyPr>
          <a:lstStyle/>
          <a:p>
            <a:endParaRPr lang="en-US" sz="4400"/>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208" y="12700"/>
            <a:ext cx="9423534" cy="6502238"/>
          </a:xfrm>
          <a:prstGeom prst="rect">
            <a:avLst/>
          </a:prstGeom>
        </p:spPr>
      </p:pic>
      <p:sp>
        <p:nvSpPr>
          <p:cNvPr id="4" name="Zástupný symbol pro zápatí 3"/>
          <p:cNvSpPr>
            <a:spLocks noGrp="1"/>
          </p:cNvSpPr>
          <p:nvPr>
            <p:ph type="ftr" sz="quarter" idx="11"/>
          </p:nvPr>
        </p:nvSpPr>
        <p:spPr>
          <a:xfrm>
            <a:off x="677334" y="6041362"/>
            <a:ext cx="6297612" cy="365125"/>
          </a:xfrm>
        </p:spPr>
        <p:txBody>
          <a:bodyPr vert="horz" lIns="91440" tIns="45720" rIns="91440" bIns="45720" rtlCol="0" anchor="ctr">
            <a:normAutofit/>
          </a:bodyPr>
          <a:lstStyle/>
          <a:p>
            <a:pPr>
              <a:spcAft>
                <a:spcPts val="600"/>
              </a:spcAft>
            </a:pP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9272882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 podmíněný trest znamená ztrátu způsobilosti pro úředníka!</a:t>
            </a:r>
          </a:p>
        </p:txBody>
      </p:sp>
      <p:sp>
        <p:nvSpPr>
          <p:cNvPr id="3" name="Zástupný symbol pro obsah 2"/>
          <p:cNvSpPr>
            <a:spLocks noGrp="1"/>
          </p:cNvSpPr>
          <p:nvPr>
            <p:ph idx="1"/>
          </p:nvPr>
        </p:nvSpPr>
        <p:spPr/>
        <p:txBody>
          <a:bodyPr/>
          <a:lstStyle/>
          <a:p>
            <a:r>
              <a:rPr lang="cs-CZ" b="1" dirty="0"/>
              <a:t>Zákon č. 312/2002 Sb., § 4 odst. 2)</a:t>
            </a:r>
            <a:r>
              <a:rPr lang="cs-CZ" dirty="0"/>
              <a:t> Za bezúhonnou se pro účely tohoto zákona nepovažuje fyzická osoba, která byla pravomocně odsouzena</a:t>
            </a:r>
          </a:p>
          <a:p>
            <a:r>
              <a:rPr lang="cs-CZ" b="1" dirty="0"/>
              <a:t>a)</a:t>
            </a:r>
            <a:r>
              <a:rPr lang="cs-CZ" dirty="0"/>
              <a:t> pro trestný čin spáchaný úmyslně, nebo</a:t>
            </a:r>
          </a:p>
          <a:p>
            <a:r>
              <a:rPr lang="cs-CZ" b="1" dirty="0"/>
              <a:t>b)</a:t>
            </a:r>
            <a:r>
              <a:rPr lang="cs-CZ" dirty="0"/>
              <a:t> pro trestný čin spáchaný z nedbalosti za jednání související s výkonem veřejné správy, pokud se podle zákona na tuto osobu nehledí, jakoby nebyla odsouzena.</a:t>
            </a:r>
          </a:p>
          <a:p>
            <a:endParaRPr lang="cs-CZ" dirty="0"/>
          </a:p>
          <a:p>
            <a:r>
              <a:rPr lang="cs-CZ" dirty="0"/>
              <a:t>nedbalostně může být celá škála pochybení ve veřejné správě</a:t>
            </a:r>
          </a:p>
          <a:p>
            <a:r>
              <a:rPr lang="cs-CZ" dirty="0"/>
              <a:t>úmyslně – vždy alkohol za volantem</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895232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4855" y="1261331"/>
            <a:ext cx="4273637" cy="3002662"/>
          </a:xfrm>
        </p:spPr>
        <p:txBody>
          <a:bodyPr vert="horz" lIns="91440" tIns="45720" rIns="91440" bIns="45720" rtlCol="0" anchor="b">
            <a:normAutofit/>
          </a:bodyPr>
          <a:lstStyle/>
          <a:p>
            <a:r>
              <a:rPr lang="cs-CZ" sz="4400" dirty="0"/>
              <a:t>  2 roky u soudů</a:t>
            </a:r>
            <a:endParaRPr lang="en-US" sz="4400" dirty="0"/>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26" y="-117816"/>
            <a:ext cx="5992213" cy="6770864"/>
          </a:xfrm>
          <a:prstGeom prst="rect">
            <a:avLst/>
          </a:prstGeom>
        </p:spPr>
      </p:pic>
      <p:sp>
        <p:nvSpPr>
          <p:cNvPr id="4" name="Zástupný symbol pro zápatí 3"/>
          <p:cNvSpPr>
            <a:spLocks noGrp="1"/>
          </p:cNvSpPr>
          <p:nvPr>
            <p:ph type="ftr" sz="quarter" idx="11"/>
          </p:nvPr>
        </p:nvSpPr>
        <p:spPr>
          <a:xfrm>
            <a:off x="677334" y="6041362"/>
            <a:ext cx="6297612" cy="365125"/>
          </a:xfrm>
        </p:spPr>
        <p:txBody>
          <a:bodyPr vert="horz" lIns="91440" tIns="45720" rIns="91440" bIns="45720" rtlCol="0" anchor="ctr">
            <a:normAutofit/>
          </a:bodyPr>
          <a:lstStyle/>
          <a:p>
            <a:pPr>
              <a:spcAft>
                <a:spcPts val="600"/>
              </a:spcAft>
            </a:pP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278845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Nové Služby pro města a obce</a:t>
            </a:r>
          </a:p>
        </p:txBody>
      </p:sp>
      <p:sp>
        <p:nvSpPr>
          <p:cNvPr id="3" name="Zástupný symbol pro obsah 2"/>
          <p:cNvSpPr>
            <a:spLocks noGrp="1"/>
          </p:cNvSpPr>
          <p:nvPr>
            <p:ph idx="1"/>
          </p:nvPr>
        </p:nvSpPr>
        <p:spPr>
          <a:xfrm>
            <a:off x="677333" y="1564395"/>
            <a:ext cx="6159481" cy="4684005"/>
          </a:xfrm>
        </p:spPr>
        <p:txBody>
          <a:bodyPr>
            <a:normAutofit/>
          </a:bodyPr>
          <a:lstStyle/>
          <a:p>
            <a:r>
              <a:rPr lang="cs-CZ" sz="2000" dirty="0"/>
              <a:t>E-Úřad </a:t>
            </a:r>
          </a:p>
          <a:p>
            <a:r>
              <a:rPr lang="cs-CZ" sz="2000" dirty="0"/>
              <a:t>Online aplikace na všechny varianty dokumentů při poskytování informací</a:t>
            </a:r>
          </a:p>
          <a:p>
            <a:endParaRPr lang="cs-CZ" sz="2000" dirty="0"/>
          </a:p>
          <a:p>
            <a:r>
              <a:rPr lang="cs-CZ" sz="2000" dirty="0"/>
              <a:t>Výpočty lhůt – vyvěšování záměrů, zák. č. 106/1999</a:t>
            </a:r>
          </a:p>
          <a:p>
            <a:endParaRPr lang="cs-CZ" sz="2000" dirty="0"/>
          </a:p>
          <a:p>
            <a:r>
              <a:rPr lang="cs-CZ" sz="2000" dirty="0"/>
              <a:t>Tabulka kompetencí – co rada a co zastupitelstvo, nutnost záměru atd.</a:t>
            </a:r>
          </a:p>
          <a:p>
            <a:endParaRPr lang="cs-CZ" sz="2000" dirty="0"/>
          </a:p>
          <a:p>
            <a:r>
              <a:rPr lang="cs-CZ" sz="2000" dirty="0"/>
              <a:t>Poradenské služby </a:t>
            </a:r>
          </a:p>
        </p:txBody>
      </p:sp>
      <p:sp>
        <p:nvSpPr>
          <p:cNvPr id="4" name="Zástupný symbol pro zápatí 3"/>
          <p:cNvSpPr>
            <a:spLocks noGrp="1"/>
          </p:cNvSpPr>
          <p:nvPr>
            <p:ph type="ftr" sz="quarter" idx="11"/>
          </p:nvPr>
        </p:nvSpPr>
        <p:spPr/>
        <p:txBody>
          <a:bodyPr/>
          <a:lstStyle/>
          <a:p>
            <a:endParaRPr lang="en-US" dirty="0"/>
          </a:p>
        </p:txBody>
      </p:sp>
      <p:pic>
        <p:nvPicPr>
          <p:cNvPr id="6" name="Obrázek 5">
            <a:extLst>
              <a:ext uri="{FF2B5EF4-FFF2-40B4-BE49-F238E27FC236}">
                <a16:creationId xmlns:a16="http://schemas.microsoft.com/office/drawing/2014/main" id="{5FBBD8D5-C177-2B07-CD1B-3FFEBD3A5B74}"/>
              </a:ext>
            </a:extLst>
          </p:cNvPr>
          <p:cNvPicPr>
            <a:picLocks noChangeAspect="1"/>
          </p:cNvPicPr>
          <p:nvPr/>
        </p:nvPicPr>
        <p:blipFill rotWithShape="1">
          <a:blip r:embed="rId2"/>
          <a:srcRect r="5630"/>
          <a:stretch/>
        </p:blipFill>
        <p:spPr>
          <a:xfrm>
            <a:off x="6836814" y="609600"/>
            <a:ext cx="5355186" cy="4469176"/>
          </a:xfrm>
          <a:prstGeom prst="rect">
            <a:avLst/>
          </a:prstGeom>
        </p:spPr>
      </p:pic>
    </p:spTree>
    <p:extLst>
      <p:ext uri="{BB962C8B-B14F-4D97-AF65-F5344CB8AC3E}">
        <p14:creationId xmlns:p14="http://schemas.microsoft.com/office/powerpoint/2010/main" val="8700519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54726" y="1261331"/>
            <a:ext cx="4235486" cy="3002662"/>
          </a:xfrm>
        </p:spPr>
        <p:txBody>
          <a:bodyPr vert="horz" lIns="91440" tIns="45720" rIns="91440" bIns="45720" rtlCol="0" anchor="b">
            <a:normAutofit/>
          </a:bodyPr>
          <a:lstStyle/>
          <a:p>
            <a:r>
              <a:rPr lang="cs-CZ" sz="4400" dirty="0"/>
              <a:t> jen rok u soudu</a:t>
            </a:r>
            <a:endParaRPr lang="en-US" sz="4400" dirty="0"/>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9827" y="12701"/>
            <a:ext cx="5424899" cy="6845300"/>
          </a:xfrm>
          <a:prstGeom prst="rect">
            <a:avLst/>
          </a:prstGeom>
        </p:spPr>
      </p:pic>
    </p:spTree>
    <p:extLst>
      <p:ext uri="{BB962C8B-B14F-4D97-AF65-F5344CB8AC3E}">
        <p14:creationId xmlns:p14="http://schemas.microsoft.com/office/powerpoint/2010/main" val="12034310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9BD9DC-F9BA-44A7-8FAC-325B8A0152FE}"/>
              </a:ext>
            </a:extLst>
          </p:cNvPr>
          <p:cNvSpPr>
            <a:spLocks noGrp="1"/>
          </p:cNvSpPr>
          <p:nvPr>
            <p:ph type="title"/>
          </p:nvPr>
        </p:nvSpPr>
        <p:spPr>
          <a:xfrm>
            <a:off x="1043950" y="451514"/>
            <a:ext cx="3300646" cy="2512024"/>
          </a:xfrm>
        </p:spPr>
        <p:txBody>
          <a:bodyPr vert="horz" lIns="91440" tIns="45720" rIns="91440" bIns="45720" rtlCol="0" anchor="ctr">
            <a:normAutofit/>
          </a:bodyPr>
          <a:lstStyle/>
          <a:p>
            <a:r>
              <a:rPr lang="en-US" dirty="0" err="1"/>
              <a:t>Činnost</a:t>
            </a:r>
            <a:r>
              <a:rPr lang="en-US" dirty="0"/>
              <a:t> </a:t>
            </a:r>
            <a:r>
              <a:rPr lang="en-US" dirty="0" err="1"/>
              <a:t>soudů</a:t>
            </a:r>
            <a:r>
              <a:rPr lang="en-US" dirty="0"/>
              <a:t>  - </a:t>
            </a:r>
            <a:r>
              <a:rPr lang="en-US" dirty="0" err="1"/>
              <a:t>pomoc</a:t>
            </a:r>
            <a:r>
              <a:rPr lang="en-US" dirty="0"/>
              <a:t> </a:t>
            </a:r>
            <a:r>
              <a:rPr lang="en-US" dirty="0" err="1"/>
              <a:t>obcím</a:t>
            </a:r>
            <a:r>
              <a:rPr lang="en-US" dirty="0"/>
              <a:t> </a:t>
            </a:r>
            <a:r>
              <a:rPr lang="en-US" dirty="0" err="1"/>
              <a:t>i</a:t>
            </a:r>
            <a:r>
              <a:rPr lang="en-US" dirty="0"/>
              <a:t> </a:t>
            </a:r>
            <a:r>
              <a:rPr lang="en-US" dirty="0" err="1"/>
              <a:t>prokletí</a:t>
            </a:r>
            <a:endParaRPr lang="en-US" dirty="0"/>
          </a:p>
        </p:txBody>
      </p:sp>
      <p:sp>
        <p:nvSpPr>
          <p:cNvPr id="3" name="Zástupný obsah 2">
            <a:extLst>
              <a:ext uri="{FF2B5EF4-FFF2-40B4-BE49-F238E27FC236}">
                <a16:creationId xmlns:a16="http://schemas.microsoft.com/office/drawing/2014/main" id="{B76A3148-3EA8-4D9D-97EC-886D6C8C2D9A}"/>
              </a:ext>
            </a:extLst>
          </p:cNvPr>
          <p:cNvSpPr>
            <a:spLocks noGrp="1"/>
          </p:cNvSpPr>
          <p:nvPr>
            <p:ph sz="half" idx="1"/>
          </p:nvPr>
        </p:nvSpPr>
        <p:spPr>
          <a:xfrm>
            <a:off x="4978918" y="297455"/>
            <a:ext cx="5222701" cy="5415590"/>
          </a:xfrm>
        </p:spPr>
        <p:txBody>
          <a:bodyPr vert="horz" lIns="91440" tIns="45720" rIns="91440" bIns="45720" rtlCol="0" anchor="ctr">
            <a:normAutofit/>
          </a:bodyPr>
          <a:lstStyle/>
          <a:p>
            <a:endParaRPr lang="cs-CZ" sz="2000" dirty="0"/>
          </a:p>
          <a:p>
            <a:pPr algn="just"/>
            <a:r>
              <a:rPr lang="cs-CZ" sz="2000" dirty="0"/>
              <a:t>Okresní soud v Českém Krumlově vynesl v říjnu 2018  rozsudek. </a:t>
            </a:r>
            <a:r>
              <a:rPr lang="cs-CZ" sz="2000" b="1" dirty="0"/>
              <a:t>Rozhodnutí mířící proti chovu poníka zdůvodnila samosoudkyně konstatováním, že</a:t>
            </a:r>
            <a:r>
              <a:rPr lang="cs-CZ" sz="2000" dirty="0"/>
              <a:t>:</a:t>
            </a:r>
          </a:p>
          <a:p>
            <a:endParaRPr lang="cs-CZ" sz="2000" dirty="0"/>
          </a:p>
          <a:p>
            <a:pPr algn="just"/>
            <a:r>
              <a:rPr lang="cs-CZ" sz="2000" dirty="0"/>
              <a:t> „</a:t>
            </a:r>
            <a:r>
              <a:rPr lang="cs-CZ" sz="2000" i="1" dirty="0"/>
              <a:t>česká vesnice 21. století už vypadá jinak než dříve. Zahrady jsou určené hlavně na pěstování okrasných květin a relaxaci, a ne k chovu zvířat</a:t>
            </a:r>
            <a:r>
              <a:rPr lang="cs-CZ" sz="2000" dirty="0"/>
              <a:t>.“</a:t>
            </a:r>
          </a:p>
          <a:p>
            <a:endParaRPr lang="en-US" dirty="0"/>
          </a:p>
        </p:txBody>
      </p:sp>
      <p:sp>
        <p:nvSpPr>
          <p:cNvPr id="19" name="Zástupný symbol pro zápatí 18"/>
          <p:cNvSpPr>
            <a:spLocks noGrp="1"/>
          </p:cNvSpPr>
          <p:nvPr>
            <p:ph type="ftr" sz="quarter" idx="11"/>
          </p:nvPr>
        </p:nvSpPr>
        <p:spPr/>
        <p:txBody>
          <a:bodyPr/>
          <a:lstStyle/>
          <a:p>
            <a:endParaRPr lang="en-US" dirty="0"/>
          </a:p>
        </p:txBody>
      </p:sp>
      <p:pic>
        <p:nvPicPr>
          <p:cNvPr id="5" name="Obrázek 4">
            <a:extLst>
              <a:ext uri="{FF2B5EF4-FFF2-40B4-BE49-F238E27FC236}">
                <a16:creationId xmlns:a16="http://schemas.microsoft.com/office/drawing/2014/main" id="{481F3580-3AC1-8768-ED36-C11047A29909}"/>
              </a:ext>
            </a:extLst>
          </p:cNvPr>
          <p:cNvPicPr>
            <a:picLocks noChangeAspect="1"/>
          </p:cNvPicPr>
          <p:nvPr/>
        </p:nvPicPr>
        <p:blipFill>
          <a:blip r:embed="rId2"/>
          <a:stretch>
            <a:fillRect/>
          </a:stretch>
        </p:blipFill>
        <p:spPr>
          <a:xfrm>
            <a:off x="0" y="3318379"/>
            <a:ext cx="3525960" cy="3532901"/>
          </a:xfrm>
          <a:prstGeom prst="rect">
            <a:avLst/>
          </a:prstGeom>
        </p:spPr>
      </p:pic>
    </p:spTree>
    <p:extLst>
      <p:ext uri="{BB962C8B-B14F-4D97-AF65-F5344CB8AC3E}">
        <p14:creationId xmlns:p14="http://schemas.microsoft.com/office/powerpoint/2010/main" val="32757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Obce obhájily u soudu</a:t>
            </a:r>
          </a:p>
        </p:txBody>
      </p:sp>
      <p:sp>
        <p:nvSpPr>
          <p:cNvPr id="3" name="Zástupný symbol pro obsah 2"/>
          <p:cNvSpPr>
            <a:spLocks noGrp="1"/>
          </p:cNvSpPr>
          <p:nvPr>
            <p:ph idx="1"/>
          </p:nvPr>
        </p:nvSpPr>
        <p:spPr/>
        <p:txBody>
          <a:bodyPr>
            <a:normAutofit/>
          </a:bodyPr>
          <a:lstStyle/>
          <a:p>
            <a:r>
              <a:rPr lang="cs-CZ" sz="2000" dirty="0"/>
              <a:t>Prodeje majetku napadané MV</a:t>
            </a:r>
          </a:p>
          <a:p>
            <a:endParaRPr lang="cs-CZ" sz="2000" dirty="0"/>
          </a:p>
          <a:p>
            <a:r>
              <a:rPr lang="cs-CZ" sz="2000" dirty="0"/>
              <a:t>Údajné porušení ochrany osobních údajů </a:t>
            </a:r>
          </a:p>
          <a:p>
            <a:pPr>
              <a:buNone/>
            </a:pPr>
            <a:r>
              <a:rPr lang="cs-CZ" sz="2000" dirty="0"/>
              <a:t>sankcionované ÚOOÚ obec vyhrála</a:t>
            </a:r>
          </a:p>
        </p:txBody>
      </p:sp>
      <p:sp>
        <p:nvSpPr>
          <p:cNvPr id="4" name="Zástupný symbol pro zápatí 3"/>
          <p:cNvSpPr>
            <a:spLocks noGrp="1"/>
          </p:cNvSpPr>
          <p:nvPr>
            <p:ph type="ftr" sz="quarter" idx="11"/>
          </p:nvPr>
        </p:nvSpPr>
        <p:spPr/>
        <p:txBody>
          <a:bodyPr/>
          <a:lstStyle/>
          <a:p>
            <a:endParaRPr lang="en-US" dirty="0"/>
          </a:p>
        </p:txBody>
      </p:sp>
      <p:pic>
        <p:nvPicPr>
          <p:cNvPr id="5" name="Obrázek 4" descr="prezentace SMO úooú prohra.jpg"/>
          <p:cNvPicPr>
            <a:picLocks noChangeAspect="1"/>
          </p:cNvPicPr>
          <p:nvPr/>
        </p:nvPicPr>
        <p:blipFill>
          <a:blip r:embed="rId2"/>
          <a:stretch>
            <a:fillRect/>
          </a:stretch>
        </p:blipFill>
        <p:spPr>
          <a:xfrm rot="-600000">
            <a:off x="5868002" y="3269488"/>
            <a:ext cx="4019206" cy="3098327"/>
          </a:xfrm>
          <a:prstGeom prst="rect">
            <a:avLst/>
          </a:prstGeom>
        </p:spPr>
      </p:pic>
      <p:pic>
        <p:nvPicPr>
          <p:cNvPr id="6" name="Obrázek 5" descr="prezentace SMO vnitro prohra.jpg"/>
          <p:cNvPicPr>
            <a:picLocks noChangeAspect="1"/>
          </p:cNvPicPr>
          <p:nvPr/>
        </p:nvPicPr>
        <p:blipFill>
          <a:blip r:embed="rId3"/>
          <a:stretch>
            <a:fillRect/>
          </a:stretch>
        </p:blipFill>
        <p:spPr>
          <a:xfrm rot="780000">
            <a:off x="5725297" y="645775"/>
            <a:ext cx="4107720" cy="2341341"/>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6198E43-427E-4931-8EC7-4B8175D9ABD3}"/>
              </a:ext>
            </a:extLst>
          </p:cNvPr>
          <p:cNvSpPr>
            <a:spLocks noGrp="1"/>
          </p:cNvSpPr>
          <p:nvPr>
            <p:ph type="title"/>
          </p:nvPr>
        </p:nvSpPr>
        <p:spPr>
          <a:xfrm>
            <a:off x="791970" y="4553712"/>
            <a:ext cx="8482031" cy="1096316"/>
          </a:xfrm>
        </p:spPr>
        <p:txBody>
          <a:bodyPr vert="horz" lIns="91440" tIns="45720" rIns="91440" bIns="45720" rtlCol="0" anchor="b">
            <a:normAutofit/>
          </a:bodyPr>
          <a:lstStyle/>
          <a:p>
            <a:pPr algn="ctr">
              <a:lnSpc>
                <a:spcPct val="90000"/>
              </a:lnSpc>
            </a:pPr>
            <a:r>
              <a:rPr lang="cs-CZ" sz="3400" dirty="0"/>
              <a:t>Postoloprty – tři roky stíhání pro chybný posudek</a:t>
            </a:r>
          </a:p>
        </p:txBody>
      </p:sp>
      <p:sp>
        <p:nvSpPr>
          <p:cNvPr id="7" name="Zástupný obsah 6">
            <a:extLst>
              <a:ext uri="{FF2B5EF4-FFF2-40B4-BE49-F238E27FC236}">
                <a16:creationId xmlns:a16="http://schemas.microsoft.com/office/drawing/2014/main" id="{74C58709-C86D-40D5-A49C-5E4EED227821}"/>
              </a:ext>
            </a:extLst>
          </p:cNvPr>
          <p:cNvSpPr>
            <a:spLocks noGrp="1"/>
          </p:cNvSpPr>
          <p:nvPr>
            <p:ph sz="half" idx="2"/>
          </p:nvPr>
        </p:nvSpPr>
        <p:spPr>
          <a:xfrm>
            <a:off x="985969" y="5650029"/>
            <a:ext cx="8288032" cy="469122"/>
          </a:xfrm>
        </p:spPr>
        <p:txBody>
          <a:bodyPr vert="horz" lIns="91440" tIns="45720" rIns="91440" bIns="45720" rtlCol="0" anchor="t">
            <a:normAutofit/>
          </a:bodyPr>
          <a:lstStyle/>
          <a:p>
            <a:pPr marL="0" indent="0">
              <a:buNone/>
            </a:pPr>
            <a:r>
              <a:rPr lang="cs-CZ" dirty="0">
                <a:solidFill>
                  <a:schemeClr val="tx1">
                    <a:lumMod val="50000"/>
                    <a:lumOff val="50000"/>
                  </a:schemeClr>
                </a:solidFill>
              </a:rPr>
              <a:t>Šlo o rozdíly ve znaleckém posudku 50 000,-</a:t>
            </a:r>
            <a:endParaRPr lang="en-US" dirty="0">
              <a:solidFill>
                <a:schemeClr val="tx1">
                  <a:lumMod val="50000"/>
                  <a:lumOff val="50000"/>
                </a:schemeClr>
              </a:solidFill>
            </a:endParaRPr>
          </a:p>
        </p:txBody>
      </p:sp>
      <p:pic>
        <p:nvPicPr>
          <p:cNvPr id="8" name="Zástupný obsah 7">
            <a:extLst>
              <a:ext uri="{FF2B5EF4-FFF2-40B4-BE49-F238E27FC236}">
                <a16:creationId xmlns:a16="http://schemas.microsoft.com/office/drawing/2014/main" id="{83729773-2A0C-457A-A5AF-E5586A87A20C}"/>
              </a:ext>
            </a:extLst>
          </p:cNvPr>
          <p:cNvPicPr>
            <a:picLocks noGrp="1" noChangeAspect="1"/>
          </p:cNvPicPr>
          <p:nvPr>
            <p:ph sz="half" idx="1"/>
          </p:nvPr>
        </p:nvPicPr>
        <p:blipFill>
          <a:blip r:embed="rId2"/>
          <a:stretch>
            <a:fillRect/>
          </a:stretch>
        </p:blipFill>
        <p:spPr>
          <a:xfrm>
            <a:off x="1126057" y="738849"/>
            <a:ext cx="8482031" cy="3494823"/>
          </a:xfrm>
          <a:prstGeom prst="rect">
            <a:avLst/>
          </a:prstGeom>
        </p:spPr>
      </p:pic>
      <p:sp>
        <p:nvSpPr>
          <p:cNvPr id="4" name="Zástupný symbol pro zápatí 3">
            <a:extLst>
              <a:ext uri="{FF2B5EF4-FFF2-40B4-BE49-F238E27FC236}">
                <a16:creationId xmlns:a16="http://schemas.microsoft.com/office/drawing/2014/main" id="{5945244B-E0E1-47F8-92E4-138733E455DA}"/>
              </a:ext>
            </a:extLst>
          </p:cNvPr>
          <p:cNvSpPr>
            <a:spLocks noGrp="1"/>
          </p:cNvSpPr>
          <p:nvPr>
            <p:ph type="ftr" sz="quarter" idx="11"/>
          </p:nvPr>
        </p:nvSpPr>
        <p:spPr>
          <a:xfrm>
            <a:off x="677334" y="6352651"/>
            <a:ext cx="6297612" cy="365125"/>
          </a:xfrm>
        </p:spPr>
        <p:txBody>
          <a:bodyPr vert="horz" lIns="91440" tIns="45720" rIns="91440" bIns="45720" rtlCol="0" anchor="ctr">
            <a:normAutofit/>
          </a:bodyPr>
          <a:lstStyle/>
          <a:p>
            <a:pPr>
              <a:spcAft>
                <a:spcPts val="600"/>
              </a:spcAft>
            </a:pP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7497932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234BC0-96C4-4C87-B5DF-89391B8719E3}"/>
              </a:ext>
            </a:extLst>
          </p:cNvPr>
          <p:cNvSpPr>
            <a:spLocks noGrp="1"/>
          </p:cNvSpPr>
          <p:nvPr>
            <p:ph type="title"/>
          </p:nvPr>
        </p:nvSpPr>
        <p:spPr/>
        <p:txBody>
          <a:bodyPr>
            <a:normAutofit fontScale="90000"/>
          </a:bodyPr>
          <a:lstStyle/>
          <a:p>
            <a:r>
              <a:rPr lang="cs-CZ" dirty="0"/>
              <a:t>Nejvyšší správní soud k poskytování informací o výši platů</a:t>
            </a:r>
            <a:br>
              <a:rPr lang="cs-CZ" dirty="0"/>
            </a:br>
            <a:r>
              <a:rPr lang="cs-CZ" dirty="0"/>
              <a:t>					- poezie na úkor obcí</a:t>
            </a:r>
          </a:p>
        </p:txBody>
      </p:sp>
      <p:pic>
        <p:nvPicPr>
          <p:cNvPr id="5" name="Zástupný obsah 4">
            <a:extLst>
              <a:ext uri="{FF2B5EF4-FFF2-40B4-BE49-F238E27FC236}">
                <a16:creationId xmlns:a16="http://schemas.microsoft.com/office/drawing/2014/main" id="{5191C01E-2687-49CC-A446-1133F89C2579}"/>
              </a:ext>
            </a:extLst>
          </p:cNvPr>
          <p:cNvPicPr>
            <a:picLocks noGrp="1" noChangeAspect="1"/>
          </p:cNvPicPr>
          <p:nvPr>
            <p:ph idx="1"/>
          </p:nvPr>
        </p:nvPicPr>
        <p:blipFill rotWithShape="1">
          <a:blip r:embed="rId2"/>
          <a:srcRect l="180" t="-87"/>
          <a:stretch/>
        </p:blipFill>
        <p:spPr>
          <a:xfrm>
            <a:off x="692786" y="2107096"/>
            <a:ext cx="8596669" cy="3518210"/>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801934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090C1A-24C3-43FE-BFC4-6E53500A5988}"/>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8AE5762E-B32E-4A4F-B6D8-C98395493BF6}"/>
              </a:ext>
            </a:extLst>
          </p:cNvPr>
          <p:cNvPicPr>
            <a:picLocks noGrp="1" noChangeAspect="1"/>
          </p:cNvPicPr>
          <p:nvPr>
            <p:ph sz="half" idx="1"/>
          </p:nvPr>
        </p:nvPicPr>
        <p:blipFill>
          <a:blip r:embed="rId2"/>
          <a:stretch>
            <a:fillRect/>
          </a:stretch>
        </p:blipFill>
        <p:spPr>
          <a:xfrm>
            <a:off x="567559" y="57106"/>
            <a:ext cx="8618642" cy="6800893"/>
          </a:xfrm>
        </p:spPr>
      </p:pic>
      <p:sp>
        <p:nvSpPr>
          <p:cNvPr id="5" name="Zástupný symbol pro zápatí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052322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32D721-FA13-4203-B2CB-5E533DE63DB8}"/>
              </a:ext>
            </a:extLst>
          </p:cNvPr>
          <p:cNvSpPr>
            <a:spLocks noGrp="1"/>
          </p:cNvSpPr>
          <p:nvPr>
            <p:ph type="title"/>
          </p:nvPr>
        </p:nvSpPr>
        <p:spPr>
          <a:xfrm>
            <a:off x="677334" y="609600"/>
            <a:ext cx="9171746" cy="1320800"/>
          </a:xfrm>
        </p:spPr>
        <p:txBody>
          <a:bodyPr/>
          <a:lstStyle/>
          <a:p>
            <a:r>
              <a:rPr lang="cs-CZ" dirty="0"/>
              <a:t>U státních úředníků pomoc nemusíme najít</a:t>
            </a:r>
          </a:p>
        </p:txBody>
      </p:sp>
      <p:pic>
        <p:nvPicPr>
          <p:cNvPr id="5" name="Zástupný obsah 4">
            <a:extLst>
              <a:ext uri="{FF2B5EF4-FFF2-40B4-BE49-F238E27FC236}">
                <a16:creationId xmlns:a16="http://schemas.microsoft.com/office/drawing/2014/main" id="{1ADBFEEA-5A0B-49F6-BB36-8B7706991885}"/>
              </a:ext>
            </a:extLst>
          </p:cNvPr>
          <p:cNvPicPr>
            <a:picLocks noGrp="1" noChangeAspect="1"/>
          </p:cNvPicPr>
          <p:nvPr>
            <p:ph idx="1"/>
          </p:nvPr>
        </p:nvPicPr>
        <p:blipFill>
          <a:blip r:embed="rId2"/>
          <a:stretch>
            <a:fillRect/>
          </a:stretch>
        </p:blipFill>
        <p:spPr>
          <a:xfrm>
            <a:off x="0" y="1930400"/>
            <a:ext cx="12637920" cy="2714280"/>
          </a:xfrm>
          <a:prstGeom prst="rect">
            <a:avLst/>
          </a:prstGeom>
        </p:spPr>
      </p:pic>
      <p:sp>
        <p:nvSpPr>
          <p:cNvPr id="4" name="Zástupný symbol pro zápatí 3">
            <a:extLst>
              <a:ext uri="{FF2B5EF4-FFF2-40B4-BE49-F238E27FC236}">
                <a16:creationId xmlns:a16="http://schemas.microsoft.com/office/drawing/2014/main" id="{CFCF37D2-A104-47B1-887A-CC5EBA9AA31D}"/>
              </a:ext>
            </a:extLst>
          </p:cNvPr>
          <p:cNvSpPr>
            <a:spLocks noGrp="1"/>
          </p:cNvSpPr>
          <p:nvPr>
            <p:ph type="ftr" sz="quarter" idx="11"/>
          </p:nvPr>
        </p:nvSpPr>
        <p:spPr/>
        <p:txBody>
          <a:bodyPr/>
          <a:lstStyle/>
          <a:p>
            <a:endParaRPr lang="en-US" dirty="0"/>
          </a:p>
        </p:txBody>
      </p:sp>
      <p:sp>
        <p:nvSpPr>
          <p:cNvPr id="3" name="Obdélník: se zakulacenými rohy 2">
            <a:extLst>
              <a:ext uri="{FF2B5EF4-FFF2-40B4-BE49-F238E27FC236}">
                <a16:creationId xmlns:a16="http://schemas.microsoft.com/office/drawing/2014/main" id="{0CF4CECB-BF08-681F-8134-3E8751D68E97}"/>
              </a:ext>
            </a:extLst>
          </p:cNvPr>
          <p:cNvSpPr/>
          <p:nvPr/>
        </p:nvSpPr>
        <p:spPr>
          <a:xfrm>
            <a:off x="2286000" y="2919046"/>
            <a:ext cx="2118946" cy="332154"/>
          </a:xfrm>
          <a:prstGeom prst="round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592192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DAD248-CE49-48F9-83BD-278562A1B07F}"/>
              </a:ext>
            </a:extLst>
          </p:cNvPr>
          <p:cNvSpPr>
            <a:spLocks noGrp="1"/>
          </p:cNvSpPr>
          <p:nvPr>
            <p:ph type="title"/>
          </p:nvPr>
        </p:nvSpPr>
        <p:spPr>
          <a:xfrm>
            <a:off x="556591" y="764704"/>
            <a:ext cx="9024731" cy="835498"/>
          </a:xfrm>
        </p:spPr>
        <p:txBody>
          <a:bodyPr>
            <a:normAutofit fontScale="90000"/>
          </a:bodyPr>
          <a:lstStyle/>
          <a:p>
            <a:r>
              <a:rPr lang="cs-CZ" dirty="0"/>
              <a:t>Základní povinnosti při nakládání s majetkem obce</a:t>
            </a:r>
          </a:p>
        </p:txBody>
      </p:sp>
      <p:sp>
        <p:nvSpPr>
          <p:cNvPr id="3" name="Zástupný obsah 2">
            <a:extLst>
              <a:ext uri="{FF2B5EF4-FFF2-40B4-BE49-F238E27FC236}">
                <a16:creationId xmlns:a16="http://schemas.microsoft.com/office/drawing/2014/main" id="{D2EAA3C7-4642-41E6-AB65-C7139344F84A}"/>
              </a:ext>
            </a:extLst>
          </p:cNvPr>
          <p:cNvSpPr>
            <a:spLocks noGrp="1"/>
          </p:cNvSpPr>
          <p:nvPr>
            <p:ph idx="1"/>
          </p:nvPr>
        </p:nvSpPr>
        <p:spPr>
          <a:xfrm>
            <a:off x="1981200" y="2057403"/>
            <a:ext cx="6707088" cy="4525963"/>
          </a:xfrm>
        </p:spPr>
        <p:txBody>
          <a:bodyPr/>
          <a:lstStyle/>
          <a:p>
            <a:pPr marL="0" indent="0">
              <a:buNone/>
            </a:pPr>
            <a:r>
              <a:rPr lang="pt-BR" dirty="0"/>
              <a:t>Legislativní úprava: zákon č. 128/2000 Sb. o obcích (§ 38 a násl.)</a:t>
            </a:r>
            <a:endParaRPr lang="cs-CZ" dirty="0"/>
          </a:p>
          <a:p>
            <a:pPr lvl="0" algn="just"/>
            <a:r>
              <a:rPr lang="cs-CZ" dirty="0"/>
              <a:t>Majetek musí být využíván účelně a hospodárně v souladu se zájmy obce</a:t>
            </a:r>
          </a:p>
          <a:p>
            <a:pPr lvl="0" algn="just"/>
            <a:r>
              <a:rPr lang="cs-CZ" dirty="0"/>
              <a:t>Obec je povinna pečovat o zachování a rozvoj svého majetku</a:t>
            </a:r>
          </a:p>
          <a:p>
            <a:pPr lvl="0" algn="just"/>
            <a:r>
              <a:rPr lang="cs-CZ" dirty="0"/>
              <a:t>Obec vede evidenci svého majetku</a:t>
            </a:r>
          </a:p>
          <a:p>
            <a:pPr lvl="0" algn="just"/>
            <a:r>
              <a:rPr lang="cs-CZ" dirty="0"/>
              <a:t>Majetek obce musí být chráněn před zničením, odcizením</a:t>
            </a:r>
          </a:p>
          <a:p>
            <a:pPr lvl="0" algn="just"/>
            <a:r>
              <a:rPr lang="cs-CZ" dirty="0"/>
              <a:t>Obec nesmí ručit za závazky fyzických a právních osob vyjma zákonných výjimek</a:t>
            </a:r>
          </a:p>
          <a:p>
            <a:pPr marL="0" indent="0" algn="just">
              <a:buNone/>
            </a:pPr>
            <a:endParaRPr lang="cs-CZ" dirty="0"/>
          </a:p>
        </p:txBody>
      </p:sp>
      <p:sp>
        <p:nvSpPr>
          <p:cNvPr id="4" name="Zástupný symbol pro zápatí 3">
            <a:extLst>
              <a:ext uri="{FF2B5EF4-FFF2-40B4-BE49-F238E27FC236}">
                <a16:creationId xmlns:a16="http://schemas.microsoft.com/office/drawing/2014/main" id="{E3BC4EBD-9791-4FC0-ABFA-8166A976357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0069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Základní principy nakládání s majetkem obce </a:t>
            </a:r>
            <a:br>
              <a:rPr lang="cs-CZ" sz="1800" dirty="0"/>
            </a:br>
            <a:r>
              <a:rPr lang="cs-CZ" sz="1800" b="1" dirty="0">
                <a:solidFill>
                  <a:schemeClr val="tx1"/>
                </a:solidFill>
              </a:rPr>
              <a:t>Majetek obce musí být využíván účelně a hospodárně v souladu s jejími zájmy a úkoly vyplývajícími ze zákonem vymezené působnosti</a:t>
            </a:r>
            <a:r>
              <a:rPr lang="cs-CZ" sz="1800" b="1" dirty="0"/>
              <a:t>. </a:t>
            </a:r>
            <a:endParaRPr lang="cs-CZ" sz="1800" dirty="0"/>
          </a:p>
        </p:txBody>
      </p:sp>
      <p:sp>
        <p:nvSpPr>
          <p:cNvPr id="5" name="Zástupný symbol pro text 4"/>
          <p:cNvSpPr>
            <a:spLocks noGrp="1"/>
          </p:cNvSpPr>
          <p:nvPr>
            <p:ph type="body" idx="1"/>
          </p:nvPr>
        </p:nvSpPr>
        <p:spPr/>
        <p:txBody>
          <a:bodyPr/>
          <a:lstStyle/>
          <a:p>
            <a:r>
              <a:rPr lang="cs-CZ" dirty="0"/>
              <a:t>ÚSC je povinen</a:t>
            </a:r>
          </a:p>
        </p:txBody>
      </p:sp>
      <p:sp>
        <p:nvSpPr>
          <p:cNvPr id="6" name="Zástupný symbol pro obsah 5"/>
          <p:cNvSpPr>
            <a:spLocks noGrp="1"/>
          </p:cNvSpPr>
          <p:nvPr>
            <p:ph sz="half" idx="2"/>
          </p:nvPr>
        </p:nvSpPr>
        <p:spPr>
          <a:solidFill>
            <a:schemeClr val="accent3">
              <a:lumMod val="40000"/>
              <a:lumOff val="60000"/>
            </a:schemeClr>
          </a:solidFill>
        </p:spPr>
        <p:txBody>
          <a:bodyPr>
            <a:normAutofit fontScale="85000" lnSpcReduction="20000"/>
          </a:bodyPr>
          <a:lstStyle/>
          <a:p>
            <a:endParaRPr lang="cs-CZ" dirty="0"/>
          </a:p>
          <a:p>
            <a:r>
              <a:rPr lang="cs-CZ" dirty="0"/>
              <a:t>pečovat o zachování a rozvoj svého majetku, </a:t>
            </a:r>
          </a:p>
          <a:p>
            <a:r>
              <a:rPr lang="cs-CZ" dirty="0"/>
              <a:t>chráněn před zničením poškozením, odcizením nebo zneužitím, </a:t>
            </a:r>
          </a:p>
          <a:p>
            <a:r>
              <a:rPr lang="cs-CZ" dirty="0"/>
              <a:t>chránit svůj majetek před neoprávněnými zásahy a včas uplatňovat právo na náhradu škody a práva na vydání bezdůvodné obohacení, </a:t>
            </a:r>
          </a:p>
          <a:p>
            <a:r>
              <a:rPr lang="cs-CZ" dirty="0"/>
              <a:t>trvale sledovat, zda dlužníci včas a řádně plní své závazky a zabezpečit, aby nedošlo k promlčení nebo zániku práv z nich vyplývajících, </a:t>
            </a:r>
          </a:p>
          <a:p>
            <a:r>
              <a:rPr lang="cs-CZ" dirty="0"/>
              <a:t>počínat si s péčí řádného hospodáře. </a:t>
            </a:r>
          </a:p>
          <a:p>
            <a:endParaRPr lang="cs-CZ" dirty="0"/>
          </a:p>
        </p:txBody>
      </p:sp>
      <p:sp>
        <p:nvSpPr>
          <p:cNvPr id="7" name="Zástupný symbol pro text 6"/>
          <p:cNvSpPr>
            <a:spLocks noGrp="1"/>
          </p:cNvSpPr>
          <p:nvPr>
            <p:ph type="body" sz="quarter" idx="3"/>
          </p:nvPr>
        </p:nvSpPr>
        <p:spPr/>
        <p:txBody>
          <a:bodyPr/>
          <a:lstStyle/>
          <a:p>
            <a:r>
              <a:rPr lang="cs-CZ" dirty="0"/>
              <a:t>ÚSC by měl</a:t>
            </a:r>
          </a:p>
        </p:txBody>
      </p:sp>
      <p:sp>
        <p:nvSpPr>
          <p:cNvPr id="8" name="Zástupný symbol pro obsah 7"/>
          <p:cNvSpPr>
            <a:spLocks noGrp="1"/>
          </p:cNvSpPr>
          <p:nvPr>
            <p:ph sz="quarter" idx="4"/>
          </p:nvPr>
        </p:nvSpPr>
        <p:spPr>
          <a:solidFill>
            <a:schemeClr val="accent1">
              <a:lumMod val="20000"/>
              <a:lumOff val="80000"/>
            </a:schemeClr>
          </a:solidFill>
        </p:spPr>
        <p:txBody>
          <a:bodyPr>
            <a:normAutofit fontScale="77500" lnSpcReduction="20000"/>
          </a:bodyPr>
          <a:lstStyle/>
          <a:p>
            <a:endParaRPr lang="cs-CZ" dirty="0"/>
          </a:p>
          <a:p>
            <a:r>
              <a:rPr lang="cs-CZ" dirty="0"/>
              <a:t>vypracovat koncepci majetku v návaznosti na územní plán obce a plán rozvoje obce; tuto koncepci je nutné průběžně aktualizovat, </a:t>
            </a:r>
          </a:p>
          <a:p>
            <a:r>
              <a:rPr lang="cs-CZ" dirty="0"/>
              <a:t>majetek rozdělit z hlediska využití majetku (na majetek nezbytný a přebytečný), </a:t>
            </a:r>
          </a:p>
          <a:p>
            <a:r>
              <a:rPr lang="cs-CZ" dirty="0"/>
              <a:t>učinit rozhodnutí, do kterého majetku investovat a zachovat, jaká je výnosnost majetku, který majetek pronajmout a který prodat, </a:t>
            </a:r>
          </a:p>
          <a:p>
            <a:r>
              <a:rPr lang="cs-CZ" dirty="0"/>
              <a:t>rozhodnout, co s finančními prostředky z prodeje přebytečného majetku či výnosy z pronájmu. </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256684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Zastupitelstvo nebo Rada?</a:t>
            </a:r>
          </a:p>
        </p:txBody>
      </p:sp>
      <p:sp>
        <p:nvSpPr>
          <p:cNvPr id="3" name="Zástupný symbol pro text 2"/>
          <p:cNvSpPr>
            <a:spLocks noGrp="1"/>
          </p:cNvSpPr>
          <p:nvPr>
            <p:ph type="body" idx="1"/>
          </p:nvPr>
        </p:nvSpPr>
        <p:spPr>
          <a:xfrm>
            <a:off x="675745" y="1504605"/>
            <a:ext cx="4185623" cy="425796"/>
          </a:xfrm>
        </p:spPr>
        <p:txBody>
          <a:bodyPr/>
          <a:lstStyle/>
          <a:p>
            <a:r>
              <a:rPr lang="cs-CZ" dirty="0"/>
              <a:t>Zastupitelstvo</a:t>
            </a:r>
          </a:p>
        </p:txBody>
      </p:sp>
      <p:sp>
        <p:nvSpPr>
          <p:cNvPr id="4" name="Zástupný symbol pro obsah 3"/>
          <p:cNvSpPr>
            <a:spLocks noGrp="1"/>
          </p:cNvSpPr>
          <p:nvPr>
            <p:ph sz="half" idx="2"/>
          </p:nvPr>
        </p:nvSpPr>
        <p:spPr>
          <a:xfrm>
            <a:off x="440575" y="2028304"/>
            <a:ext cx="4420793" cy="4690547"/>
          </a:xfrm>
        </p:spPr>
        <p:txBody>
          <a:bodyPr>
            <a:normAutofit fontScale="62500" lnSpcReduction="20000"/>
          </a:bodyPr>
          <a:lstStyle/>
          <a:p>
            <a:r>
              <a:rPr lang="cs-CZ" dirty="0"/>
              <a:t> koupi i prodeji nemovité věci </a:t>
            </a:r>
          </a:p>
          <a:p>
            <a:r>
              <a:rPr lang="cs-CZ" dirty="0"/>
              <a:t>daru hmotné nemovité věci jako dárce i obdarovaný </a:t>
            </a:r>
          </a:p>
          <a:p>
            <a:r>
              <a:rPr lang="pl-PL" dirty="0"/>
              <a:t>finančním daru nad 20.000,-Kč </a:t>
            </a:r>
          </a:p>
          <a:p>
            <a:r>
              <a:rPr lang="cs-CZ" dirty="0"/>
              <a:t>směně hmotných nemovitých věcí </a:t>
            </a:r>
          </a:p>
          <a:p>
            <a:r>
              <a:rPr lang="cs-CZ" dirty="0"/>
              <a:t>právu stavby – převodu i nabytí </a:t>
            </a:r>
          </a:p>
          <a:p>
            <a:r>
              <a:rPr lang="cs-CZ" dirty="0"/>
              <a:t>zástavě k movité věci nebo právu nad 20.000,-Kč </a:t>
            </a:r>
          </a:p>
          <a:p>
            <a:r>
              <a:rPr lang="pl-PL" dirty="0"/>
              <a:t>dotaci – jako poskytovatel nad 50.000,-Kč </a:t>
            </a:r>
          </a:p>
          <a:p>
            <a:r>
              <a:rPr lang="cs-CZ" dirty="0"/>
              <a:t>dotaci jako příjemce </a:t>
            </a:r>
          </a:p>
          <a:p>
            <a:r>
              <a:rPr lang="cs-CZ" dirty="0"/>
              <a:t>půjčce a úvěru </a:t>
            </a:r>
          </a:p>
          <a:p>
            <a:r>
              <a:rPr lang="cs-CZ" dirty="0"/>
              <a:t>založení společnosti, peněžité vklady do společnosti </a:t>
            </a:r>
          </a:p>
          <a:p>
            <a:r>
              <a:rPr lang="cs-CZ" dirty="0"/>
              <a:t>vzdání se práva a prominutí pohledávky nad 20.000,-Kč </a:t>
            </a:r>
          </a:p>
          <a:p>
            <a:r>
              <a:rPr lang="cs-CZ" dirty="0"/>
              <a:t>dohoda o splátkách se splatností nad 18 měsíců </a:t>
            </a:r>
          </a:p>
          <a:p>
            <a:r>
              <a:rPr lang="cs-CZ" dirty="0"/>
              <a:t>postoupení pohledávky nad 20.000,-Kč </a:t>
            </a:r>
          </a:p>
          <a:p>
            <a:r>
              <a:rPr lang="cs-CZ" dirty="0"/>
              <a:t>rozhodnutí o převzetí dluhu, ručitelského závazku, přistoupení k závazku </a:t>
            </a:r>
          </a:p>
          <a:p>
            <a:r>
              <a:rPr lang="cs-CZ" dirty="0"/>
              <a:t>vydání komunálních dluhopisů </a:t>
            </a:r>
          </a:p>
          <a:p>
            <a:r>
              <a:rPr lang="cs-CZ" dirty="0"/>
              <a:t>prodeji nebo nabytí nemovité věci v dražbě </a:t>
            </a:r>
          </a:p>
          <a:p>
            <a:endParaRPr lang="cs-CZ" dirty="0"/>
          </a:p>
        </p:txBody>
      </p:sp>
      <p:sp>
        <p:nvSpPr>
          <p:cNvPr id="5" name="Zástupný symbol pro text 4"/>
          <p:cNvSpPr>
            <a:spLocks noGrp="1"/>
          </p:cNvSpPr>
          <p:nvPr>
            <p:ph type="body" sz="quarter" idx="3"/>
          </p:nvPr>
        </p:nvSpPr>
        <p:spPr>
          <a:xfrm>
            <a:off x="5088383" y="1504606"/>
            <a:ext cx="4185618" cy="425794"/>
          </a:xfrm>
        </p:spPr>
        <p:txBody>
          <a:bodyPr/>
          <a:lstStyle/>
          <a:p>
            <a:r>
              <a:rPr lang="cs-CZ" dirty="0"/>
              <a:t>Rada</a:t>
            </a:r>
          </a:p>
        </p:txBody>
      </p:sp>
      <p:sp>
        <p:nvSpPr>
          <p:cNvPr id="6" name="Zástupný symbol pro obsah 5"/>
          <p:cNvSpPr>
            <a:spLocks noGrp="1"/>
          </p:cNvSpPr>
          <p:nvPr>
            <p:ph sz="quarter" idx="4"/>
          </p:nvPr>
        </p:nvSpPr>
        <p:spPr>
          <a:xfrm>
            <a:off x="5088384" y="2028305"/>
            <a:ext cx="4185617" cy="4013057"/>
          </a:xfrm>
          <a:solidFill>
            <a:schemeClr val="accent1">
              <a:lumMod val="20000"/>
              <a:lumOff val="80000"/>
            </a:schemeClr>
          </a:solidFill>
        </p:spPr>
        <p:txBody>
          <a:bodyPr>
            <a:normAutofit fontScale="85000" lnSpcReduction="20000"/>
          </a:bodyPr>
          <a:lstStyle/>
          <a:p>
            <a:r>
              <a:rPr lang="cs-CZ" b="1" dirty="0"/>
              <a:t>pokud si zastupitelstvo obce rozhodování o těchto majetkoprávních úkonech nevyhradilo a (v případě že není rada, tak pravomoc starosty) rozhoduje o </a:t>
            </a:r>
            <a:endParaRPr lang="cs-CZ" dirty="0"/>
          </a:p>
          <a:p>
            <a:r>
              <a:rPr lang="cs-CZ" dirty="0"/>
              <a:t>koupi a prodeji movité věci </a:t>
            </a:r>
          </a:p>
          <a:p>
            <a:r>
              <a:rPr lang="pt-BR" dirty="0"/>
              <a:t>dar</a:t>
            </a:r>
            <a:r>
              <a:rPr lang="cs-CZ" dirty="0"/>
              <a:t>u</a:t>
            </a:r>
            <a:r>
              <a:rPr lang="pt-BR" dirty="0"/>
              <a:t> věcném a finančním do 20.000,-Kč </a:t>
            </a:r>
          </a:p>
          <a:p>
            <a:r>
              <a:rPr lang="cs-CZ" dirty="0"/>
              <a:t>směně movitých věcí </a:t>
            </a:r>
          </a:p>
          <a:p>
            <a:r>
              <a:rPr lang="cs-CZ" dirty="0"/>
              <a:t>nájmu, pachtu, výpůjčce, výprose </a:t>
            </a:r>
          </a:p>
          <a:p>
            <a:r>
              <a:rPr lang="cs-CZ" dirty="0"/>
              <a:t>věcném břemenu – služebnosti </a:t>
            </a:r>
          </a:p>
          <a:p>
            <a:r>
              <a:rPr lang="cs-CZ" dirty="0"/>
              <a:t>zástavním právu k nemovité věci jako zástavní věřitel </a:t>
            </a:r>
          </a:p>
          <a:p>
            <a:r>
              <a:rPr lang="pl-PL" dirty="0"/>
              <a:t>udělení dotace do 50.000,-Kč </a:t>
            </a:r>
          </a:p>
          <a:p>
            <a:r>
              <a:rPr lang="cs-CZ" dirty="0"/>
              <a:t>dohodě o splátkách do 18 měsíců </a:t>
            </a:r>
          </a:p>
          <a:p>
            <a:r>
              <a:rPr lang="cs-CZ" dirty="0"/>
              <a:t>postoupení pohledávky do 20.000,-Kč </a:t>
            </a:r>
          </a:p>
          <a:p>
            <a:endParaRPr lang="cs-CZ" dirty="0"/>
          </a:p>
        </p:txBody>
      </p:sp>
      <p:sp>
        <p:nvSpPr>
          <p:cNvPr id="7" name="Zástupný symbol pro zápatí 6"/>
          <p:cNvSpPr>
            <a:spLocks noGrp="1"/>
          </p:cNvSpPr>
          <p:nvPr>
            <p:ph type="ftr" sz="quarter" idx="11"/>
          </p:nvPr>
        </p:nvSpPr>
        <p:spPr/>
        <p:txBody>
          <a:bodyPr/>
          <a:lstStyle/>
          <a:p>
            <a:endParaRPr lang="en-US" dirty="0"/>
          </a:p>
        </p:txBody>
      </p:sp>
      <p:sp>
        <p:nvSpPr>
          <p:cNvPr id="8" name="TextovéPole 7">
            <a:extLst>
              <a:ext uri="{FF2B5EF4-FFF2-40B4-BE49-F238E27FC236}">
                <a16:creationId xmlns:a16="http://schemas.microsoft.com/office/drawing/2014/main" id="{4D598F79-54A1-C717-4E6F-634AD7E1EF6A}"/>
              </a:ext>
            </a:extLst>
          </p:cNvPr>
          <p:cNvSpPr txBox="1"/>
          <p:nvPr/>
        </p:nvSpPr>
        <p:spPr>
          <a:xfrm>
            <a:off x="6974946" y="782515"/>
            <a:ext cx="3918723" cy="369332"/>
          </a:xfrm>
          <a:prstGeom prst="rect">
            <a:avLst/>
          </a:prstGeom>
          <a:noFill/>
        </p:spPr>
        <p:txBody>
          <a:bodyPr wrap="square" rtlCol="0">
            <a:spAutoFit/>
          </a:bodyPr>
          <a:lstStyle/>
          <a:p>
            <a:r>
              <a:rPr lang="cs-CZ" dirty="0"/>
              <a:t>V novele konečně vyšší částky!</a:t>
            </a:r>
          </a:p>
        </p:txBody>
      </p:sp>
      <p:sp>
        <p:nvSpPr>
          <p:cNvPr id="9" name="Obdélník 8">
            <a:extLst>
              <a:ext uri="{FF2B5EF4-FFF2-40B4-BE49-F238E27FC236}">
                <a16:creationId xmlns:a16="http://schemas.microsoft.com/office/drawing/2014/main" id="{1045FCAF-2F47-65A9-4D4C-4AE8D7A8E85C}"/>
              </a:ext>
            </a:extLst>
          </p:cNvPr>
          <p:cNvSpPr/>
          <p:nvPr/>
        </p:nvSpPr>
        <p:spPr>
          <a:xfrm rot="19995446">
            <a:off x="767828" y="3646039"/>
            <a:ext cx="6901002" cy="1858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42113265"/>
      </p:ext>
    </p:extLst>
  </p:cSld>
  <p:clrMapOvr>
    <a:masterClrMapping/>
  </p:clrMapOvr>
</p:sld>
</file>

<file path=ppt/theme/theme1.xml><?xml version="1.0" encoding="utf-8"?>
<a:theme xmlns:a="http://schemas.openxmlformats.org/drawingml/2006/main" name="Fazeta">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1484</TotalTime>
  <Words>17525</Words>
  <Application>Microsoft Office PowerPoint</Application>
  <PresentationFormat>Širokoúhlá obrazovka</PresentationFormat>
  <Paragraphs>1127</Paragraphs>
  <Slides>251</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251</vt:i4>
      </vt:variant>
    </vt:vector>
  </HeadingPairs>
  <TitlesOfParts>
    <vt:vector size="259" baseType="lpstr">
      <vt:lpstr>Arial</vt:lpstr>
      <vt:lpstr>Calibri</vt:lpstr>
      <vt:lpstr>Segoe UI Symbol</vt:lpstr>
      <vt:lpstr>Symbol</vt:lpstr>
      <vt:lpstr>Times New Roman</vt:lpstr>
      <vt:lpstr>Trebuchet MS</vt:lpstr>
      <vt:lpstr>Wingdings 3</vt:lpstr>
      <vt:lpstr>Fazeta</vt:lpstr>
      <vt:lpstr>Hlavní zákonné povinnosti obcí a měst</vt:lpstr>
      <vt:lpstr>JUDr. Jan Šťastný, MPA   stastny@catania.cz  777 418 512</vt:lpstr>
      <vt:lpstr>Prezentace aplikace PowerPoint</vt:lpstr>
      <vt:lpstr>Hlavní zákonné povinnosti obcí a měst</vt:lpstr>
      <vt:lpstr>Další doporučené zdroje pro studium </vt:lpstr>
      <vt:lpstr>Další nabídka </vt:lpstr>
      <vt:lpstr>Další nabídka</vt:lpstr>
      <vt:lpstr>Řeším vaše problémy  www.judrstastny.cz  www.SOS106.cz</vt:lpstr>
      <vt:lpstr>Nové Služby pro města a obce</vt:lpstr>
      <vt:lpstr>Prezentace aplikace PowerPoint</vt:lpstr>
      <vt:lpstr>Prezentace aplikace PowerPoint</vt:lpstr>
      <vt:lpstr>Prezentace aplikace PowerPoint</vt:lpstr>
      <vt:lpstr>Součástí aplikace jsou i výpočty lhůt, odpadů, termínů a lhůt obcí</vt:lpstr>
      <vt:lpstr>Prezentace aplikace PowerPoint</vt:lpstr>
      <vt:lpstr>Další nabídka</vt:lpstr>
      <vt:lpstr>Od r. 2012 uskutečnilo Ministerstvo vnitra 790 kontrol obcí a měst,  nalezeno 4 042 porušení zákonů</vt:lpstr>
      <vt:lpstr>Poradíme, jak se dopracovat k dobrému výsledku při kontrole... Zkontrolujeme stav úřadu</vt:lpstr>
      <vt:lpstr>Prezentace aplikace PowerPoint</vt:lpstr>
      <vt:lpstr>Prezentace aplikace PowerPoint</vt:lpstr>
      <vt:lpstr>Prezentace aplikace PowerPoint</vt:lpstr>
      <vt:lpstr>Prezentace aplikace PowerPoint</vt:lpstr>
      <vt:lpstr>Prezentace aplikace PowerPoint</vt:lpstr>
      <vt:lpstr>Tabulka kompetencí, pro rychlou orientaci   - vyberete, čeho se smlouva nebo schvalování týká, zjistíte kdo schvaluje, zda je potřeba záměr apod.</vt:lpstr>
      <vt:lpstr>Proč je dobré znát předpisy v oblasti veřejné správy</vt:lpstr>
      <vt:lpstr>Některá usnesení jsou jen vtipná nebo i hloupá  ale jaká t je pro obec vizitka?</vt:lpstr>
      <vt:lpstr>Proč přijde kontrola nebo problém</vt:lpstr>
      <vt:lpstr>Proč je dobré znát právní předpisy</vt:lpstr>
      <vt:lpstr> Vhodné nakládání se státními symboly  - vylepšit vodovodní trubkou aby vlajka „vlála“   kdesi v horách, eurovolby květen 2019</vt:lpstr>
      <vt:lpstr>Prezentace aplikace PowerPoint</vt:lpstr>
      <vt:lpstr>Kdy a jak vyvěšovat státní vlajku</vt:lpstr>
      <vt:lpstr>Kdy vyvěšovat</vt:lpstr>
      <vt:lpstr>Kdy se doporučuje vyvěsit</vt:lpstr>
      <vt:lpstr>Jak vyvěšovat vlajku</vt:lpstr>
      <vt:lpstr>Jak vyvěsit – pořadí –  ? obec, ? státní vlajku</vt:lpstr>
      <vt:lpstr>Prezentace aplikace PowerPoint</vt:lpstr>
      <vt:lpstr>Jak vyvěsit – pořadí –  EU, ? státní vlajku</vt:lpstr>
      <vt:lpstr>Prezentace aplikace PowerPoint</vt:lpstr>
      <vt:lpstr>Pořadí?  Kam obec? Vlajka EU, státní vlajka?</vt:lpstr>
      <vt:lpstr>Prezentace aplikace PowerPoint</vt:lpstr>
      <vt:lpstr>Přijede hejtman, jaké pořadí – EU, Obec, kraj státní vlajka?</vt:lpstr>
      <vt:lpstr>Prezentace aplikace PowerPoint</vt:lpstr>
      <vt:lpstr>Prezentace aplikace PowerPoint</vt:lpstr>
      <vt:lpstr>Znak obce, vlajka obce § 34a zákona o obcích </vt:lpstr>
      <vt:lpstr>Závěsný odznak starosty</vt:lpstr>
      <vt:lpstr>Nakládání se státními a obecními symboly</vt:lpstr>
      <vt:lpstr>Někdo je blbec od narození, ten za to nemůže  Udělat ze sebe neznalostí blbce není příjemné  ale horší je být odsouzen  - za chybný postup  - za nakládání s majetkem atd.</vt:lpstr>
      <vt:lpstr>Ne vždy to vede k trestnímu řízení, ale ve 106ce se chybuje často  </vt:lpstr>
      <vt:lpstr>Správně zajistit anonymizaci podle zákona č. 106/1999</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Prodej bez záměru</vt:lpstr>
      <vt:lpstr>Máme legraci z toho, že v Yorku stále platí zákon dovolující zabít Skota, je-li ozbrojen lukem a šípy a na Floridě je zakázán pohlavní styk s dikobrazem. </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Neznalost zákona neomlouvá</vt:lpstr>
      <vt:lpstr>Opravdu je to chyba starostů a úředníků?  Není těch předpisů moc?</vt:lpstr>
      <vt:lpstr>A další předpisy, neznalost neomlouvá</vt:lpstr>
      <vt:lpstr>Neznalost zákona neomlouvá?</vt:lpstr>
      <vt:lpstr>…</vt:lpstr>
      <vt:lpstr>Neznalost zákona neomlouvá, ale zajišťuje stát aktuální znění právních předpisů?    Ne. Ale jinde to jde!</vt:lpstr>
      <vt:lpstr>E-Sbírka   nahradila Sbírku zákonů</vt:lpstr>
      <vt:lpstr>Razítka, základ práce úředníka a starosty?</vt:lpstr>
      <vt:lpstr>Test  - razítka</vt:lpstr>
      <vt:lpstr>Víte, jaká barva razítek se má používat</vt:lpstr>
      <vt:lpstr>Na jaké dokumenty použijete tato razítka</vt:lpstr>
      <vt:lpstr>Prezentace aplikace PowerPoint</vt:lpstr>
      <vt:lpstr>Někdy se obecní normotvorba a razítka utrhnou ze řetězu zcela</vt:lpstr>
      <vt:lpstr>Prezentace aplikace PowerPoint</vt:lpstr>
      <vt:lpstr>Rozhodovací činnost soudů</vt:lpstr>
      <vt:lpstr>zneužití pravomoci úřední osoby  porušování povinností při správě cizího majetku maření </vt:lpstr>
      <vt:lpstr>Prezentace aplikace PowerPoint</vt:lpstr>
      <vt:lpstr>Celou kauzu způsobil opoziční zastupitel a aktivní státní zástupce, nakonec všichni zproštěni obviněné</vt:lpstr>
      <vt:lpstr>Náhrada škody 2 miliony…</vt:lpstr>
      <vt:lpstr>Prezentace aplikace PowerPoint</vt:lpstr>
      <vt:lpstr>I podmíněný trest znamená ztrátu způsobilosti pro úředníka!</vt:lpstr>
      <vt:lpstr>  2 roky u soudů</vt:lpstr>
      <vt:lpstr> jen rok u soudu</vt:lpstr>
      <vt:lpstr>Činnost soudů  - pomoc obcím i prokletí</vt:lpstr>
      <vt:lpstr>Obce obhájily u soudu</vt:lpstr>
      <vt:lpstr>Postoloprty – tři roky stíhání pro chybný posudek</vt:lpstr>
      <vt:lpstr>Nejvyšší správní soud k poskytování informací o výši platů      - poezie na úkor obcí</vt:lpstr>
      <vt:lpstr>Prezentace aplikace PowerPoint</vt:lpstr>
      <vt:lpstr>U státních úředníků pomoc nemusíme najít</vt:lpstr>
      <vt:lpstr>Základní povinnosti při nakládání s majetkem obce</vt:lpstr>
      <vt:lpstr>Základní principy nakládání s majetkem obce  Majetek obce musí být využíván účelně a hospodárně v souladu s jejími zájmy a úkoly vyplývajícími ze zákonem vymezené působnosti. </vt:lpstr>
      <vt:lpstr>Zastupitelstvo nebo Rada?</vt:lpstr>
      <vt:lpstr>Novela zákona o obcích,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Podmínky platného projevu vůle podle zákona o obcích  </vt:lpstr>
      <vt:lpstr>Schvalování, podepisování</vt:lpstr>
      <vt:lpstr>Další podmínky</vt:lpstr>
      <vt:lpstr>Další podmínky – registr smluv</vt:lpstr>
      <vt:lpstr> </vt:lpstr>
      <vt:lpstr>Další povinnosti zveřejňování</vt:lpstr>
      <vt:lpstr>Majetkoprávní úkony</vt:lpstr>
      <vt:lpstr>Jak plnit všechny povinnosti</vt:lpstr>
      <vt:lpstr>Prezentace aplikace PowerPoint</vt:lpstr>
      <vt:lpstr>Další příčiny chyb</vt:lpstr>
      <vt:lpstr>Další příčiny chyb</vt:lpstr>
      <vt:lpstr>Prezentace aplikace PowerPoint</vt:lpstr>
      <vt:lpstr>Znalosti úředníků  znalosti klientů</vt:lpstr>
      <vt:lpstr>Dunning-Krugerův efekt - nekorelace sebevědomí se schopnostmi.  Lidově – „čím větší blb, tím větší expert“.                  Na všechno… </vt:lpstr>
      <vt:lpstr>Vzdělávat se,  ..ale jak moc?</vt:lpstr>
      <vt:lpstr>Zákon o obcích</vt:lpstr>
      <vt:lpstr>Nejasnosti i v zákoně o obcích</vt:lpstr>
      <vt:lpstr>Lhůty v zákoně o obcích</vt:lpstr>
      <vt:lpstr>Další chyba   Nevyužívání vzorů a návodů</vt:lpstr>
      <vt:lpstr>Nebo spoléháte na MV příliš. </vt:lpstr>
      <vt:lpstr>Chybějící metodika, pozdě dodané metodické materiály </vt:lpstr>
      <vt:lpstr>Prezentace aplikace PowerPoint</vt:lpstr>
      <vt:lpstr>Co je vyžadováno ke kontrole?</vt:lpstr>
      <vt:lpstr>Od r. 2012 uskutečnilo Ministerstvo vnitra 790 kontrol obcí a měst,  nalezeno 4 042 porušení zákonů</vt:lpstr>
      <vt:lpstr>Jak se dopracovat k dobrému výsledku</vt:lpstr>
      <vt:lpstr>Hlavní porušení zákona o obcích</vt:lpstr>
      <vt:lpstr>Prezentace aplikace PowerPoint</vt:lpstr>
      <vt:lpstr>Prezentace aplikace PowerPoint</vt:lpstr>
      <vt:lpstr>Prezentace aplikace PowerPoint</vt:lpstr>
      <vt:lpstr>Prezentace aplikace PowerPoint</vt:lpstr>
      <vt:lpstr>Prezentace aplikace PowerPoint</vt:lpstr>
      <vt:lpstr>Zasedání  zastupitelstva</vt:lpstr>
      <vt:lpstr>Zasedání zastupitelstva</vt:lpstr>
      <vt:lpstr>Svolání zasedání zastupitelstva</vt:lpstr>
      <vt:lpstr>Prezentace aplikace PowerPoint</vt:lpstr>
      <vt:lpstr>Chyby při svolávání zasedání</vt:lpstr>
      <vt:lpstr>§ 93… vyvěsí na úřední desce OÚ alespoň 7 dnů před zasedáním…</vt:lpstr>
      <vt:lpstr>Obhájíte i kratší dobu vyvěšení</vt:lpstr>
      <vt:lpstr>Vše k zasedání na komplexním školení  Zasedání zastupitelstva a schůze rady od A do Z</vt:lpstr>
      <vt:lpstr>Co když nebude zveřejněno dle § 93 odst. 1</vt:lpstr>
      <vt:lpstr>Exkurz –  Úřední deska, Správní řád § 26 odst. 1</vt:lpstr>
      <vt:lpstr>Vždy jen jedna úřední deska?</vt:lpstr>
      <vt:lpstr>Může mít obec více úředních desek, popř. může jednu rozdělit na více částí po obci? </vt:lpstr>
      <vt:lpstr>Prezentace aplikace PowerPoint</vt:lpstr>
      <vt:lpstr>Zákon o obcích co na úřední desku :</vt:lpstr>
      <vt:lpstr>Povinné zveřejnění na úřední desce, další agendy</vt:lpstr>
      <vt:lpstr>Další agendy</vt:lpstr>
      <vt:lpstr>Další agendy</vt:lpstr>
      <vt:lpstr>Příspěvkové organizace ÚSC nebo DSO </vt:lpstr>
      <vt:lpstr>Uveřejňování dokumentů </vt:lpstr>
      <vt:lpstr>Zákon o archivnictví  § 65</vt:lpstr>
      <vt:lpstr>tedy</vt:lpstr>
      <vt:lpstr>Stejnopis - § 16 odst. 3 vyhlášky č. 259/2012 Sb., o podrobnostech výkonu spisové služby  </vt:lpstr>
      <vt:lpstr>Úřední deska, veřejné vyhlášky a GDPR </vt:lpstr>
      <vt:lpstr>Co a jak dávat na úřední desku</vt:lpstr>
      <vt:lpstr>Prezenční listina přítomných zastupitelů? </vt:lpstr>
      <vt:lpstr>§ 93 odst. 3</vt:lpstr>
      <vt:lpstr>Zápis ze zasedání</vt:lpstr>
      <vt:lpstr>Prezentace aplikace PowerPoint</vt:lpstr>
      <vt:lpstr>Usnášeníschopné zastupitelstvo</vt:lpstr>
      <vt:lpstr>Schválený pořad jednání</vt:lpstr>
      <vt:lpstr>Nadpoloviční většina přítomných  x  nadpoloviční většina všech zastupitelů</vt:lpstr>
      <vt:lpstr>Prezentace aplikace PowerPoint</vt:lpstr>
      <vt:lpstr>Zdržení se hlasování</vt:lpstr>
      <vt:lpstr>Prezentace aplikace PowerPoint</vt:lpstr>
      <vt:lpstr>Musí být stanoven lichý počet členů zastupitelstva?</vt:lpstr>
      <vt:lpstr>Ne, zákon toto stanovuje pouze u rady a výborů</vt:lpstr>
      <vt:lpstr>Používání správných formulací zde odpovídá zákonu o obcích</vt:lpstr>
      <vt:lpstr>Neschvalovat v závěru souhrn usnesení!</vt:lpstr>
      <vt:lpstr>Ne všude se se zasedáním stresují</vt:lpstr>
      <vt:lpstr>Co když je hlasováno, ale v zápise se opomene zapsat, co když chybí podpisy atd.</vt:lpstr>
      <vt:lpstr>Návrh usnesení nebyl schválen, je v takovém případě přijato usnesení opačného významu? </vt:lpstr>
      <vt:lpstr>V závěru schůze rady obce/zasedání zastupitelstva se rekapitulují znovu přijatá usnesení a o tomto souhrnném seznamu usnesení je znovu hlasováno. Je takový postup v pořádku? </vt:lpstr>
      <vt:lpstr>Prevence případných komplikací: v případě nutnosti – tajné hlasování</vt:lpstr>
      <vt:lpstr>A tajemníci a úředníci v „divočejších městech“</vt:lpstr>
      <vt:lpstr>Tajné hlasování – je možné?   Návod MV</vt:lpstr>
      <vt:lpstr>Jak na funkční tajné hlasování</vt:lpstr>
      <vt:lpstr>Lhůta pro pořízení zápisu ze zasedání ZM</vt:lpstr>
      <vt:lpstr>Námitky proti zápisu</vt:lpstr>
      <vt:lpstr>Schůze Rady </vt:lpstr>
      <vt:lpstr>Zápis ze schůze rady</vt:lpstr>
      <vt:lpstr>Kompetence Rady - § 102 odst. 2</vt:lpstr>
      <vt:lpstr>Používání správných formulací</vt:lpstr>
      <vt:lpstr>Prezentace aplikace PowerPoint</vt:lpstr>
      <vt:lpstr>Úkoly a pravomoci tajemníka</vt:lpstr>
      <vt:lpstr>Kompetence tajemníka</vt:lpstr>
      <vt:lpstr>Tajemník jako statutární orgán zaměstnavatele</vt:lpstr>
      <vt:lpstr>Hospodaření obce</vt:lpstr>
      <vt:lpstr>Nakládání s nemovitým majetkem</vt:lpstr>
      <vt:lpstr>Prezentace aplikace PowerPoint</vt:lpstr>
      <vt:lpstr>Prezentace aplikace PowerPoint</vt:lpstr>
      <vt:lpstr>Pozor!</vt:lpstr>
      <vt:lpstr>Prezentace aplikace PowerPoint</vt:lpstr>
      <vt:lpstr>Prezentace aplikace PowerPoint</vt:lpstr>
      <vt:lpstr>Starostu nepověřujeme podpisem to smí vždy když ZM/RM schválí smlouvu!</vt:lpstr>
      <vt:lpstr>Doložky</vt:lpstr>
      <vt:lpstr>Prezentace aplikace PowerPoint</vt:lpstr>
      <vt:lpstr>Práva občanů</vt:lpstr>
      <vt:lpstr>Práva občanů</vt:lpstr>
      <vt:lpstr>Práva občana obce (a vlastníka nemovité věci)</vt:lpstr>
      <vt:lpstr>Evidence právních předpisů  již zrušeno, nyní online Sbírka právních předpisů ÚSC</vt:lpstr>
      <vt:lpstr>Zpřístupnění právních předpisů a jejich evidence rovněž zrušeno, občané mají využívat Sbírku</vt:lpstr>
      <vt:lpstr>ale pozor § 7 zák o SB Nahlížení do Sbírky právních předpisů </vt:lpstr>
      <vt:lpstr>A také – povinnost vyvěsit oznámení o vyhlášení právního předpisu</vt:lpstr>
      <vt:lpstr>Zasílání vyhlášek Ministerstvu vnitra</vt:lpstr>
      <vt:lpstr>Zákon o obcích    vs     Sbírka </vt:lpstr>
      <vt:lpstr>Prezentace aplikace PowerPoint</vt:lpstr>
      <vt:lpstr>Prezentace aplikace PowerPoint</vt:lpstr>
      <vt:lpstr>Prezentace aplikace PowerPoint</vt:lpstr>
      <vt:lpstr>Jak to někdy vypadá se Sbírkou v praxi</vt:lpstr>
      <vt:lpstr>Zákon o svobodném přístupu k informacím, zák. č. 106/1999 Sb.,</vt:lpstr>
      <vt:lpstr>Zákon o svobodném přístupu k informacím (zák. č. 106/1999 Sb.)</vt:lpstr>
      <vt:lpstr>Zákon 106/1999 Sb. vs zák č. 123/1998 Sb., o právu na informace o životním prostředí </vt:lpstr>
      <vt:lpstr>Záznam podle § 14 odst. 6 InfZ - konečně zrušeno!</vt:lpstr>
      <vt:lpstr>Prezentace aplikace PowerPoint</vt:lpstr>
      <vt:lpstr>Prezentace aplikace PowerPoint</vt:lpstr>
      <vt:lpstr>Praxe obcí </vt:lpstr>
      <vt:lpstr>Kdy uspěje kontrola téměř vždy</vt:lpstr>
      <vt:lpstr>Zpřístupnění povinných údajů</vt:lpstr>
      <vt:lpstr>Na to by pomohla digitální úřední deska před budovou, ne? Kdepak!</vt:lpstr>
      <vt:lpstr>Prezentace aplikace PowerPoint</vt:lpstr>
      <vt:lpstr>Kdy uspěje kontrola téměř vždy</vt:lpstr>
      <vt:lpstr>Povinně zveřejňované informace</vt:lpstr>
      <vt:lpstr>Výroční zpráva podle § 18 odst. 1 zák. č. 106/1999 Sb.,</vt:lpstr>
      <vt:lpstr>Zveřejňování poskytnutých informací</vt:lpstr>
      <vt:lpstr>Zákon o obcích zastupitelé  - zaměstnanci</vt:lpstr>
      <vt:lpstr>Zákon o obcích  - občané obce</vt:lpstr>
      <vt:lpstr>Poslanci, senátoři</vt:lpstr>
      <vt:lpstr>Prezentace aplikace PowerPoint</vt:lpstr>
      <vt:lpstr>Jak se </vt:lpstr>
      <vt:lpstr>Prezentace aplikace PowerPoint</vt:lpstr>
      <vt:lpstr>Rizika při činnosti zastupitele a zaměstnance obce  </vt:lpstr>
      <vt:lpstr>Prezentace aplikace PowerPoint</vt:lpstr>
      <vt:lpstr>Kdy vzniká obci škoda?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Řeším vaše problémy  www.judrstastny.cz  www.SOS106.cz</vt:lpstr>
      <vt:lpstr>Doporučuji také školení</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Hlavní zákonné povinnosti obcí a měst</dc:title>
  <dc:creator>Eva Linhartová</dc:creator>
  <cp:lastModifiedBy>Jan Šťastný</cp:lastModifiedBy>
  <cp:revision>40</cp:revision>
  <dcterms:created xsi:type="dcterms:W3CDTF">2020-10-26T23:52:27Z</dcterms:created>
  <dcterms:modified xsi:type="dcterms:W3CDTF">2024-01-22T22:03:46Z</dcterms:modified>
</cp:coreProperties>
</file>