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1"/>
  </p:notesMasterIdLst>
  <p:sldIdLst>
    <p:sldId id="256" r:id="rId2"/>
    <p:sldId id="640" r:id="rId3"/>
    <p:sldId id="704" r:id="rId4"/>
    <p:sldId id="693" r:id="rId5"/>
    <p:sldId id="694" r:id="rId6"/>
    <p:sldId id="695" r:id="rId7"/>
    <p:sldId id="261" r:id="rId8"/>
    <p:sldId id="262" r:id="rId9"/>
    <p:sldId id="644" r:id="rId10"/>
    <p:sldId id="645" r:id="rId11"/>
    <p:sldId id="646" r:id="rId12"/>
    <p:sldId id="647" r:id="rId13"/>
    <p:sldId id="649" r:id="rId14"/>
    <p:sldId id="648" r:id="rId15"/>
    <p:sldId id="650" r:id="rId16"/>
    <p:sldId id="697" r:id="rId17"/>
    <p:sldId id="696" r:id="rId18"/>
    <p:sldId id="698" r:id="rId19"/>
    <p:sldId id="692" r:id="rId20"/>
    <p:sldId id="699" r:id="rId21"/>
    <p:sldId id="652" r:id="rId22"/>
    <p:sldId id="700" r:id="rId23"/>
    <p:sldId id="653" r:id="rId24"/>
    <p:sldId id="654" r:id="rId25"/>
    <p:sldId id="655" r:id="rId26"/>
    <p:sldId id="664" r:id="rId27"/>
    <p:sldId id="665" r:id="rId28"/>
    <p:sldId id="666" r:id="rId29"/>
    <p:sldId id="667" r:id="rId30"/>
    <p:sldId id="668" r:id="rId31"/>
    <p:sldId id="669" r:id="rId32"/>
    <p:sldId id="670" r:id="rId33"/>
    <p:sldId id="671" r:id="rId34"/>
    <p:sldId id="672" r:id="rId35"/>
    <p:sldId id="674" r:id="rId36"/>
    <p:sldId id="673" r:id="rId37"/>
    <p:sldId id="675" r:id="rId38"/>
    <p:sldId id="676" r:id="rId39"/>
    <p:sldId id="677" r:id="rId40"/>
    <p:sldId id="678" r:id="rId41"/>
    <p:sldId id="679" r:id="rId42"/>
    <p:sldId id="680" r:id="rId43"/>
    <p:sldId id="681" r:id="rId44"/>
    <p:sldId id="682" r:id="rId45"/>
    <p:sldId id="684" r:id="rId46"/>
    <p:sldId id="683" r:id="rId47"/>
    <p:sldId id="685" r:id="rId48"/>
    <p:sldId id="686" r:id="rId49"/>
    <p:sldId id="687" r:id="rId50"/>
    <p:sldId id="688" r:id="rId51"/>
    <p:sldId id="689" r:id="rId52"/>
    <p:sldId id="576" r:id="rId53"/>
    <p:sldId id="484" r:id="rId54"/>
    <p:sldId id="690" r:id="rId55"/>
    <p:sldId id="703" r:id="rId56"/>
    <p:sldId id="702" r:id="rId57"/>
    <p:sldId id="701" r:id="rId58"/>
    <p:sldId id="375" r:id="rId59"/>
    <p:sldId id="384" r:id="rId6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6" autoAdjust="0"/>
    <p:restoredTop sz="94660"/>
  </p:normalViewPr>
  <p:slideViewPr>
    <p:cSldViewPr snapToGrid="0">
      <p:cViewPr varScale="1">
        <p:scale>
          <a:sx n="54" d="100"/>
          <a:sy n="54" d="100"/>
        </p:scale>
        <p:origin x="27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417efa2266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417efa2266_0_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417efa2266_0_7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8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417efa2266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417efa2266_0_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417efa2266_0_7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2959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417efa2266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417efa2266_0_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417efa2266_0_7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3818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417efa2266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417efa2266_0_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417efa2266_0_7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1684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8544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9065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1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Nadpis a obsah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3920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uze nadpis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mailto:vesely@catania.cz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/>
        </p:nvSpPr>
        <p:spPr>
          <a:xfrm>
            <a:off x="1631950" y="188913"/>
            <a:ext cx="8770938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cs-CZ" sz="6000" dirty="0">
                <a:solidFill>
                  <a:schemeClr val="dk1"/>
                </a:solidFill>
              </a:rPr>
              <a:t>Motivace a hodnocení zaměstnanců ÚSC v praxi</a:t>
            </a:r>
            <a:endParaRPr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1429196" y="3429000"/>
            <a:ext cx="8770939" cy="34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Motto: </a:t>
            </a:r>
            <a:endParaRPr dirty="0"/>
          </a:p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Buď tvrdý </a:t>
            </a:r>
            <a:r>
              <a:rPr lang="cs-CZ" sz="3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 pravidlům, </a:t>
            </a:r>
            <a:r>
              <a:rPr lang="cs-CZ" sz="36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ale měkký k lidem!</a:t>
            </a:r>
            <a:endParaRPr sz="3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/>
          <p:nvPr/>
        </p:nvSpPr>
        <p:spPr>
          <a:xfrm>
            <a:off x="0" y="155901"/>
            <a:ext cx="12192000" cy="6702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b="1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cs-CZ" sz="3200" b="1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alendář = plánování a strategie</a:t>
            </a:r>
            <a:endParaRPr lang="cs-CZ" sz="3200" dirty="0">
              <a:solidFill>
                <a:schemeClr val="accent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sz="2400" dirty="0">
              <a:solidFill>
                <a:schemeClr val="accent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sz="2400" dirty="0">
              <a:solidFill>
                <a:schemeClr val="accent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Plánování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?Jste stratég nebo hasič?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2B3DE2A-72E4-4FC0-83A9-F0CB331AE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250187"/>
            <a:ext cx="5795637" cy="435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736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b="1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Káva</a:t>
            </a:r>
            <a:r>
              <a:rPr lang="cs-CZ" sz="3600" b="1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disciplína (kapitán</a:t>
            </a:r>
            <a:r>
              <a:rPr lang="cs-CZ" sz="3600" b="1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)</a:t>
            </a:r>
            <a:endParaRPr lang="cs-CZ" sz="3600" dirty="0">
              <a:solidFill>
                <a:schemeClr val="accent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sz="2400" dirty="0">
              <a:solidFill>
                <a:schemeClr val="accent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sz="2400" dirty="0">
              <a:solidFill>
                <a:schemeClr val="accent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Disciplína: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Definuji</a:t>
            </a:r>
            <a:endParaRPr lang="cs-CZ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Vyžaduji</a:t>
            </a:r>
            <a:endParaRPr lang="cs-CZ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Ukazuji</a:t>
            </a:r>
            <a:endParaRPr lang="cs-CZ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4) Prosazuji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5) Rozvíjím</a:t>
            </a:r>
            <a:endParaRPr lang="cs-CZ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8CE11B7-114D-4BCC-845C-174BDECD9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201271"/>
            <a:ext cx="5307106" cy="496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62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3202DE5D-7679-43F0-87EF-7F72FDB6D2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9507" y="0"/>
            <a:ext cx="8932985" cy="728785"/>
          </a:xfrm>
        </p:spPr>
        <p:txBody>
          <a:bodyPr/>
          <a:lstStyle/>
          <a:p>
            <a:r>
              <a:rPr lang="cs-CZ" sz="3600" b="1" dirty="0">
                <a:solidFill>
                  <a:schemeClr val="accent5"/>
                </a:solidFill>
              </a:rPr>
              <a:t>Jak stanovovat pravidla a očekávání</a:t>
            </a:r>
          </a:p>
          <a:p>
            <a:r>
              <a:rPr lang="cs-CZ" sz="3600" b="1" dirty="0">
                <a:solidFill>
                  <a:schemeClr val="accent5"/>
                </a:solidFill>
              </a:rPr>
              <a:t>Při zadání práce nebo projektu - delegace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C28C9FD-1878-4164-887C-F799635C709B}"/>
              </a:ext>
            </a:extLst>
          </p:cNvPr>
          <p:cNvSpPr txBox="1"/>
          <p:nvPr/>
        </p:nvSpPr>
        <p:spPr>
          <a:xfrm>
            <a:off x="1" y="1926281"/>
            <a:ext cx="12191999" cy="3766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Proč delegovat?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 a komu delegovat?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 delegovat?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cs-CZ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</a:pPr>
            <a:r>
              <a:rPr lang="cs-CZ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SMART</a:t>
            </a:r>
            <a:endParaRPr lang="cs-CZ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688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3202DE5D-7679-43F0-87EF-7F72FDB6D2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66270" y="0"/>
            <a:ext cx="8932985" cy="728785"/>
          </a:xfrm>
        </p:spPr>
        <p:txBody>
          <a:bodyPr/>
          <a:lstStyle/>
          <a:p>
            <a:r>
              <a:rPr lang="cs-CZ" b="1" dirty="0">
                <a:solidFill>
                  <a:schemeClr val="accent5"/>
                </a:solidFill>
              </a:rPr>
              <a:t>Jak stanovovat pravidla a očekávání</a:t>
            </a:r>
          </a:p>
          <a:p>
            <a:r>
              <a:rPr lang="cs-CZ" b="1" dirty="0">
                <a:solidFill>
                  <a:schemeClr val="accent5"/>
                </a:solidFill>
              </a:rPr>
              <a:t>Při zadání práce nebo projektu - delegace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C28C9FD-1878-4164-887C-F799635C709B}"/>
              </a:ext>
            </a:extLst>
          </p:cNvPr>
          <p:cNvSpPr txBox="1"/>
          <p:nvPr/>
        </p:nvSpPr>
        <p:spPr>
          <a:xfrm>
            <a:off x="1100252" y="2661129"/>
            <a:ext cx="6939926" cy="1535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Kdy delegovat a kdy ne?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6E77464-4717-4511-95F9-12323FA5E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786" y="0"/>
            <a:ext cx="45702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407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3202DE5D-7679-43F0-87EF-7F72FDB6D2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9507" y="0"/>
            <a:ext cx="8932985" cy="728785"/>
          </a:xfrm>
        </p:spPr>
        <p:txBody>
          <a:bodyPr/>
          <a:lstStyle/>
          <a:p>
            <a:r>
              <a:rPr lang="cs-CZ" sz="3200" b="1" dirty="0">
                <a:solidFill>
                  <a:schemeClr val="accent5"/>
                </a:solidFill>
              </a:rPr>
              <a:t>Jak stanovovat pravidla a očekávání</a:t>
            </a:r>
          </a:p>
          <a:p>
            <a:r>
              <a:rPr lang="cs-CZ" sz="3200" b="1" dirty="0">
                <a:solidFill>
                  <a:schemeClr val="accent5"/>
                </a:solidFill>
              </a:rPr>
              <a:t>Při zadání práce nebo projektu - delegace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C28C9FD-1878-4164-887C-F799635C709B}"/>
              </a:ext>
            </a:extLst>
          </p:cNvPr>
          <p:cNvSpPr txBox="1"/>
          <p:nvPr/>
        </p:nvSpPr>
        <p:spPr>
          <a:xfrm>
            <a:off x="1" y="1302371"/>
            <a:ext cx="12191999" cy="5336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44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 zadat práci?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cs-CZ" sz="4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cs-CZ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Udělej to takto!</a:t>
            </a:r>
          </a:p>
          <a:p>
            <a:pPr lvl="0">
              <a:lnSpc>
                <a:spcPct val="107000"/>
              </a:lnSpc>
            </a:pPr>
            <a:r>
              <a:rPr lang="cs-CZ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>
              <a:lnSpc>
                <a:spcPct val="107000"/>
              </a:lnSpc>
            </a:pPr>
            <a:r>
              <a:rPr lang="cs-CZ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</a:t>
            </a:r>
            <a:r>
              <a:rPr lang="cs-CZ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X</a:t>
            </a:r>
          </a:p>
          <a:p>
            <a:pPr lvl="0">
              <a:lnSpc>
                <a:spcPct val="107000"/>
              </a:lnSpc>
            </a:pPr>
            <a:endParaRPr lang="cs-CZ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cs-CZ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C-N-V</a:t>
            </a:r>
            <a:r>
              <a:rPr lang="cs-CZ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  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E230746-B128-6189-229B-0C3AFE518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3548" y="2234173"/>
            <a:ext cx="6938451" cy="462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728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3202DE5D-7679-43F0-87EF-7F72FDB6D2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482398" y="0"/>
            <a:ext cx="8932985" cy="728785"/>
          </a:xfrm>
        </p:spPr>
        <p:txBody>
          <a:bodyPr/>
          <a:lstStyle/>
          <a:p>
            <a:r>
              <a:rPr lang="cs-CZ" b="1" dirty="0">
                <a:solidFill>
                  <a:schemeClr val="accent5"/>
                </a:solidFill>
              </a:rPr>
              <a:t>Jak stanovovat pravidla a očekávání</a:t>
            </a:r>
          </a:p>
          <a:p>
            <a:r>
              <a:rPr lang="cs-CZ" b="1" dirty="0">
                <a:solidFill>
                  <a:schemeClr val="accent5"/>
                </a:solidFill>
              </a:rPr>
              <a:t>Když pracovník neudělá aktivitu dle očekávání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C28C9FD-1878-4164-887C-F799635C709B}"/>
              </a:ext>
            </a:extLst>
          </p:cNvPr>
          <p:cNvSpPr txBox="1"/>
          <p:nvPr/>
        </p:nvSpPr>
        <p:spPr>
          <a:xfrm>
            <a:off x="431771" y="1291843"/>
            <a:ext cx="7008936" cy="4445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Konstruktivní kritika pomocí otázek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Zpětná vazba </a:t>
            </a:r>
            <a:endParaRPr lang="cs-CZ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Korektivní zpětná vazba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 ne – výbuch emocí místo korektivní zpětné vazby!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245332E-A06D-4E09-8B20-01357C977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6750" y="998870"/>
            <a:ext cx="4735250" cy="503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171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94D87168-B9CB-D937-55BD-A582C8CA875F}"/>
              </a:ext>
            </a:extLst>
          </p:cNvPr>
          <p:cNvSpPr txBox="1"/>
          <p:nvPr/>
        </p:nvSpPr>
        <p:spPr>
          <a:xfrm>
            <a:off x="618930" y="889518"/>
            <a:ext cx="1095414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schemeClr val="accent1"/>
                </a:solidFill>
              </a:rPr>
              <a:t>Očekávací rozhovor při zadávání práce nebo projektu</a:t>
            </a:r>
          </a:p>
          <a:p>
            <a:r>
              <a:rPr lang="cs-CZ" sz="2800" dirty="0"/>
              <a:t> </a:t>
            </a:r>
          </a:p>
          <a:p>
            <a:pPr marL="514350" indent="-514350">
              <a:buAutoNum type="arabicParenR"/>
            </a:pPr>
            <a:r>
              <a:rPr lang="cs-CZ" sz="4000" b="1" dirty="0"/>
              <a:t>oznámení zaměstnanci předem</a:t>
            </a:r>
            <a:endParaRPr lang="cs-CZ" sz="4000" dirty="0"/>
          </a:p>
          <a:p>
            <a:pPr marL="514350" indent="-514350">
              <a:buAutoNum type="arabicParenR"/>
            </a:pPr>
            <a:r>
              <a:rPr lang="cs-CZ" sz="4000" b="1" dirty="0"/>
              <a:t>pozitivní úvod</a:t>
            </a:r>
            <a:endParaRPr lang="cs-CZ" sz="4000" dirty="0"/>
          </a:p>
          <a:p>
            <a:pPr marL="514350" indent="-514350">
              <a:buAutoNum type="arabicParenR"/>
            </a:pPr>
            <a:r>
              <a:rPr lang="cs-CZ" sz="4000" b="1" dirty="0"/>
              <a:t>nastavení očekávání</a:t>
            </a:r>
            <a:endParaRPr lang="cs-CZ" sz="4000" dirty="0"/>
          </a:p>
          <a:p>
            <a:pPr marL="514350" indent="-514350">
              <a:buAutoNum type="arabicParenR"/>
            </a:pPr>
            <a:r>
              <a:rPr lang="cs-CZ" sz="4000" b="1" dirty="0"/>
              <a:t>ověření pochopení</a:t>
            </a:r>
            <a:endParaRPr lang="cs-CZ" sz="4000" dirty="0"/>
          </a:p>
          <a:p>
            <a:pPr marL="514350" indent="-514350">
              <a:buAutoNum type="arabicParenR"/>
            </a:pPr>
            <a:r>
              <a:rPr lang="cs-CZ" sz="4000" b="1" dirty="0"/>
              <a:t>ověření akceptace</a:t>
            </a:r>
            <a:endParaRPr lang="cs-CZ" sz="4000" dirty="0"/>
          </a:p>
          <a:p>
            <a:pPr marL="514350" indent="-514350">
              <a:buAutoNum type="arabicParenR"/>
            </a:pPr>
            <a:r>
              <a:rPr lang="cs-CZ" sz="4000" b="1" dirty="0"/>
              <a:t>pozitivní závěr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286372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AD273EB5-4C2A-AB6F-1690-91421ABD93A7}"/>
              </a:ext>
            </a:extLst>
          </p:cNvPr>
          <p:cNvSpPr txBox="1"/>
          <p:nvPr/>
        </p:nvSpPr>
        <p:spPr>
          <a:xfrm>
            <a:off x="0" y="0"/>
            <a:ext cx="12192000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schemeClr val="accent1"/>
                </a:solidFill>
              </a:rPr>
              <a:t>Korekční rozhovor když nebyla dohoda splněna </a:t>
            </a:r>
          </a:p>
          <a:p>
            <a:endParaRPr lang="cs-CZ" sz="3200" dirty="0"/>
          </a:p>
          <a:p>
            <a:pPr marL="514350" indent="-514350">
              <a:buAutoNum type="arabicParenR"/>
            </a:pPr>
            <a:r>
              <a:rPr lang="cs-CZ" sz="4000" b="1" dirty="0"/>
              <a:t>oznámení zaměstnanci předem</a:t>
            </a:r>
            <a:endParaRPr lang="cs-CZ" sz="4000" dirty="0"/>
          </a:p>
          <a:p>
            <a:pPr marL="514350" indent="-514350">
              <a:buAutoNum type="arabicParenR"/>
            </a:pPr>
            <a:r>
              <a:rPr lang="cs-CZ" sz="4000" b="1" dirty="0"/>
              <a:t>neutrální úvod</a:t>
            </a:r>
            <a:endParaRPr lang="cs-CZ" sz="4000" dirty="0"/>
          </a:p>
          <a:p>
            <a:pPr marL="514350" indent="-514350">
              <a:buAutoNum type="arabicParenR"/>
            </a:pPr>
            <a:r>
              <a:rPr lang="cs-CZ" sz="4000" b="1" dirty="0"/>
              <a:t>otázka do minulosti</a:t>
            </a:r>
            <a:r>
              <a:rPr lang="cs-CZ" sz="4000" dirty="0"/>
              <a:t>.</a:t>
            </a:r>
          </a:p>
          <a:p>
            <a:pPr marL="514350" indent="-514350">
              <a:buAutoNum type="arabicParenR"/>
            </a:pPr>
            <a:r>
              <a:rPr lang="cs-CZ" sz="4000" b="1" dirty="0"/>
              <a:t>ověření současného stavu</a:t>
            </a:r>
            <a:endParaRPr lang="cs-CZ" sz="4000" dirty="0"/>
          </a:p>
          <a:p>
            <a:pPr marL="514350" indent="-514350">
              <a:buAutoNum type="arabicParenR"/>
            </a:pPr>
            <a:r>
              <a:rPr lang="cs-CZ" sz="4000" b="1" dirty="0"/>
              <a:t>nastavení budoucnosti </a:t>
            </a:r>
          </a:p>
          <a:p>
            <a:pPr marL="514350" indent="-514350">
              <a:buAutoNum type="arabicParenR"/>
            </a:pPr>
            <a:r>
              <a:rPr lang="cs-CZ" sz="4000" dirty="0"/>
              <a:t>dále pokračujeme v očekávacím rozhovoru od bodu 3, tedy:</a:t>
            </a:r>
          </a:p>
        </p:txBody>
      </p:sp>
    </p:spTree>
    <p:extLst>
      <p:ext uri="{BB962C8B-B14F-4D97-AF65-F5344CB8AC3E}">
        <p14:creationId xmlns:p14="http://schemas.microsoft.com/office/powerpoint/2010/main" val="853987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94D87168-B9CB-D937-55BD-A582C8CA875F}"/>
              </a:ext>
            </a:extLst>
          </p:cNvPr>
          <p:cNvSpPr txBox="1"/>
          <p:nvPr/>
        </p:nvSpPr>
        <p:spPr>
          <a:xfrm>
            <a:off x="615819" y="279918"/>
            <a:ext cx="10954140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dirty="0"/>
              <a:t> </a:t>
            </a:r>
          </a:p>
          <a:p>
            <a:r>
              <a:rPr lang="cs-CZ" sz="4000" dirty="0"/>
              <a:t>Tedy:</a:t>
            </a:r>
          </a:p>
          <a:p>
            <a:endParaRPr lang="cs-CZ" sz="4000" dirty="0"/>
          </a:p>
          <a:p>
            <a:r>
              <a:rPr lang="cs-CZ" sz="4000" dirty="0"/>
              <a:t>3) </a:t>
            </a:r>
            <a:r>
              <a:rPr lang="cs-CZ" sz="4000" b="1" dirty="0"/>
              <a:t>nastavení očekávání</a:t>
            </a:r>
            <a:endParaRPr lang="cs-CZ" sz="4000" dirty="0"/>
          </a:p>
          <a:p>
            <a:r>
              <a:rPr lang="cs-CZ" sz="4000" dirty="0"/>
              <a:t>4) </a:t>
            </a:r>
            <a:r>
              <a:rPr lang="cs-CZ" sz="4000" b="1" dirty="0"/>
              <a:t>ověření pochopení</a:t>
            </a:r>
            <a:endParaRPr lang="cs-CZ" sz="4000" dirty="0"/>
          </a:p>
          <a:p>
            <a:r>
              <a:rPr lang="cs-CZ" sz="4000" dirty="0"/>
              <a:t>5) </a:t>
            </a:r>
            <a:r>
              <a:rPr lang="cs-CZ" sz="4000" b="1" dirty="0"/>
              <a:t>ověření akceptace </a:t>
            </a:r>
          </a:p>
          <a:p>
            <a:r>
              <a:rPr lang="cs-CZ" sz="4000" dirty="0"/>
              <a:t>6) </a:t>
            </a:r>
            <a:r>
              <a:rPr lang="cs-CZ" sz="4000" b="1" dirty="0"/>
              <a:t>pozitivní závěr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412868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A4F901FE-0E32-7018-B044-345CE8DC03A8}"/>
              </a:ext>
            </a:extLst>
          </p:cNvPr>
          <p:cNvSpPr txBox="1"/>
          <p:nvPr/>
        </p:nvSpPr>
        <p:spPr>
          <a:xfrm>
            <a:off x="0" y="0"/>
            <a:ext cx="12192000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schemeClr val="accent1"/>
                </a:solidFill>
              </a:rPr>
              <a:t>Vytýkací rozhovor když nebyla dohoda opakovaně splněna </a:t>
            </a:r>
          </a:p>
          <a:p>
            <a:endParaRPr lang="cs-CZ" sz="3600" dirty="0"/>
          </a:p>
          <a:p>
            <a:pPr marL="514350" indent="-514350">
              <a:buAutoNum type="arabicParenR"/>
            </a:pPr>
            <a:r>
              <a:rPr lang="cs-CZ" sz="3600" b="1" dirty="0"/>
              <a:t>žádné debaty, vysvětlování</a:t>
            </a:r>
          </a:p>
          <a:p>
            <a:pPr marL="514350" indent="-514350">
              <a:buAutoNum type="arabicParenR"/>
            </a:pPr>
            <a:r>
              <a:rPr lang="cs-CZ" sz="3600" b="1" dirty="0"/>
              <a:t>direktivně rozhodnout, kdy bude dohoda splněna</a:t>
            </a:r>
          </a:p>
          <a:p>
            <a:pPr marL="514350" indent="-514350">
              <a:buAutoNum type="arabicParenR"/>
            </a:pPr>
            <a:r>
              <a:rPr lang="cs-CZ" sz="3600" b="1" dirty="0"/>
              <a:t>vysvětlit důsledek, když dohoda opět nebude splněna</a:t>
            </a:r>
          </a:p>
          <a:p>
            <a:pPr marL="514350" indent="-514350">
              <a:buAutoNum type="arabicParenR"/>
            </a:pPr>
            <a:r>
              <a:rPr lang="cs-CZ" sz="3600" b="1" dirty="0"/>
              <a:t>jasně určit, že je zodpovědností zaměstnance, jestli k nějaké sankci dojde, nebo </a:t>
            </a:r>
          </a:p>
          <a:p>
            <a:pPr marL="514350" indent="-514350">
              <a:buAutoNum type="arabicParenR"/>
            </a:pPr>
            <a:r>
              <a:rPr lang="cs-CZ" sz="3600" b="1" dirty="0"/>
              <a:t>Nastavení budoucnosti</a:t>
            </a:r>
            <a:endParaRPr lang="cs-CZ" sz="3600" dirty="0"/>
          </a:p>
          <a:p>
            <a:pPr marL="514350" indent="-514350">
              <a:buAutoNum type="arabicParenR"/>
            </a:pPr>
            <a:r>
              <a:rPr lang="cs-CZ" sz="3600" dirty="0"/>
              <a:t>dále pokračujeme v očekávacím rozhovoru od bodu 3, tedy:</a:t>
            </a:r>
          </a:p>
        </p:txBody>
      </p:sp>
    </p:spTree>
    <p:extLst>
      <p:ext uri="{BB962C8B-B14F-4D97-AF65-F5344CB8AC3E}">
        <p14:creationId xmlns:p14="http://schemas.microsoft.com/office/powerpoint/2010/main" val="3842332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2550DDD-80AE-4EBD-8230-E9D5A7F58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742" y="1492739"/>
            <a:ext cx="9438516" cy="5240215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B9BDF48C-5AE3-4E55-8FBA-D7D92803A4D6}"/>
              </a:ext>
            </a:extLst>
          </p:cNvPr>
          <p:cNvSpPr txBox="1"/>
          <p:nvPr/>
        </p:nvSpPr>
        <p:spPr>
          <a:xfrm>
            <a:off x="2232937" y="610424"/>
            <a:ext cx="7726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„Tvrdý k pravidlům, měkký k člověku“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67348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94D87168-B9CB-D937-55BD-A582C8CA875F}"/>
              </a:ext>
            </a:extLst>
          </p:cNvPr>
          <p:cNvSpPr txBox="1"/>
          <p:nvPr/>
        </p:nvSpPr>
        <p:spPr>
          <a:xfrm>
            <a:off x="615819" y="279918"/>
            <a:ext cx="10954140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dirty="0"/>
              <a:t> </a:t>
            </a:r>
          </a:p>
          <a:p>
            <a:r>
              <a:rPr lang="cs-CZ" sz="3600" dirty="0"/>
              <a:t>Tedy:</a:t>
            </a:r>
          </a:p>
          <a:p>
            <a:endParaRPr lang="cs-CZ" sz="3600" dirty="0"/>
          </a:p>
          <a:p>
            <a:r>
              <a:rPr lang="cs-CZ" sz="3600" dirty="0"/>
              <a:t>3) </a:t>
            </a:r>
            <a:r>
              <a:rPr lang="cs-CZ" sz="3600" b="1" dirty="0"/>
              <a:t>nastavení očekávání</a:t>
            </a:r>
            <a:endParaRPr lang="cs-CZ" sz="3600" dirty="0"/>
          </a:p>
          <a:p>
            <a:r>
              <a:rPr lang="cs-CZ" sz="3600" dirty="0"/>
              <a:t>4) </a:t>
            </a:r>
            <a:r>
              <a:rPr lang="cs-CZ" sz="3600" b="1" dirty="0"/>
              <a:t>ověření pochopení</a:t>
            </a:r>
            <a:endParaRPr lang="cs-CZ" sz="3600" dirty="0"/>
          </a:p>
          <a:p>
            <a:r>
              <a:rPr lang="cs-CZ" sz="3600" dirty="0"/>
              <a:t>5) </a:t>
            </a:r>
            <a:r>
              <a:rPr lang="cs-CZ" sz="3600" b="1" dirty="0"/>
              <a:t>ověření akceptace</a:t>
            </a:r>
            <a:endParaRPr lang="cs-CZ" sz="3600" dirty="0"/>
          </a:p>
          <a:p>
            <a:r>
              <a:rPr lang="cs-CZ" sz="3600" dirty="0"/>
              <a:t>6) </a:t>
            </a:r>
            <a:r>
              <a:rPr lang="cs-CZ" sz="3600" b="1" dirty="0"/>
              <a:t>pozitivní závěr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4943877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3202DE5D-7679-43F0-87EF-7F72FDB6D2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9507" y="0"/>
            <a:ext cx="8932985" cy="1181100"/>
          </a:xfrm>
        </p:spPr>
        <p:txBody>
          <a:bodyPr/>
          <a:lstStyle/>
          <a:p>
            <a:r>
              <a:rPr lang="cs-CZ" b="1" dirty="0">
                <a:solidFill>
                  <a:schemeClr val="accent5"/>
                </a:solidFill>
              </a:rPr>
              <a:t>Jak stanovovat pravidla a očekávání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C28C9FD-1878-4164-887C-F799635C709B}"/>
              </a:ext>
            </a:extLst>
          </p:cNvPr>
          <p:cNvSpPr txBox="1"/>
          <p:nvPr/>
        </p:nvSpPr>
        <p:spPr>
          <a:xfrm>
            <a:off x="0" y="785935"/>
            <a:ext cx="12192000" cy="618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Nástroje pro posílení dopadu výtky na pracovníka: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zájem o pracovníka				</a:t>
            </a:r>
            <a:b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silná ultimativní slova				</a:t>
            </a:r>
            <a:b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emoce v síle hlasu				</a:t>
            </a:r>
            <a:b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4) významné ticho				</a:t>
            </a:r>
            <a:b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5) hrozba následky</a:t>
            </a:r>
            <a:b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6) vztahový efekt</a:t>
            </a:r>
            <a:b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7) zvýšit zodpovědnost za následek („ty rozhodneš“)</a:t>
            </a:r>
            <a:b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8) žádné diskuze</a:t>
            </a:r>
            <a:b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9) dohoda</a:t>
            </a:r>
            <a:b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10) Zájem o pracovníka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0338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E49D99-8715-266C-8119-9FB955F588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BF376AEB-0500-2244-DCC8-1E77BC9164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9507" y="0"/>
            <a:ext cx="8932985" cy="728785"/>
          </a:xfrm>
        </p:spPr>
        <p:txBody>
          <a:bodyPr/>
          <a:lstStyle/>
          <a:p>
            <a:r>
              <a:rPr lang="cs-CZ" b="1" dirty="0">
                <a:solidFill>
                  <a:schemeClr val="accent5"/>
                </a:solidFill>
              </a:rPr>
              <a:t>Když pracovník neplní dohodu opakovaně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5ADAE45-E601-CDB2-B179-F54A56A3DC48}"/>
              </a:ext>
            </a:extLst>
          </p:cNvPr>
          <p:cNvSpPr txBox="1"/>
          <p:nvPr/>
        </p:nvSpPr>
        <p:spPr>
          <a:xfrm>
            <a:off x="-1" y="728785"/>
            <a:ext cx="12192000" cy="5985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Odstupňování korektivních nástrojů: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přátelské napomenutí, upozornění</a:t>
            </a:r>
            <a:b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korektivní (</a:t>
            </a:r>
            <a:r>
              <a:rPr lang="cs-CZ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očekávací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rozhovor</a:t>
            </a:r>
            <a:b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konstruktivní kritika</a:t>
            </a:r>
            <a:b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4) vytýkací rozhovor (výtka)</a:t>
            </a:r>
            <a:b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5) sankce</a:t>
            </a:r>
            <a:b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6) důtka (pracovně – právní nástroj)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Pravidelný hodnotící rozhovor – i když všechno funguje je nutné „roztočit kolečka“.</a:t>
            </a:r>
          </a:p>
        </p:txBody>
      </p:sp>
    </p:spTree>
    <p:extLst>
      <p:ext uri="{BB962C8B-B14F-4D97-AF65-F5344CB8AC3E}">
        <p14:creationId xmlns:p14="http://schemas.microsoft.com/office/powerpoint/2010/main" val="17281389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3202DE5D-7679-43F0-87EF-7F72FDB6D2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03739" y="48126"/>
            <a:ext cx="3212368" cy="728785"/>
          </a:xfrm>
        </p:spPr>
        <p:txBody>
          <a:bodyPr/>
          <a:lstStyle/>
          <a:p>
            <a:r>
              <a:rPr lang="cs-CZ" b="1" dirty="0">
                <a:solidFill>
                  <a:schemeClr val="accent5"/>
                </a:solidFill>
              </a:rPr>
              <a:t>Pochvala a výtka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C28C9FD-1878-4164-887C-F799635C709B}"/>
              </a:ext>
            </a:extLst>
          </p:cNvPr>
          <p:cNvSpPr txBox="1"/>
          <p:nvPr/>
        </p:nvSpPr>
        <p:spPr>
          <a:xfrm>
            <a:off x="-1" y="728785"/>
            <a:ext cx="12192000" cy="904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Většina dětí si přinesla vyznamenání, tisíce viděly pětku - Novinky.cz">
            <a:extLst>
              <a:ext uri="{FF2B5EF4-FFF2-40B4-BE49-F238E27FC236}">
                <a16:creationId xmlns:a16="http://schemas.microsoft.com/office/drawing/2014/main" id="{13C2E606-73A4-4ABB-845E-E892F08CD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890588"/>
            <a:ext cx="7620000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1211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3202DE5D-7679-43F0-87EF-7F72FDB6D2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3445" y="48459"/>
            <a:ext cx="4925108" cy="728785"/>
          </a:xfrm>
        </p:spPr>
        <p:txBody>
          <a:bodyPr/>
          <a:lstStyle/>
          <a:p>
            <a:r>
              <a:rPr lang="cs-CZ" sz="3600" b="1" dirty="0">
                <a:solidFill>
                  <a:schemeClr val="accent5"/>
                </a:solidFill>
              </a:rPr>
              <a:t>Pochvala a výtka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C28C9FD-1878-4164-887C-F799635C709B}"/>
              </a:ext>
            </a:extLst>
          </p:cNvPr>
          <p:cNvSpPr txBox="1"/>
          <p:nvPr/>
        </p:nvSpPr>
        <p:spPr>
          <a:xfrm>
            <a:off x="-1" y="728785"/>
            <a:ext cx="12192000" cy="904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C3BC334-4F2D-4212-8C4C-4BBCAC32D0A7}"/>
              </a:ext>
            </a:extLst>
          </p:cNvPr>
          <p:cNvSpPr txBox="1"/>
          <p:nvPr/>
        </p:nvSpPr>
        <p:spPr>
          <a:xfrm>
            <a:off x="-1" y="1975062"/>
            <a:ext cx="12192000" cy="185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Kontrola </a:t>
            </a:r>
            <a:endParaRPr lang="cs-CZ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Motivační kontrola</a:t>
            </a:r>
            <a:endParaRPr lang="cs-CZ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Postup při motivační kontrole</a:t>
            </a:r>
            <a:endParaRPr lang="cs-CZ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0E6D8DB-FDAD-4DD7-87C1-828A2EB5B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5992" y="1181184"/>
            <a:ext cx="6699609" cy="446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3635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3202DE5D-7679-43F0-87EF-7F72FDB6D2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03739" y="48126"/>
            <a:ext cx="3212368" cy="728785"/>
          </a:xfrm>
        </p:spPr>
        <p:txBody>
          <a:bodyPr/>
          <a:lstStyle/>
          <a:p>
            <a:r>
              <a:rPr lang="cs-CZ" b="1" dirty="0">
                <a:solidFill>
                  <a:schemeClr val="accent5"/>
                </a:solidFill>
              </a:rPr>
              <a:t>Pochvala a výtka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C28C9FD-1878-4164-887C-F799635C709B}"/>
              </a:ext>
            </a:extLst>
          </p:cNvPr>
          <p:cNvSpPr txBox="1"/>
          <p:nvPr/>
        </p:nvSpPr>
        <p:spPr>
          <a:xfrm>
            <a:off x="-1" y="728785"/>
            <a:ext cx="12192000" cy="904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C3BC334-4F2D-4212-8C4C-4BBCAC32D0A7}"/>
              </a:ext>
            </a:extLst>
          </p:cNvPr>
          <p:cNvSpPr txBox="1"/>
          <p:nvPr/>
        </p:nvSpPr>
        <p:spPr>
          <a:xfrm>
            <a:off x="501241" y="1668924"/>
            <a:ext cx="5263457" cy="3440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cosi dát pozor: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Paušální věty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Co je cílem kontroly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Co to zkusit jinak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0E6D8DB-FDAD-4DD7-87C1-828A2EB5B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923" y="1181184"/>
            <a:ext cx="6080836" cy="435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0176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3202DE5D-7679-43F0-87EF-7F72FDB6D2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9721" y="32084"/>
            <a:ext cx="5252556" cy="728785"/>
          </a:xfrm>
        </p:spPr>
        <p:txBody>
          <a:bodyPr/>
          <a:lstStyle/>
          <a:p>
            <a:r>
              <a:rPr lang="cs-CZ" sz="6000" b="1" dirty="0">
                <a:solidFill>
                  <a:schemeClr val="accent5"/>
                </a:solidFill>
              </a:rPr>
              <a:t>Vedení týmu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C28C9FD-1878-4164-887C-F799635C709B}"/>
              </a:ext>
            </a:extLst>
          </p:cNvPr>
          <p:cNvSpPr txBox="1"/>
          <p:nvPr/>
        </p:nvSpPr>
        <p:spPr>
          <a:xfrm>
            <a:off x="-1" y="728785"/>
            <a:ext cx="12192000" cy="904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C3BC334-4F2D-4212-8C4C-4BBCAC32D0A7}"/>
              </a:ext>
            </a:extLst>
          </p:cNvPr>
          <p:cNvSpPr txBox="1"/>
          <p:nvPr/>
        </p:nvSpPr>
        <p:spPr>
          <a:xfrm>
            <a:off x="0" y="1457570"/>
            <a:ext cx="121920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Nástroje na řízení týmu:</a:t>
            </a:r>
          </a:p>
          <a:p>
            <a:pPr marL="342900" indent="-342900" algn="ctr">
              <a:buFontTx/>
              <a:buChar char="-"/>
            </a:pPr>
            <a:r>
              <a:rPr lang="cs-CZ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Očekávací nebo korekční rozhovor</a:t>
            </a:r>
          </a:p>
          <a:p>
            <a:pPr marL="342900" indent="-342900" algn="ctr">
              <a:buFontTx/>
              <a:buChar char="-"/>
            </a:pPr>
            <a:r>
              <a:rPr lang="cs-CZ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Delegování</a:t>
            </a:r>
          </a:p>
          <a:p>
            <a:pPr marL="342900" indent="-342900" algn="ctr">
              <a:buFontTx/>
              <a:buChar char="-"/>
            </a:pPr>
            <a:r>
              <a:rPr lang="cs-CZ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Pochvala</a:t>
            </a:r>
          </a:p>
          <a:p>
            <a:pPr marL="342900" indent="-342900" algn="ctr">
              <a:buFontTx/>
              <a:buChar char="-"/>
            </a:pPr>
            <a:r>
              <a:rPr lang="cs-CZ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Vytýkací rozhovor</a:t>
            </a:r>
          </a:p>
          <a:p>
            <a:pPr marL="342900" indent="-342900" algn="ctr">
              <a:buFontTx/>
              <a:buChar char="-"/>
            </a:pPr>
            <a:r>
              <a:rPr lang="cs-CZ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Sankce</a:t>
            </a:r>
          </a:p>
          <a:p>
            <a:pPr marL="342900" indent="-342900" algn="ctr">
              <a:buFontTx/>
              <a:buChar char="-"/>
            </a:pPr>
            <a:r>
              <a:rPr lang="cs-CZ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Reporting</a:t>
            </a:r>
          </a:p>
          <a:p>
            <a:pPr marL="342900" indent="-342900" algn="ctr">
              <a:buFontTx/>
              <a:buChar char="-"/>
            </a:pPr>
            <a:endParaRPr lang="cs-CZ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cs-CZ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cs-CZ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 ne u jednotlivce, ale u TÝMU</a:t>
            </a:r>
            <a:endParaRPr lang="cs-CZ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2726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3202DE5D-7679-43F0-87EF-7F72FDB6D2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9721" y="32084"/>
            <a:ext cx="5252556" cy="728785"/>
          </a:xfrm>
        </p:spPr>
        <p:txBody>
          <a:bodyPr/>
          <a:lstStyle/>
          <a:p>
            <a:r>
              <a:rPr lang="cs-CZ" sz="6000" b="1" dirty="0">
                <a:solidFill>
                  <a:schemeClr val="accent5"/>
                </a:solidFill>
              </a:rPr>
              <a:t>Vedení týmu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C28C9FD-1878-4164-887C-F799635C709B}"/>
              </a:ext>
            </a:extLst>
          </p:cNvPr>
          <p:cNvSpPr txBox="1"/>
          <p:nvPr/>
        </p:nvSpPr>
        <p:spPr>
          <a:xfrm>
            <a:off x="-1" y="728785"/>
            <a:ext cx="12192000" cy="904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C3BC334-4F2D-4212-8C4C-4BBCAC32D0A7}"/>
              </a:ext>
            </a:extLst>
          </p:cNvPr>
          <p:cNvSpPr txBox="1"/>
          <p:nvPr/>
        </p:nvSpPr>
        <p:spPr>
          <a:xfrm>
            <a:off x="0" y="1457570"/>
            <a:ext cx="12192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Delegování na tým:</a:t>
            </a:r>
          </a:p>
          <a:p>
            <a:pPr algn="ctr"/>
            <a:endParaRPr lang="cs-CZ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cs-CZ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Vždy je třeba </a:t>
            </a:r>
            <a:r>
              <a:rPr lang="cs-CZ" sz="3200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zohlednit typ úkolu </a:t>
            </a:r>
            <a:r>
              <a:rPr lang="cs-CZ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podle toho jasně </a:t>
            </a:r>
            <a:r>
              <a:rPr lang="cs-CZ" sz="3200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definovat zodpovědnost</a:t>
            </a:r>
            <a:r>
              <a:rPr lang="cs-CZ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jednotlivých pracovníků</a:t>
            </a:r>
          </a:p>
          <a:p>
            <a:pPr algn="ctr"/>
            <a:endParaRPr lang="cs-CZ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cs-CZ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</a:p>
          <a:p>
            <a:pPr algn="ctr"/>
            <a:endParaRPr lang="cs-CZ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cs-CZ" sz="3200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nastavit spolupráci </a:t>
            </a:r>
            <a:r>
              <a:rPr lang="cs-CZ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 navazujících částech úkolu a rozhodnout, zda/co budeme </a:t>
            </a:r>
            <a:r>
              <a:rPr lang="cs-CZ" sz="3200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probírat veřejně </a:t>
            </a:r>
            <a:r>
              <a:rPr lang="cs-CZ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 poradě</a:t>
            </a:r>
          </a:p>
        </p:txBody>
      </p:sp>
    </p:spTree>
    <p:extLst>
      <p:ext uri="{BB962C8B-B14F-4D97-AF65-F5344CB8AC3E}">
        <p14:creationId xmlns:p14="http://schemas.microsoft.com/office/powerpoint/2010/main" val="33376128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3202DE5D-7679-43F0-87EF-7F72FDB6D2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9721" y="32084"/>
            <a:ext cx="5252556" cy="728785"/>
          </a:xfrm>
        </p:spPr>
        <p:txBody>
          <a:bodyPr/>
          <a:lstStyle/>
          <a:p>
            <a:r>
              <a:rPr lang="cs-CZ" sz="6000" b="1" dirty="0">
                <a:solidFill>
                  <a:schemeClr val="accent5"/>
                </a:solidFill>
              </a:rPr>
              <a:t>Vedení týmu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C28C9FD-1878-4164-887C-F799635C709B}"/>
              </a:ext>
            </a:extLst>
          </p:cNvPr>
          <p:cNvSpPr txBox="1"/>
          <p:nvPr/>
        </p:nvSpPr>
        <p:spPr>
          <a:xfrm>
            <a:off x="-1" y="728785"/>
            <a:ext cx="12192000" cy="904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C3BC334-4F2D-4212-8C4C-4BBCAC32D0A7}"/>
              </a:ext>
            </a:extLst>
          </p:cNvPr>
          <p:cNvSpPr txBox="1"/>
          <p:nvPr/>
        </p:nvSpPr>
        <p:spPr>
          <a:xfrm>
            <a:off x="0" y="1457570"/>
            <a:ext cx="121920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Delegování na tým:</a:t>
            </a:r>
          </a:p>
          <a:p>
            <a:pPr algn="ctr"/>
            <a:endParaRPr lang="cs-CZ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cs-CZ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JASNÝ POŽADAVEK</a:t>
            </a:r>
          </a:p>
          <a:p>
            <a:pPr algn="ctr"/>
            <a:r>
              <a:rPr lang="cs-CZ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</a:p>
          <a:p>
            <a:pPr algn="ctr"/>
            <a:r>
              <a:rPr lang="cs-CZ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DOHODA</a:t>
            </a:r>
          </a:p>
          <a:p>
            <a:pPr algn="ctr"/>
            <a:r>
              <a:rPr lang="cs-CZ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</a:p>
          <a:p>
            <a:pPr algn="ctr"/>
            <a:r>
              <a:rPr lang="cs-CZ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MOTIVACE</a:t>
            </a:r>
          </a:p>
        </p:txBody>
      </p:sp>
    </p:spTree>
    <p:extLst>
      <p:ext uri="{BB962C8B-B14F-4D97-AF65-F5344CB8AC3E}">
        <p14:creationId xmlns:p14="http://schemas.microsoft.com/office/powerpoint/2010/main" val="33683213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3202DE5D-7679-43F0-87EF-7F72FDB6D2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9721" y="32084"/>
            <a:ext cx="5252556" cy="728785"/>
          </a:xfrm>
        </p:spPr>
        <p:txBody>
          <a:bodyPr/>
          <a:lstStyle/>
          <a:p>
            <a:r>
              <a:rPr lang="cs-CZ" sz="6000" b="1" dirty="0">
                <a:solidFill>
                  <a:schemeClr val="accent5"/>
                </a:solidFill>
              </a:rPr>
              <a:t>Vedení týmu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C28C9FD-1878-4164-887C-F799635C709B}"/>
              </a:ext>
            </a:extLst>
          </p:cNvPr>
          <p:cNvSpPr txBox="1"/>
          <p:nvPr/>
        </p:nvSpPr>
        <p:spPr>
          <a:xfrm>
            <a:off x="-1" y="728785"/>
            <a:ext cx="12192000" cy="904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C3BC334-4F2D-4212-8C4C-4BBCAC32D0A7}"/>
              </a:ext>
            </a:extLst>
          </p:cNvPr>
          <p:cNvSpPr txBox="1"/>
          <p:nvPr/>
        </p:nvSpPr>
        <p:spPr>
          <a:xfrm>
            <a:off x="-1" y="1457570"/>
            <a:ext cx="121920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Tipy pro korekčního (</a:t>
            </a:r>
            <a:r>
              <a:rPr lang="cs-CZ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očekávacího</a:t>
            </a:r>
            <a:r>
              <a:rPr lang="cs-CZ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rozhovoru s týmem:</a:t>
            </a:r>
          </a:p>
          <a:p>
            <a:pPr algn="ctr"/>
            <a:endParaRPr lang="cs-CZ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cs-CZ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Použít pro téma, které se týká všech (nebo většiny)</a:t>
            </a:r>
          </a:p>
          <a:p>
            <a:pPr marL="457200" indent="-457200">
              <a:buFontTx/>
              <a:buChar char="-"/>
            </a:pPr>
            <a:r>
              <a:rPr lang="cs-CZ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Jasně a věcně </a:t>
            </a:r>
            <a:r>
              <a:rPr lang="cs-CZ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oznámit požadavek</a:t>
            </a:r>
          </a:p>
          <a:p>
            <a:pPr marL="457200" indent="-457200">
              <a:buFontTx/>
              <a:buChar char="-"/>
            </a:pPr>
            <a:r>
              <a:rPr lang="cs-CZ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Krátké zdůvodnění/vysvětlení</a:t>
            </a:r>
          </a:p>
          <a:p>
            <a:pPr marL="457200" indent="-457200">
              <a:buFontTx/>
              <a:buChar char="-"/>
            </a:pPr>
            <a:r>
              <a:rPr lang="cs-CZ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Potvrzení dohody </a:t>
            </a:r>
            <a:r>
              <a:rPr lang="cs-CZ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stačí „pouze“ od některých členů</a:t>
            </a:r>
            <a:endParaRPr lang="cs-CZ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cs-CZ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190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072F7363-1C37-1CAD-4F4F-88C05C38C2B4}"/>
              </a:ext>
            </a:extLst>
          </p:cNvPr>
          <p:cNvSpPr txBox="1"/>
          <p:nvPr/>
        </p:nvSpPr>
        <p:spPr>
          <a:xfrm>
            <a:off x="412172" y="0"/>
            <a:ext cx="11367655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4000" b="1" dirty="0"/>
              <a:t>Chodí do práce, aby počkal na konec pracovní doby! </a:t>
            </a:r>
          </a:p>
          <a:p>
            <a:pPr algn="ctr"/>
            <a:endParaRPr lang="cs-CZ" sz="4000" b="1" dirty="0"/>
          </a:p>
          <a:p>
            <a:pPr algn="ctr"/>
            <a:r>
              <a:rPr lang="cs-CZ" sz="4000" b="1" dirty="0"/>
              <a:t>Pracuje do výše svého platu!</a:t>
            </a:r>
          </a:p>
          <a:p>
            <a:pPr algn="ctr"/>
            <a:endParaRPr lang="cs-CZ" sz="4000" b="1" dirty="0"/>
          </a:p>
          <a:p>
            <a:pPr algn="ctr"/>
            <a:r>
              <a:rPr lang="cs-CZ" sz="4000" b="1" dirty="0"/>
              <a:t>Hrozně se těší z práce domů, nebaví ho/ji to tady, ale je tady, protože ho/ji to živí.</a:t>
            </a:r>
          </a:p>
          <a:p>
            <a:pPr algn="ctr"/>
            <a:endParaRPr lang="cs-CZ" sz="4000" b="1" dirty="0"/>
          </a:p>
          <a:p>
            <a:pPr algn="ctr"/>
            <a:r>
              <a:rPr lang="cs-CZ" sz="4000" b="1" dirty="0">
                <a:solidFill>
                  <a:srgbClr val="FF0000"/>
                </a:solidFill>
              </a:rPr>
              <a:t>Kdo za to může?</a:t>
            </a:r>
          </a:p>
          <a:p>
            <a:pPr algn="ctr"/>
            <a:endParaRPr lang="cs-CZ" sz="4000" b="1" dirty="0"/>
          </a:p>
          <a:p>
            <a:pPr algn="ctr"/>
            <a:r>
              <a:rPr lang="cs-CZ" sz="4000" b="1" dirty="0">
                <a:solidFill>
                  <a:schemeClr val="accent5"/>
                </a:solidFill>
              </a:rPr>
              <a:t>Chtěl/a bych, aby je práce bavila!</a:t>
            </a:r>
          </a:p>
        </p:txBody>
      </p:sp>
    </p:spTree>
    <p:extLst>
      <p:ext uri="{BB962C8B-B14F-4D97-AF65-F5344CB8AC3E}">
        <p14:creationId xmlns:p14="http://schemas.microsoft.com/office/powerpoint/2010/main" val="8974981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3202DE5D-7679-43F0-87EF-7F72FDB6D2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9721" y="32084"/>
            <a:ext cx="5252556" cy="728785"/>
          </a:xfrm>
        </p:spPr>
        <p:txBody>
          <a:bodyPr/>
          <a:lstStyle/>
          <a:p>
            <a:r>
              <a:rPr lang="cs-CZ" sz="6000" b="1" dirty="0">
                <a:solidFill>
                  <a:schemeClr val="accent5"/>
                </a:solidFill>
              </a:rPr>
              <a:t>Vedení lidí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C28C9FD-1878-4164-887C-F799635C709B}"/>
              </a:ext>
            </a:extLst>
          </p:cNvPr>
          <p:cNvSpPr txBox="1"/>
          <p:nvPr/>
        </p:nvSpPr>
        <p:spPr>
          <a:xfrm>
            <a:off x="-1" y="728785"/>
            <a:ext cx="12192000" cy="904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C3BC334-4F2D-4212-8C4C-4BBCAC32D0A7}"/>
              </a:ext>
            </a:extLst>
          </p:cNvPr>
          <p:cNvSpPr txBox="1"/>
          <p:nvPr/>
        </p:nvSpPr>
        <p:spPr>
          <a:xfrm>
            <a:off x="0" y="944223"/>
            <a:ext cx="12192000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Tipy pro </a:t>
            </a:r>
            <a:r>
              <a:rPr lang="cs-CZ" sz="3200" b="1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veřejnou pochvalu </a:t>
            </a:r>
            <a:r>
              <a:rPr lang="cs-CZ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na co je třeba se zaměřit:</a:t>
            </a:r>
          </a:p>
          <a:p>
            <a:pPr algn="ctr"/>
            <a:endParaRPr lang="cs-CZ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cs-CZ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Vhodnost jedince </a:t>
            </a:r>
          </a:p>
          <a:p>
            <a:pPr marL="457200" indent="-457200">
              <a:buFontTx/>
              <a:buChar char="-"/>
            </a:pPr>
            <a:r>
              <a:rPr lang="cs-CZ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Exemplárnost</a:t>
            </a:r>
          </a:p>
          <a:p>
            <a:pPr marL="457200" indent="-457200">
              <a:buFontTx/>
              <a:buChar char="-"/>
            </a:pPr>
            <a:r>
              <a:rPr lang="cs-CZ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Konkrétnost</a:t>
            </a:r>
            <a:endParaRPr lang="cs-CZ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cs-CZ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Pozitivitu</a:t>
            </a:r>
          </a:p>
          <a:p>
            <a:pPr marL="457200" indent="-457200">
              <a:buFontTx/>
              <a:buChar char="-"/>
            </a:pPr>
            <a:r>
              <a:rPr lang="cs-CZ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Aktuálnost</a:t>
            </a:r>
          </a:p>
          <a:p>
            <a:pPr marL="457200" indent="-457200">
              <a:buFontTx/>
              <a:buChar char="-"/>
            </a:pPr>
            <a:r>
              <a:rPr lang="cs-CZ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Adekvátnost</a:t>
            </a:r>
          </a:p>
          <a:p>
            <a:pPr marL="457200" indent="-457200">
              <a:buFontTx/>
              <a:buChar char="-"/>
            </a:pPr>
            <a:r>
              <a:rPr lang="cs-CZ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Nevhodnost okamžitého zapojení na další úkol</a:t>
            </a:r>
          </a:p>
          <a:p>
            <a:pPr algn="ctr"/>
            <a:endParaRPr lang="cs-CZ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8354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3202DE5D-7679-43F0-87EF-7F72FDB6D2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9721" y="32084"/>
            <a:ext cx="5252556" cy="728785"/>
          </a:xfrm>
        </p:spPr>
        <p:txBody>
          <a:bodyPr/>
          <a:lstStyle/>
          <a:p>
            <a:r>
              <a:rPr lang="cs-CZ" sz="6000" b="1" dirty="0">
                <a:solidFill>
                  <a:schemeClr val="accent5"/>
                </a:solidFill>
              </a:rPr>
              <a:t>Vedení lidí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C28C9FD-1878-4164-887C-F799635C709B}"/>
              </a:ext>
            </a:extLst>
          </p:cNvPr>
          <p:cNvSpPr txBox="1"/>
          <p:nvPr/>
        </p:nvSpPr>
        <p:spPr>
          <a:xfrm>
            <a:off x="-1" y="728785"/>
            <a:ext cx="12192000" cy="904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C3BC334-4F2D-4212-8C4C-4BBCAC32D0A7}"/>
              </a:ext>
            </a:extLst>
          </p:cNvPr>
          <p:cNvSpPr txBox="1"/>
          <p:nvPr/>
        </p:nvSpPr>
        <p:spPr>
          <a:xfrm>
            <a:off x="0" y="944223"/>
            <a:ext cx="1219200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Tipy pro </a:t>
            </a:r>
            <a:r>
              <a:rPr lang="cs-CZ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veřejnou kritiku nebo výtku</a:t>
            </a:r>
            <a:r>
              <a:rPr lang="cs-CZ" sz="3200" b="1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na co je třeba se zaměřit:</a:t>
            </a:r>
          </a:p>
          <a:p>
            <a:pPr algn="ctr"/>
            <a:endParaRPr lang="cs-CZ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cs-CZ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Vhodnost jedince </a:t>
            </a:r>
          </a:p>
          <a:p>
            <a:pPr marL="457200" indent="-457200">
              <a:buFontTx/>
              <a:buChar char="-"/>
            </a:pPr>
            <a:r>
              <a:rPr lang="cs-CZ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Exemplárnost</a:t>
            </a:r>
          </a:p>
          <a:p>
            <a:pPr marL="457200" indent="-457200">
              <a:buFontTx/>
              <a:buChar char="-"/>
            </a:pPr>
            <a:r>
              <a:rPr lang="cs-CZ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Konkrétnost</a:t>
            </a:r>
            <a:endParaRPr lang="cs-CZ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cs-CZ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Ne-osobnost</a:t>
            </a:r>
          </a:p>
          <a:p>
            <a:pPr marL="457200" indent="-457200">
              <a:buFontTx/>
              <a:buChar char="-"/>
            </a:pPr>
            <a:r>
              <a:rPr lang="cs-CZ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Aktuálnost</a:t>
            </a:r>
          </a:p>
          <a:p>
            <a:pPr marL="457200" indent="-457200">
              <a:buFontTx/>
              <a:buChar char="-"/>
            </a:pPr>
            <a:r>
              <a:rPr lang="cs-CZ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Adekvátnost</a:t>
            </a:r>
          </a:p>
          <a:p>
            <a:pPr marL="457200" indent="-457200">
              <a:buFontTx/>
              <a:buChar char="-"/>
            </a:pPr>
            <a:r>
              <a:rPr lang="cs-CZ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Vhodnost okamžitého zapojení na další úkol</a:t>
            </a:r>
          </a:p>
          <a:p>
            <a:pPr marL="457200" indent="-457200">
              <a:buFontTx/>
              <a:buChar char="-"/>
            </a:pPr>
            <a:r>
              <a:rPr lang="cs-CZ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Pozitivní zakončení</a:t>
            </a:r>
          </a:p>
          <a:p>
            <a:pPr algn="ctr"/>
            <a:endParaRPr lang="cs-CZ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8781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3202DE5D-7679-43F0-87EF-7F72FDB6D2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9721" y="32084"/>
            <a:ext cx="5252556" cy="728785"/>
          </a:xfrm>
        </p:spPr>
        <p:txBody>
          <a:bodyPr/>
          <a:lstStyle/>
          <a:p>
            <a:r>
              <a:rPr lang="cs-CZ" sz="6000" b="1" dirty="0">
                <a:solidFill>
                  <a:schemeClr val="accent5"/>
                </a:solidFill>
              </a:rPr>
              <a:t>Vedení týmu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C28C9FD-1878-4164-887C-F799635C709B}"/>
              </a:ext>
            </a:extLst>
          </p:cNvPr>
          <p:cNvSpPr txBox="1"/>
          <p:nvPr/>
        </p:nvSpPr>
        <p:spPr>
          <a:xfrm>
            <a:off x="-1" y="728785"/>
            <a:ext cx="12192000" cy="904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C3BC334-4F2D-4212-8C4C-4BBCAC32D0A7}"/>
              </a:ext>
            </a:extLst>
          </p:cNvPr>
          <p:cNvSpPr txBox="1"/>
          <p:nvPr/>
        </p:nvSpPr>
        <p:spPr>
          <a:xfrm>
            <a:off x="0" y="944223"/>
            <a:ext cx="12192000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5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SANKCE V TÝMU:</a:t>
            </a:r>
          </a:p>
          <a:p>
            <a:pPr algn="ctr"/>
            <a:endParaRPr lang="cs-CZ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cs-CZ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cs-CZ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cs-CZ" sz="7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Trest - sedmero přikázání </a:t>
            </a:r>
          </a:p>
        </p:txBody>
      </p:sp>
    </p:spTree>
    <p:extLst>
      <p:ext uri="{BB962C8B-B14F-4D97-AF65-F5344CB8AC3E}">
        <p14:creationId xmlns:p14="http://schemas.microsoft.com/office/powerpoint/2010/main" val="8320664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3202DE5D-7679-43F0-87EF-7F72FDB6D2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9721" y="32084"/>
            <a:ext cx="5252556" cy="728785"/>
          </a:xfrm>
        </p:spPr>
        <p:txBody>
          <a:bodyPr/>
          <a:lstStyle/>
          <a:p>
            <a:r>
              <a:rPr lang="cs-CZ" sz="6000" b="1" dirty="0">
                <a:solidFill>
                  <a:schemeClr val="accent5"/>
                </a:solidFill>
              </a:rPr>
              <a:t>Vedení týmu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C28C9FD-1878-4164-887C-F799635C709B}"/>
              </a:ext>
            </a:extLst>
          </p:cNvPr>
          <p:cNvSpPr txBox="1"/>
          <p:nvPr/>
        </p:nvSpPr>
        <p:spPr>
          <a:xfrm>
            <a:off x="-1" y="728785"/>
            <a:ext cx="12192000" cy="904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C3BC334-4F2D-4212-8C4C-4BBCAC32D0A7}"/>
              </a:ext>
            </a:extLst>
          </p:cNvPr>
          <p:cNvSpPr txBox="1"/>
          <p:nvPr/>
        </p:nvSpPr>
        <p:spPr>
          <a:xfrm>
            <a:off x="0" y="944223"/>
            <a:ext cx="12192000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5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TŘI TYPY TÝMU:</a:t>
            </a:r>
          </a:p>
          <a:p>
            <a:pPr algn="ctr"/>
            <a:endParaRPr lang="cs-CZ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cs-CZ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KOOPERACE</a:t>
            </a:r>
          </a:p>
          <a:p>
            <a:pPr marL="514350" indent="-514350">
              <a:buAutoNum type="arabicPeriod"/>
            </a:pPr>
            <a:r>
              <a:rPr lang="cs-CZ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SDRUŽENÍ</a:t>
            </a:r>
          </a:p>
          <a:p>
            <a:pPr marL="514350" indent="-514350">
              <a:buAutoNum type="arabicPeriod"/>
            </a:pPr>
            <a:r>
              <a:rPr lang="cs-CZ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PROJEKTOVÝ</a:t>
            </a:r>
            <a:endParaRPr lang="cs-CZ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cs-CZ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8423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3202DE5D-7679-43F0-87EF-7F72FDB6D2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9721" y="32084"/>
            <a:ext cx="5252556" cy="728785"/>
          </a:xfrm>
        </p:spPr>
        <p:txBody>
          <a:bodyPr/>
          <a:lstStyle/>
          <a:p>
            <a:r>
              <a:rPr lang="cs-CZ" sz="6000" b="1" dirty="0">
                <a:solidFill>
                  <a:schemeClr val="accent5"/>
                </a:solidFill>
              </a:rPr>
              <a:t>Vedení týmu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C28C9FD-1878-4164-887C-F799635C709B}"/>
              </a:ext>
            </a:extLst>
          </p:cNvPr>
          <p:cNvSpPr txBox="1"/>
          <p:nvPr/>
        </p:nvSpPr>
        <p:spPr>
          <a:xfrm>
            <a:off x="-1" y="728785"/>
            <a:ext cx="12192000" cy="904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C3BC334-4F2D-4212-8C4C-4BBCAC32D0A7}"/>
              </a:ext>
            </a:extLst>
          </p:cNvPr>
          <p:cNvSpPr txBox="1"/>
          <p:nvPr/>
        </p:nvSpPr>
        <p:spPr>
          <a:xfrm>
            <a:off x="0" y="944223"/>
            <a:ext cx="12192000" cy="5724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5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SYNERGIE:</a:t>
            </a:r>
          </a:p>
          <a:p>
            <a:pPr algn="ctr"/>
            <a:endParaRPr lang="cs-CZ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cs-CZ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Celek je více než součet (souhrn) částí: </a:t>
            </a:r>
            <a:r>
              <a:rPr lang="cs-CZ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1+1=3</a:t>
            </a:r>
          </a:p>
          <a:p>
            <a:pPr marL="342900" indent="-342900">
              <a:buFontTx/>
              <a:buChar char="-"/>
            </a:pPr>
            <a:r>
              <a:rPr lang="cs-CZ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Členové týmu se navzájem inspirují, podporují, posunují</a:t>
            </a:r>
          </a:p>
          <a:p>
            <a:pPr marL="342900" indent="-342900">
              <a:buFontTx/>
              <a:buChar char="-"/>
            </a:pPr>
            <a:r>
              <a:rPr lang="cs-CZ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Na poradách:</a:t>
            </a:r>
          </a:p>
          <a:p>
            <a:pPr lvl="2"/>
            <a:r>
              <a:rPr lang="cs-CZ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- brainstorming </a:t>
            </a:r>
          </a:p>
          <a:p>
            <a:pPr lvl="2"/>
            <a:r>
              <a:rPr lang="cs-CZ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- sdílení zkušeností a zážitků</a:t>
            </a:r>
          </a:p>
          <a:p>
            <a:pPr lvl="2"/>
            <a:r>
              <a:rPr lang="cs-CZ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- asociační metoda – </a:t>
            </a:r>
            <a:r>
              <a:rPr lang="cs-CZ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párek=</a:t>
            </a:r>
            <a:r>
              <a:rPr lang="cs-CZ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hořčice+chléb</a:t>
            </a:r>
            <a:r>
              <a:rPr lang="cs-CZ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.</a:t>
            </a:r>
            <a:r>
              <a:rPr lang="cs-CZ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..</a:t>
            </a:r>
          </a:p>
          <a:p>
            <a:pPr marL="342900" indent="-342900">
              <a:buFontTx/>
              <a:buChar char="-"/>
            </a:pPr>
            <a:r>
              <a:rPr lang="cs-CZ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Navazování úkolů (propojení činností)</a:t>
            </a:r>
          </a:p>
          <a:p>
            <a:pPr marL="342900" indent="-342900">
              <a:buFontTx/>
              <a:buChar char="-"/>
            </a:pPr>
            <a:r>
              <a:rPr lang="cs-CZ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Dělba práce v jednom úkolu (rozdělení zodpovědností)</a:t>
            </a:r>
            <a:endParaRPr lang="cs-CZ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cs-CZ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1050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3202DE5D-7679-43F0-87EF-7F72FDB6D2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9721" y="32084"/>
            <a:ext cx="5252556" cy="728785"/>
          </a:xfrm>
        </p:spPr>
        <p:txBody>
          <a:bodyPr/>
          <a:lstStyle/>
          <a:p>
            <a:r>
              <a:rPr lang="cs-CZ" sz="6000" b="1" dirty="0">
                <a:solidFill>
                  <a:schemeClr val="accent5"/>
                </a:solidFill>
              </a:rPr>
              <a:t>Vedení týmu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C28C9FD-1878-4164-887C-F799635C709B}"/>
              </a:ext>
            </a:extLst>
          </p:cNvPr>
          <p:cNvSpPr txBox="1"/>
          <p:nvPr/>
        </p:nvSpPr>
        <p:spPr>
          <a:xfrm>
            <a:off x="-1" y="728785"/>
            <a:ext cx="12192000" cy="904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C3BC334-4F2D-4212-8C4C-4BBCAC32D0A7}"/>
              </a:ext>
            </a:extLst>
          </p:cNvPr>
          <p:cNvSpPr txBox="1"/>
          <p:nvPr/>
        </p:nvSpPr>
        <p:spPr>
          <a:xfrm>
            <a:off x="0" y="944223"/>
            <a:ext cx="12192000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5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 SI OHLÍDAT:</a:t>
            </a:r>
          </a:p>
          <a:p>
            <a:pPr algn="ctr"/>
            <a:endParaRPr lang="cs-CZ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indent="-514350" algn="ctr">
              <a:buAutoNum type="arabicPeriod"/>
            </a:pPr>
            <a:r>
              <a:rPr lang="cs-CZ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VÝSTUPY</a:t>
            </a:r>
          </a:p>
          <a:p>
            <a:pPr marL="514350" indent="-514350" algn="ctr">
              <a:buAutoNum type="arabicPeriod"/>
            </a:pPr>
            <a:endParaRPr lang="cs-CZ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indent="-514350" algn="ctr">
              <a:buAutoNum type="arabicPeriod"/>
            </a:pPr>
            <a:r>
              <a:rPr lang="cs-CZ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NÁKLADY</a:t>
            </a:r>
          </a:p>
          <a:p>
            <a:pPr marL="514350" indent="-514350" algn="ctr">
              <a:buAutoNum type="arabicPeriod"/>
            </a:pPr>
            <a:endParaRPr lang="cs-CZ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indent="-514350" algn="ctr">
              <a:buAutoNum type="arabicPeriod"/>
            </a:pPr>
            <a:r>
              <a:rPr lang="cs-CZ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PROCESY</a:t>
            </a:r>
          </a:p>
          <a:p>
            <a:pPr marL="342900" indent="-342900">
              <a:buFontTx/>
              <a:buChar char="-"/>
            </a:pPr>
            <a:endParaRPr lang="cs-CZ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cs-CZ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4537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3202DE5D-7679-43F0-87EF-7F72FDB6D2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9721" y="32084"/>
            <a:ext cx="5252556" cy="728785"/>
          </a:xfrm>
        </p:spPr>
        <p:txBody>
          <a:bodyPr/>
          <a:lstStyle/>
          <a:p>
            <a:r>
              <a:rPr lang="cs-CZ" sz="6000" b="1" dirty="0">
                <a:solidFill>
                  <a:schemeClr val="accent5"/>
                </a:solidFill>
              </a:rPr>
              <a:t>Vedení týmu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C28C9FD-1878-4164-887C-F799635C709B}"/>
              </a:ext>
            </a:extLst>
          </p:cNvPr>
          <p:cNvSpPr txBox="1"/>
          <p:nvPr/>
        </p:nvSpPr>
        <p:spPr>
          <a:xfrm>
            <a:off x="-1" y="728785"/>
            <a:ext cx="12192000" cy="904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C3BC334-4F2D-4212-8C4C-4BBCAC32D0A7}"/>
              </a:ext>
            </a:extLst>
          </p:cNvPr>
          <p:cNvSpPr txBox="1"/>
          <p:nvPr/>
        </p:nvSpPr>
        <p:spPr>
          <a:xfrm>
            <a:off x="484094" y="1033870"/>
            <a:ext cx="12192000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5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 SI OHLÍDAT:</a:t>
            </a:r>
          </a:p>
          <a:p>
            <a:pPr algn="ctr"/>
            <a:endParaRPr lang="cs-CZ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cs-CZ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Kontroly výstupů </a:t>
            </a:r>
          </a:p>
          <a:p>
            <a:pPr marL="342900" indent="-342900">
              <a:buFontTx/>
              <a:buChar char="-"/>
            </a:pPr>
            <a:r>
              <a:rPr lang="cs-CZ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Kontroly nákladů </a:t>
            </a:r>
          </a:p>
          <a:p>
            <a:pPr marL="342900" indent="-342900">
              <a:buFontTx/>
              <a:buChar char="-"/>
            </a:pPr>
            <a:r>
              <a:rPr lang="cs-CZ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Kontroly procesů</a:t>
            </a:r>
          </a:p>
          <a:p>
            <a:pPr marL="342900" indent="-342900">
              <a:buFontTx/>
              <a:buChar char="-"/>
            </a:pPr>
            <a:endParaRPr lang="cs-CZ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cs-CZ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Stanovení individuální zodpovědnosti</a:t>
            </a:r>
            <a:endParaRPr lang="cs-CZ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1611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3202DE5D-7679-43F0-87EF-7F72FDB6D2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9721" y="32084"/>
            <a:ext cx="5252556" cy="728785"/>
          </a:xfrm>
        </p:spPr>
        <p:txBody>
          <a:bodyPr/>
          <a:lstStyle/>
          <a:p>
            <a:r>
              <a:rPr lang="cs-CZ" sz="6000" b="1" dirty="0">
                <a:solidFill>
                  <a:schemeClr val="accent5"/>
                </a:solidFill>
              </a:rPr>
              <a:t>Vedení týmu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C28C9FD-1878-4164-887C-F799635C709B}"/>
              </a:ext>
            </a:extLst>
          </p:cNvPr>
          <p:cNvSpPr txBox="1"/>
          <p:nvPr/>
        </p:nvSpPr>
        <p:spPr>
          <a:xfrm>
            <a:off x="-1" y="728785"/>
            <a:ext cx="12192000" cy="904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C3BC334-4F2D-4212-8C4C-4BBCAC32D0A7}"/>
              </a:ext>
            </a:extLst>
          </p:cNvPr>
          <p:cNvSpPr txBox="1"/>
          <p:nvPr/>
        </p:nvSpPr>
        <p:spPr>
          <a:xfrm>
            <a:off x="0" y="944223"/>
            <a:ext cx="12192000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5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EFEKTIVNÍ FUNGOVÁNÍ TÝMU CESTOU:</a:t>
            </a:r>
          </a:p>
          <a:p>
            <a:pPr algn="ctr"/>
            <a:endParaRPr lang="cs-CZ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cs-CZ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Dobrých vztahů</a:t>
            </a:r>
            <a:endParaRPr lang="cs-CZ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cs-CZ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Dobré komunikace</a:t>
            </a:r>
            <a:endParaRPr lang="cs-CZ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Integrovaných</a:t>
            </a:r>
            <a:endParaRPr lang="cs-CZ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cs-CZ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0399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3202DE5D-7679-43F0-87EF-7F72FDB6D2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9721" y="32084"/>
            <a:ext cx="5252556" cy="728785"/>
          </a:xfrm>
        </p:spPr>
        <p:txBody>
          <a:bodyPr/>
          <a:lstStyle/>
          <a:p>
            <a:r>
              <a:rPr lang="cs-CZ" sz="6000" b="1" dirty="0">
                <a:solidFill>
                  <a:schemeClr val="accent5"/>
                </a:solidFill>
              </a:rPr>
              <a:t>Vedení týmu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C28C9FD-1878-4164-887C-F799635C709B}"/>
              </a:ext>
            </a:extLst>
          </p:cNvPr>
          <p:cNvSpPr txBox="1"/>
          <p:nvPr/>
        </p:nvSpPr>
        <p:spPr>
          <a:xfrm>
            <a:off x="-1" y="728785"/>
            <a:ext cx="12192000" cy="904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C3BC334-4F2D-4212-8C4C-4BBCAC32D0A7}"/>
              </a:ext>
            </a:extLst>
          </p:cNvPr>
          <p:cNvSpPr txBox="1"/>
          <p:nvPr/>
        </p:nvSpPr>
        <p:spPr>
          <a:xfrm>
            <a:off x="0" y="944223"/>
            <a:ext cx="12192000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PORADY – CESTA K EFEKTIVNÍ PORADĚ:</a:t>
            </a:r>
          </a:p>
          <a:p>
            <a:pPr algn="ctr"/>
            <a:endParaRPr lang="cs-CZ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cs-CZ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Zvolte správný typ porady – operativní, pravidelná, strategická nebo projektová</a:t>
            </a:r>
          </a:p>
          <a:p>
            <a:pPr marL="457200" indent="-457200">
              <a:buAutoNum type="arabicPeriod"/>
            </a:pPr>
            <a:r>
              <a:rPr lang="cs-CZ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Vylaďte frekvenci porad</a:t>
            </a:r>
          </a:p>
          <a:p>
            <a:pPr marL="457200" indent="-457200">
              <a:buAutoNum type="arabicPeriod"/>
            </a:pPr>
            <a:r>
              <a:rPr lang="cs-CZ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Vyčistěte obsah porady od informativních bodů nebo z nich udělejte interaktivní – porada není nástěnka</a:t>
            </a:r>
          </a:p>
          <a:p>
            <a:pPr marL="457200" indent="-457200">
              <a:buAutoNum type="arabicPeriod"/>
            </a:pPr>
            <a:r>
              <a:rPr lang="cs-CZ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Zkraťte své monology, zapojujte druhé formou referování nebo příspěvků</a:t>
            </a:r>
          </a:p>
          <a:p>
            <a:pPr marL="457200" indent="-457200">
              <a:buAutoNum type="arabicPeriod"/>
            </a:pPr>
            <a:r>
              <a:rPr lang="cs-CZ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Eliminujte dílčí dialogy nebo na tento čas zapojte druhé do určité aktivní produktivní činnosti</a:t>
            </a:r>
          </a:p>
          <a:p>
            <a:pPr marL="457200" indent="-457200">
              <a:buAutoNum type="arabicPeriod"/>
            </a:pPr>
            <a:endParaRPr lang="cs-CZ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0763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3202DE5D-7679-43F0-87EF-7F72FDB6D2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9721" y="32084"/>
            <a:ext cx="5252556" cy="728785"/>
          </a:xfrm>
        </p:spPr>
        <p:txBody>
          <a:bodyPr/>
          <a:lstStyle/>
          <a:p>
            <a:r>
              <a:rPr lang="cs-CZ" sz="6000" b="1" dirty="0">
                <a:solidFill>
                  <a:schemeClr val="accent5"/>
                </a:solidFill>
              </a:rPr>
              <a:t>Vedení týmu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C28C9FD-1878-4164-887C-F799635C709B}"/>
              </a:ext>
            </a:extLst>
          </p:cNvPr>
          <p:cNvSpPr txBox="1"/>
          <p:nvPr/>
        </p:nvSpPr>
        <p:spPr>
          <a:xfrm>
            <a:off x="-1" y="728785"/>
            <a:ext cx="12192000" cy="904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C3BC334-4F2D-4212-8C4C-4BBCAC32D0A7}"/>
              </a:ext>
            </a:extLst>
          </p:cNvPr>
          <p:cNvSpPr txBox="1"/>
          <p:nvPr/>
        </p:nvSpPr>
        <p:spPr>
          <a:xfrm>
            <a:off x="0" y="944223"/>
            <a:ext cx="12192000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PORADY – CESTA K EFEKTIVNÍ PORADĚ:</a:t>
            </a:r>
          </a:p>
          <a:p>
            <a:pPr algn="ctr"/>
            <a:endParaRPr lang="cs-CZ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6.</a:t>
            </a:r>
            <a:r>
              <a:rPr lang="cs-CZ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Buďte nesmiřitelní k plýtvání společným časem. Stanovte pravidla i sankce a nesmlouvavě je vyžadujte</a:t>
            </a:r>
          </a:p>
          <a:p>
            <a:r>
              <a:rPr lang="cs-CZ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7. Stanovte přesný čas začátku a konce porady. Délku trvání určete včetně rezervy. Průběžně hlídejte čas d</a:t>
            </a:r>
            <a:r>
              <a:rPr lang="cs-CZ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ílčích částí i čas celkový</a:t>
            </a:r>
          </a:p>
          <a:p>
            <a:r>
              <a:rPr lang="cs-CZ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8. Pracujte aktivně se zápisem z porady</a:t>
            </a:r>
          </a:p>
          <a:p>
            <a:r>
              <a:rPr lang="cs-CZ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Delegujte činnosti, které s realizací porady souvisí: přípravu, zápis, moderaci, hlídání času…</a:t>
            </a:r>
            <a:endParaRPr lang="cs-CZ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470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E62CF4C0-D7DA-7BC5-1334-6ABC1975260F}"/>
              </a:ext>
            </a:extLst>
          </p:cNvPr>
          <p:cNvSpPr txBox="1"/>
          <p:nvPr/>
        </p:nvSpPr>
        <p:spPr>
          <a:xfrm>
            <a:off x="340660" y="508309"/>
            <a:ext cx="109904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solidFill>
                  <a:srgbClr val="FF0000"/>
                </a:solidFill>
              </a:rPr>
              <a:t>Diagnóza:</a:t>
            </a:r>
          </a:p>
          <a:p>
            <a:r>
              <a:rPr lang="cs-CZ" sz="4000" b="1" dirty="0"/>
              <a:t>Řídnutí kostí a </a:t>
            </a:r>
          </a:p>
          <a:p>
            <a:r>
              <a:rPr lang="cs-CZ" sz="4000" b="1" dirty="0"/>
              <a:t>časté zlomeniny</a:t>
            </a:r>
          </a:p>
          <a:p>
            <a:pPr algn="ctr"/>
            <a:endParaRPr lang="cs-CZ" sz="4000" b="1" dirty="0"/>
          </a:p>
          <a:p>
            <a:pPr algn="ctr"/>
            <a:endParaRPr lang="cs-CZ" sz="4000" b="1" dirty="0"/>
          </a:p>
          <a:p>
            <a:pPr algn="ctr"/>
            <a:endParaRPr lang="cs-CZ" sz="4000" b="1" dirty="0"/>
          </a:p>
          <a:p>
            <a:r>
              <a:rPr lang="cs-CZ" sz="4000" b="1" dirty="0">
                <a:solidFill>
                  <a:srgbClr val="FF0000"/>
                </a:solidFill>
              </a:rPr>
              <a:t>Loď:</a:t>
            </a:r>
          </a:p>
          <a:p>
            <a:r>
              <a:rPr lang="cs-CZ" sz="4000" b="1" dirty="0"/>
              <a:t>Jaký kapitán, </a:t>
            </a:r>
          </a:p>
          <a:p>
            <a:r>
              <a:rPr lang="cs-CZ" sz="4000" b="1" dirty="0"/>
              <a:t>taková posádka.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6E99CD3-9450-B4FE-B506-8F7AA06DF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765" y="3245224"/>
            <a:ext cx="5453247" cy="287151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70BD098-4E98-F48C-26F9-AE6E2C822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7765" y="215154"/>
            <a:ext cx="5453247" cy="303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3141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3202DE5D-7679-43F0-87EF-7F72FDB6D2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9721" y="32084"/>
            <a:ext cx="5252556" cy="728785"/>
          </a:xfrm>
        </p:spPr>
        <p:txBody>
          <a:bodyPr/>
          <a:lstStyle/>
          <a:p>
            <a:r>
              <a:rPr lang="cs-CZ" sz="6000" b="1" dirty="0">
                <a:solidFill>
                  <a:schemeClr val="accent5"/>
                </a:solidFill>
              </a:rPr>
              <a:t>Vedení týmu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C28C9FD-1878-4164-887C-F799635C709B}"/>
              </a:ext>
            </a:extLst>
          </p:cNvPr>
          <p:cNvSpPr txBox="1"/>
          <p:nvPr/>
        </p:nvSpPr>
        <p:spPr>
          <a:xfrm>
            <a:off x="-1" y="728785"/>
            <a:ext cx="12192000" cy="904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C3BC334-4F2D-4212-8C4C-4BBCAC32D0A7}"/>
              </a:ext>
            </a:extLst>
          </p:cNvPr>
          <p:cNvSpPr txBox="1"/>
          <p:nvPr/>
        </p:nvSpPr>
        <p:spPr>
          <a:xfrm>
            <a:off x="0" y="944223"/>
            <a:ext cx="12192000" cy="643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PORADY – 10 chyb:</a:t>
            </a:r>
          </a:p>
          <a:p>
            <a:pPr algn="ctr"/>
            <a:endParaRPr lang="cs-CZ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cs-CZ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Absence porad – nebo jejich špatný typ</a:t>
            </a:r>
          </a:p>
          <a:p>
            <a:pPr marL="514350" indent="-514350">
              <a:buAutoNum type="arabicPeriod"/>
            </a:pPr>
            <a:r>
              <a:rPr lang="cs-CZ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Chybná frekvence porad</a:t>
            </a:r>
          </a:p>
          <a:p>
            <a:pPr marL="514350" indent="-514350">
              <a:buAutoNum type="arabicPeriod"/>
            </a:pPr>
            <a:r>
              <a:rPr lang="cs-CZ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Agend</a:t>
            </a:r>
            <a:r>
              <a:rPr lang="cs-CZ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 porady</a:t>
            </a:r>
          </a:p>
          <a:p>
            <a:pPr marL="514350" indent="-514350">
              <a:buAutoNum type="arabicPeriod"/>
            </a:pPr>
            <a:r>
              <a:rPr lang="cs-CZ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Monolog</a:t>
            </a:r>
          </a:p>
          <a:p>
            <a:pPr marL="514350" indent="-514350">
              <a:buAutoNum type="arabicPeriod"/>
            </a:pPr>
            <a:r>
              <a:rPr lang="cs-CZ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Dílčí dialogy</a:t>
            </a:r>
          </a:p>
          <a:p>
            <a:pPr marL="514350" indent="-514350">
              <a:buAutoNum type="arabicPeriod"/>
            </a:pPr>
            <a:r>
              <a:rPr lang="cs-CZ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Mrhání společným časem</a:t>
            </a:r>
          </a:p>
          <a:p>
            <a:pPr marL="514350" indent="-514350">
              <a:buAutoNum type="arabicPeriod"/>
            </a:pPr>
            <a:r>
              <a:rPr lang="cs-CZ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Bez vymezení času</a:t>
            </a:r>
          </a:p>
          <a:p>
            <a:pPr marL="514350" indent="-514350">
              <a:buAutoNum type="arabicPeriod"/>
            </a:pPr>
            <a:r>
              <a:rPr lang="cs-CZ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Absence zápis</a:t>
            </a:r>
            <a:r>
              <a:rPr lang="cs-CZ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u z porady</a:t>
            </a:r>
          </a:p>
          <a:p>
            <a:pPr marL="514350" indent="-514350">
              <a:buAutoNum type="arabicPeriod"/>
            </a:pPr>
            <a:r>
              <a:rPr lang="cs-CZ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Příprava a vedení porady – je jen na vedoucím!</a:t>
            </a:r>
          </a:p>
          <a:p>
            <a:pPr marL="514350" indent="-514350">
              <a:buAutoNum type="arabicPeriod"/>
            </a:pPr>
            <a:r>
              <a:rPr lang="cs-CZ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???</a:t>
            </a:r>
          </a:p>
          <a:p>
            <a:endParaRPr lang="cs-CZ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1051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3202DE5D-7679-43F0-87EF-7F72FDB6D2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9721" y="32084"/>
            <a:ext cx="5252556" cy="728785"/>
          </a:xfrm>
        </p:spPr>
        <p:txBody>
          <a:bodyPr/>
          <a:lstStyle/>
          <a:p>
            <a:r>
              <a:rPr lang="cs-CZ" sz="6000" b="1" dirty="0">
                <a:solidFill>
                  <a:schemeClr val="accent5"/>
                </a:solidFill>
              </a:rPr>
              <a:t>Vedení týmu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C28C9FD-1878-4164-887C-F799635C709B}"/>
              </a:ext>
            </a:extLst>
          </p:cNvPr>
          <p:cNvSpPr txBox="1"/>
          <p:nvPr/>
        </p:nvSpPr>
        <p:spPr>
          <a:xfrm>
            <a:off x="-1" y="728785"/>
            <a:ext cx="12192000" cy="904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C3BC334-4F2D-4212-8C4C-4BBCAC32D0A7}"/>
              </a:ext>
            </a:extLst>
          </p:cNvPr>
          <p:cNvSpPr txBox="1"/>
          <p:nvPr/>
        </p:nvSpPr>
        <p:spPr>
          <a:xfrm>
            <a:off x="0" y="944223"/>
            <a:ext cx="12192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PŘÍMÉ ŘÍZENÍ ZMĚN A KRIZÍ:</a:t>
            </a:r>
          </a:p>
          <a:p>
            <a:pPr algn="ctr"/>
            <a:endParaRPr lang="cs-CZ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PŘÍMÉ</a:t>
            </a:r>
            <a:endParaRPr lang="cs-CZ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ŘÍZENÍ</a:t>
            </a:r>
          </a:p>
          <a:p>
            <a:endParaRPr lang="cs-CZ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ZMĚNY</a:t>
            </a:r>
            <a:endParaRPr lang="cs-CZ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KRIZÍ</a:t>
            </a:r>
            <a:endParaRPr lang="cs-CZ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4022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3202DE5D-7679-43F0-87EF-7F72FDB6D2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9721" y="32084"/>
            <a:ext cx="5252556" cy="728785"/>
          </a:xfrm>
        </p:spPr>
        <p:txBody>
          <a:bodyPr/>
          <a:lstStyle/>
          <a:p>
            <a:r>
              <a:rPr lang="cs-CZ" sz="6000" b="1" dirty="0">
                <a:solidFill>
                  <a:schemeClr val="accent5"/>
                </a:solidFill>
              </a:rPr>
              <a:t>Vedení týmu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C28C9FD-1878-4164-887C-F799635C709B}"/>
              </a:ext>
            </a:extLst>
          </p:cNvPr>
          <p:cNvSpPr txBox="1"/>
          <p:nvPr/>
        </p:nvSpPr>
        <p:spPr>
          <a:xfrm>
            <a:off x="-1" y="728785"/>
            <a:ext cx="12192000" cy="904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C3BC334-4F2D-4212-8C4C-4BBCAC32D0A7}"/>
              </a:ext>
            </a:extLst>
          </p:cNvPr>
          <p:cNvSpPr txBox="1"/>
          <p:nvPr/>
        </p:nvSpPr>
        <p:spPr>
          <a:xfrm>
            <a:off x="0" y="944223"/>
            <a:ext cx="121920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PRIORITY AKTIVIT A KRIZÍ:</a:t>
            </a:r>
          </a:p>
          <a:p>
            <a:pPr algn="ctr"/>
            <a:endParaRPr lang="cs-CZ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TYP A = </a:t>
            </a:r>
            <a:r>
              <a:rPr lang="cs-CZ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akutní, důležité a naléhavé, spěchají a mají velký dopad</a:t>
            </a:r>
          </a:p>
          <a:p>
            <a:endParaRPr lang="cs-CZ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TYP B </a:t>
            </a:r>
            <a:r>
              <a:rPr lang="cs-CZ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důležité, ale nespěchají, mají ale dlouhodobý dopad</a:t>
            </a:r>
          </a:p>
          <a:p>
            <a:endParaRPr lang="cs-CZ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TYP C </a:t>
            </a:r>
            <a:r>
              <a:rPr lang="cs-CZ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naléhavé, avšak s krátkodobým významem</a:t>
            </a:r>
            <a:endParaRPr lang="cs-CZ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977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3202DE5D-7679-43F0-87EF-7F72FDB6D2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9721" y="32084"/>
            <a:ext cx="5252556" cy="728785"/>
          </a:xfrm>
        </p:spPr>
        <p:txBody>
          <a:bodyPr/>
          <a:lstStyle/>
          <a:p>
            <a:r>
              <a:rPr lang="cs-CZ" sz="6000" b="1" dirty="0">
                <a:solidFill>
                  <a:schemeClr val="accent5"/>
                </a:solidFill>
              </a:rPr>
              <a:t>Vedení týmu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C28C9FD-1878-4164-887C-F799635C709B}"/>
              </a:ext>
            </a:extLst>
          </p:cNvPr>
          <p:cNvSpPr txBox="1"/>
          <p:nvPr/>
        </p:nvSpPr>
        <p:spPr>
          <a:xfrm>
            <a:off x="-1" y="728785"/>
            <a:ext cx="12192000" cy="904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C3BC334-4F2D-4212-8C4C-4BBCAC32D0A7}"/>
              </a:ext>
            </a:extLst>
          </p:cNvPr>
          <p:cNvSpPr txBox="1"/>
          <p:nvPr/>
        </p:nvSpPr>
        <p:spPr>
          <a:xfrm>
            <a:off x="0" y="1457570"/>
            <a:ext cx="12192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ŘÍZENÍ ZMĚN SHORA:</a:t>
            </a:r>
          </a:p>
          <a:p>
            <a:pPr algn="ctr"/>
            <a:endParaRPr lang="cs-CZ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cs-CZ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ZÁKLADEM JE ZMĚNA MYŠLENÍ A POSTOJŮ LIDÍ</a:t>
            </a:r>
          </a:p>
          <a:p>
            <a:pPr marL="457200" indent="-457200">
              <a:buFontTx/>
              <a:buChar char="-"/>
            </a:pPr>
            <a:endParaRPr lang="cs-CZ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cs-CZ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MOTIVACE LIDÍ PRO DOČASNÝ DISKOMFORT</a:t>
            </a:r>
          </a:p>
          <a:p>
            <a:pPr marL="457200" indent="-457200">
              <a:buFontTx/>
              <a:buChar char="-"/>
            </a:pPr>
            <a:endParaRPr lang="cs-CZ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cs-CZ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NEZASTUPITELNOST STIMULAČNÍ KOMUNIKACE (například pomocí tzv. prezentace ve výtahu)</a:t>
            </a:r>
          </a:p>
          <a:p>
            <a:pPr marL="457200" indent="-457200">
              <a:buFontTx/>
              <a:buChar char="-"/>
            </a:pPr>
            <a:endParaRPr lang="cs-CZ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cs-CZ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APLIKACE PROSTŘEDNICTVÍM TZV. AMBASADORŮ ZMĚN - video</a:t>
            </a:r>
          </a:p>
        </p:txBody>
      </p:sp>
    </p:spTree>
    <p:extLst>
      <p:ext uri="{BB962C8B-B14F-4D97-AF65-F5344CB8AC3E}">
        <p14:creationId xmlns:p14="http://schemas.microsoft.com/office/powerpoint/2010/main" val="18053152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3202DE5D-7679-43F0-87EF-7F72FDB6D2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9721" y="32084"/>
            <a:ext cx="5252556" cy="728785"/>
          </a:xfrm>
        </p:spPr>
        <p:txBody>
          <a:bodyPr/>
          <a:lstStyle/>
          <a:p>
            <a:r>
              <a:rPr lang="cs-CZ" sz="6000" b="1" dirty="0">
                <a:solidFill>
                  <a:schemeClr val="accent5"/>
                </a:solidFill>
              </a:rPr>
              <a:t>Vedení týmu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C28C9FD-1878-4164-887C-F799635C709B}"/>
              </a:ext>
            </a:extLst>
          </p:cNvPr>
          <p:cNvSpPr txBox="1"/>
          <p:nvPr/>
        </p:nvSpPr>
        <p:spPr>
          <a:xfrm>
            <a:off x="-1" y="728785"/>
            <a:ext cx="12192000" cy="904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C3BC334-4F2D-4212-8C4C-4BBCAC32D0A7}"/>
              </a:ext>
            </a:extLst>
          </p:cNvPr>
          <p:cNvSpPr txBox="1"/>
          <p:nvPr/>
        </p:nvSpPr>
        <p:spPr>
          <a:xfrm>
            <a:off x="0" y="1181184"/>
            <a:ext cx="121920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ELEVATOR-SPEECH</a:t>
            </a:r>
          </a:p>
          <a:p>
            <a:pPr algn="ctr"/>
            <a:r>
              <a:rPr lang="cs-CZ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(prezentace ve výtahu):</a:t>
            </a:r>
          </a:p>
          <a:p>
            <a:pPr algn="ctr"/>
            <a:endParaRPr lang="cs-CZ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cs-CZ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Krátká řeč 30-60 sec</a:t>
            </a:r>
          </a:p>
          <a:p>
            <a:pPr marL="457200" indent="-457200">
              <a:buFontTx/>
              <a:buChar char="-"/>
            </a:pPr>
            <a:endParaRPr lang="cs-CZ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cs-CZ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Vysvětlení hlavních cílů, významu, přínosu</a:t>
            </a:r>
          </a:p>
          <a:p>
            <a:pPr marL="457200" indent="-457200">
              <a:buFontTx/>
              <a:buChar char="-"/>
            </a:pPr>
            <a:endParaRPr lang="cs-CZ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cs-CZ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Rámcový nástin průběhu</a:t>
            </a:r>
          </a:p>
          <a:p>
            <a:pPr marL="457200" indent="-457200">
              <a:buFontTx/>
              <a:buChar char="-"/>
            </a:pPr>
            <a:endParaRPr lang="cs-CZ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cs-CZ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 to znamená pro dotyčného, kterému </a:t>
            </a:r>
            <a:r>
              <a:rPr lang="cs-CZ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elevator-speech</a:t>
            </a:r>
            <a:r>
              <a:rPr lang="cs-CZ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právě říkáme</a:t>
            </a:r>
          </a:p>
          <a:p>
            <a:pPr marL="457200" indent="-457200">
              <a:buFontTx/>
              <a:buChar char="-"/>
            </a:pPr>
            <a:endParaRPr lang="cs-CZ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cs-CZ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 pozitivním závěrem (výzva, „věřím“, „těším se“,,,)</a:t>
            </a:r>
          </a:p>
        </p:txBody>
      </p:sp>
    </p:spTree>
    <p:extLst>
      <p:ext uri="{BB962C8B-B14F-4D97-AF65-F5344CB8AC3E}">
        <p14:creationId xmlns:p14="http://schemas.microsoft.com/office/powerpoint/2010/main" val="22876785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3202DE5D-7679-43F0-87EF-7F72FDB6D2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9721" y="32084"/>
            <a:ext cx="5252556" cy="728785"/>
          </a:xfrm>
        </p:spPr>
        <p:txBody>
          <a:bodyPr/>
          <a:lstStyle/>
          <a:p>
            <a:r>
              <a:rPr lang="cs-CZ" sz="6000" b="1" dirty="0">
                <a:solidFill>
                  <a:schemeClr val="accent5"/>
                </a:solidFill>
              </a:rPr>
              <a:t>Vedení týmu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C28C9FD-1878-4164-887C-F799635C709B}"/>
              </a:ext>
            </a:extLst>
          </p:cNvPr>
          <p:cNvSpPr txBox="1"/>
          <p:nvPr/>
        </p:nvSpPr>
        <p:spPr>
          <a:xfrm>
            <a:off x="-1" y="728785"/>
            <a:ext cx="12192000" cy="904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C3BC334-4F2D-4212-8C4C-4BBCAC32D0A7}"/>
              </a:ext>
            </a:extLst>
          </p:cNvPr>
          <p:cNvSpPr txBox="1"/>
          <p:nvPr/>
        </p:nvSpPr>
        <p:spPr>
          <a:xfrm>
            <a:off x="0" y="1457570"/>
            <a:ext cx="1219200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ŘÍZENÍ ZMĚN </a:t>
            </a:r>
            <a:r>
              <a:rPr lang="cs-CZ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ZDOLA</a:t>
            </a:r>
            <a:r>
              <a:rPr lang="cs-CZ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ctr"/>
            <a:endParaRPr lang="cs-CZ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cs-CZ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ZÁKLADEM JE POSBÍRAT PODMĚTY A NÁVRHY OD LIDÍ</a:t>
            </a:r>
          </a:p>
          <a:p>
            <a:pPr marL="457200" indent="-457200">
              <a:buFontTx/>
              <a:buChar char="-"/>
            </a:pPr>
            <a:endParaRPr lang="cs-CZ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cs-CZ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METODOU JE ŘEŠITELSKÝ WORKSHOP tzn. Focus </a:t>
            </a:r>
            <a:r>
              <a:rPr lang="cs-CZ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Groups</a:t>
            </a:r>
            <a:r>
              <a:rPr lang="cs-CZ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cs-CZ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skupiny zaměřené na určité téma</a:t>
            </a:r>
            <a:r>
              <a:rPr lang="cs-CZ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ve větších městech</a:t>
            </a:r>
          </a:p>
          <a:p>
            <a:pPr marL="457200" indent="-457200">
              <a:buFontTx/>
              <a:buChar char="-"/>
            </a:pPr>
            <a:endParaRPr lang="cs-CZ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cs-CZ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V MENŠÍCH OBCÍCH A MĚSTECH SE POUŽÍVÁ METODA </a:t>
            </a:r>
            <a:r>
              <a:rPr lang="cs-CZ" sz="2800" b="1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CN</a:t>
            </a:r>
            <a:r>
              <a:rPr lang="cs-CZ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SPOJENÁ S OČEKÁVACÍM ROZHOVOREM</a:t>
            </a:r>
          </a:p>
        </p:txBody>
      </p:sp>
    </p:spTree>
    <p:extLst>
      <p:ext uri="{BB962C8B-B14F-4D97-AF65-F5344CB8AC3E}">
        <p14:creationId xmlns:p14="http://schemas.microsoft.com/office/powerpoint/2010/main" val="8293507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3202DE5D-7679-43F0-87EF-7F72FDB6D2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9721" y="32084"/>
            <a:ext cx="5252556" cy="728785"/>
          </a:xfrm>
        </p:spPr>
        <p:txBody>
          <a:bodyPr/>
          <a:lstStyle/>
          <a:p>
            <a:r>
              <a:rPr lang="cs-CZ" sz="6000" b="1" dirty="0">
                <a:solidFill>
                  <a:schemeClr val="accent5"/>
                </a:solidFill>
              </a:rPr>
              <a:t>Vedení týmu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C28C9FD-1878-4164-887C-F799635C709B}"/>
              </a:ext>
            </a:extLst>
          </p:cNvPr>
          <p:cNvSpPr txBox="1"/>
          <p:nvPr/>
        </p:nvSpPr>
        <p:spPr>
          <a:xfrm>
            <a:off x="-1" y="728785"/>
            <a:ext cx="12192000" cy="904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C3BC334-4F2D-4212-8C4C-4BBCAC32D0A7}"/>
              </a:ext>
            </a:extLst>
          </p:cNvPr>
          <p:cNvSpPr txBox="1"/>
          <p:nvPr/>
        </p:nvSpPr>
        <p:spPr>
          <a:xfrm>
            <a:off x="0" y="1181184"/>
            <a:ext cx="121920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FÁZE PROŽÍVÁNÍ NEGATIVNÍ ZPRÁVY NEBO ZMĚNY</a:t>
            </a:r>
          </a:p>
          <a:p>
            <a:pPr algn="ctr"/>
            <a:r>
              <a:rPr lang="cs-CZ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(počítejte s tím, že to přijde):</a:t>
            </a:r>
          </a:p>
          <a:p>
            <a:pPr algn="ctr"/>
            <a:endParaRPr lang="cs-CZ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cs-CZ" sz="2800" b="1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Šok</a:t>
            </a:r>
            <a:r>
              <a:rPr lang="cs-CZ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emoční blok</a:t>
            </a:r>
          </a:p>
          <a:p>
            <a:pPr algn="ctr"/>
            <a:endParaRPr lang="cs-CZ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cs-CZ" sz="2800" b="1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Negace</a:t>
            </a:r>
            <a:r>
              <a:rPr lang="cs-CZ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odpor, odmítání</a:t>
            </a:r>
          </a:p>
          <a:p>
            <a:pPr algn="ctr"/>
            <a:endParaRPr lang="cs-CZ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cs-CZ" sz="2800" b="1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Deprese</a:t>
            </a:r>
            <a:r>
              <a:rPr lang="cs-CZ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demotivační zhroucení</a:t>
            </a:r>
          </a:p>
          <a:p>
            <a:pPr algn="ctr"/>
            <a:endParaRPr lang="cs-CZ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cs-CZ" sz="2800" b="1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Smlouvání</a:t>
            </a:r>
            <a:r>
              <a:rPr lang="cs-CZ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pokusy o zmírnění změny</a:t>
            </a:r>
          </a:p>
          <a:p>
            <a:pPr algn="ctr"/>
            <a:endParaRPr lang="cs-CZ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cs-CZ" sz="2800" b="1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Integrace</a:t>
            </a:r>
            <a:r>
              <a:rPr lang="cs-CZ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osvojení, přijetí</a:t>
            </a:r>
          </a:p>
        </p:txBody>
      </p:sp>
    </p:spTree>
    <p:extLst>
      <p:ext uri="{BB962C8B-B14F-4D97-AF65-F5344CB8AC3E}">
        <p14:creationId xmlns:p14="http://schemas.microsoft.com/office/powerpoint/2010/main" val="28536405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3202DE5D-7679-43F0-87EF-7F72FDB6D2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9721" y="32084"/>
            <a:ext cx="5252556" cy="728785"/>
          </a:xfrm>
        </p:spPr>
        <p:txBody>
          <a:bodyPr/>
          <a:lstStyle/>
          <a:p>
            <a:r>
              <a:rPr lang="cs-CZ" sz="6000" b="1" dirty="0">
                <a:solidFill>
                  <a:schemeClr val="accent5"/>
                </a:solidFill>
              </a:rPr>
              <a:t>Vedení týmu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C28C9FD-1878-4164-887C-F799635C709B}"/>
              </a:ext>
            </a:extLst>
          </p:cNvPr>
          <p:cNvSpPr txBox="1"/>
          <p:nvPr/>
        </p:nvSpPr>
        <p:spPr>
          <a:xfrm>
            <a:off x="-1" y="728785"/>
            <a:ext cx="12192000" cy="904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C3BC334-4F2D-4212-8C4C-4BBCAC32D0A7}"/>
              </a:ext>
            </a:extLst>
          </p:cNvPr>
          <p:cNvSpPr txBox="1"/>
          <p:nvPr/>
        </p:nvSpPr>
        <p:spPr>
          <a:xfrm>
            <a:off x="0" y="1457570"/>
            <a:ext cx="1219200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ŘÍZENÍ KRIZÍ A KONFLIKTŮ:</a:t>
            </a:r>
          </a:p>
          <a:p>
            <a:pPr algn="ctr"/>
            <a:endParaRPr lang="cs-CZ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indent="-514350">
              <a:buAutoNum type="alphaUcPeriod"/>
            </a:pPr>
            <a:r>
              <a:rPr lang="cs-CZ" sz="2800" b="1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PREVENCE</a:t>
            </a:r>
            <a:endParaRPr lang="cs-CZ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indent="-514350">
              <a:buAutoNum type="alphaUcPeriod"/>
            </a:pPr>
            <a:endParaRPr lang="cs-CZ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indent="-514350">
              <a:buAutoNum type="alphaUcPeriod"/>
            </a:pPr>
            <a:r>
              <a:rPr lang="cs-CZ" sz="2800" b="1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LÉČBA</a:t>
            </a:r>
          </a:p>
          <a:p>
            <a:pPr marL="514350" indent="-514350">
              <a:buAutoNum type="alphaUcPeriod"/>
            </a:pPr>
            <a:endParaRPr lang="cs-CZ" sz="2800" b="1" dirty="0">
              <a:solidFill>
                <a:schemeClr val="accent5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indent="-514350">
              <a:buAutoNum type="alphaUcPeriod"/>
            </a:pPr>
            <a:r>
              <a:rPr lang="cs-CZ" sz="2800" b="1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EMOCE</a:t>
            </a:r>
            <a:endParaRPr lang="cs-CZ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indent="-514350">
              <a:buAutoNum type="alphaUcPeriod"/>
            </a:pPr>
            <a:endParaRPr lang="cs-CZ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indent="-514350">
              <a:buAutoNum type="alphaUcPeriod"/>
            </a:pPr>
            <a:endParaRPr lang="cs-CZ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5386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3202DE5D-7679-43F0-87EF-7F72FDB6D2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9721" y="32084"/>
            <a:ext cx="5252556" cy="728785"/>
          </a:xfrm>
        </p:spPr>
        <p:txBody>
          <a:bodyPr/>
          <a:lstStyle/>
          <a:p>
            <a:r>
              <a:rPr lang="cs-CZ" sz="6000" b="1" dirty="0">
                <a:solidFill>
                  <a:schemeClr val="accent5"/>
                </a:solidFill>
              </a:rPr>
              <a:t>Vedení týmu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C28C9FD-1878-4164-887C-F799635C709B}"/>
              </a:ext>
            </a:extLst>
          </p:cNvPr>
          <p:cNvSpPr txBox="1"/>
          <p:nvPr/>
        </p:nvSpPr>
        <p:spPr>
          <a:xfrm>
            <a:off x="-1" y="728785"/>
            <a:ext cx="12192000" cy="904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C3BC334-4F2D-4212-8C4C-4BBCAC32D0A7}"/>
              </a:ext>
            </a:extLst>
          </p:cNvPr>
          <p:cNvSpPr txBox="1"/>
          <p:nvPr/>
        </p:nvSpPr>
        <p:spPr>
          <a:xfrm>
            <a:off x="0" y="1457570"/>
            <a:ext cx="121920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KRIZOVÉ ŘÍZENÍ:</a:t>
            </a:r>
          </a:p>
          <a:p>
            <a:pPr algn="ctr"/>
            <a:endParaRPr lang="cs-CZ" sz="4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cs-CZ" sz="4000" b="1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Okamžitá opatření</a:t>
            </a:r>
            <a:endParaRPr lang="cs-CZ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cs-CZ" sz="4000" b="1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Systémová opatření</a:t>
            </a:r>
            <a:endParaRPr lang="cs-CZ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cs-CZ" sz="4000" b="1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Motivace lidí</a:t>
            </a:r>
            <a:endParaRPr lang="cs-CZ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indent="-514350">
              <a:buAutoNum type="alphaUcPeriod"/>
            </a:pPr>
            <a:endParaRPr lang="cs-CZ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6133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3202DE5D-7679-43F0-87EF-7F72FDB6D2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9721" y="32084"/>
            <a:ext cx="5252556" cy="728785"/>
          </a:xfrm>
        </p:spPr>
        <p:txBody>
          <a:bodyPr/>
          <a:lstStyle/>
          <a:p>
            <a:r>
              <a:rPr lang="cs-CZ" sz="6000" b="1" dirty="0">
                <a:solidFill>
                  <a:schemeClr val="accent5"/>
                </a:solidFill>
              </a:rPr>
              <a:t>Vedení týmu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C28C9FD-1878-4164-887C-F799635C709B}"/>
              </a:ext>
            </a:extLst>
          </p:cNvPr>
          <p:cNvSpPr txBox="1"/>
          <p:nvPr/>
        </p:nvSpPr>
        <p:spPr>
          <a:xfrm>
            <a:off x="-1" y="728785"/>
            <a:ext cx="12192000" cy="904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C3BC334-4F2D-4212-8C4C-4BBCAC32D0A7}"/>
              </a:ext>
            </a:extLst>
          </p:cNvPr>
          <p:cNvSpPr txBox="1"/>
          <p:nvPr/>
        </p:nvSpPr>
        <p:spPr>
          <a:xfrm>
            <a:off x="0" y="1457570"/>
            <a:ext cx="12192000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ŘEŠENÍ KONFLIKTNÍCH SITUACÍ:</a:t>
            </a:r>
          </a:p>
          <a:p>
            <a:pPr algn="ctr"/>
            <a:endParaRPr lang="cs-CZ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ctr">
              <a:buFontTx/>
              <a:buChar char="-"/>
            </a:pPr>
            <a:r>
              <a:rPr lang="cs-CZ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Pozor na dlouhé analýzy příčin</a:t>
            </a:r>
          </a:p>
          <a:p>
            <a:pPr marL="457200" indent="-457200" algn="ctr">
              <a:buFontTx/>
              <a:buChar char="-"/>
            </a:pPr>
            <a:endParaRPr lang="cs-CZ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ctr">
              <a:buFontTx/>
              <a:buChar char="-"/>
            </a:pPr>
            <a:r>
              <a:rPr lang="cs-CZ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Vyhnout se hledání viníků</a:t>
            </a:r>
          </a:p>
          <a:p>
            <a:pPr marL="457200" indent="-457200" algn="ctr">
              <a:buFontTx/>
              <a:buChar char="-"/>
            </a:pPr>
            <a:endParaRPr lang="cs-CZ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ctr">
              <a:buFontTx/>
              <a:buChar char="-"/>
            </a:pPr>
            <a:r>
              <a:rPr lang="cs-CZ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Operativní řešení = kdy, jak teď</a:t>
            </a:r>
          </a:p>
          <a:p>
            <a:pPr marL="457200" indent="-457200" algn="ctr">
              <a:buFontTx/>
              <a:buChar char="-"/>
            </a:pPr>
            <a:endParaRPr lang="cs-CZ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ctr">
              <a:buFontTx/>
              <a:buChar char="-"/>
            </a:pPr>
            <a:r>
              <a:rPr lang="cs-CZ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Strategické poučení = co, jak příště</a:t>
            </a:r>
          </a:p>
        </p:txBody>
      </p:sp>
    </p:spTree>
    <p:extLst>
      <p:ext uri="{BB962C8B-B14F-4D97-AF65-F5344CB8AC3E}">
        <p14:creationId xmlns:p14="http://schemas.microsoft.com/office/powerpoint/2010/main" val="1535501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E62CF4C0-D7DA-7BC5-1334-6ABC1975260F}"/>
              </a:ext>
            </a:extLst>
          </p:cNvPr>
          <p:cNvSpPr txBox="1"/>
          <p:nvPr/>
        </p:nvSpPr>
        <p:spPr>
          <a:xfrm>
            <a:off x="1990995" y="311086"/>
            <a:ext cx="889683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FF0000"/>
                </a:solidFill>
              </a:rPr>
              <a:t>V těžkých dobách krizí zjistíme zda</a:t>
            </a:r>
            <a:r>
              <a:rPr lang="cs-CZ" sz="4000" b="1" dirty="0"/>
              <a:t>:</a:t>
            </a:r>
          </a:p>
          <a:p>
            <a:pPr algn="ctr"/>
            <a:endParaRPr lang="cs-CZ" sz="4000" b="1" dirty="0"/>
          </a:p>
          <a:p>
            <a:pPr algn="ctr"/>
            <a:r>
              <a:rPr lang="cs-CZ" sz="4000" b="1" dirty="0"/>
              <a:t>jsme autoritativní vládce</a:t>
            </a:r>
          </a:p>
          <a:p>
            <a:pPr algn="ctr"/>
            <a:endParaRPr lang="cs-CZ" sz="4000" b="1" dirty="0"/>
          </a:p>
          <a:p>
            <a:pPr algn="ctr"/>
            <a:r>
              <a:rPr lang="cs-CZ" sz="4000" b="1" dirty="0">
                <a:solidFill>
                  <a:schemeClr val="accent2"/>
                </a:solidFill>
              </a:rPr>
              <a:t>nebo</a:t>
            </a:r>
          </a:p>
          <a:p>
            <a:pPr algn="ctr"/>
            <a:endParaRPr lang="cs-CZ" sz="4000" b="1" dirty="0"/>
          </a:p>
          <a:p>
            <a:pPr algn="ctr"/>
            <a:r>
              <a:rPr lang="cs-CZ" sz="4000" b="1" dirty="0">
                <a:solidFill>
                  <a:schemeClr val="accent5"/>
                </a:solidFill>
              </a:rPr>
              <a:t>jsme BAŤA</a:t>
            </a:r>
          </a:p>
          <a:p>
            <a:pPr algn="ctr"/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34112743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3202DE5D-7679-43F0-87EF-7F72FDB6D2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9721" y="32084"/>
            <a:ext cx="5252556" cy="728785"/>
          </a:xfrm>
        </p:spPr>
        <p:txBody>
          <a:bodyPr/>
          <a:lstStyle/>
          <a:p>
            <a:r>
              <a:rPr lang="cs-CZ" sz="6000" b="1" dirty="0">
                <a:solidFill>
                  <a:schemeClr val="accent5"/>
                </a:solidFill>
              </a:rPr>
              <a:t>Vedení týmu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C28C9FD-1878-4164-887C-F799635C709B}"/>
              </a:ext>
            </a:extLst>
          </p:cNvPr>
          <p:cNvSpPr txBox="1"/>
          <p:nvPr/>
        </p:nvSpPr>
        <p:spPr>
          <a:xfrm>
            <a:off x="-1" y="728785"/>
            <a:ext cx="12192000" cy="904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C3BC334-4F2D-4212-8C4C-4BBCAC32D0A7}"/>
              </a:ext>
            </a:extLst>
          </p:cNvPr>
          <p:cNvSpPr txBox="1"/>
          <p:nvPr/>
        </p:nvSpPr>
        <p:spPr>
          <a:xfrm>
            <a:off x="-1" y="1181184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ŘEŠENÍ KONFLIKTNÍCH SITUACÍ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EF95DD7-C4EF-4BAF-BA19-3ED6A973E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6988" y="1827515"/>
            <a:ext cx="6183854" cy="463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0923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3202DE5D-7679-43F0-87EF-7F72FDB6D2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9721" y="32084"/>
            <a:ext cx="5252556" cy="728785"/>
          </a:xfrm>
        </p:spPr>
        <p:txBody>
          <a:bodyPr/>
          <a:lstStyle/>
          <a:p>
            <a:r>
              <a:rPr lang="cs-CZ" sz="6000" b="1" dirty="0">
                <a:solidFill>
                  <a:schemeClr val="accent5"/>
                </a:solidFill>
              </a:rPr>
              <a:t>Vedení týmu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C28C9FD-1878-4164-887C-F799635C709B}"/>
              </a:ext>
            </a:extLst>
          </p:cNvPr>
          <p:cNvSpPr txBox="1"/>
          <p:nvPr/>
        </p:nvSpPr>
        <p:spPr>
          <a:xfrm>
            <a:off x="-1" y="728785"/>
            <a:ext cx="12192000" cy="904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C3BC334-4F2D-4212-8C4C-4BBCAC32D0A7}"/>
              </a:ext>
            </a:extLst>
          </p:cNvPr>
          <p:cNvSpPr txBox="1"/>
          <p:nvPr/>
        </p:nvSpPr>
        <p:spPr>
          <a:xfrm>
            <a:off x="0" y="1457570"/>
            <a:ext cx="1219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VŠE PLATÍ I PRO VEDOUCÍHO</a:t>
            </a:r>
            <a:endParaRPr lang="cs-CZ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cs-CZ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Google Shape;834;p140" descr="pohoda2">
            <a:extLst>
              <a:ext uri="{FF2B5EF4-FFF2-40B4-BE49-F238E27FC236}">
                <a16:creationId xmlns:a16="http://schemas.microsoft.com/office/drawing/2014/main" id="{07EDB385-A864-452E-B03D-D5E30B6AA07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82492" y="2362369"/>
            <a:ext cx="7427015" cy="39846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68516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/>
          <p:nvPr/>
        </p:nvSpPr>
        <p:spPr>
          <a:xfrm>
            <a:off x="0" y="2967335"/>
            <a:ext cx="1107226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ctr">
              <a:buNone/>
            </a:pPr>
            <a:r>
              <a:rPr lang="cs-CZ" sz="5400" dirty="0"/>
              <a:t> </a:t>
            </a:r>
          </a:p>
          <a:p>
            <a:pPr marL="0" indent="0" algn="ctr">
              <a:buNone/>
            </a:pPr>
            <a:r>
              <a:rPr lang="cs-CZ" sz="8000" b="1" dirty="0">
                <a:solidFill>
                  <a:srgbClr val="FF0000"/>
                </a:solidFill>
              </a:rPr>
              <a:t>Ř = K1+C+K2+J+P</a:t>
            </a:r>
          </a:p>
        </p:txBody>
      </p:sp>
      <p:pic>
        <p:nvPicPr>
          <p:cNvPr id="108" name="Google Shape;10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25516" y="793587"/>
            <a:ext cx="3689685" cy="24375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6748184"/>
      </p:ext>
    </p:extLst>
  </p:cSld>
  <p:clrMapOvr>
    <a:masterClrMapping/>
  </p:clrMapOvr>
  <p:transition spd="slow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0D3CF61-C18D-43B8-A9DD-6AE9AD88C4B2}"/>
              </a:ext>
            </a:extLst>
          </p:cNvPr>
          <p:cNvSpPr txBox="1"/>
          <p:nvPr/>
        </p:nvSpPr>
        <p:spPr>
          <a:xfrm>
            <a:off x="0" y="117693"/>
            <a:ext cx="1201783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3600" b="1" dirty="0"/>
              <a:t>Máte správně nastavené procesy </a:t>
            </a:r>
          </a:p>
          <a:p>
            <a:pPr algn="ctr"/>
            <a:r>
              <a:rPr lang="cs-CZ" sz="3600" b="1" dirty="0"/>
              <a:t>nebo </a:t>
            </a:r>
            <a:r>
              <a:rPr lang="cs-CZ" sz="3600" b="1" i="1" dirty="0"/>
              <a:t>„jezdíte na mrtvém koni“ </a:t>
            </a:r>
            <a:r>
              <a:rPr lang="cs-CZ" sz="3600" b="1" dirty="0"/>
              <a:t>?</a:t>
            </a:r>
          </a:p>
          <a:p>
            <a:pPr algn="ctr"/>
            <a:endParaRPr lang="cs-CZ" sz="3600" dirty="0"/>
          </a:p>
          <a:p>
            <a:pPr algn="ctr"/>
            <a:r>
              <a:rPr lang="cs-CZ" sz="3600" b="1" dirty="0">
                <a:solidFill>
                  <a:srgbClr val="FF0000"/>
                </a:solidFill>
              </a:rPr>
              <a:t>Směrnice = správně nastavené procesy:</a:t>
            </a:r>
            <a:endParaRPr lang="cs-CZ" sz="3600" dirty="0"/>
          </a:p>
          <a:p>
            <a:pPr algn="ctr"/>
            <a:r>
              <a:rPr lang="cs-CZ" sz="3600" b="1" dirty="0"/>
              <a:t>KDO</a:t>
            </a:r>
            <a:r>
              <a:rPr lang="cs-CZ" sz="3600" dirty="0"/>
              <a:t> to bude dělat </a:t>
            </a:r>
          </a:p>
          <a:p>
            <a:pPr algn="ctr"/>
            <a:r>
              <a:rPr lang="cs-CZ" sz="3600" b="1" dirty="0"/>
              <a:t>CO</a:t>
            </a:r>
            <a:r>
              <a:rPr lang="cs-CZ" sz="3600" dirty="0"/>
              <a:t> má být uděláno </a:t>
            </a:r>
          </a:p>
          <a:p>
            <a:pPr algn="ctr"/>
            <a:r>
              <a:rPr lang="cs-CZ" sz="3600" b="1" dirty="0"/>
              <a:t>KDY</a:t>
            </a:r>
            <a:r>
              <a:rPr lang="cs-CZ" sz="3600" dirty="0"/>
              <a:t> to má být hotové</a:t>
            </a:r>
          </a:p>
          <a:p>
            <a:pPr algn="ctr"/>
            <a:r>
              <a:rPr lang="cs-CZ" sz="3600" b="1" dirty="0"/>
              <a:t>JAK</a:t>
            </a:r>
            <a:r>
              <a:rPr lang="cs-CZ" sz="3600" dirty="0"/>
              <a:t> to má být uděláno</a:t>
            </a:r>
          </a:p>
          <a:p>
            <a:pPr algn="ctr"/>
            <a:r>
              <a:rPr lang="cs-CZ" sz="3600" b="1" dirty="0"/>
              <a:t>PROČ</a:t>
            </a:r>
            <a:r>
              <a:rPr lang="cs-CZ" sz="3600" dirty="0"/>
              <a:t> se to dělá</a:t>
            </a:r>
            <a:endParaRPr lang="cs-CZ" sz="3600" b="1" dirty="0"/>
          </a:p>
          <a:p>
            <a:pPr algn="ctr"/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26276718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Smajlíky png | PNGEgg">
            <a:extLst>
              <a:ext uri="{FF2B5EF4-FFF2-40B4-BE49-F238E27FC236}">
                <a16:creationId xmlns:a16="http://schemas.microsoft.com/office/drawing/2014/main" id="{CF9BA105-B4B1-241B-02CE-FA7CA6BF0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97" y="532663"/>
            <a:ext cx="1604782" cy="160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onfused smajlík • nálepky na zeď rukáv, nejistý, smajlíky | myloview.cz">
            <a:extLst>
              <a:ext uri="{FF2B5EF4-FFF2-40B4-BE49-F238E27FC236}">
                <a16:creationId xmlns:a16="http://schemas.microsoft.com/office/drawing/2014/main" id="{F6D8BC39-D2BF-3136-3E85-882D7890D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41" y="2283168"/>
            <a:ext cx="1913295" cy="180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ozpačitý smajlík fototapeta • fototapety Chybička se vloudila, smajlíka,  nejistota | myloview.cz">
            <a:extLst>
              <a:ext uri="{FF2B5EF4-FFF2-40B4-BE49-F238E27FC236}">
                <a16:creationId xmlns:a16="http://schemas.microsoft.com/office/drawing/2014/main" id="{BE2F9431-2FE6-4CE4-AFF5-4BCB18B9F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80" y="4382679"/>
            <a:ext cx="1823048" cy="160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DD2B87A7-E6C7-E64A-AB82-B798A07A6A6A}"/>
              </a:ext>
            </a:extLst>
          </p:cNvPr>
          <p:cNvSpPr txBox="1"/>
          <p:nvPr/>
        </p:nvSpPr>
        <p:spPr>
          <a:xfrm>
            <a:off x="2752627" y="659876"/>
            <a:ext cx="80127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/>
              <a:t>Tak nevím…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0E41A76-A51B-AA38-FE70-5A2E42D31E3F}"/>
              </a:ext>
            </a:extLst>
          </p:cNvPr>
          <p:cNvSpPr txBox="1"/>
          <p:nvPr/>
        </p:nvSpPr>
        <p:spPr>
          <a:xfrm>
            <a:off x="2752627" y="2846896"/>
            <a:ext cx="92194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/>
              <a:t>Co když přijde kontrola?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3095050-4BE0-829A-08CC-C77FAE06CEDF}"/>
              </a:ext>
            </a:extLst>
          </p:cNvPr>
          <p:cNvSpPr txBox="1"/>
          <p:nvPr/>
        </p:nvSpPr>
        <p:spPr>
          <a:xfrm>
            <a:off x="2752627" y="4666268"/>
            <a:ext cx="8737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/>
              <a:t>Máme to všechno OK?</a:t>
            </a:r>
          </a:p>
        </p:txBody>
      </p:sp>
    </p:spTree>
    <p:extLst>
      <p:ext uri="{BB962C8B-B14F-4D97-AF65-F5344CB8AC3E}">
        <p14:creationId xmlns:p14="http://schemas.microsoft.com/office/powerpoint/2010/main" val="136630028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D29BBA1F-EEE9-11C8-EC91-78F064FD4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103628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1934C596-D1C8-3B0D-9A03-99ED39714466}"/>
              </a:ext>
            </a:extLst>
          </p:cNvPr>
          <p:cNvSpPr txBox="1"/>
          <p:nvPr/>
        </p:nvSpPr>
        <p:spPr>
          <a:xfrm>
            <a:off x="4708849" y="5508239"/>
            <a:ext cx="27743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dirty="0"/>
              <a:t>https://spmo.cz/</a:t>
            </a:r>
          </a:p>
        </p:txBody>
      </p:sp>
    </p:spTree>
    <p:extLst>
      <p:ext uri="{BB962C8B-B14F-4D97-AF65-F5344CB8AC3E}">
        <p14:creationId xmlns:p14="http://schemas.microsoft.com/office/powerpoint/2010/main" val="272650747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158EE90F-252C-D0B8-CC38-D85F0106A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103628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BB568D10-EA33-E5AB-DC73-D77CA4DD53BC}"/>
              </a:ext>
            </a:extLst>
          </p:cNvPr>
          <p:cNvSpPr txBox="1"/>
          <p:nvPr/>
        </p:nvSpPr>
        <p:spPr>
          <a:xfrm>
            <a:off x="1589314" y="5676967"/>
            <a:ext cx="90133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dirty="0"/>
              <a:t>https://spmo.cz/poradenske-sluzby-zakonne-povinnosti/</a:t>
            </a:r>
          </a:p>
        </p:txBody>
      </p:sp>
    </p:spTree>
    <p:extLst>
      <p:ext uri="{BB962C8B-B14F-4D97-AF65-F5344CB8AC3E}">
        <p14:creationId xmlns:p14="http://schemas.microsoft.com/office/powerpoint/2010/main" val="17448329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D2AC9EF7-88AE-8C44-F467-046373673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103628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74ACFBB8-CF9D-3AA3-4B6D-7C12C1A3F192}"/>
              </a:ext>
            </a:extLst>
          </p:cNvPr>
          <p:cNvSpPr txBox="1"/>
          <p:nvPr/>
        </p:nvSpPr>
        <p:spPr>
          <a:xfrm>
            <a:off x="885825" y="5637312"/>
            <a:ext cx="104203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dirty="0"/>
              <a:t>https://spmo.cz/poradenske-sluzby-zakonne-povinnosti</a:t>
            </a:r>
            <a:r>
              <a:rPr lang="cs-CZ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36158238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65314"/>
            <a:ext cx="12191999" cy="6680719"/>
          </a:xfrm>
        </p:spPr>
        <p:txBody>
          <a:bodyPr/>
          <a:lstStyle/>
          <a:p>
            <a:pPr marL="0" indent="0" algn="ctr">
              <a:buNone/>
            </a:pPr>
            <a:r>
              <a:rPr lang="cs-CZ" sz="4800" dirty="0">
                <a:solidFill>
                  <a:srgbClr val="FF0000"/>
                </a:solidFill>
              </a:rPr>
              <a:t>Když zjistíš, že jedeš na mrtvém koni, sesedni!</a:t>
            </a:r>
          </a:p>
          <a:p>
            <a:pPr marL="0" indent="0" algn="ctr">
              <a:buNone/>
            </a:pPr>
            <a:r>
              <a:rPr lang="cs-CZ" sz="8000" dirty="0"/>
              <a:t> </a:t>
            </a:r>
          </a:p>
          <a:p>
            <a:pPr marL="5080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9CCBCA7-0547-C4EA-8DE5-FFC524232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490" y="1163782"/>
            <a:ext cx="10291020" cy="569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84313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141"/>
          <p:cNvSpPr txBox="1"/>
          <p:nvPr/>
        </p:nvSpPr>
        <p:spPr>
          <a:xfrm>
            <a:off x="2588790" y="3254961"/>
            <a:ext cx="7129463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cs-CZ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Mgr. Vlastimil Veselý, MBA, LL.M.</a:t>
            </a:r>
            <a:endParaRPr b="1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cs-CZ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vesely@catania.cz</a:t>
            </a:r>
            <a:endParaRPr lang="cs-CZ" sz="32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lang="cs-CZ" sz="3200" b="1" dirty="0">
              <a:solidFill>
                <a:schemeClr val="dk1"/>
              </a:solidFill>
            </a:endParaRPr>
          </a:p>
          <a:p>
            <a:pPr algn="ctr">
              <a:buClr>
                <a:schemeClr val="dk1"/>
              </a:buClr>
              <a:buSzPts val="3200"/>
            </a:pPr>
            <a:r>
              <a:rPr lang="cs-CZ" sz="1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Poděkování Peterovi Urbancovi za inspiraci</a:t>
            </a:r>
          </a:p>
          <a:p>
            <a:pPr algn="ctr">
              <a:buClr>
                <a:schemeClr val="dk1"/>
              </a:buClr>
              <a:buSzPts val="3200"/>
            </a:pPr>
            <a:endParaRPr lang="cs-CZ" sz="14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chemeClr val="dk1"/>
              </a:buClr>
              <a:buSzPts val="3200"/>
            </a:pPr>
            <a:endParaRPr lang="cs-CZ" dirty="0">
              <a:solidFill>
                <a:schemeClr val="tx1"/>
              </a:solidFill>
            </a:endParaRPr>
          </a:p>
          <a:p>
            <a:pPr algn="ctr">
              <a:buClr>
                <a:schemeClr val="dk1"/>
              </a:buClr>
              <a:buSzPts val="3200"/>
            </a:pPr>
            <a:endParaRPr lang="cs-CZ" sz="14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b="1" dirty="0"/>
          </a:p>
        </p:txBody>
      </p:sp>
      <p:pic>
        <p:nvPicPr>
          <p:cNvPr id="840" name="Google Shape;840;p1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83213" y="473661"/>
            <a:ext cx="5353050" cy="278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0049E671-B407-40DC-BF66-1548074D8D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4939" y="5564554"/>
            <a:ext cx="942122" cy="24495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E62CF4C0-D7DA-7BC5-1334-6ABC1975260F}"/>
              </a:ext>
            </a:extLst>
          </p:cNvPr>
          <p:cNvSpPr txBox="1"/>
          <p:nvPr/>
        </p:nvSpPr>
        <p:spPr>
          <a:xfrm>
            <a:off x="1990995" y="311086"/>
            <a:ext cx="889683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chemeClr val="accent2"/>
                </a:solidFill>
              </a:rPr>
              <a:t>Výběr lidí:</a:t>
            </a:r>
          </a:p>
          <a:p>
            <a:pPr algn="ctr"/>
            <a:endParaRPr lang="cs-CZ" sz="4000" b="1" dirty="0"/>
          </a:p>
          <a:p>
            <a:pPr algn="ctr"/>
            <a:r>
              <a:rPr lang="cs-CZ" sz="4000" b="1" i="1" dirty="0"/>
              <a:t>„Nehledáme lidi, abychom jim řekli, co mají dělat. Hledáme lidi, kteří to řeknou nám.“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FDC7E74-ED19-46B9-2780-2921D7D11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515" y="3517044"/>
            <a:ext cx="10278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534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/>
          <p:nvPr/>
        </p:nvSpPr>
        <p:spPr>
          <a:xfrm>
            <a:off x="1517471" y="1191752"/>
            <a:ext cx="8436334" cy="1371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cs-CZ" sz="32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Každodenní nástroje efektivního manažera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cs-CZ" sz="5400" b="1" dirty="0">
                <a:solidFill>
                  <a:schemeClr val="tx1"/>
                </a:solidFill>
              </a:rPr>
              <a:t>3K</a:t>
            </a:r>
            <a:r>
              <a:rPr lang="cs-CZ" sz="32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>
              <a:solidFill>
                <a:schemeClr val="tx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cs-CZ" sz="3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působnost města</a:t>
            </a:r>
            <a:endParaRPr dirty="0"/>
          </a:p>
        </p:txBody>
      </p:sp>
      <p:sp>
        <p:nvSpPr>
          <p:cNvPr id="123" name="Google Shape;123;p18"/>
          <p:cNvSpPr txBox="1"/>
          <p:nvPr/>
        </p:nvSpPr>
        <p:spPr>
          <a:xfrm>
            <a:off x="1847850" y="4941888"/>
            <a:ext cx="3887788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cs-CZ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Přenesená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cs-CZ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působnost města</a:t>
            </a:r>
            <a:endParaRPr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92131AD-7D0B-415B-8862-B8AA2EB6D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0845" y="3156820"/>
            <a:ext cx="5357297" cy="357013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BCA8AF4-19F2-457F-8321-63FF90B8E4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3933" y="3156820"/>
            <a:ext cx="4623375" cy="357013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7CCC014-72F5-420E-A12E-ED84289D39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342" y="3152997"/>
            <a:ext cx="4225463" cy="357013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/>
          <p:nvPr/>
        </p:nvSpPr>
        <p:spPr>
          <a:xfrm>
            <a:off x="0" y="890546"/>
            <a:ext cx="12192000" cy="55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b="1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Kladivo = rozhodnost</a:t>
            </a:r>
            <a:endParaRPr lang="cs-CZ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Rozhodnost: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cs-CZ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ři stanovení cílů 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cs-CZ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ři stanovení priorit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cs-CZ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ři delegování 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cs-CZ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ři řízení spolupráce 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cs-CZ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ři zpětné vazbě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cs-CZ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ři rozvoji lidí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0BB9C02-0D5E-49D7-8F29-A52B43F10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890546"/>
            <a:ext cx="5791200" cy="508351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/>
          <p:nvPr/>
        </p:nvSpPr>
        <p:spPr>
          <a:xfrm>
            <a:off x="0" y="890546"/>
            <a:ext cx="12192000" cy="55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b="1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Kladivo = rozhodnost </a:t>
            </a:r>
            <a:endParaRPr lang="cs-CZ" sz="3600" dirty="0">
              <a:solidFill>
                <a:schemeClr val="accent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sz="2400" dirty="0">
              <a:solidFill>
                <a:schemeClr val="accent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cs-CZ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Otázky k aktivitě – milá aktivito: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cs-CZ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edeš mě k cíli? 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cs-CZ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hci tě? 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cs-CZ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usím tě udělat já?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cs-CZ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mi pomůže a s čím? 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cs-CZ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olik je 100%? 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cs-CZ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 to spěchá? 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5BD7974B-1CB5-C1B9-9DC9-DD5836ED6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890546"/>
            <a:ext cx="5791200" cy="508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27400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7830</TotalTime>
  <Words>1563</Words>
  <Application>Microsoft Office PowerPoint</Application>
  <PresentationFormat>Širokoúhlá obrazovka</PresentationFormat>
  <Paragraphs>412</Paragraphs>
  <Slides>59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59</vt:i4>
      </vt:variant>
    </vt:vector>
  </HeadingPairs>
  <TitlesOfParts>
    <vt:vector size="63" baseType="lpstr">
      <vt:lpstr>Calibri</vt:lpstr>
      <vt:lpstr>Arial</vt:lpstr>
      <vt:lpstr>Times New Roman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Vlastimil Veselý</dc:creator>
  <cp:lastModifiedBy>Vlastimil Veselý</cp:lastModifiedBy>
  <cp:revision>89</cp:revision>
  <dcterms:modified xsi:type="dcterms:W3CDTF">2024-02-08T15:07:06Z</dcterms:modified>
</cp:coreProperties>
</file>