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92" r:id="rId2"/>
  </p:sldMasterIdLst>
  <p:sldIdLst>
    <p:sldId id="256" r:id="rId3"/>
    <p:sldId id="588" r:id="rId4"/>
    <p:sldId id="556" r:id="rId5"/>
    <p:sldId id="589" r:id="rId6"/>
    <p:sldId id="590" r:id="rId7"/>
    <p:sldId id="591" r:id="rId8"/>
    <p:sldId id="592" r:id="rId9"/>
    <p:sldId id="272" r:id="rId10"/>
    <p:sldId id="646" r:id="rId11"/>
    <p:sldId id="595" r:id="rId12"/>
    <p:sldId id="446" r:id="rId13"/>
    <p:sldId id="549" r:id="rId14"/>
    <p:sldId id="550" r:id="rId15"/>
    <p:sldId id="666" r:id="rId16"/>
    <p:sldId id="718" r:id="rId17"/>
    <p:sldId id="720" r:id="rId18"/>
    <p:sldId id="414" r:id="rId19"/>
    <p:sldId id="534" r:id="rId20"/>
    <p:sldId id="535" r:id="rId21"/>
    <p:sldId id="482" r:id="rId22"/>
    <p:sldId id="598" r:id="rId23"/>
    <p:sldId id="483" r:id="rId24"/>
    <p:sldId id="484" r:id="rId25"/>
    <p:sldId id="461" r:id="rId26"/>
    <p:sldId id="462" r:id="rId27"/>
    <p:sldId id="543" r:id="rId28"/>
    <p:sldId id="489" r:id="rId29"/>
    <p:sldId id="463" r:id="rId30"/>
    <p:sldId id="464" r:id="rId31"/>
    <p:sldId id="465" r:id="rId32"/>
    <p:sldId id="466" r:id="rId33"/>
    <p:sldId id="597" r:id="rId34"/>
    <p:sldId id="467" r:id="rId35"/>
    <p:sldId id="468" r:id="rId36"/>
    <p:sldId id="469" r:id="rId37"/>
    <p:sldId id="470" r:id="rId38"/>
    <p:sldId id="544" r:id="rId39"/>
    <p:sldId id="471" r:id="rId40"/>
    <p:sldId id="472" r:id="rId41"/>
    <p:sldId id="473" r:id="rId42"/>
    <p:sldId id="475" r:id="rId43"/>
    <p:sldId id="476" r:id="rId44"/>
    <p:sldId id="555" r:id="rId45"/>
    <p:sldId id="481" r:id="rId46"/>
    <p:sldId id="477" r:id="rId47"/>
    <p:sldId id="478" r:id="rId48"/>
    <p:sldId id="479" r:id="rId49"/>
    <p:sldId id="480" r:id="rId50"/>
    <p:sldId id="487" r:id="rId51"/>
    <p:sldId id="488" r:id="rId52"/>
    <p:sldId id="727" r:id="rId53"/>
    <p:sldId id="374" r:id="rId54"/>
    <p:sldId id="440" r:id="rId55"/>
    <p:sldId id="377" r:id="rId56"/>
    <p:sldId id="350" r:id="rId57"/>
    <p:sldId id="330" r:id="rId58"/>
    <p:sldId id="328" r:id="rId59"/>
    <p:sldId id="266" r:id="rId60"/>
    <p:sldId id="276" r:id="rId61"/>
    <p:sldId id="277" r:id="rId62"/>
    <p:sldId id="279" r:id="rId63"/>
    <p:sldId id="352" r:id="rId64"/>
    <p:sldId id="353" r:id="rId65"/>
    <p:sldId id="280" r:id="rId66"/>
    <p:sldId id="282" r:id="rId67"/>
    <p:sldId id="284" r:id="rId68"/>
    <p:sldId id="285" r:id="rId69"/>
    <p:sldId id="286" r:id="rId70"/>
    <p:sldId id="287" r:id="rId71"/>
    <p:sldId id="288" r:id="rId72"/>
    <p:sldId id="290" r:id="rId73"/>
    <p:sldId id="349" r:id="rId74"/>
    <p:sldId id="311" r:id="rId75"/>
    <p:sldId id="294" r:id="rId76"/>
    <p:sldId id="548" r:id="rId77"/>
    <p:sldId id="295" r:id="rId78"/>
    <p:sldId id="297" r:id="rId79"/>
    <p:sldId id="298" r:id="rId80"/>
    <p:sldId id="299" r:id="rId81"/>
    <p:sldId id="300" r:id="rId82"/>
    <p:sldId id="301" r:id="rId83"/>
    <p:sldId id="303" r:id="rId84"/>
    <p:sldId id="304" r:id="rId85"/>
    <p:sldId id="305" r:id="rId86"/>
    <p:sldId id="307" r:id="rId87"/>
    <p:sldId id="317" r:id="rId88"/>
    <p:sldId id="318" r:id="rId89"/>
    <p:sldId id="319" r:id="rId90"/>
    <p:sldId id="347" r:id="rId91"/>
    <p:sldId id="322" r:id="rId92"/>
    <p:sldId id="323" r:id="rId93"/>
    <p:sldId id="325" r:id="rId94"/>
    <p:sldId id="533" r:id="rId95"/>
    <p:sldId id="648" r:id="rId96"/>
    <p:sldId id="624" r:id="rId97"/>
    <p:sldId id="647" r:id="rId98"/>
    <p:sldId id="625" r:id="rId99"/>
    <p:sldId id="626" r:id="rId100"/>
    <p:sldId id="631" r:id="rId101"/>
    <p:sldId id="651" r:id="rId102"/>
    <p:sldId id="649" r:id="rId103"/>
    <p:sldId id="650" r:id="rId104"/>
    <p:sldId id="610" r:id="rId105"/>
    <p:sldId id="652" r:id="rId106"/>
    <p:sldId id="662" r:id="rId107"/>
    <p:sldId id="663" r:id="rId108"/>
    <p:sldId id="664" r:id="rId109"/>
    <p:sldId id="665" r:id="rId110"/>
    <p:sldId id="656" r:id="rId111"/>
    <p:sldId id="654" r:id="rId112"/>
    <p:sldId id="653" r:id="rId113"/>
    <p:sldId id="450" r:id="rId114"/>
    <p:sldId id="728" r:id="rId115"/>
    <p:sldId id="545" r:id="rId116"/>
    <p:sldId id="655" r:id="rId117"/>
    <p:sldId id="657" r:id="rId118"/>
    <p:sldId id="658" r:id="rId119"/>
    <p:sldId id="659" r:id="rId120"/>
    <p:sldId id="660" r:id="rId121"/>
    <p:sldId id="661" r:id="rId122"/>
    <p:sldId id="491" r:id="rId123"/>
    <p:sldId id="596" r:id="rId124"/>
    <p:sldId id="551" r:id="rId125"/>
    <p:sldId id="552" r:id="rId126"/>
    <p:sldId id="553" r:id="rId127"/>
    <p:sldId id="554" r:id="rId128"/>
    <p:sldId id="492" r:id="rId129"/>
    <p:sldId id="493" r:id="rId130"/>
    <p:sldId id="494" r:id="rId131"/>
    <p:sldId id="499" r:id="rId132"/>
    <p:sldId id="500" r:id="rId133"/>
    <p:sldId id="502" r:id="rId134"/>
    <p:sldId id="503" r:id="rId135"/>
    <p:sldId id="504" r:id="rId136"/>
    <p:sldId id="505" r:id="rId137"/>
    <p:sldId id="506" r:id="rId138"/>
    <p:sldId id="507" r:id="rId139"/>
    <p:sldId id="510" r:id="rId140"/>
    <p:sldId id="511" r:id="rId141"/>
    <p:sldId id="512" r:id="rId142"/>
    <p:sldId id="513" r:id="rId143"/>
    <p:sldId id="514" r:id="rId144"/>
    <p:sldId id="515" r:id="rId145"/>
    <p:sldId id="516" r:id="rId146"/>
    <p:sldId id="517" r:id="rId147"/>
    <p:sldId id="518" r:id="rId148"/>
    <p:sldId id="519" r:id="rId149"/>
    <p:sldId id="520" r:id="rId150"/>
    <p:sldId id="521" r:id="rId151"/>
    <p:sldId id="522" r:id="rId152"/>
    <p:sldId id="523" r:id="rId153"/>
    <p:sldId id="524" r:id="rId154"/>
    <p:sldId id="525" r:id="rId155"/>
    <p:sldId id="526" r:id="rId156"/>
    <p:sldId id="527" r:id="rId157"/>
    <p:sldId id="531" r:id="rId158"/>
    <p:sldId id="528" r:id="rId159"/>
    <p:sldId id="343" r:id="rId160"/>
    <p:sldId id="441" r:id="rId161"/>
    <p:sldId id="490" r:id="rId162"/>
    <p:sldId id="541" r:id="rId163"/>
    <p:sldId id="538" r:id="rId164"/>
    <p:sldId id="539" r:id="rId165"/>
    <p:sldId id="540" r:id="rId166"/>
    <p:sldId id="557" r:id="rId167"/>
    <p:sldId id="558" r:id="rId168"/>
    <p:sldId id="559" r:id="rId169"/>
    <p:sldId id="560" r:id="rId170"/>
    <p:sldId id="562" r:id="rId171"/>
    <p:sldId id="563" r:id="rId172"/>
    <p:sldId id="564" r:id="rId173"/>
    <p:sldId id="565" r:id="rId174"/>
    <p:sldId id="566" r:id="rId175"/>
    <p:sldId id="561" r:id="rId176"/>
    <p:sldId id="567" r:id="rId177"/>
    <p:sldId id="568" r:id="rId178"/>
    <p:sldId id="569" r:id="rId179"/>
    <p:sldId id="570" r:id="rId180"/>
    <p:sldId id="571" r:id="rId181"/>
    <p:sldId id="572" r:id="rId182"/>
    <p:sldId id="573" r:id="rId183"/>
    <p:sldId id="574" r:id="rId184"/>
    <p:sldId id="575" r:id="rId185"/>
    <p:sldId id="576" r:id="rId186"/>
    <p:sldId id="577" r:id="rId187"/>
    <p:sldId id="578" r:id="rId188"/>
    <p:sldId id="579" r:id="rId189"/>
    <p:sldId id="580" r:id="rId190"/>
    <p:sldId id="581" r:id="rId191"/>
    <p:sldId id="582" r:id="rId192"/>
    <p:sldId id="583" r:id="rId193"/>
    <p:sldId id="584" r:id="rId194"/>
    <p:sldId id="585" r:id="rId195"/>
    <p:sldId id="586" r:id="rId196"/>
    <p:sldId id="587" r:id="rId197"/>
    <p:sldId id="726" r:id="rId198"/>
    <p:sldId id="371" r:id="rId19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44" autoAdjust="0"/>
    <p:restoredTop sz="94660"/>
  </p:normalViewPr>
  <p:slideViewPr>
    <p:cSldViewPr snapToGrid="0">
      <p:cViewPr varScale="1">
        <p:scale>
          <a:sx n="109" d="100"/>
          <a:sy n="109" d="100"/>
        </p:scale>
        <p:origin x="69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96" Type="http://schemas.openxmlformats.org/officeDocument/2006/relationships/slide" Target="slides/slide194.xml"/><Relationship Id="rId200"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1"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434F50-8521-416F-A89E-D1B3144281C4}">
      <dgm:prSet/>
      <dgm:spPr/>
      <dgm:t>
        <a:bodyPr/>
        <a:lstStyle/>
        <a:p>
          <a:r>
            <a:rPr lang="cs-CZ" dirty="0"/>
            <a:t>Poradenství a příprava na kontrolu </a:t>
          </a:r>
        </a:p>
      </dgm:t>
    </dgm:pt>
    <dgm:pt modelId="{FD8E0A02-A509-421F-8CC6-EF580D1CEBBC}" type="parTrans" cxnId="{79A27F6B-8136-4A7B-8F58-4986DB659BB6}">
      <dgm:prSet/>
      <dgm:spPr/>
      <dgm:t>
        <a:bodyPr/>
        <a:lstStyle/>
        <a:p>
          <a:endParaRPr lang="en-US"/>
        </a:p>
      </dgm:t>
    </dgm:pt>
    <dgm:pt modelId="{EB9780C6-D800-4380-A53E-369D4FE86485}" type="sibTrans" cxnId="{79A27F6B-8136-4A7B-8F58-4986DB659BB6}">
      <dgm:prSet/>
      <dgm:spPr/>
      <dgm:t>
        <a:bodyPr/>
        <a:lstStyle/>
        <a:p>
          <a:endParaRPr lang="en-US"/>
        </a:p>
      </dgm:t>
    </dgm:pt>
    <dgm:pt modelId="{B7E70A43-DB10-4F11-A7C8-8C531B126762}">
      <dgm:prSet/>
      <dgm:spPr/>
      <dgm:t>
        <a:bodyPr/>
        <a:lstStyle/>
        <a:p>
          <a:r>
            <a:rPr lang="cs-CZ" dirty="0"/>
            <a:t>Školení na míru</a:t>
          </a: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dgm:spPr/>
      <dgm:t>
        <a:bodyPr/>
        <a:lstStyle/>
        <a:p>
          <a:r>
            <a:rPr lang="cs-CZ" dirty="0"/>
            <a:t>Audit samostatné působnosti obce</a:t>
          </a:r>
          <a:endParaRPr lang="en-US" dirty="0"/>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214CC842-407E-43C2-BD4A-FF3F2EAD68E5}">
      <dgm:prSet/>
      <dgm:spPr/>
      <dgm:t>
        <a:bodyPr/>
        <a:lstStyle/>
        <a:p>
          <a:r>
            <a:rPr lang="cs-CZ" dirty="0"/>
            <a:t>Ochrana oznamovatelů </a:t>
          </a:r>
          <a:endParaRPr lang="en-US" dirty="0"/>
        </a:p>
      </dgm:t>
    </dgm:pt>
    <dgm:pt modelId="{0C63B21B-3271-46A9-9C0E-3B46F1D8EB87}" type="parTrans" cxnId="{65A137A4-4216-4799-9428-51BB131CC474}">
      <dgm:prSet/>
      <dgm:spPr/>
      <dgm:t>
        <a:bodyPr/>
        <a:lstStyle/>
        <a:p>
          <a:endParaRPr lang="cs-CZ"/>
        </a:p>
      </dgm:t>
    </dgm:pt>
    <dgm:pt modelId="{18C89EBF-5EC5-4684-9113-9A263BC668DB}" type="sibTrans" cxnId="{65A137A4-4216-4799-9428-51BB131CC474}">
      <dgm:prSet/>
      <dgm:spPr/>
      <dgm:t>
        <a:bodyPr/>
        <a:lstStyle/>
        <a:p>
          <a:endParaRPr lang="cs-CZ"/>
        </a:p>
      </dgm:t>
    </dgm:pt>
    <dgm:pt modelId="{55BCE2B9-3C1D-4FA9-A2F4-5F820A634C84}">
      <dgm:prSet/>
      <dgm:spPr/>
      <dgm:t>
        <a:bodyPr/>
        <a:lstStyle/>
        <a:p>
          <a:r>
            <a:rPr lang="cs-CZ" dirty="0"/>
            <a:t>GDPR – činnost pověřence, revize</a:t>
          </a:r>
          <a:endParaRPr lang="en-US" dirty="0"/>
        </a:p>
      </dgm:t>
    </dgm:pt>
    <dgm:pt modelId="{815B30EC-D545-4687-882E-25ED8AFDC416}" type="parTrans" cxnId="{E2CA1BA5-6937-4496-8B37-D905979A826E}">
      <dgm:prSet/>
      <dgm:spPr/>
      <dgm:t>
        <a:bodyPr/>
        <a:lstStyle/>
        <a:p>
          <a:endParaRPr lang="cs-CZ"/>
        </a:p>
      </dgm:t>
    </dgm:pt>
    <dgm:pt modelId="{D75FA45A-6A34-437F-B555-9398B3ED27B6}" type="sibTrans" cxnId="{E2CA1BA5-6937-4496-8B37-D905979A826E}">
      <dgm:prSet/>
      <dgm:spPr/>
      <dgm:t>
        <a:bodyPr/>
        <a:lstStyle/>
        <a:p>
          <a:endParaRPr lang="cs-CZ"/>
        </a:p>
      </dgm:t>
    </dgm:pt>
    <dgm:pt modelId="{F8E89F66-198E-49F2-8FA0-73A441DAF0BE}" type="pres">
      <dgm:prSet presAssocID="{CD918C5F-CDD9-4F62-BC43-030DB61705BD}" presName="linear" presStyleCnt="0">
        <dgm:presLayoutVars>
          <dgm:animLvl val="lvl"/>
          <dgm:resizeHandles val="exact"/>
        </dgm:presLayoutVars>
      </dgm:prSet>
      <dgm:spPr/>
    </dgm:pt>
    <dgm:pt modelId="{31B329AF-0BCA-4F49-93CF-7FEE2719E6CD}" type="pres">
      <dgm:prSet presAssocID="{33434F50-8521-416F-A89E-D1B3144281C4}" presName="parentText" presStyleLbl="node1" presStyleIdx="0" presStyleCnt="5">
        <dgm:presLayoutVars>
          <dgm:chMax val="0"/>
          <dgm:bulletEnabled val="1"/>
        </dgm:presLayoutVars>
      </dgm:prSet>
      <dgm:spPr/>
    </dgm:pt>
    <dgm:pt modelId="{2D0C603F-07CF-491F-97D9-D8159B783F89}" type="pres">
      <dgm:prSet presAssocID="{EB9780C6-D800-4380-A53E-369D4FE86485}" presName="spacer" presStyleCnt="0"/>
      <dgm:spPr/>
    </dgm:pt>
    <dgm:pt modelId="{0571B195-E956-435E-97EE-B8ABAEF329A9}" type="pres">
      <dgm:prSet presAssocID="{B7E70A43-DB10-4F11-A7C8-8C531B126762}" presName="parentText" presStyleLbl="node1" presStyleIdx="1" presStyleCnt="5">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2" presStyleCnt="5" custLinFactNeighborX="-88" custLinFactNeighborY="39392">
        <dgm:presLayoutVars>
          <dgm:chMax val="0"/>
          <dgm:bulletEnabled val="1"/>
        </dgm:presLayoutVars>
      </dgm:prSet>
      <dgm:spPr/>
    </dgm:pt>
    <dgm:pt modelId="{613AA21B-B204-48ED-B387-94F93F2F1D59}" type="pres">
      <dgm:prSet presAssocID="{CA7EEEA7-29DA-446C-A5DC-48D191346DCA}" presName="spacer" presStyleCnt="0"/>
      <dgm:spPr/>
    </dgm:pt>
    <dgm:pt modelId="{290873E2-CB75-48E1-81C8-485559931E6B}" type="pres">
      <dgm:prSet presAssocID="{55BCE2B9-3C1D-4FA9-A2F4-5F820A634C84}" presName="parentText" presStyleLbl="node1" presStyleIdx="3" presStyleCnt="5">
        <dgm:presLayoutVars>
          <dgm:chMax val="0"/>
          <dgm:bulletEnabled val="1"/>
        </dgm:presLayoutVars>
      </dgm:prSet>
      <dgm:spPr/>
    </dgm:pt>
    <dgm:pt modelId="{D41C1C34-FADE-44B2-B0C4-398998E8768B}" type="pres">
      <dgm:prSet presAssocID="{D75FA45A-6A34-437F-B555-9398B3ED27B6}" presName="spacer" presStyleCnt="0"/>
      <dgm:spPr/>
    </dgm:pt>
    <dgm:pt modelId="{D27381F8-2628-4CA1-8628-71288AE7D61C}" type="pres">
      <dgm:prSet presAssocID="{214CC842-407E-43C2-BD4A-FF3F2EAD68E5}" presName="parentText" presStyleLbl="node1" presStyleIdx="4" presStyleCnt="5">
        <dgm:presLayoutVars>
          <dgm:chMax val="0"/>
          <dgm:bulletEnabled val="1"/>
        </dgm:presLayoutVars>
      </dgm:prSet>
      <dgm:spPr/>
    </dgm:pt>
  </dgm:ptLst>
  <dgm:cxnLst>
    <dgm:cxn modelId="{BEF23E01-5534-47B8-94C8-520C6BC8C1FE}" type="presOf" srcId="{33434F50-8521-416F-A89E-D1B3144281C4}" destId="{31B329AF-0BCA-4F49-93CF-7FEE2719E6CD}" srcOrd="0" destOrd="0" presId="urn:microsoft.com/office/officeart/2005/8/layout/vList2"/>
    <dgm:cxn modelId="{8B3E9A09-2BD8-4927-8410-883B5EA4AEEA}" srcId="{CD918C5F-CDD9-4F62-BC43-030DB61705BD}" destId="{B7E70A43-DB10-4F11-A7C8-8C531B126762}" srcOrd="1" destOrd="0" parTransId="{236F64A8-BBA1-4459-8C6A-B41218011674}" sibTransId="{0332F078-A07D-4D63-BD8D-49878D63E8C9}"/>
    <dgm:cxn modelId="{A918F415-C480-4DFE-B2A5-D9697D4E02E2}" srcId="{CD918C5F-CDD9-4F62-BC43-030DB61705BD}" destId="{0E3760B9-7D90-4D58-AE85-B2AA3C671EF9}" srcOrd="2" destOrd="0" parTransId="{077FCFD6-D814-4E5E-A6F2-571DE59600B0}" sibTransId="{CA7EEEA7-29DA-446C-A5DC-48D191346DCA}"/>
    <dgm:cxn modelId="{4F75FD15-1D1C-41E9-8316-2BDDCC8466E4}" type="presOf" srcId="{214CC842-407E-43C2-BD4A-FF3F2EAD68E5}" destId="{D27381F8-2628-4CA1-8628-71288AE7D61C}" srcOrd="0" destOrd="0" presId="urn:microsoft.com/office/officeart/2005/8/layout/vList2"/>
    <dgm:cxn modelId="{79A27F6B-8136-4A7B-8F58-4986DB659BB6}" srcId="{CD918C5F-CDD9-4F62-BC43-030DB61705BD}" destId="{33434F50-8521-416F-A89E-D1B3144281C4}" srcOrd="0" destOrd="0" parTransId="{FD8E0A02-A509-421F-8CC6-EF580D1CEBBC}" sibTransId="{EB9780C6-D800-4380-A53E-369D4FE86485}"/>
    <dgm:cxn modelId="{A3CA039E-0862-412D-9B62-6ADC008E6BA6}" type="presOf" srcId="{55BCE2B9-3C1D-4FA9-A2F4-5F820A634C84}" destId="{290873E2-CB75-48E1-81C8-485559931E6B}" srcOrd="0" destOrd="0" presId="urn:microsoft.com/office/officeart/2005/8/layout/vList2"/>
    <dgm:cxn modelId="{65A137A4-4216-4799-9428-51BB131CC474}" srcId="{CD918C5F-CDD9-4F62-BC43-030DB61705BD}" destId="{214CC842-407E-43C2-BD4A-FF3F2EAD68E5}" srcOrd="4" destOrd="0" parTransId="{0C63B21B-3271-46A9-9C0E-3B46F1D8EB87}" sibTransId="{18C89EBF-5EC5-4684-9113-9A263BC668DB}"/>
    <dgm:cxn modelId="{E2CA1BA5-6937-4496-8B37-D905979A826E}" srcId="{CD918C5F-CDD9-4F62-BC43-030DB61705BD}" destId="{55BCE2B9-3C1D-4FA9-A2F4-5F820A634C84}" srcOrd="3" destOrd="0" parTransId="{815B30EC-D545-4687-882E-25ED8AFDC416}" sibTransId="{D75FA45A-6A34-437F-B555-9398B3ED27B6}"/>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F3A83E3E-8730-4549-B5DE-780D835DE617}" type="presParOf" srcId="{F8E89F66-198E-49F2-8FA0-73A441DAF0BE}" destId="{31B329AF-0BCA-4F49-93CF-7FEE2719E6CD}" srcOrd="0" destOrd="0" presId="urn:microsoft.com/office/officeart/2005/8/layout/vList2"/>
    <dgm:cxn modelId="{27649456-478D-454C-BA3D-52752469184E}" type="presParOf" srcId="{F8E89F66-198E-49F2-8FA0-73A441DAF0BE}" destId="{2D0C603F-07CF-491F-97D9-D8159B783F89}" srcOrd="1" destOrd="0" presId="urn:microsoft.com/office/officeart/2005/8/layout/vList2"/>
    <dgm:cxn modelId="{1F321AF8-3275-4B78-A2F2-9D6A2D67C541}" type="presParOf" srcId="{F8E89F66-198E-49F2-8FA0-73A441DAF0BE}" destId="{0571B195-E956-435E-97EE-B8ABAEF329A9}" srcOrd="2" destOrd="0" presId="urn:microsoft.com/office/officeart/2005/8/layout/vList2"/>
    <dgm:cxn modelId="{09AA564D-624F-4469-9981-3B5DF0C3DA33}" type="presParOf" srcId="{F8E89F66-198E-49F2-8FA0-73A441DAF0BE}" destId="{460A1C7E-299F-4457-AEC4-A6A1B206185B}" srcOrd="3" destOrd="0" presId="urn:microsoft.com/office/officeart/2005/8/layout/vList2"/>
    <dgm:cxn modelId="{AAA80861-CA94-488B-AD71-45A1AF653A5C}" type="presParOf" srcId="{F8E89F66-198E-49F2-8FA0-73A441DAF0BE}" destId="{3EE44CA1-9B81-4A91-B719-8F0B6B1B8316}" srcOrd="4" destOrd="0" presId="urn:microsoft.com/office/officeart/2005/8/layout/vList2"/>
    <dgm:cxn modelId="{4C43788A-657C-4EF2-8FCD-6E183463F5E4}" type="presParOf" srcId="{F8E89F66-198E-49F2-8FA0-73A441DAF0BE}" destId="{613AA21B-B204-48ED-B387-94F93F2F1D59}" srcOrd="5" destOrd="0" presId="urn:microsoft.com/office/officeart/2005/8/layout/vList2"/>
    <dgm:cxn modelId="{9B92B565-A26D-4E9E-84F5-B369C64A6AB8}" type="presParOf" srcId="{F8E89F66-198E-49F2-8FA0-73A441DAF0BE}" destId="{290873E2-CB75-48E1-81C8-485559931E6B}" srcOrd="6" destOrd="0" presId="urn:microsoft.com/office/officeart/2005/8/layout/vList2"/>
    <dgm:cxn modelId="{C1AD3044-6C27-44B9-97F0-28B815389B1C}" type="presParOf" srcId="{F8E89F66-198E-49F2-8FA0-73A441DAF0BE}" destId="{D41C1C34-FADE-44B2-B0C4-398998E8768B}" srcOrd="7" destOrd="0" presId="urn:microsoft.com/office/officeart/2005/8/layout/vList2"/>
    <dgm:cxn modelId="{7A95F94D-60C6-41F2-AAE7-46085B854940}" type="presParOf" srcId="{F8E89F66-198E-49F2-8FA0-73A441DAF0BE}" destId="{D27381F8-2628-4CA1-8628-71288AE7D61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434F50-8521-416F-A89E-D1B3144281C4}">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cs-CZ" dirty="0"/>
            <a:t>Běžné dotazy, ale i  - Problémoví občané</a:t>
          </a:r>
        </a:p>
        <a:p>
          <a:pPr marL="0" marR="0" lvl="0" indent="0" defTabSz="914400" eaLnBrk="1" fontAlgn="auto" latinLnBrk="0" hangingPunct="1">
            <a:lnSpc>
              <a:spcPct val="100000"/>
            </a:lnSpc>
            <a:spcBef>
              <a:spcPts val="0"/>
            </a:spcBef>
            <a:spcAft>
              <a:spcPts val="0"/>
            </a:spcAft>
            <a:buClrTx/>
            <a:buSzTx/>
            <a:buFontTx/>
            <a:buNone/>
            <a:tabLst/>
            <a:defRPr/>
          </a:pPr>
          <a:r>
            <a:rPr lang="cs-CZ" dirty="0"/>
            <a:t>                              - Problémová opozice</a:t>
          </a:r>
          <a:endParaRPr lang="en-US" dirty="0"/>
        </a:p>
        <a:p>
          <a:pPr marL="0" lvl="0" defTabSz="933450">
            <a:lnSpc>
              <a:spcPct val="90000"/>
            </a:lnSpc>
            <a:spcBef>
              <a:spcPct val="0"/>
            </a:spcBef>
            <a:spcAft>
              <a:spcPct val="35000"/>
            </a:spcAft>
            <a:buNone/>
          </a:pPr>
          <a:endParaRPr lang="cs-CZ" dirty="0"/>
        </a:p>
      </dgm:t>
    </dgm:pt>
    <dgm:pt modelId="{FD8E0A02-A509-421F-8CC6-EF580D1CEBBC}" type="parTrans" cxnId="{79A27F6B-8136-4A7B-8F58-4986DB659BB6}">
      <dgm:prSet/>
      <dgm:spPr/>
      <dgm:t>
        <a:bodyPr/>
        <a:lstStyle/>
        <a:p>
          <a:endParaRPr lang="en-US"/>
        </a:p>
      </dgm:t>
    </dgm:pt>
    <dgm:pt modelId="{EB9780C6-D800-4380-A53E-369D4FE86485}" type="sibTrans" cxnId="{79A27F6B-8136-4A7B-8F58-4986DB659BB6}">
      <dgm:prSet/>
      <dgm:spPr/>
      <dgm:t>
        <a:bodyPr/>
        <a:lstStyle/>
        <a:p>
          <a:endParaRPr lang="en-US"/>
        </a:p>
      </dgm:t>
    </dgm:pt>
    <dgm:pt modelId="{B7E70A43-DB10-4F11-A7C8-8C531B126762}">
      <dgm:prSet/>
      <dgm:spPr/>
      <dgm:t>
        <a:bodyPr/>
        <a:lstStyle/>
        <a:p>
          <a:r>
            <a:rPr lang="cs-CZ" dirty="0"/>
            <a:t>Komplikace se záměry, úřední deskou, interními předpisy obce</a:t>
          </a:r>
        </a:p>
        <a:p>
          <a:r>
            <a:rPr lang="cs-CZ" dirty="0"/>
            <a:t>VIP  - možnost zavolat během zasedání</a:t>
          </a: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dgm:spPr/>
      <dgm:t>
        <a:bodyPr/>
        <a:lstStyle/>
        <a:p>
          <a:r>
            <a:rPr lang="cs-CZ" dirty="0"/>
            <a:t>Kontrola stavu obce, když hrozí kontrola nebo vznikne problém</a:t>
          </a:r>
          <a:endParaRPr lang="en-US" dirty="0"/>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214CC842-407E-43C2-BD4A-FF3F2EAD68E5}">
      <dgm:prSet/>
      <dgm:spPr/>
      <dgm:t>
        <a:bodyPr/>
        <a:lstStyle/>
        <a:p>
          <a:r>
            <a:rPr lang="cs-CZ" dirty="0"/>
            <a:t>Komplikovaný žadatel, problém s krajem                       SOS 1O6  www.SOS106.cz</a:t>
          </a:r>
          <a:endParaRPr lang="en-US" dirty="0"/>
        </a:p>
      </dgm:t>
    </dgm:pt>
    <dgm:pt modelId="{0C63B21B-3271-46A9-9C0E-3B46F1D8EB87}" type="parTrans" cxnId="{65A137A4-4216-4799-9428-51BB131CC474}">
      <dgm:prSet/>
      <dgm:spPr/>
      <dgm:t>
        <a:bodyPr/>
        <a:lstStyle/>
        <a:p>
          <a:endParaRPr lang="cs-CZ"/>
        </a:p>
      </dgm:t>
    </dgm:pt>
    <dgm:pt modelId="{18C89EBF-5EC5-4684-9113-9A263BC668DB}" type="sibTrans" cxnId="{65A137A4-4216-4799-9428-51BB131CC474}">
      <dgm:prSet/>
      <dgm:spPr/>
      <dgm:t>
        <a:bodyPr/>
        <a:lstStyle/>
        <a:p>
          <a:endParaRPr lang="cs-CZ"/>
        </a:p>
      </dgm:t>
    </dgm:pt>
    <dgm:pt modelId="{55BCE2B9-3C1D-4FA9-A2F4-5F820A634C84}">
      <dgm:prSet/>
      <dgm:spPr/>
      <dgm:t>
        <a:bodyPr/>
        <a:lstStyle/>
        <a:p>
          <a:r>
            <a:rPr lang="cs-CZ" dirty="0"/>
            <a:t>Velké problémy – aktivisté, referendum, snahy paralyzovat úřady, pokusy rozložit zasedání nebo celé zastupitelstvo/radu</a:t>
          </a:r>
          <a:endParaRPr lang="en-US" dirty="0"/>
        </a:p>
      </dgm:t>
    </dgm:pt>
    <dgm:pt modelId="{815B30EC-D545-4687-882E-25ED8AFDC416}" type="parTrans" cxnId="{E2CA1BA5-6937-4496-8B37-D905979A826E}">
      <dgm:prSet/>
      <dgm:spPr/>
      <dgm:t>
        <a:bodyPr/>
        <a:lstStyle/>
        <a:p>
          <a:endParaRPr lang="cs-CZ"/>
        </a:p>
      </dgm:t>
    </dgm:pt>
    <dgm:pt modelId="{D75FA45A-6A34-437F-B555-9398B3ED27B6}" type="sibTrans" cxnId="{E2CA1BA5-6937-4496-8B37-D905979A826E}">
      <dgm:prSet/>
      <dgm:spPr/>
      <dgm:t>
        <a:bodyPr/>
        <a:lstStyle/>
        <a:p>
          <a:endParaRPr lang="cs-CZ"/>
        </a:p>
      </dgm:t>
    </dgm:pt>
    <dgm:pt modelId="{F8E89F66-198E-49F2-8FA0-73A441DAF0BE}" type="pres">
      <dgm:prSet presAssocID="{CD918C5F-CDD9-4F62-BC43-030DB61705BD}" presName="linear" presStyleCnt="0">
        <dgm:presLayoutVars>
          <dgm:animLvl val="lvl"/>
          <dgm:resizeHandles val="exact"/>
        </dgm:presLayoutVars>
      </dgm:prSet>
      <dgm:spPr/>
    </dgm:pt>
    <dgm:pt modelId="{31B329AF-0BCA-4F49-93CF-7FEE2719E6CD}" type="pres">
      <dgm:prSet presAssocID="{33434F50-8521-416F-A89E-D1B3144281C4}" presName="parentText" presStyleLbl="node1" presStyleIdx="0" presStyleCnt="5">
        <dgm:presLayoutVars>
          <dgm:chMax val="0"/>
          <dgm:bulletEnabled val="1"/>
        </dgm:presLayoutVars>
      </dgm:prSet>
      <dgm:spPr/>
    </dgm:pt>
    <dgm:pt modelId="{2D0C603F-07CF-491F-97D9-D8159B783F89}" type="pres">
      <dgm:prSet presAssocID="{EB9780C6-D800-4380-A53E-369D4FE86485}" presName="spacer" presStyleCnt="0"/>
      <dgm:spPr/>
    </dgm:pt>
    <dgm:pt modelId="{0571B195-E956-435E-97EE-B8ABAEF329A9}" type="pres">
      <dgm:prSet presAssocID="{B7E70A43-DB10-4F11-A7C8-8C531B126762}" presName="parentText" presStyleLbl="node1" presStyleIdx="1" presStyleCnt="5" custLinFactNeighborX="-88" custLinFactNeighborY="-14537">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2" presStyleCnt="5" custLinFactNeighborX="-88" custLinFactNeighborY="39392">
        <dgm:presLayoutVars>
          <dgm:chMax val="0"/>
          <dgm:bulletEnabled val="1"/>
        </dgm:presLayoutVars>
      </dgm:prSet>
      <dgm:spPr/>
    </dgm:pt>
    <dgm:pt modelId="{613AA21B-B204-48ED-B387-94F93F2F1D59}" type="pres">
      <dgm:prSet presAssocID="{CA7EEEA7-29DA-446C-A5DC-48D191346DCA}" presName="spacer" presStyleCnt="0"/>
      <dgm:spPr/>
    </dgm:pt>
    <dgm:pt modelId="{290873E2-CB75-48E1-81C8-485559931E6B}" type="pres">
      <dgm:prSet presAssocID="{55BCE2B9-3C1D-4FA9-A2F4-5F820A634C84}" presName="parentText" presStyleLbl="node1" presStyleIdx="3" presStyleCnt="5">
        <dgm:presLayoutVars>
          <dgm:chMax val="0"/>
          <dgm:bulletEnabled val="1"/>
        </dgm:presLayoutVars>
      </dgm:prSet>
      <dgm:spPr/>
    </dgm:pt>
    <dgm:pt modelId="{D41C1C34-FADE-44B2-B0C4-398998E8768B}" type="pres">
      <dgm:prSet presAssocID="{D75FA45A-6A34-437F-B555-9398B3ED27B6}" presName="spacer" presStyleCnt="0"/>
      <dgm:spPr/>
    </dgm:pt>
    <dgm:pt modelId="{D27381F8-2628-4CA1-8628-71288AE7D61C}" type="pres">
      <dgm:prSet presAssocID="{214CC842-407E-43C2-BD4A-FF3F2EAD68E5}" presName="parentText" presStyleLbl="node1" presStyleIdx="4" presStyleCnt="5">
        <dgm:presLayoutVars>
          <dgm:chMax val="0"/>
          <dgm:bulletEnabled val="1"/>
        </dgm:presLayoutVars>
      </dgm:prSet>
      <dgm:spPr/>
    </dgm:pt>
  </dgm:ptLst>
  <dgm:cxnLst>
    <dgm:cxn modelId="{BEF23E01-5534-47B8-94C8-520C6BC8C1FE}" type="presOf" srcId="{33434F50-8521-416F-A89E-D1B3144281C4}" destId="{31B329AF-0BCA-4F49-93CF-7FEE2719E6CD}" srcOrd="0" destOrd="0" presId="urn:microsoft.com/office/officeart/2005/8/layout/vList2"/>
    <dgm:cxn modelId="{8B3E9A09-2BD8-4927-8410-883B5EA4AEEA}" srcId="{CD918C5F-CDD9-4F62-BC43-030DB61705BD}" destId="{B7E70A43-DB10-4F11-A7C8-8C531B126762}" srcOrd="1" destOrd="0" parTransId="{236F64A8-BBA1-4459-8C6A-B41218011674}" sibTransId="{0332F078-A07D-4D63-BD8D-49878D63E8C9}"/>
    <dgm:cxn modelId="{A918F415-C480-4DFE-B2A5-D9697D4E02E2}" srcId="{CD918C5F-CDD9-4F62-BC43-030DB61705BD}" destId="{0E3760B9-7D90-4D58-AE85-B2AA3C671EF9}" srcOrd="2" destOrd="0" parTransId="{077FCFD6-D814-4E5E-A6F2-571DE59600B0}" sibTransId="{CA7EEEA7-29DA-446C-A5DC-48D191346DCA}"/>
    <dgm:cxn modelId="{4F75FD15-1D1C-41E9-8316-2BDDCC8466E4}" type="presOf" srcId="{214CC842-407E-43C2-BD4A-FF3F2EAD68E5}" destId="{D27381F8-2628-4CA1-8628-71288AE7D61C}" srcOrd="0" destOrd="0" presId="urn:microsoft.com/office/officeart/2005/8/layout/vList2"/>
    <dgm:cxn modelId="{79A27F6B-8136-4A7B-8F58-4986DB659BB6}" srcId="{CD918C5F-CDD9-4F62-BC43-030DB61705BD}" destId="{33434F50-8521-416F-A89E-D1B3144281C4}" srcOrd="0" destOrd="0" parTransId="{FD8E0A02-A509-421F-8CC6-EF580D1CEBBC}" sibTransId="{EB9780C6-D800-4380-A53E-369D4FE86485}"/>
    <dgm:cxn modelId="{A3CA039E-0862-412D-9B62-6ADC008E6BA6}" type="presOf" srcId="{55BCE2B9-3C1D-4FA9-A2F4-5F820A634C84}" destId="{290873E2-CB75-48E1-81C8-485559931E6B}" srcOrd="0" destOrd="0" presId="urn:microsoft.com/office/officeart/2005/8/layout/vList2"/>
    <dgm:cxn modelId="{65A137A4-4216-4799-9428-51BB131CC474}" srcId="{CD918C5F-CDD9-4F62-BC43-030DB61705BD}" destId="{214CC842-407E-43C2-BD4A-FF3F2EAD68E5}" srcOrd="4" destOrd="0" parTransId="{0C63B21B-3271-46A9-9C0E-3B46F1D8EB87}" sibTransId="{18C89EBF-5EC5-4684-9113-9A263BC668DB}"/>
    <dgm:cxn modelId="{E2CA1BA5-6937-4496-8B37-D905979A826E}" srcId="{CD918C5F-CDD9-4F62-BC43-030DB61705BD}" destId="{55BCE2B9-3C1D-4FA9-A2F4-5F820A634C84}" srcOrd="3" destOrd="0" parTransId="{815B30EC-D545-4687-882E-25ED8AFDC416}" sibTransId="{D75FA45A-6A34-437F-B555-9398B3ED27B6}"/>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F3A83E3E-8730-4549-B5DE-780D835DE617}" type="presParOf" srcId="{F8E89F66-198E-49F2-8FA0-73A441DAF0BE}" destId="{31B329AF-0BCA-4F49-93CF-7FEE2719E6CD}" srcOrd="0" destOrd="0" presId="urn:microsoft.com/office/officeart/2005/8/layout/vList2"/>
    <dgm:cxn modelId="{27649456-478D-454C-BA3D-52752469184E}" type="presParOf" srcId="{F8E89F66-198E-49F2-8FA0-73A441DAF0BE}" destId="{2D0C603F-07CF-491F-97D9-D8159B783F89}" srcOrd="1" destOrd="0" presId="urn:microsoft.com/office/officeart/2005/8/layout/vList2"/>
    <dgm:cxn modelId="{1F321AF8-3275-4B78-A2F2-9D6A2D67C541}" type="presParOf" srcId="{F8E89F66-198E-49F2-8FA0-73A441DAF0BE}" destId="{0571B195-E956-435E-97EE-B8ABAEF329A9}" srcOrd="2" destOrd="0" presId="urn:microsoft.com/office/officeart/2005/8/layout/vList2"/>
    <dgm:cxn modelId="{09AA564D-624F-4469-9981-3B5DF0C3DA33}" type="presParOf" srcId="{F8E89F66-198E-49F2-8FA0-73A441DAF0BE}" destId="{460A1C7E-299F-4457-AEC4-A6A1B206185B}" srcOrd="3" destOrd="0" presId="urn:microsoft.com/office/officeart/2005/8/layout/vList2"/>
    <dgm:cxn modelId="{AAA80861-CA94-488B-AD71-45A1AF653A5C}" type="presParOf" srcId="{F8E89F66-198E-49F2-8FA0-73A441DAF0BE}" destId="{3EE44CA1-9B81-4A91-B719-8F0B6B1B8316}" srcOrd="4" destOrd="0" presId="urn:microsoft.com/office/officeart/2005/8/layout/vList2"/>
    <dgm:cxn modelId="{4C43788A-657C-4EF2-8FCD-6E183463F5E4}" type="presParOf" srcId="{F8E89F66-198E-49F2-8FA0-73A441DAF0BE}" destId="{613AA21B-B204-48ED-B387-94F93F2F1D59}" srcOrd="5" destOrd="0" presId="urn:microsoft.com/office/officeart/2005/8/layout/vList2"/>
    <dgm:cxn modelId="{9B92B565-A26D-4E9E-84F5-B369C64A6AB8}" type="presParOf" srcId="{F8E89F66-198E-49F2-8FA0-73A441DAF0BE}" destId="{290873E2-CB75-48E1-81C8-485559931E6B}" srcOrd="6" destOrd="0" presId="urn:microsoft.com/office/officeart/2005/8/layout/vList2"/>
    <dgm:cxn modelId="{C1AD3044-6C27-44B9-97F0-28B815389B1C}" type="presParOf" srcId="{F8E89F66-198E-49F2-8FA0-73A441DAF0BE}" destId="{D41C1C34-FADE-44B2-B0C4-398998E8768B}" srcOrd="7" destOrd="0" presId="urn:microsoft.com/office/officeart/2005/8/layout/vList2"/>
    <dgm:cxn modelId="{7A95F94D-60C6-41F2-AAE7-46085B854940}" type="presParOf" srcId="{F8E89F66-198E-49F2-8FA0-73A441DAF0BE}" destId="{D27381F8-2628-4CA1-8628-71288AE7D61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ABBC2B-1E27-4C22-8B27-78A24763D5B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cs-CZ"/>
        </a:p>
      </dgm:t>
    </dgm:pt>
    <dgm:pt modelId="{B69ADE21-6829-4A63-AD5E-A0DEAE316E4E}">
      <dgm:prSet phldrT="[Text]"/>
      <dgm:spPr/>
      <dgm:t>
        <a:bodyPr/>
        <a:lstStyle/>
        <a:p>
          <a:r>
            <a:rPr lang="cs-CZ" dirty="0"/>
            <a:t>Poskytnutí informací žadateli - anonymizace</a:t>
          </a:r>
        </a:p>
      </dgm:t>
    </dgm:pt>
    <dgm:pt modelId="{2FB3D47B-9C6F-4389-ACFB-1A7986D46383}" type="parTrans" cxnId="{21CC6EC6-C077-4E18-BA37-3645EAB7D598}">
      <dgm:prSet/>
      <dgm:spPr/>
      <dgm:t>
        <a:bodyPr/>
        <a:lstStyle/>
        <a:p>
          <a:endParaRPr lang="cs-CZ"/>
        </a:p>
      </dgm:t>
    </dgm:pt>
    <dgm:pt modelId="{AB34AE77-C0EC-407B-B559-38AA75B77870}" type="sibTrans" cxnId="{21CC6EC6-C077-4E18-BA37-3645EAB7D598}">
      <dgm:prSet/>
      <dgm:spPr/>
      <dgm:t>
        <a:bodyPr/>
        <a:lstStyle/>
        <a:p>
          <a:endParaRPr lang="cs-CZ"/>
        </a:p>
      </dgm:t>
    </dgm:pt>
    <dgm:pt modelId="{6F919F16-E5F1-4E75-964D-9DF355EBA56C}">
      <dgm:prSet phldrT="[Text]"/>
      <dgm:spPr>
        <a:solidFill>
          <a:schemeClr val="accent5">
            <a:lumMod val="60000"/>
            <a:lumOff val="40000"/>
          </a:schemeClr>
        </a:solidFill>
      </dgm:spPr>
      <dgm:t>
        <a:bodyPr/>
        <a:lstStyle/>
        <a:p>
          <a:r>
            <a:rPr lang="cs-CZ" dirty="0"/>
            <a:t>Zveřejnění na webu po dobu 6 let (vyšší anonymizace než žadateli)</a:t>
          </a:r>
        </a:p>
      </dgm:t>
    </dgm:pt>
    <dgm:pt modelId="{DEB32FB4-5E88-421C-A61C-5B1F81ADFDDA}" type="parTrans" cxnId="{19BFD4E6-6B64-4C4A-9533-C8AC503EB5F5}">
      <dgm:prSet/>
      <dgm:spPr/>
      <dgm:t>
        <a:bodyPr/>
        <a:lstStyle/>
        <a:p>
          <a:endParaRPr lang="cs-CZ"/>
        </a:p>
      </dgm:t>
    </dgm:pt>
    <dgm:pt modelId="{C4001F26-E860-4715-BBF8-A0A0A7680DA7}" type="sibTrans" cxnId="{19BFD4E6-6B64-4C4A-9533-C8AC503EB5F5}">
      <dgm:prSet/>
      <dgm:spPr/>
      <dgm:t>
        <a:bodyPr/>
        <a:lstStyle/>
        <a:p>
          <a:endParaRPr lang="cs-CZ"/>
        </a:p>
      </dgm:t>
    </dgm:pt>
    <dgm:pt modelId="{6C40A690-DB8F-401F-8CCC-50DA26FD4E21}">
      <dgm:prSet phldrT="[Text]"/>
      <dgm:spPr/>
      <dgm:t>
        <a:bodyPr/>
        <a:lstStyle/>
        <a:p>
          <a:r>
            <a:rPr lang="cs-CZ" dirty="0"/>
            <a:t>Informace o platech – bez zveřejnění!</a:t>
          </a:r>
        </a:p>
      </dgm:t>
    </dgm:pt>
    <dgm:pt modelId="{74056B95-7CE3-4E75-8DC1-9B28E66F6C56}" type="parTrans" cxnId="{4A77843C-7DCE-48F6-8901-09777E6AC3EA}">
      <dgm:prSet/>
      <dgm:spPr/>
      <dgm:t>
        <a:bodyPr/>
        <a:lstStyle/>
        <a:p>
          <a:endParaRPr lang="cs-CZ"/>
        </a:p>
      </dgm:t>
    </dgm:pt>
    <dgm:pt modelId="{43541431-F890-4D1F-A366-E4634564B8CE}" type="sibTrans" cxnId="{4A77843C-7DCE-48F6-8901-09777E6AC3EA}">
      <dgm:prSet/>
      <dgm:spPr/>
      <dgm:t>
        <a:bodyPr/>
        <a:lstStyle/>
        <a:p>
          <a:endParaRPr lang="cs-CZ"/>
        </a:p>
      </dgm:t>
    </dgm:pt>
    <dgm:pt modelId="{D970299A-62A6-4F75-9554-6196C7C6C7DF}">
      <dgm:prSet phldrT="[Text]"/>
      <dgm:spPr>
        <a:solidFill>
          <a:schemeClr val="accent3"/>
        </a:solidFill>
      </dgm:spPr>
      <dgm:t>
        <a:bodyPr/>
        <a:lstStyle/>
        <a:p>
          <a:r>
            <a:rPr lang="cs-CZ" dirty="0"/>
            <a:t>Poskytnutí informace o příjemcích veřejných prostředků – včetně některých osobních údajů</a:t>
          </a:r>
        </a:p>
      </dgm:t>
    </dgm:pt>
    <dgm:pt modelId="{BAE7DAEE-0CC3-478A-9A66-73B9701387ED}" type="parTrans" cxnId="{71EB5152-1D16-409C-9772-C0352269629A}">
      <dgm:prSet/>
      <dgm:spPr/>
      <dgm:t>
        <a:bodyPr/>
        <a:lstStyle/>
        <a:p>
          <a:endParaRPr lang="cs-CZ"/>
        </a:p>
      </dgm:t>
    </dgm:pt>
    <dgm:pt modelId="{C297D5C4-6E34-4A24-AF4F-F15A1E427664}" type="sibTrans" cxnId="{71EB5152-1D16-409C-9772-C0352269629A}">
      <dgm:prSet/>
      <dgm:spPr/>
      <dgm:t>
        <a:bodyPr/>
        <a:lstStyle/>
        <a:p>
          <a:endParaRPr lang="cs-CZ"/>
        </a:p>
      </dgm:t>
    </dgm:pt>
    <dgm:pt modelId="{88D2621E-3204-4E12-A43A-7235A3C12A8A}">
      <dgm:prSet phldrT="[Text]"/>
      <dgm:spPr>
        <a:solidFill>
          <a:schemeClr val="tx2">
            <a:lumMod val="60000"/>
            <a:lumOff val="40000"/>
          </a:schemeClr>
        </a:solidFill>
      </dgm:spPr>
      <dgm:t>
        <a:bodyPr/>
        <a:lstStyle/>
        <a:p>
          <a:r>
            <a:rPr lang="cs-CZ" dirty="0"/>
            <a:t>Dokumenty předané obci – žádosti, petice, podněty atd.  - odmítnout dle § 11 odst. 2</a:t>
          </a:r>
        </a:p>
        <a:p>
          <a:r>
            <a:rPr lang="cs-CZ" dirty="0"/>
            <a:t>Nedávat, ne anonymizace, odmítat</a:t>
          </a:r>
        </a:p>
      </dgm:t>
    </dgm:pt>
    <dgm:pt modelId="{7B2FCB3E-1A8C-4E92-8C0E-49B653754314}" type="parTrans" cxnId="{BFB16C39-3D17-4C56-825A-08AAE76A6D1B}">
      <dgm:prSet/>
      <dgm:spPr/>
      <dgm:t>
        <a:bodyPr/>
        <a:lstStyle/>
        <a:p>
          <a:endParaRPr lang="cs-CZ"/>
        </a:p>
      </dgm:t>
    </dgm:pt>
    <dgm:pt modelId="{5FDE46F4-A877-4B04-B140-99730221586E}" type="sibTrans" cxnId="{BFB16C39-3D17-4C56-825A-08AAE76A6D1B}">
      <dgm:prSet/>
      <dgm:spPr/>
      <dgm:t>
        <a:bodyPr/>
        <a:lstStyle/>
        <a:p>
          <a:endParaRPr lang="cs-CZ"/>
        </a:p>
      </dgm:t>
    </dgm:pt>
    <dgm:pt modelId="{9F3CD641-701F-40A9-9FAD-CC66F6A20EFA}" type="pres">
      <dgm:prSet presAssocID="{01ABBC2B-1E27-4C22-8B27-78A24763D5B6}" presName="diagram" presStyleCnt="0">
        <dgm:presLayoutVars>
          <dgm:dir/>
          <dgm:resizeHandles val="exact"/>
        </dgm:presLayoutVars>
      </dgm:prSet>
      <dgm:spPr/>
    </dgm:pt>
    <dgm:pt modelId="{FB4D4BF4-E013-44C1-9E43-5D4F4043B57F}" type="pres">
      <dgm:prSet presAssocID="{B69ADE21-6829-4A63-AD5E-A0DEAE316E4E}" presName="node" presStyleLbl="node1" presStyleIdx="0" presStyleCnt="5">
        <dgm:presLayoutVars>
          <dgm:bulletEnabled val="1"/>
        </dgm:presLayoutVars>
      </dgm:prSet>
      <dgm:spPr/>
    </dgm:pt>
    <dgm:pt modelId="{469A9E18-9FB5-4FCB-8BDC-ECE359490ECC}" type="pres">
      <dgm:prSet presAssocID="{AB34AE77-C0EC-407B-B559-38AA75B77870}" presName="sibTrans" presStyleCnt="0"/>
      <dgm:spPr/>
    </dgm:pt>
    <dgm:pt modelId="{E85B2746-44B3-4854-B1C1-303065C964C0}" type="pres">
      <dgm:prSet presAssocID="{6F919F16-E5F1-4E75-964D-9DF355EBA56C}" presName="node" presStyleLbl="node1" presStyleIdx="1" presStyleCnt="5" custLinFactX="5418" custLinFactNeighborX="100000" custLinFactNeighborY="1045">
        <dgm:presLayoutVars>
          <dgm:bulletEnabled val="1"/>
        </dgm:presLayoutVars>
      </dgm:prSet>
      <dgm:spPr/>
    </dgm:pt>
    <dgm:pt modelId="{869572FC-6273-4A34-8706-103C17E9AC40}" type="pres">
      <dgm:prSet presAssocID="{C4001F26-E860-4715-BBF8-A0A0A7680DA7}" presName="sibTrans" presStyleCnt="0"/>
      <dgm:spPr/>
    </dgm:pt>
    <dgm:pt modelId="{174CE8C7-F347-4E0D-87BC-551A802EBA12}" type="pres">
      <dgm:prSet presAssocID="{6C40A690-DB8F-401F-8CCC-50DA26FD4E21}" presName="node" presStyleLbl="node1" presStyleIdx="2" presStyleCnt="5" custLinFactX="-72123" custLinFactY="9598" custLinFactNeighborX="-100000" custLinFactNeighborY="100000">
        <dgm:presLayoutVars>
          <dgm:bulletEnabled val="1"/>
        </dgm:presLayoutVars>
      </dgm:prSet>
      <dgm:spPr/>
    </dgm:pt>
    <dgm:pt modelId="{69357B92-6811-4DE6-8070-411F97EFBC3B}" type="pres">
      <dgm:prSet presAssocID="{43541431-F890-4D1F-A366-E4634564B8CE}" presName="sibTrans" presStyleCnt="0"/>
      <dgm:spPr/>
    </dgm:pt>
    <dgm:pt modelId="{3E02F821-6831-4EAB-8C67-8CC7C477C41C}" type="pres">
      <dgm:prSet presAssocID="{D970299A-62A6-4F75-9554-6196C7C6C7DF}" presName="node" presStyleLbl="node1" presStyleIdx="3" presStyleCnt="5" custLinFactY="-15099" custLinFactNeighborX="54987" custLinFactNeighborY="-100000">
        <dgm:presLayoutVars>
          <dgm:bulletEnabled val="1"/>
        </dgm:presLayoutVars>
      </dgm:prSet>
      <dgm:spPr/>
    </dgm:pt>
    <dgm:pt modelId="{613A6783-AEBD-4303-94F9-F4F3079CD38C}" type="pres">
      <dgm:prSet presAssocID="{C297D5C4-6E34-4A24-AF4F-F15A1E427664}" presName="sibTrans" presStyleCnt="0"/>
      <dgm:spPr/>
    </dgm:pt>
    <dgm:pt modelId="{0DAA62BE-4CAF-4EC7-935E-5E237CD6E408}" type="pres">
      <dgm:prSet presAssocID="{88D2621E-3204-4E12-A43A-7235A3C12A8A}" presName="node" presStyleLbl="node1" presStyleIdx="4" presStyleCnt="5" custLinFactNeighborX="981" custLinFactNeighborY="-7068">
        <dgm:presLayoutVars>
          <dgm:bulletEnabled val="1"/>
        </dgm:presLayoutVars>
      </dgm:prSet>
      <dgm:spPr/>
    </dgm:pt>
  </dgm:ptLst>
  <dgm:cxnLst>
    <dgm:cxn modelId="{4088722E-A699-4B93-8325-533526F2CE0C}" type="presOf" srcId="{6C40A690-DB8F-401F-8CCC-50DA26FD4E21}" destId="{174CE8C7-F347-4E0D-87BC-551A802EBA12}" srcOrd="0" destOrd="0" presId="urn:microsoft.com/office/officeart/2005/8/layout/default"/>
    <dgm:cxn modelId="{BFB16C39-3D17-4C56-825A-08AAE76A6D1B}" srcId="{01ABBC2B-1E27-4C22-8B27-78A24763D5B6}" destId="{88D2621E-3204-4E12-A43A-7235A3C12A8A}" srcOrd="4" destOrd="0" parTransId="{7B2FCB3E-1A8C-4E92-8C0E-49B653754314}" sibTransId="{5FDE46F4-A877-4B04-B140-99730221586E}"/>
    <dgm:cxn modelId="{4A77843C-7DCE-48F6-8901-09777E6AC3EA}" srcId="{01ABBC2B-1E27-4C22-8B27-78A24763D5B6}" destId="{6C40A690-DB8F-401F-8CCC-50DA26FD4E21}" srcOrd="2" destOrd="0" parTransId="{74056B95-7CE3-4E75-8DC1-9B28E66F6C56}" sibTransId="{43541431-F890-4D1F-A366-E4634564B8CE}"/>
    <dgm:cxn modelId="{71EB5152-1D16-409C-9772-C0352269629A}" srcId="{01ABBC2B-1E27-4C22-8B27-78A24763D5B6}" destId="{D970299A-62A6-4F75-9554-6196C7C6C7DF}" srcOrd="3" destOrd="0" parTransId="{BAE7DAEE-0CC3-478A-9A66-73B9701387ED}" sibTransId="{C297D5C4-6E34-4A24-AF4F-F15A1E427664}"/>
    <dgm:cxn modelId="{31CDD788-0EEC-40A3-A90F-540C8128C103}" type="presOf" srcId="{B69ADE21-6829-4A63-AD5E-A0DEAE316E4E}" destId="{FB4D4BF4-E013-44C1-9E43-5D4F4043B57F}" srcOrd="0" destOrd="0" presId="urn:microsoft.com/office/officeart/2005/8/layout/default"/>
    <dgm:cxn modelId="{DB6EE6BC-3054-4D0E-B1D6-A121414AC2FF}" type="presOf" srcId="{88D2621E-3204-4E12-A43A-7235A3C12A8A}" destId="{0DAA62BE-4CAF-4EC7-935E-5E237CD6E408}" srcOrd="0" destOrd="0" presId="urn:microsoft.com/office/officeart/2005/8/layout/default"/>
    <dgm:cxn modelId="{4B4435BD-4E9E-493F-8478-88ACC96D5C70}" type="presOf" srcId="{6F919F16-E5F1-4E75-964D-9DF355EBA56C}" destId="{E85B2746-44B3-4854-B1C1-303065C964C0}" srcOrd="0" destOrd="0" presId="urn:microsoft.com/office/officeart/2005/8/layout/default"/>
    <dgm:cxn modelId="{21CC6EC6-C077-4E18-BA37-3645EAB7D598}" srcId="{01ABBC2B-1E27-4C22-8B27-78A24763D5B6}" destId="{B69ADE21-6829-4A63-AD5E-A0DEAE316E4E}" srcOrd="0" destOrd="0" parTransId="{2FB3D47B-9C6F-4389-ACFB-1A7986D46383}" sibTransId="{AB34AE77-C0EC-407B-B559-38AA75B77870}"/>
    <dgm:cxn modelId="{9E0E51DA-F6F0-4C61-9280-4AE7CEC13784}" type="presOf" srcId="{01ABBC2B-1E27-4C22-8B27-78A24763D5B6}" destId="{9F3CD641-701F-40A9-9FAD-CC66F6A20EFA}" srcOrd="0" destOrd="0" presId="urn:microsoft.com/office/officeart/2005/8/layout/default"/>
    <dgm:cxn modelId="{C843EADD-7A07-497D-9A15-E72FB30EFD4E}" type="presOf" srcId="{D970299A-62A6-4F75-9554-6196C7C6C7DF}" destId="{3E02F821-6831-4EAB-8C67-8CC7C477C41C}" srcOrd="0" destOrd="0" presId="urn:microsoft.com/office/officeart/2005/8/layout/default"/>
    <dgm:cxn modelId="{19BFD4E6-6B64-4C4A-9533-C8AC503EB5F5}" srcId="{01ABBC2B-1E27-4C22-8B27-78A24763D5B6}" destId="{6F919F16-E5F1-4E75-964D-9DF355EBA56C}" srcOrd="1" destOrd="0" parTransId="{DEB32FB4-5E88-421C-A61C-5B1F81ADFDDA}" sibTransId="{C4001F26-E860-4715-BBF8-A0A0A7680DA7}"/>
    <dgm:cxn modelId="{E7071141-131F-4E42-A799-491F374F1BFA}" type="presParOf" srcId="{9F3CD641-701F-40A9-9FAD-CC66F6A20EFA}" destId="{FB4D4BF4-E013-44C1-9E43-5D4F4043B57F}" srcOrd="0" destOrd="0" presId="urn:microsoft.com/office/officeart/2005/8/layout/default"/>
    <dgm:cxn modelId="{573A52C3-61D6-450D-BC02-DA7A31D8F2E0}" type="presParOf" srcId="{9F3CD641-701F-40A9-9FAD-CC66F6A20EFA}" destId="{469A9E18-9FB5-4FCB-8BDC-ECE359490ECC}" srcOrd="1" destOrd="0" presId="urn:microsoft.com/office/officeart/2005/8/layout/default"/>
    <dgm:cxn modelId="{80035D36-09AC-4765-9A58-EAFC8412A5DC}" type="presParOf" srcId="{9F3CD641-701F-40A9-9FAD-CC66F6A20EFA}" destId="{E85B2746-44B3-4854-B1C1-303065C964C0}" srcOrd="2" destOrd="0" presId="urn:microsoft.com/office/officeart/2005/8/layout/default"/>
    <dgm:cxn modelId="{F4F77B86-5B18-418F-9D2E-D47537911D6B}" type="presParOf" srcId="{9F3CD641-701F-40A9-9FAD-CC66F6A20EFA}" destId="{869572FC-6273-4A34-8706-103C17E9AC40}" srcOrd="3" destOrd="0" presId="urn:microsoft.com/office/officeart/2005/8/layout/default"/>
    <dgm:cxn modelId="{2EB77A3E-1DB8-45EE-BC07-090F0196782B}" type="presParOf" srcId="{9F3CD641-701F-40A9-9FAD-CC66F6A20EFA}" destId="{174CE8C7-F347-4E0D-87BC-551A802EBA12}" srcOrd="4" destOrd="0" presId="urn:microsoft.com/office/officeart/2005/8/layout/default"/>
    <dgm:cxn modelId="{65F50DD7-98F8-4E4D-9822-22885AC78F01}" type="presParOf" srcId="{9F3CD641-701F-40A9-9FAD-CC66F6A20EFA}" destId="{69357B92-6811-4DE6-8070-411F97EFBC3B}" srcOrd="5" destOrd="0" presId="urn:microsoft.com/office/officeart/2005/8/layout/default"/>
    <dgm:cxn modelId="{C46AFAD7-4614-4D59-8388-9E2AC43DB1D3}" type="presParOf" srcId="{9F3CD641-701F-40A9-9FAD-CC66F6A20EFA}" destId="{3E02F821-6831-4EAB-8C67-8CC7C477C41C}" srcOrd="6" destOrd="0" presId="urn:microsoft.com/office/officeart/2005/8/layout/default"/>
    <dgm:cxn modelId="{74B93D05-6FB5-48CB-B5DF-B6116936C4B5}" type="presParOf" srcId="{9F3CD641-701F-40A9-9FAD-CC66F6A20EFA}" destId="{613A6783-AEBD-4303-94F9-F4F3079CD38C}" srcOrd="7" destOrd="0" presId="urn:microsoft.com/office/officeart/2005/8/layout/default"/>
    <dgm:cxn modelId="{97F63D9B-8076-436F-AA74-5E2F1DEDABBE}" type="presParOf" srcId="{9F3CD641-701F-40A9-9FAD-CC66F6A20EFA}" destId="{0DAA62BE-4CAF-4EC7-935E-5E237CD6E40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ABBC2B-1E27-4C22-8B27-78A24763D5B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cs-CZ"/>
        </a:p>
      </dgm:t>
    </dgm:pt>
    <dgm:pt modelId="{B69ADE21-6829-4A63-AD5E-A0DEAE316E4E}">
      <dgm:prSet phldrT="[Text]"/>
      <dgm:spPr/>
      <dgm:t>
        <a:bodyPr/>
        <a:lstStyle/>
        <a:p>
          <a:r>
            <a:rPr lang="cs-CZ" dirty="0"/>
            <a:t>Na zasedání- všechny osobní údaje</a:t>
          </a:r>
        </a:p>
      </dgm:t>
    </dgm:pt>
    <dgm:pt modelId="{2FB3D47B-9C6F-4389-ACFB-1A7986D46383}" type="parTrans" cxnId="{21CC6EC6-C077-4E18-BA37-3645EAB7D598}">
      <dgm:prSet/>
      <dgm:spPr/>
      <dgm:t>
        <a:bodyPr/>
        <a:lstStyle/>
        <a:p>
          <a:endParaRPr lang="cs-CZ"/>
        </a:p>
      </dgm:t>
    </dgm:pt>
    <dgm:pt modelId="{AB34AE77-C0EC-407B-B559-38AA75B77870}" type="sibTrans" cxnId="{21CC6EC6-C077-4E18-BA37-3645EAB7D598}">
      <dgm:prSet/>
      <dgm:spPr/>
      <dgm:t>
        <a:bodyPr/>
        <a:lstStyle/>
        <a:p>
          <a:endParaRPr lang="cs-CZ"/>
        </a:p>
      </dgm:t>
    </dgm:pt>
    <dgm:pt modelId="{6F919F16-E5F1-4E75-964D-9DF355EBA56C}">
      <dgm:prSet phldrT="[Text]"/>
      <dgm:spPr>
        <a:solidFill>
          <a:schemeClr val="accent3"/>
        </a:solidFill>
      </dgm:spPr>
      <dgm:t>
        <a:bodyPr/>
        <a:lstStyle/>
        <a:p>
          <a:r>
            <a:rPr lang="cs-CZ" dirty="0"/>
            <a:t>Zápis na web – anonymizace osobních údajů</a:t>
          </a:r>
        </a:p>
      </dgm:t>
    </dgm:pt>
    <dgm:pt modelId="{DEB32FB4-5E88-421C-A61C-5B1F81ADFDDA}" type="parTrans" cxnId="{19BFD4E6-6B64-4C4A-9533-C8AC503EB5F5}">
      <dgm:prSet/>
      <dgm:spPr/>
      <dgm:t>
        <a:bodyPr/>
        <a:lstStyle/>
        <a:p>
          <a:endParaRPr lang="cs-CZ"/>
        </a:p>
      </dgm:t>
    </dgm:pt>
    <dgm:pt modelId="{C4001F26-E860-4715-BBF8-A0A0A7680DA7}" type="sibTrans" cxnId="{19BFD4E6-6B64-4C4A-9533-C8AC503EB5F5}">
      <dgm:prSet/>
      <dgm:spPr/>
      <dgm:t>
        <a:bodyPr/>
        <a:lstStyle/>
        <a:p>
          <a:endParaRPr lang="cs-CZ"/>
        </a:p>
      </dgm:t>
    </dgm:pt>
    <dgm:pt modelId="{6C40A690-DB8F-401F-8CCC-50DA26FD4E21}">
      <dgm:prSet phldrT="[Text]"/>
      <dgm:spPr>
        <a:solidFill>
          <a:schemeClr val="accent6">
            <a:lumMod val="60000"/>
            <a:lumOff val="40000"/>
          </a:schemeClr>
        </a:solidFill>
      </dgm:spPr>
      <dgm:t>
        <a:bodyPr/>
        <a:lstStyle/>
        <a:p>
          <a:r>
            <a:rPr lang="cs-CZ" dirty="0"/>
            <a:t>Zvukový, videozáznam - anonymizace</a:t>
          </a:r>
        </a:p>
      </dgm:t>
    </dgm:pt>
    <dgm:pt modelId="{74056B95-7CE3-4E75-8DC1-9B28E66F6C56}" type="parTrans" cxnId="{4A77843C-7DCE-48F6-8901-09777E6AC3EA}">
      <dgm:prSet/>
      <dgm:spPr/>
      <dgm:t>
        <a:bodyPr/>
        <a:lstStyle/>
        <a:p>
          <a:endParaRPr lang="cs-CZ"/>
        </a:p>
      </dgm:t>
    </dgm:pt>
    <dgm:pt modelId="{43541431-F890-4D1F-A366-E4634564B8CE}" type="sibTrans" cxnId="{4A77843C-7DCE-48F6-8901-09777E6AC3EA}">
      <dgm:prSet/>
      <dgm:spPr/>
      <dgm:t>
        <a:bodyPr/>
        <a:lstStyle/>
        <a:p>
          <a:endParaRPr lang="cs-CZ"/>
        </a:p>
      </dgm:t>
    </dgm:pt>
    <dgm:pt modelId="{D970299A-62A6-4F75-9554-6196C7C6C7DF}">
      <dgm:prSet phldrT="[Text]"/>
      <dgm:spPr/>
      <dgm:t>
        <a:bodyPr/>
        <a:lstStyle/>
        <a:p>
          <a:r>
            <a:rPr lang="cs-CZ" dirty="0"/>
            <a:t>Při nahlížení do zápisu občanem obce – všechny osobní údaje (+ možnost pořídit si kopie bez omezení)</a:t>
          </a:r>
        </a:p>
      </dgm:t>
    </dgm:pt>
    <dgm:pt modelId="{BAE7DAEE-0CC3-478A-9A66-73B9701387ED}" type="parTrans" cxnId="{71EB5152-1D16-409C-9772-C0352269629A}">
      <dgm:prSet/>
      <dgm:spPr/>
      <dgm:t>
        <a:bodyPr/>
        <a:lstStyle/>
        <a:p>
          <a:endParaRPr lang="cs-CZ"/>
        </a:p>
      </dgm:t>
    </dgm:pt>
    <dgm:pt modelId="{C297D5C4-6E34-4A24-AF4F-F15A1E427664}" type="sibTrans" cxnId="{71EB5152-1D16-409C-9772-C0352269629A}">
      <dgm:prSet/>
      <dgm:spPr/>
      <dgm:t>
        <a:bodyPr/>
        <a:lstStyle/>
        <a:p>
          <a:endParaRPr lang="cs-CZ"/>
        </a:p>
      </dgm:t>
    </dgm:pt>
    <dgm:pt modelId="{88D2621E-3204-4E12-A43A-7235A3C12A8A}">
      <dgm:prSet phldrT="[Text]"/>
      <dgm:spPr>
        <a:solidFill>
          <a:schemeClr val="accent5">
            <a:lumMod val="40000"/>
            <a:lumOff val="60000"/>
          </a:schemeClr>
        </a:solidFill>
      </dgm:spPr>
      <dgm:t>
        <a:bodyPr/>
        <a:lstStyle/>
        <a:p>
          <a:r>
            <a:rPr lang="cs-CZ" dirty="0"/>
            <a:t>Zápis požadovaný dle 106ky – anonymizace, kromě příjemců veřejných prostředků</a:t>
          </a:r>
        </a:p>
      </dgm:t>
    </dgm:pt>
    <dgm:pt modelId="{7B2FCB3E-1A8C-4E92-8C0E-49B653754314}" type="parTrans" cxnId="{BFB16C39-3D17-4C56-825A-08AAE76A6D1B}">
      <dgm:prSet/>
      <dgm:spPr/>
      <dgm:t>
        <a:bodyPr/>
        <a:lstStyle/>
        <a:p>
          <a:endParaRPr lang="cs-CZ"/>
        </a:p>
      </dgm:t>
    </dgm:pt>
    <dgm:pt modelId="{5FDE46F4-A877-4B04-B140-99730221586E}" type="sibTrans" cxnId="{BFB16C39-3D17-4C56-825A-08AAE76A6D1B}">
      <dgm:prSet/>
      <dgm:spPr/>
      <dgm:t>
        <a:bodyPr/>
        <a:lstStyle/>
        <a:p>
          <a:endParaRPr lang="cs-CZ"/>
        </a:p>
      </dgm:t>
    </dgm:pt>
    <dgm:pt modelId="{9F3CD641-701F-40A9-9FAD-CC66F6A20EFA}" type="pres">
      <dgm:prSet presAssocID="{01ABBC2B-1E27-4C22-8B27-78A24763D5B6}" presName="diagram" presStyleCnt="0">
        <dgm:presLayoutVars>
          <dgm:dir/>
          <dgm:resizeHandles val="exact"/>
        </dgm:presLayoutVars>
      </dgm:prSet>
      <dgm:spPr/>
    </dgm:pt>
    <dgm:pt modelId="{FB4D4BF4-E013-44C1-9E43-5D4F4043B57F}" type="pres">
      <dgm:prSet presAssocID="{B69ADE21-6829-4A63-AD5E-A0DEAE316E4E}" presName="node" presStyleLbl="node1" presStyleIdx="0" presStyleCnt="5">
        <dgm:presLayoutVars>
          <dgm:bulletEnabled val="1"/>
        </dgm:presLayoutVars>
      </dgm:prSet>
      <dgm:spPr/>
    </dgm:pt>
    <dgm:pt modelId="{469A9E18-9FB5-4FCB-8BDC-ECE359490ECC}" type="pres">
      <dgm:prSet presAssocID="{AB34AE77-C0EC-407B-B559-38AA75B77870}" presName="sibTrans" presStyleCnt="0"/>
      <dgm:spPr/>
    </dgm:pt>
    <dgm:pt modelId="{E85B2746-44B3-4854-B1C1-303065C964C0}" type="pres">
      <dgm:prSet presAssocID="{6F919F16-E5F1-4E75-964D-9DF355EBA56C}" presName="node" presStyleLbl="node1" presStyleIdx="1" presStyleCnt="5" custLinFactX="5418" custLinFactNeighborX="100000" custLinFactNeighborY="1045">
        <dgm:presLayoutVars>
          <dgm:bulletEnabled val="1"/>
        </dgm:presLayoutVars>
      </dgm:prSet>
      <dgm:spPr/>
    </dgm:pt>
    <dgm:pt modelId="{869572FC-6273-4A34-8706-103C17E9AC40}" type="pres">
      <dgm:prSet presAssocID="{C4001F26-E860-4715-BBF8-A0A0A7680DA7}" presName="sibTrans" presStyleCnt="0"/>
      <dgm:spPr/>
    </dgm:pt>
    <dgm:pt modelId="{174CE8C7-F347-4E0D-87BC-551A802EBA12}" type="pres">
      <dgm:prSet presAssocID="{6C40A690-DB8F-401F-8CCC-50DA26FD4E21}" presName="node" presStyleLbl="node1" presStyleIdx="2" presStyleCnt="5" custLinFactY="16690" custLinFactNeighborX="-48732" custLinFactNeighborY="100000">
        <dgm:presLayoutVars>
          <dgm:bulletEnabled val="1"/>
        </dgm:presLayoutVars>
      </dgm:prSet>
      <dgm:spPr/>
    </dgm:pt>
    <dgm:pt modelId="{69357B92-6811-4DE6-8070-411F97EFBC3B}" type="pres">
      <dgm:prSet presAssocID="{43541431-F890-4D1F-A366-E4634564B8CE}" presName="sibTrans" presStyleCnt="0"/>
      <dgm:spPr/>
    </dgm:pt>
    <dgm:pt modelId="{3E02F821-6831-4EAB-8C67-8CC7C477C41C}" type="pres">
      <dgm:prSet presAssocID="{D970299A-62A6-4F75-9554-6196C7C6C7DF}" presName="node" presStyleLbl="node1" presStyleIdx="3" presStyleCnt="5" custLinFactY="-15099" custLinFactNeighborX="54987" custLinFactNeighborY="-100000">
        <dgm:presLayoutVars>
          <dgm:bulletEnabled val="1"/>
        </dgm:presLayoutVars>
      </dgm:prSet>
      <dgm:spPr/>
    </dgm:pt>
    <dgm:pt modelId="{613A6783-AEBD-4303-94F9-F4F3079CD38C}" type="pres">
      <dgm:prSet presAssocID="{C297D5C4-6E34-4A24-AF4F-F15A1E427664}" presName="sibTrans" presStyleCnt="0"/>
      <dgm:spPr/>
    </dgm:pt>
    <dgm:pt modelId="{0DAA62BE-4CAF-4EC7-935E-5E237CD6E408}" type="pres">
      <dgm:prSet presAssocID="{88D2621E-3204-4E12-A43A-7235A3C12A8A}" presName="node" presStyleLbl="node1" presStyleIdx="4" presStyleCnt="5" custLinFactX="-19791" custLinFactNeighborX="-100000" custLinFactNeighborY="-522">
        <dgm:presLayoutVars>
          <dgm:bulletEnabled val="1"/>
        </dgm:presLayoutVars>
      </dgm:prSet>
      <dgm:spPr/>
    </dgm:pt>
  </dgm:ptLst>
  <dgm:cxnLst>
    <dgm:cxn modelId="{4088722E-A699-4B93-8325-533526F2CE0C}" type="presOf" srcId="{6C40A690-DB8F-401F-8CCC-50DA26FD4E21}" destId="{174CE8C7-F347-4E0D-87BC-551A802EBA12}" srcOrd="0" destOrd="0" presId="urn:microsoft.com/office/officeart/2005/8/layout/default"/>
    <dgm:cxn modelId="{BFB16C39-3D17-4C56-825A-08AAE76A6D1B}" srcId="{01ABBC2B-1E27-4C22-8B27-78A24763D5B6}" destId="{88D2621E-3204-4E12-A43A-7235A3C12A8A}" srcOrd="4" destOrd="0" parTransId="{7B2FCB3E-1A8C-4E92-8C0E-49B653754314}" sibTransId="{5FDE46F4-A877-4B04-B140-99730221586E}"/>
    <dgm:cxn modelId="{4A77843C-7DCE-48F6-8901-09777E6AC3EA}" srcId="{01ABBC2B-1E27-4C22-8B27-78A24763D5B6}" destId="{6C40A690-DB8F-401F-8CCC-50DA26FD4E21}" srcOrd="2" destOrd="0" parTransId="{74056B95-7CE3-4E75-8DC1-9B28E66F6C56}" sibTransId="{43541431-F890-4D1F-A366-E4634564B8CE}"/>
    <dgm:cxn modelId="{71EB5152-1D16-409C-9772-C0352269629A}" srcId="{01ABBC2B-1E27-4C22-8B27-78A24763D5B6}" destId="{D970299A-62A6-4F75-9554-6196C7C6C7DF}" srcOrd="3" destOrd="0" parTransId="{BAE7DAEE-0CC3-478A-9A66-73B9701387ED}" sibTransId="{C297D5C4-6E34-4A24-AF4F-F15A1E427664}"/>
    <dgm:cxn modelId="{31CDD788-0EEC-40A3-A90F-540C8128C103}" type="presOf" srcId="{B69ADE21-6829-4A63-AD5E-A0DEAE316E4E}" destId="{FB4D4BF4-E013-44C1-9E43-5D4F4043B57F}" srcOrd="0" destOrd="0" presId="urn:microsoft.com/office/officeart/2005/8/layout/default"/>
    <dgm:cxn modelId="{DB6EE6BC-3054-4D0E-B1D6-A121414AC2FF}" type="presOf" srcId="{88D2621E-3204-4E12-A43A-7235A3C12A8A}" destId="{0DAA62BE-4CAF-4EC7-935E-5E237CD6E408}" srcOrd="0" destOrd="0" presId="urn:microsoft.com/office/officeart/2005/8/layout/default"/>
    <dgm:cxn modelId="{4B4435BD-4E9E-493F-8478-88ACC96D5C70}" type="presOf" srcId="{6F919F16-E5F1-4E75-964D-9DF355EBA56C}" destId="{E85B2746-44B3-4854-B1C1-303065C964C0}" srcOrd="0" destOrd="0" presId="urn:microsoft.com/office/officeart/2005/8/layout/default"/>
    <dgm:cxn modelId="{21CC6EC6-C077-4E18-BA37-3645EAB7D598}" srcId="{01ABBC2B-1E27-4C22-8B27-78A24763D5B6}" destId="{B69ADE21-6829-4A63-AD5E-A0DEAE316E4E}" srcOrd="0" destOrd="0" parTransId="{2FB3D47B-9C6F-4389-ACFB-1A7986D46383}" sibTransId="{AB34AE77-C0EC-407B-B559-38AA75B77870}"/>
    <dgm:cxn modelId="{9E0E51DA-F6F0-4C61-9280-4AE7CEC13784}" type="presOf" srcId="{01ABBC2B-1E27-4C22-8B27-78A24763D5B6}" destId="{9F3CD641-701F-40A9-9FAD-CC66F6A20EFA}" srcOrd="0" destOrd="0" presId="urn:microsoft.com/office/officeart/2005/8/layout/default"/>
    <dgm:cxn modelId="{C843EADD-7A07-497D-9A15-E72FB30EFD4E}" type="presOf" srcId="{D970299A-62A6-4F75-9554-6196C7C6C7DF}" destId="{3E02F821-6831-4EAB-8C67-8CC7C477C41C}" srcOrd="0" destOrd="0" presId="urn:microsoft.com/office/officeart/2005/8/layout/default"/>
    <dgm:cxn modelId="{19BFD4E6-6B64-4C4A-9533-C8AC503EB5F5}" srcId="{01ABBC2B-1E27-4C22-8B27-78A24763D5B6}" destId="{6F919F16-E5F1-4E75-964D-9DF355EBA56C}" srcOrd="1" destOrd="0" parTransId="{DEB32FB4-5E88-421C-A61C-5B1F81ADFDDA}" sibTransId="{C4001F26-E860-4715-BBF8-A0A0A7680DA7}"/>
    <dgm:cxn modelId="{E7071141-131F-4E42-A799-491F374F1BFA}" type="presParOf" srcId="{9F3CD641-701F-40A9-9FAD-CC66F6A20EFA}" destId="{FB4D4BF4-E013-44C1-9E43-5D4F4043B57F}" srcOrd="0" destOrd="0" presId="urn:microsoft.com/office/officeart/2005/8/layout/default"/>
    <dgm:cxn modelId="{573A52C3-61D6-450D-BC02-DA7A31D8F2E0}" type="presParOf" srcId="{9F3CD641-701F-40A9-9FAD-CC66F6A20EFA}" destId="{469A9E18-9FB5-4FCB-8BDC-ECE359490ECC}" srcOrd="1" destOrd="0" presId="urn:microsoft.com/office/officeart/2005/8/layout/default"/>
    <dgm:cxn modelId="{80035D36-09AC-4765-9A58-EAFC8412A5DC}" type="presParOf" srcId="{9F3CD641-701F-40A9-9FAD-CC66F6A20EFA}" destId="{E85B2746-44B3-4854-B1C1-303065C964C0}" srcOrd="2" destOrd="0" presId="urn:microsoft.com/office/officeart/2005/8/layout/default"/>
    <dgm:cxn modelId="{F4F77B86-5B18-418F-9D2E-D47537911D6B}" type="presParOf" srcId="{9F3CD641-701F-40A9-9FAD-CC66F6A20EFA}" destId="{869572FC-6273-4A34-8706-103C17E9AC40}" srcOrd="3" destOrd="0" presId="urn:microsoft.com/office/officeart/2005/8/layout/default"/>
    <dgm:cxn modelId="{2EB77A3E-1DB8-45EE-BC07-090F0196782B}" type="presParOf" srcId="{9F3CD641-701F-40A9-9FAD-CC66F6A20EFA}" destId="{174CE8C7-F347-4E0D-87BC-551A802EBA12}" srcOrd="4" destOrd="0" presId="urn:microsoft.com/office/officeart/2005/8/layout/default"/>
    <dgm:cxn modelId="{65F50DD7-98F8-4E4D-9822-22885AC78F01}" type="presParOf" srcId="{9F3CD641-701F-40A9-9FAD-CC66F6A20EFA}" destId="{69357B92-6811-4DE6-8070-411F97EFBC3B}" srcOrd="5" destOrd="0" presId="urn:microsoft.com/office/officeart/2005/8/layout/default"/>
    <dgm:cxn modelId="{C46AFAD7-4614-4D59-8388-9E2AC43DB1D3}" type="presParOf" srcId="{9F3CD641-701F-40A9-9FAD-CC66F6A20EFA}" destId="{3E02F821-6831-4EAB-8C67-8CC7C477C41C}" srcOrd="6" destOrd="0" presId="urn:microsoft.com/office/officeart/2005/8/layout/default"/>
    <dgm:cxn modelId="{74B93D05-6FB5-48CB-B5DF-B6116936C4B5}" type="presParOf" srcId="{9F3CD641-701F-40A9-9FAD-CC66F6A20EFA}" destId="{613A6783-AEBD-4303-94F9-F4F3079CD38C}" srcOrd="7" destOrd="0" presId="urn:microsoft.com/office/officeart/2005/8/layout/default"/>
    <dgm:cxn modelId="{97F63D9B-8076-436F-AA74-5E2F1DEDABBE}" type="presParOf" srcId="{9F3CD641-701F-40A9-9FAD-CC66F6A20EFA}" destId="{0DAA62BE-4CAF-4EC7-935E-5E237CD6E40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65A6A6-7115-46F0-B0C4-2639FA210AF7}" type="doc">
      <dgm:prSet loTypeId="urn:microsoft.com/office/officeart/2016/7/layout/RepeatingBendingProcessNew" loCatId="process" qsTypeId="urn:microsoft.com/office/officeart/2005/8/quickstyle/simple2" qsCatId="simple" csTypeId="urn:microsoft.com/office/officeart/2005/8/colors/colorful2" csCatId="colorful"/>
      <dgm:spPr/>
      <dgm:t>
        <a:bodyPr/>
        <a:lstStyle/>
        <a:p>
          <a:endParaRPr lang="en-US"/>
        </a:p>
      </dgm:t>
    </dgm:pt>
    <dgm:pt modelId="{B5DF4098-430D-4E1C-A9E0-F50C1FD749B0}">
      <dgm:prSet/>
      <dgm:spPr/>
      <dgm:t>
        <a:bodyPr/>
        <a:lstStyle/>
        <a:p>
          <a:r>
            <a:rPr lang="cs-CZ"/>
            <a:t>posoudit nakládání s osobními údaji</a:t>
          </a:r>
          <a:endParaRPr lang="en-US"/>
        </a:p>
      </dgm:t>
    </dgm:pt>
    <dgm:pt modelId="{9B249CD0-11C0-4EB5-AE41-EF3FC7AF1F82}" type="parTrans" cxnId="{8A7CB947-4D10-4B35-AB58-A85FB077C159}">
      <dgm:prSet/>
      <dgm:spPr/>
      <dgm:t>
        <a:bodyPr/>
        <a:lstStyle/>
        <a:p>
          <a:endParaRPr lang="en-US"/>
        </a:p>
      </dgm:t>
    </dgm:pt>
    <dgm:pt modelId="{3C05FC86-C227-43FD-A7CF-BBA3D5DB0E3F}" type="sibTrans" cxnId="{8A7CB947-4D10-4B35-AB58-A85FB077C159}">
      <dgm:prSet/>
      <dgm:spPr/>
      <dgm:t>
        <a:bodyPr/>
        <a:lstStyle/>
        <a:p>
          <a:endParaRPr lang="en-US"/>
        </a:p>
      </dgm:t>
    </dgm:pt>
    <dgm:pt modelId="{D7332C1E-E3ED-4A3F-9BD7-2F10C35F4BBC}">
      <dgm:prSet/>
      <dgm:spPr/>
      <dgm:t>
        <a:bodyPr/>
        <a:lstStyle/>
        <a:p>
          <a:r>
            <a:rPr lang="cs-CZ"/>
            <a:t>jmenovat pověřence</a:t>
          </a:r>
          <a:endParaRPr lang="en-US"/>
        </a:p>
      </dgm:t>
    </dgm:pt>
    <dgm:pt modelId="{CBBA45EF-888B-453D-9A24-3060A982B901}" type="parTrans" cxnId="{407F0A91-CC35-44A9-8DDC-DBF233A1EA69}">
      <dgm:prSet/>
      <dgm:spPr/>
      <dgm:t>
        <a:bodyPr/>
        <a:lstStyle/>
        <a:p>
          <a:endParaRPr lang="en-US"/>
        </a:p>
      </dgm:t>
    </dgm:pt>
    <dgm:pt modelId="{DC404EF6-C2D6-457A-88F2-784738379608}" type="sibTrans" cxnId="{407F0A91-CC35-44A9-8DDC-DBF233A1EA69}">
      <dgm:prSet/>
      <dgm:spPr/>
      <dgm:t>
        <a:bodyPr/>
        <a:lstStyle/>
        <a:p>
          <a:endParaRPr lang="en-US"/>
        </a:p>
      </dgm:t>
    </dgm:pt>
    <dgm:pt modelId="{C7126D10-3F97-4F9B-A031-25794FBE8F69}">
      <dgm:prSet/>
      <dgm:spPr/>
      <dgm:t>
        <a:bodyPr/>
        <a:lstStyle/>
        <a:p>
          <a:r>
            <a:rPr lang="cs-CZ"/>
            <a:t>zveřejnit informace o zprac. os. údajů</a:t>
          </a:r>
          <a:endParaRPr lang="en-US"/>
        </a:p>
      </dgm:t>
    </dgm:pt>
    <dgm:pt modelId="{DAC1D90B-1473-48DE-A46F-BBEC502BB626}" type="parTrans" cxnId="{D13F626F-1141-4952-A576-9109C6EFD35B}">
      <dgm:prSet/>
      <dgm:spPr/>
      <dgm:t>
        <a:bodyPr/>
        <a:lstStyle/>
        <a:p>
          <a:endParaRPr lang="en-US"/>
        </a:p>
      </dgm:t>
    </dgm:pt>
    <dgm:pt modelId="{3F5243CE-353E-40FB-A0F8-E5EF44B54188}" type="sibTrans" cxnId="{D13F626F-1141-4952-A576-9109C6EFD35B}">
      <dgm:prSet/>
      <dgm:spPr/>
      <dgm:t>
        <a:bodyPr/>
        <a:lstStyle/>
        <a:p>
          <a:endParaRPr lang="en-US"/>
        </a:p>
      </dgm:t>
    </dgm:pt>
    <dgm:pt modelId="{1EED7605-3054-4CE1-B130-70944C78A77A}">
      <dgm:prSet/>
      <dgm:spPr/>
      <dgm:t>
        <a:bodyPr/>
        <a:lstStyle/>
        <a:p>
          <a:r>
            <a:rPr lang="cs-CZ"/>
            <a:t>zaslat informaci o jmenování pověřence na ÚOOÚ</a:t>
          </a:r>
          <a:endParaRPr lang="en-US"/>
        </a:p>
      </dgm:t>
    </dgm:pt>
    <dgm:pt modelId="{84017BFE-5861-449B-8FF1-ACA951B842A5}" type="parTrans" cxnId="{2C1A642E-3CD7-455B-9AF4-D3C3EF167271}">
      <dgm:prSet/>
      <dgm:spPr/>
      <dgm:t>
        <a:bodyPr/>
        <a:lstStyle/>
        <a:p>
          <a:endParaRPr lang="en-US"/>
        </a:p>
      </dgm:t>
    </dgm:pt>
    <dgm:pt modelId="{3BE50167-262D-4348-9210-1B0140BE5D97}" type="sibTrans" cxnId="{2C1A642E-3CD7-455B-9AF4-D3C3EF167271}">
      <dgm:prSet/>
      <dgm:spPr/>
      <dgm:t>
        <a:bodyPr/>
        <a:lstStyle/>
        <a:p>
          <a:endParaRPr lang="en-US"/>
        </a:p>
      </dgm:t>
    </dgm:pt>
    <dgm:pt modelId="{FDC1BF8D-4077-4A77-834A-8A814ABF647A}">
      <dgm:prSet/>
      <dgm:spPr/>
      <dgm:t>
        <a:bodyPr/>
        <a:lstStyle/>
        <a:p>
          <a:r>
            <a:rPr lang="cs-CZ"/>
            <a:t>vést záznamy o činnostech zpracování</a:t>
          </a:r>
          <a:endParaRPr lang="en-US"/>
        </a:p>
      </dgm:t>
    </dgm:pt>
    <dgm:pt modelId="{7BF7AF97-7C7E-456C-A2BE-D7ED02D94E72}" type="parTrans" cxnId="{EC3E4F48-38EE-41AD-A5A0-B5F0D31C1CE0}">
      <dgm:prSet/>
      <dgm:spPr/>
      <dgm:t>
        <a:bodyPr/>
        <a:lstStyle/>
        <a:p>
          <a:endParaRPr lang="en-US"/>
        </a:p>
      </dgm:t>
    </dgm:pt>
    <dgm:pt modelId="{02A253DA-A934-4ABD-8B3A-EA001338D1F6}" type="sibTrans" cxnId="{EC3E4F48-38EE-41AD-A5A0-B5F0D31C1CE0}">
      <dgm:prSet/>
      <dgm:spPr/>
      <dgm:t>
        <a:bodyPr/>
        <a:lstStyle/>
        <a:p>
          <a:endParaRPr lang="en-US"/>
        </a:p>
      </dgm:t>
    </dgm:pt>
    <dgm:pt modelId="{7E6AEF43-3AB6-43A5-A757-FC8BFE7EEA52}">
      <dgm:prSet/>
      <dgm:spPr/>
      <dgm:t>
        <a:bodyPr/>
        <a:lstStyle/>
        <a:p>
          <a:r>
            <a:rPr lang="cs-CZ"/>
            <a:t>ohlašování případů porušení zabezpečení osobních údajů</a:t>
          </a:r>
          <a:endParaRPr lang="en-US"/>
        </a:p>
      </dgm:t>
    </dgm:pt>
    <dgm:pt modelId="{3AE52302-4D70-478F-BA8D-7899AB8AA3A5}" type="parTrans" cxnId="{D5978B4C-09E2-45B0-95B7-F8662AEA9A5C}">
      <dgm:prSet/>
      <dgm:spPr/>
      <dgm:t>
        <a:bodyPr/>
        <a:lstStyle/>
        <a:p>
          <a:endParaRPr lang="en-US"/>
        </a:p>
      </dgm:t>
    </dgm:pt>
    <dgm:pt modelId="{327E137B-C858-4E5F-8FD4-602C8EC2006E}" type="sibTrans" cxnId="{D5978B4C-09E2-45B0-95B7-F8662AEA9A5C}">
      <dgm:prSet/>
      <dgm:spPr/>
      <dgm:t>
        <a:bodyPr/>
        <a:lstStyle/>
        <a:p>
          <a:endParaRPr lang="en-US"/>
        </a:p>
      </dgm:t>
    </dgm:pt>
    <dgm:pt modelId="{95C0F25C-9E41-4C59-85DD-B7AAF0B3DA94}" type="pres">
      <dgm:prSet presAssocID="{3A65A6A6-7115-46F0-B0C4-2639FA210AF7}" presName="Name0" presStyleCnt="0">
        <dgm:presLayoutVars>
          <dgm:dir/>
          <dgm:resizeHandles val="exact"/>
        </dgm:presLayoutVars>
      </dgm:prSet>
      <dgm:spPr/>
    </dgm:pt>
    <dgm:pt modelId="{B3F71EE4-2112-48F5-AA86-6C00B012BB7A}" type="pres">
      <dgm:prSet presAssocID="{B5DF4098-430D-4E1C-A9E0-F50C1FD749B0}" presName="node" presStyleLbl="node1" presStyleIdx="0" presStyleCnt="6">
        <dgm:presLayoutVars>
          <dgm:bulletEnabled val="1"/>
        </dgm:presLayoutVars>
      </dgm:prSet>
      <dgm:spPr/>
    </dgm:pt>
    <dgm:pt modelId="{54F4B79C-8103-41FD-A203-35D43074516E}" type="pres">
      <dgm:prSet presAssocID="{3C05FC86-C227-43FD-A7CF-BBA3D5DB0E3F}" presName="sibTrans" presStyleLbl="sibTrans1D1" presStyleIdx="0" presStyleCnt="5"/>
      <dgm:spPr/>
    </dgm:pt>
    <dgm:pt modelId="{D9BDD99B-7EC5-46BB-B26B-9BA10066D333}" type="pres">
      <dgm:prSet presAssocID="{3C05FC86-C227-43FD-A7CF-BBA3D5DB0E3F}" presName="connectorText" presStyleLbl="sibTrans1D1" presStyleIdx="0" presStyleCnt="5"/>
      <dgm:spPr/>
    </dgm:pt>
    <dgm:pt modelId="{4DB91243-F5DE-4394-824B-424A772AEC47}" type="pres">
      <dgm:prSet presAssocID="{D7332C1E-E3ED-4A3F-9BD7-2F10C35F4BBC}" presName="node" presStyleLbl="node1" presStyleIdx="1" presStyleCnt="6">
        <dgm:presLayoutVars>
          <dgm:bulletEnabled val="1"/>
        </dgm:presLayoutVars>
      </dgm:prSet>
      <dgm:spPr/>
    </dgm:pt>
    <dgm:pt modelId="{51E1E994-729F-418D-B2E9-4FE00778CF7B}" type="pres">
      <dgm:prSet presAssocID="{DC404EF6-C2D6-457A-88F2-784738379608}" presName="sibTrans" presStyleLbl="sibTrans1D1" presStyleIdx="1" presStyleCnt="5"/>
      <dgm:spPr/>
    </dgm:pt>
    <dgm:pt modelId="{FA337BB1-09D5-4260-B7CF-E0742D9876EA}" type="pres">
      <dgm:prSet presAssocID="{DC404EF6-C2D6-457A-88F2-784738379608}" presName="connectorText" presStyleLbl="sibTrans1D1" presStyleIdx="1" presStyleCnt="5"/>
      <dgm:spPr/>
    </dgm:pt>
    <dgm:pt modelId="{14413A16-9E7B-4369-BE16-4082D45E172F}" type="pres">
      <dgm:prSet presAssocID="{C7126D10-3F97-4F9B-A031-25794FBE8F69}" presName="node" presStyleLbl="node1" presStyleIdx="2" presStyleCnt="6" custLinFactNeighborX="-546" custLinFactNeighborY="-455">
        <dgm:presLayoutVars>
          <dgm:bulletEnabled val="1"/>
        </dgm:presLayoutVars>
      </dgm:prSet>
      <dgm:spPr/>
    </dgm:pt>
    <dgm:pt modelId="{59459353-246C-4607-93C9-B15EB66606A8}" type="pres">
      <dgm:prSet presAssocID="{3F5243CE-353E-40FB-A0F8-E5EF44B54188}" presName="sibTrans" presStyleLbl="sibTrans1D1" presStyleIdx="2" presStyleCnt="5"/>
      <dgm:spPr/>
    </dgm:pt>
    <dgm:pt modelId="{261E9474-16BB-4EE9-8D0F-F26DE4116587}" type="pres">
      <dgm:prSet presAssocID="{3F5243CE-353E-40FB-A0F8-E5EF44B54188}" presName="connectorText" presStyleLbl="sibTrans1D1" presStyleIdx="2" presStyleCnt="5"/>
      <dgm:spPr/>
    </dgm:pt>
    <dgm:pt modelId="{5E02AFD7-C529-4D50-80F7-9EE02AD09757}" type="pres">
      <dgm:prSet presAssocID="{1EED7605-3054-4CE1-B130-70944C78A77A}" presName="node" presStyleLbl="node1" presStyleIdx="3" presStyleCnt="6">
        <dgm:presLayoutVars>
          <dgm:bulletEnabled val="1"/>
        </dgm:presLayoutVars>
      </dgm:prSet>
      <dgm:spPr/>
    </dgm:pt>
    <dgm:pt modelId="{1CD99E8C-4EF6-4C35-BC8C-752AEA3EE064}" type="pres">
      <dgm:prSet presAssocID="{3BE50167-262D-4348-9210-1B0140BE5D97}" presName="sibTrans" presStyleLbl="sibTrans1D1" presStyleIdx="3" presStyleCnt="5"/>
      <dgm:spPr/>
    </dgm:pt>
    <dgm:pt modelId="{8C738F54-DAA0-42D8-BFAD-E8060091F425}" type="pres">
      <dgm:prSet presAssocID="{3BE50167-262D-4348-9210-1B0140BE5D97}" presName="connectorText" presStyleLbl="sibTrans1D1" presStyleIdx="3" presStyleCnt="5"/>
      <dgm:spPr/>
    </dgm:pt>
    <dgm:pt modelId="{F1F0EA64-2824-4B47-8A85-7D351612CAE5}" type="pres">
      <dgm:prSet presAssocID="{FDC1BF8D-4077-4A77-834A-8A814ABF647A}" presName="node" presStyleLbl="node1" presStyleIdx="4" presStyleCnt="6">
        <dgm:presLayoutVars>
          <dgm:bulletEnabled val="1"/>
        </dgm:presLayoutVars>
      </dgm:prSet>
      <dgm:spPr/>
    </dgm:pt>
    <dgm:pt modelId="{7F2A90A6-F9D4-4CA5-A096-FF4CA97EC73F}" type="pres">
      <dgm:prSet presAssocID="{02A253DA-A934-4ABD-8B3A-EA001338D1F6}" presName="sibTrans" presStyleLbl="sibTrans1D1" presStyleIdx="4" presStyleCnt="5"/>
      <dgm:spPr/>
    </dgm:pt>
    <dgm:pt modelId="{0E854BC2-1C8B-440E-80A7-560697F1B414}" type="pres">
      <dgm:prSet presAssocID="{02A253DA-A934-4ABD-8B3A-EA001338D1F6}" presName="connectorText" presStyleLbl="sibTrans1D1" presStyleIdx="4" presStyleCnt="5"/>
      <dgm:spPr/>
    </dgm:pt>
    <dgm:pt modelId="{9BD80B5D-3528-4243-8227-35D44A93A796}" type="pres">
      <dgm:prSet presAssocID="{7E6AEF43-3AB6-43A5-A757-FC8BFE7EEA52}" presName="node" presStyleLbl="node1" presStyleIdx="5" presStyleCnt="6">
        <dgm:presLayoutVars>
          <dgm:bulletEnabled val="1"/>
        </dgm:presLayoutVars>
      </dgm:prSet>
      <dgm:spPr/>
    </dgm:pt>
  </dgm:ptLst>
  <dgm:cxnLst>
    <dgm:cxn modelId="{920EB90D-F291-49E3-9A86-63ACB43EB384}" type="presOf" srcId="{7E6AEF43-3AB6-43A5-A757-FC8BFE7EEA52}" destId="{9BD80B5D-3528-4243-8227-35D44A93A796}" srcOrd="0" destOrd="0" presId="urn:microsoft.com/office/officeart/2016/7/layout/RepeatingBendingProcessNew"/>
    <dgm:cxn modelId="{1C771F0E-451D-497D-8844-D090233A559B}" type="presOf" srcId="{3C05FC86-C227-43FD-A7CF-BBA3D5DB0E3F}" destId="{D9BDD99B-7EC5-46BB-B26B-9BA10066D333}" srcOrd="1" destOrd="0" presId="urn:microsoft.com/office/officeart/2016/7/layout/RepeatingBendingProcessNew"/>
    <dgm:cxn modelId="{28CA2521-1F3A-43A7-891C-8BD3C6961849}" type="presOf" srcId="{3BE50167-262D-4348-9210-1B0140BE5D97}" destId="{8C738F54-DAA0-42D8-BFAD-E8060091F425}" srcOrd="1" destOrd="0" presId="urn:microsoft.com/office/officeart/2016/7/layout/RepeatingBendingProcessNew"/>
    <dgm:cxn modelId="{17264725-45A8-497E-BB5F-5404DF8DF04B}" type="presOf" srcId="{3F5243CE-353E-40FB-A0F8-E5EF44B54188}" destId="{261E9474-16BB-4EE9-8D0F-F26DE4116587}" srcOrd="1" destOrd="0" presId="urn:microsoft.com/office/officeart/2016/7/layout/RepeatingBendingProcessNew"/>
    <dgm:cxn modelId="{2C1A642E-3CD7-455B-9AF4-D3C3EF167271}" srcId="{3A65A6A6-7115-46F0-B0C4-2639FA210AF7}" destId="{1EED7605-3054-4CE1-B130-70944C78A77A}" srcOrd="3" destOrd="0" parTransId="{84017BFE-5861-449B-8FF1-ACA951B842A5}" sibTransId="{3BE50167-262D-4348-9210-1B0140BE5D97}"/>
    <dgm:cxn modelId="{8A7CB947-4D10-4B35-AB58-A85FB077C159}" srcId="{3A65A6A6-7115-46F0-B0C4-2639FA210AF7}" destId="{B5DF4098-430D-4E1C-A9E0-F50C1FD749B0}" srcOrd="0" destOrd="0" parTransId="{9B249CD0-11C0-4EB5-AE41-EF3FC7AF1F82}" sibTransId="{3C05FC86-C227-43FD-A7CF-BBA3D5DB0E3F}"/>
    <dgm:cxn modelId="{EC3E4F48-38EE-41AD-A5A0-B5F0D31C1CE0}" srcId="{3A65A6A6-7115-46F0-B0C4-2639FA210AF7}" destId="{FDC1BF8D-4077-4A77-834A-8A814ABF647A}" srcOrd="4" destOrd="0" parTransId="{7BF7AF97-7C7E-456C-A2BE-D7ED02D94E72}" sibTransId="{02A253DA-A934-4ABD-8B3A-EA001338D1F6}"/>
    <dgm:cxn modelId="{D5978B4C-09E2-45B0-95B7-F8662AEA9A5C}" srcId="{3A65A6A6-7115-46F0-B0C4-2639FA210AF7}" destId="{7E6AEF43-3AB6-43A5-A757-FC8BFE7EEA52}" srcOrd="5" destOrd="0" parTransId="{3AE52302-4D70-478F-BA8D-7899AB8AA3A5}" sibTransId="{327E137B-C858-4E5F-8FD4-602C8EC2006E}"/>
    <dgm:cxn modelId="{D13F626F-1141-4952-A576-9109C6EFD35B}" srcId="{3A65A6A6-7115-46F0-B0C4-2639FA210AF7}" destId="{C7126D10-3F97-4F9B-A031-25794FBE8F69}" srcOrd="2" destOrd="0" parTransId="{DAC1D90B-1473-48DE-A46F-BBEC502BB626}" sibTransId="{3F5243CE-353E-40FB-A0F8-E5EF44B54188}"/>
    <dgm:cxn modelId="{1EC88259-FB03-4A90-A219-93CBCCD567B2}" type="presOf" srcId="{D7332C1E-E3ED-4A3F-9BD7-2F10C35F4BBC}" destId="{4DB91243-F5DE-4394-824B-424A772AEC47}" srcOrd="0" destOrd="0" presId="urn:microsoft.com/office/officeart/2016/7/layout/RepeatingBendingProcessNew"/>
    <dgm:cxn modelId="{9A0FD88F-213F-4561-A3B3-BBD516455A7A}" type="presOf" srcId="{FDC1BF8D-4077-4A77-834A-8A814ABF647A}" destId="{F1F0EA64-2824-4B47-8A85-7D351612CAE5}" srcOrd="0" destOrd="0" presId="urn:microsoft.com/office/officeart/2016/7/layout/RepeatingBendingProcessNew"/>
    <dgm:cxn modelId="{407F0A91-CC35-44A9-8DDC-DBF233A1EA69}" srcId="{3A65A6A6-7115-46F0-B0C4-2639FA210AF7}" destId="{D7332C1E-E3ED-4A3F-9BD7-2F10C35F4BBC}" srcOrd="1" destOrd="0" parTransId="{CBBA45EF-888B-453D-9A24-3060A982B901}" sibTransId="{DC404EF6-C2D6-457A-88F2-784738379608}"/>
    <dgm:cxn modelId="{B2B3EA98-3E2D-4F7F-9374-5F0A07B2B208}" type="presOf" srcId="{DC404EF6-C2D6-457A-88F2-784738379608}" destId="{51E1E994-729F-418D-B2E9-4FE00778CF7B}" srcOrd="0" destOrd="0" presId="urn:microsoft.com/office/officeart/2016/7/layout/RepeatingBendingProcessNew"/>
    <dgm:cxn modelId="{508FE89C-DBE2-4F64-89DA-F8C706A72F5D}" type="presOf" srcId="{DC404EF6-C2D6-457A-88F2-784738379608}" destId="{FA337BB1-09D5-4260-B7CF-E0742D9876EA}" srcOrd="1" destOrd="0" presId="urn:microsoft.com/office/officeart/2016/7/layout/RepeatingBendingProcessNew"/>
    <dgm:cxn modelId="{244502B5-4E9D-436A-90A1-69704BCAAF41}" type="presOf" srcId="{02A253DA-A934-4ABD-8B3A-EA001338D1F6}" destId="{7F2A90A6-F9D4-4CA5-A096-FF4CA97EC73F}" srcOrd="0" destOrd="0" presId="urn:microsoft.com/office/officeart/2016/7/layout/RepeatingBendingProcessNew"/>
    <dgm:cxn modelId="{A18363BD-4C57-450B-87AF-5F3560EF7BDB}" type="presOf" srcId="{B5DF4098-430D-4E1C-A9E0-F50C1FD749B0}" destId="{B3F71EE4-2112-48F5-AA86-6C00B012BB7A}" srcOrd="0" destOrd="0" presId="urn:microsoft.com/office/officeart/2016/7/layout/RepeatingBendingProcessNew"/>
    <dgm:cxn modelId="{C33F12CA-6E2F-4E0E-9800-AD1C6AD93BDC}" type="presOf" srcId="{02A253DA-A934-4ABD-8B3A-EA001338D1F6}" destId="{0E854BC2-1C8B-440E-80A7-560697F1B414}" srcOrd="1" destOrd="0" presId="urn:microsoft.com/office/officeart/2016/7/layout/RepeatingBendingProcessNew"/>
    <dgm:cxn modelId="{59EFFBD7-6CB5-4DD3-AB80-A401C87FC8D8}" type="presOf" srcId="{3F5243CE-353E-40FB-A0F8-E5EF44B54188}" destId="{59459353-246C-4607-93C9-B15EB66606A8}" srcOrd="0" destOrd="0" presId="urn:microsoft.com/office/officeart/2016/7/layout/RepeatingBendingProcessNew"/>
    <dgm:cxn modelId="{8A4FE1DB-0362-47A1-A334-0B92F9955E21}" type="presOf" srcId="{3C05FC86-C227-43FD-A7CF-BBA3D5DB0E3F}" destId="{54F4B79C-8103-41FD-A203-35D43074516E}" srcOrd="0" destOrd="0" presId="urn:microsoft.com/office/officeart/2016/7/layout/RepeatingBendingProcessNew"/>
    <dgm:cxn modelId="{9C56C0E4-A4B3-4B76-86CA-672D001B3CBA}" type="presOf" srcId="{C7126D10-3F97-4F9B-A031-25794FBE8F69}" destId="{14413A16-9E7B-4369-BE16-4082D45E172F}" srcOrd="0" destOrd="0" presId="urn:microsoft.com/office/officeart/2016/7/layout/RepeatingBendingProcessNew"/>
    <dgm:cxn modelId="{FF931CEE-81A8-47E1-A903-5442827DBF36}" type="presOf" srcId="{1EED7605-3054-4CE1-B130-70944C78A77A}" destId="{5E02AFD7-C529-4D50-80F7-9EE02AD09757}" srcOrd="0" destOrd="0" presId="urn:microsoft.com/office/officeart/2016/7/layout/RepeatingBendingProcessNew"/>
    <dgm:cxn modelId="{05F181F1-0E2A-4A7F-B1DE-CD6C53BEDA57}" type="presOf" srcId="{3A65A6A6-7115-46F0-B0C4-2639FA210AF7}" destId="{95C0F25C-9E41-4C59-85DD-B7AAF0B3DA94}" srcOrd="0" destOrd="0" presId="urn:microsoft.com/office/officeart/2016/7/layout/RepeatingBendingProcessNew"/>
    <dgm:cxn modelId="{D45D4FFC-60FC-4F36-AE62-1337D2852A7D}" type="presOf" srcId="{3BE50167-262D-4348-9210-1B0140BE5D97}" destId="{1CD99E8C-4EF6-4C35-BC8C-752AEA3EE064}" srcOrd="0" destOrd="0" presId="urn:microsoft.com/office/officeart/2016/7/layout/RepeatingBendingProcessNew"/>
    <dgm:cxn modelId="{4B270E4A-E87A-4F15-86DF-3671ED7965B3}" type="presParOf" srcId="{95C0F25C-9E41-4C59-85DD-B7AAF0B3DA94}" destId="{B3F71EE4-2112-48F5-AA86-6C00B012BB7A}" srcOrd="0" destOrd="0" presId="urn:microsoft.com/office/officeart/2016/7/layout/RepeatingBendingProcessNew"/>
    <dgm:cxn modelId="{A39874AE-A53D-498E-AEF5-751F74F07F75}" type="presParOf" srcId="{95C0F25C-9E41-4C59-85DD-B7AAF0B3DA94}" destId="{54F4B79C-8103-41FD-A203-35D43074516E}" srcOrd="1" destOrd="0" presId="urn:microsoft.com/office/officeart/2016/7/layout/RepeatingBendingProcessNew"/>
    <dgm:cxn modelId="{EA6529E4-3536-407C-A8B6-64A6A80E38FA}" type="presParOf" srcId="{54F4B79C-8103-41FD-A203-35D43074516E}" destId="{D9BDD99B-7EC5-46BB-B26B-9BA10066D333}" srcOrd="0" destOrd="0" presId="urn:microsoft.com/office/officeart/2016/7/layout/RepeatingBendingProcessNew"/>
    <dgm:cxn modelId="{80F381B8-4766-4D29-8E8B-094F951C4258}" type="presParOf" srcId="{95C0F25C-9E41-4C59-85DD-B7AAF0B3DA94}" destId="{4DB91243-F5DE-4394-824B-424A772AEC47}" srcOrd="2" destOrd="0" presId="urn:microsoft.com/office/officeart/2016/7/layout/RepeatingBendingProcessNew"/>
    <dgm:cxn modelId="{2F5741AB-9F8F-47DA-8EAB-D054B6C5EBAE}" type="presParOf" srcId="{95C0F25C-9E41-4C59-85DD-B7AAF0B3DA94}" destId="{51E1E994-729F-418D-B2E9-4FE00778CF7B}" srcOrd="3" destOrd="0" presId="urn:microsoft.com/office/officeart/2016/7/layout/RepeatingBendingProcessNew"/>
    <dgm:cxn modelId="{60940B9D-F454-4240-B649-4F8622A4A7B1}" type="presParOf" srcId="{51E1E994-729F-418D-B2E9-4FE00778CF7B}" destId="{FA337BB1-09D5-4260-B7CF-E0742D9876EA}" srcOrd="0" destOrd="0" presId="urn:microsoft.com/office/officeart/2016/7/layout/RepeatingBendingProcessNew"/>
    <dgm:cxn modelId="{F56D8D55-4AD1-4468-BEBA-E15EFF16BA91}" type="presParOf" srcId="{95C0F25C-9E41-4C59-85DD-B7AAF0B3DA94}" destId="{14413A16-9E7B-4369-BE16-4082D45E172F}" srcOrd="4" destOrd="0" presId="urn:microsoft.com/office/officeart/2016/7/layout/RepeatingBendingProcessNew"/>
    <dgm:cxn modelId="{2A3492DD-401A-4B15-AEA5-209FCA2A398F}" type="presParOf" srcId="{95C0F25C-9E41-4C59-85DD-B7AAF0B3DA94}" destId="{59459353-246C-4607-93C9-B15EB66606A8}" srcOrd="5" destOrd="0" presId="urn:microsoft.com/office/officeart/2016/7/layout/RepeatingBendingProcessNew"/>
    <dgm:cxn modelId="{D7FD112C-0790-4629-AEEA-F0F147EE3332}" type="presParOf" srcId="{59459353-246C-4607-93C9-B15EB66606A8}" destId="{261E9474-16BB-4EE9-8D0F-F26DE4116587}" srcOrd="0" destOrd="0" presId="urn:microsoft.com/office/officeart/2016/7/layout/RepeatingBendingProcessNew"/>
    <dgm:cxn modelId="{C7FE0926-218E-48A5-A07C-0C13616824B8}" type="presParOf" srcId="{95C0F25C-9E41-4C59-85DD-B7AAF0B3DA94}" destId="{5E02AFD7-C529-4D50-80F7-9EE02AD09757}" srcOrd="6" destOrd="0" presId="urn:microsoft.com/office/officeart/2016/7/layout/RepeatingBendingProcessNew"/>
    <dgm:cxn modelId="{0F85AC20-16D0-48C3-8669-871B51033E73}" type="presParOf" srcId="{95C0F25C-9E41-4C59-85DD-B7AAF0B3DA94}" destId="{1CD99E8C-4EF6-4C35-BC8C-752AEA3EE064}" srcOrd="7" destOrd="0" presId="urn:microsoft.com/office/officeart/2016/7/layout/RepeatingBendingProcessNew"/>
    <dgm:cxn modelId="{2B56D12B-D96C-45CB-AC53-2E297B81CBD4}" type="presParOf" srcId="{1CD99E8C-4EF6-4C35-BC8C-752AEA3EE064}" destId="{8C738F54-DAA0-42D8-BFAD-E8060091F425}" srcOrd="0" destOrd="0" presId="urn:microsoft.com/office/officeart/2016/7/layout/RepeatingBendingProcessNew"/>
    <dgm:cxn modelId="{BD38D3AE-9198-4F4C-9486-6E5BB6D503ED}" type="presParOf" srcId="{95C0F25C-9E41-4C59-85DD-B7AAF0B3DA94}" destId="{F1F0EA64-2824-4B47-8A85-7D351612CAE5}" srcOrd="8" destOrd="0" presId="urn:microsoft.com/office/officeart/2016/7/layout/RepeatingBendingProcessNew"/>
    <dgm:cxn modelId="{D9297896-DC38-4276-B334-F3E8FFAE68F7}" type="presParOf" srcId="{95C0F25C-9E41-4C59-85DD-B7AAF0B3DA94}" destId="{7F2A90A6-F9D4-4CA5-A096-FF4CA97EC73F}" srcOrd="9" destOrd="0" presId="urn:microsoft.com/office/officeart/2016/7/layout/RepeatingBendingProcessNew"/>
    <dgm:cxn modelId="{2D84845F-F408-487F-888B-A8FC05E346BE}" type="presParOf" srcId="{7F2A90A6-F9D4-4CA5-A096-FF4CA97EC73F}" destId="{0E854BC2-1C8B-440E-80A7-560697F1B414}" srcOrd="0" destOrd="0" presId="urn:microsoft.com/office/officeart/2016/7/layout/RepeatingBendingProcessNew"/>
    <dgm:cxn modelId="{A352587D-0627-47B3-AB12-17B1595A4DAA}" type="presParOf" srcId="{95C0F25C-9E41-4C59-85DD-B7AAF0B3DA94}" destId="{9BD80B5D-3528-4243-8227-35D44A93A796}"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ABBC2B-1E27-4C22-8B27-78A24763D5B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cs-CZ"/>
        </a:p>
      </dgm:t>
    </dgm:pt>
    <dgm:pt modelId="{B69ADE21-6829-4A63-AD5E-A0DEAE316E4E}">
      <dgm:prSet phldrT="[Text]"/>
      <dgm:spPr/>
      <dgm:t>
        <a:bodyPr/>
        <a:lstStyle/>
        <a:p>
          <a:r>
            <a:rPr lang="cs-CZ" dirty="0"/>
            <a:t>Poskytnutí informací žadateli - anonymizace</a:t>
          </a:r>
        </a:p>
      </dgm:t>
    </dgm:pt>
    <dgm:pt modelId="{2FB3D47B-9C6F-4389-ACFB-1A7986D46383}" type="parTrans" cxnId="{21CC6EC6-C077-4E18-BA37-3645EAB7D598}">
      <dgm:prSet/>
      <dgm:spPr/>
      <dgm:t>
        <a:bodyPr/>
        <a:lstStyle/>
        <a:p>
          <a:endParaRPr lang="cs-CZ"/>
        </a:p>
      </dgm:t>
    </dgm:pt>
    <dgm:pt modelId="{AB34AE77-C0EC-407B-B559-38AA75B77870}" type="sibTrans" cxnId="{21CC6EC6-C077-4E18-BA37-3645EAB7D598}">
      <dgm:prSet/>
      <dgm:spPr/>
      <dgm:t>
        <a:bodyPr/>
        <a:lstStyle/>
        <a:p>
          <a:endParaRPr lang="cs-CZ"/>
        </a:p>
      </dgm:t>
    </dgm:pt>
    <dgm:pt modelId="{6F919F16-E5F1-4E75-964D-9DF355EBA56C}">
      <dgm:prSet phldrT="[Text]"/>
      <dgm:spPr/>
      <dgm:t>
        <a:bodyPr/>
        <a:lstStyle/>
        <a:p>
          <a:r>
            <a:rPr lang="cs-CZ" dirty="0"/>
            <a:t>Zveřejnění na webu po dobu 6 let (vyšší anonymizace než žadateli)</a:t>
          </a:r>
        </a:p>
      </dgm:t>
    </dgm:pt>
    <dgm:pt modelId="{DEB32FB4-5E88-421C-A61C-5B1F81ADFDDA}" type="parTrans" cxnId="{19BFD4E6-6B64-4C4A-9533-C8AC503EB5F5}">
      <dgm:prSet/>
      <dgm:spPr/>
      <dgm:t>
        <a:bodyPr/>
        <a:lstStyle/>
        <a:p>
          <a:endParaRPr lang="cs-CZ"/>
        </a:p>
      </dgm:t>
    </dgm:pt>
    <dgm:pt modelId="{C4001F26-E860-4715-BBF8-A0A0A7680DA7}" type="sibTrans" cxnId="{19BFD4E6-6B64-4C4A-9533-C8AC503EB5F5}">
      <dgm:prSet/>
      <dgm:spPr/>
      <dgm:t>
        <a:bodyPr/>
        <a:lstStyle/>
        <a:p>
          <a:endParaRPr lang="cs-CZ"/>
        </a:p>
      </dgm:t>
    </dgm:pt>
    <dgm:pt modelId="{6C40A690-DB8F-401F-8CCC-50DA26FD4E21}">
      <dgm:prSet phldrT="[Text]"/>
      <dgm:spPr/>
      <dgm:t>
        <a:bodyPr/>
        <a:lstStyle/>
        <a:p>
          <a:r>
            <a:rPr lang="cs-CZ" dirty="0"/>
            <a:t>Informace o platech – bez zveřejnění!</a:t>
          </a:r>
        </a:p>
      </dgm:t>
    </dgm:pt>
    <dgm:pt modelId="{74056B95-7CE3-4E75-8DC1-9B28E66F6C56}" type="parTrans" cxnId="{4A77843C-7DCE-48F6-8901-09777E6AC3EA}">
      <dgm:prSet/>
      <dgm:spPr/>
      <dgm:t>
        <a:bodyPr/>
        <a:lstStyle/>
        <a:p>
          <a:endParaRPr lang="cs-CZ"/>
        </a:p>
      </dgm:t>
    </dgm:pt>
    <dgm:pt modelId="{43541431-F890-4D1F-A366-E4634564B8CE}" type="sibTrans" cxnId="{4A77843C-7DCE-48F6-8901-09777E6AC3EA}">
      <dgm:prSet/>
      <dgm:spPr/>
      <dgm:t>
        <a:bodyPr/>
        <a:lstStyle/>
        <a:p>
          <a:endParaRPr lang="cs-CZ"/>
        </a:p>
      </dgm:t>
    </dgm:pt>
    <dgm:pt modelId="{D970299A-62A6-4F75-9554-6196C7C6C7DF}">
      <dgm:prSet phldrT="[Text]"/>
      <dgm:spPr/>
      <dgm:t>
        <a:bodyPr/>
        <a:lstStyle/>
        <a:p>
          <a:r>
            <a:rPr lang="cs-CZ" dirty="0"/>
            <a:t>Poskytnutí informace o příjemcích veřejných prostředků – včetně některých osobních údajů</a:t>
          </a:r>
        </a:p>
      </dgm:t>
    </dgm:pt>
    <dgm:pt modelId="{BAE7DAEE-0CC3-478A-9A66-73B9701387ED}" type="parTrans" cxnId="{71EB5152-1D16-409C-9772-C0352269629A}">
      <dgm:prSet/>
      <dgm:spPr/>
      <dgm:t>
        <a:bodyPr/>
        <a:lstStyle/>
        <a:p>
          <a:endParaRPr lang="cs-CZ"/>
        </a:p>
      </dgm:t>
    </dgm:pt>
    <dgm:pt modelId="{C297D5C4-6E34-4A24-AF4F-F15A1E427664}" type="sibTrans" cxnId="{71EB5152-1D16-409C-9772-C0352269629A}">
      <dgm:prSet/>
      <dgm:spPr/>
      <dgm:t>
        <a:bodyPr/>
        <a:lstStyle/>
        <a:p>
          <a:endParaRPr lang="cs-CZ"/>
        </a:p>
      </dgm:t>
    </dgm:pt>
    <dgm:pt modelId="{88D2621E-3204-4E12-A43A-7235A3C12A8A}">
      <dgm:prSet phldrT="[Text]"/>
      <dgm:spPr/>
      <dgm:t>
        <a:bodyPr/>
        <a:lstStyle/>
        <a:p>
          <a:r>
            <a:rPr lang="cs-CZ" dirty="0"/>
            <a:t>Dokumenty předané obci – žádosti, petice, podněty atd.  - odmítnout dle § 11 odst. 2</a:t>
          </a:r>
        </a:p>
        <a:p>
          <a:r>
            <a:rPr lang="cs-CZ" dirty="0"/>
            <a:t>Nedávat, ne anonymizace, odmítat</a:t>
          </a:r>
        </a:p>
      </dgm:t>
    </dgm:pt>
    <dgm:pt modelId="{7B2FCB3E-1A8C-4E92-8C0E-49B653754314}" type="parTrans" cxnId="{BFB16C39-3D17-4C56-825A-08AAE76A6D1B}">
      <dgm:prSet/>
      <dgm:spPr/>
      <dgm:t>
        <a:bodyPr/>
        <a:lstStyle/>
        <a:p>
          <a:endParaRPr lang="cs-CZ"/>
        </a:p>
      </dgm:t>
    </dgm:pt>
    <dgm:pt modelId="{5FDE46F4-A877-4B04-B140-99730221586E}" type="sibTrans" cxnId="{BFB16C39-3D17-4C56-825A-08AAE76A6D1B}">
      <dgm:prSet/>
      <dgm:spPr/>
      <dgm:t>
        <a:bodyPr/>
        <a:lstStyle/>
        <a:p>
          <a:endParaRPr lang="cs-CZ"/>
        </a:p>
      </dgm:t>
    </dgm:pt>
    <dgm:pt modelId="{9F3CD641-701F-40A9-9FAD-CC66F6A20EFA}" type="pres">
      <dgm:prSet presAssocID="{01ABBC2B-1E27-4C22-8B27-78A24763D5B6}" presName="diagram" presStyleCnt="0">
        <dgm:presLayoutVars>
          <dgm:dir/>
          <dgm:resizeHandles val="exact"/>
        </dgm:presLayoutVars>
      </dgm:prSet>
      <dgm:spPr/>
    </dgm:pt>
    <dgm:pt modelId="{FB4D4BF4-E013-44C1-9E43-5D4F4043B57F}" type="pres">
      <dgm:prSet presAssocID="{B69ADE21-6829-4A63-AD5E-A0DEAE316E4E}" presName="node" presStyleLbl="node1" presStyleIdx="0" presStyleCnt="5">
        <dgm:presLayoutVars>
          <dgm:bulletEnabled val="1"/>
        </dgm:presLayoutVars>
      </dgm:prSet>
      <dgm:spPr/>
    </dgm:pt>
    <dgm:pt modelId="{469A9E18-9FB5-4FCB-8BDC-ECE359490ECC}" type="pres">
      <dgm:prSet presAssocID="{AB34AE77-C0EC-407B-B559-38AA75B77870}" presName="sibTrans" presStyleCnt="0"/>
      <dgm:spPr/>
    </dgm:pt>
    <dgm:pt modelId="{E85B2746-44B3-4854-B1C1-303065C964C0}" type="pres">
      <dgm:prSet presAssocID="{6F919F16-E5F1-4E75-964D-9DF355EBA56C}" presName="node" presStyleLbl="node1" presStyleIdx="1" presStyleCnt="5" custLinFactX="5418" custLinFactNeighborX="100000" custLinFactNeighborY="1045">
        <dgm:presLayoutVars>
          <dgm:bulletEnabled val="1"/>
        </dgm:presLayoutVars>
      </dgm:prSet>
      <dgm:spPr/>
    </dgm:pt>
    <dgm:pt modelId="{869572FC-6273-4A34-8706-103C17E9AC40}" type="pres">
      <dgm:prSet presAssocID="{C4001F26-E860-4715-BBF8-A0A0A7680DA7}" presName="sibTrans" presStyleCnt="0"/>
      <dgm:spPr/>
    </dgm:pt>
    <dgm:pt modelId="{174CE8C7-F347-4E0D-87BC-551A802EBA12}" type="pres">
      <dgm:prSet presAssocID="{6C40A690-DB8F-401F-8CCC-50DA26FD4E21}" presName="node" presStyleLbl="node1" presStyleIdx="2" presStyleCnt="5" custLinFactX="-72123" custLinFactY="9598" custLinFactNeighborX="-100000" custLinFactNeighborY="100000">
        <dgm:presLayoutVars>
          <dgm:bulletEnabled val="1"/>
        </dgm:presLayoutVars>
      </dgm:prSet>
      <dgm:spPr/>
    </dgm:pt>
    <dgm:pt modelId="{69357B92-6811-4DE6-8070-411F97EFBC3B}" type="pres">
      <dgm:prSet presAssocID="{43541431-F890-4D1F-A366-E4634564B8CE}" presName="sibTrans" presStyleCnt="0"/>
      <dgm:spPr/>
    </dgm:pt>
    <dgm:pt modelId="{3E02F821-6831-4EAB-8C67-8CC7C477C41C}" type="pres">
      <dgm:prSet presAssocID="{D970299A-62A6-4F75-9554-6196C7C6C7DF}" presName="node" presStyleLbl="node1" presStyleIdx="3" presStyleCnt="5" custLinFactY="-15099" custLinFactNeighborX="54987" custLinFactNeighborY="-100000">
        <dgm:presLayoutVars>
          <dgm:bulletEnabled val="1"/>
        </dgm:presLayoutVars>
      </dgm:prSet>
      <dgm:spPr/>
    </dgm:pt>
    <dgm:pt modelId="{613A6783-AEBD-4303-94F9-F4F3079CD38C}" type="pres">
      <dgm:prSet presAssocID="{C297D5C4-6E34-4A24-AF4F-F15A1E427664}" presName="sibTrans" presStyleCnt="0"/>
      <dgm:spPr/>
    </dgm:pt>
    <dgm:pt modelId="{0DAA62BE-4CAF-4EC7-935E-5E237CD6E408}" type="pres">
      <dgm:prSet presAssocID="{88D2621E-3204-4E12-A43A-7235A3C12A8A}" presName="node" presStyleLbl="node1" presStyleIdx="4" presStyleCnt="5" custLinFactNeighborX="981" custLinFactNeighborY="-7068">
        <dgm:presLayoutVars>
          <dgm:bulletEnabled val="1"/>
        </dgm:presLayoutVars>
      </dgm:prSet>
      <dgm:spPr/>
    </dgm:pt>
  </dgm:ptLst>
  <dgm:cxnLst>
    <dgm:cxn modelId="{4088722E-A699-4B93-8325-533526F2CE0C}" type="presOf" srcId="{6C40A690-DB8F-401F-8CCC-50DA26FD4E21}" destId="{174CE8C7-F347-4E0D-87BC-551A802EBA12}" srcOrd="0" destOrd="0" presId="urn:microsoft.com/office/officeart/2005/8/layout/default"/>
    <dgm:cxn modelId="{BFB16C39-3D17-4C56-825A-08AAE76A6D1B}" srcId="{01ABBC2B-1E27-4C22-8B27-78A24763D5B6}" destId="{88D2621E-3204-4E12-A43A-7235A3C12A8A}" srcOrd="4" destOrd="0" parTransId="{7B2FCB3E-1A8C-4E92-8C0E-49B653754314}" sibTransId="{5FDE46F4-A877-4B04-B140-99730221586E}"/>
    <dgm:cxn modelId="{4A77843C-7DCE-48F6-8901-09777E6AC3EA}" srcId="{01ABBC2B-1E27-4C22-8B27-78A24763D5B6}" destId="{6C40A690-DB8F-401F-8CCC-50DA26FD4E21}" srcOrd="2" destOrd="0" parTransId="{74056B95-7CE3-4E75-8DC1-9B28E66F6C56}" sibTransId="{43541431-F890-4D1F-A366-E4634564B8CE}"/>
    <dgm:cxn modelId="{71EB5152-1D16-409C-9772-C0352269629A}" srcId="{01ABBC2B-1E27-4C22-8B27-78A24763D5B6}" destId="{D970299A-62A6-4F75-9554-6196C7C6C7DF}" srcOrd="3" destOrd="0" parTransId="{BAE7DAEE-0CC3-478A-9A66-73B9701387ED}" sibTransId="{C297D5C4-6E34-4A24-AF4F-F15A1E427664}"/>
    <dgm:cxn modelId="{31CDD788-0EEC-40A3-A90F-540C8128C103}" type="presOf" srcId="{B69ADE21-6829-4A63-AD5E-A0DEAE316E4E}" destId="{FB4D4BF4-E013-44C1-9E43-5D4F4043B57F}" srcOrd="0" destOrd="0" presId="urn:microsoft.com/office/officeart/2005/8/layout/default"/>
    <dgm:cxn modelId="{DB6EE6BC-3054-4D0E-B1D6-A121414AC2FF}" type="presOf" srcId="{88D2621E-3204-4E12-A43A-7235A3C12A8A}" destId="{0DAA62BE-4CAF-4EC7-935E-5E237CD6E408}" srcOrd="0" destOrd="0" presId="urn:microsoft.com/office/officeart/2005/8/layout/default"/>
    <dgm:cxn modelId="{4B4435BD-4E9E-493F-8478-88ACC96D5C70}" type="presOf" srcId="{6F919F16-E5F1-4E75-964D-9DF355EBA56C}" destId="{E85B2746-44B3-4854-B1C1-303065C964C0}" srcOrd="0" destOrd="0" presId="urn:microsoft.com/office/officeart/2005/8/layout/default"/>
    <dgm:cxn modelId="{21CC6EC6-C077-4E18-BA37-3645EAB7D598}" srcId="{01ABBC2B-1E27-4C22-8B27-78A24763D5B6}" destId="{B69ADE21-6829-4A63-AD5E-A0DEAE316E4E}" srcOrd="0" destOrd="0" parTransId="{2FB3D47B-9C6F-4389-ACFB-1A7986D46383}" sibTransId="{AB34AE77-C0EC-407B-B559-38AA75B77870}"/>
    <dgm:cxn modelId="{9E0E51DA-F6F0-4C61-9280-4AE7CEC13784}" type="presOf" srcId="{01ABBC2B-1E27-4C22-8B27-78A24763D5B6}" destId="{9F3CD641-701F-40A9-9FAD-CC66F6A20EFA}" srcOrd="0" destOrd="0" presId="urn:microsoft.com/office/officeart/2005/8/layout/default"/>
    <dgm:cxn modelId="{C843EADD-7A07-497D-9A15-E72FB30EFD4E}" type="presOf" srcId="{D970299A-62A6-4F75-9554-6196C7C6C7DF}" destId="{3E02F821-6831-4EAB-8C67-8CC7C477C41C}" srcOrd="0" destOrd="0" presId="urn:microsoft.com/office/officeart/2005/8/layout/default"/>
    <dgm:cxn modelId="{19BFD4E6-6B64-4C4A-9533-C8AC503EB5F5}" srcId="{01ABBC2B-1E27-4C22-8B27-78A24763D5B6}" destId="{6F919F16-E5F1-4E75-964D-9DF355EBA56C}" srcOrd="1" destOrd="0" parTransId="{DEB32FB4-5E88-421C-A61C-5B1F81ADFDDA}" sibTransId="{C4001F26-E860-4715-BBF8-A0A0A7680DA7}"/>
    <dgm:cxn modelId="{E7071141-131F-4E42-A799-491F374F1BFA}" type="presParOf" srcId="{9F3CD641-701F-40A9-9FAD-CC66F6A20EFA}" destId="{FB4D4BF4-E013-44C1-9E43-5D4F4043B57F}" srcOrd="0" destOrd="0" presId="urn:microsoft.com/office/officeart/2005/8/layout/default"/>
    <dgm:cxn modelId="{573A52C3-61D6-450D-BC02-DA7A31D8F2E0}" type="presParOf" srcId="{9F3CD641-701F-40A9-9FAD-CC66F6A20EFA}" destId="{469A9E18-9FB5-4FCB-8BDC-ECE359490ECC}" srcOrd="1" destOrd="0" presId="urn:microsoft.com/office/officeart/2005/8/layout/default"/>
    <dgm:cxn modelId="{80035D36-09AC-4765-9A58-EAFC8412A5DC}" type="presParOf" srcId="{9F3CD641-701F-40A9-9FAD-CC66F6A20EFA}" destId="{E85B2746-44B3-4854-B1C1-303065C964C0}" srcOrd="2" destOrd="0" presId="urn:microsoft.com/office/officeart/2005/8/layout/default"/>
    <dgm:cxn modelId="{F4F77B86-5B18-418F-9D2E-D47537911D6B}" type="presParOf" srcId="{9F3CD641-701F-40A9-9FAD-CC66F6A20EFA}" destId="{869572FC-6273-4A34-8706-103C17E9AC40}" srcOrd="3" destOrd="0" presId="urn:microsoft.com/office/officeart/2005/8/layout/default"/>
    <dgm:cxn modelId="{2EB77A3E-1DB8-45EE-BC07-090F0196782B}" type="presParOf" srcId="{9F3CD641-701F-40A9-9FAD-CC66F6A20EFA}" destId="{174CE8C7-F347-4E0D-87BC-551A802EBA12}" srcOrd="4" destOrd="0" presId="urn:microsoft.com/office/officeart/2005/8/layout/default"/>
    <dgm:cxn modelId="{65F50DD7-98F8-4E4D-9822-22885AC78F01}" type="presParOf" srcId="{9F3CD641-701F-40A9-9FAD-CC66F6A20EFA}" destId="{69357B92-6811-4DE6-8070-411F97EFBC3B}" srcOrd="5" destOrd="0" presId="urn:microsoft.com/office/officeart/2005/8/layout/default"/>
    <dgm:cxn modelId="{C46AFAD7-4614-4D59-8388-9E2AC43DB1D3}" type="presParOf" srcId="{9F3CD641-701F-40A9-9FAD-CC66F6A20EFA}" destId="{3E02F821-6831-4EAB-8C67-8CC7C477C41C}" srcOrd="6" destOrd="0" presId="urn:microsoft.com/office/officeart/2005/8/layout/default"/>
    <dgm:cxn modelId="{74B93D05-6FB5-48CB-B5DF-B6116936C4B5}" type="presParOf" srcId="{9F3CD641-701F-40A9-9FAD-CC66F6A20EFA}" destId="{613A6783-AEBD-4303-94F9-F4F3079CD38C}" srcOrd="7" destOrd="0" presId="urn:microsoft.com/office/officeart/2005/8/layout/default"/>
    <dgm:cxn modelId="{97F63D9B-8076-436F-AA74-5E2F1DEDABBE}" type="presParOf" srcId="{9F3CD641-701F-40A9-9FAD-CC66F6A20EFA}" destId="{0DAA62BE-4CAF-4EC7-935E-5E237CD6E40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ABBC2B-1E27-4C22-8B27-78A24763D5B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cs-CZ"/>
        </a:p>
      </dgm:t>
    </dgm:pt>
    <dgm:pt modelId="{B69ADE21-6829-4A63-AD5E-A0DEAE316E4E}">
      <dgm:prSet phldrT="[Text]"/>
      <dgm:spPr/>
      <dgm:t>
        <a:bodyPr/>
        <a:lstStyle/>
        <a:p>
          <a:r>
            <a:rPr lang="cs-CZ" dirty="0"/>
            <a:t>Odmítnout dle § 11 odst. 2 zák. č. 106/1999 Sb.</a:t>
          </a:r>
        </a:p>
        <a:p>
          <a:r>
            <a:rPr lang="cs-CZ" dirty="0"/>
            <a:t>Nedáte vůbec</a:t>
          </a:r>
        </a:p>
      </dgm:t>
    </dgm:pt>
    <dgm:pt modelId="{2FB3D47B-9C6F-4389-ACFB-1A7986D46383}" type="parTrans" cxnId="{21CC6EC6-C077-4E18-BA37-3645EAB7D598}">
      <dgm:prSet/>
      <dgm:spPr/>
      <dgm:t>
        <a:bodyPr/>
        <a:lstStyle/>
        <a:p>
          <a:endParaRPr lang="cs-CZ"/>
        </a:p>
      </dgm:t>
    </dgm:pt>
    <dgm:pt modelId="{AB34AE77-C0EC-407B-B559-38AA75B77870}" type="sibTrans" cxnId="{21CC6EC6-C077-4E18-BA37-3645EAB7D598}">
      <dgm:prSet/>
      <dgm:spPr/>
      <dgm:t>
        <a:bodyPr/>
        <a:lstStyle/>
        <a:p>
          <a:endParaRPr lang="cs-CZ"/>
        </a:p>
      </dgm:t>
    </dgm:pt>
    <dgm:pt modelId="{6F919F16-E5F1-4E75-964D-9DF355EBA56C}">
      <dgm:prSet phldrT="[Text]"/>
      <dgm:spPr/>
      <dgm:t>
        <a:bodyPr/>
        <a:lstStyle/>
        <a:p>
          <a:r>
            <a:rPr lang="cs-CZ" dirty="0"/>
            <a:t>Pokud by </a:t>
          </a:r>
          <a:r>
            <a:rPr lang="cs-CZ" dirty="0" err="1"/>
            <a:t>KrÚ</a:t>
          </a:r>
          <a:r>
            <a:rPr lang="cs-CZ" dirty="0"/>
            <a:t> ignoroval § 11 odst. 2 a nutil poskytnout</a:t>
          </a:r>
        </a:p>
        <a:p>
          <a:r>
            <a:rPr lang="cs-CZ" dirty="0"/>
            <a:t> - anonymizovat (pak ale dostane žadatel úvodní text petice a zbytek začerněn)</a:t>
          </a:r>
        </a:p>
      </dgm:t>
    </dgm:pt>
    <dgm:pt modelId="{DEB32FB4-5E88-421C-A61C-5B1F81ADFDDA}" type="parTrans" cxnId="{19BFD4E6-6B64-4C4A-9533-C8AC503EB5F5}">
      <dgm:prSet/>
      <dgm:spPr/>
      <dgm:t>
        <a:bodyPr/>
        <a:lstStyle/>
        <a:p>
          <a:endParaRPr lang="cs-CZ"/>
        </a:p>
      </dgm:t>
    </dgm:pt>
    <dgm:pt modelId="{C4001F26-E860-4715-BBF8-A0A0A7680DA7}" type="sibTrans" cxnId="{19BFD4E6-6B64-4C4A-9533-C8AC503EB5F5}">
      <dgm:prSet/>
      <dgm:spPr/>
      <dgm:t>
        <a:bodyPr/>
        <a:lstStyle/>
        <a:p>
          <a:endParaRPr lang="cs-CZ"/>
        </a:p>
      </dgm:t>
    </dgm:pt>
    <dgm:pt modelId="{D970299A-62A6-4F75-9554-6196C7C6C7DF}">
      <dgm:prSet phldrT="[Text]"/>
      <dgm:spPr/>
      <dgm:t>
        <a:bodyPr/>
        <a:lstStyle/>
        <a:p>
          <a:r>
            <a:rPr lang="cs-CZ" dirty="0"/>
            <a:t>Pokud je petice součástí podkladů pro RM/ZM</a:t>
          </a:r>
        </a:p>
        <a:p>
          <a:r>
            <a:rPr lang="cs-CZ" dirty="0"/>
            <a:t>- poskytnout navazující dokumenty</a:t>
          </a:r>
        </a:p>
      </dgm:t>
    </dgm:pt>
    <dgm:pt modelId="{BAE7DAEE-0CC3-478A-9A66-73B9701387ED}" type="parTrans" cxnId="{71EB5152-1D16-409C-9772-C0352269629A}">
      <dgm:prSet/>
      <dgm:spPr/>
      <dgm:t>
        <a:bodyPr/>
        <a:lstStyle/>
        <a:p>
          <a:endParaRPr lang="cs-CZ"/>
        </a:p>
      </dgm:t>
    </dgm:pt>
    <dgm:pt modelId="{C297D5C4-6E34-4A24-AF4F-F15A1E427664}" type="sibTrans" cxnId="{71EB5152-1D16-409C-9772-C0352269629A}">
      <dgm:prSet/>
      <dgm:spPr/>
      <dgm:t>
        <a:bodyPr/>
        <a:lstStyle/>
        <a:p>
          <a:endParaRPr lang="cs-CZ"/>
        </a:p>
      </dgm:t>
    </dgm:pt>
    <dgm:pt modelId="{9F3CD641-701F-40A9-9FAD-CC66F6A20EFA}" type="pres">
      <dgm:prSet presAssocID="{01ABBC2B-1E27-4C22-8B27-78A24763D5B6}" presName="diagram" presStyleCnt="0">
        <dgm:presLayoutVars>
          <dgm:dir/>
          <dgm:resizeHandles val="exact"/>
        </dgm:presLayoutVars>
      </dgm:prSet>
      <dgm:spPr/>
    </dgm:pt>
    <dgm:pt modelId="{FB4D4BF4-E013-44C1-9E43-5D4F4043B57F}" type="pres">
      <dgm:prSet presAssocID="{B69ADE21-6829-4A63-AD5E-A0DEAE316E4E}" presName="node" presStyleLbl="node1" presStyleIdx="0" presStyleCnt="3">
        <dgm:presLayoutVars>
          <dgm:bulletEnabled val="1"/>
        </dgm:presLayoutVars>
      </dgm:prSet>
      <dgm:spPr/>
    </dgm:pt>
    <dgm:pt modelId="{469A9E18-9FB5-4FCB-8BDC-ECE359490ECC}" type="pres">
      <dgm:prSet presAssocID="{AB34AE77-C0EC-407B-B559-38AA75B77870}" presName="sibTrans" presStyleCnt="0"/>
      <dgm:spPr/>
    </dgm:pt>
    <dgm:pt modelId="{E85B2746-44B3-4854-B1C1-303065C964C0}" type="pres">
      <dgm:prSet presAssocID="{6F919F16-E5F1-4E75-964D-9DF355EBA56C}" presName="node" presStyleLbl="node1" presStyleIdx="1" presStyleCnt="3" custLinFactY="14471" custLinFactNeighborX="-67472" custLinFactNeighborY="100000">
        <dgm:presLayoutVars>
          <dgm:bulletEnabled val="1"/>
        </dgm:presLayoutVars>
      </dgm:prSet>
      <dgm:spPr/>
    </dgm:pt>
    <dgm:pt modelId="{869572FC-6273-4A34-8706-103C17E9AC40}" type="pres">
      <dgm:prSet presAssocID="{C4001F26-E860-4715-BBF8-A0A0A7680DA7}" presName="sibTrans" presStyleCnt="0"/>
      <dgm:spPr/>
    </dgm:pt>
    <dgm:pt modelId="{3E02F821-6831-4EAB-8C67-8CC7C477C41C}" type="pres">
      <dgm:prSet presAssocID="{D970299A-62A6-4F75-9554-6196C7C6C7DF}" presName="node" presStyleLbl="node1" presStyleIdx="2" presStyleCnt="3" custLinFactY="-15099" custLinFactNeighborX="54987" custLinFactNeighborY="-100000">
        <dgm:presLayoutVars>
          <dgm:bulletEnabled val="1"/>
        </dgm:presLayoutVars>
      </dgm:prSet>
      <dgm:spPr/>
    </dgm:pt>
  </dgm:ptLst>
  <dgm:cxnLst>
    <dgm:cxn modelId="{71EB5152-1D16-409C-9772-C0352269629A}" srcId="{01ABBC2B-1E27-4C22-8B27-78A24763D5B6}" destId="{D970299A-62A6-4F75-9554-6196C7C6C7DF}" srcOrd="2" destOrd="0" parTransId="{BAE7DAEE-0CC3-478A-9A66-73B9701387ED}" sibTransId="{C297D5C4-6E34-4A24-AF4F-F15A1E427664}"/>
    <dgm:cxn modelId="{31CDD788-0EEC-40A3-A90F-540C8128C103}" type="presOf" srcId="{B69ADE21-6829-4A63-AD5E-A0DEAE316E4E}" destId="{FB4D4BF4-E013-44C1-9E43-5D4F4043B57F}" srcOrd="0" destOrd="0" presId="urn:microsoft.com/office/officeart/2005/8/layout/default"/>
    <dgm:cxn modelId="{4B4435BD-4E9E-493F-8478-88ACC96D5C70}" type="presOf" srcId="{6F919F16-E5F1-4E75-964D-9DF355EBA56C}" destId="{E85B2746-44B3-4854-B1C1-303065C964C0}" srcOrd="0" destOrd="0" presId="urn:microsoft.com/office/officeart/2005/8/layout/default"/>
    <dgm:cxn modelId="{21CC6EC6-C077-4E18-BA37-3645EAB7D598}" srcId="{01ABBC2B-1E27-4C22-8B27-78A24763D5B6}" destId="{B69ADE21-6829-4A63-AD5E-A0DEAE316E4E}" srcOrd="0" destOrd="0" parTransId="{2FB3D47B-9C6F-4389-ACFB-1A7986D46383}" sibTransId="{AB34AE77-C0EC-407B-B559-38AA75B77870}"/>
    <dgm:cxn modelId="{9E0E51DA-F6F0-4C61-9280-4AE7CEC13784}" type="presOf" srcId="{01ABBC2B-1E27-4C22-8B27-78A24763D5B6}" destId="{9F3CD641-701F-40A9-9FAD-CC66F6A20EFA}" srcOrd="0" destOrd="0" presId="urn:microsoft.com/office/officeart/2005/8/layout/default"/>
    <dgm:cxn modelId="{C843EADD-7A07-497D-9A15-E72FB30EFD4E}" type="presOf" srcId="{D970299A-62A6-4F75-9554-6196C7C6C7DF}" destId="{3E02F821-6831-4EAB-8C67-8CC7C477C41C}" srcOrd="0" destOrd="0" presId="urn:microsoft.com/office/officeart/2005/8/layout/default"/>
    <dgm:cxn modelId="{19BFD4E6-6B64-4C4A-9533-C8AC503EB5F5}" srcId="{01ABBC2B-1E27-4C22-8B27-78A24763D5B6}" destId="{6F919F16-E5F1-4E75-964D-9DF355EBA56C}" srcOrd="1" destOrd="0" parTransId="{DEB32FB4-5E88-421C-A61C-5B1F81ADFDDA}" sibTransId="{C4001F26-E860-4715-BBF8-A0A0A7680DA7}"/>
    <dgm:cxn modelId="{E7071141-131F-4E42-A799-491F374F1BFA}" type="presParOf" srcId="{9F3CD641-701F-40A9-9FAD-CC66F6A20EFA}" destId="{FB4D4BF4-E013-44C1-9E43-5D4F4043B57F}" srcOrd="0" destOrd="0" presId="urn:microsoft.com/office/officeart/2005/8/layout/default"/>
    <dgm:cxn modelId="{573A52C3-61D6-450D-BC02-DA7A31D8F2E0}" type="presParOf" srcId="{9F3CD641-701F-40A9-9FAD-CC66F6A20EFA}" destId="{469A9E18-9FB5-4FCB-8BDC-ECE359490ECC}" srcOrd="1" destOrd="0" presId="urn:microsoft.com/office/officeart/2005/8/layout/default"/>
    <dgm:cxn modelId="{80035D36-09AC-4765-9A58-EAFC8412A5DC}" type="presParOf" srcId="{9F3CD641-701F-40A9-9FAD-CC66F6A20EFA}" destId="{E85B2746-44B3-4854-B1C1-303065C964C0}" srcOrd="2" destOrd="0" presId="urn:microsoft.com/office/officeart/2005/8/layout/default"/>
    <dgm:cxn modelId="{F4F77B86-5B18-418F-9D2E-D47537911D6B}" type="presParOf" srcId="{9F3CD641-701F-40A9-9FAD-CC66F6A20EFA}" destId="{869572FC-6273-4A34-8706-103C17E9AC40}" srcOrd="3" destOrd="0" presId="urn:microsoft.com/office/officeart/2005/8/layout/default"/>
    <dgm:cxn modelId="{C46AFAD7-4614-4D59-8388-9E2AC43DB1D3}" type="presParOf" srcId="{9F3CD641-701F-40A9-9FAD-CC66F6A20EFA}" destId="{3E02F821-6831-4EAB-8C67-8CC7C477C41C}"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ABBC2B-1E27-4C22-8B27-78A24763D5B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cs-CZ"/>
        </a:p>
      </dgm:t>
    </dgm:pt>
    <dgm:pt modelId="{B69ADE21-6829-4A63-AD5E-A0DEAE316E4E}">
      <dgm:prSet phldrT="[Text]"/>
      <dgm:spPr/>
      <dgm:t>
        <a:bodyPr/>
        <a:lstStyle/>
        <a:p>
          <a:r>
            <a:rPr lang="cs-CZ" dirty="0"/>
            <a:t>Na zasedání- všechny osobní údaje</a:t>
          </a:r>
        </a:p>
      </dgm:t>
    </dgm:pt>
    <dgm:pt modelId="{2FB3D47B-9C6F-4389-ACFB-1A7986D46383}" type="parTrans" cxnId="{21CC6EC6-C077-4E18-BA37-3645EAB7D598}">
      <dgm:prSet/>
      <dgm:spPr/>
      <dgm:t>
        <a:bodyPr/>
        <a:lstStyle/>
        <a:p>
          <a:endParaRPr lang="cs-CZ"/>
        </a:p>
      </dgm:t>
    </dgm:pt>
    <dgm:pt modelId="{AB34AE77-C0EC-407B-B559-38AA75B77870}" type="sibTrans" cxnId="{21CC6EC6-C077-4E18-BA37-3645EAB7D598}">
      <dgm:prSet/>
      <dgm:spPr/>
      <dgm:t>
        <a:bodyPr/>
        <a:lstStyle/>
        <a:p>
          <a:endParaRPr lang="cs-CZ"/>
        </a:p>
      </dgm:t>
    </dgm:pt>
    <dgm:pt modelId="{6F919F16-E5F1-4E75-964D-9DF355EBA56C}">
      <dgm:prSet phldrT="[Text]"/>
      <dgm:spPr/>
      <dgm:t>
        <a:bodyPr/>
        <a:lstStyle/>
        <a:p>
          <a:r>
            <a:rPr lang="cs-CZ" dirty="0"/>
            <a:t>Zápis na web – anonymizace osobních údajů</a:t>
          </a:r>
        </a:p>
      </dgm:t>
    </dgm:pt>
    <dgm:pt modelId="{DEB32FB4-5E88-421C-A61C-5B1F81ADFDDA}" type="parTrans" cxnId="{19BFD4E6-6B64-4C4A-9533-C8AC503EB5F5}">
      <dgm:prSet/>
      <dgm:spPr/>
      <dgm:t>
        <a:bodyPr/>
        <a:lstStyle/>
        <a:p>
          <a:endParaRPr lang="cs-CZ"/>
        </a:p>
      </dgm:t>
    </dgm:pt>
    <dgm:pt modelId="{C4001F26-E860-4715-BBF8-A0A0A7680DA7}" type="sibTrans" cxnId="{19BFD4E6-6B64-4C4A-9533-C8AC503EB5F5}">
      <dgm:prSet/>
      <dgm:spPr/>
      <dgm:t>
        <a:bodyPr/>
        <a:lstStyle/>
        <a:p>
          <a:endParaRPr lang="cs-CZ"/>
        </a:p>
      </dgm:t>
    </dgm:pt>
    <dgm:pt modelId="{6C40A690-DB8F-401F-8CCC-50DA26FD4E21}">
      <dgm:prSet phldrT="[Text]"/>
      <dgm:spPr/>
      <dgm:t>
        <a:bodyPr/>
        <a:lstStyle/>
        <a:p>
          <a:r>
            <a:rPr lang="cs-CZ" dirty="0"/>
            <a:t>Zvukový, videozáznam - anonymizace</a:t>
          </a:r>
        </a:p>
      </dgm:t>
    </dgm:pt>
    <dgm:pt modelId="{74056B95-7CE3-4E75-8DC1-9B28E66F6C56}" type="parTrans" cxnId="{4A77843C-7DCE-48F6-8901-09777E6AC3EA}">
      <dgm:prSet/>
      <dgm:spPr/>
      <dgm:t>
        <a:bodyPr/>
        <a:lstStyle/>
        <a:p>
          <a:endParaRPr lang="cs-CZ"/>
        </a:p>
      </dgm:t>
    </dgm:pt>
    <dgm:pt modelId="{43541431-F890-4D1F-A366-E4634564B8CE}" type="sibTrans" cxnId="{4A77843C-7DCE-48F6-8901-09777E6AC3EA}">
      <dgm:prSet/>
      <dgm:spPr/>
      <dgm:t>
        <a:bodyPr/>
        <a:lstStyle/>
        <a:p>
          <a:endParaRPr lang="cs-CZ"/>
        </a:p>
      </dgm:t>
    </dgm:pt>
    <dgm:pt modelId="{D970299A-62A6-4F75-9554-6196C7C6C7DF}">
      <dgm:prSet phldrT="[Text]"/>
      <dgm:spPr/>
      <dgm:t>
        <a:bodyPr/>
        <a:lstStyle/>
        <a:p>
          <a:r>
            <a:rPr lang="cs-CZ" dirty="0"/>
            <a:t>Při nahlížení do zápisu občanem obce – všechny osobní údaje (+ možnost pořídit si kopie bez omezení)</a:t>
          </a:r>
        </a:p>
      </dgm:t>
    </dgm:pt>
    <dgm:pt modelId="{BAE7DAEE-0CC3-478A-9A66-73B9701387ED}" type="parTrans" cxnId="{71EB5152-1D16-409C-9772-C0352269629A}">
      <dgm:prSet/>
      <dgm:spPr/>
      <dgm:t>
        <a:bodyPr/>
        <a:lstStyle/>
        <a:p>
          <a:endParaRPr lang="cs-CZ"/>
        </a:p>
      </dgm:t>
    </dgm:pt>
    <dgm:pt modelId="{C297D5C4-6E34-4A24-AF4F-F15A1E427664}" type="sibTrans" cxnId="{71EB5152-1D16-409C-9772-C0352269629A}">
      <dgm:prSet/>
      <dgm:spPr/>
      <dgm:t>
        <a:bodyPr/>
        <a:lstStyle/>
        <a:p>
          <a:endParaRPr lang="cs-CZ"/>
        </a:p>
      </dgm:t>
    </dgm:pt>
    <dgm:pt modelId="{88D2621E-3204-4E12-A43A-7235A3C12A8A}">
      <dgm:prSet phldrT="[Text]"/>
      <dgm:spPr/>
      <dgm:t>
        <a:bodyPr/>
        <a:lstStyle/>
        <a:p>
          <a:r>
            <a:rPr lang="cs-CZ" dirty="0"/>
            <a:t>Zápis požadovaný dle 106ky – anonymizace, kromě příjemců veřejných prostředků</a:t>
          </a:r>
        </a:p>
      </dgm:t>
    </dgm:pt>
    <dgm:pt modelId="{7B2FCB3E-1A8C-4E92-8C0E-49B653754314}" type="parTrans" cxnId="{BFB16C39-3D17-4C56-825A-08AAE76A6D1B}">
      <dgm:prSet/>
      <dgm:spPr/>
      <dgm:t>
        <a:bodyPr/>
        <a:lstStyle/>
        <a:p>
          <a:endParaRPr lang="cs-CZ"/>
        </a:p>
      </dgm:t>
    </dgm:pt>
    <dgm:pt modelId="{5FDE46F4-A877-4B04-B140-99730221586E}" type="sibTrans" cxnId="{BFB16C39-3D17-4C56-825A-08AAE76A6D1B}">
      <dgm:prSet/>
      <dgm:spPr/>
      <dgm:t>
        <a:bodyPr/>
        <a:lstStyle/>
        <a:p>
          <a:endParaRPr lang="cs-CZ"/>
        </a:p>
      </dgm:t>
    </dgm:pt>
    <dgm:pt modelId="{9F3CD641-701F-40A9-9FAD-CC66F6A20EFA}" type="pres">
      <dgm:prSet presAssocID="{01ABBC2B-1E27-4C22-8B27-78A24763D5B6}" presName="diagram" presStyleCnt="0">
        <dgm:presLayoutVars>
          <dgm:dir/>
          <dgm:resizeHandles val="exact"/>
        </dgm:presLayoutVars>
      </dgm:prSet>
      <dgm:spPr/>
    </dgm:pt>
    <dgm:pt modelId="{FB4D4BF4-E013-44C1-9E43-5D4F4043B57F}" type="pres">
      <dgm:prSet presAssocID="{B69ADE21-6829-4A63-AD5E-A0DEAE316E4E}" presName="node" presStyleLbl="node1" presStyleIdx="0" presStyleCnt="5">
        <dgm:presLayoutVars>
          <dgm:bulletEnabled val="1"/>
        </dgm:presLayoutVars>
      </dgm:prSet>
      <dgm:spPr/>
    </dgm:pt>
    <dgm:pt modelId="{469A9E18-9FB5-4FCB-8BDC-ECE359490ECC}" type="pres">
      <dgm:prSet presAssocID="{AB34AE77-C0EC-407B-B559-38AA75B77870}" presName="sibTrans" presStyleCnt="0"/>
      <dgm:spPr/>
    </dgm:pt>
    <dgm:pt modelId="{E85B2746-44B3-4854-B1C1-303065C964C0}" type="pres">
      <dgm:prSet presAssocID="{6F919F16-E5F1-4E75-964D-9DF355EBA56C}" presName="node" presStyleLbl="node1" presStyleIdx="1" presStyleCnt="5" custLinFactX="5418" custLinFactNeighborX="100000" custLinFactNeighborY="1045">
        <dgm:presLayoutVars>
          <dgm:bulletEnabled val="1"/>
        </dgm:presLayoutVars>
      </dgm:prSet>
      <dgm:spPr/>
    </dgm:pt>
    <dgm:pt modelId="{869572FC-6273-4A34-8706-103C17E9AC40}" type="pres">
      <dgm:prSet presAssocID="{C4001F26-E860-4715-BBF8-A0A0A7680DA7}" presName="sibTrans" presStyleCnt="0"/>
      <dgm:spPr/>
    </dgm:pt>
    <dgm:pt modelId="{174CE8C7-F347-4E0D-87BC-551A802EBA12}" type="pres">
      <dgm:prSet presAssocID="{6C40A690-DB8F-401F-8CCC-50DA26FD4E21}" presName="node" presStyleLbl="node1" presStyleIdx="2" presStyleCnt="5" custLinFactY="16690" custLinFactNeighborX="-48732" custLinFactNeighborY="100000">
        <dgm:presLayoutVars>
          <dgm:bulletEnabled val="1"/>
        </dgm:presLayoutVars>
      </dgm:prSet>
      <dgm:spPr/>
    </dgm:pt>
    <dgm:pt modelId="{69357B92-6811-4DE6-8070-411F97EFBC3B}" type="pres">
      <dgm:prSet presAssocID="{43541431-F890-4D1F-A366-E4634564B8CE}" presName="sibTrans" presStyleCnt="0"/>
      <dgm:spPr/>
    </dgm:pt>
    <dgm:pt modelId="{3E02F821-6831-4EAB-8C67-8CC7C477C41C}" type="pres">
      <dgm:prSet presAssocID="{D970299A-62A6-4F75-9554-6196C7C6C7DF}" presName="node" presStyleLbl="node1" presStyleIdx="3" presStyleCnt="5" custLinFactY="-15099" custLinFactNeighborX="54987" custLinFactNeighborY="-100000">
        <dgm:presLayoutVars>
          <dgm:bulletEnabled val="1"/>
        </dgm:presLayoutVars>
      </dgm:prSet>
      <dgm:spPr/>
    </dgm:pt>
    <dgm:pt modelId="{613A6783-AEBD-4303-94F9-F4F3079CD38C}" type="pres">
      <dgm:prSet presAssocID="{C297D5C4-6E34-4A24-AF4F-F15A1E427664}" presName="sibTrans" presStyleCnt="0"/>
      <dgm:spPr/>
    </dgm:pt>
    <dgm:pt modelId="{0DAA62BE-4CAF-4EC7-935E-5E237CD6E408}" type="pres">
      <dgm:prSet presAssocID="{88D2621E-3204-4E12-A43A-7235A3C12A8A}" presName="node" presStyleLbl="node1" presStyleIdx="4" presStyleCnt="5" custLinFactX="-19791" custLinFactNeighborX="-100000" custLinFactNeighborY="-522">
        <dgm:presLayoutVars>
          <dgm:bulletEnabled val="1"/>
        </dgm:presLayoutVars>
      </dgm:prSet>
      <dgm:spPr/>
    </dgm:pt>
  </dgm:ptLst>
  <dgm:cxnLst>
    <dgm:cxn modelId="{4088722E-A699-4B93-8325-533526F2CE0C}" type="presOf" srcId="{6C40A690-DB8F-401F-8CCC-50DA26FD4E21}" destId="{174CE8C7-F347-4E0D-87BC-551A802EBA12}" srcOrd="0" destOrd="0" presId="urn:microsoft.com/office/officeart/2005/8/layout/default"/>
    <dgm:cxn modelId="{BFB16C39-3D17-4C56-825A-08AAE76A6D1B}" srcId="{01ABBC2B-1E27-4C22-8B27-78A24763D5B6}" destId="{88D2621E-3204-4E12-A43A-7235A3C12A8A}" srcOrd="4" destOrd="0" parTransId="{7B2FCB3E-1A8C-4E92-8C0E-49B653754314}" sibTransId="{5FDE46F4-A877-4B04-B140-99730221586E}"/>
    <dgm:cxn modelId="{4A77843C-7DCE-48F6-8901-09777E6AC3EA}" srcId="{01ABBC2B-1E27-4C22-8B27-78A24763D5B6}" destId="{6C40A690-DB8F-401F-8CCC-50DA26FD4E21}" srcOrd="2" destOrd="0" parTransId="{74056B95-7CE3-4E75-8DC1-9B28E66F6C56}" sibTransId="{43541431-F890-4D1F-A366-E4634564B8CE}"/>
    <dgm:cxn modelId="{71EB5152-1D16-409C-9772-C0352269629A}" srcId="{01ABBC2B-1E27-4C22-8B27-78A24763D5B6}" destId="{D970299A-62A6-4F75-9554-6196C7C6C7DF}" srcOrd="3" destOrd="0" parTransId="{BAE7DAEE-0CC3-478A-9A66-73B9701387ED}" sibTransId="{C297D5C4-6E34-4A24-AF4F-F15A1E427664}"/>
    <dgm:cxn modelId="{31CDD788-0EEC-40A3-A90F-540C8128C103}" type="presOf" srcId="{B69ADE21-6829-4A63-AD5E-A0DEAE316E4E}" destId="{FB4D4BF4-E013-44C1-9E43-5D4F4043B57F}" srcOrd="0" destOrd="0" presId="urn:microsoft.com/office/officeart/2005/8/layout/default"/>
    <dgm:cxn modelId="{DB6EE6BC-3054-4D0E-B1D6-A121414AC2FF}" type="presOf" srcId="{88D2621E-3204-4E12-A43A-7235A3C12A8A}" destId="{0DAA62BE-4CAF-4EC7-935E-5E237CD6E408}" srcOrd="0" destOrd="0" presId="urn:microsoft.com/office/officeart/2005/8/layout/default"/>
    <dgm:cxn modelId="{4B4435BD-4E9E-493F-8478-88ACC96D5C70}" type="presOf" srcId="{6F919F16-E5F1-4E75-964D-9DF355EBA56C}" destId="{E85B2746-44B3-4854-B1C1-303065C964C0}" srcOrd="0" destOrd="0" presId="urn:microsoft.com/office/officeart/2005/8/layout/default"/>
    <dgm:cxn modelId="{21CC6EC6-C077-4E18-BA37-3645EAB7D598}" srcId="{01ABBC2B-1E27-4C22-8B27-78A24763D5B6}" destId="{B69ADE21-6829-4A63-AD5E-A0DEAE316E4E}" srcOrd="0" destOrd="0" parTransId="{2FB3D47B-9C6F-4389-ACFB-1A7986D46383}" sibTransId="{AB34AE77-C0EC-407B-B559-38AA75B77870}"/>
    <dgm:cxn modelId="{9E0E51DA-F6F0-4C61-9280-4AE7CEC13784}" type="presOf" srcId="{01ABBC2B-1E27-4C22-8B27-78A24763D5B6}" destId="{9F3CD641-701F-40A9-9FAD-CC66F6A20EFA}" srcOrd="0" destOrd="0" presId="urn:microsoft.com/office/officeart/2005/8/layout/default"/>
    <dgm:cxn modelId="{C843EADD-7A07-497D-9A15-E72FB30EFD4E}" type="presOf" srcId="{D970299A-62A6-4F75-9554-6196C7C6C7DF}" destId="{3E02F821-6831-4EAB-8C67-8CC7C477C41C}" srcOrd="0" destOrd="0" presId="urn:microsoft.com/office/officeart/2005/8/layout/default"/>
    <dgm:cxn modelId="{19BFD4E6-6B64-4C4A-9533-C8AC503EB5F5}" srcId="{01ABBC2B-1E27-4C22-8B27-78A24763D5B6}" destId="{6F919F16-E5F1-4E75-964D-9DF355EBA56C}" srcOrd="1" destOrd="0" parTransId="{DEB32FB4-5E88-421C-A61C-5B1F81ADFDDA}" sibTransId="{C4001F26-E860-4715-BBF8-A0A0A7680DA7}"/>
    <dgm:cxn modelId="{E7071141-131F-4E42-A799-491F374F1BFA}" type="presParOf" srcId="{9F3CD641-701F-40A9-9FAD-CC66F6A20EFA}" destId="{FB4D4BF4-E013-44C1-9E43-5D4F4043B57F}" srcOrd="0" destOrd="0" presId="urn:microsoft.com/office/officeart/2005/8/layout/default"/>
    <dgm:cxn modelId="{573A52C3-61D6-450D-BC02-DA7A31D8F2E0}" type="presParOf" srcId="{9F3CD641-701F-40A9-9FAD-CC66F6A20EFA}" destId="{469A9E18-9FB5-4FCB-8BDC-ECE359490ECC}" srcOrd="1" destOrd="0" presId="urn:microsoft.com/office/officeart/2005/8/layout/default"/>
    <dgm:cxn modelId="{80035D36-09AC-4765-9A58-EAFC8412A5DC}" type="presParOf" srcId="{9F3CD641-701F-40A9-9FAD-CC66F6A20EFA}" destId="{E85B2746-44B3-4854-B1C1-303065C964C0}" srcOrd="2" destOrd="0" presId="urn:microsoft.com/office/officeart/2005/8/layout/default"/>
    <dgm:cxn modelId="{F4F77B86-5B18-418F-9D2E-D47537911D6B}" type="presParOf" srcId="{9F3CD641-701F-40A9-9FAD-CC66F6A20EFA}" destId="{869572FC-6273-4A34-8706-103C17E9AC40}" srcOrd="3" destOrd="0" presId="urn:microsoft.com/office/officeart/2005/8/layout/default"/>
    <dgm:cxn modelId="{2EB77A3E-1DB8-45EE-BC07-090F0196782B}" type="presParOf" srcId="{9F3CD641-701F-40A9-9FAD-CC66F6A20EFA}" destId="{174CE8C7-F347-4E0D-87BC-551A802EBA12}" srcOrd="4" destOrd="0" presId="urn:microsoft.com/office/officeart/2005/8/layout/default"/>
    <dgm:cxn modelId="{65F50DD7-98F8-4E4D-9822-22885AC78F01}" type="presParOf" srcId="{9F3CD641-701F-40A9-9FAD-CC66F6A20EFA}" destId="{69357B92-6811-4DE6-8070-411F97EFBC3B}" srcOrd="5" destOrd="0" presId="urn:microsoft.com/office/officeart/2005/8/layout/default"/>
    <dgm:cxn modelId="{C46AFAD7-4614-4D59-8388-9E2AC43DB1D3}" type="presParOf" srcId="{9F3CD641-701F-40A9-9FAD-CC66F6A20EFA}" destId="{3E02F821-6831-4EAB-8C67-8CC7C477C41C}" srcOrd="6" destOrd="0" presId="urn:microsoft.com/office/officeart/2005/8/layout/default"/>
    <dgm:cxn modelId="{74B93D05-6FB5-48CB-B5DF-B6116936C4B5}" type="presParOf" srcId="{9F3CD641-701F-40A9-9FAD-CC66F6A20EFA}" destId="{613A6783-AEBD-4303-94F9-F4F3079CD38C}" srcOrd="7" destOrd="0" presId="urn:microsoft.com/office/officeart/2005/8/layout/default"/>
    <dgm:cxn modelId="{97F63D9B-8076-436F-AA74-5E2F1DEDABBE}" type="presParOf" srcId="{9F3CD641-701F-40A9-9FAD-CC66F6A20EFA}" destId="{0DAA62BE-4CAF-4EC7-935E-5E237CD6E40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434F50-8521-416F-A89E-D1B3144281C4}">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cs-CZ" dirty="0"/>
            <a:t>Běžné dotazy, ale i  - Problémoví občané</a:t>
          </a:r>
        </a:p>
        <a:p>
          <a:pPr marL="0" marR="0" lvl="0" indent="0" defTabSz="914400" eaLnBrk="1" fontAlgn="auto" latinLnBrk="0" hangingPunct="1">
            <a:lnSpc>
              <a:spcPct val="100000"/>
            </a:lnSpc>
            <a:spcBef>
              <a:spcPts val="0"/>
            </a:spcBef>
            <a:spcAft>
              <a:spcPts val="0"/>
            </a:spcAft>
            <a:buClrTx/>
            <a:buSzTx/>
            <a:buFontTx/>
            <a:buNone/>
            <a:tabLst/>
            <a:defRPr/>
          </a:pPr>
          <a:r>
            <a:rPr lang="cs-CZ" dirty="0"/>
            <a:t>                              - Problémová opozice</a:t>
          </a:r>
          <a:endParaRPr lang="en-US" dirty="0"/>
        </a:p>
        <a:p>
          <a:pPr marL="0" lvl="0" defTabSz="933450">
            <a:lnSpc>
              <a:spcPct val="90000"/>
            </a:lnSpc>
            <a:spcBef>
              <a:spcPct val="0"/>
            </a:spcBef>
            <a:spcAft>
              <a:spcPct val="35000"/>
            </a:spcAft>
            <a:buNone/>
          </a:pPr>
          <a:endParaRPr lang="cs-CZ" dirty="0"/>
        </a:p>
      </dgm:t>
    </dgm:pt>
    <dgm:pt modelId="{FD8E0A02-A509-421F-8CC6-EF580D1CEBBC}" type="parTrans" cxnId="{79A27F6B-8136-4A7B-8F58-4986DB659BB6}">
      <dgm:prSet/>
      <dgm:spPr/>
      <dgm:t>
        <a:bodyPr/>
        <a:lstStyle/>
        <a:p>
          <a:endParaRPr lang="en-US"/>
        </a:p>
      </dgm:t>
    </dgm:pt>
    <dgm:pt modelId="{EB9780C6-D800-4380-A53E-369D4FE86485}" type="sibTrans" cxnId="{79A27F6B-8136-4A7B-8F58-4986DB659BB6}">
      <dgm:prSet/>
      <dgm:spPr/>
      <dgm:t>
        <a:bodyPr/>
        <a:lstStyle/>
        <a:p>
          <a:endParaRPr lang="en-US"/>
        </a:p>
      </dgm:t>
    </dgm:pt>
    <dgm:pt modelId="{B7E70A43-DB10-4F11-A7C8-8C531B126762}">
      <dgm:prSet/>
      <dgm:spPr/>
      <dgm:t>
        <a:bodyPr/>
        <a:lstStyle/>
        <a:p>
          <a:r>
            <a:rPr lang="cs-CZ" dirty="0"/>
            <a:t>Komplikace se záměry, úřední deskou, interními předpisy obce</a:t>
          </a:r>
        </a:p>
        <a:p>
          <a:r>
            <a:rPr lang="cs-CZ" dirty="0"/>
            <a:t>VIP  - možnost zavolat během zasedání</a:t>
          </a: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dgm:spPr/>
      <dgm:t>
        <a:bodyPr/>
        <a:lstStyle/>
        <a:p>
          <a:r>
            <a:rPr lang="cs-CZ" dirty="0"/>
            <a:t>Kontrola stavu obce, když hrozí kontrola nebo vznikne problém</a:t>
          </a:r>
          <a:endParaRPr lang="en-US" dirty="0"/>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214CC842-407E-43C2-BD4A-FF3F2EAD68E5}">
      <dgm:prSet/>
      <dgm:spPr/>
      <dgm:t>
        <a:bodyPr/>
        <a:lstStyle/>
        <a:p>
          <a:r>
            <a:rPr lang="cs-CZ" dirty="0"/>
            <a:t>Komplikovaný žadatel, problém s krajem                       SOS 1O6  www.SOS106.cz</a:t>
          </a:r>
          <a:endParaRPr lang="en-US" dirty="0"/>
        </a:p>
      </dgm:t>
    </dgm:pt>
    <dgm:pt modelId="{0C63B21B-3271-46A9-9C0E-3B46F1D8EB87}" type="parTrans" cxnId="{65A137A4-4216-4799-9428-51BB131CC474}">
      <dgm:prSet/>
      <dgm:spPr/>
      <dgm:t>
        <a:bodyPr/>
        <a:lstStyle/>
        <a:p>
          <a:endParaRPr lang="cs-CZ"/>
        </a:p>
      </dgm:t>
    </dgm:pt>
    <dgm:pt modelId="{18C89EBF-5EC5-4684-9113-9A263BC668DB}" type="sibTrans" cxnId="{65A137A4-4216-4799-9428-51BB131CC474}">
      <dgm:prSet/>
      <dgm:spPr/>
      <dgm:t>
        <a:bodyPr/>
        <a:lstStyle/>
        <a:p>
          <a:endParaRPr lang="cs-CZ"/>
        </a:p>
      </dgm:t>
    </dgm:pt>
    <dgm:pt modelId="{55BCE2B9-3C1D-4FA9-A2F4-5F820A634C84}">
      <dgm:prSet/>
      <dgm:spPr/>
      <dgm:t>
        <a:bodyPr/>
        <a:lstStyle/>
        <a:p>
          <a:r>
            <a:rPr lang="cs-CZ" dirty="0"/>
            <a:t>Velké problémy – aktivisté, referendum, snahy paralyzovat úřady, pokusy rozložit zasedání nebo celé zastupitelstvo/radu</a:t>
          </a:r>
          <a:endParaRPr lang="en-US" dirty="0"/>
        </a:p>
      </dgm:t>
    </dgm:pt>
    <dgm:pt modelId="{815B30EC-D545-4687-882E-25ED8AFDC416}" type="parTrans" cxnId="{E2CA1BA5-6937-4496-8B37-D905979A826E}">
      <dgm:prSet/>
      <dgm:spPr/>
      <dgm:t>
        <a:bodyPr/>
        <a:lstStyle/>
        <a:p>
          <a:endParaRPr lang="cs-CZ"/>
        </a:p>
      </dgm:t>
    </dgm:pt>
    <dgm:pt modelId="{D75FA45A-6A34-437F-B555-9398B3ED27B6}" type="sibTrans" cxnId="{E2CA1BA5-6937-4496-8B37-D905979A826E}">
      <dgm:prSet/>
      <dgm:spPr/>
      <dgm:t>
        <a:bodyPr/>
        <a:lstStyle/>
        <a:p>
          <a:endParaRPr lang="cs-CZ"/>
        </a:p>
      </dgm:t>
    </dgm:pt>
    <dgm:pt modelId="{F8E89F66-198E-49F2-8FA0-73A441DAF0BE}" type="pres">
      <dgm:prSet presAssocID="{CD918C5F-CDD9-4F62-BC43-030DB61705BD}" presName="linear" presStyleCnt="0">
        <dgm:presLayoutVars>
          <dgm:animLvl val="lvl"/>
          <dgm:resizeHandles val="exact"/>
        </dgm:presLayoutVars>
      </dgm:prSet>
      <dgm:spPr/>
    </dgm:pt>
    <dgm:pt modelId="{31B329AF-0BCA-4F49-93CF-7FEE2719E6CD}" type="pres">
      <dgm:prSet presAssocID="{33434F50-8521-416F-A89E-D1B3144281C4}" presName="parentText" presStyleLbl="node1" presStyleIdx="0" presStyleCnt="5">
        <dgm:presLayoutVars>
          <dgm:chMax val="0"/>
          <dgm:bulletEnabled val="1"/>
        </dgm:presLayoutVars>
      </dgm:prSet>
      <dgm:spPr/>
    </dgm:pt>
    <dgm:pt modelId="{2D0C603F-07CF-491F-97D9-D8159B783F89}" type="pres">
      <dgm:prSet presAssocID="{EB9780C6-D800-4380-A53E-369D4FE86485}" presName="spacer" presStyleCnt="0"/>
      <dgm:spPr/>
    </dgm:pt>
    <dgm:pt modelId="{0571B195-E956-435E-97EE-B8ABAEF329A9}" type="pres">
      <dgm:prSet presAssocID="{B7E70A43-DB10-4F11-A7C8-8C531B126762}" presName="parentText" presStyleLbl="node1" presStyleIdx="1" presStyleCnt="5" custLinFactNeighborX="-88" custLinFactNeighborY="-14537">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2" presStyleCnt="5" custLinFactNeighborX="-88" custLinFactNeighborY="39392">
        <dgm:presLayoutVars>
          <dgm:chMax val="0"/>
          <dgm:bulletEnabled val="1"/>
        </dgm:presLayoutVars>
      </dgm:prSet>
      <dgm:spPr/>
    </dgm:pt>
    <dgm:pt modelId="{613AA21B-B204-48ED-B387-94F93F2F1D59}" type="pres">
      <dgm:prSet presAssocID="{CA7EEEA7-29DA-446C-A5DC-48D191346DCA}" presName="spacer" presStyleCnt="0"/>
      <dgm:spPr/>
    </dgm:pt>
    <dgm:pt modelId="{290873E2-CB75-48E1-81C8-485559931E6B}" type="pres">
      <dgm:prSet presAssocID="{55BCE2B9-3C1D-4FA9-A2F4-5F820A634C84}" presName="parentText" presStyleLbl="node1" presStyleIdx="3" presStyleCnt="5">
        <dgm:presLayoutVars>
          <dgm:chMax val="0"/>
          <dgm:bulletEnabled val="1"/>
        </dgm:presLayoutVars>
      </dgm:prSet>
      <dgm:spPr/>
    </dgm:pt>
    <dgm:pt modelId="{D41C1C34-FADE-44B2-B0C4-398998E8768B}" type="pres">
      <dgm:prSet presAssocID="{D75FA45A-6A34-437F-B555-9398B3ED27B6}" presName="spacer" presStyleCnt="0"/>
      <dgm:spPr/>
    </dgm:pt>
    <dgm:pt modelId="{D27381F8-2628-4CA1-8628-71288AE7D61C}" type="pres">
      <dgm:prSet presAssocID="{214CC842-407E-43C2-BD4A-FF3F2EAD68E5}" presName="parentText" presStyleLbl="node1" presStyleIdx="4" presStyleCnt="5">
        <dgm:presLayoutVars>
          <dgm:chMax val="0"/>
          <dgm:bulletEnabled val="1"/>
        </dgm:presLayoutVars>
      </dgm:prSet>
      <dgm:spPr/>
    </dgm:pt>
  </dgm:ptLst>
  <dgm:cxnLst>
    <dgm:cxn modelId="{BEF23E01-5534-47B8-94C8-520C6BC8C1FE}" type="presOf" srcId="{33434F50-8521-416F-A89E-D1B3144281C4}" destId="{31B329AF-0BCA-4F49-93CF-7FEE2719E6CD}" srcOrd="0" destOrd="0" presId="urn:microsoft.com/office/officeart/2005/8/layout/vList2"/>
    <dgm:cxn modelId="{8B3E9A09-2BD8-4927-8410-883B5EA4AEEA}" srcId="{CD918C5F-CDD9-4F62-BC43-030DB61705BD}" destId="{B7E70A43-DB10-4F11-A7C8-8C531B126762}" srcOrd="1" destOrd="0" parTransId="{236F64A8-BBA1-4459-8C6A-B41218011674}" sibTransId="{0332F078-A07D-4D63-BD8D-49878D63E8C9}"/>
    <dgm:cxn modelId="{A918F415-C480-4DFE-B2A5-D9697D4E02E2}" srcId="{CD918C5F-CDD9-4F62-BC43-030DB61705BD}" destId="{0E3760B9-7D90-4D58-AE85-B2AA3C671EF9}" srcOrd="2" destOrd="0" parTransId="{077FCFD6-D814-4E5E-A6F2-571DE59600B0}" sibTransId="{CA7EEEA7-29DA-446C-A5DC-48D191346DCA}"/>
    <dgm:cxn modelId="{4F75FD15-1D1C-41E9-8316-2BDDCC8466E4}" type="presOf" srcId="{214CC842-407E-43C2-BD4A-FF3F2EAD68E5}" destId="{D27381F8-2628-4CA1-8628-71288AE7D61C}" srcOrd="0" destOrd="0" presId="urn:microsoft.com/office/officeart/2005/8/layout/vList2"/>
    <dgm:cxn modelId="{79A27F6B-8136-4A7B-8F58-4986DB659BB6}" srcId="{CD918C5F-CDD9-4F62-BC43-030DB61705BD}" destId="{33434F50-8521-416F-A89E-D1B3144281C4}" srcOrd="0" destOrd="0" parTransId="{FD8E0A02-A509-421F-8CC6-EF580D1CEBBC}" sibTransId="{EB9780C6-D800-4380-A53E-369D4FE86485}"/>
    <dgm:cxn modelId="{A3CA039E-0862-412D-9B62-6ADC008E6BA6}" type="presOf" srcId="{55BCE2B9-3C1D-4FA9-A2F4-5F820A634C84}" destId="{290873E2-CB75-48E1-81C8-485559931E6B}" srcOrd="0" destOrd="0" presId="urn:microsoft.com/office/officeart/2005/8/layout/vList2"/>
    <dgm:cxn modelId="{65A137A4-4216-4799-9428-51BB131CC474}" srcId="{CD918C5F-CDD9-4F62-BC43-030DB61705BD}" destId="{214CC842-407E-43C2-BD4A-FF3F2EAD68E5}" srcOrd="4" destOrd="0" parTransId="{0C63B21B-3271-46A9-9C0E-3B46F1D8EB87}" sibTransId="{18C89EBF-5EC5-4684-9113-9A263BC668DB}"/>
    <dgm:cxn modelId="{E2CA1BA5-6937-4496-8B37-D905979A826E}" srcId="{CD918C5F-CDD9-4F62-BC43-030DB61705BD}" destId="{55BCE2B9-3C1D-4FA9-A2F4-5F820A634C84}" srcOrd="3" destOrd="0" parTransId="{815B30EC-D545-4687-882E-25ED8AFDC416}" sibTransId="{D75FA45A-6A34-437F-B555-9398B3ED27B6}"/>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F3A83E3E-8730-4549-B5DE-780D835DE617}" type="presParOf" srcId="{F8E89F66-198E-49F2-8FA0-73A441DAF0BE}" destId="{31B329AF-0BCA-4F49-93CF-7FEE2719E6CD}" srcOrd="0" destOrd="0" presId="urn:microsoft.com/office/officeart/2005/8/layout/vList2"/>
    <dgm:cxn modelId="{27649456-478D-454C-BA3D-52752469184E}" type="presParOf" srcId="{F8E89F66-198E-49F2-8FA0-73A441DAF0BE}" destId="{2D0C603F-07CF-491F-97D9-D8159B783F89}" srcOrd="1" destOrd="0" presId="urn:microsoft.com/office/officeart/2005/8/layout/vList2"/>
    <dgm:cxn modelId="{1F321AF8-3275-4B78-A2F2-9D6A2D67C541}" type="presParOf" srcId="{F8E89F66-198E-49F2-8FA0-73A441DAF0BE}" destId="{0571B195-E956-435E-97EE-B8ABAEF329A9}" srcOrd="2" destOrd="0" presId="urn:microsoft.com/office/officeart/2005/8/layout/vList2"/>
    <dgm:cxn modelId="{09AA564D-624F-4469-9981-3B5DF0C3DA33}" type="presParOf" srcId="{F8E89F66-198E-49F2-8FA0-73A441DAF0BE}" destId="{460A1C7E-299F-4457-AEC4-A6A1B206185B}" srcOrd="3" destOrd="0" presId="urn:microsoft.com/office/officeart/2005/8/layout/vList2"/>
    <dgm:cxn modelId="{AAA80861-CA94-488B-AD71-45A1AF653A5C}" type="presParOf" srcId="{F8E89F66-198E-49F2-8FA0-73A441DAF0BE}" destId="{3EE44CA1-9B81-4A91-B719-8F0B6B1B8316}" srcOrd="4" destOrd="0" presId="urn:microsoft.com/office/officeart/2005/8/layout/vList2"/>
    <dgm:cxn modelId="{4C43788A-657C-4EF2-8FCD-6E183463F5E4}" type="presParOf" srcId="{F8E89F66-198E-49F2-8FA0-73A441DAF0BE}" destId="{613AA21B-B204-48ED-B387-94F93F2F1D59}" srcOrd="5" destOrd="0" presId="urn:microsoft.com/office/officeart/2005/8/layout/vList2"/>
    <dgm:cxn modelId="{9B92B565-A26D-4E9E-84F5-B369C64A6AB8}" type="presParOf" srcId="{F8E89F66-198E-49F2-8FA0-73A441DAF0BE}" destId="{290873E2-CB75-48E1-81C8-485559931E6B}" srcOrd="6" destOrd="0" presId="urn:microsoft.com/office/officeart/2005/8/layout/vList2"/>
    <dgm:cxn modelId="{C1AD3044-6C27-44B9-97F0-28B815389B1C}" type="presParOf" srcId="{F8E89F66-198E-49F2-8FA0-73A441DAF0BE}" destId="{D41C1C34-FADE-44B2-B0C4-398998E8768B}" srcOrd="7" destOrd="0" presId="urn:microsoft.com/office/officeart/2005/8/layout/vList2"/>
    <dgm:cxn modelId="{7A95F94D-60C6-41F2-AAE7-46085B854940}" type="presParOf" srcId="{F8E89F66-198E-49F2-8FA0-73A441DAF0BE}" destId="{D27381F8-2628-4CA1-8628-71288AE7D61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329AF-0BCA-4F49-93CF-7FEE2719E6CD}">
      <dsp:nvSpPr>
        <dsp:cNvPr id="0" name=""/>
        <dsp:cNvSpPr/>
      </dsp:nvSpPr>
      <dsp:spPr>
        <a:xfrm>
          <a:off x="0" y="497730"/>
          <a:ext cx="6628804" cy="72539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cs-CZ" sz="3100" kern="1200" dirty="0"/>
            <a:t>Poradenství a příprava na kontrolu </a:t>
          </a:r>
        </a:p>
      </dsp:txBody>
      <dsp:txXfrm>
        <a:off x="35411" y="533141"/>
        <a:ext cx="6557982" cy="654577"/>
      </dsp:txXfrm>
    </dsp:sp>
    <dsp:sp modelId="{0571B195-E956-435E-97EE-B8ABAEF329A9}">
      <dsp:nvSpPr>
        <dsp:cNvPr id="0" name=""/>
        <dsp:cNvSpPr/>
      </dsp:nvSpPr>
      <dsp:spPr>
        <a:xfrm>
          <a:off x="0" y="1312410"/>
          <a:ext cx="6628804" cy="725399"/>
        </a:xfrm>
        <a:prstGeom prst="round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cs-CZ" sz="3100" kern="1200" dirty="0"/>
            <a:t>Školení na míru</a:t>
          </a:r>
          <a:endParaRPr lang="en-US" sz="3100" kern="1200" dirty="0"/>
        </a:p>
      </dsp:txBody>
      <dsp:txXfrm>
        <a:off x="35411" y="1347821"/>
        <a:ext cx="6557982" cy="654577"/>
      </dsp:txXfrm>
    </dsp:sp>
    <dsp:sp modelId="{3EE44CA1-9B81-4A91-B719-8F0B6B1B8316}">
      <dsp:nvSpPr>
        <dsp:cNvPr id="0" name=""/>
        <dsp:cNvSpPr/>
      </dsp:nvSpPr>
      <dsp:spPr>
        <a:xfrm>
          <a:off x="0" y="2162259"/>
          <a:ext cx="6628804" cy="725399"/>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cs-CZ" sz="3100" kern="1200" dirty="0"/>
            <a:t>Audit samostatné působnosti obce</a:t>
          </a:r>
          <a:endParaRPr lang="en-US" sz="3100" kern="1200" dirty="0"/>
        </a:p>
      </dsp:txBody>
      <dsp:txXfrm>
        <a:off x="35411" y="2197670"/>
        <a:ext cx="6557982" cy="654577"/>
      </dsp:txXfrm>
    </dsp:sp>
    <dsp:sp modelId="{290873E2-CB75-48E1-81C8-485559931E6B}">
      <dsp:nvSpPr>
        <dsp:cNvPr id="0" name=""/>
        <dsp:cNvSpPr/>
      </dsp:nvSpPr>
      <dsp:spPr>
        <a:xfrm>
          <a:off x="0" y="2941770"/>
          <a:ext cx="6628804" cy="725399"/>
        </a:xfrm>
        <a:prstGeom prst="round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cs-CZ" sz="3100" kern="1200" dirty="0"/>
            <a:t>GDPR – činnost pověřence, revize</a:t>
          </a:r>
          <a:endParaRPr lang="en-US" sz="3100" kern="1200" dirty="0"/>
        </a:p>
      </dsp:txBody>
      <dsp:txXfrm>
        <a:off x="35411" y="2977181"/>
        <a:ext cx="6557982" cy="654577"/>
      </dsp:txXfrm>
    </dsp:sp>
    <dsp:sp modelId="{D27381F8-2628-4CA1-8628-71288AE7D61C}">
      <dsp:nvSpPr>
        <dsp:cNvPr id="0" name=""/>
        <dsp:cNvSpPr/>
      </dsp:nvSpPr>
      <dsp:spPr>
        <a:xfrm>
          <a:off x="0" y="3756450"/>
          <a:ext cx="6628804" cy="725399"/>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cs-CZ" sz="3100" kern="1200" dirty="0"/>
            <a:t>Ochrana oznamovatelů </a:t>
          </a:r>
          <a:endParaRPr lang="en-US" sz="3100" kern="1200" dirty="0"/>
        </a:p>
      </dsp:txBody>
      <dsp:txXfrm>
        <a:off x="35411" y="3791861"/>
        <a:ext cx="6557982" cy="6545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329AF-0BCA-4F49-93CF-7FEE2719E6CD}">
      <dsp:nvSpPr>
        <dsp:cNvPr id="0" name=""/>
        <dsp:cNvSpPr/>
      </dsp:nvSpPr>
      <dsp:spPr>
        <a:xfrm>
          <a:off x="0" y="19242"/>
          <a:ext cx="6628804" cy="113373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cs-CZ" sz="1900" kern="1200" dirty="0"/>
            <a:t>Běžné dotazy, ale i  - Problémoví občané</a:t>
          </a:r>
        </a:p>
        <a:p>
          <a:pPr marL="0" marR="0" lvl="0" indent="0" algn="l" defTabSz="914400" eaLnBrk="1" fontAlgn="auto" latinLnBrk="0" hangingPunct="1">
            <a:lnSpc>
              <a:spcPct val="100000"/>
            </a:lnSpc>
            <a:spcBef>
              <a:spcPct val="0"/>
            </a:spcBef>
            <a:spcAft>
              <a:spcPts val="0"/>
            </a:spcAft>
            <a:buClrTx/>
            <a:buSzTx/>
            <a:buFontTx/>
            <a:buNone/>
            <a:tabLst/>
            <a:defRPr/>
          </a:pPr>
          <a:r>
            <a:rPr lang="cs-CZ" sz="1900" kern="1200" dirty="0"/>
            <a:t>                              - Problémová opozice</a:t>
          </a:r>
          <a:endParaRPr lang="en-US" sz="1900" kern="1200" dirty="0"/>
        </a:p>
        <a:p>
          <a:pPr marL="0" lvl="0" algn="l" defTabSz="933450">
            <a:lnSpc>
              <a:spcPct val="90000"/>
            </a:lnSpc>
            <a:spcBef>
              <a:spcPct val="0"/>
            </a:spcBef>
            <a:spcAft>
              <a:spcPct val="35000"/>
            </a:spcAft>
            <a:buNone/>
          </a:pPr>
          <a:endParaRPr lang="cs-CZ" sz="1900" kern="1200" dirty="0"/>
        </a:p>
      </dsp:txBody>
      <dsp:txXfrm>
        <a:off x="55344" y="74586"/>
        <a:ext cx="6518116" cy="1023042"/>
      </dsp:txXfrm>
    </dsp:sp>
    <dsp:sp modelId="{0571B195-E956-435E-97EE-B8ABAEF329A9}">
      <dsp:nvSpPr>
        <dsp:cNvPr id="0" name=""/>
        <dsp:cNvSpPr/>
      </dsp:nvSpPr>
      <dsp:spPr>
        <a:xfrm>
          <a:off x="0" y="1199737"/>
          <a:ext cx="6628804" cy="1133730"/>
        </a:xfrm>
        <a:prstGeom prst="round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Komplikace se záměry, úřední deskou, interními předpisy obce</a:t>
          </a:r>
        </a:p>
        <a:p>
          <a:pPr marL="0" lvl="0" indent="0" algn="l" defTabSz="844550">
            <a:lnSpc>
              <a:spcPct val="90000"/>
            </a:lnSpc>
            <a:spcBef>
              <a:spcPct val="0"/>
            </a:spcBef>
            <a:spcAft>
              <a:spcPct val="35000"/>
            </a:spcAft>
            <a:buNone/>
          </a:pPr>
          <a:r>
            <a:rPr lang="cs-CZ" sz="1900" kern="1200" dirty="0"/>
            <a:t>VIP  - možnost zavolat během zasedání</a:t>
          </a:r>
          <a:endParaRPr lang="en-US" sz="1900" kern="1200" dirty="0"/>
        </a:p>
      </dsp:txBody>
      <dsp:txXfrm>
        <a:off x="55344" y="1255081"/>
        <a:ext cx="6518116" cy="1023042"/>
      </dsp:txXfrm>
    </dsp:sp>
    <dsp:sp modelId="{3EE44CA1-9B81-4A91-B719-8F0B6B1B8316}">
      <dsp:nvSpPr>
        <dsp:cNvPr id="0" name=""/>
        <dsp:cNvSpPr/>
      </dsp:nvSpPr>
      <dsp:spPr>
        <a:xfrm>
          <a:off x="0" y="2417697"/>
          <a:ext cx="6628804" cy="1133730"/>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Kontrola stavu obce, když hrozí kontrola nebo vznikne problém</a:t>
          </a:r>
          <a:endParaRPr lang="en-US" sz="1900" kern="1200" dirty="0"/>
        </a:p>
      </dsp:txBody>
      <dsp:txXfrm>
        <a:off x="55344" y="2473041"/>
        <a:ext cx="6518116" cy="1023042"/>
      </dsp:txXfrm>
    </dsp:sp>
    <dsp:sp modelId="{290873E2-CB75-48E1-81C8-485559931E6B}">
      <dsp:nvSpPr>
        <dsp:cNvPr id="0" name=""/>
        <dsp:cNvSpPr/>
      </dsp:nvSpPr>
      <dsp:spPr>
        <a:xfrm>
          <a:off x="0" y="3584592"/>
          <a:ext cx="6628804" cy="1133730"/>
        </a:xfrm>
        <a:prstGeom prst="round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Velké problémy – aktivisté, referendum, snahy paralyzovat úřady, pokusy rozložit zasedání nebo celé zastupitelstvo/radu</a:t>
          </a:r>
          <a:endParaRPr lang="en-US" sz="1900" kern="1200" dirty="0"/>
        </a:p>
      </dsp:txBody>
      <dsp:txXfrm>
        <a:off x="55344" y="3639936"/>
        <a:ext cx="6518116" cy="1023042"/>
      </dsp:txXfrm>
    </dsp:sp>
    <dsp:sp modelId="{D27381F8-2628-4CA1-8628-71288AE7D61C}">
      <dsp:nvSpPr>
        <dsp:cNvPr id="0" name=""/>
        <dsp:cNvSpPr/>
      </dsp:nvSpPr>
      <dsp:spPr>
        <a:xfrm>
          <a:off x="0" y="4773042"/>
          <a:ext cx="6628804" cy="113373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Komplikovaný žadatel, problém s krajem                       SOS 1O6  www.SOS106.cz</a:t>
          </a:r>
          <a:endParaRPr lang="en-US" sz="1900" kern="1200" dirty="0"/>
        </a:p>
      </dsp:txBody>
      <dsp:txXfrm>
        <a:off x="55344" y="4828386"/>
        <a:ext cx="6518116" cy="10230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D4BF4-E013-44C1-9E43-5D4F4043B57F}">
      <dsp:nvSpPr>
        <dsp:cNvPr id="0" name=""/>
        <dsp:cNvSpPr/>
      </dsp:nvSpPr>
      <dsp:spPr>
        <a:xfrm>
          <a:off x="0" y="194592"/>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t>Poskytnutí informací žadateli - anonymizace</a:t>
          </a:r>
        </a:p>
      </dsp:txBody>
      <dsp:txXfrm>
        <a:off x="0" y="194592"/>
        <a:ext cx="2686347" cy="1611808"/>
      </dsp:txXfrm>
    </dsp:sp>
    <dsp:sp modelId="{E85B2746-44B3-4854-B1C1-303065C964C0}">
      <dsp:nvSpPr>
        <dsp:cNvPr id="0" name=""/>
        <dsp:cNvSpPr/>
      </dsp:nvSpPr>
      <dsp:spPr>
        <a:xfrm>
          <a:off x="5786876" y="211436"/>
          <a:ext cx="2686347" cy="1611808"/>
        </a:xfrm>
        <a:prstGeom prst="rect">
          <a:avLst/>
        </a:prstGeom>
        <a:solidFill>
          <a:schemeClr val="accent5">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t>Zveřejnění na webu po dobu 6 let (vyšší anonymizace než žadateli)</a:t>
          </a:r>
        </a:p>
      </dsp:txBody>
      <dsp:txXfrm>
        <a:off x="5786876" y="211436"/>
        <a:ext cx="2686347" cy="1611808"/>
      </dsp:txXfrm>
    </dsp:sp>
    <dsp:sp modelId="{174CE8C7-F347-4E0D-87BC-551A802EBA12}">
      <dsp:nvSpPr>
        <dsp:cNvPr id="0" name=""/>
        <dsp:cNvSpPr/>
      </dsp:nvSpPr>
      <dsp:spPr>
        <a:xfrm>
          <a:off x="1286142" y="1961102"/>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t>Informace o platech – bez zveřejnění!</a:t>
          </a:r>
        </a:p>
      </dsp:txBody>
      <dsp:txXfrm>
        <a:off x="1286142" y="1961102"/>
        <a:ext cx="2686347" cy="1611808"/>
      </dsp:txXfrm>
    </dsp:sp>
    <dsp:sp modelId="{3E02F821-6831-4EAB-8C67-8CC7C477C41C}">
      <dsp:nvSpPr>
        <dsp:cNvPr id="0" name=""/>
        <dsp:cNvSpPr/>
      </dsp:nvSpPr>
      <dsp:spPr>
        <a:xfrm>
          <a:off x="2954633" y="219860"/>
          <a:ext cx="2686347" cy="1611808"/>
        </a:xfrm>
        <a:prstGeom prst="rect">
          <a:avLst/>
        </a:prstGeom>
        <a:solidFill>
          <a:schemeClr val="accent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t>Poskytnutí informace o příjemcích veřejných prostředků – včetně některých osobních údajů</a:t>
          </a:r>
        </a:p>
      </dsp:txBody>
      <dsp:txXfrm>
        <a:off x="2954633" y="219860"/>
        <a:ext cx="2686347" cy="1611808"/>
      </dsp:txXfrm>
    </dsp:sp>
    <dsp:sp modelId="{0DAA62BE-4CAF-4EC7-935E-5E237CD6E408}">
      <dsp:nvSpPr>
        <dsp:cNvPr id="0" name=""/>
        <dsp:cNvSpPr/>
      </dsp:nvSpPr>
      <dsp:spPr>
        <a:xfrm>
          <a:off x="4458826" y="1961113"/>
          <a:ext cx="2686347" cy="1611808"/>
        </a:xfrm>
        <a:prstGeom prst="rect">
          <a:avLst/>
        </a:prstGeom>
        <a:solidFill>
          <a:schemeClr val="tx2">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t>Dokumenty předané obci – žádosti, petice, podněty atd.  - odmítnout dle § 11 odst. 2</a:t>
          </a:r>
        </a:p>
        <a:p>
          <a:pPr marL="0" lvl="0" indent="0" algn="ctr" defTabSz="755650">
            <a:lnSpc>
              <a:spcPct val="90000"/>
            </a:lnSpc>
            <a:spcBef>
              <a:spcPct val="0"/>
            </a:spcBef>
            <a:spcAft>
              <a:spcPct val="35000"/>
            </a:spcAft>
            <a:buNone/>
          </a:pPr>
          <a:r>
            <a:rPr lang="cs-CZ" sz="1700" kern="1200" dirty="0"/>
            <a:t>Nedávat, ne anonymizace, odmítat</a:t>
          </a:r>
        </a:p>
      </dsp:txBody>
      <dsp:txXfrm>
        <a:off x="4458826" y="1961113"/>
        <a:ext cx="2686347" cy="16118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D4BF4-E013-44C1-9E43-5D4F4043B57F}">
      <dsp:nvSpPr>
        <dsp:cNvPr id="0" name=""/>
        <dsp:cNvSpPr/>
      </dsp:nvSpPr>
      <dsp:spPr>
        <a:xfrm>
          <a:off x="0" y="194592"/>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Na zasedání- všechny osobní údaje</a:t>
          </a:r>
        </a:p>
      </dsp:txBody>
      <dsp:txXfrm>
        <a:off x="0" y="194592"/>
        <a:ext cx="2686347" cy="1611808"/>
      </dsp:txXfrm>
    </dsp:sp>
    <dsp:sp modelId="{E85B2746-44B3-4854-B1C1-303065C964C0}">
      <dsp:nvSpPr>
        <dsp:cNvPr id="0" name=""/>
        <dsp:cNvSpPr/>
      </dsp:nvSpPr>
      <dsp:spPr>
        <a:xfrm>
          <a:off x="5786876" y="211436"/>
          <a:ext cx="2686347" cy="1611808"/>
        </a:xfrm>
        <a:prstGeom prst="rect">
          <a:avLst/>
        </a:prstGeom>
        <a:solidFill>
          <a:schemeClr val="accent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Zápis na web – anonymizace osobních údajů</a:t>
          </a:r>
        </a:p>
      </dsp:txBody>
      <dsp:txXfrm>
        <a:off x="5786876" y="211436"/>
        <a:ext cx="2686347" cy="1611808"/>
      </dsp:txXfrm>
    </dsp:sp>
    <dsp:sp modelId="{174CE8C7-F347-4E0D-87BC-551A802EBA12}">
      <dsp:nvSpPr>
        <dsp:cNvPr id="0" name=""/>
        <dsp:cNvSpPr/>
      </dsp:nvSpPr>
      <dsp:spPr>
        <a:xfrm>
          <a:off x="4600853" y="2075411"/>
          <a:ext cx="2686347" cy="1611808"/>
        </a:xfrm>
        <a:prstGeom prst="rect">
          <a:avLst/>
        </a:prstGeom>
        <a:solidFill>
          <a:schemeClr val="accent6">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Zvukový, videozáznam - anonymizace</a:t>
          </a:r>
        </a:p>
      </dsp:txBody>
      <dsp:txXfrm>
        <a:off x="4600853" y="2075411"/>
        <a:ext cx="2686347" cy="1611808"/>
      </dsp:txXfrm>
    </dsp:sp>
    <dsp:sp modelId="{3E02F821-6831-4EAB-8C67-8CC7C477C41C}">
      <dsp:nvSpPr>
        <dsp:cNvPr id="0" name=""/>
        <dsp:cNvSpPr/>
      </dsp:nvSpPr>
      <dsp:spPr>
        <a:xfrm>
          <a:off x="2954633" y="219860"/>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Při nahlížení do zápisu občanem obce – všechny osobní údaje (+ možnost pořídit si kopie bez omezení)</a:t>
          </a:r>
        </a:p>
      </dsp:txBody>
      <dsp:txXfrm>
        <a:off x="2954633" y="219860"/>
        <a:ext cx="2686347" cy="1611808"/>
      </dsp:txXfrm>
    </dsp:sp>
    <dsp:sp modelId="{0DAA62BE-4CAF-4EC7-935E-5E237CD6E408}">
      <dsp:nvSpPr>
        <dsp:cNvPr id="0" name=""/>
        <dsp:cNvSpPr/>
      </dsp:nvSpPr>
      <dsp:spPr>
        <a:xfrm>
          <a:off x="1214470" y="2066622"/>
          <a:ext cx="2686347" cy="1611808"/>
        </a:xfrm>
        <a:prstGeom prst="rect">
          <a:avLst/>
        </a:prstGeom>
        <a:solidFill>
          <a:schemeClr val="accent5">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Zápis požadovaný dle 106ky – anonymizace, kromě příjemců veřejných prostředků</a:t>
          </a:r>
        </a:p>
      </dsp:txBody>
      <dsp:txXfrm>
        <a:off x="1214470" y="2066622"/>
        <a:ext cx="2686347" cy="16118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4B79C-8103-41FD-A203-35D43074516E}">
      <dsp:nvSpPr>
        <dsp:cNvPr id="0" name=""/>
        <dsp:cNvSpPr/>
      </dsp:nvSpPr>
      <dsp:spPr>
        <a:xfrm>
          <a:off x="2254282" y="595781"/>
          <a:ext cx="459245" cy="91440"/>
        </a:xfrm>
        <a:custGeom>
          <a:avLst/>
          <a:gdLst/>
          <a:ahLst/>
          <a:cxnLst/>
          <a:rect l="0" t="0" r="0" b="0"/>
          <a:pathLst>
            <a:path>
              <a:moveTo>
                <a:pt x="0" y="45720"/>
              </a:moveTo>
              <a:lnTo>
                <a:pt x="459245"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658" y="639052"/>
        <a:ext cx="24492" cy="4898"/>
      </dsp:txXfrm>
    </dsp:sp>
    <dsp:sp modelId="{B3F71EE4-2112-48F5-AA86-6C00B012BB7A}">
      <dsp:nvSpPr>
        <dsp:cNvPr id="0" name=""/>
        <dsp:cNvSpPr/>
      </dsp:nvSpPr>
      <dsp:spPr>
        <a:xfrm>
          <a:off x="126320" y="2573"/>
          <a:ext cx="2129762" cy="1277857"/>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4360" tIns="109544" rIns="104360" bIns="109544" numCol="1" spcCol="1270" anchor="ctr" anchorCtr="0">
          <a:noAutofit/>
        </a:bodyPr>
        <a:lstStyle/>
        <a:p>
          <a:pPr marL="0" lvl="0" indent="0" algn="ctr" defTabSz="844550">
            <a:lnSpc>
              <a:spcPct val="90000"/>
            </a:lnSpc>
            <a:spcBef>
              <a:spcPct val="0"/>
            </a:spcBef>
            <a:spcAft>
              <a:spcPct val="35000"/>
            </a:spcAft>
            <a:buNone/>
          </a:pPr>
          <a:r>
            <a:rPr lang="cs-CZ" sz="1900" kern="1200"/>
            <a:t>posoudit nakládání s osobními údaji</a:t>
          </a:r>
          <a:endParaRPr lang="en-US" sz="1900" kern="1200"/>
        </a:p>
      </dsp:txBody>
      <dsp:txXfrm>
        <a:off x="126320" y="2573"/>
        <a:ext cx="2129762" cy="1277857"/>
      </dsp:txXfrm>
    </dsp:sp>
    <dsp:sp modelId="{51E1E994-729F-418D-B2E9-4FE00778CF7B}">
      <dsp:nvSpPr>
        <dsp:cNvPr id="0" name=""/>
        <dsp:cNvSpPr/>
      </dsp:nvSpPr>
      <dsp:spPr>
        <a:xfrm>
          <a:off x="1179572" y="1278630"/>
          <a:ext cx="2631235" cy="453431"/>
        </a:xfrm>
        <a:custGeom>
          <a:avLst/>
          <a:gdLst/>
          <a:ahLst/>
          <a:cxnLst/>
          <a:rect l="0" t="0" r="0" b="0"/>
          <a:pathLst>
            <a:path>
              <a:moveTo>
                <a:pt x="2631235" y="0"/>
              </a:moveTo>
              <a:lnTo>
                <a:pt x="2631235" y="243815"/>
              </a:lnTo>
              <a:lnTo>
                <a:pt x="0" y="243815"/>
              </a:lnTo>
              <a:lnTo>
                <a:pt x="0" y="453431"/>
              </a:lnTo>
            </a:path>
          </a:pathLst>
        </a:custGeom>
        <a:noFill/>
        <a:ln w="12700" cap="rnd" cmpd="sng" algn="ctr">
          <a:solidFill>
            <a:schemeClr val="accent2">
              <a:hueOff val="-741071"/>
              <a:satOff val="3550"/>
              <a:lumOff val="328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28306" y="1502896"/>
        <a:ext cx="133769" cy="4898"/>
      </dsp:txXfrm>
    </dsp:sp>
    <dsp:sp modelId="{4DB91243-F5DE-4394-824B-424A772AEC47}">
      <dsp:nvSpPr>
        <dsp:cNvPr id="0" name=""/>
        <dsp:cNvSpPr/>
      </dsp:nvSpPr>
      <dsp:spPr>
        <a:xfrm>
          <a:off x="2745927" y="2573"/>
          <a:ext cx="2129762" cy="1277857"/>
        </a:xfrm>
        <a:prstGeom prst="rect">
          <a:avLst/>
        </a:prstGeom>
        <a:solidFill>
          <a:schemeClr val="accent2">
            <a:hueOff val="-592857"/>
            <a:satOff val="2840"/>
            <a:lumOff val="2627"/>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4360" tIns="109544" rIns="104360" bIns="109544" numCol="1" spcCol="1270" anchor="ctr" anchorCtr="0">
          <a:noAutofit/>
        </a:bodyPr>
        <a:lstStyle/>
        <a:p>
          <a:pPr marL="0" lvl="0" indent="0" algn="ctr" defTabSz="844550">
            <a:lnSpc>
              <a:spcPct val="90000"/>
            </a:lnSpc>
            <a:spcBef>
              <a:spcPct val="0"/>
            </a:spcBef>
            <a:spcAft>
              <a:spcPct val="35000"/>
            </a:spcAft>
            <a:buNone/>
          </a:pPr>
          <a:r>
            <a:rPr lang="cs-CZ" sz="1900" kern="1200"/>
            <a:t>jmenovat pověřence</a:t>
          </a:r>
          <a:endParaRPr lang="en-US" sz="1900" kern="1200"/>
        </a:p>
      </dsp:txBody>
      <dsp:txXfrm>
        <a:off x="2745927" y="2573"/>
        <a:ext cx="2129762" cy="1277857"/>
      </dsp:txXfrm>
    </dsp:sp>
    <dsp:sp modelId="{59459353-246C-4607-93C9-B15EB66606A8}">
      <dsp:nvSpPr>
        <dsp:cNvPr id="0" name=""/>
        <dsp:cNvSpPr/>
      </dsp:nvSpPr>
      <dsp:spPr>
        <a:xfrm>
          <a:off x="2242653" y="2357670"/>
          <a:ext cx="470873" cy="91440"/>
        </a:xfrm>
        <a:custGeom>
          <a:avLst/>
          <a:gdLst/>
          <a:ahLst/>
          <a:cxnLst/>
          <a:rect l="0" t="0" r="0" b="0"/>
          <a:pathLst>
            <a:path>
              <a:moveTo>
                <a:pt x="0" y="45720"/>
              </a:moveTo>
              <a:lnTo>
                <a:pt x="252536" y="45720"/>
              </a:lnTo>
              <a:lnTo>
                <a:pt x="252536" y="51534"/>
              </a:lnTo>
              <a:lnTo>
                <a:pt x="470873" y="51534"/>
              </a:lnTo>
            </a:path>
          </a:pathLst>
        </a:custGeom>
        <a:noFill/>
        <a:ln w="12700" cap="rnd" cmpd="sng" algn="ctr">
          <a:solidFill>
            <a:schemeClr val="accent2">
              <a:hueOff val="-1482143"/>
              <a:satOff val="7100"/>
              <a:lumOff val="656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65553" y="2400941"/>
        <a:ext cx="25075" cy="4898"/>
      </dsp:txXfrm>
    </dsp:sp>
    <dsp:sp modelId="{14413A16-9E7B-4369-BE16-4082D45E172F}">
      <dsp:nvSpPr>
        <dsp:cNvPr id="0" name=""/>
        <dsp:cNvSpPr/>
      </dsp:nvSpPr>
      <dsp:spPr>
        <a:xfrm>
          <a:off x="114691" y="1764461"/>
          <a:ext cx="2129762" cy="1277857"/>
        </a:xfrm>
        <a:prstGeom prst="rect">
          <a:avLst/>
        </a:prstGeom>
        <a:solidFill>
          <a:schemeClr val="accent2">
            <a:hueOff val="-1185714"/>
            <a:satOff val="5680"/>
            <a:lumOff val="5255"/>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4360" tIns="109544" rIns="104360" bIns="109544" numCol="1" spcCol="1270" anchor="ctr" anchorCtr="0">
          <a:noAutofit/>
        </a:bodyPr>
        <a:lstStyle/>
        <a:p>
          <a:pPr marL="0" lvl="0" indent="0" algn="ctr" defTabSz="844550">
            <a:lnSpc>
              <a:spcPct val="90000"/>
            </a:lnSpc>
            <a:spcBef>
              <a:spcPct val="0"/>
            </a:spcBef>
            <a:spcAft>
              <a:spcPct val="35000"/>
            </a:spcAft>
            <a:buNone/>
          </a:pPr>
          <a:r>
            <a:rPr lang="cs-CZ" sz="1900" kern="1200"/>
            <a:t>zveřejnit informace o zprac. os. údajů</a:t>
          </a:r>
          <a:endParaRPr lang="en-US" sz="1900" kern="1200"/>
        </a:p>
      </dsp:txBody>
      <dsp:txXfrm>
        <a:off x="114691" y="1764461"/>
        <a:ext cx="2129762" cy="1277857"/>
      </dsp:txXfrm>
    </dsp:sp>
    <dsp:sp modelId="{1CD99E8C-4EF6-4C35-BC8C-752AEA3EE064}">
      <dsp:nvSpPr>
        <dsp:cNvPr id="0" name=""/>
        <dsp:cNvSpPr/>
      </dsp:nvSpPr>
      <dsp:spPr>
        <a:xfrm>
          <a:off x="1191201" y="3046333"/>
          <a:ext cx="2619607" cy="459245"/>
        </a:xfrm>
        <a:custGeom>
          <a:avLst/>
          <a:gdLst/>
          <a:ahLst/>
          <a:cxnLst/>
          <a:rect l="0" t="0" r="0" b="0"/>
          <a:pathLst>
            <a:path>
              <a:moveTo>
                <a:pt x="2619607" y="0"/>
              </a:moveTo>
              <a:lnTo>
                <a:pt x="2619607" y="246722"/>
              </a:lnTo>
              <a:lnTo>
                <a:pt x="0" y="246722"/>
              </a:lnTo>
              <a:lnTo>
                <a:pt x="0" y="459245"/>
              </a:lnTo>
            </a:path>
          </a:pathLst>
        </a:custGeom>
        <a:noFill/>
        <a:ln w="12700" cap="rnd" cmpd="sng" algn="ctr">
          <a:solidFill>
            <a:schemeClr val="accent2">
              <a:hueOff val="-2223214"/>
              <a:satOff val="10650"/>
              <a:lumOff val="985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34379" y="3273506"/>
        <a:ext cx="133250" cy="4898"/>
      </dsp:txXfrm>
    </dsp:sp>
    <dsp:sp modelId="{5E02AFD7-C529-4D50-80F7-9EE02AD09757}">
      <dsp:nvSpPr>
        <dsp:cNvPr id="0" name=""/>
        <dsp:cNvSpPr/>
      </dsp:nvSpPr>
      <dsp:spPr>
        <a:xfrm>
          <a:off x="2745927" y="1770275"/>
          <a:ext cx="2129762" cy="1277857"/>
        </a:xfrm>
        <a:prstGeom prst="rect">
          <a:avLst/>
        </a:prstGeom>
        <a:solidFill>
          <a:schemeClr val="accent2">
            <a:hueOff val="-1778572"/>
            <a:satOff val="8520"/>
            <a:lumOff val="7882"/>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4360" tIns="109544" rIns="104360" bIns="109544" numCol="1" spcCol="1270" anchor="ctr" anchorCtr="0">
          <a:noAutofit/>
        </a:bodyPr>
        <a:lstStyle/>
        <a:p>
          <a:pPr marL="0" lvl="0" indent="0" algn="ctr" defTabSz="844550">
            <a:lnSpc>
              <a:spcPct val="90000"/>
            </a:lnSpc>
            <a:spcBef>
              <a:spcPct val="0"/>
            </a:spcBef>
            <a:spcAft>
              <a:spcPct val="35000"/>
            </a:spcAft>
            <a:buNone/>
          </a:pPr>
          <a:r>
            <a:rPr lang="cs-CZ" sz="1900" kern="1200"/>
            <a:t>zaslat informaci o jmenování pověřence na ÚOOÚ</a:t>
          </a:r>
          <a:endParaRPr lang="en-US" sz="1900" kern="1200"/>
        </a:p>
      </dsp:txBody>
      <dsp:txXfrm>
        <a:off x="2745927" y="1770275"/>
        <a:ext cx="2129762" cy="1277857"/>
      </dsp:txXfrm>
    </dsp:sp>
    <dsp:sp modelId="{7F2A90A6-F9D4-4CA5-A096-FF4CA97EC73F}">
      <dsp:nvSpPr>
        <dsp:cNvPr id="0" name=""/>
        <dsp:cNvSpPr/>
      </dsp:nvSpPr>
      <dsp:spPr>
        <a:xfrm>
          <a:off x="2254282" y="4131187"/>
          <a:ext cx="459245" cy="91440"/>
        </a:xfrm>
        <a:custGeom>
          <a:avLst/>
          <a:gdLst/>
          <a:ahLst/>
          <a:cxnLst/>
          <a:rect l="0" t="0" r="0" b="0"/>
          <a:pathLst>
            <a:path>
              <a:moveTo>
                <a:pt x="0" y="45720"/>
              </a:moveTo>
              <a:lnTo>
                <a:pt x="459245" y="45720"/>
              </a:lnTo>
            </a:path>
          </a:pathLst>
        </a:custGeom>
        <a:noFill/>
        <a:ln w="12700" cap="rnd" cmpd="sng" algn="ctr">
          <a:solidFill>
            <a:schemeClr val="accent2">
              <a:hueOff val="-2964286"/>
              <a:satOff val="14200"/>
              <a:lumOff val="1313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658" y="4174457"/>
        <a:ext cx="24492" cy="4898"/>
      </dsp:txXfrm>
    </dsp:sp>
    <dsp:sp modelId="{F1F0EA64-2824-4B47-8A85-7D351612CAE5}">
      <dsp:nvSpPr>
        <dsp:cNvPr id="0" name=""/>
        <dsp:cNvSpPr/>
      </dsp:nvSpPr>
      <dsp:spPr>
        <a:xfrm>
          <a:off x="126320" y="3537978"/>
          <a:ext cx="2129762" cy="1277857"/>
        </a:xfrm>
        <a:prstGeom prst="rect">
          <a:avLst/>
        </a:prstGeom>
        <a:solidFill>
          <a:schemeClr val="accent2">
            <a:hueOff val="-2371429"/>
            <a:satOff val="11360"/>
            <a:lumOff val="1051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4360" tIns="109544" rIns="104360" bIns="109544" numCol="1" spcCol="1270" anchor="ctr" anchorCtr="0">
          <a:noAutofit/>
        </a:bodyPr>
        <a:lstStyle/>
        <a:p>
          <a:pPr marL="0" lvl="0" indent="0" algn="ctr" defTabSz="844550">
            <a:lnSpc>
              <a:spcPct val="90000"/>
            </a:lnSpc>
            <a:spcBef>
              <a:spcPct val="0"/>
            </a:spcBef>
            <a:spcAft>
              <a:spcPct val="35000"/>
            </a:spcAft>
            <a:buNone/>
          </a:pPr>
          <a:r>
            <a:rPr lang="cs-CZ" sz="1900" kern="1200"/>
            <a:t>vést záznamy o činnostech zpracování</a:t>
          </a:r>
          <a:endParaRPr lang="en-US" sz="1900" kern="1200"/>
        </a:p>
      </dsp:txBody>
      <dsp:txXfrm>
        <a:off x="126320" y="3537978"/>
        <a:ext cx="2129762" cy="1277857"/>
      </dsp:txXfrm>
    </dsp:sp>
    <dsp:sp modelId="{9BD80B5D-3528-4243-8227-35D44A93A796}">
      <dsp:nvSpPr>
        <dsp:cNvPr id="0" name=""/>
        <dsp:cNvSpPr/>
      </dsp:nvSpPr>
      <dsp:spPr>
        <a:xfrm>
          <a:off x="2745927" y="3537978"/>
          <a:ext cx="2129762" cy="1277857"/>
        </a:xfrm>
        <a:prstGeom prst="rect">
          <a:avLst/>
        </a:prstGeom>
        <a:solidFill>
          <a:schemeClr val="accent2">
            <a:hueOff val="-2964286"/>
            <a:satOff val="14200"/>
            <a:lumOff val="13137"/>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4360" tIns="109544" rIns="104360" bIns="109544" numCol="1" spcCol="1270" anchor="ctr" anchorCtr="0">
          <a:noAutofit/>
        </a:bodyPr>
        <a:lstStyle/>
        <a:p>
          <a:pPr marL="0" lvl="0" indent="0" algn="ctr" defTabSz="844550">
            <a:lnSpc>
              <a:spcPct val="90000"/>
            </a:lnSpc>
            <a:spcBef>
              <a:spcPct val="0"/>
            </a:spcBef>
            <a:spcAft>
              <a:spcPct val="35000"/>
            </a:spcAft>
            <a:buNone/>
          </a:pPr>
          <a:r>
            <a:rPr lang="cs-CZ" sz="1900" kern="1200"/>
            <a:t>ohlašování případů porušení zabezpečení osobních údajů</a:t>
          </a:r>
          <a:endParaRPr lang="en-US" sz="1900" kern="1200"/>
        </a:p>
      </dsp:txBody>
      <dsp:txXfrm>
        <a:off x="2745927" y="3537978"/>
        <a:ext cx="2129762" cy="12778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D4BF4-E013-44C1-9E43-5D4F4043B57F}">
      <dsp:nvSpPr>
        <dsp:cNvPr id="0" name=""/>
        <dsp:cNvSpPr/>
      </dsp:nvSpPr>
      <dsp:spPr>
        <a:xfrm>
          <a:off x="0" y="194592"/>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t>Poskytnutí informací žadateli - anonymizace</a:t>
          </a:r>
        </a:p>
      </dsp:txBody>
      <dsp:txXfrm>
        <a:off x="0" y="194592"/>
        <a:ext cx="2686347" cy="1611808"/>
      </dsp:txXfrm>
    </dsp:sp>
    <dsp:sp modelId="{E85B2746-44B3-4854-B1C1-303065C964C0}">
      <dsp:nvSpPr>
        <dsp:cNvPr id="0" name=""/>
        <dsp:cNvSpPr/>
      </dsp:nvSpPr>
      <dsp:spPr>
        <a:xfrm>
          <a:off x="5786876" y="211436"/>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t>Zveřejnění na webu po dobu 6 let (vyšší anonymizace než žadateli)</a:t>
          </a:r>
        </a:p>
      </dsp:txBody>
      <dsp:txXfrm>
        <a:off x="5786876" y="211436"/>
        <a:ext cx="2686347" cy="1611808"/>
      </dsp:txXfrm>
    </dsp:sp>
    <dsp:sp modelId="{174CE8C7-F347-4E0D-87BC-551A802EBA12}">
      <dsp:nvSpPr>
        <dsp:cNvPr id="0" name=""/>
        <dsp:cNvSpPr/>
      </dsp:nvSpPr>
      <dsp:spPr>
        <a:xfrm>
          <a:off x="1286142" y="1961102"/>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t>Informace o platech – bez zveřejnění!</a:t>
          </a:r>
        </a:p>
      </dsp:txBody>
      <dsp:txXfrm>
        <a:off x="1286142" y="1961102"/>
        <a:ext cx="2686347" cy="1611808"/>
      </dsp:txXfrm>
    </dsp:sp>
    <dsp:sp modelId="{3E02F821-6831-4EAB-8C67-8CC7C477C41C}">
      <dsp:nvSpPr>
        <dsp:cNvPr id="0" name=""/>
        <dsp:cNvSpPr/>
      </dsp:nvSpPr>
      <dsp:spPr>
        <a:xfrm>
          <a:off x="2954633" y="219860"/>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t>Poskytnutí informace o příjemcích veřejných prostředků – včetně některých osobních údajů</a:t>
          </a:r>
        </a:p>
      </dsp:txBody>
      <dsp:txXfrm>
        <a:off x="2954633" y="219860"/>
        <a:ext cx="2686347" cy="1611808"/>
      </dsp:txXfrm>
    </dsp:sp>
    <dsp:sp modelId="{0DAA62BE-4CAF-4EC7-935E-5E237CD6E408}">
      <dsp:nvSpPr>
        <dsp:cNvPr id="0" name=""/>
        <dsp:cNvSpPr/>
      </dsp:nvSpPr>
      <dsp:spPr>
        <a:xfrm>
          <a:off x="4458826" y="1961113"/>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t>Dokumenty předané obci – žádosti, petice, podněty atd.  - odmítnout dle § 11 odst. 2</a:t>
          </a:r>
        </a:p>
        <a:p>
          <a:pPr marL="0" lvl="0" indent="0" algn="ctr" defTabSz="755650">
            <a:lnSpc>
              <a:spcPct val="90000"/>
            </a:lnSpc>
            <a:spcBef>
              <a:spcPct val="0"/>
            </a:spcBef>
            <a:spcAft>
              <a:spcPct val="35000"/>
            </a:spcAft>
            <a:buNone/>
          </a:pPr>
          <a:r>
            <a:rPr lang="cs-CZ" sz="1700" kern="1200" dirty="0"/>
            <a:t>Nedávat, ne anonymizace, odmítat</a:t>
          </a:r>
        </a:p>
      </dsp:txBody>
      <dsp:txXfrm>
        <a:off x="4458826" y="1961113"/>
        <a:ext cx="2686347" cy="16118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D4BF4-E013-44C1-9E43-5D4F4043B57F}">
      <dsp:nvSpPr>
        <dsp:cNvPr id="0" name=""/>
        <dsp:cNvSpPr/>
      </dsp:nvSpPr>
      <dsp:spPr>
        <a:xfrm>
          <a:off x="1164573" y="881"/>
          <a:ext cx="2984364" cy="179061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dirty="0"/>
            <a:t>Odmítnout dle § 11 odst. 2 zák. č. 106/1999 Sb.</a:t>
          </a:r>
        </a:p>
        <a:p>
          <a:pPr marL="0" lvl="0" indent="0" algn="ctr" defTabSz="800100">
            <a:lnSpc>
              <a:spcPct val="90000"/>
            </a:lnSpc>
            <a:spcBef>
              <a:spcPct val="0"/>
            </a:spcBef>
            <a:spcAft>
              <a:spcPct val="35000"/>
            </a:spcAft>
            <a:buNone/>
          </a:pPr>
          <a:r>
            <a:rPr lang="cs-CZ" sz="1800" kern="1200" dirty="0"/>
            <a:t>Nedáte vůbec</a:t>
          </a:r>
        </a:p>
      </dsp:txBody>
      <dsp:txXfrm>
        <a:off x="1164573" y="881"/>
        <a:ext cx="2984364" cy="1790618"/>
      </dsp:txXfrm>
    </dsp:sp>
    <dsp:sp modelId="{E85B2746-44B3-4854-B1C1-303065C964C0}">
      <dsp:nvSpPr>
        <dsp:cNvPr id="0" name=""/>
        <dsp:cNvSpPr/>
      </dsp:nvSpPr>
      <dsp:spPr>
        <a:xfrm>
          <a:off x="2433764" y="2050620"/>
          <a:ext cx="2984364" cy="179061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dirty="0"/>
            <a:t>Pokud by </a:t>
          </a:r>
          <a:r>
            <a:rPr lang="cs-CZ" sz="1800" kern="1200" dirty="0" err="1"/>
            <a:t>KrÚ</a:t>
          </a:r>
          <a:r>
            <a:rPr lang="cs-CZ" sz="1800" kern="1200" dirty="0"/>
            <a:t> ignoroval § 11 odst. 2 a nutil poskytnout</a:t>
          </a:r>
        </a:p>
        <a:p>
          <a:pPr marL="0" lvl="0" indent="0" algn="ctr" defTabSz="800100">
            <a:lnSpc>
              <a:spcPct val="90000"/>
            </a:lnSpc>
            <a:spcBef>
              <a:spcPct val="0"/>
            </a:spcBef>
            <a:spcAft>
              <a:spcPct val="35000"/>
            </a:spcAft>
            <a:buNone/>
          </a:pPr>
          <a:r>
            <a:rPr lang="cs-CZ" sz="1800" kern="1200" dirty="0"/>
            <a:t> - anonymizovat (pak ale dostane žadatel úvodní text petice a zbytek začerněn)</a:t>
          </a:r>
        </a:p>
      </dsp:txBody>
      <dsp:txXfrm>
        <a:off x="2433764" y="2050620"/>
        <a:ext cx="2984364" cy="1790618"/>
      </dsp:txXfrm>
    </dsp:sp>
    <dsp:sp modelId="{3E02F821-6831-4EAB-8C67-8CC7C477C41C}">
      <dsp:nvSpPr>
        <dsp:cNvPr id="0" name=""/>
        <dsp:cNvSpPr/>
      </dsp:nvSpPr>
      <dsp:spPr>
        <a:xfrm>
          <a:off x="4446986" y="28952"/>
          <a:ext cx="2984364" cy="179061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dirty="0"/>
            <a:t>Pokud je petice součástí podkladů pro RM/ZM</a:t>
          </a:r>
        </a:p>
        <a:p>
          <a:pPr marL="0" lvl="0" indent="0" algn="ctr" defTabSz="800100">
            <a:lnSpc>
              <a:spcPct val="90000"/>
            </a:lnSpc>
            <a:spcBef>
              <a:spcPct val="0"/>
            </a:spcBef>
            <a:spcAft>
              <a:spcPct val="35000"/>
            </a:spcAft>
            <a:buNone/>
          </a:pPr>
          <a:r>
            <a:rPr lang="cs-CZ" sz="1800" kern="1200" dirty="0"/>
            <a:t>- poskytnout navazující dokumenty</a:t>
          </a:r>
        </a:p>
      </dsp:txBody>
      <dsp:txXfrm>
        <a:off x="4446986" y="28952"/>
        <a:ext cx="2984364" cy="17906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D4BF4-E013-44C1-9E43-5D4F4043B57F}">
      <dsp:nvSpPr>
        <dsp:cNvPr id="0" name=""/>
        <dsp:cNvSpPr/>
      </dsp:nvSpPr>
      <dsp:spPr>
        <a:xfrm>
          <a:off x="0" y="194592"/>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Na zasedání- všechny osobní údaje</a:t>
          </a:r>
        </a:p>
      </dsp:txBody>
      <dsp:txXfrm>
        <a:off x="0" y="194592"/>
        <a:ext cx="2686347" cy="1611808"/>
      </dsp:txXfrm>
    </dsp:sp>
    <dsp:sp modelId="{E85B2746-44B3-4854-B1C1-303065C964C0}">
      <dsp:nvSpPr>
        <dsp:cNvPr id="0" name=""/>
        <dsp:cNvSpPr/>
      </dsp:nvSpPr>
      <dsp:spPr>
        <a:xfrm>
          <a:off x="5786876" y="211436"/>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Zápis na web – anonymizace osobních údajů</a:t>
          </a:r>
        </a:p>
      </dsp:txBody>
      <dsp:txXfrm>
        <a:off x="5786876" y="211436"/>
        <a:ext cx="2686347" cy="1611808"/>
      </dsp:txXfrm>
    </dsp:sp>
    <dsp:sp modelId="{174CE8C7-F347-4E0D-87BC-551A802EBA12}">
      <dsp:nvSpPr>
        <dsp:cNvPr id="0" name=""/>
        <dsp:cNvSpPr/>
      </dsp:nvSpPr>
      <dsp:spPr>
        <a:xfrm>
          <a:off x="4600853" y="2075411"/>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Zvukový, videozáznam - anonymizace</a:t>
          </a:r>
        </a:p>
      </dsp:txBody>
      <dsp:txXfrm>
        <a:off x="4600853" y="2075411"/>
        <a:ext cx="2686347" cy="1611808"/>
      </dsp:txXfrm>
    </dsp:sp>
    <dsp:sp modelId="{3E02F821-6831-4EAB-8C67-8CC7C477C41C}">
      <dsp:nvSpPr>
        <dsp:cNvPr id="0" name=""/>
        <dsp:cNvSpPr/>
      </dsp:nvSpPr>
      <dsp:spPr>
        <a:xfrm>
          <a:off x="2954633" y="219860"/>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Při nahlížení do zápisu občanem obce – všechny osobní údaje (+ možnost pořídit si kopie bez omezení)</a:t>
          </a:r>
        </a:p>
      </dsp:txBody>
      <dsp:txXfrm>
        <a:off x="2954633" y="219860"/>
        <a:ext cx="2686347" cy="1611808"/>
      </dsp:txXfrm>
    </dsp:sp>
    <dsp:sp modelId="{0DAA62BE-4CAF-4EC7-935E-5E237CD6E408}">
      <dsp:nvSpPr>
        <dsp:cNvPr id="0" name=""/>
        <dsp:cNvSpPr/>
      </dsp:nvSpPr>
      <dsp:spPr>
        <a:xfrm>
          <a:off x="1214470" y="2066622"/>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Zápis požadovaný dle 106ky – anonymizace, kromě příjemců veřejných prostředků</a:t>
          </a:r>
        </a:p>
      </dsp:txBody>
      <dsp:txXfrm>
        <a:off x="1214470" y="2066622"/>
        <a:ext cx="2686347" cy="16118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329AF-0BCA-4F49-93CF-7FEE2719E6CD}">
      <dsp:nvSpPr>
        <dsp:cNvPr id="0" name=""/>
        <dsp:cNvSpPr/>
      </dsp:nvSpPr>
      <dsp:spPr>
        <a:xfrm>
          <a:off x="0" y="19242"/>
          <a:ext cx="6628804" cy="113373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cs-CZ" sz="1900" kern="1200" dirty="0"/>
            <a:t>Běžné dotazy, ale i  - Problémoví občané</a:t>
          </a:r>
        </a:p>
        <a:p>
          <a:pPr marL="0" marR="0" lvl="0" indent="0" algn="l" defTabSz="914400" eaLnBrk="1" fontAlgn="auto" latinLnBrk="0" hangingPunct="1">
            <a:lnSpc>
              <a:spcPct val="100000"/>
            </a:lnSpc>
            <a:spcBef>
              <a:spcPct val="0"/>
            </a:spcBef>
            <a:spcAft>
              <a:spcPts val="0"/>
            </a:spcAft>
            <a:buClrTx/>
            <a:buSzTx/>
            <a:buFontTx/>
            <a:buNone/>
            <a:tabLst/>
            <a:defRPr/>
          </a:pPr>
          <a:r>
            <a:rPr lang="cs-CZ" sz="1900" kern="1200" dirty="0"/>
            <a:t>                              - Problémová opozice</a:t>
          </a:r>
          <a:endParaRPr lang="en-US" sz="1900" kern="1200" dirty="0"/>
        </a:p>
        <a:p>
          <a:pPr marL="0" lvl="0" algn="l" defTabSz="933450">
            <a:lnSpc>
              <a:spcPct val="90000"/>
            </a:lnSpc>
            <a:spcBef>
              <a:spcPct val="0"/>
            </a:spcBef>
            <a:spcAft>
              <a:spcPct val="35000"/>
            </a:spcAft>
            <a:buNone/>
          </a:pPr>
          <a:endParaRPr lang="cs-CZ" sz="1900" kern="1200" dirty="0"/>
        </a:p>
      </dsp:txBody>
      <dsp:txXfrm>
        <a:off x="55344" y="74586"/>
        <a:ext cx="6518116" cy="1023042"/>
      </dsp:txXfrm>
    </dsp:sp>
    <dsp:sp modelId="{0571B195-E956-435E-97EE-B8ABAEF329A9}">
      <dsp:nvSpPr>
        <dsp:cNvPr id="0" name=""/>
        <dsp:cNvSpPr/>
      </dsp:nvSpPr>
      <dsp:spPr>
        <a:xfrm>
          <a:off x="0" y="1199737"/>
          <a:ext cx="6628804" cy="1133730"/>
        </a:xfrm>
        <a:prstGeom prst="round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Komplikace se záměry, úřední deskou, interními předpisy obce</a:t>
          </a:r>
        </a:p>
        <a:p>
          <a:pPr marL="0" lvl="0" indent="0" algn="l" defTabSz="844550">
            <a:lnSpc>
              <a:spcPct val="90000"/>
            </a:lnSpc>
            <a:spcBef>
              <a:spcPct val="0"/>
            </a:spcBef>
            <a:spcAft>
              <a:spcPct val="35000"/>
            </a:spcAft>
            <a:buNone/>
          </a:pPr>
          <a:r>
            <a:rPr lang="cs-CZ" sz="1900" kern="1200" dirty="0"/>
            <a:t>VIP  - možnost zavolat během zasedání</a:t>
          </a:r>
          <a:endParaRPr lang="en-US" sz="1900" kern="1200" dirty="0"/>
        </a:p>
      </dsp:txBody>
      <dsp:txXfrm>
        <a:off x="55344" y="1255081"/>
        <a:ext cx="6518116" cy="1023042"/>
      </dsp:txXfrm>
    </dsp:sp>
    <dsp:sp modelId="{3EE44CA1-9B81-4A91-B719-8F0B6B1B8316}">
      <dsp:nvSpPr>
        <dsp:cNvPr id="0" name=""/>
        <dsp:cNvSpPr/>
      </dsp:nvSpPr>
      <dsp:spPr>
        <a:xfrm>
          <a:off x="0" y="2417697"/>
          <a:ext cx="6628804" cy="1133730"/>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Kontrola stavu obce, když hrozí kontrola nebo vznikne problém</a:t>
          </a:r>
          <a:endParaRPr lang="en-US" sz="1900" kern="1200" dirty="0"/>
        </a:p>
      </dsp:txBody>
      <dsp:txXfrm>
        <a:off x="55344" y="2473041"/>
        <a:ext cx="6518116" cy="1023042"/>
      </dsp:txXfrm>
    </dsp:sp>
    <dsp:sp modelId="{290873E2-CB75-48E1-81C8-485559931E6B}">
      <dsp:nvSpPr>
        <dsp:cNvPr id="0" name=""/>
        <dsp:cNvSpPr/>
      </dsp:nvSpPr>
      <dsp:spPr>
        <a:xfrm>
          <a:off x="0" y="3584592"/>
          <a:ext cx="6628804" cy="1133730"/>
        </a:xfrm>
        <a:prstGeom prst="round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Velké problémy – aktivisté, referendum, snahy paralyzovat úřady, pokusy rozložit zasedání nebo celé zastupitelstvo/radu</a:t>
          </a:r>
          <a:endParaRPr lang="en-US" sz="1900" kern="1200" dirty="0"/>
        </a:p>
      </dsp:txBody>
      <dsp:txXfrm>
        <a:off x="55344" y="3639936"/>
        <a:ext cx="6518116" cy="1023042"/>
      </dsp:txXfrm>
    </dsp:sp>
    <dsp:sp modelId="{D27381F8-2628-4CA1-8628-71288AE7D61C}">
      <dsp:nvSpPr>
        <dsp:cNvPr id="0" name=""/>
        <dsp:cNvSpPr/>
      </dsp:nvSpPr>
      <dsp:spPr>
        <a:xfrm>
          <a:off x="0" y="4773042"/>
          <a:ext cx="6628804" cy="113373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Komplikovaný žadatel, problém s krajem                       SOS 1O6  www.SOS106.cz</a:t>
          </a:r>
          <a:endParaRPr lang="en-US" sz="1900" kern="1200" dirty="0"/>
        </a:p>
      </dsp:txBody>
      <dsp:txXfrm>
        <a:off x="55344" y="4828386"/>
        <a:ext cx="6518116" cy="10230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7"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28" name="PlaceHolder 2"/>
          <p:cNvSpPr>
            <a:spLocks noGrp="1"/>
          </p:cNvSpPr>
          <p:nvPr>
            <p:ph type="subTitle"/>
          </p:nvPr>
        </p:nvSpPr>
        <p:spPr>
          <a:xfrm>
            <a:off x="677160" y="4527360"/>
            <a:ext cx="8596440" cy="151344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469914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990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3"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34" name="PlaceHolder 2"/>
          <p:cNvSpPr>
            <a:spLocks noGrp="1"/>
          </p:cNvSpPr>
          <p:nvPr>
            <p:ph type="subTitle"/>
          </p:nvPr>
        </p:nvSpPr>
        <p:spPr>
          <a:xfrm>
            <a:off x="677160" y="4527360"/>
            <a:ext cx="8596440" cy="151344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751127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36" name="PlaceHolder 2"/>
          <p:cNvSpPr>
            <a:spLocks noGrp="1"/>
          </p:cNvSpPr>
          <p:nvPr>
            <p:ph type="body"/>
          </p:nvPr>
        </p:nvSpPr>
        <p:spPr>
          <a:xfrm>
            <a:off x="677160" y="4527360"/>
            <a:ext cx="859644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4108078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38" name="PlaceHolder 2"/>
          <p:cNvSpPr>
            <a:spLocks noGrp="1"/>
          </p:cNvSpPr>
          <p:nvPr>
            <p:ph type="body"/>
          </p:nvPr>
        </p:nvSpPr>
        <p:spPr>
          <a:xfrm>
            <a:off x="67716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39" name="PlaceHolder 3"/>
          <p:cNvSpPr>
            <a:spLocks noGrp="1"/>
          </p:cNvSpPr>
          <p:nvPr>
            <p:ph type="body"/>
          </p:nvPr>
        </p:nvSpPr>
        <p:spPr>
          <a:xfrm>
            <a:off x="508212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3010293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0"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Tree>
    <p:extLst>
      <p:ext uri="{BB962C8B-B14F-4D97-AF65-F5344CB8AC3E}">
        <p14:creationId xmlns:p14="http://schemas.microsoft.com/office/powerpoint/2010/main" val="1171965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41" name="PlaceHolder 1"/>
          <p:cNvSpPr>
            <a:spLocks noGrp="1"/>
          </p:cNvSpPr>
          <p:nvPr>
            <p:ph type="subTitle"/>
          </p:nvPr>
        </p:nvSpPr>
        <p:spPr>
          <a:xfrm>
            <a:off x="677160" y="1932120"/>
            <a:ext cx="8596440" cy="1203120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652210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43"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44" name="PlaceHolder 3"/>
          <p:cNvSpPr>
            <a:spLocks noGrp="1"/>
          </p:cNvSpPr>
          <p:nvPr>
            <p:ph type="body"/>
          </p:nvPr>
        </p:nvSpPr>
        <p:spPr>
          <a:xfrm>
            <a:off x="67716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45" name="PlaceHolder 4"/>
          <p:cNvSpPr>
            <a:spLocks noGrp="1"/>
          </p:cNvSpPr>
          <p:nvPr>
            <p:ph type="body"/>
          </p:nvPr>
        </p:nvSpPr>
        <p:spPr>
          <a:xfrm>
            <a:off x="508212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590453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47" name="PlaceHolder 2"/>
          <p:cNvSpPr>
            <a:spLocks noGrp="1"/>
          </p:cNvSpPr>
          <p:nvPr>
            <p:ph type="body"/>
          </p:nvPr>
        </p:nvSpPr>
        <p:spPr>
          <a:xfrm>
            <a:off x="67716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48"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49" name="PlaceHolder 4"/>
          <p:cNvSpPr>
            <a:spLocks noGrp="1"/>
          </p:cNvSpPr>
          <p:nvPr>
            <p:ph type="body"/>
          </p:nvPr>
        </p:nvSpPr>
        <p:spPr>
          <a:xfrm>
            <a:off x="508212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2923209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51"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52"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53" name="PlaceHolder 4"/>
          <p:cNvSpPr>
            <a:spLocks noGrp="1"/>
          </p:cNvSpPr>
          <p:nvPr>
            <p:ph type="body"/>
          </p:nvPr>
        </p:nvSpPr>
        <p:spPr>
          <a:xfrm>
            <a:off x="677160" y="531828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3350169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55" name="PlaceHolder 2"/>
          <p:cNvSpPr>
            <a:spLocks noGrp="1"/>
          </p:cNvSpPr>
          <p:nvPr>
            <p:ph type="body"/>
          </p:nvPr>
        </p:nvSpPr>
        <p:spPr>
          <a:xfrm>
            <a:off x="677160" y="452736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56" name="PlaceHolder 3"/>
          <p:cNvSpPr>
            <a:spLocks noGrp="1"/>
          </p:cNvSpPr>
          <p:nvPr>
            <p:ph type="body"/>
          </p:nvPr>
        </p:nvSpPr>
        <p:spPr>
          <a:xfrm>
            <a:off x="677160" y="531828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1643170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58"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59"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60" name="PlaceHolder 4"/>
          <p:cNvSpPr>
            <a:spLocks noGrp="1"/>
          </p:cNvSpPr>
          <p:nvPr>
            <p:ph type="body"/>
          </p:nvPr>
        </p:nvSpPr>
        <p:spPr>
          <a:xfrm>
            <a:off x="508212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61" name="PlaceHolder 5"/>
          <p:cNvSpPr>
            <a:spLocks noGrp="1"/>
          </p:cNvSpPr>
          <p:nvPr>
            <p:ph type="body"/>
          </p:nvPr>
        </p:nvSpPr>
        <p:spPr>
          <a:xfrm>
            <a:off x="67716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1678372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63" name="PlaceHolder 2"/>
          <p:cNvSpPr>
            <a:spLocks noGrp="1"/>
          </p:cNvSpPr>
          <p:nvPr>
            <p:ph type="body"/>
          </p:nvPr>
        </p:nvSpPr>
        <p:spPr>
          <a:xfrm>
            <a:off x="67716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64" name="PlaceHolder 3"/>
          <p:cNvSpPr>
            <a:spLocks noGrp="1"/>
          </p:cNvSpPr>
          <p:nvPr>
            <p:ph type="body"/>
          </p:nvPr>
        </p:nvSpPr>
        <p:spPr>
          <a:xfrm>
            <a:off x="358344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65" name="PlaceHolder 4"/>
          <p:cNvSpPr>
            <a:spLocks noGrp="1"/>
          </p:cNvSpPr>
          <p:nvPr>
            <p:ph type="body"/>
          </p:nvPr>
        </p:nvSpPr>
        <p:spPr>
          <a:xfrm>
            <a:off x="649008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66" name="PlaceHolder 5"/>
          <p:cNvSpPr>
            <a:spLocks noGrp="1"/>
          </p:cNvSpPr>
          <p:nvPr>
            <p:ph type="body"/>
          </p:nvPr>
        </p:nvSpPr>
        <p:spPr>
          <a:xfrm>
            <a:off x="649008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67" name="PlaceHolder 6"/>
          <p:cNvSpPr>
            <a:spLocks noGrp="1"/>
          </p:cNvSpPr>
          <p:nvPr>
            <p:ph type="body"/>
          </p:nvPr>
        </p:nvSpPr>
        <p:spPr>
          <a:xfrm>
            <a:off x="358344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68" name="PlaceHolder 7"/>
          <p:cNvSpPr>
            <a:spLocks noGrp="1"/>
          </p:cNvSpPr>
          <p:nvPr>
            <p:ph type="body"/>
          </p:nvPr>
        </p:nvSpPr>
        <p:spPr>
          <a:xfrm>
            <a:off x="67716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121009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2A54C80-263E-416B-A8E0-580EDEADCBDC}" type="datetimeFigureOut">
              <a:rPr lang="en-US" dirty="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61BEF0D-F0BB-DE4B-95CE-6DB70DBA9567}" type="datetimeFigureOut">
              <a:rPr lang="en-US" dirty="0"/>
              <a:pPr/>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1/18/2024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705"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 name="Line 1"/>
          <p:cNvSpPr/>
          <p:nvPr/>
        </p:nvSpPr>
        <p:spPr>
          <a:xfrm>
            <a:off x="9370800" y="0"/>
            <a:ext cx="1219320" cy="6858000"/>
          </a:xfrm>
          <a:prstGeom prst="line">
            <a:avLst/>
          </a:prstGeom>
          <a:ln w="9360">
            <a:solidFill>
              <a:srgbClr val="5FCBEF"/>
            </a:solidFill>
            <a:round/>
          </a:ln>
        </p:spPr>
        <p:style>
          <a:lnRef idx="0">
            <a:scrgbClr r="0" g="0" b="0"/>
          </a:lnRef>
          <a:fillRef idx="0">
            <a:scrgbClr r="0" g="0" b="0"/>
          </a:fillRef>
          <a:effectRef idx="0">
            <a:scrgbClr r="0" g="0" b="0"/>
          </a:effectRef>
          <a:fontRef idx="minor"/>
        </p:style>
      </p:sp>
      <p:sp>
        <p:nvSpPr>
          <p:cNvPr id="216" name="Line 2"/>
          <p:cNvSpPr/>
          <p:nvPr/>
        </p:nvSpPr>
        <p:spPr>
          <a:xfrm flipH="1">
            <a:off x="7425000" y="3681360"/>
            <a:ext cx="4763520" cy="3176640"/>
          </a:xfrm>
          <a:prstGeom prst="line">
            <a:avLst/>
          </a:prstGeom>
          <a:ln w="9360">
            <a:solidFill>
              <a:srgbClr val="5FCBEF"/>
            </a:solidFill>
            <a:round/>
          </a:ln>
        </p:spPr>
        <p:style>
          <a:lnRef idx="0">
            <a:scrgbClr r="0" g="0" b="0"/>
          </a:lnRef>
          <a:fillRef idx="0">
            <a:scrgbClr r="0" g="0" b="0"/>
          </a:fillRef>
          <a:effectRef idx="0">
            <a:scrgbClr r="0" g="0" b="0"/>
          </a:effectRef>
          <a:fontRef idx="minor"/>
        </p:style>
      </p:sp>
      <p:sp>
        <p:nvSpPr>
          <p:cNvPr id="217" name="CustomShape 3"/>
          <p:cNvSpPr/>
          <p:nvPr/>
        </p:nvSpPr>
        <p:spPr>
          <a:xfrm>
            <a:off x="9181440" y="-8640"/>
            <a:ext cx="3007080" cy="68662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5FCBEF">
              <a:alpha val="3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218" name="CustomShape 4"/>
          <p:cNvSpPr/>
          <p:nvPr/>
        </p:nvSpPr>
        <p:spPr>
          <a:xfrm>
            <a:off x="9603360" y="-8640"/>
            <a:ext cx="2588040" cy="68662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5FCBEF">
              <a:alpha val="2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219" name="CustomShape 5"/>
          <p:cNvSpPr/>
          <p:nvPr/>
        </p:nvSpPr>
        <p:spPr>
          <a:xfrm>
            <a:off x="8932320" y="3048120"/>
            <a:ext cx="3259440" cy="38095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220" name="CustomShape 6"/>
          <p:cNvSpPr/>
          <p:nvPr/>
        </p:nvSpPr>
        <p:spPr>
          <a:xfrm>
            <a:off x="9334440" y="-8640"/>
            <a:ext cx="2854080" cy="68662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17B0E4">
              <a:alpha val="5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221" name="CustomShape 7"/>
          <p:cNvSpPr/>
          <p:nvPr/>
        </p:nvSpPr>
        <p:spPr>
          <a:xfrm>
            <a:off x="10898640" y="-8640"/>
            <a:ext cx="1289880" cy="68662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2E83C3">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222" name="CustomShape 8"/>
          <p:cNvSpPr/>
          <p:nvPr/>
        </p:nvSpPr>
        <p:spPr>
          <a:xfrm>
            <a:off x="10938960" y="-8640"/>
            <a:ext cx="1249560" cy="68662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226292">
              <a:alpha val="8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223" name="CustomShape 9"/>
          <p:cNvSpPr/>
          <p:nvPr/>
        </p:nvSpPr>
        <p:spPr>
          <a:xfrm>
            <a:off x="10371600" y="3589920"/>
            <a:ext cx="1816920" cy="32677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224" name="CustomShape 10"/>
          <p:cNvSpPr/>
          <p:nvPr/>
        </p:nvSpPr>
        <p:spPr>
          <a:xfrm>
            <a:off x="0" y="4013280"/>
            <a:ext cx="448200" cy="2844360"/>
          </a:xfrm>
          <a:prstGeom prst="triangle">
            <a:avLst>
              <a:gd name="adj" fmla="val 0"/>
            </a:avLst>
          </a:prstGeom>
          <a:solidFill>
            <a:srgbClr val="5FCBEF">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225" name="PlaceHolder 11"/>
          <p:cNvSpPr>
            <a:spLocks noGrp="1"/>
          </p:cNvSpPr>
          <p:nvPr>
            <p:ph type="title"/>
          </p:nvPr>
        </p:nvSpPr>
        <p:spPr>
          <a:xfrm>
            <a:off x="677160" y="609480"/>
            <a:ext cx="8596440" cy="1320480"/>
          </a:xfrm>
          <a:prstGeom prst="rect">
            <a:avLst/>
          </a:prstGeom>
        </p:spPr>
        <p:txBody>
          <a:bodyPr/>
          <a:lstStyle/>
          <a:p>
            <a:pPr>
              <a:lnSpc>
                <a:spcPct val="100000"/>
              </a:lnSpc>
            </a:pPr>
            <a:r>
              <a:rPr lang="en-US" sz="3600" b="0" strike="noStrike" spc="-1">
                <a:solidFill>
                  <a:srgbClr val="5FCBEF"/>
                </a:solidFill>
                <a:uFill>
                  <a:solidFill>
                    <a:srgbClr val="FFFFFF"/>
                  </a:solidFill>
                </a:uFill>
                <a:latin typeface="Trebuchet MS"/>
              </a:rPr>
              <a:t>Kliknutím lze upravit styl.</a:t>
            </a:r>
            <a:endParaRPr lang="en-US" sz="1800" b="0" strike="noStrike" spc="-1">
              <a:solidFill>
                <a:srgbClr val="000000"/>
              </a:solidFill>
              <a:uFill>
                <a:solidFill>
                  <a:srgbClr val="FFFFFF"/>
                </a:solidFill>
              </a:uFill>
              <a:latin typeface="Trebuchet MS"/>
            </a:endParaRPr>
          </a:p>
        </p:txBody>
      </p:sp>
      <p:sp>
        <p:nvSpPr>
          <p:cNvPr id="226" name="PlaceHolder 12"/>
          <p:cNvSpPr>
            <a:spLocks noGrp="1"/>
          </p:cNvSpPr>
          <p:nvPr>
            <p:ph type="body"/>
          </p:nvPr>
        </p:nvSpPr>
        <p:spPr>
          <a:xfrm>
            <a:off x="675720" y="2161080"/>
            <a:ext cx="4185360" cy="576000"/>
          </a:xfrm>
          <a:prstGeom prst="rect">
            <a:avLst/>
          </a:prstGeom>
        </p:spPr>
        <p:txBody>
          <a:bodyPr anchor="b"/>
          <a:lstStyle/>
          <a:p>
            <a:pPr marL="432000" indent="-324000">
              <a:lnSpc>
                <a:spcPct val="100000"/>
              </a:lnSpc>
              <a:buClr>
                <a:srgbClr val="000000"/>
              </a:buClr>
              <a:buSzPct val="45000"/>
              <a:buFont typeface="Wingdings" charset="2"/>
              <a:buChar char=""/>
            </a:pPr>
            <a:r>
              <a:rPr lang="en-US" sz="2400" b="0" strike="noStrike" spc="-1">
                <a:solidFill>
                  <a:srgbClr val="404040"/>
                </a:solidFill>
                <a:uFill>
                  <a:solidFill>
                    <a:srgbClr val="FFFFFF"/>
                  </a:solidFill>
                </a:uFill>
                <a:latin typeface="Trebuchet MS"/>
              </a:rPr>
              <a:t>Po kliknutí můžete upravovat styly textu v předloze.</a:t>
            </a:r>
            <a:endParaRPr lang="en-US" sz="1800" b="0" strike="noStrike" spc="-1">
              <a:solidFill>
                <a:srgbClr val="404040"/>
              </a:solidFill>
              <a:uFill>
                <a:solidFill>
                  <a:srgbClr val="FFFFFF"/>
                </a:solidFill>
              </a:uFill>
              <a:latin typeface="Trebuchet MS"/>
            </a:endParaRPr>
          </a:p>
        </p:txBody>
      </p:sp>
      <p:sp>
        <p:nvSpPr>
          <p:cNvPr id="227" name="PlaceHolder 13"/>
          <p:cNvSpPr>
            <a:spLocks noGrp="1"/>
          </p:cNvSpPr>
          <p:nvPr>
            <p:ph type="body"/>
          </p:nvPr>
        </p:nvSpPr>
        <p:spPr>
          <a:xfrm>
            <a:off x="675720" y="2737080"/>
            <a:ext cx="4185360" cy="3303720"/>
          </a:xfrm>
          <a:prstGeom prst="rect">
            <a:avLst/>
          </a:prstGeom>
        </p:spPr>
        <p:txBody>
          <a:bodyPr/>
          <a:lstStyle/>
          <a:p>
            <a:pPr marL="343080" indent="-342720">
              <a:lnSpc>
                <a:spcPct val="100000"/>
              </a:lnSpc>
              <a:buClr>
                <a:srgbClr val="5FCBEF"/>
              </a:buClr>
              <a:buSzPct val="80000"/>
              <a:buFont typeface="Wingdings 3" charset="2"/>
              <a:buChar char=""/>
            </a:pPr>
            <a:r>
              <a:rPr lang="en-US" sz="1800" b="0" strike="noStrike" spc="-1">
                <a:solidFill>
                  <a:srgbClr val="404040"/>
                </a:solidFill>
                <a:uFill>
                  <a:solidFill>
                    <a:srgbClr val="FFFFFF"/>
                  </a:solidFill>
                </a:uFill>
                <a:latin typeface="Trebuchet MS"/>
              </a:rPr>
              <a:t>Po kliknutí můžete upravovat styly textu v předloze.</a:t>
            </a:r>
          </a:p>
          <a:p>
            <a:pPr marL="743040" lvl="1" indent="-285480">
              <a:lnSpc>
                <a:spcPct val="100000"/>
              </a:lnSpc>
              <a:buClr>
                <a:srgbClr val="5FCBEF"/>
              </a:buClr>
              <a:buSzPct val="80000"/>
              <a:buFont typeface="Wingdings 3" charset="2"/>
              <a:buChar char=""/>
            </a:pPr>
            <a:r>
              <a:rPr lang="en-US" sz="1600" b="0" strike="noStrike" spc="-1">
                <a:solidFill>
                  <a:srgbClr val="404040"/>
                </a:solidFill>
                <a:uFill>
                  <a:solidFill>
                    <a:srgbClr val="FFFFFF"/>
                  </a:solidFill>
                </a:uFill>
                <a:latin typeface="Trebuchet MS"/>
              </a:rPr>
              <a:t>Druhá úroveň</a:t>
            </a:r>
            <a:endParaRPr lang="en-US" sz="1400" b="0" strike="noStrike" spc="-1">
              <a:solidFill>
                <a:srgbClr val="404040"/>
              </a:solidFill>
              <a:uFill>
                <a:solidFill>
                  <a:srgbClr val="FFFFFF"/>
                </a:solidFill>
              </a:uFill>
              <a:latin typeface="Trebuchet MS"/>
            </a:endParaRPr>
          </a:p>
          <a:p>
            <a:pPr marL="1143000" lvl="2" indent="-228240">
              <a:lnSpc>
                <a:spcPct val="100000"/>
              </a:lnSpc>
              <a:buClr>
                <a:srgbClr val="5FCBEF"/>
              </a:buClr>
              <a:buSzPct val="80000"/>
              <a:buFont typeface="Wingdings 3" charset="2"/>
              <a:buChar char=""/>
            </a:pPr>
            <a:r>
              <a:rPr lang="en-US" sz="1400" b="0" strike="noStrike" spc="-1">
                <a:solidFill>
                  <a:srgbClr val="404040"/>
                </a:solidFill>
                <a:uFill>
                  <a:solidFill>
                    <a:srgbClr val="FFFFFF"/>
                  </a:solidFill>
                </a:uFill>
                <a:latin typeface="Trebuchet MS"/>
              </a:rPr>
              <a:t>Třetí úroveň</a:t>
            </a:r>
            <a:endParaRPr lang="en-US" sz="1200" b="0" strike="noStrike" spc="-1">
              <a:solidFill>
                <a:srgbClr val="404040"/>
              </a:solidFill>
              <a:uFill>
                <a:solidFill>
                  <a:srgbClr val="FFFFFF"/>
                </a:solidFill>
              </a:uFill>
              <a:latin typeface="Trebuchet MS"/>
            </a:endParaRPr>
          </a:p>
          <a:p>
            <a:pPr marL="1600200" lvl="3" indent="-228240">
              <a:lnSpc>
                <a:spcPct val="100000"/>
              </a:lnSpc>
              <a:buClr>
                <a:srgbClr val="5FCBEF"/>
              </a:buClr>
              <a:buSzPct val="80000"/>
              <a:buFont typeface="Wingdings 3" charset="2"/>
              <a:buChar char=""/>
            </a:pPr>
            <a:r>
              <a:rPr lang="en-US" sz="1200" b="0" strike="noStrike" spc="-1">
                <a:solidFill>
                  <a:srgbClr val="404040"/>
                </a:solidFill>
                <a:uFill>
                  <a:solidFill>
                    <a:srgbClr val="FFFFFF"/>
                  </a:solidFill>
                </a:uFill>
                <a:latin typeface="Trebuchet MS"/>
              </a:rPr>
              <a:t>Čtvrtá úroveň</a:t>
            </a:r>
          </a:p>
          <a:p>
            <a:pPr marL="2057400" lvl="4" indent="-228240">
              <a:lnSpc>
                <a:spcPct val="100000"/>
              </a:lnSpc>
              <a:buClr>
                <a:srgbClr val="5FCBEF"/>
              </a:buClr>
              <a:buSzPct val="80000"/>
              <a:buFont typeface="Wingdings 3" charset="2"/>
              <a:buChar char=""/>
            </a:pPr>
            <a:r>
              <a:rPr lang="en-US" sz="1200" b="0" strike="noStrike" spc="-1">
                <a:solidFill>
                  <a:srgbClr val="404040"/>
                </a:solidFill>
                <a:uFill>
                  <a:solidFill>
                    <a:srgbClr val="FFFFFF"/>
                  </a:solidFill>
                </a:uFill>
                <a:latin typeface="Trebuchet MS"/>
              </a:rPr>
              <a:t>Pátá úroveň</a:t>
            </a:r>
            <a:endParaRPr lang="en-US" sz="2000" b="0" strike="noStrike" spc="-1">
              <a:solidFill>
                <a:srgbClr val="404040"/>
              </a:solidFill>
              <a:uFill>
                <a:solidFill>
                  <a:srgbClr val="FFFFFF"/>
                </a:solidFill>
              </a:uFill>
              <a:latin typeface="Trebuchet MS"/>
            </a:endParaRPr>
          </a:p>
        </p:txBody>
      </p:sp>
      <p:sp>
        <p:nvSpPr>
          <p:cNvPr id="228" name="PlaceHolder 14"/>
          <p:cNvSpPr>
            <a:spLocks noGrp="1"/>
          </p:cNvSpPr>
          <p:nvPr>
            <p:ph type="body"/>
          </p:nvPr>
        </p:nvSpPr>
        <p:spPr>
          <a:xfrm>
            <a:off x="5088240" y="2161080"/>
            <a:ext cx="4185360" cy="576000"/>
          </a:xfrm>
          <a:prstGeom prst="rect">
            <a:avLst/>
          </a:prstGeom>
        </p:spPr>
        <p:txBody>
          <a:bodyPr anchor="b"/>
          <a:lstStyle/>
          <a:p>
            <a:pPr>
              <a:lnSpc>
                <a:spcPct val="100000"/>
              </a:lnSpc>
            </a:pPr>
            <a:r>
              <a:rPr lang="en-US" sz="2400" b="0" strike="noStrike" spc="-1">
                <a:solidFill>
                  <a:srgbClr val="404040"/>
                </a:solidFill>
                <a:uFill>
                  <a:solidFill>
                    <a:srgbClr val="FFFFFF"/>
                  </a:solidFill>
                </a:uFill>
                <a:latin typeface="Trebuchet MS"/>
              </a:rPr>
              <a:t>Po kliknutí můžete upravovat styly textu v předloze.</a:t>
            </a:r>
            <a:endParaRPr lang="en-US" sz="1800" b="0" strike="noStrike" spc="-1">
              <a:solidFill>
                <a:srgbClr val="404040"/>
              </a:solidFill>
              <a:uFill>
                <a:solidFill>
                  <a:srgbClr val="FFFFFF"/>
                </a:solidFill>
              </a:uFill>
              <a:latin typeface="Trebuchet MS"/>
            </a:endParaRPr>
          </a:p>
        </p:txBody>
      </p:sp>
      <p:sp>
        <p:nvSpPr>
          <p:cNvPr id="229" name="PlaceHolder 15"/>
          <p:cNvSpPr>
            <a:spLocks noGrp="1"/>
          </p:cNvSpPr>
          <p:nvPr>
            <p:ph type="body"/>
          </p:nvPr>
        </p:nvSpPr>
        <p:spPr>
          <a:xfrm>
            <a:off x="5088240" y="2737080"/>
            <a:ext cx="4185360" cy="3303720"/>
          </a:xfrm>
          <a:prstGeom prst="rect">
            <a:avLst/>
          </a:prstGeom>
        </p:spPr>
        <p:txBody>
          <a:bodyPr/>
          <a:lstStyle/>
          <a:p>
            <a:pPr marL="343080" indent="-342720">
              <a:lnSpc>
                <a:spcPct val="100000"/>
              </a:lnSpc>
              <a:buClr>
                <a:srgbClr val="5FCBEF"/>
              </a:buClr>
              <a:buSzPct val="80000"/>
              <a:buFont typeface="Wingdings 3" charset="2"/>
              <a:buChar char=""/>
            </a:pPr>
            <a:r>
              <a:rPr lang="en-US" sz="1800" b="0" strike="noStrike" spc="-1">
                <a:solidFill>
                  <a:srgbClr val="404040"/>
                </a:solidFill>
                <a:uFill>
                  <a:solidFill>
                    <a:srgbClr val="FFFFFF"/>
                  </a:solidFill>
                </a:uFill>
                <a:latin typeface="Trebuchet MS"/>
              </a:rPr>
              <a:t>Po kliknutí můžete upravovat styly textu v předloze.</a:t>
            </a:r>
          </a:p>
          <a:p>
            <a:pPr marL="743040" lvl="1" indent="-285480">
              <a:lnSpc>
                <a:spcPct val="100000"/>
              </a:lnSpc>
              <a:buClr>
                <a:srgbClr val="5FCBEF"/>
              </a:buClr>
              <a:buSzPct val="80000"/>
              <a:buFont typeface="Wingdings 3" charset="2"/>
              <a:buChar char=""/>
            </a:pPr>
            <a:r>
              <a:rPr lang="en-US" sz="1600" b="0" strike="noStrike" spc="-1">
                <a:solidFill>
                  <a:srgbClr val="404040"/>
                </a:solidFill>
                <a:uFill>
                  <a:solidFill>
                    <a:srgbClr val="FFFFFF"/>
                  </a:solidFill>
                </a:uFill>
                <a:latin typeface="Trebuchet MS"/>
              </a:rPr>
              <a:t>Druhá úroveň</a:t>
            </a:r>
            <a:endParaRPr lang="en-US" sz="1400" b="0" strike="noStrike" spc="-1">
              <a:solidFill>
                <a:srgbClr val="404040"/>
              </a:solidFill>
              <a:uFill>
                <a:solidFill>
                  <a:srgbClr val="FFFFFF"/>
                </a:solidFill>
              </a:uFill>
              <a:latin typeface="Trebuchet MS"/>
            </a:endParaRPr>
          </a:p>
          <a:p>
            <a:pPr marL="1143000" lvl="2" indent="-228240">
              <a:lnSpc>
                <a:spcPct val="100000"/>
              </a:lnSpc>
              <a:buClr>
                <a:srgbClr val="5FCBEF"/>
              </a:buClr>
              <a:buSzPct val="80000"/>
              <a:buFont typeface="Wingdings 3" charset="2"/>
              <a:buChar char=""/>
            </a:pPr>
            <a:r>
              <a:rPr lang="en-US" sz="1400" b="0" strike="noStrike" spc="-1">
                <a:solidFill>
                  <a:srgbClr val="404040"/>
                </a:solidFill>
                <a:uFill>
                  <a:solidFill>
                    <a:srgbClr val="FFFFFF"/>
                  </a:solidFill>
                </a:uFill>
                <a:latin typeface="Trebuchet MS"/>
              </a:rPr>
              <a:t>Třetí úroveň</a:t>
            </a:r>
            <a:endParaRPr lang="en-US" sz="1200" b="0" strike="noStrike" spc="-1">
              <a:solidFill>
                <a:srgbClr val="404040"/>
              </a:solidFill>
              <a:uFill>
                <a:solidFill>
                  <a:srgbClr val="FFFFFF"/>
                </a:solidFill>
              </a:uFill>
              <a:latin typeface="Trebuchet MS"/>
            </a:endParaRPr>
          </a:p>
          <a:p>
            <a:pPr marL="1600200" lvl="3" indent="-228240">
              <a:lnSpc>
                <a:spcPct val="100000"/>
              </a:lnSpc>
              <a:buClr>
                <a:srgbClr val="5FCBEF"/>
              </a:buClr>
              <a:buSzPct val="80000"/>
              <a:buFont typeface="Wingdings 3" charset="2"/>
              <a:buChar char=""/>
            </a:pPr>
            <a:r>
              <a:rPr lang="en-US" sz="1200" b="0" strike="noStrike" spc="-1">
                <a:solidFill>
                  <a:srgbClr val="404040"/>
                </a:solidFill>
                <a:uFill>
                  <a:solidFill>
                    <a:srgbClr val="FFFFFF"/>
                  </a:solidFill>
                </a:uFill>
                <a:latin typeface="Trebuchet MS"/>
              </a:rPr>
              <a:t>Čtvrtá úroveň</a:t>
            </a:r>
          </a:p>
          <a:p>
            <a:pPr marL="2057400" lvl="4" indent="-228240">
              <a:lnSpc>
                <a:spcPct val="100000"/>
              </a:lnSpc>
              <a:buClr>
                <a:srgbClr val="5FCBEF"/>
              </a:buClr>
              <a:buSzPct val="80000"/>
              <a:buFont typeface="Wingdings 3" charset="2"/>
              <a:buChar char=""/>
            </a:pPr>
            <a:r>
              <a:rPr lang="en-US" sz="1200" b="0" strike="noStrike" spc="-1">
                <a:solidFill>
                  <a:srgbClr val="404040"/>
                </a:solidFill>
                <a:uFill>
                  <a:solidFill>
                    <a:srgbClr val="FFFFFF"/>
                  </a:solidFill>
                </a:uFill>
                <a:latin typeface="Trebuchet MS"/>
              </a:rPr>
              <a:t>Pátá úroveň</a:t>
            </a:r>
            <a:endParaRPr lang="en-US" sz="2000" b="0" strike="noStrike" spc="-1">
              <a:solidFill>
                <a:srgbClr val="404040"/>
              </a:solidFill>
              <a:uFill>
                <a:solidFill>
                  <a:srgbClr val="FFFFFF"/>
                </a:solidFill>
              </a:uFill>
              <a:latin typeface="Trebuchet MS"/>
            </a:endParaRPr>
          </a:p>
        </p:txBody>
      </p:sp>
      <p:sp>
        <p:nvSpPr>
          <p:cNvPr id="230" name="PlaceHolder 16"/>
          <p:cNvSpPr>
            <a:spLocks noGrp="1"/>
          </p:cNvSpPr>
          <p:nvPr>
            <p:ph type="dt"/>
          </p:nvPr>
        </p:nvSpPr>
        <p:spPr>
          <a:xfrm>
            <a:off x="7205040" y="6041520"/>
            <a:ext cx="911520" cy="364680"/>
          </a:xfrm>
          <a:prstGeom prst="rect">
            <a:avLst/>
          </a:prstGeo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3E9EA42D-D10A-4562-B0CB-CDABFB282647}" type="datetime1">
              <a:rPr kumimoji="0" lang="cs-CZ" sz="900" b="0" i="0" u="none" strike="noStrike" kern="1200" cap="none" spc="-1" normalizeH="0" baseline="0" noProof="0">
                <a:ln>
                  <a:noFill/>
                </a:ln>
                <a:solidFill>
                  <a:srgbClr val="8B8B8B"/>
                </a:solidFill>
                <a:effectLst/>
                <a:uLnTx/>
                <a:uFill>
                  <a:solidFill>
                    <a:srgbClr val="FFFFFF"/>
                  </a:solidFill>
                </a:uFill>
                <a:latin typeface="Trebuchet MS"/>
              </a:rPr>
              <a:pPr marL="0" marR="0" lvl="0" indent="0" algn="r" defTabSz="914400" rtl="0" eaLnBrk="1" fontAlgn="auto" latinLnBrk="0" hangingPunct="1">
                <a:lnSpc>
                  <a:spcPct val="100000"/>
                </a:lnSpc>
                <a:spcBef>
                  <a:spcPts val="0"/>
                </a:spcBef>
                <a:spcAft>
                  <a:spcPts val="0"/>
                </a:spcAft>
                <a:buClrTx/>
                <a:buSzTx/>
                <a:buFontTx/>
                <a:buNone/>
                <a:tabLst/>
                <a:defRPr/>
              </a:pPr>
              <a:t>18.01.2024</a:t>
            </a:fld>
            <a:endParaRPr kumimoji="0" lang="cs-CZ" sz="900" b="0" i="0" u="none" strike="noStrike" kern="1200" cap="none" spc="-1" normalizeH="0" baseline="0" noProof="0">
              <a:ln>
                <a:noFill/>
              </a:ln>
              <a:solidFill>
                <a:srgbClr val="000000"/>
              </a:solidFill>
              <a:effectLst/>
              <a:uLnTx/>
              <a:uFill>
                <a:solidFill>
                  <a:srgbClr val="FFFFFF"/>
                </a:solidFill>
              </a:uFill>
              <a:latin typeface="Times New Roman"/>
            </a:endParaRPr>
          </a:p>
        </p:txBody>
      </p:sp>
      <p:sp>
        <p:nvSpPr>
          <p:cNvPr id="231" name="PlaceHolder 17"/>
          <p:cNvSpPr>
            <a:spLocks noGrp="1"/>
          </p:cNvSpPr>
          <p:nvPr>
            <p:ph type="ftr"/>
          </p:nvPr>
        </p:nvSpPr>
        <p:spPr>
          <a:xfrm>
            <a:off x="677160" y="6041520"/>
            <a:ext cx="6297120" cy="364680"/>
          </a:xfrm>
          <a:prstGeom prst="rect">
            <a:avLst/>
          </a:prstGeom>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ndParaRPr>
          </a:p>
        </p:txBody>
      </p:sp>
      <p:sp>
        <p:nvSpPr>
          <p:cNvPr id="232" name="PlaceHolder 18"/>
          <p:cNvSpPr>
            <a:spLocks noGrp="1"/>
          </p:cNvSpPr>
          <p:nvPr>
            <p:ph type="sldNum"/>
          </p:nvPr>
        </p:nvSpPr>
        <p:spPr>
          <a:xfrm>
            <a:off x="8590680" y="6041520"/>
            <a:ext cx="682920" cy="364680"/>
          </a:xfrm>
          <a:prstGeom prst="rect">
            <a:avLst/>
          </a:prstGeo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4EC23E21-A496-4C78-807E-E3C5F1446758}" type="slidenum">
              <a:rPr kumimoji="0" lang="cs-CZ" sz="900" b="0" i="0" u="none" strike="noStrike" kern="1200" cap="none" spc="-1" normalizeH="0" baseline="0" noProof="0">
                <a:ln>
                  <a:noFill/>
                </a:ln>
                <a:solidFill>
                  <a:srgbClr val="5FCBEF"/>
                </a:solidFill>
                <a:effectLst/>
                <a:uLnTx/>
                <a:uFill>
                  <a:solidFill>
                    <a:srgbClr val="FFFFFF"/>
                  </a:solidFill>
                </a:uFill>
                <a:latin typeface="Trebuchet M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900" b="0" i="0" u="none" strike="noStrike" kern="1200" cap="none" spc="-1" normalizeH="0" baseline="0" noProof="0">
              <a:ln>
                <a:noFill/>
              </a:ln>
              <a:solidFill>
                <a:srgbClr val="000000"/>
              </a:solidFill>
              <a:effectLst/>
              <a:uLnTx/>
              <a:uFill>
                <a:solidFill>
                  <a:srgbClr val="FFFFFF"/>
                </a:solidFill>
              </a:uFill>
              <a:latin typeface="Times New Roman"/>
            </a:endParaRPr>
          </a:p>
        </p:txBody>
      </p:sp>
    </p:spTree>
    <p:extLst>
      <p:ext uri="{BB962C8B-B14F-4D97-AF65-F5344CB8AC3E}">
        <p14:creationId xmlns:p14="http://schemas.microsoft.com/office/powerpoint/2010/main" val="388798001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spmo.cz/vzdelavani" TargetMode="External"/><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pixabay.com/ko/%EC%9D%B4%EB%AF%B8%EC%A7%80-%EB%A1%9C%EA%B7%B8%EC%9D%B8-%EA%B2%BD%EA%B3%A0-%EC%95%84%EC%9D%B4%EC%BD%98-cctv-%EB%B8%94%EB%9E%99-%EB%B3%B4%EC%95%88-%ED%99%A9%EC%83%89-3042333/" TargetMode="Externa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hyperlink" Target="http://www.softhook.com/cctv.htm" TargetMode="External"/><Relationship Id="rId4" Type="http://schemas.openxmlformats.org/officeDocument/2006/relationships/image" Target="../media/image42.jpg"/></Relationships>
</file>

<file path=ppt/slides/_rels/slide1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www.mvcr.cz/gdpr/soubor/gdpr-modelove-situace-zverejnovani-na-urednich-deskach.aspx" TargetMode="External"/><Relationship Id="rId2" Type="http://schemas.openxmlformats.org/officeDocument/2006/relationships/hyperlink" Target="https://www.uoou.cz/dorucovani-verejnou-vyhlaskou-na-uredni-desce/d-45791"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hyperlink" Target="https://www.uoou.cz/k-obcim-a-statni-sprave/ds-5093/archiv=0&amp;p1=2619"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https://www.mvcr.cz/gdpr/soubor/gdpr-modelove-situace-zverejnovani-na-urednich-deskach.aspx" TargetMode="External"/><Relationship Id="rId2" Type="http://schemas.openxmlformats.org/officeDocument/2006/relationships/hyperlink" Target="https://www.uoou.cz/dorucovani-verejnou-vyhlaskou-na-uredni-desce/d-45791"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hyperlink" Target="https://www.uoou.cz/k-obcim-a-statni-sprave/ds-5093/p1=5093"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hyperlink" Target="https://www.uoou.cz/assets/File.ashx?id_org=200144&amp;id_dokumenty=42277"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cid:image001.jpg@01D75799.61FA5ED0" TargetMode="External"/><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hyperlink" Target="https://www.uoou.cz/assets/File.ashx?id_org=200144&amp;id_dokumenty=42277" TargetMode="Externa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hyperlink" Target="https://www.zakonyprolidi.cz/cs/2023-171#f7705549"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hyperlink" Target="https://www.zakonyprolidi.cz/cs/2023-171#f7705551" TargetMode="External"/><Relationship Id="rId2" Type="http://schemas.openxmlformats.org/officeDocument/2006/relationships/hyperlink" Target="https://www.zakonyprolidi.cz/cs/2023-171#f7705550"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hyperlink" Target="https://www.zakonyprolidi.cz/cs/2023-171#f7705562" TargetMode="Externa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hyperlink" Target="https://www.zakonyprolidi.cz/cs/2023-171#f7705552" TargetMode="Externa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hyperlink" Target="https://www.zakonyprolidi.cz/cs/2016-134#f5807548" TargetMode="Externa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7.xml.rels><?xml version="1.0" encoding="UTF-8" standalone="yes"?>
<Relationships xmlns="http://schemas.openxmlformats.org/package/2006/relationships"><Relationship Id="rId3" Type="http://schemas.openxmlformats.org/officeDocument/2006/relationships/hyperlink" Target="mailto:judr.stastny@gmail.com" TargetMode="External"/><Relationship Id="rId2" Type="http://schemas.openxmlformats.org/officeDocument/2006/relationships/hyperlink" Target="mailto:statny@catania.cz" TargetMode="Externa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wikibit.it/g/cosa-significa-geek-3380/"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www.uoou.cz/assets/File.ashx?id_org=200144&amp;id_dokumenty=30189"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4F0774-3F2C-4FC5-94C4-AA92346A9C2A}"/>
              </a:ext>
            </a:extLst>
          </p:cNvPr>
          <p:cNvSpPr>
            <a:spLocks noGrp="1"/>
          </p:cNvSpPr>
          <p:nvPr>
            <p:ph type="ctrTitle"/>
          </p:nvPr>
        </p:nvSpPr>
        <p:spPr>
          <a:xfrm>
            <a:off x="1138844" y="2404533"/>
            <a:ext cx="8135159" cy="2333721"/>
          </a:xfrm>
        </p:spPr>
        <p:txBody>
          <a:bodyPr/>
          <a:lstStyle/>
          <a:p>
            <a:r>
              <a:rPr lang="cs-CZ" sz="4800" b="1" dirty="0"/>
              <a:t>GDPR, </a:t>
            </a:r>
            <a:br>
              <a:rPr lang="cs-CZ" sz="4800" b="1" dirty="0"/>
            </a:br>
            <a:r>
              <a:rPr lang="cs-CZ" sz="4800" b="1" dirty="0"/>
              <a:t>osobní údaje </a:t>
            </a:r>
            <a:br>
              <a:rPr lang="cs-CZ" sz="4800" b="1" dirty="0"/>
            </a:br>
            <a:r>
              <a:rPr lang="cs-CZ" sz="4800" b="1" dirty="0"/>
              <a:t>a ochrana oznamovatelů (</a:t>
            </a:r>
            <a:r>
              <a:rPr lang="cs-CZ" sz="4800" b="1" dirty="0" err="1"/>
              <a:t>whistleblowing</a:t>
            </a:r>
            <a:r>
              <a:rPr lang="cs-CZ" sz="4800" b="1" dirty="0"/>
              <a:t>) </a:t>
            </a:r>
            <a:br>
              <a:rPr lang="cs-CZ" sz="4800" b="1" dirty="0"/>
            </a:br>
            <a:r>
              <a:rPr lang="cs-CZ" sz="4800" dirty="0"/>
              <a:t>v praxi</a:t>
            </a:r>
          </a:p>
        </p:txBody>
      </p:sp>
      <p:sp>
        <p:nvSpPr>
          <p:cNvPr id="3" name="Podnadpis 2">
            <a:extLst>
              <a:ext uri="{FF2B5EF4-FFF2-40B4-BE49-F238E27FC236}">
                <a16:creationId xmlns:a16="http://schemas.microsoft.com/office/drawing/2014/main" id="{2E20F18E-A446-46B6-9009-09E639769D08}"/>
              </a:ext>
            </a:extLst>
          </p:cNvPr>
          <p:cNvSpPr>
            <a:spLocks noGrp="1"/>
          </p:cNvSpPr>
          <p:nvPr>
            <p:ph type="subTitle" idx="1"/>
          </p:nvPr>
        </p:nvSpPr>
        <p:spPr>
          <a:xfrm>
            <a:off x="1507067" y="4738254"/>
            <a:ext cx="7766936" cy="409478"/>
          </a:xfrm>
        </p:spPr>
        <p:txBody>
          <a:bodyPr/>
          <a:lstStyle/>
          <a:p>
            <a:r>
              <a:rPr lang="cs-CZ" dirty="0"/>
              <a:t>JUDr. Jan Šťastný, MPA</a:t>
            </a:r>
          </a:p>
        </p:txBody>
      </p:sp>
    </p:spTree>
    <p:extLst>
      <p:ext uri="{BB962C8B-B14F-4D97-AF65-F5344CB8AC3E}">
        <p14:creationId xmlns:p14="http://schemas.microsoft.com/office/powerpoint/2010/main" val="2121409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1">
            <a:extLst>
              <a:ext uri="{FF2B5EF4-FFF2-40B4-BE49-F238E27FC236}">
                <a16:creationId xmlns:a16="http://schemas.microsoft.com/office/drawing/2014/main" id="{BBE1D8E9-CFB7-C55A-D720-7205A8BBF70E}"/>
              </a:ext>
            </a:extLst>
          </p:cNvPr>
          <p:cNvSpPr/>
          <p:nvPr/>
        </p:nvSpPr>
        <p:spPr>
          <a:xfrm>
            <a:off x="316523" y="4976446"/>
            <a:ext cx="7737231" cy="167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1" name="TextShape 1"/>
          <p:cNvSpPr txBox="1"/>
          <p:nvPr/>
        </p:nvSpPr>
        <p:spPr>
          <a:xfrm>
            <a:off x="677160" y="609480"/>
            <a:ext cx="8596440" cy="1320480"/>
          </a:xfrm>
          <a:prstGeom prst="rect">
            <a:avLst/>
          </a:prstGeom>
          <a:noFill/>
          <a:ln>
            <a:noFill/>
          </a:ln>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92" name="TextShape 2"/>
          <p:cNvSpPr txBox="1"/>
          <p:nvPr/>
        </p:nvSpPr>
        <p:spPr>
          <a:xfrm>
            <a:off x="677160" y="609480"/>
            <a:ext cx="10319392" cy="5346454"/>
          </a:xfrm>
          <a:prstGeom prst="rect">
            <a:avLst/>
          </a:prstGeom>
          <a:noFill/>
          <a:ln>
            <a:noFill/>
          </a:ln>
        </p:spPr>
        <p:txBody>
          <a:bodyPr lIns="0" tIns="0" rIns="0" bIns="0" anchor="ctr"/>
          <a:lstStyle/>
          <a:p>
            <a:r>
              <a:rPr lang="cs-CZ" sz="2000" b="0" strike="noStrike" spc="-1" dirty="0">
                <a:solidFill>
                  <a:srgbClr val="000000"/>
                </a:solidFill>
                <a:uFill>
                  <a:solidFill>
                    <a:srgbClr val="FFFFFF"/>
                  </a:solidFill>
                </a:uFill>
              </a:rPr>
              <a:t>Dále nabízíme akreditované školení 
</a:t>
            </a:r>
          </a:p>
          <a:p>
            <a:r>
              <a:rPr lang="cs-CZ" sz="2000" spc="-1" dirty="0">
                <a:solidFill>
                  <a:srgbClr val="000000"/>
                </a:solidFill>
                <a:uFill>
                  <a:solidFill>
                    <a:srgbClr val="FFFFFF"/>
                  </a:solidFill>
                </a:uFill>
              </a:rPr>
              <a:t>	-   </a:t>
            </a:r>
            <a:r>
              <a:rPr lang="cs-CZ" sz="2000" b="0" strike="noStrike" spc="-1" dirty="0">
                <a:solidFill>
                  <a:srgbClr val="000000"/>
                </a:solidFill>
                <a:uFill>
                  <a:solidFill>
                    <a:srgbClr val="FFFFFF"/>
                  </a:solidFill>
                </a:uFill>
              </a:rPr>
              <a:t>Hlavní zákonné povinností obcí a měst</a:t>
            </a:r>
            <a:br>
              <a:rPr lang="cs-CZ" sz="2000" b="0" strike="noStrike" spc="-1" dirty="0">
                <a:solidFill>
                  <a:srgbClr val="000000"/>
                </a:solidFill>
                <a:uFill>
                  <a:solidFill>
                    <a:srgbClr val="FFFFFF"/>
                  </a:solidFill>
                </a:uFill>
              </a:rPr>
            </a:br>
            <a:endParaRPr lang="cs-CZ" sz="2000" b="0" strike="noStrike" spc="-1" dirty="0">
              <a:solidFill>
                <a:srgbClr val="000000"/>
              </a:solidFill>
              <a:uFill>
                <a:solidFill>
                  <a:srgbClr val="FFFFFF"/>
                </a:solidFill>
              </a:uFill>
            </a:endParaRPr>
          </a:p>
          <a:p>
            <a:r>
              <a:rPr lang="cs-CZ" sz="2000" spc="-1" dirty="0">
                <a:solidFill>
                  <a:srgbClr val="000000"/>
                </a:solidFill>
                <a:uFill>
                  <a:solidFill>
                    <a:srgbClr val="FFFFFF"/>
                  </a:solidFill>
                </a:uFill>
              </a:rPr>
              <a:t>	-   Zákon č. 106/1999 Sb. - poskytování informací v praxi obcí a měst</a:t>
            </a:r>
          </a:p>
          <a:p>
            <a:endParaRPr lang="cs-CZ" sz="2000" spc="-1" dirty="0">
              <a:solidFill>
                <a:srgbClr val="000000"/>
              </a:solidFill>
              <a:uFill>
                <a:solidFill>
                  <a:srgbClr val="FFFFFF"/>
                </a:solidFill>
              </a:uFill>
            </a:endParaRPr>
          </a:p>
          <a:p>
            <a:pPr marL="800100" lvl="1" indent="-342900">
              <a:buFontTx/>
              <a:buChar char="-"/>
            </a:pPr>
            <a:r>
              <a:rPr lang="cs-CZ" sz="2000" spc="-1" dirty="0">
                <a:solidFill>
                  <a:srgbClr val="000000"/>
                </a:solidFill>
                <a:uFill>
                  <a:solidFill>
                    <a:srgbClr val="FFFFFF"/>
                  </a:solidFill>
                </a:uFill>
              </a:rPr>
              <a:t>Střet zájmů v praxi obcí a měst</a:t>
            </a:r>
          </a:p>
          <a:p>
            <a:pPr marL="800100" lvl="1" indent="-342900">
              <a:buFontTx/>
              <a:buChar char="-"/>
            </a:pPr>
            <a:endParaRPr lang="cs-CZ" sz="2000" spc="-1" dirty="0">
              <a:solidFill>
                <a:srgbClr val="000000"/>
              </a:solidFill>
              <a:uFill>
                <a:solidFill>
                  <a:srgbClr val="FFFFFF"/>
                </a:solidFill>
              </a:uFill>
            </a:endParaRPr>
          </a:p>
          <a:p>
            <a:pPr marL="800100" lvl="1" indent="-342900">
              <a:buFontTx/>
              <a:buChar char="-"/>
            </a:pPr>
            <a:r>
              <a:rPr lang="cs-CZ" sz="2000" spc="-1" dirty="0">
                <a:solidFill>
                  <a:srgbClr val="000000"/>
                </a:solidFill>
                <a:uFill>
                  <a:solidFill>
                    <a:srgbClr val="FFFFFF"/>
                  </a:solidFill>
                </a:uFill>
              </a:rPr>
              <a:t>GDPR </a:t>
            </a:r>
          </a:p>
          <a:p>
            <a:pPr marL="800100" lvl="1" indent="-342900">
              <a:buFontTx/>
              <a:buChar char="-"/>
            </a:pPr>
            <a:endParaRPr lang="cs-CZ" sz="2000" spc="-1" dirty="0">
              <a:solidFill>
                <a:srgbClr val="000000"/>
              </a:solidFill>
              <a:uFill>
                <a:solidFill>
                  <a:srgbClr val="FFFFFF"/>
                </a:solidFill>
              </a:uFill>
            </a:endParaRPr>
          </a:p>
          <a:p>
            <a:pPr marL="800100" lvl="1" indent="-342900">
              <a:buFontTx/>
              <a:buChar char="-"/>
            </a:pPr>
            <a:r>
              <a:rPr lang="cs-CZ" sz="2000" spc="-1" dirty="0">
                <a:solidFill>
                  <a:srgbClr val="000000"/>
                </a:solidFill>
                <a:uFill>
                  <a:solidFill>
                    <a:srgbClr val="FFFFFF"/>
                  </a:solidFill>
                </a:uFill>
              </a:rPr>
              <a:t>Obecně závazné vyhlášky a Sbírka ÚSC</a:t>
            </a:r>
          </a:p>
          <a:p>
            <a:pPr marL="800100" lvl="1" indent="-342900">
              <a:buFontTx/>
              <a:buChar char="-"/>
            </a:pPr>
            <a:endParaRPr lang="cs-CZ" sz="2000" spc="-1" dirty="0">
              <a:solidFill>
                <a:srgbClr val="000000"/>
              </a:solidFill>
              <a:uFill>
                <a:solidFill>
                  <a:srgbClr val="FFFFFF"/>
                </a:solidFill>
              </a:uFill>
            </a:endParaRPr>
          </a:p>
          <a:p>
            <a:pPr marL="800100" lvl="1" indent="-342900">
              <a:buFontTx/>
              <a:buChar char="-"/>
            </a:pPr>
            <a:r>
              <a:rPr lang="cs-CZ" sz="2000" spc="-1" dirty="0">
                <a:solidFill>
                  <a:srgbClr val="000000"/>
                </a:solidFill>
                <a:uFill>
                  <a:solidFill>
                    <a:srgbClr val="FFFFFF"/>
                  </a:solidFill>
                </a:uFill>
              </a:rPr>
              <a:t>Zasedání zastupitelstva a rady od A do Z</a:t>
            </a:r>
          </a:p>
          <a:p>
            <a:endParaRPr lang="cs-CZ" sz="2000" spc="-1" dirty="0">
              <a:solidFill>
                <a:srgbClr val="000000"/>
              </a:solidFill>
              <a:uFill>
                <a:solidFill>
                  <a:srgbClr val="FFFFFF"/>
                </a:solidFill>
              </a:uFill>
            </a:endParaRPr>
          </a:p>
          <a:p>
            <a:r>
              <a:rPr lang="cs-CZ" sz="2000" spc="-1" dirty="0">
                <a:solidFill>
                  <a:srgbClr val="000000"/>
                </a:solidFill>
                <a:uFill>
                  <a:solidFill>
                    <a:srgbClr val="FFFFFF"/>
                  </a:solidFill>
                </a:uFill>
              </a:rPr>
              <a:t>	a další  - daně, místní poplatky, </a:t>
            </a:r>
          </a:p>
          <a:p>
            <a:endParaRPr lang="cs-CZ" sz="2000" spc="-1" dirty="0">
              <a:solidFill>
                <a:srgbClr val="99CA3C"/>
              </a:solidFill>
              <a:uFill>
                <a:solidFill>
                  <a:srgbClr val="FFFFFF"/>
                </a:solidFill>
              </a:uFill>
              <a:hlinkClick r:id="rId2">
                <a:extLst>
                  <a:ext uri="{A12FA001-AC4F-418D-AE19-62706E023703}">
                    <ahyp:hlinkClr xmlns:ahyp="http://schemas.microsoft.com/office/drawing/2018/hyperlinkcolor" val="tx"/>
                  </a:ext>
                </a:extLst>
              </a:hlinkClick>
            </a:endParaRPr>
          </a:p>
          <a:p>
            <a:r>
              <a:rPr lang="cs-CZ" sz="2000" spc="-1" dirty="0">
                <a:uFill>
                  <a:solidFill>
                    <a:srgbClr val="FFFFFF"/>
                  </a:solidFill>
                </a:uFill>
                <a:hlinkClick r:id="rId2">
                  <a:extLst>
                    <a:ext uri="{A12FA001-AC4F-418D-AE19-62706E023703}">
                      <ahyp:hlinkClr xmlns:ahyp="http://schemas.microsoft.com/office/drawing/2018/hyperlinkcolor" val="tx"/>
                    </a:ext>
                  </a:extLst>
                </a:hlinkClick>
              </a:rPr>
              <a:t>	https://spmo.cz/vzdelavani</a:t>
            </a:r>
            <a:endParaRPr lang="cs-CZ" sz="2000" spc="-1" dirty="0">
              <a:uFill>
                <a:solidFill>
                  <a:srgbClr val="FFFFFF"/>
                </a:solidFill>
              </a:uFill>
            </a:endParaRPr>
          </a:p>
          <a:p>
            <a:endParaRPr lang="cs-CZ" sz="2000" spc="-1" dirty="0">
              <a:uFill>
                <a:solidFill>
                  <a:srgbClr val="FFFFFF"/>
                </a:solidFill>
              </a:uFill>
            </a:endParaRPr>
          </a:p>
          <a:p>
            <a:r>
              <a:rPr lang="cs-CZ" sz="2800" spc="-1" dirty="0">
                <a:uFill>
                  <a:solidFill>
                    <a:srgbClr val="FFFFFF"/>
                  </a:solidFill>
                </a:uFill>
              </a:rPr>
              <a:t>Možnost školení přímo na úřadě, škole</a:t>
            </a:r>
          </a:p>
          <a:p>
            <a:r>
              <a:rPr lang="cs-CZ" sz="2800" spc="-1" dirty="0">
                <a:uFill>
                  <a:solidFill>
                    <a:srgbClr val="FFFFFF"/>
                  </a:solidFill>
                </a:uFill>
              </a:rPr>
              <a:t>Proškolení je nejlepší prevence problémů</a:t>
            </a:r>
          </a:p>
        </p:txBody>
      </p:sp>
    </p:spTree>
    <p:extLst>
      <p:ext uri="{BB962C8B-B14F-4D97-AF65-F5344CB8AC3E}">
        <p14:creationId xmlns:p14="http://schemas.microsoft.com/office/powerpoint/2010/main" val="261877720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EBC092-BFAA-0DCA-4C42-F412C8AB85A0}"/>
              </a:ext>
            </a:extLst>
          </p:cNvPr>
          <p:cNvSpPr>
            <a:spLocks noGrp="1"/>
          </p:cNvSpPr>
          <p:nvPr>
            <p:ph type="title"/>
          </p:nvPr>
        </p:nvSpPr>
        <p:spPr/>
        <p:txBody>
          <a:bodyPr>
            <a:normAutofit fontScale="90000"/>
          </a:bodyPr>
          <a:lstStyle/>
          <a:p>
            <a:r>
              <a:rPr lang="cs-CZ" dirty="0"/>
              <a:t>Špatná praxe - na úřední desce přístupné osobní údaje, přestože pro to není právní důvod dle GDPR</a:t>
            </a:r>
            <a:br>
              <a:rPr lang="cs-CZ" dirty="0"/>
            </a:br>
            <a:r>
              <a:rPr lang="cs-CZ" dirty="0"/>
              <a:t>odpovědnost města, které nechalo vyvěšené</a:t>
            </a:r>
          </a:p>
        </p:txBody>
      </p:sp>
      <p:pic>
        <p:nvPicPr>
          <p:cNvPr id="5" name="Zástupný obsah 4">
            <a:extLst>
              <a:ext uri="{FF2B5EF4-FFF2-40B4-BE49-F238E27FC236}">
                <a16:creationId xmlns:a16="http://schemas.microsoft.com/office/drawing/2014/main" id="{6EEEB534-D2E1-8342-EAAE-CA5B063108BA}"/>
              </a:ext>
            </a:extLst>
          </p:cNvPr>
          <p:cNvPicPr>
            <a:picLocks noGrp="1" noChangeAspect="1"/>
          </p:cNvPicPr>
          <p:nvPr>
            <p:ph idx="1"/>
          </p:nvPr>
        </p:nvPicPr>
        <p:blipFill>
          <a:blip r:embed="rId2"/>
          <a:stretch>
            <a:fillRect/>
          </a:stretch>
        </p:blipFill>
        <p:spPr>
          <a:xfrm>
            <a:off x="2316825" y="2723297"/>
            <a:ext cx="6285542" cy="3881437"/>
          </a:xfrm>
        </p:spPr>
      </p:pic>
    </p:spTree>
    <p:extLst>
      <p:ext uri="{BB962C8B-B14F-4D97-AF65-F5344CB8AC3E}">
        <p14:creationId xmlns:p14="http://schemas.microsoft.com/office/powerpoint/2010/main" val="26161670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E3A932-923B-04B4-4148-DB34D276572F}"/>
              </a:ext>
            </a:extLst>
          </p:cNvPr>
          <p:cNvSpPr>
            <a:spLocks noGrp="1"/>
          </p:cNvSpPr>
          <p:nvPr>
            <p:ph type="title"/>
          </p:nvPr>
        </p:nvSpPr>
        <p:spPr/>
        <p:txBody>
          <a:bodyPr/>
          <a:lstStyle/>
          <a:p>
            <a:r>
              <a:rPr lang="cs-CZ" dirty="0"/>
              <a:t>Úřední deska dobrá praxe</a:t>
            </a:r>
          </a:p>
        </p:txBody>
      </p:sp>
      <p:sp>
        <p:nvSpPr>
          <p:cNvPr id="3" name="Zástupný obsah 2">
            <a:extLst>
              <a:ext uri="{FF2B5EF4-FFF2-40B4-BE49-F238E27FC236}">
                <a16:creationId xmlns:a16="http://schemas.microsoft.com/office/drawing/2014/main" id="{C57CCD80-10A0-67E5-1F19-6CE4440F210C}"/>
              </a:ext>
            </a:extLst>
          </p:cNvPr>
          <p:cNvSpPr>
            <a:spLocks noGrp="1"/>
          </p:cNvSpPr>
          <p:nvPr>
            <p:ph idx="1"/>
          </p:nvPr>
        </p:nvSpPr>
        <p:spPr>
          <a:xfrm>
            <a:off x="677334" y="2160589"/>
            <a:ext cx="3296789" cy="3880773"/>
          </a:xfrm>
        </p:spPr>
        <p:txBody>
          <a:bodyPr/>
          <a:lstStyle/>
          <a:p>
            <a:r>
              <a:rPr lang="cs-CZ" dirty="0"/>
              <a:t>Dokumenty nejsou viditelné a přístupné po době určené pro vyvěšení</a:t>
            </a:r>
          </a:p>
        </p:txBody>
      </p:sp>
      <p:pic>
        <p:nvPicPr>
          <p:cNvPr id="5" name="Obrázek 4">
            <a:extLst>
              <a:ext uri="{FF2B5EF4-FFF2-40B4-BE49-F238E27FC236}">
                <a16:creationId xmlns:a16="http://schemas.microsoft.com/office/drawing/2014/main" id="{4F91DDC6-C9BD-609F-E74F-D7600310FD39}"/>
              </a:ext>
            </a:extLst>
          </p:cNvPr>
          <p:cNvPicPr>
            <a:picLocks noChangeAspect="1"/>
          </p:cNvPicPr>
          <p:nvPr/>
        </p:nvPicPr>
        <p:blipFill>
          <a:blip r:embed="rId2"/>
          <a:stretch>
            <a:fillRect/>
          </a:stretch>
        </p:blipFill>
        <p:spPr>
          <a:xfrm>
            <a:off x="4086967" y="1749669"/>
            <a:ext cx="6815447" cy="4844562"/>
          </a:xfrm>
          <a:prstGeom prst="rect">
            <a:avLst/>
          </a:prstGeom>
        </p:spPr>
      </p:pic>
      <p:sp>
        <p:nvSpPr>
          <p:cNvPr id="6" name="Šipka: doprava 5">
            <a:extLst>
              <a:ext uri="{FF2B5EF4-FFF2-40B4-BE49-F238E27FC236}">
                <a16:creationId xmlns:a16="http://schemas.microsoft.com/office/drawing/2014/main" id="{32F8C8F3-5D6C-23DB-986E-AA92E262369F}"/>
              </a:ext>
            </a:extLst>
          </p:cNvPr>
          <p:cNvSpPr/>
          <p:nvPr/>
        </p:nvSpPr>
        <p:spPr>
          <a:xfrm>
            <a:off x="1266092" y="5882054"/>
            <a:ext cx="2708031" cy="7121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215904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E3A932-923B-04B4-4148-DB34D276572F}"/>
              </a:ext>
            </a:extLst>
          </p:cNvPr>
          <p:cNvSpPr>
            <a:spLocks noGrp="1"/>
          </p:cNvSpPr>
          <p:nvPr>
            <p:ph type="title"/>
          </p:nvPr>
        </p:nvSpPr>
        <p:spPr/>
        <p:txBody>
          <a:bodyPr/>
          <a:lstStyle/>
          <a:p>
            <a:r>
              <a:rPr lang="cs-CZ" dirty="0"/>
              <a:t>Úřední deska špatná praxe</a:t>
            </a:r>
          </a:p>
        </p:txBody>
      </p:sp>
      <p:sp>
        <p:nvSpPr>
          <p:cNvPr id="3" name="Zástupný obsah 2">
            <a:extLst>
              <a:ext uri="{FF2B5EF4-FFF2-40B4-BE49-F238E27FC236}">
                <a16:creationId xmlns:a16="http://schemas.microsoft.com/office/drawing/2014/main" id="{C57CCD80-10A0-67E5-1F19-6CE4440F210C}"/>
              </a:ext>
            </a:extLst>
          </p:cNvPr>
          <p:cNvSpPr>
            <a:spLocks noGrp="1"/>
          </p:cNvSpPr>
          <p:nvPr>
            <p:ph idx="1"/>
          </p:nvPr>
        </p:nvSpPr>
        <p:spPr>
          <a:xfrm>
            <a:off x="677334" y="1433145"/>
            <a:ext cx="3296789" cy="4608217"/>
          </a:xfrm>
        </p:spPr>
        <p:txBody>
          <a:bodyPr/>
          <a:lstStyle/>
          <a:p>
            <a:r>
              <a:rPr lang="cs-CZ" dirty="0"/>
              <a:t>Dokumenty jsou viditelné a přístupné po době určené pro vyvěšení</a:t>
            </a:r>
          </a:p>
        </p:txBody>
      </p:sp>
      <p:pic>
        <p:nvPicPr>
          <p:cNvPr id="6" name="Obrázek 5">
            <a:extLst>
              <a:ext uri="{FF2B5EF4-FFF2-40B4-BE49-F238E27FC236}">
                <a16:creationId xmlns:a16="http://schemas.microsoft.com/office/drawing/2014/main" id="{ECF03FD5-BF8A-D6BE-8757-8A141F986DBE}"/>
              </a:ext>
            </a:extLst>
          </p:cNvPr>
          <p:cNvPicPr>
            <a:picLocks noChangeAspect="1"/>
          </p:cNvPicPr>
          <p:nvPr/>
        </p:nvPicPr>
        <p:blipFill>
          <a:blip r:embed="rId2"/>
          <a:stretch>
            <a:fillRect/>
          </a:stretch>
        </p:blipFill>
        <p:spPr>
          <a:xfrm>
            <a:off x="4347757" y="1445846"/>
            <a:ext cx="7141816" cy="5169877"/>
          </a:xfrm>
          <a:prstGeom prst="rect">
            <a:avLst/>
          </a:prstGeom>
        </p:spPr>
      </p:pic>
      <p:pic>
        <p:nvPicPr>
          <p:cNvPr id="8" name="Obrázek 7">
            <a:extLst>
              <a:ext uri="{FF2B5EF4-FFF2-40B4-BE49-F238E27FC236}">
                <a16:creationId xmlns:a16="http://schemas.microsoft.com/office/drawing/2014/main" id="{FD747B4A-74F9-4E5B-4538-B817D733908E}"/>
              </a:ext>
            </a:extLst>
          </p:cNvPr>
          <p:cNvPicPr>
            <a:picLocks noChangeAspect="1"/>
          </p:cNvPicPr>
          <p:nvPr/>
        </p:nvPicPr>
        <p:blipFill>
          <a:blip r:embed="rId3"/>
          <a:stretch>
            <a:fillRect/>
          </a:stretch>
        </p:blipFill>
        <p:spPr>
          <a:xfrm>
            <a:off x="0" y="2428562"/>
            <a:ext cx="4273337" cy="4331521"/>
          </a:xfrm>
          <a:prstGeom prst="rect">
            <a:avLst/>
          </a:prstGeom>
        </p:spPr>
      </p:pic>
    </p:spTree>
    <p:extLst>
      <p:ext uri="{BB962C8B-B14F-4D97-AF65-F5344CB8AC3E}">
        <p14:creationId xmlns:p14="http://schemas.microsoft.com/office/powerpoint/2010/main" val="27869220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C33444-471D-135A-4608-E8310F87EE2D}"/>
              </a:ext>
            </a:extLst>
          </p:cNvPr>
          <p:cNvSpPr>
            <a:spLocks noGrp="1"/>
          </p:cNvSpPr>
          <p:nvPr>
            <p:ph type="title"/>
          </p:nvPr>
        </p:nvSpPr>
        <p:spPr>
          <a:xfrm>
            <a:off x="378372" y="609599"/>
            <a:ext cx="4172607" cy="3865685"/>
          </a:xfrm>
        </p:spPr>
        <p:txBody>
          <a:bodyPr>
            <a:normAutofit/>
          </a:bodyPr>
          <a:lstStyle/>
          <a:p>
            <a:r>
              <a:rPr lang="cs-CZ" dirty="0"/>
              <a:t>Co a jak dávat na úřední desku</a:t>
            </a:r>
            <a:br>
              <a:rPr lang="cs-CZ" dirty="0"/>
            </a:br>
            <a:br>
              <a:rPr lang="cs-CZ" dirty="0"/>
            </a:br>
            <a:r>
              <a:rPr lang="cs-CZ" dirty="0"/>
              <a:t>takto ne </a:t>
            </a:r>
          </a:p>
        </p:txBody>
      </p:sp>
      <p:pic>
        <p:nvPicPr>
          <p:cNvPr id="6" name="Zástupný obsah 5">
            <a:extLst>
              <a:ext uri="{FF2B5EF4-FFF2-40B4-BE49-F238E27FC236}">
                <a16:creationId xmlns:a16="http://schemas.microsoft.com/office/drawing/2014/main" id="{C45E0409-FDD3-982F-F06D-49B6B7A97235}"/>
              </a:ext>
            </a:extLst>
          </p:cNvPr>
          <p:cNvPicPr>
            <a:picLocks noGrp="1" noChangeAspect="1"/>
          </p:cNvPicPr>
          <p:nvPr>
            <p:ph idx="1"/>
          </p:nvPr>
        </p:nvPicPr>
        <p:blipFill>
          <a:blip r:embed="rId2"/>
          <a:stretch>
            <a:fillRect/>
          </a:stretch>
        </p:blipFill>
        <p:spPr>
          <a:xfrm>
            <a:off x="4241195" y="301957"/>
            <a:ext cx="6712667" cy="6254086"/>
          </a:xfrm>
        </p:spPr>
      </p:pic>
      <p:sp>
        <p:nvSpPr>
          <p:cNvPr id="4" name="Zástupný symbol pro zápatí 3">
            <a:extLst>
              <a:ext uri="{FF2B5EF4-FFF2-40B4-BE49-F238E27FC236}">
                <a16:creationId xmlns:a16="http://schemas.microsoft.com/office/drawing/2014/main" id="{AE92716B-6C41-572D-40B2-B7B6F76C4BDC}"/>
              </a:ext>
            </a:extLst>
          </p:cNvPr>
          <p:cNvSpPr>
            <a:spLocks noGrp="1"/>
          </p:cNvSpPr>
          <p:nvPr>
            <p:ph type="ftr" sz="quarter" idx="11"/>
          </p:nvPr>
        </p:nvSpPr>
        <p:spPr/>
        <p:txBody>
          <a:bodyPr/>
          <a:lstStyle/>
          <a:p>
            <a:endParaRPr lang="en-US" dirty="0"/>
          </a:p>
        </p:txBody>
      </p:sp>
      <p:sp>
        <p:nvSpPr>
          <p:cNvPr id="3" name="Šipka: doprava 2">
            <a:extLst>
              <a:ext uri="{FF2B5EF4-FFF2-40B4-BE49-F238E27FC236}">
                <a16:creationId xmlns:a16="http://schemas.microsoft.com/office/drawing/2014/main" id="{D7C5C187-AD70-AE10-CDA6-AE9ACD1B3202}"/>
              </a:ext>
            </a:extLst>
          </p:cNvPr>
          <p:cNvSpPr/>
          <p:nvPr/>
        </p:nvSpPr>
        <p:spPr>
          <a:xfrm>
            <a:off x="2549769" y="1828800"/>
            <a:ext cx="1796933" cy="1600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272429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D267EB-74A8-B88C-C5AD-05DB62C0BC44}"/>
              </a:ext>
            </a:extLst>
          </p:cNvPr>
          <p:cNvSpPr>
            <a:spLocks noGrp="1"/>
          </p:cNvSpPr>
          <p:nvPr>
            <p:ph type="title"/>
          </p:nvPr>
        </p:nvSpPr>
        <p:spPr/>
        <p:txBody>
          <a:bodyPr/>
          <a:lstStyle/>
          <a:p>
            <a:r>
              <a:rPr lang="cs-CZ" dirty="0"/>
              <a:t>GDPR</a:t>
            </a:r>
            <a:br>
              <a:rPr lang="cs-CZ" dirty="0"/>
            </a:br>
            <a:r>
              <a:rPr lang="cs-CZ" dirty="0"/>
              <a:t>106ka a osobní údaje</a:t>
            </a:r>
          </a:p>
        </p:txBody>
      </p:sp>
      <p:graphicFrame>
        <p:nvGraphicFramePr>
          <p:cNvPr id="4" name="Zástupný obsah 3">
            <a:extLst>
              <a:ext uri="{FF2B5EF4-FFF2-40B4-BE49-F238E27FC236}">
                <a16:creationId xmlns:a16="http://schemas.microsoft.com/office/drawing/2014/main" id="{AD2D6712-132A-4FEE-4F2D-A55049C8DC65}"/>
              </a:ext>
            </a:extLst>
          </p:cNvPr>
          <p:cNvGraphicFramePr>
            <a:graphicFrameLocks noGrp="1"/>
          </p:cNvGraphicFramePr>
          <p:nvPr>
            <p:ph idx="1"/>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15418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FF9EB6-528C-A081-D470-2CE0C775A375}"/>
              </a:ext>
            </a:extLst>
          </p:cNvPr>
          <p:cNvSpPr>
            <a:spLocks noGrp="1"/>
          </p:cNvSpPr>
          <p:nvPr>
            <p:ph type="title"/>
          </p:nvPr>
        </p:nvSpPr>
        <p:spPr/>
        <p:txBody>
          <a:bodyPr/>
          <a:lstStyle/>
          <a:p>
            <a:r>
              <a:rPr lang="cs-CZ" dirty="0"/>
              <a:t>Zákon č. 106/1999 Sb.</a:t>
            </a:r>
            <a:br>
              <a:rPr lang="cs-CZ" dirty="0"/>
            </a:br>
            <a:r>
              <a:rPr lang="cs-CZ" dirty="0"/>
              <a:t>(+ zákon č. 123/1998)</a:t>
            </a:r>
          </a:p>
        </p:txBody>
      </p:sp>
      <p:sp>
        <p:nvSpPr>
          <p:cNvPr id="3" name="Zástupný obsah 2">
            <a:extLst>
              <a:ext uri="{FF2B5EF4-FFF2-40B4-BE49-F238E27FC236}">
                <a16:creationId xmlns:a16="http://schemas.microsoft.com/office/drawing/2014/main" id="{06496ECD-DE69-814B-7BF1-E888E519BC6B}"/>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18516464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E34E63-5C9F-D46E-CDB6-5C3BC7961CA4}"/>
              </a:ext>
            </a:extLst>
          </p:cNvPr>
          <p:cNvSpPr>
            <a:spLocks noGrp="1"/>
          </p:cNvSpPr>
          <p:nvPr>
            <p:ph type="title"/>
          </p:nvPr>
        </p:nvSpPr>
        <p:spPr/>
        <p:txBody>
          <a:bodyPr/>
          <a:lstStyle/>
          <a:p>
            <a:r>
              <a:rPr lang="cs-CZ" dirty="0"/>
              <a:t>Práva zastupitele – zákon o obcích</a:t>
            </a:r>
          </a:p>
        </p:txBody>
      </p:sp>
      <p:sp>
        <p:nvSpPr>
          <p:cNvPr id="3" name="Zástupný obsah 2">
            <a:extLst>
              <a:ext uri="{FF2B5EF4-FFF2-40B4-BE49-F238E27FC236}">
                <a16:creationId xmlns:a16="http://schemas.microsoft.com/office/drawing/2014/main" id="{A31BF5EF-9BA3-2D9F-61EC-2A002F20DFF5}"/>
              </a:ext>
            </a:extLst>
          </p:cNvPr>
          <p:cNvSpPr>
            <a:spLocks noGrp="1"/>
          </p:cNvSpPr>
          <p:nvPr>
            <p:ph idx="1"/>
          </p:nvPr>
        </p:nvSpPr>
        <p:spPr>
          <a:xfrm>
            <a:off x="677333" y="2160589"/>
            <a:ext cx="9240389" cy="3880773"/>
          </a:xfrm>
        </p:spPr>
        <p:txBody>
          <a:bodyPr>
            <a:normAutofit lnSpcReduction="10000"/>
          </a:bodyPr>
          <a:lstStyle/>
          <a:p>
            <a:pPr algn="just"/>
            <a:r>
              <a:rPr lang="cs-CZ" dirty="0"/>
              <a:t>1) Požaduje-li zastupitel informace ze samostatné působnosti obce, které se vztahují k věcem přímo projednávaným zastupitelstvem obce, tj. informace potřebné k (aktuálnímu) rozhodování v zastupitelstvu obce, tyto jsou </a:t>
            </a:r>
            <a:r>
              <a:rPr lang="cs-CZ" dirty="0" err="1"/>
              <a:t>poskytnutelné</a:t>
            </a:r>
            <a:r>
              <a:rPr lang="cs-CZ" dirty="0"/>
              <a:t> bez obsahového omezení (bez anonymizace).</a:t>
            </a:r>
          </a:p>
          <a:p>
            <a:pPr algn="just"/>
            <a:r>
              <a:rPr lang="cs-CZ" dirty="0"/>
              <a:t>2) Požaduje-li zastupitel informace ze samostatné působnosti obce, které se nevztahují k věcem přímo projednávaným zastupitelstvem obce, mohou být poskytnuty – po provedení testu proporcionality – v omezeném rozsahu (po anonymizaci).</a:t>
            </a:r>
          </a:p>
          <a:p>
            <a:pPr algn="just"/>
            <a:r>
              <a:rPr lang="cs-CZ" dirty="0"/>
              <a:t>3) Požaduje-li zastupitel informace z přenesené působnosti obce, bude jeho žádost vyřizována jako žádost „běžného“ žadatele v plném režimu zákona o svobodném přístupu k informacím (aplikovatelné tedy budou i hmotněprávní ustanovení </a:t>
            </a:r>
            <a:r>
              <a:rPr lang="cs-CZ" dirty="0" err="1"/>
              <a:t>InfZ</a:t>
            </a:r>
            <a:r>
              <a:rPr lang="cs-CZ" dirty="0"/>
              <a:t>, tj. zejména důvody pro odmítnutí poskytnutí informace či možnost požadovat úhradu nákladů).</a:t>
            </a:r>
          </a:p>
        </p:txBody>
      </p:sp>
    </p:spTree>
    <p:extLst>
      <p:ext uri="{BB962C8B-B14F-4D97-AF65-F5344CB8AC3E}">
        <p14:creationId xmlns:p14="http://schemas.microsoft.com/office/powerpoint/2010/main" val="3590421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E34E63-5C9F-D46E-CDB6-5C3BC7961CA4}"/>
              </a:ext>
            </a:extLst>
          </p:cNvPr>
          <p:cNvSpPr>
            <a:spLocks noGrp="1"/>
          </p:cNvSpPr>
          <p:nvPr>
            <p:ph type="title"/>
          </p:nvPr>
        </p:nvSpPr>
        <p:spPr/>
        <p:txBody>
          <a:bodyPr/>
          <a:lstStyle/>
          <a:p>
            <a:r>
              <a:rPr lang="cs-CZ" dirty="0"/>
              <a:t>Práva zastupitele – zákon o obcích</a:t>
            </a:r>
          </a:p>
        </p:txBody>
      </p:sp>
      <p:sp>
        <p:nvSpPr>
          <p:cNvPr id="3" name="Zástupný obsah 2">
            <a:extLst>
              <a:ext uri="{FF2B5EF4-FFF2-40B4-BE49-F238E27FC236}">
                <a16:creationId xmlns:a16="http://schemas.microsoft.com/office/drawing/2014/main" id="{A31BF5EF-9BA3-2D9F-61EC-2A002F20DFF5}"/>
              </a:ext>
            </a:extLst>
          </p:cNvPr>
          <p:cNvSpPr>
            <a:spLocks noGrp="1"/>
          </p:cNvSpPr>
          <p:nvPr>
            <p:ph idx="1"/>
          </p:nvPr>
        </p:nvSpPr>
        <p:spPr>
          <a:xfrm>
            <a:off x="677333" y="1327638"/>
            <a:ext cx="9284351" cy="5249007"/>
          </a:xfrm>
        </p:spPr>
        <p:txBody>
          <a:bodyPr>
            <a:normAutofit fontScale="85000" lnSpcReduction="20000"/>
          </a:bodyPr>
          <a:lstStyle/>
          <a:p>
            <a:pPr algn="just"/>
            <a:r>
              <a:rPr lang="cs-CZ" dirty="0"/>
              <a:t>1) </a:t>
            </a:r>
            <a:r>
              <a:rPr lang="cs-CZ" b="1" dirty="0"/>
              <a:t>Na vyřízení žádosti zastupitele podle § 82 písm. c) zákona o obcích se subsidiárně užijí procesní ustanovení pro vyřízení žádosti o poskytnutí informace, uvedená v zákoně o svobodném přístupu k informacím</a:t>
            </a:r>
            <a:r>
              <a:rPr lang="cs-CZ" dirty="0"/>
              <a:t>. </a:t>
            </a:r>
          </a:p>
          <a:p>
            <a:pPr algn="just"/>
            <a:r>
              <a:rPr lang="cs-CZ" dirty="0"/>
              <a:t>2) Informacemi vztahujícími se k výkonu funkce člena zastupitelstva obce, na něž má podle § 82 písm. c) zákona o obcích nárok, tj. informace ze samostatné působnosti v neomezeném rozsahu, jsou podle aktuální judikatury informace, které se vztahují k věcem přímo projednávaným, respektive </a:t>
            </a:r>
            <a:r>
              <a:rPr lang="cs-CZ" dirty="0" err="1"/>
              <a:t>projednatelných</a:t>
            </a:r>
            <a:r>
              <a:rPr lang="cs-CZ" dirty="0"/>
              <a:t> zastupitelstvem. </a:t>
            </a:r>
          </a:p>
          <a:p>
            <a:pPr algn="just"/>
            <a:r>
              <a:rPr lang="cs-CZ" dirty="0"/>
              <a:t>3) Je-li vůlí zastupitele, aby jeho žádost o poskytnutí informace, která souvisí s výkonem jeho funkce, byla vyřizována v režimu zákona o svobodném přístupu k informacím, je obec povinna tuto skutečnost respektovat a vyřídit žádost dle </a:t>
            </a:r>
            <a:r>
              <a:rPr lang="cs-CZ" dirty="0" err="1"/>
              <a:t>InfZ</a:t>
            </a:r>
            <a:r>
              <a:rPr lang="cs-CZ" dirty="0"/>
              <a:t> (viz kap. 3.2). </a:t>
            </a:r>
          </a:p>
          <a:p>
            <a:pPr algn="just"/>
            <a:r>
              <a:rPr lang="cs-CZ" dirty="0"/>
              <a:t>To znamená, že: a) Ve vztahu k informacím, které zastupitel žádá a které spadají pod rozsah § 82 písm. c) zákona o obcích, nemohou být aplikována hmotněprávní ustanovení zákona o svobodném přístupu k informacím, která omezují rozsah a výkon práva zastupitele, tj. zejména ustanovení upravující důvody pro neposkytnutí informace (§ 7 až 11 </a:t>
            </a:r>
            <a:r>
              <a:rPr lang="cs-CZ" dirty="0" err="1"/>
              <a:t>SvInf</a:t>
            </a:r>
            <a:r>
              <a:rPr lang="cs-CZ" dirty="0"/>
              <a:t>) a ustanovení o úhradě nákladů (§ 17 </a:t>
            </a:r>
            <a:r>
              <a:rPr lang="cs-CZ" dirty="0" err="1"/>
              <a:t>SvInf</a:t>
            </a:r>
            <a:r>
              <a:rPr lang="cs-CZ" dirty="0"/>
              <a:t>). Resp. při spojení režimu zákona o obcích a zákona o svobodném přístupu k informacím je nutné aplikovat z obou zákonů ta pravidla, která jsou z hlediska práva zastupitele na informace příznivější. b) Pro vyřízení předmětné žádosti se uplatní patnáctidenní lhůta stanovená zákonem o svobodném přístupu k informacím.</a:t>
            </a:r>
          </a:p>
          <a:p>
            <a:pPr algn="just"/>
            <a:r>
              <a:rPr lang="cs-CZ" dirty="0"/>
              <a:t> 4) Zastupitel má nárok na bezplatné poskytnutí informací, které souvisejí s výkonem jeho funkce. Výjimečně lze po zastupiteli požadovat úhradu „materiálových“ nákladů za poskytnutí informace (typicky za vyhotovení kopií), pokud by byly náklady na jejich poskytnutí pro obec nepřiměřeně zatěžující a současně nevyužije-li člen zastupitelstva obce jiné, obcí nabízené formy, umožňující bezplatné získání informací (např. nahlédnutí do dokumentů). Po zastupiteli není možné požadovat úhradu za dobu práce zaměstnance obce, spojenou s vyhledáváním informací pro zastupitele a s jejich zpracováním. </a:t>
            </a:r>
          </a:p>
        </p:txBody>
      </p:sp>
    </p:spTree>
    <p:extLst>
      <p:ext uri="{BB962C8B-B14F-4D97-AF65-F5344CB8AC3E}">
        <p14:creationId xmlns:p14="http://schemas.microsoft.com/office/powerpoint/2010/main" val="30584254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69B6AF-0F44-4B84-442B-E746CF75F145}"/>
              </a:ext>
            </a:extLst>
          </p:cNvPr>
          <p:cNvSpPr>
            <a:spLocks noGrp="1"/>
          </p:cNvSpPr>
          <p:nvPr>
            <p:ph type="title"/>
          </p:nvPr>
        </p:nvSpPr>
        <p:spPr>
          <a:xfrm>
            <a:off x="677334" y="342900"/>
            <a:ext cx="8596668" cy="1587500"/>
          </a:xfrm>
        </p:spPr>
        <p:txBody>
          <a:bodyPr/>
          <a:lstStyle/>
          <a:p>
            <a:r>
              <a:rPr lang="cs-CZ" dirty="0"/>
              <a:t>Změna v náhledu soudů (a MV)– dříve poskytnout vše v samostatné působnosti</a:t>
            </a:r>
          </a:p>
        </p:txBody>
      </p:sp>
      <p:sp>
        <p:nvSpPr>
          <p:cNvPr id="3" name="Zástupný obsah 2">
            <a:extLst>
              <a:ext uri="{FF2B5EF4-FFF2-40B4-BE49-F238E27FC236}">
                <a16:creationId xmlns:a16="http://schemas.microsoft.com/office/drawing/2014/main" id="{0E6B9CCF-56B4-3428-9A7C-3EEA97AD67B1}"/>
              </a:ext>
            </a:extLst>
          </p:cNvPr>
          <p:cNvSpPr>
            <a:spLocks noGrp="1"/>
          </p:cNvSpPr>
          <p:nvPr>
            <p:ph idx="1"/>
          </p:nvPr>
        </p:nvSpPr>
        <p:spPr>
          <a:xfrm>
            <a:off x="677334" y="1591408"/>
            <a:ext cx="8596668" cy="5055577"/>
          </a:xfrm>
        </p:spPr>
        <p:txBody>
          <a:bodyPr>
            <a:normAutofit fontScale="77500" lnSpcReduction="20000"/>
          </a:bodyPr>
          <a:lstStyle/>
          <a:p>
            <a:pPr algn="just"/>
            <a:r>
              <a:rPr lang="cs-CZ" dirty="0"/>
              <a:t>Dřívější výklady ohledně rozsahu informací </a:t>
            </a:r>
            <a:r>
              <a:rPr lang="cs-CZ" dirty="0" err="1"/>
              <a:t>poskytnutelných</a:t>
            </a:r>
            <a:r>
              <a:rPr lang="cs-CZ" dirty="0"/>
              <a:t> zastupiteli tíhly k tendenci vykládat tento rozsah šířeji. Bylo dovozováno, že rozsah informací vztahujících se k výkonu funkce člena zastupitelstva obce se nevyčerpává pouze rozhodovací pravomocí zastupitelstva obce, ale mezi informace vztahující se k výkonu funkce člena zastupitelstva obce, je nutno zahrnout i další informace, které vypovídají o samosprávných aktivitách jiných obecních orgánů než je zastupitelstvo obce, byť v nich zastupitelstvo obce nemá ani potencionální rozhodovací oprávnění. Jednalo se tak např. o informace vypovídající o výkonu pravomocí v samostatné působnosti, které jsou vyhrazeny radě obce podle § 102 odst. 2 zákona o obcích. Uvedený závěr byl dovozován z postavení zastupitelstva obce jakožto vrcholného samosprávného orgánu obce. Z tohoto titulu bylo dovozeno, že nelze tomuto orgánu bránit v tom, aby alespoň zprostředkovaně (např. kontrolně) hodnotil činnost rady, resp. dalších obecních orgánů (starosty obce či obecního úřadu) v samostatné působnosti, přestože mu v těchto záležitostech nenáleží rozhodovací pravomoc. </a:t>
            </a:r>
            <a:r>
              <a:rPr lang="cs-CZ" b="1" dirty="0"/>
              <a:t>Jinými slovy, byl učiněn závěr, podle něhož měl každý zastupitel právo – zjednodušeně řečeno – na veškeré informace vypovídající o samostatné působnosti obce. </a:t>
            </a:r>
          </a:p>
          <a:p>
            <a:pPr algn="just"/>
            <a:r>
              <a:rPr lang="cs-CZ" dirty="0"/>
              <a:t>Nedávná judikatura soudů ovšem výše uvedené tendence </a:t>
            </a:r>
            <a:r>
              <a:rPr lang="cs-CZ" b="1" dirty="0"/>
              <a:t>koriguje v tom smyslu, že množinu informací, které souvisejí s výkonem funkce zastupitele, pojímá spíše úžeji</a:t>
            </a:r>
            <a:r>
              <a:rPr lang="cs-CZ" dirty="0"/>
              <a:t>, </a:t>
            </a:r>
            <a:r>
              <a:rPr lang="cs-CZ" b="1" dirty="0"/>
              <a:t>totiž jako informace potřebné k (aktuálnímu) rozhodování v zastupitelstvu.</a:t>
            </a:r>
            <a:r>
              <a:rPr lang="cs-CZ" dirty="0"/>
              <a:t> Uvedený závěr lze vyčíst např. z rozsudku Městského soudu v Praze ze dne 11. března 2019, č. j. 14 A 89/2017 – 47 (3905/2019 Sb. NSS). </a:t>
            </a:r>
            <a:r>
              <a:rPr lang="cs-CZ" u="sng" dirty="0"/>
              <a:t>Zde se soud zabýval zpřístupněním osobních údajů (jmen) dětí členům zastupitelstva v citlivém případě, kdy zastupitelům byla předložena informativní zpráva o šikaně na zřízené základní škole, a to včetně posudku pedagogicko-psychologické poradny. Soud v daném případě dovodil, že informace o jménech dětí neměly být zastupitelům zpřístupněny s ohledem na skutečnost, že zastupitelé ve věci přímo nijak nerozhodovali: </a:t>
            </a:r>
            <a:r>
              <a:rPr lang="cs-CZ" dirty="0"/>
              <a:t>„Za této situace soud musí přisvědčit žalovanému, že byla snížena intenzita nezbytnosti informovat dopodrobna zastupitele o vzniknuvších problémech, včetně poskytnutí posudku bez jakýchkoli </a:t>
            </a:r>
            <a:r>
              <a:rPr lang="cs-CZ" dirty="0" err="1"/>
              <a:t>anonymizačních</a:t>
            </a:r>
            <a:r>
              <a:rPr lang="cs-CZ" dirty="0"/>
              <a:t> zásahů, neboť pokud zastupitelé ve věci pravomocně nerozhodovali, nebyl dán zásadní důvod, pro který by museli být dopodrobna (včetně jmen útočníků a obětí) seznámeni s nastalými problémy ve 4. třídě základní školy.“ </a:t>
            </a:r>
          </a:p>
        </p:txBody>
      </p:sp>
    </p:spTree>
    <p:extLst>
      <p:ext uri="{BB962C8B-B14F-4D97-AF65-F5344CB8AC3E}">
        <p14:creationId xmlns:p14="http://schemas.microsoft.com/office/powerpoint/2010/main" val="32003424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210F14-EE1A-2FA6-239D-63B838FB8691}"/>
              </a:ext>
            </a:extLst>
          </p:cNvPr>
          <p:cNvSpPr>
            <a:spLocks noGrp="1"/>
          </p:cNvSpPr>
          <p:nvPr>
            <p:ph type="title"/>
          </p:nvPr>
        </p:nvSpPr>
        <p:spPr/>
        <p:txBody>
          <a:bodyPr/>
          <a:lstStyle/>
          <a:p>
            <a:r>
              <a:rPr lang="cs-CZ" dirty="0"/>
              <a:t>Nezapomenout na práva dotčených osob</a:t>
            </a:r>
          </a:p>
        </p:txBody>
      </p:sp>
      <p:sp>
        <p:nvSpPr>
          <p:cNvPr id="3" name="Zástupný obsah 2">
            <a:extLst>
              <a:ext uri="{FF2B5EF4-FFF2-40B4-BE49-F238E27FC236}">
                <a16:creationId xmlns:a16="http://schemas.microsoft.com/office/drawing/2014/main" id="{04170664-2831-70D6-2664-42BFB40B8B80}"/>
              </a:ext>
            </a:extLst>
          </p:cNvPr>
          <p:cNvSpPr>
            <a:spLocks noGrp="1"/>
          </p:cNvSpPr>
          <p:nvPr>
            <p:ph idx="1"/>
          </p:nvPr>
        </p:nvSpPr>
        <p:spPr/>
        <p:txBody>
          <a:bodyPr/>
          <a:lstStyle/>
          <a:p>
            <a:r>
              <a:rPr lang="cs-CZ" dirty="0"/>
              <a:t>Pokud jsou požadovány osobní údaje, měli bychom mít vyjádření dotčených osob.</a:t>
            </a:r>
          </a:p>
          <a:p>
            <a:r>
              <a:rPr lang="cs-CZ" dirty="0"/>
              <a:t>Zohlednit v rozhodnutí, není ale nutné respektovat názor dotčené osoby, nutný test proporcionality.</a:t>
            </a:r>
          </a:p>
        </p:txBody>
      </p:sp>
    </p:spTree>
    <p:extLst>
      <p:ext uri="{BB962C8B-B14F-4D97-AF65-F5344CB8AC3E}">
        <p14:creationId xmlns:p14="http://schemas.microsoft.com/office/powerpoint/2010/main" val="3450740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Legislativní novinky související s GDPR </a:t>
            </a:r>
            <a:br>
              <a:rPr lang="cs-CZ" dirty="0"/>
            </a:br>
            <a:endParaRPr lang="cs-CZ" dirty="0"/>
          </a:p>
        </p:txBody>
      </p:sp>
      <p:sp>
        <p:nvSpPr>
          <p:cNvPr id="3" name="Zástupný symbol pro obsah 2"/>
          <p:cNvSpPr>
            <a:spLocks noGrp="1"/>
          </p:cNvSpPr>
          <p:nvPr>
            <p:ph idx="1"/>
          </p:nvPr>
        </p:nvSpPr>
        <p:spPr/>
        <p:txBody>
          <a:bodyPr/>
          <a:lstStyle/>
          <a:p>
            <a:r>
              <a:rPr lang="cs-CZ" dirty="0"/>
              <a:t>Zákon 106 – poskytování informací o platech vedoucích</a:t>
            </a:r>
          </a:p>
          <a:p>
            <a:endParaRPr lang="cs-CZ" dirty="0"/>
          </a:p>
          <a:p>
            <a:r>
              <a:rPr lang="cs-CZ" dirty="0"/>
              <a:t>Ochrana oznamovatelů - </a:t>
            </a:r>
            <a:r>
              <a:rPr lang="cs-CZ" dirty="0" err="1"/>
              <a:t>Whistleblowing</a:t>
            </a: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11877014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48C94D-A342-B450-58C5-4EAFD2051818}"/>
              </a:ext>
            </a:extLst>
          </p:cNvPr>
          <p:cNvSpPr>
            <a:spLocks noGrp="1"/>
          </p:cNvSpPr>
          <p:nvPr>
            <p:ph type="title"/>
          </p:nvPr>
        </p:nvSpPr>
        <p:spPr/>
        <p:txBody>
          <a:bodyPr/>
          <a:lstStyle/>
          <a:p>
            <a:r>
              <a:rPr lang="cs-CZ" dirty="0"/>
              <a:t>Petice předaná obci/škole</a:t>
            </a:r>
            <a:br>
              <a:rPr lang="cs-CZ" dirty="0"/>
            </a:br>
            <a:r>
              <a:rPr lang="cs-CZ" dirty="0"/>
              <a:t>pokud bude požadována podle 106ky</a:t>
            </a:r>
          </a:p>
        </p:txBody>
      </p:sp>
      <p:graphicFrame>
        <p:nvGraphicFramePr>
          <p:cNvPr id="4" name="Zástupný obsah 3">
            <a:extLst>
              <a:ext uri="{FF2B5EF4-FFF2-40B4-BE49-F238E27FC236}">
                <a16:creationId xmlns:a16="http://schemas.microsoft.com/office/drawing/2014/main" id="{25A409F5-9DEB-0FE5-FC62-6E7C2BF1472D}"/>
              </a:ext>
            </a:extLst>
          </p:cNvPr>
          <p:cNvGraphicFramePr>
            <a:graphicFrameLocks noGrp="1"/>
          </p:cNvGraphicFramePr>
          <p:nvPr>
            <p:ph idx="1"/>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65283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D267EB-74A8-B88C-C5AD-05DB62C0BC44}"/>
              </a:ext>
            </a:extLst>
          </p:cNvPr>
          <p:cNvSpPr>
            <a:spLocks noGrp="1"/>
          </p:cNvSpPr>
          <p:nvPr>
            <p:ph type="title"/>
          </p:nvPr>
        </p:nvSpPr>
        <p:spPr/>
        <p:txBody>
          <a:bodyPr/>
          <a:lstStyle/>
          <a:p>
            <a:r>
              <a:rPr lang="cs-CZ" dirty="0"/>
              <a:t>GDPR</a:t>
            </a:r>
            <a:br>
              <a:rPr lang="cs-CZ" dirty="0"/>
            </a:br>
            <a:r>
              <a:rPr lang="cs-CZ" dirty="0"/>
              <a:t>zákon o obcích</a:t>
            </a:r>
          </a:p>
        </p:txBody>
      </p:sp>
      <p:graphicFrame>
        <p:nvGraphicFramePr>
          <p:cNvPr id="4" name="Zástupný obsah 3">
            <a:extLst>
              <a:ext uri="{FF2B5EF4-FFF2-40B4-BE49-F238E27FC236}">
                <a16:creationId xmlns:a16="http://schemas.microsoft.com/office/drawing/2014/main" id="{AD2D6712-132A-4FEE-4F2D-A55049C8DC65}"/>
              </a:ext>
            </a:extLst>
          </p:cNvPr>
          <p:cNvGraphicFramePr>
            <a:graphicFrameLocks noGrp="1"/>
          </p:cNvGraphicFramePr>
          <p:nvPr>
            <p:ph idx="1"/>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26841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2244CA-67DD-4EE0-B1BD-2D4058C9471A}"/>
              </a:ext>
            </a:extLst>
          </p:cNvPr>
          <p:cNvSpPr>
            <a:spLocks noGrp="1"/>
          </p:cNvSpPr>
          <p:nvPr>
            <p:ph type="title"/>
          </p:nvPr>
        </p:nvSpPr>
        <p:spPr/>
        <p:txBody>
          <a:bodyPr/>
          <a:lstStyle/>
          <a:p>
            <a:r>
              <a:rPr lang="cs-CZ" dirty="0"/>
              <a:t>Občan obce – právo i na osobní údaje</a:t>
            </a:r>
          </a:p>
        </p:txBody>
      </p:sp>
      <p:sp>
        <p:nvSpPr>
          <p:cNvPr id="3" name="Zástupný obsah 2">
            <a:extLst>
              <a:ext uri="{FF2B5EF4-FFF2-40B4-BE49-F238E27FC236}">
                <a16:creationId xmlns:a16="http://schemas.microsoft.com/office/drawing/2014/main" id="{FD672144-715D-4DDC-BB34-5B010CE0C70C}"/>
              </a:ext>
            </a:extLst>
          </p:cNvPr>
          <p:cNvSpPr>
            <a:spLocks noGrp="1"/>
          </p:cNvSpPr>
          <p:nvPr>
            <p:ph idx="1"/>
          </p:nvPr>
        </p:nvSpPr>
        <p:spPr/>
        <p:txBody>
          <a:bodyPr/>
          <a:lstStyle/>
          <a:p>
            <a:r>
              <a:rPr lang="cs-CZ" dirty="0"/>
              <a:t>Zákon č. 128/2000 Sb., o obcích, § 16/2 písm. e):</a:t>
            </a:r>
          </a:p>
          <a:p>
            <a:r>
              <a:rPr lang="cs-CZ" dirty="0"/>
              <a:t>„Občan obce, který dosáhl věku 18 let, má právo nahlížet a pořizovat si výpisy 		z rozpočtu obce</a:t>
            </a:r>
          </a:p>
          <a:p>
            <a:pPr lvl="2"/>
            <a:r>
              <a:rPr lang="cs-CZ" sz="1800" dirty="0"/>
              <a:t>závěrečného účtu obce</a:t>
            </a:r>
          </a:p>
          <a:p>
            <a:pPr lvl="2"/>
            <a:r>
              <a:rPr lang="cs-CZ" sz="1800" u="sng" dirty="0"/>
              <a:t>usnesení a zápisů z jednání zastupitelstva</a:t>
            </a:r>
          </a:p>
          <a:p>
            <a:pPr lvl="2"/>
            <a:r>
              <a:rPr lang="cs-CZ" sz="1800" u="sng" dirty="0"/>
              <a:t>usnesení rady obce, výborů a komisí</a:t>
            </a:r>
            <a:r>
              <a:rPr lang="cs-CZ" sz="1800" dirty="0"/>
              <a:t>“</a:t>
            </a:r>
          </a:p>
          <a:p>
            <a:endParaRPr lang="cs-CZ" dirty="0"/>
          </a:p>
          <a:p>
            <a:r>
              <a:rPr lang="cs-CZ" sz="2000" dirty="0"/>
              <a:t>Pozor – zákon č. 106/1999 naopak není omezen věkem, ale anonymizujeme (kromě příjemce veřejných prostředků)</a:t>
            </a:r>
            <a:endParaRPr lang="cs-CZ" dirty="0"/>
          </a:p>
        </p:txBody>
      </p:sp>
      <p:sp>
        <p:nvSpPr>
          <p:cNvPr id="4" name="Zástupný symbol pro zápatí 3">
            <a:extLst>
              <a:ext uri="{FF2B5EF4-FFF2-40B4-BE49-F238E27FC236}">
                <a16:creationId xmlns:a16="http://schemas.microsoft.com/office/drawing/2014/main" id="{10B91566-4483-420C-87A1-B21D1CA7ECB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069828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A989EA3-3758-7437-A3B0-C011AF632BE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44760" y="1125414"/>
            <a:ext cx="5747239" cy="5747239"/>
          </a:xfrm>
          <a:prstGeom prst="rect">
            <a:avLst/>
          </a:prstGeom>
        </p:spPr>
      </p:pic>
      <p:sp>
        <p:nvSpPr>
          <p:cNvPr id="2" name="Nadpis 1">
            <a:extLst>
              <a:ext uri="{FF2B5EF4-FFF2-40B4-BE49-F238E27FC236}">
                <a16:creationId xmlns:a16="http://schemas.microsoft.com/office/drawing/2014/main" id="{FE12341D-78F2-DA85-2EEB-CDFC555F32CC}"/>
              </a:ext>
            </a:extLst>
          </p:cNvPr>
          <p:cNvSpPr>
            <a:spLocks noGrp="1"/>
          </p:cNvSpPr>
          <p:nvPr>
            <p:ph type="title"/>
          </p:nvPr>
        </p:nvSpPr>
        <p:spPr>
          <a:xfrm>
            <a:off x="3930162" y="474785"/>
            <a:ext cx="7332784" cy="1455614"/>
          </a:xfrm>
        </p:spPr>
        <p:txBody>
          <a:bodyPr>
            <a:normAutofit fontScale="90000"/>
          </a:bodyPr>
          <a:lstStyle/>
          <a:p>
            <a:r>
              <a:rPr lang="cs-CZ" dirty="0">
                <a:solidFill>
                  <a:schemeClr val="tx1"/>
                </a:solidFill>
              </a:rPr>
              <a:t>Kamery ve škole, v obci</a:t>
            </a:r>
            <a:br>
              <a:rPr lang="cs-CZ" dirty="0">
                <a:solidFill>
                  <a:schemeClr val="tx1"/>
                </a:solidFill>
              </a:rPr>
            </a:br>
            <a:br>
              <a:rPr lang="cs-CZ" dirty="0">
                <a:solidFill>
                  <a:schemeClr val="tx1"/>
                </a:solidFill>
              </a:rPr>
            </a:br>
            <a:r>
              <a:rPr lang="cs-CZ" dirty="0">
                <a:solidFill>
                  <a:schemeClr val="tx1"/>
                </a:solidFill>
              </a:rPr>
              <a:t>        pozor -    ÚOOÚ často kontroluje  </a:t>
            </a:r>
          </a:p>
        </p:txBody>
      </p:sp>
      <p:sp>
        <p:nvSpPr>
          <p:cNvPr id="3" name="Zástupný obsah 2">
            <a:extLst>
              <a:ext uri="{FF2B5EF4-FFF2-40B4-BE49-F238E27FC236}">
                <a16:creationId xmlns:a16="http://schemas.microsoft.com/office/drawing/2014/main" id="{D10C91DA-886A-D8AF-FA52-D34609200684}"/>
              </a:ext>
            </a:extLst>
          </p:cNvPr>
          <p:cNvSpPr>
            <a:spLocks noGrp="1"/>
          </p:cNvSpPr>
          <p:nvPr>
            <p:ph idx="1"/>
          </p:nvPr>
        </p:nvSpPr>
        <p:spPr>
          <a:xfrm>
            <a:off x="677334" y="2963007"/>
            <a:ext cx="8596668" cy="3745523"/>
          </a:xfrm>
        </p:spPr>
        <p:txBody>
          <a:bodyPr>
            <a:normAutofit/>
          </a:bodyPr>
          <a:lstStyle/>
          <a:p>
            <a:r>
              <a:rPr lang="cs-CZ" dirty="0"/>
              <a:t>Lze mít kamery, ale….</a:t>
            </a:r>
          </a:p>
          <a:p>
            <a:pPr lvl="1"/>
            <a:r>
              <a:rPr lang="cs-CZ" dirty="0"/>
              <a:t>Potřeba dobrá dokumentace</a:t>
            </a:r>
          </a:p>
          <a:p>
            <a:pPr lvl="1"/>
            <a:r>
              <a:rPr lang="cs-CZ" dirty="0"/>
              <a:t>Záznam o činnostech zpracování dle čl. 30</a:t>
            </a:r>
          </a:p>
          <a:p>
            <a:pPr lvl="1"/>
            <a:r>
              <a:rPr lang="cs-CZ" dirty="0"/>
              <a:t>DPIA, balanční test</a:t>
            </a:r>
          </a:p>
          <a:p>
            <a:pPr lvl="1"/>
            <a:r>
              <a:rPr lang="cs-CZ" dirty="0"/>
              <a:t>Směrnice ke kamerovému systému</a:t>
            </a:r>
          </a:p>
          <a:p>
            <a:pPr lvl="1"/>
            <a:r>
              <a:rPr lang="cs-CZ" dirty="0"/>
              <a:t>Seznámení zaměstnanců, Informační cedulka</a:t>
            </a:r>
          </a:p>
          <a:p>
            <a:pPr lvl="1"/>
            <a:r>
              <a:rPr lang="cs-CZ" dirty="0"/>
              <a:t>Velmi krátké uchovávání</a:t>
            </a:r>
          </a:p>
          <a:p>
            <a:pPr lvl="1"/>
            <a:r>
              <a:rPr lang="cs-CZ" dirty="0"/>
              <a:t>Nemířit na veřejná prostranství atd.- </a:t>
            </a:r>
          </a:p>
          <a:p>
            <a:pPr marL="457200" lvl="1" indent="0">
              <a:buNone/>
            </a:pPr>
            <a:r>
              <a:rPr lang="cs-CZ" dirty="0"/>
              <a:t>Pomůžeme zpracovat!</a:t>
            </a:r>
          </a:p>
          <a:p>
            <a:r>
              <a:rPr lang="cs-CZ" dirty="0"/>
              <a:t>Není nutno hlásit ÚOOÚ</a:t>
            </a:r>
          </a:p>
          <a:p>
            <a:endParaRPr lang="cs-CZ" dirty="0"/>
          </a:p>
        </p:txBody>
      </p:sp>
      <p:pic>
        <p:nvPicPr>
          <p:cNvPr id="7" name="Obrázek 6">
            <a:extLst>
              <a:ext uri="{FF2B5EF4-FFF2-40B4-BE49-F238E27FC236}">
                <a16:creationId xmlns:a16="http://schemas.microsoft.com/office/drawing/2014/main" id="{03C3A509-A8D7-2D14-4EE3-A2EECCBEEA8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4654" y="0"/>
            <a:ext cx="3810000" cy="2857500"/>
          </a:xfrm>
          <a:prstGeom prst="rect">
            <a:avLst/>
          </a:prstGeom>
        </p:spPr>
      </p:pic>
    </p:spTree>
    <p:extLst>
      <p:ext uri="{BB962C8B-B14F-4D97-AF65-F5344CB8AC3E}">
        <p14:creationId xmlns:p14="http://schemas.microsoft.com/office/powerpoint/2010/main" val="28245691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Občanské průkazy – nezákonné kopie</a:t>
            </a:r>
          </a:p>
        </p:txBody>
      </p:sp>
      <p:sp>
        <p:nvSpPr>
          <p:cNvPr id="3" name="Zástupný symbol pro obsah 2"/>
          <p:cNvSpPr>
            <a:spLocks noGrp="1"/>
          </p:cNvSpPr>
          <p:nvPr>
            <p:ph idx="1"/>
          </p:nvPr>
        </p:nvSpPr>
        <p:spPr>
          <a:xfrm>
            <a:off x="677334" y="1388225"/>
            <a:ext cx="8596668" cy="4653137"/>
          </a:xfrm>
        </p:spPr>
        <p:txBody>
          <a:bodyPr>
            <a:noAutofit/>
          </a:bodyPr>
          <a:lstStyle/>
          <a:p>
            <a:endParaRPr lang="cs-CZ" sz="1200" dirty="0"/>
          </a:p>
          <a:p>
            <a:pPr algn="just"/>
            <a:r>
              <a:rPr lang="cs-CZ" sz="1400" b="1" i="0" dirty="0">
                <a:solidFill>
                  <a:srgbClr val="FF8400"/>
                </a:solidFill>
                <a:effectLst/>
                <a:latin typeface="Arial" panose="020B0604020202020204" pitchFamily="34" charset="0"/>
              </a:rPr>
              <a:t>§ 39</a:t>
            </a:r>
          </a:p>
          <a:p>
            <a:pPr algn="l"/>
            <a:r>
              <a:rPr lang="cs-CZ" sz="1800" b="1" i="0" dirty="0">
                <a:solidFill>
                  <a:srgbClr val="08A8F8"/>
                </a:solidFill>
                <a:effectLst/>
                <a:latin typeface="Arial" panose="020B0604020202020204" pitchFamily="34" charset="0"/>
              </a:rPr>
              <a:t>Nedovolené nakládání s občanským průkazem</a:t>
            </a:r>
          </a:p>
          <a:p>
            <a:pPr algn="just"/>
            <a:r>
              <a:rPr lang="cs-CZ" sz="1400" b="0" i="0" dirty="0">
                <a:solidFill>
                  <a:srgbClr val="000000"/>
                </a:solidFill>
                <a:effectLst/>
                <a:latin typeface="Arial" panose="020B0604020202020204" pitchFamily="34" charset="0"/>
              </a:rPr>
              <a:t>Zakazuje se</a:t>
            </a:r>
          </a:p>
          <a:p>
            <a:pPr algn="just"/>
            <a:r>
              <a:rPr lang="cs-CZ" sz="1400" b="1" i="0" dirty="0">
                <a:solidFill>
                  <a:srgbClr val="000000"/>
                </a:solidFill>
                <a:effectLst/>
                <a:latin typeface="Arial" panose="020B0604020202020204" pitchFamily="34" charset="0"/>
              </a:rPr>
              <a:t>a)</a:t>
            </a:r>
            <a:r>
              <a:rPr lang="cs-CZ" sz="1400" b="0" i="0" dirty="0">
                <a:solidFill>
                  <a:srgbClr val="000000"/>
                </a:solidFill>
                <a:effectLst/>
                <a:latin typeface="Arial" panose="020B0604020202020204" pitchFamily="34" charset="0"/>
              </a:rPr>
              <a:t> odebírat občanský průkaz při vstupu do objektů nebo na pozemky,</a:t>
            </a:r>
          </a:p>
          <a:p>
            <a:pPr algn="just"/>
            <a:r>
              <a:rPr lang="cs-CZ" sz="1400" b="1" i="0" dirty="0">
                <a:solidFill>
                  <a:srgbClr val="000000"/>
                </a:solidFill>
                <a:effectLst/>
                <a:latin typeface="Arial" panose="020B0604020202020204" pitchFamily="34" charset="0"/>
              </a:rPr>
              <a:t>b)</a:t>
            </a:r>
            <a:r>
              <a:rPr lang="cs-CZ" sz="1400" b="0" i="0" dirty="0">
                <a:solidFill>
                  <a:srgbClr val="000000"/>
                </a:solidFill>
                <a:effectLst/>
                <a:latin typeface="Arial" panose="020B0604020202020204" pitchFamily="34" charset="0"/>
              </a:rPr>
              <a:t> přijímat občanský průkaz jako zástavu,</a:t>
            </a:r>
          </a:p>
          <a:p>
            <a:pPr algn="just"/>
            <a:r>
              <a:rPr lang="cs-CZ" sz="1400" b="1" i="0" dirty="0">
                <a:solidFill>
                  <a:srgbClr val="000000"/>
                </a:solidFill>
                <a:effectLst/>
                <a:latin typeface="Arial" panose="020B0604020202020204" pitchFamily="34" charset="0"/>
              </a:rPr>
              <a:t>c)</a:t>
            </a:r>
            <a:r>
              <a:rPr lang="cs-CZ" sz="1400" b="0" i="0" dirty="0">
                <a:solidFill>
                  <a:srgbClr val="000000"/>
                </a:solidFill>
                <a:effectLst/>
                <a:latin typeface="Arial" panose="020B0604020202020204" pitchFamily="34" charset="0"/>
              </a:rPr>
              <a:t> pořizovat kopii občanského průkazu bez souhlasu držitele občanského průkazu,</a:t>
            </a:r>
          </a:p>
          <a:p>
            <a:pPr algn="just"/>
            <a:r>
              <a:rPr lang="cs-CZ" sz="1400" b="1" i="0" dirty="0">
                <a:solidFill>
                  <a:srgbClr val="000000"/>
                </a:solidFill>
                <a:effectLst/>
                <a:latin typeface="Arial" panose="020B0604020202020204" pitchFamily="34" charset="0"/>
              </a:rPr>
              <a:t>d)</a:t>
            </a:r>
            <a:r>
              <a:rPr lang="cs-CZ" sz="1400" b="0" i="0" dirty="0">
                <a:solidFill>
                  <a:srgbClr val="000000"/>
                </a:solidFill>
                <a:effectLst/>
                <a:latin typeface="Arial" panose="020B0604020202020204" pitchFamily="34" charset="0"/>
              </a:rPr>
              <a:t> zpracovávat údaje uvedené v občanském průkazu a data pro elektronické využití občanského průkazu bez souhlasu držitele občanského průkazu; část věty před středníkem se nepoužije pro nahlédnutí do občanského průkazu v souvislosti s ověřováním totožnosti, které vyžaduje nebo umožňuje právní předpis, a</a:t>
            </a:r>
          </a:p>
          <a:p>
            <a:r>
              <a:rPr lang="cs-CZ" sz="1400" dirty="0"/>
              <a:t>(Dříve § 15a Nakládání s občanským průkazem</a:t>
            </a:r>
            <a:br>
              <a:rPr lang="cs-CZ" sz="1400" dirty="0"/>
            </a:br>
            <a:r>
              <a:rPr lang="cs-CZ" sz="1400" dirty="0"/>
              <a:t> 	(2) </a:t>
            </a:r>
            <a:r>
              <a:rPr lang="cs-CZ" sz="1400" b="1" dirty="0"/>
              <a:t>Je zakázáno pořizovat jakýmikoliv prostředky kopie občanského průkazu bez prokazatelného souhlasu občana, kterému byl občanský průkaz vydán, pokud zvláštní zákon nebo mezinárodní smlouva, kterou je Česká republika vázána, nestanoví jinak</a:t>
            </a:r>
            <a:r>
              <a:rPr lang="cs-CZ" sz="1400" dirty="0"/>
              <a:t>.(3</a:t>
            </a:r>
            <a:r>
              <a:rPr lang="cs-CZ" sz="1400" b="1" dirty="0"/>
              <a:t>) Je zakázáno shromažďovat, ukládat, upravovat nebo pozměňovat, předávat, šířit, zveřejňovat, uchovávat, kombinovat, blokovat nebo </a:t>
            </a:r>
            <a:r>
              <a:rPr lang="cs-CZ" sz="1400" b="1" u="sng" dirty="0"/>
              <a:t>likvidovat strojově čitelné údaje vedené v občanském průkazu,</a:t>
            </a:r>
            <a:r>
              <a:rPr lang="cs-CZ" sz="1400" b="1" dirty="0"/>
              <a:t> popřípadě v kontaktním elektronickém čipu, pokud tento zákon nebo zvláštní právní předpis nestanoví jinak.)</a:t>
            </a:r>
          </a:p>
          <a:p>
            <a:r>
              <a:rPr lang="cs-CZ" sz="1200" dirty="0"/>
              <a:t> </a:t>
            </a:r>
          </a:p>
        </p:txBody>
      </p:sp>
      <p:pic>
        <p:nvPicPr>
          <p:cNvPr id="4" name="Obrázek 3"/>
          <p:cNvPicPr>
            <a:picLocks noChangeAspect="1"/>
          </p:cNvPicPr>
          <p:nvPr/>
        </p:nvPicPr>
        <p:blipFill>
          <a:blip r:embed="rId2"/>
          <a:stretch>
            <a:fillRect/>
          </a:stretch>
        </p:blipFill>
        <p:spPr>
          <a:xfrm>
            <a:off x="8109566" y="989374"/>
            <a:ext cx="4240270" cy="2660438"/>
          </a:xfrm>
          <a:prstGeom prst="rect">
            <a:avLst/>
          </a:prstGeom>
        </p:spPr>
      </p:pic>
    </p:spTree>
    <p:extLst>
      <p:ext uri="{BB962C8B-B14F-4D97-AF65-F5344CB8AC3E}">
        <p14:creationId xmlns:p14="http://schemas.microsoft.com/office/powerpoint/2010/main" val="42516047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BB0FD7-CF79-DBBD-EA23-F32165291D6F}"/>
              </a:ext>
            </a:extLst>
          </p:cNvPr>
          <p:cNvSpPr>
            <a:spLocks noGrp="1"/>
          </p:cNvSpPr>
          <p:nvPr>
            <p:ph type="title"/>
          </p:nvPr>
        </p:nvSpPr>
        <p:spPr/>
        <p:txBody>
          <a:bodyPr/>
          <a:lstStyle/>
          <a:p>
            <a:r>
              <a:rPr lang="cs-CZ" dirty="0"/>
              <a:t>Sběrný dvůr – předložit občanský průkaz?</a:t>
            </a:r>
          </a:p>
        </p:txBody>
      </p:sp>
      <p:sp>
        <p:nvSpPr>
          <p:cNvPr id="3" name="Zástupný obsah 2">
            <a:extLst>
              <a:ext uri="{FF2B5EF4-FFF2-40B4-BE49-F238E27FC236}">
                <a16:creationId xmlns:a16="http://schemas.microsoft.com/office/drawing/2014/main" id="{3F967A82-DBB5-7A48-863A-E50C77B2DA3A}"/>
              </a:ext>
            </a:extLst>
          </p:cNvPr>
          <p:cNvSpPr>
            <a:spLocks noGrp="1"/>
          </p:cNvSpPr>
          <p:nvPr>
            <p:ph idx="1"/>
          </p:nvPr>
        </p:nvSpPr>
        <p:spPr/>
        <p:txBody>
          <a:bodyPr/>
          <a:lstStyle/>
          <a:p>
            <a:r>
              <a:rPr lang="cs-CZ" dirty="0"/>
              <a:t>Najděte důvody pro evidenci osobních údajů</a:t>
            </a:r>
          </a:p>
        </p:txBody>
      </p:sp>
    </p:spTree>
    <p:extLst>
      <p:ext uri="{BB962C8B-B14F-4D97-AF65-F5344CB8AC3E}">
        <p14:creationId xmlns:p14="http://schemas.microsoft.com/office/powerpoint/2010/main" val="32660042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0A9BE3-8601-48CF-AC80-E96470855F56}"/>
              </a:ext>
            </a:extLst>
          </p:cNvPr>
          <p:cNvSpPr>
            <a:spLocks noGrp="1"/>
          </p:cNvSpPr>
          <p:nvPr>
            <p:ph type="title"/>
          </p:nvPr>
        </p:nvSpPr>
        <p:spPr/>
        <p:txBody>
          <a:bodyPr>
            <a:normAutofit/>
          </a:bodyPr>
          <a:lstStyle/>
          <a:p>
            <a:r>
              <a:rPr lang="cs-CZ" dirty="0"/>
              <a:t>Prezenční listina přítomných zastupitelů?</a:t>
            </a:r>
            <a:br>
              <a:rPr lang="cs-CZ" dirty="0"/>
            </a:br>
            <a:endParaRPr lang="cs-CZ" dirty="0"/>
          </a:p>
        </p:txBody>
      </p:sp>
      <p:sp>
        <p:nvSpPr>
          <p:cNvPr id="3" name="Zástupný obsah 2">
            <a:extLst>
              <a:ext uri="{FF2B5EF4-FFF2-40B4-BE49-F238E27FC236}">
                <a16:creationId xmlns:a16="http://schemas.microsoft.com/office/drawing/2014/main" id="{F904597C-8CD8-4160-AFE8-31998EA3E6D9}"/>
              </a:ext>
            </a:extLst>
          </p:cNvPr>
          <p:cNvSpPr>
            <a:spLocks noGrp="1"/>
          </p:cNvSpPr>
          <p:nvPr>
            <p:ph idx="1"/>
          </p:nvPr>
        </p:nvSpPr>
        <p:spPr/>
        <p:txBody>
          <a:bodyPr/>
          <a:lstStyle/>
          <a:p>
            <a:pPr algn="just"/>
            <a:r>
              <a:rPr lang="cs-CZ" b="1" dirty="0"/>
              <a:t>§ 95 odst. 1 zák. o obcích:</a:t>
            </a:r>
            <a:r>
              <a:rPr lang="cs-CZ" dirty="0"/>
              <a:t> O průběhu zasedání zastupitelstva obce se pořizuje zápis, který podepisuje starosta nebo místostarosta a určení ověřovatelé. </a:t>
            </a:r>
            <a:r>
              <a:rPr lang="cs-CZ" u="sng" dirty="0"/>
              <a:t>V zápise se vždy uvede počet přítomných členů zastupitelstva obce</a:t>
            </a:r>
            <a:r>
              <a:rPr lang="cs-CZ" dirty="0"/>
              <a:t>, schválený pořad jednání zastupitelstva obce, průběh a výsledek hlasování a přijatá usnesení.</a:t>
            </a:r>
          </a:p>
          <a:p>
            <a:pPr algn="just"/>
            <a:r>
              <a:rPr lang="cs-CZ" dirty="0"/>
              <a:t>Zákon nevyžaduje, ale prezenční listinu zdůvodníte, může se hodit.</a:t>
            </a:r>
          </a:p>
          <a:p>
            <a:endParaRPr lang="cs-CZ" dirty="0"/>
          </a:p>
          <a:p>
            <a:r>
              <a:rPr lang="cs-CZ" b="1" dirty="0"/>
              <a:t>MV dříve doporučovalo prezenční listinu i pro veřejnost se jmény a příp. podpisem zástupců veřejnosti (Metodické doporučení č.9), ale bylo by problematické i před účinností GDPR.</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941464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1457FE-CB1F-3F7D-3C4E-820170845B34}"/>
              </a:ext>
            </a:extLst>
          </p:cNvPr>
          <p:cNvSpPr>
            <a:spLocks noGrp="1"/>
          </p:cNvSpPr>
          <p:nvPr>
            <p:ph type="title"/>
          </p:nvPr>
        </p:nvSpPr>
        <p:spPr/>
        <p:txBody>
          <a:bodyPr>
            <a:normAutofit fontScale="90000"/>
          </a:bodyPr>
          <a:lstStyle/>
          <a:p>
            <a:r>
              <a:rPr lang="cs-CZ" dirty="0"/>
              <a:t>Jak přistoupit k osobním údajům, které jsou případně na písemnosti určené ke zveřejnění uvedeny? </a:t>
            </a:r>
          </a:p>
        </p:txBody>
      </p:sp>
      <p:sp>
        <p:nvSpPr>
          <p:cNvPr id="3" name="Zástupný obsah 2">
            <a:extLst>
              <a:ext uri="{FF2B5EF4-FFF2-40B4-BE49-F238E27FC236}">
                <a16:creationId xmlns:a16="http://schemas.microsoft.com/office/drawing/2014/main" id="{CBF95D08-273D-5E43-3FEE-25BA62C0BF5A}"/>
              </a:ext>
            </a:extLst>
          </p:cNvPr>
          <p:cNvSpPr>
            <a:spLocks noGrp="1"/>
          </p:cNvSpPr>
          <p:nvPr>
            <p:ph idx="1"/>
          </p:nvPr>
        </p:nvSpPr>
        <p:spPr/>
        <p:txBody>
          <a:bodyPr>
            <a:normAutofit fontScale="92500" lnSpcReduction="10000"/>
          </a:bodyPr>
          <a:lstStyle/>
          <a:p>
            <a:r>
              <a:rPr lang="cs-CZ" dirty="0"/>
              <a:t>MV</a:t>
            </a:r>
          </a:p>
          <a:p>
            <a:pPr algn="just"/>
            <a:r>
              <a:rPr lang="cs-CZ" dirty="0"/>
              <a:t>Je třeba důsledně rozlišit, zda zveřejnění  dokumentu na  úřední desce je výslovně stanoveno zákonem, či nikoli. Dokumenty, jejichž zveřejňování na  úřední desce zákon výslovně stanoví, se zveřejňují v  nezměněné podobě, včetně osobních údajů. Dokumenty, které obsahují citlivé osobní údaje osob, a u nichž správní řád stanoví jejich doručování veřejnou vyhláškou, je třeba při jejich zveřejnění na  úřední desce upravit, tedy pouze zveřejnit oznámení o možnosti převzít písemnost.2 Toto oznámení pak obsahuje pouze identifikační, nikoli citlivé údaje osoby, které má být písemnost doručena. Dokumenty, u  nichž zákon jejich zveřejňování výslovně nestanoví a  pro jejichž zpřístupňování stanoví jiný režim, např. zápisy či usnesení orgánů obce, je třeba při jejich zveřejnění, pokud obsahují osobní údaje, pro jejichž zveřejnění by byl nutný souhlas subjektu údajů podle zákona o ochraně osobních údajů, na úřední desce přiměřeným způsobem anonymizovat. Zcela obdobně se postupuje u  zpřístupnění těchto dokumentů způsobem umožňujícím dálkový přístup.</a:t>
            </a:r>
          </a:p>
        </p:txBody>
      </p:sp>
    </p:spTree>
    <p:extLst>
      <p:ext uri="{BB962C8B-B14F-4D97-AF65-F5344CB8AC3E}">
        <p14:creationId xmlns:p14="http://schemas.microsoft.com/office/powerpoint/2010/main" val="32230304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A97CD3-4E3F-723C-D53A-ACC33FC85C53}"/>
              </a:ext>
            </a:extLst>
          </p:cNvPr>
          <p:cNvSpPr>
            <a:spLocks noGrp="1"/>
          </p:cNvSpPr>
          <p:nvPr>
            <p:ph type="title"/>
          </p:nvPr>
        </p:nvSpPr>
        <p:spPr/>
        <p:txBody>
          <a:bodyPr/>
          <a:lstStyle/>
          <a:p>
            <a:r>
              <a:rPr lang="cs-CZ" dirty="0"/>
              <a:t>Finanční, kontrolní výbor</a:t>
            </a:r>
          </a:p>
        </p:txBody>
      </p:sp>
      <p:sp>
        <p:nvSpPr>
          <p:cNvPr id="3" name="Zástupný obsah 2">
            <a:extLst>
              <a:ext uri="{FF2B5EF4-FFF2-40B4-BE49-F238E27FC236}">
                <a16:creationId xmlns:a16="http://schemas.microsoft.com/office/drawing/2014/main" id="{54767582-F4A6-1BFB-F98F-D318BCD92CA1}"/>
              </a:ext>
            </a:extLst>
          </p:cNvPr>
          <p:cNvSpPr>
            <a:spLocks noGrp="1"/>
          </p:cNvSpPr>
          <p:nvPr>
            <p:ph idx="1"/>
          </p:nvPr>
        </p:nvSpPr>
        <p:spPr/>
        <p:txBody>
          <a:bodyPr>
            <a:normAutofit lnSpcReduction="10000"/>
          </a:bodyPr>
          <a:lstStyle/>
          <a:p>
            <a:pPr algn="just"/>
            <a:r>
              <a:rPr lang="cs-CZ" dirty="0"/>
              <a:t>finanční i  kontrolní výbor mají zákonem uloženou povinnost kontrolovat hospodaření s  majetkem a  finančními prostředky obce, plnění usnesení zastupitelstva a rady a dodržování právních předpisů ostatními výbory a   obecním úřadem na  úseku samostatné působnosti. Zákon o  obcích lze ve smyslu čl. 6 odst. 1 písm. c) Nařízení Evropského parlamentu a Rady (EU) 2016/679, o  ochraně fyzických osob v souvislosti se zpracováním osobních údajů a o volném pohybu těchto osobních údajů a o zrušení směrnice 95/46/ES (obecné nařízení o  ochraně osobních údajů), dále jako GDPR, dle kterého je zpracování zákonné, je-li (mj.) zpracování nezbytné pro splnění právní povinnosti, která se na správce vztahuje, považovat za zvláštní zákon. </a:t>
            </a:r>
            <a:r>
              <a:rPr lang="cs-CZ" b="1" dirty="0"/>
              <a:t>Členové finančního a  kontrolního výboru jsou tudíž oprávněni za účelem kontroly seznamovat se i bez souhlasu subjektů údajů s relevantními osobními údaji, jakož i  jinými zákonem chráněnými údaji (k povinnosti mlčenlivosti členů kontrolního výboru srov. dále). </a:t>
            </a:r>
          </a:p>
        </p:txBody>
      </p:sp>
    </p:spTree>
    <p:extLst>
      <p:ext uri="{BB962C8B-B14F-4D97-AF65-F5344CB8AC3E}">
        <p14:creationId xmlns:p14="http://schemas.microsoft.com/office/powerpoint/2010/main" val="9560834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3D9B2E-8EC1-5D45-8B87-1C7C6C4C1BD8}"/>
              </a:ext>
            </a:extLst>
          </p:cNvPr>
          <p:cNvSpPr>
            <a:spLocks noGrp="1"/>
          </p:cNvSpPr>
          <p:nvPr>
            <p:ph type="title"/>
          </p:nvPr>
        </p:nvSpPr>
        <p:spPr/>
        <p:txBody>
          <a:bodyPr/>
          <a:lstStyle/>
          <a:p>
            <a:r>
              <a:rPr lang="cs-CZ" dirty="0"/>
              <a:t>Finanční a kontrolní výbor</a:t>
            </a:r>
          </a:p>
        </p:txBody>
      </p:sp>
      <p:sp>
        <p:nvSpPr>
          <p:cNvPr id="3" name="Zástupný obsah 2">
            <a:extLst>
              <a:ext uri="{FF2B5EF4-FFF2-40B4-BE49-F238E27FC236}">
                <a16:creationId xmlns:a16="http://schemas.microsoft.com/office/drawing/2014/main" id="{DAC83263-2D2E-BBD0-5C2C-B5B67A143841}"/>
              </a:ext>
            </a:extLst>
          </p:cNvPr>
          <p:cNvSpPr>
            <a:spLocks noGrp="1"/>
          </p:cNvSpPr>
          <p:nvPr>
            <p:ph idx="1"/>
          </p:nvPr>
        </p:nvSpPr>
        <p:spPr>
          <a:xfrm>
            <a:off x="677334" y="1283677"/>
            <a:ext cx="8596668" cy="4757685"/>
          </a:xfrm>
        </p:spPr>
        <p:txBody>
          <a:bodyPr>
            <a:normAutofit fontScale="77500" lnSpcReduction="20000"/>
          </a:bodyPr>
          <a:lstStyle/>
          <a:p>
            <a:pPr algn="just"/>
            <a:r>
              <a:rPr lang="cs-CZ" dirty="0"/>
              <a:t>V  zájmu zajištění potřebných podkladů pro realizaci zákonem založené kontrolní působnosti těchto výborů </a:t>
            </a:r>
            <a:r>
              <a:rPr lang="cs-CZ" b="1" dirty="0"/>
              <a:t>jsou kontrolní a finanční výbory oprávněny požadovat např. předložení potřebných dokladů </a:t>
            </a:r>
            <a:r>
              <a:rPr lang="cs-CZ" dirty="0"/>
              <a:t>(pokud se vztahují k předmětu kontroly) od obecního úřadu [§ 109 odst. 3 písm. a) bod 2 zákona o obcích]. </a:t>
            </a:r>
            <a:r>
              <a:rPr lang="cs-CZ" b="1" u="sng" dirty="0"/>
              <a:t>Právo členů kontrolního či finančního výboru seznamovat se s osobními údaji je pak vyváženo jejich povinností mlčenlivosti a dále povinností zajistit příslušnou ochranu osobním údajům, o nichž se v rámci své kontrolní činnosti dozví. </a:t>
            </a:r>
            <a:r>
              <a:rPr lang="cs-CZ" dirty="0"/>
              <a:t>28 Nařízení Evropského parlamentu a Rady (EU) 2016/679, o  ochraně fyzických osob v  souvislosti se zpracováním osobních údajů a  o  volném pohybu těchto osobních údajů a o zrušení směrnice 95/46/ES (obecné nařízení o  ochraně osobních údajů), označované též zkratkou „GDPR“, ani zákon č. 110/2019 Sb., o zpracování osobních údajů, nestanoví výslovně povinnost mlčenlivosti při zpracovávání osobních údajů. GDPR však stanoví obecnou povinnost správce podle čl. 32 GDPR přijmout vhodná technická a organizační opatření k zajištění úrovně zabezpečení osobních údajů odpovídající riziku pro práva a svobody fyzických osob. </a:t>
            </a:r>
            <a:r>
              <a:rPr lang="cs-CZ" u="sng" dirty="0"/>
              <a:t>Výslovnou povinnost mlčenlivosti tedy vůči osobním údajům, s nimiž se seznamují členové finančního či kontrolního výboru, právní řád nestanoví </a:t>
            </a:r>
            <a:r>
              <a:rPr lang="cs-CZ" dirty="0"/>
              <a:t>(ani GDPR, ani zákon č. 110/2019 Sb., ani zákon o obcích). Z povahy věci je však zřejmé, že členové těchto výborů získané osobní údaje nemohou užívat k jiným účelům, než pro výkon kontrolní činnosti, resp. nesmí s nimi nakládat takovým způsobem, v důsledku kterého by mohlo dojít k neoprávněnému zásahu do práv třetích osob (dotčených subjektů osobních údajů). V případě neoprávněného (protiprávního) zásahu do práv subjektu údajů ze strany člena některého z výborů může nastat (při splnění zákonem stanovených podmínek) soukromoprávní nebo teoreticky i správně-trestní odpovědnost na straně dotyčného člena výboru. Obec jako správce nenese automaticky (tj. bez dalšího) za takové jednání odpovědnost. </a:t>
            </a:r>
            <a:r>
              <a:rPr lang="cs-CZ" u="sng" dirty="0"/>
              <a:t>Je na uvážení obce jako správce osobních údajů, jaká přijme opatření k zabezpečení osobních údajů, aby zajistila dostatečnou úroveň jejich ochrany. Tímto opatřením může být i např. uložení povinnosti mlčenlivosti v „kontrolním řádu“ nebo směrnici přijaté zastupitelstvem obce.</a:t>
            </a:r>
          </a:p>
        </p:txBody>
      </p:sp>
    </p:spTree>
    <p:extLst>
      <p:ext uri="{BB962C8B-B14F-4D97-AF65-F5344CB8AC3E}">
        <p14:creationId xmlns:p14="http://schemas.microsoft.com/office/powerpoint/2010/main" val="3671576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43DA58-1B1B-7164-9938-697E4D9FCEA2}"/>
              </a:ext>
            </a:extLst>
          </p:cNvPr>
          <p:cNvSpPr>
            <a:spLocks noGrp="1"/>
          </p:cNvSpPr>
          <p:nvPr>
            <p:ph type="title"/>
          </p:nvPr>
        </p:nvSpPr>
        <p:spPr/>
        <p:txBody>
          <a:bodyPr/>
          <a:lstStyle/>
          <a:p>
            <a:r>
              <a:rPr lang="cs-CZ" dirty="0"/>
              <a:t>Zákon č. 106/1999 Sb. po novele</a:t>
            </a:r>
          </a:p>
        </p:txBody>
      </p:sp>
      <p:sp>
        <p:nvSpPr>
          <p:cNvPr id="3" name="Zástupný obsah 2">
            <a:extLst>
              <a:ext uri="{FF2B5EF4-FFF2-40B4-BE49-F238E27FC236}">
                <a16:creationId xmlns:a16="http://schemas.microsoft.com/office/drawing/2014/main" id="{2B78C2EA-68CC-1E65-6B17-892FAD3FC633}"/>
              </a:ext>
            </a:extLst>
          </p:cNvPr>
          <p:cNvSpPr>
            <a:spLocks noGrp="1"/>
          </p:cNvSpPr>
          <p:nvPr>
            <p:ph idx="1"/>
          </p:nvPr>
        </p:nvSpPr>
        <p:spPr>
          <a:xfrm>
            <a:off x="677334" y="1494693"/>
            <a:ext cx="8596668" cy="4546670"/>
          </a:xfrm>
        </p:spPr>
        <p:txBody>
          <a:bodyPr>
            <a:normAutofit fontScale="85000" lnSpcReduction="20000"/>
          </a:bodyPr>
          <a:lstStyle/>
          <a:p>
            <a:pPr algn="just"/>
            <a:r>
              <a:rPr lang="cs-CZ" b="1" i="0" dirty="0">
                <a:solidFill>
                  <a:srgbClr val="FF8400"/>
                </a:solidFill>
                <a:effectLst/>
                <a:latin typeface="Arial" panose="020B0604020202020204" pitchFamily="34" charset="0"/>
              </a:rPr>
              <a:t>§ 8c</a:t>
            </a:r>
          </a:p>
          <a:p>
            <a:pPr algn="l"/>
            <a:r>
              <a:rPr lang="cs-CZ" sz="1800" b="1" i="0" dirty="0">
                <a:solidFill>
                  <a:srgbClr val="08A8F8"/>
                </a:solidFill>
                <a:effectLst/>
                <a:latin typeface="Arial" panose="020B0604020202020204" pitchFamily="34" charset="0"/>
              </a:rPr>
              <a:t>Informování o příjmech fyzických osob</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a:t>
            </a:r>
            <a:r>
              <a:rPr lang="cs-CZ" b="0" i="0" u="sng" dirty="0">
                <a:solidFill>
                  <a:srgbClr val="000000"/>
                </a:solidFill>
                <a:effectLst/>
                <a:latin typeface="Arial" panose="020B0604020202020204" pitchFamily="34" charset="0"/>
              </a:rPr>
              <a:t>Povinný subjekt poskytne informaci o výši příjmu osoby</a:t>
            </a:r>
            <a:r>
              <a:rPr lang="cs-CZ" b="0" i="0" dirty="0">
                <a:solidFill>
                  <a:srgbClr val="000000"/>
                </a:solidFill>
                <a:effectLst/>
                <a:latin typeface="Arial" panose="020B0604020202020204" pitchFamily="34" charset="0"/>
              </a:rPr>
              <a:t>, které poskytl nebo poskytuje veřejné prostředky mající povahu příjmu ze závislé činnosti nebo funkčních požitků podle zákona o daních z příjmů</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jako</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a:t>
            </a:r>
            <a:r>
              <a:rPr lang="cs-CZ" b="0" i="0" u="sng" dirty="0">
                <a:solidFill>
                  <a:srgbClr val="000000"/>
                </a:solidFill>
                <a:effectLst/>
                <a:latin typeface="Arial" panose="020B0604020202020204" pitchFamily="34" charset="0"/>
              </a:rPr>
              <a:t>veřejnému funkcionáři, na kterého se vztahovaly nebo vztahují povinnosti podle zákona o střetu zájmů</a:t>
            </a:r>
            <a:r>
              <a:rPr lang="cs-CZ" b="0" i="0" dirty="0">
                <a:solidFill>
                  <a:srgbClr val="000000"/>
                </a:solidFill>
                <a:effectLst/>
                <a:latin typeface="Arial" panose="020B0604020202020204" pitchFamily="34" charset="0"/>
              </a:rPr>
              <a:t>,</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poradci prezidenta republiky, člena vlády, náměstka člena vlády nebo vedoucího ústředního správního úřadu, v jehož čele není člen vlády, nebo</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členovi svého statutárního, řídicího, dozorčího nebo kontrolního orgánu, anebo</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a:t>
            </a:r>
            <a:r>
              <a:rPr lang="cs-CZ" b="0" i="0" u="sng" dirty="0">
                <a:solidFill>
                  <a:srgbClr val="000000"/>
                </a:solidFill>
                <a:effectLst/>
                <a:latin typeface="Arial" panose="020B0604020202020204" pitchFamily="34" charset="0"/>
              </a:rPr>
              <a:t>pokud žadatel prokáže veřejný zájem na poskytnutí informace o výši příjmu této osoby a tento veřejný zájem v jednotlivém případě převažuje nad zájmem na ochraně této informace.</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a:t>
            </a:r>
            <a:r>
              <a:rPr lang="cs-CZ" b="0" i="0" u="sng" dirty="0">
                <a:solidFill>
                  <a:srgbClr val="000000"/>
                </a:solidFill>
                <a:effectLst/>
                <a:latin typeface="Arial" panose="020B0604020202020204" pitchFamily="34" charset="0"/>
              </a:rPr>
              <a:t>Informace o výši příjmu podle odstavce 1 se poskytne v rozsahu jméno, příjmení, funkční, pracovní či jiné obdobné zařazení a výše veřejných prostředků, na kterou vznikl nárok, před zdaněním a dalšími povinnými odvody za období podle obsahu žádosti</a:t>
            </a:r>
            <a:r>
              <a:rPr lang="cs-CZ" b="0" i="0" dirty="0">
                <a:solidFill>
                  <a:srgbClr val="000000"/>
                </a:solidFill>
                <a:effectLst/>
                <a:latin typeface="Arial" panose="020B0604020202020204" pitchFamily="34" charset="0"/>
              </a:rPr>
              <a:t>. Při poskytování informace podle věty první se § 5 odst. 3 nepoužije.</a:t>
            </a:r>
          </a:p>
          <a:p>
            <a:endParaRPr lang="cs-CZ" dirty="0"/>
          </a:p>
        </p:txBody>
      </p:sp>
    </p:spTree>
    <p:extLst>
      <p:ext uri="{BB962C8B-B14F-4D97-AF65-F5344CB8AC3E}">
        <p14:creationId xmlns:p14="http://schemas.microsoft.com/office/powerpoint/2010/main" val="15560693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BBD52D-36E8-95E1-F4B9-DBE80D4E699E}"/>
              </a:ext>
            </a:extLst>
          </p:cNvPr>
          <p:cNvSpPr>
            <a:spLocks noGrp="1"/>
          </p:cNvSpPr>
          <p:nvPr>
            <p:ph type="title"/>
          </p:nvPr>
        </p:nvSpPr>
        <p:spPr/>
        <p:txBody>
          <a:bodyPr/>
          <a:lstStyle/>
          <a:p>
            <a:r>
              <a:rPr lang="cs-CZ" dirty="0"/>
              <a:t>Jak přistupovat k otázce anonymizace dat při zpřístupňování zápisů a usnesení?</a:t>
            </a:r>
          </a:p>
        </p:txBody>
      </p:sp>
      <p:sp>
        <p:nvSpPr>
          <p:cNvPr id="3" name="Zástupný obsah 2">
            <a:extLst>
              <a:ext uri="{FF2B5EF4-FFF2-40B4-BE49-F238E27FC236}">
                <a16:creationId xmlns:a16="http://schemas.microsoft.com/office/drawing/2014/main" id="{90F91D27-A626-94B1-829A-E536D44B8506}"/>
              </a:ext>
            </a:extLst>
          </p:cNvPr>
          <p:cNvSpPr>
            <a:spLocks noGrp="1"/>
          </p:cNvSpPr>
          <p:nvPr>
            <p:ph idx="1"/>
          </p:nvPr>
        </p:nvSpPr>
        <p:spPr/>
        <p:txBody>
          <a:bodyPr>
            <a:normAutofit lnSpcReduction="10000"/>
          </a:bodyPr>
          <a:lstStyle/>
          <a:p>
            <a:pPr algn="just"/>
            <a:r>
              <a:rPr lang="cs-CZ" dirty="0"/>
              <a:t>MV Při zpřístupnění zápisu nebo usnesení ze schůze rady obce „veřejným“ způsobem, tedy na internetu, na úřední desce obecního úřadu, v obecním periodiku apod., </a:t>
            </a:r>
            <a:r>
              <a:rPr lang="cs-CZ" u="sng" dirty="0"/>
              <a:t>je nutno začernit (anonymizovat) osobní údaje, jako je u fyzických osob např. rodné číslo a bydliště, jméno a příjmení. U jména a příjmení bude zaležet na velikosti obce a  četnosti těchto jmen v  dané obci – tj. možnosti identifikovat konkrétní osobu. </a:t>
            </a:r>
            <a:r>
              <a:rPr lang="cs-CZ" dirty="0"/>
              <a:t>Doporučujeme však výslovně uvést k takovému dokumentu zmínku, že jde o zkrácený, resp. anonymizovaný zápis či usnesení. </a:t>
            </a:r>
            <a:r>
              <a:rPr lang="cs-CZ" u="sng" dirty="0"/>
              <a:t>Je však nutno podotknout, že jsou-li zápis či usnesení ze schůze rady obce zpřístupněny občanovi obce (ať již na základě využití práva občana obce dle ustanovení § 16 zákona o obcích, či zákona o svobodném přístupu k informacím), je třeba občanovi obce poskytnout neanonymizovanou verzi takového dokumentu.</a:t>
            </a:r>
            <a:r>
              <a:rPr lang="cs-CZ" dirty="0"/>
              <a:t> V případě poskytnutí takového dokumentu jiné osobě než občanovi obce, bez ohledu na způsob, je nutno poskytnout verzi anonymizovanou (srov. rozsudek Nejvyššího správního soudu 6 As 40/2004 ze dne 25. srpna 2005).</a:t>
            </a:r>
          </a:p>
        </p:txBody>
      </p:sp>
    </p:spTree>
    <p:extLst>
      <p:ext uri="{BB962C8B-B14F-4D97-AF65-F5344CB8AC3E}">
        <p14:creationId xmlns:p14="http://schemas.microsoft.com/office/powerpoint/2010/main" val="30675523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Předávání osobních údajů</a:t>
            </a:r>
          </a:p>
        </p:txBody>
      </p:sp>
      <p:sp>
        <p:nvSpPr>
          <p:cNvPr id="3" name="Zástupný symbol pro obsah 2"/>
          <p:cNvSpPr>
            <a:spLocks noGrp="1"/>
          </p:cNvSpPr>
          <p:nvPr>
            <p:ph idx="1"/>
          </p:nvPr>
        </p:nvSpPr>
        <p:spPr>
          <a:xfrm>
            <a:off x="677334" y="1588655"/>
            <a:ext cx="8596668" cy="4864899"/>
          </a:xfrm>
        </p:spPr>
        <p:txBody>
          <a:bodyPr>
            <a:normAutofit fontScale="92500" lnSpcReduction="20000"/>
          </a:bodyPr>
          <a:lstStyle/>
          <a:p>
            <a:pPr algn="just"/>
            <a:r>
              <a:rPr lang="cs-CZ" dirty="0"/>
              <a:t>Žádost majitelů nemovitostí</a:t>
            </a:r>
          </a:p>
          <a:p>
            <a:pPr algn="just"/>
            <a:endParaRPr lang="cs-CZ" dirty="0"/>
          </a:p>
          <a:p>
            <a:pPr algn="just"/>
            <a:r>
              <a:rPr lang="cs-CZ" sz="1600" dirty="0"/>
              <a:t>Vlastník bytu má právo zjistit, kdo je v objektu hlášen k trvalému pobytu. V souladu s § 10 odst. 8 zákona o evidenci obyvatel je vlastník bytu oprávněn získat údaj o osobách hlášených k trvalému pobytu v tomto objektu.</a:t>
            </a:r>
          </a:p>
          <a:p>
            <a:pPr algn="just"/>
            <a:r>
              <a:rPr lang="cs-CZ" sz="1600" dirty="0"/>
              <a:t>Ohlašovna pak sdělí vlastníkovi objektu na jeho písemnou žádost jméno, popřípadě jména, příjmení a datum narození občana, k němuž vede údaj o místě trvalého pobytu, odpovídající adrese objektu. Toto sdělení musí být vlastníkovi objektu doručeno do vlastních rukou.</a:t>
            </a:r>
          </a:p>
          <a:p>
            <a:pPr algn="just"/>
            <a:r>
              <a:rPr lang="cs-CZ" sz="1600" dirty="0"/>
              <a:t> Musí tedy dát pozor na následující:</a:t>
            </a:r>
          </a:p>
          <a:p>
            <a:pPr algn="just"/>
            <a:r>
              <a:rPr lang="cs-CZ" sz="1600" dirty="0"/>
              <a:t>1.	Musí požádat vlastník bytu.</a:t>
            </a:r>
          </a:p>
          <a:p>
            <a:pPr algn="just"/>
            <a:r>
              <a:rPr lang="cs-CZ" sz="1600" dirty="0"/>
              <a:t>2.	Musí požádat písemně, </a:t>
            </a:r>
            <a:r>
              <a:rPr lang="cs-CZ" sz="1600" dirty="0" err="1"/>
              <a:t>tj</a:t>
            </a:r>
            <a:r>
              <a:rPr lang="cs-CZ" sz="1600" dirty="0"/>
              <a:t> i datovou zprávou.</a:t>
            </a:r>
          </a:p>
          <a:p>
            <a:pPr algn="just"/>
            <a:r>
              <a:rPr lang="cs-CZ" sz="1600" dirty="0"/>
              <a:t>3.	Úřad musí odpovědět zásilkou do vlastních rukou, kde uvede pouze jméno a příjmení a datum narození osob hlášených v bytě.</a:t>
            </a:r>
          </a:p>
          <a:p>
            <a:pPr algn="just"/>
            <a:r>
              <a:rPr lang="cs-CZ" sz="1600" dirty="0"/>
              <a:t>Jde tedy o splnění právní povinnosti v souladu s čl. 6 odst. 1 písm. c) nařízení GDPR, tedy že zpracování je nezbytné pro splnění právní povinnosti, která se na správce vztahuje.</a:t>
            </a:r>
          </a:p>
          <a:p>
            <a:endParaRPr lang="cs-CZ" dirty="0"/>
          </a:p>
          <a:p>
            <a:r>
              <a:rPr lang="cs-CZ" dirty="0"/>
              <a:t>A co žádosti spolužáků?…</a:t>
            </a:r>
          </a:p>
          <a:p>
            <a:endParaRPr lang="cs-CZ" dirty="0"/>
          </a:p>
        </p:txBody>
      </p:sp>
    </p:spTree>
    <p:extLst>
      <p:ext uri="{BB962C8B-B14F-4D97-AF65-F5344CB8AC3E}">
        <p14:creationId xmlns:p14="http://schemas.microsoft.com/office/powerpoint/2010/main" val="22034628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AAB723-C51E-7FAB-E34B-9906DFC3695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C8A661F-636A-C5B1-AFA3-006A78FE1624}"/>
              </a:ext>
            </a:extLst>
          </p:cNvPr>
          <p:cNvSpPr>
            <a:spLocks noGrp="1"/>
          </p:cNvSpPr>
          <p:nvPr>
            <p:ph idx="1"/>
          </p:nvPr>
        </p:nvSpPr>
        <p:spPr>
          <a:xfrm>
            <a:off x="677333" y="800100"/>
            <a:ext cx="9002997" cy="5723791"/>
          </a:xfrm>
        </p:spPr>
        <p:txBody>
          <a:bodyPr>
            <a:normAutofit fontScale="70000" lnSpcReduction="20000"/>
          </a:bodyPr>
          <a:lstStyle/>
          <a:p>
            <a:r>
              <a:rPr lang="cs-CZ" dirty="0"/>
              <a:t>Zákon č. 133/2000 Sb., o evidenci obyvatel a rodných číslech a o změně některých zákonů (zákon o evidenci obyvatel), ve znění pozdějších předpisů.</a:t>
            </a:r>
          </a:p>
          <a:p>
            <a:r>
              <a:rPr lang="cs-CZ" dirty="0"/>
              <a:t>Zprostředkování kontaktu</a:t>
            </a:r>
          </a:p>
          <a:p>
            <a:r>
              <a:rPr lang="cs-CZ" dirty="0"/>
              <a:t>Ministerstvo vnitra na základě písemné žádosti občana České republiky staršího 15 let o zprostředkování kontaktu zprostředkuje kontakt s jiným občanem České republiky uvedeným v žádosti. Uvedený kontakt spočívá v písemném oslovení kontaktované osoby, po její jednoznačné identifikaci, kdy Ministerstvo vnitra této osobě předá kontaktní údaje osoby, která ji hledá.</a:t>
            </a:r>
          </a:p>
          <a:p>
            <a:r>
              <a:rPr lang="cs-CZ" dirty="0"/>
              <a:t>Podaří-li se Ministerstvu vnitra kontaktovanou (hledanou) osobu dohledat, zašle Ministerstvo vnitra kontaktované (hledané) osobě informace o kontaktující osobě (žadateli), včetně sdělení informace (vzkazu) pro kontaktovanou osobu, byla-li tato informace v žádosti uvedena.</a:t>
            </a:r>
          </a:p>
          <a:p>
            <a:r>
              <a:rPr lang="cs-CZ" dirty="0"/>
              <a:t>Ministerstvo vnitra současně písemně vyrozumí kontaktující osobu (žadatele):</a:t>
            </a:r>
          </a:p>
          <a:p>
            <a:r>
              <a:rPr lang="cs-CZ" dirty="0"/>
              <a:t>o předání kontaktních údajů kontaktované (hledané) osobě, nebo</a:t>
            </a:r>
          </a:p>
          <a:p>
            <a:r>
              <a:rPr lang="cs-CZ" dirty="0"/>
              <a:t>o výsledku hledání, a to v následujících případech:</a:t>
            </a:r>
          </a:p>
          <a:p>
            <a:r>
              <a:rPr lang="cs-CZ" dirty="0"/>
              <a:t>​kontaktovanou (hledanou) osobu se nepodaří v základním registru obyvatel a v informačním systému evidence obyvatel jednoznačně identifikovat,</a:t>
            </a:r>
            <a:br>
              <a:rPr lang="cs-CZ" dirty="0"/>
            </a:br>
            <a:r>
              <a:rPr lang="cs-CZ" dirty="0"/>
              <a:t>kontaktovaná (hledaná) osoba nemá trvalý pobyt na území České republiky, neboť pobyty občanů v zahraničí nejsou Ministerstvem vnitra evidovány,</a:t>
            </a:r>
            <a:br>
              <a:rPr lang="cs-CZ" dirty="0"/>
            </a:br>
            <a:r>
              <a:rPr lang="cs-CZ" dirty="0"/>
              <a:t>kontaktovaná (hledaná) osoba zemřela.</a:t>
            </a:r>
            <a:br>
              <a:rPr lang="cs-CZ" dirty="0"/>
            </a:br>
            <a:r>
              <a:rPr lang="cs-CZ" dirty="0"/>
              <a:t>Byla-li kontaktovaná (hledaná) osoba ve vztahu ke kontaktující osobě (žadateli) osobou blízkou, jsou žadateli sděleny údaje o datu a místu úmrtí kontaktované osoby. Osobou blízkou se pro účely zákona o evidenci obyvatel rozumí otec, matka, prarodiče, sourozenec, dítě, vnuk, manžel nebo partner.</a:t>
            </a:r>
          </a:p>
          <a:p>
            <a:r>
              <a:rPr lang="cs-CZ" dirty="0"/>
              <a:t>Kontaktovaná (hledaná) osoba nemá povinnost se s osobou, která ji hledá (žadatelem), zkontaktovat.</a:t>
            </a:r>
          </a:p>
          <a:p>
            <a:r>
              <a:rPr lang="cs-CZ" dirty="0"/>
              <a:t>V případě, že se zprostředkování kontaktu neuskuteční, nevzniká žadateli nárok na vrácení správního poplatku.</a:t>
            </a:r>
          </a:p>
          <a:p>
            <a:r>
              <a:rPr lang="cs-CZ" dirty="0"/>
              <a:t>  Žádost lze podat na matričním úřadu, obecním úřadu obce s rozšířenou působností, na krajském úřadu, Ministerstvu vnitra</a:t>
            </a:r>
          </a:p>
        </p:txBody>
      </p:sp>
    </p:spTree>
    <p:extLst>
      <p:ext uri="{BB962C8B-B14F-4D97-AF65-F5344CB8AC3E}">
        <p14:creationId xmlns:p14="http://schemas.microsoft.com/office/powerpoint/2010/main" val="224328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685C99-C6E7-AA2A-C36B-9DFF96A83491}"/>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99B8D36E-26F4-5C75-4D87-7B0D592CA770}"/>
              </a:ext>
            </a:extLst>
          </p:cNvPr>
          <p:cNvSpPr>
            <a:spLocks noGrp="1"/>
          </p:cNvSpPr>
          <p:nvPr>
            <p:ph idx="1"/>
          </p:nvPr>
        </p:nvSpPr>
        <p:spPr>
          <a:xfrm>
            <a:off x="677333" y="175846"/>
            <a:ext cx="9644836" cy="6682153"/>
          </a:xfrm>
        </p:spPr>
        <p:txBody>
          <a:bodyPr>
            <a:normAutofit fontScale="70000" lnSpcReduction="20000"/>
          </a:bodyPr>
          <a:lstStyle/>
          <a:p>
            <a:r>
              <a:rPr lang="cs-CZ" b="1" i="0" dirty="0">
                <a:solidFill>
                  <a:srgbClr val="111111"/>
                </a:solidFill>
                <a:effectLst/>
                <a:latin typeface="Open Sans" panose="020B0606030504020204" pitchFamily="34" charset="0"/>
              </a:rPr>
              <a:t>Otázka:</a:t>
            </a:r>
            <a:br>
              <a:rPr lang="cs-CZ" dirty="0"/>
            </a:br>
            <a:r>
              <a:rPr lang="cs-CZ" b="0" i="1" dirty="0">
                <a:solidFill>
                  <a:srgbClr val="111111"/>
                </a:solidFill>
                <a:effectLst/>
                <a:latin typeface="Open Sans" panose="020B0606030504020204" pitchFamily="34" charset="0"/>
              </a:rPr>
              <a:t>Žadatel o informace podle zákona č. 106/19999 Sb. požadoval kopie prezenční listiny ze zasedání. Musíme anonymizovat podpisy? Z krajského úřadu nám napsali, že je musíme poskytnout u starosty a místostarosty, že jsou „více veřejnými osobami než zastupitelé“, protože např. „podepisují právní předpisy obce“ a proto jsou „jejich podpisy veřejně dostupné“, a tím má k nim „přístup každá osoba, typicky na webových stránkách povinného subjektu“.</a:t>
            </a:r>
            <a:br>
              <a:rPr lang="cs-CZ" b="1" i="0" dirty="0">
                <a:solidFill>
                  <a:srgbClr val="111111"/>
                </a:solidFill>
                <a:effectLst/>
                <a:latin typeface="Open Sans" panose="020B0606030504020204" pitchFamily="34" charset="0"/>
              </a:rPr>
            </a:br>
            <a:br>
              <a:rPr lang="cs-CZ" b="1" i="0" dirty="0">
                <a:solidFill>
                  <a:srgbClr val="111111"/>
                </a:solidFill>
                <a:effectLst/>
                <a:latin typeface="Open Sans" panose="020B0606030504020204" pitchFamily="34" charset="0"/>
              </a:rPr>
            </a:br>
            <a:r>
              <a:rPr lang="cs-CZ" b="1" i="0" dirty="0">
                <a:solidFill>
                  <a:srgbClr val="111111"/>
                </a:solidFill>
                <a:effectLst/>
                <a:latin typeface="Open Sans" panose="020B0606030504020204" pitchFamily="34" charset="0"/>
              </a:rPr>
              <a:t>Odpověď:</a:t>
            </a:r>
            <a:br>
              <a:rPr lang="cs-CZ" dirty="0"/>
            </a:br>
            <a:r>
              <a:rPr lang="cs-CZ" b="0" i="0" dirty="0">
                <a:solidFill>
                  <a:srgbClr val="111111"/>
                </a:solidFill>
                <a:effectLst/>
                <a:latin typeface="Open Sans" panose="020B0606030504020204" pitchFamily="34" charset="0"/>
              </a:rPr>
              <a:t>Podpis je osobním údajem ve smyslu nařízení GDPR a obec musí obezřetně nakládat s jejich poskytováním, při poskytování kopií dokumentů obsahujících podpisy je proto nutná jejich anonymizace. Od ledna 2023 při anonymizování kopií nemusíte vydávat rozhodnutí o částečném odmítnutí žádosti. Musíte ale žadateli sdělit, kdo například byl přítomen na zasedání, poskytnout jména a příjmení zastupitelů je v pořádku.</a:t>
            </a:r>
            <a:br>
              <a:rPr lang="cs-CZ" dirty="0"/>
            </a:br>
            <a:br>
              <a:rPr lang="cs-CZ" dirty="0"/>
            </a:br>
            <a:r>
              <a:rPr lang="cs-CZ" b="0" i="0" dirty="0">
                <a:solidFill>
                  <a:srgbClr val="111111"/>
                </a:solidFill>
                <a:effectLst/>
                <a:latin typeface="Open Sans" panose="020B0606030504020204" pitchFamily="34" charset="0"/>
              </a:rPr>
              <a:t>Podpis je vždy osobním údajem, a to dle názoru Úřadu pro ochranu osobních údajů (viz např. Stanovisko č. 2/2014 ….Podpis v jakékoliv podobě je osobním údajem…. Jak na základě vlastnoručního podpisu na papír, tak i dynamického biometrického podpisu s použitím dalších údajů, kterými správce údajů ve smluvních vztazích obvykle disponuje, je podepsaná osoba bezesporu identifikovatelná. V obou případech proto podpis naplňuje znaky osobního údaje dle citovaného ustanovení zákona.) Stejně tak je podpis jednoznačně považován za osobní údaj i v metodikách Ministerstva vnitra (např. k nutnosti anonymizovat v registru smluv nebo ve Sbírce ÚSC) a také odborné literatury, dle které jde i o údaj biometrický (srov. KUČEROVÁ, Alena, JUDr., NONNEMANN, František, Mgr. Ochrana osobních údajů v praktických příkladech. Vydavatelství BOVA POLYGLON, Praha, květen 2013, ISBN 978-80-7273-173-2, str. 11), tedy možná i o tzv. zvláštní kategorii osobních údajů dle nařízení GDPR.</a:t>
            </a:r>
            <a:br>
              <a:rPr lang="cs-CZ" dirty="0"/>
            </a:br>
            <a:r>
              <a:rPr lang="cs-CZ" b="0" i="0" dirty="0">
                <a:solidFill>
                  <a:srgbClr val="111111"/>
                </a:solidFill>
                <a:effectLst/>
                <a:latin typeface="Open Sans" panose="020B0606030504020204" pitchFamily="34" charset="0"/>
              </a:rPr>
              <a:t>To že by podpisy starosty a místostarosty byly v jejich vlastnoruční podobě na webu byla špatná praxe i dříve, jediná sporná otázka byly vyhlášky a nařízení obce, ale minimálně od 1.1. 2022, účinnosti zákona o Sbírce právních předpisů ÚSC, již dochází ke zveřejňování právních předpisů obce elektronicky a bez podpisů a zároveň byla k tomuto datu zrušena povinnost zpřístupnit právní předpisy obce v úředních hodinách. Neexistuje tak jediný předpis, který by nutil obec do zveřejnění vlastnoručního podpisu na webu nebo úřední desce, stačí dokumenty označovat v.r., a lze samozřejmě podepisovat elektronicky, kdy nedojde ke zveřejnění osobních údajů starosty a místostarosty. Při žádostech o informace je podpisy nutno anonymizovat.</a:t>
            </a:r>
            <a:br>
              <a:rPr lang="cs-CZ" dirty="0"/>
            </a:br>
            <a:br>
              <a:rPr lang="cs-CZ" dirty="0"/>
            </a:br>
            <a:r>
              <a:rPr lang="cs-CZ" b="1" i="0" dirty="0">
                <a:solidFill>
                  <a:srgbClr val="111111"/>
                </a:solidFill>
                <a:effectLst/>
                <a:latin typeface="Open Sans" panose="020B0606030504020204" pitchFamily="34" charset="0"/>
              </a:rPr>
              <a:t>Právní rámec:</a:t>
            </a:r>
            <a:br>
              <a:rPr lang="cs-CZ" b="1" i="0" dirty="0">
                <a:solidFill>
                  <a:srgbClr val="111111"/>
                </a:solidFill>
                <a:effectLst/>
                <a:latin typeface="Open Sans" panose="020B0606030504020204" pitchFamily="34" charset="0"/>
              </a:rPr>
            </a:br>
            <a:r>
              <a:rPr lang="cs-CZ" b="0" i="0" dirty="0">
                <a:solidFill>
                  <a:srgbClr val="111111"/>
                </a:solidFill>
                <a:effectLst/>
                <a:latin typeface="Open Sans" panose="020B0606030504020204" pitchFamily="34" charset="0"/>
              </a:rPr>
              <a:t>Podle čl. 4 nařízení GDPR jsou osobními údaji "veškeré informace o identifikované nebo identifikovatelné fyzické osobě (dále jen „subjekt údajů“); identifikovatelnou fyzickou osobou je fyzická osoba, kterou lze přímo či nepřímo identifikovat, zejména odkazem na určitý identifikátor, například jméno, identifikační číslo, lokační údaje, síťový identifikátor nebo na jeden či více zvláštních prvků fyzické, fyziologické, genetické, psychické, ekonomické, kulturní nebo společenské identity této fyzické osoby;"</a:t>
            </a:r>
            <a:br>
              <a:rPr lang="cs-CZ" dirty="0"/>
            </a:br>
            <a:br>
              <a:rPr lang="cs-CZ" dirty="0"/>
            </a:br>
            <a:r>
              <a:rPr lang="cs-CZ" b="0" i="0" dirty="0">
                <a:solidFill>
                  <a:srgbClr val="111111"/>
                </a:solidFill>
                <a:effectLst/>
                <a:latin typeface="Open Sans" panose="020B0606030504020204" pitchFamily="34" charset="0"/>
              </a:rPr>
              <a:t>§ 8a zák. č. 106/1999 Sb. "Informace týkající se osobnosti, projevů osobní povahy, soukromí fyzické osoby a osobní údaje povinný subjekt poskytne jen v souladu s právními předpisy, upravujícími jejich ochranu". Předpisem upravujícím ochranu osobních údajů je především Nařízení Evropského parlamentu a Rady (EU) 2016/679 ze dne 27. dubna 2016 o ochraně fyzických osob v souvislosti se zpracováním osobních údajů a o volném pohybu těchto údajů a o zrušení směrnice 95/46/ES (obecné nařízení o ochraně osobních údajů), (dále jen „nařízení GDPR“).</a:t>
            </a:r>
            <a:endParaRPr lang="cs-CZ" dirty="0"/>
          </a:p>
        </p:txBody>
      </p:sp>
    </p:spTree>
    <p:extLst>
      <p:ext uri="{BB962C8B-B14F-4D97-AF65-F5344CB8AC3E}">
        <p14:creationId xmlns:p14="http://schemas.microsoft.com/office/powerpoint/2010/main" val="740976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918B1E-0221-1798-3508-B165F3E42143}"/>
              </a:ext>
            </a:extLst>
          </p:cNvPr>
          <p:cNvSpPr>
            <a:spLocks noGrp="1"/>
          </p:cNvSpPr>
          <p:nvPr>
            <p:ph type="title"/>
          </p:nvPr>
        </p:nvSpPr>
        <p:spPr>
          <a:xfrm>
            <a:off x="677334" y="609600"/>
            <a:ext cx="8596668" cy="207038"/>
          </a:xfrm>
        </p:spPr>
        <p:txBody>
          <a:bodyPr>
            <a:normAutofit fontScale="90000"/>
          </a:bodyPr>
          <a:lstStyle/>
          <a:p>
            <a:endParaRPr lang="cs-CZ" dirty="0"/>
          </a:p>
        </p:txBody>
      </p:sp>
      <p:sp>
        <p:nvSpPr>
          <p:cNvPr id="3" name="Zástupný obsah 2">
            <a:extLst>
              <a:ext uri="{FF2B5EF4-FFF2-40B4-BE49-F238E27FC236}">
                <a16:creationId xmlns:a16="http://schemas.microsoft.com/office/drawing/2014/main" id="{767B4280-948F-7AF1-3065-5923764DDF27}"/>
              </a:ext>
            </a:extLst>
          </p:cNvPr>
          <p:cNvSpPr>
            <a:spLocks noGrp="1"/>
          </p:cNvSpPr>
          <p:nvPr>
            <p:ph idx="1"/>
          </p:nvPr>
        </p:nvSpPr>
        <p:spPr>
          <a:xfrm>
            <a:off x="677334" y="940777"/>
            <a:ext cx="8596668" cy="5100585"/>
          </a:xfrm>
        </p:spPr>
        <p:txBody>
          <a:bodyPr>
            <a:normAutofit/>
          </a:bodyPr>
          <a:lstStyle/>
          <a:p>
            <a:r>
              <a:rPr lang="cs-CZ" b="1" i="0" dirty="0">
                <a:solidFill>
                  <a:srgbClr val="111111"/>
                </a:solidFill>
                <a:effectLst/>
                <a:latin typeface="Open Sans" panose="020B0606030504020204" pitchFamily="34" charset="0"/>
              </a:rPr>
              <a:t>Otázka:</a:t>
            </a:r>
            <a:br>
              <a:rPr lang="cs-CZ" dirty="0"/>
            </a:br>
            <a:r>
              <a:rPr lang="cs-CZ" b="0" i="1" dirty="0">
                <a:solidFill>
                  <a:srgbClr val="111111"/>
                </a:solidFill>
                <a:effectLst/>
                <a:latin typeface="Open Sans" panose="020B0606030504020204" pitchFamily="34" charset="0"/>
              </a:rPr>
              <a:t>Žadatel o informace poslal žádost o kopii petice zaslané občany místní části obce. Jak jim máme správně anonymizovat?</a:t>
            </a:r>
            <a:br>
              <a:rPr lang="cs-CZ" b="1" i="0" dirty="0">
                <a:solidFill>
                  <a:srgbClr val="111111"/>
                </a:solidFill>
                <a:effectLst/>
                <a:latin typeface="Open Sans" panose="020B0606030504020204" pitchFamily="34" charset="0"/>
              </a:rPr>
            </a:br>
            <a:br>
              <a:rPr lang="cs-CZ" b="1" i="0" dirty="0">
                <a:solidFill>
                  <a:srgbClr val="111111"/>
                </a:solidFill>
                <a:effectLst/>
                <a:latin typeface="Open Sans" panose="020B0606030504020204" pitchFamily="34" charset="0"/>
              </a:rPr>
            </a:br>
            <a:r>
              <a:rPr lang="cs-CZ" b="1" i="0" dirty="0">
                <a:solidFill>
                  <a:srgbClr val="111111"/>
                </a:solidFill>
                <a:effectLst/>
                <a:latin typeface="Open Sans" panose="020B0606030504020204" pitchFamily="34" charset="0"/>
              </a:rPr>
              <a:t>Odpověď:</a:t>
            </a:r>
            <a:br>
              <a:rPr lang="cs-CZ" b="1" i="0" dirty="0">
                <a:solidFill>
                  <a:srgbClr val="111111"/>
                </a:solidFill>
                <a:effectLst/>
                <a:latin typeface="Open Sans" panose="020B0606030504020204" pitchFamily="34" charset="0"/>
              </a:rPr>
            </a:br>
            <a:r>
              <a:rPr lang="cs-CZ" b="0" i="0" dirty="0">
                <a:solidFill>
                  <a:srgbClr val="111111"/>
                </a:solidFill>
                <a:effectLst/>
                <a:latin typeface="Open Sans" panose="020B0606030504020204" pitchFamily="34" charset="0"/>
              </a:rPr>
              <a:t>Nemusíte ji anonymizovat, protože takovou žádost odmítnete podle § 11 odst. 2 písm. a), jde totiž o případ, kdy jde o informaci vzniklou bez použití veřejných prostředků, která byla předána osobou, jíž takovouto povinnost zákon neukládá, pokud nesdělila, že s poskytnutím informace souhlasí. Takovou žádost pak odmítnete rozhodnutím.</a:t>
            </a:r>
            <a:br>
              <a:rPr lang="cs-CZ" dirty="0"/>
            </a:br>
            <a:br>
              <a:rPr lang="cs-CZ" dirty="0"/>
            </a:br>
            <a:r>
              <a:rPr lang="cs-CZ" b="1" i="0" dirty="0">
                <a:solidFill>
                  <a:srgbClr val="111111"/>
                </a:solidFill>
                <a:effectLst/>
                <a:latin typeface="Open Sans" panose="020B0606030504020204" pitchFamily="34" charset="0"/>
              </a:rPr>
              <a:t>Právní rámec:</a:t>
            </a:r>
            <a:br>
              <a:rPr lang="cs-CZ" b="1" i="0" dirty="0">
                <a:solidFill>
                  <a:srgbClr val="111111"/>
                </a:solidFill>
                <a:effectLst/>
                <a:latin typeface="Open Sans" panose="020B0606030504020204" pitchFamily="34" charset="0"/>
              </a:rPr>
            </a:br>
            <a:r>
              <a:rPr lang="cs-CZ" b="0" i="0" dirty="0">
                <a:solidFill>
                  <a:srgbClr val="111111"/>
                </a:solidFill>
                <a:effectLst/>
                <a:latin typeface="Open Sans" panose="020B0606030504020204" pitchFamily="34" charset="0"/>
              </a:rPr>
              <a:t>§ 11 odst. 2 písm. a) zák. č. 106/1999 Sb. Povinný subjekt informaci neposkytne, pokud: a) jde o informaci vzniklou bez použití veřejných prostředků, která byla předána osobou, jíž takovouto povinnost zákon neukládá, pokud nesdělila, že s poskytnutím informace souhlasí.</a:t>
            </a:r>
            <a:endParaRPr lang="cs-CZ" dirty="0"/>
          </a:p>
        </p:txBody>
      </p:sp>
    </p:spTree>
    <p:extLst>
      <p:ext uri="{BB962C8B-B14F-4D97-AF65-F5344CB8AC3E}">
        <p14:creationId xmlns:p14="http://schemas.microsoft.com/office/powerpoint/2010/main" val="8056864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4EB758-7D0C-3D72-97E9-5898230956B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7395E36-A0AF-EEFD-FB27-FDCB85700F02}"/>
              </a:ext>
            </a:extLst>
          </p:cNvPr>
          <p:cNvSpPr>
            <a:spLocks noGrp="1"/>
          </p:cNvSpPr>
          <p:nvPr>
            <p:ph idx="1"/>
          </p:nvPr>
        </p:nvSpPr>
        <p:spPr>
          <a:xfrm>
            <a:off x="677334" y="492369"/>
            <a:ext cx="8596668" cy="5548993"/>
          </a:xfrm>
        </p:spPr>
        <p:txBody>
          <a:bodyPr>
            <a:normAutofit fontScale="77500" lnSpcReduction="20000"/>
          </a:bodyPr>
          <a:lstStyle/>
          <a:p>
            <a:r>
              <a:rPr lang="cs-CZ" b="1" i="0" dirty="0">
                <a:solidFill>
                  <a:srgbClr val="111111"/>
                </a:solidFill>
                <a:effectLst/>
                <a:latin typeface="Open Sans" panose="020B0606030504020204" pitchFamily="34" charset="0"/>
              </a:rPr>
              <a:t>Otázka:</a:t>
            </a:r>
            <a:br>
              <a:rPr lang="cs-CZ" dirty="0"/>
            </a:br>
            <a:r>
              <a:rPr lang="cs-CZ" b="0" i="1" dirty="0">
                <a:solidFill>
                  <a:srgbClr val="111111"/>
                </a:solidFill>
                <a:effectLst/>
                <a:latin typeface="Open Sans" panose="020B0606030504020204" pitchFamily="34" charset="0"/>
              </a:rPr>
              <a:t>Je možné řešit docházkový systém čtečkou otisku prstů? Dosud jsme měli jen čipy.</a:t>
            </a:r>
            <a:br>
              <a:rPr lang="cs-CZ" b="1" i="0" dirty="0">
                <a:solidFill>
                  <a:srgbClr val="111111"/>
                </a:solidFill>
                <a:effectLst/>
                <a:latin typeface="Open Sans" panose="020B0606030504020204" pitchFamily="34" charset="0"/>
              </a:rPr>
            </a:br>
            <a:br>
              <a:rPr lang="cs-CZ" b="1" i="0" dirty="0">
                <a:solidFill>
                  <a:srgbClr val="111111"/>
                </a:solidFill>
                <a:effectLst/>
                <a:latin typeface="Open Sans" panose="020B0606030504020204" pitchFamily="34" charset="0"/>
              </a:rPr>
            </a:br>
            <a:r>
              <a:rPr lang="cs-CZ" b="1" i="0" dirty="0">
                <a:solidFill>
                  <a:srgbClr val="111111"/>
                </a:solidFill>
                <a:effectLst/>
                <a:latin typeface="Open Sans" panose="020B0606030504020204" pitchFamily="34" charset="0"/>
              </a:rPr>
              <a:t>Odpověď:</a:t>
            </a:r>
            <a:br>
              <a:rPr lang="cs-CZ" b="1" i="0" dirty="0">
                <a:solidFill>
                  <a:srgbClr val="111111"/>
                </a:solidFill>
                <a:effectLst/>
                <a:latin typeface="Open Sans" panose="020B0606030504020204" pitchFamily="34" charset="0"/>
              </a:rPr>
            </a:br>
            <a:r>
              <a:rPr lang="cs-CZ" b="0" i="0" dirty="0">
                <a:solidFill>
                  <a:srgbClr val="111111"/>
                </a:solidFill>
                <a:effectLst/>
                <a:latin typeface="Open Sans" panose="020B0606030504020204" pitchFamily="34" charset="0"/>
              </a:rPr>
              <a:t>Ve věci docházkového systému a řešení otisky prstů je nutno říci, že otisky prstů jako biometrické údaje jsou zvláštní kategorií osobních údajů (dříve citlivé os. údaje) a je třeba ji řešit opatrněji, ale řešit to lze. Nutný je ale souhlas, i když evidence pracovní doby je zákonnou povinností.</a:t>
            </a:r>
            <a:br>
              <a:rPr lang="cs-CZ" dirty="0"/>
            </a:br>
            <a:br>
              <a:rPr lang="cs-CZ" dirty="0"/>
            </a:br>
            <a:r>
              <a:rPr lang="cs-CZ" b="0" i="0" dirty="0">
                <a:solidFill>
                  <a:srgbClr val="111111"/>
                </a:solidFill>
                <a:effectLst/>
                <a:latin typeface="Open Sans" panose="020B0606030504020204" pitchFamily="34" charset="0"/>
              </a:rPr>
              <a:t>Ověřovali jsme také, jak na věc aktuálně nahlíží ÚOOÚ. ÚOOÚ již prováděl kontroly správců údajů využívajících biometriku, věc takto lze řešit, ale za splnění některých podmínek GDPR a požadavků ÚOOÚ. Při kontrolách vyžadoval ÚOOÚ několik změn v souhlasech a jasnou možnost zaměstnance odmítat použití otisků prstů, není to tedy jednoduché nastavit po stránce dokumentace. Stejné to je v případě </a:t>
            </a:r>
            <a:r>
              <a:rPr lang="cs-CZ" b="0" i="0" dirty="0" err="1">
                <a:solidFill>
                  <a:srgbClr val="111111"/>
                </a:solidFill>
                <a:effectLst/>
                <a:latin typeface="Open Sans" panose="020B0606030504020204" pitchFamily="34" charset="0"/>
              </a:rPr>
              <a:t>scanu</a:t>
            </a:r>
            <a:r>
              <a:rPr lang="cs-CZ" b="0" i="0" dirty="0">
                <a:solidFill>
                  <a:srgbClr val="111111"/>
                </a:solidFill>
                <a:effectLst/>
                <a:latin typeface="Open Sans" panose="020B0606030504020204" pitchFamily="34" charset="0"/>
              </a:rPr>
              <a:t> obličeje.</a:t>
            </a:r>
            <a:br>
              <a:rPr lang="cs-CZ" dirty="0"/>
            </a:br>
            <a:br>
              <a:rPr lang="cs-CZ" dirty="0"/>
            </a:br>
            <a:r>
              <a:rPr lang="cs-CZ" b="1" i="0" dirty="0">
                <a:solidFill>
                  <a:srgbClr val="111111"/>
                </a:solidFill>
                <a:effectLst/>
                <a:latin typeface="Open Sans" panose="020B0606030504020204" pitchFamily="34" charset="0"/>
              </a:rPr>
              <a:t>Právní rámec:</a:t>
            </a:r>
            <a:br>
              <a:rPr lang="cs-CZ" b="1" i="0" dirty="0">
                <a:solidFill>
                  <a:srgbClr val="111111"/>
                </a:solidFill>
                <a:effectLst/>
                <a:latin typeface="Open Sans" panose="020B0606030504020204" pitchFamily="34" charset="0"/>
              </a:rPr>
            </a:br>
            <a:r>
              <a:rPr lang="cs-CZ" b="0" i="0" dirty="0">
                <a:solidFill>
                  <a:srgbClr val="111111"/>
                </a:solidFill>
                <a:effectLst/>
                <a:latin typeface="Open Sans" panose="020B0606030504020204" pitchFamily="34" charset="0"/>
              </a:rPr>
              <a:t>Čl. 9 odst. 1 nařízení GDPR: Zakazuje se zpracování osobních údajů, které vypovídají o rasovém či etnickém původu, politických názorech, náboženském vyznání či filozofickém přesvědčení nebo členství v odborech, a zpracování genetických údajů, biometrických údajů za účelem jedinečné identifikace fyzické osoby a údajů o zdravotním stavu či o sexuálním životě nebo sexuální orientaci fyzické osoby. odst. 2: Odstavec 1 se nepoužije, pokud jde o některý z těchto případů:</a:t>
            </a:r>
            <a:br>
              <a:rPr lang="cs-CZ" dirty="0"/>
            </a:br>
            <a:br>
              <a:rPr lang="cs-CZ" dirty="0"/>
            </a:br>
            <a:r>
              <a:rPr lang="cs-CZ" b="0" i="0" dirty="0">
                <a:solidFill>
                  <a:srgbClr val="111111"/>
                </a:solidFill>
                <a:effectLst/>
                <a:latin typeface="Open Sans" panose="020B0606030504020204" pitchFamily="34" charset="0"/>
              </a:rPr>
              <a:t>a) subjekt údajů udělil výslovný souhlas se zpracováním těchto osobních údajů pro jeden nebo více stanovených účelů, s výjimkou případů, kdy právo Unie nebo členského státu stanoví, že zákaz uvedený v odstavci 1 nemůže být subjektem údajů zrušen;</a:t>
            </a:r>
            <a:br>
              <a:rPr lang="cs-CZ" dirty="0"/>
            </a:br>
            <a:br>
              <a:rPr lang="cs-CZ" dirty="0"/>
            </a:br>
            <a:r>
              <a:rPr lang="cs-CZ" b="0" i="0" dirty="0">
                <a:solidFill>
                  <a:srgbClr val="111111"/>
                </a:solidFill>
                <a:effectLst/>
                <a:latin typeface="Open Sans" panose="020B0606030504020204" pitchFamily="34" charset="0"/>
              </a:rPr>
              <a:t>b) zpracování je nezbytné pro účely plnění povinností a výkon zvláštních práv správce nebo subjektu údajů v oblasti pracovního práva a práva v oblasti sociálního zabezpečení a sociální ochrany, pokud je povoleno právem Unie nebo členského státu nebo kolektivní dohodou podle práva členského státu, v němž se stanoví vhodné záruky týkající se základních práv a zájmů subjektu údajů;</a:t>
            </a:r>
            <a:endParaRPr lang="cs-CZ" dirty="0"/>
          </a:p>
        </p:txBody>
      </p:sp>
    </p:spTree>
    <p:extLst>
      <p:ext uri="{BB962C8B-B14F-4D97-AF65-F5344CB8AC3E}">
        <p14:creationId xmlns:p14="http://schemas.microsoft.com/office/powerpoint/2010/main" val="11302433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02EDFB-6B05-9447-07CD-A90DC06ABD3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38E9A6C-A849-D590-A3B3-A7FE3B96AEA0}"/>
              </a:ext>
            </a:extLst>
          </p:cNvPr>
          <p:cNvSpPr>
            <a:spLocks noGrp="1"/>
          </p:cNvSpPr>
          <p:nvPr>
            <p:ph idx="1"/>
          </p:nvPr>
        </p:nvSpPr>
        <p:spPr>
          <a:xfrm>
            <a:off x="677333" y="609600"/>
            <a:ext cx="9002997" cy="6248400"/>
          </a:xfrm>
        </p:spPr>
        <p:txBody>
          <a:bodyPr>
            <a:normAutofit fontScale="62500" lnSpcReduction="20000"/>
          </a:bodyPr>
          <a:lstStyle/>
          <a:p>
            <a:r>
              <a:rPr lang="cs-CZ" b="1" i="0" dirty="0">
                <a:solidFill>
                  <a:srgbClr val="111111"/>
                </a:solidFill>
                <a:effectLst/>
                <a:latin typeface="Open Sans" panose="020B0606030504020204" pitchFamily="34" charset="0"/>
              </a:rPr>
              <a:t>Otázka:</a:t>
            </a:r>
            <a:br>
              <a:rPr lang="cs-CZ" dirty="0"/>
            </a:br>
            <a:r>
              <a:rPr lang="cs-CZ" b="0" i="1" dirty="0">
                <a:solidFill>
                  <a:srgbClr val="111111"/>
                </a:solidFill>
                <a:effectLst/>
                <a:latin typeface="Open Sans" panose="020B0606030504020204" pitchFamily="34" charset="0"/>
              </a:rPr>
              <a:t>Musíme nějak anonymizovat osobní údaje při doručování na úřední desce?</a:t>
            </a:r>
            <a:br>
              <a:rPr lang="cs-CZ" b="1" i="0" dirty="0">
                <a:solidFill>
                  <a:srgbClr val="111111"/>
                </a:solidFill>
                <a:effectLst/>
                <a:latin typeface="Open Sans" panose="020B0606030504020204" pitchFamily="34" charset="0"/>
              </a:rPr>
            </a:br>
            <a:r>
              <a:rPr lang="cs-CZ" b="1" i="0" dirty="0">
                <a:solidFill>
                  <a:srgbClr val="111111"/>
                </a:solidFill>
                <a:effectLst/>
                <a:latin typeface="Open Sans" panose="020B0606030504020204" pitchFamily="34" charset="0"/>
              </a:rPr>
              <a:t>Odpověď:</a:t>
            </a:r>
            <a:br>
              <a:rPr lang="cs-CZ" b="1" i="0" dirty="0">
                <a:solidFill>
                  <a:srgbClr val="111111"/>
                </a:solidFill>
                <a:effectLst/>
                <a:latin typeface="Open Sans" panose="020B0606030504020204" pitchFamily="34" charset="0"/>
              </a:rPr>
            </a:br>
            <a:r>
              <a:rPr lang="cs-CZ" b="0" i="0" dirty="0">
                <a:solidFill>
                  <a:srgbClr val="111111"/>
                </a:solidFill>
                <a:effectLst/>
                <a:latin typeface="Open Sans" panose="020B0606030504020204" pitchFamily="34" charset="0"/>
              </a:rPr>
              <a:t>Nikoli, ve většině případů půjde o doručování veřejnou vyhláškou podle § 25 správního řádu. V takovém případě vyvěšujete dokument na 15 dnů a v podobě, jaké vám byl zaslán, a nic neanonymizujete. Identifikaci účastníků stanovuje správní řád. Je o plnění právní povinnosti a postup je tedy v souladu s čl. 6 odst. 1 písm. c) nařízení GDPR.</a:t>
            </a:r>
            <a:br>
              <a:rPr lang="cs-CZ" dirty="0"/>
            </a:br>
            <a:r>
              <a:rPr lang="cs-CZ" b="0" i="0" dirty="0">
                <a:solidFill>
                  <a:srgbClr val="111111"/>
                </a:solidFill>
                <a:effectLst/>
                <a:latin typeface="Open Sans" panose="020B0606030504020204" pitchFamily="34" charset="0"/>
              </a:rPr>
              <a:t>Jen si musíte dát pozor, abyste dokument neměli na úřední desce déle než uvedenou dobu, nebo aby nezůstal přístupný v archivu. Pak byste již neměli oprávnění s těmito údaji nakládat jejich zveřejněním.</a:t>
            </a:r>
            <a:br>
              <a:rPr lang="cs-CZ" dirty="0"/>
            </a:br>
            <a:br>
              <a:rPr lang="cs-CZ" dirty="0"/>
            </a:br>
            <a:r>
              <a:rPr lang="cs-CZ" b="0" i="0" dirty="0">
                <a:solidFill>
                  <a:srgbClr val="111111"/>
                </a:solidFill>
                <a:effectLst/>
                <a:latin typeface="Open Sans" panose="020B0606030504020204" pitchFamily="34" charset="0"/>
              </a:rPr>
              <a:t>Úřad pro ochranu osobních údajů má k těmto situacím stanovisko:</a:t>
            </a:r>
            <a:br>
              <a:rPr lang="cs-CZ" dirty="0"/>
            </a:br>
            <a:r>
              <a:rPr lang="cs-CZ" b="0" i="0" dirty="0">
                <a:solidFill>
                  <a:srgbClr val="111111"/>
                </a:solidFill>
                <a:effectLst/>
                <a:latin typeface="Open Sans" panose="020B0606030504020204" pitchFamily="34" charset="0"/>
              </a:rPr>
              <a:t>Doručování veřejnou vyhláškou ve smyslu § 25 zákona č. 500/2004 Sb., správní řád, lze provést dvěma způsoby, a to vyvěšením písemnosti, nebo vyvěšením pouhého oznámení o možnosti převzít písemnost, na úřední desce správního orgánu, který písemnost doručuje. Při volbě mezi těmito dvěma možnostmi je nezbytné zohlednit účel zveřejnění písemnosti a skutečnost, zda písemnost</a:t>
            </a:r>
            <a:br>
              <a:rPr lang="cs-CZ" dirty="0"/>
            </a:br>
            <a:br>
              <a:rPr lang="cs-CZ" dirty="0"/>
            </a:br>
            <a:r>
              <a:rPr lang="cs-CZ" b="0" i="0" dirty="0">
                <a:solidFill>
                  <a:srgbClr val="111111"/>
                </a:solidFill>
                <a:effectLst/>
                <a:latin typeface="Open Sans" panose="020B0606030504020204" pitchFamily="34" charset="0"/>
              </a:rPr>
              <a:t>Jelikož správní řád nestanoví konkrétní kritéria pro volbu daného způsobu, správní orgán musí při plnění povinnosti vyvěsit písemnost nebo oznámení zvážit okolnosti konkrétního případu a obsah doručované písemnosti. Zveřejnění oznámení o možnosti převzít písemnost tak např. není možné realizovat v případě, kdy je doručováno neznámým adresátům, jejichž totožnost není známa a jsou určeni jinou vlastností (např. majitelé určitých věcí), avšak v případě, kdy je doručováno konkrétní známé fyzické osobě, lze tuto osobu jasně identifikovat a využít variantu zveřejnění oznámení o možnosti převzít písemnost. V rámci tohoto oznámení pak lze zveřejnit pouze osobní údaje nezbytné pro identifikaci adresáta, nadto je šetřeno adresátovo právo na ochranu soukromí, kdy nejsou zveřejňovány podrobnosti v dané písemnosti obsažené. Samotné posouzení, zda na úřední desce bude vyvěšena předmětná písemnost v úplném znění, či jen oznámení o možnosti tuto písemnost převzít, je plněním povinnosti správce osobních údajů (zde úřadu / orgánu vyvěšujícího listinu / informaci) podle základních zásad zpracování osobních údajů dle čl. 5 odst. 1 GDPR.</a:t>
            </a:r>
            <a:br>
              <a:rPr lang="cs-CZ" dirty="0"/>
            </a:br>
            <a:br>
              <a:rPr lang="cs-CZ" dirty="0"/>
            </a:br>
            <a:r>
              <a:rPr lang="cs-CZ" b="0" i="0" dirty="0">
                <a:solidFill>
                  <a:srgbClr val="111111"/>
                </a:solidFill>
                <a:effectLst/>
                <a:latin typeface="Open Sans" panose="020B0606030504020204" pitchFamily="34" charset="0"/>
              </a:rPr>
              <a:t>Správce osobních údajů je též povinen přijmout adekvátní kroky, aby zabránil případnému nedůvodnému šíření osobních údajů, a to s ohledem na znění čl. 32 odst. 1 GDPR. V důvodných případech, zejména je-li při doručování veřejnou vyhláškou zpřístupňována listina v úplném znění, je nezbytné, aby správce osobních údajů provedl příslušné kroky k zajištění zamezení indexování elektronické úřední desky. Listiny zveřejněné prostřednictvím elektronické úřední desky obsahují osobní údaje, které bez zamezení indexování příslušných webových stránek, respektive jejich ukládání do </a:t>
            </a:r>
            <a:r>
              <a:rPr lang="cs-CZ" b="0" i="0" dirty="0" err="1">
                <a:solidFill>
                  <a:srgbClr val="111111"/>
                </a:solidFill>
                <a:effectLst/>
                <a:latin typeface="Open Sans" panose="020B0606030504020204" pitchFamily="34" charset="0"/>
              </a:rPr>
              <a:t>cache</a:t>
            </a:r>
            <a:r>
              <a:rPr lang="cs-CZ" b="0" i="0" dirty="0">
                <a:solidFill>
                  <a:srgbClr val="111111"/>
                </a:solidFill>
                <a:effectLst/>
                <a:latin typeface="Open Sans" panose="020B0606030504020204" pitchFamily="34" charset="0"/>
              </a:rPr>
              <a:t> internetového vyhledávače, zůstávají při použití internetových vyhledávačů a webových archivů přístupné i určitou dobu poté, co byly z elektronické desky odstraněny. Jsou-li osobní údaje po uplynutí doby, po kterou měly být listiny způsobem umožňujícím dálkový přístup zveřejněny, dále přístupné v podstatě neomezenému okruhu osob, jde o nežádoucí stav, kterému je správce osobních údajů povinen pokusit se předejít. Postup obecného zákazu indexování lze tak v tomto a obdobných případech považovat za standardní opatření na straně správce osobních údajů.</a:t>
            </a:r>
            <a:br>
              <a:rPr lang="cs-CZ" dirty="0"/>
            </a:br>
            <a:br>
              <a:rPr lang="cs-CZ" dirty="0"/>
            </a:br>
            <a:r>
              <a:rPr lang="cs-CZ" b="1" i="0" dirty="0">
                <a:solidFill>
                  <a:srgbClr val="111111"/>
                </a:solidFill>
                <a:effectLst/>
                <a:latin typeface="Open Sans" panose="020B0606030504020204" pitchFamily="34" charset="0"/>
              </a:rPr>
              <a:t>Právní rámec:</a:t>
            </a:r>
            <a:br>
              <a:rPr lang="cs-CZ" b="1" i="0" dirty="0">
                <a:solidFill>
                  <a:srgbClr val="111111"/>
                </a:solidFill>
                <a:effectLst/>
                <a:latin typeface="Open Sans" panose="020B0606030504020204" pitchFamily="34" charset="0"/>
              </a:rPr>
            </a:br>
            <a:r>
              <a:rPr lang="cs-CZ" b="0" i="0" dirty="0">
                <a:solidFill>
                  <a:srgbClr val="111111"/>
                </a:solidFill>
                <a:effectLst/>
                <a:latin typeface="Open Sans" panose="020B0606030504020204" pitchFamily="34" charset="0"/>
              </a:rPr>
              <a:t>Čl. 6 odst. 1 písm. c) nařízení GDPR: zpracování je nezbytné pro splnění právní povinnosti, která se na správce vztahuje.</a:t>
            </a:r>
            <a:br>
              <a:rPr lang="cs-CZ" dirty="0"/>
            </a:br>
            <a:r>
              <a:rPr lang="cs-CZ" b="0" i="0" dirty="0">
                <a:solidFill>
                  <a:srgbClr val="111111"/>
                </a:solidFill>
                <a:effectLst/>
                <a:latin typeface="Open Sans" panose="020B0606030504020204" pitchFamily="34" charset="0"/>
              </a:rPr>
              <a:t>§ 25 zák. č. 500/2004 Sb., správní řád,</a:t>
            </a:r>
            <a:br>
              <a:rPr lang="cs-CZ" dirty="0"/>
            </a:br>
            <a:r>
              <a:rPr lang="cs-CZ" b="0" i="0" dirty="0">
                <a:solidFill>
                  <a:srgbClr val="158EBF"/>
                </a:solidFill>
                <a:effectLst/>
                <a:latin typeface="Open Sans" panose="020B0606030504020204" pitchFamily="34" charset="0"/>
                <a:hlinkClick r:id="rId2"/>
              </a:rPr>
              <a:t>https://www.uoou.cz/dorucovani-verejnou-vyhlaskou-na-uredni-desce/d-45791</a:t>
            </a:r>
            <a:br>
              <a:rPr lang="cs-CZ" dirty="0"/>
            </a:br>
            <a:r>
              <a:rPr lang="cs-CZ" b="0" i="0" dirty="0">
                <a:solidFill>
                  <a:srgbClr val="158EBF"/>
                </a:solidFill>
                <a:effectLst/>
                <a:latin typeface="Open Sans" panose="020B0606030504020204" pitchFamily="34" charset="0"/>
                <a:hlinkClick r:id="rId3"/>
              </a:rPr>
              <a:t>https://www.mvcr.cz/gdpr/soubor/gdpr-modelove-situace-zverejnovani-na-urednich-deskach.aspx</a:t>
            </a:r>
            <a:endParaRPr lang="cs-CZ" dirty="0"/>
          </a:p>
        </p:txBody>
      </p:sp>
    </p:spTree>
    <p:extLst>
      <p:ext uri="{BB962C8B-B14F-4D97-AF65-F5344CB8AC3E}">
        <p14:creationId xmlns:p14="http://schemas.microsoft.com/office/powerpoint/2010/main" val="12134615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latin typeface="Calibri" panose="020F0502020204030204" pitchFamily="34" charset="0"/>
                <a:ea typeface="Calibri" panose="020F0502020204030204" pitchFamily="34" charset="0"/>
              </a:rPr>
              <a:t>Souhlasy k telefonu a emailu</a:t>
            </a:r>
            <a:br>
              <a:rPr lang="cs-CZ" b="1" dirty="0">
                <a:latin typeface="Calibri" panose="020F0502020204030204" pitchFamily="34" charset="0"/>
                <a:ea typeface="Calibri" panose="020F0502020204030204" pitchFamily="34" charset="0"/>
              </a:rPr>
            </a:br>
            <a:r>
              <a:rPr lang="cs-CZ" sz="2200" b="1" dirty="0">
                <a:latin typeface="Calibri" panose="020F0502020204030204" pitchFamily="34" charset="0"/>
                <a:ea typeface="Calibri" panose="020F0502020204030204" pitchFamily="34" charset="0"/>
              </a:rPr>
              <a:t>Musíme mít souhlas podle GDPR, když nabízíme klientům kontaktování telefonicky nebo e-mailem například s agendou místních poplatků nebo vyzvednutí občanského průkazu? Zákon nám takové údaje neuvádí, musíme dělat souhlas?</a:t>
            </a:r>
            <a:br>
              <a:rPr lang="cs-CZ" sz="2200" dirty="0">
                <a:latin typeface="Calibri" panose="020F0502020204030204" pitchFamily="34" charset="0"/>
                <a:ea typeface="Calibri" panose="020F0502020204030204" pitchFamily="34" charset="0"/>
              </a:rPr>
            </a:br>
            <a:br>
              <a:rPr lang="cs-CZ" dirty="0">
                <a:latin typeface="Calibri" panose="020F0502020204030204" pitchFamily="34" charset="0"/>
                <a:ea typeface="Calibri" panose="020F0502020204030204" pitchFamily="34" charset="0"/>
              </a:rPr>
            </a:br>
            <a:endParaRPr lang="cs-CZ" dirty="0"/>
          </a:p>
        </p:txBody>
      </p:sp>
      <p:sp>
        <p:nvSpPr>
          <p:cNvPr id="3" name="Zástupný symbol pro obsah 2"/>
          <p:cNvSpPr>
            <a:spLocks noGrp="1"/>
          </p:cNvSpPr>
          <p:nvPr>
            <p:ph idx="1"/>
          </p:nvPr>
        </p:nvSpPr>
        <p:spPr>
          <a:xfrm>
            <a:off x="677334" y="2463637"/>
            <a:ext cx="8596668" cy="3919690"/>
          </a:xfrm>
        </p:spPr>
        <p:txBody>
          <a:bodyPr>
            <a:normAutofit fontScale="70000" lnSpcReduction="20000"/>
          </a:bodyPr>
          <a:lstStyle/>
          <a:p>
            <a:pPr marL="457200" algn="just">
              <a:lnSpc>
                <a:spcPct val="105000"/>
              </a:lnSpc>
              <a:spcAft>
                <a:spcPts val="1200"/>
              </a:spcAft>
            </a:pPr>
            <a:r>
              <a:rPr lang="cs-CZ" b="1" dirty="0">
                <a:latin typeface="Calibri" panose="020F0502020204030204" pitchFamily="34" charset="0"/>
                <a:ea typeface="Calibri" panose="020F0502020204030204" pitchFamily="34" charset="0"/>
              </a:rPr>
              <a:t> </a:t>
            </a:r>
            <a:r>
              <a:rPr lang="cs-CZ" dirty="0">
                <a:latin typeface="Calibri" panose="020F0502020204030204" pitchFamily="34" charset="0"/>
                <a:ea typeface="Calibri" panose="020F0502020204030204" pitchFamily="34" charset="0"/>
              </a:rPr>
              <a:t>Souhlas podle GDPR není nutný. K tomu se vyjadřoval i Úřad na ochranu osobních údajů: </a:t>
            </a:r>
            <a:r>
              <a:rPr lang="cs-CZ" i="1" dirty="0">
                <a:latin typeface="Calibri" panose="020F0502020204030204" pitchFamily="34" charset="0"/>
                <a:ea typeface="Calibri" panose="020F0502020204030204" pitchFamily="34" charset="0"/>
              </a:rPr>
              <a:t>Veřejné úřady v rámci státní správy i samosprávy mohou v souladu s GDPR zpracovávat osobní údaje, pokud je zpracování nezbytné pro plnění úkolu prováděného ve veřejném zájmu nebo při výkonu veřejné moci. Jedná se o osobní údaje, které jsou nezbytně nutné pro výkon činností, není přitom pravidlem, že by je zákon vždy výslovně stanovil. Je odpovědností veřejného úřadu, jako správce osobních údajů, aby agendu vhodně posoudil a nastavil podmínky a rozsah, v němž bude prováděna, včetně rozsahu osobních údajů. Co se týče kontaktních údajů typu mobilního čísla či emailu, zpravidla slouží tyto údaje k urychlení kontaktu s občanem v rámci vyřizování věci. Pokud veřejné úřady či samospráva umožní občanovi v rámci vyřizování jeho věci spolu s adresou sdělit i další kontaktní údaje, nejde o porušení zásady minimalizace a takové osobní údaje lze zpracovávat pro účely plnění úkolu prováděného ve veřejném zájmu či při výkonu veřejné moci, tj. neaplikuje se souhlas. Neuvedení nepovinných kontaktních údajů (telefonní číslo, email) nesmí být překážkou učinění podání či přístupu občana k orgánu veřejné moci.</a:t>
            </a:r>
            <a:endParaRPr lang="cs-CZ" dirty="0">
              <a:latin typeface="Calibri" panose="020F0502020204030204" pitchFamily="34" charset="0"/>
              <a:ea typeface="Calibri" panose="020F0502020204030204" pitchFamily="34" charset="0"/>
            </a:endParaRPr>
          </a:p>
          <a:p>
            <a:pPr algn="just">
              <a:lnSpc>
                <a:spcPct val="105000"/>
              </a:lnSpc>
              <a:spcAft>
                <a:spcPts val="800"/>
              </a:spcAft>
            </a:pPr>
            <a:r>
              <a:rPr lang="cs-CZ" dirty="0">
                <a:latin typeface="Calibri" panose="020F0502020204030204" pitchFamily="34" charset="0"/>
                <a:ea typeface="Calibri" panose="020F0502020204030204" pitchFamily="34" charset="0"/>
              </a:rPr>
              <a:t>Klienta tedy nesmíte k poskytnutí nutit, nicméně v těchto případech je poskytnutí v jeho zájmu -  rychlejší informace o možnosti vyzvednout doklady, upozornění na splatnost poplatků apod.</a:t>
            </a:r>
          </a:p>
          <a:p>
            <a:pPr algn="just">
              <a:lnSpc>
                <a:spcPct val="105000"/>
              </a:lnSpc>
              <a:spcAft>
                <a:spcPts val="800"/>
              </a:spcAft>
            </a:pPr>
            <a:r>
              <a:rPr lang="cs-CZ" i="1" u="sng" dirty="0">
                <a:latin typeface="Calibri" panose="020F0502020204030204" pitchFamily="34" charset="0"/>
                <a:ea typeface="Calibri" panose="020F0502020204030204" pitchFamily="34" charset="0"/>
              </a:rPr>
              <a:t>Právní rámec:</a:t>
            </a:r>
            <a:endParaRPr lang="cs-CZ" dirty="0">
              <a:latin typeface="Calibri" panose="020F0502020204030204" pitchFamily="34" charset="0"/>
              <a:ea typeface="Calibri" panose="020F0502020204030204" pitchFamily="34" charset="0"/>
            </a:endParaRPr>
          </a:p>
          <a:p>
            <a:pPr algn="just">
              <a:lnSpc>
                <a:spcPct val="105000"/>
              </a:lnSpc>
              <a:spcAft>
                <a:spcPts val="800"/>
              </a:spcAft>
            </a:pPr>
            <a:r>
              <a:rPr lang="cs-CZ" dirty="0">
                <a:latin typeface="Calibri" panose="020F0502020204030204" pitchFamily="34" charset="0"/>
                <a:ea typeface="Calibri" panose="020F0502020204030204" pitchFamily="34" charset="0"/>
              </a:rPr>
              <a:t>Čl. 6 odst. 1 nařízení GDPR, zákonnost zpracování osobních údajů</a:t>
            </a:r>
          </a:p>
          <a:p>
            <a:pPr algn="just">
              <a:lnSpc>
                <a:spcPct val="105000"/>
              </a:lnSpc>
              <a:spcAft>
                <a:spcPts val="800"/>
              </a:spcAft>
            </a:pPr>
            <a:r>
              <a:rPr lang="cs-CZ" u="sng" dirty="0">
                <a:solidFill>
                  <a:srgbClr val="0563C1"/>
                </a:solidFill>
                <a:latin typeface="Calibri" panose="020F0502020204030204" pitchFamily="34" charset="0"/>
                <a:ea typeface="Calibri" panose="020F0502020204030204" pitchFamily="34" charset="0"/>
                <a:hlinkClick r:id="rId2"/>
              </a:rPr>
              <a:t>https://www.uoou.cz/k-obcim-a-statni-sprave/ds-5093/archiv=0&amp;p1=2619</a:t>
            </a:r>
            <a:endParaRPr lang="cs-CZ" dirty="0"/>
          </a:p>
        </p:txBody>
      </p:sp>
    </p:spTree>
    <p:extLst>
      <p:ext uri="{BB962C8B-B14F-4D97-AF65-F5344CB8AC3E}">
        <p14:creationId xmlns:p14="http://schemas.microsoft.com/office/powerpoint/2010/main" val="26133563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800" dirty="0"/>
              <a:t>Osobní údaje v usnesení ze zasedání zastupitelstva nebo jednání rady </a:t>
            </a:r>
            <a:br>
              <a:rPr lang="cs-CZ" sz="2800" dirty="0"/>
            </a:br>
            <a:r>
              <a:rPr lang="cs-CZ" sz="2800" dirty="0"/>
              <a:t>Smíme uvést v usnesení osobní údaje osoby, které prodáváme nebo půjčujeme majetek obce?</a:t>
            </a:r>
            <a:br>
              <a:rPr lang="cs-CZ" sz="2800" dirty="0"/>
            </a:br>
            <a:endParaRPr lang="cs-CZ" sz="2800" dirty="0"/>
          </a:p>
        </p:txBody>
      </p:sp>
      <p:sp>
        <p:nvSpPr>
          <p:cNvPr id="3" name="Zástupný symbol pro obsah 2"/>
          <p:cNvSpPr>
            <a:spLocks noGrp="1"/>
          </p:cNvSpPr>
          <p:nvPr>
            <p:ph idx="1"/>
          </p:nvPr>
        </p:nvSpPr>
        <p:spPr>
          <a:xfrm>
            <a:off x="677334" y="2457814"/>
            <a:ext cx="8596668" cy="3583548"/>
          </a:xfrm>
        </p:spPr>
        <p:txBody>
          <a:bodyPr>
            <a:normAutofit fontScale="92500" lnSpcReduction="10000"/>
          </a:bodyPr>
          <a:lstStyle/>
          <a:p>
            <a:pPr algn="just">
              <a:spcAft>
                <a:spcPts val="1200"/>
              </a:spcAft>
            </a:pPr>
            <a:r>
              <a:rPr lang="cs-CZ" dirty="0">
                <a:latin typeface="Calibri" panose="020F0502020204030204" pitchFamily="34" charset="0"/>
                <a:ea typeface="Calibri" panose="020F0502020204030204" pitchFamily="34" charset="0"/>
              </a:rPr>
              <a:t>Ano, musíte přece identifikovat účastníka a v některých případech dokonce musíte. Rozsah osobních údajů bude dán konkrétním smluvním vztahem. Stává se poměrně často, že například katastrální úřady odmítají zapsat převody nemovitých věcí, kde jsou osobní údaje anonymizovány v registru smluv nebo nejsou uvedeny v usneseních.</a:t>
            </a:r>
          </a:p>
          <a:p>
            <a:pPr algn="just">
              <a:spcAft>
                <a:spcPts val="1200"/>
              </a:spcAft>
            </a:pPr>
            <a:r>
              <a:rPr lang="cs-CZ" dirty="0">
                <a:latin typeface="Calibri" panose="020F0502020204030204" pitchFamily="34" charset="0"/>
                <a:ea typeface="Calibri" panose="020F0502020204030204" pitchFamily="34" charset="0"/>
              </a:rPr>
              <a:t>Při projednání na zasedání tedy budou uváděny osobní údaje, budou uvedeny v zápisu. Veřejnost má právo znát, komu obce pronajímá nebo prodává svůj majetek a  zda s ním nakládá řádně.  Proto osobní údaje  v určitém rozsahu poskytnete i žadatelům o informace podle zákona č. 106/1999 Sb., podle tohoto zákona totiž jde o tzv. příjemce veřejných prostředků. </a:t>
            </a:r>
          </a:p>
          <a:p>
            <a:pPr algn="just"/>
            <a:r>
              <a:rPr lang="cs-CZ" i="1" u="sng" dirty="0">
                <a:latin typeface="Calibri" panose="020F0502020204030204" pitchFamily="34" charset="0"/>
                <a:ea typeface="Calibri" panose="020F0502020204030204" pitchFamily="34" charset="0"/>
              </a:rPr>
              <a:t>Právní rámec:</a:t>
            </a:r>
            <a:endParaRPr lang="cs-CZ" dirty="0">
              <a:latin typeface="Calibri" panose="020F0502020204030204" pitchFamily="34" charset="0"/>
              <a:ea typeface="Calibri" panose="020F0502020204030204" pitchFamily="34" charset="0"/>
            </a:endParaRPr>
          </a:p>
          <a:p>
            <a:pPr algn="just"/>
            <a:r>
              <a:rPr lang="cs-CZ" dirty="0">
                <a:latin typeface="Calibri" panose="020F0502020204030204" pitchFamily="34" charset="0"/>
                <a:ea typeface="Calibri" panose="020F0502020204030204" pitchFamily="34" charset="0"/>
              </a:rPr>
              <a:t>Čl. 6 odst. 1 písm. b) a c) nařízení GDPR, zákonnost zpracování osobních údajů</a:t>
            </a:r>
          </a:p>
          <a:p>
            <a:endParaRPr lang="cs-CZ" dirty="0"/>
          </a:p>
        </p:txBody>
      </p:sp>
    </p:spTree>
    <p:extLst>
      <p:ext uri="{BB962C8B-B14F-4D97-AF65-F5344CB8AC3E}">
        <p14:creationId xmlns:p14="http://schemas.microsoft.com/office/powerpoint/2010/main" val="16847712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000" dirty="0"/>
              <a:t>Osobní údaje žadatelů o pozemky nebo byty ve městě</a:t>
            </a:r>
            <a:br>
              <a:rPr lang="cs-CZ" sz="2000" dirty="0"/>
            </a:br>
            <a:r>
              <a:rPr lang="cs-CZ" sz="2000" dirty="0"/>
              <a:t>Jak máme podle GDPR správně postupovat s osobními údaji lidí, kteří chtějí od obce koupit pozemek nebo směnit nebo žádají o byty? </a:t>
            </a:r>
            <a:br>
              <a:rPr lang="cs-CZ" sz="2000" dirty="0"/>
            </a:br>
            <a:r>
              <a:rPr lang="cs-CZ" sz="2000" dirty="0"/>
              <a:t>Musíme po skončení výběru údaje všech kromě kupujících skartovat nebo je můžeme archivovat?</a:t>
            </a:r>
            <a:br>
              <a:rPr lang="cs-CZ" sz="2000" dirty="0"/>
            </a:br>
            <a:endParaRPr lang="cs-CZ" sz="2000" dirty="0"/>
          </a:p>
        </p:txBody>
      </p:sp>
      <p:sp>
        <p:nvSpPr>
          <p:cNvPr id="3" name="Zástupný symbol pro obsah 2"/>
          <p:cNvSpPr>
            <a:spLocks noGrp="1"/>
          </p:cNvSpPr>
          <p:nvPr>
            <p:ph idx="1"/>
          </p:nvPr>
        </p:nvSpPr>
        <p:spPr>
          <a:xfrm>
            <a:off x="677334" y="2323857"/>
            <a:ext cx="8596668" cy="3995403"/>
          </a:xfrm>
        </p:spPr>
        <p:txBody>
          <a:bodyPr>
            <a:normAutofit fontScale="70000" lnSpcReduction="20000"/>
          </a:bodyPr>
          <a:lstStyle/>
          <a:p>
            <a:pPr algn="just">
              <a:spcBef>
                <a:spcPts val="1200"/>
              </a:spcBef>
            </a:pPr>
            <a:r>
              <a:rPr lang="cs-CZ" dirty="0">
                <a:latin typeface="Calibri" panose="020F0502020204030204" pitchFamily="34" charset="0"/>
                <a:ea typeface="Calibri" panose="020F0502020204030204" pitchFamily="34" charset="0"/>
              </a:rPr>
              <a:t>To, co popisujete, jsou smluvní vztahy, je zde tedy právní důvod pro nakládání s osobními údaji podle čl. 6 odst. 1 písm. b) nařízení, tedy, že zpracování je nezbytné pro splnění smlouvy, jejíž smluvní stranou je subjekt údajů, nebo pro provedení opatření přijatých před uzavřením smlouvy na žádost tohoto subjektu údajů. Pro osoby, s nimiž smlouvu neuzavřete, protože jen reagovali například dna záměr obce prodat pozemek nebo byt, ale nebyli vybráni, to zdánlivě vypadá složitější nebo to svádí ke skartaci apod. Ale zaprvé jde o úřední dokumenty a mnoho z nich musíte archivovat a za druhé, tyto osobní údaje jsou řešeny v Občanském zákoníku. </a:t>
            </a:r>
          </a:p>
          <a:p>
            <a:pPr algn="just">
              <a:spcBef>
                <a:spcPts val="1200"/>
              </a:spcBef>
            </a:pPr>
            <a:r>
              <a:rPr lang="cs-CZ" dirty="0">
                <a:latin typeface="Calibri" panose="020F0502020204030204" pitchFamily="34" charset="0"/>
                <a:ea typeface="Calibri" panose="020F0502020204030204" pitchFamily="34" charset="0"/>
              </a:rPr>
              <a:t>V případě takovýchto zájemců o obecní majetek nebo o pronájmy jde podle občanského zákoníku o  tzv. předsmluvní jednání. Občanský zákoník totiž v § 1730 říká, že poskytnou-li si strany při jednání o smlouvě údaje a sdělení, má každá ze stran právo vést o nich záznamy, i když smlouva nebude uzavřena. Musíte ale zabránit zneužití nebo prozrazení. Zejména města a obce musí evidovat, proč jakou nabídku vybrali, aby jednali s péčí řádného hospodáře. Právní důvod evidence byste tedy dovodili trochu obtížněji i ze zákona o obcích. </a:t>
            </a:r>
          </a:p>
          <a:p>
            <a:pPr algn="just">
              <a:spcBef>
                <a:spcPts val="1200"/>
              </a:spcBef>
            </a:pPr>
            <a:r>
              <a:rPr lang="cs-CZ" dirty="0">
                <a:latin typeface="Calibri" panose="020F0502020204030204" pitchFamily="34" charset="0"/>
                <a:ea typeface="Calibri" panose="020F0502020204030204" pitchFamily="34" charset="0"/>
              </a:rPr>
              <a:t>Nezapomeňte ale na to, že s údaji nakládáte i podle spisového řádu a neuchováváte je déle než je nutné.</a:t>
            </a:r>
          </a:p>
          <a:p>
            <a:pPr algn="just">
              <a:spcBef>
                <a:spcPts val="1200"/>
              </a:spcBef>
            </a:pPr>
            <a:r>
              <a:rPr lang="cs-CZ" b="1" u="sng" dirty="0">
                <a:latin typeface="Calibri" panose="020F0502020204030204" pitchFamily="34" charset="0"/>
                <a:ea typeface="Calibri" panose="020F0502020204030204" pitchFamily="34" charset="0"/>
              </a:rPr>
              <a:t>Právní rámec:</a:t>
            </a:r>
            <a:endParaRPr lang="cs-CZ" dirty="0">
              <a:latin typeface="Calibri" panose="020F0502020204030204" pitchFamily="34" charset="0"/>
              <a:ea typeface="Calibri" panose="020F0502020204030204" pitchFamily="34" charset="0"/>
            </a:endParaRPr>
          </a:p>
          <a:p>
            <a:pPr algn="just">
              <a:spcBef>
                <a:spcPts val="1200"/>
              </a:spcBef>
            </a:pPr>
            <a:r>
              <a:rPr lang="cs-CZ" u="sng" dirty="0">
                <a:latin typeface="Calibri" panose="020F0502020204030204" pitchFamily="34" charset="0"/>
                <a:ea typeface="Calibri" panose="020F0502020204030204" pitchFamily="34" charset="0"/>
              </a:rPr>
              <a:t>čl. 6 odst. 1 písm. b) nařízení GDPR</a:t>
            </a:r>
            <a:r>
              <a:rPr lang="cs-CZ" dirty="0">
                <a:latin typeface="Calibri" panose="020F0502020204030204" pitchFamily="34" charset="0"/>
                <a:ea typeface="Calibri" panose="020F0502020204030204" pitchFamily="34" charset="0"/>
              </a:rPr>
              <a:t> zpracování je nezbytné pro splnění smlouvy, jejíž smluvní stranou je subjekt údajů, nebo pro provedení opatření přijatých před uzavřením smlouvy na žádost tohoto subjektu údajů</a:t>
            </a:r>
          </a:p>
          <a:p>
            <a:pPr algn="just">
              <a:spcBef>
                <a:spcPts val="1200"/>
              </a:spcBef>
            </a:pPr>
            <a:r>
              <a:rPr lang="cs-CZ" u="sng" dirty="0">
                <a:latin typeface="Calibri" panose="020F0502020204030204" pitchFamily="34" charset="0"/>
                <a:ea typeface="Calibri" panose="020F0502020204030204" pitchFamily="34" charset="0"/>
              </a:rPr>
              <a:t>§ 1730 odst. 1 občanského zákoníku</a:t>
            </a:r>
            <a:r>
              <a:rPr lang="cs-CZ" dirty="0">
                <a:latin typeface="Calibri" panose="020F0502020204030204" pitchFamily="34" charset="0"/>
                <a:ea typeface="Calibri" panose="020F0502020204030204" pitchFamily="34" charset="0"/>
              </a:rPr>
              <a:t>: </a:t>
            </a:r>
            <a:r>
              <a:rPr lang="cs-CZ" i="1" dirty="0">
                <a:latin typeface="Calibri" panose="020F0502020204030204" pitchFamily="34" charset="0"/>
                <a:ea typeface="Calibri" panose="020F0502020204030204" pitchFamily="34" charset="0"/>
              </a:rPr>
              <a:t>Poskytnou-li si strany při jednání o smlouvě údaje a sdělení, má každá ze stran právo vést o nich záznamy, i když smlouva nebude uzavřena.</a:t>
            </a:r>
            <a:br>
              <a:rPr lang="cs-CZ" i="1" dirty="0">
                <a:latin typeface="Calibri" panose="020F0502020204030204" pitchFamily="34" charset="0"/>
                <a:ea typeface="Calibri" panose="020F0502020204030204" pitchFamily="34" charset="0"/>
              </a:rPr>
            </a:br>
            <a:r>
              <a:rPr lang="cs-CZ" dirty="0">
                <a:latin typeface="Calibri" panose="020F0502020204030204" pitchFamily="34" charset="0"/>
                <a:ea typeface="Calibri" panose="020F0502020204030204" pitchFamily="34" charset="0"/>
              </a:rPr>
              <a:t>odst. 2:</a:t>
            </a:r>
            <a:r>
              <a:rPr lang="cs-CZ" i="1" dirty="0">
                <a:latin typeface="Calibri" panose="020F0502020204030204" pitchFamily="34" charset="0"/>
                <a:ea typeface="Calibri" panose="020F0502020204030204" pitchFamily="34" charset="0"/>
              </a:rPr>
              <a:t>  Získá-li strana při jednání o smlouvě o druhé straně důvěrný údaj nebo sdělení, dbá, aby nebyly zneužity, nebo aby nedošlo k jejich prozrazení bez zákonného důvodu.</a:t>
            </a:r>
            <a:endParaRPr lang="cs-CZ" dirty="0">
              <a:latin typeface="Calibri" panose="020F0502020204030204" pitchFamily="34" charset="0"/>
              <a:ea typeface="Calibri" panose="020F0502020204030204" pitchFamily="34" charset="0"/>
            </a:endParaRPr>
          </a:p>
          <a:p>
            <a:endParaRPr lang="cs-CZ" dirty="0"/>
          </a:p>
        </p:txBody>
      </p:sp>
    </p:spTree>
    <p:extLst>
      <p:ext uri="{BB962C8B-B14F-4D97-AF65-F5344CB8AC3E}">
        <p14:creationId xmlns:p14="http://schemas.microsoft.com/office/powerpoint/2010/main" val="853156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1F2791-0842-F126-C27C-692C4E1AF901}"/>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119B884A-85CA-070D-4003-5BAD6929EB39}"/>
              </a:ext>
            </a:extLst>
          </p:cNvPr>
          <p:cNvSpPr>
            <a:spLocks noGrp="1"/>
          </p:cNvSpPr>
          <p:nvPr>
            <p:ph idx="1"/>
          </p:nvPr>
        </p:nvSpPr>
        <p:spPr>
          <a:xfrm>
            <a:off x="677334" y="914401"/>
            <a:ext cx="8596668" cy="5126962"/>
          </a:xfrm>
        </p:spPr>
        <p:txBody>
          <a:bodyPr>
            <a:normAutofit lnSpcReduction="10000"/>
          </a:bodyPr>
          <a:lstStyle/>
          <a:p>
            <a:pPr algn="just"/>
            <a:r>
              <a:rPr lang="cs-CZ" b="1" i="0" dirty="0">
                <a:solidFill>
                  <a:srgbClr val="FF8400"/>
                </a:solidFill>
                <a:effectLst/>
                <a:latin typeface="Arial" panose="020B0604020202020204" pitchFamily="34" charset="0"/>
              </a:rPr>
              <a:t>§ 15</a:t>
            </a:r>
          </a:p>
          <a:p>
            <a:pPr algn="l"/>
            <a:r>
              <a:rPr lang="cs-CZ" sz="1800" b="1" i="0" dirty="0">
                <a:solidFill>
                  <a:srgbClr val="08A8F8"/>
                </a:solidFill>
                <a:effectLst/>
                <a:latin typeface="Arial" panose="020B0604020202020204" pitchFamily="34" charset="0"/>
              </a:rPr>
              <a:t>Rozhodnutí o odmítnutí žádosti</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Pokud povinný subjekt žádosti, byť i jen zčásti, nevyhoví, vydá ve lhůtě pro vyřízení žádosti rozhodnutí o odmítnutí žádosti, popřípadě o odmítnutí části žádosti (dále jen "rozhodnutí o odmítnutí žádosti"), s výjimkou případů, kdy se žádost odloží.</a:t>
            </a:r>
          </a:p>
          <a:p>
            <a:pPr algn="just"/>
            <a:r>
              <a:rPr lang="cs-CZ" b="1" i="0" dirty="0">
                <a:solidFill>
                  <a:srgbClr val="000000"/>
                </a:solidFill>
                <a:effectLst/>
                <a:latin typeface="Arial" panose="020B0604020202020204" pitchFamily="34" charset="0"/>
              </a:rPr>
              <a:t>……..</a:t>
            </a:r>
            <a:r>
              <a:rPr lang="cs-CZ" b="0" i="0" dirty="0">
                <a:solidFill>
                  <a:srgbClr val="000000"/>
                </a:solidFill>
                <a:effectLst/>
                <a:latin typeface="Arial" panose="020B0604020202020204" pitchFamily="34" charset="0"/>
              </a:rPr>
              <a:t>.</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a:t>
            </a:r>
            <a:r>
              <a:rPr lang="cs-CZ" b="0" i="0" u="sng" dirty="0">
                <a:solidFill>
                  <a:srgbClr val="000000"/>
                </a:solidFill>
                <a:effectLst/>
                <a:latin typeface="Arial" panose="020B0604020202020204" pitchFamily="34" charset="0"/>
              </a:rPr>
              <a:t>Pokud povinný subjekt poskytuje informaci formou kopie dokumentu, z něhož vyloučil pouze osobní údaje</a:t>
            </a:r>
            <a:r>
              <a:rPr lang="cs-CZ" b="0" i="0" dirty="0">
                <a:solidFill>
                  <a:srgbClr val="000000"/>
                </a:solidFill>
                <a:effectLst/>
                <a:latin typeface="Arial" panose="020B0604020202020204" pitchFamily="34" charset="0"/>
              </a:rPr>
              <a:t> nebo informace, které jsou bankovním nebo obchodním tajemstvím a které získal při postupech podle správního, daňového nebo kontrolního řádu, </a:t>
            </a:r>
            <a:r>
              <a:rPr lang="cs-CZ" b="0" i="0" u="sng" dirty="0">
                <a:solidFill>
                  <a:srgbClr val="000000"/>
                </a:solidFill>
                <a:effectLst/>
                <a:latin typeface="Arial" panose="020B0604020202020204" pitchFamily="34" charset="0"/>
              </a:rPr>
              <a:t>nemusí vydat rozhodnutí o odmítnutí žádosti</a:t>
            </a:r>
            <a:r>
              <a:rPr lang="cs-CZ" b="0" i="0" dirty="0">
                <a:solidFill>
                  <a:srgbClr val="000000"/>
                </a:solidFill>
                <a:effectLst/>
                <a:latin typeface="Arial" panose="020B0604020202020204" pitchFamily="34" charset="0"/>
              </a:rPr>
              <a:t>. Sdělí-li žadatel v podané žádosti anebo do 15 dnů ode dne doručení požadované informace způsobem stanoveným tímto zákonem pro podání písemné žádosti o informace povinnému subjektu, že trvá na vydání rozhodnutí o odmítnutí žádosti v rozsahu vymezených osobních údajů nebo bankovního anebo obchodního tajemství, povinný subjekt jej vydá ve lhůtě pro vyřízení žádosti anebo do 15 dnů ode dne doručení sdělení žadatele.</a:t>
            </a:r>
          </a:p>
          <a:p>
            <a:endParaRPr lang="cs-CZ" dirty="0"/>
          </a:p>
        </p:txBody>
      </p:sp>
    </p:spTree>
    <p:extLst>
      <p:ext uri="{BB962C8B-B14F-4D97-AF65-F5344CB8AC3E}">
        <p14:creationId xmlns:p14="http://schemas.microsoft.com/office/powerpoint/2010/main" val="6288889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2400" b="1" dirty="0">
                <a:latin typeface="Calibri" panose="020F0502020204030204" pitchFamily="34" charset="0"/>
                <a:ea typeface="Calibri" panose="020F0502020204030204" pitchFamily="34" charset="0"/>
              </a:rPr>
              <a:t>Nahlížení do správních spisů a osobní údaje.</a:t>
            </a:r>
            <a:br>
              <a:rPr lang="cs-CZ" sz="2400" b="1" dirty="0">
                <a:latin typeface="Calibri" panose="020F0502020204030204" pitchFamily="34" charset="0"/>
                <a:ea typeface="Calibri" panose="020F0502020204030204" pitchFamily="34" charset="0"/>
              </a:rPr>
            </a:br>
            <a:r>
              <a:rPr lang="cs-CZ" sz="2400" b="1" dirty="0">
                <a:latin typeface="Calibri" panose="020F0502020204030204" pitchFamily="34" charset="0"/>
                <a:ea typeface="Calibri" panose="020F0502020204030204" pitchFamily="34" charset="0"/>
              </a:rPr>
              <a:t>Musím při nahlížení do správních spisů anonymizovat osobní údaje?</a:t>
            </a:r>
            <a:br>
              <a:rPr lang="cs-CZ" sz="2400" dirty="0">
                <a:latin typeface="Calibri" panose="020F0502020204030204" pitchFamily="34" charset="0"/>
                <a:ea typeface="Calibri" panose="020F0502020204030204" pitchFamily="34" charset="0"/>
              </a:rPr>
            </a:br>
            <a:endParaRPr lang="cs-CZ" sz="2400" dirty="0"/>
          </a:p>
        </p:txBody>
      </p:sp>
      <p:sp>
        <p:nvSpPr>
          <p:cNvPr id="3" name="Zástupný symbol pro obsah 2"/>
          <p:cNvSpPr>
            <a:spLocks noGrp="1"/>
          </p:cNvSpPr>
          <p:nvPr>
            <p:ph idx="1"/>
          </p:nvPr>
        </p:nvSpPr>
        <p:spPr>
          <a:xfrm>
            <a:off x="677334" y="1624953"/>
            <a:ext cx="7919191" cy="4968046"/>
          </a:xfrm>
        </p:spPr>
        <p:txBody>
          <a:bodyPr>
            <a:normAutofit fontScale="55000" lnSpcReduction="20000"/>
          </a:bodyPr>
          <a:lstStyle/>
          <a:p>
            <a:pPr algn="just">
              <a:lnSpc>
                <a:spcPct val="105000"/>
              </a:lnSpc>
              <a:spcBef>
                <a:spcPts val="1200"/>
              </a:spcBef>
            </a:pPr>
            <a:r>
              <a:rPr lang="cs-CZ" dirty="0">
                <a:solidFill>
                  <a:schemeClr val="tx1"/>
                </a:solidFill>
                <a:ea typeface="Times New Roman" panose="02020603050405020304" pitchFamily="18" charset="0"/>
              </a:rPr>
              <a:t>Nahlížení do správních spisů upravuje § 38 správního řád. Okruh osob, které smějí nahlížet je ale striktně stanoven, kromě účastníků řízení a jejich zástupců jsou to i osoby, které prokáží právní zájem nebo jiný vážný důvod.  V takovém případě mohou nahlížet, pokud není omezeno nahlížení. Z nahlížení do spisu jsou vyloučeny jeho části, které obsahují utajované informace nebo skutečnosti, na něž se vztahuje zákonem uložená nebo uznaná povinnost mlčenlivosti; to neplatí o částech spisu, jimiž byl nebo bude prováděn důkaz, do takových částí spisu však může nahlížet pouze účastník řízení nebo jeho zástupce za předpokladu, že jsou předem seznámeni s následky porušení povinnosti mlčenlivosti o těchto skutečnostech a že o poučení je sepsán protokol, který podepíší. Vyloučeno je nahlížení z utajovaných skutečností nebo v případě mlčenlivosti.</a:t>
            </a:r>
            <a:endParaRPr lang="cs-CZ" sz="2800" dirty="0">
              <a:solidFill>
                <a:schemeClr val="tx1"/>
              </a:solidFill>
              <a:ea typeface="Calibri" panose="020F0502020204030204" pitchFamily="34" charset="0"/>
            </a:endParaRPr>
          </a:p>
          <a:p>
            <a:pPr algn="just">
              <a:lnSpc>
                <a:spcPct val="105000"/>
              </a:lnSpc>
              <a:spcBef>
                <a:spcPts val="1200"/>
              </a:spcBef>
            </a:pPr>
            <a:r>
              <a:rPr lang="cs-CZ" dirty="0">
                <a:solidFill>
                  <a:schemeClr val="tx1"/>
                </a:solidFill>
                <a:ea typeface="Times New Roman" panose="02020603050405020304" pitchFamily="18" charset="0"/>
              </a:rPr>
              <a:t>Nahlížení zahrnuje i možnost pořizovat si výpisy a získat kopie. Pokud by ale žádost o kopii části spisu přišla jako žádost o informace podle zákona č. 106/1999 Sb., a nešlo o oprávněné osoby k nahlížení, pohybujeme se v režimu jiného předpisu a provedete </a:t>
            </a:r>
            <a:r>
              <a:rPr lang="cs-CZ" dirty="0" err="1">
                <a:solidFill>
                  <a:schemeClr val="tx1"/>
                </a:solidFill>
                <a:ea typeface="Times New Roman" panose="02020603050405020304" pitchFamily="18" charset="0"/>
              </a:rPr>
              <a:t>anonymizaci</a:t>
            </a:r>
            <a:r>
              <a:rPr lang="cs-CZ" dirty="0">
                <a:solidFill>
                  <a:schemeClr val="tx1"/>
                </a:solidFill>
                <a:ea typeface="Times New Roman" panose="02020603050405020304" pitchFamily="18" charset="0"/>
              </a:rPr>
              <a:t> poskytnutých dokumentů.</a:t>
            </a:r>
            <a:endParaRPr lang="cs-CZ" sz="2800" dirty="0">
              <a:solidFill>
                <a:schemeClr val="tx1"/>
              </a:solidFill>
              <a:ea typeface="Calibri" panose="020F0502020204030204" pitchFamily="34" charset="0"/>
            </a:endParaRPr>
          </a:p>
          <a:p>
            <a:pPr algn="just">
              <a:lnSpc>
                <a:spcPct val="105000"/>
              </a:lnSpc>
              <a:spcBef>
                <a:spcPts val="1200"/>
              </a:spcBef>
            </a:pPr>
            <a:r>
              <a:rPr lang="cs-CZ" u="sng" dirty="0">
                <a:solidFill>
                  <a:schemeClr val="tx1"/>
                </a:solidFill>
                <a:ea typeface="Times New Roman" panose="02020603050405020304" pitchFamily="18" charset="0"/>
              </a:rPr>
              <a:t>Právní rámec:</a:t>
            </a:r>
            <a:endParaRPr lang="cs-CZ" sz="2800" dirty="0">
              <a:solidFill>
                <a:schemeClr val="tx1"/>
              </a:solidFill>
              <a:ea typeface="Calibri" panose="020F0502020204030204" pitchFamily="34" charset="0"/>
            </a:endParaRPr>
          </a:p>
          <a:p>
            <a:pPr algn="just">
              <a:lnSpc>
                <a:spcPct val="105000"/>
              </a:lnSpc>
              <a:spcBef>
                <a:spcPts val="1200"/>
              </a:spcBef>
            </a:pPr>
            <a:r>
              <a:rPr lang="cs-CZ" u="sng" dirty="0">
                <a:solidFill>
                  <a:schemeClr val="tx1"/>
                </a:solidFill>
                <a:ea typeface="Times New Roman" panose="02020603050405020304" pitchFamily="18" charset="0"/>
              </a:rPr>
              <a:t>Zák. č. 500/2004, Správní řád.: § 38 Nahlížení do spisu</a:t>
            </a:r>
            <a:endParaRPr lang="cs-CZ" sz="2800" dirty="0">
              <a:solidFill>
                <a:schemeClr val="tx1"/>
              </a:solidFill>
              <a:ea typeface="Calibri" panose="020F0502020204030204" pitchFamily="34" charset="0"/>
            </a:endParaRPr>
          </a:p>
          <a:p>
            <a:pPr algn="just">
              <a:lnSpc>
                <a:spcPct val="105000"/>
              </a:lnSpc>
              <a:spcAft>
                <a:spcPts val="800"/>
              </a:spcAft>
            </a:pPr>
            <a:r>
              <a:rPr lang="cs-CZ" b="1" u="sng" dirty="0">
                <a:ea typeface="Calibri" panose="020F0502020204030204" pitchFamily="34" charset="0"/>
              </a:rPr>
              <a:t>(</a:t>
            </a:r>
            <a:r>
              <a:rPr lang="cs-CZ" dirty="0">
                <a:ea typeface="Calibri" panose="020F0502020204030204" pitchFamily="34" charset="0"/>
              </a:rPr>
              <a:t>1) Účastníci a jejich zástupci mají právo nahlížet do spisu, a to i v případě, že je rozhodnutí ve věci již v právní moci (§ 73). Není-li účastník zastoupen, může spolu s účastníkem nahlížet do spisu i jeho podpůrce.</a:t>
            </a:r>
            <a:br>
              <a:rPr lang="cs-CZ" dirty="0">
                <a:ea typeface="Calibri" panose="020F0502020204030204" pitchFamily="34" charset="0"/>
              </a:rPr>
            </a:br>
            <a:r>
              <a:rPr lang="cs-CZ" dirty="0">
                <a:ea typeface="Calibri" panose="020F0502020204030204" pitchFamily="34" charset="0"/>
              </a:rPr>
              <a:t>(2) Jiným osobám správní orgán umožní nahlédnout do spisu, prokáží-li právní zájem nebo jiný vážný důvod a nebude-li tím porušeno právo některého z účastníků, popřípadě dalších dotčených osob anebo veřejný zájem.</a:t>
            </a:r>
            <a:br>
              <a:rPr lang="cs-CZ" dirty="0">
                <a:ea typeface="Calibri" panose="020F0502020204030204" pitchFamily="34" charset="0"/>
              </a:rPr>
            </a:br>
            <a:r>
              <a:rPr lang="cs-CZ" dirty="0">
                <a:ea typeface="Calibri" panose="020F0502020204030204" pitchFamily="34" charset="0"/>
              </a:rPr>
              <a:t>(3) Nevidomým osobám bude obsah spisu přečten. Na požádání správní orgán nevidomé osobě umožní pořízení zvukového záznamu. Správní orgán nevidomé osobě rovněž umožní, aby do spisu nahlížel její průvodce.</a:t>
            </a:r>
            <a:br>
              <a:rPr lang="cs-CZ" dirty="0">
                <a:ea typeface="Calibri" panose="020F0502020204030204" pitchFamily="34" charset="0"/>
              </a:rPr>
            </a:br>
            <a:r>
              <a:rPr lang="cs-CZ" dirty="0">
                <a:ea typeface="Calibri" panose="020F0502020204030204" pitchFamily="34" charset="0"/>
              </a:rPr>
              <a:t>(4) S právem nahlížet do spisu je spojeno právo činit si výpisy a právo na to, aby správní orgán pořídil kopie spisu nebo jeho části.</a:t>
            </a:r>
            <a:br>
              <a:rPr lang="cs-CZ" dirty="0">
                <a:ea typeface="Calibri" panose="020F0502020204030204" pitchFamily="34" charset="0"/>
              </a:rPr>
            </a:br>
            <a:r>
              <a:rPr lang="cs-CZ" dirty="0">
                <a:ea typeface="Calibri" panose="020F0502020204030204" pitchFamily="34" charset="0"/>
              </a:rPr>
              <a:t>(5) Odepřel-li správní orgán osobě nahlížet do spisu nebo jeho části, vydá o tom usnesení, které se oznamuje pouze této osobě.</a:t>
            </a:r>
            <a:br>
              <a:rPr lang="cs-CZ" dirty="0">
                <a:ea typeface="Calibri" panose="020F0502020204030204" pitchFamily="34" charset="0"/>
              </a:rPr>
            </a:br>
            <a:r>
              <a:rPr lang="cs-CZ" dirty="0">
                <a:ea typeface="Calibri" panose="020F0502020204030204" pitchFamily="34" charset="0"/>
              </a:rPr>
              <a:t>(6) Části spisu, které obsahují utajované informace nebo skutečnosti, na něž se vztahuje zákonem uložená nebo uznaná povinnost mlčenlivosti, jsou vyloučeny z nahlížení do spisu; to neplatí o částech spisu, jimiž byl nebo bude prováděn důkaz, do takových částí spisu však může nahlížet pouze účastník řízení nebo jeho zástupce. Ustanovení odstavce 4 se nepoužije. Před nahlédnutím do spisu musí být účastník řízení nebo jeho zástupce poučen o povinnosti mlčenlivosti o utajovaných informacích nebo skutečnostech, na něž se vztahuje zákonem uložená nebo uznaná povinnost mlčenlivosti, a o právních následcích porušení této povinnosti; o poučení se sepíše protokol. Dojde-li při nahlížení do spisu k přístupu k utajované informaci, protokol obsahuje také poučení podle zákona upravujícího ochranu utajovaných informací a bezpečnostní způsobilost. Stejnopis protokolu zašle správní orgán do 30 dnů ode dne jeho vyhotovení Národnímu bezpečnostnímu úřadu. Postup podle věty čtvrté a páté se neuplatní, prokáže-li se účastník řízení nebo jeho zástupce platným osvědčením fyzické osoby pro příslušný stupeň utajení utajované informace a poučením, vydanými podle zákona upravujícího ochranu utajovaných informací a bezpečnostní způsobilost.</a:t>
            </a:r>
          </a:p>
          <a:p>
            <a:endParaRPr lang="cs-CZ" dirty="0"/>
          </a:p>
        </p:txBody>
      </p:sp>
    </p:spTree>
    <p:extLst>
      <p:ext uri="{BB962C8B-B14F-4D97-AF65-F5344CB8AC3E}">
        <p14:creationId xmlns:p14="http://schemas.microsoft.com/office/powerpoint/2010/main" val="10449698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2000" b="1" dirty="0">
                <a:ea typeface="Calibri" panose="020F0502020204030204" pitchFamily="34" charset="0"/>
              </a:rPr>
              <a:t>Souhlas na použití rodného čísla zaměstnance. Musíme zajistit souhlas podle GDPR s využitím rodného čísla zaměstnance? Kolegyně ze mzdové účtárny jiného města dává zaměstnancům podepisovat takový souhlas a nevíme, zda děláme chybu my nebo ona a zda nemáme takový souhlas doplnit.</a:t>
            </a:r>
            <a:br>
              <a:rPr lang="cs-CZ" sz="2000" dirty="0">
                <a:latin typeface="Calibri" panose="020F0502020204030204" pitchFamily="34" charset="0"/>
                <a:ea typeface="Calibri" panose="020F0502020204030204" pitchFamily="34" charset="0"/>
              </a:rPr>
            </a:br>
            <a:endParaRPr lang="cs-CZ" sz="2000" dirty="0"/>
          </a:p>
        </p:txBody>
      </p:sp>
      <p:sp>
        <p:nvSpPr>
          <p:cNvPr id="3" name="Zástupný symbol pro obsah 2"/>
          <p:cNvSpPr>
            <a:spLocks noGrp="1"/>
          </p:cNvSpPr>
          <p:nvPr>
            <p:ph idx="1"/>
          </p:nvPr>
        </p:nvSpPr>
        <p:spPr>
          <a:xfrm>
            <a:off x="677333" y="1930401"/>
            <a:ext cx="9019965" cy="4716584"/>
          </a:xfrm>
        </p:spPr>
        <p:txBody>
          <a:bodyPr>
            <a:normAutofit fontScale="77500" lnSpcReduction="20000"/>
          </a:bodyPr>
          <a:lstStyle/>
          <a:p>
            <a:pPr>
              <a:lnSpc>
                <a:spcPct val="105000"/>
              </a:lnSpc>
              <a:spcAft>
                <a:spcPts val="1200"/>
              </a:spcAft>
            </a:pPr>
            <a:r>
              <a:rPr lang="cs-CZ" dirty="0">
                <a:ea typeface="Calibri" panose="020F0502020204030204" pitchFamily="34" charset="0"/>
              </a:rPr>
              <a:t>Chybu neděláte, s rodným číslem je třeba nakládat velmi opatrně, nicméně pro potřeby zaměstnavatele je dokonce vedení rodného čísla zaměstnavatelem nutné a vyžaduje je několik zákonů. </a:t>
            </a:r>
            <a:br>
              <a:rPr lang="cs-CZ" dirty="0">
                <a:ea typeface="Calibri" panose="020F0502020204030204" pitchFamily="34" charset="0"/>
              </a:rPr>
            </a:br>
            <a:r>
              <a:rPr lang="cs-CZ" dirty="0">
                <a:ea typeface="Calibri" panose="020F0502020204030204" pitchFamily="34" charset="0"/>
              </a:rPr>
              <a:t>§ 10 </a:t>
            </a:r>
            <a:r>
              <a:rPr lang="cs-CZ" dirty="0" err="1">
                <a:ea typeface="Calibri" panose="020F0502020204030204" pitchFamily="34" charset="0"/>
              </a:rPr>
              <a:t>zák</a:t>
            </a:r>
            <a:r>
              <a:rPr lang="cs-CZ" dirty="0">
                <a:ea typeface="Calibri" panose="020F0502020204030204" pitchFamily="34" charset="0"/>
              </a:rPr>
              <a:t> č. 48/1997 Sb., o veřejném zdravotním pojištění, § 24 a 25 zák. č. 592/1992 Sb., o pojistném na veřejné zdravotní pojištění, § 37, 38, 41, 46 zák. č. 582/1991 Sb., o organizaci a provádění sociálního zabezpečení a další.</a:t>
            </a:r>
            <a:br>
              <a:rPr lang="cs-CZ" dirty="0">
                <a:ea typeface="Calibri" panose="020F0502020204030204" pitchFamily="34" charset="0"/>
              </a:rPr>
            </a:br>
            <a:br>
              <a:rPr lang="cs-CZ" dirty="0">
                <a:ea typeface="Calibri" panose="020F0502020204030204" pitchFamily="34" charset="0"/>
              </a:rPr>
            </a:br>
            <a:r>
              <a:rPr lang="cs-CZ" dirty="0">
                <a:ea typeface="Calibri" panose="020F0502020204030204" pitchFamily="34" charset="0"/>
              </a:rPr>
              <a:t>V pracovněprávních vztazích je možnost souhlasu téměř vyloučena, zde navíc ale přímo zákon ukládá vedení rodného čísla a dále je tato povinnost i uvedena v § 13c odst. 1 písm. b) zákona o evidenci obyvatel. Stejné oprávnění nakládat s rodným číslem vychází i z čl. 6 odst. 1 písm. c) nařízení GDPR, zákonnost zpracování osobních údajů, je jako právní důvod pro nakládání s osobními údaji uvedena situace, že zpracování je nezbytné pro splnění právní povinnosti, která se na správce vztahuje.</a:t>
            </a:r>
          </a:p>
          <a:p>
            <a:pPr marL="449580">
              <a:lnSpc>
                <a:spcPct val="105000"/>
              </a:lnSpc>
              <a:spcAft>
                <a:spcPts val="1200"/>
              </a:spcAft>
            </a:pPr>
            <a:r>
              <a:rPr lang="cs-CZ" dirty="0">
                <a:ea typeface="Calibri" panose="020F0502020204030204" pitchFamily="34" charset="0"/>
              </a:rPr>
              <a:t>Pro účely evidence zaměstnanců a povinností zaměstnavatele nenecháváme důvod pro jakékoli vyžadování souhlasu s nakládání s osobními údaji, zaměstnanec by ale měl být poučeno jejich vedení.</a:t>
            </a:r>
          </a:p>
          <a:p>
            <a:pPr algn="just">
              <a:lnSpc>
                <a:spcPct val="105000"/>
              </a:lnSpc>
              <a:spcAft>
                <a:spcPts val="800"/>
              </a:spcAft>
            </a:pPr>
            <a:r>
              <a:rPr lang="cs-CZ" i="1" u="sng" dirty="0">
                <a:ea typeface="Calibri" panose="020F0502020204030204" pitchFamily="34" charset="0"/>
              </a:rPr>
              <a:t>Právní rámec:</a:t>
            </a:r>
            <a:endParaRPr lang="cs-CZ" dirty="0">
              <a:ea typeface="Calibri" panose="020F0502020204030204" pitchFamily="34" charset="0"/>
            </a:endParaRPr>
          </a:p>
          <a:p>
            <a:pPr algn="just">
              <a:lnSpc>
                <a:spcPct val="105000"/>
              </a:lnSpc>
              <a:spcAft>
                <a:spcPts val="800"/>
              </a:spcAft>
            </a:pPr>
            <a:r>
              <a:rPr lang="cs-CZ" dirty="0">
                <a:ea typeface="Calibri" panose="020F0502020204030204" pitchFamily="34" charset="0"/>
              </a:rPr>
              <a:t>Čl. 6 odst. 1 písm. c) nařízení GDPR, zákonnost zpracování osobních údajů: </a:t>
            </a:r>
            <a:r>
              <a:rPr lang="cs-CZ" i="1" dirty="0">
                <a:ea typeface="Calibri" panose="020F0502020204030204" pitchFamily="34" charset="0"/>
              </a:rPr>
              <a:t>zpracování je nezbytné pro splnění právní povinnosti, která se na správce vztahuje</a:t>
            </a:r>
            <a:endParaRPr lang="cs-CZ" dirty="0">
              <a:ea typeface="Calibri" panose="020F0502020204030204" pitchFamily="34" charset="0"/>
            </a:endParaRPr>
          </a:p>
          <a:p>
            <a:pPr algn="just">
              <a:lnSpc>
                <a:spcPct val="105000"/>
              </a:lnSpc>
              <a:spcAft>
                <a:spcPts val="800"/>
              </a:spcAft>
            </a:pPr>
            <a:r>
              <a:rPr lang="cs-CZ" dirty="0">
                <a:ea typeface="Calibri" panose="020F0502020204030204" pitchFamily="34" charset="0"/>
              </a:rPr>
              <a:t>Zákon č. 1333/2000 Sb., zákon o evidenci obyvatel § 13c odst. 1: Rodná čísla lze využívat jen … b) stanoví-li tak zvláštní zákon,…</a:t>
            </a:r>
          </a:p>
          <a:p>
            <a:endParaRPr lang="cs-CZ" dirty="0"/>
          </a:p>
        </p:txBody>
      </p:sp>
    </p:spTree>
    <p:extLst>
      <p:ext uri="{BB962C8B-B14F-4D97-AF65-F5344CB8AC3E}">
        <p14:creationId xmlns:p14="http://schemas.microsoft.com/office/powerpoint/2010/main" val="24577012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lvl="0">
              <a:lnSpc>
                <a:spcPct val="105000"/>
              </a:lnSpc>
            </a:pPr>
            <a:r>
              <a:rPr lang="cs-CZ" sz="2000" b="1" dirty="0">
                <a:latin typeface="Calibri" panose="020F0502020204030204" pitchFamily="34" charset="0"/>
                <a:ea typeface="Calibri" panose="020F0502020204030204" pitchFamily="34" charset="0"/>
              </a:rPr>
              <a:t>Kamery v obci</a:t>
            </a:r>
            <a:br>
              <a:rPr lang="cs-CZ" sz="2000" dirty="0">
                <a:latin typeface="Calibri" panose="020F0502020204030204" pitchFamily="34" charset="0"/>
                <a:ea typeface="Calibri" panose="020F0502020204030204" pitchFamily="34" charset="0"/>
              </a:rPr>
            </a:br>
            <a:r>
              <a:rPr lang="cs-CZ" sz="2000" b="1" dirty="0">
                <a:latin typeface="Calibri" panose="020F0502020204030204" pitchFamily="34" charset="0"/>
                <a:ea typeface="Calibri" panose="020F0502020204030204" pitchFamily="34" charset="0"/>
              </a:rPr>
              <a:t>Jedna obyvatelka si nainstalovala kamery, které míří na její dům, ale i na veřejné prostranství, může to tak mít? Sousedé si stěžují, že to máme řešit. Porušuje GDPR? Jak máme postupovat, je to v kompetenci obce?</a:t>
            </a:r>
            <a:br>
              <a:rPr lang="cs-CZ" sz="2000" dirty="0">
                <a:latin typeface="Calibri" panose="020F0502020204030204" pitchFamily="34" charset="0"/>
                <a:ea typeface="Calibri" panose="020F0502020204030204" pitchFamily="34" charset="0"/>
              </a:rPr>
            </a:br>
            <a:endParaRPr lang="cs-CZ" sz="2000" dirty="0"/>
          </a:p>
        </p:txBody>
      </p:sp>
      <p:sp>
        <p:nvSpPr>
          <p:cNvPr id="3" name="Zástupný symbol pro obsah 2"/>
          <p:cNvSpPr>
            <a:spLocks noGrp="1"/>
          </p:cNvSpPr>
          <p:nvPr>
            <p:ph idx="1"/>
          </p:nvPr>
        </p:nvSpPr>
        <p:spPr/>
        <p:txBody>
          <a:bodyPr>
            <a:normAutofit fontScale="92500" lnSpcReduction="20000"/>
          </a:bodyPr>
          <a:lstStyle/>
          <a:p>
            <a:pPr algn="just">
              <a:lnSpc>
                <a:spcPct val="105000"/>
              </a:lnSpc>
              <a:spcAft>
                <a:spcPts val="800"/>
              </a:spcAft>
            </a:pPr>
            <a:r>
              <a:rPr lang="cs-CZ" dirty="0">
                <a:latin typeface="Calibri" panose="020F0502020204030204" pitchFamily="34" charset="0"/>
                <a:ea typeface="Calibri" panose="020F0502020204030204" pitchFamily="34" charset="0"/>
              </a:rPr>
              <a:t>Primárně porušuje občanský zákoník. Bez svolení člověka nelze pořizovat zvukový nebo obrazový záznam, paní tedy může kamerou snímat svůj pozemek, nikoli veřejná prostranství a silnici apod. Pořizování záznamů mimo vlastní soukromý pozemek, by se mělo dít pouze v závažných případech a v minimální nezbytné míře, bez rozsáhlých záznamů veřejných komunikací či záběru okolních domů (zvláště oken obydlí, vstupů do domů, bazénů apod.).</a:t>
            </a:r>
          </a:p>
          <a:p>
            <a:pPr algn="just">
              <a:lnSpc>
                <a:spcPct val="105000"/>
              </a:lnSpc>
              <a:spcAft>
                <a:spcPts val="800"/>
              </a:spcAft>
            </a:pPr>
            <a:r>
              <a:rPr lang="cs-CZ" dirty="0">
                <a:latin typeface="Calibri" panose="020F0502020204030204" pitchFamily="34" charset="0"/>
                <a:ea typeface="Calibri" panose="020F0502020204030204" pitchFamily="34" charset="0"/>
              </a:rPr>
              <a:t>Může se dopouštět i přestupku proti občanskému soužití podle zákona o některých přestupcích. </a:t>
            </a:r>
          </a:p>
          <a:p>
            <a:pPr algn="just">
              <a:lnSpc>
                <a:spcPct val="105000"/>
              </a:lnSpc>
              <a:spcAft>
                <a:spcPts val="800"/>
              </a:spcAft>
            </a:pPr>
            <a:r>
              <a:rPr lang="cs-CZ" dirty="0">
                <a:latin typeface="Calibri" panose="020F0502020204030204" pitchFamily="34" charset="0"/>
                <a:ea typeface="Calibri" panose="020F0502020204030204" pitchFamily="34" charset="0"/>
              </a:rPr>
              <a:t>Paní může tento problém vyřešit kamerou přímo na svém pozemku, aniž by snímala veřejnou cestu. Obec může majitelku kamer upozornit na nedodržování pravidel GDPR, ovšem není to její povinností a není to ani v její kompetenci.</a:t>
            </a:r>
          </a:p>
          <a:p>
            <a:pPr algn="just">
              <a:lnSpc>
                <a:spcPct val="105000"/>
              </a:lnSpc>
              <a:spcAft>
                <a:spcPts val="800"/>
              </a:spcAft>
            </a:pPr>
            <a:r>
              <a:rPr lang="cs-CZ" b="1" u="sng" dirty="0">
                <a:latin typeface="Calibri" panose="020F0502020204030204" pitchFamily="34" charset="0"/>
                <a:ea typeface="Calibri" panose="020F0502020204030204" pitchFamily="34" charset="0"/>
              </a:rPr>
              <a:t>Právní rámec:</a:t>
            </a:r>
            <a:endParaRPr lang="cs-CZ" dirty="0">
              <a:latin typeface="Calibri" panose="020F0502020204030204" pitchFamily="34" charset="0"/>
              <a:ea typeface="Calibri" panose="020F0502020204030204" pitchFamily="34" charset="0"/>
            </a:endParaRPr>
          </a:p>
          <a:p>
            <a:pPr algn="just">
              <a:lnSpc>
                <a:spcPct val="105000"/>
              </a:lnSpc>
              <a:spcBef>
                <a:spcPts val="1200"/>
              </a:spcBef>
            </a:pPr>
            <a:r>
              <a:rPr lang="cs-CZ" dirty="0">
                <a:solidFill>
                  <a:schemeClr val="tx1"/>
                </a:solidFill>
                <a:latin typeface="Calibri" panose="020F0502020204030204" pitchFamily="34" charset="0"/>
                <a:ea typeface="Times New Roman" panose="02020603050405020304" pitchFamily="18" charset="0"/>
              </a:rPr>
              <a:t>Čl. 6 odst. 1 nařízení GDPR, zákonnost zpracování osobních údajů</a:t>
            </a:r>
            <a:r>
              <a:rPr lang="cs-CZ" dirty="0">
                <a:latin typeface="Calibri" panose="020F0502020204030204" pitchFamily="34" charset="0"/>
                <a:ea typeface="Calibri" panose="020F0502020204030204" pitchFamily="34" charset="0"/>
              </a:rPr>
              <a:t> </a:t>
            </a:r>
          </a:p>
          <a:p>
            <a:endParaRPr lang="cs-CZ" dirty="0"/>
          </a:p>
        </p:txBody>
      </p:sp>
    </p:spTree>
    <p:extLst>
      <p:ext uri="{BB962C8B-B14F-4D97-AF65-F5344CB8AC3E}">
        <p14:creationId xmlns:p14="http://schemas.microsoft.com/office/powerpoint/2010/main" val="136507943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lvl="0"/>
            <a:r>
              <a:rPr lang="cs-CZ" sz="2000" b="1" dirty="0"/>
              <a:t>Kamery ve škole</a:t>
            </a:r>
            <a:br>
              <a:rPr lang="cs-CZ" sz="2000" dirty="0"/>
            </a:br>
            <a:r>
              <a:rPr lang="cs-CZ" sz="2000" b="1" dirty="0"/>
              <a:t>Máme problém v šatnách školy – krádeže, riziko šikany apod. Je možné rozšířit kamerový systém školy i o prostor šaten?</a:t>
            </a:r>
            <a:br>
              <a:rPr lang="cs-CZ" sz="2000" dirty="0"/>
            </a:br>
            <a:endParaRPr lang="cs-CZ" sz="2000" dirty="0"/>
          </a:p>
        </p:txBody>
      </p:sp>
      <p:sp>
        <p:nvSpPr>
          <p:cNvPr id="3" name="Zástupný symbol pro obsah 2"/>
          <p:cNvSpPr>
            <a:spLocks noGrp="1"/>
          </p:cNvSpPr>
          <p:nvPr>
            <p:ph idx="1"/>
          </p:nvPr>
        </p:nvSpPr>
        <p:spPr>
          <a:xfrm>
            <a:off x="677334" y="1727201"/>
            <a:ext cx="8596668" cy="4314162"/>
          </a:xfrm>
        </p:spPr>
        <p:txBody>
          <a:bodyPr>
            <a:normAutofit fontScale="85000" lnSpcReduction="20000"/>
          </a:bodyPr>
          <a:lstStyle/>
          <a:p>
            <a:pPr algn="just"/>
            <a:r>
              <a:rPr lang="cs-CZ" dirty="0"/>
              <a:t>Pro kamerový systém  ve škole naleznete odůvodnění i v nařízení GDPR, zajištění bezpečnosti žáků v případě vchodu, ochrana majetku atd. </a:t>
            </a:r>
          </a:p>
          <a:p>
            <a:pPr lvl="1" algn="just"/>
            <a:r>
              <a:rPr lang="cs-CZ" dirty="0"/>
              <a:t>Prostor šaten je ale problematičtější. Úřad pro ochranu osobních údajů letos kontroloval mateřskou školu právě z důvodu podnětu na kamery v šatnách</a:t>
            </a:r>
          </a:p>
          <a:p>
            <a:pPr lvl="1" algn="just"/>
            <a:r>
              <a:rPr lang="cs-CZ" dirty="0"/>
              <a:t>ÚOOÚ zahájil kontrolu, jejímž předmětem bylo dodržování povinností stanovených obecným nařízením a zákonem č. 110/2019 Sb., o zpracování osobních údajů, zejména pak kontrola zákonnosti zpracování osobních údajů v souvislosti s provozem předmětné kamery.  Kontrolující zjistili, že mateřská škola tím, že umístila a provozuje kamery v prostorách šaten, které jsou určeny pro převlékání dětí, porušila povinnost správce osobních údajů zpracovávat osobní údaje na základě některého zákonného titulu dle čl. 6 odst. 1 písm. a) až f) obecné nařízení. Tím, že mateřská škola zpracovávala osobní údaje dětí, jejich rodičů, resp. osob zaznamenaných kamerovým systémem bez právního titulu, porušila zásadu zákonnosti stanovenou v čl. 5 odst. 1 písm. a) tohoto nařízení.   </a:t>
            </a:r>
          </a:p>
          <a:p>
            <a:pPr algn="just"/>
            <a:r>
              <a:rPr lang="cs-CZ" dirty="0"/>
              <a:t>Snímání a záznam prostor, kde se děti převlékají je samozřejmě problematické. S ohledem na takový výsledek kontroly ÚOOÚ i obecné principy soukromí  kamery nedoporučujeme. Jinde v prostorách školy byste právní důvod pro zpracování osobních údajů nalezli. Zmiňovaná rizika šikany a ztráty věcí lze řešit učitelským dozorem.</a:t>
            </a:r>
          </a:p>
          <a:p>
            <a:r>
              <a:rPr lang="cs-CZ" i="1" u="sng" dirty="0"/>
              <a:t>Právní rámec:</a:t>
            </a:r>
            <a:endParaRPr lang="cs-CZ" dirty="0"/>
          </a:p>
          <a:p>
            <a:r>
              <a:rPr lang="cs-CZ" dirty="0"/>
              <a:t>Čl. 6 odst. 1 nařízení GDPR, zákonnost zpracování osobních údajů</a:t>
            </a:r>
          </a:p>
          <a:p>
            <a:endParaRPr lang="cs-CZ" dirty="0"/>
          </a:p>
        </p:txBody>
      </p:sp>
    </p:spTree>
    <p:extLst>
      <p:ext uri="{BB962C8B-B14F-4D97-AF65-F5344CB8AC3E}">
        <p14:creationId xmlns:p14="http://schemas.microsoft.com/office/powerpoint/2010/main" val="25337931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lvl="0"/>
            <a:r>
              <a:rPr lang="cs-CZ" sz="2400" b="1" dirty="0"/>
              <a:t>Požadavek na informace o spolužákovi, sousedovi</a:t>
            </a:r>
            <a:br>
              <a:rPr lang="cs-CZ" sz="2400" dirty="0"/>
            </a:br>
            <a:r>
              <a:rPr lang="cs-CZ" sz="2400" b="1" dirty="0"/>
              <a:t>Občas máme žádost občanů na poskytnutí kontaktů na spolužáky, dávné známé nebo sousedy apod. Můžeme jim sdělovat údaje? </a:t>
            </a:r>
            <a:br>
              <a:rPr lang="cs-CZ" sz="2400" dirty="0"/>
            </a:br>
            <a:endParaRPr lang="cs-CZ" sz="2400" dirty="0"/>
          </a:p>
        </p:txBody>
      </p:sp>
      <p:sp>
        <p:nvSpPr>
          <p:cNvPr id="3" name="Zástupný symbol pro obsah 2"/>
          <p:cNvSpPr>
            <a:spLocks noGrp="1"/>
          </p:cNvSpPr>
          <p:nvPr>
            <p:ph idx="1"/>
          </p:nvPr>
        </p:nvSpPr>
        <p:spPr/>
        <p:txBody>
          <a:bodyPr>
            <a:normAutofit fontScale="92500" lnSpcReduction="20000"/>
          </a:bodyPr>
          <a:lstStyle/>
          <a:p>
            <a:pPr algn="just"/>
            <a:r>
              <a:rPr lang="cs-CZ" dirty="0"/>
              <a:t>Ne, nesmíte. Pro takové nakládání s osobními údaji byste nenašli odůvodnění podle článku 6 nařízení GDPR.</a:t>
            </a:r>
          </a:p>
          <a:p>
            <a:pPr algn="just"/>
            <a:r>
              <a:rPr lang="cs-CZ" dirty="0"/>
              <a:t> Navíc nevíte, zda osoba opravdu hledá spolužáka a nejde o nějakou nekalou činnost, </a:t>
            </a:r>
            <a:r>
              <a:rPr lang="cs-CZ" dirty="0" err="1"/>
              <a:t>stalkera</a:t>
            </a:r>
            <a:r>
              <a:rPr lang="cs-CZ" dirty="0"/>
              <a:t>, vymahače dluhů a zda hledaná osoba chce vůbec být kontaktována. </a:t>
            </a:r>
          </a:p>
          <a:p>
            <a:pPr algn="just"/>
            <a:r>
              <a:rPr lang="cs-CZ" dirty="0"/>
              <a:t>věc má ale poměrně snadné řešení díky úpravě  § 8b zákona o evidenci obyvatel, tzv. zprostředkování kontaktu. S věcí poradí na matričním úřadě nebo ORP, žadatel podá žádost o zprostředkování kontaktu a uhradí poplatek a ministerstvo vnitra kontaktuje hledanou osobu, zda se chce se žadatelem spojit. Záleží pak na tom spolužákovi nebo sousedovi, zda se žadateli ozve.</a:t>
            </a:r>
          </a:p>
          <a:p>
            <a:pPr algn="just"/>
            <a:r>
              <a:rPr lang="cs-CZ" dirty="0"/>
              <a:t>S osobními údaji tedy nakládejte opatrně a s hledáním v registru ještě více.</a:t>
            </a:r>
          </a:p>
          <a:p>
            <a:r>
              <a:rPr lang="cs-CZ" b="1" u="sng" dirty="0"/>
              <a:t>Právní rámec:</a:t>
            </a:r>
            <a:endParaRPr lang="cs-CZ" dirty="0"/>
          </a:p>
          <a:p>
            <a:r>
              <a:rPr lang="cs-CZ" dirty="0"/>
              <a:t>§ 8b Zákon č. 133/2000 Sb., o evidenci obyvatel a rodných číslech a o změně některých zákonů (zákon o evidenci obyvatel), ve znění pozdějších předpisů.</a:t>
            </a:r>
          </a:p>
          <a:p>
            <a:endParaRPr lang="cs-CZ" dirty="0"/>
          </a:p>
        </p:txBody>
      </p:sp>
    </p:spTree>
    <p:extLst>
      <p:ext uri="{BB962C8B-B14F-4D97-AF65-F5344CB8AC3E}">
        <p14:creationId xmlns:p14="http://schemas.microsoft.com/office/powerpoint/2010/main" val="35234191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2400" b="1" dirty="0"/>
              <a:t>Použití rodného čísla školní jídelnou</a:t>
            </a:r>
            <a:br>
              <a:rPr lang="cs-CZ" sz="2400" dirty="0"/>
            </a:br>
            <a:r>
              <a:rPr lang="cs-CZ" sz="2400" b="1" dirty="0"/>
              <a:t>Je možné předat jídelně rodná čísla žáků, aby se podle nich identifikovaly pro platby obědů čipy na obědy apod.?</a:t>
            </a:r>
            <a:br>
              <a:rPr lang="cs-CZ" sz="2400" dirty="0"/>
            </a:br>
            <a:endParaRPr lang="cs-CZ" sz="2400" dirty="0"/>
          </a:p>
        </p:txBody>
      </p:sp>
      <p:sp>
        <p:nvSpPr>
          <p:cNvPr id="3" name="Zástupný symbol pro obsah 2"/>
          <p:cNvSpPr>
            <a:spLocks noGrp="1"/>
          </p:cNvSpPr>
          <p:nvPr>
            <p:ph idx="1"/>
          </p:nvPr>
        </p:nvSpPr>
        <p:spPr>
          <a:xfrm>
            <a:off x="677334" y="1865745"/>
            <a:ext cx="8596668" cy="4645891"/>
          </a:xfrm>
        </p:spPr>
        <p:txBody>
          <a:bodyPr>
            <a:normAutofit fontScale="77500" lnSpcReduction="20000"/>
          </a:bodyPr>
          <a:lstStyle/>
          <a:p>
            <a:pPr algn="just"/>
            <a:r>
              <a:rPr lang="cs-CZ" dirty="0"/>
              <a:t>Tento postup bych rozhodně nedoporučoval. S rodným číslem se smí zacházet jen v mezích zákona (zák. o evidenci obyvatel) a tam je uvedeno, že rodné číslo je oprávněna užívat nebo rozhodovat o jeho využívání v mezích stanovených zákonem výlučně fyzická osoba, které bylo rodné číslo přiděleno, nebo její zákonný zástupce; jinak lze rodné číslo využívat jen v případech stanovených v § 13c tohoto zákona. Takové nakládání nebude školní jídelna. Zejména pokud by šlo o jiný subjekt než škola. Neoprávněné nakládání s rodným číslem je pak přestupek s pokutou do 100 000.</a:t>
            </a:r>
          </a:p>
          <a:p>
            <a:pPr algn="just"/>
            <a:r>
              <a:rPr lang="cs-CZ" dirty="0"/>
              <a:t>Teoreticky by šlo věc řešit souhlasem zákonných zástupců podle GDPR (nebo souhlasem podle § 13c odst.1 písm. d) zákona o evidenci obyvatel) a pokud je jídelna jiný subjekt, pak ještě navíc smlouvou s ní. Ale to je nesmyslně složité  a je lepší zvolit jiný identifikátor.</a:t>
            </a:r>
          </a:p>
          <a:p>
            <a:r>
              <a:rPr lang="cs-CZ" i="1" u="sng" dirty="0"/>
              <a:t>Právní rámec:</a:t>
            </a:r>
            <a:endParaRPr lang="cs-CZ" dirty="0"/>
          </a:p>
          <a:p>
            <a:r>
              <a:rPr lang="cs-CZ" dirty="0"/>
              <a:t>§ 13 zák. č.  133/2000 o evidenci obyvatel</a:t>
            </a:r>
          </a:p>
          <a:p>
            <a:r>
              <a:rPr lang="cs-CZ" dirty="0"/>
              <a:t>§ 13c (1) Rodná čísla lze využívat jen</a:t>
            </a:r>
            <a:br>
              <a:rPr lang="cs-CZ" dirty="0"/>
            </a:br>
            <a:r>
              <a:rPr lang="cs-CZ" dirty="0"/>
              <a:t>a) jde-li o činnost ministerstev, jiných správních úřadů, orgánů pověřených výkonem státní správy, soudů, vyplývající z jejich zákonem stanovené působnosti, nebo notářů pro potřebu vedení Centrální evidence závětí,</a:t>
            </a:r>
            <a:br>
              <a:rPr lang="cs-CZ" dirty="0"/>
            </a:br>
            <a:r>
              <a:rPr lang="cs-CZ" b="1" dirty="0"/>
              <a:t>b) stanoví-li tak zvláštní zákon</a:t>
            </a:r>
            <a:r>
              <a:rPr lang="cs-CZ" dirty="0"/>
              <a:t>,</a:t>
            </a:r>
            <a:br>
              <a:rPr lang="cs-CZ" dirty="0"/>
            </a:br>
            <a:r>
              <a:rPr lang="cs-CZ" dirty="0"/>
              <a:t>c) pokud je to nezbytné pro vymáhání soukromoprávních nároků nebo pro předcházení vzniku nesplácených pohledávek, jsou-li přijata konkrétní opatření k ochraně práv a svobod subjektu údajů, která odpovídají stavu techniky, nákladům na provedení, povaze, rozsahu, kontextu a účelům zpracování i různě pravděpodobným a závažným rizikům pro práva a svobody fyzických osob, nebo</a:t>
            </a:r>
            <a:br>
              <a:rPr lang="cs-CZ" dirty="0"/>
            </a:br>
            <a:r>
              <a:rPr lang="cs-CZ" b="1" dirty="0"/>
              <a:t>d) se souhlasem nositele rodného čísla nebo jeho zákonného zástupce.</a:t>
            </a:r>
            <a:endParaRPr lang="cs-CZ" dirty="0"/>
          </a:p>
          <a:p>
            <a:endParaRPr lang="cs-CZ" dirty="0"/>
          </a:p>
        </p:txBody>
      </p:sp>
    </p:spTree>
    <p:extLst>
      <p:ext uri="{BB962C8B-B14F-4D97-AF65-F5344CB8AC3E}">
        <p14:creationId xmlns:p14="http://schemas.microsoft.com/office/powerpoint/2010/main" val="119928808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117297" cy="1320800"/>
          </a:xfrm>
        </p:spPr>
        <p:txBody>
          <a:bodyPr>
            <a:normAutofit fontScale="90000"/>
          </a:bodyPr>
          <a:lstStyle/>
          <a:p>
            <a:pPr lvl="0"/>
            <a:r>
              <a:rPr lang="cs-CZ" sz="1800" b="1" dirty="0"/>
              <a:t>Jak řešit nahlížení do Sbírky právních předpisů územních samosprávných celků</a:t>
            </a:r>
            <a:br>
              <a:rPr lang="cs-CZ" sz="1800" dirty="0"/>
            </a:br>
            <a:r>
              <a:rPr lang="cs-CZ" sz="1800" b="1" dirty="0"/>
              <a:t>V novém zákoně č. 35/2021 Sb. o sbírce právních předpisů územních samosprávných celků mají obce novou povinnost umožnit komukoli v úředních hodinách nahlížet do této Sbírky. Můžeme na to využít počítač pracovnice podatelny?</a:t>
            </a:r>
            <a:endParaRPr lang="cs-CZ" sz="1800" dirty="0"/>
          </a:p>
        </p:txBody>
      </p:sp>
      <p:sp>
        <p:nvSpPr>
          <p:cNvPr id="3" name="Zástupný symbol pro obsah 2"/>
          <p:cNvSpPr>
            <a:spLocks noGrp="1"/>
          </p:cNvSpPr>
          <p:nvPr>
            <p:ph idx="1"/>
          </p:nvPr>
        </p:nvSpPr>
        <p:spPr>
          <a:xfrm>
            <a:off x="677334" y="2160589"/>
            <a:ext cx="9279466" cy="4304866"/>
          </a:xfrm>
        </p:spPr>
        <p:txBody>
          <a:bodyPr>
            <a:normAutofit fontScale="85000" lnSpcReduction="20000"/>
          </a:bodyPr>
          <a:lstStyle/>
          <a:p>
            <a:pPr lvl="0" algn="just"/>
            <a:r>
              <a:rPr lang="cs-CZ" b="1" dirty="0"/>
              <a:t>   </a:t>
            </a:r>
            <a:r>
              <a:rPr lang="cs-CZ" dirty="0"/>
              <a:t>Ne, a nejen s ohledem na GDPR, ale na obecnou bezpečnost dat a vašich systémů. Podle zákona o Sbírce právních předpisů územních samosprávných celků musíte opravdu umožnit nahlížení do Sbírky, která je elektronicky vedena Ministerstvem vnitra. Musíte tedy mít možnost nahlížení s připojením přes internet. Pouštět někoho cizího na pracovní počítač je ovšem nebezpečné.</a:t>
            </a:r>
          </a:p>
          <a:p>
            <a:pPr algn="just"/>
            <a:r>
              <a:rPr lang="cs-CZ" dirty="0"/>
              <a:t>O této možnosti nahlížení nicméně občané nevědí a dá se předpokládat, že zájem bude malý nebo žádný. Nejsnazší to budou mít města a obce využívající elektronické úřední desky/vývěsky, kam lze modul Sbírky zpřístupnit a občan si může nahlížet venku před úřadem jak je libo i mimo úřední hodiny. Pro ty co nemají takovou vývěsku je nejjednodušší řešení využitím vysloužilého mobilu nebo tabletu s možností připojení na internet někde na podatelně nebo u asistentky a tento zapůjčíte pro čtení Sbírky. Víc bych pro tuto povinnost nedělal. </a:t>
            </a:r>
          </a:p>
          <a:p>
            <a:pPr algn="just"/>
            <a:r>
              <a:rPr lang="cs-CZ" dirty="0"/>
              <a:t>Možná snad ještě informaci o možnosti nahlížet dát někde na web. To nemusíte, do povinných informací podle informačního zákona to prováděcím zákonem č. 36/2021 Sb. pochopitelně zapomněli dát.</a:t>
            </a:r>
          </a:p>
          <a:p>
            <a:r>
              <a:rPr lang="cs-CZ" dirty="0"/>
              <a:t> </a:t>
            </a:r>
            <a:r>
              <a:rPr lang="cs-CZ" b="1" u="sng" dirty="0"/>
              <a:t>Právní rámec:</a:t>
            </a:r>
            <a:endParaRPr lang="cs-CZ" dirty="0"/>
          </a:p>
          <a:p>
            <a:r>
              <a:rPr lang="cs-CZ" dirty="0"/>
              <a:t>§ 7 zák. č. 35/2021 Sb., o sbírce právních předpisů územních samosprávných celků a některých správních úřadů.</a:t>
            </a:r>
            <a:br>
              <a:rPr lang="cs-CZ" dirty="0"/>
            </a:br>
            <a:r>
              <a:rPr lang="cs-CZ" i="1" dirty="0"/>
              <a:t>Nahlížení do Sbírky právních předpisů</a:t>
            </a:r>
            <a:br>
              <a:rPr lang="cs-CZ" i="1" dirty="0"/>
            </a:br>
            <a:r>
              <a:rPr lang="cs-CZ" i="1" dirty="0"/>
              <a:t>Územní samosprávný celek umožní v úředních hodinách bezplatně nahlížet do Sbírky právních předpisů v elektronické podobě.</a:t>
            </a:r>
            <a:endParaRPr lang="cs-CZ" dirty="0"/>
          </a:p>
          <a:p>
            <a:endParaRPr lang="cs-CZ" dirty="0"/>
          </a:p>
        </p:txBody>
      </p:sp>
    </p:spTree>
    <p:extLst>
      <p:ext uri="{BB962C8B-B14F-4D97-AF65-F5344CB8AC3E}">
        <p14:creationId xmlns:p14="http://schemas.microsoft.com/office/powerpoint/2010/main" val="9009019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2000" b="1" dirty="0"/>
              <a:t>Vyvěšení osobních údajů na úřední desce</a:t>
            </a:r>
            <a:br>
              <a:rPr lang="cs-CZ" sz="2000" dirty="0"/>
            </a:br>
            <a:r>
              <a:rPr lang="cs-CZ" sz="2000" b="1" dirty="0"/>
              <a:t>Pozemkový fond chce po našem úřadu vyvěsit dokument - veřejnou vyhlášku, kde jsou uvedeny adresy a jména účastníků řízení, musíme to podle GDPR anonymizovat?</a:t>
            </a:r>
            <a:br>
              <a:rPr lang="cs-CZ" sz="2000" dirty="0"/>
            </a:br>
            <a:endParaRPr lang="cs-CZ" sz="2000" dirty="0"/>
          </a:p>
        </p:txBody>
      </p:sp>
      <p:sp>
        <p:nvSpPr>
          <p:cNvPr id="3" name="Zástupný symbol pro obsah 2"/>
          <p:cNvSpPr>
            <a:spLocks noGrp="1"/>
          </p:cNvSpPr>
          <p:nvPr>
            <p:ph idx="1"/>
          </p:nvPr>
        </p:nvSpPr>
        <p:spPr/>
        <p:txBody>
          <a:bodyPr>
            <a:normAutofit fontScale="92500" lnSpcReduction="20000"/>
          </a:bodyPr>
          <a:lstStyle/>
          <a:p>
            <a:pPr algn="just"/>
            <a:r>
              <a:rPr lang="cs-CZ" dirty="0"/>
              <a:t>Nikoli, jde o doručování veřejnou vyhláškou podle § 25 správního řádu. V takovém případě vyvěšujete dokument na 15 dnů a v podobě, jaké vám byl zaslán, a nic neanonymizujete. Identifikaci účastníků stanovuje správní řád. Je o plnění právní povinnosti a postup je tedy v souladu s čl. 6 odst. 1 písm. c) nařízení GDPR.</a:t>
            </a:r>
          </a:p>
          <a:p>
            <a:pPr algn="just"/>
            <a:r>
              <a:rPr lang="cs-CZ" dirty="0"/>
              <a:t>Jen si musíte dát pozor, abyste dokument neměli na úřední desce déle než uvedenou dobu, nebo aby nezůstal přístupný v archivu. Pak byste již neměli oprávnění s těmito údaji nakládat jejich zveřejněním.</a:t>
            </a:r>
          </a:p>
          <a:p>
            <a:pPr algn="just"/>
            <a:r>
              <a:rPr lang="cs-CZ" b="1" u="sng" dirty="0"/>
              <a:t>Právní rámec:</a:t>
            </a:r>
            <a:endParaRPr lang="cs-CZ" dirty="0"/>
          </a:p>
          <a:p>
            <a:pPr algn="just"/>
            <a:r>
              <a:rPr lang="cs-CZ" dirty="0"/>
              <a:t>Čl. 6 odst. 1 písm. c) nařízení GDPR: zpracování je nezbytné pro splnění právní povinnosti, která se na správce vztahuje.</a:t>
            </a:r>
          </a:p>
          <a:p>
            <a:r>
              <a:rPr lang="cs-CZ" dirty="0"/>
              <a:t>§ 25 zák. č. 500/2004 Sb., správní řád, </a:t>
            </a:r>
          </a:p>
          <a:p>
            <a:r>
              <a:rPr lang="cs-CZ" u="sng" dirty="0">
                <a:hlinkClick r:id="rId2"/>
              </a:rPr>
              <a:t>https://www.uoou.cz/dorucovani-verejnou-vyhlaskou-na-uredni-desce/d-45791</a:t>
            </a:r>
            <a:endParaRPr lang="cs-CZ" dirty="0"/>
          </a:p>
          <a:p>
            <a:r>
              <a:rPr lang="cs-CZ" u="sng" dirty="0">
                <a:hlinkClick r:id="rId3"/>
              </a:rPr>
              <a:t>https://www.mvcr.cz/gdpr/soubor/gdpr-modelove-situace-zverejnovani-na-urednich-deskach.aspx</a:t>
            </a:r>
            <a:endParaRPr lang="cs-CZ" dirty="0"/>
          </a:p>
          <a:p>
            <a:endParaRPr lang="cs-CZ" dirty="0"/>
          </a:p>
        </p:txBody>
      </p:sp>
    </p:spTree>
    <p:extLst>
      <p:ext uri="{BB962C8B-B14F-4D97-AF65-F5344CB8AC3E}">
        <p14:creationId xmlns:p14="http://schemas.microsoft.com/office/powerpoint/2010/main" val="77344041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2000" b="1" dirty="0"/>
              <a:t>Kontakty na klienta úřadu.</a:t>
            </a:r>
            <a:br>
              <a:rPr lang="cs-CZ" sz="2000" dirty="0"/>
            </a:br>
            <a:r>
              <a:rPr lang="cs-CZ" sz="2000" b="1" dirty="0"/>
              <a:t>Při řešení agendy cestovních dokladů a občanských průkazů si bereme na klienta, pokud chce,  telefonní číslo a voláme, když je doklad připraven k vyzvednutí. Musíme na to mít souhlas podle GDPR?</a:t>
            </a:r>
            <a:br>
              <a:rPr lang="cs-CZ" sz="2000" dirty="0"/>
            </a:br>
            <a:endParaRPr lang="cs-CZ" sz="2000" dirty="0"/>
          </a:p>
        </p:txBody>
      </p:sp>
      <p:sp>
        <p:nvSpPr>
          <p:cNvPr id="3" name="Zástupný symbol pro obsah 2"/>
          <p:cNvSpPr>
            <a:spLocks noGrp="1"/>
          </p:cNvSpPr>
          <p:nvPr>
            <p:ph idx="1"/>
          </p:nvPr>
        </p:nvSpPr>
        <p:spPr>
          <a:xfrm>
            <a:off x="677334" y="2160589"/>
            <a:ext cx="8596668" cy="4203266"/>
          </a:xfrm>
        </p:spPr>
        <p:txBody>
          <a:bodyPr>
            <a:normAutofit fontScale="92500" lnSpcReduction="10000"/>
          </a:bodyPr>
          <a:lstStyle/>
          <a:p>
            <a:pPr algn="just"/>
            <a:r>
              <a:rPr lang="cs-CZ" dirty="0"/>
              <a:t>V takovém případě jde o jednorázové využití kontaktního údaj, které dále nezpracováváte a klient s ním souhlasil, protože rychleji získá informaci o vyhotovení dokladu. Není nutný souhlas podle GDPR. Neměli byste si ale kontaktní údaje jiné, než stanovují předpisy, nikde shromažďovat.</a:t>
            </a:r>
          </a:p>
          <a:p>
            <a:pPr algn="just"/>
            <a:r>
              <a:rPr lang="cs-CZ" dirty="0"/>
              <a:t>K této věci se vyjádřit i Úřad na ochranu osobních údajů:</a:t>
            </a:r>
          </a:p>
          <a:p>
            <a:pPr algn="just"/>
            <a:r>
              <a:rPr lang="cs-CZ" dirty="0"/>
              <a:t>Co se týče kontaktních údajů typu mobilního čísla či emailu, zpravidla slouží tyto údaje k urychlení kontaktu s občanem v rámci vyřizování věci. Pokud veřejné úřady či samospráva umožní občanovi v rámci vyřizování jeho věci spolu s adresou sdělit i další kontaktní údaje, nejde o porušení zásady minimalizace a takové osobní údaje lze zpracovávat pro účely plnění úkolu prováděného ve veřejném zájmu či při výkonu veřejné moci, tj. neaplikuje se souhlas. </a:t>
            </a:r>
            <a:r>
              <a:rPr lang="cs-CZ" u="sng" dirty="0">
                <a:hlinkClick r:id="rId2"/>
              </a:rPr>
              <a:t>https://www.uoou.cz/k-obcim-a-statni-sprave/ds-5093/p1=5093</a:t>
            </a:r>
            <a:endParaRPr lang="cs-CZ" dirty="0"/>
          </a:p>
          <a:p>
            <a:r>
              <a:rPr lang="cs-CZ" b="1" u="sng" dirty="0"/>
              <a:t>Právní rámec:</a:t>
            </a:r>
            <a:endParaRPr lang="cs-CZ" dirty="0"/>
          </a:p>
          <a:p>
            <a:r>
              <a:rPr lang="cs-CZ" u="sng" dirty="0">
                <a:hlinkClick r:id="rId2"/>
              </a:rPr>
              <a:t>https://www.uoou.cz/k-obcim-a-statni-sprave/ds-5093/p1=5093</a:t>
            </a:r>
            <a:r>
              <a:rPr lang="cs-CZ" dirty="0"/>
              <a:t> </a:t>
            </a:r>
          </a:p>
          <a:p>
            <a:pPr marL="0" indent="0">
              <a:buNone/>
            </a:pPr>
            <a:endParaRPr lang="cs-CZ" dirty="0"/>
          </a:p>
          <a:p>
            <a:endParaRPr lang="cs-CZ" dirty="0"/>
          </a:p>
        </p:txBody>
      </p:sp>
    </p:spTree>
    <p:extLst>
      <p:ext uri="{BB962C8B-B14F-4D97-AF65-F5344CB8AC3E}">
        <p14:creationId xmlns:p14="http://schemas.microsoft.com/office/powerpoint/2010/main" val="22051680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1800" b="1" dirty="0"/>
              <a:t>Souhlas školy/školky k vyzvedávání dětí?</a:t>
            </a:r>
            <a:br>
              <a:rPr lang="cs-CZ" sz="1800" dirty="0"/>
            </a:br>
            <a:r>
              <a:rPr lang="cs-CZ" sz="1800" b="1" dirty="0"/>
              <a:t>Revidujeme dokumentaci k GDPR, musíme řešit souhlasem vyzvedávání dětí jinou osobou než rodičem?</a:t>
            </a:r>
            <a:br>
              <a:rPr lang="cs-CZ" sz="1800" dirty="0"/>
            </a:br>
            <a:endParaRPr lang="cs-CZ" sz="1800" dirty="0"/>
          </a:p>
        </p:txBody>
      </p:sp>
      <p:sp>
        <p:nvSpPr>
          <p:cNvPr id="3" name="Zástupný symbol pro obsah 2"/>
          <p:cNvSpPr>
            <a:spLocks noGrp="1"/>
          </p:cNvSpPr>
          <p:nvPr>
            <p:ph idx="1"/>
          </p:nvPr>
        </p:nvSpPr>
        <p:spPr>
          <a:xfrm>
            <a:off x="677334" y="1717965"/>
            <a:ext cx="8596668" cy="4323398"/>
          </a:xfrm>
        </p:spPr>
        <p:txBody>
          <a:bodyPr>
            <a:normAutofit fontScale="70000" lnSpcReduction="20000"/>
          </a:bodyPr>
          <a:lstStyle/>
          <a:p>
            <a:r>
              <a:rPr lang="cs-CZ" dirty="0"/>
              <a:t>Škola vykonává dohled nad dítětem od převzetí do předání zákonnému zástupci nebo jiné osobě pověřené rodičem. Takové pověření musí být písemné, pro tyto kroky tedy není nutný souhlas.</a:t>
            </a:r>
          </a:p>
          <a:p>
            <a:r>
              <a:rPr lang="cs-CZ" dirty="0"/>
              <a:t>To vyplývá z občanského zákoníku a z vyhlášky č.14/2005 Sb. a pro řešení této věci souhlasem podle GDPR tedy není na místě.</a:t>
            </a:r>
          </a:p>
          <a:p>
            <a:pPr algn="just"/>
            <a:r>
              <a:rPr lang="cs-CZ" dirty="0"/>
              <a:t>Vyhláška MŠMT č. 14/2005 Sb., o předškolním vzdělávání, upravuje povinnosti pro školu v § 5 odst. 1 a stanovuje povinnost písemného pověření takto: Právnická osoba, která vykonává činnost mateřské školy, vykonává dohled nad dítětem od doby, kdy je učitel mateřské školy převezme od jeho zákonného zástupce nebo jím pověřené osoby, až do doby, kdy je učitel mateřské školy předá jeho zákonnému zástupci nebo jím pověřené osobě. Předat dítě pověřené osobě lze jen na základě písemného pověření vystaveného zákonným zástupcem dítěte.</a:t>
            </a:r>
          </a:p>
          <a:p>
            <a:r>
              <a:rPr lang="cs-CZ" dirty="0"/>
              <a:t>Pro zpracovávání takové evidence osob zmocněných k vyzvednutí dítěte a jejich osobních údajů v nezbytném rozsahu je tedy zákonný důvod a souhlas není potřeba, důvod zpracování je dán čl. 6 odst. 1 písm. c nařízení GDPR.</a:t>
            </a:r>
          </a:p>
          <a:p>
            <a:r>
              <a:rPr lang="cs-CZ" i="1" u="sng" dirty="0"/>
              <a:t>Právní rámec:</a:t>
            </a:r>
            <a:endParaRPr lang="cs-CZ" dirty="0"/>
          </a:p>
          <a:p>
            <a:r>
              <a:rPr lang="cs-CZ" dirty="0"/>
              <a:t>Čl. 6 odst. 1 písm. c) nařízení GDPR: zpracování je nezbytné pro splnění právní povinnosti, která se na správce vztahuje.</a:t>
            </a:r>
          </a:p>
          <a:p>
            <a:pPr algn="just"/>
            <a:r>
              <a:rPr lang="cs-CZ" dirty="0"/>
              <a:t>Vyhláška MŠMT č 14/2005 Sb., o předškolním vzděláváním § 5 </a:t>
            </a:r>
            <a:r>
              <a:rPr lang="cs-CZ" i="1" dirty="0"/>
              <a:t>Péče o zdraví a bezpečnost dětí (1) Právnická osoba, která vykonává činnost mateřské školy, vykonává dohled nad dítětem od doby, kdy je učitel mateřské školy převezme od jeho zákonného zástupce nebo jím pověřené osoby, až do doby, kdy je učitel mateřské školy předá jeho zákonnému zástupci nebo jím pověřené osobě. Předat dítě pověřené osobě lze jen na základě písemného pověření vystaveného zákonným zástupcem dítěte</a:t>
            </a:r>
            <a:endParaRPr lang="cs-CZ" dirty="0"/>
          </a:p>
        </p:txBody>
      </p:sp>
    </p:spTree>
    <p:extLst>
      <p:ext uri="{BB962C8B-B14F-4D97-AF65-F5344CB8AC3E}">
        <p14:creationId xmlns:p14="http://schemas.microsoft.com/office/powerpoint/2010/main" val="4158490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54C17F-2EF0-5C05-B945-74A466B4878E}"/>
              </a:ext>
            </a:extLst>
          </p:cNvPr>
          <p:cNvSpPr>
            <a:spLocks noGrp="1"/>
          </p:cNvSpPr>
          <p:nvPr>
            <p:ph type="title"/>
          </p:nvPr>
        </p:nvSpPr>
        <p:spPr/>
        <p:txBody>
          <a:bodyPr/>
          <a:lstStyle/>
          <a:p>
            <a:r>
              <a:rPr lang="cs-CZ" dirty="0"/>
              <a:t>Zveřejnění poskytnutých informací na webu</a:t>
            </a:r>
          </a:p>
        </p:txBody>
      </p:sp>
      <p:sp>
        <p:nvSpPr>
          <p:cNvPr id="3" name="Zástupný obsah 2">
            <a:extLst>
              <a:ext uri="{FF2B5EF4-FFF2-40B4-BE49-F238E27FC236}">
                <a16:creationId xmlns:a16="http://schemas.microsoft.com/office/drawing/2014/main" id="{CB728AC0-E7E2-649C-3A96-626C94EE1295}"/>
              </a:ext>
            </a:extLst>
          </p:cNvPr>
          <p:cNvSpPr>
            <a:spLocks noGrp="1"/>
          </p:cNvSpPr>
          <p:nvPr>
            <p:ph idx="1"/>
          </p:nvPr>
        </p:nvSpPr>
        <p:spPr/>
        <p:txBody>
          <a:bodyPr>
            <a:normAutofit/>
          </a:bodyPr>
          <a:lstStyle/>
          <a:p>
            <a:r>
              <a:rPr lang="cs-CZ" sz="2800" dirty="0"/>
              <a:t>Do 15 dnů od poskytnutí</a:t>
            </a:r>
          </a:p>
          <a:p>
            <a:r>
              <a:rPr lang="cs-CZ" sz="2800" dirty="0"/>
              <a:t>Anonymizované</a:t>
            </a:r>
          </a:p>
          <a:p>
            <a:r>
              <a:rPr lang="cs-CZ" sz="2800" dirty="0"/>
              <a:t>Na 6 let (nové, platí od 1.1. 2023)</a:t>
            </a:r>
          </a:p>
        </p:txBody>
      </p:sp>
    </p:spTree>
    <p:extLst>
      <p:ext uri="{BB962C8B-B14F-4D97-AF65-F5344CB8AC3E}">
        <p14:creationId xmlns:p14="http://schemas.microsoft.com/office/powerpoint/2010/main" val="301024334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lvl="0"/>
            <a:r>
              <a:rPr lang="cs-CZ" sz="2800" b="1" dirty="0"/>
              <a:t>Osobní údaje na úřední desce obce</a:t>
            </a:r>
            <a:br>
              <a:rPr lang="cs-CZ" sz="2800" dirty="0"/>
            </a:br>
            <a:r>
              <a:rPr lang="cs-CZ" sz="2800" b="1" dirty="0"/>
              <a:t>Musíme anonymizovat vyvěšované osobní údaje při zveřejňování na úřední desce? </a:t>
            </a:r>
            <a:br>
              <a:rPr lang="cs-CZ" sz="2800" dirty="0"/>
            </a:br>
            <a:endParaRPr lang="cs-CZ" sz="2800" dirty="0"/>
          </a:p>
        </p:txBody>
      </p:sp>
      <p:sp>
        <p:nvSpPr>
          <p:cNvPr id="3" name="Zástupný symbol pro obsah 2"/>
          <p:cNvSpPr>
            <a:spLocks noGrp="1"/>
          </p:cNvSpPr>
          <p:nvPr>
            <p:ph idx="1"/>
          </p:nvPr>
        </p:nvSpPr>
        <p:spPr/>
        <p:txBody>
          <a:bodyPr>
            <a:normAutofit fontScale="85000" lnSpcReduction="10000"/>
          </a:bodyPr>
          <a:lstStyle/>
          <a:p>
            <a:pPr algn="just"/>
            <a:r>
              <a:rPr lang="cs-CZ" dirty="0"/>
              <a:t>V případě písemností, které máte povinnost zveřejňovat, je nutno dodržovat rozsah osobních údajů, které stanovuje pro vyvěšení konkrétní právní předpis a neuvádět nic navíc. V takovém případě je zveřejnění údajů v pořádku. Například vyvěšení exekutorské vývěsky o dražbě ve vaší obci obsahuje často mnoho osobních údajů. Vyvěšujete ji ale v zaslané podobě, nic neanonymizujete.  U vlastních dokumentů obce pozor na nadbytečnost osobních údajů, zveřejňování podpisů, žádostí o informace apod.</a:t>
            </a:r>
          </a:p>
          <a:p>
            <a:r>
              <a:rPr lang="cs-CZ" dirty="0"/>
              <a:t>Dále je nutno dbát na to, že osobní údaje smíte mít na úřední desce vyvěšeny jen po dobu nezbytně nutnou k vyvěšení konkrétního dokumentu, pak by neměl být veřejně přístupný ani archiv úřední desky.</a:t>
            </a:r>
          </a:p>
          <a:p>
            <a:r>
              <a:rPr lang="cs-CZ" dirty="0"/>
              <a:t>Na uvedeném příkladu s exekutorskou vývěskou tedy lze shrnout, že na požadovaných 15 nebo 30 dnů tam smí (i musí) viset vše, co je v dokumentu uvedeno, po této lhůtě ale nesmí být dokument již přístupný.</a:t>
            </a:r>
          </a:p>
          <a:p>
            <a:r>
              <a:rPr lang="cs-CZ" b="1" u="sng" dirty="0"/>
              <a:t>Právní rámec:</a:t>
            </a:r>
            <a:endParaRPr lang="cs-CZ" dirty="0"/>
          </a:p>
          <a:p>
            <a:r>
              <a:rPr lang="cs-CZ" dirty="0"/>
              <a:t>-  čl. 6, odst. 1, písm. c) nařízení GDPR:  zpracování je nezbytné pro splnění právní povinnosti, která se na správce vztahuje</a:t>
            </a:r>
          </a:p>
          <a:p>
            <a:endParaRPr lang="cs-CZ" dirty="0"/>
          </a:p>
        </p:txBody>
      </p:sp>
    </p:spTree>
    <p:extLst>
      <p:ext uri="{BB962C8B-B14F-4D97-AF65-F5344CB8AC3E}">
        <p14:creationId xmlns:p14="http://schemas.microsoft.com/office/powerpoint/2010/main" val="9798690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8596668" cy="1799492"/>
          </a:xfrm>
        </p:spPr>
        <p:txBody>
          <a:bodyPr>
            <a:normAutofit fontScale="90000"/>
          </a:bodyPr>
          <a:lstStyle/>
          <a:p>
            <a:pPr algn="just"/>
            <a:r>
              <a:rPr lang="cs-CZ" sz="1800" b="1" dirty="0"/>
              <a:t>Souhlas uchazeče o zaměstnání podle GDPR do výběrového řízení?</a:t>
            </a:r>
            <a:br>
              <a:rPr lang="cs-CZ" sz="1800" dirty="0"/>
            </a:br>
            <a:r>
              <a:rPr lang="cs-CZ" sz="1800" b="1" dirty="0"/>
              <a:t>Ve vyhlašovaných výběrových řízeních máme souhlas uchazeče se zpracováním osobních údajů tohoto znění: </a:t>
            </a:r>
            <a:r>
              <a:rPr lang="cs-CZ" sz="1800" b="1" i="1" dirty="0"/>
              <a:t>„Poskytnutím svých osobních údajů v rozsahu podkladů pro přihlášku do výběrového řízení dávám, ve smyslu zákona č. 101/2000 Sb., o ochraně osobních údajů, souhlas k jejich zpracování a uchování.“ Jméno a příjmení, datum narození, vlastnoruční podpis</a:t>
            </a:r>
            <a:endParaRPr lang="cs-CZ" sz="2000" dirty="0"/>
          </a:p>
        </p:txBody>
      </p:sp>
      <p:sp>
        <p:nvSpPr>
          <p:cNvPr id="3" name="Zástupný symbol pro obsah 2"/>
          <p:cNvSpPr>
            <a:spLocks noGrp="1"/>
          </p:cNvSpPr>
          <p:nvPr>
            <p:ph idx="1"/>
          </p:nvPr>
        </p:nvSpPr>
        <p:spPr>
          <a:xfrm>
            <a:off x="677334" y="2549235"/>
            <a:ext cx="8596668" cy="4082474"/>
          </a:xfrm>
        </p:spPr>
        <p:txBody>
          <a:bodyPr>
            <a:normAutofit fontScale="70000" lnSpcReduction="20000"/>
          </a:bodyPr>
          <a:lstStyle/>
          <a:p>
            <a:pPr algn="just"/>
            <a:r>
              <a:rPr lang="cs-CZ" dirty="0"/>
              <a:t>V pracovněprávních vztazích je souhlas v naprosté většině případů neaplikovatelný i nesprávný. Města dodnes vyvěšují ve výběrových řízeních povinnost souhlasu, dokonce velmi často ještě s roky zrušeným zákonem č. 101/2000 Sb., o ochraně osobních údajů, což je i případ, který zmiňujete.</a:t>
            </a:r>
          </a:p>
          <a:p>
            <a:pPr algn="just"/>
            <a:r>
              <a:rPr lang="cs-CZ" dirty="0"/>
              <a:t> Zaměstnavatel zpracovává osobní údaje zaměstnanců pro účely plnění zákonem stanovených povinností, ke sjednání a naplňování pracovněprávního vztahu, zpracování takových osobních údajů je rovněž nezbytné pro provedení opatření přijatých před případným uzavřením pracovní či jiné smlouvy Činnost zaměstnavatele je tak v souladu s článkem 6 odst. 1 písm. b) a c) GDPR. Přijímání zaměstnanců je také oprávněným zájmem zaměstnavatele (čl. 6 odst. 1 písm. f) GDPR</a:t>
            </a:r>
          </a:p>
          <a:p>
            <a:pPr algn="just"/>
            <a:r>
              <a:rPr lang="cs-CZ" dirty="0"/>
              <a:t>Souhlas, který by nebyl svobodný je podle nařízení GDPR neaplikovatelný, o situace v pracovněprávních věcech panuje shoda i v odborné literatuře a nerovností stran v pracovněprávních věcech se zabývá i Evropský sbor pro ochranu osobních údajů (dříve Pracovní skupina WP29) v Pokynu 5/2020 z 4.5.2020 článek 3.1.1 bod 21 (</a:t>
            </a:r>
            <a:r>
              <a:rPr lang="cs-CZ" dirty="0" err="1"/>
              <a:t>Guidelines</a:t>
            </a:r>
            <a:r>
              <a:rPr lang="cs-CZ" dirty="0"/>
              <a:t> 05/2020 on </a:t>
            </a:r>
            <a:r>
              <a:rPr lang="cs-CZ" dirty="0" err="1"/>
              <a:t>consent</a:t>
            </a:r>
            <a:r>
              <a:rPr lang="cs-CZ" dirty="0"/>
              <a:t> </a:t>
            </a:r>
            <a:r>
              <a:rPr lang="cs-CZ" dirty="0" err="1"/>
              <a:t>under</a:t>
            </a:r>
            <a:r>
              <a:rPr lang="cs-CZ" dirty="0"/>
              <a:t> </a:t>
            </a:r>
            <a:r>
              <a:rPr lang="cs-CZ" dirty="0" err="1"/>
              <a:t>Regulation</a:t>
            </a:r>
            <a:r>
              <a:rPr lang="cs-CZ" dirty="0"/>
              <a:t> 2016/679, </a:t>
            </a:r>
            <a:r>
              <a:rPr lang="cs-CZ" dirty="0" err="1"/>
              <a:t>Version</a:t>
            </a:r>
            <a:r>
              <a:rPr lang="cs-CZ" dirty="0"/>
              <a:t> 1.0,  4 5. 2020) </a:t>
            </a:r>
            <a:r>
              <a:rPr lang="cs-CZ" u="sng" dirty="0">
                <a:hlinkClick r:id="rId2"/>
              </a:rPr>
              <a:t>https://www.uoou.cz/assets/File.ashx?id_org=200144&amp;id_dokumenty=42277</a:t>
            </a:r>
            <a:r>
              <a:rPr lang="cs-CZ" dirty="0"/>
              <a:t> </a:t>
            </a:r>
          </a:p>
          <a:p>
            <a:pPr algn="just"/>
            <a:r>
              <a:rPr lang="cs-CZ" dirty="0"/>
              <a:t>Zaměstnance musíte ale dostatečně informovat o zpracovávání jeho osobních údajů již při výběrovém řízení.  Souhlas by byl možný ovšem pro situace, že uchazeče nevyberete, chcete jej ale kontaktovat později pokud byste pozici vypisovali znovu.</a:t>
            </a:r>
          </a:p>
          <a:p>
            <a:r>
              <a:rPr lang="cs-CZ" i="1" u="sng" dirty="0"/>
              <a:t>Právní rámec:</a:t>
            </a:r>
            <a:endParaRPr lang="cs-CZ" dirty="0"/>
          </a:p>
          <a:p>
            <a:r>
              <a:rPr lang="cs-CZ" dirty="0"/>
              <a:t>Čl. 6 odst. 1 písm. b a c) nařízení GDPR:  b) zpracování je nezbytné pro splnění smlouvy, jejíž smluvní stranou je subjekt údajů, nebo pro provedení opatření přijatých před uzavřením smlouvy na žádost tohoto subjektu údajů, c) zpracování je nezbytné pro splnění právní povinnosti, která se na správce vztahuje.</a:t>
            </a:r>
          </a:p>
          <a:p>
            <a:endParaRPr lang="cs-CZ" dirty="0"/>
          </a:p>
        </p:txBody>
      </p:sp>
    </p:spTree>
    <p:extLst>
      <p:ext uri="{BB962C8B-B14F-4D97-AF65-F5344CB8AC3E}">
        <p14:creationId xmlns:p14="http://schemas.microsoft.com/office/powerpoint/2010/main" val="6285982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1" descr="cid:image001.jpg@01D75799.61FA5ED0"/>
          <p:cNvPicPr>
            <a:picLocks noGrp="1" noChangeAspect="1" noChangeArrowheads="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0" y="243320"/>
            <a:ext cx="11983545" cy="661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98259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lvl="0"/>
            <a:r>
              <a:rPr lang="cs-CZ" sz="2000" b="1" dirty="0"/>
              <a:t>Nahlížení do zápisu ze zasedání zastupitelstva  </a:t>
            </a:r>
            <a:br>
              <a:rPr lang="cs-CZ" sz="2000" dirty="0"/>
            </a:br>
            <a:r>
              <a:rPr lang="cs-CZ" sz="2000" b="1" dirty="0"/>
              <a:t>Občan obce chce nahlédnout do zápisu ze zasedání zastupitelstva, musíme to umožnit a jak je to s GDPR? Co když chce kopii? Máme tedy nějak anonymizovat osobní údaje a předložit mu to anonymizované? </a:t>
            </a:r>
            <a:br>
              <a:rPr lang="cs-CZ" sz="2000" dirty="0"/>
            </a:br>
            <a:endParaRPr lang="cs-CZ" sz="2000" dirty="0"/>
          </a:p>
        </p:txBody>
      </p:sp>
      <p:sp>
        <p:nvSpPr>
          <p:cNvPr id="3" name="Zástupný symbol pro obsah 2"/>
          <p:cNvSpPr>
            <a:spLocks noGrp="1"/>
          </p:cNvSpPr>
          <p:nvPr>
            <p:ph idx="1"/>
          </p:nvPr>
        </p:nvSpPr>
        <p:spPr/>
        <p:txBody>
          <a:bodyPr>
            <a:normAutofit fontScale="85000" lnSpcReduction="20000"/>
          </a:bodyPr>
          <a:lstStyle/>
          <a:p>
            <a:pPr algn="just"/>
            <a:r>
              <a:rPr lang="cs-CZ" dirty="0"/>
              <a:t>Podle GDPR půjde o plnění právní povinnosti podle čl. 6. Zákon o obcích v § 16 odst. 2 stanovuje že  musíte  umožnit nahlédnout do zápisu  po 10 dnech od skončení zasedání zastupitelstva občanovi obce (rovněž i fyzické osobě, která dosáhla věku 18 let a vlastní na území obce nemovitost, či fyzické osoby, která dosáhla věku 18 let, je cizím státním občanem a je v obci hlášena k trvalému pobytu, stanoví-li tak mezinárodní smlouva, kterou je Česká republika vázána a která byla vyhlášena), tyto osoby mají podle zákona  o obcích právo nahlížet do usnesení a zápisů z jednání zastupitelstva obce a pořizovat si z nich výpisy. </a:t>
            </a:r>
          </a:p>
          <a:p>
            <a:pPr algn="just"/>
            <a:r>
              <a:rPr lang="cs-CZ" dirty="0"/>
              <a:t>Jak vždy uvádím, zákon o obcích je již poněkud retro, z doby, kdy leckde fungovala veřejná správa jen na psacích strojích, proto jeho formulace neodpovídají 21. století, „pořizovat výpisy“ tak dnes znamená i kopírování i ofocení vlastním zařízením, např. mobilem. Občan obce má tedy právo na nahlédnutí zápisu bez úprav a na kopii v neanonymizované verzi.</a:t>
            </a:r>
          </a:p>
          <a:p>
            <a:pPr algn="just"/>
            <a:r>
              <a:rPr lang="cs-CZ" b="1" dirty="0"/>
              <a:t> </a:t>
            </a:r>
            <a:r>
              <a:rPr lang="cs-CZ" b="1" u="sng" dirty="0"/>
              <a:t>Právní rámec:</a:t>
            </a:r>
            <a:endParaRPr lang="cs-CZ" dirty="0"/>
          </a:p>
          <a:p>
            <a:r>
              <a:rPr lang="cs-CZ" dirty="0"/>
              <a:t>-  čl. 6, odst. 1, písm. c) nařízení GDPR:  zpracování je nezbytné pro splnění právní povinnosti, která se na správce vztahuje.</a:t>
            </a:r>
          </a:p>
          <a:p>
            <a:r>
              <a:rPr lang="cs-CZ" dirty="0"/>
              <a:t>-  § 16 odst. 2 písm. e) nahlížet do rozpočtu obce a do závěrečného účtu obce za uplynulý kalendářní rok, do usnesení a zápisů z jednání zastupitelstva obce, do usnesení rady obce, výborů zastupitelstva obce a komisí rady obce a pořizovat si z nich výpisy,</a:t>
            </a:r>
          </a:p>
          <a:p>
            <a:endParaRPr lang="cs-CZ" dirty="0"/>
          </a:p>
        </p:txBody>
      </p:sp>
    </p:spTree>
    <p:extLst>
      <p:ext uri="{BB962C8B-B14F-4D97-AF65-F5344CB8AC3E}">
        <p14:creationId xmlns:p14="http://schemas.microsoft.com/office/powerpoint/2010/main" val="87557290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lvl="0"/>
            <a:r>
              <a:rPr lang="cs-CZ" sz="2000" b="1" dirty="0"/>
              <a:t>Pronájmy bytů – souhlas podle GDPR?</a:t>
            </a:r>
            <a:br>
              <a:rPr lang="cs-CZ" sz="2000" dirty="0"/>
            </a:br>
            <a:r>
              <a:rPr lang="cs-CZ" sz="2000" b="1" dirty="0"/>
              <a:t>Město pronajímá obecní byty, nejsme si jisti, zda nám nechybí souhlas nájemců a zájemců o byt podle GDPR, vedlejší město je má ve vzorech pro žadatele o byt. Musíme jej mít?</a:t>
            </a:r>
            <a:br>
              <a:rPr lang="cs-CZ" sz="2000" dirty="0"/>
            </a:br>
            <a:endParaRPr lang="cs-CZ" sz="2000" dirty="0"/>
          </a:p>
        </p:txBody>
      </p:sp>
      <p:sp>
        <p:nvSpPr>
          <p:cNvPr id="3" name="Zástupný symbol pro obsah 2"/>
          <p:cNvSpPr>
            <a:spLocks noGrp="1"/>
          </p:cNvSpPr>
          <p:nvPr>
            <p:ph idx="1"/>
          </p:nvPr>
        </p:nvSpPr>
        <p:spPr/>
        <p:txBody>
          <a:bodyPr>
            <a:normAutofit fontScale="77500" lnSpcReduction="20000"/>
          </a:bodyPr>
          <a:lstStyle/>
          <a:p>
            <a:pPr algn="just"/>
            <a:r>
              <a:rPr lang="cs-CZ" dirty="0"/>
              <a:t>Pronájem bytů je smluvní vztah, pro nájemce tedy souhlas nepotřebujete. Podle již neplatné zákona o ochraně osobních údajů byl souhlas primárním právním důvodem pro zpracovávání osobních údajů. V současné době jsou si důvody zpracování osobních údajů rovny. Pro pronájem bytů tak bude právní důvod podle čl. 6 odst. 1 písm. b) nařízení GDPR (i do záznamu o činnostech zpracování podle GDPR) to, že </a:t>
            </a:r>
            <a:r>
              <a:rPr lang="cs-CZ" i="1" dirty="0"/>
              <a:t>zpracování je nezbytné pro splnění smlouvy, jejíž smluvní stranou je subjekt údajů, nebo pro provedení opatření přijatých před uzavřením smlouvy na žádost tohoto subjektu údajů.</a:t>
            </a:r>
            <a:endParaRPr lang="cs-CZ" dirty="0"/>
          </a:p>
          <a:p>
            <a:pPr algn="just"/>
            <a:r>
              <a:rPr lang="cs-CZ" dirty="0"/>
              <a:t>I v případě zájemců o byt máte pokryt důvod zpracovávání osobních údajů a to přímo občanským zákoníkem v rámci tzv. předsmluvního jednání. Občanský zákoník v § 1730 říká, že poskytnou-li si strany při jednání o smlouvě údaje a sdělení, má každá ze stran právo vést o nich záznamy, i když smlouva nebude uzavřena. Samozřejmě s údaji nakládáte i podle spisového řádu a neuchováváte je déle než je nutné.</a:t>
            </a:r>
          </a:p>
          <a:p>
            <a:pPr algn="just"/>
            <a:r>
              <a:rPr lang="cs-CZ" u="sng" dirty="0"/>
              <a:t>Právní rámec:</a:t>
            </a:r>
            <a:endParaRPr lang="cs-CZ" dirty="0"/>
          </a:p>
          <a:p>
            <a:r>
              <a:rPr lang="cs-CZ" dirty="0"/>
              <a:t>čl. 6 odst. 1 písm. b) nařízení GDPR </a:t>
            </a:r>
            <a:r>
              <a:rPr lang="cs-CZ" i="1" dirty="0"/>
              <a:t>zpracování je nezbytné pro splnění smlouvy, jejíž smluvní stranou je subjekt údajů, nebo pro provedení opatření přijatých před uzavřením smlouvy na žádost tohoto subjektu údajů</a:t>
            </a:r>
            <a:endParaRPr lang="cs-CZ" dirty="0"/>
          </a:p>
          <a:p>
            <a:r>
              <a:rPr lang="cs-CZ" dirty="0"/>
              <a:t>§ 1730 občanského zákoníku: odst. </a:t>
            </a:r>
            <a:r>
              <a:rPr lang="cs-CZ" i="1" dirty="0"/>
              <a:t>1 Poskytnou-li si strany při jednání o smlouvě údaje a sdělení, má každá ze stran právo vést o nich záznamy, i když smlouva nebude uzavřena.</a:t>
            </a:r>
            <a:br>
              <a:rPr lang="cs-CZ" i="1" dirty="0"/>
            </a:br>
            <a:r>
              <a:rPr lang="cs-CZ" dirty="0"/>
              <a:t>odst. 2  </a:t>
            </a:r>
            <a:r>
              <a:rPr lang="cs-CZ" i="1" dirty="0"/>
              <a:t>Získá-li strana při jednání o smlouvě o druhé straně důvěrný údaj nebo sdělení, dbá, aby nebyly zneužity, nebo aby nedošlo k jejich prozrazení bez zákonného důvodu.</a:t>
            </a:r>
            <a:endParaRPr lang="cs-CZ" dirty="0"/>
          </a:p>
          <a:p>
            <a:endParaRPr lang="cs-CZ" dirty="0"/>
          </a:p>
          <a:p>
            <a:endParaRPr lang="cs-CZ" dirty="0"/>
          </a:p>
        </p:txBody>
      </p:sp>
    </p:spTree>
    <p:extLst>
      <p:ext uri="{BB962C8B-B14F-4D97-AF65-F5344CB8AC3E}">
        <p14:creationId xmlns:p14="http://schemas.microsoft.com/office/powerpoint/2010/main" val="11654820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lvl="0"/>
            <a:r>
              <a:rPr lang="cs-CZ" sz="2000" b="1" dirty="0"/>
              <a:t>Mlčenlivost </a:t>
            </a:r>
            <a:br>
              <a:rPr lang="cs-CZ" sz="2000" dirty="0"/>
            </a:br>
            <a:r>
              <a:rPr lang="cs-CZ" sz="2000" b="1" dirty="0"/>
              <a:t>Jak upravit mlčenlivost zaměstnanců s ohledem na osobní údaje apod., je dána zákonem nebo ji musíme upravit např. ve smlouvě?</a:t>
            </a:r>
            <a:br>
              <a:rPr lang="cs-CZ" sz="2000" dirty="0"/>
            </a:br>
            <a:endParaRPr lang="cs-CZ" sz="2000" dirty="0"/>
          </a:p>
        </p:txBody>
      </p:sp>
      <p:sp>
        <p:nvSpPr>
          <p:cNvPr id="3" name="Zástupný symbol pro obsah 2"/>
          <p:cNvSpPr>
            <a:spLocks noGrp="1"/>
          </p:cNvSpPr>
          <p:nvPr>
            <p:ph idx="1"/>
          </p:nvPr>
        </p:nvSpPr>
        <p:spPr>
          <a:xfrm>
            <a:off x="677334" y="1930401"/>
            <a:ext cx="8596668" cy="4405744"/>
          </a:xfrm>
        </p:spPr>
        <p:txBody>
          <a:bodyPr>
            <a:normAutofit fontScale="85000" lnSpcReduction="20000"/>
          </a:bodyPr>
          <a:lstStyle/>
          <a:p>
            <a:pPr algn="just"/>
            <a:r>
              <a:rPr lang="cs-CZ" dirty="0"/>
              <a:t>V již zrušeném zákoně o ochraně osobních údajů byla dána mlčenlivost zaměstnanců. Znění tohoto ustanovení bylo prakticky překopírováno do nového zákona o zpracování osobních údajů, bohužel jej ale „chytře“ zkopírovali pouze do části Hlava IV, ochrana osobních údajů při zajišťování obranných a bezpečnostních zájmů České republiky, takže se vztahuje jen např. na zpravodajské služby.</a:t>
            </a:r>
          </a:p>
          <a:p>
            <a:pPr algn="just"/>
            <a:r>
              <a:rPr lang="cs-CZ" dirty="0"/>
              <a:t>Část zaměstnanců měst (</a:t>
            </a:r>
            <a:r>
              <a:rPr lang="cs-CZ" dirty="0" err="1"/>
              <a:t>neúředníky</a:t>
            </a:r>
            <a:r>
              <a:rPr lang="cs-CZ" dirty="0"/>
              <a:t>) řeší § 303 odst. 2 zákoníku práce, kteří mají </a:t>
            </a:r>
            <a:r>
              <a:rPr lang="cs-CZ" i="1" dirty="0"/>
              <a:t>zachovávat mlčenlivost o skutečnostech, o nichž se dozvěděli při výkonu zaměstnání a které v zájmu zaměstnavatele nelze sdělovat jiným osobám. </a:t>
            </a:r>
            <a:r>
              <a:rPr lang="cs-CZ" dirty="0"/>
              <a:t>Což je úprava spíše polovičatá. </a:t>
            </a:r>
          </a:p>
          <a:p>
            <a:pPr algn="just"/>
            <a:r>
              <a:rPr lang="cs-CZ" dirty="0"/>
              <a:t>Úředníky řeší § 16 odst. 1 písm. j) zákona o úřednících územních samosprávných celků: Úředník je povinen …. V r</a:t>
            </a:r>
            <a:r>
              <a:rPr lang="cs-CZ" i="1" dirty="0"/>
              <a:t>ozsahu stanoveném zvláštními právními předpisy zachovávat mlčenlivost o skutečnostech, které se dozvěděl při výkonu zaměstnání a v souvislosti s ním. </a:t>
            </a:r>
            <a:endParaRPr lang="cs-CZ" dirty="0"/>
          </a:p>
          <a:p>
            <a:pPr algn="just"/>
            <a:r>
              <a:rPr lang="cs-CZ" dirty="0"/>
              <a:t>Což ani jedno také není zrovna ideální úprava. </a:t>
            </a:r>
          </a:p>
          <a:p>
            <a:pPr algn="just"/>
            <a:r>
              <a:rPr lang="cs-CZ" dirty="0"/>
              <a:t>Nejlepší je proto upravit doložku mlčenlivosti o osobních údajích a dalších záležitostech přímo v pracovní smlouvě nebo v dodatku.</a:t>
            </a:r>
          </a:p>
          <a:p>
            <a:r>
              <a:rPr lang="cs-CZ" b="1" u="sng" dirty="0"/>
              <a:t>Právní rámec:</a:t>
            </a:r>
            <a:endParaRPr lang="cs-CZ" dirty="0"/>
          </a:p>
          <a:p>
            <a:r>
              <a:rPr lang="cs-CZ" dirty="0"/>
              <a:t>§ 303 odst. 2 zákoníku práce</a:t>
            </a:r>
          </a:p>
          <a:p>
            <a:r>
              <a:rPr lang="cs-CZ" dirty="0"/>
              <a:t>§ 16 odst. 1 písm. j) zákona o úřednících územních samosprávných celků</a:t>
            </a:r>
          </a:p>
          <a:p>
            <a:r>
              <a:rPr lang="cs-CZ" dirty="0"/>
              <a:t> </a:t>
            </a:r>
          </a:p>
          <a:p>
            <a:endParaRPr lang="cs-CZ" dirty="0"/>
          </a:p>
        </p:txBody>
      </p:sp>
    </p:spTree>
    <p:extLst>
      <p:ext uri="{BB962C8B-B14F-4D97-AF65-F5344CB8AC3E}">
        <p14:creationId xmlns:p14="http://schemas.microsoft.com/office/powerpoint/2010/main" val="122119527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lvl="0"/>
            <a:r>
              <a:rPr lang="cs-CZ" sz="1800" b="1" dirty="0"/>
              <a:t>Informace pro občany na zasedání – možnost výmazu osobních údajů</a:t>
            </a:r>
            <a:br>
              <a:rPr lang="cs-CZ" sz="1800" dirty="0"/>
            </a:br>
            <a:r>
              <a:rPr lang="cs-CZ" sz="1800" b="1" dirty="0"/>
              <a:t>Jak máme na začátku zasedání informovat občany, že bude zasedání nahráváno. Máme veřejnost upozornit, že když řeknou osobní údaje, že si pak mohou požádat o jejich vymazán?</a:t>
            </a:r>
            <a:br>
              <a:rPr lang="cs-CZ" sz="1800" dirty="0"/>
            </a:br>
            <a:endParaRPr lang="cs-CZ" sz="1800" dirty="0"/>
          </a:p>
        </p:txBody>
      </p:sp>
      <p:sp>
        <p:nvSpPr>
          <p:cNvPr id="3" name="Zástupný symbol pro obsah 2"/>
          <p:cNvSpPr>
            <a:spLocks noGrp="1"/>
          </p:cNvSpPr>
          <p:nvPr>
            <p:ph idx="1"/>
          </p:nvPr>
        </p:nvSpPr>
        <p:spPr>
          <a:xfrm>
            <a:off x="677334" y="1828801"/>
            <a:ext cx="8596668" cy="4812144"/>
          </a:xfrm>
        </p:spPr>
        <p:txBody>
          <a:bodyPr>
            <a:normAutofit fontScale="77500" lnSpcReduction="20000"/>
          </a:bodyPr>
          <a:lstStyle/>
          <a:p>
            <a:pPr algn="just"/>
            <a:r>
              <a:rPr lang="cs-CZ" dirty="0"/>
              <a:t>Zveřejnění záznamu ze zasedání není povinné, takže by měl takový záznam být bez osobních údaj už při zveřejnění. Není nutné vyzývat k žádostem o mazání, protože to, co tam nemá být, musíte vymazat již před zveřejněním. Je tedy vhodné upozornit na začátku, že dle jednacího řádu děláte i videozáznam nebo zvukový záznam. Na druhou stranu těch osobních údajů k </a:t>
            </a:r>
            <a:r>
              <a:rPr lang="cs-CZ" dirty="0" err="1"/>
              <a:t>anonymizaci</a:t>
            </a:r>
            <a:r>
              <a:rPr lang="cs-CZ" dirty="0"/>
              <a:t> tam bude velmi málo, pokud někdo z veřejnosti tam mluví, musí počítat, že to je veřejné, na začátku je upozorněn a jméno není nic, co byste museli vymazat. Kdyby tam k nim bylo víc osobních údajů, pak ano.</a:t>
            </a:r>
          </a:p>
          <a:p>
            <a:pPr algn="just"/>
            <a:r>
              <a:rPr lang="cs-CZ" dirty="0"/>
              <a:t>Pak jsou ještě věci, co tam mohou zůstat i tak (nájemci, kupující pozemků </a:t>
            </a:r>
            <a:r>
              <a:rPr lang="cs-CZ" dirty="0" err="1"/>
              <a:t>apod</a:t>
            </a:r>
            <a:r>
              <a:rPr lang="cs-CZ" dirty="0"/>
              <a:t>). Vnitro k tomu má v metodice k GDPR toto: </a:t>
            </a:r>
            <a:r>
              <a:rPr lang="cs-CZ" i="1" dirty="0"/>
              <a:t>Jiná však bude situace při zveřejňování záznamů (online – video i audiozáznamy i </a:t>
            </a:r>
            <a:r>
              <a:rPr lang="cs-CZ" i="1" dirty="0" err="1"/>
              <a:t>offline</a:t>
            </a:r>
            <a:r>
              <a:rPr lang="cs-CZ" i="1" dirty="0"/>
              <a:t> – zápisy z jednání zastupitelstva), zde je již zapotřebí chránit osobní údaje a tam, kde je to vzhledem k okolnostem možné a vhodné, osobní údaje anonymizovat. Výjimku tvoří informace o osobách, jimž byly poskytnuty veřejné prostředky a jejichž základní osobní údaje (jméno, příjmení, ročník narození a obec trvalého bydliště) jsou zveřejněny buď na žádost v souladu se zákonem o svobodném přístupu k informacím, nebo automaticky v rámci plnění povinnosti obce ke zveřejnění základních povinných náležitostí veřejnoprávní smlouvy o poskytnutí dotace ve výši nad 50 000 Kč dle zákona o rozpočtových pravidlech územních rozpočtů. Další výjimkou, kdy lze o zveřejnění základních osobních údajů uvažovat, je zveřejnění na základě naplňování veřejného zájmu tam, kde je vzhledem k okolnostem vhodné, aby s totožností dotčených osob byla obeznámena široká veřejnost.</a:t>
            </a:r>
            <a:endParaRPr lang="cs-CZ" dirty="0"/>
          </a:p>
          <a:p>
            <a:pPr algn="just"/>
            <a:r>
              <a:rPr lang="cs-CZ" dirty="0"/>
              <a:t>Je ale i jiný názor a obce to už v minulosti vyhráli nad ÚOOÚ u soudu, že když to je zasedání veřejné, tak záznam je dokumentace veřejného zasedání a nemusí se nic anonymizovat. Nicméně Vnitro a ÚOOÚ zatím drží názor mazat osobní údaje, kromě příjemce veřejných prostředků (viz výše ). Toho bych se tedy zatím držel.</a:t>
            </a:r>
          </a:p>
          <a:p>
            <a:pPr algn="just"/>
            <a:r>
              <a:rPr lang="cs-CZ" dirty="0"/>
              <a:t>Pokud projde ale novela zákona o obcích, tak tam se počítá s povinností zveřejňovat zápis a pak nebudete muset anonymizovat nic.</a:t>
            </a:r>
          </a:p>
          <a:p>
            <a:endParaRPr lang="cs-CZ" dirty="0"/>
          </a:p>
        </p:txBody>
      </p:sp>
    </p:spTree>
    <p:extLst>
      <p:ext uri="{BB962C8B-B14F-4D97-AF65-F5344CB8AC3E}">
        <p14:creationId xmlns:p14="http://schemas.microsoft.com/office/powerpoint/2010/main" val="3863598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lvl="0"/>
            <a:r>
              <a:rPr lang="cs-CZ" sz="1600" b="1" dirty="0"/>
              <a:t>Sazebník úhrad nákladů v souvislosti se zpracováním žádosti subjektu údaje o práva údajů podle nařízení GDPR, kdo schvaluje, jak má vypadat.</a:t>
            </a:r>
            <a:br>
              <a:rPr lang="cs-CZ" sz="1600" dirty="0"/>
            </a:br>
            <a:r>
              <a:rPr lang="cs-CZ" sz="1600" b="1" dirty="0"/>
              <a:t>Chtěli bychom zpracovat "Sazebník úhrad nákladů v souvislosti se zpracováním žádosti subjektu údaje o práva údajů podle nařízení GDPR". Nevíme, kdo by měl tento "Sazebník" schvalovat. Některé úřady a instituce nemají u sazebníků vůbec zmínku o schválení, některé sazebníky jsou schváleny radou obce, některé podepsané starostou nebo pověřencem.</a:t>
            </a:r>
            <a:br>
              <a:rPr lang="cs-CZ" sz="1600" dirty="0"/>
            </a:br>
            <a:endParaRPr lang="cs-CZ" sz="1600" dirty="0"/>
          </a:p>
        </p:txBody>
      </p:sp>
      <p:sp>
        <p:nvSpPr>
          <p:cNvPr id="3" name="Zástupný symbol pro obsah 2"/>
          <p:cNvSpPr>
            <a:spLocks noGrp="1"/>
          </p:cNvSpPr>
          <p:nvPr>
            <p:ph idx="1"/>
          </p:nvPr>
        </p:nvSpPr>
        <p:spPr>
          <a:xfrm>
            <a:off x="677334" y="2041236"/>
            <a:ext cx="9436484" cy="4405745"/>
          </a:xfrm>
        </p:spPr>
        <p:txBody>
          <a:bodyPr>
            <a:normAutofit fontScale="70000" lnSpcReduction="20000"/>
          </a:bodyPr>
          <a:lstStyle/>
          <a:p>
            <a:pPr algn="just"/>
            <a:r>
              <a:rPr lang="cs-CZ" dirty="0"/>
              <a:t>Předně je nutno upozornit, že podle čl. 12 odst. 5 nařízení GDPR se informace podle článků 13 a 14 a veškerá sdělení a veškeré úkony podle článků 15 až 22 a 34 (tedy žádosti subjektů údajů)  poskytují a činí bezplatně. Poplatek lze uložit pouze tehdy,  jsou-li žádosti podané subjektem údajů zjevně nedůvodné nebo nepřiměřené, zejména protože se opakují. Pak může správce buď:</a:t>
            </a:r>
          </a:p>
          <a:p>
            <a:pPr algn="just"/>
            <a:r>
              <a:rPr lang="cs-CZ" dirty="0"/>
              <a:t>a) uložit přiměřený poplatek zohledňující administrativní náklady spojené s poskytnutím požadovaných informací nebo sdělení nebo s učiněním požadovaných úkonů; nebo b) odmítnout žádosti vyhovět. A dále ne nutno pamatovat na to, že zjevnou nedůvodnost nebo nepřiměřenost žádosti dokládá správce.</a:t>
            </a:r>
          </a:p>
          <a:p>
            <a:pPr algn="just"/>
            <a:r>
              <a:rPr lang="cs-CZ" b="1" dirty="0"/>
              <a:t>A co se týče schvalování sazebníku, tak zde jde o zbytkovou pravomoc rady města podle § 102 odst. 3 zákona o obcích. Schválí tedy rada, podepíše starosta. U sazeb bych doporučil vycházet z cen v sazebníku, který máte pro poskytování informací podle zákona č. 106/1999 Sb. Doporučený vzor je přiložen zde:</a:t>
            </a:r>
            <a:endParaRPr lang="cs-CZ" dirty="0"/>
          </a:p>
          <a:p>
            <a:pPr algn="just"/>
            <a:r>
              <a:rPr lang="cs-CZ" b="1" dirty="0"/>
              <a:t>Sazebník úhrad nákladů v souvislosti se zpracováním žádosti Subjektu údajů o práva Subjektu údajů podle nařízení GDPR</a:t>
            </a:r>
            <a:endParaRPr lang="cs-CZ" dirty="0"/>
          </a:p>
          <a:p>
            <a:pPr algn="just"/>
            <a:r>
              <a:rPr lang="cs-CZ" b="1" u="sng" dirty="0"/>
              <a:t>Právní rámec:</a:t>
            </a:r>
            <a:endParaRPr lang="cs-CZ" dirty="0"/>
          </a:p>
          <a:p>
            <a:pPr algn="just"/>
            <a:r>
              <a:rPr lang="cs-CZ" dirty="0"/>
              <a:t>Kompetence ke schválení § 102 odst. 3 zákona č. 128/2000 Sb., tzv. zbytková pravomoc rady.</a:t>
            </a:r>
          </a:p>
          <a:p>
            <a:pPr algn="just"/>
            <a:r>
              <a:rPr lang="cs-CZ" dirty="0"/>
              <a:t>Čl. 12 odst. 5 nařízení GDPR: </a:t>
            </a:r>
            <a:r>
              <a:rPr lang="cs-CZ" i="1" dirty="0"/>
              <a:t>Informace podle článků 13 a 14 a veškerá sdělení a veškeré úkony podle článků 15 až 22 a 34 se poskytují a činí bezplatně. Jsou-li žádosti podané subjektem údajů zjevně nedůvodné nebo nepřiměřené, zejména protože se opakují, může správce buď:</a:t>
            </a:r>
            <a:endParaRPr lang="cs-CZ" dirty="0"/>
          </a:p>
          <a:p>
            <a:pPr algn="just"/>
            <a:r>
              <a:rPr lang="cs-CZ" i="1" dirty="0"/>
              <a:t>a) uložit přiměřený poplatek zohledňující administrativní náklady spojené s poskytnutím požadovaných informací nebo sdělení nebo s učiněním požadovaných úkonů; nebo</a:t>
            </a:r>
            <a:endParaRPr lang="cs-CZ" dirty="0"/>
          </a:p>
          <a:p>
            <a:pPr algn="just"/>
            <a:r>
              <a:rPr lang="cs-CZ" i="1" dirty="0"/>
              <a:t>b) odmítnout žádosti vyhovět.   Zjevnou nedůvodnost nebo nepřiměřenost žádosti dokládá správce.</a:t>
            </a:r>
            <a:endParaRPr lang="cs-CZ" dirty="0"/>
          </a:p>
          <a:p>
            <a:endParaRPr lang="cs-CZ" dirty="0"/>
          </a:p>
        </p:txBody>
      </p:sp>
    </p:spTree>
    <p:extLst>
      <p:ext uri="{BB962C8B-B14F-4D97-AF65-F5344CB8AC3E}">
        <p14:creationId xmlns:p14="http://schemas.microsoft.com/office/powerpoint/2010/main" val="347021408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lvl="0"/>
            <a:r>
              <a:rPr lang="cs-CZ" sz="2000" b="1" dirty="0"/>
              <a:t>Zveřejněné informace podle zákona 106/1999 Sb., a GDPR</a:t>
            </a:r>
            <a:br>
              <a:rPr lang="cs-CZ" sz="2000" dirty="0"/>
            </a:br>
            <a:r>
              <a:rPr lang="cs-CZ" sz="2000" b="1" dirty="0"/>
              <a:t>Jaká je doba zveřejnění poskytnutých informací podle § 15 odst. 3 zákona č. 106/1999 Sb., nejde při zveřejnění o rozpor s GDPR? </a:t>
            </a:r>
            <a:br>
              <a:rPr lang="cs-CZ" sz="2000" dirty="0"/>
            </a:br>
            <a:endParaRPr lang="cs-CZ" sz="2000" dirty="0"/>
          </a:p>
        </p:txBody>
      </p:sp>
      <p:sp>
        <p:nvSpPr>
          <p:cNvPr id="3" name="Zástupný symbol pro obsah 2"/>
          <p:cNvSpPr>
            <a:spLocks noGrp="1"/>
          </p:cNvSpPr>
          <p:nvPr>
            <p:ph idx="1"/>
          </p:nvPr>
        </p:nvSpPr>
        <p:spPr>
          <a:xfrm>
            <a:off x="677334" y="1764145"/>
            <a:ext cx="8596668" cy="4277217"/>
          </a:xfrm>
        </p:spPr>
        <p:txBody>
          <a:bodyPr>
            <a:normAutofit fontScale="77500" lnSpcReduction="20000"/>
          </a:bodyPr>
          <a:lstStyle/>
          <a:p>
            <a:pPr algn="just"/>
            <a:r>
              <a:rPr lang="cs-CZ" dirty="0"/>
              <a:t>§ 5 odst. 3 zákona č. 106/1999 Sb., říká, že do 15 dnů od poskytnutí informací na žádost povinný subjekt tyto informace zveřejní způsobem umožňujícím dálkový přístup.  Nijak neřeší dobu, po jakou mají být informace zveřejněny. Na věc jsou dva názory, první, že informace mají být zveřejněny stále. Je to ostatně i výhoda, protože cílem toho je informování veřejnosti, prevence pokládání stejných dotazů a také to, že pokud chce někdo informaci, kterou povinný subjekt již poskytl, může se povinný subjekt podle § 6 odkázat na web, kde tato informace již je a nemusí nic posílat.</a:t>
            </a:r>
          </a:p>
          <a:p>
            <a:pPr algn="just"/>
            <a:r>
              <a:rPr lang="cs-CZ" dirty="0"/>
              <a:t>Nejde o rozpor s nařízením GDPR, i kdyby tam informace byly 20 let, protože ve zveřejněných informacích nemají být osobní údaje. Ale pozor, města bohužel často zbytečně dávají na web kopie žádostí i odpovědí, s podpisy žadatele, osobními údaji v dokumentech a to je rozpor se zákonem. Stačí zveřejnit dotaz a poskytnutou informaci. Jejich obsah, nikoli kopii dokumentů.</a:t>
            </a:r>
          </a:p>
          <a:p>
            <a:pPr algn="just"/>
            <a:r>
              <a:rPr lang="cs-CZ" dirty="0"/>
              <a:t>Druhý názor na dobu zveřejnění dovozoval minimální délku podle již zrušené vyhlášky č. 442/2006 Sb., kde byla stanovena povinnost zveřejňovat výroční zprávy za poslední dva roky. Ovšem šlo o výroční zprávu, nikoli  poskytnuté informace a vyhláška byla mezitím zrušena a nová vyhláška toto neřeší. Navíc smyslem zveřejnění informací je informování a prevence nových žádostí, jak je uvedeno výše.</a:t>
            </a:r>
          </a:p>
          <a:p>
            <a:pPr algn="just"/>
            <a:r>
              <a:rPr lang="cs-CZ" dirty="0"/>
              <a:t>Novela zákona č. 106/1999 Sb., která ale není zatím schválena, předpokládá vyjasnění této věci, a to stanovením minimální doby zveřejnění 3 roky.</a:t>
            </a:r>
          </a:p>
          <a:p>
            <a:r>
              <a:rPr lang="cs-CZ" b="1" u="sng" dirty="0"/>
              <a:t>Právní rámec:</a:t>
            </a:r>
            <a:endParaRPr lang="cs-CZ" dirty="0"/>
          </a:p>
          <a:p>
            <a:r>
              <a:rPr lang="cs-CZ" dirty="0"/>
              <a:t>§ 5 odst. 3 zákona č. 106/1999 Sb.</a:t>
            </a:r>
          </a:p>
          <a:p>
            <a:endParaRPr lang="cs-CZ" dirty="0"/>
          </a:p>
        </p:txBody>
      </p:sp>
    </p:spTree>
    <p:extLst>
      <p:ext uri="{BB962C8B-B14F-4D97-AF65-F5344CB8AC3E}">
        <p14:creationId xmlns:p14="http://schemas.microsoft.com/office/powerpoint/2010/main" val="37293518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lvl="0"/>
            <a:r>
              <a:rPr lang="cs-CZ" sz="1800" b="1" dirty="0"/>
              <a:t>Trezory a skříně</a:t>
            </a:r>
            <a:br>
              <a:rPr lang="cs-CZ" sz="1800" dirty="0"/>
            </a:br>
            <a:r>
              <a:rPr lang="cs-CZ" sz="1800" b="1" dirty="0"/>
              <a:t>Bývalá ředitelka školy objednala jednu bezpečnostní skříň „certifikovanou GDPR“, firma nám nyní nabízí dodání dalších, jsou dost drahé. Máme ale dost dokumentů a osobních údajů, musíme si něco takového pořizovat?</a:t>
            </a:r>
            <a:br>
              <a:rPr lang="cs-CZ" sz="1800" dirty="0"/>
            </a:br>
            <a:endParaRPr lang="cs-CZ" sz="1800" dirty="0"/>
          </a:p>
        </p:txBody>
      </p:sp>
      <p:sp>
        <p:nvSpPr>
          <p:cNvPr id="3" name="Zástupný symbol pro obsah 2"/>
          <p:cNvSpPr>
            <a:spLocks noGrp="1"/>
          </p:cNvSpPr>
          <p:nvPr>
            <p:ph idx="1"/>
          </p:nvPr>
        </p:nvSpPr>
        <p:spPr>
          <a:xfrm>
            <a:off x="677334" y="1930400"/>
            <a:ext cx="8596668" cy="4378035"/>
          </a:xfrm>
        </p:spPr>
        <p:txBody>
          <a:bodyPr>
            <a:normAutofit fontScale="85000" lnSpcReduction="20000"/>
          </a:bodyPr>
          <a:lstStyle/>
          <a:p>
            <a:pPr algn="just"/>
            <a:r>
              <a:rPr lang="cs-CZ" dirty="0"/>
              <a:t>Nařízení GDPR rozhodně nevyžaduje pořízení trezoru nebo skříně a GDPR necertifikuje trezory. Musíte mít ale zajištěn systém zabezpečení osobních údaji, s nimiž nakládáte. Pokud by například byla ředitelna bez přístupu kohokoli dalšího kromě ředitelky, nemusí tam mít dokonce ani uzamykatelnou skříň, protože uzamčením dveří jsou dokumenty ochráněny. Obvykle tam ale může chodit uklízečka, nebo má klíče více osob a v takovém případě je nutné osobní údaje, ale i důležité dokumenty, chránit. K tomu stačí i běžná uzamykatelná skříňka, protože její překonání by již bylo trestné. </a:t>
            </a:r>
          </a:p>
          <a:p>
            <a:pPr algn="just"/>
            <a:r>
              <a:rPr lang="cs-CZ" b="1" u="sng" dirty="0"/>
              <a:t>Právní rámec:</a:t>
            </a:r>
            <a:endParaRPr lang="cs-CZ" dirty="0"/>
          </a:p>
          <a:p>
            <a:pPr algn="just"/>
            <a:r>
              <a:rPr lang="cs-CZ" dirty="0"/>
              <a:t>- čl. 32 nařízení GDPR </a:t>
            </a:r>
            <a:r>
              <a:rPr lang="cs-CZ" i="1" dirty="0"/>
              <a:t>Odst. 1. S přihlédnutím ke stavu techniky, nákladům na provedení, povaze, rozsahu, kontextu a účelům zpracování i k různě pravděpodobným a různě závažným rizikům pro práva a svobody fyzických osob, provedou správce a zpracovatel vhodná technická a organizační opatření, aby zajistili úroveň zabezpečení odpovídající danému riziku, případně včetně: a) </a:t>
            </a:r>
            <a:r>
              <a:rPr lang="cs-CZ" i="1" dirty="0" err="1"/>
              <a:t>pseudonymizace</a:t>
            </a:r>
            <a:r>
              <a:rPr lang="cs-CZ" i="1" dirty="0"/>
              <a:t> a šifrování osobních údajů; b) schopnosti zajistit neustálou důvěrnost, integritu, dostupnost a odolnost systémů a služeb zpracování; c) schopnosti obnovit dostupnost osobních údajů a přístup k nim včas v případě fyzických či technických incidentů; d) procesu pravidelného testování, posuzování a hodnocení účinnosti zavedených technických a organizačních opatření pro zajištění bezpečnosti zpracování.</a:t>
            </a:r>
            <a:endParaRPr lang="cs-CZ" dirty="0"/>
          </a:p>
          <a:p>
            <a:pPr algn="just"/>
            <a:r>
              <a:rPr lang="cs-CZ" i="1" dirty="0"/>
              <a:t>2. Při posuzování vhodné úrovně bezpečnosti se zohlední zejména rizika, která představuje zpracování, zejména náhodné nebo protiprávní zničení, ztráta, pozměňování, neoprávněné zpřístupnění předávaných, uložených nebo jinak zpracovávaných osobních údajů, nebo neoprávněný přístup k nim.</a:t>
            </a:r>
            <a:endParaRPr lang="cs-CZ" dirty="0"/>
          </a:p>
          <a:p>
            <a:endParaRPr lang="cs-CZ" dirty="0"/>
          </a:p>
        </p:txBody>
      </p:sp>
    </p:spTree>
    <p:extLst>
      <p:ext uri="{BB962C8B-B14F-4D97-AF65-F5344CB8AC3E}">
        <p14:creationId xmlns:p14="http://schemas.microsoft.com/office/powerpoint/2010/main" val="558105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D267EB-74A8-B88C-C5AD-05DB62C0BC44}"/>
              </a:ext>
            </a:extLst>
          </p:cNvPr>
          <p:cNvSpPr>
            <a:spLocks noGrp="1"/>
          </p:cNvSpPr>
          <p:nvPr>
            <p:ph type="title"/>
          </p:nvPr>
        </p:nvSpPr>
        <p:spPr/>
        <p:txBody>
          <a:bodyPr/>
          <a:lstStyle/>
          <a:p>
            <a:r>
              <a:rPr lang="cs-CZ" dirty="0"/>
              <a:t>GDPR</a:t>
            </a:r>
            <a:br>
              <a:rPr lang="cs-CZ" dirty="0"/>
            </a:br>
            <a:r>
              <a:rPr lang="cs-CZ" dirty="0"/>
              <a:t>106ka a osobní údaje</a:t>
            </a:r>
          </a:p>
        </p:txBody>
      </p:sp>
      <p:graphicFrame>
        <p:nvGraphicFramePr>
          <p:cNvPr id="4" name="Zástupný obsah 3">
            <a:extLst>
              <a:ext uri="{FF2B5EF4-FFF2-40B4-BE49-F238E27FC236}">
                <a16:creationId xmlns:a16="http://schemas.microsoft.com/office/drawing/2014/main" id="{AD2D6712-132A-4FEE-4F2D-A55049C8DC65}"/>
              </a:ext>
            </a:extLst>
          </p:cNvPr>
          <p:cNvGraphicFramePr>
            <a:graphicFrameLocks noGrp="1"/>
          </p:cNvGraphicFramePr>
          <p:nvPr>
            <p:ph idx="1"/>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997342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lvl="0"/>
            <a:r>
              <a:rPr lang="cs-CZ" sz="2000" b="1" dirty="0"/>
              <a:t>Obec a škola  - pověřenec</a:t>
            </a:r>
            <a:br>
              <a:rPr lang="cs-CZ" sz="2000" dirty="0"/>
            </a:br>
            <a:r>
              <a:rPr lang="cs-CZ" sz="2000" b="1" dirty="0"/>
              <a:t>Krajskému úřadu se při kontrole hospodaření obce nelíbilo, že hradíme jako obec i náklady na pověřence pro školu, prý musí být smlouva zvlášť pro školu. Do zápisu to ale nedali. Také by prý možná škola mít pověřence ani nemusela. Je to tak?</a:t>
            </a:r>
            <a:br>
              <a:rPr lang="cs-CZ" sz="2000" dirty="0"/>
            </a:br>
            <a:endParaRPr lang="cs-CZ" sz="2000" dirty="0"/>
          </a:p>
        </p:txBody>
      </p:sp>
      <p:sp>
        <p:nvSpPr>
          <p:cNvPr id="3" name="Zástupný symbol pro obsah 2"/>
          <p:cNvSpPr>
            <a:spLocks noGrp="1"/>
          </p:cNvSpPr>
          <p:nvPr>
            <p:ph idx="1"/>
          </p:nvPr>
        </p:nvSpPr>
        <p:spPr>
          <a:xfrm>
            <a:off x="677334" y="2160589"/>
            <a:ext cx="8596668" cy="4212502"/>
          </a:xfrm>
        </p:spPr>
        <p:txBody>
          <a:bodyPr>
            <a:normAutofit fontScale="77500" lnSpcReduction="20000"/>
          </a:bodyPr>
          <a:lstStyle/>
          <a:p>
            <a:pPr algn="just"/>
            <a:r>
              <a:rPr lang="cs-CZ" dirty="0"/>
              <a:t>Z článku čl. 37 odst. 1 obecného nařízení o ochraně osobních údajů (nařízení GDPR) vyplývá, že správce a zpracovatel musí mít pověřence pro ochranu osobních údajů mj.  </a:t>
            </a:r>
            <a:r>
              <a:rPr lang="cs-CZ" i="1" dirty="0"/>
              <a:t>pokud zpracování provádí orgán veřejné moci či veřejný subjekt</a:t>
            </a:r>
            <a:r>
              <a:rPr lang="cs-CZ" dirty="0"/>
              <a:t>. Školy jsou obecně považovány za  „orgán veřejné moci“ ve smyslu nařízení GDPR, mají totiž pravomoc rozhodovat o právech a povinnostech osob, například v přijímacím řízení. Školy i školky pověřence pro ochranu osobních údajů mít musí.</a:t>
            </a:r>
          </a:p>
          <a:p>
            <a:pPr algn="just"/>
            <a:r>
              <a:rPr lang="cs-CZ" dirty="0"/>
              <a:t>Naopak forma, jakou jej bude obec nebo škola smluvně zajišťovat je různá. Lze mít i sdíleného pověřence, může to být  zaměstnanec obce, který bude mít v náplni činnost pověřence pro školu. Pokud by například obec v rámci smlouvy platila pověřence a ve smlouvě by byla jako subjekt specifikována i škola, je to v pořádku. (Možná proto se uvedené námitky nedostaly do zápisu z kontroly).</a:t>
            </a:r>
          </a:p>
          <a:p>
            <a:pPr algn="just"/>
            <a:r>
              <a:rPr lang="cs-CZ" b="1" u="sng" dirty="0"/>
              <a:t>Právní rámec:</a:t>
            </a:r>
            <a:endParaRPr lang="cs-CZ" dirty="0"/>
          </a:p>
          <a:p>
            <a:pPr algn="just"/>
            <a:r>
              <a:rPr lang="cs-CZ" dirty="0"/>
              <a:t>Článek 37 nařízení GDPR, odst. 1 </a:t>
            </a:r>
            <a:r>
              <a:rPr lang="cs-CZ" i="1" dirty="0"/>
              <a:t>Správce a zpracovatel jmenují pověřence pro ochranu osobních údajů v každém případě, kdy: a) zpracování provádí orgán veřejné moci či veřejný subjekt…</a:t>
            </a:r>
            <a:endParaRPr lang="cs-CZ" dirty="0"/>
          </a:p>
          <a:p>
            <a:pPr algn="just"/>
            <a:r>
              <a:rPr lang="cs-CZ" dirty="0"/>
              <a:t>…Odst. 3  </a:t>
            </a:r>
            <a:r>
              <a:rPr lang="cs-CZ" i="1" dirty="0"/>
              <a:t>Je-li správce nebo zpracovatel orgánem veřejné moci či veřejným subjektem, může být s přihlédnutím k jejich organizační struktuře a velikosti jmenován jediný pověřenec pro ochranu osobních údajů pro několik takových orgánů nebo subjektů.</a:t>
            </a:r>
            <a:endParaRPr lang="cs-CZ" dirty="0"/>
          </a:p>
          <a:p>
            <a:pPr algn="just"/>
            <a:r>
              <a:rPr lang="cs-CZ" dirty="0"/>
              <a:t>Odst. 6 </a:t>
            </a:r>
            <a:r>
              <a:rPr lang="cs-CZ" i="1" dirty="0"/>
              <a:t>Pověřenec pro ochranu osobních údajů může být pracovníkem správce či zpracovatele, nebo může úkoly plnit na základě smlouvy o poskytování služeb.</a:t>
            </a:r>
            <a:endParaRPr lang="cs-CZ" dirty="0"/>
          </a:p>
          <a:p>
            <a:endParaRPr lang="cs-CZ" dirty="0"/>
          </a:p>
        </p:txBody>
      </p:sp>
    </p:spTree>
    <p:extLst>
      <p:ext uri="{BB962C8B-B14F-4D97-AF65-F5344CB8AC3E}">
        <p14:creationId xmlns:p14="http://schemas.microsoft.com/office/powerpoint/2010/main" val="100308148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lvl="0"/>
            <a:r>
              <a:rPr lang="cs-CZ" sz="1800" b="1" dirty="0"/>
              <a:t>Zaměstnanci - souhlasy se zpracováním osobních údajů</a:t>
            </a:r>
            <a:br>
              <a:rPr lang="cs-CZ" sz="1800" dirty="0"/>
            </a:br>
            <a:r>
              <a:rPr lang="cs-CZ" sz="1800" b="1" dirty="0"/>
              <a:t>Na co vše musíme vytvořit souhlas e zpracováním osobních údajů u zaměstnanců? Zpracováváme osobní údaje zaměstnanců, čísla účtů, ale i údaje jejich dětí kvůli daním, manželek, výživného atd. Jak nejlépe udělat souhrnný souhlas na takové věci.</a:t>
            </a:r>
            <a:br>
              <a:rPr lang="cs-CZ" sz="1800" dirty="0"/>
            </a:br>
            <a:endParaRPr lang="cs-CZ" sz="1800" dirty="0"/>
          </a:p>
        </p:txBody>
      </p:sp>
      <p:sp>
        <p:nvSpPr>
          <p:cNvPr id="3" name="Zástupný symbol pro obsah 2"/>
          <p:cNvSpPr>
            <a:spLocks noGrp="1"/>
          </p:cNvSpPr>
          <p:nvPr>
            <p:ph idx="1"/>
          </p:nvPr>
        </p:nvSpPr>
        <p:spPr>
          <a:xfrm>
            <a:off x="677334" y="1865745"/>
            <a:ext cx="8596668" cy="4175617"/>
          </a:xfrm>
        </p:spPr>
        <p:txBody>
          <a:bodyPr>
            <a:normAutofit fontScale="70000" lnSpcReduction="20000"/>
          </a:bodyPr>
          <a:lstStyle/>
          <a:p>
            <a:pPr algn="just"/>
            <a:r>
              <a:rPr lang="cs-CZ" dirty="0"/>
              <a:t>Žádný takový souhlas nedělejte. Předně je třeba říci, že to co popisujete, jsou zákonné povinnosti, které se na vás jako zaměstnavatele vztahují, jde tedy o zcela zákonný důvod zpracování osobních údajů podle čl. 6 nařízení GDPR a souhlas nelze použít. Navíc souhlas zaměstnance jako právní titul pro zpracování osobních údajů zaměstnavatelem musí být svobodným právním úkonem, u pracovněprávních vztahů jde o nerovnováhu stran zaměstnavatele a zaměstnance </a:t>
            </a:r>
          </a:p>
          <a:p>
            <a:pPr algn="just"/>
            <a:r>
              <a:rPr lang="cs-CZ" dirty="0"/>
              <a:t>Souhlas pro jiné než zákonné důvody zpracování osobních údajů zaměstnance by možný byl, ale nebude příliš častý. </a:t>
            </a:r>
          </a:p>
          <a:p>
            <a:pPr algn="just"/>
            <a:r>
              <a:rPr lang="cs-CZ" dirty="0"/>
              <a:t>Zaměstnavatel zpracovává osobní údaje zaměstnanců pro účely plnění zákonem stanovených povinností, ke sjednání a naplňování pracovněprávního vztahu. Činnost zaměstnavatele je tak v souladu s článkem 6 odst. 1 písm. b) a c) GDPR. Neměli byste ale vyžadovat údaje a dokumenty, které ke své činnosti nepotřebujete. Souhlas, který by nebyl svobodný je podle nařízení GDPR neaplikovatelný, o situace v pracovněprávních věcech panuje shoda i v odborné literatuře a nerovností stran v pracovněprávních věcech se zabývá i Evropský sbor pro ochranu osobních údajů (dříve Pracovní skupina WP29) v Pokynu 5/2020 z 4.5.2020 článek 3.1.1 bod 21 (</a:t>
            </a:r>
            <a:r>
              <a:rPr lang="cs-CZ" dirty="0" err="1"/>
              <a:t>Guidelines</a:t>
            </a:r>
            <a:r>
              <a:rPr lang="cs-CZ" dirty="0"/>
              <a:t> 05/2020 on </a:t>
            </a:r>
            <a:r>
              <a:rPr lang="cs-CZ" dirty="0" err="1"/>
              <a:t>consent</a:t>
            </a:r>
            <a:r>
              <a:rPr lang="cs-CZ" dirty="0"/>
              <a:t> </a:t>
            </a:r>
            <a:r>
              <a:rPr lang="cs-CZ" dirty="0" err="1"/>
              <a:t>under</a:t>
            </a:r>
            <a:r>
              <a:rPr lang="cs-CZ" dirty="0"/>
              <a:t> </a:t>
            </a:r>
            <a:r>
              <a:rPr lang="cs-CZ" dirty="0" err="1"/>
              <a:t>Regulation</a:t>
            </a:r>
            <a:r>
              <a:rPr lang="cs-CZ" dirty="0"/>
              <a:t> 2016/679, </a:t>
            </a:r>
            <a:r>
              <a:rPr lang="cs-CZ" dirty="0" err="1"/>
              <a:t>Version</a:t>
            </a:r>
            <a:r>
              <a:rPr lang="cs-CZ" dirty="0"/>
              <a:t> 1.0,  4 5. 2020) </a:t>
            </a:r>
            <a:r>
              <a:rPr lang="cs-CZ" u="sng" dirty="0">
                <a:hlinkClick r:id="rId2"/>
              </a:rPr>
              <a:t>https://www.uoou.cz/assets/File.ashx?id_org=200144&amp;id_dokumenty=42277</a:t>
            </a:r>
            <a:r>
              <a:rPr lang="cs-CZ" dirty="0"/>
              <a:t> </a:t>
            </a:r>
          </a:p>
          <a:p>
            <a:r>
              <a:rPr lang="cs-CZ" dirty="0"/>
              <a:t>Zaměstnance musíte ale dostatečně informovat o zpracovávání jeho osobních údajů.</a:t>
            </a:r>
          </a:p>
          <a:p>
            <a:r>
              <a:rPr lang="cs-CZ" dirty="0"/>
              <a:t> </a:t>
            </a:r>
            <a:r>
              <a:rPr lang="cs-CZ" b="1" u="sng" dirty="0"/>
              <a:t>Právní rámec:</a:t>
            </a:r>
            <a:endParaRPr lang="cs-CZ" dirty="0"/>
          </a:p>
          <a:p>
            <a:r>
              <a:rPr lang="cs-CZ" dirty="0"/>
              <a:t>- čl. 6, odst. 1, písm. b a c) nařízení GDPR:  </a:t>
            </a:r>
            <a:r>
              <a:rPr lang="cs-CZ" i="1" dirty="0"/>
              <a:t>b) zpracování je nezbytné pro splnění smlouvy, jejíž smluvní stranou je subjekt údajů, nebo pro provedení opatření přijatých před uzavřením smlouvy na žádost tohoto subjektu údajů, c) zpracování je nezbytné pro splnění právní povinnosti, která se na správce vztahuje.</a:t>
            </a:r>
            <a:endParaRPr lang="cs-CZ" dirty="0"/>
          </a:p>
          <a:p>
            <a:endParaRPr lang="cs-CZ" dirty="0"/>
          </a:p>
          <a:p>
            <a:endParaRPr lang="cs-CZ" dirty="0"/>
          </a:p>
        </p:txBody>
      </p:sp>
    </p:spTree>
    <p:extLst>
      <p:ext uri="{BB962C8B-B14F-4D97-AF65-F5344CB8AC3E}">
        <p14:creationId xmlns:p14="http://schemas.microsoft.com/office/powerpoint/2010/main" val="392049722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lvl="0"/>
            <a:r>
              <a:rPr lang="cs-CZ" sz="1800" b="1" dirty="0"/>
              <a:t>Osobní údaje žadatelů o informace</a:t>
            </a:r>
            <a:br>
              <a:rPr lang="cs-CZ" sz="1800" dirty="0"/>
            </a:br>
            <a:r>
              <a:rPr lang="cs-CZ" sz="1800" b="1" dirty="0"/>
              <a:t>Na webu obce zveřejňujeme kopie žádostí o informace  a odpovědi na ně. Jaký zákonný důvod pro zpracování těchto osobních údajů? Máme dát do formuláře pro žadatele nějaký souhlas se zpracováním osobních údajů?</a:t>
            </a:r>
            <a:br>
              <a:rPr lang="cs-CZ" sz="1800" dirty="0"/>
            </a:br>
            <a:endParaRPr lang="cs-CZ" sz="1800" dirty="0"/>
          </a:p>
        </p:txBody>
      </p:sp>
      <p:sp>
        <p:nvSpPr>
          <p:cNvPr id="3" name="Zástupný symbol pro obsah 2"/>
          <p:cNvSpPr>
            <a:spLocks noGrp="1"/>
          </p:cNvSpPr>
          <p:nvPr>
            <p:ph idx="1"/>
          </p:nvPr>
        </p:nvSpPr>
        <p:spPr>
          <a:xfrm>
            <a:off x="677334" y="1773383"/>
            <a:ext cx="8596668" cy="4267980"/>
          </a:xfrm>
        </p:spPr>
        <p:txBody>
          <a:bodyPr>
            <a:normAutofit fontScale="92500" lnSpcReduction="20000"/>
          </a:bodyPr>
          <a:lstStyle/>
          <a:p>
            <a:pPr algn="just"/>
            <a:r>
              <a:rPr lang="cs-CZ" dirty="0"/>
              <a:t>Zpracování osobních údajů žadatele i jejich ověření pro účely poskytnutí informací je v souladu s čl. 6 odst. 1, písm. c) nařízení GDPR, plníte zákonnou právní povinnost ve smyslu nařízení – zákon č. 106/1999 Sb. vám ukládá vyřizovat žádosti o informace, rozhodovat o poskytnutí informací, někdy i ve správním řízení. Zákon č. 106/1999 Sb., vám také ukládá poskytnuté informace zveřejnit způsobem umožňujícím dálkový přístup. Není zde ale důvod pro uveřejnění osobních údaje žadatele, na webu obce by tak mělo být jen shrnutí dotazu a poskytnutá informace</a:t>
            </a:r>
            <a:r>
              <a:rPr lang="cs-CZ" u="sng" dirty="0"/>
              <a:t>. </a:t>
            </a:r>
            <a:r>
              <a:rPr lang="cs-CZ" dirty="0"/>
              <a:t>Vyžadovat souhlas, nebo jím podmiňovat poskytnutí informace by bylo v rozporu se zákonem 106/1999 Sb., nelze jej vyžadovat. </a:t>
            </a:r>
          </a:p>
          <a:p>
            <a:pPr algn="just"/>
            <a:r>
              <a:rPr lang="cs-CZ" dirty="0"/>
              <a:t> </a:t>
            </a:r>
            <a:r>
              <a:rPr lang="cs-CZ" b="1" u="sng" dirty="0"/>
              <a:t>Právní rámec:</a:t>
            </a:r>
            <a:endParaRPr lang="cs-CZ" dirty="0"/>
          </a:p>
          <a:p>
            <a:pPr algn="just"/>
            <a:r>
              <a:rPr lang="cs-CZ" dirty="0"/>
              <a:t>- čl. 6, odst. 1, písm. c) nařízení GDPR:  zpracování je nezbytné pro splnění právní povinnosti, která se na správce vztahuje.</a:t>
            </a:r>
          </a:p>
          <a:p>
            <a:pPr algn="just"/>
            <a:r>
              <a:rPr lang="cs-CZ" dirty="0"/>
              <a:t>-  § § 3 zák. č. 106/1999 Sb., o svobodném přístupu k informacím. </a:t>
            </a:r>
            <a:r>
              <a:rPr lang="cs-CZ" i="1" dirty="0"/>
              <a:t>Do 15 dnů od poskytnutí informací na žádost povinný subjekt tyto informace zveřejní způsobem umožňujícím dálkový přístup. O informacích poskytnutých způsobem podle § 4a odst. 2 písm. e) a f), informacích poskytnutých v jiné než elektronické podobě, nebo mimořádně rozsáhlých elektronicky poskytnutých informacích postačí zveřejnit doprovodnou informaci vyjadřující jejich obsah.</a:t>
            </a:r>
            <a:endParaRPr lang="cs-CZ" dirty="0"/>
          </a:p>
        </p:txBody>
      </p:sp>
    </p:spTree>
    <p:extLst>
      <p:ext uri="{BB962C8B-B14F-4D97-AF65-F5344CB8AC3E}">
        <p14:creationId xmlns:p14="http://schemas.microsoft.com/office/powerpoint/2010/main" val="1331770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lvl="0"/>
            <a:r>
              <a:rPr lang="cs-CZ" sz="1800" b="1" dirty="0"/>
              <a:t>Obce - Osobní údaje vyžádané podle zák. č. 106/1999</a:t>
            </a:r>
            <a:br>
              <a:rPr lang="cs-CZ" sz="1800" dirty="0"/>
            </a:br>
            <a:r>
              <a:rPr lang="cs-CZ" sz="1800" b="1" dirty="0"/>
              <a:t>Na náš úřad se obrátil občan s dotazem podle zákona č. 106/1999 Sb., a chce kopie smluv o převodu pozemků  bytů v roce 2020, musíme mu opravdu dát osobní údaje kupujících těchto nemovitostí nebo tyto pasáže ve smlouvách anonymizovat? Požaduje i komu jsme prodali nemovitosti. Je toto poskytnutí osobních údajů v souladu s nařízením GDPR?</a:t>
            </a:r>
            <a:br>
              <a:rPr lang="cs-CZ" sz="1800" dirty="0"/>
            </a:br>
            <a:r>
              <a:rPr lang="cs-CZ" sz="1800" b="1" dirty="0"/>
              <a:t> </a:t>
            </a:r>
            <a:br>
              <a:rPr lang="cs-CZ" sz="1800" dirty="0"/>
            </a:br>
            <a:endParaRPr lang="cs-CZ" sz="1800" dirty="0"/>
          </a:p>
        </p:txBody>
      </p:sp>
      <p:sp>
        <p:nvSpPr>
          <p:cNvPr id="3" name="Zástupný symbol pro obsah 2"/>
          <p:cNvSpPr>
            <a:spLocks noGrp="1"/>
          </p:cNvSpPr>
          <p:nvPr>
            <p:ph idx="1"/>
          </p:nvPr>
        </p:nvSpPr>
        <p:spPr>
          <a:xfrm>
            <a:off x="677334" y="2160589"/>
            <a:ext cx="8596668" cy="4508066"/>
          </a:xfrm>
        </p:spPr>
        <p:txBody>
          <a:bodyPr>
            <a:normAutofit fontScale="92500" lnSpcReduction="20000"/>
          </a:bodyPr>
          <a:lstStyle/>
          <a:p>
            <a:pPr algn="just"/>
            <a:r>
              <a:rPr lang="cs-CZ" dirty="0"/>
              <a:t>Předání těchto osobních údajů je v souladu s čl. 6 odst. 1, písm. c) nařízení GDPR, ale jen v omezeném rozsahu. Prodej nemovitých věcí je judikaturou i komentáři považován za poskytnutí veřejných prostředků. Zákon č. 106/1999 Sb., o svobodném přístupu k informacím říká, že v takovém případě povinný subjekt poskytne </a:t>
            </a:r>
            <a:r>
              <a:rPr lang="cs-CZ" u="sng" dirty="0"/>
              <a:t>základní osobní údaje o osobě, které poskytl veřejné prostředky</a:t>
            </a:r>
            <a:r>
              <a:rPr lang="cs-CZ" dirty="0"/>
              <a:t>. Za tyto základní osobní údaje zákon stanovuje pouze v tomto rozsahu: </a:t>
            </a:r>
            <a:r>
              <a:rPr lang="cs-CZ" u="sng" dirty="0"/>
              <a:t>jméno, příjmení, rok narození, obec, kde má příjemce trvalý pobyt, výše, účel a podmínky poskytnutých veřejných prostředků. </a:t>
            </a:r>
            <a:r>
              <a:rPr lang="cs-CZ" dirty="0"/>
              <a:t>Ze smluv tedy budete anonymizovat den a měsíc narození a adresu trvalého pobytu podrobnější než název obce účastníka smlouvy.</a:t>
            </a:r>
          </a:p>
          <a:p>
            <a:pPr algn="just"/>
            <a:r>
              <a:rPr lang="cs-CZ" b="1" u="sng" dirty="0"/>
              <a:t>Právní rámec:</a:t>
            </a:r>
            <a:endParaRPr lang="cs-CZ" dirty="0"/>
          </a:p>
          <a:p>
            <a:pPr algn="just"/>
            <a:r>
              <a:rPr lang="cs-CZ" dirty="0"/>
              <a:t>- čl. 6, odst. 1, písm. c) nařízení GDPR:  zpracování je nezbytné pro splnění právní povinnosti, která se na správce vztahuje.</a:t>
            </a:r>
          </a:p>
          <a:p>
            <a:pPr algn="just"/>
            <a:r>
              <a:rPr lang="cs-CZ" dirty="0"/>
              <a:t>- § 8b odst. 1 a 3 zák. č. 106/1999 Sb., o svobodném přístupu k informacím. Příjemci veřejných prostředků </a:t>
            </a:r>
            <a:r>
              <a:rPr lang="cs-CZ" i="1" dirty="0"/>
              <a:t>Povinný subjekt poskytne základní osobní údaje o osobě, které poskytl veřejné prostředky. </a:t>
            </a:r>
            <a:r>
              <a:rPr lang="cs-CZ" dirty="0"/>
              <a:t>odst. 3 </a:t>
            </a:r>
            <a:r>
              <a:rPr lang="cs-CZ" i="1" dirty="0"/>
              <a:t>Základní osobní údaje podle odstavce 1 se poskytnou pouze v tomto rozsahu: jméno, příjmení, rok narození, obec, kde má příjemce trvalý pobyt, výše, účel a podmínky poskytnutých veřejných prostředků</a:t>
            </a:r>
            <a:endParaRPr lang="cs-CZ" dirty="0"/>
          </a:p>
        </p:txBody>
      </p:sp>
    </p:spTree>
    <p:extLst>
      <p:ext uri="{BB962C8B-B14F-4D97-AF65-F5344CB8AC3E}">
        <p14:creationId xmlns:p14="http://schemas.microsoft.com/office/powerpoint/2010/main" val="400055002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314507"/>
            <a:ext cx="8596668" cy="1615893"/>
          </a:xfrm>
        </p:spPr>
        <p:txBody>
          <a:bodyPr>
            <a:normAutofit fontScale="90000"/>
          </a:bodyPr>
          <a:lstStyle/>
          <a:p>
            <a:r>
              <a:rPr lang="cs-CZ" sz="1800" b="1" dirty="0"/>
              <a:t>Zveřejňování seznamu žáků</a:t>
            </a:r>
            <a:br>
              <a:rPr lang="cs-CZ" sz="1800" dirty="0"/>
            </a:br>
            <a:r>
              <a:rPr lang="cs-CZ" sz="1800" dirty="0"/>
              <a:t>MŠ ZŠ - </a:t>
            </a:r>
            <a:r>
              <a:rPr lang="cs-CZ" sz="1800" b="1" dirty="0"/>
              <a:t>Jak informovat rodiče žáků ohledně přijetí a rozdělení do tříd. V jakém rozsahu je možné v souladu s GDPR zveřejnit tyto seznamy? Lze vyvěsit nebo rozeslat seznamy na dveře školy po nějakou omezenou dobu.</a:t>
            </a:r>
            <a:br>
              <a:rPr lang="cs-CZ" sz="1800" dirty="0"/>
            </a:br>
            <a:r>
              <a:rPr lang="cs-CZ" sz="1800" dirty="0"/>
              <a:t> </a:t>
            </a:r>
            <a:br>
              <a:rPr lang="cs-CZ" sz="1800" dirty="0"/>
            </a:br>
            <a:endParaRPr lang="cs-CZ" sz="1800" dirty="0"/>
          </a:p>
        </p:txBody>
      </p:sp>
      <p:sp>
        <p:nvSpPr>
          <p:cNvPr id="3" name="Zástupný symbol pro obsah 2"/>
          <p:cNvSpPr>
            <a:spLocks noGrp="1"/>
          </p:cNvSpPr>
          <p:nvPr>
            <p:ph idx="1"/>
          </p:nvPr>
        </p:nvSpPr>
        <p:spPr>
          <a:xfrm>
            <a:off x="677334" y="1810327"/>
            <a:ext cx="8596668" cy="4535055"/>
          </a:xfrm>
        </p:spPr>
        <p:txBody>
          <a:bodyPr>
            <a:normAutofit fontScale="77500" lnSpcReduction="20000"/>
          </a:bodyPr>
          <a:lstStyle/>
          <a:p>
            <a:pPr algn="just"/>
            <a:r>
              <a:rPr lang="cs-CZ" dirty="0"/>
              <a:t>Školský zákon jasně stanovuje, jak má vypadat zveřejnění rozhodnutí o přijetí. S ohledem na článek 6 nařízení GDPR tedy jde o plnění právní povinnosti a postup je jasně stanoven přímo školským zákonem, výsledky se zveřejňují pod přiděleným registračním číslem, nikoli pod jménem: </a:t>
            </a:r>
            <a:r>
              <a:rPr lang="cs-CZ" i="1" dirty="0"/>
              <a:t>Rozhodnutí, kterým se vyhovuje žádosti o přijetí ke vzdělává, se oznamují zveřejněním seznamu uchazečů pod přiděleným registračním číslem s výsledkem řízení u každého uchazeče. </a:t>
            </a:r>
            <a:r>
              <a:rPr lang="cs-CZ" dirty="0"/>
              <a:t>Stejně tak nelze zaslat ostatním rodičům celkové výsledky, ale pouze jen oznámení o přijetí jejich dítěte.</a:t>
            </a:r>
          </a:p>
          <a:p>
            <a:pPr algn="just"/>
            <a:r>
              <a:rPr lang="cs-CZ" dirty="0"/>
              <a:t>Ostatně tuto problematiku řeší i ministerstvo školství mládeže a tělovýchovy v metodice ve vzorové směrnici k GDPR ve školách, v bodu 3.8.7: </a:t>
            </a:r>
            <a:r>
              <a:rPr lang="cs-CZ" i="1" dirty="0"/>
              <a:t>Seznamy žáků se nezveřejňují, neposkytují bez vědomého souhlasu žáků či zákonných zástupců žáků jiným fyzickým či právnickým osobám nebo orgánům, které neplní funkci orgánu nadřízeného škole nebo nevyplývá-li to ze zákona</a:t>
            </a:r>
            <a:r>
              <a:rPr lang="cs-CZ" dirty="0"/>
              <a:t>."</a:t>
            </a:r>
          </a:p>
          <a:p>
            <a:pPr algn="just"/>
            <a:r>
              <a:rPr lang="cs-CZ" b="1" u="sng" dirty="0"/>
              <a:t>Právní rámec:</a:t>
            </a:r>
            <a:r>
              <a:rPr lang="cs-CZ" dirty="0"/>
              <a:t>  </a:t>
            </a:r>
          </a:p>
          <a:p>
            <a:pPr algn="just"/>
            <a:r>
              <a:rPr lang="cs-CZ" dirty="0"/>
              <a:t>§ 183 odst. 2 zák. č. 561/2004 Sb., školský zákon, § 183, odst. 2: </a:t>
            </a:r>
            <a:r>
              <a:rPr lang="cs-CZ" b="1" i="1" dirty="0"/>
              <a:t>Rozhodnutí, kterým se vyhovuje žádosti o přijetí ke vzdělává, se oznamují zveřejněním seznamu uchazečů pod přiděleným registračním číslem s výsledkem řízení u každého uchazeče.</a:t>
            </a:r>
            <a:r>
              <a:rPr lang="cs-CZ" i="1" dirty="0"/>
              <a:t> Seznam se zveřejňuje na veřejně přístupném místě ve škole a v případě základní, střední a vyšší odborné školy též způsobem umožňujícím dálkový přístup, a to alespoň na dobu 15 dnů, obsahuje datum zveřejnění a v případě středních škol též poučení o právních následcích neodevzdání zápisového lístku podle § 60g odst. 7. Zveřejněním seznamu se považují rozhodnutí, kterými se vyhovuje žádostem o přijetí ke vzdělávání, za oznámená.</a:t>
            </a:r>
            <a:endParaRPr lang="cs-CZ" dirty="0"/>
          </a:p>
          <a:p>
            <a:r>
              <a:rPr lang="cs-CZ" dirty="0"/>
              <a:t>čl. 6 nařízení GDPR</a:t>
            </a:r>
          </a:p>
          <a:p>
            <a:endParaRPr lang="cs-CZ" dirty="0"/>
          </a:p>
        </p:txBody>
      </p:sp>
    </p:spTree>
    <p:extLst>
      <p:ext uri="{BB962C8B-B14F-4D97-AF65-F5344CB8AC3E}">
        <p14:creationId xmlns:p14="http://schemas.microsoft.com/office/powerpoint/2010/main" val="20666972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9076266" cy="1320800"/>
          </a:xfrm>
        </p:spPr>
        <p:txBody>
          <a:bodyPr>
            <a:normAutofit fontScale="90000"/>
          </a:bodyPr>
          <a:lstStyle/>
          <a:p>
            <a:r>
              <a:rPr lang="cs-CZ" sz="1600" b="1" dirty="0"/>
              <a:t>Podklady pro vyúčtování dotace, předávání osobních údajů poskytovateli dotace</a:t>
            </a:r>
            <a:br>
              <a:rPr lang="cs-CZ" sz="1600" dirty="0"/>
            </a:br>
            <a:r>
              <a:rPr lang="cs-CZ" sz="1600" dirty="0"/>
              <a:t> </a:t>
            </a:r>
            <a:r>
              <a:rPr lang="cs-CZ" sz="1600" b="1" dirty="0"/>
              <a:t>Naše účetní chce poslat poskytovateli dotace výplatní lístky úředníků, kteří pracují na dotačním projektu na dohodu o provedení práce, prý musí tímto způsobem dodat poklady pro doložení, že jsme vyplatili peníze z těch dohod. Na výplatním lístku je ale i plat nejen z dohody, ale i běžné práce úředníka, jeho dovolená, zvýhodnění na děti apod., nechce se nám toto zasílat. Je to v souladu s GDPR? Nebo máme údaje poslat zašifrované v e-mailu?</a:t>
            </a:r>
            <a:br>
              <a:rPr lang="cs-CZ" sz="1600" dirty="0"/>
            </a:br>
            <a:r>
              <a:rPr lang="cs-CZ" sz="1600" dirty="0"/>
              <a:t> </a:t>
            </a:r>
            <a:br>
              <a:rPr lang="cs-CZ" sz="1600" dirty="0"/>
            </a:br>
            <a:endParaRPr lang="cs-CZ" sz="1600" dirty="0"/>
          </a:p>
        </p:txBody>
      </p:sp>
      <p:sp>
        <p:nvSpPr>
          <p:cNvPr id="3" name="Zástupný symbol pro obsah 2"/>
          <p:cNvSpPr>
            <a:spLocks noGrp="1"/>
          </p:cNvSpPr>
          <p:nvPr>
            <p:ph idx="1"/>
          </p:nvPr>
        </p:nvSpPr>
        <p:spPr>
          <a:xfrm>
            <a:off x="677334" y="2050121"/>
            <a:ext cx="8919248" cy="4764197"/>
          </a:xfrm>
        </p:spPr>
        <p:txBody>
          <a:bodyPr>
            <a:normAutofit fontScale="70000" lnSpcReduction="20000"/>
          </a:bodyPr>
          <a:lstStyle/>
          <a:p>
            <a:pPr algn="just"/>
            <a:r>
              <a:rPr lang="cs-CZ" dirty="0"/>
              <a:t>Takový postup by nebyl v souladu s nařízením GDPR. Jde o dohodu o provedení práce, měly by být předávány jen údaje týkající se této dohody a dotačního vztahu, nikoli běžného platu úředníka. Účetní může předat přehledy pro tyto dohody, na nichž je úhrada dotace, nikoli celé výplatní lístky, které obsahují i plat úředníka. Může vytvořit tabulku s přehledem z dotovaných dohod.</a:t>
            </a:r>
          </a:p>
          <a:p>
            <a:pPr algn="just"/>
            <a:r>
              <a:rPr lang="cs-CZ" dirty="0"/>
              <a:t> Z hlediska nařízení GDPR nelze předávat výplatní lístky, které by obsahovaly i plat úředníka. Ty totiž zahrnují i informace, které s vyplacenou dotací nesouvisí -  ostatní části výplaty, odvody na děti, zbývající dovolenou pod. Tedy osobní údaje, které s dotací nijak nesouvisí a nemůžete je předávat. Nelze proto udělat kopii výplatních lístků a odeslat ji.</a:t>
            </a:r>
          </a:p>
          <a:p>
            <a:pPr algn="just"/>
            <a:r>
              <a:rPr lang="cs-CZ" dirty="0"/>
              <a:t>Některé mzdové programy ale umí vytisknout výplatní pásku jen s částkami za tyto dohody a bez dalších údajů, které pro projekt nejsou potřeba, pak by bylo možno předat i lístky pouze s nutnými údaji. Pokud by to program neměl jako volitelnou možnost, je nutno připravit tabulku pouze s těmi údaji, které jsou potřebné pro dotační projekt.</a:t>
            </a:r>
          </a:p>
          <a:p>
            <a:pPr algn="just"/>
            <a:r>
              <a:rPr lang="cs-CZ" dirty="0"/>
              <a:t>Pro poskytovatele dotace postačí přehled částek vyplacených z dotace + odvody, tedy lze i připravit tabulku s přehledem se zaměstnanci, jejich identifikací, ale jen s vyplacenou odměnou z projektu a odvody. Ostatní informace o platu úředníků apod. byste neměli uvádět.</a:t>
            </a:r>
          </a:p>
          <a:p>
            <a:pPr algn="just"/>
            <a:r>
              <a:rPr lang="cs-CZ" dirty="0"/>
              <a:t>Zašifrování nevyřeší předání těch osobních údajů, které předat nesmíte. I kdyby do nich viděl jen poskytovatel dotace, jde o cizího správce osobních údajů, který k takovým osobním údajům nemá mít přístup, protože zde chybí právní důvod zpracování podle čl. 6 nařízení GDPR. (Zašifrování se ale samozřejmě vhodný způsob odesílání i pro variantu předání tabulky pouze s potřebnými osobními údaji).</a:t>
            </a:r>
          </a:p>
          <a:p>
            <a:pPr algn="just"/>
            <a:r>
              <a:rPr lang="cs-CZ" dirty="0"/>
              <a:t> Předání pouze relevantních údajů – jména a identifikace zaměstnanců, vyplacená odměna z dohody, odvody apod. dostačuje i pro ostatní dotační akce. Stačí tedy předat lístek se zvolenými údaji bez nadbytečných osobních údajů, nebo vytvořit tabulku zpracovanou účtárnou s nezbytně potřebnými daty pro poskytovatele dotace. </a:t>
            </a:r>
          </a:p>
          <a:p>
            <a:pPr algn="just"/>
            <a:r>
              <a:rPr lang="cs-CZ" dirty="0"/>
              <a:t> </a:t>
            </a:r>
            <a:r>
              <a:rPr lang="cs-CZ" b="1" u="sng" dirty="0"/>
              <a:t>Právní rámec:</a:t>
            </a:r>
            <a:r>
              <a:rPr lang="cs-CZ" dirty="0"/>
              <a:t>  Nařízení GDPR, čl. 6.</a:t>
            </a:r>
          </a:p>
        </p:txBody>
      </p:sp>
    </p:spTree>
    <p:extLst>
      <p:ext uri="{BB962C8B-B14F-4D97-AF65-F5344CB8AC3E}">
        <p14:creationId xmlns:p14="http://schemas.microsoft.com/office/powerpoint/2010/main" val="49836842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9DD622-2FCA-4387-BBC9-8D9C5BB87FDD}"/>
              </a:ext>
            </a:extLst>
          </p:cNvPr>
          <p:cNvSpPr>
            <a:spLocks noGrp="1"/>
          </p:cNvSpPr>
          <p:nvPr>
            <p:ph type="title"/>
          </p:nvPr>
        </p:nvSpPr>
        <p:spPr/>
        <p:txBody>
          <a:bodyPr/>
          <a:lstStyle/>
          <a:p>
            <a:r>
              <a:rPr lang="cs-CZ" dirty="0"/>
              <a:t>Vystavování výkresů ve škole s podpisem dítěte není zpracováním osobních údajů</a:t>
            </a:r>
          </a:p>
        </p:txBody>
      </p:sp>
      <p:sp>
        <p:nvSpPr>
          <p:cNvPr id="3" name="Zástupný obsah 2">
            <a:extLst>
              <a:ext uri="{FF2B5EF4-FFF2-40B4-BE49-F238E27FC236}">
                <a16:creationId xmlns:a16="http://schemas.microsoft.com/office/drawing/2014/main" id="{8FE95283-9EC9-4BC0-A6B8-E2E55F6EFFE7}"/>
              </a:ext>
            </a:extLst>
          </p:cNvPr>
          <p:cNvSpPr>
            <a:spLocks noGrp="1"/>
          </p:cNvSpPr>
          <p:nvPr>
            <p:ph idx="1"/>
          </p:nvPr>
        </p:nvSpPr>
        <p:spPr/>
        <p:txBody>
          <a:bodyPr>
            <a:normAutofit/>
          </a:bodyPr>
          <a:lstStyle/>
          <a:p>
            <a:pPr algn="just"/>
            <a:r>
              <a:rPr lang="cs-CZ" i="1" dirty="0"/>
              <a:t>Při výkladu je třeba držet se definice a působnosti Obecného nařízení a pod pojmem zpracování rozumět jakékoliv operace prováděné s osobními údaji. </a:t>
            </a:r>
            <a:r>
              <a:rPr lang="cs-CZ" b="1" i="1" dirty="0"/>
              <a:t>Nařízení se vztahuje na zcela nebo částečně automatizované a neautomatizované zpracování osobních údajů, které jsou v evidenci či do ní patří</a:t>
            </a:r>
            <a:r>
              <a:rPr lang="cs-CZ" i="1" dirty="0"/>
              <a:t>. </a:t>
            </a:r>
            <a:r>
              <a:rPr lang="cs-CZ" b="1" i="1" dirty="0"/>
              <a:t>Zpracování osobních údajů není dokument, který nějaké osobní údaje obsahuje, ale operace s osobními údaji</a:t>
            </a:r>
            <a:r>
              <a:rPr lang="cs-CZ" i="1" dirty="0"/>
              <a:t>. Na osobní údaje v jakémkoli dokumentu se ochrana vztahuje jen na základě operací prováděných k určitému účelu</a:t>
            </a:r>
          </a:p>
          <a:p>
            <a:pPr algn="just"/>
            <a:r>
              <a:rPr lang="cs-CZ" i="1" dirty="0"/>
              <a:t>Podepsané výkresy dětí nejsou automatizovanou operací ani výstupem z evidence – tou je školní matrika. Žádným takovým projevům GDPR nebrání. </a:t>
            </a:r>
          </a:p>
          <a:p>
            <a:r>
              <a:rPr lang="cs-CZ" sz="1100" dirty="0"/>
              <a:t>LADISLAV HEJLÍK, vedoucí oddělení konzultací Úřadu pro ochranu osobních údajů lidovky.cz  21. LISTOPADU 2018 </a:t>
            </a:r>
          </a:p>
          <a:p>
            <a:endParaRPr lang="cs-CZ" dirty="0"/>
          </a:p>
        </p:txBody>
      </p:sp>
    </p:spTree>
    <p:extLst>
      <p:ext uri="{BB962C8B-B14F-4D97-AF65-F5344CB8AC3E}">
        <p14:creationId xmlns:p14="http://schemas.microsoft.com/office/powerpoint/2010/main" val="2669903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Nový zákon č. 110/2019 Sb., o zpracování osobních údajů</a:t>
            </a:r>
          </a:p>
        </p:txBody>
      </p:sp>
      <p:sp>
        <p:nvSpPr>
          <p:cNvPr id="3" name="Zástupný symbol pro obsah 2"/>
          <p:cNvSpPr>
            <a:spLocks noGrp="1"/>
          </p:cNvSpPr>
          <p:nvPr>
            <p:ph idx="1"/>
          </p:nvPr>
        </p:nvSpPr>
        <p:spPr>
          <a:xfrm>
            <a:off x="677334" y="2039815"/>
            <a:ext cx="8596668" cy="4396154"/>
          </a:xfrm>
        </p:spPr>
        <p:txBody>
          <a:bodyPr>
            <a:normAutofit fontScale="85000" lnSpcReduction="20000"/>
          </a:bodyPr>
          <a:lstStyle/>
          <a:p>
            <a:pPr algn="just"/>
            <a:r>
              <a:rPr lang="cs-CZ" dirty="0"/>
              <a:t>Nahradil zákon č. 101/2000 Sb., o ochraně osobních údajů</a:t>
            </a:r>
          </a:p>
          <a:p>
            <a:pPr algn="just"/>
            <a:r>
              <a:rPr lang="cs-CZ" dirty="0"/>
              <a:t>Pomohl k něčemu?</a:t>
            </a:r>
          </a:p>
          <a:p>
            <a:pPr algn="just"/>
            <a:endParaRPr lang="cs-CZ" dirty="0"/>
          </a:p>
          <a:p>
            <a:pPr algn="just"/>
            <a:r>
              <a:rPr lang="cs-CZ" dirty="0"/>
              <a:t>Většina je pro obce a školy neaplikovatelná</a:t>
            </a:r>
          </a:p>
          <a:p>
            <a:pPr algn="just"/>
            <a:r>
              <a:rPr lang="cs-CZ" dirty="0"/>
              <a:t>Neobsahuje obecnou povinnost mlčenlivosti zaměstnanců o osobních údajích, která byla v původním zákoně.</a:t>
            </a:r>
          </a:p>
          <a:p>
            <a:pPr algn="just"/>
            <a:r>
              <a:rPr lang="cs-CZ" dirty="0"/>
              <a:t>Zapomnělo se ji do zák. č. 110/2019 Sb., dát, takže jinde není upravena…..(obecně v zákoníku práce)</a:t>
            </a:r>
          </a:p>
          <a:p>
            <a:pPr algn="just"/>
            <a:r>
              <a:rPr lang="cs-CZ" sz="1600" i="1" dirty="0"/>
              <a:t>„§ 15 zák. č. 101/2000 Sb.,</a:t>
            </a:r>
          </a:p>
          <a:p>
            <a:pPr algn="just"/>
            <a:r>
              <a:rPr lang="cs-CZ" sz="1600" i="1" dirty="0"/>
              <a:t>	(1) Zaměstnanci správce nebo zpracovatele, jiné fyzické osoby, které zpracovávají osobní údaje na základě smlouvy se správcem nebo zpracovatelem, a další osoby, které v rámci plnění zákonem stanovených oprávnění a povinností přicházejí do styku s osobními údaji u správce nebo zpracovatele, jsou povinni zachovávat mlčenlivost o osobních údajích a o bezpečnostních opatřeních, jejichž zveřejnění by ohrozilo zabezpečení osobních údajů. Povinnost mlčenlivosti trvá i po skončení zaměstnání nebo příslušných prací.</a:t>
            </a:r>
          </a:p>
          <a:p>
            <a:pPr algn="just"/>
            <a:r>
              <a:rPr lang="cs-CZ" sz="1600" i="1" dirty="0"/>
              <a:t> 	(2) Ustanovením předchozího odstavce není dotčena povinnost zachovávat mlčenlivost podle zvláštních zákonů.(3) Povinnost zachovávat mlčenlivost se nevztahuje na informační povinnost podle zvláštních zákonů.</a:t>
            </a:r>
          </a:p>
        </p:txBody>
      </p:sp>
    </p:spTree>
    <p:extLst>
      <p:ext uri="{BB962C8B-B14F-4D97-AF65-F5344CB8AC3E}">
        <p14:creationId xmlns:p14="http://schemas.microsoft.com/office/powerpoint/2010/main" val="143114587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6EA3B5-8EB7-4DDF-BA48-4AB8937A854D}"/>
              </a:ext>
            </a:extLst>
          </p:cNvPr>
          <p:cNvSpPr>
            <a:spLocks noGrp="1"/>
          </p:cNvSpPr>
          <p:nvPr>
            <p:ph type="title"/>
          </p:nvPr>
        </p:nvSpPr>
        <p:spPr/>
        <p:txBody>
          <a:bodyPr/>
          <a:lstStyle/>
          <a:p>
            <a:r>
              <a:rPr lang="cs-CZ" dirty="0"/>
              <a:t>Zákon č. 106/1999 Sb., </a:t>
            </a:r>
            <a:r>
              <a:rPr lang="cs-CZ" dirty="0" err="1"/>
              <a:t>anonymizace</a:t>
            </a:r>
            <a:r>
              <a:rPr lang="cs-CZ" dirty="0"/>
              <a:t>, zveřejňování poskytnutých informací</a:t>
            </a:r>
          </a:p>
        </p:txBody>
      </p:sp>
      <p:sp>
        <p:nvSpPr>
          <p:cNvPr id="3" name="Zástupný obsah 2">
            <a:extLst>
              <a:ext uri="{FF2B5EF4-FFF2-40B4-BE49-F238E27FC236}">
                <a16:creationId xmlns:a16="http://schemas.microsoft.com/office/drawing/2014/main" id="{0C4899F9-FCBD-483A-9FA5-B13A6973A1A0}"/>
              </a:ext>
            </a:extLst>
          </p:cNvPr>
          <p:cNvSpPr>
            <a:spLocks noGrp="1"/>
          </p:cNvSpPr>
          <p:nvPr>
            <p:ph idx="1"/>
          </p:nvPr>
        </p:nvSpPr>
        <p:spPr/>
        <p:txBody>
          <a:bodyPr/>
          <a:lstStyle/>
          <a:p>
            <a:r>
              <a:rPr lang="cs-CZ" dirty="0"/>
              <a:t>Do 15 dnů</a:t>
            </a:r>
          </a:p>
          <a:p>
            <a:r>
              <a:rPr lang="cs-CZ" dirty="0"/>
              <a:t>Po novele musí být poskytnuté informace vyvěšeny 6 let!</a:t>
            </a:r>
          </a:p>
          <a:p>
            <a:r>
              <a:rPr lang="cs-CZ" dirty="0"/>
              <a:t>Do 31.12.2022 vyvěšené informace se prodlužují na 6 let.</a:t>
            </a:r>
          </a:p>
          <a:p>
            <a:endParaRPr lang="cs-CZ" dirty="0"/>
          </a:p>
          <a:p>
            <a:r>
              <a:rPr lang="cs-CZ" dirty="0"/>
              <a:t>Pozor tedy na to, co tam je uveřejněno.</a:t>
            </a:r>
          </a:p>
        </p:txBody>
      </p:sp>
    </p:spTree>
    <p:extLst>
      <p:ext uri="{BB962C8B-B14F-4D97-AF65-F5344CB8AC3E}">
        <p14:creationId xmlns:p14="http://schemas.microsoft.com/office/powerpoint/2010/main" val="69673896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69280" y="609599"/>
            <a:ext cx="3604722" cy="5757949"/>
          </a:xfrm>
        </p:spPr>
        <p:txBody>
          <a:bodyPr/>
          <a:lstStyle/>
          <a:p>
            <a:r>
              <a:rPr lang="cs-CZ" dirty="0"/>
              <a:t>Nový dotazník SEVT pro školy</a:t>
            </a:r>
            <a:br>
              <a:rPr lang="cs-CZ" dirty="0"/>
            </a:br>
            <a:br>
              <a:rPr lang="cs-CZ" dirty="0"/>
            </a:br>
            <a:r>
              <a:rPr lang="cs-CZ" dirty="0"/>
              <a:t>pozor</a:t>
            </a:r>
            <a:br>
              <a:rPr lang="cs-CZ" dirty="0"/>
            </a:br>
            <a:r>
              <a:rPr lang="cs-CZ" sz="2800" dirty="0"/>
              <a:t>zbytečné souhlasy</a:t>
            </a:r>
            <a:br>
              <a:rPr lang="cs-CZ" sz="2800" dirty="0"/>
            </a:br>
            <a:br>
              <a:rPr lang="cs-CZ" sz="2800" dirty="0"/>
            </a:br>
            <a:r>
              <a:rPr lang="cs-CZ" sz="2800" dirty="0"/>
              <a:t>chybně uveden zákon</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1" y="-168902"/>
            <a:ext cx="5069015" cy="6971711"/>
          </a:xfrm>
        </p:spPr>
      </p:pic>
    </p:spTree>
    <p:extLst>
      <p:ext uri="{BB962C8B-B14F-4D97-AF65-F5344CB8AC3E}">
        <p14:creationId xmlns:p14="http://schemas.microsoft.com/office/powerpoint/2010/main" val="3197456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D267EB-74A8-B88C-C5AD-05DB62C0BC44}"/>
              </a:ext>
            </a:extLst>
          </p:cNvPr>
          <p:cNvSpPr>
            <a:spLocks noGrp="1"/>
          </p:cNvSpPr>
          <p:nvPr>
            <p:ph type="title"/>
          </p:nvPr>
        </p:nvSpPr>
        <p:spPr/>
        <p:txBody>
          <a:bodyPr/>
          <a:lstStyle/>
          <a:p>
            <a:r>
              <a:rPr lang="cs-CZ" dirty="0"/>
              <a:t>GDPR</a:t>
            </a:r>
            <a:br>
              <a:rPr lang="cs-CZ" dirty="0"/>
            </a:br>
            <a:r>
              <a:rPr lang="cs-CZ" dirty="0"/>
              <a:t>zákon o obcích</a:t>
            </a:r>
          </a:p>
        </p:txBody>
      </p:sp>
      <p:graphicFrame>
        <p:nvGraphicFramePr>
          <p:cNvPr id="4" name="Zástupný obsah 3">
            <a:extLst>
              <a:ext uri="{FF2B5EF4-FFF2-40B4-BE49-F238E27FC236}">
                <a16:creationId xmlns:a16="http://schemas.microsoft.com/office/drawing/2014/main" id="{AD2D6712-132A-4FEE-4F2D-A55049C8DC65}"/>
              </a:ext>
            </a:extLst>
          </p:cNvPr>
          <p:cNvGraphicFramePr>
            <a:graphicFrameLocks noGrp="1"/>
          </p:cNvGraphicFramePr>
          <p:nvPr>
            <p:ph idx="1"/>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20768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5" y="44652"/>
            <a:ext cx="8811527" cy="5501698"/>
          </a:xfrm>
        </p:spPr>
      </p:pic>
      <p:sp>
        <p:nvSpPr>
          <p:cNvPr id="5" name="Nadpis 1"/>
          <p:cNvSpPr txBox="1">
            <a:spLocks/>
          </p:cNvSpPr>
          <p:nvPr/>
        </p:nvSpPr>
        <p:spPr>
          <a:xfrm>
            <a:off x="911272" y="5817408"/>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b="1" dirty="0"/>
              <a:t>+ 7. bod -  Používat  zdravý rozum!</a:t>
            </a:r>
          </a:p>
        </p:txBody>
      </p:sp>
    </p:spTree>
    <p:extLst>
      <p:ext uri="{BB962C8B-B14F-4D97-AF65-F5344CB8AC3E}">
        <p14:creationId xmlns:p14="http://schemas.microsoft.com/office/powerpoint/2010/main" val="17230231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599"/>
            <a:ext cx="9672276" cy="1941401"/>
          </a:xfrm>
        </p:spPr>
        <p:txBody>
          <a:bodyPr>
            <a:normAutofit fontScale="90000"/>
          </a:bodyPr>
          <a:lstStyle/>
          <a:p>
            <a:r>
              <a:rPr lang="cs-CZ" sz="4400" b="1" dirty="0"/>
              <a:t>106ka</a:t>
            </a:r>
            <a:br>
              <a:rPr lang="cs-CZ" sz="2800" dirty="0"/>
            </a:br>
            <a:br>
              <a:rPr lang="cs-CZ" sz="2800" dirty="0"/>
            </a:br>
            <a:br>
              <a:rPr lang="cs-CZ" sz="2800" dirty="0"/>
            </a:br>
            <a:r>
              <a:rPr lang="cs-CZ" sz="2800" dirty="0"/>
              <a:t>od 2023 jinak (novela - zák. č. 241/2022 Sb.)</a:t>
            </a:r>
            <a:br>
              <a:rPr lang="cs-CZ" sz="2800" dirty="0"/>
            </a:br>
            <a:br>
              <a:rPr lang="cs-CZ" sz="2800" dirty="0"/>
            </a:br>
            <a:r>
              <a:rPr lang="cs-CZ" sz="2800" dirty="0"/>
              <a:t>	- možnost odmítání kverulantů – i nadále složité</a:t>
            </a:r>
            <a:br>
              <a:rPr lang="cs-CZ" sz="2800" dirty="0"/>
            </a:br>
            <a:r>
              <a:rPr lang="cs-CZ" sz="2800" dirty="0"/>
              <a:t>	- ale bohužel také povinné poskytování informací o	platech</a:t>
            </a:r>
            <a:br>
              <a:rPr lang="cs-CZ" sz="2800" dirty="0"/>
            </a:br>
            <a:r>
              <a:rPr lang="cs-CZ" sz="2800" dirty="0"/>
              <a:t>	- nevýhody možná převáží nad výhodami</a:t>
            </a:r>
          </a:p>
        </p:txBody>
      </p:sp>
    </p:spTree>
    <p:extLst>
      <p:ext uri="{BB962C8B-B14F-4D97-AF65-F5344CB8AC3E}">
        <p14:creationId xmlns:p14="http://schemas.microsoft.com/office/powerpoint/2010/main" val="44788461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text 2"/>
          <p:cNvSpPr>
            <a:spLocks noGrp="1"/>
          </p:cNvSpPr>
          <p:nvPr>
            <p:ph type="body"/>
          </p:nvPr>
        </p:nvSpPr>
        <p:spPr>
          <a:xfrm>
            <a:off x="677161" y="397565"/>
            <a:ext cx="8596440" cy="6281531"/>
          </a:xfrm>
        </p:spPr>
        <p:txBody>
          <a:bodyPr/>
          <a:lstStyle/>
          <a:p>
            <a:pPr marL="0" indent="0" algn="just">
              <a:buNone/>
            </a:pPr>
            <a:r>
              <a:rPr lang="cs-CZ" sz="1600" b="1" dirty="0">
                <a:solidFill>
                  <a:srgbClr val="C00000"/>
                </a:solidFill>
                <a:latin typeface="Arial" panose="020B0604020202020204" pitchFamily="34" charset="0"/>
              </a:rPr>
              <a:t>Od 1.1. 2023</a:t>
            </a:r>
          </a:p>
          <a:p>
            <a:pPr marL="0" indent="0" algn="just">
              <a:buNone/>
            </a:pPr>
            <a:endParaRPr lang="cs-CZ" sz="1600" b="1" dirty="0">
              <a:solidFill>
                <a:srgbClr val="C00000"/>
              </a:solidFill>
              <a:latin typeface="Arial" panose="020B0604020202020204" pitchFamily="34" charset="0"/>
            </a:endParaRPr>
          </a:p>
          <a:p>
            <a:pPr marL="0" indent="0" algn="just">
              <a:buNone/>
            </a:pPr>
            <a:r>
              <a:rPr lang="cs-CZ" sz="1600" b="1" dirty="0">
                <a:latin typeface="Arial" panose="020B0604020202020204" pitchFamily="34" charset="0"/>
              </a:rPr>
              <a:t>§ 8c</a:t>
            </a:r>
          </a:p>
          <a:p>
            <a:r>
              <a:rPr lang="cs-CZ" sz="1600" b="1" dirty="0">
                <a:latin typeface="Arial" panose="020B0604020202020204" pitchFamily="34" charset="0"/>
              </a:rPr>
              <a:t>Informování o příjmech fyzických osob</a:t>
            </a:r>
          </a:p>
          <a:p>
            <a:pPr algn="just"/>
            <a:r>
              <a:rPr lang="cs-CZ" sz="1600" b="1" dirty="0">
                <a:solidFill>
                  <a:srgbClr val="000000"/>
                </a:solidFill>
                <a:latin typeface="Arial" panose="020B0604020202020204" pitchFamily="34" charset="0"/>
              </a:rPr>
              <a:t>(1)</a:t>
            </a:r>
            <a:r>
              <a:rPr lang="cs-CZ" sz="1600" dirty="0">
                <a:solidFill>
                  <a:srgbClr val="000000"/>
                </a:solidFill>
                <a:latin typeface="Arial" panose="020B0604020202020204" pitchFamily="34" charset="0"/>
              </a:rPr>
              <a:t> Povinný subjekt </a:t>
            </a:r>
            <a:r>
              <a:rPr lang="cs-CZ" sz="1600" u="sng" dirty="0">
                <a:solidFill>
                  <a:srgbClr val="000000"/>
                </a:solidFill>
                <a:latin typeface="Arial" panose="020B0604020202020204" pitchFamily="34" charset="0"/>
              </a:rPr>
              <a:t>poskytne informaci o výši příjmu osoby, které poskytl nebo poskytuje veřejné prostředky mající povahu příjmu ze závislé činnosti nebo funkčních požitků podle zákona o daních z příjmů</a:t>
            </a:r>
          </a:p>
          <a:p>
            <a:pPr lvl="1" algn="just"/>
            <a:r>
              <a:rPr lang="cs-CZ" sz="1400" b="1" dirty="0">
                <a:solidFill>
                  <a:srgbClr val="000000"/>
                </a:solidFill>
                <a:latin typeface="Arial" panose="020B0604020202020204" pitchFamily="34" charset="0"/>
              </a:rPr>
              <a:t>a)</a:t>
            </a:r>
            <a:r>
              <a:rPr lang="cs-CZ" sz="1400" dirty="0">
                <a:solidFill>
                  <a:srgbClr val="000000"/>
                </a:solidFill>
                <a:latin typeface="Arial" panose="020B0604020202020204" pitchFamily="34" charset="0"/>
              </a:rPr>
              <a:t> jako</a:t>
            </a:r>
          </a:p>
          <a:p>
            <a:pPr lvl="1" algn="just"/>
            <a:r>
              <a:rPr lang="cs-CZ" sz="1400" b="1" dirty="0">
                <a:solidFill>
                  <a:srgbClr val="000000"/>
                </a:solidFill>
                <a:latin typeface="Arial" panose="020B0604020202020204" pitchFamily="34" charset="0"/>
              </a:rPr>
              <a:t>1.</a:t>
            </a:r>
            <a:r>
              <a:rPr lang="cs-CZ" sz="1400" b="1" u="sng" dirty="0">
                <a:solidFill>
                  <a:srgbClr val="000000"/>
                </a:solidFill>
                <a:latin typeface="Arial" panose="020B0604020202020204" pitchFamily="34" charset="0"/>
              </a:rPr>
              <a:t> veřejnému funkcionáři, na kterého se vztahovaly nebo vztahují povinnosti podle zákona o střetu zájmů,</a:t>
            </a:r>
          </a:p>
          <a:p>
            <a:pPr lvl="1" algn="just"/>
            <a:r>
              <a:rPr lang="cs-CZ" sz="1400" b="1" dirty="0">
                <a:solidFill>
                  <a:srgbClr val="000000"/>
                </a:solidFill>
                <a:latin typeface="Arial" panose="020B0604020202020204" pitchFamily="34" charset="0"/>
              </a:rPr>
              <a:t>2.</a:t>
            </a:r>
            <a:r>
              <a:rPr lang="cs-CZ" sz="1400" dirty="0">
                <a:solidFill>
                  <a:srgbClr val="000000"/>
                </a:solidFill>
                <a:latin typeface="Arial" panose="020B0604020202020204" pitchFamily="34" charset="0"/>
              </a:rPr>
              <a:t> poradci prezidenta republiky, člena vlády, náměstka člena vlády nebo vedoucího ústředního správního úřadu, v jehož čele není člen vlády, nebo</a:t>
            </a:r>
          </a:p>
          <a:p>
            <a:pPr lvl="1" algn="just"/>
            <a:r>
              <a:rPr lang="cs-CZ" sz="1400" b="1" dirty="0">
                <a:solidFill>
                  <a:srgbClr val="000000"/>
                </a:solidFill>
                <a:latin typeface="Arial" panose="020B0604020202020204" pitchFamily="34" charset="0"/>
              </a:rPr>
              <a:t>3.</a:t>
            </a:r>
            <a:r>
              <a:rPr lang="cs-CZ" sz="1400" dirty="0">
                <a:solidFill>
                  <a:srgbClr val="000000"/>
                </a:solidFill>
                <a:latin typeface="Arial" panose="020B0604020202020204" pitchFamily="34" charset="0"/>
              </a:rPr>
              <a:t> </a:t>
            </a:r>
            <a:r>
              <a:rPr lang="cs-CZ" sz="1400" u="sng" dirty="0">
                <a:solidFill>
                  <a:srgbClr val="000000"/>
                </a:solidFill>
                <a:latin typeface="Arial" panose="020B0604020202020204" pitchFamily="34" charset="0"/>
              </a:rPr>
              <a:t>členovi svého statutárního, řídicího, dozorčího nebo kontrolního orgánu</a:t>
            </a:r>
            <a:r>
              <a:rPr lang="cs-CZ" sz="1400" b="1" dirty="0">
                <a:solidFill>
                  <a:srgbClr val="000000"/>
                </a:solidFill>
                <a:latin typeface="Arial" panose="020B0604020202020204" pitchFamily="34" charset="0"/>
              </a:rPr>
              <a:t>, anebo</a:t>
            </a:r>
          </a:p>
          <a:p>
            <a:pPr lvl="1" algn="just"/>
            <a:r>
              <a:rPr lang="cs-CZ" sz="1400" b="1" dirty="0">
                <a:solidFill>
                  <a:srgbClr val="000000"/>
                </a:solidFill>
                <a:latin typeface="Arial" panose="020B0604020202020204" pitchFamily="34" charset="0"/>
              </a:rPr>
              <a:t>b) pokud žadatel prokáže veřejný zájem na poskytnutí informace o výši příjmu této osoby a tento veřejný zájem v jednotlivém případě převažuje nad zájmem na ochraně této informace.</a:t>
            </a:r>
          </a:p>
          <a:p>
            <a:pPr algn="just"/>
            <a:r>
              <a:rPr lang="cs-CZ" sz="1600" b="1" dirty="0">
                <a:solidFill>
                  <a:srgbClr val="000000"/>
                </a:solidFill>
                <a:latin typeface="Arial" panose="020B0604020202020204" pitchFamily="34" charset="0"/>
              </a:rPr>
              <a:t>(2)</a:t>
            </a:r>
            <a:r>
              <a:rPr lang="cs-CZ" sz="1600" dirty="0">
                <a:solidFill>
                  <a:srgbClr val="000000"/>
                </a:solidFill>
                <a:latin typeface="Arial" panose="020B0604020202020204" pitchFamily="34" charset="0"/>
              </a:rPr>
              <a:t> Informace o výši příjmu podle odstavce 1 se poskytne v rozsahu jméno, příjmení, funkční, pracovní či jiné obdobné zařazení a </a:t>
            </a:r>
            <a:r>
              <a:rPr lang="cs-CZ" sz="1600" b="1" dirty="0">
                <a:solidFill>
                  <a:srgbClr val="000000"/>
                </a:solidFill>
                <a:latin typeface="Arial" panose="020B0604020202020204" pitchFamily="34" charset="0"/>
              </a:rPr>
              <a:t>výše veřejných prostředků, na kterou vznikl nárok, před zdaněním a dalšími povinnými odvody za období podle obsahu žádosti.</a:t>
            </a:r>
            <a:r>
              <a:rPr lang="cs-CZ" sz="1600" dirty="0">
                <a:solidFill>
                  <a:srgbClr val="000000"/>
                </a:solidFill>
                <a:latin typeface="Arial" panose="020B0604020202020204" pitchFamily="34" charset="0"/>
              </a:rPr>
              <a:t> Při poskytování informace podle věty první se § 5 odst. 3 nepoužije. </a:t>
            </a:r>
            <a:r>
              <a:rPr lang="cs-CZ" sz="1100" dirty="0">
                <a:solidFill>
                  <a:srgbClr val="000000"/>
                </a:solidFill>
                <a:latin typeface="Arial" panose="020B0604020202020204" pitchFamily="34" charset="0"/>
              </a:rPr>
              <a:t>(§ 5 odst. 3 </a:t>
            </a:r>
            <a:r>
              <a:rPr lang="cs-CZ" sz="1100" i="1" dirty="0">
                <a:solidFill>
                  <a:srgbClr val="000000"/>
                </a:solidFill>
                <a:latin typeface="Arial" panose="020B0604020202020204" pitchFamily="34" charset="0"/>
              </a:rPr>
              <a:t>Do 15 dnů od poskytnutí informací na žádost povinný subjekt tyto informace zveřejní způsobem umožňujícím dálkový přístup. O informacích poskytnutých způsobem podle § 4a odst. 2 písm. e) a f), informacích poskytnutých v jiné než elektronické podobě, nebo mimořádně rozsáhlých elektronicky poskytnutých informacích postačí zveřejnit doprovodnou informaci vyjadřující jejich obsah. Poskytnutá nebo doprovodná informace musí být zveřejněna nejméně po dobu 6 let</a:t>
            </a:r>
            <a:r>
              <a:rPr lang="cs-CZ" sz="1100" dirty="0">
                <a:solidFill>
                  <a:srgbClr val="000000"/>
                </a:solidFill>
                <a:latin typeface="Arial" panose="020B0604020202020204" pitchFamily="34" charset="0"/>
              </a:rPr>
              <a:t>.</a:t>
            </a:r>
          </a:p>
          <a:p>
            <a:endParaRPr lang="cs-CZ" dirty="0"/>
          </a:p>
        </p:txBody>
      </p:sp>
    </p:spTree>
    <p:extLst>
      <p:ext uri="{BB962C8B-B14F-4D97-AF65-F5344CB8AC3E}">
        <p14:creationId xmlns:p14="http://schemas.microsoft.com/office/powerpoint/2010/main" val="154687969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nadpis 1"/>
          <p:cNvSpPr>
            <a:spLocks noGrp="1"/>
          </p:cNvSpPr>
          <p:nvPr>
            <p:ph type="subTitle"/>
          </p:nvPr>
        </p:nvSpPr>
        <p:spPr>
          <a:xfrm>
            <a:off x="677160" y="1932120"/>
            <a:ext cx="8596440" cy="2797196"/>
          </a:xfrm>
        </p:spPr>
        <p:txBody>
          <a:bodyPr/>
          <a:lstStyle/>
          <a:p>
            <a:pPr marL="343080" lvl="0" indent="-342720" algn="just">
              <a:lnSpc>
                <a:spcPct val="100000"/>
              </a:lnSpc>
              <a:spcBef>
                <a:spcPts val="0"/>
              </a:spcBef>
              <a:buClr>
                <a:srgbClr val="5FCBEF"/>
              </a:buClr>
              <a:buSzPct val="80000"/>
              <a:buFont typeface="Wingdings 3" charset="2"/>
              <a:buChar char=""/>
            </a:pPr>
            <a:r>
              <a:rPr lang="cs-CZ" sz="1800" dirty="0">
                <a:solidFill>
                  <a:srgbClr val="008000"/>
                </a:solidFill>
                <a:latin typeface="Fira Sans"/>
              </a:rPr>
              <a:t>§ 15 (3) </a:t>
            </a:r>
          </a:p>
          <a:p>
            <a:pPr marL="343080" lvl="0" indent="-342720" algn="just">
              <a:lnSpc>
                <a:spcPct val="100000"/>
              </a:lnSpc>
              <a:spcBef>
                <a:spcPts val="0"/>
              </a:spcBef>
              <a:buClr>
                <a:srgbClr val="5FCBEF"/>
              </a:buClr>
              <a:buSzPct val="80000"/>
              <a:buFont typeface="Wingdings 3" charset="2"/>
              <a:buChar char=""/>
            </a:pPr>
            <a:r>
              <a:rPr lang="cs-CZ" sz="1800" dirty="0">
                <a:solidFill>
                  <a:srgbClr val="008000"/>
                </a:solidFill>
                <a:latin typeface="Fira Sans"/>
              </a:rPr>
              <a:t>Pokud povinný subjekt </a:t>
            </a:r>
            <a:r>
              <a:rPr lang="cs-CZ" sz="1800" b="1" dirty="0">
                <a:solidFill>
                  <a:srgbClr val="008000"/>
                </a:solidFill>
                <a:latin typeface="Fira Sans"/>
              </a:rPr>
              <a:t>poskytuje informaci formou kopie dokumentu, z něhož vyloučil pouze osobní údaje</a:t>
            </a:r>
            <a:r>
              <a:rPr lang="cs-CZ" sz="1800" dirty="0">
                <a:solidFill>
                  <a:srgbClr val="008000"/>
                </a:solidFill>
                <a:latin typeface="Fira Sans"/>
              </a:rPr>
              <a:t> nebo informace, které jsou bankovním nebo obchodním tajemstvím a které získal při postupech podle správního, daňového nebo kontrolního řádu, </a:t>
            </a:r>
            <a:r>
              <a:rPr lang="cs-CZ" sz="1800" b="1" dirty="0">
                <a:solidFill>
                  <a:srgbClr val="008000"/>
                </a:solidFill>
                <a:latin typeface="Fira Sans"/>
              </a:rPr>
              <a:t>nemusí vydat rozhodnutí o odmítnutí žádosti</a:t>
            </a:r>
            <a:r>
              <a:rPr lang="cs-CZ" sz="1800" dirty="0">
                <a:solidFill>
                  <a:srgbClr val="008000"/>
                </a:solidFill>
                <a:latin typeface="Fira Sans"/>
              </a:rPr>
              <a:t>. </a:t>
            </a:r>
          </a:p>
          <a:p>
            <a:pPr marL="343080" lvl="0" indent="-342720" algn="just">
              <a:lnSpc>
                <a:spcPct val="100000"/>
              </a:lnSpc>
              <a:spcBef>
                <a:spcPts val="0"/>
              </a:spcBef>
              <a:buClr>
                <a:srgbClr val="5FCBEF"/>
              </a:buClr>
              <a:buSzPct val="80000"/>
              <a:buFont typeface="Wingdings 3" charset="2"/>
              <a:buChar char=""/>
            </a:pPr>
            <a:r>
              <a:rPr lang="cs-CZ" sz="1800" b="1" dirty="0">
                <a:solidFill>
                  <a:srgbClr val="008000"/>
                </a:solidFill>
                <a:latin typeface="Fira Sans"/>
              </a:rPr>
              <a:t>Sdělí-li žadatel v podané žádosti anebo do 15 dnů ode dne doručení požadované informace způsobem stanoveným tímto zákonem pro podání písemné žádosti o informace povinnému subjektu, že trvá na vydání rozhodnutí o odmítnutí žádosti</a:t>
            </a:r>
            <a:r>
              <a:rPr lang="cs-CZ" sz="1800" dirty="0">
                <a:solidFill>
                  <a:srgbClr val="008000"/>
                </a:solidFill>
                <a:latin typeface="Fira Sans"/>
              </a:rPr>
              <a:t> v rozsahu vymezených osobních údajů nebo bankovního anebo obchodního tajemství, </a:t>
            </a:r>
            <a:r>
              <a:rPr lang="cs-CZ" sz="1800" b="1" dirty="0">
                <a:solidFill>
                  <a:srgbClr val="008000"/>
                </a:solidFill>
                <a:latin typeface="Fira Sans"/>
              </a:rPr>
              <a:t>povinný subjekt jej vydá ve lhůtě pro vyřízení žádosti anebo do 15 dnů ode dne doručení sdělení žadatele.</a:t>
            </a:r>
            <a:endParaRPr lang="en-US" sz="1800" b="1" spc="-1" dirty="0">
              <a:solidFill>
                <a:srgbClr val="404040"/>
              </a:solidFill>
              <a:uFill>
                <a:solidFill>
                  <a:srgbClr val="FFFFFF"/>
                </a:solidFill>
              </a:uFill>
              <a:latin typeface="Trebuchet MS"/>
            </a:endParaRPr>
          </a:p>
          <a:p>
            <a:endParaRPr lang="cs-CZ" dirty="0"/>
          </a:p>
        </p:txBody>
      </p:sp>
      <p:sp>
        <p:nvSpPr>
          <p:cNvPr id="3" name="Obdélník 2"/>
          <p:cNvSpPr/>
          <p:nvPr/>
        </p:nvSpPr>
        <p:spPr>
          <a:xfrm>
            <a:off x="758406" y="884592"/>
            <a:ext cx="1531188"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C00000"/>
                </a:solidFill>
                <a:effectLst/>
                <a:uLnTx/>
                <a:uFillTx/>
                <a:latin typeface="Arial" panose="020B0604020202020204" pitchFamily="34" charset="0"/>
              </a:rPr>
              <a:t>Od 1.1. 2023</a:t>
            </a:r>
          </a:p>
        </p:txBody>
      </p:sp>
    </p:spTree>
    <p:extLst>
      <p:ext uri="{BB962C8B-B14F-4D97-AF65-F5344CB8AC3E}">
        <p14:creationId xmlns:p14="http://schemas.microsoft.com/office/powerpoint/2010/main" val="167279264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nadpis 1"/>
          <p:cNvSpPr>
            <a:spLocks noGrp="1"/>
          </p:cNvSpPr>
          <p:nvPr>
            <p:ph type="subTitle"/>
          </p:nvPr>
        </p:nvSpPr>
        <p:spPr>
          <a:xfrm>
            <a:off x="677159" y="685800"/>
            <a:ext cx="10102209" cy="4536831"/>
          </a:xfrm>
        </p:spPr>
        <p:txBody>
          <a:bodyPr/>
          <a:lstStyle/>
          <a:p>
            <a:pPr algn="just"/>
            <a:r>
              <a:rPr lang="cs-CZ" dirty="0"/>
              <a:t>Pozor i na přechodná ustanovení</a:t>
            </a:r>
          </a:p>
          <a:p>
            <a:pPr algn="just"/>
            <a:endParaRPr lang="cs-CZ" dirty="0"/>
          </a:p>
          <a:p>
            <a:pPr algn="just"/>
            <a:r>
              <a:rPr lang="cs-CZ" dirty="0" err="1"/>
              <a:t>Čl.II</a:t>
            </a:r>
            <a:r>
              <a:rPr lang="cs-CZ" dirty="0"/>
              <a:t> zákona č. 241/2022 Sb.</a:t>
            </a:r>
          </a:p>
          <a:p>
            <a:pPr algn="just"/>
            <a:r>
              <a:rPr lang="cs-CZ" dirty="0"/>
              <a:t>Přechodná ustanovení</a:t>
            </a:r>
          </a:p>
          <a:p>
            <a:pPr algn="just"/>
            <a:r>
              <a:rPr lang="cs-CZ" dirty="0"/>
              <a:t>1. Žádost o poskytnutí informace podaná přede dnem nabytí účinnosti tohoto zákona se vyřizuje podle zákona č. 106/1999 Sb., ve znění účinném přede dnem nabytí účinnosti tohoto zákona.</a:t>
            </a:r>
          </a:p>
          <a:p>
            <a:pPr algn="just"/>
            <a:r>
              <a:rPr lang="cs-CZ" dirty="0"/>
              <a:t>2. </a:t>
            </a:r>
            <a:r>
              <a:rPr lang="cs-CZ" u="sng" dirty="0"/>
              <a:t>Informace zveřejněné podle § 5 odst. 3 zákona č. 106/1999 Sb., ve znění účinném přede dnem nabytí účinnosti tohoto zákona, se ponechají zveřejněné nejméně po dobu 6 let ode dne nabytí účinnosti tohoto zákona</a:t>
            </a:r>
            <a:r>
              <a:rPr lang="cs-CZ" dirty="0"/>
              <a:t>.</a:t>
            </a:r>
          </a:p>
        </p:txBody>
      </p:sp>
    </p:spTree>
    <p:extLst>
      <p:ext uri="{BB962C8B-B14F-4D97-AF65-F5344CB8AC3E}">
        <p14:creationId xmlns:p14="http://schemas.microsoft.com/office/powerpoint/2010/main" val="387867005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9D8911-D444-E310-9844-9E915925CB05}"/>
              </a:ext>
            </a:extLst>
          </p:cNvPr>
          <p:cNvSpPr>
            <a:spLocks noGrp="1"/>
          </p:cNvSpPr>
          <p:nvPr>
            <p:ph type="title"/>
          </p:nvPr>
        </p:nvSpPr>
        <p:spPr/>
        <p:style>
          <a:lnRef idx="2">
            <a:schemeClr val="accent1">
              <a:shade val="15000"/>
            </a:schemeClr>
          </a:lnRef>
          <a:fillRef idx="1">
            <a:schemeClr val="accent1"/>
          </a:fillRef>
          <a:effectRef idx="0">
            <a:schemeClr val="accent1"/>
          </a:effectRef>
          <a:fontRef idx="minor">
            <a:schemeClr val="lt1"/>
          </a:fontRef>
        </p:style>
        <p:txBody>
          <a:bodyPr/>
          <a:lstStyle/>
          <a:p>
            <a:pPr algn="ctr"/>
            <a:r>
              <a:rPr lang="cs-CZ" dirty="0"/>
              <a:t>Ochrana oznamovatelů</a:t>
            </a:r>
            <a:br>
              <a:rPr lang="cs-CZ" dirty="0"/>
            </a:br>
            <a:r>
              <a:rPr lang="cs-CZ" dirty="0" err="1"/>
              <a:t>Whistleblowing</a:t>
            </a:r>
            <a:endParaRPr lang="cs-CZ" dirty="0"/>
          </a:p>
        </p:txBody>
      </p:sp>
      <p:sp>
        <p:nvSpPr>
          <p:cNvPr id="3" name="Zástupný obsah 2">
            <a:extLst>
              <a:ext uri="{FF2B5EF4-FFF2-40B4-BE49-F238E27FC236}">
                <a16:creationId xmlns:a16="http://schemas.microsoft.com/office/drawing/2014/main" id="{F16A0F79-2CCD-2685-759C-EDCA097080EF}"/>
              </a:ext>
            </a:extLst>
          </p:cNvPr>
          <p:cNvSpPr>
            <a:spLocks noGrp="1"/>
          </p:cNvSpPr>
          <p:nvPr>
            <p:ph idx="1"/>
          </p:nvPr>
        </p:nvSpPr>
        <p:spPr/>
        <p:txBody>
          <a:bodyPr/>
          <a:lstStyle/>
          <a:p>
            <a:r>
              <a:rPr lang="cs-CZ" dirty="0"/>
              <a:t>Zákon č. 171/2023 Sb., zákon o ochraně oznamovatelů</a:t>
            </a:r>
          </a:p>
          <a:p>
            <a:r>
              <a:rPr lang="cs-CZ" b="0" i="0" dirty="0">
                <a:solidFill>
                  <a:srgbClr val="000000"/>
                </a:solidFill>
                <a:effectLst/>
                <a:latin typeface="Arial" panose="020B0604020202020204" pitchFamily="34" charset="0"/>
              </a:rPr>
              <a:t>Směrnice Evropského parlamentu a Rady (EU) 2019/1937 ze dne 23. října 2019 o ochraně osob, které oznamují porušení práva Unie, v platném znění.</a:t>
            </a:r>
            <a:endParaRPr lang="cs-CZ" dirty="0"/>
          </a:p>
        </p:txBody>
      </p:sp>
    </p:spTree>
    <p:extLst>
      <p:ext uri="{BB962C8B-B14F-4D97-AF65-F5344CB8AC3E}">
        <p14:creationId xmlns:p14="http://schemas.microsoft.com/office/powerpoint/2010/main" val="21732965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D6FD45-DE26-8841-EBB3-6916D6A29108}"/>
              </a:ext>
            </a:extLst>
          </p:cNvPr>
          <p:cNvSpPr>
            <a:spLocks noGrp="1"/>
          </p:cNvSpPr>
          <p:nvPr>
            <p:ph type="title"/>
          </p:nvPr>
        </p:nvSpPr>
        <p:spPr/>
        <p:txBody>
          <a:bodyPr>
            <a:normAutofit fontScale="90000"/>
          </a:bodyPr>
          <a:lstStyle/>
          <a:p>
            <a:r>
              <a:rPr lang="cs-CZ" dirty="0"/>
              <a:t>ČR opět zpoždění, zákon pozdě, </a:t>
            </a:r>
            <a:br>
              <a:rPr lang="cs-CZ" dirty="0"/>
            </a:br>
            <a:r>
              <a:rPr lang="cs-CZ" dirty="0"/>
              <a:t>přes 18 měsíců byl přímý účinek směrnice</a:t>
            </a:r>
            <a:br>
              <a:rPr lang="cs-CZ" dirty="0"/>
            </a:br>
            <a:br>
              <a:rPr lang="cs-CZ" dirty="0"/>
            </a:br>
            <a:r>
              <a:rPr lang="cs-CZ" dirty="0"/>
              <a:t>ČR pokuty, </a:t>
            </a:r>
            <a:r>
              <a:rPr lang="cs-CZ" dirty="0" err="1"/>
              <a:t>Evrospká</a:t>
            </a:r>
            <a:r>
              <a:rPr lang="cs-CZ" dirty="0"/>
              <a:t> komise atd.</a:t>
            </a:r>
            <a:br>
              <a:rPr lang="cs-CZ" dirty="0"/>
            </a:br>
            <a:endParaRPr lang="cs-CZ" dirty="0"/>
          </a:p>
        </p:txBody>
      </p:sp>
      <p:sp>
        <p:nvSpPr>
          <p:cNvPr id="3" name="Zástupný obsah 2">
            <a:extLst>
              <a:ext uri="{FF2B5EF4-FFF2-40B4-BE49-F238E27FC236}">
                <a16:creationId xmlns:a16="http://schemas.microsoft.com/office/drawing/2014/main" id="{40BB768B-5B4D-3672-C7C7-7FC5C9DE73A8}"/>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29412910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1333B6-AAA2-7BF2-225F-7DD46B094CF0}"/>
              </a:ext>
            </a:extLst>
          </p:cNvPr>
          <p:cNvSpPr>
            <a:spLocks noGrp="1"/>
          </p:cNvSpPr>
          <p:nvPr>
            <p:ph type="title"/>
          </p:nvPr>
        </p:nvSpPr>
        <p:spPr/>
        <p:txBody>
          <a:bodyPr>
            <a:normAutofit fontScale="90000"/>
          </a:bodyPr>
          <a:lstStyle/>
          <a:p>
            <a:r>
              <a:rPr lang="cs-CZ" b="1" dirty="0">
                <a:solidFill>
                  <a:srgbClr val="FF8400"/>
                </a:solidFill>
                <a:latin typeface="Arial" panose="020B0604020202020204" pitchFamily="34" charset="0"/>
              </a:rPr>
              <a:t>§ 1</a:t>
            </a:r>
            <a:br>
              <a:rPr lang="cs-CZ" b="1" dirty="0">
                <a:solidFill>
                  <a:srgbClr val="FF8400"/>
                </a:solidFill>
                <a:latin typeface="Arial" panose="020B0604020202020204" pitchFamily="34" charset="0"/>
              </a:rPr>
            </a:br>
            <a:r>
              <a:rPr lang="cs-CZ" b="1" dirty="0">
                <a:solidFill>
                  <a:srgbClr val="08A8F8"/>
                </a:solidFill>
                <a:latin typeface="Arial" panose="020B0604020202020204" pitchFamily="34" charset="0"/>
              </a:rPr>
              <a:t>Předmět úpravy</a:t>
            </a:r>
            <a:br>
              <a:rPr lang="cs-CZ" b="1" dirty="0">
                <a:solidFill>
                  <a:srgbClr val="08A8F8"/>
                </a:solidFill>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3FD92224-3029-DE86-1278-4B791DA4DC25}"/>
              </a:ext>
            </a:extLst>
          </p:cNvPr>
          <p:cNvSpPr>
            <a:spLocks noGrp="1"/>
          </p:cNvSpPr>
          <p:nvPr>
            <p:ph idx="1"/>
          </p:nvPr>
        </p:nvSpPr>
        <p:spPr/>
        <p:txBody>
          <a:bodyPr/>
          <a:lstStyle/>
          <a:p>
            <a:pPr algn="just"/>
            <a:r>
              <a:rPr lang="cs-CZ" b="0" i="0" dirty="0">
                <a:solidFill>
                  <a:srgbClr val="000000"/>
                </a:solidFill>
                <a:effectLst/>
                <a:latin typeface="Arial" panose="020B0604020202020204" pitchFamily="34" charset="0"/>
              </a:rPr>
              <a:t>Tento zákon zapracovává příslušný předpis Evropské unie</a:t>
            </a:r>
            <a:r>
              <a:rPr lang="cs-CZ" b="1" i="0" u="none" strike="noStrike" baseline="30000" dirty="0">
                <a:solidFill>
                  <a:srgbClr val="15679C"/>
                </a:solidFill>
                <a:effectLst/>
                <a:latin typeface="Arial" panose="020B0604020202020204" pitchFamily="34" charset="0"/>
                <a:hlinkClick r:id="rId2"/>
              </a:rPr>
              <a:t>1</a:t>
            </a:r>
            <a:r>
              <a:rPr lang="cs-CZ" b="1" i="0" u="none" strike="noStrike" dirty="0">
                <a:solidFill>
                  <a:srgbClr val="15679C"/>
                </a:solidFill>
                <a:effectLst/>
                <a:latin typeface="Arial" panose="020B0604020202020204" pitchFamily="34" charset="0"/>
                <a:hlinkClick r:id="rId2"/>
              </a:rPr>
              <a:t>)</a:t>
            </a:r>
            <a:r>
              <a:rPr lang="cs-CZ" b="0" i="0" dirty="0">
                <a:solidFill>
                  <a:srgbClr val="000000"/>
                </a:solidFill>
                <a:effectLst/>
                <a:latin typeface="Arial" panose="020B0604020202020204" pitchFamily="34" charset="0"/>
              </a:rPr>
              <a:t> a upravuje</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podávání a postup posuzování oznámení o možném protiprávním jednání,</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podmínky poskytování ochrany fyzické osobě, která oznámení učinila (dále jen „oznamovatel“), a</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působnost Ministerstva spravedlnosti (dále jen „ministerstvo“) na úseku ochrany oznamovatelů.</a:t>
            </a:r>
          </a:p>
          <a:p>
            <a:endParaRPr lang="cs-CZ" dirty="0"/>
          </a:p>
        </p:txBody>
      </p:sp>
    </p:spTree>
    <p:extLst>
      <p:ext uri="{BB962C8B-B14F-4D97-AF65-F5344CB8AC3E}">
        <p14:creationId xmlns:p14="http://schemas.microsoft.com/office/powerpoint/2010/main" val="140485163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B815C9-B643-E086-9357-20C240CBC9B8}"/>
              </a:ext>
            </a:extLst>
          </p:cNvPr>
          <p:cNvSpPr>
            <a:spLocks noGrp="1"/>
          </p:cNvSpPr>
          <p:nvPr>
            <p:ph type="title"/>
          </p:nvPr>
        </p:nvSpPr>
        <p:spPr/>
        <p:txBody>
          <a:bodyPr>
            <a:normAutofit/>
          </a:bodyPr>
          <a:lstStyle/>
          <a:p>
            <a:r>
              <a:rPr lang="cs-CZ" b="1" dirty="0">
                <a:solidFill>
                  <a:srgbClr val="FF8400"/>
                </a:solidFill>
                <a:latin typeface="Arial" panose="020B0604020202020204" pitchFamily="34" charset="0"/>
              </a:rPr>
              <a:t>§ 2 </a:t>
            </a:r>
            <a:r>
              <a:rPr lang="cs-CZ" b="1" dirty="0">
                <a:solidFill>
                  <a:srgbClr val="08A8F8"/>
                </a:solidFill>
                <a:latin typeface="Arial" panose="020B0604020202020204" pitchFamily="34" charset="0"/>
              </a:rPr>
              <a:t>Oznámení</a:t>
            </a:r>
            <a:br>
              <a:rPr lang="cs-CZ" b="1" dirty="0">
                <a:solidFill>
                  <a:srgbClr val="08A8F8"/>
                </a:solidFill>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0F9F97C9-E1AC-6E7F-0638-82EB3DC31234}"/>
              </a:ext>
            </a:extLst>
          </p:cNvPr>
          <p:cNvSpPr>
            <a:spLocks noGrp="1"/>
          </p:cNvSpPr>
          <p:nvPr>
            <p:ph idx="1"/>
          </p:nvPr>
        </p:nvSpPr>
        <p:spPr>
          <a:xfrm>
            <a:off x="677333" y="1195754"/>
            <a:ext cx="10198751" cy="5319345"/>
          </a:xfrm>
        </p:spPr>
        <p:txBody>
          <a:bodyPr>
            <a:noAutofit/>
          </a:bodyPr>
          <a:lstStyle/>
          <a:p>
            <a:pPr algn="just"/>
            <a:r>
              <a:rPr lang="cs-CZ" sz="1400" b="1" i="0" dirty="0">
                <a:solidFill>
                  <a:srgbClr val="000000"/>
                </a:solidFill>
                <a:effectLst/>
                <a:latin typeface="Arial" panose="020B0604020202020204" pitchFamily="34" charset="0"/>
              </a:rPr>
              <a:t>(1)</a:t>
            </a:r>
            <a:r>
              <a:rPr lang="cs-CZ" sz="1400" b="0" i="0" dirty="0">
                <a:solidFill>
                  <a:srgbClr val="000000"/>
                </a:solidFill>
                <a:effectLst/>
                <a:latin typeface="Arial" panose="020B0604020202020204" pitchFamily="34" charset="0"/>
              </a:rPr>
              <a:t> Oznámení obsahuje informace o možném protiprávním jednání, k němuž došlo nebo má dojít u osoby, pro niž oznamovatel, byť zprostředkovaně, vykonával nebo vykonává práci nebo jinou obdobnou činnost, nebo u osoby, se kterou oznamovatel byl nebo je v kontaktu v souvislosti s výkonem práce nebo jiné obdobné činnosti, a které</a:t>
            </a:r>
          </a:p>
          <a:p>
            <a:pPr algn="just"/>
            <a:r>
              <a:rPr lang="cs-CZ" sz="1400" b="1" i="0" dirty="0">
                <a:solidFill>
                  <a:srgbClr val="000000"/>
                </a:solidFill>
                <a:effectLst/>
                <a:latin typeface="Arial" panose="020B0604020202020204" pitchFamily="34" charset="0"/>
              </a:rPr>
              <a:t>a)</a:t>
            </a:r>
            <a:r>
              <a:rPr lang="cs-CZ" sz="1400" b="0" i="0" dirty="0">
                <a:solidFill>
                  <a:srgbClr val="000000"/>
                </a:solidFill>
                <a:effectLst/>
                <a:latin typeface="Arial" panose="020B0604020202020204" pitchFamily="34" charset="0"/>
              </a:rPr>
              <a:t> </a:t>
            </a:r>
            <a:r>
              <a:rPr lang="cs-CZ" sz="1400" b="1" i="0" dirty="0">
                <a:solidFill>
                  <a:srgbClr val="000000"/>
                </a:solidFill>
                <a:effectLst/>
                <a:latin typeface="Arial" panose="020B0604020202020204" pitchFamily="34" charset="0"/>
              </a:rPr>
              <a:t>má znaky trestného činu,</a:t>
            </a:r>
          </a:p>
          <a:p>
            <a:pPr algn="just"/>
            <a:r>
              <a:rPr lang="cs-CZ" sz="1400" b="1" i="0" dirty="0">
                <a:solidFill>
                  <a:srgbClr val="000000"/>
                </a:solidFill>
                <a:effectLst/>
                <a:latin typeface="Arial" panose="020B0604020202020204" pitchFamily="34" charset="0"/>
              </a:rPr>
              <a:t>b) má znaky přestupku</a:t>
            </a:r>
            <a:r>
              <a:rPr lang="cs-CZ" sz="1400" b="0" i="0" dirty="0">
                <a:solidFill>
                  <a:srgbClr val="000000"/>
                </a:solidFill>
                <a:effectLst/>
                <a:latin typeface="Arial" panose="020B0604020202020204" pitchFamily="34" charset="0"/>
              </a:rPr>
              <a:t>, za který zákon stanoví sazbu pokuty, jejíž horní hranice je alespoň 100000 Kč,</a:t>
            </a:r>
          </a:p>
          <a:p>
            <a:pPr algn="just"/>
            <a:r>
              <a:rPr lang="cs-CZ" sz="1400" b="1" i="0" dirty="0">
                <a:solidFill>
                  <a:srgbClr val="000000"/>
                </a:solidFill>
                <a:effectLst/>
                <a:latin typeface="Arial" panose="020B0604020202020204" pitchFamily="34" charset="0"/>
              </a:rPr>
              <a:t>c)</a:t>
            </a:r>
            <a:r>
              <a:rPr lang="cs-CZ" sz="1400" b="0" i="0" dirty="0">
                <a:solidFill>
                  <a:srgbClr val="000000"/>
                </a:solidFill>
                <a:effectLst/>
                <a:latin typeface="Arial" panose="020B0604020202020204" pitchFamily="34" charset="0"/>
              </a:rPr>
              <a:t> porušuje tento zákon, nebo </a:t>
            </a:r>
            <a:r>
              <a:rPr lang="cs-CZ" sz="1400" b="1" i="0" dirty="0">
                <a:solidFill>
                  <a:srgbClr val="000000"/>
                </a:solidFill>
                <a:effectLst/>
                <a:latin typeface="Arial" panose="020B0604020202020204" pitchFamily="34" charset="0"/>
              </a:rPr>
              <a:t>d)</a:t>
            </a:r>
            <a:r>
              <a:rPr lang="cs-CZ" sz="1400" b="0" i="0" dirty="0">
                <a:solidFill>
                  <a:srgbClr val="000000"/>
                </a:solidFill>
                <a:effectLst/>
                <a:latin typeface="Arial" panose="020B0604020202020204" pitchFamily="34" charset="0"/>
              </a:rPr>
              <a:t> porušuje jiný právní předpis nebo předpis Evropské unie v oblasti</a:t>
            </a:r>
          </a:p>
          <a:p>
            <a:pPr lvl="1" algn="just"/>
            <a:r>
              <a:rPr lang="cs-CZ" sz="1200" b="1" i="0" dirty="0">
                <a:solidFill>
                  <a:srgbClr val="000000"/>
                </a:solidFill>
                <a:effectLst/>
                <a:latin typeface="Arial" panose="020B0604020202020204" pitchFamily="34" charset="0"/>
              </a:rPr>
              <a:t>1.</a:t>
            </a:r>
            <a:r>
              <a:rPr lang="cs-CZ" sz="1200" b="0" i="0" dirty="0">
                <a:solidFill>
                  <a:srgbClr val="000000"/>
                </a:solidFill>
                <a:effectLst/>
                <a:latin typeface="Arial" panose="020B0604020202020204" pitchFamily="34" charset="0"/>
              </a:rPr>
              <a:t> finančních služeb, povinného auditu a jiných ověřovacích služeb, finančních produktů a finančních trhů,</a:t>
            </a:r>
          </a:p>
          <a:p>
            <a:pPr lvl="1" algn="just"/>
            <a:r>
              <a:rPr lang="cs-CZ" sz="1200" b="1" i="0" dirty="0">
                <a:solidFill>
                  <a:srgbClr val="000000"/>
                </a:solidFill>
                <a:effectLst/>
                <a:latin typeface="Arial" panose="020B0604020202020204" pitchFamily="34" charset="0"/>
              </a:rPr>
              <a:t>2.</a:t>
            </a:r>
            <a:r>
              <a:rPr lang="cs-CZ" sz="1200" b="0" i="0" dirty="0">
                <a:solidFill>
                  <a:srgbClr val="000000"/>
                </a:solidFill>
                <a:effectLst/>
                <a:latin typeface="Arial" panose="020B0604020202020204" pitchFamily="34" charset="0"/>
              </a:rPr>
              <a:t> daně z příjmů právnických osob,</a:t>
            </a:r>
          </a:p>
          <a:p>
            <a:pPr lvl="1" algn="just"/>
            <a:r>
              <a:rPr lang="cs-CZ" sz="1200" b="1" i="0" dirty="0">
                <a:solidFill>
                  <a:srgbClr val="000000"/>
                </a:solidFill>
                <a:effectLst/>
                <a:latin typeface="Arial" panose="020B0604020202020204" pitchFamily="34" charset="0"/>
              </a:rPr>
              <a:t>3.</a:t>
            </a:r>
            <a:r>
              <a:rPr lang="cs-CZ" sz="1200" b="0" i="0" dirty="0">
                <a:solidFill>
                  <a:srgbClr val="000000"/>
                </a:solidFill>
                <a:effectLst/>
                <a:latin typeface="Arial" panose="020B0604020202020204" pitchFamily="34" charset="0"/>
              </a:rPr>
              <a:t> předcházení legalizaci výnosů z trestné činnosti a financování terorismu,</a:t>
            </a:r>
          </a:p>
          <a:p>
            <a:pPr lvl="1" algn="just"/>
            <a:r>
              <a:rPr lang="cs-CZ" sz="1200" b="1" i="0" dirty="0">
                <a:solidFill>
                  <a:srgbClr val="000000"/>
                </a:solidFill>
                <a:effectLst/>
                <a:latin typeface="Arial" panose="020B0604020202020204" pitchFamily="34" charset="0"/>
              </a:rPr>
              <a:t>4.</a:t>
            </a:r>
            <a:r>
              <a:rPr lang="cs-CZ" sz="1200" b="0" i="0" dirty="0">
                <a:solidFill>
                  <a:srgbClr val="000000"/>
                </a:solidFill>
                <a:effectLst/>
                <a:latin typeface="Arial" panose="020B0604020202020204" pitchFamily="34" charset="0"/>
              </a:rPr>
              <a:t> ochrany spotřebitele, </a:t>
            </a:r>
            <a:r>
              <a:rPr lang="cs-CZ" sz="1200" b="1" i="0" dirty="0">
                <a:solidFill>
                  <a:srgbClr val="000000"/>
                </a:solidFill>
                <a:effectLst/>
                <a:latin typeface="Arial" panose="020B0604020202020204" pitchFamily="34" charset="0"/>
              </a:rPr>
              <a:t>5.</a:t>
            </a:r>
            <a:r>
              <a:rPr lang="cs-CZ" sz="1200" b="0" i="0" dirty="0">
                <a:solidFill>
                  <a:srgbClr val="000000"/>
                </a:solidFill>
                <a:effectLst/>
                <a:latin typeface="Arial" panose="020B0604020202020204" pitchFamily="34" charset="0"/>
              </a:rPr>
              <a:t> souladu s požadavky na výrobky včetně jejich bezpečnosti,</a:t>
            </a:r>
          </a:p>
          <a:p>
            <a:pPr lvl="1" algn="just"/>
            <a:r>
              <a:rPr lang="cs-CZ" sz="1200" b="1" i="0" dirty="0">
                <a:solidFill>
                  <a:srgbClr val="000000"/>
                </a:solidFill>
                <a:effectLst/>
                <a:latin typeface="Arial" panose="020B0604020202020204" pitchFamily="34" charset="0"/>
              </a:rPr>
              <a:t>6.</a:t>
            </a:r>
            <a:r>
              <a:rPr lang="cs-CZ" sz="1200" b="0" i="0" dirty="0">
                <a:solidFill>
                  <a:srgbClr val="000000"/>
                </a:solidFill>
                <a:effectLst/>
                <a:latin typeface="Arial" panose="020B0604020202020204" pitchFamily="34" charset="0"/>
              </a:rPr>
              <a:t> bezpečnosti dopravy, přepravy a provozu na pozemních komunikacích, </a:t>
            </a:r>
            <a:r>
              <a:rPr lang="cs-CZ" sz="1200" b="1" i="0" dirty="0">
                <a:solidFill>
                  <a:srgbClr val="000000"/>
                </a:solidFill>
                <a:effectLst/>
                <a:latin typeface="Arial" panose="020B0604020202020204" pitchFamily="34" charset="0"/>
              </a:rPr>
              <a:t>7.</a:t>
            </a:r>
            <a:r>
              <a:rPr lang="cs-CZ" sz="1200" b="0" i="0" dirty="0">
                <a:solidFill>
                  <a:srgbClr val="000000"/>
                </a:solidFill>
                <a:effectLst/>
                <a:latin typeface="Arial" panose="020B0604020202020204" pitchFamily="34" charset="0"/>
              </a:rPr>
              <a:t> </a:t>
            </a:r>
            <a:r>
              <a:rPr lang="cs-CZ" sz="1200" b="1" i="0" dirty="0">
                <a:solidFill>
                  <a:srgbClr val="000000"/>
                </a:solidFill>
                <a:effectLst/>
                <a:latin typeface="Arial" panose="020B0604020202020204" pitchFamily="34" charset="0"/>
              </a:rPr>
              <a:t>ochrany životního prostředí,</a:t>
            </a:r>
          </a:p>
          <a:p>
            <a:pPr lvl="1" algn="just"/>
            <a:r>
              <a:rPr lang="cs-CZ" sz="1200" b="1" i="0" dirty="0">
                <a:solidFill>
                  <a:srgbClr val="000000"/>
                </a:solidFill>
                <a:effectLst/>
                <a:latin typeface="Arial" panose="020B0604020202020204" pitchFamily="34" charset="0"/>
              </a:rPr>
              <a:t>8.</a:t>
            </a:r>
            <a:r>
              <a:rPr lang="cs-CZ" sz="1200" b="0" i="0" dirty="0">
                <a:solidFill>
                  <a:srgbClr val="000000"/>
                </a:solidFill>
                <a:effectLst/>
                <a:latin typeface="Arial" panose="020B0604020202020204" pitchFamily="34" charset="0"/>
              </a:rPr>
              <a:t> bezpečnosti potravin a krmiv a ochrany zvířat a jejich zdraví, </a:t>
            </a:r>
            <a:r>
              <a:rPr lang="cs-CZ" sz="1200" b="1" i="0" dirty="0">
                <a:solidFill>
                  <a:srgbClr val="000000"/>
                </a:solidFill>
                <a:effectLst/>
                <a:latin typeface="Arial" panose="020B0604020202020204" pitchFamily="34" charset="0"/>
              </a:rPr>
              <a:t>9.</a:t>
            </a:r>
            <a:r>
              <a:rPr lang="cs-CZ" sz="1200" b="0" i="0" dirty="0">
                <a:solidFill>
                  <a:srgbClr val="000000"/>
                </a:solidFill>
                <a:effectLst/>
                <a:latin typeface="Arial" panose="020B0604020202020204" pitchFamily="34" charset="0"/>
              </a:rPr>
              <a:t> radiační ochrany a jaderné bezpečnosti,</a:t>
            </a:r>
          </a:p>
          <a:p>
            <a:pPr lvl="1" algn="just"/>
            <a:r>
              <a:rPr lang="cs-CZ" sz="1200" b="1" i="0" dirty="0">
                <a:solidFill>
                  <a:srgbClr val="000000"/>
                </a:solidFill>
                <a:effectLst/>
                <a:latin typeface="Arial" panose="020B0604020202020204" pitchFamily="34" charset="0"/>
              </a:rPr>
              <a:t>10.</a:t>
            </a:r>
            <a:r>
              <a:rPr lang="cs-CZ" sz="1200" b="0" i="0" dirty="0">
                <a:solidFill>
                  <a:srgbClr val="000000"/>
                </a:solidFill>
                <a:effectLst/>
                <a:latin typeface="Arial" panose="020B0604020202020204" pitchFamily="34" charset="0"/>
              </a:rPr>
              <a:t> </a:t>
            </a:r>
            <a:r>
              <a:rPr lang="cs-CZ" sz="1200" b="1" i="0" dirty="0">
                <a:solidFill>
                  <a:srgbClr val="000000"/>
                </a:solidFill>
                <a:effectLst/>
                <a:latin typeface="Arial" panose="020B0604020202020204" pitchFamily="34" charset="0"/>
              </a:rPr>
              <a:t>hospodářské soutěže, veřejných dražeb a zadávání veřejných zakázek</a:t>
            </a:r>
            <a:r>
              <a:rPr lang="cs-CZ" sz="1200" b="0" i="0" dirty="0">
                <a:solidFill>
                  <a:srgbClr val="000000"/>
                </a:solidFill>
                <a:effectLst/>
                <a:latin typeface="Arial" panose="020B0604020202020204" pitchFamily="34" charset="0"/>
              </a:rPr>
              <a:t>,</a:t>
            </a:r>
          </a:p>
          <a:p>
            <a:pPr lvl="1" algn="just"/>
            <a:r>
              <a:rPr lang="cs-CZ" sz="1200" b="1" i="0" dirty="0">
                <a:solidFill>
                  <a:srgbClr val="000000"/>
                </a:solidFill>
                <a:effectLst/>
                <a:latin typeface="Arial" panose="020B0604020202020204" pitchFamily="34" charset="0"/>
              </a:rPr>
              <a:t>11.</a:t>
            </a:r>
            <a:r>
              <a:rPr lang="cs-CZ" sz="1200" b="0" i="0" dirty="0">
                <a:solidFill>
                  <a:srgbClr val="000000"/>
                </a:solidFill>
                <a:effectLst/>
                <a:latin typeface="Arial" panose="020B0604020202020204" pitchFamily="34" charset="0"/>
              </a:rPr>
              <a:t> ochrany vnitřního pořádku a bezpečnosti, života a zdraví, </a:t>
            </a:r>
            <a:r>
              <a:rPr lang="cs-CZ" sz="1200" b="1" i="0" dirty="0">
                <a:solidFill>
                  <a:srgbClr val="000000"/>
                </a:solidFill>
                <a:effectLst/>
                <a:latin typeface="Arial" panose="020B0604020202020204" pitchFamily="34" charset="0"/>
              </a:rPr>
              <a:t>12.</a:t>
            </a:r>
            <a:r>
              <a:rPr lang="cs-CZ" sz="1200" b="0" i="0" dirty="0">
                <a:solidFill>
                  <a:srgbClr val="000000"/>
                </a:solidFill>
                <a:effectLst/>
                <a:latin typeface="Arial" panose="020B0604020202020204" pitchFamily="34" charset="0"/>
              </a:rPr>
              <a:t> </a:t>
            </a:r>
            <a:r>
              <a:rPr lang="cs-CZ" sz="1200" b="1" i="0" dirty="0">
                <a:solidFill>
                  <a:srgbClr val="000000"/>
                </a:solidFill>
                <a:effectLst/>
                <a:latin typeface="Arial" panose="020B0604020202020204" pitchFamily="34" charset="0"/>
              </a:rPr>
              <a:t>ochrany osobních údajů, soukromí </a:t>
            </a:r>
            <a:r>
              <a:rPr lang="cs-CZ" sz="1200" b="0" i="0" dirty="0">
                <a:solidFill>
                  <a:srgbClr val="000000"/>
                </a:solidFill>
                <a:effectLst/>
                <a:latin typeface="Arial" panose="020B0604020202020204" pitchFamily="34" charset="0"/>
              </a:rPr>
              <a:t>a bezpečnosti sítí elektronických komunikací a informačních systémů,</a:t>
            </a:r>
          </a:p>
          <a:p>
            <a:pPr lvl="1" algn="just"/>
            <a:r>
              <a:rPr lang="cs-CZ" sz="1200" b="1" i="0" dirty="0">
                <a:solidFill>
                  <a:srgbClr val="000000"/>
                </a:solidFill>
                <a:effectLst/>
                <a:latin typeface="Arial" panose="020B0604020202020204" pitchFamily="34" charset="0"/>
              </a:rPr>
              <a:t>13.</a:t>
            </a:r>
            <a:r>
              <a:rPr lang="cs-CZ" sz="1200" b="0" i="0" dirty="0">
                <a:solidFill>
                  <a:srgbClr val="000000"/>
                </a:solidFill>
                <a:effectLst/>
                <a:latin typeface="Arial" panose="020B0604020202020204" pitchFamily="34" charset="0"/>
              </a:rPr>
              <a:t> ochrany finančních zájmů Evropské unie</a:t>
            </a:r>
            <a:r>
              <a:rPr lang="cs-CZ" sz="1200" b="1" i="0" u="none" strike="noStrike" baseline="30000" dirty="0">
                <a:solidFill>
                  <a:srgbClr val="15679C"/>
                </a:solidFill>
                <a:effectLst/>
                <a:latin typeface="Arial" panose="020B0604020202020204" pitchFamily="34" charset="0"/>
                <a:hlinkClick r:id="rId2"/>
              </a:rPr>
              <a:t>2</a:t>
            </a:r>
            <a:r>
              <a:rPr lang="cs-CZ" sz="1200" b="1" i="0" u="none" strike="noStrike" dirty="0">
                <a:solidFill>
                  <a:srgbClr val="15679C"/>
                </a:solidFill>
                <a:effectLst/>
                <a:latin typeface="Arial" panose="020B0604020202020204" pitchFamily="34" charset="0"/>
                <a:hlinkClick r:id="rId2"/>
              </a:rPr>
              <a:t>)</a:t>
            </a:r>
            <a:r>
              <a:rPr lang="cs-CZ" sz="1200" b="0" i="0" dirty="0">
                <a:solidFill>
                  <a:srgbClr val="000000"/>
                </a:solidFill>
                <a:effectLst/>
                <a:latin typeface="Arial" panose="020B0604020202020204" pitchFamily="34" charset="0"/>
              </a:rPr>
              <a:t>, nebo </a:t>
            </a:r>
            <a:r>
              <a:rPr lang="cs-CZ" sz="1200" b="1" i="0" dirty="0">
                <a:solidFill>
                  <a:srgbClr val="000000"/>
                </a:solidFill>
                <a:effectLst/>
                <a:latin typeface="Arial" panose="020B0604020202020204" pitchFamily="34" charset="0"/>
              </a:rPr>
              <a:t>14.</a:t>
            </a:r>
            <a:r>
              <a:rPr lang="cs-CZ" sz="1200" b="0" i="0" dirty="0">
                <a:solidFill>
                  <a:srgbClr val="000000"/>
                </a:solidFill>
                <a:effectLst/>
                <a:latin typeface="Arial" panose="020B0604020202020204" pitchFamily="34" charset="0"/>
              </a:rPr>
              <a:t> fungování vnitřního trhu</a:t>
            </a:r>
            <a:r>
              <a:rPr lang="cs-CZ" sz="1200" b="1" i="0" u="none" strike="noStrike" baseline="30000" dirty="0">
                <a:solidFill>
                  <a:srgbClr val="15679C"/>
                </a:solidFill>
                <a:effectLst/>
                <a:latin typeface="Arial" panose="020B0604020202020204" pitchFamily="34" charset="0"/>
                <a:hlinkClick r:id="rId3"/>
              </a:rPr>
              <a:t>3</a:t>
            </a:r>
            <a:r>
              <a:rPr lang="cs-CZ" sz="1200" b="1" i="0" u="none" strike="noStrike" dirty="0">
                <a:solidFill>
                  <a:srgbClr val="15679C"/>
                </a:solidFill>
                <a:effectLst/>
                <a:latin typeface="Arial" panose="020B0604020202020204" pitchFamily="34" charset="0"/>
                <a:hlinkClick r:id="rId3"/>
              </a:rPr>
              <a:t>)</a:t>
            </a:r>
            <a:r>
              <a:rPr lang="cs-CZ" sz="1200" b="0" i="0" dirty="0">
                <a:solidFill>
                  <a:srgbClr val="000000"/>
                </a:solidFill>
                <a:effectLst/>
                <a:latin typeface="Arial" panose="020B0604020202020204" pitchFamily="34" charset="0"/>
              </a:rPr>
              <a:t> včetně ochrany hospodářské soutěže a státní podpory podle práva Evropské unie.</a:t>
            </a:r>
            <a:endParaRPr lang="cs-CZ" sz="1200" dirty="0"/>
          </a:p>
        </p:txBody>
      </p:sp>
      <p:sp>
        <p:nvSpPr>
          <p:cNvPr id="4" name="Obdélník: se zakulacenými rohy 3">
            <a:extLst>
              <a:ext uri="{FF2B5EF4-FFF2-40B4-BE49-F238E27FC236}">
                <a16:creationId xmlns:a16="http://schemas.microsoft.com/office/drawing/2014/main" id="{9B453BE8-D7F9-36A2-16E8-F89F67A3DBEF}"/>
              </a:ext>
            </a:extLst>
          </p:cNvPr>
          <p:cNvSpPr/>
          <p:nvPr/>
        </p:nvSpPr>
        <p:spPr>
          <a:xfrm>
            <a:off x="870601" y="5662246"/>
            <a:ext cx="10110992" cy="480646"/>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6248410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F98EBC-FF90-0679-4000-52E287DF5D49}"/>
              </a:ext>
            </a:extLst>
          </p:cNvPr>
          <p:cNvSpPr>
            <a:spLocks noGrp="1"/>
          </p:cNvSpPr>
          <p:nvPr>
            <p:ph type="title"/>
          </p:nvPr>
        </p:nvSpPr>
        <p:spPr/>
        <p:txBody>
          <a:bodyPr>
            <a:normAutofit fontScale="90000"/>
          </a:bodyPr>
          <a:lstStyle/>
          <a:p>
            <a:r>
              <a:rPr lang="cs-CZ" b="1" dirty="0">
                <a:solidFill>
                  <a:srgbClr val="FF8400"/>
                </a:solidFill>
                <a:latin typeface="Arial" panose="020B0604020202020204" pitchFamily="34" charset="0"/>
              </a:rPr>
              <a:t>§ 3</a:t>
            </a:r>
            <a:br>
              <a:rPr lang="cs-CZ" b="1" dirty="0">
                <a:solidFill>
                  <a:srgbClr val="FF8400"/>
                </a:solidFill>
                <a:latin typeface="Arial" panose="020B0604020202020204" pitchFamily="34" charset="0"/>
              </a:rPr>
            </a:br>
            <a:r>
              <a:rPr lang="cs-CZ" b="1" dirty="0">
                <a:solidFill>
                  <a:srgbClr val="08A8F8"/>
                </a:solidFill>
                <a:latin typeface="Arial" panose="020B0604020202020204" pitchFamily="34" charset="0"/>
              </a:rPr>
              <a:t>Výjimky z porušení smluvní nebo zákonné povinnosti a informace, jejichž oznámení se za oznámení nepovažuje</a:t>
            </a:r>
            <a:br>
              <a:rPr lang="cs-CZ" b="1" dirty="0">
                <a:solidFill>
                  <a:srgbClr val="08A8F8"/>
                </a:solidFill>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4D53200A-9DA9-0B23-13DB-E2F1EC7F6BEC}"/>
              </a:ext>
            </a:extLst>
          </p:cNvPr>
          <p:cNvSpPr>
            <a:spLocks noGrp="1"/>
          </p:cNvSpPr>
          <p:nvPr>
            <p:ph idx="1"/>
          </p:nvPr>
        </p:nvSpPr>
        <p:spPr>
          <a:xfrm>
            <a:off x="677334" y="3033346"/>
            <a:ext cx="8596668" cy="3008016"/>
          </a:xfrm>
        </p:spPr>
        <p:txBody>
          <a:bodyPr/>
          <a:lstStyle/>
          <a:p>
            <a:r>
              <a:rPr lang="cs-CZ" dirty="0"/>
              <a:t>Profesní mlčenlivost – advokáti atd, </a:t>
            </a:r>
          </a:p>
          <a:p>
            <a:r>
              <a:rPr lang="cs-CZ" dirty="0"/>
              <a:t>Utajované informace</a:t>
            </a:r>
          </a:p>
          <a:p>
            <a:endParaRPr lang="cs-CZ" dirty="0"/>
          </a:p>
          <a:p>
            <a:endParaRPr lang="cs-CZ" dirty="0"/>
          </a:p>
          <a:p>
            <a:r>
              <a:rPr lang="cs-CZ" dirty="0"/>
              <a:t>Pro naší praxi nepodstatné</a:t>
            </a:r>
          </a:p>
        </p:txBody>
      </p:sp>
    </p:spTree>
    <p:extLst>
      <p:ext uri="{BB962C8B-B14F-4D97-AF65-F5344CB8AC3E}">
        <p14:creationId xmlns:p14="http://schemas.microsoft.com/office/powerpoint/2010/main" val="516577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5400" dirty="0"/>
              <a:t>GDPR</a:t>
            </a:r>
          </a:p>
        </p:txBody>
      </p:sp>
      <p:sp>
        <p:nvSpPr>
          <p:cNvPr id="3" name="Zástupný symbol pro obsah 2"/>
          <p:cNvSpPr>
            <a:spLocks noGrp="1"/>
          </p:cNvSpPr>
          <p:nvPr>
            <p:ph idx="1"/>
          </p:nvPr>
        </p:nvSpPr>
        <p:spPr>
          <a:xfrm>
            <a:off x="677334" y="1930401"/>
            <a:ext cx="8596668" cy="4110962"/>
          </a:xfrm>
        </p:spPr>
        <p:txBody>
          <a:bodyPr/>
          <a:lstStyle/>
          <a:p>
            <a:pPr algn="just"/>
            <a:r>
              <a:rPr lang="cs-CZ" dirty="0"/>
              <a:t>General Data </a:t>
            </a:r>
            <a:r>
              <a:rPr lang="cs-CZ" dirty="0" err="1"/>
              <a:t>Protection</a:t>
            </a:r>
            <a:r>
              <a:rPr lang="cs-CZ" dirty="0"/>
              <a:t> </a:t>
            </a:r>
            <a:r>
              <a:rPr lang="cs-CZ" dirty="0" err="1"/>
              <a:t>Regulation</a:t>
            </a:r>
            <a:endParaRPr lang="cs-CZ" dirty="0"/>
          </a:p>
          <a:p>
            <a:pPr algn="just"/>
            <a:r>
              <a:rPr lang="cs-CZ" dirty="0"/>
              <a:t>Obecné nařízení EP a Rady (EU) 2016/679 o ochraně fyzických osob v souvislosti se zpracováním osobních údajů a o volném pohybu těchto údajů, nahrazuje směrnici 95/46/ES.</a:t>
            </a:r>
          </a:p>
          <a:p>
            <a:pPr marL="0" indent="0" algn="just">
              <a:buNone/>
            </a:pPr>
            <a:endParaRPr lang="cs-CZ" dirty="0"/>
          </a:p>
          <a:p>
            <a:pPr algn="just"/>
            <a:r>
              <a:rPr lang="cs-CZ" dirty="0"/>
              <a:t>Vztahuje se na všechny veřejné subjekty, právnické osoby a fyzické osoby podnikající, které poskytují služby nebo zboží občanům EHP (EU28 +  Island, Norsko a Lichtenštejnsko)</a:t>
            </a:r>
          </a:p>
        </p:txBody>
      </p:sp>
    </p:spTree>
    <p:extLst>
      <p:ext uri="{BB962C8B-B14F-4D97-AF65-F5344CB8AC3E}">
        <p14:creationId xmlns:p14="http://schemas.microsoft.com/office/powerpoint/2010/main" val="195683656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7B11E7-FB67-6F59-801F-652F5E7D1B26}"/>
              </a:ext>
            </a:extLst>
          </p:cNvPr>
          <p:cNvSpPr>
            <a:spLocks noGrp="1"/>
          </p:cNvSpPr>
          <p:nvPr>
            <p:ph type="title"/>
          </p:nvPr>
        </p:nvSpPr>
        <p:spPr>
          <a:xfrm>
            <a:off x="677334" y="609600"/>
            <a:ext cx="8596668" cy="770792"/>
          </a:xfrm>
        </p:spPr>
        <p:txBody>
          <a:bodyPr>
            <a:normAutofit fontScale="90000"/>
          </a:bodyPr>
          <a:lstStyle/>
          <a:p>
            <a:r>
              <a:rPr lang="cs-CZ" b="1" dirty="0">
                <a:solidFill>
                  <a:srgbClr val="FF8400"/>
                </a:solidFill>
                <a:latin typeface="Arial" panose="020B0604020202020204" pitchFamily="34" charset="0"/>
              </a:rPr>
              <a:t>§ 4 </a:t>
            </a:r>
            <a:r>
              <a:rPr lang="cs-CZ" b="1" dirty="0">
                <a:solidFill>
                  <a:srgbClr val="08A8F8"/>
                </a:solidFill>
                <a:latin typeface="Arial" panose="020B0604020202020204" pitchFamily="34" charset="0"/>
              </a:rPr>
              <a:t>Odvetná opatření</a:t>
            </a:r>
            <a:br>
              <a:rPr lang="cs-CZ" b="1" dirty="0">
                <a:solidFill>
                  <a:srgbClr val="08A8F8"/>
                </a:solidFill>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C6620038-54F1-05F7-FEDC-95BD85C4484A}"/>
              </a:ext>
            </a:extLst>
          </p:cNvPr>
          <p:cNvSpPr>
            <a:spLocks noGrp="1"/>
          </p:cNvSpPr>
          <p:nvPr>
            <p:ph idx="1"/>
          </p:nvPr>
        </p:nvSpPr>
        <p:spPr>
          <a:xfrm>
            <a:off x="677334" y="1213338"/>
            <a:ext cx="8596668" cy="5416061"/>
          </a:xfrm>
        </p:spPr>
        <p:txBody>
          <a:bodyPr>
            <a:normAutofit fontScale="85000" lnSpcReduction="20000"/>
          </a:bodyPr>
          <a:lstStyle/>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a:t>
            </a:r>
            <a:r>
              <a:rPr lang="cs-CZ" b="0" i="0" u="sng" dirty="0">
                <a:solidFill>
                  <a:srgbClr val="000000"/>
                </a:solidFill>
                <a:effectLst/>
                <a:latin typeface="Arial" panose="020B0604020202020204" pitchFamily="34" charset="0"/>
              </a:rPr>
              <a:t>Odvetným opatřením se pro účely tohoto zákona rozumí jednání nebo jeho opomenutí v souvislosti s prací nebo jinou obdobnou činností oznamovatele, které bylo vyvoláno učiněním oznámení a které oznamovateli nebo osobě podle odstavce 2 písm. a) až h) může způsobit újmu</a:t>
            </a:r>
            <a:r>
              <a:rPr lang="cs-CZ" b="0" i="0" dirty="0">
                <a:solidFill>
                  <a:srgbClr val="000000"/>
                </a:solidFill>
                <a:effectLst/>
                <a:latin typeface="Arial" panose="020B0604020202020204" pitchFamily="34" charset="0"/>
              </a:rPr>
              <a:t>; při splnění těchto podmínek je odvetným opatřením </a:t>
            </a:r>
            <a:r>
              <a:rPr lang="cs-CZ" b="1" i="0" u="sng" dirty="0">
                <a:solidFill>
                  <a:srgbClr val="000000"/>
                </a:solidFill>
                <a:effectLst/>
                <a:latin typeface="Arial" panose="020B0604020202020204" pitchFamily="34" charset="0"/>
              </a:rPr>
              <a:t>zejména</a:t>
            </a:r>
          </a:p>
          <a:p>
            <a:pPr algn="just"/>
            <a:r>
              <a:rPr lang="cs-CZ" b="1" i="0" dirty="0">
                <a:solidFill>
                  <a:srgbClr val="000000"/>
                </a:solidFill>
                <a:effectLst/>
                <a:latin typeface="Arial" panose="020B0604020202020204" pitchFamily="34" charset="0"/>
              </a:rPr>
              <a:t>a) rozvázání pracovního poměru nebo neprodloužení pracovního poměru na dobu určitou,</a:t>
            </a:r>
          </a:p>
          <a:p>
            <a:pPr algn="just"/>
            <a:r>
              <a:rPr lang="cs-CZ" i="0" dirty="0">
                <a:solidFill>
                  <a:srgbClr val="000000"/>
                </a:solidFill>
                <a:effectLst/>
                <a:latin typeface="Arial" panose="020B0604020202020204" pitchFamily="34" charset="0"/>
              </a:rPr>
              <a:t>b) zproštění výkonu služby, zařazení mimo výkon služby nebo skončení služebního poměru,</a:t>
            </a:r>
          </a:p>
          <a:p>
            <a:pPr algn="just"/>
            <a:r>
              <a:rPr lang="cs-CZ" b="1" i="0" dirty="0">
                <a:solidFill>
                  <a:srgbClr val="000000"/>
                </a:solidFill>
                <a:effectLst/>
                <a:latin typeface="Arial" panose="020B0604020202020204" pitchFamily="34" charset="0"/>
              </a:rPr>
              <a:t>c) zrušení právního vztahu založeného dohodou o provedení práce nebo dohodou o pracovní činnosti,</a:t>
            </a:r>
          </a:p>
          <a:p>
            <a:pPr algn="just"/>
            <a:r>
              <a:rPr lang="cs-CZ" b="1" i="0" dirty="0">
                <a:solidFill>
                  <a:srgbClr val="000000"/>
                </a:solidFill>
                <a:effectLst/>
                <a:latin typeface="Arial" panose="020B0604020202020204" pitchFamily="34" charset="0"/>
              </a:rPr>
              <a:t>d) odvolání z místa vedoucího zaměstnance nebo ze služebního místa představeného,</a:t>
            </a:r>
          </a:p>
          <a:p>
            <a:pPr algn="just"/>
            <a:r>
              <a:rPr lang="cs-CZ" i="0" dirty="0">
                <a:solidFill>
                  <a:srgbClr val="000000"/>
                </a:solidFill>
                <a:effectLst/>
                <a:latin typeface="Arial" panose="020B0604020202020204" pitchFamily="34" charset="0"/>
              </a:rPr>
              <a:t>e) uložení kárného opatření nebo kázeňského trestu,</a:t>
            </a:r>
          </a:p>
          <a:p>
            <a:pPr algn="just"/>
            <a:r>
              <a:rPr lang="cs-CZ" b="1" i="0" dirty="0">
                <a:solidFill>
                  <a:srgbClr val="000000"/>
                </a:solidFill>
                <a:effectLst/>
                <a:latin typeface="Arial" panose="020B0604020202020204" pitchFamily="34" charset="0"/>
              </a:rPr>
              <a:t>f) snížení mzdy, platu nebo odměny </a:t>
            </a:r>
            <a:r>
              <a:rPr lang="cs-CZ" b="1" i="0" u="sng" dirty="0">
                <a:solidFill>
                  <a:srgbClr val="000000"/>
                </a:solidFill>
                <a:effectLst/>
                <a:latin typeface="Arial" panose="020B0604020202020204" pitchFamily="34" charset="0"/>
              </a:rPr>
              <a:t>nebo nepřiznání osobního příplatku</a:t>
            </a:r>
            <a:r>
              <a:rPr lang="cs-CZ" b="1" i="0" dirty="0">
                <a:solidFill>
                  <a:srgbClr val="000000"/>
                </a:solidFill>
                <a:effectLst/>
                <a:latin typeface="Arial" panose="020B0604020202020204" pitchFamily="34" charset="0"/>
              </a:rPr>
              <a:t>,</a:t>
            </a:r>
          </a:p>
          <a:p>
            <a:pPr algn="just"/>
            <a:r>
              <a:rPr lang="cs-CZ" b="1" i="0" dirty="0">
                <a:solidFill>
                  <a:srgbClr val="000000"/>
                </a:solidFill>
                <a:effectLst/>
                <a:latin typeface="Arial" panose="020B0604020202020204" pitchFamily="34" charset="0"/>
              </a:rPr>
              <a:t>g) přeložení nebo převedení na jinou práci </a:t>
            </a:r>
            <a:r>
              <a:rPr lang="cs-CZ" i="0" dirty="0">
                <a:solidFill>
                  <a:srgbClr val="000000"/>
                </a:solidFill>
                <a:effectLst/>
                <a:latin typeface="Arial" panose="020B0604020202020204" pitchFamily="34" charset="0"/>
              </a:rPr>
              <a:t>nebo na jiné služební místo,</a:t>
            </a:r>
          </a:p>
          <a:p>
            <a:pPr algn="just"/>
            <a:r>
              <a:rPr lang="cs-CZ" i="0" dirty="0">
                <a:solidFill>
                  <a:srgbClr val="000000"/>
                </a:solidFill>
                <a:effectLst/>
                <a:latin typeface="Arial" panose="020B0604020202020204" pitchFamily="34" charset="0"/>
              </a:rPr>
              <a:t>h) služební hodnocení nebo </a:t>
            </a:r>
            <a:r>
              <a:rPr lang="cs-CZ" b="1" i="0" dirty="0">
                <a:solidFill>
                  <a:srgbClr val="000000"/>
                </a:solidFill>
                <a:effectLst/>
                <a:latin typeface="Arial" panose="020B0604020202020204" pitchFamily="34" charset="0"/>
              </a:rPr>
              <a:t>pracovní posudek</a:t>
            </a:r>
            <a:r>
              <a:rPr lang="cs-CZ" i="0" dirty="0">
                <a:solidFill>
                  <a:srgbClr val="000000"/>
                </a:solidFill>
                <a:effectLst/>
                <a:latin typeface="Arial" panose="020B0604020202020204" pitchFamily="34" charset="0"/>
              </a:rPr>
              <a:t>,</a:t>
            </a:r>
          </a:p>
          <a:p>
            <a:pPr algn="just"/>
            <a:r>
              <a:rPr lang="cs-CZ" b="1" i="0" dirty="0">
                <a:solidFill>
                  <a:srgbClr val="000000"/>
                </a:solidFill>
                <a:effectLst/>
                <a:latin typeface="Arial" panose="020B0604020202020204" pitchFamily="34" charset="0"/>
              </a:rPr>
              <a:t>i) neumožnění odborného rozvoje,</a:t>
            </a:r>
          </a:p>
          <a:p>
            <a:pPr algn="just"/>
            <a:r>
              <a:rPr lang="cs-CZ" b="1" i="0" dirty="0">
                <a:solidFill>
                  <a:srgbClr val="000000"/>
                </a:solidFill>
                <a:effectLst/>
                <a:latin typeface="Arial" panose="020B0604020202020204" pitchFamily="34" charset="0"/>
              </a:rPr>
              <a:t>j) změna pracovní nebo služební doby,</a:t>
            </a:r>
          </a:p>
          <a:p>
            <a:pPr algn="just"/>
            <a:r>
              <a:rPr lang="cs-CZ" b="1" i="0" dirty="0">
                <a:solidFill>
                  <a:srgbClr val="000000"/>
                </a:solidFill>
                <a:effectLst/>
                <a:latin typeface="Arial" panose="020B0604020202020204" pitchFamily="34" charset="0"/>
              </a:rPr>
              <a:t>k) vyžadování lékařského posudku nebo pracovnělékařské prohlídky,</a:t>
            </a:r>
          </a:p>
          <a:p>
            <a:pPr algn="just"/>
            <a:r>
              <a:rPr lang="cs-CZ" b="1" i="0" dirty="0">
                <a:solidFill>
                  <a:srgbClr val="000000"/>
                </a:solidFill>
                <a:effectLst/>
                <a:latin typeface="Arial" panose="020B0604020202020204" pitchFamily="34" charset="0"/>
              </a:rPr>
              <a:t>l) výpověď nebo odstoupení od smlouvy</a:t>
            </a:r>
            <a:r>
              <a:rPr lang="cs-CZ" i="0" dirty="0">
                <a:solidFill>
                  <a:srgbClr val="000000"/>
                </a:solidFill>
                <a:effectLst/>
                <a:latin typeface="Arial" panose="020B0604020202020204" pitchFamily="34" charset="0"/>
              </a:rPr>
              <a:t>, nebo</a:t>
            </a:r>
          </a:p>
          <a:p>
            <a:pPr algn="just"/>
            <a:r>
              <a:rPr lang="cs-CZ" b="1" i="0" dirty="0">
                <a:solidFill>
                  <a:srgbClr val="000000"/>
                </a:solidFill>
                <a:effectLst/>
                <a:latin typeface="Arial" panose="020B0604020202020204" pitchFamily="34" charset="0"/>
              </a:rPr>
              <a:t>m) zásah do práva na ochranu osobnosti</a:t>
            </a:r>
            <a:r>
              <a:rPr lang="cs-CZ" i="0" dirty="0">
                <a:solidFill>
                  <a:srgbClr val="000000"/>
                </a:solidFill>
                <a:effectLst/>
                <a:latin typeface="Arial" panose="020B0604020202020204" pitchFamily="34" charset="0"/>
              </a:rPr>
              <a:t>.</a:t>
            </a:r>
          </a:p>
          <a:p>
            <a:endParaRPr lang="cs-CZ" dirty="0"/>
          </a:p>
        </p:txBody>
      </p:sp>
      <p:sp>
        <p:nvSpPr>
          <p:cNvPr id="4" name="Šipka: doleva 3">
            <a:extLst>
              <a:ext uri="{FF2B5EF4-FFF2-40B4-BE49-F238E27FC236}">
                <a16:creationId xmlns:a16="http://schemas.microsoft.com/office/drawing/2014/main" id="{CAEB443A-D6E4-C36A-4767-9137FC1BA47B}"/>
              </a:ext>
            </a:extLst>
          </p:cNvPr>
          <p:cNvSpPr/>
          <p:nvPr/>
        </p:nvSpPr>
        <p:spPr>
          <a:xfrm>
            <a:off x="5530363" y="290146"/>
            <a:ext cx="5890846" cy="118696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Proti oznamovateli nesmíte uplatňovat tzv. odvetná opatření</a:t>
            </a:r>
          </a:p>
        </p:txBody>
      </p:sp>
    </p:spTree>
    <p:extLst>
      <p:ext uri="{BB962C8B-B14F-4D97-AF65-F5344CB8AC3E}">
        <p14:creationId xmlns:p14="http://schemas.microsoft.com/office/powerpoint/2010/main" val="418250274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29C925-5E5E-CEC9-5D68-B6456AE681B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C094D32-7E9F-8DB8-BCEC-03C1FED43226}"/>
              </a:ext>
            </a:extLst>
          </p:cNvPr>
          <p:cNvSpPr>
            <a:spLocks noGrp="1"/>
          </p:cNvSpPr>
          <p:nvPr>
            <p:ph idx="1"/>
          </p:nvPr>
        </p:nvSpPr>
        <p:spPr>
          <a:xfrm>
            <a:off x="677334" y="609600"/>
            <a:ext cx="8596668" cy="6072553"/>
          </a:xfrm>
        </p:spPr>
        <p:txBody>
          <a:bodyPr>
            <a:normAutofit fontScale="85000" lnSpcReduction="10000"/>
          </a:bodyPr>
          <a:lstStyle/>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Odvetnému opatření nesmí být vystaven oznamovatel ani</a:t>
            </a:r>
          </a:p>
          <a:p>
            <a:pPr lvl="1"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osoba, která poskytla pomoc při zjišťování informací, které jsou obsahem oznámení, podání oznámení nebo posouzení jeho důvodnosti,</a:t>
            </a:r>
          </a:p>
          <a:p>
            <a:pPr lvl="1"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osoba, která je ve vztahu k oznamovateli osobou blízkou,</a:t>
            </a:r>
          </a:p>
          <a:p>
            <a:pPr lvl="1"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osoba, která je zaměstnancem nebo kolegou oznamovatele</a:t>
            </a:r>
            <a:r>
              <a:rPr lang="cs-CZ" b="0" i="0" dirty="0">
                <a:solidFill>
                  <a:srgbClr val="000000"/>
                </a:solidFill>
                <a:effectLst/>
                <a:latin typeface="Arial" panose="020B0604020202020204" pitchFamily="34" charset="0"/>
              </a:rPr>
              <a:t>,</a:t>
            </a:r>
          </a:p>
          <a:p>
            <a:pPr lvl="1" algn="just"/>
            <a:r>
              <a:rPr lang="cs-CZ" b="1" i="0" dirty="0">
                <a:solidFill>
                  <a:srgbClr val="000000"/>
                </a:solidFill>
                <a:effectLst/>
                <a:latin typeface="Arial" panose="020B0604020202020204" pitchFamily="34" charset="0"/>
              </a:rPr>
              <a:t>d)</a:t>
            </a:r>
            <a:r>
              <a:rPr lang="cs-CZ" b="0" i="0" dirty="0">
                <a:solidFill>
                  <a:srgbClr val="000000"/>
                </a:solidFill>
                <a:effectLst/>
                <a:latin typeface="Arial" panose="020B0604020202020204" pitchFamily="34" charset="0"/>
              </a:rPr>
              <a:t> osoba oznamovatelem ovládaná,</a:t>
            </a:r>
          </a:p>
          <a:p>
            <a:pPr algn="just"/>
            <a:r>
              <a:rPr lang="cs-CZ" b="1" i="0" dirty="0">
                <a:solidFill>
                  <a:srgbClr val="000000"/>
                </a:solidFill>
                <a:effectLst/>
                <a:latin typeface="Arial" panose="020B0604020202020204" pitchFamily="34" charset="0"/>
              </a:rPr>
              <a:t>e)</a:t>
            </a:r>
            <a:r>
              <a:rPr lang="cs-CZ" b="0" i="0" dirty="0">
                <a:solidFill>
                  <a:srgbClr val="000000"/>
                </a:solidFill>
                <a:effectLst/>
                <a:latin typeface="Arial" panose="020B0604020202020204" pitchFamily="34" charset="0"/>
              </a:rPr>
              <a:t> právnická osoba, v níž má oznamovatel účast, osoba ji ovládající, jí ovládaná osoba nebo osoba, která je s touto právnickou osobou ovládaná stejnou ovládající osobou,</a:t>
            </a:r>
          </a:p>
          <a:p>
            <a:pPr algn="just"/>
            <a:r>
              <a:rPr lang="cs-CZ" b="1" i="0" dirty="0">
                <a:solidFill>
                  <a:srgbClr val="000000"/>
                </a:solidFill>
                <a:effectLst/>
                <a:latin typeface="Arial" panose="020B0604020202020204" pitchFamily="34" charset="0"/>
              </a:rPr>
              <a:t>f)</a:t>
            </a:r>
            <a:r>
              <a:rPr lang="cs-CZ" b="0" i="0" dirty="0">
                <a:solidFill>
                  <a:srgbClr val="000000"/>
                </a:solidFill>
                <a:effectLst/>
                <a:latin typeface="Arial" panose="020B0604020202020204" pitchFamily="34" charset="0"/>
              </a:rPr>
              <a:t> právnická osoba, jejíhož voleného orgánu je oznamovatel členem, osoba ovládající, ovládaná nebo osoba ovládaná stejnou ovládající osobou,</a:t>
            </a:r>
          </a:p>
          <a:p>
            <a:pPr algn="just"/>
            <a:r>
              <a:rPr lang="cs-CZ" b="1" i="0" dirty="0">
                <a:solidFill>
                  <a:srgbClr val="000000"/>
                </a:solidFill>
                <a:effectLst/>
                <a:latin typeface="Arial" panose="020B0604020202020204" pitchFamily="34" charset="0"/>
              </a:rPr>
              <a:t>g)</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osoba, pro kterou oznamovatel vykonává práci nebo jinou obdobnou činnost, nebo</a:t>
            </a:r>
          </a:p>
          <a:p>
            <a:pPr algn="just"/>
            <a:r>
              <a:rPr lang="cs-CZ" b="1" i="0" dirty="0">
                <a:solidFill>
                  <a:srgbClr val="000000"/>
                </a:solidFill>
                <a:effectLst/>
                <a:latin typeface="Arial" panose="020B0604020202020204" pitchFamily="34" charset="0"/>
              </a:rPr>
              <a:t>h)</a:t>
            </a:r>
            <a:r>
              <a:rPr lang="cs-CZ" b="0" i="0" dirty="0">
                <a:solidFill>
                  <a:srgbClr val="000000"/>
                </a:solidFill>
                <a:effectLst/>
                <a:latin typeface="Arial" panose="020B0604020202020204" pitchFamily="34" charset="0"/>
              </a:rPr>
              <a:t> svěřenský fond, jehož je oznamovatel nebo právnická osoba podle písmene e) nebo f) zakladatelem nebo obmyšleným nebo ve vztahu k němuž jsou oznamovatel nebo právnická osoba podle písmene e) nebo f) osobou, která podstatným způsobem zvýší majetek svěřenského fondu smlouvou nebo pořízením pro případ smrti.</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Jde-li o oznámení, které neobsahuje údaje o jménu, příjmení a datu narození, nebo jiné údaje, z nichž je možné dovodit totožnost oznamovatele, náleží oznamovateli a osobám uvedeným v odstavci 2 písm. a) až h) ochrana podle tohoto zákona a jiných právních předpisů od okamžiku, kdy jejich totožnost vyjde najevo tomu, kdo je může vystavit odvetnému opatření.</a:t>
            </a:r>
          </a:p>
          <a:p>
            <a:pPr algn="just"/>
            <a:r>
              <a:rPr lang="cs-CZ" b="1" i="0" dirty="0">
                <a:solidFill>
                  <a:srgbClr val="000000"/>
                </a:solidFill>
                <a:effectLst/>
                <a:latin typeface="Arial" panose="020B0604020202020204" pitchFamily="34" charset="0"/>
              </a:rPr>
              <a:t>(4)</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Osoba, pro kterou oznamovatel vykonává práci nebo jinou obdobnou činnost, nesmí umožnit, aby oznamovatel nebo osoba podle odstavce 2 písm. a) až h) byli vystaveni odvetnému opatření.</a:t>
            </a:r>
            <a:endParaRPr lang="cs-CZ" b="1" dirty="0"/>
          </a:p>
        </p:txBody>
      </p:sp>
      <p:sp>
        <p:nvSpPr>
          <p:cNvPr id="4" name="Řečová bublina: obdélníkový bublinový popisek se zakulacenými rohy 3">
            <a:extLst>
              <a:ext uri="{FF2B5EF4-FFF2-40B4-BE49-F238E27FC236}">
                <a16:creationId xmlns:a16="http://schemas.microsoft.com/office/drawing/2014/main" id="{64A01E27-4167-AF2B-33D6-91F0C401773A}"/>
              </a:ext>
            </a:extLst>
          </p:cNvPr>
          <p:cNvSpPr/>
          <p:nvPr/>
        </p:nvSpPr>
        <p:spPr>
          <a:xfrm>
            <a:off x="8156330" y="1084384"/>
            <a:ext cx="4290647" cy="1565031"/>
          </a:xfrm>
          <a:prstGeom prst="wedgeRoundRectCallout">
            <a:avLst>
              <a:gd name="adj1" fmla="val -85177"/>
              <a:gd name="adj2" fmla="val -1446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cs-CZ" sz="1100" b="1" i="0" dirty="0">
                <a:solidFill>
                  <a:srgbClr val="FF8400"/>
                </a:solidFill>
                <a:effectLst/>
                <a:latin typeface="Arial" panose="020B0604020202020204" pitchFamily="34" charset="0"/>
              </a:rPr>
              <a:t>§ 22 </a:t>
            </a:r>
            <a:r>
              <a:rPr lang="cs-CZ" sz="1100" b="1" i="0" dirty="0" err="1">
                <a:solidFill>
                  <a:srgbClr val="FF8400"/>
                </a:solidFill>
                <a:effectLst/>
                <a:latin typeface="Arial" panose="020B0604020202020204" pitchFamily="34" charset="0"/>
              </a:rPr>
              <a:t>obč</a:t>
            </a:r>
            <a:r>
              <a:rPr lang="cs-CZ" sz="1100" b="1" i="0" dirty="0">
                <a:solidFill>
                  <a:srgbClr val="FF8400"/>
                </a:solidFill>
                <a:effectLst/>
                <a:latin typeface="Arial" panose="020B0604020202020204" pitchFamily="34" charset="0"/>
              </a:rPr>
              <a:t> zák.</a:t>
            </a:r>
          </a:p>
          <a:p>
            <a:pPr algn="just"/>
            <a:r>
              <a:rPr lang="cs-CZ" sz="1100" b="1" i="0" dirty="0">
                <a:solidFill>
                  <a:srgbClr val="000000"/>
                </a:solidFill>
                <a:effectLst/>
                <a:latin typeface="Arial" panose="020B0604020202020204" pitchFamily="34" charset="0"/>
              </a:rPr>
              <a:t>(1)</a:t>
            </a:r>
            <a:r>
              <a:rPr lang="cs-CZ" sz="1100" b="0" i="0" dirty="0">
                <a:solidFill>
                  <a:srgbClr val="000000"/>
                </a:solidFill>
                <a:effectLst/>
                <a:latin typeface="Arial" panose="020B0604020202020204" pitchFamily="34" charset="0"/>
              </a:rPr>
              <a:t> Osoba blízká je příbuzný v řadě přímé, sourozenec a manžel nebo partner podle jiného zákona upravujícího registrované partnerství (dále jen „partner“); jiné osoby v poměru rodinném nebo obdobném se pokládají za osoby sobě navzájem blízké, pokud by újmu, kterou utrpěla jedna z nich, druhá důvodně pociťovala jako újmu vlastní. Má se za to, že osobami blízkými jsou i osoby </a:t>
            </a:r>
            <a:r>
              <a:rPr lang="cs-CZ" sz="1100" b="0" i="0" dirty="0" err="1">
                <a:solidFill>
                  <a:srgbClr val="000000"/>
                </a:solidFill>
                <a:effectLst/>
                <a:latin typeface="Arial" panose="020B0604020202020204" pitchFamily="34" charset="0"/>
              </a:rPr>
              <a:t>sešvagřené</a:t>
            </a:r>
            <a:r>
              <a:rPr lang="cs-CZ" sz="1100" b="0" i="0" dirty="0">
                <a:solidFill>
                  <a:srgbClr val="000000"/>
                </a:solidFill>
                <a:effectLst/>
                <a:latin typeface="Arial" panose="020B0604020202020204" pitchFamily="34" charset="0"/>
              </a:rPr>
              <a:t> nebo osoby, které spolu trvale žijí.</a:t>
            </a:r>
          </a:p>
        </p:txBody>
      </p:sp>
    </p:spTree>
    <p:extLst>
      <p:ext uri="{BB962C8B-B14F-4D97-AF65-F5344CB8AC3E}">
        <p14:creationId xmlns:p14="http://schemas.microsoft.com/office/powerpoint/2010/main" val="21277249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9E3801-0C4A-080A-2C2D-93CDEA1B90F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BC56F50-7B63-EA46-BC9C-E2304F61F75E}"/>
              </a:ext>
            </a:extLst>
          </p:cNvPr>
          <p:cNvSpPr>
            <a:spLocks noGrp="1"/>
          </p:cNvSpPr>
          <p:nvPr>
            <p:ph idx="1"/>
          </p:nvPr>
        </p:nvSpPr>
        <p:spPr>
          <a:xfrm>
            <a:off x="677334" y="993531"/>
            <a:ext cx="8596668" cy="5398477"/>
          </a:xfrm>
        </p:spPr>
        <p:txBody>
          <a:bodyPr/>
          <a:lstStyle/>
          <a:p>
            <a:pPr algn="just"/>
            <a:r>
              <a:rPr lang="cs-CZ" b="1" i="0" dirty="0">
                <a:solidFill>
                  <a:srgbClr val="FF8400"/>
                </a:solidFill>
                <a:effectLst/>
                <a:latin typeface="Arial" panose="020B0604020202020204" pitchFamily="34" charset="0"/>
              </a:rPr>
              <a:t>§ 5 </a:t>
            </a:r>
            <a:r>
              <a:rPr lang="cs-CZ" b="1" dirty="0">
                <a:solidFill>
                  <a:srgbClr val="08A8F8"/>
                </a:solidFill>
                <a:latin typeface="Arial" panose="020B0604020202020204" pitchFamily="34" charset="0"/>
              </a:rPr>
              <a:t>Právo na přiměřené zadostiučinění</a:t>
            </a:r>
          </a:p>
          <a:p>
            <a:pPr algn="just"/>
            <a:r>
              <a:rPr lang="cs-CZ" b="0" i="0" dirty="0">
                <a:solidFill>
                  <a:srgbClr val="000000"/>
                </a:solidFill>
                <a:effectLst/>
                <a:latin typeface="Arial" panose="020B0604020202020204" pitchFamily="34" charset="0"/>
              </a:rPr>
              <a:t>Ten, kdo nesmí být vystaven odvetnému opatření, </a:t>
            </a:r>
            <a:r>
              <a:rPr lang="cs-CZ" b="1" i="0" dirty="0">
                <a:solidFill>
                  <a:srgbClr val="000000"/>
                </a:solidFill>
                <a:effectLst/>
                <a:latin typeface="Arial" panose="020B0604020202020204" pitchFamily="34" charset="0"/>
              </a:rPr>
              <a:t>má právo na přiměřené zadostiučinění, byla-li mu odvetným opatřením způsobena nemajetková újma</a:t>
            </a:r>
            <a:r>
              <a:rPr lang="cs-CZ" b="0" i="0" dirty="0">
                <a:solidFill>
                  <a:srgbClr val="000000"/>
                </a:solidFill>
                <a:effectLst/>
                <a:latin typeface="Arial" panose="020B0604020202020204" pitchFamily="34" charset="0"/>
              </a:rPr>
              <a:t>. Ustanovení jiných právních předpisů o zvláštních podmínkách pro uplatnění práva na přiměřené zadostiučinění tím nejsou dotčena</a:t>
            </a:r>
            <a:r>
              <a:rPr lang="cs-CZ" b="1" i="0" u="none" strike="noStrike" baseline="30000" dirty="0">
                <a:solidFill>
                  <a:srgbClr val="15679C"/>
                </a:solidFill>
                <a:effectLst/>
                <a:latin typeface="Arial" panose="020B0604020202020204" pitchFamily="34" charset="0"/>
                <a:hlinkClick r:id="rId2"/>
              </a:rPr>
              <a:t>14</a:t>
            </a:r>
            <a:r>
              <a:rPr lang="cs-CZ" b="1" i="0" u="none" strike="noStrike" dirty="0">
                <a:solidFill>
                  <a:srgbClr val="15679C"/>
                </a:solidFill>
                <a:effectLst/>
                <a:latin typeface="Arial" panose="020B0604020202020204" pitchFamily="34" charset="0"/>
                <a:hlinkClick r:id="rId2"/>
              </a:rPr>
              <a:t>)</a:t>
            </a:r>
            <a:r>
              <a:rPr lang="cs-CZ" b="0" i="0" dirty="0">
                <a:solidFill>
                  <a:srgbClr val="000000"/>
                </a:solidFill>
                <a:effectLst/>
                <a:latin typeface="Arial" panose="020B0604020202020204" pitchFamily="34" charset="0"/>
              </a:rPr>
              <a:t>.</a:t>
            </a:r>
          </a:p>
          <a:p>
            <a:pPr algn="just"/>
            <a:endParaRPr lang="cs-CZ" b="0" i="0" dirty="0">
              <a:solidFill>
                <a:srgbClr val="000000"/>
              </a:solidFill>
              <a:effectLst/>
              <a:latin typeface="Arial" panose="020B0604020202020204" pitchFamily="34" charset="0"/>
            </a:endParaRPr>
          </a:p>
          <a:p>
            <a:pPr algn="just"/>
            <a:r>
              <a:rPr lang="cs-CZ" b="1" i="0" dirty="0">
                <a:solidFill>
                  <a:srgbClr val="FF8400"/>
                </a:solidFill>
                <a:effectLst/>
                <a:latin typeface="Arial" panose="020B0604020202020204" pitchFamily="34" charset="0"/>
              </a:rPr>
              <a:t>§ 6 </a:t>
            </a:r>
            <a:r>
              <a:rPr lang="cs-CZ" b="1" dirty="0">
                <a:solidFill>
                  <a:srgbClr val="08A8F8"/>
                </a:solidFill>
                <a:latin typeface="Arial" panose="020B0604020202020204" pitchFamily="34" charset="0"/>
              </a:rPr>
              <a:t>Vzdání se ochrany před odvetným opatřením</a:t>
            </a:r>
          </a:p>
          <a:p>
            <a:pPr algn="just"/>
            <a:r>
              <a:rPr lang="cs-CZ" b="0" i="0" dirty="0">
                <a:solidFill>
                  <a:srgbClr val="000000"/>
                </a:solidFill>
                <a:effectLst/>
                <a:latin typeface="Arial" panose="020B0604020202020204" pitchFamily="34" charset="0"/>
              </a:rPr>
              <a:t>Ke vzdání se práva na ochranu před odvetným opatřením se nepřihlíží.</a:t>
            </a:r>
            <a:endParaRPr lang="cs-CZ" dirty="0"/>
          </a:p>
        </p:txBody>
      </p:sp>
    </p:spTree>
    <p:extLst>
      <p:ext uri="{BB962C8B-B14F-4D97-AF65-F5344CB8AC3E}">
        <p14:creationId xmlns:p14="http://schemas.microsoft.com/office/powerpoint/2010/main" val="206777336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075B4E-5878-12ED-3CE4-E1EB77A9DB67}"/>
              </a:ext>
            </a:extLst>
          </p:cNvPr>
          <p:cNvSpPr>
            <a:spLocks noGrp="1"/>
          </p:cNvSpPr>
          <p:nvPr>
            <p:ph type="title"/>
          </p:nvPr>
        </p:nvSpPr>
        <p:spPr>
          <a:xfrm>
            <a:off x="677334" y="609600"/>
            <a:ext cx="8596668" cy="1175238"/>
          </a:xfrm>
        </p:spPr>
        <p:txBody>
          <a:bodyPr>
            <a:normAutofit fontScale="90000"/>
          </a:bodyPr>
          <a:lstStyle/>
          <a:p>
            <a:r>
              <a:rPr lang="cs-CZ" b="1" dirty="0">
                <a:solidFill>
                  <a:srgbClr val="08A8F8"/>
                </a:solidFill>
                <a:latin typeface="Arial" panose="020B0604020202020204" pitchFamily="34" charset="0"/>
              </a:rPr>
              <a:t>OCHRANA OZNAMOVATELE</a:t>
            </a:r>
            <a:br>
              <a:rPr lang="cs-CZ" b="1" dirty="0">
                <a:solidFill>
                  <a:srgbClr val="08A8F8"/>
                </a:solidFill>
                <a:latin typeface="Arial" panose="020B0604020202020204" pitchFamily="34" charset="0"/>
              </a:rPr>
            </a:br>
            <a:r>
              <a:rPr lang="cs-CZ" b="1" dirty="0">
                <a:solidFill>
                  <a:srgbClr val="FF8400"/>
                </a:solidFill>
                <a:latin typeface="Arial" panose="020B0604020202020204" pitchFamily="34" charset="0"/>
              </a:rPr>
              <a:t>§ 7</a:t>
            </a:r>
            <a:endParaRPr lang="cs-CZ" dirty="0"/>
          </a:p>
        </p:txBody>
      </p:sp>
      <p:sp>
        <p:nvSpPr>
          <p:cNvPr id="3" name="Zástupný obsah 2">
            <a:extLst>
              <a:ext uri="{FF2B5EF4-FFF2-40B4-BE49-F238E27FC236}">
                <a16:creationId xmlns:a16="http://schemas.microsoft.com/office/drawing/2014/main" id="{1B0926FC-F8DE-E965-5AFB-2AEC8E3A49ED}"/>
              </a:ext>
            </a:extLst>
          </p:cNvPr>
          <p:cNvSpPr>
            <a:spLocks noGrp="1"/>
          </p:cNvSpPr>
          <p:nvPr>
            <p:ph idx="1"/>
          </p:nvPr>
        </p:nvSpPr>
        <p:spPr>
          <a:xfrm>
            <a:off x="677334" y="1855177"/>
            <a:ext cx="8596668" cy="4510454"/>
          </a:xfrm>
        </p:spPr>
        <p:txBody>
          <a:bodyPr>
            <a:normAutofit fontScale="70000" lnSpcReduction="20000"/>
          </a:bodyPr>
          <a:lstStyle/>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Ochrana podle tohoto zákona </a:t>
            </a:r>
            <a:r>
              <a:rPr lang="cs-CZ" b="1" i="0" u="sng" dirty="0">
                <a:solidFill>
                  <a:srgbClr val="000000"/>
                </a:solidFill>
                <a:effectLst/>
                <a:latin typeface="Arial" panose="020B0604020202020204" pitchFamily="34" charset="0"/>
              </a:rPr>
              <a:t>náleží oznamovateli</a:t>
            </a:r>
            <a:r>
              <a:rPr lang="cs-CZ" b="1" i="0" dirty="0">
                <a:solidFill>
                  <a:srgbClr val="000000"/>
                </a:solidFill>
                <a:effectLst/>
                <a:latin typeface="Arial" panose="020B0604020202020204" pitchFamily="34" charset="0"/>
              </a:rPr>
              <a:t>, který oznámení</a:t>
            </a:r>
          </a:p>
          <a:p>
            <a:pPr algn="just"/>
            <a:r>
              <a:rPr lang="cs-CZ" b="1" i="0" dirty="0">
                <a:solidFill>
                  <a:srgbClr val="000000"/>
                </a:solidFill>
                <a:effectLst/>
                <a:latin typeface="Arial" panose="020B0604020202020204" pitchFamily="34" charset="0"/>
              </a:rPr>
              <a:t>a) </a:t>
            </a:r>
            <a:r>
              <a:rPr lang="cs-CZ" b="1" i="0" u="sng" dirty="0">
                <a:solidFill>
                  <a:srgbClr val="000000"/>
                </a:solidFill>
                <a:effectLst/>
                <a:latin typeface="Arial" panose="020B0604020202020204" pitchFamily="34" charset="0"/>
              </a:rPr>
              <a:t>podal prostřednictvím vnitřního oznamovacího systému</a:t>
            </a:r>
            <a:r>
              <a:rPr lang="cs-CZ" b="1" i="0" dirty="0">
                <a:solidFill>
                  <a:srgbClr val="000000"/>
                </a:solidFill>
                <a:effectLst/>
                <a:latin typeface="Arial" panose="020B0604020202020204" pitchFamily="34" charset="0"/>
              </a:rPr>
              <a:t>,</a:t>
            </a:r>
          </a:p>
          <a:p>
            <a:pPr algn="just"/>
            <a:r>
              <a:rPr lang="cs-CZ" b="1" i="0" dirty="0">
                <a:solidFill>
                  <a:srgbClr val="000000"/>
                </a:solidFill>
                <a:effectLst/>
                <a:latin typeface="Arial" panose="020B0604020202020204" pitchFamily="34" charset="0"/>
              </a:rPr>
              <a:t>b) </a:t>
            </a:r>
            <a:r>
              <a:rPr lang="cs-CZ" b="1" i="0" u="sng" dirty="0">
                <a:solidFill>
                  <a:srgbClr val="000000"/>
                </a:solidFill>
                <a:effectLst/>
                <a:latin typeface="Arial" panose="020B0604020202020204" pitchFamily="34" charset="0"/>
              </a:rPr>
              <a:t>podal ministerstvu</a:t>
            </a:r>
            <a:r>
              <a:rPr lang="cs-CZ" b="1" i="0" dirty="0">
                <a:solidFill>
                  <a:srgbClr val="000000"/>
                </a:solidFill>
                <a:effectLst/>
                <a:latin typeface="Arial" panose="020B0604020202020204" pitchFamily="34" charset="0"/>
              </a:rPr>
              <a:t>, nebo</a:t>
            </a:r>
          </a:p>
          <a:p>
            <a:pPr algn="just"/>
            <a:r>
              <a:rPr lang="cs-CZ" b="1" i="0" dirty="0">
                <a:solidFill>
                  <a:srgbClr val="000000"/>
                </a:solidFill>
                <a:effectLst/>
                <a:latin typeface="Arial" panose="020B0604020202020204" pitchFamily="34" charset="0"/>
              </a:rPr>
              <a:t>c) </a:t>
            </a:r>
            <a:r>
              <a:rPr lang="cs-CZ" b="1" i="0" u="sng" dirty="0">
                <a:solidFill>
                  <a:srgbClr val="000000"/>
                </a:solidFill>
                <a:effectLst/>
                <a:latin typeface="Arial" panose="020B0604020202020204" pitchFamily="34" charset="0"/>
              </a:rPr>
              <a:t>uveřejnil</a:t>
            </a:r>
            <a:r>
              <a:rPr lang="cs-CZ" b="1" i="0" dirty="0">
                <a:solidFill>
                  <a:srgbClr val="000000"/>
                </a:solidFill>
                <a:effectLst/>
                <a:latin typeface="Arial" panose="020B0604020202020204" pitchFamily="34" charset="0"/>
              </a:rPr>
              <a:t>, pokud</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podal oznámení prostřednictvím vnitřního oznamovacího systému a ministerstvu nebo pouze ministerstvu a ve lhůtách stanovených tímto zákonem nebylo přijato vhodné opatření, zejména příslušná osoba neposoudila důvodnost oznámení podle § 12 odst. 3, povinný subjekt nepřijal k předejití nebo nápravě protiprávního stavu jiné vhodné opatření podle § 12 odst. 5, nebo státní zaměstnanec podle § 13 neposoudil oznámení podle § 17 odst. 1,</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má oprávněný důvod se domnívat, že protiprávní jednání uvedené v oznámení může vést k bezprostřednímu nebo zjevnému ohrožení vnitřního pořádku nebo bezpečnosti, života nebo zdraví, životního prostředí nebo jiného veřejného zájmu nebo ke vzniku nenapravitelné újmy, nebo</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má oprávněný důvod se domnívat, že v případě podání oznámení ministerstvu existuje vzhledem k okolnostem případu zvýšené riziko, že budou on nebo osoba podle § 4 odst. 2 písm. a) až h) vystaveni odvetným opatřením nebo že je ohrožen postup podle hlavy III.</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Ochrana před odvetným opatřením podle tohoto zákona náleží rovněž osobě, která oznámení podala orgánu veřejné moci příslušnému podle jiného právního předpisu nebo přímo použitelného předpisu Evropské unie.</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Ochrana před odvetným opatřením nenáleží osobě, která učinila oznámení, aniž měla oprávněné důvody se domnívat, že se zakládá na pravdivých informacích (dále jen „vědomě nepravdivé oznámení“).</a:t>
            </a:r>
          </a:p>
          <a:p>
            <a:endParaRPr lang="cs-CZ" dirty="0"/>
          </a:p>
        </p:txBody>
      </p:sp>
    </p:spTree>
    <p:extLst>
      <p:ext uri="{BB962C8B-B14F-4D97-AF65-F5344CB8AC3E}">
        <p14:creationId xmlns:p14="http://schemas.microsoft.com/office/powerpoint/2010/main" val="367069937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57D26C-B504-BE5B-2BFC-66FE0910E93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0DF2C0E-BA5D-43AC-7328-BA6C364C0506}"/>
              </a:ext>
            </a:extLst>
          </p:cNvPr>
          <p:cNvSpPr>
            <a:spLocks noGrp="1"/>
          </p:cNvSpPr>
          <p:nvPr>
            <p:ph idx="1"/>
          </p:nvPr>
        </p:nvSpPr>
        <p:spPr>
          <a:xfrm>
            <a:off x="677334" y="1116623"/>
            <a:ext cx="8596668" cy="5301762"/>
          </a:xfrm>
        </p:spPr>
        <p:txBody>
          <a:bodyPr>
            <a:normAutofit fontScale="85000" lnSpcReduction="20000"/>
          </a:bodyPr>
          <a:lstStyle/>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a:t>
            </a:r>
            <a:r>
              <a:rPr lang="cs-CZ" b="0" i="0" u="sng" dirty="0">
                <a:solidFill>
                  <a:srgbClr val="000000"/>
                </a:solidFill>
                <a:effectLst/>
                <a:latin typeface="Arial" panose="020B0604020202020204" pitchFamily="34" charset="0"/>
              </a:rPr>
              <a:t>Oznámení obsahuje údaje o jménu, příjmení a datu narození, nebo jiné údaje, z nichž je možné dovodit totožnost oznamovatele</a:t>
            </a:r>
            <a:r>
              <a:rPr lang="cs-CZ" b="0" i="0" dirty="0">
                <a:solidFill>
                  <a:srgbClr val="000000"/>
                </a:solidFill>
                <a:effectLst/>
                <a:latin typeface="Arial" panose="020B0604020202020204" pitchFamily="34" charset="0"/>
              </a:rPr>
              <a:t>; má se za to, že údaje o totožnosti oznamovatele jsou pravdivé. Oznámení nemusí obsahovat údaje podle věty první, pokud bylo podáno osobou, jejíž totožnost je příslušné osobě podle § 10 nebo státnímu zaměstnanci podle § 13 známa.</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Prací nebo jinou obdobnou činností </a:t>
            </a:r>
            <a:r>
              <a:rPr lang="cs-CZ" b="0" i="0" dirty="0">
                <a:solidFill>
                  <a:srgbClr val="000000"/>
                </a:solidFill>
                <a:effectLst/>
                <a:latin typeface="Arial" panose="020B0604020202020204" pitchFamily="34" charset="0"/>
              </a:rPr>
              <a:t>se pro účely tohoto zákona rozumí</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závislá práce vykonávaná v základním pracovněprávním vztahu,</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služba</a:t>
            </a:r>
            <a:r>
              <a:rPr lang="cs-CZ" b="1" i="0" u="none" strike="noStrike" baseline="30000" dirty="0">
                <a:solidFill>
                  <a:srgbClr val="15679C"/>
                </a:solidFill>
                <a:effectLst/>
                <a:latin typeface="Arial" panose="020B0604020202020204" pitchFamily="34" charset="0"/>
                <a:hlinkClick r:id="rId2"/>
              </a:rPr>
              <a:t>4</a:t>
            </a:r>
            <a:r>
              <a:rPr lang="cs-CZ" b="1" i="0" u="none" strike="noStrike" dirty="0">
                <a:solidFill>
                  <a:srgbClr val="15679C"/>
                </a:solidFill>
                <a:effectLst/>
                <a:latin typeface="Arial" panose="020B0604020202020204" pitchFamily="34" charset="0"/>
                <a:hlinkClick r:id="rId2"/>
              </a:rPr>
              <a:t>)</a:t>
            </a:r>
            <a:r>
              <a:rPr lang="cs-CZ" b="0" i="0" dirty="0">
                <a:solidFill>
                  <a:srgbClr val="000000"/>
                </a:solidFill>
                <a:effectLst/>
                <a:latin typeface="Arial" panose="020B0604020202020204" pitchFamily="34" charset="0"/>
              </a:rPr>
              <a:t>,</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samostatná výdělečná činnost,</a:t>
            </a:r>
          </a:p>
          <a:p>
            <a:pPr algn="just"/>
            <a:r>
              <a:rPr lang="cs-CZ" b="1" i="0" dirty="0">
                <a:solidFill>
                  <a:srgbClr val="000000"/>
                </a:solidFill>
                <a:effectLst/>
                <a:latin typeface="Arial" panose="020B0604020202020204" pitchFamily="34" charset="0"/>
              </a:rPr>
              <a:t>d)</a:t>
            </a:r>
            <a:r>
              <a:rPr lang="cs-CZ" b="0" i="0" dirty="0">
                <a:solidFill>
                  <a:srgbClr val="000000"/>
                </a:solidFill>
                <a:effectLst/>
                <a:latin typeface="Arial" panose="020B0604020202020204" pitchFamily="34" charset="0"/>
              </a:rPr>
              <a:t> výkon práv spojených s účastí v právnické osobě,</a:t>
            </a:r>
          </a:p>
          <a:p>
            <a:pPr algn="just"/>
            <a:r>
              <a:rPr lang="cs-CZ" b="1" i="0" dirty="0">
                <a:solidFill>
                  <a:srgbClr val="000000"/>
                </a:solidFill>
                <a:effectLst/>
                <a:latin typeface="Arial" panose="020B0604020202020204" pitchFamily="34" charset="0"/>
              </a:rPr>
              <a:t>e)</a:t>
            </a:r>
            <a:r>
              <a:rPr lang="cs-CZ" b="0" i="0" dirty="0">
                <a:solidFill>
                  <a:srgbClr val="000000"/>
                </a:solidFill>
                <a:effectLst/>
                <a:latin typeface="Arial" panose="020B0604020202020204" pitchFamily="34" charset="0"/>
              </a:rPr>
              <a:t> výkon funkce člena orgánu právnické osoby,</a:t>
            </a:r>
          </a:p>
          <a:p>
            <a:pPr algn="just"/>
            <a:r>
              <a:rPr lang="cs-CZ" b="1" i="0" dirty="0">
                <a:solidFill>
                  <a:srgbClr val="000000"/>
                </a:solidFill>
                <a:effectLst/>
                <a:latin typeface="Arial" panose="020B0604020202020204" pitchFamily="34" charset="0"/>
              </a:rPr>
              <a:t>f)</a:t>
            </a:r>
            <a:r>
              <a:rPr lang="cs-CZ" b="0" i="0" dirty="0">
                <a:solidFill>
                  <a:srgbClr val="000000"/>
                </a:solidFill>
                <a:effectLst/>
                <a:latin typeface="Arial" panose="020B0604020202020204" pitchFamily="34" charset="0"/>
              </a:rPr>
              <a:t> plnění úkolů v rámci činnosti právnické osoby, v jejím zájmu, jejím jménem nebo na její účet,</a:t>
            </a:r>
          </a:p>
          <a:p>
            <a:pPr algn="just"/>
            <a:r>
              <a:rPr lang="cs-CZ" b="1" i="0" dirty="0">
                <a:solidFill>
                  <a:srgbClr val="000000"/>
                </a:solidFill>
                <a:effectLst/>
                <a:latin typeface="Arial" panose="020B0604020202020204" pitchFamily="34" charset="0"/>
              </a:rPr>
              <a:t>g)</a:t>
            </a:r>
            <a:r>
              <a:rPr lang="cs-CZ" b="0" i="0" dirty="0">
                <a:solidFill>
                  <a:srgbClr val="000000"/>
                </a:solidFill>
                <a:effectLst/>
                <a:latin typeface="Arial" panose="020B0604020202020204" pitchFamily="34" charset="0"/>
              </a:rPr>
              <a:t> správa svěřenského fondu,</a:t>
            </a:r>
          </a:p>
          <a:p>
            <a:pPr algn="just"/>
            <a:r>
              <a:rPr lang="cs-CZ" b="1" i="0" dirty="0">
                <a:solidFill>
                  <a:srgbClr val="000000"/>
                </a:solidFill>
                <a:effectLst/>
                <a:latin typeface="Arial" panose="020B0604020202020204" pitchFamily="34" charset="0"/>
              </a:rPr>
              <a:t>h)</a:t>
            </a:r>
            <a:r>
              <a:rPr lang="cs-CZ" b="0" i="0" dirty="0">
                <a:solidFill>
                  <a:srgbClr val="000000"/>
                </a:solidFill>
                <a:effectLst/>
                <a:latin typeface="Arial" panose="020B0604020202020204" pitchFamily="34" charset="0"/>
              </a:rPr>
              <a:t> </a:t>
            </a:r>
            <a:r>
              <a:rPr lang="cs-CZ" b="0" i="0" u="sng" dirty="0">
                <a:solidFill>
                  <a:srgbClr val="000000"/>
                </a:solidFill>
                <a:effectLst/>
                <a:latin typeface="Arial" panose="020B0604020202020204" pitchFamily="34" charset="0"/>
              </a:rPr>
              <a:t>dobrovolnická činnost,</a:t>
            </a:r>
          </a:p>
          <a:p>
            <a:pPr algn="just"/>
            <a:r>
              <a:rPr lang="cs-CZ" b="1" i="0" u="sng" dirty="0">
                <a:solidFill>
                  <a:srgbClr val="000000"/>
                </a:solidFill>
                <a:effectLst/>
                <a:latin typeface="Arial" panose="020B0604020202020204" pitchFamily="34" charset="0"/>
              </a:rPr>
              <a:t>i)</a:t>
            </a:r>
            <a:r>
              <a:rPr lang="cs-CZ" b="0" i="0" u="sng" dirty="0">
                <a:solidFill>
                  <a:srgbClr val="000000"/>
                </a:solidFill>
                <a:effectLst/>
                <a:latin typeface="Arial" panose="020B0604020202020204" pitchFamily="34" charset="0"/>
              </a:rPr>
              <a:t> odborná praxe, stáž, nebo</a:t>
            </a:r>
          </a:p>
          <a:p>
            <a:pPr algn="just"/>
            <a:r>
              <a:rPr lang="cs-CZ" b="1" i="0" dirty="0">
                <a:solidFill>
                  <a:srgbClr val="000000"/>
                </a:solidFill>
                <a:effectLst/>
                <a:latin typeface="Arial" panose="020B0604020202020204" pitchFamily="34" charset="0"/>
              </a:rPr>
              <a:t>j)</a:t>
            </a:r>
            <a:r>
              <a:rPr lang="cs-CZ" b="0" i="0" dirty="0">
                <a:solidFill>
                  <a:srgbClr val="000000"/>
                </a:solidFill>
                <a:effectLst/>
                <a:latin typeface="Arial" panose="020B0604020202020204" pitchFamily="34" charset="0"/>
              </a:rPr>
              <a:t> výkon práv a povinností vyplývajících ze smlouvy, jejímž předmětem je poskytování dodávek, služeb, stavebních prací nebo jiného obdobného plnění.</a:t>
            </a:r>
          </a:p>
          <a:p>
            <a:pPr algn="just"/>
            <a:r>
              <a:rPr lang="cs-CZ" b="1" i="0" dirty="0">
                <a:solidFill>
                  <a:srgbClr val="000000"/>
                </a:solidFill>
                <a:effectLst/>
                <a:latin typeface="Arial" panose="020B0604020202020204" pitchFamily="34" charset="0"/>
              </a:rPr>
              <a:t>(4)</a:t>
            </a:r>
            <a:r>
              <a:rPr lang="cs-CZ" b="0" i="0" dirty="0">
                <a:solidFill>
                  <a:srgbClr val="000000"/>
                </a:solidFill>
                <a:effectLst/>
                <a:latin typeface="Arial" panose="020B0604020202020204" pitchFamily="34" charset="0"/>
              </a:rPr>
              <a:t> Prací nebo jinou obdobnou činností se pro účely tohoto zákona rozumí i ucházení se o práci nebo jinou obdobnou činnost.</a:t>
            </a:r>
          </a:p>
          <a:p>
            <a:endParaRPr lang="cs-CZ" dirty="0"/>
          </a:p>
        </p:txBody>
      </p:sp>
    </p:spTree>
    <p:extLst>
      <p:ext uri="{BB962C8B-B14F-4D97-AF65-F5344CB8AC3E}">
        <p14:creationId xmlns:p14="http://schemas.microsoft.com/office/powerpoint/2010/main" val="409831656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Řečová bublina: obdélníkový bublinový popisek se zakulacenými rohy 3">
            <a:extLst>
              <a:ext uri="{FF2B5EF4-FFF2-40B4-BE49-F238E27FC236}">
                <a16:creationId xmlns:a16="http://schemas.microsoft.com/office/drawing/2014/main" id="{7CD4DF71-9A2E-89BC-D792-976243AC7E51}"/>
              </a:ext>
            </a:extLst>
          </p:cNvPr>
          <p:cNvSpPr/>
          <p:nvPr/>
        </p:nvSpPr>
        <p:spPr>
          <a:xfrm>
            <a:off x="8255976" y="96716"/>
            <a:ext cx="3936024" cy="3622430"/>
          </a:xfrm>
          <a:prstGeom prst="wedgeRoundRectCallout">
            <a:avLst>
              <a:gd name="adj1" fmla="val -126715"/>
              <a:gd name="adj2" fmla="val 2536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cs-CZ" sz="1100" b="1" i="0" dirty="0">
                <a:solidFill>
                  <a:srgbClr val="FF8400"/>
                </a:solidFill>
                <a:effectLst/>
                <a:latin typeface="Arial" panose="020B0604020202020204" pitchFamily="34" charset="0"/>
              </a:rPr>
              <a:t>§ 4 zák. č. 134/2016 Sb. </a:t>
            </a:r>
            <a:r>
              <a:rPr lang="cs-CZ" sz="1100" b="1" i="0" dirty="0">
                <a:solidFill>
                  <a:srgbClr val="08A8F8"/>
                </a:solidFill>
                <a:effectLst/>
                <a:latin typeface="Arial" panose="020B0604020202020204" pitchFamily="34" charset="0"/>
              </a:rPr>
              <a:t>Zadavatel</a:t>
            </a:r>
          </a:p>
          <a:p>
            <a:pPr algn="just"/>
            <a:r>
              <a:rPr lang="cs-CZ" sz="1100" b="1" i="0" dirty="0">
                <a:solidFill>
                  <a:srgbClr val="000000"/>
                </a:solidFill>
                <a:effectLst/>
                <a:latin typeface="Arial" panose="020B0604020202020204" pitchFamily="34" charset="0"/>
              </a:rPr>
              <a:t>(1)</a:t>
            </a:r>
            <a:r>
              <a:rPr lang="cs-CZ" sz="1100" b="0" i="0" dirty="0">
                <a:solidFill>
                  <a:srgbClr val="000000"/>
                </a:solidFill>
                <a:effectLst/>
                <a:latin typeface="Arial" panose="020B0604020202020204" pitchFamily="34" charset="0"/>
              </a:rPr>
              <a:t> Veřejným zadavatelem je</a:t>
            </a:r>
          </a:p>
          <a:p>
            <a:pPr algn="just"/>
            <a:r>
              <a:rPr lang="cs-CZ" sz="900" b="1" i="0" dirty="0">
                <a:solidFill>
                  <a:srgbClr val="000000"/>
                </a:solidFill>
                <a:effectLst/>
                <a:latin typeface="Arial" panose="020B0604020202020204" pitchFamily="34" charset="0"/>
              </a:rPr>
              <a:t>a)</a:t>
            </a:r>
            <a:r>
              <a:rPr lang="cs-CZ" sz="900" b="0" i="0" dirty="0">
                <a:solidFill>
                  <a:srgbClr val="000000"/>
                </a:solidFill>
                <a:effectLst/>
                <a:latin typeface="Arial" panose="020B0604020202020204" pitchFamily="34" charset="0"/>
              </a:rPr>
              <a:t> Česká republika; v případě České republiky se organizační složky státu</a:t>
            </a:r>
            <a:r>
              <a:rPr lang="cs-CZ" sz="900" b="1" i="0" u="none" strike="noStrike" baseline="30000" dirty="0">
                <a:solidFill>
                  <a:srgbClr val="15679C"/>
                </a:solidFill>
                <a:effectLst/>
                <a:latin typeface="Arial" panose="020B0604020202020204" pitchFamily="34" charset="0"/>
                <a:hlinkClick r:id="rId2"/>
              </a:rPr>
              <a:t>2</a:t>
            </a:r>
            <a:r>
              <a:rPr lang="cs-CZ" sz="900" b="1" i="0" u="none" strike="noStrike" dirty="0">
                <a:solidFill>
                  <a:srgbClr val="15679C"/>
                </a:solidFill>
                <a:effectLst/>
                <a:latin typeface="Arial" panose="020B0604020202020204" pitchFamily="34" charset="0"/>
                <a:hlinkClick r:id="rId2"/>
              </a:rPr>
              <a:t>)</a:t>
            </a:r>
            <a:r>
              <a:rPr lang="cs-CZ" sz="900" b="0" i="0" dirty="0">
                <a:solidFill>
                  <a:srgbClr val="000000"/>
                </a:solidFill>
                <a:effectLst/>
                <a:latin typeface="Arial" panose="020B0604020202020204" pitchFamily="34" charset="0"/>
              </a:rPr>
              <a:t> považují za provozní jednotky s funkční samostatností při zadávání veřejných zakázek podle § 17 odst. 2,</a:t>
            </a:r>
          </a:p>
          <a:p>
            <a:pPr algn="just"/>
            <a:r>
              <a:rPr lang="cs-CZ" sz="900" b="1" i="0" dirty="0">
                <a:solidFill>
                  <a:srgbClr val="000000"/>
                </a:solidFill>
                <a:effectLst/>
                <a:latin typeface="Arial" panose="020B0604020202020204" pitchFamily="34" charset="0"/>
              </a:rPr>
              <a:t>b)</a:t>
            </a:r>
            <a:r>
              <a:rPr lang="cs-CZ" sz="900" b="0" i="0" dirty="0">
                <a:solidFill>
                  <a:srgbClr val="000000"/>
                </a:solidFill>
                <a:effectLst/>
                <a:latin typeface="Arial" panose="020B0604020202020204" pitchFamily="34" charset="0"/>
              </a:rPr>
              <a:t> Česká národní banka,</a:t>
            </a:r>
          </a:p>
          <a:p>
            <a:pPr algn="just"/>
            <a:r>
              <a:rPr lang="cs-CZ" sz="900" b="1" i="0" dirty="0">
                <a:solidFill>
                  <a:srgbClr val="000000"/>
                </a:solidFill>
                <a:effectLst/>
                <a:latin typeface="Arial" panose="020B0604020202020204" pitchFamily="34" charset="0"/>
              </a:rPr>
              <a:t>c)</a:t>
            </a:r>
            <a:r>
              <a:rPr lang="cs-CZ" sz="900" b="0" i="0" dirty="0">
                <a:solidFill>
                  <a:srgbClr val="000000"/>
                </a:solidFill>
                <a:effectLst/>
                <a:latin typeface="Arial" panose="020B0604020202020204" pitchFamily="34" charset="0"/>
              </a:rPr>
              <a:t> státní příspěvková organizace,</a:t>
            </a:r>
          </a:p>
          <a:p>
            <a:pPr algn="just"/>
            <a:r>
              <a:rPr lang="cs-CZ" sz="1100" b="1" i="0" dirty="0">
                <a:solidFill>
                  <a:srgbClr val="000000"/>
                </a:solidFill>
                <a:effectLst/>
                <a:latin typeface="Arial" panose="020B0604020202020204" pitchFamily="34" charset="0"/>
              </a:rPr>
              <a:t>d)</a:t>
            </a:r>
            <a:r>
              <a:rPr lang="cs-CZ" sz="1100" b="0" i="0" dirty="0">
                <a:solidFill>
                  <a:srgbClr val="000000"/>
                </a:solidFill>
                <a:effectLst/>
                <a:latin typeface="Arial" panose="020B0604020202020204" pitchFamily="34" charset="0"/>
              </a:rPr>
              <a:t> </a:t>
            </a:r>
            <a:r>
              <a:rPr lang="cs-CZ" sz="1100" b="1" i="0" u="sng" dirty="0">
                <a:solidFill>
                  <a:srgbClr val="000000"/>
                </a:solidFill>
                <a:effectLst/>
                <a:latin typeface="Arial" panose="020B0604020202020204" pitchFamily="34" charset="0"/>
              </a:rPr>
              <a:t>územní samosprávný celek nebo jeho příspěvková organizace</a:t>
            </a:r>
            <a:r>
              <a:rPr lang="cs-CZ" sz="1100" b="0" i="0" dirty="0">
                <a:solidFill>
                  <a:srgbClr val="000000"/>
                </a:solidFill>
                <a:effectLst/>
                <a:latin typeface="Arial" panose="020B0604020202020204" pitchFamily="34" charset="0"/>
              </a:rPr>
              <a:t>,</a:t>
            </a:r>
          </a:p>
          <a:p>
            <a:pPr algn="just"/>
            <a:r>
              <a:rPr lang="cs-CZ" sz="1100" b="1" i="0" dirty="0">
                <a:solidFill>
                  <a:srgbClr val="000000"/>
                </a:solidFill>
                <a:effectLst/>
                <a:latin typeface="Arial" panose="020B0604020202020204" pitchFamily="34" charset="0"/>
              </a:rPr>
              <a:t>e)</a:t>
            </a:r>
            <a:r>
              <a:rPr lang="cs-CZ" sz="1100" b="0" i="0" dirty="0">
                <a:solidFill>
                  <a:srgbClr val="000000"/>
                </a:solidFill>
                <a:effectLst/>
                <a:latin typeface="Arial" panose="020B0604020202020204" pitchFamily="34" charset="0"/>
              </a:rPr>
              <a:t> jiná právnická osoba, pokud</a:t>
            </a:r>
          </a:p>
          <a:p>
            <a:pPr algn="just"/>
            <a:r>
              <a:rPr lang="cs-CZ" sz="1100" b="1" i="0" dirty="0">
                <a:solidFill>
                  <a:srgbClr val="000000"/>
                </a:solidFill>
                <a:effectLst/>
                <a:latin typeface="Arial" panose="020B0604020202020204" pitchFamily="34" charset="0"/>
              </a:rPr>
              <a:t>1.</a:t>
            </a:r>
            <a:r>
              <a:rPr lang="cs-CZ" sz="1100" b="0" i="0" dirty="0">
                <a:solidFill>
                  <a:srgbClr val="000000"/>
                </a:solidFill>
                <a:effectLst/>
                <a:latin typeface="Arial" panose="020B0604020202020204" pitchFamily="34" charset="0"/>
              </a:rPr>
              <a:t> byla založena nebo zřízena za účelem uspokojování potřeb veřejného zájmu, které nemají průmyslovou nebo obchodní povahu, a</a:t>
            </a:r>
          </a:p>
          <a:p>
            <a:pPr algn="just"/>
            <a:r>
              <a:rPr lang="cs-CZ" sz="1100" b="1" i="0" dirty="0">
                <a:solidFill>
                  <a:srgbClr val="000000"/>
                </a:solidFill>
                <a:effectLst/>
                <a:latin typeface="Arial" panose="020B0604020202020204" pitchFamily="34" charset="0"/>
              </a:rPr>
              <a:t>2.</a:t>
            </a:r>
            <a:r>
              <a:rPr lang="cs-CZ" sz="1100" b="0" i="0" dirty="0">
                <a:solidFill>
                  <a:srgbClr val="000000"/>
                </a:solidFill>
                <a:effectLst/>
                <a:latin typeface="Arial" panose="020B0604020202020204" pitchFamily="34" charset="0"/>
              </a:rPr>
              <a:t> jiný veřejný zadavatel ji převážně financuje, může v ní uplatňovat rozhodující vliv nebo jmenuje nebo volí více než polovinu členů v jejím statutárním nebo kontrolním orgánu.</a:t>
            </a:r>
          </a:p>
        </p:txBody>
      </p:sp>
      <p:sp>
        <p:nvSpPr>
          <p:cNvPr id="2" name="Nadpis 1">
            <a:extLst>
              <a:ext uri="{FF2B5EF4-FFF2-40B4-BE49-F238E27FC236}">
                <a16:creationId xmlns:a16="http://schemas.microsoft.com/office/drawing/2014/main" id="{14B5CCE8-F75F-68C4-8B11-A79B0BE80172}"/>
              </a:ext>
            </a:extLst>
          </p:cNvPr>
          <p:cNvSpPr>
            <a:spLocks noGrp="1"/>
          </p:cNvSpPr>
          <p:nvPr>
            <p:ph type="title"/>
          </p:nvPr>
        </p:nvSpPr>
        <p:spPr>
          <a:xfrm>
            <a:off x="677334" y="609600"/>
            <a:ext cx="7446758" cy="1236785"/>
          </a:xfrm>
        </p:spPr>
        <p:txBody>
          <a:bodyPr>
            <a:normAutofit fontScale="90000"/>
          </a:bodyPr>
          <a:lstStyle/>
          <a:p>
            <a:r>
              <a:rPr lang="cs-CZ" b="1" dirty="0">
                <a:solidFill>
                  <a:srgbClr val="08A8F8"/>
                </a:solidFill>
                <a:latin typeface="Arial" panose="020B0604020202020204" pitchFamily="34" charset="0"/>
              </a:rPr>
              <a:t>VNITŘNÍ OZNAMOVACÍ SYSTÉM</a:t>
            </a:r>
            <a:br>
              <a:rPr lang="cs-CZ" b="1" dirty="0">
                <a:solidFill>
                  <a:srgbClr val="08A8F8"/>
                </a:solidFill>
                <a:latin typeface="Arial" panose="020B0604020202020204" pitchFamily="34" charset="0"/>
              </a:rPr>
            </a:br>
            <a:r>
              <a:rPr lang="cs-CZ" b="1" dirty="0">
                <a:solidFill>
                  <a:srgbClr val="FF8400"/>
                </a:solidFill>
                <a:latin typeface="Arial" panose="020B0604020202020204" pitchFamily="34" charset="0"/>
              </a:rPr>
              <a:t>§ 8 </a:t>
            </a:r>
            <a:r>
              <a:rPr lang="cs-CZ" b="1" dirty="0">
                <a:solidFill>
                  <a:srgbClr val="08A8F8"/>
                </a:solidFill>
                <a:latin typeface="Arial" panose="020B0604020202020204" pitchFamily="34" charset="0"/>
              </a:rPr>
              <a:t>Zavedení vnitřního oznamovacího systému</a:t>
            </a:r>
            <a:br>
              <a:rPr lang="cs-CZ" b="1" dirty="0">
                <a:solidFill>
                  <a:srgbClr val="08A8F8"/>
                </a:solidFill>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B73AD76A-B78C-54C6-D9BE-D4C105E5FA40}"/>
              </a:ext>
            </a:extLst>
          </p:cNvPr>
          <p:cNvSpPr>
            <a:spLocks noGrp="1"/>
          </p:cNvSpPr>
          <p:nvPr>
            <p:ph idx="1"/>
          </p:nvPr>
        </p:nvSpPr>
        <p:spPr>
          <a:xfrm>
            <a:off x="677334" y="2160589"/>
            <a:ext cx="7226951" cy="4600696"/>
          </a:xfrm>
        </p:spPr>
        <p:txBody>
          <a:bodyPr>
            <a:normAutofit fontScale="70000" lnSpcReduction="20000"/>
          </a:bodyPr>
          <a:lstStyle/>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Vnitřní oznamovací systém zavede povinný subjekt, kterým se pro účely tohoto zákona rozumí</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veřejný zadavatel podle zákona upravujícího zadávání veřejných zakázek</a:t>
            </a:r>
            <a:r>
              <a:rPr lang="cs-CZ" b="0" i="0" dirty="0">
                <a:solidFill>
                  <a:srgbClr val="000000"/>
                </a:solidFill>
                <a:effectLst/>
                <a:latin typeface="Arial" panose="020B0604020202020204" pitchFamily="34" charset="0"/>
              </a:rPr>
              <a:t>, s výjimkou</a:t>
            </a:r>
          </a:p>
          <a:p>
            <a:pPr algn="just"/>
            <a:r>
              <a:rPr lang="cs-CZ" b="1" i="0" dirty="0">
                <a:solidFill>
                  <a:srgbClr val="000000"/>
                </a:solidFill>
                <a:effectLst/>
                <a:latin typeface="Arial" panose="020B0604020202020204" pitchFamily="34" charset="0"/>
              </a:rPr>
              <a:t>      1.</a:t>
            </a:r>
            <a:r>
              <a:rPr lang="cs-CZ" b="0" i="0" dirty="0">
                <a:solidFill>
                  <a:srgbClr val="000000"/>
                </a:solidFill>
                <a:effectLst/>
                <a:latin typeface="Arial" panose="020B0604020202020204" pitchFamily="34" charset="0"/>
              </a:rPr>
              <a:t> obce s méně než 10000 obyvateli,</a:t>
            </a:r>
          </a:p>
          <a:p>
            <a:pPr algn="just"/>
            <a:r>
              <a:rPr lang="cs-CZ" b="1" i="0" dirty="0">
                <a:solidFill>
                  <a:srgbClr val="000000"/>
                </a:solidFill>
                <a:effectLst/>
                <a:latin typeface="Arial" panose="020B0604020202020204" pitchFamily="34" charset="0"/>
              </a:rPr>
              <a:t>      2.</a:t>
            </a:r>
            <a:r>
              <a:rPr lang="cs-CZ" b="0" i="0" dirty="0">
                <a:solidFill>
                  <a:srgbClr val="000000"/>
                </a:solidFill>
                <a:effectLst/>
                <a:latin typeface="Arial" panose="020B0604020202020204" pitchFamily="34" charset="0"/>
              </a:rPr>
              <a:t> právnické osoby zaměstnávající k 1. lednu příslušného kalendářního roku v průměru méně než 50 zaměstnanců, založené nebo zřízené za účelem uspokojování potřeb veřejného zájmu a nemající průmyslovou nebo obchodní povahu, pokud kraj nebo obec ji převážně financují, uplatňují v ní rozhodující vliv, jmenují nebo odvolávají většinu osob, které jsou členy jejího statutárního nebo kontrolního orgánu, anebo v ní mají přímo nebo nepřímo podíl větší než 25 %,</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zaměstnavatel zaměstnávající k 1. lednu příslušného kalendářního roku nejméně 50 zaměstnanců, není-li povinnou osobou podle zákona o některých opatřeních proti legalizaci výnosů z trestné činnosti a financování terorismu,</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a:t>
            </a:r>
            <a:r>
              <a:rPr lang="cs-CZ" b="0" i="0" u="sng" dirty="0">
                <a:solidFill>
                  <a:srgbClr val="000000"/>
                </a:solidFill>
                <a:effectLst/>
                <a:latin typeface="Arial" panose="020B0604020202020204" pitchFamily="34" charset="0"/>
              </a:rPr>
              <a:t>orgán veřejné moci vykonávající působnost </a:t>
            </a:r>
            <a:r>
              <a:rPr lang="cs-CZ" b="0" i="0" dirty="0">
                <a:solidFill>
                  <a:srgbClr val="000000"/>
                </a:solidFill>
                <a:effectLst/>
                <a:latin typeface="Arial" panose="020B0604020202020204" pitchFamily="34" charset="0"/>
              </a:rPr>
              <a:t>v oblasti správy daně z příjmů právnických osob </a:t>
            </a:r>
            <a:r>
              <a:rPr lang="cs-CZ" b="0" i="0" u="sng" dirty="0">
                <a:solidFill>
                  <a:srgbClr val="000000"/>
                </a:solidFill>
                <a:effectLst/>
                <a:latin typeface="Arial" panose="020B0604020202020204" pitchFamily="34" charset="0"/>
              </a:rPr>
              <a:t>nebo </a:t>
            </a:r>
            <a:r>
              <a:rPr lang="cs-CZ" b="1" i="0" u="sng" dirty="0">
                <a:solidFill>
                  <a:srgbClr val="000000"/>
                </a:solidFill>
                <a:effectLst/>
                <a:latin typeface="Arial" panose="020B0604020202020204" pitchFamily="34" charset="0"/>
              </a:rPr>
              <a:t>správy odvodu za porušení rozpočtové kázně</a:t>
            </a:r>
            <a:r>
              <a:rPr lang="cs-CZ" b="1" i="0" dirty="0">
                <a:solidFill>
                  <a:srgbClr val="000000"/>
                </a:solidFill>
                <a:effectLst/>
                <a:latin typeface="Arial" panose="020B0604020202020204" pitchFamily="34" charset="0"/>
              </a:rPr>
              <a:t>,</a:t>
            </a:r>
          </a:p>
          <a:p>
            <a:pPr algn="just"/>
            <a:r>
              <a:rPr lang="cs-CZ" sz="1600" b="1" i="0" dirty="0">
                <a:solidFill>
                  <a:srgbClr val="000000"/>
                </a:solidFill>
                <a:effectLst/>
                <a:latin typeface="Arial" panose="020B0604020202020204" pitchFamily="34" charset="0"/>
              </a:rPr>
              <a:t>d)</a:t>
            </a:r>
            <a:r>
              <a:rPr lang="cs-CZ" sz="1600" b="0" i="0" dirty="0">
                <a:solidFill>
                  <a:srgbClr val="000000"/>
                </a:solidFill>
                <a:effectLst/>
                <a:latin typeface="Arial" panose="020B0604020202020204" pitchFamily="34" charset="0"/>
              </a:rPr>
              <a:t> orgán veřejné moci vykonávající působnost a osoba vykonávající činnost v</a:t>
            </a:r>
          </a:p>
          <a:p>
            <a:pPr lvl="1" algn="just"/>
            <a:r>
              <a:rPr lang="cs-CZ" sz="1400" b="1" i="0" dirty="0">
                <a:solidFill>
                  <a:srgbClr val="000000"/>
                </a:solidFill>
                <a:effectLst/>
                <a:latin typeface="Arial" panose="020B0604020202020204" pitchFamily="34" charset="0"/>
              </a:rPr>
              <a:t>1.</a:t>
            </a:r>
            <a:r>
              <a:rPr lang="cs-CZ" sz="1400" b="0" i="0" dirty="0">
                <a:solidFill>
                  <a:srgbClr val="000000"/>
                </a:solidFill>
                <a:effectLst/>
                <a:latin typeface="Arial" panose="020B0604020202020204" pitchFamily="34" charset="0"/>
              </a:rPr>
              <a:t> oblasti civilního letectví podle zákona upravujícího civilní letectví,</a:t>
            </a:r>
          </a:p>
          <a:p>
            <a:pPr lvl="1" algn="just"/>
            <a:r>
              <a:rPr lang="cs-CZ" sz="1400" b="1" i="0" dirty="0">
                <a:solidFill>
                  <a:srgbClr val="000000"/>
                </a:solidFill>
                <a:effectLst/>
                <a:latin typeface="Arial" panose="020B0604020202020204" pitchFamily="34" charset="0"/>
              </a:rPr>
              <a:t>2.</a:t>
            </a:r>
            <a:r>
              <a:rPr lang="cs-CZ" sz="1400" b="0" i="0" dirty="0">
                <a:solidFill>
                  <a:srgbClr val="000000"/>
                </a:solidFill>
                <a:effectLst/>
                <a:latin typeface="Arial" panose="020B0604020202020204" pitchFamily="34" charset="0"/>
              </a:rPr>
              <a:t> oblasti námořní dopravy podle § 12i, 12o nebo 13d zákona o námořní plavbě, nebo</a:t>
            </a:r>
          </a:p>
          <a:p>
            <a:pPr lvl="1" algn="just"/>
            <a:r>
              <a:rPr lang="cs-CZ" sz="1400" b="1" i="0" dirty="0">
                <a:solidFill>
                  <a:srgbClr val="000000"/>
                </a:solidFill>
                <a:effectLst/>
                <a:latin typeface="Arial" panose="020B0604020202020204" pitchFamily="34" charset="0"/>
              </a:rPr>
              <a:t>3.</a:t>
            </a:r>
            <a:r>
              <a:rPr lang="cs-CZ" sz="1400" b="0" i="0" dirty="0">
                <a:solidFill>
                  <a:srgbClr val="000000"/>
                </a:solidFill>
                <a:effectLst/>
                <a:latin typeface="Arial" panose="020B0604020202020204" pitchFamily="34" charset="0"/>
              </a:rPr>
              <a:t> odvětví ropy a zemního plynu v pobřežním moři podle zákona o vyhledávání, průzkumu a těžbě nerostných zdrojů z mořského dna a o bezpečnosti činností v odvětví ropy a zemního plynu v moři a</a:t>
            </a:r>
          </a:p>
          <a:p>
            <a:endParaRPr lang="cs-CZ" dirty="0"/>
          </a:p>
        </p:txBody>
      </p:sp>
      <p:sp>
        <p:nvSpPr>
          <p:cNvPr id="5" name="Šipka: doleva 4">
            <a:extLst>
              <a:ext uri="{FF2B5EF4-FFF2-40B4-BE49-F238E27FC236}">
                <a16:creationId xmlns:a16="http://schemas.microsoft.com/office/drawing/2014/main" id="{F05582C1-C97B-7532-EEFB-F9598F01FF35}"/>
              </a:ext>
            </a:extLst>
          </p:cNvPr>
          <p:cNvSpPr/>
          <p:nvPr/>
        </p:nvSpPr>
        <p:spPr>
          <a:xfrm>
            <a:off x="7909820" y="4739055"/>
            <a:ext cx="3604846" cy="91439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5F647EEF-27E5-1A44-8F57-34F388C9C6F9}"/>
              </a:ext>
            </a:extLst>
          </p:cNvPr>
          <p:cNvSpPr txBox="1"/>
          <p:nvPr/>
        </p:nvSpPr>
        <p:spPr>
          <a:xfrm>
            <a:off x="8379069" y="5020408"/>
            <a:ext cx="2778369" cy="338554"/>
          </a:xfrm>
          <a:prstGeom prst="rect">
            <a:avLst/>
          </a:prstGeom>
          <a:noFill/>
        </p:spPr>
        <p:txBody>
          <a:bodyPr wrap="square" rtlCol="0">
            <a:spAutoFit/>
          </a:bodyPr>
          <a:lstStyle/>
          <a:p>
            <a:r>
              <a:rPr lang="cs-CZ" sz="1600" dirty="0"/>
              <a:t>To jsou přece všechny obce</a:t>
            </a:r>
          </a:p>
        </p:txBody>
      </p:sp>
    </p:spTree>
    <p:extLst>
      <p:ext uri="{BB962C8B-B14F-4D97-AF65-F5344CB8AC3E}">
        <p14:creationId xmlns:p14="http://schemas.microsoft.com/office/powerpoint/2010/main" val="280292870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89E641-3BBD-ACF7-CAEE-615FE86E9AEF}"/>
              </a:ext>
            </a:extLst>
          </p:cNvPr>
          <p:cNvSpPr>
            <a:spLocks noGrp="1"/>
          </p:cNvSpPr>
          <p:nvPr>
            <p:ph type="title"/>
          </p:nvPr>
        </p:nvSpPr>
        <p:spPr/>
        <p:txBody>
          <a:bodyPr/>
          <a:lstStyle/>
          <a:p>
            <a:r>
              <a:rPr lang="cs-CZ" dirty="0"/>
              <a:t>Vnitřní oznamovací systém a příslušnou osobu musí mít od 1.8. 2023</a:t>
            </a:r>
          </a:p>
        </p:txBody>
      </p:sp>
      <p:sp>
        <p:nvSpPr>
          <p:cNvPr id="4" name="Obdélník: se zakulacenými rohy 3">
            <a:extLst>
              <a:ext uri="{FF2B5EF4-FFF2-40B4-BE49-F238E27FC236}">
                <a16:creationId xmlns:a16="http://schemas.microsoft.com/office/drawing/2014/main" id="{2320CE54-7F49-68E9-4961-A197AB9D65BC}"/>
              </a:ext>
            </a:extLst>
          </p:cNvPr>
          <p:cNvSpPr/>
          <p:nvPr/>
        </p:nvSpPr>
        <p:spPr>
          <a:xfrm>
            <a:off x="677334" y="2356338"/>
            <a:ext cx="3974123" cy="23915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dirty="0"/>
              <a:t>Obce nad 10 000 obyvatel</a:t>
            </a:r>
          </a:p>
          <a:p>
            <a:endParaRPr lang="cs-CZ" dirty="0"/>
          </a:p>
          <a:p>
            <a:r>
              <a:rPr lang="cs-CZ" dirty="0" err="1"/>
              <a:t>Příspěvkovky</a:t>
            </a:r>
            <a:r>
              <a:rPr lang="cs-CZ" dirty="0"/>
              <a:t> obcí s více než 50 zaměstnanci</a:t>
            </a:r>
          </a:p>
          <a:p>
            <a:r>
              <a:rPr lang="cs-CZ" dirty="0"/>
              <a:t>(školy, teplárny, vodárny technické služby, s.r.o. a.s.</a:t>
            </a:r>
          </a:p>
        </p:txBody>
      </p:sp>
      <p:sp>
        <p:nvSpPr>
          <p:cNvPr id="5" name="Zástupný obsah 4">
            <a:extLst>
              <a:ext uri="{FF2B5EF4-FFF2-40B4-BE49-F238E27FC236}">
                <a16:creationId xmlns:a16="http://schemas.microsoft.com/office/drawing/2014/main" id="{CE1F3D66-C171-D3F0-6D62-D25F4AAFB41D}"/>
              </a:ext>
            </a:extLst>
          </p:cNvPr>
          <p:cNvSpPr>
            <a:spLocks noGrp="1"/>
          </p:cNvSpPr>
          <p:nvPr>
            <p:ph idx="1"/>
          </p:nvPr>
        </p:nvSpPr>
        <p:spPr>
          <a:xfrm>
            <a:off x="5706207" y="3057769"/>
            <a:ext cx="3974123" cy="1320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pPr marL="0" indent="0" algn="ctr">
              <a:buNone/>
            </a:pPr>
            <a:r>
              <a:rPr lang="cs-CZ" dirty="0"/>
              <a:t>Podle znění § 8 odst. 1 písm. c) </a:t>
            </a:r>
          </a:p>
          <a:p>
            <a:pPr marL="0" indent="0" algn="ctr">
              <a:buNone/>
            </a:pPr>
            <a:r>
              <a:rPr lang="cs-CZ" dirty="0"/>
              <a:t>všechny obce</a:t>
            </a:r>
          </a:p>
          <a:p>
            <a:pPr algn="ctr"/>
            <a:r>
              <a:rPr lang="cs-CZ" dirty="0"/>
              <a:t>Ministerstvo ale říká, že nemusí.</a:t>
            </a:r>
          </a:p>
        </p:txBody>
      </p:sp>
      <p:sp>
        <p:nvSpPr>
          <p:cNvPr id="6" name="Obdélník: se zakulacenými rohy 5">
            <a:extLst>
              <a:ext uri="{FF2B5EF4-FFF2-40B4-BE49-F238E27FC236}">
                <a16:creationId xmlns:a16="http://schemas.microsoft.com/office/drawing/2014/main" id="{A8609769-CCFB-2A86-B944-989868AC8F72}"/>
              </a:ext>
            </a:extLst>
          </p:cNvPr>
          <p:cNvSpPr/>
          <p:nvPr/>
        </p:nvSpPr>
        <p:spPr>
          <a:xfrm>
            <a:off x="1758462" y="5099538"/>
            <a:ext cx="6963507" cy="13891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b="0" i="0" dirty="0">
                <a:solidFill>
                  <a:srgbClr val="111111"/>
                </a:solidFill>
                <a:effectLst/>
                <a:latin typeface="Open Sans" panose="020B0606030504020204" pitchFamily="34" charset="0"/>
              </a:rPr>
              <a:t>důvodová zpráva: </a:t>
            </a:r>
          </a:p>
          <a:p>
            <a:pPr algn="ctr"/>
            <a:r>
              <a:rPr lang="cs-CZ" b="0" i="1" dirty="0">
                <a:solidFill>
                  <a:srgbClr val="111111"/>
                </a:solidFill>
                <a:effectLst/>
                <a:latin typeface="Open Sans" panose="020B0606030504020204" pitchFamily="34" charset="0"/>
              </a:rPr>
              <a:t>Za zaměstnance se kromě zaměstnanců v pracovním poměru považují jak osoby vykonávající práci na základě dohod o práci konané mimo pracovní poměr, tak i osoby s částečným úvazkem a zaměstnanci agentury práce</a:t>
            </a:r>
            <a:r>
              <a:rPr lang="cs-CZ" b="0" i="0" dirty="0">
                <a:solidFill>
                  <a:srgbClr val="111111"/>
                </a:solidFill>
                <a:effectLst/>
                <a:latin typeface="Open Sans" panose="020B0606030504020204" pitchFamily="34" charset="0"/>
              </a:rPr>
              <a:t>.</a:t>
            </a:r>
            <a:endParaRPr lang="cs-CZ" dirty="0"/>
          </a:p>
        </p:txBody>
      </p:sp>
    </p:spTree>
    <p:extLst>
      <p:ext uri="{BB962C8B-B14F-4D97-AF65-F5344CB8AC3E}">
        <p14:creationId xmlns:p14="http://schemas.microsoft.com/office/powerpoint/2010/main" val="328916353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BAC2F2-78A4-B9AA-3EA4-4202D15FB1B1}"/>
              </a:ext>
            </a:extLst>
          </p:cNvPr>
          <p:cNvSpPr>
            <a:spLocks noGrp="1"/>
          </p:cNvSpPr>
          <p:nvPr>
            <p:ph type="title"/>
          </p:nvPr>
        </p:nvSpPr>
        <p:spPr/>
        <p:txBody>
          <a:bodyPr/>
          <a:lstStyle/>
          <a:p>
            <a:r>
              <a:rPr lang="cs-CZ" dirty="0"/>
              <a:t>A nemusí mít VOS, ale: …</a:t>
            </a:r>
          </a:p>
        </p:txBody>
      </p:sp>
      <p:sp>
        <p:nvSpPr>
          <p:cNvPr id="3" name="Zástupný obsah 2">
            <a:extLst>
              <a:ext uri="{FF2B5EF4-FFF2-40B4-BE49-F238E27FC236}">
                <a16:creationId xmlns:a16="http://schemas.microsoft.com/office/drawing/2014/main" id="{78B30804-5D29-58D8-70C2-91268BDBC58D}"/>
              </a:ext>
            </a:extLst>
          </p:cNvPr>
          <p:cNvSpPr>
            <a:spLocks noGrp="1"/>
          </p:cNvSpPr>
          <p:nvPr>
            <p:ph idx="1"/>
          </p:nvPr>
        </p:nvSpPr>
        <p:spPr>
          <a:xfrm>
            <a:off x="677334" y="1732085"/>
            <a:ext cx="8596668" cy="4633546"/>
          </a:xfrm>
        </p:spPr>
        <p:txBody>
          <a:bodyPr>
            <a:normAutofit fontScale="92500" lnSpcReduction="10000"/>
          </a:bodyPr>
          <a:lstStyle/>
          <a:p>
            <a:pPr algn="l"/>
            <a:r>
              <a:rPr lang="cs-CZ" b="1" i="0" dirty="0">
                <a:solidFill>
                  <a:schemeClr val="accent2"/>
                </a:solidFill>
                <a:effectLst/>
                <a:latin typeface="Open Sans" panose="020B0606030504020204" pitchFamily="34" charset="0"/>
              </a:rPr>
              <a:t>obec do 10 tisíc obyvatel, příspěvková organizace do 50 zaměstnanců apod., </a:t>
            </a:r>
            <a:r>
              <a:rPr lang="cs-CZ" b="1" i="0" u="sng" dirty="0">
                <a:solidFill>
                  <a:schemeClr val="accent2"/>
                </a:solidFill>
                <a:effectLst/>
                <a:latin typeface="Open Sans" panose="020B0606030504020204" pitchFamily="34" charset="0"/>
              </a:rPr>
              <a:t>pak sice nemusí mít vnitřní oznamovací systém (podle ministerstva),</a:t>
            </a:r>
            <a:r>
              <a:rPr lang="cs-CZ" b="1" i="0" dirty="0">
                <a:solidFill>
                  <a:schemeClr val="accent2"/>
                </a:solidFill>
                <a:effectLst/>
                <a:latin typeface="Open Sans" panose="020B0606030504020204" pitchFamily="34" charset="0"/>
              </a:rPr>
              <a:t> ale musí plnit další zákonné povinnosti. A není jich málo.</a:t>
            </a:r>
            <a:endParaRPr lang="cs-CZ" b="0" i="0" dirty="0">
              <a:solidFill>
                <a:schemeClr val="accent2"/>
              </a:solidFill>
              <a:effectLst/>
              <a:latin typeface="Open Sans" panose="020B0606030504020204" pitchFamily="34" charset="0"/>
            </a:endParaRPr>
          </a:p>
          <a:p>
            <a:pPr algn="l"/>
            <a:r>
              <a:rPr lang="cs-CZ" b="1" i="0" dirty="0">
                <a:solidFill>
                  <a:schemeClr val="accent2"/>
                </a:solidFill>
                <a:effectLst/>
                <a:latin typeface="Open Sans" panose="020B0606030504020204" pitchFamily="34" charset="0"/>
              </a:rPr>
              <a:t>Povinnosti k ochraně oznamovatelů totiž dopadají na všechny.</a:t>
            </a:r>
            <a:r>
              <a:rPr lang="cs-CZ" b="0" i="0" dirty="0">
                <a:solidFill>
                  <a:schemeClr val="accent2"/>
                </a:solidFill>
                <a:effectLst/>
                <a:latin typeface="Open Sans" panose="020B0606030504020204" pitchFamily="34" charset="0"/>
              </a:rPr>
              <a:t> Zaměstnanci, dodavatelé nebo smluvní partneři mohou být oznamovateli a ohlašovat porušení zákonných povinností prostřednictvím jiných oznamovacích kanálů (např. ministerstva). Obce a organizace musí zajistit jejich ochranu a zabránit tzv. odvetným opatřením.</a:t>
            </a:r>
          </a:p>
          <a:p>
            <a:pPr algn="l"/>
            <a:r>
              <a:rPr lang="cs-CZ" b="1" i="0" u="sng" dirty="0">
                <a:solidFill>
                  <a:schemeClr val="accent2"/>
                </a:solidFill>
                <a:effectLst/>
                <a:latin typeface="Open Sans" panose="020B0606030504020204" pitchFamily="34" charset="0"/>
              </a:rPr>
              <a:t>Musíte tedy nastavit vnitřní postup, </a:t>
            </a:r>
          </a:p>
          <a:p>
            <a:pPr lvl="1"/>
            <a:r>
              <a:rPr lang="cs-CZ" b="1" i="0" u="sng" dirty="0">
                <a:solidFill>
                  <a:schemeClr val="accent2"/>
                </a:solidFill>
                <a:effectLst/>
                <a:latin typeface="Open Sans" panose="020B0606030504020204" pitchFamily="34" charset="0"/>
              </a:rPr>
              <a:t>jak s takovým podáním (byť prostřednictvím oznamovacího systému ministerstva) naložit, </a:t>
            </a:r>
          </a:p>
          <a:p>
            <a:pPr lvl="1"/>
            <a:r>
              <a:rPr lang="cs-CZ" b="1" i="0" u="sng" dirty="0">
                <a:solidFill>
                  <a:schemeClr val="accent2"/>
                </a:solidFill>
                <a:effectLst/>
                <a:latin typeface="Open Sans" panose="020B0606030504020204" pitchFamily="34" charset="0"/>
              </a:rPr>
              <a:t>jak chránit oznamovatele, zavést povinnosti </a:t>
            </a:r>
          </a:p>
          <a:p>
            <a:pPr lvl="1"/>
            <a:r>
              <a:rPr lang="cs-CZ" b="1" i="0" u="sng" dirty="0">
                <a:solidFill>
                  <a:schemeClr val="accent2"/>
                </a:solidFill>
                <a:effectLst/>
                <a:latin typeface="Open Sans" panose="020B0606030504020204" pitchFamily="34" charset="0"/>
              </a:rPr>
              <a:t>a pravidla vnitřním předpisem, </a:t>
            </a:r>
          </a:p>
          <a:p>
            <a:pPr lvl="1"/>
            <a:r>
              <a:rPr lang="cs-CZ" b="1" i="0" u="sng" dirty="0">
                <a:solidFill>
                  <a:schemeClr val="accent2"/>
                </a:solidFill>
                <a:effectLst/>
                <a:latin typeface="Open Sans" panose="020B0606030504020204" pitchFamily="34" charset="0"/>
              </a:rPr>
              <a:t>poučit zaměstnance a mnoho dalších povinností. </a:t>
            </a:r>
          </a:p>
          <a:p>
            <a:pPr algn="l"/>
            <a:r>
              <a:rPr lang="cs-CZ" b="1" i="0" u="sng" dirty="0">
                <a:solidFill>
                  <a:schemeClr val="accent2"/>
                </a:solidFill>
                <a:effectLst/>
                <a:latin typeface="Open Sans" panose="020B0606030504020204" pitchFamily="34" charset="0"/>
              </a:rPr>
              <a:t>  Od účinnosti zákona č. 171/2023 Sb. 1.8. 2023</a:t>
            </a:r>
            <a:r>
              <a:rPr lang="cs-CZ" b="1" i="0" dirty="0">
                <a:solidFill>
                  <a:schemeClr val="accent2"/>
                </a:solidFill>
                <a:effectLst/>
                <a:latin typeface="Open Sans" panose="020B0606030504020204" pitchFamily="34" charset="0"/>
              </a:rPr>
              <a:t>!</a:t>
            </a:r>
            <a:endParaRPr lang="cs-CZ" b="0" i="0" dirty="0">
              <a:solidFill>
                <a:schemeClr val="accent2"/>
              </a:solidFill>
              <a:effectLst/>
              <a:latin typeface="Open Sans" panose="020B0606030504020204" pitchFamily="34" charset="0"/>
            </a:endParaRPr>
          </a:p>
          <a:p>
            <a:endParaRPr lang="cs-CZ" dirty="0"/>
          </a:p>
        </p:txBody>
      </p:sp>
    </p:spTree>
    <p:extLst>
      <p:ext uri="{BB962C8B-B14F-4D97-AF65-F5344CB8AC3E}">
        <p14:creationId xmlns:p14="http://schemas.microsoft.com/office/powerpoint/2010/main" val="110418205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6AA8C1-6B15-0B26-C744-59643A782B56}"/>
              </a:ext>
            </a:extLst>
          </p:cNvPr>
          <p:cNvSpPr>
            <a:spLocks noGrp="1"/>
          </p:cNvSpPr>
          <p:nvPr>
            <p:ph type="title"/>
          </p:nvPr>
        </p:nvSpPr>
        <p:spPr/>
        <p:txBody>
          <a:bodyPr/>
          <a:lstStyle/>
          <a:p>
            <a:r>
              <a:rPr lang="cs-CZ" dirty="0"/>
              <a:t>§ 8 odst. 2</a:t>
            </a:r>
          </a:p>
        </p:txBody>
      </p:sp>
      <p:sp>
        <p:nvSpPr>
          <p:cNvPr id="3" name="Zástupný obsah 2">
            <a:extLst>
              <a:ext uri="{FF2B5EF4-FFF2-40B4-BE49-F238E27FC236}">
                <a16:creationId xmlns:a16="http://schemas.microsoft.com/office/drawing/2014/main" id="{517D1766-F362-AB30-CCAA-E184C34E8DA5}"/>
              </a:ext>
            </a:extLst>
          </p:cNvPr>
          <p:cNvSpPr>
            <a:spLocks noGrp="1"/>
          </p:cNvSpPr>
          <p:nvPr>
            <p:ph idx="1"/>
          </p:nvPr>
        </p:nvSpPr>
        <p:spPr/>
        <p:txBody>
          <a:bodyPr>
            <a:normAutofit fontScale="92500" lnSpcReduction="10000"/>
          </a:bodyPr>
          <a:lstStyle/>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Povinný subjekt může vedením vnitřního oznamovacího systému pověřit jinou osobu. Pověřením není dotčena jeho odpovědnost za plnění povinností podle § 9.</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Povinné subjekty, s výjimkou veřejných zadavatelů, které k 1. lednu příslušného kalendářního roku zaměstnávaly nejvíce 249 zaměstnanců, mohou vnitřní oznamovací systém sdílet nebo využít vnitřní oznamovací systém zavedený jiným povinným subjektem, jestliže určí osobu příslušnou k plnění úkolů podle § 12 odst. 1 a 2. Obce, které jsou povinnými subjekty, mohou vnitřní oznamovací systém sdílet mezi sebou. Odpovědnost povinných subjektů, které vnitřní oznamovací systém sdílejí nebo využívají oznamovací systém zavedený jiným povinným subjektem, za porušení povinností podle § 9 není ustanovením tohoto odstavce dotčena.</a:t>
            </a:r>
          </a:p>
          <a:p>
            <a:pPr algn="just"/>
            <a:r>
              <a:rPr lang="cs-CZ" b="1" i="0" dirty="0">
                <a:solidFill>
                  <a:srgbClr val="000000"/>
                </a:solidFill>
                <a:effectLst/>
                <a:latin typeface="Arial" panose="020B0604020202020204" pitchFamily="34" charset="0"/>
              </a:rPr>
              <a:t>(4)</a:t>
            </a:r>
            <a:r>
              <a:rPr lang="cs-CZ" b="0" i="0" dirty="0">
                <a:solidFill>
                  <a:srgbClr val="000000"/>
                </a:solidFill>
                <a:effectLst/>
                <a:latin typeface="Arial" panose="020B0604020202020204" pitchFamily="34" charset="0"/>
              </a:rPr>
              <a:t> Počet obyvatel obce podle odstavce 1 písm. a) bodu 1 se posuzuje k 1. květnu příslušného kalendářního roku na základě bilance počtu obyvatel v obcích zpracované Českým statistickým úřadem každoročně k 1. lednu toho kalendářního roku.</a:t>
            </a:r>
          </a:p>
          <a:p>
            <a:endParaRPr lang="cs-CZ" dirty="0"/>
          </a:p>
        </p:txBody>
      </p:sp>
    </p:spTree>
    <p:extLst>
      <p:ext uri="{BB962C8B-B14F-4D97-AF65-F5344CB8AC3E}">
        <p14:creationId xmlns:p14="http://schemas.microsoft.com/office/powerpoint/2010/main" val="277224698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4C800F-C76F-632F-539F-AC44882AFAAA}"/>
              </a:ext>
            </a:extLst>
          </p:cNvPr>
          <p:cNvSpPr>
            <a:spLocks noGrp="1"/>
          </p:cNvSpPr>
          <p:nvPr>
            <p:ph type="title"/>
          </p:nvPr>
        </p:nvSpPr>
        <p:spPr>
          <a:xfrm>
            <a:off x="677334" y="609600"/>
            <a:ext cx="8596668" cy="753208"/>
          </a:xfrm>
        </p:spPr>
        <p:txBody>
          <a:bodyPr>
            <a:normAutofit fontScale="90000"/>
          </a:bodyPr>
          <a:lstStyle/>
          <a:p>
            <a:r>
              <a:rPr lang="cs-CZ" b="1" dirty="0">
                <a:solidFill>
                  <a:srgbClr val="FF8400"/>
                </a:solidFill>
                <a:latin typeface="Arial" panose="020B0604020202020204" pitchFamily="34" charset="0"/>
              </a:rPr>
              <a:t>§ 9 </a:t>
            </a:r>
            <a:r>
              <a:rPr lang="cs-CZ" b="1" dirty="0">
                <a:solidFill>
                  <a:srgbClr val="08A8F8"/>
                </a:solidFill>
                <a:latin typeface="Arial" panose="020B0604020202020204" pitchFamily="34" charset="0"/>
              </a:rPr>
              <a:t>Povinnosti povinného subjektu</a:t>
            </a:r>
            <a:br>
              <a:rPr lang="cs-CZ" b="1" dirty="0">
                <a:solidFill>
                  <a:srgbClr val="08A8F8"/>
                </a:solidFill>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FB5C751D-7623-9455-5977-5C5D0052F3D5}"/>
              </a:ext>
            </a:extLst>
          </p:cNvPr>
          <p:cNvSpPr>
            <a:spLocks noGrp="1"/>
          </p:cNvSpPr>
          <p:nvPr>
            <p:ph idx="1"/>
          </p:nvPr>
        </p:nvSpPr>
        <p:spPr>
          <a:xfrm>
            <a:off x="677334" y="1529862"/>
            <a:ext cx="8596668" cy="4879729"/>
          </a:xfrm>
        </p:spPr>
        <p:txBody>
          <a:bodyPr>
            <a:normAutofit fontScale="77500" lnSpcReduction="20000"/>
          </a:bodyPr>
          <a:lstStyle/>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Povinný subjekt určí příslušnou osobu </a:t>
            </a:r>
            <a:r>
              <a:rPr lang="cs-CZ" b="0" i="0" dirty="0">
                <a:solidFill>
                  <a:srgbClr val="000000"/>
                </a:solidFill>
                <a:effectLst/>
                <a:latin typeface="Arial" panose="020B0604020202020204" pitchFamily="34" charset="0"/>
              </a:rPr>
              <a:t>nebo příslušné osoby k výkonu činnosti podle § 11.</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Povinný subjekt dále zajistí</a:t>
            </a:r>
          </a:p>
          <a:p>
            <a:pPr algn="just"/>
            <a:r>
              <a:rPr lang="cs-CZ" b="1" i="0" dirty="0">
                <a:solidFill>
                  <a:srgbClr val="000000"/>
                </a:solidFill>
                <a:effectLst/>
                <a:latin typeface="Arial" panose="020B0604020202020204" pitchFamily="34" charset="0"/>
              </a:rPr>
              <a:t>a) možnost oznamovatele podat oznámení prostřednictvím vnitřního oznamovacího systému písemně i ústně nebo na jeho žádost osobně</a:t>
            </a:r>
            <a:r>
              <a:rPr lang="cs-CZ" b="0" i="0" dirty="0">
                <a:solidFill>
                  <a:srgbClr val="000000"/>
                </a:solidFill>
                <a:effectLst/>
                <a:latin typeface="Arial" panose="020B0604020202020204" pitchFamily="34" charset="0"/>
              </a:rPr>
              <a:t>; pro osobu, která pro povinný subjekt nevykonává práci nebo jinou obdobnou činnost podle § 2 odst. 3 písm. a), b), h) nebo i), to platí pouze, pokud povinný subjekt přijímání oznámení od této osoby nevyloučil,</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uveřejnění následujících informací způsobem umožňujícím dálkový přístup:</a:t>
            </a:r>
          </a:p>
          <a:p>
            <a:pPr lvl="1"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o způsobech oznamování prostřednictvím vnitřního oznamovacího systému a ministerstvu,</a:t>
            </a:r>
          </a:p>
          <a:p>
            <a:pPr lvl="1"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označení příslušné osoby, její telefonní číslo a adresu elektronické pošty nebo jinou adresu pro doručování a</a:t>
            </a:r>
          </a:p>
          <a:p>
            <a:pPr lvl="1"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zda povinný subjekt vylučuje přijímání oznámení od osoby, která pro povinný subjekt nevykonává práci nebo jinou obdobnou činnost podle § 2 odst. 3 písm. a), b), h) nebo i),</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poučení příslušné osoby o právech a povinnostech, které pro ni vyplývají z tohoto zákona</a:t>
            </a:r>
            <a:r>
              <a:rPr lang="cs-CZ" b="0" i="0" dirty="0">
                <a:solidFill>
                  <a:srgbClr val="000000"/>
                </a:solidFill>
                <a:effectLst/>
                <a:latin typeface="Arial" panose="020B0604020202020204" pitchFamily="34" charset="0"/>
              </a:rPr>
              <a:t>; povinný subjekt s příslušnou osobou </a:t>
            </a:r>
            <a:r>
              <a:rPr lang="cs-CZ" b="1" i="0" dirty="0">
                <a:solidFill>
                  <a:srgbClr val="000000"/>
                </a:solidFill>
                <a:effectLst/>
                <a:latin typeface="Arial" panose="020B0604020202020204" pitchFamily="34" charset="0"/>
              </a:rPr>
              <a:t>o poučení sepíšou záznam</a:t>
            </a:r>
            <a:r>
              <a:rPr lang="cs-CZ" b="0" i="0" dirty="0">
                <a:solidFill>
                  <a:srgbClr val="000000"/>
                </a:solidFill>
                <a:effectLst/>
                <a:latin typeface="Arial" panose="020B0604020202020204" pitchFamily="34" charset="0"/>
              </a:rPr>
              <a:t>,</a:t>
            </a:r>
          </a:p>
          <a:p>
            <a:pPr algn="just"/>
            <a:r>
              <a:rPr lang="cs-CZ" b="1" i="0" dirty="0">
                <a:solidFill>
                  <a:srgbClr val="000000"/>
                </a:solidFill>
                <a:effectLst/>
                <a:latin typeface="Arial" panose="020B0604020202020204" pitchFamily="34" charset="0"/>
              </a:rPr>
              <a:t>d)</a:t>
            </a:r>
            <a:r>
              <a:rPr lang="cs-CZ" b="0" i="0" dirty="0">
                <a:solidFill>
                  <a:srgbClr val="000000"/>
                </a:solidFill>
                <a:effectLst/>
                <a:latin typeface="Arial" panose="020B0604020202020204" pitchFamily="34" charset="0"/>
              </a:rPr>
              <a:t> aby se s podanými oznámeními mohla seznamovat pouze příslušná osoba a aby byl dodržen zákaz poskytnout údaje podle § 20,</a:t>
            </a:r>
          </a:p>
          <a:p>
            <a:pPr algn="just"/>
            <a:r>
              <a:rPr lang="cs-CZ" b="1" i="0" dirty="0">
                <a:solidFill>
                  <a:srgbClr val="000000"/>
                </a:solidFill>
                <a:effectLst/>
                <a:latin typeface="Arial" panose="020B0604020202020204" pitchFamily="34" charset="0"/>
              </a:rPr>
              <a:t>e)</a:t>
            </a:r>
            <a:r>
              <a:rPr lang="cs-CZ" b="0" i="0" dirty="0">
                <a:solidFill>
                  <a:srgbClr val="000000"/>
                </a:solidFill>
                <a:effectLst/>
                <a:latin typeface="Arial" panose="020B0604020202020204" pitchFamily="34" charset="0"/>
              </a:rPr>
              <a:t> posouzení důvodnosti oznámení příslušnou osobou,</a:t>
            </a:r>
          </a:p>
          <a:p>
            <a:pPr algn="just"/>
            <a:r>
              <a:rPr lang="cs-CZ" b="1" i="0" dirty="0">
                <a:solidFill>
                  <a:srgbClr val="000000"/>
                </a:solidFill>
                <a:effectLst/>
                <a:latin typeface="Arial" panose="020B0604020202020204" pitchFamily="34" charset="0"/>
              </a:rPr>
              <a:t>f) vyrozumění oznamovatele o přijetí oznámení</a:t>
            </a:r>
            <a:r>
              <a:rPr lang="cs-CZ" b="0" i="0" dirty="0">
                <a:solidFill>
                  <a:srgbClr val="000000"/>
                </a:solidFill>
                <a:effectLst/>
                <a:latin typeface="Arial" panose="020B0604020202020204" pitchFamily="34" charset="0"/>
              </a:rPr>
              <a:t> podle § 12 odst. 2 a o výsledcích posouzení důvodnosti oznámení podle § 12 odst. 3 a</a:t>
            </a:r>
          </a:p>
          <a:p>
            <a:pPr algn="just"/>
            <a:r>
              <a:rPr lang="cs-CZ" b="1" i="0" dirty="0">
                <a:solidFill>
                  <a:srgbClr val="000000"/>
                </a:solidFill>
                <a:effectLst/>
                <a:latin typeface="Arial" panose="020B0604020202020204" pitchFamily="34" charset="0"/>
              </a:rPr>
              <a:t>g)</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přijetí vhodných opatření k nápravě nebo předejití protiprávního stavu </a:t>
            </a:r>
            <a:r>
              <a:rPr lang="cs-CZ" b="0" i="0" dirty="0">
                <a:solidFill>
                  <a:srgbClr val="000000"/>
                </a:solidFill>
                <a:effectLst/>
                <a:latin typeface="Arial" panose="020B0604020202020204" pitchFamily="34" charset="0"/>
              </a:rPr>
              <a:t>v návaznosti na podané oznámení.</a:t>
            </a:r>
            <a:endParaRPr lang="cs-CZ" dirty="0"/>
          </a:p>
        </p:txBody>
      </p:sp>
    </p:spTree>
    <p:extLst>
      <p:ext uri="{BB962C8B-B14F-4D97-AF65-F5344CB8AC3E}">
        <p14:creationId xmlns:p14="http://schemas.microsoft.com/office/powerpoint/2010/main" val="3265851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61972" y="422031"/>
            <a:ext cx="9072383" cy="6767499"/>
          </a:xfrm>
        </p:spPr>
        <p:txBody>
          <a:bodyPr>
            <a:normAutofit fontScale="77500" lnSpcReduction="20000"/>
          </a:bodyPr>
          <a:lstStyle/>
          <a:p>
            <a:pPr algn="just"/>
            <a:r>
              <a:rPr lang="cs-CZ" sz="2600" b="1" dirty="0"/>
              <a:t>Úřady začnou kontrolovat GDPR Pověřence </a:t>
            </a:r>
          </a:p>
          <a:p>
            <a:pPr algn="just"/>
            <a:r>
              <a:rPr lang="cs-CZ" sz="2300" b="1" dirty="0"/>
              <a:t>Pověřenci pro ochranu osobních údajů v hledáčků úřadů. </a:t>
            </a:r>
            <a:r>
              <a:rPr lang="cs-CZ" sz="2300" dirty="0"/>
              <a:t>Dozorové úřady z celé Unie, včetně toho českého, se zaměří právě na to, jestli správci a zpracovatelé jmenovali pověřence. </a:t>
            </a:r>
            <a:r>
              <a:rPr lang="cs-CZ" sz="2300" u="sng" dirty="0"/>
              <a:t>A pokud ano, jestli vybrali toho správného, zajistili mu dostatečnou kvalifikaci, zdroje, možnosti a kompetence na to, aby svoji roli a úkoly mohl vykonávat v souladu s GDPR. </a:t>
            </a:r>
          </a:p>
          <a:p>
            <a:pPr algn="just"/>
            <a:r>
              <a:rPr lang="cs-CZ" sz="1900" dirty="0"/>
              <a:t>Evropský sbor totiž pro rok 2023 určil postavení, kompetence a kvalifikaci pověřence pro ochranu osobních údajů jako hlavní téma kontroly úřadů ve všech členských státech Evropské unie. Dozorové úřady z celé Unie, včetně toho českého, se zaměří právě na to, jestli správci a zpracovatelé jmenovali pověřence.</a:t>
            </a:r>
          </a:p>
          <a:p>
            <a:pPr algn="just"/>
            <a:r>
              <a:rPr lang="cs-CZ" sz="1900" dirty="0"/>
              <a:t>Úkolem pověřence pro ochranu osobních údajů je monitorovat soulad organizace s požadavky GDPR. Pověřenec není tím, kdo je za dodržení regulace odpovědný. Jeho postavení a organizační zařazení by mělo směřovat k tomu, aby obchodním či dalším útvarům radil, identifikoval rizika, hodnotil navržená opatření a prováděl kontroly. A pokud pověřenec zjistí nesoulad, informuje odpovědné manažery, aby sjednali nápravu.</a:t>
            </a:r>
          </a:p>
          <a:p>
            <a:pPr algn="just"/>
            <a:r>
              <a:rPr lang="cs-CZ" sz="1900" dirty="0"/>
              <a:t>K tomu, aby pověřenec mohl plnit svoji roli, je nezbytné zajistit několik hlavních bodů:</a:t>
            </a:r>
          </a:p>
          <a:p>
            <a:pPr lvl="1" algn="just"/>
            <a:r>
              <a:rPr lang="cs-CZ" sz="1900" dirty="0"/>
              <a:t>Odbornost a znalost tématu</a:t>
            </a:r>
          </a:p>
          <a:p>
            <a:pPr lvl="1" algn="just"/>
            <a:r>
              <a:rPr lang="cs-CZ" sz="1900" dirty="0"/>
              <a:t>Správné zařazení v organizaci </a:t>
            </a:r>
          </a:p>
          <a:p>
            <a:pPr lvl="1" algn="just"/>
            <a:r>
              <a:rPr lang="cs-CZ" sz="1900" dirty="0"/>
              <a:t>Nezávislost a vyhnutí se střetu zájmů</a:t>
            </a:r>
          </a:p>
          <a:p>
            <a:pPr lvl="1" algn="just"/>
            <a:r>
              <a:rPr lang="cs-CZ" sz="1900" dirty="0"/>
              <a:t>Nastavení kompetencí a zajištění zdrojů</a:t>
            </a:r>
          </a:p>
          <a:p>
            <a:pPr algn="just"/>
            <a:r>
              <a:rPr lang="cs-CZ" sz="1900" u="sng" dirty="0"/>
              <a:t>Povinnost jmenovat pověřence pro ochranu osobních údajů je na správci či zpracovateli. Pokud jej nejmenují, i když by měli, pokud mu nedají dostatečné a správné role a kompetence, případně když pověřenec kvůli výkonu ještě jiné agendy nemá na plnění svých úkolů kapacitu, jedná se o porušení GDPR. </a:t>
            </a:r>
          </a:p>
          <a:p>
            <a:pPr algn="just"/>
            <a:r>
              <a:rPr lang="cs-CZ" sz="1900" u="sng" dirty="0"/>
              <a:t>Totéž platí i pro případ, kdy správce nebo zpracovatel roli pověřence sloučí s rolí jinou, která je však z podstaty věci ve střetu zájmů, například šéf IT nebo útvaru lidských zdrojů. </a:t>
            </a:r>
            <a:endParaRPr lang="cs-CZ" u="sng" dirty="0"/>
          </a:p>
        </p:txBody>
      </p:sp>
    </p:spTree>
    <p:extLst>
      <p:ext uri="{BB962C8B-B14F-4D97-AF65-F5344CB8AC3E}">
        <p14:creationId xmlns:p14="http://schemas.microsoft.com/office/powerpoint/2010/main" val="140757013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C3D9A1-DF16-599F-D61E-8FA558C2A72E}"/>
              </a:ext>
            </a:extLst>
          </p:cNvPr>
          <p:cNvSpPr>
            <a:spLocks noGrp="1"/>
          </p:cNvSpPr>
          <p:nvPr>
            <p:ph type="title"/>
          </p:nvPr>
        </p:nvSpPr>
        <p:spPr>
          <a:xfrm>
            <a:off x="677334" y="307731"/>
            <a:ext cx="8596668" cy="1011115"/>
          </a:xfrm>
        </p:spPr>
        <p:txBody>
          <a:bodyPr>
            <a:normAutofit fontScale="90000"/>
          </a:bodyPr>
          <a:lstStyle/>
          <a:p>
            <a:r>
              <a:rPr lang="cs-CZ" b="1" dirty="0">
                <a:solidFill>
                  <a:srgbClr val="FF8400"/>
                </a:solidFill>
                <a:latin typeface="Arial" panose="020B0604020202020204" pitchFamily="34" charset="0"/>
              </a:rPr>
              <a:t>§ 10 </a:t>
            </a:r>
            <a:r>
              <a:rPr lang="cs-CZ" b="1" dirty="0">
                <a:solidFill>
                  <a:srgbClr val="08A8F8"/>
                </a:solidFill>
                <a:latin typeface="Arial" panose="020B0604020202020204" pitchFamily="34" charset="0"/>
              </a:rPr>
              <a:t>Příslušná osoba</a:t>
            </a:r>
            <a:br>
              <a:rPr lang="cs-CZ" b="1" dirty="0">
                <a:solidFill>
                  <a:srgbClr val="08A8F8"/>
                </a:solidFill>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780C352C-7CF2-D674-97D1-44C94FE6011A}"/>
              </a:ext>
            </a:extLst>
          </p:cNvPr>
          <p:cNvSpPr>
            <a:spLocks noGrp="1"/>
          </p:cNvSpPr>
          <p:nvPr>
            <p:ph idx="1"/>
          </p:nvPr>
        </p:nvSpPr>
        <p:spPr>
          <a:xfrm>
            <a:off x="677334" y="1046286"/>
            <a:ext cx="8596668" cy="5609492"/>
          </a:xfrm>
        </p:spPr>
        <p:txBody>
          <a:bodyPr>
            <a:normAutofit fontScale="55000" lnSpcReduction="20000"/>
          </a:bodyPr>
          <a:lstStyle/>
          <a:p>
            <a:pPr algn="just"/>
            <a:r>
              <a:rPr lang="cs-CZ" sz="2200" b="1" i="0" dirty="0">
                <a:solidFill>
                  <a:srgbClr val="000000"/>
                </a:solidFill>
                <a:effectLst/>
                <a:latin typeface="Arial" panose="020B0604020202020204" pitchFamily="34" charset="0"/>
              </a:rPr>
              <a:t>(1)</a:t>
            </a:r>
            <a:r>
              <a:rPr lang="cs-CZ" sz="2200" b="0" i="0" dirty="0">
                <a:solidFill>
                  <a:srgbClr val="000000"/>
                </a:solidFill>
                <a:effectLst/>
                <a:latin typeface="Arial" panose="020B0604020202020204" pitchFamily="34" charset="0"/>
              </a:rPr>
              <a:t> Příslušnou osobou může být jen fyzická osoba, která je bezúhonná, zletilá a plně svéprávná.</a:t>
            </a:r>
          </a:p>
          <a:p>
            <a:pPr algn="just"/>
            <a:r>
              <a:rPr lang="cs-CZ" sz="2200" b="1" i="0" dirty="0">
                <a:solidFill>
                  <a:srgbClr val="000000"/>
                </a:solidFill>
                <a:effectLst/>
                <a:latin typeface="Arial" panose="020B0604020202020204" pitchFamily="34" charset="0"/>
              </a:rPr>
              <a:t>(2)</a:t>
            </a:r>
            <a:r>
              <a:rPr lang="cs-CZ" sz="2200" b="0" i="0" dirty="0">
                <a:solidFill>
                  <a:srgbClr val="000000"/>
                </a:solidFill>
                <a:effectLst/>
                <a:latin typeface="Arial" panose="020B0604020202020204" pitchFamily="34" charset="0"/>
              </a:rPr>
              <a:t> Za bezúhonnou osobu se pro účely tohoto zákona považuje osoba, která nebyla</a:t>
            </a:r>
          </a:p>
          <a:p>
            <a:pPr lvl="1" algn="just"/>
            <a:r>
              <a:rPr lang="cs-CZ" sz="1900" b="1" i="0" dirty="0">
                <a:solidFill>
                  <a:srgbClr val="000000"/>
                </a:solidFill>
                <a:effectLst/>
                <a:latin typeface="Arial" panose="020B0604020202020204" pitchFamily="34" charset="0"/>
              </a:rPr>
              <a:t>a)</a:t>
            </a:r>
            <a:r>
              <a:rPr lang="cs-CZ" sz="1900" b="0" i="0" dirty="0">
                <a:solidFill>
                  <a:srgbClr val="000000"/>
                </a:solidFill>
                <a:effectLst/>
                <a:latin typeface="Arial" panose="020B0604020202020204" pitchFamily="34" charset="0"/>
              </a:rPr>
              <a:t> pravomocně odsouzena pro úmyslný trestný čin, za který trestní zákoník stanoví trest odnětí svobody s horní hranicí trestní sazby více než 2 roky, nebo pro trestný čin spáchaný v souvislosti s výkonem práce nebo jiné obdobné činnosti, ledaže její odsouzení pro tyto trestné činy bylo zahlazeno nebo se na ni z jiného důvodu hledí, jako by nebyla odsouzena, nebo</a:t>
            </a:r>
          </a:p>
          <a:p>
            <a:pPr lvl="1" algn="just"/>
            <a:r>
              <a:rPr lang="cs-CZ" sz="1900" b="1" i="0" dirty="0">
                <a:solidFill>
                  <a:srgbClr val="000000"/>
                </a:solidFill>
                <a:effectLst/>
                <a:latin typeface="Arial" panose="020B0604020202020204" pitchFamily="34" charset="0"/>
              </a:rPr>
              <a:t>b)</a:t>
            </a:r>
            <a:r>
              <a:rPr lang="cs-CZ" sz="1900" b="0" i="0" dirty="0">
                <a:solidFill>
                  <a:srgbClr val="000000"/>
                </a:solidFill>
                <a:effectLst/>
                <a:latin typeface="Arial" panose="020B0604020202020204" pitchFamily="34" charset="0"/>
              </a:rPr>
              <a:t> v posledních 5 letech pravomocně uznána vinnou z přestupku podle § 24 odst. 1.</a:t>
            </a:r>
          </a:p>
          <a:p>
            <a:pPr algn="just"/>
            <a:r>
              <a:rPr lang="cs-CZ" sz="2500" b="1" i="0" dirty="0">
                <a:solidFill>
                  <a:srgbClr val="000000"/>
                </a:solidFill>
                <a:effectLst/>
                <a:latin typeface="Arial" panose="020B0604020202020204" pitchFamily="34" charset="0"/>
              </a:rPr>
              <a:t>(3)</a:t>
            </a:r>
            <a:r>
              <a:rPr lang="cs-CZ" sz="2500" b="0" i="0" dirty="0">
                <a:solidFill>
                  <a:srgbClr val="000000"/>
                </a:solidFill>
                <a:effectLst/>
                <a:latin typeface="Arial" panose="020B0604020202020204" pitchFamily="34" charset="0"/>
              </a:rPr>
              <a:t> </a:t>
            </a:r>
            <a:r>
              <a:rPr lang="cs-CZ" sz="2500" b="1" i="0" dirty="0">
                <a:solidFill>
                  <a:srgbClr val="000000"/>
                </a:solidFill>
                <a:effectLst/>
                <a:latin typeface="Arial" panose="020B0604020202020204" pitchFamily="34" charset="0"/>
              </a:rPr>
              <a:t>Bezúhonnost podle odstavce 2 písm. a) se osvědčuje výpisem z Rejstříku trestů, který nesmí být starší než 3 měsíce.</a:t>
            </a:r>
            <a:r>
              <a:rPr lang="cs-CZ" sz="2500" b="0" i="0" dirty="0">
                <a:solidFill>
                  <a:srgbClr val="000000"/>
                </a:solidFill>
                <a:effectLst/>
                <a:latin typeface="Arial" panose="020B0604020202020204" pitchFamily="34" charset="0"/>
              </a:rPr>
              <a:t> </a:t>
            </a:r>
            <a:r>
              <a:rPr lang="cs-CZ" sz="1400" b="0" i="0" dirty="0">
                <a:solidFill>
                  <a:srgbClr val="000000"/>
                </a:solidFill>
                <a:effectLst/>
                <a:latin typeface="Arial" panose="020B0604020202020204" pitchFamily="34" charset="0"/>
              </a:rPr>
              <a:t>Osoba, která není státním občanem České republiky, osvědčuje bezúhonnost též obdobným dokladem, který nesmí být starší než 3 měsíce, osvědčujícím bezúhonnost, vydaným státem, jehož je státním občanem, případně státem, ve kterém osoba pobývala v posledních 3 letech nepřetržitě po dobu delší než 6 měsíců, a doloženým úředním překladem do českého jazyka; pokud takový doklad tento stát nevydává, doloží se bezúhonnost písemným čestným prohlášením. Osoba, která je nebo byla státním občanem jiného členského státu Evropské unie nebo má nebo měla adresu bydliště v jiném členském státě Evropské unie, může místo výpisu z evidence obdobné Rejstříku trestů doložit bezúhonnost výpisem z Rejstříku trestů s přílohou obsahující informace o jejích pravomocných odsouzeních za trestné činy a o navazujících údajích o těchto odsouzeních zapsaných v evidenci tohoto státu.</a:t>
            </a:r>
          </a:p>
          <a:p>
            <a:pPr algn="just"/>
            <a:r>
              <a:rPr lang="cs-CZ" sz="2500" b="1" i="0" dirty="0">
                <a:solidFill>
                  <a:srgbClr val="000000"/>
                </a:solidFill>
                <a:effectLst/>
                <a:latin typeface="Arial" panose="020B0604020202020204" pitchFamily="34" charset="0"/>
              </a:rPr>
              <a:t>(4)</a:t>
            </a:r>
            <a:r>
              <a:rPr lang="cs-CZ" sz="2500" b="0" i="0" dirty="0">
                <a:solidFill>
                  <a:srgbClr val="000000"/>
                </a:solidFill>
                <a:effectLst/>
                <a:latin typeface="Arial" panose="020B0604020202020204" pitchFamily="34" charset="0"/>
              </a:rPr>
              <a:t> Orgán veřejné moci si za účelem ověření, zda osoba, která je státním občanem České republiky a má být určena jako příslušná osoba, splňuje podmínku bezúhonnosti, může vyžádat od Rejstříku trestů výpis z evidence Rejstříku trestů týkající se této osoby. Žádost se podává v elektronické podobě, a to způsobem umožňujícím dálkový přístup.</a:t>
            </a:r>
          </a:p>
          <a:p>
            <a:pPr algn="just"/>
            <a:r>
              <a:rPr lang="cs-CZ" sz="2500" b="1" i="0" dirty="0">
                <a:solidFill>
                  <a:srgbClr val="000000"/>
                </a:solidFill>
                <a:effectLst/>
                <a:latin typeface="Arial" panose="020B0604020202020204" pitchFamily="34" charset="0"/>
              </a:rPr>
              <a:t>(5)</a:t>
            </a:r>
            <a:r>
              <a:rPr lang="cs-CZ" sz="2500" b="0" i="0" dirty="0">
                <a:solidFill>
                  <a:srgbClr val="000000"/>
                </a:solidFill>
                <a:effectLst/>
                <a:latin typeface="Arial" panose="020B0604020202020204" pitchFamily="34" charset="0"/>
              </a:rPr>
              <a:t> </a:t>
            </a:r>
            <a:r>
              <a:rPr lang="cs-CZ" sz="2500" b="1" i="0" dirty="0">
                <a:solidFill>
                  <a:srgbClr val="000000"/>
                </a:solidFill>
                <a:effectLst/>
                <a:latin typeface="Arial" panose="020B0604020202020204" pitchFamily="34" charset="0"/>
              </a:rPr>
              <a:t>Bezúhonnost podle odstavce 2 písm. b) se osvědčuje na výzvu povinného subjektu, nebo osoby, která byla pověřena vedením vnitřního oznamovacího systému, čestným prohlášením, ve kterém osoba, která má být určena příslušnou osobou, uvede, že v posledních 5 letech nebyla uznána vinnou ze spáchání přestupku podle § 24 odst. 1.</a:t>
            </a:r>
          </a:p>
          <a:p>
            <a:pPr algn="just"/>
            <a:r>
              <a:rPr lang="cs-CZ" sz="2500" b="1" i="0" dirty="0">
                <a:solidFill>
                  <a:srgbClr val="000000"/>
                </a:solidFill>
                <a:effectLst/>
                <a:latin typeface="Arial" panose="020B0604020202020204" pitchFamily="34" charset="0"/>
              </a:rPr>
              <a:t>(6)</a:t>
            </a:r>
            <a:r>
              <a:rPr lang="cs-CZ" sz="2500" b="0" i="0" dirty="0">
                <a:solidFill>
                  <a:srgbClr val="000000"/>
                </a:solidFill>
                <a:effectLst/>
                <a:latin typeface="Arial" panose="020B0604020202020204" pitchFamily="34" charset="0"/>
              </a:rPr>
              <a:t> Příslušná osoba je povinna oznámit, že přestala splňovat podmínku bezúhonnosti podle odstavce 2, povinnému subjektu, nebo osobě, která byla pověřena vedením vnitřního oznamovacího systému, do 10 dnů ode dne, kdy k tomu došlo.</a:t>
            </a:r>
          </a:p>
          <a:p>
            <a:pPr algn="just"/>
            <a:r>
              <a:rPr lang="cs-CZ" sz="2500" b="1" i="0" dirty="0">
                <a:solidFill>
                  <a:srgbClr val="000000"/>
                </a:solidFill>
                <a:effectLst/>
                <a:latin typeface="Arial" panose="020B0604020202020204" pitchFamily="34" charset="0"/>
              </a:rPr>
              <a:t>(7)</a:t>
            </a:r>
            <a:r>
              <a:rPr lang="cs-CZ" sz="2500" b="0" i="0" dirty="0">
                <a:solidFill>
                  <a:srgbClr val="000000"/>
                </a:solidFill>
                <a:effectLst/>
                <a:latin typeface="Arial" panose="020B0604020202020204" pitchFamily="34" charset="0"/>
              </a:rPr>
              <a:t> Dozví-li se povinný subjekt, že příslušná osoba přestala splňovat podmínku bezúhonnosti podle odstavce 2, bez zbytečného odkladu zruší určení této osoby, a pokud by v důsledku toho neměl žádnou příslušnou osobu, současně určí jinou příslušnou osobu.</a:t>
            </a:r>
            <a:endParaRPr lang="cs-CZ" sz="2500" dirty="0"/>
          </a:p>
        </p:txBody>
      </p:sp>
    </p:spTree>
    <p:extLst>
      <p:ext uri="{BB962C8B-B14F-4D97-AF65-F5344CB8AC3E}">
        <p14:creationId xmlns:p14="http://schemas.microsoft.com/office/powerpoint/2010/main" val="393219985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9945C4-9B1F-0979-4F6E-625E87FCC0F8}"/>
              </a:ext>
            </a:extLst>
          </p:cNvPr>
          <p:cNvSpPr>
            <a:spLocks noGrp="1"/>
          </p:cNvSpPr>
          <p:nvPr>
            <p:ph type="title"/>
          </p:nvPr>
        </p:nvSpPr>
        <p:spPr/>
        <p:txBody>
          <a:bodyPr>
            <a:normAutofit/>
          </a:bodyPr>
          <a:lstStyle/>
          <a:p>
            <a:r>
              <a:rPr lang="cs-CZ" b="1" dirty="0">
                <a:solidFill>
                  <a:srgbClr val="FF8400"/>
                </a:solidFill>
                <a:latin typeface="Arial" panose="020B0604020202020204" pitchFamily="34" charset="0"/>
              </a:rPr>
              <a:t>§ 11 </a:t>
            </a:r>
            <a:r>
              <a:rPr lang="cs-CZ" b="1" dirty="0">
                <a:solidFill>
                  <a:srgbClr val="08A8F8"/>
                </a:solidFill>
                <a:latin typeface="Arial" panose="020B0604020202020204" pitchFamily="34" charset="0"/>
              </a:rPr>
              <a:t>Činnost příslušné osoby</a:t>
            </a:r>
            <a:br>
              <a:rPr lang="cs-CZ" b="1" dirty="0">
                <a:solidFill>
                  <a:srgbClr val="08A8F8"/>
                </a:solidFill>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08F7B916-63E3-237D-10DD-CEA86D68E279}"/>
              </a:ext>
            </a:extLst>
          </p:cNvPr>
          <p:cNvSpPr>
            <a:spLocks noGrp="1"/>
          </p:cNvSpPr>
          <p:nvPr>
            <p:ph idx="1"/>
          </p:nvPr>
        </p:nvSpPr>
        <p:spPr>
          <a:xfrm>
            <a:off x="677334" y="1732085"/>
            <a:ext cx="8596668" cy="4668715"/>
          </a:xfrm>
        </p:spPr>
        <p:txBody>
          <a:bodyPr>
            <a:normAutofit/>
          </a:bodyPr>
          <a:lstStyle/>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Příslušná osoba</a:t>
            </a:r>
          </a:p>
          <a:p>
            <a:pPr lvl="1"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přijímá a posuzuje důvodnost oznámení podaného prostřednictvím vnitřního oznamovacího systému,</a:t>
            </a:r>
          </a:p>
          <a:p>
            <a:pPr lvl="1"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navrhuje povinnému subjektu opatření k nápravě nebo předejití protiprávnímu stavu v návaznosti na podané oznámení, ledaže by tímto postupem mohlo dojít k prozrazení totožnosti oznamovatele nebo osoby podle § 4 odst. 2 písm. a) až h),</a:t>
            </a:r>
          </a:p>
          <a:p>
            <a:pPr lvl="1"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plní pokyny povinného subjektu, ledaže ohrožují nebo maří výkon její činnosti podle tohoto zákona,</a:t>
            </a:r>
          </a:p>
          <a:p>
            <a:pPr lvl="1" algn="just"/>
            <a:r>
              <a:rPr lang="cs-CZ" b="1" i="0" dirty="0">
                <a:solidFill>
                  <a:srgbClr val="000000"/>
                </a:solidFill>
                <a:effectLst/>
                <a:latin typeface="Arial" panose="020B0604020202020204" pitchFamily="34" charset="0"/>
              </a:rPr>
              <a:t>d)</a:t>
            </a:r>
            <a:r>
              <a:rPr lang="cs-CZ" b="0" i="0" dirty="0">
                <a:solidFill>
                  <a:srgbClr val="000000"/>
                </a:solidFill>
                <a:effectLst/>
                <a:latin typeface="Arial" panose="020B0604020202020204" pitchFamily="34" charset="0"/>
              </a:rPr>
              <a:t> postupuje při výkonu své činnosti podle tohoto zákona nestranně,</a:t>
            </a:r>
          </a:p>
          <a:p>
            <a:pPr lvl="1" algn="just"/>
            <a:r>
              <a:rPr lang="cs-CZ" b="1" i="0" dirty="0">
                <a:solidFill>
                  <a:srgbClr val="000000"/>
                </a:solidFill>
                <a:effectLst/>
                <a:latin typeface="Arial" panose="020B0604020202020204" pitchFamily="34" charset="0"/>
              </a:rPr>
              <a:t>e)</a:t>
            </a:r>
            <a:r>
              <a:rPr lang="cs-CZ" b="0" i="0" dirty="0">
                <a:solidFill>
                  <a:srgbClr val="000000"/>
                </a:solidFill>
                <a:effectLst/>
                <a:latin typeface="Arial" panose="020B0604020202020204" pitchFamily="34" charset="0"/>
              </a:rPr>
              <a:t> zachovává mlčenlivost o skutečnostech, o kterých se dozvěděla při výkonu své činnosti podle tohoto zákona, a to i po ukončení výkonu této činnosti, pokud zákon nestanoví jinak.</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Příslušná osoba nesmí být za řádný výkon své činnosti podle tohoto zákona postihována.</a:t>
            </a:r>
          </a:p>
          <a:p>
            <a:endParaRPr lang="cs-CZ" dirty="0"/>
          </a:p>
        </p:txBody>
      </p:sp>
    </p:spTree>
    <p:extLst>
      <p:ext uri="{BB962C8B-B14F-4D97-AF65-F5344CB8AC3E}">
        <p14:creationId xmlns:p14="http://schemas.microsoft.com/office/powerpoint/2010/main" val="266861065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1AC943-ACFF-2F09-8D5C-02871F7654DF}"/>
              </a:ext>
            </a:extLst>
          </p:cNvPr>
          <p:cNvSpPr>
            <a:spLocks noGrp="1"/>
          </p:cNvSpPr>
          <p:nvPr>
            <p:ph type="title"/>
          </p:nvPr>
        </p:nvSpPr>
        <p:spPr>
          <a:xfrm>
            <a:off x="677334" y="316524"/>
            <a:ext cx="8596668" cy="1371600"/>
          </a:xfrm>
        </p:spPr>
        <p:txBody>
          <a:bodyPr>
            <a:normAutofit fontScale="90000"/>
          </a:bodyPr>
          <a:lstStyle/>
          <a:p>
            <a:r>
              <a:rPr lang="cs-CZ" b="1" dirty="0">
                <a:solidFill>
                  <a:srgbClr val="FF8400"/>
                </a:solidFill>
                <a:latin typeface="Arial" panose="020B0604020202020204" pitchFamily="34" charset="0"/>
              </a:rPr>
              <a:t>§ 12 </a:t>
            </a:r>
            <a:r>
              <a:rPr lang="cs-CZ" b="1" dirty="0">
                <a:solidFill>
                  <a:srgbClr val="08A8F8"/>
                </a:solidFill>
                <a:latin typeface="Arial" panose="020B0604020202020204" pitchFamily="34" charset="0"/>
              </a:rPr>
              <a:t>Postup příslušné osoby po podání oznámení</a:t>
            </a:r>
            <a:br>
              <a:rPr lang="cs-CZ" b="1" dirty="0">
                <a:solidFill>
                  <a:srgbClr val="08A8F8"/>
                </a:solidFill>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5A424C18-D68A-C3BB-E076-453D17E7F558}"/>
              </a:ext>
            </a:extLst>
          </p:cNvPr>
          <p:cNvSpPr>
            <a:spLocks noGrp="1"/>
          </p:cNvSpPr>
          <p:nvPr>
            <p:ph idx="1"/>
          </p:nvPr>
        </p:nvSpPr>
        <p:spPr>
          <a:xfrm>
            <a:off x="677333" y="1380393"/>
            <a:ext cx="9170051" cy="5477608"/>
          </a:xfrm>
        </p:spPr>
        <p:txBody>
          <a:bodyPr>
            <a:noAutofit/>
          </a:bodyPr>
          <a:lstStyle/>
          <a:p>
            <a:pPr algn="just"/>
            <a:r>
              <a:rPr lang="cs-CZ" sz="1200" b="1" i="0" dirty="0">
                <a:solidFill>
                  <a:srgbClr val="000000"/>
                </a:solidFill>
                <a:effectLst/>
                <a:latin typeface="Arial" panose="020B0604020202020204" pitchFamily="34" charset="0"/>
              </a:rPr>
              <a:t>(1)</a:t>
            </a:r>
            <a:r>
              <a:rPr lang="cs-CZ" sz="1200" b="0" i="0" dirty="0">
                <a:solidFill>
                  <a:srgbClr val="000000"/>
                </a:solidFill>
                <a:effectLst/>
                <a:latin typeface="Arial" panose="020B0604020202020204" pitchFamily="34" charset="0"/>
              </a:rPr>
              <a:t> Prostřednictvím vnitřního oznamovacího systému lze oznámení </a:t>
            </a:r>
            <a:r>
              <a:rPr lang="cs-CZ" sz="1200" b="1" i="0" dirty="0">
                <a:solidFill>
                  <a:srgbClr val="000000"/>
                </a:solidFill>
                <a:effectLst/>
                <a:latin typeface="Arial" panose="020B0604020202020204" pitchFamily="34" charset="0"/>
              </a:rPr>
              <a:t>podat ústně nebo písemně</a:t>
            </a:r>
            <a:r>
              <a:rPr lang="cs-CZ" sz="1200" b="0" i="0" dirty="0">
                <a:solidFill>
                  <a:srgbClr val="000000"/>
                </a:solidFill>
                <a:effectLst/>
                <a:latin typeface="Arial" panose="020B0604020202020204" pitchFamily="34" charset="0"/>
              </a:rPr>
              <a:t>. </a:t>
            </a:r>
            <a:r>
              <a:rPr lang="cs-CZ" sz="1200" b="1" i="0" dirty="0">
                <a:solidFill>
                  <a:srgbClr val="000000"/>
                </a:solidFill>
                <a:effectLst/>
                <a:latin typeface="Arial" panose="020B0604020202020204" pitchFamily="34" charset="0"/>
              </a:rPr>
              <a:t>Požádá-li o to oznamovatel, je příslušná osoba povinna oznámení přijmout osobně v přiměřené lhůtě, nejdéle však do 14 dnů </a:t>
            </a:r>
            <a:r>
              <a:rPr lang="cs-CZ" sz="1200" b="0" i="0" dirty="0">
                <a:solidFill>
                  <a:srgbClr val="000000"/>
                </a:solidFill>
                <a:effectLst/>
                <a:latin typeface="Arial" panose="020B0604020202020204" pitchFamily="34" charset="0"/>
              </a:rPr>
              <a:t>ode dne, kdy o to oznamovatel požádal.</a:t>
            </a:r>
          </a:p>
          <a:p>
            <a:r>
              <a:rPr lang="cs-CZ" sz="1200" b="1" i="0" dirty="0">
                <a:solidFill>
                  <a:srgbClr val="000000"/>
                </a:solidFill>
                <a:effectLst/>
                <a:latin typeface="Arial" panose="020B0604020202020204" pitchFamily="34" charset="0"/>
              </a:rPr>
              <a:t>(2)</a:t>
            </a:r>
            <a:r>
              <a:rPr lang="cs-CZ" sz="1200" b="0" i="0" dirty="0">
                <a:solidFill>
                  <a:srgbClr val="000000"/>
                </a:solidFill>
                <a:effectLst/>
                <a:latin typeface="Arial" panose="020B0604020202020204" pitchFamily="34" charset="0"/>
              </a:rPr>
              <a:t> </a:t>
            </a:r>
            <a:r>
              <a:rPr lang="cs-CZ" sz="1200" b="1" i="0" dirty="0">
                <a:solidFill>
                  <a:srgbClr val="000000"/>
                </a:solidFill>
                <a:effectLst/>
                <a:latin typeface="Arial" panose="020B0604020202020204" pitchFamily="34" charset="0"/>
              </a:rPr>
              <a:t>O přijetí oznámení podle odstavce 1 je příslušná osoba povinna do 7 dnů ode dne jeho přijetí písemně vyrozumět </a:t>
            </a:r>
            <a:r>
              <a:rPr lang="cs-CZ" sz="1200" b="0" i="0" dirty="0">
                <a:solidFill>
                  <a:srgbClr val="000000"/>
                </a:solidFill>
                <a:effectLst/>
                <a:latin typeface="Arial" panose="020B0604020202020204" pitchFamily="34" charset="0"/>
              </a:rPr>
              <a:t>oznamovatele, ledaže</a:t>
            </a:r>
            <a:br>
              <a:rPr lang="cs-CZ" sz="1200" b="0" i="0" dirty="0">
                <a:solidFill>
                  <a:srgbClr val="000000"/>
                </a:solidFill>
                <a:effectLst/>
                <a:latin typeface="Arial" panose="020B0604020202020204" pitchFamily="34" charset="0"/>
              </a:rPr>
            </a:br>
            <a:r>
              <a:rPr lang="cs-CZ" sz="1200" b="0" i="0" dirty="0">
                <a:solidFill>
                  <a:srgbClr val="000000"/>
                </a:solidFill>
                <a:effectLst/>
                <a:latin typeface="Arial" panose="020B0604020202020204" pitchFamily="34" charset="0"/>
              </a:rPr>
              <a:t>	</a:t>
            </a:r>
            <a:r>
              <a:rPr lang="cs-CZ" sz="1200" b="1" i="0" dirty="0">
                <a:solidFill>
                  <a:srgbClr val="000000"/>
                </a:solidFill>
                <a:effectLst/>
                <a:latin typeface="Arial" panose="020B0604020202020204" pitchFamily="34" charset="0"/>
              </a:rPr>
              <a:t>a)</a:t>
            </a:r>
            <a:r>
              <a:rPr lang="cs-CZ" sz="1200" b="0" i="0" dirty="0">
                <a:solidFill>
                  <a:srgbClr val="000000"/>
                </a:solidFill>
                <a:effectLst/>
                <a:latin typeface="Arial" panose="020B0604020202020204" pitchFamily="34" charset="0"/>
              </a:rPr>
              <a:t> oznamovatel výslovně požádal příslušnou osobu, aby ho o přijetí oznámení nevyrozumívala, nebo</a:t>
            </a:r>
            <a:br>
              <a:rPr lang="cs-CZ" sz="1200" b="0" i="0" dirty="0">
                <a:solidFill>
                  <a:srgbClr val="000000"/>
                </a:solidFill>
                <a:effectLst/>
                <a:latin typeface="Arial" panose="020B0604020202020204" pitchFamily="34" charset="0"/>
              </a:rPr>
            </a:br>
            <a:r>
              <a:rPr lang="cs-CZ" sz="1200" b="0" i="0" dirty="0">
                <a:solidFill>
                  <a:srgbClr val="000000"/>
                </a:solidFill>
                <a:effectLst/>
                <a:latin typeface="Arial" panose="020B0604020202020204" pitchFamily="34" charset="0"/>
              </a:rPr>
              <a:t>	</a:t>
            </a:r>
            <a:r>
              <a:rPr lang="cs-CZ" sz="1200" b="1" i="0" dirty="0">
                <a:solidFill>
                  <a:srgbClr val="000000"/>
                </a:solidFill>
                <a:effectLst/>
                <a:latin typeface="Arial" panose="020B0604020202020204" pitchFamily="34" charset="0"/>
              </a:rPr>
              <a:t>b)</a:t>
            </a:r>
            <a:r>
              <a:rPr lang="cs-CZ" sz="1200" b="0" i="0" dirty="0">
                <a:solidFill>
                  <a:srgbClr val="000000"/>
                </a:solidFill>
                <a:effectLst/>
                <a:latin typeface="Arial" panose="020B0604020202020204" pitchFamily="34" charset="0"/>
              </a:rPr>
              <a:t> je zřejmé, že vyrozuměním o přijetí oznámení by došlo k prozrazení totožnosti oznamovatele jiné osobě.</a:t>
            </a:r>
          </a:p>
          <a:p>
            <a:pPr algn="just"/>
            <a:r>
              <a:rPr lang="cs-CZ" sz="1200" b="1" i="0" dirty="0">
                <a:solidFill>
                  <a:srgbClr val="000000"/>
                </a:solidFill>
                <a:effectLst/>
                <a:latin typeface="Arial" panose="020B0604020202020204" pitchFamily="34" charset="0"/>
              </a:rPr>
              <a:t>(3)</a:t>
            </a:r>
            <a:r>
              <a:rPr lang="cs-CZ" sz="1200" b="0" i="0" dirty="0">
                <a:solidFill>
                  <a:srgbClr val="000000"/>
                </a:solidFill>
                <a:effectLst/>
                <a:latin typeface="Arial" panose="020B0604020202020204" pitchFamily="34" charset="0"/>
              </a:rPr>
              <a:t> </a:t>
            </a:r>
            <a:r>
              <a:rPr lang="cs-CZ" sz="1200" b="1" i="0" dirty="0">
                <a:solidFill>
                  <a:srgbClr val="000000"/>
                </a:solidFill>
                <a:effectLst/>
                <a:latin typeface="Arial" panose="020B0604020202020204" pitchFamily="34" charset="0"/>
              </a:rPr>
              <a:t>Příslušná osoba je povinna posoudit důvodnost oznámení a písemně vyrozumět oznamovatele o výsledcích posouzení </a:t>
            </a:r>
            <a:r>
              <a:rPr lang="cs-CZ" sz="1200" b="0" i="0" dirty="0">
                <a:solidFill>
                  <a:srgbClr val="000000"/>
                </a:solidFill>
                <a:effectLst/>
                <a:latin typeface="Arial" panose="020B0604020202020204" pitchFamily="34" charset="0"/>
              </a:rPr>
              <a:t>do 30 dnů ode dne přijetí oznámení. V případech skutkově nebo právně složitých lze tuto lhůtu prodloužit až o 30 dnů, nejvýše však dvakrát. O prodloužení lhůty a důvodech pro její prodloužení je příslušná osoba povinna oznamovatele písemně vyrozumět před jejím uplynutím. Odstavec 2 se použije obdobně.</a:t>
            </a:r>
          </a:p>
          <a:p>
            <a:pPr algn="just"/>
            <a:r>
              <a:rPr lang="cs-CZ" sz="1200" b="1" i="0" dirty="0">
                <a:solidFill>
                  <a:srgbClr val="000000"/>
                </a:solidFill>
                <a:effectLst/>
                <a:latin typeface="Arial" panose="020B0604020202020204" pitchFamily="34" charset="0"/>
              </a:rPr>
              <a:t>(4)</a:t>
            </a:r>
            <a:r>
              <a:rPr lang="cs-CZ" sz="1200" b="0" i="0" dirty="0">
                <a:solidFill>
                  <a:srgbClr val="000000"/>
                </a:solidFill>
                <a:effectLst/>
                <a:latin typeface="Arial" panose="020B0604020202020204" pitchFamily="34" charset="0"/>
              </a:rPr>
              <a:t> Zjistí-li příslušná osoba při posuzování důvodnosti oznámení, že nejde o oznámení podle tohoto zákona, bez zbytečného odkladu o tom písemně vyrozumí oznamovatele.</a:t>
            </a:r>
          </a:p>
          <a:p>
            <a:pPr algn="just"/>
            <a:r>
              <a:rPr lang="cs-CZ" sz="1200" b="1" i="0" dirty="0">
                <a:solidFill>
                  <a:srgbClr val="000000"/>
                </a:solidFill>
                <a:effectLst/>
                <a:latin typeface="Arial" panose="020B0604020202020204" pitchFamily="34" charset="0"/>
              </a:rPr>
              <a:t>(5)</a:t>
            </a:r>
            <a:r>
              <a:rPr lang="cs-CZ" sz="1200" b="0" i="0" dirty="0">
                <a:solidFill>
                  <a:srgbClr val="000000"/>
                </a:solidFill>
                <a:effectLst/>
                <a:latin typeface="Arial" panose="020B0604020202020204" pitchFamily="34" charset="0"/>
              </a:rPr>
              <a:t> </a:t>
            </a:r>
            <a:r>
              <a:rPr lang="cs-CZ" sz="1200" b="1" i="0" dirty="0">
                <a:solidFill>
                  <a:srgbClr val="000000"/>
                </a:solidFill>
                <a:effectLst/>
                <a:latin typeface="Arial" panose="020B0604020202020204" pitchFamily="34" charset="0"/>
              </a:rPr>
              <a:t>Je-li oznámení vyhodnoceno jako důvodné, příslušná osoba povinnému subjektu navrhne opatření k předejití nebo nápravě protiprávního stavu</a:t>
            </a:r>
            <a:r>
              <a:rPr lang="cs-CZ" sz="1200" b="0" i="0" dirty="0">
                <a:solidFill>
                  <a:srgbClr val="000000"/>
                </a:solidFill>
                <a:effectLst/>
                <a:latin typeface="Arial" panose="020B0604020202020204" pitchFamily="34" charset="0"/>
              </a:rPr>
              <a:t>. Je-li oznámení podáno u příslušné osoby povinného subjektu, pro který oznamovatel nevykonává práci nebo jinou obdobnou činnost, navrhuje příslušná osoba nápravná opatření osobě, pro kterou oznamovatel vykonává práci nebo jinou obdobnou činnost, nevylučuje-li to povaha věci. Nepřijme-li povinný subjekt opatření navržené příslušnou osobou, přijme k předejití nebo nápravě protiprávního stavu jiné vhodné opatření; to neplatí, jde-li o opatření navržené jiné osobě než povinnému subjektu, který tuto příslušnou osobu určil. O přijatém opatření povinný subjekt neprodleně vyrozumí příslušnou osobu, která o něm bez zbytečného odkladu písemně vyrozumí oznamovatele. Odstavec 2 se použije obdobně.</a:t>
            </a:r>
          </a:p>
          <a:p>
            <a:pPr algn="just"/>
            <a:r>
              <a:rPr lang="cs-CZ" sz="1200" b="1" i="0" dirty="0">
                <a:solidFill>
                  <a:srgbClr val="000000"/>
                </a:solidFill>
                <a:effectLst/>
                <a:latin typeface="Arial" panose="020B0604020202020204" pitchFamily="34" charset="0"/>
              </a:rPr>
              <a:t>(6)</a:t>
            </a:r>
            <a:r>
              <a:rPr lang="cs-CZ" sz="1200" b="0" i="0" dirty="0">
                <a:solidFill>
                  <a:srgbClr val="000000"/>
                </a:solidFill>
                <a:effectLst/>
                <a:latin typeface="Arial" panose="020B0604020202020204" pitchFamily="34" charset="0"/>
              </a:rPr>
              <a:t> Není-li oznámení vyhodnoceno jako důvodné, příslušná osoba bez zbytečného odkladu písemně vyrozumí oznamovatele o tom, že na základě skutečností uvedených v oznámení a z okolností, které jí jsou známy, neshledala podezření ze spáchání protiprávního jednání, nebo shledala, že oznámení se zakládá na nepravdivých informacích, a poučí oznamovatele o právu podat oznámení u orgánu veřejné moci.</a:t>
            </a:r>
            <a:endParaRPr lang="cs-CZ" sz="1200" dirty="0"/>
          </a:p>
        </p:txBody>
      </p:sp>
    </p:spTree>
    <p:extLst>
      <p:ext uri="{BB962C8B-B14F-4D97-AF65-F5344CB8AC3E}">
        <p14:creationId xmlns:p14="http://schemas.microsoft.com/office/powerpoint/2010/main" val="76186919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009426-3F45-5622-2794-415AD8C1FE5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CDDBB35-9ED8-10CB-803D-1507271D7E57}"/>
              </a:ext>
            </a:extLst>
          </p:cNvPr>
          <p:cNvSpPr>
            <a:spLocks noGrp="1"/>
          </p:cNvSpPr>
          <p:nvPr>
            <p:ph idx="1"/>
          </p:nvPr>
        </p:nvSpPr>
        <p:spPr>
          <a:xfrm>
            <a:off x="677334" y="360485"/>
            <a:ext cx="8596668" cy="6005146"/>
          </a:xfrm>
        </p:spPr>
        <p:txBody>
          <a:bodyPr>
            <a:normAutofit fontScale="70000" lnSpcReduction="20000"/>
          </a:bodyPr>
          <a:lstStyle/>
          <a:p>
            <a:pPr algn="l"/>
            <a:r>
              <a:rPr lang="cs-CZ" sz="1800" b="1" i="0" dirty="0">
                <a:solidFill>
                  <a:srgbClr val="08A8F8"/>
                </a:solidFill>
                <a:effectLst/>
                <a:latin typeface="Arial" panose="020B0604020202020204" pitchFamily="34" charset="0"/>
              </a:rPr>
              <a:t>PŮSOBNOST MINISTERSTVA</a:t>
            </a:r>
          </a:p>
          <a:p>
            <a:pPr algn="just"/>
            <a:r>
              <a:rPr lang="cs-CZ" b="1" i="0" dirty="0">
                <a:solidFill>
                  <a:srgbClr val="FF8400"/>
                </a:solidFill>
                <a:effectLst/>
                <a:latin typeface="Arial" panose="020B0604020202020204" pitchFamily="34" charset="0"/>
              </a:rPr>
              <a:t>§ 13 </a:t>
            </a:r>
            <a:r>
              <a:rPr lang="cs-CZ" sz="1800" b="1" i="0" dirty="0">
                <a:solidFill>
                  <a:srgbClr val="08A8F8"/>
                </a:solidFill>
                <a:effectLst/>
                <a:latin typeface="Arial" panose="020B0604020202020204" pitchFamily="34" charset="0"/>
              </a:rPr>
              <a:t>Pověření zaměstnanci v ministerstvu</a:t>
            </a:r>
          </a:p>
          <a:p>
            <a:pPr algn="just"/>
            <a:r>
              <a:rPr lang="cs-CZ" b="0" i="0" dirty="0">
                <a:solidFill>
                  <a:srgbClr val="000000"/>
                </a:solidFill>
                <a:effectLst/>
                <a:latin typeface="Arial" panose="020B0604020202020204" pitchFamily="34" charset="0"/>
              </a:rPr>
              <a:t>Ministerstvo určí státní zaměstnance, kteří vykonávají jeho působnost podle tohoto zákona (dále jen „pověřený zaměstnanec“).</a:t>
            </a:r>
          </a:p>
          <a:p>
            <a:pPr algn="just"/>
            <a:r>
              <a:rPr lang="cs-CZ" b="1" i="0" dirty="0">
                <a:solidFill>
                  <a:srgbClr val="FF8400"/>
                </a:solidFill>
                <a:effectLst/>
                <a:latin typeface="Arial" panose="020B0604020202020204" pitchFamily="34" charset="0"/>
              </a:rPr>
              <a:t>§ 14 </a:t>
            </a:r>
            <a:r>
              <a:rPr lang="cs-CZ" sz="1800" b="1" i="0" dirty="0">
                <a:solidFill>
                  <a:srgbClr val="08A8F8"/>
                </a:solidFill>
                <a:effectLst/>
                <a:latin typeface="Arial" panose="020B0604020202020204" pitchFamily="34" charset="0"/>
              </a:rPr>
              <a:t>Působnost ministerstva</a:t>
            </a:r>
          </a:p>
          <a:p>
            <a:pPr algn="just"/>
            <a:r>
              <a:rPr lang="cs-CZ" b="1" i="0" dirty="0">
                <a:solidFill>
                  <a:srgbClr val="000000"/>
                </a:solidFill>
                <a:effectLst/>
                <a:latin typeface="Arial" panose="020B0604020202020204" pitchFamily="34" charset="0"/>
              </a:rPr>
              <a:t>Ministerstvo</a:t>
            </a:r>
          </a:p>
          <a:p>
            <a:pPr algn="just"/>
            <a:r>
              <a:rPr lang="cs-CZ" b="1" i="0" dirty="0">
                <a:solidFill>
                  <a:srgbClr val="000000"/>
                </a:solidFill>
                <a:effectLst/>
                <a:latin typeface="Arial" panose="020B0604020202020204" pitchFamily="34" charset="0"/>
              </a:rPr>
              <a:t>a) přijímá a posuzuje oznámení podle tohoto zákona,</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poskytuje metodickou, poradenskou a jinou odbornou pomoc ve věcech ochrany oznamovatelů,</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plní další úkoly stanovené tímto zákonem.</a:t>
            </a:r>
          </a:p>
          <a:p>
            <a:pPr algn="just"/>
            <a:r>
              <a:rPr lang="cs-CZ" b="1" i="0" dirty="0">
                <a:solidFill>
                  <a:srgbClr val="FF8400"/>
                </a:solidFill>
                <a:effectLst/>
                <a:latin typeface="Arial" panose="020B0604020202020204" pitchFamily="34" charset="0"/>
              </a:rPr>
              <a:t>§ 1 </a:t>
            </a:r>
            <a:r>
              <a:rPr lang="cs-CZ" sz="1800" b="1" i="0" dirty="0">
                <a:solidFill>
                  <a:srgbClr val="08A8F8"/>
                </a:solidFill>
                <a:effectLst/>
                <a:latin typeface="Arial" panose="020B0604020202020204" pitchFamily="34" charset="0"/>
              </a:rPr>
              <a:t>Informace poskytované na internetových stránkách</a:t>
            </a:r>
          </a:p>
          <a:p>
            <a:pPr algn="just"/>
            <a:r>
              <a:rPr lang="cs-CZ" b="0" i="0" dirty="0">
                <a:solidFill>
                  <a:srgbClr val="000000"/>
                </a:solidFill>
                <a:effectLst/>
                <a:latin typeface="Arial" panose="020B0604020202020204" pitchFamily="34" charset="0"/>
              </a:rPr>
              <a:t>Ministerstvo uveřejní na svých internetových stránkách</a:t>
            </a:r>
          </a:p>
          <a:p>
            <a:pPr lvl="1" algn="just"/>
            <a:r>
              <a:rPr lang="cs-CZ" sz="1400" b="1" i="0" dirty="0">
                <a:solidFill>
                  <a:srgbClr val="000000"/>
                </a:solidFill>
                <a:effectLst/>
                <a:latin typeface="Arial" panose="020B0604020202020204" pitchFamily="34" charset="0"/>
              </a:rPr>
              <a:t>a)</a:t>
            </a:r>
            <a:r>
              <a:rPr lang="cs-CZ" sz="1400" b="0" i="0" dirty="0">
                <a:solidFill>
                  <a:srgbClr val="000000"/>
                </a:solidFill>
                <a:effectLst/>
                <a:latin typeface="Arial" panose="020B0604020202020204" pitchFamily="34" charset="0"/>
              </a:rPr>
              <a:t> způsoby, jakými je možné učinit oznámení podle tohoto zákona včetně uvedení kontaktních údajů pověřeného zaměstnance, zejména adresy elektronické pošty nebo jiné adresy pro doručování a telefonního čísla,</a:t>
            </a:r>
          </a:p>
          <a:p>
            <a:pPr lvl="1" algn="just"/>
            <a:r>
              <a:rPr lang="cs-CZ" sz="1400" b="1" i="0" dirty="0">
                <a:solidFill>
                  <a:srgbClr val="000000"/>
                </a:solidFill>
                <a:effectLst/>
                <a:latin typeface="Arial" panose="020B0604020202020204" pitchFamily="34" charset="0"/>
              </a:rPr>
              <a:t>b)</a:t>
            </a:r>
            <a:r>
              <a:rPr lang="cs-CZ" sz="1400" b="0" i="0" dirty="0">
                <a:solidFill>
                  <a:srgbClr val="000000"/>
                </a:solidFill>
                <a:effectLst/>
                <a:latin typeface="Arial" panose="020B0604020202020204" pitchFamily="34" charset="0"/>
              </a:rPr>
              <a:t> informace o podmínkách, za kterých je možné pořídit zvukovou nahrávku ústního oznámení,</a:t>
            </a:r>
          </a:p>
          <a:p>
            <a:pPr lvl="1" algn="just"/>
            <a:r>
              <a:rPr lang="cs-CZ" sz="1400" b="1" i="0" dirty="0">
                <a:solidFill>
                  <a:srgbClr val="000000"/>
                </a:solidFill>
                <a:effectLst/>
                <a:latin typeface="Arial" panose="020B0604020202020204" pitchFamily="34" charset="0"/>
              </a:rPr>
              <a:t>c)</a:t>
            </a:r>
            <a:r>
              <a:rPr lang="cs-CZ" sz="1400" b="0" i="0" dirty="0">
                <a:solidFill>
                  <a:srgbClr val="000000"/>
                </a:solidFill>
                <a:effectLst/>
                <a:latin typeface="Arial" panose="020B0604020202020204" pitchFamily="34" charset="0"/>
              </a:rPr>
              <a:t> informace o postupu ministerstva v případě, že oznámení je podáno ministerstvu, včetně informace o tom, v jakých lhůtách je ministerstvo povinno postupovat,</a:t>
            </a:r>
          </a:p>
          <a:p>
            <a:pPr lvl="1" algn="just"/>
            <a:r>
              <a:rPr lang="cs-CZ" sz="1400" b="1" i="0" dirty="0">
                <a:solidFill>
                  <a:srgbClr val="000000"/>
                </a:solidFill>
                <a:effectLst/>
                <a:latin typeface="Arial" panose="020B0604020202020204" pitchFamily="34" charset="0"/>
              </a:rPr>
              <a:t>d)</a:t>
            </a:r>
            <a:r>
              <a:rPr lang="cs-CZ" sz="1400" b="0" i="0" dirty="0">
                <a:solidFill>
                  <a:srgbClr val="000000"/>
                </a:solidFill>
                <a:effectLst/>
                <a:latin typeface="Arial" panose="020B0604020202020204" pitchFamily="34" charset="0"/>
              </a:rPr>
              <a:t> informace o zákazu poskytnout údaje třetí osobě podle § 20,</a:t>
            </a:r>
          </a:p>
          <a:p>
            <a:pPr lvl="1" algn="just"/>
            <a:r>
              <a:rPr lang="cs-CZ" sz="1400" b="1" i="0" dirty="0">
                <a:solidFill>
                  <a:srgbClr val="000000"/>
                </a:solidFill>
                <a:effectLst/>
                <a:latin typeface="Arial" panose="020B0604020202020204" pitchFamily="34" charset="0"/>
              </a:rPr>
              <a:t>e)</a:t>
            </a:r>
            <a:r>
              <a:rPr lang="cs-CZ" sz="1400" b="0" i="0" dirty="0">
                <a:solidFill>
                  <a:srgbClr val="000000"/>
                </a:solidFill>
                <a:effectLst/>
                <a:latin typeface="Arial" panose="020B0604020202020204" pitchFamily="34" charset="0"/>
              </a:rPr>
              <a:t> informace o způsobu posuzování oznámení,</a:t>
            </a:r>
          </a:p>
          <a:p>
            <a:pPr lvl="1" algn="just"/>
            <a:r>
              <a:rPr lang="cs-CZ" sz="1400" b="1" i="0" dirty="0">
                <a:solidFill>
                  <a:srgbClr val="000000"/>
                </a:solidFill>
                <a:effectLst/>
                <a:latin typeface="Arial" panose="020B0604020202020204" pitchFamily="34" charset="0"/>
              </a:rPr>
              <a:t>f)</a:t>
            </a:r>
            <a:r>
              <a:rPr lang="cs-CZ" sz="1400" b="0" i="0" dirty="0">
                <a:solidFill>
                  <a:srgbClr val="000000"/>
                </a:solidFill>
                <a:effectLst/>
                <a:latin typeface="Arial" panose="020B0604020202020204" pitchFamily="34" charset="0"/>
              </a:rPr>
              <a:t> informace o právech a povinnostech oznamovatele,</a:t>
            </a:r>
          </a:p>
          <a:p>
            <a:pPr lvl="1" algn="just"/>
            <a:r>
              <a:rPr lang="cs-CZ" sz="1400" b="1" i="0" dirty="0">
                <a:solidFill>
                  <a:srgbClr val="000000"/>
                </a:solidFill>
                <a:effectLst/>
                <a:latin typeface="Arial" panose="020B0604020202020204" pitchFamily="34" charset="0"/>
              </a:rPr>
              <a:t>g)</a:t>
            </a:r>
            <a:r>
              <a:rPr lang="cs-CZ" sz="1400" b="0" i="0" dirty="0">
                <a:solidFill>
                  <a:srgbClr val="000000"/>
                </a:solidFill>
                <a:effectLst/>
                <a:latin typeface="Arial" panose="020B0604020202020204" pitchFamily="34" charset="0"/>
              </a:rPr>
              <a:t> informace, jak mohou oznamovatel nebo osoba podle § 4 odst. 2 písm. a) až h) postupovat v případě odvetných opatření,</a:t>
            </a:r>
          </a:p>
          <a:p>
            <a:pPr lvl="1" algn="just"/>
            <a:r>
              <a:rPr lang="cs-CZ" sz="1400" b="1" i="0" dirty="0">
                <a:solidFill>
                  <a:srgbClr val="000000"/>
                </a:solidFill>
                <a:effectLst/>
                <a:latin typeface="Arial" panose="020B0604020202020204" pitchFamily="34" charset="0"/>
              </a:rPr>
              <a:t>h)</a:t>
            </a:r>
            <a:r>
              <a:rPr lang="cs-CZ" sz="1400" b="0" i="0" dirty="0">
                <a:solidFill>
                  <a:srgbClr val="000000"/>
                </a:solidFill>
                <a:effectLst/>
                <a:latin typeface="Arial" panose="020B0604020202020204" pitchFamily="34" charset="0"/>
              </a:rPr>
              <a:t> informace o způsobu a podmínkách poskytování metodické, poradenské a odborné pomoci,</a:t>
            </a:r>
          </a:p>
          <a:p>
            <a:pPr lvl="1" algn="just"/>
            <a:r>
              <a:rPr lang="cs-CZ" sz="1400" b="1" i="0" dirty="0">
                <a:solidFill>
                  <a:srgbClr val="000000"/>
                </a:solidFill>
                <a:effectLst/>
                <a:latin typeface="Arial" panose="020B0604020202020204" pitchFamily="34" charset="0"/>
              </a:rPr>
              <a:t>i)</a:t>
            </a:r>
            <a:r>
              <a:rPr lang="cs-CZ" sz="1400" b="0" i="0" dirty="0">
                <a:solidFill>
                  <a:srgbClr val="000000"/>
                </a:solidFill>
                <a:effectLst/>
                <a:latin typeface="Arial" panose="020B0604020202020204" pitchFamily="34" charset="0"/>
              </a:rPr>
              <a:t> výroční zprávu o své činnosti podle tohoto zákona, a to nejpozději do 31. března kalendářního roku následujícího po roce, za který je zpracována, a</a:t>
            </a:r>
          </a:p>
          <a:p>
            <a:pPr lvl="1" algn="just"/>
            <a:r>
              <a:rPr lang="cs-CZ" sz="1400" b="1" i="0" dirty="0">
                <a:solidFill>
                  <a:srgbClr val="000000"/>
                </a:solidFill>
                <a:effectLst/>
                <a:latin typeface="Arial" panose="020B0604020202020204" pitchFamily="34" charset="0"/>
              </a:rPr>
              <a:t>j)</a:t>
            </a:r>
            <a:r>
              <a:rPr lang="cs-CZ" sz="1400" b="0" i="0" dirty="0">
                <a:solidFill>
                  <a:srgbClr val="000000"/>
                </a:solidFill>
                <a:effectLst/>
                <a:latin typeface="Arial" panose="020B0604020202020204" pitchFamily="34" charset="0"/>
              </a:rPr>
              <a:t> výčet právních předpisů a předpisů Evropské unie upravujících oblasti podle § 2 odst. 1 písm. d).</a:t>
            </a:r>
          </a:p>
          <a:p>
            <a:endParaRPr lang="cs-CZ" dirty="0"/>
          </a:p>
        </p:txBody>
      </p:sp>
    </p:spTree>
    <p:extLst>
      <p:ext uri="{BB962C8B-B14F-4D97-AF65-F5344CB8AC3E}">
        <p14:creationId xmlns:p14="http://schemas.microsoft.com/office/powerpoint/2010/main" val="317510517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BB1D29-B64F-153B-9C2B-0F19B0396F4B}"/>
              </a:ext>
            </a:extLst>
          </p:cNvPr>
          <p:cNvSpPr>
            <a:spLocks noGrp="1"/>
          </p:cNvSpPr>
          <p:nvPr>
            <p:ph type="title"/>
          </p:nvPr>
        </p:nvSpPr>
        <p:spPr>
          <a:xfrm>
            <a:off x="677334" y="272562"/>
            <a:ext cx="8596668" cy="1657838"/>
          </a:xfrm>
        </p:spPr>
        <p:txBody>
          <a:bodyPr/>
          <a:lstStyle/>
          <a:p>
            <a:r>
              <a:rPr lang="cs-CZ" dirty="0"/>
              <a:t>ministerstvo</a:t>
            </a:r>
          </a:p>
        </p:txBody>
      </p:sp>
      <p:sp>
        <p:nvSpPr>
          <p:cNvPr id="3" name="Zástupný obsah 2">
            <a:extLst>
              <a:ext uri="{FF2B5EF4-FFF2-40B4-BE49-F238E27FC236}">
                <a16:creationId xmlns:a16="http://schemas.microsoft.com/office/drawing/2014/main" id="{E92D1D95-0171-7F5A-A241-C3C8F6709611}"/>
              </a:ext>
            </a:extLst>
          </p:cNvPr>
          <p:cNvSpPr>
            <a:spLocks noGrp="1"/>
          </p:cNvSpPr>
          <p:nvPr>
            <p:ph idx="1"/>
          </p:nvPr>
        </p:nvSpPr>
        <p:spPr>
          <a:xfrm>
            <a:off x="677334" y="1028700"/>
            <a:ext cx="8596668" cy="5926015"/>
          </a:xfrm>
        </p:spPr>
        <p:txBody>
          <a:bodyPr>
            <a:normAutofit fontScale="62500" lnSpcReduction="20000"/>
          </a:bodyPr>
          <a:lstStyle/>
          <a:p>
            <a:pPr algn="just"/>
            <a:r>
              <a:rPr lang="cs-CZ" b="1" i="0" dirty="0">
                <a:solidFill>
                  <a:srgbClr val="FF8400"/>
                </a:solidFill>
                <a:effectLst/>
                <a:latin typeface="Arial" panose="020B0604020202020204" pitchFamily="34" charset="0"/>
              </a:rPr>
              <a:t>§ 16 </a:t>
            </a:r>
            <a:r>
              <a:rPr lang="cs-CZ" sz="1800" b="1" i="0" dirty="0">
                <a:solidFill>
                  <a:srgbClr val="08A8F8"/>
                </a:solidFill>
                <a:effectLst/>
                <a:latin typeface="Arial" panose="020B0604020202020204" pitchFamily="34" charset="0"/>
              </a:rPr>
              <a:t>Přijetí oznámení</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Ministerstvu lze oznámení podat ústně nebo písemně. Požádá-li o to oznamovatel, je pověřený zaměstnanec povinen oznámení přijmout osobně v přiměřené lhůtě, nejdéle však do 14 dnů ode dne, kdy o to oznamovatel požádal.</a:t>
            </a:r>
          </a:p>
          <a:p>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O přijetí oznámení podle odstavce 1 je pověřený zaměstnanec povinen do 7 dnů ode dne jeho přijetí písemně vyrozumět oznamovatele, ledaže </a:t>
            </a:r>
            <a:br>
              <a:rPr lang="cs-CZ" b="0" i="0" dirty="0">
                <a:solidFill>
                  <a:srgbClr val="000000"/>
                </a:solidFill>
                <a:effectLst/>
                <a:latin typeface="Arial" panose="020B0604020202020204" pitchFamily="34" charset="0"/>
              </a:rPr>
            </a:b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oznamovatel výslovně požádal pověřeného zaměstnance, aby ho o přijetí oznámení nevyrozumíval, nebo</a:t>
            </a:r>
            <a:br>
              <a:rPr lang="cs-CZ" b="0" i="0" dirty="0">
                <a:solidFill>
                  <a:srgbClr val="000000"/>
                </a:solidFill>
                <a:effectLst/>
                <a:latin typeface="Arial" panose="020B0604020202020204" pitchFamily="34" charset="0"/>
              </a:rPr>
            </a:b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je zřejmé, že vyrozuměním o přijatém oznámení by došlo k prozrazení totožnosti oznamovatele jiné osobě.</a:t>
            </a:r>
          </a:p>
          <a:p>
            <a:pPr algn="just"/>
            <a:r>
              <a:rPr lang="cs-CZ" b="1" i="0" dirty="0">
                <a:solidFill>
                  <a:srgbClr val="FF8400"/>
                </a:solidFill>
                <a:effectLst/>
                <a:latin typeface="Arial" panose="020B0604020202020204" pitchFamily="34" charset="0"/>
              </a:rPr>
              <a:t>§ 17 </a:t>
            </a:r>
            <a:r>
              <a:rPr lang="cs-CZ" sz="1800" b="1" i="0" dirty="0">
                <a:solidFill>
                  <a:srgbClr val="08A8F8"/>
                </a:solidFill>
                <a:effectLst/>
                <a:latin typeface="Arial" panose="020B0604020202020204" pitchFamily="34" charset="0"/>
              </a:rPr>
              <a:t>Posouzení oznámení</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a:t>
            </a:r>
            <a:r>
              <a:rPr lang="cs-CZ" b="1" i="0" u="sng" dirty="0">
                <a:solidFill>
                  <a:srgbClr val="000000"/>
                </a:solidFill>
                <a:effectLst/>
                <a:latin typeface="Arial" panose="020B0604020202020204" pitchFamily="34" charset="0"/>
              </a:rPr>
              <a:t>Pověřený zaměstnanec </a:t>
            </a:r>
            <a:r>
              <a:rPr lang="cs-CZ" b="0" i="0" dirty="0">
                <a:solidFill>
                  <a:srgbClr val="000000"/>
                </a:solidFill>
                <a:effectLst/>
                <a:latin typeface="Arial" panose="020B0604020202020204" pitchFamily="34" charset="0"/>
              </a:rPr>
              <a:t>je povinen posoudit oznámení a písemně vyrozumět oznamovatele o výsledcích posouzení do 30 dnů ode dne přijetí oznámení. V případech skutkově nebo právně složitých lze tuto lhůtu prodloužit až o 30 dnů. Ustanovení § 16 odst. 2 se použije obdobně.</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Neobsahuje-li opakované oznámení nové skutečnosti, pověřený zaměstnanec se jím dále nezabývá. O tomto postupu pověřený zaměstnanec písemně vyrozumí oznamovatele bez zbytečného odkladu. Ustanovení § 16 odst. 2 se použije obdobně.</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Pověřený zaměstnanec dále</a:t>
            </a:r>
          </a:p>
          <a:p>
            <a:pPr lvl="1"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v případě podezření ze spáchání protiprávního jednání neprodleně informuje orgán veřejné moci příslušný podle jiného právního předpisu</a:t>
            </a:r>
            <a:r>
              <a:rPr lang="cs-CZ" b="0" i="0" dirty="0">
                <a:solidFill>
                  <a:srgbClr val="000000"/>
                </a:solidFill>
                <a:effectLst/>
                <a:latin typeface="Arial" panose="020B0604020202020204" pitchFamily="34" charset="0"/>
              </a:rPr>
              <a:t> nebo přímo použitelného předpisu Evropské unie, pokud z okolností, které mu jsou známy, neplyne, že se oznámení zakládá na nepravdivých informacích; není-li takového orgánu, oznámením se dále nezabývá,</a:t>
            </a:r>
          </a:p>
          <a:p>
            <a:pPr lvl="1"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bez zbytečného odkladu písemně vyrozumí oznamovatele o tom, že nejde o oznámení podle tohoto zákona, nebo</a:t>
            </a:r>
          </a:p>
          <a:p>
            <a:pPr lvl="1"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bez zbytečného odkladu písemně vyrozumí oznamovatele o tom, že na základě skutečností uvedených v oznámení a z okolností, které mu jsou známy, neshledal podezření ze spáchání protiprávního jednání, nebo shledal, že oznámení se zakládá na nepravdivých informacích, a poučí oznamovatele o právu podat oznámení u orgánu veřejné moci; ustanovení § 16 odst. 2 se použije obdobně.</a:t>
            </a:r>
          </a:p>
          <a:p>
            <a:pPr algn="just"/>
            <a:r>
              <a:rPr lang="cs-CZ" b="1" i="0" dirty="0">
                <a:solidFill>
                  <a:srgbClr val="000000"/>
                </a:solidFill>
                <a:effectLst/>
                <a:latin typeface="Arial" panose="020B0604020202020204" pitchFamily="34" charset="0"/>
              </a:rPr>
              <a:t>(4)</a:t>
            </a:r>
            <a:r>
              <a:rPr lang="cs-CZ" b="0" i="0" dirty="0">
                <a:solidFill>
                  <a:srgbClr val="000000"/>
                </a:solidFill>
                <a:effectLst/>
                <a:latin typeface="Arial" panose="020B0604020202020204" pitchFamily="34" charset="0"/>
              </a:rPr>
              <a:t> Postupuje-li pověřený zaměstnanec podle odstavce 3 písm. a), bez zbytečného odkladu o tom písemně vyrozumí oznamovatele. Ustanovení § 16 odst. 2 se použije obdobně.</a:t>
            </a:r>
          </a:p>
          <a:p>
            <a:pPr algn="just"/>
            <a:r>
              <a:rPr lang="cs-CZ" b="1" i="0" dirty="0">
                <a:solidFill>
                  <a:srgbClr val="FF8400"/>
                </a:solidFill>
                <a:effectLst/>
                <a:latin typeface="Arial" panose="020B0604020202020204" pitchFamily="34" charset="0"/>
              </a:rPr>
              <a:t>§ 18 </a:t>
            </a:r>
            <a:r>
              <a:rPr lang="cs-CZ" sz="1800" b="1" i="0" dirty="0">
                <a:solidFill>
                  <a:srgbClr val="08A8F8"/>
                </a:solidFill>
                <a:effectLst/>
                <a:latin typeface="Arial" panose="020B0604020202020204" pitchFamily="34" charset="0"/>
              </a:rPr>
              <a:t>Společné ustanovení</a:t>
            </a:r>
          </a:p>
          <a:p>
            <a:pPr algn="just"/>
            <a:r>
              <a:rPr lang="cs-CZ" b="1" i="0" dirty="0">
                <a:solidFill>
                  <a:srgbClr val="000000"/>
                </a:solidFill>
                <a:effectLst/>
                <a:latin typeface="Arial" panose="020B0604020202020204" pitchFamily="34" charset="0"/>
              </a:rPr>
              <a:t>Současně s předáním informace podle § 17 odst. 3 písm. a) požádá pověřený zaměstnanec podle jiného právního předpisu orgán veřejné moci, aby ho informoval o svém dalším postupu</a:t>
            </a:r>
            <a:r>
              <a:rPr lang="cs-CZ" b="0" i="0" dirty="0">
                <a:solidFill>
                  <a:srgbClr val="000000"/>
                </a:solidFill>
                <a:effectLst/>
                <a:latin typeface="Arial" panose="020B0604020202020204" pitchFamily="34" charset="0"/>
              </a:rPr>
              <a:t>. Tuto informaci pověřený zaměstnanec bez zbytečného odkladu písemně předá oznamovateli. Ustanovení § 16 odst. 2 se použije obdobně.</a:t>
            </a:r>
          </a:p>
          <a:p>
            <a:endParaRPr lang="cs-CZ" dirty="0"/>
          </a:p>
        </p:txBody>
      </p:sp>
      <p:sp>
        <p:nvSpPr>
          <p:cNvPr id="4" name="Šipka: doleva 3">
            <a:extLst>
              <a:ext uri="{FF2B5EF4-FFF2-40B4-BE49-F238E27FC236}">
                <a16:creationId xmlns:a16="http://schemas.microsoft.com/office/drawing/2014/main" id="{BF5DFD80-32C2-2DF4-C071-08B5008D988E}"/>
              </a:ext>
            </a:extLst>
          </p:cNvPr>
          <p:cNvSpPr/>
          <p:nvPr/>
        </p:nvSpPr>
        <p:spPr>
          <a:xfrm>
            <a:off x="9272954" y="2206870"/>
            <a:ext cx="2919046" cy="12221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Pozor, neplést s vaší „příslušnou osobou“</a:t>
            </a:r>
          </a:p>
        </p:txBody>
      </p:sp>
    </p:spTree>
    <p:extLst>
      <p:ext uri="{BB962C8B-B14F-4D97-AF65-F5344CB8AC3E}">
        <p14:creationId xmlns:p14="http://schemas.microsoft.com/office/powerpoint/2010/main" val="299984616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716B3C-5C7D-4E9C-799B-66BD077DB962}"/>
              </a:ext>
            </a:extLst>
          </p:cNvPr>
          <p:cNvSpPr>
            <a:spLocks noGrp="1"/>
          </p:cNvSpPr>
          <p:nvPr>
            <p:ph type="title"/>
          </p:nvPr>
        </p:nvSpPr>
        <p:spPr/>
        <p:txBody>
          <a:bodyPr>
            <a:normAutofit fontScale="90000"/>
          </a:bodyPr>
          <a:lstStyle/>
          <a:p>
            <a:r>
              <a:rPr lang="cs-CZ" b="1" dirty="0">
                <a:solidFill>
                  <a:srgbClr val="FF8400"/>
                </a:solidFill>
                <a:latin typeface="Arial" panose="020B0604020202020204" pitchFamily="34" charset="0"/>
              </a:rPr>
              <a:t>§ 19 </a:t>
            </a:r>
            <a:r>
              <a:rPr lang="cs-CZ" b="1" dirty="0">
                <a:solidFill>
                  <a:srgbClr val="08A8F8"/>
                </a:solidFill>
                <a:latin typeface="Arial" panose="020B0604020202020204" pitchFamily="34" charset="0"/>
              </a:rPr>
              <a:t>Zaznamenávání ústně podaných oznámení</a:t>
            </a:r>
            <a:br>
              <a:rPr lang="cs-CZ" b="1" dirty="0">
                <a:solidFill>
                  <a:srgbClr val="08A8F8"/>
                </a:solidFill>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85543B57-71C1-B579-3134-4CB396774CA6}"/>
              </a:ext>
            </a:extLst>
          </p:cNvPr>
          <p:cNvSpPr>
            <a:spLocks noGrp="1"/>
          </p:cNvSpPr>
          <p:nvPr>
            <p:ph idx="1"/>
          </p:nvPr>
        </p:nvSpPr>
        <p:spPr/>
        <p:txBody>
          <a:bodyPr/>
          <a:lstStyle/>
          <a:p>
            <a:pPr algn="just"/>
            <a:r>
              <a:rPr lang="cs-CZ" b="1" i="0" dirty="0">
                <a:solidFill>
                  <a:srgbClr val="000000"/>
                </a:solidFill>
                <a:effectLst/>
                <a:latin typeface="Arial" panose="020B0604020202020204" pitchFamily="34" charset="0"/>
              </a:rPr>
              <a:t>O ústním oznámení se pořídí jeho zvuková nahrávka nebo záznam, který věrně zachycuje podstatu ústního oznámení</a:t>
            </a:r>
            <a:r>
              <a:rPr lang="cs-CZ" b="0" i="0" dirty="0">
                <a:solidFill>
                  <a:srgbClr val="000000"/>
                </a:solidFill>
                <a:effectLst/>
                <a:latin typeface="Arial" panose="020B0604020202020204" pitchFamily="34" charset="0"/>
              </a:rPr>
              <a:t>. Zvukovou nahrávku ústního oznámení lze pořídit pouze se souhlasem oznamovatele. Příslušná osoba nebo pověřený zaměstnanec umožní oznamovateli, aby se k záznamu nebo přepisu zvukové nahrávky, byl-li pořízen, vyjádřil; vyjádření oznamovatele se k záznamu nebo přepisu přiloží.</a:t>
            </a:r>
          </a:p>
          <a:p>
            <a:endParaRPr lang="cs-CZ" dirty="0"/>
          </a:p>
        </p:txBody>
      </p:sp>
    </p:spTree>
    <p:extLst>
      <p:ext uri="{BB962C8B-B14F-4D97-AF65-F5344CB8AC3E}">
        <p14:creationId xmlns:p14="http://schemas.microsoft.com/office/powerpoint/2010/main" val="25527642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6DAFD9-4869-40E4-36D4-1EB57135346D}"/>
              </a:ext>
            </a:extLst>
          </p:cNvPr>
          <p:cNvSpPr>
            <a:spLocks noGrp="1"/>
          </p:cNvSpPr>
          <p:nvPr>
            <p:ph type="title"/>
          </p:nvPr>
        </p:nvSpPr>
        <p:spPr/>
        <p:txBody>
          <a:bodyPr>
            <a:normAutofit/>
          </a:bodyPr>
          <a:lstStyle/>
          <a:p>
            <a:r>
              <a:rPr lang="cs-CZ" b="1" dirty="0">
                <a:solidFill>
                  <a:srgbClr val="FF8400"/>
                </a:solidFill>
                <a:latin typeface="Arial" panose="020B0604020202020204" pitchFamily="34" charset="0"/>
              </a:rPr>
              <a:t>§ 20 </a:t>
            </a:r>
            <a:r>
              <a:rPr lang="cs-CZ" b="1" dirty="0">
                <a:solidFill>
                  <a:srgbClr val="08A8F8"/>
                </a:solidFill>
                <a:latin typeface="Arial" panose="020B0604020202020204" pitchFamily="34" charset="0"/>
              </a:rPr>
              <a:t>Zákaz poskytnutí údajů</a:t>
            </a:r>
            <a:br>
              <a:rPr lang="cs-CZ" b="1" dirty="0">
                <a:solidFill>
                  <a:srgbClr val="08A8F8"/>
                </a:solidFill>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C516A583-6669-F029-1F5F-F411974E0497}"/>
              </a:ext>
            </a:extLst>
          </p:cNvPr>
          <p:cNvSpPr>
            <a:spLocks noGrp="1"/>
          </p:cNvSpPr>
          <p:nvPr>
            <p:ph idx="1"/>
          </p:nvPr>
        </p:nvSpPr>
        <p:spPr/>
        <p:txBody>
          <a:bodyPr>
            <a:normAutofit fontScale="92500" lnSpcReduction="10000"/>
          </a:bodyPr>
          <a:lstStyle/>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Příslušná osoba nebo pověřený zaměstnanec neposkytnou informace, které by mohly zmařit nebo ohrozit účel podávání oznámení</a:t>
            </a:r>
            <a:r>
              <a:rPr lang="cs-CZ" b="0" i="0" dirty="0">
                <a:solidFill>
                  <a:srgbClr val="000000"/>
                </a:solidFill>
                <a:effectLst/>
                <a:latin typeface="Arial" panose="020B0604020202020204" pitchFamily="34" charset="0"/>
              </a:rPr>
              <a:t>. Tuto povinnost má i třetí osoba, která získá přístup k oznámením nebo do evidence údajů o přijatých oznámeních v rozporu s § 21 odst. 3.</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Informace o totožnosti oznamovatele a osoby podle § 4 odst. 2 písm. a) až h) je možné poskytnout jen s jejich písemným souhlasem</a:t>
            </a:r>
            <a:r>
              <a:rPr lang="cs-CZ" b="0" i="0" dirty="0">
                <a:solidFill>
                  <a:srgbClr val="000000"/>
                </a:solidFill>
                <a:effectLst/>
                <a:latin typeface="Arial" panose="020B0604020202020204" pitchFamily="34" charset="0"/>
              </a:rPr>
              <a:t>, ledaže jsou příslušná osoba nebo pověřený zaměstnanec povinni tyto informace poskytnout příslušným orgánům veřejné moci podle jiných právních předpisů; to platí obdobně pro informace o totožnosti osoby uvedené v oznámení, jde-li o postup podle hlavy III.</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Poskytují-li příslušná osoba nebo pověřený zaměstnanec informaci o totožnosti oznamovatele orgánu veřejné moci podle odstavce 2, jsou povinni o tom předem oznamovatele vyrozumět společně s důvody, pro které jsou povinni informaci o totožnosti poskytnout, a umožnit oznamovateli, aby se k poskytnutí informace vyjádřil.</a:t>
            </a:r>
          </a:p>
          <a:p>
            <a:endParaRPr lang="cs-CZ" dirty="0"/>
          </a:p>
        </p:txBody>
      </p:sp>
    </p:spTree>
    <p:extLst>
      <p:ext uri="{BB962C8B-B14F-4D97-AF65-F5344CB8AC3E}">
        <p14:creationId xmlns:p14="http://schemas.microsoft.com/office/powerpoint/2010/main" val="207356522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B0F8A7-58B3-317C-AB7D-A7AE04E35A25}"/>
              </a:ext>
            </a:extLst>
          </p:cNvPr>
          <p:cNvSpPr>
            <a:spLocks noGrp="1"/>
          </p:cNvSpPr>
          <p:nvPr>
            <p:ph type="title"/>
          </p:nvPr>
        </p:nvSpPr>
        <p:spPr>
          <a:xfrm>
            <a:off x="677334" y="609600"/>
            <a:ext cx="8596668" cy="823546"/>
          </a:xfrm>
        </p:spPr>
        <p:txBody>
          <a:bodyPr>
            <a:normAutofit fontScale="90000"/>
          </a:bodyPr>
          <a:lstStyle/>
          <a:p>
            <a:r>
              <a:rPr lang="cs-CZ" b="1" dirty="0">
                <a:solidFill>
                  <a:srgbClr val="FF8400"/>
                </a:solidFill>
                <a:latin typeface="Arial" panose="020B0604020202020204" pitchFamily="34" charset="0"/>
              </a:rPr>
              <a:t>§ 21 </a:t>
            </a:r>
            <a:r>
              <a:rPr lang="cs-CZ" b="1" dirty="0">
                <a:solidFill>
                  <a:srgbClr val="08A8F8"/>
                </a:solidFill>
                <a:latin typeface="Arial" panose="020B0604020202020204" pitchFamily="34" charset="0"/>
              </a:rPr>
              <a:t>Evidence a uchovávání oznámení</a:t>
            </a:r>
            <a:br>
              <a:rPr lang="cs-CZ" b="1" dirty="0">
                <a:solidFill>
                  <a:srgbClr val="08A8F8"/>
                </a:solidFill>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81BD498D-890C-8A31-6710-7C3F7C7800C4}"/>
              </a:ext>
            </a:extLst>
          </p:cNvPr>
          <p:cNvSpPr>
            <a:spLocks noGrp="1"/>
          </p:cNvSpPr>
          <p:nvPr>
            <p:ph idx="1"/>
          </p:nvPr>
        </p:nvSpPr>
        <p:spPr>
          <a:xfrm>
            <a:off x="677334" y="1494693"/>
            <a:ext cx="8596668" cy="4546670"/>
          </a:xfrm>
        </p:spPr>
        <p:txBody>
          <a:bodyPr>
            <a:normAutofit fontScale="92500" lnSpcReduction="20000"/>
          </a:bodyPr>
          <a:lstStyle/>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Příslušná osoba a ministerstvo jsou povinny v elektronické podobě vést evidenci údajů o přijatých oznámeních, a to v rozsahu:</a:t>
            </a:r>
          </a:p>
          <a:p>
            <a:pPr lvl="1"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datum přijetí oznámení,</a:t>
            </a:r>
          </a:p>
          <a:p>
            <a:pPr lvl="1"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jméno, příjmení, datum narození a kontaktní adresa oznamovatele, nebo jiné údaje, z nichž je možné dovodit totožnost oznamovatele, jsou-li jim tyto údaje známy,</a:t>
            </a:r>
          </a:p>
          <a:p>
            <a:pPr lvl="1"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shrnutí obsahu oznámení a identifikace osoby, proti které oznámení směřovalo, je-li jim její totožnost známa,</a:t>
            </a:r>
          </a:p>
          <a:p>
            <a:pPr lvl="1" algn="just"/>
            <a:r>
              <a:rPr lang="cs-CZ" b="1" i="0" dirty="0">
                <a:solidFill>
                  <a:srgbClr val="000000"/>
                </a:solidFill>
                <a:effectLst/>
                <a:latin typeface="Arial" panose="020B0604020202020204" pitchFamily="34" charset="0"/>
              </a:rPr>
              <a:t>d)</a:t>
            </a:r>
            <a:r>
              <a:rPr lang="cs-CZ" b="0" i="0" dirty="0">
                <a:solidFill>
                  <a:srgbClr val="000000"/>
                </a:solidFill>
                <a:effectLst/>
                <a:latin typeface="Arial" panose="020B0604020202020204" pitchFamily="34" charset="0"/>
              </a:rPr>
              <a:t> datum ukončení posouzení důvodnosti oznámení příslušnou osobou nebo pověřeným zaměstnancem a jejich výsledek.</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Příslušná osoba je povinna uchovávat oznámení podané prostřednictvím vnitřního oznamovacího systému a dokumenty související s oznámením po dobu 5 let ode dne přijetí oznámení.</a:t>
            </a:r>
            <a:r>
              <a:rPr lang="cs-CZ" b="0" i="0" dirty="0">
                <a:solidFill>
                  <a:srgbClr val="000000"/>
                </a:solidFill>
                <a:effectLst/>
                <a:latin typeface="Arial" panose="020B0604020202020204" pitchFamily="34" charset="0"/>
              </a:rPr>
              <a:t> Ministerstvo je povinno uchovávat jemu podané oznámení a dokumenty související s oznámením po dobu 5 let ode dne jeho přijetí.</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Do evidence podle odstavce 1, k dokumentům souvisejícím s oznámením a k oznámením uchovávaným podle odstavce 2 má přístup v případě oznámení podaných prostřednictvím vnitřního oznamovacího systému </a:t>
            </a:r>
            <a:r>
              <a:rPr lang="cs-CZ" b="1" i="0" dirty="0">
                <a:solidFill>
                  <a:srgbClr val="000000"/>
                </a:solidFill>
                <a:effectLst/>
                <a:latin typeface="Arial" panose="020B0604020202020204" pitchFamily="34" charset="0"/>
              </a:rPr>
              <a:t>pouze příslušná osoba </a:t>
            </a:r>
            <a:r>
              <a:rPr lang="cs-CZ" b="0" i="0" dirty="0">
                <a:solidFill>
                  <a:srgbClr val="000000"/>
                </a:solidFill>
                <a:effectLst/>
                <a:latin typeface="Arial" panose="020B0604020202020204" pitchFamily="34" charset="0"/>
              </a:rPr>
              <a:t>a v případě oznámení podaných ministerstvu pouze pověřený zaměstnanec.</a:t>
            </a:r>
          </a:p>
          <a:p>
            <a:endParaRPr lang="cs-CZ" dirty="0"/>
          </a:p>
        </p:txBody>
      </p:sp>
    </p:spTree>
    <p:extLst>
      <p:ext uri="{BB962C8B-B14F-4D97-AF65-F5344CB8AC3E}">
        <p14:creationId xmlns:p14="http://schemas.microsoft.com/office/powerpoint/2010/main" val="64628951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DAD002-89A7-4B66-54F1-465963473CF4}"/>
              </a:ext>
            </a:extLst>
          </p:cNvPr>
          <p:cNvSpPr>
            <a:spLocks noGrp="1"/>
          </p:cNvSpPr>
          <p:nvPr>
            <p:ph type="title"/>
          </p:nvPr>
        </p:nvSpPr>
        <p:spPr>
          <a:xfrm>
            <a:off x="677334" y="395654"/>
            <a:ext cx="8596668" cy="1534746"/>
          </a:xfrm>
        </p:spPr>
        <p:txBody>
          <a:bodyPr>
            <a:normAutofit fontScale="90000"/>
          </a:bodyPr>
          <a:lstStyle/>
          <a:p>
            <a:r>
              <a:rPr lang="cs-CZ" b="1" dirty="0">
                <a:solidFill>
                  <a:srgbClr val="08A8F8"/>
                </a:solidFill>
                <a:latin typeface="Arial" panose="020B0604020202020204" pitchFamily="34" charset="0"/>
              </a:rPr>
              <a:t>KONTROLA </a:t>
            </a:r>
            <a:r>
              <a:rPr lang="cs-CZ" b="1" dirty="0">
                <a:solidFill>
                  <a:srgbClr val="FF8400"/>
                </a:solidFill>
                <a:latin typeface="Arial" panose="020B0604020202020204" pitchFamily="34" charset="0"/>
              </a:rPr>
              <a:t>§ 22 </a:t>
            </a:r>
            <a:r>
              <a:rPr lang="cs-CZ" b="1" dirty="0">
                <a:solidFill>
                  <a:srgbClr val="08A8F8"/>
                </a:solidFill>
                <a:latin typeface="Arial" panose="020B0604020202020204" pitchFamily="34" charset="0"/>
              </a:rPr>
              <a:t>Kontrola nad dodržováním povinností povinných subjektů</a:t>
            </a:r>
            <a:br>
              <a:rPr lang="cs-CZ" b="1" dirty="0">
                <a:solidFill>
                  <a:srgbClr val="08A8F8"/>
                </a:solidFill>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9905DCCE-2529-F094-212D-B1AE042DA8B7}"/>
              </a:ext>
            </a:extLst>
          </p:cNvPr>
          <p:cNvSpPr>
            <a:spLocks noGrp="1"/>
          </p:cNvSpPr>
          <p:nvPr>
            <p:ph idx="1"/>
          </p:nvPr>
        </p:nvSpPr>
        <p:spPr>
          <a:xfrm>
            <a:off x="677334" y="3235569"/>
            <a:ext cx="8596668" cy="2805793"/>
          </a:xfrm>
        </p:spPr>
        <p:txBody>
          <a:bodyPr>
            <a:normAutofit fontScale="92500" lnSpcReduction="10000"/>
          </a:bodyPr>
          <a:lstStyle/>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Ministerstvo vykonává kontrolu, jde-li o povinnosti, jejichž porušení je přestupkem podle § 26 odst. 1 písm. a), f) a h) až j), a jde-li o povinnosti povinného subjektu, není-li povinným subjektem osoba podle § 6 odst. 1 písm. a) zákona o inspekci práce.</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Zjistí-li ministerstvo při kontrole porušení povinnosti, uloží povinnému subjektu opatření k nápravě, jehož účelem je odstranění protiprávního stavu, a stanoví přiměřenou lhůtu nebo jiné nutné podmínky k zajištění jeho splnění.</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Orgán inspekce práce vykonává kontrolu nad dodržováním povinností povinného subjektu podle tohoto zákona, je-li povinným subjektem osoba podle § 6 odst. 1 písm. a) zákona o inspekci práce.</a:t>
            </a:r>
          </a:p>
          <a:p>
            <a:endParaRPr lang="cs-CZ" dirty="0"/>
          </a:p>
        </p:txBody>
      </p:sp>
      <p:sp>
        <p:nvSpPr>
          <p:cNvPr id="4" name="Šipka: doleva 3">
            <a:extLst>
              <a:ext uri="{FF2B5EF4-FFF2-40B4-BE49-F238E27FC236}">
                <a16:creationId xmlns:a16="http://schemas.microsoft.com/office/drawing/2014/main" id="{4004ED8F-FE5A-BBB4-FF7C-B395170D361D}"/>
              </a:ext>
            </a:extLst>
          </p:cNvPr>
          <p:cNvSpPr/>
          <p:nvPr/>
        </p:nvSpPr>
        <p:spPr>
          <a:xfrm>
            <a:off x="9361925" y="2022232"/>
            <a:ext cx="2745083" cy="356967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000" dirty="0"/>
              <a:t>§ 6 </a:t>
            </a:r>
          </a:p>
          <a:p>
            <a:pPr algn="ctr"/>
            <a:r>
              <a:rPr lang="cs-CZ" sz="1000" dirty="0"/>
              <a:t>(1) Působnost úřadu a inspektorátů se vztahuje na </a:t>
            </a:r>
          </a:p>
          <a:p>
            <a:pPr algn="ctr"/>
            <a:r>
              <a:rPr lang="cs-CZ" sz="1000" dirty="0"/>
              <a:t>a) zaměstnavatele a na jejich zaměstnance, na právnické osoby, u kterých jsou vykonávány veřejné funkce, a na fyzické osoby vykonávající veřejné funkce,</a:t>
            </a:r>
          </a:p>
        </p:txBody>
      </p:sp>
      <p:sp>
        <p:nvSpPr>
          <p:cNvPr id="5" name="Obdélník: se zakulacenými rohy 4">
            <a:extLst>
              <a:ext uri="{FF2B5EF4-FFF2-40B4-BE49-F238E27FC236}">
                <a16:creationId xmlns:a16="http://schemas.microsoft.com/office/drawing/2014/main" id="{45361A2F-8E3E-1F8E-ACF8-E3631F3EB347}"/>
              </a:ext>
            </a:extLst>
          </p:cNvPr>
          <p:cNvSpPr/>
          <p:nvPr/>
        </p:nvSpPr>
        <p:spPr>
          <a:xfrm>
            <a:off x="3156436" y="1720850"/>
            <a:ext cx="6726118" cy="15347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800" dirty="0"/>
              <a:t>§ 26</a:t>
            </a:r>
          </a:p>
          <a:p>
            <a:r>
              <a:rPr lang="cs-CZ" sz="800" dirty="0"/>
              <a:t>Přestupky povinných subjektů</a:t>
            </a:r>
          </a:p>
          <a:p>
            <a:r>
              <a:rPr lang="cs-CZ" sz="800" dirty="0"/>
              <a:t>(1) Povinný subjekt se dopustí přestupku tím, že</a:t>
            </a:r>
          </a:p>
          <a:p>
            <a:r>
              <a:rPr lang="cs-CZ" sz="800" dirty="0"/>
              <a:t>a) v rozporu s § 4 odst. 4 umožní, aby oznamovatel nebo osoba podle § 4 odst. 2 písm. a) až h) byli vystaveni odvetnému opatření,</a:t>
            </a:r>
          </a:p>
          <a:p>
            <a:r>
              <a:rPr lang="cs-CZ" sz="800" dirty="0"/>
              <a:t>f) nezajistí posouzení důvodnosti oznámení příslušnou osobou podle § 9 odst. 2 písm. e),</a:t>
            </a:r>
          </a:p>
          <a:p>
            <a:r>
              <a:rPr lang="cs-CZ" sz="800" dirty="0"/>
              <a:t>h) nezajistí přijetí vhodných opatření k nápravě nebo předejití protiprávnímu stavu v návaznosti na podané oznámení podle § 9 odst. 2 písm. g),</a:t>
            </a:r>
          </a:p>
          <a:p>
            <a:r>
              <a:rPr lang="cs-CZ" sz="800" dirty="0"/>
              <a:t>i) v rozporu s § 11 odst. 2 postihne příslušnou osobu za řádný výkon její činnosti, nebo</a:t>
            </a:r>
          </a:p>
          <a:p>
            <a:r>
              <a:rPr lang="cs-CZ" sz="800" dirty="0"/>
              <a:t>j) nesplní opatření k nápravě podle § 22 odst. 2.</a:t>
            </a:r>
          </a:p>
          <a:p>
            <a:r>
              <a:rPr lang="cs-CZ" sz="800" dirty="0"/>
              <a:t>(2) Za přestupek podle odstavce 1 písm. d) a j) lze uložit pokutu do 400000 Kč.</a:t>
            </a:r>
          </a:p>
          <a:p>
            <a:r>
              <a:rPr lang="cs-CZ" sz="800" dirty="0"/>
              <a:t>(3) Za přestupek podle odstavce 1 písm. a) až c) a e) až i) lze uložit pokutu do 1000000 Kč.</a:t>
            </a:r>
          </a:p>
        </p:txBody>
      </p:sp>
    </p:spTree>
    <p:extLst>
      <p:ext uri="{BB962C8B-B14F-4D97-AF65-F5344CB8AC3E}">
        <p14:creationId xmlns:p14="http://schemas.microsoft.com/office/powerpoint/2010/main" val="194384368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DBBC81-CB93-208D-895C-C9A6ADF43079}"/>
              </a:ext>
            </a:extLst>
          </p:cNvPr>
          <p:cNvSpPr>
            <a:spLocks noGrp="1"/>
          </p:cNvSpPr>
          <p:nvPr>
            <p:ph type="title"/>
          </p:nvPr>
        </p:nvSpPr>
        <p:spPr/>
        <p:txBody>
          <a:bodyPr>
            <a:normAutofit fontScale="90000"/>
          </a:bodyPr>
          <a:lstStyle/>
          <a:p>
            <a:r>
              <a:rPr lang="cs-CZ" b="1" dirty="0">
                <a:solidFill>
                  <a:srgbClr val="08A8F8"/>
                </a:solidFill>
                <a:latin typeface="Arial" panose="020B0604020202020204" pitchFamily="34" charset="0"/>
              </a:rPr>
              <a:t>PŘESTUPKY</a:t>
            </a:r>
            <a:br>
              <a:rPr lang="cs-CZ" b="1" dirty="0">
                <a:solidFill>
                  <a:srgbClr val="08A8F8"/>
                </a:solidFill>
                <a:latin typeface="Arial" panose="020B0604020202020204" pitchFamily="34" charset="0"/>
              </a:rPr>
            </a:br>
            <a:r>
              <a:rPr lang="cs-CZ" b="1" dirty="0">
                <a:solidFill>
                  <a:srgbClr val="FF8400"/>
                </a:solidFill>
                <a:latin typeface="Arial" panose="020B0604020202020204" pitchFamily="34" charset="0"/>
              </a:rPr>
              <a:t>§ 23 </a:t>
            </a:r>
            <a:r>
              <a:rPr lang="cs-CZ" b="1" dirty="0">
                <a:solidFill>
                  <a:srgbClr val="08A8F8"/>
                </a:solidFill>
                <a:latin typeface="Arial" panose="020B0604020202020204" pitchFamily="34" charset="0"/>
              </a:rPr>
              <a:t>Vědomě nepravdivé oznámení</a:t>
            </a:r>
            <a:br>
              <a:rPr lang="cs-CZ" b="1" dirty="0">
                <a:solidFill>
                  <a:srgbClr val="08A8F8"/>
                </a:solidFill>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6DD52A83-491A-D0AC-8A4B-70760E4B984A}"/>
              </a:ext>
            </a:extLst>
          </p:cNvPr>
          <p:cNvSpPr>
            <a:spLocks noGrp="1"/>
          </p:cNvSpPr>
          <p:nvPr>
            <p:ph idx="1"/>
          </p:nvPr>
        </p:nvSpPr>
        <p:spPr/>
        <p:txBody>
          <a:bodyPr/>
          <a:lstStyle/>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Fyzická osoba se dopustí přestupku tím, že podá vědomě nepravdivé oznámení.</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Za přestupek podle odstavce 1 lze uložit pokutu do 50000 Kč.</a:t>
            </a:r>
          </a:p>
          <a:p>
            <a:endParaRPr lang="cs-CZ" dirty="0"/>
          </a:p>
        </p:txBody>
      </p:sp>
    </p:spTree>
    <p:extLst>
      <p:ext uri="{BB962C8B-B14F-4D97-AF65-F5344CB8AC3E}">
        <p14:creationId xmlns:p14="http://schemas.microsoft.com/office/powerpoint/2010/main" val="2209907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Pozor, ÚOOÚ má na starosti i agendu zákona č.106/1999 Sb., jako nadřízený orgán</a:t>
            </a:r>
          </a:p>
        </p:txBody>
      </p:sp>
      <p:sp>
        <p:nvSpPr>
          <p:cNvPr id="3" name="Zástupný symbol pro obsah 2"/>
          <p:cNvSpPr>
            <a:spLocks noGrp="1"/>
          </p:cNvSpPr>
          <p:nvPr>
            <p:ph idx="1"/>
          </p:nvPr>
        </p:nvSpPr>
        <p:spPr>
          <a:xfrm>
            <a:off x="677334" y="2160589"/>
            <a:ext cx="8596668" cy="4178665"/>
          </a:xfrm>
        </p:spPr>
        <p:txBody>
          <a:bodyPr/>
          <a:lstStyle/>
          <a:p>
            <a:pPr algn="just"/>
            <a:r>
              <a:rPr lang="cs-CZ" dirty="0"/>
              <a:t>Pro města a obce jako možnost dalšího stupně nad krajským úřadem</a:t>
            </a:r>
          </a:p>
          <a:p>
            <a:pPr algn="just"/>
            <a:r>
              <a:rPr lang="cs-CZ" u="sng" dirty="0"/>
              <a:t>Pro příspěvkové organizace města, školy, a.s., s.r.o. figuruje ale přímo jako nadřízený orgán pro stížnosti a odvolání při žádostech o informace!</a:t>
            </a:r>
          </a:p>
          <a:p>
            <a:pPr lvl="1" algn="just"/>
            <a:r>
              <a:rPr lang="cs-CZ" dirty="0"/>
              <a:t>§ 20 odst. 5 zák. č. 106/1999 Sb.: </a:t>
            </a:r>
            <a:r>
              <a:rPr lang="cs-CZ" i="1" dirty="0"/>
              <a:t>Nelze-li podle § 178 správního řádu nadřízený orgán určit, rozhoduje v odvolacím řízení a v řízení o stížnosti Úřad pro ochranu osobních údajů.</a:t>
            </a:r>
          </a:p>
          <a:p>
            <a:pPr marL="457200" lvl="1" indent="0" algn="just">
              <a:buNone/>
            </a:pPr>
            <a:endParaRPr lang="cs-CZ" dirty="0"/>
          </a:p>
          <a:p>
            <a:pPr algn="just"/>
            <a:r>
              <a:rPr lang="cs-CZ" dirty="0"/>
              <a:t>Můžete si způsobit 2 problémy jednou ranou.</a:t>
            </a:r>
          </a:p>
          <a:p>
            <a:endParaRPr lang="cs-CZ" dirty="0"/>
          </a:p>
        </p:txBody>
      </p:sp>
    </p:spTree>
    <p:extLst>
      <p:ext uri="{BB962C8B-B14F-4D97-AF65-F5344CB8AC3E}">
        <p14:creationId xmlns:p14="http://schemas.microsoft.com/office/powerpoint/2010/main" val="282951113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AB917B-226D-2E9A-B427-59904F40A554}"/>
              </a:ext>
            </a:extLst>
          </p:cNvPr>
          <p:cNvSpPr>
            <a:spLocks noGrp="1"/>
          </p:cNvSpPr>
          <p:nvPr>
            <p:ph type="title"/>
          </p:nvPr>
        </p:nvSpPr>
        <p:spPr>
          <a:xfrm>
            <a:off x="677334" y="609600"/>
            <a:ext cx="8596668" cy="823546"/>
          </a:xfrm>
        </p:spPr>
        <p:txBody>
          <a:bodyPr>
            <a:normAutofit fontScale="90000"/>
          </a:bodyPr>
          <a:lstStyle/>
          <a:p>
            <a:r>
              <a:rPr lang="cs-CZ" b="1" dirty="0">
                <a:solidFill>
                  <a:srgbClr val="FF8400"/>
                </a:solidFill>
                <a:latin typeface="Arial" panose="020B0604020202020204" pitchFamily="34" charset="0"/>
              </a:rPr>
              <a:t>§ 24 </a:t>
            </a:r>
            <a:r>
              <a:rPr lang="cs-CZ" b="1" dirty="0">
                <a:solidFill>
                  <a:srgbClr val="08A8F8"/>
                </a:solidFill>
                <a:latin typeface="Arial" panose="020B0604020202020204" pitchFamily="34" charset="0"/>
              </a:rPr>
              <a:t>Přestupky příslušných osob</a:t>
            </a:r>
            <a:br>
              <a:rPr lang="cs-CZ" b="1" dirty="0">
                <a:solidFill>
                  <a:srgbClr val="08A8F8"/>
                </a:solidFill>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B22FD57F-9437-59DA-7711-2384599C86D9}"/>
              </a:ext>
            </a:extLst>
          </p:cNvPr>
          <p:cNvSpPr>
            <a:spLocks noGrp="1"/>
          </p:cNvSpPr>
          <p:nvPr>
            <p:ph idx="1"/>
          </p:nvPr>
        </p:nvSpPr>
        <p:spPr>
          <a:xfrm>
            <a:off x="677334" y="1433146"/>
            <a:ext cx="8596668" cy="5143499"/>
          </a:xfrm>
        </p:spPr>
        <p:txBody>
          <a:bodyPr>
            <a:normAutofit/>
          </a:bodyPr>
          <a:lstStyle/>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Příslušná osoba se dopustí přestupku tím, že</a:t>
            </a:r>
          </a:p>
          <a:p>
            <a:pPr lvl="1" algn="just"/>
            <a:r>
              <a:rPr lang="cs-CZ" b="1" i="0" u="sng" dirty="0">
                <a:solidFill>
                  <a:srgbClr val="000000"/>
                </a:solidFill>
                <a:effectLst/>
                <a:latin typeface="Arial" panose="020B0604020202020204" pitchFamily="34" charset="0"/>
              </a:rPr>
              <a:t>a)</a:t>
            </a:r>
            <a:r>
              <a:rPr lang="cs-CZ" b="0" i="0" u="sng" dirty="0">
                <a:solidFill>
                  <a:srgbClr val="000000"/>
                </a:solidFill>
                <a:effectLst/>
                <a:latin typeface="Arial" panose="020B0604020202020204" pitchFamily="34" charset="0"/>
              </a:rPr>
              <a:t> v rozporu s § 10 odst. 6 neoznámí, že přestala splňovat podmínku bezúhonnosti,</a:t>
            </a:r>
          </a:p>
          <a:p>
            <a:pPr lvl="1" algn="just"/>
            <a:r>
              <a:rPr lang="cs-CZ" b="1" i="1" dirty="0">
                <a:solidFill>
                  <a:srgbClr val="000000"/>
                </a:solidFill>
                <a:effectLst/>
                <a:latin typeface="Arial" panose="020B0604020202020204" pitchFamily="34" charset="0"/>
              </a:rPr>
              <a:t>b)</a:t>
            </a:r>
            <a:r>
              <a:rPr lang="cs-CZ" b="0" i="1" dirty="0">
                <a:solidFill>
                  <a:srgbClr val="000000"/>
                </a:solidFill>
                <a:effectLst/>
                <a:latin typeface="Arial" panose="020B0604020202020204" pitchFamily="34" charset="0"/>
              </a:rPr>
              <a:t> v rozporu s § 11 odst. 1 písm. a) odepře přijetí oznámení nebo neposoudí jeho důvodnost,</a:t>
            </a:r>
          </a:p>
          <a:p>
            <a:pPr lvl="1" algn="just"/>
            <a:r>
              <a:rPr lang="cs-CZ" b="1" i="0" u="sng" dirty="0">
                <a:solidFill>
                  <a:srgbClr val="000000"/>
                </a:solidFill>
                <a:effectLst/>
                <a:latin typeface="Arial" panose="020B0604020202020204" pitchFamily="34" charset="0"/>
              </a:rPr>
              <a:t>c)</a:t>
            </a:r>
            <a:r>
              <a:rPr lang="cs-CZ" b="0" i="0" u="sng" dirty="0">
                <a:solidFill>
                  <a:srgbClr val="000000"/>
                </a:solidFill>
                <a:effectLst/>
                <a:latin typeface="Arial" panose="020B0604020202020204" pitchFamily="34" charset="0"/>
              </a:rPr>
              <a:t> nevyrozumí oznamovatele o výsledku posouzení oznámení podle § 12 odst. 3 ve stanovené lhůtě,</a:t>
            </a:r>
          </a:p>
          <a:p>
            <a:pPr lvl="1" algn="just"/>
            <a:r>
              <a:rPr lang="cs-CZ" b="1" i="1" dirty="0">
                <a:solidFill>
                  <a:srgbClr val="000000"/>
                </a:solidFill>
                <a:effectLst/>
                <a:latin typeface="Arial" panose="020B0604020202020204" pitchFamily="34" charset="0"/>
              </a:rPr>
              <a:t>d)</a:t>
            </a:r>
            <a:r>
              <a:rPr lang="cs-CZ" b="0" i="1" dirty="0">
                <a:solidFill>
                  <a:srgbClr val="000000"/>
                </a:solidFill>
                <a:effectLst/>
                <a:latin typeface="Arial" panose="020B0604020202020204" pitchFamily="34" charset="0"/>
              </a:rPr>
              <a:t> v rozporu s § 20 odst. 1 poskytne informaci, která by mohla zmařit nebo ohrozit účel podávání oznámení, nebo</a:t>
            </a:r>
          </a:p>
          <a:p>
            <a:pPr lvl="1" algn="just"/>
            <a:r>
              <a:rPr lang="cs-CZ" b="1" i="1" dirty="0">
                <a:solidFill>
                  <a:srgbClr val="000000"/>
                </a:solidFill>
                <a:effectLst/>
                <a:latin typeface="Arial" panose="020B0604020202020204" pitchFamily="34" charset="0"/>
              </a:rPr>
              <a:t>e)</a:t>
            </a:r>
            <a:r>
              <a:rPr lang="cs-CZ" b="0" i="1" dirty="0">
                <a:solidFill>
                  <a:srgbClr val="000000"/>
                </a:solidFill>
                <a:effectLst/>
                <a:latin typeface="Arial" panose="020B0604020202020204" pitchFamily="34" charset="0"/>
              </a:rPr>
              <a:t> v rozporu s § 20 odst. 2 poskytne informaci o totožnosti oznamovatele nebo osoby podle § 4 odst. 2 písm. a) až h) bez jejich písemného souhlasu.</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Za přestupek podle odstavce 1 písm. </a:t>
            </a:r>
            <a:r>
              <a:rPr lang="cs-CZ" b="0" i="0" u="sng" dirty="0">
                <a:solidFill>
                  <a:srgbClr val="000000"/>
                </a:solidFill>
                <a:effectLst/>
                <a:latin typeface="Arial" panose="020B0604020202020204" pitchFamily="34" charset="0"/>
              </a:rPr>
              <a:t>a) a c) </a:t>
            </a:r>
            <a:r>
              <a:rPr lang="cs-CZ" b="0" i="0" dirty="0">
                <a:solidFill>
                  <a:srgbClr val="000000"/>
                </a:solidFill>
                <a:effectLst/>
                <a:latin typeface="Arial" panose="020B0604020202020204" pitchFamily="34" charset="0"/>
              </a:rPr>
              <a:t>lze uložit pokutu do 20000 Kč.</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Za přestupek podle odstavce 1 písm. </a:t>
            </a:r>
            <a:r>
              <a:rPr lang="cs-CZ" b="0" i="1" dirty="0">
                <a:solidFill>
                  <a:srgbClr val="000000"/>
                </a:solidFill>
                <a:effectLst/>
                <a:latin typeface="Arial" panose="020B0604020202020204" pitchFamily="34" charset="0"/>
              </a:rPr>
              <a:t>b), d) a e) </a:t>
            </a:r>
            <a:r>
              <a:rPr lang="cs-CZ" b="0" i="0" dirty="0">
                <a:solidFill>
                  <a:srgbClr val="000000"/>
                </a:solidFill>
                <a:effectLst/>
                <a:latin typeface="Arial" panose="020B0604020202020204" pitchFamily="34" charset="0"/>
              </a:rPr>
              <a:t>lze uložit pokutu do 50000 Kč.</a:t>
            </a:r>
          </a:p>
          <a:p>
            <a:pPr algn="just"/>
            <a:r>
              <a:rPr lang="cs-CZ" b="1" i="0" dirty="0">
                <a:solidFill>
                  <a:srgbClr val="000000"/>
                </a:solidFill>
                <a:effectLst/>
                <a:latin typeface="Arial" panose="020B0604020202020204" pitchFamily="34" charset="0"/>
              </a:rPr>
              <a:t>(4)</a:t>
            </a:r>
            <a:r>
              <a:rPr lang="cs-CZ" b="0" i="0" dirty="0">
                <a:solidFill>
                  <a:srgbClr val="000000"/>
                </a:solidFill>
                <a:effectLst/>
                <a:latin typeface="Arial" panose="020B0604020202020204" pitchFamily="34" charset="0"/>
              </a:rPr>
              <a:t> Za přestupek podle odstavce 1 písm. d) a e) spáchaný úmyslně lze uložit pokutu do 100000 Kč.</a:t>
            </a:r>
          </a:p>
          <a:p>
            <a:endParaRPr lang="cs-CZ" dirty="0"/>
          </a:p>
        </p:txBody>
      </p:sp>
    </p:spTree>
    <p:extLst>
      <p:ext uri="{BB962C8B-B14F-4D97-AF65-F5344CB8AC3E}">
        <p14:creationId xmlns:p14="http://schemas.microsoft.com/office/powerpoint/2010/main" val="180164250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445877-B0B8-9BBF-920B-40B10FE8645F}"/>
              </a:ext>
            </a:extLst>
          </p:cNvPr>
          <p:cNvSpPr>
            <a:spLocks noGrp="1"/>
          </p:cNvSpPr>
          <p:nvPr>
            <p:ph type="title"/>
          </p:nvPr>
        </p:nvSpPr>
        <p:spPr/>
        <p:txBody>
          <a:bodyPr>
            <a:normAutofit fontScale="90000"/>
          </a:bodyPr>
          <a:lstStyle/>
          <a:p>
            <a:pPr algn="just"/>
            <a:r>
              <a:rPr lang="cs-CZ" b="1" dirty="0">
                <a:solidFill>
                  <a:srgbClr val="FF8400"/>
                </a:solidFill>
                <a:latin typeface="Arial" panose="020B0604020202020204" pitchFamily="34" charset="0"/>
              </a:rPr>
              <a:t>§ 25 </a:t>
            </a:r>
            <a:r>
              <a:rPr lang="cs-CZ" b="1" dirty="0">
                <a:solidFill>
                  <a:srgbClr val="08A8F8"/>
                </a:solidFill>
                <a:latin typeface="Arial" panose="020B0604020202020204" pitchFamily="34" charset="0"/>
              </a:rPr>
              <a:t>Přestupky pověřených zaměstnanců</a:t>
            </a:r>
            <a:br>
              <a:rPr lang="cs-CZ" b="1" dirty="0">
                <a:solidFill>
                  <a:srgbClr val="08A8F8"/>
                </a:solidFill>
                <a:latin typeface="Arial" panose="020B0604020202020204" pitchFamily="34" charset="0"/>
              </a:rPr>
            </a:br>
            <a:r>
              <a:rPr lang="cs-CZ" b="1" dirty="0">
                <a:solidFill>
                  <a:srgbClr val="08A8F8"/>
                </a:solidFill>
                <a:latin typeface="Arial" panose="020B0604020202020204" pitchFamily="34" charset="0"/>
              </a:rPr>
              <a:t>(ministerstvo, ne vaše příslušná osoba)</a:t>
            </a:r>
            <a:endParaRPr lang="cs-CZ" dirty="0"/>
          </a:p>
        </p:txBody>
      </p:sp>
      <p:sp>
        <p:nvSpPr>
          <p:cNvPr id="3" name="Zástupný obsah 2">
            <a:extLst>
              <a:ext uri="{FF2B5EF4-FFF2-40B4-BE49-F238E27FC236}">
                <a16:creationId xmlns:a16="http://schemas.microsoft.com/office/drawing/2014/main" id="{7CCCC7CA-5DB8-CFE0-0A95-3223F097F9C9}"/>
              </a:ext>
            </a:extLst>
          </p:cNvPr>
          <p:cNvSpPr>
            <a:spLocks noGrp="1"/>
          </p:cNvSpPr>
          <p:nvPr>
            <p:ph idx="1"/>
          </p:nvPr>
        </p:nvSpPr>
        <p:spPr/>
        <p:txBody>
          <a:bodyPr>
            <a:normAutofit fontScale="85000" lnSpcReduction="10000"/>
          </a:bodyPr>
          <a:lstStyle/>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Pověřený zaměstnanec se dopustí přestupku tím, že</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v rozporu s § 16 odst. 1 odepře přijetí oznámení,</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v rozporu s § 17 odst. 1 neposoudí oznámení,</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nevyrozumí oznamovatele o výsledku posouzení oznámení podle § 17 odst. 1 ve stanovené lhůtě,</a:t>
            </a:r>
          </a:p>
          <a:p>
            <a:pPr algn="just"/>
            <a:r>
              <a:rPr lang="cs-CZ" b="1" i="0" dirty="0">
                <a:solidFill>
                  <a:srgbClr val="000000"/>
                </a:solidFill>
                <a:effectLst/>
                <a:latin typeface="Arial" panose="020B0604020202020204" pitchFamily="34" charset="0"/>
              </a:rPr>
              <a:t>d)</a:t>
            </a:r>
            <a:r>
              <a:rPr lang="cs-CZ" b="0" i="0" dirty="0">
                <a:solidFill>
                  <a:srgbClr val="000000"/>
                </a:solidFill>
                <a:effectLst/>
                <a:latin typeface="Arial" panose="020B0604020202020204" pitchFamily="34" charset="0"/>
              </a:rPr>
              <a:t> v rozporu s § 20 odst. 1 poskytne informaci, která by mohla zmařit nebo ohrozit účel podávání oznámení, nebo</a:t>
            </a:r>
          </a:p>
          <a:p>
            <a:pPr algn="just"/>
            <a:r>
              <a:rPr lang="cs-CZ" b="1" i="0" dirty="0">
                <a:solidFill>
                  <a:srgbClr val="000000"/>
                </a:solidFill>
                <a:effectLst/>
                <a:latin typeface="Arial" panose="020B0604020202020204" pitchFamily="34" charset="0"/>
              </a:rPr>
              <a:t>e)</a:t>
            </a:r>
            <a:r>
              <a:rPr lang="cs-CZ" b="0" i="0" dirty="0">
                <a:solidFill>
                  <a:srgbClr val="000000"/>
                </a:solidFill>
                <a:effectLst/>
                <a:latin typeface="Arial" panose="020B0604020202020204" pitchFamily="34" charset="0"/>
              </a:rPr>
              <a:t> v rozporu s § 20 odst. 2 poskytne informaci o totožnosti oznamovatele nebo osoby podle § 4 odst. 2 písm. a) až h) bez jejich písemného souhlasu.</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Za přestupek podle odstavce 1 písm. c) lze uložit pokutu do 20000 Kč.</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Za přestupek podle odstavce 1 písm. a), b), d) a e) lze uložit pokutu do 50000 Kč.</a:t>
            </a:r>
          </a:p>
          <a:p>
            <a:pPr algn="just"/>
            <a:r>
              <a:rPr lang="cs-CZ" b="1" i="0" dirty="0">
                <a:solidFill>
                  <a:srgbClr val="000000"/>
                </a:solidFill>
                <a:effectLst/>
                <a:latin typeface="Arial" panose="020B0604020202020204" pitchFamily="34" charset="0"/>
              </a:rPr>
              <a:t>(4)</a:t>
            </a:r>
            <a:r>
              <a:rPr lang="cs-CZ" b="0" i="0" dirty="0">
                <a:solidFill>
                  <a:srgbClr val="000000"/>
                </a:solidFill>
                <a:effectLst/>
                <a:latin typeface="Arial" panose="020B0604020202020204" pitchFamily="34" charset="0"/>
              </a:rPr>
              <a:t> Za přestupek podle odstavce 1 písm. d) a e) spáchaný úmyslně lze uložit pokutu do 100000 Kč.</a:t>
            </a:r>
          </a:p>
          <a:p>
            <a:endParaRPr lang="cs-CZ" dirty="0"/>
          </a:p>
        </p:txBody>
      </p:sp>
    </p:spTree>
    <p:extLst>
      <p:ext uri="{BB962C8B-B14F-4D97-AF65-F5344CB8AC3E}">
        <p14:creationId xmlns:p14="http://schemas.microsoft.com/office/powerpoint/2010/main" val="269131992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05E289-B2FA-30FD-6D22-340B0AEBAEAF}"/>
              </a:ext>
            </a:extLst>
          </p:cNvPr>
          <p:cNvSpPr>
            <a:spLocks noGrp="1"/>
          </p:cNvSpPr>
          <p:nvPr>
            <p:ph type="title"/>
          </p:nvPr>
        </p:nvSpPr>
        <p:spPr>
          <a:xfrm>
            <a:off x="677334" y="609600"/>
            <a:ext cx="8596668" cy="797169"/>
          </a:xfrm>
        </p:spPr>
        <p:txBody>
          <a:bodyPr>
            <a:normAutofit fontScale="90000"/>
          </a:bodyPr>
          <a:lstStyle/>
          <a:p>
            <a:pPr algn="just"/>
            <a:r>
              <a:rPr lang="cs-CZ" b="1" dirty="0">
                <a:solidFill>
                  <a:srgbClr val="FF8400"/>
                </a:solidFill>
                <a:latin typeface="Arial" panose="020B0604020202020204" pitchFamily="34" charset="0"/>
              </a:rPr>
              <a:t>§ 26 </a:t>
            </a:r>
            <a:r>
              <a:rPr lang="cs-CZ" b="1" dirty="0">
                <a:solidFill>
                  <a:srgbClr val="08A8F8"/>
                </a:solidFill>
                <a:latin typeface="Arial" panose="020B0604020202020204" pitchFamily="34" charset="0"/>
              </a:rPr>
              <a:t>Přestupky povinných subjektů</a:t>
            </a:r>
            <a:br>
              <a:rPr lang="cs-CZ" b="1" dirty="0">
                <a:solidFill>
                  <a:srgbClr val="08A8F8"/>
                </a:solidFill>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2490B0E3-A4A5-8246-6915-B180A2EF5EB7}"/>
              </a:ext>
            </a:extLst>
          </p:cNvPr>
          <p:cNvSpPr>
            <a:spLocks noGrp="1"/>
          </p:cNvSpPr>
          <p:nvPr>
            <p:ph idx="1"/>
          </p:nvPr>
        </p:nvSpPr>
        <p:spPr>
          <a:xfrm>
            <a:off x="677334" y="1406769"/>
            <a:ext cx="8596668" cy="5319346"/>
          </a:xfrm>
        </p:spPr>
        <p:txBody>
          <a:bodyPr>
            <a:normAutofit fontScale="85000" lnSpcReduction="10000"/>
          </a:bodyPr>
          <a:lstStyle/>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Povinný subjekt se dopustí přestupku tím, že</a:t>
            </a:r>
          </a:p>
          <a:p>
            <a:pPr lvl="1" algn="just"/>
            <a:r>
              <a:rPr lang="cs-CZ" b="1" i="0" dirty="0">
                <a:solidFill>
                  <a:schemeClr val="accent5"/>
                </a:solidFill>
                <a:effectLst/>
                <a:latin typeface="Arial" panose="020B0604020202020204" pitchFamily="34" charset="0"/>
              </a:rPr>
              <a:t>a)</a:t>
            </a:r>
            <a:r>
              <a:rPr lang="cs-CZ" b="0" i="0" dirty="0">
                <a:solidFill>
                  <a:schemeClr val="accent5"/>
                </a:solidFill>
                <a:effectLst/>
                <a:latin typeface="Arial" panose="020B0604020202020204" pitchFamily="34" charset="0"/>
              </a:rPr>
              <a:t> v rozporu s § 4 odst. 4 umožní, aby oznamovatel nebo osoba podle § 4 odst. 2 písm. a) až h) byli vystaveni odvetnému opatření,</a:t>
            </a:r>
          </a:p>
          <a:p>
            <a:pPr lvl="1" algn="just"/>
            <a:r>
              <a:rPr lang="cs-CZ" b="1" i="0" dirty="0">
                <a:solidFill>
                  <a:schemeClr val="accent5"/>
                </a:solidFill>
                <a:effectLst/>
                <a:latin typeface="Arial" panose="020B0604020202020204" pitchFamily="34" charset="0"/>
              </a:rPr>
              <a:t>b)</a:t>
            </a:r>
            <a:r>
              <a:rPr lang="cs-CZ" b="0" i="0" dirty="0">
                <a:solidFill>
                  <a:schemeClr val="accent5"/>
                </a:solidFill>
                <a:effectLst/>
                <a:latin typeface="Arial" panose="020B0604020202020204" pitchFamily="34" charset="0"/>
              </a:rPr>
              <a:t> </a:t>
            </a:r>
            <a:r>
              <a:rPr lang="cs-CZ" b="0" i="0" u="sng" dirty="0">
                <a:solidFill>
                  <a:schemeClr val="accent5"/>
                </a:solidFill>
                <a:effectLst/>
                <a:latin typeface="Arial" panose="020B0604020202020204" pitchFamily="34" charset="0"/>
              </a:rPr>
              <a:t>neurčí příslušnou osobu </a:t>
            </a:r>
            <a:r>
              <a:rPr lang="cs-CZ" b="0" i="0" dirty="0">
                <a:solidFill>
                  <a:schemeClr val="accent5"/>
                </a:solidFill>
                <a:effectLst/>
                <a:latin typeface="Arial" panose="020B0604020202020204" pitchFamily="34" charset="0"/>
              </a:rPr>
              <a:t>podle § 9 odst. 1 nebo jinou příslušnou osobu podle § 10 odst. 7,</a:t>
            </a:r>
          </a:p>
          <a:p>
            <a:pPr lvl="1" algn="just"/>
            <a:r>
              <a:rPr lang="cs-CZ" b="1" i="0" dirty="0">
                <a:solidFill>
                  <a:schemeClr val="accent5"/>
                </a:solidFill>
                <a:effectLst/>
                <a:latin typeface="Arial" panose="020B0604020202020204" pitchFamily="34" charset="0"/>
              </a:rPr>
              <a:t>c)</a:t>
            </a:r>
            <a:r>
              <a:rPr lang="cs-CZ" b="0" i="0" dirty="0">
                <a:solidFill>
                  <a:schemeClr val="accent5"/>
                </a:solidFill>
                <a:effectLst/>
                <a:latin typeface="Arial" panose="020B0604020202020204" pitchFamily="34" charset="0"/>
              </a:rPr>
              <a:t> </a:t>
            </a:r>
            <a:r>
              <a:rPr lang="cs-CZ" b="0" i="0" u="sng" dirty="0">
                <a:solidFill>
                  <a:schemeClr val="accent5"/>
                </a:solidFill>
                <a:effectLst/>
                <a:latin typeface="Arial" panose="020B0604020202020204" pitchFamily="34" charset="0"/>
              </a:rPr>
              <a:t>nezajistí možnost oznamovatele podat oznámení </a:t>
            </a:r>
            <a:r>
              <a:rPr lang="cs-CZ" b="0" i="0" dirty="0">
                <a:solidFill>
                  <a:schemeClr val="accent5"/>
                </a:solidFill>
                <a:effectLst/>
                <a:latin typeface="Arial" panose="020B0604020202020204" pitchFamily="34" charset="0"/>
              </a:rPr>
              <a:t>podle § 9 odst. 2 písm. a),</a:t>
            </a:r>
          </a:p>
          <a:p>
            <a:pPr lvl="1" algn="just"/>
            <a:r>
              <a:rPr lang="cs-CZ" b="1" i="0" dirty="0">
                <a:solidFill>
                  <a:srgbClr val="7030A0"/>
                </a:solidFill>
                <a:effectLst/>
                <a:latin typeface="Arial" panose="020B0604020202020204" pitchFamily="34" charset="0"/>
              </a:rPr>
              <a:t>d)</a:t>
            </a:r>
            <a:r>
              <a:rPr lang="cs-CZ" b="0" i="0" dirty="0">
                <a:solidFill>
                  <a:srgbClr val="7030A0"/>
                </a:solidFill>
                <a:effectLst/>
                <a:latin typeface="Arial" panose="020B0604020202020204" pitchFamily="34" charset="0"/>
              </a:rPr>
              <a:t> </a:t>
            </a:r>
            <a:r>
              <a:rPr lang="cs-CZ" b="0" i="0" u="sng" dirty="0">
                <a:solidFill>
                  <a:srgbClr val="7030A0"/>
                </a:solidFill>
                <a:effectLst/>
                <a:latin typeface="Arial" panose="020B0604020202020204" pitchFamily="34" charset="0"/>
              </a:rPr>
              <a:t>nezajistí uveřejnění stanovených informací způsobem umožňujícím dálkový přístup podle § 9 odst. 2 písm. b),</a:t>
            </a:r>
          </a:p>
          <a:p>
            <a:pPr lvl="1" algn="just"/>
            <a:r>
              <a:rPr lang="cs-CZ" b="1" i="0" dirty="0">
                <a:solidFill>
                  <a:schemeClr val="accent5"/>
                </a:solidFill>
                <a:effectLst/>
                <a:latin typeface="Arial" panose="020B0604020202020204" pitchFamily="34" charset="0"/>
              </a:rPr>
              <a:t>e)</a:t>
            </a:r>
            <a:r>
              <a:rPr lang="cs-CZ" b="0" i="0" dirty="0">
                <a:solidFill>
                  <a:schemeClr val="accent5"/>
                </a:solidFill>
                <a:effectLst/>
                <a:latin typeface="Arial" panose="020B0604020202020204" pitchFamily="34" charset="0"/>
              </a:rPr>
              <a:t> v rozporu s § 9 odst. 2 písm. d) nezajistí, aby se s podanými oznámeními mohla seznamovat pouze příslušná osoba nebo aby byl dodržen zákaz poskytnout údaje podle § 20,</a:t>
            </a:r>
          </a:p>
          <a:p>
            <a:pPr lvl="1" algn="just"/>
            <a:r>
              <a:rPr lang="cs-CZ" b="1" i="0" dirty="0">
                <a:solidFill>
                  <a:schemeClr val="accent5"/>
                </a:solidFill>
                <a:effectLst/>
                <a:latin typeface="Arial" panose="020B0604020202020204" pitchFamily="34" charset="0"/>
              </a:rPr>
              <a:t>f)</a:t>
            </a:r>
            <a:r>
              <a:rPr lang="cs-CZ" b="0" i="0" dirty="0">
                <a:solidFill>
                  <a:schemeClr val="accent5"/>
                </a:solidFill>
                <a:effectLst/>
                <a:latin typeface="Arial" panose="020B0604020202020204" pitchFamily="34" charset="0"/>
              </a:rPr>
              <a:t> nezajistí posouzení důvodnosti oznámení příslušnou osobou podle § 9 odst. 2 písm. e),</a:t>
            </a:r>
          </a:p>
          <a:p>
            <a:pPr lvl="1" algn="just"/>
            <a:r>
              <a:rPr lang="cs-CZ" b="1" i="0" dirty="0">
                <a:solidFill>
                  <a:schemeClr val="accent5"/>
                </a:solidFill>
                <a:effectLst/>
                <a:latin typeface="Arial" panose="020B0604020202020204" pitchFamily="34" charset="0"/>
              </a:rPr>
              <a:t>g)</a:t>
            </a:r>
            <a:r>
              <a:rPr lang="cs-CZ" b="0" i="0" dirty="0">
                <a:solidFill>
                  <a:schemeClr val="accent5"/>
                </a:solidFill>
                <a:effectLst/>
                <a:latin typeface="Arial" panose="020B0604020202020204" pitchFamily="34" charset="0"/>
              </a:rPr>
              <a:t> v rozporu s § 9 odst. 2 písm. f) nezajistí, aby byl oznamovatel vyrozuměn o přijetí oznámení podle § 12 odst. 2 nebo o výsledcích posouzení důvodnosti oznámení podle § 12 odst. 3,</a:t>
            </a:r>
          </a:p>
          <a:p>
            <a:pPr lvl="1" algn="just"/>
            <a:r>
              <a:rPr lang="cs-CZ" b="1" i="0" dirty="0">
                <a:solidFill>
                  <a:schemeClr val="accent5"/>
                </a:solidFill>
                <a:effectLst/>
                <a:latin typeface="Arial" panose="020B0604020202020204" pitchFamily="34" charset="0"/>
              </a:rPr>
              <a:t>h)</a:t>
            </a:r>
            <a:r>
              <a:rPr lang="cs-CZ" b="0" i="0" dirty="0">
                <a:solidFill>
                  <a:schemeClr val="accent5"/>
                </a:solidFill>
                <a:effectLst/>
                <a:latin typeface="Arial" panose="020B0604020202020204" pitchFamily="34" charset="0"/>
              </a:rPr>
              <a:t> nezajistí přijetí vhodných opatření k nápravě nebo předejití protiprávnímu stavu v návaznosti na podané oznámení podle § 9 odst. 2 písm. g),</a:t>
            </a:r>
          </a:p>
          <a:p>
            <a:pPr lvl="1" algn="just"/>
            <a:r>
              <a:rPr lang="cs-CZ" b="1" i="0" dirty="0">
                <a:solidFill>
                  <a:schemeClr val="accent5"/>
                </a:solidFill>
                <a:effectLst/>
                <a:latin typeface="Arial" panose="020B0604020202020204" pitchFamily="34" charset="0"/>
              </a:rPr>
              <a:t>i)</a:t>
            </a:r>
            <a:r>
              <a:rPr lang="cs-CZ" b="0" i="0" dirty="0">
                <a:solidFill>
                  <a:schemeClr val="accent5"/>
                </a:solidFill>
                <a:effectLst/>
                <a:latin typeface="Arial" panose="020B0604020202020204" pitchFamily="34" charset="0"/>
              </a:rPr>
              <a:t> v rozporu s § 11 odst. 2 postihne příslušnou osobu za řádný výkon její činnosti, nebo</a:t>
            </a:r>
          </a:p>
          <a:p>
            <a:pPr lvl="1" algn="just"/>
            <a:r>
              <a:rPr lang="cs-CZ" b="1" i="0" dirty="0">
                <a:solidFill>
                  <a:srgbClr val="7030A0"/>
                </a:solidFill>
                <a:effectLst/>
                <a:latin typeface="Arial" panose="020B0604020202020204" pitchFamily="34" charset="0"/>
              </a:rPr>
              <a:t>j)</a:t>
            </a:r>
            <a:r>
              <a:rPr lang="cs-CZ" b="0" i="0" dirty="0">
                <a:solidFill>
                  <a:srgbClr val="7030A0"/>
                </a:solidFill>
                <a:effectLst/>
                <a:latin typeface="Arial" panose="020B0604020202020204" pitchFamily="34" charset="0"/>
              </a:rPr>
              <a:t> nesplní opatření k nápravě podle § 22 odst. 2.</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a:t>
            </a:r>
            <a:r>
              <a:rPr lang="cs-CZ" b="0" i="0" dirty="0">
                <a:solidFill>
                  <a:srgbClr val="7030A0"/>
                </a:solidFill>
                <a:effectLst/>
                <a:latin typeface="Arial" panose="020B0604020202020204" pitchFamily="34" charset="0"/>
              </a:rPr>
              <a:t>Za přestupek podle odstavce 1 písm. d) a j) lze uložit pokutu do 400 000 Kč</a:t>
            </a:r>
            <a:r>
              <a:rPr lang="cs-CZ" b="0" i="0" dirty="0">
                <a:solidFill>
                  <a:srgbClr val="000000"/>
                </a:solidFill>
                <a:effectLst/>
                <a:latin typeface="Arial" panose="020B0604020202020204" pitchFamily="34" charset="0"/>
              </a:rPr>
              <a:t>.</a:t>
            </a:r>
          </a:p>
          <a:p>
            <a:pPr algn="just"/>
            <a:r>
              <a:rPr lang="cs-CZ" b="1" i="0" dirty="0">
                <a:solidFill>
                  <a:schemeClr val="accent5"/>
                </a:solidFill>
                <a:effectLst/>
                <a:latin typeface="Arial" panose="020B0604020202020204" pitchFamily="34" charset="0"/>
              </a:rPr>
              <a:t>(3)</a:t>
            </a:r>
            <a:r>
              <a:rPr lang="cs-CZ" b="0" i="0" dirty="0">
                <a:solidFill>
                  <a:schemeClr val="accent5"/>
                </a:solidFill>
                <a:effectLst/>
                <a:latin typeface="Arial" panose="020B0604020202020204" pitchFamily="34" charset="0"/>
              </a:rPr>
              <a:t> Za přestupek podle odstavce 1 písm. a) až c) a e) až i) lze uložit pokutu do 1 000 000 Kč.</a:t>
            </a:r>
          </a:p>
          <a:p>
            <a:endParaRPr lang="cs-CZ" dirty="0"/>
          </a:p>
        </p:txBody>
      </p:sp>
      <p:sp>
        <p:nvSpPr>
          <p:cNvPr id="4" name="Šipka: doleva 3">
            <a:extLst>
              <a:ext uri="{FF2B5EF4-FFF2-40B4-BE49-F238E27FC236}">
                <a16:creationId xmlns:a16="http://schemas.microsoft.com/office/drawing/2014/main" id="{654605E6-413B-ABAA-B9BB-1D2040BD6F08}"/>
              </a:ext>
            </a:extLst>
          </p:cNvPr>
          <p:cNvSpPr/>
          <p:nvPr/>
        </p:nvSpPr>
        <p:spPr>
          <a:xfrm>
            <a:off x="9191940" y="1529862"/>
            <a:ext cx="3000060" cy="178483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Mnoho </a:t>
            </a:r>
            <a:r>
              <a:rPr lang="cs-CZ" dirty="0" err="1"/>
              <a:t>příspěvkovek</a:t>
            </a:r>
            <a:r>
              <a:rPr lang="cs-CZ" dirty="0"/>
              <a:t> stále neplní, včetně škol!</a:t>
            </a:r>
          </a:p>
        </p:txBody>
      </p:sp>
    </p:spTree>
    <p:extLst>
      <p:ext uri="{BB962C8B-B14F-4D97-AF65-F5344CB8AC3E}">
        <p14:creationId xmlns:p14="http://schemas.microsoft.com/office/powerpoint/2010/main" val="285558914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2C56908-A239-9205-E024-758074FC6A8D}"/>
              </a:ext>
            </a:extLst>
          </p:cNvPr>
          <p:cNvSpPr>
            <a:spLocks noGrp="1"/>
          </p:cNvSpPr>
          <p:nvPr>
            <p:ph idx="1"/>
          </p:nvPr>
        </p:nvSpPr>
        <p:spPr>
          <a:xfrm>
            <a:off x="677334" y="263769"/>
            <a:ext cx="8596668" cy="6242539"/>
          </a:xfrm>
        </p:spPr>
        <p:txBody>
          <a:bodyPr>
            <a:normAutofit fontScale="92500" lnSpcReduction="20000"/>
          </a:bodyPr>
          <a:lstStyle/>
          <a:p>
            <a:pPr algn="just"/>
            <a:r>
              <a:rPr lang="cs-CZ" b="1" i="0" dirty="0">
                <a:solidFill>
                  <a:srgbClr val="FF8400"/>
                </a:solidFill>
                <a:effectLst/>
                <a:latin typeface="Arial" panose="020B0604020202020204" pitchFamily="34" charset="0"/>
              </a:rPr>
              <a:t>§ 27 </a:t>
            </a:r>
            <a:r>
              <a:rPr lang="cs-CZ" sz="1800" b="1" i="0" dirty="0">
                <a:solidFill>
                  <a:srgbClr val="08A8F8"/>
                </a:solidFill>
                <a:effectLst/>
                <a:latin typeface="Arial" panose="020B0604020202020204" pitchFamily="34" charset="0"/>
              </a:rPr>
              <a:t>Přestupky dalších osob</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Přestupku se dopustí ten, kdo brání jinému v podání oznámení.</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a:t>
            </a:r>
            <a:r>
              <a:rPr lang="cs-CZ" b="0" i="0" u="sng" dirty="0">
                <a:solidFill>
                  <a:schemeClr val="accent5"/>
                </a:solidFill>
                <a:effectLst/>
                <a:latin typeface="Arial" panose="020B0604020202020204" pitchFamily="34" charset="0"/>
              </a:rPr>
              <a:t>Přestupku se dopustí ten, kdo v rozporu s § 4 odst. 2 vystaví oznamovatele nebo osobu podle § 4 odst. 2 písm. a) až h) </a:t>
            </a:r>
            <a:r>
              <a:rPr lang="cs-CZ" b="1" i="0" u="sng" dirty="0">
                <a:solidFill>
                  <a:schemeClr val="accent5"/>
                </a:solidFill>
                <a:effectLst/>
                <a:latin typeface="Arial" panose="020B0604020202020204" pitchFamily="34" charset="0"/>
              </a:rPr>
              <a:t>odvetnému opatření</a:t>
            </a:r>
            <a:r>
              <a:rPr lang="cs-CZ" b="1" i="0" dirty="0">
                <a:solidFill>
                  <a:srgbClr val="000000"/>
                </a:solidFill>
                <a:effectLst/>
                <a:latin typeface="Arial" panose="020B0604020202020204" pitchFamily="34" charset="0"/>
              </a:rPr>
              <a:t>.</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Přestupku se dopustí ten, kdo</a:t>
            </a:r>
          </a:p>
          <a:p>
            <a:pPr lvl="1"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v rozporu s § 20 odst. 1 poskytne informaci, která by mohla zmařit nebo ohrozit účel podávání oznámení, nebo</a:t>
            </a:r>
          </a:p>
          <a:p>
            <a:pPr lvl="1"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v rozporu s § 20 odst. 2 </a:t>
            </a:r>
            <a:r>
              <a:rPr lang="cs-CZ" b="0" i="0" u="sng" dirty="0">
                <a:solidFill>
                  <a:srgbClr val="000000"/>
                </a:solidFill>
                <a:effectLst/>
                <a:latin typeface="Arial" panose="020B0604020202020204" pitchFamily="34" charset="0"/>
              </a:rPr>
              <a:t>poskytne informaci o totožnosti oznamovatele</a:t>
            </a:r>
            <a:r>
              <a:rPr lang="cs-CZ" b="0" i="0" dirty="0">
                <a:solidFill>
                  <a:srgbClr val="000000"/>
                </a:solidFill>
                <a:effectLst/>
                <a:latin typeface="Arial" panose="020B0604020202020204" pitchFamily="34" charset="0"/>
              </a:rPr>
              <a:t>, osoby podle § 4 odst. 2 písm. a) až h) nebo osoby uvedené v oznámení bez jejich písemného souhlasu.</a:t>
            </a:r>
          </a:p>
          <a:p>
            <a:pPr algn="just"/>
            <a:r>
              <a:rPr lang="cs-CZ" b="1" i="0" dirty="0">
                <a:solidFill>
                  <a:srgbClr val="000000"/>
                </a:solidFill>
                <a:effectLst/>
                <a:latin typeface="Arial" panose="020B0604020202020204" pitchFamily="34" charset="0"/>
              </a:rPr>
              <a:t>(4)</a:t>
            </a:r>
            <a:r>
              <a:rPr lang="cs-CZ" b="0" i="0" dirty="0">
                <a:solidFill>
                  <a:srgbClr val="000000"/>
                </a:solidFill>
                <a:effectLst/>
                <a:latin typeface="Arial" panose="020B0604020202020204" pitchFamily="34" charset="0"/>
              </a:rPr>
              <a:t> Osoba, pro kterou oznamovatel nebo osoba podle § 4 odst. 2 písm. a) až f) nebo h) vykonává práci nebo jinou obdobnou činnost, se dopustí přestupku tím, že v rozporu s § 4 odst. 4 umožní, aby oznamovatel nebo osoba podle § 4 odst. 2 písm. a) až h) byli vystaveni odvetnému opatření.</a:t>
            </a:r>
          </a:p>
          <a:p>
            <a:pPr algn="just"/>
            <a:r>
              <a:rPr lang="cs-CZ" b="1" i="0" dirty="0">
                <a:solidFill>
                  <a:srgbClr val="000000"/>
                </a:solidFill>
                <a:effectLst/>
                <a:latin typeface="Arial" panose="020B0604020202020204" pitchFamily="34" charset="0"/>
              </a:rPr>
              <a:t>(5)</a:t>
            </a:r>
            <a:r>
              <a:rPr lang="cs-CZ" b="0" i="0" dirty="0">
                <a:solidFill>
                  <a:srgbClr val="000000"/>
                </a:solidFill>
                <a:effectLst/>
                <a:latin typeface="Arial" panose="020B0604020202020204" pitchFamily="34" charset="0"/>
              </a:rPr>
              <a:t> Za přestupek podle odstavce 3 lze uložit pokutu do 80 000 Kč.</a:t>
            </a:r>
          </a:p>
          <a:p>
            <a:pPr algn="just"/>
            <a:r>
              <a:rPr lang="cs-CZ" b="1" i="0" dirty="0">
                <a:solidFill>
                  <a:srgbClr val="000000"/>
                </a:solidFill>
                <a:effectLst/>
                <a:latin typeface="Arial" panose="020B0604020202020204" pitchFamily="34" charset="0"/>
              </a:rPr>
              <a:t>(6)</a:t>
            </a:r>
            <a:r>
              <a:rPr lang="cs-CZ" b="0" i="0" dirty="0">
                <a:solidFill>
                  <a:srgbClr val="000000"/>
                </a:solidFill>
                <a:effectLst/>
                <a:latin typeface="Arial" panose="020B0604020202020204" pitchFamily="34" charset="0"/>
              </a:rPr>
              <a:t> Za přestupek podle odstavce 1 lze uložit pokutu do 100 000 Kč.</a:t>
            </a:r>
          </a:p>
          <a:p>
            <a:pPr algn="just"/>
            <a:r>
              <a:rPr lang="cs-CZ" i="0" dirty="0">
                <a:solidFill>
                  <a:schemeClr val="accent5"/>
                </a:solidFill>
                <a:effectLst/>
                <a:latin typeface="Arial" panose="020B0604020202020204" pitchFamily="34" charset="0"/>
              </a:rPr>
              <a:t>(</a:t>
            </a:r>
            <a:r>
              <a:rPr lang="cs-CZ" b="1" i="0" dirty="0">
                <a:solidFill>
                  <a:schemeClr val="accent5"/>
                </a:solidFill>
                <a:effectLst/>
                <a:latin typeface="Arial" panose="020B0604020202020204" pitchFamily="34" charset="0"/>
              </a:rPr>
              <a:t>7) Za přestupek podle odstavce 2 lze uložit pokutu do 1 000 000 Kč.</a:t>
            </a:r>
          </a:p>
          <a:p>
            <a:pPr algn="just"/>
            <a:r>
              <a:rPr lang="cs-CZ" b="1" i="0" dirty="0">
                <a:solidFill>
                  <a:srgbClr val="000000"/>
                </a:solidFill>
                <a:effectLst/>
                <a:latin typeface="Arial" panose="020B0604020202020204" pitchFamily="34" charset="0"/>
              </a:rPr>
              <a:t>(8)</a:t>
            </a:r>
            <a:r>
              <a:rPr lang="cs-CZ" b="0" i="0" dirty="0">
                <a:solidFill>
                  <a:srgbClr val="000000"/>
                </a:solidFill>
                <a:effectLst/>
                <a:latin typeface="Arial" panose="020B0604020202020204" pitchFamily="34" charset="0"/>
              </a:rPr>
              <a:t> Za přestupek podle odstavce 4 lze uložit pokutu do 1 000 000 Kč.</a:t>
            </a:r>
          </a:p>
          <a:p>
            <a:pPr algn="just"/>
            <a:r>
              <a:rPr lang="cs-CZ" b="1" i="0" dirty="0">
                <a:solidFill>
                  <a:srgbClr val="FF8400"/>
                </a:solidFill>
                <a:effectLst/>
                <a:latin typeface="Arial" panose="020B0604020202020204" pitchFamily="34" charset="0"/>
              </a:rPr>
              <a:t>§ 28 </a:t>
            </a:r>
            <a:r>
              <a:rPr lang="cs-CZ" sz="1800" b="1" i="0" dirty="0">
                <a:solidFill>
                  <a:srgbClr val="08A8F8"/>
                </a:solidFill>
                <a:effectLst/>
                <a:latin typeface="Arial" panose="020B0604020202020204" pitchFamily="34" charset="0"/>
              </a:rPr>
              <a:t>Příslušnost k projednávání přestupků</a:t>
            </a:r>
          </a:p>
          <a:p>
            <a:pPr algn="just"/>
            <a:r>
              <a:rPr lang="cs-CZ" b="1" i="0" dirty="0">
                <a:solidFill>
                  <a:srgbClr val="000000"/>
                </a:solidFill>
                <a:effectLst/>
                <a:latin typeface="Arial" panose="020B0604020202020204" pitchFamily="34" charset="0"/>
              </a:rPr>
              <a:t>Přestupky podle tohoto zákona projednává ministerstvo s výjimkou přestupků, které projednává orgán inspekce práce podle zákona o inspekci práce.</a:t>
            </a:r>
            <a:endParaRPr lang="cs-CZ" b="1" dirty="0"/>
          </a:p>
        </p:txBody>
      </p:sp>
    </p:spTree>
    <p:extLst>
      <p:ext uri="{BB962C8B-B14F-4D97-AF65-F5344CB8AC3E}">
        <p14:creationId xmlns:p14="http://schemas.microsoft.com/office/powerpoint/2010/main" val="414712805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61124DE-DEC4-F8DD-3EC1-966338061ACD}"/>
              </a:ext>
            </a:extLst>
          </p:cNvPr>
          <p:cNvSpPr>
            <a:spLocks noGrp="1"/>
          </p:cNvSpPr>
          <p:nvPr>
            <p:ph idx="1"/>
          </p:nvPr>
        </p:nvSpPr>
        <p:spPr>
          <a:xfrm>
            <a:off x="677333" y="712177"/>
            <a:ext cx="9416235" cy="5846885"/>
          </a:xfrm>
        </p:spPr>
        <p:txBody>
          <a:bodyPr>
            <a:normAutofit/>
          </a:bodyPr>
          <a:lstStyle/>
          <a:p>
            <a:pPr algn="l"/>
            <a:r>
              <a:rPr lang="cs-CZ" sz="1800" b="1" i="0" dirty="0">
                <a:solidFill>
                  <a:srgbClr val="08A8F8"/>
                </a:solidFill>
                <a:effectLst/>
                <a:latin typeface="Arial" panose="020B0604020202020204" pitchFamily="34" charset="0"/>
              </a:rPr>
              <a:t>USTANOVENÍ PŘECHODNÉ A ZÁVĚREČNÉ</a:t>
            </a:r>
          </a:p>
          <a:p>
            <a:pPr algn="just"/>
            <a:r>
              <a:rPr lang="cs-CZ" b="1" i="0" dirty="0">
                <a:solidFill>
                  <a:srgbClr val="FF8400"/>
                </a:solidFill>
                <a:effectLst/>
                <a:latin typeface="Arial" panose="020B0604020202020204" pitchFamily="34" charset="0"/>
              </a:rPr>
              <a:t>§ 29 </a:t>
            </a:r>
            <a:r>
              <a:rPr lang="cs-CZ" sz="1800" b="1" i="0" dirty="0">
                <a:solidFill>
                  <a:srgbClr val="08A8F8"/>
                </a:solidFill>
                <a:effectLst/>
                <a:latin typeface="Arial" panose="020B0604020202020204" pitchFamily="34" charset="0"/>
              </a:rPr>
              <a:t>Přechodné ustanovení</a:t>
            </a:r>
          </a:p>
          <a:p>
            <a:pPr algn="just"/>
            <a:r>
              <a:rPr lang="cs-CZ" b="0" i="0" dirty="0">
                <a:solidFill>
                  <a:srgbClr val="000000"/>
                </a:solidFill>
                <a:effectLst/>
                <a:latin typeface="Arial" panose="020B0604020202020204" pitchFamily="34" charset="0"/>
              </a:rPr>
              <a:t>Povinné subjekty, </a:t>
            </a:r>
            <a:r>
              <a:rPr lang="cs-CZ" b="0" i="0" u="sng" dirty="0">
                <a:solidFill>
                  <a:srgbClr val="000000"/>
                </a:solidFill>
                <a:effectLst/>
                <a:latin typeface="Arial" panose="020B0604020202020204" pitchFamily="34" charset="0"/>
              </a:rPr>
              <a:t>s výjimkou veřejných zadavatelů</a:t>
            </a:r>
            <a:r>
              <a:rPr lang="cs-CZ" b="0" i="0" dirty="0">
                <a:solidFill>
                  <a:srgbClr val="000000"/>
                </a:solidFill>
                <a:effectLst/>
                <a:latin typeface="Arial" panose="020B0604020202020204" pitchFamily="34" charset="0"/>
              </a:rPr>
              <a:t>, zaměstnávající ke dni nabytí účinnosti tohoto zákona nejméně 50 a zároveň méně než 250 zaměstnanců jsou povinny </a:t>
            </a:r>
            <a:r>
              <a:rPr lang="cs-CZ" b="0" i="0" u="sng" dirty="0">
                <a:solidFill>
                  <a:srgbClr val="000000"/>
                </a:solidFill>
                <a:effectLst/>
                <a:latin typeface="Arial" panose="020B0604020202020204" pitchFamily="34" charset="0"/>
              </a:rPr>
              <a:t>zavést vnitřní oznamovací systém do 15. prosince 2023.</a:t>
            </a:r>
          </a:p>
          <a:p>
            <a:pPr algn="just"/>
            <a:endParaRPr lang="cs-CZ" b="1" i="0" dirty="0">
              <a:solidFill>
                <a:srgbClr val="FF8400"/>
              </a:solidFill>
              <a:effectLst/>
              <a:latin typeface="Arial" panose="020B0604020202020204" pitchFamily="34" charset="0"/>
            </a:endParaRPr>
          </a:p>
          <a:p>
            <a:pPr algn="just"/>
            <a:endParaRPr lang="cs-CZ" b="1" i="0" dirty="0">
              <a:solidFill>
                <a:srgbClr val="FF8400"/>
              </a:solidFill>
              <a:effectLst/>
              <a:latin typeface="Arial" panose="020B0604020202020204" pitchFamily="34" charset="0"/>
            </a:endParaRPr>
          </a:p>
          <a:p>
            <a:pPr algn="just"/>
            <a:r>
              <a:rPr lang="cs-CZ" b="1" i="0" dirty="0">
                <a:solidFill>
                  <a:srgbClr val="FF8400"/>
                </a:solidFill>
                <a:effectLst/>
                <a:latin typeface="Arial" panose="020B0604020202020204" pitchFamily="34" charset="0"/>
              </a:rPr>
              <a:t>§ 30 </a:t>
            </a:r>
            <a:r>
              <a:rPr lang="cs-CZ" sz="1800" b="1" i="0" dirty="0">
                <a:solidFill>
                  <a:srgbClr val="08A8F8"/>
                </a:solidFill>
                <a:effectLst/>
                <a:latin typeface="Arial" panose="020B0604020202020204" pitchFamily="34" charset="0"/>
              </a:rPr>
              <a:t>Účinnost</a:t>
            </a:r>
          </a:p>
          <a:p>
            <a:pPr algn="just"/>
            <a:r>
              <a:rPr lang="cs-CZ" b="0" i="0" dirty="0">
                <a:solidFill>
                  <a:srgbClr val="000000"/>
                </a:solidFill>
                <a:effectLst/>
                <a:latin typeface="Arial" panose="020B0604020202020204" pitchFamily="34" charset="0"/>
              </a:rPr>
              <a:t>Tento zákon nabývá účinnosti prvním dnem druhého kalendářního měsíce následujícího po dni jeho vyhlášení.</a:t>
            </a:r>
          </a:p>
          <a:p>
            <a:pPr algn="just"/>
            <a:endParaRPr lang="cs-CZ" dirty="0">
              <a:solidFill>
                <a:srgbClr val="000000"/>
              </a:solidFill>
              <a:latin typeface="Arial" panose="020B0604020202020204" pitchFamily="34" charset="0"/>
            </a:endParaRPr>
          </a:p>
          <a:p>
            <a:pPr algn="just"/>
            <a:r>
              <a:rPr lang="cs-CZ" b="1" dirty="0">
                <a:solidFill>
                  <a:srgbClr val="000000"/>
                </a:solidFill>
                <a:latin typeface="Arial" panose="020B0604020202020204" pitchFamily="34" charset="0"/>
              </a:rPr>
              <a:t>Tj. 1.8. 2023  - obce, školy, další příspěvkové organizace, s.r.o. a.s. obcí atd.</a:t>
            </a:r>
            <a:endParaRPr lang="cs-CZ" b="1" dirty="0"/>
          </a:p>
        </p:txBody>
      </p:sp>
      <p:sp>
        <p:nvSpPr>
          <p:cNvPr id="4" name="Obdélník: se zakulacenými rohy 3">
            <a:extLst>
              <a:ext uri="{FF2B5EF4-FFF2-40B4-BE49-F238E27FC236}">
                <a16:creationId xmlns:a16="http://schemas.microsoft.com/office/drawing/2014/main" id="{6BE91D53-D024-FFF0-F198-33D0D56FDC49}"/>
              </a:ext>
            </a:extLst>
          </p:cNvPr>
          <p:cNvSpPr/>
          <p:nvPr/>
        </p:nvSpPr>
        <p:spPr>
          <a:xfrm>
            <a:off x="2822331" y="2505808"/>
            <a:ext cx="6550269" cy="6242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Mnoho škol a dalších </a:t>
            </a:r>
            <a:r>
              <a:rPr lang="cs-CZ" dirty="0" err="1"/>
              <a:t>příspěvkovek</a:t>
            </a:r>
            <a:r>
              <a:rPr lang="cs-CZ" dirty="0"/>
              <a:t> nepochopilo text a čekalo do prosince 2023 nebo neřešilo vůbec.</a:t>
            </a:r>
          </a:p>
        </p:txBody>
      </p:sp>
    </p:spTree>
    <p:extLst>
      <p:ext uri="{BB962C8B-B14F-4D97-AF65-F5344CB8AC3E}">
        <p14:creationId xmlns:p14="http://schemas.microsoft.com/office/powerpoint/2010/main" val="177707345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94E6FD-164F-A8A7-713D-5348A82A3E2C}"/>
              </a:ext>
            </a:extLst>
          </p:cNvPr>
          <p:cNvSpPr>
            <a:spLocks noGrp="1"/>
          </p:cNvSpPr>
          <p:nvPr>
            <p:ph type="title"/>
          </p:nvPr>
        </p:nvSpPr>
        <p:spPr>
          <a:xfrm>
            <a:off x="677333" y="609600"/>
            <a:ext cx="9961359" cy="1320800"/>
          </a:xfrm>
        </p:spPr>
        <p:txBody>
          <a:bodyPr/>
          <a:lstStyle/>
          <a:p>
            <a:r>
              <a:rPr lang="cs-CZ" dirty="0"/>
              <a:t>Férový oznamovací systém od CATANIA GROUP</a:t>
            </a:r>
          </a:p>
        </p:txBody>
      </p:sp>
      <p:pic>
        <p:nvPicPr>
          <p:cNvPr id="5" name="Zástupný obsah 4">
            <a:extLst>
              <a:ext uri="{FF2B5EF4-FFF2-40B4-BE49-F238E27FC236}">
                <a16:creationId xmlns:a16="http://schemas.microsoft.com/office/drawing/2014/main" id="{D23A7973-BDB3-88BC-DC3E-90EE95DE2521}"/>
              </a:ext>
            </a:extLst>
          </p:cNvPr>
          <p:cNvPicPr>
            <a:picLocks noGrp="1" noChangeAspect="1"/>
          </p:cNvPicPr>
          <p:nvPr>
            <p:ph idx="1"/>
          </p:nvPr>
        </p:nvPicPr>
        <p:blipFill>
          <a:blip r:embed="rId2"/>
          <a:stretch>
            <a:fillRect/>
          </a:stretch>
        </p:blipFill>
        <p:spPr>
          <a:xfrm>
            <a:off x="561558" y="1349131"/>
            <a:ext cx="7003992" cy="5943600"/>
          </a:xfrm>
        </p:spPr>
      </p:pic>
      <p:sp>
        <p:nvSpPr>
          <p:cNvPr id="6" name="Obdélník: se zakulacenými rohy 5">
            <a:extLst>
              <a:ext uri="{FF2B5EF4-FFF2-40B4-BE49-F238E27FC236}">
                <a16:creationId xmlns:a16="http://schemas.microsoft.com/office/drawing/2014/main" id="{3B954966-9798-D049-D6EE-C35D84E3766C}"/>
              </a:ext>
            </a:extLst>
          </p:cNvPr>
          <p:cNvSpPr/>
          <p:nvPr/>
        </p:nvSpPr>
        <p:spPr>
          <a:xfrm>
            <a:off x="8080130" y="1930400"/>
            <a:ext cx="2259623" cy="11293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Již od 2021</a:t>
            </a:r>
          </a:p>
          <a:p>
            <a:pPr algn="ctr"/>
            <a:r>
              <a:rPr lang="cs-CZ" dirty="0"/>
              <a:t>Profesionální systém a za nejlepší ceny</a:t>
            </a:r>
          </a:p>
        </p:txBody>
      </p:sp>
      <p:pic>
        <p:nvPicPr>
          <p:cNvPr id="8" name="Obrázek 7">
            <a:extLst>
              <a:ext uri="{FF2B5EF4-FFF2-40B4-BE49-F238E27FC236}">
                <a16:creationId xmlns:a16="http://schemas.microsoft.com/office/drawing/2014/main" id="{DE0C1B5D-EE31-4265-EC36-ABB10CDB2166}"/>
              </a:ext>
            </a:extLst>
          </p:cNvPr>
          <p:cNvPicPr>
            <a:picLocks noChangeAspect="1"/>
          </p:cNvPicPr>
          <p:nvPr/>
        </p:nvPicPr>
        <p:blipFill>
          <a:blip r:embed="rId3"/>
          <a:stretch>
            <a:fillRect/>
          </a:stretch>
        </p:blipFill>
        <p:spPr>
          <a:xfrm>
            <a:off x="7565550" y="3565769"/>
            <a:ext cx="4250102" cy="1129323"/>
          </a:xfrm>
          <a:prstGeom prst="rect">
            <a:avLst/>
          </a:prstGeom>
        </p:spPr>
      </p:pic>
    </p:spTree>
    <p:extLst>
      <p:ext uri="{BB962C8B-B14F-4D97-AF65-F5344CB8AC3E}">
        <p14:creationId xmlns:p14="http://schemas.microsoft.com/office/powerpoint/2010/main" val="261177559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893142" cy="4093028"/>
          </a:xfrm>
        </p:spPr>
        <p:txBody>
          <a:bodyPr anchor="ctr">
            <a:normAutofit/>
          </a:bodyPr>
          <a:lstStyle/>
          <a:p>
            <a:r>
              <a:rPr lang="cs-CZ" sz="4400" dirty="0"/>
              <a:t>Řeším vaše problémy</a:t>
            </a:r>
            <a:br>
              <a:rPr lang="cs-CZ" sz="4400" dirty="0"/>
            </a:br>
            <a:br>
              <a:rPr lang="cs-CZ" sz="4400" dirty="0"/>
            </a:br>
            <a:r>
              <a:rPr lang="cs-CZ" sz="3200" dirty="0"/>
              <a:t>www.judrstastny.cz</a:t>
            </a:r>
            <a:br>
              <a:rPr lang="cs-CZ" sz="3200" dirty="0"/>
            </a:br>
            <a:br>
              <a:rPr lang="cs-CZ" sz="3200" dirty="0"/>
            </a:br>
            <a:r>
              <a:rPr lang="cs-CZ" sz="3200" dirty="0"/>
              <a:t>www.SOS106.cz</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nvPr>
        </p:nvGraphicFramePr>
        <p:xfrm>
          <a:off x="4916553" y="430823"/>
          <a:ext cx="6628804" cy="5926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488390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3D01D4-3268-4065-8CEE-ADA3E639B7B9}"/>
              </a:ext>
            </a:extLst>
          </p:cNvPr>
          <p:cNvSpPr>
            <a:spLocks noGrp="1"/>
          </p:cNvSpPr>
          <p:nvPr>
            <p:ph type="title"/>
          </p:nvPr>
        </p:nvSpPr>
        <p:spPr>
          <a:xfrm>
            <a:off x="677335" y="1931988"/>
            <a:ext cx="8596668" cy="2230335"/>
          </a:xfrm>
        </p:spPr>
        <p:txBody>
          <a:bodyPr/>
          <a:lstStyle/>
          <a:p>
            <a:r>
              <a:rPr lang="cs-CZ" dirty="0"/>
              <a:t>Děkuji za pozornost</a:t>
            </a:r>
          </a:p>
        </p:txBody>
      </p:sp>
      <p:sp>
        <p:nvSpPr>
          <p:cNvPr id="3" name="Zástupný text 2">
            <a:extLst>
              <a:ext uri="{FF2B5EF4-FFF2-40B4-BE49-F238E27FC236}">
                <a16:creationId xmlns:a16="http://schemas.microsoft.com/office/drawing/2014/main" id="{16570B5C-35C6-49AD-8EB1-7AE19CE8A60D}"/>
              </a:ext>
            </a:extLst>
          </p:cNvPr>
          <p:cNvSpPr>
            <a:spLocks noGrp="1"/>
          </p:cNvSpPr>
          <p:nvPr>
            <p:ph type="body" idx="1"/>
          </p:nvPr>
        </p:nvSpPr>
        <p:spPr>
          <a:xfrm>
            <a:off x="677335" y="4262511"/>
            <a:ext cx="8596668" cy="1778851"/>
          </a:xfrm>
        </p:spPr>
        <p:txBody>
          <a:bodyPr>
            <a:normAutofit fontScale="92500" lnSpcReduction="10000"/>
          </a:bodyPr>
          <a:lstStyle/>
          <a:p>
            <a:r>
              <a:rPr lang="cs-CZ" dirty="0"/>
              <a:t>JUDr. Jan Šťastný, MPA</a:t>
            </a:r>
          </a:p>
          <a:p>
            <a:r>
              <a:rPr lang="cs-CZ" dirty="0">
                <a:hlinkClick r:id="rId2"/>
              </a:rPr>
              <a:t>stastny@catania.cz</a:t>
            </a:r>
            <a:endParaRPr lang="cs-CZ" dirty="0"/>
          </a:p>
          <a:p>
            <a:r>
              <a:rPr lang="cs-CZ" dirty="0">
                <a:hlinkClick r:id="rId3"/>
              </a:rPr>
              <a:t>judr.stastny@gmail.com</a:t>
            </a:r>
            <a:endParaRPr lang="cs-CZ" dirty="0"/>
          </a:p>
          <a:p>
            <a:endParaRPr lang="cs-CZ" dirty="0"/>
          </a:p>
          <a:p>
            <a:r>
              <a:rPr lang="cs-CZ" dirty="0"/>
              <a:t>777 418 512</a:t>
            </a:r>
          </a:p>
        </p:txBody>
      </p:sp>
      <p:sp>
        <p:nvSpPr>
          <p:cNvPr id="4" name="Zástupný symbol pro zápatí 3">
            <a:extLst>
              <a:ext uri="{FF2B5EF4-FFF2-40B4-BE49-F238E27FC236}">
                <a16:creationId xmlns:a16="http://schemas.microsoft.com/office/drawing/2014/main" id="{95532E45-30E0-4227-AF26-397487B2BF09}"/>
              </a:ext>
            </a:extLst>
          </p:cNvPr>
          <p:cNvSpPr>
            <a:spLocks noGrp="1"/>
          </p:cNvSpPr>
          <p:nvPr>
            <p:ph type="ftr" sz="quarter" idx="11"/>
          </p:nvPr>
        </p:nvSpPr>
        <p:spPr/>
        <p:txBody>
          <a:bodyPr/>
          <a:lstStyle/>
          <a:p>
            <a:endParaRPr lang="en-US" dirty="0"/>
          </a:p>
        </p:txBody>
      </p:sp>
      <p:pic>
        <p:nvPicPr>
          <p:cNvPr id="6" name="Obrázek 5">
            <a:extLst>
              <a:ext uri="{FF2B5EF4-FFF2-40B4-BE49-F238E27FC236}">
                <a16:creationId xmlns:a16="http://schemas.microsoft.com/office/drawing/2014/main" id="{EE157651-8CAB-4026-B1DB-29DC0FDFEB41}"/>
              </a:ext>
            </a:extLst>
          </p:cNvPr>
          <p:cNvPicPr>
            <a:picLocks noChangeAspect="1"/>
          </p:cNvPicPr>
          <p:nvPr/>
        </p:nvPicPr>
        <p:blipFill>
          <a:blip r:embed="rId4"/>
          <a:stretch>
            <a:fillRect/>
          </a:stretch>
        </p:blipFill>
        <p:spPr>
          <a:xfrm>
            <a:off x="677334" y="142356"/>
            <a:ext cx="6086214" cy="3286644"/>
          </a:xfrm>
          <a:prstGeom prst="rect">
            <a:avLst/>
          </a:prstGeom>
        </p:spPr>
      </p:pic>
    </p:spTree>
    <p:extLst>
      <p:ext uri="{BB962C8B-B14F-4D97-AF65-F5344CB8AC3E}">
        <p14:creationId xmlns:p14="http://schemas.microsoft.com/office/powerpoint/2010/main" val="133885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7A0F28-0541-4078-AD38-E2EEBBBB42F4}"/>
              </a:ext>
            </a:extLst>
          </p:cNvPr>
          <p:cNvSpPr>
            <a:spLocks noGrp="1"/>
          </p:cNvSpPr>
          <p:nvPr>
            <p:ph type="title"/>
          </p:nvPr>
        </p:nvSpPr>
        <p:spPr>
          <a:xfrm>
            <a:off x="1043950" y="1179151"/>
            <a:ext cx="3300646" cy="4463889"/>
          </a:xfrm>
        </p:spPr>
        <p:txBody>
          <a:bodyPr vert="horz" lIns="91440" tIns="45720" rIns="91440" bIns="45720" rtlCol="0" anchor="ctr">
            <a:normAutofit/>
          </a:bodyPr>
          <a:lstStyle/>
          <a:p>
            <a:pPr>
              <a:lnSpc>
                <a:spcPct val="90000"/>
              </a:lnSpc>
            </a:pPr>
            <a:r>
              <a:rPr lang="en-US" sz="2000" dirty="0"/>
              <a:t>JUDr. Jan Šťastný, MPA</a:t>
            </a:r>
            <a:br>
              <a:rPr lang="en-US" sz="1700" dirty="0"/>
            </a:br>
            <a:br>
              <a:rPr lang="en-US" sz="1700" dirty="0"/>
            </a:br>
            <a:br>
              <a:rPr lang="en-US" sz="1700" dirty="0"/>
            </a:br>
            <a:r>
              <a:rPr lang="cs-CZ" sz="1700" dirty="0"/>
              <a:t>stastny@catania.cz</a:t>
            </a:r>
            <a:br>
              <a:rPr lang="en-US" sz="1700" dirty="0"/>
            </a:br>
            <a:br>
              <a:rPr lang="en-US" sz="1700" dirty="0"/>
            </a:br>
            <a:r>
              <a:rPr lang="en-US" sz="1700" dirty="0"/>
              <a:t>777 418 512</a:t>
            </a:r>
          </a:p>
        </p:txBody>
      </p:sp>
      <p:sp>
        <p:nvSpPr>
          <p:cNvPr id="3" name="Zástupný text 2">
            <a:extLst>
              <a:ext uri="{FF2B5EF4-FFF2-40B4-BE49-F238E27FC236}">
                <a16:creationId xmlns:a16="http://schemas.microsoft.com/office/drawing/2014/main" id="{744C1D6F-2BD9-4841-9D7B-3940CAED4349}"/>
              </a:ext>
            </a:extLst>
          </p:cNvPr>
          <p:cNvSpPr>
            <a:spLocks noGrp="1"/>
          </p:cNvSpPr>
          <p:nvPr>
            <p:ph type="body" idx="1"/>
          </p:nvPr>
        </p:nvSpPr>
        <p:spPr>
          <a:xfrm>
            <a:off x="4978918" y="1109145"/>
            <a:ext cx="6341016" cy="4603900"/>
          </a:xfrm>
        </p:spPr>
        <p:txBody>
          <a:bodyPr vert="horz" lIns="91440" tIns="45720" rIns="91440" bIns="45720" rtlCol="0" anchor="ctr">
            <a:normAutofit/>
          </a:bodyPr>
          <a:lstStyle/>
          <a:p>
            <a:pPr>
              <a:buFont typeface="Wingdings 3" charset="2"/>
              <a:buChar char=""/>
            </a:pPr>
            <a:r>
              <a:rPr lang="cs-CZ" dirty="0"/>
              <a:t>Praxe od r. 2002 ve veřejné správě</a:t>
            </a:r>
          </a:p>
          <a:p>
            <a:pPr>
              <a:buFont typeface="Wingdings 3" charset="2"/>
              <a:buChar char=""/>
            </a:pPr>
            <a:r>
              <a:rPr lang="cs-CZ" dirty="0"/>
              <a:t>Ministerstvo financí, odd. evropského práva</a:t>
            </a:r>
          </a:p>
          <a:p>
            <a:pPr>
              <a:buFont typeface="Wingdings 3" charset="2"/>
              <a:buChar char=""/>
            </a:pPr>
            <a:r>
              <a:rPr lang="cs-CZ" dirty="0"/>
              <a:t>Ministerstvo vnitra – odbor veřejné správy, dozoru a kontroly</a:t>
            </a:r>
          </a:p>
          <a:p>
            <a:pPr>
              <a:buFont typeface="Wingdings 3" charset="2"/>
              <a:buChar char=""/>
            </a:pPr>
            <a:r>
              <a:rPr lang="cs-CZ" dirty="0"/>
              <a:t>Místostarosta obce</a:t>
            </a:r>
          </a:p>
          <a:p>
            <a:pPr>
              <a:buFont typeface="Wingdings 3" charset="2"/>
              <a:buChar char=""/>
            </a:pPr>
            <a:r>
              <a:rPr lang="cs-CZ" dirty="0"/>
              <a:t>Poradenství a školení pro obce a města </a:t>
            </a:r>
          </a:p>
          <a:p>
            <a:pPr>
              <a:buFont typeface="Wingdings 3" charset="2"/>
              <a:buChar char=""/>
            </a:pPr>
            <a:r>
              <a:rPr lang="cs-CZ" dirty="0"/>
              <a:t>od r. 2015 do 2023 tajemník </a:t>
            </a:r>
            <a:r>
              <a:rPr lang="cs-CZ" dirty="0" err="1"/>
              <a:t>MěÚ</a:t>
            </a:r>
            <a:r>
              <a:rPr lang="cs-CZ" dirty="0"/>
              <a:t> ORP – Kostelec nad Orlicí a Dobruška </a:t>
            </a:r>
          </a:p>
          <a:p>
            <a:pPr>
              <a:buFont typeface="Wingdings 3" charset="2"/>
              <a:buChar char=""/>
            </a:pPr>
            <a:r>
              <a:rPr lang="cs-CZ" dirty="0"/>
              <a:t>Od r. 2018 školím GDPR, od r. 2019 vedení poradny GDPR pro CATANIA GROUP s.r.o.</a:t>
            </a:r>
          </a:p>
        </p:txBody>
      </p:sp>
      <p:sp>
        <p:nvSpPr>
          <p:cNvPr id="19" name="Zástupný symbol pro zápatí 18"/>
          <p:cNvSpPr>
            <a:spLocks noGrp="1"/>
          </p:cNvSpPr>
          <p:nvPr>
            <p:ph type="ftr" sz="quarter" idx="11"/>
          </p:nvPr>
        </p:nvSpPr>
        <p:spPr>
          <a:xfrm>
            <a:off x="965200" y="6041362"/>
            <a:ext cx="6009746" cy="365125"/>
          </a:xfrm>
        </p:spPr>
        <p:txBody>
          <a:bodyPr vert="horz" lIns="91440" tIns="45720" rIns="91440" bIns="45720" rtlCol="0" anchor="ctr">
            <a:normAutofit/>
          </a:bodyPr>
          <a:lstStyle/>
          <a:p>
            <a:pPr>
              <a:spcAft>
                <a:spcPts val="600"/>
              </a:spcAft>
            </a:pPr>
            <a:endParaRPr lang="en-US"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33289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63D32B-D116-4D96-9786-DF2483F4975C}"/>
              </a:ext>
            </a:extLst>
          </p:cNvPr>
          <p:cNvSpPr>
            <a:spLocks noGrp="1"/>
          </p:cNvSpPr>
          <p:nvPr>
            <p:ph type="title"/>
          </p:nvPr>
        </p:nvSpPr>
        <p:spPr/>
        <p:txBody>
          <a:bodyPr/>
          <a:lstStyle/>
          <a:p>
            <a:r>
              <a:rPr lang="cs-CZ" dirty="0"/>
              <a:t>Jak ne</a:t>
            </a:r>
          </a:p>
        </p:txBody>
      </p:sp>
      <p:sp>
        <p:nvSpPr>
          <p:cNvPr id="3" name="Zástupný symbol pro obsah 2">
            <a:extLst>
              <a:ext uri="{FF2B5EF4-FFF2-40B4-BE49-F238E27FC236}">
                <a16:creationId xmlns:a16="http://schemas.microsoft.com/office/drawing/2014/main" id="{3DDA0D09-55E6-406C-8A45-BE359DEAE33B}"/>
              </a:ext>
            </a:extLst>
          </p:cNvPr>
          <p:cNvSpPr>
            <a:spLocks noGrp="1"/>
          </p:cNvSpPr>
          <p:nvPr>
            <p:ph idx="1"/>
          </p:nvPr>
        </p:nvSpPr>
        <p:spPr>
          <a:xfrm>
            <a:off x="677334" y="1665723"/>
            <a:ext cx="8596668" cy="4375640"/>
          </a:xfrm>
        </p:spPr>
        <p:txBody>
          <a:bodyPr>
            <a:normAutofit lnSpcReduction="10000"/>
          </a:bodyPr>
          <a:lstStyle/>
          <a:p>
            <a:r>
              <a:rPr lang="cs-CZ" dirty="0"/>
              <a:t>GDPR???</a:t>
            </a:r>
          </a:p>
          <a:p>
            <a:r>
              <a:rPr lang="cs-CZ" dirty="0"/>
              <a:t>Neřešení x Panika</a:t>
            </a:r>
          </a:p>
          <a:p>
            <a:endParaRPr lang="cs-CZ" dirty="0"/>
          </a:p>
          <a:p>
            <a:r>
              <a:rPr lang="cs-CZ" dirty="0"/>
              <a:t>Skutečné případy z praxe:</a:t>
            </a:r>
          </a:p>
          <a:p>
            <a:r>
              <a:rPr lang="cs-CZ" dirty="0"/>
              <a:t>„</a:t>
            </a:r>
            <a:r>
              <a:rPr lang="cs-CZ" i="1" dirty="0"/>
              <a:t>vedoucí odboru zjistil, že jeden z jeho referentů neprovádí od května 2018 kvůli nařízení GDPR identifikaci účastníků správních řízení</a:t>
            </a:r>
            <a:r>
              <a:rPr lang="cs-CZ" dirty="0"/>
              <a:t>“</a:t>
            </a:r>
          </a:p>
          <a:p>
            <a:endParaRPr lang="cs-CZ" dirty="0"/>
          </a:p>
          <a:p>
            <a:r>
              <a:rPr lang="cs-CZ" dirty="0"/>
              <a:t>„</a:t>
            </a:r>
            <a:r>
              <a:rPr lang="cs-CZ" i="1" dirty="0"/>
              <a:t>Ve škole zaměstnancům řekli, že v nařízení je uvedeno, že nesmí mít soukromé klíče na svazku s klíči pracovními</a:t>
            </a:r>
            <a:r>
              <a:rPr lang="cs-CZ" dirty="0"/>
              <a:t>“</a:t>
            </a:r>
          </a:p>
          <a:p>
            <a:endParaRPr lang="cs-CZ" dirty="0"/>
          </a:p>
          <a:p>
            <a:r>
              <a:rPr lang="cs-CZ" dirty="0"/>
              <a:t>„</a:t>
            </a:r>
            <a:r>
              <a:rPr lang="cs-CZ" i="1" dirty="0"/>
              <a:t>Škola v našem obvodu zavedla místo jmen na výkresy, skříňky apod. barevně rozlišená srdíčka, sluníčka a berušky. Těm dětem je i 15 let</a:t>
            </a:r>
            <a:r>
              <a:rPr lang="cs-CZ" dirty="0"/>
              <a:t>….“</a:t>
            </a:r>
          </a:p>
        </p:txBody>
      </p:sp>
    </p:spTree>
    <p:extLst>
      <p:ext uri="{BB962C8B-B14F-4D97-AF65-F5344CB8AC3E}">
        <p14:creationId xmlns:p14="http://schemas.microsoft.com/office/powerpoint/2010/main" val="411239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F01DAC-D9BA-B0D6-BED1-60473177FD62}"/>
              </a:ext>
            </a:extLst>
          </p:cNvPr>
          <p:cNvSpPr>
            <a:spLocks noGrp="1"/>
          </p:cNvSpPr>
          <p:nvPr>
            <p:ph type="title"/>
          </p:nvPr>
        </p:nvSpPr>
        <p:spPr/>
        <p:txBody>
          <a:bodyPr/>
          <a:lstStyle/>
          <a:p>
            <a:r>
              <a:rPr lang="cs-CZ" dirty="0"/>
              <a:t>V první fázi přípravy GDPR</a:t>
            </a:r>
          </a:p>
        </p:txBody>
      </p:sp>
      <p:sp>
        <p:nvSpPr>
          <p:cNvPr id="3" name="Zástupný obsah 2">
            <a:extLst>
              <a:ext uri="{FF2B5EF4-FFF2-40B4-BE49-F238E27FC236}">
                <a16:creationId xmlns:a16="http://schemas.microsoft.com/office/drawing/2014/main" id="{0C04230E-328E-E589-DF89-7782A8BDD213}"/>
              </a:ext>
            </a:extLst>
          </p:cNvPr>
          <p:cNvSpPr>
            <a:spLocks noGrp="1"/>
          </p:cNvSpPr>
          <p:nvPr>
            <p:ph idx="1"/>
          </p:nvPr>
        </p:nvSpPr>
        <p:spPr>
          <a:xfrm>
            <a:off x="677334" y="1608993"/>
            <a:ext cx="8596668" cy="4432370"/>
          </a:xfrm>
        </p:spPr>
        <p:txBody>
          <a:bodyPr/>
          <a:lstStyle/>
          <a:p>
            <a:r>
              <a:rPr lang="cs-CZ" dirty="0"/>
              <a:t>Chopili se toho IT firmy</a:t>
            </a:r>
          </a:p>
          <a:p>
            <a:r>
              <a:rPr lang="cs-CZ" dirty="0"/>
              <a:t>Přesvědčovali města a školy, že GDPR je ochraně dat, o šifrování, pseudonymizaci a tunách souhlasů</a:t>
            </a:r>
          </a:p>
          <a:p>
            <a:r>
              <a:rPr lang="cs-CZ" dirty="0"/>
              <a:t>Často získali pozice pověřenců, bez jakékoli znalosti oblastí veřejné správy nebo zákonů. Nedovedli proškolit ani poradit. Někde jsou na městech dodnes.</a:t>
            </a:r>
          </a:p>
          <a:p>
            <a:endParaRPr lang="cs-CZ" dirty="0"/>
          </a:p>
          <a:p>
            <a:r>
              <a:rPr lang="cs-CZ" dirty="0"/>
              <a:t>U GDPR nejde ale jen o ochranu dat, ale především o osobní údaje</a:t>
            </a:r>
          </a:p>
          <a:p>
            <a:r>
              <a:rPr lang="cs-CZ" dirty="0"/>
              <a:t>V případě obcí souvisí se správním řádem, úřední deskou, 106kou, zákonem o obcích, </a:t>
            </a:r>
          </a:p>
          <a:p>
            <a:r>
              <a:rPr lang="cs-CZ" dirty="0"/>
              <a:t>Většinu nakládání s osobními údaji máme vyřešenu zákony a smluvními vztahy, souhlasy téměř žádné.</a:t>
            </a:r>
          </a:p>
        </p:txBody>
      </p:sp>
      <p:pic>
        <p:nvPicPr>
          <p:cNvPr id="10" name="Obrázek 9">
            <a:extLst>
              <a:ext uri="{FF2B5EF4-FFF2-40B4-BE49-F238E27FC236}">
                <a16:creationId xmlns:a16="http://schemas.microsoft.com/office/drawing/2014/main" id="{09304F6E-D125-ADF1-D1EE-B58BD7F4FD6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205754" y="965202"/>
            <a:ext cx="2986246" cy="2525346"/>
          </a:xfrm>
          <a:prstGeom prst="rect">
            <a:avLst/>
          </a:prstGeom>
        </p:spPr>
      </p:pic>
    </p:spTree>
    <p:extLst>
      <p:ext uri="{BB962C8B-B14F-4D97-AF65-F5344CB8AC3E}">
        <p14:creationId xmlns:p14="http://schemas.microsoft.com/office/powerpoint/2010/main" val="3251365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545" y="0"/>
            <a:ext cx="11520855" cy="2209800"/>
          </a:xfrm>
        </p:spPr>
        <p:txBody>
          <a:bodyPr/>
          <a:lstStyle/>
          <a:p>
            <a:r>
              <a:rPr lang="cs-CZ" dirty="0"/>
              <a:t>Jak NE</a:t>
            </a:r>
          </a:p>
        </p:txBody>
      </p:sp>
      <p:pic>
        <p:nvPicPr>
          <p:cNvPr id="4" name="Zástupný symbol pro obsah 3" descr="glowackeho-gdpr mail.jpg"/>
          <p:cNvPicPr>
            <a:picLocks noGrp="1" noChangeAspect="1"/>
          </p:cNvPicPr>
          <p:nvPr>
            <p:ph idx="1"/>
          </p:nvPr>
        </p:nvPicPr>
        <p:blipFill>
          <a:blip r:embed="rId2" cstate="print"/>
          <a:stretch>
            <a:fillRect/>
          </a:stretch>
        </p:blipFill>
        <p:spPr>
          <a:xfrm>
            <a:off x="1519279" y="700216"/>
            <a:ext cx="8999043" cy="5848908"/>
          </a:xfrm>
        </p:spPr>
      </p:pic>
    </p:spTree>
    <p:extLst>
      <p:ext uri="{BB962C8B-B14F-4D97-AF65-F5344CB8AC3E}">
        <p14:creationId xmlns:p14="http://schemas.microsoft.com/office/powerpoint/2010/main" val="255826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746" y="267686"/>
            <a:ext cx="11063653" cy="1942114"/>
          </a:xfrm>
        </p:spPr>
        <p:txBody>
          <a:bodyPr>
            <a:normAutofit/>
          </a:bodyPr>
          <a:lstStyle/>
          <a:p>
            <a:r>
              <a:rPr lang="cs-CZ" dirty="0"/>
              <a:t>Jak NE</a:t>
            </a:r>
            <a:br>
              <a:rPr lang="cs-CZ" dirty="0"/>
            </a:br>
            <a:br>
              <a:rPr lang="cs-CZ" dirty="0"/>
            </a:br>
            <a:r>
              <a:rPr lang="cs-CZ" sz="1600" dirty="0"/>
              <a:t>razítko to nevyřeší</a:t>
            </a:r>
          </a:p>
        </p:txBody>
      </p:sp>
      <p:pic>
        <p:nvPicPr>
          <p:cNvPr id="4" name="Zástupný symbol pro obsah 3" descr="gdpr razítko.jpg"/>
          <p:cNvPicPr>
            <a:picLocks noGrp="1" noChangeAspect="1"/>
          </p:cNvPicPr>
          <p:nvPr>
            <p:ph idx="1"/>
          </p:nvPr>
        </p:nvPicPr>
        <p:blipFill>
          <a:blip r:embed="rId2" cstate="print"/>
          <a:stretch>
            <a:fillRect/>
          </a:stretch>
        </p:blipFill>
        <p:spPr>
          <a:xfrm>
            <a:off x="3683002" y="753719"/>
            <a:ext cx="8508998" cy="6104281"/>
          </a:xfrm>
        </p:spPr>
      </p:pic>
    </p:spTree>
    <p:extLst>
      <p:ext uri="{BB962C8B-B14F-4D97-AF65-F5344CB8AC3E}">
        <p14:creationId xmlns:p14="http://schemas.microsoft.com/office/powerpoint/2010/main" val="104997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 name="Straight Connector 4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4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45" name="Isosceles Triangle 4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4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4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4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49" name="Isosceles Triangle 4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50" name="Isosceles Triangle 4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grpSp>
      <p:pic>
        <p:nvPicPr>
          <p:cNvPr id="5" name="Zástupný obsah 4" descr="Obsah obrázku snímek obrazovky&#10;&#10;Popis byl vytvořen automaticky">
            <a:extLst>
              <a:ext uri="{FF2B5EF4-FFF2-40B4-BE49-F238E27FC236}">
                <a16:creationId xmlns:a16="http://schemas.microsoft.com/office/drawing/2014/main" id="{2DD6B669-5D15-4892-ACB7-42898DFD7095}"/>
              </a:ext>
            </a:extLst>
          </p:cNvPr>
          <p:cNvPicPr>
            <a:picLocks noGrp="1" noChangeAspect="1"/>
          </p:cNvPicPr>
          <p:nvPr>
            <p:ph idx="1"/>
          </p:nvPr>
        </p:nvPicPr>
        <p:blipFill rotWithShape="1">
          <a:blip r:embed="rId2"/>
          <a:srcRect t="14054" b="10695"/>
          <a:stretch/>
        </p:blipFill>
        <p:spPr>
          <a:xfrm>
            <a:off x="359402" y="228486"/>
            <a:ext cx="10840785" cy="6097943"/>
          </a:xfrm>
          <a:prstGeom prst="rect">
            <a:avLst/>
          </a:prstGeom>
        </p:spPr>
      </p:pic>
      <p:sp>
        <p:nvSpPr>
          <p:cNvPr id="52" name="Freeform: Shape 51">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54" name="Straight Connector 53">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Freeform: Shape 57">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Freeform: Shape 59">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292539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1E18C2-7CAB-4DA1-99E1-0A8BBDCD165C}"/>
              </a:ext>
            </a:extLst>
          </p:cNvPr>
          <p:cNvSpPr>
            <a:spLocks noGrp="1"/>
          </p:cNvSpPr>
          <p:nvPr>
            <p:ph type="title"/>
          </p:nvPr>
        </p:nvSpPr>
        <p:spPr/>
        <p:txBody>
          <a:bodyPr/>
          <a:lstStyle/>
          <a:p>
            <a:r>
              <a:rPr lang="cs-CZ" dirty="0"/>
              <a:t>Dále z článku</a:t>
            </a:r>
          </a:p>
        </p:txBody>
      </p:sp>
      <p:sp>
        <p:nvSpPr>
          <p:cNvPr id="3" name="Zástupný obsah 2">
            <a:extLst>
              <a:ext uri="{FF2B5EF4-FFF2-40B4-BE49-F238E27FC236}">
                <a16:creationId xmlns:a16="http://schemas.microsoft.com/office/drawing/2014/main" id="{D71E4608-D3D7-4911-8978-BEE93E65D7AF}"/>
              </a:ext>
            </a:extLst>
          </p:cNvPr>
          <p:cNvSpPr>
            <a:spLocks noGrp="1"/>
          </p:cNvSpPr>
          <p:nvPr>
            <p:ph idx="1"/>
          </p:nvPr>
        </p:nvSpPr>
        <p:spPr/>
        <p:txBody>
          <a:bodyPr/>
          <a:lstStyle/>
          <a:p>
            <a:pPr algn="just" fontAlgn="base"/>
            <a:r>
              <a:rPr lang="cs-CZ" i="1" dirty="0"/>
              <a:t>Výkresy si děti nepodepisují</a:t>
            </a:r>
          </a:p>
          <a:p>
            <a:pPr algn="just" fontAlgn="base"/>
            <a:r>
              <a:rPr lang="cs-CZ" i="1" dirty="0"/>
              <a:t>Kromě speciálního systému omluvenek se lze však v Mateřské škole u Vysočanského pivovaru setkat ještě s jedním opatřením, o kterém se hovořilo už před zavedením GDPR. Týká se to výkresů. "Výkresy se nemohou podepisovat. V některých třídách si je ale mohou děti podepsat zezadu a tužkou," sdělila Aktuálně.cz Ledererová.</a:t>
            </a:r>
          </a:p>
          <a:p>
            <a:pPr algn="just" fontAlgn="base"/>
            <a:r>
              <a:rPr lang="cs-CZ" i="1" dirty="0"/>
              <a:t>Vysvětlila, že toto opatření slouží pro ochranu dětí a jejich údajů, a navíc podpisy u výkresů nejsou nutné. "Děti si své výkresy poznají, tak tu nevidím problém," míní. </a:t>
            </a:r>
            <a:endParaRPr lang="cs-CZ" dirty="0"/>
          </a:p>
        </p:txBody>
      </p:sp>
    </p:spTree>
    <p:extLst>
      <p:ext uri="{BB962C8B-B14F-4D97-AF65-F5344CB8AC3E}">
        <p14:creationId xmlns:p14="http://schemas.microsoft.com/office/powerpoint/2010/main" val="3865301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14E9F9-251C-4709-8289-EBE270D10DBA}"/>
              </a:ext>
            </a:extLst>
          </p:cNvPr>
          <p:cNvSpPr>
            <a:spLocks noGrp="1"/>
          </p:cNvSpPr>
          <p:nvPr>
            <p:ph type="title"/>
          </p:nvPr>
        </p:nvSpPr>
        <p:spPr/>
        <p:txBody>
          <a:bodyPr/>
          <a:lstStyle/>
          <a:p>
            <a:r>
              <a:rPr lang="cs-CZ" dirty="0"/>
              <a:t>r. 2018  - Nesmyslné investice ve státní správě</a:t>
            </a:r>
          </a:p>
        </p:txBody>
      </p:sp>
      <p:pic>
        <p:nvPicPr>
          <p:cNvPr id="4" name="Zástupný symbol pro obsah 3"/>
          <p:cNvPicPr>
            <a:picLocks noGrp="1" noChangeAspect="1"/>
          </p:cNvPicPr>
          <p:nvPr>
            <p:ph idx="1"/>
          </p:nvPr>
        </p:nvPicPr>
        <p:blipFill>
          <a:blip r:embed="rId2"/>
          <a:stretch>
            <a:fillRect/>
          </a:stretch>
        </p:blipFill>
        <p:spPr>
          <a:xfrm>
            <a:off x="1252204" y="1975684"/>
            <a:ext cx="9143149" cy="4598154"/>
          </a:xfrm>
          <a:prstGeom prst="rect">
            <a:avLst/>
          </a:prstGeom>
        </p:spPr>
      </p:pic>
    </p:spTree>
    <p:extLst>
      <p:ext uri="{BB962C8B-B14F-4D97-AF65-F5344CB8AC3E}">
        <p14:creationId xmlns:p14="http://schemas.microsoft.com/office/powerpoint/2010/main" val="174784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772331" y="1253512"/>
            <a:ext cx="8109579" cy="4788514"/>
          </a:xfrm>
          <a:prstGeom prst="rect">
            <a:avLst/>
          </a:prstGeom>
        </p:spPr>
      </p:pic>
    </p:spTree>
    <p:extLst>
      <p:ext uri="{BB962C8B-B14F-4D97-AF65-F5344CB8AC3E}">
        <p14:creationId xmlns:p14="http://schemas.microsoft.com/office/powerpoint/2010/main" val="2621643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2154956" y="373204"/>
            <a:ext cx="5507572" cy="6535105"/>
          </a:xfrm>
          <a:prstGeom prst="rect">
            <a:avLst/>
          </a:prstGeom>
        </p:spPr>
      </p:pic>
    </p:spTree>
    <p:extLst>
      <p:ext uri="{BB962C8B-B14F-4D97-AF65-F5344CB8AC3E}">
        <p14:creationId xmlns:p14="http://schemas.microsoft.com/office/powerpoint/2010/main" val="622840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FEAFC6-F3BE-41BF-9FD5-B6A1084B4126}"/>
              </a:ext>
            </a:extLst>
          </p:cNvPr>
          <p:cNvSpPr>
            <a:spLocks noGrp="1"/>
          </p:cNvSpPr>
          <p:nvPr>
            <p:ph type="title"/>
          </p:nvPr>
        </p:nvSpPr>
        <p:spPr>
          <a:xfrm>
            <a:off x="609600" y="454289"/>
            <a:ext cx="10972800" cy="1755512"/>
          </a:xfrm>
        </p:spPr>
        <p:txBody>
          <a:bodyPr/>
          <a:lstStyle/>
          <a:p>
            <a:r>
              <a:rPr lang="cs-CZ" dirty="0"/>
              <a:t>Proč ochrana osobních údajů?</a:t>
            </a:r>
          </a:p>
        </p:txBody>
      </p:sp>
      <p:pic>
        <p:nvPicPr>
          <p:cNvPr id="5" name="Zástupný symbol pro obsah 4">
            <a:extLst>
              <a:ext uri="{FF2B5EF4-FFF2-40B4-BE49-F238E27FC236}">
                <a16:creationId xmlns:a16="http://schemas.microsoft.com/office/drawing/2014/main" id="{69945ADF-6522-41AC-95A3-18718C16EBE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1992" y="1049039"/>
            <a:ext cx="5267863" cy="5711199"/>
          </a:xfrm>
        </p:spPr>
      </p:pic>
    </p:spTree>
    <p:extLst>
      <p:ext uri="{BB962C8B-B14F-4D97-AF65-F5344CB8AC3E}">
        <p14:creationId xmlns:p14="http://schemas.microsoft.com/office/powerpoint/2010/main" val="21926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92DE33-0BE9-BB99-AB03-119B3CEAA386}"/>
              </a:ext>
            </a:extLst>
          </p:cNvPr>
          <p:cNvSpPr>
            <a:spLocks noGrp="1"/>
          </p:cNvSpPr>
          <p:nvPr>
            <p:ph type="title"/>
          </p:nvPr>
        </p:nvSpPr>
        <p:spPr/>
        <p:txBody>
          <a:bodyPr/>
          <a:lstStyle/>
          <a:p>
            <a:r>
              <a:rPr lang="cs-CZ" dirty="0"/>
              <a:t>Dnešní webinář</a:t>
            </a:r>
          </a:p>
        </p:txBody>
      </p:sp>
      <p:sp>
        <p:nvSpPr>
          <p:cNvPr id="3" name="Zástupný obsah 2">
            <a:extLst>
              <a:ext uri="{FF2B5EF4-FFF2-40B4-BE49-F238E27FC236}">
                <a16:creationId xmlns:a16="http://schemas.microsoft.com/office/drawing/2014/main" id="{6C37D3FA-803D-6103-838E-1B53AD402930}"/>
              </a:ext>
            </a:extLst>
          </p:cNvPr>
          <p:cNvSpPr>
            <a:spLocks noGrp="1"/>
          </p:cNvSpPr>
          <p:nvPr>
            <p:ph idx="1"/>
          </p:nvPr>
        </p:nvSpPr>
        <p:spPr>
          <a:xfrm>
            <a:off x="677334" y="1406769"/>
            <a:ext cx="8596668" cy="5046785"/>
          </a:xfrm>
        </p:spPr>
        <p:txBody>
          <a:bodyPr>
            <a:normAutofit fontScale="70000" lnSpcReduction="20000"/>
          </a:bodyPr>
          <a:lstStyle/>
          <a:p>
            <a:pPr algn="l">
              <a:buFont typeface="Arial" panose="020B0604020202020204" pitchFamily="34" charset="0"/>
              <a:buChar char="•"/>
            </a:pPr>
            <a:r>
              <a:rPr lang="cs-CZ" b="1" i="0" dirty="0">
                <a:solidFill>
                  <a:srgbClr val="FF6600"/>
                </a:solidFill>
                <a:effectLst/>
                <a:latin typeface="Open Sans" panose="020B0606030504020204" pitchFamily="34" charset="0"/>
              </a:rPr>
              <a:t>GDPR</a:t>
            </a:r>
            <a:endParaRPr lang="cs-CZ" b="0" i="0" dirty="0">
              <a:solidFill>
                <a:srgbClr val="111111"/>
              </a:solidFill>
              <a:effectLst/>
              <a:latin typeface="Open Sans" panose="020B0606030504020204" pitchFamily="34" charset="0"/>
            </a:endParaRPr>
          </a:p>
          <a:p>
            <a:pPr algn="l">
              <a:buFont typeface="Arial" panose="020B0604020202020204" pitchFamily="34" charset="0"/>
              <a:buChar char="•"/>
            </a:pPr>
            <a:r>
              <a:rPr lang="cs-CZ" b="0" i="0" dirty="0">
                <a:solidFill>
                  <a:srgbClr val="111111"/>
                </a:solidFill>
                <a:effectLst/>
                <a:latin typeface="Open Sans" panose="020B0606030504020204" pitchFamily="34" charset="0"/>
              </a:rPr>
              <a:t>-  </a:t>
            </a:r>
            <a:r>
              <a:rPr lang="cs-CZ" b="1" i="0" dirty="0">
                <a:solidFill>
                  <a:srgbClr val="111111"/>
                </a:solidFill>
                <a:effectLst/>
                <a:latin typeface="Open Sans" panose="020B0606030504020204" pitchFamily="34" charset="0"/>
              </a:rPr>
              <a:t>        Jaké povinnosti musíte plnit, na co si dát pozor, povinná dokumentace</a:t>
            </a:r>
            <a:endParaRPr lang="cs-CZ" b="0" i="0" dirty="0">
              <a:solidFill>
                <a:srgbClr val="111111"/>
              </a:solidFill>
              <a:effectLst/>
              <a:latin typeface="Open Sans" panose="020B0606030504020204" pitchFamily="34" charset="0"/>
            </a:endParaRPr>
          </a:p>
          <a:p>
            <a:pPr algn="l">
              <a:buFont typeface="Arial" panose="020B0604020202020204" pitchFamily="34" charset="0"/>
              <a:buChar char="•"/>
            </a:pPr>
            <a:r>
              <a:rPr lang="cs-CZ" b="1" i="0" dirty="0">
                <a:solidFill>
                  <a:srgbClr val="111111"/>
                </a:solidFill>
                <a:effectLst/>
                <a:latin typeface="Open Sans" panose="020B0606030504020204" pitchFamily="34" charset="0"/>
              </a:rPr>
              <a:t>-          Správné postupy</a:t>
            </a:r>
            <a:endParaRPr lang="cs-CZ" b="0" i="0" dirty="0">
              <a:solidFill>
                <a:srgbClr val="111111"/>
              </a:solidFill>
              <a:effectLst/>
              <a:latin typeface="Open Sans" panose="020B0606030504020204" pitchFamily="34" charset="0"/>
            </a:endParaRPr>
          </a:p>
          <a:p>
            <a:pPr algn="l">
              <a:buFont typeface="Arial" panose="020B0604020202020204" pitchFamily="34" charset="0"/>
              <a:buChar char="•"/>
            </a:pPr>
            <a:r>
              <a:rPr lang="cs-CZ" b="1" i="0" dirty="0">
                <a:solidFill>
                  <a:srgbClr val="111111"/>
                </a:solidFill>
                <a:effectLst/>
                <a:latin typeface="Open Sans" panose="020B0606030504020204" pitchFamily="34" charset="0"/>
              </a:rPr>
              <a:t>-          Časté chyby obcí a škol a jejich náprava</a:t>
            </a:r>
            <a:endParaRPr lang="cs-CZ" b="0" i="0" dirty="0">
              <a:solidFill>
                <a:srgbClr val="111111"/>
              </a:solidFill>
              <a:effectLst/>
              <a:latin typeface="Open Sans" panose="020B0606030504020204" pitchFamily="34" charset="0"/>
            </a:endParaRPr>
          </a:p>
          <a:p>
            <a:pPr algn="l">
              <a:buFont typeface="Arial" panose="020B0604020202020204" pitchFamily="34" charset="0"/>
              <a:buChar char="•"/>
            </a:pPr>
            <a:r>
              <a:rPr lang="cs-CZ" b="1" i="0" dirty="0">
                <a:solidFill>
                  <a:srgbClr val="111111"/>
                </a:solidFill>
                <a:effectLst/>
                <a:latin typeface="Open Sans" panose="020B0606030504020204" pitchFamily="34" charset="0"/>
              </a:rPr>
              <a:t>-          Proč je mnoho používaných souhlasů v rozporu s GDPR</a:t>
            </a:r>
            <a:endParaRPr lang="cs-CZ" b="0" i="0" dirty="0">
              <a:solidFill>
                <a:srgbClr val="111111"/>
              </a:solidFill>
              <a:effectLst/>
              <a:latin typeface="Open Sans" panose="020B0606030504020204" pitchFamily="34" charset="0"/>
            </a:endParaRPr>
          </a:p>
          <a:p>
            <a:pPr algn="l">
              <a:buFont typeface="Arial" panose="020B0604020202020204" pitchFamily="34" charset="0"/>
              <a:buChar char="•"/>
            </a:pPr>
            <a:r>
              <a:rPr lang="cs-CZ" b="1" i="0" dirty="0">
                <a:solidFill>
                  <a:srgbClr val="111111"/>
                </a:solidFill>
                <a:effectLst/>
                <a:latin typeface="Open Sans" panose="020B0606030504020204" pitchFamily="34" charset="0"/>
              </a:rPr>
              <a:t>-          Jak na kamerové systémy</a:t>
            </a:r>
            <a:endParaRPr lang="cs-CZ" b="0" i="0" dirty="0">
              <a:solidFill>
                <a:srgbClr val="111111"/>
              </a:solidFill>
              <a:effectLst/>
              <a:latin typeface="Open Sans" panose="020B0606030504020204" pitchFamily="34" charset="0"/>
            </a:endParaRPr>
          </a:p>
          <a:p>
            <a:pPr algn="l">
              <a:buFont typeface="Arial" panose="020B0604020202020204" pitchFamily="34" charset="0"/>
              <a:buChar char="•"/>
            </a:pPr>
            <a:r>
              <a:rPr lang="cs-CZ" b="1" i="0" dirty="0">
                <a:solidFill>
                  <a:srgbClr val="111111"/>
                </a:solidFill>
                <a:effectLst/>
                <a:latin typeface="Open Sans" panose="020B0606030504020204" pitchFamily="34" charset="0"/>
              </a:rPr>
              <a:t>-          Co má dělat pověřenec pro GDPR</a:t>
            </a:r>
            <a:endParaRPr lang="cs-CZ" b="0" i="0" dirty="0">
              <a:solidFill>
                <a:srgbClr val="111111"/>
              </a:solidFill>
              <a:effectLst/>
              <a:latin typeface="Open Sans" panose="020B0606030504020204" pitchFamily="34" charset="0"/>
            </a:endParaRPr>
          </a:p>
          <a:p>
            <a:pPr algn="l">
              <a:buFont typeface="Arial" panose="020B0604020202020204" pitchFamily="34" charset="0"/>
              <a:buChar char="•"/>
            </a:pPr>
            <a:r>
              <a:rPr lang="cs-CZ" b="1" i="0" dirty="0">
                <a:solidFill>
                  <a:srgbClr val="FF6600"/>
                </a:solidFill>
                <a:effectLst/>
                <a:latin typeface="Open Sans" panose="020B0606030504020204" pitchFamily="34" charset="0"/>
              </a:rPr>
              <a:t>Ochrana oznamovatelů</a:t>
            </a:r>
            <a:endParaRPr lang="cs-CZ" b="0" i="0" dirty="0">
              <a:solidFill>
                <a:srgbClr val="111111"/>
              </a:solidFill>
              <a:effectLst/>
              <a:latin typeface="Open Sans" panose="020B0606030504020204" pitchFamily="34" charset="0"/>
            </a:endParaRPr>
          </a:p>
          <a:p>
            <a:pPr algn="l">
              <a:buFont typeface="Arial" panose="020B0604020202020204" pitchFamily="34" charset="0"/>
              <a:buChar char="•"/>
            </a:pPr>
            <a:r>
              <a:rPr lang="cs-CZ" b="1" i="0" dirty="0">
                <a:solidFill>
                  <a:srgbClr val="111111"/>
                </a:solidFill>
                <a:effectLst/>
                <a:latin typeface="Open Sans" panose="020B0606030504020204" pitchFamily="34" charset="0"/>
              </a:rPr>
              <a:t>-          Co musí dodržovat velké město, malá obec, škola, příspěvkové organizace</a:t>
            </a:r>
            <a:endParaRPr lang="cs-CZ" b="0" i="0" dirty="0">
              <a:solidFill>
                <a:srgbClr val="111111"/>
              </a:solidFill>
              <a:effectLst/>
              <a:latin typeface="Open Sans" panose="020B0606030504020204" pitchFamily="34" charset="0"/>
            </a:endParaRPr>
          </a:p>
          <a:p>
            <a:pPr algn="l">
              <a:buFont typeface="Arial" panose="020B0604020202020204" pitchFamily="34" charset="0"/>
              <a:buChar char="•"/>
            </a:pPr>
            <a:r>
              <a:rPr lang="cs-CZ" b="1" i="0" dirty="0">
                <a:solidFill>
                  <a:srgbClr val="111111"/>
                </a:solidFill>
                <a:effectLst/>
                <a:latin typeface="Open Sans" panose="020B0606030504020204" pitchFamily="34" charset="0"/>
              </a:rPr>
              <a:t>-          Kdo musí mít vnitřní oznamovací systém a příslušnou osobu a kdo musí plnit jiné zákonné povinnosti, jak splnit zveřejnění povinných informací na web v souladu s § 9 odst. 2 zákona o ochraně oznamovatelů</a:t>
            </a:r>
            <a:endParaRPr lang="cs-CZ" b="0" i="0" dirty="0">
              <a:solidFill>
                <a:srgbClr val="111111"/>
              </a:solidFill>
              <a:effectLst/>
              <a:latin typeface="Open Sans" panose="020B0606030504020204" pitchFamily="34" charset="0"/>
            </a:endParaRPr>
          </a:p>
          <a:p>
            <a:pPr algn="l">
              <a:buFont typeface="Arial" panose="020B0604020202020204" pitchFamily="34" charset="0"/>
              <a:buChar char="•"/>
            </a:pPr>
            <a:r>
              <a:rPr lang="cs-CZ" b="1" i="0" dirty="0">
                <a:solidFill>
                  <a:srgbClr val="111111"/>
                </a:solidFill>
                <a:effectLst/>
                <a:latin typeface="Open Sans" panose="020B0606030504020204" pitchFamily="34" charset="0"/>
              </a:rPr>
              <a:t>-          Kdo je oznamovatelem a kdo ne, Jaká problémy a rizika ochrana oznamovatelů představuje v pracovněprávních vztazích,</a:t>
            </a:r>
            <a:endParaRPr lang="cs-CZ" b="0" i="0" dirty="0">
              <a:solidFill>
                <a:srgbClr val="111111"/>
              </a:solidFill>
              <a:effectLst/>
              <a:latin typeface="Open Sans" panose="020B0606030504020204" pitchFamily="34" charset="0"/>
            </a:endParaRPr>
          </a:p>
          <a:p>
            <a:pPr algn="l">
              <a:buFont typeface="Arial" panose="020B0604020202020204" pitchFamily="34" charset="0"/>
              <a:buChar char="•"/>
            </a:pPr>
            <a:r>
              <a:rPr lang="cs-CZ" b="1" i="0" dirty="0">
                <a:solidFill>
                  <a:srgbClr val="111111"/>
                </a:solidFill>
                <a:effectLst/>
                <a:latin typeface="Open Sans" panose="020B0606030504020204" pitchFamily="34" charset="0"/>
              </a:rPr>
              <a:t>-          Jak vám oznamovatel může „zavařit“, možné komplikace a co kontroluje Inspektorát práce</a:t>
            </a:r>
            <a:endParaRPr lang="cs-CZ" b="0" i="0" dirty="0">
              <a:solidFill>
                <a:srgbClr val="111111"/>
              </a:solidFill>
              <a:effectLst/>
              <a:latin typeface="Open Sans" panose="020B0606030504020204" pitchFamily="34" charset="0"/>
            </a:endParaRPr>
          </a:p>
          <a:p>
            <a:pPr algn="l">
              <a:buFont typeface="Arial" panose="020B0604020202020204" pitchFamily="34" charset="0"/>
              <a:buChar char="•"/>
            </a:pPr>
            <a:r>
              <a:rPr lang="cs-CZ" b="1" i="0" dirty="0">
                <a:solidFill>
                  <a:srgbClr val="111111"/>
                </a:solidFill>
                <a:effectLst/>
                <a:latin typeface="Open Sans" panose="020B0606030504020204" pitchFamily="34" charset="0"/>
              </a:rPr>
              <a:t>-          Co zákon zakazuje, co jsou „odvetná opatření“ a jaké hrozí pokuty a kontroly</a:t>
            </a:r>
            <a:endParaRPr lang="cs-CZ" b="0" i="0" dirty="0">
              <a:solidFill>
                <a:srgbClr val="111111"/>
              </a:solidFill>
              <a:effectLst/>
              <a:latin typeface="Open Sans" panose="020B0606030504020204" pitchFamily="34" charset="0"/>
            </a:endParaRPr>
          </a:p>
          <a:p>
            <a:pPr algn="l">
              <a:buFont typeface="Arial" panose="020B0604020202020204" pitchFamily="34" charset="0"/>
              <a:buChar char="•"/>
            </a:pPr>
            <a:r>
              <a:rPr lang="cs-CZ" b="1" i="0" dirty="0">
                <a:solidFill>
                  <a:srgbClr val="111111"/>
                </a:solidFill>
                <a:effectLst/>
                <a:latin typeface="Open Sans" panose="020B0606030504020204" pitchFamily="34" charset="0"/>
              </a:rPr>
              <a:t>-          Jak správně nastavit vnitřní předpis organizace</a:t>
            </a:r>
            <a:endParaRPr lang="cs-CZ" b="0" i="0" dirty="0">
              <a:solidFill>
                <a:srgbClr val="111111"/>
              </a:solidFill>
              <a:effectLst/>
              <a:latin typeface="Open Sans" panose="020B0606030504020204" pitchFamily="34" charset="0"/>
            </a:endParaRPr>
          </a:p>
          <a:p>
            <a:pPr algn="l">
              <a:buFont typeface="Arial" panose="020B0604020202020204" pitchFamily="34" charset="0"/>
              <a:buChar char="•"/>
            </a:pPr>
            <a:r>
              <a:rPr lang="cs-CZ" b="1" i="0" dirty="0">
                <a:solidFill>
                  <a:srgbClr val="111111"/>
                </a:solidFill>
                <a:effectLst/>
                <a:latin typeface="Open Sans" panose="020B0606030504020204" pitchFamily="34" charset="0"/>
              </a:rPr>
              <a:t>-          Na co si dát pozor při objednávání služeb.</a:t>
            </a:r>
            <a:endParaRPr lang="cs-CZ" b="0" i="0" dirty="0">
              <a:solidFill>
                <a:srgbClr val="111111"/>
              </a:solidFill>
              <a:effectLst/>
              <a:latin typeface="Open Sans" panose="020B0606030504020204" pitchFamily="34" charset="0"/>
            </a:endParaRPr>
          </a:p>
          <a:p>
            <a:endParaRPr lang="cs-CZ" dirty="0"/>
          </a:p>
        </p:txBody>
      </p:sp>
    </p:spTree>
    <p:extLst>
      <p:ext uri="{BB962C8B-B14F-4D97-AF65-F5344CB8AC3E}">
        <p14:creationId xmlns:p14="http://schemas.microsoft.com/office/powerpoint/2010/main" val="4017656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D22885-EE3D-42A7-B6F4-B9736B7C3EA1}"/>
              </a:ext>
            </a:extLst>
          </p:cNvPr>
          <p:cNvSpPr>
            <a:spLocks noGrp="1"/>
          </p:cNvSpPr>
          <p:nvPr>
            <p:ph type="title"/>
          </p:nvPr>
        </p:nvSpPr>
        <p:spPr/>
        <p:txBody>
          <a:bodyPr/>
          <a:lstStyle/>
          <a:p>
            <a:endParaRPr lang="cs-CZ"/>
          </a:p>
        </p:txBody>
      </p:sp>
      <p:pic>
        <p:nvPicPr>
          <p:cNvPr id="5" name="Zástupný symbol pro obsah 4">
            <a:extLst>
              <a:ext uri="{FF2B5EF4-FFF2-40B4-BE49-F238E27FC236}">
                <a16:creationId xmlns:a16="http://schemas.microsoft.com/office/drawing/2014/main" id="{D2896817-0521-4383-8A86-F778AD655FC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187641"/>
            <a:ext cx="5871248" cy="6467792"/>
          </a:xfrm>
        </p:spPr>
      </p:pic>
    </p:spTree>
    <p:extLst>
      <p:ext uri="{BB962C8B-B14F-4D97-AF65-F5344CB8AC3E}">
        <p14:creationId xmlns:p14="http://schemas.microsoft.com/office/powerpoint/2010/main" val="152857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66F5B4-1F9E-43CF-8947-0DA38D4BB21D}"/>
              </a:ext>
            </a:extLst>
          </p:cNvPr>
          <p:cNvSpPr>
            <a:spLocks noGrp="1"/>
          </p:cNvSpPr>
          <p:nvPr>
            <p:ph type="title"/>
          </p:nvPr>
        </p:nvSpPr>
        <p:spPr/>
        <p:txBody>
          <a:bodyPr/>
          <a:lstStyle/>
          <a:p>
            <a:endParaRPr lang="cs-CZ"/>
          </a:p>
        </p:txBody>
      </p:sp>
      <p:pic>
        <p:nvPicPr>
          <p:cNvPr id="5" name="Zástupný symbol pro obsah 4">
            <a:extLst>
              <a:ext uri="{FF2B5EF4-FFF2-40B4-BE49-F238E27FC236}">
                <a16:creationId xmlns:a16="http://schemas.microsoft.com/office/drawing/2014/main" id="{0990B6B6-B645-4C16-AAB5-4AB798D6804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551709"/>
            <a:ext cx="11874214" cy="8553808"/>
          </a:xfrm>
        </p:spPr>
      </p:pic>
    </p:spTree>
    <p:extLst>
      <p:ext uri="{BB962C8B-B14F-4D97-AF65-F5344CB8AC3E}">
        <p14:creationId xmlns:p14="http://schemas.microsoft.com/office/powerpoint/2010/main" val="106812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5B923D-80E8-2841-D839-FAA6D9879170}"/>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F379484F-AE75-4E30-C569-A76E7E68883D}"/>
              </a:ext>
            </a:extLst>
          </p:cNvPr>
          <p:cNvPicPr>
            <a:picLocks noGrp="1" noChangeAspect="1"/>
          </p:cNvPicPr>
          <p:nvPr>
            <p:ph idx="1"/>
          </p:nvPr>
        </p:nvPicPr>
        <p:blipFill>
          <a:blip r:embed="rId2"/>
          <a:stretch>
            <a:fillRect/>
          </a:stretch>
        </p:blipFill>
        <p:spPr>
          <a:xfrm>
            <a:off x="1229857" y="536332"/>
            <a:ext cx="6656843" cy="6334880"/>
          </a:xfrm>
        </p:spPr>
      </p:pic>
    </p:spTree>
    <p:extLst>
      <p:ext uri="{BB962C8B-B14F-4D97-AF65-F5344CB8AC3E}">
        <p14:creationId xmlns:p14="http://schemas.microsoft.com/office/powerpoint/2010/main" val="4058781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 roce 2018 – zmatky při zavádění pravidel podle nařízení GDPR</a:t>
            </a:r>
          </a:p>
        </p:txBody>
      </p:sp>
      <p:sp>
        <p:nvSpPr>
          <p:cNvPr id="3" name="Zástupný symbol pro obsah 2"/>
          <p:cNvSpPr>
            <a:spLocks noGrp="1"/>
          </p:cNvSpPr>
          <p:nvPr>
            <p:ph idx="1"/>
          </p:nvPr>
        </p:nvSpPr>
        <p:spPr/>
        <p:txBody>
          <a:bodyPr/>
          <a:lstStyle/>
          <a:p>
            <a:r>
              <a:rPr lang="cs-CZ" dirty="0"/>
              <a:t>Obavy z velkých změn</a:t>
            </a:r>
          </a:p>
          <a:p>
            <a:r>
              <a:rPr lang="cs-CZ" dirty="0"/>
              <a:t>Zbytečné výdaje</a:t>
            </a:r>
          </a:p>
          <a:p>
            <a:r>
              <a:rPr lang="cs-CZ" dirty="0"/>
              <a:t>Zavádění nesmyslných formulářů, souhlasů, dokumentů</a:t>
            </a:r>
          </a:p>
          <a:p>
            <a:r>
              <a:rPr lang="cs-CZ" dirty="0"/>
              <a:t>Nebo naopak podcenění přípravy</a:t>
            </a:r>
          </a:p>
        </p:txBody>
      </p:sp>
    </p:spTree>
    <p:extLst>
      <p:ext uri="{BB962C8B-B14F-4D97-AF65-F5344CB8AC3E}">
        <p14:creationId xmlns:p14="http://schemas.microsoft.com/office/powerpoint/2010/main" val="3113945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25F291-F6D4-4A54-BCDB-606C5956D142}"/>
              </a:ext>
            </a:extLst>
          </p:cNvPr>
          <p:cNvSpPr>
            <a:spLocks noGrp="1"/>
          </p:cNvSpPr>
          <p:nvPr>
            <p:ph type="title"/>
          </p:nvPr>
        </p:nvSpPr>
        <p:spPr>
          <a:xfrm>
            <a:off x="677334" y="609600"/>
            <a:ext cx="8596668" cy="766618"/>
          </a:xfrm>
        </p:spPr>
        <p:txBody>
          <a:bodyPr>
            <a:normAutofit/>
          </a:bodyPr>
          <a:lstStyle/>
          <a:p>
            <a:r>
              <a:rPr lang="cs-CZ" dirty="0"/>
              <a:t>To dříve řešili úřední věci na chodbě? </a:t>
            </a:r>
          </a:p>
        </p:txBody>
      </p:sp>
      <p:pic>
        <p:nvPicPr>
          <p:cNvPr id="5" name="Zástupný symbol pro obsah 4">
            <a:extLst>
              <a:ext uri="{FF2B5EF4-FFF2-40B4-BE49-F238E27FC236}">
                <a16:creationId xmlns:a16="http://schemas.microsoft.com/office/drawing/2014/main" id="{3DE27113-3564-4937-9533-89210A69E7F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93415" y="1293092"/>
            <a:ext cx="6964218" cy="5223164"/>
          </a:xfrm>
        </p:spPr>
      </p:pic>
    </p:spTree>
    <p:extLst>
      <p:ext uri="{BB962C8B-B14F-4D97-AF65-F5344CB8AC3E}">
        <p14:creationId xmlns:p14="http://schemas.microsoft.com/office/powerpoint/2010/main" val="116869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8897" y="1143000"/>
            <a:ext cx="4047717" cy="3889112"/>
          </a:xfrm>
        </p:spPr>
        <p:txBody>
          <a:bodyPr/>
          <a:lstStyle/>
          <a:p>
            <a:r>
              <a:rPr lang="cs-CZ" dirty="0"/>
              <a:t>Nesmyslné, nadbytečné a nepoužitelné souhlasy</a:t>
            </a:r>
          </a:p>
        </p:txBody>
      </p:sp>
      <p:pic>
        <p:nvPicPr>
          <p:cNvPr id="4" name="Zástupný symbol pro obsah 3" descr="gdpr škola madness 2.jpg"/>
          <p:cNvPicPr>
            <a:picLocks noGrp="1" noChangeAspect="1"/>
          </p:cNvPicPr>
          <p:nvPr>
            <p:ph idx="1"/>
          </p:nvPr>
        </p:nvPicPr>
        <p:blipFill>
          <a:blip r:embed="rId2" cstate="print"/>
          <a:stretch>
            <a:fillRect/>
          </a:stretch>
        </p:blipFill>
        <p:spPr>
          <a:xfrm>
            <a:off x="4563763" y="941475"/>
            <a:ext cx="7388997" cy="5541748"/>
          </a:xfrm>
        </p:spPr>
      </p:pic>
    </p:spTree>
    <p:extLst>
      <p:ext uri="{BB962C8B-B14F-4D97-AF65-F5344CB8AC3E}">
        <p14:creationId xmlns:p14="http://schemas.microsoft.com/office/powerpoint/2010/main" val="405060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B5BA44-9A72-4C45-BC9F-7DA730E890E5}"/>
              </a:ext>
            </a:extLst>
          </p:cNvPr>
          <p:cNvSpPr>
            <a:spLocks noGrp="1"/>
          </p:cNvSpPr>
          <p:nvPr>
            <p:ph type="title"/>
          </p:nvPr>
        </p:nvSpPr>
        <p:spPr>
          <a:xfrm>
            <a:off x="609600" y="1143000"/>
            <a:ext cx="3118090" cy="5022908"/>
          </a:xfrm>
        </p:spPr>
        <p:txBody>
          <a:bodyPr>
            <a:normAutofit/>
          </a:bodyPr>
          <a:lstStyle/>
          <a:p>
            <a:r>
              <a:rPr lang="cs-CZ" sz="2400" dirty="0"/>
              <a:t>Další nesmyslný souhlas.</a:t>
            </a:r>
            <a:br>
              <a:rPr lang="cs-CZ" sz="2400" dirty="0"/>
            </a:br>
            <a:r>
              <a:rPr lang="cs-CZ" sz="2400" dirty="0"/>
              <a:t>Jak tento souhlas odvoláte? Vrácením vstupenky?</a:t>
            </a:r>
            <a:br>
              <a:rPr lang="cs-CZ" sz="2400" dirty="0"/>
            </a:br>
            <a:br>
              <a:rPr lang="cs-CZ" sz="2400" dirty="0"/>
            </a:br>
            <a:r>
              <a:rPr lang="cs-CZ" sz="2400" dirty="0"/>
              <a:t>+ bonus: správní delikt za zneužití úředního razítka</a:t>
            </a:r>
          </a:p>
        </p:txBody>
      </p:sp>
      <p:pic>
        <p:nvPicPr>
          <p:cNvPr id="4" name="Zástupný symbol pro obsah 3">
            <a:extLst>
              <a:ext uri="{FF2B5EF4-FFF2-40B4-BE49-F238E27FC236}">
                <a16:creationId xmlns:a16="http://schemas.microsoft.com/office/drawing/2014/main" id="{782FE87A-B0B2-452B-ACC3-397F4C087582}"/>
              </a:ext>
            </a:extLst>
          </p:cNvPr>
          <p:cNvPicPr>
            <a:picLocks noGrp="1" noChangeAspect="1"/>
          </p:cNvPicPr>
          <p:nvPr>
            <p:ph idx="1"/>
          </p:nvPr>
        </p:nvPicPr>
        <p:blipFill>
          <a:blip r:embed="rId2" cstate="print"/>
          <a:stretch>
            <a:fillRect/>
          </a:stretch>
        </p:blipFill>
        <p:spPr>
          <a:xfrm>
            <a:off x="3727690" y="-239942"/>
            <a:ext cx="9517256" cy="8973755"/>
          </a:xfrm>
          <a:prstGeom prst="rect">
            <a:avLst/>
          </a:prstGeom>
        </p:spPr>
      </p:pic>
    </p:spTree>
    <p:extLst>
      <p:ext uri="{BB962C8B-B14F-4D97-AF65-F5344CB8AC3E}">
        <p14:creationId xmlns:p14="http://schemas.microsoft.com/office/powerpoint/2010/main" val="168545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136725-47F2-411D-A4CB-CCF604B03DF8}"/>
              </a:ext>
            </a:extLst>
          </p:cNvPr>
          <p:cNvSpPr>
            <a:spLocks noGrp="1"/>
          </p:cNvSpPr>
          <p:nvPr>
            <p:ph type="title"/>
          </p:nvPr>
        </p:nvSpPr>
        <p:spPr/>
        <p:txBody>
          <a:bodyPr>
            <a:normAutofit/>
          </a:bodyPr>
          <a:lstStyle/>
          <a:p>
            <a:r>
              <a:rPr lang="cs-CZ" dirty="0"/>
              <a:t>Nesmyslné souhlasy</a:t>
            </a:r>
            <a:br>
              <a:rPr lang="cs-CZ" dirty="0"/>
            </a:br>
            <a:r>
              <a:rPr lang="cs-CZ" dirty="0"/>
              <a:t> </a:t>
            </a:r>
          </a:p>
        </p:txBody>
      </p:sp>
      <p:pic>
        <p:nvPicPr>
          <p:cNvPr id="4" name="Zástupný symbol pro obsah 3">
            <a:extLst>
              <a:ext uri="{FF2B5EF4-FFF2-40B4-BE49-F238E27FC236}">
                <a16:creationId xmlns:a16="http://schemas.microsoft.com/office/drawing/2014/main" id="{B8862489-6695-4BE1-8B9D-57715A44AF6A}"/>
              </a:ext>
            </a:extLst>
          </p:cNvPr>
          <p:cNvPicPr>
            <a:picLocks noGrp="1" noChangeAspect="1"/>
          </p:cNvPicPr>
          <p:nvPr>
            <p:ph idx="1"/>
          </p:nvPr>
        </p:nvPicPr>
        <p:blipFill>
          <a:blip r:embed="rId2" cstate="print"/>
          <a:stretch>
            <a:fillRect/>
          </a:stretch>
        </p:blipFill>
        <p:spPr>
          <a:xfrm>
            <a:off x="5924080" y="0"/>
            <a:ext cx="4717773" cy="8497302"/>
          </a:xfrm>
          <a:prstGeom prst="rect">
            <a:avLst/>
          </a:prstGeom>
        </p:spPr>
      </p:pic>
    </p:spTree>
    <p:extLst>
      <p:ext uri="{BB962C8B-B14F-4D97-AF65-F5344CB8AC3E}">
        <p14:creationId xmlns:p14="http://schemas.microsoft.com/office/powerpoint/2010/main" val="258252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04C937-8CD0-428B-B345-21EA0A25FBAA}"/>
              </a:ext>
            </a:extLst>
          </p:cNvPr>
          <p:cNvSpPr>
            <a:spLocks noGrp="1"/>
          </p:cNvSpPr>
          <p:nvPr>
            <p:ph type="title"/>
          </p:nvPr>
        </p:nvSpPr>
        <p:spPr>
          <a:xfrm>
            <a:off x="609600" y="1142999"/>
            <a:ext cx="3526172" cy="4368567"/>
          </a:xfrm>
        </p:spPr>
        <p:txBody>
          <a:bodyPr>
            <a:normAutofit/>
          </a:bodyPr>
          <a:lstStyle/>
          <a:p>
            <a:r>
              <a:rPr lang="cs-CZ" dirty="0"/>
              <a:t>Celé špatně, zbytečné části souhlasu, paušální, souhlas až pod podpisem, neplatné</a:t>
            </a:r>
          </a:p>
        </p:txBody>
      </p:sp>
      <p:pic>
        <p:nvPicPr>
          <p:cNvPr id="5" name="Zástupný symbol pro obsah 4">
            <a:extLst>
              <a:ext uri="{FF2B5EF4-FFF2-40B4-BE49-F238E27FC236}">
                <a16:creationId xmlns:a16="http://schemas.microsoft.com/office/drawing/2014/main" id="{B3529C1D-BCCC-41D4-BAF4-CFD482640F4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97788" y="-4416198"/>
            <a:ext cx="8835618" cy="11780825"/>
          </a:xfrm>
        </p:spPr>
      </p:pic>
    </p:spTree>
    <p:extLst>
      <p:ext uri="{BB962C8B-B14F-4D97-AF65-F5344CB8AC3E}">
        <p14:creationId xmlns:p14="http://schemas.microsoft.com/office/powerpoint/2010/main" val="110364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69280" y="609599"/>
            <a:ext cx="3604722" cy="5757949"/>
          </a:xfrm>
        </p:spPr>
        <p:txBody>
          <a:bodyPr/>
          <a:lstStyle/>
          <a:p>
            <a:r>
              <a:rPr lang="cs-CZ" dirty="0"/>
              <a:t>Nový dotazník SEVT pro školy</a:t>
            </a:r>
            <a:br>
              <a:rPr lang="cs-CZ" dirty="0"/>
            </a:br>
            <a:br>
              <a:rPr lang="cs-CZ" dirty="0"/>
            </a:br>
            <a:r>
              <a:rPr lang="cs-CZ" dirty="0"/>
              <a:t>pozor</a:t>
            </a:r>
            <a:br>
              <a:rPr lang="cs-CZ" dirty="0"/>
            </a:br>
            <a:r>
              <a:rPr lang="cs-CZ" sz="2800" dirty="0"/>
              <a:t>zbytečné souhlasy</a:t>
            </a:r>
            <a:br>
              <a:rPr lang="cs-CZ" sz="2800" dirty="0"/>
            </a:br>
            <a:br>
              <a:rPr lang="cs-CZ" sz="2800" dirty="0"/>
            </a:br>
            <a:r>
              <a:rPr lang="cs-CZ" sz="2800" dirty="0"/>
              <a:t>chybně uveden neplatný zákon</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1" y="-168902"/>
            <a:ext cx="5069015" cy="6971711"/>
          </a:xfrm>
        </p:spPr>
      </p:pic>
      <p:sp>
        <p:nvSpPr>
          <p:cNvPr id="3" name="Blesk 2"/>
          <p:cNvSpPr/>
          <p:nvPr/>
        </p:nvSpPr>
        <p:spPr>
          <a:xfrm>
            <a:off x="7845846" y="1965298"/>
            <a:ext cx="1371600" cy="972589"/>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15732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Služby pro města a obce</a:t>
            </a:r>
          </a:p>
        </p:txBody>
      </p:sp>
      <p:sp>
        <p:nvSpPr>
          <p:cNvPr id="3" name="Zástupný symbol pro obsah 2"/>
          <p:cNvSpPr>
            <a:spLocks noGrp="1"/>
          </p:cNvSpPr>
          <p:nvPr>
            <p:ph idx="1"/>
          </p:nvPr>
        </p:nvSpPr>
        <p:spPr>
          <a:xfrm>
            <a:off x="677334" y="1459523"/>
            <a:ext cx="8596668" cy="4581839"/>
          </a:xfrm>
        </p:spPr>
        <p:txBody>
          <a:bodyPr>
            <a:normAutofit/>
          </a:bodyPr>
          <a:lstStyle/>
          <a:p>
            <a:r>
              <a:rPr lang="cs-CZ" sz="2000" dirty="0"/>
              <a:t>Přes 20 let poradenství a školení</a:t>
            </a:r>
          </a:p>
          <a:p>
            <a:r>
              <a:rPr lang="cs-CZ" sz="2000" dirty="0"/>
              <a:t>Nabízíme již přes 7 let služby v oblasti GDPR a ochrany osobních údajů</a:t>
            </a:r>
          </a:p>
          <a:p>
            <a:r>
              <a:rPr lang="cs-CZ" sz="2000" dirty="0"/>
              <a:t>Od r. 2021 desítky subjektů (měst, škol) v oblasti </a:t>
            </a:r>
            <a:r>
              <a:rPr lang="cs-CZ" sz="2000" dirty="0" err="1"/>
              <a:t>whistleblowingu</a:t>
            </a:r>
            <a:endParaRPr lang="cs-CZ" sz="2000" dirty="0"/>
          </a:p>
          <a:p>
            <a:endParaRPr lang="cs-CZ" sz="2000" dirty="0"/>
          </a:p>
          <a:p>
            <a:r>
              <a:rPr lang="cs-CZ" sz="2000" dirty="0"/>
              <a:t>Online aplikace na všechny varianty dokumentů při poskytování informací</a:t>
            </a:r>
          </a:p>
          <a:p>
            <a:r>
              <a:rPr lang="cs-CZ" sz="2000" dirty="0"/>
              <a:t>Výpočty lhůt – vyvěšování záměrů, zák. č. 106/1999</a:t>
            </a:r>
          </a:p>
          <a:p>
            <a:r>
              <a:rPr lang="cs-CZ" sz="2000" dirty="0"/>
              <a:t>Tabulka kompetencí – co rada a co zastupitelstvo, nutnost záměru atd.</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70051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3078" y="652310"/>
            <a:ext cx="2352978" cy="3809030"/>
          </a:xfrm>
        </p:spPr>
        <p:txBody>
          <a:bodyPr/>
          <a:lstStyle/>
          <a:p>
            <a:r>
              <a:rPr lang="cs-CZ" dirty="0"/>
              <a:t>Toto řeší vyhláška, ne GDPR</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3812" y="116213"/>
            <a:ext cx="5694218" cy="7180663"/>
          </a:xfrm>
        </p:spPr>
      </p:pic>
      <p:sp>
        <p:nvSpPr>
          <p:cNvPr id="3" name="Obdélník 2">
            <a:extLst>
              <a:ext uri="{FF2B5EF4-FFF2-40B4-BE49-F238E27FC236}">
                <a16:creationId xmlns:a16="http://schemas.microsoft.com/office/drawing/2014/main" id="{4F64E265-DBAA-B2BD-EC44-9E30482C5F3A}"/>
              </a:ext>
            </a:extLst>
          </p:cNvPr>
          <p:cNvSpPr/>
          <p:nvPr/>
        </p:nvSpPr>
        <p:spPr>
          <a:xfrm rot="1980343">
            <a:off x="1391954" y="4517427"/>
            <a:ext cx="8305405" cy="3429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92279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24006" y="2154955"/>
            <a:ext cx="3091648" cy="2230669"/>
          </a:xfrm>
        </p:spPr>
        <p:txBody>
          <a:bodyPr>
            <a:normAutofit/>
          </a:bodyPr>
          <a:lstStyle/>
          <a:p>
            <a:r>
              <a:rPr lang="cs-CZ" sz="3200" dirty="0"/>
              <a:t>A přitom to jde takto snadno a  srozumitelně</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8903" y="58190"/>
            <a:ext cx="5415103" cy="6701294"/>
          </a:xfrm>
        </p:spPr>
      </p:pic>
    </p:spTree>
    <p:extLst>
      <p:ext uri="{BB962C8B-B14F-4D97-AF65-F5344CB8AC3E}">
        <p14:creationId xmlns:p14="http://schemas.microsoft.com/office/powerpoint/2010/main" val="192175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Vyvěšování na úřední desce</a:t>
            </a:r>
          </a:p>
        </p:txBody>
      </p:sp>
      <p:sp>
        <p:nvSpPr>
          <p:cNvPr id="3" name="Zástupný symbol pro obsah 2"/>
          <p:cNvSpPr>
            <a:spLocks noGrp="1"/>
          </p:cNvSpPr>
          <p:nvPr>
            <p:ph idx="1"/>
          </p:nvPr>
        </p:nvSpPr>
        <p:spPr>
          <a:xfrm>
            <a:off x="677334" y="2160589"/>
            <a:ext cx="3481428" cy="3880773"/>
          </a:xfrm>
        </p:spPr>
        <p:txBody>
          <a:bodyPr/>
          <a:lstStyle/>
          <a:p>
            <a:r>
              <a:rPr lang="cs-CZ" dirty="0"/>
              <a:t>Častý problém</a:t>
            </a:r>
          </a:p>
          <a:p>
            <a:r>
              <a:rPr lang="cs-CZ" dirty="0"/>
              <a:t>Zde správně nastaveno</a:t>
            </a:r>
          </a:p>
          <a:p>
            <a:endParaRPr lang="cs-CZ" dirty="0"/>
          </a:p>
          <a:p>
            <a:endParaRPr lang="cs-CZ" dirty="0"/>
          </a:p>
          <a:p>
            <a:r>
              <a:rPr lang="cs-CZ" dirty="0"/>
              <a:t>Na mnoha městech porušováno, visí déle..</a:t>
            </a:r>
          </a:p>
        </p:txBody>
      </p:sp>
      <p:pic>
        <p:nvPicPr>
          <p:cNvPr id="4" name="Obrázek 3"/>
          <p:cNvPicPr>
            <a:picLocks noChangeAspect="1"/>
          </p:cNvPicPr>
          <p:nvPr/>
        </p:nvPicPr>
        <p:blipFill>
          <a:blip r:embed="rId2"/>
          <a:stretch>
            <a:fillRect/>
          </a:stretch>
        </p:blipFill>
        <p:spPr>
          <a:xfrm>
            <a:off x="4085834" y="1182076"/>
            <a:ext cx="6335290" cy="6061825"/>
          </a:xfrm>
          <a:prstGeom prst="rect">
            <a:avLst/>
          </a:prstGeom>
        </p:spPr>
      </p:pic>
    </p:spTree>
    <p:extLst>
      <p:ext uri="{BB962C8B-B14F-4D97-AF65-F5344CB8AC3E}">
        <p14:creationId xmlns:p14="http://schemas.microsoft.com/office/powerpoint/2010/main" val="569530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81FE16-00D2-F2C8-BDF3-BD4D22AC4CC6}"/>
              </a:ext>
            </a:extLst>
          </p:cNvPr>
          <p:cNvSpPr>
            <a:spLocks noGrp="1"/>
          </p:cNvSpPr>
          <p:nvPr>
            <p:ph type="title"/>
          </p:nvPr>
        </p:nvSpPr>
        <p:spPr>
          <a:xfrm>
            <a:off x="7077807" y="609600"/>
            <a:ext cx="3024555" cy="3848100"/>
          </a:xfrm>
        </p:spPr>
        <p:txBody>
          <a:bodyPr>
            <a:normAutofit/>
          </a:bodyPr>
          <a:lstStyle/>
          <a:p>
            <a:r>
              <a:rPr lang="cs-CZ" dirty="0"/>
              <a:t>Toto visí na úřední desce v Dobrušce, co je špatně?</a:t>
            </a:r>
          </a:p>
        </p:txBody>
      </p:sp>
      <p:pic>
        <p:nvPicPr>
          <p:cNvPr id="5" name="Zástupný obsah 4">
            <a:extLst>
              <a:ext uri="{FF2B5EF4-FFF2-40B4-BE49-F238E27FC236}">
                <a16:creationId xmlns:a16="http://schemas.microsoft.com/office/drawing/2014/main" id="{5C7224B0-ACE1-DF5D-5BBD-C689E6C6E65F}"/>
              </a:ext>
            </a:extLst>
          </p:cNvPr>
          <p:cNvPicPr>
            <a:picLocks noGrp="1" noChangeAspect="1"/>
          </p:cNvPicPr>
          <p:nvPr>
            <p:ph idx="1"/>
          </p:nvPr>
        </p:nvPicPr>
        <p:blipFill>
          <a:blip r:embed="rId2"/>
          <a:stretch>
            <a:fillRect/>
          </a:stretch>
        </p:blipFill>
        <p:spPr>
          <a:xfrm>
            <a:off x="1758462" y="-144214"/>
            <a:ext cx="5433646" cy="7146427"/>
          </a:xfrm>
        </p:spPr>
      </p:pic>
    </p:spTree>
    <p:extLst>
      <p:ext uri="{BB962C8B-B14F-4D97-AF65-F5344CB8AC3E}">
        <p14:creationId xmlns:p14="http://schemas.microsoft.com/office/powerpoint/2010/main" val="786349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GDPR a </a:t>
            </a:r>
            <a:r>
              <a:rPr lang="cs-CZ" dirty="0" err="1"/>
              <a:t>covid</a:t>
            </a:r>
            <a:endParaRPr lang="cs-CZ" dirty="0"/>
          </a:p>
        </p:txBody>
      </p:sp>
      <p:pic>
        <p:nvPicPr>
          <p:cNvPr id="4" name="Zástupný symbol pro obsah 3"/>
          <p:cNvPicPr>
            <a:picLocks noGrp="1" noChangeAspect="1"/>
          </p:cNvPicPr>
          <p:nvPr>
            <p:ph idx="1"/>
          </p:nvPr>
        </p:nvPicPr>
        <p:blipFill>
          <a:blip r:embed="rId2"/>
          <a:stretch>
            <a:fillRect/>
          </a:stretch>
        </p:blipFill>
        <p:spPr>
          <a:xfrm>
            <a:off x="1229536" y="1783106"/>
            <a:ext cx="7161741" cy="5318819"/>
          </a:xfrm>
          <a:prstGeom prst="rect">
            <a:avLst/>
          </a:prstGeom>
        </p:spPr>
      </p:pic>
    </p:spTree>
    <p:extLst>
      <p:ext uri="{BB962C8B-B14F-4D97-AF65-F5344CB8AC3E}">
        <p14:creationId xmlns:p14="http://schemas.microsoft.com/office/powerpoint/2010/main" val="3236755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Problémy v praxi – poskytováni informací </a:t>
            </a:r>
            <a:r>
              <a:rPr lang="cs-CZ" dirty="0" err="1"/>
              <a:t>anonymizace</a:t>
            </a:r>
            <a:r>
              <a:rPr lang="cs-CZ" dirty="0"/>
              <a:t> a GDPR.</a:t>
            </a:r>
          </a:p>
        </p:txBody>
      </p:sp>
      <p:sp>
        <p:nvSpPr>
          <p:cNvPr id="3" name="Zástupný symbol pro obsah 2"/>
          <p:cNvSpPr>
            <a:spLocks noGrp="1"/>
          </p:cNvSpPr>
          <p:nvPr>
            <p:ph idx="1"/>
          </p:nvPr>
        </p:nvSpPr>
        <p:spPr/>
        <p:txBody>
          <a:bodyPr/>
          <a:lstStyle/>
          <a:p>
            <a:r>
              <a:rPr lang="cs-CZ" dirty="0"/>
              <a:t>Zákon č. 106/1999 Sb.  Řeší povinnost poskytnout informace, kromě osobních údajů (někdy)</a:t>
            </a:r>
          </a:p>
          <a:p>
            <a:r>
              <a:rPr lang="cs-CZ" dirty="0"/>
              <a:t>Nutno vydávat rozhodnutí</a:t>
            </a:r>
          </a:p>
          <a:p>
            <a:r>
              <a:rPr lang="cs-CZ" dirty="0"/>
              <a:t>Opřít se o GDPR při neposkytnutí osobních údajů</a:t>
            </a:r>
          </a:p>
        </p:txBody>
      </p:sp>
    </p:spTree>
    <p:extLst>
      <p:ext uri="{BB962C8B-B14F-4D97-AF65-F5344CB8AC3E}">
        <p14:creationId xmlns:p14="http://schemas.microsoft.com/office/powerpoint/2010/main" val="3248843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Zástupný symbol pro obsah 9"/>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9091" t="9640" r="1" b="40503"/>
          <a:stretch/>
        </p:blipFill>
        <p:spPr>
          <a:xfrm>
            <a:off x="1" y="10"/>
            <a:ext cx="12191999" cy="6857990"/>
          </a:xfrm>
          <a:prstGeom prst="rect">
            <a:avLst/>
          </a:prstGeom>
        </p:spPr>
      </p:pic>
      <p:sp>
        <p:nvSpPr>
          <p:cNvPr id="2" name="Nadpis 1"/>
          <p:cNvSpPr>
            <a:spLocks noGrp="1"/>
          </p:cNvSpPr>
          <p:nvPr>
            <p:ph type="title"/>
          </p:nvPr>
        </p:nvSpPr>
        <p:spPr>
          <a:xfrm>
            <a:off x="4704200" y="1678665"/>
            <a:ext cx="5678396" cy="2369131"/>
          </a:xfrm>
        </p:spPr>
        <p:txBody>
          <a:bodyPr vert="horz" lIns="91440" tIns="45720" rIns="91440" bIns="45720" rtlCol="0" anchor="b">
            <a:normAutofit/>
          </a:bodyPr>
          <a:lstStyle/>
          <a:p>
            <a:pPr algn="r"/>
            <a:r>
              <a:rPr lang="en-US" sz="5400" dirty="0" err="1"/>
              <a:t>Jak</a:t>
            </a:r>
            <a:r>
              <a:rPr lang="en-US" sz="5400" dirty="0"/>
              <a:t> </a:t>
            </a:r>
            <a:r>
              <a:rPr lang="cs-CZ" sz="5400" dirty="0"/>
              <a:t>anonymizaci neprovádět</a:t>
            </a:r>
            <a:endParaRPr lang="en-US" sz="5400" dirty="0"/>
          </a:p>
        </p:txBody>
      </p:sp>
      <p:sp>
        <p:nvSpPr>
          <p:cNvPr id="7" name="Zástupný symbol pro obsah 6"/>
          <p:cNvSpPr>
            <a:spLocks noGrp="1"/>
          </p:cNvSpPr>
          <p:nvPr>
            <p:ph sz="half" idx="2"/>
          </p:nvPr>
        </p:nvSpPr>
        <p:spPr>
          <a:xfrm>
            <a:off x="4700964" y="4050832"/>
            <a:ext cx="4573037" cy="1096899"/>
          </a:xfrm>
        </p:spPr>
        <p:txBody>
          <a:bodyPr vert="horz" lIns="91440" tIns="45720" rIns="91440" bIns="45720" rtlCol="0" anchor="t">
            <a:normAutofit/>
          </a:bodyPr>
          <a:lstStyle/>
          <a:p>
            <a:pPr marL="0" indent="0" algn="r">
              <a:buNone/>
            </a:pPr>
            <a:r>
              <a:rPr lang="en-US">
                <a:solidFill>
                  <a:schemeClr val="bg1"/>
                </a:solidFill>
              </a:rPr>
              <a:t>Kvalitní anonymizace poskytnutých informací</a:t>
            </a:r>
          </a:p>
        </p:txBody>
      </p:sp>
      <p:sp>
        <p:nvSpPr>
          <p:cNvPr id="4" name="Zástupný symbol pro zápatí 3"/>
          <p:cNvSpPr>
            <a:spLocks noGrp="1"/>
          </p:cNvSpPr>
          <p:nvPr>
            <p:ph type="ftr" sz="quarter" idx="11"/>
          </p:nvPr>
        </p:nvSpPr>
        <p:spPr>
          <a:xfrm>
            <a:off x="4092401" y="6041362"/>
            <a:ext cx="4021497" cy="365125"/>
          </a:xfrm>
        </p:spPr>
        <p:txBody>
          <a:bodyPr vert="horz" lIns="91440" tIns="45720" rIns="91440" bIns="45720" rtlCol="0" anchor="ctr">
            <a:norm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panose="020B0603020202020204"/>
                <a:ea typeface="+mn-ea"/>
                <a:cs typeface="+mn-cs"/>
              </a:rPr>
              <a:t>JUDr. Jan Šťastný - Jak přežít kontrolu - hlavní zákonné povinnosti obcí a úskalí kontrol</a:t>
            </a:r>
          </a:p>
        </p:txBody>
      </p:sp>
    </p:spTree>
    <p:extLst>
      <p:ext uri="{BB962C8B-B14F-4D97-AF65-F5344CB8AC3E}">
        <p14:creationId xmlns:p14="http://schemas.microsoft.com/office/powerpoint/2010/main" val="2417752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text 2"/>
          <p:cNvSpPr>
            <a:spLocks noGrp="1"/>
          </p:cNvSpPr>
          <p:nvPr>
            <p:ph type="body" idx="1"/>
          </p:nvPr>
        </p:nvSpPr>
        <p:spPr/>
        <p:txBody>
          <a:bodyPr/>
          <a:lstStyle/>
          <a:p>
            <a:endParaRPr lang="cs-CZ"/>
          </a:p>
        </p:txBody>
      </p:sp>
      <p:sp>
        <p:nvSpPr>
          <p:cNvPr id="5" name="Zástupný symbol pro text 4"/>
          <p:cNvSpPr>
            <a:spLocks noGrp="1"/>
          </p:cNvSpPr>
          <p:nvPr>
            <p:ph type="body" sz="quarter" idx="3"/>
          </p:nvPr>
        </p:nvSpPr>
        <p:spPr/>
        <p:txBody>
          <a:bodyPr/>
          <a:lstStyle/>
          <a:p>
            <a:endParaRPr lang="cs-CZ"/>
          </a:p>
        </p:txBody>
      </p:sp>
      <p:sp>
        <p:nvSpPr>
          <p:cNvPr id="6" name="Zástupný symbol pro obsah 5"/>
          <p:cNvSpPr>
            <a:spLocks noGrp="1"/>
          </p:cNvSpPr>
          <p:nvPr>
            <p:ph sz="quarter" idx="4"/>
          </p:nvPr>
        </p:nvSpPr>
        <p:spPr/>
        <p:txBody>
          <a:bodyPr/>
          <a:lstStyle/>
          <a:p>
            <a:endParaRPr lang="cs-CZ"/>
          </a:p>
        </p:txBody>
      </p:sp>
      <p:sp>
        <p:nvSpPr>
          <p:cNvPr id="7" name="Zástupný symbol pro zápatí 6"/>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JUDr. Jan Šťastný - Jak přežít kontrolu - hlavní zákonné povinnosti obcí a úskalí kontrol</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pic>
        <p:nvPicPr>
          <p:cNvPr id="10" name="Zástupný symbol pro obsah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9093" y="-1870957"/>
            <a:ext cx="11534952" cy="8094881"/>
          </a:xfrm>
        </p:spPr>
      </p:pic>
    </p:spTree>
    <p:extLst>
      <p:ext uri="{BB962C8B-B14F-4D97-AF65-F5344CB8AC3E}">
        <p14:creationId xmlns:p14="http://schemas.microsoft.com/office/powerpoint/2010/main" val="2901251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7CDB21-3AA5-4B19-B715-040BBF6AA8F3}"/>
              </a:ext>
            </a:extLst>
          </p:cNvPr>
          <p:cNvSpPr>
            <a:spLocks noGrp="1"/>
          </p:cNvSpPr>
          <p:nvPr>
            <p:ph type="title"/>
          </p:nvPr>
        </p:nvSpPr>
        <p:spPr/>
        <p:txBody>
          <a:bodyPr/>
          <a:lstStyle/>
          <a:p>
            <a:endParaRPr lang="cs-CZ"/>
          </a:p>
        </p:txBody>
      </p:sp>
      <p:pic>
        <p:nvPicPr>
          <p:cNvPr id="6" name="Zástupný obsah 5" descr="Obsah obrázku snímek obrazovky&#10;&#10;Popis byl vytvořen automaticky">
            <a:extLst>
              <a:ext uri="{FF2B5EF4-FFF2-40B4-BE49-F238E27FC236}">
                <a16:creationId xmlns:a16="http://schemas.microsoft.com/office/drawing/2014/main" id="{E0022FB1-6987-4658-9027-F635FA3D87D8}"/>
              </a:ext>
            </a:extLst>
          </p:cNvPr>
          <p:cNvPicPr>
            <a:picLocks noGrp="1" noChangeAspect="1"/>
          </p:cNvPicPr>
          <p:nvPr>
            <p:ph idx="1"/>
          </p:nvPr>
        </p:nvPicPr>
        <p:blipFill>
          <a:blip r:embed="rId2"/>
          <a:stretch>
            <a:fillRect/>
          </a:stretch>
        </p:blipFill>
        <p:spPr>
          <a:xfrm>
            <a:off x="-811456" y="451513"/>
            <a:ext cx="10869855" cy="6854929"/>
          </a:xfrm>
        </p:spPr>
      </p:pic>
      <p:sp>
        <p:nvSpPr>
          <p:cNvPr id="4" name="Zástupný symbol pro zápatí 3">
            <a:extLst>
              <a:ext uri="{FF2B5EF4-FFF2-40B4-BE49-F238E27FC236}">
                <a16:creationId xmlns:a16="http://schemas.microsoft.com/office/drawing/2014/main" id="{CFEFC7D9-D3CB-46B9-91E3-80B6CCC6D7B2}"/>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40195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Směrnice MÚ již z r. 2010. Úprava podobná GDPR, stačily drobné změny</a:t>
            </a:r>
          </a:p>
        </p:txBody>
      </p:sp>
      <p:pic>
        <p:nvPicPr>
          <p:cNvPr id="4" name="Zástupný symbol pro obsah 3" descr="směrnice stará.jpg"/>
          <p:cNvPicPr>
            <a:picLocks noGrp="1" noChangeAspect="1"/>
          </p:cNvPicPr>
          <p:nvPr>
            <p:ph idx="1"/>
          </p:nvPr>
        </p:nvPicPr>
        <p:blipFill>
          <a:blip r:embed="rId2" cstate="print"/>
          <a:stretch>
            <a:fillRect/>
          </a:stretch>
        </p:blipFill>
        <p:spPr>
          <a:xfrm>
            <a:off x="3078581" y="2031023"/>
            <a:ext cx="6339716" cy="4542815"/>
          </a:xfrm>
        </p:spPr>
      </p:pic>
    </p:spTree>
    <p:extLst>
      <p:ext uri="{BB962C8B-B14F-4D97-AF65-F5344CB8AC3E}">
        <p14:creationId xmlns:p14="http://schemas.microsoft.com/office/powerpoint/2010/main" val="234816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208258" y="200563"/>
            <a:ext cx="7574641" cy="6398470"/>
          </a:xfrm>
          <a:prstGeom prst="rect">
            <a:avLst/>
          </a:prstGeom>
        </p:spPr>
      </p:pic>
      <p:sp>
        <p:nvSpPr>
          <p:cNvPr id="3" name="TextovéPole 2"/>
          <p:cNvSpPr txBox="1"/>
          <p:nvPr/>
        </p:nvSpPr>
        <p:spPr>
          <a:xfrm>
            <a:off x="465935" y="2393749"/>
            <a:ext cx="9510925" cy="646331"/>
          </a:xfrm>
          <a:prstGeom prst="rect">
            <a:avLst/>
          </a:prstGeom>
          <a:noFill/>
        </p:spPr>
        <p:txBody>
          <a:bodyPr wrap="square" rtlCol="0">
            <a:spAutoFit/>
          </a:bodyPr>
          <a:lstStyle/>
          <a:p>
            <a:r>
              <a:rPr lang="cs-CZ" dirty="0"/>
              <a:t>Aplikace na rychlé automatizované vyřizování žádostí o informace a všech variant úkonů podle zákona č. 106/1999 Sb.</a:t>
            </a:r>
          </a:p>
        </p:txBody>
      </p:sp>
    </p:spTree>
    <p:extLst>
      <p:ext uri="{BB962C8B-B14F-4D97-AF65-F5344CB8AC3E}">
        <p14:creationId xmlns:p14="http://schemas.microsoft.com/office/powerpoint/2010/main" val="41876328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1496D1-FE2C-4216-88A0-A2E896032B7E}"/>
              </a:ext>
            </a:extLst>
          </p:cNvPr>
          <p:cNvSpPr>
            <a:spLocks noGrp="1"/>
          </p:cNvSpPr>
          <p:nvPr>
            <p:ph type="title"/>
          </p:nvPr>
        </p:nvSpPr>
        <p:spPr>
          <a:xfrm>
            <a:off x="609600" y="477586"/>
            <a:ext cx="10972800" cy="1175368"/>
          </a:xfrm>
        </p:spPr>
        <p:txBody>
          <a:bodyPr>
            <a:normAutofit fontScale="90000"/>
          </a:bodyPr>
          <a:lstStyle/>
          <a:p>
            <a:r>
              <a:rPr lang="cs-CZ" dirty="0"/>
              <a:t>Jaký je to předpis? GDPR? </a:t>
            </a:r>
            <a:br>
              <a:rPr lang="cs-CZ" dirty="0"/>
            </a:br>
            <a:r>
              <a:rPr lang="cs-CZ" dirty="0"/>
              <a:t>Ne, občanský  zákoník, platí od r. 2014</a:t>
            </a:r>
            <a:br>
              <a:rPr lang="cs-CZ" dirty="0"/>
            </a:br>
            <a:endParaRPr lang="cs-CZ" dirty="0"/>
          </a:p>
        </p:txBody>
      </p:sp>
      <p:sp>
        <p:nvSpPr>
          <p:cNvPr id="3" name="Zástupný symbol pro obsah 2">
            <a:extLst>
              <a:ext uri="{FF2B5EF4-FFF2-40B4-BE49-F238E27FC236}">
                <a16:creationId xmlns:a16="http://schemas.microsoft.com/office/drawing/2014/main" id="{5EACF3C2-B12E-41AD-B5C3-AC9E9EA273D4}"/>
              </a:ext>
            </a:extLst>
          </p:cNvPr>
          <p:cNvSpPr>
            <a:spLocks noGrp="1"/>
          </p:cNvSpPr>
          <p:nvPr>
            <p:ph idx="1"/>
          </p:nvPr>
        </p:nvSpPr>
        <p:spPr>
          <a:xfrm>
            <a:off x="677334" y="1837592"/>
            <a:ext cx="8596668" cy="4598153"/>
          </a:xfrm>
        </p:spPr>
        <p:txBody>
          <a:bodyPr>
            <a:normAutofit fontScale="62500" lnSpcReduction="20000"/>
          </a:bodyPr>
          <a:lstStyle/>
          <a:p>
            <a:pPr lvl="0">
              <a:buClr>
                <a:srgbClr val="37A76F">
                  <a:lumMod val="75000"/>
                </a:srgbClr>
              </a:buClr>
            </a:pPr>
            <a:r>
              <a:rPr lang="cs-CZ" sz="2600" dirty="0">
                <a:solidFill>
                  <a:srgbClr val="455F51"/>
                </a:solidFill>
              </a:rPr>
              <a:t>Zachytit jakýmkoli způsobem podobu člověka tak, aby podle zobrazení bylo možné určit jeho totožnost, je možné </a:t>
            </a:r>
            <a:r>
              <a:rPr lang="cs-CZ" sz="2600" u="sng" dirty="0">
                <a:solidFill>
                  <a:srgbClr val="455F51"/>
                </a:solidFill>
              </a:rPr>
              <a:t>jen s jeho svolením</a:t>
            </a:r>
            <a:r>
              <a:rPr lang="cs-CZ" sz="2600" dirty="0">
                <a:solidFill>
                  <a:srgbClr val="455F51"/>
                </a:solidFill>
              </a:rPr>
              <a:t>.</a:t>
            </a:r>
          </a:p>
          <a:p>
            <a:pPr lvl="0">
              <a:buClr>
                <a:srgbClr val="37A76F">
                  <a:lumMod val="75000"/>
                </a:srgbClr>
              </a:buClr>
            </a:pPr>
            <a:r>
              <a:rPr lang="cs-CZ" sz="2600" dirty="0">
                <a:solidFill>
                  <a:srgbClr val="455F51"/>
                </a:solidFill>
              </a:rPr>
              <a:t>Rozšiřovat podobu člověka je možné </a:t>
            </a:r>
            <a:r>
              <a:rPr lang="cs-CZ" sz="2600" u="sng" dirty="0">
                <a:solidFill>
                  <a:srgbClr val="455F51"/>
                </a:solidFill>
              </a:rPr>
              <a:t>jen s jeho svolením</a:t>
            </a:r>
            <a:r>
              <a:rPr lang="cs-CZ" sz="2600" dirty="0">
                <a:solidFill>
                  <a:srgbClr val="455F51"/>
                </a:solidFill>
              </a:rPr>
              <a:t>.</a:t>
            </a:r>
          </a:p>
          <a:p>
            <a:pPr lvl="0">
              <a:buClr>
                <a:srgbClr val="37A76F">
                  <a:lumMod val="75000"/>
                </a:srgbClr>
              </a:buClr>
            </a:pPr>
            <a:r>
              <a:rPr lang="cs-CZ" sz="2600" dirty="0">
                <a:solidFill>
                  <a:srgbClr val="455F51"/>
                </a:solidFill>
              </a:rPr>
              <a:t> Svolí-li někdo k zobrazení své podoby za okolností, z nichž je zřejmé, že bude šířeno, platí, že svoluje i k jeho rozmnožování a rozšiřování obvyklým způsobem, jak je mohl vzhledem k okolnostem rozumně předpokládat. </a:t>
            </a:r>
          </a:p>
          <a:p>
            <a:pPr lvl="0">
              <a:buClr>
                <a:srgbClr val="37A76F">
                  <a:lumMod val="75000"/>
                </a:srgbClr>
              </a:buClr>
            </a:pPr>
            <a:r>
              <a:rPr lang="cs-CZ" sz="2600" dirty="0">
                <a:solidFill>
                  <a:srgbClr val="455F51"/>
                </a:solidFill>
              </a:rPr>
              <a:t>Nikdo nesmí zasáhnout do soukromí jiného, nemá-li k tomu zákonný důvod. Zejména nelze bez svolení člověka narušit jeho soukromé prostory, sledovat jeho soukromý život nebo pořizovat o tom zvukový nebo obrazový záznam, využívat takové či jiné záznamy pořízené o soukromém životě člověka třetí osobou, nebo takové záznamy o jeho soukromém životě šířit. Ve stejném rozsahu jsou chráněny i soukromé písemnosti osobní povahy.</a:t>
            </a:r>
          </a:p>
          <a:p>
            <a:pPr lvl="0">
              <a:buClr>
                <a:srgbClr val="37A76F">
                  <a:lumMod val="75000"/>
                </a:srgbClr>
              </a:buClr>
            </a:pPr>
            <a:r>
              <a:rPr lang="cs-CZ" sz="2600" u="sng" dirty="0">
                <a:solidFill>
                  <a:srgbClr val="455F51"/>
                </a:solidFill>
              </a:rPr>
              <a:t>Kdo svolil k použití písemnosti osobní povahy, podobizny nebo zvukového či obrazového záznamu týkajícího se člověka nebo jeho projevů osobní povahy, může svolení odvolat, třebaže je udělil na určitou dobu</a:t>
            </a:r>
            <a:r>
              <a:rPr lang="cs-CZ" sz="2600" dirty="0">
                <a:solidFill>
                  <a:srgbClr val="455F51"/>
                </a:solidFill>
              </a:rPr>
              <a:t>.</a:t>
            </a:r>
          </a:p>
          <a:p>
            <a:pPr lvl="0">
              <a:buClr>
                <a:srgbClr val="37A76F">
                  <a:lumMod val="75000"/>
                </a:srgbClr>
              </a:buClr>
            </a:pPr>
            <a:r>
              <a:rPr lang="cs-CZ" sz="2600" dirty="0">
                <a:solidFill>
                  <a:srgbClr val="455F51"/>
                </a:solidFill>
              </a:rPr>
              <a:t>Bylo-li svolení udělené na určitou dobu odvoláno, aniž to odůvodňuje podstatná změna okolností nebo jiný rozumný důvod, nahradí odvolávající škodu z toho vzniklou osobě, které svolení udělil.</a:t>
            </a:r>
          </a:p>
          <a:p>
            <a:endParaRPr lang="cs-CZ" dirty="0"/>
          </a:p>
        </p:txBody>
      </p:sp>
    </p:spTree>
    <p:extLst>
      <p:ext uri="{BB962C8B-B14F-4D97-AF65-F5344CB8AC3E}">
        <p14:creationId xmlns:p14="http://schemas.microsoft.com/office/powerpoint/2010/main" val="181152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4DB67A-B30C-C50B-8C09-629197A6C128}"/>
              </a:ext>
            </a:extLst>
          </p:cNvPr>
          <p:cNvSpPr>
            <a:spLocks noGrp="1"/>
          </p:cNvSpPr>
          <p:nvPr>
            <p:ph type="title"/>
          </p:nvPr>
        </p:nvSpPr>
        <p:spPr/>
        <p:txBody>
          <a:bodyPr/>
          <a:lstStyle/>
          <a:p>
            <a:r>
              <a:rPr lang="cs-CZ" dirty="0"/>
              <a:t>Jak si zapamatovat to důležité</a:t>
            </a:r>
          </a:p>
        </p:txBody>
      </p:sp>
      <p:sp>
        <p:nvSpPr>
          <p:cNvPr id="3" name="Zástupný obsah 2">
            <a:extLst>
              <a:ext uri="{FF2B5EF4-FFF2-40B4-BE49-F238E27FC236}">
                <a16:creationId xmlns:a16="http://schemas.microsoft.com/office/drawing/2014/main" id="{4E01234E-A7F6-6EE7-B21F-EBC41852BA44}"/>
              </a:ext>
            </a:extLst>
          </p:cNvPr>
          <p:cNvSpPr>
            <a:spLocks noGrp="1"/>
          </p:cNvSpPr>
          <p:nvPr>
            <p:ph idx="1"/>
          </p:nvPr>
        </p:nvSpPr>
        <p:spPr/>
        <p:txBody>
          <a:bodyPr>
            <a:normAutofit fontScale="92500" lnSpcReduction="20000"/>
          </a:bodyPr>
          <a:lstStyle/>
          <a:p>
            <a:r>
              <a:rPr lang="cs-CZ" sz="9600" dirty="0">
                <a:latin typeface="Old English Text MT" panose="03040902040508030806" pitchFamily="66" charset="0"/>
              </a:rPr>
              <a:t>Pravidlo 666</a:t>
            </a:r>
          </a:p>
          <a:p>
            <a:pPr marL="0" indent="0">
              <a:buNone/>
            </a:pPr>
            <a:endParaRPr lang="cs-CZ" sz="9600" dirty="0">
              <a:latin typeface="Old English Text MT" panose="03040902040508030806" pitchFamily="66" charset="0"/>
            </a:endParaRPr>
          </a:p>
          <a:p>
            <a:r>
              <a:rPr lang="cs-CZ" sz="3000" u="sng" dirty="0"/>
              <a:t>6 hlavních zásad </a:t>
            </a:r>
            <a:r>
              <a:rPr lang="cs-CZ" sz="3000" dirty="0"/>
              <a:t>GDPR</a:t>
            </a:r>
          </a:p>
          <a:p>
            <a:pPr lvl="1"/>
            <a:r>
              <a:rPr lang="cs-CZ" sz="2800" u="sng" dirty="0"/>
              <a:t>6 právních důvodů </a:t>
            </a:r>
            <a:r>
              <a:rPr lang="cs-CZ" sz="2800" dirty="0"/>
              <a:t>nakládání s osobními údaji</a:t>
            </a:r>
          </a:p>
          <a:p>
            <a:pPr lvl="2"/>
            <a:r>
              <a:rPr lang="cs-CZ" sz="2600" dirty="0"/>
              <a:t>Tyto důvody jsou </a:t>
            </a:r>
            <a:r>
              <a:rPr lang="cs-CZ" sz="2600" u="sng" dirty="0"/>
              <a:t>v čl. 6 </a:t>
            </a:r>
            <a:r>
              <a:rPr lang="cs-CZ" sz="2600" dirty="0"/>
              <a:t>Nařízení </a:t>
            </a:r>
          </a:p>
        </p:txBody>
      </p:sp>
    </p:spTree>
    <p:extLst>
      <p:ext uri="{BB962C8B-B14F-4D97-AF65-F5344CB8AC3E}">
        <p14:creationId xmlns:p14="http://schemas.microsoft.com/office/powerpoint/2010/main" val="28450727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7290" y="609600"/>
            <a:ext cx="8811527" cy="5501698"/>
          </a:xfrm>
        </p:spPr>
      </p:pic>
      <p:sp>
        <p:nvSpPr>
          <p:cNvPr id="3" name="Obdélník: se zakulacenými rohy 2">
            <a:extLst>
              <a:ext uri="{FF2B5EF4-FFF2-40B4-BE49-F238E27FC236}">
                <a16:creationId xmlns:a16="http://schemas.microsoft.com/office/drawing/2014/main" id="{F4E03B7D-7890-6B0E-1D6D-43E820052C76}"/>
              </a:ext>
            </a:extLst>
          </p:cNvPr>
          <p:cNvSpPr/>
          <p:nvPr/>
        </p:nvSpPr>
        <p:spPr>
          <a:xfrm>
            <a:off x="2963008" y="6216162"/>
            <a:ext cx="5011615" cy="4220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6 zásad ( další zásada – zdravý rozum!)</a:t>
            </a:r>
          </a:p>
        </p:txBody>
      </p:sp>
    </p:spTree>
    <p:extLst>
      <p:ext uri="{BB962C8B-B14F-4D97-AF65-F5344CB8AC3E}">
        <p14:creationId xmlns:p14="http://schemas.microsoft.com/office/powerpoint/2010/main" val="3201693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cap="all" dirty="0"/>
              <a:t>ČLÁNEK 6 GDPR </a:t>
            </a:r>
            <a:r>
              <a:rPr lang="cs-CZ" dirty="0"/>
              <a:t>Zákonnost zpracování</a:t>
            </a:r>
            <a:br>
              <a:rPr lang="cs-CZ" dirty="0"/>
            </a:br>
            <a:endParaRPr lang="cs-CZ" dirty="0"/>
          </a:p>
        </p:txBody>
      </p:sp>
      <p:sp>
        <p:nvSpPr>
          <p:cNvPr id="3" name="Zástupný symbol pro obsah 2"/>
          <p:cNvSpPr>
            <a:spLocks noGrp="1"/>
          </p:cNvSpPr>
          <p:nvPr>
            <p:ph idx="1"/>
          </p:nvPr>
        </p:nvSpPr>
        <p:spPr>
          <a:xfrm>
            <a:off x="677334" y="1584183"/>
            <a:ext cx="8596668" cy="4950574"/>
          </a:xfrm>
        </p:spPr>
        <p:txBody>
          <a:bodyPr>
            <a:normAutofit fontScale="92500" lnSpcReduction="10000"/>
          </a:bodyPr>
          <a:lstStyle/>
          <a:p>
            <a:r>
              <a:rPr lang="cs-CZ" dirty="0"/>
              <a:t>Zpracování je zákonné, pouze pokud je splněna nejméně jedna z těchto podmínek a pouze v odpovídajícím rozsahu:</a:t>
            </a:r>
          </a:p>
          <a:p>
            <a:pPr lvl="1"/>
            <a:r>
              <a:rPr lang="cs-CZ" dirty="0"/>
              <a:t>a) subjekt údajů udělil souhlas se zpracováním svých osobních údajů pro jeden či více konkrétních účelů;</a:t>
            </a:r>
          </a:p>
          <a:p>
            <a:pPr lvl="1"/>
            <a:r>
              <a:rPr lang="cs-CZ" dirty="0"/>
              <a:t>b) zpracování je nezbytné pro splnění smlouvy, jejíž smluvní stranou je subjekt údajů, nebo pro provedení opatření přijatých před uzavřením smlouvy na žádost tohoto subjektu údajů;</a:t>
            </a:r>
          </a:p>
          <a:p>
            <a:pPr lvl="1"/>
            <a:r>
              <a:rPr lang="cs-CZ" dirty="0"/>
              <a:t>c) zpracování je nezbytné pro splnění právní povinnosti, která se na správce vztahuje;</a:t>
            </a:r>
          </a:p>
          <a:p>
            <a:pPr lvl="1"/>
            <a:r>
              <a:rPr lang="cs-CZ" dirty="0"/>
              <a:t>d) zpracování je nezbytné pro ochranu životně důležitých zájmů subjektu údajů nebo jiné fyzické osoby;</a:t>
            </a:r>
          </a:p>
          <a:p>
            <a:pPr lvl="1"/>
            <a:r>
              <a:rPr lang="cs-CZ" dirty="0"/>
              <a:t>e) zpracování je nezbytné pro splnění úkolu prováděného ve veřejném zájmu nebo při výkonu veřejné moci, kterým je pověřen správce;</a:t>
            </a:r>
          </a:p>
          <a:p>
            <a:pPr lvl="1"/>
            <a:r>
              <a:rPr lang="cs-CZ" dirty="0"/>
              <a:t>f) zpracování je nezbytné pro účely oprávněných zájmů příslušného správce či třetí strany, kromě případů, kdy před těmito zájmy mají přednost zájmy nebo základní práva a svobody subjektu údajů vyžadující ochranu osobních údajů, zejména pokud je subjektem údajů dítě.</a:t>
            </a:r>
            <a:br>
              <a:rPr lang="cs-CZ" dirty="0"/>
            </a:br>
            <a:r>
              <a:rPr lang="cs-CZ" dirty="0"/>
              <a:t>První pododstavec písm. f) se netýká zpracování prováděného orgány veřejné moci při plnění jejich úkolů.</a:t>
            </a:r>
          </a:p>
          <a:p>
            <a:endParaRPr lang="cs-CZ" dirty="0"/>
          </a:p>
        </p:txBody>
      </p:sp>
    </p:spTree>
    <p:extLst>
      <p:ext uri="{BB962C8B-B14F-4D97-AF65-F5344CB8AC3E}">
        <p14:creationId xmlns:p14="http://schemas.microsoft.com/office/powerpoint/2010/main" val="3995800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Souhlasy se zpracováním osobních údajů</a:t>
            </a:r>
          </a:p>
        </p:txBody>
      </p:sp>
      <p:sp>
        <p:nvSpPr>
          <p:cNvPr id="3" name="Zástupný symbol pro obsah 2"/>
          <p:cNvSpPr>
            <a:spLocks noGrp="1"/>
          </p:cNvSpPr>
          <p:nvPr>
            <p:ph idx="1"/>
          </p:nvPr>
        </p:nvSpPr>
        <p:spPr/>
        <p:txBody>
          <a:bodyPr/>
          <a:lstStyle/>
          <a:p>
            <a:r>
              <a:rPr lang="cs-CZ" dirty="0"/>
              <a:t>V praxi obcí</a:t>
            </a:r>
          </a:p>
          <a:p>
            <a:r>
              <a:rPr lang="cs-CZ" dirty="0"/>
              <a:t>V praxi škol</a:t>
            </a:r>
          </a:p>
          <a:p>
            <a:endParaRPr lang="cs-CZ" dirty="0"/>
          </a:p>
          <a:p>
            <a:pPr lvl="2"/>
            <a:r>
              <a:rPr lang="cs-CZ" sz="2400" dirty="0">
                <a:solidFill>
                  <a:srgbClr val="FF0000"/>
                </a:solidFill>
              </a:rPr>
              <a:t>Pozor především na sociální sítě</a:t>
            </a:r>
          </a:p>
        </p:txBody>
      </p:sp>
    </p:spTree>
    <p:extLst>
      <p:ext uri="{BB962C8B-B14F-4D97-AF65-F5344CB8AC3E}">
        <p14:creationId xmlns:p14="http://schemas.microsoft.com/office/powerpoint/2010/main" val="8393601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Pokuty a kontroly v souvislosti s GDPR</a:t>
            </a:r>
          </a:p>
        </p:txBody>
      </p:sp>
      <p:sp>
        <p:nvSpPr>
          <p:cNvPr id="3" name="Zástupný symbol pro obsah 2"/>
          <p:cNvSpPr>
            <a:spLocks noGrp="1"/>
          </p:cNvSpPr>
          <p:nvPr>
            <p:ph idx="1"/>
          </p:nvPr>
        </p:nvSpPr>
        <p:spPr/>
        <p:txBody>
          <a:bodyPr/>
          <a:lstStyle/>
          <a:p>
            <a:r>
              <a:rPr lang="cs-CZ" dirty="0"/>
              <a:t>např. pokutu 10 000 dostala jazyková škola za fotografii bývalé zaměstnankyně na </a:t>
            </a:r>
            <a:r>
              <a:rPr lang="cs-CZ" dirty="0" err="1"/>
              <a:t>facebookovém</a:t>
            </a:r>
            <a:r>
              <a:rPr lang="cs-CZ" dirty="0"/>
              <a:t> profilu školy</a:t>
            </a:r>
          </a:p>
          <a:p>
            <a:endParaRPr lang="cs-CZ" dirty="0"/>
          </a:p>
          <a:p>
            <a:r>
              <a:rPr lang="cs-CZ" dirty="0"/>
              <a:t>Kontroly škol</a:t>
            </a:r>
          </a:p>
          <a:p>
            <a:r>
              <a:rPr lang="cs-CZ" dirty="0"/>
              <a:t>Kontroly úřadů</a:t>
            </a:r>
          </a:p>
        </p:txBody>
      </p:sp>
    </p:spTree>
    <p:extLst>
      <p:ext uri="{BB962C8B-B14F-4D97-AF65-F5344CB8AC3E}">
        <p14:creationId xmlns:p14="http://schemas.microsoft.com/office/powerpoint/2010/main" val="2659843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404446"/>
            <a:ext cx="8596668" cy="1525954"/>
          </a:xfrm>
        </p:spPr>
        <p:txBody>
          <a:bodyPr>
            <a:normAutofit fontScale="90000"/>
          </a:bodyPr>
          <a:lstStyle/>
          <a:p>
            <a:r>
              <a:rPr lang="cs-CZ" dirty="0"/>
              <a:t>Povinná dokumentace</a:t>
            </a:r>
            <a:br>
              <a:rPr lang="cs-CZ" dirty="0"/>
            </a:br>
            <a:r>
              <a:rPr lang="cs-CZ" dirty="0"/>
              <a:t>Záznamy o činnostech zpracování (čl. 30 nařízení GDPR)</a:t>
            </a:r>
          </a:p>
        </p:txBody>
      </p:sp>
      <p:sp>
        <p:nvSpPr>
          <p:cNvPr id="3" name="Zástupný symbol pro obsah 2"/>
          <p:cNvSpPr>
            <a:spLocks noGrp="1"/>
          </p:cNvSpPr>
          <p:nvPr>
            <p:ph idx="1"/>
          </p:nvPr>
        </p:nvSpPr>
        <p:spPr>
          <a:xfrm>
            <a:off x="677334" y="2022231"/>
            <a:ext cx="8923866" cy="4619638"/>
          </a:xfrm>
        </p:spPr>
        <p:txBody>
          <a:bodyPr>
            <a:normAutofit fontScale="70000" lnSpcReduction="20000"/>
          </a:bodyPr>
          <a:lstStyle/>
          <a:p>
            <a:r>
              <a:rPr lang="cs-CZ" dirty="0"/>
              <a:t>1. Každý správce a jeho případný zástupce vede záznamy o činnostech zpracování, za něž odpovídá. Tyto záznamy obsahují všechny tyto informace: </a:t>
            </a:r>
          </a:p>
          <a:p>
            <a:pPr lvl="1"/>
            <a:r>
              <a:rPr lang="cs-CZ" dirty="0"/>
              <a:t>a) jméno a kontaktní údaje správce a případného společného správce, zástupce správce a pověřence pro ochranu osobních údajů; </a:t>
            </a:r>
          </a:p>
          <a:p>
            <a:pPr lvl="1"/>
            <a:r>
              <a:rPr lang="cs-CZ" dirty="0"/>
              <a:t>b) účely zpracování; </a:t>
            </a:r>
          </a:p>
          <a:p>
            <a:pPr lvl="1"/>
            <a:r>
              <a:rPr lang="cs-CZ" dirty="0"/>
              <a:t>c) popis kategorií subjektů údajů a kategorií osobních údajů; </a:t>
            </a:r>
          </a:p>
          <a:p>
            <a:pPr lvl="1"/>
            <a:r>
              <a:rPr lang="cs-CZ" dirty="0"/>
              <a:t>d) kategorie příjemců, kterým byly nebo budou osobní údaje zpřístupněny, včetně příjemců ve třetích zemích nebo mezinárodních organizacích; </a:t>
            </a:r>
          </a:p>
          <a:p>
            <a:pPr lvl="1"/>
            <a:r>
              <a:rPr lang="cs-CZ" dirty="0"/>
              <a:t>e) informace o případném předání osobních údajů do třetí země nebo mezinárodní organizaci, včetně identifikace této třetí země či mezinárodní organizace, a v případě předání podle čl. 49 odst. 1 druhého pododstavce doložení vhodných záruk; </a:t>
            </a:r>
          </a:p>
          <a:p>
            <a:pPr lvl="1"/>
            <a:r>
              <a:rPr lang="cs-CZ" dirty="0"/>
              <a:t>f) je-li to možné, plánované lhůty pro výmaz jednotlivých kategorií údajů; </a:t>
            </a:r>
          </a:p>
          <a:p>
            <a:pPr lvl="1"/>
            <a:r>
              <a:rPr lang="cs-CZ" dirty="0"/>
              <a:t>g) je-li to možné, obecný popis technických a organizačních bezpečnostních opatření uvedených v čl. 32 odst. 1. </a:t>
            </a:r>
          </a:p>
          <a:p>
            <a:endParaRPr lang="cs-CZ" dirty="0"/>
          </a:p>
          <a:p>
            <a:r>
              <a:rPr lang="cs-CZ" dirty="0"/>
              <a:t>… 3. Záznamy podle odstavců 1 a 2 se vyhotovují písemně, v to počítaje i elektronickou formu. </a:t>
            </a:r>
          </a:p>
          <a:p>
            <a:r>
              <a:rPr lang="cs-CZ" dirty="0"/>
              <a:t>4. Správce, zpracovatel nebo případný zástupce správce nebo zpracovatele poskytne záznamy na požádání dozorového úřadu. </a:t>
            </a:r>
          </a:p>
          <a:p>
            <a:r>
              <a:rPr lang="cs-CZ" dirty="0"/>
              <a:t>5. Povinnosti uvedené v odstavcích 1 a 2 se nepoužijí pro podnik nebo organizaci zaměstnávající méně než 250 osob, ledaže zpracování, které provádí, pravděpodobně představuje riziko pro práva a svobody subjektů údajů, zpracování není příležitostné, nebo zahrnuje zpracování zvláštních kategorií údajů uvedených v čl. 9 odst. 1 nebo osobních údajů týkajících se rozsudků v trestních věcech a trestných činů uvedených v Článek 10. </a:t>
            </a:r>
          </a:p>
        </p:txBody>
      </p:sp>
    </p:spTree>
    <p:extLst>
      <p:ext uri="{BB962C8B-B14F-4D97-AF65-F5344CB8AC3E}">
        <p14:creationId xmlns:p14="http://schemas.microsoft.com/office/powerpoint/2010/main" val="13531163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Zákon o zpracování osobních údajů</a:t>
            </a:r>
          </a:p>
        </p:txBody>
      </p:sp>
      <p:sp>
        <p:nvSpPr>
          <p:cNvPr id="3" name="Zástupný symbol pro obsah 2"/>
          <p:cNvSpPr>
            <a:spLocks noGrp="1"/>
          </p:cNvSpPr>
          <p:nvPr>
            <p:ph idx="1"/>
          </p:nvPr>
        </p:nvSpPr>
        <p:spPr>
          <a:xfrm>
            <a:off x="677334" y="1524001"/>
            <a:ext cx="8596668" cy="4517362"/>
          </a:xfrm>
        </p:spPr>
        <p:txBody>
          <a:bodyPr>
            <a:normAutofit fontScale="92500" lnSpcReduction="20000"/>
          </a:bodyPr>
          <a:lstStyle/>
          <a:p>
            <a:pPr algn="just"/>
            <a:r>
              <a:rPr lang="cs-CZ" dirty="0"/>
              <a:t>§ 8 	Informační povinnost pro zpracování osobních údajů upravená zákonem</a:t>
            </a:r>
          </a:p>
          <a:p>
            <a:pPr algn="just"/>
            <a:r>
              <a:rPr lang="cs-CZ" dirty="0"/>
              <a:t>	Pokud správce provádí zpracování osobních údajů podle § 5 a je povinen subjektu údajů poskytnout informace podle čl. 13 nebo čl. 14 odst. 1, 2 a 4 nařízení Evropského parlamentu a Rady (EU) 2016/679, </a:t>
            </a:r>
            <a:r>
              <a:rPr lang="cs-CZ" u="sng" dirty="0"/>
              <a:t>může tyto informace v rozsahu odpovídajícím jím obvykle prováděnému zpracování osobních údajů poskytnout zveřejněním způsobem umožňujícím dálkový přístup</a:t>
            </a:r>
            <a:r>
              <a:rPr lang="cs-CZ" dirty="0"/>
              <a:t>.</a:t>
            </a:r>
          </a:p>
          <a:p>
            <a:pPr marL="0" indent="0" algn="just">
              <a:buNone/>
            </a:pPr>
            <a:endParaRPr lang="cs-CZ" dirty="0"/>
          </a:p>
          <a:p>
            <a:pPr algn="just"/>
            <a:r>
              <a:rPr lang="cs-CZ" dirty="0"/>
              <a:t>§ 18 	Výjimky z poučovací a informační povinnosti správce</a:t>
            </a:r>
          </a:p>
          <a:p>
            <a:pPr algn="just"/>
            <a:r>
              <a:rPr lang="cs-CZ" dirty="0"/>
              <a:t>	(1) Správce může při zpracování osobních údajů pro účely uvedené v § 17 odst. 1 své povinnosti, vyplývající z čl. 12 odst. 1 a 2, čl. 13 odst. 1 až 3 a čl. 21 odst. 4, a v jim odpovídajícím rozsahu též z čl. 5 nařízení Evropského parlamentu a Rady (EU) 2016/679, splnit také jakýmkoliv vhodným informováním subjektu údajů o identitě správce. Informovat o identitě správce lze také vhodným přihlášením se k identitě správce, které může být provedeno grafickým označením, ústně či jiným vhodným způsobem. </a:t>
            </a:r>
            <a:r>
              <a:rPr lang="cs-CZ" u="sng" dirty="0"/>
              <a:t>Informace o identitě správce je dostačující tehdy, je-li poučení správce o právech subjektu údajů a dalších skutečnostech potřebných pro ochranu jeho práv v rozsahu odpovídajícím jím obvykle prováděnému zpracování osobních údajů veřejně dostupné způsobem umožňujícím dálkový přístup</a:t>
            </a:r>
          </a:p>
          <a:p>
            <a:endParaRPr lang="cs-CZ" dirty="0"/>
          </a:p>
        </p:txBody>
      </p:sp>
    </p:spTree>
    <p:extLst>
      <p:ext uri="{BB962C8B-B14F-4D97-AF65-F5344CB8AC3E}">
        <p14:creationId xmlns:p14="http://schemas.microsoft.com/office/powerpoint/2010/main" val="17425550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Nadpis 1">
            <a:extLst>
              <a:ext uri="{FF2B5EF4-FFF2-40B4-BE49-F238E27FC236}">
                <a16:creationId xmlns:a16="http://schemas.microsoft.com/office/drawing/2014/main" id="{A3476A49-1C03-44A1-9A2C-7032C8762BF4}"/>
              </a:ext>
            </a:extLst>
          </p:cNvPr>
          <p:cNvSpPr>
            <a:spLocks noGrp="1"/>
          </p:cNvSpPr>
          <p:nvPr>
            <p:ph type="title"/>
          </p:nvPr>
        </p:nvSpPr>
        <p:spPr>
          <a:xfrm>
            <a:off x="643467" y="816638"/>
            <a:ext cx="3367359" cy="5224724"/>
          </a:xfrm>
        </p:spPr>
        <p:txBody>
          <a:bodyPr anchor="ctr">
            <a:normAutofit/>
          </a:bodyPr>
          <a:lstStyle/>
          <a:p>
            <a:r>
              <a:rPr lang="cs-CZ" sz="2800" dirty="0"/>
              <a:t>Zákon o zpracování osobních údajů (zák. č. 110/2019 Sb.)</a:t>
            </a:r>
          </a:p>
        </p:txBody>
      </p:sp>
      <p:sp>
        <p:nvSpPr>
          <p:cNvPr id="3" name="Zástupný obsah 2">
            <a:extLst>
              <a:ext uri="{FF2B5EF4-FFF2-40B4-BE49-F238E27FC236}">
                <a16:creationId xmlns:a16="http://schemas.microsoft.com/office/drawing/2014/main" id="{3CCCA1CA-C042-451E-B505-9EF822889449}"/>
              </a:ext>
            </a:extLst>
          </p:cNvPr>
          <p:cNvSpPr>
            <a:spLocks noGrp="1"/>
          </p:cNvSpPr>
          <p:nvPr>
            <p:ph idx="1"/>
          </p:nvPr>
        </p:nvSpPr>
        <p:spPr>
          <a:xfrm>
            <a:off x="4654295" y="816638"/>
            <a:ext cx="5595298" cy="5224724"/>
          </a:xfrm>
        </p:spPr>
        <p:txBody>
          <a:bodyPr anchor="ctr">
            <a:normAutofit/>
          </a:bodyPr>
          <a:lstStyle/>
          <a:p>
            <a:r>
              <a:rPr lang="cs-CZ" b="1" dirty="0"/>
              <a:t>§ 63</a:t>
            </a:r>
          </a:p>
          <a:p>
            <a:r>
              <a:rPr lang="cs-CZ" b="1" dirty="0"/>
              <a:t>(1) Právnická osoba se dopustí přestupku tím, že při zpracování osobních údajů</a:t>
            </a:r>
          </a:p>
          <a:p>
            <a:r>
              <a:rPr lang="cs-CZ" b="1" dirty="0"/>
              <a:t>…</a:t>
            </a:r>
          </a:p>
          <a:p>
            <a:r>
              <a:rPr lang="cs-CZ" b="1" dirty="0"/>
              <a:t>… r)</a:t>
            </a:r>
            <a:r>
              <a:rPr lang="cs-CZ" dirty="0"/>
              <a:t> neprovede uložené opatření k nápravě ve lhůtě stanovené Úřadem,</a:t>
            </a:r>
          </a:p>
          <a:p>
            <a:r>
              <a:rPr lang="cs-CZ" b="1" dirty="0"/>
              <a:t>..</a:t>
            </a:r>
          </a:p>
          <a:p>
            <a:r>
              <a:rPr lang="cs-CZ" b="1" dirty="0"/>
              <a:t>(3)</a:t>
            </a:r>
            <a:r>
              <a:rPr lang="cs-CZ" dirty="0"/>
              <a:t> Za přestupek podle odstavců 1 a 2 lze uložit pokutu do 10 000 000 Kč.</a:t>
            </a:r>
          </a:p>
          <a:p>
            <a:endParaRPr lang="cs-CZ" dirty="0"/>
          </a:p>
          <a:p>
            <a:pPr marL="0" indent="0">
              <a:buNone/>
            </a:pPr>
            <a:endParaRPr lang="cs-CZ" dirty="0"/>
          </a:p>
        </p:txBody>
      </p:sp>
    </p:spTree>
    <p:extLst>
      <p:ext uri="{BB962C8B-B14F-4D97-AF65-F5344CB8AC3E}">
        <p14:creationId xmlns:p14="http://schemas.microsoft.com/office/powerpoint/2010/main" val="3171643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je zpracování osobních údajů</a:t>
            </a:r>
          </a:p>
        </p:txBody>
      </p:sp>
      <p:sp>
        <p:nvSpPr>
          <p:cNvPr id="3" name="Zástupný symbol pro obsah 2"/>
          <p:cNvSpPr>
            <a:spLocks noGrp="1"/>
          </p:cNvSpPr>
          <p:nvPr>
            <p:ph idx="1"/>
          </p:nvPr>
        </p:nvSpPr>
        <p:spPr>
          <a:xfrm>
            <a:off x="677334" y="1930401"/>
            <a:ext cx="8596668" cy="4110962"/>
          </a:xfrm>
        </p:spPr>
        <p:txBody>
          <a:bodyPr>
            <a:normAutofit fontScale="92500" lnSpcReduction="10000"/>
          </a:bodyPr>
          <a:lstStyle/>
          <a:p>
            <a:pPr algn="just"/>
            <a:r>
              <a:rPr lang="cs-CZ" dirty="0"/>
              <a:t> Zpracování je jakákoli operace nebo soubor operací, která je prováděna s osobními údaji nebo soubory osobních údajů pomocí či bez pomoci automatizovaných postupů, jako je shromáždění, zaznamenání, uspořádání, strukturování, uložení, přizpůsobení nebo pozměnění, vyhledání, nahlédnutí, použití, zpřístupnění přenosem, šíření nebo jakékoli jiné zpřístupnění, seřazení či zkombinování, omezení, výmaz nebo zničení.</a:t>
            </a:r>
          </a:p>
          <a:p>
            <a:pPr algn="just"/>
            <a:r>
              <a:rPr lang="cs-CZ" dirty="0"/>
              <a:t>Zpracování ve smyslu obecného nařízení však není jakékoli nakládání s osobním údajem. Zpracování osobních údajů je nutné považovat již za sofistikovanější činnost, kterou správce s osobními údaji provádí za určitým účelem a z určitého pohledu tak činí systematicky. Pro nakládání s osobními údaji způsobem, který není zpracováním, poskytuje ochranu např. zákon č. 89/2012 Sb., občanský zákoník. Obecným nařízením se tak jako správci řídí pouze subjekty, které osobní údaje zpracovávají ve smyslu definice zpracování.</a:t>
            </a:r>
          </a:p>
          <a:p>
            <a:pPr algn="just"/>
            <a:r>
              <a:rPr lang="cs-CZ" dirty="0"/>
              <a:t>Pojem zpracování podle GDPR má v zásadě stejný význam, jako měl v zákoně č. 101/2000 Sb., o ochraně osobních údajů.</a:t>
            </a:r>
          </a:p>
          <a:p>
            <a:endParaRPr lang="cs-CZ" dirty="0"/>
          </a:p>
        </p:txBody>
      </p:sp>
    </p:spTree>
    <p:extLst>
      <p:ext uri="{BB962C8B-B14F-4D97-AF65-F5344CB8AC3E}">
        <p14:creationId xmlns:p14="http://schemas.microsoft.com/office/powerpoint/2010/main" val="3791980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 name="Zástupný obsah 6">
            <a:extLst>
              <a:ext uri="{FF2B5EF4-FFF2-40B4-BE49-F238E27FC236}">
                <a16:creationId xmlns:a16="http://schemas.microsoft.com/office/drawing/2014/main" id="{0CFF7231-96FE-EFAA-3566-C0CAEF6F7F8F}"/>
              </a:ext>
            </a:extLst>
          </p:cNvPr>
          <p:cNvPicPr>
            <a:picLocks noGrp="1" noChangeAspect="1"/>
          </p:cNvPicPr>
          <p:nvPr>
            <p:ph idx="1"/>
          </p:nvPr>
        </p:nvPicPr>
        <p:blipFill rotWithShape="1">
          <a:blip r:embed="rId2"/>
          <a:srcRect l="1842" t="7082" r="5907" b="6386"/>
          <a:stretch/>
        </p:blipFill>
        <p:spPr>
          <a:xfrm>
            <a:off x="596910" y="587132"/>
            <a:ext cx="10495725" cy="5537800"/>
          </a:xfrm>
        </p:spPr>
      </p:pic>
    </p:spTree>
    <p:extLst>
      <p:ext uri="{BB962C8B-B14F-4D97-AF65-F5344CB8AC3E}">
        <p14:creationId xmlns:p14="http://schemas.microsoft.com/office/powerpoint/2010/main" val="41471052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Čl. 2 GDPR</a:t>
            </a:r>
          </a:p>
        </p:txBody>
      </p:sp>
      <p:sp>
        <p:nvSpPr>
          <p:cNvPr id="3" name="Zástupný symbol pro obsah 2"/>
          <p:cNvSpPr>
            <a:spLocks noGrp="1"/>
          </p:cNvSpPr>
          <p:nvPr>
            <p:ph idx="1"/>
          </p:nvPr>
        </p:nvSpPr>
        <p:spPr/>
        <p:txBody>
          <a:bodyPr/>
          <a:lstStyle/>
          <a:p>
            <a:pPr algn="just"/>
            <a:r>
              <a:rPr lang="cs-CZ" i="1" dirty="0"/>
              <a:t>nařízení se vztahuje na zcela nebo částečně automatizované zpracování osobních údajů a na neautomatizované zpracování těch osobních údajů, které jsou obsaženy v evidenci nebo do ní mají být zařazeny</a:t>
            </a:r>
            <a:endParaRPr lang="cs-CZ" dirty="0"/>
          </a:p>
          <a:p>
            <a:endParaRPr lang="cs-CZ" dirty="0"/>
          </a:p>
        </p:txBody>
      </p:sp>
    </p:spTree>
    <p:extLst>
      <p:ext uri="{BB962C8B-B14F-4D97-AF65-F5344CB8AC3E}">
        <p14:creationId xmlns:p14="http://schemas.microsoft.com/office/powerpoint/2010/main" val="30056996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Osobní údaje, zvláštní kategorie osobních údajů</a:t>
            </a:r>
          </a:p>
        </p:txBody>
      </p:sp>
      <p:sp>
        <p:nvSpPr>
          <p:cNvPr id="3" name="Zástupný symbol pro obsah 2"/>
          <p:cNvSpPr>
            <a:spLocks noGrp="1"/>
          </p:cNvSpPr>
          <p:nvPr>
            <p:ph idx="1"/>
          </p:nvPr>
        </p:nvSpPr>
        <p:spPr/>
        <p:txBody>
          <a:bodyPr>
            <a:normAutofit lnSpcReduction="10000"/>
          </a:bodyPr>
          <a:lstStyle/>
          <a:p>
            <a:pPr algn="just"/>
            <a:r>
              <a:rPr lang="cs-CZ" b="1" dirty="0"/>
              <a:t>Osobní údaj </a:t>
            </a:r>
            <a:r>
              <a:rPr lang="cs-CZ" dirty="0"/>
              <a:t>je každá informace o identifikované nebo identifikovatelné fyzické osobě (subjektu údajů), jestliže lze subjekt údajů přímo či nepřímo pomocí tohoto údaje identifikovat </a:t>
            </a:r>
          </a:p>
          <a:p>
            <a:pPr algn="just"/>
            <a:r>
              <a:rPr lang="cs-CZ" b="1" dirty="0"/>
              <a:t>Subjekt údajů </a:t>
            </a:r>
            <a:r>
              <a:rPr lang="cs-CZ" dirty="0"/>
              <a:t>je fyzická osoba, kterou lze přímo či nepřímo identifikovat, zejména odkazem na určitý identifikátor (jméno, číslo, síťový identifikátor) nebo na jeden či více zvláštních prvků fyzické, fyziologické, genetické, psychické, ekonomické, kulturní nebo společenské identity této fyzické osoby.</a:t>
            </a:r>
          </a:p>
          <a:p>
            <a:pPr algn="just"/>
            <a:r>
              <a:rPr lang="cs-CZ" b="1" dirty="0"/>
              <a:t>Zvláštní kategorie osobních údajů (dříve </a:t>
            </a:r>
            <a:r>
              <a:rPr lang="cs-CZ" b="1" u="sng" dirty="0"/>
              <a:t>citlivé </a:t>
            </a:r>
            <a:r>
              <a:rPr lang="cs-CZ" b="1" dirty="0"/>
              <a:t>osobní údaje) </a:t>
            </a:r>
            <a:r>
              <a:rPr lang="cs-CZ" dirty="0"/>
              <a:t>mohou subjekt údajů samy o sobě poškodit ve společnosti, v zaměstnání, ve škole či mohou zapříčinit jeho diskriminaci. Národnostní, rasový nebo etnický původ, politické postoje, členství v politických stranách či hnutích nebo odborových či zaměstnaneckých organizacích, náboženství a filozofické přesvědčení, údaje o trestné činnosti, zdravotní stav a sexuální život. (tzv. zvláštní kategorie osobních údajů)</a:t>
            </a:r>
          </a:p>
          <a:p>
            <a:endParaRPr lang="cs-CZ" dirty="0"/>
          </a:p>
        </p:txBody>
      </p:sp>
    </p:spTree>
    <p:extLst>
      <p:ext uri="{BB962C8B-B14F-4D97-AF65-F5344CB8AC3E}">
        <p14:creationId xmlns:p14="http://schemas.microsoft.com/office/powerpoint/2010/main" val="6860632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1496D1-FE2C-4216-88A0-A2E896032B7E}"/>
              </a:ext>
            </a:extLst>
          </p:cNvPr>
          <p:cNvSpPr>
            <a:spLocks noGrp="1"/>
          </p:cNvSpPr>
          <p:nvPr>
            <p:ph type="title"/>
          </p:nvPr>
        </p:nvSpPr>
        <p:spPr>
          <a:xfrm>
            <a:off x="609600" y="1143000"/>
            <a:ext cx="10972800" cy="735227"/>
          </a:xfrm>
        </p:spPr>
        <p:txBody>
          <a:bodyPr>
            <a:normAutofit fontScale="90000"/>
          </a:bodyPr>
          <a:lstStyle/>
          <a:p>
            <a:r>
              <a:rPr lang="cs-CZ" dirty="0"/>
              <a:t>Fotografování</a:t>
            </a:r>
            <a:br>
              <a:rPr lang="cs-CZ" dirty="0"/>
            </a:br>
            <a:r>
              <a:rPr lang="cs-CZ" dirty="0"/>
              <a:t>GDPR? Ne, občanský  zákoník, platí od r. 2014</a:t>
            </a:r>
          </a:p>
        </p:txBody>
      </p:sp>
      <p:sp>
        <p:nvSpPr>
          <p:cNvPr id="3" name="Zástupný symbol pro obsah 2">
            <a:extLst>
              <a:ext uri="{FF2B5EF4-FFF2-40B4-BE49-F238E27FC236}">
                <a16:creationId xmlns:a16="http://schemas.microsoft.com/office/drawing/2014/main" id="{5EACF3C2-B12E-41AD-B5C3-AC9E9EA273D4}"/>
              </a:ext>
            </a:extLst>
          </p:cNvPr>
          <p:cNvSpPr>
            <a:spLocks noGrp="1"/>
          </p:cNvSpPr>
          <p:nvPr>
            <p:ph idx="1"/>
          </p:nvPr>
        </p:nvSpPr>
        <p:spPr>
          <a:xfrm>
            <a:off x="677334" y="2355273"/>
            <a:ext cx="8596668" cy="3686089"/>
          </a:xfrm>
        </p:spPr>
        <p:txBody>
          <a:bodyPr>
            <a:normAutofit fontScale="55000" lnSpcReduction="20000"/>
          </a:bodyPr>
          <a:lstStyle/>
          <a:p>
            <a:pPr lvl="0" algn="just">
              <a:buClr>
                <a:srgbClr val="37A76F">
                  <a:lumMod val="75000"/>
                </a:srgbClr>
              </a:buClr>
            </a:pPr>
            <a:r>
              <a:rPr lang="cs-CZ" sz="2600" dirty="0">
                <a:solidFill>
                  <a:srgbClr val="455F51"/>
                </a:solidFill>
              </a:rPr>
              <a:t>Zachytit jakýmkoli způsobem podobu člověka tak, aby podle zobrazení bylo možné určit jeho totožnost, je možné </a:t>
            </a:r>
            <a:r>
              <a:rPr lang="cs-CZ" sz="2600" u="sng" dirty="0">
                <a:solidFill>
                  <a:srgbClr val="455F51"/>
                </a:solidFill>
              </a:rPr>
              <a:t>jen s jeho svolením</a:t>
            </a:r>
            <a:r>
              <a:rPr lang="cs-CZ" sz="2600" dirty="0">
                <a:solidFill>
                  <a:srgbClr val="455F51"/>
                </a:solidFill>
              </a:rPr>
              <a:t>.</a:t>
            </a:r>
          </a:p>
          <a:p>
            <a:pPr lvl="0" algn="just">
              <a:buClr>
                <a:srgbClr val="37A76F">
                  <a:lumMod val="75000"/>
                </a:srgbClr>
              </a:buClr>
            </a:pPr>
            <a:r>
              <a:rPr lang="cs-CZ" sz="2600" dirty="0">
                <a:solidFill>
                  <a:srgbClr val="455F51"/>
                </a:solidFill>
              </a:rPr>
              <a:t>Rozšiřovat podobu člověka je možné </a:t>
            </a:r>
            <a:r>
              <a:rPr lang="cs-CZ" sz="2600" u="sng" dirty="0">
                <a:solidFill>
                  <a:srgbClr val="455F51"/>
                </a:solidFill>
              </a:rPr>
              <a:t>jen s jeho svolením</a:t>
            </a:r>
            <a:r>
              <a:rPr lang="cs-CZ" sz="2600" dirty="0">
                <a:solidFill>
                  <a:srgbClr val="455F51"/>
                </a:solidFill>
              </a:rPr>
              <a:t>.</a:t>
            </a:r>
          </a:p>
          <a:p>
            <a:pPr lvl="0" algn="just">
              <a:buClr>
                <a:srgbClr val="37A76F">
                  <a:lumMod val="75000"/>
                </a:srgbClr>
              </a:buClr>
            </a:pPr>
            <a:r>
              <a:rPr lang="cs-CZ" sz="2600" dirty="0">
                <a:solidFill>
                  <a:srgbClr val="455F51"/>
                </a:solidFill>
              </a:rPr>
              <a:t> Svolí-li někdo k zobrazení své podoby za okolností, z nichž je zřejmé, že bude šířeno, platí, že svoluje i k jeho rozmnožování a rozšiřování obvyklým způsobem, jak je mohl vzhledem k okolnostem rozumně předpokládat. </a:t>
            </a:r>
          </a:p>
          <a:p>
            <a:pPr lvl="0" algn="just">
              <a:buClr>
                <a:srgbClr val="37A76F">
                  <a:lumMod val="75000"/>
                </a:srgbClr>
              </a:buClr>
            </a:pPr>
            <a:r>
              <a:rPr lang="cs-CZ" sz="2600" dirty="0">
                <a:solidFill>
                  <a:srgbClr val="455F51"/>
                </a:solidFill>
              </a:rPr>
              <a:t>Nikdo nesmí zasáhnout do soukromí jiného, nemá-li k tomu zákonný důvod. Zejména nelze bez svolení člověka narušit jeho soukromé prostory, sledovat jeho soukromý život nebo pořizovat o tom zvukový nebo obrazový záznam, využívat takové či jiné záznamy pořízené o soukromém životě člověka třetí osobou, nebo takové záznamy o jeho soukromém životě šířit. Ve stejném rozsahu jsou chráněny i soukromé písemnosti osobní povahy.</a:t>
            </a:r>
          </a:p>
          <a:p>
            <a:pPr lvl="0" algn="just">
              <a:buClr>
                <a:srgbClr val="37A76F">
                  <a:lumMod val="75000"/>
                </a:srgbClr>
              </a:buClr>
            </a:pPr>
            <a:r>
              <a:rPr lang="cs-CZ" sz="2600" u="sng" dirty="0">
                <a:solidFill>
                  <a:srgbClr val="455F51"/>
                </a:solidFill>
              </a:rPr>
              <a:t>Kdo svolil k použití písemnosti osobní povahy, podobizny nebo zvukového či obrazového záznamu týkajícího se člověka nebo jeho projevů osobní povahy, může svolení odvolat, třebaže je udělil na určitou dobu</a:t>
            </a:r>
            <a:r>
              <a:rPr lang="cs-CZ" sz="2600" dirty="0">
                <a:solidFill>
                  <a:srgbClr val="455F51"/>
                </a:solidFill>
              </a:rPr>
              <a:t>.</a:t>
            </a:r>
          </a:p>
          <a:p>
            <a:pPr lvl="0" algn="just">
              <a:buClr>
                <a:srgbClr val="37A76F">
                  <a:lumMod val="75000"/>
                </a:srgbClr>
              </a:buClr>
            </a:pPr>
            <a:r>
              <a:rPr lang="cs-CZ" sz="2600" dirty="0">
                <a:solidFill>
                  <a:srgbClr val="455F51"/>
                </a:solidFill>
              </a:rPr>
              <a:t>Bylo-li svolení udělené na určitou dobu odvoláno, aniž to odůvodňuje podstatná změna okolností nebo jiný rozumný důvod, nahradí odvolávající škodu z toho vzniklou osobě, které svolení udělil.</a:t>
            </a:r>
          </a:p>
          <a:p>
            <a:endParaRPr lang="cs-CZ" dirty="0"/>
          </a:p>
        </p:txBody>
      </p:sp>
    </p:spTree>
    <p:extLst>
      <p:ext uri="{BB962C8B-B14F-4D97-AF65-F5344CB8AC3E}">
        <p14:creationId xmlns:p14="http://schemas.microsoft.com/office/powerpoint/2010/main" val="97303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 17, § 20 zákona o zpracování osobních údajů</a:t>
            </a:r>
            <a:br>
              <a:rPr lang="cs-CZ" dirty="0"/>
            </a:br>
            <a:endParaRPr lang="cs-CZ" dirty="0"/>
          </a:p>
        </p:txBody>
      </p:sp>
      <p:sp>
        <p:nvSpPr>
          <p:cNvPr id="3" name="Zástupný symbol pro obsah 2"/>
          <p:cNvSpPr>
            <a:spLocks noGrp="1"/>
          </p:cNvSpPr>
          <p:nvPr>
            <p:ph idx="1"/>
          </p:nvPr>
        </p:nvSpPr>
        <p:spPr/>
        <p:txBody>
          <a:bodyPr>
            <a:normAutofit fontScale="85000" lnSpcReduction="20000"/>
          </a:bodyPr>
          <a:lstStyle/>
          <a:p>
            <a:pPr algn="just"/>
            <a:r>
              <a:rPr lang="cs-CZ" dirty="0"/>
              <a:t>§ 17	Zákonnost zpracování</a:t>
            </a:r>
          </a:p>
          <a:p>
            <a:pPr algn="just"/>
            <a:r>
              <a:rPr lang="cs-CZ" dirty="0"/>
              <a:t>(1) Osobní údaje lze zpracovávat také tehdy, slouží-li to přiměřeným způsobem </a:t>
            </a:r>
            <a:r>
              <a:rPr lang="cs-CZ" u="sng" dirty="0"/>
              <a:t>pro novinářské účely nebo pro účely akademického, uměleckého nebo literárního projevu</a:t>
            </a:r>
            <a:r>
              <a:rPr lang="cs-CZ" dirty="0"/>
              <a:t>. Při posouzení přiměřenosti podle věty první se přihlédne také k tomu, jestli zpracování zahrnuje osobní údaje uvedené v čl. 9 odst. 1* nebo čl. 10 nařízení Evropského parlamentu a Rady (EU) 2016/679.</a:t>
            </a:r>
          </a:p>
          <a:p>
            <a:pPr algn="just"/>
            <a:r>
              <a:rPr lang="cs-CZ" dirty="0"/>
              <a:t> </a:t>
            </a:r>
            <a:r>
              <a:rPr lang="cs-CZ" sz="1000" dirty="0"/>
              <a:t>( * čl. 9 odst. 1 zakazuje se zpracování osobních údajů, které vypovídají o rasovém či etnickém původu, politických názorech, náboženském vyznání či filozofickém přesvědčení nebo členství v odborech, a zpracování genetických údajů, biometrických údajů za účelem jedinečné identifikace fyzické osoby a údajů o zdravotním stavu či o sexuálním životě nebo sexuální orientaci fyzické osoby)</a:t>
            </a:r>
          </a:p>
          <a:p>
            <a:pPr algn="just"/>
            <a:r>
              <a:rPr lang="cs-CZ" dirty="0"/>
              <a:t>	(2) </a:t>
            </a:r>
            <a:r>
              <a:rPr lang="cs-CZ" u="sng" dirty="0"/>
              <a:t>Zpracování osobních údajů pro účely uvedené v odstavci 1 není podmíněno povolením nebo schválením Úřadu a požívá práva na ochranu zdroje a obsahu informací, a to i v případě zpracování osobních údajů způsobem umožňujícím dálkový přístup</a:t>
            </a:r>
            <a:r>
              <a:rPr lang="cs-CZ" dirty="0"/>
              <a:t>.</a:t>
            </a:r>
          </a:p>
          <a:p>
            <a:pPr algn="just"/>
            <a:endParaRPr lang="cs-CZ" dirty="0"/>
          </a:p>
          <a:p>
            <a:pPr algn="just"/>
            <a:r>
              <a:rPr lang="cs-CZ" dirty="0"/>
              <a:t>§ 20	Výjimka z práv na opravu, na výmaz a na omezení zpracování osobních údajů</a:t>
            </a:r>
          </a:p>
          <a:p>
            <a:pPr algn="just"/>
            <a:r>
              <a:rPr lang="cs-CZ" dirty="0"/>
              <a:t>	(1) V případě uplatnění práv na výmaz nebo na opravu osobních údajů, které jsou zpracovávány pro účely uvedené v § 17 odst. 1, se postupuje podle jiných právních předpisů4).</a:t>
            </a:r>
          </a:p>
        </p:txBody>
      </p:sp>
    </p:spTree>
    <p:extLst>
      <p:ext uri="{BB962C8B-B14F-4D97-AF65-F5344CB8AC3E}">
        <p14:creationId xmlns:p14="http://schemas.microsoft.com/office/powerpoint/2010/main" val="3982066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Citlivé osobní údaje (tzv. zvláštní kategorie os. údajů) lze zpracovávat pokud</a:t>
            </a:r>
          </a:p>
        </p:txBody>
      </p:sp>
      <p:sp>
        <p:nvSpPr>
          <p:cNvPr id="3" name="Zástupný symbol pro obsah 2"/>
          <p:cNvSpPr>
            <a:spLocks noGrp="1"/>
          </p:cNvSpPr>
          <p:nvPr>
            <p:ph idx="1"/>
          </p:nvPr>
        </p:nvSpPr>
        <p:spPr>
          <a:xfrm>
            <a:off x="677334" y="2160589"/>
            <a:ext cx="8596668" cy="4082269"/>
          </a:xfrm>
        </p:spPr>
        <p:txBody>
          <a:bodyPr>
            <a:normAutofit fontScale="92500" lnSpcReduction="20000"/>
          </a:bodyPr>
          <a:lstStyle/>
          <a:p>
            <a:pPr algn="just"/>
            <a:r>
              <a:rPr lang="cs-CZ" dirty="0"/>
              <a:t>byl udělen výslovný souhlas subjektu údajů </a:t>
            </a:r>
          </a:p>
          <a:p>
            <a:pPr algn="just"/>
            <a:r>
              <a:rPr lang="cs-CZ" dirty="0"/>
              <a:t>je to nezbytné pro ochranu životně důležitých zájmů subjektu (např. v situaci, kdy subjekt není schopen udělit souhlas)</a:t>
            </a:r>
          </a:p>
          <a:p>
            <a:pPr algn="just"/>
            <a:r>
              <a:rPr lang="cs-CZ" dirty="0"/>
              <a:t>je zpracování nutné pro obhájení právních nároků (např. trestní řízení)</a:t>
            </a:r>
          </a:p>
          <a:p>
            <a:pPr algn="just"/>
            <a:r>
              <a:rPr lang="cs-CZ" dirty="0"/>
              <a:t>je zpracování nezbytné pro plnění povinností v oblasti pracovního práva, práva sociálního zabezpečení a sociální ochrany</a:t>
            </a:r>
          </a:p>
          <a:p>
            <a:pPr algn="just"/>
            <a:r>
              <a:rPr lang="cs-CZ" dirty="0"/>
              <a:t>údaje prokazatelně zveřejnil sám subjekt údajů </a:t>
            </a:r>
          </a:p>
          <a:p>
            <a:pPr algn="just"/>
            <a:r>
              <a:rPr lang="cs-CZ" dirty="0"/>
              <a:t>je to ve veřejném zájmu (na základě EU nebo národního práva) nebo v oblasti veřejného zdraví</a:t>
            </a:r>
          </a:p>
          <a:p>
            <a:pPr algn="just"/>
            <a:r>
              <a:rPr lang="cs-CZ" dirty="0"/>
              <a:t>je to nutné pro posouzení pracovní schopnosti zaměstnanců, účely preventivního nebo pracovního lékařství, lékařské diagnostiky, poskytování zdravotní nebo sociální péče </a:t>
            </a:r>
          </a:p>
          <a:p>
            <a:pPr algn="just"/>
            <a:r>
              <a:rPr lang="cs-CZ" dirty="0"/>
              <a:t> je to nezbytné pro účely vědeckého či historického výzkumu nebo statistické účely ve veřejném zájmu</a:t>
            </a:r>
          </a:p>
          <a:p>
            <a:pPr algn="just"/>
            <a:endParaRPr lang="cs-CZ" dirty="0"/>
          </a:p>
        </p:txBody>
      </p:sp>
    </p:spTree>
    <p:extLst>
      <p:ext uri="{BB962C8B-B14F-4D97-AF65-F5344CB8AC3E}">
        <p14:creationId xmlns:p14="http://schemas.microsoft.com/office/powerpoint/2010/main" val="24321345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Povinnosti </a:t>
            </a:r>
            <a:r>
              <a:rPr lang="cs-CZ" u="sng" dirty="0"/>
              <a:t>správce</a:t>
            </a:r>
            <a:r>
              <a:rPr lang="cs-CZ" dirty="0"/>
              <a:t> osobních údajů</a:t>
            </a:r>
          </a:p>
        </p:txBody>
      </p:sp>
      <p:sp>
        <p:nvSpPr>
          <p:cNvPr id="3" name="Zástupný symbol pro obsah 2"/>
          <p:cNvSpPr>
            <a:spLocks noGrp="1"/>
          </p:cNvSpPr>
          <p:nvPr>
            <p:ph idx="1"/>
          </p:nvPr>
        </p:nvSpPr>
        <p:spPr>
          <a:xfrm>
            <a:off x="677334" y="1521069"/>
            <a:ext cx="8596668" cy="4520293"/>
          </a:xfrm>
        </p:spPr>
        <p:txBody>
          <a:bodyPr>
            <a:normAutofit fontScale="85000" lnSpcReduction="10000"/>
          </a:bodyPr>
          <a:lstStyle/>
          <a:p>
            <a:pPr algn="just"/>
            <a:r>
              <a:rPr lang="cs-CZ" dirty="0"/>
              <a:t>1. </a:t>
            </a:r>
            <a:r>
              <a:rPr lang="cs-CZ" b="1" dirty="0"/>
              <a:t>Minimalizace</a:t>
            </a:r>
            <a:r>
              <a:rPr lang="cs-CZ" dirty="0"/>
              <a:t> - zpracovávat pouze osobní údaje nezbytné pro daný účel, v nezbytně nutném rozsahu, přiměřeně a pouze pro nutnou dobu </a:t>
            </a:r>
          </a:p>
          <a:p>
            <a:pPr algn="just"/>
            <a:r>
              <a:rPr lang="cs-CZ" dirty="0"/>
              <a:t>2. </a:t>
            </a:r>
            <a:r>
              <a:rPr lang="cs-CZ" b="1" dirty="0"/>
              <a:t>Přesnost</a:t>
            </a:r>
            <a:r>
              <a:rPr lang="cs-CZ" dirty="0"/>
              <a:t> - zajistit maximální přesnost a aktuálnost zpracovávaných osobních údajů </a:t>
            </a:r>
          </a:p>
          <a:p>
            <a:pPr algn="just"/>
            <a:r>
              <a:rPr lang="cs-CZ" dirty="0"/>
              <a:t>3. </a:t>
            </a:r>
            <a:r>
              <a:rPr lang="cs-CZ" b="1" dirty="0"/>
              <a:t>Bezpečnost</a:t>
            </a:r>
            <a:r>
              <a:rPr lang="cs-CZ" dirty="0"/>
              <a:t> - zajistit údaje před neoprávněným či nezákonným zpracováním a náhodnou ztrátou, zničením nebo poškozením </a:t>
            </a:r>
          </a:p>
          <a:p>
            <a:pPr algn="just"/>
            <a:r>
              <a:rPr lang="cs-CZ" dirty="0"/>
              <a:t>4. </a:t>
            </a:r>
            <a:r>
              <a:rPr lang="cs-CZ" b="1" dirty="0"/>
              <a:t>Dokumentace</a:t>
            </a:r>
            <a:r>
              <a:rPr lang="cs-CZ" dirty="0"/>
              <a:t> - vést záznamy o zpracování a doložit svůj soulad s nařízením a zákony ČR</a:t>
            </a:r>
          </a:p>
          <a:p>
            <a:pPr algn="just"/>
            <a:r>
              <a:rPr lang="cs-CZ" dirty="0"/>
              <a:t>5. Data </a:t>
            </a:r>
            <a:r>
              <a:rPr lang="cs-CZ" dirty="0" err="1"/>
              <a:t>protection</a:t>
            </a:r>
            <a:r>
              <a:rPr lang="cs-CZ" dirty="0"/>
              <a:t> by design -počítat s ochranou osobních údajů již od počátku návrhu praktického řešení jejich zpracování (může se jednat o technická řešení typu </a:t>
            </a:r>
            <a:r>
              <a:rPr lang="cs-CZ" dirty="0" err="1"/>
              <a:t>anonymizace</a:t>
            </a:r>
            <a:r>
              <a:rPr lang="cs-CZ" dirty="0"/>
              <a:t>, </a:t>
            </a:r>
            <a:r>
              <a:rPr lang="cs-CZ" dirty="0" err="1"/>
              <a:t>pseudonymizace</a:t>
            </a:r>
            <a:r>
              <a:rPr lang="cs-CZ" dirty="0"/>
              <a:t> a rozdělení oblastí s uloženými daty, nebo personální a organizační opatření) </a:t>
            </a:r>
          </a:p>
          <a:p>
            <a:pPr algn="just"/>
            <a:r>
              <a:rPr lang="cs-CZ" dirty="0"/>
              <a:t>6. </a:t>
            </a:r>
            <a:r>
              <a:rPr lang="cs-CZ" b="1" dirty="0"/>
              <a:t>Transparentnost</a:t>
            </a:r>
            <a:r>
              <a:rPr lang="cs-CZ" dirty="0"/>
              <a:t> - plnit informační povinnost vůči subjektu údajů (i např. oznamovat úniky osobních dat aj.) </a:t>
            </a:r>
          </a:p>
          <a:p>
            <a:pPr algn="just"/>
            <a:r>
              <a:rPr lang="cs-CZ" dirty="0"/>
              <a:t>7. </a:t>
            </a:r>
            <a:r>
              <a:rPr lang="cs-CZ" b="1" dirty="0"/>
              <a:t>Umožnit </a:t>
            </a:r>
            <a:r>
              <a:rPr lang="cs-CZ" dirty="0"/>
              <a:t>subjektu údajů </a:t>
            </a:r>
            <a:r>
              <a:rPr lang="cs-CZ" b="1" dirty="0"/>
              <a:t>realizovat svá práva </a:t>
            </a:r>
            <a:r>
              <a:rPr lang="cs-CZ" dirty="0"/>
              <a:t>(např. vytvoření kopie zpracovaných osobních údajů, zajistit přenositelnost údajů, omezit zpracování osobních údajů aj.) </a:t>
            </a:r>
          </a:p>
          <a:p>
            <a:pPr algn="just"/>
            <a:r>
              <a:rPr lang="cs-CZ" dirty="0"/>
              <a:t>8. </a:t>
            </a:r>
            <a:r>
              <a:rPr lang="cs-CZ" b="1" dirty="0"/>
              <a:t>Oznámit</a:t>
            </a:r>
            <a:r>
              <a:rPr lang="cs-CZ" dirty="0"/>
              <a:t> všem příjemcům osobních údajů informace-ohledně opravy, výmazu osobních údajů nebo omezení zpracování </a:t>
            </a:r>
          </a:p>
          <a:p>
            <a:pPr algn="just"/>
            <a:r>
              <a:rPr lang="cs-CZ" dirty="0"/>
              <a:t>9. Kontrolovat zpracovatele</a:t>
            </a:r>
          </a:p>
          <a:p>
            <a:endParaRPr lang="cs-CZ" dirty="0"/>
          </a:p>
        </p:txBody>
      </p:sp>
    </p:spTree>
    <p:extLst>
      <p:ext uri="{BB962C8B-B14F-4D97-AF65-F5344CB8AC3E}">
        <p14:creationId xmlns:p14="http://schemas.microsoft.com/office/powerpoint/2010/main" val="18674467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GDPR - Nové povinnosti, nová práva</a:t>
            </a:r>
          </a:p>
        </p:txBody>
      </p:sp>
      <p:sp>
        <p:nvSpPr>
          <p:cNvPr id="3" name="Zástupný symbol pro obsah 2"/>
          <p:cNvSpPr>
            <a:spLocks noGrp="1"/>
          </p:cNvSpPr>
          <p:nvPr>
            <p:ph idx="1"/>
          </p:nvPr>
        </p:nvSpPr>
        <p:spPr>
          <a:xfrm>
            <a:off x="677334" y="1749669"/>
            <a:ext cx="8596668" cy="4659923"/>
          </a:xfrm>
        </p:spPr>
        <p:txBody>
          <a:bodyPr>
            <a:normAutofit fontScale="92500" lnSpcReduction="10000"/>
          </a:bodyPr>
          <a:lstStyle/>
          <a:p>
            <a:pPr algn="just"/>
            <a:r>
              <a:rPr lang="cs-CZ" dirty="0"/>
              <a:t>Subjekt údajů je považován za slabší stranu než správce a práva definovaná nařízením GDPR tento stav narovnávají </a:t>
            </a:r>
          </a:p>
          <a:p>
            <a:pPr algn="just"/>
            <a:r>
              <a:rPr lang="cs-CZ" dirty="0"/>
              <a:t>Krátké lhůty na dodržování lhůty pro reakci na podněty subjektů údajů (30 dnů)! </a:t>
            </a:r>
            <a:br>
              <a:rPr lang="cs-CZ" dirty="0"/>
            </a:br>
            <a:endParaRPr lang="cs-CZ" dirty="0"/>
          </a:p>
          <a:p>
            <a:r>
              <a:rPr lang="cs-CZ" b="1" dirty="0"/>
              <a:t>Subjekt údajů má právo</a:t>
            </a:r>
            <a:r>
              <a:rPr lang="cs-CZ" dirty="0"/>
              <a:t>: </a:t>
            </a:r>
            <a:br>
              <a:rPr lang="cs-CZ" dirty="0"/>
            </a:br>
            <a:r>
              <a:rPr lang="cs-CZ" dirty="0"/>
              <a:t>1. být informován o zpracování jeho osobních údajů např. zda jsou či nejsou údaje zpracovávané </a:t>
            </a:r>
            <a:br>
              <a:rPr lang="cs-CZ" dirty="0"/>
            </a:br>
            <a:r>
              <a:rPr lang="cs-CZ" dirty="0"/>
              <a:t>2. na přístup k osobním údajům např. informace o účelu zpracování, totožnosti správce, o jeho oprávněných zájmech, o příjemcích osobních údajů, plánované době uložení a zpracování, o příjemcích s přístupem k údajům </a:t>
            </a:r>
            <a:br>
              <a:rPr lang="cs-CZ" dirty="0"/>
            </a:br>
            <a:r>
              <a:rPr lang="cs-CZ" dirty="0"/>
              <a:t>3. na opravu (doplnění) </a:t>
            </a:r>
            <a:br>
              <a:rPr lang="cs-CZ" dirty="0"/>
            </a:br>
            <a:r>
              <a:rPr lang="cs-CZ" dirty="0"/>
              <a:t>4. na výmaz (být zapomenut) </a:t>
            </a:r>
            <a:br>
              <a:rPr lang="cs-CZ" dirty="0"/>
            </a:br>
            <a:r>
              <a:rPr lang="cs-CZ" dirty="0"/>
              <a:t>5. na omezení zpracování (např. pro potřeby vyšetřování) </a:t>
            </a:r>
            <a:br>
              <a:rPr lang="cs-CZ" dirty="0"/>
            </a:br>
            <a:r>
              <a:rPr lang="cs-CZ" dirty="0"/>
              <a:t>6. přenositelnost údajů (přenos k jinému správci) </a:t>
            </a:r>
            <a:br>
              <a:rPr lang="cs-CZ" dirty="0"/>
            </a:br>
            <a:r>
              <a:rPr lang="cs-CZ" dirty="0"/>
              <a:t>7. vznést námitku </a:t>
            </a:r>
            <a:br>
              <a:rPr lang="cs-CZ" dirty="0"/>
            </a:br>
            <a:r>
              <a:rPr lang="cs-CZ" dirty="0"/>
              <a:t>8. nebýt předmětem automatizovaného individuálního rozhodování, včetně profilování</a:t>
            </a:r>
          </a:p>
        </p:txBody>
      </p:sp>
    </p:spTree>
    <p:extLst>
      <p:ext uri="{BB962C8B-B14F-4D97-AF65-F5344CB8AC3E}">
        <p14:creationId xmlns:p14="http://schemas.microsoft.com/office/powerpoint/2010/main" val="11456856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Porušení zabezpečení ochrany osobních údajů</a:t>
            </a:r>
          </a:p>
        </p:txBody>
      </p:sp>
      <p:sp>
        <p:nvSpPr>
          <p:cNvPr id="3" name="Zástupný symbol pro obsah 2"/>
          <p:cNvSpPr>
            <a:spLocks noGrp="1"/>
          </p:cNvSpPr>
          <p:nvPr>
            <p:ph idx="1"/>
          </p:nvPr>
        </p:nvSpPr>
        <p:spPr>
          <a:xfrm>
            <a:off x="677334" y="2160589"/>
            <a:ext cx="8596668" cy="4190335"/>
          </a:xfrm>
        </p:spPr>
        <p:txBody>
          <a:bodyPr/>
          <a:lstStyle/>
          <a:p>
            <a:r>
              <a:rPr lang="cs-CZ" dirty="0"/>
              <a:t>Porušení zabezpečení - náhodné nebo protiprávní zničení, ztráta, změna nebo neoprávněné poskytnutí nebo zpřístupnění přenášených, uložených nebo jinak zpracovávaných osobních dat. </a:t>
            </a:r>
          </a:p>
          <a:p>
            <a:r>
              <a:rPr lang="cs-CZ" b="1" dirty="0"/>
              <a:t>Správce osobních údajů má povinnost ohlašovat ÚOOÚ či oznamovat subjektu údajů případy porušení zabezpečení osobních údajů</a:t>
            </a:r>
          </a:p>
          <a:p>
            <a:endParaRPr lang="cs-CZ" b="1" dirty="0"/>
          </a:p>
          <a:p>
            <a:r>
              <a:rPr lang="cs-CZ" b="1" dirty="0"/>
              <a:t>Správce musí oznámení učinit </a:t>
            </a:r>
            <a:r>
              <a:rPr lang="pl-PL" b="1" i="1" dirty="0"/>
              <a:t>bez zbytečného odkladu, a je-li to možné, do 72 hodin</a:t>
            </a:r>
            <a:r>
              <a:rPr lang="cs-CZ" dirty="0"/>
              <a:t>. Pokud není možné ohlášení učinit v této lhůtě, musí to správce zdůvodnit!</a:t>
            </a:r>
          </a:p>
        </p:txBody>
      </p:sp>
      <p:sp>
        <p:nvSpPr>
          <p:cNvPr id="4" name="Zaoblený obdélník 3"/>
          <p:cNvSpPr/>
          <p:nvPr/>
        </p:nvSpPr>
        <p:spPr>
          <a:xfrm>
            <a:off x="434109" y="4100945"/>
            <a:ext cx="9707418" cy="108065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177186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Města a obce a GDPR</a:t>
            </a:r>
          </a:p>
        </p:txBody>
      </p:sp>
      <p:sp>
        <p:nvSpPr>
          <p:cNvPr id="3" name="Zástupný symbol pro obsah 2"/>
          <p:cNvSpPr>
            <a:spLocks noGrp="1"/>
          </p:cNvSpPr>
          <p:nvPr>
            <p:ph idx="1"/>
          </p:nvPr>
        </p:nvSpPr>
        <p:spPr/>
        <p:txBody>
          <a:bodyPr/>
          <a:lstStyle/>
          <a:p>
            <a:r>
              <a:rPr lang="cs-CZ" dirty="0"/>
              <a:t>Jako veřejný subjekt musí ustanovit </a:t>
            </a:r>
            <a:r>
              <a:rPr lang="cs-CZ" i="1" dirty="0"/>
              <a:t>Pověřence pro ochranu osobních údajů</a:t>
            </a:r>
          </a:p>
          <a:p>
            <a:r>
              <a:rPr lang="cs-CZ" dirty="0"/>
              <a:t>Vést záznamy o činnostech zpracování osobních údajů</a:t>
            </a:r>
          </a:p>
          <a:p>
            <a:r>
              <a:rPr lang="cs-CZ" dirty="0"/>
              <a:t>Informovat o zpracovávání údajů</a:t>
            </a:r>
          </a:p>
          <a:p>
            <a:r>
              <a:rPr lang="cs-CZ" dirty="0"/>
              <a:t>Dodržovat práva subjektů údajů</a:t>
            </a:r>
          </a:p>
          <a:p>
            <a:r>
              <a:rPr lang="cs-CZ" dirty="0"/>
              <a:t>Reagovat na žádosti subjektů údajů</a:t>
            </a:r>
          </a:p>
          <a:p>
            <a:endParaRPr lang="cs-CZ" dirty="0"/>
          </a:p>
        </p:txBody>
      </p:sp>
    </p:spTree>
    <p:extLst>
      <p:ext uri="{BB962C8B-B14F-4D97-AF65-F5344CB8AC3E}">
        <p14:creationId xmlns:p14="http://schemas.microsoft.com/office/powerpoint/2010/main" val="33027189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643467" y="816638"/>
            <a:ext cx="3367359" cy="5224724"/>
          </a:xfrm>
        </p:spPr>
        <p:txBody>
          <a:bodyPr anchor="ctr">
            <a:normAutofit/>
          </a:bodyPr>
          <a:lstStyle/>
          <a:p>
            <a:r>
              <a:rPr lang="cs-CZ" sz="2800" dirty="0"/>
              <a:t>Právní důvody zpracování osobních údajů</a:t>
            </a:r>
            <a:br>
              <a:rPr lang="cs-CZ" sz="2800" dirty="0"/>
            </a:br>
            <a:r>
              <a:rPr lang="cs-CZ" sz="2800" dirty="0"/>
              <a:t>článek 6 § odst. 1 </a:t>
            </a:r>
          </a:p>
        </p:txBody>
      </p:sp>
      <p:sp>
        <p:nvSpPr>
          <p:cNvPr id="3" name="Zástupný symbol pro obsah 2"/>
          <p:cNvSpPr>
            <a:spLocks noGrp="1"/>
          </p:cNvSpPr>
          <p:nvPr>
            <p:ph idx="1"/>
          </p:nvPr>
        </p:nvSpPr>
        <p:spPr>
          <a:xfrm>
            <a:off x="4654295" y="816638"/>
            <a:ext cx="4619706" cy="5676526"/>
          </a:xfrm>
        </p:spPr>
        <p:txBody>
          <a:bodyPr anchor="ctr">
            <a:normAutofit/>
          </a:bodyPr>
          <a:lstStyle/>
          <a:p>
            <a:pPr algn="just">
              <a:lnSpc>
                <a:spcPct val="90000"/>
              </a:lnSpc>
            </a:pPr>
            <a:r>
              <a:rPr lang="cs-CZ" sz="1300" b="1" u="sng" dirty="0"/>
              <a:t>Zpracování je zákonné, pouze pokud je splněna nejméně jedna z těchto podmínek a pouze v odpovídajícím rozsahu: </a:t>
            </a:r>
          </a:p>
          <a:p>
            <a:pPr algn="just">
              <a:lnSpc>
                <a:spcPct val="90000"/>
              </a:lnSpc>
            </a:pPr>
            <a:r>
              <a:rPr lang="cs-CZ" sz="1300" dirty="0"/>
              <a:t>a) subjekt údajů udělil souhlas se zpracováním svých osobních údajů pro jeden či více konkrétních účelů; </a:t>
            </a:r>
          </a:p>
          <a:p>
            <a:pPr algn="just">
              <a:lnSpc>
                <a:spcPct val="90000"/>
              </a:lnSpc>
            </a:pPr>
            <a:r>
              <a:rPr lang="cs-CZ" sz="1300" dirty="0"/>
              <a:t>b) zpracování je nezbytné pro splnění smlouvy, jejíž smluvní stranou je subjekt údajů, nebo pro provedení opatření přijatých před uzavřením smlouvy na žádost tohoto subjektu údajů; (např. pronájmy bytů, směny pozemků, pečovatelská služba) </a:t>
            </a:r>
          </a:p>
          <a:p>
            <a:pPr algn="just">
              <a:lnSpc>
                <a:spcPct val="90000"/>
              </a:lnSpc>
            </a:pPr>
            <a:r>
              <a:rPr lang="cs-CZ" sz="1300" dirty="0"/>
              <a:t>c) zpracování je nezbytné pro splnění právní povinnosti, která se na správce vztahuje; (např. řidičáky, pasy, správní řízení, školský zákon atd.) </a:t>
            </a:r>
          </a:p>
          <a:p>
            <a:pPr algn="just">
              <a:lnSpc>
                <a:spcPct val="90000"/>
              </a:lnSpc>
            </a:pPr>
            <a:r>
              <a:rPr lang="cs-CZ" sz="1300" dirty="0"/>
              <a:t>d) zpracování je nezbytné pro ochranu životně důležitých zájmů subjektu údajů nebo jiné fyzické osoby;  </a:t>
            </a:r>
          </a:p>
          <a:p>
            <a:pPr algn="just">
              <a:lnSpc>
                <a:spcPct val="90000"/>
              </a:lnSpc>
            </a:pPr>
            <a:r>
              <a:rPr lang="cs-CZ" sz="1300" dirty="0"/>
              <a:t>e) zpracování je nezbytné pro splnění úkolu prováděného ve veřejném zájmu nebo při výkonu veřejné moci, kterým je pověřen správce;  </a:t>
            </a:r>
          </a:p>
          <a:p>
            <a:pPr algn="just">
              <a:lnSpc>
                <a:spcPct val="90000"/>
              </a:lnSpc>
            </a:pPr>
            <a:r>
              <a:rPr lang="cs-CZ" sz="1300" dirty="0"/>
              <a:t>f) zpracování je nezbytné pro účely oprávněných zájmů příslušného správce či třetí strany, kromě případů, kdy před těmito zájmy mají přednost zájmy nebo základní práva a svobody subjektu údajů vyžadující ochranu osobních údajů, zejména pokud je subjektem údajů dítě. (např. kamerový systém) </a:t>
            </a:r>
          </a:p>
        </p:txBody>
      </p:sp>
    </p:spTree>
    <p:extLst>
      <p:ext uri="{BB962C8B-B14F-4D97-AF65-F5344CB8AC3E}">
        <p14:creationId xmlns:p14="http://schemas.microsoft.com/office/powerpoint/2010/main" val="3174224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407694"/>
            <a:ext cx="8596668" cy="1522706"/>
          </a:xfrm>
        </p:spPr>
        <p:txBody>
          <a:bodyPr/>
          <a:lstStyle/>
          <a:p>
            <a:r>
              <a:rPr lang="cs-CZ" dirty="0"/>
              <a:t>Součástí aplikace jsou i výpočty lhůt, odpadů, termínů a lhůt obcí</a:t>
            </a:r>
          </a:p>
        </p:txBody>
      </p:sp>
      <p:pic>
        <p:nvPicPr>
          <p:cNvPr id="4" name="Zástupný symbol pro obsah 3"/>
          <p:cNvPicPr>
            <a:picLocks noGrp="1" noChangeAspect="1"/>
          </p:cNvPicPr>
          <p:nvPr>
            <p:ph idx="1"/>
          </p:nvPr>
        </p:nvPicPr>
        <p:blipFill>
          <a:blip r:embed="rId2"/>
          <a:stretch>
            <a:fillRect/>
          </a:stretch>
        </p:blipFill>
        <p:spPr>
          <a:xfrm>
            <a:off x="1035398" y="1750291"/>
            <a:ext cx="8016931" cy="5247698"/>
          </a:xfrm>
          <a:prstGeom prst="rect">
            <a:avLst/>
          </a:prstGeom>
        </p:spPr>
      </p:pic>
    </p:spTree>
    <p:extLst>
      <p:ext uri="{BB962C8B-B14F-4D97-AF65-F5344CB8AC3E}">
        <p14:creationId xmlns:p14="http://schemas.microsoft.com/office/powerpoint/2010/main" val="22915029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227968" y="609600"/>
            <a:ext cx="11006465" cy="6096236"/>
          </a:xfrm>
          <a:prstGeom prst="rect">
            <a:avLst/>
          </a:prstGeom>
        </p:spPr>
      </p:pic>
    </p:spTree>
    <p:extLst>
      <p:ext uri="{BB962C8B-B14F-4D97-AF65-F5344CB8AC3E}">
        <p14:creationId xmlns:p14="http://schemas.microsoft.com/office/powerpoint/2010/main" val="29399345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a:extLst>
              <a:ext uri="{FF2B5EF4-FFF2-40B4-BE49-F238E27FC236}">
                <a16:creationId xmlns:a16="http://schemas.microsoft.com/office/drawing/2014/main" id="{34C2AF37-E387-4664-9DF6-8B5D1EA6FB29}"/>
              </a:ext>
            </a:extLst>
          </p:cNvPr>
          <p:cNvPicPr>
            <a:picLocks noGrp="1" noChangeAspect="1"/>
          </p:cNvPicPr>
          <p:nvPr>
            <p:ph idx="1"/>
          </p:nvPr>
        </p:nvPicPr>
        <p:blipFill>
          <a:blip r:embed="rId2" cstate="print"/>
          <a:stretch>
            <a:fillRect/>
          </a:stretch>
        </p:blipFill>
        <p:spPr>
          <a:xfrm>
            <a:off x="1460807" y="609600"/>
            <a:ext cx="7415337" cy="5853336"/>
          </a:xfrm>
          <a:prstGeom prst="rect">
            <a:avLst/>
          </a:prstGeom>
        </p:spPr>
      </p:pic>
    </p:spTree>
    <p:extLst>
      <p:ext uri="{BB962C8B-B14F-4D97-AF65-F5344CB8AC3E}">
        <p14:creationId xmlns:p14="http://schemas.microsoft.com/office/powerpoint/2010/main" val="38588382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4A796E-73EA-4370-AD50-D3C404B60F1E}"/>
              </a:ext>
            </a:extLst>
          </p:cNvPr>
          <p:cNvSpPr>
            <a:spLocks noGrp="1"/>
          </p:cNvSpPr>
          <p:nvPr>
            <p:ph type="title"/>
          </p:nvPr>
        </p:nvSpPr>
        <p:spPr/>
        <p:txBody>
          <a:bodyPr/>
          <a:lstStyle/>
          <a:p>
            <a:r>
              <a:rPr lang="cs-CZ" dirty="0"/>
              <a:t>§ 36a zákona o obcích</a:t>
            </a:r>
          </a:p>
        </p:txBody>
      </p:sp>
      <p:sp>
        <p:nvSpPr>
          <p:cNvPr id="3" name="Zástupný obsah 2">
            <a:extLst>
              <a:ext uri="{FF2B5EF4-FFF2-40B4-BE49-F238E27FC236}">
                <a16:creationId xmlns:a16="http://schemas.microsoft.com/office/drawing/2014/main" id="{AF26005C-0B92-481D-9806-294203DCCF9A}"/>
              </a:ext>
            </a:extLst>
          </p:cNvPr>
          <p:cNvSpPr>
            <a:spLocks noGrp="1"/>
          </p:cNvSpPr>
          <p:nvPr>
            <p:ph idx="1"/>
          </p:nvPr>
        </p:nvSpPr>
        <p:spPr/>
        <p:txBody>
          <a:bodyPr/>
          <a:lstStyle/>
          <a:p>
            <a:r>
              <a:rPr lang="cs-CZ" dirty="0"/>
              <a:t>Obec může ocenit významné životní události svých občanů</a:t>
            </a:r>
          </a:p>
          <a:p>
            <a:endParaRPr lang="cs-CZ" dirty="0"/>
          </a:p>
        </p:txBody>
      </p:sp>
    </p:spTree>
    <p:extLst>
      <p:ext uri="{BB962C8B-B14F-4D97-AF65-F5344CB8AC3E}">
        <p14:creationId xmlns:p14="http://schemas.microsoft.com/office/powerpoint/2010/main" val="8959592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1728, § 1730 Občanského zákoníku</a:t>
            </a:r>
          </a:p>
        </p:txBody>
      </p:sp>
      <p:sp>
        <p:nvSpPr>
          <p:cNvPr id="3" name="Zástupný symbol pro obsah 2"/>
          <p:cNvSpPr>
            <a:spLocks noGrp="1"/>
          </p:cNvSpPr>
          <p:nvPr>
            <p:ph idx="1"/>
          </p:nvPr>
        </p:nvSpPr>
        <p:spPr>
          <a:xfrm>
            <a:off x="677334" y="1525941"/>
            <a:ext cx="8596668" cy="4515421"/>
          </a:xfrm>
        </p:spPr>
        <p:txBody>
          <a:bodyPr>
            <a:normAutofit fontScale="92500" lnSpcReduction="10000"/>
          </a:bodyPr>
          <a:lstStyle/>
          <a:p>
            <a:r>
              <a:rPr lang="cs-CZ" dirty="0"/>
              <a:t>§ 1728 </a:t>
            </a:r>
          </a:p>
          <a:p>
            <a:pPr algn="just"/>
            <a:r>
              <a:rPr lang="cs-CZ" dirty="0"/>
              <a:t>(1) Každý může vést jednání o smlouvě svobodně a neodpovídá za to, že ji neuzavře, ledaže jednání o smlouvě zahájí nebo v takovém jednání pokračuje, aniž má úmysl smlouvu uzavřít.</a:t>
            </a:r>
          </a:p>
          <a:p>
            <a:pPr algn="just"/>
            <a:r>
              <a:rPr lang="cs-CZ" dirty="0"/>
              <a:t>(2) </a:t>
            </a:r>
            <a:r>
              <a:rPr lang="cs-CZ" u="sng" dirty="0"/>
              <a:t>Při jednání o uzavření smlouvy si smluvní strany vzájemně sdělí všechny skutkové a právní okolnosti</a:t>
            </a:r>
            <a:r>
              <a:rPr lang="cs-CZ" dirty="0"/>
              <a:t>, o nichž ví nebo vědět musí, tak, aby se každá ze stran mohla přesvědčit o možnosti uzavřít platnou smlouvu a aby byl každé ze stran zřejmý její zájem smlouvu uzavřít.</a:t>
            </a:r>
          </a:p>
          <a:p>
            <a:pPr algn="just"/>
            <a:r>
              <a:rPr lang="cs-CZ" dirty="0"/>
              <a:t>§ 1730</a:t>
            </a:r>
          </a:p>
          <a:p>
            <a:pPr algn="just"/>
            <a:r>
              <a:rPr lang="cs-CZ" dirty="0"/>
              <a:t>(1</a:t>
            </a:r>
            <a:r>
              <a:rPr lang="cs-CZ" u="sng" dirty="0"/>
              <a:t>) Poskytnou-li si strany při jednání o smlouvě údaje a sdělení, má každá ze stran právo vést o nich záznamy, i když smlouva nebude uzavřena</a:t>
            </a:r>
            <a:r>
              <a:rPr lang="cs-CZ" dirty="0"/>
              <a:t>.</a:t>
            </a:r>
          </a:p>
          <a:p>
            <a:pPr algn="just"/>
            <a:r>
              <a:rPr lang="cs-CZ" dirty="0"/>
              <a:t>	(2) Získá-li strana při jednání o smlouvě o druhé straně důvěrný údaj nebo sdělení, dbá, aby nebyly zneužity, nebo aby nedošlo k jejich prozrazení bez zákonného důvodu. Poruší-li tuto povinnost a obohatí-li se tím, vydá druhé straně to, oč se obohatila.</a:t>
            </a:r>
          </a:p>
          <a:p>
            <a:endParaRPr lang="cs-CZ" dirty="0"/>
          </a:p>
        </p:txBody>
      </p:sp>
    </p:spTree>
    <p:extLst>
      <p:ext uri="{BB962C8B-B14F-4D97-AF65-F5344CB8AC3E}">
        <p14:creationId xmlns:p14="http://schemas.microsoft.com/office/powerpoint/2010/main" val="41782223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Souhlas podle GDPR</a:t>
            </a:r>
          </a:p>
        </p:txBody>
      </p:sp>
      <p:sp>
        <p:nvSpPr>
          <p:cNvPr id="3" name="Zástupný symbol pro obsah 2"/>
          <p:cNvSpPr>
            <a:spLocks noGrp="1"/>
          </p:cNvSpPr>
          <p:nvPr>
            <p:ph idx="1"/>
          </p:nvPr>
        </p:nvSpPr>
        <p:spPr>
          <a:xfrm>
            <a:off x="677334" y="1679331"/>
            <a:ext cx="8596668" cy="4362031"/>
          </a:xfrm>
        </p:spPr>
        <p:txBody>
          <a:bodyPr/>
          <a:lstStyle/>
          <a:p>
            <a:r>
              <a:rPr lang="cs-CZ" dirty="0"/>
              <a:t>Musí být:</a:t>
            </a:r>
          </a:p>
          <a:p>
            <a:pPr lvl="1"/>
            <a:r>
              <a:rPr lang="cs-CZ" dirty="0"/>
              <a:t>svobodný, konkrétní, informovaný a jednoznačný projev vůle </a:t>
            </a:r>
          </a:p>
          <a:p>
            <a:pPr lvl="1"/>
            <a:r>
              <a:rPr lang="cs-CZ" dirty="0"/>
              <a:t>poskytuje se k určitému účelu zpracování, který musí subjekt údajů znát </a:t>
            </a:r>
          </a:p>
          <a:p>
            <a:pPr lvl="1"/>
            <a:r>
              <a:rPr lang="cs-CZ" dirty="0"/>
              <a:t>musí být odlišen od jiných skutečností, ke kterým se subjekt údajů vyjadřuje.</a:t>
            </a:r>
          </a:p>
          <a:p>
            <a:pPr lvl="1"/>
            <a:r>
              <a:rPr lang="cs-CZ" dirty="0"/>
              <a:t>uzavření smlouvy nesmí být podmiňováno poskytnutím souhlasu </a:t>
            </a:r>
          </a:p>
          <a:p>
            <a:endParaRPr lang="cs-CZ" dirty="0">
              <a:solidFill>
                <a:srgbClr val="FF0000"/>
              </a:solidFill>
            </a:endParaRPr>
          </a:p>
          <a:p>
            <a:r>
              <a:rPr lang="cs-CZ" dirty="0">
                <a:solidFill>
                  <a:srgbClr val="FF0000"/>
                </a:solidFill>
              </a:rPr>
              <a:t>Pozor - subjekt údajů má právo svůj souhlas kdykoli odvolat !</a:t>
            </a:r>
          </a:p>
          <a:p>
            <a:r>
              <a:rPr lang="cs-CZ" dirty="0">
                <a:solidFill>
                  <a:srgbClr val="FF0000"/>
                </a:solidFill>
              </a:rPr>
              <a:t>Proto využívat souhlasy jen není-li jiná možnost.</a:t>
            </a:r>
            <a:endParaRPr lang="cs-CZ" dirty="0"/>
          </a:p>
        </p:txBody>
      </p:sp>
    </p:spTree>
    <p:extLst>
      <p:ext uri="{BB962C8B-B14F-4D97-AF65-F5344CB8AC3E}">
        <p14:creationId xmlns:p14="http://schemas.microsoft.com/office/powerpoint/2010/main" val="12821367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a:extLst>
              <a:ext uri="{FF2B5EF4-FFF2-40B4-BE49-F238E27FC236}">
                <a16:creationId xmlns:a16="http://schemas.microsoft.com/office/drawing/2014/main" id="{0669FB33-204D-4C7F-9725-38E2B993B038}"/>
              </a:ext>
            </a:extLst>
          </p:cNvPr>
          <p:cNvPicPr>
            <a:picLocks noGrp="1" noChangeAspect="1"/>
          </p:cNvPicPr>
          <p:nvPr>
            <p:ph type="pic" idx="1"/>
          </p:nvPr>
        </p:nvPicPr>
        <p:blipFill>
          <a:blip r:embed="rId2" cstate="print"/>
          <a:srcRect l="12500" r="12500"/>
          <a:stretch>
            <a:fillRect/>
          </a:stretch>
        </p:blipFill>
        <p:spPr>
          <a:xfrm>
            <a:off x="0" y="2044296"/>
            <a:ext cx="5720324" cy="4290243"/>
          </a:xfrm>
          <a:prstGeom prst="rect">
            <a:avLst/>
          </a:prstGeom>
        </p:spPr>
      </p:pic>
      <p:sp>
        <p:nvSpPr>
          <p:cNvPr id="6" name="Zástupný symbol pro text 5">
            <a:extLst>
              <a:ext uri="{FF2B5EF4-FFF2-40B4-BE49-F238E27FC236}">
                <a16:creationId xmlns:a16="http://schemas.microsoft.com/office/drawing/2014/main" id="{9B390596-5F88-455D-9666-F76D8F192218}"/>
              </a:ext>
            </a:extLst>
          </p:cNvPr>
          <p:cNvSpPr>
            <a:spLocks noGrp="1"/>
          </p:cNvSpPr>
          <p:nvPr>
            <p:ph type="body" sz="half" idx="2"/>
          </p:nvPr>
        </p:nvSpPr>
        <p:spPr>
          <a:xfrm>
            <a:off x="6033876" y="2236493"/>
            <a:ext cx="5538448" cy="4350681"/>
          </a:xfrm>
        </p:spPr>
        <p:txBody>
          <a:bodyPr>
            <a:normAutofit/>
          </a:bodyPr>
          <a:lstStyle/>
          <a:p>
            <a:pPr algn="just"/>
            <a:r>
              <a:rPr lang="cs-CZ" sz="2400" b="1" dirty="0"/>
              <a:t>Máte před sebou svobodný a informovaný souhlas podle nařízení GDPR.</a:t>
            </a:r>
          </a:p>
          <a:p>
            <a:endParaRPr lang="cs-CZ" sz="3200" dirty="0"/>
          </a:p>
          <a:p>
            <a:pPr algn="just"/>
            <a:r>
              <a:rPr lang="cs-CZ" sz="2400" b="1" dirty="0"/>
              <a:t>V souladu s nařízením GDPR vás informuji, že do pěti minut na něm bude váš podpis nebo váš mozek.</a:t>
            </a:r>
          </a:p>
        </p:txBody>
      </p:sp>
    </p:spTree>
    <p:extLst>
      <p:ext uri="{BB962C8B-B14F-4D97-AF65-F5344CB8AC3E}">
        <p14:creationId xmlns:p14="http://schemas.microsoft.com/office/powerpoint/2010/main" val="191036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Článek 7 GDPR – podmínky pro vyjádření souhlasu</a:t>
            </a:r>
          </a:p>
        </p:txBody>
      </p:sp>
      <p:sp>
        <p:nvSpPr>
          <p:cNvPr id="3" name="Zástupný symbol pro obsah 2"/>
          <p:cNvSpPr>
            <a:spLocks noGrp="1"/>
          </p:cNvSpPr>
          <p:nvPr>
            <p:ph idx="1"/>
          </p:nvPr>
        </p:nvSpPr>
        <p:spPr/>
        <p:txBody>
          <a:bodyPr>
            <a:normAutofit fontScale="92500" lnSpcReduction="20000"/>
          </a:bodyPr>
          <a:lstStyle/>
          <a:p>
            <a:pPr algn="just"/>
            <a:r>
              <a:rPr lang="cs-CZ" dirty="0"/>
              <a:t>1.   Pokud je zpracování založeno na souhlasu, </a:t>
            </a:r>
            <a:r>
              <a:rPr lang="cs-CZ" u="sng" dirty="0"/>
              <a:t>musí být správce schopen doložit, že subjekt údajů udělil souhlas se zpracováním svých osobních údajů.</a:t>
            </a:r>
            <a:endParaRPr lang="cs-CZ" dirty="0"/>
          </a:p>
          <a:p>
            <a:pPr algn="just"/>
            <a:r>
              <a:rPr lang="cs-CZ" dirty="0"/>
              <a:t>2.   Pokud je souhlas subjektu údajů vyjádřen písemným prohlášením, které se týká rovněž jiných skutečností, </a:t>
            </a:r>
            <a:r>
              <a:rPr lang="cs-CZ" u="sng" dirty="0"/>
              <a:t>musí být žádost o vyjádření souhlasu předložena způsobem, který je od těchto jiných skutečností jasně odlišitelný</a:t>
            </a:r>
            <a:r>
              <a:rPr lang="cs-CZ" dirty="0"/>
              <a:t>, a je </a:t>
            </a:r>
            <a:r>
              <a:rPr lang="cs-CZ" u="sng" dirty="0"/>
              <a:t>srozumitelný</a:t>
            </a:r>
            <a:r>
              <a:rPr lang="cs-CZ" dirty="0"/>
              <a:t> a </a:t>
            </a:r>
            <a:r>
              <a:rPr lang="cs-CZ" u="sng" dirty="0"/>
              <a:t>snadno přístupný za použití jasných a jednoduchých jazykových prostředků</a:t>
            </a:r>
            <a:r>
              <a:rPr lang="cs-CZ" dirty="0"/>
              <a:t>. </a:t>
            </a:r>
            <a:r>
              <a:rPr lang="cs-CZ" u="sng" dirty="0"/>
              <a:t>Jakákoli část tohoto prohlášení, která představuje porušení tohoto nařízení, není závazná</a:t>
            </a:r>
            <a:r>
              <a:rPr lang="cs-CZ" dirty="0"/>
              <a:t>.</a:t>
            </a:r>
          </a:p>
          <a:p>
            <a:pPr algn="just"/>
            <a:r>
              <a:rPr lang="cs-CZ" dirty="0"/>
              <a:t>3.   </a:t>
            </a:r>
            <a:r>
              <a:rPr lang="cs-CZ" u="sng" dirty="0"/>
              <a:t>Subjekt údajů má právo svůj souhlas kdykoli odvolat</a:t>
            </a:r>
            <a:r>
              <a:rPr lang="cs-CZ" dirty="0"/>
              <a:t>. Odvoláním souhlasu není dotčena zákonnost zpracování vycházejícího ze souhlasu, který byl dán před jeho odvoláním. Před udělením souhlasu o tom bude subjekt údajů informován. Odvolat souhlas musí být stejně snadné jako jej poskytnout.</a:t>
            </a:r>
          </a:p>
          <a:p>
            <a:pPr algn="just"/>
            <a:r>
              <a:rPr lang="cs-CZ" dirty="0"/>
              <a:t>4.   Při posuzování toho, zda je souhlas svobodný, musí být důsledně zohledněna skutečnost, zda je mimo jiné plnění smlouvy, včetně poskytnutí služby, podmíněno souhlasem se zpracováním osobních údajů, které není pro plnění dané smlouvy nutné.</a:t>
            </a:r>
          </a:p>
          <a:p>
            <a:endParaRPr lang="cs-CZ" dirty="0"/>
          </a:p>
        </p:txBody>
      </p:sp>
    </p:spTree>
    <p:extLst>
      <p:ext uri="{BB962C8B-B14F-4D97-AF65-F5344CB8AC3E}">
        <p14:creationId xmlns:p14="http://schemas.microsoft.com/office/powerpoint/2010/main" val="33562814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MV</a:t>
            </a:r>
          </a:p>
        </p:txBody>
      </p:sp>
      <p:sp>
        <p:nvSpPr>
          <p:cNvPr id="3" name="Zástupný symbol pro obsah 2"/>
          <p:cNvSpPr>
            <a:spLocks noGrp="1"/>
          </p:cNvSpPr>
          <p:nvPr>
            <p:ph idx="1"/>
          </p:nvPr>
        </p:nvSpPr>
        <p:spPr>
          <a:xfrm>
            <a:off x="677334" y="1712423"/>
            <a:ext cx="8596668" cy="4328940"/>
          </a:xfrm>
        </p:spPr>
        <p:txBody>
          <a:bodyPr>
            <a:normAutofit fontScale="77500" lnSpcReduction="20000"/>
          </a:bodyPr>
          <a:lstStyle/>
          <a:p>
            <a:endParaRPr lang="cs-CZ" dirty="0"/>
          </a:p>
          <a:p>
            <a:pPr algn="just"/>
            <a:r>
              <a:rPr lang="cs-CZ" i="1" dirty="0"/>
              <a:t>Souhlasu se zpracováním údajů tedy nebude zapotřebí ke zpracování osobních údajů v rámci poplatkové agendy obce, kde jde primárně o plnění právní povinnosti a zajištění souhlasu subjektů údajů tedy není zapotřebí. </a:t>
            </a:r>
          </a:p>
          <a:p>
            <a:pPr algn="just"/>
            <a:r>
              <a:rPr lang="cs-CZ" dirty="0"/>
              <a:t> </a:t>
            </a:r>
            <a:r>
              <a:rPr lang="cs-CZ" i="1" dirty="0"/>
              <a:t>Souhlas nebude potřebovat v převážné většině situací ani realizace výběrového řízení na nové pracovníky obecního úřadu a následně výkon práce pro obec na základě pracovní smlouvy, smlouvy o pracích konaných mimo pracovní poměr a nebo i na základě jiné smlouvy uzavřené dle občanského zákoníku, neb se bude jednat o plnění smlouvy nebo úkony směřující k jejímu uzavření. </a:t>
            </a:r>
          </a:p>
          <a:p>
            <a:pPr algn="just"/>
            <a:r>
              <a:rPr lang="cs-CZ" i="1" dirty="0"/>
              <a:t>Pro zpracování osobních údajů v rámci výběrových řízení podle zákona o zadávání veřejných zakázek bude hlavním právním titulem buď plnění právní povinnosti, nebo naplňování smlouvy a ani zde se tedy souhlas nevyužije. </a:t>
            </a:r>
          </a:p>
          <a:p>
            <a:pPr algn="just"/>
            <a:r>
              <a:rPr lang="cs-CZ" i="1" dirty="0"/>
              <a:t>Při povinném zveřejňování informací na úřední desce, tedy při takovém zveřejňování, které obci ukládá zákon (např. publikace správního rozhodnutí, zveřejnění smlouvy o přidělení dotace nebo návratné finanční výpomoci), jde rovněž o plnění právní povinnosti a tedy situaci, kdy souhlasu není zapotřebí. </a:t>
            </a:r>
          </a:p>
          <a:p>
            <a:pPr algn="just"/>
            <a:r>
              <a:rPr lang="cs-CZ" i="1" dirty="0"/>
              <a:t>Naopak u zveřejňování nepovinného, tedy publikace informací o konání kulturních a společenských akcí a jiných aktivit v obci, se lze ve velké většině situací odvolat na veřejný zájem na publikaci daných informací. </a:t>
            </a:r>
          </a:p>
          <a:p>
            <a:pPr algn="just"/>
            <a:r>
              <a:rPr lang="cs-CZ" i="1" dirty="0"/>
              <a:t>V rámci činnosti obecních knihoven je zpracování osobních údajů čtenářů možné z titulu plnění smlouvy, resp. naplňování základního poslání knihovny daného zákonem o knihovnách. </a:t>
            </a:r>
          </a:p>
          <a:p>
            <a:endParaRPr lang="cs-CZ" dirty="0"/>
          </a:p>
        </p:txBody>
      </p:sp>
    </p:spTree>
    <p:extLst>
      <p:ext uri="{BB962C8B-B14F-4D97-AF65-F5344CB8AC3E}">
        <p14:creationId xmlns:p14="http://schemas.microsoft.com/office/powerpoint/2010/main" val="35928202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algn="just"/>
            <a:r>
              <a:rPr lang="cs-CZ" i="1" dirty="0"/>
              <a:t>Pro zpracování údajů v rámci nájemního vztahu bude relevantním právním titulem existence a naplňování smlouvy o nájmu bytu uzavřené mezi obcí a nájemcem. V období před uzavřením této smlouvy pak bude právním titulem pro zpracování provádění opatření přijatých před uzavřením smlouvy, v obou případech tedy půjde o právní titul v souladu s čl. 6 odst. 1 písm. b) GDPR. Po skončení nájmu pak přichází v úvahu taktéž oprávněný zájem obce na tom, aby po určitou dobu po skončení nájemního vztahu měla k dispozici údaje o realizovaném nájmu např. z důvodu prevence sporů s bývalými nájemci o výši úhrad za vyúčtování spotřeby energií apod. </a:t>
            </a:r>
          </a:p>
          <a:p>
            <a:pPr algn="just"/>
            <a:r>
              <a:rPr lang="cs-CZ" i="1" dirty="0"/>
              <a:t>V úvahu naopak zřejmě nepřichází souhlas nájemců jako subjektů údajů. </a:t>
            </a:r>
          </a:p>
          <a:p>
            <a:endParaRPr lang="cs-CZ" dirty="0"/>
          </a:p>
        </p:txBody>
      </p:sp>
    </p:spTree>
    <p:extLst>
      <p:ext uri="{BB962C8B-B14F-4D97-AF65-F5344CB8AC3E}">
        <p14:creationId xmlns:p14="http://schemas.microsoft.com/office/powerpoint/2010/main" val="36036917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Souhlas</a:t>
            </a:r>
          </a:p>
        </p:txBody>
      </p:sp>
      <p:sp>
        <p:nvSpPr>
          <p:cNvPr id="3" name="Zástupný symbol pro obsah 2"/>
          <p:cNvSpPr>
            <a:spLocks noGrp="1"/>
          </p:cNvSpPr>
          <p:nvPr>
            <p:ph idx="1"/>
          </p:nvPr>
        </p:nvSpPr>
        <p:spPr/>
        <p:txBody>
          <a:bodyPr/>
          <a:lstStyle/>
          <a:p>
            <a:r>
              <a:rPr lang="cs-CZ" dirty="0"/>
              <a:t>Souhlas musí mít jasně definovaného správce (město, obchodní společnost, škola)</a:t>
            </a:r>
          </a:p>
          <a:p>
            <a:r>
              <a:rPr lang="cs-CZ" dirty="0"/>
              <a:t>Odvolání souhlasu musí být stejně snadné/pracné jako jeho udělení (písemné = písemné, emailem-stačí zaslat email)</a:t>
            </a:r>
          </a:p>
          <a:p>
            <a:r>
              <a:rPr lang="cs-CZ" dirty="0"/>
              <a:t>Obsahuje poučení o odvolání</a:t>
            </a:r>
          </a:p>
          <a:p>
            <a:endParaRPr lang="cs-CZ" dirty="0"/>
          </a:p>
          <a:p>
            <a:pPr marL="109728" indent="0">
              <a:buNone/>
            </a:pPr>
            <a:r>
              <a:rPr lang="cs-CZ" dirty="0"/>
              <a:t>Souhlas není potřeba: </a:t>
            </a:r>
          </a:p>
          <a:p>
            <a:r>
              <a:rPr lang="cs-CZ" dirty="0"/>
              <a:t>Při plnění právní povinnosti </a:t>
            </a:r>
          </a:p>
          <a:p>
            <a:r>
              <a:rPr lang="cs-CZ" dirty="0"/>
              <a:t>Při oprávněném zájmu správce </a:t>
            </a:r>
          </a:p>
          <a:p>
            <a:r>
              <a:rPr lang="cs-CZ" dirty="0"/>
              <a:t>Při plnění či uzavření smlouvy </a:t>
            </a:r>
          </a:p>
          <a:p>
            <a:endParaRPr lang="cs-CZ" dirty="0"/>
          </a:p>
        </p:txBody>
      </p:sp>
    </p:spTree>
    <p:extLst>
      <p:ext uri="{BB962C8B-B14F-4D97-AF65-F5344CB8AC3E}">
        <p14:creationId xmlns:p14="http://schemas.microsoft.com/office/powerpoint/2010/main" val="1796620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981065" cy="4093028"/>
          </a:xfrm>
        </p:spPr>
        <p:txBody>
          <a:bodyPr anchor="ctr">
            <a:normAutofit/>
          </a:bodyPr>
          <a:lstStyle/>
          <a:p>
            <a:r>
              <a:rPr lang="cs-CZ" sz="4400" dirty="0"/>
              <a:t>Další nabídka</a:t>
            </a:r>
            <a:br>
              <a:rPr lang="cs-CZ" sz="4400" dirty="0"/>
            </a:br>
            <a:r>
              <a:rPr lang="cs-CZ" dirty="0"/>
              <a:t>CATANIA GROUP </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extLst>
              <p:ext uri="{D42A27DB-BD31-4B8C-83A1-F6EECF244321}">
                <p14:modId xmlns:p14="http://schemas.microsoft.com/office/powerpoint/2010/main" val="3934684193"/>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53154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Minimální obsahové požadavky na informovaný souhlas podle poradního sboru (WP29)</a:t>
            </a:r>
            <a:endParaRPr lang="cs-CZ" dirty="0"/>
          </a:p>
        </p:txBody>
      </p:sp>
      <p:sp>
        <p:nvSpPr>
          <p:cNvPr id="3" name="Zástupný symbol pro obsah 2"/>
          <p:cNvSpPr>
            <a:spLocks noGrp="1"/>
          </p:cNvSpPr>
          <p:nvPr>
            <p:ph idx="1"/>
          </p:nvPr>
        </p:nvSpPr>
        <p:spPr/>
        <p:txBody>
          <a:bodyPr>
            <a:normAutofit lnSpcReduction="10000"/>
          </a:bodyPr>
          <a:lstStyle/>
          <a:p>
            <a:pPr algn="just"/>
            <a:r>
              <a:rPr lang="cs-CZ" b="1" dirty="0"/>
              <a:t>Aby souhlas byl informovaný, je třeba subjekt údajů zpravit o určitých věcech, které jsou pro rozhodování zásadní. WP29 je toho názoru, že k získání platného souhlasu je potřeba poskytnout alespoň tyto informace: </a:t>
            </a:r>
          </a:p>
          <a:p>
            <a:r>
              <a:rPr lang="cs-CZ" dirty="0"/>
              <a:t>totožnost správce, </a:t>
            </a:r>
          </a:p>
          <a:p>
            <a:r>
              <a:rPr lang="cs-CZ" dirty="0"/>
              <a:t>účel každé z operací zpracování, pro které je žádáno o souhlas</a:t>
            </a:r>
          </a:p>
          <a:p>
            <a:r>
              <a:rPr lang="cs-CZ" dirty="0"/>
              <a:t>jaké údaje (druhy údajů) budou shromažďovány a používány </a:t>
            </a:r>
          </a:p>
          <a:p>
            <a:r>
              <a:rPr lang="fr-FR" dirty="0"/>
              <a:t>existence práva odvolat souhlas</a:t>
            </a:r>
          </a:p>
          <a:p>
            <a:r>
              <a:rPr lang="cs-CZ" strike="sngStrike" dirty="0"/>
              <a:t>informace o použití dat k rozhodnutím čistě na bázi automatizovaného zpracování, včetně profilování v souladu s článkem 22 odst. 23) </a:t>
            </a:r>
          </a:p>
          <a:p>
            <a:r>
              <a:rPr lang="cs-CZ" strike="sngStrike" dirty="0"/>
              <a:t>týká-li se souhlas předávání, o možných rizikách přenosu dat do třetích zemí při absenci rozhodnutí o odpovídající úrovni ochrany dat a náležitých zabezpečovacích opatřeních (článek 49 odst. 1 písm. a). </a:t>
            </a:r>
          </a:p>
          <a:p>
            <a:endParaRPr lang="cs-CZ" dirty="0"/>
          </a:p>
        </p:txBody>
      </p:sp>
    </p:spTree>
    <p:extLst>
      <p:ext uri="{BB962C8B-B14F-4D97-AF65-F5344CB8AC3E}">
        <p14:creationId xmlns:p14="http://schemas.microsoft.com/office/powerpoint/2010/main" val="12943450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Evropský sbor pro ochranu osobních údajů (dříve Pracovní skupina WP29)</a:t>
            </a:r>
          </a:p>
        </p:txBody>
      </p:sp>
      <p:sp>
        <p:nvSpPr>
          <p:cNvPr id="3" name="Zástupný symbol pro obsah 2"/>
          <p:cNvSpPr>
            <a:spLocks noGrp="1"/>
          </p:cNvSpPr>
          <p:nvPr>
            <p:ph idx="1"/>
          </p:nvPr>
        </p:nvSpPr>
        <p:spPr/>
        <p:txBody>
          <a:bodyPr/>
          <a:lstStyle/>
          <a:p>
            <a:pPr algn="just"/>
            <a:r>
              <a:rPr lang="cs-CZ" dirty="0"/>
              <a:t>„Pro většinu zpracování dat na pracovišti nemůže a neměl by být právním základem souhlas zaměstnanců (Článek 6 odst. 1 písm. a) vzhledem k povaze vztahu mezi zaměstnavatelem a zaměstnancem“</a:t>
            </a:r>
          </a:p>
          <a:p>
            <a:pPr algn="just"/>
            <a:endParaRPr lang="cs-CZ" dirty="0"/>
          </a:p>
          <a:p>
            <a:r>
              <a:rPr lang="cs-CZ" sz="1100" dirty="0"/>
              <a:t>Vodítka k souhlasu podle Nařízení 2016/679  Str. 7-8 </a:t>
            </a:r>
            <a:r>
              <a:rPr lang="cs-CZ" sz="1100" dirty="0">
                <a:hlinkClick r:id="rId2"/>
              </a:rPr>
              <a:t>https://www.uoou.cz/assets/File.ashx?id_org=200144&amp;id_dokumenty=30189</a:t>
            </a:r>
            <a:r>
              <a:rPr lang="cs-CZ" sz="1100" dirty="0"/>
              <a:t> </a:t>
            </a:r>
          </a:p>
          <a:p>
            <a:pPr marL="0" indent="0">
              <a:buNone/>
            </a:pPr>
            <a:endParaRPr lang="cs-CZ" dirty="0"/>
          </a:p>
        </p:txBody>
      </p:sp>
    </p:spTree>
    <p:extLst>
      <p:ext uri="{BB962C8B-B14F-4D97-AF65-F5344CB8AC3E}">
        <p14:creationId xmlns:p14="http://schemas.microsoft.com/office/powerpoint/2010/main" val="12876055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Souhlas v pracovněprávních vztazích je prakticky vyloučen. </a:t>
            </a:r>
          </a:p>
        </p:txBody>
      </p:sp>
      <p:sp>
        <p:nvSpPr>
          <p:cNvPr id="3" name="Zástupný symbol pro obsah 2"/>
          <p:cNvSpPr>
            <a:spLocks noGrp="1"/>
          </p:cNvSpPr>
          <p:nvPr>
            <p:ph idx="1"/>
          </p:nvPr>
        </p:nvSpPr>
        <p:spPr/>
        <p:txBody>
          <a:bodyPr/>
          <a:lstStyle/>
          <a:p>
            <a:r>
              <a:rPr lang="cs-CZ" dirty="0"/>
              <a:t>Nepoužívat</a:t>
            </a:r>
          </a:p>
          <a:p>
            <a:endParaRPr lang="cs-CZ" dirty="0"/>
          </a:p>
        </p:txBody>
      </p:sp>
    </p:spTree>
    <p:extLst>
      <p:ext uri="{BB962C8B-B14F-4D97-AF65-F5344CB8AC3E}">
        <p14:creationId xmlns:p14="http://schemas.microsoft.com/office/powerpoint/2010/main" val="26616840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643467" y="816638"/>
            <a:ext cx="3367359" cy="5224724"/>
          </a:xfrm>
        </p:spPr>
        <p:txBody>
          <a:bodyPr anchor="ctr">
            <a:normAutofit/>
          </a:bodyPr>
          <a:lstStyle/>
          <a:p>
            <a:r>
              <a:rPr lang="cs-CZ" dirty="0"/>
              <a:t>Pověřenec pro ochranu osobních údajů - DPO</a:t>
            </a:r>
          </a:p>
        </p:txBody>
      </p:sp>
      <p:sp>
        <p:nvSpPr>
          <p:cNvPr id="3" name="Zástupný symbol pro obsah 2"/>
          <p:cNvSpPr>
            <a:spLocks noGrp="1"/>
          </p:cNvSpPr>
          <p:nvPr>
            <p:ph idx="1"/>
          </p:nvPr>
        </p:nvSpPr>
        <p:spPr>
          <a:xfrm>
            <a:off x="4654295" y="816638"/>
            <a:ext cx="4914872" cy="5224724"/>
          </a:xfrm>
        </p:spPr>
        <p:txBody>
          <a:bodyPr anchor="ctr">
            <a:normAutofit/>
          </a:bodyPr>
          <a:lstStyle/>
          <a:p>
            <a:pPr algn="just">
              <a:lnSpc>
                <a:spcPct val="90000"/>
              </a:lnSpc>
            </a:pPr>
            <a:r>
              <a:rPr lang="cs-CZ" sz="1400" b="1" dirty="0"/>
              <a:t>Povinně ustanoven pokud: </a:t>
            </a:r>
          </a:p>
          <a:p>
            <a:pPr algn="just">
              <a:lnSpc>
                <a:spcPct val="90000"/>
              </a:lnSpc>
            </a:pPr>
            <a:r>
              <a:rPr lang="cs-CZ" sz="1400" b="1" dirty="0"/>
              <a:t>zpracování provádí orgán veřejné moci či veřejný subjekt </a:t>
            </a:r>
            <a:r>
              <a:rPr lang="cs-CZ" sz="1400" dirty="0"/>
              <a:t>(bez ohledu na to, jaká data jsou zpracovávána) </a:t>
            </a:r>
          </a:p>
          <a:p>
            <a:pPr algn="just">
              <a:lnSpc>
                <a:spcPct val="90000"/>
              </a:lnSpc>
            </a:pPr>
            <a:r>
              <a:rPr lang="cs-CZ" sz="1400" dirty="0"/>
              <a:t>hlavní činnosti spočívají v operacích zpracování, které vyžadují rozsáhlé pravidelné a systematické monitorování subjektů údajů </a:t>
            </a:r>
          </a:p>
          <a:p>
            <a:pPr algn="just">
              <a:lnSpc>
                <a:spcPct val="90000"/>
              </a:lnSpc>
            </a:pPr>
            <a:r>
              <a:rPr lang="cs-CZ" sz="1400" dirty="0"/>
              <a:t>hlavní činnosti spočívají v rozsáhlém zpracování zvláštních kategorií údajů a osobních údajů týkajících se rozsudků v trestních věcech a trestných činů.</a:t>
            </a:r>
          </a:p>
          <a:p>
            <a:pPr algn="just">
              <a:lnSpc>
                <a:spcPct val="90000"/>
              </a:lnSpc>
            </a:pPr>
            <a:endParaRPr lang="cs-CZ" sz="1400" dirty="0"/>
          </a:p>
          <a:p>
            <a:pPr algn="just">
              <a:lnSpc>
                <a:spcPct val="90000"/>
              </a:lnSpc>
            </a:pPr>
            <a:r>
              <a:rPr lang="cs-CZ" sz="1400" b="1" dirty="0"/>
              <a:t>Nově upřesněno v zákoně č. 110/2019 Sb.</a:t>
            </a:r>
          </a:p>
          <a:p>
            <a:pPr algn="just">
              <a:lnSpc>
                <a:spcPct val="90000"/>
              </a:lnSpc>
            </a:pPr>
            <a:r>
              <a:rPr lang="cs-CZ" sz="1400" dirty="0"/>
              <a:t>§ 14 Jmenování pověřence pro ochranu osobních údajů</a:t>
            </a:r>
          </a:p>
          <a:p>
            <a:pPr algn="just">
              <a:lnSpc>
                <a:spcPct val="90000"/>
              </a:lnSpc>
            </a:pPr>
            <a:r>
              <a:rPr lang="cs-CZ" sz="1400" dirty="0"/>
              <a:t>Povinnost jmenovat pověřence pro ochranu osobních údajů podle čl. 37 odst. 1 písm. a) nařízení Evropského parlamentu a Rady (EU) 2016/679 mají kromě orgánů veřejné moci také orgány zřízené zákonem, které plní zákonem stanovené úkoly ve veřejném zájmu.</a:t>
            </a:r>
          </a:p>
        </p:txBody>
      </p:sp>
    </p:spTree>
    <p:extLst>
      <p:ext uri="{BB962C8B-B14F-4D97-AF65-F5344CB8AC3E}">
        <p14:creationId xmlns:p14="http://schemas.microsoft.com/office/powerpoint/2010/main" val="10923792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643467" y="816638"/>
            <a:ext cx="3367359" cy="5224724"/>
          </a:xfrm>
        </p:spPr>
        <p:txBody>
          <a:bodyPr anchor="ctr">
            <a:normAutofit/>
          </a:bodyPr>
          <a:lstStyle/>
          <a:p>
            <a:r>
              <a:rPr lang="cs-CZ" dirty="0"/>
              <a:t>Pověřenec</a:t>
            </a:r>
          </a:p>
        </p:txBody>
      </p:sp>
      <p:sp>
        <p:nvSpPr>
          <p:cNvPr id="3" name="Zástupný symbol pro obsah 2"/>
          <p:cNvSpPr>
            <a:spLocks noGrp="1"/>
          </p:cNvSpPr>
          <p:nvPr>
            <p:ph idx="1"/>
          </p:nvPr>
        </p:nvSpPr>
        <p:spPr>
          <a:xfrm>
            <a:off x="4654295" y="816638"/>
            <a:ext cx="4619706" cy="5224724"/>
          </a:xfrm>
        </p:spPr>
        <p:txBody>
          <a:bodyPr anchor="ctr">
            <a:normAutofit/>
          </a:bodyPr>
          <a:lstStyle/>
          <a:p>
            <a:pPr algn="just"/>
            <a:r>
              <a:rPr lang="cs-CZ" dirty="0"/>
              <a:t>Poskytuje informace a poradenství správci či zpracovateli, včetně zaměstnancům, kteří se na zpracování podílejí</a:t>
            </a:r>
          </a:p>
          <a:p>
            <a:pPr algn="just"/>
            <a:r>
              <a:rPr lang="cs-CZ" dirty="0"/>
              <a:t>Monitoruje soulad zpracování s GDPR </a:t>
            </a:r>
          </a:p>
          <a:p>
            <a:pPr algn="just"/>
            <a:r>
              <a:rPr lang="cs-CZ" dirty="0"/>
              <a:t>Spolupracuje s dozorových úřadem (ÚOOÚ) (řeší také incidenty, tj. nutnost důvěry, nesmí být aktivní bezdůvodně)</a:t>
            </a:r>
          </a:p>
          <a:p>
            <a:pPr algn="just"/>
            <a:r>
              <a:rPr lang="cs-CZ" dirty="0"/>
              <a:t>Působí jako kontaktní místo pro dozorový úřad (město uveřejní jméno a kontakt) </a:t>
            </a:r>
          </a:p>
          <a:p>
            <a:pPr algn="just"/>
            <a:r>
              <a:rPr lang="cs-CZ" dirty="0"/>
              <a:t>obrací se na něj subjekty údajů</a:t>
            </a:r>
          </a:p>
        </p:txBody>
      </p:sp>
    </p:spTree>
    <p:extLst>
      <p:ext uri="{BB962C8B-B14F-4D97-AF65-F5344CB8AC3E}">
        <p14:creationId xmlns:p14="http://schemas.microsoft.com/office/powerpoint/2010/main" val="524908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Práva subjektu údajů</a:t>
            </a:r>
          </a:p>
        </p:txBody>
      </p:sp>
      <p:sp>
        <p:nvSpPr>
          <p:cNvPr id="3" name="Zástupný symbol pro obsah 2"/>
          <p:cNvSpPr>
            <a:spLocks noGrp="1"/>
          </p:cNvSpPr>
          <p:nvPr>
            <p:ph idx="1"/>
          </p:nvPr>
        </p:nvSpPr>
        <p:spPr/>
        <p:txBody>
          <a:bodyPr/>
          <a:lstStyle/>
          <a:p>
            <a:r>
              <a:rPr lang="cs-CZ" dirty="0"/>
              <a:t>1. Právo na informace o zpracování (proč někdo sbírá moje data) </a:t>
            </a:r>
          </a:p>
          <a:p>
            <a:r>
              <a:rPr lang="cs-CZ" dirty="0"/>
              <a:t>2. Právo na opravu a doplnění (oprava neplatných dat) </a:t>
            </a:r>
          </a:p>
          <a:p>
            <a:r>
              <a:rPr lang="cs-CZ" dirty="0"/>
              <a:t>3. Právo vznést námitku proti zpracování (správce musí prokázat zákonný důvod zpracování) </a:t>
            </a:r>
          </a:p>
          <a:p>
            <a:r>
              <a:rPr lang="cs-CZ" dirty="0"/>
              <a:t>4. Právo na přenositelnost osobních údajů (strukturovaný, strojově čitelný formát)</a:t>
            </a:r>
          </a:p>
          <a:p>
            <a:r>
              <a:rPr lang="cs-CZ" dirty="0"/>
              <a:t> 5. Právo na výmaz / být zapomenut (zrušení souhlasu se zpracováním, smazání všech osobních dat) </a:t>
            </a:r>
          </a:p>
          <a:p>
            <a:r>
              <a:rPr lang="cs-CZ" dirty="0"/>
              <a:t>6. Právo nebýt předmětem automatizovaného rozhodování (úvěr v bance, dopravní data)</a:t>
            </a:r>
          </a:p>
          <a:p>
            <a:endParaRPr lang="cs-CZ" dirty="0"/>
          </a:p>
        </p:txBody>
      </p:sp>
    </p:spTree>
    <p:extLst>
      <p:ext uri="{BB962C8B-B14F-4D97-AF65-F5344CB8AC3E}">
        <p14:creationId xmlns:p14="http://schemas.microsoft.com/office/powerpoint/2010/main" val="16775198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8973742" cy="1320800"/>
          </a:xfrm>
        </p:spPr>
        <p:txBody>
          <a:bodyPr>
            <a:normAutofit fontScale="90000"/>
          </a:bodyPr>
          <a:lstStyle/>
          <a:p>
            <a:r>
              <a:rPr lang="cs-CZ" dirty="0"/>
              <a:t>Ale pozor - nepodávat informace o osobních údajích osoby bez náležité identifikace tohoto žadatele!</a:t>
            </a:r>
          </a:p>
        </p:txBody>
      </p:sp>
      <p:sp>
        <p:nvSpPr>
          <p:cNvPr id="3" name="Zástupný symbol pro obsah 2"/>
          <p:cNvSpPr>
            <a:spLocks noGrp="1"/>
          </p:cNvSpPr>
          <p:nvPr>
            <p:ph idx="1"/>
          </p:nvPr>
        </p:nvSpPr>
        <p:spPr/>
        <p:txBody>
          <a:bodyPr/>
          <a:lstStyle/>
          <a:p>
            <a:r>
              <a:rPr lang="cs-CZ" dirty="0"/>
              <a:t>Mohli byste předat někomu jinému </a:t>
            </a:r>
          </a:p>
        </p:txBody>
      </p:sp>
    </p:spTree>
    <p:extLst>
      <p:ext uri="{BB962C8B-B14F-4D97-AF65-F5344CB8AC3E}">
        <p14:creationId xmlns:p14="http://schemas.microsoft.com/office/powerpoint/2010/main" val="23093247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Město nebo škola jako zaměstnavatel – mnoho osobních údajů</a:t>
            </a:r>
          </a:p>
        </p:txBody>
      </p:sp>
      <p:sp>
        <p:nvSpPr>
          <p:cNvPr id="3" name="Zástupný symbol pro obsah 2"/>
          <p:cNvSpPr>
            <a:spLocks noGrp="1"/>
          </p:cNvSpPr>
          <p:nvPr>
            <p:ph idx="1"/>
          </p:nvPr>
        </p:nvSpPr>
        <p:spPr/>
        <p:txBody>
          <a:bodyPr>
            <a:normAutofit fontScale="92500" lnSpcReduction="20000"/>
          </a:bodyPr>
          <a:lstStyle/>
          <a:p>
            <a:pPr algn="just"/>
            <a:r>
              <a:rPr lang="cs-CZ" dirty="0"/>
              <a:t>Zaměstnavatel smí shromažďovat takové osobní údaje, které jsou nezbytné pro plnění povinnosti zaměstnavatele (výpočet mzdy, odvody pojistného atd.) </a:t>
            </a:r>
          </a:p>
          <a:p>
            <a:pPr algn="just"/>
            <a:r>
              <a:rPr lang="cs-CZ" dirty="0"/>
              <a:t>Jméno a příjmení (vč. dřívějších) ▪ Datum a místo narození ▪ Rodné číslo ▪ Číslo občanského průkazu ▪ Místo trvalého pobytu ▪ Zdravotní pojišťovna ▪ Jméno a příjmení manžela/</a:t>
            </a:r>
            <a:r>
              <a:rPr lang="cs-CZ" dirty="0" err="1"/>
              <a:t>ky</a:t>
            </a:r>
            <a:r>
              <a:rPr lang="cs-CZ" dirty="0"/>
              <a:t>, registrovaného partnera, druha/družky, název a adresa zaměstnavatele ▪ Jméno, příjmení a rodné číslo dítěte ▪ Vzdělání a předchozí praxe ▪ Zdravotní znevýhodnění a pobíraný důchod ▪ Počet dětí ▪ Státní občanství ▪ exekuce, insolvence</a:t>
            </a:r>
          </a:p>
          <a:p>
            <a:pPr algn="just"/>
            <a:r>
              <a:rPr lang="cs-CZ" sz="1600" dirty="0"/>
              <a:t>Zák. č. 262/2006 Sb., - Zákoník práce, 435/2004 Sb., - Zákon o zaměstnanosti, 251/2005 Sb., - Zákon o inspekci práce, 312/2002 Sb.,  Zákon o úřednících územních samosprávných celků, 341/2017 Sb., - Nařízení vlády o platových poměrech zaměstnanců ve veřejných službách a správě, 222/2010 Sb., - Nařízení vlády o katalogu prací ve veřejných službách a správě, 586/1992 Sb., - Zákon o daních z příjmů, 187/2006 Sb., - Zákon o nemocenském pojištění, 120/2001 Sb., - Exekuční řád, 182/2006 Sb., - Insolvenční zákon, 582/1991 Sb., - Zákon o organizaci a provádění sociálního zabezpečení, 589/1992 Sb., - Zákon o pojistném na sociální zabezpečení a příspěvku na státní politiku zaměstnanosti,  155/1995 Sb., - Zákon o důchodovém pojištění, 37/2003 Sb., - Nařízení vlády o odměnách za výkon funkce členům zastupitelstev, 592/1992 Sb., - Zákon o pojistném na všeobecné zdravotní pojištění,</a:t>
            </a:r>
          </a:p>
          <a:p>
            <a:endParaRPr lang="cs-CZ" dirty="0"/>
          </a:p>
        </p:txBody>
      </p:sp>
    </p:spTree>
    <p:extLst>
      <p:ext uri="{BB962C8B-B14F-4D97-AF65-F5344CB8AC3E}">
        <p14:creationId xmlns:p14="http://schemas.microsoft.com/office/powerpoint/2010/main" val="8569490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 přes zmatky a obavy lze:</a:t>
            </a:r>
          </a:p>
        </p:txBody>
      </p:sp>
      <p:sp>
        <p:nvSpPr>
          <p:cNvPr id="3" name="Zástupný symbol pro obsah 2"/>
          <p:cNvSpPr>
            <a:spLocks noGrp="1"/>
          </p:cNvSpPr>
          <p:nvPr>
            <p:ph idx="1"/>
          </p:nvPr>
        </p:nvSpPr>
        <p:spPr/>
        <p:txBody>
          <a:bodyPr/>
          <a:lstStyle/>
          <a:p>
            <a:r>
              <a:rPr lang="cs-CZ" dirty="0"/>
              <a:t>MV v metodice uvádí možnost fotografií zaměstnanců pracujících s veřejností</a:t>
            </a:r>
          </a:p>
          <a:p>
            <a:r>
              <a:rPr lang="cs-CZ" dirty="0"/>
              <a:t>Je možné mít u nich i informace o přítomnosti na webu.</a:t>
            </a:r>
          </a:p>
          <a:p>
            <a:endParaRPr lang="cs-CZ" dirty="0"/>
          </a:p>
          <a:p>
            <a:r>
              <a:rPr lang="cs-CZ" dirty="0"/>
              <a:t>Je možné dále zveřejňovat fotografie z akcí města ve Zpravodaji</a:t>
            </a:r>
          </a:p>
          <a:p>
            <a:r>
              <a:rPr lang="cs-CZ" dirty="0"/>
              <a:t>Lze zveřejnit jména o jubilantů i narozených dětí i bez souhlasu</a:t>
            </a:r>
          </a:p>
          <a:p>
            <a:endParaRPr lang="cs-CZ" dirty="0"/>
          </a:p>
        </p:txBody>
      </p:sp>
    </p:spTree>
    <p:extLst>
      <p:ext uri="{BB962C8B-B14F-4D97-AF65-F5344CB8AC3E}">
        <p14:creationId xmlns:p14="http://schemas.microsoft.com/office/powerpoint/2010/main" val="95767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603FB-124C-41DC-9126-47E949948007}"/>
              </a:ext>
            </a:extLst>
          </p:cNvPr>
          <p:cNvSpPr>
            <a:spLocks noGrp="1"/>
          </p:cNvSpPr>
          <p:nvPr>
            <p:ph type="title"/>
          </p:nvPr>
        </p:nvSpPr>
        <p:spPr>
          <a:xfrm>
            <a:off x="652481" y="1382486"/>
            <a:ext cx="3547581" cy="4093028"/>
          </a:xfrm>
        </p:spPr>
        <p:txBody>
          <a:bodyPr anchor="ctr">
            <a:normAutofit/>
          </a:bodyPr>
          <a:lstStyle/>
          <a:p>
            <a:r>
              <a:rPr lang="cs-CZ" sz="4400">
                <a:solidFill>
                  <a:schemeClr val="accent1">
                    <a:lumMod val="75000"/>
                  </a:schemeClr>
                </a:solidFill>
              </a:rPr>
              <a:t>GDPR</a:t>
            </a:r>
          </a:p>
        </p:txBody>
      </p:sp>
      <p:sp>
        <p:nvSpPr>
          <p:cNvPr id="4" name="Zástupný symbol pro zápatí 3"/>
          <p:cNvSpPr>
            <a:spLocks noGrp="1"/>
          </p:cNvSpPr>
          <p:nvPr>
            <p:ph type="ftr" sz="quarter" idx="11"/>
          </p:nvPr>
        </p:nvSpPr>
        <p:spPr>
          <a:xfrm>
            <a:off x="4852544" y="6041362"/>
            <a:ext cx="5554200" cy="365125"/>
          </a:xfrm>
        </p:spPr>
        <p:txBody>
          <a:bodyPr>
            <a:normAutofit/>
          </a:bodyPr>
          <a:lstStyle/>
          <a:p>
            <a:pPr>
              <a:spcAft>
                <a:spcPts val="600"/>
              </a:spcAft>
            </a:pPr>
            <a:r>
              <a:rPr lang="en-US">
                <a:solidFill>
                  <a:srgbClr val="FFFFFF"/>
                </a:solidFill>
              </a:rPr>
              <a:t>JUDr. Jan Šťastný - Jak přežít kontrolu - hlavní zákonné povinnosti obcí a úskalí kontrol</a:t>
            </a:r>
          </a:p>
        </p:txBody>
      </p:sp>
      <p:graphicFrame>
        <p:nvGraphicFramePr>
          <p:cNvPr id="6" name="Zástupný obsah 2">
            <a:extLst>
              <a:ext uri="{FF2B5EF4-FFF2-40B4-BE49-F238E27FC236}">
                <a16:creationId xmlns:a16="http://schemas.microsoft.com/office/drawing/2014/main" id="{1FFCC97E-E71E-4615-9FAF-7ACEF5AE1706}"/>
              </a:ext>
            </a:extLst>
          </p:cNvPr>
          <p:cNvGraphicFramePr>
            <a:graphicFrameLocks noGrp="1"/>
          </p:cNvGraphicFramePr>
          <p:nvPr>
            <p:ph idx="1"/>
            <p:extLst>
              <p:ext uri="{D42A27DB-BD31-4B8C-83A1-F6EECF244321}">
                <p14:modId xmlns:p14="http://schemas.microsoft.com/office/powerpoint/2010/main" val="1954584226"/>
              </p:ext>
            </p:extLst>
          </p:nvPr>
        </p:nvGraphicFramePr>
        <p:xfrm>
          <a:off x="4852543" y="949344"/>
          <a:ext cx="5002010" cy="4818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7350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893142" cy="4093028"/>
          </a:xfrm>
        </p:spPr>
        <p:txBody>
          <a:bodyPr anchor="ctr">
            <a:normAutofit/>
          </a:bodyPr>
          <a:lstStyle/>
          <a:p>
            <a:r>
              <a:rPr lang="cs-CZ" sz="4400" dirty="0"/>
              <a:t>Řeším vaše problémy</a:t>
            </a:r>
            <a:br>
              <a:rPr lang="cs-CZ" sz="4400" dirty="0"/>
            </a:br>
            <a:br>
              <a:rPr lang="cs-CZ" sz="4400" dirty="0"/>
            </a:br>
            <a:r>
              <a:rPr lang="cs-CZ" sz="3200" dirty="0"/>
              <a:t>www.judrstastny.cz</a:t>
            </a:r>
            <a:br>
              <a:rPr lang="cs-CZ" sz="3200" dirty="0"/>
            </a:br>
            <a:br>
              <a:rPr lang="cs-CZ" sz="3200" dirty="0"/>
            </a:br>
            <a:r>
              <a:rPr lang="cs-CZ" sz="3200" dirty="0"/>
              <a:t>www.SOS106.cz</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nvPr>
        </p:nvGraphicFramePr>
        <p:xfrm>
          <a:off x="4916553" y="430823"/>
          <a:ext cx="6628804" cy="5926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48795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„Záznamy o činnostech zpracování“. Povinnost podle čl. 30. </a:t>
            </a:r>
            <a:br>
              <a:rPr lang="cs-CZ" dirty="0"/>
            </a:br>
            <a:endParaRPr lang="cs-CZ" dirty="0"/>
          </a:p>
        </p:txBody>
      </p:sp>
      <p:sp>
        <p:nvSpPr>
          <p:cNvPr id="3" name="Zástupný symbol pro obsah 2"/>
          <p:cNvSpPr>
            <a:spLocks noGrp="1"/>
          </p:cNvSpPr>
          <p:nvPr>
            <p:ph idx="1"/>
          </p:nvPr>
        </p:nvSpPr>
        <p:spPr/>
        <p:txBody>
          <a:bodyPr/>
          <a:lstStyle/>
          <a:p>
            <a:pPr lvl="0"/>
            <a:endParaRPr lang="cs-CZ" dirty="0"/>
          </a:p>
          <a:p>
            <a:pPr lvl="0" algn="just"/>
            <a:r>
              <a:rPr lang="cs-CZ" dirty="0"/>
              <a:t>Průběžná práce, při nové agendě si doplníte další, nebo zrušíte, pokud zanikne agenda.</a:t>
            </a:r>
          </a:p>
          <a:p>
            <a:pPr lvl="0" algn="just"/>
            <a:endParaRPr lang="cs-CZ" dirty="0"/>
          </a:p>
          <a:p>
            <a:pPr lvl="0"/>
            <a:r>
              <a:rPr lang="cs-CZ" dirty="0"/>
              <a:t>Město Dobruška 290 agend v Záznamech o činnostech zpracování.</a:t>
            </a:r>
          </a:p>
          <a:p>
            <a:endParaRPr lang="cs-CZ" dirty="0"/>
          </a:p>
        </p:txBody>
      </p:sp>
      <p:sp>
        <p:nvSpPr>
          <p:cNvPr id="4" name="Zaoblený obdélník 3"/>
          <p:cNvSpPr/>
          <p:nvPr/>
        </p:nvSpPr>
        <p:spPr>
          <a:xfrm>
            <a:off x="668363" y="3491611"/>
            <a:ext cx="7786255" cy="6834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521577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dále</a:t>
            </a:r>
          </a:p>
        </p:txBody>
      </p:sp>
      <p:sp>
        <p:nvSpPr>
          <p:cNvPr id="3" name="Zástupný symbol pro obsah 2"/>
          <p:cNvSpPr>
            <a:spLocks noGrp="1"/>
          </p:cNvSpPr>
          <p:nvPr>
            <p:ph idx="1"/>
          </p:nvPr>
        </p:nvSpPr>
        <p:spPr/>
        <p:txBody>
          <a:bodyPr/>
          <a:lstStyle/>
          <a:p>
            <a:pPr lvl="0"/>
            <a:r>
              <a:rPr lang="cs-CZ" dirty="0"/>
              <a:t>Zveřejnit informace na webu o zpracovávání osobních údajů, může být hodně stručná nebo obsáhlá. </a:t>
            </a:r>
          </a:p>
          <a:p>
            <a:pPr lvl="0"/>
            <a:r>
              <a:rPr lang="cs-CZ" dirty="0"/>
              <a:t>Pozor, lze velmi snadno zkontrolovat ÚOOÚ, nemusí ani nikam jezdit. </a:t>
            </a:r>
          </a:p>
          <a:p>
            <a:pPr lvl="0"/>
            <a:r>
              <a:rPr lang="cs-CZ" dirty="0"/>
              <a:t>Zajistěte i u škol!</a:t>
            </a:r>
          </a:p>
          <a:p>
            <a:endParaRPr lang="cs-CZ" dirty="0"/>
          </a:p>
        </p:txBody>
      </p:sp>
    </p:spTree>
    <p:extLst>
      <p:ext uri="{BB962C8B-B14F-4D97-AF65-F5344CB8AC3E}">
        <p14:creationId xmlns:p14="http://schemas.microsoft.com/office/powerpoint/2010/main" val="3053287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dále mít zpracováno</a:t>
            </a:r>
          </a:p>
        </p:txBody>
      </p:sp>
      <p:sp>
        <p:nvSpPr>
          <p:cNvPr id="3" name="Zástupný symbol pro obsah 2"/>
          <p:cNvSpPr>
            <a:spLocks noGrp="1"/>
          </p:cNvSpPr>
          <p:nvPr>
            <p:ph idx="1"/>
          </p:nvPr>
        </p:nvSpPr>
        <p:spPr/>
        <p:txBody>
          <a:bodyPr/>
          <a:lstStyle/>
          <a:p>
            <a:pPr lvl="0"/>
            <a:r>
              <a:rPr lang="cs-CZ" dirty="0"/>
              <a:t>Postup pro případy porušení bezpečnosti informací a osobních údajů (nejlépe ve výše uvedeném vnitřním předpisu)</a:t>
            </a:r>
          </a:p>
          <a:p>
            <a:pPr lvl="0"/>
            <a:r>
              <a:rPr lang="cs-CZ" dirty="0"/>
              <a:t> v nařízení GDPR jsou krátké lhůty  - 72 hodin na ohlášení.</a:t>
            </a:r>
          </a:p>
          <a:p>
            <a:r>
              <a:rPr lang="cs-CZ" dirty="0"/>
              <a:t>Ihned kontaktovat pověřence.</a:t>
            </a:r>
          </a:p>
        </p:txBody>
      </p:sp>
    </p:spTree>
    <p:extLst>
      <p:ext uri="{BB962C8B-B14F-4D97-AF65-F5344CB8AC3E}">
        <p14:creationId xmlns:p14="http://schemas.microsoft.com/office/powerpoint/2010/main" val="37699585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Příklady z praxe</a:t>
            </a:r>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16360112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Úřední deska</a:t>
            </a:r>
          </a:p>
        </p:txBody>
      </p:sp>
      <p:sp>
        <p:nvSpPr>
          <p:cNvPr id="3" name="Zástupný symbol pro obsah 2"/>
          <p:cNvSpPr>
            <a:spLocks noGrp="1"/>
          </p:cNvSpPr>
          <p:nvPr>
            <p:ph idx="1"/>
          </p:nvPr>
        </p:nvSpPr>
        <p:spPr>
          <a:xfrm>
            <a:off x="677334" y="1573823"/>
            <a:ext cx="8596668" cy="4467539"/>
          </a:xfrm>
        </p:spPr>
        <p:txBody>
          <a:bodyPr/>
          <a:lstStyle/>
          <a:p>
            <a:pPr algn="just"/>
            <a:r>
              <a:rPr lang="cs-CZ" dirty="0"/>
              <a:t>Správní řád § 26 odst. 1 Úřední deska </a:t>
            </a:r>
          </a:p>
          <a:p>
            <a:pPr algn="just"/>
            <a:r>
              <a:rPr lang="cs-CZ" dirty="0"/>
              <a:t>	 Každý správní orgán zřizuje úřední desku, která musí být nepřetržitě veřejně přístupná. Pro orgány územního samosprávného celku se zřizuje jedna úřední deska. </a:t>
            </a:r>
            <a:r>
              <a:rPr lang="cs-CZ" u="sng" dirty="0"/>
              <a:t>Obsah úřední desky se zveřejňuje i způsobem umožňujícím dálkový přístup.</a:t>
            </a:r>
          </a:p>
          <a:p>
            <a:endParaRPr lang="cs-CZ" dirty="0"/>
          </a:p>
          <a:p>
            <a:r>
              <a:rPr lang="cs-CZ" dirty="0"/>
              <a:t>Nepřetržitě a veřejně přístupná</a:t>
            </a:r>
          </a:p>
          <a:p>
            <a:r>
              <a:rPr lang="cs-CZ" dirty="0"/>
              <a:t>Jedna</a:t>
            </a:r>
          </a:p>
          <a:p>
            <a:r>
              <a:rPr lang="cs-CZ" dirty="0"/>
              <a:t>Zároveň zveřejnit způsobem umožňujícím dálkový přístup</a:t>
            </a:r>
          </a:p>
          <a:p>
            <a:r>
              <a:rPr lang="cs-CZ" dirty="0"/>
              <a:t>(způsob umožňující dálkový přístup – elektronická úřední deska?)</a:t>
            </a:r>
          </a:p>
        </p:txBody>
      </p:sp>
      <p:sp>
        <p:nvSpPr>
          <p:cNvPr id="4" name="Zástupný symbol pro zápatí 3"/>
          <p:cNvSpPr>
            <a:spLocks noGrp="1"/>
          </p:cNvSpPr>
          <p:nvPr>
            <p:ph type="ftr" sz="quarter" idx="11"/>
          </p:nvPr>
        </p:nvSpPr>
        <p:spPr/>
        <p:txBody>
          <a:bodyPr/>
          <a:lstStyle/>
          <a:p>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37E3EF-503D-6DF4-7A4A-CE9729F71662}"/>
              </a:ext>
            </a:extLst>
          </p:cNvPr>
          <p:cNvSpPr>
            <a:spLocks noGrp="1"/>
          </p:cNvSpPr>
          <p:nvPr>
            <p:ph type="title"/>
          </p:nvPr>
        </p:nvSpPr>
        <p:spPr/>
        <p:txBody>
          <a:bodyPr/>
          <a:lstStyle/>
          <a:p>
            <a:r>
              <a:rPr lang="cs-CZ" dirty="0"/>
              <a:t>Uveřejňování dokumentů</a:t>
            </a:r>
            <a:br>
              <a:rPr lang="cs-CZ" dirty="0"/>
            </a:br>
            <a:r>
              <a:rPr lang="cs-CZ" dirty="0"/>
              <a:t>- bez podpisů </a:t>
            </a:r>
          </a:p>
        </p:txBody>
      </p:sp>
      <p:sp>
        <p:nvSpPr>
          <p:cNvPr id="3" name="Zástupný obsah 2">
            <a:extLst>
              <a:ext uri="{FF2B5EF4-FFF2-40B4-BE49-F238E27FC236}">
                <a16:creationId xmlns:a16="http://schemas.microsoft.com/office/drawing/2014/main" id="{8DA03913-78B1-0666-91B7-0929113DB9CC}"/>
              </a:ext>
            </a:extLst>
          </p:cNvPr>
          <p:cNvSpPr>
            <a:spLocks noGrp="1"/>
          </p:cNvSpPr>
          <p:nvPr>
            <p:ph idx="1"/>
          </p:nvPr>
        </p:nvSpPr>
        <p:spPr/>
        <p:txBody>
          <a:bodyPr/>
          <a:lstStyle/>
          <a:p>
            <a:pPr algn="just"/>
            <a:r>
              <a:rPr lang="cs-CZ" dirty="0"/>
              <a:t>na elektronické úřední desce nemusí být přímo identický obraz originálu vlastní písemnosti s podpisem úřední osoby a otiskem razítka, ale postačuje zveřejnění vlastního textu dokumentu s totožným obsahem, jaký je vyvěšen na úřední desce = autorizace dokumentu postačí pouze na jeho listinné podobě založené ve spisu </a:t>
            </a:r>
          </a:p>
          <a:p>
            <a:pPr algn="just"/>
            <a:endParaRPr lang="cs-CZ" dirty="0"/>
          </a:p>
          <a:p>
            <a:pPr algn="just"/>
            <a:r>
              <a:rPr lang="cs-CZ" sz="2400" dirty="0">
                <a:solidFill>
                  <a:schemeClr val="accent1"/>
                </a:solidFill>
              </a:rPr>
              <a:t>Zákon neukládá ani jeden dokument zveřejnit s podpisem</a:t>
            </a:r>
          </a:p>
          <a:p>
            <a:pPr algn="just"/>
            <a:r>
              <a:rPr lang="cs-CZ" sz="2400" dirty="0">
                <a:solidFill>
                  <a:schemeClr val="accent1"/>
                </a:solidFill>
              </a:rPr>
              <a:t>(dříve sporné u vyhlášek, ale stačil též stejnopis).</a:t>
            </a:r>
          </a:p>
        </p:txBody>
      </p:sp>
      <p:sp>
        <p:nvSpPr>
          <p:cNvPr id="4" name="Zástupný symbol pro zápatí 3">
            <a:extLst>
              <a:ext uri="{FF2B5EF4-FFF2-40B4-BE49-F238E27FC236}">
                <a16:creationId xmlns:a16="http://schemas.microsoft.com/office/drawing/2014/main" id="{C0649ED6-E39B-7FA3-5445-402E6F46854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271429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8596668" cy="1320800"/>
          </a:xfrm>
        </p:spPr>
        <p:txBody>
          <a:bodyPr anchor="t">
            <a:normAutofit/>
          </a:bodyPr>
          <a:lstStyle/>
          <a:p>
            <a:r>
              <a:rPr lang="cs-CZ" dirty="0"/>
              <a:t>Zákon o archivnictví</a:t>
            </a:r>
            <a:br>
              <a:rPr lang="cs-CZ" dirty="0"/>
            </a:br>
            <a:r>
              <a:rPr lang="cs-CZ" dirty="0"/>
              <a:t> § 65</a:t>
            </a:r>
          </a:p>
        </p:txBody>
      </p:sp>
      <p:pic>
        <p:nvPicPr>
          <p:cNvPr id="8" name="Graphic 7" descr="Dokument">
            <a:extLst>
              <a:ext uri="{FF2B5EF4-FFF2-40B4-BE49-F238E27FC236}">
                <a16:creationId xmlns:a16="http://schemas.microsoft.com/office/drawing/2014/main" id="{2D454C18-3B0E-4CAB-BD01-9EE213428A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474" y="2159331"/>
            <a:ext cx="2915973" cy="2915973"/>
          </a:xfrm>
          <a:prstGeom prst="rect">
            <a:avLst/>
          </a:prstGeom>
        </p:spPr>
      </p:pic>
      <p:sp>
        <p:nvSpPr>
          <p:cNvPr id="3" name="Zástupný symbol pro obsah 2"/>
          <p:cNvSpPr>
            <a:spLocks noGrp="1"/>
          </p:cNvSpPr>
          <p:nvPr>
            <p:ph idx="1"/>
          </p:nvPr>
        </p:nvSpPr>
        <p:spPr>
          <a:xfrm>
            <a:off x="4063160" y="2160589"/>
            <a:ext cx="5207839" cy="3880773"/>
          </a:xfrm>
        </p:spPr>
        <p:txBody>
          <a:bodyPr>
            <a:normAutofit/>
          </a:bodyPr>
          <a:lstStyle/>
          <a:p>
            <a:r>
              <a:rPr lang="cs-CZ" dirty="0"/>
              <a:t>Má-li být dokument vyvěšen na úřední desce, činí se tak vyvěšením jeho stejnopisu opatřeného datem vyvěšení. </a:t>
            </a:r>
          </a:p>
          <a:p>
            <a:pPr lvl="1" algn="just"/>
            <a:r>
              <a:rPr lang="cs-CZ" dirty="0"/>
              <a:t>Po sejmutí se vyvěšený stejnopis opatří datem sejmutí a zařadí do příslušného spisu jako doklad o vyvěšení dokumentu na úřední desce. </a:t>
            </a:r>
            <a:r>
              <a:rPr lang="cs-CZ" dirty="0">
                <a:highlight>
                  <a:srgbClr val="FFFF00"/>
                </a:highlight>
              </a:rPr>
              <a:t>Ustanovení věty první a druhé se nevztahuje na zveřejňování dokumentů na elektronické úřední desce.</a:t>
            </a:r>
          </a:p>
        </p:txBody>
      </p:sp>
      <p:sp>
        <p:nvSpPr>
          <p:cNvPr id="4" name="Zástupný symbol pro zápatí 3"/>
          <p:cNvSpPr>
            <a:spLocks noGrp="1"/>
          </p:cNvSpPr>
          <p:nvPr>
            <p:ph type="ftr" sz="quarter" idx="11"/>
          </p:nvPr>
        </p:nvSpPr>
        <p:spPr>
          <a:xfrm>
            <a:off x="677334" y="6041362"/>
            <a:ext cx="6297612" cy="365125"/>
          </a:xfrm>
        </p:spPr>
        <p:txBody>
          <a:bodyPr>
            <a:normAutofit/>
          </a:bodyPr>
          <a:lstStyle/>
          <a:p>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F03A6A-319E-3F59-B9FC-C8CFFF1427C9}"/>
              </a:ext>
            </a:extLst>
          </p:cNvPr>
          <p:cNvSpPr>
            <a:spLocks noGrp="1"/>
          </p:cNvSpPr>
          <p:nvPr>
            <p:ph type="title"/>
          </p:nvPr>
        </p:nvSpPr>
        <p:spPr/>
        <p:txBody>
          <a:bodyPr/>
          <a:lstStyle/>
          <a:p>
            <a:r>
              <a:rPr lang="cs-CZ" dirty="0"/>
              <a:t>tedy</a:t>
            </a:r>
          </a:p>
        </p:txBody>
      </p:sp>
      <p:sp>
        <p:nvSpPr>
          <p:cNvPr id="3" name="Zástupný obsah 2">
            <a:extLst>
              <a:ext uri="{FF2B5EF4-FFF2-40B4-BE49-F238E27FC236}">
                <a16:creationId xmlns:a16="http://schemas.microsoft.com/office/drawing/2014/main" id="{327B3166-CD68-2175-9B85-CC7B336CDEDD}"/>
              </a:ext>
            </a:extLst>
          </p:cNvPr>
          <p:cNvSpPr>
            <a:spLocks noGrp="1"/>
          </p:cNvSpPr>
          <p:nvPr>
            <p:ph idx="1"/>
          </p:nvPr>
        </p:nvSpPr>
        <p:spPr>
          <a:xfrm>
            <a:off x="677333" y="1424355"/>
            <a:ext cx="9530535" cy="4617008"/>
          </a:xfrm>
        </p:spPr>
        <p:txBody>
          <a:bodyPr>
            <a:normAutofit lnSpcReduction="10000"/>
          </a:bodyPr>
          <a:lstStyle/>
          <a:p>
            <a:r>
              <a:rPr lang="cs-CZ" dirty="0"/>
              <a:t>Dle zák. o archivnictví – § 65/3 </a:t>
            </a:r>
          </a:p>
          <a:p>
            <a:pPr lvl="1"/>
            <a:r>
              <a:rPr lang="cs-CZ" dirty="0"/>
              <a:t>musí být od počátku zveřejnění zaznamenáno datum vyvěšení </a:t>
            </a:r>
          </a:p>
          <a:p>
            <a:pPr lvl="1"/>
            <a:r>
              <a:rPr lang="cs-CZ" dirty="0"/>
              <a:t>až po sejmutí se dopisuje datum sejmutí písemnosti </a:t>
            </a:r>
          </a:p>
          <a:p>
            <a:pPr lvl="1"/>
            <a:r>
              <a:rPr lang="cs-CZ" dirty="0"/>
              <a:t>(můžete ale pomocně zapsat datum, kdy má být sejmuto)</a:t>
            </a:r>
          </a:p>
          <a:p>
            <a:pPr lvl="1"/>
            <a:r>
              <a:rPr lang="cs-CZ" dirty="0"/>
              <a:t>před založením do spisu podpis osoby odpovědné za vyvěšení </a:t>
            </a:r>
          </a:p>
          <a:p>
            <a:pPr lvl="1"/>
            <a:r>
              <a:rPr lang="cs-CZ" dirty="0"/>
              <a:t>týká se pouze fyzické úřední desky – pokud je používána </a:t>
            </a:r>
            <a:r>
              <a:rPr lang="cs-CZ" dirty="0" err="1"/>
              <a:t>dig</a:t>
            </a:r>
            <a:r>
              <a:rPr lang="cs-CZ" dirty="0"/>
              <a:t>. úřední deska, stačí poznamenat do spisu nebo zaznamenat ve SS</a:t>
            </a:r>
          </a:p>
          <a:p>
            <a:pPr lvl="1"/>
            <a:endParaRPr lang="cs-CZ" dirty="0"/>
          </a:p>
          <a:p>
            <a:pPr lvl="1"/>
            <a:r>
              <a:rPr lang="cs-CZ" dirty="0"/>
              <a:t>doporučení: evidence dokumentů zveřejnění na úřední desce, stačí i sešit, je na správním orgánu, aby v případě pochybností prokázal splnění </a:t>
            </a:r>
            <a:r>
              <a:rPr lang="cs-CZ" dirty="0" err="1"/>
              <a:t>vyvěšovací</a:t>
            </a:r>
            <a:r>
              <a:rPr lang="cs-CZ" dirty="0"/>
              <a:t> povinnosti (rozsudek NSS 2 As 47/2016-44)</a:t>
            </a:r>
          </a:p>
          <a:p>
            <a:pPr lvl="1"/>
            <a:r>
              <a:rPr lang="cs-CZ" dirty="0"/>
              <a:t>kopie všech dokumentů zveřejněných na úřední desce ponechat u odpovědné osoby (starosta, tajemník, sekretariát)</a:t>
            </a:r>
          </a:p>
          <a:p>
            <a:pPr lvl="1"/>
            <a:r>
              <a:rPr lang="cs-CZ" dirty="0"/>
              <a:t>nutno mít rovněž možnost předložit otisk elektronické úřední desky </a:t>
            </a:r>
          </a:p>
        </p:txBody>
      </p:sp>
      <p:sp>
        <p:nvSpPr>
          <p:cNvPr id="4" name="Zástupný symbol pro zápatí 3">
            <a:extLst>
              <a:ext uri="{FF2B5EF4-FFF2-40B4-BE49-F238E27FC236}">
                <a16:creationId xmlns:a16="http://schemas.microsoft.com/office/drawing/2014/main" id="{ADDD6ECE-F249-B0C2-E9E7-8A557D16934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133077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9AB115-EFEC-56B0-E1BE-D2F8CDB0BB86}"/>
              </a:ext>
            </a:extLst>
          </p:cNvPr>
          <p:cNvSpPr>
            <a:spLocks noGrp="1"/>
          </p:cNvSpPr>
          <p:nvPr>
            <p:ph type="title"/>
          </p:nvPr>
        </p:nvSpPr>
        <p:spPr>
          <a:xfrm>
            <a:off x="677334" y="360485"/>
            <a:ext cx="8596668" cy="1569915"/>
          </a:xfrm>
        </p:spPr>
        <p:txBody>
          <a:bodyPr>
            <a:normAutofit fontScale="90000"/>
          </a:bodyPr>
          <a:lstStyle/>
          <a:p>
            <a:r>
              <a:rPr lang="cs-CZ" dirty="0"/>
              <a:t>Stejnopis - § 16 odst. 3 vyhlášky č. 259/2012 Sb., o podrobnostech výkonu spisové služby</a:t>
            </a:r>
            <a:br>
              <a:rPr lang="cs-CZ" dirty="0"/>
            </a:br>
            <a:br>
              <a:rPr lang="cs-CZ" dirty="0"/>
            </a:br>
            <a:endParaRPr lang="cs-CZ" dirty="0"/>
          </a:p>
        </p:txBody>
      </p:sp>
      <p:sp>
        <p:nvSpPr>
          <p:cNvPr id="3" name="Zástupný obsah 2">
            <a:extLst>
              <a:ext uri="{FF2B5EF4-FFF2-40B4-BE49-F238E27FC236}">
                <a16:creationId xmlns:a16="http://schemas.microsoft.com/office/drawing/2014/main" id="{68951CEC-810A-5434-481E-F8E12BD667F0}"/>
              </a:ext>
            </a:extLst>
          </p:cNvPr>
          <p:cNvSpPr>
            <a:spLocks noGrp="1"/>
          </p:cNvSpPr>
          <p:nvPr>
            <p:ph idx="1"/>
          </p:nvPr>
        </p:nvSpPr>
        <p:spPr>
          <a:xfrm>
            <a:off x="677334" y="1424355"/>
            <a:ext cx="8596668" cy="4617008"/>
          </a:xfrm>
        </p:spPr>
        <p:txBody>
          <a:bodyPr>
            <a:normAutofit/>
          </a:bodyPr>
          <a:lstStyle/>
          <a:p>
            <a:pPr algn="just"/>
            <a:r>
              <a:rPr lang="cs-CZ" dirty="0"/>
              <a:t>Stejnopisem je jedno ze shodných násobných vyhotovení dokumentu nesoucí s tímto dokumentem shodné autentizační prvky; za shodné násobné vyhotovení dokumentu v analogové podobě se považuje rovněž doslovně shodné vyhotovení dokumentu v digitální podobě a naopak, pokud autentizační prostředky k nim připojila tatáž osoba; za stejnopis se považuje rovněž druhopis, pokud tak stanoví jiný právní předpis.</a:t>
            </a:r>
          </a:p>
          <a:p>
            <a:r>
              <a:rPr lang="cs-CZ" dirty="0"/>
              <a:t>Správní řád - § 69/1</a:t>
            </a:r>
          </a:p>
          <a:p>
            <a:r>
              <a:rPr lang="cs-CZ" dirty="0"/>
              <a:t>Zveřejnění stejnopisu není zveřejnění podepsaného originálu</a:t>
            </a:r>
          </a:p>
          <a:p>
            <a:r>
              <a:rPr lang="cs-CZ" dirty="0"/>
              <a:t>Podpis oprávněné úřední osoby je na stejnopisu možno nahradit doložkou "vlastní rukou" nebo zkratkou "v. r." u příjmení oprávněné úřední osoby a doložkou "Za správnost vyhotovení:" s uvedením jména, příjmení a podpisu úřední osoby, která odpovídá za písemné vyhotovení rozhodnutí. </a:t>
            </a:r>
          </a:p>
          <a:p>
            <a:r>
              <a:rPr lang="cs-CZ" u="sng" dirty="0"/>
              <a:t>Už se nepíše „otisk úředního razítka“ (zrušeno od 01.07.2017)</a:t>
            </a:r>
          </a:p>
        </p:txBody>
      </p:sp>
      <p:sp>
        <p:nvSpPr>
          <p:cNvPr id="4" name="Zástupný symbol pro zápatí 3">
            <a:extLst>
              <a:ext uri="{FF2B5EF4-FFF2-40B4-BE49-F238E27FC236}">
                <a16:creationId xmlns:a16="http://schemas.microsoft.com/office/drawing/2014/main" id="{75036AE5-8707-3C74-C997-C8B3E9727C9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994736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FF8742-F1FA-4F0D-9868-9C216E1645C1}"/>
              </a:ext>
            </a:extLst>
          </p:cNvPr>
          <p:cNvSpPr>
            <a:spLocks noGrp="1"/>
          </p:cNvSpPr>
          <p:nvPr>
            <p:ph type="title"/>
          </p:nvPr>
        </p:nvSpPr>
        <p:spPr/>
        <p:txBody>
          <a:bodyPr/>
          <a:lstStyle/>
          <a:p>
            <a:r>
              <a:rPr lang="cs-CZ" kern="100" dirty="0">
                <a:latin typeface="Calibri" panose="020F0502020204030204" pitchFamily="34" charset="0"/>
                <a:ea typeface="Calibri" panose="020F0502020204030204" pitchFamily="34" charset="0"/>
                <a:cs typeface="Times New Roman" panose="02020603050405020304" pitchFamily="18" charset="0"/>
              </a:rPr>
              <a:t>Úřední deska, veřejné vyhlášky a GDPR</a:t>
            </a:r>
            <a:br>
              <a:rPr lang="cs-CZ" kern="100" dirty="0">
                <a:latin typeface="Calibri" panose="020F0502020204030204" pitchFamily="34" charset="0"/>
                <a:ea typeface="Calibri" panose="020F0502020204030204" pitchFamily="34" charset="0"/>
                <a:cs typeface="Times New Roman" panose="02020603050405020304" pitchFamily="18" charset="0"/>
              </a:rPr>
            </a:br>
            <a:endParaRPr lang="cs-CZ" dirty="0"/>
          </a:p>
        </p:txBody>
      </p:sp>
      <p:sp>
        <p:nvSpPr>
          <p:cNvPr id="3" name="Zástupný obsah 2">
            <a:extLst>
              <a:ext uri="{FF2B5EF4-FFF2-40B4-BE49-F238E27FC236}">
                <a16:creationId xmlns:a16="http://schemas.microsoft.com/office/drawing/2014/main" id="{61E808B3-4A11-1F5C-0610-2AC07DF75133}"/>
              </a:ext>
            </a:extLst>
          </p:cNvPr>
          <p:cNvSpPr>
            <a:spLocks noGrp="1"/>
          </p:cNvSpPr>
          <p:nvPr>
            <p:ph idx="1"/>
          </p:nvPr>
        </p:nvSpPr>
        <p:spPr>
          <a:xfrm>
            <a:off x="677334" y="1354015"/>
            <a:ext cx="8596668" cy="5052472"/>
          </a:xfrm>
        </p:spPr>
        <p:txBody>
          <a:bodyPr>
            <a:normAutofit/>
          </a:bodyPr>
          <a:lstStyle/>
          <a:p>
            <a:pPr algn="just">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Obcí pověřená osoba je povinna došlou písemnost od soudního exekutora, případně jiného orgánu veřejné moci </a:t>
            </a:r>
            <a:r>
              <a:rPr lang="cs-CZ" sz="1800" kern="100" dirty="0">
                <a:effectLst/>
                <a:latin typeface="Segoe UI Symbol" panose="020B0502040204020203" pitchFamily="34" charset="0"/>
                <a:ea typeface="Calibri" panose="020F0502020204030204" pitchFamily="34" charset="0"/>
                <a:cs typeface="Segoe UI Symbol" panose="020B0502040204020203" pitchFamily="34" charset="0"/>
              </a:rPr>
              <a:t>n</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ejprve posoudit podle jejího obsahu</a:t>
            </a:r>
          </a:p>
          <a:p>
            <a:pPr algn="just">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Musí vyhodnotit, zda je povinna v souladu s příslušným procesním předpisem doručený dokument na úřední desce zveřejnit </a:t>
            </a:r>
            <a:r>
              <a:rPr lang="cs-CZ" sz="1800" kern="100" dirty="0">
                <a:effectLst/>
                <a:latin typeface="Segoe UI Symbol" panose="020B0502040204020203" pitchFamily="34" charset="0"/>
                <a:ea typeface="Calibri" panose="020F0502020204030204" pitchFamily="34" charset="0"/>
                <a:cs typeface="Segoe UI Symbol" panose="020B0502040204020203" pitchFamily="34" charset="0"/>
              </a:rPr>
              <a:t> - </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např. občanský soudní řád, daňový řád, exekuční řád </a:t>
            </a:r>
          </a:p>
          <a:p>
            <a:pPr marL="449580">
              <a:lnSpc>
                <a:spcPct val="107000"/>
              </a:lnSpc>
              <a:spcAft>
                <a:spcPts val="800"/>
              </a:spcAft>
            </a:pPr>
            <a:r>
              <a:rPr lang="cs-CZ" sz="1800" b="1" u="sng" kern="100" dirty="0">
                <a:effectLst/>
                <a:latin typeface="Calibri" panose="020F0502020204030204" pitchFamily="34" charset="0"/>
                <a:ea typeface="Calibri" panose="020F0502020204030204" pitchFamily="34" charset="0"/>
                <a:cs typeface="Times New Roman" panose="02020603050405020304" pitchFamily="18" charset="0"/>
              </a:rPr>
              <a:t>Vždy celé - dražební vyhlášky</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povinnost dokument zveřejnit, aniž by se do jeho obsahu jakkoli ze strany obce zasahovalo </a:t>
            </a:r>
            <a:br>
              <a:rPr lang="cs-CZ" sz="1800" kern="100" dirty="0">
                <a:effectLst/>
                <a:latin typeface="Calibri" panose="020F0502020204030204" pitchFamily="34" charset="0"/>
                <a:ea typeface="Calibri" panose="020F0502020204030204" pitchFamily="34" charset="0"/>
                <a:cs typeface="Times New Roman" panose="02020603050405020304" pitchFamily="18" charset="0"/>
              </a:rPr>
            </a:b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-odpovědnost za ochranu osobních údajů nese ten, kdo požaduje zveřejnění </a:t>
            </a:r>
          </a:p>
          <a:p>
            <a:pPr marL="449580">
              <a:lnSpc>
                <a:spcPct val="107000"/>
              </a:lnSpc>
              <a:spcAft>
                <a:spcPts val="800"/>
              </a:spcAft>
            </a:pPr>
            <a:r>
              <a:rPr lang="cs-CZ" sz="2000"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Ale pozor – jen po stanovenou dobu! Nikoli déle</a:t>
            </a:r>
            <a:endParaRPr lang="cs-CZ" sz="20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b="1" u="sng" kern="100" dirty="0">
                <a:effectLst/>
                <a:latin typeface="Calibri" panose="020F0502020204030204" pitchFamily="34" charset="0"/>
                <a:ea typeface="Calibri" panose="020F0502020204030204" pitchFamily="34" charset="0"/>
                <a:cs typeface="Times New Roman" panose="02020603050405020304" pitchFamily="18" charset="0"/>
              </a:rPr>
              <a:t>pozor  - NE (exekuční příkazy)</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pokud obci žádný právní předpis povinnost zveřejnit neukládá, nese odpovědnost za zveřejněné osobní údaje obec</a:t>
            </a:r>
            <a:r>
              <a:rPr lang="cs-CZ" sz="1800" kern="100" dirty="0">
                <a:effectLst/>
                <a:latin typeface="Segoe UI Symbol" panose="020B0502040204020203" pitchFamily="34" charset="0"/>
                <a:ea typeface="Calibri" panose="020F0502020204030204" pitchFamily="34" charset="0"/>
                <a:cs typeface="Segoe UI Symbol" panose="020B0502040204020203" pitchFamily="34" charset="0"/>
              </a:rPr>
              <a:t>, </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bez ohledu na to, zda byla písemnost doručena omylem či cíleně.</a:t>
            </a:r>
          </a:p>
          <a:p>
            <a:endParaRPr lang="cs-CZ" dirty="0"/>
          </a:p>
        </p:txBody>
      </p:sp>
      <p:sp>
        <p:nvSpPr>
          <p:cNvPr id="4" name="Zástupný symbol pro zápatí 3">
            <a:extLst>
              <a:ext uri="{FF2B5EF4-FFF2-40B4-BE49-F238E27FC236}">
                <a16:creationId xmlns:a16="http://schemas.microsoft.com/office/drawing/2014/main" id="{3C460208-08F6-6837-F8A8-27B8E75FCE7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52307450"/>
      </p:ext>
    </p:extLst>
  </p:cSld>
  <p:clrMapOvr>
    <a:masterClrMapping/>
  </p:clrMapOvr>
</p:sld>
</file>

<file path=ppt/theme/theme1.xml><?xml version="1.0" encoding="utf-8"?>
<a:theme xmlns:a="http://schemas.openxmlformats.org/drawingml/2006/main" name="Faz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3312</TotalTime>
  <Words>28557</Words>
  <Application>Microsoft Office PowerPoint</Application>
  <PresentationFormat>Širokoúhlá obrazovka</PresentationFormat>
  <Paragraphs>1117</Paragraphs>
  <Slides>197</Slides>
  <Notes>0</Notes>
  <HiddenSlides>0</HiddenSlides>
  <MMClips>0</MMClips>
  <ScaleCrop>false</ScaleCrop>
  <HeadingPairs>
    <vt:vector size="6" baseType="variant">
      <vt:variant>
        <vt:lpstr>Použitá písma</vt:lpstr>
      </vt:variant>
      <vt:variant>
        <vt:i4>10</vt:i4>
      </vt:variant>
      <vt:variant>
        <vt:lpstr>Motiv</vt:lpstr>
      </vt:variant>
      <vt:variant>
        <vt:i4>2</vt:i4>
      </vt:variant>
      <vt:variant>
        <vt:lpstr>Nadpisy snímků</vt:lpstr>
      </vt:variant>
      <vt:variant>
        <vt:i4>197</vt:i4>
      </vt:variant>
    </vt:vector>
  </HeadingPairs>
  <TitlesOfParts>
    <vt:vector size="209" baseType="lpstr">
      <vt:lpstr>Arial</vt:lpstr>
      <vt:lpstr>Calibri</vt:lpstr>
      <vt:lpstr>Fira Sans</vt:lpstr>
      <vt:lpstr>Old English Text MT</vt:lpstr>
      <vt:lpstr>Open Sans</vt:lpstr>
      <vt:lpstr>Segoe UI Symbol</vt:lpstr>
      <vt:lpstr>Times New Roman</vt:lpstr>
      <vt:lpstr>Trebuchet MS</vt:lpstr>
      <vt:lpstr>Wingdings</vt:lpstr>
      <vt:lpstr>Wingdings 3</vt:lpstr>
      <vt:lpstr>Fazeta</vt:lpstr>
      <vt:lpstr>Office Theme</vt:lpstr>
      <vt:lpstr>GDPR,  osobní údaje  a ochrana oznamovatelů (whistleblowing)  v praxi</vt:lpstr>
      <vt:lpstr>JUDr. Jan Šťastný, MPA   stastny@catania.cz  777 418 512</vt:lpstr>
      <vt:lpstr>Dnešní webinář</vt:lpstr>
      <vt:lpstr>Služby pro města a obce</vt:lpstr>
      <vt:lpstr>Prezentace aplikace PowerPoint</vt:lpstr>
      <vt:lpstr>Prezentace aplikace PowerPoint</vt:lpstr>
      <vt:lpstr>Součástí aplikace jsou i výpočty lhůt, odpadů, termínů a lhůt obcí</vt:lpstr>
      <vt:lpstr>Další nabídka CATANIA GROUP </vt:lpstr>
      <vt:lpstr>Řeším vaše problémy  www.judrstastny.cz  www.SOS106.cz</vt:lpstr>
      <vt:lpstr>Prezentace aplikace PowerPoint</vt:lpstr>
      <vt:lpstr>Legislativní novinky související s GDPR  </vt:lpstr>
      <vt:lpstr>Zákon č. 106/1999 Sb. po novele</vt:lpstr>
      <vt:lpstr>Prezentace aplikace PowerPoint</vt:lpstr>
      <vt:lpstr>Zveřejnění poskytnutých informací na webu</vt:lpstr>
      <vt:lpstr>GDPR 106ka a osobní údaje</vt:lpstr>
      <vt:lpstr>GDPR zákon o obcích</vt:lpstr>
      <vt:lpstr>GDPR</vt:lpstr>
      <vt:lpstr>Prezentace aplikace PowerPoint</vt:lpstr>
      <vt:lpstr>Pozor, ÚOOÚ má na starosti i agendu zákona č.106/1999 Sb., jako nadřízený orgán</vt:lpstr>
      <vt:lpstr>Jak ne</vt:lpstr>
      <vt:lpstr>V první fázi přípravy GDPR</vt:lpstr>
      <vt:lpstr>Jak NE</vt:lpstr>
      <vt:lpstr>Jak NE  razítko to nevyřeší</vt:lpstr>
      <vt:lpstr>Prezentace aplikace PowerPoint</vt:lpstr>
      <vt:lpstr>Dále z článku</vt:lpstr>
      <vt:lpstr>r. 2018  - Nesmyslné investice ve státní správě</vt:lpstr>
      <vt:lpstr>Prezentace aplikace PowerPoint</vt:lpstr>
      <vt:lpstr>Prezentace aplikace PowerPoint</vt:lpstr>
      <vt:lpstr>Proč ochrana osobních údajů?</vt:lpstr>
      <vt:lpstr>Prezentace aplikace PowerPoint</vt:lpstr>
      <vt:lpstr>Prezentace aplikace PowerPoint</vt:lpstr>
      <vt:lpstr>Prezentace aplikace PowerPoint</vt:lpstr>
      <vt:lpstr>V roce 2018 – zmatky při zavádění pravidel podle nařízení GDPR</vt:lpstr>
      <vt:lpstr>To dříve řešili úřední věci na chodbě? </vt:lpstr>
      <vt:lpstr>Nesmyslné, nadbytečné a nepoužitelné souhlasy</vt:lpstr>
      <vt:lpstr>Další nesmyslný souhlas. Jak tento souhlas odvoláte? Vrácením vstupenky?  + bonus: správní delikt za zneužití úředního razítka</vt:lpstr>
      <vt:lpstr>Nesmyslné souhlasy  </vt:lpstr>
      <vt:lpstr>Celé špatně, zbytečné části souhlasu, paušální, souhlas až pod podpisem, neplatné</vt:lpstr>
      <vt:lpstr>Nový dotazník SEVT pro školy  pozor zbytečné souhlasy  chybně uveden neplatný zákon</vt:lpstr>
      <vt:lpstr>Toto řeší vyhláška, ne GDPR</vt:lpstr>
      <vt:lpstr>A přitom to jde takto snadno a  srozumitelně</vt:lpstr>
      <vt:lpstr>Vyvěšování na úřední desce</vt:lpstr>
      <vt:lpstr>Toto visí na úřední desce v Dobrušce, co je špatně?</vt:lpstr>
      <vt:lpstr>GDPR a covid</vt:lpstr>
      <vt:lpstr>Problémy v praxi – poskytováni informací anonymizace a GDPR.</vt:lpstr>
      <vt:lpstr>Jak anonymizaci neprovádět</vt:lpstr>
      <vt:lpstr>Prezentace aplikace PowerPoint</vt:lpstr>
      <vt:lpstr>Prezentace aplikace PowerPoint</vt:lpstr>
      <vt:lpstr>Směrnice MÚ již z r. 2010. Úprava podobná GDPR, stačily drobné změny</vt:lpstr>
      <vt:lpstr>Jaký je to předpis? GDPR?  Ne, občanský  zákoník, platí od r. 2014 </vt:lpstr>
      <vt:lpstr>Jak si zapamatovat to důležité</vt:lpstr>
      <vt:lpstr>Prezentace aplikace PowerPoint</vt:lpstr>
      <vt:lpstr>ČLÁNEK 6 GDPR Zákonnost zpracování </vt:lpstr>
      <vt:lpstr>Souhlasy se zpracováním osobních údajů</vt:lpstr>
      <vt:lpstr>Pokuty a kontroly v souvislosti s GDPR</vt:lpstr>
      <vt:lpstr>Povinná dokumentace Záznamy o činnostech zpracování (čl. 30 nařízení GDPR)</vt:lpstr>
      <vt:lpstr>Zákon o zpracování osobních údajů</vt:lpstr>
      <vt:lpstr>Zákon o zpracování osobních údajů (zák. č. 110/2019 Sb.)</vt:lpstr>
      <vt:lpstr>Co je zpracování osobních údajů</vt:lpstr>
      <vt:lpstr>Čl. 2 GDPR</vt:lpstr>
      <vt:lpstr>Osobní údaje, zvláštní kategorie osobních údajů</vt:lpstr>
      <vt:lpstr>Fotografování GDPR? Ne, občanský  zákoník, platí od r. 2014</vt:lpstr>
      <vt:lpstr>§ 17, § 20 zákona o zpracování osobních údajů </vt:lpstr>
      <vt:lpstr>Citlivé osobní údaje (tzv. zvláštní kategorie os. údajů) lze zpracovávat pokud</vt:lpstr>
      <vt:lpstr>Povinnosti správce osobních údajů</vt:lpstr>
      <vt:lpstr>GDPR - Nové povinnosti, nová práva</vt:lpstr>
      <vt:lpstr>Porušení zabezpečení ochrany osobních údajů</vt:lpstr>
      <vt:lpstr>Města a obce a GDPR</vt:lpstr>
      <vt:lpstr>Právní důvody zpracování osobních údajů článek 6 § odst. 1 </vt:lpstr>
      <vt:lpstr>Prezentace aplikace PowerPoint</vt:lpstr>
      <vt:lpstr>Prezentace aplikace PowerPoint</vt:lpstr>
      <vt:lpstr>§ 36a zákona o obcích</vt:lpstr>
      <vt:lpstr>§ 1728, § 1730 Občanského zákoníku</vt:lpstr>
      <vt:lpstr>Souhlas podle GDPR</vt:lpstr>
      <vt:lpstr>Prezentace aplikace PowerPoint</vt:lpstr>
      <vt:lpstr>Článek 7 GDPR – podmínky pro vyjádření souhlasu</vt:lpstr>
      <vt:lpstr>MV</vt:lpstr>
      <vt:lpstr>Prezentace aplikace PowerPoint</vt:lpstr>
      <vt:lpstr>Souhlas</vt:lpstr>
      <vt:lpstr>Minimální obsahové požadavky na informovaný souhlas podle poradního sboru (WP29)</vt:lpstr>
      <vt:lpstr>Evropský sbor pro ochranu osobních údajů (dříve Pracovní skupina WP29)</vt:lpstr>
      <vt:lpstr>Souhlas v pracovněprávních vztazích je prakticky vyloučen. </vt:lpstr>
      <vt:lpstr>Pověřenec pro ochranu osobních údajů - DPO</vt:lpstr>
      <vt:lpstr>Pověřenec</vt:lpstr>
      <vt:lpstr>Práva subjektu údajů</vt:lpstr>
      <vt:lpstr>Ale pozor - nepodávat informace o osobních údajích osoby bez náležité identifikace tohoto žadatele!</vt:lpstr>
      <vt:lpstr>Město nebo škola jako zaměstnavatel – mnoho osobních údajů</vt:lpstr>
      <vt:lpstr>I přes zmatky a obavy lze:</vt:lpstr>
      <vt:lpstr>GDPR</vt:lpstr>
      <vt:lpstr>„Záznamy o činnostech zpracování“. Povinnost podle čl. 30.  </vt:lpstr>
      <vt:lpstr>dále</vt:lpstr>
      <vt:lpstr>Co dále mít zpracováno</vt:lpstr>
      <vt:lpstr>Příklady z praxe</vt:lpstr>
      <vt:lpstr>Úřední deska</vt:lpstr>
      <vt:lpstr>Uveřejňování dokumentů - bez podpisů </vt:lpstr>
      <vt:lpstr>Zákon o archivnictví  § 65</vt:lpstr>
      <vt:lpstr>tedy</vt:lpstr>
      <vt:lpstr>Stejnopis - § 16 odst. 3 vyhlášky č. 259/2012 Sb., o podrobnostech výkonu spisové služby  </vt:lpstr>
      <vt:lpstr>Úřední deska, veřejné vyhlášky a GDPR </vt:lpstr>
      <vt:lpstr>Špatná praxe - na úřední desce přístupné osobní údaje, přestože pro to není právní důvod dle GDPR odpovědnost města, které nechalo vyvěšené</vt:lpstr>
      <vt:lpstr>Úřední deska dobrá praxe</vt:lpstr>
      <vt:lpstr>Úřední deska špatná praxe</vt:lpstr>
      <vt:lpstr>Co a jak dávat na úřední desku  takto ne </vt:lpstr>
      <vt:lpstr>GDPR 106ka a osobní údaje</vt:lpstr>
      <vt:lpstr>Zákon č. 106/1999 Sb. (+ zákon č. 123/1998)</vt:lpstr>
      <vt:lpstr>Práva zastupitele – zákon o obcích</vt:lpstr>
      <vt:lpstr>Práva zastupitele – zákon o obcích</vt:lpstr>
      <vt:lpstr>Změna v náhledu soudů (a MV)– dříve poskytnout vše v samostatné působnosti</vt:lpstr>
      <vt:lpstr>Nezapomenout na práva dotčených osob</vt:lpstr>
      <vt:lpstr>Petice předaná obci/škole pokud bude požadována podle 106ky</vt:lpstr>
      <vt:lpstr>GDPR zákon o obcích</vt:lpstr>
      <vt:lpstr>Občan obce – právo i na osobní údaje</vt:lpstr>
      <vt:lpstr>Kamery ve škole, v obci          pozor -    ÚOOÚ často kontroluje  </vt:lpstr>
      <vt:lpstr>Občanské průkazy – nezákonné kopie</vt:lpstr>
      <vt:lpstr>Sběrný dvůr – předložit občanský průkaz?</vt:lpstr>
      <vt:lpstr>Prezenční listina přítomných zastupitelů? </vt:lpstr>
      <vt:lpstr>Jak přistoupit k osobním údajům, které jsou případně na písemnosti určené ke zveřejnění uvedeny? </vt:lpstr>
      <vt:lpstr>Finanční, kontrolní výbor</vt:lpstr>
      <vt:lpstr>Finanční a kontrolní výbor</vt:lpstr>
      <vt:lpstr>Jak přistupovat k otázce anonymizace dat při zpřístupňování zápisů a usnesení?</vt:lpstr>
      <vt:lpstr>Předávání osobních údajů</vt:lpstr>
      <vt:lpstr>Prezentace aplikace PowerPoint</vt:lpstr>
      <vt:lpstr>Prezentace aplikace PowerPoint</vt:lpstr>
      <vt:lpstr>Prezentace aplikace PowerPoint</vt:lpstr>
      <vt:lpstr>Prezentace aplikace PowerPoint</vt:lpstr>
      <vt:lpstr>Prezentace aplikace PowerPoint</vt:lpstr>
      <vt:lpstr>Souhlasy k telefonu a emailu Musíme mít souhlas podle GDPR, když nabízíme klientům kontaktování telefonicky nebo e-mailem například s agendou místních poplatků nebo vyzvednutí občanského průkazu? Zákon nám takové údaje neuvádí, musíme dělat souhlas?  </vt:lpstr>
      <vt:lpstr>Osobní údaje v usnesení ze zasedání zastupitelstva nebo jednání rady  Smíme uvést v usnesení osobní údaje osoby, které prodáváme nebo půjčujeme majetek obce? </vt:lpstr>
      <vt:lpstr>Osobní údaje žadatelů o pozemky nebo byty ve městě Jak máme podle GDPR správně postupovat s osobními údaji lidí, kteří chtějí od obce koupit pozemek nebo směnit nebo žádají o byty?  Musíme po skončení výběru údaje všech kromě kupujících skartovat nebo je můžeme archivovat? </vt:lpstr>
      <vt:lpstr>Nahlížení do správních spisů a osobní údaje. Musím při nahlížení do správních spisů anonymizovat osobní údaje? </vt:lpstr>
      <vt:lpstr>Souhlas na použití rodného čísla zaměstnance. Musíme zajistit souhlas podle GDPR s využitím rodného čísla zaměstnance? Kolegyně ze mzdové účtárny jiného města dává zaměstnancům podepisovat takový souhlas a nevíme, zda děláme chybu my nebo ona a zda nemáme takový souhlas doplnit. </vt:lpstr>
      <vt:lpstr>Kamery v obci Jedna obyvatelka si nainstalovala kamery, které míří na její dům, ale i na veřejné prostranství, může to tak mít? Sousedé si stěžují, že to máme řešit. Porušuje GDPR? Jak máme postupovat, je to v kompetenci obce? </vt:lpstr>
      <vt:lpstr>Kamery ve škole Máme problém v šatnách školy – krádeže, riziko šikany apod. Je možné rozšířit kamerový systém školy i o prostor šaten? </vt:lpstr>
      <vt:lpstr>Požadavek na informace o spolužákovi, sousedovi Občas máme žádost občanů na poskytnutí kontaktů na spolužáky, dávné známé nebo sousedy apod. Můžeme jim sdělovat údaje?  </vt:lpstr>
      <vt:lpstr>Použití rodného čísla školní jídelnou Je možné předat jídelně rodná čísla žáků, aby se podle nich identifikovaly pro platby obědů čipy na obědy apod.? </vt:lpstr>
      <vt:lpstr>Jak řešit nahlížení do Sbírky právních předpisů územních samosprávných celků V novém zákoně č. 35/2021 Sb. o sbírce právních předpisů územních samosprávných celků mají obce novou povinnost umožnit komukoli v úředních hodinách nahlížet do této Sbírky. Můžeme na to využít počítač pracovnice podatelny?</vt:lpstr>
      <vt:lpstr>Vyvěšení osobních údajů na úřední desce Pozemkový fond chce po našem úřadu vyvěsit dokument - veřejnou vyhlášku, kde jsou uvedeny adresy a jména účastníků řízení, musíme to podle GDPR anonymizovat? </vt:lpstr>
      <vt:lpstr>Kontakty na klienta úřadu. Při řešení agendy cestovních dokladů a občanských průkazů si bereme na klienta, pokud chce,  telefonní číslo a voláme, když je doklad připraven k vyzvednutí. Musíme na to mít souhlas podle GDPR? </vt:lpstr>
      <vt:lpstr>Souhlas školy/školky k vyzvedávání dětí? Revidujeme dokumentaci k GDPR, musíme řešit souhlasem vyzvedávání dětí jinou osobou než rodičem? </vt:lpstr>
      <vt:lpstr>Osobní údaje na úřední desce obce Musíme anonymizovat vyvěšované osobní údaje při zveřejňování na úřední desce?  </vt:lpstr>
      <vt:lpstr>Souhlas uchazeče o zaměstnání podle GDPR do výběrového řízení? Ve vyhlašovaných výběrových řízeních máme souhlas uchazeče se zpracováním osobních údajů tohoto znění: „Poskytnutím svých osobních údajů v rozsahu podkladů pro přihlášku do výběrového řízení dávám, ve smyslu zákona č. 101/2000 Sb., o ochraně osobních údajů, souhlas k jejich zpracování a uchování.“ Jméno a příjmení, datum narození, vlastnoruční podpis</vt:lpstr>
      <vt:lpstr>Prezentace aplikace PowerPoint</vt:lpstr>
      <vt:lpstr>Nahlížení do zápisu ze zasedání zastupitelstva   Občan obce chce nahlédnout do zápisu ze zasedání zastupitelstva, musíme to umožnit a jak je to s GDPR? Co když chce kopii? Máme tedy nějak anonymizovat osobní údaje a předložit mu to anonymizované?  </vt:lpstr>
      <vt:lpstr>Pronájmy bytů – souhlas podle GDPR? Město pronajímá obecní byty, nejsme si jisti, zda nám nechybí souhlas nájemců a zájemců o byt podle GDPR, vedlejší město je má ve vzorech pro žadatele o byt. Musíme jej mít? </vt:lpstr>
      <vt:lpstr>Mlčenlivost  Jak upravit mlčenlivost zaměstnanců s ohledem na osobní údaje apod., je dána zákonem nebo ji musíme upravit např. ve smlouvě? </vt:lpstr>
      <vt:lpstr>Informace pro občany na zasedání – možnost výmazu osobních údajů Jak máme na začátku zasedání informovat občany, že bude zasedání nahráváno. Máme veřejnost upozornit, že když řeknou osobní údaje, že si pak mohou požádat o jejich vymazán? </vt:lpstr>
      <vt:lpstr>Sazebník úhrad nákladů v souvislosti se zpracováním žádosti subjektu údaje o práva údajů podle nařízení GDPR, kdo schvaluje, jak má vypadat. Chtěli bychom zpracovat "Sazebník úhrad nákladů v souvislosti se zpracováním žádosti subjektu údaje o práva údajů podle nařízení GDPR". Nevíme, kdo by měl tento "Sazebník" schvalovat. Některé úřady a instituce nemají u sazebníků vůbec zmínku o schválení, některé sazebníky jsou schváleny radou obce, některé podepsané starostou nebo pověřencem. </vt:lpstr>
      <vt:lpstr>Zveřejněné informace podle zákona 106/1999 Sb., a GDPR Jaká je doba zveřejnění poskytnutých informací podle § 15 odst. 3 zákona č. 106/1999 Sb., nejde při zveřejnění o rozpor s GDPR?  </vt:lpstr>
      <vt:lpstr>Trezory a skříně Bývalá ředitelka školy objednala jednu bezpečnostní skříň „certifikovanou GDPR“, firma nám nyní nabízí dodání dalších, jsou dost drahé. Máme ale dost dokumentů a osobních údajů, musíme si něco takového pořizovat? </vt:lpstr>
      <vt:lpstr>Obec a škola  - pověřenec Krajskému úřadu se při kontrole hospodaření obce nelíbilo, že hradíme jako obec i náklady na pověřence pro školu, prý musí být smlouva zvlášť pro školu. Do zápisu to ale nedali. Také by prý možná škola mít pověřence ani nemusela. Je to tak? </vt:lpstr>
      <vt:lpstr>Zaměstnanci - souhlasy se zpracováním osobních údajů Na co vše musíme vytvořit souhlas e zpracováním osobních údajů u zaměstnanců? Zpracováváme osobní údaje zaměstnanců, čísla účtů, ale i údaje jejich dětí kvůli daním, manželek, výživného atd. Jak nejlépe udělat souhrnný souhlas na takové věci. </vt:lpstr>
      <vt:lpstr>Osobní údaje žadatelů o informace Na webu obce zveřejňujeme kopie žádostí o informace  a odpovědi na ně. Jaký zákonný důvod pro zpracování těchto osobních údajů? Máme dát do formuláře pro žadatele nějaký souhlas se zpracováním osobních údajů? </vt:lpstr>
      <vt:lpstr>Obce - Osobní údaje vyžádané podle zák. č. 106/1999 Na náš úřad se obrátil občan s dotazem podle zákona č. 106/1999 Sb., a chce kopie smluv o převodu pozemků  bytů v roce 2020, musíme mu opravdu dát osobní údaje kupujících těchto nemovitostí nebo tyto pasáže ve smlouvách anonymizovat? Požaduje i komu jsme prodali nemovitosti. Je toto poskytnutí osobních údajů v souladu s nařízením GDPR?   </vt:lpstr>
      <vt:lpstr>Zveřejňování seznamu žáků MŠ ZŠ - Jak informovat rodiče žáků ohledně přijetí a rozdělení do tříd. V jakém rozsahu je možné v souladu s GDPR zveřejnit tyto seznamy? Lze vyvěsit nebo rozeslat seznamy na dveře školy po nějakou omezenou dobu.   </vt:lpstr>
      <vt:lpstr>Podklady pro vyúčtování dotace, předávání osobních údajů poskytovateli dotace  Naše účetní chce poslat poskytovateli dotace výplatní lístky úředníků, kteří pracují na dotačním projektu na dohodu o provedení práce, prý musí tímto způsobem dodat poklady pro doložení, že jsme vyplatili peníze z těch dohod. Na výplatním lístku je ale i plat nejen z dohody, ale i běžné práce úředníka, jeho dovolená, zvýhodnění na děti apod., nechce se nám toto zasílat. Je to v souladu s GDPR? Nebo máme údaje poslat zašifrované v e-mailu?   </vt:lpstr>
      <vt:lpstr>Vystavování výkresů ve škole s podpisem dítěte není zpracováním osobních údajů</vt:lpstr>
      <vt:lpstr>Nový zákon č. 110/2019 Sb., o zpracování osobních údajů</vt:lpstr>
      <vt:lpstr>Zákon č. 106/1999 Sb., anonymizace, zveřejňování poskytnutých informací</vt:lpstr>
      <vt:lpstr>Nový dotazník SEVT pro školy  pozor zbytečné souhlasy  chybně uveden zákon</vt:lpstr>
      <vt:lpstr>Prezentace aplikace PowerPoint</vt:lpstr>
      <vt:lpstr>106ka   od 2023 jinak (novela - zák. č. 241/2022 Sb.)   - možnost odmítání kverulantů – i nadále složité  - ale bohužel také povinné poskytování informací o platech  - nevýhody možná převáží nad výhodami</vt:lpstr>
      <vt:lpstr>Prezentace aplikace PowerPoint</vt:lpstr>
      <vt:lpstr>Prezentace aplikace PowerPoint</vt:lpstr>
      <vt:lpstr>Prezentace aplikace PowerPoint</vt:lpstr>
      <vt:lpstr>Ochrana oznamovatelů Whistleblowing</vt:lpstr>
      <vt:lpstr>ČR opět zpoždění, zákon pozdě,  přes 18 měsíců byl přímý účinek směrnice  ČR pokuty, Evrospká komise atd. </vt:lpstr>
      <vt:lpstr>§ 1 Předmět úpravy </vt:lpstr>
      <vt:lpstr>§ 2 Oznámení </vt:lpstr>
      <vt:lpstr>§ 3 Výjimky z porušení smluvní nebo zákonné povinnosti a informace, jejichž oznámení se za oznámení nepovažuje </vt:lpstr>
      <vt:lpstr>§ 4 Odvetná opatření </vt:lpstr>
      <vt:lpstr>Prezentace aplikace PowerPoint</vt:lpstr>
      <vt:lpstr>Prezentace aplikace PowerPoint</vt:lpstr>
      <vt:lpstr>OCHRANA OZNAMOVATELE § 7</vt:lpstr>
      <vt:lpstr>Prezentace aplikace PowerPoint</vt:lpstr>
      <vt:lpstr>VNITŘNÍ OZNAMOVACÍ SYSTÉM § 8 Zavedení vnitřního oznamovacího systému </vt:lpstr>
      <vt:lpstr>Vnitřní oznamovací systém a příslušnou osobu musí mít od 1.8. 2023</vt:lpstr>
      <vt:lpstr>A nemusí mít VOS, ale: …</vt:lpstr>
      <vt:lpstr>§ 8 odst. 2</vt:lpstr>
      <vt:lpstr>§ 9 Povinnosti povinného subjektu </vt:lpstr>
      <vt:lpstr>§ 10 Příslušná osoba </vt:lpstr>
      <vt:lpstr>§ 11 Činnost příslušné osoby </vt:lpstr>
      <vt:lpstr>§ 12 Postup příslušné osoby po podání oznámení </vt:lpstr>
      <vt:lpstr>Prezentace aplikace PowerPoint</vt:lpstr>
      <vt:lpstr>ministerstvo</vt:lpstr>
      <vt:lpstr>§ 19 Zaznamenávání ústně podaných oznámení </vt:lpstr>
      <vt:lpstr>§ 20 Zákaz poskytnutí údajů </vt:lpstr>
      <vt:lpstr>§ 21 Evidence a uchovávání oznámení </vt:lpstr>
      <vt:lpstr>KONTROLA § 22 Kontrola nad dodržováním povinností povinných subjektů </vt:lpstr>
      <vt:lpstr>PŘESTUPKY § 23 Vědomě nepravdivé oznámení </vt:lpstr>
      <vt:lpstr>§ 24 Přestupky příslušných osob </vt:lpstr>
      <vt:lpstr>§ 25 Přestupky pověřených zaměstnanců (ministerstvo, ne vaše příslušná osoba)</vt:lpstr>
      <vt:lpstr>§ 26 Přestupky povinných subjektů </vt:lpstr>
      <vt:lpstr>Prezentace aplikace PowerPoint</vt:lpstr>
      <vt:lpstr>Prezentace aplikace PowerPoint</vt:lpstr>
      <vt:lpstr>Férový oznamovací systém od CATANIA GROUP</vt:lpstr>
      <vt:lpstr>Řeším vaše problémy  www.judrstastny.cz  www.SOS106.cz</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GDPR - rok s novou úpravou ochrany osobních údajů</dc:title>
  <dc:creator>Eva Linhartová</dc:creator>
  <cp:lastModifiedBy>Jan Šťastný</cp:lastModifiedBy>
  <cp:revision>121</cp:revision>
  <dcterms:created xsi:type="dcterms:W3CDTF">2019-05-20T10:57:20Z</dcterms:created>
  <dcterms:modified xsi:type="dcterms:W3CDTF">2024-01-18T22:22:44Z</dcterms:modified>
</cp:coreProperties>
</file>