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665" r:id="rId2"/>
  </p:sldMasterIdLst>
  <p:notesMasterIdLst>
    <p:notesMasterId r:id="rId176"/>
  </p:notesMasterIdLst>
  <p:sldIdLst>
    <p:sldId id="256" r:id="rId3"/>
    <p:sldId id="421" r:id="rId4"/>
    <p:sldId id="678" r:id="rId5"/>
    <p:sldId id="680" r:id="rId6"/>
    <p:sldId id="676" r:id="rId7"/>
    <p:sldId id="679" r:id="rId8"/>
    <p:sldId id="718" r:id="rId9"/>
    <p:sldId id="395" r:id="rId10"/>
    <p:sldId id="258" r:id="rId11"/>
    <p:sldId id="259" r:id="rId12"/>
    <p:sldId id="261" r:id="rId13"/>
    <p:sldId id="264" r:id="rId14"/>
    <p:sldId id="265" r:id="rId15"/>
    <p:sldId id="266" r:id="rId16"/>
    <p:sldId id="267" r:id="rId17"/>
    <p:sldId id="268" r:id="rId18"/>
    <p:sldId id="269" r:id="rId19"/>
    <p:sldId id="448" r:id="rId20"/>
    <p:sldId id="451" r:id="rId21"/>
    <p:sldId id="457" r:id="rId22"/>
    <p:sldId id="452" r:id="rId23"/>
    <p:sldId id="459" r:id="rId24"/>
    <p:sldId id="458" r:id="rId25"/>
    <p:sldId id="460" r:id="rId26"/>
    <p:sldId id="462" r:id="rId27"/>
    <p:sldId id="453" r:id="rId28"/>
    <p:sldId id="454" r:id="rId29"/>
    <p:sldId id="455" r:id="rId30"/>
    <p:sldId id="456" r:id="rId31"/>
    <p:sldId id="270" r:id="rId32"/>
    <p:sldId id="271" r:id="rId33"/>
    <p:sldId id="272" r:id="rId34"/>
    <p:sldId id="273" r:id="rId35"/>
    <p:sldId id="274" r:id="rId36"/>
    <p:sldId id="275" r:id="rId37"/>
    <p:sldId id="277" r:id="rId38"/>
    <p:sldId id="432" r:id="rId39"/>
    <p:sldId id="278" r:id="rId40"/>
    <p:sldId id="276" r:id="rId41"/>
    <p:sldId id="280" r:id="rId42"/>
    <p:sldId id="281" r:id="rId43"/>
    <p:sldId id="282" r:id="rId44"/>
    <p:sldId id="283" r:id="rId45"/>
    <p:sldId id="284" r:id="rId46"/>
    <p:sldId id="285" r:id="rId47"/>
    <p:sldId id="286" r:id="rId48"/>
    <p:sldId id="287" r:id="rId49"/>
    <p:sldId id="288" r:id="rId50"/>
    <p:sldId id="289" r:id="rId51"/>
    <p:sldId id="290" r:id="rId52"/>
    <p:sldId id="294" r:id="rId53"/>
    <p:sldId id="296" r:id="rId54"/>
    <p:sldId id="297" r:id="rId55"/>
    <p:sldId id="298" r:id="rId56"/>
    <p:sldId id="299" r:id="rId57"/>
    <p:sldId id="300" r:id="rId58"/>
    <p:sldId id="301" r:id="rId59"/>
    <p:sldId id="449" r:id="rId60"/>
    <p:sldId id="302" r:id="rId61"/>
    <p:sldId id="303" r:id="rId62"/>
    <p:sldId id="304" r:id="rId63"/>
    <p:sldId id="305" r:id="rId64"/>
    <p:sldId id="306" r:id="rId65"/>
    <p:sldId id="307" r:id="rId66"/>
    <p:sldId id="308" r:id="rId67"/>
    <p:sldId id="309" r:id="rId68"/>
    <p:sldId id="310" r:id="rId69"/>
    <p:sldId id="311" r:id="rId70"/>
    <p:sldId id="450" r:id="rId71"/>
    <p:sldId id="312" r:id="rId72"/>
    <p:sldId id="313" r:id="rId73"/>
    <p:sldId id="314" r:id="rId74"/>
    <p:sldId id="315" r:id="rId75"/>
    <p:sldId id="316" r:id="rId76"/>
    <p:sldId id="317" r:id="rId77"/>
    <p:sldId id="318" r:id="rId78"/>
    <p:sldId id="319" r:id="rId79"/>
    <p:sldId id="320" r:id="rId80"/>
    <p:sldId id="321" r:id="rId81"/>
    <p:sldId id="323" r:id="rId82"/>
    <p:sldId id="324" r:id="rId83"/>
    <p:sldId id="325" r:id="rId84"/>
    <p:sldId id="326" r:id="rId85"/>
    <p:sldId id="327" r:id="rId86"/>
    <p:sldId id="328" r:id="rId87"/>
    <p:sldId id="329" r:id="rId88"/>
    <p:sldId id="330" r:id="rId89"/>
    <p:sldId id="331" r:id="rId90"/>
    <p:sldId id="332" r:id="rId91"/>
    <p:sldId id="333" r:id="rId92"/>
    <p:sldId id="337" r:id="rId93"/>
    <p:sldId id="360" r:id="rId94"/>
    <p:sldId id="721" r:id="rId95"/>
    <p:sldId id="397" r:id="rId96"/>
    <p:sldId id="398" r:id="rId97"/>
    <p:sldId id="399" r:id="rId98"/>
    <p:sldId id="413" r:id="rId99"/>
    <p:sldId id="414" r:id="rId100"/>
    <p:sldId id="433" r:id="rId101"/>
    <p:sldId id="338" r:id="rId102"/>
    <p:sldId id="339" r:id="rId103"/>
    <p:sldId id="340" r:id="rId104"/>
    <p:sldId id="400" r:id="rId105"/>
    <p:sldId id="401" r:id="rId106"/>
    <p:sldId id="341" r:id="rId107"/>
    <p:sldId id="342" r:id="rId108"/>
    <p:sldId id="343" r:id="rId109"/>
    <p:sldId id="345" r:id="rId110"/>
    <p:sldId id="346" r:id="rId111"/>
    <p:sldId id="347" r:id="rId112"/>
    <p:sldId id="348" r:id="rId113"/>
    <p:sldId id="349" r:id="rId114"/>
    <p:sldId id="350" r:id="rId115"/>
    <p:sldId id="351" r:id="rId116"/>
    <p:sldId id="352" r:id="rId117"/>
    <p:sldId id="415" r:id="rId118"/>
    <p:sldId id="353" r:id="rId119"/>
    <p:sldId id="354" r:id="rId120"/>
    <p:sldId id="355" r:id="rId121"/>
    <p:sldId id="356" r:id="rId122"/>
    <p:sldId id="357" r:id="rId123"/>
    <p:sldId id="358" r:id="rId124"/>
    <p:sldId id="359" r:id="rId125"/>
    <p:sldId id="719" r:id="rId126"/>
    <p:sldId id="361" r:id="rId127"/>
    <p:sldId id="362" r:id="rId128"/>
    <p:sldId id="363" r:id="rId129"/>
    <p:sldId id="364" r:id="rId130"/>
    <p:sldId id="365" r:id="rId131"/>
    <p:sldId id="366" r:id="rId132"/>
    <p:sldId id="367" r:id="rId133"/>
    <p:sldId id="368" r:id="rId134"/>
    <p:sldId id="369" r:id="rId135"/>
    <p:sldId id="370" r:id="rId136"/>
    <p:sldId id="371" r:id="rId137"/>
    <p:sldId id="372" r:id="rId138"/>
    <p:sldId id="373" r:id="rId139"/>
    <p:sldId id="374" r:id="rId140"/>
    <p:sldId id="375" r:id="rId141"/>
    <p:sldId id="376" r:id="rId142"/>
    <p:sldId id="377" r:id="rId143"/>
    <p:sldId id="378" r:id="rId144"/>
    <p:sldId id="379" r:id="rId145"/>
    <p:sldId id="380" r:id="rId146"/>
    <p:sldId id="381" r:id="rId147"/>
    <p:sldId id="434" r:id="rId148"/>
    <p:sldId id="435" r:id="rId149"/>
    <p:sldId id="436" r:id="rId150"/>
    <p:sldId id="437" r:id="rId151"/>
    <p:sldId id="438" r:id="rId152"/>
    <p:sldId id="439" r:id="rId153"/>
    <p:sldId id="440" r:id="rId154"/>
    <p:sldId id="441" r:id="rId155"/>
    <p:sldId id="442" r:id="rId156"/>
    <p:sldId id="443" r:id="rId157"/>
    <p:sldId id="444" r:id="rId158"/>
    <p:sldId id="445" r:id="rId159"/>
    <p:sldId id="446" r:id="rId160"/>
    <p:sldId id="447" r:id="rId161"/>
    <p:sldId id="385" r:id="rId162"/>
    <p:sldId id="431" r:id="rId163"/>
    <p:sldId id="412" r:id="rId164"/>
    <p:sldId id="405" r:id="rId165"/>
    <p:sldId id="406" r:id="rId166"/>
    <p:sldId id="407" r:id="rId167"/>
    <p:sldId id="409" r:id="rId168"/>
    <p:sldId id="410" r:id="rId169"/>
    <p:sldId id="408" r:id="rId170"/>
    <p:sldId id="403" r:id="rId171"/>
    <p:sldId id="404" r:id="rId172"/>
    <p:sldId id="411" r:id="rId173"/>
    <p:sldId id="402" r:id="rId174"/>
    <p:sldId id="392" r:id="rId175"/>
  </p:sldIdLst>
  <p:sldSz cx="12192000" cy="6858000"/>
  <p:notesSz cx="6858000" cy="9144000"/>
  <p:embeddedFontLst>
    <p:embeddedFont>
      <p:font typeface="Arial Black" panose="020B0A04020102020204" pitchFamily="34" charset="0"/>
      <p:regular r:id="rId177"/>
      <p:bold r:id="rId178"/>
    </p:embeddedFont>
    <p:embeddedFont>
      <p:font typeface="Century Gothic" panose="020B0502020202020204" pitchFamily="34" charset="0"/>
      <p:regular r:id="rId179"/>
      <p:bold r:id="rId180"/>
      <p:italic r:id="rId181"/>
      <p:boldItalic r:id="rId182"/>
    </p:embeddedFont>
    <p:embeddedFont>
      <p:font typeface="Open Sans" panose="020B0606030504020204" pitchFamily="34" charset="0"/>
      <p:regular r:id="rId183"/>
      <p:bold r:id="rId184"/>
      <p:italic r:id="rId185"/>
      <p:boldItalic r:id="rId186"/>
    </p:embeddedFont>
    <p:embeddedFont>
      <p:font typeface="Tahoma" panose="020B0604030504040204" pitchFamily="34" charset="0"/>
      <p:regular r:id="rId187"/>
      <p:bold r:id="rId1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642097-CDF0-4509-9C55-BC776402F6CA}">
  <a:tblStyle styleId="{6E642097-CDF0-4509-9C55-BC776402F6CA}"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E7E6"/>
          </a:solidFill>
        </a:fill>
      </a:tcStyle>
    </a:wholeTbl>
    <a:band1H>
      <a:tcTxStyle/>
      <a:tcStyle>
        <a:tcBdr/>
        <a:fill>
          <a:solidFill>
            <a:srgbClr val="E0CCCA"/>
          </a:solidFill>
        </a:fill>
      </a:tcStyle>
    </a:band1H>
    <a:band2H>
      <a:tcTxStyle/>
      <a:tcStyle>
        <a:tcBdr/>
      </a:tcStyle>
    </a:band2H>
    <a:band1V>
      <a:tcTxStyle/>
      <a:tcStyle>
        <a:tcBdr/>
        <a:fill>
          <a:solidFill>
            <a:srgbClr val="E0CC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49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font" Target="fonts/font5.fntdata"/><Relationship Id="rId186" Type="http://schemas.openxmlformats.org/officeDocument/2006/relationships/font" Target="fonts/font10.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notesMaster" Target="notesMasters/notesMaster1.xml"/><Relationship Id="rId192"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font" Target="fonts/font6.fntdata"/><Relationship Id="rId187"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font" Target="fonts/font1.fntdata"/><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font" Target="fonts/font2.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8.fntdata"/><Relationship Id="rId189"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font" Target="fonts/font3.fntdata"/><Relationship Id="rId190"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6" name="Google Shape;16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a:extLst>
            <a:ext uri="{FF2B5EF4-FFF2-40B4-BE49-F238E27FC236}">
              <a16:creationId xmlns:a16="http://schemas.microsoft.com/office/drawing/2014/main" id="{EA78ECFB-EAD3-F300-148A-BC0CC6151A58}"/>
            </a:ext>
          </a:extLst>
        </p:cNvPr>
        <p:cNvGrpSpPr/>
        <p:nvPr/>
      </p:nvGrpSpPr>
      <p:grpSpPr>
        <a:xfrm>
          <a:off x="0" y="0"/>
          <a:ext cx="0" cy="0"/>
          <a:chOff x="0" y="0"/>
          <a:chExt cx="0" cy="0"/>
        </a:xfrm>
      </p:grpSpPr>
      <p:sp>
        <p:nvSpPr>
          <p:cNvPr id="707" name="Google Shape;707;p105:notes">
            <a:extLst>
              <a:ext uri="{FF2B5EF4-FFF2-40B4-BE49-F238E27FC236}">
                <a16:creationId xmlns:a16="http://schemas.microsoft.com/office/drawing/2014/main" id="{B89ABF06-C760-8B6D-8432-3F6022457B0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105:notes">
            <a:extLst>
              <a:ext uri="{FF2B5EF4-FFF2-40B4-BE49-F238E27FC236}">
                <a16:creationId xmlns:a16="http://schemas.microsoft.com/office/drawing/2014/main" id="{E555289C-708F-5BE0-31E5-276687451E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10896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1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0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10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1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1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1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1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24009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91142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48861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16210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8281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217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476127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522466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99102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818075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9926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62614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42244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57767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1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1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9876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1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313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10</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Doporučení nástěnek</a:t>
            </a:r>
            <a:endParaRPr/>
          </a:p>
        </p:txBody>
      </p:sp>
      <p:sp>
        <p:nvSpPr>
          <p:cNvPr id="390" name="Google Shape;39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54</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11</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Osoba poplatníka – pouze s trvalým pobytem v obci x nelze přihlásit psa např. na nemovitost (chatu, chalupu, pokud zde nemá držitel trvalý pobyt)</a:t>
            </a:r>
            <a:endParaRPr/>
          </a:p>
          <a:p>
            <a:pPr marL="0" lvl="0" indent="0" algn="l" rtl="0">
              <a:spcBef>
                <a:spcPts val="0"/>
              </a:spcBef>
              <a:spcAft>
                <a:spcPts val="0"/>
              </a:spcAft>
              <a:buNone/>
            </a:pPr>
            <a:r>
              <a:rPr lang="cs-CZ"/>
              <a:t>Základem evidence jsou vždy přihlašovací lístky – zavedou se při vzniku poplatkové povinnosti a podle potřeby se průběžně aktualizují, není nutné je např. podepisovat každoročně</a:t>
            </a:r>
            <a:endParaRPr/>
          </a:p>
          <a:p>
            <a:pPr marL="0" lvl="0" indent="0" algn="l" rtl="0">
              <a:spcBef>
                <a:spcPts val="0"/>
              </a:spcBef>
              <a:spcAft>
                <a:spcPts val="0"/>
              </a:spcAft>
              <a:buNone/>
            </a:pPr>
            <a:r>
              <a:rPr lang="cs-CZ"/>
              <a:t>Dlužné nedoplatky – vyměřování: je důležitá součinnost s poplatníkem, aby bylo skutečně zjištěno, zda existuje poplatková povinnost, tedy zda psa stále drží; zaslat výzvu dle ust. § 92 odst. 4 DŘ (určí se lhůta plus sankce za nesplnění)</a:t>
            </a:r>
            <a:endParaRPr/>
          </a:p>
          <a:p>
            <a:pPr marL="0" lvl="0" indent="0" algn="l" rtl="0">
              <a:spcBef>
                <a:spcPts val="0"/>
              </a:spcBef>
              <a:spcAft>
                <a:spcPts val="0"/>
              </a:spcAft>
              <a:buNone/>
            </a:pPr>
            <a:r>
              <a:rPr lang="cs-CZ"/>
              <a:t>- jestliže poplatník nespolupracuje, bude vyměřováno podle pomůcek (poplatková povinnost dle minulého roku, musí však být ověřen skutečný počet držených psů, doba držby, stáří apod. – zejména svědecké výpovědi, místní šetření, výzva na veterináře apod.)</a:t>
            </a:r>
            <a:endParaRPr/>
          </a:p>
          <a:p>
            <a:pPr marL="0" lvl="0" indent="0" algn="l" rtl="0">
              <a:spcBef>
                <a:spcPts val="0"/>
              </a:spcBef>
              <a:spcAft>
                <a:spcPts val="0"/>
              </a:spcAft>
              <a:buNone/>
            </a:pPr>
            <a:r>
              <a:rPr lang="cs-CZ"/>
              <a:t>Sazba pro poživatele důchodů – pobírá-li důchod, platí sníženou sazbu bez ohledu na to, zda pobírá např. dva důchody souběžně</a:t>
            </a:r>
            <a:endParaRPr/>
          </a:p>
          <a:p>
            <a:pPr marL="0" lvl="0" indent="0" algn="l" rtl="0">
              <a:spcBef>
                <a:spcPts val="0"/>
              </a:spcBef>
              <a:spcAft>
                <a:spcPts val="0"/>
              </a:spcAft>
              <a:buNone/>
            </a:pPr>
            <a:r>
              <a:rPr lang="cs-CZ"/>
              <a:t>Osvobození se uplatňuje doložením důvodu, který posoudí správce poplatku (zejména u čestných prohlášení), nevydává se rozhodnutí</a:t>
            </a:r>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12</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Osoba poplatníka – pouze s trvalým pobytem v obci x nelze přihlásit psa např. na nemovitost (chatu, chalupu, pokud zde nemá držitel trvalý pobyt)</a:t>
            </a:r>
            <a:endParaRPr/>
          </a:p>
          <a:p>
            <a:pPr marL="0" lvl="0" indent="0" algn="l" rtl="0">
              <a:spcBef>
                <a:spcPts val="0"/>
              </a:spcBef>
              <a:spcAft>
                <a:spcPts val="0"/>
              </a:spcAft>
              <a:buNone/>
            </a:pPr>
            <a:r>
              <a:rPr lang="cs-CZ"/>
              <a:t>Základem evidence jsou vždy přihlašovací lístky – zavedou se při vzniku poplatkové povinnosti a podle potřeby se průběžně aktualizují, není nutné je např. podepisovat každoročně</a:t>
            </a:r>
            <a:endParaRPr/>
          </a:p>
          <a:p>
            <a:pPr marL="0" lvl="0" indent="0" algn="l" rtl="0">
              <a:spcBef>
                <a:spcPts val="0"/>
              </a:spcBef>
              <a:spcAft>
                <a:spcPts val="0"/>
              </a:spcAft>
              <a:buNone/>
            </a:pPr>
            <a:r>
              <a:rPr lang="cs-CZ"/>
              <a:t>Dlužné nedoplatky – vyměřování: je důležitá součinnost s poplatníkem, aby bylo skutečně zjištěno, zda existuje poplatková povinnost, tedy zda psa stále drží; zaslat výzvu dle ust. § 92 odst. 4 DŘ (určí se lhůta plus sankce za nesplnění)</a:t>
            </a:r>
            <a:endParaRPr/>
          </a:p>
          <a:p>
            <a:pPr marL="0" lvl="0" indent="0" algn="l" rtl="0">
              <a:spcBef>
                <a:spcPts val="0"/>
              </a:spcBef>
              <a:spcAft>
                <a:spcPts val="0"/>
              </a:spcAft>
              <a:buNone/>
            </a:pPr>
            <a:r>
              <a:rPr lang="cs-CZ"/>
              <a:t>- jestliže poplatník nespolupracuje, bude vyměřováno podle pomůcek (poplatková povinnost dle minulého roku, musí však být ověřen skutečný počet držených psů, doba držby, stáří apod. – zejména svědecké výpovědi, místní šetření, výzva na veterináře apod.)</a:t>
            </a:r>
            <a:endParaRPr/>
          </a:p>
          <a:p>
            <a:pPr marL="0" lvl="0" indent="0" algn="l" rtl="0">
              <a:spcBef>
                <a:spcPts val="0"/>
              </a:spcBef>
              <a:spcAft>
                <a:spcPts val="0"/>
              </a:spcAft>
              <a:buNone/>
            </a:pPr>
            <a:r>
              <a:rPr lang="cs-CZ"/>
              <a:t>Sazba pro poživatele důchodů – pobírá-li důchod, platí sníženou sazbu bez ohledu na to, zda pobírá např. dva důchody souběžně</a:t>
            </a:r>
            <a:endParaRPr/>
          </a:p>
          <a:p>
            <a:pPr marL="0" lvl="0" indent="0" algn="l" rtl="0">
              <a:spcBef>
                <a:spcPts val="0"/>
              </a:spcBef>
              <a:spcAft>
                <a:spcPts val="0"/>
              </a:spcAft>
              <a:buNone/>
            </a:pPr>
            <a:r>
              <a:rPr lang="cs-CZ"/>
              <a:t>Osvobození se uplatňuje doložením důvodu, který posoudí správce poplatku (zejména u čestných prohlášení), nevydává se rozhodnutí</a:t>
            </a:r>
            <a:endParaRPr/>
          </a:p>
        </p:txBody>
      </p:sp>
      <p:sp>
        <p:nvSpPr>
          <p:cNvPr id="223" name="Google Shape;2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13</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Letadlo a datová schránka</a:t>
            </a:r>
            <a:endParaRPr/>
          </a:p>
        </p:txBody>
      </p:sp>
      <p:sp>
        <p:nvSpPr>
          <p:cNvPr id="537" name="Google Shape;537;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84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a:extLst>
            <a:ext uri="{FF2B5EF4-FFF2-40B4-BE49-F238E27FC236}">
              <a16:creationId xmlns:a16="http://schemas.microsoft.com/office/drawing/2014/main" id="{53D8422D-F40E-8D5F-C3AF-EA41F40907F7}"/>
            </a:ext>
          </a:extLst>
        </p:cNvPr>
        <p:cNvGrpSpPr/>
        <p:nvPr/>
      </p:nvGrpSpPr>
      <p:grpSpPr>
        <a:xfrm>
          <a:off x="0" y="0"/>
          <a:ext cx="0" cy="0"/>
          <a:chOff x="0" y="0"/>
          <a:chExt cx="0" cy="0"/>
        </a:xfrm>
      </p:grpSpPr>
      <p:sp>
        <p:nvSpPr>
          <p:cNvPr id="707" name="Google Shape;707;p105:notes">
            <a:extLst>
              <a:ext uri="{FF2B5EF4-FFF2-40B4-BE49-F238E27FC236}">
                <a16:creationId xmlns:a16="http://schemas.microsoft.com/office/drawing/2014/main" id="{3F6D1C2B-C590-B0AF-A15E-84F57E5BB05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105:notes">
            <a:extLst>
              <a:ext uri="{FF2B5EF4-FFF2-40B4-BE49-F238E27FC236}">
                <a16:creationId xmlns:a16="http://schemas.microsoft.com/office/drawing/2014/main" id="{A34D138B-F855-2C23-63AC-DB16B009AFF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3833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38952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95781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8659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42664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44821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5318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43616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105</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106</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Ukázka spisu</a:t>
            </a:r>
            <a:endParaRPr/>
          </a:p>
        </p:txBody>
      </p:sp>
      <p:sp>
        <p:nvSpPr>
          <p:cNvPr id="622" name="Google Shape;622;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107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87714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jako</a:t>
            </a:r>
            <a:endParaRPr/>
          </a:p>
        </p:txBody>
      </p:sp>
      <p:sp>
        <p:nvSpPr>
          <p:cNvPr id="678" name="Google Shape;678;p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118</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42"/>
        <p:cNvGrpSpPr/>
        <p:nvPr/>
      </p:nvGrpSpPr>
      <p:grpSpPr>
        <a:xfrm>
          <a:off x="0" y="0"/>
          <a:ext cx="0" cy="0"/>
          <a:chOff x="0" y="0"/>
          <a:chExt cx="0" cy="0"/>
        </a:xfrm>
      </p:grpSpPr>
      <p:sp>
        <p:nvSpPr>
          <p:cNvPr id="43" name="Google Shape;43;p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Jmenovka">
  <p:cSld name="Jmenovka">
    <p:spTree>
      <p:nvGrpSpPr>
        <p:cNvPr id="1" name="Shape 125"/>
        <p:cNvGrpSpPr/>
        <p:nvPr/>
      </p:nvGrpSpPr>
      <p:grpSpPr>
        <a:xfrm>
          <a:off x="0" y="0"/>
          <a:ext cx="0" cy="0"/>
          <a:chOff x="0" y="0"/>
          <a:chExt cx="0" cy="0"/>
        </a:xfrm>
      </p:grpSpPr>
      <p:sp>
        <p:nvSpPr>
          <p:cNvPr id="126" name="Google Shape;126;p13"/>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3"/>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8" name="Google Shape;128;p1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3"/>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Jmenovka s citací">
  <p:cSld name="Jmenovka s citací">
    <p:spTree>
      <p:nvGrpSpPr>
        <p:cNvPr id="1" name="Shape 132"/>
        <p:cNvGrpSpPr/>
        <p:nvPr/>
      </p:nvGrpSpPr>
      <p:grpSpPr>
        <a:xfrm>
          <a:off x="0" y="0"/>
          <a:ext cx="0" cy="0"/>
          <a:chOff x="0" y="0"/>
          <a:chExt cx="0" cy="0"/>
        </a:xfrm>
      </p:grpSpPr>
      <p:sp>
        <p:nvSpPr>
          <p:cNvPr id="133" name="Google Shape;133;p14"/>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4"/>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5" name="Google Shape;135;p14"/>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6" name="Google Shape;136;p1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4"/>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
        <p:nvSpPr>
          <p:cNvPr id="140" name="Google Shape;140;p14"/>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41" name="Google Shape;141;p14"/>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avda nebo nepravda">
  <p:cSld name="Pravda nebo nepravda">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5"/>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5" name="Google Shape;145;p15"/>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6" name="Google Shape;146;p1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5"/>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6"/>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3" name="Google Shape;153;p1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157"/>
        <p:cNvGrpSpPr/>
        <p:nvPr/>
      </p:nvGrpSpPr>
      <p:grpSpPr>
        <a:xfrm>
          <a:off x="0" y="0"/>
          <a:ext cx="0" cy="0"/>
          <a:chOff x="0" y="0"/>
          <a:chExt cx="0" cy="0"/>
        </a:xfrm>
      </p:grpSpPr>
      <p:sp>
        <p:nvSpPr>
          <p:cNvPr id="158" name="Google Shape;158;p17"/>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7"/>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0" name="Google Shape;160;p1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Úvodní snímek" type="title">
  <p:cSld name="Úvodní snímek">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538138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ázdný" type="blank">
  <p:cSld name="Prázdný">
    <p:spTree>
      <p:nvGrpSpPr>
        <p:cNvPr id="1" name="Shape 42"/>
        <p:cNvGrpSpPr/>
        <p:nvPr/>
      </p:nvGrpSpPr>
      <p:grpSpPr>
        <a:xfrm>
          <a:off x="0" y="0"/>
          <a:ext cx="0" cy="0"/>
          <a:chOff x="0" y="0"/>
          <a:chExt cx="0" cy="0"/>
        </a:xfrm>
      </p:grpSpPr>
      <p:sp>
        <p:nvSpPr>
          <p:cNvPr id="43" name="Shape 4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348910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Úvodní snímek" type="title">
  <p:cSld name="Úvodní snímek">
    <p:spTree>
      <p:nvGrpSpPr>
        <p:cNvPr id="1" name="Shape 47"/>
        <p:cNvGrpSpPr/>
        <p:nvPr/>
      </p:nvGrpSpPr>
      <p:grpSpPr>
        <a:xfrm>
          <a:off x="0" y="0"/>
          <a:ext cx="0" cy="0"/>
          <a:chOff x="0" y="0"/>
          <a:chExt cx="0" cy="0"/>
        </a:xfrm>
      </p:grpSpPr>
      <p:sp>
        <p:nvSpPr>
          <p:cNvPr id="48" name="Shape 48"/>
          <p:cNvSpPr txBox="1">
            <a:spLocks noGrp="1"/>
          </p:cNvSpPr>
          <p:nvPr>
            <p:ph type="ctrTitle"/>
          </p:nvPr>
        </p:nvSpPr>
        <p:spPr>
          <a:xfrm>
            <a:off x="2589213" y="2514600"/>
            <a:ext cx="8915399" cy="2262781"/>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5400"/>
              <a:buFont typeface="Century Gothic"/>
              <a:buNone/>
              <a:defRPr sz="5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9" name="Shape 49"/>
          <p:cNvSpPr txBox="1">
            <a:spLocks noGrp="1"/>
          </p:cNvSpPr>
          <p:nvPr>
            <p:ph type="subTitle" idx="1"/>
          </p:nvPr>
        </p:nvSpPr>
        <p:spPr>
          <a:xfrm>
            <a:off x="2589213" y="4777379"/>
            <a:ext cx="8915399" cy="1126283"/>
          </a:xfrm>
          <a:prstGeom prst="rect">
            <a:avLst/>
          </a:prstGeom>
          <a:noFill/>
          <a:ln>
            <a:noFill/>
          </a:ln>
        </p:spPr>
        <p:txBody>
          <a:bodyPr spcFirstLastPara="1" wrap="square" lIns="91425" tIns="91425" rIns="91425" bIns="91425" anchor="t" anchorCtr="0"/>
          <a:lstStyle>
            <a:lvl1pPr marR="0" lvl="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ctr"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50" name="Shape 5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p:nvPr/>
        </p:nvSpPr>
        <p:spPr>
          <a:xfrm>
            <a:off x="0" y="4323810"/>
            <a:ext cx="1744652" cy="778589"/>
          </a:xfrm>
          <a:custGeom>
            <a:avLst/>
            <a:gdLst/>
            <a:ahLst/>
            <a:cxnLst/>
            <a:rect l="0" t="0" r="0" b="0"/>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725070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2592925"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6" name="Shape 56"/>
          <p:cNvSpPr txBox="1">
            <a:spLocks noGrp="1"/>
          </p:cNvSpPr>
          <p:nvPr>
            <p:ph type="body" idx="1"/>
          </p:nvPr>
        </p:nvSpPr>
        <p:spPr>
          <a:xfrm>
            <a:off x="2589212" y="2133600"/>
            <a:ext cx="8915400"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7" name="Shape 57"/>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Shape 58"/>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Shape 59"/>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891729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áhlaví části" type="secHead">
  <p:cSld name="Záhlaví části">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589212" y="2058750"/>
            <a:ext cx="8915399" cy="14688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000"/>
              <a:buFont typeface="Century Gothic"/>
              <a:buNone/>
              <a:defRPr sz="4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3" name="Shape 63"/>
          <p:cNvSpPr txBox="1">
            <a:spLocks noGrp="1"/>
          </p:cNvSpPr>
          <p:nvPr>
            <p:ph type="body" idx="1"/>
          </p:nvPr>
        </p:nvSpPr>
        <p:spPr>
          <a:xfrm>
            <a:off x="2589212" y="3530129"/>
            <a:ext cx="8915399" cy="8604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64" name="Shape 6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Shape 6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707447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61"/>
        <p:cNvGrpSpPr/>
        <p:nvPr/>
      </p:nvGrpSpPr>
      <p:grpSpPr>
        <a:xfrm>
          <a:off x="0" y="0"/>
          <a:ext cx="0" cy="0"/>
          <a:chOff x="0" y="0"/>
          <a:chExt cx="0" cy="0"/>
        </a:xfrm>
      </p:grpSpPr>
      <p:sp>
        <p:nvSpPr>
          <p:cNvPr id="62" name="Google Shape;62;p5"/>
          <p:cNvSpPr txBox="1">
            <a:spLocks noGrp="1"/>
          </p:cNvSpPr>
          <p:nvPr>
            <p:ph type="title"/>
          </p:nvPr>
        </p:nvSpPr>
        <p:spPr>
          <a:xfrm>
            <a:off x="2589212" y="2058750"/>
            <a:ext cx="8915399" cy="1468800"/>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
          <p:cNvSpPr txBox="1">
            <a:spLocks noGrp="1"/>
          </p:cNvSpPr>
          <p:nvPr>
            <p:ph type="body" idx="1"/>
          </p:nvPr>
        </p:nvSpPr>
        <p:spPr>
          <a:xfrm>
            <a:off x="2589212" y="3530129"/>
            <a:ext cx="8915399" cy="8604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64" name="Google Shape;64;p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va obsahy" type="twoObj">
  <p:cSld name="Dva obsahy">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0" name="Shape 70"/>
          <p:cNvSpPr txBox="1">
            <a:spLocks noGrp="1"/>
          </p:cNvSpPr>
          <p:nvPr>
            <p:ph type="body" idx="1"/>
          </p:nvPr>
        </p:nvSpPr>
        <p:spPr>
          <a:xfrm>
            <a:off x="2589212" y="2133600"/>
            <a:ext cx="4313864"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2"/>
          </p:nvPr>
        </p:nvSpPr>
        <p:spPr>
          <a:xfrm>
            <a:off x="7190747" y="2126222"/>
            <a:ext cx="4313864"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2" name="Shape 7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904008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orovnání" type="twoTxTwoObj">
  <p:cSld name="Porovnání">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8" name="Shape 78"/>
          <p:cNvSpPr txBox="1">
            <a:spLocks noGrp="1"/>
          </p:cNvSpPr>
          <p:nvPr>
            <p:ph type="body" idx="1"/>
          </p:nvPr>
        </p:nvSpPr>
        <p:spPr>
          <a:xfrm>
            <a:off x="2939373" y="1972703"/>
            <a:ext cx="3992732"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2"/>
          </p:nvPr>
        </p:nvSpPr>
        <p:spPr>
          <a:xfrm>
            <a:off x="2589212" y="2548966"/>
            <a:ext cx="4342893" cy="335406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0" name="Shape 80"/>
          <p:cNvSpPr txBox="1">
            <a:spLocks noGrp="1"/>
          </p:cNvSpPr>
          <p:nvPr>
            <p:ph type="body" idx="3"/>
          </p:nvPr>
        </p:nvSpPr>
        <p:spPr>
          <a:xfrm>
            <a:off x="7506629" y="1969475"/>
            <a:ext cx="3999001"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81" name="Shape 81"/>
          <p:cNvSpPr txBox="1">
            <a:spLocks noGrp="1"/>
          </p:cNvSpPr>
          <p:nvPr>
            <p:ph type="body" idx="4"/>
          </p:nvPr>
        </p:nvSpPr>
        <p:spPr>
          <a:xfrm>
            <a:off x="7166957" y="2545738"/>
            <a:ext cx="4338674" cy="335406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2" name="Shape 8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Shape 84"/>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685456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ouze nadpis" type="titleOnly">
  <p:cSld name="Pouze nadpis">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8" name="Shape 8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Shape 8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Shape 90"/>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898885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bsah s titulkem" type="objTx">
  <p:cSld name="Obsah s titulkem">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2589212" y="446088"/>
            <a:ext cx="3505199" cy="976312"/>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000"/>
              <a:buFont typeface="Century Gothic"/>
              <a:buNone/>
              <a:defRPr sz="2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4" name="Shape 94"/>
          <p:cNvSpPr txBox="1">
            <a:spLocks noGrp="1"/>
          </p:cNvSpPr>
          <p:nvPr>
            <p:ph type="body" idx="1"/>
          </p:nvPr>
        </p:nvSpPr>
        <p:spPr>
          <a:xfrm>
            <a:off x="6323012" y="446088"/>
            <a:ext cx="5181600" cy="5414963"/>
          </a:xfrm>
          <a:prstGeom prst="rect">
            <a:avLst/>
          </a:prstGeom>
          <a:noFill/>
          <a:ln>
            <a:noFill/>
          </a:ln>
        </p:spPr>
        <p:txBody>
          <a:bodyPr spcFirstLastPara="1" wrap="square" lIns="91425" tIns="91425" rIns="91425" bIns="91425" anchor="ctr"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5" name="Shape 95"/>
          <p:cNvSpPr txBox="1">
            <a:spLocks noGrp="1"/>
          </p:cNvSpPr>
          <p:nvPr>
            <p:ph type="body" idx="2"/>
          </p:nvPr>
        </p:nvSpPr>
        <p:spPr>
          <a:xfrm>
            <a:off x="2589212" y="1598613"/>
            <a:ext cx="3505199" cy="4262436"/>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96" name="Shape 9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Shape 9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Shape 98"/>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989762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brázek s titulkem" type="picTx">
  <p:cSld name="Obrázek s titulkem">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2589213" y="4800600"/>
            <a:ext cx="8915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2" name="Shape 102"/>
          <p:cNvSpPr>
            <a:spLocks noGrp="1"/>
          </p:cNvSpPr>
          <p:nvPr>
            <p:ph type="pic" idx="2"/>
          </p:nvPr>
        </p:nvSpPr>
        <p:spPr>
          <a:xfrm>
            <a:off x="2589212" y="634965"/>
            <a:ext cx="8915400" cy="3854970"/>
          </a:xfrm>
          <a:prstGeom prst="rect">
            <a:avLst/>
          </a:prstGeom>
          <a:noFill/>
          <a:ln>
            <a:noFill/>
          </a:ln>
        </p:spPr>
        <p:txBody>
          <a:bodyPr spcFirstLastPara="1" wrap="square" lIns="91425" tIns="91425" rIns="91425" bIns="91425"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03" name="Shape 103"/>
          <p:cNvSpPr txBox="1">
            <a:spLocks noGrp="1"/>
          </p:cNvSpPr>
          <p:nvPr>
            <p:ph type="body" idx="1"/>
          </p:nvPr>
        </p:nvSpPr>
        <p:spPr>
          <a:xfrm>
            <a:off x="2589213" y="5367338"/>
            <a:ext cx="8915400" cy="49371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04" name="Shape 10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Shape 10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6" name="Shape 106"/>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897716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ázev a popisek">
  <p:cSld name="Název a popisek">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2589212" y="609600"/>
            <a:ext cx="8915399" cy="31170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0" name="Shape 110"/>
          <p:cNvSpPr txBox="1">
            <a:spLocks noGrp="1"/>
          </p:cNvSpPr>
          <p:nvPr>
            <p:ph type="body" idx="1"/>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1" name="Shape 111"/>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Shape 112"/>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Shape 113"/>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284523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itace s popiskem">
  <p:cSld name="Citace s popiskem">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7" name="Shape 117"/>
          <p:cNvSpPr txBox="1">
            <a:spLocks noGrp="1"/>
          </p:cNvSpPr>
          <p:nvPr>
            <p:ph type="body" idx="1"/>
          </p:nvPr>
        </p:nvSpPr>
        <p:spPr>
          <a:xfrm>
            <a:off x="3275012" y="3505200"/>
            <a:ext cx="7536554" cy="3810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600"/>
              <a:buFont typeface="Noto Sans Symbols"/>
              <a:buNone/>
              <a:defRPr sz="1600" b="0" i="0" u="none" strike="noStrike" cap="none">
                <a:solidFill>
                  <a:srgbClr val="7F7F7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18" name="Shape 118"/>
          <p:cNvSpPr txBox="1">
            <a:spLocks noGrp="1"/>
          </p:cNvSpPr>
          <p:nvPr>
            <p:ph type="body" idx="2"/>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9" name="Shape 11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0" name="Shape 12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1" name="Shape 121"/>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Shape 122"/>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
        <p:nvSpPr>
          <p:cNvPr id="123" name="Shape 123"/>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24" name="Shape 124"/>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extLst>
      <p:ext uri="{BB962C8B-B14F-4D97-AF65-F5344CB8AC3E}">
        <p14:creationId xmlns:p14="http://schemas.microsoft.com/office/powerpoint/2010/main" val="1958469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Jmenovka">
  <p:cSld name="Jmenovka">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2589213" y="2438400"/>
            <a:ext cx="8915400" cy="272484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7" name="Shape 127"/>
          <p:cNvSpPr txBox="1">
            <a:spLocks noGrp="1"/>
          </p:cNvSpPr>
          <p:nvPr>
            <p:ph type="body" idx="1"/>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28" name="Shape 12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Shape 12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Shape 130"/>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Shape 131"/>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4119692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Jmenovka s citací">
  <p:cSld name="Jmenovka s citací">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4" name="Shape 13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5" name="Shape 13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6" name="Shape 13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Shape 13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Shape 138"/>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Shape 13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
        <p:nvSpPr>
          <p:cNvPr id="140" name="Shape 140"/>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41" name="Shape 141"/>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extLst>
      <p:ext uri="{BB962C8B-B14F-4D97-AF65-F5344CB8AC3E}">
        <p14:creationId xmlns:p14="http://schemas.microsoft.com/office/powerpoint/2010/main" val="496279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ravda nebo nepravda">
  <p:cSld name="Pravda nebo nepravda">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2589212" y="627407"/>
            <a:ext cx="8915399" cy="288002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4" name="Shape 14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5" name="Shape 14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6" name="Shape 14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7" name="Shape 14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8" name="Shape 148"/>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53139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68"/>
        <p:cNvGrpSpPr/>
        <p:nvPr/>
      </p:nvGrpSpPr>
      <p:grpSpPr>
        <a:xfrm>
          <a:off x="0" y="0"/>
          <a:ext cx="0" cy="0"/>
          <a:chOff x="0" y="0"/>
          <a:chExt cx="0" cy="0"/>
        </a:xfrm>
      </p:grpSpPr>
      <p:sp>
        <p:nvSpPr>
          <p:cNvPr id="69" name="Google Shape;69;p6"/>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1" name="Google Shape;71;p6"/>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2" name="Google Shape;72;p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adpis a svislý text" type="vertTx">
  <p:cSld name="Nadpis a svislý tex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2" name="Shape 152"/>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53" name="Shape 15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Shape 15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Shape 155"/>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172505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vislý nadpis a text" type="vertTitleAndTx">
  <p:cSld name="Svislý nadpis a text">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rot="5400000">
            <a:off x="7756704" y="2165513"/>
            <a:ext cx="5283817" cy="2207601"/>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9" name="Shape 159"/>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60" name="Shape 16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1" name="Shape 16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2" name="Shape 162"/>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29260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76"/>
        <p:cNvGrpSpPr/>
        <p:nvPr/>
      </p:nvGrpSpPr>
      <p:grpSpPr>
        <a:xfrm>
          <a:off x="0" y="0"/>
          <a:ext cx="0" cy="0"/>
          <a:chOff x="0" y="0"/>
          <a:chExt cx="0" cy="0"/>
        </a:xfrm>
      </p:grpSpPr>
      <p:sp>
        <p:nvSpPr>
          <p:cNvPr id="77" name="Google Shape;77;p7"/>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79" name="Google Shape;79;p7"/>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0" name="Google Shape;80;p7"/>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81" name="Google Shape;81;p7"/>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2" name="Google Shape;82;p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8"/>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92"/>
        <p:cNvGrpSpPr/>
        <p:nvPr/>
      </p:nvGrpSpPr>
      <p:grpSpPr>
        <a:xfrm>
          <a:off x="0" y="0"/>
          <a:ext cx="0" cy="0"/>
          <a:chOff x="0" y="0"/>
          <a:chExt cx="0" cy="0"/>
        </a:xfrm>
      </p:grpSpPr>
      <p:sp>
        <p:nvSpPr>
          <p:cNvPr id="93" name="Google Shape;93;p9"/>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9"/>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95" name="Google Shape;95;p9"/>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96" name="Google Shape;96;p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9"/>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262626"/>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0"/>
          <p:cNvSpPr>
            <a:spLocks noGrp="1"/>
          </p:cNvSpPr>
          <p:nvPr>
            <p:ph type="pic" idx="2"/>
          </p:nvPr>
        </p:nvSpPr>
        <p:spPr>
          <a:xfrm>
            <a:off x="2589212" y="634965"/>
            <a:ext cx="8915400" cy="3854970"/>
          </a:xfrm>
          <a:prstGeom prst="rect">
            <a:avLst/>
          </a:prstGeom>
          <a:noFill/>
          <a:ln>
            <a:noFill/>
          </a:ln>
        </p:spPr>
        <p:txBody>
          <a:bodyPr spcFirstLastPara="1" wrap="square" lIns="91425" tIns="45700" rIns="91425" bIns="45700"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03" name="Google Shape;103;p10"/>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04" name="Google Shape;104;p1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ázev a popisek">
  <p:cSld name="Název a popisek">
    <p:spTree>
      <p:nvGrpSpPr>
        <p:cNvPr id="1" name="Shape 108"/>
        <p:cNvGrpSpPr/>
        <p:nvPr/>
      </p:nvGrpSpPr>
      <p:grpSpPr>
        <a:xfrm>
          <a:off x="0" y="0"/>
          <a:ext cx="0" cy="0"/>
          <a:chOff x="0" y="0"/>
          <a:chExt cx="0" cy="0"/>
        </a:xfrm>
      </p:grpSpPr>
      <p:sp>
        <p:nvSpPr>
          <p:cNvPr id="109" name="Google Shape;109;p11"/>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1"/>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1" name="Google Shape;111;p1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1"/>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itace s popiskem">
  <p:cSld name="Citace s popiskem">
    <p:spTree>
      <p:nvGrpSpPr>
        <p:cNvPr id="1" name="Shape 115"/>
        <p:cNvGrpSpPr/>
        <p:nvPr/>
      </p:nvGrpSpPr>
      <p:grpSpPr>
        <a:xfrm>
          <a:off x="0" y="0"/>
          <a:ext cx="0" cy="0"/>
          <a:chOff x="0" y="0"/>
          <a:chExt cx="0" cy="0"/>
        </a:xfrm>
      </p:grpSpPr>
      <p:sp>
        <p:nvSpPr>
          <p:cNvPr id="116" name="Google Shape;116;p12"/>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2"/>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18" name="Google Shape;118;p12"/>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9" name="Google Shape;119;p1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2"/>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
        <p:nvSpPr>
          <p:cNvPr id="123" name="Google Shape;123;p12"/>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24" name="Google Shape;124;p12"/>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 y="228600"/>
            <a:ext cx="2851516" cy="6638628"/>
            <a:chOff x="2487613" y="285750"/>
            <a:chExt cx="2428875" cy="5654676"/>
          </a:xfrm>
        </p:grpSpPr>
        <p:sp>
          <p:nvSpPr>
            <p:cNvPr id="11" name="Google Shape;11;p1"/>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1"/>
          <p:cNvGrpSpPr/>
          <p:nvPr/>
        </p:nvGrpSpPr>
        <p:grpSpPr>
          <a:xfrm>
            <a:off x="27222" y="-786"/>
            <a:ext cx="2356674" cy="6854039"/>
            <a:chOff x="6627813" y="194833"/>
            <a:chExt cx="1952625" cy="5678918"/>
          </a:xfrm>
        </p:grpSpPr>
        <p:sp>
          <p:nvSpPr>
            <p:cNvPr id="24" name="Google Shape;24;p1"/>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1"/>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1"/>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Shape 10"/>
          <p:cNvGrpSpPr/>
          <p:nvPr/>
        </p:nvGrpSpPr>
        <p:grpSpPr>
          <a:xfrm>
            <a:off x="1" y="228600"/>
            <a:ext cx="2851516" cy="6638628"/>
            <a:chOff x="2487613" y="285750"/>
            <a:chExt cx="2428875" cy="5654676"/>
          </a:xfrm>
        </p:grpSpPr>
        <p:sp>
          <p:nvSpPr>
            <p:cNvPr id="11" name="Shape 11"/>
            <p:cNvSpPr/>
            <p:nvPr/>
          </p:nvSpPr>
          <p:spPr>
            <a:xfrm>
              <a:off x="2487613" y="2284413"/>
              <a:ext cx="85725" cy="533400"/>
            </a:xfrm>
            <a:custGeom>
              <a:avLst/>
              <a:gdLst/>
              <a:ahLst/>
              <a:cxnLst/>
              <a:rect l="0" t="0" r="0" b="0"/>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2597151" y="2779713"/>
              <a:ext cx="550863" cy="1978025"/>
            </a:xfrm>
            <a:custGeom>
              <a:avLst/>
              <a:gdLst/>
              <a:ahLst/>
              <a:cxnLst/>
              <a:rect l="0" t="0" r="0" b="0"/>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3175001" y="4730750"/>
              <a:ext cx="519113" cy="1209675"/>
            </a:xfrm>
            <a:custGeom>
              <a:avLst/>
              <a:gdLst/>
              <a:ahLst/>
              <a:cxnLst/>
              <a:rect l="0" t="0" r="0" b="0"/>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3305176" y="5630863"/>
              <a:ext cx="146050" cy="309563"/>
            </a:xfrm>
            <a:custGeom>
              <a:avLst/>
              <a:gdLst/>
              <a:ahLst/>
              <a:cxnLst/>
              <a:rect l="0" t="0" r="0" b="0"/>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2573338" y="2817813"/>
              <a:ext cx="700088" cy="2835275"/>
            </a:xfrm>
            <a:custGeom>
              <a:avLst/>
              <a:gdLst/>
              <a:ahLst/>
              <a:cxnLst/>
              <a:rect l="0" t="0" r="0" b="0"/>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2506663" y="285750"/>
              <a:ext cx="90488" cy="2493963"/>
            </a:xfrm>
            <a:custGeom>
              <a:avLst/>
              <a:gdLst/>
              <a:ahLst/>
              <a:cxnLst/>
              <a:rect l="0" t="0" r="0" b="0"/>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2554288" y="2598738"/>
              <a:ext cx="66675" cy="420688"/>
            </a:xfrm>
            <a:custGeom>
              <a:avLst/>
              <a:gdLst/>
              <a:ahLst/>
              <a:cxnLst/>
              <a:rect l="0" t="0" r="0" b="0"/>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3143251" y="4757738"/>
              <a:ext cx="161925" cy="873125"/>
            </a:xfrm>
            <a:custGeom>
              <a:avLst/>
              <a:gdLst/>
              <a:ahLst/>
              <a:cxnLst/>
              <a:rect l="0" t="0" r="0" b="0"/>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3148013" y="1282700"/>
              <a:ext cx="1768475" cy="3448050"/>
            </a:xfrm>
            <a:custGeom>
              <a:avLst/>
              <a:gdLst/>
              <a:ahLst/>
              <a:cxnLst/>
              <a:rect l="0" t="0" r="0" b="0"/>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3273426" y="5653088"/>
              <a:ext cx="138113" cy="287338"/>
            </a:xfrm>
            <a:custGeom>
              <a:avLst/>
              <a:gdLst/>
              <a:ahLst/>
              <a:cxnLst/>
              <a:rect l="0" t="0" r="0" b="0"/>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3143251" y="4656138"/>
              <a:ext cx="31750" cy="188913"/>
            </a:xfrm>
            <a:custGeom>
              <a:avLst/>
              <a:gdLst/>
              <a:ahLst/>
              <a:cxnLst/>
              <a:rect l="0" t="0" r="0" b="0"/>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3211513" y="5410200"/>
              <a:ext cx="203200" cy="530225"/>
            </a:xfrm>
            <a:custGeom>
              <a:avLst/>
              <a:gdLst/>
              <a:ahLst/>
              <a:cxnLst/>
              <a:rect l="0" t="0" r="0" b="0"/>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3" name="Shape 23"/>
          <p:cNvGrpSpPr/>
          <p:nvPr/>
        </p:nvGrpSpPr>
        <p:grpSpPr>
          <a:xfrm>
            <a:off x="27222" y="-786"/>
            <a:ext cx="2356674" cy="6854039"/>
            <a:chOff x="6627813" y="194833"/>
            <a:chExt cx="1952625" cy="5678918"/>
          </a:xfrm>
        </p:grpSpPr>
        <p:sp>
          <p:nvSpPr>
            <p:cNvPr id="24" name="Shape 24"/>
            <p:cNvSpPr/>
            <p:nvPr/>
          </p:nvSpPr>
          <p:spPr>
            <a:xfrm>
              <a:off x="6627813" y="194833"/>
              <a:ext cx="409575" cy="3646488"/>
            </a:xfrm>
            <a:custGeom>
              <a:avLst/>
              <a:gdLst/>
              <a:ahLst/>
              <a:cxnLst/>
              <a:rect l="0" t="0" r="0" b="0"/>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a:off x="7061201" y="3771900"/>
              <a:ext cx="350838" cy="1309688"/>
            </a:xfrm>
            <a:custGeom>
              <a:avLst/>
              <a:gdLst/>
              <a:ahLst/>
              <a:cxnLst/>
              <a:rect l="0" t="0" r="0" b="0"/>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7439026" y="5053013"/>
              <a:ext cx="357188" cy="820738"/>
            </a:xfrm>
            <a:custGeom>
              <a:avLst/>
              <a:gdLst/>
              <a:ahLst/>
              <a:cxnLst/>
              <a:rect l="0" t="0" r="0" b="0"/>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037388" y="3811588"/>
              <a:ext cx="457200" cy="1852613"/>
            </a:xfrm>
            <a:custGeom>
              <a:avLst/>
              <a:gdLst/>
              <a:ahLst/>
              <a:cxnLst/>
              <a:rect l="0" t="0" r="0" b="0"/>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6992938" y="1263650"/>
              <a:ext cx="144463" cy="2508250"/>
            </a:xfrm>
            <a:custGeom>
              <a:avLst/>
              <a:gdLst/>
              <a:ahLst/>
              <a:cxnLst/>
              <a:rect l="0" t="0" r="0" b="0"/>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526338" y="5640388"/>
              <a:ext cx="111125" cy="233363"/>
            </a:xfrm>
            <a:custGeom>
              <a:avLst/>
              <a:gdLst/>
              <a:ahLst/>
              <a:cxnLst/>
              <a:rect l="0" t="0" r="0" b="0"/>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7021513" y="3598863"/>
              <a:ext cx="68263" cy="423863"/>
            </a:xfrm>
            <a:custGeom>
              <a:avLst/>
              <a:gdLst/>
              <a:ahLst/>
              <a:cxnLst/>
              <a:rect l="0" t="0" r="0" b="0"/>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412038" y="2801938"/>
              <a:ext cx="1168400" cy="2251075"/>
            </a:xfrm>
            <a:custGeom>
              <a:avLst/>
              <a:gdLst/>
              <a:ahLst/>
              <a:cxnLst/>
              <a:rect l="0" t="0" r="0" b="0"/>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494588" y="5664200"/>
              <a:ext cx="100013" cy="209550"/>
            </a:xfrm>
            <a:custGeom>
              <a:avLst/>
              <a:gdLst/>
              <a:ahLst/>
              <a:cxnLst/>
              <a:rect l="0" t="0" r="0" b="0"/>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7412038" y="5081588"/>
              <a:ext cx="114300" cy="558800"/>
            </a:xfrm>
            <a:custGeom>
              <a:avLst/>
              <a:gdLst/>
              <a:ahLst/>
              <a:cxnLst/>
              <a:rect l="0" t="0" r="0" b="0"/>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7412038" y="4978400"/>
              <a:ext cx="31750" cy="188913"/>
            </a:xfrm>
            <a:custGeom>
              <a:avLst/>
              <a:gdLst/>
              <a:ahLst/>
              <a:cxnLst/>
              <a:rect l="0" t="0" r="0" b="0"/>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7439026" y="5434013"/>
              <a:ext cx="174625" cy="439738"/>
            </a:xfrm>
            <a:custGeom>
              <a:avLst/>
              <a:gdLst/>
              <a:ahLst/>
              <a:cxnLst/>
              <a:rect l="0" t="0" r="0" b="0"/>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6" name="Shape 36"/>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Shape 38"/>
          <p:cNvSpPr txBox="1">
            <a:spLocks noGrp="1"/>
          </p:cNvSpPr>
          <p:nvPr>
            <p:ph type="body" idx="1"/>
          </p:nvPr>
        </p:nvSpPr>
        <p:spPr>
          <a:xfrm>
            <a:off x="2589212" y="2133600"/>
            <a:ext cx="8915400" cy="38862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Shape 3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Shape 4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384506617"/>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hyperlink" Target="https://spmo.cz/e-urad/"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www.usoud.cz/fileadmin/user_upload/Tiskova_mluvci/Publikovane_nalezy/2021/21._tyden/Pl._US_23_20_na_web.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usoud.cz/fileadmin/user_upload/Tiskova_mluvci/Publikovane_nalezy/2021/21._tyden/Pl._US_23_20_na_web.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spmo.cz/"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8"/>
          <p:cNvSpPr txBox="1"/>
          <p:nvPr/>
        </p:nvSpPr>
        <p:spPr>
          <a:xfrm>
            <a:off x="1654175" y="333375"/>
            <a:ext cx="9151938"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800" b="1" i="0" u="none" strike="noStrike" cap="none" dirty="0">
                <a:solidFill>
                  <a:srgbClr val="FF0000"/>
                </a:solidFill>
                <a:latin typeface="Arial Black"/>
                <a:ea typeface="Arial Black"/>
                <a:cs typeface="Arial Black"/>
                <a:sym typeface="Arial Black"/>
              </a:rPr>
              <a:t>Doručování a spis podle daňového řádu </a:t>
            </a:r>
          </a:p>
        </p:txBody>
      </p:sp>
      <p:sp>
        <p:nvSpPr>
          <p:cNvPr id="170" name="Google Shape;170;p18" descr="data:image/jpeg;base64,/9j/4AAQSkZJRgABAQAAAQABAAD/2wCEAAkGBhQQEBQUEhAUFBUQFxQUFRQVFRQUFRQUFBUVFRQUFBUXHCYeFxkjGhQUHy8gIycpLSwsFR4xNTAqNSYrLCkBCQoKDgwOGg8PGiwcHyQsLCwsLCkpKSwpLCwpLCwpKSkpKSkpLCksKSwsLCkpKSkpKSwsLCwpKSksLCwsKSwpKf/AABEIALcBEwMBIgACEQEDEQH/xAAcAAAABwEBAAAAAAAAAAAAAAAAAQIDBAUGBwj/xAA/EAABAgQEAwUGBAUCBwEAAAABAAIDBBEhBRIxQQZRYRMicYGRBzJCobHBFFLR8CNicoLhovEVJDNDU5KyFv/EABoBAAMBAQEBAAAAAAAAAAAAAAACAwEEBQb/xAAoEQACAgICAgEEAQUAAAAAAAAAAQIRAzESIQRBURMiMmFxBUKRobH/2gAMAwEAAhEDEQA/ANsnpY3TJKXAddKaaCUUmJoocm5TIhsqkyrialSpUKJFPeKlyiRbG9FlDS0liS+YaCGl7QToCQCfALQHFwL2zUdiL7+6yGD07gP3+a7NxTjwkpV8bLnLS0BvVzgAT0XBPaFjX4yZ7Ts+zc5jA8A1a4ioD27ircooeSnKSvj7LQxy48/RkGtuhGPJOZhRRnkONBWqwYQU6/bqlOkyxocad7RMOBqjegaa2SpR9yLUNdR9OSlQYbWAtvUkGp0tXQeagy7Mtz/srTDojHOIiCzgRXlXdF0FWMGFm2tsVNwieMNwGoa6raWIduQVY4PKwh75rSteXSo5KwmeH4QeHtJyRARlHwk8j0Wclobi9mrk3GMIb2NYM1BWmtTQgjYrqbGhrQBYAAAdBYLhsniv4XIzNnh1rW+9KFvnWy6Dh3F3aQhV7Qbkk6sa0XB62KZSSFnBs2BTbgjl3VY082g/JBycgJCNGGoZVgCUkp3silCXRQEYpNFObKhOCAOSKCyuDUrJ0Vl2YR5FtAVmToh2R5KzyBF2YRQFcJc8kDKu5KxDUZRSMKr8MeSCsTECCKCzGuhFM9plN1cx5Mt1FlBn5bulTtrYnMmSGIt5qfEnRzXORNPbEIBVpLR4jzSttzyXSl0ZZozEBKkwpsMF7/vmqMvIGtANXH93PRVuK4mQ2jDQVpfVYoD7L3FeLcoIZbrv5LGxMRL4matSDrqfVQ5uYJGuqRLuDQf5blOvhG1RbY/xU+PDEs5oOehdTWjCHVPK4C5txBGzv93KYdQQN2nQjw+61uDnM97zq408hsq7ijDgHOiU7rWWpzJpfpcrk8iDUlM7fHmnCWN/yYkMAudFOwbCs5Lj5cvHqoBHa5WN1JoPFbySkWwYLRT3RTx6rmzz4qi3j41J29GLxyB2Zyg9acuap85J3stWZMR8z9ySAf5RYBUU5hzg6gaSeQFVTFNVTEzwd2tDcKJSxvUeqUwljqHQ+dAUTsKii5YWj5p2DhTyL2Ox2VOS+SPCXwFKxzm1NP02V1hWKxDm1e113M3FB7wWejwXQXXIBtX6hTJAUrW+YGlOuhqh1sFa6LdsEve1jR3nXZfXe4PP6+K6TwXwTNOiQ3zIaIbbhhoSb728r81QcB4HmJiuylzWhrcwJoaCprW3+F2DAJhzofeINCR6WPzRBKV/oMrcF/JaCEjEMJQKNVOUTkR5UaCDQsqFEaCAAggggAIIIIACCIlAFAATcV1EslRph60wbLkEkIkWBNfBBUGdwwOBpZWVURRvZjimcznMJeyPQt97Q7U3JU+XaKWNGN1du470VnjkXtIhaz3W2c6up/KOnNVUaw1FBoBoFUyKIc64uNaWFmjYKvnG92h8VMi4owd3n5Kqm5mp1tyC0cgxIgqocxNi+XldM4hMZHED1Vc2NUO62CaISLvh6N/CHWp+ZSsUjguLTfPDoB1J1+SrcDj/AMMDkSPmnMZi5Sx+w7p6cvukzRbxuhsLSmrM/wAM4ZmjZnVHZk26ioWixiLkhE1TuHhuUuaBfcbmn1TE5ImP3TZu68XJLlO2ezijwhSIGCyxewU0AufstHJ4W3YISEoyFDDG6NFK/cqjxfiijuzgmw1cNzyHRLTk+huSSpl7OQYTB3qeHNZTG4z2sPZsygeZp9AnpMxops2ld3fuquhwlHiCjnso7+UnXzTQ+1mTpx2Y2X4dfFYYhe29AAa1JK6BwN7OmxBnmHUJHcy/Ca6muuyYkOCo0J2Xt6ZaHQEU6Aq4i4w6TiNhiM2K99e4KAsGxNNL7dDyXR9R79HN9JV1stf+AiTaHMdmaRlYL1a4kgV56ONei0uARcsG/M18So3D0FsxBIeDbKK1vmFaEep9U/8Ag3QGZXGtXVBGhG3gu3x+HHr2ef5Tly79GhgvqE6FVSU3VwHQlWoKaSpkYuw0VUaQSkHFoJIKNABoIkEABAoIFADbnow5Ic1EtMFOcokw5PvcokQ3WNmoUCgiCNAE+ir8dxDsIVRq6w+5VgCspxpM3a3kK+v+yZLswzs3ipOlD0FiquPOOd7gNtdkI4qmHuOhVTaI01D7QEtJDhqD9lStxItNDsrqZNqizhvz8eqpcQhdp3tDo4deadIxv0InnZ25uWqgMiJcKLlsdDZRIrsrqfui3RhZYQfeHJ1fVWwh9p3da2oVT4XEqT4fdaXD5fKMx1OnhzU82VYsdsfFjeSdIddBAFABQcgBfmmCKWopTkWWq+b5Wz30qRCiwXuaQBSup6KNJcMMYagVPM/ZaqRw/tGpONSURkMCAR2hcK8g29bnfRXim18EnJWQIck2GQ4kCm2pPgFdjFHuAbDhgE/E/wCzRr6qogYVMviNL4kNpIsAHOHhchaCFw5HbrGYTt3CAP8AUniq/EWbXsrY2GxYpLXzDxmsXNo0iv5bJWA+y+DCe5wjPcTu+la7moCOdixYcbIAIho05gHAVO3l91KgTs8HH/lmlmx7QAkdQdFaml2QbvXRrcIk2wAGZwaeV1bmjhQio9VlMNm4jnjO0NPKoP0V+yYtbZUxzXo58sHfYl+HBji9ldKZeQrqFOgRahRoc0n2sBNRy0+66Yz5dM5ZQ4u0SU2UsIiFpgkJSKiMIANBEggA0KpKBKAA5NuSiUhxQA1EKjuTzimnJGMgwgiqgtAlh6xXGEWsYjkAPktfmWK4ovGd5fQKsRDOxDYqO5ykRzQXUNwVB0NTLKhVEaPQ1p0d1HPxCtYzqeCqZxlU8RZEablr2UYws46hT4BzwxzbY+SOXkiYgA0Nz0CZtRTb0Kk5OlsVw7IViFzvdaKeJWncVHhQsoAA0Sy9fN+TmeWd+j3fHwrHGg8yMFN63TrYTjooUWZbYXEPNDFZxsIAuiBtdBufAaoof/Lsq4994OVu9tSegWQxGFmeXve57juSB5ADQdF6eDwp5I3pHm5vLhjnX/C6PFDagta45b1NAKBT/wD9mYjbhwPLbrcXWJaDzNOStsOli8jkF3YvCSTUv9EM3mXTiv8AJpGYkXDMGig1rZJg8bsBIvc8jT1VDj2JZB2TTrqqiVhVPinfg417ZKPlzkraR0eSxljnBzTf6q8lp+vSq5ViOKCXMNg1AJdzvoFNlONXNGlaaVXJPxJwba7ReHkQmvhnUIs8G0qRdWGHzgeLEHwXJ4/E74wvZXnB+L0iUJ1XIstSo6JYLjZ01rqhGoWFx88MO2c59P6c5AKmr0DzgIkaBC0wJEggUAESiqgURQARKQ8pRKaeVho2U25OFNREowAjSQUSAFh6xvE5rEcRzp6LUiKshisWsWKOTq+RAV4k2UMeKCKG3VQnRspofXZWEw0FV0WXIOtPorJJh2FFdVQIrLqQ51NbddR6bJt5FR1NOY9dvNUjGhJSIcoMpeOTq+oCtZRtG13OngFTyUcRIjw24JpXoLVV2TTTZef/AFDJxgoL2d3g4+UnN+h5j1Pl5bMNVWwIl1pJKCC0FeGo2z15OkVToNHaKNinGEGTaQ2kSLswGzTzedvDVI4xxciHEZC7uR2QuGp/MAdhsuYAL18HhVUpnk5vMv7Ym04fxaJMR4sWK6rnNA5ACtmtGwHJPRolYjmnZU3C9zEAN8tfQrRfhczg7el17keopI8Zv7m2Ny0rm2VtGjiXhE77eKTLNAFeWqz2Kz5jPt7rbBFUbfN0M5y9xcdSrOUpDaXu0aKqBKQ6ldH4K4SZMwXxIzatdVkMHpq/1sPBSlJR7ZZq+kclgR+3jOiOvmPoNlNxt+WB3Ro5h8gaqXPYSyBGe24yuc0+INEtsJr2lpNQR40PgpyTaZSDS0NSUcOaD0VpgEGJNR2wYJLRrEePghjWh5nQKrwnhaK85Q8Bg+Ih2ngQKldb4VwKFKQgyFfOQ5zz7zzTU9Oi8uHivlctHoZfLShUdmnkQ1jWsaKNaAGjkBYKYFTsmO+eitGxNOq65Ro8+LHEEEFMcIpJRuSVoBIijRFACHFNOKW8polKxkESmohSnOTT6pGxkJzIJvKUFlmkN0dZXGAWx3O2d+i0GdUXEs42HlJ1O3RdsUQso5t9utU0ztNTQN/mUeLjER3ugNHgmYc/HdUBoeDudB5qyQrZMiTEI21PQVCZLGV7gvr4eiclWOLhnDDT4Wtt5uP2U9kB7nZWgDoAAAPJWSohJ2VfBHDrskd8dpHaEsZsaVzF45XDaeBTs1LuhHK7fRw0cP16LXtZkaGjRoAUObhNcCCAQdj9ehXm+RgWZfs9Dx87xP8ARnZSFV1FrcNlTys0V9FTymFhjqtdX+U6jwO/71WhhRckGK8/9uG9xr/K0leZHBKE6kejkzxnG4nJsSmzR4d8RLj4kk/dZdbHiGSztEaGCWPbUkCuWlAQ4+LmjzCxwX0Ejwi94VNYpHMLVQ3krI8LOpH/ALStTGmQ0E8laD6IzEYxPZWZGm7tegVPCYifEL3Fx1KkQYZJAAqTQADUk6LWPFcUW/DeDOm47ILdDd7vysGp/fNd2k5RsKG1jBRrAGgdAs/wNwsJKBVw/ixaF55cmjwWmXn5Z8mdEVRyH2n8OOgxu3Y2sOPdwHwvGvkdfVZHBp3s4lxZ1j9iu/Y1hjZiA+G74gadDsfVef8AEJMw4jmm2UkEciDRWxS5KmI1TNdCjtBOavSn6rU8MRSIWZzq7N+9FisJf2jRUZiymYc2j90WuhYo19C1oa0UaRYGnghrsxvovWag87+isZSPmHQb81mHTbiGgEjI/K616UqD4UorSUxdjXCG85XEW/K8c2n7JZR6FTLuVi6tOrbeI2KkKGPea4aEUKmBc8kWi+gikkJaKiwYQkkJ3KhlQBGMJF2ClURUWUbZGMBIMFS6Ii1FBZD7JEpmRBZxCzBw5iqyuNQnR5lw2bQeiuIxMN1DYhVs3HyxHEakVr1Nl1RJ0R4Uk2tB3supOn+VJdCBsNP3okQ4NGgebupT0Ep0wkh+XlwBQBWMrBDQTTVMQRS52T8OLcg0pWrf6aC3iDX1TOVKifG3YUQqK41PgnosRMKRYdhMqbioU8ymeG6G4lzYjS1zSTdp1AcLi3JJwyErCJQUNDcho5knknSIyk76MlxFKwJOVMvDrnjB+UOfmytcWVcbV+AAeZvRceeKE+JWn4+xcxp+Ycx3dY7smf0wgGV8yCfNZUFa2CRe8JRaTHi1wVliU1mdlBqBqeazeHPIfY0sVawgq430K12S4LV0v2Z8IVImorbD/pNP/wB/os1wLwv+NjAvH8KHd38x2b+q7hChhrQGgAAUAGgAUc2T+1FIKxSNEjXIVAuR+1HBRCmRFAo2OL8s419RQ+q64sx7RMK7eRiUHehUiD+3X5VT45cZCyVo5HhkwYZa4ba9QtaGNcwnNdwq0k2+SwslGrXxotPgscPBhON9Wn6hdrImvw54jQhEFne68bZmin0Ts3hrYjQ11wNOnms1KTbpWIaisOJZw+jgtTLwjQGtW6g11CQVlhgjXw2lheXt+HNqOldwryXdUeBoqaBFoPBWWFvqyvMkqGReymN9kxBGiUC4EEEEABBBBBgSKiUhRaAmiCOiCAOdYgWxW13CzUZtXjqfkL/dSmzZUdp7xJ+EfX/ZdS0RWx1ztvM/YJjtaFGTQVOpNacyfsEcnI9qe8aBup8dh1WIqT5WIXQydjYV35p1r6tt6c0b6EhoFBSgHLkowdlLmutlK3YqJLHE6Dy3HklwIBLqDXkd1GhuBIqbc/0V1AhDLmsadL+RG/itSMk6LKSggbeKfxiI2WlYsfeFDcR40qB5uyhIloDqXHK4PS+qzftXnXNkYbO8O2iDNpQhgLsp88p/tKNskcVjdd9TzKhqwmGqvK2Q6JWH+8tTw9grpmK1jdzc8huszhTKxKLt3A2EtloPaxKNLhvsFqdRFkzTYdKQ5GAAKNawXPPmSoPDnHrJiK6G6jak9ma2cP1WR4+4jEyzsYUTK34nA6jkFgmTBlSC2LUtII6EJfp2rYqnT6PTYKFVyCJ7b6Q2hkDv0FS51vKlyjk/bY744AP9Lv1XPwkdHJHX6puYhB7HNOjgQfMUXM4Htqh170BwHRwKt4XtckiLuePFp+yzhJByRzXGMGfJRzCiAipOQ7OGxBRysyWkEG7brY8Z8WSE/KuaIn8VnehnKQQ4daaFc7l5yo+q6oybXYlHSYTmzMIXFHj0O6l4HOdn/CiaCwPLkR0WP4XxkNf2b/dfdp5OWuiR2uoQRax6p6si+ui6mX5RQH3rDzV7hbaM86eix8hNiLGA+GEKnx2WzkG0hjrf1uoZelRTHskoIVQXMdAEEEEABBBBAAQQQQAEEEEGHBZ+f7KE5/IWVFwtxBEjx3MeahzajycD9Kp7iNx7CINCNR1GoWc4KmMs4yvxNeP9JP2VrMo6PMRrgC7joNmj8xVhLN7NoaDWmpO5NyT+9lVSbwXm99/E7eAAopT49/H7KtdGNj8zM0IOwP3VyyDCmR3jliNtmHxAaV5rMzESrU7Amqtad6fMWKYWi9/4SG/9wH5J7DSHBwZfLQg/mHRP4ZIiNCzOoa1aOelDWigyUqYUcNabON+gC1E2/RfyMRzXFpdbLmBPOwp91i/a9jADIEAuqauinmAAWN9au/8AVbB0S9K+9e4JtsFwj2g8RCPiMw5pzNY7smnbLDGS3SocfNK3XYRVldMTfRRKqOJ7on23S8rKVRe8KTUKFG7SKKhgqBzKtsd49iRzQHKzZo+6x7nUBTAi7oboXjZbR8UJ3UF0wTqopfVHnSObY6ikShFR/iFD7REXo5G0TPxaL8WSodUeZZyCiaJuicgYsWG6rsyKiOTCjVSmKtfo6hWiwnF6kBzvmuatbQ10UqHNOB94qiy1sWULO0yOMQZKpe+vaOBoLuW8wriyWmAMkVtfyk0PoV5jhzhc65J66qfLYmWusTZE3Gf6FjGUD1O19d0qq4nwxxpFh0pEJH5XGo+ei6Xg3FjI9A7uuPoVOWJrvYyyJ9M0VUEgOSqqRQNBBBYAEaJBABokEEGnFfargvZRXPaO7MNLvB498fMHzK5RgL+zmYbvyuv51H3Xor2jYUI8i9wFXS4MQf00749L/wBq86wzRwPIg/OqdbMOhSMbKaE6gHx/MfUhTIjvldZ2DM3huHwl7D53H0CuGx6jxXaiD2KjRqHoQpGCgPeGHc18unooRGYUOo0TMGOYbwdC0pdD7RqJLE3ycdzHe641/wAhXcWLnu3WIaA8mm7j6AqoxljZiDCi6Ei9PzDYpyXmjDYM590VJI7obQ6nYap6Itk7FOJmycF8ZwoIdxVveOzW33Nh5rznHjF73ONKvJcaWFXEk06XW69oPFX4wNhQQezhuLnO07QizaDkL66rAmy5sr7LY1SsUFYs0CrmuVi3RZA2QmYPdUXMpE0e6ogWT2bHQ5VCqII0gwEEaCAAhVBBAACVVEhVACglByRVCtPErDSQH08SnGPooocltKAL3DZwtb528Fp8Kxwgi6w0GIp8CZI3XRCZGcLO+cK8YtiBsKKaO0a7Z3Q9Vrw5edcFxej4ebQOaT4BwXoeGBQEclPLFJ2jYN6Y6EEkI6qRQUiSS9IdEQA5mRqP2iC2gImUOaWkVDgQQdwRQj0Xl3HsP/DTMaD/AOGI9niGuIB9KIILTETsHmMwLTuAf7m2r6UV1Bi/P6hBBdkPxJS2OmLurD8OJmCXCz4VAeTgdD4oILVuhZOlZPwiMXSjWn4Yjx5AD/KyXF3E7oz3QWOIhMIDhSmd7bEncgGwHSqJBZN1FCx/JlRAhNcFV4zJUuEEEsknEZOpFVD1CsqoIKMNFZDE06yjAoIJJbGjoWClVQQSjB1QqggtMDRIILAFgpNUEEGgL0lp35oIIAcrRKaUEEAPwSpTYiCCdCslyUwQ4U2I+q9QycasNp5tH0QQRJmIfzpJeggkNEl6SSggtMCqggggD//Z"/>
          <p:cNvSpPr/>
          <p:nvPr/>
        </p:nvSpPr>
        <p:spPr>
          <a:xfrm>
            <a:off x="3216276" y="2852739"/>
            <a:ext cx="2016125" cy="2016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1" name="Google Shape;171;p18" descr="data:image/jpeg;base64,/9j/4AAQSkZJRgABAQAAAQABAAD/2wCEAAkGBxQSERQUEhQWFhQXFRYXFBYWFBgYFxcXFxwYFhgWGBgYHSggGRwlHBcaITEhJSkrLi4uGSI0RDMsOCgtLisBCgoKDQ0NFxAQGiwkHSQsLi4sNC4sLDUsMSwsLC0sLCwsLCw0LDcsNywtLCw3Ky0sLC0sLS83LC0rLCwsLDcrL//AABEIAKMBNQMBIgACEQEDEQH/xAAcAAEAAQUBAQAAAAAAAAAAAAAABwEDBQYIBAL/xABHEAACAQMBBQYDBAYHBQkAAAABAgMABBEhBQYHEjETIkFRYXEygZEUI1KhCEJicpKxFTNjorLBwiQlQ4KTFjVEU3PD0dLh/8QAGQEBAQEBAQEAAAAAAAAAAAAAAAEDAgQF/8QAIxEBAAIBAwQCAwAAAAAAAAAAAAECEQMhMQQSQXETMiJhgf/aAAwDAQACEQMRAD8AnGlKUClKUClKUClKUClKUClKUClKUClKUClKUClKUClKUClUzVaBSlKBSlUzQVpSlApSlApSlApSlApSlApSlApSlApSlBGHFuIC72VjK9rexxy8rFedC0YKtykZGDVy+tHtNu2UdlJJ2c6StdW5kZ40RAAJeVieTJOAR4r61Z4w3KLebGDMoxfRsckDCh48sfIDzqRbKwhQs8SIGf4nAHM+OnM/VsepoI32XEBvVcRa9ktoJFj5jyK/3PeC5wDqfrWX41ry7JmkUlZEaLkdSQy80qKcEa6gmsVtWRbDeRbq4PJb3Nr2QmbSNJF5e67HRdEHX8QrJ8SrmK9tlsIJFlmuJYRyxMHKRK6u8r8pPIoVTqetBY41QiHZDvF92yNEEZCVZQXAIBGuDWMtHRr3Zn9F3ILlQb9EnMkXYqqljInMQJCSQPHJz4VlePEgGx5QSMmSHAzqcOOlYHiC0E+z7B7N1baCmD7L9nZTKTgBweXUIOpzoCBQZTjiOWGzdCVdryKNmVipKFXJQlTqMipKggVFCoAFGgA6Cot46XAW0sO0ZQwvIWfXwVH5mx5Zreod7rKRkSK6gld2CqkU0buSf2VbOANT5AGg0ieIf9qkj17M2hlMeTyGTvd8r0zXs3g2zLebYTZUMrxQxx9tePG3LKwwGWJX6qO8mSuDhjrpXhublBvbHl1H+xFfiHxd88vvgZxXzvbZS7N20m1kjeW2lQRXfZqWaPuhA2B0XuRn/lI8RQbnPuLYshXsApI+NHdZB6iQHmz65rK7Cs2htoYncyPHGqM5JJYqMFiTqc+teCLfPZ7RdqL225MdTMgI9CpOQfTGaymy7wTQxygFRIodQ2hw2oyPA4xQaFx37mzDKhKyLLGFdSVYAk5GR4eleLfnZbWX9HzbOaVLiS6iiMQlkZJUZXZueNiQQManGgPoK9XH+VRslgSATNFgZ1OCToPHSvNvBsd7L7NtTZxedYUCzwtK83NA/KXaLnJKtgDp5A40IIbbxGjH9GXbfrJBIyMDgqwU4Kkag1p24dvs+bZ9m09woujyEk3bCQydp3VKc+udBy41z0rP70bxW15sS7mglRla2k05hzKxX4GXOQ2o0rDcP9p7OXY1sZ5LbniXmYF4+1WRHLqME83PnGB1OR50H3xrXlWwZSVZ72ONyrFSyMDlTynUVJcMQRQqgBR0A6Cov463aJFs8uwHLexuwzqFUEk48hW6jfCxZlVLu3kZmCqsc8bt4kkhW0AAJJ9KDAcWbiaS3+xWhPbypJMxBwVhtwHOD4Fn5EHufKvfuzex7Y2XC8hOHCidUYqTJGRzqSNQCy59jWK3ctX2jPc7QjupIkZzb2/ZCJswQkrzHtEbHNJztpjIxWI3FlGydr3WzZZPupwLi2dyoyx+IHAAycHQD/h+tBZ4j7Jjt7/ZMcPOiTXSpMolkw6l4wQe95E/WpF2futbwSmSIMOaMxuhkdkYEg55XYgHTGR1zWh8WrhRtPYgLDS7QnUaDtIdT5CpVEgxnIx1znTHnmgjHhNHm+2vkk9lc8kXMzN2aky5VMnujQdPKvRu1eNtm8vGlZvsVtL2MMCuVWVhnnkm5TlxoCFJx3umRmvLwiuUN/toB1JN2Co5hqOabUeYrx7ozf0HtG7trv7u1uZO1trhhiEHvZRnOinBA18V9RQZvfjdEW9tJdbMZ7W4gUyYiYiOVV1ZHjOVY4zjTrXmv9432hu4bhG7Kd+yTIJULMJ0TmBGoGRzexrO767yRCzljt3We4mjZIIYWEjuzjlDcqn4BnJboAK1jauxxsvdxIJWXnV4Xk7w1czpIwHnjp8qDMbh76vJI1htEdlfxaa6LOo6OnmSNcDr1HiBet7JF3gcAd3+j0lC5PKJGmdC4XpzYUDNejfrcyLakKujCO5j71vcIdVYagFl1K5101B1Fa5w4u7uXak42gnLc29lFAzeEqiaRxKNMHII1GhwenQB9b7bfSDbMMW0SwsGt/uvi7IzlsFpQvxALpg5C8wONc1vO7mzIIVd7UgwzFZFCNzRjuhcpqQAcA4GlY7bF1YXhuLO87EmMjKSsqtylFYSpkgj4ivMOhHrWA4L2TQpepGzPZC6YWbN+sgyGZD4qe7qNCcmgkilKUClKUClKUClKUClKUFp7dSclVJ8yoNfaKAMAYHkK+qUFuaBXBV1DKeoYAg/I1as7CKIERRpGD1CIqg/wivTSgtSW6sQWVSRnBKgkZ64zXzFaIpJVFUnqQoBPuQKv0oLUkCtqyqfcA/zotsgOQqg+YUZq7Sgsm1Q/qL/AAiruKrSg8LbIgLc5giL/i7JOb64zXtAqtKC3JCrfEoPuAf51VIgBgAAeQGBX3Sg87WUZ6xodc/COvn09a+W2dESCYoyR0JRcj20r1UoLTwKxyVUnzIBr5+yJ+Bf4R/8VfpQW44VX4VA9gB/KqPbqxyVUn1ANXaUFp7ZCclVPuoNfQQYxgYxjGNMeWK+6UFlbZAchVB8wor6lhVhhgGHiCAR9DVylB5bTZ8UWkUaR5/Air/hFXpIVb4lB9wD/OrlKD5RABgAAeQGBVOyHNzYHNjGca464z5elfdKDyXezIZSDLFG5HQvGrEexYV6VUAYAwB0A6V9UoFKUoFKUoFKUoFKUoFKUoFKUoFKUoFKpmq0ClKUClKUClKUClUzVaBSlKBSlKBSlKBSlKBSlKBSlKBSqZoDQVpSqA0FaUpQKUpQKUpQKUq3NOqasyr+8QP50FylaBvNxXsrbKRN9olGe7Ge4Mad6TGOvlmtJn4xXjHKRwovgOVmP1J/yoJ1r5dwBkkADqScD61A17xUv3TAMcf7SJr/AHs4+VahtjeO6mP387N7sSPkOlB0Ftrf6ytgQ0wdh+rH3j7ZGg+tQzvJxHnupNWKR57qKe6B6/iPrWnC6jPxEt7aV5by9HKQqAZGM+I9qKkvdXeedJYwkrBXIXlLZUMdF0PgTofepr3e2p9phDkYYEq48mHWuXdkytj17uP3sjFdH7hWjJA7sMdpIXHsfH5nNRZ4bNSlKrkpSqMaCPuJ3EZdnDsYQHuWGdfhiB6Mw8SfAfOoUk3/ALyR+aW4kbXoG5QPYLgCvDvd201w883dady6qx7/ACH4SV6qMYxnrirGzd0riZWdQFRQSXc4UY1xnzNcTXujd666saM/jG6Ut0OIc6EczmWPxVzr8m6ipm2ZfpPGssZyrDI8x5g+orkPYF6Vce+K6D4TXxZZY/DCuPc90/5VhS1qanbPEvf1Olpa/S/PSMWjn9pDpQUr1PilKVi96LwwWdzKvWOGRh7hSRQRVxC4vyRSvBYcoCEq0zAMSw0IRTpgHTJzWj7N4qbSWTLXTsM9GSIqfTHJ/KtRuIGklCJqSwVRnqT5k1YntmicpIMMpwwPgao6h3B37W/HJIAswGdMhXHiQD0PXTJ6fTda5v4abz8pFoQgcypJBKT8MgIwpPgrfCfLOcda6OQ6a6elQfVKUoFWby4EaM7dFGffyA9T0q9WN3jiZraTk1YYYDz5SGx+VBAm/O99zczMvOQgcqkanu6EjX8R9TXh2HxDudnvhT2qD4kY4U+2mnvWIv3Ky4OhDMD75IrG3DuNOUHGnTqBRUuWXHhWIV7JsnTKTA6+zKP51GN5t+7FxJcxyyJK7Fi0bkZ8gQDggDTXPSsfHM4bPJ4HoNdQRpivPdz93KHH4sHz06URLW43G4JGsW0hI7ZP+0LynI8A0aquMDTIyTUn2W/+zZQCl7BqMgM4Rvmr4I9jXIRqlB2JDvpYO6RpdwM7tyIqyBizHTAxWeriFJ2UqQzAqcqQSOU9cjyrIxby3i45bq4GDkATyYHyzig7NzSuWNmcXNqQpy9uJB4GWNWYfPqfnSg2TbfHi6fItYI4l/FJmR/8lH0NR/vNvVd7Q5TdzdpyZ5F5VUDmxnAUDyH0qRNl8BLlsG5uYkHlGrSH6sFA/Ot52DwY2db6yB7hv7Vu6PZEA/PNBzNFIVOQcGsjBtJunQ+2n/5XWFtuXs+MMEsrcc3X7pT+ZGlQRxx3Ut7C4gNtF2aTI7MAxKc6kaKpHd0I8ca9BjUNMN5KfAa+OPCt/wByuGEu0bdJ3lSNMsq5BZiFOCcDTqPOtb2e0bW8SkgNyYXTqwzkZ8/Gui+Hmzvs+zrdCMMU52HkXPPj8xRWo2PBS0UfeSyMf2Qq/wAwa+tpcFrR8dlLKhH4uVwfXwqT6URHm7XCmC2lWSWQzFTlVK8qZ82GTzY+lSEoxVaUClKUHyzYBJ0A6moV2txD2hM84tEKnm7OCMICeUk/enmGWcgDA7oHN+t4X+Mm+M/b/wBH2jFO6GnkXIPe6JzD4RjqfWtd3Ov7awHbmQvNHzGVub7sHBwBk94kHHvUlYefcDdyG5+03O0ZH54puQxtntGfGSW5vXTUaYq7xL2zGsCwwjkBGFQNnT8RrJcNNjT3/aTSHl7WZp5CfHm0GB5ZBx51nttcGBcTmU3bAHAA7IHAHQZ5qTMu6xHmUE7MiPMPeul+FWxmhtzK4IaTHKD15B0PzNWd1+FFlaMHbmncHI7THID5hAMH55rfgMVnFM27peq/VRGj8NOJ5VpSlavCVYvbZZY3jcZV1ZWHowIP86v0oOVts7vTbM2golGiyK0bkd2RQdCCdNRp6GpA3r2Pb7Sj5mBS4BHIyr3ip15f21x0zqPPFS9tLZkNwnJPGkifhdQw+Welart/duG2gDwKVWM94cxbCtgacxOADjQaDWpOXcTHEuedsbLNkwZSxw5U868row7w09RqCPKpa2TxhQWMRcBrhHjWYE6mLIDSrjqcHp7mtA4qbQRiiL8WQxOMZADKD/e6+labbTyRFXwwyMqTkBgDjQ+Iz/nVzmEnaXZltcrIoZCGUgEEdCCAQfoQavVD3DDeGVriBVANtLF2bhAeWGZAWAK5PZggHA6HOmMcomGjkoaUoI/3y4Xw3jmWJuxkPxjlyjHzx4H1H0rw7vcIo4mDXMxlA/UUcqnHgxOpH0qTqUXLASbmWJUr9liAIxouD8iNRXPvETcqazeRmiIh5j2cy5ZSue6HOMg9B411BXL3Evfi8up7iBpCtskpURBAB3G0LHqTkZ6/KiNAxX1LEVJVgVYdQQQR7g1mNz7e0kukS+lkhhOfvI8ZV/1Mkg8q+uD4dOonvYnCSyMpubiZ74uAVaRgVIxgMSh7+njnFBoPBbh6bpxeXKg2qlgkbDImbBUkgjHIpz8x6VMB4c7Lzn7FD/Dp9M1strbpGipGoRFACqoAUAdAAOlXaDWRw+2YP/A2/wD0xSvje3fKOxdEK8zMpYjOMDOB9dfpVa4nUrE4mXcadpjMQ2ilKV24DXPXHnaLXV8tvG2UtoxzDw7ZySRn9zl/Op13g2otpazXD/DFGzkeeBoo9ScD51x5dbXmkmklLnmlkZ39Wc5PX3oMru9FJ28ELIW5pVEYA5jzMQCBr79a68QYGB4VAHBXZfa3qSMOYxqz8x1IwAoAPhq3hXQAoK0pSgUpSgVjN4tsJaW7zPrjRV8Wc6Ko9z/nWTqOt7ZjebVtrIf1cQ7WX94+B9l/x1nq3mtcxz4d0rm27D2HDI3ebiWVoTMkna8mryGRg3eL6coxp1OtYXinuRZbPtLTkdgftAEnO+WlQ452KjA7uB0GgPrU6qoAAHQdK5v/AEhNrdrtJYQciCJQfR5O+f7pSrSvbWI5S1szlJfCLa9tcfaTA+WzGChXlIjQEKQPw5ZvrUj1zz+jsCL2VgwwYijLnXIwykjy+IfKuhq7SSlKUQpSlApSlArFb1JmyuR/Yyf4SayteTa8Za3mVRktE4A9SpAoQ5O3vuWW+YYDciogBGdCObB8j3jXotuW5syvZkdjheYA8oLZPN5Bmxr58tYDb0zvcSNJ8eQH0x3lAVvzFTpwE2CrbMuDPGGS4mIww+JEUAH+It9KjrO6I9yN7JdmXSyp3k6SJk4dD1+fiDXV2x9px3MKTQtzI4BB965/4ncLGske4tyZLfOWB+OLPngd5fXw8fOsr+j5vQRI1k7aMGaIHzALED5BqqJ4pSlEKUpQKi3iZuEr9pdW8YJbW4QDVv7RfXz+tSlVDQcS30QSRlU5AOBmph/R02y/bT2zy/d9mHjjZuj517NT6Ek49K2reLgta3V006yvCHPM8SqpUt4lenLnr461Du+W6F1se5VgzBebMFwmRnHqPhYZ6UHWVee/vFhjeRzhUUk/LwHqelRhwu4sLd8ttelUueiSdEm8h+y/p0Ph5V98X9rvLJBsy21lnYB8fqg+ePIa/Tyrm04h1SvdOGpR7Aut4J7i5RxHEknIhOcN4kLjwA5frSpt3Z2JHZWsVvEO7GoBPizfrMfUnWqVzFIdzqznZlaUpWjJrvELY32zZt1CASxiZowG5cyIOdAT5cwGa5Q2RamSVUWIyEnRVOGONTj1xXVXEvav2XZd3IDhuyZEP7Un3ake3Nn5VDPBXZHPtOIkaQ23an96Q938m/Kgkbg9u9LbJNJKhVZOTsOcASGIjm76/qnJA1x06VI9UxVaBSlKBSlKCjNgEnoKjThd/tN3fXx155GVD+yTkAeyBRW18QNodhs26cHDdkyIf2pO4v5tXg4U7P7HZsWmr5c/PQfkorG+96x/WldqzLb64835u2n2jdyn9aeQD2U8oH0ArsSoW4y2EMe0LF440WR1unlZVAL9milS2OpGG1rZm0/gFIV2uozgNDKCPPABrpmtE4V7p2tvZ21wkKi4kt4zJJkk94AkDJwufHAGa3ugUpSgUpSgUpSgVbuJOVWb8IJ+gzVyrdyMow/ZP8qDknebbhuTctMAsrzM6r1IDNnlyNMAadfCug+D+2YrjZdukbqXhjWOVB8SlcgZHqBnPjXMe2R99IRqAxGfDI9alf8ARsci4vFwdYo2/hZh/qosp2vLVZUaORQyOpVlPQg6EVzpsTdWbZ28dtACFVpWeJichoQGOv7RUEe9dI1E/EZuz2/sd/Msv97H+qiJXFVpSgUpSgUpSgV4ds7JiuoXhnQPGwwVP5EHwI8691KDlniPw5l2bMpQ89tI4WKQ9VY9Ef164Pjiruw97TZ3ovHHbsD2A7RiWKKoEjhvxdACfXzqeOJGxo7mxk585h+/TH4owTr6EEj51yntGQnl8u+R7l2yfyH0rid7RDSu1Zl15uvvLb38Imt3DDo6nR0bxVh4H8j4ZpXHcN06Z5XZc9eViM46dKV2zdu0pSgiT9IG9LRWdmpwZ5wzAfhXuj+84Pyq7wPssm9uMaNN2UZ/Yiwo/lWp8Ttp9rtuVgcrY2pIHhzhSw+fPIo+VSnwo2b2Gy7dSO8y9o3u2tBt9KUoFKUoFKUoI345XJFlDEP+LcqD+6iu/wDiC1vWwrXsraGP8ESL9FGajfjDJz3uzYPNmYj3eNB/M1KiDAxWUb6k+mk/SH1UJ8apR9vXJx2ezrllJ/E+YxjzPeqaZnCqzHoASflrXPGw7hrlL6acmVimAX72OZohgZ6DOdBWrNPO70PJaW6fhhjH0UVka0/hbeSS2OZXL4kZULakKMEDPU4z41uFCSlKUClKUClKUCqEVWlBDfFfdm3hntGhhWPtmuY35RgEvE2NOg1OdPGtw4Q28Y2VbOiKrPGO0YKAWZSRlj41jOM4wuzX8towr8nDZ/IV7uDLf7qjT/y5Z4/4ZGoN5qIuMh5dp7Ef+3I+XaQf/apdqIP0hfu12fceMVw35hH/APboJfpVAarQKUpQKUpQKUrEb17eSwtJbmTVY1yB4sxICoPckCgx+/e9NpZW7C7f+sRlWNRmR8gg8o8tepwK5Un2nmPsuRSgcshb4hnqMg9D5VXb+2pry4ee4YtI518gPBVHgoHQVjamFzOMPomqVSlVHcdfE0oRWZuigk+w1NfdajxY2r9m2TdODhmj7Jcdcynk0+RJ+VBAdvI10Z5erX1+sY/cDGZgPTVBXUdhbiOJEHRUVR8gBXP/AA72XzXuzYMaRQG5k/fmbnGR6Iq/WuhxQKUpQKUpQKUpQRHv03abxWMfgqQH5tLIT+SipbFRDtA9pvUg/AIx/DGz/wCqpeFZU+1paX4rC1eQCSN0JIDqykjqAwIyPrXLNmGjg2lySPhLiCKM8xGQZXySBoSQgPSuqZ5OVWY+AJ+gzXKWzCTsuRj8U20YlP8AyRvIfzYVqzdIbi7G+yWUUfOXJHOWIAOX1xgeQwPlWwVbgTlVV8gB9BirlApSlApSlApSlApSlBDfHLaEvaQxZ+6SS3kC4GpLOpJJ1z4Va4PbVlS7ltuY9iZZSEOMAsokBHl416v0itngWsNyCQ4mWIjPdKFZHGR58yjWsXwvS3fb90I88qRdpCFLBQ2I1fu9DjnYa+tFTkKjX9ICy59kl8f1U0bewbMf+sVJQrBb+bM+1bNu4cZLQty/vL31/vKKI9O6t+J7K2lH68MbfMqM/nWVqOOAm0+12SkecmCSSM+xPaL/AI8fKpHoFKUoFKUoFRvx22Zc3GzlW2jaTlmDyqgy3IFbXl6nDEdKkilBxnsPdq6vJOzt4JHYHDYXCofHnY6L86bzbuT2E5guV5XABBGqsD4qfEeHyrssKB0FafxU2Ws2zZmMaO0a84LIGKqCC/KSMqeXPTyoOTaVcnPeb3PTpSg7fqJf0kJCNn24BODcjI88I+M1SlBThjGP6XvtPhSNV9FCRgAemKlylKBSlKBSlKBSlKCGtl671z58GbH/AEEqZaUrPT8+2l/Hp4NvHFrcf+jL/gNcy7G/7ush4HacmfXEcQ/zpStHEOqaUpRClKUClKUClKUClKUEafpBD/dPtcRY+jVovB0/7+f1tmz/AAxH+dKUXw6FqhpSiIZ4Ad242rGuiLLHyr4DvTrp8gB8qmelKBSlKBSlKBSlKBXn2hGGikVhkFGBB6EEEEUpQcU3I77fvGlKUJf/2Q=="/>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72" name="Google Shape;172;p18"/>
          <p:cNvPicPr preferRelativeResize="0"/>
          <p:nvPr/>
        </p:nvPicPr>
        <p:blipFill rotWithShape="1">
          <a:blip r:embed="rId3">
            <a:alphaModFix/>
          </a:blip>
          <a:srcRect/>
          <a:stretch/>
        </p:blipFill>
        <p:spPr>
          <a:xfrm>
            <a:off x="-12351392" y="-4447438"/>
            <a:ext cx="456388" cy="456586"/>
          </a:xfrm>
          <a:prstGeom prst="rect">
            <a:avLst/>
          </a:prstGeom>
          <a:noFill/>
          <a:ln>
            <a:noFill/>
          </a:ln>
        </p:spPr>
      </p:pic>
      <p:pic>
        <p:nvPicPr>
          <p:cNvPr id="173" name="Google Shape;173;p18" descr="https://upload.wikimedia.org/wikipedia/commons/d/d7/Archiv_hlavn%C3%ADho_m%C4%9Bsta_Prahy,_spisy_okresn%C3%ADho_soudu_Kr%C3%A1lovsk%C3%A9_Vinohrady.jpg"/>
          <p:cNvPicPr preferRelativeResize="0"/>
          <p:nvPr/>
        </p:nvPicPr>
        <p:blipFill rotWithShape="1">
          <a:blip r:embed="rId4">
            <a:alphaModFix/>
          </a:blip>
          <a:srcRect/>
          <a:stretch/>
        </p:blipFill>
        <p:spPr>
          <a:xfrm>
            <a:off x="2287047" y="2703170"/>
            <a:ext cx="7315200" cy="40053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txBox="1"/>
          <p:nvPr/>
        </p:nvSpPr>
        <p:spPr>
          <a:xfrm>
            <a:off x="1203158" y="240632"/>
            <a:ext cx="10515600" cy="61863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a:solidFill>
                  <a:srgbClr val="FF0000"/>
                </a:solidFill>
                <a:latin typeface="Century Gothic"/>
                <a:ea typeface="Century Gothic"/>
                <a:cs typeface="Century Gothic"/>
                <a:sym typeface="Century Gothic"/>
              </a:rPr>
              <a:t>Volba doručení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Rozhodnutí o volbě formy doručování je závislé na obsahu a povaze písemnosti (rozhodnutí x upozornění na daňový nedoplatek)</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Na technickém vybavení adresáta písemnosti (datová schránka x písemně)</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Hospodárnost doručení (doporučeně x hromadným předpisným seznamem)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Zákonný postup</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00"/>
          <p:cNvSpPr txBox="1"/>
          <p:nvPr/>
        </p:nvSpPr>
        <p:spPr>
          <a:xfrm>
            <a:off x="442279"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64</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Písemnosti týkající se práv a povinností daňového subjektu se zakládají do spisu, který vede příslušný správce daně. Těmito písemnostmi jsou zejména</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 písemnosti obsahující podání,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 písemná vyhotovení rozhodnutí,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c) protokoly,</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 úřední záznamy.</a:t>
            </a:r>
            <a:endParaRPr/>
          </a:p>
        </p:txBody>
      </p:sp>
    </p:spTree>
  </p:cSld>
  <p:clrMapOvr>
    <a:masterClrMapping/>
  </p:clrMapOvr>
  <p:transition spd="slow">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101"/>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způsob vedení a obsah § 64</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Písemností se při výkonu správy daní rozumí listinná zpráva, jakož i datová zpráva, pokud to nevylučuje povaha věci.</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Součástí spisu jsou i obrazové a zvukové záznamy.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Listinná zpráva–protokol o ústním jednání (§60/1)</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Datová zpráva-osobním daňovém účtu (§ 149/4)</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Obrazový záznam – digitální fotografie nebo video z místního šetření (§ 80/4)</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Zvukový záznam – z ústního jednání (§ 60/1)</a:t>
            </a:r>
            <a:endParaRPr/>
          </a:p>
        </p:txBody>
      </p:sp>
    </p:spTree>
  </p:cSld>
  <p:clrMapOvr>
    <a:masterClrMapping/>
  </p:clrMapOvr>
  <p:transition spd="slow">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02"/>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lt1"/>
                </a:solidFill>
                <a:latin typeface="Century Gothic"/>
                <a:ea typeface="Century Gothic"/>
                <a:cs typeface="Century Gothic"/>
                <a:sym typeface="Century Gothic"/>
              </a:rPr>
              <a:t>Spis</a:t>
            </a:r>
            <a:r>
              <a:rPr lang="cs-CZ" sz="3600" b="1" dirty="0">
                <a:solidFill>
                  <a:schemeClr val="dk1"/>
                </a:solidFill>
                <a:latin typeface="Century Gothic"/>
                <a:ea typeface="Century Gothic"/>
                <a:cs typeface="Century Gothic"/>
                <a:sym typeface="Century Gothic"/>
              </a:rPr>
              <a:t> – způsob vedení a obsah § 64</a:t>
            </a:r>
            <a:endParaRPr dirty="0"/>
          </a:p>
          <a:p>
            <a:pPr lvl="0"/>
            <a:endParaRPr lang="cs-CZ" sz="3600" dirty="0"/>
          </a:p>
          <a:p>
            <a:pPr marL="742950" lvl="0" indent="-742950">
              <a:buAutoNum type="arabicPeriod"/>
            </a:pPr>
            <a:r>
              <a:rPr lang="cs-CZ" sz="3600" dirty="0"/>
              <a:t>podle dílčích řízení </a:t>
            </a:r>
          </a:p>
          <a:p>
            <a:pPr marL="571500" lvl="0" indent="-571500">
              <a:buFontTx/>
              <a:buChar char="-"/>
            </a:pPr>
            <a:r>
              <a:rPr lang="cs-CZ" sz="3600" dirty="0"/>
              <a:t>nalézací – vyměření, doměření, využité opravné prostředky; </a:t>
            </a:r>
          </a:p>
          <a:p>
            <a:pPr marL="571500" lvl="0" indent="-571500">
              <a:buFontTx/>
              <a:buChar char="-"/>
            </a:pPr>
            <a:endParaRPr lang="cs-CZ" sz="3600" dirty="0"/>
          </a:p>
          <a:p>
            <a:pPr marL="571500" lvl="0" indent="-571500">
              <a:buFontTx/>
              <a:buChar char="-"/>
            </a:pPr>
            <a:r>
              <a:rPr lang="cs-CZ" sz="3600" dirty="0"/>
              <a:t>placení – posečkání, zajištění, exekuční řízení, řádné opravné prostředky; </a:t>
            </a:r>
          </a:p>
          <a:p>
            <a:pPr marL="571500" lvl="0" indent="-571500">
              <a:buFontTx/>
              <a:buChar char="-"/>
            </a:pPr>
            <a:endParaRPr lang="cs-CZ" sz="3600" dirty="0"/>
          </a:p>
          <a:p>
            <a:pPr marL="571500" lvl="0" indent="-571500">
              <a:buFontTx/>
              <a:buChar char="-"/>
            </a:pPr>
            <a:r>
              <a:rPr lang="cs-CZ" sz="3600" dirty="0"/>
              <a:t>mimořádné opravné prostředky; </a:t>
            </a:r>
            <a:endParaRPr dirty="0"/>
          </a:p>
        </p:txBody>
      </p:sp>
    </p:spTree>
  </p:cSld>
  <p:clrMapOvr>
    <a:masterClrMapping/>
  </p:clrMapOvr>
  <p:transition spd="slow">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02"/>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lt1"/>
                </a:solidFill>
                <a:latin typeface="Century Gothic"/>
                <a:ea typeface="Century Gothic"/>
                <a:cs typeface="Century Gothic"/>
                <a:sym typeface="Century Gothic"/>
              </a:rPr>
              <a:t>Spis</a:t>
            </a:r>
            <a:r>
              <a:rPr lang="cs-CZ" sz="3600" b="1" dirty="0">
                <a:solidFill>
                  <a:schemeClr val="dk1"/>
                </a:solidFill>
                <a:latin typeface="Century Gothic"/>
                <a:ea typeface="Century Gothic"/>
                <a:cs typeface="Century Gothic"/>
                <a:sym typeface="Century Gothic"/>
              </a:rPr>
              <a:t> – způsob vedení a obsah § 64</a:t>
            </a:r>
            <a:endParaRPr dirty="0"/>
          </a:p>
          <a:p>
            <a:pPr lvl="0"/>
            <a:endParaRPr lang="cs-CZ" sz="3600" dirty="0"/>
          </a:p>
          <a:p>
            <a:pPr lvl="0"/>
            <a:r>
              <a:rPr lang="cs-CZ" sz="3600" dirty="0"/>
              <a:t>2. vymáhací </a:t>
            </a:r>
          </a:p>
          <a:p>
            <a:pPr lvl="0"/>
            <a:r>
              <a:rPr lang="cs-CZ" sz="3600" dirty="0"/>
              <a:t>- spojuje více poplatkových řízení v rovině platební; </a:t>
            </a:r>
          </a:p>
          <a:p>
            <a:pPr lvl="0"/>
            <a:r>
              <a:rPr lang="cs-CZ" sz="3600" dirty="0"/>
              <a:t>3. povinnosti správce poplatku  </a:t>
            </a:r>
          </a:p>
          <a:p>
            <a:pPr lvl="0"/>
            <a:r>
              <a:rPr lang="cs-CZ" sz="3600" dirty="0"/>
              <a:t>- pokud je správce poplatku povinen něco udělat; </a:t>
            </a:r>
          </a:p>
          <a:p>
            <a:pPr lvl="0"/>
            <a:r>
              <a:rPr lang="cs-CZ" sz="3600" dirty="0"/>
              <a:t>4. vyhledávací  </a:t>
            </a:r>
          </a:p>
          <a:p>
            <a:pPr lvl="0"/>
            <a:r>
              <a:rPr lang="cs-CZ" sz="3600" dirty="0"/>
              <a:t>- součástí spisu je kvůli nahlížení poplatkového subjektu  - pokud by do ní poplatkový subjekt nahlížel, byl by ohrožen účel řízení – vybrat poplatek</a:t>
            </a:r>
          </a:p>
        </p:txBody>
      </p:sp>
    </p:spTree>
    <p:extLst>
      <p:ext uri="{BB962C8B-B14F-4D97-AF65-F5344CB8AC3E}">
        <p14:creationId xmlns:p14="http://schemas.microsoft.com/office/powerpoint/2010/main" val="2958743318"/>
      </p:ext>
    </p:extLst>
  </p:cSld>
  <p:clrMapOvr>
    <a:masterClrMapping/>
  </p:clrMapOvr>
  <p:transition spd="slow">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02"/>
          <p:cNvSpPr txBox="1"/>
          <p:nvPr/>
        </p:nvSpPr>
        <p:spPr>
          <a:xfrm>
            <a:off x="328246" y="0"/>
            <a:ext cx="11676185" cy="63687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lt1"/>
                </a:solidFill>
                <a:latin typeface="Century Gothic"/>
                <a:ea typeface="Century Gothic"/>
                <a:cs typeface="Century Gothic"/>
                <a:sym typeface="Century Gothic"/>
              </a:rPr>
              <a:t>Spis</a:t>
            </a:r>
            <a:r>
              <a:rPr lang="cs-CZ" sz="3600" b="1" dirty="0">
                <a:solidFill>
                  <a:schemeClr val="dk1"/>
                </a:solidFill>
                <a:latin typeface="Century Gothic"/>
                <a:ea typeface="Century Gothic"/>
                <a:cs typeface="Century Gothic"/>
                <a:sym typeface="Century Gothic"/>
              </a:rPr>
              <a:t> – způsob vedení a obsah § 64</a:t>
            </a:r>
            <a:endParaRPr dirty="0"/>
          </a:p>
          <a:p>
            <a:pPr lvl="0"/>
            <a:endParaRPr lang="cs-CZ" sz="3600" dirty="0"/>
          </a:p>
          <a:p>
            <a:pPr marL="571500" lvl="0" indent="-571500">
              <a:buFontTx/>
              <a:buChar char="-"/>
            </a:pPr>
            <a:r>
              <a:rPr lang="cs-CZ" sz="3600" dirty="0"/>
              <a:t>zakládají se zde písemnosti, které mohou sloužit jako důkazní prostředek, písemnosti, které mohou sloužit pro vyměření poplatku pomocí pomůcek, úřední záznamy či protokoly o podaných vysvětleních, písemnosti sloužící výlučně pro potřeby správce poplatku. </a:t>
            </a:r>
          </a:p>
          <a:p>
            <a:pPr lvl="0"/>
            <a:r>
              <a:rPr lang="cs-CZ" sz="3600" dirty="0"/>
              <a:t>5. pořádkové pokuty  </a:t>
            </a:r>
          </a:p>
          <a:p>
            <a:pPr lvl="0"/>
            <a:r>
              <a:rPr lang="cs-CZ" sz="3600" dirty="0"/>
              <a:t>- § 247 - § 249 daňového řádu.-</a:t>
            </a:r>
          </a:p>
        </p:txBody>
      </p:sp>
    </p:spTree>
    <p:extLst>
      <p:ext uri="{BB962C8B-B14F-4D97-AF65-F5344CB8AC3E}">
        <p14:creationId xmlns:p14="http://schemas.microsoft.com/office/powerpoint/2010/main" val="1938393329"/>
      </p:ext>
    </p:extLst>
  </p:cSld>
  <p:clrMapOvr>
    <a:masterClrMapping/>
  </p:clrMapOvr>
  <p:transition spd="slow">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03"/>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způsob vedení a obsah § 64/4</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DŘ stanovuje, že každému jednotlivému daňovému řízení je věnována ve spise samostatná část. Výjimku tvoří písemnost týkající se vymáhání – může jich probíhat více najednou .</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Další části spisu obsahují písemnosti vztahující se k jiným řízením než daňovým (pořádkové pokuty)</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Zcela specifickou částí je vyhledávací část (§ 65) </a:t>
            </a:r>
            <a:endParaRPr/>
          </a:p>
        </p:txBody>
      </p:sp>
    </p:spTree>
  </p:cSld>
  <p:clrMapOvr>
    <a:masterClrMapping/>
  </p:clrMapOvr>
  <p:transition spd="slow">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104"/>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64/5</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Jednotlivé části spisu musí obsahovat soupis všech písemností, které jsou v nich založeny; písemnosti ve spisu se řadí v časové posloupnosti, označují se jednotlivými pořadovými čísly a vedou se pod společnou spisovou značkou.</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Problematika společné spisové značky. Správně jedna spisová značka a za lomítkem číslo dle pořadí nebo přidělené spisovou službou.</a:t>
            </a:r>
            <a:endParaRPr/>
          </a:p>
        </p:txBody>
      </p:sp>
    </p:spTree>
  </p:cSld>
  <p:clrMapOvr>
    <a:masterClrMapping/>
  </p:clrMapOvr>
  <p:transition spd="slow">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05"/>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lt1"/>
                </a:solidFill>
                <a:latin typeface="Century Gothic"/>
                <a:ea typeface="Century Gothic"/>
                <a:cs typeface="Century Gothic"/>
                <a:sym typeface="Century Gothic"/>
              </a:rPr>
              <a:t>Spis</a:t>
            </a:r>
            <a:r>
              <a:rPr lang="cs-CZ" sz="3600" b="1" dirty="0">
                <a:solidFill>
                  <a:schemeClr val="dk1"/>
                </a:solidFill>
                <a:latin typeface="Century Gothic"/>
                <a:ea typeface="Century Gothic"/>
                <a:cs typeface="Century Gothic"/>
                <a:sym typeface="Century Gothic"/>
              </a:rPr>
              <a:t> – způsob vedení a obsah</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Spis tvoří například tyto listiny:</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a:t>
            </a:r>
            <a:r>
              <a:rPr lang="cs-CZ" sz="3600" b="1" dirty="0">
                <a:solidFill>
                  <a:schemeClr val="dk1"/>
                </a:solidFill>
                <a:highlight>
                  <a:srgbClr val="FFFF00"/>
                </a:highlight>
                <a:latin typeface="Century Gothic"/>
                <a:ea typeface="Century Gothic"/>
                <a:cs typeface="Century Gothic"/>
                <a:sym typeface="Century Gothic"/>
              </a:rPr>
              <a:t>referátník / přebal spisu</a:t>
            </a:r>
            <a:endParaRPr dirty="0">
              <a:highlight>
                <a:srgbClr val="FFFF00"/>
              </a:highlight>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obsah spisu</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výpůjční karta</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přehled určených oprávněných úředních osob</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záznamy do spisu</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	další navazující listiny </a:t>
            </a:r>
            <a:endParaRPr dirty="0"/>
          </a:p>
        </p:txBody>
      </p:sp>
    </p:spTree>
  </p:cSld>
  <p:clrMapOvr>
    <a:masterClrMapping/>
  </p:clrMapOvr>
  <p:transition spd="slow">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3" name="Obrázek 2">
            <a:extLst>
              <a:ext uri="{FF2B5EF4-FFF2-40B4-BE49-F238E27FC236}">
                <a16:creationId xmlns:a16="http://schemas.microsoft.com/office/drawing/2014/main" id="{9D35FD18-0B93-40CA-B1E8-E1FE282471CC}"/>
              </a:ext>
            </a:extLst>
          </p:cNvPr>
          <p:cNvPicPr>
            <a:picLocks noChangeAspect="1"/>
          </p:cNvPicPr>
          <p:nvPr/>
        </p:nvPicPr>
        <p:blipFill>
          <a:blip r:embed="rId3"/>
          <a:stretch>
            <a:fillRect/>
          </a:stretch>
        </p:blipFill>
        <p:spPr>
          <a:xfrm rot="5400000">
            <a:off x="2667000" y="857250"/>
            <a:ext cx="6858000" cy="5143500"/>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08"/>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způsob vedení a obsah § 64 – judikatura</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7 Afs 84/2006-92 - úřední záznam byl ale součástí neveřejné části spisu – špatně</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7 Afs 22/2006-64 - rozpor mezi správním spisem a dodatečnými platebními výměry - špatně</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3"/>
          <p:cNvSpPr txBox="1"/>
          <p:nvPr/>
        </p:nvSpPr>
        <p:spPr>
          <a:xfrm>
            <a:off x="1179095" y="914400"/>
            <a:ext cx="10515600" cy="50783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a:solidFill>
                  <a:srgbClr val="FF0000"/>
                </a:solidFill>
                <a:latin typeface="Century Gothic"/>
                <a:ea typeface="Century Gothic"/>
                <a:cs typeface="Century Gothic"/>
                <a:sym typeface="Century Gothic"/>
              </a:rPr>
              <a:t>Přednostní doručování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 39 odst. 1</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Příslušnou úřední osobou při ústním jednání nebo při jiném úkonu</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Elektronicky do datové schránky</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09"/>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60/1 a 2</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O ústních podáních a jednáních při správě daní sepíše správce daně protokol.</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Správce daně může pořídit o úkonech, o kterých se podle zákona pořizuje protokol, obrazový nebo zvukový záznam, který je přílohou protokolu; o této skutečnosti předem uvědomí osoby, které se tohoto úkonu účastní.</a:t>
            </a:r>
            <a:endParaRPr/>
          </a:p>
        </p:txBody>
      </p:sp>
    </p:spTree>
  </p:cSld>
  <p:clrMapOvr>
    <a:masterClrMapping/>
  </p:clrMapOvr>
  <p:transition spd="slow">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10"/>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60/3</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Protokol musí obsahovat zejména</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 předmět jednání,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 místo jednání,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c) časový údaj o začátku a skončení jednání,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 označení správce daně a úřední osoby, která úkon provedla,</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e) údaje umožňující určení osob, které se úkonu zúčastnily,</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f) vylíčení průběhu jednání,</a:t>
            </a:r>
            <a:endParaRPr/>
          </a:p>
        </p:txBody>
      </p:sp>
    </p:spTree>
  </p:cSld>
  <p:clrMapOvr>
    <a:masterClrMapping/>
  </p:clrMapOvr>
  <p:transition spd="slow">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11"/>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60/3</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Protokol musí obsahovat zejména</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g) označení dokladů a jiných listin odevzdaných při jednání nebo podstatný obsah listin předložených k nahlédnutí,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h) poskytnutá poučení a vyjádření poučených osob,</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i) návrhy osob, které se úkonu zúčastnily, nebo jejich výhrady směřující proti obsahu protokolu,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j) vyjádření správce daně k uplatněným návrhům nebo výhradám.</a:t>
            </a:r>
            <a:endParaRPr/>
          </a:p>
        </p:txBody>
      </p:sp>
    </p:spTree>
  </p:cSld>
  <p:clrMapOvr>
    <a:masterClrMapping/>
  </p:clrMapOvr>
  <p:transition spd="slow">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12"/>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61</a:t>
            </a:r>
            <a:endParaRPr/>
          </a:p>
          <a:p>
            <a:pPr marL="742950" marR="0" lvl="0" indent="-742950" algn="l" rtl="0">
              <a:spcBef>
                <a:spcPts val="0"/>
              </a:spcBef>
              <a:spcAft>
                <a:spcPts val="0"/>
              </a:spcAft>
              <a:buClr>
                <a:schemeClr val="dk1"/>
              </a:buClr>
              <a:buSzPts val="3600"/>
              <a:buFont typeface="Century Gothic"/>
              <a:buAutoNum type="arabicParenBoth"/>
            </a:pPr>
            <a:r>
              <a:rPr lang="cs-CZ" sz="3600" b="1">
                <a:solidFill>
                  <a:schemeClr val="dk1"/>
                </a:solidFill>
                <a:latin typeface="Century Gothic"/>
                <a:ea typeface="Century Gothic"/>
                <a:cs typeface="Century Gothic"/>
                <a:sym typeface="Century Gothic"/>
              </a:rPr>
              <a:t>Součástí protokolu jsou rozhodnutí vyhlášená při jednání.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Rozhodnutí vyhlášené při jednání, kterým se vyzývá příjemce rozhodnutí k uplatnění práva nebo ke splnění povinností, se doručuje předáním stejnopisu protokolu; tento protokol nemusí obsahovat otisk úředního razítka se státním znakem.</a:t>
            </a:r>
            <a:endParaRPr/>
          </a:p>
        </p:txBody>
      </p:sp>
    </p:spTree>
  </p:cSld>
  <p:clrMapOvr>
    <a:masterClrMapping/>
  </p:clrMapOvr>
  <p:transition spd="slow">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13"/>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62</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Není-li protokol hlasitě diktován, je nutno jej před podepsáním hlasitě přečíst a zapsat v něm, že se tak stalo, a dále uvést, co bylo před podpisem protokolu opraveno nebo jinak změněno. Přeškrtnutá místa musí zůstat čitelná.</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Správce daně zaznamená všechna vyjádření k protokolované věci, návrhy a výhrady vznesené osobami zúčastněnými na protokolovaném jednání a své stanovisko k nim.</a:t>
            </a:r>
            <a:endParaRPr/>
          </a:p>
        </p:txBody>
      </p:sp>
    </p:spTree>
  </p:cSld>
  <p:clrMapOvr>
    <a:masterClrMapping/>
  </p:clrMapOvr>
  <p:transition spd="slow">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14"/>
          <p:cNvSpPr txBox="1"/>
          <p:nvPr/>
        </p:nvSpPr>
        <p:spPr>
          <a:xfrm>
            <a:off x="328246"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62</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Po vyznačení všech návrhů, výhrad, vyjádření k nim, oprav či změn v protokolu, které musí být opět hlasitě přečteny, pokud nebyl protokol hlasitě diktován, podepíší protokol osoby zúčastněné na protokolovaném jednání a úřední osoba.</a:t>
            </a:r>
            <a:endParaRPr/>
          </a:p>
        </p:txBody>
      </p:sp>
    </p:spTree>
  </p:cSld>
  <p:clrMapOvr>
    <a:masterClrMapping/>
  </p:clrMapOvr>
  <p:transition spd="slow">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14"/>
          <p:cNvSpPr txBox="1"/>
          <p:nvPr/>
        </p:nvSpPr>
        <p:spPr>
          <a:xfrm>
            <a:off x="802105" y="0"/>
            <a:ext cx="11202326"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Protokol § 62</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4) Odepření podpisu a důvody tohoto odepření se v protokolu zaznamenají. Odepření podpisu nebo vzdálení se před podpisem protokolu bez dostatečného důvodu nemá vliv na použitelnost protokolu jako důkazního prostředku. Na to musí být osoby zúčastněné na protokolovaném jednání předem upozorněny.</a:t>
            </a:r>
            <a:endParaRPr lang="cs-CZ" dirty="0"/>
          </a:p>
        </p:txBody>
      </p:sp>
    </p:spTree>
    <p:extLst>
      <p:ext uri="{BB962C8B-B14F-4D97-AF65-F5344CB8AC3E}">
        <p14:creationId xmlns:p14="http://schemas.microsoft.com/office/powerpoint/2010/main" val="139062503"/>
      </p:ext>
    </p:extLst>
  </p:cSld>
  <p:clrMapOvr>
    <a:masterClrMapping/>
  </p:clrMapOvr>
  <p:transition spd="slow">
    <p:fade thruBlk="1"/>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15"/>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62</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5) Správce daně po podpisu předá stejnopis protokolu daňovému subjektu, pokud se jednání zúčastnil, popřípadě též další osobě na jednání zúčastněné, pokud o to požádá.</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6) Správce daně opraví v protokolu chyby v psaní a v počtech, jakož i jiné zřejmé nesprávnosti tak, aby původní zápis zůstal čitelný.</a:t>
            </a:r>
            <a:endParaRPr/>
          </a:p>
        </p:txBody>
      </p:sp>
    </p:spTree>
  </p:cSld>
  <p:clrMapOvr>
    <a:masterClrMapping/>
  </p:clrMapOvr>
  <p:transition spd="slow">
    <p:fade thruBlk="1"/>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16"/>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Protokol § 60 až 62 - judikatura</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30 Cdo 64/2004 - důkaz zvukovým záznamem takového hovoru proto není v občanském soudním řízení nepřípustný</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10 Ca 239/2003-102 - Protokol o místním šetření jako důkazní prostředek,</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30 Ca 90/2003-83 – poučení v protokolu</a:t>
            </a:r>
            <a:endParaRPr/>
          </a:p>
        </p:txBody>
      </p:sp>
    </p:spTree>
  </p:cSld>
  <p:clrMapOvr>
    <a:masterClrMapping/>
  </p:clrMapOvr>
  <p:transition spd="slow">
    <p:fade thruBlk="1"/>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17"/>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Úřední záznam § 63</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O důležitých úkonech při správě daní, které nejsou součástí protokolu, sepíše správce daně úřední záznam, ve kterém zachytí skutečnosti, které mají vztah ke správě daní, zjištěné zejména z ústních sdělení, oznámení, poznámek, obsahů telefonických hovorů a jiných spisových materiálů.</a:t>
            </a:r>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txBox="1"/>
          <p:nvPr/>
        </p:nvSpPr>
        <p:spPr>
          <a:xfrm>
            <a:off x="890336" y="264695"/>
            <a:ext cx="11133221" cy="61863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dirty="0">
                <a:solidFill>
                  <a:srgbClr val="FF0000"/>
                </a:solidFill>
                <a:latin typeface="Century Gothic"/>
                <a:ea typeface="Century Gothic"/>
                <a:cs typeface="Century Gothic"/>
                <a:sym typeface="Century Gothic"/>
              </a:rPr>
              <a:t>Elektronicky:</a:t>
            </a:r>
            <a:endParaRPr dirty="0"/>
          </a:p>
          <a:p>
            <a:pPr marL="0" marR="0" lvl="0" indent="0" algn="ctr"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Podle zákona 300/2008 Sb., o elektronických úkonech a autorizované konverzi dokumentů</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Datovou schránkou (musí být zprovozněna)</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Doručeno při přihlášení oprávněné osoby do DS</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Nepřihlásí se – po 10 dnech doručeno fikcí</a:t>
            </a: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 33 DŘ platí i pro DS </a:t>
            </a:r>
            <a:r>
              <a:rPr lang="cs-CZ" sz="3600" dirty="0">
                <a:solidFill>
                  <a:schemeClr val="dk1"/>
                </a:solidFill>
                <a:latin typeface="Century Gothic"/>
                <a:ea typeface="Century Gothic"/>
                <a:cs typeface="Century Gothic"/>
                <a:sym typeface="Century Gothic"/>
              </a:rPr>
              <a:t>(</a:t>
            </a:r>
            <a:r>
              <a:rPr lang="cs-CZ" sz="3600" b="0" i="0" dirty="0">
                <a:solidFill>
                  <a:schemeClr val="tx1"/>
                </a:solidFill>
                <a:effectLst/>
                <a:latin typeface="Open Sans" panose="020B0606030504020204" pitchFamily="34" charset="0"/>
              </a:rPr>
              <a:t>Rozsudek rozšířeného senátu Nejvyššího správního soudu ze dne 26.05.2022, č. j.: 4 </a:t>
            </a:r>
            <a:r>
              <a:rPr lang="cs-CZ" sz="3600" b="0" i="0" dirty="0" err="1">
                <a:solidFill>
                  <a:schemeClr val="tx1"/>
                </a:solidFill>
                <a:effectLst/>
                <a:latin typeface="Open Sans" panose="020B0606030504020204" pitchFamily="34" charset="0"/>
              </a:rPr>
              <a:t>Afs</a:t>
            </a:r>
            <a:r>
              <a:rPr lang="cs-CZ" sz="3600" b="0" i="0" dirty="0">
                <a:solidFill>
                  <a:schemeClr val="tx1"/>
                </a:solidFill>
                <a:effectLst/>
                <a:latin typeface="Open Sans" panose="020B0606030504020204" pitchFamily="34" charset="0"/>
              </a:rPr>
              <a:t> 264/2018-85)</a:t>
            </a:r>
            <a:endParaRPr lang="cs-CZ" sz="3600" b="1" dirty="0">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endParaRPr dirty="0"/>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118"/>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Úřední záznam § 63</a:t>
            </a:r>
            <a:endParaRPr/>
          </a:p>
          <a:p>
            <a:pPr marL="0" marR="0" lvl="0" indent="0" algn="ctr"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Úřední záznam podepíše úřední osoba, která ho vyhotovila, s uvedením časového údaje, kdy došlo k jeho vyhotovení; to neplatí, je-li úřední záznam vyhotoven úřední osobou elektronicky způsobem umožňujícím její identifikaci a zjištění změny obsahu úředního záznamu.</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19"/>
          <p:cNvSpPr/>
          <p:nvPr/>
        </p:nvSpPr>
        <p:spPr>
          <a:xfrm>
            <a:off x="568037" y="1069400"/>
            <a:ext cx="11388436"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Judikatura – 2 Afs 67/2011-76 </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Není-li pravdivost informací zaznamenaných v úředních záznamech zpochybňována, není důvod při jejich hodnocení vycházet z premisy, že úředním záznamům nesvědčí zásada presumpce správnosti (na rozdíl od protokolů, tj. veřejných listin) </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graphicFrame>
        <p:nvGraphicFramePr>
          <p:cNvPr id="700" name="Google Shape;700;p120"/>
          <p:cNvGraphicFramePr/>
          <p:nvPr/>
        </p:nvGraphicFramePr>
        <p:xfrm>
          <a:off x="820615" y="351695"/>
          <a:ext cx="10597700" cy="5884975"/>
        </p:xfrm>
        <a:graphic>
          <a:graphicData uri="http://schemas.openxmlformats.org/drawingml/2006/table">
            <a:tbl>
              <a:tblPr firstRow="1" bandRow="1">
                <a:noFill/>
                <a:tableStyleId>{6E642097-CDF0-4509-9C55-BC776402F6CA}</a:tableStyleId>
              </a:tblPr>
              <a:tblGrid>
                <a:gridCol w="5442050">
                  <a:extLst>
                    <a:ext uri="{9D8B030D-6E8A-4147-A177-3AD203B41FA5}">
                      <a16:colId xmlns:a16="http://schemas.microsoft.com/office/drawing/2014/main" val="20000"/>
                    </a:ext>
                  </a:extLst>
                </a:gridCol>
                <a:gridCol w="1909500">
                  <a:extLst>
                    <a:ext uri="{9D8B030D-6E8A-4147-A177-3AD203B41FA5}">
                      <a16:colId xmlns:a16="http://schemas.microsoft.com/office/drawing/2014/main" val="20001"/>
                    </a:ext>
                  </a:extLst>
                </a:gridCol>
                <a:gridCol w="1527600">
                  <a:extLst>
                    <a:ext uri="{9D8B030D-6E8A-4147-A177-3AD203B41FA5}">
                      <a16:colId xmlns:a16="http://schemas.microsoft.com/office/drawing/2014/main" val="20002"/>
                    </a:ext>
                  </a:extLst>
                </a:gridCol>
                <a:gridCol w="1718550">
                  <a:extLst>
                    <a:ext uri="{9D8B030D-6E8A-4147-A177-3AD203B41FA5}">
                      <a16:colId xmlns:a16="http://schemas.microsoft.com/office/drawing/2014/main" val="20003"/>
                    </a:ext>
                  </a:extLst>
                </a:gridCol>
              </a:tblGrid>
              <a:tr h="1034725">
                <a:tc>
                  <a:txBody>
                    <a:bodyPr/>
                    <a:lstStyle/>
                    <a:p>
                      <a:pPr marL="0" marR="0" lvl="0" indent="0" algn="ctr" rtl="0">
                        <a:spcBef>
                          <a:spcPts val="0"/>
                        </a:spcBef>
                        <a:spcAft>
                          <a:spcPts val="0"/>
                        </a:spcAft>
                        <a:buNone/>
                      </a:pPr>
                      <a:r>
                        <a:rPr lang="cs-CZ" sz="1800" u="none" strike="noStrike" cap="none"/>
                        <a:t>Úkony</a:t>
                      </a:r>
                      <a:endParaRPr/>
                    </a:p>
                  </a:txBody>
                  <a:tcPr marL="91450" marR="91450" marT="45725" marB="45725"/>
                </a:tc>
                <a:tc>
                  <a:txBody>
                    <a:bodyPr/>
                    <a:lstStyle/>
                    <a:p>
                      <a:pPr marL="0" marR="0" lvl="0" indent="0" algn="ctr" rtl="0">
                        <a:spcBef>
                          <a:spcPts val="0"/>
                        </a:spcBef>
                        <a:spcAft>
                          <a:spcPts val="0"/>
                        </a:spcAft>
                        <a:buNone/>
                      </a:pPr>
                      <a:r>
                        <a:rPr lang="cs-CZ" sz="1800" u="none" strike="noStrike" cap="none"/>
                        <a:t>§</a:t>
                      </a:r>
                      <a:endParaRPr/>
                    </a:p>
                  </a:txBody>
                  <a:tcPr marL="91450" marR="91450" marT="45725" marB="45725"/>
                </a:tc>
                <a:tc>
                  <a:txBody>
                    <a:bodyPr/>
                    <a:lstStyle/>
                    <a:p>
                      <a:pPr marL="0" marR="0" lvl="0" indent="0" algn="ctr" rtl="0">
                        <a:spcBef>
                          <a:spcPts val="0"/>
                        </a:spcBef>
                        <a:spcAft>
                          <a:spcPts val="0"/>
                        </a:spcAft>
                        <a:buNone/>
                      </a:pPr>
                      <a:r>
                        <a:rPr lang="cs-CZ" sz="1800" u="none" strike="noStrike" cap="none"/>
                        <a:t>úřední</a:t>
                      </a:r>
                      <a:endParaRPr/>
                    </a:p>
                    <a:p>
                      <a:pPr marL="0" marR="0" lvl="0" indent="0" algn="ctr" rtl="0">
                        <a:spcBef>
                          <a:spcPts val="0"/>
                        </a:spcBef>
                        <a:spcAft>
                          <a:spcPts val="0"/>
                        </a:spcAft>
                        <a:buNone/>
                      </a:pPr>
                      <a:r>
                        <a:rPr lang="cs-CZ" sz="1800" u="none" strike="noStrike" cap="none"/>
                        <a:t>záznam</a:t>
                      </a:r>
                      <a:endParaRPr/>
                    </a:p>
                    <a:p>
                      <a:pPr marL="0" marR="0" lvl="0" indent="0" algn="ctr" rtl="0">
                        <a:spcBef>
                          <a:spcPts val="0"/>
                        </a:spcBef>
                        <a:spcAft>
                          <a:spcPts val="0"/>
                        </a:spcAft>
                        <a:buNone/>
                      </a:pP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u="none" strike="noStrike" cap="none"/>
                        <a:t>protokol</a:t>
                      </a:r>
                      <a:endParaRPr/>
                    </a:p>
                    <a:p>
                      <a:pPr marL="0" marR="0" lvl="0" indent="0" algn="ctr" rtl="0">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00"/>
                  </a:ext>
                </a:extLst>
              </a:tr>
              <a:tr h="808375">
                <a:tc>
                  <a:txBody>
                    <a:bodyPr/>
                    <a:lstStyle/>
                    <a:p>
                      <a:pPr marL="0" marR="0" lvl="0" indent="0" algn="l" rtl="0">
                        <a:spcBef>
                          <a:spcPts val="0"/>
                        </a:spcBef>
                        <a:spcAft>
                          <a:spcPts val="0"/>
                        </a:spcAft>
                        <a:buNone/>
                      </a:pPr>
                      <a:r>
                        <a:rPr lang="cs-CZ" sz="1800" u="none" strike="noStrike" cap="none"/>
                        <a:t>Doručování do vlastních rukou při ústním jednání</a:t>
                      </a:r>
                      <a:endParaRPr/>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 51/5</a:t>
                      </a:r>
                      <a:endParaRPr sz="1800"/>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ne</a:t>
                      </a:r>
                      <a:endParaRPr sz="1800"/>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ano (s podpisy)</a:t>
                      </a:r>
                      <a:endParaRPr sz="1800"/>
                    </a:p>
                  </a:txBody>
                  <a:tcPr marL="91450" marR="91450" marT="45725" marB="45725"/>
                </a:tc>
                <a:extLst>
                  <a:ext uri="{0D108BD9-81ED-4DB2-BD59-A6C34878D82A}">
                    <a16:rowId xmlns:a16="http://schemas.microsoft.com/office/drawing/2014/main" val="10001"/>
                  </a:ext>
                </a:extLst>
              </a:tr>
              <a:tr h="808375">
                <a:tc>
                  <a:txBody>
                    <a:bodyPr/>
                    <a:lstStyle/>
                    <a:p>
                      <a:pPr marL="0" marR="0" lvl="0" indent="0" algn="l" rtl="0">
                        <a:spcBef>
                          <a:spcPts val="0"/>
                        </a:spcBef>
                        <a:spcAft>
                          <a:spcPts val="0"/>
                        </a:spcAft>
                        <a:buNone/>
                      </a:pPr>
                      <a:r>
                        <a:rPr lang="cs-CZ" sz="1800"/>
                        <a:t>Poskytnutí informací jinému správci daně – dle povahy úkonu</a:t>
                      </a:r>
                      <a:endParaRPr/>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 54/1</a:t>
                      </a:r>
                      <a:endParaRPr sz="1800"/>
                    </a:p>
                  </a:txBody>
                  <a:tcPr marL="91450" marR="91450" marT="45725" marB="45725"/>
                </a:tc>
                <a:tc>
                  <a:txBody>
                    <a:bodyPr/>
                    <a:lstStyle/>
                    <a:p>
                      <a:pPr marL="0" marR="0" lvl="0" indent="0" algn="ctr" rtl="0">
                        <a:spcBef>
                          <a:spcPts val="0"/>
                        </a:spcBef>
                        <a:spcAft>
                          <a:spcPts val="0"/>
                        </a:spcAft>
                        <a:buNone/>
                      </a:pPr>
                      <a:r>
                        <a:rPr lang="cs-CZ" sz="1800"/>
                        <a:t>ano</a:t>
                      </a:r>
                      <a:endParaRPr/>
                    </a:p>
                  </a:txBody>
                  <a:tcPr marL="91450" marR="91450" marT="45725" marB="45725"/>
                </a:tc>
                <a:tc>
                  <a:txBody>
                    <a:bodyPr/>
                    <a:lstStyle/>
                    <a:p>
                      <a:pPr marL="0" marR="0" lvl="0" indent="0" algn="ctr" rtl="0">
                        <a:spcBef>
                          <a:spcPts val="0"/>
                        </a:spcBef>
                        <a:spcAft>
                          <a:spcPts val="0"/>
                        </a:spcAft>
                        <a:buNone/>
                      </a:pPr>
                      <a:r>
                        <a:rPr lang="cs-CZ" sz="1800"/>
                        <a:t>ano</a:t>
                      </a:r>
                      <a:endParaRPr/>
                    </a:p>
                  </a:txBody>
                  <a:tcPr marL="91450" marR="91450" marT="45725" marB="45725"/>
                </a:tc>
                <a:extLst>
                  <a:ext uri="{0D108BD9-81ED-4DB2-BD59-A6C34878D82A}">
                    <a16:rowId xmlns:a16="http://schemas.microsoft.com/office/drawing/2014/main" val="10002"/>
                  </a:ext>
                </a:extLst>
              </a:tr>
              <a:tr h="808375">
                <a:tc>
                  <a:txBody>
                    <a:bodyPr/>
                    <a:lstStyle/>
                    <a:p>
                      <a:pPr marL="0" marR="0" lvl="0" indent="0" algn="l" rtl="0">
                        <a:spcBef>
                          <a:spcPts val="0"/>
                        </a:spcBef>
                        <a:spcAft>
                          <a:spcPts val="0"/>
                        </a:spcAft>
                        <a:buNone/>
                      </a:pPr>
                      <a:r>
                        <a:rPr lang="cs-CZ" sz="1800">
                          <a:solidFill>
                            <a:schemeClr val="dk1"/>
                          </a:solidFill>
                          <a:latin typeface="Century Gothic"/>
                          <a:ea typeface="Century Gothic"/>
                          <a:cs typeface="Century Gothic"/>
                          <a:sym typeface="Century Gothic"/>
                        </a:rPr>
                        <a:t>Ústní podání - obecné ustanovení</a:t>
                      </a:r>
                      <a:endParaRPr sz="1800"/>
                    </a:p>
                  </a:txBody>
                  <a:tcPr marL="91450" marR="91450" marT="45725" marB="45725"/>
                </a:tc>
                <a:tc>
                  <a:txBody>
                    <a:bodyPr/>
                    <a:lstStyle/>
                    <a:p>
                      <a:pPr marL="0" marR="0" lvl="0" indent="0" algn="ctr" rtl="0">
                        <a:spcBef>
                          <a:spcPts val="0"/>
                        </a:spcBef>
                        <a:spcAft>
                          <a:spcPts val="0"/>
                        </a:spcAft>
                        <a:buNone/>
                      </a:pPr>
                      <a:r>
                        <a:rPr lang="cs-CZ" sz="1800"/>
                        <a:t>60, 71</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ne</a:t>
                      </a:r>
                      <a:endParaRPr/>
                    </a:p>
                    <a:p>
                      <a:pPr marL="0" marR="0" lvl="0" indent="0" algn="ctr" rtl="0">
                        <a:spcBef>
                          <a:spcPts val="0"/>
                        </a:spcBef>
                        <a:spcAft>
                          <a:spcPts val="0"/>
                        </a:spcAft>
                        <a:buNone/>
                      </a:pP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ano</a:t>
                      </a:r>
                      <a:endParaRPr/>
                    </a:p>
                    <a:p>
                      <a:pPr marL="0" marR="0" lvl="0" indent="0" algn="ctr"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808375">
                <a:tc>
                  <a:txBody>
                    <a:bodyPr/>
                    <a:lstStyle/>
                    <a:p>
                      <a:pPr marL="0" marR="0" lvl="0" indent="0" algn="l" rtl="0">
                        <a:spcBef>
                          <a:spcPts val="0"/>
                        </a:spcBef>
                        <a:spcAft>
                          <a:spcPts val="0"/>
                        </a:spcAft>
                        <a:buNone/>
                      </a:pPr>
                      <a:r>
                        <a:rPr lang="cs-CZ" sz="1800"/>
                        <a:t>Důležité úkony správce daně - obecné ustanovení</a:t>
                      </a:r>
                      <a:endParaRPr/>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63</a:t>
                      </a: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ano</a:t>
                      </a:r>
                      <a:endParaRPr/>
                    </a:p>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cs-CZ" sz="1800"/>
                        <a:t>ne</a:t>
                      </a:r>
                      <a:endParaRPr/>
                    </a:p>
                  </a:txBody>
                  <a:tcPr marL="91450" marR="91450" marT="45725" marB="45725"/>
                </a:tc>
                <a:extLst>
                  <a:ext uri="{0D108BD9-81ED-4DB2-BD59-A6C34878D82A}">
                    <a16:rowId xmlns:a16="http://schemas.microsoft.com/office/drawing/2014/main" val="10004"/>
                  </a:ext>
                </a:extLst>
              </a:tr>
              <a:tr h="808375">
                <a:tc>
                  <a:txBody>
                    <a:bodyPr/>
                    <a:lstStyle/>
                    <a:p>
                      <a:pPr marL="0" marR="0" lvl="0" indent="0" algn="l" rtl="0">
                        <a:spcBef>
                          <a:spcPts val="0"/>
                        </a:spcBef>
                        <a:spcAft>
                          <a:spcPts val="0"/>
                        </a:spcAft>
                        <a:buNone/>
                      </a:pPr>
                      <a:r>
                        <a:rPr lang="cs-CZ" sz="1800"/>
                        <a:t>Nahlížení do spisu - dle povahy úkonu</a:t>
                      </a:r>
                      <a:endParaRPr/>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67/1</a:t>
                      </a: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ano</a:t>
                      </a:r>
                      <a:endParaRPr/>
                    </a:p>
                    <a:p>
                      <a:pPr marL="0" marR="0" lvl="0" indent="0" algn="ctr" rtl="0">
                        <a:spcBef>
                          <a:spcPts val="0"/>
                        </a:spcBef>
                        <a:spcAft>
                          <a:spcPts val="0"/>
                        </a:spcAft>
                        <a:buNone/>
                      </a:pP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ano</a:t>
                      </a:r>
                      <a:endParaRPr/>
                    </a:p>
                    <a:p>
                      <a:pPr marL="0" marR="0" lvl="0" indent="0" algn="ctr"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808375">
                <a:tc>
                  <a:txBody>
                    <a:bodyPr/>
                    <a:lstStyle/>
                    <a:p>
                      <a:pPr marL="0" marR="0" lvl="0" indent="0" algn="l" rtl="0">
                        <a:spcBef>
                          <a:spcPts val="0"/>
                        </a:spcBef>
                        <a:spcAft>
                          <a:spcPts val="0"/>
                        </a:spcAft>
                        <a:buNone/>
                      </a:pPr>
                      <a:r>
                        <a:rPr lang="cs-CZ" sz="1800"/>
                        <a:t>Pořízení listiny a vydání ověřovací doložky</a:t>
                      </a:r>
                      <a:endParaRPr/>
                    </a:p>
                  </a:txBody>
                  <a:tcPr marL="91450" marR="91450" marT="45725" marB="45725"/>
                </a:tc>
                <a:tc>
                  <a:txBody>
                    <a:bodyPr/>
                    <a:lstStyle/>
                    <a:p>
                      <a:pPr marL="0" marR="0" lvl="0" indent="0" algn="ctr" rtl="0">
                        <a:spcBef>
                          <a:spcPts val="0"/>
                        </a:spcBef>
                        <a:spcAft>
                          <a:spcPts val="0"/>
                        </a:spcAft>
                        <a:buNone/>
                      </a:pPr>
                      <a:r>
                        <a:rPr lang="cs-CZ" sz="1800">
                          <a:solidFill>
                            <a:schemeClr val="dk1"/>
                          </a:solidFill>
                          <a:latin typeface="Century Gothic"/>
                          <a:ea typeface="Century Gothic"/>
                          <a:cs typeface="Century Gothic"/>
                          <a:sym typeface="Century Gothic"/>
                        </a:rPr>
                        <a:t>67/3</a:t>
                      </a: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cs-CZ" sz="1800"/>
                        <a:t>ano</a:t>
                      </a:r>
                      <a:endParaRPr/>
                    </a:p>
                    <a:p>
                      <a:pPr marL="0" marR="0" lvl="0" indent="0" algn="ctr"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cs-CZ" sz="1800"/>
                        <a:t>ne</a:t>
                      </a:r>
                      <a:endParaRPr/>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transition spd="slow">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121"/>
          <p:cNvPicPr preferRelativeResize="0"/>
          <p:nvPr/>
        </p:nvPicPr>
        <p:blipFill rotWithShape="1">
          <a:blip r:embed="rId3">
            <a:alphaModFix/>
          </a:blip>
          <a:srcRect/>
          <a:stretch/>
        </p:blipFill>
        <p:spPr>
          <a:xfrm>
            <a:off x="937847" y="701227"/>
            <a:ext cx="10785230" cy="5553527"/>
          </a:xfrm>
          <a:prstGeom prst="rect">
            <a:avLst/>
          </a:prstGeom>
          <a:noFill/>
          <a:ln>
            <a:noFill/>
          </a:ln>
        </p:spPr>
      </p:pic>
    </p:spTree>
  </p:cSld>
  <p:clrMapOvr>
    <a:masterClrMapping/>
  </p:clrMapOvr>
  <p:transition spd="slow">
    <p:fade thruBlk="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709">
          <a:extLst>
            <a:ext uri="{FF2B5EF4-FFF2-40B4-BE49-F238E27FC236}">
              <a16:creationId xmlns:a16="http://schemas.microsoft.com/office/drawing/2014/main" id="{3CFD9FD7-95A8-760E-CCED-7FDB58BD3B3D}"/>
            </a:ext>
          </a:extLst>
        </p:cNvPr>
        <p:cNvGrpSpPr/>
        <p:nvPr/>
      </p:nvGrpSpPr>
      <p:grpSpPr>
        <a:xfrm>
          <a:off x="0" y="0"/>
          <a:ext cx="0" cy="0"/>
          <a:chOff x="0" y="0"/>
          <a:chExt cx="0" cy="0"/>
        </a:xfrm>
      </p:grpSpPr>
      <p:sp>
        <p:nvSpPr>
          <p:cNvPr id="710" name="Google Shape;710;p122">
            <a:extLst>
              <a:ext uri="{FF2B5EF4-FFF2-40B4-BE49-F238E27FC236}">
                <a16:creationId xmlns:a16="http://schemas.microsoft.com/office/drawing/2014/main" id="{F6224502-8859-1434-D958-51DAE69F3334}"/>
              </a:ext>
            </a:extLst>
          </p:cNvPr>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65/1</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Do vyhledávací části spisu se zakládají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 písemnosti, které mohou být uplatněny v řízení jako důkazní prostředek, jestliže by jejich zpřístupnění daňovému subjektu zmařilo nebo ohrozilo cíl správy daní, účel úkonu nebo ohrozilo objektivnost důkazu,</a:t>
            </a:r>
            <a:endParaRPr/>
          </a:p>
        </p:txBody>
      </p:sp>
    </p:spTree>
    <p:extLst>
      <p:ext uri="{BB962C8B-B14F-4D97-AF65-F5344CB8AC3E}">
        <p14:creationId xmlns:p14="http://schemas.microsoft.com/office/powerpoint/2010/main" val="1214384877"/>
      </p:ext>
    </p:extLst>
  </p:cSld>
  <p:clrMapOvr>
    <a:masterClrMapping/>
  </p:clrMapOvr>
  <p:transition spd="slow">
    <p:fade thruBlk="1"/>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123"/>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65/1</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Do vyhledávací části spisu se zakládají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 písemnosti, které mohou být použity při stanovení daně jako pomůcky, jejichž zpřístupnění daňovému subjektu by ohrozilo zájem jiného daňového subjektu nebo jiných osob zúčastněných na správě daní,</a:t>
            </a:r>
            <a:endParaRPr/>
          </a:p>
        </p:txBody>
      </p:sp>
    </p:spTree>
  </p:cSld>
  <p:clrMapOvr>
    <a:masterClrMapping/>
  </p:clrMapOvr>
  <p:transition spd="slow">
    <p:fade thruBlk="1"/>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24"/>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65/1</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Do vyhledávací části spisu se zakládají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c) úřední záznamy nebo protokoly o podaných vysvětleních, pokud nejsou použity jako pomůcky,</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 písemnosti sloužící výlučně pro potřeby správce daně.</a:t>
            </a:r>
            <a:endParaRPr/>
          </a:p>
        </p:txBody>
      </p:sp>
    </p:spTree>
  </p:cSld>
  <p:clrMapOvr>
    <a:masterClrMapping/>
  </p:clrMapOvr>
  <p:transition spd="slow">
    <p:fade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25"/>
          <p:cNvSpPr txBox="1"/>
          <p:nvPr/>
        </p:nvSpPr>
        <p:spPr>
          <a:xfrm>
            <a:off x="1090863" y="0"/>
            <a:ext cx="10913568"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lt1"/>
                </a:solidFill>
                <a:latin typeface="Century Gothic"/>
                <a:ea typeface="Century Gothic"/>
                <a:cs typeface="Century Gothic"/>
                <a:sym typeface="Century Gothic"/>
              </a:rPr>
              <a:t>Spis</a:t>
            </a:r>
            <a:r>
              <a:rPr lang="cs-CZ" sz="3600" b="1" dirty="0">
                <a:solidFill>
                  <a:schemeClr val="dk1"/>
                </a:solidFill>
                <a:latin typeface="Century Gothic"/>
                <a:ea typeface="Century Gothic"/>
                <a:cs typeface="Century Gothic"/>
                <a:sym typeface="Century Gothic"/>
              </a:rPr>
              <a:t> – způsob vedení a obsah § 65/2</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Písemnosti zakládané do části vyhledávací podle odstavce 1 písm. a) lze v této části ponechat nejdéle do provedení hodnocení důkazů. Jde-li o důkazní prostředky, které jsou uplatněny v rámci daňové kontroly, lze je v části vyhledávací ponechat nejdéle do sdělení dosavadního výsledku kontrolního zjištění.</a:t>
            </a:r>
            <a:endParaRPr lang="cs-CZ" dirty="0"/>
          </a:p>
        </p:txBody>
      </p:sp>
    </p:spTree>
  </p:cSld>
  <p:clrMapOvr>
    <a:masterClrMapping/>
  </p:clrMapOvr>
  <p:transition spd="slow">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26"/>
          <p:cNvSpPr txBox="1"/>
          <p:nvPr/>
        </p:nvSpPr>
        <p:spPr>
          <a:xfrm>
            <a:off x="328246" y="0"/>
            <a:ext cx="11676185" cy="45858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způsob vedení a obsah § 65/3</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Při přeřazení písemnosti z vyhledávací části spisu do příslušné části spisu musí být ze soupisu písemností patrno, která písemnost, zaevidovaná v části vyhledávací, byla přeřazena, do které části, pod jakým pořadovým číslem a k jakému datu.</a:t>
            </a:r>
            <a:endParaRPr/>
          </a:p>
        </p:txBody>
      </p:sp>
    </p:spTree>
  </p:cSld>
  <p:clrMapOvr>
    <a:masterClrMapping/>
  </p:clrMapOvr>
  <p:transition spd="slow">
    <p:fade thruBlk="1"/>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27"/>
          <p:cNvSpPr txBox="1"/>
          <p:nvPr/>
        </p:nvSpPr>
        <p:spPr>
          <a:xfrm>
            <a:off x="349561"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66</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Daňový subjekt je oprávněn u správce daně nahlédnout do částí spisu týkajících se jeho práv a povinností, které označí, </a:t>
            </a:r>
            <a:r>
              <a:rPr lang="cs-CZ" sz="3600" b="1">
                <a:solidFill>
                  <a:srgbClr val="FF0000"/>
                </a:solidFill>
                <a:latin typeface="Century Gothic"/>
                <a:ea typeface="Century Gothic"/>
                <a:cs typeface="Century Gothic"/>
                <a:sym typeface="Century Gothic"/>
              </a:rPr>
              <a:t>s výjimkou části vyhledávací;</a:t>
            </a:r>
            <a:r>
              <a:rPr lang="cs-CZ" sz="3600" b="1">
                <a:solidFill>
                  <a:schemeClr val="dk1"/>
                </a:solidFill>
                <a:latin typeface="Century Gothic"/>
                <a:ea typeface="Century Gothic"/>
                <a:cs typeface="Century Gothic"/>
                <a:sym typeface="Century Gothic"/>
              </a:rPr>
              <a:t> za stejných podmínek je daňový subjekt oprávněn nahlédnout do osobních daňových účtů vedených v rámci evidence daní o jeho daňových povinnostech.</a:t>
            </a:r>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7"/>
          <p:cNvSpPr txBox="1"/>
          <p:nvPr/>
        </p:nvSpPr>
        <p:spPr>
          <a:xfrm>
            <a:off x="1179095" y="914400"/>
            <a:ext cx="10515600" cy="50783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a:solidFill>
                  <a:srgbClr val="FF0000"/>
                </a:solidFill>
                <a:latin typeface="Century Gothic"/>
                <a:ea typeface="Century Gothic"/>
                <a:cs typeface="Century Gothic"/>
                <a:sym typeface="Century Gothic"/>
              </a:rPr>
              <a:t>Z důvodové zprávy:</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„V případě elektronické komunikace je tak předpokládáno užití zákona č 300/2008 Sb., o elektronické komunikaci a autorizované konverzi dokumentů, připraveného v rámci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e-governmentu, s cílem sjednotit tuto oblast pro všechny orgány veřejné moci včetně soudů.“</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28"/>
          <p:cNvSpPr txBox="1"/>
          <p:nvPr/>
        </p:nvSpPr>
        <p:spPr>
          <a:xfrm>
            <a:off x="515815" y="0"/>
            <a:ext cx="11676185" cy="45858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66</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Daňový subjekt je oprávněn nahlédnout do soupisu písemností obsažených ve vyhledávací části spisu. Z takto poskytnutého soupisu nesmí být patrný obsah jednotlivých písemností.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29"/>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66</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Není-li ohrožen zájem jiného daňového subjektu nebo jiných osob zúčastněných na správě daní anebo cíl správy daní, může správce daně v odůvodněných případech, kdy je to nutné pro další průběh řízení, umožnit nahlédnutí i do písemností ve vyhledávací části spisu.</a:t>
            </a:r>
            <a:endParaRPr/>
          </a:p>
        </p:txBody>
      </p:sp>
    </p:spTree>
  </p:cSld>
  <p:clrMapOvr>
    <a:masterClrMapping/>
  </p:clrMapOvr>
  <p:transition spd="slow">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30"/>
          <p:cNvSpPr txBox="1"/>
          <p:nvPr/>
        </p:nvSpPr>
        <p:spPr>
          <a:xfrm>
            <a:off x="515815" y="96982"/>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66</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4) Oprávnění nahlédnout do spisu lze využít v úředních hodinách pro veřejnost, pokud správce daně nepřipustí nahlížení do spisu i v průběhu pracovní doby mimo úřední hodiny pro veřejnost.</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31"/>
          <p:cNvSpPr txBox="1"/>
          <p:nvPr/>
        </p:nvSpPr>
        <p:spPr>
          <a:xfrm>
            <a:off x="515815"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66 – judikatura:</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9 Afs 8/2008-117 - správce daně je povinen umožnit daňovému subjektu k jeho žádosti nahlédnout do evidence daní a zjistit z ní veškeré informace vedené k jeho osobě, které byly použity jako podklad pro vydání platebního výměru na penále tohoto daňového subjektu.</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32"/>
          <p:cNvSpPr/>
          <p:nvPr/>
        </p:nvSpPr>
        <p:spPr>
          <a:xfrm>
            <a:off x="803563" y="1318783"/>
            <a:ext cx="10931237" cy="48013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IV. ÚS 164/02 - prokázání se děje nejen předložením dokladů, ale současně je třeba respektovat soulad skutečného stavu se stavem formálně právním.</a:t>
            </a:r>
            <a:endParaRPr/>
          </a:p>
          <a:p>
            <a:pPr marL="0" marR="0" lvl="0" indent="0" algn="l" rtl="0">
              <a:spcBef>
                <a:spcPts val="0"/>
              </a:spcBef>
              <a:spcAft>
                <a:spcPts val="0"/>
              </a:spcAft>
              <a:buNone/>
            </a:pP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IV. ÚS 359/05 - námitky může daňový subjekt relevantně a kvalifikovaně vznášet pouze tehdy, je-li s postupem správce daně seznámen, tedy je-li seznámen i s tím, jakou okolnost správce daně považoval za výhodu pro daňový subjekt.</a:t>
            </a:r>
            <a:endParaRPr/>
          </a:p>
          <a:p>
            <a:pPr marL="571500" marR="0" lvl="0" indent="-457200" algn="l" rtl="0">
              <a:spcBef>
                <a:spcPts val="0"/>
              </a:spcBef>
              <a:spcAft>
                <a:spcPts val="0"/>
              </a:spcAft>
              <a:buClr>
                <a:schemeClr val="dk1"/>
              </a:buClr>
              <a:buSzPts val="1800"/>
              <a:buFont typeface="Century Gothic"/>
              <a:buNone/>
            </a:pPr>
            <a:endParaRPr sz="1800" b="1">
              <a:solidFill>
                <a:schemeClr val="dk1"/>
              </a:solidFill>
              <a:latin typeface="Century Gothic"/>
              <a:ea typeface="Century Gothic"/>
              <a:cs typeface="Century Gothic"/>
              <a:sym typeface="Century Gothic"/>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33"/>
          <p:cNvSpPr/>
          <p:nvPr/>
        </p:nvSpPr>
        <p:spPr>
          <a:xfrm>
            <a:off x="1136073" y="517803"/>
            <a:ext cx="10903527" cy="550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IV. ÚS 360/05 - V této souvislosti proto nelze s ohledem na ústavní konformitu výkladu ustanovení § 23 odst. 2 zákona o správě daní a poplatků vykládat tak, že by striktně zakazovalo nahlížet do specifikovaných podkladů vůbec. Nebudou-li porušena práva ostatních daňových subjektů na ochranu údajů o nich, pak není důvodu odepřít daňovému subjektu nahlédnout do spisu v případě, že pomůckami konstruovaná daň využívá pouze údajů z dokladů a účetnictví, byť nesprávného a neúplného, samotného daňového subjektu.</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34"/>
          <p:cNvSpPr txBox="1"/>
          <p:nvPr/>
        </p:nvSpPr>
        <p:spPr>
          <a:xfrm>
            <a:off x="515815" y="0"/>
            <a:ext cx="11676185" cy="45858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Nahlížení do spisů § 67</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Správce daně pořídí o každém nahlédnutí do spisu podle povahy věci protokol nebo úřední záznam, ve kterém uvede, do kterých částí spisu bylo daňovému subjektu umožněno nahlédnout.</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35"/>
          <p:cNvSpPr txBox="1"/>
          <p:nvPr/>
        </p:nvSpPr>
        <p:spPr>
          <a:xfrm>
            <a:off x="404978" y="0"/>
            <a:ext cx="11676185" cy="45858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Nahlížení do spisů § 67</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Nevidomým osobám bude spis přečten. Správce daně umožní průvodci nevidomé osoby nahlédnout do spisu a na její požádání umožní též pořízení zvukového záznamu.</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36"/>
          <p:cNvSpPr txBox="1"/>
          <p:nvPr/>
        </p:nvSpPr>
        <p:spPr>
          <a:xfrm>
            <a:off x="363415"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 </a:t>
            </a:r>
            <a:r>
              <a:rPr lang="cs-CZ" sz="3600" b="1">
                <a:solidFill>
                  <a:schemeClr val="dk1"/>
                </a:solidFill>
                <a:latin typeface="Century Gothic"/>
                <a:ea typeface="Century Gothic"/>
                <a:cs typeface="Century Gothic"/>
                <a:sym typeface="Century Gothic"/>
              </a:rPr>
              <a:t>– Nahlížení do spisů § 67</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Na žádost daňového subjektu pořídí správce daně z části spisu, do níž lze nahlížet, doslovné opisy, kopie, výpisy nebo potvrzení o skutečnostech v ní obsažených a vydá je daňovému subjektu. Na žádost daňového subjektu správce daně rovněž ověří jejich shodu s obsahem spisu. O pořízení listiny a vydání ověřovací doložky provede úřední záznam.</a:t>
            </a:r>
            <a:endParaRPr/>
          </a:p>
        </p:txBody>
      </p:sp>
    </p:spTree>
  </p:cSld>
  <p:clrMapOvr>
    <a:masterClrMapping/>
  </p:clrMapOvr>
  <p:transition spd="slow">
    <p:fade thruBlk="1"/>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37"/>
          <p:cNvSpPr txBox="1"/>
          <p:nvPr/>
        </p:nvSpPr>
        <p:spPr>
          <a:xfrm>
            <a:off x="515815" y="0"/>
            <a:ext cx="11676185" cy="51398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67</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4) V ověřovací doložce o shodě se spisem správce daně uvede</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 zda opis, kopie nebo stejnopis souhlasí doslovně s listinou, z níž byl pořízen, a zda tato listina je prvopisem, opisem, kopií nebo stejnopisem a z kolika listů nebo archů se skládá,</a:t>
            </a:r>
            <a:endParaRP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txBox="1"/>
          <p:nvPr/>
        </p:nvSpPr>
        <p:spPr>
          <a:xfrm>
            <a:off x="595745" y="637309"/>
            <a:ext cx="11499273" cy="538609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200" b="1">
                <a:solidFill>
                  <a:schemeClr val="dk1"/>
                </a:solidFill>
                <a:latin typeface="Century Gothic"/>
                <a:ea typeface="Century Gothic"/>
                <a:cs typeface="Century Gothic"/>
                <a:sym typeface="Century Gothic"/>
              </a:rPr>
              <a:t>1 Afs 86/2007-35</a:t>
            </a:r>
            <a:endParaRPr/>
          </a:p>
          <a:p>
            <a:pPr marL="0" marR="0" lvl="0" indent="0" algn="l" rtl="0">
              <a:spcBef>
                <a:spcPts val="0"/>
              </a:spcBef>
              <a:spcAft>
                <a:spcPts val="0"/>
              </a:spcAft>
              <a:buNone/>
            </a:pPr>
            <a:r>
              <a:rPr lang="cs-CZ" sz="2800" b="1">
                <a:solidFill>
                  <a:schemeClr val="dk1"/>
                </a:solidFill>
                <a:latin typeface="Century Gothic"/>
                <a:ea typeface="Century Gothic"/>
                <a:cs typeface="Century Gothic"/>
                <a:sym typeface="Century Gothic"/>
              </a:rPr>
              <a:t>Jestliže tedy na straně jedné je nutno trvat na tom, aby bylo řádně doručováno, neboť v opačném  případě účastníci řízení mohou být výrazně dotčeni na svých právech, na straně druhé nelze přijmout formalistický přístup těchto účastníků.</a:t>
            </a:r>
            <a:endParaRPr/>
          </a:p>
          <a:p>
            <a:pPr marL="0" marR="0" lvl="0" indent="0" algn="l" rtl="0">
              <a:spcBef>
                <a:spcPts val="0"/>
              </a:spcBef>
              <a:spcAft>
                <a:spcPts val="0"/>
              </a:spcAft>
              <a:buNone/>
            </a:pPr>
            <a:endParaRPr sz="28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200" b="1">
                <a:solidFill>
                  <a:schemeClr val="dk1"/>
                </a:solidFill>
                <a:latin typeface="Century Gothic"/>
                <a:ea typeface="Century Gothic"/>
                <a:cs typeface="Century Gothic"/>
                <a:sym typeface="Century Gothic"/>
              </a:rPr>
              <a:t>1Afs 148/2008-73</a:t>
            </a:r>
            <a:endParaRPr/>
          </a:p>
          <a:p>
            <a:pPr marL="0" marR="0" lvl="0" indent="0" algn="l" rtl="0">
              <a:spcBef>
                <a:spcPts val="0"/>
              </a:spcBef>
              <a:spcAft>
                <a:spcPts val="0"/>
              </a:spcAft>
              <a:buNone/>
            </a:pPr>
            <a:r>
              <a:rPr lang="cs-CZ" sz="2800" b="1">
                <a:solidFill>
                  <a:schemeClr val="dk1"/>
                </a:solidFill>
                <a:latin typeface="Century Gothic"/>
                <a:ea typeface="Century Gothic"/>
                <a:cs typeface="Century Gothic"/>
                <a:sym typeface="Century Gothic"/>
              </a:rPr>
              <a:t>Je-li totiž adresát s obsahem písemnosti obeznámen, potom otázka, zda bylo doručení vykonáno předepsaným způsobem, nemá význam. Nedodržení normy tedy samo o sobě neznamená, že se doručení musí opakovat, rozhodující je, zda se daná písemnost dostala do rukou adresáta.</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38"/>
          <p:cNvSpPr txBox="1"/>
          <p:nvPr/>
        </p:nvSpPr>
        <p:spPr>
          <a:xfrm>
            <a:off x="515815"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67</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4) V ověřovací doložce o shodě se spisem správce daně uvede</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 počet listů nebo archů, které ověřená listina obsahuje,</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c) místo a datum ověření,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 podpis úřední osoby a otisk úředního razítka se státním znakem.</a:t>
            </a:r>
            <a:endParaRPr/>
          </a:p>
        </p:txBody>
      </p:sp>
    </p:spTree>
  </p:cSld>
  <p:clrMapOvr>
    <a:masterClrMapping/>
  </p:clrMapOvr>
  <p:transition spd="slow">
    <p:fade thruBlk="1"/>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39"/>
          <p:cNvSpPr txBox="1"/>
          <p:nvPr/>
        </p:nvSpPr>
        <p:spPr>
          <a:xfrm>
            <a:off x="515815"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67 - judikatura</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1 Aps 1/2011-101- nevydání opisů či stejnopisů z daňového spisu, případně podmiňování vydání některých opisů zaplacením správního poplatku, není nezákonným zásahem</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7 Azs 3/2008-64 - správní orgán umožní v řízení o udělení mezinárodní ochrany žadateli o azyl pořídit si kopie písemností ze správního spisu vlastními prostředky a na vlastní náklady.</a:t>
            </a:r>
            <a:endParaRPr/>
          </a:p>
        </p:txBody>
      </p:sp>
    </p:spTree>
  </p:cSld>
  <p:clrMapOvr>
    <a:masterClrMapping/>
  </p:clrMapOvr>
  <p:transition spd="slow">
    <p:fade thruBlk="1"/>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40"/>
          <p:cNvSpPr txBox="1"/>
          <p:nvPr/>
        </p:nvSpPr>
        <p:spPr>
          <a:xfrm>
            <a:off x="515815" y="0"/>
            <a:ext cx="11676185" cy="45858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68</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Správce daně zapůjčí příslušnému orgánu veřejné moci část spisu, která se týká předmětu řízení, pro které je poskytována, za podmínek stanovených v § 52 a 53.</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41"/>
          <p:cNvSpPr txBox="1"/>
          <p:nvPr/>
        </p:nvSpPr>
        <p:spPr>
          <a:xfrm>
            <a:off x="515815"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68</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Správce daně, který část spisu zapůjčil příslušnému orgánu veřejné moci, může u něho do zapůjčené části spisu nahlížet, pořizovat z ní výpisy a kopie, a nebrání-li tomu závažné okolnosti, může vyžádat její dočasné poskytnutí pro účely daňového řízení.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42"/>
          <p:cNvSpPr txBox="1"/>
          <p:nvPr/>
        </p:nvSpPr>
        <p:spPr>
          <a:xfrm>
            <a:off x="418833" y="0"/>
            <a:ext cx="11676185" cy="40318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lt1"/>
                </a:solidFill>
                <a:latin typeface="Century Gothic"/>
                <a:ea typeface="Century Gothic"/>
                <a:cs typeface="Century Gothic"/>
                <a:sym typeface="Century Gothic"/>
              </a:rPr>
              <a:t>Spis</a:t>
            </a:r>
            <a:r>
              <a:rPr lang="cs-CZ" sz="3600" b="1">
                <a:solidFill>
                  <a:schemeClr val="dk1"/>
                </a:solidFill>
                <a:latin typeface="Century Gothic"/>
                <a:ea typeface="Century Gothic"/>
                <a:cs typeface="Century Gothic"/>
                <a:sym typeface="Century Gothic"/>
              </a:rPr>
              <a:t> – Nahlížení do spisů § 68</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Orgán veřejné moci, kterému je část spisu zapůjčena, zajistí dodržení podmínek mlčenlivosti; u zapůjčených písemností z vyhledávací části spisu zajistí tento orgán dodržení podmínek podle § 66.</a:t>
            </a:r>
            <a:endParaRPr/>
          </a:p>
        </p:txBody>
      </p:sp>
    </p:spTree>
  </p:cSld>
  <p:clrMapOvr>
    <a:masterClrMapping/>
  </p:clrMapOvr>
  <p:transition spd="slow">
    <p:fade thruBlk="1"/>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algn="just"/>
            <a:r>
              <a:rPr lang="cs-CZ" sz="4400" b="1" i="0" dirty="0">
                <a:solidFill>
                  <a:srgbClr val="000000"/>
                </a:solidFill>
                <a:effectLst/>
                <a:latin typeface="Arial" panose="020B0604020202020204" pitchFamily="34" charset="0"/>
              </a:rPr>
              <a:t>(1)</a:t>
            </a:r>
            <a:r>
              <a:rPr lang="cs-CZ" sz="4400" b="0" i="0" dirty="0">
                <a:solidFill>
                  <a:srgbClr val="000000"/>
                </a:solidFill>
                <a:effectLst/>
                <a:latin typeface="Arial" panose="020B0604020202020204" pitchFamily="34" charset="0"/>
              </a:rPr>
              <a:t> Správce daně, který je k tomu technicky vybaven, umožní daňovému subjektu využívat prostřednictvím dálkového přístupu daňovou informační schránku. Daňová informační schránka může být společná pro více správců daně.</a:t>
            </a:r>
          </a:p>
        </p:txBody>
      </p:sp>
    </p:spTree>
  </p:cSld>
  <p:clrMapOvr>
    <a:masterClrMapping/>
  </p:clrMapOvr>
  <p:transition spd="slow">
    <p:fade thruBlk="1"/>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algn="just"/>
            <a:r>
              <a:rPr lang="cs-CZ" sz="3200" b="1" i="0" dirty="0">
                <a:solidFill>
                  <a:srgbClr val="000000"/>
                </a:solidFill>
                <a:effectLst/>
                <a:latin typeface="Arial" panose="020B0604020202020204" pitchFamily="34" charset="0"/>
              </a:rPr>
              <a:t>(2)</a:t>
            </a:r>
            <a:r>
              <a:rPr lang="cs-CZ" sz="3200" b="0" i="0" dirty="0">
                <a:solidFill>
                  <a:srgbClr val="000000"/>
                </a:solidFill>
                <a:effectLst/>
                <a:latin typeface="Arial" panose="020B0604020202020204" pitchFamily="34" charset="0"/>
              </a:rPr>
              <a:t> Daňový subjekt může prostřednictvím daňové informační schránky</a:t>
            </a:r>
          </a:p>
          <a:p>
            <a:pPr algn="just"/>
            <a:r>
              <a:rPr lang="cs-CZ" sz="3200" b="1" i="0" dirty="0">
                <a:solidFill>
                  <a:srgbClr val="000000"/>
                </a:solidFill>
                <a:effectLst/>
                <a:latin typeface="Arial" panose="020B0604020202020204" pitchFamily="34" charset="0"/>
              </a:rPr>
              <a:t>a)</a:t>
            </a:r>
            <a:r>
              <a:rPr lang="cs-CZ" sz="3200" b="0" i="0" dirty="0">
                <a:solidFill>
                  <a:srgbClr val="000000"/>
                </a:solidFill>
                <a:effectLst/>
                <a:latin typeface="Arial" panose="020B0604020202020204" pitchFamily="34" charset="0"/>
              </a:rPr>
              <a:t> získávat informace shromažďované ve spisu a na osobním daňovém účtu tohoto daňového subjektu v rozsahu a členění, v jakém jsou tyto informace v daňové informační schránce soustředěny,</a:t>
            </a:r>
          </a:p>
          <a:p>
            <a:pPr algn="just"/>
            <a:r>
              <a:rPr lang="cs-CZ" sz="3200" b="1" i="0" dirty="0">
                <a:solidFill>
                  <a:srgbClr val="000000"/>
                </a:solidFill>
                <a:effectLst/>
                <a:latin typeface="Arial" panose="020B0604020202020204" pitchFamily="34" charset="0"/>
              </a:rPr>
              <a:t>b)</a:t>
            </a:r>
            <a:r>
              <a:rPr lang="cs-CZ" sz="3200" b="0" i="0" dirty="0">
                <a:solidFill>
                  <a:srgbClr val="000000"/>
                </a:solidFill>
                <a:effectLst/>
                <a:latin typeface="Arial" panose="020B0604020202020204" pitchFamily="34" charset="0"/>
              </a:rPr>
              <a:t> získávat vybrané informace o svých právech a povinnostech,</a:t>
            </a:r>
          </a:p>
          <a:p>
            <a:pPr algn="just"/>
            <a:r>
              <a:rPr lang="cs-CZ" sz="3200" b="1" i="0" dirty="0">
                <a:solidFill>
                  <a:srgbClr val="000000"/>
                </a:solidFill>
                <a:effectLst/>
                <a:latin typeface="Arial" panose="020B0604020202020204" pitchFamily="34" charset="0"/>
              </a:rPr>
              <a:t>c)</a:t>
            </a:r>
            <a:r>
              <a:rPr lang="cs-CZ" sz="3200" b="0" i="0" dirty="0">
                <a:solidFill>
                  <a:srgbClr val="000000"/>
                </a:solidFill>
                <a:effectLst/>
                <a:latin typeface="Arial" panose="020B0604020202020204" pitchFamily="34" charset="0"/>
              </a:rPr>
              <a:t> činit podání s využitím vybraných informací, které o něm správce daně zpracovává.</a:t>
            </a:r>
          </a:p>
        </p:txBody>
      </p:sp>
    </p:spTree>
    <p:extLst>
      <p:ext uri="{BB962C8B-B14F-4D97-AF65-F5344CB8AC3E}">
        <p14:creationId xmlns:p14="http://schemas.microsoft.com/office/powerpoint/2010/main" val="3546037571"/>
      </p:ext>
    </p:extLst>
  </p:cSld>
  <p:clrMapOvr>
    <a:masterClrMapping/>
  </p:clrMapOvr>
  <p:transition spd="slow">
    <p:fade thruBlk="1"/>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algn="just"/>
            <a:r>
              <a:rPr lang="cs-CZ" sz="3200" b="1" i="0" dirty="0">
                <a:solidFill>
                  <a:srgbClr val="000000"/>
                </a:solidFill>
                <a:effectLst/>
                <a:latin typeface="Arial" panose="020B0604020202020204" pitchFamily="34" charset="0"/>
              </a:rPr>
              <a:t>(3)</a:t>
            </a:r>
            <a:r>
              <a:rPr lang="cs-CZ" sz="3200" b="0" i="0" dirty="0">
                <a:solidFill>
                  <a:srgbClr val="000000"/>
                </a:solidFill>
                <a:effectLst/>
                <a:latin typeface="Arial" panose="020B0604020202020204" pitchFamily="34" charset="0"/>
              </a:rPr>
              <a:t> Správce daně zveřejní způsobem umožňujícím dálkový přístup</a:t>
            </a:r>
          </a:p>
          <a:p>
            <a:pPr algn="just"/>
            <a:r>
              <a:rPr lang="cs-CZ" sz="3200" b="1" i="0" dirty="0">
                <a:solidFill>
                  <a:srgbClr val="000000"/>
                </a:solidFill>
                <a:effectLst/>
                <a:latin typeface="Arial" panose="020B0604020202020204" pitchFamily="34" charset="0"/>
              </a:rPr>
              <a:t>a)</a:t>
            </a:r>
            <a:r>
              <a:rPr lang="cs-CZ" sz="3200" b="0" i="0" dirty="0">
                <a:solidFill>
                  <a:srgbClr val="000000"/>
                </a:solidFill>
                <a:effectLst/>
                <a:latin typeface="Arial" panose="020B0604020202020204" pitchFamily="34" charset="0"/>
              </a:rPr>
              <a:t> skutečnost, že je technicky vybaven pro</a:t>
            </a:r>
          </a:p>
          <a:p>
            <a:pPr algn="just"/>
            <a:r>
              <a:rPr lang="cs-CZ" sz="3200" b="1" i="0" dirty="0">
                <a:solidFill>
                  <a:srgbClr val="000000"/>
                </a:solidFill>
                <a:effectLst/>
                <a:latin typeface="Arial" panose="020B0604020202020204" pitchFamily="34" charset="0"/>
              </a:rPr>
              <a:t>1.</a:t>
            </a:r>
            <a:r>
              <a:rPr lang="cs-CZ" sz="3200" b="0" i="0" dirty="0">
                <a:solidFill>
                  <a:srgbClr val="000000"/>
                </a:solidFill>
                <a:effectLst/>
                <a:latin typeface="Arial" panose="020B0604020202020204" pitchFamily="34" charset="0"/>
              </a:rPr>
              <a:t> zřízení daňové informační schránky,</a:t>
            </a:r>
          </a:p>
          <a:p>
            <a:pPr algn="just"/>
            <a:r>
              <a:rPr lang="cs-CZ" sz="3200" b="1" i="0" dirty="0">
                <a:solidFill>
                  <a:srgbClr val="000000"/>
                </a:solidFill>
                <a:effectLst/>
                <a:latin typeface="Arial" panose="020B0604020202020204" pitchFamily="34" charset="0"/>
              </a:rPr>
              <a:t>2.</a:t>
            </a:r>
            <a:r>
              <a:rPr lang="cs-CZ" sz="3200" b="0" i="0" dirty="0">
                <a:solidFill>
                  <a:srgbClr val="000000"/>
                </a:solidFill>
                <a:effectLst/>
                <a:latin typeface="Arial" panose="020B0604020202020204" pitchFamily="34" charset="0"/>
              </a:rPr>
              <a:t> přidělení přístupových údajů do daňové informační schránky,</a:t>
            </a:r>
          </a:p>
          <a:p>
            <a:pPr algn="just"/>
            <a:r>
              <a:rPr lang="cs-CZ" sz="3200" b="1" i="0" dirty="0">
                <a:solidFill>
                  <a:srgbClr val="000000"/>
                </a:solidFill>
                <a:effectLst/>
                <a:latin typeface="Arial" panose="020B0604020202020204" pitchFamily="34" charset="0"/>
              </a:rPr>
              <a:t>b)</a:t>
            </a:r>
            <a:r>
              <a:rPr lang="cs-CZ" sz="3200" b="0" i="0" dirty="0">
                <a:solidFill>
                  <a:srgbClr val="000000"/>
                </a:solidFill>
                <a:effectLst/>
                <a:latin typeface="Arial" panose="020B0604020202020204" pitchFamily="34" charset="0"/>
              </a:rPr>
              <a:t> rozsah a členění informací soustřeďovaných v daňové informační schránce a četnost jejich aktualizace,</a:t>
            </a:r>
          </a:p>
        </p:txBody>
      </p:sp>
    </p:spTree>
    <p:extLst>
      <p:ext uri="{BB962C8B-B14F-4D97-AF65-F5344CB8AC3E}">
        <p14:creationId xmlns:p14="http://schemas.microsoft.com/office/powerpoint/2010/main" val="4282598612"/>
      </p:ext>
    </p:extLst>
  </p:cSld>
  <p:clrMapOvr>
    <a:masterClrMapping/>
  </p:clrMapOvr>
  <p:transition spd="slow">
    <p:fade thruBlk="1"/>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algn="just"/>
            <a:r>
              <a:rPr lang="cs-CZ" sz="3200" b="1" i="0" dirty="0">
                <a:solidFill>
                  <a:srgbClr val="000000"/>
                </a:solidFill>
                <a:effectLst/>
                <a:latin typeface="Arial" panose="020B0604020202020204" pitchFamily="34" charset="0"/>
              </a:rPr>
              <a:t>c)</a:t>
            </a:r>
            <a:r>
              <a:rPr lang="cs-CZ" sz="3200" b="0" i="0" dirty="0">
                <a:solidFill>
                  <a:srgbClr val="000000"/>
                </a:solidFill>
                <a:effectLst/>
                <a:latin typeface="Arial" panose="020B0604020202020204" pitchFamily="34" charset="0"/>
              </a:rPr>
              <a:t> podmínky a postup pro</a:t>
            </a:r>
          </a:p>
          <a:p>
            <a:pPr algn="just"/>
            <a:r>
              <a:rPr lang="cs-CZ" sz="3200" b="1" i="0" dirty="0">
                <a:solidFill>
                  <a:srgbClr val="000000"/>
                </a:solidFill>
                <a:effectLst/>
                <a:latin typeface="Arial" panose="020B0604020202020204" pitchFamily="34" charset="0"/>
              </a:rPr>
              <a:t>1.</a:t>
            </a:r>
            <a:r>
              <a:rPr lang="cs-CZ" sz="3200" b="0" i="0" dirty="0">
                <a:solidFill>
                  <a:srgbClr val="000000"/>
                </a:solidFill>
                <a:effectLst/>
                <a:latin typeface="Arial" panose="020B0604020202020204" pitchFamily="34" charset="0"/>
              </a:rPr>
              <a:t> získávání informací prostřednictvím daňové informační schránky,</a:t>
            </a:r>
          </a:p>
          <a:p>
            <a:pPr algn="just"/>
            <a:r>
              <a:rPr lang="cs-CZ" sz="3200" b="1" i="0" dirty="0">
                <a:solidFill>
                  <a:srgbClr val="000000"/>
                </a:solidFill>
                <a:effectLst/>
                <a:latin typeface="Arial" panose="020B0604020202020204" pitchFamily="34" charset="0"/>
              </a:rPr>
              <a:t>2.</a:t>
            </a:r>
            <a:r>
              <a:rPr lang="cs-CZ" sz="3200" b="0" i="0" dirty="0">
                <a:solidFill>
                  <a:srgbClr val="000000"/>
                </a:solidFill>
                <a:effectLst/>
                <a:latin typeface="Arial" panose="020B0604020202020204" pitchFamily="34" charset="0"/>
              </a:rPr>
              <a:t> možnost činit podání prostřednictvím daňové informační schránky,</a:t>
            </a:r>
          </a:p>
          <a:p>
            <a:pPr algn="just"/>
            <a:r>
              <a:rPr lang="cs-CZ" sz="3200" b="1" i="0" dirty="0">
                <a:solidFill>
                  <a:srgbClr val="000000"/>
                </a:solidFill>
                <a:effectLst/>
                <a:latin typeface="Arial" panose="020B0604020202020204" pitchFamily="34" charset="0"/>
              </a:rPr>
              <a:t>3.</a:t>
            </a:r>
            <a:r>
              <a:rPr lang="cs-CZ" sz="3200" b="0" i="0" dirty="0">
                <a:solidFill>
                  <a:srgbClr val="000000"/>
                </a:solidFill>
                <a:effectLst/>
                <a:latin typeface="Arial" panose="020B0604020202020204" pitchFamily="34" charset="0"/>
              </a:rPr>
              <a:t> přidělení, používání a zneplatnění přístupových údajů,</a:t>
            </a:r>
          </a:p>
          <a:p>
            <a:pPr algn="just"/>
            <a:r>
              <a:rPr lang="cs-CZ" sz="3200" b="1" i="0" dirty="0">
                <a:solidFill>
                  <a:srgbClr val="000000"/>
                </a:solidFill>
                <a:effectLst/>
                <a:latin typeface="Arial" panose="020B0604020202020204" pitchFamily="34" charset="0"/>
              </a:rPr>
              <a:t>4.</a:t>
            </a:r>
            <a:r>
              <a:rPr lang="cs-CZ" sz="3200" b="0" i="0" dirty="0">
                <a:solidFill>
                  <a:srgbClr val="000000"/>
                </a:solidFill>
                <a:effectLst/>
                <a:latin typeface="Arial" panose="020B0604020202020204" pitchFamily="34" charset="0"/>
              </a:rPr>
              <a:t> určení osob pověřených přístupem do daňové informační schránky a rozsahu tohoto pověření,</a:t>
            </a:r>
          </a:p>
        </p:txBody>
      </p:sp>
    </p:spTree>
    <p:extLst>
      <p:ext uri="{BB962C8B-B14F-4D97-AF65-F5344CB8AC3E}">
        <p14:creationId xmlns:p14="http://schemas.microsoft.com/office/powerpoint/2010/main" val="20522141"/>
      </p:ext>
    </p:extLst>
  </p:cSld>
  <p:clrMapOvr>
    <a:masterClrMapping/>
  </p:clrMapOvr>
  <p:transition spd="slow">
    <p:fade thruBlk="1"/>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algn="just"/>
            <a:r>
              <a:rPr lang="cs-CZ" sz="4000" b="1" i="0" dirty="0">
                <a:solidFill>
                  <a:srgbClr val="000000"/>
                </a:solidFill>
                <a:effectLst/>
                <a:latin typeface="Arial" panose="020B0604020202020204" pitchFamily="34" charset="0"/>
              </a:rPr>
              <a:t>d)</a:t>
            </a:r>
            <a:r>
              <a:rPr lang="cs-CZ" sz="4000" b="0" i="0" dirty="0">
                <a:solidFill>
                  <a:srgbClr val="000000"/>
                </a:solidFill>
                <a:effectLst/>
                <a:latin typeface="Arial" panose="020B0604020202020204" pitchFamily="34" charset="0"/>
              </a:rPr>
              <a:t> rozsah, v jakém může daňový subjekt využívat daňovou informační schránku jako třetí osoba,</a:t>
            </a:r>
          </a:p>
          <a:p>
            <a:pPr algn="just"/>
            <a:r>
              <a:rPr lang="cs-CZ" sz="4000" b="1" i="0" dirty="0">
                <a:solidFill>
                  <a:srgbClr val="000000"/>
                </a:solidFill>
                <a:effectLst/>
                <a:latin typeface="Arial" panose="020B0604020202020204" pitchFamily="34" charset="0"/>
              </a:rPr>
              <a:t>e)</a:t>
            </a:r>
            <a:r>
              <a:rPr lang="cs-CZ" sz="4000" b="0" i="0" dirty="0">
                <a:solidFill>
                  <a:srgbClr val="000000"/>
                </a:solidFill>
                <a:effectLst/>
                <a:latin typeface="Arial" panose="020B0604020202020204" pitchFamily="34" charset="0"/>
              </a:rPr>
              <a:t> požadovanou úroveň záruky prostředků pro elektronickou identifikaci,</a:t>
            </a:r>
          </a:p>
          <a:p>
            <a:pPr algn="just"/>
            <a:r>
              <a:rPr lang="cs-CZ" sz="4000" b="1" i="0" dirty="0">
                <a:solidFill>
                  <a:srgbClr val="000000"/>
                </a:solidFill>
                <a:effectLst/>
                <a:latin typeface="Arial" panose="020B0604020202020204" pitchFamily="34" charset="0"/>
              </a:rPr>
              <a:t>f)</a:t>
            </a:r>
            <a:r>
              <a:rPr lang="cs-CZ" sz="4000" b="0" i="0" dirty="0">
                <a:solidFill>
                  <a:srgbClr val="000000"/>
                </a:solidFill>
                <a:effectLst/>
                <a:latin typeface="Arial" panose="020B0604020202020204" pitchFamily="34" charset="0"/>
              </a:rPr>
              <a:t> označení správců daně, pro které je daňová informační schránka společná.</a:t>
            </a:r>
          </a:p>
        </p:txBody>
      </p:sp>
    </p:spTree>
    <p:extLst>
      <p:ext uri="{BB962C8B-B14F-4D97-AF65-F5344CB8AC3E}">
        <p14:creationId xmlns:p14="http://schemas.microsoft.com/office/powerpoint/2010/main" val="2226666100"/>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9"/>
          <p:cNvSpPr txBox="1"/>
          <p:nvPr/>
        </p:nvSpPr>
        <p:spPr>
          <a:xfrm>
            <a:off x="457201" y="633004"/>
            <a:ext cx="11734799" cy="50167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Další doručení </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Není-li možné doručení dle § 39 odst. 1, pak:</a:t>
            </a:r>
            <a:endParaRPr/>
          </a:p>
          <a:p>
            <a:pPr marL="571500" marR="0" lvl="0" indent="-317500" algn="l" rtl="0">
              <a:spcBef>
                <a:spcPts val="0"/>
              </a:spcBef>
              <a:spcAft>
                <a:spcPts val="0"/>
              </a:spcAft>
              <a:buClr>
                <a:schemeClr val="dk1"/>
              </a:buClr>
              <a:buSzPts val="4000"/>
              <a:buFont typeface="Century Gothic"/>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a) Prostřednictvím provozovatelem poštovních služeb</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b) Úřední osobou určenou pro doručování</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c) Jiným orgánem, o  němž to stanoví zákon</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algn="just"/>
            <a:r>
              <a:rPr lang="cs-CZ" sz="4800" b="1" i="0" dirty="0">
                <a:solidFill>
                  <a:srgbClr val="000000"/>
                </a:solidFill>
                <a:effectLst/>
                <a:latin typeface="Arial" panose="020B0604020202020204" pitchFamily="34" charset="0"/>
              </a:rPr>
              <a:t>(4)</a:t>
            </a:r>
            <a:r>
              <a:rPr lang="cs-CZ" sz="4800" b="0" i="0" dirty="0">
                <a:solidFill>
                  <a:srgbClr val="000000"/>
                </a:solidFill>
                <a:effectLst/>
                <a:latin typeface="Arial" panose="020B0604020202020204" pitchFamily="34" charset="0"/>
              </a:rPr>
              <a:t> Prostřednictvím daňové informační schránky zřízené daňovému subjektu lze činit podání tohoto daňového subjektu nebo podání učiněné namísto tohoto daňového subjektu.</a:t>
            </a:r>
            <a:endParaRPr lang="cs-CZ" sz="40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910684717"/>
      </p:ext>
    </p:extLst>
  </p:cSld>
  <p:clrMapOvr>
    <a:masterClrMapping/>
  </p:clrMapOvr>
  <p:transition spd="slow">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algn="just"/>
            <a:r>
              <a:rPr lang="cs-CZ" sz="3600" b="1" i="0" dirty="0">
                <a:solidFill>
                  <a:srgbClr val="000000"/>
                </a:solidFill>
                <a:effectLst/>
                <a:latin typeface="Arial" panose="020B0604020202020204" pitchFamily="34" charset="0"/>
              </a:rPr>
              <a:t>(5)</a:t>
            </a:r>
            <a:r>
              <a:rPr lang="cs-CZ" sz="3600" b="0" i="0" dirty="0">
                <a:solidFill>
                  <a:srgbClr val="000000"/>
                </a:solidFill>
                <a:effectLst/>
                <a:latin typeface="Arial" panose="020B0604020202020204" pitchFamily="34" charset="0"/>
              </a:rPr>
              <a:t> Na podání učiněné prostřednictvím daňové informační schránky se hledí jako na podání učiněné daňovým subjektem, kterému byla tato schránka zřízena; to neplatí, pokud je osobou, která takto činí podání,</a:t>
            </a:r>
          </a:p>
          <a:p>
            <a:pPr algn="just"/>
            <a:r>
              <a:rPr lang="cs-CZ" sz="3600" b="1" i="0" dirty="0">
                <a:solidFill>
                  <a:srgbClr val="000000"/>
                </a:solidFill>
                <a:effectLst/>
                <a:latin typeface="Arial" panose="020B0604020202020204" pitchFamily="34" charset="0"/>
              </a:rPr>
              <a:t>a)</a:t>
            </a:r>
            <a:r>
              <a:rPr lang="cs-CZ" sz="3600" b="0" i="0" dirty="0">
                <a:solidFill>
                  <a:srgbClr val="000000"/>
                </a:solidFill>
                <a:effectLst/>
                <a:latin typeface="Arial" panose="020B0604020202020204" pitchFamily="34" charset="0"/>
              </a:rPr>
              <a:t> zákonný zástupce, opatrovník, ustanovený zástupce daňového subjektu nebo osoba, která plní povinnosti daňového subjektu podle § 20 odst. 3, nebo</a:t>
            </a:r>
          </a:p>
        </p:txBody>
      </p:sp>
    </p:spTree>
    <p:extLst>
      <p:ext uri="{BB962C8B-B14F-4D97-AF65-F5344CB8AC3E}">
        <p14:creationId xmlns:p14="http://schemas.microsoft.com/office/powerpoint/2010/main" val="3837154100"/>
      </p:ext>
    </p:extLst>
  </p:cSld>
  <p:clrMapOvr>
    <a:masterClrMapping/>
  </p:clrMapOvr>
  <p:transition spd="slow">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algn="just"/>
            <a:r>
              <a:rPr lang="cs-CZ" sz="4400" b="1" i="0" dirty="0">
                <a:solidFill>
                  <a:srgbClr val="000000"/>
                </a:solidFill>
                <a:effectLst/>
                <a:latin typeface="Arial" panose="020B0604020202020204" pitchFamily="34" charset="0"/>
              </a:rPr>
              <a:t>b)</a:t>
            </a:r>
            <a:r>
              <a:rPr lang="cs-CZ" sz="4400" b="0" i="0" dirty="0">
                <a:solidFill>
                  <a:srgbClr val="000000"/>
                </a:solidFill>
                <a:effectLst/>
                <a:latin typeface="Arial" panose="020B0604020202020204" pitchFamily="34" charset="0"/>
              </a:rPr>
              <a:t> zmocněnec daňového subjektu,</a:t>
            </a:r>
          </a:p>
          <a:p>
            <a:pPr algn="just"/>
            <a:r>
              <a:rPr lang="cs-CZ" sz="4400" b="1" i="0" dirty="0">
                <a:solidFill>
                  <a:srgbClr val="000000"/>
                </a:solidFill>
                <a:effectLst/>
                <a:latin typeface="Arial" panose="020B0604020202020204" pitchFamily="34" charset="0"/>
              </a:rPr>
              <a:t>1.</a:t>
            </a:r>
            <a:r>
              <a:rPr lang="cs-CZ" sz="4400" b="0" i="0" dirty="0">
                <a:solidFill>
                  <a:srgbClr val="000000"/>
                </a:solidFill>
                <a:effectLst/>
                <a:latin typeface="Arial" panose="020B0604020202020204" pitchFamily="34" charset="0"/>
              </a:rPr>
              <a:t> jemuž byla udělena plná moc uplatněná u příslušného správce daně nejpozději v okamžiku učinění tohoto podání a</a:t>
            </a:r>
          </a:p>
          <a:p>
            <a:pPr algn="just"/>
            <a:r>
              <a:rPr lang="cs-CZ" sz="4400" b="1" i="0" dirty="0">
                <a:solidFill>
                  <a:srgbClr val="000000"/>
                </a:solidFill>
                <a:effectLst/>
                <a:latin typeface="Arial" panose="020B0604020202020204" pitchFamily="34" charset="0"/>
              </a:rPr>
              <a:t>2.</a:t>
            </a:r>
            <a:r>
              <a:rPr lang="cs-CZ" sz="4400" b="0" i="0" dirty="0">
                <a:solidFill>
                  <a:srgbClr val="000000"/>
                </a:solidFill>
                <a:effectLst/>
                <a:latin typeface="Arial" panose="020B0604020202020204" pitchFamily="34" charset="0"/>
              </a:rPr>
              <a:t> který v rámci daňové informační schránky zvolil možnost učinit podání jako zmocněnec.</a:t>
            </a:r>
          </a:p>
        </p:txBody>
      </p:sp>
    </p:spTree>
    <p:extLst>
      <p:ext uri="{BB962C8B-B14F-4D97-AF65-F5344CB8AC3E}">
        <p14:creationId xmlns:p14="http://schemas.microsoft.com/office/powerpoint/2010/main" val="1808563700"/>
      </p:ext>
    </p:extLst>
  </p:cSld>
  <p:clrMapOvr>
    <a:masterClrMapping/>
  </p:clrMapOvr>
  <p:transition spd="slow">
    <p:fade thruBlk="1"/>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10136"/>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a:t>
            </a:r>
            <a:endParaRPr sz="3600" b="1" dirty="0">
              <a:solidFill>
                <a:schemeClr val="dk1"/>
              </a:solidFill>
              <a:latin typeface="Century Gothic"/>
              <a:ea typeface="Century Gothic"/>
              <a:cs typeface="Century Gothic"/>
              <a:sym typeface="Century Gothic"/>
            </a:endParaRPr>
          </a:p>
          <a:p>
            <a:pPr algn="just"/>
            <a:r>
              <a:rPr lang="cs-CZ" sz="3200" b="1" i="0" dirty="0">
                <a:solidFill>
                  <a:srgbClr val="FF8400"/>
                </a:solidFill>
                <a:effectLst/>
                <a:latin typeface="Arial" panose="020B0604020202020204" pitchFamily="34" charset="0"/>
              </a:rPr>
              <a:t>§ 69a</a:t>
            </a:r>
          </a:p>
          <a:p>
            <a:pPr algn="l"/>
            <a:r>
              <a:rPr lang="cs-CZ" sz="3200" b="1" i="0" dirty="0">
                <a:solidFill>
                  <a:srgbClr val="08A8F8"/>
                </a:solidFill>
                <a:effectLst/>
                <a:latin typeface="Arial" panose="020B0604020202020204" pitchFamily="34" charset="0"/>
              </a:rPr>
              <a:t>Přístup do daňové informační schránky</a:t>
            </a:r>
          </a:p>
          <a:p>
            <a:pPr algn="just"/>
            <a:endParaRPr lang="cs-CZ" sz="3200" b="1" i="0" dirty="0">
              <a:solidFill>
                <a:srgbClr val="000000"/>
              </a:solidFill>
              <a:effectLst/>
              <a:latin typeface="Arial" panose="020B0604020202020204" pitchFamily="34" charset="0"/>
            </a:endParaRPr>
          </a:p>
          <a:p>
            <a:pPr algn="just"/>
            <a:r>
              <a:rPr lang="cs-CZ" sz="3200" b="1" i="0" dirty="0">
                <a:solidFill>
                  <a:srgbClr val="000000"/>
                </a:solidFill>
                <a:effectLst/>
                <a:latin typeface="Arial" panose="020B0604020202020204" pitchFamily="34" charset="0"/>
              </a:rPr>
              <a:t>(1)</a:t>
            </a:r>
            <a:r>
              <a:rPr lang="cs-CZ" sz="3200" b="0" i="0" dirty="0">
                <a:solidFill>
                  <a:srgbClr val="000000"/>
                </a:solidFill>
                <a:effectLst/>
                <a:latin typeface="Arial" panose="020B0604020202020204" pitchFamily="34" charset="0"/>
              </a:rPr>
              <a:t> Správce daně zřídí daňovou informační schránku daňovému subjektu na základě projevu vůle poprvé přistoupit do této schránky učiněného daňovým subjektem v informačním systému daňových informačních schránek.</a:t>
            </a:r>
          </a:p>
        </p:txBody>
      </p:sp>
    </p:spTree>
    <p:extLst>
      <p:ext uri="{BB962C8B-B14F-4D97-AF65-F5344CB8AC3E}">
        <p14:creationId xmlns:p14="http://schemas.microsoft.com/office/powerpoint/2010/main" val="3828103132"/>
      </p:ext>
    </p:extLst>
  </p:cSld>
  <p:clrMapOvr>
    <a:masterClrMapping/>
  </p:clrMapOvr>
  <p:transition spd="slow">
    <p:fade thruBlk="1"/>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10136"/>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a:t>
            </a:r>
            <a:endParaRPr sz="3600" b="1" dirty="0">
              <a:solidFill>
                <a:schemeClr val="dk1"/>
              </a:solidFill>
              <a:latin typeface="Century Gothic"/>
              <a:ea typeface="Century Gothic"/>
              <a:cs typeface="Century Gothic"/>
              <a:sym typeface="Century Gothic"/>
            </a:endParaRPr>
          </a:p>
          <a:p>
            <a:pPr algn="just"/>
            <a:r>
              <a:rPr lang="cs-CZ" sz="3200" b="1" i="0" dirty="0">
                <a:solidFill>
                  <a:srgbClr val="FF8400"/>
                </a:solidFill>
                <a:effectLst/>
                <a:latin typeface="Arial" panose="020B0604020202020204" pitchFamily="34" charset="0"/>
              </a:rPr>
              <a:t>§ 69a</a:t>
            </a:r>
          </a:p>
          <a:p>
            <a:pPr algn="l"/>
            <a:r>
              <a:rPr lang="cs-CZ" sz="3200" b="1" i="0" dirty="0">
                <a:solidFill>
                  <a:srgbClr val="08A8F8"/>
                </a:solidFill>
                <a:effectLst/>
                <a:latin typeface="Arial" panose="020B0604020202020204" pitchFamily="34" charset="0"/>
              </a:rPr>
              <a:t>Přístup do daňové informační schránky</a:t>
            </a:r>
          </a:p>
          <a:p>
            <a:pPr algn="just"/>
            <a:endParaRPr lang="cs-CZ" sz="3200" b="1" i="0" dirty="0">
              <a:solidFill>
                <a:srgbClr val="000000"/>
              </a:solidFill>
              <a:effectLst/>
              <a:latin typeface="Arial" panose="020B0604020202020204" pitchFamily="34" charset="0"/>
            </a:endParaRPr>
          </a:p>
          <a:p>
            <a:pPr algn="just"/>
            <a:r>
              <a:rPr lang="cs-CZ" sz="3200" b="1" i="0" dirty="0">
                <a:solidFill>
                  <a:srgbClr val="000000"/>
                </a:solidFill>
                <a:effectLst/>
                <a:latin typeface="Arial" panose="020B0604020202020204" pitchFamily="34" charset="0"/>
              </a:rPr>
              <a:t>(2)</a:t>
            </a:r>
            <a:r>
              <a:rPr lang="cs-CZ" sz="3200" b="0" i="0" dirty="0">
                <a:solidFill>
                  <a:srgbClr val="000000"/>
                </a:solidFill>
                <a:effectLst/>
                <a:latin typeface="Arial" panose="020B0604020202020204" pitchFamily="34" charset="0"/>
              </a:rPr>
              <a:t> Přístup do daňové informační schránky je možný prostřednictvím přihlášení</a:t>
            </a:r>
          </a:p>
          <a:p>
            <a:pPr algn="just"/>
            <a:r>
              <a:rPr lang="cs-CZ" sz="3200" b="1" i="0" dirty="0">
                <a:solidFill>
                  <a:srgbClr val="000000"/>
                </a:solidFill>
                <a:effectLst/>
                <a:latin typeface="Arial" panose="020B0604020202020204" pitchFamily="34" charset="0"/>
              </a:rPr>
              <a:t>a)</a:t>
            </a:r>
            <a:r>
              <a:rPr lang="cs-CZ" sz="3200" b="0" i="0" dirty="0">
                <a:solidFill>
                  <a:srgbClr val="000000"/>
                </a:solidFill>
                <a:effectLst/>
                <a:latin typeface="Arial" panose="020B0604020202020204" pitchFamily="34" charset="0"/>
              </a:rPr>
              <a:t> s využitím přístupu se zaručenou identitou,</a:t>
            </a:r>
          </a:p>
          <a:p>
            <a:pPr algn="just"/>
            <a:r>
              <a:rPr lang="cs-CZ" sz="3200" b="1" i="0" dirty="0">
                <a:solidFill>
                  <a:srgbClr val="000000"/>
                </a:solidFill>
                <a:effectLst/>
                <a:latin typeface="Arial" panose="020B0604020202020204" pitchFamily="34" charset="0"/>
              </a:rPr>
              <a:t>b)</a:t>
            </a:r>
            <a:r>
              <a:rPr lang="cs-CZ" sz="3200" b="0" i="0" dirty="0">
                <a:solidFill>
                  <a:srgbClr val="000000"/>
                </a:solidFill>
                <a:effectLst/>
                <a:latin typeface="Arial" panose="020B0604020202020204" pitchFamily="34" charset="0"/>
              </a:rPr>
              <a:t> s ověřenou identitou způsobem, kterým se lze přihlásit do datové schránky, nebo</a:t>
            </a:r>
          </a:p>
          <a:p>
            <a:pPr algn="just"/>
            <a:r>
              <a:rPr lang="cs-CZ" sz="3200" b="1" i="0" dirty="0">
                <a:solidFill>
                  <a:srgbClr val="000000"/>
                </a:solidFill>
                <a:effectLst/>
                <a:latin typeface="Arial" panose="020B0604020202020204" pitchFamily="34" charset="0"/>
              </a:rPr>
              <a:t>c)</a:t>
            </a:r>
            <a:r>
              <a:rPr lang="cs-CZ" sz="3200" b="0" i="0" dirty="0">
                <a:solidFill>
                  <a:srgbClr val="000000"/>
                </a:solidFill>
                <a:effectLst/>
                <a:latin typeface="Arial" panose="020B0604020202020204" pitchFamily="34" charset="0"/>
              </a:rPr>
              <a:t> pomocí přidělených přístupových údajů.</a:t>
            </a:r>
          </a:p>
        </p:txBody>
      </p:sp>
    </p:spTree>
    <p:extLst>
      <p:ext uri="{BB962C8B-B14F-4D97-AF65-F5344CB8AC3E}">
        <p14:creationId xmlns:p14="http://schemas.microsoft.com/office/powerpoint/2010/main" val="2172151945"/>
      </p:ext>
    </p:extLst>
  </p:cSld>
  <p:clrMapOvr>
    <a:masterClrMapping/>
  </p:clrMapOvr>
  <p:transition spd="slow">
    <p:fade thruBlk="1"/>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10136"/>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a:t>
            </a:r>
            <a:endParaRPr sz="3600" b="1" dirty="0">
              <a:solidFill>
                <a:schemeClr val="dk1"/>
              </a:solidFill>
              <a:latin typeface="Century Gothic"/>
              <a:ea typeface="Century Gothic"/>
              <a:cs typeface="Century Gothic"/>
              <a:sym typeface="Century Gothic"/>
            </a:endParaRPr>
          </a:p>
          <a:p>
            <a:pPr algn="just"/>
            <a:r>
              <a:rPr lang="cs-CZ" sz="3200" b="1" i="0" dirty="0">
                <a:solidFill>
                  <a:srgbClr val="FF8400"/>
                </a:solidFill>
                <a:effectLst/>
                <a:latin typeface="Arial" panose="020B0604020202020204" pitchFamily="34" charset="0"/>
              </a:rPr>
              <a:t>§ 69a</a:t>
            </a:r>
          </a:p>
          <a:p>
            <a:pPr algn="l"/>
            <a:r>
              <a:rPr lang="cs-CZ" sz="3200" b="1" i="0" dirty="0">
                <a:solidFill>
                  <a:srgbClr val="08A8F8"/>
                </a:solidFill>
                <a:effectLst/>
                <a:latin typeface="Arial" panose="020B0604020202020204" pitchFamily="34" charset="0"/>
              </a:rPr>
              <a:t>Přístup do daňové informační schránky</a:t>
            </a:r>
          </a:p>
          <a:p>
            <a:pPr algn="just"/>
            <a:endParaRPr lang="cs-CZ" sz="3200" b="1" i="0" dirty="0">
              <a:solidFill>
                <a:srgbClr val="000000"/>
              </a:solidFill>
              <a:effectLst/>
              <a:latin typeface="Arial" panose="020B0604020202020204" pitchFamily="34" charset="0"/>
            </a:endParaRPr>
          </a:p>
          <a:p>
            <a:pPr algn="just"/>
            <a:r>
              <a:rPr lang="cs-CZ" sz="3200" b="1" i="0" dirty="0">
                <a:solidFill>
                  <a:srgbClr val="000000"/>
                </a:solidFill>
                <a:effectLst/>
                <a:latin typeface="Arial" panose="020B0604020202020204" pitchFamily="34" charset="0"/>
              </a:rPr>
              <a:t>(3)</a:t>
            </a:r>
            <a:r>
              <a:rPr lang="cs-CZ" sz="3200" b="0" i="0" dirty="0">
                <a:solidFill>
                  <a:srgbClr val="000000"/>
                </a:solidFill>
                <a:effectLst/>
                <a:latin typeface="Arial" panose="020B0604020202020204" pitchFamily="34" charset="0"/>
              </a:rPr>
              <a:t> Právo přístupu do daňové informační schránky daňového subjektu má</a:t>
            </a:r>
          </a:p>
          <a:p>
            <a:pPr algn="just"/>
            <a:r>
              <a:rPr lang="cs-CZ" sz="3200" b="1" i="0" dirty="0">
                <a:solidFill>
                  <a:srgbClr val="000000"/>
                </a:solidFill>
                <a:effectLst/>
                <a:latin typeface="Arial" panose="020B0604020202020204" pitchFamily="34" charset="0"/>
              </a:rPr>
              <a:t>a)</a:t>
            </a:r>
            <a:r>
              <a:rPr lang="cs-CZ" sz="3200" b="0" i="0" dirty="0">
                <a:solidFill>
                  <a:srgbClr val="000000"/>
                </a:solidFill>
                <a:effectLst/>
                <a:latin typeface="Arial" panose="020B0604020202020204" pitchFamily="34" charset="0"/>
              </a:rPr>
              <a:t> daňový subjekt,</a:t>
            </a:r>
          </a:p>
          <a:p>
            <a:pPr algn="just"/>
            <a:r>
              <a:rPr lang="cs-CZ" sz="3200" b="1" i="0" dirty="0">
                <a:solidFill>
                  <a:srgbClr val="000000"/>
                </a:solidFill>
                <a:effectLst/>
                <a:latin typeface="Arial" panose="020B0604020202020204" pitchFamily="34" charset="0"/>
              </a:rPr>
              <a:t>b)</a:t>
            </a:r>
            <a:r>
              <a:rPr lang="cs-CZ" sz="3200" b="0" i="0" dirty="0">
                <a:solidFill>
                  <a:srgbClr val="000000"/>
                </a:solidFill>
                <a:effectLst/>
                <a:latin typeface="Arial" panose="020B0604020202020204" pitchFamily="34" charset="0"/>
              </a:rPr>
              <a:t> osoba, která plní povinnosti daňového subjektu podle § 20 odst. 3,</a:t>
            </a:r>
          </a:p>
          <a:p>
            <a:pPr algn="just"/>
            <a:r>
              <a:rPr lang="cs-CZ" sz="3200" b="1" i="0" dirty="0">
                <a:solidFill>
                  <a:srgbClr val="000000"/>
                </a:solidFill>
                <a:effectLst/>
                <a:latin typeface="Arial" panose="020B0604020202020204" pitchFamily="34" charset="0"/>
              </a:rPr>
              <a:t>c)</a:t>
            </a:r>
            <a:r>
              <a:rPr lang="cs-CZ" sz="3200" b="0" i="0" dirty="0">
                <a:solidFill>
                  <a:srgbClr val="000000"/>
                </a:solidFill>
                <a:effectLst/>
                <a:latin typeface="Arial" panose="020B0604020202020204" pitchFamily="34" charset="0"/>
              </a:rPr>
              <a:t> zákonný zástupce, opatrovník nebo ustanovený zástupce daňového subjektu.</a:t>
            </a:r>
          </a:p>
        </p:txBody>
      </p:sp>
    </p:spTree>
    <p:extLst>
      <p:ext uri="{BB962C8B-B14F-4D97-AF65-F5344CB8AC3E}">
        <p14:creationId xmlns:p14="http://schemas.microsoft.com/office/powerpoint/2010/main" val="3650752470"/>
      </p:ext>
    </p:extLst>
  </p:cSld>
  <p:clrMapOvr>
    <a:masterClrMapping/>
  </p:clrMapOvr>
  <p:transition spd="slow">
    <p:fade thruBlk="1"/>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610136"/>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a:t>
            </a:r>
            <a:endParaRPr sz="3600" b="1" dirty="0">
              <a:solidFill>
                <a:schemeClr val="dk1"/>
              </a:solidFill>
              <a:latin typeface="Century Gothic"/>
              <a:ea typeface="Century Gothic"/>
              <a:cs typeface="Century Gothic"/>
              <a:sym typeface="Century Gothic"/>
            </a:endParaRPr>
          </a:p>
          <a:p>
            <a:pPr algn="just"/>
            <a:r>
              <a:rPr lang="cs-CZ" sz="3200" b="1" i="0" dirty="0">
                <a:solidFill>
                  <a:srgbClr val="FF8400"/>
                </a:solidFill>
                <a:effectLst/>
                <a:latin typeface="Arial" panose="020B0604020202020204" pitchFamily="34" charset="0"/>
              </a:rPr>
              <a:t>§ 69a</a:t>
            </a:r>
          </a:p>
          <a:p>
            <a:pPr algn="l"/>
            <a:r>
              <a:rPr lang="cs-CZ" sz="3200" b="1" i="0" dirty="0">
                <a:solidFill>
                  <a:srgbClr val="08A8F8"/>
                </a:solidFill>
                <a:effectLst/>
                <a:latin typeface="Arial" panose="020B0604020202020204" pitchFamily="34" charset="0"/>
              </a:rPr>
              <a:t>Přístup do daňové informační schránky</a:t>
            </a:r>
          </a:p>
          <a:p>
            <a:pPr algn="just"/>
            <a:endParaRPr lang="cs-CZ" sz="3200" b="1" i="0" dirty="0">
              <a:solidFill>
                <a:srgbClr val="000000"/>
              </a:solidFill>
              <a:effectLst/>
              <a:latin typeface="Arial" panose="020B0604020202020204" pitchFamily="34" charset="0"/>
            </a:endParaRPr>
          </a:p>
          <a:p>
            <a:pPr algn="just"/>
            <a:r>
              <a:rPr lang="cs-CZ" sz="3200" b="1" i="0" dirty="0">
                <a:solidFill>
                  <a:srgbClr val="000000"/>
                </a:solidFill>
                <a:effectLst/>
                <a:latin typeface="Arial" panose="020B0604020202020204" pitchFamily="34" charset="0"/>
              </a:rPr>
              <a:t>(4)</a:t>
            </a:r>
            <a:r>
              <a:rPr lang="cs-CZ" sz="3200" b="0" i="0" dirty="0">
                <a:solidFill>
                  <a:srgbClr val="000000"/>
                </a:solidFill>
                <a:effectLst/>
                <a:latin typeface="Arial" panose="020B0604020202020204" pitchFamily="34" charset="0"/>
              </a:rPr>
              <a:t> Právo přístupu do daňové informační schránky daňového subjektu může vykonávat pouze fyzická osoba, která je</a:t>
            </a:r>
          </a:p>
          <a:p>
            <a:pPr algn="just"/>
            <a:r>
              <a:rPr lang="cs-CZ" sz="3200" b="1" i="0" dirty="0">
                <a:solidFill>
                  <a:srgbClr val="000000"/>
                </a:solidFill>
                <a:effectLst/>
                <a:latin typeface="Arial" panose="020B0604020202020204" pitchFamily="34" charset="0"/>
              </a:rPr>
              <a:t>a)</a:t>
            </a:r>
            <a:r>
              <a:rPr lang="cs-CZ" sz="3200" b="0" i="0" dirty="0">
                <a:solidFill>
                  <a:srgbClr val="000000"/>
                </a:solidFill>
                <a:effectLst/>
                <a:latin typeface="Arial" panose="020B0604020202020204" pitchFamily="34" charset="0"/>
              </a:rPr>
              <a:t> uvedena v odstavci 3, nebo</a:t>
            </a:r>
          </a:p>
          <a:p>
            <a:pPr algn="just"/>
            <a:r>
              <a:rPr lang="cs-CZ" sz="3200" b="1" i="0" dirty="0">
                <a:solidFill>
                  <a:srgbClr val="000000"/>
                </a:solidFill>
                <a:effectLst/>
                <a:latin typeface="Arial" panose="020B0604020202020204" pitchFamily="34" charset="0"/>
              </a:rPr>
              <a:t>b)</a:t>
            </a:r>
            <a:r>
              <a:rPr lang="cs-CZ" sz="3200" b="0" i="0" dirty="0">
                <a:solidFill>
                  <a:srgbClr val="000000"/>
                </a:solidFill>
                <a:effectLst/>
                <a:latin typeface="Arial" panose="020B0604020202020204" pitchFamily="34" charset="0"/>
              </a:rPr>
              <a:t> oprávněna jednat podle § 24 odst. 2 jménem právnické osoby uvedené v odstavci 3.</a:t>
            </a:r>
          </a:p>
        </p:txBody>
      </p:sp>
    </p:spTree>
    <p:extLst>
      <p:ext uri="{BB962C8B-B14F-4D97-AF65-F5344CB8AC3E}">
        <p14:creationId xmlns:p14="http://schemas.microsoft.com/office/powerpoint/2010/main" val="1159434656"/>
      </p:ext>
    </p:extLst>
  </p:cSld>
  <p:clrMapOvr>
    <a:masterClrMapping/>
  </p:clrMapOvr>
  <p:transition spd="slow">
    <p:fade thruBlk="1"/>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443082"/>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69a</a:t>
            </a:r>
            <a:endParaRPr sz="3600" b="1" dirty="0">
              <a:solidFill>
                <a:schemeClr val="dk1"/>
              </a:solidFill>
              <a:latin typeface="Century Gothic"/>
              <a:ea typeface="Century Gothic"/>
              <a:cs typeface="Century Gothic"/>
              <a:sym typeface="Century Gothic"/>
            </a:endParaRPr>
          </a:p>
          <a:p>
            <a:pPr algn="just"/>
            <a:r>
              <a:rPr lang="cs-CZ" sz="3200" b="1" i="0" dirty="0">
                <a:solidFill>
                  <a:srgbClr val="FF8400"/>
                </a:solidFill>
                <a:effectLst/>
                <a:latin typeface="Arial" panose="020B0604020202020204" pitchFamily="34" charset="0"/>
              </a:rPr>
              <a:t>§ 69a</a:t>
            </a:r>
          </a:p>
          <a:p>
            <a:pPr algn="l"/>
            <a:r>
              <a:rPr lang="cs-CZ" sz="3200" b="1" i="0" dirty="0">
                <a:solidFill>
                  <a:srgbClr val="08A8F8"/>
                </a:solidFill>
                <a:effectLst/>
                <a:latin typeface="Arial" panose="020B0604020202020204" pitchFamily="34" charset="0"/>
              </a:rPr>
              <a:t>Přístup do daňové informační schránky</a:t>
            </a:r>
          </a:p>
          <a:p>
            <a:pPr algn="just"/>
            <a:endParaRPr lang="cs-CZ" sz="3200" b="1" i="0" dirty="0">
              <a:solidFill>
                <a:srgbClr val="000000"/>
              </a:solidFill>
              <a:effectLst/>
              <a:latin typeface="Arial" panose="020B0604020202020204" pitchFamily="34" charset="0"/>
            </a:endParaRPr>
          </a:p>
          <a:p>
            <a:pPr algn="just"/>
            <a:r>
              <a:rPr lang="cs-CZ" sz="3000" b="1" i="0" dirty="0">
                <a:solidFill>
                  <a:srgbClr val="000000"/>
                </a:solidFill>
                <a:effectLst/>
                <a:latin typeface="Arial" panose="020B0604020202020204" pitchFamily="34" charset="0"/>
              </a:rPr>
              <a:t>(5)</a:t>
            </a:r>
            <a:r>
              <a:rPr lang="cs-CZ" sz="3000" b="0" i="0" dirty="0">
                <a:solidFill>
                  <a:srgbClr val="000000"/>
                </a:solidFill>
                <a:effectLst/>
                <a:latin typeface="Arial" panose="020B0604020202020204" pitchFamily="34" charset="0"/>
              </a:rPr>
              <a:t> Právo přístupu do daňové informační schránky daňového subjektu může vykonávat také fyzická osoba, která je pověřena přístupem do této schránky osobou uvedenou v odstavci 4; stejným způsobem je možné pověřit fyzickou osobu právem pověřovat přístupem do této schránky další fyzické osoby.</a:t>
            </a:r>
          </a:p>
          <a:p>
            <a:pPr algn="just"/>
            <a:r>
              <a:rPr lang="cs-CZ" sz="3000" b="1" i="0" dirty="0">
                <a:solidFill>
                  <a:srgbClr val="000000"/>
                </a:solidFill>
                <a:effectLst/>
                <a:latin typeface="Arial" panose="020B0604020202020204" pitchFamily="34" charset="0"/>
              </a:rPr>
              <a:t>(6)</a:t>
            </a:r>
            <a:r>
              <a:rPr lang="cs-CZ" sz="3000" b="0" i="0" dirty="0">
                <a:solidFill>
                  <a:srgbClr val="000000"/>
                </a:solidFill>
                <a:effectLst/>
                <a:latin typeface="Arial" panose="020B0604020202020204" pitchFamily="34" charset="0"/>
              </a:rPr>
              <a:t> Pověření fyzických osob podle odstavce 5 a určení rozsahu tohoto pověření lze učinit pouze prostřednictvím daňové informační schránky.</a:t>
            </a:r>
          </a:p>
        </p:txBody>
      </p:sp>
    </p:spTree>
    <p:extLst>
      <p:ext uri="{BB962C8B-B14F-4D97-AF65-F5344CB8AC3E}">
        <p14:creationId xmlns:p14="http://schemas.microsoft.com/office/powerpoint/2010/main" val="1702880518"/>
      </p:ext>
    </p:extLst>
  </p:cSld>
  <p:clrMapOvr>
    <a:masterClrMapping/>
  </p:clrMapOvr>
  <p:transition spd="slow">
    <p:fade thruBlk="1"/>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443082"/>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69b</a:t>
            </a:r>
            <a:endParaRPr sz="3600" b="1" dirty="0">
              <a:solidFill>
                <a:schemeClr val="dk1"/>
              </a:solidFill>
              <a:latin typeface="Century Gothic"/>
              <a:ea typeface="Century Gothic"/>
              <a:cs typeface="Century Gothic"/>
              <a:sym typeface="Century Gothic"/>
            </a:endParaRPr>
          </a:p>
          <a:p>
            <a:pPr algn="just"/>
            <a:r>
              <a:rPr lang="cs-CZ" sz="3200" b="1" i="0" dirty="0">
                <a:solidFill>
                  <a:srgbClr val="FF8400"/>
                </a:solidFill>
                <a:effectLst/>
                <a:latin typeface="Arial" panose="020B0604020202020204" pitchFamily="34" charset="0"/>
              </a:rPr>
              <a:t>§ 69b</a:t>
            </a:r>
          </a:p>
          <a:p>
            <a:pPr algn="l"/>
            <a:r>
              <a:rPr lang="cs-CZ" sz="3200" b="1" i="0" dirty="0">
                <a:solidFill>
                  <a:srgbClr val="08A8F8"/>
                </a:solidFill>
                <a:effectLst/>
                <a:latin typeface="Arial" panose="020B0604020202020204" pitchFamily="34" charset="0"/>
              </a:rPr>
              <a:t>Přístupové údaje pro přístup do daňové informační schránky</a:t>
            </a:r>
          </a:p>
          <a:p>
            <a:pPr algn="just"/>
            <a:endParaRPr lang="cs-CZ" sz="3200" b="1" i="0" dirty="0">
              <a:solidFill>
                <a:srgbClr val="000000"/>
              </a:solidFill>
              <a:effectLst/>
              <a:latin typeface="Arial" panose="020B0604020202020204" pitchFamily="34" charset="0"/>
            </a:endParaRPr>
          </a:p>
          <a:p>
            <a:pPr algn="just"/>
            <a:r>
              <a:rPr lang="cs-CZ" sz="3200" b="1" i="0" dirty="0">
                <a:solidFill>
                  <a:srgbClr val="000000"/>
                </a:solidFill>
                <a:effectLst/>
                <a:latin typeface="Arial" panose="020B0604020202020204" pitchFamily="34" charset="0"/>
              </a:rPr>
              <a:t>(1)</a:t>
            </a:r>
            <a:r>
              <a:rPr lang="cs-CZ" sz="3200" b="0" i="0" dirty="0">
                <a:solidFill>
                  <a:srgbClr val="000000"/>
                </a:solidFill>
                <a:effectLst/>
                <a:latin typeface="Arial" panose="020B0604020202020204" pitchFamily="34" charset="0"/>
              </a:rPr>
              <a:t> Správce daně, který zveřejnil způsobem umožňujícím dálkový přístup skutečnost, že je technicky vybaven pro přidělení přístupových údajů, přidělí osobě vykonávající právo přístupu do daňové informační schránky přístupové údaje na základě její žádosti.</a:t>
            </a:r>
          </a:p>
        </p:txBody>
      </p:sp>
    </p:spTree>
    <p:extLst>
      <p:ext uri="{BB962C8B-B14F-4D97-AF65-F5344CB8AC3E}">
        <p14:creationId xmlns:p14="http://schemas.microsoft.com/office/powerpoint/2010/main" val="2751511143"/>
      </p:ext>
    </p:extLst>
  </p:cSld>
  <p:clrMapOvr>
    <a:masterClrMapping/>
  </p:clrMapOvr>
  <p:transition spd="slow">
    <p:fade thruBlk="1"/>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43"/>
          <p:cNvSpPr txBox="1"/>
          <p:nvPr/>
        </p:nvSpPr>
        <p:spPr>
          <a:xfrm>
            <a:off x="515815" y="443082"/>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69b</a:t>
            </a:r>
            <a:endParaRPr sz="3600" b="1" dirty="0">
              <a:solidFill>
                <a:schemeClr val="dk1"/>
              </a:solidFill>
              <a:latin typeface="Century Gothic"/>
              <a:ea typeface="Century Gothic"/>
              <a:cs typeface="Century Gothic"/>
              <a:sym typeface="Century Gothic"/>
            </a:endParaRPr>
          </a:p>
          <a:p>
            <a:pPr algn="just"/>
            <a:r>
              <a:rPr lang="cs-CZ" sz="3200" b="1" i="0" dirty="0">
                <a:solidFill>
                  <a:srgbClr val="FF8400"/>
                </a:solidFill>
                <a:effectLst/>
                <a:latin typeface="Arial" panose="020B0604020202020204" pitchFamily="34" charset="0"/>
              </a:rPr>
              <a:t>§ 69b</a:t>
            </a:r>
          </a:p>
          <a:p>
            <a:pPr algn="l"/>
            <a:r>
              <a:rPr lang="cs-CZ" sz="3200" b="1" i="0" dirty="0">
                <a:solidFill>
                  <a:srgbClr val="08A8F8"/>
                </a:solidFill>
                <a:effectLst/>
                <a:latin typeface="Arial" panose="020B0604020202020204" pitchFamily="34" charset="0"/>
              </a:rPr>
              <a:t>Přístupové údaje pro přístup do daňové informační schránky</a:t>
            </a:r>
          </a:p>
          <a:p>
            <a:pPr algn="just"/>
            <a:endParaRPr lang="cs-CZ" sz="3200" b="1" i="0" dirty="0">
              <a:solidFill>
                <a:srgbClr val="000000"/>
              </a:solidFill>
              <a:effectLst/>
              <a:latin typeface="Arial" panose="020B0604020202020204" pitchFamily="34" charset="0"/>
            </a:endParaRPr>
          </a:p>
          <a:p>
            <a:pPr algn="just"/>
            <a:r>
              <a:rPr lang="cs-CZ" sz="3200" b="1" i="0" dirty="0">
                <a:solidFill>
                  <a:srgbClr val="000000"/>
                </a:solidFill>
                <a:effectLst/>
                <a:latin typeface="Arial" panose="020B0604020202020204" pitchFamily="34" charset="0"/>
              </a:rPr>
              <a:t>(2)</a:t>
            </a:r>
            <a:r>
              <a:rPr lang="cs-CZ" sz="3200" b="0" i="0" dirty="0">
                <a:solidFill>
                  <a:srgbClr val="000000"/>
                </a:solidFill>
                <a:effectLst/>
                <a:latin typeface="Arial" panose="020B0604020202020204" pitchFamily="34" charset="0"/>
              </a:rPr>
              <a:t> Osoba, které byly přiděleny přístupové údaje nebo jiné jedinečné údaje potřebné pro přístup do daňové informační schránky, je povinna s nimi zacházet tak, aby nemohlo dojít k jejich zneužití.</a:t>
            </a:r>
          </a:p>
        </p:txBody>
      </p:sp>
    </p:spTree>
    <p:extLst>
      <p:ext uri="{BB962C8B-B14F-4D97-AF65-F5344CB8AC3E}">
        <p14:creationId xmlns:p14="http://schemas.microsoft.com/office/powerpoint/2010/main" val="3203775573"/>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0"/>
          <p:cNvSpPr txBox="1"/>
          <p:nvPr/>
        </p:nvSpPr>
        <p:spPr>
          <a:xfrm>
            <a:off x="457201" y="1325056"/>
            <a:ext cx="11734799" cy="41549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dirty="0">
                <a:solidFill>
                  <a:srgbClr val="FF0000"/>
                </a:solidFill>
                <a:latin typeface="Century Gothic"/>
                <a:ea typeface="Century Gothic"/>
                <a:cs typeface="Century Gothic"/>
                <a:sym typeface="Century Gothic"/>
              </a:rPr>
              <a:t>Prostřednictvím provozovatelem poštovních služeb</a:t>
            </a:r>
            <a:endParaRPr dirty="0"/>
          </a:p>
          <a:p>
            <a:pPr marL="0" marR="0" lvl="0" indent="0" algn="ctr"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Více provozovatelů – je jich celkem 36 </a:t>
            </a:r>
            <a:r>
              <a:rPr lang="cs-CZ" sz="2800" b="1" dirty="0">
                <a:solidFill>
                  <a:schemeClr val="dk1"/>
                </a:solidFill>
                <a:latin typeface="Century Gothic"/>
                <a:ea typeface="Century Gothic"/>
                <a:cs typeface="Century Gothic"/>
                <a:sym typeface="Century Gothic"/>
              </a:rPr>
              <a:t>(http://www.ctu.cz/</a:t>
            </a:r>
            <a:r>
              <a:rPr lang="cs-CZ" sz="2800" b="1" dirty="0" err="1">
                <a:solidFill>
                  <a:schemeClr val="dk1"/>
                </a:solidFill>
                <a:latin typeface="Century Gothic"/>
                <a:ea typeface="Century Gothic"/>
                <a:cs typeface="Century Gothic"/>
                <a:sym typeface="Century Gothic"/>
              </a:rPr>
              <a:t>vyhledavaci-databaze</a:t>
            </a:r>
            <a:r>
              <a:rPr lang="cs-CZ" sz="2800" b="1" dirty="0">
                <a:solidFill>
                  <a:schemeClr val="dk1"/>
                </a:solidFill>
                <a:latin typeface="Century Gothic"/>
                <a:ea typeface="Century Gothic"/>
                <a:cs typeface="Century Gothic"/>
                <a:sym typeface="Century Gothic"/>
              </a:rPr>
              <a:t>/evidence-provozovatelu-poskytujicich-nebo-zajistujicich-postovni-služby)</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Uzavření poštovní smlouvy – doručování podle daňového řádu (§ 39 odst. 3)</a:t>
            </a:r>
            <a:endParaRPr dirty="0"/>
          </a:p>
        </p:txBody>
      </p:sp>
    </p:spTree>
  </p:cSld>
  <p:clrMapOvr>
    <a:masterClrMapping/>
  </p:clrMapOvr>
  <p:transition spd="slow">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47"/>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dirty="0">
                <a:solidFill>
                  <a:schemeClr val="dk1"/>
                </a:solidFill>
                <a:latin typeface="Century Gothic"/>
                <a:ea typeface="Century Gothic"/>
                <a:cs typeface="Century Gothic"/>
                <a:sym typeface="Century Gothic"/>
              </a:rPr>
              <a:t>Daňová informační schránka § 69, 69a, 69b</a:t>
            </a:r>
            <a:endParaRPr dirty="0"/>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7200" b="1" dirty="0">
                <a:solidFill>
                  <a:srgbClr val="FF0000"/>
                </a:solidFill>
                <a:latin typeface="Century Gothic"/>
                <a:ea typeface="Century Gothic"/>
                <a:cs typeface="Century Gothic"/>
                <a:sym typeface="Century Gothic"/>
              </a:rPr>
              <a:t>Správce daně, který je k tomu technicky vybaven, …</a:t>
            </a:r>
            <a:endParaRPr sz="7200" dirty="0">
              <a:solidFill>
                <a:srgbClr val="FF0000"/>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47"/>
          <p:cNvSpPr txBox="1"/>
          <p:nvPr/>
        </p:nvSpPr>
        <p:spPr>
          <a:xfrm>
            <a:off x="515815" y="60960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Dokumentace</a:t>
            </a:r>
            <a:endParaRPr sz="36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cs-CZ" sz="3600" b="1">
                <a:solidFill>
                  <a:schemeClr val="dk1"/>
                </a:solidFill>
                <a:latin typeface="Century Gothic"/>
                <a:ea typeface="Century Gothic"/>
                <a:cs typeface="Century Gothic"/>
                <a:sym typeface="Century Gothic"/>
              </a:rPr>
              <a:t>Daňová informační schránka § 69</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i="1">
                <a:solidFill>
                  <a:schemeClr val="dk1"/>
                </a:solidFill>
                <a:latin typeface="Century Gothic"/>
                <a:ea typeface="Century Gothic"/>
                <a:cs typeface="Century Gothic"/>
                <a:sym typeface="Century Gothic"/>
              </a:rPr>
              <a:t>Informace na webových stránkách města:</a:t>
            </a: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Městský úřad ......(dále jen "MěÚ") tímto informuje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daňové subjekty, že orgány MěÚ, které jsou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v postavení správce daně, nejsou technicky vybaveny ke zřizování a provozování daňových informačních schránek ve smyslu § 69 a násl. daňového řádu a proto neposkytují službu daňových informačních schránek.</a:t>
            </a:r>
            <a:endParaRPr sz="360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56745241"/>
      </p:ext>
    </p:extLst>
  </p:cSld>
  <p:clrMapOvr>
    <a:masterClrMapping/>
  </p:clrMapOvr>
  <p:transition spd="slow">
    <p:fade thruBlk="1"/>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9CFDEC8E-B88E-4A44-ABDF-D754FD283754}"/>
              </a:ext>
            </a:extLst>
          </p:cNvPr>
          <p:cNvPicPr>
            <a:picLocks noChangeAspect="1"/>
          </p:cNvPicPr>
          <p:nvPr/>
        </p:nvPicPr>
        <p:blipFill>
          <a:blip r:embed="rId2"/>
          <a:stretch>
            <a:fillRect/>
          </a:stretch>
        </p:blipFill>
        <p:spPr>
          <a:xfrm>
            <a:off x="0" y="0"/>
            <a:ext cx="11241510" cy="6858000"/>
          </a:xfrm>
          <a:prstGeom prst="rect">
            <a:avLst/>
          </a:prstGeom>
        </p:spPr>
      </p:pic>
      <p:sp>
        <p:nvSpPr>
          <p:cNvPr id="2" name="Nadpis 1">
            <a:extLst>
              <a:ext uri="{FF2B5EF4-FFF2-40B4-BE49-F238E27FC236}">
                <a16:creationId xmlns:a16="http://schemas.microsoft.com/office/drawing/2014/main" id="{A9DECFCB-DF40-4CF6-B478-57E901979E82}"/>
              </a:ext>
            </a:extLst>
          </p:cNvPr>
          <p:cNvSpPr>
            <a:spLocks noGrp="1"/>
          </p:cNvSpPr>
          <p:nvPr>
            <p:ph type="title"/>
          </p:nvPr>
        </p:nvSpPr>
        <p:spPr>
          <a:xfrm>
            <a:off x="1274315" y="195608"/>
            <a:ext cx="8915399" cy="711083"/>
          </a:xfrm>
        </p:spPr>
        <p:txBody>
          <a:bodyPr/>
          <a:lstStyle/>
          <a:p>
            <a:pPr algn="ctr"/>
            <a:r>
              <a:rPr lang="cs-CZ" b="1" dirty="0">
                <a:solidFill>
                  <a:schemeClr val="bg1"/>
                </a:solidFill>
              </a:rPr>
              <a:t>Spisový a skartační řád a plán </a:t>
            </a:r>
          </a:p>
        </p:txBody>
      </p:sp>
    </p:spTree>
    <p:extLst>
      <p:ext uri="{BB962C8B-B14F-4D97-AF65-F5344CB8AC3E}">
        <p14:creationId xmlns:p14="http://schemas.microsoft.com/office/powerpoint/2010/main" val="305554236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D5810BA-565B-487C-8316-8179F1A1CAB3}"/>
              </a:ext>
            </a:extLst>
          </p:cNvPr>
          <p:cNvSpPr/>
          <p:nvPr/>
        </p:nvSpPr>
        <p:spPr>
          <a:xfrm>
            <a:off x="1823661" y="293728"/>
            <a:ext cx="10090483" cy="6494085"/>
          </a:xfrm>
          <a:prstGeom prst="rect">
            <a:avLst/>
          </a:prstGeom>
        </p:spPr>
        <p:txBody>
          <a:bodyPr wrap="square">
            <a:spAutoFit/>
          </a:bodyPr>
          <a:lstStyle/>
          <a:p>
            <a:r>
              <a:rPr lang="cs-CZ" sz="3200" b="1" dirty="0"/>
              <a:t>Výkonem spisové služby je zajištění odborné správy dokumentů</a:t>
            </a:r>
            <a:r>
              <a:rPr lang="cs-CZ" sz="3200" dirty="0"/>
              <a:t> vzniklých z činnosti původce, popřípadě z činnosti jeho právních předchůdců, zahrnující jejich řádný příjem, evidenci, rozdělování, oběh, vyřizování, vyhotovování, podepisování, odesílání, ukládání a vyřazování ve skartačním řízení, a to včetně kontroly těchto činností. </a:t>
            </a:r>
          </a:p>
          <a:p>
            <a:endParaRPr lang="cs-CZ" sz="3200" dirty="0"/>
          </a:p>
          <a:p>
            <a:r>
              <a:rPr lang="cs-CZ" sz="3200" b="1" dirty="0"/>
              <a:t>Spisovou službu vykonávají všechny obce. </a:t>
            </a:r>
          </a:p>
          <a:p>
            <a:endParaRPr lang="cs-CZ" sz="3200" dirty="0"/>
          </a:p>
          <a:p>
            <a:r>
              <a:rPr lang="cs-CZ" sz="3200" dirty="0"/>
              <a:t>Většina obcí se také může rozhodnout, zda spisovou službu povede v </a:t>
            </a:r>
            <a:r>
              <a:rPr lang="cs-CZ" sz="3200" b="1" dirty="0"/>
              <a:t>listinné nebo elektronické </a:t>
            </a:r>
            <a:r>
              <a:rPr lang="cs-CZ" sz="3200" dirty="0"/>
              <a:t>formě.</a:t>
            </a:r>
          </a:p>
          <a:p>
            <a:endParaRPr lang="cs-CZ" sz="3200" dirty="0"/>
          </a:p>
        </p:txBody>
      </p:sp>
    </p:spTree>
    <p:extLst>
      <p:ext uri="{BB962C8B-B14F-4D97-AF65-F5344CB8AC3E}">
        <p14:creationId xmlns:p14="http://schemas.microsoft.com/office/powerpoint/2010/main" val="11979421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707036C-4D4C-4251-91C9-17946A593A68}"/>
              </a:ext>
            </a:extLst>
          </p:cNvPr>
          <p:cNvSpPr/>
          <p:nvPr/>
        </p:nvSpPr>
        <p:spPr>
          <a:xfrm>
            <a:off x="1604834" y="114151"/>
            <a:ext cx="9994232" cy="6494085"/>
          </a:xfrm>
          <a:prstGeom prst="rect">
            <a:avLst/>
          </a:prstGeom>
        </p:spPr>
        <p:txBody>
          <a:bodyPr wrap="square">
            <a:spAutoFit/>
          </a:bodyPr>
          <a:lstStyle/>
          <a:p>
            <a:r>
              <a:rPr lang="cs-CZ" sz="3200" dirty="0"/>
              <a:t>Povinnost vést spisovou službu a pravidla pro skartační řízení upravuje zákon o archivnictví a spisové službě a vyhláška o spisové službě. </a:t>
            </a:r>
          </a:p>
          <a:p>
            <a:endParaRPr lang="cs-CZ" sz="3200" dirty="0"/>
          </a:p>
          <a:p>
            <a:r>
              <a:rPr lang="cs-CZ" sz="3200" dirty="0"/>
              <a:t>Byl také vyhlášen národní standard pro elektronické systémy spisové služby. </a:t>
            </a:r>
          </a:p>
          <a:p>
            <a:endParaRPr lang="cs-CZ" sz="3200" dirty="0"/>
          </a:p>
          <a:p>
            <a:r>
              <a:rPr lang="cs-CZ" sz="3200" dirty="0"/>
              <a:t>Ministerstvem vnitra ČR vydala metodiku, která obsahuje vybrané právní předpisy, stanovující povinnosti v souvislosti s ukládáním dokumentů. </a:t>
            </a:r>
          </a:p>
          <a:p>
            <a:endParaRPr lang="cs-CZ" sz="3200" dirty="0"/>
          </a:p>
          <a:p>
            <a:r>
              <a:rPr lang="cs-CZ" sz="3200" dirty="0"/>
              <a:t>Po provedení revize spisového řádu by měly obce využít konzultace s příslušným archivem.</a:t>
            </a:r>
          </a:p>
        </p:txBody>
      </p:sp>
    </p:spTree>
    <p:extLst>
      <p:ext uri="{BB962C8B-B14F-4D97-AF65-F5344CB8AC3E}">
        <p14:creationId xmlns:p14="http://schemas.microsoft.com/office/powerpoint/2010/main" val="17368321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EE87CBC-308D-4AD2-99AE-9D5E3FFAA50C}"/>
              </a:ext>
            </a:extLst>
          </p:cNvPr>
          <p:cNvSpPr/>
          <p:nvPr/>
        </p:nvSpPr>
        <p:spPr>
          <a:xfrm>
            <a:off x="1957136" y="866273"/>
            <a:ext cx="10234864" cy="5693866"/>
          </a:xfrm>
          <a:prstGeom prst="rect">
            <a:avLst/>
          </a:prstGeom>
        </p:spPr>
        <p:txBody>
          <a:bodyPr wrap="square">
            <a:spAutoFit/>
          </a:bodyPr>
          <a:lstStyle/>
          <a:p>
            <a:r>
              <a:rPr lang="cs-CZ" sz="2800" b="1" dirty="0"/>
              <a:t>Likvidace dokumentů se realizuje až po ukončeném skartačním řízení. </a:t>
            </a:r>
          </a:p>
          <a:p>
            <a:r>
              <a:rPr lang="cs-CZ" sz="2800" dirty="0"/>
              <a:t>Pro zpracování osobních údajů, na které se přímo váže skartační lhůta, platí, že nemohou být po dobu této lhůty a po dobu realizace na tuto lhůtu navazujícího skartačního řízení na základě žádosti subjektu údajů smazány. K výmazu dochází automaticky po realizaci skartačního řízení a pouze v případě, že příslušné dokumenty nebyly vybrány za archiválie a jako takové předány k archivaci příslušnému archivu. Pokud by došlo k vymazání osobních údajů během skartační doby, původce by se dopustil přestupku podle zákona o archivnictví a spisové službě. </a:t>
            </a:r>
          </a:p>
          <a:p>
            <a:r>
              <a:rPr lang="cs-CZ" sz="2800" b="1" dirty="0"/>
              <a:t>Problematika např. osobnostních práv a dědického řízení.</a:t>
            </a:r>
          </a:p>
        </p:txBody>
      </p:sp>
    </p:spTree>
    <p:extLst>
      <p:ext uri="{BB962C8B-B14F-4D97-AF65-F5344CB8AC3E}">
        <p14:creationId xmlns:p14="http://schemas.microsoft.com/office/powerpoint/2010/main" val="128857563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3A64500-76B4-4C33-97CF-9AF021F18CCE}"/>
              </a:ext>
            </a:extLst>
          </p:cNvPr>
          <p:cNvSpPr/>
          <p:nvPr/>
        </p:nvSpPr>
        <p:spPr>
          <a:xfrm>
            <a:off x="401053" y="0"/>
            <a:ext cx="11790947" cy="6986528"/>
          </a:xfrm>
          <a:prstGeom prst="rect">
            <a:avLst/>
          </a:prstGeom>
        </p:spPr>
        <p:txBody>
          <a:bodyPr wrap="square">
            <a:spAutoFit/>
          </a:bodyPr>
          <a:lstStyle/>
          <a:p>
            <a:r>
              <a:rPr lang="cs-CZ" sz="3200" b="1" dirty="0"/>
              <a:t>Rozsah zpracování osobních údajů po dobu běhu skartační lhůty, tedy pro účely uložení dokumentů, je dán vždy rozsahem zpracování pro účely příslušné agendy obce.</a:t>
            </a:r>
          </a:p>
          <a:p>
            <a:endParaRPr lang="cs-CZ" sz="3200" dirty="0"/>
          </a:p>
          <a:p>
            <a:r>
              <a:rPr lang="cs-CZ" sz="3200" dirty="0"/>
              <a:t>Mzdové listy zaměstnanců musejí být dle zákona o účetnictví uchovány nejméně po dobu pěti let po skončení pracovního poměru. </a:t>
            </a:r>
          </a:p>
          <a:p>
            <a:r>
              <a:rPr lang="cs-CZ" sz="3200" dirty="0"/>
              <a:t>						</a:t>
            </a:r>
            <a:r>
              <a:rPr lang="cs-CZ" sz="3200" b="1" dirty="0"/>
              <a:t>x</a:t>
            </a:r>
          </a:p>
          <a:p>
            <a:r>
              <a:rPr lang="cs-CZ" sz="3200" dirty="0"/>
              <a:t>Všechny podklady pro účely důchodového pojištění, </a:t>
            </a:r>
            <a:r>
              <a:rPr lang="cs-CZ" sz="3200" b="1" dirty="0"/>
              <a:t>a to včetně mzdových listů </a:t>
            </a:r>
            <a:r>
              <a:rPr lang="cs-CZ" sz="3200" dirty="0"/>
              <a:t>a jiných podkladů potřebných pro účely stanovení nároku na dávky důchodového pojištění, musejí být dle zákona o důchodovém pojištění uchovány nejméně po dobu 30 let po kalendářním roce následujícím po roce, kterého se týkají.</a:t>
            </a:r>
          </a:p>
        </p:txBody>
      </p:sp>
    </p:spTree>
    <p:extLst>
      <p:ext uri="{BB962C8B-B14F-4D97-AF65-F5344CB8AC3E}">
        <p14:creationId xmlns:p14="http://schemas.microsoft.com/office/powerpoint/2010/main" val="12681900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3351609-34F1-444B-84D0-CE343B08A3DA}"/>
              </a:ext>
            </a:extLst>
          </p:cNvPr>
          <p:cNvSpPr/>
          <p:nvPr/>
        </p:nvSpPr>
        <p:spPr>
          <a:xfrm>
            <a:off x="1860884" y="547953"/>
            <a:ext cx="10058399" cy="6001643"/>
          </a:xfrm>
          <a:prstGeom prst="rect">
            <a:avLst/>
          </a:prstGeom>
        </p:spPr>
        <p:txBody>
          <a:bodyPr wrap="square">
            <a:spAutoFit/>
          </a:bodyPr>
          <a:lstStyle/>
          <a:p>
            <a:r>
              <a:rPr lang="cs-CZ" sz="3200" b="1" dirty="0"/>
              <a:t>Pokuty (ukládání, hrazení) 					S/5 </a:t>
            </a:r>
          </a:p>
          <a:p>
            <a:r>
              <a:rPr lang="cs-CZ" sz="3200" b="1" dirty="0"/>
              <a:t>Přestupky, správní trestání 					V/5</a:t>
            </a:r>
          </a:p>
          <a:p>
            <a:endParaRPr lang="cs-CZ" sz="3200" b="1" dirty="0"/>
          </a:p>
          <a:p>
            <a:r>
              <a:rPr lang="cs-CZ" sz="3200" b="1" dirty="0"/>
              <a:t>Místní daně a poplatky 						S/5</a:t>
            </a:r>
          </a:p>
          <a:p>
            <a:r>
              <a:rPr lang="cs-CZ" sz="3200" b="1" dirty="0"/>
              <a:t>Jiné daně a poplatky 						S/5</a:t>
            </a:r>
          </a:p>
          <a:p>
            <a:r>
              <a:rPr lang="cs-CZ" sz="3200" b="1" dirty="0"/>
              <a:t>Rejstříky, výkazy apod., likvidace nedoplatků 	V/5</a:t>
            </a:r>
          </a:p>
          <a:p>
            <a:endParaRPr lang="cs-CZ" sz="3200" dirty="0"/>
          </a:p>
          <a:p>
            <a:r>
              <a:rPr lang="cs-CZ" sz="3200" dirty="0"/>
              <a:t>Vymáhání bude spadat do dělené správy, tedy daňového řádu a tady je možno vybrat až do 20 let od vzniku nedoplatku.</a:t>
            </a:r>
          </a:p>
          <a:p>
            <a:endParaRPr lang="cs-CZ" sz="3200" dirty="0"/>
          </a:p>
          <a:p>
            <a:r>
              <a:rPr lang="cs-CZ" sz="3200" b="1" dirty="0">
                <a:solidFill>
                  <a:srgbClr val="FF0000"/>
                </a:solidFill>
              </a:rPr>
              <a:t>Skartační lhůta začne běžet až po uzavření spisu!</a:t>
            </a:r>
          </a:p>
        </p:txBody>
      </p:sp>
    </p:spTree>
    <p:extLst>
      <p:ext uri="{BB962C8B-B14F-4D97-AF65-F5344CB8AC3E}">
        <p14:creationId xmlns:p14="http://schemas.microsoft.com/office/powerpoint/2010/main" val="38313644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2D11F4C1-A367-4314-8D84-CA59532626F7}"/>
              </a:ext>
            </a:extLst>
          </p:cNvPr>
          <p:cNvSpPr/>
          <p:nvPr/>
        </p:nvSpPr>
        <p:spPr>
          <a:xfrm>
            <a:off x="1572126" y="674400"/>
            <a:ext cx="10619874" cy="5509200"/>
          </a:xfrm>
          <a:prstGeom prst="rect">
            <a:avLst/>
          </a:prstGeom>
        </p:spPr>
        <p:txBody>
          <a:bodyPr wrap="square">
            <a:spAutoFit/>
          </a:bodyPr>
          <a:lstStyle/>
          <a:p>
            <a:r>
              <a:rPr lang="cs-CZ" sz="3200" dirty="0"/>
              <a:t>Základním účelem zpracování údajů v průběhu uložení dokumentů (a po dobu do dosažení skartační lhůty) je zajištění výkonu spisové služby v rozsahu stanoveném zákonem o archivnictví a spisové službě a </a:t>
            </a:r>
            <a:r>
              <a:rPr lang="cs-CZ" sz="3200" b="1" dirty="0"/>
              <a:t>případně dalšími zákony, které zpravidla stanoví rozsah a délku uchování jednotlivých částí dokumentace. </a:t>
            </a:r>
            <a:r>
              <a:rPr lang="cs-CZ" sz="3200" dirty="0"/>
              <a:t>Po uplynutí skartační lhůty a následné realizaci skartačního řízení (které by mělo být podrobně popsáno ve spisovém řádu organizace) je účelem resp. operací zpracování zejména skartace dokumentů v souladu se spisovým řádem obce, který obsahuje i spisový a skartační plán. </a:t>
            </a:r>
          </a:p>
        </p:txBody>
      </p:sp>
    </p:spTree>
    <p:extLst>
      <p:ext uri="{BB962C8B-B14F-4D97-AF65-F5344CB8AC3E}">
        <p14:creationId xmlns:p14="http://schemas.microsoft.com/office/powerpoint/2010/main" val="283384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E2D6828-F7DC-4315-BAB6-F652F31CC4C4}"/>
              </a:ext>
            </a:extLst>
          </p:cNvPr>
          <p:cNvSpPr/>
          <p:nvPr/>
        </p:nvSpPr>
        <p:spPr>
          <a:xfrm>
            <a:off x="2245895" y="444663"/>
            <a:ext cx="9192126" cy="6247864"/>
          </a:xfrm>
          <a:prstGeom prst="rect">
            <a:avLst/>
          </a:prstGeom>
        </p:spPr>
        <p:txBody>
          <a:bodyPr wrap="square">
            <a:spAutoFit/>
          </a:bodyPr>
          <a:lstStyle/>
          <a:p>
            <a:pPr algn="ctr"/>
            <a:r>
              <a:rPr lang="cs-CZ" sz="2000" b="1" dirty="0"/>
              <a:t>Rejstřík znaků spisového a skartačního plánu podle hlavních skupin</a:t>
            </a:r>
          </a:p>
          <a:p>
            <a:endParaRPr lang="cs-CZ" sz="2000" dirty="0"/>
          </a:p>
          <a:p>
            <a:endParaRPr lang="cs-CZ" sz="2000" dirty="0"/>
          </a:p>
          <a:p>
            <a:r>
              <a:rPr lang="cs-CZ" sz="2000" dirty="0"/>
              <a:t>Skupina dokumentů 						Spisový znak</a:t>
            </a:r>
          </a:p>
          <a:p>
            <a:endParaRPr lang="cs-CZ" sz="2000" dirty="0"/>
          </a:p>
          <a:p>
            <a:r>
              <a:rPr lang="cs-CZ" sz="2000" dirty="0"/>
              <a:t>VŠEOBECNÉ DOKUMENTY 					01. až 30. </a:t>
            </a:r>
          </a:p>
          <a:p>
            <a:r>
              <a:rPr lang="cs-CZ" sz="2000" dirty="0"/>
              <a:t>ORGNIZAČNÍ ZÁLEŽITOSTI 					31. až 43. </a:t>
            </a:r>
          </a:p>
          <a:p>
            <a:r>
              <a:rPr lang="cs-CZ" sz="2000" dirty="0"/>
              <a:t>PERSONÁLNÍ AGENDA 					44. až 49. </a:t>
            </a:r>
          </a:p>
          <a:p>
            <a:r>
              <a:rPr lang="cs-CZ" sz="2000" dirty="0"/>
              <a:t>FINANCE 							50. až 53. </a:t>
            </a:r>
          </a:p>
          <a:p>
            <a:r>
              <a:rPr lang="cs-CZ" sz="2000" dirty="0"/>
              <a:t>¨ŽIVOTNÍ PROSTŘEDÍ 						54. až 65. </a:t>
            </a:r>
          </a:p>
          <a:p>
            <a:r>
              <a:rPr lang="cs-CZ" sz="2000" dirty="0"/>
              <a:t>HOSPODAŘENÍ A MAJETEK OBCE				66. až 71. </a:t>
            </a:r>
          </a:p>
          <a:p>
            <a:r>
              <a:rPr lang="cs-CZ" sz="2000" dirty="0"/>
              <a:t>DOPRAVA A POZEMNÍ KOMUNIKACE 				72. až 73. </a:t>
            </a:r>
          </a:p>
          <a:p>
            <a:r>
              <a:rPr lang="cs-CZ" sz="2000" dirty="0"/>
              <a:t>ÚZEMNÍ PLÁNOVÁNÍ A STAVEBNÍ ŘÁD 			74. až 78. </a:t>
            </a:r>
          </a:p>
          <a:p>
            <a:r>
              <a:rPr lang="cs-CZ" sz="2000" dirty="0"/>
              <a:t>KULTURA 							79. až 82. </a:t>
            </a:r>
          </a:p>
          <a:p>
            <a:r>
              <a:rPr lang="cs-CZ" sz="2000" dirty="0"/>
              <a:t>ŠKOLSTVÍ, MLÁDEŽ A SPORT, SOCIÁLNÍ SLUŽBY 		83. až 87. </a:t>
            </a:r>
          </a:p>
          <a:p>
            <a:r>
              <a:rPr lang="cs-CZ" sz="2000" dirty="0"/>
              <a:t>POŽÁRNÍ OCHRANA 						88. až 89. </a:t>
            </a:r>
          </a:p>
          <a:p>
            <a:r>
              <a:rPr lang="cs-CZ" sz="2000" dirty="0"/>
              <a:t>VŠEOBECNÁ VNITŘNÍ SPRÁVA 				90. až 106.</a:t>
            </a:r>
          </a:p>
          <a:p>
            <a:endParaRPr lang="cs-CZ" sz="2000" dirty="0"/>
          </a:p>
          <a:p>
            <a:r>
              <a:rPr lang="cs-CZ" sz="2000" dirty="0"/>
              <a:t> </a:t>
            </a:r>
            <a:r>
              <a:rPr lang="cs-CZ" sz="2000" i="1" dirty="0"/>
              <a:t>Převzato: Obec Hostín</a:t>
            </a:r>
          </a:p>
          <a:p>
            <a:endParaRPr lang="cs-CZ" sz="2000" dirty="0"/>
          </a:p>
        </p:txBody>
      </p:sp>
    </p:spTree>
    <p:extLst>
      <p:ext uri="{BB962C8B-B14F-4D97-AF65-F5344CB8AC3E}">
        <p14:creationId xmlns:p14="http://schemas.microsoft.com/office/powerpoint/2010/main" val="2277991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1"/>
          <p:cNvSpPr txBox="1"/>
          <p:nvPr/>
        </p:nvSpPr>
        <p:spPr>
          <a:xfrm>
            <a:off x="457201" y="1294396"/>
            <a:ext cx="11734799" cy="48936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dirty="0">
                <a:solidFill>
                  <a:srgbClr val="FF0000"/>
                </a:solidFill>
                <a:latin typeface="Century Gothic"/>
                <a:ea typeface="Century Gothic"/>
                <a:cs typeface="Century Gothic"/>
                <a:sym typeface="Century Gothic"/>
              </a:rPr>
              <a:t>Prostřednictvím provozovatelem poštovních služeb</a:t>
            </a:r>
            <a:endParaRPr dirty="0"/>
          </a:p>
          <a:p>
            <a:pPr marL="0" marR="0" lvl="0" indent="0" algn="ctr" rtl="0">
              <a:spcBef>
                <a:spcPts val="0"/>
              </a:spcBef>
              <a:spcAft>
                <a:spcPts val="0"/>
              </a:spcAft>
              <a:buNone/>
            </a:pPr>
            <a:endParaRPr sz="3600" b="1" dirty="0">
              <a:solidFill>
                <a:srgbClr val="FF0000"/>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Century Gothic"/>
                <a:ea typeface="Century Gothic"/>
                <a:cs typeface="Century Gothic"/>
                <a:sym typeface="Century Gothic"/>
              </a:rPr>
              <a:t>Pro správné doručení je nutné dodržet zákonný postup, především pak:</a:t>
            </a:r>
            <a:endParaRPr dirty="0"/>
          </a:p>
          <a:p>
            <a:pPr marL="0" marR="0" lvl="0" indent="0" algn="l" rtl="0">
              <a:spcBef>
                <a:spcPts val="0"/>
              </a:spcBef>
              <a:spcAft>
                <a:spcPts val="0"/>
              </a:spcAft>
              <a:buNone/>
            </a:pPr>
            <a:endParaRPr sz="4000" b="1" dirty="0">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dirty="0">
                <a:solidFill>
                  <a:schemeClr val="dk1"/>
                </a:solidFill>
                <a:latin typeface="Century Gothic"/>
                <a:ea typeface="Century Gothic"/>
                <a:cs typeface="Century Gothic"/>
                <a:sym typeface="Century Gothic"/>
              </a:rPr>
              <a:t>§ 44 – doručování fyzickým osobám </a:t>
            </a:r>
            <a:endParaRPr dirty="0"/>
          </a:p>
        </p:txBody>
      </p:sp>
    </p:spTree>
  </p:cSld>
  <p:clrMapOvr>
    <a:masterClrMapping/>
  </p:clrMapOvr>
  <p:transition spd="slow">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A12939D-2454-4796-B605-84AB589321B9}"/>
              </a:ext>
            </a:extLst>
          </p:cNvPr>
          <p:cNvSpPr/>
          <p:nvPr/>
        </p:nvSpPr>
        <p:spPr>
          <a:xfrm>
            <a:off x="2117558" y="818148"/>
            <a:ext cx="9448799" cy="5355312"/>
          </a:xfrm>
          <a:prstGeom prst="rect">
            <a:avLst/>
          </a:prstGeom>
        </p:spPr>
        <p:txBody>
          <a:bodyPr wrap="square">
            <a:spAutoFit/>
          </a:bodyPr>
          <a:lstStyle/>
          <a:p>
            <a:r>
              <a:rPr lang="cs-CZ" sz="1800" b="1" dirty="0"/>
              <a:t>Spisový</a:t>
            </a:r>
          </a:p>
          <a:p>
            <a:r>
              <a:rPr lang="cs-CZ" sz="1800" b="1" dirty="0"/>
              <a:t> znak 	 	Druh dokumentu 				Skartační znak / skartační lhůta</a:t>
            </a:r>
          </a:p>
          <a:p>
            <a:r>
              <a:rPr lang="cs-CZ" sz="1800" b="1" dirty="0"/>
              <a:t>(</a:t>
            </a:r>
            <a:r>
              <a:rPr lang="cs-CZ" sz="1800" b="1" dirty="0" err="1"/>
              <a:t>podznak</a:t>
            </a:r>
            <a:r>
              <a:rPr lang="cs-CZ" sz="1800" b="1" dirty="0"/>
              <a:t>)</a:t>
            </a:r>
          </a:p>
          <a:p>
            <a:endParaRPr lang="cs-CZ" sz="1800" dirty="0"/>
          </a:p>
          <a:p>
            <a:r>
              <a:rPr lang="cs-CZ" sz="1800" dirty="0"/>
              <a:t>		</a:t>
            </a:r>
            <a:r>
              <a:rPr lang="cs-CZ" sz="1800" b="1" i="1" dirty="0"/>
              <a:t>VŠEOBECNÉ DOKUMENTY </a:t>
            </a:r>
          </a:p>
          <a:p>
            <a:endParaRPr lang="cs-CZ" sz="1800" b="1" i="1" dirty="0"/>
          </a:p>
          <a:p>
            <a:r>
              <a:rPr lang="cs-CZ" sz="1800" dirty="0"/>
              <a:t>01. 	 Dokumenty, které nelze zařadit do jiných věcných skupin 			</a:t>
            </a:r>
          </a:p>
          <a:p>
            <a:r>
              <a:rPr lang="cs-CZ" sz="1800" dirty="0"/>
              <a:t>01.1 	 - Dokumenty starosty obce a místostarosty 				 V/10 </a:t>
            </a:r>
          </a:p>
          <a:p>
            <a:r>
              <a:rPr lang="cs-CZ" sz="1800" dirty="0"/>
              <a:t>01.2 	 - Práva související s ochranou osobních údajů 			 V/10</a:t>
            </a:r>
          </a:p>
          <a:p>
            <a:r>
              <a:rPr lang="cs-CZ" sz="1800" dirty="0"/>
              <a:t>01.3 	 - Ostatní dokumenty 						 V/5 </a:t>
            </a:r>
          </a:p>
          <a:p>
            <a:endParaRPr lang="cs-CZ" sz="1800" dirty="0"/>
          </a:p>
          <a:p>
            <a:r>
              <a:rPr lang="cs-CZ" sz="1800" dirty="0"/>
              <a:t>02. 	Spolupráce se státními orgány a jinými subjekty </a:t>
            </a:r>
          </a:p>
          <a:p>
            <a:r>
              <a:rPr lang="cs-CZ" sz="1800" dirty="0"/>
              <a:t>02.1	- Součinnost se správními úřady					 V/5 </a:t>
            </a:r>
          </a:p>
          <a:p>
            <a:r>
              <a:rPr lang="cs-CZ" sz="1800" dirty="0"/>
              <a:t>02.2	- Spolupráce s jinými územními samosprávnými celky			 V/5  </a:t>
            </a:r>
          </a:p>
          <a:p>
            <a:r>
              <a:rPr lang="cs-CZ" sz="1800" dirty="0"/>
              <a:t>02.3	- Součinnost a spolupráce s jinými orgány a subjekty 			 V/5 </a:t>
            </a:r>
          </a:p>
          <a:p>
            <a:r>
              <a:rPr lang="cs-CZ" sz="1800" dirty="0"/>
              <a:t>02.4	- Členství ve Svazu měst a obcí ČR apod. 				 V/5 </a:t>
            </a:r>
          </a:p>
          <a:p>
            <a:endParaRPr lang="cs-CZ" sz="1800" dirty="0"/>
          </a:p>
          <a:p>
            <a:r>
              <a:rPr lang="cs-CZ" sz="1800" i="1" dirty="0"/>
              <a:t>Převzato: Obec Hostín</a:t>
            </a:r>
          </a:p>
        </p:txBody>
      </p:sp>
    </p:spTree>
    <p:extLst>
      <p:ext uri="{BB962C8B-B14F-4D97-AF65-F5344CB8AC3E}">
        <p14:creationId xmlns:p14="http://schemas.microsoft.com/office/powerpoint/2010/main" val="382582268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85C07D6-C910-4CCF-BAF8-23B37CD989E9}"/>
              </a:ext>
            </a:extLst>
          </p:cNvPr>
          <p:cNvSpPr/>
          <p:nvPr/>
        </p:nvSpPr>
        <p:spPr>
          <a:xfrm>
            <a:off x="1757778" y="258901"/>
            <a:ext cx="9951867" cy="5047536"/>
          </a:xfrm>
          <a:prstGeom prst="rect">
            <a:avLst/>
          </a:prstGeom>
        </p:spPr>
        <p:txBody>
          <a:bodyPr wrap="square">
            <a:spAutoFit/>
          </a:bodyPr>
          <a:lstStyle/>
          <a:p>
            <a:pPr marL="285750" indent="-285750">
              <a:buFontTx/>
              <a:buChar char="-"/>
            </a:pPr>
            <a:r>
              <a:rPr lang="cs-CZ" sz="2800" dirty="0"/>
              <a:t>Všechny obce by měli požadovat od MV vzorové spisové a skartační řády a spisové a skartační plány</a:t>
            </a:r>
          </a:p>
          <a:p>
            <a:pPr marL="285750" indent="-285750">
              <a:buFontTx/>
              <a:buChar char="-"/>
            </a:pPr>
            <a:r>
              <a:rPr lang="cs-CZ" sz="2800" dirty="0"/>
              <a:t>Máme pro obce I typu skartační plán na </a:t>
            </a:r>
            <a:r>
              <a:rPr lang="cs-CZ" sz="2800" dirty="0">
                <a:hlinkClick r:id="rId2"/>
              </a:rPr>
              <a:t>https://spmo.cz/e-urad/</a:t>
            </a:r>
            <a:endParaRPr lang="cs-CZ" sz="2800" dirty="0"/>
          </a:p>
          <a:p>
            <a:pPr marL="285750" indent="-285750">
              <a:buFontTx/>
              <a:buChar char="-"/>
            </a:pPr>
            <a:r>
              <a:rPr lang="cs-CZ" sz="2800" dirty="0"/>
              <a:t>Novela místních poplatků 2024 !!!</a:t>
            </a:r>
          </a:p>
          <a:p>
            <a:pPr marL="285750" indent="-285750">
              <a:buFontTx/>
              <a:buChar char="-"/>
            </a:pPr>
            <a:r>
              <a:rPr lang="cs-CZ" sz="2800" dirty="0"/>
              <a:t>Nové školení</a:t>
            </a:r>
          </a:p>
          <a:p>
            <a:pPr marL="285750" indent="-285750">
              <a:buFontTx/>
              <a:buChar char="-"/>
            </a:pPr>
            <a:r>
              <a:rPr lang="cs-CZ" sz="2800" dirty="0"/>
              <a:t>Možnost studia a získání titulu MPA včetně povinných školení podle zákona pro rok 2024 a dále (průběžně)</a:t>
            </a:r>
            <a:endParaRPr lang="cs-CZ" sz="2800" dirty="0">
              <a:solidFill>
                <a:srgbClr val="FF0000"/>
              </a:solidFill>
            </a:endParaRPr>
          </a:p>
          <a:p>
            <a:pPr marL="285750" indent="-285750">
              <a:buFontTx/>
              <a:buChar char="-"/>
            </a:pPr>
            <a:r>
              <a:rPr lang="cs-CZ" sz="2800" b="1" dirty="0"/>
              <a:t>E-úřad</a:t>
            </a:r>
            <a:r>
              <a:rPr lang="cs-CZ" sz="2800" dirty="0"/>
              <a:t> – vše pohromadě – </a:t>
            </a:r>
            <a:r>
              <a:rPr lang="cs-CZ" sz="2800" dirty="0">
                <a:hlinkClick r:id="rId2"/>
              </a:rPr>
              <a:t>https://spmo.cz/e-urad/</a:t>
            </a:r>
            <a:endParaRPr lang="cs-CZ" sz="2800" dirty="0"/>
          </a:p>
          <a:p>
            <a:pPr marL="285750" indent="-285750">
              <a:buFontTx/>
              <a:buChar char="-"/>
            </a:pPr>
            <a:r>
              <a:rPr lang="cs-CZ" sz="2800" dirty="0"/>
              <a:t>Kontrola e-mailových adres pro nabídky</a:t>
            </a:r>
          </a:p>
          <a:p>
            <a:pPr marL="285750" indent="-285750">
              <a:buFontTx/>
              <a:buChar char="-"/>
            </a:pPr>
            <a:r>
              <a:rPr lang="cs-CZ" sz="2800" dirty="0"/>
              <a:t>Služby – v hlavním menu</a:t>
            </a:r>
          </a:p>
          <a:p>
            <a:pPr marL="285750" indent="-285750">
              <a:buFontTx/>
              <a:buChar char="-"/>
            </a:pPr>
            <a:r>
              <a:rPr lang="cs-CZ" dirty="0"/>
              <a:t>???</a:t>
            </a:r>
          </a:p>
        </p:txBody>
      </p:sp>
    </p:spTree>
    <p:extLst>
      <p:ext uri="{BB962C8B-B14F-4D97-AF65-F5344CB8AC3E}">
        <p14:creationId xmlns:p14="http://schemas.microsoft.com/office/powerpoint/2010/main" val="349127342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Ã½sledek obrÃ¡zku pro zavalenÃ¡ papÃ­rama">
            <a:extLst>
              <a:ext uri="{FF2B5EF4-FFF2-40B4-BE49-F238E27FC236}">
                <a16:creationId xmlns:a16="http://schemas.microsoft.com/office/drawing/2014/main" id="{A817124B-E9C4-4C88-800E-8156EF251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115" y="664410"/>
            <a:ext cx="8293769" cy="552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6027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1" name="Google Shape;871;p154"/>
          <p:cNvSpPr/>
          <p:nvPr/>
        </p:nvSpPr>
        <p:spPr>
          <a:xfrm>
            <a:off x="2639023" y="244389"/>
            <a:ext cx="7307865"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3600"/>
              <a:buFont typeface="Century Gothic"/>
              <a:buNone/>
            </a:pPr>
            <a:r>
              <a:rPr lang="cs-CZ" sz="3600" b="1" dirty="0">
                <a:solidFill>
                  <a:srgbClr val="FF0000"/>
                </a:solidFill>
                <a:latin typeface="Century Gothic"/>
                <a:ea typeface="Century Gothic"/>
                <a:cs typeface="Century Gothic"/>
                <a:sym typeface="Century Gothic"/>
              </a:rPr>
              <a:t>Dotazy</a:t>
            </a:r>
            <a:endParaRPr sz="36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3600"/>
              <a:buFont typeface="Century Gothic"/>
              <a:buNone/>
            </a:pPr>
            <a:endParaRPr sz="3600"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3600"/>
              <a:buFont typeface="Century Gothic"/>
              <a:buNone/>
            </a:pPr>
            <a:r>
              <a:rPr lang="cs-CZ" sz="3600" b="1" dirty="0">
                <a:solidFill>
                  <a:schemeClr val="dk1"/>
                </a:solidFill>
                <a:latin typeface="Century Gothic"/>
                <a:ea typeface="Century Gothic"/>
                <a:cs typeface="Century Gothic"/>
                <a:sym typeface="Century Gothic"/>
              </a:rPr>
              <a:t>Vlastimil Veselý</a:t>
            </a:r>
            <a:endParaRPr dirty="0"/>
          </a:p>
          <a:p>
            <a:pPr marL="0" marR="0" lvl="0" indent="0" algn="ctr" rtl="0">
              <a:spcBef>
                <a:spcPts val="0"/>
              </a:spcBef>
              <a:spcAft>
                <a:spcPts val="0"/>
              </a:spcAft>
              <a:buClr>
                <a:schemeClr val="dk1"/>
              </a:buClr>
              <a:buSzPts val="3600"/>
              <a:buFont typeface="Century Gothic"/>
              <a:buNone/>
            </a:pPr>
            <a:r>
              <a:rPr lang="cs-CZ" sz="3600" b="1" dirty="0">
                <a:solidFill>
                  <a:schemeClr val="dk1"/>
                </a:solidFill>
                <a:latin typeface="Century Gothic"/>
                <a:ea typeface="Century Gothic"/>
                <a:cs typeface="Century Gothic"/>
                <a:sym typeface="Century Gothic"/>
              </a:rPr>
              <a:t>vesely@catania.cz</a:t>
            </a:r>
            <a:endParaRPr dirty="0"/>
          </a:p>
        </p:txBody>
      </p:sp>
      <p:pic>
        <p:nvPicPr>
          <p:cNvPr id="4" name="Obrázek 3">
            <a:extLst>
              <a:ext uri="{FF2B5EF4-FFF2-40B4-BE49-F238E27FC236}">
                <a16:creationId xmlns:a16="http://schemas.microsoft.com/office/drawing/2014/main" id="{16D0D311-E8D7-4E39-8230-A6AB2F147523}"/>
              </a:ext>
            </a:extLst>
          </p:cNvPr>
          <p:cNvPicPr>
            <a:picLocks noChangeAspect="1"/>
          </p:cNvPicPr>
          <p:nvPr/>
        </p:nvPicPr>
        <p:blipFill>
          <a:blip r:embed="rId3"/>
          <a:stretch>
            <a:fillRect/>
          </a:stretch>
        </p:blipFill>
        <p:spPr>
          <a:xfrm>
            <a:off x="1597481" y="2715493"/>
            <a:ext cx="9390947" cy="3819963"/>
          </a:xfrm>
          <a:prstGeom prst="rect">
            <a:avLst/>
          </a:prstGeom>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4E5E530-BBC4-45DD-8A8B-64F875908334}"/>
              </a:ext>
            </a:extLst>
          </p:cNvPr>
          <p:cNvSpPr txBox="1"/>
          <p:nvPr/>
        </p:nvSpPr>
        <p:spPr>
          <a:xfrm>
            <a:off x="270588" y="139960"/>
            <a:ext cx="11921411" cy="6247864"/>
          </a:xfrm>
          <a:prstGeom prst="rect">
            <a:avLst/>
          </a:prstGeom>
          <a:noFill/>
        </p:spPr>
        <p:txBody>
          <a:bodyPr wrap="square">
            <a:spAutoFit/>
          </a:bodyPr>
          <a:lstStyle/>
          <a:p>
            <a:pPr algn="just"/>
            <a:r>
              <a:rPr lang="cs-CZ" sz="2000" b="1" i="0" dirty="0">
                <a:solidFill>
                  <a:srgbClr val="FF8400"/>
                </a:solidFill>
                <a:effectLst/>
                <a:latin typeface="Arial" panose="020B0604020202020204" pitchFamily="34" charset="0"/>
              </a:rPr>
              <a:t>§ 44</a:t>
            </a:r>
          </a:p>
          <a:p>
            <a:pPr algn="l"/>
            <a:r>
              <a:rPr lang="cs-CZ" sz="2000" b="1" i="0" dirty="0">
                <a:solidFill>
                  <a:srgbClr val="08A8F8"/>
                </a:solidFill>
                <a:effectLst/>
                <a:latin typeface="Arial" panose="020B0604020202020204" pitchFamily="34" charset="0"/>
              </a:rPr>
              <a:t>Doručování fyzickým osobám</a:t>
            </a:r>
          </a:p>
          <a:p>
            <a:pPr algn="just"/>
            <a:r>
              <a:rPr lang="cs-CZ" sz="2000" b="1" i="0" dirty="0">
                <a:solidFill>
                  <a:srgbClr val="000000"/>
                </a:solidFill>
                <a:effectLst/>
                <a:latin typeface="Arial" panose="020B0604020202020204" pitchFamily="34" charset="0"/>
              </a:rPr>
              <a:t>(1)</a:t>
            </a:r>
            <a:r>
              <a:rPr lang="cs-CZ" sz="2000" b="0" i="0" dirty="0">
                <a:solidFill>
                  <a:srgbClr val="000000"/>
                </a:solidFill>
                <a:effectLst/>
                <a:latin typeface="Arial" panose="020B0604020202020204" pitchFamily="34" charset="0"/>
              </a:rPr>
              <a:t> Fyzické osobě se doručuje </a:t>
            </a:r>
            <a:r>
              <a:rPr lang="cs-CZ" sz="2000" b="0" i="0" dirty="0">
                <a:solidFill>
                  <a:schemeClr val="accent1"/>
                </a:solidFill>
                <a:effectLst/>
                <a:latin typeface="Arial" panose="020B0604020202020204" pitchFamily="34" charset="0"/>
              </a:rPr>
              <a:t>na adresu jejího místa pobytu</a:t>
            </a:r>
            <a:r>
              <a:rPr lang="cs-CZ" sz="2000" b="0" i="0" dirty="0">
                <a:solidFill>
                  <a:srgbClr val="000000"/>
                </a:solidFill>
                <a:effectLst/>
                <a:latin typeface="Arial" panose="020B0604020202020204" pitchFamily="34" charset="0"/>
              </a:rPr>
              <a:t>, </a:t>
            </a:r>
            <a:r>
              <a:rPr lang="cs-CZ" sz="2000" b="0" i="0" dirty="0">
                <a:solidFill>
                  <a:srgbClr val="00B0F0"/>
                </a:solidFill>
                <a:effectLst/>
                <a:latin typeface="Arial" panose="020B0604020202020204" pitchFamily="34" charset="0"/>
              </a:rPr>
              <a:t>na adresu evidovanou v informačním systému evidence obyvatel, na kterou jí mají být doručovány písemnosti</a:t>
            </a:r>
            <a:r>
              <a:rPr lang="cs-CZ" sz="2000" b="0" i="0" dirty="0">
                <a:solidFill>
                  <a:srgbClr val="000000"/>
                </a:solidFill>
                <a:effectLst/>
                <a:latin typeface="Arial" panose="020B0604020202020204" pitchFamily="34" charset="0"/>
              </a:rPr>
              <a:t>, nebo </a:t>
            </a:r>
            <a:r>
              <a:rPr lang="cs-CZ" sz="2000" b="0" i="0" dirty="0">
                <a:solidFill>
                  <a:srgbClr val="92D050"/>
                </a:solidFill>
                <a:effectLst/>
                <a:latin typeface="Arial" panose="020B0604020202020204" pitchFamily="34" charset="0"/>
              </a:rPr>
              <a:t>na adresu jejího bydliště v cizině.</a:t>
            </a:r>
          </a:p>
          <a:p>
            <a:pPr algn="just"/>
            <a:r>
              <a:rPr lang="cs-CZ" sz="2000" b="1" i="0" dirty="0">
                <a:solidFill>
                  <a:schemeClr val="accent6"/>
                </a:solidFill>
                <a:effectLst/>
                <a:latin typeface="Arial" panose="020B0604020202020204" pitchFamily="34" charset="0"/>
              </a:rPr>
              <a:t>(2)</a:t>
            </a:r>
            <a:r>
              <a:rPr lang="cs-CZ" sz="2000" b="0" i="0" dirty="0">
                <a:solidFill>
                  <a:schemeClr val="accent6"/>
                </a:solidFill>
                <a:effectLst/>
                <a:latin typeface="Arial" panose="020B0604020202020204" pitchFamily="34" charset="0"/>
              </a:rPr>
              <a:t> Pro doručování písemnosti, která souvisí s podnikatelskou činností fyzické osoby, se obdobně použije ustanovení o doručování právnickým osobám. Není-li fyzická osoba jako podnikatel zapsána ve veřejném rejstříku, doručuje se jí na adresu jejího místa pobytu.</a:t>
            </a:r>
          </a:p>
          <a:p>
            <a:pPr algn="just"/>
            <a:r>
              <a:rPr lang="cs-CZ" sz="2000" b="1" i="0" dirty="0">
                <a:solidFill>
                  <a:srgbClr val="000000"/>
                </a:solidFill>
                <a:effectLst/>
                <a:latin typeface="Arial" panose="020B0604020202020204" pitchFamily="34" charset="0"/>
              </a:rPr>
              <a:t>(3)</a:t>
            </a:r>
            <a:r>
              <a:rPr lang="cs-CZ" sz="2000" b="0" i="0" dirty="0">
                <a:solidFill>
                  <a:srgbClr val="000000"/>
                </a:solidFill>
                <a:effectLst/>
                <a:latin typeface="Arial" panose="020B0604020202020204" pitchFamily="34" charset="0"/>
              </a:rPr>
              <a:t> </a:t>
            </a:r>
            <a:r>
              <a:rPr lang="cs-CZ" sz="2000" b="0" i="0" dirty="0">
                <a:solidFill>
                  <a:srgbClr val="FFC000"/>
                </a:solidFill>
                <a:effectLst/>
                <a:latin typeface="Arial" panose="020B0604020202020204" pitchFamily="34" charset="0"/>
              </a:rPr>
              <a:t>Pokud fyzická osoba požádá správce daně o doručování na jinou adresu v České republice, doručuje se písemnost na tuto adresu.</a:t>
            </a:r>
          </a:p>
          <a:p>
            <a:pPr algn="just"/>
            <a:r>
              <a:rPr lang="cs-CZ" sz="2000" b="1" i="0" dirty="0">
                <a:solidFill>
                  <a:srgbClr val="000000"/>
                </a:solidFill>
                <a:effectLst/>
                <a:latin typeface="Arial" panose="020B0604020202020204" pitchFamily="34" charset="0"/>
              </a:rPr>
              <a:t>(4)</a:t>
            </a:r>
            <a:r>
              <a:rPr lang="cs-CZ" sz="2000" b="0" i="0" dirty="0">
                <a:solidFill>
                  <a:srgbClr val="000000"/>
                </a:solidFill>
                <a:effectLst/>
                <a:latin typeface="Arial" panose="020B0604020202020204" pitchFamily="34" charset="0"/>
              </a:rPr>
              <a:t> </a:t>
            </a:r>
            <a:r>
              <a:rPr lang="cs-CZ" sz="2000" b="0" i="0" dirty="0">
                <a:solidFill>
                  <a:srgbClr val="FF0000"/>
                </a:solidFill>
                <a:effectLst/>
                <a:latin typeface="Arial" panose="020B0604020202020204" pitchFamily="34" charset="0"/>
              </a:rPr>
              <a:t>Písemnost určená do vlastních rukou adresáta se doručuje přímo adresátovi. Nebyl-li adresát písemnosti, která má být doručena do vlastních rukou, na adrese pro doručování zastižen, písemnost se uloží a adresát se </a:t>
            </a:r>
            <a:r>
              <a:rPr lang="cs-CZ" sz="2000" b="0" i="0" u="sng" dirty="0">
                <a:solidFill>
                  <a:srgbClr val="FF0000"/>
                </a:solidFill>
                <a:effectLst/>
                <a:latin typeface="Arial" panose="020B0604020202020204" pitchFamily="34" charset="0"/>
              </a:rPr>
              <a:t>vhodným způsobem upozorní, aby si ji ve lhůtě 10 dnů vyzvedl.</a:t>
            </a:r>
          </a:p>
          <a:p>
            <a:pPr algn="just"/>
            <a:r>
              <a:rPr lang="cs-CZ" sz="2000" b="1" i="0" dirty="0">
                <a:solidFill>
                  <a:srgbClr val="000000"/>
                </a:solidFill>
                <a:effectLst/>
                <a:latin typeface="Arial" panose="020B0604020202020204" pitchFamily="34" charset="0"/>
              </a:rPr>
              <a:t>(5)</a:t>
            </a:r>
            <a:r>
              <a:rPr lang="cs-CZ" sz="2000" b="0" i="0" dirty="0">
                <a:solidFill>
                  <a:srgbClr val="000000"/>
                </a:solidFill>
                <a:effectLst/>
                <a:latin typeface="Arial" panose="020B0604020202020204" pitchFamily="34" charset="0"/>
              </a:rPr>
              <a:t> Písemnost, která se nedoručuje do vlastních rukou a jejíž převzetí má být potvrzeno, se doručuje přímo adresátovi nebo jiné vhodné fyzické osobě, která se na adrese pro doručování nebo jejím blízkém okolí zdržuje, pokud souhlasí s tím, že odevzdá písemnost adresátovi. Není-li možno takto doručit, písemnost se uloží a adresát se vhodným způsobem upozorní, aby si ji ve lhůtě 10 dnů vyzvedl.</a:t>
            </a:r>
          </a:p>
          <a:p>
            <a:pPr algn="just"/>
            <a:r>
              <a:rPr lang="cs-CZ" sz="2000" b="1" i="0" dirty="0">
                <a:solidFill>
                  <a:srgbClr val="000000"/>
                </a:solidFill>
                <a:effectLst/>
                <a:latin typeface="Arial" panose="020B0604020202020204" pitchFamily="34" charset="0"/>
              </a:rPr>
              <a:t>(6)</a:t>
            </a:r>
            <a:r>
              <a:rPr lang="cs-CZ" sz="2000" b="0" i="0" dirty="0">
                <a:solidFill>
                  <a:srgbClr val="000000"/>
                </a:solidFill>
                <a:effectLst/>
                <a:latin typeface="Arial" panose="020B0604020202020204" pitchFamily="34" charset="0"/>
              </a:rPr>
              <a:t> </a:t>
            </a:r>
            <a:r>
              <a:rPr lang="cs-CZ" sz="2000" b="0" i="0" dirty="0">
                <a:solidFill>
                  <a:srgbClr val="7030A0"/>
                </a:solidFill>
                <a:effectLst/>
                <a:latin typeface="Arial" panose="020B0604020202020204" pitchFamily="34" charset="0"/>
              </a:rPr>
              <a:t>Písemnost, která se nedoručuje do vlastních rukou nebo jejíž převzetí nemá být potvrzeno adresátem, </a:t>
            </a:r>
            <a:r>
              <a:rPr lang="cs-CZ" sz="2000" b="0" i="0" u="sng" dirty="0">
                <a:solidFill>
                  <a:srgbClr val="7030A0"/>
                </a:solidFill>
                <a:effectLst/>
                <a:latin typeface="Arial" panose="020B0604020202020204" pitchFamily="34" charset="0"/>
              </a:rPr>
              <a:t>lze doručit též vložením do domovní nebo jiné adresátem užívané schránky nebo na jiné vhodné místo</a:t>
            </a:r>
            <a:r>
              <a:rPr lang="cs-CZ" sz="2000" b="0" i="0" u="sng"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4120796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4973A6C-8799-75DB-ACCE-53326AEDCFBA}"/>
              </a:ext>
            </a:extLst>
          </p:cNvPr>
          <p:cNvSpPr txBox="1"/>
          <p:nvPr/>
        </p:nvSpPr>
        <p:spPr>
          <a:xfrm>
            <a:off x="1194317" y="335903"/>
            <a:ext cx="10702213" cy="6432530"/>
          </a:xfrm>
          <a:prstGeom prst="rect">
            <a:avLst/>
          </a:prstGeom>
          <a:noFill/>
        </p:spPr>
        <p:txBody>
          <a:bodyPr wrap="square">
            <a:spAutoFit/>
          </a:bodyPr>
          <a:lstStyle/>
          <a:p>
            <a:r>
              <a:rPr lang="cs-CZ" sz="3600" b="0" i="0" dirty="0">
                <a:solidFill>
                  <a:srgbClr val="000000"/>
                </a:solidFill>
                <a:effectLst/>
                <a:latin typeface="Arial" panose="020B0604020202020204" pitchFamily="34" charset="0"/>
              </a:rPr>
              <a:t>Fyzické osobě se doručuje </a:t>
            </a:r>
            <a:r>
              <a:rPr lang="cs-CZ" sz="3600" b="0" i="0" dirty="0">
                <a:solidFill>
                  <a:srgbClr val="FF0000"/>
                </a:solidFill>
                <a:effectLst/>
                <a:latin typeface="Arial" panose="020B0604020202020204" pitchFamily="34" charset="0"/>
              </a:rPr>
              <a:t>na adresu jejího místa pobytu</a:t>
            </a:r>
            <a:r>
              <a:rPr lang="cs-CZ" sz="3600" b="0" i="0" dirty="0">
                <a:solidFill>
                  <a:srgbClr val="000000"/>
                </a:solidFill>
                <a:effectLst/>
                <a:latin typeface="Arial" panose="020B0604020202020204" pitchFamily="34" charset="0"/>
              </a:rPr>
              <a:t>, </a:t>
            </a:r>
            <a:r>
              <a:rPr lang="cs-CZ" sz="3600" b="0" i="0" dirty="0">
                <a:solidFill>
                  <a:srgbClr val="00B050"/>
                </a:solidFill>
                <a:effectLst/>
                <a:latin typeface="Arial" panose="020B0604020202020204" pitchFamily="34" charset="0"/>
              </a:rPr>
              <a:t>na adresu evidovanou v informačním systému evidence obyvatel, na kterou jí mají být doručovány písemnosti</a:t>
            </a:r>
            <a:r>
              <a:rPr lang="cs-CZ" sz="3600" b="0" i="0" dirty="0">
                <a:solidFill>
                  <a:srgbClr val="000000"/>
                </a:solidFill>
                <a:effectLst/>
                <a:latin typeface="Arial" panose="020B0604020202020204" pitchFamily="34" charset="0"/>
              </a:rPr>
              <a:t>, nebo na adresu jejího bydliště v cizině.</a:t>
            </a:r>
          </a:p>
          <a:p>
            <a:endParaRPr lang="cs-CZ" sz="3600" dirty="0">
              <a:latin typeface="Arial" panose="020B0604020202020204" pitchFamily="34" charset="0"/>
            </a:endParaRPr>
          </a:p>
          <a:p>
            <a:r>
              <a:rPr lang="cs-CZ" sz="2800" b="0" i="0" dirty="0">
                <a:solidFill>
                  <a:srgbClr val="002060"/>
                </a:solidFill>
                <a:effectLst/>
                <a:latin typeface="Arial" panose="020B0604020202020204" pitchFamily="34" charset="0"/>
              </a:rPr>
              <a:t>*</a:t>
            </a:r>
            <a:r>
              <a:rPr lang="cs-CZ" sz="2800" b="0" i="0" dirty="0">
                <a:solidFill>
                  <a:srgbClr val="FF0000"/>
                </a:solidFill>
                <a:effectLst/>
                <a:latin typeface="Arial" panose="020B0604020202020204" pitchFamily="34" charset="0"/>
              </a:rPr>
              <a:t>pro účely správy daní jde o trvalý pobyt - §13 odst. 1 písm. a) DŘ – registrace dle §127 odst. 1 písm. a) DŘ</a:t>
            </a:r>
          </a:p>
          <a:p>
            <a:r>
              <a:rPr lang="cs-CZ" sz="2800" b="0" i="0" dirty="0">
                <a:solidFill>
                  <a:srgbClr val="00B050"/>
                </a:solidFill>
                <a:effectLst/>
                <a:latin typeface="Arial" panose="020B0604020202020204" pitchFamily="34" charset="0"/>
              </a:rPr>
              <a:t>*písemná žádost daňového subjektu zapsaná v informačním systému evidence obyvatel</a:t>
            </a:r>
          </a:p>
          <a:p>
            <a:r>
              <a:rPr lang="cs-CZ" sz="2800" dirty="0">
                <a:latin typeface="Arial" panose="020B0604020202020204" pitchFamily="34" charset="0"/>
              </a:rPr>
              <a:t>* Konflikt dvou adres – pak ta udaná pozdější (mladší)</a:t>
            </a:r>
          </a:p>
          <a:p>
            <a:r>
              <a:rPr lang="cs-CZ" sz="2800" dirty="0">
                <a:latin typeface="Arial" panose="020B0604020202020204" pitchFamily="34" charset="0"/>
              </a:rPr>
              <a:t>* </a:t>
            </a:r>
            <a:r>
              <a:rPr lang="cs-CZ" sz="2800" dirty="0">
                <a:solidFill>
                  <a:srgbClr val="FF0000"/>
                </a:solidFill>
                <a:latin typeface="Arial" panose="020B0604020202020204" pitchFamily="34" charset="0"/>
              </a:rPr>
              <a:t>Teprve není-li taková adresa, je povinností doručovat na adresu trvalého pobytu!</a:t>
            </a:r>
          </a:p>
        </p:txBody>
      </p:sp>
    </p:spTree>
    <p:extLst>
      <p:ext uri="{BB962C8B-B14F-4D97-AF65-F5344CB8AC3E}">
        <p14:creationId xmlns:p14="http://schemas.microsoft.com/office/powerpoint/2010/main" val="296133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4909626" y="3771954"/>
            <a:ext cx="661181" cy="461665"/>
          </a:xfrm>
          <a:prstGeom prst="rect">
            <a:avLst/>
          </a:prstGeom>
          <a:noFill/>
        </p:spPr>
        <p:txBody>
          <a:bodyPr wrap="square" rtlCol="0">
            <a:spAutoFit/>
          </a:bodyPr>
          <a:lstStyle/>
          <a:p>
            <a:r>
              <a:rPr lang="cs-CZ" sz="2400" b="1" dirty="0">
                <a:solidFill>
                  <a:schemeClr val="bg1"/>
                </a:solidFill>
              </a:rPr>
              <a:t>DŘ</a:t>
            </a:r>
          </a:p>
        </p:txBody>
      </p:sp>
      <p:sp>
        <p:nvSpPr>
          <p:cNvPr id="3" name="TextovéPole 2">
            <a:extLst>
              <a:ext uri="{FF2B5EF4-FFF2-40B4-BE49-F238E27FC236}">
                <a16:creationId xmlns:a16="http://schemas.microsoft.com/office/drawing/2014/main" id="{E0E4EAF8-3BBF-4A66-9A20-12118A35A2AA}"/>
              </a:ext>
            </a:extLst>
          </p:cNvPr>
          <p:cNvSpPr txBox="1"/>
          <p:nvPr/>
        </p:nvSpPr>
        <p:spPr>
          <a:xfrm>
            <a:off x="835269" y="562708"/>
            <a:ext cx="11356732" cy="3754874"/>
          </a:xfrm>
          <a:prstGeom prst="rect">
            <a:avLst/>
          </a:prstGeom>
          <a:noFill/>
        </p:spPr>
        <p:txBody>
          <a:bodyPr wrap="square" rtlCol="0">
            <a:spAutoFit/>
          </a:bodyPr>
          <a:lstStyle/>
          <a:p>
            <a:r>
              <a:rPr lang="cs-CZ" b="1" dirty="0"/>
              <a:t>Realizace</a:t>
            </a:r>
            <a:r>
              <a:rPr lang="cs-CZ" dirty="0"/>
              <a:t>										</a:t>
            </a:r>
            <a:r>
              <a:rPr lang="cs-CZ" b="1" dirty="0"/>
              <a:t>Alternativa</a:t>
            </a:r>
          </a:p>
          <a:p>
            <a:endParaRPr lang="cs-CZ" dirty="0"/>
          </a:p>
          <a:p>
            <a:r>
              <a:rPr lang="cs-CZ" dirty="0"/>
              <a:t>08,30 – 09,00 		přihlášení účastníků			08,30 – 09,00 		přihlášení účastníků</a:t>
            </a:r>
          </a:p>
          <a:p>
            <a:r>
              <a:rPr lang="cs-CZ" dirty="0"/>
              <a:t>09,00 – 09,45 		první část				09,00 – 10,30 		první a druhá část</a:t>
            </a:r>
          </a:p>
          <a:p>
            <a:r>
              <a:rPr lang="cs-CZ" dirty="0"/>
              <a:t>09,45 – 10,00		přestávka				10,30 – 10,40		přestávka</a:t>
            </a:r>
          </a:p>
          <a:p>
            <a:r>
              <a:rPr lang="cs-CZ" dirty="0"/>
              <a:t>10,00 – 10,45		druhá část				10,40 – 12,10		třetí a čtvrtá část</a:t>
            </a:r>
          </a:p>
          <a:p>
            <a:r>
              <a:rPr lang="cs-CZ" dirty="0"/>
              <a:t>10,45 – 11,00		přestávka				12,10 – 12,40		přestávka</a:t>
            </a:r>
          </a:p>
          <a:p>
            <a:r>
              <a:rPr lang="cs-CZ" dirty="0"/>
              <a:t>11,00 – 11,45		třetí část				12,40 – 14,10		pátá a šestá část</a:t>
            </a:r>
          </a:p>
          <a:p>
            <a:r>
              <a:rPr lang="cs-CZ" dirty="0"/>
              <a:t>11,45 – 12,00		přestávka</a:t>
            </a:r>
          </a:p>
          <a:p>
            <a:r>
              <a:rPr lang="cs-CZ" dirty="0"/>
              <a:t>12,00 – 12,45		čtvrtá část</a:t>
            </a:r>
          </a:p>
          <a:p>
            <a:r>
              <a:rPr lang="cs-CZ" dirty="0"/>
              <a:t>12,45 – 13,00		přestávka		</a:t>
            </a:r>
            <a:r>
              <a:rPr lang="cs-CZ" b="1" dirty="0">
                <a:solidFill>
                  <a:srgbClr val="FF0000"/>
                </a:solidFill>
              </a:rPr>
              <a:t>Podmínky pro vydání osvědčení:</a:t>
            </a:r>
          </a:p>
          <a:p>
            <a:r>
              <a:rPr lang="cs-CZ" dirty="0"/>
              <a:t>13,00 – 13,45		pátá část		</a:t>
            </a:r>
            <a:r>
              <a:rPr lang="cs-CZ" b="1" dirty="0"/>
              <a:t>- Přítomnost po celou dobu akreditovaného kurzu –</a:t>
            </a:r>
          </a:p>
          <a:p>
            <a:r>
              <a:rPr lang="cs-CZ" dirty="0"/>
              <a:t>13,45 – 14,00		přestávka		</a:t>
            </a:r>
            <a:r>
              <a:rPr lang="cs-CZ" b="1" dirty="0"/>
              <a:t>zaznamenáno výukovým programem</a:t>
            </a:r>
          </a:p>
          <a:p>
            <a:r>
              <a:rPr lang="cs-CZ" dirty="0"/>
              <a:t>14,00 – 14,45		šestá část 		</a:t>
            </a:r>
            <a:r>
              <a:rPr lang="cs-CZ" b="1" dirty="0"/>
              <a:t>- Vyplnění závěrečného zpětného dotazníku</a:t>
            </a:r>
          </a:p>
          <a:p>
            <a:r>
              <a:rPr lang="cs-CZ" b="1" dirty="0"/>
              <a:t>					- Osvědčení zasíláme do datových stránek obce/města/MČ</a:t>
            </a:r>
          </a:p>
          <a:p>
            <a:endParaRPr lang="cs-CZ" b="1" dirty="0"/>
          </a:p>
          <a:p>
            <a:endParaRPr lang="cs-CZ" dirty="0"/>
          </a:p>
        </p:txBody>
      </p:sp>
    </p:spTree>
    <p:extLst>
      <p:ext uri="{BB962C8B-B14F-4D97-AF65-F5344CB8AC3E}">
        <p14:creationId xmlns:p14="http://schemas.microsoft.com/office/powerpoint/2010/main" val="590511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4E5E530-BBC4-45DD-8A8B-64F875908334}"/>
              </a:ext>
            </a:extLst>
          </p:cNvPr>
          <p:cNvSpPr txBox="1"/>
          <p:nvPr/>
        </p:nvSpPr>
        <p:spPr>
          <a:xfrm>
            <a:off x="270588" y="139960"/>
            <a:ext cx="11921411" cy="6555641"/>
          </a:xfrm>
          <a:prstGeom prst="rect">
            <a:avLst/>
          </a:prstGeom>
          <a:noFill/>
        </p:spPr>
        <p:txBody>
          <a:bodyPr wrap="square">
            <a:spAutoFit/>
          </a:bodyPr>
          <a:lstStyle/>
          <a:p>
            <a:pPr algn="just"/>
            <a:r>
              <a:rPr lang="cs-CZ" sz="2000" b="1" i="0" dirty="0">
                <a:solidFill>
                  <a:srgbClr val="FF8400"/>
                </a:solidFill>
                <a:effectLst/>
                <a:latin typeface="Arial" panose="020B0604020202020204" pitchFamily="34" charset="0"/>
              </a:rPr>
              <a:t>§ 44</a:t>
            </a:r>
          </a:p>
          <a:p>
            <a:pPr algn="l"/>
            <a:r>
              <a:rPr lang="cs-CZ" sz="2000" b="1" i="0" dirty="0">
                <a:solidFill>
                  <a:srgbClr val="08A8F8"/>
                </a:solidFill>
                <a:effectLst/>
                <a:latin typeface="Arial" panose="020B0604020202020204" pitchFamily="34" charset="0"/>
              </a:rPr>
              <a:t>Doručování fyzickým osobám</a:t>
            </a:r>
          </a:p>
          <a:p>
            <a:pPr algn="just"/>
            <a:r>
              <a:rPr lang="cs-CZ" sz="2000" b="1" i="0" dirty="0">
                <a:solidFill>
                  <a:srgbClr val="000000"/>
                </a:solidFill>
                <a:effectLst/>
                <a:latin typeface="Arial" panose="020B0604020202020204" pitchFamily="34" charset="0"/>
              </a:rPr>
              <a:t>(1)</a:t>
            </a:r>
            <a:r>
              <a:rPr lang="cs-CZ" sz="2000" b="0" i="0" dirty="0">
                <a:solidFill>
                  <a:srgbClr val="000000"/>
                </a:solidFill>
                <a:effectLst/>
                <a:latin typeface="Arial" panose="020B0604020202020204" pitchFamily="34" charset="0"/>
              </a:rPr>
              <a:t> Fyzické osobě se doručuje </a:t>
            </a:r>
            <a:r>
              <a:rPr lang="cs-CZ" sz="2000" b="0" i="0" dirty="0">
                <a:solidFill>
                  <a:schemeClr val="accent1"/>
                </a:solidFill>
                <a:effectLst/>
                <a:latin typeface="Arial" panose="020B0604020202020204" pitchFamily="34" charset="0"/>
              </a:rPr>
              <a:t>na adresu jejího místa pobytu</a:t>
            </a:r>
            <a:r>
              <a:rPr lang="cs-CZ" sz="2000" b="0" i="0" dirty="0">
                <a:solidFill>
                  <a:srgbClr val="000000"/>
                </a:solidFill>
                <a:effectLst/>
                <a:latin typeface="Arial" panose="020B0604020202020204" pitchFamily="34" charset="0"/>
              </a:rPr>
              <a:t>, </a:t>
            </a:r>
            <a:r>
              <a:rPr lang="cs-CZ" sz="2000" b="0" i="0" dirty="0">
                <a:solidFill>
                  <a:srgbClr val="00B0F0"/>
                </a:solidFill>
                <a:effectLst/>
                <a:latin typeface="Arial" panose="020B0604020202020204" pitchFamily="34" charset="0"/>
              </a:rPr>
              <a:t>na adresu evidovanou v informačním systému evidence obyvatel, na kterou jí mají být doručovány písemnosti</a:t>
            </a:r>
            <a:r>
              <a:rPr lang="cs-CZ" sz="2000" b="0" i="0" dirty="0">
                <a:solidFill>
                  <a:srgbClr val="000000"/>
                </a:solidFill>
                <a:effectLst/>
                <a:latin typeface="Arial" panose="020B0604020202020204" pitchFamily="34" charset="0"/>
              </a:rPr>
              <a:t>, nebo </a:t>
            </a:r>
            <a:r>
              <a:rPr lang="cs-CZ" sz="2000" b="0" i="0" dirty="0">
                <a:solidFill>
                  <a:srgbClr val="92D050"/>
                </a:solidFill>
                <a:effectLst/>
                <a:latin typeface="Arial" panose="020B0604020202020204" pitchFamily="34" charset="0"/>
              </a:rPr>
              <a:t>na adresu jejího bydliště v cizině.</a:t>
            </a:r>
          </a:p>
          <a:p>
            <a:pPr algn="just"/>
            <a:r>
              <a:rPr lang="cs-CZ" sz="2000" b="1" i="0" dirty="0">
                <a:solidFill>
                  <a:schemeClr val="accent6"/>
                </a:solidFill>
                <a:effectLst/>
                <a:latin typeface="Arial" panose="020B0604020202020204" pitchFamily="34" charset="0"/>
              </a:rPr>
              <a:t>(2)</a:t>
            </a:r>
            <a:r>
              <a:rPr lang="cs-CZ" sz="2000" b="0" i="0" dirty="0">
                <a:solidFill>
                  <a:schemeClr val="accent6"/>
                </a:solidFill>
                <a:effectLst/>
                <a:latin typeface="Arial" panose="020B0604020202020204" pitchFamily="34" charset="0"/>
              </a:rPr>
              <a:t> Pro doručování písemnosti, která souvisí s podnikatelskou činností fyzické osoby, se obdobně použije ustanovení o doručování právnickým osobám. Není-li fyzická osoba jako podnikatel zapsána ve veřejném rejstříku, doručuje se jí na adresu jejího místa pobytu.</a:t>
            </a:r>
          </a:p>
          <a:p>
            <a:pPr algn="just"/>
            <a:r>
              <a:rPr lang="cs-CZ" sz="2000" b="1" i="0" dirty="0">
                <a:solidFill>
                  <a:srgbClr val="000000"/>
                </a:solidFill>
                <a:effectLst/>
                <a:latin typeface="Arial" panose="020B0604020202020204" pitchFamily="34" charset="0"/>
              </a:rPr>
              <a:t>(3)</a:t>
            </a:r>
            <a:r>
              <a:rPr lang="cs-CZ" sz="2000" b="0" i="0" dirty="0">
                <a:solidFill>
                  <a:srgbClr val="000000"/>
                </a:solidFill>
                <a:effectLst/>
                <a:latin typeface="Arial" panose="020B0604020202020204" pitchFamily="34" charset="0"/>
              </a:rPr>
              <a:t> </a:t>
            </a:r>
            <a:r>
              <a:rPr lang="cs-CZ" sz="2000" b="0" i="0" dirty="0">
                <a:solidFill>
                  <a:srgbClr val="FFC000"/>
                </a:solidFill>
                <a:effectLst/>
                <a:latin typeface="Arial" panose="020B0604020202020204" pitchFamily="34" charset="0"/>
              </a:rPr>
              <a:t>Pokud fyzická osoba požádá správce daně o doručování na jinou adresu v České republice, doručuje se písemnost na tuto adresu.</a:t>
            </a:r>
          </a:p>
          <a:p>
            <a:pPr algn="just"/>
            <a:r>
              <a:rPr lang="cs-CZ" sz="2000" b="1" i="0" dirty="0">
                <a:solidFill>
                  <a:srgbClr val="000000"/>
                </a:solidFill>
                <a:effectLst/>
                <a:latin typeface="Arial" panose="020B0604020202020204" pitchFamily="34" charset="0"/>
              </a:rPr>
              <a:t>(4)</a:t>
            </a:r>
            <a:r>
              <a:rPr lang="cs-CZ" sz="2000" b="0" i="0" dirty="0">
                <a:solidFill>
                  <a:srgbClr val="000000"/>
                </a:solidFill>
                <a:effectLst/>
                <a:latin typeface="Arial" panose="020B0604020202020204" pitchFamily="34" charset="0"/>
              </a:rPr>
              <a:t> </a:t>
            </a:r>
            <a:r>
              <a:rPr lang="cs-CZ" sz="2000" b="0" i="0" dirty="0">
                <a:solidFill>
                  <a:srgbClr val="FF0000"/>
                </a:solidFill>
                <a:effectLst/>
                <a:latin typeface="Arial" panose="020B0604020202020204" pitchFamily="34" charset="0"/>
              </a:rPr>
              <a:t>Písemnost určená do vlastních rukou adresáta se doručuje přímo adresátovi. Nebyl-li adresát písemnosti, která má být doručena do vlastních rukou, na adrese pro doručování zastižen, písemnost se uloží a adresát se </a:t>
            </a:r>
            <a:r>
              <a:rPr lang="cs-CZ" sz="2000" b="0" i="0" u="sng" dirty="0">
                <a:solidFill>
                  <a:srgbClr val="FF0000"/>
                </a:solidFill>
                <a:effectLst/>
                <a:latin typeface="Arial" panose="020B0604020202020204" pitchFamily="34" charset="0"/>
              </a:rPr>
              <a:t>vhodným způsobem upozorní, aby si ji ve lhůtě 10 dnů vyzvedl.</a:t>
            </a:r>
          </a:p>
          <a:p>
            <a:pPr algn="just"/>
            <a:endParaRPr lang="cs-CZ" sz="2000" b="1" i="0" dirty="0">
              <a:solidFill>
                <a:srgbClr val="000000"/>
              </a:solidFill>
              <a:effectLst/>
              <a:latin typeface="Arial" panose="020B0604020202020204" pitchFamily="34" charset="0"/>
            </a:endParaRPr>
          </a:p>
          <a:p>
            <a:pPr algn="just"/>
            <a:r>
              <a:rPr lang="cs-CZ" sz="2000" b="1" i="0" dirty="0">
                <a:solidFill>
                  <a:srgbClr val="000000"/>
                </a:solidFill>
                <a:effectLst/>
                <a:latin typeface="Arial" panose="020B0604020202020204" pitchFamily="34" charset="0"/>
              </a:rPr>
              <a:t>(5)</a:t>
            </a:r>
            <a:r>
              <a:rPr lang="cs-CZ" sz="2000" b="0" i="0" dirty="0">
                <a:solidFill>
                  <a:srgbClr val="000000"/>
                </a:solidFill>
                <a:effectLst/>
                <a:latin typeface="Arial" panose="020B0604020202020204" pitchFamily="34" charset="0"/>
              </a:rPr>
              <a:t> Písemnost, která se nedoručuje do vlastních rukou a jejíž převzetí má být potvrzeno, se doručuje přímo adresátovi nebo jiné vhodné fyzické osobě, která se na adrese pro doručování nebo jejím blízkém okolí zdržuje, pokud souhlasí s tím, že odevzdá písemnost adresátovi. Není-li možno takto doručit, písemnost se uloží a adresát se vhodným způsobem upozorní, aby si ji ve lhůtě 10 dnů vyzvedl.</a:t>
            </a:r>
          </a:p>
          <a:p>
            <a:pPr algn="just"/>
            <a:r>
              <a:rPr lang="cs-CZ" sz="2000" b="1" i="0" dirty="0">
                <a:solidFill>
                  <a:srgbClr val="000000"/>
                </a:solidFill>
                <a:effectLst/>
                <a:latin typeface="Arial" panose="020B0604020202020204" pitchFamily="34" charset="0"/>
              </a:rPr>
              <a:t>(6)</a:t>
            </a:r>
            <a:r>
              <a:rPr lang="cs-CZ" sz="2000" b="0" i="0" dirty="0">
                <a:solidFill>
                  <a:srgbClr val="000000"/>
                </a:solidFill>
                <a:effectLst/>
                <a:latin typeface="Arial" panose="020B0604020202020204" pitchFamily="34" charset="0"/>
              </a:rPr>
              <a:t> </a:t>
            </a:r>
            <a:r>
              <a:rPr lang="cs-CZ" sz="2000" b="0" i="0" dirty="0">
                <a:solidFill>
                  <a:srgbClr val="7030A0"/>
                </a:solidFill>
                <a:effectLst/>
                <a:latin typeface="Arial" panose="020B0604020202020204" pitchFamily="34" charset="0"/>
              </a:rPr>
              <a:t>Písemnost, která se nedoručuje do vlastních rukou nebo jejíž převzetí nemá být potvrzeno adresátem, </a:t>
            </a:r>
            <a:r>
              <a:rPr lang="cs-CZ" sz="2000" b="0" i="0" u="sng" dirty="0">
                <a:solidFill>
                  <a:srgbClr val="7030A0"/>
                </a:solidFill>
                <a:effectLst/>
                <a:latin typeface="Arial" panose="020B0604020202020204" pitchFamily="34" charset="0"/>
              </a:rPr>
              <a:t>lze doručit též vložením do domovní nebo jiné adresátem užívané schránky nebo na jiné vhodné místo</a:t>
            </a:r>
            <a:r>
              <a:rPr lang="cs-CZ" sz="2000" b="0" i="0" u="sng"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2632602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AE149CA-0EB9-C913-6D0F-6C887FAAFC5A}"/>
              </a:ext>
            </a:extLst>
          </p:cNvPr>
          <p:cNvSpPr txBox="1"/>
          <p:nvPr/>
        </p:nvSpPr>
        <p:spPr>
          <a:xfrm>
            <a:off x="961053" y="345234"/>
            <a:ext cx="10823510" cy="4708981"/>
          </a:xfrm>
          <a:prstGeom prst="rect">
            <a:avLst/>
          </a:prstGeom>
          <a:noFill/>
        </p:spPr>
        <p:txBody>
          <a:bodyPr wrap="square">
            <a:spAutoFit/>
          </a:bodyPr>
          <a:lstStyle/>
          <a:p>
            <a:r>
              <a:rPr lang="cs-CZ" sz="3600" b="0" i="0" dirty="0">
                <a:solidFill>
                  <a:srgbClr val="000000"/>
                </a:solidFill>
                <a:effectLst/>
                <a:latin typeface="Arial" panose="020B0604020202020204" pitchFamily="34" charset="0"/>
              </a:rPr>
              <a:t>Pro doručování písemnosti, která souvisí s podnikatelskou činností fyzické osoby, se obdobně použije ustanovení o doručování právnickým osobám. </a:t>
            </a:r>
            <a:r>
              <a:rPr lang="cs-CZ" sz="3600" b="0" i="0" dirty="0">
                <a:solidFill>
                  <a:schemeClr val="tx1"/>
                </a:solidFill>
                <a:effectLst/>
                <a:latin typeface="Arial" panose="020B0604020202020204" pitchFamily="34" charset="0"/>
              </a:rPr>
              <a:t>Není-li fyzická osoba jako podnikatel zapsána ve veřejném rejstříku, doručuje se jí na adresu jejího místa pobytu.</a:t>
            </a:r>
          </a:p>
          <a:p>
            <a:endParaRPr lang="cs-CZ" sz="3600" dirty="0">
              <a:solidFill>
                <a:schemeClr val="accent1"/>
              </a:solidFill>
              <a:latin typeface="Arial" panose="020B0604020202020204" pitchFamily="34" charset="0"/>
            </a:endParaRPr>
          </a:p>
          <a:p>
            <a:r>
              <a:rPr lang="cs-CZ" sz="2400" dirty="0">
                <a:solidFill>
                  <a:schemeClr val="accent6"/>
                </a:solidFill>
              </a:rPr>
              <a:t>Uvádí-li podnikatel jako své sídlo jiné sídlo, než má zapsané v rejstříku, může se každý dovolat toho, které má uvedeno v rejstříku.</a:t>
            </a:r>
          </a:p>
        </p:txBody>
      </p:sp>
    </p:spTree>
    <p:extLst>
      <p:ext uri="{BB962C8B-B14F-4D97-AF65-F5344CB8AC3E}">
        <p14:creationId xmlns:p14="http://schemas.microsoft.com/office/powerpoint/2010/main" val="1122356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C6B474F-61E1-11CC-CFE1-E7C6B0907FB9}"/>
              </a:ext>
            </a:extLst>
          </p:cNvPr>
          <p:cNvSpPr txBox="1"/>
          <p:nvPr/>
        </p:nvSpPr>
        <p:spPr>
          <a:xfrm>
            <a:off x="658588" y="117693"/>
            <a:ext cx="10659446" cy="6740307"/>
          </a:xfrm>
          <a:prstGeom prst="rect">
            <a:avLst/>
          </a:prstGeom>
          <a:noFill/>
        </p:spPr>
        <p:txBody>
          <a:bodyPr wrap="square">
            <a:spAutoFit/>
          </a:bodyPr>
          <a:lstStyle/>
          <a:p>
            <a:pPr marL="0" marR="0" lvl="0" indent="0" algn="l" rtl="0">
              <a:spcBef>
                <a:spcPts val="0"/>
              </a:spcBef>
              <a:spcAft>
                <a:spcPts val="0"/>
              </a:spcAft>
              <a:buNone/>
            </a:pPr>
            <a:r>
              <a:rPr lang="cs-CZ" sz="2400" b="1" dirty="0">
                <a:solidFill>
                  <a:srgbClr val="FF0000"/>
                </a:solidFill>
                <a:latin typeface="Century Gothic"/>
                <a:ea typeface="Century Gothic"/>
                <a:cs typeface="Century Gothic"/>
                <a:sym typeface="Century Gothic"/>
              </a:rPr>
              <a:t>Obyčejná zásilka?</a:t>
            </a:r>
          </a:p>
          <a:p>
            <a:pPr marL="0" marR="0" lvl="0" indent="0" algn="l" rtl="0">
              <a:spcBef>
                <a:spcPts val="0"/>
              </a:spcBef>
              <a:spcAft>
                <a:spcPts val="0"/>
              </a:spcAft>
              <a:buNone/>
            </a:pPr>
            <a:endParaRPr lang="cs-CZ" sz="2400" b="1" dirty="0">
              <a:solidFill>
                <a:srgbClr val="FF0000"/>
              </a:solidFill>
              <a:latin typeface="Century Gothic"/>
              <a:ea typeface="Century Gothic"/>
              <a:cs typeface="Century Gothic"/>
              <a:sym typeface="Century Gothic"/>
            </a:endParaRPr>
          </a:p>
          <a:p>
            <a:r>
              <a:rPr lang="cs-CZ" sz="2400" b="1" i="0" dirty="0">
                <a:solidFill>
                  <a:srgbClr val="FF0000"/>
                </a:solidFill>
                <a:effectLst/>
                <a:latin typeface="+mj-lt"/>
              </a:rPr>
              <a:t>§153 odst.3 DŘ</a:t>
            </a:r>
            <a:endParaRPr lang="cs-CZ" sz="2400" b="1" dirty="0">
              <a:solidFill>
                <a:srgbClr val="FF0000"/>
              </a:solidFill>
              <a:latin typeface="Century Gothic"/>
              <a:ea typeface="Century Gothic"/>
              <a:cs typeface="Century Gothic"/>
              <a:sym typeface="Century Gothic"/>
            </a:endParaRPr>
          </a:p>
          <a:p>
            <a:pPr marL="0" marR="0" lvl="0" indent="0" algn="l" rtl="0">
              <a:spcBef>
                <a:spcPts val="0"/>
              </a:spcBef>
              <a:spcAft>
                <a:spcPts val="0"/>
              </a:spcAft>
              <a:buNone/>
            </a:pPr>
            <a:endParaRPr lang="cs-CZ" sz="24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2400" b="1" i="0" dirty="0">
                <a:solidFill>
                  <a:srgbClr val="000000"/>
                </a:solidFill>
                <a:effectLst/>
                <a:latin typeface="+mj-lt"/>
              </a:rPr>
              <a:t>(3)</a:t>
            </a:r>
            <a:r>
              <a:rPr lang="cs-CZ" sz="2400" b="0" i="0" dirty="0">
                <a:solidFill>
                  <a:srgbClr val="000000"/>
                </a:solidFill>
                <a:effectLst/>
                <a:latin typeface="+mj-lt"/>
              </a:rPr>
              <a:t> Správce daně může daňový subjekt vhodným způsobem vyrozumět o výši jeho nedoplatků a upozornit jej na následky spojené s jejich neuhrazením.</a:t>
            </a:r>
            <a:endParaRPr lang="cs-CZ" sz="2400" b="1" i="0" dirty="0">
              <a:solidFill>
                <a:schemeClr val="dk1"/>
              </a:solidFill>
              <a:effectLst/>
              <a:latin typeface="Century Gothic"/>
              <a:sym typeface="Century Gothic"/>
            </a:endParaRPr>
          </a:p>
          <a:p>
            <a:pPr marL="0" marR="0" lvl="0" indent="0" algn="l" rtl="0">
              <a:spcBef>
                <a:spcPts val="0"/>
              </a:spcBef>
              <a:spcAft>
                <a:spcPts val="0"/>
              </a:spcAft>
              <a:buNone/>
            </a:pPr>
            <a:endParaRPr lang="cs-CZ" sz="24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2400" b="1" dirty="0">
                <a:solidFill>
                  <a:schemeClr val="dk1"/>
                </a:solidFill>
                <a:latin typeface="Century Gothic"/>
                <a:ea typeface="Century Gothic"/>
                <a:cs typeface="Century Gothic"/>
                <a:sym typeface="Century Gothic"/>
              </a:rPr>
              <a:t>Podle § 573 Občanského zákoníku se má za to, že došlá zásilka odeslaná s využitím provozovatele poštovních služeb došla třetí pracovní den po odeslání. </a:t>
            </a:r>
            <a:endParaRPr lang="cs-CZ" sz="2400" b="1" dirty="0">
              <a:solidFill>
                <a:srgbClr val="FF0000"/>
              </a:solidFill>
              <a:latin typeface="+mj-lt"/>
            </a:endParaRPr>
          </a:p>
          <a:p>
            <a:endParaRPr lang="cs-CZ" sz="2400" b="1" i="0" dirty="0">
              <a:solidFill>
                <a:srgbClr val="FF0000"/>
              </a:solidFill>
              <a:effectLst/>
              <a:latin typeface="+mj-lt"/>
            </a:endParaRPr>
          </a:p>
          <a:p>
            <a:r>
              <a:rPr lang="cs-CZ" sz="2400" b="1" i="0" dirty="0">
                <a:solidFill>
                  <a:srgbClr val="FF0000"/>
                </a:solidFill>
                <a:effectLst/>
                <a:latin typeface="+mj-lt"/>
              </a:rPr>
              <a:t>E-mailem?</a:t>
            </a:r>
          </a:p>
          <a:p>
            <a:endParaRPr lang="cs-CZ" sz="2400" b="1" dirty="0">
              <a:solidFill>
                <a:srgbClr val="FF0000"/>
              </a:solidFill>
              <a:latin typeface="+mj-lt"/>
            </a:endParaRPr>
          </a:p>
          <a:p>
            <a:r>
              <a:rPr lang="cs-CZ" sz="2400" b="1" i="0" dirty="0">
                <a:solidFill>
                  <a:srgbClr val="FF0000"/>
                </a:solidFill>
                <a:effectLst/>
                <a:latin typeface="+mj-lt"/>
              </a:rPr>
              <a:t>§153 odst.3 DŘ</a:t>
            </a:r>
          </a:p>
          <a:p>
            <a:endParaRPr lang="cs-CZ" sz="2400" b="1" i="0" dirty="0">
              <a:solidFill>
                <a:srgbClr val="FF0000"/>
              </a:solidFill>
              <a:effectLst/>
              <a:latin typeface="+mj-lt"/>
            </a:endParaRPr>
          </a:p>
          <a:p>
            <a:r>
              <a:rPr lang="cs-CZ" sz="2400" b="1" i="0" dirty="0">
                <a:solidFill>
                  <a:srgbClr val="000000"/>
                </a:solidFill>
                <a:effectLst/>
                <a:latin typeface="+mj-lt"/>
              </a:rPr>
              <a:t>(3)</a:t>
            </a:r>
            <a:r>
              <a:rPr lang="cs-CZ" sz="2400" b="0" i="0" dirty="0">
                <a:solidFill>
                  <a:srgbClr val="000000"/>
                </a:solidFill>
                <a:effectLst/>
                <a:latin typeface="+mj-lt"/>
              </a:rPr>
              <a:t> Správce daně může daňový subjekt vhodným způsobem vyrozumět o výši jeho nedoplatků a upozornit jej na následky spojené s jejich neuhrazením.</a:t>
            </a:r>
            <a:r>
              <a:rPr lang="cs-CZ" sz="2400" dirty="0">
                <a:latin typeface="+mj-lt"/>
              </a:rPr>
              <a:t> </a:t>
            </a:r>
            <a:r>
              <a:rPr lang="cs-CZ" sz="2400" b="1" i="0" u="none" strike="noStrike" dirty="0" err="1">
                <a:solidFill>
                  <a:srgbClr val="8E161D"/>
                </a:solidFill>
                <a:effectLst/>
                <a:latin typeface="+mj-lt"/>
                <a:hlinkClick r:id="rId2"/>
              </a:rPr>
              <a:t>Pl</a:t>
            </a:r>
            <a:r>
              <a:rPr lang="cs-CZ" sz="2400" b="1" i="0" u="none" strike="noStrike" dirty="0">
                <a:solidFill>
                  <a:srgbClr val="8E161D"/>
                </a:solidFill>
                <a:effectLst/>
                <a:latin typeface="+mj-lt"/>
                <a:hlinkClick r:id="rId2"/>
              </a:rPr>
              <a:t>. ÚS 23/20</a:t>
            </a:r>
            <a:endParaRPr lang="cs-CZ" sz="2400" dirty="0">
              <a:latin typeface="+mj-lt"/>
            </a:endParaRPr>
          </a:p>
        </p:txBody>
      </p:sp>
    </p:spTree>
    <p:extLst>
      <p:ext uri="{BB962C8B-B14F-4D97-AF65-F5344CB8AC3E}">
        <p14:creationId xmlns:p14="http://schemas.microsoft.com/office/powerpoint/2010/main" val="3122456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472B114-6481-B213-8E6A-12ADED09531F}"/>
              </a:ext>
            </a:extLst>
          </p:cNvPr>
          <p:cNvSpPr txBox="1"/>
          <p:nvPr/>
        </p:nvSpPr>
        <p:spPr>
          <a:xfrm>
            <a:off x="755780" y="0"/>
            <a:ext cx="11436220" cy="6859793"/>
          </a:xfrm>
          <a:prstGeom prst="rect">
            <a:avLst/>
          </a:prstGeom>
          <a:noFill/>
        </p:spPr>
        <p:txBody>
          <a:bodyPr wrap="square">
            <a:spAutoFit/>
          </a:bodyPr>
          <a:lstStyle/>
          <a:p>
            <a:r>
              <a:rPr lang="cs-CZ" sz="3200" b="1" i="0" dirty="0">
                <a:solidFill>
                  <a:srgbClr val="FF0000"/>
                </a:solidFill>
                <a:effectLst/>
                <a:latin typeface="+mj-lt"/>
              </a:rPr>
              <a:t>E-mailem?</a:t>
            </a:r>
          </a:p>
          <a:p>
            <a:endParaRPr lang="cs-CZ" sz="3200" b="1" dirty="0">
              <a:solidFill>
                <a:srgbClr val="333333"/>
              </a:solidFill>
              <a:latin typeface="+mj-lt"/>
            </a:endParaRPr>
          </a:p>
          <a:p>
            <a:r>
              <a:rPr lang="cs-CZ" sz="2400" b="1" i="0" dirty="0">
                <a:solidFill>
                  <a:srgbClr val="333333"/>
                </a:solidFill>
                <a:effectLst/>
                <a:latin typeface="+mj-lt"/>
              </a:rPr>
              <a:t>Ústavní soud zveřejnil dne 25. května 2021 svůj nález </a:t>
            </a:r>
            <a:r>
              <a:rPr lang="cs-CZ" sz="2400" b="1" i="0" u="none" strike="noStrike" dirty="0" err="1">
                <a:solidFill>
                  <a:srgbClr val="8E161D"/>
                </a:solidFill>
                <a:effectLst/>
                <a:latin typeface="+mj-lt"/>
                <a:hlinkClick r:id="rId2"/>
              </a:rPr>
              <a:t>sp</a:t>
            </a:r>
            <a:r>
              <a:rPr lang="cs-CZ" sz="2400" b="1" i="0" u="none" strike="noStrike" dirty="0">
                <a:solidFill>
                  <a:srgbClr val="8E161D"/>
                </a:solidFill>
                <a:effectLst/>
                <a:latin typeface="+mj-lt"/>
                <a:hlinkClick r:id="rId2"/>
              </a:rPr>
              <a:t>. zn. </a:t>
            </a:r>
            <a:r>
              <a:rPr lang="cs-CZ" sz="2400" b="1" i="0" u="none" strike="noStrike" dirty="0" err="1">
                <a:solidFill>
                  <a:srgbClr val="8E161D"/>
                </a:solidFill>
                <a:effectLst/>
                <a:latin typeface="+mj-lt"/>
                <a:hlinkClick r:id="rId2"/>
              </a:rPr>
              <a:t>Pl</a:t>
            </a:r>
            <a:r>
              <a:rPr lang="cs-CZ" sz="2400" b="1" i="0" u="none" strike="noStrike" dirty="0">
                <a:solidFill>
                  <a:srgbClr val="8E161D"/>
                </a:solidFill>
                <a:effectLst/>
                <a:latin typeface="+mj-lt"/>
                <a:hlinkClick r:id="rId2"/>
              </a:rPr>
              <a:t>. ÚS 23/20</a:t>
            </a:r>
            <a:r>
              <a:rPr lang="cs-CZ" sz="2400" b="1" i="0" dirty="0">
                <a:solidFill>
                  <a:srgbClr val="333333"/>
                </a:solidFill>
                <a:effectLst/>
                <a:latin typeface="+mj-lt"/>
              </a:rPr>
              <a:t>, podle kterého platí, že spojuje-li právní úprava řízení o vrácení daně osobě registrované k dani v jiném členském státě Evropské unie účinky úkonů správce daně spočívajících v doručení oznámení, výzvy a rozhodnutí ve věci vrácení daně osobě registrované k dani v jiném členském státě e-mailem s okamžikem jejich odeslání, porušuje právo účastníků daňového řízení na řádně vedené daňové řízení a tzv. jinou právní ochranu v jeho rámci (čl. 36 odst. 1 Listiny ve spojení s čl. 1 odst. 1 Ústavy)  v části týkající se doručení rozhodnutí, proti nimž jsou přípustné opravné prostředky, a v konečném důsledku princip respektování autonomní sféry jednotlivce (čl. 2 odst. 3 Listiny) a zákaz libovůle (čl. 2 odst. 2 Listiny), neboť uvedené právní účinky jsou spojeny se skutečností odeslání rozhodnutí, a proto se nemusí rozhodnutí do sféry účastníka řízení (adresáta) bez jeho vlastní viny dostat vůbec, anebo se do ní dostane s časovým odstupem, protože veřejnou datovou síť nelze považovat za zcela spolehlivou.</a:t>
            </a:r>
            <a:endParaRPr lang="cs-CZ" sz="2400" dirty="0">
              <a:latin typeface="+mj-lt"/>
            </a:endParaRPr>
          </a:p>
        </p:txBody>
      </p:sp>
    </p:spTree>
    <p:extLst>
      <p:ext uri="{BB962C8B-B14F-4D97-AF65-F5344CB8AC3E}">
        <p14:creationId xmlns:p14="http://schemas.microsoft.com/office/powerpoint/2010/main" val="529576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BBDF775-482D-7AFF-97A8-D02787FA9136}"/>
              </a:ext>
            </a:extLst>
          </p:cNvPr>
          <p:cNvSpPr txBox="1"/>
          <p:nvPr/>
        </p:nvSpPr>
        <p:spPr>
          <a:xfrm>
            <a:off x="979714" y="74644"/>
            <a:ext cx="11094098" cy="7171194"/>
          </a:xfrm>
          <a:prstGeom prst="rect">
            <a:avLst/>
          </a:prstGeom>
          <a:noFill/>
        </p:spPr>
        <p:txBody>
          <a:bodyPr wrap="square">
            <a:spAutoFit/>
          </a:bodyPr>
          <a:lstStyle/>
          <a:p>
            <a:r>
              <a:rPr lang="cs-CZ" sz="2800" b="1" i="0" dirty="0">
                <a:solidFill>
                  <a:srgbClr val="FF0000"/>
                </a:solidFill>
                <a:effectLst/>
                <a:latin typeface="+mj-lt"/>
              </a:rPr>
              <a:t>Hybridní pošta </a:t>
            </a:r>
            <a:endParaRPr lang="cs-CZ" sz="2800" b="1" dirty="0">
              <a:solidFill>
                <a:srgbClr val="FF0000"/>
              </a:solidFill>
              <a:latin typeface="+mj-lt"/>
            </a:endParaRPr>
          </a:p>
          <a:p>
            <a:endParaRPr lang="cs-CZ" sz="2400" dirty="0">
              <a:latin typeface="+mj-lt"/>
            </a:endParaRPr>
          </a:p>
          <a:p>
            <a:r>
              <a:rPr lang="cs-CZ" sz="2400" dirty="0">
                <a:latin typeface="+mj-lt"/>
              </a:rPr>
              <a:t>- k</a:t>
            </a:r>
            <a:r>
              <a:rPr lang="cs-CZ" sz="2400" b="0" i="0" dirty="0">
                <a:solidFill>
                  <a:srgbClr val="000000"/>
                </a:solidFill>
                <a:effectLst/>
                <a:latin typeface="+mj-lt"/>
              </a:rPr>
              <a:t>onverzní (hybridní) pošta umožňuje odesílání písemností v tzv. hybridním režimu, kdy písemnost je od orgánu veřejné moci odeslána v elektronické podobě, ale příjemci je doručena jako listina vyhotovená a expedovaná poskytovatelem poštovních služeb. </a:t>
            </a:r>
          </a:p>
          <a:p>
            <a:endParaRPr lang="cs-CZ" sz="2400" dirty="0">
              <a:latin typeface="+mj-lt"/>
            </a:endParaRPr>
          </a:p>
          <a:p>
            <a:r>
              <a:rPr lang="cs-CZ" sz="2400" b="0" i="0" dirty="0">
                <a:solidFill>
                  <a:srgbClr val="000000"/>
                </a:solidFill>
                <a:effectLst/>
                <a:latin typeface="+mj-lt"/>
              </a:rPr>
              <a:t>Po právní stránce toto upravuje a umožňuje § 19 odst. 3 zákona č. 500/2001 Sb., správní řád, ve znění pozdějších předpisů (dále jen „správní řád“). </a:t>
            </a:r>
          </a:p>
          <a:p>
            <a:endParaRPr lang="cs-CZ" sz="2400" dirty="0">
              <a:latin typeface="+mj-lt"/>
            </a:endParaRPr>
          </a:p>
          <a:p>
            <a:r>
              <a:rPr lang="cs-CZ" sz="2400" b="1" i="0" dirty="0">
                <a:solidFill>
                  <a:srgbClr val="000000"/>
                </a:solidFill>
                <a:effectLst/>
                <a:latin typeface="+mj-lt"/>
              </a:rPr>
              <a:t>V daňovém řádu tento způsob doručování upraven není, přičemž jeho úpravu ve správním řádu nelze v rámci správy daní použít (viz § 262 DŘ).</a:t>
            </a:r>
          </a:p>
          <a:p>
            <a:endParaRPr lang="cs-CZ" sz="2400" b="1" dirty="0">
              <a:latin typeface="+mj-lt"/>
            </a:endParaRPr>
          </a:p>
          <a:p>
            <a:r>
              <a:rPr lang="cs-CZ" sz="2400" b="1" dirty="0">
                <a:latin typeface="+mj-lt"/>
              </a:rPr>
              <a:t>- § 5 odst. 2 DŘ - veřejnou moc lze uplatňovat jen v případech, mezích a způsoby, které stanoví zákon.</a:t>
            </a:r>
          </a:p>
          <a:p>
            <a:r>
              <a:rPr lang="cs-CZ" sz="2400" b="1" dirty="0">
                <a:latin typeface="+mj-lt"/>
              </a:rPr>
              <a:t>- § 9 odst. 1 DŘ – neveřejnost správy daní</a:t>
            </a:r>
          </a:p>
          <a:p>
            <a:r>
              <a:rPr lang="cs-CZ" sz="2400" b="1" dirty="0">
                <a:latin typeface="+mj-lt"/>
              </a:rPr>
              <a:t>- § 52 a násl. DŘ – povinnost mlčenlivosti</a:t>
            </a:r>
          </a:p>
          <a:p>
            <a:endParaRPr lang="cs-CZ" sz="2400" b="1" dirty="0">
              <a:latin typeface="+mj-lt"/>
            </a:endParaRPr>
          </a:p>
          <a:p>
            <a:endParaRPr lang="cs-CZ" sz="2400" b="1" dirty="0">
              <a:latin typeface="+mj-lt"/>
            </a:endParaRPr>
          </a:p>
        </p:txBody>
      </p:sp>
    </p:spTree>
    <p:extLst>
      <p:ext uri="{BB962C8B-B14F-4D97-AF65-F5344CB8AC3E}">
        <p14:creationId xmlns:p14="http://schemas.microsoft.com/office/powerpoint/2010/main" val="1941240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7201" y="296807"/>
            <a:ext cx="11734799" cy="6247864"/>
          </a:xfrm>
          <a:prstGeom prst="rect">
            <a:avLst/>
          </a:prstGeom>
          <a:noFill/>
        </p:spPr>
        <p:txBody>
          <a:bodyPr wrap="square">
            <a:spAutoFit/>
          </a:bodyPr>
          <a:lstStyle/>
          <a:p>
            <a:pPr algn="ctr">
              <a:defRPr/>
            </a:pPr>
            <a:r>
              <a:rPr lang="cs-CZ" sz="4000" b="1" dirty="0">
                <a:solidFill>
                  <a:srgbClr val="FF0000"/>
                </a:solidFill>
              </a:rPr>
              <a:t>§ 153/3 </a:t>
            </a:r>
            <a:endParaRPr lang="cs-CZ" sz="4000" b="1" dirty="0"/>
          </a:p>
          <a:p>
            <a:pPr>
              <a:defRPr/>
            </a:pPr>
            <a:r>
              <a:rPr lang="cs-CZ" sz="4000" dirty="0">
                <a:solidFill>
                  <a:srgbClr val="000000"/>
                </a:solidFill>
                <a:latin typeface="Arial" panose="020B0604020202020204" pitchFamily="34" charset="0"/>
              </a:rPr>
              <a:t>(3) </a:t>
            </a:r>
            <a:r>
              <a:rPr lang="cs-CZ" sz="4000" b="0" i="0" dirty="0">
                <a:solidFill>
                  <a:srgbClr val="000000"/>
                </a:solidFill>
                <a:effectLst/>
                <a:latin typeface="Arial" panose="020B0604020202020204" pitchFamily="34" charset="0"/>
              </a:rPr>
              <a:t>Správce daně může daňový subjekt vhodným způsobem vyrozumět o výši jeho nedoplatků a upozornit jej na následky spojené s jejich neuhrazením. </a:t>
            </a:r>
            <a:r>
              <a:rPr lang="cs-CZ" sz="4000" b="1" i="0" dirty="0">
                <a:solidFill>
                  <a:srgbClr val="000000"/>
                </a:solidFill>
                <a:effectLst/>
                <a:latin typeface="Arial" panose="020B0604020202020204" pitchFamily="34" charset="0"/>
              </a:rPr>
              <a:t>Správce daně tak učiní vždy, jedná-li se o nedoplatek, který má být poprvé vymáhán; to neplatí, byl-li daňový subjekt o nedoplatku již dříve vyrozuměn, </a:t>
            </a:r>
            <a:r>
              <a:rPr lang="cs-CZ" sz="4000" b="0" i="0" dirty="0">
                <a:solidFill>
                  <a:srgbClr val="000000"/>
                </a:solidFill>
                <a:effectLst/>
                <a:latin typeface="Arial" panose="020B0604020202020204" pitchFamily="34" charset="0"/>
              </a:rPr>
              <a:t>hrozí-li nebezpečí z prodlení nebo by vyrozumění bylo zjevně neúčelné.</a:t>
            </a:r>
            <a:endParaRPr lang="cs-CZ" sz="4000" b="1" dirty="0"/>
          </a:p>
        </p:txBody>
      </p:sp>
    </p:spTree>
    <p:extLst>
      <p:ext uri="{BB962C8B-B14F-4D97-AF65-F5344CB8AC3E}">
        <p14:creationId xmlns:p14="http://schemas.microsoft.com/office/powerpoint/2010/main" val="59247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28600" y="0"/>
            <a:ext cx="11734799" cy="6740307"/>
          </a:xfrm>
          <a:prstGeom prst="rect">
            <a:avLst/>
          </a:prstGeom>
          <a:noFill/>
        </p:spPr>
        <p:txBody>
          <a:bodyPr wrap="square">
            <a:spAutoFit/>
          </a:bodyPr>
          <a:lstStyle/>
          <a:p>
            <a:pPr algn="ctr">
              <a:defRPr/>
            </a:pPr>
            <a:r>
              <a:rPr lang="cs-CZ" sz="4000" b="1" dirty="0">
                <a:solidFill>
                  <a:srgbClr val="FF0000"/>
                </a:solidFill>
              </a:rPr>
              <a:t>§ 153/3 – důvodová zpráva</a:t>
            </a:r>
            <a:endParaRPr lang="cs-CZ" sz="4000" b="1" dirty="0"/>
          </a:p>
          <a:p>
            <a:pPr algn="just">
              <a:spcAft>
                <a:spcPts val="600"/>
              </a:spcAft>
            </a:pPr>
            <a:r>
              <a:rPr lang="cs-CZ" sz="2800" dirty="0">
                <a:effectLst/>
                <a:latin typeface="Times New Roman" panose="02020603050405020304" pitchFamily="18" charset="0"/>
                <a:ea typeface="Times New Roman" panose="02020603050405020304" pitchFamily="18" charset="0"/>
              </a:rPr>
              <a:t>Logickou výjimku z tohoto pravidla představují situace, kdy hrozí nebezpečí z prodlení (zejména v podobě rizika zmaření následné daňové exekuce) nebo </a:t>
            </a:r>
            <a:r>
              <a:rPr lang="cs-CZ" sz="2800" dirty="0">
                <a:solidFill>
                  <a:srgbClr val="FF0000"/>
                </a:solidFill>
                <a:effectLst/>
                <a:latin typeface="Times New Roman" panose="02020603050405020304" pitchFamily="18" charset="0"/>
                <a:ea typeface="Times New Roman" panose="02020603050405020304" pitchFamily="18" charset="0"/>
              </a:rPr>
              <a:t>kdy by vydání vyrozumění bylo zjevně neúčelné (např. v případě dlouhodobě nekontaktního daňového subjektu). </a:t>
            </a:r>
            <a:r>
              <a:rPr lang="cs-CZ" sz="2800" dirty="0">
                <a:effectLst/>
                <a:latin typeface="Times New Roman" panose="02020603050405020304" pitchFamily="18" charset="0"/>
                <a:ea typeface="Times New Roman" panose="02020603050405020304" pitchFamily="18" charset="0"/>
              </a:rPr>
              <a:t>Smyslem daného vyrozumění ovšem není primárně detailní informace ohledně všech aspektů daného nedoplatku (který se ostatně může měnit v čase), ale materiálně chápané „varování dlužníka“, že daný nedoplatek existuje a je s ním spojena hrozba daňové exekuce. </a:t>
            </a:r>
            <a:r>
              <a:rPr lang="cs-CZ" sz="2800" b="1" u="sng" dirty="0">
                <a:solidFill>
                  <a:srgbClr val="FF0000"/>
                </a:solidFill>
                <a:effectLst/>
                <a:latin typeface="Times New Roman" panose="02020603050405020304" pitchFamily="18" charset="0"/>
                <a:ea typeface="Times New Roman" panose="02020603050405020304" pitchFamily="18" charset="0"/>
              </a:rPr>
              <a:t>Uvedené vyrozumění proto není nezbytné v případě, pokud o daném nedoplatku byl daňový subjekt již dříve vyrozuměn jinak (například prostřednictvím vydání platebního výměru).</a:t>
            </a:r>
            <a:r>
              <a:rPr lang="cs-CZ" sz="2800" b="1" dirty="0">
                <a:solidFill>
                  <a:srgbClr val="FF0000"/>
                </a:solidFill>
                <a:effectLst/>
                <a:latin typeface="Times New Roman" panose="02020603050405020304" pitchFamily="18" charset="0"/>
                <a:ea typeface="Times New Roman" panose="02020603050405020304" pitchFamily="18" charset="0"/>
              </a:rPr>
              <a:t> </a:t>
            </a:r>
            <a:r>
              <a:rPr lang="cs-CZ" sz="2800" b="1" dirty="0">
                <a:effectLst/>
                <a:latin typeface="Times New Roman" panose="02020603050405020304" pitchFamily="18" charset="0"/>
                <a:ea typeface="Times New Roman" panose="02020603050405020304" pitchFamily="18" charset="0"/>
              </a:rPr>
              <a:t>Z uvedeného rovněž vyplývá, že pokud již byl o nedoplatku daňový subjekt jednou vyrozuměn, není nezbytné jej vyrozumívat znovu, pokud se výše daného nedoplatku změnila (např. směrem dolů při částečném uhrazení anebo směrem nahoru v důsledku postupného vzniku úroku z prodlení). </a:t>
            </a:r>
          </a:p>
        </p:txBody>
      </p:sp>
    </p:spTree>
    <p:extLst>
      <p:ext uri="{BB962C8B-B14F-4D97-AF65-F5344CB8AC3E}">
        <p14:creationId xmlns:p14="http://schemas.microsoft.com/office/powerpoint/2010/main" val="3089395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6CF2604-1AB0-2813-FE8F-8584B19649D1}"/>
              </a:ext>
            </a:extLst>
          </p:cNvPr>
          <p:cNvSpPr txBox="1"/>
          <p:nvPr/>
        </p:nvSpPr>
        <p:spPr>
          <a:xfrm>
            <a:off x="195943" y="93306"/>
            <a:ext cx="11859208" cy="6863417"/>
          </a:xfrm>
          <a:prstGeom prst="rect">
            <a:avLst/>
          </a:prstGeom>
          <a:noFill/>
        </p:spPr>
        <p:txBody>
          <a:bodyPr wrap="square">
            <a:spAutoFit/>
          </a:bodyPr>
          <a:lstStyle/>
          <a:p>
            <a:pPr algn="just"/>
            <a:r>
              <a:rPr lang="cs-CZ" sz="2200" b="1" i="0" dirty="0">
                <a:solidFill>
                  <a:srgbClr val="FF8400"/>
                </a:solidFill>
                <a:effectLst/>
                <a:latin typeface="Arial" panose="020B0604020202020204" pitchFamily="34" charset="0"/>
              </a:rPr>
              <a:t>§ 45</a:t>
            </a:r>
          </a:p>
          <a:p>
            <a:pPr algn="l"/>
            <a:r>
              <a:rPr lang="cs-CZ" sz="2200" b="1" i="0" dirty="0">
                <a:solidFill>
                  <a:srgbClr val="08A8F8"/>
                </a:solidFill>
                <a:effectLst/>
                <a:latin typeface="Arial" panose="020B0604020202020204" pitchFamily="34" charset="0"/>
              </a:rPr>
              <a:t>Doručování právnickým osobám</a:t>
            </a:r>
          </a:p>
          <a:p>
            <a:pPr algn="just"/>
            <a:r>
              <a:rPr lang="cs-CZ" sz="2200" b="1" i="0" dirty="0">
                <a:solidFill>
                  <a:srgbClr val="000000"/>
                </a:solidFill>
                <a:effectLst/>
                <a:latin typeface="Arial" panose="020B0604020202020204" pitchFamily="34" charset="0"/>
              </a:rPr>
              <a:t>(1)</a:t>
            </a:r>
            <a:r>
              <a:rPr lang="cs-CZ" sz="2200" b="0" i="0" dirty="0">
                <a:solidFill>
                  <a:srgbClr val="000000"/>
                </a:solidFill>
                <a:effectLst/>
                <a:latin typeface="Arial" panose="020B0604020202020204" pitchFamily="34" charset="0"/>
              </a:rPr>
              <a:t> Právnické osobě se doručuje na adresu jejího sídla. Zahraniční právnické osobě se doručuje na adresu sídla pobočky nebo jiné organizační složky jejího obchodního závodu zřízené v České republice, týká-li se písemnost činnosti této pobočky nebo jiné organizační složky.</a:t>
            </a:r>
          </a:p>
          <a:p>
            <a:pPr algn="just"/>
            <a:r>
              <a:rPr lang="cs-CZ" sz="2200" b="1" i="0" dirty="0">
                <a:solidFill>
                  <a:srgbClr val="000000"/>
                </a:solidFill>
                <a:effectLst/>
                <a:latin typeface="Arial" panose="020B0604020202020204" pitchFamily="34" charset="0"/>
              </a:rPr>
              <a:t>(2)</a:t>
            </a:r>
            <a:r>
              <a:rPr lang="cs-CZ" sz="2200" b="0" i="0" dirty="0">
                <a:solidFill>
                  <a:srgbClr val="000000"/>
                </a:solidFill>
                <a:effectLst/>
                <a:latin typeface="Arial" panose="020B0604020202020204" pitchFamily="34" charset="0"/>
              </a:rPr>
              <a:t> Pokud právnická osoba požádá správce daně o doručování na jinou adresu v České republice, doručuje se písemnost na tuto adresu, pokud je právnická osoba na této adrese skutečně umístěna.</a:t>
            </a:r>
          </a:p>
          <a:p>
            <a:pPr algn="just"/>
            <a:r>
              <a:rPr lang="cs-CZ" sz="2200" b="1" i="0" dirty="0">
                <a:solidFill>
                  <a:srgbClr val="000000"/>
                </a:solidFill>
                <a:effectLst/>
                <a:latin typeface="Arial" panose="020B0604020202020204" pitchFamily="34" charset="0"/>
              </a:rPr>
              <a:t>(3)</a:t>
            </a:r>
            <a:r>
              <a:rPr lang="cs-CZ" sz="2200" b="0" i="0" dirty="0">
                <a:solidFill>
                  <a:srgbClr val="000000"/>
                </a:solidFill>
                <a:effectLst/>
                <a:latin typeface="Arial" panose="020B0604020202020204" pitchFamily="34" charset="0"/>
              </a:rPr>
              <a:t> Je-li adresátem právnická osoba, je oprávněna písemnost převzít osoba oprávněná jednat jménem této právnické osoby. Písemnost, která není určena do vlastních rukou, se může doručit kterémukoliv zaměstnanci právnické osoby nebo jiné vhodné fyzické osobě, která se v místě doručení nebo jeho blízkém okolí zdržuje, pokud souhlasí s tím, že odevzdá písemnost adresátovi.</a:t>
            </a:r>
          </a:p>
          <a:p>
            <a:pPr algn="just"/>
            <a:r>
              <a:rPr lang="cs-CZ" sz="2200" b="1" i="0" dirty="0">
                <a:solidFill>
                  <a:srgbClr val="000000"/>
                </a:solidFill>
                <a:effectLst/>
                <a:latin typeface="Arial" panose="020B0604020202020204" pitchFamily="34" charset="0"/>
              </a:rPr>
              <a:t>(4)</a:t>
            </a:r>
            <a:r>
              <a:rPr lang="cs-CZ" sz="2200" b="0" i="0" dirty="0">
                <a:solidFill>
                  <a:srgbClr val="000000"/>
                </a:solidFill>
                <a:effectLst/>
                <a:latin typeface="Arial" panose="020B0604020202020204" pitchFamily="34" charset="0"/>
              </a:rPr>
              <a:t> Nebyla-li na adrese pro doručování písemnosti do vlastních rukou nebo jiné písemnosti, jejíž převzetí má být rovněž potvrzeno, zastižena osoba oprávněná převzít písemnost podle odstavce 3, písemnost se uloží a adresát se vhodným způsobem upozorní, aby si ji ve lhůtě 10 dnů vyzvedl. Písemnost, která nebyla vyzvednuta ve stanovené lhůtě, může správce daně doručit na adresu místa pobytu fyzické osoby oprávněné jednat jménem této právnické osoby podle § 24 odst. 2, pokud je mu adresa jejího místa pobytu známa.</a:t>
            </a:r>
          </a:p>
        </p:txBody>
      </p:sp>
    </p:spTree>
    <p:extLst>
      <p:ext uri="{BB962C8B-B14F-4D97-AF65-F5344CB8AC3E}">
        <p14:creationId xmlns:p14="http://schemas.microsoft.com/office/powerpoint/2010/main" val="2459642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B777DEA-46AF-3168-4A2F-20D572166EB9}"/>
              </a:ext>
            </a:extLst>
          </p:cNvPr>
          <p:cNvSpPr txBox="1"/>
          <p:nvPr/>
        </p:nvSpPr>
        <p:spPr>
          <a:xfrm>
            <a:off x="214605" y="466531"/>
            <a:ext cx="11977396" cy="5632311"/>
          </a:xfrm>
          <a:prstGeom prst="rect">
            <a:avLst/>
          </a:prstGeom>
          <a:noFill/>
        </p:spPr>
        <p:txBody>
          <a:bodyPr wrap="square">
            <a:spAutoFit/>
          </a:bodyPr>
          <a:lstStyle/>
          <a:p>
            <a:pPr algn="just"/>
            <a:r>
              <a:rPr lang="cs-CZ" sz="4000" b="1" i="0" dirty="0">
                <a:solidFill>
                  <a:srgbClr val="FF8400"/>
                </a:solidFill>
                <a:effectLst/>
                <a:latin typeface="Arial" panose="020B0604020202020204" pitchFamily="34" charset="0"/>
              </a:rPr>
              <a:t>§ 46</a:t>
            </a:r>
          </a:p>
          <a:p>
            <a:pPr algn="l"/>
            <a:r>
              <a:rPr lang="cs-CZ" sz="4000" b="1" i="0" dirty="0">
                <a:solidFill>
                  <a:srgbClr val="08A8F8"/>
                </a:solidFill>
                <a:effectLst/>
                <a:latin typeface="Arial" panose="020B0604020202020204" pitchFamily="34" charset="0"/>
              </a:rPr>
              <a:t>Uložení písemnosti</a:t>
            </a:r>
          </a:p>
          <a:p>
            <a:pPr algn="just"/>
            <a:endParaRPr lang="cs-CZ" sz="4000" b="1" i="0" dirty="0">
              <a:solidFill>
                <a:srgbClr val="000000"/>
              </a:solidFill>
              <a:effectLst/>
              <a:latin typeface="Arial" panose="020B0604020202020204" pitchFamily="34" charset="0"/>
            </a:endParaRPr>
          </a:p>
          <a:p>
            <a:pPr algn="just"/>
            <a:r>
              <a:rPr lang="cs-CZ" sz="4000" b="1" i="0" dirty="0">
                <a:solidFill>
                  <a:srgbClr val="000000"/>
                </a:solidFill>
                <a:effectLst/>
                <a:latin typeface="Arial" panose="020B0604020202020204" pitchFamily="34" charset="0"/>
              </a:rPr>
              <a:t>(1)</a:t>
            </a:r>
            <a:r>
              <a:rPr lang="cs-CZ" sz="4000" b="0" i="0" dirty="0">
                <a:solidFill>
                  <a:srgbClr val="000000"/>
                </a:solidFill>
                <a:effectLst/>
                <a:latin typeface="Arial" panose="020B0604020202020204" pitchFamily="34" charset="0"/>
              </a:rPr>
              <a:t> Písemnost se ukládá</a:t>
            </a:r>
          </a:p>
          <a:p>
            <a:pPr algn="just"/>
            <a:r>
              <a:rPr lang="cs-CZ" sz="4000" b="1" i="0" dirty="0">
                <a:solidFill>
                  <a:srgbClr val="000000"/>
                </a:solidFill>
                <a:effectLst/>
                <a:latin typeface="Arial" panose="020B0604020202020204" pitchFamily="34" charset="0"/>
              </a:rPr>
              <a:t>a)</a:t>
            </a:r>
            <a:r>
              <a:rPr lang="cs-CZ" sz="4000" b="0" i="0" dirty="0">
                <a:solidFill>
                  <a:srgbClr val="000000"/>
                </a:solidFill>
                <a:effectLst/>
                <a:latin typeface="Arial" panose="020B0604020202020204" pitchFamily="34" charset="0"/>
              </a:rPr>
              <a:t> </a:t>
            </a:r>
            <a:r>
              <a:rPr lang="cs-CZ" sz="4000" b="0" i="0" dirty="0">
                <a:solidFill>
                  <a:srgbClr val="FF0000"/>
                </a:solidFill>
                <a:effectLst/>
                <a:latin typeface="Arial" panose="020B0604020202020204" pitchFamily="34" charset="0"/>
              </a:rPr>
              <a:t>u správce daně, jehož písemnost se doručuje</a:t>
            </a:r>
            <a:r>
              <a:rPr lang="cs-CZ" sz="4000" b="0" i="0" dirty="0">
                <a:solidFill>
                  <a:srgbClr val="000000"/>
                </a:solidFill>
                <a:effectLst/>
                <a:latin typeface="Arial" panose="020B0604020202020204" pitchFamily="34" charset="0"/>
              </a:rPr>
              <a:t>, nebo u správce daně, který byl o doručení dožádán, nebo</a:t>
            </a:r>
          </a:p>
          <a:p>
            <a:pPr algn="just"/>
            <a:r>
              <a:rPr lang="cs-CZ" sz="4000" b="1" i="0" dirty="0">
                <a:solidFill>
                  <a:srgbClr val="000000"/>
                </a:solidFill>
                <a:effectLst/>
                <a:latin typeface="Arial" panose="020B0604020202020204" pitchFamily="34" charset="0"/>
              </a:rPr>
              <a:t>b)</a:t>
            </a:r>
            <a:r>
              <a:rPr lang="cs-CZ" sz="4000" b="0" i="0" dirty="0">
                <a:solidFill>
                  <a:srgbClr val="000000"/>
                </a:solidFill>
                <a:effectLst/>
                <a:latin typeface="Arial" panose="020B0604020202020204" pitchFamily="34" charset="0"/>
              </a:rPr>
              <a:t> </a:t>
            </a:r>
            <a:r>
              <a:rPr lang="cs-CZ" sz="4000" b="0" i="0" dirty="0">
                <a:solidFill>
                  <a:srgbClr val="0070C0"/>
                </a:solidFill>
                <a:effectLst/>
                <a:latin typeface="Arial" panose="020B0604020202020204" pitchFamily="34" charset="0"/>
              </a:rPr>
              <a:t>u provozovatele poštovních služeb, jestliže se doručuje jeho prostřednictvím.</a:t>
            </a:r>
          </a:p>
        </p:txBody>
      </p:sp>
    </p:spTree>
    <p:extLst>
      <p:ext uri="{BB962C8B-B14F-4D97-AF65-F5344CB8AC3E}">
        <p14:creationId xmlns:p14="http://schemas.microsoft.com/office/powerpoint/2010/main" val="3350769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E1695CE-15BE-1DD9-63EE-CB9DA4A4205E}"/>
              </a:ext>
            </a:extLst>
          </p:cNvPr>
          <p:cNvSpPr txBox="1"/>
          <p:nvPr/>
        </p:nvSpPr>
        <p:spPr>
          <a:xfrm>
            <a:off x="429207" y="261257"/>
            <a:ext cx="11569959" cy="6001643"/>
          </a:xfrm>
          <a:prstGeom prst="rect">
            <a:avLst/>
          </a:prstGeom>
          <a:noFill/>
        </p:spPr>
        <p:txBody>
          <a:bodyPr wrap="square">
            <a:spAutoFit/>
          </a:bodyPr>
          <a:lstStyle/>
          <a:p>
            <a:pPr algn="just"/>
            <a:r>
              <a:rPr lang="cs-CZ" sz="3200" b="1" i="0" dirty="0">
                <a:solidFill>
                  <a:srgbClr val="000000"/>
                </a:solidFill>
                <a:effectLst/>
                <a:latin typeface="Arial" panose="020B0604020202020204" pitchFamily="34" charset="0"/>
              </a:rPr>
              <a:t>(2)</a:t>
            </a:r>
            <a:r>
              <a:rPr lang="cs-CZ" sz="3200" b="0" i="0" dirty="0">
                <a:solidFill>
                  <a:srgbClr val="000000"/>
                </a:solidFill>
                <a:effectLst/>
                <a:latin typeface="Arial" panose="020B0604020202020204" pitchFamily="34" charset="0"/>
              </a:rPr>
              <a:t> </a:t>
            </a:r>
            <a:r>
              <a:rPr lang="cs-CZ" sz="3200" b="1" i="0" dirty="0">
                <a:solidFill>
                  <a:srgbClr val="000000"/>
                </a:solidFill>
                <a:effectLst/>
                <a:latin typeface="Arial" panose="020B0604020202020204" pitchFamily="34" charset="0"/>
              </a:rPr>
              <a:t>V upozornění na uložení písemnosti, které se vkládá </a:t>
            </a:r>
            <a:r>
              <a:rPr lang="cs-CZ" sz="3200" b="1" i="0" dirty="0">
                <a:solidFill>
                  <a:srgbClr val="FF0000"/>
                </a:solidFill>
                <a:effectLst/>
                <a:latin typeface="Arial" panose="020B0604020202020204" pitchFamily="34" charset="0"/>
              </a:rPr>
              <a:t>do domovní</a:t>
            </a:r>
            <a:r>
              <a:rPr lang="cs-CZ" sz="3200" b="1" i="0" dirty="0">
                <a:solidFill>
                  <a:srgbClr val="000000"/>
                </a:solidFill>
                <a:effectLst/>
                <a:latin typeface="Arial" panose="020B0604020202020204" pitchFamily="34" charset="0"/>
              </a:rPr>
              <a:t> nebo </a:t>
            </a:r>
            <a:r>
              <a:rPr lang="cs-CZ" sz="3200" b="1" i="0" dirty="0">
                <a:solidFill>
                  <a:schemeClr val="accent2"/>
                </a:solidFill>
                <a:effectLst/>
                <a:latin typeface="Arial" panose="020B0604020202020204" pitchFamily="34" charset="0"/>
              </a:rPr>
              <a:t>jiné adresátem užívané schránky </a:t>
            </a:r>
            <a:r>
              <a:rPr lang="cs-CZ" sz="3200" b="1" i="0" dirty="0">
                <a:solidFill>
                  <a:srgbClr val="000000"/>
                </a:solidFill>
                <a:effectLst/>
                <a:latin typeface="Arial" panose="020B0604020202020204" pitchFamily="34" charset="0"/>
              </a:rPr>
              <a:t>nebo </a:t>
            </a:r>
            <a:r>
              <a:rPr lang="cs-CZ" sz="3200" b="1" i="0" dirty="0">
                <a:solidFill>
                  <a:srgbClr val="00B0F0"/>
                </a:solidFill>
                <a:effectLst/>
                <a:latin typeface="Arial" panose="020B0604020202020204" pitchFamily="34" charset="0"/>
              </a:rPr>
              <a:t>na jiné vhodné místo</a:t>
            </a:r>
            <a:r>
              <a:rPr lang="cs-CZ" sz="3200" b="1" i="0" dirty="0">
                <a:solidFill>
                  <a:srgbClr val="000000"/>
                </a:solidFill>
                <a:effectLst/>
                <a:latin typeface="Arial" panose="020B0604020202020204" pitchFamily="34" charset="0"/>
              </a:rPr>
              <a:t>, se adresát vyzve k převzetí písemnosti </a:t>
            </a:r>
            <a:r>
              <a:rPr lang="cs-CZ" sz="3200" b="0" i="0" dirty="0">
                <a:solidFill>
                  <a:srgbClr val="000000"/>
                </a:solidFill>
                <a:effectLst/>
                <a:latin typeface="Arial" panose="020B0604020202020204" pitchFamily="34" charset="0"/>
              </a:rPr>
              <a:t>a </a:t>
            </a:r>
            <a:r>
              <a:rPr lang="cs-CZ" sz="3200" b="0" i="0" u="sng" dirty="0">
                <a:solidFill>
                  <a:srgbClr val="000000"/>
                </a:solidFill>
                <a:effectLst/>
                <a:latin typeface="Arial" panose="020B0604020202020204" pitchFamily="34" charset="0"/>
              </a:rPr>
              <a:t>dále se v něm uvede označení správce daně, jehož písemnost je doručována, komu je doručováno, kde a od kterého dne a v jakých hodinách je písemnost připravena k vyzvednutí</a:t>
            </a:r>
            <a:r>
              <a:rPr lang="cs-CZ" sz="3200" b="0" i="0" dirty="0">
                <a:solidFill>
                  <a:srgbClr val="000000"/>
                </a:solidFill>
                <a:effectLst/>
                <a:latin typeface="Arial" panose="020B0604020202020204" pitchFamily="34" charset="0"/>
              </a:rPr>
              <a:t>; </a:t>
            </a:r>
            <a:r>
              <a:rPr lang="cs-CZ" sz="3200" b="1" i="0" u="sng" dirty="0">
                <a:solidFill>
                  <a:srgbClr val="000000"/>
                </a:solidFill>
                <a:effectLst/>
                <a:latin typeface="Arial" panose="020B0604020202020204" pitchFamily="34" charset="0"/>
              </a:rPr>
              <a:t>současně se adresát písemně poučí o právních důsledcích jejího nevyzvednutí</a:t>
            </a:r>
            <a:r>
              <a:rPr lang="cs-CZ" sz="3200" b="0" i="0" dirty="0">
                <a:solidFill>
                  <a:srgbClr val="000000"/>
                </a:solidFill>
                <a:effectLst/>
                <a:latin typeface="Arial" panose="020B0604020202020204" pitchFamily="34" charset="0"/>
              </a:rPr>
              <a:t>.</a:t>
            </a:r>
          </a:p>
          <a:p>
            <a:pPr algn="just"/>
            <a:r>
              <a:rPr lang="cs-CZ" sz="3200" b="1" i="0" dirty="0">
                <a:solidFill>
                  <a:srgbClr val="000000"/>
                </a:solidFill>
                <a:effectLst/>
                <a:latin typeface="Arial" panose="020B0604020202020204" pitchFamily="34" charset="0"/>
              </a:rPr>
              <a:t>(3)</a:t>
            </a:r>
            <a:r>
              <a:rPr lang="cs-CZ" sz="3200" b="0" i="0" dirty="0">
                <a:solidFill>
                  <a:srgbClr val="000000"/>
                </a:solidFill>
                <a:effectLst/>
                <a:latin typeface="Arial" panose="020B0604020202020204" pitchFamily="34" charset="0"/>
              </a:rPr>
              <a:t> Bez předchozího pokusu o doručení lze písemnost uložit, pokud adresát požádá předem písemně toho, kdo písemnost doručuje nebo jehož prostřednictvím se písemnost doručuje, o ukládání písemností.</a:t>
            </a:r>
          </a:p>
        </p:txBody>
      </p:sp>
    </p:spTree>
    <p:extLst>
      <p:ext uri="{BB962C8B-B14F-4D97-AF65-F5344CB8AC3E}">
        <p14:creationId xmlns:p14="http://schemas.microsoft.com/office/powerpoint/2010/main" val="196707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5A2BAAF8-0E28-55CC-4C5B-50EB47B45EBC}"/>
              </a:ext>
            </a:extLst>
          </p:cNvPr>
          <p:cNvPicPr>
            <a:picLocks noChangeAspect="1"/>
          </p:cNvPicPr>
          <p:nvPr/>
        </p:nvPicPr>
        <p:blipFill>
          <a:blip r:embed="rId2"/>
          <a:stretch>
            <a:fillRect/>
          </a:stretch>
        </p:blipFill>
        <p:spPr>
          <a:xfrm>
            <a:off x="-166255" y="-249382"/>
            <a:ext cx="12192000" cy="7419109"/>
          </a:xfrm>
          <a:prstGeom prst="rect">
            <a:avLst/>
          </a:prstGeom>
        </p:spPr>
      </p:pic>
      <p:sp>
        <p:nvSpPr>
          <p:cNvPr id="8" name="Ovál 7">
            <a:extLst>
              <a:ext uri="{FF2B5EF4-FFF2-40B4-BE49-F238E27FC236}">
                <a16:creationId xmlns:a16="http://schemas.microsoft.com/office/drawing/2014/main" id="{8827C69C-DB80-391E-293F-90FE55CFAE4B}"/>
              </a:ext>
            </a:extLst>
          </p:cNvPr>
          <p:cNvSpPr/>
          <p:nvPr/>
        </p:nvSpPr>
        <p:spPr>
          <a:xfrm>
            <a:off x="5621483" y="3636819"/>
            <a:ext cx="1839190" cy="4987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09855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2"/>
          <p:cNvSpPr/>
          <p:nvPr/>
        </p:nvSpPr>
        <p:spPr>
          <a:xfrm>
            <a:off x="1837679" y="1748901"/>
            <a:ext cx="8851036"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Jak pošta doručuje: </a:t>
            </a:r>
            <a:endParaRPr/>
          </a:p>
          <a:p>
            <a:pPr marL="0" marR="0" lvl="0" indent="0" algn="l" rtl="0">
              <a:spcBef>
                <a:spcPts val="0"/>
              </a:spcBef>
              <a:spcAft>
                <a:spcPts val="0"/>
              </a:spcAft>
              <a:buNone/>
            </a:pP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„Adresát neznámý“,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„Na adrese se nezdržuje“,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„Odstěhoval se“,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„Nemá domovní schránku“ </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„Adresa je sídlem Městského úřadu“…</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txBox="1"/>
          <p:nvPr/>
        </p:nvSpPr>
        <p:spPr>
          <a:xfrm>
            <a:off x="745959" y="403393"/>
            <a:ext cx="11237493" cy="62016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200"/>
              <a:buFont typeface="Arial"/>
              <a:buNone/>
            </a:pPr>
            <a:r>
              <a:rPr lang="cs-CZ" sz="2200" b="1">
                <a:solidFill>
                  <a:schemeClr val="dk1"/>
                </a:solidFill>
                <a:latin typeface="Arial"/>
                <a:ea typeface="Arial"/>
                <a:cs typeface="Arial"/>
                <a:sym typeface="Arial"/>
              </a:rPr>
              <a:t>Vyhláška 464/2012 o stanovení specifikace jednotlivých základních</a:t>
            </a:r>
            <a:endParaRPr/>
          </a:p>
          <a:p>
            <a:pPr marL="0" marR="0" lvl="0" indent="0" algn="l" rtl="0">
              <a:spcBef>
                <a:spcPts val="0"/>
              </a:spcBef>
              <a:spcAft>
                <a:spcPts val="0"/>
              </a:spcAft>
              <a:buClr>
                <a:schemeClr val="dk1"/>
              </a:buClr>
              <a:buSzPts val="2200"/>
              <a:buFont typeface="Arial"/>
              <a:buNone/>
            </a:pPr>
            <a:r>
              <a:rPr lang="cs-CZ" sz="2200" b="1">
                <a:solidFill>
                  <a:schemeClr val="dk1"/>
                </a:solidFill>
                <a:latin typeface="Arial"/>
                <a:ea typeface="Arial"/>
                <a:cs typeface="Arial"/>
                <a:sym typeface="Arial"/>
              </a:rPr>
              <a:t>služeb a základních kvalifikačních požadavků na jejich poskytování</a:t>
            </a:r>
            <a:endParaRPr/>
          </a:p>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300"/>
              <a:buFont typeface="Arial"/>
              <a:buNone/>
            </a:pPr>
            <a:r>
              <a:rPr lang="cs-CZ" sz="2300" b="1">
                <a:solidFill>
                  <a:schemeClr val="dk1"/>
                </a:solidFill>
                <a:latin typeface="Arial"/>
                <a:ea typeface="Arial"/>
                <a:cs typeface="Arial"/>
                <a:sym typeface="Arial"/>
              </a:rPr>
              <a:t>§13 Úřední doručování písemnosti</a:t>
            </a:r>
            <a:endParaRPr/>
          </a:p>
          <a:p>
            <a:pPr marL="0" marR="0" lvl="0" indent="0" algn="l" rtl="0">
              <a:spcBef>
                <a:spcPts val="0"/>
              </a:spcBef>
              <a:spcAft>
                <a:spcPts val="0"/>
              </a:spcAft>
              <a:buClr>
                <a:schemeClr val="dk1"/>
              </a:buClr>
              <a:buSzPts val="2400"/>
              <a:buFont typeface="Arial"/>
              <a:buNone/>
            </a:pPr>
            <a:endParaRPr sz="2400" b="1">
              <a:solidFill>
                <a:schemeClr val="dk1"/>
              </a:solidFill>
              <a:latin typeface="Arial"/>
              <a:ea typeface="Arial"/>
              <a:cs typeface="Arial"/>
              <a:sym typeface="Arial"/>
            </a:endParaRPr>
          </a:p>
          <a:p>
            <a:pPr marL="0" marR="0" lvl="0" indent="0" algn="l" rtl="0">
              <a:spcBef>
                <a:spcPts val="0"/>
              </a:spcBef>
              <a:spcAft>
                <a:spcPts val="0"/>
              </a:spcAft>
              <a:buClr>
                <a:srgbClr val="FF0000"/>
              </a:buClr>
              <a:buSzPts val="2400"/>
              <a:buFont typeface="Arial"/>
              <a:buNone/>
            </a:pPr>
            <a:r>
              <a:rPr lang="cs-CZ" sz="2400" b="1">
                <a:solidFill>
                  <a:srgbClr val="FF0000"/>
                </a:solidFill>
                <a:latin typeface="Arial"/>
                <a:ea typeface="Arial"/>
                <a:cs typeface="Arial"/>
                <a:sym typeface="Arial"/>
              </a:rPr>
              <a:t>Základní služby umožní zejména dodání do vlastních rukou, dodání do </a:t>
            </a:r>
            <a:endParaRPr/>
          </a:p>
          <a:p>
            <a:pPr marL="0" marR="0" lvl="0" indent="0" algn="l" rtl="0">
              <a:spcBef>
                <a:spcPts val="0"/>
              </a:spcBef>
              <a:spcAft>
                <a:spcPts val="0"/>
              </a:spcAft>
              <a:buClr>
                <a:srgbClr val="FF0000"/>
              </a:buClr>
              <a:buSzPts val="2400"/>
              <a:buFont typeface="Arial"/>
              <a:buNone/>
            </a:pPr>
            <a:r>
              <a:rPr lang="cs-CZ" sz="2400" b="1">
                <a:solidFill>
                  <a:srgbClr val="FF0000"/>
                </a:solidFill>
                <a:latin typeface="Arial"/>
                <a:ea typeface="Arial"/>
                <a:cs typeface="Arial"/>
                <a:sym typeface="Arial"/>
              </a:rPr>
              <a:t>vlastních rukou výhradně jen adresáta, poskytnutí dodejky, lhůty pro uložení poštovní zásilky a vyloučení změny místa a vyloučení změny místa dodání, a to </a:t>
            </a:r>
            <a:r>
              <a:rPr lang="cs-CZ" sz="2400" b="1" u="sng">
                <a:solidFill>
                  <a:srgbClr val="FF0000"/>
                </a:solidFill>
                <a:latin typeface="Arial"/>
                <a:ea typeface="Arial"/>
                <a:cs typeface="Arial"/>
                <a:sym typeface="Arial"/>
              </a:rPr>
              <a:t>podle požadavků podle jiných právních předpisů upravující pravidla pro úřední doručování písemností</a:t>
            </a:r>
            <a:r>
              <a:rPr lang="cs-CZ" sz="2400" b="1">
                <a:solidFill>
                  <a:srgbClr val="FF0000"/>
                </a:solidFill>
                <a:latin typeface="Arial"/>
                <a:ea typeface="Arial"/>
                <a:cs typeface="Arial"/>
                <a:sym typeface="Arial"/>
              </a:rPr>
              <a:t>, zejména v trestním, správním</a:t>
            </a:r>
            <a:r>
              <a:rPr lang="cs-CZ" sz="2400" b="1" u="sng">
                <a:solidFill>
                  <a:srgbClr val="FF0000"/>
                </a:solidFill>
                <a:latin typeface="Arial"/>
                <a:ea typeface="Arial"/>
                <a:cs typeface="Arial"/>
                <a:sym typeface="Arial"/>
              </a:rPr>
              <a:t>, daňovém </a:t>
            </a:r>
            <a:r>
              <a:rPr lang="cs-CZ" sz="2400" b="1">
                <a:solidFill>
                  <a:srgbClr val="FF0000"/>
                </a:solidFill>
                <a:latin typeface="Arial"/>
                <a:ea typeface="Arial"/>
                <a:cs typeface="Arial"/>
                <a:sym typeface="Arial"/>
              </a:rPr>
              <a:t>a soudním řízení. </a:t>
            </a:r>
            <a:endParaRPr/>
          </a:p>
          <a:p>
            <a:pPr marL="0" marR="0" lvl="0" indent="0" algn="l" rtl="0">
              <a:spcBef>
                <a:spcPts val="0"/>
              </a:spcBef>
              <a:spcAft>
                <a:spcPts val="0"/>
              </a:spcAft>
              <a:buClr>
                <a:schemeClr val="dk1"/>
              </a:buClr>
              <a:buSzPts val="1800"/>
              <a:buFont typeface="Arial"/>
              <a:buNone/>
            </a:pPr>
            <a:endParaRPr sz="1800"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cs-CZ" sz="1800" b="1">
                <a:solidFill>
                  <a:schemeClr val="dk1"/>
                </a:solidFill>
                <a:latin typeface="Arial"/>
                <a:ea typeface="Arial"/>
                <a:cs typeface="Arial"/>
                <a:sym typeface="Arial"/>
              </a:rPr>
              <a:t>----------------</a:t>
            </a:r>
            <a:endParaRPr/>
          </a:p>
          <a:p>
            <a:pPr marL="0" marR="0" lvl="0" indent="0" algn="l" rtl="0">
              <a:spcBef>
                <a:spcPts val="0"/>
              </a:spcBef>
              <a:spcAft>
                <a:spcPts val="0"/>
              </a:spcAft>
              <a:buClr>
                <a:schemeClr val="dk1"/>
              </a:buClr>
              <a:buSzPts val="1800"/>
              <a:buFont typeface="Arial"/>
              <a:buNone/>
            </a:pPr>
            <a:r>
              <a:rPr lang="cs-CZ" sz="1800" b="1">
                <a:solidFill>
                  <a:schemeClr val="dk1"/>
                </a:solidFill>
                <a:latin typeface="Arial"/>
                <a:ea typeface="Arial"/>
                <a:cs typeface="Arial"/>
                <a:sym typeface="Arial"/>
              </a:rPr>
              <a:t>Například: Zákon č. 500/2004 Sb., správní řád, ve znění pozdějších předpisů,</a:t>
            </a:r>
            <a:endParaRPr/>
          </a:p>
          <a:p>
            <a:pPr marL="0" marR="0" lvl="0" indent="0" algn="l" rtl="0">
              <a:spcBef>
                <a:spcPts val="0"/>
              </a:spcBef>
              <a:spcAft>
                <a:spcPts val="0"/>
              </a:spcAft>
              <a:buClr>
                <a:schemeClr val="dk1"/>
              </a:buClr>
              <a:buSzPts val="1800"/>
              <a:buFont typeface="Arial"/>
              <a:buNone/>
            </a:pPr>
            <a:r>
              <a:rPr lang="cs-CZ" sz="1800" b="1">
                <a:solidFill>
                  <a:schemeClr val="dk1"/>
                </a:solidFill>
                <a:latin typeface="Arial"/>
                <a:ea typeface="Arial"/>
                <a:cs typeface="Arial"/>
                <a:sym typeface="Arial"/>
              </a:rPr>
              <a:t>Zákon č.99/1963 Sb., občanský soudní řád, ve znění pozdějších předpisů,</a:t>
            </a:r>
            <a:endParaRPr/>
          </a:p>
          <a:p>
            <a:pPr marL="0" marR="0" lvl="0" indent="0" algn="l" rtl="0">
              <a:spcBef>
                <a:spcPts val="0"/>
              </a:spcBef>
              <a:spcAft>
                <a:spcPts val="0"/>
              </a:spcAft>
              <a:buClr>
                <a:srgbClr val="FF0000"/>
              </a:buClr>
              <a:buSzPts val="1800"/>
              <a:buFont typeface="Arial"/>
              <a:buNone/>
            </a:pPr>
            <a:r>
              <a:rPr lang="cs-CZ" sz="1800" b="1">
                <a:solidFill>
                  <a:srgbClr val="FF0000"/>
                </a:solidFill>
                <a:latin typeface="Arial"/>
                <a:ea typeface="Arial"/>
                <a:cs typeface="Arial"/>
                <a:sym typeface="Arial"/>
              </a:rPr>
              <a:t>Zákon č. 280/2009 Sb., daňový řád, ve znění pozdějších předpisů,</a:t>
            </a:r>
            <a:endParaRPr/>
          </a:p>
          <a:p>
            <a:pPr marL="0" marR="0" lvl="0" indent="0" algn="l" rtl="0">
              <a:spcBef>
                <a:spcPts val="0"/>
              </a:spcBef>
              <a:spcAft>
                <a:spcPts val="0"/>
              </a:spcAft>
              <a:buClr>
                <a:schemeClr val="dk1"/>
              </a:buClr>
              <a:buSzPts val="1800"/>
              <a:buFont typeface="Arial"/>
              <a:buNone/>
            </a:pPr>
            <a:r>
              <a:rPr lang="cs-CZ" sz="1800" b="1">
                <a:solidFill>
                  <a:schemeClr val="dk1"/>
                </a:solidFill>
                <a:latin typeface="Arial"/>
                <a:ea typeface="Arial"/>
                <a:cs typeface="Arial"/>
                <a:sym typeface="Arial"/>
              </a:rPr>
              <a:t>Zákon č. 141/1961 Sb., o trestním řízení soudním (trestní řád), ve znění</a:t>
            </a:r>
            <a:endParaRPr/>
          </a:p>
          <a:p>
            <a:pPr marL="0" marR="0" lvl="0" indent="0" algn="l" rtl="0">
              <a:spcBef>
                <a:spcPts val="0"/>
              </a:spcBef>
              <a:spcAft>
                <a:spcPts val="0"/>
              </a:spcAft>
              <a:buClr>
                <a:schemeClr val="dk1"/>
              </a:buClr>
              <a:buSzPts val="1800"/>
              <a:buFont typeface="Arial"/>
              <a:buNone/>
            </a:pPr>
            <a:r>
              <a:rPr lang="cs-CZ" sz="1800" b="1">
                <a:solidFill>
                  <a:schemeClr val="dk1"/>
                </a:solidFill>
                <a:latin typeface="Arial"/>
                <a:ea typeface="Arial"/>
                <a:cs typeface="Arial"/>
                <a:sym typeface="Arial"/>
              </a:rPr>
              <a:t>pozdějších předpisů</a:t>
            </a:r>
            <a:endParaRPr/>
          </a:p>
          <a:p>
            <a:pPr marL="0" marR="0" lvl="0" indent="0" algn="l" rtl="0">
              <a:spcBef>
                <a:spcPts val="0"/>
              </a:spcBef>
              <a:spcAft>
                <a:spcPts val="0"/>
              </a:spcAft>
              <a:buClr>
                <a:schemeClr val="dk1"/>
              </a:buClr>
              <a:buSzPts val="1800"/>
              <a:buFont typeface="Arial"/>
              <a:buNone/>
            </a:pPr>
            <a:endParaRPr sz="1800" b="1">
              <a:solidFill>
                <a:schemeClr val="dk1"/>
              </a:solidFill>
              <a:latin typeface="Arial"/>
              <a:ea typeface="Arial"/>
              <a:cs typeface="Arial"/>
              <a:sym typeface="Arial"/>
            </a:endParaRP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p:nvPr/>
        </p:nvSpPr>
        <p:spPr>
          <a:xfrm>
            <a:off x="761999" y="900545"/>
            <a:ext cx="11194473" cy="600164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Vážení,</a:t>
            </a:r>
            <a:endParaRPr/>
          </a:p>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 </a:t>
            </a:r>
            <a:endParaRPr/>
          </a:p>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v Poštovních podmínkách České pošty, s.p., v příloze č. 7 – Vyhláška č. 464/2012 Sb. ze dne 17.12.2012, části druhé – technická specifikace základních služeb, § 13 se zavazujete doručovat dle zákona č. 280/2009 Sb., daňový řád. </a:t>
            </a:r>
            <a:endParaRPr/>
          </a:p>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 </a:t>
            </a:r>
            <a:endParaRPr/>
          </a:p>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Doručování dle daňového řádu se řídí § 39 a násl. V § 44 – doručování fyzickým osobám je v odst. 4 uvedeno:  „………. Nebyl-li adresát písemnosti, která má být doručena do vlastních rukou, na adrese pro doručování zastižen, </a:t>
            </a:r>
            <a:r>
              <a:rPr lang="cs-CZ" sz="2400" b="1">
                <a:solidFill>
                  <a:schemeClr val="dk1"/>
                </a:solidFill>
                <a:latin typeface="Times New Roman"/>
                <a:ea typeface="Times New Roman"/>
                <a:cs typeface="Times New Roman"/>
                <a:sym typeface="Times New Roman"/>
              </a:rPr>
              <a:t>písemnost se uloží a adresát se vhodným způsobem upozorní, aby si ji ve  lhůtě 10 dnů vyzvedl.</a:t>
            </a:r>
            <a:r>
              <a:rPr lang="cs-CZ" sz="2400">
                <a:solidFill>
                  <a:schemeClr val="dk1"/>
                </a:solidFill>
                <a:latin typeface="Times New Roman"/>
                <a:ea typeface="Times New Roman"/>
                <a:cs typeface="Times New Roman"/>
                <a:sym typeface="Times New Roman"/>
              </a:rPr>
              <a:t>“</a:t>
            </a:r>
            <a:endParaRPr/>
          </a:p>
          <a:p>
            <a:pPr marL="0" marR="0" lvl="0" indent="0" algn="just" rtl="0">
              <a:spcBef>
                <a:spcPts val="0"/>
              </a:spcBef>
              <a:spcAft>
                <a:spcPts val="0"/>
              </a:spcAft>
              <a:buNone/>
            </a:pPr>
            <a:r>
              <a:rPr lang="cs-CZ" sz="24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cs-CZ" sz="2400">
                <a:solidFill>
                  <a:schemeClr val="dk1"/>
                </a:solidFill>
                <a:latin typeface="Times New Roman"/>
                <a:ea typeface="Times New Roman"/>
                <a:cs typeface="Times New Roman"/>
                <a:sym typeface="Times New Roman"/>
              </a:rPr>
              <a:t>Uložení písemnosti řeší § 46 odst. 1 písmeno b) daňového řádu a v odstavci 2 téhož paragrafu je mimo jiné uvedeno, jak a kam se vkládá upozornění na uložení písemnosti.</a:t>
            </a:r>
            <a:endParaRPr/>
          </a:p>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cs-CZ" sz="2400">
                <a:solidFill>
                  <a:schemeClr val="dk1"/>
                </a:solidFill>
                <a:latin typeface="Times New Roman"/>
                <a:ea typeface="Times New Roman"/>
                <a:cs typeface="Times New Roman"/>
                <a:sym typeface="Times New Roman"/>
              </a:rPr>
              <a:t>…celé znění na </a:t>
            </a:r>
            <a:r>
              <a:rPr lang="cs-CZ" sz="2400" u="sng">
                <a:solidFill>
                  <a:schemeClr val="hlink"/>
                </a:solidFill>
                <a:latin typeface="Times New Roman"/>
                <a:ea typeface="Times New Roman"/>
                <a:cs typeface="Times New Roman"/>
                <a:sym typeface="Times New Roman"/>
                <a:hlinkClick r:id="rId3"/>
              </a:rPr>
              <a:t>www.spmo.cz</a:t>
            </a:r>
            <a:r>
              <a:rPr lang="cs-CZ" sz="2400">
                <a:solidFill>
                  <a:schemeClr val="dk1"/>
                </a:solidFill>
                <a:latin typeface="Times New Roman"/>
                <a:ea typeface="Times New Roman"/>
                <a:cs typeface="Times New Roman"/>
                <a:sym typeface="Times New Roman"/>
              </a:rPr>
              <a:t>...</a:t>
            </a:r>
            <a:endParaRPr/>
          </a:p>
          <a:p>
            <a:pPr marL="0" marR="0" lvl="0" indent="0" algn="l" rtl="0">
              <a:spcBef>
                <a:spcPts val="0"/>
              </a:spcBef>
              <a:spcAft>
                <a:spcPts val="0"/>
              </a:spcAft>
              <a:buNone/>
            </a:pPr>
            <a:r>
              <a:rPr lang="cs-CZ" sz="2400">
                <a:solidFill>
                  <a:schemeClr val="dk1"/>
                </a:solidFill>
                <a:latin typeface="Times New Roman"/>
                <a:ea typeface="Times New Roman"/>
                <a:cs typeface="Times New Roman"/>
                <a:sym typeface="Times New Roman"/>
              </a:rPr>
              <a:t> </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5"/>
          <p:cNvSpPr txBox="1"/>
          <p:nvPr/>
        </p:nvSpPr>
        <p:spPr>
          <a:xfrm>
            <a:off x="457201" y="923824"/>
            <a:ext cx="11734799" cy="87100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Úřední osobou pověřenou doručováním </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Úřední osoba - § 12 odst. 2, s pověřením o doručování (vedoucí, tajemník)</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Využití při doručování v rámci menší obce (efektivita a hospodárnost)</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Doručování na vlastní ohlašovnu (rychlost a hospodárnost) – oznámení o uložení písemnosti</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6"/>
          <p:cNvSpPr txBox="1"/>
          <p:nvPr/>
        </p:nvSpPr>
        <p:spPr>
          <a:xfrm>
            <a:off x="457201" y="388246"/>
            <a:ext cx="11734799" cy="5632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Jiný orgán, o němž to stanoví zákon </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Vězeňská služba</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Zařízení pro výkon ústavní nebo ochranné výchovy</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Územní vojenské správy</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Celní správa </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Policejní orgány</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Ne městská policie</a:t>
            </a:r>
            <a:endParaRPr/>
          </a:p>
        </p:txBody>
      </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p:nvPr/>
        </p:nvSpPr>
        <p:spPr>
          <a:xfrm>
            <a:off x="457201" y="296807"/>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Vadné doručení ? </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Písemně místo datovou schránkou</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Na jinou adresu</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Jiná osoba než úřední </a:t>
            </a:r>
            <a:endParaRPr/>
          </a:p>
          <a:p>
            <a:pPr marL="571500" marR="0" lvl="0" indent="-317500" algn="l" rtl="0">
              <a:spcBef>
                <a:spcPts val="0"/>
              </a:spcBef>
              <a:spcAft>
                <a:spcPts val="0"/>
              </a:spcAft>
              <a:buClr>
                <a:schemeClr val="dk1"/>
              </a:buClr>
              <a:buSzPts val="4000"/>
              <a:buFont typeface="Century Gothic"/>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„Podstatné je doručení písemnosti, nikoli naplnění formální náležitosti doručování“</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1Afs 86/2007-35, 1 Afs 148/2008-73, 1 As 90/2010-95</a:t>
            </a:r>
            <a:endParaRPr/>
          </a:p>
        </p:txBody>
      </p:sp>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9"/>
          <p:cNvSpPr txBox="1"/>
          <p:nvPr/>
        </p:nvSpPr>
        <p:spPr>
          <a:xfrm>
            <a:off x="457201" y="296807"/>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do vlastních rukou </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Doručují se písemnosti, pokud je den doručení rozhodný pro začátek běhu lhůty stanovené právním předpisem nebo rozhodnutím správce daně; </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Stanoví-li tak zákon nebo tak určí správce daně (§ 40)</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Písemnost určená do vlastních rukou adresáta se doručuje přímo adresátovi (§ 44 odst. 4) </a:t>
            </a:r>
            <a:endParaRPr/>
          </a:p>
        </p:txBody>
      </p: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Google Shape;281;p38"/>
          <p:cNvSpPr/>
          <p:nvPr/>
        </p:nvSpPr>
        <p:spPr>
          <a:xfrm>
            <a:off x="3764676" y="68035"/>
            <a:ext cx="374653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4000"/>
              <a:buFont typeface="Century Gothic"/>
              <a:buNone/>
            </a:pPr>
            <a:r>
              <a:rPr lang="cs-CZ" sz="4000" b="1" dirty="0">
                <a:solidFill>
                  <a:srgbClr val="FF0000"/>
                </a:solidFill>
                <a:latin typeface="Century Gothic"/>
                <a:ea typeface="Century Gothic"/>
                <a:cs typeface="Century Gothic"/>
                <a:sym typeface="Century Gothic"/>
              </a:rPr>
              <a:t>Jaká obálka ?</a:t>
            </a:r>
            <a:endParaRPr sz="4000" b="1" dirty="0">
              <a:solidFill>
                <a:schemeClr val="dk1"/>
              </a:solidFill>
              <a:latin typeface="Arial Black"/>
              <a:ea typeface="Arial Black"/>
              <a:cs typeface="Arial Black"/>
              <a:sym typeface="Arial Black"/>
            </a:endParaRPr>
          </a:p>
        </p:txBody>
      </p:sp>
      <p:pic>
        <p:nvPicPr>
          <p:cNvPr id="13" name="Obrázek 12">
            <a:extLst>
              <a:ext uri="{FF2B5EF4-FFF2-40B4-BE49-F238E27FC236}">
                <a16:creationId xmlns:a16="http://schemas.microsoft.com/office/drawing/2014/main" id="{1BABB51D-AD02-4BD4-8339-D72EC01455D6}"/>
              </a:ext>
            </a:extLst>
          </p:cNvPr>
          <p:cNvPicPr>
            <a:picLocks noChangeAspect="1"/>
          </p:cNvPicPr>
          <p:nvPr/>
        </p:nvPicPr>
        <p:blipFill>
          <a:blip r:embed="rId3"/>
          <a:stretch>
            <a:fillRect/>
          </a:stretch>
        </p:blipFill>
        <p:spPr>
          <a:xfrm>
            <a:off x="615462" y="775921"/>
            <a:ext cx="11192607" cy="6345848"/>
          </a:xfrm>
          <a:prstGeom prst="rect">
            <a:avLst/>
          </a:prstGeom>
        </p:spPr>
      </p:pic>
    </p:spTree>
    <p:extLst>
      <p:ext uri="{BB962C8B-B14F-4D97-AF65-F5344CB8AC3E}">
        <p14:creationId xmlns:p14="http://schemas.microsoft.com/office/powerpoint/2010/main" val="2297937681"/>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0"/>
          <p:cNvSpPr txBox="1"/>
          <p:nvPr/>
        </p:nvSpPr>
        <p:spPr>
          <a:xfrm>
            <a:off x="457201" y="344934"/>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Modrá obálka </a:t>
            </a:r>
            <a:endParaRPr sz="40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dirty="0">
                <a:solidFill>
                  <a:schemeClr val="dk1"/>
                </a:solidFill>
                <a:latin typeface="Century Gothic"/>
                <a:ea typeface="Century Gothic"/>
                <a:cs typeface="Century Gothic"/>
                <a:sym typeface="Century Gothic"/>
              </a:rPr>
              <a:t>Podle zákonné dikce se písemnost doručovaná do vlastních rukou doručuje přímo adresátovi. Je otázkou, zda  adresát má možnost  si zvolit  tzv. zmocněnce. Takový postup sice není zákonem upraven, leč je souladný se zásadou součinnosti. Z tohoto důvodu by neměl být z doručování vyloučen. Proto „modrá je dobrá“, </a:t>
            </a:r>
            <a:r>
              <a:rPr lang="cs-CZ" sz="4000" b="1" dirty="0">
                <a:solidFill>
                  <a:schemeClr val="dk1"/>
                </a:solidFill>
                <a:highlight>
                  <a:srgbClr val="FFFF00"/>
                </a:highlight>
                <a:latin typeface="Century Gothic"/>
                <a:ea typeface="Century Gothic"/>
                <a:cs typeface="Century Gothic"/>
                <a:sym typeface="Century Gothic"/>
              </a:rPr>
              <a:t>ale pozor vzor pro daňový řád (poučení podle daňového řádu</a:t>
            </a:r>
            <a:r>
              <a:rPr lang="cs-CZ" sz="4000" b="1" dirty="0">
                <a:solidFill>
                  <a:schemeClr val="dk1"/>
                </a:solidFill>
                <a:latin typeface="Century Gothic"/>
                <a:ea typeface="Century Gothic"/>
                <a:cs typeface="Century Gothic"/>
                <a:sym typeface="Century Gothic"/>
              </a:rPr>
              <a:t>)</a:t>
            </a:r>
            <a:endParaRPr dirty="0"/>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8"/>
          <p:cNvPicPr preferRelativeResize="0"/>
          <p:nvPr/>
        </p:nvPicPr>
        <p:blipFill rotWithShape="1">
          <a:blip r:embed="rId3">
            <a:alphaModFix/>
          </a:blip>
          <a:srcRect/>
          <a:stretch/>
        </p:blipFill>
        <p:spPr>
          <a:xfrm>
            <a:off x="1858963" y="1268414"/>
            <a:ext cx="8545512" cy="5127625"/>
          </a:xfrm>
          <a:prstGeom prst="rect">
            <a:avLst/>
          </a:prstGeom>
          <a:noFill/>
          <a:ln>
            <a:noFill/>
          </a:ln>
        </p:spPr>
      </p:pic>
      <p:sp>
        <p:nvSpPr>
          <p:cNvPr id="281" name="Google Shape;281;p38"/>
          <p:cNvSpPr/>
          <p:nvPr/>
        </p:nvSpPr>
        <p:spPr>
          <a:xfrm>
            <a:off x="3685546" y="436188"/>
            <a:ext cx="374653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4000"/>
              <a:buFont typeface="Century Gothic"/>
              <a:buNone/>
            </a:pPr>
            <a:r>
              <a:rPr lang="cs-CZ" sz="4000" b="1" dirty="0">
                <a:solidFill>
                  <a:srgbClr val="FF0000"/>
                </a:solidFill>
                <a:latin typeface="Century Gothic"/>
                <a:ea typeface="Century Gothic"/>
                <a:cs typeface="Century Gothic"/>
                <a:sym typeface="Century Gothic"/>
              </a:rPr>
              <a:t>Modrá obálka</a:t>
            </a:r>
            <a:endParaRPr sz="4000" b="1" dirty="0">
              <a:solidFill>
                <a:schemeClr val="dk1"/>
              </a:solidFill>
              <a:latin typeface="Arial Black"/>
              <a:ea typeface="Arial Black"/>
              <a:cs typeface="Arial Black"/>
              <a:sym typeface="Arial Black"/>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452514E-2A86-78F9-0D25-DDC855046C65}"/>
              </a:ext>
            </a:extLst>
          </p:cNvPr>
          <p:cNvPicPr>
            <a:picLocks noChangeAspect="1"/>
          </p:cNvPicPr>
          <p:nvPr/>
        </p:nvPicPr>
        <p:blipFill>
          <a:blip r:embed="rId2"/>
          <a:stretch>
            <a:fillRect/>
          </a:stretch>
        </p:blipFill>
        <p:spPr>
          <a:xfrm>
            <a:off x="0" y="-244187"/>
            <a:ext cx="12192000" cy="7346373"/>
          </a:xfrm>
          <a:prstGeom prst="rect">
            <a:avLst/>
          </a:prstGeom>
        </p:spPr>
      </p:pic>
      <p:sp>
        <p:nvSpPr>
          <p:cNvPr id="6" name="Ovál 5">
            <a:extLst>
              <a:ext uri="{FF2B5EF4-FFF2-40B4-BE49-F238E27FC236}">
                <a16:creationId xmlns:a16="http://schemas.microsoft.com/office/drawing/2014/main" id="{3DAC5472-2B66-3BE2-E323-89C6A37C1068}"/>
              </a:ext>
            </a:extLst>
          </p:cNvPr>
          <p:cNvSpPr/>
          <p:nvPr/>
        </p:nvSpPr>
        <p:spPr>
          <a:xfrm>
            <a:off x="5434446" y="3553691"/>
            <a:ext cx="1350818" cy="4987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58239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p:nvPr/>
        </p:nvSpPr>
        <p:spPr>
          <a:xfrm>
            <a:off x="457201" y="344934"/>
            <a:ext cx="11734799"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do vlastních rukou</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Ústavní soud  IV ÚS 591/99</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„Ukládá-li zákon doručení do vlastních rukou,</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je třeba mít takové doručení za bezpečně</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prokázáno, neboť teprve v návaznosti na tento</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moment se odvíjí i možnost účastníka domáhat se stanoveným postupem svého práva“ </a:t>
            </a:r>
            <a:endParaRP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3"/>
          <p:cNvSpPr txBox="1"/>
          <p:nvPr/>
        </p:nvSpPr>
        <p:spPr>
          <a:xfrm>
            <a:off x="457201" y="200555"/>
            <a:ext cx="11734799" cy="58169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do vlastních rukou</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Rozsudek KS v HK – 31 Ca 85/2008-33</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„K prokázání, že písemnost byla řádně doručena, postačí, aby správce daně doložil, že konkrétní zásilku identifikovanou číslem jednacím předal k poštovní přepravě a pošta potvrdila a doložila kopiemi svých evidencí, že tato zásilka byla vydána adresátovi, který se prokázal občanským průkazem a převzetí potvrdil svým podpisem.“ </a:t>
            </a:r>
            <a:endParaRP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p:nvPr/>
        </p:nvSpPr>
        <p:spPr>
          <a:xfrm>
            <a:off x="256675" y="296808"/>
            <a:ext cx="1193532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zástupci</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Má-li osoba, které je písemnost doručována, zástupce, doručují se písemnosti tomuto  zástupci, a to v rozsahu jeho oprávnění k zastupování. Má-li osoba, jejíž poměry jsou doručovanou písemností dotčeny, vykonat něco osobně, doručuje se písemnost jí i jejímu zástupci. Dnem doručení rozhodným pro počátek běhu lhůty je při souběžném doručování této osobě i jejímu zástupci den doručení písemnosti, který nastane později (§ 41)</a:t>
            </a:r>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5"/>
          <p:cNvSpPr txBox="1"/>
          <p:nvPr/>
        </p:nvSpPr>
        <p:spPr>
          <a:xfrm>
            <a:off x="256675" y="296808"/>
            <a:ext cx="11935325" cy="50167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zástupci</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Ústavní soud IV ÚS 293/03</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 Byla-li v daňovém řízení udělena plná moc</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pouze pro zastupování v odvolacím řízení,</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nelze ji považovat za plnou moc udělenou pro</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celé řízení“</a:t>
            </a:r>
            <a:endParaRP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6"/>
          <p:cNvSpPr txBox="1"/>
          <p:nvPr/>
        </p:nvSpPr>
        <p:spPr>
          <a:xfrm>
            <a:off x="256675" y="296808"/>
            <a:ext cx="11935325" cy="5632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zástupci</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Nejvyšší správní soud 2 Afs 202/2004-43</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„Pokud správce daně obdržel omezenou plnou moc teprve po vydání a odeslání platebních výměrů, avšak ještě před jejich doručení daňovému subjektu, zvolenému zástupci se již tyto výměry nedoručují.“</a:t>
            </a:r>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7"/>
          <p:cNvSpPr txBox="1"/>
          <p:nvPr/>
        </p:nvSpPr>
        <p:spPr>
          <a:xfrm>
            <a:off x="256675" y="296808"/>
            <a:ext cx="1193532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zástupci</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Krajský soud v Brně 29 Ca 15/98</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  Má-li daňový subjekt v daňovém řízení </a:t>
            </a:r>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zástupce neomezenou plnou moc, doručuje se písemnost pouze tomuto zástupci“ </a:t>
            </a:r>
            <a:endParaRPr/>
          </a:p>
          <a:p>
            <a:pPr marL="0" marR="0" lvl="0" indent="0" algn="l"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Další judikatura: 1 Afs 85/2009-104; 1 As 4/2003-48</a:t>
            </a:r>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8"/>
          <p:cNvSpPr txBox="1"/>
          <p:nvPr/>
        </p:nvSpPr>
        <p:spPr>
          <a:xfrm>
            <a:off x="1" y="0"/>
            <a:ext cx="12192000" cy="685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Doručování prostřednictvím datové schránky</a:t>
            </a:r>
            <a:endParaRPr dirty="0"/>
          </a:p>
          <a:p>
            <a:pPr marL="0" marR="0" lvl="0" indent="0" algn="ctr" rtl="0">
              <a:spcBef>
                <a:spcPts val="0"/>
              </a:spcBef>
              <a:spcAft>
                <a:spcPts val="0"/>
              </a:spcAft>
              <a:buNone/>
            </a:pPr>
            <a:endParaRPr sz="4000" b="1" dirty="0">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Upřednostnění</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Zpřístupněná datová schránka</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Doručeno při přihlášení oprávněné osoby do DS</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rgbClr val="FF0000"/>
                </a:solidFill>
                <a:latin typeface="Century Gothic"/>
                <a:ea typeface="Century Gothic"/>
                <a:cs typeface="Century Gothic"/>
                <a:sym typeface="Century Gothic"/>
              </a:rPr>
              <a:t>Nepřihlásí se – po 10 dnech doručeno fikcí</a:t>
            </a:r>
          </a:p>
          <a:p>
            <a:pPr marL="571500" marR="0" lvl="0" indent="-571500" algn="l" rtl="0">
              <a:spcBef>
                <a:spcPts val="0"/>
              </a:spcBef>
              <a:spcAft>
                <a:spcPts val="0"/>
              </a:spcAft>
              <a:buClr>
                <a:schemeClr val="dk1"/>
              </a:buClr>
              <a:buSzPts val="3600"/>
              <a:buFont typeface="Century Gothic"/>
              <a:buChar char="-"/>
            </a:pPr>
            <a:r>
              <a:rPr lang="cs-CZ" sz="2400" b="0" i="0" dirty="0">
                <a:solidFill>
                  <a:schemeClr val="tx1"/>
                </a:solidFill>
                <a:effectLst/>
                <a:latin typeface="Open Sans" panose="020B0606030504020204" pitchFamily="34" charset="0"/>
              </a:rPr>
              <a:t>Rozsudek rozšířeného senátu Nejvyššího správního soudu ze dne 26.05.2022, č. j.: 4 </a:t>
            </a:r>
            <a:r>
              <a:rPr lang="cs-CZ" sz="2400" b="0" i="0" dirty="0" err="1">
                <a:solidFill>
                  <a:schemeClr val="tx1"/>
                </a:solidFill>
                <a:effectLst/>
                <a:latin typeface="Open Sans" panose="020B0606030504020204" pitchFamily="34" charset="0"/>
              </a:rPr>
              <a:t>Afs</a:t>
            </a:r>
            <a:r>
              <a:rPr lang="cs-CZ" sz="2400" b="0" i="0" dirty="0">
                <a:solidFill>
                  <a:schemeClr val="tx1"/>
                </a:solidFill>
                <a:effectLst/>
                <a:latin typeface="Open Sans" panose="020B0606030504020204" pitchFamily="34" charset="0"/>
              </a:rPr>
              <a:t> 264/2018-85: Doručuje-li se dokument při správě daní, je proto pro oblast doručování do datové schránky rozhodný § 33 odst. 4 daňového řádu, podle něhož, připadne-li poslední den lhůty na sobotu, neděli nebo svátek, je posledním dnem lhůty nejblíže následující pracovní den; to neplatí, jde-li o lhůtu určenou v kratších časových jednotkách, než jsou dny.</a:t>
            </a:r>
            <a:endParaRPr dirty="0">
              <a:solidFill>
                <a:schemeClr val="tx1"/>
              </a:solidFill>
            </a:endParaRP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Další judikatura: NSS 9Afs 28/2010-79; NSS 7 </a:t>
            </a:r>
            <a:r>
              <a:rPr lang="cs-CZ" sz="3600" b="1" dirty="0" err="1">
                <a:solidFill>
                  <a:schemeClr val="dk1"/>
                </a:solidFill>
                <a:latin typeface="Century Gothic"/>
                <a:ea typeface="Century Gothic"/>
                <a:cs typeface="Century Gothic"/>
                <a:sym typeface="Century Gothic"/>
              </a:rPr>
              <a:t>Afs</a:t>
            </a:r>
            <a:r>
              <a:rPr lang="cs-CZ" sz="3600" b="1" dirty="0">
                <a:solidFill>
                  <a:schemeClr val="dk1"/>
                </a:solidFill>
                <a:latin typeface="Century Gothic"/>
                <a:ea typeface="Century Gothic"/>
                <a:cs typeface="Century Gothic"/>
                <a:sym typeface="Century Gothic"/>
              </a:rPr>
              <a:t> 46/2010-51, 5 </a:t>
            </a:r>
            <a:r>
              <a:rPr lang="cs-CZ" sz="3600" b="1" dirty="0" err="1">
                <a:solidFill>
                  <a:schemeClr val="dk1"/>
                </a:solidFill>
                <a:latin typeface="Century Gothic"/>
                <a:ea typeface="Century Gothic"/>
                <a:cs typeface="Century Gothic"/>
                <a:sym typeface="Century Gothic"/>
              </a:rPr>
              <a:t>Afs</a:t>
            </a:r>
            <a:r>
              <a:rPr lang="cs-CZ" sz="3600" b="1" dirty="0">
                <a:solidFill>
                  <a:schemeClr val="dk1"/>
                </a:solidFill>
                <a:latin typeface="Century Gothic"/>
                <a:ea typeface="Century Gothic"/>
                <a:cs typeface="Century Gothic"/>
                <a:sym typeface="Century Gothic"/>
              </a:rPr>
              <a:t> 48/2009-118</a:t>
            </a:r>
            <a:endParaRPr dirty="0"/>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9"/>
          <p:cNvSpPr txBox="1"/>
          <p:nvPr/>
        </p:nvSpPr>
        <p:spPr>
          <a:xfrm>
            <a:off x="256675" y="609629"/>
            <a:ext cx="11935325" cy="56323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prostřednictvím zásilky</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4000" b="1">
                <a:solidFill>
                  <a:schemeClr val="dk1"/>
                </a:solidFill>
                <a:latin typeface="Century Gothic"/>
                <a:ea typeface="Century Gothic"/>
                <a:cs typeface="Century Gothic"/>
                <a:sym typeface="Century Gothic"/>
              </a:rPr>
              <a:t>Osobě, které je písemnost doručována, nebo jejímu zástupci, nebo jejímu zástupci pro správu daní (dále jen „adresát“), jakož i tomu, kdo písemnost za adresáta přijímá, lze písemnost doručit v bytě, v místě podnikání, na pracovišti nebo </a:t>
            </a:r>
            <a:r>
              <a:rPr lang="cs-CZ" sz="4000" b="1">
                <a:solidFill>
                  <a:srgbClr val="FF0000"/>
                </a:solidFill>
                <a:latin typeface="Century Gothic"/>
                <a:ea typeface="Century Gothic"/>
                <a:cs typeface="Century Gothic"/>
                <a:sym typeface="Century Gothic"/>
              </a:rPr>
              <a:t>kdekoli, kde bude zastižen</a:t>
            </a:r>
            <a:endParaRPr/>
          </a:p>
          <a:p>
            <a:pPr marL="0" marR="0" lvl="0" indent="0" algn="l" rtl="0">
              <a:spcBef>
                <a:spcPts val="0"/>
              </a:spcBef>
              <a:spcAft>
                <a:spcPts val="0"/>
              </a:spcAft>
              <a:buNone/>
            </a:pPr>
            <a:endParaRPr sz="4000" b="1">
              <a:solidFill>
                <a:srgbClr val="FF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txBox="1"/>
          <p:nvPr/>
        </p:nvSpPr>
        <p:spPr>
          <a:xfrm>
            <a:off x="256675" y="417123"/>
            <a:ext cx="1193532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prostřednictvím zásilky</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Významný a často používaný způsob doručování</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Byt, přechodné ubytování, pracoviště, místo podnikání …</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Právnická osoba = zastižení fyzické osoby oprávněné jednat kdekoli, kde bude zastižen</a:t>
            </a:r>
            <a:endParaRPr/>
          </a:p>
          <a:p>
            <a:pPr marL="571500" marR="0" lvl="0" indent="-571500" algn="l" rtl="0">
              <a:spcBef>
                <a:spcPts val="0"/>
              </a:spcBef>
              <a:spcAft>
                <a:spcPts val="0"/>
              </a:spcAft>
              <a:buClr>
                <a:schemeClr val="dk1"/>
              </a:buClr>
              <a:buSzPts val="4000"/>
              <a:buFont typeface="Century Gothic"/>
              <a:buChar char="-"/>
            </a:pPr>
            <a:r>
              <a:rPr lang="cs-CZ" sz="4000" b="1">
                <a:solidFill>
                  <a:schemeClr val="dk1"/>
                </a:solidFill>
                <a:latin typeface="Century Gothic"/>
                <a:ea typeface="Century Gothic"/>
                <a:cs typeface="Century Gothic"/>
                <a:sym typeface="Century Gothic"/>
              </a:rPr>
              <a:t>Úřední osoba = Oprávnění zjišťovat totožnost osoby, které se doručuje</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p:nvPr/>
        </p:nvSpPr>
        <p:spPr>
          <a:xfrm>
            <a:off x="256675" y="163905"/>
            <a:ext cx="1193532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Doručování fyzickým osobám - § 44/1</a:t>
            </a:r>
            <a:endParaRPr dirty="0"/>
          </a:p>
          <a:p>
            <a:pPr marL="0" marR="0" lvl="0" indent="0" algn="ctr" rtl="0">
              <a:spcBef>
                <a:spcPts val="0"/>
              </a:spcBef>
              <a:spcAft>
                <a:spcPts val="0"/>
              </a:spcAft>
              <a:buNone/>
            </a:pPr>
            <a:endParaRPr sz="4000" b="1" dirty="0">
              <a:solidFill>
                <a:schemeClr val="dk1"/>
              </a:solidFill>
              <a:latin typeface="Century Gothic"/>
              <a:ea typeface="Century Gothic"/>
              <a:cs typeface="Century Gothic"/>
              <a:sym typeface="Century Gothic"/>
            </a:endParaRPr>
          </a:p>
          <a:p>
            <a:pPr marL="742950" marR="0" lvl="0" indent="-742950" algn="l" rtl="0">
              <a:spcBef>
                <a:spcPts val="0"/>
              </a:spcBef>
              <a:spcAft>
                <a:spcPts val="0"/>
              </a:spcAft>
              <a:buClr>
                <a:schemeClr val="dk1"/>
              </a:buClr>
              <a:buSzPts val="4000"/>
              <a:buFont typeface="Century Gothic"/>
              <a:buAutoNum type="arabicPeriod"/>
            </a:pPr>
            <a:r>
              <a:rPr lang="cs-CZ" sz="4000" b="1" dirty="0">
                <a:solidFill>
                  <a:schemeClr val="dk1"/>
                </a:solidFill>
                <a:latin typeface="Century Gothic"/>
                <a:ea typeface="Century Gothic"/>
                <a:cs typeface="Century Gothic"/>
                <a:sym typeface="Century Gothic"/>
              </a:rPr>
              <a:t>Požádá správce daně o doručování na jinou adresu</a:t>
            </a:r>
            <a:endParaRPr dirty="0"/>
          </a:p>
          <a:p>
            <a:pPr marL="742950" marR="0" lvl="0" indent="-742950" algn="l" rtl="0">
              <a:spcBef>
                <a:spcPts val="0"/>
              </a:spcBef>
              <a:spcAft>
                <a:spcPts val="0"/>
              </a:spcAft>
              <a:buClr>
                <a:schemeClr val="dk1"/>
              </a:buClr>
              <a:buSzPts val="4000"/>
              <a:buFont typeface="Century Gothic"/>
              <a:buAutoNum type="arabicPeriod"/>
            </a:pPr>
            <a:r>
              <a:rPr lang="cs-CZ" sz="4000" b="1" dirty="0">
                <a:solidFill>
                  <a:schemeClr val="dk1"/>
                </a:solidFill>
                <a:latin typeface="Century Gothic"/>
                <a:ea typeface="Century Gothic"/>
                <a:cs typeface="Century Gothic"/>
                <a:sym typeface="Century Gothic"/>
              </a:rPr>
              <a:t>Na adresu evidovanou v informačním systému evidence obyvatel, na kterou jí mají být doručovány písemnosti</a:t>
            </a:r>
          </a:p>
          <a:p>
            <a:pPr marL="742950" indent="-742950">
              <a:buClr>
                <a:schemeClr val="dk1"/>
              </a:buClr>
              <a:buSzPts val="4000"/>
              <a:buFont typeface="Century Gothic"/>
              <a:buAutoNum type="arabicPeriod"/>
            </a:pPr>
            <a:r>
              <a:rPr lang="pl-PL" sz="4000" b="1" dirty="0">
                <a:latin typeface="Century Gothic"/>
                <a:ea typeface="Century Gothic"/>
                <a:cs typeface="Century Gothic"/>
                <a:sym typeface="Century Gothic"/>
              </a:rPr>
              <a:t>Adresa místa pobytu fyzické osoby</a:t>
            </a:r>
            <a:endParaRPr sz="4000" b="1" dirty="0">
              <a:solidFill>
                <a:schemeClr val="dk1"/>
              </a:solidFill>
              <a:latin typeface="Century Gothic"/>
              <a:ea typeface="Century Gothic"/>
              <a:cs typeface="Century Gothic"/>
              <a:sym typeface="Century Gothic"/>
            </a:endParaRPr>
          </a:p>
          <a:p>
            <a:pPr marL="742950" marR="0" lvl="0" indent="-742950" algn="l" rtl="0">
              <a:spcBef>
                <a:spcPts val="0"/>
              </a:spcBef>
              <a:spcAft>
                <a:spcPts val="0"/>
              </a:spcAft>
              <a:buClr>
                <a:schemeClr val="dk1"/>
              </a:buClr>
              <a:buSzPts val="4000"/>
              <a:buFont typeface="Century Gothic"/>
              <a:buAutoNum type="arabicPeriod"/>
            </a:pPr>
            <a:r>
              <a:rPr lang="cs-CZ" sz="4000" b="1" dirty="0">
                <a:solidFill>
                  <a:schemeClr val="dk1"/>
                </a:solidFill>
                <a:latin typeface="Century Gothic"/>
                <a:ea typeface="Century Gothic"/>
                <a:cs typeface="Century Gothic"/>
                <a:sym typeface="Century Gothic"/>
              </a:rPr>
              <a:t>Na adresu jejího bydliště v cizině</a:t>
            </a:r>
          </a:p>
          <a:p>
            <a:pPr marR="0" lvl="0" algn="l" rtl="0">
              <a:spcBef>
                <a:spcPts val="0"/>
              </a:spcBef>
              <a:spcAft>
                <a:spcPts val="0"/>
              </a:spcAft>
              <a:buClr>
                <a:schemeClr val="dk1"/>
              </a:buClr>
              <a:buSzPts val="4000"/>
            </a:pPr>
            <a:endParaRPr dirty="0"/>
          </a:p>
          <a:p>
            <a:pPr marL="0" marR="0" lvl="0" indent="0" algn="l" rtl="0">
              <a:spcBef>
                <a:spcPts val="0"/>
              </a:spcBef>
              <a:spcAft>
                <a:spcPts val="0"/>
              </a:spcAft>
              <a:buNone/>
            </a:pPr>
            <a:endParaRPr sz="4000" b="1" dirty="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2257A75-2CC6-0E61-4215-282A61B1720C}"/>
              </a:ext>
            </a:extLst>
          </p:cNvPr>
          <p:cNvPicPr>
            <a:picLocks noChangeAspect="1"/>
          </p:cNvPicPr>
          <p:nvPr/>
        </p:nvPicPr>
        <p:blipFill>
          <a:blip r:embed="rId2"/>
          <a:stretch>
            <a:fillRect/>
          </a:stretch>
        </p:blipFill>
        <p:spPr>
          <a:xfrm>
            <a:off x="0" y="-230659"/>
            <a:ext cx="12192000" cy="7381102"/>
          </a:xfrm>
          <a:prstGeom prst="rect">
            <a:avLst/>
          </a:prstGeom>
        </p:spPr>
      </p:pic>
    </p:spTree>
    <p:extLst>
      <p:ext uri="{BB962C8B-B14F-4D97-AF65-F5344CB8AC3E}">
        <p14:creationId xmlns:p14="http://schemas.microsoft.com/office/powerpoint/2010/main" val="26559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2"/>
          <p:cNvSpPr txBox="1"/>
          <p:nvPr/>
        </p:nvSpPr>
        <p:spPr>
          <a:xfrm>
            <a:off x="0" y="56138"/>
            <a:ext cx="12027159" cy="65406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2800" b="1" dirty="0">
                <a:solidFill>
                  <a:srgbClr val="FF0000"/>
                </a:solidFill>
                <a:latin typeface="Century Gothic"/>
                <a:ea typeface="Century Gothic"/>
                <a:cs typeface="Century Gothic"/>
                <a:sym typeface="Century Gothic"/>
              </a:rPr>
              <a:t>Doručování fyzickým osobám - § 44/1</a:t>
            </a:r>
            <a:endParaRPr sz="28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2800" b="1" dirty="0">
                <a:solidFill>
                  <a:schemeClr val="dk1"/>
                </a:solidFill>
                <a:latin typeface="Century Gothic"/>
                <a:ea typeface="Century Gothic"/>
                <a:cs typeface="Century Gothic"/>
                <a:sym typeface="Century Gothic"/>
              </a:rPr>
              <a:t>Adresa evidovaná v informačním systému</a:t>
            </a:r>
            <a:endParaRPr sz="2800" dirty="0"/>
          </a:p>
          <a:p>
            <a:pPr marL="571500" marR="0" lvl="0" indent="-571500" algn="l" rtl="0">
              <a:spcBef>
                <a:spcPts val="0"/>
              </a:spcBef>
              <a:spcAft>
                <a:spcPts val="0"/>
              </a:spcAft>
              <a:buClr>
                <a:schemeClr val="dk1"/>
              </a:buClr>
              <a:buSzPts val="3600"/>
              <a:buFont typeface="Century Gothic"/>
              <a:buChar char="-"/>
            </a:pPr>
            <a:r>
              <a:rPr lang="cs-CZ" sz="2800" b="1" dirty="0">
                <a:solidFill>
                  <a:schemeClr val="dk1"/>
                </a:solidFill>
                <a:latin typeface="Century Gothic"/>
                <a:ea typeface="Century Gothic"/>
                <a:cs typeface="Century Gothic"/>
                <a:sym typeface="Century Gothic"/>
              </a:rPr>
              <a:t>§ 10/1 zákona č. 133/2000 Sb., o evidenci obyvatel</a:t>
            </a:r>
            <a:endParaRPr sz="2800" dirty="0"/>
          </a:p>
          <a:p>
            <a:pPr marL="571500" marR="0" lvl="0" indent="-571500" algn="l" rtl="0">
              <a:spcBef>
                <a:spcPts val="0"/>
              </a:spcBef>
              <a:spcAft>
                <a:spcPts val="0"/>
              </a:spcAft>
              <a:buClr>
                <a:schemeClr val="dk1"/>
              </a:buClr>
              <a:buSzPts val="3600"/>
              <a:buFont typeface="Century Gothic"/>
              <a:buChar char="-"/>
            </a:pPr>
            <a:r>
              <a:rPr lang="cs-CZ" sz="2800" b="0" i="0" dirty="0">
                <a:solidFill>
                  <a:srgbClr val="000000"/>
                </a:solidFill>
                <a:effectLst/>
                <a:latin typeface="Arial" panose="020B0604020202020204" pitchFamily="34" charset="0"/>
              </a:rPr>
              <a:t>Místem trvalého pobytu se rozumí adresa pobytu občana v České republice, která je vedena v základním registru obyvatel ve formě referenční vazby (kódu adresního místa) na referenční údaj o adrese v základním registru územní identifikace, adres a nemovitostí, kterou si občan zvolí zpravidla v místě, kde má rodinu, rodiče, byt nebo zaměstnání. Občan může mít jen jedno místo trvalého pobytu, a to v objektu, který je podle zvláštního právního předpisu označen číslem popisným nebo evidenčním, popřípadě orientačním číslem a který je určen pro bydlení, ubytování nebo individuální rekreaci (dále jen „objekt“). V případech stanovených tímto zákonem může být místem trvalého pobytu sídlo ohlašovny nebo sídlo zvláštní matriky, které je v informačním systému označeno jako adresa úřadu.</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6"/>
          <p:cNvSpPr txBox="1"/>
          <p:nvPr/>
        </p:nvSpPr>
        <p:spPr>
          <a:xfrm>
            <a:off x="529388" y="56138"/>
            <a:ext cx="117668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fyzickým osobám - § 44/1</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Doručení na ohlašovnu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NSS 2  2 As 28/2011 – 131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„Ve prospěch stěžovatele nelze ničeho dovodit ani ze skutečnosti, že adresa (…) je adresou ohlašovny. Je sice logické, že osoby s takovým trvalým pobytem na daném místě fakticky nebydlí, ovšem je jejich zájmem, aby sledovaly doručování na danou adresu, zejména za situace, kdy vedou správní řízení, v němž nepožádali o doručování na jinou možnou adresu.“ </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8"/>
          <p:cNvSpPr txBox="1"/>
          <p:nvPr/>
        </p:nvSpPr>
        <p:spPr>
          <a:xfrm>
            <a:off x="673768" y="56138"/>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fyzickým osobám - § 44/2 a 3</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Pro doručování písemností, které souvisí s  podnikatelskou činností fyzické osoby, se obdobně použije ustanovení o doručování právnickým osobám. Není-li fyzická osoba jako podnikatel zapsána ve veřejném rejstříku, doručuje se  jí na adresu jejího místa pobytu.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Pokud fyzická osoba požádá správce daně o doručování na jinou adresu v České republice, doručuje se písemnost na tuto adresu.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Judikatura: 1 As 90/2010-95 – jiná adresa</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9"/>
          <p:cNvSpPr txBox="1"/>
          <p:nvPr/>
        </p:nvSpPr>
        <p:spPr>
          <a:xfrm>
            <a:off x="673768" y="56138"/>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fyzickým osobám - § 44/4</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Písemnost určená do vlastních rukou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adresáta, se doručuje přímo adresátovi. </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Nebyl-li adresát písemnosti, která má být  doručena do vlastních rukou, na adrese pro doručování zastižen, písemnost se uloží a adresát se vhodným způsobem upozorní, aby si ji ve lhůtě 10 dnů vyzvedl.</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0"/>
          <p:cNvSpPr/>
          <p:nvPr/>
        </p:nvSpPr>
        <p:spPr>
          <a:xfrm>
            <a:off x="858982" y="235528"/>
            <a:ext cx="10875818" cy="600164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cs-CZ" sz="2800" dirty="0">
                <a:solidFill>
                  <a:schemeClr val="dk1"/>
                </a:solidFill>
                <a:latin typeface="Times New Roman"/>
                <a:ea typeface="Times New Roman"/>
                <a:cs typeface="Times New Roman"/>
                <a:sym typeface="Times New Roman"/>
              </a:rPr>
              <a:t>V souvislosti s novelou zák. 133/2000 Sb., o evidenci obyvatel a rodných číslech a o změně některých zákonů (zákon o evidenci obyvatel), ve znění pozdějších předpisů, který nabyl účinnosti od 1.1.2016 je třeba upozornit na § 10c, který stanoví – cit.:</a:t>
            </a:r>
            <a:endParaRPr dirty="0"/>
          </a:p>
          <a:p>
            <a:pPr marL="0" marR="0" lvl="0" indent="0" algn="just" rtl="0">
              <a:spcBef>
                <a:spcPts val="0"/>
              </a:spcBef>
              <a:spcAft>
                <a:spcPts val="0"/>
              </a:spcAft>
              <a:buNone/>
            </a:pPr>
            <a:r>
              <a:rPr lang="cs-CZ" sz="2800" dirty="0">
                <a:solidFill>
                  <a:schemeClr val="dk1"/>
                </a:solidFill>
                <a:latin typeface="Times New Roman"/>
                <a:ea typeface="Times New Roman"/>
                <a:cs typeface="Times New Roman"/>
                <a:sym typeface="Times New Roman"/>
              </a:rPr>
              <a:t> </a:t>
            </a:r>
            <a:endParaRPr dirty="0"/>
          </a:p>
          <a:p>
            <a:pPr marL="457200" marR="0" lvl="0" indent="0" algn="ctr" rtl="0">
              <a:spcBef>
                <a:spcPts val="0"/>
              </a:spcBef>
              <a:spcAft>
                <a:spcPts val="0"/>
              </a:spcAft>
              <a:buNone/>
            </a:pPr>
            <a:r>
              <a:rPr lang="cs-CZ" sz="3200" b="1" i="1" dirty="0">
                <a:solidFill>
                  <a:srgbClr val="0000CC"/>
                </a:solidFill>
                <a:latin typeface="Times New Roman"/>
                <a:ea typeface="Times New Roman"/>
                <a:cs typeface="Times New Roman"/>
                <a:sym typeface="Times New Roman"/>
              </a:rPr>
              <a:t>§ 10c</a:t>
            </a:r>
            <a:endParaRPr sz="3200" b="1" dirty="0">
              <a:solidFill>
                <a:schemeClr val="dk1"/>
              </a:solidFill>
              <a:latin typeface="Times New Roman"/>
              <a:ea typeface="Times New Roman"/>
              <a:cs typeface="Times New Roman"/>
              <a:sym typeface="Times New Roman"/>
            </a:endParaRPr>
          </a:p>
          <a:p>
            <a:pPr marL="457200" marR="0" lvl="0" indent="228600" algn="just" rtl="0">
              <a:spcBef>
                <a:spcPts val="0"/>
              </a:spcBef>
              <a:spcAft>
                <a:spcPts val="0"/>
              </a:spcAft>
              <a:buNone/>
            </a:pPr>
            <a:r>
              <a:rPr lang="cs-CZ" sz="3200" b="1" i="1" dirty="0">
                <a:solidFill>
                  <a:srgbClr val="0000CC"/>
                </a:solidFill>
                <a:latin typeface="Times New Roman"/>
                <a:ea typeface="Times New Roman"/>
                <a:cs typeface="Times New Roman"/>
                <a:sym typeface="Times New Roman"/>
              </a:rPr>
              <a:t> </a:t>
            </a:r>
            <a:endParaRPr sz="3200" b="1" dirty="0">
              <a:solidFill>
                <a:schemeClr val="dk1"/>
              </a:solidFill>
              <a:latin typeface="Times New Roman"/>
              <a:ea typeface="Times New Roman"/>
              <a:cs typeface="Times New Roman"/>
              <a:sym typeface="Times New Roman"/>
            </a:endParaRPr>
          </a:p>
          <a:p>
            <a:pPr marL="457200" marR="0" lvl="0" indent="228600" algn="ctr" rtl="0">
              <a:spcBef>
                <a:spcPts val="0"/>
              </a:spcBef>
              <a:spcAft>
                <a:spcPts val="0"/>
              </a:spcAft>
              <a:buNone/>
            </a:pPr>
            <a:r>
              <a:rPr lang="cs-CZ" sz="3200" b="1" i="1" dirty="0">
                <a:solidFill>
                  <a:srgbClr val="0000CC"/>
                </a:solidFill>
                <a:latin typeface="Times New Roman"/>
                <a:ea typeface="Times New Roman"/>
                <a:cs typeface="Times New Roman"/>
                <a:sym typeface="Times New Roman"/>
              </a:rPr>
              <a:t>Ohlašovna, v jejímž sídle má fyzická osoba trvalý pobyt, zajistí vhodné místo, kde bude možné uložit oznámení o uložení zásilky a výzvu s poučením</a:t>
            </a:r>
            <a:r>
              <a:rPr lang="cs-CZ" sz="3200" b="1" i="1" baseline="30000" dirty="0">
                <a:solidFill>
                  <a:srgbClr val="0000CC"/>
                </a:solidFill>
                <a:latin typeface="Times New Roman"/>
                <a:ea typeface="Times New Roman"/>
                <a:cs typeface="Times New Roman"/>
                <a:sym typeface="Times New Roman"/>
              </a:rPr>
              <a:t>28)</a:t>
            </a:r>
            <a:r>
              <a:rPr lang="cs-CZ" sz="3200" b="1" i="1" dirty="0">
                <a:solidFill>
                  <a:srgbClr val="0000CC"/>
                </a:solidFill>
                <a:latin typeface="Times New Roman"/>
                <a:ea typeface="Times New Roman"/>
                <a:cs typeface="Times New Roman"/>
                <a:sym typeface="Times New Roman"/>
              </a:rPr>
              <a:t>.</a:t>
            </a:r>
            <a:endParaRPr sz="3200" b="1" dirty="0">
              <a:solidFill>
                <a:schemeClr val="dk1"/>
              </a:solidFill>
              <a:latin typeface="Times New Roman"/>
              <a:ea typeface="Times New Roman"/>
              <a:cs typeface="Times New Roman"/>
              <a:sym typeface="Times New Roman"/>
            </a:endParaRPr>
          </a:p>
          <a:p>
            <a:pPr marL="457200" marR="0" lvl="0" indent="0" algn="ctr" rtl="0">
              <a:spcBef>
                <a:spcPts val="0"/>
              </a:spcBef>
              <a:spcAft>
                <a:spcPts val="0"/>
              </a:spcAft>
              <a:buNone/>
            </a:pPr>
            <a:r>
              <a:rPr lang="cs-CZ" sz="2800" i="1" dirty="0">
                <a:solidFill>
                  <a:srgbClr val="0000CC"/>
                </a:solidFill>
                <a:latin typeface="Times New Roman"/>
                <a:ea typeface="Times New Roman"/>
                <a:cs typeface="Times New Roman"/>
                <a:sym typeface="Times New Roman"/>
              </a:rPr>
              <a:t>__________________</a:t>
            </a:r>
            <a:endParaRPr sz="2800" dirty="0">
              <a:solidFill>
                <a:schemeClr val="dk1"/>
              </a:solidFill>
              <a:latin typeface="Times New Roman"/>
              <a:ea typeface="Times New Roman"/>
              <a:cs typeface="Times New Roman"/>
              <a:sym typeface="Times New Roman"/>
            </a:endParaRPr>
          </a:p>
          <a:p>
            <a:pPr marL="457200" marR="0" lvl="0" indent="0" algn="ctr" rtl="0">
              <a:spcBef>
                <a:spcPts val="0"/>
              </a:spcBef>
              <a:spcAft>
                <a:spcPts val="0"/>
              </a:spcAft>
              <a:buNone/>
            </a:pPr>
            <a:r>
              <a:rPr lang="cs-CZ" sz="2800" i="1" baseline="30000" dirty="0">
                <a:solidFill>
                  <a:srgbClr val="0000CC"/>
                </a:solidFill>
                <a:latin typeface="Times New Roman"/>
                <a:ea typeface="Times New Roman"/>
                <a:cs typeface="Times New Roman"/>
                <a:sym typeface="Times New Roman"/>
              </a:rPr>
              <a:t>28)</a:t>
            </a:r>
            <a:r>
              <a:rPr lang="cs-CZ" sz="2800" i="1" dirty="0">
                <a:solidFill>
                  <a:srgbClr val="0000CC"/>
                </a:solidFill>
                <a:latin typeface="Times New Roman"/>
                <a:ea typeface="Times New Roman"/>
                <a:cs typeface="Times New Roman"/>
                <a:sym typeface="Times New Roman"/>
              </a:rPr>
              <a:t> </a:t>
            </a:r>
            <a:r>
              <a:rPr lang="cs-CZ" sz="2800" i="1" baseline="30000" dirty="0">
                <a:solidFill>
                  <a:srgbClr val="0000CC"/>
                </a:solidFill>
                <a:latin typeface="Times New Roman"/>
                <a:ea typeface="Times New Roman"/>
                <a:cs typeface="Times New Roman"/>
                <a:sym typeface="Times New Roman"/>
              </a:rPr>
              <a:t>Například § 23 zákona č. 500/2004 Sb., správní řád, ve znění pozdějších předpisů, § 46 zákona č. 280/2009 Sb., daňový řád</a:t>
            </a:r>
            <a:endParaRPr sz="28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1"/>
          <p:cNvSpPr txBox="1"/>
          <p:nvPr/>
        </p:nvSpPr>
        <p:spPr>
          <a:xfrm>
            <a:off x="673768" y="56138"/>
            <a:ext cx="1130968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Doručování fyzickým osobám - § 44/4</a:t>
            </a:r>
            <a:endParaRPr dirty="0"/>
          </a:p>
          <a:p>
            <a:pPr marL="0" marR="0" lvl="0" indent="0" algn="ctr" rtl="0">
              <a:spcBef>
                <a:spcPts val="0"/>
              </a:spcBef>
              <a:spcAft>
                <a:spcPts val="0"/>
              </a:spcAft>
              <a:buNone/>
            </a:pPr>
            <a:endParaRPr sz="40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Uložení – provozovatel poštovních služeb, správce daně nebo jiný orgán</a:t>
            </a:r>
            <a:endParaRPr dirty="0"/>
          </a:p>
          <a:p>
            <a:pPr marL="0" marR="0" lvl="0" indent="0" algn="l" rtl="0">
              <a:spcBef>
                <a:spcPts val="0"/>
              </a:spcBef>
              <a:spcAft>
                <a:spcPts val="0"/>
              </a:spcAft>
              <a:buNone/>
            </a:pPr>
            <a:r>
              <a:rPr lang="cs-CZ" sz="3600" b="1" dirty="0">
                <a:solidFill>
                  <a:schemeClr val="dk1"/>
                </a:solidFill>
                <a:latin typeface="Century Gothic"/>
                <a:ea typeface="Century Gothic"/>
                <a:cs typeface="Century Gothic"/>
                <a:sym typeface="Century Gothic"/>
              </a:rPr>
              <a:t>Související ustanovení:</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 46 postup při uložení zásilky</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 47/1 – účinky doručení v případě převzetí </a:t>
            </a: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 47/2 – účinky doručení v případě nepřevzetí </a:t>
            </a:r>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 47/3 – účinky doručení v případě odmítnutí převzetí</a:t>
            </a:r>
            <a:endParaRPr dirty="0"/>
          </a:p>
          <a:p>
            <a:pPr marL="571500" marR="0" lvl="0" indent="-571500" algn="l" rtl="0">
              <a:spcBef>
                <a:spcPts val="0"/>
              </a:spcBef>
              <a:spcAft>
                <a:spcPts val="0"/>
              </a:spcAft>
              <a:buClr>
                <a:schemeClr val="dk1"/>
              </a:buClr>
              <a:buSzPts val="3600"/>
              <a:buFont typeface="Century Gothic"/>
              <a:buChar char="-"/>
            </a:pPr>
            <a:r>
              <a:rPr lang="cs-CZ" sz="3600" b="1" dirty="0">
                <a:solidFill>
                  <a:schemeClr val="dk1"/>
                </a:solidFill>
                <a:latin typeface="Century Gothic"/>
                <a:ea typeface="Century Gothic"/>
                <a:cs typeface="Century Gothic"/>
                <a:sym typeface="Century Gothic"/>
              </a:rPr>
              <a:t>§47/5 a 6 – další postup při nevyzvednutí </a:t>
            </a:r>
            <a:endParaRPr dirty="0"/>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2"/>
          <p:cNvSpPr txBox="1"/>
          <p:nvPr/>
        </p:nvSpPr>
        <p:spPr>
          <a:xfrm>
            <a:off x="673768" y="56138"/>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fyzickým osobám - § 44/5</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Postup u písemností, které se nedoručují do vlastních rukou, ale jejíž převzetí má být potvrzeno adresátem.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Buď přímo adresátovi nebo jiné vhodné fyzické osobě, která se na adrese pro doručování nebo v její blízkosti zdržuje a s převzetím souhlasí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Ne náhodný kolemjdoucí, ale osoba s přímým vztahem k adresátovi (příbuzný, soused apod.)</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Jen ojedinělé případy</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3"/>
          <p:cNvSpPr txBox="1"/>
          <p:nvPr/>
        </p:nvSpPr>
        <p:spPr>
          <a:xfrm>
            <a:off x="673768" y="56138"/>
            <a:ext cx="11309685" cy="52014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fyzickým osobám - § 44/6</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Postup u písemností, které se nedoručují do vlastních rukou nebo jejíž převzetí nemá být potvrzeno adresátem.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Lze doručit vhození do domovní nebo jiné adresátem užívané schránky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Na jiné vhodné místo</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 153/3 – upozornění na daňový nedoplatek</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F994449-8877-45A5-B9C5-24BD397F688F}"/>
              </a:ext>
            </a:extLst>
          </p:cNvPr>
          <p:cNvSpPr txBox="1"/>
          <p:nvPr/>
        </p:nvSpPr>
        <p:spPr>
          <a:xfrm>
            <a:off x="410547" y="531845"/>
            <a:ext cx="11579290" cy="5632311"/>
          </a:xfrm>
          <a:prstGeom prst="rect">
            <a:avLst/>
          </a:prstGeom>
          <a:noFill/>
        </p:spPr>
        <p:txBody>
          <a:bodyPr wrap="square">
            <a:spAutoFit/>
          </a:bodyPr>
          <a:lstStyle/>
          <a:p>
            <a:pPr algn="just"/>
            <a:r>
              <a:rPr lang="cs-CZ" sz="2000" b="1" i="0" dirty="0">
                <a:solidFill>
                  <a:srgbClr val="FF8400"/>
                </a:solidFill>
                <a:effectLst/>
                <a:latin typeface="Arial" panose="020B0604020202020204" pitchFamily="34" charset="0"/>
              </a:rPr>
              <a:t>§ 45</a:t>
            </a:r>
          </a:p>
          <a:p>
            <a:pPr algn="l"/>
            <a:r>
              <a:rPr lang="cs-CZ" sz="2000" b="1" i="0" dirty="0">
                <a:solidFill>
                  <a:srgbClr val="08A8F8"/>
                </a:solidFill>
                <a:effectLst/>
                <a:latin typeface="Arial" panose="020B0604020202020204" pitchFamily="34" charset="0"/>
              </a:rPr>
              <a:t>Doručování právnickým osobám</a:t>
            </a:r>
          </a:p>
          <a:p>
            <a:pPr algn="just"/>
            <a:r>
              <a:rPr lang="cs-CZ" sz="2000" b="1" i="0" dirty="0">
                <a:solidFill>
                  <a:srgbClr val="000000"/>
                </a:solidFill>
                <a:effectLst/>
                <a:latin typeface="Arial" panose="020B0604020202020204" pitchFamily="34" charset="0"/>
              </a:rPr>
              <a:t>(1)</a:t>
            </a:r>
            <a:r>
              <a:rPr lang="cs-CZ" sz="2000" b="0" i="0" dirty="0">
                <a:solidFill>
                  <a:srgbClr val="000000"/>
                </a:solidFill>
                <a:effectLst/>
                <a:latin typeface="Arial" panose="020B0604020202020204" pitchFamily="34" charset="0"/>
              </a:rPr>
              <a:t> </a:t>
            </a:r>
            <a:r>
              <a:rPr lang="cs-CZ" sz="2000" b="0" i="0" dirty="0">
                <a:solidFill>
                  <a:srgbClr val="FF0000"/>
                </a:solidFill>
                <a:effectLst/>
                <a:latin typeface="Arial" panose="020B0604020202020204" pitchFamily="34" charset="0"/>
              </a:rPr>
              <a:t>Právnické osobě se doručuje na adresu jejího sídla. </a:t>
            </a:r>
            <a:r>
              <a:rPr lang="cs-CZ" sz="2000" b="0" i="0" dirty="0">
                <a:solidFill>
                  <a:srgbClr val="000000"/>
                </a:solidFill>
                <a:effectLst/>
                <a:latin typeface="Arial" panose="020B0604020202020204" pitchFamily="34" charset="0"/>
              </a:rPr>
              <a:t>Zahraniční právnické osobě se doručuje na adresu sídla pobočky nebo jiné organizační složky jejího obchodního závodu zřízené v České republice, týká-li se písemnost činnosti této pobočky nebo jiné organizační složky.</a:t>
            </a:r>
          </a:p>
          <a:p>
            <a:pPr algn="just"/>
            <a:r>
              <a:rPr lang="cs-CZ" sz="2000" b="1" i="0" dirty="0">
                <a:solidFill>
                  <a:srgbClr val="000000"/>
                </a:solidFill>
                <a:effectLst/>
                <a:latin typeface="Arial" panose="020B0604020202020204" pitchFamily="34" charset="0"/>
              </a:rPr>
              <a:t>(2)</a:t>
            </a:r>
            <a:r>
              <a:rPr lang="cs-CZ" sz="2000" b="0" i="0" dirty="0">
                <a:solidFill>
                  <a:srgbClr val="000000"/>
                </a:solidFill>
                <a:effectLst/>
                <a:latin typeface="Arial" panose="020B0604020202020204" pitchFamily="34" charset="0"/>
              </a:rPr>
              <a:t> </a:t>
            </a:r>
            <a:r>
              <a:rPr lang="cs-CZ" sz="2000" b="0" i="0" dirty="0">
                <a:solidFill>
                  <a:srgbClr val="00B050"/>
                </a:solidFill>
                <a:effectLst/>
                <a:latin typeface="Arial" panose="020B0604020202020204" pitchFamily="34" charset="0"/>
              </a:rPr>
              <a:t>Pokud právnická osoba požádá správce daně o doručování na jinou adresu v České republice, doručuje se písemnost na tuto adresu, pokud je právnická osoba na této adrese skutečně umístěna.</a:t>
            </a:r>
          </a:p>
          <a:p>
            <a:pPr algn="just"/>
            <a:r>
              <a:rPr lang="cs-CZ" sz="2000" b="1" i="0" dirty="0">
                <a:solidFill>
                  <a:srgbClr val="000000"/>
                </a:solidFill>
                <a:effectLst/>
                <a:latin typeface="Arial" panose="020B0604020202020204" pitchFamily="34" charset="0"/>
              </a:rPr>
              <a:t>(3)</a:t>
            </a:r>
            <a:r>
              <a:rPr lang="cs-CZ" sz="2000" b="0" i="0" dirty="0">
                <a:solidFill>
                  <a:srgbClr val="000000"/>
                </a:solidFill>
                <a:effectLst/>
                <a:latin typeface="Arial" panose="020B0604020202020204" pitchFamily="34" charset="0"/>
              </a:rPr>
              <a:t> </a:t>
            </a:r>
            <a:r>
              <a:rPr lang="cs-CZ" sz="2000" b="0" i="0" dirty="0">
                <a:solidFill>
                  <a:srgbClr val="FFC000"/>
                </a:solidFill>
                <a:effectLst/>
                <a:latin typeface="Arial" panose="020B0604020202020204" pitchFamily="34" charset="0"/>
              </a:rPr>
              <a:t>Je-li adresátem právnická osoba, </a:t>
            </a:r>
            <a:r>
              <a:rPr lang="cs-CZ" sz="2000" b="0" i="0" u="sng" dirty="0">
                <a:solidFill>
                  <a:srgbClr val="FFC000"/>
                </a:solidFill>
                <a:effectLst/>
                <a:latin typeface="Arial" panose="020B0604020202020204" pitchFamily="34" charset="0"/>
              </a:rPr>
              <a:t>je oprávněna písemnost převzít osoba oprávněná jednat jménem této právnické osoby</a:t>
            </a:r>
            <a:r>
              <a:rPr lang="cs-CZ" sz="2000" b="0" i="0" dirty="0">
                <a:solidFill>
                  <a:srgbClr val="FFC000"/>
                </a:solidFill>
                <a:effectLst/>
                <a:latin typeface="Arial" panose="020B0604020202020204" pitchFamily="34" charset="0"/>
              </a:rPr>
              <a:t>. </a:t>
            </a:r>
            <a:r>
              <a:rPr lang="cs-CZ" sz="2000" b="0" i="0" dirty="0">
                <a:solidFill>
                  <a:srgbClr val="00B0F0"/>
                </a:solidFill>
                <a:effectLst/>
                <a:latin typeface="Arial" panose="020B0604020202020204" pitchFamily="34" charset="0"/>
              </a:rPr>
              <a:t>Písemnost, která není určena do vlastních rukou, se může doručit kterémukoliv zaměstnanci právnické osoby</a:t>
            </a:r>
            <a:r>
              <a:rPr lang="cs-CZ" sz="2000" b="0" i="0" dirty="0">
                <a:solidFill>
                  <a:srgbClr val="000000"/>
                </a:solidFill>
                <a:effectLst/>
                <a:latin typeface="Arial" panose="020B0604020202020204" pitchFamily="34" charset="0"/>
              </a:rPr>
              <a:t> nebo jiné vhodné fyzické osobě, která se v místě doručení nebo jeho blízkém okolí zdržuje, pokud souhlasí s tím, že odevzdá písemnost adresátovi.</a:t>
            </a:r>
          </a:p>
          <a:p>
            <a:pPr algn="just"/>
            <a:r>
              <a:rPr lang="cs-CZ" sz="2000" b="1" i="0" dirty="0">
                <a:solidFill>
                  <a:srgbClr val="000000"/>
                </a:solidFill>
                <a:effectLst/>
                <a:latin typeface="Arial" panose="020B0604020202020204" pitchFamily="34" charset="0"/>
              </a:rPr>
              <a:t>(4)</a:t>
            </a:r>
            <a:r>
              <a:rPr lang="cs-CZ" sz="2000" b="0" i="0" dirty="0">
                <a:solidFill>
                  <a:srgbClr val="000000"/>
                </a:solidFill>
                <a:effectLst/>
                <a:latin typeface="Arial" panose="020B0604020202020204" pitchFamily="34" charset="0"/>
              </a:rPr>
              <a:t> </a:t>
            </a:r>
            <a:r>
              <a:rPr lang="cs-CZ" sz="2000" b="0" i="0" dirty="0">
                <a:solidFill>
                  <a:schemeClr val="accent1">
                    <a:lumMod val="60000"/>
                    <a:lumOff val="40000"/>
                  </a:schemeClr>
                </a:solidFill>
                <a:effectLst/>
                <a:latin typeface="Arial" panose="020B0604020202020204" pitchFamily="34" charset="0"/>
              </a:rPr>
              <a:t>Nebyla-li na adrese pro doručování písemnosti do vlastních rukou nebo jiné písemnosti, jejíž převzetí má být rovněž potvrzeno, zastižena osoba oprávněná převzít písemnost podle odstavce 3, písemnost se uloží a adresát se vhodným způsobem upozorní, aby si ji ve lhůtě 10 dnů vyzvedl. </a:t>
            </a:r>
            <a:r>
              <a:rPr lang="cs-CZ" sz="2000" b="0" i="0" u="sng" dirty="0">
                <a:solidFill>
                  <a:schemeClr val="accent1">
                    <a:lumMod val="60000"/>
                    <a:lumOff val="40000"/>
                  </a:schemeClr>
                </a:solidFill>
                <a:effectLst/>
                <a:latin typeface="Arial" panose="020B0604020202020204" pitchFamily="34" charset="0"/>
              </a:rPr>
              <a:t>Písemnost, která nebyla vyzvednuta ve stanovené lhůtě, může správce daně doručit na adresu místa pobytu fyzické osoby oprávněné jednat jménem této právnické osoby podle § 24 odst. 2, pokud je mu adresa jejího místa pobytu známa.</a:t>
            </a:r>
          </a:p>
          <a:p>
            <a:pPr algn="just"/>
            <a:r>
              <a:rPr lang="cs-CZ" sz="2000" b="1" i="0" dirty="0">
                <a:solidFill>
                  <a:srgbClr val="000000"/>
                </a:solidFill>
                <a:effectLst/>
                <a:latin typeface="Arial" panose="020B0604020202020204" pitchFamily="34" charset="0"/>
              </a:rPr>
              <a:t>(5)</a:t>
            </a:r>
            <a:r>
              <a:rPr lang="cs-CZ" sz="2000" b="0" i="0" dirty="0">
                <a:solidFill>
                  <a:srgbClr val="000000"/>
                </a:solidFill>
                <a:effectLst/>
                <a:latin typeface="Arial" panose="020B0604020202020204" pitchFamily="34" charset="0"/>
              </a:rPr>
              <a:t> Pro doručování orgánům veřejné moci se přiměřeně použijí ustanovení odstavců 1 až 4.</a:t>
            </a:r>
          </a:p>
        </p:txBody>
      </p:sp>
    </p:spTree>
    <p:extLst>
      <p:ext uri="{BB962C8B-B14F-4D97-AF65-F5344CB8AC3E}">
        <p14:creationId xmlns:p14="http://schemas.microsoft.com/office/powerpoint/2010/main" val="4227858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4"/>
          <p:cNvSpPr txBox="1"/>
          <p:nvPr/>
        </p:nvSpPr>
        <p:spPr>
          <a:xfrm>
            <a:off x="553452" y="224580"/>
            <a:ext cx="113096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 45; 45/1</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Pokud se nebude doručovat do datových schránek, pak na adresu zapsanou v obchodním nebo jiném veřejném rejstříku</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Právnické osobě se doručuje na adresu jejího sídla.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Zahraniční právnické osobě se doručuje na adresu pobočky nebo jiné organizační složky jejího obchodního závodu zřízené v České republice, týká-li se písemnost činnosti této pobočky nebo jiné organizační složky.</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1385B81-1F1D-7B1D-1729-7E2C32D7D468}"/>
              </a:ext>
            </a:extLst>
          </p:cNvPr>
          <p:cNvPicPr>
            <a:picLocks noChangeAspect="1"/>
          </p:cNvPicPr>
          <p:nvPr/>
        </p:nvPicPr>
        <p:blipFill>
          <a:blip r:embed="rId2"/>
          <a:stretch>
            <a:fillRect/>
          </a:stretch>
        </p:blipFill>
        <p:spPr>
          <a:xfrm>
            <a:off x="0" y="-249382"/>
            <a:ext cx="12192000" cy="7481455"/>
          </a:xfrm>
          <a:prstGeom prst="rect">
            <a:avLst/>
          </a:prstGeom>
        </p:spPr>
      </p:pic>
      <p:sp>
        <p:nvSpPr>
          <p:cNvPr id="6" name="Ovál 5">
            <a:extLst>
              <a:ext uri="{FF2B5EF4-FFF2-40B4-BE49-F238E27FC236}">
                <a16:creationId xmlns:a16="http://schemas.microsoft.com/office/drawing/2014/main" id="{0C9A657E-A959-3B54-7D6A-34D839A7F0B6}"/>
              </a:ext>
            </a:extLst>
          </p:cNvPr>
          <p:cNvSpPr/>
          <p:nvPr/>
        </p:nvSpPr>
        <p:spPr>
          <a:xfrm>
            <a:off x="3356263" y="1059873"/>
            <a:ext cx="1891145" cy="2743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82912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5"/>
          <p:cNvSpPr txBox="1"/>
          <p:nvPr/>
        </p:nvSpPr>
        <p:spPr>
          <a:xfrm>
            <a:off x="553452" y="224580"/>
            <a:ext cx="11309685" cy="66171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 45/2</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200"/>
              <a:buFont typeface="Century Gothic"/>
              <a:buChar char="-"/>
            </a:pPr>
            <a:r>
              <a:rPr lang="cs-CZ" sz="3200" b="1">
                <a:solidFill>
                  <a:schemeClr val="dk1"/>
                </a:solidFill>
                <a:latin typeface="Century Gothic"/>
                <a:ea typeface="Century Gothic"/>
                <a:cs typeface="Century Gothic"/>
                <a:sym typeface="Century Gothic"/>
              </a:rPr>
              <a:t>Pokud právnická osoba požádá správce daně o doručování na jinou adresu v České republice, doručuje se písemnost na tuto adresu. </a:t>
            </a:r>
            <a:endParaRPr/>
          </a:p>
          <a:p>
            <a:pPr marL="571500" marR="0" lvl="0" indent="-571500" algn="l" rtl="0">
              <a:spcBef>
                <a:spcPts val="0"/>
              </a:spcBef>
              <a:spcAft>
                <a:spcPts val="0"/>
              </a:spcAft>
              <a:buClr>
                <a:schemeClr val="dk1"/>
              </a:buClr>
              <a:buSzPts val="3200"/>
              <a:buFont typeface="Century Gothic"/>
              <a:buChar char="-"/>
            </a:pPr>
            <a:r>
              <a:rPr lang="cs-CZ" sz="3200" b="1">
                <a:solidFill>
                  <a:schemeClr val="dk1"/>
                </a:solidFill>
                <a:latin typeface="Century Gothic"/>
                <a:ea typeface="Century Gothic"/>
                <a:cs typeface="Century Gothic"/>
                <a:sym typeface="Century Gothic"/>
              </a:rPr>
              <a:t>Judikatura přednostní doručování právnickým osobám prostřednictví datové schránky </a:t>
            </a:r>
            <a:endParaRPr/>
          </a:p>
          <a:p>
            <a:pPr marL="571500" marR="0" lvl="0" indent="-368300" algn="l" rtl="0">
              <a:spcBef>
                <a:spcPts val="0"/>
              </a:spcBef>
              <a:spcAft>
                <a:spcPts val="0"/>
              </a:spcAft>
              <a:buClr>
                <a:schemeClr val="dk1"/>
              </a:buClr>
              <a:buSzPts val="3200"/>
              <a:buFont typeface="Century Gothic"/>
              <a:buNone/>
            </a:pPr>
            <a:endParaRPr sz="32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200"/>
              <a:buFont typeface="Century Gothic"/>
              <a:buChar char="-"/>
            </a:pPr>
            <a:r>
              <a:rPr lang="cs-CZ" sz="3200" b="1">
                <a:solidFill>
                  <a:schemeClr val="dk1"/>
                </a:solidFill>
                <a:latin typeface="Century Gothic"/>
                <a:ea typeface="Century Gothic"/>
                <a:cs typeface="Century Gothic"/>
                <a:sym typeface="Century Gothic"/>
              </a:rPr>
              <a:t>1 As 90/2010-95 – Teprve v případě, že písemnost není možné doručit do datové schránky účastníka řízení, resp. Jeho zástupce, je možné doručovat ji prostřednictvím provozovatele poštovních služeb, a to prioritně na adresu, kterou si účastník řízení zvolí (§ 19 odst. 3 SŘ).</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6"/>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 45/3</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Je-li adresátem právnická osoba, je oprávněna písemnost převzít osoba oprávněná jednat jménem této právnické osoby. Písemnost, která není určena do vlastních rukou, se může doručit kterémukoliv zaměstnanci právnické osoby nebo jiné vhodné fyzické osobě, která se v místě doručení nebo jeho blízkém okolí zdržuje, pokud souhlasí s tím, že odevzdá písemnost adresátovi. </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7"/>
          <p:cNvSpPr txBox="1"/>
          <p:nvPr/>
        </p:nvSpPr>
        <p:spPr>
          <a:xfrm>
            <a:off x="553452" y="0"/>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 45/3</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Související ustanovení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 24/2 – statutární orgán  a další osoby oprávněné jednat za právnickou osobu</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 24/3 – možnost pověřit zaměstnance, který má zmocnění převzít písemnost</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 25 – ustanovení zástupce</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Judikatura – 8 Afs 25/2006-67 –oprávněná osoba k převzetí písemnosti</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8"/>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 45/4</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Uložení písemnosti v případě, že se nepodařilo doručit</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Lhůta 10 dní a uloženo u doručovatele</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Proč nebylo doručeno se nezkoumá</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Nebylo-li vyzvednuto v úložní době je možné doručit na adresu fyzické osoby, která je oprávněna jednat jménem právnické osoby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Doručení fyzické osobě nemá vliv na účinky doručení fikcí právnické osobě</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Vhodné na toto fyzickou osobu upozornit </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9"/>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 další související judikatura</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NSS 8 Afs 47/2009-53 – převzetí jiné než oprávněné osoby jednající jménem právnické osoby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NSS 2 Afs 40/2009-78 – osoba, která za právnickou osobou vyzvedává poštu, podepisuje se svým jménem a používá razítka – je předpoklad že je pověřena právnickou osobou</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NSS 2 Afs 89/2008-86 – doručení fikcí při dovolené jednatelem</a:t>
            </a:r>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70"/>
          <p:cNvSpPr txBox="1"/>
          <p:nvPr/>
        </p:nvSpPr>
        <p:spPr>
          <a:xfrm>
            <a:off x="553452" y="0"/>
            <a:ext cx="113096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Doručování právnickým osobám v likvidaci</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Nastupuje likvidátor, ale ten není daňovým subjektem</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Dále se doručuje do datové schránky či na sídlo společnosti nikoli na adresu či  do datové schránky likvidátora</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Judikatura – NS 29 Odo 5/2001 – jednání likvidátora je přičítáno jednání společnosti, proto doručování má být na sídlo společnosti, nikoli na adresu likvidátora.</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1"/>
          <p:cNvSpPr/>
          <p:nvPr/>
        </p:nvSpPr>
        <p:spPr>
          <a:xfrm>
            <a:off x="393895" y="478302"/>
            <a:ext cx="11493305" cy="58169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2800" b="1">
                <a:solidFill>
                  <a:srgbClr val="FF0000"/>
                </a:solidFill>
                <a:latin typeface="Century Gothic"/>
                <a:ea typeface="Century Gothic"/>
                <a:cs typeface="Century Gothic"/>
                <a:sym typeface="Century Gothic"/>
              </a:rPr>
              <a:t>Doručování do zahraničí </a:t>
            </a:r>
            <a:r>
              <a:rPr lang="cs-CZ" sz="2800" b="1">
                <a:solidFill>
                  <a:schemeClr val="dk1"/>
                </a:solidFill>
                <a:latin typeface="Century Gothic"/>
                <a:ea typeface="Century Gothic"/>
                <a:cs typeface="Century Gothic"/>
                <a:sym typeface="Century Gothic"/>
              </a:rPr>
              <a:t>– zákon č. 164/2013 Sb. – Zákon o mezinárodní spolupráci při správě daní a o změněn dalších souvisejících zákonů</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2800" b="1">
                <a:solidFill>
                  <a:srgbClr val="FF0000"/>
                </a:solidFill>
                <a:latin typeface="Century Gothic"/>
                <a:ea typeface="Century Gothic"/>
                <a:cs typeface="Century Gothic"/>
                <a:sym typeface="Century Gothic"/>
              </a:rPr>
              <a:t>Evropská unie, státy „dohody“</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Kontaktní místo může dožádat kontaktní místo jiného státu o doručení rozhodnutí nebo jiné písemnosti týkající se daní. Toto doručení se považuje za doručení podle daňového řádu.</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V žádosti uvede kontaktní místo předmět rozhodnutí nebo jiné písemnosti, jméno a místo pobytu, obchodní firmu nebo název a sídlo adresáta, další informace potřebné k jeho identifikaci a případné další údaje potřebné k účinnosti doručení.</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2"/>
          <p:cNvSpPr/>
          <p:nvPr/>
        </p:nvSpPr>
        <p:spPr>
          <a:xfrm>
            <a:off x="422030" y="231843"/>
            <a:ext cx="11366696" cy="58169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rgbClr val="FF0000"/>
                </a:solidFill>
                <a:latin typeface="Century Gothic"/>
                <a:ea typeface="Century Gothic"/>
                <a:cs typeface="Century Gothic"/>
                <a:sym typeface="Century Gothic"/>
              </a:rPr>
              <a:t>Úřední kontaktní orgán</a:t>
            </a:r>
            <a:endParaRPr/>
          </a:p>
          <a:p>
            <a:pPr marL="0" marR="0" lvl="0" indent="0" algn="l" rtl="0">
              <a:spcBef>
                <a:spcPts val="0"/>
              </a:spcBef>
              <a:spcAft>
                <a:spcPts val="0"/>
              </a:spcAft>
              <a:buNone/>
            </a:pP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(1) Generální finanční ředitelství vykonává působnost ústředního kontaktního orgánu.</a:t>
            </a:r>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(2) Ústřední kontaktní orgán zajišťuje komunikaci s kontaktními místy jiného státu.</a:t>
            </a:r>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(3) Ústřední kontaktní orgán vede seznam kontaktních orgánů a tento seznam zveřejňuje na svých internetových stránkách.</a:t>
            </a:r>
            <a:endParaRPr/>
          </a:p>
          <a:p>
            <a:pPr marL="0" marR="0" lvl="0" indent="0" algn="l" rtl="0">
              <a:spcBef>
                <a:spcPts val="0"/>
              </a:spcBef>
              <a:spcAft>
                <a:spcPts val="0"/>
              </a:spcAft>
              <a:buNone/>
            </a:pPr>
            <a:r>
              <a:rPr lang="cs-CZ" sz="2800">
                <a:solidFill>
                  <a:schemeClr val="dk1"/>
                </a:solidFill>
                <a:latin typeface="Century Gothic"/>
                <a:ea typeface="Century Gothic"/>
                <a:cs typeface="Century Gothic"/>
                <a:sym typeface="Century Gothic"/>
              </a:rPr>
              <a:t>(4) Ústřední kontaktní orgán může převzít vyřízení žádosti o poskytnutí mezinárodní spolupráce, i když je k jejímu vyřízení příslušný kontaktní orgán. O tomto postupu uvědomí tento kontaktní orgán a informuje dožadující kontaktní místo jiného státu.</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3"/>
          <p:cNvSpPr/>
          <p:nvPr/>
        </p:nvSpPr>
        <p:spPr>
          <a:xfrm>
            <a:off x="787789" y="1167619"/>
            <a:ext cx="10930597" cy="48013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rgbClr val="FF0000"/>
                </a:solidFill>
                <a:latin typeface="Century Gothic"/>
                <a:ea typeface="Century Gothic"/>
                <a:cs typeface="Century Gothic"/>
                <a:sym typeface="Century Gothic"/>
              </a:rPr>
              <a:t>Mimo evropskou unii</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200">
                <a:solidFill>
                  <a:schemeClr val="dk1"/>
                </a:solidFill>
                <a:latin typeface="Century Gothic"/>
                <a:ea typeface="Century Gothic"/>
                <a:cs typeface="Century Gothic"/>
                <a:sym typeface="Century Gothic"/>
              </a:rPr>
              <a:t>V případě doručování do zahraničí (mimo Evropskou unii) bude správce daně využívat pravděpodobně následující postup:</a:t>
            </a:r>
            <a:endParaRPr/>
          </a:p>
          <a:p>
            <a:pPr marL="0" marR="0" lvl="0" indent="0" algn="l" rtl="0">
              <a:spcBef>
                <a:spcPts val="0"/>
              </a:spcBef>
              <a:spcAft>
                <a:spcPts val="0"/>
              </a:spcAft>
              <a:buNone/>
            </a:pPr>
            <a:r>
              <a:rPr lang="cs-CZ" sz="3200">
                <a:solidFill>
                  <a:schemeClr val="dk1"/>
                </a:solidFill>
                <a:latin typeface="Century Gothic"/>
                <a:ea typeface="Century Gothic"/>
                <a:cs typeface="Century Gothic"/>
                <a:sym typeface="Century Gothic"/>
              </a:rPr>
              <a:t>V případě neznámého pobytu adresáta se bude doručovat veřejnou vyhláškou. </a:t>
            </a:r>
            <a:endParaRPr/>
          </a:p>
          <a:p>
            <a:pPr marL="0" marR="0" lvl="0" indent="0" algn="l" rtl="0">
              <a:spcBef>
                <a:spcPts val="0"/>
              </a:spcBef>
              <a:spcAft>
                <a:spcPts val="0"/>
              </a:spcAft>
              <a:buNone/>
            </a:pPr>
            <a:r>
              <a:rPr lang="cs-CZ" sz="3200">
                <a:solidFill>
                  <a:schemeClr val="dk1"/>
                </a:solidFill>
                <a:latin typeface="Century Gothic"/>
                <a:ea typeface="Century Gothic"/>
                <a:cs typeface="Century Gothic"/>
                <a:sym typeface="Century Gothic"/>
              </a:rPr>
              <a:t>Je-li místo pobytu adresáta v zahraničí známo, správce daně ustanoví daňovému subjektu zástupce ve smyslu ust. § 26 odst. 1 písm. e) daňového řádu. </a:t>
            </a:r>
            <a:endParaRPr sz="3200">
              <a:solidFill>
                <a:schemeClr val="dk1"/>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0F64F0C-D01F-45B8-939B-DA697407673A}"/>
              </a:ext>
            </a:extLst>
          </p:cNvPr>
          <p:cNvSpPr txBox="1"/>
          <p:nvPr/>
        </p:nvSpPr>
        <p:spPr>
          <a:xfrm>
            <a:off x="559837" y="522516"/>
            <a:ext cx="11392677" cy="5632311"/>
          </a:xfrm>
          <a:prstGeom prst="rect">
            <a:avLst/>
          </a:prstGeom>
          <a:noFill/>
        </p:spPr>
        <p:txBody>
          <a:bodyPr wrap="square">
            <a:spAutoFit/>
          </a:bodyPr>
          <a:lstStyle/>
          <a:p>
            <a:pPr algn="just"/>
            <a:r>
              <a:rPr lang="cs-CZ" sz="2400" b="1" i="0" dirty="0">
                <a:solidFill>
                  <a:srgbClr val="FF8400"/>
                </a:solidFill>
                <a:effectLst/>
                <a:latin typeface="Arial" panose="020B0604020202020204" pitchFamily="34" charset="0"/>
              </a:rPr>
              <a:t>§ 46</a:t>
            </a:r>
          </a:p>
          <a:p>
            <a:pPr algn="l"/>
            <a:r>
              <a:rPr lang="cs-CZ" sz="2400" b="1" i="0" dirty="0">
                <a:solidFill>
                  <a:srgbClr val="08A8F8"/>
                </a:solidFill>
                <a:effectLst/>
                <a:latin typeface="Arial" panose="020B0604020202020204" pitchFamily="34" charset="0"/>
              </a:rPr>
              <a:t>Uložení písemnosti</a:t>
            </a:r>
          </a:p>
          <a:p>
            <a:pPr algn="just"/>
            <a:r>
              <a:rPr lang="cs-CZ" sz="2400" b="1" i="0" dirty="0">
                <a:solidFill>
                  <a:srgbClr val="000000"/>
                </a:solidFill>
                <a:effectLst/>
                <a:latin typeface="Arial" panose="020B0604020202020204" pitchFamily="34" charset="0"/>
              </a:rPr>
              <a:t>(1)</a:t>
            </a:r>
            <a:r>
              <a:rPr lang="cs-CZ" sz="2400" b="0" i="0" dirty="0">
                <a:solidFill>
                  <a:srgbClr val="000000"/>
                </a:solidFill>
                <a:effectLst/>
                <a:latin typeface="Arial" panose="020B0604020202020204" pitchFamily="34" charset="0"/>
              </a:rPr>
              <a:t> Písemnost se ukládá</a:t>
            </a:r>
          </a:p>
          <a:p>
            <a:pPr algn="just"/>
            <a:r>
              <a:rPr lang="cs-CZ" sz="2400" b="1" i="0" dirty="0">
                <a:solidFill>
                  <a:srgbClr val="000000"/>
                </a:solidFill>
                <a:effectLst/>
                <a:latin typeface="Arial" panose="020B0604020202020204" pitchFamily="34" charset="0"/>
              </a:rPr>
              <a:t>a)</a:t>
            </a:r>
            <a:r>
              <a:rPr lang="cs-CZ" sz="2400" b="0" i="0" dirty="0">
                <a:solidFill>
                  <a:srgbClr val="000000"/>
                </a:solidFill>
                <a:effectLst/>
                <a:latin typeface="Arial" panose="020B0604020202020204" pitchFamily="34" charset="0"/>
              </a:rPr>
              <a:t> </a:t>
            </a:r>
            <a:r>
              <a:rPr lang="cs-CZ" sz="2400" b="0" i="0" dirty="0">
                <a:solidFill>
                  <a:srgbClr val="FF0000"/>
                </a:solidFill>
                <a:effectLst/>
                <a:latin typeface="Arial" panose="020B0604020202020204" pitchFamily="34" charset="0"/>
              </a:rPr>
              <a:t>u správce daně, jehož písemnost se doručuje, nebo u správce daně, který byl o doručení dožádán,</a:t>
            </a:r>
            <a:r>
              <a:rPr lang="cs-CZ" sz="2400" b="0" i="0" dirty="0">
                <a:solidFill>
                  <a:srgbClr val="000000"/>
                </a:solidFill>
                <a:effectLst/>
                <a:latin typeface="Arial" panose="020B0604020202020204" pitchFamily="34" charset="0"/>
              </a:rPr>
              <a:t> nebo</a:t>
            </a:r>
          </a:p>
          <a:p>
            <a:pPr algn="just"/>
            <a:r>
              <a:rPr lang="cs-CZ" sz="2400" b="1" i="0" dirty="0">
                <a:solidFill>
                  <a:srgbClr val="000000"/>
                </a:solidFill>
                <a:effectLst/>
                <a:latin typeface="Arial" panose="020B0604020202020204" pitchFamily="34" charset="0"/>
              </a:rPr>
              <a:t>b)</a:t>
            </a:r>
            <a:r>
              <a:rPr lang="cs-CZ" sz="2400" b="0" i="0" dirty="0">
                <a:solidFill>
                  <a:srgbClr val="000000"/>
                </a:solidFill>
                <a:effectLst/>
                <a:latin typeface="Arial" panose="020B0604020202020204" pitchFamily="34" charset="0"/>
              </a:rPr>
              <a:t> </a:t>
            </a:r>
            <a:r>
              <a:rPr lang="cs-CZ" sz="2400" b="0" i="0" dirty="0">
                <a:solidFill>
                  <a:srgbClr val="00B050"/>
                </a:solidFill>
                <a:effectLst/>
                <a:latin typeface="Arial" panose="020B0604020202020204" pitchFamily="34" charset="0"/>
              </a:rPr>
              <a:t>u provozovatele poštovních služeb, jestliže se doručuje jeho prostřednictvím.</a:t>
            </a:r>
          </a:p>
          <a:p>
            <a:pPr algn="just"/>
            <a:r>
              <a:rPr lang="cs-CZ" sz="2400" b="1" i="0" dirty="0">
                <a:solidFill>
                  <a:srgbClr val="000000"/>
                </a:solidFill>
                <a:effectLst/>
                <a:latin typeface="Arial" panose="020B0604020202020204" pitchFamily="34" charset="0"/>
              </a:rPr>
              <a:t>(2)</a:t>
            </a:r>
            <a:r>
              <a:rPr lang="cs-CZ" sz="2400" b="0" i="0" dirty="0">
                <a:solidFill>
                  <a:srgbClr val="000000"/>
                </a:solidFill>
                <a:effectLst/>
                <a:latin typeface="Arial" panose="020B0604020202020204" pitchFamily="34" charset="0"/>
              </a:rPr>
              <a:t> </a:t>
            </a:r>
            <a:r>
              <a:rPr lang="cs-CZ" sz="2400" b="0" i="0" dirty="0">
                <a:solidFill>
                  <a:srgbClr val="00B0F0"/>
                </a:solidFill>
                <a:effectLst/>
                <a:latin typeface="Arial" panose="020B0604020202020204" pitchFamily="34" charset="0"/>
              </a:rPr>
              <a:t>V upozornění na uložení písemnosti, které se vkládá do domovní nebo jiné adresátem užívané schránky nebo na jiné vhodné místo, se adresát vyzve k převzetí písemnosti a dále se v něm uvede označení správce daně, jehož písemnost je doručována, komu je doručováno, kde a od kterého dne a v jakých hodinách je písemnost připravena k vyzvednutí; současně se adresát písemně poučí o právních důsledcích jejího nevyzvednutí.</a:t>
            </a:r>
          </a:p>
          <a:p>
            <a:pPr algn="just"/>
            <a:r>
              <a:rPr lang="cs-CZ" sz="2400" b="1" i="0" dirty="0">
                <a:solidFill>
                  <a:srgbClr val="000000"/>
                </a:solidFill>
                <a:effectLst/>
                <a:latin typeface="Arial" panose="020B0604020202020204" pitchFamily="34" charset="0"/>
              </a:rPr>
              <a:t>(3)</a:t>
            </a:r>
            <a:r>
              <a:rPr lang="cs-CZ" sz="2400" b="0" i="0" dirty="0">
                <a:solidFill>
                  <a:srgbClr val="000000"/>
                </a:solidFill>
                <a:effectLst/>
                <a:latin typeface="Arial" panose="020B0604020202020204" pitchFamily="34" charset="0"/>
              </a:rPr>
              <a:t> Bez předchozího pokusu o doručení lze písemnost uložit, pokud adresát požádá předem písemně toho, kdo písemnost doručuje nebo jehož prostřednictvím se písemnost doručuje, o ukládání písemností.</a:t>
            </a:r>
          </a:p>
        </p:txBody>
      </p:sp>
    </p:spTree>
    <p:extLst>
      <p:ext uri="{BB962C8B-B14F-4D97-AF65-F5344CB8AC3E}">
        <p14:creationId xmlns:p14="http://schemas.microsoft.com/office/powerpoint/2010/main" val="350620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660F76-B5D2-5E2A-AAF1-0EB88DAAA2E3}"/>
              </a:ext>
            </a:extLst>
          </p:cNvPr>
          <p:cNvSpPr>
            <a:spLocks noGrp="1"/>
          </p:cNvSpPr>
          <p:nvPr>
            <p:ph type="ctrTitle"/>
          </p:nvPr>
        </p:nvSpPr>
        <p:spPr>
          <a:xfrm>
            <a:off x="1955470" y="884976"/>
            <a:ext cx="8915399" cy="2262781"/>
          </a:xfrm>
        </p:spPr>
        <p:txBody>
          <a:bodyPr/>
          <a:lstStyle/>
          <a:p>
            <a:r>
              <a:rPr lang="cs-CZ" b="1" dirty="0"/>
              <a:t>https://www.zakonyprolidi.cz/aktivacni-kod/</a:t>
            </a:r>
          </a:p>
        </p:txBody>
      </p:sp>
    </p:spTree>
    <p:extLst>
      <p:ext uri="{BB962C8B-B14F-4D97-AF65-F5344CB8AC3E}">
        <p14:creationId xmlns:p14="http://schemas.microsoft.com/office/powerpoint/2010/main" val="21182222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4"/>
          <p:cNvSpPr txBox="1"/>
          <p:nvPr/>
        </p:nvSpPr>
        <p:spPr>
          <a:xfrm>
            <a:off x="553452" y="0"/>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Uložení písemnosti § 46/1</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Písemnost se ukládá </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742950" marR="0" lvl="0" indent="-742950" algn="l" rtl="0">
              <a:spcBef>
                <a:spcPts val="0"/>
              </a:spcBef>
              <a:spcAft>
                <a:spcPts val="0"/>
              </a:spcAft>
              <a:buClr>
                <a:schemeClr val="dk1"/>
              </a:buClr>
              <a:buSzPts val="3600"/>
              <a:buFont typeface="Century Gothic"/>
              <a:buAutoNum type="alphaLcParenR"/>
            </a:pPr>
            <a:r>
              <a:rPr lang="cs-CZ" sz="3600" b="1">
                <a:solidFill>
                  <a:schemeClr val="dk1"/>
                </a:solidFill>
                <a:latin typeface="Century Gothic"/>
                <a:ea typeface="Century Gothic"/>
                <a:cs typeface="Century Gothic"/>
                <a:sym typeface="Century Gothic"/>
              </a:rPr>
              <a:t>u správce daně, jehož písemnost se doručuje (§ 39/2b), nebo u správce daně, který byl o doručení dožádán (§ 17 - dožádání), nebo</a:t>
            </a:r>
            <a:endParaRPr/>
          </a:p>
          <a:p>
            <a:pPr marL="742950" marR="0" lvl="0" indent="-51435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742950" marR="0" lvl="0" indent="-742950" algn="l" rtl="0">
              <a:spcBef>
                <a:spcPts val="0"/>
              </a:spcBef>
              <a:spcAft>
                <a:spcPts val="0"/>
              </a:spcAft>
              <a:buClr>
                <a:schemeClr val="dk1"/>
              </a:buClr>
              <a:buSzPts val="3600"/>
              <a:buFont typeface="Century Gothic"/>
              <a:buAutoNum type="alphaLcParenR"/>
            </a:pPr>
            <a:r>
              <a:rPr lang="cs-CZ" sz="3600" b="1">
                <a:solidFill>
                  <a:schemeClr val="dk1"/>
                </a:solidFill>
                <a:latin typeface="Century Gothic"/>
                <a:ea typeface="Century Gothic"/>
                <a:cs typeface="Century Gothic"/>
                <a:sym typeface="Century Gothic"/>
              </a:rPr>
              <a:t>u provozovatele poštovních služeb, jestliže se doručuje jeho prostřednictvím (§ 39/2a)</a:t>
            </a:r>
            <a:endParaRPr/>
          </a:p>
        </p:txBody>
      </p:sp>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5"/>
          <p:cNvSpPr txBox="1"/>
          <p:nvPr/>
        </p:nvSpPr>
        <p:spPr>
          <a:xfrm>
            <a:off x="553452" y="0"/>
            <a:ext cx="113096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Uložení písemnosti § 46/2</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V upozornění na uložení písemnosti, které se vkládá do domovní nebo jiné adresátem užívané schránky nebo na jiné vhodné místo, se adresát vyzve k převzetí písemnosti a dále se v něm uvede označení správce daně, jehož písemnost je doručována, komu je doručováno, kde a od kterého dne a v jakých hodinách je písemnost připravena k vyzvednutí; současně se adresát písemně poučí o právních důsledcích jejího nevyzvednutí (vzor VIP sekci, modrá obálka dle DŘ).</a:t>
            </a:r>
            <a:endParaRPr/>
          </a:p>
        </p:txBody>
      </p:sp>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6"/>
          <p:cNvSpPr txBox="1"/>
          <p:nvPr/>
        </p:nvSpPr>
        <p:spPr>
          <a:xfrm>
            <a:off x="553452" y="0"/>
            <a:ext cx="113096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Uložení písemnosti § 46/3</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Bez předchozího pokusu o doručení lze písemnost uložit, pokud adresát požádá předem písemně toho, kdo písemnost doručuje nebo jehož prostřednictvím se písemnost doručuje, o ukládání písemností.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Měl by písemně požádat nejen provozovatele poštovních služeb, ale i správce daně, neboť i jeho prostřednictvím se doručuje</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Je nutné oznámit uložení neboť lhůty běží právě od oznámení o uložení písemnosti</a:t>
            </a:r>
            <a:endParaRPr/>
          </a:p>
        </p:txBody>
      </p:sp>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7"/>
          <p:cNvSpPr txBox="1"/>
          <p:nvPr/>
        </p:nvSpPr>
        <p:spPr>
          <a:xfrm>
            <a:off x="553452" y="0"/>
            <a:ext cx="113096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Uložení písemnosti § 46 – judikatura</a:t>
            </a:r>
            <a:endParaRPr sz="4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Nález Ústavního soudu – II. ÚS 23/03 – striktní trvání na dodržení všech zákonných podmínek pro fikci doručení</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NSS 2 Afs 158/2005-82 – Správce daně nese důkazní břemeno k prokázání doručení fakticky či fikcí</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p:txBody>
      </p:sp>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8"/>
          <p:cNvSpPr txBox="1"/>
          <p:nvPr/>
        </p:nvSpPr>
        <p:spPr>
          <a:xfrm>
            <a:off x="328246" y="0"/>
            <a:ext cx="1167618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47/1</a:t>
            </a:r>
            <a:endParaRPr sz="4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Ustanovení § 47 vlastně shrnuje účinky doručení podle § 39/2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Písemnost, která se doručuje do vlastních rukou nebo jejíž převzetí má být potvrzeno adresátem, je doručena okamžikem převzetí zásilky, která obsahuje doručovanou písemnost, adresátem nebo jinou osobou oprávněnou k převzetí písemnosti podle zákona.</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Ideální a prokazatelný stav pro doručování</a:t>
            </a:r>
            <a:endParaRPr/>
          </a:p>
        </p:txBody>
      </p:sp>
    </p:spTree>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9"/>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47/2</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Nevyzvedne-li si adresát uloženou písemnost ve lhůtě 10 dnů od jejího uložení, považuje se písemnost posledním dnem této lhůty za doručenou, i když se adresát o uložení nedozvěděl. </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Pozor na pravidla počítání času – kontrolovat po provozovateli poštovních služeb (§ 33/4) – „Připadne-li poslední den lhůty na sobotu, neděli nebo svátek, je posledním dnem lhůty nejblíže následující pracovní den; to neplatí, jde-li o lhůtu kratší než jeden den.“</a:t>
            </a:r>
            <a:endParaRPr/>
          </a:p>
        </p:txBody>
      </p:sp>
    </p:spTree>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0"/>
          <p:cNvSpPr txBox="1"/>
          <p:nvPr/>
        </p:nvSpPr>
        <p:spPr>
          <a:xfrm>
            <a:off x="328246" y="0"/>
            <a:ext cx="11676185" cy="66171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47/2 – judikát</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200"/>
              <a:buFont typeface="Century Gothic"/>
              <a:buChar char="-"/>
            </a:pPr>
            <a:r>
              <a:rPr lang="cs-CZ" sz="3200" b="1">
                <a:solidFill>
                  <a:schemeClr val="dk1"/>
                </a:solidFill>
                <a:latin typeface="Century Gothic"/>
                <a:ea typeface="Century Gothic"/>
                <a:cs typeface="Century Gothic"/>
                <a:sym typeface="Century Gothic"/>
              </a:rPr>
              <a:t>NS 2 Cdo 1383/97- Případná ztráta písemného uvědomění o uložení zásilky na poště, bylo-li doručeno do sféry ovládané adresátem, tedy např. do jeho – byť společné – poštovní schránky, jde na vrub adresáta</a:t>
            </a:r>
            <a:endParaRPr/>
          </a:p>
          <a:p>
            <a:pPr marL="571500" marR="0" lvl="0" indent="-571500" algn="l" rtl="0">
              <a:spcBef>
                <a:spcPts val="0"/>
              </a:spcBef>
              <a:spcAft>
                <a:spcPts val="0"/>
              </a:spcAft>
              <a:buClr>
                <a:schemeClr val="dk1"/>
              </a:buClr>
              <a:buSzPts val="3200"/>
              <a:buFont typeface="Century Gothic"/>
              <a:buChar char="-"/>
            </a:pPr>
            <a:r>
              <a:rPr lang="cs-CZ" sz="3200" b="1">
                <a:solidFill>
                  <a:schemeClr val="dk1"/>
                </a:solidFill>
                <a:latin typeface="Century Gothic"/>
                <a:ea typeface="Century Gothic"/>
                <a:cs typeface="Century Gothic"/>
                <a:sym typeface="Century Gothic"/>
              </a:rPr>
              <a:t>NSS 2  2 As 28/2011 – 131 - „Ve prospěch stěžovatele nelze ničeho dovodit ani ze skutečnosti, že adresa (…) je adresou ohlašovny. Je sice logické, že osoby s takovým trvalým pobytem na daném místě fakticky nebydlí, ovšem je jejich zájmem, aby sledovaly doručování na danou adresu, zejména za situace, kdy vedou správní řízení, v němž nepožádali o doručování na jinou možnou adresu.“ </a:t>
            </a:r>
            <a:endParaRPr/>
          </a:p>
        </p:txBody>
      </p:sp>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1"/>
          <p:cNvSpPr txBox="1"/>
          <p:nvPr/>
        </p:nvSpPr>
        <p:spPr>
          <a:xfrm>
            <a:off x="328246" y="0"/>
            <a:ext cx="11676185" cy="63094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47/3</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Odepře-li adresát písemnost přijmout, považuje se tato písemnost za doručenou dnem, kdy bylo její přijetí odepřeno, a písemnost se vrátí správci daně; současně se adresát poučí o právních důsledcích odepření součinnosti. Není-li možné pro odepření součinnosti písemné poučení předat, lze je zanechat v domovní nebo jiné adresátem užívané schránce anebo na jiném vhodném místě.</a:t>
            </a:r>
            <a:endParaRPr/>
          </a:p>
        </p:txBody>
      </p:sp>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2"/>
          <p:cNvSpPr txBox="1"/>
          <p:nvPr/>
        </p:nvSpPr>
        <p:spPr>
          <a:xfrm>
            <a:off x="328246" y="0"/>
            <a:ext cx="11676185" cy="35394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47/4</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Pokud je doručovaná písemnost uložena u provozovatele poštovních služeb, uvědomí tento neprodleně odesílajícího správce daně o marném uplynutí úložní lhůty.</a:t>
            </a:r>
            <a:endParaRPr/>
          </a:p>
        </p:txBody>
      </p:sp>
      <p:pic>
        <p:nvPicPr>
          <p:cNvPr id="503" name="Google Shape;503;p82"/>
          <p:cNvPicPr preferRelativeResize="0"/>
          <p:nvPr/>
        </p:nvPicPr>
        <p:blipFill rotWithShape="1">
          <a:blip r:embed="rId3">
            <a:alphaModFix/>
          </a:blip>
          <a:srcRect/>
          <a:stretch/>
        </p:blipFill>
        <p:spPr>
          <a:xfrm>
            <a:off x="4504225" y="3539430"/>
            <a:ext cx="3324225" cy="3048939"/>
          </a:xfrm>
          <a:prstGeom prst="rect">
            <a:avLst/>
          </a:prstGeom>
          <a:noFill/>
          <a:ln>
            <a:noFill/>
          </a:ln>
        </p:spPr>
      </p:pic>
    </p:spTree>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3"/>
          <p:cNvSpPr txBox="1"/>
          <p:nvPr/>
        </p:nvSpPr>
        <p:spPr>
          <a:xfrm>
            <a:off x="328246" y="0"/>
            <a:ext cx="116761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47/5</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Písemnosti, u nichž marně uplynula lhůta pro jejich vyzvednutí, vhodí osoba provádějící doručení do domovní nebo jiné adresátem užívané schránky, ledaže to správce daně předem vyloučí. Není-li takové schránky, nebo je-li tento způsob seznámení adresáta s obsahem písemnosti správcem daně vyloučen, písemnost se vrátí odesílajícímu správci daně.</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Pozor na postup správce daně</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Rozpor zda vhodit do schránky nebo nevhodit</a:t>
            </a:r>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A3CB70C-4E5E-492B-9C04-5D18600C7A5A}"/>
              </a:ext>
            </a:extLst>
          </p:cNvPr>
          <p:cNvSpPr/>
          <p:nvPr/>
        </p:nvSpPr>
        <p:spPr>
          <a:xfrm>
            <a:off x="1764632" y="850233"/>
            <a:ext cx="9577136"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Občan</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(podnikatel) </a:t>
            </a:r>
            <a:r>
              <a:rPr kumimoji="0" lang="cs-CZ"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může činit </a:t>
            </a:r>
            <a:r>
              <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všechno </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 není zákonem zakázáno</a:t>
            </a:r>
            <a:endParaRPr kumimoji="0" lang="cs-CZ"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Občan</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(podnikatel) </a:t>
            </a:r>
            <a:r>
              <a:rPr kumimoji="0" lang="cs-CZ" sz="3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nesmí být nucen </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činit, co zákon neukládá</a:t>
            </a:r>
            <a:endParaRPr kumimoji="0" lang="cs-CZ"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Stát</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(úřední osoba) </a:t>
            </a:r>
            <a:r>
              <a:rPr kumimoji="0" lang="cs-CZ" sz="3600" b="1"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nesmí nic </a:t>
            </a:r>
            <a:r>
              <a:rPr kumimoji="0" lang="cs-CZ" sz="3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 zákon výslovně nestanoví a to jen a právě tím způsobem, který stanoví zákon.</a:t>
            </a:r>
            <a:endParaRPr kumimoji="0" lang="cs-CZ"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195917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85"/>
          <p:cNvSpPr/>
          <p:nvPr/>
        </p:nvSpPr>
        <p:spPr>
          <a:xfrm>
            <a:off x="480285" y="307171"/>
            <a:ext cx="11503897" cy="64940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NSS ze dne 9. 10. 2014, č. j. 4 As 158/2014-2</a:t>
            </a:r>
            <a:endParaRPr/>
          </a:p>
          <a:p>
            <a:pPr marL="0" marR="0" lvl="0" indent="0" algn="l" rtl="0">
              <a:spcBef>
                <a:spcPts val="0"/>
              </a:spcBef>
              <a:spcAft>
                <a:spcPts val="0"/>
              </a:spcAft>
              <a:buNone/>
            </a:pPr>
            <a:r>
              <a:rPr lang="cs-CZ" sz="3200" b="1">
                <a:solidFill>
                  <a:schemeClr val="dk1"/>
                </a:solidFill>
                <a:latin typeface="Century Gothic"/>
                <a:ea typeface="Century Gothic"/>
                <a:cs typeface="Century Gothic"/>
                <a:sym typeface="Century Gothic"/>
              </a:rPr>
              <a:t> Ostatně s vložením do domovní schránky správní řád žádné účinky nespojuje, nýbrž byla-li zásilka, kterou se nepodařilo jejímu adresátu fyzicky předat, uložena, nastává tzv. fikce doručení posledním dnem 10-ti denní úložní lhůty, nikoliv až vložením písemnosti do domovní schránky. </a:t>
            </a:r>
            <a:r>
              <a:rPr lang="cs-CZ" sz="3200" b="1" u="sng">
                <a:solidFill>
                  <a:schemeClr val="dk1"/>
                </a:solidFill>
                <a:latin typeface="Century Gothic"/>
                <a:ea typeface="Century Gothic"/>
                <a:cs typeface="Century Gothic"/>
                <a:sym typeface="Century Gothic"/>
              </a:rPr>
              <a:t>Vložení má význam pouze informační a zvyšuje se jím pravděpodobnost, že se adresát písemnosti po uplynutí úložní lhůty skutečně dozví, jaká písemnost mu byla na základě právní fikce doručena. Z hlediska účinků doručení fikcí tedy následné vložení písemnosti, po marném uplynutí úložní doby, do domovní schránky nemá jakýkoliv právní význam.</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6"/>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47/5 – důvodová zpráva</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V odstavci 5 je uveden další postup doručovatele písemnosti, u níž nastala fikce doručení podle odstavce 2, jinými slovy, písemnost nebyla v úložní lhůtě adresátem vyzvednuta. Pokud správce daně, o jehož písemnost se jedná, tento postup předem nevyloučí (např. pro technické problémy v místě doručování či jiné riziko, že se zásilka dostane do nepovolaných rukou) a pokud se na daném místě nalézá vhodná domovní či obdobná schránka, …</a:t>
            </a:r>
            <a:endParaRPr/>
          </a:p>
        </p:txBody>
      </p:sp>
    </p:spTree>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87"/>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47/5 – důvodová zpráva</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 vhodí doručovatel zásilku obsahující „nepřevzatou“ písemnost do této adresátovy schránky, byť by se jednalo o písemnost určenou k doručení do vlastních rukou. Cílem tohoto ustanovení je umožnit adresátovi, aby se (byť dodatečně) seznámil s doručovanou písemností, u níž již nastaly účinky doručení. </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Je tedy na rozhodnutí správce daně !</a:t>
            </a:r>
            <a:endParaRPr/>
          </a:p>
        </p:txBody>
      </p:sp>
    </p:spTree>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8"/>
          <p:cNvSpPr txBox="1"/>
          <p:nvPr/>
        </p:nvSpPr>
        <p:spPr>
          <a:xfrm>
            <a:off x="328246" y="0"/>
            <a:ext cx="116761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Účinky doručení § 47/6</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Požádá-li adresát o to, aby jemu doručované písemnosti nebyly po marném uplynutí lhůty pro jejich vyzvednutí vhazovány do domovní nebo jiné jím užívané schránky, správce daně tento způsob seznámení adresáta s doručenou písemností předem vyloučí.</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Judikatura k § 47</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Usnesení II. ÚS 92/01; II ÚS 23/03 – náhradní doručování fikcí</a:t>
            </a:r>
            <a:endParaRPr/>
          </a:p>
        </p:txBody>
      </p:sp>
    </p:spTree>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9"/>
          <p:cNvSpPr txBox="1"/>
          <p:nvPr/>
        </p:nvSpPr>
        <p:spPr>
          <a:xfrm>
            <a:off x="328246" y="0"/>
            <a:ext cx="11676185" cy="5755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Neúčinnost doručení § 48/1</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V ustanovení § 48 je dána poplatkovému subjektu možnost požádat správce poplatku o vyslovení neúčinnosti doručení. Tento institut slouží k zmírnění možných negativních dopadů fikce doručení. Poplatkový subjekt se nemůže domáhat vyslovení neúčinnosti doručení pouze z důvodu, že se v místě doručení nezdržuje, ale musí uvést </a:t>
            </a:r>
            <a:r>
              <a:rPr lang="cs-CZ" sz="3600" b="1">
                <a:solidFill>
                  <a:srgbClr val="FF0000"/>
                </a:solidFill>
                <a:latin typeface="Century Gothic"/>
                <a:ea typeface="Century Gothic"/>
                <a:cs typeface="Century Gothic"/>
                <a:sym typeface="Century Gothic"/>
              </a:rPr>
              <a:t>závažné a nepředvídatelné důvody</a:t>
            </a:r>
            <a:r>
              <a:rPr lang="cs-CZ" sz="3600" b="1">
                <a:solidFill>
                  <a:schemeClr val="dk1"/>
                </a:solidFill>
                <a:latin typeface="Century Gothic"/>
                <a:ea typeface="Century Gothic"/>
                <a:cs typeface="Century Gothic"/>
                <a:sym typeface="Century Gothic"/>
              </a:rPr>
              <a:t>. </a:t>
            </a:r>
            <a:endParaRPr/>
          </a:p>
        </p:txBody>
      </p:sp>
    </p:spTree>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90"/>
          <p:cNvSpPr txBox="1"/>
          <p:nvPr/>
        </p:nvSpPr>
        <p:spPr>
          <a:xfrm>
            <a:off x="328246" y="0"/>
            <a:ext cx="11676185"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Neúčinnost doručení § 48/2 a 3</a:t>
            </a:r>
            <a:endParaRPr/>
          </a:p>
          <a:p>
            <a:pPr marL="0" marR="0" lvl="0" indent="0" algn="ctr" rtl="0">
              <a:spcBef>
                <a:spcPts val="0"/>
              </a:spcBef>
              <a:spcAft>
                <a:spcPts val="0"/>
              </a:spcAft>
              <a:buNone/>
            </a:pP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Žádost je třeba podat do 15 dnů ode dne, kdy se adresát s doručovanou písemností skutečně seznámil, nejpozději však do 6 měsíců od doručení.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Shledá-li správce daně žádost důvodnou, vysloví neúčinnost doručení, jinak žádost zamítne; písemnost se pak považuje za doručenou dnem oznámení rozhodnutí o vyslovení neúčinnosti doručení.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Správní poplatek 300,- Kč</a:t>
            </a:r>
            <a:endParaRPr/>
          </a:p>
        </p:txBody>
      </p:sp>
    </p:spTree>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91"/>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Prokázání doručení</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Důkazní břemeno prokázání doručení nebo aplikace fikce doručení leží na správci poplatku.</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Doručení písemností se prokazuje doručenkou, která je veřejnou listinou a má taxativně vymezené náležitosti (§ 51 odst. 2 daňového řádu):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a) označení správce poplatku;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b) označení adresáta a adresa doručení;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c) označení doručované písemnosti;</a:t>
            </a:r>
            <a:endParaRPr/>
          </a:p>
        </p:txBody>
      </p:sp>
    </p:spTree>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92"/>
          <p:cNvSpPr txBox="1"/>
          <p:nvPr/>
        </p:nvSpPr>
        <p:spPr>
          <a:xfrm>
            <a:off x="328246" y="0"/>
            <a:ext cx="11676185" cy="71711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Prokázání doručení</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d) způsob doručování;</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e) údaje o dni a způsobu uložení písemnosti a o dni, kdy byla připravena k vyzvednutí (pokud se tyto dva dny liší);</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f) údaj o dni doručení písemnosti nebo jejího vrácení správci daně;</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g) údaj o dni odepření převzetí písemnosti, způsob, </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poučení a důvody;</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h) identifikace osoby, která písemnost převzala či </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odepřela převzetí, případně i prokázání totožnosti;</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podpis osoby, která předala písemnost adresátovi </a:t>
            </a:r>
            <a:endParaRPr/>
          </a:p>
          <a:p>
            <a:pPr marL="0" marR="0" lvl="0" indent="0" algn="l" rtl="0">
              <a:spcBef>
                <a:spcPts val="0"/>
              </a:spcBef>
              <a:spcAft>
                <a:spcPts val="0"/>
              </a:spcAft>
              <a:buNone/>
            </a:pPr>
            <a:r>
              <a:rPr lang="cs-CZ" sz="3400" b="1">
                <a:solidFill>
                  <a:schemeClr val="dk1"/>
                </a:solidFill>
                <a:latin typeface="Century Gothic"/>
                <a:ea typeface="Century Gothic"/>
                <a:cs typeface="Century Gothic"/>
                <a:sym typeface="Century Gothic"/>
              </a:rPr>
              <a:t>nebo ji uložila.</a:t>
            </a:r>
            <a:endParaRPr/>
          </a:p>
        </p:txBody>
      </p:sp>
    </p:spTree>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93"/>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Prokázání doručení</a:t>
            </a:r>
            <a:endParaRPr sz="40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Doručení lze prokázat i jiným způsobem při ztrátě, zničení či nevyplnění doručenky.</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Pokud doručuje úřední osoba osobně (bez zalepené obálky), prokazuje doručení kopií, která obsahuje označení správce daně, identifikaci osoby, která převzala písemnost, podpis osoby, která předala písemnost. </a:t>
            </a:r>
            <a:endParaRPr/>
          </a:p>
          <a:p>
            <a:pPr marL="571500" marR="0" lvl="0" indent="-342900" algn="l" rtl="0">
              <a:spcBef>
                <a:spcPts val="0"/>
              </a:spcBef>
              <a:spcAft>
                <a:spcPts val="0"/>
              </a:spcAft>
              <a:buClr>
                <a:schemeClr val="dk1"/>
              </a:buClr>
              <a:buSzPts val="3600"/>
              <a:buFont typeface="Century Gothic"/>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O doručování při ústním jednání se sepíše protokol.</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Potvrzení převzetí na kopii stejnopisu</a:t>
            </a:r>
            <a:endParaRPr/>
          </a:p>
        </p:txBody>
      </p:sp>
    </p:spTree>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94"/>
          <p:cNvSpPr txBox="1"/>
          <p:nvPr/>
        </p:nvSpPr>
        <p:spPr>
          <a:xfrm>
            <a:off x="328246" y="0"/>
            <a:ext cx="11676185" cy="62478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Prokázání doručení dle způsobu doručování</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1) při jednání - podpis protokolu nebo úředním </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záznamem o odmítnutí podpisu protokolu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2) elektronicky - prostřednictvím systému datových schránek</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3) veřejnou vyhláškou/ hromadným předpisným seznamem - podepsaná kopie písemnosti nebo uplynutím doby pro vyvěšení</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4) Zásilkou - doručenka, která je veřejnou listinou,</a:t>
            </a:r>
            <a:endParaRPr/>
          </a:p>
          <a:p>
            <a:pPr marL="0" marR="0" lvl="0" indent="0" algn="l" rtl="0">
              <a:spcBef>
                <a:spcPts val="0"/>
              </a:spcBef>
              <a:spcAft>
                <a:spcPts val="0"/>
              </a:spcAft>
              <a:buNone/>
            </a:pPr>
            <a:r>
              <a:rPr lang="cs-CZ" sz="3600" b="1">
                <a:solidFill>
                  <a:schemeClr val="dk1"/>
                </a:solidFill>
                <a:latin typeface="Century Gothic"/>
                <a:ea typeface="Century Gothic"/>
                <a:cs typeface="Century Gothic"/>
                <a:sym typeface="Century Gothic"/>
              </a:rPr>
              <a:t>prokázaným odepřením převzetí písemnosti</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0"/>
          <p:cNvSpPr txBox="1"/>
          <p:nvPr/>
        </p:nvSpPr>
        <p:spPr>
          <a:xfrm>
            <a:off x="1371601" y="211555"/>
            <a:ext cx="10226842" cy="64633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Při doručováním je nutné:</a:t>
            </a:r>
            <a:endParaRPr/>
          </a:p>
          <a:p>
            <a:pPr marL="0" marR="0" lvl="0" indent="0" algn="ctr" rtl="0">
              <a:spcBef>
                <a:spcPts val="0"/>
              </a:spcBef>
              <a:spcAft>
                <a:spcPts val="0"/>
              </a:spcAft>
              <a:buNone/>
            </a:pPr>
            <a:endParaRPr sz="3200" b="1">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Nastavit administrativní činnost správce daně (procesně)</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Dodržet zásadu hospodárnosti a procesní ekonomie</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Zefektivnit práci na úřadech</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Zkrátit lhůty v daňovém řízení</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Dodržet zákonný postup</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Seznámit adresáta s písemností</a:t>
            </a:r>
            <a:endParaRPr/>
          </a:p>
          <a:p>
            <a:pPr marL="342900" marR="0" lvl="0" indent="-342900" algn="l" rtl="0">
              <a:spcBef>
                <a:spcPts val="0"/>
              </a:spcBef>
              <a:spcAft>
                <a:spcPts val="0"/>
              </a:spcAft>
              <a:buClr>
                <a:schemeClr val="dk1"/>
              </a:buClr>
              <a:buSzPts val="3600"/>
              <a:buFont typeface="Century Gothic"/>
              <a:buAutoNum type="arabicPeriod"/>
            </a:pPr>
            <a:r>
              <a:rPr lang="cs-CZ" sz="3600" b="1">
                <a:solidFill>
                  <a:schemeClr val="dk1"/>
                </a:solidFill>
                <a:latin typeface="Century Gothic"/>
                <a:ea typeface="Century Gothic"/>
                <a:cs typeface="Century Gothic"/>
                <a:sym typeface="Century Gothic"/>
              </a:rPr>
              <a:t>Prokázat doručení písemnosti</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95"/>
          <p:cNvSpPr txBox="1"/>
          <p:nvPr/>
        </p:nvSpPr>
        <p:spPr>
          <a:xfrm>
            <a:off x="328246" y="0"/>
            <a:ext cx="11676185" cy="68018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a:solidFill>
                  <a:srgbClr val="FF0000"/>
                </a:solidFill>
                <a:latin typeface="Century Gothic"/>
                <a:ea typeface="Century Gothic"/>
                <a:cs typeface="Century Gothic"/>
                <a:sym typeface="Century Gothic"/>
              </a:rPr>
              <a:t>Prokázání doručení - judikatura</a:t>
            </a:r>
            <a:endParaRPr sz="4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7 Afs 1/2006-48 – doručení zástupci daňového subjektu</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1 Afs 148/2008-73 – seznámení adresáta s písemností i přes vadné doručení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1 Afs 43/2005-103 – doručenka jako důkazní prostředek</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5 Afs 31/2010-105 – důkazní břemeno vyvrácení údajů na doručence  nese příjemce rozhodnutí</a:t>
            </a:r>
            <a:endParaRPr/>
          </a:p>
          <a:p>
            <a:pPr marL="571500" marR="0" lvl="0" indent="-571500" algn="l" rtl="0">
              <a:spcBef>
                <a:spcPts val="0"/>
              </a:spcBef>
              <a:spcAft>
                <a:spcPts val="0"/>
              </a:spcAft>
              <a:buClr>
                <a:schemeClr val="dk1"/>
              </a:buClr>
              <a:buSzPts val="3600"/>
              <a:buFont typeface="Century Gothic"/>
              <a:buChar char="-"/>
            </a:pPr>
            <a:r>
              <a:rPr lang="cs-CZ" sz="3600" b="1">
                <a:solidFill>
                  <a:schemeClr val="dk1"/>
                </a:solidFill>
                <a:latin typeface="Century Gothic"/>
                <a:ea typeface="Century Gothic"/>
                <a:cs typeface="Century Gothic"/>
                <a:sym typeface="Century Gothic"/>
              </a:rPr>
              <a:t>Nález Ústavního soudu II. ÚS 23/03 – fikce doručení</a:t>
            </a:r>
            <a:endParaRPr/>
          </a:p>
        </p:txBody>
      </p:sp>
    </p:spTree>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99"/>
          <p:cNvPicPr preferRelativeResize="0"/>
          <p:nvPr/>
        </p:nvPicPr>
        <p:blipFill rotWithShape="1">
          <a:blip r:embed="rId3">
            <a:alphaModFix/>
          </a:blip>
          <a:srcRect/>
          <a:stretch/>
        </p:blipFill>
        <p:spPr>
          <a:xfrm>
            <a:off x="2338805" y="1672937"/>
            <a:ext cx="6984423" cy="4656282"/>
          </a:xfrm>
          <a:prstGeom prst="rect">
            <a:avLst/>
          </a:prstGeom>
          <a:noFill/>
          <a:ln>
            <a:noFill/>
          </a:ln>
        </p:spPr>
      </p:pic>
      <p:sp>
        <p:nvSpPr>
          <p:cNvPr id="591" name="Google Shape;591;p99"/>
          <p:cNvSpPr/>
          <p:nvPr/>
        </p:nvSpPr>
        <p:spPr>
          <a:xfrm>
            <a:off x="4137284" y="459571"/>
            <a:ext cx="3387466"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3600" b="1" dirty="0">
                <a:solidFill>
                  <a:srgbClr val="FF0000"/>
                </a:solidFill>
                <a:latin typeface="Century Gothic"/>
                <a:ea typeface="Century Gothic"/>
                <a:cs typeface="Century Gothic"/>
                <a:sym typeface="Century Gothic"/>
              </a:rPr>
              <a:t>Dokumentace (spis?)</a:t>
            </a:r>
            <a:endParaRPr sz="3600" dirty="0">
              <a:solidFill>
                <a:schemeClr val="dk1"/>
              </a:solidFill>
              <a:latin typeface="Century Gothic"/>
              <a:ea typeface="Century Gothic"/>
              <a:cs typeface="Century Gothic"/>
              <a:sym typeface="Century Gothic"/>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22"/>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dirty="0">
              <a:solidFill>
                <a:schemeClr val="dk1"/>
              </a:solidFill>
              <a:latin typeface="Century Gothic"/>
              <a:ea typeface="Century Gothic"/>
              <a:cs typeface="Century Gothic"/>
              <a:sym typeface="Century Gothic"/>
            </a:endParaRPr>
          </a:p>
          <a:p>
            <a:pPr algn="just"/>
            <a:r>
              <a:rPr lang="cs-CZ" sz="2800" b="1" i="0" dirty="0">
                <a:solidFill>
                  <a:srgbClr val="666666"/>
                </a:solidFill>
                <a:effectLst/>
                <a:latin typeface="Tahoma" panose="020B0604030504040204" pitchFamily="34" charset="0"/>
              </a:rPr>
              <a:t>Požadavek na řádné vedení spisu a evidenci jeho součástí není samoúčelný. Neslouží pouze nadřízené soudní instanci ke kontrole toho, z čeho mohl soud vycházet, ale je to i důležitá součást práva na spravedlivý proces. Účastníku řízení musí být zřejmé, jaké informace bude soud posuzovat a na základě jakých podkladů bude přezkoumávat napadené rozhodnutí. S těmito podklady musí mít možnost se také v plném rozsahu seznámit, pokud by chtěl využít práva nahlížet do spisu.</a:t>
            </a:r>
          </a:p>
          <a:p>
            <a:pPr algn="just"/>
            <a:r>
              <a:rPr lang="cs-CZ" sz="2800" b="0" i="0" dirty="0">
                <a:solidFill>
                  <a:srgbClr val="666666"/>
                </a:solidFill>
                <a:effectLst/>
                <a:latin typeface="Tahoma" panose="020B0604030504040204" pitchFamily="34" charset="0"/>
              </a:rPr>
              <a:t>(Rozsudek Nejvyššího správního soudu České republiky </a:t>
            </a:r>
            <a:r>
              <a:rPr lang="cs-CZ" sz="2800" b="0" i="0" dirty="0" err="1">
                <a:solidFill>
                  <a:srgbClr val="666666"/>
                </a:solidFill>
                <a:effectLst/>
                <a:latin typeface="Tahoma" panose="020B0604030504040204" pitchFamily="34" charset="0"/>
              </a:rPr>
              <a:t>sp.zn</a:t>
            </a:r>
            <a:r>
              <a:rPr lang="cs-CZ" sz="2800" b="0" i="0" dirty="0">
                <a:solidFill>
                  <a:srgbClr val="666666"/>
                </a:solidFill>
                <a:effectLst/>
                <a:latin typeface="Tahoma" panose="020B0604030504040204" pitchFamily="34" charset="0"/>
              </a:rPr>
              <a:t>. 8 </a:t>
            </a:r>
            <a:r>
              <a:rPr lang="cs-CZ" sz="2800" b="0" i="0" dirty="0" err="1">
                <a:solidFill>
                  <a:srgbClr val="666666"/>
                </a:solidFill>
                <a:effectLst/>
                <a:latin typeface="Tahoma" panose="020B0604030504040204" pitchFamily="34" charset="0"/>
              </a:rPr>
              <a:t>Afs</a:t>
            </a:r>
            <a:r>
              <a:rPr lang="cs-CZ" sz="2800" b="0" i="0" dirty="0">
                <a:solidFill>
                  <a:srgbClr val="666666"/>
                </a:solidFill>
                <a:effectLst/>
                <a:latin typeface="Tahoma" panose="020B0604030504040204" pitchFamily="34" charset="0"/>
              </a:rPr>
              <a:t> 115/2018 ze dne 2.6.2020)</a:t>
            </a:r>
          </a:p>
        </p:txBody>
      </p:sp>
    </p:spTree>
  </p:cSld>
  <p:clrMapOvr>
    <a:masterClrMapping/>
  </p:clrMapOvr>
  <p:transition spd="slow">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09">
          <a:extLst>
            <a:ext uri="{FF2B5EF4-FFF2-40B4-BE49-F238E27FC236}">
              <a16:creationId xmlns:a16="http://schemas.microsoft.com/office/drawing/2014/main" id="{E0EE4740-11AF-CF34-DD2F-189E701090C0}"/>
            </a:ext>
          </a:extLst>
        </p:cNvPr>
        <p:cNvGrpSpPr/>
        <p:nvPr/>
      </p:nvGrpSpPr>
      <p:grpSpPr>
        <a:xfrm>
          <a:off x="0" y="0"/>
          <a:ext cx="0" cy="0"/>
          <a:chOff x="0" y="0"/>
          <a:chExt cx="0" cy="0"/>
        </a:xfrm>
      </p:grpSpPr>
      <p:sp>
        <p:nvSpPr>
          <p:cNvPr id="710" name="Google Shape;710;p122">
            <a:extLst>
              <a:ext uri="{FF2B5EF4-FFF2-40B4-BE49-F238E27FC236}">
                <a16:creationId xmlns:a16="http://schemas.microsoft.com/office/drawing/2014/main" id="{199E6CFE-D5A2-7CA9-7AC0-6CA6253AE7DF}"/>
              </a:ext>
            </a:extLst>
          </p:cNvPr>
          <p:cNvSpPr txBox="1"/>
          <p:nvPr/>
        </p:nvSpPr>
        <p:spPr>
          <a:xfrm>
            <a:off x="328246" y="0"/>
            <a:ext cx="11676185" cy="56938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4000" b="1" dirty="0">
                <a:solidFill>
                  <a:srgbClr val="FF0000"/>
                </a:solidFill>
                <a:latin typeface="Century Gothic"/>
                <a:ea typeface="Century Gothic"/>
                <a:cs typeface="Century Gothic"/>
                <a:sym typeface="Century Gothic"/>
              </a:rPr>
              <a:t>Dokumentace</a:t>
            </a:r>
            <a:endParaRPr sz="3600" b="1" dirty="0">
              <a:solidFill>
                <a:schemeClr val="dk1"/>
              </a:solidFill>
              <a:latin typeface="Century Gothic"/>
              <a:ea typeface="Century Gothic"/>
              <a:cs typeface="Century Gothic"/>
              <a:sym typeface="Century Gothic"/>
            </a:endParaRPr>
          </a:p>
          <a:p>
            <a:pPr algn="l"/>
            <a:endParaRPr lang="cs-CZ" sz="2000" b="1" i="0" dirty="0">
              <a:solidFill>
                <a:srgbClr val="666666"/>
              </a:solidFill>
              <a:effectLst/>
              <a:latin typeface="Arial" panose="020B0604020202020204" pitchFamily="34" charset="0"/>
            </a:endParaRPr>
          </a:p>
          <a:p>
            <a:pPr algn="l"/>
            <a:endParaRPr lang="cs-CZ" sz="3200" b="1" i="0" dirty="0">
              <a:solidFill>
                <a:srgbClr val="666666"/>
              </a:solidFill>
              <a:effectLst/>
              <a:latin typeface="Arial" panose="020B0604020202020204" pitchFamily="34" charset="0"/>
            </a:endParaRPr>
          </a:p>
          <a:p>
            <a:pPr algn="l"/>
            <a:r>
              <a:rPr lang="cs-CZ" sz="3200" b="1" i="0" dirty="0">
                <a:solidFill>
                  <a:srgbClr val="666666"/>
                </a:solidFill>
                <a:effectLst/>
                <a:latin typeface="Arial" panose="020B0604020202020204" pitchFamily="34" charset="0"/>
              </a:rPr>
              <a:t>ÚS: Neúplnost daňového spisu; důkazní břemeno</a:t>
            </a:r>
          </a:p>
          <a:p>
            <a:pPr algn="l"/>
            <a:endParaRPr lang="cs-CZ" sz="2000" b="1" i="0" dirty="0">
              <a:solidFill>
                <a:srgbClr val="666666"/>
              </a:solidFill>
              <a:effectLst/>
              <a:latin typeface="Arial" panose="020B0604020202020204" pitchFamily="34" charset="0"/>
            </a:endParaRPr>
          </a:p>
          <a:p>
            <a:r>
              <a:rPr lang="cs-CZ" sz="2000" b="1" i="0" dirty="0">
                <a:solidFill>
                  <a:srgbClr val="000000"/>
                </a:solidFill>
                <a:effectLst/>
                <a:latin typeface="Arial" panose="020B0604020202020204" pitchFamily="34" charset="0"/>
              </a:rPr>
              <a:t>I. Existence kompletní, nezměněné a věrohodné spisové dokumentace je základním předpokladem řádně vedeného daňového řízení a rozhodnutí v něm přijímaných. Mají-li správní soudy při posouzení zákonnosti postupu orgánů finanční správy dostát ústavním kautelám obsaženým v čl. 36 odst. 1, 2 a 4 Listiny základních práv a svobod, je nezbytné, aby rozhodovaly na základě prokázaného skutkového stavu doloženého v kompletní, nezměněné a řádně vedené spisové dokumentaci orgánů finanční správy.</a:t>
            </a:r>
            <a:br>
              <a:rPr lang="cs-CZ" sz="2000" b="1" i="0" dirty="0">
                <a:solidFill>
                  <a:srgbClr val="000000"/>
                </a:solidFill>
                <a:effectLst/>
                <a:latin typeface="Arial" panose="020B0604020202020204" pitchFamily="34" charset="0"/>
              </a:rPr>
            </a:br>
            <a:br>
              <a:rPr lang="cs-CZ" sz="2000" b="1" i="0" dirty="0">
                <a:solidFill>
                  <a:srgbClr val="000000"/>
                </a:solidFill>
                <a:effectLst/>
                <a:latin typeface="Arial" panose="020B0604020202020204" pitchFamily="34" charset="0"/>
              </a:rPr>
            </a:br>
            <a:r>
              <a:rPr lang="cs-CZ" sz="2000" b="1" i="0" dirty="0">
                <a:solidFill>
                  <a:srgbClr val="000000"/>
                </a:solidFill>
                <a:effectLst/>
                <a:latin typeface="Arial" panose="020B0604020202020204" pitchFamily="34" charset="0"/>
              </a:rPr>
              <a:t>II. Je-li založeno rozhodnutí v soudním řízení správním pouze na neúplném daňovém spisu, jde o vadu, která může vést k nezákonnému rozhodnutí ve věci samé a k porušení práva na soudní ochranu podle čl. 36 odst. 1 a 2 Listiny základních práv a svobod; v takové procesní situaci důkazní břemeno přechází na orgány finanční správy.</a:t>
            </a:r>
            <a:br>
              <a:rPr lang="cs-CZ" sz="2000" b="1" i="0" dirty="0">
                <a:solidFill>
                  <a:srgbClr val="000000"/>
                </a:solidFill>
                <a:effectLst/>
                <a:latin typeface="Arial" panose="020B0604020202020204" pitchFamily="34" charset="0"/>
              </a:rPr>
            </a:br>
            <a:br>
              <a:rPr lang="cs-CZ" sz="2000" b="1" i="0" dirty="0">
                <a:solidFill>
                  <a:srgbClr val="000000"/>
                </a:solidFill>
                <a:effectLst/>
                <a:latin typeface="Arial" panose="020B0604020202020204" pitchFamily="34" charset="0"/>
              </a:rPr>
            </a:br>
            <a:r>
              <a:rPr lang="cs-CZ" sz="2000" b="1" i="0" dirty="0">
                <a:solidFill>
                  <a:srgbClr val="000000"/>
                </a:solidFill>
                <a:effectLst/>
                <a:latin typeface="Arial" panose="020B0604020202020204" pitchFamily="34" charset="0"/>
              </a:rPr>
              <a:t>podle nálezu Ústavního soudu </a:t>
            </a:r>
            <a:r>
              <a:rPr lang="cs-CZ" sz="2000" b="1" i="0" dirty="0" err="1">
                <a:solidFill>
                  <a:srgbClr val="000000"/>
                </a:solidFill>
                <a:effectLst/>
                <a:latin typeface="Arial" panose="020B0604020202020204" pitchFamily="34" charset="0"/>
              </a:rPr>
              <a:t>sp</a:t>
            </a:r>
            <a:r>
              <a:rPr lang="cs-CZ" sz="2000" b="1" i="0" dirty="0">
                <a:solidFill>
                  <a:srgbClr val="000000"/>
                </a:solidFill>
                <a:effectLst/>
                <a:latin typeface="Arial" panose="020B0604020202020204" pitchFamily="34" charset="0"/>
              </a:rPr>
              <a:t>. zn. IV.ÚS 4141/18, ze dne 16. 6. 2020</a:t>
            </a:r>
          </a:p>
        </p:txBody>
      </p:sp>
    </p:spTree>
    <p:extLst>
      <p:ext uri="{BB962C8B-B14F-4D97-AF65-F5344CB8AC3E}">
        <p14:creationId xmlns:p14="http://schemas.microsoft.com/office/powerpoint/2010/main" val="2756628779"/>
      </p:ext>
    </p:extLst>
  </p:cSld>
  <p:clrMapOvr>
    <a:masterClrMapping/>
  </p:clrMapOvr>
  <p:transition spd="slow">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99"/>
          <p:cNvSpPr/>
          <p:nvPr/>
        </p:nvSpPr>
        <p:spPr>
          <a:xfrm>
            <a:off x="4274431" y="491655"/>
            <a:ext cx="364313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dirty="0">
                <a:solidFill>
                  <a:srgbClr val="FF0000"/>
                </a:solidFill>
                <a:latin typeface="Century Gothic"/>
                <a:ea typeface="Century Gothic"/>
                <a:cs typeface="Century Gothic"/>
                <a:sym typeface="Century Gothic"/>
              </a:rPr>
              <a:t>Základní pojmy</a:t>
            </a:r>
            <a:endParaRPr sz="3600" dirty="0">
              <a:solidFill>
                <a:schemeClr val="dk1"/>
              </a:solidFill>
              <a:latin typeface="Century Gothic"/>
              <a:ea typeface="Century Gothic"/>
              <a:cs typeface="Century Gothic"/>
              <a:sym typeface="Century Gothic"/>
            </a:endParaRPr>
          </a:p>
        </p:txBody>
      </p:sp>
      <p:sp>
        <p:nvSpPr>
          <p:cNvPr id="2" name="Obdélník 1">
            <a:extLst>
              <a:ext uri="{FF2B5EF4-FFF2-40B4-BE49-F238E27FC236}">
                <a16:creationId xmlns:a16="http://schemas.microsoft.com/office/drawing/2014/main" id="{1554C249-37E9-4FE8-8872-7C5195449DB2}"/>
              </a:ext>
            </a:extLst>
          </p:cNvPr>
          <p:cNvSpPr/>
          <p:nvPr/>
        </p:nvSpPr>
        <p:spPr>
          <a:xfrm>
            <a:off x="481263" y="1137986"/>
            <a:ext cx="11309684" cy="5078313"/>
          </a:xfrm>
          <a:prstGeom prst="rect">
            <a:avLst/>
          </a:prstGeom>
        </p:spPr>
        <p:txBody>
          <a:bodyPr wrap="square">
            <a:spAutoFit/>
          </a:bodyPr>
          <a:lstStyle/>
          <a:p>
            <a:r>
              <a:rPr lang="cs-CZ" sz="3600" dirty="0"/>
              <a:t>V daňovém řádu má samostatnou úpravu: </a:t>
            </a:r>
          </a:p>
          <a:p>
            <a:pPr marL="742950" indent="-742950">
              <a:buAutoNum type="alphaLcParenR"/>
            </a:pPr>
            <a:r>
              <a:rPr lang="cs-CZ" sz="3600" dirty="0"/>
              <a:t>protokol; </a:t>
            </a:r>
          </a:p>
          <a:p>
            <a:pPr marL="742950" indent="-742950">
              <a:buAutoNum type="alphaLcParenR"/>
            </a:pPr>
            <a:r>
              <a:rPr lang="cs-CZ" sz="3600" dirty="0"/>
              <a:t>úřední záznam; </a:t>
            </a:r>
          </a:p>
          <a:p>
            <a:pPr marL="742950" indent="-742950">
              <a:buAutoNum type="alphaLcParenR"/>
            </a:pPr>
            <a:r>
              <a:rPr lang="cs-CZ" sz="3600" dirty="0"/>
              <a:t>spis. </a:t>
            </a:r>
          </a:p>
          <a:p>
            <a:pPr marL="742950" indent="-742950">
              <a:buAutoNum type="alphaLcParenR"/>
            </a:pPr>
            <a:endParaRPr lang="cs-CZ" sz="3600" dirty="0"/>
          </a:p>
          <a:p>
            <a:r>
              <a:rPr lang="cs-CZ" sz="3600" dirty="0"/>
              <a:t>Pro dokumentaci jsou důležité především tyto zásady zakotvené v daňovém řádu: </a:t>
            </a:r>
          </a:p>
          <a:p>
            <a:r>
              <a:rPr lang="cs-CZ" sz="3600" dirty="0"/>
              <a:t>- zákonnosti - § 5 odst. 1 - povinnost správce daně postupovat v souladu s právními předpisy; </a:t>
            </a:r>
          </a:p>
        </p:txBody>
      </p:sp>
    </p:spTree>
    <p:extLst>
      <p:ext uri="{BB962C8B-B14F-4D97-AF65-F5344CB8AC3E}">
        <p14:creationId xmlns:p14="http://schemas.microsoft.com/office/powerpoint/2010/main" val="39091533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99"/>
          <p:cNvSpPr/>
          <p:nvPr/>
        </p:nvSpPr>
        <p:spPr>
          <a:xfrm>
            <a:off x="4274431" y="491655"/>
            <a:ext cx="364313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dirty="0">
                <a:solidFill>
                  <a:srgbClr val="FF0000"/>
                </a:solidFill>
                <a:latin typeface="Century Gothic"/>
                <a:ea typeface="Century Gothic"/>
                <a:cs typeface="Century Gothic"/>
                <a:sym typeface="Century Gothic"/>
              </a:rPr>
              <a:t>Základní pojmy</a:t>
            </a:r>
            <a:endParaRPr sz="3600" dirty="0">
              <a:solidFill>
                <a:schemeClr val="dk1"/>
              </a:solidFill>
              <a:latin typeface="Century Gothic"/>
              <a:ea typeface="Century Gothic"/>
              <a:cs typeface="Century Gothic"/>
              <a:sym typeface="Century Gothic"/>
            </a:endParaRPr>
          </a:p>
        </p:txBody>
      </p:sp>
      <p:sp>
        <p:nvSpPr>
          <p:cNvPr id="2" name="Obdélník 1">
            <a:extLst>
              <a:ext uri="{FF2B5EF4-FFF2-40B4-BE49-F238E27FC236}">
                <a16:creationId xmlns:a16="http://schemas.microsoft.com/office/drawing/2014/main" id="{1554C249-37E9-4FE8-8872-7C5195449DB2}"/>
              </a:ext>
            </a:extLst>
          </p:cNvPr>
          <p:cNvSpPr/>
          <p:nvPr/>
        </p:nvSpPr>
        <p:spPr>
          <a:xfrm>
            <a:off x="481263" y="1137986"/>
            <a:ext cx="11309684" cy="5632311"/>
          </a:xfrm>
          <a:prstGeom prst="rect">
            <a:avLst/>
          </a:prstGeom>
        </p:spPr>
        <p:txBody>
          <a:bodyPr wrap="square">
            <a:spAutoFit/>
          </a:bodyPr>
          <a:lstStyle/>
          <a:p>
            <a:pPr marL="571500" indent="-571500">
              <a:buFontTx/>
              <a:buChar char="-"/>
            </a:pPr>
            <a:r>
              <a:rPr lang="cs-CZ" sz="3600" dirty="0"/>
              <a:t>součinnosti - § 6 odst. 2 - právem i povinností osob zúčastněných na správě daní je spolupracovat; nespolupráce může mít za následek např. vyměření místního poplatku pomocí pomůcek (§98, §145 daňového řádu) nebo může správce daně v případě pochybností vyzvat daňový subjekt k odstranění pochybností (§89 daňového řádu);  </a:t>
            </a:r>
          </a:p>
          <a:p>
            <a:pPr marL="571500" indent="-571500">
              <a:buFontTx/>
              <a:buChar char="-"/>
            </a:pPr>
            <a:r>
              <a:rPr lang="cs-CZ" sz="3600" dirty="0"/>
              <a:t>hospodárnosti a procesní ekonomie - § 7 odst. 2 - postupovat tak, aby nikomu nevznikaly zbytečné náklady;  </a:t>
            </a:r>
          </a:p>
        </p:txBody>
      </p:sp>
    </p:spTree>
    <p:extLst>
      <p:ext uri="{BB962C8B-B14F-4D97-AF65-F5344CB8AC3E}">
        <p14:creationId xmlns:p14="http://schemas.microsoft.com/office/powerpoint/2010/main" val="28264155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99"/>
          <p:cNvSpPr/>
          <p:nvPr/>
        </p:nvSpPr>
        <p:spPr>
          <a:xfrm>
            <a:off x="4274431" y="491655"/>
            <a:ext cx="364313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dirty="0">
                <a:solidFill>
                  <a:srgbClr val="FF0000"/>
                </a:solidFill>
                <a:latin typeface="Century Gothic"/>
                <a:ea typeface="Century Gothic"/>
                <a:cs typeface="Century Gothic"/>
                <a:sym typeface="Century Gothic"/>
              </a:rPr>
              <a:t>Základní pojmy</a:t>
            </a:r>
            <a:endParaRPr sz="3600" dirty="0">
              <a:solidFill>
                <a:schemeClr val="dk1"/>
              </a:solidFill>
              <a:latin typeface="Century Gothic"/>
              <a:ea typeface="Century Gothic"/>
              <a:cs typeface="Century Gothic"/>
              <a:sym typeface="Century Gothic"/>
            </a:endParaRPr>
          </a:p>
        </p:txBody>
      </p:sp>
      <p:sp>
        <p:nvSpPr>
          <p:cNvPr id="2" name="Obdélník 1">
            <a:extLst>
              <a:ext uri="{FF2B5EF4-FFF2-40B4-BE49-F238E27FC236}">
                <a16:creationId xmlns:a16="http://schemas.microsoft.com/office/drawing/2014/main" id="{1554C249-37E9-4FE8-8872-7C5195449DB2}"/>
              </a:ext>
            </a:extLst>
          </p:cNvPr>
          <p:cNvSpPr/>
          <p:nvPr/>
        </p:nvSpPr>
        <p:spPr>
          <a:xfrm>
            <a:off x="481263" y="1137986"/>
            <a:ext cx="11309684" cy="5632311"/>
          </a:xfrm>
          <a:prstGeom prst="rect">
            <a:avLst/>
          </a:prstGeom>
        </p:spPr>
        <p:txBody>
          <a:bodyPr wrap="square">
            <a:spAutoFit/>
          </a:bodyPr>
          <a:lstStyle/>
          <a:p>
            <a:pPr marL="571500" indent="-571500">
              <a:buFontTx/>
              <a:buChar char="-"/>
            </a:pPr>
            <a:r>
              <a:rPr lang="cs-CZ" sz="3600" dirty="0"/>
              <a:t>neveřejnosti, mlčenlivosti - § 9 odst. 1 - správa daní (resp. místních poplatků) je neveřejná), mlčenlivost musí dodržovat jak úřední osoba správce daně, tak každá osoba zúčastněná na řízení (§ 52 - § 55 daňového řádu), porušení mlčenlivosti je přestupkem dle § 246 daňového řádu (jen fyzická osoba);  </a:t>
            </a:r>
          </a:p>
          <a:p>
            <a:pPr marL="571500" indent="-571500">
              <a:buFontTx/>
              <a:buChar char="-"/>
            </a:pPr>
            <a:r>
              <a:rPr lang="cs-CZ" sz="3600" dirty="0"/>
              <a:t>shromažďování údajů - § 9 odst. 3 - shromažďování údajů v rámci zákona, tak aby byl dodržen cíl správy daní.</a:t>
            </a:r>
          </a:p>
        </p:txBody>
      </p:sp>
    </p:spTree>
    <p:extLst>
      <p:ext uri="{BB962C8B-B14F-4D97-AF65-F5344CB8AC3E}">
        <p14:creationId xmlns:p14="http://schemas.microsoft.com/office/powerpoint/2010/main" val="24362056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99"/>
          <p:cNvSpPr/>
          <p:nvPr/>
        </p:nvSpPr>
        <p:spPr>
          <a:xfrm>
            <a:off x="4274431" y="175132"/>
            <a:ext cx="364313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dirty="0">
                <a:solidFill>
                  <a:srgbClr val="FF0000"/>
                </a:solidFill>
                <a:latin typeface="Century Gothic"/>
                <a:ea typeface="Century Gothic"/>
                <a:cs typeface="Century Gothic"/>
                <a:sym typeface="Century Gothic"/>
              </a:rPr>
              <a:t>Základní pojmy</a:t>
            </a:r>
            <a:endParaRPr sz="3600" dirty="0">
              <a:solidFill>
                <a:schemeClr val="dk1"/>
              </a:solidFill>
              <a:latin typeface="Century Gothic"/>
              <a:ea typeface="Century Gothic"/>
              <a:cs typeface="Century Gothic"/>
              <a:sym typeface="Century Gothic"/>
            </a:endParaRPr>
          </a:p>
        </p:txBody>
      </p:sp>
      <p:sp>
        <p:nvSpPr>
          <p:cNvPr id="2" name="Obdélník 1">
            <a:extLst>
              <a:ext uri="{FF2B5EF4-FFF2-40B4-BE49-F238E27FC236}">
                <a16:creationId xmlns:a16="http://schemas.microsoft.com/office/drawing/2014/main" id="{1554C249-37E9-4FE8-8872-7C5195449DB2}"/>
              </a:ext>
            </a:extLst>
          </p:cNvPr>
          <p:cNvSpPr/>
          <p:nvPr/>
        </p:nvSpPr>
        <p:spPr>
          <a:xfrm>
            <a:off x="542809" y="588892"/>
            <a:ext cx="11309684" cy="6093976"/>
          </a:xfrm>
          <a:prstGeom prst="rect">
            <a:avLst/>
          </a:prstGeom>
        </p:spPr>
        <p:txBody>
          <a:bodyPr wrap="square">
            <a:spAutoFit/>
          </a:bodyPr>
          <a:lstStyle/>
          <a:p>
            <a:pPr algn="just"/>
            <a:r>
              <a:rPr lang="cs-CZ" sz="2600" b="1" i="0" dirty="0">
                <a:solidFill>
                  <a:srgbClr val="FF8400"/>
                </a:solidFill>
                <a:effectLst/>
                <a:latin typeface="Arial" panose="020B0604020202020204" pitchFamily="34" charset="0"/>
              </a:rPr>
              <a:t>§ 59a</a:t>
            </a:r>
          </a:p>
          <a:p>
            <a:pPr algn="l"/>
            <a:r>
              <a:rPr lang="cs-CZ" sz="2600" b="1" i="0" dirty="0">
                <a:solidFill>
                  <a:srgbClr val="08A8F8"/>
                </a:solidFill>
                <a:effectLst/>
                <a:latin typeface="Arial" panose="020B0604020202020204" pitchFamily="34" charset="0"/>
              </a:rPr>
              <a:t>Zpracování osobních údajů správcem daně</a:t>
            </a:r>
          </a:p>
          <a:p>
            <a:pPr algn="just"/>
            <a:endParaRPr lang="cs-CZ" sz="2600" b="1" i="0" dirty="0">
              <a:solidFill>
                <a:srgbClr val="000000"/>
              </a:solidFill>
              <a:effectLst/>
              <a:latin typeface="Arial" panose="020B0604020202020204" pitchFamily="34" charset="0"/>
            </a:endParaRPr>
          </a:p>
          <a:p>
            <a:pPr algn="just"/>
            <a:r>
              <a:rPr lang="cs-CZ" sz="2600" b="1" i="0" dirty="0">
                <a:solidFill>
                  <a:srgbClr val="000000"/>
                </a:solidFill>
                <a:effectLst/>
                <a:latin typeface="Arial" panose="020B0604020202020204" pitchFamily="34" charset="0"/>
              </a:rPr>
              <a:t>(1) Správce daně</a:t>
            </a:r>
          </a:p>
          <a:p>
            <a:pPr algn="just"/>
            <a:r>
              <a:rPr lang="cs-CZ" sz="2600" b="1" i="0" dirty="0">
                <a:solidFill>
                  <a:srgbClr val="000000"/>
                </a:solidFill>
                <a:effectLst/>
                <a:latin typeface="Arial" panose="020B0604020202020204" pitchFamily="34" charset="0"/>
              </a:rPr>
              <a:t>a) označí formou úředního záznamu nebo jiným vhodným způsobem osobní údaje, jejichž přesnost byla popřena nebo proti jejichž zpracování byla vznesena námitka, a tyto osobní údaje dále zpracovává i bez souhlasu subjektu údajů, a</a:t>
            </a:r>
          </a:p>
          <a:p>
            <a:pPr algn="just"/>
            <a:r>
              <a:rPr lang="cs-CZ" sz="2600" b="1" i="0" dirty="0">
                <a:solidFill>
                  <a:srgbClr val="000000"/>
                </a:solidFill>
                <a:effectLst/>
                <a:latin typeface="Arial" panose="020B0604020202020204" pitchFamily="34" charset="0"/>
              </a:rPr>
              <a:t>b) může provádět výkon správy daní, nejde-li o vydávání rozhodnutí, výhradně na základě automatizovaného zpracování osobních údajů; popis počítačových algoritmů a výběrová kritéria, na jejichž základě je toto zpracování prováděno, uvede správce daně v záznamech o činnosti zpracování osobních údajů a uchovává je nejméně po dobu jednoho roku od jejich posledního použití pro zpracování osobních údajů.</a:t>
            </a:r>
          </a:p>
        </p:txBody>
      </p:sp>
    </p:spTree>
    <p:extLst>
      <p:ext uri="{BB962C8B-B14F-4D97-AF65-F5344CB8AC3E}">
        <p14:creationId xmlns:p14="http://schemas.microsoft.com/office/powerpoint/2010/main" val="11726526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99"/>
          <p:cNvSpPr/>
          <p:nvPr/>
        </p:nvSpPr>
        <p:spPr>
          <a:xfrm>
            <a:off x="4274431" y="491655"/>
            <a:ext cx="364313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dirty="0">
                <a:solidFill>
                  <a:srgbClr val="FF0000"/>
                </a:solidFill>
                <a:latin typeface="Century Gothic"/>
                <a:ea typeface="Century Gothic"/>
                <a:cs typeface="Century Gothic"/>
                <a:sym typeface="Century Gothic"/>
              </a:rPr>
              <a:t>Základní pojmy</a:t>
            </a:r>
            <a:endParaRPr sz="3600" dirty="0">
              <a:solidFill>
                <a:schemeClr val="dk1"/>
              </a:solidFill>
              <a:latin typeface="Century Gothic"/>
              <a:ea typeface="Century Gothic"/>
              <a:cs typeface="Century Gothic"/>
              <a:sym typeface="Century Gothic"/>
            </a:endParaRPr>
          </a:p>
        </p:txBody>
      </p:sp>
      <p:sp>
        <p:nvSpPr>
          <p:cNvPr id="2" name="Obdélník 1">
            <a:extLst>
              <a:ext uri="{FF2B5EF4-FFF2-40B4-BE49-F238E27FC236}">
                <a16:creationId xmlns:a16="http://schemas.microsoft.com/office/drawing/2014/main" id="{1554C249-37E9-4FE8-8872-7C5195449DB2}"/>
              </a:ext>
            </a:extLst>
          </p:cNvPr>
          <p:cNvSpPr/>
          <p:nvPr/>
        </p:nvSpPr>
        <p:spPr>
          <a:xfrm>
            <a:off x="481263" y="1137986"/>
            <a:ext cx="11309684" cy="4893647"/>
          </a:xfrm>
          <a:prstGeom prst="rect">
            <a:avLst/>
          </a:prstGeom>
        </p:spPr>
        <p:txBody>
          <a:bodyPr wrap="square">
            <a:spAutoFit/>
          </a:bodyPr>
          <a:lstStyle/>
          <a:p>
            <a:pPr algn="just"/>
            <a:r>
              <a:rPr lang="cs-CZ" sz="2600" b="1" i="0" dirty="0">
                <a:solidFill>
                  <a:srgbClr val="FF8400"/>
                </a:solidFill>
                <a:effectLst/>
                <a:latin typeface="Arial" panose="020B0604020202020204" pitchFamily="34" charset="0"/>
              </a:rPr>
              <a:t>§ 59a</a:t>
            </a:r>
          </a:p>
          <a:p>
            <a:pPr algn="l"/>
            <a:r>
              <a:rPr lang="cs-CZ" sz="2600" b="1" i="0" dirty="0">
                <a:solidFill>
                  <a:srgbClr val="08A8F8"/>
                </a:solidFill>
                <a:effectLst/>
                <a:latin typeface="Arial" panose="020B0604020202020204" pitchFamily="34" charset="0"/>
              </a:rPr>
              <a:t>Zpracování osobních údajů správcem daně</a:t>
            </a:r>
          </a:p>
          <a:p>
            <a:pPr algn="just"/>
            <a:endParaRPr lang="cs-CZ" sz="2600" b="1" i="0" dirty="0">
              <a:solidFill>
                <a:srgbClr val="000000"/>
              </a:solidFill>
              <a:effectLst/>
              <a:latin typeface="Arial" panose="020B0604020202020204" pitchFamily="34" charset="0"/>
            </a:endParaRPr>
          </a:p>
          <a:p>
            <a:pPr algn="just"/>
            <a:r>
              <a:rPr lang="cs-CZ" sz="2600" b="1" i="0" dirty="0">
                <a:solidFill>
                  <a:srgbClr val="000000"/>
                </a:solidFill>
                <a:effectLst/>
                <a:latin typeface="Arial" panose="020B0604020202020204" pitchFamily="34" charset="0"/>
              </a:rPr>
              <a:t>(2) Právo na přístup k osobním údajům zpracovávaným při správě daní uplatňuje daňový subjekt v rozsahu a způsobem stanoveným pro nahlížení do spisu nebo nahlížení do osobních daňových účtů; obdobně se postupuje při uplatnění práva třetí osoby na přístup k osobním údajům zpracovávaným při správě daní.</a:t>
            </a:r>
          </a:p>
          <a:p>
            <a:pPr algn="just"/>
            <a:endParaRPr lang="cs-CZ" sz="2600" b="1" i="0" dirty="0">
              <a:solidFill>
                <a:srgbClr val="000000"/>
              </a:solidFill>
              <a:effectLst/>
              <a:latin typeface="Arial" panose="020B0604020202020204" pitchFamily="34" charset="0"/>
            </a:endParaRPr>
          </a:p>
          <a:p>
            <a:pPr algn="just"/>
            <a:r>
              <a:rPr lang="cs-CZ" sz="2600" b="1" i="0" dirty="0">
                <a:solidFill>
                  <a:srgbClr val="000000"/>
                </a:solidFill>
                <a:effectLst/>
                <a:latin typeface="Arial" panose="020B0604020202020204" pitchFamily="34" charset="0"/>
              </a:rPr>
              <a:t>(3) Při uplatnění práva na námitku nebo jiného prostředku ochrany proti zpracování osobních údajů se použijí obdobně ustanovení o stížnosti.</a:t>
            </a:r>
          </a:p>
        </p:txBody>
      </p:sp>
    </p:spTree>
    <p:extLst>
      <p:ext uri="{BB962C8B-B14F-4D97-AF65-F5344CB8AC3E}">
        <p14:creationId xmlns:p14="http://schemas.microsoft.com/office/powerpoint/2010/main" val="4928523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A2FAB89-27B4-4F7F-A968-128A63571613}"/>
              </a:ext>
            </a:extLst>
          </p:cNvPr>
          <p:cNvPicPr>
            <a:picLocks noChangeAspect="1"/>
          </p:cNvPicPr>
          <p:nvPr/>
        </p:nvPicPr>
        <p:blipFill>
          <a:blip r:embed="rId2"/>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283888529"/>
      </p:ext>
    </p:extLst>
  </p:cSld>
  <p:clrMapOvr>
    <a:masterClrMapping/>
  </p:clrMapOvr>
</p:sld>
</file>

<file path=ppt/theme/theme1.xml><?xml version="1.0" encoding="utf-8"?>
<a:theme xmlns:a="http://schemas.openxmlformats.org/drawingml/2006/main" name="Stébla">
  <a:themeElements>
    <a:clrScheme name="Stébla">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ébla">
  <a:themeElements>
    <a:clrScheme name="Stébla">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5591</TotalTime>
  <Words>12110</Words>
  <Application>Microsoft Office PowerPoint</Application>
  <PresentationFormat>Širokoúhlá obrazovka</PresentationFormat>
  <Paragraphs>1010</Paragraphs>
  <Slides>173</Slides>
  <Notes>140</Notes>
  <HiddenSlides>0</HiddenSlides>
  <MMClips>0</MMClips>
  <ScaleCrop>false</ScaleCrop>
  <HeadingPairs>
    <vt:vector size="6" baseType="variant">
      <vt:variant>
        <vt:lpstr>Použitá písma</vt:lpstr>
      </vt:variant>
      <vt:variant>
        <vt:i4>8</vt:i4>
      </vt:variant>
      <vt:variant>
        <vt:lpstr>Motiv</vt:lpstr>
      </vt:variant>
      <vt:variant>
        <vt:i4>2</vt:i4>
      </vt:variant>
      <vt:variant>
        <vt:lpstr>Nadpisy snímků</vt:lpstr>
      </vt:variant>
      <vt:variant>
        <vt:i4>173</vt:i4>
      </vt:variant>
    </vt:vector>
  </HeadingPairs>
  <TitlesOfParts>
    <vt:vector size="183" baseType="lpstr">
      <vt:lpstr>Century Gothic</vt:lpstr>
      <vt:lpstr>Tahoma</vt:lpstr>
      <vt:lpstr>Arial Black</vt:lpstr>
      <vt:lpstr>Open Sans</vt:lpstr>
      <vt:lpstr>Arial</vt:lpstr>
      <vt:lpstr>Times New Roman</vt:lpstr>
      <vt:lpstr>Noto Sans Symbols</vt:lpstr>
      <vt:lpstr>Calibri</vt:lpstr>
      <vt:lpstr>Stébla</vt:lpstr>
      <vt:lpstr>1_Stébla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https://www.zakonyprolidi.cz/aktivacni-kod/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Spisový a skartační řád a plán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Vlastimil Veselý</dc:creator>
  <cp:lastModifiedBy>Vlastimil Veselý</cp:lastModifiedBy>
  <cp:revision>40</cp:revision>
  <dcterms:modified xsi:type="dcterms:W3CDTF">2024-02-19T14:20:57Z</dcterms:modified>
</cp:coreProperties>
</file>