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662"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4" r:id="rId17"/>
    <p:sldId id="665" r:id="rId18"/>
    <p:sldId id="273" r:id="rId19"/>
    <p:sldId id="375" r:id="rId20"/>
    <p:sldId id="257" r:id="rId21"/>
    <p:sldId id="313" r:id="rId22"/>
    <p:sldId id="448" r:id="rId23"/>
    <p:sldId id="449" r:id="rId24"/>
    <p:sldId id="455" r:id="rId25"/>
    <p:sldId id="413" r:id="rId26"/>
    <p:sldId id="415" r:id="rId27"/>
    <p:sldId id="445" r:id="rId28"/>
    <p:sldId id="446" r:id="rId29"/>
    <p:sldId id="447" r:id="rId30"/>
    <p:sldId id="450" r:id="rId31"/>
    <p:sldId id="451" r:id="rId32"/>
    <p:sldId id="453" r:id="rId33"/>
    <p:sldId id="656" r:id="rId34"/>
    <p:sldId id="657" r:id="rId35"/>
    <p:sldId id="658" r:id="rId36"/>
    <p:sldId id="660" r:id="rId37"/>
    <p:sldId id="663" r:id="rId38"/>
    <p:sldId id="661" r:id="rId39"/>
    <p:sldId id="664" r:id="rId40"/>
    <p:sldId id="442" r:id="rId41"/>
    <p:sldId id="454" r:id="rId42"/>
    <p:sldId id="666" r:id="rId43"/>
    <p:sldId id="667" r:id="rId44"/>
    <p:sldId id="452" r:id="rId45"/>
    <p:sldId id="668" r:id="rId46"/>
    <p:sldId id="394" r:id="rId4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1" d="100"/>
          <a:sy n="51" d="100"/>
        </p:scale>
        <p:origin x="15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CBE10-1203-45FD-9844-9ECD4D31D80D}" type="datetimeFigureOut">
              <a:rPr lang="cs-CZ" smtClean="0"/>
              <a:t>25.01.2024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45437-EA43-4E28-9B8D-1EA0307E34A9}" type="slidenum">
              <a:rPr lang="cs-CZ" smtClean="0"/>
              <a:t>‹#›</a:t>
            </a:fld>
            <a:endParaRPr lang="cs-CZ"/>
          </a:p>
        </p:txBody>
      </p:sp>
    </p:spTree>
    <p:extLst>
      <p:ext uri="{BB962C8B-B14F-4D97-AF65-F5344CB8AC3E}">
        <p14:creationId xmlns:p14="http://schemas.microsoft.com/office/powerpoint/2010/main" val="316958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57: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Calibri"/>
              <a:buNone/>
            </a:pPr>
            <a:endParaRPr/>
          </a:p>
        </p:txBody>
      </p:sp>
      <p:sp>
        <p:nvSpPr>
          <p:cNvPr id="517" name="Google Shape;517;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52" name="Google Shape;752;p10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3" name="Google Shape;753;p10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Arial"/>
                <a:ea typeface="Arial"/>
                <a:cs typeface="Arial"/>
                <a:sym typeface="Arial"/>
              </a:rPr>
              <a:t>33</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373820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52" name="Google Shape;752;p10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3" name="Google Shape;753;p10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Arial"/>
                <a:ea typeface="Arial"/>
                <a:cs typeface="Arial"/>
                <a:sym typeface="Arial"/>
              </a:rPr>
              <a:t>34</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3478093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52" name="Google Shape;752;p10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3" name="Google Shape;753;p10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Arial"/>
                <a:ea typeface="Arial"/>
                <a:cs typeface="Arial"/>
                <a:sym typeface="Arial"/>
              </a:rPr>
              <a:t>35</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2845059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52" name="Google Shape;752;p10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3" name="Google Shape;753;p10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Arial"/>
                <a:ea typeface="Arial"/>
                <a:cs typeface="Arial"/>
                <a:sym typeface="Arial"/>
              </a:rPr>
              <a:t>36</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1182034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p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52" name="Google Shape;752;p10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53" name="Google Shape;753;p10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a:solidFill>
                  <a:schemeClr val="dk1"/>
                </a:solidFill>
                <a:latin typeface="Arial"/>
                <a:ea typeface="Arial"/>
                <a:cs typeface="Arial"/>
                <a:sym typeface="Arial"/>
              </a:rPr>
              <a:t>38</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254124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57: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Calibri"/>
              <a:buNone/>
            </a:pPr>
            <a:endParaRPr/>
          </a:p>
        </p:txBody>
      </p:sp>
      <p:sp>
        <p:nvSpPr>
          <p:cNvPr id="517" name="Google Shape;517;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57461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0"/>
        <p:cNvGrpSpPr/>
        <p:nvPr/>
      </p:nvGrpSpPr>
      <p:grpSpPr>
        <a:xfrm>
          <a:off x="0" y="0"/>
          <a:ext cx="0" cy="0"/>
          <a:chOff x="0" y="0"/>
          <a:chExt cx="0" cy="0"/>
        </a:xfrm>
      </p:grpSpPr>
      <p:sp>
        <p:nvSpPr>
          <p:cNvPr id="891" name="Shape 891"/>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2" name="Shape 89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92A149-3EAD-BE10-2147-CB0589FB774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A6174B6-4B16-F9FA-9103-667944F0E4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B8C82F8-A929-F761-DACF-ECBD2B53B5B3}"/>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55EE2C54-ABEF-2516-6A5C-7F062FFBBA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14D769-C3F2-D312-EF61-59EA791570A2}"/>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2965114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B9E2B-EDD7-0B4C-BBA0-9FC7678CE26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7B57513-5B4A-024A-5973-9F94C3A0D6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E3DD8EA-0C63-5603-3885-72EC47953486}"/>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5DFEFE33-715E-FFBF-7409-D238A1CE51D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C726250-B7D3-7F63-745C-90CE57E08270}"/>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85143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D1E29D7-E281-968A-287A-E774C426934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090BACC-5D3F-2830-E3B7-D9E25A919B4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DBB74A5-EE4B-1E70-C9A3-065F0C718113}"/>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F7344746-DD39-A2B6-1554-C8EFC923552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2D89404-B891-EEF8-7C6A-E0986469AA3D}"/>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145333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1FC0A9-2ECC-A855-72E0-7C8017FF7BE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E9F2A99-C7B9-FFC0-83CF-1A658E4F998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AFB813-7799-8D0D-32E5-5C8E0C21A45D}"/>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C2DD601C-A2D8-6793-5561-EB26F1061B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18BDA64-30E9-625A-4B14-0659389B66C5}"/>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335975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48E38-FBE4-F273-39B9-3E934FCBEC7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4D7AB22F-807D-0131-B178-759C814169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4CD24E6-D48F-8CE4-74AF-BB200AD00C9B}"/>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4C04E283-4491-3822-7B3B-1A1AE4238B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6A43C1E-DAC3-F9B7-3BC5-4983CA58E22D}"/>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224870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D4F8C-C206-BBE4-2177-852ED4BDE38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BBB629A-7B5A-ED3B-26E5-261D822B7A2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AE75394-EDCE-3F8A-5FAB-0852C9C3569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5E1F2CB-50CC-C002-8929-C127CD404B7B}"/>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C492FCF8-C666-24D6-78D9-2FF6E67A52B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600E645-AC9F-6F27-9728-D9578E709B43}"/>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199387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B97E4C-65E0-63E6-B2D2-E68ADFCFBAC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8210FB3-52E4-069C-5E20-D51C7F2EEF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CF4157C-93F6-6AD5-D337-99C963CE97A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1BF9095-2AE2-36E1-AD52-05EB75D8CB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F77A0AD-50ED-0A72-E40E-2B99207D840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7EF729D-6FDC-1B6A-0CCF-856C910A4ED7}"/>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8" name="Zástupný symbol pro zápatí 7">
            <a:extLst>
              <a:ext uri="{FF2B5EF4-FFF2-40B4-BE49-F238E27FC236}">
                <a16:creationId xmlns:a16="http://schemas.microsoft.com/office/drawing/2014/main" id="{B28ACD52-6A05-A44C-1A28-81A3C41E14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C591E6C-B9AA-EA07-8329-048CB4AEA156}"/>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390133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26B81-2BC2-C51A-81C5-43B929C5A67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0DC0F04-4BCC-5723-C04D-4F820A5F68CF}"/>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4" name="Zástupný symbol pro zápatí 3">
            <a:extLst>
              <a:ext uri="{FF2B5EF4-FFF2-40B4-BE49-F238E27FC236}">
                <a16:creationId xmlns:a16="http://schemas.microsoft.com/office/drawing/2014/main" id="{375F1296-9730-21DF-58A5-50358AFF584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5600E83-6CAE-42B8-1679-F28D66682158}"/>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428405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5ECA24A-DD92-ED1A-0858-605ABF5AA9C3}"/>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3" name="Zástupný symbol pro zápatí 2">
            <a:extLst>
              <a:ext uri="{FF2B5EF4-FFF2-40B4-BE49-F238E27FC236}">
                <a16:creationId xmlns:a16="http://schemas.microsoft.com/office/drawing/2014/main" id="{EDF8EB3C-915A-C745-6596-C147EF23EC2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6254E99-6B25-A884-4081-A9A275D14900}"/>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183363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E71FF6-E24C-BE72-481F-717CD8EDE8C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A15C12C-EEEF-9FA4-76EB-B44C4B4DD1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8B57646-7D57-7D67-DA21-BD4A03F33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A93706B-FF6A-AF76-AC0A-7D05BB32200F}"/>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5E25328F-DDD8-6187-7048-6D0094881B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98F0FF3-96FC-C41D-2CC6-C3B71713DB30}"/>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177628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4B11E-093E-FE00-1279-B8A2FF96C56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473A471-EAFB-C224-4144-7969F4D5A6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39F8305-196A-1868-771D-CF2AADE83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A1328F7-E0BD-9E37-1ABC-7A8B46CCE954}"/>
              </a:ext>
            </a:extLst>
          </p:cNvPr>
          <p:cNvSpPr>
            <a:spLocks noGrp="1"/>
          </p:cNvSpPr>
          <p:nvPr>
            <p:ph type="dt" sz="half" idx="10"/>
          </p:nvPr>
        </p:nvSpPr>
        <p:spPr/>
        <p:txBody>
          <a:bodyPr/>
          <a:lstStyle/>
          <a:p>
            <a:fld id="{3FCF9F11-82C8-4894-A4CF-73F97B29B42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E1EFEFFB-83D4-2B47-5E4A-331DF82A6AE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C9BA98-49F1-BD2A-1DDA-8A9503872C90}"/>
              </a:ext>
            </a:extLst>
          </p:cNvPr>
          <p:cNvSpPr>
            <a:spLocks noGrp="1"/>
          </p:cNvSpPr>
          <p:nvPr>
            <p:ph type="sldNum" sz="quarter" idx="12"/>
          </p:nvPr>
        </p:nvSpPr>
        <p:spPr/>
        <p:txBody>
          <a:bodyPr/>
          <a:lstStyle/>
          <a:p>
            <a:fld id="{EBF78D28-34BD-4D54-9328-930281F5AA23}" type="slidenum">
              <a:rPr lang="cs-CZ" smtClean="0"/>
              <a:t>‹#›</a:t>
            </a:fld>
            <a:endParaRPr lang="cs-CZ"/>
          </a:p>
        </p:txBody>
      </p:sp>
    </p:spTree>
    <p:extLst>
      <p:ext uri="{BB962C8B-B14F-4D97-AF65-F5344CB8AC3E}">
        <p14:creationId xmlns:p14="http://schemas.microsoft.com/office/powerpoint/2010/main" val="4021752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F6DF723-4E9B-ABCB-C7C4-6EEF9614C8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125B5CA-4C2C-DC48-7472-7BC1A7C917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A3D0F4-20CB-3E51-D8FC-51F5DF8A6D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F9F11-82C8-4894-A4CF-73F97B29B42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FD86A86B-3313-67F3-D0A5-5B2C3367D9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EC0882-350B-DCAF-B3D3-BAA411A712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78D28-34BD-4D54-9328-930281F5AA23}" type="slidenum">
              <a:rPr lang="cs-CZ" smtClean="0"/>
              <a:t>‹#›</a:t>
            </a:fld>
            <a:endParaRPr lang="cs-CZ"/>
          </a:p>
        </p:txBody>
      </p:sp>
    </p:spTree>
    <p:extLst>
      <p:ext uri="{BB962C8B-B14F-4D97-AF65-F5344CB8AC3E}">
        <p14:creationId xmlns:p14="http://schemas.microsoft.com/office/powerpoint/2010/main" val="2702397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F7BB76E2-D3FB-2D23-929B-54FE470CE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ovéPole 3">
            <a:extLst>
              <a:ext uri="{FF2B5EF4-FFF2-40B4-BE49-F238E27FC236}">
                <a16:creationId xmlns:a16="http://schemas.microsoft.com/office/drawing/2014/main" id="{0911DA7C-52D0-9287-46EB-5BBAD1A7915A}"/>
              </a:ext>
            </a:extLst>
          </p:cNvPr>
          <p:cNvSpPr txBox="1"/>
          <p:nvPr/>
        </p:nvSpPr>
        <p:spPr>
          <a:xfrm rot="5400000">
            <a:off x="4772562" y="-2485217"/>
            <a:ext cx="2646878" cy="12192001"/>
          </a:xfrm>
          <a:prstGeom prst="rect">
            <a:avLst/>
          </a:prstGeom>
          <a:noFill/>
        </p:spPr>
        <p:txBody>
          <a:bodyPr vert="vert270" wrap="square" rtlCol="0">
            <a:spAutoFit/>
          </a:bodyPr>
          <a:lstStyle/>
          <a:p>
            <a:r>
              <a:rPr lang="cs-CZ" sz="8000" b="1" dirty="0">
                <a:solidFill>
                  <a:srgbClr val="FF0000"/>
                </a:solidFill>
                <a:effectLst/>
              </a:rPr>
              <a:t>Procesní řízení pohledávek z pokut</a:t>
            </a:r>
            <a:endParaRPr lang="cs-CZ" sz="8000" b="1" dirty="0">
              <a:solidFill>
                <a:srgbClr val="FF0000"/>
              </a:solidFill>
            </a:endParaRPr>
          </a:p>
        </p:txBody>
      </p:sp>
    </p:spTree>
    <p:extLst>
      <p:ext uri="{BB962C8B-B14F-4D97-AF65-F5344CB8AC3E}">
        <p14:creationId xmlns:p14="http://schemas.microsoft.com/office/powerpoint/2010/main" val="2247693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E3C387F-6B70-4E76-00FD-13ECBD442800}"/>
              </a:ext>
            </a:extLst>
          </p:cNvPr>
          <p:cNvSpPr txBox="1"/>
          <p:nvPr/>
        </p:nvSpPr>
        <p:spPr>
          <a:xfrm>
            <a:off x="248575" y="221942"/>
            <a:ext cx="11878322" cy="6555641"/>
          </a:xfrm>
          <a:prstGeom prst="rect">
            <a:avLst/>
          </a:prstGeom>
          <a:noFill/>
        </p:spPr>
        <p:txBody>
          <a:bodyPr wrap="square">
            <a:spAutoFit/>
          </a:bodyPr>
          <a:lstStyle/>
          <a:p>
            <a:r>
              <a:rPr lang="cs-CZ" sz="2800" dirty="0"/>
              <a:t>Titulem pro vymáhání peněžitého plnění je originál, ověřená kopie nebo stejnopis rozhodnutí ukládající platební povinnost. Ukladatel musí předat celnímu úřadu rozhodnutí s vyznačenou doložkou vykonatelnosti a aktuální výší nedoplatku. Každé předané rozhodnutí musí tvořit přílohu dopisu, ve kterém je uvedena výše peněžitého plnění, které žádá ukladatel vymoci, případně další doprovodná dokumentace.</a:t>
            </a:r>
          </a:p>
          <a:p>
            <a:endParaRPr lang="cs-CZ" sz="2800" dirty="0"/>
          </a:p>
          <a:p>
            <a:r>
              <a:rPr lang="cs-CZ" sz="2800" dirty="0"/>
              <a:t>V případě předávání většího množství příkazových bloků na místě nezaplacených k vymáhání celnímu úřadu, je třeba jejich seznam předávat na sběrném poukazu (viz příloha v E-lince).</a:t>
            </a:r>
          </a:p>
          <a:p>
            <a:endParaRPr lang="cs-CZ" sz="2800" dirty="0"/>
          </a:p>
          <a:p>
            <a:r>
              <a:rPr lang="cs-CZ" sz="2800" dirty="0"/>
              <a:t>Při žádosti o vymáhání podle § 106 správního řádu není určen termín pro předání rozhodnutí, avšak pokud ukladatel předá rozhodnutí pozdě, výrazně se sníží úspěšnost vymáhání peněžitého plnění. </a:t>
            </a:r>
            <a:r>
              <a:rPr lang="cs-CZ" sz="2800" b="1" dirty="0"/>
              <a:t>Podle § 162 odst. 2 DŘ je lhůta pro předání do 30 dnů po marném uplynutí lhůty pro placení.</a:t>
            </a:r>
          </a:p>
        </p:txBody>
      </p:sp>
    </p:spTree>
    <p:extLst>
      <p:ext uri="{BB962C8B-B14F-4D97-AF65-F5344CB8AC3E}">
        <p14:creationId xmlns:p14="http://schemas.microsoft.com/office/powerpoint/2010/main" val="3119646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7B7B65-256F-62C3-2DEC-55B9ED84CFEF}"/>
              </a:ext>
            </a:extLst>
          </p:cNvPr>
          <p:cNvSpPr txBox="1"/>
          <p:nvPr/>
        </p:nvSpPr>
        <p:spPr>
          <a:xfrm>
            <a:off x="204185" y="150921"/>
            <a:ext cx="11922711" cy="6555641"/>
          </a:xfrm>
          <a:prstGeom prst="rect">
            <a:avLst/>
          </a:prstGeom>
          <a:noFill/>
        </p:spPr>
        <p:txBody>
          <a:bodyPr wrap="square">
            <a:spAutoFit/>
          </a:bodyPr>
          <a:lstStyle/>
          <a:p>
            <a:r>
              <a:rPr lang="cs-CZ" sz="2800" dirty="0"/>
              <a:t> K vymáhání nebudou předávány nedoplatky, u kterých již bylo zahájeno exekuční vymáhání, neboť exekuční náklady by byly subjektu uloženy duplicitně. Před samotným předáním nedoplatku k vymáhání celnímu úřadu, posoudí obec, zda již nedošlo k zániku nedoplatku (</a:t>
            </a:r>
            <a:r>
              <a:rPr lang="cs-CZ" sz="2800" dirty="0">
                <a:solidFill>
                  <a:srgbClr val="FF0000"/>
                </a:solidFill>
              </a:rPr>
              <a:t>prekluze dle daňového řádu</a:t>
            </a:r>
            <a:r>
              <a:rPr lang="cs-CZ" sz="2800" dirty="0"/>
              <a:t>).</a:t>
            </a:r>
          </a:p>
          <a:p>
            <a:endParaRPr lang="cs-CZ" sz="2800" dirty="0"/>
          </a:p>
          <a:p>
            <a:r>
              <a:rPr lang="cs-CZ" sz="2800" dirty="0"/>
              <a:t>Místní příslušnost správce daně se řídí dle § 13 zákona č. 280/2009 Sb., ve znění pozdějších předpisů (dále jen „daňový řád“) u fyzických osob jejím místem pobytu, kterým se rozumí adresa trvalého pobytu občana České republiky, u právnické osoby jejím sídlem, kterým se rozumí adresa zapsaná v obchodním rejstříku. </a:t>
            </a:r>
            <a:r>
              <a:rPr lang="cs-CZ" sz="2800" b="1" dirty="0"/>
              <a:t>Pokud není daňový subjekt občanem ČR, ale cizím státním příslušníkem a ustanovení § 13 daňového řádu v tomto případě místní příslušnost neřeší, určuje se místní příslušnost dle § 10 odst. 1 zákona č. 17/2012 Sb., o Celní správě České republiky, ve znění pozdějších předpisů, kdy nelze-li určit místní příslušnost celního úřadu podle jiného zákona, je </a:t>
            </a:r>
            <a:r>
              <a:rPr lang="cs-CZ" sz="2800" b="1" u="sng" dirty="0"/>
              <a:t>místně příslušný Celní úřad pro hlavní město Prahu</a:t>
            </a:r>
            <a:r>
              <a:rPr lang="cs-CZ" sz="2800" b="1" dirty="0"/>
              <a:t>.</a:t>
            </a:r>
          </a:p>
        </p:txBody>
      </p:sp>
    </p:spTree>
    <p:extLst>
      <p:ext uri="{BB962C8B-B14F-4D97-AF65-F5344CB8AC3E}">
        <p14:creationId xmlns:p14="http://schemas.microsoft.com/office/powerpoint/2010/main" val="3706943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9D04868-D2AA-F11C-3FB1-4096DCDDA1CD}"/>
              </a:ext>
            </a:extLst>
          </p:cNvPr>
          <p:cNvSpPr txBox="1"/>
          <p:nvPr/>
        </p:nvSpPr>
        <p:spPr>
          <a:xfrm>
            <a:off x="1" y="0"/>
            <a:ext cx="12192000" cy="6740307"/>
          </a:xfrm>
          <a:prstGeom prst="rect">
            <a:avLst/>
          </a:prstGeom>
          <a:noFill/>
        </p:spPr>
        <p:txBody>
          <a:bodyPr wrap="square">
            <a:spAutoFit/>
          </a:bodyPr>
          <a:lstStyle/>
          <a:p>
            <a:r>
              <a:rPr lang="cs-CZ" sz="2700" dirty="0">
                <a:solidFill>
                  <a:schemeClr val="accent1"/>
                </a:solidFill>
              </a:rPr>
              <a:t>Doporučuje se zvážit předání nedoplatku, který je nevymahatelný – nedobytný, uložený např. osobě, která má trvalé bydliště na obecním úřadě, příp. nemá žádné příjmy apod. </a:t>
            </a:r>
            <a:r>
              <a:rPr lang="cs-CZ" sz="2700" u="sng" dirty="0">
                <a:solidFill>
                  <a:srgbClr val="FF0000"/>
                </a:solidFill>
              </a:rPr>
              <a:t>??? Jak to správní orgán (nedaňový) zjistí???</a:t>
            </a:r>
          </a:p>
          <a:p>
            <a:r>
              <a:rPr lang="cs-CZ" sz="2700" dirty="0"/>
              <a:t> </a:t>
            </a:r>
          </a:p>
          <a:p>
            <a:r>
              <a:rPr lang="cs-CZ" sz="2700" dirty="0"/>
              <a:t>K předání rozhodnutí dochází prostřednictvím veřejné datové sítě do datové schránky celního úřadu.</a:t>
            </a:r>
          </a:p>
          <a:p>
            <a:endParaRPr lang="cs-CZ" sz="2700" dirty="0"/>
          </a:p>
          <a:p>
            <a:r>
              <a:rPr lang="cs-CZ" sz="2700" dirty="0"/>
              <a:t>V případě úhrady nedoplatku na účet obce, je obec povinna neprodleně tuto skutečnost celnímu úřadu oznámit, jinak se vystavuje možné náhradě škody z neoprávněného vymáhání v souladu s § 184 zákona č. 280/2009 Sb., daňový řád, ve znění pozdějších předpisů. Předmětná úhrada musí být neprodleně převedena na bankovní účet celního úřadu.</a:t>
            </a:r>
          </a:p>
          <a:p>
            <a:endParaRPr lang="cs-CZ" sz="2700" dirty="0"/>
          </a:p>
          <a:p>
            <a:r>
              <a:rPr lang="cs-CZ" sz="2700" dirty="0"/>
              <a:t>Nedoplatky vymáhané pro obec, z důvodu nákladovosti, nebudou přednostně vymáhány. Jejich vymáhání zajistí celní úřad souběžně v rámci exekučního řízení směřujícího k vymožení dalších nedoplatků na jiných druzích příjmů daného subjektu.</a:t>
            </a:r>
          </a:p>
        </p:txBody>
      </p:sp>
    </p:spTree>
    <p:extLst>
      <p:ext uri="{BB962C8B-B14F-4D97-AF65-F5344CB8AC3E}">
        <p14:creationId xmlns:p14="http://schemas.microsoft.com/office/powerpoint/2010/main" val="4182550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E0F1DF1-687B-4708-51C1-399732F18A4D}"/>
              </a:ext>
            </a:extLst>
          </p:cNvPr>
          <p:cNvSpPr txBox="1"/>
          <p:nvPr/>
        </p:nvSpPr>
        <p:spPr>
          <a:xfrm>
            <a:off x="0" y="0"/>
            <a:ext cx="12192000" cy="6555641"/>
          </a:xfrm>
          <a:prstGeom prst="rect">
            <a:avLst/>
          </a:prstGeom>
          <a:noFill/>
        </p:spPr>
        <p:txBody>
          <a:bodyPr wrap="square">
            <a:spAutoFit/>
          </a:bodyPr>
          <a:lstStyle/>
          <a:p>
            <a:r>
              <a:rPr lang="cs-CZ" sz="2800" b="1" dirty="0"/>
              <a:t>Nezaplacené pokuty za dopravní přestupky</a:t>
            </a:r>
          </a:p>
          <a:p>
            <a:r>
              <a:rPr lang="cs-CZ" sz="2800" dirty="0"/>
              <a:t>​</a:t>
            </a:r>
          </a:p>
          <a:p>
            <a:r>
              <a:rPr lang="cs-CZ" sz="2800" dirty="0"/>
              <a:t>Dne 1. ledna 2022 vešel v účinnost zákon č. 418/2021 Sb., kterým se novelizuje zákon o Policii České republiky, zákon o Celní správě České republiky, zákon o obecní policii a zákony související.</a:t>
            </a:r>
          </a:p>
          <a:p>
            <a:endParaRPr lang="cs-CZ" sz="2800" dirty="0"/>
          </a:p>
          <a:p>
            <a:r>
              <a:rPr lang="cs-CZ" sz="2800" b="1" dirty="0"/>
              <a:t>Celníci a policisté získali nové oprávnění vyžadovat při kontrole vozidla zaplacení dosud neuhrazené pravomocné pokuty za dopravní delikty. </a:t>
            </a:r>
          </a:p>
          <a:p>
            <a:endParaRPr lang="cs-CZ" sz="2800" dirty="0"/>
          </a:p>
          <a:p>
            <a:r>
              <a:rPr lang="cs-CZ" sz="2800" dirty="0"/>
              <a:t>Pokud celníci či policisté při kontrole vozidla zjistí, že řidič nebo provozovatel vozidla nezaplatil splatnou pravomocně uloženou pokutu dle zákonů o silničním provozu, zákona o silniční dopravě nebo zákona o pozemních komunikacích (za tzv. „dopravní delikty“), mohou nově požadovat na místě kontroly její uhrazení. V případě, že by pokuta nebyla na místě uhrazena, mohou zadržet tabulky registrační značky vozidla nebo zabránit odjezdu vozidla tzv. botičkou.</a:t>
            </a:r>
          </a:p>
        </p:txBody>
      </p:sp>
    </p:spTree>
    <p:extLst>
      <p:ext uri="{BB962C8B-B14F-4D97-AF65-F5344CB8AC3E}">
        <p14:creationId xmlns:p14="http://schemas.microsoft.com/office/powerpoint/2010/main" val="837301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25335D6-E918-A5CE-895F-D96FD7AD93F2}"/>
              </a:ext>
            </a:extLst>
          </p:cNvPr>
          <p:cNvSpPr txBox="1"/>
          <p:nvPr/>
        </p:nvSpPr>
        <p:spPr>
          <a:xfrm>
            <a:off x="204186" y="266330"/>
            <a:ext cx="11851690" cy="4401205"/>
          </a:xfrm>
          <a:prstGeom prst="rect">
            <a:avLst/>
          </a:prstGeom>
          <a:noFill/>
        </p:spPr>
        <p:txBody>
          <a:bodyPr wrap="square">
            <a:spAutoFit/>
          </a:bodyPr>
          <a:lstStyle/>
          <a:p>
            <a:r>
              <a:rPr lang="cs-CZ" sz="2800" b="1" dirty="0"/>
              <a:t>Co se stane, když jsou pokuty předány přímo finančnímu odboru</a:t>
            </a:r>
          </a:p>
          <a:p>
            <a:endParaRPr lang="cs-CZ" sz="2800" dirty="0"/>
          </a:p>
          <a:p>
            <a:r>
              <a:rPr lang="cs-CZ" sz="2800" dirty="0"/>
              <a:t>Finanční odbor se stane správcem daně vykonávají tzv. „dělenou správu" dle ustanovení § 161 a násl. zákona č. 280/2009 Sb., daňový řád, ve znění pozdějších předpisů. </a:t>
            </a:r>
          </a:p>
          <a:p>
            <a:endParaRPr lang="cs-CZ" sz="2800" dirty="0"/>
          </a:p>
          <a:p>
            <a:r>
              <a:rPr lang="cs-CZ" sz="2800" dirty="0"/>
              <a:t>K dělené správě dochází, je-li rozhodnutím orgánu veřejné moci, který není správcem daně, vydaným při výkonu veřejné moci, uložena platební povinnost k peněžitému plnění určenému do veřejného rozpočtu a postupuje-li se při jeho placení podle daňového řádu nebo podle jeho jednotlivých ustanovení.</a:t>
            </a:r>
          </a:p>
        </p:txBody>
      </p:sp>
    </p:spTree>
    <p:extLst>
      <p:ext uri="{BB962C8B-B14F-4D97-AF65-F5344CB8AC3E}">
        <p14:creationId xmlns:p14="http://schemas.microsoft.com/office/powerpoint/2010/main" val="24455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0F6B759-2971-5762-4DF8-7ECBDCDA9E17}"/>
              </a:ext>
            </a:extLst>
          </p:cNvPr>
          <p:cNvSpPr txBox="1"/>
          <p:nvPr/>
        </p:nvSpPr>
        <p:spPr>
          <a:xfrm>
            <a:off x="0" y="0"/>
            <a:ext cx="12191999" cy="6555641"/>
          </a:xfrm>
          <a:prstGeom prst="rect">
            <a:avLst/>
          </a:prstGeom>
          <a:noFill/>
        </p:spPr>
        <p:txBody>
          <a:bodyPr wrap="square">
            <a:spAutoFit/>
          </a:bodyPr>
          <a:lstStyle/>
          <a:p>
            <a:r>
              <a:rPr lang="cs-CZ" sz="2800" b="1" dirty="0">
                <a:solidFill>
                  <a:srgbClr val="FF0000"/>
                </a:solidFill>
              </a:rPr>
              <a:t>V případě, že chce správce daně (FO) předat jinému správci daně (CS) již rozběhnuté daňové řízení, pak musí postupovat podle § 17 DŘ tzv. </a:t>
            </a:r>
            <a:r>
              <a:rPr lang="cs-CZ" sz="2800" b="1" u="sng" dirty="0">
                <a:solidFill>
                  <a:srgbClr val="FF0000"/>
                </a:solidFill>
              </a:rPr>
              <a:t>dožádání.</a:t>
            </a:r>
          </a:p>
          <a:p>
            <a:endParaRPr lang="cs-CZ" sz="2800" dirty="0"/>
          </a:p>
          <a:p>
            <a:r>
              <a:rPr lang="cs-CZ" sz="2800" dirty="0"/>
              <a:t>(1) </a:t>
            </a:r>
            <a:r>
              <a:rPr lang="cs-CZ" sz="2800" b="1" dirty="0"/>
              <a:t>Místně příslušný správce daně může dožádat jiného věcně příslušného správce daně téhož nebo nižšího stupně o provedení úkonů nebo dílčích řízení nebo jiných postupů, které by sám mohl provést jen s obtížemi nebo s vynaložením neúčelných nákladů, anebo které by nemohl provést vůbec.</a:t>
            </a:r>
          </a:p>
          <a:p>
            <a:r>
              <a:rPr lang="cs-CZ" sz="2800" dirty="0"/>
              <a:t>(2) </a:t>
            </a:r>
            <a:r>
              <a:rPr lang="cs-CZ" sz="2800" b="1" dirty="0"/>
              <a:t>Dožádaný správce daně provede dožádané úkony, jakož i úkony, které zajišťují účel dožádání, bezodkladně, </a:t>
            </a:r>
            <a:r>
              <a:rPr lang="cs-CZ" sz="2800" b="1" u="sng" dirty="0">
                <a:solidFill>
                  <a:srgbClr val="FF0000"/>
                </a:solidFill>
              </a:rPr>
              <a:t>nebo sdělí důvody, pro které dožádání vyhovět nemůže.</a:t>
            </a:r>
          </a:p>
          <a:p>
            <a:r>
              <a:rPr lang="cs-CZ" sz="2800" dirty="0"/>
              <a:t>(3) Spory mezi správci daně o provedení dožádaných úkonů rozhoduje ten správce daně, který je nejblíže společně nadřízen dožádanému a dožadujícímu správci daně.</a:t>
            </a:r>
          </a:p>
          <a:p>
            <a:endParaRPr lang="cs-CZ" sz="2800" dirty="0"/>
          </a:p>
          <a:p>
            <a:r>
              <a:rPr lang="cs-CZ" sz="2800" dirty="0">
                <a:solidFill>
                  <a:srgbClr val="FF0000"/>
                </a:solidFill>
              </a:rPr>
              <a:t>Podle interního sdělení Celní správy budou taková předání odmítat pro vytíženost.</a:t>
            </a:r>
          </a:p>
        </p:txBody>
      </p:sp>
    </p:spTree>
    <p:extLst>
      <p:ext uri="{BB962C8B-B14F-4D97-AF65-F5344CB8AC3E}">
        <p14:creationId xmlns:p14="http://schemas.microsoft.com/office/powerpoint/2010/main" val="3303044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5BBDFA3-701D-8210-9D83-2B7E88FD60E5}"/>
              </a:ext>
            </a:extLst>
          </p:cNvPr>
          <p:cNvSpPr txBox="1"/>
          <p:nvPr/>
        </p:nvSpPr>
        <p:spPr>
          <a:xfrm>
            <a:off x="532660" y="435006"/>
            <a:ext cx="11256886" cy="5786199"/>
          </a:xfrm>
          <a:prstGeom prst="rect">
            <a:avLst/>
          </a:prstGeom>
          <a:noFill/>
        </p:spPr>
        <p:txBody>
          <a:bodyPr wrap="square">
            <a:spAutoFit/>
          </a:bodyPr>
          <a:lstStyle/>
          <a:p>
            <a:r>
              <a:rPr lang="cs-CZ" sz="3200" b="1" dirty="0"/>
              <a:t>Kdy je výhodné postupovat podle § 105 a 106 zákona č. 500/2004 Sb., správní řád a předat k vymáhání Celní správě </a:t>
            </a:r>
            <a:r>
              <a:rPr lang="cs-CZ" sz="3200" dirty="0"/>
              <a:t>– přestupky a pokuty </a:t>
            </a:r>
            <a:r>
              <a:rPr lang="cs-CZ" sz="3200" dirty="0">
                <a:solidFill>
                  <a:srgbClr val="FF0000"/>
                </a:solidFill>
              </a:rPr>
              <a:t>„zahraničních“ osob</a:t>
            </a:r>
            <a:r>
              <a:rPr lang="cs-CZ" sz="3200" dirty="0"/>
              <a:t>, kde může být Celní správa na základě své pravomoci úspěšná.</a:t>
            </a:r>
          </a:p>
          <a:p>
            <a:endParaRPr lang="cs-CZ" sz="3200" dirty="0"/>
          </a:p>
          <a:p>
            <a:endParaRPr lang="cs-CZ" sz="3200" dirty="0"/>
          </a:p>
          <a:p>
            <a:endParaRPr lang="cs-CZ" sz="3200" dirty="0"/>
          </a:p>
          <a:p>
            <a:r>
              <a:rPr lang="cs-CZ" sz="3200" b="1" dirty="0"/>
              <a:t>Kdy je výhodné postupovat podle § 162 zákona č. 280/2009 Sb., daňový řád a předat k vymáhání správci daně (FO obce) </a:t>
            </a:r>
            <a:r>
              <a:rPr lang="cs-CZ" sz="3200" dirty="0"/>
              <a:t>- přestupky a pokuty </a:t>
            </a:r>
            <a:r>
              <a:rPr lang="cs-CZ" sz="3200" dirty="0">
                <a:solidFill>
                  <a:srgbClr val="FF0000"/>
                </a:solidFill>
              </a:rPr>
              <a:t>„místních“ osob</a:t>
            </a:r>
            <a:r>
              <a:rPr lang="cs-CZ" sz="3200" dirty="0"/>
              <a:t>, kde může obec rychleji zasáhnout a zná poměry subjektu.</a:t>
            </a:r>
          </a:p>
          <a:p>
            <a:r>
              <a:rPr lang="cs-CZ" dirty="0"/>
              <a:t> </a:t>
            </a:r>
          </a:p>
        </p:txBody>
      </p:sp>
    </p:spTree>
    <p:extLst>
      <p:ext uri="{BB962C8B-B14F-4D97-AF65-F5344CB8AC3E}">
        <p14:creationId xmlns:p14="http://schemas.microsoft.com/office/powerpoint/2010/main" val="297040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2346634-FCC1-672F-7A0E-F0F001621AB9}"/>
              </a:ext>
            </a:extLst>
          </p:cNvPr>
          <p:cNvSpPr txBox="1"/>
          <p:nvPr/>
        </p:nvSpPr>
        <p:spPr>
          <a:xfrm>
            <a:off x="0" y="58846"/>
            <a:ext cx="12192000" cy="6740307"/>
          </a:xfrm>
          <a:prstGeom prst="rect">
            <a:avLst/>
          </a:prstGeom>
          <a:noFill/>
        </p:spPr>
        <p:txBody>
          <a:bodyPr wrap="square">
            <a:spAutoFit/>
          </a:bodyPr>
          <a:lstStyle/>
          <a:p>
            <a:r>
              <a:rPr lang="cs-CZ" sz="3600" b="1" dirty="0">
                <a:solidFill>
                  <a:srgbClr val="FF0000"/>
                </a:solidFill>
                <a:latin typeface="Arial" panose="020B0604020202020204" pitchFamily="34" charset="0"/>
              </a:rPr>
              <a:t>Proč někde jen 70%?</a:t>
            </a:r>
          </a:p>
          <a:p>
            <a:endParaRPr lang="cs-CZ" sz="2200" b="0" i="0" dirty="0">
              <a:solidFill>
                <a:srgbClr val="222222"/>
              </a:solidFill>
              <a:effectLst/>
              <a:latin typeface="Arial" panose="020B0604020202020204" pitchFamily="34" charset="0"/>
            </a:endParaRPr>
          </a:p>
          <a:p>
            <a:r>
              <a:rPr lang="cs-CZ" sz="2200" b="0" i="0" dirty="0">
                <a:solidFill>
                  <a:srgbClr val="222222"/>
                </a:solidFill>
                <a:effectLst/>
                <a:latin typeface="Arial" panose="020B0604020202020204" pitchFamily="34" charset="0"/>
              </a:rPr>
              <a:t>Ustanovení § 7 odst. 1 písm. d) zákona č. 250/2000 Sb., o rozpočtových pravidlech územních rozpočtů, ve znění pozdějších předpisů, podle kterého příjmy rozpočtu obce tvoří mimo jiné  příjmy z vybraných  pokut a odvodů uložených  v pravomoci  obce podle tohoto zákona nebo zvláštních zákonů, chápat pouze tak, že pokud není rozpočtové určení výnosu pokut určeno, jsou vždy příjmem obce. Pokud je ve zvláštním zákoně stanoveno, že jsou příjmem jiného rozpočtu, nelze toto ustanovení zpochybnit odkazem na zákona č. 250/2000 Sb.</a:t>
            </a:r>
            <a:br>
              <a:rPr lang="cs-CZ" sz="2200" dirty="0"/>
            </a:br>
            <a:br>
              <a:rPr lang="cs-CZ" sz="2200" dirty="0"/>
            </a:br>
            <a:r>
              <a:rPr lang="cs-CZ" sz="2200" b="0" i="0" dirty="0">
                <a:solidFill>
                  <a:srgbClr val="222222"/>
                </a:solidFill>
                <a:effectLst/>
                <a:latin typeface="Arial" panose="020B0604020202020204" pitchFamily="34" charset="0"/>
              </a:rPr>
              <a:t>U pokut tzv. z dopravy (například podle Zákon č. 13/1997 Sb., zákon o pozemních komunikacích) je pokuta uložená za přestupek podle tohoto zákona, která byla předána obecním úřadem obce s rozšířenou působností obecnému správci daně k vymáhání (Celní správa) a nebyla vybrána nebo vymožena tímto obecním úřadem, z 30 % příjmem státního rozpočtu a ze 70 % příjmem obce, jejíž orgán pokutu uložil, nejedná-li se o pokutu podle § 42b odst. 1 písm. u) tohoto zákona. </a:t>
            </a:r>
          </a:p>
          <a:p>
            <a:endParaRPr lang="cs-CZ" sz="2200" dirty="0">
              <a:solidFill>
                <a:srgbClr val="222222"/>
              </a:solidFill>
              <a:latin typeface="Arial" panose="020B0604020202020204" pitchFamily="34" charset="0"/>
            </a:endParaRPr>
          </a:p>
          <a:p>
            <a:r>
              <a:rPr lang="cs-CZ" sz="2200" b="0" i="0" dirty="0">
                <a:solidFill>
                  <a:srgbClr val="222222"/>
                </a:solidFill>
                <a:effectLst/>
                <a:latin typeface="Arial" panose="020B0604020202020204" pitchFamily="34" charset="0"/>
              </a:rPr>
              <a:t>U ostatních pokut (např. pořádkových pokut, pokut za přestupky proti občanskému soužití, pokut z oblasti životního prostředí, či dalších pokut ukládaných v souvislosti s rozhodnutími z oblasti přestupků) obdrží obec celou částku.</a:t>
            </a:r>
            <a:endParaRPr lang="cs-CZ" sz="2200" dirty="0"/>
          </a:p>
        </p:txBody>
      </p:sp>
    </p:spTree>
    <p:extLst>
      <p:ext uri="{BB962C8B-B14F-4D97-AF65-F5344CB8AC3E}">
        <p14:creationId xmlns:p14="http://schemas.microsoft.com/office/powerpoint/2010/main" val="3821144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D8160A2-9EDA-359E-46AF-46DBBEE63DF8}"/>
              </a:ext>
            </a:extLst>
          </p:cNvPr>
          <p:cNvSpPr txBox="1"/>
          <p:nvPr/>
        </p:nvSpPr>
        <p:spPr>
          <a:xfrm>
            <a:off x="408373" y="328474"/>
            <a:ext cx="11469949" cy="5509200"/>
          </a:xfrm>
          <a:prstGeom prst="rect">
            <a:avLst/>
          </a:prstGeom>
          <a:noFill/>
        </p:spPr>
        <p:txBody>
          <a:bodyPr wrap="square">
            <a:spAutoFit/>
          </a:bodyPr>
          <a:lstStyle/>
          <a:p>
            <a:r>
              <a:rPr lang="cs-CZ" sz="3600" b="1" dirty="0"/>
              <a:t>Na konec jeden citát z judikatury za všechny: </a:t>
            </a:r>
          </a:p>
          <a:p>
            <a:endParaRPr lang="cs-CZ" sz="2800" dirty="0"/>
          </a:p>
          <a:p>
            <a:r>
              <a:rPr lang="cs-CZ" sz="3600" i="1" dirty="0"/>
              <a:t>Žalovaný měl možnost vymáhat pokutu prostřednictvím Celní správy, která je ve smyslu § 8 odst. 2 zákona č. 17/2012 Sb., o Celní správě ČR, „obecným správcem daně podle správního řádu a vykonává správu placení peněžitých plnění v rámci dělené správy, která jsou příjmem státního rozpočtu, státních fondů nebo rozpočtů územních samosprávných celků.“</a:t>
            </a:r>
          </a:p>
          <a:p>
            <a:endParaRPr lang="cs-CZ" sz="3600" i="1" dirty="0"/>
          </a:p>
          <a:p>
            <a:endParaRPr lang="cs-CZ" sz="3600" i="1" dirty="0"/>
          </a:p>
        </p:txBody>
      </p:sp>
    </p:spTree>
    <p:extLst>
      <p:ext uri="{BB962C8B-B14F-4D97-AF65-F5344CB8AC3E}">
        <p14:creationId xmlns:p14="http://schemas.microsoft.com/office/powerpoint/2010/main" val="2124423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65314"/>
            <a:ext cx="12191999" cy="6680719"/>
          </a:xfrm>
        </p:spPr>
        <p:txBody>
          <a:bodyPr/>
          <a:lstStyle/>
          <a:p>
            <a:pPr marL="0" indent="0" algn="ctr">
              <a:buNone/>
            </a:pPr>
            <a:endParaRPr lang="cs-CZ" sz="3200" b="1" i="0">
              <a:solidFill>
                <a:srgbClr val="000000"/>
              </a:solidFill>
              <a:effectLst/>
              <a:latin typeface="Arial" panose="020B0604020202020204" pitchFamily="34" charset="0"/>
            </a:endParaRPr>
          </a:p>
          <a:p>
            <a:pPr marL="0" indent="0" algn="ctr">
              <a:buNone/>
            </a:pPr>
            <a:r>
              <a:rPr lang="cs-CZ" sz="3200" b="1" i="0">
                <a:solidFill>
                  <a:srgbClr val="000000"/>
                </a:solidFill>
                <a:effectLst/>
                <a:latin typeface="Arial" panose="020B0604020202020204" pitchFamily="34" charset="0"/>
              </a:rPr>
              <a:t>§ </a:t>
            </a:r>
            <a:r>
              <a:rPr lang="cs-CZ" sz="3200" b="1" i="0" dirty="0">
                <a:solidFill>
                  <a:srgbClr val="000000"/>
                </a:solidFill>
                <a:effectLst/>
                <a:latin typeface="Arial" panose="020B0604020202020204" pitchFamily="34" charset="0"/>
              </a:rPr>
              <a:t>162 odst. 6 – </a:t>
            </a:r>
            <a:r>
              <a:rPr lang="cs-CZ" sz="3200" b="1" i="1" dirty="0">
                <a:solidFill>
                  <a:srgbClr val="000000"/>
                </a:solidFill>
                <a:effectLst/>
                <a:latin typeface="Arial" panose="020B0604020202020204" pitchFamily="34" charset="0"/>
              </a:rPr>
              <a:t>„Údaje podle odstavců 2 až 4 lze poskytovat také v rozsahu a způsobem dohodnutým mezi příslušným orgánem veřejné moci a správcem daně.“</a:t>
            </a:r>
          </a:p>
          <a:p>
            <a:pPr marL="0" indent="0" algn="ctr">
              <a:buNone/>
            </a:pPr>
            <a:endParaRPr lang="cs-CZ" sz="3200" dirty="0">
              <a:solidFill>
                <a:srgbClr val="FF0000"/>
              </a:solidFill>
            </a:endParaRPr>
          </a:p>
          <a:p>
            <a:pPr marL="0" indent="0" algn="ctr">
              <a:buNone/>
            </a:pPr>
            <a:r>
              <a:rPr lang="cs-CZ" sz="8000" dirty="0">
                <a:solidFill>
                  <a:srgbClr val="FF0000"/>
                </a:solidFill>
              </a:rPr>
              <a:t>Směrnice pohledávek</a:t>
            </a:r>
          </a:p>
          <a:p>
            <a:pPr marL="0" indent="0" algn="ctr">
              <a:buNone/>
            </a:pPr>
            <a:r>
              <a:rPr lang="cs-CZ" sz="8000" dirty="0"/>
              <a:t> </a:t>
            </a:r>
          </a:p>
          <a:p>
            <a:pPr marL="0" indent="0" algn="ctr">
              <a:buNone/>
            </a:pPr>
            <a:r>
              <a:rPr lang="cs-CZ" sz="8000" dirty="0"/>
              <a:t>S = K1+C+K2+J+P</a:t>
            </a:r>
          </a:p>
          <a:p>
            <a:endParaRPr lang="cs-CZ" dirty="0"/>
          </a:p>
        </p:txBody>
      </p:sp>
    </p:spTree>
    <p:extLst>
      <p:ext uri="{BB962C8B-B14F-4D97-AF65-F5344CB8AC3E}">
        <p14:creationId xmlns:p14="http://schemas.microsoft.com/office/powerpoint/2010/main" val="1813843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6FE4418-E8C1-37B5-3DD9-85CDF890B463}"/>
              </a:ext>
            </a:extLst>
          </p:cNvPr>
          <p:cNvSpPr txBox="1"/>
          <p:nvPr/>
        </p:nvSpPr>
        <p:spPr>
          <a:xfrm>
            <a:off x="497150" y="1189609"/>
            <a:ext cx="11398928" cy="3970318"/>
          </a:xfrm>
          <a:prstGeom prst="rect">
            <a:avLst/>
          </a:prstGeom>
          <a:noFill/>
        </p:spPr>
        <p:txBody>
          <a:bodyPr wrap="square">
            <a:spAutoFit/>
          </a:bodyPr>
          <a:lstStyle/>
          <a:p>
            <a:r>
              <a:rPr lang="cs-CZ" sz="3600" b="1" dirty="0"/>
              <a:t>Kdy je výhodné postupovat podle § 105 a 106 zákona č. 500/2004 Sb., správní řád a kdy podle § 162 zákona č. 280/2009 Sb., daňový řád. </a:t>
            </a:r>
          </a:p>
          <a:p>
            <a:endParaRPr lang="cs-CZ" sz="3600" b="1" dirty="0"/>
          </a:p>
          <a:p>
            <a:r>
              <a:rPr lang="cs-CZ" sz="3600" b="1" dirty="0"/>
              <a:t>Vše má svá pravidla a náležitosti. </a:t>
            </a:r>
          </a:p>
          <a:p>
            <a:endParaRPr lang="cs-CZ" sz="3600" b="1" dirty="0"/>
          </a:p>
          <a:p>
            <a:r>
              <a:rPr lang="cs-CZ" sz="3600" b="1" dirty="0"/>
              <a:t>Výhody a nevýhody jednotlivých postupů.</a:t>
            </a:r>
          </a:p>
        </p:txBody>
      </p:sp>
    </p:spTree>
    <p:extLst>
      <p:ext uri="{BB962C8B-B14F-4D97-AF65-F5344CB8AC3E}">
        <p14:creationId xmlns:p14="http://schemas.microsoft.com/office/powerpoint/2010/main" val="285045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FFCE2C5E-4F8E-8D8A-86BC-5FA89A39BA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6454" y="1413570"/>
            <a:ext cx="8169836" cy="5444429"/>
          </a:xfrm>
          <a:prstGeom prst="rect">
            <a:avLst/>
          </a:prstGeom>
        </p:spPr>
      </p:pic>
      <p:sp>
        <p:nvSpPr>
          <p:cNvPr id="4" name="TextovéPole 3">
            <a:extLst>
              <a:ext uri="{FF2B5EF4-FFF2-40B4-BE49-F238E27FC236}">
                <a16:creationId xmlns:a16="http://schemas.microsoft.com/office/drawing/2014/main" id="{56CFF9AB-56A8-11CE-0938-196307289877}"/>
              </a:ext>
            </a:extLst>
          </p:cNvPr>
          <p:cNvSpPr txBox="1"/>
          <p:nvPr/>
        </p:nvSpPr>
        <p:spPr>
          <a:xfrm>
            <a:off x="1926453" y="648070"/>
            <a:ext cx="8169835" cy="584775"/>
          </a:xfrm>
          <a:prstGeom prst="rect">
            <a:avLst/>
          </a:prstGeom>
          <a:noFill/>
        </p:spPr>
        <p:txBody>
          <a:bodyPr wrap="square" rtlCol="0">
            <a:spAutoFit/>
          </a:bodyPr>
          <a:lstStyle/>
          <a:p>
            <a:pPr algn="ctr"/>
            <a:r>
              <a:rPr lang="cs-CZ" sz="3200" b="1" dirty="0">
                <a:solidFill>
                  <a:srgbClr val="FF0000"/>
                </a:solidFill>
              </a:rPr>
              <a:t>Přihlašování pokut do insolvenčního řízení</a:t>
            </a:r>
          </a:p>
        </p:txBody>
      </p:sp>
    </p:spTree>
    <p:extLst>
      <p:ext uri="{BB962C8B-B14F-4D97-AF65-F5344CB8AC3E}">
        <p14:creationId xmlns:p14="http://schemas.microsoft.com/office/powerpoint/2010/main" val="359207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75"/>
          <p:cNvSpPr txBox="1"/>
          <p:nvPr/>
        </p:nvSpPr>
        <p:spPr>
          <a:xfrm>
            <a:off x="2069432" y="653725"/>
            <a:ext cx="9611944" cy="5817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700"/>
              <a:buFont typeface="Arial"/>
              <a:buNone/>
            </a:pPr>
            <a:r>
              <a:rPr lang="cs-CZ" sz="2800" b="1" i="0" u="none" strike="noStrike" cap="none" dirty="0">
                <a:solidFill>
                  <a:srgbClr val="FF0000"/>
                </a:solidFill>
                <a:latin typeface="Arial"/>
                <a:ea typeface="Arial"/>
                <a:cs typeface="Arial"/>
                <a:sym typeface="Arial"/>
              </a:rPr>
              <a:t>§ 170 Insolvenčního zákona</a:t>
            </a:r>
            <a:endParaRPr dirty="0"/>
          </a:p>
          <a:p>
            <a:pPr marL="0" marR="0" lvl="0" indent="0" algn="l" rtl="0">
              <a:lnSpc>
                <a:spcPct val="100000"/>
              </a:lnSpc>
              <a:spcBef>
                <a:spcPts val="0"/>
              </a:spcBef>
              <a:spcAft>
                <a:spcPts val="0"/>
              </a:spcAft>
              <a:buClr>
                <a:schemeClr val="dk1"/>
              </a:buClr>
              <a:buSzPts val="700"/>
              <a:buFont typeface="Arial"/>
              <a:buNone/>
            </a:pPr>
            <a:endParaRPr sz="2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00"/>
              <a:buFont typeface="Arial"/>
              <a:buNone/>
            </a:pPr>
            <a:r>
              <a:rPr lang="cs-CZ" sz="2800" b="1" i="0" u="sng" strike="noStrike" cap="none" dirty="0">
                <a:solidFill>
                  <a:schemeClr val="dk1"/>
                </a:solidFill>
                <a:latin typeface="Arial"/>
                <a:ea typeface="Arial"/>
                <a:cs typeface="Arial"/>
                <a:sym typeface="Arial"/>
              </a:rPr>
              <a:t>V insolvenčním řízení se </a:t>
            </a:r>
            <a:r>
              <a:rPr lang="cs-CZ" sz="2800" b="1" i="0" u="sng" strike="noStrike" cap="none" dirty="0">
                <a:solidFill>
                  <a:srgbClr val="FF0000"/>
                </a:solidFill>
                <a:latin typeface="Arial"/>
                <a:ea typeface="Arial"/>
                <a:cs typeface="Arial"/>
                <a:sym typeface="Arial"/>
              </a:rPr>
              <a:t>neuspokojují </a:t>
            </a:r>
            <a:r>
              <a:rPr lang="cs-CZ" sz="2800" b="0" i="0" u="none" strike="noStrike" cap="none" dirty="0">
                <a:solidFill>
                  <a:schemeClr val="dk1"/>
                </a:solidFill>
                <a:latin typeface="Arial"/>
                <a:ea typeface="Arial"/>
                <a:cs typeface="Arial"/>
                <a:sym typeface="Arial"/>
              </a:rPr>
              <a:t>žádným ze způsobů řešení úpadku, není-li dále stanoveno jinak,</a:t>
            </a:r>
            <a:endParaRPr dirty="0"/>
          </a:p>
          <a:p>
            <a:pPr marL="0" marR="0" lvl="0" indent="0" algn="l" rtl="0">
              <a:lnSpc>
                <a:spcPct val="100000"/>
              </a:lnSpc>
              <a:spcBef>
                <a:spcPts val="0"/>
              </a:spcBef>
              <a:spcAft>
                <a:spcPts val="0"/>
              </a:spcAft>
              <a:buClr>
                <a:schemeClr val="dk1"/>
              </a:buClr>
              <a:buSzPts val="700"/>
              <a:buFont typeface="Arial"/>
              <a:buNone/>
            </a:pPr>
            <a:endParaRPr sz="2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00"/>
              <a:buFont typeface="Arial"/>
              <a:buNone/>
            </a:pPr>
            <a:r>
              <a:rPr lang="cs-CZ" sz="2800" b="0" i="0" u="none" strike="noStrike" cap="none" dirty="0">
                <a:solidFill>
                  <a:schemeClr val="dk1"/>
                </a:solidFill>
                <a:latin typeface="Arial"/>
                <a:ea typeface="Arial"/>
                <a:cs typeface="Arial"/>
                <a:sym typeface="Arial"/>
              </a:rPr>
              <a:t>d) </a:t>
            </a:r>
            <a:r>
              <a:rPr lang="cs-CZ" sz="2800" b="1" i="0" u="sng" strike="noStrike" cap="none" dirty="0">
                <a:solidFill>
                  <a:schemeClr val="dk1"/>
                </a:solidFill>
                <a:latin typeface="Arial"/>
                <a:ea typeface="Arial"/>
                <a:cs typeface="Arial"/>
                <a:sym typeface="Arial"/>
              </a:rPr>
              <a:t>Mimosmluvní sankce postihující majetek dlužníka</a:t>
            </a:r>
            <a:r>
              <a:rPr lang="cs-CZ" sz="2800" b="0" i="0" u="none" strike="noStrike" cap="none" dirty="0">
                <a:solidFill>
                  <a:schemeClr val="dk1"/>
                </a:solidFill>
                <a:latin typeface="Arial"/>
                <a:ea typeface="Arial"/>
                <a:cs typeface="Arial"/>
                <a:sym typeface="Arial"/>
              </a:rPr>
              <a:t>, s výjimkou penále za nezaplacení daní, poplatků a jiných obdobných peněžitých plnění, pojistného na sociální zabezpečení, příspěvku na státní politiku zaměstnanosti a pojistného za veřejné zdravotní pojištění, pokud povinnost zaplatit toto penále vznikla před rozhodnutím o úpadku.</a:t>
            </a:r>
            <a:endParaRPr dirty="0"/>
          </a:p>
          <a:p>
            <a:pPr marL="0" marR="0" lvl="0" indent="0" algn="l" rtl="0">
              <a:lnSpc>
                <a:spcPct val="100000"/>
              </a:lnSpc>
              <a:spcBef>
                <a:spcPts val="0"/>
              </a:spcBef>
              <a:spcAft>
                <a:spcPts val="0"/>
              </a:spcAft>
              <a:buClr>
                <a:schemeClr val="dk1"/>
              </a:buClr>
              <a:buSzPts val="450"/>
              <a:buFont typeface="Arial"/>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5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A493B3-59F8-1E2D-F8E1-88746DF9F03C}"/>
              </a:ext>
            </a:extLst>
          </p:cNvPr>
          <p:cNvSpPr txBox="1"/>
          <p:nvPr/>
        </p:nvSpPr>
        <p:spPr>
          <a:xfrm>
            <a:off x="523783" y="305068"/>
            <a:ext cx="11354539" cy="6247864"/>
          </a:xfrm>
          <a:prstGeom prst="rect">
            <a:avLst/>
          </a:prstGeom>
          <a:noFill/>
        </p:spPr>
        <p:txBody>
          <a:bodyPr wrap="square">
            <a:spAutoFit/>
          </a:bodyPr>
          <a:lstStyle/>
          <a:p>
            <a:r>
              <a:rPr lang="cs-CZ" sz="2800" b="1" i="1" dirty="0"/>
              <a:t>Pokuta uložená dlužníku za správní delikty podle § 26 odst. 1 písm. c) a i), odst. 2 zákona č. 251/2005 Sb., o inspekci práce, </a:t>
            </a:r>
            <a:r>
              <a:rPr lang="cs-CZ" sz="2800" b="1" i="1" u="sng" dirty="0"/>
              <a:t>je pohledávkou vyloučenou z uspokojení v insolvenčním řízení podle § 170 písm. d) IZ</a:t>
            </a:r>
          </a:p>
          <a:p>
            <a:endParaRPr lang="cs-CZ" sz="2800" dirty="0"/>
          </a:p>
          <a:p>
            <a:r>
              <a:rPr lang="cs-CZ" sz="2400" dirty="0"/>
              <a:t>(usnesení Krajského soudu v Ostravě ze dne 4.2.2010, č. j. 22 Ca 234/2009-39, uveřejněného pod číslem 2134/2010 Sbírky rozhodnutí Nejvyššího správního soudu).</a:t>
            </a:r>
          </a:p>
          <a:p>
            <a:endParaRPr lang="cs-CZ" sz="2400" dirty="0"/>
          </a:p>
          <a:p>
            <a:r>
              <a:rPr lang="cs-CZ" sz="2800" b="1" i="1" dirty="0"/>
              <a:t>Pohledávka vzniklá před rozhodnutím o úpadku dlužníka a představovaná paušální částkou nákladů řízení o přestupcích není mimosmluvní sankcí ve smyslu ustanovení § 170 písm. d) IZ (ani „příslušenstvím“ takové mimosmluvní sankce) a je-li řádně a včas přihlášena, lze ji uspokojit v insolvenčním řízení vedeném na majetek dlužníka. </a:t>
            </a:r>
          </a:p>
          <a:p>
            <a:endParaRPr lang="cs-CZ" sz="2800" dirty="0"/>
          </a:p>
          <a:p>
            <a:r>
              <a:rPr lang="cs-CZ" sz="2400" dirty="0"/>
              <a:t>(usnesení Nejvyššího soudu ze dne 30.11.2017, sen. zn. 29 NSČR 116/2015 – R 24/2019, popř. 29 NSČR 16/2016, 29 NSČR 82/2016 a sen. zn. 29 NSČR 85/2016.</a:t>
            </a:r>
          </a:p>
        </p:txBody>
      </p:sp>
    </p:spTree>
    <p:extLst>
      <p:ext uri="{BB962C8B-B14F-4D97-AF65-F5344CB8AC3E}">
        <p14:creationId xmlns:p14="http://schemas.microsoft.com/office/powerpoint/2010/main" val="1848621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17A2120-09C5-50C2-39E8-3615DF19700C}"/>
              </a:ext>
            </a:extLst>
          </p:cNvPr>
          <p:cNvSpPr txBox="1"/>
          <p:nvPr/>
        </p:nvSpPr>
        <p:spPr>
          <a:xfrm>
            <a:off x="363984" y="523783"/>
            <a:ext cx="11319030" cy="6309420"/>
          </a:xfrm>
          <a:prstGeom prst="rect">
            <a:avLst/>
          </a:prstGeom>
          <a:noFill/>
        </p:spPr>
        <p:txBody>
          <a:bodyPr wrap="square">
            <a:spAutoFit/>
          </a:bodyPr>
          <a:lstStyle/>
          <a:p>
            <a:r>
              <a:rPr lang="cs-CZ" sz="2800" b="1" i="1" dirty="0"/>
              <a:t>Pohledávka vzniklá před rozhodnutím o úpadku dlužníka a spočívající v náhradě hotových výdajů vzniklých při provádění daňové exekuce (§ 182 odst. 2 a 5 zákona č. 280/2009 Sb., daňový řád) není mimosmluvní sankcí ve smyslu ustanovení § 170 písm. d) IZ a je-li řádně a včas přihlášena, lze ji uspokojit v insolvenčním řízení vedeném na majetek dlužníka. </a:t>
            </a:r>
            <a:endParaRPr lang="cs-CZ" dirty="0"/>
          </a:p>
          <a:p>
            <a:r>
              <a:rPr lang="cs-CZ" sz="2400" dirty="0"/>
              <a:t>Rozsudek VS v Praze č.j. 104 VSPH 300/2019-46 ze dne 30.9.2019</a:t>
            </a:r>
            <a:br>
              <a:rPr lang="cs-CZ" sz="2400" dirty="0"/>
            </a:br>
            <a:endParaRPr lang="cs-CZ" sz="2400" dirty="0"/>
          </a:p>
          <a:p>
            <a:r>
              <a:rPr lang="cs-CZ" sz="2400" b="1" i="0" dirty="0">
                <a:solidFill>
                  <a:srgbClr val="000000"/>
                </a:solidFill>
                <a:effectLst/>
                <a:latin typeface="Georgia" panose="02040502050405020303" pitchFamily="18" charset="0"/>
              </a:rPr>
              <a:t>„…</a:t>
            </a:r>
            <a:r>
              <a:rPr lang="cs-CZ" sz="2400" b="1" i="1" dirty="0">
                <a:solidFill>
                  <a:srgbClr val="000000"/>
                </a:solidFill>
                <a:effectLst/>
                <a:latin typeface="Georgia" panose="02040502050405020303" pitchFamily="18" charset="0"/>
              </a:rPr>
              <a:t>exekuční náklady nemají stejnou povahu a účel jako pokuta uložená v rámci správního trestání (v daném případě daňové nedoplatky), a na místo úlohy sankční mají účel spíše reparační, neboť směřují k nahrazení majetkové újmy správce daně, spočívající ve vynaložení nákladů nezbytných k provedení daňové exekuce a zabezpečení úhrady daně.“</a:t>
            </a:r>
            <a:endParaRPr lang="cs-CZ" sz="2400" dirty="0"/>
          </a:p>
          <a:p>
            <a:r>
              <a:rPr lang="cs-CZ" sz="2400" dirty="0"/>
              <a:t>Rozsudek KS v Hradci Králové (pobočka Pardubice) </a:t>
            </a:r>
            <a:r>
              <a:rPr lang="de-DE" sz="2400" dirty="0"/>
              <a:t>č. j. 65 </a:t>
            </a:r>
            <a:r>
              <a:rPr lang="de-DE" sz="2400" dirty="0" err="1"/>
              <a:t>ICm</a:t>
            </a:r>
            <a:r>
              <a:rPr lang="de-DE" sz="2400" dirty="0"/>
              <a:t> 273/2021-30 (KSPA 65 INS 21321/2020)</a:t>
            </a:r>
            <a:endParaRPr lang="cs-CZ" sz="2400" dirty="0"/>
          </a:p>
          <a:p>
            <a:endParaRPr lang="cs-CZ" sz="2400" dirty="0"/>
          </a:p>
        </p:txBody>
      </p:sp>
    </p:spTree>
    <p:extLst>
      <p:ext uri="{BB962C8B-B14F-4D97-AF65-F5344CB8AC3E}">
        <p14:creationId xmlns:p14="http://schemas.microsoft.com/office/powerpoint/2010/main" val="2027138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9E42B58-5F0F-B859-76F8-6DEE66CE4135}"/>
              </a:ext>
            </a:extLst>
          </p:cNvPr>
          <p:cNvSpPr txBox="1"/>
          <p:nvPr/>
        </p:nvSpPr>
        <p:spPr>
          <a:xfrm>
            <a:off x="452762" y="239698"/>
            <a:ext cx="11253926" cy="6432530"/>
          </a:xfrm>
          <a:prstGeom prst="rect">
            <a:avLst/>
          </a:prstGeom>
          <a:noFill/>
        </p:spPr>
        <p:txBody>
          <a:bodyPr wrap="square">
            <a:spAutoFit/>
          </a:bodyPr>
          <a:lstStyle/>
          <a:p>
            <a:r>
              <a:rPr lang="cs-CZ" sz="2800" b="1" i="0" dirty="0">
                <a:solidFill>
                  <a:srgbClr val="000000"/>
                </a:solidFill>
                <a:effectLst/>
              </a:rPr>
              <a:t>Podle § 203a IZ v pochybnostech o tom, zda pohledávka uplatněná věřitelem podle § 203 je </a:t>
            </a:r>
            <a:r>
              <a:rPr lang="cs-CZ" sz="2800" b="0" i="0" dirty="0">
                <a:solidFill>
                  <a:srgbClr val="000000"/>
                </a:solidFill>
                <a:effectLst/>
              </a:rPr>
              <a:t>pohledávkou </a:t>
            </a:r>
            <a:r>
              <a:rPr lang="cs-CZ" sz="2800" b="0" i="0" dirty="0">
                <a:effectLst/>
              </a:rPr>
              <a:t>za majetkovou podstatou </a:t>
            </a:r>
            <a:r>
              <a:rPr lang="cs-CZ" sz="2800" b="0" i="0" dirty="0">
                <a:solidFill>
                  <a:srgbClr val="000000"/>
                </a:solidFill>
                <a:effectLst/>
              </a:rPr>
              <a:t>nebo pohledávkou postavenou jí na roveň anebo </a:t>
            </a:r>
            <a:r>
              <a:rPr lang="cs-CZ" sz="2800" b="1" i="0" dirty="0">
                <a:solidFill>
                  <a:srgbClr val="000000"/>
                </a:solidFill>
                <a:effectLst/>
              </a:rPr>
              <a:t>pohledávkou, která se v insolvenčním řízení neuspokojuje (§ 170), uloží insolvenční soud i bez návrhu věřiteli, který ji uplatnil, aby do 30 dnů podal u insolvenčního soudu žalobu na určení pořadí uplatněné pohledávky; na návrh insolvenčního správce tak učiní vždy. </a:t>
            </a:r>
          </a:p>
          <a:p>
            <a:r>
              <a:rPr lang="cs-CZ" sz="2800" b="0" i="0" dirty="0">
                <a:solidFill>
                  <a:srgbClr val="000000"/>
                </a:solidFill>
                <a:effectLst/>
              </a:rPr>
              <a:t>Žaloba musí být vždy podána proti insolvenčnímu správci. (…) </a:t>
            </a:r>
            <a:r>
              <a:rPr lang="cs-CZ" sz="2800" b="1" i="0" dirty="0">
                <a:solidFill>
                  <a:srgbClr val="000000"/>
                </a:solidFill>
                <a:effectLst/>
              </a:rPr>
              <a:t>Nedojde-li žaloba o určení pořadí pohledávky, která se v insolvenčním řízení neuspokojuje, ve stanovené lhůtě insolvenčnímu soudu nebo není-li žalobě vyhověno, je </a:t>
            </a:r>
            <a:r>
              <a:rPr lang="cs-CZ" sz="2800" b="1" i="0" u="sng" dirty="0">
                <a:solidFill>
                  <a:srgbClr val="000000"/>
                </a:solidFill>
                <a:effectLst/>
              </a:rPr>
              <a:t>uspokojení takové pohledávky v insolvenčním řízení vyloučeno (odst. 1)</a:t>
            </a:r>
            <a:r>
              <a:rPr lang="cs-CZ" sz="2800" b="1" i="0" dirty="0">
                <a:solidFill>
                  <a:srgbClr val="000000"/>
                </a:solidFill>
                <a:effectLst/>
              </a:rPr>
              <a:t>.</a:t>
            </a:r>
          </a:p>
          <a:p>
            <a:endParaRPr lang="cs-CZ" sz="2800" b="1" i="0" dirty="0">
              <a:solidFill>
                <a:srgbClr val="000000"/>
              </a:solidFill>
              <a:effectLst/>
            </a:endParaRPr>
          </a:p>
          <a:p>
            <a:r>
              <a:rPr lang="cs-CZ" sz="2400" dirty="0"/>
              <a:t>Rozsudek KS v Hradci Králové (pobočka Pardubice) </a:t>
            </a:r>
            <a:r>
              <a:rPr lang="de-DE" sz="2400" dirty="0"/>
              <a:t>č. j. 65 </a:t>
            </a:r>
            <a:r>
              <a:rPr lang="de-DE" sz="2400" dirty="0" err="1"/>
              <a:t>ICm</a:t>
            </a:r>
            <a:r>
              <a:rPr lang="de-DE" sz="2400" dirty="0"/>
              <a:t> 273/2021-30 (KSPA 65 INS 21321/2020)</a:t>
            </a:r>
            <a:endParaRPr lang="cs-CZ" sz="2400" dirty="0"/>
          </a:p>
        </p:txBody>
      </p:sp>
    </p:spTree>
    <p:extLst>
      <p:ext uri="{BB962C8B-B14F-4D97-AF65-F5344CB8AC3E}">
        <p14:creationId xmlns:p14="http://schemas.microsoft.com/office/powerpoint/2010/main" val="2732574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A9F1AFFB-681E-48F7-BCFA-C96BEC9EE9E9}"/>
              </a:ext>
            </a:extLst>
          </p:cNvPr>
          <p:cNvSpPr txBox="1"/>
          <p:nvPr/>
        </p:nvSpPr>
        <p:spPr>
          <a:xfrm>
            <a:off x="866273" y="368968"/>
            <a:ext cx="10844463" cy="3693319"/>
          </a:xfrm>
          <a:prstGeom prst="rect">
            <a:avLst/>
          </a:prstGeom>
          <a:noFill/>
        </p:spPr>
        <p:txBody>
          <a:bodyPr wrap="square">
            <a:spAutoFit/>
          </a:bodyPr>
          <a:lstStyle/>
          <a:p>
            <a:pPr algn="ctr">
              <a:spcAft>
                <a:spcPts val="600"/>
              </a:spcAft>
            </a:pPr>
            <a:r>
              <a:rPr lang="cs-CZ" sz="2800" dirty="0">
                <a:solidFill>
                  <a:srgbClr val="000000"/>
                </a:solidFill>
                <a:effectLst/>
                <a:latin typeface="Times New Roman" panose="02020603050405020304" pitchFamily="18" charset="0"/>
                <a:ea typeface="Times New Roman" panose="02020603050405020304" pitchFamily="18" charset="0"/>
              </a:rPr>
              <a:t>§ 414</a:t>
            </a:r>
            <a:endParaRPr lang="cs-CZ" sz="2800" dirty="0">
              <a:effectLst/>
              <a:latin typeface="Times New Roman" panose="02020603050405020304" pitchFamily="18" charset="0"/>
              <a:ea typeface="Times New Roman" panose="02020603050405020304" pitchFamily="18" charset="0"/>
            </a:endParaRPr>
          </a:p>
          <a:p>
            <a:pPr algn="ctr">
              <a:spcAft>
                <a:spcPts val="600"/>
              </a:spcAft>
            </a:pPr>
            <a:r>
              <a:rPr lang="cs-CZ" sz="2800" b="1" dirty="0">
                <a:solidFill>
                  <a:srgbClr val="000000"/>
                </a:solidFill>
                <a:effectLst/>
                <a:latin typeface="Times New Roman" panose="02020603050405020304" pitchFamily="18" charset="0"/>
                <a:ea typeface="Times New Roman" panose="02020603050405020304" pitchFamily="18" charset="0"/>
              </a:rPr>
              <a:t>Osvobození dlužníka od placení pohledávek</a:t>
            </a:r>
            <a:endParaRPr lang="cs-CZ" sz="2800" dirty="0">
              <a:effectLst/>
              <a:latin typeface="Times New Roman" panose="02020603050405020304" pitchFamily="18" charset="0"/>
              <a:ea typeface="Times New Roman" panose="02020603050405020304" pitchFamily="18" charset="0"/>
            </a:endParaRPr>
          </a:p>
          <a:p>
            <a:pPr indent="449580" algn="just">
              <a:spcAft>
                <a:spcPts val="600"/>
              </a:spcAft>
            </a:pPr>
            <a:r>
              <a:rPr lang="cs-CZ" sz="2800" dirty="0">
                <a:solidFill>
                  <a:srgbClr val="000000"/>
                </a:solidFill>
                <a:effectLst/>
                <a:latin typeface="Times New Roman" panose="02020603050405020304" pitchFamily="18" charset="0"/>
                <a:ea typeface="Times New Roman" panose="02020603050405020304" pitchFamily="18" charset="0"/>
              </a:rPr>
              <a:t>(1) Jestliže insolvenční soud rozhodne o splnění oddlužení a byly splněny předpoklady osvobození podle § 412a, spojí insolvenční soud s rozhodnutím o splnění oddlužení, jímž dlužníka </a:t>
            </a:r>
            <a:r>
              <a:rPr lang="cs-CZ" sz="2800" b="1" dirty="0">
                <a:solidFill>
                  <a:srgbClr val="FF0000"/>
                </a:solidFill>
                <a:effectLst/>
                <a:latin typeface="Times New Roman" panose="02020603050405020304" pitchFamily="18" charset="0"/>
                <a:ea typeface="Times New Roman" panose="02020603050405020304" pitchFamily="18" charset="0"/>
              </a:rPr>
              <a:t>osvobodí od placení </a:t>
            </a:r>
            <a:r>
              <a:rPr lang="cs-CZ" sz="2800" dirty="0">
                <a:solidFill>
                  <a:srgbClr val="000000"/>
                </a:solidFill>
                <a:effectLst/>
                <a:latin typeface="Times New Roman" panose="02020603050405020304" pitchFamily="18" charset="0"/>
                <a:ea typeface="Times New Roman" panose="02020603050405020304" pitchFamily="18" charset="0"/>
              </a:rPr>
              <a:t>pohledávek, zahrnutých do oddlužení, v rozsahu, v němž dosud nebyly uspokojeny. Osvobození podle věty první se nevztahuje na pohledávky vzniklé po rozhodnutí o úpadku.</a:t>
            </a:r>
            <a:endParaRPr lang="cs-CZ"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2834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A9F1AFFB-681E-48F7-BCFA-C96BEC9EE9E9}"/>
              </a:ext>
            </a:extLst>
          </p:cNvPr>
          <p:cNvSpPr txBox="1"/>
          <p:nvPr/>
        </p:nvSpPr>
        <p:spPr>
          <a:xfrm>
            <a:off x="866273" y="368968"/>
            <a:ext cx="10844463" cy="5416868"/>
          </a:xfrm>
          <a:prstGeom prst="rect">
            <a:avLst/>
          </a:prstGeom>
          <a:noFill/>
        </p:spPr>
        <p:txBody>
          <a:bodyPr wrap="square">
            <a:spAutoFit/>
          </a:bodyPr>
          <a:lstStyle/>
          <a:p>
            <a:pPr indent="449580" algn="just">
              <a:spcAft>
                <a:spcPts val="600"/>
              </a:spcAft>
            </a:pPr>
            <a:r>
              <a:rPr lang="cs-CZ" sz="2800" dirty="0">
                <a:solidFill>
                  <a:srgbClr val="000000"/>
                </a:solidFill>
                <a:effectLst/>
                <a:latin typeface="Times New Roman" panose="02020603050405020304" pitchFamily="18" charset="0"/>
                <a:ea typeface="Times New Roman" panose="02020603050405020304" pitchFamily="18" charset="0"/>
              </a:rPr>
              <a:t> (</a:t>
            </a:r>
            <a:r>
              <a:rPr lang="cs-CZ" sz="2800" b="1" dirty="0">
                <a:solidFill>
                  <a:srgbClr val="000000"/>
                </a:solidFill>
                <a:effectLst/>
                <a:latin typeface="Times New Roman" panose="02020603050405020304" pitchFamily="18" charset="0"/>
                <a:ea typeface="Times New Roman" panose="02020603050405020304" pitchFamily="18" charset="0"/>
              </a:rPr>
              <a:t>5</a:t>
            </a:r>
            <a:r>
              <a:rPr lang="cs-CZ" sz="2800" dirty="0">
                <a:solidFill>
                  <a:srgbClr val="000000"/>
                </a:solidFill>
                <a:effectLst/>
                <a:latin typeface="Times New Roman" panose="02020603050405020304" pitchFamily="18" charset="0"/>
                <a:ea typeface="Times New Roman" panose="02020603050405020304" pitchFamily="18" charset="0"/>
              </a:rPr>
              <a:t>) </a:t>
            </a:r>
            <a:r>
              <a:rPr lang="cs-CZ" sz="2800" b="1" dirty="0">
                <a:solidFill>
                  <a:srgbClr val="FF0000"/>
                </a:solidFill>
                <a:effectLst/>
                <a:latin typeface="Times New Roman" panose="02020603050405020304" pitchFamily="18" charset="0"/>
                <a:ea typeface="Times New Roman" panose="02020603050405020304" pitchFamily="18" charset="0"/>
              </a:rPr>
              <a:t>Osvobození podle odstavce 1 se vztahuje také na věřitele, k jejichž pohledávkám se v insolvenčním řízení </a:t>
            </a:r>
            <a:r>
              <a:rPr lang="cs-CZ" sz="2800" b="1" u="sng" dirty="0">
                <a:solidFill>
                  <a:srgbClr val="FF0000"/>
                </a:solidFill>
                <a:effectLst/>
                <a:latin typeface="Times New Roman" panose="02020603050405020304" pitchFamily="18" charset="0"/>
                <a:ea typeface="Times New Roman" panose="02020603050405020304" pitchFamily="18" charset="0"/>
              </a:rPr>
              <a:t>nepřihlíželo, a na věřitele, kteří své pohledávky do insolvenčního řízení nepřihlásili, ač tak měli učinit.</a:t>
            </a:r>
          </a:p>
          <a:p>
            <a:pPr indent="449580" algn="just">
              <a:spcAft>
                <a:spcPts val="600"/>
              </a:spcAft>
            </a:pPr>
            <a:r>
              <a:rPr lang="cs-CZ" sz="2800" dirty="0">
                <a:solidFill>
                  <a:srgbClr val="000000"/>
                </a:solidFill>
                <a:effectLst/>
                <a:latin typeface="Times New Roman" panose="02020603050405020304" pitchFamily="18" charset="0"/>
                <a:ea typeface="Times New Roman" panose="02020603050405020304" pitchFamily="18" charset="0"/>
              </a:rPr>
              <a:t>(</a:t>
            </a:r>
            <a:r>
              <a:rPr lang="cs-CZ" sz="2800" b="1" dirty="0">
                <a:solidFill>
                  <a:srgbClr val="000000"/>
                </a:solidFill>
                <a:effectLst/>
                <a:latin typeface="Times New Roman" panose="02020603050405020304" pitchFamily="18" charset="0"/>
                <a:ea typeface="Times New Roman" panose="02020603050405020304" pitchFamily="18" charset="0"/>
              </a:rPr>
              <a:t>6</a:t>
            </a:r>
            <a:r>
              <a:rPr lang="cs-CZ" sz="2800" dirty="0">
                <a:solidFill>
                  <a:srgbClr val="000000"/>
                </a:solidFill>
                <a:effectLst/>
                <a:latin typeface="Times New Roman" panose="02020603050405020304" pitchFamily="18" charset="0"/>
                <a:ea typeface="Times New Roman" panose="02020603050405020304" pitchFamily="18" charset="0"/>
              </a:rPr>
              <a:t>) Osvobození podle odstavců 1 a </a:t>
            </a:r>
            <a:r>
              <a:rPr lang="cs-CZ" sz="2800" b="1" dirty="0">
                <a:solidFill>
                  <a:srgbClr val="000000"/>
                </a:solidFill>
                <a:effectLst/>
                <a:latin typeface="Times New Roman" panose="02020603050405020304" pitchFamily="18" charset="0"/>
                <a:ea typeface="Times New Roman" panose="02020603050405020304" pitchFamily="18" charset="0"/>
              </a:rPr>
              <a:t>5</a:t>
            </a:r>
            <a:r>
              <a:rPr lang="cs-CZ" sz="2800" dirty="0">
                <a:solidFill>
                  <a:srgbClr val="000000"/>
                </a:solidFill>
                <a:effectLst/>
                <a:latin typeface="Times New Roman" panose="02020603050405020304" pitchFamily="18" charset="0"/>
                <a:ea typeface="Times New Roman" panose="02020603050405020304" pitchFamily="18" charset="0"/>
              </a:rPr>
              <a:t> se vztahuje i na ručitele a jiné osoby, které měly vůči dlužníku pro tyto pohledávky právo postihu.</a:t>
            </a:r>
            <a:endParaRPr lang="cs-CZ" sz="2800" dirty="0">
              <a:effectLst/>
              <a:latin typeface="Times New Roman" panose="02020603050405020304" pitchFamily="18" charset="0"/>
              <a:ea typeface="Times New Roman" panose="02020603050405020304" pitchFamily="18" charset="0"/>
            </a:endParaRPr>
          </a:p>
          <a:p>
            <a:pPr indent="449580" algn="just">
              <a:spcAft>
                <a:spcPts val="600"/>
              </a:spcAft>
            </a:pPr>
            <a:r>
              <a:rPr lang="cs-CZ" sz="2800" dirty="0">
                <a:solidFill>
                  <a:srgbClr val="000000"/>
                </a:solidFill>
                <a:effectLst/>
                <a:latin typeface="Times New Roman" panose="02020603050405020304" pitchFamily="18" charset="0"/>
                <a:ea typeface="Times New Roman" panose="02020603050405020304" pitchFamily="18" charset="0"/>
              </a:rPr>
              <a:t> (</a:t>
            </a:r>
            <a:r>
              <a:rPr lang="cs-CZ" sz="2800" b="1" dirty="0">
                <a:solidFill>
                  <a:srgbClr val="000000"/>
                </a:solidFill>
                <a:effectLst/>
                <a:latin typeface="Times New Roman" panose="02020603050405020304" pitchFamily="18" charset="0"/>
                <a:ea typeface="Times New Roman" panose="02020603050405020304" pitchFamily="18" charset="0"/>
              </a:rPr>
              <a:t>7</a:t>
            </a:r>
            <a:r>
              <a:rPr lang="cs-CZ" sz="2800" dirty="0">
                <a:solidFill>
                  <a:srgbClr val="000000"/>
                </a:solidFill>
                <a:effectLst/>
                <a:latin typeface="Times New Roman" panose="02020603050405020304" pitchFamily="18" charset="0"/>
                <a:ea typeface="Times New Roman" panose="02020603050405020304" pitchFamily="18" charset="0"/>
              </a:rPr>
              <a:t>) Při osvobození dlužníka podle odstavce 1 zůstává zajištěnému věřiteli, jestliže nedošlo ke zpeněžení majetku sloužícího k zajištění pohledávky, zachováno právo domáhat se uspokojení pohledávky z výtěžku zpeněžení tohoto majetku; </a:t>
            </a:r>
            <a:r>
              <a:rPr lang="cs-CZ" sz="2800" b="1" dirty="0">
                <a:solidFill>
                  <a:srgbClr val="FF0000"/>
                </a:solidFill>
                <a:effectLst/>
                <a:latin typeface="Times New Roman" panose="02020603050405020304" pitchFamily="18" charset="0"/>
                <a:ea typeface="Times New Roman" panose="02020603050405020304" pitchFamily="18" charset="0"/>
              </a:rPr>
              <a:t>pohledávek, které se v insolvenčním řízení neuspokojují (§ 170), se může takto domáhat jen za dobu od osvobození podle odstavce 1.</a:t>
            </a:r>
          </a:p>
        </p:txBody>
      </p:sp>
    </p:spTree>
    <p:extLst>
      <p:ext uri="{BB962C8B-B14F-4D97-AF65-F5344CB8AC3E}">
        <p14:creationId xmlns:p14="http://schemas.microsoft.com/office/powerpoint/2010/main" val="3335715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9BA5C040-D747-7938-3ADE-B0DD9F8B9920}"/>
              </a:ext>
            </a:extLst>
          </p:cNvPr>
          <p:cNvSpPr txBox="1"/>
          <p:nvPr/>
        </p:nvSpPr>
        <p:spPr>
          <a:xfrm>
            <a:off x="760520" y="582067"/>
            <a:ext cx="10670959" cy="5693866"/>
          </a:xfrm>
          <a:prstGeom prst="rect">
            <a:avLst/>
          </a:prstGeom>
          <a:noFill/>
        </p:spPr>
        <p:txBody>
          <a:bodyPr wrap="square">
            <a:spAutoFit/>
          </a:bodyPr>
          <a:lstStyle/>
          <a:p>
            <a:pPr algn="just"/>
            <a:r>
              <a:rPr lang="cs-CZ" sz="2400" b="1" i="0" dirty="0">
                <a:solidFill>
                  <a:srgbClr val="FF8400"/>
                </a:solidFill>
                <a:effectLst/>
                <a:latin typeface="Arial" panose="020B0604020202020204" pitchFamily="34" charset="0"/>
              </a:rPr>
              <a:t>§ 173</a:t>
            </a:r>
          </a:p>
          <a:p>
            <a:pPr algn="l"/>
            <a:r>
              <a:rPr lang="cs-CZ" sz="2400" b="1" i="0" dirty="0">
                <a:solidFill>
                  <a:srgbClr val="08A8F8"/>
                </a:solidFill>
                <a:effectLst/>
                <a:latin typeface="Arial" panose="020B0604020202020204" pitchFamily="34" charset="0"/>
              </a:rPr>
              <a:t>Podání přihlášky</a:t>
            </a:r>
          </a:p>
          <a:p>
            <a:pPr algn="just"/>
            <a:r>
              <a:rPr lang="cs-CZ" sz="2400" b="1" i="0" dirty="0">
                <a:solidFill>
                  <a:srgbClr val="000000"/>
                </a:solidFill>
                <a:effectLst/>
                <a:latin typeface="Arial" panose="020B0604020202020204" pitchFamily="34" charset="0"/>
              </a:rPr>
              <a:t>(1)</a:t>
            </a:r>
            <a:r>
              <a:rPr lang="cs-CZ" sz="2400" b="0" i="0" dirty="0">
                <a:solidFill>
                  <a:srgbClr val="000000"/>
                </a:solidFill>
                <a:effectLst/>
                <a:latin typeface="Arial" panose="020B0604020202020204" pitchFamily="34" charset="0"/>
              </a:rPr>
              <a:t> Věřitelé podávají přihlášky pohledávek u insolvenčního soudu od zahájení insolvenčního řízení až do uplynutí lhůty stanovené rozhodnutím o úpadku. </a:t>
            </a:r>
            <a:r>
              <a:rPr lang="cs-CZ" sz="2400" b="1" i="0" dirty="0">
                <a:solidFill>
                  <a:srgbClr val="FF0000"/>
                </a:solidFill>
                <a:effectLst/>
                <a:latin typeface="Arial" panose="020B0604020202020204" pitchFamily="34" charset="0"/>
              </a:rPr>
              <a:t>K přihláškám, které jsou podány </a:t>
            </a:r>
            <a:r>
              <a:rPr lang="cs-CZ" sz="2400" b="1" i="0" u="sng" dirty="0">
                <a:solidFill>
                  <a:srgbClr val="FF0000"/>
                </a:solidFill>
                <a:effectLst/>
                <a:latin typeface="Arial" panose="020B0604020202020204" pitchFamily="34" charset="0"/>
              </a:rPr>
              <a:t>později</a:t>
            </a:r>
            <a:r>
              <a:rPr lang="cs-CZ" sz="2400" b="1" i="0" dirty="0">
                <a:solidFill>
                  <a:srgbClr val="FF0000"/>
                </a:solidFill>
                <a:effectLst/>
                <a:latin typeface="Arial" panose="020B0604020202020204" pitchFamily="34" charset="0"/>
              </a:rPr>
              <a:t>, insolvenční soud </a:t>
            </a:r>
            <a:r>
              <a:rPr lang="cs-CZ" sz="2400" b="1" i="0" u="sng" dirty="0">
                <a:solidFill>
                  <a:srgbClr val="FF0000"/>
                </a:solidFill>
                <a:effectLst/>
                <a:latin typeface="Arial" panose="020B0604020202020204" pitchFamily="34" charset="0"/>
              </a:rPr>
              <a:t>nepřihlíží</a:t>
            </a:r>
            <a:r>
              <a:rPr lang="cs-CZ" sz="2400" b="1" i="0" dirty="0">
                <a:solidFill>
                  <a:srgbClr val="FF0000"/>
                </a:solidFill>
                <a:effectLst/>
                <a:latin typeface="Arial" panose="020B0604020202020204" pitchFamily="34" charset="0"/>
              </a:rPr>
              <a:t> </a:t>
            </a:r>
            <a:r>
              <a:rPr lang="cs-CZ" sz="2400" b="1" i="0" dirty="0">
                <a:solidFill>
                  <a:srgbClr val="000000"/>
                </a:solidFill>
                <a:effectLst/>
                <a:latin typeface="Arial" panose="020B0604020202020204" pitchFamily="34" charset="0"/>
              </a:rPr>
              <a:t>a takto uplatněné pohledávky se v insolvenčním řízení neuspokojují.</a:t>
            </a:r>
          </a:p>
          <a:p>
            <a:pPr algn="just"/>
            <a:endParaRPr lang="cs-CZ" sz="2400" b="1" dirty="0">
              <a:solidFill>
                <a:srgbClr val="000000"/>
              </a:solidFill>
              <a:latin typeface="Arial" panose="020B0604020202020204" pitchFamily="34" charset="0"/>
            </a:endParaRPr>
          </a:p>
          <a:p>
            <a:pPr algn="just"/>
            <a:r>
              <a:rPr lang="cs-CZ" sz="2400" b="1" i="0" dirty="0">
                <a:solidFill>
                  <a:srgbClr val="FF8400"/>
                </a:solidFill>
                <a:effectLst/>
                <a:latin typeface="Arial" panose="020B0604020202020204" pitchFamily="34" charset="0"/>
              </a:rPr>
              <a:t>§ 185</a:t>
            </a:r>
          </a:p>
          <a:p>
            <a:pPr algn="just"/>
            <a:r>
              <a:rPr lang="cs-CZ" sz="2400" b="0" i="0" dirty="0">
                <a:solidFill>
                  <a:srgbClr val="000000"/>
                </a:solidFill>
                <a:effectLst/>
                <a:latin typeface="Arial" panose="020B0604020202020204" pitchFamily="34" charset="0"/>
              </a:rPr>
              <a:t>Jestliže v průběhu insolvenčního řízení nastala skutečnost, na základě které se podle tohoto zákona </a:t>
            </a:r>
            <a:r>
              <a:rPr lang="cs-CZ" sz="2400" b="1" i="0" u="sng" dirty="0">
                <a:solidFill>
                  <a:srgbClr val="000000"/>
                </a:solidFill>
                <a:effectLst/>
                <a:latin typeface="Arial" panose="020B0604020202020204" pitchFamily="34" charset="0"/>
              </a:rPr>
              <a:t>k přihlášce pohledávky nebo k přihlášené pohledávce nepřihlíží, insolvenční soud odmítne přihlášku rozhodnutím</a:t>
            </a:r>
            <a:r>
              <a:rPr lang="cs-CZ" sz="2400" b="0" i="0" dirty="0">
                <a:solidFill>
                  <a:srgbClr val="000000"/>
                </a:solidFill>
                <a:effectLst/>
                <a:latin typeface="Arial" panose="020B0604020202020204" pitchFamily="34" charset="0"/>
              </a:rPr>
              <a:t>, proti kterému může podat odvolání jen přihlášený věřitel. Právní mocí takového rozhodnutí účast tohoto věřitele v insolvenčním řízení končí; o tom insolvenční soud přihlášeného věřitele uvědomí ve výroku rozhodnutí.</a:t>
            </a:r>
          </a:p>
          <a:p>
            <a:pPr algn="just"/>
            <a:endParaRPr lang="cs-CZ" sz="2800" b="1"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856787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51B8DAD-3CF4-BD04-8B3A-AE9445169C34}"/>
              </a:ext>
            </a:extLst>
          </p:cNvPr>
          <p:cNvSpPr txBox="1"/>
          <p:nvPr/>
        </p:nvSpPr>
        <p:spPr>
          <a:xfrm>
            <a:off x="550415" y="337351"/>
            <a:ext cx="11212497" cy="5632311"/>
          </a:xfrm>
          <a:prstGeom prst="rect">
            <a:avLst/>
          </a:prstGeom>
          <a:noFill/>
        </p:spPr>
        <p:txBody>
          <a:bodyPr wrap="square">
            <a:spAutoFit/>
          </a:bodyPr>
          <a:lstStyle/>
          <a:p>
            <a:r>
              <a:rPr lang="cs-CZ" sz="2400" b="1" i="0" dirty="0">
                <a:solidFill>
                  <a:srgbClr val="212529"/>
                </a:solidFill>
                <a:effectLst/>
              </a:rPr>
              <a:t>K přihlášce pohledávky, kterou nelze přezkoumat pro její vady nebo neúplnost</a:t>
            </a:r>
            <a:r>
              <a:rPr lang="cs-CZ" sz="2400" b="0" i="0" dirty="0">
                <a:solidFill>
                  <a:srgbClr val="212529"/>
                </a:solidFill>
                <a:effectLst/>
              </a:rPr>
              <a:t>, </a:t>
            </a:r>
            <a:r>
              <a:rPr lang="cs-CZ" sz="2400" b="1" i="0" dirty="0">
                <a:solidFill>
                  <a:srgbClr val="212529"/>
                </a:solidFill>
                <a:effectLst/>
              </a:rPr>
              <a:t>se</a:t>
            </a:r>
            <a:r>
              <a:rPr lang="cs-CZ" sz="2400" b="0" i="0" dirty="0">
                <a:solidFill>
                  <a:srgbClr val="212529"/>
                </a:solidFill>
                <a:effectLst/>
              </a:rPr>
              <a:t> ve smyslu § 185 ve spojení s ustanovením § 188 odst. 2 IZ </a:t>
            </a:r>
            <a:r>
              <a:rPr lang="cs-CZ" sz="2400" b="1" i="0" dirty="0">
                <a:solidFill>
                  <a:srgbClr val="212529"/>
                </a:solidFill>
                <a:effectLst/>
              </a:rPr>
              <a:t>nepřihlíží (nezvratně) ode dne, kdy přihlašovateli pohledávky marně uplynula lhůta určená mu insolvenčním správcem v řádné výzvě k </a:t>
            </a:r>
            <a:r>
              <a:rPr lang="cs-CZ" sz="2400" b="1" i="0" u="sng" dirty="0">
                <a:solidFill>
                  <a:srgbClr val="212529"/>
                </a:solidFill>
                <a:effectLst/>
              </a:rPr>
              <a:t>odstranění vad přihlášky</a:t>
            </a:r>
            <a:r>
              <a:rPr lang="cs-CZ" sz="2400" b="1" i="0" dirty="0">
                <a:solidFill>
                  <a:srgbClr val="212529"/>
                </a:solidFill>
                <a:effectLst/>
              </a:rPr>
              <a:t>.</a:t>
            </a:r>
            <a:r>
              <a:rPr lang="cs-CZ" sz="2400" b="0" i="0" dirty="0">
                <a:solidFill>
                  <a:srgbClr val="212529"/>
                </a:solidFill>
                <a:effectLst/>
              </a:rPr>
              <a:t> </a:t>
            </a:r>
          </a:p>
          <a:p>
            <a:endParaRPr lang="cs-CZ" b="1" i="0" dirty="0">
              <a:solidFill>
                <a:srgbClr val="212529"/>
              </a:solidFill>
              <a:effectLst/>
            </a:endParaRPr>
          </a:p>
          <a:p>
            <a:r>
              <a:rPr lang="cs-CZ" b="1" i="0" dirty="0">
                <a:solidFill>
                  <a:srgbClr val="212529"/>
                </a:solidFill>
                <a:effectLst/>
              </a:rPr>
              <a:t>K tomu viz usnesení Vrchního soudu v Praze </a:t>
            </a:r>
            <a:r>
              <a:rPr lang="cs-CZ" b="1" i="0" dirty="0" err="1">
                <a:solidFill>
                  <a:srgbClr val="212529"/>
                </a:solidFill>
                <a:effectLst/>
              </a:rPr>
              <a:t>sp</a:t>
            </a:r>
            <a:r>
              <a:rPr lang="cs-CZ" b="1" i="0" dirty="0">
                <a:solidFill>
                  <a:srgbClr val="212529"/>
                </a:solidFill>
                <a:effectLst/>
              </a:rPr>
              <a:t>. zn. KSUL 45 INS 150/2008, 1 VSPH 103/2008 ze dne 16. 7. 2008</a:t>
            </a:r>
            <a:r>
              <a:rPr lang="cs-CZ" b="0" i="0" dirty="0">
                <a:solidFill>
                  <a:srgbClr val="212529"/>
                </a:solidFill>
                <a:effectLst/>
              </a:rPr>
              <a:t>, uveřejněné </a:t>
            </a:r>
            <a:r>
              <a:rPr lang="cs-CZ" b="1" i="0" dirty="0">
                <a:solidFill>
                  <a:srgbClr val="212529"/>
                </a:solidFill>
                <a:effectLst/>
              </a:rPr>
              <a:t>pod č. 37/2009 Sbírky soudních rozhodnutí a stanovisek </a:t>
            </a:r>
            <a:r>
              <a:rPr lang="cs-CZ" b="0" i="0" dirty="0">
                <a:solidFill>
                  <a:srgbClr val="212529"/>
                </a:solidFill>
                <a:effectLst/>
              </a:rPr>
              <a:t>(dále R 37/2009). </a:t>
            </a:r>
          </a:p>
          <a:p>
            <a:endParaRPr lang="cs-CZ" dirty="0">
              <a:solidFill>
                <a:srgbClr val="212529"/>
              </a:solidFill>
            </a:endParaRPr>
          </a:p>
          <a:p>
            <a:pPr algn="just"/>
            <a:r>
              <a:rPr lang="cs-CZ" b="0" i="0" dirty="0">
                <a:solidFill>
                  <a:srgbClr val="212529"/>
                </a:solidFill>
                <a:effectLst/>
              </a:rPr>
              <a:t>Dále viz</a:t>
            </a:r>
            <a:r>
              <a:rPr lang="cs-CZ" b="1" i="0" dirty="0">
                <a:solidFill>
                  <a:srgbClr val="212529"/>
                </a:solidFill>
                <a:effectLst/>
              </a:rPr>
              <a:t> usnesení Nejvyššího soudu sen. zn. 29 NSCŘ 39/2014 ze dne 27. 11. 2014</a:t>
            </a:r>
            <a:r>
              <a:rPr lang="cs-CZ" b="0" i="0" dirty="0">
                <a:solidFill>
                  <a:srgbClr val="212529"/>
                </a:solidFill>
                <a:effectLst/>
              </a:rPr>
              <a:t>, uveřejněné</a:t>
            </a:r>
            <a:r>
              <a:rPr lang="cs-CZ" b="1" i="0" dirty="0">
                <a:solidFill>
                  <a:srgbClr val="212529"/>
                </a:solidFill>
                <a:effectLst/>
              </a:rPr>
              <a:t> pod č. 39/2015 Sbírky soudních rozhodnutí a stanovisek </a:t>
            </a:r>
            <a:r>
              <a:rPr lang="cs-CZ" b="0" i="0" dirty="0">
                <a:solidFill>
                  <a:srgbClr val="212529"/>
                </a:solidFill>
                <a:effectLst/>
              </a:rPr>
              <a:t>s právní větou:</a:t>
            </a:r>
          </a:p>
          <a:p>
            <a:pPr algn="just"/>
            <a:endParaRPr lang="cs-CZ" b="0" i="0" dirty="0">
              <a:solidFill>
                <a:srgbClr val="212529"/>
              </a:solidFill>
              <a:effectLst/>
            </a:endParaRPr>
          </a:p>
          <a:p>
            <a:pPr algn="just"/>
            <a:r>
              <a:rPr lang="cs-CZ" sz="2400" b="1" i="1" dirty="0">
                <a:solidFill>
                  <a:srgbClr val="212529"/>
                </a:solidFill>
                <a:effectLst/>
              </a:rPr>
              <a:t>Jestliže vady nebo neúplnost přihlášky</a:t>
            </a:r>
            <a:r>
              <a:rPr lang="cs-CZ" sz="2400" b="0" i="1" dirty="0">
                <a:solidFill>
                  <a:srgbClr val="212529"/>
                </a:solidFill>
                <a:effectLst/>
              </a:rPr>
              <a:t> pohledávky do insolvenčního řízení, které brání jejímu zařazení na seznam přihlášených pohledávek [§ 189 odst. 1 IZ (věta druhá), v rozhodném znění], </a:t>
            </a:r>
            <a:r>
              <a:rPr lang="cs-CZ" sz="2400" b="1" i="1" dirty="0">
                <a:solidFill>
                  <a:srgbClr val="212529"/>
                </a:solidFill>
                <a:effectLst/>
              </a:rPr>
              <a:t>nebrání současně posouzení včasnosti přihlášky, takže lze uzavřít, že</a:t>
            </a:r>
            <a:r>
              <a:rPr lang="cs-CZ" sz="2400" b="0" i="1" dirty="0">
                <a:solidFill>
                  <a:srgbClr val="212529"/>
                </a:solidFill>
                <a:effectLst/>
              </a:rPr>
              <a:t> přihláška </a:t>
            </a:r>
            <a:r>
              <a:rPr lang="cs-CZ" sz="2400" b="1" i="1" dirty="0">
                <a:solidFill>
                  <a:srgbClr val="212529"/>
                </a:solidFill>
                <a:effectLst/>
              </a:rPr>
              <a:t>je opožděná</a:t>
            </a:r>
            <a:r>
              <a:rPr lang="cs-CZ" sz="2400" b="0" i="1" dirty="0">
                <a:solidFill>
                  <a:srgbClr val="212529"/>
                </a:solidFill>
                <a:effectLst/>
              </a:rPr>
              <a:t>, </a:t>
            </a:r>
            <a:r>
              <a:rPr lang="cs-CZ" sz="2400" b="1" i="1" dirty="0">
                <a:solidFill>
                  <a:srgbClr val="212529"/>
                </a:solidFill>
                <a:effectLst/>
              </a:rPr>
              <a:t>lze přihlášku </a:t>
            </a:r>
            <a:r>
              <a:rPr lang="cs-CZ" sz="2400" b="0" i="1" dirty="0">
                <a:solidFill>
                  <a:srgbClr val="212529"/>
                </a:solidFill>
                <a:effectLst/>
              </a:rPr>
              <a:t>pohledávky </a:t>
            </a:r>
            <a:r>
              <a:rPr lang="cs-CZ" sz="2400" b="1" i="1" dirty="0">
                <a:solidFill>
                  <a:srgbClr val="212529"/>
                </a:solidFill>
                <a:effectLst/>
              </a:rPr>
              <a:t>z tohoto důvodu odmítnout </a:t>
            </a:r>
            <a:r>
              <a:rPr lang="cs-CZ" sz="2400" b="0" i="1" dirty="0">
                <a:solidFill>
                  <a:srgbClr val="212529"/>
                </a:solidFill>
                <a:effectLst/>
              </a:rPr>
              <a:t>(§ 173 odst. 1, § 185 IZ), </a:t>
            </a:r>
            <a:r>
              <a:rPr lang="cs-CZ" sz="2400" b="1" i="1" dirty="0">
                <a:solidFill>
                  <a:srgbClr val="212529"/>
                </a:solidFill>
                <a:effectLst/>
              </a:rPr>
              <a:t>aniž by předtím bylo nutné odstraňovat vady přihlášky.</a:t>
            </a:r>
            <a:endParaRPr lang="cs-CZ" sz="2400" b="0" i="0" dirty="0">
              <a:solidFill>
                <a:srgbClr val="212529"/>
              </a:solidFill>
              <a:effectLst/>
            </a:endParaRPr>
          </a:p>
          <a:p>
            <a:endParaRPr lang="cs-CZ" dirty="0"/>
          </a:p>
        </p:txBody>
      </p:sp>
    </p:spTree>
    <p:extLst>
      <p:ext uri="{BB962C8B-B14F-4D97-AF65-F5344CB8AC3E}">
        <p14:creationId xmlns:p14="http://schemas.microsoft.com/office/powerpoint/2010/main" val="917488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541B344-E602-969E-8379-C417B1FF9152}"/>
              </a:ext>
            </a:extLst>
          </p:cNvPr>
          <p:cNvSpPr txBox="1"/>
          <p:nvPr/>
        </p:nvSpPr>
        <p:spPr>
          <a:xfrm>
            <a:off x="612559" y="319596"/>
            <a:ext cx="11310152" cy="6001643"/>
          </a:xfrm>
          <a:prstGeom prst="rect">
            <a:avLst/>
          </a:prstGeom>
          <a:noFill/>
        </p:spPr>
        <p:txBody>
          <a:bodyPr wrap="square">
            <a:spAutoFit/>
          </a:bodyPr>
          <a:lstStyle/>
          <a:p>
            <a:r>
              <a:rPr lang="cs-CZ" sz="2400" b="1" i="1" dirty="0">
                <a:solidFill>
                  <a:srgbClr val="212529"/>
                </a:solidFill>
                <a:effectLst/>
              </a:rPr>
              <a:t>Insolvenční soud dospěje po přezkoumání náležitostí přihlášky k závěru, že přihláška pohledávky vskutku má vady nebo je neúplná, pro tyto nedostatky ji nelze přezkoumat a přihlašovatel pohledávky tyto nedostatky ve správně stanovené lhůtě neodstranil, ač k tomu byl insolvenčním správcem řádně vyzván, v takovém případě bude namístě přihlášku - bez další výzvy - odmítnout</a:t>
            </a:r>
            <a:r>
              <a:rPr lang="cs-CZ" sz="2400" b="0" i="1" dirty="0">
                <a:solidFill>
                  <a:srgbClr val="212529"/>
                </a:solidFill>
                <a:effectLst/>
              </a:rPr>
              <a:t> (</a:t>
            </a:r>
            <a:r>
              <a:rPr lang="cs-CZ" sz="2400" b="0" i="0" dirty="0">
                <a:solidFill>
                  <a:srgbClr val="212529"/>
                </a:solidFill>
                <a:effectLst/>
              </a:rPr>
              <a:t>§ 185 IZ</a:t>
            </a:r>
            <a:r>
              <a:rPr lang="cs-CZ" sz="2400" b="0" i="1" dirty="0">
                <a:solidFill>
                  <a:srgbClr val="212529"/>
                </a:solidFill>
                <a:effectLst/>
              </a:rPr>
              <a:t>).</a:t>
            </a:r>
          </a:p>
          <a:p>
            <a:endParaRPr lang="cs-CZ" sz="2400" i="1" dirty="0">
              <a:solidFill>
                <a:srgbClr val="212529"/>
              </a:solidFill>
            </a:endParaRPr>
          </a:p>
          <a:p>
            <a:r>
              <a:rPr lang="cs-CZ" sz="2400" i="1" dirty="0">
                <a:solidFill>
                  <a:srgbClr val="212529"/>
                </a:solidFill>
              </a:rPr>
              <a:t>-----</a:t>
            </a:r>
          </a:p>
          <a:p>
            <a:endParaRPr lang="cs-CZ" sz="2400" i="1" dirty="0">
              <a:solidFill>
                <a:srgbClr val="212529"/>
              </a:solidFill>
            </a:endParaRPr>
          </a:p>
          <a:p>
            <a:r>
              <a:rPr lang="cs-CZ" sz="2400" b="1" i="1" dirty="0">
                <a:solidFill>
                  <a:srgbClr val="000000"/>
                </a:solidFill>
                <a:effectLst/>
              </a:rPr>
              <a:t>Prostřednictvím usnesení o odmítnutí přihlášky podle § 185 insolvenčního zákona se v insolvenčním řízení deklaruje již dříve nastalá skutečnost, s jejíž existencí spojuje insolvenční zákon ten důsledek, že se nepřihlíží k přihlášce pohledávky nebo k přihlášené pohledávce.</a:t>
            </a:r>
          </a:p>
          <a:p>
            <a:r>
              <a:rPr lang="cs-CZ" sz="2400" b="0" i="0" dirty="0">
                <a:solidFill>
                  <a:srgbClr val="000000"/>
                </a:solidFill>
                <a:effectLst/>
              </a:rPr>
              <a:t>(srov. důvody v usnesení Nejvyššího soudu ze dne 16. prosince 2009, sen. zn. 29 NSČR 18/2009,</a:t>
            </a:r>
            <a:endParaRPr lang="cs-CZ" sz="2400" b="0" i="1" dirty="0">
              <a:solidFill>
                <a:srgbClr val="212529"/>
              </a:solidFill>
              <a:effectLst/>
            </a:endParaRPr>
          </a:p>
          <a:p>
            <a:endParaRPr lang="cs-CZ" sz="2400" i="1" dirty="0">
              <a:solidFill>
                <a:srgbClr val="212529"/>
              </a:solidFill>
            </a:endParaRPr>
          </a:p>
          <a:p>
            <a:endParaRPr lang="cs-CZ" sz="2400" dirty="0"/>
          </a:p>
        </p:txBody>
      </p:sp>
    </p:spTree>
    <p:extLst>
      <p:ext uri="{BB962C8B-B14F-4D97-AF65-F5344CB8AC3E}">
        <p14:creationId xmlns:p14="http://schemas.microsoft.com/office/powerpoint/2010/main" val="110633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F39AFEF-2C53-C492-C570-251B06B97EC2}"/>
              </a:ext>
            </a:extLst>
          </p:cNvPr>
          <p:cNvSpPr txBox="1"/>
          <p:nvPr/>
        </p:nvSpPr>
        <p:spPr>
          <a:xfrm>
            <a:off x="0" y="0"/>
            <a:ext cx="12192000" cy="7017306"/>
          </a:xfrm>
          <a:prstGeom prst="rect">
            <a:avLst/>
          </a:prstGeom>
          <a:noFill/>
        </p:spPr>
        <p:txBody>
          <a:bodyPr wrap="square">
            <a:spAutoFit/>
          </a:bodyPr>
          <a:lstStyle/>
          <a:p>
            <a:r>
              <a:rPr lang="cs-CZ" sz="2400" b="1" dirty="0"/>
              <a:t>O jaké rozhodnutí jde?</a:t>
            </a:r>
          </a:p>
          <a:p>
            <a:r>
              <a:rPr lang="cs-CZ" sz="2400" dirty="0"/>
              <a:t>Pravomocné rozhodnutí orgánu veřejné moci, který není správcem daně, vydané při výkonu veřejné moci a je jím uložena platební povinnost k peněžitému plnění určenému do veřejného rozpočtu.</a:t>
            </a:r>
          </a:p>
          <a:p>
            <a:endParaRPr lang="cs-CZ" sz="2400" dirty="0"/>
          </a:p>
          <a:p>
            <a:r>
              <a:rPr lang="cs-CZ" sz="2400" b="1" dirty="0"/>
              <a:t>Orgán veřejné moci uloží peněžité plnění například podle:</a:t>
            </a:r>
            <a:endParaRPr lang="cs-CZ" sz="2400" dirty="0"/>
          </a:p>
          <a:p>
            <a:r>
              <a:rPr lang="cs-CZ" sz="2400" dirty="0"/>
              <a:t>- </a:t>
            </a:r>
            <a:r>
              <a:rPr lang="cs-CZ" sz="2400" b="1" dirty="0"/>
              <a:t>Zákona č. 361/2000 Sb., </a:t>
            </a:r>
            <a:r>
              <a:rPr lang="cs-CZ" sz="2400" dirty="0"/>
              <a:t>o silničním provozu, ve znění pozdějších předpisů (např. za překročení nejvyšší dovolené rychlosti, jízdu na červenou, nesprávné parkování, telefonování za jízdy, předjíždění vozidla tam, kde je to zakázáno, nedání přednosti, porušení omezení jízdy některých vozidel, přestupky v rámci objektivní odpovědnosti provozovatele vozidla a další)</a:t>
            </a:r>
          </a:p>
          <a:p>
            <a:endParaRPr lang="cs-CZ" sz="2400" dirty="0"/>
          </a:p>
          <a:p>
            <a:r>
              <a:rPr lang="cs-CZ" sz="2400" dirty="0"/>
              <a:t>- </a:t>
            </a:r>
            <a:r>
              <a:rPr lang="cs-CZ" sz="2400" b="1" dirty="0"/>
              <a:t>Zákona č. 13/1997 Sb., </a:t>
            </a:r>
            <a:r>
              <a:rPr lang="cs-CZ" sz="2400" dirty="0"/>
              <a:t>o pozemních komunikacích, ve znění pozdějších předpisů (např. za užití zpoplatněné komunikace bez uhrazení mýtného nebo časového poplatku, za řízení přetíženého vozidla a další)</a:t>
            </a:r>
          </a:p>
          <a:p>
            <a:endParaRPr lang="cs-CZ" sz="2400" dirty="0"/>
          </a:p>
          <a:p>
            <a:r>
              <a:rPr lang="cs-CZ" sz="2400" dirty="0"/>
              <a:t>- </a:t>
            </a:r>
            <a:r>
              <a:rPr lang="cs-CZ" sz="2400" b="1" dirty="0"/>
              <a:t>Zákona č. 111/1994 Sb., </a:t>
            </a:r>
            <a:r>
              <a:rPr lang="cs-CZ" sz="2400" dirty="0"/>
              <a:t>o silniční dopravě, ve znění pozdějších předpisů (např. za nevedení záznamů o době řízení, bezpečnostních přestávkách a době odpočinku, předložení neplatného dokladu, přestupky spojené s přepravou nebezpečných látek a další)</a:t>
            </a:r>
          </a:p>
          <a:p>
            <a:endParaRPr lang="cs-CZ" dirty="0"/>
          </a:p>
        </p:txBody>
      </p:sp>
    </p:spTree>
    <p:extLst>
      <p:ext uri="{BB962C8B-B14F-4D97-AF65-F5344CB8AC3E}">
        <p14:creationId xmlns:p14="http://schemas.microsoft.com/office/powerpoint/2010/main" val="2140304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C8F88AE-93D3-6092-A09A-31DDA204428E}"/>
              </a:ext>
            </a:extLst>
          </p:cNvPr>
          <p:cNvSpPr txBox="1"/>
          <p:nvPr/>
        </p:nvSpPr>
        <p:spPr>
          <a:xfrm>
            <a:off x="195308" y="117693"/>
            <a:ext cx="11825057" cy="6340197"/>
          </a:xfrm>
          <a:prstGeom prst="rect">
            <a:avLst/>
          </a:prstGeom>
          <a:noFill/>
        </p:spPr>
        <p:txBody>
          <a:bodyPr wrap="square">
            <a:spAutoFit/>
          </a:bodyPr>
          <a:lstStyle/>
          <a:p>
            <a:r>
              <a:rPr lang="cs-CZ" sz="2800" dirty="0"/>
              <a:t>Jestliže </a:t>
            </a:r>
            <a:r>
              <a:rPr lang="cs-CZ" sz="2800" b="1" dirty="0"/>
              <a:t>přihlášená pohledávka </a:t>
            </a:r>
            <a:r>
              <a:rPr lang="cs-CZ" sz="2800" dirty="0"/>
              <a:t>byla</a:t>
            </a:r>
            <a:r>
              <a:rPr lang="cs-CZ" sz="2800" b="1" dirty="0"/>
              <a:t> popřena insolvenčním správcem, věřitel </a:t>
            </a:r>
            <a:r>
              <a:rPr lang="cs-CZ" sz="2800" dirty="0"/>
              <a:t>této</a:t>
            </a:r>
            <a:r>
              <a:rPr lang="cs-CZ" sz="2800" b="1" dirty="0"/>
              <a:t> popřené pohledávky může uplatnit své právo žalobou na určení </a:t>
            </a:r>
            <a:r>
              <a:rPr lang="cs-CZ" sz="2800" dirty="0"/>
              <a:t>pravosti, výše nebo </a:t>
            </a:r>
            <a:r>
              <a:rPr lang="cs-CZ" sz="2800" b="1" dirty="0"/>
              <a:t>pořadí </a:t>
            </a:r>
            <a:r>
              <a:rPr lang="cs-CZ" sz="2800" dirty="0"/>
              <a:t>popřené pohledávky podanou </a:t>
            </a:r>
            <a:r>
              <a:rPr lang="cs-CZ" sz="2800" b="1" dirty="0"/>
              <a:t>u insolvenčního soudu </a:t>
            </a:r>
            <a:r>
              <a:rPr lang="cs-CZ" sz="2800" dirty="0"/>
              <a:t>(§ 198 odst. 1 IZ), tedy u soudu, před nímž insolvenční řízení probíhá [§ 2 písm. b) IZ], a který je k projednání této žaloby příslušný dle § 7a písm. a) IZ a § 7b odst. 4 IZ. Jedná se o</a:t>
            </a:r>
            <a:r>
              <a:rPr lang="cs-CZ" sz="2800" b="1" dirty="0"/>
              <a:t> tzv. „odporovou žalobu” </a:t>
            </a:r>
            <a:r>
              <a:rPr lang="cs-CZ" sz="2800" dirty="0"/>
              <a:t>(nezaměňovat s odpůrčí žalobou)</a:t>
            </a:r>
            <a:r>
              <a:rPr lang="cs-CZ" sz="2800" b="1" dirty="0"/>
              <a:t>; řízení o ní je incidenčním sporem</a:t>
            </a:r>
            <a:r>
              <a:rPr lang="cs-CZ" sz="2800" dirty="0"/>
              <a:t> [§ 159 odst. 1 písm. b) IZ].</a:t>
            </a:r>
          </a:p>
          <a:p>
            <a:endParaRPr lang="cs-CZ" sz="2800" dirty="0"/>
          </a:p>
          <a:p>
            <a:r>
              <a:rPr lang="cs-CZ" sz="2800" b="1" dirty="0"/>
              <a:t>Pohledávky přihlašované z pokut (obecně), jsou již vykonatelné. Je zde tedy pravomocně určena výše pohledávky a zároveň i její splatnost (rozhodnutím, popřípadě listinou, která je exekučním titulem, na jejichž základě se pohledávka stala vykonatelnou, byl totiž stanoven jen základ a výše pohledávky). </a:t>
            </a:r>
            <a:r>
              <a:rPr lang="cs-CZ" sz="2800" b="1" dirty="0">
                <a:solidFill>
                  <a:srgbClr val="FF0000"/>
                </a:solidFill>
              </a:rPr>
              <a:t>Insolvenční správce ji tedy může vyloučit pouze z pořadí. </a:t>
            </a:r>
          </a:p>
          <a:p>
            <a:endParaRPr lang="cs-CZ" sz="2400" dirty="0"/>
          </a:p>
          <a:p>
            <a:endParaRPr lang="cs-CZ" dirty="0"/>
          </a:p>
        </p:txBody>
      </p:sp>
    </p:spTree>
    <p:extLst>
      <p:ext uri="{BB962C8B-B14F-4D97-AF65-F5344CB8AC3E}">
        <p14:creationId xmlns:p14="http://schemas.microsoft.com/office/powerpoint/2010/main" val="116394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56D7997-5FE1-0C41-130A-382D0CD97826}"/>
              </a:ext>
            </a:extLst>
          </p:cNvPr>
          <p:cNvSpPr txBox="1"/>
          <p:nvPr/>
        </p:nvSpPr>
        <p:spPr>
          <a:xfrm>
            <a:off x="550416" y="328474"/>
            <a:ext cx="11274639" cy="4770537"/>
          </a:xfrm>
          <a:prstGeom prst="rect">
            <a:avLst/>
          </a:prstGeom>
          <a:noFill/>
        </p:spPr>
        <p:txBody>
          <a:bodyPr wrap="square">
            <a:spAutoFit/>
          </a:bodyPr>
          <a:lstStyle/>
          <a:p>
            <a:r>
              <a:rPr lang="cs-CZ" sz="2800" dirty="0"/>
              <a:t>Jestliže </a:t>
            </a:r>
            <a:r>
              <a:rPr lang="cs-CZ" sz="2800" b="1" dirty="0"/>
              <a:t>přihlášená pohledávka </a:t>
            </a:r>
            <a:r>
              <a:rPr lang="cs-CZ" sz="2800" dirty="0"/>
              <a:t>byla</a:t>
            </a:r>
            <a:r>
              <a:rPr lang="cs-CZ" sz="2800" b="1" dirty="0"/>
              <a:t> popřena insolvenčním správcem, věřitel </a:t>
            </a:r>
            <a:r>
              <a:rPr lang="cs-CZ" sz="2800" dirty="0"/>
              <a:t>této</a:t>
            </a:r>
            <a:r>
              <a:rPr lang="cs-CZ" sz="2800" b="1" dirty="0"/>
              <a:t> popřené pohledávky může uplatnit své právo žalobou na určení </a:t>
            </a:r>
            <a:r>
              <a:rPr lang="cs-CZ" sz="2800" dirty="0"/>
              <a:t>pravosti, výše nebo </a:t>
            </a:r>
            <a:r>
              <a:rPr lang="cs-CZ" sz="2800" b="1" dirty="0"/>
              <a:t>pořadí </a:t>
            </a:r>
            <a:r>
              <a:rPr lang="cs-CZ" sz="2800" dirty="0"/>
              <a:t>popřené pohledávky podanou </a:t>
            </a:r>
            <a:r>
              <a:rPr lang="cs-CZ" sz="2800" b="1" dirty="0"/>
              <a:t>u insolvenčního soudu </a:t>
            </a:r>
            <a:r>
              <a:rPr lang="cs-CZ" sz="2800" dirty="0"/>
              <a:t>(§ 198 odst. 1 IZ), tedy u soudu, před nímž insolvenční řízení probíhá [§ 2 písm. b) IZ], a který je k projednání této žaloby příslušný dle § 7a písm. a) IZ a § 7b odst. 4 IZ. Jedná se o</a:t>
            </a:r>
            <a:r>
              <a:rPr lang="cs-CZ" sz="2800" b="1" dirty="0"/>
              <a:t> tzv. „odporovou žalobu” </a:t>
            </a:r>
            <a:r>
              <a:rPr lang="cs-CZ" sz="2800" dirty="0"/>
              <a:t>(nezaměňovat s odpůrčí žalobou)</a:t>
            </a:r>
            <a:r>
              <a:rPr lang="cs-CZ" sz="2800" b="1" dirty="0"/>
              <a:t>; řízení o ní je incidenčním sporem</a:t>
            </a:r>
            <a:r>
              <a:rPr lang="cs-CZ" sz="2800" dirty="0"/>
              <a:t> [§ 159 odst. 1 písm. b) IZ].</a:t>
            </a:r>
          </a:p>
          <a:p>
            <a:endParaRPr lang="cs-CZ" sz="2800" dirty="0"/>
          </a:p>
          <a:p>
            <a:r>
              <a:rPr lang="cs-CZ" sz="2800" b="1" dirty="0">
                <a:solidFill>
                  <a:srgbClr val="FF0000"/>
                </a:solidFill>
              </a:rPr>
              <a:t>Nepodávat!</a:t>
            </a:r>
          </a:p>
          <a:p>
            <a:endParaRPr lang="cs-CZ" sz="2400" dirty="0"/>
          </a:p>
        </p:txBody>
      </p:sp>
    </p:spTree>
    <p:extLst>
      <p:ext uri="{BB962C8B-B14F-4D97-AF65-F5344CB8AC3E}">
        <p14:creationId xmlns:p14="http://schemas.microsoft.com/office/powerpoint/2010/main" val="1362107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5972AB4-50AF-2B67-1C52-E3D6EC0285FC}"/>
              </a:ext>
            </a:extLst>
          </p:cNvPr>
          <p:cNvSpPr txBox="1"/>
          <p:nvPr/>
        </p:nvSpPr>
        <p:spPr>
          <a:xfrm>
            <a:off x="426128" y="239697"/>
            <a:ext cx="11523216" cy="6555641"/>
          </a:xfrm>
          <a:prstGeom prst="rect">
            <a:avLst/>
          </a:prstGeom>
          <a:noFill/>
        </p:spPr>
        <p:txBody>
          <a:bodyPr wrap="square">
            <a:spAutoFit/>
          </a:bodyPr>
          <a:lstStyle/>
          <a:p>
            <a:r>
              <a:rPr lang="cs-CZ" sz="2800" dirty="0"/>
              <a:t>V případě, že insolvenční správce popřel pohledávku </a:t>
            </a:r>
            <a:r>
              <a:rPr lang="cs-CZ" sz="2800" b="1" u="sng" dirty="0"/>
              <a:t>jen co do jejího pořadí</a:t>
            </a:r>
            <a:r>
              <a:rPr lang="cs-CZ" sz="2800" dirty="0"/>
              <a:t>, je na věřiteli popřené pohledávky, aby popřené pořadí příslušnou určovací žalobou obhajoval (viz. závěry </a:t>
            </a:r>
            <a:r>
              <a:rPr lang="cs-CZ" sz="2800" b="1" dirty="0"/>
              <a:t>usnesení Nejvyššího soudu </a:t>
            </a:r>
            <a:r>
              <a:rPr lang="cs-CZ" sz="2800" b="1" dirty="0" err="1"/>
              <a:t>sp</a:t>
            </a:r>
            <a:r>
              <a:rPr lang="cs-CZ" sz="2800" b="1" dirty="0"/>
              <a:t>. zn. 29 </a:t>
            </a:r>
            <a:r>
              <a:rPr lang="cs-CZ" sz="2800" b="1" dirty="0" err="1"/>
              <a:t>ICdo</a:t>
            </a:r>
            <a:r>
              <a:rPr lang="cs-CZ" sz="2800" b="1" dirty="0"/>
              <a:t> 11/2012 [KSPH 41 INS 10743/2010, 41 </a:t>
            </a:r>
            <a:r>
              <a:rPr lang="cs-CZ" sz="2800" b="1" dirty="0" err="1"/>
              <a:t>ICm</a:t>
            </a:r>
            <a:r>
              <a:rPr lang="cs-CZ" sz="2800" b="1" dirty="0"/>
              <a:t> 1122/2011] ze dne 28. 2. 2013</a:t>
            </a:r>
            <a:r>
              <a:rPr lang="cs-CZ" sz="2800" dirty="0"/>
              <a:t>, uveřejněného </a:t>
            </a:r>
            <a:r>
              <a:rPr lang="cs-CZ" sz="2800" b="1" dirty="0"/>
              <a:t>pod č. 66/2013 Sbírky soudních rozhodnutí a stanovisek</a:t>
            </a:r>
            <a:r>
              <a:rPr lang="cs-CZ" sz="2800" dirty="0"/>
              <a:t> -R 66/2013), podle nichž </a:t>
            </a:r>
            <a:r>
              <a:rPr lang="cs-CZ" sz="2800" b="1" dirty="0"/>
              <a:t>spor o pořadí pohledávky </a:t>
            </a:r>
            <a:r>
              <a:rPr lang="cs-CZ" sz="2800" dirty="0"/>
              <a:t>pro účely jejího uspokojení v insolvenčním řízení je </a:t>
            </a:r>
            <a:r>
              <a:rPr lang="cs-CZ" sz="2800" b="1" dirty="0"/>
              <a:t>vždy</a:t>
            </a:r>
            <a:r>
              <a:rPr lang="cs-CZ" sz="2800" dirty="0"/>
              <a:t> (s výjimkou popření pořadí jiným přihlášeným věřitelem) </a:t>
            </a:r>
            <a:r>
              <a:rPr lang="cs-CZ" sz="2800" b="1" dirty="0"/>
              <a:t>sporem zahajovaným věřitelem, který pohledávku přihlásil</a:t>
            </a:r>
            <a:r>
              <a:rPr lang="cs-CZ" sz="2800" dirty="0"/>
              <a:t> (přihlášeným věřitelem). To platí </a:t>
            </a:r>
            <a:r>
              <a:rPr lang="cs-CZ" sz="2800" b="1" dirty="0"/>
              <a:t>rovněž u vykonatelných pohledávek</a:t>
            </a:r>
            <a:r>
              <a:rPr lang="cs-CZ" sz="2800" dirty="0"/>
              <a:t>. Pořadí ani právo na uspokojení ze zajištění nejsou exekučním titulem řešeny (pokryty), a proto v tomto směru platí postup, jaký zákon určuje pro podání žalob v incidenčních sporech u nevykonatelných pohledávek. </a:t>
            </a:r>
          </a:p>
          <a:p>
            <a:endParaRPr lang="cs-CZ" sz="2800" dirty="0"/>
          </a:p>
          <a:p>
            <a:r>
              <a:rPr lang="cs-CZ" sz="2800" b="1" dirty="0">
                <a:solidFill>
                  <a:srgbClr val="FF0000"/>
                </a:solidFill>
              </a:rPr>
              <a:t>Nepodávat!</a:t>
            </a:r>
          </a:p>
        </p:txBody>
      </p:sp>
    </p:spTree>
    <p:extLst>
      <p:ext uri="{BB962C8B-B14F-4D97-AF65-F5344CB8AC3E}">
        <p14:creationId xmlns:p14="http://schemas.microsoft.com/office/powerpoint/2010/main" val="2200227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129"/>
          <p:cNvSpPr txBox="1"/>
          <p:nvPr/>
        </p:nvSpPr>
        <p:spPr>
          <a:xfrm>
            <a:off x="2387601" y="20639"/>
            <a:ext cx="7561263" cy="52228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Arial"/>
              <a:buNone/>
            </a:pPr>
            <a:r>
              <a:rPr lang="cs-CZ" sz="2800" b="1" dirty="0">
                <a:solidFill>
                  <a:schemeClr val="dk1"/>
                </a:solidFill>
                <a:latin typeface="Arial"/>
                <a:ea typeface="Arial"/>
                <a:cs typeface="Arial"/>
                <a:sym typeface="Arial"/>
              </a:rPr>
              <a:t>Možné postupy soudu při insolvenci</a:t>
            </a:r>
            <a:endParaRPr dirty="0"/>
          </a:p>
        </p:txBody>
      </p:sp>
      <p:sp>
        <p:nvSpPr>
          <p:cNvPr id="756" name="Google Shape;756;p129"/>
          <p:cNvSpPr txBox="1"/>
          <p:nvPr/>
        </p:nvSpPr>
        <p:spPr>
          <a:xfrm>
            <a:off x="537786" y="1019433"/>
            <a:ext cx="11260891" cy="5940088"/>
          </a:xfrm>
          <a:prstGeom prst="rect">
            <a:avLst/>
          </a:prstGeom>
          <a:noFill/>
          <a:ln>
            <a:noFill/>
          </a:ln>
        </p:spPr>
        <p:txBody>
          <a:bodyPr spcFirstLastPara="1" wrap="square" lIns="91425" tIns="45700" rIns="91425" bIns="45700" anchor="t" anchorCtr="0">
            <a:noAutofit/>
          </a:bodyPr>
          <a:lstStyle/>
          <a:p>
            <a:pPr marL="342900" lvl="0" indent="-342900">
              <a:buFont typeface="+mj-lt"/>
              <a:buAutoNum type="arabicParenR"/>
            </a:pPr>
            <a:r>
              <a:rPr lang="cs-CZ" sz="2800" b="1" dirty="0">
                <a:effectLst/>
                <a:latin typeface="Times New Roman" panose="02020603050405020304" pitchFamily="18" charset="0"/>
                <a:ea typeface="Times New Roman" panose="02020603050405020304" pitchFamily="18" charset="0"/>
              </a:rPr>
              <a:t>Pohledávku přihlásíme do insolvenčního řízení. </a:t>
            </a:r>
            <a:endParaRPr lang="cs-CZ" sz="2800" dirty="0">
              <a:effectLst/>
              <a:latin typeface="Times New Roman" panose="02020603050405020304" pitchFamily="18" charset="0"/>
              <a:ea typeface="Times New Roman" panose="02020603050405020304" pitchFamily="18" charset="0"/>
            </a:endParaRPr>
          </a:p>
          <a:p>
            <a:pPr marL="457200"/>
            <a:r>
              <a:rPr lang="cs-CZ" sz="2800" dirty="0">
                <a:effectLst/>
                <a:latin typeface="Times New Roman" panose="02020603050405020304" pitchFamily="18" charset="0"/>
                <a:ea typeface="Times New Roman" panose="02020603050405020304" pitchFamily="18" charset="0"/>
              </a:rPr>
              <a:t>Insolvenční správce (insolvenční soud)</a:t>
            </a:r>
            <a:r>
              <a:rPr lang="cs-CZ" sz="2800" b="1" dirty="0">
                <a:effectLst/>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ji zahrne </a:t>
            </a:r>
            <a:r>
              <a:rPr lang="cs-CZ" sz="2800" dirty="0">
                <a:solidFill>
                  <a:srgbClr val="FF0000"/>
                </a:solidFill>
                <a:effectLst/>
                <a:latin typeface="Times New Roman" panose="02020603050405020304" pitchFamily="18" charset="0"/>
                <a:ea typeface="Times New Roman" panose="02020603050405020304" pitchFamily="18" charset="0"/>
              </a:rPr>
              <a:t>(chybně)</a:t>
            </a:r>
            <a:r>
              <a:rPr lang="cs-CZ" sz="2800" dirty="0">
                <a:effectLst/>
                <a:latin typeface="Times New Roman" panose="02020603050405020304" pitchFamily="18" charset="0"/>
                <a:ea typeface="Times New Roman" panose="02020603050405020304" pitchFamily="18" charset="0"/>
              </a:rPr>
              <a:t> do oddlužení, je na ni plněno. Pokud bude soud následně postupovat podle § 414 odst. 1 a 2 IZ, pak platí, že jestliže insolvenční soud rozhodne o splnění oddlužení a dlužník splní řádně a včas všechny povinnosti podle schváleného způsobu oddlužení, spojí insolvenční soud s rozhodnutím o splnění oddlužení rozhodnutí, jímž dlužníka osvobodí od placení pohledávek, </a:t>
            </a:r>
            <a:r>
              <a:rPr lang="cs-CZ" sz="2800" b="1" dirty="0">
                <a:effectLst/>
                <a:latin typeface="Times New Roman" panose="02020603050405020304" pitchFamily="18" charset="0"/>
                <a:ea typeface="Times New Roman" panose="02020603050405020304" pitchFamily="18" charset="0"/>
              </a:rPr>
              <a:t>zahrnutých do</a:t>
            </a:r>
            <a:r>
              <a:rPr lang="cs-CZ" sz="2800" dirty="0">
                <a:effectLst/>
                <a:latin typeface="Times New Roman" panose="02020603050405020304" pitchFamily="18" charset="0"/>
                <a:ea typeface="Times New Roman" panose="02020603050405020304" pitchFamily="18" charset="0"/>
              </a:rPr>
              <a:t> </a:t>
            </a:r>
            <a:r>
              <a:rPr lang="cs-CZ" sz="2800" b="1" dirty="0">
                <a:effectLst/>
                <a:latin typeface="Times New Roman" panose="02020603050405020304" pitchFamily="18" charset="0"/>
                <a:ea typeface="Times New Roman" panose="02020603050405020304" pitchFamily="18" charset="0"/>
              </a:rPr>
              <a:t>oddlužení</a:t>
            </a:r>
            <a:r>
              <a:rPr lang="cs-CZ" sz="2800" dirty="0">
                <a:effectLst/>
                <a:latin typeface="Times New Roman" panose="02020603050405020304" pitchFamily="18" charset="0"/>
                <a:ea typeface="Times New Roman" panose="02020603050405020304" pitchFamily="18" charset="0"/>
              </a:rPr>
              <a:t>, v rozsahu, v němž dosud nebyly uspokojeny. </a:t>
            </a:r>
            <a:r>
              <a:rPr lang="cs-CZ" sz="2800" b="1" dirty="0">
                <a:effectLst/>
                <a:latin typeface="Times New Roman" panose="02020603050405020304" pitchFamily="18" charset="0"/>
                <a:ea typeface="Times New Roman" panose="02020603050405020304" pitchFamily="18" charset="0"/>
              </a:rPr>
              <a:t>Tady by žalobu město podle § 416 odst. 2 IZ z praktických důvodů nepodávalo (pasivita), protože by to z právního hlediska bylo zbytečné.</a:t>
            </a:r>
            <a:r>
              <a:rPr lang="cs-CZ" sz="2800" dirty="0">
                <a:effectLst/>
                <a:latin typeface="Times New Roman" panose="02020603050405020304" pitchFamily="18" charset="0"/>
                <a:ea typeface="Times New Roman" panose="02020603050405020304" pitchFamily="18" charset="0"/>
              </a:rPr>
              <a:t> Město by však přišlo o část pohledávky, jako o naturální obligaci. </a:t>
            </a:r>
          </a:p>
          <a:p>
            <a:pPr marL="457200"/>
            <a:endParaRPr lang="cs-CZ" sz="2800" dirty="0">
              <a:latin typeface="Times New Roman" panose="02020603050405020304" pitchFamily="18" charset="0"/>
              <a:ea typeface="Times New Roman" panose="02020603050405020304" pitchFamily="18" charset="0"/>
            </a:endParaRPr>
          </a:p>
          <a:p>
            <a:pPr marL="457200"/>
            <a:r>
              <a:rPr lang="cs-CZ" sz="2800" b="1" dirty="0">
                <a:latin typeface="Times New Roman" panose="02020603050405020304" pitchFamily="18" charset="0"/>
                <a:ea typeface="Times New Roman" panose="02020603050405020304" pitchFamily="18" charset="0"/>
              </a:rPr>
              <a:t>V+D = pasivita</a:t>
            </a:r>
          </a:p>
          <a:p>
            <a:pPr marL="457200"/>
            <a:endParaRPr lang="cs-CZ"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5140594"/>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6" name="Google Shape;756;p129"/>
          <p:cNvSpPr txBox="1"/>
          <p:nvPr/>
        </p:nvSpPr>
        <p:spPr>
          <a:xfrm>
            <a:off x="537786" y="224589"/>
            <a:ext cx="11260891" cy="6734932"/>
          </a:xfrm>
          <a:prstGeom prst="rect">
            <a:avLst/>
          </a:prstGeom>
          <a:noFill/>
          <a:ln>
            <a:noFill/>
          </a:ln>
        </p:spPr>
        <p:txBody>
          <a:bodyPr spcFirstLastPara="1" wrap="square" lIns="91425" tIns="45700" rIns="91425" bIns="45700" anchor="t" anchorCtr="0">
            <a:noAutofit/>
          </a:bodyPr>
          <a:lstStyle/>
          <a:p>
            <a:pPr lvl="0"/>
            <a:r>
              <a:rPr lang="cs-CZ" sz="2800" b="1" dirty="0">
                <a:effectLst/>
                <a:latin typeface="Times New Roman" panose="02020603050405020304" pitchFamily="18" charset="0"/>
                <a:ea typeface="Times New Roman" panose="02020603050405020304" pitchFamily="18" charset="0"/>
              </a:rPr>
              <a:t>2)  Pohledávku přihlásíme do insolvenčního řízení. </a:t>
            </a:r>
            <a:endParaRPr lang="cs-CZ" sz="2800" dirty="0">
              <a:effectLst/>
              <a:latin typeface="Times New Roman" panose="02020603050405020304" pitchFamily="18" charset="0"/>
              <a:ea typeface="Times New Roman" panose="02020603050405020304" pitchFamily="18" charset="0"/>
            </a:endParaRPr>
          </a:p>
          <a:p>
            <a:pPr marL="457200"/>
            <a:r>
              <a:rPr lang="cs-CZ" sz="2800" dirty="0">
                <a:effectLst/>
                <a:latin typeface="Times New Roman" panose="02020603050405020304" pitchFamily="18" charset="0"/>
                <a:ea typeface="Times New Roman" panose="02020603050405020304" pitchFamily="18" charset="0"/>
              </a:rPr>
              <a:t>Insolvenční správce (insolvenční soud)</a:t>
            </a:r>
            <a:r>
              <a:rPr lang="cs-CZ" sz="2800" b="1" dirty="0">
                <a:effectLst/>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ji vyloučí z uspokojení podle § 170 IZ. Insolvenční správce pak podle § 189 odst. 1 IZ sestaví seznam přihlášených pohledávek; u pohledávek, které popírá, to výslovně uvede. Do seznamu se nezařazují pohledávky, ke kterým se nepřihlíží, </a:t>
            </a:r>
            <a:r>
              <a:rPr lang="cs-CZ" sz="2800" b="1" dirty="0">
                <a:effectLst/>
                <a:latin typeface="Times New Roman" panose="02020603050405020304" pitchFamily="18" charset="0"/>
                <a:ea typeface="Times New Roman" panose="02020603050405020304" pitchFamily="18" charset="0"/>
              </a:rPr>
              <a:t>pohledávky vyloučené z uspokojení</a:t>
            </a:r>
            <a:r>
              <a:rPr lang="cs-CZ" sz="2800" dirty="0">
                <a:effectLst/>
                <a:latin typeface="Times New Roman" panose="02020603050405020304" pitchFamily="18" charset="0"/>
                <a:ea typeface="Times New Roman" panose="02020603050405020304" pitchFamily="18" charset="0"/>
              </a:rPr>
              <a:t> a další pohledávky, u kterých to stanoví zákon. Podle § 203a </a:t>
            </a:r>
            <a:r>
              <a:rPr lang="cs-CZ" sz="2800" dirty="0" err="1">
                <a:effectLst/>
                <a:latin typeface="Times New Roman" panose="02020603050405020304" pitchFamily="18" charset="0"/>
                <a:ea typeface="Times New Roman" panose="02020603050405020304" pitchFamily="18" charset="0"/>
              </a:rPr>
              <a:t>lZ</a:t>
            </a:r>
            <a:r>
              <a:rPr lang="cs-CZ" sz="2800" dirty="0">
                <a:effectLst/>
                <a:latin typeface="Times New Roman" panose="02020603050405020304" pitchFamily="18" charset="0"/>
                <a:ea typeface="Times New Roman" panose="02020603050405020304" pitchFamily="18" charset="0"/>
              </a:rPr>
              <a:t> pak uloží insolvenční soud i bez návrhu věřiteli, který pohledávku uplatnil, aby do 30 dnů podal u insolvenčního soudu žalobu na určení pořadí uplatněné pohledávky; na návrh insolvenčního správce tak učiní vždy. Žaloba musí být vždy podána proti insolvenčnímu správci. </a:t>
            </a:r>
            <a:r>
              <a:rPr lang="cs-CZ" sz="2800" b="1" dirty="0">
                <a:effectLst/>
                <a:latin typeface="Times New Roman" panose="02020603050405020304" pitchFamily="18" charset="0"/>
                <a:ea typeface="Times New Roman" panose="02020603050405020304" pitchFamily="18" charset="0"/>
              </a:rPr>
              <a:t>Tuto žalobu by město pak z praktických důvodů nepodávalo (pasivita), protože by to z právního hlediska bylo zbytečné (neunesení důkazního břemene). </a:t>
            </a:r>
          </a:p>
          <a:p>
            <a:pPr marL="457200"/>
            <a:endParaRPr lang="cs-CZ" sz="2800" b="1" dirty="0">
              <a:latin typeface="Times New Roman" panose="02020603050405020304" pitchFamily="18" charset="0"/>
              <a:ea typeface="Times New Roman" panose="02020603050405020304" pitchFamily="18" charset="0"/>
            </a:endParaRPr>
          </a:p>
          <a:p>
            <a:pPr marL="457200"/>
            <a:r>
              <a:rPr lang="cs-CZ" sz="2800" b="1" dirty="0">
                <a:effectLst/>
                <a:latin typeface="Times New Roman" panose="02020603050405020304" pitchFamily="18" charset="0"/>
                <a:ea typeface="Times New Roman" panose="02020603050405020304" pitchFamily="18" charset="0"/>
              </a:rPr>
              <a:t>V+D=pasivita</a:t>
            </a:r>
            <a:endParaRPr lang="cs-CZ"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2145429"/>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6" name="Google Shape;756;p129"/>
          <p:cNvSpPr txBox="1"/>
          <p:nvPr/>
        </p:nvSpPr>
        <p:spPr>
          <a:xfrm>
            <a:off x="0" y="304800"/>
            <a:ext cx="12047621" cy="6432884"/>
          </a:xfrm>
          <a:prstGeom prst="rect">
            <a:avLst/>
          </a:prstGeom>
          <a:noFill/>
          <a:ln>
            <a:noFill/>
          </a:ln>
        </p:spPr>
        <p:txBody>
          <a:bodyPr spcFirstLastPara="1" wrap="square" lIns="91425" tIns="45700" rIns="91425" bIns="45700" anchor="t" anchorCtr="0">
            <a:noAutofit/>
          </a:bodyPr>
          <a:lstStyle/>
          <a:p>
            <a:pPr lvl="0"/>
            <a:r>
              <a:rPr lang="cs-CZ" sz="2600" b="1" dirty="0">
                <a:effectLst/>
                <a:latin typeface="Times New Roman" panose="02020603050405020304" pitchFamily="18" charset="0"/>
                <a:ea typeface="Times New Roman" panose="02020603050405020304" pitchFamily="18" charset="0"/>
              </a:rPr>
              <a:t>3)  </a:t>
            </a:r>
            <a:r>
              <a:rPr lang="cs-CZ" sz="2600" b="1" dirty="0">
                <a:solidFill>
                  <a:srgbClr val="FF0000"/>
                </a:solidFill>
                <a:effectLst/>
                <a:latin typeface="Times New Roman" panose="02020603050405020304" pitchFamily="18" charset="0"/>
                <a:ea typeface="Times New Roman" panose="02020603050405020304" pitchFamily="18" charset="0"/>
              </a:rPr>
              <a:t>Pohledávku přihlásíme do insolvenčního řízení. </a:t>
            </a:r>
            <a:endParaRPr lang="cs-CZ" sz="2600" dirty="0">
              <a:solidFill>
                <a:srgbClr val="FF0000"/>
              </a:solidFill>
              <a:effectLst/>
              <a:latin typeface="Times New Roman" panose="02020603050405020304" pitchFamily="18" charset="0"/>
              <a:ea typeface="Times New Roman" panose="02020603050405020304" pitchFamily="18" charset="0"/>
            </a:endParaRPr>
          </a:p>
          <a:p>
            <a:pPr marL="457200"/>
            <a:r>
              <a:rPr lang="cs-CZ" sz="2600" dirty="0">
                <a:effectLst/>
                <a:latin typeface="Times New Roman" panose="02020603050405020304" pitchFamily="18" charset="0"/>
                <a:ea typeface="Times New Roman" panose="02020603050405020304" pitchFamily="18" charset="0"/>
              </a:rPr>
              <a:t>Insolvenční správce (insolvenční soud)</a:t>
            </a:r>
            <a:r>
              <a:rPr lang="cs-CZ" sz="2600" b="1" dirty="0">
                <a:effectLst/>
                <a:latin typeface="Times New Roman" panose="02020603050405020304" pitchFamily="18" charset="0"/>
                <a:ea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ji vyloučí z uspokojení podle § 185 IZ (</a:t>
            </a:r>
            <a:r>
              <a:rPr lang="cs-CZ" sz="2600" dirty="0">
                <a:solidFill>
                  <a:srgbClr val="FF0000"/>
                </a:solidFill>
                <a:effectLst/>
                <a:latin typeface="Times New Roman" panose="02020603050405020304" pitchFamily="18" charset="0"/>
                <a:ea typeface="Times New Roman" panose="02020603050405020304" pitchFamily="18" charset="0"/>
              </a:rPr>
              <a:t>chybně</a:t>
            </a:r>
            <a:r>
              <a:rPr lang="cs-CZ" sz="2600" dirty="0">
                <a:effectLst/>
                <a:latin typeface="Times New Roman" panose="02020603050405020304" pitchFamily="18" charset="0"/>
                <a:ea typeface="Times New Roman" panose="02020603050405020304" pitchFamily="18" charset="0"/>
              </a:rPr>
              <a:t>), tedy jako pohledávku, ke které </a:t>
            </a:r>
            <a:r>
              <a:rPr lang="cs-CZ" sz="2600" b="1" u="sng" dirty="0">
                <a:effectLst/>
                <a:latin typeface="Times New Roman" panose="02020603050405020304" pitchFamily="18" charset="0"/>
                <a:ea typeface="Times New Roman" panose="02020603050405020304" pitchFamily="18" charset="0"/>
              </a:rPr>
              <a:t>se nepřihlíží</a:t>
            </a:r>
            <a:r>
              <a:rPr lang="cs-CZ" sz="2600" dirty="0">
                <a:effectLst/>
                <a:latin typeface="Times New Roman" panose="02020603050405020304" pitchFamily="18" charset="0"/>
                <a:ea typeface="Times New Roman" panose="02020603050405020304" pitchFamily="18" charset="0"/>
              </a:rPr>
              <a:t>. Uspokojování takové pohledávky je v insolvenčním řízení vyloučeno a insolvenční soud takovou přihlášku pohledávky odmítne podle § 185 IZ. Insolvenční správce pak podle § 189 odst. 1 IZ sestaví seznam přihlášených pohledávek; u pohledávek, které popírá, to výslovně uvede. Do seznamu se nezařazují pohledávky, </a:t>
            </a:r>
            <a:r>
              <a:rPr lang="cs-CZ" sz="2600" b="1" dirty="0">
                <a:effectLst/>
                <a:latin typeface="Times New Roman" panose="02020603050405020304" pitchFamily="18" charset="0"/>
                <a:ea typeface="Times New Roman" panose="02020603050405020304" pitchFamily="18" charset="0"/>
              </a:rPr>
              <a:t>ke kterým se nepřihlíží</a:t>
            </a:r>
            <a:r>
              <a:rPr lang="cs-CZ" sz="2600" dirty="0">
                <a:effectLst/>
                <a:latin typeface="Times New Roman" panose="02020603050405020304" pitchFamily="18" charset="0"/>
                <a:ea typeface="Times New Roman" panose="02020603050405020304" pitchFamily="18" charset="0"/>
              </a:rPr>
              <a:t>, pohledávky vyloučené z uspokojení a další pohledávky, u kterých to stanoví zákon. Podle § 203a </a:t>
            </a:r>
            <a:r>
              <a:rPr lang="cs-CZ" sz="2600" dirty="0" err="1">
                <a:effectLst/>
                <a:latin typeface="Times New Roman" panose="02020603050405020304" pitchFamily="18" charset="0"/>
                <a:ea typeface="Times New Roman" panose="02020603050405020304" pitchFamily="18" charset="0"/>
              </a:rPr>
              <a:t>lZ</a:t>
            </a:r>
            <a:r>
              <a:rPr lang="cs-CZ" sz="2600" dirty="0">
                <a:effectLst/>
                <a:latin typeface="Times New Roman" panose="02020603050405020304" pitchFamily="18" charset="0"/>
                <a:ea typeface="Times New Roman" panose="02020603050405020304" pitchFamily="18" charset="0"/>
              </a:rPr>
              <a:t> pak uloží insolvenční soud i bez návrhu věřiteli, který pohledávku uplatnil, aby do 30 dnů podal u insolvenčního soudu žalobu na určení pořadí uplatněné pohledávky; na návrh insolvenčního správce tak učiní vždy. Žaloba musí být vždy podána proti insolvenčnímu správci. </a:t>
            </a:r>
            <a:r>
              <a:rPr lang="cs-CZ" sz="2600" b="1" dirty="0">
                <a:effectLst/>
                <a:latin typeface="Times New Roman" panose="02020603050405020304" pitchFamily="18" charset="0"/>
                <a:ea typeface="Times New Roman" panose="02020603050405020304" pitchFamily="18" charset="0"/>
              </a:rPr>
              <a:t>Tuto žalobu by pak město podle mého názoru mělo podat (aktivita) a rozporovat, že soud chybně vyřadil pohledávku podle § 185 IZ, namísto § 170 IZ.</a:t>
            </a:r>
            <a:r>
              <a:rPr lang="cs-CZ" sz="2600" dirty="0">
                <a:effectLst/>
                <a:latin typeface="Times New Roman" panose="02020603050405020304" pitchFamily="18" charset="0"/>
                <a:ea typeface="Times New Roman" panose="02020603050405020304" pitchFamily="18" charset="0"/>
              </a:rPr>
              <a:t> </a:t>
            </a:r>
          </a:p>
          <a:p>
            <a:pPr marL="457200"/>
            <a:endParaRPr lang="cs-CZ" sz="2600" dirty="0">
              <a:latin typeface="Times New Roman" panose="02020603050405020304" pitchFamily="18" charset="0"/>
              <a:ea typeface="Times New Roman" panose="02020603050405020304" pitchFamily="18" charset="0"/>
            </a:endParaRPr>
          </a:p>
          <a:p>
            <a:pPr marL="457200"/>
            <a:r>
              <a:rPr lang="cs-CZ" sz="2600" b="1" dirty="0">
                <a:solidFill>
                  <a:srgbClr val="FF0000"/>
                </a:solidFill>
                <a:latin typeface="Times New Roman" panose="02020603050405020304" pitchFamily="18" charset="0"/>
                <a:ea typeface="Times New Roman" panose="02020603050405020304" pitchFamily="18" charset="0"/>
              </a:rPr>
              <a:t>V = aktivita; </a:t>
            </a:r>
            <a:r>
              <a:rPr lang="cs-CZ" sz="2600" b="1" dirty="0">
                <a:latin typeface="Times New Roman" panose="02020603050405020304" pitchFamily="18" charset="0"/>
                <a:ea typeface="Times New Roman" panose="02020603050405020304" pitchFamily="18" charset="0"/>
              </a:rPr>
              <a:t>D = pasivita</a:t>
            </a:r>
          </a:p>
          <a:p>
            <a:pPr marL="457200"/>
            <a:endParaRPr lang="cs-CZ"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1690819"/>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6" name="Google Shape;756;p129"/>
          <p:cNvSpPr txBox="1"/>
          <p:nvPr/>
        </p:nvSpPr>
        <p:spPr>
          <a:xfrm>
            <a:off x="351174" y="542926"/>
            <a:ext cx="11260891" cy="5940088"/>
          </a:xfrm>
          <a:prstGeom prst="rect">
            <a:avLst/>
          </a:prstGeom>
          <a:noFill/>
          <a:ln>
            <a:noFill/>
          </a:ln>
        </p:spPr>
        <p:txBody>
          <a:bodyPr spcFirstLastPara="1" wrap="square" lIns="91425" tIns="45700" rIns="91425" bIns="45700" anchor="t" anchorCtr="0">
            <a:noAutofit/>
          </a:bodyPr>
          <a:lstStyle/>
          <a:p>
            <a:pPr lvl="0"/>
            <a:r>
              <a:rPr lang="cs-CZ" sz="3200" b="1" dirty="0">
                <a:latin typeface="Times New Roman" panose="02020603050405020304" pitchFamily="18" charset="0"/>
                <a:ea typeface="Times New Roman" panose="02020603050405020304" pitchFamily="18" charset="0"/>
              </a:rPr>
              <a:t>4</a:t>
            </a:r>
            <a:r>
              <a:rPr lang="cs-CZ" sz="3200" b="1" dirty="0">
                <a:effectLst/>
                <a:latin typeface="Times New Roman" panose="02020603050405020304" pitchFamily="18" charset="0"/>
                <a:ea typeface="Times New Roman" panose="02020603050405020304" pitchFamily="18" charset="0"/>
              </a:rPr>
              <a:t>)  Pohledávku nepřihlásíme do insolvenčního řízení. </a:t>
            </a:r>
            <a:endParaRPr lang="cs-CZ" sz="3200" dirty="0">
              <a:effectLst/>
              <a:latin typeface="Times New Roman" panose="02020603050405020304" pitchFamily="18" charset="0"/>
              <a:ea typeface="Times New Roman" panose="02020603050405020304" pitchFamily="18" charset="0"/>
            </a:endParaRPr>
          </a:p>
          <a:p>
            <a:pPr marL="449580"/>
            <a:r>
              <a:rPr lang="cs-CZ" sz="3200" dirty="0">
                <a:effectLst/>
                <a:latin typeface="Times New Roman" panose="02020603050405020304" pitchFamily="18" charset="0"/>
                <a:ea typeface="Times New Roman" panose="02020603050405020304" pitchFamily="18" charset="0"/>
              </a:rPr>
              <a:t>Pokud takovou pohledávku soudu dlužník uvede podle § 104 odst. 1, písm. b), tedy seznam svých závazků s uvedením svých věřitelů (i když tuto povinnost v rámci oddlužení neměl), pak ji soud bere v patrnosti jako skutečnost osvědčující úpadek. Pokud bude soud následně postupovat podle § 414 odst. 1 a 2 IZ, pak platí, že jestliže insolvenční soud rozhodne o splnění oddlužení a dlužník splní řádně a včas všechny povinnosti podle schváleného způsobu oddlužení, spojí insolvenční soud s rozhodnutím o splnění oddlužení rozhodnutí, jímž dlužníka osvobodí od placení pohledávek, </a:t>
            </a:r>
            <a:r>
              <a:rPr lang="cs-CZ" sz="3200" b="1" dirty="0">
                <a:effectLst/>
                <a:latin typeface="Times New Roman" panose="02020603050405020304" pitchFamily="18" charset="0"/>
                <a:ea typeface="Times New Roman" panose="02020603050405020304" pitchFamily="18" charset="0"/>
              </a:rPr>
              <a:t>zahrnutých do</a:t>
            </a:r>
            <a:r>
              <a:rPr lang="cs-CZ" sz="3200" dirty="0">
                <a:effectLst/>
                <a:latin typeface="Times New Roman" panose="02020603050405020304" pitchFamily="18" charset="0"/>
                <a:ea typeface="Times New Roman" panose="02020603050405020304" pitchFamily="18" charset="0"/>
              </a:rPr>
              <a:t> </a:t>
            </a:r>
            <a:r>
              <a:rPr lang="cs-CZ" sz="3200" b="1" dirty="0">
                <a:effectLst/>
                <a:latin typeface="Times New Roman" panose="02020603050405020304" pitchFamily="18" charset="0"/>
                <a:ea typeface="Times New Roman" panose="02020603050405020304" pitchFamily="18" charset="0"/>
              </a:rPr>
              <a:t>oddlužení</a:t>
            </a:r>
            <a:r>
              <a:rPr lang="cs-CZ" sz="3200" dirty="0">
                <a:effectLst/>
                <a:latin typeface="Times New Roman" panose="02020603050405020304" pitchFamily="18" charset="0"/>
                <a:ea typeface="Times New Roman" panose="02020603050405020304" pitchFamily="18" charset="0"/>
              </a:rPr>
              <a:t>, v rozsahu, v němž dosud nebyly uspokojeny.  …</a:t>
            </a:r>
          </a:p>
        </p:txBody>
      </p:sp>
    </p:spTree>
    <p:extLst>
      <p:ext uri="{BB962C8B-B14F-4D97-AF65-F5344CB8AC3E}">
        <p14:creationId xmlns:p14="http://schemas.microsoft.com/office/powerpoint/2010/main" val="277770929"/>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AFF1D32-6B6D-8140-09FB-8D9941AF86F3}"/>
              </a:ext>
            </a:extLst>
          </p:cNvPr>
          <p:cNvSpPr txBox="1"/>
          <p:nvPr/>
        </p:nvSpPr>
        <p:spPr>
          <a:xfrm>
            <a:off x="417095" y="181957"/>
            <a:ext cx="11662610" cy="6494085"/>
          </a:xfrm>
          <a:prstGeom prst="rect">
            <a:avLst/>
          </a:prstGeom>
          <a:noFill/>
        </p:spPr>
        <p:txBody>
          <a:bodyPr wrap="square">
            <a:spAutoFit/>
          </a:bodyPr>
          <a:lstStyle/>
          <a:p>
            <a:r>
              <a:rPr lang="cs-CZ" sz="3200" dirty="0">
                <a:effectLst/>
                <a:latin typeface="Times New Roman" panose="02020603050405020304" pitchFamily="18" charset="0"/>
                <a:ea typeface="Times New Roman" panose="02020603050405020304" pitchFamily="18" charset="0"/>
              </a:rPr>
              <a:t>Pokud jsme pohledávku nepřihlásili, pak by neměla být zahrnuta do osvobození od placení. Osvobození podle věty první se nevztahuje na pohledávky vzniklé po rozhodnutí o úpadku. </a:t>
            </a:r>
            <a:r>
              <a:rPr lang="cs-CZ" sz="3200" b="1" dirty="0">
                <a:effectLst/>
                <a:latin typeface="Times New Roman" panose="02020603050405020304" pitchFamily="18" charset="0"/>
                <a:ea typeface="Times New Roman" panose="02020603050405020304" pitchFamily="18" charset="0"/>
              </a:rPr>
              <a:t>Osvobození podle odstavce 1 se vztahuje také na věřitele</a:t>
            </a:r>
            <a:r>
              <a:rPr lang="cs-CZ" sz="3200" dirty="0">
                <a:effectLst/>
                <a:latin typeface="Times New Roman" panose="02020603050405020304" pitchFamily="18" charset="0"/>
                <a:ea typeface="Times New Roman" panose="02020603050405020304" pitchFamily="18" charset="0"/>
              </a:rPr>
              <a:t>, k jejichž pohledávkám se v insolvenčním řízení nepřihlíželo, a na věřitele, </a:t>
            </a:r>
            <a:r>
              <a:rPr lang="cs-CZ" sz="3200" b="1" dirty="0">
                <a:effectLst/>
                <a:latin typeface="Times New Roman" panose="02020603050405020304" pitchFamily="18" charset="0"/>
                <a:ea typeface="Times New Roman" panose="02020603050405020304" pitchFamily="18" charset="0"/>
              </a:rPr>
              <a:t>kteří své pohledávky do insolvenčního řízení nepřihlásili, ač tak měli učinit.</a:t>
            </a:r>
            <a:r>
              <a:rPr lang="cs-CZ" sz="3200" dirty="0">
                <a:effectLst/>
                <a:latin typeface="Times New Roman" panose="02020603050405020304" pitchFamily="18" charset="0"/>
                <a:ea typeface="Times New Roman" panose="02020603050405020304" pitchFamily="18" charset="0"/>
              </a:rPr>
              <a:t> </a:t>
            </a:r>
            <a:r>
              <a:rPr lang="cs-CZ" sz="3200" b="1" dirty="0">
                <a:effectLst/>
                <a:latin typeface="Times New Roman" panose="02020603050405020304" pitchFamily="18" charset="0"/>
                <a:ea typeface="Times New Roman" panose="02020603050405020304" pitchFamily="18" charset="0"/>
              </a:rPr>
              <a:t>Soud pak může vyhodnotit naši pohledávku z pokuty jako právě pohledávku věřitele, který svou pohledávku do insolvenčního řízení nepřihlásili, ač tak měli učinit (i když podle mého názoru jde o chybu insolvenčního soudu).</a:t>
            </a:r>
            <a:r>
              <a:rPr lang="cs-CZ" sz="3200" dirty="0">
                <a:effectLst/>
                <a:latin typeface="Times New Roman" panose="02020603050405020304" pitchFamily="18" charset="0"/>
                <a:ea typeface="Times New Roman" panose="02020603050405020304" pitchFamily="18" charset="0"/>
              </a:rPr>
              <a:t> Tady bychom museli podat žalobu (nabízí se podle § 80 o.s.ř.).</a:t>
            </a:r>
          </a:p>
          <a:p>
            <a:endParaRPr lang="cs-CZ" sz="3200" dirty="0">
              <a:latin typeface="Times New Roman" panose="02020603050405020304" pitchFamily="18" charset="0"/>
            </a:endParaRPr>
          </a:p>
          <a:p>
            <a:r>
              <a:rPr lang="cs-CZ" sz="3200" b="1" dirty="0">
                <a:solidFill>
                  <a:srgbClr val="FF0000"/>
                </a:solidFill>
                <a:latin typeface="Times New Roman" panose="02020603050405020304" pitchFamily="18" charset="0"/>
              </a:rPr>
              <a:t>V = Aktivita; </a:t>
            </a:r>
            <a:r>
              <a:rPr lang="cs-CZ" sz="3200" b="1" dirty="0">
                <a:latin typeface="Times New Roman" panose="02020603050405020304" pitchFamily="18" charset="0"/>
              </a:rPr>
              <a:t>D = pasivita</a:t>
            </a:r>
            <a:endParaRPr lang="cs-CZ" sz="3200" b="1" dirty="0"/>
          </a:p>
        </p:txBody>
      </p:sp>
    </p:spTree>
    <p:extLst>
      <p:ext uri="{BB962C8B-B14F-4D97-AF65-F5344CB8AC3E}">
        <p14:creationId xmlns:p14="http://schemas.microsoft.com/office/powerpoint/2010/main" val="40504039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129"/>
          <p:cNvSpPr txBox="1"/>
          <p:nvPr/>
        </p:nvSpPr>
        <p:spPr>
          <a:xfrm>
            <a:off x="2387601" y="20639"/>
            <a:ext cx="7561263" cy="52228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Arial"/>
              <a:buNone/>
            </a:pPr>
            <a:r>
              <a:rPr lang="cs-CZ" sz="2800" b="1" dirty="0">
                <a:solidFill>
                  <a:schemeClr val="dk1"/>
                </a:solidFill>
                <a:latin typeface="Arial"/>
                <a:ea typeface="Arial"/>
                <a:cs typeface="Arial"/>
                <a:sym typeface="Arial"/>
              </a:rPr>
              <a:t>Možné postupy soudu při insolvenci</a:t>
            </a:r>
            <a:endParaRPr dirty="0"/>
          </a:p>
        </p:txBody>
      </p:sp>
      <p:sp>
        <p:nvSpPr>
          <p:cNvPr id="756" name="Google Shape;756;p129"/>
          <p:cNvSpPr txBox="1"/>
          <p:nvPr/>
        </p:nvSpPr>
        <p:spPr>
          <a:xfrm>
            <a:off x="351174" y="542926"/>
            <a:ext cx="11722638" cy="5940088"/>
          </a:xfrm>
          <a:prstGeom prst="rect">
            <a:avLst/>
          </a:prstGeom>
          <a:noFill/>
          <a:ln>
            <a:noFill/>
          </a:ln>
        </p:spPr>
        <p:txBody>
          <a:bodyPr spcFirstLastPara="1" wrap="square" lIns="91425" tIns="45700" rIns="91425" bIns="45700" anchor="t" anchorCtr="0">
            <a:noAutofit/>
          </a:bodyPr>
          <a:lstStyle/>
          <a:p>
            <a:pPr lvl="0"/>
            <a:r>
              <a:rPr lang="cs-CZ" sz="2800" b="1" dirty="0">
                <a:effectLst/>
                <a:latin typeface="Times New Roman" panose="02020603050405020304" pitchFamily="18" charset="0"/>
                <a:ea typeface="Times New Roman" panose="02020603050405020304" pitchFamily="18" charset="0"/>
              </a:rPr>
              <a:t>5)  Pohledávku nepřihlásíme do insolvenčního řízení. </a:t>
            </a:r>
            <a:endParaRPr lang="cs-CZ" sz="2800" dirty="0">
              <a:effectLst/>
              <a:latin typeface="Times New Roman" panose="02020603050405020304" pitchFamily="18" charset="0"/>
              <a:ea typeface="Times New Roman" panose="02020603050405020304" pitchFamily="18" charset="0"/>
            </a:endParaRPr>
          </a:p>
          <a:p>
            <a:pPr marL="449580"/>
            <a:r>
              <a:rPr lang="cs-CZ" sz="2800" dirty="0">
                <a:effectLst/>
                <a:latin typeface="Times New Roman" panose="02020603050405020304" pitchFamily="18" charset="0"/>
                <a:ea typeface="Times New Roman" panose="02020603050405020304" pitchFamily="18" charset="0"/>
              </a:rPr>
              <a:t>Může nastat situace, kdy dlužník buď vůbec </a:t>
            </a:r>
            <a:r>
              <a:rPr lang="cs-CZ" sz="2800" b="1" dirty="0">
                <a:effectLst/>
                <a:latin typeface="Times New Roman" panose="02020603050405020304" pitchFamily="18" charset="0"/>
                <a:ea typeface="Times New Roman" panose="02020603050405020304" pitchFamily="18" charset="0"/>
              </a:rPr>
              <a:t>neuvede naši pohledávku v rámci svých závazků</a:t>
            </a:r>
            <a:r>
              <a:rPr lang="cs-CZ" sz="2800" dirty="0">
                <a:effectLst/>
                <a:latin typeface="Times New Roman" panose="02020603050405020304" pitchFamily="18" charset="0"/>
                <a:ea typeface="Times New Roman" panose="02020603050405020304" pitchFamily="18" charset="0"/>
              </a:rPr>
              <a:t>, nebo pohledávku soudu dlužník uvede podle § 104 odst. 1, písm. b), tedy seznam svých závazků s uvedením svých věřitelů (i když tuto povinnost v rámci oddlužení neměl), soud ji vezme v patrnosti jako skutečnost osvědčující úpadek. Taková pohledávka nebude zahrnuta do seznamu pohledávek (§ 189 IZ) a zároveň jsme tuto pohledávku nepřihlašovali z důvodu, že nebude uspokojena v žádném ze způsobů insolvenčního řízení. Pokud bude soud následně postupovat podle § 414 odst. 1 a 2 IZ, pak platí, že jestliže insolvenční soud rozhodne o splnění oddlužení a dlužník splní řádně a včas všechny povinnosti podle schváleného způsobu oddlužení, spojí insolvenční soud s rozhodnutím o splnění oddlužení rozhodnutí, …</a:t>
            </a:r>
          </a:p>
        </p:txBody>
      </p:sp>
    </p:spTree>
    <p:extLst>
      <p:ext uri="{BB962C8B-B14F-4D97-AF65-F5344CB8AC3E}">
        <p14:creationId xmlns:p14="http://schemas.microsoft.com/office/powerpoint/2010/main" val="2092678313"/>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41FB514-EA99-F8A9-B043-E85D23B82727}"/>
              </a:ext>
            </a:extLst>
          </p:cNvPr>
          <p:cNvSpPr txBox="1"/>
          <p:nvPr/>
        </p:nvSpPr>
        <p:spPr>
          <a:xfrm>
            <a:off x="368968" y="224589"/>
            <a:ext cx="11823032" cy="6494085"/>
          </a:xfrm>
          <a:prstGeom prst="rect">
            <a:avLst/>
          </a:prstGeom>
          <a:noFill/>
        </p:spPr>
        <p:txBody>
          <a:bodyPr wrap="square">
            <a:spAutoFit/>
          </a:bodyPr>
          <a:lstStyle/>
          <a:p>
            <a:r>
              <a:rPr lang="cs-CZ" sz="3200" dirty="0">
                <a:effectLst/>
                <a:latin typeface="Times New Roman" panose="02020603050405020304" pitchFamily="18" charset="0"/>
                <a:ea typeface="Times New Roman" panose="02020603050405020304" pitchFamily="18" charset="0"/>
              </a:rPr>
              <a:t>…jímž dlužníka osvobodí od placení pohledávek, zahrnutých do oddlužení (naše pohledávka nebyla zahrnuta do oddlužení), v rozsahu, v němž dosud nebyly uspokojeny. Osvobození podle odstavce 1 se vztahuje také na věřitele, k jejichž pohledávkám se v insolvenčním řízení nepřihlíželo, a na věřitele, kteří své pohledávky do insolvenčního řízení nepřihlásili, ač tak měli učinit. Naše pohledávka se nemusí (podle mého názoru) přihlašovat. </a:t>
            </a:r>
            <a:r>
              <a:rPr lang="cs-CZ" sz="3200" b="1" dirty="0">
                <a:effectLst/>
                <a:latin typeface="Times New Roman" panose="02020603050405020304" pitchFamily="18" charset="0"/>
                <a:ea typeface="Times New Roman" panose="02020603050405020304" pitchFamily="18" charset="0"/>
              </a:rPr>
              <a:t>Soud pak (podle mého názoru správně) vyhodnotí naši pohledávku z pokuty jako právě pohledávku věřitele, který svou pohledávku do insolvenčního řízení nepřihlásili, protože se nebude uspokojovat v rámci insolvence oddlužením, a proto tak nemusí učinit přihláškou. </a:t>
            </a:r>
          </a:p>
          <a:p>
            <a:endParaRPr lang="cs-CZ" sz="3200" b="1" dirty="0">
              <a:latin typeface="Times New Roman" panose="02020603050405020304" pitchFamily="18" charset="0"/>
            </a:endParaRPr>
          </a:p>
          <a:p>
            <a:r>
              <a:rPr lang="cs-CZ" sz="3200" b="1" dirty="0"/>
              <a:t>V = pasivita; </a:t>
            </a:r>
            <a:r>
              <a:rPr lang="cs-CZ" sz="3200" b="1" dirty="0">
                <a:solidFill>
                  <a:srgbClr val="FF0000"/>
                </a:solidFill>
              </a:rPr>
              <a:t>D= aktivita</a:t>
            </a:r>
          </a:p>
        </p:txBody>
      </p:sp>
    </p:spTree>
    <p:extLst>
      <p:ext uri="{BB962C8B-B14F-4D97-AF65-F5344CB8AC3E}">
        <p14:creationId xmlns:p14="http://schemas.microsoft.com/office/powerpoint/2010/main" val="266810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61205A1-44BE-4042-90DA-33EEB8688C1D}"/>
              </a:ext>
            </a:extLst>
          </p:cNvPr>
          <p:cNvSpPr txBox="1"/>
          <p:nvPr/>
        </p:nvSpPr>
        <p:spPr>
          <a:xfrm>
            <a:off x="275208" y="106532"/>
            <a:ext cx="11727402" cy="5632311"/>
          </a:xfrm>
          <a:prstGeom prst="rect">
            <a:avLst/>
          </a:prstGeom>
          <a:noFill/>
        </p:spPr>
        <p:txBody>
          <a:bodyPr wrap="square">
            <a:spAutoFit/>
          </a:bodyPr>
          <a:lstStyle/>
          <a:p>
            <a:r>
              <a:rPr lang="cs-CZ" sz="3600" b="1" dirty="0"/>
              <a:t>… ale i například:</a:t>
            </a:r>
          </a:p>
          <a:p>
            <a:r>
              <a:rPr lang="cs-CZ" sz="3600" dirty="0"/>
              <a:t>- Pokuty uložené Policií ČR v příkazním řízení na místě nezaplacené</a:t>
            </a:r>
          </a:p>
          <a:p>
            <a:r>
              <a:rPr lang="cs-CZ" sz="3600" dirty="0"/>
              <a:t>- Poplatky za uložení odpadů</a:t>
            </a:r>
          </a:p>
          <a:p>
            <a:r>
              <a:rPr lang="cs-CZ" sz="3600" dirty="0"/>
              <a:t>- Poplatky za odnětí lesní půdy</a:t>
            </a:r>
          </a:p>
          <a:p>
            <a:r>
              <a:rPr lang="cs-CZ" sz="3600" dirty="0"/>
              <a:t>- Poplatky za odběr podzemních vod a za znečišťování vod</a:t>
            </a:r>
          </a:p>
          <a:p>
            <a:r>
              <a:rPr lang="cs-CZ" sz="3600" dirty="0"/>
              <a:t>- Poplatky za využívání zdrojů přírodních minerálních vod</a:t>
            </a:r>
          </a:p>
          <a:p>
            <a:r>
              <a:rPr lang="cs-CZ" sz="3600" dirty="0"/>
              <a:t>- Registrační a evidenční poplatky podle zákona o obalech</a:t>
            </a:r>
          </a:p>
          <a:p>
            <a:r>
              <a:rPr lang="cs-CZ" sz="3600" dirty="0"/>
              <a:t>- Odvody za odnětí zemědělské půdy</a:t>
            </a:r>
          </a:p>
          <a:p>
            <a:r>
              <a:rPr lang="cs-CZ" sz="3600" dirty="0"/>
              <a:t>a další</a:t>
            </a:r>
          </a:p>
        </p:txBody>
      </p:sp>
    </p:spTree>
    <p:extLst>
      <p:ext uri="{BB962C8B-B14F-4D97-AF65-F5344CB8AC3E}">
        <p14:creationId xmlns:p14="http://schemas.microsoft.com/office/powerpoint/2010/main" val="42143625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26B3307-370B-4734-8A37-769A00A07C9F}"/>
              </a:ext>
            </a:extLst>
          </p:cNvPr>
          <p:cNvSpPr txBox="1"/>
          <p:nvPr/>
        </p:nvSpPr>
        <p:spPr>
          <a:xfrm>
            <a:off x="709126" y="298580"/>
            <a:ext cx="11482873" cy="6070508"/>
          </a:xfrm>
          <a:prstGeom prst="rect">
            <a:avLst/>
          </a:prstGeom>
          <a:noFill/>
        </p:spPr>
        <p:txBody>
          <a:bodyPr wrap="square">
            <a:spAutoFit/>
          </a:bodyPr>
          <a:lstStyle/>
          <a:p>
            <a:pPr algn="ctr">
              <a:lnSpc>
                <a:spcPct val="107000"/>
              </a:lnSpc>
              <a:spcAft>
                <a:spcPts val="800"/>
              </a:spcAft>
            </a:pPr>
            <a:r>
              <a:rPr lang="cs-CZ"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Závěr</a:t>
            </a:r>
          </a:p>
          <a:p>
            <a:pPr>
              <a:lnSpc>
                <a:spcPct val="107000"/>
              </a:lnSpc>
              <a:spcAft>
                <a:spcPts val="800"/>
              </a:spcAft>
            </a:pPr>
            <a:r>
              <a:rPr lang="cs-CZ" sz="32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Pokud pohledávku nepřihlásíme a nebyla v souladu s § 170 IZ přezkoumána, pak z toho podle mého názoru plyne závěr, že nepůjde o pohledávku ke které se nepřihlíží (§ 185  IZ). </a:t>
            </a:r>
            <a:r>
              <a:rPr lang="cs-CZ" sz="32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Jestliže tedy jde o pohledávku, kterou věřitel nepřihlásil do insolvenčního řízení a tudíž nebyla ani přezkoumána, a to s odkazem na zákonnou úpravu § 170 písm. d) IZ, pak na ni (a na účastníky – věřitele a dlužníka) nedopadá ani ustanovení § 414 IZ o osvobození dlužníka a můžeme ji vymáhat v plné výši o ukončení oddlužení </a:t>
            </a:r>
          </a:p>
          <a:p>
            <a:pPr>
              <a:lnSpc>
                <a:spcPct val="107000"/>
              </a:lnSpc>
              <a:spcAft>
                <a:spcPts val="800"/>
              </a:spcAft>
            </a:pPr>
            <a:r>
              <a:rPr lang="cs-CZ" sz="32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(srovnej Usnesení Krajského soudu v Praze č.j. 19 Co 258/2019 ze dne 19.9.2019). </a:t>
            </a:r>
            <a:endParaRPr lang="cs-CZ"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2293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3A0A2FD-8EBE-13BB-972B-5B9FE0A7D565}"/>
              </a:ext>
            </a:extLst>
          </p:cNvPr>
          <p:cNvSpPr txBox="1"/>
          <p:nvPr/>
        </p:nvSpPr>
        <p:spPr>
          <a:xfrm>
            <a:off x="1" y="0"/>
            <a:ext cx="12192000" cy="6494085"/>
          </a:xfrm>
          <a:prstGeom prst="rect">
            <a:avLst/>
          </a:prstGeom>
          <a:noFill/>
        </p:spPr>
        <p:txBody>
          <a:bodyPr wrap="square">
            <a:spAutoFit/>
          </a:bodyPr>
          <a:lstStyle/>
          <a:p>
            <a:pPr algn="ctr"/>
            <a:r>
              <a:rPr lang="cs-CZ"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Závěr</a:t>
            </a:r>
            <a:endParaRPr lang="cs-CZ" sz="3200"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r>
              <a:rPr lang="cs-CZ" sz="32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„Není smyslem ani účelem insolvenčního zákona (práva) promíjet peněžité tresty uložené v přestupkovém nebo v trestním řízení“ </a:t>
            </a:r>
          </a:p>
          <a:p>
            <a:r>
              <a:rPr lang="cs-CZ" sz="32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(viz. Usnesení Krajského soudu v Českých Budějovicích č.j. 24 Co 579/2019 ze dne 10.5.2019). </a:t>
            </a:r>
          </a:p>
          <a:p>
            <a:endParaRPr lang="cs-CZ" sz="3200"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r>
              <a:rPr lang="cs-CZ" sz="32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Tomu i napovídá konstrukce § 414 odst. 4 věta za středníkem – </a:t>
            </a:r>
            <a:r>
              <a:rPr lang="cs-CZ" sz="3200" i="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„Při osvobození dlužníka podle odstavce 1 zůstává zajištěnému věřiteli, jestliže nedošlo ke zpeněžení majetku sloužícího k zajištění pohledávky, zachováno právo domáhat se uspokojení pohledávky z výtěžku zpeněžení tohoto majetku; </a:t>
            </a:r>
            <a:r>
              <a:rPr lang="cs-CZ" sz="32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pohledávek, které se v insolvenčním řízení neuspokojují (§ 170), se může takto domáhat jen za dobu </a:t>
            </a:r>
            <a:r>
              <a:rPr lang="cs-CZ" sz="3200" b="1" i="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od skončení insolvenčního řízení</a:t>
            </a:r>
            <a:r>
              <a:rPr lang="cs-CZ" sz="32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cs-CZ" sz="3200" i="1" dirty="0"/>
          </a:p>
        </p:txBody>
      </p:sp>
    </p:spTree>
    <p:extLst>
      <p:ext uri="{BB962C8B-B14F-4D97-AF65-F5344CB8AC3E}">
        <p14:creationId xmlns:p14="http://schemas.microsoft.com/office/powerpoint/2010/main" val="149356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9B194AB-D1E8-3DE6-ABDF-8E8B29A06BCB}"/>
              </a:ext>
            </a:extLst>
          </p:cNvPr>
          <p:cNvSpPr txBox="1"/>
          <p:nvPr/>
        </p:nvSpPr>
        <p:spPr>
          <a:xfrm>
            <a:off x="569626" y="284813"/>
            <a:ext cx="11317574" cy="5940088"/>
          </a:xfrm>
          <a:prstGeom prst="rect">
            <a:avLst/>
          </a:prstGeom>
          <a:noFill/>
        </p:spPr>
        <p:txBody>
          <a:bodyPr wrap="square">
            <a:spAutoFit/>
          </a:bodyPr>
          <a:lstStyle/>
          <a:p>
            <a:r>
              <a:rPr lang="cs-CZ" sz="3600" b="1" dirty="0">
                <a:solidFill>
                  <a:srgbClr val="FF0000"/>
                </a:solidFill>
              </a:rPr>
              <a:t>Zásadní judikát?!!!</a:t>
            </a:r>
          </a:p>
          <a:p>
            <a:r>
              <a:rPr lang="cs-CZ" sz="3600" b="1" dirty="0">
                <a:solidFill>
                  <a:srgbClr val="FF0000"/>
                </a:solidFill>
              </a:rPr>
              <a:t>Usnesení NS č.j. 29 </a:t>
            </a:r>
            <a:r>
              <a:rPr lang="cs-CZ" sz="3600" b="1" dirty="0" err="1">
                <a:solidFill>
                  <a:srgbClr val="FF0000"/>
                </a:solidFill>
              </a:rPr>
              <a:t>Cdo</a:t>
            </a:r>
            <a:r>
              <a:rPr lang="cs-CZ" sz="3600" b="1" dirty="0">
                <a:solidFill>
                  <a:srgbClr val="FF0000"/>
                </a:solidFill>
              </a:rPr>
              <a:t> 3782/2020, ze dne 28.04.2022</a:t>
            </a:r>
          </a:p>
          <a:p>
            <a:endParaRPr lang="cs-CZ" sz="2800" dirty="0"/>
          </a:p>
          <a:p>
            <a:r>
              <a:rPr lang="cs-CZ" sz="2800" i="1" dirty="0"/>
              <a:t>Budiž dodáno, že podaný přehled (neuspokojené části) pohledávek, jichž se týká přiznané osvobození, se v té které insolvenční věci uplatní (účinky přiznaného osvobození se prosadí) tehdy, nepůjde-li o některou ze zákonem pojmenovaných výjimek (§ 414 odst. 4, § 416 odst. 1 insolvenčního zákona). </a:t>
            </a:r>
          </a:p>
          <a:p>
            <a:endParaRPr lang="cs-CZ" sz="2800" dirty="0"/>
          </a:p>
          <a:p>
            <a:r>
              <a:rPr lang="cs-CZ" sz="2800" b="1" i="1" dirty="0">
                <a:solidFill>
                  <a:srgbClr val="FF0000"/>
                </a:solidFill>
              </a:rPr>
              <a:t>Přitom není vyloučeno ani to, </a:t>
            </a:r>
            <a:r>
              <a:rPr lang="cs-CZ" sz="2800" b="1" i="1" u="sng" dirty="0">
                <a:solidFill>
                  <a:srgbClr val="FF0000"/>
                </a:solidFill>
              </a:rPr>
              <a:t>že výjimka z účinků přiznaného osvobození se prosadí ohledně některé z pohledávek, jež byly předtím apriori vyloučeny z uspokojení v insolvenčním řízení úpravou obsaženou v § 170 insolvenčního zákona (srov. např. § 170 písm. d/ insolvenčního zákona </a:t>
            </a:r>
            <a:r>
              <a:rPr lang="cs-CZ" sz="2800" i="1" dirty="0"/>
              <a:t>a výklad podaný v R 81/2019).</a:t>
            </a:r>
          </a:p>
        </p:txBody>
      </p:sp>
    </p:spTree>
    <p:extLst>
      <p:ext uri="{BB962C8B-B14F-4D97-AF65-F5344CB8AC3E}">
        <p14:creationId xmlns:p14="http://schemas.microsoft.com/office/powerpoint/2010/main" val="7228646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75"/>
          <p:cNvSpPr txBox="1"/>
          <p:nvPr/>
        </p:nvSpPr>
        <p:spPr>
          <a:xfrm>
            <a:off x="876300" y="653725"/>
            <a:ext cx="10805076" cy="5817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700"/>
              <a:buFont typeface="Arial"/>
              <a:buNone/>
            </a:pPr>
            <a:r>
              <a:rPr lang="cs-CZ" sz="2800" b="1" i="0" u="none" strike="noStrike" cap="none" dirty="0">
                <a:solidFill>
                  <a:srgbClr val="FF0000"/>
                </a:solidFill>
                <a:latin typeface="Arial"/>
                <a:ea typeface="Arial"/>
                <a:cs typeface="Arial"/>
                <a:sym typeface="Arial"/>
              </a:rPr>
              <a:t>§ 170 Insolvenčního zákona</a:t>
            </a:r>
            <a:endParaRPr dirty="0"/>
          </a:p>
          <a:p>
            <a:pPr marL="0" marR="0" lvl="0" indent="0" algn="l" rtl="0">
              <a:lnSpc>
                <a:spcPct val="100000"/>
              </a:lnSpc>
              <a:spcBef>
                <a:spcPts val="0"/>
              </a:spcBef>
              <a:spcAft>
                <a:spcPts val="0"/>
              </a:spcAft>
              <a:buClr>
                <a:schemeClr val="dk1"/>
              </a:buClr>
              <a:buSzPts val="700"/>
              <a:buFont typeface="Arial"/>
              <a:buNone/>
            </a:pPr>
            <a:endParaRPr sz="2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00"/>
              <a:buFont typeface="Arial"/>
              <a:buNone/>
            </a:pPr>
            <a:r>
              <a:rPr lang="cs-CZ" sz="2800" b="1" i="0" u="sng" strike="noStrike" cap="none" dirty="0">
                <a:solidFill>
                  <a:schemeClr val="dk1"/>
                </a:solidFill>
                <a:latin typeface="Arial"/>
                <a:ea typeface="Arial"/>
                <a:cs typeface="Arial"/>
                <a:sym typeface="Arial"/>
              </a:rPr>
              <a:t>V insolvenčním řízení se </a:t>
            </a:r>
            <a:r>
              <a:rPr lang="cs-CZ" sz="2800" b="1" i="0" u="sng" strike="noStrike" cap="none" dirty="0">
                <a:solidFill>
                  <a:srgbClr val="FF0000"/>
                </a:solidFill>
                <a:latin typeface="Arial"/>
                <a:ea typeface="Arial"/>
                <a:cs typeface="Arial"/>
                <a:sym typeface="Arial"/>
              </a:rPr>
              <a:t>neuspokojují </a:t>
            </a:r>
            <a:r>
              <a:rPr lang="cs-CZ" sz="2800" b="0" i="0" u="none" strike="noStrike" cap="none" dirty="0">
                <a:solidFill>
                  <a:schemeClr val="dk1"/>
                </a:solidFill>
                <a:latin typeface="Arial"/>
                <a:ea typeface="Arial"/>
                <a:cs typeface="Arial"/>
                <a:sym typeface="Arial"/>
              </a:rPr>
              <a:t>žádným ze způsobů řešení úpadku, není-li dále stanoveno jinak,</a:t>
            </a:r>
            <a:endParaRPr dirty="0"/>
          </a:p>
          <a:p>
            <a:pPr marL="0" marR="0" lvl="0" indent="0" algn="l" rtl="0">
              <a:lnSpc>
                <a:spcPct val="100000"/>
              </a:lnSpc>
              <a:spcBef>
                <a:spcPts val="0"/>
              </a:spcBef>
              <a:spcAft>
                <a:spcPts val="0"/>
              </a:spcAft>
              <a:buClr>
                <a:schemeClr val="dk1"/>
              </a:buClr>
              <a:buSzPts val="700"/>
              <a:buFont typeface="Arial"/>
              <a:buNone/>
            </a:pPr>
            <a:endParaRPr sz="2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00"/>
              <a:buFont typeface="Arial"/>
              <a:buNone/>
            </a:pPr>
            <a:r>
              <a:rPr lang="cs-CZ" sz="2800" b="0" i="0" u="none" strike="noStrike" cap="none" dirty="0">
                <a:solidFill>
                  <a:schemeClr val="dk1"/>
                </a:solidFill>
                <a:latin typeface="Arial"/>
                <a:ea typeface="Arial"/>
                <a:cs typeface="Arial"/>
                <a:sym typeface="Arial"/>
              </a:rPr>
              <a:t>d) </a:t>
            </a:r>
            <a:r>
              <a:rPr lang="cs-CZ" sz="2800" b="1" i="0" u="sng" strike="noStrike" cap="none" dirty="0">
                <a:solidFill>
                  <a:schemeClr val="dk1"/>
                </a:solidFill>
                <a:latin typeface="Arial"/>
                <a:ea typeface="Arial"/>
                <a:cs typeface="Arial"/>
                <a:sym typeface="Arial"/>
              </a:rPr>
              <a:t>Mimosmluvní sankce postihující majetek dlužníka</a:t>
            </a:r>
            <a:r>
              <a:rPr lang="cs-CZ" sz="2800" b="0" i="0" u="none" strike="noStrike" cap="none" dirty="0">
                <a:solidFill>
                  <a:schemeClr val="dk1"/>
                </a:solidFill>
                <a:latin typeface="Arial"/>
                <a:ea typeface="Arial"/>
                <a:cs typeface="Arial"/>
                <a:sym typeface="Arial"/>
              </a:rPr>
              <a:t>, s výjimkou penále za nezaplacení daní, poplatků a jiných obdobných peněžitých plnění, pojistného na sociální zabezpečení, příspěvku na státní politiku zaměstnanosti a pojistného za veřejné zdravotní pojištění, pokud povinnost zaplatit toto penále vznikla před rozhodnutím o úpadku.</a:t>
            </a:r>
            <a:endParaRPr dirty="0"/>
          </a:p>
          <a:p>
            <a:pPr marL="0" marR="0" lvl="0" indent="0" algn="l" rtl="0">
              <a:lnSpc>
                <a:spcPct val="100000"/>
              </a:lnSpc>
              <a:spcBef>
                <a:spcPts val="0"/>
              </a:spcBef>
              <a:spcAft>
                <a:spcPts val="0"/>
              </a:spcAft>
              <a:buClr>
                <a:schemeClr val="dk1"/>
              </a:buClr>
              <a:buSzPts val="450"/>
              <a:buFont typeface="Arial"/>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50"/>
              <a:buFont typeface="Arial"/>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1893893"/>
      </p:ext>
    </p:extLst>
  </p:cSld>
  <p:clrMapOvr>
    <a:masterClrMapping/>
  </p:clrMapOvr>
  <p:transition spd="slow">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9E90177-2A0A-0391-D62E-A404E56CD4FA}"/>
              </a:ext>
            </a:extLst>
          </p:cNvPr>
          <p:cNvSpPr txBox="1"/>
          <p:nvPr/>
        </p:nvSpPr>
        <p:spPr>
          <a:xfrm>
            <a:off x="0" y="-33487"/>
            <a:ext cx="12192000" cy="6863417"/>
          </a:xfrm>
          <a:prstGeom prst="rect">
            <a:avLst/>
          </a:prstGeom>
          <a:noFill/>
        </p:spPr>
        <p:txBody>
          <a:bodyPr wrap="square">
            <a:spAutoFit/>
          </a:bodyPr>
          <a:lstStyle/>
          <a:p>
            <a:pPr algn="ctr"/>
            <a:r>
              <a:rPr lang="cs-CZ"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Závěr</a:t>
            </a:r>
            <a:endParaRPr lang="cs-CZ" sz="3200" b="1" dirty="0">
              <a:solidFill>
                <a:srgbClr val="FF0000"/>
              </a:solidFill>
            </a:endParaRPr>
          </a:p>
          <a:p>
            <a:r>
              <a:rPr lang="cs-CZ" sz="3200" b="1" dirty="0">
                <a:solidFill>
                  <a:srgbClr val="FF0000"/>
                </a:solidFill>
                <a:effectLst/>
              </a:rPr>
              <a:t>Je tedy </a:t>
            </a:r>
            <a:r>
              <a:rPr lang="cs-CZ" sz="3200" b="1" dirty="0">
                <a:solidFill>
                  <a:srgbClr val="FF0000"/>
                </a:solidFill>
              </a:rPr>
              <a:t>v</a:t>
            </a:r>
            <a:r>
              <a:rPr lang="cs-CZ" sz="3200" b="1" dirty="0">
                <a:solidFill>
                  <a:srgbClr val="FF0000"/>
                </a:solidFill>
                <a:effectLst/>
              </a:rPr>
              <a:t>hodnější nepřihlásit pohledávku z pokut (obecně) do insolvence a následně ji po ukončení insolvence dále exekučně vymáhat</a:t>
            </a:r>
            <a:r>
              <a:rPr lang="cs-CZ" sz="3200" b="1" dirty="0">
                <a:solidFill>
                  <a:srgbClr val="FF0000"/>
                </a:solidFill>
              </a:rPr>
              <a:t>.</a:t>
            </a:r>
          </a:p>
          <a:p>
            <a:endParaRPr lang="cs-CZ" sz="2400" b="1" dirty="0"/>
          </a:p>
          <a:p>
            <a:r>
              <a:rPr lang="cs-CZ" sz="2400" b="1" dirty="0">
                <a:solidFill>
                  <a:srgbClr val="FF0000"/>
                </a:solidFill>
              </a:rPr>
              <a:t>Přesný postup probíráme na odborných akreditovaných kurzech – </a:t>
            </a:r>
            <a:r>
              <a:rPr lang="cs-CZ" sz="2400" b="1" u="sng" dirty="0">
                <a:solidFill>
                  <a:srgbClr val="FF0000"/>
                </a:solidFill>
              </a:rPr>
              <a:t>nejbližší 4.4.2023.</a:t>
            </a:r>
          </a:p>
          <a:p>
            <a:endParaRPr lang="cs-CZ" sz="2400" dirty="0"/>
          </a:p>
          <a:p>
            <a:r>
              <a:rPr lang="cs-CZ" sz="2400" b="1" i="1" dirty="0"/>
              <a:t>Právní rámec:</a:t>
            </a:r>
            <a:br>
              <a:rPr lang="cs-CZ" sz="2400" i="1" dirty="0"/>
            </a:br>
            <a:r>
              <a:rPr lang="cs-CZ" sz="2400" i="1" dirty="0"/>
              <a:t>- Zákon č. 182/2006 Sb., Zákon o úpadku a způsobech jeho řešení (insolvenční zákon) v platném znění - § 170 písm. d); § 198 odst. 1; § 185; § 2 písm. b); § 7a, písm. a; § 7b odst. 4; § 159 odst. 1, písm. b); § 159 odst. 1, písm. a); § 203a; § 414; </a:t>
            </a:r>
            <a:br>
              <a:rPr lang="cs-CZ" sz="2400" i="1" dirty="0"/>
            </a:br>
            <a:r>
              <a:rPr lang="cs-CZ" sz="2400" i="1" dirty="0"/>
              <a:t>- usnesení VSP ze dne 7.9.2012, </a:t>
            </a:r>
            <a:r>
              <a:rPr lang="cs-CZ" sz="2400" i="1" dirty="0" err="1"/>
              <a:t>sp</a:t>
            </a:r>
            <a:r>
              <a:rPr lang="cs-CZ" sz="2400" i="1" dirty="0"/>
              <a:t>. zn. 1 VSPH 1159/2012, - R 44/2013</a:t>
            </a:r>
            <a:br>
              <a:rPr lang="cs-CZ" sz="2400" i="1" dirty="0"/>
            </a:br>
            <a:r>
              <a:rPr lang="cs-CZ" sz="2400" i="1" dirty="0"/>
              <a:t>- usnesení Nejvyššího soudu </a:t>
            </a:r>
            <a:r>
              <a:rPr lang="cs-CZ" sz="2400" i="1" dirty="0" err="1"/>
              <a:t>sp</a:t>
            </a:r>
            <a:r>
              <a:rPr lang="cs-CZ" sz="2400" i="1" dirty="0"/>
              <a:t>. zn. 29 </a:t>
            </a:r>
            <a:r>
              <a:rPr lang="cs-CZ" sz="2400" i="1" dirty="0" err="1"/>
              <a:t>ICdo</a:t>
            </a:r>
            <a:r>
              <a:rPr lang="cs-CZ" sz="2400" i="1" dirty="0"/>
              <a:t> 11/2012 [KSPH 41 INS 10743/2010, 41 </a:t>
            </a:r>
            <a:r>
              <a:rPr lang="cs-CZ" sz="2400" i="1" dirty="0" err="1"/>
              <a:t>ICm</a:t>
            </a:r>
            <a:r>
              <a:rPr lang="cs-CZ" sz="2400" i="1" dirty="0"/>
              <a:t> 1122/2011] ze dne 28. 2. 2013, uveřejněného pod č. 66/2013 Sbírky soudních rozhodnutí a stanovisek -R 66/2013</a:t>
            </a:r>
            <a:br>
              <a:rPr lang="cs-CZ" sz="2400" i="1" dirty="0"/>
            </a:br>
            <a:r>
              <a:rPr lang="cs-CZ" sz="2400" i="1" dirty="0"/>
              <a:t>- usnesení Krajského soudu v Praze č.j. 19 Co 258/2019 ze dne 19.9.2019</a:t>
            </a:r>
            <a:br>
              <a:rPr lang="cs-CZ" sz="2400" i="1" dirty="0"/>
            </a:br>
            <a:r>
              <a:rPr lang="cs-CZ" sz="2400" i="1" dirty="0"/>
              <a:t>- </a:t>
            </a:r>
            <a:r>
              <a:rPr lang="cs-CZ" sz="2400" i="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usnesení Krajského soudu v Českých Budějovicích č.j. 24 Co 579/2019 ze dne 10.5.2019</a:t>
            </a:r>
            <a:endParaRPr lang="cs-CZ" sz="2400" i="1" dirty="0"/>
          </a:p>
        </p:txBody>
      </p:sp>
    </p:spTree>
    <p:extLst>
      <p:ext uri="{BB962C8B-B14F-4D97-AF65-F5344CB8AC3E}">
        <p14:creationId xmlns:p14="http://schemas.microsoft.com/office/powerpoint/2010/main" val="5119659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2EC84C3-A14A-E522-74D9-850116D9AE2F}"/>
              </a:ext>
            </a:extLst>
          </p:cNvPr>
          <p:cNvSpPr txBox="1"/>
          <p:nvPr/>
        </p:nvSpPr>
        <p:spPr>
          <a:xfrm>
            <a:off x="0" y="323850"/>
            <a:ext cx="12192000" cy="6494085"/>
          </a:xfrm>
          <a:prstGeom prst="rect">
            <a:avLst/>
          </a:prstGeom>
          <a:noFill/>
        </p:spPr>
        <p:txBody>
          <a:bodyPr wrap="square">
            <a:spAutoFit/>
          </a:bodyPr>
          <a:lstStyle/>
          <a:p>
            <a:r>
              <a:rPr lang="cs-CZ" sz="3200" b="1" i="0" dirty="0">
                <a:solidFill>
                  <a:srgbClr val="FF0000"/>
                </a:solidFill>
                <a:effectLst/>
                <a:latin typeface="Helvetica Neue"/>
              </a:rPr>
              <a:t>Osvobození </a:t>
            </a:r>
            <a:r>
              <a:rPr lang="cs-CZ" sz="3200" b="1" i="0" u="sng" dirty="0">
                <a:solidFill>
                  <a:srgbClr val="FF0000"/>
                </a:solidFill>
                <a:effectLst/>
                <a:latin typeface="Helvetica Neue"/>
              </a:rPr>
              <a:t>od placení </a:t>
            </a:r>
            <a:r>
              <a:rPr lang="cs-CZ" sz="3200" b="1" i="0" dirty="0">
                <a:solidFill>
                  <a:srgbClr val="FF0000"/>
                </a:solidFill>
                <a:effectLst/>
                <a:latin typeface="Helvetica Neue"/>
              </a:rPr>
              <a:t>pohledávek</a:t>
            </a:r>
          </a:p>
          <a:p>
            <a:endParaRPr lang="cs-CZ" sz="3200" b="0" i="0" dirty="0">
              <a:solidFill>
                <a:srgbClr val="3C3C3D"/>
              </a:solidFill>
              <a:effectLst/>
              <a:latin typeface="Helvetica Neue"/>
            </a:endParaRPr>
          </a:p>
          <a:p>
            <a:r>
              <a:rPr lang="cs-CZ" sz="3200" b="0" i="0" dirty="0">
                <a:solidFill>
                  <a:srgbClr val="3C3C3D"/>
                </a:solidFill>
                <a:effectLst/>
                <a:latin typeface="Helvetica Neue"/>
              </a:rPr>
              <a:t>Rozhodnutí vydané podle § 414 odst. 1 insolvenčního zákona </a:t>
            </a:r>
            <a:r>
              <a:rPr lang="cs-CZ" sz="3200" b="1" i="0" dirty="0">
                <a:solidFill>
                  <a:srgbClr val="3C3C3D"/>
                </a:solidFill>
                <a:effectLst/>
                <a:latin typeface="Helvetica Neue"/>
              </a:rPr>
              <a:t>nezpůsobuje zánik neuspokojených pohledávek</a:t>
            </a:r>
            <a:r>
              <a:rPr lang="cs-CZ" sz="3200" b="0" i="0" dirty="0">
                <a:solidFill>
                  <a:srgbClr val="3C3C3D"/>
                </a:solidFill>
                <a:effectLst/>
                <a:latin typeface="Helvetica Neue"/>
              </a:rPr>
              <a:t>. </a:t>
            </a:r>
            <a:r>
              <a:rPr lang="cs-CZ" sz="3200" b="1" i="0" dirty="0">
                <a:solidFill>
                  <a:srgbClr val="3C3C3D"/>
                </a:solidFill>
                <a:effectLst/>
                <a:latin typeface="Helvetica Neue"/>
              </a:rPr>
              <a:t>Taková pohledávka v neuhrazeném rozsahu nadále existuje, dlužník však je rozhodnutím insolvenčního soudu zbaven povinnosti ji věřiteli zaplatit. </a:t>
            </a:r>
            <a:r>
              <a:rPr lang="cs-CZ" sz="3200" b="0" i="0" dirty="0">
                <a:solidFill>
                  <a:srgbClr val="3C3C3D"/>
                </a:solidFill>
                <a:effectLst/>
                <a:latin typeface="Helvetica Neue"/>
              </a:rPr>
              <a:t>Takovou pohledávku věřitel nemůže úspěšně vymáhat a v soudním či jiném řízení mu ji nelze přiznat (má povahu naturální obligace). Ve vykonávacím řízení má taková pohledávka stejný režim jako promlčená pohledávka.</a:t>
            </a:r>
          </a:p>
          <a:p>
            <a:endParaRPr lang="cs-CZ" sz="3200" dirty="0">
              <a:solidFill>
                <a:srgbClr val="3C3C3D"/>
              </a:solidFill>
              <a:latin typeface="Helvetica Neue"/>
            </a:endParaRPr>
          </a:p>
          <a:p>
            <a:r>
              <a:rPr lang="cs-CZ" sz="3200" b="1" i="0" dirty="0">
                <a:effectLst/>
                <a:latin typeface="Helvetica Neue"/>
              </a:rPr>
              <a:t>Usnesení Nejvyššího soudu ze dne 31. 8. 2022, </a:t>
            </a:r>
            <a:r>
              <a:rPr lang="cs-CZ" sz="3200" b="1" i="0" dirty="0" err="1">
                <a:effectLst/>
                <a:latin typeface="Helvetica Neue"/>
              </a:rPr>
              <a:t>sp</a:t>
            </a:r>
            <a:r>
              <a:rPr lang="cs-CZ" sz="3200" b="1" i="0" dirty="0">
                <a:effectLst/>
                <a:latin typeface="Helvetica Neue"/>
              </a:rPr>
              <a:t>. zn. 29 </a:t>
            </a:r>
            <a:r>
              <a:rPr lang="cs-CZ" sz="3200" b="1" i="0" dirty="0" err="1">
                <a:effectLst/>
                <a:latin typeface="Helvetica Neue"/>
              </a:rPr>
              <a:t>Cdo</a:t>
            </a:r>
            <a:r>
              <a:rPr lang="cs-CZ" sz="3200" b="1" i="0" dirty="0">
                <a:effectLst/>
                <a:latin typeface="Helvetica Neue"/>
              </a:rPr>
              <a:t> 1252/2021</a:t>
            </a:r>
          </a:p>
        </p:txBody>
      </p:sp>
    </p:spTree>
    <p:extLst>
      <p:ext uri="{BB962C8B-B14F-4D97-AF65-F5344CB8AC3E}">
        <p14:creationId xmlns:p14="http://schemas.microsoft.com/office/powerpoint/2010/main" val="1763163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893"/>
        <p:cNvGrpSpPr/>
        <p:nvPr/>
      </p:nvGrpSpPr>
      <p:grpSpPr>
        <a:xfrm>
          <a:off x="0" y="0"/>
          <a:ext cx="0" cy="0"/>
          <a:chOff x="0" y="0"/>
          <a:chExt cx="0" cy="0"/>
        </a:xfrm>
      </p:grpSpPr>
      <p:sp>
        <p:nvSpPr>
          <p:cNvPr id="894" name="Shape 894"/>
          <p:cNvSpPr txBox="1"/>
          <p:nvPr/>
        </p:nvSpPr>
        <p:spPr>
          <a:xfrm>
            <a:off x="2531268" y="3254961"/>
            <a:ext cx="7129463" cy="255454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3200"/>
              <a:buFont typeface="Arial"/>
              <a:buNone/>
            </a:pPr>
            <a:endParaRPr sz="3200" b="1" dirty="0">
              <a:solidFill>
                <a:srgbClr val="FF0000"/>
              </a:solidFill>
              <a:latin typeface="Arial"/>
              <a:ea typeface="Arial"/>
              <a:cs typeface="Arial"/>
              <a:sym typeface="Arial"/>
            </a:endParaRPr>
          </a:p>
          <a:p>
            <a:pPr marL="0" marR="0" lvl="0" indent="0" algn="ctr" rtl="0">
              <a:spcBef>
                <a:spcPts val="0"/>
              </a:spcBef>
              <a:spcAft>
                <a:spcPts val="0"/>
              </a:spcAft>
              <a:buClr>
                <a:srgbClr val="FF0000"/>
              </a:buClr>
              <a:buSzPts val="3200"/>
              <a:buFont typeface="Arial"/>
              <a:buNone/>
            </a:pPr>
            <a:r>
              <a:rPr lang="cs-CZ" sz="3200" b="1" dirty="0">
                <a:solidFill>
                  <a:srgbClr val="FF0000"/>
                </a:solidFill>
                <a:latin typeface="Arial"/>
                <a:ea typeface="Arial"/>
                <a:cs typeface="Arial"/>
                <a:sym typeface="Arial"/>
              </a:rPr>
              <a:t>Děkuji za pozornost</a:t>
            </a:r>
            <a:endParaRPr sz="3200" dirty="0">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3200"/>
              <a:buFont typeface="Arial"/>
              <a:buNone/>
            </a:pPr>
            <a:r>
              <a:rPr lang="cs-CZ" sz="3200" dirty="0">
                <a:solidFill>
                  <a:schemeClr val="dk1"/>
                </a:solidFill>
                <a:latin typeface="Arial"/>
                <a:ea typeface="Arial"/>
                <a:cs typeface="Arial"/>
                <a:sym typeface="Arial"/>
              </a:rPr>
              <a:t>Mgr. Vlastimil Veselý, MBA, LL.M.</a:t>
            </a:r>
            <a:endParaRPr dirty="0"/>
          </a:p>
          <a:p>
            <a:pPr marL="0" marR="0" lvl="0" indent="0" algn="ctr" rtl="0">
              <a:spcBef>
                <a:spcPts val="0"/>
              </a:spcBef>
              <a:spcAft>
                <a:spcPts val="0"/>
              </a:spcAft>
              <a:buClr>
                <a:schemeClr val="dk1"/>
              </a:buClr>
              <a:buSzPts val="3200"/>
              <a:buFont typeface="Arial"/>
              <a:buNone/>
            </a:pPr>
            <a:r>
              <a:rPr lang="cs-CZ" sz="3200" dirty="0">
                <a:solidFill>
                  <a:schemeClr val="dk1"/>
                </a:solidFill>
                <a:latin typeface="Arial"/>
                <a:ea typeface="Arial"/>
                <a:cs typeface="Arial"/>
                <a:sym typeface="Arial"/>
              </a:rPr>
              <a:t>vesely@catania.cz</a:t>
            </a:r>
            <a:endParaRPr dirty="0"/>
          </a:p>
        </p:txBody>
      </p:sp>
      <p:pic>
        <p:nvPicPr>
          <p:cNvPr id="895" name="Shape 895"/>
          <p:cNvPicPr preferRelativeResize="0"/>
          <p:nvPr/>
        </p:nvPicPr>
        <p:blipFill rotWithShape="1">
          <a:blip r:embed="rId3">
            <a:alphaModFix/>
          </a:blip>
          <a:srcRect/>
          <a:stretch/>
        </p:blipFill>
        <p:spPr>
          <a:xfrm>
            <a:off x="3383213" y="473661"/>
            <a:ext cx="5353050" cy="2781300"/>
          </a:xfrm>
          <a:prstGeom prst="rect">
            <a:avLst/>
          </a:prstGeom>
          <a:noFill/>
          <a:ln>
            <a:noFill/>
          </a:ln>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45A5A40-33CD-7064-2B01-134DE04539BC}"/>
              </a:ext>
            </a:extLst>
          </p:cNvPr>
          <p:cNvSpPr txBox="1"/>
          <p:nvPr/>
        </p:nvSpPr>
        <p:spPr>
          <a:xfrm>
            <a:off x="0" y="0"/>
            <a:ext cx="12192000" cy="6832640"/>
          </a:xfrm>
          <a:prstGeom prst="rect">
            <a:avLst/>
          </a:prstGeom>
          <a:noFill/>
        </p:spPr>
        <p:txBody>
          <a:bodyPr wrap="square">
            <a:spAutoFit/>
          </a:bodyPr>
          <a:lstStyle/>
          <a:p>
            <a:r>
              <a:rPr lang="cs-CZ" sz="3600" b="1" dirty="0"/>
              <a:t>Dělená správa</a:t>
            </a:r>
          </a:p>
          <a:p>
            <a:r>
              <a:rPr lang="cs-CZ" sz="3600" dirty="0"/>
              <a:t>§ 161 DŘ</a:t>
            </a:r>
          </a:p>
          <a:p>
            <a:endParaRPr lang="cs-CZ" sz="3600" dirty="0"/>
          </a:p>
          <a:p>
            <a:r>
              <a:rPr lang="cs-CZ" sz="3600" dirty="0"/>
              <a:t>(1) </a:t>
            </a:r>
            <a:r>
              <a:rPr lang="cs-CZ" sz="3600" b="1" dirty="0"/>
              <a:t>K dělené správě dochází, je-li rozhodnutím orgánu veřejné moci, který není správcem daně, vydaným při výkonu veřejné moci uložena platební povinnost k peněžitému plnění určenému do veřejného rozpočtu a postupuje-li se při jeho placení podle tohoto zákona nebo podle jeho jednotlivých ustanovení.</a:t>
            </a:r>
            <a:r>
              <a:rPr lang="cs-CZ" sz="3600" dirty="0"/>
              <a:t> To platí i tehdy, pokud vznikla platební povinnost k peněžitému plnění určenému do veřejného rozpočtu přímo ze zákona bez vydání rozhodnutí.</a:t>
            </a:r>
          </a:p>
          <a:p>
            <a:endParaRPr lang="cs-CZ" sz="2400" dirty="0"/>
          </a:p>
          <a:p>
            <a:endParaRPr lang="cs-CZ" dirty="0"/>
          </a:p>
        </p:txBody>
      </p:sp>
    </p:spTree>
    <p:extLst>
      <p:ext uri="{BB962C8B-B14F-4D97-AF65-F5344CB8AC3E}">
        <p14:creationId xmlns:p14="http://schemas.microsoft.com/office/powerpoint/2010/main" val="145940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915EA8-F5DF-9FFE-91B6-8258E7687EF7}"/>
              </a:ext>
            </a:extLst>
          </p:cNvPr>
          <p:cNvSpPr txBox="1"/>
          <p:nvPr/>
        </p:nvSpPr>
        <p:spPr>
          <a:xfrm>
            <a:off x="0" y="0"/>
            <a:ext cx="12192000" cy="6124754"/>
          </a:xfrm>
          <a:prstGeom prst="rect">
            <a:avLst/>
          </a:prstGeom>
          <a:noFill/>
        </p:spPr>
        <p:txBody>
          <a:bodyPr wrap="square">
            <a:spAutoFit/>
          </a:bodyPr>
          <a:lstStyle/>
          <a:p>
            <a:r>
              <a:rPr lang="cs-CZ" sz="2800" dirty="0"/>
              <a:t>§ 162 DŘ</a:t>
            </a:r>
          </a:p>
          <a:p>
            <a:endParaRPr lang="cs-CZ" sz="2800" dirty="0"/>
          </a:p>
          <a:p>
            <a:r>
              <a:rPr lang="cs-CZ" sz="2800" dirty="0"/>
              <a:t>(2) </a:t>
            </a:r>
            <a:r>
              <a:rPr lang="cs-CZ" sz="2800" b="1" dirty="0"/>
              <a:t>Pokud orgán veřejné moci, který uložil platební povinnost k peněžitému plnění v rámci dělené správy, není současně příslušný k vymáhání tohoto peněžitého plnění, </a:t>
            </a:r>
            <a:r>
              <a:rPr lang="cs-CZ" sz="2800" b="1" dirty="0">
                <a:solidFill>
                  <a:srgbClr val="FF0000"/>
                </a:solidFill>
              </a:rPr>
              <a:t>předá příslušnému správci daně </a:t>
            </a:r>
            <a:r>
              <a:rPr lang="cs-CZ" sz="2800" b="1" dirty="0"/>
              <a:t>nezbytné údaje o uložení nebo vzniku této platební povinnosti, včetně stejnopisu rozhodnutí s vyznačením právní moci a přehledu předávaných rozhodnutí. Tyto údaje jsou předávány o peněžitém plnění, které nebylo dobrovolně uhrazeno </a:t>
            </a:r>
            <a:r>
              <a:rPr lang="cs-CZ" sz="2800" b="1" dirty="0">
                <a:solidFill>
                  <a:srgbClr val="FF0000"/>
                </a:solidFill>
              </a:rPr>
              <a:t>do 30 dnů po marném uplynutí lhůty jeho splatnosti</a:t>
            </a:r>
            <a:r>
              <a:rPr lang="cs-CZ" sz="2800" b="1" dirty="0"/>
              <a:t>.</a:t>
            </a:r>
          </a:p>
          <a:p>
            <a:endParaRPr lang="cs-CZ" sz="2800" b="1" dirty="0"/>
          </a:p>
          <a:p>
            <a:r>
              <a:rPr lang="cs-CZ" sz="2800" dirty="0"/>
              <a:t>….</a:t>
            </a:r>
          </a:p>
          <a:p>
            <a:endParaRPr lang="cs-CZ" sz="2800" dirty="0"/>
          </a:p>
          <a:p>
            <a:r>
              <a:rPr lang="cs-CZ" sz="2800" b="1" dirty="0"/>
              <a:t>(6) Údaje podle odstavců 2 až 4 lze poskytovat také v rozsahu a způsobem dohodnutým mezi příslušným orgánem veřejné moci a správcem daně.</a:t>
            </a:r>
          </a:p>
        </p:txBody>
      </p:sp>
    </p:spTree>
    <p:extLst>
      <p:ext uri="{BB962C8B-B14F-4D97-AF65-F5344CB8AC3E}">
        <p14:creationId xmlns:p14="http://schemas.microsoft.com/office/powerpoint/2010/main" val="1819707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E104020-A455-2ADE-0EFF-898A9AFB4892}"/>
              </a:ext>
            </a:extLst>
          </p:cNvPr>
          <p:cNvSpPr txBox="1"/>
          <p:nvPr/>
        </p:nvSpPr>
        <p:spPr>
          <a:xfrm>
            <a:off x="195309" y="133165"/>
            <a:ext cx="11913833" cy="5509200"/>
          </a:xfrm>
          <a:prstGeom prst="rect">
            <a:avLst/>
          </a:prstGeom>
          <a:noFill/>
        </p:spPr>
        <p:txBody>
          <a:bodyPr wrap="square">
            <a:spAutoFit/>
          </a:bodyPr>
          <a:lstStyle/>
          <a:p>
            <a:r>
              <a:rPr lang="cs-CZ" sz="3200" b="1" dirty="0"/>
              <a:t>Kdo je správcem daně?</a:t>
            </a:r>
          </a:p>
          <a:p>
            <a:endParaRPr lang="cs-CZ" sz="3200" dirty="0"/>
          </a:p>
          <a:p>
            <a:r>
              <a:rPr lang="cs-CZ" sz="3200" b="1" dirty="0"/>
              <a:t>§ 10 DŘ Správce daně</a:t>
            </a:r>
          </a:p>
          <a:p>
            <a:r>
              <a:rPr lang="cs-CZ" sz="3200" dirty="0"/>
              <a:t>(1) </a:t>
            </a:r>
            <a:r>
              <a:rPr lang="cs-CZ" sz="3200" b="1" dirty="0"/>
              <a:t>Správcem daně je správní orgán nebo jiný státní orgán (dále jen „orgán veřejné moci“) v rozsahu, v jakém mu je zákonem nebo na základě zákona svěřena působnost v oblasti správy daní.</a:t>
            </a:r>
          </a:p>
          <a:p>
            <a:endParaRPr lang="cs-CZ" sz="3200" dirty="0"/>
          </a:p>
          <a:p>
            <a:r>
              <a:rPr lang="cs-CZ" sz="3200" dirty="0"/>
              <a:t>(2) </a:t>
            </a:r>
            <a:r>
              <a:rPr lang="cs-CZ" sz="3200" b="1" dirty="0"/>
              <a:t>Správním orgánem </a:t>
            </a:r>
            <a:r>
              <a:rPr lang="cs-CZ" sz="3200" dirty="0"/>
              <a:t>se pro účely tohoto zákona rozumí </a:t>
            </a:r>
            <a:r>
              <a:rPr lang="cs-CZ" sz="3200" b="1" dirty="0"/>
              <a:t>orgán moci výkonné</a:t>
            </a:r>
            <a:r>
              <a:rPr lang="cs-CZ" sz="3200" dirty="0"/>
              <a:t>, </a:t>
            </a:r>
            <a:r>
              <a:rPr lang="cs-CZ" sz="3200" b="1" dirty="0"/>
              <a:t>orgán územního samosprávného celku</a:t>
            </a:r>
            <a:r>
              <a:rPr lang="cs-CZ" sz="3200" dirty="0"/>
              <a:t>, jiný orgán a právnická nebo fyzická osoba, pokud vykonává působnost v oblasti veřejné správy.</a:t>
            </a:r>
          </a:p>
        </p:txBody>
      </p:sp>
    </p:spTree>
    <p:extLst>
      <p:ext uri="{BB962C8B-B14F-4D97-AF65-F5344CB8AC3E}">
        <p14:creationId xmlns:p14="http://schemas.microsoft.com/office/powerpoint/2010/main" val="1229506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BCBA3ED-E39C-B004-0F98-203F7FAFA183}"/>
              </a:ext>
            </a:extLst>
          </p:cNvPr>
          <p:cNvSpPr txBox="1"/>
          <p:nvPr/>
        </p:nvSpPr>
        <p:spPr>
          <a:xfrm>
            <a:off x="159798" y="124287"/>
            <a:ext cx="11931588" cy="6063198"/>
          </a:xfrm>
          <a:prstGeom prst="rect">
            <a:avLst/>
          </a:prstGeom>
          <a:noFill/>
        </p:spPr>
        <p:txBody>
          <a:bodyPr wrap="square">
            <a:spAutoFit/>
          </a:bodyPr>
          <a:lstStyle/>
          <a:p>
            <a:r>
              <a:rPr lang="cs-CZ" sz="3600" b="1" dirty="0"/>
              <a:t>Dělená správa prostřednictvím celní správy – pokuty, poplatky, odvody </a:t>
            </a:r>
          </a:p>
          <a:p>
            <a:endParaRPr lang="cs-CZ" sz="3600" b="1" dirty="0"/>
          </a:p>
          <a:p>
            <a:r>
              <a:rPr lang="cs-CZ" sz="3600" dirty="0"/>
              <a:t>(https://www.celnisprava.cz/</a:t>
            </a:r>
            <a:r>
              <a:rPr lang="cs-CZ" sz="3600" dirty="0" err="1"/>
              <a:t>cz</a:t>
            </a:r>
            <a:r>
              <a:rPr lang="cs-CZ" sz="3600" dirty="0"/>
              <a:t>/</a:t>
            </a:r>
            <a:r>
              <a:rPr lang="cs-CZ" sz="3600" dirty="0" err="1"/>
              <a:t>dalsi</a:t>
            </a:r>
            <a:r>
              <a:rPr lang="cs-CZ" sz="3600" dirty="0"/>
              <a:t>-kompetence/</a:t>
            </a:r>
            <a:r>
              <a:rPr lang="cs-CZ" sz="3600" dirty="0" err="1"/>
              <a:t>Stranky</a:t>
            </a:r>
            <a:r>
              <a:rPr lang="cs-CZ" sz="3600" dirty="0"/>
              <a:t>/delena-sprava-pokuty-poplatky-odvody.aspx)</a:t>
            </a:r>
          </a:p>
          <a:p>
            <a:endParaRPr lang="cs-CZ" sz="3600" dirty="0"/>
          </a:p>
          <a:p>
            <a:r>
              <a:rPr lang="cs-CZ" sz="3600" b="1" dirty="0"/>
              <a:t>Celní úřady vykonávají tzv. „dělenou správu" dle ustanovení § 161 a násl. zákona č. 280/2009 Sb., daňový řád, ve znění pozdějších předpisů. </a:t>
            </a:r>
          </a:p>
          <a:p>
            <a:endParaRPr lang="cs-CZ" sz="2800" dirty="0"/>
          </a:p>
        </p:txBody>
      </p:sp>
    </p:spTree>
    <p:extLst>
      <p:ext uri="{BB962C8B-B14F-4D97-AF65-F5344CB8AC3E}">
        <p14:creationId xmlns:p14="http://schemas.microsoft.com/office/powerpoint/2010/main" val="1582916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BA2EFD9-B478-F75C-5B28-10F1F7228E35}"/>
              </a:ext>
            </a:extLst>
          </p:cNvPr>
          <p:cNvSpPr txBox="1"/>
          <p:nvPr/>
        </p:nvSpPr>
        <p:spPr>
          <a:xfrm>
            <a:off x="170155" y="656948"/>
            <a:ext cx="11851689" cy="6124754"/>
          </a:xfrm>
          <a:prstGeom prst="rect">
            <a:avLst/>
          </a:prstGeom>
          <a:noFill/>
        </p:spPr>
        <p:txBody>
          <a:bodyPr wrap="square">
            <a:spAutoFit/>
          </a:bodyPr>
          <a:lstStyle/>
          <a:p>
            <a:r>
              <a:rPr lang="cs-CZ" sz="2800" b="1" dirty="0"/>
              <a:t>Postup pro předávání peněžitých plnění k vymáhání (konkrétně pokut uložených Městskou policií nebo případě spáchání dopravních přestupků) a na základě žádosti Městského úřadu (dále jen „obec“) o vymáhání podle § 106 zákona č. 500/2004 Sb., správní řád, ve znění pozdějších předpisů (dále jen „správní řád“) Celnímu úřadu (dále jen „celní úřad“).</a:t>
            </a:r>
          </a:p>
          <a:p>
            <a:endParaRPr lang="cs-CZ" sz="2800" dirty="0"/>
          </a:p>
          <a:p>
            <a:endParaRPr lang="cs-CZ" sz="2800" dirty="0"/>
          </a:p>
          <a:p>
            <a:r>
              <a:rPr lang="cs-CZ" sz="2800" dirty="0"/>
              <a:t>Celnímu úřadu mohou být předány pohledávky vzniklé na základě rozhodnutí vydaného ve správním řízení – viz např. příkaz uložený obcí. Obec, v případě, že splňuje podmínky dané ustanovením § 106 správního řádu, může požádat celní úřad o vymožení nedoplatku, i když je správním orgánem, který je k jeho vymožení příslušný. </a:t>
            </a:r>
            <a:r>
              <a:rPr lang="cs-CZ" sz="2800" b="1" dirty="0"/>
              <a:t>Nelze žádat o vymáhání peněžitých plnění uložených dle daňového řádu (např. místní poplatky za psy, odvoz komunálního odpadu apod.)</a:t>
            </a:r>
          </a:p>
        </p:txBody>
      </p:sp>
    </p:spTree>
    <p:extLst>
      <p:ext uri="{BB962C8B-B14F-4D97-AF65-F5344CB8AC3E}">
        <p14:creationId xmlns:p14="http://schemas.microsoft.com/office/powerpoint/2010/main" val="50700244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5444</Words>
  <Application>Microsoft Office PowerPoint</Application>
  <PresentationFormat>Širokoúhlá obrazovka</PresentationFormat>
  <Paragraphs>222</Paragraphs>
  <Slides>46</Slides>
  <Notes>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46</vt:i4>
      </vt:variant>
    </vt:vector>
  </HeadingPairs>
  <TitlesOfParts>
    <vt:vector size="53" baseType="lpstr">
      <vt:lpstr>Arial</vt:lpstr>
      <vt:lpstr>Calibri</vt:lpstr>
      <vt:lpstr>Calibri Light</vt:lpstr>
      <vt:lpstr>Georgia</vt:lpstr>
      <vt:lpstr>Helvetica Neue</vt:lpstr>
      <vt:lpstr>Times New Roman</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Vlastimil Veselý</dc:creator>
  <cp:lastModifiedBy>Vlastimil Veselý</cp:lastModifiedBy>
  <cp:revision>15</cp:revision>
  <dcterms:created xsi:type="dcterms:W3CDTF">2022-08-17T18:52:02Z</dcterms:created>
  <dcterms:modified xsi:type="dcterms:W3CDTF">2024-01-25T18:48:06Z</dcterms:modified>
</cp:coreProperties>
</file>