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27"/>
  </p:notesMasterIdLst>
  <p:sldIdLst>
    <p:sldId id="256" r:id="rId2"/>
    <p:sldId id="421" r:id="rId3"/>
    <p:sldId id="257" r:id="rId4"/>
    <p:sldId id="386" r:id="rId5"/>
    <p:sldId id="385" r:id="rId6"/>
    <p:sldId id="387" r:id="rId7"/>
    <p:sldId id="677" r:id="rId8"/>
    <p:sldId id="258" r:id="rId9"/>
    <p:sldId id="678" r:id="rId10"/>
    <p:sldId id="680" r:id="rId11"/>
    <p:sldId id="681" r:id="rId12"/>
    <p:sldId id="682" r:id="rId13"/>
    <p:sldId id="683" r:id="rId14"/>
    <p:sldId id="679" r:id="rId15"/>
    <p:sldId id="684" r:id="rId16"/>
    <p:sldId id="445" r:id="rId17"/>
    <p:sldId id="685" r:id="rId18"/>
    <p:sldId id="375" r:id="rId19"/>
    <p:sldId id="441" r:id="rId20"/>
    <p:sldId id="462" r:id="rId21"/>
    <p:sldId id="668" r:id="rId22"/>
    <p:sldId id="676" r:id="rId23"/>
    <p:sldId id="461" r:id="rId24"/>
    <p:sldId id="688" r:id="rId25"/>
    <p:sldId id="687" r:id="rId26"/>
    <p:sldId id="686" r:id="rId27"/>
    <p:sldId id="675" r:id="rId28"/>
    <p:sldId id="289" r:id="rId29"/>
    <p:sldId id="290" r:id="rId30"/>
    <p:sldId id="291" r:id="rId31"/>
    <p:sldId id="471" r:id="rId32"/>
    <p:sldId id="691" r:id="rId33"/>
    <p:sldId id="689" r:id="rId34"/>
    <p:sldId id="692" r:id="rId35"/>
    <p:sldId id="469" r:id="rId36"/>
    <p:sldId id="292" r:id="rId37"/>
    <p:sldId id="293" r:id="rId38"/>
    <p:sldId id="318" r:id="rId39"/>
    <p:sldId id="693" r:id="rId40"/>
    <p:sldId id="690" r:id="rId41"/>
    <p:sldId id="404" r:id="rId42"/>
    <p:sldId id="377" r:id="rId43"/>
    <p:sldId id="716" r:id="rId44"/>
    <p:sldId id="718" r:id="rId45"/>
    <p:sldId id="319" r:id="rId46"/>
    <p:sldId id="717" r:id="rId47"/>
    <p:sldId id="296" r:id="rId48"/>
    <p:sldId id="473" r:id="rId49"/>
    <p:sldId id="477" r:id="rId50"/>
    <p:sldId id="446" r:id="rId51"/>
    <p:sldId id="447" r:id="rId52"/>
    <p:sldId id="450" r:id="rId53"/>
    <p:sldId id="451" r:id="rId54"/>
    <p:sldId id="478" r:id="rId55"/>
    <p:sldId id="656" r:id="rId56"/>
    <p:sldId id="657" r:id="rId57"/>
    <p:sldId id="658" r:id="rId58"/>
    <p:sldId id="660" r:id="rId59"/>
    <p:sldId id="663" r:id="rId60"/>
    <p:sldId id="661" r:id="rId61"/>
    <p:sldId id="664" r:id="rId62"/>
    <p:sldId id="665" r:id="rId63"/>
    <p:sldId id="666" r:id="rId64"/>
    <p:sldId id="452" r:id="rId65"/>
    <p:sldId id="453" r:id="rId66"/>
    <p:sldId id="454" r:id="rId67"/>
    <p:sldId id="456" r:id="rId68"/>
    <p:sldId id="457" r:id="rId69"/>
    <p:sldId id="443" r:id="rId70"/>
    <p:sldId id="463" r:id="rId71"/>
    <p:sldId id="442" r:id="rId72"/>
    <p:sldId id="667" r:id="rId73"/>
    <p:sldId id="458" r:id="rId74"/>
    <p:sldId id="298" r:id="rId75"/>
    <p:sldId id="464" r:id="rId76"/>
    <p:sldId id="297" r:id="rId77"/>
    <p:sldId id="674" r:id="rId78"/>
    <p:sldId id="670" r:id="rId79"/>
    <p:sldId id="669" r:id="rId80"/>
    <p:sldId id="710" r:id="rId81"/>
    <p:sldId id="715" r:id="rId82"/>
    <p:sldId id="671" r:id="rId83"/>
    <p:sldId id="672" r:id="rId84"/>
    <p:sldId id="673" r:id="rId85"/>
    <p:sldId id="465" r:id="rId86"/>
    <p:sldId id="301" r:id="rId87"/>
    <p:sldId id="466" r:id="rId88"/>
    <p:sldId id="304" r:id="rId89"/>
    <p:sldId id="360" r:id="rId90"/>
    <p:sldId id="467" r:id="rId91"/>
    <p:sldId id="308" r:id="rId92"/>
    <p:sldId id="468" r:id="rId93"/>
    <p:sldId id="309" r:id="rId94"/>
    <p:sldId id="310" r:id="rId95"/>
    <p:sldId id="314" r:id="rId96"/>
    <p:sldId id="312" r:id="rId97"/>
    <p:sldId id="315" r:id="rId98"/>
    <p:sldId id="287" r:id="rId99"/>
    <p:sldId id="316" r:id="rId100"/>
    <p:sldId id="320" r:id="rId101"/>
    <p:sldId id="321" r:id="rId102"/>
    <p:sldId id="362" r:id="rId103"/>
    <p:sldId id="322" r:id="rId104"/>
    <p:sldId id="323" r:id="rId105"/>
    <p:sldId id="324" r:id="rId106"/>
    <p:sldId id="413" r:id="rId107"/>
    <p:sldId id="415" r:id="rId108"/>
    <p:sldId id="476" r:id="rId109"/>
    <p:sldId id="474" r:id="rId110"/>
    <p:sldId id="328" r:id="rId111"/>
    <p:sldId id="329" r:id="rId112"/>
    <p:sldId id="363" r:id="rId113"/>
    <p:sldId id="330" r:id="rId114"/>
    <p:sldId id="364" r:id="rId115"/>
    <p:sldId id="331" r:id="rId116"/>
    <p:sldId id="367" r:id="rId117"/>
    <p:sldId id="440" r:id="rId118"/>
    <p:sldId id="368" r:id="rId119"/>
    <p:sldId id="326" r:id="rId120"/>
    <p:sldId id="327" r:id="rId121"/>
    <p:sldId id="472" r:id="rId122"/>
    <p:sldId id="337" r:id="rId123"/>
    <p:sldId id="338" r:id="rId124"/>
    <p:sldId id="339" r:id="rId125"/>
    <p:sldId id="340" r:id="rId126"/>
  </p:sldIdLst>
  <p:sldSz cx="12192000" cy="6858000"/>
  <p:notesSz cx="6858000" cy="9144000"/>
  <p:embeddedFontLst>
    <p:embeddedFont>
      <p:font typeface="Century Gothic" panose="020B0502020202020204" pitchFamily="34" charset="0"/>
      <p:regular r:id="rId128"/>
      <p:bold r:id="rId129"/>
      <p:italic r:id="rId130"/>
      <p:boldItalic r:id="rId131"/>
    </p:embeddedFont>
    <p:embeddedFont>
      <p:font typeface="EB Garamond" panose="00000500000000000000" pitchFamily="2" charset="0"/>
      <p:regular r:id="rId132"/>
      <p:bold r:id="rId133"/>
      <p:italic r:id="rId134"/>
      <p:boldItalic r:id="rId135"/>
    </p:embeddedFont>
    <p:embeddedFont>
      <p:font typeface="Georgia" panose="02040502050405020303" pitchFamily="18" charset="0"/>
      <p:regular r:id="rId136"/>
      <p:bold r:id="rId137"/>
      <p:italic r:id="rId138"/>
      <p:boldItalic r:id="rId139"/>
    </p:embeddedFont>
    <p:embeddedFont>
      <p:font typeface="Open Sans" panose="020B0806030504020204" pitchFamily="34" charset="0"/>
      <p:regular r:id="rId140"/>
      <p:bold r:id="rId141"/>
      <p:italic r:id="rId142"/>
      <p:boldItalic r:id="rId143"/>
    </p:embeddedFont>
    <p:embeddedFont>
      <p:font typeface="Trebuchet MS" panose="020B0603020202020204" pitchFamily="34" charset="0"/>
      <p:regular r:id="rId144"/>
      <p:bold r:id="rId145"/>
      <p:italic r:id="rId146"/>
      <p:boldItalic r:id="rId1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stimil Veselý" initials="VV" lastIdx="4" clrIdx="0">
    <p:extLst>
      <p:ext uri="{19B8F6BF-5375-455C-9EA6-DF929625EA0E}">
        <p15:presenceInfo xmlns:p15="http://schemas.microsoft.com/office/powerpoint/2012/main" userId="Vlastimil Vesel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B07B8B-13BA-4765-99DD-27F703745FFD}">
  <a:tblStyle styleId="{6DB07B8B-13BA-4765-99DD-27F703745FF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5256" autoAdjust="0"/>
  </p:normalViewPr>
  <p:slideViewPr>
    <p:cSldViewPr snapToGrid="0">
      <p:cViewPr varScale="1">
        <p:scale>
          <a:sx n="66" d="100"/>
          <a:sy n="66" d="100"/>
        </p:scale>
        <p:origin x="102"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6.fntdata"/><Relationship Id="rId138" Type="http://schemas.openxmlformats.org/officeDocument/2006/relationships/font" Target="fonts/font1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1.fntdata"/><Relationship Id="rId144" Type="http://schemas.openxmlformats.org/officeDocument/2006/relationships/font" Target="fonts/font17.fntdata"/><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7.fntdata"/><Relationship Id="rId139" Type="http://schemas.openxmlformats.org/officeDocument/2006/relationships/font" Target="fonts/font12.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font" Target="fonts/font2.fntdata"/><Relationship Id="rId13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5.fntdata"/><Relationship Id="rId140" Type="http://schemas.openxmlformats.org/officeDocument/2006/relationships/font" Target="fonts/font13.fntdata"/><Relationship Id="rId145"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3.fntdata"/><Relationship Id="rId135" Type="http://schemas.openxmlformats.org/officeDocument/2006/relationships/font" Target="fonts/font8.fntdata"/><Relationship Id="rId143" Type="http://schemas.openxmlformats.org/officeDocument/2006/relationships/font" Target="fonts/font16.fntdata"/><Relationship Id="rId148" Type="http://schemas.openxmlformats.org/officeDocument/2006/relationships/commentAuthors" Target="commentAuthors.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4.fntdata"/><Relationship Id="rId146"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4.fntdata"/><Relationship Id="rId136"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1pPr>
            <a:lvl2pPr marL="914400" marR="0" lvl="1"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2pPr>
            <a:lvl3pPr marL="1371600" marR="0" lvl="2"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3pPr>
            <a:lvl4pPr marL="1828800" marR="0" lvl="3"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4pPr>
            <a:lvl5pPr marL="2286000" marR="0" lvl="4"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5pPr>
            <a:lvl6pPr marL="2743200" marR="0" lvl="5"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6pPr>
            <a:lvl7pPr marL="3200400" marR="0" lvl="6"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7pPr>
            <a:lvl8pPr marL="3657600" marR="0" lvl="7"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8pPr>
            <a:lvl9pPr marL="4114800" marR="0" lvl="8"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01" name="Google Shape;40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937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06" name="Google Shape;40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12" name="Google Shape;41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44" name="Google Shape;54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cs-CZ" sz="1200" b="0" i="0" u="none" strike="noStrike" cap="none">
                <a:solidFill>
                  <a:schemeClr val="dk1"/>
                </a:solidFill>
                <a:latin typeface="Calibri"/>
                <a:ea typeface="Calibri"/>
                <a:cs typeface="Calibri"/>
                <a:sym typeface="Calibri"/>
              </a:rPr>
              <a:t>Potom nakresli časovou osu a co s tím.</a:t>
            </a:r>
            <a:endParaRPr/>
          </a:p>
        </p:txBody>
      </p:sp>
      <p:sp>
        <p:nvSpPr>
          <p:cNvPr id="545" name="Google Shape;54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cs-CZ" sz="1200">
                <a:solidFill>
                  <a:srgbClr val="000000"/>
                </a:solidFill>
                <a:latin typeface="Arial"/>
                <a:ea typeface="Arial"/>
                <a:cs typeface="Arial"/>
                <a:sym typeface="Arial"/>
              </a:rPr>
              <a:t>38</a:t>
            </a:fld>
            <a:endParaRPr sz="120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44" name="Google Shape;54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cs-CZ" sz="1200" b="0" i="0" u="none" strike="noStrike" cap="none">
                <a:solidFill>
                  <a:schemeClr val="dk1"/>
                </a:solidFill>
                <a:latin typeface="Calibri"/>
                <a:ea typeface="Calibri"/>
                <a:cs typeface="Calibri"/>
                <a:sym typeface="Calibri"/>
              </a:rPr>
              <a:t>Potom nakresli časovou osu a co s tím.</a:t>
            </a:r>
            <a:endParaRPr/>
          </a:p>
        </p:txBody>
      </p:sp>
      <p:sp>
        <p:nvSpPr>
          <p:cNvPr id="545" name="Google Shape;54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cs-CZ" sz="1200">
                <a:solidFill>
                  <a:srgbClr val="000000"/>
                </a:solidFill>
                <a:latin typeface="Arial"/>
                <a:ea typeface="Arial"/>
                <a:cs typeface="Arial"/>
                <a:sym typeface="Arial"/>
              </a:rPr>
              <a:t>44</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252416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50" name="Google Shape;55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28" name="Google Shape;42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17" name="Google Shape;51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55</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73820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56</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47809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r>
              <a:rPr lang="cs-CZ" dirty="0"/>
              <a:t>sankce nesmí být více než polovina toho co bylo půjčeno</a:t>
            </a:r>
          </a:p>
          <a:p>
            <a:pPr marL="0" lvl="0" indent="0" algn="l" rtl="0">
              <a:spcBef>
                <a:spcPts val="0"/>
              </a:spcBef>
              <a:spcAft>
                <a:spcPts val="0"/>
              </a:spcAft>
              <a:buClr>
                <a:schemeClr val="dk1"/>
              </a:buClr>
              <a:buSzPts val="1400"/>
              <a:buFont typeface="Calibri"/>
              <a:buNone/>
            </a:pPr>
            <a:r>
              <a:rPr lang="cs-CZ" dirty="0"/>
              <a:t>- místo úroků jsou nastaveny náklady - 1 den mě stojí například 70 Kč, nedávám spotřebitelský úvěr, ale podnikatelský úvěr</a:t>
            </a:r>
          </a:p>
          <a:p>
            <a:pPr marL="0" lvl="0" indent="0" algn="l" rtl="0">
              <a:spcBef>
                <a:spcPts val="0"/>
              </a:spcBef>
              <a:spcAft>
                <a:spcPts val="0"/>
              </a:spcAft>
              <a:buClr>
                <a:schemeClr val="dk1"/>
              </a:buClr>
              <a:buSzPts val="1400"/>
              <a:buFont typeface="Calibri"/>
              <a:buNone/>
            </a:pPr>
            <a:r>
              <a:rPr lang="cs-CZ" dirty="0"/>
              <a:t>- zredukováno na 800 na 85 úvěrových firem</a:t>
            </a:r>
          </a:p>
          <a:p>
            <a:pPr marL="0" lvl="0" indent="0" algn="l" rtl="0">
              <a:spcBef>
                <a:spcPts val="0"/>
              </a:spcBef>
              <a:spcAft>
                <a:spcPts val="0"/>
              </a:spcAft>
              <a:buClr>
                <a:schemeClr val="dk1"/>
              </a:buClr>
              <a:buSzPts val="1400"/>
              <a:buFont typeface="Calibri"/>
              <a:buNone/>
            </a:pPr>
            <a:r>
              <a:rPr lang="cs-CZ" dirty="0"/>
              <a:t>- statisíce lidí si půjčí na vánoce</a:t>
            </a:r>
          </a:p>
          <a:p>
            <a:pPr marL="0" lvl="0" indent="0" algn="l" rtl="0">
              <a:spcBef>
                <a:spcPts val="0"/>
              </a:spcBef>
              <a:spcAft>
                <a:spcPts val="0"/>
              </a:spcAft>
              <a:buClr>
                <a:schemeClr val="dk1"/>
              </a:buClr>
              <a:buSzPts val="1400"/>
              <a:buFont typeface="Calibri"/>
              <a:buNone/>
            </a:pPr>
            <a:r>
              <a:rPr lang="cs-CZ" dirty="0"/>
              <a:t>- 75 % lidí má 2 a více exekucí - vymahatelnost?</a:t>
            </a:r>
          </a:p>
          <a:p>
            <a:pPr marL="0" lvl="0" indent="0" algn="l" rtl="0">
              <a:spcBef>
                <a:spcPts val="0"/>
              </a:spcBef>
              <a:spcAft>
                <a:spcPts val="0"/>
              </a:spcAft>
              <a:buClr>
                <a:schemeClr val="dk1"/>
              </a:buClr>
              <a:buSzPts val="1400"/>
              <a:buFont typeface="Calibri"/>
              <a:buNone/>
            </a:pPr>
            <a:r>
              <a:rPr lang="cs-CZ" dirty="0"/>
              <a:t>- regulace reklam? nejde, ale možná důsledky za neprověření a za nesplácení by měla nést společnost, která půjčila</a:t>
            </a:r>
          </a:p>
          <a:p>
            <a:pPr marL="0" lvl="0" indent="0" algn="l" rtl="0">
              <a:spcBef>
                <a:spcPts val="0"/>
              </a:spcBef>
              <a:spcAft>
                <a:spcPts val="0"/>
              </a:spcAft>
              <a:buClr>
                <a:schemeClr val="dk1"/>
              </a:buClr>
              <a:buSzPts val="1400"/>
              <a:buFont typeface="Calibri"/>
              <a:buNone/>
            </a:pPr>
            <a:r>
              <a:rPr lang="cs-CZ" dirty="0"/>
              <a:t>- finanční gramotnost a nastavené zákony = dluhová past</a:t>
            </a:r>
          </a:p>
          <a:p>
            <a:pPr marL="0" lvl="0" indent="0" algn="l" rtl="0">
              <a:spcBef>
                <a:spcPts val="0"/>
              </a:spcBef>
              <a:spcAft>
                <a:spcPts val="0"/>
              </a:spcAft>
              <a:buClr>
                <a:schemeClr val="dk1"/>
              </a:buClr>
              <a:buSzPts val="1400"/>
              <a:buFont typeface="Calibri"/>
              <a:buNone/>
            </a:pPr>
            <a:r>
              <a:rPr lang="cs-CZ" dirty="0"/>
              <a:t>- z 1 kč se dá vytvořit v celém řetězci 20 Kč na nákladech, úrocích a pokutách</a:t>
            </a:r>
          </a:p>
          <a:p>
            <a:pPr marL="0" lvl="0" indent="0" algn="l" rtl="0">
              <a:spcBef>
                <a:spcPts val="0"/>
              </a:spcBef>
              <a:spcAft>
                <a:spcPts val="0"/>
              </a:spcAft>
              <a:buClr>
                <a:schemeClr val="dk1"/>
              </a:buClr>
              <a:buSzPts val="1400"/>
              <a:buFont typeface="Calibri"/>
              <a:buNone/>
            </a:pPr>
            <a:r>
              <a:rPr lang="cs-CZ" dirty="0"/>
              <a:t>- 5 milionů exekucí - většina vznikla před rokem 2016 - pak nové zákony</a:t>
            </a:r>
          </a:p>
          <a:p>
            <a:pPr marL="0" lvl="0" indent="0" algn="l" rtl="0">
              <a:spcBef>
                <a:spcPts val="0"/>
              </a:spcBef>
              <a:spcAft>
                <a:spcPts val="0"/>
              </a:spcAft>
              <a:buClr>
                <a:schemeClr val="dk1"/>
              </a:buClr>
              <a:buSzPts val="1400"/>
              <a:buFont typeface="Calibri"/>
              <a:buNone/>
            </a:pPr>
            <a:r>
              <a:rPr lang="cs-CZ" dirty="0"/>
              <a:t>- jistina + úroky = zpoplatnění = nová jistina a poté úroky z nové jistiny....</a:t>
            </a:r>
          </a:p>
          <a:p>
            <a:pPr marL="0" lvl="0" indent="0" algn="l" rtl="0">
              <a:spcBef>
                <a:spcPts val="0"/>
              </a:spcBef>
              <a:spcAft>
                <a:spcPts val="0"/>
              </a:spcAft>
              <a:buClr>
                <a:schemeClr val="dk1"/>
              </a:buClr>
              <a:buSzPts val="1400"/>
              <a:buFont typeface="Calibri"/>
              <a:buNone/>
            </a:pPr>
            <a:r>
              <a:rPr lang="cs-CZ" dirty="0"/>
              <a:t>- je možné zastavit již vymoženou exekuci z důvodu neoprávněného exekučního titulu</a:t>
            </a:r>
          </a:p>
          <a:p>
            <a:pPr marL="0" lvl="0" indent="0" algn="l" rtl="0">
              <a:spcBef>
                <a:spcPts val="0"/>
              </a:spcBef>
              <a:spcAft>
                <a:spcPts val="0"/>
              </a:spcAft>
              <a:buClr>
                <a:schemeClr val="dk1"/>
              </a:buClr>
              <a:buSzPts val="1400"/>
              <a:buFont typeface="Calibri"/>
              <a:buNone/>
            </a:pPr>
            <a:r>
              <a:rPr lang="cs-CZ" dirty="0"/>
              <a:t>- 300.000 exekucí je vedeno </a:t>
            </a:r>
            <a:r>
              <a:rPr lang="cs-CZ" dirty="0" err="1"/>
              <a:t>nezákoně</a:t>
            </a:r>
            <a:r>
              <a:rPr lang="cs-CZ" dirty="0"/>
              <a:t>, ví to věřitel, exekutor i soud. Věřitel a exekutor to nebude zastavovat (finance) a soudy jsou přetížené aby sami toto řešili. Musí to řešit dlužník, ale ten není natolik znalý zákonů.</a:t>
            </a:r>
          </a:p>
          <a:p>
            <a:pPr marL="0" lvl="0" indent="0" algn="l" rtl="0">
              <a:spcBef>
                <a:spcPts val="0"/>
              </a:spcBef>
              <a:spcAft>
                <a:spcPts val="0"/>
              </a:spcAft>
              <a:buClr>
                <a:schemeClr val="dk1"/>
              </a:buClr>
              <a:buSzPts val="1400"/>
              <a:buFont typeface="Calibri"/>
              <a:buNone/>
            </a:pPr>
            <a:r>
              <a:rPr lang="cs-CZ" dirty="0"/>
              <a:t>- cejch dítěte . nemám na...</a:t>
            </a:r>
          </a:p>
          <a:p>
            <a:pPr marL="0" lvl="0" indent="0" algn="l" rtl="0">
              <a:spcBef>
                <a:spcPts val="0"/>
              </a:spcBef>
              <a:spcAft>
                <a:spcPts val="0"/>
              </a:spcAft>
              <a:buClr>
                <a:schemeClr val="dk1"/>
              </a:buClr>
              <a:buSzPts val="1400"/>
              <a:buFont typeface="Calibri"/>
              <a:buNone/>
            </a:pPr>
            <a:r>
              <a:rPr lang="cs-CZ" dirty="0"/>
              <a:t>- rozdělit - skupina která nemá </a:t>
            </a:r>
            <a:r>
              <a:rPr lang="cs-CZ" dirty="0" err="1"/>
              <a:t>nazbit</a:t>
            </a:r>
            <a:r>
              <a:rPr lang="cs-CZ" dirty="0"/>
              <a:t>, skupina </a:t>
            </a:r>
            <a:r>
              <a:rPr lang="cs-CZ" dirty="0" err="1"/>
              <a:t>hýřičů</a:t>
            </a:r>
            <a:r>
              <a:rPr lang="cs-CZ" dirty="0"/>
              <a:t> (</a:t>
            </a:r>
            <a:r>
              <a:rPr lang="cs-CZ" dirty="0" err="1"/>
              <a:t>nadpoměry</a:t>
            </a:r>
            <a:r>
              <a:rPr lang="cs-CZ" dirty="0"/>
              <a:t>).</a:t>
            </a:r>
          </a:p>
          <a:p>
            <a:pPr marL="0" lvl="0" indent="0" algn="l" rtl="0">
              <a:spcBef>
                <a:spcPts val="0"/>
              </a:spcBef>
              <a:spcAft>
                <a:spcPts val="0"/>
              </a:spcAft>
              <a:buClr>
                <a:schemeClr val="dk1"/>
              </a:buClr>
              <a:buSzPts val="1400"/>
              <a:buFont typeface="Calibri"/>
              <a:buNone/>
            </a:pPr>
            <a:r>
              <a:rPr lang="cs-CZ" dirty="0"/>
              <a:t>- změnit fungování lidí - 3 generace</a:t>
            </a:r>
          </a:p>
          <a:p>
            <a:pPr marL="0" lvl="0" indent="0" algn="l" rtl="0">
              <a:spcBef>
                <a:spcPts val="0"/>
              </a:spcBef>
              <a:spcAft>
                <a:spcPts val="0"/>
              </a:spcAft>
              <a:buClr>
                <a:schemeClr val="dk1"/>
              </a:buClr>
              <a:buSzPts val="1400"/>
              <a:buFont typeface="Calibri"/>
              <a:buNone/>
            </a:pPr>
            <a:r>
              <a:rPr lang="cs-CZ" dirty="0"/>
              <a:t>- nepřináší řešení novela zákona - bude přetížený soud - 500.000 lidí je zralé na oddlužení, pokud půjde dnes do oddlužení 250.000 lidí, na konci 5 leté lhůty bude 90% lidí pod hranicí 30 % a soudy budou zahlceny rozhodování a nemají žádné vodítko</a:t>
            </a:r>
          </a:p>
          <a:p>
            <a:pPr marL="0" lvl="0" indent="0" algn="l" rtl="0">
              <a:spcBef>
                <a:spcPts val="0"/>
              </a:spcBef>
              <a:spcAft>
                <a:spcPts val="0"/>
              </a:spcAft>
              <a:buClr>
                <a:schemeClr val="dk1"/>
              </a:buClr>
              <a:buSzPts val="1400"/>
              <a:buFont typeface="Calibri"/>
              <a:buNone/>
            </a:pPr>
            <a:r>
              <a:rPr lang="cs-CZ" dirty="0"/>
              <a:t>- exekuce jsou vymahatelné (účinné) z 18% úspěšnost</a:t>
            </a:r>
          </a:p>
          <a:p>
            <a:pPr marL="0" lvl="0" indent="0" algn="l" rtl="0">
              <a:spcBef>
                <a:spcPts val="0"/>
              </a:spcBef>
              <a:spcAft>
                <a:spcPts val="0"/>
              </a:spcAft>
              <a:buClr>
                <a:schemeClr val="dk1"/>
              </a:buClr>
              <a:buSzPts val="1400"/>
              <a:buFont typeface="Calibri"/>
              <a:buNone/>
            </a:pPr>
            <a:r>
              <a:rPr lang="cs-CZ" dirty="0"/>
              <a:t>- část soudů bude skutečně brát 30% limit a pod to bude schvalovat oddlužení jen výjimečně, část soudů bude řešit co vydrží pět let oddlužím??</a:t>
            </a:r>
          </a:p>
          <a:p>
            <a:pPr marL="0" lvl="0" indent="0" algn="l" rtl="0">
              <a:spcBef>
                <a:spcPts val="0"/>
              </a:spcBef>
              <a:spcAft>
                <a:spcPts val="0"/>
              </a:spcAft>
              <a:buClr>
                <a:schemeClr val="dk1"/>
              </a:buClr>
              <a:buSzPts val="1400"/>
              <a:buFont typeface="Calibri"/>
              <a:buNone/>
            </a:pPr>
            <a:r>
              <a:rPr lang="cs-CZ"/>
              <a:t>- celá společnost na to doplácí</a:t>
            </a:r>
            <a:endParaRPr/>
          </a:p>
        </p:txBody>
      </p:sp>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57</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45059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58</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182034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60</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541240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35" name="Google Shape;43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9881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35" name="Google Shape;43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3403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2395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55" name="Google Shape;45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633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cs-CZ" sz="1200" b="0" i="0" u="none" strike="noStrike" cap="none" smtClean="0">
                <a:solidFill>
                  <a:schemeClr val="dk1"/>
                </a:solidFill>
                <a:latin typeface="Calibri"/>
                <a:ea typeface="Calibri"/>
                <a:cs typeface="Calibri"/>
                <a:sym typeface="Calibri"/>
              </a:rPr>
              <a:t>6</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9920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72" name="Google Shape;4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72" name="Google Shape;4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9975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3228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92" name="Google Shape;49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97" name="Google Shape;49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02" name="Google Shape;50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22" name="Google Shape;52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12" name="Google Shape;51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27" name="Google Shape;52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b931d9b4c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b931d9b4c_1_1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4b931d9b4c_1_1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98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33" name="Google Shape;53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55" name="Google Shape;55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cs-CZ" sz="1200" b="0" i="0" u="none" strike="noStrike" cap="none">
                <a:solidFill>
                  <a:schemeClr val="dk1"/>
                </a:solidFill>
                <a:latin typeface="Calibri"/>
                <a:ea typeface="Calibri"/>
                <a:cs typeface="Calibri"/>
                <a:sym typeface="Calibri"/>
              </a:rPr>
              <a:t>Zajištění věřitelé se uspokojují jako první přednostně z prodeje zajištěného majetku.</a:t>
            </a:r>
            <a:endParaRPr/>
          </a:p>
        </p:txBody>
      </p:sp>
      <p:sp>
        <p:nvSpPr>
          <p:cNvPr id="556" name="Google Shape;55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cs-CZ" sz="1200">
                <a:solidFill>
                  <a:schemeClr val="dk1"/>
                </a:solidFill>
                <a:latin typeface="Arial"/>
                <a:ea typeface="Arial"/>
                <a:cs typeface="Arial"/>
                <a:sym typeface="Arial"/>
              </a:rPr>
              <a:t>100</a:t>
            </a:fld>
            <a:endParaRPr sz="120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62" name="Google Shape;56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62" name="Google Shape;56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90449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6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67" name="Google Shape;56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6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72" name="Google Shape;572;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7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78" name="Google Shape;57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00" name="Google Shape;600;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06" name="Google Shape;60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06" name="Google Shape;60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691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cs-CZ" sz="1200" b="0" i="0" u="none" strike="noStrike" cap="none" smtClean="0">
                <a:solidFill>
                  <a:schemeClr val="dk1"/>
                </a:solidFill>
                <a:latin typeface="Calibri"/>
                <a:ea typeface="Calibri"/>
                <a:cs typeface="Calibri"/>
                <a:sym typeface="Calibri"/>
              </a:rPr>
              <a:t>20</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914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11" name="Google Shape;61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11" name="Google Shape;61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3775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16" name="Google Shape;61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617" name="Google Shape;617;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cs-CZ" sz="1200">
                <a:solidFill>
                  <a:schemeClr val="dk1"/>
                </a:solidFill>
                <a:latin typeface="Arial"/>
                <a:ea typeface="Arial"/>
                <a:cs typeface="Arial"/>
                <a:sym typeface="Arial"/>
              </a:rPr>
              <a:t>115</a:t>
            </a:fld>
            <a:endParaRPr sz="120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89" name="Google Shape;589;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7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94" name="Google Shape;59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8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49" name="Google Shape;649;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8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55" name="Google Shape;65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8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61" name="Google Shape;661;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8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67" name="Google Shape;667;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cs-CZ" sz="1200" b="0" i="0" u="none" strike="noStrike" cap="none" smtClean="0">
                <a:solidFill>
                  <a:schemeClr val="dk1"/>
                </a:solidFill>
                <a:latin typeface="Calibri"/>
                <a:ea typeface="Calibri"/>
                <a:cs typeface="Calibri"/>
                <a:sym typeface="Calibri"/>
              </a:rPr>
              <a:t>27</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086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68" name="Google Shape;36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93" name="Google Shape;39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01" name="Google Shape;40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42"/>
        <p:cNvGrpSpPr/>
        <p:nvPr/>
      </p:nvGrpSpPr>
      <p:grpSpPr>
        <a:xfrm>
          <a:off x="0" y="0"/>
          <a:ext cx="0" cy="0"/>
          <a:chOff x="0" y="0"/>
          <a:chExt cx="0" cy="0"/>
        </a:xfrm>
      </p:grpSpPr>
      <p:sp>
        <p:nvSpPr>
          <p:cNvPr id="43" name="Google Shape;43;p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Google Shape;45;p2"/>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2589212" y="609600"/>
            <a:ext cx="8915399" cy="311704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0" name="Google Shape;110;p11"/>
          <p:cNvSpPr txBox="1">
            <a:spLocks noGrp="1"/>
          </p:cNvSpPr>
          <p:nvPr>
            <p:ph type="body" idx="1"/>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Google Shape;111;p1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Google Shape;112;p1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11"/>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1"/>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7" name="Google Shape;117;p12"/>
          <p:cNvSpPr txBox="1">
            <a:spLocks noGrp="1"/>
          </p:cNvSpPr>
          <p:nvPr>
            <p:ph type="body" idx="1"/>
          </p:nvPr>
        </p:nvSpPr>
        <p:spPr>
          <a:xfrm>
            <a:off x="3275012" y="3505200"/>
            <a:ext cx="753655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8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8" name="Google Shape;118;p12"/>
          <p:cNvSpPr txBox="1">
            <a:spLocks noGrp="1"/>
          </p:cNvSpPr>
          <p:nvPr>
            <p:ph type="body" idx="2"/>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9" name="Google Shape;119;p1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Google Shape;120;p1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Google Shape;121;p12"/>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
        <p:nvSpPr>
          <p:cNvPr id="123" name="Google Shape;123;p12"/>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
        <p:nvSpPr>
          <p:cNvPr id="124" name="Google Shape;124;p12"/>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2589213" y="2438400"/>
            <a:ext cx="8915400" cy="272484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27" name="Google Shape;127;p13"/>
          <p:cNvSpPr txBox="1">
            <a:spLocks noGrp="1"/>
          </p:cNvSpPr>
          <p:nvPr>
            <p:ph type="body" idx="1"/>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Google Shape;128;p1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Google Shape;129;p1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Google Shape;130;p13"/>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menovka s citací">
  <p:cSld name="Jmenovka s citací">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34" name="Google Shape;134;p1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5" name="Google Shape;135;p14"/>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Google Shape;136;p1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Google Shape;137;p1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14"/>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
        <p:nvSpPr>
          <p:cNvPr id="140" name="Google Shape;140;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
        <p:nvSpPr>
          <p:cNvPr id="141" name="Google Shape;141;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avda nebo nepravda">
  <p:cSld name="Pravda nebo nepravda">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2589212" y="627407"/>
            <a:ext cx="8915399" cy="288002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44" name="Google Shape;144;p15"/>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5" name="Google Shape;145;p1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6" name="Google Shape;146;p15"/>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Google Shape;147;p1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8" name="Google Shape;148;p15"/>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52" name="Google Shape;152;p16"/>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3" name="Google Shape;153;p1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Google Shape;154;p16"/>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Google Shape;155;p16"/>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rot="5400000">
            <a:off x="7756704" y="2165513"/>
            <a:ext cx="5283817" cy="2207601"/>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59" name="Google Shape;159;p17"/>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Google Shape;160;p1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Google Shape;161;p1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Google Shape;162;p17"/>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47"/>
        <p:cNvGrpSpPr/>
        <p:nvPr/>
      </p:nvGrpSpPr>
      <p:grpSpPr>
        <a:xfrm>
          <a:off x="0" y="0"/>
          <a:ext cx="0" cy="0"/>
          <a:chOff x="0" y="0"/>
          <a:chExt cx="0" cy="0"/>
        </a:xfrm>
      </p:grpSpPr>
      <p:sp>
        <p:nvSpPr>
          <p:cNvPr id="48" name="Google Shape;48;p3"/>
          <p:cNvSpPr txBox="1">
            <a:spLocks noGrp="1"/>
          </p:cNvSpPr>
          <p:nvPr>
            <p:ph type="ctrTitle"/>
          </p:nvPr>
        </p:nvSpPr>
        <p:spPr>
          <a:xfrm>
            <a:off x="2589213" y="2514600"/>
            <a:ext cx="8915399" cy="2262781"/>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54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49" name="Google Shape;49;p3"/>
          <p:cNvSpPr txBox="1">
            <a:spLocks noGrp="1"/>
          </p:cNvSpPr>
          <p:nvPr>
            <p:ph type="subTitle" idx="1"/>
          </p:nvPr>
        </p:nvSpPr>
        <p:spPr>
          <a:xfrm>
            <a:off x="2589213" y="4777379"/>
            <a:ext cx="8915399" cy="1126283"/>
          </a:xfrm>
          <a:prstGeom prst="rect">
            <a:avLst/>
          </a:prstGeom>
          <a:noFill/>
          <a:ln>
            <a:noFill/>
          </a:ln>
        </p:spPr>
        <p:txBody>
          <a:bodyPr spcFirstLastPara="1" wrap="square" lIns="91425" tIns="91425" rIns="91425" bIns="91425" anchor="t" anchorCtr="0"/>
          <a:lstStyle>
            <a:lvl1pPr marR="0" lvl="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R="0" lvl="1" algn="ctr">
              <a:lnSpc>
                <a:spcPct val="100000"/>
              </a:lnSpc>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a:lnSpc>
                <a:spcPct val="100000"/>
              </a:lnSpc>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50" name="Google Shape;50;p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3"/>
          <p:cNvSpPr/>
          <p:nvPr/>
        </p:nvSpPr>
        <p:spPr>
          <a:xfrm>
            <a:off x="0" y="4323810"/>
            <a:ext cx="1744652" cy="778589"/>
          </a:xfrm>
          <a:custGeom>
            <a:avLst/>
            <a:gdLst/>
            <a:ahLst/>
            <a:cxnLst/>
            <a:rect l="l" t="t" r="r" b="b"/>
            <a:pathLst>
              <a:path w="120000" h="120000" extrusionOk="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4"/>
          <p:cNvSpPr txBox="1">
            <a:spLocks noGrp="1"/>
          </p:cNvSpPr>
          <p:nvPr>
            <p:ph type="title"/>
          </p:nvPr>
        </p:nvSpPr>
        <p:spPr>
          <a:xfrm>
            <a:off x="2592925"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6" name="Google Shape;56;p4"/>
          <p:cNvSpPr txBox="1">
            <a:spLocks noGrp="1"/>
          </p:cNvSpPr>
          <p:nvPr>
            <p:ph type="body" idx="1"/>
          </p:nvPr>
        </p:nvSpPr>
        <p:spPr>
          <a:xfrm>
            <a:off x="2589212" y="2133600"/>
            <a:ext cx="8915400" cy="3777622"/>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7" name="Google Shape;57;p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Google Shape;58;p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Google Shape;59;p4"/>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2589212" y="2058750"/>
            <a:ext cx="8915399" cy="14688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40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63" name="Google Shape;63;p5"/>
          <p:cNvSpPr txBox="1">
            <a:spLocks noGrp="1"/>
          </p:cNvSpPr>
          <p:nvPr>
            <p:ph type="body" idx="1"/>
          </p:nvPr>
        </p:nvSpPr>
        <p:spPr>
          <a:xfrm>
            <a:off x="2589212" y="3530129"/>
            <a:ext cx="8915399" cy="860400"/>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64" name="Google Shape;64;p5"/>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Google Shape;66;p5"/>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68"/>
        <p:cNvGrpSpPr/>
        <p:nvPr/>
      </p:nvGrpSpPr>
      <p:grpSpPr>
        <a:xfrm>
          <a:off x="0" y="0"/>
          <a:ext cx="0" cy="0"/>
          <a:chOff x="0" y="0"/>
          <a:chExt cx="0" cy="0"/>
        </a:xfrm>
      </p:grpSpPr>
      <p:sp>
        <p:nvSpPr>
          <p:cNvPr id="69" name="Google Shape;69;p6"/>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70" name="Google Shape;70;p6"/>
          <p:cNvSpPr txBox="1">
            <a:spLocks noGrp="1"/>
          </p:cNvSpPr>
          <p:nvPr>
            <p:ph type="body" idx="1"/>
          </p:nvPr>
        </p:nvSpPr>
        <p:spPr>
          <a:xfrm>
            <a:off x="2589212" y="2133600"/>
            <a:ext cx="4313864" cy="3777622"/>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1" name="Google Shape;71;p6"/>
          <p:cNvSpPr txBox="1">
            <a:spLocks noGrp="1"/>
          </p:cNvSpPr>
          <p:nvPr>
            <p:ph type="body" idx="2"/>
          </p:nvPr>
        </p:nvSpPr>
        <p:spPr>
          <a:xfrm>
            <a:off x="7190747" y="2126222"/>
            <a:ext cx="4313864" cy="3777622"/>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2" name="Google Shape;72;p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6"/>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6"/>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78" name="Google Shape;78;p7"/>
          <p:cNvSpPr txBox="1">
            <a:spLocks noGrp="1"/>
          </p:cNvSpPr>
          <p:nvPr>
            <p:ph type="body" idx="1"/>
          </p:nvPr>
        </p:nvSpPr>
        <p:spPr>
          <a:xfrm>
            <a:off x="2939373" y="1972703"/>
            <a:ext cx="3992732"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9" name="Google Shape;79;p7"/>
          <p:cNvSpPr txBox="1">
            <a:spLocks noGrp="1"/>
          </p:cNvSpPr>
          <p:nvPr>
            <p:ph type="body" idx="2"/>
          </p:nvPr>
        </p:nvSpPr>
        <p:spPr>
          <a:xfrm>
            <a:off x="2589212" y="2548966"/>
            <a:ext cx="4342893" cy="335406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0" name="Google Shape;80;p7"/>
          <p:cNvSpPr txBox="1">
            <a:spLocks noGrp="1"/>
          </p:cNvSpPr>
          <p:nvPr>
            <p:ph type="body" idx="3"/>
          </p:nvPr>
        </p:nvSpPr>
        <p:spPr>
          <a:xfrm>
            <a:off x="7506629" y="1969475"/>
            <a:ext cx="3999001"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1" name="Google Shape;81;p7"/>
          <p:cNvSpPr txBox="1">
            <a:spLocks noGrp="1"/>
          </p:cNvSpPr>
          <p:nvPr>
            <p:ph type="body" idx="4"/>
          </p:nvPr>
        </p:nvSpPr>
        <p:spPr>
          <a:xfrm>
            <a:off x="7166957" y="2545738"/>
            <a:ext cx="4338674" cy="335406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2" name="Google Shape;82;p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Google Shape;83;p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Google Shape;84;p7"/>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88" name="Google Shape;88;p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8"/>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Google Shape;90;p8"/>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2589212" y="446088"/>
            <a:ext cx="3505199" cy="976312"/>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20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94" name="Google Shape;94;p9"/>
          <p:cNvSpPr txBox="1">
            <a:spLocks noGrp="1"/>
          </p:cNvSpPr>
          <p:nvPr>
            <p:ph type="body" idx="1"/>
          </p:nvPr>
        </p:nvSpPr>
        <p:spPr>
          <a:xfrm>
            <a:off x="6323012" y="446088"/>
            <a:ext cx="5181600" cy="5414963"/>
          </a:xfrm>
          <a:prstGeom prst="rect">
            <a:avLst/>
          </a:prstGeom>
          <a:noFill/>
          <a:ln>
            <a:noFill/>
          </a:ln>
        </p:spPr>
        <p:txBody>
          <a:bodyPr spcFirstLastPara="1" wrap="square" lIns="91425" tIns="91425" rIns="91425" bIns="91425" anchor="ctr"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Google Shape;95;p9"/>
          <p:cNvSpPr txBox="1">
            <a:spLocks noGrp="1"/>
          </p:cNvSpPr>
          <p:nvPr>
            <p:ph type="body" idx="2"/>
          </p:nvPr>
        </p:nvSpPr>
        <p:spPr>
          <a:xfrm>
            <a:off x="2589212" y="1598613"/>
            <a:ext cx="3505199" cy="4262436"/>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6" name="Google Shape;96;p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Google Shape;97;p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Google Shape;98;p9"/>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100"/>
        <p:cNvGrpSpPr/>
        <p:nvPr/>
      </p:nvGrpSpPr>
      <p:grpSpPr>
        <a:xfrm>
          <a:off x="0" y="0"/>
          <a:ext cx="0" cy="0"/>
          <a:chOff x="0" y="0"/>
          <a:chExt cx="0" cy="0"/>
        </a:xfrm>
      </p:grpSpPr>
      <p:sp>
        <p:nvSpPr>
          <p:cNvPr id="101" name="Google Shape;101;p10"/>
          <p:cNvSpPr txBox="1">
            <a:spLocks noGrp="1"/>
          </p:cNvSpPr>
          <p:nvPr>
            <p:ph type="title"/>
          </p:nvPr>
        </p:nvSpPr>
        <p:spPr>
          <a:xfrm>
            <a:off x="2589213" y="4800600"/>
            <a:ext cx="8915400" cy="566738"/>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24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02" name="Google Shape;102;p10"/>
          <p:cNvSpPr>
            <a:spLocks noGrp="1"/>
          </p:cNvSpPr>
          <p:nvPr>
            <p:ph type="pic" idx="2"/>
          </p:nvPr>
        </p:nvSpPr>
        <p:spPr>
          <a:xfrm>
            <a:off x="2589212" y="634965"/>
            <a:ext cx="8915400" cy="3854970"/>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Google Shape;103;p10"/>
          <p:cNvSpPr txBox="1">
            <a:spLocks noGrp="1"/>
          </p:cNvSpPr>
          <p:nvPr>
            <p:ph type="body" idx="1"/>
          </p:nvPr>
        </p:nvSpPr>
        <p:spPr>
          <a:xfrm>
            <a:off x="2589213" y="5367338"/>
            <a:ext cx="8915400" cy="49371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1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Google Shape;106;p10"/>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F0F0F0"/>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avLst/>
              <a:gdLst/>
              <a:ahLst/>
              <a:cxnLst/>
              <a:rect l="l" t="t" r="r" b="b"/>
              <a:pathLst>
                <a:path w="120000" h="120000" extrusionOk="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2597151" y="2779713"/>
              <a:ext cx="550863" cy="1978025"/>
            </a:xfrm>
            <a:custGeom>
              <a:avLst/>
              <a:gdLst/>
              <a:ahLst/>
              <a:cxnLst/>
              <a:rect l="l" t="t" r="r" b="b"/>
              <a:pathLst>
                <a:path w="120000" h="120000" extrusionOk="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3175001" y="4730750"/>
              <a:ext cx="519113" cy="1209675"/>
            </a:xfrm>
            <a:custGeom>
              <a:avLst/>
              <a:gdLst/>
              <a:ahLst/>
              <a:cxnLst/>
              <a:rect l="l" t="t" r="r" b="b"/>
              <a:pathLst>
                <a:path w="120000" h="120000" extrusionOk="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3305176" y="5630863"/>
              <a:ext cx="146050" cy="309563"/>
            </a:xfrm>
            <a:custGeom>
              <a:avLst/>
              <a:gdLst/>
              <a:ahLst/>
              <a:cxnLst/>
              <a:rect l="l" t="t" r="r" b="b"/>
              <a:pathLst>
                <a:path w="120000" h="120000" extrusionOk="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2573338" y="2817813"/>
              <a:ext cx="700088" cy="2835275"/>
            </a:xfrm>
            <a:custGeom>
              <a:avLst/>
              <a:gdLst/>
              <a:ahLst/>
              <a:cxnLst/>
              <a:rect l="l" t="t" r="r" b="b"/>
              <a:pathLst>
                <a:path w="120000" h="120000" extrusionOk="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2506663" y="285750"/>
              <a:ext cx="90488" cy="2493963"/>
            </a:xfrm>
            <a:custGeom>
              <a:avLst/>
              <a:gdLst/>
              <a:ahLst/>
              <a:cxnLst/>
              <a:rect l="l" t="t" r="r" b="b"/>
              <a:pathLst>
                <a:path w="120000" h="120000" extrusionOk="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
            <p:cNvSpPr/>
            <p:nvPr/>
          </p:nvSpPr>
          <p:spPr>
            <a:xfrm>
              <a:off x="2554288" y="2598738"/>
              <a:ext cx="66675" cy="420688"/>
            </a:xfrm>
            <a:custGeom>
              <a:avLst/>
              <a:gdLst/>
              <a:ahLst/>
              <a:cxnLst/>
              <a:rect l="l" t="t" r="r" b="b"/>
              <a:pathLst>
                <a:path w="120000" h="120000" extrusionOk="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
            <p:cNvSpPr/>
            <p:nvPr/>
          </p:nvSpPr>
          <p:spPr>
            <a:xfrm>
              <a:off x="3143251" y="4757738"/>
              <a:ext cx="161925" cy="873125"/>
            </a:xfrm>
            <a:custGeom>
              <a:avLst/>
              <a:gdLst/>
              <a:ahLst/>
              <a:cxnLst/>
              <a:rect l="l" t="t" r="r" b="b"/>
              <a:pathLst>
                <a:path w="120000" h="120000" extrusionOk="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3148013" y="1282700"/>
              <a:ext cx="1768475" cy="3448050"/>
            </a:xfrm>
            <a:custGeom>
              <a:avLst/>
              <a:gdLst/>
              <a:ahLst/>
              <a:cxnLst/>
              <a:rect l="l" t="t" r="r" b="b"/>
              <a:pathLst>
                <a:path w="120000" h="120000" extrusionOk="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3273426" y="5653088"/>
              <a:ext cx="138113" cy="287338"/>
            </a:xfrm>
            <a:custGeom>
              <a:avLst/>
              <a:gdLst/>
              <a:ahLst/>
              <a:cxnLst/>
              <a:rect l="l" t="t" r="r" b="b"/>
              <a:pathLst>
                <a:path w="120000" h="120000" extrusionOk="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
            <p:cNvSpPr/>
            <p:nvPr/>
          </p:nvSpPr>
          <p:spPr>
            <a:xfrm>
              <a:off x="3143251" y="4656138"/>
              <a:ext cx="31750" cy="188913"/>
            </a:xfrm>
            <a:custGeom>
              <a:avLst/>
              <a:gdLst/>
              <a:ahLst/>
              <a:cxnLst/>
              <a:rect l="l" t="t" r="r" b="b"/>
              <a:pathLst>
                <a:path w="120000" h="120000" extrusionOk="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
            <p:cNvSpPr/>
            <p:nvPr/>
          </p:nvSpPr>
          <p:spPr>
            <a:xfrm>
              <a:off x="3211513" y="5410200"/>
              <a:ext cx="203200" cy="530225"/>
            </a:xfrm>
            <a:custGeom>
              <a:avLst/>
              <a:gdLst/>
              <a:ahLst/>
              <a:cxnLst/>
              <a:rect l="l" t="t" r="r" b="b"/>
              <a:pathLst>
                <a:path w="120000" h="120000" extrusionOk="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 name="Google Shape;23;p1"/>
          <p:cNvGrpSpPr/>
          <p:nvPr/>
        </p:nvGrpSpPr>
        <p:grpSpPr>
          <a:xfrm>
            <a:off x="27222" y="-786"/>
            <a:ext cx="2356674" cy="6854039"/>
            <a:chOff x="6627813" y="194833"/>
            <a:chExt cx="1952625" cy="5678918"/>
          </a:xfrm>
        </p:grpSpPr>
        <p:sp>
          <p:nvSpPr>
            <p:cNvPr id="24" name="Google Shape;24;p1"/>
            <p:cNvSpPr/>
            <p:nvPr/>
          </p:nvSpPr>
          <p:spPr>
            <a:xfrm>
              <a:off x="6627813" y="194833"/>
              <a:ext cx="409575" cy="3646488"/>
            </a:xfrm>
            <a:custGeom>
              <a:avLst/>
              <a:gdLst/>
              <a:ahLst/>
              <a:cxnLst/>
              <a:rect l="l" t="t" r="r" b="b"/>
              <a:pathLst>
                <a:path w="120000" h="120000" extrusionOk="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7061201" y="3771900"/>
              <a:ext cx="350838" cy="1309688"/>
            </a:xfrm>
            <a:custGeom>
              <a:avLst/>
              <a:gdLst/>
              <a:ahLst/>
              <a:cxnLst/>
              <a:rect l="l" t="t" r="r" b="b"/>
              <a:pathLst>
                <a:path w="120000" h="120000" extrusionOk="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7439026" y="5053013"/>
              <a:ext cx="357188" cy="820738"/>
            </a:xfrm>
            <a:custGeom>
              <a:avLst/>
              <a:gdLst/>
              <a:ahLst/>
              <a:cxnLst/>
              <a:rect l="l" t="t" r="r" b="b"/>
              <a:pathLst>
                <a:path w="120000" h="120000" extrusionOk="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7037388" y="3811588"/>
              <a:ext cx="457200" cy="1852613"/>
            </a:xfrm>
            <a:custGeom>
              <a:avLst/>
              <a:gdLst/>
              <a:ahLst/>
              <a:cxnLst/>
              <a:rect l="l" t="t" r="r" b="b"/>
              <a:pathLst>
                <a:path w="120000" h="120000" extrusionOk="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6992938" y="1263650"/>
              <a:ext cx="144463" cy="2508250"/>
            </a:xfrm>
            <a:custGeom>
              <a:avLst/>
              <a:gdLst/>
              <a:ahLst/>
              <a:cxnLst/>
              <a:rect l="l" t="t" r="r" b="b"/>
              <a:pathLst>
                <a:path w="120000" h="120000" extrusionOk="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
            <p:cNvSpPr/>
            <p:nvPr/>
          </p:nvSpPr>
          <p:spPr>
            <a:xfrm>
              <a:off x="7526338" y="5640388"/>
              <a:ext cx="111125" cy="233363"/>
            </a:xfrm>
            <a:custGeom>
              <a:avLst/>
              <a:gdLst/>
              <a:ahLst/>
              <a:cxnLst/>
              <a:rect l="l" t="t" r="r" b="b"/>
              <a:pathLst>
                <a:path w="120000" h="120000" extrusionOk="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
            <p:cNvSpPr/>
            <p:nvPr/>
          </p:nvSpPr>
          <p:spPr>
            <a:xfrm>
              <a:off x="7021513" y="3598863"/>
              <a:ext cx="68263" cy="423863"/>
            </a:xfrm>
            <a:custGeom>
              <a:avLst/>
              <a:gdLst/>
              <a:ahLst/>
              <a:cxnLst/>
              <a:rect l="l" t="t" r="r" b="b"/>
              <a:pathLst>
                <a:path w="120000" h="120000" extrusionOk="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7412038" y="2801938"/>
              <a:ext cx="1168400" cy="2251075"/>
            </a:xfrm>
            <a:custGeom>
              <a:avLst/>
              <a:gdLst/>
              <a:ahLst/>
              <a:cxnLst/>
              <a:rect l="l" t="t" r="r" b="b"/>
              <a:pathLst>
                <a:path w="120000" h="120000" extrusionOk="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7494588" y="5664200"/>
              <a:ext cx="100013" cy="209550"/>
            </a:xfrm>
            <a:custGeom>
              <a:avLst/>
              <a:gdLst/>
              <a:ahLst/>
              <a:cxnLst/>
              <a:rect l="l" t="t" r="r" b="b"/>
              <a:pathLst>
                <a:path w="120000" h="120000" extrusionOk="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7412038" y="5081588"/>
              <a:ext cx="114300" cy="558800"/>
            </a:xfrm>
            <a:custGeom>
              <a:avLst/>
              <a:gdLst/>
              <a:ahLst/>
              <a:cxnLst/>
              <a:rect l="l" t="t" r="r" b="b"/>
              <a:pathLst>
                <a:path w="120000" h="120000" extrusionOk="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7412038" y="4978400"/>
              <a:ext cx="31750" cy="188913"/>
            </a:xfrm>
            <a:custGeom>
              <a:avLst/>
              <a:gdLst/>
              <a:ahLst/>
              <a:cxnLst/>
              <a:rect l="l" t="t" r="r" b="b"/>
              <a:pathLst>
                <a:path w="120000" h="120000" extrusionOk="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7439026" y="5434013"/>
              <a:ext cx="174625" cy="439738"/>
            </a:xfrm>
            <a:custGeom>
              <a:avLst/>
              <a:gdLst/>
              <a:ahLst/>
              <a:cxnLst/>
              <a:rect l="l" t="t" r="r" b="b"/>
              <a:pathLst>
                <a:path w="120000" h="120000" extrusionOk="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Clr>
                <a:schemeClr val="dk2"/>
              </a:buClr>
              <a:buSzPts val="1400"/>
              <a:buFont typeface="Arial"/>
              <a:buNone/>
              <a:defRPr sz="1800" b="0" i="0" u="none" strike="noStrike" cap="none">
                <a:solidFill>
                  <a:schemeClr val="dk2"/>
                </a:solidFill>
              </a:defRPr>
            </a:lvl2pPr>
            <a:lvl3pPr marR="0" lvl="2" algn="l" rtl="0">
              <a:spcBef>
                <a:spcPts val="0"/>
              </a:spcBef>
              <a:spcAft>
                <a:spcPts val="0"/>
              </a:spcAft>
              <a:buClr>
                <a:schemeClr val="dk2"/>
              </a:buClr>
              <a:buSzPts val="1400"/>
              <a:buFont typeface="Arial"/>
              <a:buNone/>
              <a:defRPr sz="1800" b="0" i="0" u="none" strike="noStrike" cap="none">
                <a:solidFill>
                  <a:schemeClr val="dk2"/>
                </a:solidFill>
              </a:defRPr>
            </a:lvl3pPr>
            <a:lvl4pPr marR="0" lvl="3" algn="l" rtl="0">
              <a:spcBef>
                <a:spcPts val="0"/>
              </a:spcBef>
              <a:spcAft>
                <a:spcPts val="0"/>
              </a:spcAft>
              <a:buClr>
                <a:schemeClr val="dk2"/>
              </a:buClr>
              <a:buSzPts val="1400"/>
              <a:buFont typeface="Arial"/>
              <a:buNone/>
              <a:defRPr sz="1800" b="0" i="0" u="none" strike="noStrike" cap="none">
                <a:solidFill>
                  <a:schemeClr val="dk2"/>
                </a:solidFill>
              </a:defRPr>
            </a:lvl4pPr>
            <a:lvl5pPr marR="0" lvl="4" algn="l" rtl="0">
              <a:spcBef>
                <a:spcPts val="0"/>
              </a:spcBef>
              <a:spcAft>
                <a:spcPts val="0"/>
              </a:spcAft>
              <a:buClr>
                <a:schemeClr val="dk2"/>
              </a:buClr>
              <a:buSzPts val="1400"/>
              <a:buFont typeface="Arial"/>
              <a:buNone/>
              <a:defRPr sz="1800" b="0" i="0" u="none" strike="noStrike" cap="none">
                <a:solidFill>
                  <a:schemeClr val="dk2"/>
                </a:solidFill>
              </a:defRPr>
            </a:lvl5pPr>
            <a:lvl6pPr marR="0" lvl="5" algn="l" rtl="0">
              <a:spcBef>
                <a:spcPts val="0"/>
              </a:spcBef>
              <a:spcAft>
                <a:spcPts val="0"/>
              </a:spcAft>
              <a:buClr>
                <a:schemeClr val="dk2"/>
              </a:buClr>
              <a:buSzPts val="1400"/>
              <a:buFont typeface="Arial"/>
              <a:buNone/>
              <a:defRPr sz="1800" b="0" i="0" u="none" strike="noStrike" cap="none">
                <a:solidFill>
                  <a:schemeClr val="dk2"/>
                </a:solidFill>
              </a:defRPr>
            </a:lvl6pPr>
            <a:lvl7pPr marR="0" lvl="6" algn="l" rtl="0">
              <a:spcBef>
                <a:spcPts val="0"/>
              </a:spcBef>
              <a:spcAft>
                <a:spcPts val="0"/>
              </a:spcAft>
              <a:buClr>
                <a:schemeClr val="dk2"/>
              </a:buClr>
              <a:buSzPts val="1400"/>
              <a:buFont typeface="Arial"/>
              <a:buNone/>
              <a:defRPr sz="1800" b="0" i="0" u="none" strike="noStrike" cap="none">
                <a:solidFill>
                  <a:schemeClr val="dk2"/>
                </a:solidFill>
              </a:defRPr>
            </a:lvl7pPr>
            <a:lvl8pPr marR="0" lvl="7" algn="l" rtl="0">
              <a:spcBef>
                <a:spcPts val="0"/>
              </a:spcBef>
              <a:spcAft>
                <a:spcPts val="0"/>
              </a:spcAft>
              <a:buClr>
                <a:schemeClr val="dk2"/>
              </a:buClr>
              <a:buSzPts val="1400"/>
              <a:buFont typeface="Arial"/>
              <a:buNone/>
              <a:defRPr sz="1800" b="0" i="0" u="none" strike="noStrike" cap="none">
                <a:solidFill>
                  <a:schemeClr val="dk2"/>
                </a:solidFill>
              </a:defRPr>
            </a:lvl8pPr>
            <a:lvl9pPr marR="0" lvl="8"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2589212" y="2133600"/>
            <a:ext cx="8915400" cy="38862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fade">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xEl>
                                              <p:pRg st="1" end="1"/>
                                            </p:txEl>
                                          </p:spTgt>
                                        </p:tgtEl>
                                        <p:attrNameLst>
                                          <p:attrName>style.visibility</p:attrName>
                                        </p:attrNameLst>
                                      </p:cBhvr>
                                      <p:to>
                                        <p:strVal val="visible"/>
                                      </p:to>
                                    </p:set>
                                    <p:animEffect transition="in" filter="fade">
                                      <p:cBhvr>
                                        <p:cTn id="17" dur="500"/>
                                        <p:tgtEl>
                                          <p:spTgt spid="3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xEl>
                                              <p:pRg st="2" end="2"/>
                                            </p:txEl>
                                          </p:spTgt>
                                        </p:tgtEl>
                                        <p:attrNameLst>
                                          <p:attrName>style.visibility</p:attrName>
                                        </p:attrNameLst>
                                      </p:cBhvr>
                                      <p:to>
                                        <p:strVal val="visible"/>
                                      </p:to>
                                    </p:set>
                                    <p:animEffect transition="in" filter="fade">
                                      <p:cBhvr>
                                        <p:cTn id="22" dur="500"/>
                                        <p:tgtEl>
                                          <p:spTgt spid="3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xEl>
                                              <p:pRg st="3" end="3"/>
                                            </p:txEl>
                                          </p:spTgt>
                                        </p:tgtEl>
                                        <p:attrNameLst>
                                          <p:attrName>style.visibility</p:attrName>
                                        </p:attrNameLst>
                                      </p:cBhvr>
                                      <p:to>
                                        <p:strVal val="visible"/>
                                      </p:to>
                                    </p:set>
                                    <p:animEffect transition="in" filter="fade">
                                      <p:cBhvr>
                                        <p:cTn id="27" dur="500"/>
                                        <p:tgtEl>
                                          <p:spTgt spid="3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xEl>
                                              <p:pRg st="4" end="4"/>
                                            </p:txEl>
                                          </p:spTgt>
                                        </p:tgtEl>
                                        <p:attrNameLst>
                                          <p:attrName>style.visibility</p:attrName>
                                        </p:attrNameLst>
                                      </p:cBhvr>
                                      <p:to>
                                        <p:strVal val="visible"/>
                                      </p:to>
                                    </p:set>
                                    <p:animEffect transition="in" filter="fade">
                                      <p:cBhvr>
                                        <p:cTn id="32" dur="500"/>
                                        <p:tgtEl>
                                          <p:spTgt spid="3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xEl>
                                              <p:pRg st="5" end="5"/>
                                            </p:txEl>
                                          </p:spTgt>
                                        </p:tgtEl>
                                        <p:attrNameLst>
                                          <p:attrName>style.visibility</p:attrName>
                                        </p:attrNameLst>
                                      </p:cBhvr>
                                      <p:to>
                                        <p:strVal val="visible"/>
                                      </p:to>
                                    </p:set>
                                    <p:animEffect transition="in" filter="fade">
                                      <p:cBhvr>
                                        <p:cTn id="37" dur="500"/>
                                        <p:tgtEl>
                                          <p:spTgt spid="3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xEl>
                                              <p:pRg st="6" end="6"/>
                                            </p:txEl>
                                          </p:spTgt>
                                        </p:tgtEl>
                                        <p:attrNameLst>
                                          <p:attrName>style.visibility</p:attrName>
                                        </p:attrNameLst>
                                      </p:cBhvr>
                                      <p:to>
                                        <p:strVal val="visible"/>
                                      </p:to>
                                    </p:set>
                                    <p:animEffect transition="in" filter="fade">
                                      <p:cBhvr>
                                        <p:cTn id="42" dur="500"/>
                                        <p:tgtEl>
                                          <p:spTgt spid="3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xEl>
                                              <p:pRg st="7" end="7"/>
                                            </p:txEl>
                                          </p:spTgt>
                                        </p:tgtEl>
                                        <p:attrNameLst>
                                          <p:attrName>style.visibility</p:attrName>
                                        </p:attrNameLst>
                                      </p:cBhvr>
                                      <p:to>
                                        <p:strVal val="visible"/>
                                      </p:to>
                                    </p:set>
                                    <p:animEffect transition="in" filter="fade">
                                      <p:cBhvr>
                                        <p:cTn id="47" dur="500"/>
                                        <p:tgtEl>
                                          <p:spTgt spid="3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xEl>
                                              <p:pRg st="8" end="8"/>
                                            </p:txEl>
                                          </p:spTgt>
                                        </p:tgtEl>
                                        <p:attrNameLst>
                                          <p:attrName>style.visibility</p:attrName>
                                        </p:attrNameLst>
                                      </p:cBhvr>
                                      <p:to>
                                        <p:strVal val="visible"/>
                                      </p:to>
                                    </p:set>
                                    <p:animEffect transition="in" filter="fade">
                                      <p:cBhvr>
                                        <p:cTn id="52" dur="500"/>
                                        <p:tgtEl>
                                          <p:spTgt spid="3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7"/>
                                        </p:tgtEl>
                                      </p:cBhvr>
                                    </p:animEffect>
                                    <p:set>
                                      <p:cBhvr>
                                        <p:cTn id="57" dur="1" fill="hold">
                                          <p:stCondLst>
                                            <p:cond delay="500"/>
                                          </p:stCondLst>
                                        </p:cTn>
                                        <p:tgtEl>
                                          <p:spTgt spid="3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8">
                                            <p:txEl>
                                              <p:pRg st="0" end="0"/>
                                            </p:txEl>
                                          </p:spTgt>
                                        </p:tgtEl>
                                      </p:cBhvr>
                                    </p:animEffect>
                                    <p:set>
                                      <p:cBhvr>
                                        <p:cTn id="60" dur="1" fill="hold">
                                          <p:stCondLst>
                                            <p:cond delay="500"/>
                                          </p:stCondLst>
                                        </p:cTn>
                                        <p:tgtEl>
                                          <p:spTgt spid="38">
                                            <p:txEl>
                                              <p:pRg st="0" end="0"/>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8">
                                            <p:txEl>
                                              <p:pRg st="1" end="1"/>
                                            </p:txEl>
                                          </p:spTgt>
                                        </p:tgtEl>
                                      </p:cBhvr>
                                    </p:animEffect>
                                    <p:set>
                                      <p:cBhvr>
                                        <p:cTn id="63" dur="1" fill="hold">
                                          <p:stCondLst>
                                            <p:cond delay="500"/>
                                          </p:stCondLst>
                                        </p:cTn>
                                        <p:tgtEl>
                                          <p:spTgt spid="38">
                                            <p:txEl>
                                              <p:pRg st="1" end="1"/>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8">
                                            <p:txEl>
                                              <p:pRg st="2" end="2"/>
                                            </p:txEl>
                                          </p:spTgt>
                                        </p:tgtEl>
                                      </p:cBhvr>
                                    </p:animEffect>
                                    <p:set>
                                      <p:cBhvr>
                                        <p:cTn id="66" dur="1" fill="hold">
                                          <p:stCondLst>
                                            <p:cond delay="500"/>
                                          </p:stCondLst>
                                        </p:cTn>
                                        <p:tgtEl>
                                          <p:spTgt spid="38">
                                            <p:txEl>
                                              <p:pRg st="2" end="2"/>
                                            </p:txEl>
                                          </p:spTgt>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8">
                                            <p:txEl>
                                              <p:pRg st="3" end="3"/>
                                            </p:txEl>
                                          </p:spTgt>
                                        </p:tgtEl>
                                      </p:cBhvr>
                                    </p:animEffect>
                                    <p:set>
                                      <p:cBhvr>
                                        <p:cTn id="69" dur="1" fill="hold">
                                          <p:stCondLst>
                                            <p:cond delay="500"/>
                                          </p:stCondLst>
                                        </p:cTn>
                                        <p:tgtEl>
                                          <p:spTgt spid="38">
                                            <p:txEl>
                                              <p:pRg st="3" end="3"/>
                                            </p:txEl>
                                          </p:spTgt>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8">
                                            <p:txEl>
                                              <p:pRg st="4" end="4"/>
                                            </p:txEl>
                                          </p:spTgt>
                                        </p:tgtEl>
                                      </p:cBhvr>
                                    </p:animEffect>
                                    <p:set>
                                      <p:cBhvr>
                                        <p:cTn id="72" dur="1" fill="hold">
                                          <p:stCondLst>
                                            <p:cond delay="500"/>
                                          </p:stCondLst>
                                        </p:cTn>
                                        <p:tgtEl>
                                          <p:spTgt spid="38">
                                            <p:txEl>
                                              <p:pRg st="4" end="4"/>
                                            </p:txEl>
                                          </p:spTgt>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8">
                                            <p:txEl>
                                              <p:pRg st="5" end="5"/>
                                            </p:txEl>
                                          </p:spTgt>
                                        </p:tgtEl>
                                      </p:cBhvr>
                                    </p:animEffect>
                                    <p:set>
                                      <p:cBhvr>
                                        <p:cTn id="75" dur="1" fill="hold">
                                          <p:stCondLst>
                                            <p:cond delay="500"/>
                                          </p:stCondLst>
                                        </p:cTn>
                                        <p:tgtEl>
                                          <p:spTgt spid="38">
                                            <p:txEl>
                                              <p:pRg st="5" end="5"/>
                                            </p:txEl>
                                          </p:spTgt>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8">
                                            <p:txEl>
                                              <p:pRg st="6" end="6"/>
                                            </p:txEl>
                                          </p:spTgt>
                                        </p:tgtEl>
                                      </p:cBhvr>
                                    </p:animEffect>
                                    <p:set>
                                      <p:cBhvr>
                                        <p:cTn id="78" dur="1" fill="hold">
                                          <p:stCondLst>
                                            <p:cond delay="500"/>
                                          </p:stCondLst>
                                        </p:cTn>
                                        <p:tgtEl>
                                          <p:spTgt spid="38">
                                            <p:txEl>
                                              <p:pRg st="6" end="6"/>
                                            </p:txEl>
                                          </p:spTgt>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8">
                                            <p:txEl>
                                              <p:pRg st="7" end="7"/>
                                            </p:txEl>
                                          </p:spTgt>
                                        </p:tgtEl>
                                      </p:cBhvr>
                                    </p:animEffect>
                                    <p:set>
                                      <p:cBhvr>
                                        <p:cTn id="81" dur="1" fill="hold">
                                          <p:stCondLst>
                                            <p:cond delay="500"/>
                                          </p:stCondLst>
                                        </p:cTn>
                                        <p:tgtEl>
                                          <p:spTgt spid="38">
                                            <p:txEl>
                                              <p:pRg st="7" end="7"/>
                                            </p:txEl>
                                          </p:spTgt>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8">
                                            <p:txEl>
                                              <p:pRg st="8" end="8"/>
                                            </p:txEl>
                                          </p:spTgt>
                                        </p:tgtEl>
                                      </p:cBhvr>
                                    </p:animEffect>
                                    <p:set>
                                      <p:cBhvr>
                                        <p:cTn id="84" dur="1" fill="hold">
                                          <p:stCondLst>
                                            <p:cond delay="500"/>
                                          </p:stCondLst>
                                        </p:cTn>
                                        <p:tgtEl>
                                          <p:spTgt spid="38">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zakonyprolidi.cz/cs/2006-182/zneni-20240101?porov=20230923&amp;porovmin=1&amp;judik=1#f716796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zakonyprolidi.cz/cs/2006-182" TargetMode="External"/><Relationship Id="rId2" Type="http://schemas.openxmlformats.org/officeDocument/2006/relationships/hyperlink" Target="https://www.zakonyprolidi.cz/cs/2023-349#f7812252_f7812256" TargetMode="External"/><Relationship Id="rId1" Type="http://schemas.openxmlformats.org/officeDocument/2006/relationships/slideLayout" Target="../slideLayouts/slideLayout2.xml"/><Relationship Id="rId6" Type="http://schemas.openxmlformats.org/officeDocument/2006/relationships/hyperlink" Target="https://www.zakonyprolidi.cz/cs/2023-462#f7842401_f7842403" TargetMode="External"/><Relationship Id="rId5" Type="http://schemas.openxmlformats.org/officeDocument/2006/relationships/hyperlink" Target="https://www.zakonyprolidi.cz/cs/2006-182#f6013569" TargetMode="External"/><Relationship Id="rId4" Type="http://schemas.openxmlformats.org/officeDocument/2006/relationships/hyperlink" Target="https://www.zakonyprolidi.cz/cs/2006-182#f6013557"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zakonyprolidi.cz/handler/goto.ashx?App=2&amp;ItemId1=3028025" TargetMode="External"/><Relationship Id="rId2" Type="http://schemas.openxmlformats.org/officeDocument/2006/relationships/hyperlink" Target="https://www.zakonyprolidi.cz/handler/goto.ashx?App=2&amp;ItemId1=3028603" TargetMode="External"/><Relationship Id="rId1" Type="http://schemas.openxmlformats.org/officeDocument/2006/relationships/slideLayout" Target="../slideLayouts/slideLayout1.xml"/><Relationship Id="rId5" Type="http://schemas.openxmlformats.org/officeDocument/2006/relationships/hyperlink" Target="https://www.zakonyprolidi.cz/handler/goto.ashx?App=2&amp;ItemId1=3028803" TargetMode="External"/><Relationship Id="rId4" Type="http://schemas.openxmlformats.org/officeDocument/2006/relationships/hyperlink" Target="https://www.zakonyprolidi.cz/handler/goto.ashx?App=2&amp;ItemId1=3028778"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zakonyprolidi.cz/handler/goto.ashx?App=2&amp;ItemId1=2689279" TargetMode="External"/><Relationship Id="rId2" Type="http://schemas.openxmlformats.org/officeDocument/2006/relationships/hyperlink" Target="https://www.zakonyprolidi.cz/handler/goto.ashx?App=2&amp;ItemId1=2693804"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zakony.centrum.cz/insolvencni-zakon/cast-1-hlava-4-dil-5-paragraf-140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zakony.centrum.cz/insolvencni-zakon/cast-1-hlava-4-dil-5-paragraf-140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zakonyprolidi.cz/handler/goto.ashx?App=2&amp;ItemId1=3028025" TargetMode="External"/><Relationship Id="rId2" Type="http://schemas.openxmlformats.org/officeDocument/2006/relationships/hyperlink" Target="https://www.zakonyprolidi.cz/handler/goto.ashx?App=2&amp;ItemId1=3028945" TargetMode="External"/><Relationship Id="rId1" Type="http://schemas.openxmlformats.org/officeDocument/2006/relationships/slideLayout" Target="../slideLayouts/slideLayout2.xml"/><Relationship Id="rId4" Type="http://schemas.openxmlformats.org/officeDocument/2006/relationships/hyperlink" Target="https://www.zakonyprolidi.cz/handler/goto.ashx?App=2&amp;ItemId1=3028996"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www.zakonyprolidi.cz/handler/goto.ashx?App=2&amp;ItemId1=1327889" TargetMode="External"/><Relationship Id="rId3" Type="http://schemas.openxmlformats.org/officeDocument/2006/relationships/hyperlink" Target="https://www.zakonyprolidi.cz/handler/goto.ashx?ItemId1=12726711" TargetMode="External"/><Relationship Id="rId7" Type="http://schemas.openxmlformats.org/officeDocument/2006/relationships/hyperlink" Target="https://www.zakonyprolidi.cz/handler/goto.ashx?App=2&amp;ItemId1=3028025" TargetMode="External"/><Relationship Id="rId2" Type="http://schemas.openxmlformats.org/officeDocument/2006/relationships/hyperlink" Target="https://www.zakonyprolidi.cz/handler/goto.ashx?ItemId1=12726707" TargetMode="External"/><Relationship Id="rId1" Type="http://schemas.openxmlformats.org/officeDocument/2006/relationships/slideLayout" Target="../slideLayouts/slideLayout1.xml"/><Relationship Id="rId6" Type="http://schemas.openxmlformats.org/officeDocument/2006/relationships/hyperlink" Target="https://www.zakonyprolidi.cz/handler/goto.ashx?App=2&amp;ItemId1=3028945" TargetMode="External"/><Relationship Id="rId11" Type="http://schemas.openxmlformats.org/officeDocument/2006/relationships/hyperlink" Target="https://www.zakonyprolidi.cz/handler/goto.ashx?App=2&amp;ItemId1=1365706" TargetMode="External"/><Relationship Id="rId5" Type="http://schemas.openxmlformats.org/officeDocument/2006/relationships/hyperlink" Target="https://www.zakonyprolidi.cz/handler/goto.ashx?App=2&amp;ItemId1=1326762" TargetMode="External"/><Relationship Id="rId10" Type="http://schemas.openxmlformats.org/officeDocument/2006/relationships/hyperlink" Target="https://www.zakonyprolidi.cz/handler/goto.ashx?App=2&amp;ItemId1=1366382" TargetMode="External"/><Relationship Id="rId4" Type="http://schemas.openxmlformats.org/officeDocument/2006/relationships/hyperlink" Target="https://www.zakonyprolidi.cz/handler/goto.ashx?ItemId1=12726720" TargetMode="External"/><Relationship Id="rId9" Type="http://schemas.openxmlformats.org/officeDocument/2006/relationships/hyperlink" Target="https://www.zakonyprolidi.cz/handler/goto.ashx?App=2&amp;ItemId1=1327893"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package" Target="../embeddings/V_kres_Microsoft_Visia2.vsdx"/><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V_kres_Microsoft_Visia1.vsdx"/><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V_kres_Microsoft_Visia21.vsdx"/><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www.zakonyprolidi.cz/handler/goto.ashx?App=2&amp;ItemId1=3028025" TargetMode="External"/><Relationship Id="rId2" Type="http://schemas.openxmlformats.org/officeDocument/2006/relationships/hyperlink" Target="https://www.zakonyprolidi.cz/handler/goto.ashx?App=2&amp;ItemId1=3028918" TargetMode="External"/><Relationship Id="rId1" Type="http://schemas.openxmlformats.org/officeDocument/2006/relationships/slideLayout" Target="../slideLayouts/slideLayout1.xml"/><Relationship Id="rId5" Type="http://schemas.openxmlformats.org/officeDocument/2006/relationships/hyperlink" Target="https://www.zakonyprolidi.cz/handler/goto.ashx?App=2&amp;ItemId1=4009014" TargetMode="External"/><Relationship Id="rId4" Type="http://schemas.openxmlformats.org/officeDocument/2006/relationships/hyperlink" Target="https://www.zakonyprolidi.cz/handler/goto.ashx?App=2&amp;ItemId1=4009040"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zakony.centrum.cz/insolvencni-zakon/cast-2-hlava-5-paragraf-409"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zakony.centrum.cz/insolvencni-zakon/cast-2-hlava-5-paragraf-418"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8" descr="kostra"/>
          <p:cNvPicPr preferRelativeResize="0"/>
          <p:nvPr/>
        </p:nvPicPr>
        <p:blipFill rotWithShape="1">
          <a:blip r:embed="rId3">
            <a:alphaModFix/>
          </a:blip>
          <a:srcRect/>
          <a:stretch/>
        </p:blipFill>
        <p:spPr>
          <a:xfrm>
            <a:off x="6510216" y="1"/>
            <a:ext cx="5681784" cy="6583363"/>
          </a:xfrm>
          <a:prstGeom prst="rect">
            <a:avLst/>
          </a:prstGeom>
          <a:noFill/>
          <a:ln>
            <a:noFill/>
          </a:ln>
        </p:spPr>
      </p:pic>
      <p:sp>
        <p:nvSpPr>
          <p:cNvPr id="169" name="Google Shape;169;p18"/>
          <p:cNvSpPr txBox="1"/>
          <p:nvPr/>
        </p:nvSpPr>
        <p:spPr>
          <a:xfrm>
            <a:off x="476740" y="1899750"/>
            <a:ext cx="7596554" cy="305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Century Gothic"/>
              <a:buNone/>
            </a:pPr>
            <a:r>
              <a:rPr lang="cs-CZ" sz="4800" b="1" dirty="0">
                <a:solidFill>
                  <a:srgbClr val="FF0000"/>
                </a:solidFill>
                <a:latin typeface="Century Gothic"/>
                <a:ea typeface="Century Gothic"/>
                <a:cs typeface="Century Gothic"/>
                <a:sym typeface="Century Gothic"/>
              </a:rPr>
              <a:t>Obce a dlužník v insolvenci </a:t>
            </a:r>
          </a:p>
          <a:p>
            <a:pPr marL="0" marR="0" lvl="0" indent="0" algn="l" rtl="0">
              <a:lnSpc>
                <a:spcPct val="100000"/>
              </a:lnSpc>
              <a:spcBef>
                <a:spcPts val="0"/>
              </a:spcBef>
              <a:spcAft>
                <a:spcPts val="0"/>
              </a:spcAft>
              <a:buClr>
                <a:srgbClr val="FF0000"/>
              </a:buClr>
              <a:buSzPts val="1200"/>
              <a:buFont typeface="Century Gothic"/>
              <a:buNone/>
            </a:pPr>
            <a:endParaRPr lang="cs-CZ" sz="4800" b="1" dirty="0">
              <a:solidFill>
                <a:srgbClr val="FF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0000"/>
              </a:buClr>
              <a:buSzPts val="1200"/>
              <a:buFont typeface="Century Gothic"/>
              <a:buNone/>
            </a:pPr>
            <a:r>
              <a:rPr lang="cs-CZ" sz="4800" b="1" dirty="0">
                <a:solidFill>
                  <a:srgbClr val="FF0000"/>
                </a:solidFill>
                <a:latin typeface="Century Gothic"/>
                <a:ea typeface="Century Gothic"/>
                <a:cs typeface="Century Gothic"/>
                <a:sym typeface="Century Gothic"/>
              </a:rPr>
              <a:t>Novinky a postupy</a:t>
            </a:r>
          </a:p>
          <a:p>
            <a:pPr marL="0" marR="0" lvl="0" indent="0" algn="l" rtl="0">
              <a:lnSpc>
                <a:spcPct val="100000"/>
              </a:lnSpc>
              <a:spcBef>
                <a:spcPts val="0"/>
              </a:spcBef>
              <a:spcAft>
                <a:spcPts val="0"/>
              </a:spcAft>
              <a:buClr>
                <a:srgbClr val="FF0000"/>
              </a:buClr>
              <a:buSzPts val="1200"/>
              <a:buFont typeface="Century Gothic"/>
              <a:buNone/>
            </a:pPr>
            <a:r>
              <a:rPr lang="cs-CZ" sz="4800" b="1" dirty="0">
                <a:solidFill>
                  <a:srgbClr val="FF0000"/>
                </a:solidFill>
                <a:latin typeface="Century Gothic"/>
                <a:ea typeface="Century Gothic"/>
                <a:cs typeface="Century Gothic"/>
                <a:sym typeface="Century Gothic"/>
              </a:rPr>
              <a:t>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E7699152-F026-583F-79D3-DABCCBC594F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172430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82" descr="http://i.iinfo.cz/urs/Penize_a_klic-123810759580846.gif"/>
          <p:cNvPicPr preferRelativeResize="0"/>
          <p:nvPr/>
        </p:nvPicPr>
        <p:blipFill rotWithShape="1">
          <a:blip r:embed="rId3">
            <a:alphaModFix/>
          </a:blip>
          <a:srcRect/>
          <a:stretch/>
        </p:blipFill>
        <p:spPr>
          <a:xfrm>
            <a:off x="1166812" y="1"/>
            <a:ext cx="9501188" cy="7072313"/>
          </a:xfrm>
          <a:prstGeom prst="rect">
            <a:avLst/>
          </a:prstGeom>
          <a:noFill/>
          <a:ln>
            <a:noFill/>
          </a:ln>
        </p:spPr>
      </p:pic>
      <p:sp>
        <p:nvSpPr>
          <p:cNvPr id="559" name="Google Shape;559;p82"/>
          <p:cNvSpPr txBox="1"/>
          <p:nvPr/>
        </p:nvSpPr>
        <p:spPr>
          <a:xfrm>
            <a:off x="1666875" y="3995738"/>
            <a:ext cx="4332288" cy="2862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1500"/>
              <a:buFont typeface="Arial"/>
              <a:buNone/>
            </a:pPr>
            <a:r>
              <a:rPr lang="cs-CZ" sz="6000" b="1" i="0" u="none" strike="noStrike" cap="none">
                <a:solidFill>
                  <a:srgbClr val="FFFF00"/>
                </a:solidFill>
                <a:latin typeface="Arial"/>
                <a:ea typeface="Arial"/>
                <a:cs typeface="Arial"/>
                <a:sym typeface="Arial"/>
              </a:rPr>
              <a:t>Uspokojení</a:t>
            </a:r>
            <a:endParaRPr/>
          </a:p>
          <a:p>
            <a:pPr marL="0" marR="0" lvl="0" indent="0" algn="l" rtl="0">
              <a:lnSpc>
                <a:spcPct val="100000"/>
              </a:lnSpc>
              <a:spcBef>
                <a:spcPts val="0"/>
              </a:spcBef>
              <a:spcAft>
                <a:spcPts val="0"/>
              </a:spcAft>
              <a:buClr>
                <a:srgbClr val="FFFF00"/>
              </a:buClr>
              <a:buSzPts val="1500"/>
              <a:buFont typeface="Arial"/>
              <a:buNone/>
            </a:pPr>
            <a:r>
              <a:rPr lang="cs-CZ" sz="6000" b="1" i="0" u="none" strike="noStrike" cap="none">
                <a:solidFill>
                  <a:srgbClr val="FFFF00"/>
                </a:solidFill>
                <a:latin typeface="Arial"/>
                <a:ea typeface="Arial"/>
                <a:cs typeface="Arial"/>
                <a:sym typeface="Arial"/>
              </a:rPr>
              <a:t>zajištěných</a:t>
            </a:r>
            <a:endParaRPr/>
          </a:p>
          <a:p>
            <a:pPr marL="0" marR="0" lvl="0" indent="0" algn="l" rtl="0">
              <a:lnSpc>
                <a:spcPct val="100000"/>
              </a:lnSpc>
              <a:spcBef>
                <a:spcPts val="0"/>
              </a:spcBef>
              <a:spcAft>
                <a:spcPts val="0"/>
              </a:spcAft>
              <a:buClr>
                <a:srgbClr val="FFFF00"/>
              </a:buClr>
              <a:buSzPts val="1500"/>
              <a:buFont typeface="Arial"/>
              <a:buNone/>
            </a:pPr>
            <a:r>
              <a:rPr lang="cs-CZ" sz="6000" b="1" i="0" u="none" strike="noStrike" cap="none">
                <a:solidFill>
                  <a:srgbClr val="FFFF00"/>
                </a:solidFill>
                <a:latin typeface="Arial"/>
                <a:ea typeface="Arial"/>
                <a:cs typeface="Arial"/>
                <a:sym typeface="Arial"/>
              </a:rPr>
              <a:t>věřitelů</a:t>
            </a:r>
            <a:endParaRPr/>
          </a:p>
        </p:txBody>
      </p:sp>
    </p:spTree>
  </p:cSld>
  <p:clrMapOvr>
    <a:masterClrMapping/>
  </p:clrMapOvr>
  <p:transition spd="slow">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3"/>
          <p:cNvSpPr/>
          <p:nvPr/>
        </p:nvSpPr>
        <p:spPr>
          <a:xfrm>
            <a:off x="1443789" y="166750"/>
            <a:ext cx="10655409" cy="6371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8400"/>
              </a:buClr>
              <a:buSzPts val="600"/>
              <a:buFont typeface="Arial"/>
              <a:buNone/>
            </a:pPr>
            <a:r>
              <a:rPr lang="cs-CZ" sz="3000" b="1" i="0" u="none" strike="noStrike" cap="none" dirty="0">
                <a:solidFill>
                  <a:srgbClr val="FF8400"/>
                </a:solidFill>
                <a:latin typeface="Arial"/>
                <a:ea typeface="Arial"/>
                <a:cs typeface="Arial"/>
                <a:sym typeface="Arial"/>
              </a:rPr>
              <a:t>§ 170 DŘ</a:t>
            </a:r>
            <a:endParaRPr sz="3000" dirty="0"/>
          </a:p>
          <a:p>
            <a:pPr marL="0" marR="0" lvl="0" indent="0" algn="l" rtl="0">
              <a:lnSpc>
                <a:spcPct val="100000"/>
              </a:lnSpc>
              <a:spcBef>
                <a:spcPts val="0"/>
              </a:spcBef>
              <a:spcAft>
                <a:spcPts val="0"/>
              </a:spcAft>
              <a:buClr>
                <a:srgbClr val="08A8F8"/>
              </a:buClr>
              <a:buSzPts val="600"/>
              <a:buFont typeface="Arial"/>
              <a:buNone/>
            </a:pPr>
            <a:r>
              <a:rPr lang="cs-CZ" sz="3000" b="1" i="0" u="none" strike="noStrike" cap="none" dirty="0">
                <a:solidFill>
                  <a:srgbClr val="08A8F8"/>
                </a:solidFill>
                <a:latin typeface="Arial"/>
                <a:ea typeface="Arial"/>
                <a:cs typeface="Arial"/>
                <a:sym typeface="Arial"/>
              </a:rPr>
              <a:t>Zástavní právo</a:t>
            </a:r>
            <a:endParaRPr sz="3000" dirty="0"/>
          </a:p>
          <a:p>
            <a:pPr marL="0" marR="0" lvl="0" indent="0" algn="just" rtl="0">
              <a:lnSpc>
                <a:spcPct val="100000"/>
              </a:lnSpc>
              <a:spcBef>
                <a:spcPts val="0"/>
              </a:spcBef>
              <a:spcAft>
                <a:spcPts val="0"/>
              </a:spcAft>
              <a:buClr>
                <a:srgbClr val="000000"/>
              </a:buClr>
              <a:buSzPts val="600"/>
              <a:buFont typeface="Arial"/>
              <a:buNone/>
            </a:pPr>
            <a:r>
              <a:rPr lang="cs-CZ" sz="3000" b="1" i="0" u="none" strike="noStrike" cap="none" dirty="0">
                <a:solidFill>
                  <a:srgbClr val="000000"/>
                </a:solidFill>
                <a:latin typeface="Arial"/>
                <a:ea typeface="Arial"/>
                <a:cs typeface="Arial"/>
                <a:sym typeface="Arial"/>
              </a:rPr>
              <a:t>(1)</a:t>
            </a:r>
            <a:r>
              <a:rPr lang="cs-CZ" sz="3000" b="0" i="0" u="none" strike="noStrike" cap="none" dirty="0">
                <a:solidFill>
                  <a:srgbClr val="000000"/>
                </a:solidFill>
                <a:latin typeface="Arial"/>
                <a:ea typeface="Arial"/>
                <a:cs typeface="Arial"/>
                <a:sym typeface="Arial"/>
              </a:rPr>
              <a:t> Správce daně může zřídit rozhodnutím zástavní právo k majetku daňového subjektu k zajištění jím neuhrazené daně za podmínek stanovených občanským zákoníkem, pokud tento zákon nestanoví jinak.</a:t>
            </a:r>
            <a:endParaRPr sz="3000" dirty="0"/>
          </a:p>
          <a:p>
            <a:pPr marL="0" marR="0" lvl="0" indent="0" algn="just" rtl="0">
              <a:lnSpc>
                <a:spcPct val="100000"/>
              </a:lnSpc>
              <a:spcBef>
                <a:spcPts val="0"/>
              </a:spcBef>
              <a:spcAft>
                <a:spcPts val="0"/>
              </a:spcAft>
              <a:buClr>
                <a:srgbClr val="000000"/>
              </a:buClr>
              <a:buSzPts val="600"/>
              <a:buFont typeface="Arial"/>
              <a:buNone/>
            </a:pPr>
            <a:r>
              <a:rPr lang="cs-CZ" sz="3000" b="1" i="0" u="none" strike="noStrike" cap="none" dirty="0">
                <a:solidFill>
                  <a:srgbClr val="000000"/>
                </a:solidFill>
                <a:latin typeface="Arial"/>
                <a:ea typeface="Arial"/>
                <a:cs typeface="Arial"/>
                <a:sym typeface="Arial"/>
              </a:rPr>
              <a:t>(2)</a:t>
            </a:r>
            <a:r>
              <a:rPr lang="cs-CZ" sz="3000" b="0" i="0" u="none" strike="noStrike" cap="none" dirty="0">
                <a:solidFill>
                  <a:srgbClr val="000000"/>
                </a:solidFill>
                <a:latin typeface="Arial"/>
                <a:ea typeface="Arial"/>
                <a:cs typeface="Arial"/>
                <a:sym typeface="Arial"/>
              </a:rPr>
              <a:t> Rozhodnutí o zřízení zástavního práva obsahuje ve výroku kromě náležitostí podle § 102 odst. 1 výši daně zajištěné zástavním právem a označení zástavy.</a:t>
            </a:r>
            <a:endParaRPr sz="3000" dirty="0"/>
          </a:p>
          <a:p>
            <a:pPr marL="0" marR="0" lvl="0" indent="0" algn="just" rtl="0">
              <a:lnSpc>
                <a:spcPct val="100000"/>
              </a:lnSpc>
              <a:spcBef>
                <a:spcPts val="0"/>
              </a:spcBef>
              <a:spcAft>
                <a:spcPts val="0"/>
              </a:spcAft>
              <a:buClr>
                <a:srgbClr val="000000"/>
              </a:buClr>
              <a:buSzPts val="600"/>
              <a:buFont typeface="Arial"/>
              <a:buNone/>
            </a:pPr>
            <a:r>
              <a:rPr lang="cs-CZ" sz="3000" b="1" i="0" u="none" strike="noStrike" cap="none" dirty="0">
                <a:solidFill>
                  <a:srgbClr val="000000"/>
                </a:solidFill>
                <a:latin typeface="Arial"/>
                <a:ea typeface="Arial"/>
                <a:cs typeface="Arial"/>
                <a:sym typeface="Arial"/>
              </a:rPr>
              <a:t>(3)</a:t>
            </a:r>
            <a:r>
              <a:rPr lang="cs-CZ" sz="3000" b="0" i="0" u="none" strike="noStrike" cap="none" dirty="0">
                <a:solidFill>
                  <a:srgbClr val="000000"/>
                </a:solidFill>
                <a:latin typeface="Arial"/>
                <a:ea typeface="Arial"/>
                <a:cs typeface="Arial"/>
                <a:sym typeface="Arial"/>
              </a:rPr>
              <a:t> Správce daně může rozhodnout o zřízení zástavního práva k majetku vlastníka, odlišného od daňového subjektu, jehož nedoplatek je zajišťován, a to na základě předchozího písemného souhlasu vlastníka s úředně ověřeným podpisem.</a:t>
            </a:r>
            <a:endParaRPr sz="3000" dirty="0"/>
          </a:p>
        </p:txBody>
      </p:sp>
    </p:spTree>
  </p:cSld>
  <p:clrMapOvr>
    <a:masterClrMapping/>
  </p:clrMapOvr>
  <p:transition>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3"/>
          <p:cNvSpPr/>
          <p:nvPr/>
        </p:nvSpPr>
        <p:spPr>
          <a:xfrm>
            <a:off x="1443789" y="166750"/>
            <a:ext cx="10655409" cy="6371100"/>
          </a:xfrm>
          <a:prstGeom prst="rect">
            <a:avLst/>
          </a:prstGeom>
          <a:noFill/>
          <a:ln>
            <a:noFill/>
          </a:ln>
        </p:spPr>
        <p:txBody>
          <a:bodyPr spcFirstLastPara="1" wrap="square" lIns="91425" tIns="45700" rIns="91425" bIns="45700" anchor="t" anchorCtr="0">
            <a:noAutofit/>
          </a:bodyPr>
          <a:lstStyle/>
          <a:p>
            <a:pPr lvl="0" algn="just">
              <a:buSzPts val="600"/>
            </a:pPr>
            <a:r>
              <a:rPr lang="cs-CZ" sz="3000" b="1" dirty="0"/>
              <a:t>(4)</a:t>
            </a:r>
            <a:r>
              <a:rPr lang="cs-CZ" sz="3000" dirty="0"/>
              <a:t> Zástavní právo vzniká doručením rozhodnutí o zřízení zástavního práva daňovému subjektu nebo osobě podle odstavce 3. </a:t>
            </a:r>
            <a:r>
              <a:rPr lang="cs-CZ" sz="3000" b="1" dirty="0">
                <a:solidFill>
                  <a:srgbClr val="FF0000"/>
                </a:solidFill>
              </a:rPr>
              <a:t>Zástavní právo k nemovité věci evidované v katastru nemovitostí, jakož i k dalšímu majetku, o kterém jsou vedeny veřejné registry,</a:t>
            </a:r>
            <a:r>
              <a:rPr lang="cs-CZ" sz="3000" dirty="0"/>
              <a:t> vzniká doručením rozhodnutí o zřízení zástavního práva příslušnému katastrálnímu úřadu, popřípadě tomu, kdo vede veřejný registr</a:t>
            </a:r>
            <a:r>
              <a:rPr lang="cs-CZ" sz="2400" dirty="0"/>
              <a:t>.</a:t>
            </a:r>
            <a:endParaRPr lang="cs-CZ" sz="3200" dirty="0"/>
          </a:p>
        </p:txBody>
      </p:sp>
    </p:spTree>
    <p:extLst>
      <p:ext uri="{BB962C8B-B14F-4D97-AF65-F5344CB8AC3E}">
        <p14:creationId xmlns:p14="http://schemas.microsoft.com/office/powerpoint/2010/main" val="571421125"/>
      </p:ext>
    </p:extLst>
  </p:cSld>
  <p:clrMapOvr>
    <a:masterClrMapping/>
  </p:clrMapOvr>
  <p:transition>
    <p:fade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4"/>
          <p:cNvSpPr/>
          <p:nvPr/>
        </p:nvSpPr>
        <p:spPr>
          <a:xfrm>
            <a:off x="1219200" y="0"/>
            <a:ext cx="10757543" cy="489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cs-CZ" sz="2800" b="1" i="0" u="none" strike="noStrike" cap="none" dirty="0">
                <a:solidFill>
                  <a:schemeClr val="dk1"/>
                </a:solidFill>
                <a:latin typeface="Arial"/>
                <a:ea typeface="Arial"/>
                <a:cs typeface="Arial"/>
                <a:sym typeface="Arial"/>
              </a:rPr>
              <a:t>Automobil se řadí mezi věci movité hmotné a z pohledu zástavního práva věci neregistrované, přestože jsou automobily evidovány v registru silničních vozidel vedeném podle zákona č. 56/2001 Sb., o podmínkách provozu vozidel na pozemních komunikacích. Tento registr není považován za veřejný seznam, proto je automobil považován za věc neregistrovanou. Z movitých věcí jsou předmětem registrace ve veřejných seznamech jen velké dopravní prostředky (letadla podle zákona č.</a:t>
            </a:r>
            <a:endParaRPr sz="2800" dirty="0"/>
          </a:p>
          <a:p>
            <a:pPr marL="0" marR="0" lvl="0" indent="0" algn="l" rtl="0">
              <a:lnSpc>
                <a:spcPct val="100000"/>
              </a:lnSpc>
              <a:spcBef>
                <a:spcPts val="0"/>
              </a:spcBef>
              <a:spcAft>
                <a:spcPts val="0"/>
              </a:spcAft>
              <a:buClr>
                <a:schemeClr val="dk1"/>
              </a:buClr>
              <a:buSzPts val="600"/>
              <a:buFont typeface="Arial"/>
              <a:buNone/>
            </a:pPr>
            <a:r>
              <a:rPr lang="cs-CZ" sz="2800" b="1" i="0" u="none" strike="noStrike" cap="none" dirty="0">
                <a:solidFill>
                  <a:schemeClr val="dk1"/>
                </a:solidFill>
                <a:latin typeface="Arial"/>
                <a:ea typeface="Arial"/>
                <a:cs typeface="Arial"/>
                <a:sym typeface="Arial"/>
              </a:rPr>
              <a:t>49/1997 Sb., o civilním letectví, námořní plavidla dle zákona č. 61/2000 Sb., o námořní plavbě). Ohledně motorových vozidel platilo dle dosavadní judikatury, že zástavní právo zřízené na základě zástavní smlouvy k silničnímu motorovému vozidlu nebo k přípojnému vozidlu </a:t>
            </a:r>
            <a:r>
              <a:rPr lang="cs-CZ" sz="2800" b="1" i="0" u="none" strike="noStrike" cap="none" dirty="0">
                <a:solidFill>
                  <a:srgbClr val="FF0000"/>
                </a:solidFill>
                <a:latin typeface="Arial"/>
                <a:ea typeface="Arial"/>
                <a:cs typeface="Arial"/>
                <a:sym typeface="Arial"/>
              </a:rPr>
              <a:t>vzniká zápisem zástavního práva do technického průkazu těchto vozidel a do registru silničních vozidel.</a:t>
            </a:r>
            <a:endParaRPr sz="2800" dirty="0"/>
          </a:p>
        </p:txBody>
      </p:sp>
    </p:spTree>
  </p:cSld>
  <p:clrMapOvr>
    <a:masterClrMapping/>
  </p:clrMapOvr>
  <p:transition>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p85" descr="http://pridej-clanek.cz/wp-content/uploads/83590515-300x225.jpg"/>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75" name="Google Shape;575;p85"/>
          <p:cNvSpPr txBox="1"/>
          <p:nvPr/>
        </p:nvSpPr>
        <p:spPr>
          <a:xfrm>
            <a:off x="5881688" y="571501"/>
            <a:ext cx="4710112"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cs-CZ" sz="4000" b="1" i="0" u="none" strike="noStrike" cap="none">
                <a:solidFill>
                  <a:schemeClr val="dk1"/>
                </a:solidFill>
                <a:latin typeface="Arial"/>
                <a:ea typeface="Arial"/>
                <a:cs typeface="Arial"/>
                <a:sym typeface="Arial"/>
              </a:rPr>
              <a:t>Splnění oddlužení </a:t>
            </a:r>
            <a:endParaRPr/>
          </a:p>
        </p:txBody>
      </p:sp>
    </p:spTree>
  </p:cSld>
  <p:clrMapOvr>
    <a:masterClrMapping/>
  </p:clrMapOvr>
  <p:transition spd="slow">
    <p:fade thruBlk="1"/>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86" descr="http://asterie-podvod.cz/wp-content/uploads/v%C3%BDhodn%C4%9Bj%C5%A1%C3%AD-oddlu%C5%BEen%C3%AD-od-Asterie.jpg"/>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81" name="Google Shape;581;p86"/>
          <p:cNvSpPr txBox="1"/>
          <p:nvPr/>
        </p:nvSpPr>
        <p:spPr>
          <a:xfrm>
            <a:off x="1738314" y="5357813"/>
            <a:ext cx="2928937"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cs-CZ" sz="3600" b="1" i="0" u="none" strike="noStrike" cap="none">
                <a:solidFill>
                  <a:schemeClr val="dk1"/>
                </a:solidFill>
                <a:latin typeface="Arial"/>
                <a:ea typeface="Arial"/>
                <a:cs typeface="Arial"/>
                <a:sym typeface="Arial"/>
              </a:rPr>
              <a:t>Osvobození dlužníka</a:t>
            </a:r>
            <a:endParaRPr/>
          </a:p>
        </p:txBody>
      </p:sp>
    </p:spTree>
  </p:cSld>
  <p:clrMapOvr>
    <a:masterClrMapping/>
  </p:clrMapOvr>
  <p:transition spd="slow">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9F1AFFB-681E-48F7-BCFA-C96BEC9EE9E9}"/>
              </a:ext>
            </a:extLst>
          </p:cNvPr>
          <p:cNvSpPr txBox="1"/>
          <p:nvPr/>
        </p:nvSpPr>
        <p:spPr>
          <a:xfrm>
            <a:off x="866273" y="368968"/>
            <a:ext cx="10844463" cy="3693319"/>
          </a:xfrm>
          <a:prstGeom prst="rect">
            <a:avLst/>
          </a:prstGeom>
          <a:noFill/>
        </p:spPr>
        <p:txBody>
          <a:bodyPr wrap="square">
            <a:spAutoFit/>
          </a:bodyPr>
          <a:lstStyle/>
          <a:p>
            <a:pPr algn="ctr">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 414</a:t>
            </a:r>
            <a:endParaRPr lang="cs-CZ" sz="2800" dirty="0">
              <a:effectLst/>
              <a:latin typeface="Times New Roman" panose="02020603050405020304" pitchFamily="18" charset="0"/>
              <a:ea typeface="Times New Roman" panose="02020603050405020304" pitchFamily="18" charset="0"/>
            </a:endParaRPr>
          </a:p>
          <a:p>
            <a:pPr algn="ctr">
              <a:spcAft>
                <a:spcPts val="600"/>
              </a:spcAft>
            </a:pPr>
            <a:r>
              <a:rPr lang="cs-CZ" sz="2800" b="1" dirty="0">
                <a:solidFill>
                  <a:srgbClr val="000000"/>
                </a:solidFill>
                <a:effectLst/>
                <a:latin typeface="Times New Roman" panose="02020603050405020304" pitchFamily="18" charset="0"/>
                <a:ea typeface="Times New Roman" panose="02020603050405020304" pitchFamily="18" charset="0"/>
              </a:rPr>
              <a:t>Osvobození dlužníka od placení pohledávek</a:t>
            </a:r>
            <a:endParaRPr lang="cs-CZ" sz="28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(1) Jestliže insolvenční soud rozhodne o splnění oddlužení a byly splněny předpoklady osvobození podle § 412a, spojí insolvenční soud s rozhodnutím o splnění oddlužení, jímž dlužníka </a:t>
            </a:r>
            <a:r>
              <a:rPr lang="cs-CZ" sz="2800" b="1" dirty="0">
                <a:solidFill>
                  <a:srgbClr val="FF0000"/>
                </a:solidFill>
                <a:effectLst/>
                <a:latin typeface="Times New Roman" panose="02020603050405020304" pitchFamily="18" charset="0"/>
                <a:ea typeface="Times New Roman" panose="02020603050405020304" pitchFamily="18" charset="0"/>
              </a:rPr>
              <a:t>osvobodí od placení </a:t>
            </a:r>
            <a:r>
              <a:rPr lang="cs-CZ" sz="2800" dirty="0">
                <a:solidFill>
                  <a:srgbClr val="000000"/>
                </a:solidFill>
                <a:effectLst/>
                <a:latin typeface="Times New Roman" panose="02020603050405020304" pitchFamily="18" charset="0"/>
                <a:ea typeface="Times New Roman" panose="02020603050405020304" pitchFamily="18" charset="0"/>
              </a:rPr>
              <a:t>pohledávek, zahrnutých do oddlužení, v rozsahu, v němž dosud nebyly uspokojeny. Osvobození podle věty první se nevztahuje na pohledávky vzniklé po rozhodnutí o úpadku.</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8345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9F1AFFB-681E-48F7-BCFA-C96BEC9EE9E9}"/>
              </a:ext>
            </a:extLst>
          </p:cNvPr>
          <p:cNvSpPr txBox="1"/>
          <p:nvPr/>
        </p:nvSpPr>
        <p:spPr>
          <a:xfrm>
            <a:off x="866273" y="368968"/>
            <a:ext cx="10844463" cy="5416868"/>
          </a:xfrm>
          <a:prstGeom prst="rect">
            <a:avLst/>
          </a:prstGeom>
          <a:noFill/>
        </p:spPr>
        <p:txBody>
          <a:bodyPr wrap="square">
            <a:spAutoFit/>
          </a:bodyPr>
          <a:lstStyle/>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 (</a:t>
            </a:r>
            <a:r>
              <a:rPr lang="cs-CZ" sz="2800" b="1" dirty="0">
                <a:solidFill>
                  <a:srgbClr val="000000"/>
                </a:solidFill>
                <a:effectLst/>
                <a:latin typeface="Times New Roman" panose="02020603050405020304" pitchFamily="18" charset="0"/>
                <a:ea typeface="Times New Roman" panose="02020603050405020304" pitchFamily="18" charset="0"/>
              </a:rPr>
              <a:t>5</a:t>
            </a:r>
            <a:r>
              <a:rPr lang="cs-CZ" sz="2800" dirty="0">
                <a:solidFill>
                  <a:srgbClr val="000000"/>
                </a:solidFill>
                <a:effectLst/>
                <a:latin typeface="Times New Roman" panose="02020603050405020304" pitchFamily="18" charset="0"/>
                <a:ea typeface="Times New Roman" panose="02020603050405020304" pitchFamily="18" charset="0"/>
              </a:rPr>
              <a:t>) </a:t>
            </a:r>
            <a:r>
              <a:rPr lang="cs-CZ" sz="2800" b="1" dirty="0">
                <a:solidFill>
                  <a:srgbClr val="FF0000"/>
                </a:solidFill>
                <a:effectLst/>
                <a:latin typeface="Times New Roman" panose="02020603050405020304" pitchFamily="18" charset="0"/>
                <a:ea typeface="Times New Roman" panose="02020603050405020304" pitchFamily="18" charset="0"/>
              </a:rPr>
              <a:t>Osvobození podle odstavce 1 se vztahuje také na věřitele, k jejichž pohledávkám se v insolvenčním řízení </a:t>
            </a:r>
            <a:r>
              <a:rPr lang="cs-CZ" sz="2800" b="1" u="sng" dirty="0">
                <a:solidFill>
                  <a:srgbClr val="FF0000"/>
                </a:solidFill>
                <a:effectLst/>
                <a:latin typeface="Times New Roman" panose="02020603050405020304" pitchFamily="18" charset="0"/>
                <a:ea typeface="Times New Roman" panose="02020603050405020304" pitchFamily="18" charset="0"/>
              </a:rPr>
              <a:t>nepřihlíželo, a na věřitele, kteří své pohledávky do insolvenčního řízení nepřihlásili, ač tak měli učinit.</a:t>
            </a:r>
          </a:p>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a:t>
            </a:r>
            <a:r>
              <a:rPr lang="cs-CZ" sz="2800" b="1" dirty="0">
                <a:solidFill>
                  <a:srgbClr val="000000"/>
                </a:solidFill>
                <a:effectLst/>
                <a:latin typeface="Times New Roman" panose="02020603050405020304" pitchFamily="18" charset="0"/>
                <a:ea typeface="Times New Roman" panose="02020603050405020304" pitchFamily="18" charset="0"/>
              </a:rPr>
              <a:t>6</a:t>
            </a:r>
            <a:r>
              <a:rPr lang="cs-CZ" sz="2800" dirty="0">
                <a:solidFill>
                  <a:srgbClr val="000000"/>
                </a:solidFill>
                <a:effectLst/>
                <a:latin typeface="Times New Roman" panose="02020603050405020304" pitchFamily="18" charset="0"/>
                <a:ea typeface="Times New Roman" panose="02020603050405020304" pitchFamily="18" charset="0"/>
              </a:rPr>
              <a:t>) Osvobození podle odstavců 1 a </a:t>
            </a:r>
            <a:r>
              <a:rPr lang="cs-CZ" sz="2800" b="1" dirty="0">
                <a:solidFill>
                  <a:srgbClr val="000000"/>
                </a:solidFill>
                <a:effectLst/>
                <a:latin typeface="Times New Roman" panose="02020603050405020304" pitchFamily="18" charset="0"/>
                <a:ea typeface="Times New Roman" panose="02020603050405020304" pitchFamily="18" charset="0"/>
              </a:rPr>
              <a:t>5</a:t>
            </a:r>
            <a:r>
              <a:rPr lang="cs-CZ" sz="2800" dirty="0">
                <a:solidFill>
                  <a:srgbClr val="000000"/>
                </a:solidFill>
                <a:effectLst/>
                <a:latin typeface="Times New Roman" panose="02020603050405020304" pitchFamily="18" charset="0"/>
                <a:ea typeface="Times New Roman" panose="02020603050405020304" pitchFamily="18" charset="0"/>
              </a:rPr>
              <a:t> se vztahuje i na ručitele a jiné osoby, které měly vůči dlužníku pro tyto pohledávky právo postihu.</a:t>
            </a:r>
            <a:endParaRPr lang="cs-CZ" sz="28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 (</a:t>
            </a:r>
            <a:r>
              <a:rPr lang="cs-CZ" sz="2800" b="1" dirty="0">
                <a:solidFill>
                  <a:srgbClr val="000000"/>
                </a:solidFill>
                <a:effectLst/>
                <a:latin typeface="Times New Roman" panose="02020603050405020304" pitchFamily="18" charset="0"/>
                <a:ea typeface="Times New Roman" panose="02020603050405020304" pitchFamily="18" charset="0"/>
              </a:rPr>
              <a:t>7</a:t>
            </a:r>
            <a:r>
              <a:rPr lang="cs-CZ" sz="2800" dirty="0">
                <a:solidFill>
                  <a:srgbClr val="000000"/>
                </a:solidFill>
                <a:effectLst/>
                <a:latin typeface="Times New Roman" panose="02020603050405020304" pitchFamily="18" charset="0"/>
                <a:ea typeface="Times New Roman" panose="02020603050405020304" pitchFamily="18" charset="0"/>
              </a:rPr>
              <a:t>) 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2800" b="1" dirty="0">
                <a:solidFill>
                  <a:srgbClr val="FF0000"/>
                </a:solidFill>
                <a:effectLst/>
                <a:latin typeface="Times New Roman" panose="02020603050405020304" pitchFamily="18" charset="0"/>
                <a:ea typeface="Times New Roman" panose="02020603050405020304" pitchFamily="18" charset="0"/>
              </a:rPr>
              <a:t>pohledávek, které se v insolvenčním řízení neuspokojují (§ 170), se může takto domáhat jen za dobu od osvobození podle odstavce 1.</a:t>
            </a:r>
          </a:p>
        </p:txBody>
      </p:sp>
    </p:spTree>
    <p:extLst>
      <p:ext uri="{BB962C8B-B14F-4D97-AF65-F5344CB8AC3E}">
        <p14:creationId xmlns:p14="http://schemas.microsoft.com/office/powerpoint/2010/main" val="33357157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BA5C040-D747-7938-3ADE-B0DD9F8B9920}"/>
              </a:ext>
            </a:extLst>
          </p:cNvPr>
          <p:cNvSpPr txBox="1"/>
          <p:nvPr/>
        </p:nvSpPr>
        <p:spPr>
          <a:xfrm>
            <a:off x="760520" y="582067"/>
            <a:ext cx="10670959" cy="5693866"/>
          </a:xfrm>
          <a:prstGeom prst="rect">
            <a:avLst/>
          </a:prstGeom>
          <a:noFill/>
        </p:spPr>
        <p:txBody>
          <a:bodyPr wrap="square">
            <a:spAutoFit/>
          </a:bodyPr>
          <a:lstStyle/>
          <a:p>
            <a:pPr algn="just"/>
            <a:r>
              <a:rPr lang="cs-CZ" sz="2400" b="1" i="0" dirty="0">
                <a:solidFill>
                  <a:srgbClr val="FF8400"/>
                </a:solidFill>
                <a:effectLst/>
                <a:latin typeface="Arial" panose="020B0604020202020204" pitchFamily="34" charset="0"/>
              </a:rPr>
              <a:t>§ 173</a:t>
            </a:r>
          </a:p>
          <a:p>
            <a:pPr algn="l"/>
            <a:r>
              <a:rPr lang="cs-CZ" sz="2400" b="1" i="0" dirty="0">
                <a:solidFill>
                  <a:srgbClr val="08A8F8"/>
                </a:solidFill>
                <a:effectLst/>
                <a:latin typeface="Arial" panose="020B0604020202020204" pitchFamily="34" charset="0"/>
              </a:rPr>
              <a:t>Podání přihlášky</a:t>
            </a:r>
          </a:p>
          <a:p>
            <a:pPr algn="just"/>
            <a:r>
              <a:rPr lang="cs-CZ" sz="2400" b="1" i="0" dirty="0">
                <a:solidFill>
                  <a:srgbClr val="000000"/>
                </a:solidFill>
                <a:effectLst/>
                <a:latin typeface="Arial" panose="020B0604020202020204" pitchFamily="34" charset="0"/>
              </a:rPr>
              <a:t>(1)</a:t>
            </a:r>
            <a:r>
              <a:rPr lang="cs-CZ" sz="2400" b="0" i="0" dirty="0">
                <a:solidFill>
                  <a:srgbClr val="000000"/>
                </a:solidFill>
                <a:effectLst/>
                <a:latin typeface="Arial" panose="020B0604020202020204" pitchFamily="34" charset="0"/>
              </a:rPr>
              <a:t> Věřitelé podávají přihlášky pohledávek u insolvenčního soudu od zahájení insolvenčního řízení až do uplynutí lhůty stanovené rozhodnutím o úpadku. </a:t>
            </a:r>
            <a:r>
              <a:rPr lang="cs-CZ" sz="2400" b="1" i="0" dirty="0">
                <a:solidFill>
                  <a:srgbClr val="FF0000"/>
                </a:solidFill>
                <a:effectLst/>
                <a:latin typeface="Arial" panose="020B0604020202020204" pitchFamily="34" charset="0"/>
              </a:rPr>
              <a:t>K přihláškám, které jsou podány </a:t>
            </a:r>
            <a:r>
              <a:rPr lang="cs-CZ" sz="2400" b="1" i="0" u="sng" dirty="0">
                <a:solidFill>
                  <a:srgbClr val="FF0000"/>
                </a:solidFill>
                <a:effectLst/>
                <a:latin typeface="Arial" panose="020B0604020202020204" pitchFamily="34" charset="0"/>
              </a:rPr>
              <a:t>později</a:t>
            </a:r>
            <a:r>
              <a:rPr lang="cs-CZ" sz="2400" b="1" i="0" dirty="0">
                <a:solidFill>
                  <a:srgbClr val="FF0000"/>
                </a:solidFill>
                <a:effectLst/>
                <a:latin typeface="Arial" panose="020B0604020202020204" pitchFamily="34" charset="0"/>
              </a:rPr>
              <a:t>, insolvenční soud </a:t>
            </a:r>
            <a:r>
              <a:rPr lang="cs-CZ" sz="2400" b="1" i="0" u="sng" dirty="0">
                <a:solidFill>
                  <a:srgbClr val="FF0000"/>
                </a:solidFill>
                <a:effectLst/>
                <a:latin typeface="Arial" panose="020B0604020202020204" pitchFamily="34" charset="0"/>
              </a:rPr>
              <a:t>nepřihlíží</a:t>
            </a:r>
            <a:r>
              <a:rPr lang="cs-CZ" sz="2400" b="1" i="0" dirty="0">
                <a:solidFill>
                  <a:srgbClr val="FF0000"/>
                </a:solidFill>
                <a:effectLst/>
                <a:latin typeface="Arial" panose="020B0604020202020204" pitchFamily="34" charset="0"/>
              </a:rPr>
              <a:t> </a:t>
            </a:r>
            <a:r>
              <a:rPr lang="cs-CZ" sz="2400" b="1" i="0" dirty="0">
                <a:solidFill>
                  <a:srgbClr val="000000"/>
                </a:solidFill>
                <a:effectLst/>
                <a:latin typeface="Arial" panose="020B0604020202020204" pitchFamily="34" charset="0"/>
              </a:rPr>
              <a:t>a takto uplatněné pohledávky se v insolvenčním řízení neuspokojují.</a:t>
            </a:r>
          </a:p>
          <a:p>
            <a:pPr algn="just"/>
            <a:endParaRPr lang="cs-CZ" sz="2400" b="1" dirty="0">
              <a:solidFill>
                <a:srgbClr val="000000"/>
              </a:solidFill>
              <a:latin typeface="Arial" panose="020B0604020202020204" pitchFamily="34" charset="0"/>
            </a:endParaRPr>
          </a:p>
          <a:p>
            <a:pPr algn="just"/>
            <a:r>
              <a:rPr lang="cs-CZ" sz="2400" b="1" i="0" dirty="0">
                <a:solidFill>
                  <a:srgbClr val="FF8400"/>
                </a:solidFill>
                <a:effectLst/>
                <a:latin typeface="Arial" panose="020B0604020202020204" pitchFamily="34" charset="0"/>
              </a:rPr>
              <a:t>§ 185</a:t>
            </a:r>
          </a:p>
          <a:p>
            <a:pPr algn="just"/>
            <a:r>
              <a:rPr lang="cs-CZ" sz="2400" b="0" i="0" dirty="0">
                <a:solidFill>
                  <a:srgbClr val="000000"/>
                </a:solidFill>
                <a:effectLst/>
                <a:latin typeface="Arial" panose="020B0604020202020204" pitchFamily="34" charset="0"/>
              </a:rPr>
              <a:t>Jestliže v průběhu insolvenčního řízení nastala skutečnost, na základě které se podle tohoto zákona </a:t>
            </a:r>
            <a:r>
              <a:rPr lang="cs-CZ" sz="2400" b="1" i="0" u="sng" dirty="0">
                <a:solidFill>
                  <a:srgbClr val="000000"/>
                </a:solidFill>
                <a:effectLst/>
                <a:latin typeface="Arial" panose="020B0604020202020204" pitchFamily="34" charset="0"/>
              </a:rPr>
              <a:t>k přihlášce pohledávky nebo k přihlášené pohledávce nepřihlíží, insolvenční soud odmítne přihlášku rozhodnutím</a:t>
            </a:r>
            <a:r>
              <a:rPr lang="cs-CZ" sz="2400" b="0" i="0" dirty="0">
                <a:solidFill>
                  <a:srgbClr val="000000"/>
                </a:solidFill>
                <a:effectLst/>
                <a:latin typeface="Arial" panose="020B0604020202020204" pitchFamily="34" charset="0"/>
              </a:rPr>
              <a:t>, proti kterému může podat odvolání jen přihlášený věřitel. Právní mocí takového rozhodnutí účast tohoto věřitele v insolvenčním řízení končí; o tom insolvenční soud přihlášeného věřitele uvědomí ve výroku rozhodnutí.</a:t>
            </a:r>
          </a:p>
          <a:p>
            <a:pPr algn="just"/>
            <a:endParaRPr lang="cs-CZ" sz="28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567877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709126" y="298580"/>
            <a:ext cx="11482873" cy="6070508"/>
          </a:xfrm>
          <a:prstGeom prst="rect">
            <a:avLst/>
          </a:prstGeom>
          <a:noFill/>
        </p:spPr>
        <p:txBody>
          <a:bodyPr wrap="square">
            <a:spAutoFit/>
          </a:bodyPr>
          <a:lstStyle/>
          <a:p>
            <a:pPr algn="ctr">
              <a:lnSpc>
                <a:spcPct val="107000"/>
              </a:lnSpc>
              <a:spcAft>
                <a:spcPts val="800"/>
              </a:spcAft>
            </a:pPr>
            <a:r>
              <a:rPr lang="cs-CZ"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Závěr</a:t>
            </a:r>
          </a:p>
          <a:p>
            <a:pPr>
              <a:lnSpc>
                <a:spcPct val="107000"/>
              </a:lnSpc>
              <a:spcAft>
                <a:spcPts val="800"/>
              </a:spcAft>
            </a:pPr>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Pokud pohledávku nepřihlásíme a nebyla v souladu s § 170 IZ přezkoumána, pak z toho podle mého názoru plyne závěr, že nepůjde o pohledávku ke které se nepřihlíží (§ 185  IZ). </a:t>
            </a:r>
            <a:r>
              <a:rPr lang="cs-CZ"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Jestliže tedy jde o pohledávku, kterou věřitel nepřihlásil do insolvenčního řízení a tudíž nebyla ani přezkoumána, a to s odkazem na zákonnou úpravu § 170 písm. d) IZ, pak na ni (a na účastníky – věřitele a dlužníka) nedopadá ani ustanovení § 414 IZ o osvobození dlužníka a můžeme ji vymáhat v plné výši o ukončení oddlužení </a:t>
            </a:r>
          </a:p>
          <a:p>
            <a:pPr>
              <a:lnSpc>
                <a:spcPct val="107000"/>
              </a:lnSpc>
              <a:spcAft>
                <a:spcPts val="800"/>
              </a:spcAft>
            </a:pPr>
            <a:r>
              <a:rPr lang="cs-CZ" sz="32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(srovnej Usnesení Krajského soudu v Praze č.j. 19 Co 258/2019 ze dne 19.9.2019). </a:t>
            </a:r>
            <a:endParaRPr lang="cs-CZ"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45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DAAABC9-5A1B-459A-B51C-51CE4602FFC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904242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90" descr="http://t2.gstatic.com/images?q=tbn:ANd9GcQk8FIooJ-18nDOITeQf5fIidjzdWRVYzey0wIW-4RcS-hdtzXV"/>
          <p:cNvPicPr preferRelativeResize="0"/>
          <p:nvPr/>
        </p:nvPicPr>
        <p:blipFill rotWithShape="1">
          <a:blip r:embed="rId3">
            <a:alphaModFix/>
          </a:blip>
          <a:srcRect/>
          <a:stretch/>
        </p:blipFill>
        <p:spPr>
          <a:xfrm>
            <a:off x="2091325" y="0"/>
            <a:ext cx="9524100" cy="6858000"/>
          </a:xfrm>
          <a:prstGeom prst="rect">
            <a:avLst/>
          </a:prstGeom>
          <a:noFill/>
          <a:ln>
            <a:noFill/>
          </a:ln>
        </p:spPr>
      </p:pic>
      <p:sp>
        <p:nvSpPr>
          <p:cNvPr id="603" name="Google Shape;603;p90"/>
          <p:cNvSpPr txBox="1"/>
          <p:nvPr/>
        </p:nvSpPr>
        <p:spPr>
          <a:xfrm>
            <a:off x="1952625" y="428625"/>
            <a:ext cx="8699500"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800"/>
              <a:buFont typeface="Arial"/>
              <a:buNone/>
            </a:pPr>
            <a:r>
              <a:rPr lang="cs-CZ" sz="3200" b="1" i="0" u="none" strike="noStrike" cap="none">
                <a:solidFill>
                  <a:srgbClr val="FF0000"/>
                </a:solidFill>
                <a:latin typeface="Arial"/>
                <a:ea typeface="Arial"/>
                <a:cs typeface="Arial"/>
                <a:sym typeface="Arial"/>
              </a:rPr>
              <a:t>Daňový řád – vztah k insolvenčnímu řízení</a:t>
            </a:r>
            <a:endParaRPr/>
          </a:p>
        </p:txBody>
      </p:sp>
    </p:spTree>
  </p:cSld>
  <p:clrMapOvr>
    <a:masterClrMapping/>
  </p:clrMapOvr>
  <p:transition spd="slow">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1"/>
          <p:cNvSpPr/>
          <p:nvPr/>
        </p:nvSpPr>
        <p:spPr>
          <a:xfrm>
            <a:off x="207450" y="263985"/>
            <a:ext cx="11777099" cy="6330030"/>
          </a:xfrm>
          <a:prstGeom prst="rect">
            <a:avLst/>
          </a:prstGeom>
          <a:noFill/>
          <a:ln>
            <a:noFill/>
          </a:ln>
        </p:spPr>
        <p:txBody>
          <a:bodyPr spcFirstLastPara="1" wrap="square" lIns="91425" tIns="45700" rIns="91425" bIns="45700" anchor="t" anchorCtr="0">
            <a:noAutofit/>
          </a:bodyPr>
          <a:lstStyle/>
          <a:p>
            <a:pPr marL="901700" marR="381000" lvl="0" indent="-69850" algn="l" rtl="0">
              <a:lnSpc>
                <a:spcPct val="150000"/>
              </a:lnSpc>
              <a:spcBef>
                <a:spcPts val="0"/>
              </a:spcBef>
              <a:spcAft>
                <a:spcPts val="0"/>
              </a:spcAft>
              <a:buClr>
                <a:schemeClr val="dk1"/>
              </a:buClr>
              <a:buSzPts val="1100"/>
              <a:buFont typeface="Arial"/>
              <a:buNone/>
            </a:pPr>
            <a:r>
              <a:rPr lang="cs-CZ" sz="3000" b="1" i="0" u="none" strike="noStrike" cap="none" dirty="0">
                <a:solidFill>
                  <a:srgbClr val="08A8F8"/>
                </a:solidFill>
                <a:highlight>
                  <a:srgbClr val="FFFFFF"/>
                </a:highlight>
                <a:latin typeface="Arial"/>
                <a:ea typeface="Arial"/>
                <a:cs typeface="Arial"/>
                <a:sym typeface="Arial"/>
              </a:rPr>
              <a:t>Vztah k insolvenčnímu řízení</a:t>
            </a:r>
            <a:endParaRPr lang="cs-CZ" sz="3000" dirty="0">
              <a:highlight>
                <a:srgbClr val="FFFFFF"/>
              </a:highlight>
            </a:endParaRPr>
          </a:p>
          <a:p>
            <a:pPr marL="901700" marR="381000" lvl="0" indent="-69850" algn="l" rtl="0">
              <a:lnSpc>
                <a:spcPct val="150000"/>
              </a:lnSpc>
              <a:spcBef>
                <a:spcPts val="0"/>
              </a:spcBef>
              <a:spcAft>
                <a:spcPts val="0"/>
              </a:spcAft>
              <a:buClr>
                <a:schemeClr val="dk1"/>
              </a:buClr>
              <a:buSzPts val="1100"/>
              <a:buFont typeface="Arial"/>
              <a:buNone/>
            </a:pPr>
            <a:r>
              <a:rPr lang="cs-CZ" sz="3000" b="1" i="0" u="none" strike="noStrike" cap="none" dirty="0">
                <a:solidFill>
                  <a:srgbClr val="FF8400"/>
                </a:solidFill>
                <a:highlight>
                  <a:srgbClr val="FFFFFF"/>
                </a:highlight>
                <a:latin typeface="Arial"/>
                <a:ea typeface="Arial"/>
                <a:cs typeface="Arial"/>
                <a:sym typeface="Arial"/>
              </a:rPr>
              <a:t>§ 242</a:t>
            </a:r>
            <a:endParaRPr sz="3000" dirty="0"/>
          </a:p>
          <a:p>
            <a:pPr marL="1066800" marR="381000" lvl="0" indent="-69850" algn="l" rtl="0">
              <a:lnSpc>
                <a:spcPct val="150000"/>
              </a:lnSpc>
              <a:spcBef>
                <a:spcPts val="0"/>
              </a:spcBef>
              <a:spcAft>
                <a:spcPts val="0"/>
              </a:spcAft>
              <a:buClr>
                <a:schemeClr val="dk1"/>
              </a:buClr>
              <a:buSzPts val="1100"/>
              <a:buFont typeface="Arial"/>
              <a:buNone/>
            </a:pPr>
            <a:r>
              <a:rPr lang="cs-CZ" sz="3000" b="1" i="0" u="none" strike="noStrike" cap="none" dirty="0">
                <a:solidFill>
                  <a:srgbClr val="08A8F8"/>
                </a:solidFill>
                <a:highlight>
                  <a:srgbClr val="FFFFFF"/>
                </a:highlight>
                <a:latin typeface="Arial"/>
                <a:ea typeface="Arial"/>
                <a:cs typeface="Arial"/>
                <a:sym typeface="Arial"/>
              </a:rPr>
              <a:t>Pohledávky za majetkovou podstatou a majetek dlužníka</a:t>
            </a:r>
            <a:endParaRPr sz="3000" dirty="0"/>
          </a:p>
          <a:p>
            <a:pPr marL="1066800" marR="381000" lvl="0" indent="-69850" algn="just" rtl="0">
              <a:lnSpc>
                <a:spcPct val="115000"/>
              </a:lnSpc>
              <a:spcBef>
                <a:spcPts val="0"/>
              </a:spcBef>
              <a:spcAft>
                <a:spcPts val="0"/>
              </a:spcAft>
              <a:buClr>
                <a:schemeClr val="dk1"/>
              </a:buClr>
              <a:buSzPts val="1100"/>
              <a:buFont typeface="Arial"/>
              <a:buNone/>
            </a:pPr>
            <a:r>
              <a:rPr lang="cs-CZ" sz="3000" b="1" i="0" u="none" strike="noStrike" cap="none" dirty="0">
                <a:solidFill>
                  <a:schemeClr val="dk1"/>
                </a:solidFill>
                <a:highlight>
                  <a:srgbClr val="FFFFFF"/>
                </a:highlight>
                <a:latin typeface="Arial"/>
                <a:ea typeface="Arial"/>
                <a:cs typeface="Arial"/>
                <a:sym typeface="Arial"/>
              </a:rPr>
              <a:t>(1)</a:t>
            </a:r>
            <a:r>
              <a:rPr lang="cs-CZ" sz="3000" b="0" i="0" u="none" strike="noStrike" cap="none" dirty="0">
                <a:solidFill>
                  <a:schemeClr val="dk1"/>
                </a:solidFill>
                <a:highlight>
                  <a:srgbClr val="FFFFFF"/>
                </a:highlight>
                <a:latin typeface="Arial"/>
                <a:ea typeface="Arial"/>
                <a:cs typeface="Arial"/>
                <a:sym typeface="Arial"/>
              </a:rPr>
              <a:t> Daňové pohledávky, které vznikají v důsledku daňových povinností, které vznikly v době ode dne účinnosti rozhodnutí o úpadku do ukončení insolvenčního řízení, jsou pohledávky za majetkovou podstatou.</a:t>
            </a:r>
            <a:endParaRPr sz="3000" dirty="0"/>
          </a:p>
        </p:txBody>
      </p:sp>
    </p:spTree>
  </p:cSld>
  <p:clrMapOvr>
    <a:masterClrMapping/>
  </p:clrMapOvr>
  <p:transition spd="slow">
    <p:fade thruBlk="1"/>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1"/>
          <p:cNvSpPr/>
          <p:nvPr/>
        </p:nvSpPr>
        <p:spPr>
          <a:xfrm>
            <a:off x="207450" y="263985"/>
            <a:ext cx="11777099" cy="6330030"/>
          </a:xfrm>
          <a:prstGeom prst="rect">
            <a:avLst/>
          </a:prstGeom>
          <a:noFill/>
          <a:ln>
            <a:noFill/>
          </a:ln>
        </p:spPr>
        <p:txBody>
          <a:bodyPr spcFirstLastPara="1" wrap="square" lIns="91425" tIns="45700" rIns="91425" bIns="45700" anchor="t" anchorCtr="0">
            <a:noAutofit/>
          </a:bodyPr>
          <a:lstStyle/>
          <a:p>
            <a:pPr marL="1066800" marR="381000" lvl="0" indent="-69850" algn="just">
              <a:lnSpc>
                <a:spcPct val="115000"/>
              </a:lnSpc>
              <a:buClr>
                <a:schemeClr val="dk1"/>
              </a:buClr>
              <a:buSzPts val="1100"/>
            </a:pPr>
            <a:r>
              <a:rPr lang="cs-CZ" sz="3000" b="1" dirty="0">
                <a:solidFill>
                  <a:schemeClr val="dk1"/>
                </a:solidFill>
                <a:highlight>
                  <a:srgbClr val="FFFFFF"/>
                </a:highlight>
              </a:rPr>
              <a:t>(2)</a:t>
            </a:r>
            <a:r>
              <a:rPr lang="cs-CZ" sz="3000" dirty="0">
                <a:solidFill>
                  <a:schemeClr val="dk1"/>
                </a:solidFill>
                <a:highlight>
                  <a:srgbClr val="FFFFFF"/>
                </a:highlight>
              </a:rPr>
              <a:t> Pro potřeby insolvenčního řízení je za majetek daňového subjektu považován vratitelný přeplatek s tím, že přeplatek vzniklý na základě daňových povinností, které vznikly nejpozději dnem předcházejícím dni účinnosti rozhodnutí o úpadku, se použije pouze na úhradu splatných daňových pohledávek, které nejsou pohledávkami za majetkovou podstatou, nejpozději do jejich přezkoumání.</a:t>
            </a:r>
            <a:endParaRPr lang="cs-CZ" sz="3000" dirty="0">
              <a:highlight>
                <a:srgbClr val="FFFFFF"/>
              </a:highlight>
            </a:endParaRPr>
          </a:p>
          <a:p>
            <a:pPr marL="1066800" marR="381000" lvl="0" indent="-69850" algn="just">
              <a:lnSpc>
                <a:spcPct val="115000"/>
              </a:lnSpc>
              <a:buClr>
                <a:schemeClr val="dk1"/>
              </a:buClr>
              <a:buSzPts val="1100"/>
            </a:pPr>
            <a:r>
              <a:rPr lang="cs-CZ" sz="3000" b="1" dirty="0">
                <a:solidFill>
                  <a:schemeClr val="dk1"/>
                </a:solidFill>
                <a:highlight>
                  <a:srgbClr val="FFFFFF"/>
                </a:highlight>
              </a:rPr>
              <a:t>(3)</a:t>
            </a:r>
            <a:r>
              <a:rPr lang="cs-CZ" sz="3000" dirty="0">
                <a:solidFill>
                  <a:schemeClr val="dk1"/>
                </a:solidFill>
                <a:highlight>
                  <a:srgbClr val="FFFFFF"/>
                </a:highlight>
              </a:rPr>
              <a:t> Přeplatek vzniklý na základě daňových povinností, které vznikly v době ode dne účinnosti rozhodnutí o úpadku, se použije pouze na úhradu splatných pohledávek za majetkovou podstatou.</a:t>
            </a:r>
            <a:endParaRPr lang="cs-CZ" sz="3000" dirty="0">
              <a:highlight>
                <a:srgbClr val="FFFFFF"/>
              </a:highlight>
            </a:endParaRPr>
          </a:p>
        </p:txBody>
      </p:sp>
    </p:spTree>
    <p:extLst>
      <p:ext uri="{BB962C8B-B14F-4D97-AF65-F5344CB8AC3E}">
        <p14:creationId xmlns:p14="http://schemas.microsoft.com/office/powerpoint/2010/main" val="3202938666"/>
      </p:ext>
    </p:extLst>
  </p:cSld>
  <p:clrMapOvr>
    <a:masterClrMapping/>
  </p:clrMapOvr>
  <p:transition spd="slow">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2"/>
          <p:cNvSpPr/>
          <p:nvPr/>
        </p:nvSpPr>
        <p:spPr>
          <a:xfrm>
            <a:off x="0" y="305100"/>
            <a:ext cx="11747150" cy="6247800"/>
          </a:xfrm>
          <a:prstGeom prst="rect">
            <a:avLst/>
          </a:prstGeom>
          <a:noFill/>
          <a:ln>
            <a:noFill/>
          </a:ln>
        </p:spPr>
        <p:txBody>
          <a:bodyPr spcFirstLastPara="1" wrap="square" lIns="91425" tIns="45700" rIns="91425" bIns="45700" anchor="t" anchorCtr="0">
            <a:noAutofit/>
          </a:bodyPr>
          <a:lstStyle/>
          <a:p>
            <a:pPr marL="901700" marR="381000" lvl="0" indent="-69850" algn="just" rtl="0">
              <a:lnSpc>
                <a:spcPct val="115000"/>
              </a:lnSpc>
              <a:spcBef>
                <a:spcPts val="0"/>
              </a:spcBef>
              <a:spcAft>
                <a:spcPts val="0"/>
              </a:spcAft>
              <a:buClr>
                <a:srgbClr val="FF8400"/>
              </a:buClr>
              <a:buSzPts val="1100"/>
              <a:buFont typeface="Arial"/>
              <a:buNone/>
            </a:pPr>
            <a:r>
              <a:rPr lang="cs-CZ" sz="3000" b="1" i="0" u="none" strike="noStrike" cap="none" dirty="0">
                <a:solidFill>
                  <a:srgbClr val="FF8400"/>
                </a:solidFill>
                <a:highlight>
                  <a:srgbClr val="FFFFFF"/>
                </a:highlight>
                <a:latin typeface="Arial"/>
                <a:ea typeface="Arial"/>
                <a:cs typeface="Arial"/>
                <a:sym typeface="Arial"/>
              </a:rPr>
              <a:t>§ 243</a:t>
            </a:r>
            <a:endParaRPr sz="3000" dirty="0"/>
          </a:p>
          <a:p>
            <a:pPr marL="1066800" marR="381000" lvl="0" indent="-69850" algn="l" rtl="0">
              <a:lnSpc>
                <a:spcPct val="150000"/>
              </a:lnSpc>
              <a:spcBef>
                <a:spcPts val="0"/>
              </a:spcBef>
              <a:spcAft>
                <a:spcPts val="0"/>
              </a:spcAft>
              <a:buClr>
                <a:srgbClr val="08A8F8"/>
              </a:buClr>
              <a:buSzPts val="1100"/>
              <a:buFont typeface="Arial"/>
              <a:buNone/>
            </a:pPr>
            <a:r>
              <a:rPr lang="cs-CZ" sz="3000" b="1" i="0" u="none" strike="noStrike" cap="none" dirty="0">
                <a:solidFill>
                  <a:srgbClr val="08A8F8"/>
                </a:solidFill>
                <a:highlight>
                  <a:srgbClr val="FFFFFF"/>
                </a:highlight>
                <a:latin typeface="Arial"/>
                <a:ea typeface="Arial"/>
                <a:cs typeface="Arial"/>
                <a:sym typeface="Arial"/>
              </a:rPr>
              <a:t>Účinky insolvenčního řízení na daňové řízení</a:t>
            </a:r>
            <a:endParaRPr sz="3000" dirty="0"/>
          </a:p>
          <a:p>
            <a:pPr marL="1066800" marR="381000" lvl="0" indent="-69850" algn="just" rtl="0">
              <a:lnSpc>
                <a:spcPct val="115000"/>
              </a:lnSpc>
              <a:spcBef>
                <a:spcPts val="0"/>
              </a:spcBef>
              <a:spcAft>
                <a:spcPts val="0"/>
              </a:spcAft>
              <a:buClr>
                <a:schemeClr val="dk1"/>
              </a:buClr>
              <a:buSzPts val="1100"/>
              <a:buFont typeface="Arial"/>
              <a:buNone/>
            </a:pPr>
            <a:r>
              <a:rPr lang="cs-CZ" sz="3000" b="1" i="0" u="none" strike="noStrike" cap="none" dirty="0">
                <a:solidFill>
                  <a:schemeClr val="dk1"/>
                </a:solidFill>
                <a:highlight>
                  <a:srgbClr val="FFFFFF"/>
                </a:highlight>
                <a:latin typeface="Arial"/>
                <a:ea typeface="Arial"/>
                <a:cs typeface="Arial"/>
                <a:sym typeface="Arial"/>
              </a:rPr>
              <a:t>(1)</a:t>
            </a:r>
            <a:r>
              <a:rPr lang="cs-CZ" sz="3000" b="0" i="0" u="none" strike="noStrike" cap="none" dirty="0">
                <a:solidFill>
                  <a:schemeClr val="dk1"/>
                </a:solidFill>
                <a:highlight>
                  <a:srgbClr val="FFFFFF"/>
                </a:highlight>
                <a:latin typeface="Arial"/>
                <a:ea typeface="Arial"/>
                <a:cs typeface="Arial"/>
                <a:sym typeface="Arial"/>
              </a:rPr>
              <a:t> Po zahájení insolvenčního řízení lze daňové řízení zahájit a v celém daňovém řízení pokračovat, s výjimkou daňové exekuce, kterou lze nařídit, avšak nelze ji provést, pokud insolvenční zákon nestanoví jinak.</a:t>
            </a:r>
            <a:endParaRPr sz="3000" dirty="0"/>
          </a:p>
          <a:p>
            <a:pPr marL="1066800" marR="381000" lvl="0" indent="-69850" algn="just" rtl="0">
              <a:lnSpc>
                <a:spcPct val="115000"/>
              </a:lnSpc>
              <a:spcBef>
                <a:spcPts val="0"/>
              </a:spcBef>
              <a:spcAft>
                <a:spcPts val="0"/>
              </a:spcAft>
              <a:buClr>
                <a:schemeClr val="dk1"/>
              </a:buClr>
              <a:buSzPts val="1100"/>
              <a:buFont typeface="Arial"/>
              <a:buNone/>
            </a:pPr>
            <a:r>
              <a:rPr lang="cs-CZ" sz="3000" b="1" i="0" u="none" strike="noStrike" cap="none" dirty="0">
                <a:solidFill>
                  <a:schemeClr val="dk1"/>
                </a:solidFill>
                <a:highlight>
                  <a:srgbClr val="FFFFFF"/>
                </a:highlight>
                <a:latin typeface="Arial"/>
                <a:ea typeface="Arial"/>
                <a:cs typeface="Arial"/>
                <a:sym typeface="Arial"/>
              </a:rPr>
              <a:t>(2)</a:t>
            </a:r>
            <a:r>
              <a:rPr lang="cs-CZ" sz="3000" b="0" i="0" u="none" strike="noStrike" cap="none" dirty="0">
                <a:solidFill>
                  <a:schemeClr val="dk1"/>
                </a:solidFill>
                <a:highlight>
                  <a:srgbClr val="FFFFFF"/>
                </a:highlight>
                <a:latin typeface="Arial"/>
                <a:ea typeface="Arial"/>
                <a:cs typeface="Arial"/>
                <a:sym typeface="Arial"/>
              </a:rPr>
              <a:t> Ukončením přezkumného jednání nebo schválením zprávy o přezkumu soudem nabývá nepravomocné rozhodnutí v nalézacím řízení týkajícím se pohledávek, které nejsou pohledávkami za majetkovou podstatou, právní moci.</a:t>
            </a:r>
            <a:endParaRPr sz="3000" dirty="0"/>
          </a:p>
          <a:p>
            <a:pPr marL="1066800" marR="381000" lvl="0" indent="-69850" algn="just" rtl="0">
              <a:lnSpc>
                <a:spcPct val="115000"/>
              </a:lnSpc>
              <a:spcBef>
                <a:spcPts val="0"/>
              </a:spcBef>
              <a:spcAft>
                <a:spcPts val="0"/>
              </a:spcAft>
              <a:buClr>
                <a:srgbClr val="000000"/>
              </a:buClr>
              <a:buSzPts val="1100"/>
              <a:buFont typeface="Arial"/>
              <a:buNone/>
            </a:pPr>
            <a:endParaRPr sz="2200" b="1" i="0" u="none" strike="noStrike" cap="none" dirty="0">
              <a:solidFill>
                <a:srgbClr val="08A8F8"/>
              </a:solidFill>
              <a:highlight>
                <a:srgbClr val="FFFFFF"/>
              </a:highlight>
              <a:latin typeface="Arial"/>
              <a:ea typeface="Arial"/>
              <a:cs typeface="Arial"/>
              <a:sym typeface="Arial"/>
            </a:endParaRPr>
          </a:p>
        </p:txBody>
      </p:sp>
    </p:spTree>
  </p:cSld>
  <p:clrMapOvr>
    <a:masterClrMapping/>
  </p:clrMapOvr>
  <p:transition spd="slow">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2"/>
          <p:cNvSpPr/>
          <p:nvPr/>
        </p:nvSpPr>
        <p:spPr>
          <a:xfrm>
            <a:off x="0" y="305100"/>
            <a:ext cx="11747150" cy="6247800"/>
          </a:xfrm>
          <a:prstGeom prst="rect">
            <a:avLst/>
          </a:prstGeom>
          <a:noFill/>
          <a:ln>
            <a:noFill/>
          </a:ln>
        </p:spPr>
        <p:txBody>
          <a:bodyPr spcFirstLastPara="1" wrap="square" lIns="91425" tIns="45700" rIns="91425" bIns="45700" anchor="t" anchorCtr="0">
            <a:noAutofit/>
          </a:bodyPr>
          <a:lstStyle/>
          <a:p>
            <a:pPr marL="1066800" marR="381000" lvl="0" indent="-69850" algn="just">
              <a:lnSpc>
                <a:spcPct val="115000"/>
              </a:lnSpc>
              <a:buClr>
                <a:schemeClr val="dk1"/>
              </a:buClr>
              <a:buSzPts val="1100"/>
            </a:pPr>
            <a:endParaRPr lang="cs-CZ" sz="3000" b="1" dirty="0">
              <a:solidFill>
                <a:schemeClr val="dk1"/>
              </a:solidFill>
              <a:highlight>
                <a:srgbClr val="FFFFFF"/>
              </a:highlight>
            </a:endParaRPr>
          </a:p>
          <a:p>
            <a:pPr marL="1066800" marR="381000" lvl="0" indent="-69850" algn="just">
              <a:lnSpc>
                <a:spcPct val="115000"/>
              </a:lnSpc>
              <a:buClr>
                <a:schemeClr val="dk1"/>
              </a:buClr>
              <a:buSzPts val="1100"/>
            </a:pPr>
            <a:r>
              <a:rPr lang="cs-CZ" sz="3000" b="1" dirty="0">
                <a:solidFill>
                  <a:schemeClr val="dk1"/>
                </a:solidFill>
                <a:highlight>
                  <a:srgbClr val="FFFFFF"/>
                </a:highlight>
              </a:rPr>
              <a:t>(3)</a:t>
            </a:r>
            <a:r>
              <a:rPr lang="cs-CZ" sz="3000" dirty="0">
                <a:solidFill>
                  <a:schemeClr val="dk1"/>
                </a:solidFill>
                <a:highlight>
                  <a:srgbClr val="FFFFFF"/>
                </a:highlight>
              </a:rPr>
              <a:t> Ode dne účinnosti rozhodnutí o úpadku nevzniká k daňové pohledávce, která není pohledávkou za majetkovou podstatou, úrok z prodlení.</a:t>
            </a:r>
            <a:endParaRPr lang="cs-CZ" sz="3000" dirty="0">
              <a:highlight>
                <a:srgbClr val="FFFFFF"/>
              </a:highlight>
            </a:endParaRPr>
          </a:p>
          <a:p>
            <a:pPr marL="1066800" marR="381000" lvl="0" indent="-69850" algn="just">
              <a:lnSpc>
                <a:spcPct val="115000"/>
              </a:lnSpc>
              <a:buClr>
                <a:schemeClr val="dk1"/>
              </a:buClr>
              <a:buSzPts val="1100"/>
            </a:pPr>
            <a:r>
              <a:rPr lang="cs-CZ" sz="3000" b="1" dirty="0">
                <a:solidFill>
                  <a:schemeClr val="dk1"/>
                </a:solidFill>
                <a:highlight>
                  <a:srgbClr val="FFFFFF"/>
                </a:highlight>
              </a:rPr>
              <a:t>(4)</a:t>
            </a:r>
            <a:r>
              <a:rPr lang="cs-CZ" sz="3000" dirty="0">
                <a:solidFill>
                  <a:schemeClr val="dk1"/>
                </a:solidFill>
                <a:highlight>
                  <a:srgbClr val="FFFFFF"/>
                </a:highlight>
              </a:rPr>
              <a:t> Výsledek popření daňové pohledávky v rámci incidenčního sporu zohlední správce daně v evidenci daní.</a:t>
            </a:r>
            <a:endParaRPr lang="cs-CZ" sz="3000" dirty="0">
              <a:highlight>
                <a:srgbClr val="FFFFFF"/>
              </a:highlight>
            </a:endParaRPr>
          </a:p>
          <a:p>
            <a:pPr marL="1066800" marR="381000" lvl="0" indent="-69850" algn="just" rtl="0">
              <a:lnSpc>
                <a:spcPct val="115000"/>
              </a:lnSpc>
              <a:spcBef>
                <a:spcPts val="0"/>
              </a:spcBef>
              <a:spcAft>
                <a:spcPts val="0"/>
              </a:spcAft>
              <a:buClr>
                <a:srgbClr val="000000"/>
              </a:buClr>
              <a:buSzPts val="1100"/>
              <a:buFont typeface="Arial"/>
              <a:buNone/>
            </a:pPr>
            <a:endParaRPr sz="2200" b="1" i="0" u="none" strike="noStrike" cap="none" dirty="0">
              <a:solidFill>
                <a:srgbClr val="08A8F8"/>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3643489954"/>
      </p:ext>
    </p:extLst>
  </p:cSld>
  <p:clrMapOvr>
    <a:masterClrMapping/>
  </p:clrMapOvr>
  <p:transition spd="slow">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93" descr="http://www.zbynekmlcoch.cz/informace/images/stories/texty/promlceni_dluhu.jpg"/>
          <p:cNvPicPr preferRelativeResize="0"/>
          <p:nvPr/>
        </p:nvPicPr>
        <p:blipFill rotWithShape="1">
          <a:blip r:embed="rId3">
            <a:alphaModFix/>
          </a:blip>
          <a:srcRect/>
          <a:stretch/>
        </p:blipFill>
        <p:spPr>
          <a:xfrm>
            <a:off x="4953001" y="1143000"/>
            <a:ext cx="1939925" cy="1682750"/>
          </a:xfrm>
          <a:prstGeom prst="rect">
            <a:avLst/>
          </a:prstGeom>
          <a:noFill/>
          <a:ln>
            <a:noFill/>
          </a:ln>
        </p:spPr>
      </p:pic>
      <p:sp>
        <p:nvSpPr>
          <p:cNvPr id="620" name="Google Shape;620;p93"/>
          <p:cNvSpPr txBox="1"/>
          <p:nvPr/>
        </p:nvSpPr>
        <p:spPr>
          <a:xfrm>
            <a:off x="1809750" y="5214938"/>
            <a:ext cx="8597900"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cs-CZ" sz="3600" b="1" i="0" u="none" strike="noStrike" cap="none">
                <a:solidFill>
                  <a:schemeClr val="dk1"/>
                </a:solidFill>
                <a:latin typeface="Arial"/>
                <a:ea typeface="Arial"/>
                <a:cs typeface="Arial"/>
                <a:sym typeface="Arial"/>
              </a:rPr>
              <a:t>Promlčecí doba § 160 DŘ a insolvence</a:t>
            </a:r>
            <a:endParaRPr/>
          </a:p>
        </p:txBody>
      </p:sp>
    </p:spTree>
  </p:cSld>
  <p:clrMapOvr>
    <a:masterClrMapping/>
  </p:clrMapOvr>
  <p:transition spd="slow">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88123" y="914399"/>
            <a:ext cx="9802421" cy="5151567"/>
          </a:xfrm>
        </p:spPr>
        <p:txBody>
          <a:bodyPr/>
          <a:lstStyle/>
          <a:p>
            <a:pPr algn="just">
              <a:spcBef>
                <a:spcPct val="0"/>
              </a:spcBef>
              <a:buFontTx/>
              <a:buNone/>
            </a:pPr>
            <a:r>
              <a:rPr lang="cs-CZ" altLang="cs-CZ" sz="2000" b="1" dirty="0">
                <a:solidFill>
                  <a:srgbClr val="FF8400"/>
                </a:solidFill>
              </a:rPr>
              <a:t>§ 160 </a:t>
            </a:r>
            <a:r>
              <a:rPr lang="cs-CZ" altLang="cs-CZ" sz="2000" b="1" dirty="0">
                <a:solidFill>
                  <a:srgbClr val="08A8F8"/>
                </a:solidFill>
              </a:rPr>
              <a:t>Lhůta pro placení daně</a:t>
            </a:r>
          </a:p>
          <a:p>
            <a:pPr algn="just">
              <a:spcBef>
                <a:spcPct val="0"/>
              </a:spcBef>
              <a:buFontTx/>
              <a:buNone/>
            </a:pPr>
            <a:endParaRPr lang="cs-CZ" altLang="cs-CZ" sz="2000" b="1" dirty="0">
              <a:solidFill>
                <a:srgbClr val="08A8F8"/>
              </a:solidFill>
            </a:endParaRPr>
          </a:p>
          <a:p>
            <a:pPr algn="just">
              <a:spcBef>
                <a:spcPct val="0"/>
              </a:spcBef>
              <a:buFontTx/>
              <a:buNone/>
            </a:pPr>
            <a:r>
              <a:rPr lang="cs-CZ" altLang="cs-CZ" sz="3200" b="1" dirty="0">
                <a:solidFill>
                  <a:srgbClr val="000000"/>
                </a:solidFill>
              </a:rPr>
              <a:t>(1)</a:t>
            </a:r>
            <a:r>
              <a:rPr lang="cs-CZ" altLang="cs-CZ" sz="3200" dirty="0">
                <a:solidFill>
                  <a:srgbClr val="000000"/>
                </a:solidFill>
              </a:rPr>
              <a:t> </a:t>
            </a:r>
            <a:r>
              <a:rPr lang="cs-CZ" altLang="cs-CZ" sz="3200" b="1" dirty="0">
                <a:solidFill>
                  <a:srgbClr val="000000"/>
                </a:solidFill>
              </a:rPr>
              <a:t>Daň nelze vybrat a vymáhat po uplynutí lhůty pro placení daně, která činí 6 let. </a:t>
            </a:r>
            <a:r>
              <a:rPr lang="cs-CZ" altLang="cs-CZ" sz="3200" dirty="0">
                <a:solidFill>
                  <a:srgbClr val="000000"/>
                </a:solidFill>
              </a:rPr>
              <a:t>Lhůta</a:t>
            </a:r>
            <a:r>
              <a:rPr lang="cs-CZ" altLang="cs-CZ" sz="3200" b="1" dirty="0">
                <a:solidFill>
                  <a:srgbClr val="000000"/>
                </a:solidFill>
              </a:rPr>
              <a:t> </a:t>
            </a:r>
            <a:r>
              <a:rPr lang="cs-CZ" altLang="cs-CZ" sz="3200" dirty="0">
                <a:solidFill>
                  <a:srgbClr val="000000"/>
                </a:solidFill>
              </a:rPr>
              <a:t>pro placení daně začne běžet dnem splatnosti daně. </a:t>
            </a:r>
            <a:r>
              <a:rPr lang="cs-CZ" altLang="cs-CZ" sz="3200" strike="sngStrike" dirty="0">
                <a:solidFill>
                  <a:srgbClr val="000000"/>
                </a:solidFill>
              </a:rPr>
              <a:t>Jde-li o nedoplatek z částky daně, k jejíž úhradě byla stanovena náhradní lhůta splatnosti, začne lhůta pro placení běžet náhradním dnem splatnosti daně.</a:t>
            </a:r>
          </a:p>
          <a:p>
            <a:pPr algn="just">
              <a:spcBef>
                <a:spcPct val="0"/>
              </a:spcBef>
              <a:buFontTx/>
              <a:buNone/>
            </a:pPr>
            <a:endParaRPr lang="cs-CZ" dirty="0"/>
          </a:p>
        </p:txBody>
      </p:sp>
    </p:spTree>
    <p:extLst>
      <p:ext uri="{BB962C8B-B14F-4D97-AF65-F5344CB8AC3E}">
        <p14:creationId xmlns:p14="http://schemas.microsoft.com/office/powerpoint/2010/main" val="11160780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88123" y="914399"/>
            <a:ext cx="9802421" cy="5151567"/>
          </a:xfrm>
        </p:spPr>
        <p:txBody>
          <a:bodyPr>
            <a:normAutofit fontScale="85000" lnSpcReduction="10000"/>
          </a:bodyPr>
          <a:lstStyle/>
          <a:p>
            <a:pPr algn="just">
              <a:spcBef>
                <a:spcPct val="0"/>
              </a:spcBef>
              <a:buFontTx/>
              <a:buNone/>
            </a:pPr>
            <a:r>
              <a:rPr lang="cs-CZ" altLang="cs-CZ" sz="2000" b="1" dirty="0">
                <a:solidFill>
                  <a:srgbClr val="FF8400"/>
                </a:solidFill>
              </a:rPr>
              <a:t>§ 160 </a:t>
            </a:r>
            <a:r>
              <a:rPr lang="cs-CZ" altLang="cs-CZ" sz="2000" b="1" dirty="0">
                <a:solidFill>
                  <a:srgbClr val="08A8F8"/>
                </a:solidFill>
              </a:rPr>
              <a:t>Lhůta pro placení daně</a:t>
            </a:r>
          </a:p>
          <a:p>
            <a:pPr algn="just">
              <a:spcBef>
                <a:spcPct val="0"/>
              </a:spcBef>
              <a:buFontTx/>
              <a:buNone/>
            </a:pPr>
            <a:endParaRPr lang="cs-CZ" altLang="cs-CZ" sz="2000" b="1" dirty="0">
              <a:solidFill>
                <a:srgbClr val="08A8F8"/>
              </a:solidFill>
            </a:endParaRPr>
          </a:p>
          <a:p>
            <a:pPr algn="just">
              <a:spcBef>
                <a:spcPct val="0"/>
              </a:spcBef>
              <a:buFontTx/>
              <a:buNone/>
            </a:pPr>
            <a:r>
              <a:rPr lang="cs-CZ" altLang="cs-CZ" sz="3200" dirty="0">
                <a:solidFill>
                  <a:srgbClr val="000000"/>
                </a:solidFill>
              </a:rPr>
              <a:t>Byl-li před uplynutím lhůty pro placení daně správcem daně učiněn úkon podle odstavce 3, běží lhůta pro placení daně znovu ode dne, v němž byl tento úkon učiněn.</a:t>
            </a:r>
          </a:p>
          <a:p>
            <a:pPr algn="just">
              <a:spcBef>
                <a:spcPct val="0"/>
              </a:spcBef>
              <a:buFontTx/>
              <a:buNone/>
            </a:pPr>
            <a:r>
              <a:rPr lang="cs-CZ" altLang="cs-CZ" sz="3200" b="1" dirty="0">
                <a:solidFill>
                  <a:srgbClr val="000000"/>
                </a:solidFill>
              </a:rPr>
              <a:t>(3)</a:t>
            </a:r>
            <a:r>
              <a:rPr lang="cs-CZ" altLang="cs-CZ" sz="3200" dirty="0">
                <a:solidFill>
                  <a:srgbClr val="000000"/>
                </a:solidFill>
              </a:rPr>
              <a:t> Úkonem přerušujícím běh lhůty pro placení daně je</a:t>
            </a:r>
          </a:p>
          <a:p>
            <a:pPr algn="just">
              <a:spcBef>
                <a:spcPct val="0"/>
              </a:spcBef>
              <a:buFontTx/>
              <a:buNone/>
            </a:pPr>
            <a:r>
              <a:rPr lang="cs-CZ" altLang="cs-CZ" sz="3200" b="1" dirty="0">
                <a:solidFill>
                  <a:srgbClr val="000000"/>
                </a:solidFill>
              </a:rPr>
              <a:t>a) pravomocné stanovení daně</a:t>
            </a:r>
          </a:p>
          <a:p>
            <a:pPr algn="just">
              <a:spcBef>
                <a:spcPct val="0"/>
              </a:spcBef>
              <a:buFontTx/>
              <a:buNone/>
            </a:pPr>
            <a:r>
              <a:rPr lang="cs-CZ" altLang="cs-CZ" sz="3200" b="1" dirty="0"/>
              <a:t>b)</a:t>
            </a:r>
            <a:r>
              <a:rPr lang="cs-CZ" altLang="cs-CZ" sz="3200" dirty="0"/>
              <a:t> zahájení exekučního řízení podle tohoto nebo jiného zákona,</a:t>
            </a:r>
          </a:p>
          <a:p>
            <a:pPr algn="just">
              <a:spcBef>
                <a:spcPct val="0"/>
              </a:spcBef>
              <a:buFontTx/>
              <a:buNone/>
            </a:pPr>
            <a:r>
              <a:rPr lang="cs-CZ" altLang="cs-CZ" sz="3200" b="1" dirty="0">
                <a:solidFill>
                  <a:srgbClr val="000000"/>
                </a:solidFill>
              </a:rPr>
              <a:t>c)</a:t>
            </a:r>
            <a:r>
              <a:rPr lang="cs-CZ" altLang="cs-CZ" sz="3200" dirty="0">
                <a:solidFill>
                  <a:srgbClr val="000000"/>
                </a:solidFill>
              </a:rPr>
              <a:t> zřízení zástavního práva, nebo</a:t>
            </a:r>
          </a:p>
          <a:p>
            <a:pPr algn="just">
              <a:spcBef>
                <a:spcPct val="0"/>
              </a:spcBef>
              <a:buFontTx/>
              <a:buNone/>
            </a:pPr>
            <a:r>
              <a:rPr lang="cs-CZ" altLang="cs-CZ" sz="3200" b="1" dirty="0">
                <a:solidFill>
                  <a:srgbClr val="000000"/>
                </a:solidFill>
              </a:rPr>
              <a:t>d) </a:t>
            </a:r>
            <a:r>
              <a:rPr lang="cs-CZ" altLang="cs-CZ" sz="3200" dirty="0">
                <a:solidFill>
                  <a:srgbClr val="000000"/>
                </a:solidFill>
              </a:rPr>
              <a:t>oznámení rozhodnutí o posečkání </a:t>
            </a:r>
            <a:r>
              <a:rPr lang="cs-CZ" sz="3200" dirty="0"/>
              <a:t>nebo rozhodnutí, kterým se mění stanovená doba posečkání</a:t>
            </a:r>
            <a:r>
              <a:rPr lang="cs-CZ" altLang="cs-CZ" sz="3200" dirty="0">
                <a:solidFill>
                  <a:srgbClr val="000000"/>
                </a:solidFill>
              </a:rPr>
              <a:t>.</a:t>
            </a:r>
          </a:p>
          <a:p>
            <a:pPr algn="just">
              <a:spcBef>
                <a:spcPct val="0"/>
              </a:spcBef>
              <a:buFontTx/>
              <a:buNone/>
            </a:pPr>
            <a:endParaRPr lang="cs-CZ" dirty="0"/>
          </a:p>
        </p:txBody>
      </p:sp>
    </p:spTree>
    <p:extLst>
      <p:ext uri="{BB962C8B-B14F-4D97-AF65-F5344CB8AC3E}">
        <p14:creationId xmlns:p14="http://schemas.microsoft.com/office/powerpoint/2010/main" val="8579117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659423" y="548639"/>
            <a:ext cx="11058965" cy="6006905"/>
          </a:xfrm>
        </p:spPr>
        <p:txBody>
          <a:bodyPr>
            <a:normAutofit fontScale="92500" lnSpcReduction="20000"/>
          </a:bodyPr>
          <a:lstStyle/>
          <a:p>
            <a:pPr algn="just">
              <a:spcBef>
                <a:spcPct val="0"/>
              </a:spcBef>
              <a:buFontTx/>
              <a:buNone/>
            </a:pPr>
            <a:r>
              <a:rPr lang="cs-CZ" altLang="cs-CZ" sz="2400" b="1" dirty="0">
                <a:solidFill>
                  <a:srgbClr val="FF8400"/>
                </a:solidFill>
              </a:rPr>
              <a:t>§ 160 </a:t>
            </a:r>
            <a:r>
              <a:rPr lang="cs-CZ" altLang="cs-CZ" sz="2400" b="1" dirty="0">
                <a:solidFill>
                  <a:srgbClr val="08A8F8"/>
                </a:solidFill>
              </a:rPr>
              <a:t>Lhůta pro placení daně</a:t>
            </a:r>
          </a:p>
          <a:p>
            <a:pPr algn="just">
              <a:spcBef>
                <a:spcPct val="0"/>
              </a:spcBef>
              <a:buFontTx/>
              <a:buNone/>
            </a:pPr>
            <a:endParaRPr lang="cs-CZ" altLang="cs-CZ" sz="2400" b="1" dirty="0">
              <a:solidFill>
                <a:srgbClr val="08A8F8"/>
              </a:solidFill>
            </a:endParaRPr>
          </a:p>
          <a:p>
            <a:pPr algn="just">
              <a:spcBef>
                <a:spcPct val="0"/>
              </a:spcBef>
              <a:buFontTx/>
              <a:buNone/>
            </a:pPr>
            <a:r>
              <a:rPr lang="cs-CZ" altLang="cs-CZ" sz="2600" b="1" dirty="0">
                <a:solidFill>
                  <a:srgbClr val="000000"/>
                </a:solidFill>
                <a:latin typeface="+mj-lt"/>
              </a:rPr>
              <a:t>(4)</a:t>
            </a:r>
            <a:r>
              <a:rPr lang="cs-CZ" altLang="cs-CZ" sz="2600" dirty="0">
                <a:solidFill>
                  <a:srgbClr val="000000"/>
                </a:solidFill>
                <a:latin typeface="+mj-lt"/>
              </a:rPr>
              <a:t> Lhůta pro placení daně neběží po dobu</a:t>
            </a:r>
          </a:p>
          <a:p>
            <a:pPr algn="just">
              <a:spcBef>
                <a:spcPct val="0"/>
              </a:spcBef>
              <a:buFontTx/>
              <a:buNone/>
            </a:pPr>
            <a:r>
              <a:rPr lang="cs-CZ" altLang="cs-CZ" sz="2600" b="1" dirty="0">
                <a:solidFill>
                  <a:srgbClr val="000000"/>
                </a:solidFill>
                <a:latin typeface="+mj-lt"/>
              </a:rPr>
              <a:t>	a)</a:t>
            </a:r>
            <a:r>
              <a:rPr lang="cs-CZ" altLang="cs-CZ" sz="2600" dirty="0">
                <a:solidFill>
                  <a:srgbClr val="000000"/>
                </a:solidFill>
                <a:latin typeface="+mj-lt"/>
              </a:rPr>
              <a:t> vymáhání daně soudem nebo soudním exekutorem,</a:t>
            </a:r>
          </a:p>
          <a:p>
            <a:pPr algn="just">
              <a:spcBef>
                <a:spcPct val="0"/>
              </a:spcBef>
              <a:buFontTx/>
              <a:buNone/>
            </a:pPr>
            <a:r>
              <a:rPr lang="cs-CZ" altLang="cs-CZ" sz="2600" b="1" dirty="0">
                <a:solidFill>
                  <a:srgbClr val="000000"/>
                </a:solidFill>
                <a:latin typeface="+mj-lt"/>
              </a:rPr>
              <a:t>	b)</a:t>
            </a:r>
            <a:r>
              <a:rPr lang="cs-CZ" altLang="cs-CZ" sz="2600" dirty="0">
                <a:solidFill>
                  <a:srgbClr val="000000"/>
                </a:solidFill>
                <a:latin typeface="+mj-lt"/>
              </a:rPr>
              <a:t> </a:t>
            </a:r>
            <a:r>
              <a:rPr lang="cs-CZ" altLang="cs-CZ" sz="2600" b="1" dirty="0">
                <a:solidFill>
                  <a:srgbClr val="000000"/>
                </a:solidFill>
                <a:latin typeface="+mj-lt"/>
              </a:rPr>
              <a:t>přihlášení daňové pohledávky do insolvenčního řízení </a:t>
            </a:r>
            <a:r>
              <a:rPr lang="cs-CZ" altLang="cs-CZ" sz="2600" dirty="0">
                <a:solidFill>
                  <a:srgbClr val="000000"/>
                </a:solidFill>
                <a:latin typeface="+mj-lt"/>
              </a:rPr>
              <a:t>nebo do veřejné dražby,</a:t>
            </a:r>
          </a:p>
          <a:p>
            <a:pPr algn="just">
              <a:spcBef>
                <a:spcPct val="0"/>
              </a:spcBef>
              <a:buFontTx/>
              <a:buNone/>
            </a:pPr>
            <a:r>
              <a:rPr lang="cs-CZ" sz="2600" b="1" i="0" dirty="0">
                <a:solidFill>
                  <a:srgbClr val="000000"/>
                </a:solidFill>
                <a:effectLst/>
                <a:latin typeface="+mj-lt"/>
              </a:rPr>
              <a:t>	c)</a:t>
            </a:r>
            <a:r>
              <a:rPr lang="cs-CZ" sz="2600" b="0" i="0" dirty="0">
                <a:solidFill>
                  <a:srgbClr val="000000"/>
                </a:solidFill>
                <a:effectLst/>
                <a:latin typeface="+mj-lt"/>
              </a:rPr>
              <a:t> </a:t>
            </a:r>
            <a:r>
              <a:rPr lang="cs-CZ" sz="2600" b="1" i="0" dirty="0">
                <a:solidFill>
                  <a:srgbClr val="000000"/>
                </a:solidFill>
                <a:effectLst/>
                <a:latin typeface="+mj-lt"/>
              </a:rPr>
              <a:t>uplatnění pohledávky za majetkovou podstatou u osoby s dispozičními oprávněními během insolvenčního řízení,</a:t>
            </a:r>
          </a:p>
          <a:p>
            <a:pPr algn="just">
              <a:spcBef>
                <a:spcPct val="0"/>
              </a:spcBef>
              <a:buFontTx/>
              <a:buNone/>
            </a:pPr>
            <a:r>
              <a:rPr lang="cs-CZ" sz="2600" b="1" i="0" dirty="0">
                <a:solidFill>
                  <a:srgbClr val="000000"/>
                </a:solidFill>
                <a:effectLst/>
                <a:latin typeface="+mj-lt"/>
              </a:rPr>
              <a:t>	d)</a:t>
            </a:r>
            <a:r>
              <a:rPr lang="cs-CZ" sz="2600" b="0" i="0" dirty="0">
                <a:solidFill>
                  <a:srgbClr val="000000"/>
                </a:solidFill>
                <a:effectLst/>
                <a:latin typeface="+mj-lt"/>
              </a:rPr>
              <a:t> posečkání úhrady daně podle § 157a,</a:t>
            </a:r>
          </a:p>
          <a:p>
            <a:pPr algn="just">
              <a:spcBef>
                <a:spcPct val="0"/>
              </a:spcBef>
              <a:buFontTx/>
              <a:buNone/>
            </a:pPr>
            <a:r>
              <a:rPr lang="cs-CZ" sz="2600" b="1" dirty="0">
                <a:solidFill>
                  <a:srgbClr val="000000"/>
                </a:solidFill>
                <a:latin typeface="+mj-lt"/>
              </a:rPr>
              <a:t>	e</a:t>
            </a:r>
            <a:r>
              <a:rPr lang="cs-CZ" sz="2600" b="1" i="0" dirty="0">
                <a:solidFill>
                  <a:srgbClr val="000000"/>
                </a:solidFill>
                <a:effectLst/>
                <a:latin typeface="+mj-lt"/>
              </a:rPr>
              <a:t>)</a:t>
            </a:r>
            <a:r>
              <a:rPr lang="cs-CZ" sz="2600" b="0" i="0" dirty="0">
                <a:solidFill>
                  <a:srgbClr val="000000"/>
                </a:solidFill>
                <a:effectLst/>
                <a:latin typeface="+mj-lt"/>
              </a:rPr>
              <a:t> odkladu daňové exekuce odložené na návrh,</a:t>
            </a:r>
          </a:p>
          <a:p>
            <a:pPr algn="just">
              <a:spcBef>
                <a:spcPct val="0"/>
              </a:spcBef>
              <a:buFontTx/>
              <a:buNone/>
            </a:pPr>
            <a:r>
              <a:rPr lang="cs-CZ" sz="2600" b="1" i="0" dirty="0">
                <a:solidFill>
                  <a:srgbClr val="000000"/>
                </a:solidFill>
                <a:effectLst/>
                <a:latin typeface="+mj-lt"/>
              </a:rPr>
              <a:t>	f)</a:t>
            </a:r>
            <a:r>
              <a:rPr lang="cs-CZ" sz="2600" b="0" i="0" dirty="0">
                <a:solidFill>
                  <a:srgbClr val="000000"/>
                </a:solidFill>
                <a:effectLst/>
                <a:latin typeface="+mj-lt"/>
              </a:rPr>
              <a:t> </a:t>
            </a:r>
            <a:r>
              <a:rPr lang="cs-CZ" sz="2600" b="1" i="0" dirty="0">
                <a:solidFill>
                  <a:srgbClr val="000000"/>
                </a:solidFill>
                <a:effectLst/>
                <a:latin typeface="+mj-lt"/>
              </a:rPr>
              <a:t>daňové exekuce srážkami ze mzdy</a:t>
            </a:r>
            <a:r>
              <a:rPr lang="cs-CZ" sz="2600" b="0" i="0" dirty="0">
                <a:solidFill>
                  <a:srgbClr val="000000"/>
                </a:solidFill>
                <a:effectLst/>
                <a:latin typeface="+mj-lt"/>
              </a:rPr>
              <a:t>, nebo</a:t>
            </a:r>
          </a:p>
          <a:p>
            <a:pPr algn="just">
              <a:spcBef>
                <a:spcPct val="0"/>
              </a:spcBef>
              <a:buFontTx/>
              <a:buNone/>
            </a:pPr>
            <a:r>
              <a:rPr lang="cs-CZ" sz="2600" b="1" i="0" dirty="0">
                <a:solidFill>
                  <a:srgbClr val="000000"/>
                </a:solidFill>
                <a:effectLst/>
                <a:latin typeface="+mj-lt"/>
              </a:rPr>
              <a:t>	g)</a:t>
            </a:r>
            <a:r>
              <a:rPr lang="cs-CZ" sz="2600" b="0" i="0" dirty="0">
                <a:solidFill>
                  <a:srgbClr val="000000"/>
                </a:solidFill>
                <a:effectLst/>
                <a:latin typeface="+mj-lt"/>
              </a:rPr>
              <a:t> dožádání mezinárodní pomoci při vymáhání daně.</a:t>
            </a:r>
          </a:p>
          <a:p>
            <a:pPr algn="just">
              <a:spcBef>
                <a:spcPct val="0"/>
              </a:spcBef>
              <a:buFontTx/>
              <a:buNone/>
            </a:pPr>
            <a:r>
              <a:rPr lang="cs-CZ" altLang="cs-CZ" sz="2600" b="1" dirty="0">
                <a:solidFill>
                  <a:srgbClr val="000000"/>
                </a:solidFill>
                <a:latin typeface="+mj-lt"/>
              </a:rPr>
              <a:t>(5)</a:t>
            </a:r>
            <a:r>
              <a:rPr lang="cs-CZ" altLang="cs-CZ" sz="2600" dirty="0">
                <a:solidFill>
                  <a:srgbClr val="000000"/>
                </a:solidFill>
                <a:latin typeface="+mj-lt"/>
              </a:rPr>
              <a:t> Lhůta pro placení daně končí nejpozději uplynutím 20 let od jejího počátku podle odstavce 1, s výjimkou daně zajištěné podle odstavce 6.</a:t>
            </a:r>
          </a:p>
          <a:p>
            <a:pPr algn="just">
              <a:spcBef>
                <a:spcPct val="0"/>
              </a:spcBef>
              <a:buFontTx/>
              <a:buNone/>
            </a:pPr>
            <a:r>
              <a:rPr lang="cs-CZ" altLang="cs-CZ" sz="2600" b="1" dirty="0">
                <a:solidFill>
                  <a:srgbClr val="000000"/>
                </a:solidFill>
                <a:latin typeface="+mj-lt"/>
              </a:rPr>
              <a:t>(6)</a:t>
            </a:r>
            <a:r>
              <a:rPr lang="cs-CZ" altLang="cs-CZ" sz="2600" dirty="0">
                <a:solidFill>
                  <a:srgbClr val="000000"/>
                </a:solidFill>
                <a:latin typeface="+mj-lt"/>
              </a:rPr>
              <a:t> Je-li dan zajištěná zástavním právem, které se zapisuje do příslušného veřejného registru, zaniká právo vybrat a vymáhat daň uplynutím 30 let po tomto zápisu.</a:t>
            </a:r>
          </a:p>
          <a:p>
            <a:pPr algn="just">
              <a:spcBef>
                <a:spcPct val="0"/>
              </a:spcBef>
              <a:buFontTx/>
              <a:buNone/>
            </a:pPr>
            <a:r>
              <a:rPr lang="cs-CZ" sz="2600" b="1" i="0" dirty="0">
                <a:solidFill>
                  <a:srgbClr val="000000"/>
                </a:solidFill>
                <a:effectLst/>
                <a:latin typeface="+mj-lt"/>
              </a:rPr>
              <a:t>(7)</a:t>
            </a:r>
            <a:r>
              <a:rPr lang="cs-CZ" sz="2600" b="0" i="0" dirty="0">
                <a:solidFill>
                  <a:srgbClr val="000000"/>
                </a:solidFill>
                <a:effectLst/>
                <a:latin typeface="+mj-lt"/>
              </a:rPr>
              <a:t> Lhůta pro placení daně neskončí dříve než lhůta pro stanovení této daně.</a:t>
            </a:r>
            <a:endParaRPr lang="cs-CZ" altLang="cs-CZ" sz="2600" dirty="0">
              <a:solidFill>
                <a:srgbClr val="000000"/>
              </a:solidFill>
              <a:latin typeface="+mj-lt"/>
            </a:endParaRPr>
          </a:p>
          <a:p>
            <a:endParaRPr lang="cs-CZ" dirty="0"/>
          </a:p>
        </p:txBody>
      </p:sp>
    </p:spTree>
    <p:extLst>
      <p:ext uri="{BB962C8B-B14F-4D97-AF65-F5344CB8AC3E}">
        <p14:creationId xmlns:p14="http://schemas.microsoft.com/office/powerpoint/2010/main" val="30319562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8"/>
          <p:cNvSpPr/>
          <p:nvPr/>
        </p:nvSpPr>
        <p:spPr>
          <a:xfrm>
            <a:off x="2103367" y="910389"/>
            <a:ext cx="8610300" cy="452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918E"/>
              </a:buClr>
              <a:buSzPts val="900"/>
              <a:buFont typeface="Trebuchet MS"/>
              <a:buNone/>
            </a:pPr>
            <a:r>
              <a:rPr lang="cs-CZ" sz="3600" b="1" i="0" u="none" strike="noStrike" cap="none" dirty="0">
                <a:solidFill>
                  <a:srgbClr val="0B918E"/>
                </a:solidFill>
                <a:latin typeface="Trebuchet MS"/>
                <a:ea typeface="Trebuchet MS"/>
                <a:cs typeface="Trebuchet MS"/>
                <a:sym typeface="Trebuchet MS"/>
              </a:rPr>
              <a:t>Konkurs</a:t>
            </a:r>
            <a:endParaRPr dirty="0"/>
          </a:p>
          <a:p>
            <a:pPr marL="0" marR="0" lvl="0" indent="0" algn="just" rtl="0">
              <a:lnSpc>
                <a:spcPct val="100000"/>
              </a:lnSpc>
              <a:spcBef>
                <a:spcPts val="0"/>
              </a:spcBef>
              <a:spcAft>
                <a:spcPts val="0"/>
              </a:spcAft>
              <a:buClr>
                <a:srgbClr val="030303"/>
              </a:buClr>
              <a:buSzPts val="900"/>
              <a:buFont typeface="Trebuchet MS"/>
              <a:buNone/>
            </a:pPr>
            <a:r>
              <a:rPr lang="cs-CZ" sz="3600" b="0" i="0" u="none" strike="noStrike" cap="none" dirty="0">
                <a:solidFill>
                  <a:srgbClr val="030303"/>
                </a:solidFill>
                <a:latin typeface="Trebuchet MS"/>
                <a:ea typeface="Trebuchet MS"/>
                <a:cs typeface="Trebuchet MS"/>
                <a:sym typeface="Trebuchet MS"/>
              </a:rPr>
              <a:t>Konkurs je způsob řešení úpadku spočívající v tom, že </a:t>
            </a:r>
            <a:r>
              <a:rPr lang="cs-CZ" sz="3600" b="1" i="0" u="none" strike="noStrike" cap="none" dirty="0">
                <a:solidFill>
                  <a:srgbClr val="030303"/>
                </a:solidFill>
                <a:latin typeface="Trebuchet MS"/>
                <a:ea typeface="Trebuchet MS"/>
                <a:cs typeface="Trebuchet MS"/>
                <a:sym typeface="Trebuchet MS"/>
              </a:rPr>
              <a:t>na základě rozhodnutí o prohlášení konkursu jsou zjištěné pohledávky věřitelů zásadně poměrně uspokojeny z výnosu zpeněžení majetkové podstaty s tím, že neuspokojené pohledávky nebo jejich části nezanikají.</a:t>
            </a:r>
            <a:endParaRPr dirty="0"/>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8F9518C2-11CA-54B4-15B8-DB7B2C7C6F1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775133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89" descr="http://t0.gstatic.com/images?q=tbn:ANd9GcQD-yddG-YzDFiq8pFCbsuY2coh7ShJMOxI34BZyg-wWMUqRMl7pQ"/>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97" name="Google Shape;597;p89"/>
          <p:cNvSpPr txBox="1"/>
          <p:nvPr/>
        </p:nvSpPr>
        <p:spPr>
          <a:xfrm>
            <a:off x="6881814" y="428626"/>
            <a:ext cx="3222625"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cs-CZ" sz="2800" b="1" i="0" u="none" strike="noStrike" cap="none">
                <a:solidFill>
                  <a:schemeClr val="dk1"/>
                </a:solidFill>
                <a:latin typeface="Arial"/>
                <a:ea typeface="Arial"/>
                <a:cs typeface="Arial"/>
                <a:sym typeface="Arial"/>
              </a:rPr>
              <a:t>Nepatrný konkurz</a:t>
            </a:r>
            <a:endParaRPr/>
          </a:p>
        </p:txBody>
      </p:sp>
    </p:spTree>
  </p:cSld>
  <p:clrMapOvr>
    <a:masterClrMapping/>
  </p:clrMapOvr>
  <p:transition spd="slow">
    <p:fade thruBlk="1"/>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2E618A4-6829-BA9A-DE2A-4D3322BEB5A2}"/>
              </a:ext>
            </a:extLst>
          </p:cNvPr>
          <p:cNvSpPr txBox="1"/>
          <p:nvPr/>
        </p:nvSpPr>
        <p:spPr>
          <a:xfrm>
            <a:off x="1045029" y="569167"/>
            <a:ext cx="10319657" cy="4524315"/>
          </a:xfrm>
          <a:prstGeom prst="rect">
            <a:avLst/>
          </a:prstGeom>
          <a:noFill/>
        </p:spPr>
        <p:txBody>
          <a:bodyPr wrap="square">
            <a:spAutoFit/>
          </a:bodyPr>
          <a:lstStyle/>
          <a:p>
            <a:pPr algn="l"/>
            <a:r>
              <a:rPr lang="cs-CZ" sz="3200" b="1" i="0" dirty="0">
                <a:solidFill>
                  <a:srgbClr val="08A8F8"/>
                </a:solidFill>
                <a:effectLst/>
                <a:latin typeface="Arial" panose="020B0604020202020204" pitchFamily="34" charset="0"/>
              </a:rPr>
              <a:t>Zvláštní ustanovení o nepatrném konkursu</a:t>
            </a:r>
          </a:p>
          <a:p>
            <a:pPr algn="just"/>
            <a:r>
              <a:rPr lang="cs-CZ" sz="3200" b="1" i="0" dirty="0">
                <a:solidFill>
                  <a:srgbClr val="FF8400"/>
                </a:solidFill>
                <a:effectLst/>
                <a:latin typeface="Arial" panose="020B0604020202020204" pitchFamily="34" charset="0"/>
              </a:rPr>
              <a:t>§ 314</a:t>
            </a:r>
          </a:p>
          <a:p>
            <a:pPr algn="just"/>
            <a:r>
              <a:rPr lang="cs-CZ" sz="3200" b="1" i="0" dirty="0">
                <a:solidFill>
                  <a:srgbClr val="000000"/>
                </a:solidFill>
                <a:effectLst/>
                <a:latin typeface="Arial" panose="020B0604020202020204" pitchFamily="34" charset="0"/>
              </a:rPr>
              <a:t>(1)</a:t>
            </a:r>
            <a:r>
              <a:rPr lang="cs-CZ" sz="3200" b="0" i="0" dirty="0">
                <a:solidFill>
                  <a:srgbClr val="000000"/>
                </a:solidFill>
                <a:effectLst/>
                <a:latin typeface="Arial" panose="020B0604020202020204" pitchFamily="34" charset="0"/>
              </a:rPr>
              <a:t> O nepatrný konkurs jde, jestliže</a:t>
            </a:r>
          </a:p>
          <a:p>
            <a:pPr algn="just"/>
            <a:r>
              <a:rPr lang="cs-CZ" sz="3200" b="1" i="0" dirty="0">
                <a:solidFill>
                  <a:srgbClr val="000000"/>
                </a:solidFill>
                <a:effectLst/>
                <a:latin typeface="Arial" panose="020B0604020202020204" pitchFamily="34" charset="0"/>
              </a:rPr>
              <a:t>a)</a:t>
            </a:r>
            <a:r>
              <a:rPr lang="cs-CZ" sz="3200" b="0" i="0" dirty="0">
                <a:solidFill>
                  <a:srgbClr val="000000"/>
                </a:solidFill>
                <a:effectLst/>
                <a:latin typeface="Arial" panose="020B0604020202020204" pitchFamily="34" charset="0"/>
              </a:rPr>
              <a:t> dlužníkem je fyzická osoba, která není podnikatelem, nebo</a:t>
            </a:r>
          </a:p>
          <a:p>
            <a:pPr algn="just"/>
            <a:r>
              <a:rPr lang="cs-CZ" sz="3200" b="1" i="0" dirty="0">
                <a:solidFill>
                  <a:srgbClr val="000000"/>
                </a:solidFill>
                <a:effectLst/>
                <a:latin typeface="Arial" panose="020B0604020202020204" pitchFamily="34" charset="0"/>
              </a:rPr>
              <a:t>b)</a:t>
            </a:r>
            <a:r>
              <a:rPr lang="cs-CZ" sz="3200" b="0" i="0" dirty="0">
                <a:solidFill>
                  <a:srgbClr val="000000"/>
                </a:solidFill>
                <a:effectLst/>
                <a:latin typeface="Arial" panose="020B0604020202020204" pitchFamily="34" charset="0"/>
              </a:rPr>
              <a:t> nebyl zjištěn celkový obrat dlužníka podle zvláštního právního předpisu</a:t>
            </a:r>
            <a:r>
              <a:rPr lang="cs-CZ" sz="3200" b="1" i="0" baseline="30000" dirty="0">
                <a:solidFill>
                  <a:srgbClr val="15679C"/>
                </a:solidFill>
                <a:effectLst/>
                <a:latin typeface="Arial" panose="020B0604020202020204" pitchFamily="34" charset="0"/>
              </a:rPr>
              <a:t> </a:t>
            </a:r>
            <a:r>
              <a:rPr lang="cs-CZ" sz="3200" b="0" i="0" dirty="0">
                <a:solidFill>
                  <a:srgbClr val="000000"/>
                </a:solidFill>
                <a:effectLst/>
                <a:latin typeface="Arial" panose="020B0604020202020204" pitchFamily="34" charset="0"/>
              </a:rPr>
              <a:t>za poslední účetní období předcházející prohlášení konkursu přesahující </a:t>
            </a:r>
          </a:p>
          <a:p>
            <a:pPr algn="just"/>
            <a:r>
              <a:rPr lang="cs-CZ" sz="3200" b="0" i="0" dirty="0">
                <a:solidFill>
                  <a:srgbClr val="000000"/>
                </a:solidFill>
                <a:effectLst/>
                <a:latin typeface="Arial" panose="020B0604020202020204" pitchFamily="34" charset="0"/>
              </a:rPr>
              <a:t>2 000 000 Kč a dlužník nemá více než 50 věřitelů.</a:t>
            </a:r>
          </a:p>
        </p:txBody>
      </p:sp>
    </p:spTree>
    <p:extLst>
      <p:ext uri="{BB962C8B-B14F-4D97-AF65-F5344CB8AC3E}">
        <p14:creationId xmlns:p14="http://schemas.microsoft.com/office/powerpoint/2010/main" val="6366423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99" descr="http://blog.aktualne.centrum.cz/media/212/20100414-time%20for%20insolvency%20resolution%20sm.jpg"/>
          <p:cNvPicPr preferRelativeResize="0"/>
          <p:nvPr/>
        </p:nvPicPr>
        <p:blipFill rotWithShape="1">
          <a:blip r:embed="rId3">
            <a:alphaModFix/>
          </a:blip>
          <a:srcRect/>
          <a:stretch/>
        </p:blipFill>
        <p:spPr>
          <a:xfrm>
            <a:off x="2624626" y="635876"/>
            <a:ext cx="7929600" cy="5000700"/>
          </a:xfrm>
          <a:prstGeom prst="rect">
            <a:avLst/>
          </a:prstGeom>
          <a:noFill/>
          <a:ln>
            <a:noFill/>
          </a:ln>
        </p:spPr>
      </p:pic>
      <p:sp>
        <p:nvSpPr>
          <p:cNvPr id="652" name="Google Shape;652;p99"/>
          <p:cNvSpPr txBox="1"/>
          <p:nvPr/>
        </p:nvSpPr>
        <p:spPr>
          <a:xfrm>
            <a:off x="3700864" y="5733850"/>
            <a:ext cx="5032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50"/>
              <a:buFont typeface="Arial"/>
              <a:buNone/>
            </a:pPr>
            <a:r>
              <a:rPr lang="cs-CZ" sz="1800" b="1" i="0" u="none" strike="noStrike" cap="none" dirty="0">
                <a:solidFill>
                  <a:srgbClr val="FF0000"/>
                </a:solidFill>
                <a:latin typeface="Arial"/>
                <a:ea typeface="Arial"/>
                <a:cs typeface="Arial"/>
                <a:sym typeface="Arial"/>
              </a:rPr>
              <a:t>Doba trvání insolvenčního řízení (počet let) </a:t>
            </a:r>
            <a:endParaRPr dirty="0"/>
          </a:p>
        </p:txBody>
      </p:sp>
      <p:cxnSp>
        <p:nvCxnSpPr>
          <p:cNvPr id="4" name="Přímá spojnice se šipkou 3">
            <a:extLst>
              <a:ext uri="{FF2B5EF4-FFF2-40B4-BE49-F238E27FC236}">
                <a16:creationId xmlns:a16="http://schemas.microsoft.com/office/drawing/2014/main" id="{E82B228F-6A5F-45E7-9E1C-D3A5E57FDE77}"/>
              </a:ext>
            </a:extLst>
          </p:cNvPr>
          <p:cNvCxnSpPr>
            <a:cxnSpLocks/>
          </p:cNvCxnSpPr>
          <p:nvPr/>
        </p:nvCxnSpPr>
        <p:spPr>
          <a:xfrm>
            <a:off x="8733064" y="754850"/>
            <a:ext cx="1271954" cy="63705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slow">
    <p:fade thruBlk="1"/>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100" descr="http://blog.aktualne.centrum.cz/media/212/20100414-recovery%20rate%20sm.jpg"/>
          <p:cNvPicPr preferRelativeResize="0"/>
          <p:nvPr/>
        </p:nvPicPr>
        <p:blipFill rotWithShape="1">
          <a:blip r:embed="rId3">
            <a:alphaModFix/>
          </a:blip>
          <a:srcRect/>
          <a:stretch/>
        </p:blipFill>
        <p:spPr>
          <a:xfrm>
            <a:off x="2815388" y="338339"/>
            <a:ext cx="8215200" cy="5286300"/>
          </a:xfrm>
          <a:prstGeom prst="rect">
            <a:avLst/>
          </a:prstGeom>
          <a:noFill/>
          <a:ln>
            <a:noFill/>
          </a:ln>
        </p:spPr>
      </p:pic>
      <p:sp>
        <p:nvSpPr>
          <p:cNvPr id="658" name="Google Shape;658;p100"/>
          <p:cNvSpPr txBox="1"/>
          <p:nvPr/>
        </p:nvSpPr>
        <p:spPr>
          <a:xfrm>
            <a:off x="3451527" y="5848475"/>
            <a:ext cx="6942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50"/>
              <a:buFont typeface="Arial"/>
              <a:buNone/>
            </a:pPr>
            <a:r>
              <a:rPr lang="cs-CZ" sz="1800" b="1" i="0" u="none" strike="noStrike" cap="none" dirty="0">
                <a:solidFill>
                  <a:srgbClr val="FF0000"/>
                </a:solidFill>
                <a:latin typeface="Arial"/>
                <a:ea typeface="Arial"/>
                <a:cs typeface="Arial"/>
                <a:sym typeface="Arial"/>
              </a:rPr>
              <a:t>Návratnost pohledávek v insolvenčním řízení (v procentech)</a:t>
            </a:r>
            <a:endParaRPr dirty="0"/>
          </a:p>
        </p:txBody>
      </p:sp>
      <p:cxnSp>
        <p:nvCxnSpPr>
          <p:cNvPr id="4" name="Přímá spojnice se šipkou 3">
            <a:extLst>
              <a:ext uri="{FF2B5EF4-FFF2-40B4-BE49-F238E27FC236}">
                <a16:creationId xmlns:a16="http://schemas.microsoft.com/office/drawing/2014/main" id="{CBF9258D-A816-4694-9829-1BFFADA15382}"/>
              </a:ext>
            </a:extLst>
          </p:cNvPr>
          <p:cNvCxnSpPr>
            <a:cxnSpLocks/>
          </p:cNvCxnSpPr>
          <p:nvPr/>
        </p:nvCxnSpPr>
        <p:spPr>
          <a:xfrm>
            <a:off x="3681779" y="1152525"/>
            <a:ext cx="0" cy="117997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slow">
    <p:fade thruBlk="1"/>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101" descr="http://www.vymahatelske-firmy.cz/wp-content/themes/directorypress/thumbs/vymmediapol.jpg"/>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64" name="Google Shape;664;p101"/>
          <p:cNvSpPr txBox="1"/>
          <p:nvPr/>
        </p:nvSpPr>
        <p:spPr>
          <a:xfrm>
            <a:off x="7667625" y="142875"/>
            <a:ext cx="2825750" cy="3698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Arial"/>
              <a:buNone/>
            </a:pPr>
            <a:r>
              <a:rPr lang="cs-CZ" sz="1800" b="1" i="0" u="none" strike="noStrike" cap="none">
                <a:solidFill>
                  <a:schemeClr val="lt1"/>
                </a:solidFill>
                <a:latin typeface="Arial"/>
                <a:ea typeface="Arial"/>
                <a:cs typeface="Arial"/>
                <a:sym typeface="Arial"/>
              </a:rPr>
              <a:t>Bez systému to nepůjde</a:t>
            </a:r>
            <a:endParaRPr/>
          </a:p>
        </p:txBody>
      </p:sp>
    </p:spTree>
  </p:cSld>
  <p:clrMapOvr>
    <a:masterClrMapping/>
  </p:clrMapOvr>
  <p:transition spd="slow">
    <p:fade thruBlk="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02"/>
          <p:cNvSpPr txBox="1"/>
          <p:nvPr/>
        </p:nvSpPr>
        <p:spPr>
          <a:xfrm>
            <a:off x="2495006" y="3254961"/>
            <a:ext cx="7129463" cy="25545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endParaRPr sz="32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800"/>
              <a:buFont typeface="Arial"/>
              <a:buNone/>
            </a:pPr>
            <a:r>
              <a:rPr lang="cs-CZ" sz="3200" b="1" i="0" u="none" strike="noStrike" cap="none" dirty="0">
                <a:solidFill>
                  <a:srgbClr val="FF0000"/>
                </a:solidFill>
                <a:latin typeface="Arial"/>
                <a:ea typeface="Arial"/>
                <a:cs typeface="Arial"/>
                <a:sym typeface="Arial"/>
              </a:rPr>
              <a:t>Děkuji za pozornost</a:t>
            </a:r>
            <a:endParaRPr dirty="0"/>
          </a:p>
          <a:p>
            <a:pPr marL="0" marR="0" lvl="0" indent="0" algn="ctr" rtl="0">
              <a:lnSpc>
                <a:spcPct val="100000"/>
              </a:lnSpc>
              <a:spcBef>
                <a:spcPts val="0"/>
              </a:spcBef>
              <a:spcAft>
                <a:spcPts val="0"/>
              </a:spcAft>
              <a:buClr>
                <a:schemeClr val="dk1"/>
              </a:buClr>
              <a:buSzPts val="800"/>
              <a:buFont typeface="Arial"/>
              <a:buNone/>
            </a:pPr>
            <a:endParaRPr sz="32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Mgr. Vlastimil Veselý, MBA, LL.M</a:t>
            </a:r>
            <a:endParaRPr dirty="0"/>
          </a:p>
          <a:p>
            <a:pPr marL="0" marR="0" lvl="0" indent="0" algn="ctr"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vesely@catania.cz</a:t>
            </a:r>
            <a:endParaRPr dirty="0"/>
          </a:p>
        </p:txBody>
      </p:sp>
      <p:pic>
        <p:nvPicPr>
          <p:cNvPr id="670" name="Google Shape;670;p102"/>
          <p:cNvPicPr preferRelativeResize="0"/>
          <p:nvPr/>
        </p:nvPicPr>
        <p:blipFill rotWithShape="1">
          <a:blip r:embed="rId3">
            <a:alphaModFix/>
          </a:blip>
          <a:srcRect/>
          <a:stretch/>
        </p:blipFill>
        <p:spPr>
          <a:xfrm>
            <a:off x="3383213" y="473661"/>
            <a:ext cx="5353050" cy="2781300"/>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1231D4A-5113-8472-1B08-5CDB1CB58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37" y="188177"/>
            <a:ext cx="11764536" cy="661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36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Nejčastěji jsou v exekuci lidé v Ústeckém kraji, ukazuje mapa sítě dluhů  Česka | iROZHLAS - spolehlivé zprávy">
            <a:extLst>
              <a:ext uri="{FF2B5EF4-FFF2-40B4-BE49-F238E27FC236}">
                <a16:creationId xmlns:a16="http://schemas.microsoft.com/office/drawing/2014/main" id="{DC6CB835-1CAA-33DD-6BDA-6B3DD803B6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478" y="-16636"/>
            <a:ext cx="11935521" cy="6874635"/>
          </a:xfrm>
          <a:prstGeom prst="rect">
            <a:avLst/>
          </a:prstGeom>
          <a:noFill/>
          <a:ln>
            <a:noFill/>
          </a:ln>
        </p:spPr>
      </p:pic>
    </p:spTree>
    <p:extLst>
      <p:ext uri="{BB962C8B-B14F-4D97-AF65-F5344CB8AC3E}">
        <p14:creationId xmlns:p14="http://schemas.microsoft.com/office/powerpoint/2010/main" val="79033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to">
            <a:extLst>
              <a:ext uri="{FF2B5EF4-FFF2-40B4-BE49-F238E27FC236}">
                <a16:creationId xmlns:a16="http://schemas.microsoft.com/office/drawing/2014/main" id="{9B421425-5F6E-A6BD-90AA-1A9AAAD4F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83" y="169359"/>
            <a:ext cx="11719932" cy="65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3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Vývoj insolvencí">
            <a:extLst>
              <a:ext uri="{FF2B5EF4-FFF2-40B4-BE49-F238E27FC236}">
                <a16:creationId xmlns:a16="http://schemas.microsoft.com/office/drawing/2014/main" id="{8E08D232-16E9-919A-3CEA-4EA55801E2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3763" y="326324"/>
            <a:ext cx="11577252" cy="4031364"/>
          </a:xfrm>
          <a:prstGeom prst="rect">
            <a:avLst/>
          </a:prstGeom>
          <a:noFill/>
          <a:ln>
            <a:noFill/>
          </a:ln>
        </p:spPr>
      </p:pic>
    </p:spTree>
    <p:extLst>
      <p:ext uri="{BB962C8B-B14F-4D97-AF65-F5344CB8AC3E}">
        <p14:creationId xmlns:p14="http://schemas.microsoft.com/office/powerpoint/2010/main" val="39545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8E428D4-24F4-9AE5-C5B5-03117F568625}"/>
              </a:ext>
            </a:extLst>
          </p:cNvPr>
          <p:cNvSpPr txBox="1"/>
          <p:nvPr/>
        </p:nvSpPr>
        <p:spPr>
          <a:xfrm>
            <a:off x="2177276" y="559790"/>
            <a:ext cx="8862432" cy="5509200"/>
          </a:xfrm>
          <a:prstGeom prst="rect">
            <a:avLst/>
          </a:prstGeom>
          <a:noFill/>
        </p:spPr>
        <p:txBody>
          <a:bodyPr wrap="square">
            <a:spAutoFit/>
          </a:bodyPr>
          <a:lstStyle/>
          <a:p>
            <a:r>
              <a:rPr lang="pt-BR" sz="3200" b="1" dirty="0"/>
              <a:t>INSOLVENČNÍ NÁVRHY </a:t>
            </a:r>
            <a:endParaRPr lang="cs-CZ" sz="3200" b="1" dirty="0"/>
          </a:p>
          <a:p>
            <a:endParaRPr lang="cs-CZ" sz="3200" dirty="0"/>
          </a:p>
          <a:p>
            <a:r>
              <a:rPr lang="pt-BR" sz="3200" dirty="0"/>
              <a:t>2022</a:t>
            </a:r>
            <a:r>
              <a:rPr lang="cs-CZ" sz="3200" dirty="0"/>
              <a:t> = </a:t>
            </a:r>
            <a:r>
              <a:rPr lang="pt-BR" sz="3200" dirty="0"/>
              <a:t>21 376 </a:t>
            </a:r>
            <a:endParaRPr lang="cs-CZ" sz="3200" dirty="0"/>
          </a:p>
          <a:p>
            <a:r>
              <a:rPr lang="pt-BR" sz="3200" dirty="0"/>
              <a:t>2023 </a:t>
            </a:r>
            <a:r>
              <a:rPr lang="cs-CZ" sz="3200" dirty="0"/>
              <a:t>= </a:t>
            </a:r>
            <a:r>
              <a:rPr lang="pt-BR" sz="3200" dirty="0"/>
              <a:t>21 493 </a:t>
            </a:r>
            <a:r>
              <a:rPr lang="pt-BR" sz="3200" dirty="0">
                <a:solidFill>
                  <a:srgbClr val="00B050"/>
                </a:solidFill>
              </a:rPr>
              <a:t>+0,5 %</a:t>
            </a:r>
            <a:endParaRPr lang="cs-CZ" sz="3200" dirty="0">
              <a:solidFill>
                <a:srgbClr val="00B050"/>
              </a:solidFill>
            </a:endParaRPr>
          </a:p>
          <a:p>
            <a:endParaRPr lang="cs-CZ" sz="3200" dirty="0"/>
          </a:p>
          <a:p>
            <a:endParaRPr lang="cs-CZ" sz="3200" dirty="0"/>
          </a:p>
          <a:p>
            <a:endParaRPr lang="cs-CZ" sz="3200" dirty="0"/>
          </a:p>
          <a:p>
            <a:r>
              <a:rPr lang="cs-CZ" sz="3200" b="1" dirty="0"/>
              <a:t>POVOLENÁ ODDLUŽENÍ OSOB </a:t>
            </a:r>
          </a:p>
          <a:p>
            <a:endParaRPr lang="cs-CZ" sz="3200" dirty="0"/>
          </a:p>
          <a:p>
            <a:r>
              <a:rPr lang="cs-CZ" sz="3200" dirty="0"/>
              <a:t>2022 =  19 648 </a:t>
            </a:r>
          </a:p>
          <a:p>
            <a:r>
              <a:rPr lang="cs-CZ" sz="3200" dirty="0"/>
              <a:t>2023  = 18 970 </a:t>
            </a:r>
            <a:r>
              <a:rPr lang="cs-CZ" sz="3200" dirty="0">
                <a:solidFill>
                  <a:srgbClr val="FF0000"/>
                </a:solidFill>
              </a:rPr>
              <a:t>-3,5 %</a:t>
            </a:r>
          </a:p>
        </p:txBody>
      </p:sp>
    </p:spTree>
    <p:extLst>
      <p:ext uri="{BB962C8B-B14F-4D97-AF65-F5344CB8AC3E}">
        <p14:creationId xmlns:p14="http://schemas.microsoft.com/office/powerpoint/2010/main" val="394687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E6C53A9-196C-A2B0-FCE8-626FE3E4CA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4611" y="1346368"/>
            <a:ext cx="9786590" cy="5043281"/>
          </a:xfrm>
          <a:prstGeom prst="rect">
            <a:avLst/>
          </a:prstGeom>
          <a:noFill/>
          <a:ln>
            <a:noFill/>
          </a:ln>
        </p:spPr>
      </p:pic>
      <p:sp>
        <p:nvSpPr>
          <p:cNvPr id="5" name="TextovéPole 4">
            <a:extLst>
              <a:ext uri="{FF2B5EF4-FFF2-40B4-BE49-F238E27FC236}">
                <a16:creationId xmlns:a16="http://schemas.microsoft.com/office/drawing/2014/main" id="{0BCFC902-3C8C-656E-20F3-1F84C290661E}"/>
              </a:ext>
            </a:extLst>
          </p:cNvPr>
          <p:cNvSpPr txBox="1"/>
          <p:nvPr/>
        </p:nvSpPr>
        <p:spPr>
          <a:xfrm>
            <a:off x="2054611" y="319434"/>
            <a:ext cx="8427535" cy="736355"/>
          </a:xfrm>
          <a:prstGeom prst="rect">
            <a:avLst/>
          </a:prstGeom>
          <a:noFill/>
        </p:spPr>
        <p:txBody>
          <a:bodyPr wrap="square">
            <a:spAutoFit/>
          </a:bodyPr>
          <a:lstStyle/>
          <a:p>
            <a:pPr algn="ctr">
              <a:lnSpc>
                <a:spcPct val="107000"/>
              </a:lnSpc>
              <a:spcAft>
                <a:spcPts val="800"/>
              </a:spcAft>
            </a:pPr>
            <a:r>
              <a:rPr lang="cs-CZ" sz="2000" b="1" kern="100" dirty="0">
                <a:effectLst/>
                <a:latin typeface="Calibri" panose="020F0502020204030204" pitchFamily="34" charset="0"/>
                <a:ea typeface="Calibri" panose="020F0502020204030204" pitchFamily="34" charset="0"/>
                <a:cs typeface="Times New Roman" panose="02020603050405020304" pitchFamily="18" charset="0"/>
              </a:rPr>
              <a:t>PROCENTUÁLNÍ ZMĚNA PROHLÁŠENÝCH INSOLVENCÍ V ROCE 2023 OPROTI ROKU 2022 V JEDNOTLIVÝCH KRAJÍCH</a:t>
            </a:r>
          </a:p>
        </p:txBody>
      </p:sp>
    </p:spTree>
    <p:extLst>
      <p:ext uri="{BB962C8B-B14F-4D97-AF65-F5344CB8AC3E}">
        <p14:creationId xmlns:p14="http://schemas.microsoft.com/office/powerpoint/2010/main" val="3443750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0250C7D-4673-43A1-8B38-302EA0536FC8}"/>
              </a:ext>
            </a:extLst>
          </p:cNvPr>
          <p:cNvSpPr txBox="1"/>
          <p:nvPr/>
        </p:nvSpPr>
        <p:spPr>
          <a:xfrm>
            <a:off x="905069" y="143485"/>
            <a:ext cx="10972800" cy="6571030"/>
          </a:xfrm>
          <a:prstGeom prst="rect">
            <a:avLst/>
          </a:prstGeom>
          <a:noFill/>
        </p:spPr>
        <p:txBody>
          <a:bodyPr wrap="square">
            <a:spAutoFit/>
          </a:bodyPr>
          <a:lstStyle/>
          <a:p>
            <a:pPr algn="ctr"/>
            <a:r>
              <a:rPr lang="cs-CZ" sz="3200" b="1" dirty="0">
                <a:latin typeface="Arial" panose="020B0604020202020204" pitchFamily="34" charset="0"/>
              </a:rPr>
              <a:t>N</a:t>
            </a:r>
            <a:r>
              <a:rPr lang="cs-CZ" sz="3200" b="1" i="0" dirty="0">
                <a:solidFill>
                  <a:srgbClr val="000000"/>
                </a:solidFill>
                <a:effectLst/>
                <a:latin typeface="Arial" panose="020B0604020202020204" pitchFamily="34" charset="0"/>
              </a:rPr>
              <a:t>ovela 261/2021</a:t>
            </a:r>
          </a:p>
          <a:p>
            <a:pPr algn="just"/>
            <a:r>
              <a:rPr lang="cs-CZ" sz="1800" b="1" i="0" dirty="0">
                <a:solidFill>
                  <a:srgbClr val="000000"/>
                </a:solidFill>
                <a:effectLst/>
                <a:latin typeface="Arial" panose="020B0604020202020204" pitchFamily="34" charset="0"/>
              </a:rPr>
              <a:t>Body 1-2 od 1.1.2022; bod 3 od 10.7.2021 </a:t>
            </a:r>
          </a:p>
          <a:p>
            <a:pPr algn="just"/>
            <a:endParaRPr lang="cs-CZ" sz="1800" b="1" dirty="0">
              <a:latin typeface="Arial" panose="020B0604020202020204" pitchFamily="34" charset="0"/>
            </a:endParaRPr>
          </a:p>
          <a:p>
            <a:pPr algn="just"/>
            <a:r>
              <a:rPr lang="cs-CZ" sz="1800" b="1" i="0" dirty="0">
                <a:solidFill>
                  <a:srgbClr val="000000"/>
                </a:solidFill>
                <a:effectLst/>
                <a:latin typeface="Arial" panose="020B0604020202020204" pitchFamily="34" charset="0"/>
              </a:rPr>
              <a:t>1.</a:t>
            </a:r>
            <a:r>
              <a:rPr lang="cs-CZ" sz="1800" b="0" i="0" dirty="0">
                <a:solidFill>
                  <a:srgbClr val="000000"/>
                </a:solidFill>
                <a:effectLst/>
                <a:latin typeface="Arial" panose="020B0604020202020204" pitchFamily="34" charset="0"/>
              </a:rPr>
              <a:t> V § 420 se na konci odstavce 4 doplňuje věta </a:t>
            </a:r>
            <a:r>
              <a:rPr lang="cs-CZ" sz="1800" b="1" i="0" dirty="0">
                <a:solidFill>
                  <a:srgbClr val="000000"/>
                </a:solidFill>
                <a:effectLst/>
                <a:latin typeface="Arial" panose="020B0604020202020204" pitchFamily="34" charset="0"/>
              </a:rPr>
              <a:t>„Při zápisu osoby do insolvenčního rejstříku soud přidělí bezvýznamový klientský identifikátor insolvenčního rejstříku.“.</a:t>
            </a:r>
          </a:p>
          <a:p>
            <a:pPr algn="just"/>
            <a:endParaRPr lang="cs-CZ" sz="1800" b="0" i="0" dirty="0">
              <a:solidFill>
                <a:srgbClr val="000000"/>
              </a:solidFill>
              <a:effectLst/>
              <a:latin typeface="Arial" panose="020B0604020202020204" pitchFamily="34" charset="0"/>
            </a:endParaRPr>
          </a:p>
          <a:p>
            <a:pPr algn="just"/>
            <a:r>
              <a:rPr lang="cs-CZ" sz="1800" b="1" i="0" dirty="0">
                <a:solidFill>
                  <a:srgbClr val="000000"/>
                </a:solidFill>
                <a:effectLst/>
                <a:latin typeface="Arial" panose="020B0604020202020204" pitchFamily="34" charset="0"/>
              </a:rPr>
              <a:t>2.</a:t>
            </a:r>
            <a:r>
              <a:rPr lang="cs-CZ" sz="1800" b="0" i="0" dirty="0">
                <a:solidFill>
                  <a:srgbClr val="000000"/>
                </a:solidFill>
                <a:effectLst/>
                <a:latin typeface="Arial" panose="020B0604020202020204" pitchFamily="34" charset="0"/>
              </a:rPr>
              <a:t> V § 420 se doplňuje odstavec 6, který zní:</a:t>
            </a:r>
          </a:p>
          <a:p>
            <a:pPr algn="just"/>
            <a:r>
              <a:rPr lang="cs-CZ" sz="1800" b="0" i="0" dirty="0">
                <a:solidFill>
                  <a:srgbClr val="000000"/>
                </a:solidFill>
                <a:effectLst/>
                <a:latin typeface="Arial" panose="020B0604020202020204" pitchFamily="34" charset="0"/>
              </a:rPr>
              <a:t>„</a:t>
            </a:r>
            <a:r>
              <a:rPr lang="cs-CZ" sz="1800" b="1" i="0" dirty="0">
                <a:solidFill>
                  <a:srgbClr val="000000"/>
                </a:solidFill>
                <a:effectLst/>
                <a:latin typeface="Arial" panose="020B0604020202020204" pitchFamily="34" charset="0"/>
              </a:rPr>
              <a:t>(6)</a:t>
            </a:r>
            <a:r>
              <a:rPr lang="cs-CZ" sz="1800" b="0" i="0" dirty="0">
                <a:solidFill>
                  <a:srgbClr val="000000"/>
                </a:solidFill>
                <a:effectLst/>
                <a:latin typeface="Arial" panose="020B0604020202020204" pitchFamily="34" charset="0"/>
              </a:rPr>
              <a:t> Sdílení bezvýznamového klientského identifikátoru insolvenčního rejstříku nebo jeho užití k jiným účelům než k úkonům souvisejícím s identifikací osoby v insolvenčním rejstříku je zakázáno.“.</a:t>
            </a:r>
          </a:p>
          <a:p>
            <a:pPr algn="just"/>
            <a:endParaRPr lang="cs-CZ" sz="1800" b="0" i="0" dirty="0">
              <a:solidFill>
                <a:srgbClr val="000000"/>
              </a:solidFill>
              <a:effectLst/>
              <a:latin typeface="Arial" panose="020B0604020202020204" pitchFamily="34" charset="0"/>
            </a:endParaRPr>
          </a:p>
          <a:p>
            <a:pPr algn="just"/>
            <a:r>
              <a:rPr lang="cs-CZ" sz="1800" b="1" i="0" dirty="0">
                <a:solidFill>
                  <a:srgbClr val="000000"/>
                </a:solidFill>
                <a:effectLst/>
                <a:latin typeface="Arial" panose="020B0604020202020204" pitchFamily="34" charset="0"/>
              </a:rPr>
              <a:t>3.</a:t>
            </a:r>
            <a:r>
              <a:rPr lang="cs-CZ" sz="1800" b="0" i="0" dirty="0">
                <a:solidFill>
                  <a:srgbClr val="000000"/>
                </a:solidFill>
                <a:effectLst/>
                <a:latin typeface="Arial" panose="020B0604020202020204" pitchFamily="34" charset="0"/>
              </a:rPr>
              <a:t> V § 432 se doplňuje odstavec 5, který včetně poznámky pod čarou č. 75 zní:</a:t>
            </a:r>
          </a:p>
          <a:p>
            <a:pPr algn="just"/>
            <a:r>
              <a:rPr lang="cs-CZ" sz="1800" b="0" i="0" dirty="0">
                <a:solidFill>
                  <a:srgbClr val="000000"/>
                </a:solidFill>
                <a:effectLst/>
                <a:latin typeface="Arial" panose="020B0604020202020204" pitchFamily="34" charset="0"/>
              </a:rPr>
              <a:t>„</a:t>
            </a:r>
            <a:r>
              <a:rPr lang="cs-CZ" sz="1800" b="1" i="0" dirty="0">
                <a:solidFill>
                  <a:srgbClr val="000000"/>
                </a:solidFill>
                <a:effectLst/>
                <a:latin typeface="Arial" panose="020B0604020202020204" pitchFamily="34" charset="0"/>
              </a:rPr>
              <a:t>(5)</a:t>
            </a:r>
            <a:r>
              <a:rPr lang="cs-CZ" sz="1800" b="0" i="0" dirty="0">
                <a:solidFill>
                  <a:srgbClr val="000000"/>
                </a:solidFill>
                <a:effectLst/>
                <a:latin typeface="Arial" panose="020B0604020202020204" pitchFamily="34" charset="0"/>
              </a:rPr>
              <a:t> Do 31. prosince 2022 je možné získávat informace o dlužnících z insolvenčního rejstříku zadáním kombinace jména, příjmení, bydliště a rodného čísla fyzické osoby, a nemá-li rodné číslo, datem narození; po tomto datu již není možné získat informace s využitím rodného čísla. Ministerstvo zajistí nejpozději od 1. ledna 2023 službu</a:t>
            </a:r>
          </a:p>
          <a:p>
            <a:pPr algn="just"/>
            <a:r>
              <a:rPr lang="cs-CZ" sz="1800" b="1" i="0" dirty="0">
                <a:solidFill>
                  <a:srgbClr val="000000"/>
                </a:solidFill>
                <a:effectLst/>
                <a:latin typeface="Arial" panose="020B0604020202020204" pitchFamily="34" charset="0"/>
              </a:rPr>
              <a:t>a)</a:t>
            </a:r>
            <a:r>
              <a:rPr lang="cs-CZ" sz="1800" b="0" i="0" dirty="0">
                <a:solidFill>
                  <a:srgbClr val="000000"/>
                </a:solidFill>
                <a:effectLst/>
                <a:latin typeface="Arial" panose="020B0604020202020204" pitchFamily="34" charset="0"/>
              </a:rPr>
              <a:t> dálkového získávání informace o dlužnících vedených v insolvenčním rejstříku zadáním kombinace jména, příjmení, bydliště, data narození a bezvýznamového klientského identifikátoru insolvenčního rejstříku nebo bezvýznamového směrového identifikátoru</a:t>
            </a:r>
            <a:r>
              <a:rPr lang="cs-CZ" sz="1800" b="0" i="0" baseline="30000" dirty="0">
                <a:solidFill>
                  <a:srgbClr val="000000"/>
                </a:solidFill>
                <a:effectLst/>
                <a:latin typeface="Arial" panose="020B0604020202020204" pitchFamily="34" charset="0"/>
              </a:rPr>
              <a:t>75</a:t>
            </a:r>
            <a:r>
              <a:rPr lang="cs-CZ" sz="1800" b="0" i="0" dirty="0">
                <a:solidFill>
                  <a:srgbClr val="000000"/>
                </a:solidFill>
                <a:effectLst/>
                <a:latin typeface="Arial" panose="020B0604020202020204" pitchFamily="34" charset="0"/>
              </a:rPr>
              <a:t>); termín zpřístupnění služby zveřejní ministerstvo 30 dnů předem,</a:t>
            </a:r>
          </a:p>
          <a:p>
            <a:pPr algn="just"/>
            <a:r>
              <a:rPr lang="cs-CZ" sz="1800" b="1" i="0" dirty="0">
                <a:solidFill>
                  <a:srgbClr val="000000"/>
                </a:solidFill>
                <a:effectLst/>
                <a:latin typeface="Arial" panose="020B0604020202020204" pitchFamily="34" charset="0"/>
              </a:rPr>
              <a:t>b)</a:t>
            </a:r>
            <a:r>
              <a:rPr lang="cs-CZ" sz="1800" b="0" i="0" dirty="0">
                <a:solidFill>
                  <a:srgbClr val="000000"/>
                </a:solidFill>
                <a:effectLst/>
                <a:latin typeface="Arial" panose="020B0604020202020204" pitchFamily="34" charset="0"/>
              </a:rPr>
              <a:t> dálkového zpřístupnění údajů o dlužnících vedených v insolvenčním rejstříku v datové sadě podle jména, příjmení a bezvýznamového klientského identifikátoru insolvenčního rejstříku.</a:t>
            </a:r>
          </a:p>
          <a:p>
            <a:pPr algn="just"/>
            <a:endParaRPr lang="cs-CZ" sz="1800" dirty="0">
              <a:latin typeface="Arial" panose="020B0604020202020204" pitchFamily="34" charset="0"/>
            </a:endParaRPr>
          </a:p>
          <a:p>
            <a:pPr algn="just"/>
            <a:r>
              <a:rPr lang="cs-CZ" sz="1100" b="1" i="0" baseline="30000" dirty="0">
                <a:solidFill>
                  <a:srgbClr val="000000"/>
                </a:solidFill>
                <a:effectLst/>
                <a:latin typeface="Arial" panose="020B0604020202020204" pitchFamily="34" charset="0"/>
              </a:rPr>
              <a:t>75</a:t>
            </a:r>
            <a:r>
              <a:rPr lang="cs-CZ" sz="1100" b="1" i="0" dirty="0">
                <a:solidFill>
                  <a:srgbClr val="000000"/>
                </a:solidFill>
                <a:effectLst/>
                <a:latin typeface="Arial" panose="020B0604020202020204" pitchFamily="34" charset="0"/>
              </a:rPr>
              <a:t>)</a:t>
            </a:r>
            <a:r>
              <a:rPr lang="cs-CZ" sz="1100" b="0" i="0" dirty="0">
                <a:solidFill>
                  <a:srgbClr val="000000"/>
                </a:solidFill>
                <a:effectLst/>
                <a:latin typeface="Arial" panose="020B0604020202020204" pitchFamily="34" charset="0"/>
              </a:rPr>
              <a:t> § 12a zákona č. 12/2020 Sb., o právu na digitální služby a o změně některých zákonů.“.</a:t>
            </a:r>
          </a:p>
        </p:txBody>
      </p:sp>
    </p:spTree>
    <p:extLst>
      <p:ext uri="{BB962C8B-B14F-4D97-AF65-F5344CB8AC3E}">
        <p14:creationId xmlns:p14="http://schemas.microsoft.com/office/powerpoint/2010/main" val="173430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4909626" y="3771954"/>
            <a:ext cx="661181" cy="461665"/>
          </a:xfrm>
          <a:prstGeom prst="rect">
            <a:avLst/>
          </a:prstGeom>
          <a:noFill/>
        </p:spPr>
        <p:txBody>
          <a:bodyPr wrap="square" rtlCol="0">
            <a:spAutoFit/>
          </a:bodyPr>
          <a:lstStyle/>
          <a:p>
            <a:r>
              <a:rPr lang="cs-CZ" sz="2400" b="1" dirty="0">
                <a:solidFill>
                  <a:schemeClr val="bg1"/>
                </a:solidFill>
              </a:rPr>
              <a:t>DŘ</a:t>
            </a:r>
          </a:p>
        </p:txBody>
      </p:sp>
      <p:sp>
        <p:nvSpPr>
          <p:cNvPr id="3" name="TextovéPole 2">
            <a:extLst>
              <a:ext uri="{FF2B5EF4-FFF2-40B4-BE49-F238E27FC236}">
                <a16:creationId xmlns:a16="http://schemas.microsoft.com/office/drawing/2014/main" id="{E0E4EAF8-3BBF-4A66-9A20-12118A35A2AA}"/>
              </a:ext>
            </a:extLst>
          </p:cNvPr>
          <p:cNvSpPr txBox="1"/>
          <p:nvPr/>
        </p:nvSpPr>
        <p:spPr>
          <a:xfrm>
            <a:off x="835269" y="562708"/>
            <a:ext cx="11356732" cy="3754874"/>
          </a:xfrm>
          <a:prstGeom prst="rect">
            <a:avLst/>
          </a:prstGeom>
          <a:noFill/>
        </p:spPr>
        <p:txBody>
          <a:bodyPr wrap="square" rtlCol="0">
            <a:spAutoFit/>
          </a:bodyPr>
          <a:lstStyle/>
          <a:p>
            <a:r>
              <a:rPr lang="cs-CZ" b="1" dirty="0"/>
              <a:t>Realizace</a:t>
            </a:r>
            <a:r>
              <a:rPr lang="cs-CZ" dirty="0"/>
              <a:t>										</a:t>
            </a:r>
            <a:r>
              <a:rPr lang="cs-CZ" b="1" dirty="0"/>
              <a:t>Alternativa</a:t>
            </a:r>
          </a:p>
          <a:p>
            <a:endParaRPr lang="cs-CZ" dirty="0"/>
          </a:p>
          <a:p>
            <a:r>
              <a:rPr lang="cs-CZ" dirty="0"/>
              <a:t>08,30 – 09,00 		přihlášení účastníků			08,30 – 09,00 		přihlášení účastníků</a:t>
            </a:r>
          </a:p>
          <a:p>
            <a:r>
              <a:rPr lang="cs-CZ" dirty="0"/>
              <a:t>09,00 – 09,45 		první část				09,00 – 10,30 		první a druhá část</a:t>
            </a:r>
          </a:p>
          <a:p>
            <a:r>
              <a:rPr lang="cs-CZ" dirty="0"/>
              <a:t>09,45 – 10,00		přestávka				10,30 – 10,40		přestávka</a:t>
            </a:r>
          </a:p>
          <a:p>
            <a:r>
              <a:rPr lang="cs-CZ" dirty="0"/>
              <a:t>10,00 – 10,45		druhá část				10,40 – 12,10		třetí a čtvrtá část</a:t>
            </a:r>
          </a:p>
          <a:p>
            <a:r>
              <a:rPr lang="cs-CZ" dirty="0"/>
              <a:t>10,45 – 11,00		přestávka				12,10 – 12,30		přestávka</a:t>
            </a:r>
          </a:p>
          <a:p>
            <a:r>
              <a:rPr lang="cs-CZ" dirty="0"/>
              <a:t>11,00 – 11,45		třetí část				12,30 – 14,00		pátá a šestá část</a:t>
            </a:r>
          </a:p>
          <a:p>
            <a:r>
              <a:rPr lang="cs-CZ" dirty="0"/>
              <a:t>11,45 – 12,00		přestávka</a:t>
            </a:r>
          </a:p>
          <a:p>
            <a:r>
              <a:rPr lang="cs-CZ" dirty="0"/>
              <a:t>12,00 – 12,45		čtvrtá část</a:t>
            </a:r>
          </a:p>
          <a:p>
            <a:r>
              <a:rPr lang="cs-CZ" dirty="0"/>
              <a:t>12,45 – 13,00		přestávka		</a:t>
            </a:r>
            <a:r>
              <a:rPr lang="cs-CZ" b="1" dirty="0">
                <a:solidFill>
                  <a:srgbClr val="FF0000"/>
                </a:solidFill>
              </a:rPr>
              <a:t>Podmínky pro vydání osvědčení:</a:t>
            </a:r>
          </a:p>
          <a:p>
            <a:r>
              <a:rPr lang="cs-CZ" dirty="0"/>
              <a:t>13,00 – 13,45		pátá část		</a:t>
            </a:r>
            <a:r>
              <a:rPr lang="cs-CZ" b="1" dirty="0"/>
              <a:t>- Přítomnost po celou dobu akreditovaného kurzu –</a:t>
            </a:r>
          </a:p>
          <a:p>
            <a:r>
              <a:rPr lang="cs-CZ" dirty="0"/>
              <a:t>13,45 – 14,00		přestávka		</a:t>
            </a:r>
            <a:r>
              <a:rPr lang="cs-CZ" b="1" dirty="0"/>
              <a:t>zaznamenáno výukovým programem</a:t>
            </a:r>
          </a:p>
          <a:p>
            <a:r>
              <a:rPr lang="cs-CZ" dirty="0"/>
              <a:t>14,00 – 14,45		šestá část 		</a:t>
            </a:r>
            <a:r>
              <a:rPr lang="cs-CZ" b="1" dirty="0"/>
              <a:t>- Vyplnění závěrečného zpětného dotazníku</a:t>
            </a:r>
          </a:p>
          <a:p>
            <a:r>
              <a:rPr lang="cs-CZ" b="1" dirty="0"/>
              <a:t>					- Osvědčení zasíláme do datových stránek obce/města/MČ</a:t>
            </a:r>
          </a:p>
          <a:p>
            <a:endParaRPr lang="cs-CZ" b="1" dirty="0"/>
          </a:p>
          <a:p>
            <a:endParaRPr lang="cs-CZ" dirty="0"/>
          </a:p>
        </p:txBody>
      </p:sp>
    </p:spTree>
    <p:extLst>
      <p:ext uri="{BB962C8B-B14F-4D97-AF65-F5344CB8AC3E}">
        <p14:creationId xmlns:p14="http://schemas.microsoft.com/office/powerpoint/2010/main" val="59051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73AF3EF-3FBF-F16D-2FAF-DF85022BF35A}"/>
              </a:ext>
            </a:extLst>
          </p:cNvPr>
          <p:cNvSpPr txBox="1"/>
          <p:nvPr/>
        </p:nvSpPr>
        <p:spPr>
          <a:xfrm>
            <a:off x="1007706" y="0"/>
            <a:ext cx="11184294" cy="6678751"/>
          </a:xfrm>
          <a:prstGeom prst="rect">
            <a:avLst/>
          </a:prstGeom>
          <a:noFill/>
        </p:spPr>
        <p:txBody>
          <a:bodyPr wrap="square">
            <a:spAutoFit/>
          </a:bodyPr>
          <a:lstStyle/>
          <a:p>
            <a:pPr algn="just"/>
            <a:r>
              <a:rPr lang="cs-CZ" sz="2800" b="1" i="0" dirty="0">
                <a:solidFill>
                  <a:srgbClr val="000000"/>
                </a:solidFill>
                <a:effectLst/>
                <a:latin typeface="Arial" panose="020B0604020202020204" pitchFamily="34" charset="0"/>
              </a:rPr>
              <a:t>Novela zákona od 1.1.2023</a:t>
            </a:r>
          </a:p>
          <a:p>
            <a:pPr algn="just"/>
            <a:br>
              <a:rPr lang="cs-CZ" sz="2000" b="1" i="0" dirty="0">
                <a:solidFill>
                  <a:srgbClr val="000000"/>
                </a:solidFill>
                <a:effectLst/>
                <a:latin typeface="Arial" panose="020B0604020202020204" pitchFamily="34" charset="0"/>
              </a:rPr>
            </a:br>
            <a:r>
              <a:rPr lang="cs-CZ" sz="2000" b="1" i="0" dirty="0">
                <a:solidFill>
                  <a:srgbClr val="000000"/>
                </a:solidFill>
                <a:effectLst/>
                <a:latin typeface="Arial" panose="020B0604020202020204" pitchFamily="34" charset="0"/>
              </a:rPr>
              <a:t>1.</a:t>
            </a:r>
            <a:r>
              <a:rPr lang="cs-CZ" sz="2000" b="0" i="0" dirty="0">
                <a:solidFill>
                  <a:srgbClr val="000000"/>
                </a:solidFill>
                <a:effectLst/>
                <a:latin typeface="Arial" panose="020B0604020202020204" pitchFamily="34" charset="0"/>
              </a:rPr>
              <a:t> V § 420 odst. 4 se za slova „do insolvenčního rejstříku“ vkládají slova „nebo při prvním dotazu pomocí údajů umožňujících určit totožnost osoby na skutečnost, zda je tato osoba zapsána v insolvenčním rejstříku,“.</a:t>
            </a:r>
          </a:p>
          <a:p>
            <a:pPr algn="just"/>
            <a:r>
              <a:rPr lang="cs-CZ" sz="2000" b="1" i="0" dirty="0">
                <a:solidFill>
                  <a:srgbClr val="000000"/>
                </a:solidFill>
                <a:effectLst/>
                <a:latin typeface="Arial" panose="020B0604020202020204" pitchFamily="34" charset="0"/>
              </a:rPr>
              <a:t>2.</a:t>
            </a:r>
            <a:r>
              <a:rPr lang="cs-CZ" sz="2000" b="0" i="0" dirty="0">
                <a:solidFill>
                  <a:srgbClr val="000000"/>
                </a:solidFill>
                <a:effectLst/>
                <a:latin typeface="Arial" panose="020B0604020202020204" pitchFamily="34" charset="0"/>
              </a:rPr>
              <a:t> V § 432 odst. 5 úvodní část ustanovení zní: „Do 31. prosince 2024 je možné získávat informace o dlužnících z insolvenčního rejstříku zadáním údaje nebo kombinace údajů, které se zapisují do seznamu dlužníků; po tomto datu již není možné získat informace s využitím rodného čísla, ale s využitím bezvýznamového klientského identifikátoru insolvenčního rejstříku nebo bezvýznamového směrového identifikátoru</a:t>
            </a:r>
            <a:r>
              <a:rPr lang="cs-CZ" sz="2000" b="0" i="0" baseline="30000" dirty="0">
                <a:solidFill>
                  <a:srgbClr val="000000"/>
                </a:solidFill>
                <a:effectLst/>
                <a:latin typeface="Arial" panose="020B0604020202020204" pitchFamily="34" charset="0"/>
              </a:rPr>
              <a:t>75</a:t>
            </a:r>
            <a:r>
              <a:rPr lang="cs-CZ" sz="2000" b="0" i="0" dirty="0">
                <a:solidFill>
                  <a:srgbClr val="000000"/>
                </a:solidFill>
                <a:effectLst/>
                <a:latin typeface="Arial" panose="020B0604020202020204" pitchFamily="34" charset="0"/>
              </a:rPr>
              <a:t>). Ministerstvo zajistí nejpozději od 1. ledna 2024 službu“.</a:t>
            </a:r>
          </a:p>
          <a:p>
            <a:pPr algn="just"/>
            <a:r>
              <a:rPr lang="cs-CZ" sz="2000" b="1" i="0" dirty="0">
                <a:solidFill>
                  <a:srgbClr val="000000"/>
                </a:solidFill>
                <a:effectLst/>
                <a:latin typeface="Arial" panose="020B0604020202020204" pitchFamily="34" charset="0"/>
              </a:rPr>
              <a:t>3.</a:t>
            </a:r>
            <a:r>
              <a:rPr lang="cs-CZ" sz="2000" b="0" i="0" dirty="0">
                <a:solidFill>
                  <a:srgbClr val="000000"/>
                </a:solidFill>
                <a:effectLst/>
                <a:latin typeface="Arial" panose="020B0604020202020204" pitchFamily="34" charset="0"/>
              </a:rPr>
              <a:t> V § 432 odst. 5 písm. a) se slova „kombinace jména, příjmení, bydliště, data narození a bezvýznamového klientského identifikátoru insolvenčního rejstříku“ nahrazují slovy „údaje nebo kombinace údajů, které se zapisují do seznamu dlužníků,“ a za slova „nebo bezvýznamového směrového identifikátoru</a:t>
            </a:r>
            <a:r>
              <a:rPr lang="cs-CZ" sz="2000" b="0" i="0" baseline="30000" dirty="0">
                <a:solidFill>
                  <a:srgbClr val="000000"/>
                </a:solidFill>
                <a:effectLst/>
                <a:latin typeface="Arial" panose="020B0604020202020204" pitchFamily="34" charset="0"/>
              </a:rPr>
              <a:t>75</a:t>
            </a:r>
            <a:r>
              <a:rPr lang="cs-CZ" sz="2000" b="0" i="0" dirty="0">
                <a:solidFill>
                  <a:srgbClr val="000000"/>
                </a:solidFill>
                <a:effectLst/>
                <a:latin typeface="Arial" panose="020B0604020202020204" pitchFamily="34" charset="0"/>
              </a:rPr>
              <a:t>)“ se vkládají slova „v datové sadě podle bezvýznamového klientského identifikátoru insolvenčního rejstříku a dalších údajů, které jsou o konkrétním dlužníku vedeny“.</a:t>
            </a:r>
          </a:p>
          <a:p>
            <a:pPr algn="just"/>
            <a:r>
              <a:rPr lang="cs-CZ" sz="2000" b="1" i="0" dirty="0">
                <a:solidFill>
                  <a:srgbClr val="000000"/>
                </a:solidFill>
                <a:effectLst/>
                <a:latin typeface="Arial" panose="020B0604020202020204" pitchFamily="34" charset="0"/>
              </a:rPr>
              <a:t>4.</a:t>
            </a:r>
            <a:r>
              <a:rPr lang="cs-CZ" sz="2000" b="0" i="0" dirty="0">
                <a:solidFill>
                  <a:srgbClr val="000000"/>
                </a:solidFill>
                <a:effectLst/>
                <a:latin typeface="Arial" panose="020B0604020202020204" pitchFamily="34" charset="0"/>
              </a:rPr>
              <a:t> V § 432 odst. 5 písm. b) se za slova „insolvenčním rejstříku“ vkládají slova „formou přírůstků do seznamu dlužníků za určitý časový úsek“.</a:t>
            </a:r>
          </a:p>
          <a:p>
            <a:pPr algn="just"/>
            <a:r>
              <a:rPr lang="cs-CZ" sz="2000" b="1" i="0" dirty="0">
                <a:solidFill>
                  <a:srgbClr val="000000"/>
                </a:solidFill>
                <a:effectLst/>
                <a:latin typeface="Arial" panose="020B0604020202020204" pitchFamily="34" charset="0"/>
              </a:rPr>
              <a:t>5.</a:t>
            </a:r>
            <a:r>
              <a:rPr lang="cs-CZ" sz="2000" b="0" i="0" dirty="0">
                <a:solidFill>
                  <a:srgbClr val="000000"/>
                </a:solidFill>
                <a:effectLst/>
                <a:latin typeface="Arial" panose="020B0604020202020204" pitchFamily="34" charset="0"/>
              </a:rPr>
              <a:t> V § 432 se na konci odstavce 5 tečka nahrazuje čárkou a doplňuje se písmeno c), které zní:</a:t>
            </a:r>
          </a:p>
          <a:p>
            <a:pPr algn="just"/>
            <a:r>
              <a:rPr lang="cs-CZ" sz="2000" b="1" i="0" dirty="0">
                <a:solidFill>
                  <a:srgbClr val="000000"/>
                </a:solidFill>
                <a:effectLst/>
                <a:latin typeface="Arial" panose="020B0604020202020204" pitchFamily="34" charset="0"/>
              </a:rPr>
              <a:t>„c) dálkového zpřístupnění údajů podle písmene b) v datové sadě doplněné o bezvýznamový směrový identifikátor</a:t>
            </a:r>
            <a:r>
              <a:rPr lang="cs-CZ" sz="2000" b="1" i="0" baseline="30000" dirty="0">
                <a:solidFill>
                  <a:srgbClr val="000000"/>
                </a:solidFill>
                <a:effectLst/>
                <a:latin typeface="Arial" panose="020B0604020202020204" pitchFamily="34" charset="0"/>
              </a:rPr>
              <a:t>75</a:t>
            </a:r>
            <a:r>
              <a:rPr lang="cs-CZ" sz="2000" b="1" i="0" dirty="0">
                <a:solidFill>
                  <a:srgbClr val="000000"/>
                </a:solidFill>
                <a:effectLst/>
                <a:latin typeface="Arial" panose="020B0604020202020204" pitchFamily="34" charset="0"/>
              </a:rPr>
              <a:t>), prokáže-li uživatel služby svou totožnost.“.</a:t>
            </a:r>
          </a:p>
        </p:txBody>
      </p:sp>
    </p:spTree>
    <p:extLst>
      <p:ext uri="{BB962C8B-B14F-4D97-AF65-F5344CB8AC3E}">
        <p14:creationId xmlns:p14="http://schemas.microsoft.com/office/powerpoint/2010/main" val="4162324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1D174C6-7154-428C-3AD0-8D875C1A83E8}"/>
              </a:ext>
            </a:extLst>
          </p:cNvPr>
          <p:cNvSpPr txBox="1"/>
          <p:nvPr/>
        </p:nvSpPr>
        <p:spPr>
          <a:xfrm>
            <a:off x="1651518" y="569168"/>
            <a:ext cx="10114384" cy="5509200"/>
          </a:xfrm>
          <a:prstGeom prst="rect">
            <a:avLst/>
          </a:prstGeom>
          <a:noFill/>
        </p:spPr>
        <p:txBody>
          <a:bodyPr wrap="square">
            <a:spAutoFit/>
          </a:bodyPr>
          <a:lstStyle/>
          <a:p>
            <a:r>
              <a:rPr lang="cs-CZ" sz="3200" b="1" i="0" dirty="0">
                <a:solidFill>
                  <a:schemeClr val="tx1"/>
                </a:solidFill>
                <a:effectLst/>
                <a:latin typeface="Times New Roman" panose="02020603050405020304" pitchFamily="18" charset="0"/>
                <a:cs typeface="Times New Roman" panose="02020603050405020304" pitchFamily="18" charset="0"/>
              </a:rPr>
              <a:t>Dne 22. 9. 2023 byl ve Sbírce zákonů České republiky vyhlášen pod č. 284/2023 zákon </a:t>
            </a:r>
            <a:r>
              <a:rPr lang="cs-CZ" sz="3200" b="1" i="0" dirty="0">
                <a:solidFill>
                  <a:srgbClr val="FF0000"/>
                </a:solidFill>
                <a:effectLst/>
                <a:latin typeface="Times New Roman" panose="02020603050405020304" pitchFamily="18" charset="0"/>
                <a:cs typeface="Times New Roman" panose="02020603050405020304" pitchFamily="18" charset="0"/>
              </a:rPr>
              <a:t>o preventivní restrukturalizaci</a:t>
            </a:r>
            <a:r>
              <a:rPr lang="cs-CZ" sz="3200" b="1" i="0" dirty="0">
                <a:solidFill>
                  <a:schemeClr val="tx1"/>
                </a:solidFill>
                <a:effectLst/>
                <a:latin typeface="Times New Roman" panose="02020603050405020304" pitchFamily="18" charset="0"/>
                <a:cs typeface="Times New Roman" panose="02020603050405020304" pitchFamily="18" charset="0"/>
              </a:rPr>
              <a:t>, s účinností od 23. 9. 2023.</a:t>
            </a:r>
            <a:r>
              <a:rPr lang="cs-CZ" sz="3200" b="0" i="0" dirty="0">
                <a:solidFill>
                  <a:schemeClr val="tx1"/>
                </a:solidFill>
                <a:effectLst/>
                <a:latin typeface="Times New Roman" panose="02020603050405020304" pitchFamily="18" charset="0"/>
                <a:cs typeface="Times New Roman" panose="02020603050405020304" pitchFamily="18" charset="0"/>
              </a:rPr>
              <a:t> </a:t>
            </a:r>
            <a:r>
              <a:rPr lang="cs-CZ" sz="3200" b="1" i="0" dirty="0">
                <a:solidFill>
                  <a:schemeClr val="tx1"/>
                </a:solidFill>
                <a:effectLst/>
                <a:latin typeface="Times New Roman" panose="02020603050405020304" pitchFamily="18" charset="0"/>
                <a:cs typeface="Times New Roman" panose="02020603050405020304" pitchFamily="18" charset="0"/>
              </a:rPr>
              <a:t>Tímto zákonem současně dochází k částečné a také o více než rok opožděné transpozici směrnice EU 2019/1023 o rámcích preventivní restrukturalizace, o oddlužení a zákazech činnosti a opatřeních ke zvýšení účinnosti postupů restrukturalizace, insolvence a oddlužení a o změně směrnice (EU) 2017/1132 (směrnice o restrukturalizaci a insolvenci).</a:t>
            </a:r>
            <a:r>
              <a:rPr lang="cs-CZ" sz="3200" b="0" i="0" dirty="0">
                <a:solidFill>
                  <a:schemeClr val="tx1"/>
                </a:solidFill>
                <a:effectLst/>
                <a:latin typeface="Times New Roman" panose="02020603050405020304" pitchFamily="18" charset="0"/>
                <a:cs typeface="Times New Roman" panose="02020603050405020304" pitchFamily="18" charset="0"/>
              </a:rPr>
              <a:t> </a:t>
            </a:r>
            <a:r>
              <a:rPr lang="cs-CZ" sz="3200" b="1" i="0" dirty="0">
                <a:solidFill>
                  <a:schemeClr val="tx1"/>
                </a:solidFill>
                <a:effectLst/>
                <a:latin typeface="Times New Roman" panose="02020603050405020304" pitchFamily="18" charset="0"/>
                <a:cs typeface="Times New Roman" panose="02020603050405020304" pitchFamily="18" charset="0"/>
              </a:rPr>
              <a:t>Co tedy zákon o preventivní restrukturalizaci přináší?</a:t>
            </a:r>
            <a:r>
              <a:rPr lang="cs-CZ" sz="3200" b="0" i="0" dirty="0">
                <a:solidFill>
                  <a:schemeClr val="tx1"/>
                </a:solidFill>
                <a:effectLst/>
                <a:latin typeface="Times New Roman" panose="02020603050405020304" pitchFamily="18" charset="0"/>
                <a:cs typeface="Times New Roman" panose="02020603050405020304" pitchFamily="18" charset="0"/>
              </a:rPr>
              <a:t> </a:t>
            </a: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44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1D174C6-7154-428C-3AD0-8D875C1A83E8}"/>
              </a:ext>
            </a:extLst>
          </p:cNvPr>
          <p:cNvSpPr txBox="1"/>
          <p:nvPr/>
        </p:nvSpPr>
        <p:spPr>
          <a:xfrm>
            <a:off x="898849" y="85026"/>
            <a:ext cx="10394302" cy="6494085"/>
          </a:xfrm>
          <a:prstGeom prst="rect">
            <a:avLst/>
          </a:prstGeom>
          <a:noFill/>
        </p:spPr>
        <p:txBody>
          <a:bodyPr wrap="square">
            <a:spAutoFit/>
          </a:bodyPr>
          <a:lstStyle/>
          <a:p>
            <a:r>
              <a:rPr lang="cs-CZ" sz="3200" b="0" i="0" dirty="0">
                <a:solidFill>
                  <a:schemeClr val="tx1"/>
                </a:solidFill>
                <a:effectLst/>
                <a:latin typeface="Times New Roman" panose="02020603050405020304" pitchFamily="18" charset="0"/>
                <a:cs typeface="Times New Roman" panose="02020603050405020304" pitchFamily="18" charset="0"/>
              </a:rPr>
              <a:t>Zákon o preventivní restrukturalizaci dává podnikateli do rukou silné nástroje v podobě všeobecného nebo individuálního moratoria, které mohou značně omezit možnosti věřitelů uplatňovat vůči podnikateli své pohledávky individuální cestou. Smyslem preventivní restrukturalizace je umožnit podnikatelům ve finančních obtížích další pokračování v podnikání, například změnou složení, podmínek nebo struktury jejich majetku a závazků nebo jakékoliv části jejich kapitálové struktury včetně prodeje majetku nebo části podniku, jakož i provedením provozních změn. Cílem je pak udržení </a:t>
            </a:r>
            <a:r>
              <a:rPr lang="cs-CZ" sz="3200" b="0" i="0" dirty="0" err="1">
                <a:solidFill>
                  <a:schemeClr val="tx1"/>
                </a:solidFill>
                <a:effectLst/>
                <a:latin typeface="Times New Roman" panose="02020603050405020304" pitchFamily="18" charset="0"/>
                <a:cs typeface="Times New Roman" panose="02020603050405020304" pitchFamily="18" charset="0"/>
              </a:rPr>
              <a:t>going</a:t>
            </a:r>
            <a:r>
              <a:rPr lang="cs-CZ" sz="3200" b="0" i="0" dirty="0">
                <a:solidFill>
                  <a:schemeClr val="tx1"/>
                </a:solidFill>
                <a:effectLst/>
                <a:latin typeface="Times New Roman" panose="02020603050405020304" pitchFamily="18" charset="0"/>
                <a:cs typeface="Times New Roman" panose="02020603050405020304" pitchFamily="18" charset="0"/>
              </a:rPr>
              <a:t> </a:t>
            </a:r>
            <a:r>
              <a:rPr lang="cs-CZ" sz="3200" b="0" i="0" dirty="0" err="1">
                <a:solidFill>
                  <a:schemeClr val="tx1"/>
                </a:solidFill>
                <a:effectLst/>
                <a:latin typeface="Times New Roman" panose="02020603050405020304" pitchFamily="18" charset="0"/>
                <a:cs typeface="Times New Roman" panose="02020603050405020304" pitchFamily="18" charset="0"/>
              </a:rPr>
              <a:t>concern</a:t>
            </a:r>
            <a:r>
              <a:rPr lang="cs-CZ" sz="3200" b="0" i="0" dirty="0">
                <a:solidFill>
                  <a:schemeClr val="tx1"/>
                </a:solidFill>
                <a:effectLst/>
                <a:latin typeface="Times New Roman" panose="02020603050405020304" pitchFamily="18" charset="0"/>
                <a:cs typeface="Times New Roman" panose="02020603050405020304" pitchFamily="18" charset="0"/>
              </a:rPr>
              <a:t> obchodní korporace, která se sice nachází ve finančních obtížích, ale nikoliv ještě v úpadku ve formě platební neschopnosti. </a:t>
            </a:r>
            <a:endParaRPr lang="cs-C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144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F0090A1-A72B-0C97-EAF5-33154C33FB3C}"/>
              </a:ext>
            </a:extLst>
          </p:cNvPr>
          <p:cNvSpPr txBox="1"/>
          <p:nvPr/>
        </p:nvSpPr>
        <p:spPr>
          <a:xfrm>
            <a:off x="979715" y="18661"/>
            <a:ext cx="11212286" cy="6432530"/>
          </a:xfrm>
          <a:prstGeom prst="rect">
            <a:avLst/>
          </a:prstGeom>
          <a:noFill/>
        </p:spPr>
        <p:txBody>
          <a:bodyPr wrap="square">
            <a:spAutoFit/>
          </a:bodyPr>
          <a:lstStyle/>
          <a:p>
            <a:r>
              <a:rPr lang="cs-CZ" sz="3600" i="0" dirty="0">
                <a:solidFill>
                  <a:srgbClr val="333333"/>
                </a:solidFill>
                <a:effectLst/>
                <a:latin typeface="+mn-lt"/>
              </a:rPr>
              <a:t>Vláda by se neměla unáhlit a učinit při přípravě novely insolvenčního zákona populistické rozhodnutí. Odborníci se při expertní diskusi konané dne 3. ledna 2023 shodli na tom, že plošným zkrácením doby oddlužení z pěti na tři roky pro všechny dlužníky může vláda ukázat cestu, jak se vyhýbat plnění závazků, může dojít k rozdělení společnosti a ke zvýšení napětí mezi nesplácejícími a řádně splácejícími občany. Důsledkem nové úpravy bude výrazné snížení výtěžnosti oddlužení, na což mohou doplatit ztrátou více než 100 miliard korun soukromí a státní věřitelé.</a:t>
            </a:r>
          </a:p>
          <a:p>
            <a:r>
              <a:rPr lang="cs-CZ" sz="1600" dirty="0">
                <a:solidFill>
                  <a:srgbClr val="333333"/>
                </a:solidFill>
                <a:latin typeface="+mn-lt"/>
              </a:rPr>
              <a:t>Zdroj: Advokátní deník z 1.3.2022</a:t>
            </a:r>
            <a:endParaRPr lang="cs-CZ" sz="1600" dirty="0">
              <a:latin typeface="+mn-lt"/>
            </a:endParaRPr>
          </a:p>
        </p:txBody>
      </p:sp>
    </p:spTree>
    <p:extLst>
      <p:ext uri="{BB962C8B-B14F-4D97-AF65-F5344CB8AC3E}">
        <p14:creationId xmlns:p14="http://schemas.microsoft.com/office/powerpoint/2010/main" val="4014597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F925EE90-9AE8-A9B7-D7B6-E8076B4273FA}"/>
              </a:ext>
            </a:extLst>
          </p:cNvPr>
          <p:cNvSpPr txBox="1"/>
          <p:nvPr/>
        </p:nvSpPr>
        <p:spPr>
          <a:xfrm>
            <a:off x="189571" y="0"/>
            <a:ext cx="12002429" cy="6555641"/>
          </a:xfrm>
          <a:prstGeom prst="rect">
            <a:avLst/>
          </a:prstGeom>
          <a:noFill/>
        </p:spPr>
        <p:txBody>
          <a:bodyPr wrap="square">
            <a:spAutoFit/>
          </a:bodyPr>
          <a:lstStyle/>
          <a:p>
            <a:r>
              <a:rPr lang="cs-CZ" sz="2000" dirty="0"/>
              <a:t>§ 420 – Zrušené ustanovení</a:t>
            </a:r>
          </a:p>
          <a:p>
            <a:r>
              <a:rPr lang="cs-CZ" sz="2000" strike="sngStrike" dirty="0"/>
              <a:t>(4) Údaje podle odstavců 1 až 3 zapíše insolvenční soud do seznamu dlužníků, jakmile nastanou účinky spojené se zahájením insolvenčního řízení, nejpozději však do 7 dnů po tomto okamžiku; není-li mu některý z těchto údajů v uvedené době znám, zapíše jej insolvenční soud do seznamu dlužníků, jakmile v insolvenčním řízení vyjde najevo. Při zápisu osoby do insolvenčního rejstříku nebo při prvním dotazu pomocí údajů umožňujících určit totožnost osoby na skutečnost, zda je tato osoba zapsána v insolvenčním rejstříku, soud přidělí bezvýznamový klientský identifikátor insolvenčního rejstříku.</a:t>
            </a:r>
          </a:p>
          <a:p>
            <a:endParaRPr lang="cs-CZ" sz="2000" dirty="0"/>
          </a:p>
          <a:p>
            <a:r>
              <a:rPr lang="cs-CZ" sz="2000" b="1" dirty="0">
                <a:solidFill>
                  <a:srgbClr val="00B050"/>
                </a:solidFill>
              </a:rPr>
              <a:t>(4) Údaje podle odstavců 1 až 3 zapíše insolvenční soud do seznamu dlužníků, jakmile nastanou účinky spojené se zahájením insolvenčního řízení, nejpozději však do 7 dnů po tomto okamžiku; není-li mu některý z těchto údajů v uvedené době znám, zapíše jej insolvenční soud do seznamu dlužníků, jakmile v insolvenčním řízení vyjde najevo.</a:t>
            </a:r>
          </a:p>
          <a:p>
            <a:endParaRPr lang="cs-CZ" sz="2000" dirty="0"/>
          </a:p>
          <a:p>
            <a:r>
              <a:rPr lang="cs-CZ" sz="2000" dirty="0"/>
              <a:t>(5) Neprodleně po ustanovení insolvenčního správce zapíše insolvenční soud údaj o tom do seznamu dlužníků. Je-li insolvenční správce fyzickou osobou, zapisuje se do seznamu dlužníků jeho jméno, příjmení, sídlo, identifikační číslo, a nemá-li identifikační číslo, datum narození; je-li insolvenční správce právnickou osobou, zapisuje se do seznamu dlužníků jeho obchodní firma nebo název, sídlo a identifikační číslo.</a:t>
            </a:r>
          </a:p>
          <a:p>
            <a:endParaRPr lang="cs-CZ" sz="2000" dirty="0"/>
          </a:p>
          <a:p>
            <a:r>
              <a:rPr lang="cs-CZ" sz="2000" strike="sngStrike" dirty="0"/>
              <a:t>(6) Sdílení bezvýznamového klientského identifikátoru insolvenčního rejstříku nebo jeho užití k jiným účelům než k úkonům souvisejícím s identifikací osoby v insolvenčním rejstříku je zakázáno.</a:t>
            </a:r>
          </a:p>
        </p:txBody>
      </p:sp>
    </p:spTree>
    <p:extLst>
      <p:ext uri="{BB962C8B-B14F-4D97-AF65-F5344CB8AC3E}">
        <p14:creationId xmlns:p14="http://schemas.microsoft.com/office/powerpoint/2010/main" val="2844425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69FBACA-E2C3-756A-3169-685B808B03BC}"/>
              </a:ext>
            </a:extLst>
          </p:cNvPr>
          <p:cNvSpPr txBox="1"/>
          <p:nvPr/>
        </p:nvSpPr>
        <p:spPr>
          <a:xfrm>
            <a:off x="156118" y="89210"/>
            <a:ext cx="12035882" cy="6555641"/>
          </a:xfrm>
          <a:prstGeom prst="rect">
            <a:avLst/>
          </a:prstGeom>
          <a:noFill/>
        </p:spPr>
        <p:txBody>
          <a:bodyPr wrap="square">
            <a:spAutoFit/>
          </a:bodyPr>
          <a:lstStyle/>
          <a:p>
            <a:pPr algn="just"/>
            <a:r>
              <a:rPr lang="cs-CZ" sz="2000" b="1" i="0" dirty="0">
                <a:solidFill>
                  <a:srgbClr val="000000"/>
                </a:solidFill>
                <a:effectLst/>
                <a:latin typeface="Arial" panose="020B0604020202020204" pitchFamily="34" charset="0"/>
              </a:rPr>
              <a:t>Zrušené ustanovení:</a:t>
            </a:r>
          </a:p>
          <a:p>
            <a:pPr algn="just"/>
            <a:r>
              <a:rPr lang="cs-CZ" sz="2000" b="1" i="0" dirty="0">
                <a:solidFill>
                  <a:srgbClr val="FF8400"/>
                </a:solidFill>
                <a:effectLst/>
                <a:latin typeface="Arial" panose="020B0604020202020204" pitchFamily="34" charset="0"/>
              </a:rPr>
              <a:t>§ 432</a:t>
            </a:r>
          </a:p>
          <a:p>
            <a:pPr algn="l"/>
            <a:r>
              <a:rPr lang="cs-CZ" sz="2000" b="1" i="0" dirty="0">
                <a:solidFill>
                  <a:srgbClr val="08A8F8"/>
                </a:solidFill>
                <a:effectLst/>
                <a:latin typeface="Arial" panose="020B0604020202020204" pitchFamily="34" charset="0"/>
              </a:rPr>
              <a:t>Přechodné ustanovení</a:t>
            </a:r>
            <a:endParaRPr lang="cs-CZ" sz="2000" b="1"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(5)</a:t>
            </a:r>
            <a:r>
              <a:rPr lang="cs-CZ" sz="2000" b="0" i="0" dirty="0">
                <a:solidFill>
                  <a:srgbClr val="000000"/>
                </a:solidFill>
                <a:effectLst/>
                <a:latin typeface="Arial" panose="020B0604020202020204" pitchFamily="34" charset="0"/>
              </a:rPr>
              <a:t> Do 31. prosince 2024 je možné získávat informace o dlužnících z insolvenčního rejstříku zadáním údaje nebo kombinace údajů, které se zapisují do seznamu dlužníků; po tomto datu již není možné získat informace s využitím rodného čísla, ale s využitím bezvýznamového klientského identifikátoru insolvenčního rejstříku nebo bezvýznamového směrového identifikátoru</a:t>
            </a:r>
            <a:r>
              <a:rPr lang="cs-CZ" sz="2000" b="1" i="0" u="none" strike="noStrike" baseline="30000" dirty="0">
                <a:solidFill>
                  <a:srgbClr val="15679C"/>
                </a:solidFill>
                <a:effectLst/>
                <a:latin typeface="Arial" panose="020B0604020202020204" pitchFamily="34" charset="0"/>
                <a:hlinkClick r:id="rId2"/>
              </a:rPr>
              <a:t>75</a:t>
            </a:r>
            <a:r>
              <a:rPr lang="cs-CZ" sz="2000" b="1" i="0" u="none" strike="noStrike" dirty="0">
                <a:solidFill>
                  <a:srgbClr val="15679C"/>
                </a:solidFill>
                <a:effectLst/>
                <a:latin typeface="Arial" panose="020B0604020202020204" pitchFamily="34" charset="0"/>
                <a:hlinkClick r:id="rId2"/>
              </a:rPr>
              <a:t>)</a:t>
            </a:r>
            <a:r>
              <a:rPr lang="cs-CZ" sz="2000" b="0" i="0" dirty="0">
                <a:solidFill>
                  <a:srgbClr val="000000"/>
                </a:solidFill>
                <a:effectLst/>
                <a:latin typeface="Arial" panose="020B0604020202020204" pitchFamily="34" charset="0"/>
              </a:rPr>
              <a:t>. Ministerstvo zajistí nejpozději od 1. ledna 2024 službu</a:t>
            </a:r>
          </a:p>
          <a:p>
            <a:pPr algn="just"/>
            <a:endParaRPr lang="cs-CZ" sz="2000" b="0"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a)</a:t>
            </a:r>
            <a:r>
              <a:rPr lang="cs-CZ" sz="2000" b="0" i="0" dirty="0">
                <a:solidFill>
                  <a:srgbClr val="000000"/>
                </a:solidFill>
                <a:effectLst/>
                <a:latin typeface="Arial" panose="020B0604020202020204" pitchFamily="34" charset="0"/>
              </a:rPr>
              <a:t> dálkového získávání informace o dlužnících vedených v insolvenčním rejstříku zadáním údaje nebo kombinace údajů, které se zapisují do seznamu dlužníků, nebo bezvýznamového směrového identifikátoru</a:t>
            </a:r>
            <a:r>
              <a:rPr lang="cs-CZ" sz="2000" b="1" i="0" u="none" strike="noStrike" baseline="30000" dirty="0">
                <a:solidFill>
                  <a:srgbClr val="15679C"/>
                </a:solidFill>
                <a:effectLst/>
                <a:latin typeface="Arial" panose="020B0604020202020204" pitchFamily="34" charset="0"/>
                <a:hlinkClick r:id="rId2"/>
              </a:rPr>
              <a:t>75</a:t>
            </a:r>
            <a:r>
              <a:rPr lang="cs-CZ" sz="2000" b="1" i="0" u="none" strike="noStrike" dirty="0">
                <a:solidFill>
                  <a:srgbClr val="15679C"/>
                </a:solidFill>
                <a:effectLst/>
                <a:latin typeface="Arial" panose="020B0604020202020204" pitchFamily="34" charset="0"/>
                <a:hlinkClick r:id="rId2"/>
              </a:rPr>
              <a:t>)</a:t>
            </a:r>
            <a:r>
              <a:rPr lang="cs-CZ" sz="2000" b="0" i="0" dirty="0">
                <a:solidFill>
                  <a:srgbClr val="000000"/>
                </a:solidFill>
                <a:effectLst/>
                <a:latin typeface="Arial" panose="020B0604020202020204" pitchFamily="34" charset="0"/>
              </a:rPr>
              <a:t> v datové sadě podle bezvýznamového klientského identifikátoru insolvenčního rejstříku a dalších údajů, které jsou o konkrétním dlužníku vedeny; termín zpřístupnění služby zveřejní ministerstvo 30 dnů předem,</a:t>
            </a:r>
          </a:p>
          <a:p>
            <a:pPr algn="just"/>
            <a:endParaRPr lang="cs-CZ" sz="2000" b="0"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b)</a:t>
            </a:r>
            <a:r>
              <a:rPr lang="cs-CZ" sz="2000" b="0" i="0" dirty="0">
                <a:solidFill>
                  <a:srgbClr val="000000"/>
                </a:solidFill>
                <a:effectLst/>
                <a:latin typeface="Arial" panose="020B0604020202020204" pitchFamily="34" charset="0"/>
              </a:rPr>
              <a:t> dálkového zpřístupnění údajů o dlužnících vedených v insolvenčním rejstříku formou přírůstků do seznamu dlužníků za určitý časový úsek v datové sadě podle jména, příjmení a bezvýznamového klientského identifikátoru insolvenčního rejstříku,</a:t>
            </a:r>
          </a:p>
          <a:p>
            <a:pPr algn="just"/>
            <a:endParaRPr lang="cs-CZ" sz="2000" b="0"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c)</a:t>
            </a:r>
            <a:r>
              <a:rPr lang="cs-CZ" sz="2000" b="0" i="0" dirty="0">
                <a:solidFill>
                  <a:srgbClr val="000000"/>
                </a:solidFill>
                <a:effectLst/>
                <a:latin typeface="Arial" panose="020B0604020202020204" pitchFamily="34" charset="0"/>
              </a:rPr>
              <a:t> dálkového zpřístupnění údajů podle písmene b) v datové sadě doplněné o bezvýznamový směrový identifikátor</a:t>
            </a:r>
            <a:r>
              <a:rPr lang="cs-CZ" sz="2000" b="1" i="0" u="none" strike="noStrike" baseline="30000" dirty="0">
                <a:solidFill>
                  <a:srgbClr val="15679C"/>
                </a:solidFill>
                <a:effectLst/>
                <a:latin typeface="Arial" panose="020B0604020202020204" pitchFamily="34" charset="0"/>
                <a:hlinkClick r:id="rId2"/>
              </a:rPr>
              <a:t>75</a:t>
            </a:r>
            <a:r>
              <a:rPr lang="cs-CZ" sz="2000" b="1" i="0" u="none" strike="noStrike" dirty="0">
                <a:solidFill>
                  <a:srgbClr val="15679C"/>
                </a:solidFill>
                <a:effectLst/>
                <a:latin typeface="Arial" panose="020B0604020202020204" pitchFamily="34" charset="0"/>
                <a:hlinkClick r:id="rId2"/>
              </a:rPr>
              <a:t>)</a:t>
            </a:r>
            <a:r>
              <a:rPr lang="cs-CZ" sz="2000" b="0" i="0" dirty="0">
                <a:solidFill>
                  <a:srgbClr val="000000"/>
                </a:solidFill>
                <a:effectLst/>
                <a:latin typeface="Arial" panose="020B0604020202020204" pitchFamily="34" charset="0"/>
              </a:rPr>
              <a:t>, prokáže-li uživatel služby svou totožnost.</a:t>
            </a:r>
          </a:p>
        </p:txBody>
      </p:sp>
    </p:spTree>
    <p:extLst>
      <p:ext uri="{BB962C8B-B14F-4D97-AF65-F5344CB8AC3E}">
        <p14:creationId xmlns:p14="http://schemas.microsoft.com/office/powerpoint/2010/main" val="1172350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96C1CB7-0E37-3378-9892-D4E2AE2495AA}"/>
              </a:ext>
            </a:extLst>
          </p:cNvPr>
          <p:cNvSpPr txBox="1"/>
          <p:nvPr/>
        </p:nvSpPr>
        <p:spPr>
          <a:xfrm>
            <a:off x="312234" y="200723"/>
            <a:ext cx="11879766" cy="6617196"/>
          </a:xfrm>
          <a:prstGeom prst="rect">
            <a:avLst/>
          </a:prstGeom>
          <a:noFill/>
        </p:spPr>
        <p:txBody>
          <a:bodyPr wrap="square">
            <a:spAutoFit/>
          </a:bodyPr>
          <a:lstStyle/>
          <a:p>
            <a:pPr algn="l"/>
            <a:r>
              <a:rPr lang="cs-CZ" sz="2400" b="1" i="0" dirty="0">
                <a:solidFill>
                  <a:srgbClr val="404040"/>
                </a:solidFill>
                <a:effectLst/>
                <a:latin typeface="Arial" panose="020B0604020202020204" pitchFamily="34" charset="0"/>
              </a:rPr>
              <a:t>Přechodná ustanovení zavedena zákonem </a:t>
            </a:r>
            <a:r>
              <a:rPr lang="cs-CZ" sz="2400" b="1" i="0" u="none" strike="noStrike" dirty="0">
                <a:solidFill>
                  <a:srgbClr val="15679C"/>
                </a:solidFill>
                <a:effectLst/>
                <a:latin typeface="Arial" panose="020B0604020202020204" pitchFamily="34" charset="0"/>
                <a:hlinkClick r:id="rId2"/>
              </a:rPr>
              <a:t>č. 349/2023 Sb. Čl. LXXI</a:t>
            </a:r>
            <a:endParaRPr lang="cs-CZ" sz="2400" b="1" i="0" u="none" strike="noStrike" dirty="0">
              <a:solidFill>
                <a:srgbClr val="15679C"/>
              </a:solidFill>
              <a:effectLst/>
              <a:latin typeface="Arial" panose="020B0604020202020204" pitchFamily="34" charset="0"/>
            </a:endParaRPr>
          </a:p>
          <a:p>
            <a:pPr algn="l"/>
            <a:endParaRPr lang="cs-CZ" sz="2000" b="1" i="0" dirty="0">
              <a:solidFill>
                <a:srgbClr val="40404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1.</a:t>
            </a:r>
            <a:r>
              <a:rPr lang="cs-CZ" sz="2000" b="0" i="0" dirty="0">
                <a:solidFill>
                  <a:srgbClr val="000000"/>
                </a:solidFill>
                <a:effectLst/>
                <a:latin typeface="Arial" panose="020B0604020202020204" pitchFamily="34" charset="0"/>
              </a:rPr>
              <a:t> Příslušnost k vymáhání pohledávek podle zákona č. </a:t>
            </a:r>
            <a:r>
              <a:rPr lang="cs-CZ" sz="2000" b="0" i="0" u="none" strike="noStrike" dirty="0">
                <a:solidFill>
                  <a:srgbClr val="15679C"/>
                </a:solidFill>
                <a:effectLst/>
                <a:latin typeface="Arial" panose="020B0604020202020204" pitchFamily="34" charset="0"/>
                <a:hlinkClick r:id="rId3"/>
              </a:rPr>
              <a:t>182/2006 Sb.</a:t>
            </a:r>
            <a:r>
              <a:rPr lang="cs-CZ" sz="2000" b="0" i="0" dirty="0">
                <a:solidFill>
                  <a:srgbClr val="000000"/>
                </a:solidFill>
                <a:effectLst/>
                <a:latin typeface="Arial" panose="020B0604020202020204" pitchFamily="34" charset="0"/>
              </a:rPr>
              <a:t>, ve znění účinném přede dnem nabytí účinnosti tohoto zákona, které vznikly přede dnem nabytí účinnosti tohoto zákona, se řídí dosavadními právními předpisy, pokud byly předány k vymáhání soudnímu exekutorovi nebo přihlášeny do veřejné dražby.</a:t>
            </a:r>
          </a:p>
          <a:p>
            <a:pPr algn="just"/>
            <a:endParaRPr lang="cs-CZ" sz="2000" b="0"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2.</a:t>
            </a:r>
            <a:r>
              <a:rPr lang="cs-CZ" sz="2000" b="0" i="0" dirty="0">
                <a:solidFill>
                  <a:srgbClr val="000000"/>
                </a:solidFill>
                <a:effectLst/>
                <a:latin typeface="Arial" panose="020B0604020202020204" pitchFamily="34" charset="0"/>
              </a:rPr>
              <a:t> Příslušnost k vymáhání pokut uložených za přestupky podle </a:t>
            </a:r>
            <a:r>
              <a:rPr lang="cs-CZ" sz="2000" b="0" i="0" u="none" strike="noStrike" dirty="0">
                <a:solidFill>
                  <a:srgbClr val="15679C"/>
                </a:solidFill>
                <a:effectLst/>
                <a:latin typeface="Arial" panose="020B0604020202020204" pitchFamily="34" charset="0"/>
                <a:hlinkClick r:id="rId4"/>
              </a:rPr>
              <a:t>§ 418j</a:t>
            </a:r>
            <a:r>
              <a:rPr lang="cs-CZ" sz="2000" b="0" i="0" dirty="0">
                <a:solidFill>
                  <a:srgbClr val="000000"/>
                </a:solidFill>
                <a:effectLst/>
                <a:latin typeface="Arial" panose="020B0604020202020204" pitchFamily="34" charset="0"/>
              </a:rPr>
              <a:t> a </a:t>
            </a:r>
            <a:r>
              <a:rPr lang="cs-CZ" sz="2000" b="0" i="0" u="none" strike="noStrike" dirty="0">
                <a:solidFill>
                  <a:srgbClr val="15679C"/>
                </a:solidFill>
                <a:effectLst/>
                <a:latin typeface="Arial" panose="020B0604020202020204" pitchFamily="34" charset="0"/>
                <a:hlinkClick r:id="rId5"/>
              </a:rPr>
              <a:t>418k</a:t>
            </a:r>
            <a:r>
              <a:rPr lang="cs-CZ" sz="2000" b="0" i="0" dirty="0">
                <a:solidFill>
                  <a:srgbClr val="000000"/>
                </a:solidFill>
                <a:effectLst/>
                <a:latin typeface="Arial" panose="020B0604020202020204" pitchFamily="34" charset="0"/>
              </a:rPr>
              <a:t> zákona č. </a:t>
            </a:r>
            <a:r>
              <a:rPr lang="cs-CZ" sz="2000" b="0" i="0" u="none" strike="noStrike" dirty="0">
                <a:solidFill>
                  <a:srgbClr val="15679C"/>
                </a:solidFill>
                <a:effectLst/>
                <a:latin typeface="Arial" panose="020B0604020202020204" pitchFamily="34" charset="0"/>
                <a:hlinkClick r:id="rId3"/>
              </a:rPr>
              <a:t>182/2006 Sb.</a:t>
            </a:r>
            <a:r>
              <a:rPr lang="cs-CZ" sz="2000" b="0" i="0" dirty="0">
                <a:solidFill>
                  <a:srgbClr val="000000"/>
                </a:solidFill>
                <a:effectLst/>
                <a:latin typeface="Arial" panose="020B0604020202020204" pitchFamily="34" charset="0"/>
              </a:rPr>
              <a:t>, ve znění účinném přede dnem nabytí účinnosti tohoto zákona, které byly uloženy přede dnem nabytí účinnosti tohoto zákona, a nebyly předány k vymáhání soudnímu exekutorovi nebo přihlášeny do veřejné dražby, se řídí dosavadními právními předpisy do dne předání podkladů k jejich vymáhání celnímu úřadu.</a:t>
            </a:r>
          </a:p>
          <a:p>
            <a:pPr algn="just"/>
            <a:endParaRPr lang="cs-CZ" sz="2000" b="0" i="0" dirty="0">
              <a:solidFill>
                <a:srgbClr val="000000"/>
              </a:solidFill>
              <a:effectLst/>
              <a:latin typeface="Arial" panose="020B0604020202020204" pitchFamily="34" charset="0"/>
            </a:endParaRPr>
          </a:p>
          <a:p>
            <a:pPr algn="just"/>
            <a:r>
              <a:rPr lang="cs-CZ" sz="2000" b="1" i="0" dirty="0">
                <a:solidFill>
                  <a:srgbClr val="000000"/>
                </a:solidFill>
                <a:effectLst/>
                <a:latin typeface="Arial" panose="020B0604020202020204" pitchFamily="34" charset="0"/>
              </a:rPr>
              <a:t>3.</a:t>
            </a:r>
            <a:r>
              <a:rPr lang="cs-CZ" sz="2000" b="0" i="0" dirty="0">
                <a:solidFill>
                  <a:srgbClr val="000000"/>
                </a:solidFill>
                <a:effectLst/>
                <a:latin typeface="Arial" panose="020B0604020202020204" pitchFamily="34" charset="0"/>
              </a:rPr>
              <a:t> Orgán příslušný podle zákona č. </a:t>
            </a:r>
            <a:r>
              <a:rPr lang="cs-CZ" sz="2000" b="0" i="0" u="none" strike="noStrike" dirty="0">
                <a:solidFill>
                  <a:srgbClr val="15679C"/>
                </a:solidFill>
                <a:effectLst/>
                <a:latin typeface="Arial" panose="020B0604020202020204" pitchFamily="34" charset="0"/>
                <a:hlinkClick r:id="rId3"/>
              </a:rPr>
              <a:t>182/2006 Sb.</a:t>
            </a:r>
            <a:r>
              <a:rPr lang="cs-CZ" sz="2000" b="0" i="0" dirty="0">
                <a:solidFill>
                  <a:srgbClr val="000000"/>
                </a:solidFill>
                <a:effectLst/>
                <a:latin typeface="Arial" panose="020B0604020202020204" pitchFamily="34" charset="0"/>
              </a:rPr>
              <a:t>, ve znění účinném přede dnem nabytí účinnosti tohoto zákona, k vymáhání pohledávek uvedených v bodu 2 předá podklady k vymáhání těchto pohledávek celnímu úřadu nejpozději do 30. června 2024, pokud nebyla pro tyto pohledávky přede dnem nabytí účinnosti tohoto zákona nařízena daňová exekuce; jinak je předá do 31. prosince 2024.</a:t>
            </a:r>
          </a:p>
          <a:p>
            <a:pPr algn="l"/>
            <a:r>
              <a:rPr lang="cs-CZ" sz="2000" b="1" i="0" dirty="0">
                <a:solidFill>
                  <a:srgbClr val="404040"/>
                </a:solidFill>
                <a:effectLst/>
                <a:latin typeface="Arial" panose="020B0604020202020204" pitchFamily="34" charset="0"/>
              </a:rPr>
              <a:t>Přechodné ustanovení zavedeno zákonem </a:t>
            </a:r>
            <a:r>
              <a:rPr lang="cs-CZ" sz="2000" b="1" i="0" u="none" strike="noStrike" dirty="0">
                <a:solidFill>
                  <a:srgbClr val="15679C"/>
                </a:solidFill>
                <a:effectLst/>
                <a:latin typeface="Arial" panose="020B0604020202020204" pitchFamily="34" charset="0"/>
                <a:hlinkClick r:id="rId6"/>
              </a:rPr>
              <a:t>č. 462/2023 Sb. Čl. XI</a:t>
            </a:r>
            <a:endParaRPr lang="cs-CZ" sz="2000" b="1" i="0" u="none" strike="noStrike" dirty="0">
              <a:solidFill>
                <a:srgbClr val="15679C"/>
              </a:solidFill>
              <a:effectLst/>
              <a:latin typeface="Arial" panose="020B0604020202020204" pitchFamily="34" charset="0"/>
            </a:endParaRPr>
          </a:p>
          <a:p>
            <a:pPr algn="l"/>
            <a:endParaRPr lang="cs-CZ" sz="2000" b="1" i="0" dirty="0">
              <a:solidFill>
                <a:srgbClr val="404040"/>
              </a:solidFill>
              <a:effectLst/>
              <a:latin typeface="Arial" panose="020B0604020202020204" pitchFamily="34" charset="0"/>
            </a:endParaRPr>
          </a:p>
          <a:p>
            <a:pPr algn="just"/>
            <a:r>
              <a:rPr lang="cs-CZ" sz="2000" b="0" i="0" dirty="0">
                <a:solidFill>
                  <a:srgbClr val="000000"/>
                </a:solidFill>
                <a:effectLst/>
                <a:latin typeface="Arial" panose="020B0604020202020204" pitchFamily="34" charset="0"/>
              </a:rPr>
              <a:t>Na pohledávky přihlášené přede dnem nabytí účinnosti tohoto zákona se použije zákon č. </a:t>
            </a:r>
            <a:r>
              <a:rPr lang="cs-CZ" sz="2000" b="0" i="0" u="none" strike="noStrike" dirty="0">
                <a:solidFill>
                  <a:srgbClr val="15679C"/>
                </a:solidFill>
                <a:effectLst/>
                <a:latin typeface="Arial" panose="020B0604020202020204" pitchFamily="34" charset="0"/>
                <a:hlinkClick r:id="rId3"/>
              </a:rPr>
              <a:t>182/2006 Sb.</a:t>
            </a:r>
            <a:r>
              <a:rPr lang="cs-CZ" sz="2000" b="0" i="0" dirty="0">
                <a:solidFill>
                  <a:srgbClr val="000000"/>
                </a:solidFill>
                <a:effectLst/>
                <a:latin typeface="Arial" panose="020B0604020202020204" pitchFamily="34" charset="0"/>
              </a:rPr>
              <a:t>, ve znění účinném přede dnem nabytí účinnosti tohoto zákona.</a:t>
            </a:r>
          </a:p>
        </p:txBody>
      </p:sp>
    </p:spTree>
    <p:extLst>
      <p:ext uri="{BB962C8B-B14F-4D97-AF65-F5344CB8AC3E}">
        <p14:creationId xmlns:p14="http://schemas.microsoft.com/office/powerpoint/2010/main" val="2584374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73AF3EF-3FBF-F16D-2FAF-DF85022BF35A}"/>
              </a:ext>
            </a:extLst>
          </p:cNvPr>
          <p:cNvSpPr txBox="1"/>
          <p:nvPr/>
        </p:nvSpPr>
        <p:spPr>
          <a:xfrm>
            <a:off x="541176" y="0"/>
            <a:ext cx="11650823" cy="6986528"/>
          </a:xfrm>
          <a:prstGeom prst="rect">
            <a:avLst/>
          </a:prstGeom>
          <a:noFill/>
        </p:spPr>
        <p:txBody>
          <a:bodyPr wrap="square">
            <a:spAutoFit/>
          </a:bodyPr>
          <a:lstStyle/>
          <a:p>
            <a:pPr algn="just"/>
            <a:r>
              <a:rPr lang="cs-CZ" sz="2800" b="1" i="0" dirty="0">
                <a:solidFill>
                  <a:srgbClr val="000000"/>
                </a:solidFill>
                <a:effectLst/>
                <a:latin typeface="Times New Roman" panose="02020603050405020304" pitchFamily="18" charset="0"/>
                <a:cs typeface="Times New Roman" panose="02020603050405020304" pitchFamily="18" charset="0"/>
              </a:rPr>
              <a:t>Novela zákona rok 2024, 2025…?</a:t>
            </a:r>
            <a:r>
              <a:rPr lang="cs-CZ" sz="2800" b="1" dirty="0">
                <a:latin typeface="Times New Roman" panose="02020603050405020304" pitchFamily="18" charset="0"/>
                <a:cs typeface="Times New Roman" panose="02020603050405020304" pitchFamily="18" charset="0"/>
              </a:rPr>
              <a:t> </a:t>
            </a:r>
            <a:r>
              <a:rPr lang="cs-CZ" sz="2800" b="1" i="0" dirty="0">
                <a:solidFill>
                  <a:srgbClr val="333333"/>
                </a:solidFill>
                <a:effectLst/>
                <a:latin typeface="Times New Roman" panose="02020603050405020304" pitchFamily="18" charset="0"/>
                <a:cs typeface="Times New Roman" panose="02020603050405020304" pitchFamily="18" charset="0"/>
              </a:rPr>
              <a:t>Klíčové prvky novely schválené vládou 21.6.2023:</a:t>
            </a:r>
          </a:p>
          <a:p>
            <a:pPr algn="just"/>
            <a:endParaRPr lang="cs-CZ" sz="2800" b="0" i="0" dirty="0">
              <a:solidFill>
                <a:srgbClr val="333333"/>
              </a:solidFill>
              <a:effectLst/>
              <a:latin typeface="Times New Roman" panose="02020603050405020304" pitchFamily="18" charset="0"/>
              <a:cs typeface="Times New Roman" panose="02020603050405020304" pitchFamily="18" charset="0"/>
            </a:endParaRPr>
          </a:p>
          <a:p>
            <a:pPr algn="l">
              <a:buFont typeface="+mj-lt"/>
              <a:buAutoNum type="arabicPeriod"/>
            </a:pPr>
            <a:r>
              <a:rPr lang="cs-CZ" sz="2800" b="1" i="0" dirty="0">
                <a:solidFill>
                  <a:srgbClr val="333333"/>
                </a:solidFill>
                <a:effectLst/>
                <a:latin typeface="Times New Roman" panose="02020603050405020304" pitchFamily="18" charset="0"/>
                <a:cs typeface="Times New Roman" panose="02020603050405020304" pitchFamily="18" charset="0"/>
              </a:rPr>
              <a:t>Zkrácení</a:t>
            </a:r>
            <a:r>
              <a:rPr lang="cs-CZ" sz="2800" b="0" i="0" dirty="0">
                <a:solidFill>
                  <a:srgbClr val="333333"/>
                </a:solidFill>
                <a:effectLst/>
                <a:latin typeface="Times New Roman" panose="02020603050405020304" pitchFamily="18" charset="0"/>
                <a:cs typeface="Times New Roman" panose="02020603050405020304" pitchFamily="18" charset="0"/>
              </a:rPr>
              <a:t> stávající </a:t>
            </a:r>
            <a:r>
              <a:rPr lang="cs-CZ" sz="2800" b="1" i="0" dirty="0">
                <a:solidFill>
                  <a:srgbClr val="333333"/>
                </a:solidFill>
                <a:effectLst/>
                <a:latin typeface="Times New Roman" panose="02020603050405020304" pitchFamily="18" charset="0"/>
                <a:cs typeface="Times New Roman" panose="02020603050405020304" pitchFamily="18" charset="0"/>
              </a:rPr>
              <a:t>délky doby oddlužení z dosavadních 5 let na 3 roky</a:t>
            </a:r>
            <a:r>
              <a:rPr lang="cs-CZ" sz="2800" b="0" i="0" dirty="0">
                <a:solidFill>
                  <a:srgbClr val="333333"/>
                </a:solidFill>
                <a:effectLst/>
                <a:latin typeface="Times New Roman" panose="02020603050405020304" pitchFamily="18" charset="0"/>
                <a:cs typeface="Times New Roman" panose="02020603050405020304" pitchFamily="18" charset="0"/>
              </a:rPr>
              <a:t>.</a:t>
            </a:r>
          </a:p>
          <a:p>
            <a:pPr algn="l">
              <a:buFont typeface="+mj-lt"/>
              <a:buAutoNum type="arabicPeriod"/>
            </a:pPr>
            <a:r>
              <a:rPr lang="cs-CZ" sz="2800" b="0" i="0" dirty="0">
                <a:solidFill>
                  <a:srgbClr val="333333"/>
                </a:solidFill>
                <a:effectLst/>
                <a:latin typeface="Times New Roman" panose="02020603050405020304" pitchFamily="18" charset="0"/>
                <a:cs typeface="Times New Roman" panose="02020603050405020304" pitchFamily="18" charset="0"/>
              </a:rPr>
              <a:t>Posílení opatření, která působí proti možnému zneužití institutu oddlužení ze strany nepoctivého dlužníka. Po celou dobu je kladen </a:t>
            </a:r>
            <a:r>
              <a:rPr lang="cs-CZ" sz="2800" b="1" i="0" dirty="0">
                <a:solidFill>
                  <a:srgbClr val="333333"/>
                </a:solidFill>
                <a:effectLst/>
                <a:latin typeface="Times New Roman" panose="02020603050405020304" pitchFamily="18" charset="0"/>
                <a:cs typeface="Times New Roman" panose="02020603050405020304" pitchFamily="18" charset="0"/>
              </a:rPr>
              <a:t>důraz na poctivost dlužníka</a:t>
            </a:r>
            <a:r>
              <a:rPr lang="cs-CZ" sz="2800" b="0" i="0" dirty="0">
                <a:solidFill>
                  <a:srgbClr val="333333"/>
                </a:solidFill>
                <a:effectLst/>
                <a:latin typeface="Times New Roman" panose="02020603050405020304" pitchFamily="18" charset="0"/>
                <a:cs typeface="Times New Roman" panose="02020603050405020304" pitchFamily="18" charset="0"/>
              </a:rPr>
              <a:t>.</a:t>
            </a:r>
          </a:p>
          <a:p>
            <a:pPr algn="l">
              <a:buFont typeface="+mj-lt"/>
              <a:buAutoNum type="arabicPeriod"/>
            </a:pPr>
            <a:r>
              <a:rPr lang="cs-CZ" sz="2800" b="0" i="0" dirty="0">
                <a:solidFill>
                  <a:srgbClr val="333333"/>
                </a:solidFill>
                <a:effectLst/>
                <a:latin typeface="Times New Roman" panose="02020603050405020304" pitchFamily="18" charset="0"/>
                <a:cs typeface="Times New Roman" panose="02020603050405020304" pitchFamily="18" charset="0"/>
              </a:rPr>
              <a:t>Návrh také zajišťuje, aby dlužník v oddlužení </a:t>
            </a:r>
            <a:r>
              <a:rPr lang="cs-CZ" sz="2800" b="1" i="0" dirty="0">
                <a:solidFill>
                  <a:srgbClr val="333333"/>
                </a:solidFill>
                <a:effectLst/>
                <a:latin typeface="Times New Roman" panose="02020603050405020304" pitchFamily="18" charset="0"/>
                <a:cs typeface="Times New Roman" panose="02020603050405020304" pitchFamily="18" charset="0"/>
              </a:rPr>
              <a:t>splácel adekvátní částky a nesnižoval své příjmy</a:t>
            </a:r>
            <a:r>
              <a:rPr lang="cs-CZ" sz="2800" b="0" i="0" dirty="0">
                <a:solidFill>
                  <a:srgbClr val="333333"/>
                </a:solidFill>
                <a:effectLst/>
                <a:latin typeface="Times New Roman" panose="02020603050405020304" pitchFamily="18" charset="0"/>
                <a:cs typeface="Times New Roman" panose="02020603050405020304" pitchFamily="18" charset="0"/>
              </a:rPr>
              <a:t>. Dlužník musí v průběhu plnění splátkového kalendáře plně využívat svůj příjmový potenciál a dosahovat adekvátní mzdy, popř. jiného příjmu. Zájmy věřitelů jsou tudíž v oddlužení uspokojivě chráněny.</a:t>
            </a:r>
          </a:p>
          <a:p>
            <a:pPr algn="l">
              <a:buFont typeface="+mj-lt"/>
              <a:buAutoNum type="arabicPeriod"/>
            </a:pPr>
            <a:r>
              <a:rPr lang="cs-CZ" sz="2800" b="0" i="0" dirty="0">
                <a:solidFill>
                  <a:srgbClr val="333333"/>
                </a:solidFill>
                <a:effectLst/>
                <a:latin typeface="Times New Roman" panose="02020603050405020304" pitchFamily="18" charset="0"/>
                <a:cs typeface="Times New Roman" panose="02020603050405020304" pitchFamily="18" charset="0"/>
              </a:rPr>
              <a:t>Návrh ctí, že režimy oddlužení pro podnikající i nepodnikající fyzické osoby byly v nejpodstatnějších parametrech sjednoceny.</a:t>
            </a:r>
          </a:p>
          <a:p>
            <a:pPr algn="l">
              <a:buFont typeface="+mj-lt"/>
              <a:buAutoNum type="arabicPeriod"/>
            </a:pPr>
            <a:r>
              <a:rPr lang="cs-CZ" sz="2800" b="0" i="0" dirty="0">
                <a:solidFill>
                  <a:srgbClr val="333333"/>
                </a:solidFill>
                <a:effectLst/>
                <a:latin typeface="Times New Roman" panose="02020603050405020304" pitchFamily="18" charset="0"/>
                <a:cs typeface="Times New Roman" panose="02020603050405020304" pitchFamily="18" charset="0"/>
              </a:rPr>
              <a:t>K přednostnímu uspokojení věřitelů pohledávek z výživného, zpravidla matek samoživitelek, návrh umožňuje provádět exekuční srážky ze mzdy dlužníka i po zahájení insolvenčního řízení.</a:t>
            </a:r>
          </a:p>
        </p:txBody>
      </p:sp>
    </p:spTree>
    <p:extLst>
      <p:ext uri="{BB962C8B-B14F-4D97-AF65-F5344CB8AC3E}">
        <p14:creationId xmlns:p14="http://schemas.microsoft.com/office/powerpoint/2010/main" val="3303885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1"/>
          <p:cNvSpPr/>
          <p:nvPr/>
        </p:nvSpPr>
        <p:spPr>
          <a:xfrm>
            <a:off x="1708733" y="450004"/>
            <a:ext cx="2163182" cy="893024"/>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Zahájení insolvenčního řízení</a:t>
            </a:r>
            <a:endParaRPr/>
          </a:p>
        </p:txBody>
      </p:sp>
      <p:sp>
        <p:nvSpPr>
          <p:cNvPr id="371" name="Google Shape;371;p51"/>
          <p:cNvSpPr/>
          <p:nvPr/>
        </p:nvSpPr>
        <p:spPr>
          <a:xfrm>
            <a:off x="1739714" y="1766376"/>
            <a:ext cx="2163183" cy="882650"/>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Rozhodnutí soudu o úpadku</a:t>
            </a:r>
            <a:endParaRPr/>
          </a:p>
        </p:txBody>
      </p:sp>
      <p:sp>
        <p:nvSpPr>
          <p:cNvPr id="372" name="Google Shape;372;p51"/>
          <p:cNvSpPr/>
          <p:nvPr/>
        </p:nvSpPr>
        <p:spPr>
          <a:xfrm>
            <a:off x="1791907" y="3072374"/>
            <a:ext cx="2168907" cy="881665"/>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Přihláška pohledávek</a:t>
            </a:r>
            <a:endParaRPr/>
          </a:p>
        </p:txBody>
      </p:sp>
      <p:sp>
        <p:nvSpPr>
          <p:cNvPr id="373" name="Google Shape;373;p51"/>
          <p:cNvSpPr/>
          <p:nvPr/>
        </p:nvSpPr>
        <p:spPr>
          <a:xfrm>
            <a:off x="1823212" y="4377387"/>
            <a:ext cx="2137602" cy="898703"/>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Přezkumné jednání</a:t>
            </a:r>
            <a:endParaRPr/>
          </a:p>
        </p:txBody>
      </p:sp>
      <p:sp>
        <p:nvSpPr>
          <p:cNvPr id="374" name="Google Shape;374;p51"/>
          <p:cNvSpPr/>
          <p:nvPr/>
        </p:nvSpPr>
        <p:spPr>
          <a:xfrm>
            <a:off x="1823212" y="5699438"/>
            <a:ext cx="2137602" cy="819463"/>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Rozhodnutí o skončení insolvence</a:t>
            </a:r>
            <a:endParaRPr/>
          </a:p>
        </p:txBody>
      </p:sp>
      <p:cxnSp>
        <p:nvCxnSpPr>
          <p:cNvPr id="375" name="Google Shape;375;p51"/>
          <p:cNvCxnSpPr/>
          <p:nvPr/>
        </p:nvCxnSpPr>
        <p:spPr>
          <a:xfrm>
            <a:off x="4241511" y="874714"/>
            <a:ext cx="7079019" cy="2829"/>
          </a:xfrm>
          <a:prstGeom prst="straightConnector1">
            <a:avLst/>
          </a:prstGeom>
          <a:noFill/>
          <a:ln w="9525" cap="rnd" cmpd="sng">
            <a:solidFill>
              <a:srgbClr val="D2D2D2"/>
            </a:solidFill>
            <a:prstDash val="solid"/>
            <a:round/>
            <a:headEnd type="none" w="sm" len="sm"/>
            <a:tailEnd type="none" w="sm" len="sm"/>
          </a:ln>
        </p:spPr>
      </p:cxnSp>
      <p:cxnSp>
        <p:nvCxnSpPr>
          <p:cNvPr id="376" name="Google Shape;376;p51"/>
          <p:cNvCxnSpPr/>
          <p:nvPr/>
        </p:nvCxnSpPr>
        <p:spPr>
          <a:xfrm>
            <a:off x="4357690" y="2358579"/>
            <a:ext cx="1630986" cy="0"/>
          </a:xfrm>
          <a:prstGeom prst="straightConnector1">
            <a:avLst/>
          </a:prstGeom>
          <a:noFill/>
          <a:ln w="9525" cap="rnd" cmpd="sng">
            <a:solidFill>
              <a:srgbClr val="D2D2D2"/>
            </a:solidFill>
            <a:prstDash val="solid"/>
            <a:round/>
            <a:headEnd type="none" w="sm" len="sm"/>
            <a:tailEnd type="none" w="sm" len="sm"/>
          </a:ln>
        </p:spPr>
      </p:cxnSp>
      <p:cxnSp>
        <p:nvCxnSpPr>
          <p:cNvPr id="377" name="Google Shape;377;p51"/>
          <p:cNvCxnSpPr/>
          <p:nvPr/>
        </p:nvCxnSpPr>
        <p:spPr>
          <a:xfrm>
            <a:off x="6094412" y="3596471"/>
            <a:ext cx="2508675" cy="22492"/>
          </a:xfrm>
          <a:prstGeom prst="straightConnector1">
            <a:avLst/>
          </a:prstGeom>
          <a:noFill/>
          <a:ln w="9525" cap="rnd" cmpd="sng">
            <a:solidFill>
              <a:srgbClr val="D2D2D2"/>
            </a:solidFill>
            <a:prstDash val="solid"/>
            <a:round/>
            <a:headEnd type="none" w="sm" len="sm"/>
            <a:tailEnd type="none" w="sm" len="sm"/>
          </a:ln>
        </p:spPr>
      </p:cxnSp>
      <p:cxnSp>
        <p:nvCxnSpPr>
          <p:cNvPr id="378" name="Google Shape;378;p51"/>
          <p:cNvCxnSpPr/>
          <p:nvPr/>
        </p:nvCxnSpPr>
        <p:spPr>
          <a:xfrm>
            <a:off x="6094412" y="4779113"/>
            <a:ext cx="3796563" cy="47625"/>
          </a:xfrm>
          <a:prstGeom prst="straightConnector1">
            <a:avLst/>
          </a:prstGeom>
          <a:noFill/>
          <a:ln w="9525" cap="rnd" cmpd="sng">
            <a:solidFill>
              <a:srgbClr val="D2D2D2"/>
            </a:solidFill>
            <a:prstDash val="solid"/>
            <a:round/>
            <a:headEnd type="none" w="sm" len="sm"/>
            <a:tailEnd type="none" w="sm" len="sm"/>
          </a:ln>
        </p:spPr>
      </p:cxnSp>
      <p:cxnSp>
        <p:nvCxnSpPr>
          <p:cNvPr id="379" name="Google Shape;379;p51"/>
          <p:cNvCxnSpPr/>
          <p:nvPr/>
        </p:nvCxnSpPr>
        <p:spPr>
          <a:xfrm>
            <a:off x="4345391" y="6124742"/>
            <a:ext cx="6975139" cy="21175"/>
          </a:xfrm>
          <a:prstGeom prst="straightConnector1">
            <a:avLst/>
          </a:prstGeom>
          <a:noFill/>
          <a:ln w="9525" cap="rnd" cmpd="sng">
            <a:solidFill>
              <a:srgbClr val="D2D2D2"/>
            </a:solidFill>
            <a:prstDash val="solid"/>
            <a:round/>
            <a:headEnd type="none" w="sm" len="sm"/>
            <a:tailEnd type="none" w="sm" len="sm"/>
          </a:ln>
        </p:spPr>
      </p:cxnSp>
      <p:cxnSp>
        <p:nvCxnSpPr>
          <p:cNvPr id="380" name="Google Shape;380;p51"/>
          <p:cNvCxnSpPr/>
          <p:nvPr/>
        </p:nvCxnSpPr>
        <p:spPr>
          <a:xfrm>
            <a:off x="4357690" y="928689"/>
            <a:ext cx="0" cy="1364356"/>
          </a:xfrm>
          <a:prstGeom prst="straightConnector1">
            <a:avLst/>
          </a:prstGeom>
          <a:noFill/>
          <a:ln w="9525" cap="rnd" cmpd="sng">
            <a:solidFill>
              <a:srgbClr val="D2D2D2"/>
            </a:solidFill>
            <a:prstDash val="solid"/>
            <a:round/>
            <a:headEnd type="triangle" w="lg" len="lg"/>
            <a:tailEnd type="triangle" w="lg" len="lg"/>
          </a:ln>
        </p:spPr>
      </p:cxnSp>
      <p:sp>
        <p:nvSpPr>
          <p:cNvPr id="381" name="Google Shape;381;p51"/>
          <p:cNvSpPr/>
          <p:nvPr/>
        </p:nvSpPr>
        <p:spPr>
          <a:xfrm>
            <a:off x="4652965" y="1187454"/>
            <a:ext cx="1441447" cy="884235"/>
          </a:xfrm>
          <a:prstGeom prst="ellipse">
            <a:avLst/>
          </a:prstGeom>
          <a:solidFill>
            <a:srgbClr val="F4B083"/>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Exekuční příkaz</a:t>
            </a:r>
            <a:endParaRPr/>
          </a:p>
        </p:txBody>
      </p:sp>
      <p:cxnSp>
        <p:nvCxnSpPr>
          <p:cNvPr id="382" name="Google Shape;382;p51"/>
          <p:cNvCxnSpPr/>
          <p:nvPr/>
        </p:nvCxnSpPr>
        <p:spPr>
          <a:xfrm flipH="1">
            <a:off x="4352289" y="2453137"/>
            <a:ext cx="34132" cy="3551683"/>
          </a:xfrm>
          <a:prstGeom prst="straightConnector1">
            <a:avLst/>
          </a:prstGeom>
          <a:noFill/>
          <a:ln w="9525" cap="rnd" cmpd="sng">
            <a:solidFill>
              <a:srgbClr val="D2D2D2"/>
            </a:solidFill>
            <a:prstDash val="solid"/>
            <a:round/>
            <a:headEnd type="triangle" w="lg" len="lg"/>
            <a:tailEnd type="triangle" w="lg" len="lg"/>
          </a:ln>
        </p:spPr>
      </p:cxnSp>
      <p:sp>
        <p:nvSpPr>
          <p:cNvPr id="383" name="Google Shape;383;p51"/>
          <p:cNvSpPr/>
          <p:nvPr/>
        </p:nvSpPr>
        <p:spPr>
          <a:xfrm>
            <a:off x="6486526" y="2090739"/>
            <a:ext cx="1930578" cy="1053448"/>
          </a:xfrm>
          <a:prstGeom prst="ellipse">
            <a:avLst/>
          </a:prstGeom>
          <a:solidFill>
            <a:srgbClr val="FFC000"/>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Přihláška pohledávky</a:t>
            </a:r>
            <a:endParaRPr/>
          </a:p>
        </p:txBody>
      </p:sp>
      <p:cxnSp>
        <p:nvCxnSpPr>
          <p:cNvPr id="384" name="Google Shape;384;p51"/>
          <p:cNvCxnSpPr/>
          <p:nvPr/>
        </p:nvCxnSpPr>
        <p:spPr>
          <a:xfrm flipH="1">
            <a:off x="6349285" y="949083"/>
            <a:ext cx="40401" cy="2553971"/>
          </a:xfrm>
          <a:prstGeom prst="straightConnector1">
            <a:avLst/>
          </a:prstGeom>
          <a:noFill/>
          <a:ln w="9525" cap="rnd" cmpd="sng">
            <a:solidFill>
              <a:srgbClr val="D2D2D2"/>
            </a:solidFill>
            <a:prstDash val="solid"/>
            <a:round/>
            <a:headEnd type="triangle" w="lg" len="lg"/>
            <a:tailEnd type="triangle" w="lg" len="lg"/>
          </a:ln>
        </p:spPr>
      </p:cxnSp>
      <p:cxnSp>
        <p:nvCxnSpPr>
          <p:cNvPr id="385" name="Google Shape;385;p51"/>
          <p:cNvCxnSpPr/>
          <p:nvPr/>
        </p:nvCxnSpPr>
        <p:spPr>
          <a:xfrm flipH="1">
            <a:off x="9145767" y="1020663"/>
            <a:ext cx="23679" cy="3705883"/>
          </a:xfrm>
          <a:prstGeom prst="straightConnector1">
            <a:avLst/>
          </a:prstGeom>
          <a:noFill/>
          <a:ln w="9525" cap="rnd" cmpd="sng">
            <a:solidFill>
              <a:srgbClr val="D2D2D2"/>
            </a:solidFill>
            <a:prstDash val="solid"/>
            <a:round/>
            <a:headEnd type="triangle" w="lg" len="lg"/>
            <a:tailEnd type="triangle" w="lg" len="lg"/>
          </a:ln>
        </p:spPr>
      </p:cxnSp>
      <p:sp>
        <p:nvSpPr>
          <p:cNvPr id="386" name="Google Shape;386;p51"/>
          <p:cNvSpPr/>
          <p:nvPr/>
        </p:nvSpPr>
        <p:spPr>
          <a:xfrm>
            <a:off x="9607729" y="2358579"/>
            <a:ext cx="1588265" cy="972715"/>
          </a:xfrm>
          <a:prstGeom prst="ellipse">
            <a:avLst/>
          </a:prstGeom>
          <a:solidFill>
            <a:srgbClr val="FFC000"/>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Změna petitu</a:t>
            </a:r>
            <a:endParaRPr/>
          </a:p>
        </p:txBody>
      </p:sp>
      <p:sp>
        <p:nvSpPr>
          <p:cNvPr id="387" name="Google Shape;387;p51"/>
          <p:cNvSpPr/>
          <p:nvPr/>
        </p:nvSpPr>
        <p:spPr>
          <a:xfrm>
            <a:off x="4895851" y="3284539"/>
            <a:ext cx="1198561" cy="1351454"/>
          </a:xfrm>
          <a:prstGeom prst="ellipse">
            <a:avLst/>
          </a:prstGeom>
          <a:solidFill>
            <a:srgbClr val="FF0000"/>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50"/>
              <a:buFont typeface="Calibri"/>
              <a:buNone/>
            </a:pPr>
            <a:r>
              <a:rPr lang="cs-CZ" sz="1800" b="0" i="0" u="none" strike="noStrike" cap="none">
                <a:solidFill>
                  <a:srgbClr val="FFFFFF"/>
                </a:solidFill>
                <a:latin typeface="Calibri"/>
                <a:ea typeface="Calibri"/>
                <a:cs typeface="Calibri"/>
                <a:sym typeface="Calibri"/>
              </a:rPr>
              <a:t>Exekuční příkaz</a:t>
            </a:r>
            <a:endParaRPr/>
          </a:p>
        </p:txBody>
      </p:sp>
      <p:cxnSp>
        <p:nvCxnSpPr>
          <p:cNvPr id="388" name="Google Shape;388;p51"/>
          <p:cNvCxnSpPr/>
          <p:nvPr/>
        </p:nvCxnSpPr>
        <p:spPr>
          <a:xfrm>
            <a:off x="5103018" y="3629899"/>
            <a:ext cx="784225" cy="712788"/>
          </a:xfrm>
          <a:prstGeom prst="straightConnector1">
            <a:avLst/>
          </a:prstGeom>
          <a:noFill/>
          <a:ln w="9525" cap="rnd" cmpd="sng">
            <a:solidFill>
              <a:srgbClr val="D2D2D2"/>
            </a:solidFill>
            <a:prstDash val="solid"/>
            <a:round/>
            <a:headEnd type="none" w="sm" len="sm"/>
            <a:tailEnd type="none" w="sm" len="sm"/>
          </a:ln>
        </p:spPr>
      </p:cxnSp>
      <p:cxnSp>
        <p:nvCxnSpPr>
          <p:cNvPr id="389" name="Google Shape;389;p51"/>
          <p:cNvCxnSpPr/>
          <p:nvPr/>
        </p:nvCxnSpPr>
        <p:spPr>
          <a:xfrm flipH="1">
            <a:off x="5168901" y="3617242"/>
            <a:ext cx="652462" cy="719138"/>
          </a:xfrm>
          <a:prstGeom prst="straightConnector1">
            <a:avLst/>
          </a:prstGeom>
          <a:noFill/>
          <a:ln w="9525" cap="rnd" cmpd="sng">
            <a:solidFill>
              <a:srgbClr val="D2D2D2"/>
            </a:solidFill>
            <a:prstDash val="solid"/>
            <a:round/>
            <a:headEnd type="none" w="sm" len="sm"/>
            <a:tailEnd type="none" w="sm" len="sm"/>
          </a:ln>
        </p:spPr>
      </p:cxnSp>
      <p:sp>
        <p:nvSpPr>
          <p:cNvPr id="390" name="Google Shape;390;p51"/>
          <p:cNvSpPr/>
          <p:nvPr/>
        </p:nvSpPr>
        <p:spPr>
          <a:xfrm>
            <a:off x="1524001" y="43934"/>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2" descr="http://www.extrainzerce.eu/galerie/annonce90782/3069_2010111056.jpg"/>
          <p:cNvPicPr preferRelativeResize="0"/>
          <p:nvPr/>
        </p:nvPicPr>
        <p:blipFill rotWithShape="1">
          <a:blip r:embed="rId3">
            <a:alphaModFix/>
          </a:blip>
          <a:srcRect/>
          <a:stretch/>
        </p:blipFill>
        <p:spPr>
          <a:xfrm>
            <a:off x="1569720" y="304176"/>
            <a:ext cx="10226040" cy="6302363"/>
          </a:xfrm>
          <a:prstGeom prst="rect">
            <a:avLst/>
          </a:prstGeom>
          <a:noFill/>
          <a:ln>
            <a:noFill/>
          </a:ln>
        </p:spPr>
      </p:pic>
      <p:grpSp>
        <p:nvGrpSpPr>
          <p:cNvPr id="396" name="Google Shape;396;p52"/>
          <p:cNvGrpSpPr/>
          <p:nvPr/>
        </p:nvGrpSpPr>
        <p:grpSpPr>
          <a:xfrm>
            <a:off x="8393408" y="5522786"/>
            <a:ext cx="3143272" cy="795600"/>
            <a:chOff x="0" y="7793"/>
            <a:chExt cx="3143272" cy="795600"/>
          </a:xfrm>
        </p:grpSpPr>
        <p:sp>
          <p:nvSpPr>
            <p:cNvPr id="397" name="Google Shape;397;p52"/>
            <p:cNvSpPr/>
            <p:nvPr/>
          </p:nvSpPr>
          <p:spPr>
            <a:xfrm>
              <a:off x="0" y="7793"/>
              <a:ext cx="3143272" cy="795600"/>
            </a:xfrm>
            <a:prstGeom prst="roundRect">
              <a:avLst>
                <a:gd name="adj" fmla="val 16667"/>
              </a:avLst>
            </a:prstGeom>
            <a:solidFill>
              <a:schemeClr val="accent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52"/>
            <p:cNvSpPr txBox="1"/>
            <p:nvPr/>
          </p:nvSpPr>
          <p:spPr>
            <a:xfrm>
              <a:off x="38838" y="46631"/>
              <a:ext cx="3065596" cy="71792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F0000"/>
                </a:buClr>
                <a:buSzPts val="500"/>
                <a:buFont typeface="Century Gothic"/>
                <a:buNone/>
              </a:pPr>
              <a:r>
                <a:rPr lang="cs-CZ" sz="2000" b="1" i="0" u="none" strike="noStrike" cap="none">
                  <a:solidFill>
                    <a:srgbClr val="FF0000"/>
                  </a:solidFill>
                  <a:latin typeface="Century Gothic"/>
                  <a:ea typeface="Century Gothic"/>
                  <a:cs typeface="Century Gothic"/>
                  <a:sym typeface="Century Gothic"/>
                </a:rPr>
                <a:t>Účinky zahájeného insolvenčního řízení</a:t>
              </a:r>
              <a:endParaRPr/>
            </a:p>
          </p:txBody>
        </p:sp>
      </p:gr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9"/>
          <p:cNvPicPr preferRelativeResize="0"/>
          <p:nvPr/>
        </p:nvPicPr>
        <p:blipFill rotWithShape="1">
          <a:blip r:embed="rId3">
            <a:alphaModFix/>
          </a:blip>
          <a:srcRect/>
          <a:stretch/>
        </p:blipFill>
        <p:spPr>
          <a:xfrm>
            <a:off x="1524000" y="0"/>
            <a:ext cx="9082088" cy="6858000"/>
          </a:xfrm>
          <a:prstGeom prst="rect">
            <a:avLst/>
          </a:prstGeom>
          <a:noFill/>
          <a:ln>
            <a:noFill/>
          </a:ln>
        </p:spPr>
      </p:pic>
      <p:sp>
        <p:nvSpPr>
          <p:cNvPr id="175" name="Google Shape;175;p19"/>
          <p:cNvSpPr txBox="1"/>
          <p:nvPr/>
        </p:nvSpPr>
        <p:spPr>
          <a:xfrm>
            <a:off x="2095472" y="5572140"/>
            <a:ext cx="271281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450"/>
              <a:buFont typeface="Arial"/>
              <a:buNone/>
            </a:pPr>
            <a:r>
              <a:rPr lang="cs-CZ" sz="1800" b="0" i="0" u="none" strike="noStrike" cap="none">
                <a:solidFill>
                  <a:srgbClr val="FFFFFF"/>
                </a:solidFill>
                <a:latin typeface="Arial"/>
                <a:ea typeface="Arial"/>
                <a:cs typeface="Arial"/>
                <a:sym typeface="Arial"/>
              </a:rPr>
              <a:t>Kolotoč dluhů a splátek</a:t>
            </a:r>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3"/>
          <p:cNvSpPr txBox="1"/>
          <p:nvPr/>
        </p:nvSpPr>
        <p:spPr>
          <a:xfrm>
            <a:off x="2213811" y="828975"/>
            <a:ext cx="9721814" cy="624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 109 IZ – Se zahájením insolvenčního řízení se spojují tyto účinky:</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c) </a:t>
            </a:r>
            <a:r>
              <a:rPr lang="cs-CZ" sz="3600" b="0" i="0" u="sng" strike="noStrike" cap="none" dirty="0">
                <a:solidFill>
                  <a:schemeClr val="dk1"/>
                </a:solidFill>
                <a:latin typeface="Arial"/>
                <a:ea typeface="Arial"/>
                <a:cs typeface="Arial"/>
                <a:sym typeface="Arial"/>
              </a:rPr>
              <a:t>výkon rozhodnutí či exekuci, která by postihovala majetek ve vlastnictví </a:t>
            </a:r>
            <a:endParaRPr dirty="0"/>
          </a:p>
          <a:p>
            <a:pPr marL="0" marR="0" lvl="0" indent="0" algn="l" rtl="0">
              <a:lnSpc>
                <a:spcPct val="100000"/>
              </a:lnSpc>
              <a:spcBef>
                <a:spcPts val="0"/>
              </a:spcBef>
              <a:spcAft>
                <a:spcPts val="0"/>
              </a:spcAft>
              <a:buClr>
                <a:schemeClr val="dk1"/>
              </a:buClr>
              <a:buSzPts val="900"/>
              <a:buFont typeface="Arial"/>
              <a:buNone/>
            </a:pPr>
            <a:r>
              <a:rPr lang="cs-CZ" sz="3600" b="0" i="0" u="sng" strike="noStrike" cap="none" dirty="0">
                <a:solidFill>
                  <a:schemeClr val="dk1"/>
                </a:solidFill>
                <a:latin typeface="Arial"/>
                <a:ea typeface="Arial"/>
                <a:cs typeface="Arial"/>
                <a:sym typeface="Arial"/>
              </a:rPr>
              <a:t>dlužníka, jakož i jiný majetek, který náleží do majetkové podstaty, </a:t>
            </a:r>
            <a:r>
              <a:rPr lang="cs-CZ" sz="3600" b="0" i="0" u="sng" strike="noStrike" cap="none" dirty="0">
                <a:solidFill>
                  <a:srgbClr val="FF0000"/>
                </a:solidFill>
                <a:latin typeface="Arial"/>
                <a:ea typeface="Arial"/>
                <a:cs typeface="Arial"/>
                <a:sym typeface="Arial"/>
              </a:rPr>
              <a:t>lze nařídit nebo zahájit, nelze jej však provést</a:t>
            </a:r>
            <a:r>
              <a:rPr lang="cs-CZ" sz="3600" b="0" i="0" u="none" strike="noStrike" cap="none" dirty="0">
                <a:solidFill>
                  <a:srgbClr val="FF0000"/>
                </a:solidFill>
                <a:latin typeface="Arial"/>
                <a:ea typeface="Arial"/>
                <a:cs typeface="Arial"/>
                <a:sym typeface="Arial"/>
              </a:rPr>
              <a:t>.</a:t>
            </a:r>
            <a:r>
              <a:rPr lang="cs-CZ" sz="3600" b="0" i="0" u="none" strike="noStrike" cap="none" dirty="0">
                <a:solidFill>
                  <a:schemeClr val="dk1"/>
                </a:solidFill>
                <a:latin typeface="Arial"/>
                <a:ea typeface="Arial"/>
                <a:cs typeface="Arial"/>
                <a:sym typeface="Arial"/>
              </a:rPr>
              <a:t> …….</a:t>
            </a:r>
            <a:endParaRPr dirty="0"/>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E2E9B5-B10F-F64D-2ECF-114CB862F89C}"/>
              </a:ext>
            </a:extLst>
          </p:cNvPr>
          <p:cNvSpPr txBox="1"/>
          <p:nvPr/>
        </p:nvSpPr>
        <p:spPr>
          <a:xfrm>
            <a:off x="513183" y="363894"/>
            <a:ext cx="11262049" cy="6001643"/>
          </a:xfrm>
          <a:prstGeom prst="rect">
            <a:avLst/>
          </a:prstGeom>
          <a:noFill/>
        </p:spPr>
        <p:txBody>
          <a:bodyPr wrap="square">
            <a:spAutoFit/>
          </a:bodyPr>
          <a:lstStyle/>
          <a:p>
            <a:pPr algn="l"/>
            <a:r>
              <a:rPr lang="cs-CZ" sz="3200" b="0" i="0" dirty="0">
                <a:solidFill>
                  <a:srgbClr val="000000"/>
                </a:solidFill>
                <a:effectLst/>
                <a:latin typeface="Arial" panose="020B0604020202020204" pitchFamily="34" charset="0"/>
              </a:rPr>
              <a:t>29 </a:t>
            </a:r>
            <a:r>
              <a:rPr lang="cs-CZ" sz="3200" b="0" i="0" dirty="0" err="1">
                <a:solidFill>
                  <a:srgbClr val="000000"/>
                </a:solidFill>
                <a:effectLst/>
                <a:latin typeface="Arial" panose="020B0604020202020204" pitchFamily="34" charset="0"/>
              </a:rPr>
              <a:t>Cdo</a:t>
            </a:r>
            <a:r>
              <a:rPr lang="cs-CZ" sz="3200" b="0" i="0" dirty="0">
                <a:solidFill>
                  <a:srgbClr val="000000"/>
                </a:solidFill>
                <a:effectLst/>
                <a:latin typeface="Arial" panose="020B0604020202020204" pitchFamily="34" charset="0"/>
              </a:rPr>
              <a:t> 5295/2016Rozsudek </a:t>
            </a:r>
            <a:r>
              <a:rPr lang="cs-CZ" sz="3200" b="0" i="1" dirty="0">
                <a:solidFill>
                  <a:srgbClr val="000000"/>
                </a:solidFill>
                <a:effectLst/>
                <a:latin typeface="Arial" panose="020B0604020202020204" pitchFamily="34" charset="0"/>
              </a:rPr>
              <a:t>NS</a:t>
            </a:r>
            <a:r>
              <a:rPr lang="cs-CZ" sz="3200" b="0" i="0" dirty="0">
                <a:solidFill>
                  <a:srgbClr val="000000"/>
                </a:solidFill>
                <a:effectLst/>
                <a:latin typeface="Arial" panose="020B0604020202020204" pitchFamily="34" charset="0"/>
              </a:rPr>
              <a:t> ze dne 28.11.2018</a:t>
            </a:r>
          </a:p>
          <a:p>
            <a:pPr algn="l"/>
            <a:endParaRPr lang="cs-CZ" sz="3200" b="0" i="0" dirty="0">
              <a:solidFill>
                <a:srgbClr val="000000"/>
              </a:solidFill>
              <a:effectLst/>
              <a:latin typeface="Arial" panose="020B0604020202020204" pitchFamily="34" charset="0"/>
            </a:endParaRPr>
          </a:p>
          <a:p>
            <a:pPr algn="l"/>
            <a:r>
              <a:rPr lang="cs-CZ" sz="3200" b="0" i="0" dirty="0">
                <a:solidFill>
                  <a:srgbClr val="000000"/>
                </a:solidFill>
                <a:effectLst/>
                <a:latin typeface="Arial" panose="020B0604020202020204" pitchFamily="34" charset="0"/>
              </a:rPr>
              <a:t>Jestliže v průběhu exekuce na majetek povinného srážkami ze mzdy povinného nastanou účinky spojené se zahájením insolvenčního řízení vedeného na majetek povinného uvedené v </a:t>
            </a:r>
            <a:r>
              <a:rPr lang="cs-CZ" sz="3200" b="0" i="0" u="none" strike="noStrike" dirty="0">
                <a:solidFill>
                  <a:srgbClr val="15679C"/>
                </a:solidFill>
                <a:effectLst/>
                <a:latin typeface="Arial" panose="020B0604020202020204" pitchFamily="34" charset="0"/>
                <a:hlinkClick r:id="rId2"/>
              </a:rPr>
              <a:t>§ 109 odst. 1 písm. c/</a:t>
            </a:r>
            <a:r>
              <a:rPr lang="cs-CZ" sz="3200" b="0" i="0" dirty="0">
                <a:solidFill>
                  <a:srgbClr val="000000"/>
                </a:solidFill>
                <a:effectLst/>
                <a:latin typeface="Arial" panose="020B0604020202020204" pitchFamily="34" charset="0"/>
              </a:rPr>
              <a:t> </a:t>
            </a:r>
            <a:r>
              <a:rPr lang="cs-CZ" sz="3200" b="0" i="0" u="none" strike="noStrike" dirty="0">
                <a:solidFill>
                  <a:srgbClr val="15679C"/>
                </a:solidFill>
                <a:effectLst/>
                <a:latin typeface="Arial" panose="020B0604020202020204" pitchFamily="34" charset="0"/>
                <a:hlinkClick r:id="rId3"/>
              </a:rPr>
              <a:t>insolvenčního zákona</a:t>
            </a:r>
            <a:r>
              <a:rPr lang="cs-CZ" sz="3200" b="0" i="0" dirty="0">
                <a:solidFill>
                  <a:srgbClr val="000000"/>
                </a:solidFill>
                <a:effectLst/>
                <a:latin typeface="Arial" panose="020B0604020202020204" pitchFamily="34" charset="0"/>
              </a:rPr>
              <a:t>, provádí plátce mzdy srážky ze mzdy povinného dále, ale nevyplácí je oprávněnému, dokud tyto účinky nepominou. Pominou-li účinky spojené se zahájením insolvenčního řízení na základě některého z „jiných“ rozhodnutí o insolvenčním návrhu (</a:t>
            </a:r>
            <a:r>
              <a:rPr lang="cs-CZ" sz="3200" b="0" i="0" u="none" strike="noStrike" dirty="0">
                <a:solidFill>
                  <a:srgbClr val="15679C"/>
                </a:solidFill>
                <a:effectLst/>
                <a:latin typeface="Arial" panose="020B0604020202020204" pitchFamily="34" charset="0"/>
                <a:hlinkClick r:id="rId4"/>
              </a:rPr>
              <a:t>§ 142</a:t>
            </a:r>
            <a:r>
              <a:rPr lang="cs-CZ" sz="3200" b="0" i="0" dirty="0">
                <a:solidFill>
                  <a:srgbClr val="000000"/>
                </a:solidFill>
                <a:effectLst/>
                <a:latin typeface="Arial" panose="020B0604020202020204" pitchFamily="34" charset="0"/>
              </a:rPr>
              <a:t> a </a:t>
            </a:r>
            <a:r>
              <a:rPr lang="cs-CZ" sz="3200" b="0" i="0" u="none" strike="noStrike" dirty="0">
                <a:solidFill>
                  <a:srgbClr val="15679C"/>
                </a:solidFill>
                <a:effectLst/>
                <a:latin typeface="Arial" panose="020B0604020202020204" pitchFamily="34" charset="0"/>
                <a:hlinkClick r:id="rId5"/>
              </a:rPr>
              <a:t>§ 146 odst. 1</a:t>
            </a:r>
            <a:r>
              <a:rPr lang="cs-CZ" sz="3200" b="0" i="0" dirty="0">
                <a:solidFill>
                  <a:srgbClr val="000000"/>
                </a:solidFill>
                <a:effectLst/>
                <a:latin typeface="Arial" panose="020B0604020202020204" pitchFamily="34" charset="0"/>
              </a:rPr>
              <a:t> </a:t>
            </a:r>
            <a:r>
              <a:rPr lang="cs-CZ" sz="3200" b="0" i="0" u="none" strike="noStrike" dirty="0">
                <a:solidFill>
                  <a:srgbClr val="15679C"/>
                </a:solidFill>
                <a:effectLst/>
                <a:latin typeface="Arial" panose="020B0604020202020204" pitchFamily="34" charset="0"/>
                <a:hlinkClick r:id="rId3"/>
              </a:rPr>
              <a:t>insolvenčního zákona</a:t>
            </a:r>
            <a:r>
              <a:rPr lang="cs-CZ" sz="3200" b="0" i="0" dirty="0">
                <a:solidFill>
                  <a:srgbClr val="000000"/>
                </a:solidFill>
                <a:effectLst/>
                <a:latin typeface="Arial" panose="020B0604020202020204" pitchFamily="34" charset="0"/>
              </a:rPr>
              <a:t>), vyplatí plátce mzdy povinného sražené částky oprávněnému.</a:t>
            </a:r>
          </a:p>
        </p:txBody>
      </p:sp>
    </p:spTree>
    <p:extLst>
      <p:ext uri="{BB962C8B-B14F-4D97-AF65-F5344CB8AC3E}">
        <p14:creationId xmlns:p14="http://schemas.microsoft.com/office/powerpoint/2010/main" val="262201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AA46F12F-CFF5-FF41-C897-E627C9E4BF9A}"/>
              </a:ext>
            </a:extLst>
          </p:cNvPr>
          <p:cNvPicPr>
            <a:picLocks noChangeAspect="1"/>
          </p:cNvPicPr>
          <p:nvPr/>
        </p:nvPicPr>
        <p:blipFill>
          <a:blip r:embed="rId2"/>
          <a:stretch>
            <a:fillRect/>
          </a:stretch>
        </p:blipFill>
        <p:spPr>
          <a:xfrm>
            <a:off x="0" y="-609600"/>
            <a:ext cx="21684344" cy="7467600"/>
          </a:xfrm>
          <a:prstGeom prst="rect">
            <a:avLst/>
          </a:prstGeom>
        </p:spPr>
      </p:pic>
      <p:sp>
        <p:nvSpPr>
          <p:cNvPr id="8" name="Obdélník 7">
            <a:extLst>
              <a:ext uri="{FF2B5EF4-FFF2-40B4-BE49-F238E27FC236}">
                <a16:creationId xmlns:a16="http://schemas.microsoft.com/office/drawing/2014/main" id="{D222DFA2-B898-96B3-4230-D70ED09745D4}"/>
              </a:ext>
            </a:extLst>
          </p:cNvPr>
          <p:cNvSpPr/>
          <p:nvPr/>
        </p:nvSpPr>
        <p:spPr>
          <a:xfrm>
            <a:off x="2481943" y="1059543"/>
            <a:ext cx="3614057" cy="25980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a:extLst>
              <a:ext uri="{FF2B5EF4-FFF2-40B4-BE49-F238E27FC236}">
                <a16:creationId xmlns:a16="http://schemas.microsoft.com/office/drawing/2014/main" id="{FB6E2AF3-A1FD-667B-AF94-9FCB74C810A1}"/>
              </a:ext>
            </a:extLst>
          </p:cNvPr>
          <p:cNvSpPr/>
          <p:nvPr/>
        </p:nvSpPr>
        <p:spPr>
          <a:xfrm rot="8534563">
            <a:off x="1103085" y="3160485"/>
            <a:ext cx="2496457" cy="5370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a:extLst>
              <a:ext uri="{FF2B5EF4-FFF2-40B4-BE49-F238E27FC236}">
                <a16:creationId xmlns:a16="http://schemas.microsoft.com/office/drawing/2014/main" id="{B08186CB-1106-0440-1C64-4C27F156DDE6}"/>
              </a:ext>
            </a:extLst>
          </p:cNvPr>
          <p:cNvSpPr/>
          <p:nvPr/>
        </p:nvSpPr>
        <p:spPr>
          <a:xfrm rot="8534563">
            <a:off x="5363028" y="3723173"/>
            <a:ext cx="2496457" cy="5370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id="{FAFABDDF-709C-E94B-236D-8EBAFB151181}"/>
              </a:ext>
            </a:extLst>
          </p:cNvPr>
          <p:cNvSpPr/>
          <p:nvPr/>
        </p:nvSpPr>
        <p:spPr>
          <a:xfrm rot="8534563">
            <a:off x="7503885" y="3723174"/>
            <a:ext cx="2496457" cy="5370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64604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kt 14">
            <a:extLst>
              <a:ext uri="{FF2B5EF4-FFF2-40B4-BE49-F238E27FC236}">
                <a16:creationId xmlns:a16="http://schemas.microsoft.com/office/drawing/2014/main" id="{5DF4C8D5-86F5-FA92-E69F-F164BE328F33}"/>
              </a:ext>
            </a:extLst>
          </p:cNvPr>
          <p:cNvGraphicFramePr>
            <a:graphicFrameLocks noChangeAspect="1"/>
          </p:cNvGraphicFramePr>
          <p:nvPr>
            <p:extLst>
              <p:ext uri="{D42A27DB-BD31-4B8C-83A1-F6EECF244321}">
                <p14:modId xmlns:p14="http://schemas.microsoft.com/office/powerpoint/2010/main" val="1126814865"/>
              </p:ext>
            </p:extLst>
          </p:nvPr>
        </p:nvGraphicFramePr>
        <p:xfrm>
          <a:off x="2174488" y="-192296"/>
          <a:ext cx="7382107" cy="7242591"/>
        </p:xfrm>
        <a:graphic>
          <a:graphicData uri="http://schemas.openxmlformats.org/presentationml/2006/ole">
            <mc:AlternateContent xmlns:mc="http://schemas.openxmlformats.org/markup-compatibility/2006">
              <mc:Choice xmlns:v="urn:schemas-microsoft-com:vml" Requires="v">
                <p:oleObj name="Acrobat Document" r:id="rId2" imgW="5667122" imgH="8019753" progId="Acrobat.Document.DC">
                  <p:embed/>
                </p:oleObj>
              </mc:Choice>
              <mc:Fallback>
                <p:oleObj name="Acrobat Document" r:id="rId2" imgW="5667122" imgH="8019753" progId="Acrobat.Document.DC">
                  <p:embed/>
                  <p:pic>
                    <p:nvPicPr>
                      <p:cNvPr id="0" name=""/>
                      <p:cNvPicPr/>
                      <p:nvPr/>
                    </p:nvPicPr>
                    <p:blipFill>
                      <a:blip r:embed="rId3"/>
                      <a:stretch>
                        <a:fillRect/>
                      </a:stretch>
                    </p:blipFill>
                    <p:spPr>
                      <a:xfrm>
                        <a:off x="2174488" y="-192296"/>
                        <a:ext cx="7382107" cy="7242591"/>
                      </a:xfrm>
                      <a:prstGeom prst="rect">
                        <a:avLst/>
                      </a:prstGeom>
                    </p:spPr>
                  </p:pic>
                </p:oleObj>
              </mc:Fallback>
            </mc:AlternateContent>
          </a:graphicData>
        </a:graphic>
      </p:graphicFrame>
      <p:sp>
        <p:nvSpPr>
          <p:cNvPr id="18" name="Obdélník 17">
            <a:extLst>
              <a:ext uri="{FF2B5EF4-FFF2-40B4-BE49-F238E27FC236}">
                <a16:creationId xmlns:a16="http://schemas.microsoft.com/office/drawing/2014/main" id="{71161A00-E570-7685-BE06-E1C91651630E}"/>
              </a:ext>
            </a:extLst>
          </p:cNvPr>
          <p:cNvSpPr/>
          <p:nvPr/>
        </p:nvSpPr>
        <p:spPr>
          <a:xfrm>
            <a:off x="4672361" y="1159727"/>
            <a:ext cx="301083" cy="892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a:extLst>
              <a:ext uri="{FF2B5EF4-FFF2-40B4-BE49-F238E27FC236}">
                <a16:creationId xmlns:a16="http://schemas.microsoft.com/office/drawing/2014/main" id="{E6F129F6-E787-CE99-A98D-AB6B16144CCC}"/>
              </a:ext>
            </a:extLst>
          </p:cNvPr>
          <p:cNvSpPr/>
          <p:nvPr/>
        </p:nvSpPr>
        <p:spPr>
          <a:xfrm>
            <a:off x="4672360" y="3428999"/>
            <a:ext cx="301083" cy="172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a:extLst>
              <a:ext uri="{FF2B5EF4-FFF2-40B4-BE49-F238E27FC236}">
                <a16:creationId xmlns:a16="http://schemas.microsoft.com/office/drawing/2014/main" id="{FD0353A1-97A3-72BE-E368-831082866BDA}"/>
              </a:ext>
            </a:extLst>
          </p:cNvPr>
          <p:cNvSpPr/>
          <p:nvPr/>
        </p:nvSpPr>
        <p:spPr>
          <a:xfrm rot="1686368">
            <a:off x="1084147" y="382517"/>
            <a:ext cx="1661532" cy="3828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prava 20">
            <a:extLst>
              <a:ext uri="{FF2B5EF4-FFF2-40B4-BE49-F238E27FC236}">
                <a16:creationId xmlns:a16="http://schemas.microsoft.com/office/drawing/2014/main" id="{D94C9C9D-42D7-684B-E714-E6DC62A1D62B}"/>
              </a:ext>
            </a:extLst>
          </p:cNvPr>
          <p:cNvSpPr/>
          <p:nvPr/>
        </p:nvSpPr>
        <p:spPr>
          <a:xfrm rot="1686368">
            <a:off x="1084146" y="3002345"/>
            <a:ext cx="1661532" cy="3828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67221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3"/>
          <p:cNvSpPr txBox="1"/>
          <p:nvPr/>
        </p:nvSpPr>
        <p:spPr>
          <a:xfrm>
            <a:off x="2213811" y="828975"/>
            <a:ext cx="9721814" cy="624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 109 IZ – Se zahájením insolvenčního řízení se spojují tyto účinky:</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c) </a:t>
            </a:r>
            <a:r>
              <a:rPr lang="cs-CZ" sz="3600" b="0" i="0" u="sng" strike="noStrike" cap="none" dirty="0">
                <a:solidFill>
                  <a:schemeClr val="dk1"/>
                </a:solidFill>
                <a:latin typeface="Arial"/>
                <a:ea typeface="Arial"/>
                <a:cs typeface="Arial"/>
                <a:sym typeface="Arial"/>
              </a:rPr>
              <a:t>výkon rozhodnutí či exekuci, která by postihovala majetek ve vlastnictví </a:t>
            </a:r>
            <a:endParaRPr dirty="0"/>
          </a:p>
          <a:p>
            <a:pPr marL="0" marR="0" lvl="0" indent="0" algn="l" rtl="0">
              <a:lnSpc>
                <a:spcPct val="100000"/>
              </a:lnSpc>
              <a:spcBef>
                <a:spcPts val="0"/>
              </a:spcBef>
              <a:spcAft>
                <a:spcPts val="0"/>
              </a:spcAft>
              <a:buClr>
                <a:schemeClr val="dk1"/>
              </a:buClr>
              <a:buSzPts val="900"/>
              <a:buFont typeface="Arial"/>
              <a:buNone/>
            </a:pPr>
            <a:r>
              <a:rPr lang="cs-CZ" sz="3600" b="0" i="0" u="sng" strike="noStrike" cap="none" dirty="0">
                <a:solidFill>
                  <a:schemeClr val="dk1"/>
                </a:solidFill>
                <a:latin typeface="Arial"/>
                <a:ea typeface="Arial"/>
                <a:cs typeface="Arial"/>
                <a:sym typeface="Arial"/>
              </a:rPr>
              <a:t>dlužníka, jakož i jiný majetek, který náleží do majetkové podstaty</a:t>
            </a:r>
            <a:r>
              <a:rPr lang="cs-CZ" sz="3600" b="1" i="0" u="sng" strike="noStrike" cap="none" dirty="0">
                <a:solidFill>
                  <a:schemeClr val="dk1"/>
                </a:solidFill>
                <a:latin typeface="Arial"/>
                <a:ea typeface="Arial"/>
                <a:cs typeface="Arial"/>
                <a:sym typeface="Arial"/>
              </a:rPr>
              <a:t>, </a:t>
            </a:r>
            <a:r>
              <a:rPr lang="cs-CZ" sz="3600" b="1" i="0" u="sng" strike="noStrike" cap="none" dirty="0">
                <a:solidFill>
                  <a:srgbClr val="FF0000"/>
                </a:solidFill>
                <a:latin typeface="Arial"/>
                <a:ea typeface="Arial"/>
                <a:cs typeface="Arial"/>
                <a:sym typeface="Arial"/>
              </a:rPr>
              <a:t>lze nařídit nebo zahájit, nelze jej však provést</a:t>
            </a:r>
            <a:r>
              <a:rPr lang="cs-CZ" sz="3600" b="1" i="0" u="none" strike="noStrike" cap="none" dirty="0">
                <a:solidFill>
                  <a:srgbClr val="FF0000"/>
                </a:solidFill>
                <a:latin typeface="Arial"/>
                <a:ea typeface="Arial"/>
                <a:cs typeface="Arial"/>
                <a:sym typeface="Arial"/>
              </a:rPr>
              <a:t>.</a:t>
            </a:r>
            <a:r>
              <a:rPr lang="cs-CZ" sz="3600" b="1" i="0" u="none" strike="noStrike" cap="none" dirty="0">
                <a:solidFill>
                  <a:schemeClr val="dk1"/>
                </a:solidFill>
                <a:latin typeface="Arial"/>
                <a:ea typeface="Arial"/>
                <a:cs typeface="Arial"/>
                <a:sym typeface="Arial"/>
              </a:rPr>
              <a:t> </a:t>
            </a:r>
            <a:r>
              <a:rPr lang="cs-CZ" sz="3600" b="0" i="0" u="none" strike="noStrike" cap="none" dirty="0">
                <a:solidFill>
                  <a:schemeClr val="dk1"/>
                </a:solidFill>
                <a:latin typeface="Arial"/>
                <a:ea typeface="Arial"/>
                <a:cs typeface="Arial"/>
                <a:sym typeface="Arial"/>
              </a:rPr>
              <a:t>…….</a:t>
            </a:r>
            <a:endParaRPr dirty="0"/>
          </a:p>
        </p:txBody>
      </p:sp>
    </p:spTree>
    <p:extLst>
      <p:ext uri="{BB962C8B-B14F-4D97-AF65-F5344CB8AC3E}">
        <p14:creationId xmlns:p14="http://schemas.microsoft.com/office/powerpoint/2010/main" val="2633816530"/>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4232B79-19E8-CB3C-E42D-4B7E6C4CDB6B}"/>
              </a:ext>
            </a:extLst>
          </p:cNvPr>
          <p:cNvSpPr txBox="1"/>
          <p:nvPr/>
        </p:nvSpPr>
        <p:spPr>
          <a:xfrm>
            <a:off x="1017037" y="447869"/>
            <a:ext cx="10720873" cy="5447645"/>
          </a:xfrm>
          <a:prstGeom prst="rect">
            <a:avLst/>
          </a:prstGeom>
          <a:noFill/>
        </p:spPr>
        <p:txBody>
          <a:bodyPr wrap="square">
            <a:spAutoFit/>
          </a:bodyPr>
          <a:lstStyle/>
          <a:p>
            <a:pPr algn="l"/>
            <a:r>
              <a:rPr lang="cs-CZ" sz="3200" b="0" i="0" dirty="0">
                <a:solidFill>
                  <a:srgbClr val="000000"/>
                </a:solidFill>
                <a:effectLst/>
                <a:latin typeface="Arial" panose="020B0604020202020204" pitchFamily="34" charset="0"/>
              </a:rPr>
              <a:t>Dojde-li po zahájení exekuce k zahájení insolvenčního řízení a oprávněný je do insolvenčního řízení řádně přihlášen a má-li z toho důvodu dojít k částečnému uspokojení pohledávky povinného v insolvenčním řízení v rámci oddlužení ve formě splátkového kalendáře, zásadně není dán důvod pro zastavení exekuce podle </a:t>
            </a:r>
            <a:r>
              <a:rPr lang="cs-CZ" sz="3200" b="0" i="0" u="none" strike="noStrike" dirty="0">
                <a:solidFill>
                  <a:srgbClr val="15679C"/>
                </a:solidFill>
                <a:effectLst/>
                <a:latin typeface="Arial" panose="020B0604020202020204" pitchFamily="34" charset="0"/>
                <a:hlinkClick r:id="rId2"/>
              </a:rPr>
              <a:t>§ 268 odst. 1 písm. h)</a:t>
            </a:r>
            <a:r>
              <a:rPr lang="cs-CZ" sz="3200" b="0" i="0" dirty="0">
                <a:solidFill>
                  <a:srgbClr val="000000"/>
                </a:solidFill>
                <a:effectLst/>
                <a:latin typeface="Arial" panose="020B0604020202020204" pitchFamily="34" charset="0"/>
              </a:rPr>
              <a:t> </a:t>
            </a:r>
            <a:r>
              <a:rPr lang="cs-CZ" sz="3200" b="0" i="0" u="none" strike="noStrike" dirty="0">
                <a:solidFill>
                  <a:srgbClr val="15679C"/>
                </a:solidFill>
                <a:effectLst/>
                <a:latin typeface="Arial" panose="020B0604020202020204" pitchFamily="34" charset="0"/>
                <a:hlinkClick r:id="rId3"/>
              </a:rPr>
              <a:t>o. s. ř.</a:t>
            </a:r>
            <a:r>
              <a:rPr lang="cs-CZ" sz="3200" b="0" i="0" dirty="0">
                <a:solidFill>
                  <a:srgbClr val="000000"/>
                </a:solidFill>
                <a:effectLst/>
                <a:latin typeface="Arial" panose="020B0604020202020204" pitchFamily="34" charset="0"/>
              </a:rPr>
              <a:t>, a to ani tehdy, když byl exekučně postižen podíl povinného ve společnosti s ručením omezeným.</a:t>
            </a:r>
          </a:p>
          <a:p>
            <a:pPr algn="l"/>
            <a:endParaRPr lang="cs-CZ" sz="3200" dirty="0">
              <a:latin typeface="Arial" panose="020B0604020202020204" pitchFamily="34" charset="0"/>
            </a:endParaRPr>
          </a:p>
          <a:p>
            <a:r>
              <a:rPr lang="cs-CZ" sz="3200" b="0" i="0" dirty="0">
                <a:solidFill>
                  <a:srgbClr val="000000"/>
                </a:solidFill>
                <a:effectLst/>
                <a:latin typeface="Arial" panose="020B0604020202020204" pitchFamily="34" charset="0"/>
              </a:rPr>
              <a:t>20 </a:t>
            </a:r>
            <a:r>
              <a:rPr lang="cs-CZ" sz="3200" b="0" i="0" dirty="0" err="1">
                <a:solidFill>
                  <a:srgbClr val="000000"/>
                </a:solidFill>
                <a:effectLst/>
                <a:latin typeface="Arial" panose="020B0604020202020204" pitchFamily="34" charset="0"/>
              </a:rPr>
              <a:t>Cdo</a:t>
            </a:r>
            <a:r>
              <a:rPr lang="cs-CZ" sz="3200" b="0" i="0" dirty="0">
                <a:solidFill>
                  <a:srgbClr val="000000"/>
                </a:solidFill>
                <a:effectLst/>
                <a:latin typeface="Arial" panose="020B0604020202020204" pitchFamily="34" charset="0"/>
              </a:rPr>
              <a:t> 2775/2018 - Usnesení </a:t>
            </a:r>
            <a:r>
              <a:rPr lang="cs-CZ" sz="3200" b="0" i="1" dirty="0">
                <a:solidFill>
                  <a:srgbClr val="000000"/>
                </a:solidFill>
                <a:effectLst/>
                <a:latin typeface="Arial" panose="020B0604020202020204" pitchFamily="34" charset="0"/>
              </a:rPr>
              <a:t>NS</a:t>
            </a:r>
            <a:r>
              <a:rPr lang="cs-CZ" sz="3200" b="0" i="0" dirty="0">
                <a:solidFill>
                  <a:srgbClr val="000000"/>
                </a:solidFill>
                <a:effectLst/>
                <a:latin typeface="Arial" panose="020B0604020202020204" pitchFamily="34" charset="0"/>
              </a:rPr>
              <a:t> ze dne 05.12.2018</a:t>
            </a:r>
          </a:p>
          <a:p>
            <a:pPr algn="l"/>
            <a:endParaRPr lang="cs-CZ"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05441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54" descr="http://mm.denik.cz/1/2d/penize_kladivko_pravo_denik_clanek_solo.jpg"/>
          <p:cNvPicPr preferRelativeResize="0"/>
          <p:nvPr/>
        </p:nvPicPr>
        <p:blipFill rotWithShape="1">
          <a:blip r:embed="rId3">
            <a:alphaModFix/>
          </a:blip>
          <a:srcRect/>
          <a:stretch/>
        </p:blipFill>
        <p:spPr>
          <a:xfrm>
            <a:off x="1524000" y="0"/>
            <a:ext cx="10043160" cy="6858000"/>
          </a:xfrm>
          <a:prstGeom prst="rect">
            <a:avLst/>
          </a:prstGeom>
          <a:noFill/>
          <a:ln>
            <a:noFill/>
          </a:ln>
        </p:spPr>
      </p:pic>
      <p:sp>
        <p:nvSpPr>
          <p:cNvPr id="409" name="Google Shape;409;p54"/>
          <p:cNvSpPr/>
          <p:nvPr/>
        </p:nvSpPr>
        <p:spPr>
          <a:xfrm>
            <a:off x="6310315" y="4786322"/>
            <a:ext cx="4254493" cy="17543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EFEFE"/>
              </a:buClr>
              <a:buSzPts val="1350"/>
              <a:buFont typeface="Arial"/>
              <a:buNone/>
            </a:pPr>
            <a:r>
              <a:rPr lang="cs-CZ" sz="5400" b="1" i="0" u="none" strike="noStrike" cap="none">
                <a:solidFill>
                  <a:srgbClr val="FEFEFE"/>
                </a:solidFill>
                <a:latin typeface="Arial"/>
                <a:ea typeface="Arial"/>
                <a:cs typeface="Arial"/>
                <a:sym typeface="Arial"/>
              </a:rPr>
              <a:t>Rozhodnutí soudu</a:t>
            </a:r>
            <a:endParaRPr/>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55" descr="http://www.businessinfo.cz/app/content/images/Infografika/OPU/ppbi_insolvence.gif"/>
          <p:cNvPicPr preferRelativeResize="0"/>
          <p:nvPr/>
        </p:nvPicPr>
        <p:blipFill rotWithShape="1">
          <a:blip r:embed="rId3">
            <a:alphaModFix/>
          </a:blip>
          <a:srcRect/>
          <a:stretch/>
        </p:blipFill>
        <p:spPr>
          <a:xfrm>
            <a:off x="397565" y="14608"/>
            <a:ext cx="11859687" cy="6843392"/>
          </a:xfrm>
          <a:prstGeom prst="rect">
            <a:avLst/>
          </a:prstGeom>
          <a:noFill/>
          <a:ln>
            <a:noFill/>
          </a:ln>
        </p:spPr>
      </p:pic>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0"/>
          <p:cNvSpPr txBox="1"/>
          <p:nvPr/>
        </p:nvSpPr>
        <p:spPr>
          <a:xfrm>
            <a:off x="1847851" y="0"/>
            <a:ext cx="8640763" cy="68634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cs-CZ" sz="4400" b="1" i="0" u="sng" strike="noStrike" cap="none" dirty="0">
                <a:solidFill>
                  <a:schemeClr val="hlink"/>
                </a:solidFill>
                <a:latin typeface="Arial"/>
                <a:ea typeface="Arial"/>
                <a:cs typeface="Arial"/>
                <a:sym typeface="Arial"/>
                <a:hlinkClick r:id="rId3"/>
              </a:rPr>
              <a:t>§ 140e</a:t>
            </a:r>
            <a:endParaRPr dirty="0"/>
          </a:p>
          <a:p>
            <a:pPr marL="0" marR="0" lvl="0" indent="0" algn="l" rtl="0">
              <a:lnSpc>
                <a:spcPct val="100000"/>
              </a:lnSpc>
              <a:spcBef>
                <a:spcPts val="0"/>
              </a:spcBef>
              <a:spcAft>
                <a:spcPts val="0"/>
              </a:spcAft>
              <a:buClr>
                <a:srgbClr val="000000"/>
              </a:buClr>
              <a:buSzPts val="1100"/>
              <a:buFont typeface="Arial"/>
              <a:buNone/>
            </a:pPr>
            <a:r>
              <a:rPr lang="cs-CZ" sz="4400" b="1" i="0" u="none" strike="noStrike" cap="none" dirty="0">
                <a:solidFill>
                  <a:srgbClr val="000000"/>
                </a:solidFill>
                <a:latin typeface="Arial"/>
                <a:ea typeface="Arial"/>
                <a:cs typeface="Arial"/>
                <a:sym typeface="Arial"/>
              </a:rPr>
              <a:t>Výkon rozhodnutí a exekuce</a:t>
            </a:r>
            <a:endParaRPr dirty="0"/>
          </a:p>
          <a:p>
            <a:pPr marL="0" marR="0" lvl="0" indent="0" algn="l" rtl="0">
              <a:lnSpc>
                <a:spcPct val="100000"/>
              </a:lnSpc>
              <a:spcBef>
                <a:spcPts val="0"/>
              </a:spcBef>
              <a:spcAft>
                <a:spcPts val="0"/>
              </a:spcAft>
              <a:buClr>
                <a:srgbClr val="000000"/>
              </a:buClr>
              <a:buSzPts val="1100"/>
              <a:buFont typeface="Arial"/>
              <a:buNone/>
            </a:pPr>
            <a:r>
              <a:rPr lang="cs-CZ" sz="4400" b="0" i="1" u="none" strike="noStrike" cap="none" dirty="0">
                <a:solidFill>
                  <a:srgbClr val="000000"/>
                </a:solidFill>
                <a:latin typeface="Arial"/>
                <a:ea typeface="Arial"/>
                <a:cs typeface="Arial"/>
                <a:sym typeface="Arial"/>
              </a:rPr>
              <a:t>(1)</a:t>
            </a:r>
            <a:r>
              <a:rPr lang="cs-CZ" sz="4400" b="0" i="0" u="none" strike="noStrike" cap="none" dirty="0">
                <a:solidFill>
                  <a:srgbClr val="000000"/>
                </a:solidFill>
                <a:latin typeface="Arial"/>
                <a:ea typeface="Arial"/>
                <a:cs typeface="Arial"/>
                <a:sym typeface="Arial"/>
              </a:rPr>
              <a:t> </a:t>
            </a:r>
            <a:r>
              <a:rPr lang="cs-CZ" sz="4400" b="0" i="0" u="sng" strike="noStrike" cap="none" dirty="0">
                <a:solidFill>
                  <a:srgbClr val="000000"/>
                </a:solidFill>
                <a:latin typeface="Arial"/>
                <a:ea typeface="Arial"/>
                <a:cs typeface="Arial"/>
                <a:sym typeface="Arial"/>
              </a:rPr>
              <a:t>V době, po kterou trvají účinky rozhodnutí o úpadku, nelze nařídit nebo zahájit výkon rozhodnutí nebo exekuci, která by postihovala majetek ve vlastnictví dlužníka, jakož i jiný majetek, který náleží do majetkové podstaty</a:t>
            </a:r>
            <a:r>
              <a:rPr lang="cs-CZ" sz="4400" b="0" i="0" u="none" strike="noStrike" cap="none" dirty="0">
                <a:solidFill>
                  <a:srgbClr val="000000"/>
                </a:solidFill>
                <a:latin typeface="Arial"/>
                <a:ea typeface="Arial"/>
                <a:cs typeface="Arial"/>
                <a:sym typeface="Arial"/>
              </a:rPr>
              <a:t>; </a:t>
            </a:r>
            <a:endParaRPr dirty="0"/>
          </a:p>
        </p:txBody>
      </p:sp>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65DF3D2-6096-9FFE-184B-1B30C11AD60C}"/>
              </a:ext>
            </a:extLst>
          </p:cNvPr>
          <p:cNvPicPr>
            <a:picLocks noChangeAspect="1"/>
          </p:cNvPicPr>
          <p:nvPr/>
        </p:nvPicPr>
        <p:blipFill>
          <a:blip r:embed="rId2"/>
          <a:stretch>
            <a:fillRect/>
          </a:stretch>
        </p:blipFill>
        <p:spPr>
          <a:xfrm>
            <a:off x="0" y="-653143"/>
            <a:ext cx="20871543" cy="7692571"/>
          </a:xfrm>
          <a:prstGeom prst="rect">
            <a:avLst/>
          </a:prstGeom>
        </p:spPr>
      </p:pic>
      <p:sp>
        <p:nvSpPr>
          <p:cNvPr id="6" name="Šipka: doprava 5">
            <a:extLst>
              <a:ext uri="{FF2B5EF4-FFF2-40B4-BE49-F238E27FC236}">
                <a16:creationId xmlns:a16="http://schemas.microsoft.com/office/drawing/2014/main" id="{8EFAA6A1-27EE-DB57-9678-88F60D8FC2D1}"/>
              </a:ext>
            </a:extLst>
          </p:cNvPr>
          <p:cNvSpPr/>
          <p:nvPr/>
        </p:nvSpPr>
        <p:spPr>
          <a:xfrm rot="8753005">
            <a:off x="4935759" y="5575789"/>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E1847B9-8ADE-8C76-3863-85F834CE59F8}"/>
              </a:ext>
            </a:extLst>
          </p:cNvPr>
          <p:cNvSpPr/>
          <p:nvPr/>
        </p:nvSpPr>
        <p:spPr>
          <a:xfrm>
            <a:off x="2481943" y="995204"/>
            <a:ext cx="3614057" cy="25980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a:extLst>
              <a:ext uri="{FF2B5EF4-FFF2-40B4-BE49-F238E27FC236}">
                <a16:creationId xmlns:a16="http://schemas.microsoft.com/office/drawing/2014/main" id="{B3E9A4B5-B85B-6267-639A-BCB611587A8F}"/>
              </a:ext>
            </a:extLst>
          </p:cNvPr>
          <p:cNvSpPr/>
          <p:nvPr/>
        </p:nvSpPr>
        <p:spPr>
          <a:xfrm rot="8753005">
            <a:off x="908046" y="3725218"/>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6690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0D5E51F-B19E-4140-8E77-98A71EDC4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638" y="0"/>
            <a:ext cx="4783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133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EEEB0679-556F-920D-3849-D10EE34CB537}"/>
              </a:ext>
            </a:extLst>
          </p:cNvPr>
          <p:cNvGraphicFramePr>
            <a:graphicFrameLocks noChangeAspect="1"/>
          </p:cNvGraphicFramePr>
          <p:nvPr>
            <p:extLst>
              <p:ext uri="{D42A27DB-BD31-4B8C-83A1-F6EECF244321}">
                <p14:modId xmlns:p14="http://schemas.microsoft.com/office/powerpoint/2010/main" val="2971464100"/>
              </p:ext>
            </p:extLst>
          </p:nvPr>
        </p:nvGraphicFramePr>
        <p:xfrm>
          <a:off x="1731982" y="-6083258"/>
          <a:ext cx="8728036" cy="14312858"/>
        </p:xfrm>
        <a:graphic>
          <a:graphicData uri="http://schemas.openxmlformats.org/presentationml/2006/ole">
            <mc:AlternateContent xmlns:mc="http://schemas.openxmlformats.org/markup-compatibility/2006">
              <mc:Choice xmlns:v="urn:schemas-microsoft-com:vml" Requires="v">
                <p:oleObj name="Acrobat Document" r:id="rId2" imgW="5667122" imgH="8019753" progId="Acrobat.Document.DC">
                  <p:embed/>
                </p:oleObj>
              </mc:Choice>
              <mc:Fallback>
                <p:oleObj name="Acrobat Document" r:id="rId2" imgW="5667122" imgH="8019753" progId="Acrobat.Document.DC">
                  <p:embed/>
                  <p:pic>
                    <p:nvPicPr>
                      <p:cNvPr id="0" name=""/>
                      <p:cNvPicPr/>
                      <p:nvPr/>
                    </p:nvPicPr>
                    <p:blipFill>
                      <a:blip r:embed="rId3"/>
                      <a:stretch>
                        <a:fillRect/>
                      </a:stretch>
                    </p:blipFill>
                    <p:spPr>
                      <a:xfrm>
                        <a:off x="1731982" y="-6083258"/>
                        <a:ext cx="8728036" cy="14312858"/>
                      </a:xfrm>
                      <a:prstGeom prst="rect">
                        <a:avLst/>
                      </a:prstGeom>
                    </p:spPr>
                  </p:pic>
                </p:oleObj>
              </mc:Fallback>
            </mc:AlternateContent>
          </a:graphicData>
        </a:graphic>
      </p:graphicFrame>
      <p:sp>
        <p:nvSpPr>
          <p:cNvPr id="5" name="Šipka: doprava 4">
            <a:extLst>
              <a:ext uri="{FF2B5EF4-FFF2-40B4-BE49-F238E27FC236}">
                <a16:creationId xmlns:a16="http://schemas.microsoft.com/office/drawing/2014/main" id="{3D3A5668-64A7-BE1C-01D4-2968DA48716B}"/>
              </a:ext>
            </a:extLst>
          </p:cNvPr>
          <p:cNvSpPr/>
          <p:nvPr/>
        </p:nvSpPr>
        <p:spPr>
          <a:xfrm rot="1686368">
            <a:off x="1485590" y="321475"/>
            <a:ext cx="1661532" cy="3828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41703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E87BE15-3063-4269-95BB-6B3C89711CD7}"/>
              </a:ext>
            </a:extLst>
          </p:cNvPr>
          <p:cNvSpPr txBox="1"/>
          <p:nvPr/>
        </p:nvSpPr>
        <p:spPr>
          <a:xfrm>
            <a:off x="981075" y="581025"/>
            <a:ext cx="10820400" cy="4093428"/>
          </a:xfrm>
          <a:prstGeom prst="rect">
            <a:avLst/>
          </a:prstGeom>
          <a:noFill/>
        </p:spPr>
        <p:txBody>
          <a:bodyPr wrap="square">
            <a:spAutoFit/>
          </a:bodyPr>
          <a:lstStyle/>
          <a:p>
            <a:pPr algn="just"/>
            <a:r>
              <a:rPr lang="cs-CZ" sz="4000" b="1" i="0" dirty="0">
                <a:solidFill>
                  <a:srgbClr val="FF8400"/>
                </a:solidFill>
                <a:effectLst/>
                <a:latin typeface="Arial" panose="020B0604020202020204" pitchFamily="34" charset="0"/>
              </a:rPr>
              <a:t>§ 243</a:t>
            </a:r>
          </a:p>
          <a:p>
            <a:pPr algn="l"/>
            <a:r>
              <a:rPr lang="cs-CZ" sz="2800" b="1" i="0" dirty="0">
                <a:solidFill>
                  <a:srgbClr val="08A8F8"/>
                </a:solidFill>
                <a:effectLst/>
                <a:latin typeface="Arial" panose="020B0604020202020204" pitchFamily="34" charset="0"/>
              </a:rPr>
              <a:t>Účinky insolvenčního řízení na daňové řízení</a:t>
            </a:r>
          </a:p>
          <a:p>
            <a:endParaRPr lang="cs-CZ" sz="3200" b="1" i="0" dirty="0">
              <a:solidFill>
                <a:srgbClr val="000000"/>
              </a:solidFill>
              <a:effectLst/>
              <a:latin typeface="Arial" panose="020B0604020202020204" pitchFamily="34" charset="0"/>
            </a:endParaRPr>
          </a:p>
          <a:p>
            <a:r>
              <a:rPr lang="cs-CZ" sz="3200" b="1" i="0" dirty="0">
                <a:solidFill>
                  <a:srgbClr val="000000"/>
                </a:solidFill>
                <a:effectLst/>
                <a:latin typeface="Arial" panose="020B0604020202020204" pitchFamily="34" charset="0"/>
              </a:rPr>
              <a:t>Ukončením přezkumného jednání nebo schválením zprávy o přezkumu soudem </a:t>
            </a:r>
            <a:r>
              <a:rPr lang="cs-CZ" sz="3200" b="1" i="0" dirty="0">
                <a:solidFill>
                  <a:srgbClr val="FF0000"/>
                </a:solidFill>
                <a:effectLst/>
                <a:latin typeface="Arial" panose="020B0604020202020204" pitchFamily="34" charset="0"/>
              </a:rPr>
              <a:t>nabývá nepravomocné rozhodnutí v nalézacím řízení týkajícím se pohledávek, které nejsou pohledávkami za majetkovou podstatou, právní moci.</a:t>
            </a:r>
            <a:endParaRPr lang="cs-CZ" sz="3200" b="1" dirty="0">
              <a:solidFill>
                <a:srgbClr val="FF0000"/>
              </a:solidFill>
            </a:endParaRPr>
          </a:p>
        </p:txBody>
      </p:sp>
    </p:spTree>
    <p:extLst>
      <p:ext uri="{BB962C8B-B14F-4D97-AF65-F5344CB8AC3E}">
        <p14:creationId xmlns:p14="http://schemas.microsoft.com/office/powerpoint/2010/main" val="41020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6DB64FEE-9F2D-44E4-EAB2-4343492DB9CF}"/>
              </a:ext>
            </a:extLst>
          </p:cNvPr>
          <p:cNvPicPr>
            <a:picLocks noChangeAspect="1"/>
          </p:cNvPicPr>
          <p:nvPr/>
        </p:nvPicPr>
        <p:blipFill>
          <a:blip r:embed="rId2"/>
          <a:stretch>
            <a:fillRect/>
          </a:stretch>
        </p:blipFill>
        <p:spPr>
          <a:xfrm>
            <a:off x="145143" y="-492394"/>
            <a:ext cx="23087229" cy="9324160"/>
          </a:xfrm>
          <a:prstGeom prst="rect">
            <a:avLst/>
          </a:prstGeom>
        </p:spPr>
      </p:pic>
      <p:sp>
        <p:nvSpPr>
          <p:cNvPr id="15" name="Obdélník 14">
            <a:extLst>
              <a:ext uri="{FF2B5EF4-FFF2-40B4-BE49-F238E27FC236}">
                <a16:creationId xmlns:a16="http://schemas.microsoft.com/office/drawing/2014/main" id="{B662247F-02B2-6A85-CE47-F8D71D55E1D7}"/>
              </a:ext>
            </a:extLst>
          </p:cNvPr>
          <p:cNvSpPr/>
          <p:nvPr/>
        </p:nvSpPr>
        <p:spPr>
          <a:xfrm>
            <a:off x="1936949" y="1198755"/>
            <a:ext cx="2533451" cy="22302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a:extLst>
              <a:ext uri="{FF2B5EF4-FFF2-40B4-BE49-F238E27FC236}">
                <a16:creationId xmlns:a16="http://schemas.microsoft.com/office/drawing/2014/main" id="{CBA06B8F-02BA-822D-964B-9F2B2DE6E61E}"/>
              </a:ext>
            </a:extLst>
          </p:cNvPr>
          <p:cNvSpPr/>
          <p:nvPr/>
        </p:nvSpPr>
        <p:spPr>
          <a:xfrm rot="8753005">
            <a:off x="1989359" y="2934189"/>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prava 16">
            <a:extLst>
              <a:ext uri="{FF2B5EF4-FFF2-40B4-BE49-F238E27FC236}">
                <a16:creationId xmlns:a16="http://schemas.microsoft.com/office/drawing/2014/main" id="{5BF4CF36-9B3A-1674-7418-8DEFCB98B517}"/>
              </a:ext>
            </a:extLst>
          </p:cNvPr>
          <p:cNvSpPr/>
          <p:nvPr/>
        </p:nvSpPr>
        <p:spPr>
          <a:xfrm rot="8753005">
            <a:off x="3921565" y="4120957"/>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85026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D5ABBB1-5951-A42B-8CF8-132F33142E14}"/>
              </a:ext>
            </a:extLst>
          </p:cNvPr>
          <p:cNvPicPr>
            <a:picLocks noChangeAspect="1"/>
          </p:cNvPicPr>
          <p:nvPr/>
        </p:nvPicPr>
        <p:blipFill>
          <a:blip r:embed="rId2"/>
          <a:stretch>
            <a:fillRect/>
          </a:stretch>
        </p:blipFill>
        <p:spPr>
          <a:xfrm>
            <a:off x="-2481944" y="-1596571"/>
            <a:ext cx="15849600" cy="9216571"/>
          </a:xfrm>
          <a:prstGeom prst="rect">
            <a:avLst/>
          </a:prstGeom>
        </p:spPr>
      </p:pic>
      <p:sp>
        <p:nvSpPr>
          <p:cNvPr id="6" name="Obdélník 5">
            <a:extLst>
              <a:ext uri="{FF2B5EF4-FFF2-40B4-BE49-F238E27FC236}">
                <a16:creationId xmlns:a16="http://schemas.microsoft.com/office/drawing/2014/main" id="{8A41E246-0EBD-5955-2EE1-FD3FE7339331}"/>
              </a:ext>
            </a:extLst>
          </p:cNvPr>
          <p:cNvSpPr/>
          <p:nvPr/>
        </p:nvSpPr>
        <p:spPr>
          <a:xfrm>
            <a:off x="6241143" y="0"/>
            <a:ext cx="2264228" cy="3773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4C2B9D11-1E94-9BDB-CCF7-01C3D5DA1BF2}"/>
              </a:ext>
            </a:extLst>
          </p:cNvPr>
          <p:cNvSpPr/>
          <p:nvPr/>
        </p:nvSpPr>
        <p:spPr>
          <a:xfrm>
            <a:off x="4796971" y="2503714"/>
            <a:ext cx="2264228" cy="3773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30852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0"/>
          <p:cNvSpPr txBox="1"/>
          <p:nvPr/>
        </p:nvSpPr>
        <p:spPr>
          <a:xfrm>
            <a:off x="1847851" y="0"/>
            <a:ext cx="8640763" cy="68634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cs-CZ" sz="4400" b="1" i="0" u="sng" strike="noStrike" cap="none" dirty="0">
                <a:solidFill>
                  <a:schemeClr val="hlink"/>
                </a:solidFill>
                <a:latin typeface="Arial"/>
                <a:ea typeface="Arial"/>
                <a:cs typeface="Arial"/>
                <a:sym typeface="Arial"/>
                <a:hlinkClick r:id="rId3"/>
              </a:rPr>
              <a:t>§ 140e</a:t>
            </a:r>
            <a:endParaRPr dirty="0"/>
          </a:p>
          <a:p>
            <a:pPr marL="0" marR="0" lvl="0" indent="0" algn="l" rtl="0">
              <a:lnSpc>
                <a:spcPct val="100000"/>
              </a:lnSpc>
              <a:spcBef>
                <a:spcPts val="0"/>
              </a:spcBef>
              <a:spcAft>
                <a:spcPts val="0"/>
              </a:spcAft>
              <a:buClr>
                <a:srgbClr val="000000"/>
              </a:buClr>
              <a:buSzPts val="1100"/>
              <a:buFont typeface="Arial"/>
              <a:buNone/>
            </a:pPr>
            <a:r>
              <a:rPr lang="cs-CZ" sz="4400" b="1" i="0" u="none" strike="noStrike" cap="none" dirty="0">
                <a:solidFill>
                  <a:srgbClr val="000000"/>
                </a:solidFill>
                <a:latin typeface="Arial"/>
                <a:ea typeface="Arial"/>
                <a:cs typeface="Arial"/>
                <a:sym typeface="Arial"/>
              </a:rPr>
              <a:t>Výkon rozhodnutí a exekuce</a:t>
            </a:r>
            <a:endParaRPr dirty="0"/>
          </a:p>
          <a:p>
            <a:pPr marL="0" marR="0" lvl="0" indent="0" algn="l" rtl="0">
              <a:lnSpc>
                <a:spcPct val="100000"/>
              </a:lnSpc>
              <a:spcBef>
                <a:spcPts val="0"/>
              </a:spcBef>
              <a:spcAft>
                <a:spcPts val="0"/>
              </a:spcAft>
              <a:buClr>
                <a:srgbClr val="000000"/>
              </a:buClr>
              <a:buSzPts val="1100"/>
              <a:buFont typeface="Arial"/>
              <a:buNone/>
            </a:pPr>
            <a:r>
              <a:rPr lang="cs-CZ" sz="4400" b="0" i="1" u="none" strike="noStrike" cap="none" dirty="0">
                <a:solidFill>
                  <a:srgbClr val="000000"/>
                </a:solidFill>
                <a:latin typeface="Arial"/>
                <a:ea typeface="Arial"/>
                <a:cs typeface="Arial"/>
                <a:sym typeface="Arial"/>
              </a:rPr>
              <a:t>(1)</a:t>
            </a:r>
            <a:r>
              <a:rPr lang="cs-CZ" sz="4400" b="0" i="0" u="none" strike="noStrike" cap="none" dirty="0">
                <a:solidFill>
                  <a:srgbClr val="000000"/>
                </a:solidFill>
                <a:latin typeface="Arial"/>
                <a:ea typeface="Arial"/>
                <a:cs typeface="Arial"/>
                <a:sym typeface="Arial"/>
              </a:rPr>
              <a:t> </a:t>
            </a:r>
            <a:r>
              <a:rPr lang="cs-CZ" sz="4400" b="0" i="0" u="sng" strike="noStrike" cap="none" dirty="0">
                <a:solidFill>
                  <a:srgbClr val="000000"/>
                </a:solidFill>
                <a:latin typeface="Arial"/>
                <a:ea typeface="Arial"/>
                <a:cs typeface="Arial"/>
                <a:sym typeface="Arial"/>
              </a:rPr>
              <a:t>V době, po kterou trvají účinky rozhodnutí o úpadku, nelze nařídit nebo zahájit výkon rozhodnutí nebo exekuci, která by postihovala majetek ve vlastnictví dlužníka, jakož i jiný majetek, který náleží do majetkové podstaty</a:t>
            </a:r>
            <a:r>
              <a:rPr lang="cs-CZ" sz="4400" b="0" i="0" u="none" strike="noStrike" cap="none" dirty="0">
                <a:solidFill>
                  <a:srgbClr val="000000"/>
                </a:solidFill>
                <a:latin typeface="Arial"/>
                <a:ea typeface="Arial"/>
                <a:cs typeface="Arial"/>
                <a:sym typeface="Arial"/>
              </a:rPr>
              <a:t>; </a:t>
            </a:r>
            <a:endParaRPr dirty="0"/>
          </a:p>
        </p:txBody>
      </p:sp>
    </p:spTree>
    <p:extLst>
      <p:ext uri="{BB962C8B-B14F-4D97-AF65-F5344CB8AC3E}">
        <p14:creationId xmlns:p14="http://schemas.microsoft.com/office/powerpoint/2010/main" val="4281624946"/>
      </p:ext>
    </p:extLst>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1"/>
          <p:cNvSpPr/>
          <p:nvPr/>
        </p:nvSpPr>
        <p:spPr>
          <a:xfrm>
            <a:off x="1803400" y="622638"/>
            <a:ext cx="9918700" cy="52014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EB Garamond"/>
              <a:buNone/>
            </a:pPr>
            <a:r>
              <a:rPr lang="cs-CZ" sz="4800" b="1" i="0" u="none" strike="noStrike" cap="none">
                <a:solidFill>
                  <a:schemeClr val="dk1"/>
                </a:solidFill>
                <a:latin typeface="EB Garamond"/>
                <a:ea typeface="EB Garamond"/>
                <a:cs typeface="EB Garamond"/>
                <a:sym typeface="EB Garamond"/>
              </a:rPr>
              <a:t>Letecké povinnosti může být zbaven ten, kdo je uznán za psychicky narušeného, a zároveň požádá o uvolnění. Ovšem to, že o uvolnění požádá, svědčí o jeho psychickém zdraví, takže být uvolněn nemůže! </a:t>
            </a:r>
            <a:endParaRPr/>
          </a:p>
          <a:p>
            <a:pPr marL="0" marR="0" lvl="0" indent="0" algn="l" rtl="0">
              <a:lnSpc>
                <a:spcPct val="100000"/>
              </a:lnSpc>
              <a:spcBef>
                <a:spcPts val="0"/>
              </a:spcBef>
              <a:spcAft>
                <a:spcPts val="0"/>
              </a:spcAft>
              <a:buClr>
                <a:schemeClr val="dk1"/>
              </a:buClr>
              <a:buSzPts val="1100"/>
              <a:buFont typeface="Century Gothic"/>
              <a:buNone/>
            </a:pPr>
            <a:r>
              <a:rPr lang="cs-CZ" sz="4400" b="1" i="0" u="none" strike="noStrike" cap="none">
                <a:solidFill>
                  <a:schemeClr val="dk1"/>
                </a:solidFill>
                <a:latin typeface="Century Gothic"/>
                <a:ea typeface="Century Gothic"/>
                <a:cs typeface="Century Gothic"/>
                <a:sym typeface="Century Gothic"/>
              </a:rPr>
              <a:t>(Hlava XXII- Joseph Heller)</a:t>
            </a:r>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6DB64FEE-9F2D-44E4-EAB2-4343492DB9CF}"/>
              </a:ext>
            </a:extLst>
          </p:cNvPr>
          <p:cNvPicPr>
            <a:picLocks noChangeAspect="1"/>
          </p:cNvPicPr>
          <p:nvPr/>
        </p:nvPicPr>
        <p:blipFill>
          <a:blip r:embed="rId2"/>
          <a:stretch>
            <a:fillRect/>
          </a:stretch>
        </p:blipFill>
        <p:spPr>
          <a:xfrm>
            <a:off x="145143" y="-492394"/>
            <a:ext cx="23087229" cy="9324160"/>
          </a:xfrm>
          <a:prstGeom prst="rect">
            <a:avLst/>
          </a:prstGeom>
        </p:spPr>
      </p:pic>
      <p:sp>
        <p:nvSpPr>
          <p:cNvPr id="15" name="Obdélník 14">
            <a:extLst>
              <a:ext uri="{FF2B5EF4-FFF2-40B4-BE49-F238E27FC236}">
                <a16:creationId xmlns:a16="http://schemas.microsoft.com/office/drawing/2014/main" id="{B662247F-02B2-6A85-CE47-F8D71D55E1D7}"/>
              </a:ext>
            </a:extLst>
          </p:cNvPr>
          <p:cNvSpPr/>
          <p:nvPr/>
        </p:nvSpPr>
        <p:spPr>
          <a:xfrm>
            <a:off x="1936949" y="1198755"/>
            <a:ext cx="2533451" cy="22302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a:extLst>
              <a:ext uri="{FF2B5EF4-FFF2-40B4-BE49-F238E27FC236}">
                <a16:creationId xmlns:a16="http://schemas.microsoft.com/office/drawing/2014/main" id="{CBA06B8F-02BA-822D-964B-9F2B2DE6E61E}"/>
              </a:ext>
            </a:extLst>
          </p:cNvPr>
          <p:cNvSpPr/>
          <p:nvPr/>
        </p:nvSpPr>
        <p:spPr>
          <a:xfrm rot="8753005">
            <a:off x="1989358" y="3035789"/>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prava 16">
            <a:extLst>
              <a:ext uri="{FF2B5EF4-FFF2-40B4-BE49-F238E27FC236}">
                <a16:creationId xmlns:a16="http://schemas.microsoft.com/office/drawing/2014/main" id="{5BF4CF36-9B3A-1674-7418-8DEFCB98B517}"/>
              </a:ext>
            </a:extLst>
          </p:cNvPr>
          <p:cNvSpPr/>
          <p:nvPr/>
        </p:nvSpPr>
        <p:spPr>
          <a:xfrm rot="8753005">
            <a:off x="4705336" y="4193528"/>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Šipka: doprava 1">
            <a:extLst>
              <a:ext uri="{FF2B5EF4-FFF2-40B4-BE49-F238E27FC236}">
                <a16:creationId xmlns:a16="http://schemas.microsoft.com/office/drawing/2014/main" id="{9E89C162-07FD-396D-A809-33B8782487B4}"/>
              </a:ext>
            </a:extLst>
          </p:cNvPr>
          <p:cNvSpPr/>
          <p:nvPr/>
        </p:nvSpPr>
        <p:spPr>
          <a:xfrm rot="8753005">
            <a:off x="5590073" y="4213369"/>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0248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58" descr="http://t2.gstatic.com/images?q=tbn:ANd9GcTc940o3DkEv5dj9eX8ArJD6VvNo1KsyIVucmoJ3AXQeQfnDXkwmK_YGAE2"/>
          <p:cNvPicPr preferRelativeResize="0"/>
          <p:nvPr/>
        </p:nvPicPr>
        <p:blipFill rotWithShape="1">
          <a:blip r:embed="rId3">
            <a:alphaModFix/>
          </a:blip>
          <a:srcRect/>
          <a:stretch/>
        </p:blipFill>
        <p:spPr>
          <a:xfrm>
            <a:off x="180975" y="0"/>
            <a:ext cx="10153650" cy="6858000"/>
          </a:xfrm>
          <a:prstGeom prst="rect">
            <a:avLst/>
          </a:prstGeom>
          <a:noFill/>
          <a:ln>
            <a:noFill/>
          </a:ln>
        </p:spPr>
      </p:pic>
      <p:sp>
        <p:nvSpPr>
          <p:cNvPr id="431" name="Google Shape;431;p58"/>
          <p:cNvSpPr txBox="1"/>
          <p:nvPr/>
        </p:nvSpPr>
        <p:spPr>
          <a:xfrm>
            <a:off x="2095500" y="5956563"/>
            <a:ext cx="775084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cs-CZ" sz="3600" b="1" i="0" u="none" strike="noStrike" cap="none">
                <a:solidFill>
                  <a:schemeClr val="dk1"/>
                </a:solidFill>
                <a:latin typeface="Arial"/>
                <a:ea typeface="Arial"/>
                <a:cs typeface="Arial"/>
                <a:sym typeface="Arial"/>
              </a:rPr>
              <a:t>Nutnost přihlášení pohledávek???</a:t>
            </a:r>
            <a:endParaRPr/>
          </a:p>
        </p:txBody>
      </p:sp>
      <p:sp>
        <p:nvSpPr>
          <p:cNvPr id="432" name="Google Shape;432;p58"/>
          <p:cNvSpPr txBox="1"/>
          <p:nvPr/>
        </p:nvSpPr>
        <p:spPr>
          <a:xfrm>
            <a:off x="4057650" y="5306219"/>
            <a:ext cx="4903788"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cs-CZ" sz="3600" b="1" i="0" u="none" strike="noStrike" cap="none" dirty="0">
                <a:solidFill>
                  <a:schemeClr val="dk1"/>
                </a:solidFill>
                <a:latin typeface="Arial"/>
                <a:ea typeface="Arial"/>
                <a:cs typeface="Arial"/>
                <a:sym typeface="Arial"/>
              </a:rPr>
              <a:t>Přihláška pohledávky</a:t>
            </a:r>
            <a:endParaRPr dirty="0"/>
          </a:p>
        </p:txBody>
      </p:sp>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5"/>
          <p:cNvSpPr txBox="1"/>
          <p:nvPr/>
        </p:nvSpPr>
        <p:spPr>
          <a:xfrm>
            <a:off x="2069432" y="653725"/>
            <a:ext cx="9611944" cy="581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700"/>
              <a:buFont typeface="Arial"/>
              <a:buNone/>
            </a:pPr>
            <a:r>
              <a:rPr lang="cs-CZ" sz="2800" b="1" i="0" u="none" strike="noStrike" cap="none" dirty="0">
                <a:solidFill>
                  <a:srgbClr val="FF0000"/>
                </a:solidFill>
                <a:latin typeface="Arial"/>
                <a:ea typeface="Arial"/>
                <a:cs typeface="Arial"/>
                <a:sym typeface="Arial"/>
              </a:rPr>
              <a:t>§ 170 Insolvenčního zákona</a:t>
            </a:r>
            <a:endParaRPr dirty="0"/>
          </a:p>
          <a:p>
            <a:pPr marL="0" marR="0" lvl="0" indent="0" algn="l" rtl="0">
              <a:lnSpc>
                <a:spcPct val="100000"/>
              </a:lnSpc>
              <a:spcBef>
                <a:spcPts val="0"/>
              </a:spcBef>
              <a:spcAft>
                <a:spcPts val="0"/>
              </a:spcAft>
              <a:buClr>
                <a:schemeClr val="dk1"/>
              </a:buClr>
              <a:buSzPts val="7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1" i="0" u="sng" strike="noStrike" cap="none" dirty="0">
                <a:solidFill>
                  <a:schemeClr val="dk1"/>
                </a:solidFill>
                <a:latin typeface="Arial"/>
                <a:ea typeface="Arial"/>
                <a:cs typeface="Arial"/>
                <a:sym typeface="Arial"/>
              </a:rPr>
              <a:t>V insolvenčním řízení se </a:t>
            </a:r>
            <a:r>
              <a:rPr lang="cs-CZ" sz="2800" b="1" i="0" u="sng" strike="noStrike" cap="none" dirty="0">
                <a:solidFill>
                  <a:srgbClr val="FF0000"/>
                </a:solidFill>
                <a:latin typeface="Arial"/>
                <a:ea typeface="Arial"/>
                <a:cs typeface="Arial"/>
                <a:sym typeface="Arial"/>
              </a:rPr>
              <a:t>neuspokojují </a:t>
            </a:r>
            <a:r>
              <a:rPr lang="cs-CZ" sz="2800" b="0" i="0" u="none" strike="noStrike" cap="none" dirty="0">
                <a:solidFill>
                  <a:schemeClr val="dk1"/>
                </a:solidFill>
                <a:latin typeface="Arial"/>
                <a:ea typeface="Arial"/>
                <a:cs typeface="Arial"/>
                <a:sym typeface="Arial"/>
              </a:rPr>
              <a:t>žádným ze způsobů řešení úpadku, není-li dále stanoveno jinak,</a:t>
            </a:r>
            <a:endParaRPr dirty="0"/>
          </a:p>
          <a:p>
            <a:pPr marL="0" marR="0" lvl="0" indent="0" algn="l" rtl="0">
              <a:lnSpc>
                <a:spcPct val="100000"/>
              </a:lnSpc>
              <a:spcBef>
                <a:spcPts val="0"/>
              </a:spcBef>
              <a:spcAft>
                <a:spcPts val="0"/>
              </a:spcAft>
              <a:buClr>
                <a:schemeClr val="dk1"/>
              </a:buClr>
              <a:buSzPts val="7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0" i="0" u="none" strike="noStrike" cap="none" dirty="0">
                <a:solidFill>
                  <a:schemeClr val="dk1"/>
                </a:solidFill>
                <a:latin typeface="Arial"/>
                <a:ea typeface="Arial"/>
                <a:cs typeface="Arial"/>
                <a:sym typeface="Arial"/>
              </a:rPr>
              <a:t>d) </a:t>
            </a:r>
            <a:r>
              <a:rPr lang="cs-CZ" sz="2800" b="1" i="0" u="sng" strike="noStrike" cap="none" dirty="0">
                <a:solidFill>
                  <a:schemeClr val="dk1"/>
                </a:solidFill>
                <a:latin typeface="Arial"/>
                <a:ea typeface="Arial"/>
                <a:cs typeface="Arial"/>
                <a:sym typeface="Arial"/>
              </a:rPr>
              <a:t>Mimosmluvní sankce postihující majetek dlužníka</a:t>
            </a:r>
            <a:r>
              <a:rPr lang="cs-CZ" sz="2800" b="0" i="0" u="none" strike="noStrike" cap="none" dirty="0">
                <a:solidFill>
                  <a:schemeClr val="dk1"/>
                </a:solidFill>
                <a:latin typeface="Arial"/>
                <a:ea typeface="Arial"/>
                <a:cs typeface="Arial"/>
                <a:sym typeface="Arial"/>
              </a:rPr>
              <a:t>, s výjimkou penále za nezaplacení daní, poplatků a jiných obdobných peněžitých plnění, pojistného na sociální zabezpečení, příspěvku na státní politiku zaměstnanosti a pojistného za veřejné zdravotní pojištění, pokud povinnost zaplatit toto penále vznikla před rozhodnutím o úpadku.</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BA5C040-D747-7938-3ADE-B0DD9F8B9920}"/>
              </a:ext>
            </a:extLst>
          </p:cNvPr>
          <p:cNvSpPr txBox="1"/>
          <p:nvPr/>
        </p:nvSpPr>
        <p:spPr>
          <a:xfrm>
            <a:off x="760520" y="582067"/>
            <a:ext cx="10670959" cy="5693866"/>
          </a:xfrm>
          <a:prstGeom prst="rect">
            <a:avLst/>
          </a:prstGeom>
          <a:noFill/>
        </p:spPr>
        <p:txBody>
          <a:bodyPr wrap="square">
            <a:spAutoFit/>
          </a:bodyPr>
          <a:lstStyle/>
          <a:p>
            <a:pPr algn="just"/>
            <a:r>
              <a:rPr lang="cs-CZ" sz="2400" b="1" i="0" dirty="0">
                <a:solidFill>
                  <a:srgbClr val="FF8400"/>
                </a:solidFill>
                <a:effectLst/>
                <a:latin typeface="Arial" panose="020B0604020202020204" pitchFamily="34" charset="0"/>
              </a:rPr>
              <a:t>§ 173</a:t>
            </a:r>
          </a:p>
          <a:p>
            <a:pPr algn="l"/>
            <a:r>
              <a:rPr lang="cs-CZ" sz="2400" b="1" i="0" dirty="0">
                <a:solidFill>
                  <a:srgbClr val="08A8F8"/>
                </a:solidFill>
                <a:effectLst/>
                <a:latin typeface="Arial" panose="020B0604020202020204" pitchFamily="34" charset="0"/>
              </a:rPr>
              <a:t>Podání přihlášky</a:t>
            </a:r>
          </a:p>
          <a:p>
            <a:pPr algn="just"/>
            <a:r>
              <a:rPr lang="cs-CZ" sz="2400" b="1" i="0" dirty="0">
                <a:solidFill>
                  <a:srgbClr val="000000"/>
                </a:solidFill>
                <a:effectLst/>
                <a:latin typeface="Arial" panose="020B0604020202020204" pitchFamily="34" charset="0"/>
              </a:rPr>
              <a:t>(1)</a:t>
            </a:r>
            <a:r>
              <a:rPr lang="cs-CZ" sz="2400" b="0" i="0" dirty="0">
                <a:solidFill>
                  <a:srgbClr val="000000"/>
                </a:solidFill>
                <a:effectLst/>
                <a:latin typeface="Arial" panose="020B0604020202020204" pitchFamily="34" charset="0"/>
              </a:rPr>
              <a:t> Věřitelé podávají přihlášky pohledávek u insolvenčního soudu od zahájení insolvenčního řízení až do uplynutí lhůty stanovené rozhodnutím o úpadku. </a:t>
            </a:r>
            <a:r>
              <a:rPr lang="cs-CZ" sz="2400" b="1" i="0" dirty="0">
                <a:solidFill>
                  <a:srgbClr val="FF0000"/>
                </a:solidFill>
                <a:effectLst/>
                <a:latin typeface="Arial" panose="020B0604020202020204" pitchFamily="34" charset="0"/>
              </a:rPr>
              <a:t>K přihláškám, které jsou podány </a:t>
            </a:r>
            <a:r>
              <a:rPr lang="cs-CZ" sz="2400" b="1" i="0" u="sng" dirty="0">
                <a:solidFill>
                  <a:srgbClr val="FF0000"/>
                </a:solidFill>
                <a:effectLst/>
                <a:latin typeface="Arial" panose="020B0604020202020204" pitchFamily="34" charset="0"/>
              </a:rPr>
              <a:t>později</a:t>
            </a:r>
            <a:r>
              <a:rPr lang="cs-CZ" sz="2400" b="1" i="0" dirty="0">
                <a:solidFill>
                  <a:srgbClr val="FF0000"/>
                </a:solidFill>
                <a:effectLst/>
                <a:latin typeface="Arial" panose="020B0604020202020204" pitchFamily="34" charset="0"/>
              </a:rPr>
              <a:t>, insolvenční soud </a:t>
            </a:r>
            <a:r>
              <a:rPr lang="cs-CZ" sz="2400" b="1" i="0" u="sng" dirty="0">
                <a:solidFill>
                  <a:srgbClr val="FF0000"/>
                </a:solidFill>
                <a:effectLst/>
                <a:latin typeface="Arial" panose="020B0604020202020204" pitchFamily="34" charset="0"/>
              </a:rPr>
              <a:t>nepřihlíží</a:t>
            </a:r>
            <a:r>
              <a:rPr lang="cs-CZ" sz="2400" b="1" i="0" dirty="0">
                <a:solidFill>
                  <a:srgbClr val="FF0000"/>
                </a:solidFill>
                <a:effectLst/>
                <a:latin typeface="Arial" panose="020B0604020202020204" pitchFamily="34" charset="0"/>
              </a:rPr>
              <a:t> </a:t>
            </a:r>
            <a:r>
              <a:rPr lang="cs-CZ" sz="2400" b="1" i="0" dirty="0">
                <a:solidFill>
                  <a:srgbClr val="000000"/>
                </a:solidFill>
                <a:effectLst/>
                <a:latin typeface="Arial" panose="020B0604020202020204" pitchFamily="34" charset="0"/>
              </a:rPr>
              <a:t>a takto uplatněné pohledávky se v insolvenčním řízení neuspokojují.</a:t>
            </a:r>
          </a:p>
          <a:p>
            <a:pPr algn="just"/>
            <a:endParaRPr lang="cs-CZ" sz="2400" b="1" dirty="0">
              <a:solidFill>
                <a:srgbClr val="000000"/>
              </a:solidFill>
              <a:latin typeface="Arial" panose="020B0604020202020204" pitchFamily="34" charset="0"/>
            </a:endParaRPr>
          </a:p>
          <a:p>
            <a:pPr algn="just"/>
            <a:r>
              <a:rPr lang="cs-CZ" sz="2400" b="1" i="0" dirty="0">
                <a:solidFill>
                  <a:srgbClr val="FF8400"/>
                </a:solidFill>
                <a:effectLst/>
                <a:latin typeface="Arial" panose="020B0604020202020204" pitchFamily="34" charset="0"/>
              </a:rPr>
              <a:t>§ 185</a:t>
            </a:r>
          </a:p>
          <a:p>
            <a:pPr algn="just"/>
            <a:r>
              <a:rPr lang="cs-CZ" sz="2400" b="0" i="0" dirty="0">
                <a:solidFill>
                  <a:srgbClr val="000000"/>
                </a:solidFill>
                <a:effectLst/>
                <a:latin typeface="Arial" panose="020B0604020202020204" pitchFamily="34" charset="0"/>
              </a:rPr>
              <a:t>Jestliže v průběhu insolvenčního řízení nastala skutečnost, na základě které se podle tohoto zákona </a:t>
            </a:r>
            <a:r>
              <a:rPr lang="cs-CZ" sz="2400" b="1" i="0" u="sng" dirty="0">
                <a:solidFill>
                  <a:srgbClr val="000000"/>
                </a:solidFill>
                <a:effectLst/>
                <a:latin typeface="Arial" panose="020B0604020202020204" pitchFamily="34" charset="0"/>
              </a:rPr>
              <a:t>k přihlášce pohledávky nebo k přihlášené pohledávce nepřihlíží, insolvenční soud odmítne přihlášku rozhodnutím</a:t>
            </a:r>
            <a:r>
              <a:rPr lang="cs-CZ" sz="2400" b="0" i="0" dirty="0">
                <a:solidFill>
                  <a:srgbClr val="000000"/>
                </a:solidFill>
                <a:effectLst/>
                <a:latin typeface="Arial" panose="020B0604020202020204" pitchFamily="34" charset="0"/>
              </a:rPr>
              <a:t>, proti kterému může podat odvolání jen přihlášený věřitel. Právní mocí takového rozhodnutí účast tohoto věřitele v insolvenčním řízení končí; o tom insolvenční soud přihlášeného věřitele uvědomí ve výroku rozhodnutí.</a:t>
            </a:r>
          </a:p>
          <a:p>
            <a:pPr algn="just"/>
            <a:endParaRPr lang="cs-CZ" sz="28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2062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uvisející obrázek">
            <a:extLst>
              <a:ext uri="{FF2B5EF4-FFF2-40B4-BE49-F238E27FC236}">
                <a16:creationId xmlns:a16="http://schemas.microsoft.com/office/drawing/2014/main" id="{E455DE3C-80E2-4E15-8802-A67C89E1E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38" y="-69364"/>
            <a:ext cx="10519508" cy="669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85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51B8DAD-3CF4-BD04-8B3A-AE9445169C34}"/>
              </a:ext>
            </a:extLst>
          </p:cNvPr>
          <p:cNvSpPr txBox="1"/>
          <p:nvPr/>
        </p:nvSpPr>
        <p:spPr>
          <a:xfrm>
            <a:off x="550415" y="337351"/>
            <a:ext cx="11212497" cy="5632311"/>
          </a:xfrm>
          <a:prstGeom prst="rect">
            <a:avLst/>
          </a:prstGeom>
          <a:noFill/>
        </p:spPr>
        <p:txBody>
          <a:bodyPr wrap="square">
            <a:spAutoFit/>
          </a:bodyPr>
          <a:lstStyle/>
          <a:p>
            <a:r>
              <a:rPr lang="cs-CZ" sz="2400" b="1" i="0" dirty="0">
                <a:solidFill>
                  <a:srgbClr val="212529"/>
                </a:solidFill>
                <a:effectLst/>
              </a:rPr>
              <a:t>K přihlášce pohledávky, kterou nelze přezkoumat pro její vady nebo neúplnost</a:t>
            </a:r>
            <a:r>
              <a:rPr lang="cs-CZ" sz="2400" b="0" i="0" dirty="0">
                <a:solidFill>
                  <a:srgbClr val="212529"/>
                </a:solidFill>
                <a:effectLst/>
              </a:rPr>
              <a:t>, </a:t>
            </a:r>
            <a:r>
              <a:rPr lang="cs-CZ" sz="2400" b="1" i="0" dirty="0">
                <a:solidFill>
                  <a:srgbClr val="212529"/>
                </a:solidFill>
                <a:effectLst/>
              </a:rPr>
              <a:t>se</a:t>
            </a:r>
            <a:r>
              <a:rPr lang="cs-CZ" sz="2400" b="0" i="0" dirty="0">
                <a:solidFill>
                  <a:srgbClr val="212529"/>
                </a:solidFill>
                <a:effectLst/>
              </a:rPr>
              <a:t> ve smyslu § 185 ve spojení s ustanovením § 188 odst. 2 IZ </a:t>
            </a:r>
            <a:r>
              <a:rPr lang="cs-CZ" sz="2400" b="1" i="0" dirty="0">
                <a:solidFill>
                  <a:srgbClr val="212529"/>
                </a:solidFill>
                <a:effectLst/>
              </a:rPr>
              <a:t>nepřihlíží (nezvratně) ode dne, kdy přihlašovateli pohledávky marně uplynula lhůta určená mu insolvenčním správcem v řádné výzvě k </a:t>
            </a:r>
            <a:r>
              <a:rPr lang="cs-CZ" sz="2400" b="1" i="0" u="sng" dirty="0">
                <a:solidFill>
                  <a:srgbClr val="212529"/>
                </a:solidFill>
                <a:effectLst/>
              </a:rPr>
              <a:t>odstranění vad přihlášky</a:t>
            </a:r>
            <a:r>
              <a:rPr lang="cs-CZ" sz="2400" b="1" i="0" dirty="0">
                <a:solidFill>
                  <a:srgbClr val="212529"/>
                </a:solidFill>
                <a:effectLst/>
              </a:rPr>
              <a:t>.</a:t>
            </a:r>
            <a:r>
              <a:rPr lang="cs-CZ" sz="2400" b="0" i="0" dirty="0">
                <a:solidFill>
                  <a:srgbClr val="212529"/>
                </a:solidFill>
                <a:effectLst/>
              </a:rPr>
              <a:t> </a:t>
            </a:r>
          </a:p>
          <a:p>
            <a:endParaRPr lang="cs-CZ" b="1" i="0" dirty="0">
              <a:solidFill>
                <a:srgbClr val="212529"/>
              </a:solidFill>
              <a:effectLst/>
            </a:endParaRPr>
          </a:p>
          <a:p>
            <a:r>
              <a:rPr lang="cs-CZ" b="1" i="0" dirty="0">
                <a:solidFill>
                  <a:srgbClr val="212529"/>
                </a:solidFill>
                <a:effectLst/>
              </a:rPr>
              <a:t>K tomu viz usnesení Vrchního soudu v Praze </a:t>
            </a:r>
            <a:r>
              <a:rPr lang="cs-CZ" b="1" i="0" dirty="0" err="1">
                <a:solidFill>
                  <a:srgbClr val="212529"/>
                </a:solidFill>
                <a:effectLst/>
              </a:rPr>
              <a:t>sp</a:t>
            </a:r>
            <a:r>
              <a:rPr lang="cs-CZ" b="1" i="0" dirty="0">
                <a:solidFill>
                  <a:srgbClr val="212529"/>
                </a:solidFill>
                <a:effectLst/>
              </a:rPr>
              <a:t>. zn. KSUL 45 INS 150/2008, 1 VSPH 103/2008 ze dne 16. 7. 2008</a:t>
            </a:r>
            <a:r>
              <a:rPr lang="cs-CZ" b="0" i="0" dirty="0">
                <a:solidFill>
                  <a:srgbClr val="212529"/>
                </a:solidFill>
                <a:effectLst/>
              </a:rPr>
              <a:t>, uveřejněné </a:t>
            </a:r>
            <a:r>
              <a:rPr lang="cs-CZ" b="1" i="0" dirty="0">
                <a:solidFill>
                  <a:srgbClr val="212529"/>
                </a:solidFill>
                <a:effectLst/>
              </a:rPr>
              <a:t>pod č. 37/2009 Sbírky soudních rozhodnutí a stanovisek </a:t>
            </a:r>
            <a:r>
              <a:rPr lang="cs-CZ" b="0" i="0" dirty="0">
                <a:solidFill>
                  <a:srgbClr val="212529"/>
                </a:solidFill>
                <a:effectLst/>
              </a:rPr>
              <a:t>(dále R 37/2009). </a:t>
            </a:r>
          </a:p>
          <a:p>
            <a:endParaRPr lang="cs-CZ" dirty="0">
              <a:solidFill>
                <a:srgbClr val="212529"/>
              </a:solidFill>
            </a:endParaRPr>
          </a:p>
          <a:p>
            <a:pPr algn="just"/>
            <a:r>
              <a:rPr lang="cs-CZ" b="0" i="0" dirty="0">
                <a:solidFill>
                  <a:srgbClr val="212529"/>
                </a:solidFill>
                <a:effectLst/>
              </a:rPr>
              <a:t>Dále viz</a:t>
            </a:r>
            <a:r>
              <a:rPr lang="cs-CZ" b="1" i="0" dirty="0">
                <a:solidFill>
                  <a:srgbClr val="212529"/>
                </a:solidFill>
                <a:effectLst/>
              </a:rPr>
              <a:t> usnesení Nejvyššího soudu sen. zn. 29 NSCŘ 39/2014 ze dne 27. 11. 2014</a:t>
            </a:r>
            <a:r>
              <a:rPr lang="cs-CZ" b="0" i="0" dirty="0">
                <a:solidFill>
                  <a:srgbClr val="212529"/>
                </a:solidFill>
                <a:effectLst/>
              </a:rPr>
              <a:t>, uveřejněné</a:t>
            </a:r>
            <a:r>
              <a:rPr lang="cs-CZ" b="1" i="0" dirty="0">
                <a:solidFill>
                  <a:srgbClr val="212529"/>
                </a:solidFill>
                <a:effectLst/>
              </a:rPr>
              <a:t> pod č. 39/2015 Sbírky soudních rozhodnutí a stanovisek </a:t>
            </a:r>
            <a:r>
              <a:rPr lang="cs-CZ" b="0" i="0" dirty="0">
                <a:solidFill>
                  <a:srgbClr val="212529"/>
                </a:solidFill>
                <a:effectLst/>
              </a:rPr>
              <a:t>s právní větou:</a:t>
            </a:r>
          </a:p>
          <a:p>
            <a:pPr algn="just"/>
            <a:endParaRPr lang="cs-CZ" b="0" i="0" dirty="0">
              <a:solidFill>
                <a:srgbClr val="212529"/>
              </a:solidFill>
              <a:effectLst/>
            </a:endParaRPr>
          </a:p>
          <a:p>
            <a:pPr algn="just"/>
            <a:r>
              <a:rPr lang="cs-CZ" sz="2400" b="1" i="1" dirty="0">
                <a:solidFill>
                  <a:srgbClr val="212529"/>
                </a:solidFill>
                <a:effectLst/>
              </a:rPr>
              <a:t>Jestliže vady nebo neúplnost přihlášky</a:t>
            </a:r>
            <a:r>
              <a:rPr lang="cs-CZ" sz="2400" b="0" i="1" dirty="0">
                <a:solidFill>
                  <a:srgbClr val="212529"/>
                </a:solidFill>
                <a:effectLst/>
              </a:rPr>
              <a:t> pohledávky do insolvenčního řízení, které brání jejímu zařazení na seznam přihlášených pohledávek [§ 189 odst. 1 IZ (věta druhá), v rozhodném znění], </a:t>
            </a:r>
            <a:r>
              <a:rPr lang="cs-CZ" sz="2400" b="1" i="1" dirty="0">
                <a:solidFill>
                  <a:srgbClr val="212529"/>
                </a:solidFill>
                <a:effectLst/>
              </a:rPr>
              <a:t>nebrání současně posouzení včasnosti přihlášky, takže lze uzavřít, že</a:t>
            </a:r>
            <a:r>
              <a:rPr lang="cs-CZ" sz="2400" b="0" i="1" dirty="0">
                <a:solidFill>
                  <a:srgbClr val="212529"/>
                </a:solidFill>
                <a:effectLst/>
              </a:rPr>
              <a:t> přihláška </a:t>
            </a:r>
            <a:r>
              <a:rPr lang="cs-CZ" sz="2400" b="1" i="1" dirty="0">
                <a:solidFill>
                  <a:srgbClr val="212529"/>
                </a:solidFill>
                <a:effectLst/>
              </a:rPr>
              <a:t>je opožděná</a:t>
            </a:r>
            <a:r>
              <a:rPr lang="cs-CZ" sz="2400" b="0" i="1" dirty="0">
                <a:solidFill>
                  <a:srgbClr val="212529"/>
                </a:solidFill>
                <a:effectLst/>
              </a:rPr>
              <a:t>, </a:t>
            </a:r>
            <a:r>
              <a:rPr lang="cs-CZ" sz="2400" b="1" i="1" dirty="0">
                <a:solidFill>
                  <a:srgbClr val="212529"/>
                </a:solidFill>
                <a:effectLst/>
              </a:rPr>
              <a:t>lze přihlášku </a:t>
            </a:r>
            <a:r>
              <a:rPr lang="cs-CZ" sz="2400" b="0" i="1" dirty="0">
                <a:solidFill>
                  <a:srgbClr val="212529"/>
                </a:solidFill>
                <a:effectLst/>
              </a:rPr>
              <a:t>pohledávky </a:t>
            </a:r>
            <a:r>
              <a:rPr lang="cs-CZ" sz="2400" b="1" i="1" dirty="0">
                <a:solidFill>
                  <a:srgbClr val="212529"/>
                </a:solidFill>
                <a:effectLst/>
              </a:rPr>
              <a:t>z tohoto důvodu odmítnout </a:t>
            </a:r>
            <a:r>
              <a:rPr lang="cs-CZ" sz="2400" b="0" i="1" dirty="0">
                <a:solidFill>
                  <a:srgbClr val="212529"/>
                </a:solidFill>
                <a:effectLst/>
              </a:rPr>
              <a:t>(§ 173 odst. 1, § 185 IZ), </a:t>
            </a:r>
            <a:r>
              <a:rPr lang="cs-CZ" sz="2400" b="1" i="1" dirty="0">
                <a:solidFill>
                  <a:srgbClr val="212529"/>
                </a:solidFill>
                <a:effectLst/>
              </a:rPr>
              <a:t>aniž by předtím bylo nutné odstraňovat vady přihlášky.</a:t>
            </a:r>
            <a:endParaRPr lang="cs-CZ" sz="2400" b="0" i="0" dirty="0">
              <a:solidFill>
                <a:srgbClr val="212529"/>
              </a:solidFill>
              <a:effectLst/>
            </a:endParaRPr>
          </a:p>
          <a:p>
            <a:endParaRPr lang="cs-CZ" dirty="0"/>
          </a:p>
        </p:txBody>
      </p:sp>
    </p:spTree>
    <p:extLst>
      <p:ext uri="{BB962C8B-B14F-4D97-AF65-F5344CB8AC3E}">
        <p14:creationId xmlns:p14="http://schemas.microsoft.com/office/powerpoint/2010/main" val="917488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541B344-E602-969E-8379-C417B1FF9152}"/>
              </a:ext>
            </a:extLst>
          </p:cNvPr>
          <p:cNvSpPr txBox="1"/>
          <p:nvPr/>
        </p:nvSpPr>
        <p:spPr>
          <a:xfrm>
            <a:off x="612559" y="319596"/>
            <a:ext cx="11310152" cy="6001643"/>
          </a:xfrm>
          <a:prstGeom prst="rect">
            <a:avLst/>
          </a:prstGeom>
          <a:noFill/>
        </p:spPr>
        <p:txBody>
          <a:bodyPr wrap="square">
            <a:spAutoFit/>
          </a:bodyPr>
          <a:lstStyle/>
          <a:p>
            <a:r>
              <a:rPr lang="cs-CZ" sz="2400" b="1" i="1" dirty="0">
                <a:solidFill>
                  <a:srgbClr val="212529"/>
                </a:solidFill>
                <a:effectLst/>
              </a:rPr>
              <a:t>Insolvenční soud dospěje po přezkoumání náležitostí přihlášky k závěru, že přihláška pohledávky vskutku má vady nebo je neúplná, pro tyto nedostatky ji nelze přezkoumat a přihlašovatel pohledávky tyto nedostatky ve správně stanovené lhůtě neodstranil, ač k tomu byl insolvenčním správcem řádně vyzván, v takovém případě bude namístě přihlášku - bez další výzvy - odmítnout</a:t>
            </a:r>
            <a:r>
              <a:rPr lang="cs-CZ" sz="2400" b="0" i="1" dirty="0">
                <a:solidFill>
                  <a:srgbClr val="212529"/>
                </a:solidFill>
                <a:effectLst/>
              </a:rPr>
              <a:t> (</a:t>
            </a:r>
            <a:r>
              <a:rPr lang="cs-CZ" sz="2400" b="0" i="0" dirty="0">
                <a:solidFill>
                  <a:srgbClr val="212529"/>
                </a:solidFill>
                <a:effectLst/>
              </a:rPr>
              <a:t>§ 185 IZ</a:t>
            </a:r>
            <a:r>
              <a:rPr lang="cs-CZ" sz="2400" b="0" i="1" dirty="0">
                <a:solidFill>
                  <a:srgbClr val="212529"/>
                </a:solidFill>
                <a:effectLst/>
              </a:rPr>
              <a:t>).</a:t>
            </a:r>
          </a:p>
          <a:p>
            <a:endParaRPr lang="cs-CZ" sz="2400" i="1" dirty="0">
              <a:solidFill>
                <a:srgbClr val="212529"/>
              </a:solidFill>
            </a:endParaRPr>
          </a:p>
          <a:p>
            <a:r>
              <a:rPr lang="cs-CZ" sz="2400" i="1" dirty="0">
                <a:solidFill>
                  <a:srgbClr val="212529"/>
                </a:solidFill>
              </a:rPr>
              <a:t>-----</a:t>
            </a:r>
          </a:p>
          <a:p>
            <a:endParaRPr lang="cs-CZ" sz="2400" i="1" dirty="0">
              <a:solidFill>
                <a:srgbClr val="212529"/>
              </a:solidFill>
            </a:endParaRPr>
          </a:p>
          <a:p>
            <a:r>
              <a:rPr lang="cs-CZ" sz="2400" b="1" i="1" dirty="0">
                <a:solidFill>
                  <a:srgbClr val="000000"/>
                </a:solidFill>
                <a:effectLst/>
              </a:rPr>
              <a:t>Prostřednictvím usnesení o odmítnutí přihlášky podle § 185 insolvenčního zákona se v insolvenčním řízení deklaruje již dříve nastalá skutečnost, s jejíž existencí spojuje insolvenční zákon ten důsledek, že se nepřihlíží k přihlášce pohledávky nebo k přihlášené pohledávce.</a:t>
            </a:r>
          </a:p>
          <a:p>
            <a:r>
              <a:rPr lang="cs-CZ" sz="2400" b="0" i="0" dirty="0">
                <a:solidFill>
                  <a:srgbClr val="000000"/>
                </a:solidFill>
                <a:effectLst/>
              </a:rPr>
              <a:t>(srov. důvody v usnesení Nejvyššího soudu ze dne 16. prosince 2009, sen. zn. 29 NSČR 18/2009,</a:t>
            </a:r>
            <a:endParaRPr lang="cs-CZ" sz="2400" b="0" i="1" dirty="0">
              <a:solidFill>
                <a:srgbClr val="212529"/>
              </a:solidFill>
              <a:effectLst/>
            </a:endParaRPr>
          </a:p>
          <a:p>
            <a:endParaRPr lang="cs-CZ" sz="2400" i="1" dirty="0">
              <a:solidFill>
                <a:srgbClr val="212529"/>
              </a:solidFill>
            </a:endParaRPr>
          </a:p>
          <a:p>
            <a:endParaRPr lang="cs-CZ" sz="2400" dirty="0"/>
          </a:p>
        </p:txBody>
      </p:sp>
    </p:spTree>
    <p:extLst>
      <p:ext uri="{BB962C8B-B14F-4D97-AF65-F5344CB8AC3E}">
        <p14:creationId xmlns:p14="http://schemas.microsoft.com/office/powerpoint/2010/main" val="1106331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C8F88AE-93D3-6092-A09A-31DDA204428E}"/>
              </a:ext>
            </a:extLst>
          </p:cNvPr>
          <p:cNvSpPr txBox="1"/>
          <p:nvPr/>
        </p:nvSpPr>
        <p:spPr>
          <a:xfrm>
            <a:off x="195308" y="117693"/>
            <a:ext cx="11825057" cy="6340197"/>
          </a:xfrm>
          <a:prstGeom prst="rect">
            <a:avLst/>
          </a:prstGeom>
          <a:noFill/>
        </p:spPr>
        <p:txBody>
          <a:bodyPr wrap="square">
            <a:spAutoFit/>
          </a:bodyPr>
          <a:lstStyle/>
          <a:p>
            <a:r>
              <a:rPr lang="cs-CZ" sz="2800" dirty="0"/>
              <a:t>Jestliže </a:t>
            </a:r>
            <a:r>
              <a:rPr lang="cs-CZ" sz="2800" b="1" dirty="0"/>
              <a:t>přihlášená pohledávka </a:t>
            </a:r>
            <a:r>
              <a:rPr lang="cs-CZ" sz="2800" dirty="0"/>
              <a:t>byla</a:t>
            </a:r>
            <a:r>
              <a:rPr lang="cs-CZ" sz="2800" b="1" dirty="0"/>
              <a:t> popřena insolvenčním správcem, věřitel </a:t>
            </a:r>
            <a:r>
              <a:rPr lang="cs-CZ" sz="2800" dirty="0"/>
              <a:t>této</a:t>
            </a:r>
            <a:r>
              <a:rPr lang="cs-CZ" sz="2800" b="1" dirty="0"/>
              <a:t> popřené pohledávky může uplatnit své právo žalobou na určení </a:t>
            </a:r>
            <a:r>
              <a:rPr lang="cs-CZ" sz="2800" dirty="0"/>
              <a:t>pravosti, výše nebo </a:t>
            </a:r>
            <a:r>
              <a:rPr lang="cs-CZ" sz="2800" b="1" dirty="0"/>
              <a:t>pořadí </a:t>
            </a:r>
            <a:r>
              <a:rPr lang="cs-CZ" sz="2800" dirty="0"/>
              <a:t>popřené pohledávky podanou </a:t>
            </a:r>
            <a:r>
              <a:rPr lang="cs-CZ" sz="2800" b="1" dirty="0"/>
              <a:t>u insolvenčního soudu </a:t>
            </a:r>
            <a:r>
              <a:rPr lang="cs-CZ" sz="2800" dirty="0"/>
              <a:t>(§ 198 odst. 1 IZ), tedy u soudu, před nímž insolvenční řízení probíhá [§ 2 písm. b) IZ], a který je k projednání této žaloby příslušný dle § 7a písm. a) IZ a § 7b odst. 4 IZ. Jedná se o</a:t>
            </a:r>
            <a:r>
              <a:rPr lang="cs-CZ" sz="2800" b="1" dirty="0"/>
              <a:t> tzv. „odporovou žalobu” </a:t>
            </a:r>
            <a:r>
              <a:rPr lang="cs-CZ" sz="2800" dirty="0"/>
              <a:t>(nezaměňovat s odpůrčí žalobou)</a:t>
            </a:r>
            <a:r>
              <a:rPr lang="cs-CZ" sz="2800" b="1" dirty="0"/>
              <a:t>; řízení o ní je incidenčním sporem</a:t>
            </a:r>
            <a:r>
              <a:rPr lang="cs-CZ" sz="2800" dirty="0"/>
              <a:t> [§ 159 odst. 1 písm. b) IZ].</a:t>
            </a:r>
          </a:p>
          <a:p>
            <a:endParaRPr lang="cs-CZ" sz="2800" dirty="0"/>
          </a:p>
          <a:p>
            <a:r>
              <a:rPr lang="cs-CZ" sz="2800" b="1" dirty="0"/>
              <a:t>Pohledávky přihlašované z pokut (obecně), jsou již vykonatelné. Je zde tedy pravomocně určena výše pohledávky a zároveň i její splatnost (rozhodnutím, popřípadě listinou, která je exekučním titulem, na jejichž základě se pohledávka stala vykonatelnou, byl totiž stanoven jen základ a výše pohledávky). </a:t>
            </a:r>
            <a:r>
              <a:rPr lang="cs-CZ" sz="2800" b="1" dirty="0">
                <a:solidFill>
                  <a:srgbClr val="FF0000"/>
                </a:solidFill>
              </a:rPr>
              <a:t>Insolvenční správce ji tedy může vyloučit pouze z pořadí. </a:t>
            </a:r>
          </a:p>
          <a:p>
            <a:endParaRPr lang="cs-CZ" sz="2400" dirty="0"/>
          </a:p>
          <a:p>
            <a:endParaRPr lang="cs-CZ" dirty="0"/>
          </a:p>
        </p:txBody>
      </p:sp>
    </p:spTree>
    <p:extLst>
      <p:ext uri="{BB962C8B-B14F-4D97-AF65-F5344CB8AC3E}">
        <p14:creationId xmlns:p14="http://schemas.microsoft.com/office/powerpoint/2010/main" val="116394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56D7997-5FE1-0C41-130A-382D0CD97826}"/>
              </a:ext>
            </a:extLst>
          </p:cNvPr>
          <p:cNvSpPr txBox="1"/>
          <p:nvPr/>
        </p:nvSpPr>
        <p:spPr>
          <a:xfrm>
            <a:off x="550416" y="328474"/>
            <a:ext cx="11274639" cy="4770537"/>
          </a:xfrm>
          <a:prstGeom prst="rect">
            <a:avLst/>
          </a:prstGeom>
          <a:noFill/>
        </p:spPr>
        <p:txBody>
          <a:bodyPr wrap="square">
            <a:spAutoFit/>
          </a:bodyPr>
          <a:lstStyle/>
          <a:p>
            <a:r>
              <a:rPr lang="cs-CZ" sz="2800" dirty="0"/>
              <a:t>Jestliže </a:t>
            </a:r>
            <a:r>
              <a:rPr lang="cs-CZ" sz="2800" b="1" dirty="0"/>
              <a:t>přihlášená pohledávka </a:t>
            </a:r>
            <a:r>
              <a:rPr lang="cs-CZ" sz="2800" dirty="0"/>
              <a:t>byla</a:t>
            </a:r>
            <a:r>
              <a:rPr lang="cs-CZ" sz="2800" b="1" dirty="0"/>
              <a:t> popřena insolvenčním správcem, věřitel </a:t>
            </a:r>
            <a:r>
              <a:rPr lang="cs-CZ" sz="2800" dirty="0"/>
              <a:t>této</a:t>
            </a:r>
            <a:r>
              <a:rPr lang="cs-CZ" sz="2800" b="1" dirty="0"/>
              <a:t> popřené pohledávky může uplatnit své právo žalobou na určení </a:t>
            </a:r>
            <a:r>
              <a:rPr lang="cs-CZ" sz="2800" dirty="0"/>
              <a:t>pravosti, výše nebo </a:t>
            </a:r>
            <a:r>
              <a:rPr lang="cs-CZ" sz="2800" b="1" dirty="0"/>
              <a:t>pořadí </a:t>
            </a:r>
            <a:r>
              <a:rPr lang="cs-CZ" sz="2800" dirty="0"/>
              <a:t>popřené pohledávky podanou </a:t>
            </a:r>
            <a:r>
              <a:rPr lang="cs-CZ" sz="2800" b="1" dirty="0"/>
              <a:t>u insolvenčního soudu </a:t>
            </a:r>
            <a:r>
              <a:rPr lang="cs-CZ" sz="2800" dirty="0"/>
              <a:t>(§ 198 odst. 1 IZ), tedy u soudu, před nímž insolvenční řízení probíhá [§ 2 písm. b) IZ], a který je k projednání této žaloby příslušný dle § 7a písm. a) IZ a § 7b odst. 4 IZ. Jedná se o</a:t>
            </a:r>
            <a:r>
              <a:rPr lang="cs-CZ" sz="2800" b="1" dirty="0"/>
              <a:t> tzv. „odporovou žalobu” </a:t>
            </a:r>
            <a:r>
              <a:rPr lang="cs-CZ" sz="2800" dirty="0"/>
              <a:t>(nezaměňovat s odpůrčí žalobou)</a:t>
            </a:r>
            <a:r>
              <a:rPr lang="cs-CZ" sz="2800" b="1" dirty="0"/>
              <a:t>; řízení o ní je incidenčním sporem</a:t>
            </a:r>
            <a:r>
              <a:rPr lang="cs-CZ" sz="2800" dirty="0"/>
              <a:t> [§ 159 odst. 1 písm. b) IZ].</a:t>
            </a:r>
          </a:p>
          <a:p>
            <a:endParaRPr lang="cs-CZ" sz="2800" dirty="0"/>
          </a:p>
          <a:p>
            <a:r>
              <a:rPr lang="cs-CZ" sz="2800" dirty="0"/>
              <a:t>Nepodávat!</a:t>
            </a:r>
          </a:p>
          <a:p>
            <a:endParaRPr lang="cs-CZ" sz="2400" dirty="0"/>
          </a:p>
        </p:txBody>
      </p:sp>
    </p:spTree>
    <p:extLst>
      <p:ext uri="{BB962C8B-B14F-4D97-AF65-F5344CB8AC3E}">
        <p14:creationId xmlns:p14="http://schemas.microsoft.com/office/powerpoint/2010/main" val="1362107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972AB4-50AF-2B67-1C52-E3D6EC0285FC}"/>
              </a:ext>
            </a:extLst>
          </p:cNvPr>
          <p:cNvSpPr txBox="1"/>
          <p:nvPr/>
        </p:nvSpPr>
        <p:spPr>
          <a:xfrm>
            <a:off x="426128" y="239697"/>
            <a:ext cx="11523216" cy="6555641"/>
          </a:xfrm>
          <a:prstGeom prst="rect">
            <a:avLst/>
          </a:prstGeom>
          <a:noFill/>
        </p:spPr>
        <p:txBody>
          <a:bodyPr wrap="square">
            <a:spAutoFit/>
          </a:bodyPr>
          <a:lstStyle/>
          <a:p>
            <a:r>
              <a:rPr lang="cs-CZ" sz="2800" dirty="0"/>
              <a:t>V případě, že insolvenční správce popřel pohledávku </a:t>
            </a:r>
            <a:r>
              <a:rPr lang="cs-CZ" sz="2800" b="1" u="sng" dirty="0"/>
              <a:t>jen co do jejího pořadí</a:t>
            </a:r>
            <a:r>
              <a:rPr lang="cs-CZ" sz="2800" dirty="0"/>
              <a:t>, je na věřiteli popřené pohledávky, aby popřené pořadí příslušnou určovací žalobou obhajoval (viz. závěry </a:t>
            </a:r>
            <a:r>
              <a:rPr lang="cs-CZ" sz="2800" b="1" dirty="0"/>
              <a:t>usnesení Nejvyššího soudu </a:t>
            </a:r>
            <a:r>
              <a:rPr lang="cs-CZ" sz="2800" b="1" dirty="0" err="1"/>
              <a:t>sp</a:t>
            </a:r>
            <a:r>
              <a:rPr lang="cs-CZ" sz="2800" b="1" dirty="0"/>
              <a:t>. zn. 29 </a:t>
            </a:r>
            <a:r>
              <a:rPr lang="cs-CZ" sz="2800" b="1" dirty="0" err="1"/>
              <a:t>ICdo</a:t>
            </a:r>
            <a:r>
              <a:rPr lang="cs-CZ" sz="2800" b="1" dirty="0"/>
              <a:t> 11/2012 [KSPH 41 INS 10743/2010, 41 </a:t>
            </a:r>
            <a:r>
              <a:rPr lang="cs-CZ" sz="2800" b="1" dirty="0" err="1"/>
              <a:t>ICm</a:t>
            </a:r>
            <a:r>
              <a:rPr lang="cs-CZ" sz="2800" b="1" dirty="0"/>
              <a:t> 1122/2011] ze dne 28. 2. 2013</a:t>
            </a:r>
            <a:r>
              <a:rPr lang="cs-CZ" sz="2800" dirty="0"/>
              <a:t>, uveřejněného </a:t>
            </a:r>
            <a:r>
              <a:rPr lang="cs-CZ" sz="2800" b="1" dirty="0"/>
              <a:t>pod č. 66/2013 Sbírky soudních rozhodnutí a stanovisek</a:t>
            </a:r>
            <a:r>
              <a:rPr lang="cs-CZ" sz="2800" dirty="0"/>
              <a:t> -R 66/2013), podle nichž </a:t>
            </a:r>
            <a:r>
              <a:rPr lang="cs-CZ" sz="2800" b="1" dirty="0"/>
              <a:t>spor o pořadí pohledávky </a:t>
            </a:r>
            <a:r>
              <a:rPr lang="cs-CZ" sz="2800" dirty="0"/>
              <a:t>pro účely jejího uspokojení v insolvenčním řízení je </a:t>
            </a:r>
            <a:r>
              <a:rPr lang="cs-CZ" sz="2800" b="1" dirty="0"/>
              <a:t>vždy</a:t>
            </a:r>
            <a:r>
              <a:rPr lang="cs-CZ" sz="2800" dirty="0"/>
              <a:t> (s výjimkou popření pořadí jiným přihlášeným věřitelem) </a:t>
            </a:r>
            <a:r>
              <a:rPr lang="cs-CZ" sz="2800" b="1" dirty="0"/>
              <a:t>sporem zahajovaným věřitelem, který pohledávku přihlásil</a:t>
            </a:r>
            <a:r>
              <a:rPr lang="cs-CZ" sz="2800" dirty="0"/>
              <a:t> (přihlášeným věřitelem). To platí </a:t>
            </a:r>
            <a:r>
              <a:rPr lang="cs-CZ" sz="2800" b="1" dirty="0"/>
              <a:t>rovněž u vykonatelných pohledávek</a:t>
            </a:r>
            <a:r>
              <a:rPr lang="cs-CZ" sz="2800" dirty="0"/>
              <a:t>. Pořadí ani právo na uspokojení ze zajištění nejsou exekučním titulem řešeny (pokryty), a proto v tomto směru platí postup, jaký zákon určuje pro podání žalob v incidenčních sporech u nevykonatelných pohledávek. </a:t>
            </a:r>
          </a:p>
          <a:p>
            <a:endParaRPr lang="cs-CZ" sz="2800" dirty="0"/>
          </a:p>
          <a:p>
            <a:r>
              <a:rPr lang="cs-CZ" sz="2800" dirty="0"/>
              <a:t>Nepodávat!</a:t>
            </a:r>
          </a:p>
        </p:txBody>
      </p:sp>
    </p:spTree>
    <p:extLst>
      <p:ext uri="{BB962C8B-B14F-4D97-AF65-F5344CB8AC3E}">
        <p14:creationId xmlns:p14="http://schemas.microsoft.com/office/powerpoint/2010/main" val="2200227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29"/>
          <p:cNvSpPr txBox="1"/>
          <p:nvPr/>
        </p:nvSpPr>
        <p:spPr>
          <a:xfrm>
            <a:off x="2387601" y="20639"/>
            <a:ext cx="7561263" cy="5222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Arial"/>
              <a:buNone/>
            </a:pPr>
            <a:r>
              <a:rPr lang="cs-CZ" sz="2800" b="1" dirty="0">
                <a:solidFill>
                  <a:schemeClr val="dk1"/>
                </a:solidFill>
                <a:latin typeface="Arial"/>
                <a:ea typeface="Arial"/>
                <a:cs typeface="Arial"/>
                <a:sym typeface="Arial"/>
              </a:rPr>
              <a:t>Možné postupy soudu při insolvenci</a:t>
            </a:r>
            <a:endParaRPr dirty="0"/>
          </a:p>
        </p:txBody>
      </p:sp>
      <p:sp>
        <p:nvSpPr>
          <p:cNvPr id="756" name="Google Shape;756;p129"/>
          <p:cNvSpPr txBox="1"/>
          <p:nvPr/>
        </p:nvSpPr>
        <p:spPr>
          <a:xfrm>
            <a:off x="537786" y="1019433"/>
            <a:ext cx="11260891" cy="5940088"/>
          </a:xfrm>
          <a:prstGeom prst="rect">
            <a:avLst/>
          </a:prstGeom>
          <a:noFill/>
          <a:ln>
            <a:noFill/>
          </a:ln>
        </p:spPr>
        <p:txBody>
          <a:bodyPr spcFirstLastPara="1" wrap="square" lIns="91425" tIns="45700" rIns="91425" bIns="45700" anchor="t" anchorCtr="0">
            <a:noAutofit/>
          </a:bodyPr>
          <a:lstStyle/>
          <a:p>
            <a:pPr marL="342900" lvl="0" indent="-342900">
              <a:buFont typeface="+mj-lt"/>
              <a:buAutoNum type="arabicParenR"/>
            </a:pPr>
            <a:r>
              <a:rPr lang="cs-CZ" sz="2800" b="1" dirty="0">
                <a:effectLst/>
                <a:latin typeface="Times New Roman" panose="02020603050405020304" pitchFamily="18" charset="0"/>
                <a:ea typeface="Times New Roman" panose="02020603050405020304" pitchFamily="18" charset="0"/>
              </a:rPr>
              <a:t>Pohledávku přihlásíme do insolvenčního řízení. </a:t>
            </a:r>
            <a:endParaRPr lang="cs-CZ" sz="2800" dirty="0">
              <a:effectLst/>
              <a:latin typeface="Times New Roman" panose="02020603050405020304" pitchFamily="18" charset="0"/>
              <a:ea typeface="Times New Roman" panose="02020603050405020304" pitchFamily="18" charset="0"/>
            </a:endParaRPr>
          </a:p>
          <a:p>
            <a:pPr marL="457200"/>
            <a:r>
              <a:rPr lang="cs-CZ" sz="2800" dirty="0">
                <a:effectLst/>
                <a:latin typeface="Times New Roman" panose="02020603050405020304" pitchFamily="18" charset="0"/>
                <a:ea typeface="Times New Roman" panose="02020603050405020304" pitchFamily="18" charset="0"/>
              </a:rPr>
              <a:t>Insolvenční správce (insolvenční soud)</a:t>
            </a:r>
            <a:r>
              <a:rPr lang="cs-CZ" sz="2800" b="1"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ji zahrne </a:t>
            </a:r>
            <a:r>
              <a:rPr lang="cs-CZ" sz="2800" dirty="0">
                <a:solidFill>
                  <a:srgbClr val="FF0000"/>
                </a:solidFill>
                <a:effectLst/>
                <a:latin typeface="Times New Roman" panose="02020603050405020304" pitchFamily="18" charset="0"/>
                <a:ea typeface="Times New Roman" panose="02020603050405020304" pitchFamily="18" charset="0"/>
              </a:rPr>
              <a:t>(chybně)</a:t>
            </a:r>
            <a:r>
              <a:rPr lang="cs-CZ" sz="2800" dirty="0">
                <a:effectLst/>
                <a:latin typeface="Times New Roman" panose="02020603050405020304" pitchFamily="18" charset="0"/>
                <a:ea typeface="Times New Roman" panose="02020603050405020304" pitchFamily="18" charset="0"/>
              </a:rPr>
              <a:t> do oddlužení, je na ni plněno.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jímž dlužníka osvobodí od placení pohledávek, </a:t>
            </a:r>
            <a:r>
              <a:rPr lang="cs-CZ" sz="2800" b="1" dirty="0">
                <a:effectLst/>
                <a:latin typeface="Times New Roman" panose="02020603050405020304" pitchFamily="18" charset="0"/>
                <a:ea typeface="Times New Roman" panose="02020603050405020304" pitchFamily="18" charset="0"/>
              </a:rPr>
              <a:t>zahrnutých do</a:t>
            </a:r>
            <a:r>
              <a:rPr lang="cs-CZ" sz="2800" dirty="0">
                <a:effectLst/>
                <a:latin typeface="Times New Roman" panose="02020603050405020304" pitchFamily="18" charset="0"/>
                <a:ea typeface="Times New Roman" panose="02020603050405020304" pitchFamily="18" charset="0"/>
              </a:rPr>
              <a:t> </a:t>
            </a:r>
            <a:r>
              <a:rPr lang="cs-CZ" sz="2800" b="1" dirty="0">
                <a:effectLst/>
                <a:latin typeface="Times New Roman" panose="02020603050405020304" pitchFamily="18" charset="0"/>
                <a:ea typeface="Times New Roman" panose="02020603050405020304" pitchFamily="18" charset="0"/>
              </a:rPr>
              <a:t>oddlužení</a:t>
            </a:r>
            <a:r>
              <a:rPr lang="cs-CZ" sz="2800" dirty="0">
                <a:effectLst/>
                <a:latin typeface="Times New Roman" panose="02020603050405020304" pitchFamily="18" charset="0"/>
                <a:ea typeface="Times New Roman" panose="02020603050405020304" pitchFamily="18" charset="0"/>
              </a:rPr>
              <a:t>, v rozsahu, v němž dosud nebyly uspokojeny. </a:t>
            </a:r>
            <a:r>
              <a:rPr lang="cs-CZ" sz="2800" b="1" dirty="0">
                <a:effectLst/>
                <a:latin typeface="Times New Roman" panose="02020603050405020304" pitchFamily="18" charset="0"/>
                <a:ea typeface="Times New Roman" panose="02020603050405020304" pitchFamily="18" charset="0"/>
              </a:rPr>
              <a:t>Tady by žalobu město podle § 416 odst. 2 IZ z praktických důvodů nepodávalo (pasivita), protože by to z právního hlediska bylo zbytečné.</a:t>
            </a:r>
            <a:r>
              <a:rPr lang="cs-CZ" sz="2800" dirty="0">
                <a:effectLst/>
                <a:latin typeface="Times New Roman" panose="02020603050405020304" pitchFamily="18" charset="0"/>
                <a:ea typeface="Times New Roman" panose="02020603050405020304" pitchFamily="18" charset="0"/>
              </a:rPr>
              <a:t> Město by však přišlo o část pohledávky, jako o naturální obligaci. </a:t>
            </a:r>
          </a:p>
          <a:p>
            <a:pPr marL="457200"/>
            <a:endParaRPr lang="cs-CZ" sz="2800" dirty="0">
              <a:latin typeface="Times New Roman" panose="02020603050405020304" pitchFamily="18" charset="0"/>
              <a:ea typeface="Times New Roman" panose="02020603050405020304" pitchFamily="18" charset="0"/>
            </a:endParaRPr>
          </a:p>
          <a:p>
            <a:pPr marL="457200"/>
            <a:r>
              <a:rPr lang="cs-CZ" sz="2800" b="1" dirty="0">
                <a:latin typeface="Times New Roman" panose="02020603050405020304" pitchFamily="18" charset="0"/>
                <a:ea typeface="Times New Roman" panose="02020603050405020304" pitchFamily="18" charset="0"/>
              </a:rPr>
              <a:t>V+D = pasivita</a:t>
            </a:r>
          </a:p>
          <a:p>
            <a:pPr marL="457200"/>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5140594"/>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6" name="Google Shape;756;p129"/>
          <p:cNvSpPr txBox="1"/>
          <p:nvPr/>
        </p:nvSpPr>
        <p:spPr>
          <a:xfrm>
            <a:off x="537786" y="224589"/>
            <a:ext cx="11260891" cy="6734932"/>
          </a:xfrm>
          <a:prstGeom prst="rect">
            <a:avLst/>
          </a:prstGeom>
          <a:noFill/>
          <a:ln>
            <a:noFill/>
          </a:ln>
        </p:spPr>
        <p:txBody>
          <a:bodyPr spcFirstLastPara="1" wrap="square" lIns="91425" tIns="45700" rIns="91425" bIns="45700" anchor="t" anchorCtr="0">
            <a:noAutofit/>
          </a:bodyPr>
          <a:lstStyle/>
          <a:p>
            <a:pPr lvl="0"/>
            <a:r>
              <a:rPr lang="cs-CZ" sz="2800" b="1" dirty="0">
                <a:effectLst/>
                <a:latin typeface="Times New Roman" panose="02020603050405020304" pitchFamily="18" charset="0"/>
                <a:ea typeface="Times New Roman" panose="02020603050405020304" pitchFamily="18" charset="0"/>
              </a:rPr>
              <a:t>2)  Pohledávku přihlásíme do insolvenčního řízení. </a:t>
            </a:r>
            <a:endParaRPr lang="cs-CZ" sz="2800" dirty="0">
              <a:effectLst/>
              <a:latin typeface="Times New Roman" panose="02020603050405020304" pitchFamily="18" charset="0"/>
              <a:ea typeface="Times New Roman" panose="02020603050405020304" pitchFamily="18" charset="0"/>
            </a:endParaRPr>
          </a:p>
          <a:p>
            <a:pPr marL="457200"/>
            <a:r>
              <a:rPr lang="cs-CZ" sz="2800" dirty="0">
                <a:effectLst/>
                <a:latin typeface="Times New Roman" panose="02020603050405020304" pitchFamily="18" charset="0"/>
                <a:ea typeface="Times New Roman" panose="02020603050405020304" pitchFamily="18" charset="0"/>
              </a:rPr>
              <a:t>Insolvenční správce (insolvenční soud)</a:t>
            </a:r>
            <a:r>
              <a:rPr lang="cs-CZ" sz="2800" b="1"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ji vyloučí z uspokojení podle § 170 IZ. Insolvenční správce pak podle § 189 odst. 1 IZ sestaví seznam přihlášených pohledávek; u pohledávek, které popírá, to výslovně uvede. Do seznamu se nezařazují pohledávky, ke kterým se nepřihlíží, </a:t>
            </a:r>
            <a:r>
              <a:rPr lang="cs-CZ" sz="2800" b="1" dirty="0">
                <a:effectLst/>
                <a:latin typeface="Times New Roman" panose="02020603050405020304" pitchFamily="18" charset="0"/>
                <a:ea typeface="Times New Roman" panose="02020603050405020304" pitchFamily="18" charset="0"/>
              </a:rPr>
              <a:t>pohledávky vyloučené z uspokojení</a:t>
            </a:r>
            <a:r>
              <a:rPr lang="cs-CZ" sz="2800" dirty="0">
                <a:effectLst/>
                <a:latin typeface="Times New Roman" panose="02020603050405020304" pitchFamily="18" charset="0"/>
                <a:ea typeface="Times New Roman" panose="02020603050405020304" pitchFamily="18" charset="0"/>
              </a:rPr>
              <a:t> a další pohledávky, u kterých to stanoví zákon. Podle § 203a </a:t>
            </a:r>
            <a:r>
              <a:rPr lang="cs-CZ" sz="2800" dirty="0" err="1">
                <a:effectLst/>
                <a:latin typeface="Times New Roman" panose="02020603050405020304" pitchFamily="18" charset="0"/>
                <a:ea typeface="Times New Roman" panose="02020603050405020304" pitchFamily="18" charset="0"/>
              </a:rPr>
              <a:t>lZ</a:t>
            </a:r>
            <a:r>
              <a:rPr lang="cs-CZ" sz="2800" dirty="0">
                <a:effectLst/>
                <a:latin typeface="Times New Roman" panose="02020603050405020304" pitchFamily="18" charset="0"/>
                <a:ea typeface="Times New Roman" panose="02020603050405020304" pitchFamily="18" charset="0"/>
              </a:rPr>
              <a:t> pak uloží insolvenční soud i bez návrhu věřiteli, který pohledávku uplatnil, aby do 30 dnů podal u insolvenčního soudu žalobu na určení pořadí uplatněné pohledávky; na návrh insolvenčního správce tak učiní vždy. Žaloba musí být vždy podána proti insolvenčnímu správci. </a:t>
            </a:r>
            <a:r>
              <a:rPr lang="cs-CZ" sz="2800" b="1" dirty="0">
                <a:effectLst/>
                <a:latin typeface="Times New Roman" panose="02020603050405020304" pitchFamily="18" charset="0"/>
                <a:ea typeface="Times New Roman" panose="02020603050405020304" pitchFamily="18" charset="0"/>
              </a:rPr>
              <a:t>Tuto žalobu by město pak z praktických důvodů nepodávalo (pasivita), protože by to z právního hlediska bylo zbytečné (neunesení důkazního břemene). </a:t>
            </a:r>
          </a:p>
          <a:p>
            <a:pPr marL="457200"/>
            <a:endParaRPr lang="cs-CZ" sz="2800" b="1" dirty="0">
              <a:latin typeface="Times New Roman" panose="02020603050405020304" pitchFamily="18" charset="0"/>
              <a:ea typeface="Times New Roman" panose="02020603050405020304" pitchFamily="18" charset="0"/>
            </a:endParaRPr>
          </a:p>
          <a:p>
            <a:pPr marL="457200"/>
            <a:r>
              <a:rPr lang="cs-CZ" sz="2800" b="1" dirty="0">
                <a:effectLst/>
                <a:latin typeface="Times New Roman" panose="02020603050405020304" pitchFamily="18" charset="0"/>
                <a:ea typeface="Times New Roman" panose="02020603050405020304" pitchFamily="18" charset="0"/>
              </a:rPr>
              <a:t>V+D=pasivita</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2145429"/>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6" name="Google Shape;756;p129"/>
          <p:cNvSpPr txBox="1"/>
          <p:nvPr/>
        </p:nvSpPr>
        <p:spPr>
          <a:xfrm>
            <a:off x="0" y="304800"/>
            <a:ext cx="12047621" cy="6432884"/>
          </a:xfrm>
          <a:prstGeom prst="rect">
            <a:avLst/>
          </a:prstGeom>
          <a:noFill/>
          <a:ln>
            <a:noFill/>
          </a:ln>
        </p:spPr>
        <p:txBody>
          <a:bodyPr spcFirstLastPara="1" wrap="square" lIns="91425" tIns="45700" rIns="91425" bIns="45700" anchor="t" anchorCtr="0">
            <a:noAutofit/>
          </a:bodyPr>
          <a:lstStyle/>
          <a:p>
            <a:pPr lvl="0"/>
            <a:r>
              <a:rPr lang="cs-CZ" sz="2600" b="1" dirty="0">
                <a:effectLst/>
                <a:latin typeface="Times New Roman" panose="02020603050405020304" pitchFamily="18" charset="0"/>
                <a:ea typeface="Times New Roman" panose="02020603050405020304" pitchFamily="18" charset="0"/>
              </a:rPr>
              <a:t>3)  </a:t>
            </a:r>
            <a:r>
              <a:rPr lang="cs-CZ" sz="2600" b="1" dirty="0">
                <a:solidFill>
                  <a:srgbClr val="FF0000"/>
                </a:solidFill>
                <a:effectLst/>
                <a:latin typeface="Times New Roman" panose="02020603050405020304" pitchFamily="18" charset="0"/>
                <a:ea typeface="Times New Roman" panose="02020603050405020304" pitchFamily="18" charset="0"/>
              </a:rPr>
              <a:t>Pohledávku přihlásíme do insolvenčního řízení. </a:t>
            </a:r>
            <a:endParaRPr lang="cs-CZ" sz="2600" dirty="0">
              <a:solidFill>
                <a:srgbClr val="FF0000"/>
              </a:solidFill>
              <a:effectLst/>
              <a:latin typeface="Times New Roman" panose="02020603050405020304" pitchFamily="18" charset="0"/>
              <a:ea typeface="Times New Roman" panose="02020603050405020304" pitchFamily="18" charset="0"/>
            </a:endParaRPr>
          </a:p>
          <a:p>
            <a:pPr marL="457200"/>
            <a:r>
              <a:rPr lang="cs-CZ" sz="2600" dirty="0">
                <a:effectLst/>
                <a:latin typeface="Times New Roman" panose="02020603050405020304" pitchFamily="18" charset="0"/>
                <a:ea typeface="Times New Roman" panose="02020603050405020304" pitchFamily="18" charset="0"/>
              </a:rPr>
              <a:t>Insolvenční správce (insolvenční soud)</a:t>
            </a:r>
            <a:r>
              <a:rPr lang="cs-CZ" sz="2600" b="1" dirty="0">
                <a:effectLst/>
                <a:latin typeface="Times New Roman" panose="02020603050405020304" pitchFamily="18" charset="0"/>
                <a:ea typeface="Times New Roman" panose="02020603050405020304" pitchFamily="18" charset="0"/>
              </a:rPr>
              <a:t> </a:t>
            </a:r>
            <a:r>
              <a:rPr lang="cs-CZ" sz="2600" dirty="0">
                <a:effectLst/>
                <a:latin typeface="Times New Roman" panose="02020603050405020304" pitchFamily="18" charset="0"/>
                <a:ea typeface="Times New Roman" panose="02020603050405020304" pitchFamily="18" charset="0"/>
              </a:rPr>
              <a:t>ji vyloučí z uspokojení podle § 185 IZ (</a:t>
            </a:r>
            <a:r>
              <a:rPr lang="cs-CZ" sz="2600" dirty="0">
                <a:solidFill>
                  <a:srgbClr val="FF0000"/>
                </a:solidFill>
                <a:effectLst/>
                <a:latin typeface="Times New Roman" panose="02020603050405020304" pitchFamily="18" charset="0"/>
                <a:ea typeface="Times New Roman" panose="02020603050405020304" pitchFamily="18" charset="0"/>
              </a:rPr>
              <a:t>chybně</a:t>
            </a:r>
            <a:r>
              <a:rPr lang="cs-CZ" sz="2600" dirty="0">
                <a:effectLst/>
                <a:latin typeface="Times New Roman" panose="02020603050405020304" pitchFamily="18" charset="0"/>
                <a:ea typeface="Times New Roman" panose="02020603050405020304" pitchFamily="18" charset="0"/>
              </a:rPr>
              <a:t>), tedy jako pohledávku, ke které </a:t>
            </a:r>
            <a:r>
              <a:rPr lang="cs-CZ" sz="2600" b="1" u="sng" dirty="0">
                <a:effectLst/>
                <a:latin typeface="Times New Roman" panose="02020603050405020304" pitchFamily="18" charset="0"/>
                <a:ea typeface="Times New Roman" panose="02020603050405020304" pitchFamily="18" charset="0"/>
              </a:rPr>
              <a:t>se nepřihlíží</a:t>
            </a:r>
            <a:r>
              <a:rPr lang="cs-CZ" sz="2600" dirty="0">
                <a:effectLst/>
                <a:latin typeface="Times New Roman" panose="02020603050405020304" pitchFamily="18" charset="0"/>
                <a:ea typeface="Times New Roman" panose="02020603050405020304" pitchFamily="18" charset="0"/>
              </a:rPr>
              <a:t>. Uspokojování takové pohledávky je v insolvenčním řízení vyloučeno a insolvenční soud takovou přihlášku pohledávky odmítne podle § 185 IZ. Insolvenční správce pak podle § 189 odst. 1 IZ sestaví seznam přihlášených pohledávek; u pohledávek, které popírá, to výslovně uvede. Do seznamu se nezařazují pohledávky, </a:t>
            </a:r>
            <a:r>
              <a:rPr lang="cs-CZ" sz="2600" b="1" dirty="0">
                <a:effectLst/>
                <a:latin typeface="Times New Roman" panose="02020603050405020304" pitchFamily="18" charset="0"/>
                <a:ea typeface="Times New Roman" panose="02020603050405020304" pitchFamily="18" charset="0"/>
              </a:rPr>
              <a:t>ke kterým se nepřihlíží</a:t>
            </a:r>
            <a:r>
              <a:rPr lang="cs-CZ" sz="2600" dirty="0">
                <a:effectLst/>
                <a:latin typeface="Times New Roman" panose="02020603050405020304" pitchFamily="18" charset="0"/>
                <a:ea typeface="Times New Roman" panose="02020603050405020304" pitchFamily="18" charset="0"/>
              </a:rPr>
              <a:t>, pohledávky vyloučené z uspokojení a další pohledávky, u kterých to stanoví zákon. Podle § 203a </a:t>
            </a:r>
            <a:r>
              <a:rPr lang="cs-CZ" sz="2600" dirty="0" err="1">
                <a:effectLst/>
                <a:latin typeface="Times New Roman" panose="02020603050405020304" pitchFamily="18" charset="0"/>
                <a:ea typeface="Times New Roman" panose="02020603050405020304" pitchFamily="18" charset="0"/>
              </a:rPr>
              <a:t>lZ</a:t>
            </a:r>
            <a:r>
              <a:rPr lang="cs-CZ" sz="2600" dirty="0">
                <a:effectLst/>
                <a:latin typeface="Times New Roman" panose="02020603050405020304" pitchFamily="18" charset="0"/>
                <a:ea typeface="Times New Roman" panose="02020603050405020304" pitchFamily="18" charset="0"/>
              </a:rPr>
              <a:t> pak uloží insolvenční soud i bez návrhu věřiteli, který pohledávku uplatnil, aby do 30 dnů podal u insolvenčního soudu žalobu na určení pořadí uplatněné pohledávky; na návrh insolvenčního správce tak učiní vždy. Žaloba musí být vždy podána proti insolvenčnímu správci. </a:t>
            </a:r>
            <a:r>
              <a:rPr lang="cs-CZ" sz="2600" b="1" dirty="0">
                <a:effectLst/>
                <a:latin typeface="Times New Roman" panose="02020603050405020304" pitchFamily="18" charset="0"/>
                <a:ea typeface="Times New Roman" panose="02020603050405020304" pitchFamily="18" charset="0"/>
              </a:rPr>
              <a:t>Tuto žalobu by pak město podle mého názoru mělo podat (aktivita) a rozporovat, že soud chybně vyřadil pohledávku podle § 185 IZ, namísto § 170 IZ.</a:t>
            </a:r>
            <a:r>
              <a:rPr lang="cs-CZ" sz="2600" dirty="0">
                <a:effectLst/>
                <a:latin typeface="Times New Roman" panose="02020603050405020304" pitchFamily="18" charset="0"/>
                <a:ea typeface="Times New Roman" panose="02020603050405020304" pitchFamily="18" charset="0"/>
              </a:rPr>
              <a:t> </a:t>
            </a:r>
          </a:p>
          <a:p>
            <a:pPr marL="457200"/>
            <a:endParaRPr lang="cs-CZ" sz="2600" dirty="0">
              <a:latin typeface="Times New Roman" panose="02020603050405020304" pitchFamily="18" charset="0"/>
              <a:ea typeface="Times New Roman" panose="02020603050405020304" pitchFamily="18" charset="0"/>
            </a:endParaRPr>
          </a:p>
          <a:p>
            <a:pPr marL="457200"/>
            <a:r>
              <a:rPr lang="cs-CZ" sz="2600" b="1" dirty="0">
                <a:solidFill>
                  <a:srgbClr val="FF0000"/>
                </a:solidFill>
                <a:latin typeface="Times New Roman" panose="02020603050405020304" pitchFamily="18" charset="0"/>
                <a:ea typeface="Times New Roman" panose="02020603050405020304" pitchFamily="18" charset="0"/>
              </a:rPr>
              <a:t>V = aktivita; </a:t>
            </a:r>
            <a:r>
              <a:rPr lang="cs-CZ" sz="2600" b="1" dirty="0">
                <a:latin typeface="Times New Roman" panose="02020603050405020304" pitchFamily="18" charset="0"/>
                <a:ea typeface="Times New Roman" panose="02020603050405020304" pitchFamily="18" charset="0"/>
              </a:rPr>
              <a:t>D = pasivita</a:t>
            </a:r>
          </a:p>
          <a:p>
            <a:pPr marL="457200"/>
            <a:endParaRPr lang="cs-CZ"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1690819"/>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6" name="Google Shape;756;p129"/>
          <p:cNvSpPr txBox="1"/>
          <p:nvPr/>
        </p:nvSpPr>
        <p:spPr>
          <a:xfrm>
            <a:off x="351174" y="542926"/>
            <a:ext cx="11260891" cy="5940088"/>
          </a:xfrm>
          <a:prstGeom prst="rect">
            <a:avLst/>
          </a:prstGeom>
          <a:noFill/>
          <a:ln>
            <a:noFill/>
          </a:ln>
        </p:spPr>
        <p:txBody>
          <a:bodyPr spcFirstLastPara="1" wrap="square" lIns="91425" tIns="45700" rIns="91425" bIns="45700" anchor="t" anchorCtr="0">
            <a:noAutofit/>
          </a:bodyPr>
          <a:lstStyle/>
          <a:p>
            <a:pPr lvl="0"/>
            <a:r>
              <a:rPr lang="cs-CZ" sz="3200" b="1" dirty="0">
                <a:latin typeface="Times New Roman" panose="02020603050405020304" pitchFamily="18" charset="0"/>
                <a:ea typeface="Times New Roman" panose="02020603050405020304" pitchFamily="18" charset="0"/>
              </a:rPr>
              <a:t>4</a:t>
            </a:r>
            <a:r>
              <a:rPr lang="cs-CZ" sz="3200" b="1" dirty="0">
                <a:effectLst/>
                <a:latin typeface="Times New Roman" panose="02020603050405020304" pitchFamily="18" charset="0"/>
                <a:ea typeface="Times New Roman" panose="02020603050405020304" pitchFamily="18" charset="0"/>
              </a:rPr>
              <a:t>)  Pohledávku nepřihlásíme do insolvenčního řízení. </a:t>
            </a:r>
            <a:endParaRPr lang="cs-CZ" sz="3200" dirty="0">
              <a:effectLst/>
              <a:latin typeface="Times New Roman" panose="02020603050405020304" pitchFamily="18" charset="0"/>
              <a:ea typeface="Times New Roman" panose="02020603050405020304" pitchFamily="18" charset="0"/>
            </a:endParaRPr>
          </a:p>
          <a:p>
            <a:pPr marL="449580"/>
            <a:r>
              <a:rPr lang="cs-CZ" sz="3200" dirty="0">
                <a:effectLst/>
                <a:latin typeface="Times New Roman" panose="02020603050405020304" pitchFamily="18" charset="0"/>
                <a:ea typeface="Times New Roman" panose="02020603050405020304" pitchFamily="18" charset="0"/>
              </a:rPr>
              <a:t>Pokud takovou pohledávku soudu dlužník uvede podle § 104 odst. 1, písm. b), tedy seznam svých závazků s uvedením svých věřitelů (i když tuto povinnost v rámci oddlužení neměl), pak ji soud bere v patrnosti jako skutečnost osvědčující úpadek.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jímž dlužníka osvobodí od placení pohledávek, </a:t>
            </a:r>
            <a:r>
              <a:rPr lang="cs-CZ" sz="3200" b="1" dirty="0">
                <a:effectLst/>
                <a:latin typeface="Times New Roman" panose="02020603050405020304" pitchFamily="18" charset="0"/>
                <a:ea typeface="Times New Roman" panose="02020603050405020304" pitchFamily="18" charset="0"/>
              </a:rPr>
              <a:t>zahrnutých do</a:t>
            </a:r>
            <a:r>
              <a:rPr lang="cs-CZ" sz="3200" dirty="0">
                <a:effectLst/>
                <a:latin typeface="Times New Roman" panose="02020603050405020304" pitchFamily="18" charset="0"/>
                <a:ea typeface="Times New Roman" panose="02020603050405020304" pitchFamily="18" charset="0"/>
              </a:rPr>
              <a:t> </a:t>
            </a:r>
            <a:r>
              <a:rPr lang="cs-CZ" sz="3200" b="1" dirty="0">
                <a:effectLst/>
                <a:latin typeface="Times New Roman" panose="02020603050405020304" pitchFamily="18" charset="0"/>
                <a:ea typeface="Times New Roman" panose="02020603050405020304" pitchFamily="18" charset="0"/>
              </a:rPr>
              <a:t>oddlužení</a:t>
            </a:r>
            <a:r>
              <a:rPr lang="cs-CZ" sz="3200" dirty="0">
                <a:effectLst/>
                <a:latin typeface="Times New Roman" panose="02020603050405020304" pitchFamily="18" charset="0"/>
                <a:ea typeface="Times New Roman" panose="02020603050405020304" pitchFamily="18" charset="0"/>
              </a:rPr>
              <a:t>, v rozsahu, v němž dosud nebyly uspokojeny.  …</a:t>
            </a:r>
          </a:p>
        </p:txBody>
      </p:sp>
    </p:spTree>
    <p:extLst>
      <p:ext uri="{BB962C8B-B14F-4D97-AF65-F5344CB8AC3E}">
        <p14:creationId xmlns:p14="http://schemas.microsoft.com/office/powerpoint/2010/main" val="277770929"/>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AFF1D32-6B6D-8140-09FB-8D9941AF86F3}"/>
              </a:ext>
            </a:extLst>
          </p:cNvPr>
          <p:cNvSpPr txBox="1"/>
          <p:nvPr/>
        </p:nvSpPr>
        <p:spPr>
          <a:xfrm>
            <a:off x="417095" y="181957"/>
            <a:ext cx="11662610" cy="6494085"/>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rPr>
              <a:t>Pokud jsme pohledávku nepřihlásili, pak by neměla být zahrnuta do osvobození od placení. Osvobození podle věty první se nevztahuje na pohledávky vzniklé po rozhodnutí o úpadku. </a:t>
            </a:r>
            <a:r>
              <a:rPr lang="cs-CZ" sz="3200" b="1" dirty="0">
                <a:effectLst/>
                <a:latin typeface="Times New Roman" panose="02020603050405020304" pitchFamily="18" charset="0"/>
                <a:ea typeface="Times New Roman" panose="02020603050405020304" pitchFamily="18" charset="0"/>
              </a:rPr>
              <a:t>Osvobození podle odstavce 1 se vztahuje také na věřitele</a:t>
            </a:r>
            <a:r>
              <a:rPr lang="cs-CZ" sz="3200" dirty="0">
                <a:effectLst/>
                <a:latin typeface="Times New Roman" panose="02020603050405020304" pitchFamily="18" charset="0"/>
                <a:ea typeface="Times New Roman" panose="02020603050405020304" pitchFamily="18" charset="0"/>
              </a:rPr>
              <a:t>, k jejichž pohledávkám se v insolvenčním řízení nepřihlíželo, a na věřitele, </a:t>
            </a:r>
            <a:r>
              <a:rPr lang="cs-CZ" sz="3200" b="1" dirty="0">
                <a:effectLst/>
                <a:latin typeface="Times New Roman" panose="02020603050405020304" pitchFamily="18" charset="0"/>
                <a:ea typeface="Times New Roman" panose="02020603050405020304" pitchFamily="18" charset="0"/>
              </a:rPr>
              <a:t>kteří své pohledávky do insolvenčního řízení nepřihlásili, ač tak měli učinit.</a:t>
            </a:r>
            <a:r>
              <a:rPr lang="cs-CZ" sz="3200" dirty="0">
                <a:effectLst/>
                <a:latin typeface="Times New Roman" panose="02020603050405020304" pitchFamily="18" charset="0"/>
                <a:ea typeface="Times New Roman" panose="02020603050405020304" pitchFamily="18" charset="0"/>
              </a:rPr>
              <a:t> </a:t>
            </a:r>
            <a:r>
              <a:rPr lang="cs-CZ" sz="3200" b="1" dirty="0">
                <a:effectLst/>
                <a:latin typeface="Times New Roman" panose="02020603050405020304" pitchFamily="18" charset="0"/>
                <a:ea typeface="Times New Roman" panose="02020603050405020304" pitchFamily="18" charset="0"/>
              </a:rPr>
              <a:t>Soud pak může vyhodnotit naši pohledávku z pokuty jako právě pohledávku věřitele, který svou pohledávku do insolvenčního řízení nepřihlásili, ač tak měli učinit (i když podle mého názoru jde o chybu insolvenčního soudu).</a:t>
            </a:r>
            <a:r>
              <a:rPr lang="cs-CZ" sz="3200" dirty="0">
                <a:effectLst/>
                <a:latin typeface="Times New Roman" panose="02020603050405020304" pitchFamily="18" charset="0"/>
                <a:ea typeface="Times New Roman" panose="02020603050405020304" pitchFamily="18" charset="0"/>
              </a:rPr>
              <a:t> Tady bychom museli podat žalobu (nabízí se podle § 80 o.s.ř.).</a:t>
            </a:r>
          </a:p>
          <a:p>
            <a:endParaRPr lang="cs-CZ" sz="3200" dirty="0">
              <a:latin typeface="Times New Roman" panose="02020603050405020304" pitchFamily="18" charset="0"/>
            </a:endParaRPr>
          </a:p>
          <a:p>
            <a:r>
              <a:rPr lang="cs-CZ" sz="3200" b="1" dirty="0">
                <a:solidFill>
                  <a:srgbClr val="FF0000"/>
                </a:solidFill>
                <a:latin typeface="Times New Roman" panose="02020603050405020304" pitchFamily="18" charset="0"/>
              </a:rPr>
              <a:t>V = Aktivita; </a:t>
            </a:r>
            <a:r>
              <a:rPr lang="cs-CZ" sz="3200" b="1" dirty="0">
                <a:latin typeface="Times New Roman" panose="02020603050405020304" pitchFamily="18" charset="0"/>
              </a:rPr>
              <a:t>D = pasivita</a:t>
            </a:r>
            <a:endParaRPr lang="cs-CZ" sz="3200" b="1" dirty="0"/>
          </a:p>
        </p:txBody>
      </p:sp>
    </p:spTree>
    <p:extLst>
      <p:ext uri="{BB962C8B-B14F-4D97-AF65-F5344CB8AC3E}">
        <p14:creationId xmlns:p14="http://schemas.microsoft.com/office/powerpoint/2010/main" val="405040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8A260-F48D-4CED-BCF7-56D939053FF4}"/>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FEEFEC89-3766-4D3C-87AD-668EB12D3C9C}"/>
              </a:ext>
            </a:extLst>
          </p:cNvPr>
          <p:cNvSpPr>
            <a:spLocks noGrp="1"/>
          </p:cNvSpPr>
          <p:nvPr>
            <p:ph type="subTitle" idx="1"/>
          </p:nvPr>
        </p:nvSpPr>
        <p:spPr/>
        <p:txBody>
          <a:bodyPr/>
          <a:lstStyle/>
          <a:p>
            <a:endParaRPr lang="cs-CZ"/>
          </a:p>
        </p:txBody>
      </p:sp>
      <p:pic>
        <p:nvPicPr>
          <p:cNvPr id="4" name="Obrázek 3">
            <a:extLst>
              <a:ext uri="{FF2B5EF4-FFF2-40B4-BE49-F238E27FC236}">
                <a16:creationId xmlns:a16="http://schemas.microsoft.com/office/drawing/2014/main" id="{90CB297C-D4EB-41B9-A6A2-FAAF34C37302}"/>
              </a:ext>
            </a:extLst>
          </p:cNvPr>
          <p:cNvPicPr>
            <a:picLocks noChangeAspect="1"/>
          </p:cNvPicPr>
          <p:nvPr/>
        </p:nvPicPr>
        <p:blipFill>
          <a:blip r:embed="rId3"/>
          <a:stretch>
            <a:fillRect/>
          </a:stretch>
        </p:blipFill>
        <p:spPr>
          <a:xfrm>
            <a:off x="0" y="-914401"/>
            <a:ext cx="12192000" cy="8393723"/>
          </a:xfrm>
          <a:prstGeom prst="rect">
            <a:avLst/>
          </a:prstGeom>
        </p:spPr>
      </p:pic>
      <p:sp>
        <p:nvSpPr>
          <p:cNvPr id="5" name="TextovéPole 4">
            <a:extLst>
              <a:ext uri="{FF2B5EF4-FFF2-40B4-BE49-F238E27FC236}">
                <a16:creationId xmlns:a16="http://schemas.microsoft.com/office/drawing/2014/main" id="{00F277CE-4426-49FC-A5C4-570615DB0877}"/>
              </a:ext>
            </a:extLst>
          </p:cNvPr>
          <p:cNvSpPr txBox="1"/>
          <p:nvPr/>
        </p:nvSpPr>
        <p:spPr>
          <a:xfrm>
            <a:off x="2508739" y="548041"/>
            <a:ext cx="2516554" cy="307777"/>
          </a:xfrm>
          <a:prstGeom prst="rect">
            <a:avLst/>
          </a:prstGeom>
          <a:noFill/>
        </p:spPr>
        <p:txBody>
          <a:bodyPr wrap="square" rtlCol="0">
            <a:spAutoFit/>
          </a:bodyPr>
          <a:lstStyle/>
          <a:p>
            <a:r>
              <a:rPr lang="cs-CZ" dirty="0"/>
              <a:t>7.12.2019</a:t>
            </a:r>
          </a:p>
        </p:txBody>
      </p:sp>
    </p:spTree>
    <p:extLst>
      <p:ext uri="{BB962C8B-B14F-4D97-AF65-F5344CB8AC3E}">
        <p14:creationId xmlns:p14="http://schemas.microsoft.com/office/powerpoint/2010/main" val="1672728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29"/>
          <p:cNvSpPr txBox="1"/>
          <p:nvPr/>
        </p:nvSpPr>
        <p:spPr>
          <a:xfrm>
            <a:off x="2387601" y="20639"/>
            <a:ext cx="7561263" cy="5222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Arial"/>
              <a:buNone/>
            </a:pPr>
            <a:r>
              <a:rPr lang="cs-CZ" sz="2800" b="1" dirty="0">
                <a:solidFill>
                  <a:schemeClr val="dk1"/>
                </a:solidFill>
                <a:latin typeface="Arial"/>
                <a:ea typeface="Arial"/>
                <a:cs typeface="Arial"/>
                <a:sym typeface="Arial"/>
              </a:rPr>
              <a:t>Možné postupy soudu při insolvenci</a:t>
            </a:r>
            <a:endParaRPr dirty="0"/>
          </a:p>
        </p:txBody>
      </p:sp>
      <p:sp>
        <p:nvSpPr>
          <p:cNvPr id="756" name="Google Shape;756;p129"/>
          <p:cNvSpPr txBox="1"/>
          <p:nvPr/>
        </p:nvSpPr>
        <p:spPr>
          <a:xfrm>
            <a:off x="351174" y="542926"/>
            <a:ext cx="11722638" cy="5940088"/>
          </a:xfrm>
          <a:prstGeom prst="rect">
            <a:avLst/>
          </a:prstGeom>
          <a:noFill/>
          <a:ln>
            <a:noFill/>
          </a:ln>
        </p:spPr>
        <p:txBody>
          <a:bodyPr spcFirstLastPara="1" wrap="square" lIns="91425" tIns="45700" rIns="91425" bIns="45700" anchor="t" anchorCtr="0">
            <a:noAutofit/>
          </a:bodyPr>
          <a:lstStyle/>
          <a:p>
            <a:pPr lvl="0"/>
            <a:r>
              <a:rPr lang="cs-CZ" sz="2800" b="1" dirty="0">
                <a:effectLst/>
                <a:latin typeface="Times New Roman" panose="02020603050405020304" pitchFamily="18" charset="0"/>
                <a:ea typeface="Times New Roman" panose="02020603050405020304" pitchFamily="18" charset="0"/>
              </a:rPr>
              <a:t>5)  Pohledávku nepřihlásíme do insolvenčního řízení. </a:t>
            </a:r>
            <a:endParaRPr lang="cs-CZ" sz="2800" dirty="0">
              <a:effectLst/>
              <a:latin typeface="Times New Roman" panose="02020603050405020304" pitchFamily="18" charset="0"/>
              <a:ea typeface="Times New Roman" panose="02020603050405020304" pitchFamily="18" charset="0"/>
            </a:endParaRPr>
          </a:p>
          <a:p>
            <a:pPr marL="449580"/>
            <a:r>
              <a:rPr lang="cs-CZ" sz="2800" dirty="0">
                <a:effectLst/>
                <a:latin typeface="Times New Roman" panose="02020603050405020304" pitchFamily="18" charset="0"/>
                <a:ea typeface="Times New Roman" panose="02020603050405020304" pitchFamily="18" charset="0"/>
              </a:rPr>
              <a:t>Může nastat situace, kdy dlužník buď vůbec </a:t>
            </a:r>
            <a:r>
              <a:rPr lang="cs-CZ" sz="2800" b="1" dirty="0">
                <a:effectLst/>
                <a:latin typeface="Times New Roman" panose="02020603050405020304" pitchFamily="18" charset="0"/>
                <a:ea typeface="Times New Roman" panose="02020603050405020304" pitchFamily="18" charset="0"/>
              </a:rPr>
              <a:t>neuvede naši pohledávku v rámci svých závazků</a:t>
            </a:r>
            <a:r>
              <a:rPr lang="cs-CZ" sz="2800" dirty="0">
                <a:effectLst/>
                <a:latin typeface="Times New Roman" panose="02020603050405020304" pitchFamily="18" charset="0"/>
                <a:ea typeface="Times New Roman" panose="02020603050405020304" pitchFamily="18" charset="0"/>
              </a:rPr>
              <a:t>, nebo pohledávku soudu dlužník uvede podle § 104 odst. 1, písm. b), tedy seznam svých závazků s uvedením svých věřitelů (i když tuto povinnost v rámci oddlužení neměl), soud ji vezme v patrnosti jako skutečnost osvědčující úpadek. Taková pohledávka nebude zahrnuta do seznamu pohledávek (§ 189 IZ) a zároveň jsme tuto pohledávku nepřihlašovali z důvodu, že nebude uspokojena v žádném ze způsobů insolvenčního řízení.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a:t>
            </a:r>
          </a:p>
        </p:txBody>
      </p:sp>
    </p:spTree>
    <p:extLst>
      <p:ext uri="{BB962C8B-B14F-4D97-AF65-F5344CB8AC3E}">
        <p14:creationId xmlns:p14="http://schemas.microsoft.com/office/powerpoint/2010/main" val="2092678313"/>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41FB514-EA99-F8A9-B043-E85D23B82727}"/>
              </a:ext>
            </a:extLst>
          </p:cNvPr>
          <p:cNvSpPr txBox="1"/>
          <p:nvPr/>
        </p:nvSpPr>
        <p:spPr>
          <a:xfrm>
            <a:off x="368968" y="224589"/>
            <a:ext cx="11823032" cy="6494085"/>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rPr>
              <a:t>…jímž dlužníka osvobodí od placení pohledávek, zahrnutých do oddlužení (naše pohledávka nebyla zahrnuta do oddlužení), v rozsahu, v němž dosud nebyly uspokojeny. Osvobození podle odstavce 1 se vztahuje také na věřitele, k jejichž pohledávkám se v insolvenčním řízení nepřihlíželo, a na věřitele, kteří své pohledávky do insolvenčního řízení nepřihlásili, ač tak měli učinit. Naše pohledávka se nemusí (podle mého názoru) přihlašovat. </a:t>
            </a:r>
            <a:r>
              <a:rPr lang="cs-CZ" sz="3200" b="1" dirty="0">
                <a:effectLst/>
                <a:latin typeface="Times New Roman" panose="02020603050405020304" pitchFamily="18" charset="0"/>
                <a:ea typeface="Times New Roman" panose="02020603050405020304" pitchFamily="18" charset="0"/>
              </a:rPr>
              <a:t>Soud pak (podle mého názoru správně) vyhodnotí naši pohledávku z pokuty jako právě pohledávku věřitele, který svou pohledávku do insolvenčního řízení nepřihlásili, protože se nebude uspokojovat v rámci insolvence oddlužením, a proto tak nemusí učinit přihláškou. </a:t>
            </a:r>
          </a:p>
          <a:p>
            <a:endParaRPr lang="cs-CZ" sz="3200" b="1" dirty="0">
              <a:latin typeface="Times New Roman" panose="02020603050405020304" pitchFamily="18" charset="0"/>
            </a:endParaRPr>
          </a:p>
          <a:p>
            <a:r>
              <a:rPr lang="cs-CZ" sz="3200" b="1" dirty="0"/>
              <a:t>V = pasivita; </a:t>
            </a:r>
            <a:r>
              <a:rPr lang="cs-CZ" sz="3200" b="1" dirty="0">
                <a:solidFill>
                  <a:srgbClr val="FF0000"/>
                </a:solidFill>
              </a:rPr>
              <a:t>D= aktivita</a:t>
            </a:r>
          </a:p>
        </p:txBody>
      </p:sp>
    </p:spTree>
    <p:extLst>
      <p:ext uri="{BB962C8B-B14F-4D97-AF65-F5344CB8AC3E}">
        <p14:creationId xmlns:p14="http://schemas.microsoft.com/office/powerpoint/2010/main" val="2668100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709126" y="298580"/>
            <a:ext cx="11482873" cy="6070508"/>
          </a:xfrm>
          <a:prstGeom prst="rect">
            <a:avLst/>
          </a:prstGeom>
          <a:noFill/>
        </p:spPr>
        <p:txBody>
          <a:bodyPr wrap="square">
            <a:spAutoFit/>
          </a:bodyPr>
          <a:lstStyle/>
          <a:p>
            <a:pPr algn="ctr">
              <a:lnSpc>
                <a:spcPct val="107000"/>
              </a:lnSpc>
              <a:spcAft>
                <a:spcPts val="800"/>
              </a:spcAft>
            </a:pPr>
            <a:r>
              <a:rPr lang="cs-CZ"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Závěr</a:t>
            </a:r>
          </a:p>
          <a:p>
            <a:pPr>
              <a:lnSpc>
                <a:spcPct val="107000"/>
              </a:lnSpc>
              <a:spcAft>
                <a:spcPts val="800"/>
              </a:spcAft>
            </a:pPr>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Pokud pohledávku nepřihlásíme a nebyla v souladu s § 170 IZ přezkoumána, pak z toho podle mého názoru plyne závěr, že nepůjde o pohledávku ke které se nepřihlíží (§ 185  IZ). </a:t>
            </a:r>
            <a:r>
              <a:rPr lang="cs-CZ"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Jestliže tedy jde o pohledávku, kterou věřitel nepřihlásil do insolvenčního řízení a tudíž nebyla ani přezkoumána, a to s odkazem na zákonnou úpravu § 170 písm. d) IZ, pak na ni (a na účastníky – věřitele a dlužníka) nedopadá ani ustanovení § 414 IZ o osvobození dlužníka a můžeme ji vymáhat v plné výši o ukončení oddlužení </a:t>
            </a:r>
          </a:p>
          <a:p>
            <a:pPr>
              <a:lnSpc>
                <a:spcPct val="107000"/>
              </a:lnSpc>
              <a:spcAft>
                <a:spcPts val="800"/>
              </a:spcAft>
            </a:pPr>
            <a:r>
              <a:rPr lang="cs-CZ" sz="32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(srovnej Usnesení Krajského soudu v Praze č.j. 19 Co 258/2019 ze dne 19.9.2019). </a:t>
            </a:r>
            <a:endParaRPr lang="cs-CZ"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204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3A0A2FD-8EBE-13BB-972B-5B9FE0A7D565}"/>
              </a:ext>
            </a:extLst>
          </p:cNvPr>
          <p:cNvSpPr txBox="1"/>
          <p:nvPr/>
        </p:nvSpPr>
        <p:spPr>
          <a:xfrm>
            <a:off x="352925" y="0"/>
            <a:ext cx="11839075" cy="6494085"/>
          </a:xfrm>
          <a:prstGeom prst="rect">
            <a:avLst/>
          </a:prstGeom>
          <a:noFill/>
        </p:spPr>
        <p:txBody>
          <a:bodyPr wrap="square">
            <a:spAutoFit/>
          </a:bodyPr>
          <a:lstStyle/>
          <a:p>
            <a:pPr algn="ctr"/>
            <a:r>
              <a:rPr lang="cs-CZ"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Závěr</a:t>
            </a:r>
            <a:endParaRPr lang="cs-CZ" sz="3200" dirty="0">
              <a:solidFill>
                <a:srgbClr val="212529"/>
              </a:solidFill>
              <a:latin typeface="Calibri" panose="020F0502020204030204" pitchFamily="34" charset="0"/>
              <a:ea typeface="Calibri" panose="020F0502020204030204" pitchFamily="34" charset="0"/>
              <a:cs typeface="Calibri" panose="020F0502020204030204" pitchFamily="34" charset="0"/>
            </a:endParaRPr>
          </a:p>
          <a:p>
            <a:r>
              <a:rPr lang="cs-CZ" sz="3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„Není smyslem ani účelem insolvenčního zákona (práva) promíjet peněžité tresty uložené v přestupkovém nebo v trestním řízení“ </a:t>
            </a:r>
          </a:p>
          <a:p>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(viz. Usnesení Krajského soudu v Českých Budějovicích č.j. 24 Co 579/2019 ze dne 10.5.2019). </a:t>
            </a:r>
          </a:p>
          <a:p>
            <a:endParaRPr lang="cs-CZ" sz="3200" dirty="0">
              <a:solidFill>
                <a:srgbClr val="212529"/>
              </a:solidFill>
              <a:latin typeface="Calibri" panose="020F0502020204030204" pitchFamily="34" charset="0"/>
              <a:ea typeface="Calibri" panose="020F0502020204030204" pitchFamily="34" charset="0"/>
              <a:cs typeface="Calibri" panose="020F0502020204030204" pitchFamily="34" charset="0"/>
            </a:endParaRPr>
          </a:p>
          <a:p>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Tomu i napovídá konstrukce § 414 odst. 4 věta za středníkem – </a:t>
            </a:r>
            <a:r>
              <a:rPr lang="cs-CZ" sz="32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3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pohledávek, které se v insolvenčním řízení neuspokojují (§ 170), se může takto domáhat jen za dobu </a:t>
            </a:r>
            <a:r>
              <a:rPr lang="cs-CZ" sz="32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od skončení insolvenčního řízení</a:t>
            </a:r>
            <a:r>
              <a:rPr lang="cs-CZ" sz="3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cs-CZ" sz="3200" i="1" dirty="0"/>
          </a:p>
        </p:txBody>
      </p:sp>
    </p:spTree>
    <p:extLst>
      <p:ext uri="{BB962C8B-B14F-4D97-AF65-F5344CB8AC3E}">
        <p14:creationId xmlns:p14="http://schemas.microsoft.com/office/powerpoint/2010/main" val="149356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9E90177-2A0A-0391-D62E-A404E56CD4FA}"/>
              </a:ext>
            </a:extLst>
          </p:cNvPr>
          <p:cNvSpPr txBox="1"/>
          <p:nvPr/>
        </p:nvSpPr>
        <p:spPr>
          <a:xfrm>
            <a:off x="0" y="-33487"/>
            <a:ext cx="12192000" cy="6863417"/>
          </a:xfrm>
          <a:prstGeom prst="rect">
            <a:avLst/>
          </a:prstGeom>
          <a:noFill/>
        </p:spPr>
        <p:txBody>
          <a:bodyPr wrap="square">
            <a:spAutoFit/>
          </a:bodyPr>
          <a:lstStyle/>
          <a:p>
            <a:pPr algn="ctr"/>
            <a:r>
              <a:rPr lang="cs-CZ"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Závěr</a:t>
            </a:r>
            <a:endParaRPr lang="cs-CZ" sz="3200" b="1" dirty="0">
              <a:solidFill>
                <a:srgbClr val="FF0000"/>
              </a:solidFill>
            </a:endParaRPr>
          </a:p>
          <a:p>
            <a:r>
              <a:rPr lang="cs-CZ" sz="3200" b="1" dirty="0">
                <a:solidFill>
                  <a:srgbClr val="FF0000"/>
                </a:solidFill>
                <a:effectLst/>
              </a:rPr>
              <a:t>Je tedy </a:t>
            </a:r>
            <a:r>
              <a:rPr lang="cs-CZ" sz="3200" b="1" dirty="0">
                <a:solidFill>
                  <a:srgbClr val="FF0000"/>
                </a:solidFill>
              </a:rPr>
              <a:t>v</a:t>
            </a:r>
            <a:r>
              <a:rPr lang="cs-CZ" sz="3200" b="1" dirty="0">
                <a:solidFill>
                  <a:srgbClr val="FF0000"/>
                </a:solidFill>
                <a:effectLst/>
              </a:rPr>
              <a:t>hodnější nepřihlásit pohledávku z pokut (obecně) do insolvence a následně ji po ukončení insolvence dále exekučně vymáhat</a:t>
            </a:r>
            <a:r>
              <a:rPr lang="cs-CZ" sz="3200" b="1" dirty="0">
                <a:solidFill>
                  <a:srgbClr val="FF0000"/>
                </a:solidFill>
              </a:rPr>
              <a:t>.</a:t>
            </a:r>
          </a:p>
          <a:p>
            <a:endParaRPr lang="cs-CZ" sz="2400" b="1" dirty="0"/>
          </a:p>
          <a:p>
            <a:r>
              <a:rPr lang="cs-CZ" sz="2400" b="1" dirty="0">
                <a:solidFill>
                  <a:srgbClr val="FF0000"/>
                </a:solidFill>
              </a:rPr>
              <a:t>Přesný postup probíráme na odborných akreditovaných kurzech – </a:t>
            </a:r>
            <a:r>
              <a:rPr lang="cs-CZ" sz="2400" b="1" u="sng" dirty="0">
                <a:solidFill>
                  <a:srgbClr val="FF0000"/>
                </a:solidFill>
              </a:rPr>
              <a:t>nejbližší 4.4.2023.</a:t>
            </a:r>
          </a:p>
          <a:p>
            <a:endParaRPr lang="cs-CZ" sz="2400" dirty="0"/>
          </a:p>
          <a:p>
            <a:r>
              <a:rPr lang="cs-CZ" sz="2400" b="1" i="1" dirty="0"/>
              <a:t>Právní rámec platný k 15.1.2022:</a:t>
            </a:r>
            <a:br>
              <a:rPr lang="cs-CZ" sz="2400" i="1" dirty="0"/>
            </a:br>
            <a:r>
              <a:rPr lang="cs-CZ" sz="2400" i="1" dirty="0"/>
              <a:t>- Zákon č. 182/2006 Sb., Zákon o úpadku a způsobech jeho řešení (insolvenční zákon) v platném znění - § 170 písm. d); § 198 odst. 1; § 185; § 2 písm. b); § 7a, písm. a; § 7b odst. 4; § 159 odst. 1, písm. b); § 159 odst. 1, písm. a); § 203a; § 414; </a:t>
            </a:r>
            <a:br>
              <a:rPr lang="cs-CZ" sz="2400" i="1" dirty="0"/>
            </a:br>
            <a:r>
              <a:rPr lang="cs-CZ" sz="2400" i="1" dirty="0"/>
              <a:t>- usnesení VSP ze dne 7.9.2012, </a:t>
            </a:r>
            <a:r>
              <a:rPr lang="cs-CZ" sz="2400" i="1" dirty="0" err="1"/>
              <a:t>sp</a:t>
            </a:r>
            <a:r>
              <a:rPr lang="cs-CZ" sz="2400" i="1" dirty="0"/>
              <a:t>. zn. 1 VSPH 1159/2012, - R 44/2013</a:t>
            </a:r>
            <a:br>
              <a:rPr lang="cs-CZ" sz="2400" i="1" dirty="0"/>
            </a:br>
            <a:r>
              <a:rPr lang="cs-CZ" sz="2400" i="1" dirty="0"/>
              <a:t>- usnesení Nejvyššího soudu </a:t>
            </a:r>
            <a:r>
              <a:rPr lang="cs-CZ" sz="2400" i="1" dirty="0" err="1"/>
              <a:t>sp</a:t>
            </a:r>
            <a:r>
              <a:rPr lang="cs-CZ" sz="2400" i="1" dirty="0"/>
              <a:t>. zn. 29 </a:t>
            </a:r>
            <a:r>
              <a:rPr lang="cs-CZ" sz="2400" i="1" dirty="0" err="1"/>
              <a:t>ICdo</a:t>
            </a:r>
            <a:r>
              <a:rPr lang="cs-CZ" sz="2400" i="1" dirty="0"/>
              <a:t> 11/2012 [KSPH 41 INS 10743/2010, 41 </a:t>
            </a:r>
            <a:r>
              <a:rPr lang="cs-CZ" sz="2400" i="1" dirty="0" err="1"/>
              <a:t>ICm</a:t>
            </a:r>
            <a:r>
              <a:rPr lang="cs-CZ" sz="2400" i="1" dirty="0"/>
              <a:t> 1122/2011] ze dne 28. 2. 2013, uveřejněného pod č. 66/2013 Sbírky soudních rozhodnutí a stanovisek -R 66/2013</a:t>
            </a:r>
            <a:br>
              <a:rPr lang="cs-CZ" sz="2400" i="1" dirty="0"/>
            </a:br>
            <a:r>
              <a:rPr lang="cs-CZ" sz="2400" i="1" dirty="0"/>
              <a:t>- usnesení Krajského soudu v Praze č.j. 19 Co 258/2019 ze dne 19.9.2019</a:t>
            </a:r>
            <a:br>
              <a:rPr lang="cs-CZ" sz="2400" i="1" dirty="0"/>
            </a:br>
            <a:r>
              <a:rPr lang="cs-CZ" sz="2400" i="1" dirty="0"/>
              <a:t>- </a:t>
            </a:r>
            <a:r>
              <a:rPr lang="cs-CZ" sz="24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Krajského soudu v Českých Budějovicích č.j. 24 Co 579/2019 ze dne 10.5.2019</a:t>
            </a:r>
            <a:endParaRPr lang="cs-CZ" sz="2400" i="1" dirty="0"/>
          </a:p>
        </p:txBody>
      </p:sp>
    </p:spTree>
    <p:extLst>
      <p:ext uri="{BB962C8B-B14F-4D97-AF65-F5344CB8AC3E}">
        <p14:creationId xmlns:p14="http://schemas.microsoft.com/office/powerpoint/2010/main" val="5119659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01A8FC7-94EB-E0AF-0A20-756A9E3B2E21}"/>
              </a:ext>
            </a:extLst>
          </p:cNvPr>
          <p:cNvSpPr txBox="1"/>
          <p:nvPr/>
        </p:nvSpPr>
        <p:spPr>
          <a:xfrm>
            <a:off x="240632" y="401053"/>
            <a:ext cx="11951368" cy="6124754"/>
          </a:xfrm>
          <a:prstGeom prst="rect">
            <a:avLst/>
          </a:prstGeom>
          <a:noFill/>
        </p:spPr>
        <p:txBody>
          <a:bodyPr wrap="square">
            <a:spAutoFit/>
          </a:bodyPr>
          <a:lstStyle/>
          <a:p>
            <a:r>
              <a:rPr lang="cs-CZ" sz="2800" b="1" dirty="0"/>
              <a:t>Možné scénáře? Minimálně pět!</a:t>
            </a:r>
          </a:p>
          <a:p>
            <a:endParaRPr lang="cs-CZ" sz="2800" dirty="0"/>
          </a:p>
          <a:p>
            <a:pPr marL="514350" indent="-514350">
              <a:buAutoNum type="arabicPeriod"/>
            </a:pPr>
            <a:r>
              <a:rPr lang="cs-CZ" sz="2800" b="1" dirty="0"/>
              <a:t>Přihlásím - </a:t>
            </a:r>
            <a:r>
              <a:rPr lang="cs-CZ" sz="2800" dirty="0"/>
              <a:t>je (chybně) vedena v seznamu pohledávek a je na ni plněno (P-P) – ztráta možnosti vymáhat zbytek dluhu.</a:t>
            </a:r>
          </a:p>
          <a:p>
            <a:pPr marL="514350" indent="-514350">
              <a:buAutoNum type="arabicPeriod"/>
            </a:pPr>
            <a:r>
              <a:rPr lang="cs-CZ" sz="2800" b="1" dirty="0"/>
              <a:t>Přihlásím</a:t>
            </a:r>
            <a:r>
              <a:rPr lang="cs-CZ" sz="2800" dirty="0"/>
              <a:t> – není zapsána v seznamu pohledávek (vyloučena) s odkazem na § 185 IZ (chybně) – jako k pohledávce, ke které se nepřihlíží (A-P) – nutnost žaloby věřitelem.</a:t>
            </a:r>
          </a:p>
          <a:p>
            <a:pPr marL="514350" indent="-514350">
              <a:buAutoNum type="arabicPeriod"/>
            </a:pPr>
            <a:r>
              <a:rPr lang="cs-CZ" sz="2800" b="1" dirty="0"/>
              <a:t>Přihlásím</a:t>
            </a:r>
            <a:r>
              <a:rPr lang="cs-CZ" sz="2800" dirty="0"/>
              <a:t> - není zapsána v seznamu pohledávek (vyloučena) s odkazem na § 170 IZ (správně) – jako k pohledávce, ke které se nepřihlíží (P-A) – možnost vymáhat celou pohledávku.</a:t>
            </a:r>
          </a:p>
          <a:p>
            <a:pPr marL="514350" indent="-514350">
              <a:buAutoNum type="arabicPeriod"/>
            </a:pPr>
            <a:r>
              <a:rPr lang="cs-CZ" sz="2800" b="1" dirty="0"/>
              <a:t>Nepřihlásím</a:t>
            </a:r>
            <a:r>
              <a:rPr lang="cs-CZ" sz="2800" dirty="0"/>
              <a:t> – je zahrnuta do oddlužení jako pohledávka, kterou jsme měli přihlásit (?chybně) – (A-P) – nutnost žaloby věřitelem.</a:t>
            </a:r>
          </a:p>
          <a:p>
            <a:pPr marL="514350" indent="-514350">
              <a:buAutoNum type="arabicPeriod"/>
            </a:pPr>
            <a:r>
              <a:rPr lang="cs-CZ" sz="2800" b="1" dirty="0">
                <a:solidFill>
                  <a:srgbClr val="FF0000"/>
                </a:solidFill>
              </a:rPr>
              <a:t>Nepřihlásím</a:t>
            </a:r>
            <a:r>
              <a:rPr lang="cs-CZ" sz="2800" dirty="0">
                <a:solidFill>
                  <a:srgbClr val="FF0000"/>
                </a:solidFill>
              </a:rPr>
              <a:t> – není zahrnuta do oddlužení (správně) a my ji můžeme vymáhat (P-A) – nutnost žaloby úpadcem!</a:t>
            </a:r>
          </a:p>
        </p:txBody>
      </p:sp>
    </p:spTree>
    <p:extLst>
      <p:ext uri="{BB962C8B-B14F-4D97-AF65-F5344CB8AC3E}">
        <p14:creationId xmlns:p14="http://schemas.microsoft.com/office/powerpoint/2010/main" val="5229663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C4C2FFB-924A-A7E4-4E31-9BDE4C496BC8}"/>
              </a:ext>
            </a:extLst>
          </p:cNvPr>
          <p:cNvSpPr txBox="1"/>
          <p:nvPr/>
        </p:nvSpPr>
        <p:spPr>
          <a:xfrm>
            <a:off x="529389" y="256675"/>
            <a:ext cx="11662611" cy="5693866"/>
          </a:xfrm>
          <a:prstGeom prst="rect">
            <a:avLst/>
          </a:prstGeom>
          <a:noFill/>
        </p:spPr>
        <p:txBody>
          <a:bodyPr wrap="square">
            <a:spAutoFit/>
          </a:bodyPr>
          <a:lstStyle/>
          <a:p>
            <a:r>
              <a:rPr lang="cs-CZ" sz="2800" b="1" dirty="0"/>
              <a:t>Ustanovení § 170 IZ vypočítává pohledávky, jež jsou vzhledem ke své povaze bez dalšího vyloučeny z uspokojování v insolvenční řízení.</a:t>
            </a:r>
            <a:r>
              <a:rPr lang="cs-CZ" sz="2800" dirty="0"/>
              <a:t> </a:t>
            </a:r>
          </a:p>
          <a:p>
            <a:r>
              <a:rPr lang="cs-CZ" sz="2800" dirty="0"/>
              <a:t>To je ten zásadní rozdíl mezi "slovíčkařením" (jazykový výklad práva) u</a:t>
            </a:r>
            <a:r>
              <a:rPr lang="cs-CZ" sz="2800" b="1" dirty="0"/>
              <a:t> nepřihlíží</a:t>
            </a:r>
            <a:r>
              <a:rPr lang="cs-CZ" sz="2800" dirty="0"/>
              <a:t> a </a:t>
            </a:r>
            <a:r>
              <a:rPr lang="cs-CZ" sz="2800" b="1" dirty="0"/>
              <a:t>neuspokojuje</a:t>
            </a:r>
            <a:r>
              <a:rPr lang="cs-CZ" sz="2800" dirty="0"/>
              <a:t>.  Podle mého názoru tento výklad obstojí jako „rekonstrukce myšlenky obsažené v zákoně“. Výklad zároveň obstojí jako </a:t>
            </a:r>
            <a:r>
              <a:rPr lang="cs-CZ" sz="2800" b="1" dirty="0"/>
              <a:t>gramatický</a:t>
            </a:r>
            <a:r>
              <a:rPr lang="cs-CZ" sz="2800" dirty="0"/>
              <a:t> (jeho předmětem je slovo, usiluje o objasnění zákonitostí jazyka, který zákonodárce používá), jako </a:t>
            </a:r>
            <a:r>
              <a:rPr lang="cs-CZ" sz="2800" b="1" dirty="0"/>
              <a:t>logický</a:t>
            </a:r>
            <a:r>
              <a:rPr lang="cs-CZ" sz="2800" dirty="0"/>
              <a:t> (usiluje o objasnění logického poměru, v němž vůči sobě stojí jednotlivé části myšlenky), jako </a:t>
            </a:r>
            <a:r>
              <a:rPr lang="cs-CZ" sz="2800" b="1" dirty="0"/>
              <a:t>systematický</a:t>
            </a:r>
            <a:r>
              <a:rPr lang="cs-CZ" sz="2800" dirty="0"/>
              <a:t> (usiluje o objasnění vnitřní souvislosti spojující všechna právní pravidla a instituty do velké jednoty) i jako </a:t>
            </a:r>
            <a:r>
              <a:rPr lang="cs-CZ" sz="2800" b="1" dirty="0"/>
              <a:t>historický</a:t>
            </a:r>
            <a:r>
              <a:rPr lang="cs-CZ" sz="2800" dirty="0"/>
              <a:t> (usiluje o objasnění toho, co měl přijatý zákon nebo judikatura přidat k původní právní úpravě).</a:t>
            </a:r>
          </a:p>
        </p:txBody>
      </p:sp>
    </p:spTree>
    <p:extLst>
      <p:ext uri="{BB962C8B-B14F-4D97-AF65-F5344CB8AC3E}">
        <p14:creationId xmlns:p14="http://schemas.microsoft.com/office/powerpoint/2010/main" val="2395149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14E9816-DBF7-0940-2AE0-3C91E494EEA4}"/>
              </a:ext>
            </a:extLst>
          </p:cNvPr>
          <p:cNvSpPr txBox="1"/>
          <p:nvPr/>
        </p:nvSpPr>
        <p:spPr>
          <a:xfrm>
            <a:off x="1362269" y="279918"/>
            <a:ext cx="10829732" cy="6370975"/>
          </a:xfrm>
          <a:prstGeom prst="rect">
            <a:avLst/>
          </a:prstGeom>
          <a:noFill/>
        </p:spPr>
        <p:txBody>
          <a:bodyPr wrap="square">
            <a:spAutoFit/>
          </a:bodyPr>
          <a:lstStyle/>
          <a:p>
            <a:r>
              <a:rPr lang="cs-CZ" sz="2400" dirty="0"/>
              <a:t>20 </a:t>
            </a:r>
            <a:r>
              <a:rPr lang="cs-CZ" sz="2400" dirty="0" err="1"/>
              <a:t>Cdo</a:t>
            </a:r>
            <a:r>
              <a:rPr lang="cs-CZ" sz="2400" dirty="0"/>
              <a:t> 2755/2018</a:t>
            </a:r>
          </a:p>
          <a:p>
            <a:r>
              <a:rPr lang="cs-CZ" sz="2400" dirty="0"/>
              <a:t>Datum rozhodnutí: 31.10.2018</a:t>
            </a:r>
          </a:p>
          <a:p>
            <a:r>
              <a:rPr lang="cs-CZ" sz="2400" dirty="0"/>
              <a:t>Dotčené předpisy: § 165 odst. 1 IZ., § 5 písm. d) IZ., § 173 odst. 2 IZ., § 178 IZ. ve znění od 31.03.2011, § 140e IZ., § 268 odst. 1 písm. h) o. s. ř.</a:t>
            </a:r>
          </a:p>
          <a:p>
            <a:endParaRPr lang="cs-CZ" sz="2400" dirty="0"/>
          </a:p>
          <a:p>
            <a:r>
              <a:rPr lang="cs-CZ" sz="2400" b="1" dirty="0"/>
              <a:t>Předně je totiž z pohledu obecného možno zohlednit ustálené pravidlo, že věřitel má povinnost přihlásit do insolvenčního řízení zásadně všechny pohledávky </a:t>
            </a:r>
            <a:r>
              <a:rPr lang="cs-CZ" sz="2400" dirty="0"/>
              <a:t>[§ 165 odst. 1 </a:t>
            </a:r>
            <a:r>
              <a:rPr lang="cs-CZ" sz="2400" dirty="0" err="1"/>
              <a:t>Ins</a:t>
            </a:r>
            <a:r>
              <a:rPr lang="cs-CZ" sz="2400" dirty="0"/>
              <a:t>. z. v návaznosti na § 5 písm. d) </a:t>
            </a:r>
            <a:r>
              <a:rPr lang="cs-CZ" sz="2400" dirty="0" err="1"/>
              <a:t>Ins</a:t>
            </a:r>
            <a:r>
              <a:rPr lang="cs-CZ" sz="2400" dirty="0"/>
              <a:t>. z. a </a:t>
            </a:r>
            <a:r>
              <a:rPr lang="cs-CZ" sz="2400" dirty="0" err="1"/>
              <a:t>contr</a:t>
            </a:r>
            <a:r>
              <a:rPr lang="cs-CZ" sz="2400" dirty="0"/>
              <a:t>.], které jsou (mají být) </a:t>
            </a:r>
            <a:r>
              <a:rPr lang="cs-CZ" sz="2400" dirty="0" err="1"/>
              <a:t>existentní</a:t>
            </a:r>
            <a:r>
              <a:rPr lang="cs-CZ" sz="2400" dirty="0"/>
              <a:t> (zpravidla) ke dni rozhodnutí o úpadku – </a:t>
            </a:r>
            <a:r>
              <a:rPr lang="cs-CZ" sz="2400" b="1" dirty="0"/>
              <a:t>vyjma</a:t>
            </a:r>
            <a:r>
              <a:rPr lang="cs-CZ" sz="2400" dirty="0"/>
              <a:t> případů pohledávek zvláštních, na které se hledí, jako by přihlášené již byly, pohledávek za majetkovou podstatou a jim postaveným pohledávkám na roveň (§ 168 a § 169 </a:t>
            </a:r>
            <a:r>
              <a:rPr lang="cs-CZ" sz="2400" dirty="0" err="1"/>
              <a:t>Ins</a:t>
            </a:r>
            <a:r>
              <a:rPr lang="cs-CZ" sz="2400" dirty="0"/>
              <a:t>. z.), </a:t>
            </a:r>
            <a:r>
              <a:rPr lang="cs-CZ" sz="2400" b="1" dirty="0"/>
              <a:t>anebo pohledávek</a:t>
            </a:r>
            <a:r>
              <a:rPr lang="cs-CZ" sz="2400" dirty="0"/>
              <a:t>, jež jsou z uspokojení vyloučeny či </a:t>
            </a:r>
            <a:r>
              <a:rPr lang="cs-CZ" sz="2400" b="1" dirty="0"/>
              <a:t>se žádným způsobem neuspokojují z majetkové podstaty dlužníka</a:t>
            </a:r>
            <a:r>
              <a:rPr lang="cs-CZ" sz="2400" dirty="0"/>
              <a:t> – a to dokonce i takové, které jsou již vykonatelné (§ 174 odst. 4 </a:t>
            </a:r>
            <a:r>
              <a:rPr lang="cs-CZ" sz="2400" dirty="0" err="1"/>
              <a:t>Ins</a:t>
            </a:r>
            <a:r>
              <a:rPr lang="cs-CZ" sz="2400" dirty="0"/>
              <a:t>. z.) či které (§ 173 odst. 2 </a:t>
            </a:r>
            <a:r>
              <a:rPr lang="cs-CZ" sz="2400" dirty="0" err="1"/>
              <a:t>Ins</a:t>
            </a:r>
            <a:r>
              <a:rPr lang="cs-CZ" sz="2400" dirty="0"/>
              <a:t>. z.) již byly uplatněny u soudu (k tomu srov. usnesení Nejvyššího soudu ze dne 30. 11. 2011, sen. zn. 29 NSČR 16/2011, uveřejněné pod číslem 54/2012 Sbírky soudních rozhodnutí a stanovisek)</a:t>
            </a:r>
          </a:p>
        </p:txBody>
      </p:sp>
    </p:spTree>
    <p:extLst>
      <p:ext uri="{BB962C8B-B14F-4D97-AF65-F5344CB8AC3E}">
        <p14:creationId xmlns:p14="http://schemas.microsoft.com/office/powerpoint/2010/main" val="1625330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CD477E69-DE44-03C5-4C2F-317936E00B37}"/>
              </a:ext>
            </a:extLst>
          </p:cNvPr>
          <p:cNvSpPr txBox="1"/>
          <p:nvPr/>
        </p:nvSpPr>
        <p:spPr>
          <a:xfrm>
            <a:off x="882316" y="433136"/>
            <a:ext cx="11036968" cy="5693866"/>
          </a:xfrm>
          <a:prstGeom prst="rect">
            <a:avLst/>
          </a:prstGeom>
          <a:noFill/>
        </p:spPr>
        <p:txBody>
          <a:bodyPr wrap="square" rtlCol="0">
            <a:spAutoFit/>
          </a:bodyPr>
          <a:lstStyle/>
          <a:p>
            <a:r>
              <a:rPr lang="cs-CZ" sz="2800" b="1" dirty="0"/>
              <a:t>Jiný právní názor</a:t>
            </a:r>
            <a:r>
              <a:rPr lang="cs-CZ" sz="2800" dirty="0"/>
              <a:t> (Advokátní kancelář </a:t>
            </a:r>
            <a:r>
              <a:rPr lang="cs-CZ" sz="2800" dirty="0" err="1"/>
              <a:t>Kadlubiec</a:t>
            </a:r>
            <a:r>
              <a:rPr lang="cs-CZ" sz="2800" dirty="0"/>
              <a:t>, </a:t>
            </a:r>
            <a:r>
              <a:rPr lang="cs-CZ" sz="2800" dirty="0" err="1"/>
              <a:t>Starzyk</a:t>
            </a:r>
            <a:r>
              <a:rPr lang="cs-CZ" sz="2800" dirty="0"/>
              <a:t> a partneři, s.r.o.)</a:t>
            </a:r>
            <a:r>
              <a:rPr lang="cs-CZ" sz="2800" b="1" dirty="0"/>
              <a:t>:</a:t>
            </a:r>
          </a:p>
          <a:p>
            <a:r>
              <a:rPr lang="cs-CZ" sz="2800" dirty="0"/>
              <a:t>Za účelem vymáhání pohledávek dle § 170 písm. d) </a:t>
            </a:r>
            <a:r>
              <a:rPr lang="cs-CZ" sz="2800" dirty="0" err="1"/>
              <a:t>InsZ</a:t>
            </a:r>
            <a:r>
              <a:rPr lang="cs-CZ" sz="2800" dirty="0"/>
              <a:t>, vzniklých před rozhodnutím o úpadku, není nutné (ani vhodné) jejich uplatnění formou přihlášky v insolvenčním řízení, když se jedná o pohledávky, které se v insolvenčním řízení neuspokojují</a:t>
            </a:r>
          </a:p>
          <a:p>
            <a:endParaRPr lang="cs-CZ" sz="2800" dirty="0"/>
          </a:p>
          <a:p>
            <a:r>
              <a:rPr lang="cs-CZ" sz="2800" b="1" dirty="0"/>
              <a:t>X</a:t>
            </a:r>
          </a:p>
          <a:p>
            <a:endParaRPr lang="cs-CZ" sz="2800" dirty="0"/>
          </a:p>
          <a:p>
            <a:r>
              <a:rPr lang="cs-CZ" sz="2800" dirty="0"/>
              <a:t>§ 414 odst. 2 </a:t>
            </a:r>
            <a:r>
              <a:rPr lang="cs-CZ" sz="2800" dirty="0" err="1"/>
              <a:t>InsZ</a:t>
            </a:r>
            <a:r>
              <a:rPr lang="cs-CZ" sz="2800" dirty="0"/>
              <a:t> - </a:t>
            </a:r>
            <a:r>
              <a:rPr lang="cs-CZ" sz="2800" b="0" i="0" dirty="0">
                <a:solidFill>
                  <a:srgbClr val="000000"/>
                </a:solidFill>
                <a:effectLst/>
                <a:latin typeface="Arial" panose="020B0604020202020204" pitchFamily="34" charset="0"/>
              </a:rPr>
              <a:t>Osvobození </a:t>
            </a:r>
            <a:r>
              <a:rPr lang="cs-CZ" sz="2800" b="0" i="0" dirty="0">
                <a:solidFill>
                  <a:schemeClr val="tx1"/>
                </a:solidFill>
                <a:effectLst/>
                <a:latin typeface="Arial" panose="020B0604020202020204" pitchFamily="34" charset="0"/>
              </a:rPr>
              <a:t>podle </a:t>
            </a:r>
            <a:r>
              <a:rPr lang="cs-CZ" sz="2800" b="0" i="0" u="none" strike="noStrike" dirty="0">
                <a:solidFill>
                  <a:schemeClr val="tx1"/>
                </a:solidFill>
                <a:effectLst/>
                <a:latin typeface="Arial" panose="020B0604020202020204" pitchFamily="34" charset="0"/>
              </a:rPr>
              <a:t>odstavce 1</a:t>
            </a:r>
            <a:r>
              <a:rPr lang="cs-CZ" sz="2800" b="0" i="0" dirty="0">
                <a:solidFill>
                  <a:schemeClr val="tx1"/>
                </a:solidFill>
                <a:effectLst/>
                <a:latin typeface="Arial" panose="020B0604020202020204" pitchFamily="34" charset="0"/>
              </a:rPr>
              <a:t> </a:t>
            </a:r>
            <a:r>
              <a:rPr lang="cs-CZ" sz="2800" b="0" i="0" dirty="0">
                <a:solidFill>
                  <a:srgbClr val="000000"/>
                </a:solidFill>
                <a:effectLst/>
                <a:latin typeface="Arial" panose="020B0604020202020204" pitchFamily="34" charset="0"/>
              </a:rPr>
              <a:t>se vztahuje také na věřitele, k jejichž pohledávkám se v insolvenčním řízení nepřihlíželo, a na věřitele, kteří své pohledávky do insolvenčního řízení nepřihlásili, ač tak měli učinit.</a:t>
            </a:r>
            <a:endParaRPr lang="cs-CZ" sz="2800" dirty="0"/>
          </a:p>
        </p:txBody>
      </p:sp>
    </p:spTree>
    <p:extLst>
      <p:ext uri="{BB962C8B-B14F-4D97-AF65-F5344CB8AC3E}">
        <p14:creationId xmlns:p14="http://schemas.microsoft.com/office/powerpoint/2010/main" val="148356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354563" y="279918"/>
            <a:ext cx="11482873" cy="5899820"/>
          </a:xfrm>
          <a:prstGeom prst="rect">
            <a:avLst/>
          </a:prstGeom>
          <a:noFill/>
        </p:spPr>
        <p:txBody>
          <a:bodyPr wrap="square">
            <a:spAutoFit/>
          </a:bodyPr>
          <a:lstStyle/>
          <a:p>
            <a:pPr>
              <a:lnSpc>
                <a:spcPct val="107000"/>
              </a:lnSpc>
              <a:spcAft>
                <a:spcPts val="800"/>
              </a:spcAft>
            </a:pPr>
            <a:endParaRPr lang="cs-CZ" sz="2800" b="1" dirty="0">
              <a:solidFill>
                <a:srgbClr val="FF0000"/>
              </a:solidFill>
              <a:effectLst/>
              <a:latin typeface="+mn-lt"/>
              <a:ea typeface="Calibri" panose="020F0502020204030204" pitchFamily="34" charset="0"/>
              <a:cs typeface="Calibri" panose="020F0502020204030204" pitchFamily="34" charset="0"/>
            </a:endParaRPr>
          </a:p>
          <a:p>
            <a:pPr algn="l"/>
            <a:r>
              <a:rPr lang="cs-CZ" sz="1800" b="1" i="0" dirty="0">
                <a:solidFill>
                  <a:srgbClr val="202020"/>
                </a:solidFill>
                <a:effectLst/>
                <a:latin typeface="Arial" panose="020B0604020202020204" pitchFamily="34" charset="0"/>
              </a:rPr>
              <a:t>Právní věta</a:t>
            </a:r>
          </a:p>
          <a:p>
            <a:pPr algn="l"/>
            <a:r>
              <a:rPr lang="cs-CZ" sz="3200" b="0" i="0" dirty="0">
                <a:solidFill>
                  <a:srgbClr val="000000"/>
                </a:solidFill>
                <a:effectLst/>
                <a:latin typeface="Arial" panose="020B0604020202020204" pitchFamily="34" charset="0"/>
              </a:rPr>
              <a:t>V insolvenčním řízení se zásadně neuspokojují žádným ze způsobů řešení úpadku mimosmluvní sankce, včetně nezaplacené blokové pokuty (</a:t>
            </a:r>
            <a:r>
              <a:rPr lang="cs-CZ" sz="3200" b="0" i="0" u="none" strike="noStrike" dirty="0">
                <a:solidFill>
                  <a:srgbClr val="15679C"/>
                </a:solidFill>
                <a:effectLst/>
                <a:latin typeface="Arial" panose="020B0604020202020204" pitchFamily="34" charset="0"/>
                <a:hlinkClick r:id="rId2"/>
              </a:rPr>
              <a:t>§ 170 písm. d/</a:t>
            </a:r>
            <a:r>
              <a:rPr lang="cs-CZ" sz="3200" b="0" i="0" dirty="0">
                <a:solidFill>
                  <a:srgbClr val="000000"/>
                </a:solidFill>
                <a:effectLst/>
                <a:latin typeface="Arial" panose="020B0604020202020204" pitchFamily="34" charset="0"/>
              </a:rPr>
              <a:t> </a:t>
            </a:r>
            <a:r>
              <a:rPr lang="cs-CZ" sz="3200" b="0" i="0" u="none" strike="noStrike" dirty="0">
                <a:solidFill>
                  <a:srgbClr val="15679C"/>
                </a:solidFill>
                <a:effectLst/>
                <a:latin typeface="Arial" panose="020B0604020202020204" pitchFamily="34" charset="0"/>
                <a:hlinkClick r:id="rId3"/>
              </a:rPr>
              <a:t>insolvenčního zákona</a:t>
            </a:r>
            <a:r>
              <a:rPr lang="cs-CZ" sz="3200" b="0" i="0" dirty="0">
                <a:solidFill>
                  <a:srgbClr val="000000"/>
                </a:solidFill>
                <a:effectLst/>
                <a:latin typeface="Arial" panose="020B0604020202020204" pitchFamily="34" charset="0"/>
              </a:rPr>
              <a:t>), ani jejich příslušenství, včetně nákladů za nařízení daňové exekuce (§ 182 a § 183 daňového řádu). Přihlášku takové pohledávky insolvenční soud odmítne podle </a:t>
            </a:r>
            <a:r>
              <a:rPr lang="cs-CZ" sz="3200" b="0" i="0" u="none" strike="noStrike" dirty="0">
                <a:solidFill>
                  <a:srgbClr val="15679C"/>
                </a:solidFill>
                <a:effectLst/>
                <a:latin typeface="Arial" panose="020B0604020202020204" pitchFamily="34" charset="0"/>
                <a:hlinkClick r:id="rId4"/>
              </a:rPr>
              <a:t>§ 185</a:t>
            </a:r>
            <a:r>
              <a:rPr lang="cs-CZ" sz="3200" b="0" i="0" dirty="0">
                <a:solidFill>
                  <a:srgbClr val="000000"/>
                </a:solidFill>
                <a:effectLst/>
                <a:latin typeface="Arial" panose="020B0604020202020204" pitchFamily="34" charset="0"/>
              </a:rPr>
              <a:t> </a:t>
            </a:r>
            <a:r>
              <a:rPr lang="cs-CZ" sz="3200" b="0" i="0" u="none" strike="noStrike" dirty="0">
                <a:solidFill>
                  <a:srgbClr val="15679C"/>
                </a:solidFill>
                <a:effectLst/>
                <a:latin typeface="Arial" panose="020B0604020202020204" pitchFamily="34" charset="0"/>
                <a:hlinkClick r:id="rId3"/>
              </a:rPr>
              <a:t>insolvenčního zákona</a:t>
            </a:r>
            <a:r>
              <a:rPr lang="cs-CZ" sz="3200" b="0" i="0" dirty="0">
                <a:solidFill>
                  <a:srgbClr val="000000"/>
                </a:solidFill>
                <a:effectLst/>
                <a:latin typeface="Arial" panose="020B0604020202020204" pitchFamily="34" charset="0"/>
              </a:rPr>
              <a:t>.</a:t>
            </a:r>
          </a:p>
          <a:p>
            <a:pPr algn="l"/>
            <a:endParaRPr lang="cs-CZ" sz="3200" b="0" i="0" dirty="0">
              <a:solidFill>
                <a:srgbClr val="000000"/>
              </a:solidFill>
              <a:effectLst/>
              <a:latin typeface="Arial" panose="020B0604020202020204" pitchFamily="34" charset="0"/>
            </a:endParaRPr>
          </a:p>
          <a:p>
            <a:pPr>
              <a:lnSpc>
                <a:spcPct val="107000"/>
              </a:lnSpc>
              <a:spcAft>
                <a:spcPts val="800"/>
              </a:spcAft>
            </a:pPr>
            <a:r>
              <a:rPr lang="cs-CZ" sz="3200" dirty="0"/>
              <a:t>(usnesení VSP ze dne 7.9.2012, </a:t>
            </a:r>
            <a:r>
              <a:rPr lang="cs-CZ" sz="3200" dirty="0" err="1"/>
              <a:t>sp</a:t>
            </a:r>
            <a:r>
              <a:rPr lang="cs-CZ" sz="3200" dirty="0"/>
              <a:t>. zn. 1 VSPH 1159/2012, - R 44/2013)</a:t>
            </a:r>
            <a:endPar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328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243965C3-3B2D-5FFD-00D8-A2DD0C60CA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3970" y="179118"/>
            <a:ext cx="11088029" cy="6715131"/>
          </a:xfrm>
          <a:prstGeom prst="rect">
            <a:avLst/>
          </a:prstGeom>
          <a:noFill/>
          <a:ln>
            <a:noFill/>
          </a:ln>
        </p:spPr>
      </p:pic>
    </p:spTree>
    <p:extLst>
      <p:ext uri="{BB962C8B-B14F-4D97-AF65-F5344CB8AC3E}">
        <p14:creationId xmlns:p14="http://schemas.microsoft.com/office/powerpoint/2010/main" val="271797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69DDEE5-240E-BD31-F570-E51A714F0C64}"/>
              </a:ext>
            </a:extLst>
          </p:cNvPr>
          <p:cNvSpPr txBox="1"/>
          <p:nvPr/>
        </p:nvSpPr>
        <p:spPr>
          <a:xfrm>
            <a:off x="1427583" y="485192"/>
            <a:ext cx="10207689" cy="5693866"/>
          </a:xfrm>
          <a:prstGeom prst="rect">
            <a:avLst/>
          </a:prstGeom>
          <a:noFill/>
        </p:spPr>
        <p:txBody>
          <a:bodyPr wrap="square">
            <a:spAutoFit/>
          </a:bodyPr>
          <a:lstStyle/>
          <a:p>
            <a:r>
              <a:rPr lang="cs-CZ" sz="2800" b="1" dirty="0">
                <a:effectLst/>
                <a:latin typeface="Times New Roman" panose="02020603050405020304" pitchFamily="18" charset="0"/>
                <a:ea typeface="Times New Roman" panose="02020603050405020304" pitchFamily="18" charset="0"/>
              </a:rPr>
              <a:t>Závěr:</a:t>
            </a:r>
            <a:r>
              <a:rPr lang="cs-CZ" sz="2800" dirty="0">
                <a:effectLst/>
                <a:latin typeface="Times New Roman" panose="02020603050405020304" pitchFamily="18" charset="0"/>
                <a:ea typeface="Times New Roman" panose="02020603050405020304" pitchFamily="18" charset="0"/>
              </a:rPr>
              <a:t> </a:t>
            </a:r>
          </a:p>
          <a:p>
            <a:r>
              <a:rPr lang="cs-CZ" sz="2800" dirty="0">
                <a:effectLst/>
                <a:latin typeface="Times New Roman" panose="02020603050405020304" pitchFamily="18" charset="0"/>
                <a:ea typeface="Times New Roman" panose="02020603050405020304" pitchFamily="18" charset="0"/>
              </a:rPr>
              <a:t>Výše uvedená problematika je velmi složitá a panuje zde nejednotnost jak v odborné literatuře, tak i v rozhodovací praxi soudů. </a:t>
            </a:r>
          </a:p>
          <a:p>
            <a:endParaRPr lang="cs-CZ" sz="2800" b="1" dirty="0">
              <a:latin typeface="Times New Roman" panose="02020603050405020304" pitchFamily="18" charset="0"/>
              <a:ea typeface="Times New Roman" panose="02020603050405020304" pitchFamily="18" charset="0"/>
            </a:endParaRPr>
          </a:p>
          <a:p>
            <a:r>
              <a:rPr lang="cs-CZ" sz="2800" b="1" dirty="0">
                <a:solidFill>
                  <a:srgbClr val="FF0000"/>
                </a:solidFill>
                <a:effectLst/>
                <a:latin typeface="Times New Roman" panose="02020603050405020304" pitchFamily="18" charset="0"/>
                <a:ea typeface="Times New Roman" panose="02020603050405020304" pitchFamily="18" charset="0"/>
              </a:rPr>
              <a:t>Uvedeným rozborem se spíše přikláním k postupu pasivního vyčkávání (nepřihlašování pohledávky z pokuty do insolvence) s tím, že po skončení oddlužení ji lze vymáhat exekučně, tedy rozhodnout o nové exekuci či pokračování v přerušené exekuci.</a:t>
            </a:r>
            <a:r>
              <a:rPr lang="cs-CZ" sz="2800" dirty="0">
                <a:solidFill>
                  <a:srgbClr val="FF0000"/>
                </a:solidFill>
                <a:effectLst/>
                <a:latin typeface="Times New Roman" panose="02020603050405020304" pitchFamily="18" charset="0"/>
                <a:ea typeface="Times New Roman" panose="02020603050405020304" pitchFamily="18" charset="0"/>
              </a:rPr>
              <a:t> </a:t>
            </a:r>
          </a:p>
          <a:p>
            <a:endParaRPr lang="cs-CZ" sz="2800" dirty="0">
              <a:latin typeface="Times New Roman" panose="02020603050405020304" pitchFamily="18" charset="0"/>
              <a:ea typeface="Times New Roman" panose="02020603050405020304" pitchFamily="18" charset="0"/>
            </a:endParaRPr>
          </a:p>
          <a:p>
            <a:r>
              <a:rPr lang="cs-CZ" sz="2800" dirty="0">
                <a:effectLst/>
                <a:latin typeface="Times New Roman" panose="02020603050405020304" pitchFamily="18" charset="0"/>
                <a:ea typeface="Times New Roman" panose="02020603050405020304" pitchFamily="18" charset="0"/>
              </a:rPr>
              <a:t>Aktivitu tak bude muset vyvinout dlužník námitkou proti exekučnímu příkazu, popřípadě následně správní žalobou. Výhledově lze očekávat vynesení objasňujícího rozhodnutí na úrovni Nejvyššího soudu České republiky či Ústavního soudu, které by přineslo směrodatný výklad.</a:t>
            </a:r>
          </a:p>
        </p:txBody>
      </p:sp>
    </p:spTree>
    <p:extLst>
      <p:ext uri="{BB962C8B-B14F-4D97-AF65-F5344CB8AC3E}">
        <p14:creationId xmlns:p14="http://schemas.microsoft.com/office/powerpoint/2010/main" val="5832604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709126" y="298580"/>
            <a:ext cx="11482873" cy="6105005"/>
          </a:xfrm>
          <a:prstGeom prst="rect">
            <a:avLst/>
          </a:prstGeom>
          <a:noFill/>
        </p:spPr>
        <p:txBody>
          <a:bodyPr wrap="square">
            <a:spAutoFit/>
          </a:bodyPr>
          <a:lstStyle/>
          <a:p>
            <a:pPr algn="ctr">
              <a:lnSpc>
                <a:spcPct val="107000"/>
              </a:lnSpc>
              <a:spcAft>
                <a:spcPts val="800"/>
              </a:spcAft>
            </a:pP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Mimosmluvní sankce (pokuty):</a:t>
            </a:r>
          </a:p>
          <a:p>
            <a:pPr>
              <a:lnSpc>
                <a:spcPct val="107000"/>
              </a:lnSpc>
              <a:spcAft>
                <a:spcPts val="800"/>
              </a:spcAft>
            </a:pP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Jestliže jde o pohledávku, která nebyla přezkoumána, a to s odkazem na zákonnou úpravu § 170 písm. d) IZ, pak na ni (a na účastníky insolvenčního řízení – věřitele a dlužníka) nedopadá ani ustanovení § 414 IZ o osvobození dlužníka a </a:t>
            </a:r>
            <a:r>
              <a:rPr lang="cs-CZ"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můžeme ji vymáhat v plné výši o ukončení oddlužení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(viz. Usnesení Krajského soudu v Praze č.j. 19 Co 258/2019 ze dne 19.9.2019). </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Podle mého názoru z výše uvedeného plyne závěr, že nepůjde o pohledávku ke které se nepřihlíží (§ 185  IZ) ale o pohledávku, která se neuspokojuje. Není totiž smyslem ani účelem insolvenčního zákona (práva) promíjet peněžité tresty uložené v přestupkovém nebo v trestním řízení (viz. Usnesení Krajského soudu v Českých Budějovicích č.j. 24 Co 579/2019 ze dne 10.5.2019). Tomu i napovídá § 414 odst. 4 věta za středníkem – „Při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pohledávek, které se v insolvenčním řízení neuspokojují (§ 170), se může takto domáhat jen za dobu od skončení insolvenčního řízení</a:t>
            </a:r>
            <a:r>
              <a:rPr lang="cs-CZ"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cs-CZ"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293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1997BCC-862E-EB65-373B-89A534253609}"/>
              </a:ext>
            </a:extLst>
          </p:cNvPr>
          <p:cNvSpPr txBox="1"/>
          <p:nvPr/>
        </p:nvSpPr>
        <p:spPr>
          <a:xfrm>
            <a:off x="671804" y="166568"/>
            <a:ext cx="11290041" cy="6509474"/>
          </a:xfrm>
          <a:prstGeom prst="rect">
            <a:avLst/>
          </a:prstGeom>
          <a:noFill/>
        </p:spPr>
        <p:txBody>
          <a:bodyPr wrap="square">
            <a:spAutoFit/>
          </a:bodyPr>
          <a:lstStyle/>
          <a:p>
            <a:r>
              <a:rPr lang="cs-CZ" sz="2100" b="0" i="0" dirty="0">
                <a:solidFill>
                  <a:srgbClr val="000000"/>
                </a:solidFill>
                <a:effectLst/>
                <a:latin typeface="Arial" panose="020B0604020202020204" pitchFamily="34" charset="0"/>
              </a:rPr>
              <a:t>Nejvyšší soud v usneseních sen. zn. 29 NSČR 116/2015, </a:t>
            </a:r>
            <a:r>
              <a:rPr lang="cs-CZ" sz="2100" b="0" i="0" u="none" strike="noStrike" dirty="0">
                <a:solidFill>
                  <a:srgbClr val="15679C"/>
                </a:solidFill>
                <a:effectLst/>
                <a:latin typeface="Arial" panose="020B0604020202020204" pitchFamily="34" charset="0"/>
                <a:hlinkClick r:id="rId2"/>
              </a:rPr>
              <a:t>29 NSČR 16/2016</a:t>
            </a:r>
            <a:r>
              <a:rPr lang="cs-CZ" sz="2100" b="0" i="0" dirty="0">
                <a:solidFill>
                  <a:srgbClr val="000000"/>
                </a:solidFill>
                <a:effectLst/>
                <a:latin typeface="Arial" panose="020B0604020202020204" pitchFamily="34" charset="0"/>
              </a:rPr>
              <a:t>, </a:t>
            </a:r>
            <a:r>
              <a:rPr lang="cs-CZ" sz="2100" b="0" i="0" u="none" strike="noStrike" dirty="0">
                <a:solidFill>
                  <a:srgbClr val="15679C"/>
                </a:solidFill>
                <a:effectLst/>
                <a:latin typeface="Arial" panose="020B0604020202020204" pitchFamily="34" charset="0"/>
                <a:hlinkClick r:id="rId3"/>
              </a:rPr>
              <a:t>29 NSČR 82/2016</a:t>
            </a:r>
            <a:r>
              <a:rPr lang="cs-CZ" sz="2100" b="0" i="0" dirty="0">
                <a:solidFill>
                  <a:srgbClr val="000000"/>
                </a:solidFill>
                <a:effectLst/>
                <a:latin typeface="Arial" panose="020B0604020202020204" pitchFamily="34" charset="0"/>
              </a:rPr>
              <a:t> a </a:t>
            </a:r>
            <a:r>
              <a:rPr lang="cs-CZ" sz="2100" b="0" i="0" u="none" strike="noStrike" dirty="0">
                <a:solidFill>
                  <a:srgbClr val="15679C"/>
                </a:solidFill>
                <a:effectLst/>
                <a:latin typeface="Arial" panose="020B0604020202020204" pitchFamily="34" charset="0"/>
                <a:hlinkClick r:id="rId4"/>
              </a:rPr>
              <a:t>29 NSČR 85/2016</a:t>
            </a:r>
            <a:r>
              <a:rPr lang="cs-CZ" sz="2100" b="0" i="0" dirty="0">
                <a:solidFill>
                  <a:srgbClr val="000000"/>
                </a:solidFill>
                <a:effectLst/>
                <a:latin typeface="Arial" panose="020B0604020202020204" pitchFamily="34" charset="0"/>
              </a:rPr>
              <a:t> shodně uzavřel, že pokuta uložená dlužníku za přestupek podle zákona č. </a:t>
            </a:r>
            <a:r>
              <a:rPr lang="cs-CZ" sz="2100" b="0" i="0" u="none" strike="noStrike" dirty="0">
                <a:solidFill>
                  <a:srgbClr val="15679C"/>
                </a:solidFill>
                <a:effectLst/>
                <a:latin typeface="Arial" panose="020B0604020202020204" pitchFamily="34" charset="0"/>
                <a:hlinkClick r:id="rId5"/>
              </a:rPr>
              <a:t>200/1990 Sb.</a:t>
            </a:r>
            <a:r>
              <a:rPr lang="cs-CZ" sz="2100" b="0" i="0" dirty="0">
                <a:solidFill>
                  <a:srgbClr val="000000"/>
                </a:solidFill>
                <a:effectLst/>
                <a:latin typeface="Arial" panose="020B0604020202020204" pitchFamily="34" charset="0"/>
              </a:rPr>
              <a:t>, o přestupcích, je mimosmluvní sankcí vyloučenou z uspokojení v insolvenčním řízení podle ustanovení </a:t>
            </a:r>
            <a:r>
              <a:rPr lang="cs-CZ" sz="2100" b="0" i="0" u="none" strike="noStrike" dirty="0">
                <a:solidFill>
                  <a:srgbClr val="15679C"/>
                </a:solidFill>
                <a:effectLst/>
                <a:latin typeface="Arial" panose="020B0604020202020204" pitchFamily="34" charset="0"/>
                <a:hlinkClick r:id="rId6"/>
              </a:rPr>
              <a:t>§ 170 písm. d)</a:t>
            </a:r>
            <a:r>
              <a:rPr lang="cs-CZ" sz="2100" b="0" i="0" dirty="0">
                <a:solidFill>
                  <a:srgbClr val="000000"/>
                </a:solidFill>
                <a:effectLst/>
                <a:latin typeface="Arial" panose="020B0604020202020204" pitchFamily="34" charset="0"/>
              </a:rPr>
              <a:t> </a:t>
            </a:r>
            <a:r>
              <a:rPr lang="cs-CZ" sz="2100" b="0" i="0" u="none" strike="noStrike" dirty="0">
                <a:solidFill>
                  <a:srgbClr val="15679C"/>
                </a:solidFill>
                <a:effectLst/>
                <a:latin typeface="Arial" panose="020B0604020202020204" pitchFamily="34" charset="0"/>
                <a:hlinkClick r:id="rId7"/>
              </a:rPr>
              <a:t>insolvenčního zákona</a:t>
            </a:r>
            <a:r>
              <a:rPr lang="cs-CZ" sz="2100" b="0" i="0" dirty="0">
                <a:solidFill>
                  <a:srgbClr val="000000"/>
                </a:solidFill>
                <a:effectLst/>
                <a:latin typeface="Arial" panose="020B0604020202020204" pitchFamily="34" charset="0"/>
              </a:rPr>
              <a:t>, leč pohledávka představovaná paušální částkou nákladů řízení </a:t>
            </a:r>
            <a:r>
              <a:rPr lang="cs-CZ" sz="2100" b="0" i="0" u="none" strike="noStrike" dirty="0">
                <a:solidFill>
                  <a:srgbClr val="15679C"/>
                </a:solidFill>
                <a:effectLst/>
                <a:latin typeface="Arial" panose="020B0604020202020204" pitchFamily="34" charset="0"/>
                <a:hlinkClick r:id="rId5"/>
              </a:rPr>
              <a:t>o přestupcích</a:t>
            </a:r>
            <a:r>
              <a:rPr lang="cs-CZ" sz="2100" b="0" i="0" dirty="0">
                <a:solidFill>
                  <a:srgbClr val="000000"/>
                </a:solidFill>
                <a:effectLst/>
                <a:latin typeface="Arial" panose="020B0604020202020204" pitchFamily="34" charset="0"/>
              </a:rPr>
              <a:t> ve smyslu </a:t>
            </a:r>
            <a:r>
              <a:rPr lang="cs-CZ" sz="2100" b="0" i="0" u="none" strike="noStrike" dirty="0">
                <a:solidFill>
                  <a:srgbClr val="15679C"/>
                </a:solidFill>
                <a:effectLst/>
                <a:latin typeface="Arial" panose="020B0604020202020204" pitchFamily="34" charset="0"/>
                <a:hlinkClick r:id="rId8"/>
              </a:rPr>
              <a:t>§ 79 odst. 1 věty druhé</a:t>
            </a:r>
            <a:r>
              <a:rPr lang="cs-CZ" sz="2100" b="0" i="0" dirty="0">
                <a:solidFill>
                  <a:srgbClr val="000000"/>
                </a:solidFill>
                <a:effectLst/>
                <a:latin typeface="Arial" panose="020B0604020202020204" pitchFamily="34" charset="0"/>
              </a:rPr>
              <a:t> </a:t>
            </a:r>
            <a:r>
              <a:rPr lang="cs-CZ" sz="2100" b="0" i="0" u="none" strike="noStrike" dirty="0">
                <a:solidFill>
                  <a:srgbClr val="15679C"/>
                </a:solidFill>
                <a:effectLst/>
                <a:latin typeface="Arial" panose="020B0604020202020204" pitchFamily="34" charset="0"/>
                <a:hlinkClick r:id="rId5"/>
              </a:rPr>
              <a:t>zákona o přestupcích</a:t>
            </a:r>
            <a:r>
              <a:rPr lang="cs-CZ" sz="2100" b="0" i="0" dirty="0">
                <a:solidFill>
                  <a:srgbClr val="000000"/>
                </a:solidFill>
                <a:effectLst/>
                <a:latin typeface="Arial" panose="020B0604020202020204" pitchFamily="34" charset="0"/>
              </a:rPr>
              <a:t>, takovou mimosmluvní sankcí není. Účel paušální náhrady nákladů řízení </a:t>
            </a:r>
            <a:r>
              <a:rPr lang="cs-CZ" sz="2100" b="0" i="0" u="none" strike="noStrike" dirty="0">
                <a:solidFill>
                  <a:srgbClr val="15679C"/>
                </a:solidFill>
                <a:effectLst/>
                <a:latin typeface="Arial" panose="020B0604020202020204" pitchFamily="34" charset="0"/>
                <a:hlinkClick r:id="rId5"/>
              </a:rPr>
              <a:t>o přestupcích</a:t>
            </a:r>
            <a:r>
              <a:rPr lang="cs-CZ" sz="2100" b="0" i="0" dirty="0">
                <a:solidFill>
                  <a:srgbClr val="000000"/>
                </a:solidFill>
                <a:effectLst/>
                <a:latin typeface="Arial" panose="020B0604020202020204" pitchFamily="34" charset="0"/>
              </a:rPr>
              <a:t> totiž nesměřuje k potrestání (a to ani u osoby, které je za spáchaný přestupek uložena pokuta), ale právě k tomu, aby státu (v režimu </a:t>
            </a:r>
            <a:r>
              <a:rPr lang="cs-CZ" sz="2100" b="0" i="0" u="none" strike="noStrike" dirty="0">
                <a:solidFill>
                  <a:srgbClr val="15679C"/>
                </a:solidFill>
                <a:effectLst/>
                <a:latin typeface="Arial" panose="020B0604020202020204" pitchFamily="34" charset="0"/>
                <a:hlinkClick r:id="rId9"/>
              </a:rPr>
              <a:t>§ 79 odst. 4</a:t>
            </a:r>
            <a:r>
              <a:rPr lang="cs-CZ" sz="2100" b="0" i="0" dirty="0">
                <a:solidFill>
                  <a:srgbClr val="000000"/>
                </a:solidFill>
                <a:effectLst/>
                <a:latin typeface="Arial" panose="020B0604020202020204" pitchFamily="34" charset="0"/>
              </a:rPr>
              <a:t> </a:t>
            </a:r>
            <a:r>
              <a:rPr lang="cs-CZ" sz="2100" b="0" i="0" u="none" strike="noStrike" dirty="0">
                <a:solidFill>
                  <a:srgbClr val="15679C"/>
                </a:solidFill>
                <a:effectLst/>
                <a:latin typeface="Arial" panose="020B0604020202020204" pitchFamily="34" charset="0"/>
                <a:hlinkClick r:id="rId5"/>
              </a:rPr>
              <a:t>zákona o přestupcích</a:t>
            </a:r>
            <a:r>
              <a:rPr lang="cs-CZ" sz="2100" b="0" i="0" dirty="0">
                <a:solidFill>
                  <a:srgbClr val="000000"/>
                </a:solidFill>
                <a:effectLst/>
                <a:latin typeface="Arial" panose="020B0604020202020204" pitchFamily="34" charset="0"/>
              </a:rPr>
              <a:t> obci, jejíž orgán rozhodl o přestupku) byla (alespoň zčásti, „paušálem“) nahrazena majetková újma spočívající ve vynaložení nákladů nezbytných k projednání přestupku a rozhodnutí o něm. Povaha takového nároku se více než „příslušenství mimosmluvní sankce“ blíží škodnímu nároku, jejž z působnosti obdobných pravidel obsažených v konkursních řádech z roku 1914 a 1931 vylučovala prvorepubliková judikatura (srov. opět rozhodnutí Vážný č. 6316) a z působnosti pravidla obsaženého v obdobně formulovaném </a:t>
            </a:r>
            <a:r>
              <a:rPr lang="cs-CZ" sz="2100" b="0" i="0" u="none" strike="noStrike" dirty="0">
                <a:solidFill>
                  <a:srgbClr val="15679C"/>
                </a:solidFill>
                <a:effectLst/>
                <a:latin typeface="Arial" panose="020B0604020202020204" pitchFamily="34" charset="0"/>
                <a:hlinkClick r:id="rId10"/>
              </a:rPr>
              <a:t>§ 33 odst. 1 písm. d)</a:t>
            </a:r>
            <a:r>
              <a:rPr lang="cs-CZ" sz="2100" b="0" i="0" dirty="0">
                <a:solidFill>
                  <a:srgbClr val="000000"/>
                </a:solidFill>
                <a:effectLst/>
                <a:latin typeface="Arial" panose="020B0604020202020204" pitchFamily="34" charset="0"/>
              </a:rPr>
              <a:t> </a:t>
            </a:r>
            <a:r>
              <a:rPr lang="cs-CZ" sz="2100" b="0" i="0" u="none" strike="noStrike" dirty="0">
                <a:solidFill>
                  <a:srgbClr val="15679C"/>
                </a:solidFill>
                <a:effectLst/>
                <a:latin typeface="Arial" panose="020B0604020202020204" pitchFamily="34" charset="0"/>
                <a:hlinkClick r:id="rId11"/>
              </a:rPr>
              <a:t>ZKV</a:t>
            </a:r>
            <a:r>
              <a:rPr lang="cs-CZ" sz="2100" b="0" i="0" dirty="0">
                <a:solidFill>
                  <a:srgbClr val="000000"/>
                </a:solidFill>
                <a:effectLst/>
                <a:latin typeface="Arial" panose="020B0604020202020204" pitchFamily="34" charset="0"/>
              </a:rPr>
              <a:t> literatura (srov. opět Steiner, str. 192). Má totiž za úkol (byť i jen zčásti, relativně nízce nastaveným „paušálem“) reparovat majetkovou újmu vzniklou státu (v daných poměrech obci, jež plní úkoly státu a jejíž orgán o přestupku rozhodoval) coby náklady nezbytně vynaložené za účelem projednání přestupku a rozhodnutí o něm.</a:t>
            </a:r>
          </a:p>
          <a:p>
            <a:r>
              <a:rPr lang="pl-PL" sz="1800" b="0" i="1" dirty="0">
                <a:solidFill>
                  <a:schemeClr val="bg2"/>
                </a:solidFill>
                <a:effectLst/>
                <a:latin typeface="Arial" panose="020B0604020202020204" pitchFamily="34" charset="0"/>
              </a:rPr>
              <a:t>Rozsudek NS </a:t>
            </a:r>
            <a:r>
              <a:rPr lang="pl-PL" sz="1800" b="0" i="1" dirty="0">
                <a:solidFill>
                  <a:schemeClr val="bg2"/>
                </a:solidFill>
                <a:effectLst/>
                <a:latin typeface="Slabo 27px"/>
              </a:rPr>
              <a:t> č.j. 29 ICdo 23/2017  </a:t>
            </a:r>
            <a:r>
              <a:rPr lang="pl-PL" sz="1800" b="0" i="1" dirty="0">
                <a:solidFill>
                  <a:schemeClr val="bg2"/>
                </a:solidFill>
                <a:effectLst/>
                <a:latin typeface="Arial" panose="020B0604020202020204" pitchFamily="34" charset="0"/>
              </a:rPr>
              <a:t>ze dne 27.06.2018</a:t>
            </a:r>
          </a:p>
        </p:txBody>
      </p:sp>
    </p:spTree>
    <p:extLst>
      <p:ext uri="{BB962C8B-B14F-4D97-AF65-F5344CB8AC3E}">
        <p14:creationId xmlns:p14="http://schemas.microsoft.com/office/powerpoint/2010/main" val="3280516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94E3BE0-D630-F8B2-CA16-A8DBD20D7CA3}"/>
              </a:ext>
            </a:extLst>
          </p:cNvPr>
          <p:cNvSpPr txBox="1"/>
          <p:nvPr/>
        </p:nvSpPr>
        <p:spPr>
          <a:xfrm>
            <a:off x="641683" y="240632"/>
            <a:ext cx="11325727" cy="6248249"/>
          </a:xfrm>
          <a:prstGeom prst="rect">
            <a:avLst/>
          </a:prstGeom>
          <a:noFill/>
        </p:spPr>
        <p:txBody>
          <a:bodyPr wrap="square">
            <a:spAutoFit/>
          </a:bodyPr>
          <a:lstStyle/>
          <a:p>
            <a:pPr algn="l"/>
            <a:endParaRPr lang="cs-CZ" sz="1400" dirty="0">
              <a:latin typeface="Arial" panose="020B0604020202020204" pitchFamily="34" charset="0"/>
            </a:endParaRPr>
          </a:p>
          <a:p>
            <a:pPr algn="ctr">
              <a:lnSpc>
                <a:spcPct val="107000"/>
              </a:lnSpc>
              <a:spcAft>
                <a:spcPts val="800"/>
              </a:spcAft>
            </a:pPr>
            <a:r>
              <a:rPr lang="cs-CZ" sz="2400" b="1" dirty="0">
                <a:solidFill>
                  <a:srgbClr val="212529"/>
                </a:solidFill>
                <a:effectLst/>
                <a:latin typeface="+mn-lt"/>
                <a:ea typeface="Calibri" panose="020F0502020204030204" pitchFamily="34" charset="0"/>
                <a:cs typeface="Calibri" panose="020F0502020204030204" pitchFamily="34" charset="0"/>
              </a:rPr>
              <a:t>Mimosmluvní sankce (pokuty):</a:t>
            </a:r>
          </a:p>
          <a:p>
            <a:pPr>
              <a:lnSpc>
                <a:spcPct val="107000"/>
              </a:lnSpc>
              <a:spcAft>
                <a:spcPts val="800"/>
              </a:spcAft>
            </a:pPr>
            <a:r>
              <a:rPr lang="cs-CZ" sz="2400" b="1" dirty="0">
                <a:solidFill>
                  <a:srgbClr val="FF0000"/>
                </a:solidFill>
                <a:effectLst/>
                <a:latin typeface="+mn-lt"/>
                <a:ea typeface="Calibri" panose="020F0502020204030204" pitchFamily="34" charset="0"/>
                <a:cs typeface="Calibri" panose="020F0502020204030204" pitchFamily="34" charset="0"/>
              </a:rPr>
              <a:t>Je tedy nutné (vhodné) přihlásit pohledávku z pokut do insolvence? NE!</a:t>
            </a:r>
          </a:p>
          <a:p>
            <a:pPr>
              <a:lnSpc>
                <a:spcPct val="107000"/>
              </a:lnSpc>
              <a:spcAft>
                <a:spcPts val="800"/>
              </a:spcAft>
            </a:pPr>
            <a:r>
              <a:rPr lang="cs-CZ" sz="2400" b="1" dirty="0">
                <a:solidFill>
                  <a:srgbClr val="FF0000"/>
                </a:solidFill>
                <a:latin typeface="+mn-lt"/>
                <a:ea typeface="Calibri" panose="020F0502020204030204" pitchFamily="34" charset="0"/>
                <a:cs typeface="Calibri" panose="020F0502020204030204" pitchFamily="34" charset="0"/>
              </a:rPr>
              <a:t>Je možné </a:t>
            </a:r>
            <a:r>
              <a:rPr lang="cs-CZ" sz="2400" b="1" dirty="0">
                <a:solidFill>
                  <a:srgbClr val="FF0000"/>
                </a:solidFill>
                <a:effectLst/>
                <a:latin typeface="+mn-lt"/>
                <a:ea typeface="Calibri" panose="020F0502020204030204" pitchFamily="34" charset="0"/>
                <a:cs typeface="Calibri" panose="020F0502020204030204" pitchFamily="34" charset="0"/>
              </a:rPr>
              <a:t>pak po ukončení insolvence dále exekučně vymáhat? ANO! </a:t>
            </a:r>
          </a:p>
          <a:p>
            <a:pPr>
              <a:lnSpc>
                <a:spcPct val="107000"/>
              </a:lnSpc>
              <a:spcAft>
                <a:spcPts val="800"/>
              </a:spcAft>
            </a:pPr>
            <a:r>
              <a:rPr lang="cs-CZ" sz="2400" b="1" dirty="0">
                <a:solidFill>
                  <a:srgbClr val="FF0000"/>
                </a:solidFill>
                <a:latin typeface="+mn-lt"/>
                <a:ea typeface="Calibri" panose="020F0502020204030204" pitchFamily="34" charset="0"/>
                <a:cs typeface="Calibri" panose="020F0502020204030204" pitchFamily="34" charset="0"/>
              </a:rPr>
              <a:t>Je nutné přihlásit náklady řízení u pokuty? ANO!</a:t>
            </a:r>
            <a:endPar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Právní rámec:</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Zákon č. 182/2006 Sb</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Zákon o úpadku a způsobech jeho řešení (insolvenční zákon) v platném znění - § 170 písm. d); § 198 odst. 1; § 185; § 2 písm. b); § 7a, písm. a; § 7b odst. 4; § 159 odst. 1, písm. b); § 159 odst. 1, písm. a); § 203a; § 414; </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VSP </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ze dne 7.9.2012,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sp</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zn. 1 VSPH 1159/2012, - R 44/2013</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Nejvyššího soudu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sp</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zn. 29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ICdo</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11/2012 [KSPH 41 INS 10743/2010, 41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ICm</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1122/2011] ze dne 28. 2. 2013, uveřejněného pod č. 66/2013 Sbírky soudních rozhodnutí a stanovisek -R 66/2013</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Krajského soudu v Praze </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č.j. 19 Co 258/2019 ze dne 19.9.2019</a:t>
            </a:r>
          </a:p>
        </p:txBody>
      </p:sp>
    </p:spTree>
    <p:extLst>
      <p:ext uri="{BB962C8B-B14F-4D97-AF65-F5344CB8AC3E}">
        <p14:creationId xmlns:p14="http://schemas.microsoft.com/office/powerpoint/2010/main" val="228990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dirty="0">
                <a:solidFill>
                  <a:schemeClr val="dk1"/>
                </a:solidFill>
                <a:latin typeface="Century Gothic"/>
                <a:ea typeface="Century Gothic"/>
                <a:cs typeface="Century Gothic"/>
                <a:sym typeface="Century Gothic"/>
              </a:rPr>
              <a:t>Insolvence a místní poplatky</a:t>
            </a:r>
            <a:endParaRPr dirty="0"/>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28E410B-D990-D102-B654-110D808B916B}"/>
              </a:ext>
            </a:extLst>
          </p:cNvPr>
          <p:cNvSpPr txBox="1"/>
          <p:nvPr/>
        </p:nvSpPr>
        <p:spPr>
          <a:xfrm>
            <a:off x="317240" y="298580"/>
            <a:ext cx="11874759" cy="6555641"/>
          </a:xfrm>
          <a:prstGeom prst="rect">
            <a:avLst/>
          </a:prstGeom>
          <a:noFill/>
        </p:spPr>
        <p:txBody>
          <a:bodyPr wrap="square">
            <a:spAutoFit/>
          </a:bodyPr>
          <a:lstStyle/>
          <a:p>
            <a:r>
              <a:rPr lang="cs-CZ" sz="2800" b="0" i="0" dirty="0">
                <a:solidFill>
                  <a:srgbClr val="000000"/>
                </a:solidFill>
                <a:effectLst/>
                <a:latin typeface="Georgia" panose="02040502050405020303" pitchFamily="18" charset="0"/>
              </a:rPr>
              <a:t>Pokud jde o přihlášku pohledávky dle § 173 insolvenčního zákona, vzhledem k její povaze je třeba na ni z hlediska § 43 odst. 2 o.s.ř. nahlížet jako na podání jímž se zahajuje řízení. Přihlášce pohledávky insolvenční zákon přiznává v některých situacích stejné účinky jako žalobě. </a:t>
            </a:r>
            <a:r>
              <a:rPr lang="cs-CZ" sz="2800" b="0" i="0" dirty="0">
                <a:solidFill>
                  <a:srgbClr val="FF0000"/>
                </a:solidFill>
                <a:effectLst/>
                <a:latin typeface="Georgia" panose="02040502050405020303" pitchFamily="18" charset="0"/>
              </a:rPr>
              <a:t>Z ustálené judikatury plyne, že důvodem vzniku přihlášené pohledávky se rozumí skutečnosti, na nichž se pohledávka zakládá, tj. skutkové okolnosti, z nichž lze usuzovat na existenci této pohledávky, nikoliv pouhá právní kvalifikace pohledávky. Skutkové okolnosti přitom musí být vylíčeny tak, aby v přihlášce popsaný skutek-skutkový děj, na jehož základě věřitel uplatňuje, přihlašuje svůj nárok do insolvenčního řízení umožňoval jeho jednoznačnou individualizaci- nemožnost záměny s jiným skutkem. </a:t>
            </a:r>
            <a:r>
              <a:rPr lang="cs-CZ" sz="2800" b="1" i="0" dirty="0">
                <a:solidFill>
                  <a:srgbClr val="000000"/>
                </a:solidFill>
                <a:effectLst/>
                <a:latin typeface="Georgia" panose="02040502050405020303" pitchFamily="18" charset="0"/>
              </a:rPr>
              <a:t>Vylíčení těchto skutečností slouží k vymezení předmětu přihlášky po skutkové stránce. </a:t>
            </a:r>
          </a:p>
          <a:p>
            <a:r>
              <a:rPr lang="cs-CZ" sz="2800" dirty="0">
                <a:latin typeface="Georgia" panose="02040502050405020303" pitchFamily="18" charset="0"/>
              </a:rPr>
              <a:t>(44 </a:t>
            </a:r>
            <a:r>
              <a:rPr lang="cs-CZ" sz="2800" dirty="0" err="1">
                <a:latin typeface="Georgia" panose="02040502050405020303" pitchFamily="18" charset="0"/>
              </a:rPr>
              <a:t>ICm</a:t>
            </a:r>
            <a:r>
              <a:rPr lang="cs-CZ" sz="2800" dirty="0">
                <a:latin typeface="Georgia" panose="02040502050405020303" pitchFamily="18" charset="0"/>
              </a:rPr>
              <a:t> 2047/2020-50 </a:t>
            </a:r>
            <a:r>
              <a:rPr lang="cs-CZ" sz="2800" dirty="0" err="1">
                <a:latin typeface="Georgia" panose="02040502050405020303" pitchFamily="18" charset="0"/>
              </a:rPr>
              <a:t>sp</a:t>
            </a:r>
            <a:r>
              <a:rPr lang="cs-CZ" sz="2800" dirty="0">
                <a:latin typeface="Georgia" panose="02040502050405020303" pitchFamily="18" charset="0"/>
              </a:rPr>
              <a:t>. zn. insolvenčního řízení: KSOL 10 INS 25982/2019) </a:t>
            </a:r>
          </a:p>
        </p:txBody>
      </p:sp>
    </p:spTree>
    <p:extLst>
      <p:ext uri="{BB962C8B-B14F-4D97-AF65-F5344CB8AC3E}">
        <p14:creationId xmlns:p14="http://schemas.microsoft.com/office/powerpoint/2010/main" val="15862563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9"/>
          <p:cNvSpPr/>
          <p:nvPr/>
        </p:nvSpPr>
        <p:spPr>
          <a:xfrm>
            <a:off x="2665949" y="649350"/>
            <a:ext cx="9181500" cy="563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cs-CZ" sz="3600" b="0" i="0" u="none" strike="noStrike" cap="none">
                <a:solidFill>
                  <a:srgbClr val="000000"/>
                </a:solidFill>
                <a:latin typeface="Arial"/>
                <a:ea typeface="Arial"/>
                <a:cs typeface="Arial"/>
                <a:sym typeface="Arial"/>
              </a:rPr>
              <a:t>Podle ustanovení § 202 IZ platí, že ve sporu o pravost, výši nebo pořadí přihlášených pohledávek </a:t>
            </a:r>
            <a:r>
              <a:rPr lang="cs-CZ" sz="3600" b="0" i="0" u="none" strike="noStrike" cap="none">
                <a:solidFill>
                  <a:srgbClr val="FF0000"/>
                </a:solidFill>
                <a:latin typeface="Arial"/>
                <a:ea typeface="Arial"/>
                <a:cs typeface="Arial"/>
                <a:sym typeface="Arial"/>
              </a:rPr>
              <a:t>nemá žádný z účastníků právo na náhradu nákladů řízení proti insolvenčnímu správci</a:t>
            </a:r>
            <a:r>
              <a:rPr lang="cs-CZ" sz="3600" b="0" i="0" u="none" strike="noStrike" cap="none">
                <a:solidFill>
                  <a:srgbClr val="000000"/>
                </a:solidFill>
                <a:latin typeface="Arial"/>
                <a:ea typeface="Arial"/>
                <a:cs typeface="Arial"/>
                <a:sym typeface="Arial"/>
              </a:rPr>
              <a:t>. Náhrada nákladů řízení přiznaná v tomto sporu vůči dlužníku se pokládá za přihlášenou podle tohoto zákona a uspokojí se v insolvenčním řízení ve stejném pořadí jako pohledávka, o kterou se vede spor.</a:t>
            </a:r>
            <a:endParaRPr/>
          </a:p>
        </p:txBody>
      </p:sp>
    </p:spTree>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23970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dirty="0">
                <a:solidFill>
                  <a:schemeClr val="dk1"/>
                </a:solidFill>
                <a:latin typeface="Century Gothic"/>
                <a:ea typeface="Century Gothic"/>
                <a:cs typeface="Century Gothic"/>
                <a:sym typeface="Century Gothic"/>
              </a:rPr>
              <a:t>Přihlašování místních poplatků v roce 2024</a:t>
            </a:r>
            <a:endParaRPr dirty="0"/>
          </a:p>
        </p:txBody>
      </p:sp>
    </p:spTree>
    <p:extLst>
      <p:ext uri="{BB962C8B-B14F-4D97-AF65-F5344CB8AC3E}">
        <p14:creationId xmlns:p14="http://schemas.microsoft.com/office/powerpoint/2010/main" val="1501025335"/>
      </p:ext>
    </p:extLst>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06A26F4-EE1C-BE9E-C0A6-55B710B3ED1F}"/>
              </a:ext>
            </a:extLst>
          </p:cNvPr>
          <p:cNvSpPr txBox="1"/>
          <p:nvPr/>
        </p:nvSpPr>
        <p:spPr>
          <a:xfrm>
            <a:off x="270589" y="83976"/>
            <a:ext cx="11737910" cy="5801588"/>
          </a:xfrm>
          <a:prstGeom prst="rect">
            <a:avLst/>
          </a:prstGeom>
          <a:noFill/>
        </p:spPr>
        <p:txBody>
          <a:bodyPr wrap="square">
            <a:spAutoFit/>
          </a:bodyPr>
          <a:lstStyle/>
          <a:p>
            <a:pPr lvl="0" algn="ctr">
              <a:spcBef>
                <a:spcPts val="1200"/>
              </a:spcBef>
              <a:spcAft>
                <a:spcPts val="600"/>
              </a:spcAft>
            </a:pPr>
            <a:r>
              <a:rPr lang="cs-CZ" sz="2800" dirty="0">
                <a:effectLst/>
                <a:latin typeface="Times New Roman" panose="02020603050405020304" pitchFamily="18" charset="0"/>
                <a:ea typeface="Times New Roman" panose="02020603050405020304" pitchFamily="18" charset="0"/>
              </a:rPr>
              <a:t>§ 11d</a:t>
            </a:r>
          </a:p>
          <a:p>
            <a:pPr lvl="0" algn="ctr">
              <a:spcBef>
                <a:spcPts val="1200"/>
              </a:spcBef>
              <a:spcAft>
                <a:spcPts val="600"/>
              </a:spcAft>
            </a:pPr>
            <a:r>
              <a:rPr lang="cs-CZ" sz="2800" b="1" dirty="0">
                <a:effectLst/>
                <a:latin typeface="Times New Roman" panose="02020603050405020304" pitchFamily="18" charset="0"/>
                <a:ea typeface="Times New Roman" panose="02020603050405020304" pitchFamily="18" charset="0"/>
              </a:rPr>
              <a:t>Vztah k insolvenčnímu řízení</a:t>
            </a:r>
          </a:p>
          <a:p>
            <a:pPr marL="1143000" lvl="2" indent="-228600" algn="just">
              <a:spcBef>
                <a:spcPts val="600"/>
              </a:spcBef>
              <a:spcAft>
                <a:spcPts val="600"/>
              </a:spcAft>
              <a:buFont typeface="+mj-lt"/>
              <a:buAutoNum type="arabicParenBoth"/>
              <a:tabLst>
                <a:tab pos="496570" algn="l"/>
                <a:tab pos="540385" algn="l"/>
              </a:tabLst>
            </a:pPr>
            <a:r>
              <a:rPr lang="cs-CZ" sz="2800" dirty="0">
                <a:effectLst/>
                <a:latin typeface="Times New Roman" panose="02020603050405020304" pitchFamily="18" charset="0"/>
                <a:ea typeface="Times New Roman" panose="02020603050405020304" pitchFamily="18" charset="0"/>
              </a:rPr>
              <a:t>Pokud nejsou do dne účinnosti rozhodnutí o úpadku splněny podmínky pro vyměření poplatku předepsáním do evidence poplatků podle § 11 odst. 1, </a:t>
            </a:r>
            <a:r>
              <a:rPr lang="cs-CZ" sz="2800" b="1" dirty="0">
                <a:effectLst/>
                <a:latin typeface="Times New Roman" panose="02020603050405020304" pitchFamily="18" charset="0"/>
                <a:ea typeface="Times New Roman" panose="02020603050405020304" pitchFamily="18" charset="0"/>
              </a:rPr>
              <a:t>skončí poplatkové období, v němž nastávají účinky rozhodnutí o úpadku poplatkového subjektu, posledním dnem kalendářního měsíce, ve kterém nastávají účinky tohoto rozhodnutí.</a:t>
            </a:r>
          </a:p>
          <a:p>
            <a:pPr marL="1143000" lvl="2" indent="-228600" algn="just">
              <a:spcBef>
                <a:spcPts val="600"/>
              </a:spcBef>
              <a:spcAft>
                <a:spcPts val="600"/>
              </a:spcAft>
              <a:buFont typeface="+mj-lt"/>
              <a:buAutoNum type="arabicParenBoth"/>
              <a:tabLst>
                <a:tab pos="496570" algn="l"/>
                <a:tab pos="540385" algn="l"/>
              </a:tabLst>
            </a:pPr>
            <a:r>
              <a:rPr lang="cs-CZ" sz="2800" b="1" dirty="0">
                <a:effectLst/>
                <a:latin typeface="Times New Roman" panose="02020603050405020304" pitchFamily="18" charset="0"/>
                <a:ea typeface="Times New Roman" panose="02020603050405020304" pitchFamily="18" charset="0"/>
              </a:rPr>
              <a:t>Poplatkové období začínající prvním dnem kalendářního měsíce následujícího po kalendářním měsíci, v němž nastávají účinky rozhodnutí o úpadku poplatkového subjektu, skončí posledním dnem kalendářního roku, ve kterém nastávají účinky rozhodnutí o úpadku.</a:t>
            </a:r>
          </a:p>
        </p:txBody>
      </p:sp>
    </p:spTree>
    <p:extLst>
      <p:ext uri="{BB962C8B-B14F-4D97-AF65-F5344CB8AC3E}">
        <p14:creationId xmlns:p14="http://schemas.microsoft.com/office/powerpoint/2010/main" val="16241980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2" name="Rectangle 2">
            <a:extLst>
              <a:ext uri="{FF2B5EF4-FFF2-40B4-BE49-F238E27FC236}">
                <a16:creationId xmlns:a16="http://schemas.microsoft.com/office/drawing/2014/main" id="{B784A6F4-F57A-CB1D-CF87-B2AD5AE3AC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4" name="Rectangle 4">
            <a:extLst>
              <a:ext uri="{FF2B5EF4-FFF2-40B4-BE49-F238E27FC236}">
                <a16:creationId xmlns:a16="http://schemas.microsoft.com/office/drawing/2014/main" id="{8D558429-861A-1498-1420-EB1969C0EE57}"/>
              </a:ext>
            </a:extLst>
          </p:cNvPr>
          <p:cNvSpPr>
            <a:spLocks noChangeArrowheads="1"/>
          </p:cNvSpPr>
          <p:nvPr/>
        </p:nvSpPr>
        <p:spPr bwMode="auto">
          <a:xfrm>
            <a:off x="1428749" y="319434"/>
            <a:ext cx="203073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a:extLst>
              <a:ext uri="{FF2B5EF4-FFF2-40B4-BE49-F238E27FC236}">
                <a16:creationId xmlns:a16="http://schemas.microsoft.com/office/drawing/2014/main" id="{067F2E63-BB55-C27C-0E97-86E283003989}"/>
              </a:ext>
            </a:extLst>
          </p:cNvPr>
          <p:cNvGraphicFramePr>
            <a:graphicFrameLocks noChangeAspect="1"/>
          </p:cNvGraphicFramePr>
          <p:nvPr>
            <p:extLst>
              <p:ext uri="{D42A27DB-BD31-4B8C-83A1-F6EECF244321}">
                <p14:modId xmlns:p14="http://schemas.microsoft.com/office/powerpoint/2010/main" val="1178376412"/>
              </p:ext>
            </p:extLst>
          </p:nvPr>
        </p:nvGraphicFramePr>
        <p:xfrm>
          <a:off x="1428749" y="319434"/>
          <a:ext cx="9582539" cy="6219131"/>
        </p:xfrm>
        <a:graphic>
          <a:graphicData uri="http://schemas.openxmlformats.org/presentationml/2006/ole">
            <mc:AlternateContent xmlns:mc="http://schemas.openxmlformats.org/markup-compatibility/2006">
              <mc:Choice xmlns:v="urn:schemas-microsoft-com:vml" Requires="v">
                <p:oleObj r:id="rId3" imgW="7010597" imgH="4508544" progId="Visio.Drawing.15">
                  <p:embed/>
                </p:oleObj>
              </mc:Choice>
              <mc:Fallback>
                <p:oleObj r:id="rId3" imgW="7010597" imgH="4508544"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49" y="319434"/>
                        <a:ext cx="9582539" cy="6219131"/>
                      </a:xfrm>
                      <a:prstGeom prst="rect">
                        <a:avLst/>
                      </a:prstGeom>
                      <a:noFill/>
                    </p:spPr>
                  </p:pic>
                </p:oleObj>
              </mc:Fallback>
            </mc:AlternateContent>
          </a:graphicData>
        </a:graphic>
      </p:graphicFrame>
    </p:spTree>
    <p:extLst>
      <p:ext uri="{BB962C8B-B14F-4D97-AF65-F5344CB8AC3E}">
        <p14:creationId xmlns:p14="http://schemas.microsoft.com/office/powerpoint/2010/main" val="255977842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2" name="Obrázek 1">
            <a:extLst>
              <a:ext uri="{FF2B5EF4-FFF2-40B4-BE49-F238E27FC236}">
                <a16:creationId xmlns:a16="http://schemas.microsoft.com/office/drawing/2014/main" id="{55DB5F78-C455-3B4F-7DCE-56495E0AE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873" y="61145"/>
            <a:ext cx="11980127" cy="6782714"/>
          </a:xfrm>
          <a:prstGeom prst="rect">
            <a:avLst/>
          </a:prstGeom>
          <a:noFill/>
          <a:ln>
            <a:noFill/>
          </a:ln>
        </p:spPr>
      </p:pic>
    </p:spTree>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48025AD-ADC1-556C-A257-A46EDF19BB3F}"/>
              </a:ext>
            </a:extLst>
          </p:cNvPr>
          <p:cNvSpPr txBox="1"/>
          <p:nvPr/>
        </p:nvSpPr>
        <p:spPr>
          <a:xfrm>
            <a:off x="230819" y="79899"/>
            <a:ext cx="11961181" cy="6863417"/>
          </a:xfrm>
          <a:prstGeom prst="rect">
            <a:avLst/>
          </a:prstGeom>
          <a:noFill/>
        </p:spPr>
        <p:txBody>
          <a:bodyPr wrap="square">
            <a:spAutoFit/>
          </a:bodyPr>
          <a:lstStyle/>
          <a:p>
            <a:pPr lvl="0" algn="ctr">
              <a:spcBef>
                <a:spcPts val="1200"/>
              </a:spcBef>
            </a:pPr>
            <a:r>
              <a:rPr lang="cs-CZ" sz="2000" b="1" dirty="0">
                <a:effectLst/>
                <a:latin typeface="Times New Roman" panose="02020603050405020304" pitchFamily="18" charset="0"/>
                <a:ea typeface="Times New Roman" panose="02020603050405020304" pitchFamily="18" charset="0"/>
              </a:rPr>
              <a:t>§ 11d</a:t>
            </a:r>
            <a:endParaRPr lang="cs-CZ" sz="2000" dirty="0">
              <a:effectLst/>
              <a:latin typeface="Times New Roman" panose="02020603050405020304" pitchFamily="18" charset="0"/>
              <a:ea typeface="Times New Roman" panose="02020603050405020304" pitchFamily="18" charset="0"/>
            </a:endParaRPr>
          </a:p>
          <a:p>
            <a:pPr lvl="0" algn="ctr">
              <a:spcBef>
                <a:spcPts val="1200"/>
              </a:spcBef>
            </a:pPr>
            <a:r>
              <a:rPr lang="cs-CZ" sz="2000" b="1" dirty="0">
                <a:effectLst/>
                <a:latin typeface="Times New Roman" panose="02020603050405020304" pitchFamily="18" charset="0"/>
                <a:ea typeface="Times New Roman" panose="02020603050405020304" pitchFamily="18" charset="0"/>
              </a:rPr>
              <a:t>Vztah k insolvenčnímu řízení</a:t>
            </a:r>
          </a:p>
          <a:p>
            <a:pPr marL="457200" indent="-457200" algn="just">
              <a:spcBef>
                <a:spcPts val="1200"/>
              </a:spcBef>
              <a:buAutoNum type="arabicParenBoth"/>
            </a:pPr>
            <a:r>
              <a:rPr lang="cs-CZ" sz="2000" b="1" dirty="0">
                <a:effectLst/>
                <a:latin typeface="Times New Roman" panose="02020603050405020304" pitchFamily="18" charset="0"/>
                <a:ea typeface="Times New Roman" panose="02020603050405020304" pitchFamily="18" charset="0"/>
              </a:rPr>
              <a:t>Pokud nejsou do dne účinnosti rozhodnutí o úpadku splněny podmínky pro vyměření poplatku předepsáním do evidence poplatků podle § 11 odst. 1, skončí poplatkové období, v němž nastávají účinky rozhodnutí o úpadku poplatkového subjektu, posledním dnem kalendářního měsíce, ve kterém nastávají účinky tohoto rozhodnutí.</a:t>
            </a:r>
          </a:p>
          <a:p>
            <a:pPr algn="just">
              <a:spcBef>
                <a:spcPts val="1200"/>
              </a:spcBef>
            </a:pPr>
            <a:endParaRPr lang="cs-CZ" sz="2000" b="1" dirty="0">
              <a:latin typeface="Times New Roman" panose="02020603050405020304" pitchFamily="18" charset="0"/>
              <a:ea typeface="Times New Roman" panose="02020603050405020304" pitchFamily="18" charset="0"/>
            </a:endParaRPr>
          </a:p>
          <a:p>
            <a:pPr algn="just">
              <a:spcBef>
                <a:spcPts val="1200"/>
              </a:spcBef>
            </a:pPr>
            <a:r>
              <a:rPr lang="cs-CZ" sz="2000" dirty="0">
                <a:effectLst/>
                <a:latin typeface="Times New Roman" panose="02020603050405020304" pitchFamily="18" charset="0"/>
                <a:ea typeface="Times New Roman" panose="02020603050405020304" pitchFamily="18" charset="0"/>
              </a:rPr>
              <a:t>1. </a:t>
            </a:r>
            <a:r>
              <a:rPr lang="cs-CZ" sz="2000" dirty="0">
                <a:latin typeface="Times New Roman" panose="02020603050405020304" pitchFamily="18" charset="0"/>
                <a:ea typeface="Times New Roman" panose="02020603050405020304" pitchFamily="18" charset="0"/>
              </a:rPr>
              <a:t>l</a:t>
            </a:r>
            <a:r>
              <a:rPr lang="cs-CZ" sz="2000" dirty="0">
                <a:effectLst/>
                <a:latin typeface="Times New Roman" panose="02020603050405020304" pitchFamily="18" charset="0"/>
                <a:ea typeface="Times New Roman" panose="02020603050405020304" pitchFamily="18" charset="0"/>
              </a:rPr>
              <a:t>eden 2024	      		 Účinky prohlášení úpadku       Konec měsíce	</a:t>
            </a: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just">
              <a:spcBef>
                <a:spcPts val="1200"/>
              </a:spcBef>
            </a:pPr>
            <a:endParaRPr lang="cs-CZ" sz="2000" dirty="0">
              <a:effectLst/>
              <a:latin typeface="Times New Roman" panose="02020603050405020304" pitchFamily="18" charset="0"/>
              <a:ea typeface="Times New Roman" panose="02020603050405020304" pitchFamily="18" charset="0"/>
            </a:endParaRPr>
          </a:p>
          <a:p>
            <a:pPr algn="just">
              <a:spcBef>
                <a:spcPts val="1200"/>
              </a:spcBef>
            </a:pPr>
            <a:endParaRPr lang="cs-CZ" sz="2000" dirty="0">
              <a:effectLst/>
              <a:latin typeface="Times New Roman" panose="02020603050405020304" pitchFamily="18" charset="0"/>
              <a:ea typeface="Times New Roman" panose="02020603050405020304" pitchFamily="18" charset="0"/>
            </a:endParaRP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just">
              <a:spcBef>
                <a:spcPts val="1200"/>
              </a:spcBef>
            </a:pPr>
            <a:r>
              <a:rPr lang="cs-CZ" sz="2000" dirty="0">
                <a:effectLst/>
                <a:latin typeface="Times New Roman" panose="02020603050405020304" pitchFamily="18" charset="0"/>
                <a:ea typeface="Times New Roman" panose="02020603050405020304" pitchFamily="18" charset="0"/>
              </a:rPr>
              <a:t>	  1 poplatkové období = přihlašovaná pohledávka (vyměření)</a:t>
            </a: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just">
              <a:spcBef>
                <a:spcPts val="1200"/>
              </a:spcBef>
            </a:pPr>
            <a:r>
              <a:rPr lang="pl-PL" sz="2000" dirty="0">
                <a:effectLst/>
                <a:latin typeface="Times New Roman" panose="02020603050405020304" pitchFamily="18" charset="0"/>
                <a:ea typeface="Times New Roman" panose="02020603050405020304" pitchFamily="18" charset="0"/>
              </a:rPr>
              <a:t>Napříkl: Účinky úpadku nastanou 15. 3. 2024, první poplatkové období je od 1. 1. do 31. 3. 2024, druhé od 1. 4. do 31. 12. 2024.</a:t>
            </a:r>
            <a:endParaRPr lang="cs-CZ" sz="2000" dirty="0">
              <a:effectLst/>
              <a:latin typeface="Times New Roman" panose="02020603050405020304" pitchFamily="18" charset="0"/>
              <a:ea typeface="Times New Roman" panose="02020603050405020304" pitchFamily="18" charset="0"/>
            </a:endParaRPr>
          </a:p>
        </p:txBody>
      </p:sp>
      <p:sp>
        <p:nvSpPr>
          <p:cNvPr id="2" name="Šipka: doprava 1">
            <a:extLst>
              <a:ext uri="{FF2B5EF4-FFF2-40B4-BE49-F238E27FC236}">
                <a16:creationId xmlns:a16="http://schemas.microsoft.com/office/drawing/2014/main" id="{5A755395-19A3-ED2E-383C-32AFAB4E794E}"/>
              </a:ext>
            </a:extLst>
          </p:cNvPr>
          <p:cNvSpPr/>
          <p:nvPr/>
        </p:nvSpPr>
        <p:spPr>
          <a:xfrm>
            <a:off x="914400" y="3869871"/>
            <a:ext cx="5297009" cy="63681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prava 3">
            <a:extLst>
              <a:ext uri="{FF2B5EF4-FFF2-40B4-BE49-F238E27FC236}">
                <a16:creationId xmlns:a16="http://schemas.microsoft.com/office/drawing/2014/main" id="{BDA1BCF6-7B3E-73A0-7501-BBCE88271682}"/>
              </a:ext>
            </a:extLst>
          </p:cNvPr>
          <p:cNvSpPr/>
          <p:nvPr/>
        </p:nvSpPr>
        <p:spPr>
          <a:xfrm>
            <a:off x="6211409" y="3869871"/>
            <a:ext cx="1621971" cy="6368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se šipkou 5">
            <a:extLst>
              <a:ext uri="{FF2B5EF4-FFF2-40B4-BE49-F238E27FC236}">
                <a16:creationId xmlns:a16="http://schemas.microsoft.com/office/drawing/2014/main" id="{0E1BBB3B-FF34-4149-6CE1-AC035120C034}"/>
              </a:ext>
            </a:extLst>
          </p:cNvPr>
          <p:cNvCxnSpPr>
            <a:cxnSpLocks/>
          </p:cNvCxnSpPr>
          <p:nvPr/>
        </p:nvCxnSpPr>
        <p:spPr>
          <a:xfrm>
            <a:off x="914400" y="3265714"/>
            <a:ext cx="0" cy="1796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nice se šipkou 6">
            <a:extLst>
              <a:ext uri="{FF2B5EF4-FFF2-40B4-BE49-F238E27FC236}">
                <a16:creationId xmlns:a16="http://schemas.microsoft.com/office/drawing/2014/main" id="{7065E55F-5E86-74BD-709C-D806238C91A4}"/>
              </a:ext>
            </a:extLst>
          </p:cNvPr>
          <p:cNvCxnSpPr>
            <a:cxnSpLocks/>
          </p:cNvCxnSpPr>
          <p:nvPr/>
        </p:nvCxnSpPr>
        <p:spPr>
          <a:xfrm>
            <a:off x="6211409" y="3254829"/>
            <a:ext cx="0" cy="468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259BB916-CE89-E70C-D4BC-DC2EF780F9B6}"/>
              </a:ext>
            </a:extLst>
          </p:cNvPr>
          <p:cNvCxnSpPr>
            <a:cxnSpLocks/>
          </p:cNvCxnSpPr>
          <p:nvPr/>
        </p:nvCxnSpPr>
        <p:spPr>
          <a:xfrm>
            <a:off x="7795280" y="3254829"/>
            <a:ext cx="19051" cy="180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E80CB5EF-0784-E10E-6C60-FAC910F8C7A5}"/>
              </a:ext>
            </a:extLst>
          </p:cNvPr>
          <p:cNvCxnSpPr>
            <a:cxnSpLocks/>
          </p:cNvCxnSpPr>
          <p:nvPr/>
        </p:nvCxnSpPr>
        <p:spPr>
          <a:xfrm>
            <a:off x="914400" y="4800600"/>
            <a:ext cx="689040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Ovál 21">
            <a:extLst>
              <a:ext uri="{FF2B5EF4-FFF2-40B4-BE49-F238E27FC236}">
                <a16:creationId xmlns:a16="http://schemas.microsoft.com/office/drawing/2014/main" id="{33BA509D-8B68-C810-10A2-0B5117AFC0C1}"/>
              </a:ext>
            </a:extLst>
          </p:cNvPr>
          <p:cNvSpPr/>
          <p:nvPr/>
        </p:nvSpPr>
        <p:spPr>
          <a:xfrm>
            <a:off x="914401" y="3254828"/>
            <a:ext cx="6918980" cy="1807029"/>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354481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48025AD-ADC1-556C-A257-A46EDF19BB3F}"/>
              </a:ext>
            </a:extLst>
          </p:cNvPr>
          <p:cNvSpPr txBox="1"/>
          <p:nvPr/>
        </p:nvSpPr>
        <p:spPr>
          <a:xfrm>
            <a:off x="230819" y="79899"/>
            <a:ext cx="11961181" cy="6647974"/>
          </a:xfrm>
          <a:prstGeom prst="rect">
            <a:avLst/>
          </a:prstGeom>
          <a:noFill/>
        </p:spPr>
        <p:txBody>
          <a:bodyPr wrap="square">
            <a:spAutoFit/>
          </a:bodyPr>
          <a:lstStyle/>
          <a:p>
            <a:pPr lvl="0" algn="ctr">
              <a:spcBef>
                <a:spcPts val="1200"/>
              </a:spcBef>
            </a:pPr>
            <a:r>
              <a:rPr lang="cs-CZ" sz="2000" b="1" dirty="0">
                <a:effectLst/>
                <a:latin typeface="Times New Roman" panose="02020603050405020304" pitchFamily="18" charset="0"/>
                <a:ea typeface="Times New Roman" panose="02020603050405020304" pitchFamily="18" charset="0"/>
              </a:rPr>
              <a:t>§ 11d</a:t>
            </a:r>
            <a:endParaRPr lang="cs-CZ" sz="2000" dirty="0">
              <a:effectLst/>
              <a:latin typeface="Times New Roman" panose="02020603050405020304" pitchFamily="18" charset="0"/>
              <a:ea typeface="Times New Roman" panose="02020603050405020304" pitchFamily="18" charset="0"/>
            </a:endParaRPr>
          </a:p>
          <a:p>
            <a:pPr lvl="0" algn="ctr">
              <a:spcBef>
                <a:spcPts val="1200"/>
              </a:spcBef>
            </a:pPr>
            <a:r>
              <a:rPr lang="cs-CZ" sz="2000" b="1" dirty="0">
                <a:effectLst/>
                <a:latin typeface="Times New Roman" panose="02020603050405020304" pitchFamily="18" charset="0"/>
                <a:ea typeface="Times New Roman" panose="02020603050405020304" pitchFamily="18" charset="0"/>
              </a:rPr>
              <a:t>Vztah k insolvenčnímu řízení</a:t>
            </a:r>
          </a:p>
          <a:p>
            <a:pPr algn="just">
              <a:spcBef>
                <a:spcPts val="1200"/>
              </a:spcBef>
            </a:pPr>
            <a:r>
              <a:rPr lang="cs-CZ" sz="2000" b="1" dirty="0">
                <a:effectLst/>
                <a:latin typeface="Times New Roman" panose="02020603050405020304" pitchFamily="18" charset="0"/>
                <a:ea typeface="Times New Roman" panose="02020603050405020304" pitchFamily="18" charset="0"/>
              </a:rPr>
              <a:t>	(2) Poplatkové období začínající prvním dnem kalendářního měsíce následujícího po kalendářním měsíci, v němž nastávají účinky rozhodnutí o úpadku poplatkového subjektu, skončí posledním dnem kalendářního roku, ve kterém nastávají účinky rozhodnutí o úpadku.</a:t>
            </a:r>
            <a:endParaRPr lang="cs-CZ" sz="2000" dirty="0">
              <a:effectLst/>
              <a:latin typeface="Times New Roman" panose="02020603050405020304" pitchFamily="18" charset="0"/>
              <a:ea typeface="Times New Roman" panose="02020603050405020304" pitchFamily="18" charset="0"/>
            </a:endParaRPr>
          </a:p>
          <a:p>
            <a:pPr algn="just">
              <a:spcBef>
                <a:spcPts val="1200"/>
              </a:spcBef>
            </a:pPr>
            <a:endParaRPr lang="cs-CZ" sz="2000" b="1" dirty="0">
              <a:latin typeface="Times New Roman" panose="02020603050405020304" pitchFamily="18" charset="0"/>
              <a:ea typeface="Times New Roman" panose="02020603050405020304" pitchFamily="18" charset="0"/>
            </a:endParaRPr>
          </a:p>
          <a:p>
            <a:pPr algn="just">
              <a:spcBef>
                <a:spcPts val="1200"/>
              </a:spcBef>
            </a:pPr>
            <a:r>
              <a:rPr lang="cs-CZ" sz="2000" dirty="0">
                <a:effectLst/>
                <a:latin typeface="Times New Roman" panose="02020603050405020304" pitchFamily="18" charset="0"/>
                <a:ea typeface="Times New Roman" panose="02020603050405020304" pitchFamily="18" charset="0"/>
              </a:rPr>
              <a:t>1. </a:t>
            </a:r>
            <a:r>
              <a:rPr lang="cs-CZ" sz="2000" dirty="0">
                <a:latin typeface="Times New Roman" panose="02020603050405020304" pitchFamily="18" charset="0"/>
                <a:ea typeface="Times New Roman" panose="02020603050405020304" pitchFamily="18" charset="0"/>
              </a:rPr>
              <a:t>l</a:t>
            </a:r>
            <a:r>
              <a:rPr lang="cs-CZ" sz="2000" dirty="0">
                <a:effectLst/>
                <a:latin typeface="Times New Roman" panose="02020603050405020304" pitchFamily="18" charset="0"/>
                <a:ea typeface="Times New Roman" panose="02020603050405020304" pitchFamily="18" charset="0"/>
              </a:rPr>
              <a:t>eden 2024	      		 Účinky prohlášení úpadku       Konec měsíce	</a:t>
            </a: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just">
              <a:spcBef>
                <a:spcPts val="1200"/>
              </a:spcBef>
            </a:pPr>
            <a:endParaRPr lang="cs-CZ" sz="2000" dirty="0">
              <a:effectLst/>
              <a:latin typeface="Times New Roman" panose="02020603050405020304" pitchFamily="18" charset="0"/>
              <a:ea typeface="Times New Roman" panose="02020603050405020304" pitchFamily="18" charset="0"/>
            </a:endParaRPr>
          </a:p>
          <a:p>
            <a:pPr algn="just">
              <a:spcBef>
                <a:spcPts val="1200"/>
              </a:spcBef>
            </a:pPr>
            <a:endParaRPr lang="cs-CZ" sz="2000" dirty="0">
              <a:effectLst/>
              <a:latin typeface="Times New Roman" panose="02020603050405020304" pitchFamily="18" charset="0"/>
              <a:ea typeface="Times New Roman" panose="02020603050405020304" pitchFamily="18" charset="0"/>
            </a:endParaRP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just">
              <a:spcBef>
                <a:spcPts val="1200"/>
              </a:spcBef>
            </a:pPr>
            <a:r>
              <a:rPr lang="cs-CZ" sz="2000" dirty="0">
                <a:effectLst/>
                <a:latin typeface="Times New Roman" panose="02020603050405020304" pitchFamily="18" charset="0"/>
                <a:ea typeface="Times New Roman" panose="02020603050405020304" pitchFamily="18" charset="0"/>
              </a:rPr>
              <a:t>	 1 poplatkové období = přihlašovaná pohledávka (vyměření)		 2 poplatkové období =</a:t>
            </a:r>
          </a:p>
          <a:p>
            <a:pPr algn="just">
              <a:spcBef>
                <a:spcPts val="1200"/>
              </a:spcBef>
            </a:pPr>
            <a:r>
              <a:rPr lang="cs-CZ" sz="2000" dirty="0">
                <a:effectLst/>
                <a:latin typeface="Times New Roman" panose="02020603050405020304" pitchFamily="18" charset="0"/>
                <a:ea typeface="Times New Roman" panose="02020603050405020304" pitchFamily="18" charset="0"/>
              </a:rPr>
              <a:t> 								    pohledávka za majetkovou podstatou</a:t>
            </a: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l"/>
            <a:r>
              <a:rPr lang="cs-CZ" sz="1800" b="0" i="0" u="none" strike="noStrike" baseline="0" dirty="0">
                <a:latin typeface="ArialMT"/>
              </a:rPr>
              <a:t>Příklad: konečná zpráva byla soudu předložena 15. 3. 2024, první poplatkové  </a:t>
            </a:r>
            <a:r>
              <a:rPr lang="pl-PL" sz="1800" b="0" i="0" u="none" strike="noStrike" baseline="0" dirty="0">
                <a:latin typeface="ArialMT"/>
              </a:rPr>
              <a:t>bdobí je od 1. 1. do 29. 2. 2024, druhé od 1. 3. do 31. 12. 2024.</a:t>
            </a:r>
            <a:endParaRPr lang="cs-CZ" sz="2000" dirty="0">
              <a:effectLst/>
              <a:latin typeface="Times New Roman" panose="02020603050405020304" pitchFamily="18" charset="0"/>
              <a:ea typeface="Times New Roman" panose="02020603050405020304" pitchFamily="18" charset="0"/>
            </a:endParaRPr>
          </a:p>
        </p:txBody>
      </p:sp>
      <p:sp>
        <p:nvSpPr>
          <p:cNvPr id="2" name="Šipka: doprava 1">
            <a:extLst>
              <a:ext uri="{FF2B5EF4-FFF2-40B4-BE49-F238E27FC236}">
                <a16:creationId xmlns:a16="http://schemas.microsoft.com/office/drawing/2014/main" id="{5A755395-19A3-ED2E-383C-32AFAB4E794E}"/>
              </a:ext>
            </a:extLst>
          </p:cNvPr>
          <p:cNvSpPr/>
          <p:nvPr/>
        </p:nvSpPr>
        <p:spPr>
          <a:xfrm>
            <a:off x="914400" y="3869871"/>
            <a:ext cx="5297009" cy="63681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prava 3">
            <a:extLst>
              <a:ext uri="{FF2B5EF4-FFF2-40B4-BE49-F238E27FC236}">
                <a16:creationId xmlns:a16="http://schemas.microsoft.com/office/drawing/2014/main" id="{BDA1BCF6-7B3E-73A0-7501-BBCE88271682}"/>
              </a:ext>
            </a:extLst>
          </p:cNvPr>
          <p:cNvSpPr/>
          <p:nvPr/>
        </p:nvSpPr>
        <p:spPr>
          <a:xfrm>
            <a:off x="6211409" y="3869871"/>
            <a:ext cx="1621971" cy="6368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se šipkou 5">
            <a:extLst>
              <a:ext uri="{FF2B5EF4-FFF2-40B4-BE49-F238E27FC236}">
                <a16:creationId xmlns:a16="http://schemas.microsoft.com/office/drawing/2014/main" id="{0E1BBB3B-FF34-4149-6CE1-AC035120C034}"/>
              </a:ext>
            </a:extLst>
          </p:cNvPr>
          <p:cNvCxnSpPr>
            <a:cxnSpLocks/>
          </p:cNvCxnSpPr>
          <p:nvPr/>
        </p:nvCxnSpPr>
        <p:spPr>
          <a:xfrm>
            <a:off x="914400" y="3265714"/>
            <a:ext cx="0" cy="1796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nice se šipkou 6">
            <a:extLst>
              <a:ext uri="{FF2B5EF4-FFF2-40B4-BE49-F238E27FC236}">
                <a16:creationId xmlns:a16="http://schemas.microsoft.com/office/drawing/2014/main" id="{7065E55F-5E86-74BD-709C-D806238C91A4}"/>
              </a:ext>
            </a:extLst>
          </p:cNvPr>
          <p:cNvCxnSpPr>
            <a:cxnSpLocks/>
          </p:cNvCxnSpPr>
          <p:nvPr/>
        </p:nvCxnSpPr>
        <p:spPr>
          <a:xfrm>
            <a:off x="6211409" y="3254829"/>
            <a:ext cx="0" cy="468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259BB916-CE89-E70C-D4BC-DC2EF780F9B6}"/>
              </a:ext>
            </a:extLst>
          </p:cNvPr>
          <p:cNvCxnSpPr>
            <a:cxnSpLocks/>
          </p:cNvCxnSpPr>
          <p:nvPr/>
        </p:nvCxnSpPr>
        <p:spPr>
          <a:xfrm>
            <a:off x="7795280" y="3254829"/>
            <a:ext cx="19051" cy="180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E80CB5EF-0784-E10E-6C60-FAC910F8C7A5}"/>
              </a:ext>
            </a:extLst>
          </p:cNvPr>
          <p:cNvCxnSpPr>
            <a:cxnSpLocks/>
          </p:cNvCxnSpPr>
          <p:nvPr/>
        </p:nvCxnSpPr>
        <p:spPr>
          <a:xfrm>
            <a:off x="914400" y="4800600"/>
            <a:ext cx="689040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Šipka: doprava 4">
            <a:extLst>
              <a:ext uri="{FF2B5EF4-FFF2-40B4-BE49-F238E27FC236}">
                <a16:creationId xmlns:a16="http://schemas.microsoft.com/office/drawing/2014/main" id="{90B8942E-3CF8-F762-E9A3-493B284AD955}"/>
              </a:ext>
            </a:extLst>
          </p:cNvPr>
          <p:cNvSpPr/>
          <p:nvPr/>
        </p:nvSpPr>
        <p:spPr>
          <a:xfrm>
            <a:off x="7899248" y="3869871"/>
            <a:ext cx="3505200" cy="636815"/>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a:extLst>
              <a:ext uri="{FF2B5EF4-FFF2-40B4-BE49-F238E27FC236}">
                <a16:creationId xmlns:a16="http://schemas.microsoft.com/office/drawing/2014/main" id="{3074BB00-8F4A-FB50-0E6F-BAE7746AFF85}"/>
              </a:ext>
            </a:extLst>
          </p:cNvPr>
          <p:cNvCxnSpPr>
            <a:cxnSpLocks/>
          </p:cNvCxnSpPr>
          <p:nvPr/>
        </p:nvCxnSpPr>
        <p:spPr>
          <a:xfrm>
            <a:off x="11404448" y="3254829"/>
            <a:ext cx="19051" cy="180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a:extLst>
              <a:ext uri="{FF2B5EF4-FFF2-40B4-BE49-F238E27FC236}">
                <a16:creationId xmlns:a16="http://schemas.microsoft.com/office/drawing/2014/main" id="{361FE942-B321-F204-6E37-E851ED952301}"/>
              </a:ext>
            </a:extLst>
          </p:cNvPr>
          <p:cNvCxnSpPr>
            <a:cxnSpLocks/>
          </p:cNvCxnSpPr>
          <p:nvPr/>
        </p:nvCxnSpPr>
        <p:spPr>
          <a:xfrm>
            <a:off x="7795280" y="4806043"/>
            <a:ext cx="360916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ál 12">
            <a:extLst>
              <a:ext uri="{FF2B5EF4-FFF2-40B4-BE49-F238E27FC236}">
                <a16:creationId xmlns:a16="http://schemas.microsoft.com/office/drawing/2014/main" id="{FA0165D4-E327-D84F-BF3D-ECFC3B8C95C7}"/>
              </a:ext>
            </a:extLst>
          </p:cNvPr>
          <p:cNvSpPr/>
          <p:nvPr/>
        </p:nvSpPr>
        <p:spPr>
          <a:xfrm>
            <a:off x="7814331" y="3518806"/>
            <a:ext cx="3590117" cy="1338943"/>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567394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30053C8-A0D7-AE57-BAF2-6152D930F879}"/>
              </a:ext>
            </a:extLst>
          </p:cNvPr>
          <p:cNvSpPr txBox="1"/>
          <p:nvPr/>
        </p:nvSpPr>
        <p:spPr>
          <a:xfrm>
            <a:off x="531844" y="429209"/>
            <a:ext cx="11140752" cy="5570756"/>
          </a:xfrm>
          <a:prstGeom prst="rect">
            <a:avLst/>
          </a:prstGeom>
          <a:noFill/>
        </p:spPr>
        <p:txBody>
          <a:bodyPr wrap="square">
            <a:spAutoFit/>
          </a:bodyPr>
          <a:lstStyle/>
          <a:p>
            <a:pPr marL="914400" lvl="2" algn="just">
              <a:spcBef>
                <a:spcPts val="600"/>
              </a:spcBef>
              <a:spcAft>
                <a:spcPts val="600"/>
              </a:spcAft>
              <a:tabLst>
                <a:tab pos="496570" algn="l"/>
                <a:tab pos="540385" algn="l"/>
              </a:tabLst>
            </a:pPr>
            <a:r>
              <a:rPr lang="cs-CZ" sz="2800" dirty="0">
                <a:effectLst/>
                <a:latin typeface="Times New Roman" panose="02020603050405020304" pitchFamily="18" charset="0"/>
                <a:ea typeface="Times New Roman" panose="02020603050405020304" pitchFamily="18" charset="0"/>
              </a:rPr>
              <a:t>(3) Pokud je insolvenčnímu soudu předložena konečná zpráva a do dne jejího předložení nejsou splněny podmínky pro vyměření poplatku předepsáním do evidence poplatků podle § 11 odst. 1, skončí poplatkové období posledním dnem kalendářního měsíce bezprostředně předcházejícího kalendářnímu měsíci, ve kterém je tato zpráva předložena.</a:t>
            </a:r>
          </a:p>
          <a:p>
            <a:pPr marL="914400" lvl="2" algn="just">
              <a:spcBef>
                <a:spcPts val="600"/>
              </a:spcBef>
              <a:spcAft>
                <a:spcPts val="600"/>
              </a:spcAft>
              <a:tabLst>
                <a:tab pos="496570" algn="l"/>
                <a:tab pos="540385" algn="l"/>
              </a:tabLst>
            </a:pPr>
            <a:r>
              <a:rPr lang="cs-CZ" sz="2800" dirty="0">
                <a:effectLst/>
                <a:latin typeface="Times New Roman" panose="02020603050405020304" pitchFamily="18" charset="0"/>
                <a:ea typeface="Times New Roman" panose="02020603050405020304" pitchFamily="18" charset="0"/>
              </a:rPr>
              <a:t>(4) Poplatkové období začínající prvním dnem kalendářního měsíce, ve kterém je předložena insolvenčnímu soudu konečná zpráva, skončí posledním dnem kalendářního roku, ve kterém je předložena konečná zpráva.</a:t>
            </a:r>
          </a:p>
          <a:p>
            <a:pPr marL="914400" lvl="2" algn="just">
              <a:spcBef>
                <a:spcPts val="600"/>
              </a:spcBef>
              <a:spcAft>
                <a:spcPts val="600"/>
              </a:spcAft>
              <a:tabLst>
                <a:tab pos="496570" algn="l"/>
                <a:tab pos="540385" algn="l"/>
              </a:tabLst>
            </a:pPr>
            <a:r>
              <a:rPr lang="cs-CZ" sz="2800" dirty="0">
                <a:effectLst/>
                <a:latin typeface="Times New Roman" panose="02020603050405020304" pitchFamily="18" charset="0"/>
                <a:ea typeface="Times New Roman" panose="02020603050405020304" pitchFamily="18" charset="0"/>
              </a:rPr>
              <a:t>(5) </a:t>
            </a:r>
            <a:r>
              <a:rPr lang="cs-CZ" sz="2800" b="1" dirty="0">
                <a:effectLst/>
                <a:latin typeface="Times New Roman" panose="02020603050405020304" pitchFamily="18" charset="0"/>
                <a:ea typeface="Times New Roman" panose="02020603050405020304" pitchFamily="18" charset="0"/>
              </a:rPr>
              <a:t>Odstavce 1 až 4 se použijí pouze v případě poplatku, jehož poplatkovým obdobím je kalendářní rok.</a:t>
            </a:r>
          </a:p>
        </p:txBody>
      </p:sp>
    </p:spTree>
    <p:extLst>
      <p:ext uri="{BB962C8B-B14F-4D97-AF65-F5344CB8AC3E}">
        <p14:creationId xmlns:p14="http://schemas.microsoft.com/office/powerpoint/2010/main" val="27384358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1C2DF5E-DD89-2A64-0CA4-3AEEA1586E6D}"/>
              </a:ext>
            </a:extLst>
          </p:cNvPr>
          <p:cNvSpPr>
            <a:spLocks noChangeArrowheads="1"/>
          </p:cNvSpPr>
          <p:nvPr/>
        </p:nvSpPr>
        <p:spPr bwMode="auto">
          <a:xfrm>
            <a:off x="123824" y="1285874"/>
            <a:ext cx="255911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3" name="Objekt 2">
            <a:extLst>
              <a:ext uri="{FF2B5EF4-FFF2-40B4-BE49-F238E27FC236}">
                <a16:creationId xmlns:a16="http://schemas.microsoft.com/office/drawing/2014/main" id="{7C8C2A54-7547-9CAF-2136-1B0AA4859AD2}"/>
              </a:ext>
            </a:extLst>
          </p:cNvPr>
          <p:cNvGraphicFramePr>
            <a:graphicFrameLocks noChangeAspect="1"/>
          </p:cNvGraphicFramePr>
          <p:nvPr>
            <p:extLst>
              <p:ext uri="{D42A27DB-BD31-4B8C-83A1-F6EECF244321}">
                <p14:modId xmlns:p14="http://schemas.microsoft.com/office/powerpoint/2010/main" val="3800621626"/>
              </p:ext>
            </p:extLst>
          </p:nvPr>
        </p:nvGraphicFramePr>
        <p:xfrm>
          <a:off x="123824" y="1285875"/>
          <a:ext cx="12092473" cy="4478446"/>
        </p:xfrm>
        <a:graphic>
          <a:graphicData uri="http://schemas.openxmlformats.org/presentationml/2006/ole">
            <mc:AlternateContent xmlns:mc="http://schemas.openxmlformats.org/markup-compatibility/2006">
              <mc:Choice xmlns:v="urn:schemas-microsoft-com:vml" Requires="v">
                <p:oleObj r:id="rId2" imgW="6775438" imgH="2508294" progId="Visio.Drawing.15">
                  <p:embed/>
                </p:oleObj>
              </mc:Choice>
              <mc:Fallback>
                <p:oleObj r:id="rId2" imgW="6775438" imgH="2508294"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4" y="1285875"/>
                        <a:ext cx="12092473" cy="4478446"/>
                      </a:xfrm>
                      <a:prstGeom prst="rect">
                        <a:avLst/>
                      </a:prstGeom>
                      <a:noFill/>
                    </p:spPr>
                  </p:pic>
                </p:oleObj>
              </mc:Fallback>
            </mc:AlternateContent>
          </a:graphicData>
        </a:graphic>
      </p:graphicFrame>
    </p:spTree>
    <p:extLst>
      <p:ext uri="{BB962C8B-B14F-4D97-AF65-F5344CB8AC3E}">
        <p14:creationId xmlns:p14="http://schemas.microsoft.com/office/powerpoint/2010/main" val="3036697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17C0F9-3EA4-A775-9D99-D91BB0C59559}"/>
              </a:ext>
            </a:extLst>
          </p:cNvPr>
          <p:cNvSpPr>
            <a:spLocks noChangeArrowheads="1"/>
          </p:cNvSpPr>
          <p:nvPr/>
        </p:nvSpPr>
        <p:spPr bwMode="auto">
          <a:xfrm>
            <a:off x="1447800" y="247649"/>
            <a:ext cx="200441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3" name="Objekt 2">
            <a:extLst>
              <a:ext uri="{FF2B5EF4-FFF2-40B4-BE49-F238E27FC236}">
                <a16:creationId xmlns:a16="http://schemas.microsoft.com/office/drawing/2014/main" id="{CAE22A0E-BA60-6982-1542-1AA7B9B01D4D}"/>
              </a:ext>
            </a:extLst>
          </p:cNvPr>
          <p:cNvGraphicFramePr>
            <a:graphicFrameLocks noChangeAspect="1"/>
          </p:cNvGraphicFramePr>
          <p:nvPr>
            <p:extLst>
              <p:ext uri="{D42A27DB-BD31-4B8C-83A1-F6EECF244321}">
                <p14:modId xmlns:p14="http://schemas.microsoft.com/office/powerpoint/2010/main" val="709768087"/>
              </p:ext>
            </p:extLst>
          </p:nvPr>
        </p:nvGraphicFramePr>
        <p:xfrm>
          <a:off x="1447800" y="247650"/>
          <a:ext cx="9466197" cy="6143625"/>
        </p:xfrm>
        <a:graphic>
          <a:graphicData uri="http://schemas.openxmlformats.org/presentationml/2006/ole">
            <mc:AlternateContent xmlns:mc="http://schemas.openxmlformats.org/markup-compatibility/2006">
              <mc:Choice xmlns:v="urn:schemas-microsoft-com:vml" Requires="v">
                <p:oleObj r:id="rId2" imgW="7010597" imgH="4508544" progId="Visio.Drawing.15">
                  <p:embed/>
                </p:oleObj>
              </mc:Choice>
              <mc:Fallback>
                <p:oleObj r:id="rId2" imgW="7010597" imgH="4508544"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7650"/>
                        <a:ext cx="9466197" cy="6143625"/>
                      </a:xfrm>
                      <a:prstGeom prst="rect">
                        <a:avLst/>
                      </a:prstGeom>
                      <a:noFill/>
                    </p:spPr>
                  </p:pic>
                </p:oleObj>
              </mc:Fallback>
            </mc:AlternateContent>
          </a:graphicData>
        </a:graphic>
      </p:graphicFrame>
    </p:spTree>
    <p:extLst>
      <p:ext uri="{BB962C8B-B14F-4D97-AF65-F5344CB8AC3E}">
        <p14:creationId xmlns:p14="http://schemas.microsoft.com/office/powerpoint/2010/main" val="28201887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a:solidFill>
                  <a:schemeClr val="dk1"/>
                </a:solidFill>
                <a:latin typeface="Century Gothic"/>
                <a:ea typeface="Century Gothic"/>
                <a:cs typeface="Century Gothic"/>
                <a:sym typeface="Century Gothic"/>
              </a:rPr>
              <a:t>Insolvence a nezletilá osoba</a:t>
            </a:r>
            <a:endParaRPr/>
          </a:p>
        </p:txBody>
      </p:sp>
    </p:spTree>
    <p:extLst>
      <p:ext uri="{BB962C8B-B14F-4D97-AF65-F5344CB8AC3E}">
        <p14:creationId xmlns:p14="http://schemas.microsoft.com/office/powerpoint/2010/main" val="1956886314"/>
      </p:ext>
    </p:extLst>
  </p:cSld>
  <p:clrMapOvr>
    <a:masterClrMapping/>
  </p:clrMapOvr>
  <p:transition>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3"/>
          <p:cNvSpPr/>
          <p:nvPr/>
        </p:nvSpPr>
        <p:spPr>
          <a:xfrm>
            <a:off x="708338" y="349137"/>
            <a:ext cx="11075831" cy="61247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Century Gothic"/>
              <a:buNone/>
            </a:pPr>
            <a:r>
              <a:rPr lang="cs-CZ" sz="2800" b="1" i="0" u="none" strike="noStrike" cap="none">
                <a:solidFill>
                  <a:schemeClr val="dk1"/>
                </a:solidFill>
                <a:latin typeface="Century Gothic"/>
                <a:ea typeface="Century Gothic"/>
                <a:cs typeface="Century Gothic"/>
                <a:sym typeface="Century Gothic"/>
              </a:rPr>
              <a:t>§ 12 ZMP je:</a:t>
            </a:r>
            <a:endParaRPr/>
          </a:p>
          <a:p>
            <a:pPr marL="0" marR="0" lvl="0" indent="0" algn="l" rtl="0">
              <a:lnSpc>
                <a:spcPct val="100000"/>
              </a:lnSpc>
              <a:spcBef>
                <a:spcPts val="0"/>
              </a:spcBef>
              <a:spcAft>
                <a:spcPts val="0"/>
              </a:spcAft>
              <a:buClr>
                <a:schemeClr val="dk1"/>
              </a:buClr>
              <a:buSzPts val="700"/>
              <a:buFont typeface="Century Gothic"/>
              <a:buNone/>
            </a:pPr>
            <a:r>
              <a:rPr lang="cs-CZ" sz="2800" b="0" i="0" u="none" strike="noStrike" cap="none">
                <a:solidFill>
                  <a:schemeClr val="dk1"/>
                </a:solidFill>
                <a:latin typeface="Century Gothic"/>
                <a:ea typeface="Century Gothic"/>
                <a:cs typeface="Century Gothic"/>
                <a:sym typeface="Century Gothic"/>
              </a:rPr>
              <a:t>"(1) </a:t>
            </a:r>
            <a:r>
              <a:rPr lang="cs-CZ" sz="2800" b="0" i="0" u="none" strike="noStrike" cap="none">
                <a:solidFill>
                  <a:srgbClr val="FF0000"/>
                </a:solidFill>
                <a:latin typeface="Century Gothic"/>
                <a:ea typeface="Century Gothic"/>
                <a:cs typeface="Century Gothic"/>
                <a:sym typeface="Century Gothic"/>
              </a:rPr>
              <a:t>Vznikne-li nedoplatek na poplatku poplatníkovi, který je ke dni splatnosti nezletilý </a:t>
            </a:r>
            <a:r>
              <a:rPr lang="cs-CZ" sz="2800" b="0" i="0" u="none" strike="noStrike" cap="none">
                <a:solidFill>
                  <a:schemeClr val="dk1"/>
                </a:solidFill>
                <a:latin typeface="Century Gothic"/>
                <a:ea typeface="Century Gothic"/>
                <a:cs typeface="Century Gothic"/>
                <a:sym typeface="Century Gothic"/>
              </a:rPr>
              <a:t>a nenabyl plné svéprávnosti nebo který je ke dni splatnosti omezen ve svéprávnosti a byl mu jmenován opatrovník spravující jeho jmění, </a:t>
            </a:r>
            <a:r>
              <a:rPr lang="cs-CZ" sz="2800" b="0" i="0" u="none" strike="noStrike" cap="none">
                <a:solidFill>
                  <a:srgbClr val="FF0000"/>
                </a:solidFill>
                <a:latin typeface="Century Gothic"/>
                <a:ea typeface="Century Gothic"/>
                <a:cs typeface="Century Gothic"/>
                <a:sym typeface="Century Gothic"/>
              </a:rPr>
              <a:t>přechází poplatková povinnost tohoto poplatníka na zákonného zástupce</a:t>
            </a:r>
            <a:r>
              <a:rPr lang="cs-CZ" sz="2800" b="0" i="0" u="none" strike="noStrike" cap="none">
                <a:solidFill>
                  <a:schemeClr val="dk1"/>
                </a:solidFill>
                <a:latin typeface="Century Gothic"/>
                <a:ea typeface="Century Gothic"/>
                <a:cs typeface="Century Gothic"/>
                <a:sym typeface="Century Gothic"/>
              </a:rPr>
              <a:t> nebo tohoto opatrovníka; </a:t>
            </a:r>
            <a:r>
              <a:rPr lang="cs-CZ" sz="2800" b="0" i="0" u="none" strike="noStrike" cap="none">
                <a:solidFill>
                  <a:srgbClr val="FF0000"/>
                </a:solidFill>
                <a:latin typeface="Century Gothic"/>
                <a:ea typeface="Century Gothic"/>
                <a:cs typeface="Century Gothic"/>
                <a:sym typeface="Century Gothic"/>
              </a:rPr>
              <a:t>zákonný zástupce </a:t>
            </a:r>
            <a:r>
              <a:rPr lang="cs-CZ" sz="2800" b="0" i="0" u="none" strike="noStrike" cap="none">
                <a:solidFill>
                  <a:schemeClr val="dk1"/>
                </a:solidFill>
                <a:latin typeface="Century Gothic"/>
                <a:ea typeface="Century Gothic"/>
                <a:cs typeface="Century Gothic"/>
                <a:sym typeface="Century Gothic"/>
              </a:rPr>
              <a:t>nebo opatrovník </a:t>
            </a:r>
            <a:r>
              <a:rPr lang="cs-CZ" sz="2800" b="0" i="0" u="none" strike="noStrike" cap="none">
                <a:solidFill>
                  <a:srgbClr val="FF0000"/>
                </a:solidFill>
                <a:latin typeface="Century Gothic"/>
                <a:ea typeface="Century Gothic"/>
                <a:cs typeface="Century Gothic"/>
                <a:sym typeface="Century Gothic"/>
              </a:rPr>
              <a:t>má stejné procesní postavení jako poplatník.</a:t>
            </a:r>
            <a:endParaRPr/>
          </a:p>
          <a:p>
            <a:pPr marL="0" marR="0" lvl="0" indent="0" algn="l" rtl="0">
              <a:lnSpc>
                <a:spcPct val="100000"/>
              </a:lnSpc>
              <a:spcBef>
                <a:spcPts val="0"/>
              </a:spcBef>
              <a:spcAft>
                <a:spcPts val="0"/>
              </a:spcAft>
              <a:buClr>
                <a:schemeClr val="dk1"/>
              </a:buClr>
              <a:buSzPts val="700"/>
              <a:buFont typeface="Century Gothic"/>
              <a:buNone/>
            </a:pPr>
            <a:r>
              <a:rPr lang="cs-CZ" sz="2800" b="0" i="0" u="none" strike="noStrike" cap="none">
                <a:solidFill>
                  <a:schemeClr val="dk1"/>
                </a:solidFill>
                <a:latin typeface="Century Gothic"/>
                <a:ea typeface="Century Gothic"/>
                <a:cs typeface="Century Gothic"/>
                <a:sym typeface="Century Gothic"/>
              </a:rPr>
              <a:t>(2) </a:t>
            </a:r>
            <a:r>
              <a:rPr lang="cs-CZ" sz="2800" b="0" i="0" u="none" strike="noStrike" cap="none">
                <a:solidFill>
                  <a:srgbClr val="FF0000"/>
                </a:solidFill>
                <a:latin typeface="Century Gothic"/>
                <a:ea typeface="Century Gothic"/>
                <a:cs typeface="Century Gothic"/>
                <a:sym typeface="Century Gothic"/>
              </a:rPr>
              <a:t>V případě podle odstavce 1 vyměří obecní úřad poplatek zákonnému zástupci </a:t>
            </a:r>
            <a:r>
              <a:rPr lang="cs-CZ" sz="2800" b="0" i="0" u="none" strike="noStrike" cap="none">
                <a:solidFill>
                  <a:schemeClr val="dk1"/>
                </a:solidFill>
                <a:latin typeface="Century Gothic"/>
                <a:ea typeface="Century Gothic"/>
                <a:cs typeface="Century Gothic"/>
                <a:sym typeface="Century Gothic"/>
              </a:rPr>
              <a:t>nebo opatrovníkovi </a:t>
            </a:r>
            <a:r>
              <a:rPr lang="cs-CZ" sz="2800" b="0" i="0" u="none" strike="noStrike" cap="none">
                <a:solidFill>
                  <a:srgbClr val="FF0000"/>
                </a:solidFill>
                <a:latin typeface="Century Gothic"/>
                <a:ea typeface="Century Gothic"/>
                <a:cs typeface="Century Gothic"/>
                <a:sym typeface="Century Gothic"/>
              </a:rPr>
              <a:t>poplatníka</a:t>
            </a:r>
            <a:r>
              <a:rPr lang="cs-CZ" sz="2800" b="0" i="0" u="none" strike="noStrike" cap="none">
                <a:solidFill>
                  <a:schemeClr val="dk1"/>
                </a:solidFill>
                <a:latin typeface="Century Gothic"/>
                <a:ea typeface="Century Gothic"/>
                <a:cs typeface="Century Gothic"/>
                <a:sym typeface="Century Gothic"/>
              </a:rPr>
              <a:t>.</a:t>
            </a:r>
            <a:endParaRPr/>
          </a:p>
          <a:p>
            <a:pPr marL="0" marR="0" lvl="0" indent="0" algn="l" rtl="0">
              <a:lnSpc>
                <a:spcPct val="100000"/>
              </a:lnSpc>
              <a:spcBef>
                <a:spcPts val="0"/>
              </a:spcBef>
              <a:spcAft>
                <a:spcPts val="0"/>
              </a:spcAft>
              <a:buClr>
                <a:schemeClr val="dk1"/>
              </a:buClr>
              <a:buSzPts val="700"/>
              <a:buFont typeface="Century Gothic"/>
              <a:buNone/>
            </a:pPr>
            <a:r>
              <a:rPr lang="cs-CZ" sz="2800" b="0" i="0" u="none" strike="noStrike" cap="none">
                <a:solidFill>
                  <a:schemeClr val="dk1"/>
                </a:solidFill>
                <a:latin typeface="Century Gothic"/>
                <a:ea typeface="Century Gothic"/>
                <a:cs typeface="Century Gothic"/>
                <a:sym typeface="Century Gothic"/>
              </a:rPr>
              <a:t>(3) </a:t>
            </a:r>
            <a:r>
              <a:rPr lang="cs-CZ" sz="2800" b="0" i="0" u="none" strike="noStrike" cap="none">
                <a:solidFill>
                  <a:srgbClr val="FF0000"/>
                </a:solidFill>
                <a:latin typeface="Century Gothic"/>
                <a:ea typeface="Century Gothic"/>
                <a:cs typeface="Century Gothic"/>
                <a:sym typeface="Century Gothic"/>
              </a:rPr>
              <a:t>Je-li zákonných zástupců nebo opatrovníků více, jsou povinni plnit poplatkovou povinnost společně a nerozdílně</a:t>
            </a:r>
            <a:r>
              <a:rPr lang="cs-CZ" sz="2800" b="0" i="0" u="none" strike="noStrike" cap="none">
                <a:solidFill>
                  <a:schemeClr val="dk1"/>
                </a:solidFill>
                <a:latin typeface="Century Gothic"/>
                <a:ea typeface="Century Gothic"/>
                <a:cs typeface="Century Gothic"/>
                <a:sym typeface="Century Gothic"/>
              </a:rPr>
              <a:t>.“.</a:t>
            </a:r>
            <a:endParaRPr/>
          </a:p>
        </p:txBody>
      </p:sp>
    </p:spTree>
  </p:cSld>
  <p:clrMapOvr>
    <a:masterClrMapping/>
  </p:clrMapOvr>
  <p:transition spd="slow">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dirty="0">
                <a:solidFill>
                  <a:schemeClr val="dk1"/>
                </a:solidFill>
                <a:latin typeface="Century Gothic"/>
                <a:ea typeface="Century Gothic"/>
                <a:cs typeface="Century Gothic"/>
                <a:sym typeface="Century Gothic"/>
              </a:rPr>
              <a:t>Insolvence a pořadí úhrady daně</a:t>
            </a:r>
            <a:endParaRPr dirty="0"/>
          </a:p>
        </p:txBody>
      </p:sp>
    </p:spTree>
    <p:extLst>
      <p:ext uri="{BB962C8B-B14F-4D97-AF65-F5344CB8AC3E}">
        <p14:creationId xmlns:p14="http://schemas.microsoft.com/office/powerpoint/2010/main" val="4245202431"/>
      </p:ext>
    </p:extLst>
  </p:cSld>
  <p:clrMapOvr>
    <a:masterClrMapping/>
  </p:clrMapOvr>
  <p:transition>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6"/>
          <p:cNvSpPr/>
          <p:nvPr/>
        </p:nvSpPr>
        <p:spPr>
          <a:xfrm>
            <a:off x="1010652" y="0"/>
            <a:ext cx="11181347" cy="624786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8400"/>
              </a:buClr>
              <a:buSzPts val="500"/>
              <a:buFont typeface="Arial"/>
              <a:buNone/>
            </a:pPr>
            <a:r>
              <a:rPr lang="cs-CZ" sz="3000" b="1" i="0" u="none" strike="noStrike" cap="none" dirty="0">
                <a:solidFill>
                  <a:srgbClr val="FF8400"/>
                </a:solidFill>
                <a:latin typeface="Arial"/>
                <a:ea typeface="Arial"/>
                <a:cs typeface="Arial"/>
                <a:sym typeface="Arial"/>
              </a:rPr>
              <a:t>§ 152</a:t>
            </a:r>
            <a:endParaRPr sz="3000" dirty="0"/>
          </a:p>
          <a:p>
            <a:pPr marL="0" marR="0" lvl="0" indent="0" algn="l" rtl="0">
              <a:lnSpc>
                <a:spcPct val="100000"/>
              </a:lnSpc>
              <a:spcBef>
                <a:spcPts val="0"/>
              </a:spcBef>
              <a:spcAft>
                <a:spcPts val="0"/>
              </a:spcAft>
              <a:buClr>
                <a:srgbClr val="08A8F8"/>
              </a:buClr>
              <a:buSzPts val="500"/>
              <a:buFont typeface="Arial"/>
              <a:buNone/>
            </a:pPr>
            <a:r>
              <a:rPr lang="cs-CZ" sz="3000" b="1" i="0" u="none" strike="noStrike" cap="none" dirty="0">
                <a:solidFill>
                  <a:srgbClr val="08A8F8"/>
                </a:solidFill>
                <a:latin typeface="Arial"/>
                <a:ea typeface="Arial"/>
                <a:cs typeface="Arial"/>
                <a:sym typeface="Arial"/>
              </a:rPr>
              <a:t>Pořadí úhrady daně</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(1)</a:t>
            </a:r>
            <a:r>
              <a:rPr lang="cs-CZ" sz="3000" b="0" i="0" u="none" strike="noStrike" cap="none" dirty="0">
                <a:solidFill>
                  <a:srgbClr val="000000"/>
                </a:solidFill>
                <a:latin typeface="Arial"/>
                <a:ea typeface="Arial"/>
                <a:cs typeface="Arial"/>
                <a:sym typeface="Arial"/>
              </a:rPr>
              <a:t> </a:t>
            </a:r>
            <a:r>
              <a:rPr lang="cs-CZ" sz="3000" b="0" i="0" u="none" strike="noStrike" cap="none" dirty="0">
                <a:solidFill>
                  <a:srgbClr val="FF0000"/>
                </a:solidFill>
                <a:latin typeface="Arial"/>
                <a:ea typeface="Arial"/>
                <a:cs typeface="Arial"/>
                <a:sym typeface="Arial"/>
              </a:rPr>
              <a:t>Úhrada daně se na osobním daňovém účtu použije na úhradu splatných daňových pohledávek </a:t>
            </a:r>
            <a:r>
              <a:rPr lang="cs-CZ" sz="3000" b="0" i="0" u="none" strike="noStrike" cap="none" dirty="0">
                <a:solidFill>
                  <a:srgbClr val="000000"/>
                </a:solidFill>
                <a:latin typeface="Arial"/>
                <a:ea typeface="Arial"/>
                <a:cs typeface="Arial"/>
                <a:sym typeface="Arial"/>
              </a:rPr>
              <a:t>postupně podle těchto skupin:</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a)</a:t>
            </a:r>
            <a:r>
              <a:rPr lang="cs-CZ" sz="3000" b="0" i="0" u="none" strike="noStrike" cap="none" dirty="0">
                <a:solidFill>
                  <a:srgbClr val="000000"/>
                </a:solidFill>
                <a:latin typeface="Arial"/>
                <a:ea typeface="Arial"/>
                <a:cs typeface="Arial"/>
                <a:sym typeface="Arial"/>
              </a:rPr>
              <a:t> nedoplatky na dani a splatná daň,</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b)</a:t>
            </a:r>
            <a:r>
              <a:rPr lang="cs-CZ" sz="3000" b="0" i="0" u="none" strike="noStrike" cap="none" dirty="0">
                <a:solidFill>
                  <a:srgbClr val="000000"/>
                </a:solidFill>
                <a:latin typeface="Arial"/>
                <a:ea typeface="Arial"/>
                <a:cs typeface="Arial"/>
                <a:sym typeface="Arial"/>
              </a:rPr>
              <a:t> nedoplatky na příslušenství daně,</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c)</a:t>
            </a:r>
            <a:r>
              <a:rPr lang="cs-CZ" sz="3000" b="0" i="0" u="none" strike="noStrike" cap="none" dirty="0">
                <a:solidFill>
                  <a:srgbClr val="000000"/>
                </a:solidFill>
                <a:latin typeface="Arial"/>
                <a:ea typeface="Arial"/>
                <a:cs typeface="Arial"/>
                <a:sym typeface="Arial"/>
              </a:rPr>
              <a:t> vymáhané nedoplatky na dani,</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d)</a:t>
            </a:r>
            <a:r>
              <a:rPr lang="cs-CZ" sz="3000" b="0" i="0" u="none" strike="noStrike" cap="none" dirty="0">
                <a:solidFill>
                  <a:srgbClr val="000000"/>
                </a:solidFill>
                <a:latin typeface="Arial"/>
                <a:ea typeface="Arial"/>
                <a:cs typeface="Arial"/>
                <a:sym typeface="Arial"/>
              </a:rPr>
              <a:t> vymáhané nedoplatky na příslušenství daně.</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(2)</a:t>
            </a:r>
            <a:r>
              <a:rPr lang="cs-CZ" sz="3000" b="0" i="0" u="none" strike="noStrike" cap="none" dirty="0">
                <a:solidFill>
                  <a:srgbClr val="000000"/>
                </a:solidFill>
                <a:latin typeface="Arial"/>
                <a:ea typeface="Arial"/>
                <a:cs typeface="Arial"/>
                <a:sym typeface="Arial"/>
              </a:rPr>
              <a:t> </a:t>
            </a:r>
            <a:r>
              <a:rPr lang="cs-CZ" sz="3000" b="1" i="0" u="none" strike="noStrike" cap="none" dirty="0">
                <a:solidFill>
                  <a:srgbClr val="FF0000"/>
                </a:solidFill>
                <a:latin typeface="Arial"/>
                <a:ea typeface="Arial"/>
                <a:cs typeface="Arial"/>
                <a:sym typeface="Arial"/>
              </a:rPr>
              <a:t>Úhrada daně vymožené jednotlivými způsoby vymáhání podle § 175 </a:t>
            </a:r>
            <a:r>
              <a:rPr lang="cs-CZ" sz="3000" b="1" i="0" u="none" strike="noStrike" cap="none" dirty="0">
                <a:solidFill>
                  <a:srgbClr val="000000"/>
                </a:solidFill>
                <a:latin typeface="Arial"/>
                <a:ea typeface="Arial"/>
                <a:cs typeface="Arial"/>
                <a:sym typeface="Arial"/>
              </a:rPr>
              <a:t>se použije na úhradu nedoplatků evidovaných u daného správce daně postupně podle těchto skupin:</a:t>
            </a:r>
            <a:endParaRPr sz="3000" b="1"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a) nedoplatky na dani vymáhané daným způsobem vymáhání,</a:t>
            </a:r>
            <a:endParaRPr sz="3000" b="1"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b) nedoplatky na příslušenství daně vymáhané daným způsobem vymáhání.</a:t>
            </a:r>
            <a:endParaRPr sz="3000" b="1" dirty="0"/>
          </a:p>
        </p:txBody>
      </p:sp>
    </p:spTree>
  </p:cSld>
  <p:clrMapOvr>
    <a:masterClrMapping/>
  </p:clrMapOvr>
  <p:transition>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6"/>
          <p:cNvSpPr/>
          <p:nvPr/>
        </p:nvSpPr>
        <p:spPr>
          <a:xfrm>
            <a:off x="1010652" y="0"/>
            <a:ext cx="11181347" cy="6247864"/>
          </a:xfrm>
          <a:prstGeom prst="rect">
            <a:avLst/>
          </a:prstGeom>
          <a:noFill/>
          <a:ln>
            <a:noFill/>
          </a:ln>
        </p:spPr>
        <p:txBody>
          <a:bodyPr spcFirstLastPara="1" wrap="square" lIns="91425" tIns="45700" rIns="91425" bIns="45700" anchor="t" anchorCtr="0">
            <a:noAutofit/>
          </a:bodyPr>
          <a:lstStyle/>
          <a:p>
            <a:pPr lvl="0" algn="just">
              <a:buSzPts val="500"/>
            </a:pPr>
            <a:endParaRPr lang="cs-CZ" sz="3000" b="1" dirty="0"/>
          </a:p>
          <a:p>
            <a:pPr lvl="0" algn="just">
              <a:buSzPts val="500"/>
            </a:pPr>
            <a:r>
              <a:rPr lang="cs-CZ" sz="3000" b="1" dirty="0"/>
              <a:t>(3)</a:t>
            </a:r>
            <a:r>
              <a:rPr lang="cs-CZ" sz="3000" dirty="0"/>
              <a:t> </a:t>
            </a:r>
            <a:r>
              <a:rPr lang="cs-CZ" sz="3000" b="1" dirty="0">
                <a:solidFill>
                  <a:srgbClr val="FF0000"/>
                </a:solidFill>
              </a:rPr>
              <a:t>Úhrada daně hrazené jako pohledávka za majetkovou podstatou </a:t>
            </a:r>
            <a:r>
              <a:rPr lang="cs-CZ" sz="3000" b="1" dirty="0"/>
              <a:t>se na osobním daňovém účtu použije na úhradu splatných daňových pohledávek postupně podle těchto skupin:</a:t>
            </a:r>
          </a:p>
          <a:p>
            <a:pPr lvl="0" algn="just">
              <a:buSzPts val="500"/>
            </a:pPr>
            <a:r>
              <a:rPr lang="cs-CZ" sz="3000" b="1" dirty="0"/>
              <a:t>a) nedoplatky na dani a splatná daň z daňových povinností, které vznikly v době ode dne účinnosti rozhodnutí o úpadku,</a:t>
            </a:r>
          </a:p>
          <a:p>
            <a:pPr lvl="0" algn="just">
              <a:buSzPts val="500"/>
            </a:pPr>
            <a:r>
              <a:rPr lang="cs-CZ" sz="3000" b="1" dirty="0"/>
              <a:t>b) nedoplatky na příslušenství daně z daňových povinností, které vznikly v době ode dne účinnosti rozhodnutí o úpadku.</a:t>
            </a:r>
          </a:p>
          <a:p>
            <a:pPr lvl="0" algn="just">
              <a:buSzPts val="500"/>
            </a:pPr>
            <a:endParaRPr lang="cs-CZ" sz="3000" b="1" dirty="0"/>
          </a:p>
          <a:p>
            <a:pPr lvl="0" algn="just">
              <a:buSzPts val="500"/>
            </a:pPr>
            <a:r>
              <a:rPr lang="cs-CZ" sz="3000" b="1" dirty="0">
                <a:solidFill>
                  <a:schemeClr val="tx1"/>
                </a:solidFill>
              </a:rPr>
              <a:t>(4)</a:t>
            </a:r>
            <a:r>
              <a:rPr lang="cs-CZ" sz="3000" dirty="0">
                <a:solidFill>
                  <a:schemeClr val="tx1"/>
                </a:solidFill>
              </a:rPr>
              <a:t> </a:t>
            </a:r>
            <a:r>
              <a:rPr lang="cs-CZ" sz="3000" b="1" dirty="0">
                <a:solidFill>
                  <a:schemeClr val="tx1"/>
                </a:solidFill>
              </a:rPr>
              <a:t>V jednotlivých skupinách podle odstavců 1 až 3 se úhrada daně použije nejdříve na splatné daňové pohledávky s dřívějším datem splatnosti.</a:t>
            </a:r>
          </a:p>
          <a:p>
            <a:pPr marL="0" marR="0" lvl="0" indent="0" algn="just" rtl="0">
              <a:lnSpc>
                <a:spcPct val="100000"/>
              </a:lnSpc>
              <a:spcBef>
                <a:spcPts val="0"/>
              </a:spcBef>
              <a:spcAft>
                <a:spcPts val="0"/>
              </a:spcAft>
              <a:buClr>
                <a:srgbClr val="000000"/>
              </a:buClr>
              <a:buSzPts val="500"/>
              <a:buFont typeface="Arial"/>
              <a:buNone/>
            </a:pPr>
            <a:endParaRPr sz="3000" b="1" dirty="0"/>
          </a:p>
        </p:txBody>
      </p:sp>
    </p:spTree>
    <p:extLst>
      <p:ext uri="{BB962C8B-B14F-4D97-AF65-F5344CB8AC3E}">
        <p14:creationId xmlns:p14="http://schemas.microsoft.com/office/powerpoint/2010/main" val="351759780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F448285-4DBD-E269-BE2E-BCBF4714F1B6}"/>
              </a:ext>
            </a:extLst>
          </p:cNvPr>
          <p:cNvPicPr>
            <a:picLocks noChangeAspect="1"/>
          </p:cNvPicPr>
          <p:nvPr/>
        </p:nvPicPr>
        <p:blipFill>
          <a:blip r:embed="rId2"/>
          <a:stretch>
            <a:fillRect/>
          </a:stretch>
        </p:blipFill>
        <p:spPr>
          <a:xfrm>
            <a:off x="108143" y="0"/>
            <a:ext cx="12083857" cy="6858000"/>
          </a:xfrm>
          <a:prstGeom prst="rect">
            <a:avLst/>
          </a:prstGeom>
        </p:spPr>
      </p:pic>
    </p:spTree>
    <p:extLst>
      <p:ext uri="{BB962C8B-B14F-4D97-AF65-F5344CB8AC3E}">
        <p14:creationId xmlns:p14="http://schemas.microsoft.com/office/powerpoint/2010/main" val="13156080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dirty="0">
                <a:solidFill>
                  <a:schemeClr val="dk1"/>
                </a:solidFill>
                <a:latin typeface="Century Gothic"/>
                <a:ea typeface="Century Gothic"/>
                <a:cs typeface="Century Gothic"/>
                <a:sym typeface="Century Gothic"/>
              </a:rPr>
              <a:t>Insolvence a pohledávky za majetkovou podstatou</a:t>
            </a:r>
            <a:endParaRPr dirty="0"/>
          </a:p>
        </p:txBody>
      </p:sp>
    </p:spTree>
    <p:extLst>
      <p:ext uri="{BB962C8B-B14F-4D97-AF65-F5344CB8AC3E}">
        <p14:creationId xmlns:p14="http://schemas.microsoft.com/office/powerpoint/2010/main" val="3726042736"/>
      </p:ext>
    </p:extLst>
  </p:cSld>
  <p:clrMapOvr>
    <a:masterClrMapping/>
  </p:clrMapOvr>
  <p:transition>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0"/>
          <p:cNvSpPr txBox="1"/>
          <p:nvPr/>
        </p:nvSpPr>
        <p:spPr>
          <a:xfrm>
            <a:off x="3052201" y="675225"/>
            <a:ext cx="8316600" cy="4801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900"/>
              <a:buFont typeface="Arial"/>
              <a:buNone/>
            </a:pPr>
            <a:r>
              <a:rPr lang="cs-CZ" sz="3600" b="1" i="0" u="none" strike="noStrike" cap="none" dirty="0">
                <a:solidFill>
                  <a:srgbClr val="FF0000"/>
                </a:solidFill>
                <a:latin typeface="Arial"/>
                <a:ea typeface="Arial"/>
                <a:cs typeface="Arial"/>
                <a:sym typeface="Arial"/>
              </a:rPr>
              <a:t>§ 168 Pohledávky za majetkovou podstatou</a:t>
            </a:r>
            <a:endParaRPr dirty="0"/>
          </a:p>
          <a:p>
            <a:pPr marL="0" marR="0" lvl="0" indent="0" algn="ctr" rtl="0">
              <a:lnSpc>
                <a:spcPct val="100000"/>
              </a:lnSpc>
              <a:spcBef>
                <a:spcPts val="0"/>
              </a:spcBef>
              <a:spcAft>
                <a:spcPts val="0"/>
              </a:spcAft>
              <a:buClr>
                <a:schemeClr val="dk1"/>
              </a:buClr>
              <a:buSzPts val="9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Odst. 2 Pohledávkami za majetkovou podstatou, pokud vznikly po rozhodnutí o úpadku, jsou</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900"/>
              <a:buFont typeface="Arial"/>
              <a:buNone/>
            </a:pPr>
            <a:r>
              <a:rPr lang="cs-CZ" sz="3600" b="1" i="0" u="none" strike="noStrike" cap="none" dirty="0">
                <a:solidFill>
                  <a:srgbClr val="FF0000"/>
                </a:solidFill>
                <a:latin typeface="Arial"/>
                <a:ea typeface="Arial"/>
                <a:cs typeface="Arial"/>
                <a:sym typeface="Arial"/>
              </a:rPr>
              <a:t>e) daně, poplatky a jiná obdobná plnění, pojistné </a:t>
            </a:r>
            <a:r>
              <a:rPr lang="cs-CZ" sz="36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spd="slow">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CADBAE2-3170-E9B0-CBAB-197625BECBA2}"/>
              </a:ext>
            </a:extLst>
          </p:cNvPr>
          <p:cNvSpPr txBox="1"/>
          <p:nvPr/>
        </p:nvSpPr>
        <p:spPr>
          <a:xfrm>
            <a:off x="951721" y="251927"/>
            <a:ext cx="10711543" cy="5693866"/>
          </a:xfrm>
          <a:prstGeom prst="rect">
            <a:avLst/>
          </a:prstGeom>
          <a:noFill/>
        </p:spPr>
        <p:txBody>
          <a:bodyPr wrap="square">
            <a:spAutoFit/>
          </a:bodyPr>
          <a:lstStyle/>
          <a:p>
            <a:pPr algn="l"/>
            <a:r>
              <a:rPr lang="cs-CZ" sz="2800" b="0" i="0" dirty="0">
                <a:solidFill>
                  <a:srgbClr val="000000"/>
                </a:solidFill>
                <a:effectLst/>
                <a:latin typeface="Arial" panose="020B0604020202020204" pitchFamily="34" charset="0"/>
              </a:rPr>
              <a:t>Pohledávka vzniklá po rozhodnutí o úpadku dlužníka z titulu přeplatku na dávce pěstounské péče není pohledávkou za majetkovou podstatou ve smyslu ustanovení § 168 odst. 2 písm. e/ insolvenčního zákona. Veřejnoprávní pohledávka, která vznikla po rozhodnutí o úpadku dlužníka, není ve smyslu ustanovení </a:t>
            </a:r>
            <a:r>
              <a:rPr lang="cs-CZ" sz="2800" b="0" i="0" u="none" strike="noStrike" dirty="0">
                <a:solidFill>
                  <a:srgbClr val="15679C"/>
                </a:solidFill>
                <a:effectLst/>
                <a:latin typeface="Arial" panose="020B0604020202020204" pitchFamily="34" charset="0"/>
                <a:hlinkClick r:id="rId2"/>
              </a:rPr>
              <a:t>§ 168 odst. 2 písm. e/</a:t>
            </a:r>
            <a:r>
              <a:rPr lang="cs-CZ" sz="2800" b="0" i="0" dirty="0">
                <a:solidFill>
                  <a:srgbClr val="000000"/>
                </a:solidFill>
                <a:effectLst/>
                <a:latin typeface="Arial" panose="020B0604020202020204" pitchFamily="34" charset="0"/>
              </a:rPr>
              <a:t> </a:t>
            </a:r>
            <a:r>
              <a:rPr lang="cs-CZ" sz="2800" b="0" i="0" u="none" strike="noStrike" dirty="0">
                <a:solidFill>
                  <a:srgbClr val="15679C"/>
                </a:solidFill>
                <a:effectLst/>
                <a:latin typeface="Arial" panose="020B0604020202020204" pitchFamily="34" charset="0"/>
                <a:hlinkClick r:id="rId3"/>
              </a:rPr>
              <a:t>insolvenčního zákona</a:t>
            </a:r>
            <a:r>
              <a:rPr lang="cs-CZ" sz="2800" b="0" i="0" dirty="0">
                <a:solidFill>
                  <a:srgbClr val="000000"/>
                </a:solidFill>
                <a:effectLst/>
                <a:latin typeface="Arial" panose="020B0604020202020204" pitchFamily="34" charset="0"/>
              </a:rPr>
              <a:t> daní, poplatkem nebo jiným obdobným peněžitým plněním jen proto, že ve smyslu </a:t>
            </a:r>
            <a:r>
              <a:rPr lang="cs-CZ" sz="2800" b="0" i="0" u="none" strike="noStrike" dirty="0">
                <a:solidFill>
                  <a:srgbClr val="15679C"/>
                </a:solidFill>
                <a:effectLst/>
                <a:latin typeface="Arial" panose="020B0604020202020204" pitchFamily="34" charset="0"/>
                <a:hlinkClick r:id="rId4"/>
              </a:rPr>
              <a:t>§ 2 odst. 3 písm. b/</a:t>
            </a:r>
            <a:r>
              <a:rPr lang="cs-CZ" sz="2800" b="0" i="0" dirty="0">
                <a:solidFill>
                  <a:srgbClr val="000000"/>
                </a:solidFill>
                <a:effectLst/>
                <a:latin typeface="Arial" panose="020B0604020202020204" pitchFamily="34" charset="0"/>
              </a:rPr>
              <a:t> </a:t>
            </a:r>
            <a:r>
              <a:rPr lang="cs-CZ" sz="2800" b="0" i="0" u="none" strike="noStrike" dirty="0">
                <a:solidFill>
                  <a:srgbClr val="15679C"/>
                </a:solidFill>
                <a:effectLst/>
                <a:latin typeface="Arial" panose="020B0604020202020204" pitchFamily="34" charset="0"/>
                <a:hlinkClick r:id="rId5"/>
              </a:rPr>
              <a:t>daňového řádu</a:t>
            </a:r>
            <a:r>
              <a:rPr lang="cs-CZ" sz="2800" b="0" i="0" dirty="0">
                <a:solidFill>
                  <a:srgbClr val="000000"/>
                </a:solidFill>
                <a:effectLst/>
                <a:latin typeface="Arial" panose="020B0604020202020204" pitchFamily="34" charset="0"/>
              </a:rPr>
              <a:t> se pro účely </a:t>
            </a:r>
            <a:r>
              <a:rPr lang="cs-CZ" sz="2800" b="0" i="0" u="none" strike="noStrike" dirty="0">
                <a:solidFill>
                  <a:srgbClr val="15679C"/>
                </a:solidFill>
                <a:effectLst/>
                <a:latin typeface="Arial" panose="020B0604020202020204" pitchFamily="34" charset="0"/>
                <a:hlinkClick r:id="rId5"/>
              </a:rPr>
              <a:t>daňového řádu</a:t>
            </a:r>
            <a:r>
              <a:rPr lang="cs-CZ" sz="2800" b="0" i="0" dirty="0">
                <a:solidFill>
                  <a:srgbClr val="000000"/>
                </a:solidFill>
                <a:effectLst/>
                <a:latin typeface="Arial" panose="020B0604020202020204" pitchFamily="34" charset="0"/>
              </a:rPr>
              <a:t> rozumí daní peněžité plnění, pokud zákon stanoví, že se při jeho správě postupuje podle </a:t>
            </a:r>
            <a:r>
              <a:rPr lang="cs-CZ" sz="2800" b="0" i="0" u="none" strike="noStrike" dirty="0">
                <a:solidFill>
                  <a:srgbClr val="15679C"/>
                </a:solidFill>
                <a:effectLst/>
                <a:latin typeface="Arial" panose="020B0604020202020204" pitchFamily="34" charset="0"/>
                <a:hlinkClick r:id="rId5"/>
              </a:rPr>
              <a:t>daňového řádu</a:t>
            </a:r>
            <a:r>
              <a:rPr lang="cs-CZ" sz="2800" b="0" i="0" dirty="0">
                <a:solidFill>
                  <a:srgbClr val="000000"/>
                </a:solidFill>
                <a:effectLst/>
                <a:latin typeface="Arial" panose="020B0604020202020204" pitchFamily="34" charset="0"/>
              </a:rPr>
              <a:t>.</a:t>
            </a:r>
          </a:p>
          <a:p>
            <a:pPr algn="l"/>
            <a:endParaRPr lang="cs-CZ" sz="2800" dirty="0">
              <a:latin typeface="Arial" panose="020B0604020202020204" pitchFamily="34" charset="0"/>
            </a:endParaRPr>
          </a:p>
          <a:p>
            <a:r>
              <a:rPr lang="cs-CZ" sz="2800" b="0" i="0" dirty="0">
                <a:solidFill>
                  <a:srgbClr val="000000"/>
                </a:solidFill>
                <a:effectLst/>
                <a:latin typeface="Arial" panose="020B0604020202020204" pitchFamily="34" charset="0"/>
              </a:rPr>
              <a:t>(29 </a:t>
            </a:r>
            <a:r>
              <a:rPr lang="cs-CZ" sz="2800" b="0" i="0" dirty="0" err="1">
                <a:solidFill>
                  <a:srgbClr val="000000"/>
                </a:solidFill>
                <a:effectLst/>
                <a:latin typeface="Arial" panose="020B0604020202020204" pitchFamily="34" charset="0"/>
              </a:rPr>
              <a:t>ICdo</a:t>
            </a:r>
            <a:r>
              <a:rPr lang="cs-CZ" sz="2800" b="0" i="0" dirty="0">
                <a:solidFill>
                  <a:srgbClr val="000000"/>
                </a:solidFill>
                <a:effectLst/>
                <a:latin typeface="Arial" panose="020B0604020202020204" pitchFamily="34" charset="0"/>
              </a:rPr>
              <a:t> 23/2016 - Rozsudek </a:t>
            </a:r>
            <a:r>
              <a:rPr lang="cs-CZ" sz="2800" b="0" i="1" dirty="0">
                <a:solidFill>
                  <a:srgbClr val="000000"/>
                </a:solidFill>
                <a:effectLst/>
                <a:latin typeface="Arial" panose="020B0604020202020204" pitchFamily="34" charset="0"/>
              </a:rPr>
              <a:t>NS</a:t>
            </a:r>
            <a:r>
              <a:rPr lang="cs-CZ" sz="2800" b="0" i="0" dirty="0">
                <a:solidFill>
                  <a:srgbClr val="000000"/>
                </a:solidFill>
                <a:effectLst/>
                <a:latin typeface="Arial" panose="020B0604020202020204" pitchFamily="34" charset="0"/>
              </a:rPr>
              <a:t> ze dne 27.03.2018)</a:t>
            </a:r>
          </a:p>
          <a:p>
            <a:pPr algn="l"/>
            <a:endParaRPr lang="cs-CZ"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3246148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1"/>
          <p:cNvSpPr txBox="1"/>
          <p:nvPr/>
        </p:nvSpPr>
        <p:spPr>
          <a:xfrm>
            <a:off x="2277979" y="625100"/>
            <a:ext cx="9445119" cy="501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800"/>
              <a:buFont typeface="Century Gothic"/>
              <a:buNone/>
            </a:pPr>
            <a:r>
              <a:rPr lang="cs-CZ" sz="3200" b="1" i="0" u="none" strike="noStrike" cap="none" dirty="0">
                <a:solidFill>
                  <a:srgbClr val="FF0000"/>
                </a:solidFill>
                <a:latin typeface="Century Gothic"/>
                <a:ea typeface="Century Gothic"/>
                <a:cs typeface="Century Gothic"/>
                <a:sym typeface="Century Gothic"/>
              </a:rPr>
              <a:t>Jiné způsoby uplatňování pohledávek</a:t>
            </a:r>
            <a:endParaRPr dirty="0"/>
          </a:p>
          <a:p>
            <a:pPr marL="0" marR="0" lvl="0" indent="0" algn="l" rtl="0">
              <a:lnSpc>
                <a:spcPct val="100000"/>
              </a:lnSpc>
              <a:spcBef>
                <a:spcPts val="0"/>
              </a:spcBef>
              <a:spcAft>
                <a:spcPts val="0"/>
              </a:spcAft>
              <a:buClr>
                <a:srgbClr val="FF0000"/>
              </a:buClr>
              <a:buSzPts val="800"/>
              <a:buFont typeface="Century Gothic"/>
              <a:buNone/>
            </a:pPr>
            <a:r>
              <a:rPr lang="cs-CZ" sz="3200" b="1" i="0" u="none" strike="noStrike" cap="none" dirty="0">
                <a:solidFill>
                  <a:srgbClr val="FF0000"/>
                </a:solidFill>
                <a:latin typeface="Century Gothic"/>
                <a:ea typeface="Century Gothic"/>
                <a:cs typeface="Century Gothic"/>
                <a:sym typeface="Century Gothic"/>
              </a:rPr>
              <a:t>§ 203</a:t>
            </a:r>
            <a:endParaRPr dirty="0"/>
          </a:p>
          <a:p>
            <a:pPr marL="0" marR="0" lvl="0" indent="0" algn="l" rtl="0">
              <a:lnSpc>
                <a:spcPct val="100000"/>
              </a:lnSpc>
              <a:spcBef>
                <a:spcPts val="0"/>
              </a:spcBef>
              <a:spcAft>
                <a:spcPts val="0"/>
              </a:spcAft>
              <a:buClr>
                <a:srgbClr val="000000"/>
              </a:buClr>
              <a:buSzPts val="800"/>
              <a:buFont typeface="Arial"/>
              <a:buNone/>
            </a:pPr>
            <a:endParaRPr sz="32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800"/>
              <a:buFont typeface="Century Gothic"/>
              <a:buNone/>
            </a:pPr>
            <a:r>
              <a:rPr lang="cs-CZ" sz="3200" b="1" i="0" u="none" strike="noStrike" cap="none" dirty="0">
                <a:solidFill>
                  <a:schemeClr val="dk1"/>
                </a:solidFill>
                <a:latin typeface="Century Gothic"/>
                <a:ea typeface="Century Gothic"/>
                <a:cs typeface="Century Gothic"/>
                <a:sym typeface="Century Gothic"/>
              </a:rPr>
              <a:t>(1)</a:t>
            </a:r>
            <a:r>
              <a:rPr lang="cs-CZ" sz="3200" b="0" i="0" u="none" strike="noStrike" cap="none" dirty="0">
                <a:solidFill>
                  <a:schemeClr val="dk1"/>
                </a:solidFill>
                <a:latin typeface="Century Gothic"/>
                <a:ea typeface="Century Gothic"/>
                <a:cs typeface="Century Gothic"/>
                <a:sym typeface="Century Gothic"/>
              </a:rPr>
              <a:t> Není-li dále stanoveno jinak, pohledávky za majetkovou podstatou a pohledávky jim postavené na roveň se uplatňují písemně vůči osobě s dispozičními oprávněními. O uplatnění takové pohledávky věřitel současně vždy vyrozumí insolvenčního správce; náležitosti tohoto vyrozumění stanoví prováděcí právní předpis.</a:t>
            </a:r>
            <a:endParaRPr dirty="0"/>
          </a:p>
        </p:txBody>
      </p:sp>
    </p:spTree>
  </p:cSld>
  <p:clrMapOvr>
    <a:masterClrMapping/>
  </p:clrMapOvr>
  <p:transition spd="slow">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2"/>
          <p:cNvSpPr txBox="1"/>
          <p:nvPr/>
        </p:nvSpPr>
        <p:spPr>
          <a:xfrm>
            <a:off x="2245895" y="457200"/>
            <a:ext cx="9946155" cy="618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900"/>
              <a:buFont typeface="Arial"/>
              <a:buNone/>
            </a:pPr>
            <a:r>
              <a:rPr lang="cs-CZ" sz="3600" b="1" i="0" u="none" strike="noStrike" cap="none" dirty="0">
                <a:solidFill>
                  <a:srgbClr val="FF0000"/>
                </a:solidFill>
                <a:latin typeface="Arial"/>
                <a:ea typeface="Arial"/>
                <a:cs typeface="Arial"/>
                <a:sym typeface="Arial"/>
              </a:rPr>
              <a:t>Předpis č. 311/2007 Sb. Vyhláška o jednacím řádu pro insolvenční řízení a kterou se provádějí některá ustanovení insolvenčního zákona</a:t>
            </a:r>
            <a:endParaRPr dirty="0"/>
          </a:p>
          <a:p>
            <a:pPr marL="0" marR="0" lvl="0" indent="0" algn="l" rtl="0">
              <a:lnSpc>
                <a:spcPct val="100000"/>
              </a:lnSpc>
              <a:spcBef>
                <a:spcPts val="0"/>
              </a:spcBef>
              <a:spcAft>
                <a:spcPts val="0"/>
              </a:spcAft>
              <a:buClr>
                <a:srgbClr val="000000"/>
              </a:buClr>
              <a:buSzPts val="900"/>
              <a:buFont typeface="Arial"/>
              <a:buNone/>
            </a:pPr>
            <a:endParaRPr sz="3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3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cs-CZ" sz="3600" b="1" i="0" u="none" strike="noStrike" cap="none" dirty="0">
                <a:solidFill>
                  <a:schemeClr val="dk1"/>
                </a:solidFill>
                <a:latin typeface="Arial"/>
                <a:ea typeface="Arial"/>
                <a:cs typeface="Arial"/>
                <a:sym typeface="Arial"/>
              </a:rPr>
              <a:t>§ 21a</a:t>
            </a:r>
            <a:endParaRPr dirty="0"/>
          </a:p>
          <a:p>
            <a:pPr marL="0" marR="0" lvl="0" indent="0" algn="l" rtl="0">
              <a:lnSpc>
                <a:spcPct val="100000"/>
              </a:lnSpc>
              <a:spcBef>
                <a:spcPts val="0"/>
              </a:spcBef>
              <a:spcAft>
                <a:spcPts val="0"/>
              </a:spcAft>
              <a:buClr>
                <a:schemeClr val="dk1"/>
              </a:buClr>
              <a:buSzPts val="900"/>
              <a:buFont typeface="Arial"/>
              <a:buNone/>
            </a:pPr>
            <a:r>
              <a:rPr lang="cs-CZ" sz="3600" b="1" i="0" u="none" strike="noStrike" cap="none" dirty="0">
                <a:solidFill>
                  <a:schemeClr val="dk1"/>
                </a:solidFill>
                <a:latin typeface="Arial"/>
                <a:ea typeface="Arial"/>
                <a:cs typeface="Arial"/>
                <a:sym typeface="Arial"/>
              </a:rPr>
              <a:t>Vyrozumění o uplatnění pohledávky za majetkovou podstatou nebo pohledávky jí postavené na roveň</a:t>
            </a:r>
            <a:endParaRPr dirty="0"/>
          </a:p>
          <a:p>
            <a:pPr marL="0" marR="0" lvl="0" indent="0" algn="l" rtl="0">
              <a:lnSpc>
                <a:spcPct val="100000"/>
              </a:lnSpc>
              <a:spcBef>
                <a:spcPts val="0"/>
              </a:spcBef>
              <a:spcAft>
                <a:spcPts val="0"/>
              </a:spcAft>
              <a:buClr>
                <a:srgbClr val="000000"/>
              </a:buClr>
              <a:buSzPts val="450"/>
              <a:buFont typeface="Arial"/>
              <a:buNone/>
            </a:pPr>
            <a:endParaRPr sz="18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
              <a:buFont typeface="Arial"/>
              <a:buNone/>
            </a:pPr>
            <a:endParaRPr sz="1800" b="1" i="0" u="none" strike="noStrike" cap="none" dirty="0">
              <a:solidFill>
                <a:schemeClr val="dk1"/>
              </a:solidFill>
              <a:latin typeface="Arial"/>
              <a:ea typeface="Arial"/>
              <a:cs typeface="Arial"/>
              <a:sym typeface="Arial"/>
            </a:endParaRPr>
          </a:p>
        </p:txBody>
      </p:sp>
    </p:spTree>
  </p:cSld>
  <p:clrMapOvr>
    <a:masterClrMapping/>
  </p:clrMapOvr>
  <p:transition spd="slow">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6"/>
          <p:cNvSpPr/>
          <p:nvPr/>
        </p:nvSpPr>
        <p:spPr>
          <a:xfrm>
            <a:off x="1010653" y="0"/>
            <a:ext cx="10945671" cy="550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50"/>
              <a:buFont typeface="Arial"/>
              <a:buNone/>
            </a:pPr>
            <a:r>
              <a:rPr lang="cs-CZ" sz="3000" b="1" i="0" u="sng" strike="noStrike" cap="none" dirty="0">
                <a:solidFill>
                  <a:schemeClr val="hlink"/>
                </a:solidFill>
                <a:latin typeface="Arial"/>
                <a:ea typeface="Arial"/>
                <a:cs typeface="Arial"/>
                <a:sym typeface="Arial"/>
                <a:hlinkClick r:id="rId3"/>
              </a:rPr>
              <a:t>§ 409</a:t>
            </a:r>
            <a:endParaRPr sz="3000" dirty="0"/>
          </a:p>
          <a:p>
            <a:pPr marL="0" marR="0" lvl="0" indent="0" algn="l" rtl="0">
              <a:lnSpc>
                <a:spcPct val="100000"/>
              </a:lnSpc>
              <a:spcBef>
                <a:spcPts val="0"/>
              </a:spcBef>
              <a:spcAft>
                <a:spcPts val="0"/>
              </a:spcAft>
              <a:buClr>
                <a:srgbClr val="000000"/>
              </a:buClr>
              <a:buSzPts val="550"/>
              <a:buFont typeface="Arial"/>
              <a:buNone/>
            </a:pPr>
            <a:r>
              <a:rPr lang="cs-CZ" sz="3000" b="0" i="1" u="none" strike="noStrike" cap="none" dirty="0">
                <a:solidFill>
                  <a:srgbClr val="000000"/>
                </a:solidFill>
                <a:latin typeface="Arial"/>
                <a:ea typeface="Arial"/>
                <a:cs typeface="Arial"/>
                <a:sym typeface="Arial"/>
              </a:rPr>
              <a:t>(1)</a:t>
            </a:r>
            <a:r>
              <a:rPr lang="cs-CZ" sz="3000" b="0" i="0" u="none" strike="noStrike" cap="none" dirty="0">
                <a:solidFill>
                  <a:srgbClr val="000000"/>
                </a:solidFill>
                <a:latin typeface="Open Sans"/>
                <a:ea typeface="Open Sans"/>
                <a:cs typeface="Open Sans"/>
                <a:sym typeface="Open Sans"/>
              </a:rPr>
              <a:t> Od schválení oddlužení plněním splátkového kalendáře má dispoziční oprávnění k příjmům, které získá po schválení oddlužení, dlužník. S takto nabytými příjmy je dlužník povinen naložit způsobem uvedeným v rozhodnutí o schválení oddlužení plněním splátkového kalendáře.</a:t>
            </a:r>
            <a:endParaRPr sz="3000" dirty="0"/>
          </a:p>
          <a:p>
            <a:pPr marL="0" marR="0" lvl="0" indent="0" algn="l" rtl="0">
              <a:lnSpc>
                <a:spcPct val="100000"/>
              </a:lnSpc>
              <a:spcBef>
                <a:spcPts val="0"/>
              </a:spcBef>
              <a:spcAft>
                <a:spcPts val="0"/>
              </a:spcAft>
              <a:buClr>
                <a:schemeClr val="dk1"/>
              </a:buClr>
              <a:buSzPts val="550"/>
              <a:buFont typeface="Arial"/>
              <a:buNone/>
            </a:pPr>
            <a:endParaRPr sz="3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550"/>
              <a:buFont typeface="Arial"/>
              <a:buNone/>
            </a:pPr>
            <a:r>
              <a:rPr lang="cs-CZ" sz="3000" b="0" i="1" u="none" strike="noStrike" cap="none" dirty="0">
                <a:solidFill>
                  <a:srgbClr val="000000"/>
                </a:solidFill>
                <a:latin typeface="Arial"/>
                <a:ea typeface="Arial"/>
                <a:cs typeface="Arial"/>
                <a:sym typeface="Arial"/>
              </a:rPr>
              <a:t>(2)</a:t>
            </a:r>
            <a:r>
              <a:rPr lang="cs-CZ" sz="3000" b="0" i="0" u="none" strike="noStrike" cap="none" dirty="0">
                <a:solidFill>
                  <a:srgbClr val="000000"/>
                </a:solidFill>
                <a:latin typeface="Open Sans"/>
                <a:ea typeface="Open Sans"/>
                <a:cs typeface="Open Sans"/>
                <a:sym typeface="Open Sans"/>
              </a:rPr>
              <a:t> Dispoziční oprávnění k majetku, náležejícímu do majetkové podstaty v době schválení oddlužení, včetně toho majetku, s nímž dlužník nemohl dosud nakládat v důsledku účinků nařízení nebo zahájení výkonu rozhodnutí nebo exekuce, má od právní moci rozhodnutí o schválení oddlužení plněním splátkového kalendáře dlužník; </a:t>
            </a:r>
            <a:endParaRPr sz="3000" dirty="0"/>
          </a:p>
        </p:txBody>
      </p:sp>
    </p:spTree>
  </p:cSld>
  <p:clrMapOvr>
    <a:masterClrMapping/>
  </p:clrMapOvr>
  <p:transition spd="slow">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4"/>
          <p:cNvSpPr txBox="1"/>
          <p:nvPr/>
        </p:nvSpPr>
        <p:spPr>
          <a:xfrm>
            <a:off x="1668379" y="425256"/>
            <a:ext cx="10263408" cy="550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 203a</a:t>
            </a:r>
            <a:endParaRPr dirty="0"/>
          </a:p>
          <a:p>
            <a:pPr marL="0" marR="0" lvl="0" indent="0" algn="l" rtl="0">
              <a:lnSpc>
                <a:spcPct val="100000"/>
              </a:lnSpc>
              <a:spcBef>
                <a:spcPts val="0"/>
              </a:spcBef>
              <a:spcAft>
                <a:spcPts val="0"/>
              </a:spcAft>
              <a:buClr>
                <a:schemeClr val="dk1"/>
              </a:buClr>
              <a:buSzPts val="800"/>
              <a:buFont typeface="Arial"/>
              <a:buNone/>
            </a:pPr>
            <a:endParaRPr sz="3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V pochybnostech, zda pohledávka uplatněná  věřitelem je pohledávkou za majetkovou podstatou nebo pohledávkou na roveň postavenou (a obdobně v pochybnostech o tom, zda jde o pohledávku vyloučenou z uspokojení v insolvenčním řízení), uloží insolvenční soud, v souladu s výše uvedeným, věřiteli povinnost podat žalobu o určení pořadí uplatněné pohledávky proti insolvenčnímu správci (nikoli vůči osobě s dispozičním oprávněním).</a:t>
            </a:r>
            <a:endParaRPr dirty="0"/>
          </a:p>
        </p:txBody>
      </p:sp>
    </p:spTree>
  </p:cSld>
  <p:clrMapOvr>
    <a:masterClrMapping/>
  </p:clrMapOvr>
  <p:transition spd="slow">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77" descr="http://jak-na-dluhy.cz/wp-content/uploads/jak-na-dluhy-018.jpg"/>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30" name="Google Shape;530;p77"/>
          <p:cNvSpPr txBox="1"/>
          <p:nvPr/>
        </p:nvSpPr>
        <p:spPr>
          <a:xfrm>
            <a:off x="4595814" y="142876"/>
            <a:ext cx="5538787"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700"/>
              <a:buFont typeface="Arial"/>
              <a:buNone/>
            </a:pPr>
            <a:r>
              <a:rPr lang="cs-CZ" sz="2800" b="1" i="0" u="none" strike="noStrike" cap="none">
                <a:solidFill>
                  <a:srgbClr val="FF0000"/>
                </a:solidFill>
                <a:latin typeface="Arial"/>
                <a:ea typeface="Arial"/>
                <a:cs typeface="Arial"/>
                <a:sym typeface="Arial"/>
              </a:rPr>
              <a:t>Zrušení schváleného oddlužení</a:t>
            </a:r>
            <a:endParaRPr/>
          </a:p>
        </p:txBody>
      </p:sp>
    </p:spTree>
  </p:cSld>
  <p:clrMapOvr>
    <a:masterClrMapping/>
  </p:clrMapOvr>
  <p:transition spd="slow">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9"/>
          <p:cNvSpPr txBox="1"/>
          <p:nvPr/>
        </p:nvSpPr>
        <p:spPr>
          <a:xfrm>
            <a:off x="1251284" y="19200"/>
            <a:ext cx="10988716" cy="6819600"/>
          </a:xfrm>
          <a:prstGeom prst="rect">
            <a:avLst/>
          </a:prstGeom>
          <a:noFill/>
          <a:ln>
            <a:noFill/>
          </a:ln>
        </p:spPr>
        <p:txBody>
          <a:bodyPr spcFirstLastPara="1" wrap="square" lIns="91425" tIns="91425" rIns="91425" bIns="91425" anchor="t" anchorCtr="0">
            <a:noAutofit/>
          </a:bodyPr>
          <a:lstStyle/>
          <a:p>
            <a:r>
              <a:rPr lang="cs-CZ" sz="3000" b="1" dirty="0"/>
              <a:t>§ 418</a:t>
            </a:r>
          </a:p>
          <a:p>
            <a:r>
              <a:rPr lang="cs-CZ" sz="3000" b="1" dirty="0"/>
              <a:t>Zrušení schváleného oddlužení</a:t>
            </a:r>
          </a:p>
          <a:p>
            <a:r>
              <a:rPr lang="cs-CZ" sz="3000" b="1" dirty="0"/>
              <a:t>(1)</a:t>
            </a:r>
            <a:r>
              <a:rPr lang="cs-CZ" sz="3000" dirty="0"/>
              <a:t> Insolvenční soud schválené oddlužení zruší a současně rozhodne o způsobu řešení dlužníkova úpadku konkursem, jestliže</a:t>
            </a:r>
          </a:p>
          <a:p>
            <a:r>
              <a:rPr lang="cs-CZ" sz="3000" b="1" dirty="0"/>
              <a:t>a)</a:t>
            </a:r>
            <a:r>
              <a:rPr lang="cs-CZ" sz="3000" dirty="0"/>
              <a:t> dlužník neplní podstatné povinnosti podle schváleného způsobu oddlužení, nebo</a:t>
            </a:r>
          </a:p>
          <a:p>
            <a:r>
              <a:rPr lang="cs-CZ" sz="3000" b="1" dirty="0"/>
              <a:t>b)</a:t>
            </a:r>
            <a:r>
              <a:rPr lang="cs-CZ" sz="3000" dirty="0"/>
              <a:t> </a:t>
            </a:r>
            <a:r>
              <a:rPr lang="cs-CZ" sz="3000" b="1" dirty="0"/>
              <a:t>v důsledku zaviněného jednání vznikl dlužníku po schválení oddlužení peněžitý závazek po dobu delší 30 dnů po lhůtě splatnosti</a:t>
            </a:r>
            <a:r>
              <a:rPr lang="cs-CZ" sz="3000" dirty="0"/>
              <a:t>, nebo</a:t>
            </a:r>
          </a:p>
          <a:p>
            <a:r>
              <a:rPr lang="cs-CZ" sz="3000" b="1" dirty="0"/>
              <a:t>c)</a:t>
            </a:r>
            <a:r>
              <a:rPr lang="cs-CZ" sz="3000" dirty="0"/>
              <a:t> dlužník není v důsledku okolností, které zavinil, po dobu delší než 3 měsíce schopen splácet v plné výši ani pohledávky podle § 395 odst. 1 písm. b), jestliže vznikly po rozhodnutí o úpadku, anebo</a:t>
            </a:r>
          </a:p>
          <a:p>
            <a:pPr marL="0" lvl="0" indent="0" algn="l" rtl="0">
              <a:spcBef>
                <a:spcPts val="0"/>
              </a:spcBef>
              <a:spcAft>
                <a:spcPts val="0"/>
              </a:spcAft>
              <a:buNone/>
            </a:pPr>
            <a:endParaRPr sz="2400" b="1" dirty="0">
              <a:solidFill>
                <a:schemeClr val="dk1"/>
              </a:solidFill>
            </a:endParaRPr>
          </a:p>
          <a:p>
            <a:pPr marL="0" lvl="0" indent="0" algn="l" rtl="0">
              <a:spcBef>
                <a:spcPts val="0"/>
              </a:spcBef>
              <a:spcAft>
                <a:spcPts val="0"/>
              </a:spcAft>
              <a:buNone/>
            </a:pPr>
            <a:endParaRPr sz="2400" b="1" dirty="0"/>
          </a:p>
          <a:p>
            <a:pPr marL="0" lvl="0" indent="0" algn="l" rtl="0">
              <a:spcBef>
                <a:spcPts val="0"/>
              </a:spcBef>
              <a:spcAft>
                <a:spcPts val="0"/>
              </a:spcAft>
              <a:buNone/>
            </a:pPr>
            <a:endParaRPr sz="2400" b="1"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8"/>
          <p:cNvSpPr/>
          <p:nvPr/>
        </p:nvSpPr>
        <p:spPr>
          <a:xfrm>
            <a:off x="1092956" y="220429"/>
            <a:ext cx="10827025" cy="6417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cs-CZ" sz="2800" b="1" i="0" u="sng" strike="noStrike" cap="none">
                <a:solidFill>
                  <a:schemeClr val="hlink"/>
                </a:solidFill>
                <a:latin typeface="Arial"/>
                <a:ea typeface="Arial"/>
                <a:cs typeface="Arial"/>
                <a:sym typeface="Arial"/>
                <a:hlinkClick r:id="rId3"/>
              </a:rPr>
              <a:t>§ 418</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(1)</a:t>
            </a:r>
            <a:r>
              <a:rPr lang="cs-CZ" sz="2800" b="0" i="0" u="none" strike="noStrike" cap="none">
                <a:solidFill>
                  <a:srgbClr val="000000"/>
                </a:solidFill>
                <a:latin typeface="Open Sans"/>
                <a:ea typeface="Open Sans"/>
                <a:cs typeface="Open Sans"/>
                <a:sym typeface="Open Sans"/>
              </a:rPr>
              <a:t> Insolvenční soud schválené oddlužení zruší a současně rozhodne o způsobu řešení dlužníkova úpadku konkursem, jestliže</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a)</a:t>
            </a:r>
            <a:r>
              <a:rPr lang="cs-CZ" sz="2800" b="0" i="0" u="none" strike="noStrike" cap="none">
                <a:solidFill>
                  <a:srgbClr val="000000"/>
                </a:solidFill>
                <a:latin typeface="Open Sans"/>
                <a:ea typeface="Open Sans"/>
                <a:cs typeface="Open Sans"/>
                <a:sym typeface="Open Sans"/>
              </a:rPr>
              <a:t> dlužník neplní podstatné povinnosti podle schváleného způsobu oddlužení, nebo</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b)</a:t>
            </a:r>
            <a:r>
              <a:rPr lang="cs-CZ" sz="2800" b="0" i="0" u="none" strike="noStrike" cap="none">
                <a:solidFill>
                  <a:srgbClr val="000000"/>
                </a:solidFill>
                <a:latin typeface="Open Sans"/>
                <a:ea typeface="Open Sans"/>
                <a:cs typeface="Open Sans"/>
                <a:sym typeface="Open Sans"/>
              </a:rPr>
              <a:t> se ukáže, že podstatnou část splátkového kalendáře nebude možné splnit, nebo</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c)</a:t>
            </a:r>
            <a:r>
              <a:rPr lang="cs-CZ" sz="2800" b="1" i="0" u="none" strike="noStrike" cap="none">
                <a:solidFill>
                  <a:srgbClr val="000000"/>
                </a:solidFill>
                <a:latin typeface="Open Sans"/>
                <a:ea typeface="Open Sans"/>
                <a:cs typeface="Open Sans"/>
                <a:sym typeface="Open Sans"/>
              </a:rPr>
              <a:t> v důsledku zaviněného jednání vznikl dlužníku po schválení oddlužení peněžitý závazek po dobu delší 30 dnů po lhůtě splatnosti, </a:t>
            </a:r>
            <a:r>
              <a:rPr lang="cs-CZ" sz="2800" b="0" i="0" u="none" strike="noStrike" cap="none">
                <a:solidFill>
                  <a:srgbClr val="000000"/>
                </a:solidFill>
                <a:latin typeface="Open Sans"/>
                <a:ea typeface="Open Sans"/>
                <a:cs typeface="Open Sans"/>
                <a:sym typeface="Open Sans"/>
              </a:rPr>
              <a:t>anebo</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d)</a:t>
            </a:r>
            <a:r>
              <a:rPr lang="cs-CZ" sz="2800" b="0" i="0" u="none" strike="noStrike" cap="none">
                <a:solidFill>
                  <a:srgbClr val="000000"/>
                </a:solidFill>
                <a:latin typeface="Open Sans"/>
                <a:ea typeface="Open Sans"/>
                <a:cs typeface="Open Sans"/>
                <a:sym typeface="Open Sans"/>
              </a:rPr>
              <a:t> to navrhne dlužník.</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(2)</a:t>
            </a:r>
            <a:r>
              <a:rPr lang="cs-CZ" sz="2800" b="0" i="0" u="none" strike="noStrike" cap="none">
                <a:solidFill>
                  <a:srgbClr val="000000"/>
                </a:solidFill>
                <a:latin typeface="Open Sans"/>
                <a:ea typeface="Open Sans"/>
                <a:cs typeface="Open Sans"/>
                <a:sym typeface="Open Sans"/>
              </a:rPr>
              <a:t> </a:t>
            </a:r>
            <a:r>
              <a:rPr lang="cs-CZ" sz="2800" b="1" i="0" u="none" strike="noStrike" cap="none">
                <a:solidFill>
                  <a:srgbClr val="000000"/>
                </a:solidFill>
                <a:latin typeface="Open Sans"/>
                <a:ea typeface="Open Sans"/>
                <a:cs typeface="Open Sans"/>
                <a:sym typeface="Open Sans"/>
              </a:rPr>
              <a:t>Má se za to, že dlužník zavinil vznik peněžitého závazku podle odstavce 1 písm. c), byl-li k jeho vymožení vůči dlužníku nařízen výkon rozhodnutí nebo exekuce.</a:t>
            </a:r>
            <a:endParaRPr/>
          </a:p>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rgbClr val="000000"/>
              </a:solidFill>
              <a:latin typeface="Open Sans"/>
              <a:ea typeface="Open Sans"/>
              <a:cs typeface="Open Sans"/>
              <a:sym typeface="Open Sans"/>
            </a:endParaRPr>
          </a:p>
        </p:txBody>
      </p:sp>
    </p:spTree>
  </p:cSld>
  <p:clrMapOvr>
    <a:masterClrMapping/>
  </p:clrMapOvr>
  <p:transition spd="slow">
    <p:fade thruBlk="1"/>
  </p:transition>
</p:sld>
</file>

<file path=ppt/theme/theme1.xml><?xml version="1.0" encoding="utf-8"?>
<a:theme xmlns:a="http://schemas.openxmlformats.org/drawingml/2006/main" name="Stébla">
  <a:themeElements>
    <a:clrScheme name="Stupně šedé">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12909</TotalTime>
  <Words>9792</Words>
  <Application>Microsoft Office PowerPoint</Application>
  <PresentationFormat>Širokoúhlá obrazovka</PresentationFormat>
  <Paragraphs>468</Paragraphs>
  <Slides>125</Slides>
  <Notes>58</Notes>
  <HiddenSlides>0</HiddenSlides>
  <MMClips>0</MMClips>
  <ScaleCrop>false</ScaleCrop>
  <HeadingPairs>
    <vt:vector size="8" baseType="variant">
      <vt:variant>
        <vt:lpstr>Použitá písma</vt:lpstr>
      </vt:variant>
      <vt:variant>
        <vt:i4>11</vt:i4>
      </vt:variant>
      <vt:variant>
        <vt:lpstr>Motiv</vt:lpstr>
      </vt:variant>
      <vt:variant>
        <vt:i4>1</vt:i4>
      </vt:variant>
      <vt:variant>
        <vt:lpstr>Vložené servery OLE</vt:lpstr>
      </vt:variant>
      <vt:variant>
        <vt:i4>2</vt:i4>
      </vt:variant>
      <vt:variant>
        <vt:lpstr>Nadpisy snímků</vt:lpstr>
      </vt:variant>
      <vt:variant>
        <vt:i4>125</vt:i4>
      </vt:variant>
    </vt:vector>
  </HeadingPairs>
  <TitlesOfParts>
    <vt:vector size="139" baseType="lpstr">
      <vt:lpstr>Open Sans</vt:lpstr>
      <vt:lpstr>Trebuchet MS</vt:lpstr>
      <vt:lpstr>EB Garamond</vt:lpstr>
      <vt:lpstr>ArialMT</vt:lpstr>
      <vt:lpstr>Slabo 27px</vt:lpstr>
      <vt:lpstr>Times New Roman</vt:lpstr>
      <vt:lpstr>Calibri</vt:lpstr>
      <vt:lpstr>Century Gothic</vt:lpstr>
      <vt:lpstr>Georgia</vt:lpstr>
      <vt:lpstr>Arial</vt:lpstr>
      <vt:lpstr>Noto Sans Symbols</vt:lpstr>
      <vt:lpstr>Stébla</vt:lpstr>
      <vt:lpstr>Visio.Drawing.15</vt:lpstr>
      <vt:lpstr>Adobe Acrobat Document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Vlastimil Veselý</dc:creator>
  <cp:lastModifiedBy>Vlastimil Veselý</cp:lastModifiedBy>
  <cp:revision>99</cp:revision>
  <dcterms:modified xsi:type="dcterms:W3CDTF">2024-01-22T19:52:35Z</dcterms:modified>
</cp:coreProperties>
</file>