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01"/>
  </p:notesMasterIdLst>
  <p:sldIdLst>
    <p:sldId id="627" r:id="rId2"/>
    <p:sldId id="680" r:id="rId3"/>
    <p:sldId id="395" r:id="rId4"/>
    <p:sldId id="409" r:id="rId5"/>
    <p:sldId id="406" r:id="rId6"/>
    <p:sldId id="414" r:id="rId7"/>
    <p:sldId id="580" r:id="rId8"/>
    <p:sldId id="262" r:id="rId9"/>
    <p:sldId id="264" r:id="rId10"/>
    <p:sldId id="416" r:id="rId11"/>
    <p:sldId id="261" r:id="rId12"/>
    <p:sldId id="275" r:id="rId13"/>
    <p:sldId id="417" r:id="rId14"/>
    <p:sldId id="581" r:id="rId15"/>
    <p:sldId id="418" r:id="rId16"/>
    <p:sldId id="582" r:id="rId17"/>
    <p:sldId id="266" r:id="rId18"/>
    <p:sldId id="583" r:id="rId19"/>
    <p:sldId id="584" r:id="rId20"/>
    <p:sldId id="419" r:id="rId21"/>
    <p:sldId id="422" r:id="rId22"/>
    <p:sldId id="585" r:id="rId23"/>
    <p:sldId id="587" r:id="rId24"/>
    <p:sldId id="588" r:id="rId25"/>
    <p:sldId id="589" r:id="rId26"/>
    <p:sldId id="590" r:id="rId27"/>
    <p:sldId id="591" r:id="rId28"/>
    <p:sldId id="592" r:id="rId29"/>
    <p:sldId id="586" r:id="rId30"/>
    <p:sldId id="270" r:id="rId31"/>
    <p:sldId id="593" r:id="rId32"/>
    <p:sldId id="594" r:id="rId33"/>
    <p:sldId id="420" r:id="rId34"/>
    <p:sldId id="595" r:id="rId35"/>
    <p:sldId id="649" r:id="rId36"/>
    <p:sldId id="596" r:id="rId37"/>
    <p:sldId id="408" r:id="rId38"/>
    <p:sldId id="421" r:id="rId39"/>
    <p:sldId id="597" r:id="rId40"/>
    <p:sldId id="599" r:id="rId41"/>
    <p:sldId id="598" r:id="rId42"/>
    <p:sldId id="423" r:id="rId43"/>
    <p:sldId id="413" r:id="rId44"/>
    <p:sldId id="650" r:id="rId45"/>
    <p:sldId id="317" r:id="rId46"/>
    <p:sldId id="601" r:id="rId47"/>
    <p:sldId id="424" r:id="rId48"/>
    <p:sldId id="425" r:id="rId49"/>
    <p:sldId id="600" r:id="rId50"/>
    <p:sldId id="430" r:id="rId51"/>
    <p:sldId id="431" r:id="rId52"/>
    <p:sldId id="432" r:id="rId53"/>
    <p:sldId id="426" r:id="rId54"/>
    <p:sldId id="602" r:id="rId55"/>
    <p:sldId id="538" r:id="rId56"/>
    <p:sldId id="434" r:id="rId57"/>
    <p:sldId id="435" r:id="rId58"/>
    <p:sldId id="427" r:id="rId59"/>
    <p:sldId id="603" r:id="rId60"/>
    <p:sldId id="604" r:id="rId61"/>
    <p:sldId id="428" r:id="rId62"/>
    <p:sldId id="429" r:id="rId63"/>
    <p:sldId id="605" r:id="rId64"/>
    <p:sldId id="439" r:id="rId65"/>
    <p:sldId id="440" r:id="rId66"/>
    <p:sldId id="441" r:id="rId67"/>
    <p:sldId id="606" r:id="rId68"/>
    <p:sldId id="442" r:id="rId69"/>
    <p:sldId id="607" r:id="rId70"/>
    <p:sldId id="444" r:id="rId71"/>
    <p:sldId id="445" r:id="rId72"/>
    <p:sldId id="608" r:id="rId73"/>
    <p:sldId id="447" r:id="rId74"/>
    <p:sldId id="449" r:id="rId75"/>
    <p:sldId id="609" r:id="rId76"/>
    <p:sldId id="610" r:id="rId77"/>
    <p:sldId id="611" r:id="rId78"/>
    <p:sldId id="448" r:id="rId79"/>
    <p:sldId id="454" r:id="rId80"/>
    <p:sldId id="456" r:id="rId81"/>
    <p:sldId id="457" r:id="rId82"/>
    <p:sldId id="460" r:id="rId83"/>
    <p:sldId id="465" r:id="rId84"/>
    <p:sldId id="467" r:id="rId85"/>
    <p:sldId id="468" r:id="rId86"/>
    <p:sldId id="469" r:id="rId87"/>
    <p:sldId id="615" r:id="rId88"/>
    <p:sldId id="289" r:id="rId89"/>
    <p:sldId id="296" r:id="rId90"/>
    <p:sldId id="470" r:id="rId91"/>
    <p:sldId id="613" r:id="rId92"/>
    <p:sldId id="616" r:id="rId93"/>
    <p:sldId id="617" r:id="rId94"/>
    <p:sldId id="618" r:id="rId95"/>
    <p:sldId id="619" r:id="rId96"/>
    <p:sldId id="620" r:id="rId97"/>
    <p:sldId id="621" r:id="rId98"/>
    <p:sldId id="402" r:id="rId99"/>
    <p:sldId id="302" r:id="rId100"/>
    <p:sldId id="622" r:id="rId101"/>
    <p:sldId id="614" r:id="rId102"/>
    <p:sldId id="623" r:id="rId103"/>
    <p:sldId id="473" r:id="rId104"/>
    <p:sldId id="474" r:id="rId105"/>
    <p:sldId id="612" r:id="rId106"/>
    <p:sldId id="475" r:id="rId107"/>
    <p:sldId id="291" r:id="rId108"/>
    <p:sldId id="294" r:id="rId109"/>
    <p:sldId id="300" r:id="rId110"/>
    <p:sldId id="301" r:id="rId111"/>
    <p:sldId id="476" r:id="rId112"/>
    <p:sldId id="477" r:id="rId113"/>
    <p:sldId id="478" r:id="rId114"/>
    <p:sldId id="305" r:id="rId115"/>
    <p:sldId id="306" r:id="rId116"/>
    <p:sldId id="320" r:id="rId117"/>
    <p:sldId id="321" r:id="rId118"/>
    <p:sldId id="481" r:id="rId119"/>
    <p:sldId id="322" r:id="rId120"/>
    <p:sldId id="488" r:id="rId121"/>
    <p:sldId id="489" r:id="rId122"/>
    <p:sldId id="624" r:id="rId123"/>
    <p:sldId id="479" r:id="rId124"/>
    <p:sldId id="539" r:id="rId125"/>
    <p:sldId id="483" r:id="rId126"/>
    <p:sldId id="540" r:id="rId127"/>
    <p:sldId id="484" r:id="rId128"/>
    <p:sldId id="485" r:id="rId129"/>
    <p:sldId id="486" r:id="rId130"/>
    <p:sldId id="340" r:id="rId131"/>
    <p:sldId id="487" r:id="rId132"/>
    <p:sldId id="337" r:id="rId133"/>
    <p:sldId id="338" r:id="rId134"/>
    <p:sldId id="339" r:id="rId135"/>
    <p:sldId id="342" r:id="rId136"/>
    <p:sldId id="541" r:id="rId137"/>
    <p:sldId id="542" r:id="rId138"/>
    <p:sldId id="543" r:id="rId139"/>
    <p:sldId id="545" r:id="rId140"/>
    <p:sldId id="546" r:id="rId141"/>
    <p:sldId id="544" r:id="rId142"/>
    <p:sldId id="547" r:id="rId143"/>
    <p:sldId id="549" r:id="rId144"/>
    <p:sldId id="550" r:id="rId145"/>
    <p:sldId id="551" r:id="rId146"/>
    <p:sldId id="552" r:id="rId147"/>
    <p:sldId id="553" r:id="rId148"/>
    <p:sldId id="555" r:id="rId149"/>
    <p:sldId id="556" r:id="rId150"/>
    <p:sldId id="557" r:id="rId151"/>
    <p:sldId id="558" r:id="rId152"/>
    <p:sldId id="559" r:id="rId153"/>
    <p:sldId id="560" r:id="rId154"/>
    <p:sldId id="625" r:id="rId155"/>
    <p:sldId id="561" r:id="rId156"/>
    <p:sldId id="562" r:id="rId157"/>
    <p:sldId id="563" r:id="rId158"/>
    <p:sldId id="564" r:id="rId159"/>
    <p:sldId id="565" r:id="rId160"/>
    <p:sldId id="566" r:id="rId161"/>
    <p:sldId id="659" r:id="rId162"/>
    <p:sldId id="660" r:id="rId163"/>
    <p:sldId id="661" r:id="rId164"/>
    <p:sldId id="672" r:id="rId165"/>
    <p:sldId id="646" r:id="rId166"/>
    <p:sldId id="670" r:id="rId167"/>
    <p:sldId id="631" r:id="rId168"/>
    <p:sldId id="662" r:id="rId169"/>
    <p:sldId id="674" r:id="rId170"/>
    <p:sldId id="632" r:id="rId171"/>
    <p:sldId id="673" r:id="rId172"/>
    <p:sldId id="675" r:id="rId173"/>
    <p:sldId id="663" r:id="rId174"/>
    <p:sldId id="676" r:id="rId175"/>
    <p:sldId id="664" r:id="rId176"/>
    <p:sldId id="677" r:id="rId177"/>
    <p:sldId id="681" r:id="rId178"/>
    <p:sldId id="679" r:id="rId179"/>
    <p:sldId id="682" r:id="rId180"/>
    <p:sldId id="351" r:id="rId181"/>
    <p:sldId id="352" r:id="rId182"/>
    <p:sldId id="353" r:id="rId183"/>
    <p:sldId id="354" r:id="rId184"/>
    <p:sldId id="492" r:id="rId185"/>
    <p:sldId id="373" r:id="rId186"/>
    <p:sldId id="374" r:id="rId187"/>
    <p:sldId id="375" r:id="rId188"/>
    <p:sldId id="376" r:id="rId189"/>
    <p:sldId id="569" r:id="rId190"/>
    <p:sldId id="667" r:id="rId191"/>
    <p:sldId id="668" r:id="rId192"/>
    <p:sldId id="669" r:id="rId193"/>
    <p:sldId id="511" r:id="rId194"/>
    <p:sldId id="529" r:id="rId195"/>
    <p:sldId id="530" r:id="rId196"/>
    <p:sldId id="531" r:id="rId197"/>
    <p:sldId id="532" r:id="rId198"/>
    <p:sldId id="683" r:id="rId199"/>
    <p:sldId id="394" r:id="rId200"/>
  </p:sldIdLst>
  <p:sldSz cx="12192000" cy="6858000"/>
  <p:notesSz cx="6858000" cy="9144000"/>
  <p:embeddedFontLst>
    <p:embeddedFont>
      <p:font typeface="Calibri" panose="020F0502020204030204" pitchFamily="34" charset="0"/>
      <p:regular r:id="rId202"/>
      <p:bold r:id="rId203"/>
      <p:italic r:id="rId204"/>
      <p:boldItalic r:id="rId205"/>
    </p:embeddedFont>
    <p:embeddedFont>
      <p:font typeface="Cambria Math" panose="02040503050406030204" pitchFamily="18" charset="0"/>
      <p:regular r:id="rId206"/>
    </p:embeddedFont>
    <p:embeddedFont>
      <p:font typeface="Century Gothic" panose="020B0502020202020204" pitchFamily="34" charset="0"/>
      <p:regular r:id="rId207"/>
      <p:bold r:id="rId208"/>
      <p:italic r:id="rId209"/>
      <p:boldItalic r:id="rId2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ýchozí oddíl" id="{6F3ED9AF-0A06-4A89-8C6E-C8BB32FB0750}">
          <p14:sldIdLst>
            <p14:sldId id="627"/>
            <p14:sldId id="680"/>
            <p14:sldId id="395"/>
            <p14:sldId id="409"/>
            <p14:sldId id="406"/>
            <p14:sldId id="414"/>
            <p14:sldId id="580"/>
            <p14:sldId id="262"/>
            <p14:sldId id="264"/>
            <p14:sldId id="416"/>
            <p14:sldId id="261"/>
            <p14:sldId id="275"/>
            <p14:sldId id="417"/>
            <p14:sldId id="581"/>
            <p14:sldId id="418"/>
            <p14:sldId id="582"/>
            <p14:sldId id="266"/>
            <p14:sldId id="583"/>
            <p14:sldId id="584"/>
            <p14:sldId id="419"/>
            <p14:sldId id="422"/>
            <p14:sldId id="585"/>
            <p14:sldId id="587"/>
            <p14:sldId id="588"/>
            <p14:sldId id="589"/>
            <p14:sldId id="590"/>
            <p14:sldId id="591"/>
            <p14:sldId id="592"/>
            <p14:sldId id="586"/>
            <p14:sldId id="270"/>
            <p14:sldId id="593"/>
            <p14:sldId id="594"/>
            <p14:sldId id="420"/>
            <p14:sldId id="595"/>
            <p14:sldId id="649"/>
            <p14:sldId id="596"/>
            <p14:sldId id="408"/>
            <p14:sldId id="421"/>
            <p14:sldId id="597"/>
            <p14:sldId id="599"/>
            <p14:sldId id="598"/>
            <p14:sldId id="423"/>
            <p14:sldId id="413"/>
            <p14:sldId id="650"/>
            <p14:sldId id="317"/>
            <p14:sldId id="601"/>
            <p14:sldId id="424"/>
            <p14:sldId id="425"/>
            <p14:sldId id="600"/>
            <p14:sldId id="430"/>
            <p14:sldId id="431"/>
            <p14:sldId id="432"/>
            <p14:sldId id="426"/>
            <p14:sldId id="602"/>
            <p14:sldId id="538"/>
            <p14:sldId id="434"/>
            <p14:sldId id="435"/>
            <p14:sldId id="427"/>
            <p14:sldId id="603"/>
            <p14:sldId id="604"/>
            <p14:sldId id="428"/>
            <p14:sldId id="429"/>
            <p14:sldId id="605"/>
            <p14:sldId id="439"/>
            <p14:sldId id="440"/>
            <p14:sldId id="441"/>
            <p14:sldId id="606"/>
            <p14:sldId id="442"/>
            <p14:sldId id="607"/>
            <p14:sldId id="444"/>
            <p14:sldId id="445"/>
            <p14:sldId id="608"/>
            <p14:sldId id="447"/>
            <p14:sldId id="449"/>
            <p14:sldId id="609"/>
            <p14:sldId id="610"/>
            <p14:sldId id="611"/>
            <p14:sldId id="448"/>
            <p14:sldId id="454"/>
            <p14:sldId id="456"/>
            <p14:sldId id="457"/>
            <p14:sldId id="460"/>
            <p14:sldId id="465"/>
            <p14:sldId id="467"/>
            <p14:sldId id="468"/>
            <p14:sldId id="469"/>
            <p14:sldId id="615"/>
            <p14:sldId id="289"/>
            <p14:sldId id="296"/>
            <p14:sldId id="470"/>
            <p14:sldId id="613"/>
            <p14:sldId id="616"/>
            <p14:sldId id="617"/>
            <p14:sldId id="618"/>
            <p14:sldId id="619"/>
            <p14:sldId id="620"/>
            <p14:sldId id="621"/>
            <p14:sldId id="402"/>
            <p14:sldId id="302"/>
            <p14:sldId id="622"/>
            <p14:sldId id="614"/>
            <p14:sldId id="623"/>
            <p14:sldId id="473"/>
            <p14:sldId id="474"/>
            <p14:sldId id="612"/>
            <p14:sldId id="475"/>
            <p14:sldId id="291"/>
            <p14:sldId id="294"/>
            <p14:sldId id="300"/>
            <p14:sldId id="301"/>
            <p14:sldId id="476"/>
            <p14:sldId id="477"/>
            <p14:sldId id="478"/>
            <p14:sldId id="305"/>
            <p14:sldId id="306"/>
            <p14:sldId id="320"/>
            <p14:sldId id="321"/>
            <p14:sldId id="481"/>
            <p14:sldId id="322"/>
            <p14:sldId id="488"/>
            <p14:sldId id="489"/>
            <p14:sldId id="624"/>
            <p14:sldId id="479"/>
            <p14:sldId id="539"/>
            <p14:sldId id="483"/>
            <p14:sldId id="540"/>
            <p14:sldId id="484"/>
            <p14:sldId id="485"/>
            <p14:sldId id="486"/>
            <p14:sldId id="340"/>
            <p14:sldId id="487"/>
            <p14:sldId id="337"/>
            <p14:sldId id="338"/>
            <p14:sldId id="339"/>
            <p14:sldId id="342"/>
            <p14:sldId id="541"/>
            <p14:sldId id="542"/>
            <p14:sldId id="543"/>
            <p14:sldId id="545"/>
            <p14:sldId id="546"/>
            <p14:sldId id="544"/>
            <p14:sldId id="547"/>
            <p14:sldId id="549"/>
            <p14:sldId id="550"/>
            <p14:sldId id="551"/>
            <p14:sldId id="552"/>
            <p14:sldId id="553"/>
            <p14:sldId id="555"/>
            <p14:sldId id="556"/>
            <p14:sldId id="557"/>
            <p14:sldId id="558"/>
            <p14:sldId id="559"/>
            <p14:sldId id="560"/>
            <p14:sldId id="625"/>
            <p14:sldId id="561"/>
            <p14:sldId id="562"/>
            <p14:sldId id="563"/>
            <p14:sldId id="564"/>
            <p14:sldId id="565"/>
            <p14:sldId id="566"/>
            <p14:sldId id="659"/>
            <p14:sldId id="660"/>
            <p14:sldId id="661"/>
            <p14:sldId id="672"/>
            <p14:sldId id="646"/>
            <p14:sldId id="670"/>
            <p14:sldId id="631"/>
            <p14:sldId id="662"/>
            <p14:sldId id="674"/>
            <p14:sldId id="632"/>
            <p14:sldId id="673"/>
            <p14:sldId id="675"/>
            <p14:sldId id="663"/>
            <p14:sldId id="676"/>
            <p14:sldId id="664"/>
            <p14:sldId id="677"/>
            <p14:sldId id="681"/>
            <p14:sldId id="679"/>
            <p14:sldId id="682"/>
            <p14:sldId id="351"/>
            <p14:sldId id="352"/>
            <p14:sldId id="353"/>
            <p14:sldId id="354"/>
            <p14:sldId id="492"/>
            <p14:sldId id="373"/>
            <p14:sldId id="374"/>
            <p14:sldId id="375"/>
            <p14:sldId id="376"/>
            <p14:sldId id="569"/>
            <p14:sldId id="667"/>
            <p14:sldId id="668"/>
            <p14:sldId id="669"/>
            <p14:sldId id="511"/>
            <p14:sldId id="529"/>
            <p14:sldId id="530"/>
            <p14:sldId id="531"/>
            <p14:sldId id="532"/>
            <p14:sldId id="683"/>
            <p14:sldId id="3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font" Target="fonts/font4.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font" Target="fonts/font5.fntdata"/><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font" Target="fonts/font1.fntdata"/><Relationship Id="rId207" Type="http://schemas.openxmlformats.org/officeDocument/2006/relationships/font" Target="fonts/font6.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font" Target="fonts/font2.fntdata"/><Relationship Id="rId208"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font" Target="fonts/font8.fntdata"/><Relationship Id="rId190" Type="http://schemas.openxmlformats.org/officeDocument/2006/relationships/slide" Target="slides/slide189.xml"/><Relationship Id="rId204"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9.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s-CZ" sz="1200" b="0" i="0" u="none" strike="noStrike" cap="none" dirty="0">
                <a:solidFill>
                  <a:schemeClr val="dk1"/>
                </a:solidFill>
                <a:effectLst/>
                <a:latin typeface="Calibri"/>
                <a:ea typeface="Calibri"/>
                <a:cs typeface="Calibri"/>
                <a:sym typeface="Calibri"/>
              </a:rPr>
              <a:t>Legislativně-technická změna v návaznosti na úpravu znění § 14 upravující zavedení místních poplatků.</a:t>
            </a:r>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1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Internáty + koleje a osoby starší 18 let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61</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66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Shape 3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88</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Shape 4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cs-CZ" sz="1200" b="0" i="1" u="none" strike="noStrike" cap="none">
                <a:solidFill>
                  <a:schemeClr val="dk1"/>
                </a:solidFill>
                <a:latin typeface="Calibri"/>
                <a:ea typeface="Calibri"/>
                <a:cs typeface="Calibri"/>
                <a:sym typeface="Calibri"/>
              </a:rPr>
              <a:t>Travel Market, který v roce 2005 konal výstavu v areálu PVA vybíral od návštěvníků „registrační poplatek“ ve výši 300 Kč předem a 500,- Kč na místě. Registrační poplatek opravňoval k účasti na hlavní a všech doprovodných akcích pro všechny 3 dny veletrhu a zahrnoval 1 výtisk katalogu a návštěvnickou jmenovku.</a:t>
            </a:r>
            <a:endParaRPr/>
          </a:p>
        </p:txBody>
      </p:sp>
      <p:sp>
        <p:nvSpPr>
          <p:cNvPr id="420" name="Shape 4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114</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8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00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410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2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495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293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216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385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006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111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9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307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954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789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604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315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077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23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588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895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63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307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8545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801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553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646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371600" lvl="3" algn="just">
              <a:tabLst>
                <a:tab pos="269875" algn="l"/>
              </a:tabLst>
            </a:pPr>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37</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52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38</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243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2"/>
        <p:cNvGrpSpPr/>
        <p:nvPr/>
      </p:nvGrpSpPr>
      <p:grpSpPr>
        <a:xfrm>
          <a:off x="0" y="0"/>
          <a:ext cx="0" cy="0"/>
          <a:chOff x="0" y="0"/>
          <a:chExt cx="0" cy="0"/>
        </a:xfrm>
      </p:grpSpPr>
      <p:sp>
        <p:nvSpPr>
          <p:cNvPr id="43" name="Shape 4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Shape 11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23" name="Shape 12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24" name="Shape 12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Shape 12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Shape 13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Shape 13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Shape 13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40" name="Shape 140"/>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41" name="Shape 141"/>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4" name="Shape 14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Shape 14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Shape 14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Shape 14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Shape 152"/>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9" name="Shape 15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Shape 16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Shape 16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Shape 162"/>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9" name="Shape 49"/>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0" name="Shape 5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p:nvPr/>
        </p:nvSpPr>
        <p:spPr>
          <a:xfrm>
            <a:off x="0" y="4323810"/>
            <a:ext cx="1744652" cy="778589"/>
          </a:xfrm>
          <a:custGeom>
            <a:avLst/>
            <a:gdLst/>
            <a:ahLst/>
            <a:cxnLst/>
            <a:rect l="0" t="0" r="0" b="0"/>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3" name="Shape 63"/>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Shape 78"/>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Shape 79"/>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Shape 80"/>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Shape 81"/>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8" name="Shape 8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Shape 95"/>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Shape 9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2" name="Shape 102"/>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Shape 10"/>
          <p:cNvGrpSpPr/>
          <p:nvPr/>
        </p:nvGrpSpPr>
        <p:grpSpPr>
          <a:xfrm>
            <a:off x="1" y="228600"/>
            <a:ext cx="2851516" cy="6638628"/>
            <a:chOff x="2487613" y="285750"/>
            <a:chExt cx="2428875" cy="5654676"/>
          </a:xfrm>
        </p:grpSpPr>
        <p:sp>
          <p:nvSpPr>
            <p:cNvPr id="11" name="Shape 11"/>
            <p:cNvSpPr/>
            <p:nvPr/>
          </p:nvSpPr>
          <p:spPr>
            <a:xfrm>
              <a:off x="2487613" y="2284413"/>
              <a:ext cx="85725" cy="533400"/>
            </a:xfrm>
            <a:custGeom>
              <a:avLst/>
              <a:gdLst/>
              <a:ahLst/>
              <a:cxnLst/>
              <a:rect l="0" t="0" r="0" b="0"/>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597151" y="2779713"/>
              <a:ext cx="550863" cy="1978025"/>
            </a:xfrm>
            <a:custGeom>
              <a:avLst/>
              <a:gdLst/>
              <a:ahLst/>
              <a:cxnLst/>
              <a:rect l="0" t="0" r="0" b="0"/>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3175001" y="4730750"/>
              <a:ext cx="519113" cy="1209675"/>
            </a:xfrm>
            <a:custGeom>
              <a:avLst/>
              <a:gdLst/>
              <a:ahLst/>
              <a:cxnLst/>
              <a:rect l="0" t="0" r="0" b="0"/>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3305176" y="5630863"/>
              <a:ext cx="146050" cy="309563"/>
            </a:xfrm>
            <a:custGeom>
              <a:avLst/>
              <a:gdLst/>
              <a:ahLst/>
              <a:cxnLst/>
              <a:rect l="0" t="0" r="0" b="0"/>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573338" y="2817813"/>
              <a:ext cx="700088" cy="2835275"/>
            </a:xfrm>
            <a:custGeom>
              <a:avLst/>
              <a:gdLst/>
              <a:ahLst/>
              <a:cxnLst/>
              <a:rect l="0" t="0" r="0" b="0"/>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506663" y="285750"/>
              <a:ext cx="90488" cy="2493963"/>
            </a:xfrm>
            <a:custGeom>
              <a:avLst/>
              <a:gdLst/>
              <a:ahLst/>
              <a:cxnLst/>
              <a:rect l="0" t="0" r="0" b="0"/>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4288" y="2598738"/>
              <a:ext cx="66675" cy="420688"/>
            </a:xfrm>
            <a:custGeom>
              <a:avLst/>
              <a:gdLst/>
              <a:ahLst/>
              <a:cxnLst/>
              <a:rect l="0" t="0" r="0" b="0"/>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143251" y="4757738"/>
              <a:ext cx="161925" cy="873125"/>
            </a:xfrm>
            <a:custGeom>
              <a:avLst/>
              <a:gdLst/>
              <a:ahLst/>
              <a:cxnLst/>
              <a:rect l="0" t="0" r="0" b="0"/>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148013" y="1282700"/>
              <a:ext cx="1768475" cy="3448050"/>
            </a:xfrm>
            <a:custGeom>
              <a:avLst/>
              <a:gdLst/>
              <a:ahLst/>
              <a:cxnLst/>
              <a:rect l="0" t="0" r="0" b="0"/>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3273426" y="5653088"/>
              <a:ext cx="138113" cy="287338"/>
            </a:xfrm>
            <a:custGeom>
              <a:avLst/>
              <a:gdLst/>
              <a:ahLst/>
              <a:cxnLst/>
              <a:rect l="0" t="0" r="0" b="0"/>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3143251" y="4656138"/>
              <a:ext cx="31750" cy="188913"/>
            </a:xfrm>
            <a:custGeom>
              <a:avLst/>
              <a:gdLst/>
              <a:ahLst/>
              <a:cxnLst/>
              <a:rect l="0" t="0" r="0" b="0"/>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3211513" y="5410200"/>
              <a:ext cx="203200" cy="530225"/>
            </a:xfrm>
            <a:custGeom>
              <a:avLst/>
              <a:gdLst/>
              <a:ahLst/>
              <a:cxnLst/>
              <a:rect l="0" t="0" r="0" b="0"/>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27222" y="-786"/>
            <a:ext cx="2356674" cy="6854039"/>
            <a:chOff x="6627813" y="194833"/>
            <a:chExt cx="1952625" cy="5678918"/>
          </a:xfrm>
        </p:grpSpPr>
        <p:sp>
          <p:nvSpPr>
            <p:cNvPr id="24" name="Shape 24"/>
            <p:cNvSpPr/>
            <p:nvPr/>
          </p:nvSpPr>
          <p:spPr>
            <a:xfrm>
              <a:off x="6627813" y="194833"/>
              <a:ext cx="409575" cy="3646488"/>
            </a:xfrm>
            <a:custGeom>
              <a:avLst/>
              <a:gdLst/>
              <a:ahLst/>
              <a:cxnLst/>
              <a:rect l="0" t="0" r="0" b="0"/>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061201" y="3771900"/>
              <a:ext cx="350838" cy="1309688"/>
            </a:xfrm>
            <a:custGeom>
              <a:avLst/>
              <a:gdLst/>
              <a:ahLst/>
              <a:cxnLst/>
              <a:rect l="0" t="0" r="0" b="0"/>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7439026" y="5053013"/>
              <a:ext cx="357188" cy="820738"/>
            </a:xfrm>
            <a:custGeom>
              <a:avLst/>
              <a:gdLst/>
              <a:ahLst/>
              <a:cxnLst/>
              <a:rect l="0" t="0" r="0" b="0"/>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037388" y="3811588"/>
              <a:ext cx="457200" cy="1852613"/>
            </a:xfrm>
            <a:custGeom>
              <a:avLst/>
              <a:gdLst/>
              <a:ahLst/>
              <a:cxnLst/>
              <a:rect l="0" t="0" r="0" b="0"/>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6992938" y="1263650"/>
              <a:ext cx="144463" cy="2508250"/>
            </a:xfrm>
            <a:custGeom>
              <a:avLst/>
              <a:gdLst/>
              <a:ahLst/>
              <a:cxnLst/>
              <a:rect l="0" t="0" r="0" b="0"/>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7526338" y="5640388"/>
              <a:ext cx="111125" cy="233363"/>
            </a:xfrm>
            <a:custGeom>
              <a:avLst/>
              <a:gdLst/>
              <a:ahLst/>
              <a:cxnLst/>
              <a:rect l="0" t="0" r="0" b="0"/>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7021513" y="3598863"/>
              <a:ext cx="68263" cy="423863"/>
            </a:xfrm>
            <a:custGeom>
              <a:avLst/>
              <a:gdLst/>
              <a:ahLst/>
              <a:cxnLst/>
              <a:rect l="0" t="0" r="0" b="0"/>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412038" y="2801938"/>
              <a:ext cx="1168400" cy="2251075"/>
            </a:xfrm>
            <a:custGeom>
              <a:avLst/>
              <a:gdLst/>
              <a:ahLst/>
              <a:cxnLst/>
              <a:rect l="0" t="0" r="0" b="0"/>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494588" y="5664200"/>
              <a:ext cx="100013" cy="209550"/>
            </a:xfrm>
            <a:custGeom>
              <a:avLst/>
              <a:gdLst/>
              <a:ahLst/>
              <a:cxnLst/>
              <a:rect l="0" t="0" r="0" b="0"/>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7412038" y="5081588"/>
              <a:ext cx="114300" cy="558800"/>
            </a:xfrm>
            <a:custGeom>
              <a:avLst/>
              <a:gdLst/>
              <a:ahLst/>
              <a:cxnLst/>
              <a:rect l="0" t="0" r="0" b="0"/>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7412038" y="4978400"/>
              <a:ext cx="31750" cy="188913"/>
            </a:xfrm>
            <a:custGeom>
              <a:avLst/>
              <a:gdLst/>
              <a:ahLst/>
              <a:cxnLst/>
              <a:rect l="0" t="0" r="0" b="0"/>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7439026" y="5434013"/>
              <a:ext cx="174625" cy="439738"/>
            </a:xfrm>
            <a:custGeom>
              <a:avLst/>
              <a:gdLst/>
              <a:ahLst/>
              <a:cxnLst/>
              <a:rect l="0" t="0" r="0" b="0"/>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V_kres_Microsoft_Visia.vsdx"/><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V_kres_Microsoft_Visia2.vsdx"/><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svscr.cz/registrovane-subjekty-svs/registrovane-utulky-pro-zvirata/"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zakonyprolidi.cz/cs/1988-216"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20715" y="513742"/>
            <a:ext cx="10007116" cy="904460"/>
          </a:xfrm>
        </p:spPr>
        <p:txBody>
          <a:bodyPr>
            <a:normAutofit fontScale="90000"/>
          </a:bodyPr>
          <a:lstStyle/>
          <a:p>
            <a:pPr algn="ctr"/>
            <a:r>
              <a:rPr lang="cs-CZ" sz="4800" b="1" dirty="0"/>
              <a:t>Místní poplatky v praxi</a:t>
            </a:r>
            <a:br>
              <a:rPr lang="cs-CZ" sz="4800" b="1" dirty="0"/>
            </a:br>
            <a:r>
              <a:rPr lang="cs-CZ" sz="1200" dirty="0">
                <a:latin typeface="Times New Roman" panose="02020603050405020304" pitchFamily="18" charset="0"/>
                <a:ea typeface="Times New Roman" panose="02020603050405020304" pitchFamily="18" charset="0"/>
              </a:rPr>
              <a:t>Materiál by zpracován na základě schválené novely zákona pro rok 2024 a násl., citací z důvodové zprávy, </a:t>
            </a:r>
            <a:br>
              <a:rPr lang="cs-CZ" sz="1200" dirty="0">
                <a:latin typeface="Times New Roman" panose="02020603050405020304" pitchFamily="18" charset="0"/>
                <a:ea typeface="Times New Roman" panose="02020603050405020304" pitchFamily="18" charset="0"/>
              </a:rPr>
            </a:br>
            <a:r>
              <a:rPr lang="cs-CZ" sz="1200" dirty="0">
                <a:latin typeface="Times New Roman" panose="02020603050405020304" pitchFamily="18" charset="0"/>
                <a:ea typeface="Times New Roman" panose="02020603050405020304" pitchFamily="18" charset="0"/>
              </a:rPr>
              <a:t>stávající judikatury, praxi a názoru autora</a:t>
            </a:r>
            <a:endParaRPr lang="cs-CZ" sz="4800" b="1" dirty="0"/>
          </a:p>
        </p:txBody>
      </p:sp>
      <p:pic>
        <p:nvPicPr>
          <p:cNvPr id="4" name="Obrázek 3">
            <a:extLst>
              <a:ext uri="{FF2B5EF4-FFF2-40B4-BE49-F238E27FC236}">
                <a16:creationId xmlns:a16="http://schemas.microsoft.com/office/drawing/2014/main" id="{20329F27-42CD-0255-8F46-0D03B1545D68}"/>
              </a:ext>
            </a:extLst>
          </p:cNvPr>
          <p:cNvPicPr>
            <a:picLocks noChangeAspect="1"/>
          </p:cNvPicPr>
          <p:nvPr/>
        </p:nvPicPr>
        <p:blipFill>
          <a:blip r:embed="rId2"/>
          <a:stretch>
            <a:fillRect/>
          </a:stretch>
        </p:blipFill>
        <p:spPr>
          <a:xfrm>
            <a:off x="656202" y="1418202"/>
            <a:ext cx="10879595" cy="5439798"/>
          </a:xfrm>
          <a:prstGeom prst="rect">
            <a:avLst/>
          </a:prstGeom>
        </p:spPr>
      </p:pic>
    </p:spTree>
    <p:extLst>
      <p:ext uri="{BB962C8B-B14F-4D97-AF65-F5344CB8AC3E}">
        <p14:creationId xmlns:p14="http://schemas.microsoft.com/office/powerpoint/2010/main" val="59051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0BCFA53-9FDE-42D3-A2FA-9D3465E2E3E8}"/>
              </a:ext>
            </a:extLst>
          </p:cNvPr>
          <p:cNvSpPr/>
          <p:nvPr/>
        </p:nvSpPr>
        <p:spPr>
          <a:xfrm>
            <a:off x="1187115" y="363915"/>
            <a:ext cx="10459453" cy="5016758"/>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solidFill>
                  <a:schemeClr val="tx1"/>
                </a:solidFill>
                <a:latin typeface="Times New Roman" panose="02020603050405020304" pitchFamily="18" charset="0"/>
                <a:ea typeface="Times New Roman" panose="02020603050405020304" pitchFamily="18" charset="0"/>
              </a:rPr>
              <a:t>(2) </a:t>
            </a:r>
            <a:r>
              <a:rPr lang="cs-CZ" sz="3200" dirty="0">
                <a:solidFill>
                  <a:srgbClr val="FF0000"/>
                </a:solidFill>
                <a:latin typeface="Times New Roman" panose="02020603050405020304" pitchFamily="18" charset="0"/>
                <a:ea typeface="Times New Roman" panose="02020603050405020304" pitchFamily="18" charset="0"/>
              </a:rPr>
              <a:t>Poplatek ze psů se platí ze psů starších 3 měsíců</a:t>
            </a:r>
            <a:r>
              <a:rPr lang="cs-CZ" sz="3200" dirty="0">
                <a:latin typeface="Times New Roman" panose="02020603050405020304" pitchFamily="18" charset="0"/>
                <a:ea typeface="Times New Roman" panose="02020603050405020304" pitchFamily="18" charset="0"/>
              </a:rPr>
              <a:t>. Od poplatku ze psů je osvobozen držitel psa, kterým je osoba nevidomá, </a:t>
            </a:r>
            <a:r>
              <a:rPr lang="cs-CZ" sz="3200" b="1" dirty="0">
                <a:latin typeface="Times New Roman" panose="02020603050405020304" pitchFamily="18" charset="0"/>
                <a:ea typeface="Times New Roman" panose="02020603050405020304" pitchFamily="18" charset="0"/>
              </a:rPr>
              <a:t>osoba, která je považována za závislou na pomoci jiné fyzické osoby podle zákona upravujícího sociální služby, osoba, která je držitelem průkazu ZTP nebo ZTP/P</a:t>
            </a:r>
            <a:r>
              <a:rPr lang="cs-CZ" sz="3200" dirty="0">
                <a:latin typeface="Times New Roman" panose="02020603050405020304" pitchFamily="18" charset="0"/>
                <a:ea typeface="Times New Roman" panose="02020603050405020304" pitchFamily="18" charset="0"/>
              </a:rPr>
              <a:t>, osoba provádějící výcvik psů určených k doprovodu těchto osob, osoba provozující útulek </a:t>
            </a:r>
            <a:r>
              <a:rPr lang="cs-CZ" sz="3200" b="1" dirty="0">
                <a:latin typeface="Times New Roman" panose="02020603050405020304" pitchFamily="18" charset="0"/>
                <a:ea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rPr>
              <a:t> nebo osoba, které stanoví povinnost držení a používání psa zvláštní právní předpis.</a:t>
            </a:r>
            <a:r>
              <a:rPr lang="cs-CZ" sz="3200" baseline="30000" dirty="0">
                <a:latin typeface="Times New Roman" panose="02020603050405020304" pitchFamily="18" charset="0"/>
                <a:ea typeface="Times New Roman" panose="02020603050405020304" pitchFamily="18" charset="0"/>
              </a:rPr>
              <a:t>1b)</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0539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001643"/>
          </a:xfrm>
          <a:prstGeom prst="rect">
            <a:avLst/>
          </a:prstGeom>
          <a:noFill/>
        </p:spPr>
        <p:txBody>
          <a:bodyPr wrap="square">
            <a:spAutoFit/>
          </a:bodyPr>
          <a:lstStyle/>
          <a:p>
            <a:r>
              <a:rPr lang="cs-CZ" sz="3200" u="sng" dirty="0">
                <a:solidFill>
                  <a:srgbClr val="0070C0"/>
                </a:solidFill>
                <a:latin typeface="Times New Roman" panose="02020603050405020304" pitchFamily="18" charset="0"/>
                <a:ea typeface="Times New Roman" panose="02020603050405020304" pitchFamily="18" charset="0"/>
              </a:rPr>
              <a:t>Vyhrazení</a:t>
            </a:r>
            <a:r>
              <a:rPr lang="cs-CZ" sz="3200" dirty="0">
                <a:solidFill>
                  <a:srgbClr val="0070C0"/>
                </a:solidFill>
                <a:latin typeface="Times New Roman" panose="02020603050405020304" pitchFamily="18" charset="0"/>
                <a:ea typeface="Times New Roman" panose="02020603050405020304" pitchFamily="18" charset="0"/>
              </a:rPr>
              <a:t> trvalého parkovacího místa</a:t>
            </a:r>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Ve věci vyhrazených parkovacích míst je postupováno podle § 25 zákona č. 13/1997 Sb., o pozemních komunikacích, ve znění pozdějších předpisů.</a:t>
            </a:r>
            <a:br>
              <a:rPr lang="cs-CZ" sz="3200" dirty="0">
                <a:latin typeface="Times New Roman" panose="02020603050405020304" pitchFamily="18" charset="0"/>
                <a:cs typeface="Times New Roman" panose="02020603050405020304" pitchFamily="18" charset="0"/>
              </a:rPr>
            </a:br>
            <a:r>
              <a:rPr lang="cs-CZ" sz="3200" dirty="0">
                <a:latin typeface="Times New Roman" panose="02020603050405020304" pitchFamily="18" charset="0"/>
                <a:cs typeface="Times New Roman" panose="02020603050405020304" pitchFamily="18" charset="0"/>
              </a:rPr>
              <a:t>Jedná se o povolení nebo zrušení zvláštního užívání místní komunikace za uvedeným účelem a dále také o vyřízení změny registračních značek.</a:t>
            </a:r>
          </a:p>
          <a:p>
            <a:r>
              <a:rPr lang="cs-CZ" sz="3200" dirty="0">
                <a:latin typeface="Times New Roman" panose="02020603050405020304" pitchFamily="18" charset="0"/>
                <a:cs typeface="Times New Roman" panose="02020603050405020304" pitchFamily="18" charset="0"/>
              </a:rPr>
              <a:t>Povolení ke zvláštnímu užívání za účelem zřízení vyhrazeného parkování se uděluje většinou na dobu určitou. Souhlas s prodloužením parkování je ve většině případů udělen žadatelům, kteří již jsou držiteli povolení ke zvláštnímu užívání za účelem zřízení vyhrazeného parkování, pokud před skončením platnosti tohoto povolení:</a:t>
            </a:r>
            <a:br>
              <a:rPr lang="cs-CZ" sz="3200" dirty="0">
                <a:latin typeface="Times New Roman" panose="02020603050405020304" pitchFamily="18" charset="0"/>
                <a:cs typeface="Times New Roman" panose="02020603050405020304" pitchFamily="18" charset="0"/>
              </a:rPr>
            </a:b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914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06C7030-576F-45AA-99B1-741FBC6A7A9E}"/>
              </a:ext>
            </a:extLst>
          </p:cNvPr>
          <p:cNvSpPr txBox="1"/>
          <p:nvPr/>
        </p:nvSpPr>
        <p:spPr>
          <a:xfrm>
            <a:off x="494950" y="327171"/>
            <a:ext cx="11484529" cy="3539430"/>
          </a:xfrm>
          <a:prstGeom prst="rect">
            <a:avLst/>
          </a:prstGeom>
          <a:noFill/>
        </p:spPr>
        <p:txBody>
          <a:bodyPr wrap="square">
            <a:spAutoFit/>
          </a:bodyPr>
          <a:lstStyle/>
          <a:p>
            <a:r>
              <a:rPr lang="cs-CZ" sz="3200" dirty="0">
                <a:latin typeface="Times New Roman" panose="02020603050405020304" pitchFamily="18" charset="0"/>
                <a:cs typeface="Times New Roman" panose="02020603050405020304" pitchFamily="18" charset="0"/>
              </a:rPr>
              <a:t>− podají žádost o prodloužení délky doby povolení, nebo</a:t>
            </a:r>
            <a:br>
              <a:rPr lang="cs-CZ" sz="3200" dirty="0">
                <a:latin typeface="Times New Roman" panose="02020603050405020304" pitchFamily="18" charset="0"/>
                <a:cs typeface="Times New Roman" panose="02020603050405020304" pitchFamily="18" charset="0"/>
              </a:rPr>
            </a:br>
            <a:r>
              <a:rPr lang="cs-CZ" sz="3200" dirty="0">
                <a:latin typeface="Times New Roman" panose="02020603050405020304" pitchFamily="18" charset="0"/>
                <a:cs typeface="Times New Roman" panose="02020603050405020304" pitchFamily="18" charset="0"/>
              </a:rPr>
              <a:t>− podají novou žádost o zřízení vyhrazeného parkování, přičemž žádost se bude týkat stejného vyhrazeného parkovacího místa, které je na základě stávajícího povolení žadateli užíváno, ledaže by umístění vyhrazeného parkovacího místa bránily závažné důvody, zejména záměr investiční činnosti, výstavby, revitalizace území nebo jiný veřejný zájem.</a:t>
            </a:r>
          </a:p>
        </p:txBody>
      </p:sp>
      <p:pic>
        <p:nvPicPr>
          <p:cNvPr id="6" name="Obrázek 5">
            <a:extLst>
              <a:ext uri="{FF2B5EF4-FFF2-40B4-BE49-F238E27FC236}">
                <a16:creationId xmlns:a16="http://schemas.microsoft.com/office/drawing/2014/main" id="{99D0A783-854F-467E-9A39-42190A9F2222}"/>
              </a:ext>
            </a:extLst>
          </p:cNvPr>
          <p:cNvPicPr>
            <a:picLocks noChangeAspect="1"/>
          </p:cNvPicPr>
          <p:nvPr/>
        </p:nvPicPr>
        <p:blipFill>
          <a:blip r:embed="rId2"/>
          <a:stretch>
            <a:fillRect/>
          </a:stretch>
        </p:blipFill>
        <p:spPr>
          <a:xfrm>
            <a:off x="4244682" y="3429000"/>
            <a:ext cx="5630779" cy="3167313"/>
          </a:xfrm>
          <a:prstGeom prst="rect">
            <a:avLst/>
          </a:prstGeom>
        </p:spPr>
      </p:pic>
    </p:spTree>
    <p:extLst>
      <p:ext uri="{BB962C8B-B14F-4D97-AF65-F5344CB8AC3E}">
        <p14:creationId xmlns:p14="http://schemas.microsoft.com/office/powerpoint/2010/main" val="42455423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001643"/>
          </a:xfrm>
          <a:prstGeom prst="rect">
            <a:avLst/>
          </a:prstGeom>
          <a:noFill/>
        </p:spPr>
        <p:txBody>
          <a:bodyPr wrap="square">
            <a:spAutoFit/>
          </a:bodyPr>
          <a:lstStyle/>
          <a:p>
            <a:r>
              <a:rPr lang="cs-CZ" sz="3200" dirty="0">
                <a:solidFill>
                  <a:srgbClr val="0070C0"/>
                </a:solidFill>
                <a:latin typeface="Times New Roman" panose="02020603050405020304" pitchFamily="18" charset="0"/>
              </a:rPr>
              <a:t>Užívání tohoto prostranství pro kulturní, sportovní a reklamní akce nebo potřeby tvorby filmových a televizních děl </a:t>
            </a:r>
          </a:p>
          <a:p>
            <a:r>
              <a:rPr lang="cs-CZ" sz="3200" dirty="0">
                <a:latin typeface="Times New Roman" panose="02020603050405020304" pitchFamily="18" charset="0"/>
                <a:cs typeface="Times New Roman" panose="02020603050405020304" pitchFamily="18" charset="0"/>
              </a:rPr>
              <a:t>Podle § 10 písmeno b) zákona č. 128/2000 Sb., o obcích může </a:t>
            </a:r>
            <a:r>
              <a:rPr lang="cs-CZ" sz="3200" b="0" i="0" dirty="0">
                <a:solidFill>
                  <a:srgbClr val="000000"/>
                </a:solidFill>
                <a:effectLst/>
                <a:latin typeface="Times New Roman" panose="02020603050405020304" pitchFamily="18" charset="0"/>
                <a:cs typeface="Times New Roman" panose="02020603050405020304" pitchFamily="18" charset="0"/>
              </a:rPr>
              <a:t>obec ukládat v samostatné působnosti obecně závaznou vyhláškou povinnosti pro pořádání, průběh a ukončení veřejnosti přístupných sportovních a kulturních podniků, včetně tanečních zábav a diskoték, stanovením závazných podmínek v rozsahu nezbytném k zajištění veřejného pořádku. </a:t>
            </a:r>
          </a:p>
          <a:p>
            <a:r>
              <a:rPr lang="cs-CZ" sz="3200" dirty="0">
                <a:latin typeface="Times New Roman" panose="02020603050405020304" pitchFamily="18" charset="0"/>
                <a:cs typeface="Times New Roman" panose="02020603050405020304" pitchFamily="18" charset="0"/>
              </a:rPr>
              <a:t>Obdobně jako u vyhrazených parkovacích míst je postupováno i zde podle § 25 zákona č. 13/1997 Sb., o pozemních komunikacích, ve znění pozdějších předpisů.</a:t>
            </a:r>
            <a:br>
              <a:rPr lang="cs-CZ" sz="3200" dirty="0">
                <a:latin typeface="Times New Roman" panose="02020603050405020304" pitchFamily="18" charset="0"/>
                <a:cs typeface="Times New Roman" panose="02020603050405020304" pitchFamily="18" charset="0"/>
              </a:rPr>
            </a:b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059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43BB487-B991-4A65-ACD1-39F83B04DD8B}"/>
              </a:ext>
            </a:extLst>
          </p:cNvPr>
          <p:cNvSpPr/>
          <p:nvPr/>
        </p:nvSpPr>
        <p:spPr>
          <a:xfrm>
            <a:off x="513347" y="405825"/>
            <a:ext cx="11293642" cy="3200876"/>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za užívání veřejného prostranství platí fyzické i právnické osoby, které užívají veřejné prostranství způsobem uvedeným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Poplatku za užívání veřejného prostranství spočívajícího ve vyhrazení trvalého parkovacího místa nepodléhají osoby</a:t>
            </a:r>
            <a:r>
              <a:rPr lang="cs-CZ" sz="3200" b="1" dirty="0">
                <a:latin typeface="Times New Roman" panose="02020603050405020304" pitchFamily="18" charset="0"/>
                <a:ea typeface="Times New Roman" panose="02020603050405020304" pitchFamily="18" charset="0"/>
              </a:rPr>
              <a:t>, které jsou držiteli průkazu ZTP nebo ZTP/P</a:t>
            </a:r>
            <a:r>
              <a:rPr lang="cs-CZ" sz="3200" dirty="0">
                <a:latin typeface="Times New Roman" panose="02020603050405020304" pitchFamily="18" charset="0"/>
                <a:ea typeface="Times New Roman" panose="02020603050405020304" pitchFamily="18" charset="0"/>
              </a:rPr>
              <a:t>.</a:t>
            </a:r>
            <a:endParaRPr lang="cs-CZ" sz="3200" strike="sngStrike" baseline="300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A45BD87F-1B65-4D71-B341-BFD9BDBE91CD}"/>
              </a:ext>
            </a:extLst>
          </p:cNvPr>
          <p:cNvSpPr/>
          <p:nvPr/>
        </p:nvSpPr>
        <p:spPr>
          <a:xfrm>
            <a:off x="1528732" y="5184123"/>
            <a:ext cx="7685117" cy="584775"/>
          </a:xfrm>
          <a:prstGeom prst="rect">
            <a:avLst/>
          </a:prstGeom>
        </p:spPr>
        <p:txBody>
          <a:bodyPr wrap="none">
            <a:spAutoFit/>
          </a:bodyPr>
          <a:lstStyle/>
          <a:p>
            <a:r>
              <a:rPr lang="cs-CZ" sz="3200" dirty="0">
                <a:latin typeface="Times New Roman" panose="02020603050405020304" pitchFamily="18" charset="0"/>
                <a:ea typeface="Times New Roman" panose="02020603050405020304" pitchFamily="18" charset="0"/>
              </a:rPr>
              <a:t>Provádí se formální sjednocení terminologie. </a:t>
            </a:r>
            <a:endParaRPr lang="cs-CZ" sz="3200" dirty="0"/>
          </a:p>
        </p:txBody>
      </p:sp>
    </p:spTree>
    <p:extLst>
      <p:ext uri="{BB962C8B-B14F-4D97-AF65-F5344CB8AC3E}">
        <p14:creationId xmlns:p14="http://schemas.microsoft.com/office/powerpoint/2010/main" val="2984437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3457BE2-BD84-4672-B5DE-ED433BF24A42}"/>
              </a:ext>
            </a:extLst>
          </p:cNvPr>
          <p:cNvSpPr/>
          <p:nvPr/>
        </p:nvSpPr>
        <p:spPr>
          <a:xfrm>
            <a:off x="-272717" y="246057"/>
            <a:ext cx="12047621" cy="3539430"/>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(4) Sazba poplatku za užívání veřejného prostranství činí až 10,-Kč za každý i započatý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užívaného veřejného prostranství a každý i započatý den. Za užívání veřejného prostranství k umístění prodejních nebo reklamních zařízení, lunaparků a jiných atrakcí může obec zvýšit sazbu až na její desetinásobek. Obec může stanovit poplatek týdenní, měsíční nebo roční paušální částkou. </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56133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7537799-DD4B-4392-8995-71E96DA0883F}"/>
              </a:ext>
            </a:extLst>
          </p:cNvPr>
          <p:cNvSpPr txBox="1"/>
          <p:nvPr/>
        </p:nvSpPr>
        <p:spPr>
          <a:xfrm>
            <a:off x="303402" y="0"/>
            <a:ext cx="11888598" cy="6894195"/>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"Pozemek, který je veřejným prostranstvím ve smyslu § 34 zákona č. 128/2000 Sb., o obcích, nemůže ztratit charakter veřejného prostranství na základě toho, jakým způsobem probíhá jeho zvláštní užívání – zde: umístěním reklamního zařízení, kolem kterého bylo instalováno oplocení. Tento konkrétní způsob zvláštního užívání veřejného prostranství ještě více omezuje, resp. vylučuje jeho obecné užívání veřejností ve prospěch konkrétního subjektu, který stíhá poplatková povinnost v souladu s § 4 odst. 1 zákona č. 565/1990 Sb., o místních poplatcích, bez ohledu na to, zda se jedná o užívání dočasné či dlouhodobé (tato skutečnost se promítne pouze ve výši poplatku).</a:t>
            </a:r>
          </a:p>
          <a:p>
            <a:pPr algn="just">
              <a:spcAft>
                <a:spcPts val="600"/>
              </a:spcAft>
            </a:pPr>
            <a:r>
              <a:rPr lang="cs-CZ" sz="3200" dirty="0">
                <a:solidFill>
                  <a:schemeClr val="dk1"/>
                </a:solidFill>
                <a:latin typeface="Times New Roman" panose="02020603050405020304" pitchFamily="18" charset="0"/>
                <a:ea typeface="Calibri"/>
                <a:cs typeface="Times New Roman" panose="02020603050405020304" pitchFamily="18" charset="0"/>
                <a:sym typeface="Calibri"/>
              </a:rPr>
              <a:t>Jakmile užívání jakýmkoli způsobem omezí či vyloučí z užívání ostatní uživatele, je nutno na ně pohlížet jako na užívání zvláštní (nejde-li dokonce o užívání protiprávní).</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cs typeface="Times New Roman" panose="02020603050405020304" pitchFamily="18" charset="0"/>
              </a:rPr>
              <a:t> </a:t>
            </a: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KS V BRNĚ. Rozsudek Krajského soudu v Brně ze dne 19. 8. 2015, čj. 30 </a:t>
            </a:r>
            <a:r>
              <a:rPr lang="cs-CZ" sz="1600" dirty="0" err="1">
                <a:effectLst/>
                <a:latin typeface="Times New Roman" panose="02020603050405020304" pitchFamily="18" charset="0"/>
                <a:ea typeface="Times New Roman" panose="02020603050405020304" pitchFamily="18" charset="0"/>
                <a:cs typeface="Times New Roman" panose="02020603050405020304" pitchFamily="18" charset="0"/>
              </a:rPr>
              <a:t>Af</a:t>
            </a: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59/2013-48.</a:t>
            </a:r>
          </a:p>
        </p:txBody>
      </p:sp>
    </p:spTree>
    <p:extLst>
      <p:ext uri="{BB962C8B-B14F-4D97-AF65-F5344CB8AC3E}">
        <p14:creationId xmlns:p14="http://schemas.microsoft.com/office/powerpoint/2010/main" val="38127739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6">
            <a:extLst>
              <a:ext uri="{FF2B5EF4-FFF2-40B4-BE49-F238E27FC236}">
                <a16:creationId xmlns:a16="http://schemas.microsoft.com/office/drawing/2014/main" id="{FEAFCEC5-D90A-40E5-96E4-EA0FE80FA40D}"/>
              </a:ext>
            </a:extLst>
          </p:cNvPr>
          <p:cNvSpPr/>
          <p:nvPr/>
        </p:nvSpPr>
        <p:spPr>
          <a:xfrm>
            <a:off x="788271" y="687692"/>
            <a:ext cx="10931149"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Praze č.j. 46 </a:t>
            </a:r>
            <a:r>
              <a:rPr lang="cs-CZ" sz="3200" b="1" dirty="0" err="1">
                <a:solidFill>
                  <a:schemeClr val="dk1"/>
                </a:solidFill>
                <a:latin typeface="Times New Roman" panose="02020603050405020304" pitchFamily="18" charset="0"/>
                <a:cs typeface="Times New Roman" panose="02020603050405020304" pitchFamily="18" charset="0"/>
                <a:sym typeface="Arial"/>
              </a:rPr>
              <a:t>Af</a:t>
            </a:r>
            <a:r>
              <a:rPr lang="cs-CZ" sz="3200" b="1" dirty="0">
                <a:solidFill>
                  <a:schemeClr val="dk1"/>
                </a:solidFill>
                <a:latin typeface="Times New Roman" panose="02020603050405020304" pitchFamily="18" charset="0"/>
                <a:cs typeface="Times New Roman" panose="02020603050405020304" pitchFamily="18" charset="0"/>
                <a:sym typeface="Arial"/>
              </a:rPr>
              <a:t> 3/2013-28.</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Poplatníkem je ten, kdo VP užívá </a:t>
            </a:r>
            <a:r>
              <a:rPr lang="cs-CZ" sz="3200" dirty="0">
                <a:solidFill>
                  <a:schemeClr val="dk1"/>
                </a:solidFill>
                <a:latin typeface="Times New Roman" panose="02020603050405020304" pitchFamily="18" charset="0"/>
                <a:cs typeface="Times New Roman" panose="02020603050405020304" pitchFamily="18" charset="0"/>
                <a:sym typeface="Arial"/>
              </a:rPr>
              <a:t>a nikoli ten, kdo je vlastníkem věcí na VP umístěných nebo kdo tam takovou věc umístil (to jsou pouze pomocná kritéria, pokud není zřejmé, kdo VP užívá) – má-li být účel zpoplatnění užívání veřejného prostranství ve smyslu předpokládaném zákonem zachován, je zcela nezbytné, aby správní orgány měly předně postaveno najisto, kdo veřejné prostranství užívá, a je tedy poplatníkem předmětného poplatku.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37046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118533" y="481263"/>
            <a:ext cx="12073467"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Plzni č. j. 57 Ca 37/2004</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Není rozhodné, kdo je vlastníkem pozemku (zpoplatněno může být i užívání pozemků, které nejsou ve vlastnictví obce a má k nim vlastnické právo jiná fyzická nebo právnická osoba)</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Poplatníkem může být i obec, užívá-li VP a není přitom osvobozena v OZV – aktuální zejména u investičních akcí velkého rozsahu.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 OZV musí být vždy provedena specifikace zpoplatněných VP – </a:t>
            </a:r>
            <a:r>
              <a:rPr lang="cs-CZ" sz="3200" dirty="0">
                <a:solidFill>
                  <a:schemeClr val="dk1"/>
                </a:solidFill>
                <a:latin typeface="Times New Roman" panose="02020603050405020304" pitchFamily="18" charset="0"/>
                <a:cs typeface="Times New Roman" panose="02020603050405020304" pitchFamily="18" charset="0"/>
                <a:sym typeface="Arial"/>
              </a:rPr>
              <a:t>nejčastěji formou mapy s vyznačením, výpisem ulic, výpisem parcelních čísel; je-li vymezení provedeno v příloze k OZV, musí být odkaz na přílohu přímo v textu OZV a příloha musí řádně viset na úřední desce a vyznačí se na ni data vyvěšení a snětí.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p:nvPr/>
        </p:nvSpPr>
        <p:spPr>
          <a:xfrm>
            <a:off x="1572126" y="-313712"/>
            <a:ext cx="1045054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3200"/>
              <a:buFont typeface="Century Gothic"/>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Rozsudek Krajského soudu v Brně </a:t>
            </a:r>
            <a:r>
              <a:rPr lang="cs-CZ" sz="3200" b="1" dirty="0" err="1">
                <a:solidFill>
                  <a:schemeClr val="dk1"/>
                </a:solidFill>
                <a:latin typeface="Times New Roman" panose="02020603050405020304" pitchFamily="18" charset="0"/>
                <a:ea typeface="Century Gothic"/>
                <a:cs typeface="Times New Roman" panose="02020603050405020304" pitchFamily="18" charset="0"/>
                <a:sym typeface="Century Gothic"/>
              </a:rPr>
              <a:t>sp</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 Zn. 29 Ca 92/99 ze dne 13. března 2000</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a:buClr>
                <a:schemeClr val="dk1"/>
              </a:buClr>
              <a:buSzPts val="3200"/>
            </a:pPr>
            <a:r>
              <a:rPr lang="cs-CZ" sz="3200" b="1" dirty="0">
                <a:solidFill>
                  <a:srgbClr val="FF0000"/>
                </a:solidFill>
                <a:latin typeface="Times New Roman" panose="02020603050405020304" pitchFamily="18" charset="0"/>
                <a:cs typeface="Times New Roman" panose="02020603050405020304" pitchFamily="18" charset="0"/>
              </a:rPr>
              <a:t>Prodejním zařízením k poskytování služeb = </a:t>
            </a:r>
            <a:r>
              <a:rPr lang="cs-CZ" sz="3200" dirty="0">
                <a:solidFill>
                  <a:schemeClr val="dk1"/>
                </a:solidFill>
                <a:latin typeface="Times New Roman" panose="02020603050405020304" pitchFamily="18" charset="0"/>
                <a:cs typeface="Times New Roman" panose="02020603050405020304" pitchFamily="18" charset="0"/>
              </a:rPr>
              <a:t>věc určená k tomu, aby používána při prodeji zboží tím způsobem, že zboží z ní bude nabízeno s možností bezprostředního uzavření kupní smlouvy, případně v ní zboží může být současně též vystaveno či uskladněno.</a:t>
            </a:r>
            <a:endParaRPr lang="cs-CZ" sz="3200" dirty="0">
              <a:latin typeface="Times New Roman" panose="02020603050405020304" pitchFamily="18" charset="0"/>
              <a:cs typeface="Times New Roman" panose="02020603050405020304" pitchFamily="18" charset="0"/>
            </a:endParaRPr>
          </a:p>
          <a:p>
            <a:pPr marR="0" lvl="0" algn="l" rtl="0">
              <a:spcBef>
                <a:spcPts val="0"/>
              </a:spcBef>
              <a:spcAft>
                <a:spcPts val="0"/>
              </a:spcAft>
              <a:buClr>
                <a:schemeClr val="dk1"/>
              </a:buClr>
              <a:buSzPts val="3200"/>
            </a:pPr>
            <a:endParaRPr lang="cs-CZ" sz="3200" dirty="0">
              <a:solidFill>
                <a:schemeClr val="dk1"/>
              </a:solidFill>
              <a:latin typeface="Times New Roman" panose="02020603050405020304" pitchFamily="18" charset="0"/>
              <a:cs typeface="Times New Roman" panose="02020603050405020304" pitchFamily="18" charset="0"/>
              <a:sym typeface="Arial"/>
            </a:endParaRPr>
          </a:p>
          <a:p>
            <a:pPr marR="0" lvl="0" algn="l" rtl="0">
              <a:spcBef>
                <a:spcPts val="0"/>
              </a:spcBef>
              <a:spcAft>
                <a:spcPts val="0"/>
              </a:spcAft>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sym typeface="Arial"/>
              </a:rPr>
              <a:t>Význam pojmu </a:t>
            </a:r>
            <a:r>
              <a:rPr lang="cs-CZ" sz="3200" dirty="0">
                <a:solidFill>
                  <a:srgbClr val="FF0000"/>
                </a:solidFill>
                <a:latin typeface="Times New Roman" panose="02020603050405020304" pitchFamily="18" charset="0"/>
                <a:cs typeface="Times New Roman" panose="02020603050405020304" pitchFamily="18" charset="0"/>
                <a:sym typeface="Arial"/>
              </a:rPr>
              <a:t>„umístit“ </a:t>
            </a:r>
            <a:r>
              <a:rPr lang="cs-CZ" sz="3200" dirty="0">
                <a:solidFill>
                  <a:schemeClr val="dk1"/>
                </a:solidFill>
                <a:latin typeface="Times New Roman" panose="02020603050405020304" pitchFamily="18" charset="0"/>
                <a:cs typeface="Times New Roman" panose="02020603050405020304" pitchFamily="18" charset="0"/>
                <a:sym typeface="Arial"/>
              </a:rPr>
              <a:t>= „dát, postavit věc na místo, určit pro ni místo“ = předem pro toto zařízení </a:t>
            </a:r>
            <a:r>
              <a:rPr lang="cs-CZ" sz="3200" b="1" dirty="0">
                <a:solidFill>
                  <a:schemeClr val="dk1"/>
                </a:solidFill>
                <a:latin typeface="Times New Roman" panose="02020603050405020304" pitchFamily="18" charset="0"/>
                <a:cs typeface="Times New Roman" panose="02020603050405020304" pitchFamily="18" charset="0"/>
                <a:sym typeface="Arial"/>
              </a:rPr>
              <a:t>prostorově vymezit část veřejného prostranství, kde bude následně toto zařízení postaveno.</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1716504" y="525825"/>
            <a:ext cx="10340920" cy="550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21/02 ze dne 22. března 2005</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rgbClr val="FF0000"/>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Právní závěr, podle něhož by </a:t>
            </a:r>
            <a:r>
              <a:rPr lang="cs-CZ" sz="3200" dirty="0">
                <a:solidFill>
                  <a:srgbClr val="FF0000"/>
                </a:solidFill>
                <a:latin typeface="Times New Roman" panose="02020603050405020304" pitchFamily="18" charset="0"/>
                <a:cs typeface="Times New Roman" panose="02020603050405020304" pitchFamily="18" charset="0"/>
                <a:sym typeface="Arial"/>
              </a:rPr>
              <a:t>byl vlastník pozemku povinen platit poplatky za zvláštní užívání svého pozemku</a:t>
            </a:r>
            <a:r>
              <a:rPr lang="cs-CZ" sz="3200" dirty="0">
                <a:solidFill>
                  <a:schemeClr val="dk1"/>
                </a:solidFill>
                <a:latin typeface="Times New Roman" panose="02020603050405020304" pitchFamily="18" charset="0"/>
                <a:cs typeface="Times New Roman" panose="02020603050405020304" pitchFamily="18" charset="0"/>
                <a:sym typeface="Arial"/>
              </a:rPr>
              <a:t>, který byl jako veřejné prostranství označen obecně závaznou vyhláškou obce, </a:t>
            </a:r>
            <a:r>
              <a:rPr lang="cs-CZ" sz="3200" dirty="0">
                <a:solidFill>
                  <a:srgbClr val="FF0000"/>
                </a:solidFill>
                <a:latin typeface="Times New Roman" panose="02020603050405020304" pitchFamily="18" charset="0"/>
                <a:cs typeface="Times New Roman" panose="02020603050405020304" pitchFamily="18" charset="0"/>
                <a:sym typeface="Arial"/>
              </a:rPr>
              <a:t>by mohl být</a:t>
            </a:r>
            <a:r>
              <a:rPr lang="cs-CZ" sz="3200" dirty="0">
                <a:solidFill>
                  <a:schemeClr val="dk1"/>
                </a:solidFill>
                <a:latin typeface="Times New Roman" panose="02020603050405020304" pitchFamily="18" charset="0"/>
                <a:cs typeface="Times New Roman" panose="02020603050405020304" pitchFamily="18" charset="0"/>
                <a:sym typeface="Arial"/>
              </a:rPr>
              <a:t>, podle okolností, </a:t>
            </a:r>
            <a:r>
              <a:rPr lang="cs-CZ" sz="3200" dirty="0">
                <a:solidFill>
                  <a:srgbClr val="FF0000"/>
                </a:solidFill>
                <a:latin typeface="Times New Roman" panose="02020603050405020304" pitchFamily="18" charset="0"/>
                <a:cs typeface="Times New Roman" panose="02020603050405020304" pitchFamily="18" charset="0"/>
                <a:sym typeface="Arial"/>
              </a:rPr>
              <a:t>v rozporu s ústavní ochranou vlastnictví</a:t>
            </a:r>
            <a:r>
              <a:rPr lang="cs-CZ" sz="3200" dirty="0">
                <a:solidFill>
                  <a:schemeClr val="dk1"/>
                </a:solidFill>
                <a:latin typeface="Times New Roman" panose="02020603050405020304" pitchFamily="18" charset="0"/>
                <a:cs typeface="Times New Roman" panose="02020603050405020304" pitchFamily="18" charset="0"/>
                <a:sym typeface="Arial"/>
              </a:rPr>
              <a:t>. Ochrana práv vlastníků bude předmětem případného řízení před správními soudy, které vezmou v úvahu všechny relevantní okolnosti individuálního případu a podle toho </a:t>
            </a:r>
            <a:r>
              <a:rPr lang="cs-CZ" sz="3200" dirty="0">
                <a:solidFill>
                  <a:srgbClr val="FF0000"/>
                </a:solidFill>
                <a:latin typeface="Times New Roman" panose="02020603050405020304" pitchFamily="18" charset="0"/>
                <a:cs typeface="Times New Roman" panose="02020603050405020304" pitchFamily="18" charset="0"/>
                <a:sym typeface="Arial"/>
              </a:rPr>
              <a:t>rozliší výkon vlastnického práva od jeho eventuálního zneužití.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1588168" y="336885"/>
            <a:ext cx="10603832" cy="54703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r>
              <a:rPr lang="cs-CZ" sz="3600" dirty="0">
                <a:solidFill>
                  <a:schemeClr val="dk1"/>
                </a:solidFill>
                <a:latin typeface="Arial"/>
                <a:ea typeface="Arial"/>
                <a:cs typeface="Arial"/>
                <a:sym typeface="Arial"/>
              </a:rPr>
              <a:t>Předmětem místního poplatku ze psů je ve smyslu § 2 odst. 2 zákona č. 565/1990 Sb. </a:t>
            </a:r>
            <a:r>
              <a:rPr lang="cs-CZ" sz="3600" b="1" dirty="0">
                <a:solidFill>
                  <a:srgbClr val="FF0000"/>
                </a:solidFill>
                <a:latin typeface="Arial"/>
                <a:ea typeface="Arial"/>
                <a:cs typeface="Arial"/>
                <a:sym typeface="Arial"/>
              </a:rPr>
              <a:t>držba psa staršího 3 měsíců</a:t>
            </a:r>
            <a:r>
              <a:rPr lang="cs-CZ" sz="3600" dirty="0">
                <a:solidFill>
                  <a:schemeClr val="dk1"/>
                </a:solidFill>
                <a:latin typeface="Arial"/>
                <a:ea typeface="Arial"/>
                <a:cs typeface="Arial"/>
                <a:sym typeface="Arial"/>
              </a:rPr>
              <a:t> (není-li ze zákona nebo z obecně závazné vyhlášky tato držba psa od místního poplatku osvobozena). </a:t>
            </a:r>
          </a:p>
          <a:p>
            <a:pPr marL="0" marR="0" lvl="0" indent="0" algn="l" rtl="0">
              <a:spcBef>
                <a:spcPts val="480"/>
              </a:spcBef>
              <a:spcAft>
                <a:spcPts val="0"/>
              </a:spcAft>
              <a:buClr>
                <a:schemeClr val="dk1"/>
              </a:buClr>
              <a:buSzPts val="2400"/>
              <a:buFont typeface="Arial"/>
              <a:buNone/>
            </a:pPr>
            <a:endParaRPr lang="cs-CZ" sz="3600" dirty="0">
              <a:solidFill>
                <a:schemeClr val="dk1"/>
              </a:solidFill>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366295" y="401052"/>
            <a:ext cx="11938000" cy="70850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NSS č.j. 9 </a:t>
            </a:r>
            <a:r>
              <a:rPr lang="cs-CZ" sz="3200" b="1" dirty="0" err="1">
                <a:solidFill>
                  <a:schemeClr val="dk1"/>
                </a:solidFill>
                <a:latin typeface="Times New Roman" panose="02020603050405020304" pitchFamily="18" charset="0"/>
                <a:cs typeface="Times New Roman" panose="02020603050405020304" pitchFamily="18" charset="0"/>
                <a:sym typeface="Arial"/>
              </a:rPr>
              <a:t>Afs</a:t>
            </a:r>
            <a:r>
              <a:rPr lang="cs-CZ" sz="3200" b="1" dirty="0">
                <a:solidFill>
                  <a:schemeClr val="dk1"/>
                </a:solidFill>
                <a:latin typeface="Times New Roman" panose="02020603050405020304" pitchFamily="18" charset="0"/>
                <a:cs typeface="Times New Roman" panose="02020603050405020304" pitchFamily="18" charset="0"/>
                <a:sym typeface="Arial"/>
              </a:rPr>
              <a:t> 86/2008-89 ze dne 16. července 2009</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Pronajme-li si nájemce pozemek, který je veřejným prostranstvím ve smyslu § 34 zákona č. 128/2008 Sb., o obcích, pak jeho povinnost hradit </a:t>
            </a:r>
            <a:r>
              <a:rPr lang="cs-CZ" sz="3200" dirty="0">
                <a:solidFill>
                  <a:srgbClr val="FF0000"/>
                </a:solidFill>
                <a:latin typeface="Times New Roman" panose="02020603050405020304" pitchFamily="18" charset="0"/>
                <a:cs typeface="Times New Roman" panose="02020603050405020304" pitchFamily="18" charset="0"/>
                <a:sym typeface="Arial"/>
              </a:rPr>
              <a:t>nájemné</a:t>
            </a:r>
            <a:r>
              <a:rPr lang="cs-CZ" sz="3200" dirty="0">
                <a:solidFill>
                  <a:schemeClr val="dk1"/>
                </a:solidFill>
                <a:latin typeface="Times New Roman" panose="02020603050405020304" pitchFamily="18" charset="0"/>
                <a:cs typeface="Times New Roman" panose="02020603050405020304" pitchFamily="18" charset="0"/>
                <a:sym typeface="Arial"/>
              </a:rPr>
              <a:t> vyplývající ze soukromoprávního nájemného vztahu </a:t>
            </a:r>
            <a:r>
              <a:rPr lang="cs-CZ" sz="3200" dirty="0">
                <a:solidFill>
                  <a:srgbClr val="FF0000"/>
                </a:solidFill>
                <a:latin typeface="Times New Roman" panose="02020603050405020304" pitchFamily="18" charset="0"/>
                <a:cs typeface="Times New Roman" panose="02020603050405020304" pitchFamily="18" charset="0"/>
                <a:sym typeface="Arial"/>
              </a:rPr>
              <a:t>nenahrazuje veřejnoprávní povinnost platit místní poplatek </a:t>
            </a:r>
            <a:r>
              <a:rPr lang="cs-CZ" sz="3200" dirty="0">
                <a:solidFill>
                  <a:schemeClr val="dk1"/>
                </a:solidFill>
                <a:latin typeface="Times New Roman" panose="02020603050405020304" pitchFamily="18" charset="0"/>
                <a:cs typeface="Times New Roman" panose="02020603050405020304" pitchFamily="18" charset="0"/>
                <a:sym typeface="Arial"/>
              </a:rPr>
              <a:t>za zvláštní užívání veřejného prostranství dle § 4 zákona č. 565/1990 Sb., o místních poplatcích. Ani obci tak nelze upírat možnost poskytnout vlastní věc někomu za úplatu. Bude-li ovšem veřejné prostranství nájemcem užíváno zvláštním způsobem, kdy dojde k omezení či vyloučení jeho obecného užívání ostatními subjekty, pak užívání pozemku na základě nájemní smlouvy bude bez vlivu na povinnost subjektu </a:t>
            </a:r>
            <a:r>
              <a:rPr lang="cs-CZ" sz="3200" b="1" dirty="0">
                <a:solidFill>
                  <a:schemeClr val="dk1"/>
                </a:solidFill>
                <a:latin typeface="Times New Roman" panose="02020603050405020304" pitchFamily="18" charset="0"/>
                <a:cs typeface="Times New Roman" panose="02020603050405020304" pitchFamily="18" charset="0"/>
                <a:sym typeface="Arial"/>
              </a:rPr>
              <a:t>platit vedle nájemného také místní poplatek.</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A225B12-7BD6-45F3-A9F7-7DA59E408795}"/>
              </a:ext>
            </a:extLst>
          </p:cNvPr>
          <p:cNvSpPr/>
          <p:nvPr/>
        </p:nvSpPr>
        <p:spPr>
          <a:xfrm>
            <a:off x="216569" y="805205"/>
            <a:ext cx="11758862" cy="5247590"/>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IV</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vstupného</a:t>
            </a:r>
          </a:p>
          <a:p>
            <a:pPr lvl="0" algn="ctr">
              <a:spcBef>
                <a:spcPts val="1200"/>
              </a:spcBef>
            </a:pPr>
            <a:r>
              <a:rPr lang="cs-CZ" sz="3200" dirty="0">
                <a:latin typeface="Times New Roman" panose="02020603050405020304" pitchFamily="18" charset="0"/>
                <a:ea typeface="Times New Roman" panose="02020603050405020304" pitchFamily="18" charset="0"/>
              </a:rPr>
              <a:t>§ 6</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vstupného se vybírá ze vstupného na kulturní, sportovní, prodejní nebo reklamní akce, sníženého o daň z přidané hodnoty, je-li v ceně vstupného obsažena. Vstupným se pro účely tohoto zákona rozumí peněžitá částka, kterou účastník akce zaplatí za to, že se jí může zúčastnit. Z akcí, jejichž celý výtěžek je </a:t>
            </a:r>
            <a:r>
              <a:rPr lang="cs-CZ" sz="3200" b="1" dirty="0">
                <a:latin typeface="Times New Roman" panose="02020603050405020304" pitchFamily="18" charset="0"/>
                <a:ea typeface="Times New Roman" panose="02020603050405020304" pitchFamily="18" charset="0"/>
              </a:rPr>
              <a:t>odveden</a:t>
            </a:r>
            <a:r>
              <a:rPr lang="cs-CZ" sz="3200" dirty="0">
                <a:latin typeface="Times New Roman" panose="02020603050405020304" pitchFamily="18" charset="0"/>
                <a:ea typeface="Times New Roman" panose="02020603050405020304" pitchFamily="18" charset="0"/>
              </a:rPr>
              <a:t> na charitativní a veřejně prospěšné účely, se poplatek neplatí.</a:t>
            </a:r>
          </a:p>
        </p:txBody>
      </p:sp>
    </p:spTree>
    <p:extLst>
      <p:ext uri="{BB962C8B-B14F-4D97-AF65-F5344CB8AC3E}">
        <p14:creationId xmlns:p14="http://schemas.microsoft.com/office/powerpoint/2010/main" val="33140668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F5F396A-6BE0-4DEF-B5D2-22A258EDA485}"/>
              </a:ext>
            </a:extLst>
          </p:cNvPr>
          <p:cNvSpPr/>
          <p:nvPr/>
        </p:nvSpPr>
        <p:spPr>
          <a:xfrm>
            <a:off x="1588168" y="651029"/>
            <a:ext cx="10266947"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Předpokládá se, že navrhovaná úprava povede ke snížení možnosti spekulativního jednání některých pořadatelů akcí, kteří sice prohlásí, že akce je pořádána za účelem získání finančních prostředků na charitu nebo veřejně prospěšné účely, ale ve svém důsledku žádný finanční výtěžek na tuto činnost neodvedou, neboť prohlásí, že akce konaná za uvedeným účelem nebyla úspěšná a nepřinesla žádné finanční prostředky.</a:t>
            </a:r>
          </a:p>
        </p:txBody>
      </p:sp>
    </p:spTree>
    <p:extLst>
      <p:ext uri="{BB962C8B-B14F-4D97-AF65-F5344CB8AC3E}">
        <p14:creationId xmlns:p14="http://schemas.microsoft.com/office/powerpoint/2010/main" val="32981897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81F59BD-261C-4D4B-91A3-A4C7E807E8CD}"/>
              </a:ext>
            </a:extLst>
          </p:cNvPr>
          <p:cNvSpPr/>
          <p:nvPr/>
        </p:nvSpPr>
        <p:spPr>
          <a:xfrm>
            <a:off x="609599" y="674621"/>
            <a:ext cx="10876547" cy="270843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ze vstupného platí fyzické a právnické osoby, které akci pořádají.</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ze vstupného činí až 20 % z úhrnné částky vybraného vstupného. Obec může po dohodě s poplatníkem poplatek stanovit paušální částkou.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91968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677332" y="457201"/>
            <a:ext cx="11209867" cy="63955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vstupného - vstupné</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b="1" dirty="0">
                <a:solidFill>
                  <a:srgbClr val="FF0000"/>
                </a:solidFill>
                <a:latin typeface="Times New Roman" panose="02020603050405020304" pitchFamily="18" charset="0"/>
                <a:cs typeface="Times New Roman" panose="02020603050405020304" pitchFamily="18" charset="0"/>
                <a:sym typeface="Arial"/>
              </a:rPr>
              <a:t>Rozsudek NSS č.j. 1 </a:t>
            </a:r>
            <a:r>
              <a:rPr lang="cs-CZ" sz="3200" b="1" dirty="0" err="1">
                <a:solidFill>
                  <a:srgbClr val="FF0000"/>
                </a:solidFill>
                <a:latin typeface="Times New Roman" panose="02020603050405020304" pitchFamily="18" charset="0"/>
                <a:cs typeface="Times New Roman" panose="02020603050405020304" pitchFamily="18" charset="0"/>
                <a:sym typeface="Arial"/>
              </a:rPr>
              <a:t>Afs</a:t>
            </a:r>
            <a:r>
              <a:rPr lang="cs-CZ" sz="3200" b="1" dirty="0">
                <a:solidFill>
                  <a:srgbClr val="FF0000"/>
                </a:solidFill>
                <a:latin typeface="Times New Roman" panose="02020603050405020304" pitchFamily="18" charset="0"/>
                <a:cs typeface="Times New Roman" panose="02020603050405020304" pitchFamily="18" charset="0"/>
                <a:sym typeface="Arial"/>
              </a:rPr>
              <a:t> 5/2011-86 ze dne 4. května 2011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Pojem „vstupné“ obsažený v § 6 odst. 1 zákona č. 565/1990 Sb., o místních poplatcích, je třeba v zásadě vykládat z pozice účastníka akce. Vstupným je pak třeba rozumět souhrn veškerých finančních částek, jejichž zaplacením je podmiňován vstup, resp. účast účastníka na akci, bez ohledu na to, za co byly tyto částky konkrétně zaplaceny nebo na jaký účel byly využity pořadatelem akce.</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p:nvPr/>
        </p:nvSpPr>
        <p:spPr>
          <a:xfrm>
            <a:off x="355600" y="363915"/>
            <a:ext cx="1183640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Prohlídky kulturních památek - 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20/93 ze dne 14. června 1994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Vstupné z prohlídek kulturních památek nelze zpoplatňovat a návštěvu hradu či zámku nelze pokládat za kulturní akci ve smyslu zákona o místních poplatcích</a:t>
            </a: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předpokládá vybírání poplatku ze vstupného v případech, kdy jde o jednorázovou kulturní akci, např. výstavu, taneční zábavu, konkrétní divadelní představení apod. Kromě toho jsou prostředky z vybraného vstupného na hrady a zámky jednoznačně určeny pro veřejně prospěšné účely se zaměřením na financování oprav a údržby objektů chráněných památkovými úřady a v takovém případě se místní poplatek neplatí.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p:nvPr/>
        </p:nvSpPr>
        <p:spPr>
          <a:xfrm>
            <a:off x="440267" y="225409"/>
            <a:ext cx="11751733" cy="5669244"/>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Hlava V</a:t>
            </a:r>
          </a:p>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Poplatek za povolení k vjezdu s motorovým vozidlem do vybraných míst a částí měst</a:t>
            </a:r>
          </a:p>
          <a:p>
            <a:pPr lvl="0" algn="ctr">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 10</a:t>
            </a:r>
          </a:p>
          <a:p>
            <a:pPr lvl="0">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(1)	Poplatek za povolení k vjezdu s motorovým vozidlem12) do vybraných míst a částí měst (dále jen "vybraná místa") platí fyzická nebo právnická osoba, které bylo vydáno povolení k vjezdu s motorovým vozidlem do vybraných míst. Poplatek neplatí fyzické osoby </a:t>
            </a:r>
            <a:r>
              <a:rPr lang="cs-CZ" sz="3200" b="1" dirty="0">
                <a:solidFill>
                  <a:schemeClr val="dk1"/>
                </a:solidFill>
                <a:latin typeface="Times New Roman" panose="02020603050405020304" pitchFamily="18" charset="0"/>
                <a:cs typeface="Times New Roman" panose="02020603050405020304" pitchFamily="18" charset="0"/>
              </a:rPr>
              <a:t>přihlášené</a:t>
            </a:r>
            <a:r>
              <a:rPr lang="cs-CZ" sz="3200" dirty="0">
                <a:solidFill>
                  <a:schemeClr val="dk1"/>
                </a:solidFill>
                <a:latin typeface="Times New Roman" panose="02020603050405020304" pitchFamily="18" charset="0"/>
                <a:cs typeface="Times New Roman" panose="02020603050405020304" pitchFamily="18" charset="0"/>
              </a:rPr>
              <a:t> nebo vlastnící nemovitosti ve vybraném místě, osoby jim blízké,13) manželé těchto osob a jejich děti. Dále osoby, které ve vybraném místě užívají nemovitost k podnikání nebo veřejně prospěšné činnosti nebo osoby, které jsou držiteli průkazu ZTP </a:t>
            </a:r>
            <a:r>
              <a:rPr lang="cs-CZ" sz="3200" b="1" dirty="0">
                <a:solidFill>
                  <a:schemeClr val="dk1"/>
                </a:solidFill>
                <a:latin typeface="Times New Roman" panose="02020603050405020304" pitchFamily="18" charset="0"/>
                <a:cs typeface="Times New Roman" panose="02020603050405020304" pitchFamily="18" charset="0"/>
              </a:rPr>
              <a:t>nebo ZTP/P </a:t>
            </a:r>
            <a:r>
              <a:rPr lang="cs-CZ" sz="3200" dirty="0">
                <a:solidFill>
                  <a:schemeClr val="dk1"/>
                </a:solidFill>
                <a:latin typeface="Times New Roman" panose="02020603050405020304" pitchFamily="18" charset="0"/>
                <a:cs typeface="Times New Roman" panose="02020603050405020304" pitchFamily="18" charset="0"/>
              </a:rPr>
              <a:t>a jejich průvodci.</a:t>
            </a:r>
          </a:p>
        </p:txBody>
      </p:sp>
    </p:spTree>
  </p:cSld>
  <p:clrMapOvr>
    <a:masterClrMapping/>
  </p:clrMapOvr>
  <p:transition spd="slow">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p:nvPr/>
        </p:nvSpPr>
        <p:spPr>
          <a:xfrm>
            <a:off x="1219201" y="654162"/>
            <a:ext cx="10972799" cy="42288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10</a:t>
            </a:r>
          </a:p>
          <a:p>
            <a:pPr marL="0" marR="0" lvl="0" indent="0" algn="ctr"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(2) Poplatek se vybírá za </a:t>
            </a:r>
            <a:r>
              <a:rPr lang="cs-CZ" sz="3200" dirty="0">
                <a:solidFill>
                  <a:srgbClr val="FF0000"/>
                </a:solidFill>
                <a:latin typeface="Times New Roman" panose="02020603050405020304" pitchFamily="18" charset="0"/>
                <a:cs typeface="Times New Roman" panose="02020603050405020304" pitchFamily="18" charset="0"/>
                <a:sym typeface="Arial"/>
              </a:rPr>
              <a:t>vydání povolení k vjezdu </a:t>
            </a:r>
            <a:r>
              <a:rPr lang="cs-CZ" sz="3200" dirty="0">
                <a:solidFill>
                  <a:schemeClr val="dk1"/>
                </a:solidFill>
                <a:latin typeface="Times New Roman" panose="02020603050405020304" pitchFamily="18" charset="0"/>
                <a:cs typeface="Times New Roman" panose="02020603050405020304" pitchFamily="18" charset="0"/>
                <a:sym typeface="Arial"/>
              </a:rPr>
              <a:t>s motorovým vozidlem do vybraných míst, do kterých je jinak vjezd zakázán příslušnou dopravní značkou.</a:t>
            </a:r>
          </a:p>
          <a:p>
            <a:pPr marL="0" marR="0" lvl="0" indent="0" algn="l" rtl="0">
              <a:spcBef>
                <a:spcPts val="64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(3) Sazba poplatku za povolení k vjezdu s motorovým vozidlem do vybraných míst činí </a:t>
            </a:r>
            <a:r>
              <a:rPr lang="cs-CZ" sz="3200" dirty="0">
                <a:solidFill>
                  <a:srgbClr val="FF0000"/>
                </a:solidFill>
                <a:latin typeface="Times New Roman" panose="02020603050405020304" pitchFamily="18" charset="0"/>
                <a:cs typeface="Times New Roman" panose="02020603050405020304" pitchFamily="18" charset="0"/>
                <a:sym typeface="Arial"/>
              </a:rPr>
              <a:t>až 200 Kč za den</a:t>
            </a:r>
            <a:r>
              <a:rPr lang="cs-CZ" sz="3200" dirty="0">
                <a:solidFill>
                  <a:schemeClr val="dk1"/>
                </a:solidFill>
                <a:latin typeface="Times New Roman" panose="02020603050405020304" pitchFamily="18" charset="0"/>
                <a:cs typeface="Times New Roman" panose="02020603050405020304" pitchFamily="18" charset="0"/>
                <a:sym typeface="Arial"/>
              </a:rPr>
              <a:t>. Obec může po dohodě s poplatníkem stanovit poplatek také </a:t>
            </a:r>
            <a:r>
              <a:rPr lang="cs-CZ" sz="3200" dirty="0">
                <a:solidFill>
                  <a:srgbClr val="FF0000"/>
                </a:solidFill>
                <a:latin typeface="Times New Roman" panose="02020603050405020304" pitchFamily="18" charset="0"/>
                <a:cs typeface="Times New Roman" panose="02020603050405020304" pitchFamily="18" charset="0"/>
                <a:sym typeface="Arial"/>
              </a:rPr>
              <a:t>paušální</a:t>
            </a:r>
            <a:r>
              <a:rPr lang="cs-CZ" sz="3200" dirty="0">
                <a:solidFill>
                  <a:schemeClr val="dk1"/>
                </a:solidFill>
                <a:latin typeface="Times New Roman" panose="02020603050405020304" pitchFamily="18" charset="0"/>
                <a:cs typeface="Times New Roman" panose="02020603050405020304" pitchFamily="18" charset="0"/>
                <a:sym typeface="Arial"/>
              </a:rPr>
              <a:t> částkou.</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45F210E2-CCB0-4A64-B97C-42580C7CEEE7}"/>
              </a:ext>
            </a:extLst>
          </p:cNvPr>
          <p:cNvSpPr/>
          <p:nvPr/>
        </p:nvSpPr>
        <p:spPr>
          <a:xfrm>
            <a:off x="1267327" y="685436"/>
            <a:ext cx="10475494" cy="206210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souvislosti se zavedením pojmu „přihlášení fyzické osoby v obci“ v § 16c se rozšiřuje okruh osob, které nebudou platit poplatek za povolení k vjezdu s motorovým vozidlem do vybraných míst a částí měst. </a:t>
            </a:r>
          </a:p>
        </p:txBody>
      </p:sp>
    </p:spTree>
    <p:extLst>
      <p:ext uri="{BB962C8B-B14F-4D97-AF65-F5344CB8AC3E}">
        <p14:creationId xmlns:p14="http://schemas.microsoft.com/office/powerpoint/2010/main" val="22662557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p:nvPr/>
        </p:nvSpPr>
        <p:spPr>
          <a:xfrm>
            <a:off x="1636296" y="462549"/>
            <a:ext cx="10555704"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 – vybrané místo</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i="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i="1" dirty="0" err="1">
                <a:solidFill>
                  <a:schemeClr val="dk1"/>
                </a:solidFill>
                <a:latin typeface="Times New Roman" panose="02020603050405020304" pitchFamily="18" charset="0"/>
                <a:cs typeface="Times New Roman" panose="02020603050405020304" pitchFamily="18" charset="0"/>
                <a:sym typeface="Arial"/>
              </a:rPr>
              <a:t>sp</a:t>
            </a:r>
            <a:r>
              <a:rPr lang="cs-CZ" sz="3200" i="1" dirty="0">
                <a:solidFill>
                  <a:schemeClr val="dk1"/>
                </a:solidFill>
                <a:latin typeface="Times New Roman" panose="02020603050405020304" pitchFamily="18" charset="0"/>
                <a:cs typeface="Times New Roman" panose="02020603050405020304" pitchFamily="18" charset="0"/>
                <a:sym typeface="Arial"/>
              </a:rPr>
              <a:t>. zn. PI. ÚS 23/2000 ze dne 17. července 2001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Jakkoli zákon </a:t>
            </a:r>
            <a:r>
              <a:rPr lang="cs-CZ" sz="3200" b="1" dirty="0">
                <a:solidFill>
                  <a:srgbClr val="FF0000"/>
                </a:solidFill>
                <a:latin typeface="Times New Roman" panose="02020603050405020304" pitchFamily="18" charset="0"/>
                <a:cs typeface="Times New Roman" panose="02020603050405020304" pitchFamily="18" charset="0"/>
                <a:sym typeface="Arial"/>
              </a:rPr>
              <a:t>"vybrané místo" </a:t>
            </a:r>
            <a:r>
              <a:rPr lang="cs-CZ" sz="3200" dirty="0">
                <a:solidFill>
                  <a:schemeClr val="dk1"/>
                </a:solidFill>
                <a:latin typeface="Times New Roman" panose="02020603050405020304" pitchFamily="18" charset="0"/>
                <a:cs typeface="Times New Roman" panose="02020603050405020304" pitchFamily="18" charset="0"/>
                <a:sym typeface="Arial"/>
              </a:rPr>
              <a:t>nedefinuje, gramatický a věcný výklad tohoto pojmu, podle přesvědčení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průjezd motorového vozidla po </a:t>
            </a:r>
            <a:r>
              <a:rPr lang="cs-CZ" sz="3200" b="1" dirty="0">
                <a:solidFill>
                  <a:srgbClr val="FF0000"/>
                </a:solidFill>
                <a:latin typeface="Times New Roman" panose="02020603050405020304" pitchFamily="18" charset="0"/>
                <a:cs typeface="Times New Roman" panose="02020603050405020304" pitchFamily="18" charset="0"/>
                <a:sym typeface="Arial"/>
              </a:rPr>
              <a:t>mostě</a:t>
            </a:r>
            <a:r>
              <a:rPr lang="cs-CZ" sz="3200" dirty="0">
                <a:solidFill>
                  <a:srgbClr val="FF0000"/>
                </a:solidFill>
                <a:latin typeface="Times New Roman" panose="02020603050405020304" pitchFamily="18" charset="0"/>
                <a:cs typeface="Times New Roman" panose="02020603050405020304" pitchFamily="18" charset="0"/>
                <a:sym typeface="Arial"/>
              </a:rPr>
              <a:t>, který je součástí pozemní komunikace</a:t>
            </a:r>
            <a:r>
              <a:rPr lang="cs-CZ" sz="3200" dirty="0">
                <a:solidFill>
                  <a:schemeClr val="dk1"/>
                </a:solidFill>
                <a:latin typeface="Times New Roman" panose="02020603050405020304" pitchFamily="18" charset="0"/>
                <a:cs typeface="Times New Roman" panose="02020603050405020304" pitchFamily="18" charset="0"/>
                <a:sym typeface="Arial"/>
              </a:rPr>
              <a:t>, a jako takový slouží sjízdnosti pozemní komunikace a v tomto smyslu je její součástí, která (průjezdem po ní) </a:t>
            </a:r>
            <a:r>
              <a:rPr lang="cs-CZ" sz="3200" dirty="0">
                <a:solidFill>
                  <a:srgbClr val="FF0000"/>
                </a:solidFill>
                <a:latin typeface="Times New Roman" panose="02020603050405020304" pitchFamily="18" charset="0"/>
                <a:cs typeface="Times New Roman" panose="02020603050405020304" pitchFamily="18" charset="0"/>
                <a:sym typeface="Arial"/>
              </a:rPr>
              <a:t>je určena k obvyklému způsobu užívání komunikace, (obecné užívání)</a:t>
            </a:r>
            <a:r>
              <a:rPr lang="cs-CZ" sz="3200" dirty="0">
                <a:solidFill>
                  <a:schemeClr val="dk1"/>
                </a:solidFill>
                <a:latin typeface="Times New Roman" panose="02020603050405020304" pitchFamily="18" charset="0"/>
                <a:cs typeface="Times New Roman" panose="02020603050405020304" pitchFamily="18" charset="0"/>
                <a:sym typeface="Arial"/>
              </a:rPr>
              <a:t> ze zmíněných znaků vylučuje. </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1716504" y="669049"/>
            <a:ext cx="10475496"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30/06 ze dne 22. května 2007</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rgbClr val="FF0000"/>
              </a:buClr>
              <a:buSzPts val="28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povinnosti osoby </a:t>
            </a:r>
            <a:r>
              <a:rPr lang="cs-CZ" sz="3200" dirty="0">
                <a:solidFill>
                  <a:schemeClr val="dk1"/>
                </a:solidFill>
                <a:latin typeface="Times New Roman" panose="02020603050405020304" pitchFamily="18" charset="0"/>
                <a:cs typeface="Times New Roman" panose="02020603050405020304" pitchFamily="18" charset="0"/>
                <a:sym typeface="Arial"/>
              </a:rPr>
              <a:t>poplatku podléhající, avšak podle zákona či obecně závazné vyhlášky od poplatku </a:t>
            </a:r>
            <a:r>
              <a:rPr lang="cs-CZ" sz="3200" dirty="0">
                <a:solidFill>
                  <a:srgbClr val="FF0000"/>
                </a:solidFill>
                <a:latin typeface="Times New Roman" panose="02020603050405020304" pitchFamily="18" charset="0"/>
                <a:cs typeface="Times New Roman" panose="02020603050405020304" pitchFamily="18" charset="0"/>
                <a:sym typeface="Arial"/>
              </a:rPr>
              <a:t>osvobozené</a:t>
            </a:r>
            <a:r>
              <a:rPr lang="cs-CZ" sz="3200" dirty="0">
                <a:solidFill>
                  <a:schemeClr val="dk1"/>
                </a:solidFill>
                <a:latin typeface="Times New Roman" panose="02020603050405020304" pitchFamily="18" charset="0"/>
                <a:cs typeface="Times New Roman" panose="02020603050405020304" pitchFamily="18" charset="0"/>
                <a:sym typeface="Arial"/>
              </a:rPr>
              <a:t>, je </a:t>
            </a:r>
            <a:r>
              <a:rPr lang="cs-CZ" sz="3200" dirty="0">
                <a:solidFill>
                  <a:srgbClr val="FF0000"/>
                </a:solidFill>
                <a:latin typeface="Times New Roman" panose="02020603050405020304" pitchFamily="18" charset="0"/>
                <a:cs typeface="Times New Roman" panose="02020603050405020304" pitchFamily="18" charset="0"/>
                <a:sym typeface="Arial"/>
              </a:rPr>
              <a:t>ústavně souladným oprávněním obce</a:t>
            </a:r>
            <a:r>
              <a:rPr lang="cs-CZ" sz="3200" dirty="0">
                <a:solidFill>
                  <a:schemeClr val="dk1"/>
                </a:solidFill>
                <a:latin typeface="Times New Roman" panose="02020603050405020304" pitchFamily="18" charset="0"/>
                <a:cs typeface="Times New Roman" panose="02020603050405020304" pitchFamily="18" charset="0"/>
                <a:sym typeface="Arial"/>
              </a:rPr>
              <a:t>. I poplatník, který je osvobozen od placení místního poplatku, tomuto poplatku podléhá, podléhá tedy i ohlašovací povinnosti. </a:t>
            </a: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 navíc i osoby poplatku nepodléhající</a:t>
            </a:r>
            <a:r>
              <a:rPr lang="cs-CZ" sz="3200" dirty="0">
                <a:solidFill>
                  <a:schemeClr val="dk1"/>
                </a:solidFill>
                <a:latin typeface="Times New Roman" panose="02020603050405020304" pitchFamily="18" charset="0"/>
                <a:cs typeface="Times New Roman" panose="02020603050405020304" pitchFamily="18" charset="0"/>
                <a:sym typeface="Arial"/>
              </a:rPr>
              <a:t>, resp. držitele psů jako takové, při vědomí, že to pro tyto osoby představuje jen minimální břemeno, ještě také </a:t>
            </a:r>
            <a:r>
              <a:rPr lang="cs-CZ" sz="3200" dirty="0">
                <a:solidFill>
                  <a:srgbClr val="FF0000"/>
                </a:solidFill>
                <a:latin typeface="Times New Roman" panose="02020603050405020304" pitchFamily="18" charset="0"/>
                <a:cs typeface="Times New Roman" panose="02020603050405020304" pitchFamily="18" charset="0"/>
                <a:sym typeface="Arial"/>
              </a:rPr>
              <a:t>v daném případě ústavně obstojí</a:t>
            </a:r>
            <a:r>
              <a:rPr lang="cs-CZ" sz="3200" dirty="0">
                <a:solidFill>
                  <a:schemeClr val="dk1"/>
                </a:solidFill>
                <a:latin typeface="Times New Roman" panose="02020603050405020304" pitchFamily="18" charset="0"/>
                <a:cs typeface="Times New Roman" panose="02020603050405020304" pitchFamily="18" charset="0"/>
                <a:sym typeface="Arial"/>
              </a:rPr>
              <a:t>.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E450B2D-591B-4A01-A154-3D8552834861}"/>
              </a:ext>
            </a:extLst>
          </p:cNvPr>
          <p:cNvSpPr/>
          <p:nvPr/>
        </p:nvSpPr>
        <p:spPr>
          <a:xfrm>
            <a:off x="529389" y="258614"/>
            <a:ext cx="11518231" cy="623247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VI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za zhodnocení stavebního pozemku možností jeho připojení na stavbu vodovodu nebo kanalizace</a:t>
            </a:r>
          </a:p>
          <a:p>
            <a:pPr lvl="0" algn="ctr">
              <a:spcBef>
                <a:spcPts val="1200"/>
              </a:spcBef>
            </a:pPr>
            <a:r>
              <a:rPr lang="cs-CZ" sz="3200" dirty="0">
                <a:latin typeface="Times New Roman" panose="02020603050405020304" pitchFamily="18" charset="0"/>
                <a:ea typeface="Times New Roman" panose="02020603050405020304" pitchFamily="18" charset="0"/>
              </a:rPr>
              <a:t>§ 10c</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a:t>
            </a:r>
            <a:r>
              <a:rPr lang="cs-CZ" sz="3200" b="1" dirty="0">
                <a:latin typeface="Times New Roman" panose="02020603050405020304" pitchFamily="18" charset="0"/>
                <a:ea typeface="Times New Roman" panose="02020603050405020304" pitchFamily="18" charset="0"/>
              </a:rPr>
              <a:t>za zhodnocení stavebního pozemku možností jeho připojení na stavbu vodovodu nebo kanalizace</a:t>
            </a:r>
            <a:r>
              <a:rPr lang="cs-CZ" sz="3200" dirty="0">
                <a:latin typeface="Times New Roman" panose="02020603050405020304" pitchFamily="18" charset="0"/>
                <a:ea typeface="Times New Roman" panose="02020603050405020304" pitchFamily="18" charset="0"/>
              </a:rPr>
              <a:t> platí vlastník stavebního pozemku</a:t>
            </a:r>
            <a:r>
              <a:rPr lang="cs-CZ" sz="3200" baseline="30000" dirty="0">
                <a:latin typeface="Times New Roman" panose="02020603050405020304" pitchFamily="18" charset="0"/>
                <a:ea typeface="Times New Roman" panose="02020603050405020304" pitchFamily="18" charset="0"/>
              </a:rPr>
              <a:t>16)</a:t>
            </a:r>
            <a:r>
              <a:rPr lang="cs-CZ" sz="3200" dirty="0">
                <a:latin typeface="Times New Roman" panose="02020603050405020304" pitchFamily="18" charset="0"/>
                <a:ea typeface="Times New Roman" panose="02020603050405020304" pitchFamily="18" charset="0"/>
              </a:rPr>
              <a:t> zhodnoceného možností připojení na obcí vybudovanou stavbu vodovodu nebo kanalizace po nabytí účinnosti zákona o vodovodech a kanalizacích. Má-li k tomuto stavebnímu pozemku vlastnické právo více subjektů, jsou povinny platit poplatek společně a nerozdílně.</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70934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2CF6034-19BC-4CB4-AF10-D0798FA0F296}"/>
              </a:ext>
            </a:extLst>
          </p:cNvPr>
          <p:cNvSpPr/>
          <p:nvPr/>
        </p:nvSpPr>
        <p:spPr>
          <a:xfrm>
            <a:off x="-641684" y="176463"/>
            <a:ext cx="12609095" cy="664797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se platí obci, na jejímž území se nachází stavební pozemek uvedený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nesmí přesáhnout rozdíl ceny stavebního pozemku bez možnosti připojení na obcí vybudovanou stavbu vodovodu nebo kanalizace a ceny stavebního pozemku s touto možností. Cena stavebního pozemku v obci se stanoví podle zvláštního právního předpisu</a:t>
            </a:r>
            <a:r>
              <a:rPr lang="cs-CZ" sz="3200" baseline="30000" dirty="0">
                <a:latin typeface="Times New Roman" panose="02020603050405020304" pitchFamily="18" charset="0"/>
                <a:ea typeface="Times New Roman" panose="02020603050405020304" pitchFamily="18" charset="0"/>
              </a:rPr>
              <a:t>17)</a:t>
            </a:r>
            <a:r>
              <a:rPr lang="cs-CZ" sz="3200" dirty="0">
                <a:latin typeface="Times New Roman" panose="02020603050405020304" pitchFamily="18" charset="0"/>
                <a:ea typeface="Times New Roman" panose="02020603050405020304" pitchFamily="18" charset="0"/>
              </a:rPr>
              <a:t> v kalendářním roce, ve kterém nabylo právní moci kolaudační </a:t>
            </a:r>
            <a:r>
              <a:rPr lang="cs-CZ" sz="3200" strike="sngStrike" dirty="0">
                <a:latin typeface="Times New Roman" panose="02020603050405020304" pitchFamily="18" charset="0"/>
                <a:ea typeface="Times New Roman" panose="02020603050405020304" pitchFamily="18" charset="0"/>
              </a:rPr>
              <a:t>rozhodnutí</a:t>
            </a:r>
            <a:r>
              <a:rPr lang="cs-CZ" sz="3200" strike="sngStrike" baseline="30000" dirty="0">
                <a:latin typeface="Times New Roman" panose="02020603050405020304" pitchFamily="18" charset="0"/>
                <a:ea typeface="Times New Roman" panose="02020603050405020304" pitchFamily="18" charset="0"/>
              </a:rPr>
              <a:t>18)</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rozhodnutí nebo nabyl právních účinků kolaudační souhlas</a:t>
            </a:r>
            <a:r>
              <a:rPr lang="cs-CZ" sz="3200" dirty="0">
                <a:latin typeface="Times New Roman" panose="02020603050405020304" pitchFamily="18" charset="0"/>
                <a:ea typeface="Times New Roman" panose="02020603050405020304" pitchFamily="18" charset="0"/>
              </a:rPr>
              <a:t> pro stavbu vodovodu nebo kanalizace obcí vybudované. Výše sazby na 1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zhodnoceného stavebního pozemku stanoví obec v obecně závazné vyhlášce, kterou může obec vydat nejpozději v kalendářním roce, kdy nabylo právní moci rozhodnutí podle věty druhé.</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3106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D399148-B00B-4F72-B8F8-1417AC5AB3F7}"/>
              </a:ext>
            </a:extLst>
          </p:cNvPr>
          <p:cNvSpPr txBox="1"/>
          <p:nvPr/>
        </p:nvSpPr>
        <p:spPr>
          <a:xfrm>
            <a:off x="362310" y="258792"/>
            <a:ext cx="11829690" cy="6001643"/>
          </a:xfrm>
          <a:prstGeom prst="rect">
            <a:avLst/>
          </a:prstGeom>
          <a:noFill/>
        </p:spPr>
        <p:txBody>
          <a:bodyPr wrap="square">
            <a:spAutoFit/>
          </a:bodyPr>
          <a:lstStyle/>
          <a:p>
            <a:r>
              <a:rPr lang="cs-CZ" sz="3200" dirty="0">
                <a:latin typeface="Times New Roman" panose="02020603050405020304" pitchFamily="18" charset="0"/>
                <a:cs typeface="Times New Roman" panose="02020603050405020304" pitchFamily="18" charset="0"/>
              </a:rPr>
              <a:t>Poplatek za zhodnocení stavebního pozemku může obec stanovit obecně závaznou vyhláškou u vodovodu či kanalizace, které byly zbudovány po 1. 1. 2002. Poplatek se vybírá za pouze za předpokladu, že v důsledku této nově vybudované infrastruktury získal vlastník pozemku možnost svůj pozemek připojit k vodovodu či kanalizaci. Tím došlo ke zhodnocení tohoto pozemku. V případě, že v obci již existuje vodovod nebo kanalizace a obec je pouze rekonstruuje z důvodu havarijního stavu, nefunkčnosti nebo nízké kapacity, nejedná se o první možnost napojení se na předmětnou infrastrukturu a v takovém případě není možné poplatek zavést. Stejně tak nebude možné zavést poplatek ani v případě, že se jedná o nový vodovod nebo kanalizaci tam, kde již stávající kanalizace nebo vodovod již je.</a:t>
            </a:r>
          </a:p>
        </p:txBody>
      </p:sp>
    </p:spTree>
    <p:extLst>
      <p:ext uri="{BB962C8B-B14F-4D97-AF65-F5344CB8AC3E}">
        <p14:creationId xmlns:p14="http://schemas.microsoft.com/office/powerpoint/2010/main" val="9618428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A0CFC4B-D4A3-4328-8FF4-2DFA719C4B30}"/>
              </a:ext>
            </a:extLst>
          </p:cNvPr>
          <p:cNvSpPr/>
          <p:nvPr/>
        </p:nvSpPr>
        <p:spPr>
          <a:xfrm>
            <a:off x="1651752" y="351234"/>
            <a:ext cx="9432757" cy="6155531"/>
          </a:xfrm>
          <a:prstGeom prst="rect">
            <a:avLst/>
          </a:prstGeom>
        </p:spPr>
        <p:txBody>
          <a:bodyPr wrap="square">
            <a:spAutoFit/>
          </a:bodyPr>
          <a:lstStyle/>
          <a:p>
            <a:pPr algn="ctr">
              <a:spcBef>
                <a:spcPts val="1200"/>
              </a:spcBef>
            </a:pPr>
            <a:r>
              <a:rPr lang="cs-CZ" sz="2800" b="1" dirty="0">
                <a:effectLst/>
                <a:latin typeface="Arial" panose="020B0604020202020204" pitchFamily="34" charset="0"/>
                <a:ea typeface="Times New Roman" panose="02020603050405020304" pitchFamily="18" charset="0"/>
              </a:rPr>
              <a:t>Hlava VII</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Poplatky za komunální odpad</a:t>
            </a:r>
            <a:endParaRPr lang="cs-CZ" sz="2800" b="1" dirty="0">
              <a:effectLst/>
              <a:latin typeface="Times New Roman" panose="02020603050405020304" pitchFamily="18" charset="0"/>
              <a:ea typeface="Times New Roman" panose="02020603050405020304" pitchFamily="18" charset="0"/>
            </a:endParaRPr>
          </a:p>
          <a:p>
            <a:pPr algn="ctr">
              <a:spcBef>
                <a:spcPts val="1200"/>
              </a:spcBef>
            </a:pPr>
            <a:r>
              <a:rPr lang="cs-CZ" sz="2800" b="1" dirty="0">
                <a:effectLst/>
                <a:latin typeface="Arial" panose="020B0604020202020204" pitchFamily="34" charset="0"/>
                <a:ea typeface="Times New Roman" panose="02020603050405020304" pitchFamily="18" charset="0"/>
              </a:rPr>
              <a:t>Díl 1</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Obecné ustanovení</a:t>
            </a:r>
            <a:endParaRPr lang="cs-CZ" sz="2800" b="1" dirty="0">
              <a:effectLst/>
              <a:latin typeface="Times New Roman" panose="02020603050405020304" pitchFamily="18" charset="0"/>
              <a:ea typeface="Times New Roman" panose="02020603050405020304" pitchFamily="18" charset="0"/>
            </a:endParaRPr>
          </a:p>
          <a:p>
            <a:pPr algn="ctr">
              <a:spcBef>
                <a:spcPts val="600"/>
              </a:spcBef>
            </a:pPr>
            <a:r>
              <a:rPr lang="cs-CZ" sz="2800" b="1" dirty="0">
                <a:effectLst/>
                <a:latin typeface="Arial" panose="020B0604020202020204" pitchFamily="34" charset="0"/>
                <a:ea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800" b="1" dirty="0">
                <a:effectLst/>
                <a:latin typeface="Arial" panose="020B0604020202020204" pitchFamily="34" charset="0"/>
                <a:ea typeface="Times New Roman" panose="02020603050405020304" pitchFamily="18" charset="0"/>
              </a:rPr>
              <a:t>§ 10d</a:t>
            </a:r>
            <a:endParaRPr lang="cs-CZ"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Poplatky za komunální odpad jsou: </a:t>
            </a:r>
            <a:endParaRPr lang="cs-CZ" sz="2800" dirty="0">
              <a:effectLst/>
              <a:latin typeface="Times New Roman" panose="02020603050405020304" pitchFamily="18" charset="0"/>
              <a:ea typeface="Calibri" panose="020F0502020204030204" pitchFamily="34" charset="0"/>
            </a:endParaRPr>
          </a:p>
          <a:p>
            <a:pPr algn="just"/>
            <a:r>
              <a:rPr lang="cs-CZ" sz="2800" b="1" dirty="0">
                <a:effectLst/>
                <a:latin typeface="Arial" panose="020B0604020202020204" pitchFamily="34" charset="0"/>
                <a:ea typeface="Calibri" panose="020F0502020204030204" pitchFamily="34" charset="0"/>
              </a:rPr>
              <a:t>a) poplatek za obecní systém odpadového hospodářství a</a:t>
            </a:r>
            <a:endParaRPr lang="cs-CZ" sz="2800" dirty="0">
              <a:effectLst/>
              <a:latin typeface="Times New Roman" panose="02020603050405020304" pitchFamily="18" charset="0"/>
              <a:ea typeface="Calibri" panose="020F0502020204030204" pitchFamily="34" charset="0"/>
            </a:endParaRPr>
          </a:p>
          <a:p>
            <a:pPr algn="just">
              <a:spcAft>
                <a:spcPts val="600"/>
              </a:spcAft>
            </a:pPr>
            <a:r>
              <a:rPr lang="cs-CZ" sz="2800" b="1" dirty="0">
                <a:effectLst/>
                <a:latin typeface="Arial" panose="020B0604020202020204" pitchFamily="34" charset="0"/>
                <a:ea typeface="Calibri" panose="020F0502020204030204" pitchFamily="34" charset="0"/>
              </a:rPr>
              <a:t>b) poplatek za odkládání komunálního odpadu z nemovité věci.</a:t>
            </a:r>
            <a:endParaRPr lang="cs-CZ" sz="2800"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Obec může zavést pro poplatkové období pouze jeden z poplatků podle odstavce 1.</a:t>
            </a:r>
            <a:endParaRPr lang="cs-CZ"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369510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B6DB9EA-8582-4EEB-A066-0C13CA037A8D}"/>
              </a:ext>
            </a:extLst>
          </p:cNvPr>
          <p:cNvSpPr txBox="1"/>
          <p:nvPr/>
        </p:nvSpPr>
        <p:spPr>
          <a:xfrm>
            <a:off x="1241572" y="763398"/>
            <a:ext cx="10133900" cy="5418278"/>
          </a:xfrm>
          <a:prstGeom prst="rect">
            <a:avLst/>
          </a:prstGeom>
          <a:noFill/>
        </p:spPr>
        <p:txBody>
          <a:bodyPr wrap="square">
            <a:spAutoFit/>
          </a:bodyPr>
          <a:lstStyle/>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Namísto dosavadního místního poplatku za provoz systému shromažďování, sběru, přepravy, třídění, využívání a odstraňování komunálních odpadů podle § 10b zákona o místních poplatcích a poplatku za komunální odpad podle § 17a dosavadního zákona o odpadech se </a:t>
            </a:r>
            <a:r>
              <a:rPr lang="cs-CZ" sz="2400" b="1" dirty="0">
                <a:effectLst/>
                <a:latin typeface="Arial" panose="020B0604020202020204" pitchFamily="34" charset="0"/>
                <a:ea typeface="Calibri" panose="020F0502020204030204" pitchFamily="34" charset="0"/>
                <a:cs typeface="Times New Roman" panose="02020603050405020304" pitchFamily="18" charset="0"/>
              </a:rPr>
              <a:t>zavádí místní poplatky za komunální odpad.</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 rozdíl od dosavadní úpravy tak nebude tato problematika upravena ve dvou zákonech dvěma typy poplatků s rozdílným režimem jejich správy (místní poplatek a poplatek </a:t>
            </a:r>
            <a:r>
              <a:rPr lang="cs-CZ" sz="2400" b="1" i="1" dirty="0" err="1">
                <a:effectLst/>
                <a:latin typeface="Arial" panose="020B0604020202020204" pitchFamily="34" charset="0"/>
                <a:ea typeface="Calibri" panose="020F0502020204030204" pitchFamily="34" charset="0"/>
                <a:cs typeface="Times New Roman" panose="02020603050405020304" pitchFamily="18" charset="0"/>
              </a:rPr>
              <a:t>sui</a:t>
            </a:r>
            <a:r>
              <a:rPr lang="cs-CZ" sz="2400" b="1" i="1" dirty="0">
                <a:effectLst/>
                <a:latin typeface="Arial" panose="020B0604020202020204" pitchFamily="34" charset="0"/>
                <a:ea typeface="Calibri" panose="020F0502020204030204" pitchFamily="34" charset="0"/>
                <a:cs typeface="Times New Roman" panose="02020603050405020304" pitchFamily="18" charset="0"/>
              </a:rPr>
              <a:t> generis </a:t>
            </a:r>
            <a:r>
              <a:rPr lang="cs-CZ" sz="2400" b="0" i="0" dirty="0">
                <a:solidFill>
                  <a:srgbClr val="000000"/>
                </a:solidFill>
                <a:effectLst/>
                <a:latin typeface="Arial" panose="020B0604020202020204" pitchFamily="34" charset="0"/>
              </a:rPr>
              <a:t>= svého druhu je latinský obrat užívaný – </a:t>
            </a:r>
            <a:r>
              <a:rPr lang="cs-CZ" sz="2400" dirty="0">
                <a:latin typeface="Arial" panose="020B0604020202020204" pitchFamily="34" charset="0"/>
                <a:cs typeface="Times New Roman" panose="02020603050405020304" pitchFamily="18" charset="0"/>
              </a:rPr>
              <a:t>nejen v právu – pro </a:t>
            </a:r>
            <a:r>
              <a:rPr lang="cs-CZ" sz="2400" b="0" i="0" dirty="0">
                <a:solidFill>
                  <a:srgbClr val="000000"/>
                </a:solidFill>
                <a:effectLst/>
                <a:latin typeface="Arial" panose="020B0604020202020204" pitchFamily="34" charset="0"/>
              </a:rPr>
              <a:t>označení něčeho specifického, co se svými vlastnostmi podstatně odlišuje od generického vymezení daného předmětu</a:t>
            </a:r>
            <a:r>
              <a:rPr lang="cs-CZ" sz="2400" dirty="0">
                <a:effectLst/>
                <a:latin typeface="Arial" panose="020B0604020202020204" pitchFamily="34" charset="0"/>
                <a:ea typeface="Calibri" panose="020F0502020204030204" pitchFamily="34" charset="0"/>
                <a:cs typeface="Times New Roman" panose="02020603050405020304" pitchFamily="18" charset="0"/>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4305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402AE0-BFA3-4C09-9354-70AD78D275C0}"/>
              </a:ext>
            </a:extLst>
          </p:cNvPr>
          <p:cNvSpPr/>
          <p:nvPr/>
        </p:nvSpPr>
        <p:spPr>
          <a:xfrm>
            <a:off x="625641" y="246057"/>
            <a:ext cx="11036969" cy="7256345"/>
          </a:xfrm>
          <a:prstGeom prst="rect">
            <a:avLst/>
          </a:prstGeom>
        </p:spPr>
        <p:txBody>
          <a:bodyPr wrap="square">
            <a:spAutoFit/>
          </a:bodyPr>
          <a:lstStyle/>
          <a:p>
            <a:pPr algn="just">
              <a:lnSpc>
                <a:spcPct val="115000"/>
              </a:lnSpc>
              <a:spcAft>
                <a:spcPts val="1000"/>
              </a:spcAft>
            </a:pPr>
            <a:r>
              <a:rPr lang="cs-CZ" sz="2400" b="1" dirty="0">
                <a:effectLst/>
                <a:latin typeface="Arial" panose="020B0604020202020204" pitchFamily="34" charset="0"/>
                <a:ea typeface="Calibri" panose="020F0502020204030204" pitchFamily="34" charset="0"/>
                <a:cs typeface="Times New Roman" panose="02020603050405020304" pitchFamily="18" charset="0"/>
              </a:rPr>
              <a:t>DS - </a:t>
            </a:r>
            <a:r>
              <a:rPr lang="cs-CZ" sz="2000" b="1" dirty="0">
                <a:effectLst/>
                <a:latin typeface="Arial" panose="020B0604020202020204" pitchFamily="34" charset="0"/>
                <a:ea typeface="Calibri" panose="020F0502020204030204" pitchFamily="34" charset="0"/>
                <a:cs typeface="Times New Roman" panose="02020603050405020304" pitchFamily="18" charset="0"/>
              </a:rPr>
              <a:t>V návaznosti na změnu systematiky se vkládá hlava VII, která bude obsahovat právní úpravu poplatků za komunální odpad (§ 10d až § 10r). Nový poplatek je upraven tak, aby odpovídal nové systematice místních poplatků, která byla zavedena novelou zákona č. 278/2019 Sb., o místních poplatcích, s účinností od 1. 1. 2020.</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obecní systém odpadového hospodářství </a:t>
            </a:r>
            <a:r>
              <a:rPr lang="cs-CZ" sz="2000" dirty="0">
                <a:latin typeface="Arial" panose="020B0604020202020204" pitchFamily="34" charset="0"/>
                <a:cs typeface="Times New Roman" panose="02020603050405020304" pitchFamily="18" charset="0"/>
              </a:rPr>
              <a:t>je poplatek za samotnou existenci systému nakládání s komunálním odpadem v obci. Tento poplatek vychází z principu, že ze systému má prospěch každá osoba, která je přihlášena v obci nebo vlastní na území obce nemovitou věc zahrnující byt, rodinný dům nebo stavbu pro rodinnou rekreaci, ve které není přihlášena žádná fyzická osoba (srov. důvodovou zprávu k § 10e vymezující poplatníka tohoto poplatku), a to zásadně stejnou měrou. Proto obec zavede tento poplatek v pevné výši s tím, že se platí samostatně z důvodu přihlášení a samostatně z důvodu vlastnictví každé jednotlivé nemovité věci, ve které není přihlášená žádná fyzická osoba.</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odkládání komunálního odpadu z nemovité věci </a:t>
            </a:r>
            <a:r>
              <a:rPr lang="cs-CZ" sz="2000" dirty="0">
                <a:latin typeface="Arial" panose="020B0604020202020204" pitchFamily="34" charset="0"/>
                <a:cs typeface="Times New Roman" panose="02020603050405020304" pitchFamily="18" charset="0"/>
              </a:rPr>
              <a:t>je naopak založen na skutečném množství vyprodukovaného odpadu, který byl odložen do soustřeďovacích nádob nebo na určená místa, případně na kapacitě soustřeďovacích prostředků objednaných na poplatkové období.</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marL="1371600" lvl="3" algn="just">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6826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D5135D3-61D7-47F9-8A53-ED58BD68F6E0}"/>
              </a:ext>
            </a:extLst>
          </p:cNvPr>
          <p:cNvSpPr txBox="1"/>
          <p:nvPr/>
        </p:nvSpPr>
        <p:spPr>
          <a:xfrm>
            <a:off x="1006678" y="478172"/>
            <a:ext cx="10779853" cy="6848029"/>
          </a:xfrm>
          <a:prstGeom prst="rect">
            <a:avLst/>
          </a:prstGeom>
          <a:noFill/>
        </p:spPr>
        <p:txBody>
          <a:bodyPr wrap="square">
            <a:spAutoFit/>
          </a:bodyPr>
          <a:lstStyle/>
          <a:p>
            <a:pPr algn="ctr">
              <a:spcBef>
                <a:spcPts val="600"/>
              </a:spcBef>
              <a:spcAft>
                <a:spcPts val="1200"/>
              </a:spcAft>
            </a:pPr>
            <a:r>
              <a:rPr lang="cs-CZ" sz="2400" b="1" dirty="0">
                <a:effectLst/>
                <a:latin typeface="Arial" panose="020B0604020202020204" pitchFamily="34" charset="0"/>
                <a:ea typeface="Times New Roman" panose="02020603050405020304" pitchFamily="18" charset="0"/>
              </a:rPr>
              <a:t>Díl 2</a:t>
            </a:r>
            <a:endParaRPr lang="cs-CZ" sz="2400" dirty="0">
              <a:effectLst/>
              <a:latin typeface="Times New Roman" panose="02020603050405020304" pitchFamily="18" charset="0"/>
              <a:ea typeface="Times New Roman" panose="02020603050405020304" pitchFamily="18" charset="0"/>
            </a:endParaRPr>
          </a:p>
          <a:p>
            <a:pPr algn="ctr">
              <a:spcAft>
                <a:spcPts val="1800"/>
              </a:spcAft>
            </a:pPr>
            <a:r>
              <a:rPr lang="cs-CZ" sz="2400" b="1" dirty="0">
                <a:effectLst/>
                <a:latin typeface="Arial" panose="020B0604020202020204" pitchFamily="34" charset="0"/>
                <a:ea typeface="Calibri" panose="020F0502020204030204" pitchFamily="34" charset="0"/>
                <a:cs typeface="Arial" panose="020B0604020202020204" pitchFamily="34" charset="0"/>
              </a:rPr>
              <a:t>Poplatek za </a:t>
            </a:r>
            <a:r>
              <a:rPr lang="cs-CZ" sz="2400" b="1" dirty="0">
                <a:effectLst/>
                <a:latin typeface="Arial" panose="020B0604020202020204" pitchFamily="34" charset="0"/>
                <a:ea typeface="Times New Roman" panose="02020603050405020304" pitchFamily="18" charset="0"/>
                <a:cs typeface="Arial" panose="020B0604020202020204" pitchFamily="34" charset="0"/>
              </a:rPr>
              <a:t>obecní systém odpadového hospodářství </a:t>
            </a:r>
            <a:endParaRPr lang="cs-CZ"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10e</a:t>
            </a:r>
            <a:endParaRPr lang="cs-CZ" sz="2400" dirty="0">
              <a:effectLst/>
              <a:latin typeface="Times New Roman" panose="02020603050405020304" pitchFamily="18" charset="0"/>
              <a:ea typeface="Times New Roman" panose="02020603050405020304" pitchFamily="18" charset="0"/>
            </a:endParaRPr>
          </a:p>
          <a:p>
            <a:pPr indent="90170" algn="ctr">
              <a:spcBef>
                <a:spcPts val="1200"/>
              </a:spcBef>
            </a:pPr>
            <a:r>
              <a:rPr lang="cs-CZ" sz="2800" b="1" strike="sngStrike" dirty="0">
                <a:effectLst/>
                <a:latin typeface="Times New Roman" panose="02020603050405020304" pitchFamily="18" charset="0"/>
                <a:ea typeface="Times New Roman" panose="02020603050405020304" pitchFamily="18" charset="0"/>
              </a:rPr>
              <a:t>Subjekt</a:t>
            </a:r>
            <a:r>
              <a:rPr lang="cs-CZ" sz="2800" b="1" dirty="0">
                <a:effectLst/>
                <a:latin typeface="Times New Roman" panose="02020603050405020304" pitchFamily="18" charset="0"/>
                <a:ea typeface="Times New Roman" panose="02020603050405020304" pitchFamily="18" charset="0"/>
              </a:rPr>
              <a:t> Poplatník poplatku</a:t>
            </a:r>
          </a:p>
          <a:p>
            <a:pPr indent="450215" algn="just">
              <a:spcBef>
                <a:spcPts val="1200"/>
              </a:spcBef>
            </a:pPr>
            <a:r>
              <a:rPr lang="cs-CZ" sz="2400" b="1" dirty="0">
                <a:effectLst/>
                <a:latin typeface="Arial" panose="020B0604020202020204" pitchFamily="34" charset="0"/>
                <a:ea typeface="Times New Roman" panose="02020603050405020304" pitchFamily="18" charset="0"/>
              </a:rPr>
              <a:t>Poplatníkem poplatku za obecní systém odpadového hospodářství je </a:t>
            </a:r>
            <a:endParaRPr lang="cs-CZ" sz="2400" dirty="0">
              <a:effectLst/>
              <a:latin typeface="Times New Roman" panose="02020603050405020304" pitchFamily="18" charset="0"/>
              <a:ea typeface="Times New Roman" panose="02020603050405020304" pitchFamily="18" charset="0"/>
            </a:endParaRPr>
          </a:p>
          <a:p>
            <a:pPr algn="just"/>
            <a:r>
              <a:rPr lang="cs-CZ" sz="2400" b="1" dirty="0">
                <a:effectLst/>
                <a:latin typeface="Arial" panose="020B0604020202020204" pitchFamily="34" charset="0"/>
                <a:ea typeface="Calibri" panose="020F0502020204030204" pitchFamily="34" charset="0"/>
              </a:rPr>
              <a:t>a) fyzická osoba přihlášená v obci nebo</a:t>
            </a:r>
            <a:endParaRPr lang="cs-CZ" sz="2400" dirty="0">
              <a:effectLst/>
              <a:latin typeface="Times New Roman" panose="02020603050405020304" pitchFamily="18" charset="0"/>
              <a:ea typeface="Calibri" panose="020F0502020204030204" pitchFamily="34" charset="0"/>
            </a:endParaRPr>
          </a:p>
          <a:p>
            <a:pPr algn="just"/>
            <a:r>
              <a:rPr lang="cs-CZ" sz="2400" b="1" dirty="0">
                <a:effectLst/>
                <a:latin typeface="Arial" panose="020B0604020202020204" pitchFamily="34" charset="0"/>
                <a:ea typeface="Calibri" panose="020F0502020204030204" pitchFamily="34" charset="0"/>
              </a:rPr>
              <a:t>b) vlastník nemovité věci zahrnující byt, rodinný dům nebo stavbu pro rodinnou rekreaci, ve které není přihlášená žádná fyzická osoba a která je umístěna na území obce.</a:t>
            </a:r>
          </a:p>
          <a:p>
            <a:pPr algn="just"/>
            <a:endParaRPr lang="cs-CZ" sz="2400" b="1" dirty="0">
              <a:latin typeface="Arial" panose="020B0604020202020204" pitchFamily="34" charset="0"/>
              <a:ea typeface="Calibri" panose="020F0502020204030204" pitchFamily="34" charset="0"/>
            </a:endParaRPr>
          </a:p>
          <a:p>
            <a:pPr lvl="0" algn="just">
              <a:spcBef>
                <a:spcPts val="600"/>
              </a:spcBef>
              <a:spcAft>
                <a:spcPts val="600"/>
              </a:spcAft>
              <a:tabLst>
                <a:tab pos="228600" algn="l"/>
                <a:tab pos="449580" algn="l"/>
              </a:tabLst>
            </a:pPr>
            <a:r>
              <a:rPr lang="cs-CZ" sz="2400" b="1" dirty="0">
                <a:solidFill>
                  <a:schemeClr val="tx1"/>
                </a:solidFill>
                <a:effectLst/>
                <a:latin typeface="+mn-lt"/>
                <a:ea typeface="Times New Roman" panose="02020603050405020304" pitchFamily="18" charset="0"/>
                <a:cs typeface="Times New Roman" panose="02020603050405020304" pitchFamily="18" charset="0"/>
              </a:rPr>
              <a:t>(§ 10e)</a:t>
            </a:r>
          </a:p>
          <a:p>
            <a:pPr algn="just">
              <a:spcBef>
                <a:spcPts val="600"/>
              </a:spcBef>
              <a:spcAft>
                <a:spcPts val="600"/>
              </a:spcAft>
            </a:pPr>
            <a:r>
              <a:rPr lang="cs-CZ" sz="2400" dirty="0">
                <a:solidFill>
                  <a:schemeClr val="tx1"/>
                </a:solidFill>
                <a:effectLst/>
                <a:latin typeface="+mn-lt"/>
                <a:ea typeface="Times New Roman" panose="02020603050405020304" pitchFamily="18" charset="0"/>
                <a:cs typeface="Times New Roman" panose="02020603050405020304" pitchFamily="18" charset="0"/>
              </a:rPr>
              <a:t>Z důvodu zpřehlednění právní úpravy se v návaznosti na zavedení pojmu „poplatkový subjekt“ navrhuje upravit nadpis § 10e a § 10i tak, aby v praxi nedocházelo k záměně pojmů „subjekt poplatku“ a „poplatkový subjekt“.</a:t>
            </a:r>
          </a:p>
          <a:p>
            <a:pPr algn="just"/>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72800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65D9F5E-BC69-4312-A6A9-DF6E15D6C884}"/>
              </a:ext>
            </a:extLst>
          </p:cNvPr>
          <p:cNvSpPr/>
          <p:nvPr/>
        </p:nvSpPr>
        <p:spPr>
          <a:xfrm>
            <a:off x="487592" y="389020"/>
            <a:ext cx="11582400" cy="7147598"/>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dosavadní právní úpravě se užívaly pojmy „stavba určená k individuální rekreaci“, „byt“ a „rodinný dům“. V návaznosti na rekodifikaci soukromého práva dochází ke změně užité terminologie, protože tyto pojmy již nemusí představovat samostatné nemovité věci, a tedy nemusí být předmětem vlastnictví. Z toho důvodu se nově užívá pojmu „</a:t>
            </a:r>
            <a:r>
              <a:rPr lang="cs-CZ" sz="2200" b="1" dirty="0">
                <a:effectLst/>
                <a:latin typeface="Arial" panose="020B0604020202020204" pitchFamily="34" charset="0"/>
                <a:ea typeface="Calibri" panose="020F0502020204030204" pitchFamily="34" charset="0"/>
                <a:cs typeface="Times New Roman" panose="02020603050405020304" pitchFamily="18" charset="0"/>
              </a:rPr>
              <a:t>nemovitá věc zahrnující byt, rodinný dům nebo stavbu pro rodinnou rekreaci“</a:t>
            </a:r>
            <a:r>
              <a:rPr lang="cs-CZ" sz="2200" dirty="0">
                <a:effectLst/>
                <a:latin typeface="Arial" panose="020B0604020202020204" pitchFamily="34" charset="0"/>
                <a:ea typeface="Calibri" panose="020F0502020204030204" pitchFamily="34" charset="0"/>
                <a:cs typeface="Times New Roman" panose="02020603050405020304" pitchFamily="18" charset="0"/>
              </a:rPr>
              <a:t>. Podle § 2236 zákona č. 89/2012 Sb., občanského zákoníku, je bytem místnost nebo soubor místností, které jsou částí domu, tvoří obytný prostor a jsou určeny a užívány k účelu bydlení. Stavbu pro rodinnou rekreaci vymezuje vyhláška č. 357/2013 Sb., o katastru nemovitostí, jako stavbu, jejíž objemové parametry a vzhled odpovídají požadavkům na rodinnou rekreaci a která je k tomuto účelu určena; stavba pro rodinnou rekreaci může mít nejvýše dvě nadzemní podlaží a jedno podzemní podlaží a podkroví. Jde například o rekreační domek, chatu, rekreační chalupu či zahrádkářskou chatu.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Nemovitou věcí zahrnující byt tak je zejména pozemek, na kterém stojí obytná budova, jednotka podle občanského zákoníku, obytná stavba, která doposud právně nesplynula s pozemkem, právo stavby, ale například i zemědělská usedlost nebo víceúčelová stavba jako například polyfunkční dům obsahující byty i nebytové prostory určené k podnikání.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algn="just">
              <a:spcBef>
                <a:spcPts val="600"/>
              </a:spcBef>
              <a:spcAft>
                <a:spcPts val="600"/>
              </a:spcAft>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34636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9480354-638E-49A2-9F29-86D5DB519237}"/>
              </a:ext>
            </a:extLst>
          </p:cNvPr>
          <p:cNvSpPr/>
          <p:nvPr/>
        </p:nvSpPr>
        <p:spPr>
          <a:xfrm>
            <a:off x="625643" y="181957"/>
            <a:ext cx="11341768" cy="5152693"/>
          </a:xfrm>
          <a:prstGeom prst="rect">
            <a:avLst/>
          </a:prstGeom>
        </p:spPr>
        <p:txBody>
          <a:bodyPr wrap="square">
            <a:spAutoFit/>
          </a:bodyPr>
          <a:lstStyle/>
          <a:p>
            <a:pPr algn="just">
              <a:lnSpc>
                <a:spcPct val="115000"/>
              </a:lnSpc>
              <a:spcAft>
                <a:spcPts val="1000"/>
              </a:spcAft>
            </a:pPr>
            <a:r>
              <a:rPr lang="cs-CZ" sz="3200" dirty="0">
                <a:effectLst/>
                <a:latin typeface="Arial" panose="020B0604020202020204" pitchFamily="34" charset="0"/>
                <a:ea typeface="Calibri" panose="020F0502020204030204" pitchFamily="34" charset="0"/>
                <a:cs typeface="Times New Roman" panose="02020603050405020304" pitchFamily="18" charset="0"/>
              </a:rPr>
              <a:t>Pokud má fyzická osoba v obci více nemovitých věcí, zahrnujících byt, rodinný dům nebo stavbu pro rodinnou rekreaci, pokud v nich není přihlášená žádná fyzická osoba, je povinna platit poplatky za komunální odpad za každou z nich (srov. § 10f). Je-li v obci zároveň přihlášená, pak platí poplatek za komunální odpad jak za jednotlivé nemovité věci, zahrnující byt, rodinný dům nebo stavbu pro rodinnou rekreaci, ve kterých není nikdo přihlášený, tak jej navíc platí i z titulu tohoto přihlášení.</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4554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DF90224-1FF2-4418-B6AF-3625E02CA3CB}"/>
              </a:ext>
            </a:extLst>
          </p:cNvPr>
          <p:cNvSpPr/>
          <p:nvPr/>
        </p:nvSpPr>
        <p:spPr>
          <a:xfrm>
            <a:off x="819509" y="319227"/>
            <a:ext cx="11372490" cy="4170372"/>
          </a:xfrm>
          <a:prstGeom prst="rect">
            <a:avLst/>
          </a:prstGeom>
        </p:spPr>
        <p:txBody>
          <a:bodyPr wrap="square">
            <a:spAutoFit/>
          </a:bodyPr>
          <a:lstStyle/>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10f</a:t>
            </a:r>
            <a:endParaRPr lang="cs-CZ" sz="24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Calibri" panose="020F0502020204030204" pitchFamily="34" charset="0"/>
              </a:rPr>
              <a:t>Předmět poplatku</a:t>
            </a:r>
            <a:endParaRPr lang="cs-CZ" sz="2400" b="1" dirty="0">
              <a:effectLst/>
              <a:latin typeface="Times New Roman" panose="02020603050405020304" pitchFamily="18" charset="0"/>
              <a:ea typeface="Calibri" panose="020F0502020204030204" pitchFamily="34" charset="0"/>
            </a:endParaRPr>
          </a:p>
          <a:p>
            <a:pPr indent="450215" algn="just">
              <a:spcBef>
                <a:spcPts val="1200"/>
              </a:spcBef>
            </a:pPr>
            <a:r>
              <a:rPr lang="cs-CZ" sz="2400" b="1" dirty="0">
                <a:effectLst/>
                <a:latin typeface="Arial" panose="020B0604020202020204" pitchFamily="34" charset="0"/>
                <a:ea typeface="Times New Roman" panose="02020603050405020304" pitchFamily="18" charset="0"/>
              </a:rPr>
              <a:t>Předmětem poplatku za obecní systém odpadového hospodářství je jednotlivá možnost využívat obecní systém odpadového hospodářství, která je dána</a:t>
            </a:r>
            <a:endParaRPr lang="cs-CZ" sz="24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přihlášením v této obci,</a:t>
            </a: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vlastnictvím jednotlivé nemovité věci zahrnující byt, rodinný dům nebo stavbu pro rodinnou rekreaci, ve které není přihlášená žádná fyzická osoba a která se nachází na území této obce.</a:t>
            </a:r>
            <a:endParaRPr lang="cs-CZ" sz="3200" b="1" dirty="0">
              <a:effectLst/>
              <a:latin typeface="Times New Roman" panose="02020603050405020304" pitchFamily="18" charset="0"/>
              <a:ea typeface="Calibri" panose="020F0502020204030204" pitchFamily="34" charset="0"/>
            </a:endParaRPr>
          </a:p>
          <a:p>
            <a:pPr algn="just"/>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7612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545526F-897C-46D7-B5F4-A34C939FB6A5}"/>
              </a:ext>
            </a:extLst>
          </p:cNvPr>
          <p:cNvSpPr/>
          <p:nvPr/>
        </p:nvSpPr>
        <p:spPr>
          <a:xfrm>
            <a:off x="1350628" y="151179"/>
            <a:ext cx="10593087" cy="6555641"/>
          </a:xfrm>
          <a:prstGeom prst="rect">
            <a:avLst/>
          </a:prstGeom>
        </p:spPr>
        <p:txBody>
          <a:bodyPr wrap="square">
            <a:spAutoFit/>
          </a:bodyPr>
          <a:lstStyle/>
          <a:p>
            <a:r>
              <a:rPr lang="cs-CZ" sz="2800" dirty="0">
                <a:solidFill>
                  <a:schemeClr val="dk1"/>
                </a:solidFill>
                <a:latin typeface="Times New Roman" panose="02020603050405020304" pitchFamily="18" charset="0"/>
                <a:cs typeface="Times New Roman" panose="02020603050405020304" pitchFamily="18" charset="0"/>
                <a:sym typeface="Arial"/>
              </a:rPr>
              <a:t>Osvobozena je i </a:t>
            </a:r>
            <a:r>
              <a:rPr lang="cs-CZ" sz="2800" b="1" dirty="0">
                <a:latin typeface="Times New Roman" panose="02020603050405020304" pitchFamily="18" charset="0"/>
                <a:cs typeface="Times New Roman" panose="02020603050405020304" pitchFamily="18" charset="0"/>
              </a:rPr>
              <a:t>osoba, která je považována za závislou na pomoci jiné fyzické osoby podle zákona upravujícího sociální služby, osoba, která je držitelem průkazu ZTP nebo ZTP/P.</a:t>
            </a:r>
            <a:endParaRPr lang="cs-CZ" sz="2800" dirty="0">
              <a:solidFill>
                <a:schemeClr val="dk1"/>
              </a:solidFill>
              <a:latin typeface="Times New Roman" panose="02020603050405020304" pitchFamily="18" charset="0"/>
              <a:cs typeface="Times New Roman" panose="02020603050405020304" pitchFamily="18" charset="0"/>
              <a:sym typeface="Arial"/>
            </a:endParaRPr>
          </a:p>
          <a:p>
            <a:endParaRPr lang="cs-CZ" sz="2800" b="1" dirty="0">
              <a:latin typeface="Times New Roman" panose="02020603050405020304" pitchFamily="18" charset="0"/>
              <a:cs typeface="Times New Roman" panose="02020603050405020304" pitchFamily="18" charset="0"/>
            </a:endParaRPr>
          </a:p>
          <a:p>
            <a:r>
              <a:rPr lang="cs-CZ" sz="2800" b="1" dirty="0">
                <a:latin typeface="Times New Roman" panose="02020603050405020304" pitchFamily="18" charset="0"/>
                <a:cs typeface="Times New Roman" panose="02020603050405020304" pitchFamily="18" charset="0"/>
              </a:rPr>
              <a:t>Za pečující osobu je považována osoba, která pečuje podle zákona o sociálních službách</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a) o fyzickou osobu, která se považuje za osobu závislou na pomoci jiné fyzické osoby ve stupni II (středně těžká závislost), ve stupni III (těžká závislost) nebo ve stupni IV (úplná závislost).</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b) o fyzickou osobu mladší 10 let, která se považuje za osobu závislou na pomoci jiné fyzické osoby ve stupni I (lehká závislost).</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ea typeface="Times New Roman" panose="02020603050405020304" pitchFamily="18" charset="0"/>
                <a:cs typeface="Times New Roman" panose="02020603050405020304" pitchFamily="18" charset="0"/>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3 písmeno g) zákona č. 108/2006 Sb., o sociálních službách/</a:t>
            </a:r>
          </a:p>
        </p:txBody>
      </p:sp>
    </p:spTree>
    <p:extLst>
      <p:ext uri="{BB962C8B-B14F-4D97-AF65-F5344CB8AC3E}">
        <p14:creationId xmlns:p14="http://schemas.microsoft.com/office/powerpoint/2010/main" val="27313803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p:nvPr/>
        </p:nvSpPr>
        <p:spPr>
          <a:xfrm>
            <a:off x="772254" y="110080"/>
            <a:ext cx="10905067" cy="674792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Předmětem poplatku za obecní systém odpadového hospodářství je skutečnost, že má poplatník v obci možnost využívat obecní systém  odpadového hospodářství podle ustanovení § 59 a 60 zákona o odpadech, tedy že obec takový systém zavedla a provozuje ho.</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 poplatku za obecní systém odpadového hospodářství se skládá ze dvou samostatně uplatňovaných dílčích předmětů.</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Dílčí předmět podle písm. a) naplní fyzická osoba, která je v obci přihlášená. Jedna fyzická osoba může tento dílčí předmět naplnit nejvýše jednou, protože může být přihlášená pouze v jedné obci.</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752AEC6-EAF8-435C-9E46-1CDBF1F04787}"/>
              </a:ext>
            </a:extLst>
          </p:cNvPr>
          <p:cNvSpPr/>
          <p:nvPr/>
        </p:nvSpPr>
        <p:spPr>
          <a:xfrm>
            <a:off x="1077030" y="216518"/>
            <a:ext cx="10812377" cy="6424964"/>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Dílčí předmět podle písm. b) naplní kdokoliv, tedy jak fyzická osoba, tak nově i právnická osoba či svěřenský či jiný fond, pokud vlastní nemovitou věc zahrnující byt, rodinný dům nebo stavbu pro rodinnou rekreaci, ve které není přihlášena žádná fyzická osoba. Na rozdíl od dílčího předmětu poplatku podle písm. a) není opodstatněné rozlišovat druh právní osobnosti poplatníka, tedy poplatek vázat na to, zda bude poplatníkem fyzická osoba, právnická osoba nebo svěřenský či jiný fond, protože možnost poplatníka využívat obecní systém odpadového hospodářství se váže na nemovitou věc zahrnující byt, rodinný dům nebo stavbu pro rodinnou rekreaci. Tato nemovitá věc může sloužit k bydlení či k rodinné rekreaci, tedy k činnostem, při kterých vzniká komunální odpad. Tento dílčí předmět osoba nebo svěřenský či jiný fond naplní tolikrát, kolik má v obci nemovitých věcí zahrnujících byt, rodinný dům nebo stavbu pro rodinnou rekreaci, ve kterých není přihlášena žádná fyzická osoba.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naplnění předmětu poplatku postačí, když rozhodná skutečnost nastane byť v jednom dni poplatkového období. Případné korekce jsou pak obsaženy v ustanovení o výši poplatku (§ 10h odst. 2 a 3).</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543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p:nvPr/>
        </p:nvSpPr>
        <p:spPr>
          <a:xfrm>
            <a:off x="729842" y="226503"/>
            <a:ext cx="11309757" cy="6403980"/>
          </a:xfrm>
          <a:prstGeom prst="rect">
            <a:avLst/>
          </a:prstGeom>
          <a:noFill/>
          <a:ln>
            <a:noFill/>
          </a:ln>
        </p:spPr>
        <p:txBody>
          <a:bodyPr spcFirstLastPara="1" wrap="square" lIns="91425" tIns="45700" rIns="91425" bIns="45700" anchor="t" anchorCtr="0">
            <a:noAutofit/>
          </a:bodyPr>
          <a:lstStyle/>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10g</a:t>
            </a:r>
            <a:endParaRPr lang="cs-CZ" sz="2200" dirty="0">
              <a:effectLst/>
              <a:latin typeface="Times New Roman" panose="02020603050405020304" pitchFamily="18" charset="0"/>
              <a:ea typeface="Times New Roman" panose="02020603050405020304" pitchFamily="18" charset="0"/>
            </a:endParaRPr>
          </a:p>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Osvobození od poplatku</a:t>
            </a:r>
            <a:endParaRPr lang="cs-CZ" sz="2200" b="1"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Od poplatku za </a:t>
            </a:r>
            <a:r>
              <a:rPr lang="cs-CZ" sz="2200" b="1" u="sng" dirty="0">
                <a:effectLst/>
                <a:latin typeface="Arial" panose="020B0604020202020204" pitchFamily="34" charset="0"/>
                <a:ea typeface="Times New Roman" panose="02020603050405020304" pitchFamily="18" charset="0"/>
              </a:rPr>
              <a:t>obecní systém odpadového hospodářství </a:t>
            </a:r>
            <a:r>
              <a:rPr lang="cs-CZ" sz="2200" b="1" dirty="0">
                <a:effectLst/>
                <a:latin typeface="Arial" panose="020B0604020202020204" pitchFamily="34" charset="0"/>
                <a:ea typeface="Times New Roman" panose="02020603050405020304" pitchFamily="18" charset="0"/>
              </a:rPr>
              <a:t>je </a:t>
            </a:r>
            <a:r>
              <a:rPr lang="cs-CZ" sz="2200" b="1" u="sng" dirty="0">
                <a:effectLst/>
                <a:latin typeface="Arial" panose="020B0604020202020204" pitchFamily="34" charset="0"/>
                <a:ea typeface="Times New Roman" panose="02020603050405020304" pitchFamily="18" charset="0"/>
              </a:rPr>
              <a:t>osvobozena</a:t>
            </a:r>
            <a:r>
              <a:rPr lang="cs-CZ" sz="2200" b="1" dirty="0">
                <a:effectLst/>
                <a:latin typeface="Arial" panose="020B0604020202020204" pitchFamily="34" charset="0"/>
                <a:ea typeface="Times New Roman" panose="02020603050405020304" pitchFamily="18" charset="0"/>
              </a:rPr>
              <a:t> osoba, které poplatková povinnost vznikla </a:t>
            </a:r>
            <a:r>
              <a:rPr lang="cs-CZ" sz="2200" b="1" u="sng" dirty="0">
                <a:effectLst/>
                <a:latin typeface="Arial" panose="020B0604020202020204" pitchFamily="34" charset="0"/>
                <a:ea typeface="Times New Roman" panose="02020603050405020304" pitchFamily="18" charset="0"/>
              </a:rPr>
              <a:t>z důvodu přihlášení </a:t>
            </a:r>
            <a:r>
              <a:rPr lang="cs-CZ" sz="2200" b="1" dirty="0">
                <a:effectLst/>
                <a:latin typeface="Arial" panose="020B0604020202020204" pitchFamily="34" charset="0"/>
                <a:ea typeface="Times New Roman" panose="02020603050405020304" pitchFamily="18" charset="0"/>
              </a:rPr>
              <a:t>v obci a která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poplatníkem poplatku za odkládání komunálního odpadu z nemovité věci v jiné obci a má v této jiné obci bydliště,</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dětského domova pro děti do 3 let věku, školského zařízení pro výkon ústavní nebo ochranné výchovy nebo školského zařízení pro preventivně výchovnou péči na základě rozhodnutí soudu nebo smlouvy,</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zařízení pro děti vyžadující okamžitou pomoc na základě rozhodnutí soudu, na žádost obecního úřadu obce s rozšířenou působností, zákonného zástupce dítěte nebo nezletilého,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v domově pro osoby se zdravotním postižením, domově pro seniory, domově se zvláštním režimem nebo v chráněném bydlení, nebo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na základě zákona omezena na osobní svobodě s výjimkou osoby vykonávající trest domácího vězení.</a:t>
            </a:r>
            <a:endParaRPr lang="cs-CZ" sz="2200" dirty="0">
              <a:effectLst/>
              <a:latin typeface="Times New Roman" panose="02020603050405020304" pitchFamily="18" charset="0"/>
              <a:ea typeface="Calibri" panose="020F0502020204030204" pitchFamily="34" charset="0"/>
            </a:endParaRPr>
          </a:p>
          <a:p>
            <a:pPr algn="ctr">
              <a:spcBef>
                <a:spcPts val="600"/>
              </a:spcBef>
            </a:pPr>
            <a:r>
              <a:rPr lang="cs-CZ" sz="1100" b="1" dirty="0">
                <a:effectLst/>
                <a:latin typeface="Arial" panose="020B0604020202020204" pitchFamily="34" charset="0"/>
                <a:ea typeface="Times New Roman" panose="02020603050405020304" pitchFamily="18" charset="0"/>
              </a:rPr>
              <a:t> </a:t>
            </a:r>
            <a:endParaRPr lang="cs-CZ" sz="1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p:nvPr/>
        </p:nvSpPr>
        <p:spPr>
          <a:xfrm>
            <a:off x="864066" y="243281"/>
            <a:ext cx="11074399" cy="6691062"/>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Navrhuje se osvobození od tohoto poplatku, a to buď v případě, kdy </a:t>
            </a:r>
            <a:r>
              <a:rPr lang="cs-CZ" sz="2200" u="sng" dirty="0">
                <a:effectLst/>
                <a:latin typeface="Arial" panose="020B0604020202020204" pitchFamily="34" charset="0"/>
                <a:ea typeface="Calibri" panose="020F0502020204030204" pitchFamily="34" charset="0"/>
                <a:cs typeface="Times New Roman" panose="02020603050405020304" pitchFamily="18" charset="0"/>
              </a:rPr>
              <a:t>daná fyzická osoba ve skutečnosti bydlí v jiné obci, ve které je poplatníkem poplatku za odkládání komunálního odpadu z nemovité věci </a:t>
            </a:r>
            <a:r>
              <a:rPr lang="cs-CZ" sz="2200" dirty="0">
                <a:effectLst/>
                <a:latin typeface="Arial" panose="020B0604020202020204" pitchFamily="34" charset="0"/>
                <a:ea typeface="Calibri" panose="020F0502020204030204" pitchFamily="34" charset="0"/>
                <a:cs typeface="Times New Roman" panose="02020603050405020304" pitchFamily="18" charset="0"/>
              </a:rPr>
              <a:t>(z povahy věci nemůže být tato osoba v jiné obci poplatníkem poplatku za obecní systém odpadového hospodářství z titulu toho, že by v této jiné obci byla také přihlášena) nebo v případě, kdy je tato osoba umístěna ve zvláštním zařízení (jde zejména o děti, seniory a o osoby se zdravotním postižením). Dále se osvobození rozšiřuje na osoby, které jsou na základě zákona omezeny na osobní svobodě, a to proto, že se jedná o osoby, kterým z důvodu umístění do příslušných zařízení je ve své podstatě znemožněno užívat obecní systém odpadového hospodářství, který na svém území obec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Navržené osvobození se uplatní pouze pro dílčí předmět poplatku podle § 10f písm. a), tedy dílčí předmět naplněný z titulu přihlášení v obci, protože se vztahuje k osobě produkující komunální odpad. Není proto zavedeno osvobození ve vztahu k vlastníkům nemovitých věcí zahrnujících byt, rodinný dům nebo stavbu pro rodinnou rekreaci, ve kterých není přihlášená žádná fyzická osoba.</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671120" y="310393"/>
            <a:ext cx="11368480" cy="632009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podle odstavce 1 písm. a) se uplatní na poplatníky, kteří jsou poplatníky poplatku za obecní systém odpadového hospodářství v obci, kde jsou přihlášeni (srov. § 10e), ale mají bydliště v jiné obci, kde platí poplatek za odkládání komunálního odpadu z nemovité věci.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umístěných osob podle odstavce 1 písm. b) až d) se přebírá z dosavadní právní úpravy poplatku za provoz systému shromažďování, sběru, přepravy, třídění, využívání a odstraňování komunálních odpadů podle § 10b zákona o místních poplatcích. Pro vznik nároku na osvobození není rozhodné, ve které obci jsou fyzické osoby umístěny, mohou tedy být umístěny kdekoliv, tedy i na území obce, ve které jsou přihlášeny.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osob omezených na základě zákona na osobní svobodě podle odstavce 1 písm. e) se pak vztahuje zejména na osoby vazebně stíhané a odsouzené, vykonávající trest odnětí svobody.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vznik nároku na osvobození je rozhodný stav na konci dílčího období, kterým je kalendářní měsíc (srov. § 10h a § 10o).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1322517"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10h</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Výše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obecní systém odpadového hospodářství činí nejvýše 1200 Kč.</a:t>
            </a: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se v případě, že poplatková povinnost vznikla z důvodu přihlášení fyzické osoby v obci, snižuje o jednu dvanáctinu za každé dílčí období, na jehož konci</a:t>
            </a:r>
          </a:p>
          <a:p>
            <a:pPr algn="just"/>
            <a:r>
              <a:rPr lang="cs-CZ" sz="2200" b="1" dirty="0">
                <a:effectLst/>
                <a:latin typeface="Arial" panose="020B0604020202020204" pitchFamily="34" charset="0"/>
                <a:ea typeface="Calibri" panose="020F0502020204030204" pitchFamily="34" charset="0"/>
              </a:rPr>
              <a:t>a) není tato fyzická osoba přihlášena v obci,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je tato fyzická osoba od poplatku osvobozena.</a:t>
            </a:r>
          </a:p>
          <a:p>
            <a:pPr algn="just">
              <a:tabLst>
                <a:tab pos="496570" algn="l"/>
              </a:tabLst>
            </a:pPr>
            <a:r>
              <a:rPr lang="cs-CZ" sz="2200" b="1" dirty="0">
                <a:latin typeface="Arial" panose="020B0604020202020204" pitchFamily="34" charset="0"/>
              </a:rPr>
              <a:t>(3)Poplatek se v případě, že poplatková povinnost vznikla z důvodu vlastnictví jednotlivé nemovité věci zahrnující byt, rodinný dům nebo stavbu pro rodinnou rekreaci umístěné na území obce, snižuje o jednu dvanáctinu za každé dílčí období, na jehož konci</a:t>
            </a:r>
          </a:p>
          <a:p>
            <a:pPr algn="just"/>
            <a:r>
              <a:rPr lang="cs-CZ" sz="2200" b="1" dirty="0">
                <a:latin typeface="Arial" panose="020B0604020202020204" pitchFamily="34" charset="0"/>
              </a:rPr>
              <a:t>a) </a:t>
            </a:r>
            <a:r>
              <a:rPr lang="cs-CZ" sz="2200" b="1" dirty="0">
                <a:effectLst/>
                <a:latin typeface="Arial" panose="020B0604020202020204" pitchFamily="34" charset="0"/>
                <a:ea typeface="Calibri" panose="020F0502020204030204" pitchFamily="34" charset="0"/>
              </a:rPr>
              <a:t>je v této nemovité věci přihlášena alespoň 1 fyzická osoba,</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b) poplatník nevlastní tuto nemovitou věc, nebo</a:t>
            </a:r>
          </a:p>
          <a:p>
            <a:pPr algn="just"/>
            <a:r>
              <a:rPr lang="cs-CZ" sz="2200" b="1" dirty="0">
                <a:latin typeface="Arial" panose="020B0604020202020204" pitchFamily="34" charset="0"/>
                <a:ea typeface="Calibri" panose="020F0502020204030204" pitchFamily="34" charset="0"/>
              </a:rPr>
              <a:t>c)</a:t>
            </a:r>
            <a:r>
              <a:rPr lang="cs-CZ" sz="2200" b="1" dirty="0">
                <a:effectLst/>
                <a:latin typeface="Times New Roman" panose="02020603050405020304" pitchFamily="18" charset="0"/>
                <a:ea typeface="Calibri" panose="020F0502020204030204" pitchFamily="34" charset="0"/>
              </a:rPr>
              <a:t> </a:t>
            </a:r>
            <a:r>
              <a:rPr lang="cs-CZ" sz="2200" b="1" dirty="0">
                <a:effectLst/>
                <a:latin typeface="Arial" panose="020B0604020202020204" pitchFamily="34" charset="0"/>
                <a:ea typeface="Calibri" panose="020F0502020204030204" pitchFamily="34" charset="0"/>
              </a:rPr>
              <a:t>je poplatník od poplatku osvobozen.</a:t>
            </a:r>
            <a:endParaRPr lang="cs-CZ" sz="22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Stávající poplatek za provoz systému shromažďování, sběru, přepravy, třídění, využívání a odstraňování komunálních odpadů podle § 10b zákona o místních poplatcích má dvě složky. První složka je stanovena paušálně a druhá vychází ze skutečných nákladů obce.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model se navrhuje opustit. Poplatek za obecní systém odpadového hospodářství zavede obec v jednotné, paušálně určené výši.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 ohledem na paušální charakter poplatku se nevymezují zbývající základní konstrukční prvky, a sice základ, sazba a výpočet. Tyto konstrukční prvky vyplývají z textu právního předpisu implicitně.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Nejvyšší možná sazba poplatku je nastavena na 1 200 Kč. Výše sazby byla výsledkem jednání proběhlých v návaznosti na meziresortní připomínkové řízení.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7604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2, který se váže k naplnění dílčího předmětu poplatku podle § 10f písm. a), tedy dílčího předmětu naplněného z titulu přihlášení v obci, se zachovává poměrné snížení poplatku v případě, že v průběhu poplatkového období dojde ke změně v přihlášení (srov. rušený § 10b odst. 6). Poplatek se snižuje o jednu dvanáctinu roční výše za každé dílčí období (kalendářní měsíc, srov. § 10o), kdy buď poplatník nebyl přihlášen v obci, nebo ve kterých byl od poplatku osvobozen (srov. § 10g). Přitom je rozhodný konečný stav v poslední den dílčího období. Ve svém důsledku je tak naplněn cíl, aby byl poplatek placen pouze za kalendářní měsíce poplatkového období, ve kterých jsou naplněny konstrukční prvky poplatku.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3, který se váže k naplnění dílčího předmětu poplatku podle § 10f písm. b), tedy dílčího předmětu naplněného z titulu vlastnictví nemovité věci zahrnující byt, rodinný dům nebo stavbu pro rodinnou rekreaci, ve které není přihlášená žádná fyzická osoba, se pak zavádí obdobný režim pro případy, kdy dojde ke změně v přihlášení fyzických osob v této nemovité věci. Rozhodný je opět stav na konci dílčího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Konec dílčího období je rozhodný proto, že v průběhu jednoho dne může dojít k více změnám. Například v případě změny adresy místa trvalého pobytu je daná osoba v jeden den přihlášena jak na staré adrese (do okamžiku změny), tak na nové adrese (od okamžiku změny). Aby se předešlo výkladovým nejasnostem, je proto rozhodný poslední stav, jaký nastal v dílčím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5404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3</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Poplatek za odkládání komunálního odpadu z nemovité věci</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 rozdíl od poplatku za obecní systém odpadového hospodářství, který se platí za samotnou existenci systému a bez vazby na skutečnou produkci odpadu, je poplatek za odkládání komunálního odpadu z nemovité věci konstruován tak, aby produkci odpadu zachycoval. Vychází tak z obecných principů práva životního prostředí „znečišťovatel platí“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polluter</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pays</a:t>
            </a:r>
            <a:r>
              <a:rPr lang="cs-CZ" sz="2200" dirty="0">
                <a:effectLst/>
                <a:latin typeface="Arial" panose="020B0604020202020204" pitchFamily="34" charset="0"/>
                <a:ea typeface="Calibri" panose="020F0502020204030204" pitchFamily="34" charset="0"/>
                <a:cs typeface="Times New Roman" panose="02020603050405020304" pitchFamily="18" charset="0"/>
              </a:rPr>
              <a:t>) a „plať tolik, kolik vyhodíš“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a:t>
            </a:r>
            <a:r>
              <a:rPr lang="cs-CZ" sz="2200" i="1" dirty="0">
                <a:effectLst/>
                <a:latin typeface="Arial" panose="020B0604020202020204" pitchFamily="34" charset="0"/>
                <a:ea typeface="Calibri" panose="020F0502020204030204" pitchFamily="34" charset="0"/>
                <a:cs typeface="Times New Roman" panose="02020603050405020304" pitchFamily="18" charset="0"/>
              </a:rPr>
              <a:t> as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you</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throw</a:t>
            </a:r>
            <a:r>
              <a:rPr lang="cs-CZ" sz="2200" dirty="0">
                <a:effectLst/>
                <a:latin typeface="Arial" panose="020B0604020202020204" pitchFamily="34" charset="0"/>
                <a:ea typeface="Calibri" panose="020F0502020204030204" pitchFamily="34" charset="0"/>
                <a:cs typeface="Times New Roman" panose="02020603050405020304" pitchFamily="18" charset="0"/>
              </a:rPr>
              <a:t>). Poplatku podléhá odkládání komunálního odpadu do k tomu určených soustřeďovacích nádob nebo na určená místa a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poplatníkem jsou zejména osoby, které v obci skutečně bydlí a produkují v ní odpad.</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poplatek je možné zavést </a:t>
            </a:r>
            <a:r>
              <a:rPr lang="cs-CZ" sz="2200" b="1" dirty="0">
                <a:effectLst/>
                <a:latin typeface="Arial" panose="020B0604020202020204" pitchFamily="34" charset="0"/>
                <a:ea typeface="Calibri" panose="020F0502020204030204" pitchFamily="34" charset="0"/>
                <a:cs typeface="Times New Roman" panose="02020603050405020304" pitchFamily="18" charset="0"/>
              </a:rPr>
              <a:t>ve dvou základních režimech</a:t>
            </a:r>
            <a:r>
              <a:rPr lang="cs-CZ" sz="2200" dirty="0">
                <a:effectLst/>
                <a:latin typeface="Arial" panose="020B0604020202020204" pitchFamily="34" charset="0"/>
                <a:ea typeface="Calibri" panose="020F0502020204030204" pitchFamily="34" charset="0"/>
                <a:cs typeface="Times New Roman" panose="02020603050405020304" pitchFamily="18" charset="0"/>
              </a:rPr>
              <a:t>. Buď jde o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za množství (hmotnost nebo objem) vyprodukovaného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nebo jeho výše vychází </a:t>
            </a:r>
            <a:r>
              <a:rPr lang="cs-CZ" sz="2200" b="1" dirty="0">
                <a:effectLst/>
                <a:latin typeface="Arial" panose="020B0604020202020204" pitchFamily="34" charset="0"/>
                <a:ea typeface="Calibri" panose="020F0502020204030204" pitchFamily="34" charset="0"/>
                <a:cs typeface="Times New Roman" panose="02020603050405020304" pitchFamily="18" charset="0"/>
              </a:rPr>
              <a:t>z objednané kapacity soustřeďovacích prostředků.</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91451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Aby mohla obec zavést poplatek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prvním režimu</a:t>
            </a:r>
            <a:r>
              <a:rPr lang="cs-CZ" sz="2200" dirty="0">
                <a:effectLst/>
                <a:latin typeface="Arial" panose="020B0604020202020204" pitchFamily="34" charset="0"/>
                <a:ea typeface="Calibri" panose="020F0502020204030204" pitchFamily="34" charset="0"/>
                <a:cs typeface="Times New Roman" panose="02020603050405020304" pitchFamily="18" charset="0"/>
              </a:rPr>
              <a:t>, musí disponovat prostředky, které umožní množství odpadu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prokazatelně změřit</a:t>
            </a:r>
            <a:r>
              <a:rPr lang="cs-CZ" sz="2200" dirty="0">
                <a:effectLst/>
                <a:latin typeface="Arial" panose="020B0604020202020204" pitchFamily="34" charset="0"/>
                <a:ea typeface="Calibri" panose="020F0502020204030204" pitchFamily="34" charset="0"/>
                <a:cs typeface="Times New Roman" panose="02020603050405020304" pitchFamily="18" charset="0"/>
              </a:rPr>
              <a:t>. V případě, že obec zavede poplatek odvozený od hmotnosti odloženého odpadu, může jít například o </a:t>
            </a:r>
            <a:r>
              <a:rPr lang="cs-CZ" sz="2200" dirty="0" err="1">
                <a:effectLst/>
                <a:latin typeface="Arial" panose="020B0604020202020204" pitchFamily="34" charset="0"/>
                <a:ea typeface="Calibri" panose="020F0502020204030204" pitchFamily="34" charset="0"/>
                <a:cs typeface="Times New Roman" panose="02020603050405020304" pitchFamily="18" charset="0"/>
              </a:rPr>
              <a:t>kukavozy</a:t>
            </a:r>
            <a:r>
              <a:rPr lang="cs-CZ" sz="2200" dirty="0">
                <a:effectLst/>
                <a:latin typeface="Arial" panose="020B0604020202020204" pitchFamily="34" charset="0"/>
                <a:ea typeface="Calibri" panose="020F0502020204030204" pitchFamily="34" charset="0"/>
                <a:cs typeface="Times New Roman" panose="02020603050405020304" pitchFamily="18" charset="0"/>
              </a:rPr>
              <a:t>, které jsou schopné identifikovat konkrétní soustřeďovací nádobu a jsou schopné ji před jejím vyprázdněním zvážit. Naopak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případě, že obec zavede poplatek odvozený od objemu odloženého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by mohlo postačovat i vedení provozní evidence, ve které by bylo evidováno, zda byla konkrétní soustřeďovací nádoba o známém objemu při svážce odpadu vyprázdněna.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v druhém režimu vychází z objednané kapacity soustřeďovacích prostředků na dané období, tedy z předpokládaného množství odpadu, které bude v tomto období odloženo, a jehož odvoz bude muset být zajištěn. Obcím je ponechána volnost ve způsobu realizace objednávání kapacity soustřeďovacích prostředků. Může jít například o celkový objem přidělených pytlů na odpad, nebo o součin objemu přidělené soustřeďovací nádoby a počtu jejích vyprázdnění za poplatkové období (k tomu více níže u § 10k). Cílem je, aby obec nemusela v důsledku zavedení poplatku za odkládání komunálního odpadu z nemovité věci měnit zavedený a funkční systém nakládání s odpadem, který uplatňuje již v současné době.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251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AE045B3B-D5E0-4056-A869-0DF5B2371C43}"/>
              </a:ext>
            </a:extLst>
          </p:cNvPr>
          <p:cNvSpPr txBox="1"/>
          <p:nvPr/>
        </p:nvSpPr>
        <p:spPr>
          <a:xfrm>
            <a:off x="1744909" y="947957"/>
            <a:ext cx="10234569" cy="5093702"/>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Jedná se o osoby se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zdravotním postižením tělesné, mentální, duševní, smyslové nebo kombinované postižení, jehož dopady činí nebo mohou činit osobu závislou na pomoci jiné osoby.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Správci poplatku by tyto skutečnosti rozhodné pro uznání osvobození měly mít osvědčeny. Půjde tedy o správní uvážení a bude se tak rozhodovat například podle osvědčení doloženého nálezem vydaným poskytovatelem zdravotních služeb, vyšetření dětského klinického psychologa, z výsledku sociálního šetření a zjištění potřeb dané osoby nebo z výsledků funkčních vyšetření a vyšetření posuzujícího lékaře.</a:t>
            </a:r>
          </a:p>
        </p:txBody>
      </p:sp>
    </p:spTree>
    <p:extLst>
      <p:ext uri="{BB962C8B-B14F-4D97-AF65-F5344CB8AC3E}">
        <p14:creationId xmlns:p14="http://schemas.microsoft.com/office/powerpoint/2010/main" val="10460360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vztahuje ke konkrétní nemovité věci zahrnující byt nebo stavbu pro rodinnou rekreaci (více k tomu výše u § 10e).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se tedy platí za každou nemovitou věc, ve které má poplatník bydliště, případně za každou nemovitou věc, ve které nikdo nemá bydliště, a kterou poplatník vlastní.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Oproti předchozí právní úpravě není nově maximální výše tohoto typu poplatku odvozena od skutečných nákladů obce vynaložených na nakládání s komunálním odpadem.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Praxe ukázala, že příjmy obcí z výběru poplatku jsou nižší než náklady obcí na obecní systém odpadového hospodářství, proto je tento regulační nástroj pro praktickou nadbytečnost vypuštěn.</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 toho důvodu postačí obecná kontrola hospodaření obcí upravená zejména v zákoně č. 320/2001 Sb., o finanční kontrole, ve znění pozdějších předpisů.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22977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10i</a:t>
            </a:r>
            <a:endParaRPr lang="cs-CZ" sz="2200" dirty="0">
              <a:effectLst/>
              <a:latin typeface="Times New Roman" panose="02020603050405020304" pitchFamily="18" charset="0"/>
              <a:ea typeface="Times New Roman" panose="02020603050405020304" pitchFamily="18" charset="0"/>
            </a:endParaRPr>
          </a:p>
          <a:p>
            <a:pPr indent="90170" algn="ctr">
              <a:spcBef>
                <a:spcPts val="1200"/>
              </a:spcBef>
            </a:pPr>
            <a:r>
              <a:rPr lang="cs-CZ" sz="2400" b="1" strike="sngStrike" dirty="0">
                <a:effectLst/>
                <a:latin typeface="Times New Roman" panose="02020603050405020304" pitchFamily="18" charset="0"/>
                <a:ea typeface="Times New Roman" panose="02020603050405020304" pitchFamily="18" charset="0"/>
              </a:rPr>
              <a:t>Subjekt</a:t>
            </a:r>
            <a:r>
              <a:rPr lang="cs-CZ" sz="2400" b="1" dirty="0">
                <a:effectLst/>
                <a:latin typeface="Times New Roman" panose="02020603050405020304" pitchFamily="18" charset="0"/>
                <a:ea typeface="Times New Roman" panose="02020603050405020304" pitchFamily="18" charset="0"/>
              </a:rPr>
              <a:t> Poplatník poplatku</a:t>
            </a: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Poplatníkem poplatku za odkládání komunálního odpadu z nemovité věci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fyzická osoba, která má v nemovité věci bydliště, nebo</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vlastník nemovité věci, ve které nemá bydliště žádná fyzická osoba.</a:t>
            </a:r>
            <a:endParaRPr lang="cs-CZ" sz="2200" b="1"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lvl="0" algn="just">
              <a:spcBef>
                <a:spcPts val="600"/>
              </a:spcBef>
              <a:spcAft>
                <a:spcPts val="600"/>
              </a:spcAft>
              <a:tabLst>
                <a:tab pos="228600" algn="l"/>
                <a:tab pos="449580" algn="l"/>
              </a:tabLst>
            </a:pPr>
            <a:r>
              <a:rPr lang="cs-CZ"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§10i)</a:t>
            </a:r>
          </a:p>
          <a:p>
            <a:pPr algn="just">
              <a:spcBef>
                <a:spcPts val="600"/>
              </a:spcBef>
              <a:spcAft>
                <a:spcPts val="600"/>
              </a:spcAft>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 důvodu zpřehlednění právní úpravy se v návaznosti na zavedení pojmu „poplatkový subjekt“ navrhuje upravit nadpis § 10e a § 10i tak, aby v praxi nedocházelo k záměně pojmů „subjekt poplatku“ a „poplatkový subjekt“.</a:t>
            </a: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76481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426128" y="266331"/>
            <a:ext cx="11765872" cy="6440668"/>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Subjekt poplatku je základním konstrukčním prvkem, který určuje, kdo má poplatkovou povinnost.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Poplatníkem poplatku za odkládání komunálního odpadu z nemovité věci je fyzická osoba, která má v nemovité věci bydliště. O které nemovité věci jde, vyplývá z vymezení předmětu poplatku (srov. § 10j), tj. musí jít pouze o nemovité věci zahrnující byt nebo stavbu určenou k rodinné rekreaci, které se nacházejí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Podle § 80 občanského zákoníku má fyzická osoba bydliště v místě, kde se zdržuje s úmyslem žít tam s výhradou změny okolností trvale, a pokud takové místo není, pak má bydliště v místě, kde žije, kde má majetek, popřípadě místo, kde měla bydliště naposledy.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v dané nemovité věci nemá bydliště žádná fyzická osoba, je poplatníkem poplatku vlastník této nemovité věci. V tomto případě může být poplatníkem jak fyzická, tak právnická osoba.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Obdobně to platí i pro nemovitou věc, která je ve svěřenském fondu a dalších fondech, na které se uplatní právní fikce vlastnictví (§ 10r). V takovém případě jsou poplatníky tyto fondy a uplatní se § 20 odst. 3 a § 24 odst. 6 daňového řádu.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048441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10j</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Předmět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Předmětem poplatku za odkládání komunálního odpadu z nemovité věci je odkládání směsného komunálního odpadu z  jednotlivé nemovité věci zahrnující byt, rodinný dům nebo stavbu pro rodinnou rekreaci, která se nachází na území obce.</a:t>
            </a:r>
          </a:p>
          <a:p>
            <a:pPr indent="450215" algn="just">
              <a:spcBef>
                <a:spcPts val="1200"/>
              </a:spcBef>
            </a:pPr>
            <a:endParaRPr lang="cs-CZ" sz="2200" b="1" dirty="0">
              <a:latin typeface="Arial" panose="020B0604020202020204" pitchFamily="34"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Předmětem poplatku za odkládání komunálního odpadu z nemovité věci je odkládání komunálního odpadu z nemovité věci zahrnující byt nebo stavbu pro rodinnou rekreaci (srov. § 10e), která se nachází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Odkládáním odpadu se zvláště rozumí jeho odkládání do soustřeďovacích nádob nebo na k tomu určená místa. Odkládáním odpadu z nemovité věci zahrnující byt nebo stavbu pro rodinnou rekreaci se pak rozumí odkládání odpadu, který vznikl v této nemovité věci, nebo v souvislosti s ní.</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22605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10k</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Základ poplatku</a:t>
            </a:r>
            <a:endParaRPr lang="cs-CZ" sz="2200" b="1" dirty="0">
              <a:effectLst/>
              <a:latin typeface="Times New Roman" panose="02020603050405020304" pitchFamily="18" charset="0"/>
              <a:ea typeface="Calibri" panose="020F0502020204030204" pitchFamily="34" charset="0"/>
            </a:endParaRPr>
          </a:p>
          <a:p>
            <a:pPr marL="270510"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(1) Základem dílčího poplatku za odkládání komunálního odpadu z nemovité věci za dílčí období je</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a) hmotnost odpadu odloženého z nemovité věci za toto dílčí období v kilogramech připadajícího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b) objem odpadu odloženého z  nemovité věci za toto dílčí období v litrech připadajícího na poplatníka, nebo</a:t>
            </a:r>
            <a:endParaRPr lang="cs-CZ" sz="2200" dirty="0">
              <a:effectLst/>
              <a:latin typeface="Times New Roman" panose="02020603050405020304" pitchFamily="18" charset="0"/>
              <a:ea typeface="Times New Roman" panose="02020603050405020304" pitchFamily="18" charset="0"/>
            </a:endParaRPr>
          </a:p>
          <a:p>
            <a:pPr marL="270510" indent="-270510" algn="just">
              <a:spcAft>
                <a:spcPts val="600"/>
              </a:spcAft>
              <a:tabLst>
                <a:tab pos="269875" algn="l"/>
                <a:tab pos="449580" algn="l"/>
              </a:tabLst>
            </a:pPr>
            <a:r>
              <a:rPr lang="cs-CZ" sz="2200" b="1" dirty="0">
                <a:effectLst/>
                <a:latin typeface="Arial" panose="020B0604020202020204" pitchFamily="34" charset="0"/>
                <a:ea typeface="Times New Roman" panose="02020603050405020304" pitchFamily="18" charset="0"/>
              </a:rPr>
              <a:t>c)  kapacita soustřeďovacích prostředků pro nemovitou věc na odpad za toto dílčí období v litrech připadající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(2) Obec zvolí pro poplatkové období jeden ze základů podle odstavce 1.</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(3) Hmotností nebo objemem odpadu odloženého z nemovité věci za dílčí období nebo objednanou kapacitou soustřeďovacích prostředků pro nemovitou věc na dílčí období připadající na poplatníka je </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080630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podíl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1. hmotnosti nebo objemu odpadu odloženého z této nemovité věci za dílčí období nebo objednané kapacity soustřeďovacích prostředků pro tuto nemovitou věc na dílčí období a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2. počtu fyzických osob, které v této nemovité věci mají bydliště na konci dílčího období,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      b) </a:t>
            </a:r>
            <a:r>
              <a:rPr lang="cs-CZ" sz="2200" b="1" dirty="0">
                <a:effectLst/>
                <a:latin typeface="Arial" panose="020B0604020202020204" pitchFamily="34" charset="0"/>
                <a:ea typeface="Calibri" panose="020F0502020204030204" pitchFamily="34" charset="0"/>
              </a:rPr>
              <a:t>hmotnost nebo objem odpadu odloženého z této nemovité věci za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dílčí období nebo kapacita soustřeďovacích prostředků pro tuto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nemovitou věc na dílčí období v případě, že v nemovité věci nemá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bydliště žádná fyzická osoba.</a:t>
            </a:r>
            <a:endParaRPr lang="cs-CZ" sz="2200"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(4) Obec může určit minimální základ dílčího poplatku, který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10 kg, pokud je základem hmotnost odpadu,</a:t>
            </a: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60 l, pokud je základem objem odpadu nebo kapacita soustřeďovacích prostředků.</a:t>
            </a:r>
            <a:endParaRPr lang="cs-CZ" sz="2200" dirty="0">
              <a:effectLst/>
              <a:latin typeface="Times New Roman" panose="02020603050405020304" pitchFamily="18" charset="0"/>
              <a:ea typeface="Calibri" panose="020F0502020204030204" pitchFamily="34"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69083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696286" y="185130"/>
            <a:ext cx="10888910"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při zavádění poplatku za odkládání komunálního odpadu z nemovité věci musí zvolit, zda základ poplatku bude vycházet z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hmotnosti komunálního odpadu, odloženého z nemovité věci (hmotnostní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objemu komunálního odpadu, odloženého z nemovité věci (objemový základ), nebo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objednané kapacity soustřeďovacích prostředků na odpad pro nemovitou věc (kapacitní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může zvolit pouze jeden typ základu, a to pro celé území obce a pro celé poplatkové období (kalendářní rok – srov. § 10o odst. 1). Přitom musí vzít v úvahu své technické možnosti, protože zavedení hmotnostního a objemového základu předpokládá, že bude schopná zjistit hmotnost či objem odloženého odpadu a přiřadit je ke konkrétní nemovité věci. Zavedení hmotnostního či objemového základu ale není na překážku, pokud by více nemovitých věcí sdílelo soustřeďovací prostředek na odpad (například jeden kontejner na panelový dům, ve kterém je více jednotek). Odpad odložený do takového soustřeďovacího prostředku by se pak musel poměrně rozdělit mezi jednotlivé nemovité věci.</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132184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zavedení kapacitního základu má obec široké možnosti, jakým způsobem tento systém zavést tak, aby vyhovoval potřebám obce. Objednanou kapacitou tak může, mimo jiné, být: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a skutečně provedených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celkový objem přidělených soustřeďovací prostředků (počet přidělených pytlů na odpad nebo nálepek na soustřeďovací prostředek).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Dílčí základ poplatku se určuje na měsíční bázi. V každém kalendářním měsíci se dílčí základ určí tak, že se hmotnost, objem či kapacita rozdělí mezi počet poplatníků, kteří v nemovité věci měli bydliště. Pokud v nemovité věci nemá bydliště žádná fyzická osoba (a poplatníkem je tedy vlastník této nemovité věci), připadne na vlastníka celá hmotnost, celý objem nebo celá objednaná kapacita za dané dílčí období.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8273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odstavci 5 se navrhuje umožnit, aby obec určila minimální výši dílčího základu pro poplatníka (tedy základu za dílčí období, kterým je kalendářní měsíc) a omezit tak motivaci obcházet poplatkovou povinnost tím, že se bude poplatník zbavovat komunálního odpadu nežádoucím způsobem (spalování vlastními silami, černé skládkování apod.).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mj. proto, aby obec by nemohla pomocí tohoto institutu obejít maximální výši poplatku podle dílu 2, tím, že by určila minimální hodnotu dílčího základu například vyšší než je průměrné množství produkce komunálního odpadu na občana.  V případě, že by obec nastavila výši poplatku 6 Kč za kilogram a minimální dílčí základ například na 20 kg, tedy 240 kg za rok, výše minimálního poplatku v dané obci by byla 1 440 Kč tedy více než je nejvyšší možný poplatek podle dílu 2. Maximální hodnota minimálního dílčího základu byla zvolena ve výši 10 Kg (na kalendářní měsíc) v případě hmotnostního základu a 60 l v případě objemového dílčího základu a v případě kapacitního dílčího základu. Nadto v případě vysokého minimálního dílčího základu by se nejednalo o poplatek za skutečné množství vyprodukovaného odpadu, což je podstatou tohoto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67600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v případě objemového dílčího základu a v případě kapacitního dílčího základu ve stejné výši. Je tomu tak proto, že minimální dílčí základ má odpovídat očekávané minimální produkci odpadu na osobu. V případě objemového dílčího základu jde o očekávaný objem odloženého odpadu na osobu za měsíc a v případě kapacitního dílčího základu jde o minimální očekávaný objem objednaných soustřeďovacích prostředků na osobu za měsíc. Vzhledem k tomu, že obě hodnoty vychází z očekávaného objemu odloženého odpadu na osobu a období, lze očekávat, že budou stejné.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Fakticky představuje stejné množství odpadu i maximální hodnota u hmotnostního základu, protože dle výsledků studií v minulosti zpracovaných pro ministerstvo životního prostředí vyplývá, že 1 m</a:t>
            </a:r>
            <a:r>
              <a:rPr lang="cs-CZ" sz="2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cs-CZ" sz="2200" baseline="-25000" dirty="0">
                <a:effectLst/>
                <a:latin typeface="Arial" panose="020B0604020202020204" pitchFamily="34" charset="0"/>
                <a:ea typeface="Calibri" panose="020F0502020204030204" pitchFamily="34" charset="0"/>
                <a:cs typeface="Times New Roman" panose="02020603050405020304" pitchFamily="18" charset="0"/>
              </a:rPr>
              <a:t> </a:t>
            </a:r>
            <a:r>
              <a:rPr lang="cs-CZ" sz="2200" dirty="0">
                <a:effectLst/>
                <a:latin typeface="Arial" panose="020B0604020202020204" pitchFamily="34" charset="0"/>
                <a:ea typeface="Calibri" panose="020F0502020204030204" pitchFamily="34" charset="0"/>
                <a:cs typeface="Times New Roman" panose="02020603050405020304" pitchFamily="18" charset="0"/>
              </a:rPr>
              <a:t>komunálního odpadu váží přibližně 160 kg.</a:t>
            </a:r>
          </a:p>
          <a:p>
            <a:pPr algn="just">
              <a:lnSpc>
                <a:spcPct val="115000"/>
              </a:lnSpc>
              <a:spcAft>
                <a:spcPts val="1000"/>
              </a:spcAft>
            </a:pPr>
            <a:endParaRPr lang="cs-CZ" sz="2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rPr>
              <a:t>Dílčí poplatek za dílčí období se vypočte jako součin základu dílčího poplatku zaokrouhleného na celé kilogramy nebo litry nahoru a sazby pro tento základ (§ 10m).</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8027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AF7205-7411-4A7B-B1CB-A29F23CF44DD}"/>
              </a:ext>
            </a:extLst>
          </p:cNvPr>
          <p:cNvSpPr/>
          <p:nvPr/>
        </p:nvSpPr>
        <p:spPr>
          <a:xfrm>
            <a:off x="-75501" y="1120681"/>
            <a:ext cx="11971089" cy="4493538"/>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cs typeface="Times New Roman" panose="02020603050405020304" pitchFamily="18" charset="0"/>
              </a:rPr>
              <a:t>Osoba provádějící výcvik psů určených k </a:t>
            </a:r>
            <a:r>
              <a:rPr lang="cs-CZ"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doprovodu</a:t>
            </a:r>
            <a:r>
              <a:rPr lang="cs-CZ"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těchto osob, osoba provozující útulek </a:t>
            </a:r>
            <a:r>
              <a:rPr lang="cs-CZ" sz="3200" b="1" dirty="0">
                <a:latin typeface="Times New Roman" panose="02020603050405020304" pitchFamily="18" charset="0"/>
                <a:ea typeface="Times New Roman" panose="02020603050405020304" pitchFamily="18" charset="0"/>
                <a:cs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 nebo osoba, které stanoví </a:t>
            </a:r>
            <a:r>
              <a:rPr lang="cs-CZ" sz="3200" b="1" dirty="0">
                <a:latin typeface="Times New Roman" panose="02020603050405020304" pitchFamily="18" charset="0"/>
                <a:ea typeface="Times New Roman" panose="02020603050405020304" pitchFamily="18" charset="0"/>
                <a:cs typeface="Times New Roman" panose="02020603050405020304" pitchFamily="18" charset="0"/>
              </a:rPr>
              <a:t>povinnost držení a používání psa </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zvláštní právní předpis.</a:t>
            </a:r>
            <a:r>
              <a:rPr lang="cs-CZ" sz="3200" baseline="30000" dirty="0">
                <a:latin typeface="Times New Roman" panose="02020603050405020304" pitchFamily="18" charset="0"/>
                <a:ea typeface="Times New Roman" panose="02020603050405020304" pitchFamily="18" charset="0"/>
                <a:cs typeface="Times New Roman" panose="02020603050405020304" pitchFamily="18" charset="0"/>
              </a:rPr>
              <a:t>1b) </a:t>
            </a:r>
          </a:p>
          <a:p>
            <a:pPr marL="914400" lvl="2" algn="just">
              <a:spcBef>
                <a:spcPts val="600"/>
              </a:spcBef>
              <a:spcAft>
                <a:spcPts val="600"/>
              </a:spcAft>
              <a:tabLst>
                <a:tab pos="316865" algn="l"/>
                <a:tab pos="540385" algn="l"/>
              </a:tabLst>
            </a:pPr>
            <a:endParaRPr lang="cs-CZ" sz="3200" dirty="0">
              <a:latin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cs typeface="Times New Roman" panose="02020603050405020304" pitchFamily="18" charset="0"/>
              </a:rPr>
              <a:t>Výše uvedené osoby jako držitelé psů sice podléhají místnímu poplatku ze psů (ohlašovací povinnost apod.), ale </a:t>
            </a:r>
            <a:r>
              <a:rPr lang="cs-CZ" sz="3200" b="1" dirty="0">
                <a:latin typeface="Times New Roman" panose="02020603050405020304" pitchFamily="18" charset="0"/>
                <a:cs typeface="Times New Roman" panose="02020603050405020304" pitchFamily="18" charset="0"/>
              </a:rPr>
              <a:t>ze zákona jsou od jeho platby osvobozeny.</a:t>
            </a:r>
            <a:r>
              <a:rPr lang="cs-CZ" sz="3200" dirty="0"/>
              <a:t> </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74785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10l</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Sazba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Sazba poplatku za odkládání komunálního odpadu z nemovité věci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6 Kč za kg, pokud je základem hmotnost odpadu,</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1 Kč za l, pokud je základem objem odpadu nebo kapacita soustřeďovacích prostředků.</a:t>
            </a:r>
          </a:p>
          <a:p>
            <a:pPr marL="742950" lvl="1" indent="-285750" algn="just">
              <a:buFont typeface="+mj-lt"/>
              <a:buAutoNum type="alphaLcParenR"/>
              <a:tabLst>
                <a:tab pos="269875" algn="l"/>
              </a:tabLst>
            </a:pPr>
            <a:endParaRPr lang="cs-CZ" sz="2200" b="1" dirty="0">
              <a:latin typeface="Arial" panose="020B0604020202020204" pitchFamily="34" charset="0"/>
              <a:ea typeface="Calibri" panose="020F0502020204030204" pitchFamily="34"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základním konstrukčním prvkem, který je údajem, pomocí kterého se vypočte poplatek ze základu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uvedena pro jednotlivé dílčí základy, odpovídá tedy sazbě za dílčí období, kterým je kalendářní měsíc.</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U hmotnostního základu je nejvyšší sazba poplatku nastavena ve výši 6 Kč za kilogram. V případě objemového dílčího základu a kapacitního dílčího základu je nejvyšší sazba poplatku ve stejné výši a to 1 Kč za litr. S ohledem na výše uvedený přepočet si všechny tři sazby pro jednotlivé základy po zaokrouhlení odpovídají.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646386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Toto nastavení je optimální z několika důvodů. Pokud použijeme průměrnou produkci komunálních odpadů původem z obcí na jednoho obyvatele, která podle údajů ministerstva činila za rok 2013 205 kg, a vztáhneme na ni maximální sazbu poplatku, přesáhne mírně maximální výši poplatku podle dílu 2, což znamená, že si nastavení těchto dvou poplatků odpovídají, přičemž u tohoto poplatku je zachována jeho základní motivační funkce.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107651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10m</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Výpočet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odkládání komunálního odpadu z nemovité věci se vypočte jako součet dílčích poplatků za jednotlivá dílčí období, na jejichž konci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měl poplatník v nemovité věci bydliště,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neměla v nemovité věci bydliště žádná fyzická osoba v případě, že poplatníkem je vlastník této nemovité věci.</a:t>
            </a:r>
            <a:endParaRPr lang="cs-CZ" sz="2200" dirty="0">
              <a:effectLst/>
              <a:latin typeface="Times New Roman" panose="02020603050405020304" pitchFamily="18" charset="0"/>
              <a:ea typeface="Calibri" panose="020F0502020204030204" pitchFamily="34" charset="0"/>
            </a:endParaRPr>
          </a:p>
          <a:p>
            <a:pPr lvl="0" algn="just">
              <a:tabLst>
                <a:tab pos="496570" algn="l"/>
              </a:tabLst>
            </a:pPr>
            <a:r>
              <a:rPr lang="cs-CZ" sz="2200" b="1" dirty="0">
                <a:effectLst/>
                <a:latin typeface="Arial" panose="020B0604020202020204" pitchFamily="34" charset="0"/>
                <a:ea typeface="Calibri" panose="020F0502020204030204" pitchFamily="34" charset="0"/>
              </a:rPr>
              <a:t>(2)Dílčí poplatek za dílčí období se vypočte jako součin základu dílčího poplatku zaokrouhleného na celé kilogramy nebo litry nahoru a sazby pro tento základ.</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926813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9" name="Shape 609"/>
              <p:cNvSpPr/>
              <p:nvPr/>
            </p:nvSpPr>
            <p:spPr>
              <a:xfrm>
                <a:off x="531304" y="18932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je základním konstrukčním prvkem, který určuje vzorec, pomocí kterého se vypočte konkrétní výše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vypočte jako součet dílčích poplatků za jednotlivé kalendářní měsíce. Dílčí poplatek za kalendářní měsíc se pak vypočte jako součin základu zaokrouhleného na celé jednotky nahoru (tedy množství odloženého odpadu nebo objem objednané kapacity) a sazby pro tento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lze shrnout do následujícího matematického vzorce: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m:rPr>
                              <m:nor/>
                            </m:rPr>
                            <a:rPr lang="cs-CZ" sz="2200">
                              <a:effectLst/>
                              <a:latin typeface="Arial" panose="020B0604020202020204" pitchFamily="34" charset="0"/>
                              <a:ea typeface="Calibri" panose="020F0502020204030204" pitchFamily="34" charset="0"/>
                              <a:cs typeface="Times New Roman" panose="02020603050405020304" pitchFamily="18" charset="0"/>
                            </a:rPr>
                            <m:t>rok</m:t>
                          </m:r>
                        </m:sub>
                      </m:sSub>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D</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l</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čí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r>
                                    <a:rPr lang="cs-CZ" sz="2200" i="1">
                                      <a:effectLst/>
                                      <a:latin typeface="Cambria Math" panose="02040503050406030204" pitchFamily="18" charset="0"/>
                                      <a:ea typeface="Calibri" panose="020F0502020204030204" pitchFamily="34" charset="0"/>
                                      <a:cs typeface="Arial" panose="020B0604020202020204" pitchFamily="34" charset="0"/>
                                    </a:rPr>
                                    <m:t>𝐷</m:t>
                                  </m:r>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𝑍</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f>
                                    <m:fPr>
                                      <m:ctrlPr>
                                        <a:rPr lang="cs-CZ" sz="22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𝑂</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num>
                                    <m:den>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poplatn</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k</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ů</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den>
                                  </m:f>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oMath>
                  </m:oMathPara>
                </a14:m>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mc:Choice>
        <mc:Fallback xmlns="">
          <p:sp>
            <p:nvSpPr>
              <p:cNvPr id="609" name="Shape 609"/>
              <p:cNvSpPr>
                <a:spLocks noRot="1" noChangeAspect="1" noMove="1" noResize="1" noEditPoints="1" noAdjustHandles="1" noChangeArrowheads="1" noChangeShapeType="1" noTextEdit="1"/>
              </p:cNvSpPr>
              <p:nvPr/>
            </p:nvSpPr>
            <p:spPr>
              <a:xfrm>
                <a:off x="531304" y="189324"/>
                <a:ext cx="11660696" cy="6433784"/>
              </a:xfrm>
              <a:prstGeom prst="rect">
                <a:avLst/>
              </a:prstGeom>
              <a:blipFill>
                <a:blip r:embed="rId3"/>
                <a:stretch>
                  <a:fillRect l="-680" t="-379" r="-680"/>
                </a:stretch>
              </a:blipFill>
              <a:ln>
                <a:noFill/>
              </a:ln>
            </p:spPr>
            <p:txBody>
              <a:bodyPr/>
              <a:lstStyle/>
              <a:p>
                <a:r>
                  <a:rPr lang="cs-CZ">
                    <a:noFill/>
                  </a:rPr>
                  <a:t> </a:t>
                </a:r>
              </a:p>
            </p:txBody>
          </p:sp>
        </mc:Fallback>
      </mc:AlternateContent>
      <p:pic>
        <p:nvPicPr>
          <p:cNvPr id="1026" name="Picture 2" descr="Jaké novinky přinese iOS 12 a macOS 10.14? Až 150 nových Emoji">
            <a:extLst>
              <a:ext uri="{FF2B5EF4-FFF2-40B4-BE49-F238E27FC236}">
                <a16:creationId xmlns:a16="http://schemas.microsoft.com/office/drawing/2014/main" id="{38C59CB4-C103-4AA5-84F2-B6AEB0DB8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105" y="4900960"/>
            <a:ext cx="1507790" cy="150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673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D8ADFFC3-2813-0160-465C-F356A92D33EF}"/>
              </a:ext>
            </a:extLst>
          </p:cNvPr>
          <p:cNvPicPr>
            <a:picLocks noChangeAspect="1"/>
          </p:cNvPicPr>
          <p:nvPr/>
        </p:nvPicPr>
        <p:blipFill>
          <a:blip r:embed="rId2"/>
          <a:stretch>
            <a:fillRect/>
          </a:stretch>
        </p:blipFill>
        <p:spPr>
          <a:xfrm>
            <a:off x="0" y="-985421"/>
            <a:ext cx="12192000" cy="8282866"/>
          </a:xfrm>
          <a:prstGeom prst="rect">
            <a:avLst/>
          </a:prstGeom>
        </p:spPr>
      </p:pic>
    </p:spTree>
    <p:extLst>
      <p:ext uri="{BB962C8B-B14F-4D97-AF65-F5344CB8AC3E}">
        <p14:creationId xmlns:p14="http://schemas.microsoft.com/office/powerpoint/2010/main" val="1638477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10n</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 Plátce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Plátcem poplatku za odkládání komunálního odpadu z nemovité věci je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společenství vlastníků jednotek, pokud pro dům vzniklo,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b) </a:t>
            </a:r>
            <a:r>
              <a:rPr lang="cs-CZ" sz="2200" b="1" dirty="0">
                <a:effectLst/>
                <a:latin typeface="Arial" panose="020B0604020202020204" pitchFamily="34" charset="0"/>
                <a:ea typeface="Calibri" panose="020F0502020204030204" pitchFamily="34" charset="0"/>
              </a:rPr>
              <a:t>vlastník nemovité věci v ostatních případech.</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(2)Plátce poplatku je povinen vybrat poplatek od poplatníka.</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zjednodušení správy poplatku za odkládání komunálního odpadu z nemovité věci se zavádí plátce poplatku, který od poplatníků poplatek vybere a odvede jej správci poplatku, tedy obecnímu úřadu.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Plátcem poplatku je společenství vlastníků jednotek, pokud pro daný dům (který je součástí předmětné nemovité věci) vzniklo. V ostatních případech je plátcem poplatku vlastník nemovité věci (včetně svěřenských a jiných fondů, srov. § 10s).</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by vlastník nemovité věci nebo svěřenský fond byl zároveň poplatníkem poplatku, tak vůči sobě z povahy věci v roli plátce poplatku nevystupuje, ale jedná se správcem poplatku přímo jako poplatník.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31434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4</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Společná ustanovení</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10o</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Poplatkové období a dílčí období</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Poplatkovým obdobím poplatků za komunální odpad je kalendářní rok.</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(2)Dílčím obdobím poplatků za komunální odpad je kalendářní měsíc.</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platí, že poplatkovým obdobím je kalendářní rok. Obec v návaznosti na poplatkové období určí splatnost poplatku (§ 14 odst. 2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Vzhledem k tomu, že v průběhu poplatkového období může docházet ke změnám, které mají vliv na výši poplatku (změna obce, ve které je fyzická osoba přihlášená, vznik nároku na osvobození apod.), zavádí se dílčí období, kterými jsou kalendářní měsíce, přičemž je zásadně rozhodný konečný stav v poslední den posuzovaného dílčího období (srov. např. § 10h odst. 2, § 10k odst. 4 písm. a) bod 2).</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347665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600"/>
              </a:spcBef>
              <a:spcAft>
                <a:spcPts val="600"/>
              </a:spcAft>
              <a:tabLst>
                <a:tab pos="496570" algn="l"/>
                <a:tab pos="540385" algn="l"/>
                <a:tab pos="270510" algn="l"/>
              </a:tabLst>
            </a:pPr>
            <a:r>
              <a:rPr lang="cs-CZ" sz="2200" b="1" dirty="0">
                <a:effectLst/>
                <a:latin typeface="Arial" panose="020B0604020202020204" pitchFamily="34" charset="0"/>
                <a:ea typeface="Times New Roman" panose="02020603050405020304" pitchFamily="18" charset="0"/>
              </a:rPr>
              <a:t>§ 10p</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Solidární poplatková povinnost</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Spoluvlastníci nemovité věci zahrnující byt, rodinný dům nebo stavbu pro rodinnou rekreaci jsou povinni plnit poplatkovou povinnost společně a nerozdílně.</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r>
              <a:rPr lang="cs-CZ" sz="1800" b="1"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se uplatní solidární poplatková povinnost vlastníků nemovité věci v případě, že má tato nemovitá věc více spoluvlastníků.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Všichni spoluvlastníci nemovité věci tak vystupují jako jediný daňový subjekt, tedy jako jediný poplatník nebo jediný plátce a plní poplatkové povinnosti společně a nerozdílně. To znamená, že správce poplatku může požadovat splnění poplatkové povinnosti po libovolném spoluvlastníkovi, a to v plné výši. Vzájemné vyrovnání spoluvlastníků je věcí jejich soukromoprávní dohody.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Tato úprava se přejímá ze stávajícího § 10b odst. 1 písm. b) věty za středníkem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80178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10q</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Jednotky</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Ustanovení o nemovité věci se použijí obdobně i na jednotku, která je vymezena podle zákona o vlastnictví bytů, spolu s touto jednotkou spojeným podílem na společných částech domu, a pokud je s ní spojeno vlastnictví k pozemku, tak i spolu s podílem na tomto pozemku.</a:t>
            </a:r>
            <a:endParaRPr lang="cs-CZ" sz="22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existenci jednotek podle zákona o vlastnictví bytů se doplňuje ustanovení, které je v daňových zákonech v širším smyslu standardním a jehož účelem je i na tyto jednotky vztáhnout režim nových jednotek podle občanského zákoníku. V návaznosti na toto ustanovení je třeba i na jednotku podle zákona o vlastnictví bytů hledět jako na nemovitou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uvedeného vyplývá, že například pro účely § 10e odst. 1 písm. b) je nemovitou věcí zahrnující byt (zahrnující byt ve smyslu právním) také bytová jednotka podle zákona o vlastnictví bytů.</a:t>
            </a: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87662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10r</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Nemovitá věc vložená do fondu</a:t>
            </a:r>
            <a:endParaRPr lang="cs-CZ" sz="2200" b="1"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Na svěřenský fond, podílový fond nebo fond obhospodařovaný penzijní společností, do kterých je vložena nemovitá věc, se pro účely poplatků za komunální odpad hledí jako na vlastníka této nemovité věci.</a:t>
            </a: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možnost, vyčlenit majetek do svěřenského fondu, podílového fondu či fondu obhospodařovaného penzijní společností by bylo ve všech ustanoveních hovořících o vlastníku nemovité věci nutné hovořit o „fondu, do kterého je vložena nemovitá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důvodu zpřehlednění právní úpravy se stanoví právní fikce vlastnictví, kdy se na fond, do kterého je vložena nemovitá věc, hledí jako na vlastníka této věci. </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Tyto fondy mají pro účely správy poplatků procesní způsobilost a jsou poplatkovým subjektem podle daňového řádu (srov. § 20 odst. 3 daňového řádu a § 24 odst. 6 daňového řádu).</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577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4F0BAC0-55EE-49FA-963D-4529C57C963F}"/>
              </a:ext>
            </a:extLst>
          </p:cNvPr>
          <p:cNvSpPr txBox="1"/>
          <p:nvPr/>
        </p:nvSpPr>
        <p:spPr>
          <a:xfrm>
            <a:off x="906010" y="369116"/>
            <a:ext cx="10880521" cy="6001643"/>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Jazykovým výkladem této části ustanovení lze dovodit, že se jedná jen o psy, kteří jsou určeni k „doprovodu“ těchto osob. Půjde tedy například jen o psy vodící a asistenční, nikoli třeba psy určené například pro canisterapii. Obec však může okruh osob, které budou osvobozené od poplatků rozšířit o jinou skupinu. Nesmí však překročit rámec zákona a zároveň nesmí dojít k diskriminaci některé ze skupin osob. Může jít například o osvobození pro příslušníky Armády ČR či Policie ČR nebo členy Českého kynologického svazu. Některé obce osvobozují na několik let držitele psa, který si jej vezme z útulku, ale také jsou osvobozeny například všechny příspěvkové organizace obce nebo Červený kříž, výcvik záchranářských psů apod.</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0833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168676" y="0"/>
            <a:ext cx="12023324" cy="6433784"/>
          </a:xfrm>
          <a:prstGeom prst="rect">
            <a:avLst/>
          </a:prstGeom>
          <a:noFill/>
          <a:ln>
            <a:noFill/>
          </a:ln>
        </p:spPr>
        <p:txBody>
          <a:bodyPr spcFirstLastPara="1" wrap="square" lIns="91425" tIns="45700" rIns="91425" bIns="45700" anchor="t" anchorCtr="0">
            <a:noAutofit/>
          </a:bodyPr>
          <a:lstStyle/>
          <a:p>
            <a:pPr marL="269875" indent="269875" algn="ctr">
              <a:spcBef>
                <a:spcPts val="600"/>
              </a:spcBef>
              <a:spcAft>
                <a:spcPts val="600"/>
              </a:spcAft>
              <a:tabLst>
                <a:tab pos="496570" algn="l"/>
                <a:tab pos="540385" algn="l"/>
                <a:tab pos="540385" algn="l"/>
              </a:tabLst>
            </a:pPr>
            <a:r>
              <a:rPr lang="cs-CZ" sz="2300" b="1" dirty="0">
                <a:solidFill>
                  <a:srgbClr val="FF0000"/>
                </a:solidFill>
                <a:effectLst/>
                <a:latin typeface="Arial" panose="020B0604020202020204" pitchFamily="34" charset="0"/>
                <a:ea typeface="Times New Roman" panose="02020603050405020304" pitchFamily="18" charset="0"/>
              </a:rPr>
              <a:t>§ 11 Stanovení poplatku</a:t>
            </a:r>
          </a:p>
          <a:p>
            <a:pPr marL="269875" indent="269875">
              <a:spcBef>
                <a:spcPts val="600"/>
              </a:spcBef>
              <a:spcAft>
                <a:spcPts val="600"/>
              </a:spcAft>
              <a:tabLst>
                <a:tab pos="496570" algn="l"/>
                <a:tab pos="540385" algn="l"/>
                <a:tab pos="540385" algn="l"/>
              </a:tabLst>
            </a:pPr>
            <a:r>
              <a:rPr lang="cs-CZ" sz="2300" dirty="0">
                <a:effectLst/>
                <a:latin typeface="Arial" panose="020B0604020202020204" pitchFamily="34" charset="0"/>
                <a:ea typeface="Times New Roman" panose="02020603050405020304" pitchFamily="18" charset="0"/>
              </a:rPr>
              <a:t>(1) Správce poplatku vyměří poplatek poplatkovému subjektu jeho předepsáním do evidence poplatků ve správné výši bez vydání rozhodnutí, je-li splněna případná ohlašovací povinnost a nemá-li pochybnost o jeho výši, a to ke dni jeho</a:t>
            </a:r>
          </a:p>
          <a:p>
            <a:pPr marL="269875" indent="269875">
              <a:spcBef>
                <a:spcPts val="600"/>
              </a:spcBef>
              <a:spcAft>
                <a:spcPts val="600"/>
              </a:spcAft>
              <a:tabLst>
                <a:tab pos="496570" algn="l"/>
                <a:tab pos="540385" algn="l"/>
                <a:tab pos="540385" algn="l"/>
              </a:tabLst>
            </a:pPr>
            <a:r>
              <a:rPr lang="cs-CZ" sz="2300" dirty="0">
                <a:effectLst/>
                <a:latin typeface="Arial" panose="020B0604020202020204" pitchFamily="34" charset="0"/>
                <a:ea typeface="Times New Roman" panose="02020603050405020304" pitchFamily="18" charset="0"/>
              </a:rPr>
              <a:t>a)	splatnosti, pokud je k tomuto dni zcela zaplacen nebo odveden, nebo</a:t>
            </a:r>
          </a:p>
          <a:p>
            <a:pPr marL="269875" indent="269875">
              <a:spcBef>
                <a:spcPts val="600"/>
              </a:spcBef>
              <a:spcAft>
                <a:spcPts val="600"/>
              </a:spcAft>
              <a:tabLst>
                <a:tab pos="496570" algn="l"/>
                <a:tab pos="540385" algn="l"/>
                <a:tab pos="540385" algn="l"/>
              </a:tabLst>
            </a:pPr>
            <a:r>
              <a:rPr lang="cs-CZ" sz="2300" dirty="0">
                <a:effectLst/>
                <a:latin typeface="Arial" panose="020B0604020202020204" pitchFamily="34" charset="0"/>
                <a:ea typeface="Times New Roman" panose="02020603050405020304" pitchFamily="18" charset="0"/>
              </a:rPr>
              <a:t>b)	opožděného zaplacení nebo odvedení, pokud je k tomuto dni zcela zaplacen nebo odveden, aniž by dosud vydal rozhodnutí o vyměření poplatku. </a:t>
            </a:r>
          </a:p>
          <a:p>
            <a:pPr marL="269875" indent="269875">
              <a:spcBef>
                <a:spcPts val="600"/>
              </a:spcBef>
              <a:spcAft>
                <a:spcPts val="600"/>
              </a:spcAft>
              <a:tabLst>
                <a:tab pos="496570" algn="l"/>
                <a:tab pos="540385" algn="l"/>
                <a:tab pos="540385" algn="l"/>
              </a:tabLst>
            </a:pPr>
            <a:r>
              <a:rPr lang="cs-CZ" sz="2300" dirty="0">
                <a:effectLst/>
                <a:latin typeface="Arial" panose="020B0604020202020204" pitchFamily="34" charset="0"/>
                <a:ea typeface="Times New Roman" panose="02020603050405020304" pitchFamily="18" charset="0"/>
              </a:rPr>
              <a:t>(2) Správce poplatku vždy vyměří poplatkovému subjektu poplatek rozhodnutím, pokud</a:t>
            </a:r>
          </a:p>
          <a:p>
            <a:pPr marL="269875" indent="269875">
              <a:spcBef>
                <a:spcPts val="600"/>
              </a:spcBef>
              <a:spcAft>
                <a:spcPts val="600"/>
              </a:spcAft>
              <a:tabLst>
                <a:tab pos="496570" algn="l"/>
                <a:tab pos="540385" algn="l"/>
                <a:tab pos="540385" algn="l"/>
              </a:tabLst>
            </a:pPr>
            <a:r>
              <a:rPr lang="cs-CZ" sz="2300" dirty="0">
                <a:effectLst/>
                <a:latin typeface="Arial" panose="020B0604020202020204" pitchFamily="34" charset="0"/>
                <a:ea typeface="Times New Roman" panose="02020603050405020304" pitchFamily="18" charset="0"/>
              </a:rPr>
              <a:t>a)	nejsou splněny podmínky pro jeho vyměření předepsáním do evidence poplatků podle odstavce 1,</a:t>
            </a:r>
          </a:p>
          <a:p>
            <a:pPr marL="269875" indent="269875">
              <a:spcBef>
                <a:spcPts val="600"/>
              </a:spcBef>
              <a:spcAft>
                <a:spcPts val="600"/>
              </a:spcAft>
              <a:tabLst>
                <a:tab pos="496570" algn="l"/>
                <a:tab pos="540385" algn="l"/>
                <a:tab pos="540385" algn="l"/>
              </a:tabLst>
            </a:pPr>
            <a:r>
              <a:rPr lang="cs-CZ" sz="2300" dirty="0">
                <a:effectLst/>
                <a:latin typeface="Arial" panose="020B0604020202020204" pitchFamily="34" charset="0"/>
                <a:ea typeface="Times New Roman" panose="02020603050405020304" pitchFamily="18" charset="0"/>
              </a:rPr>
              <a:t>b)	jde o poplatek za odkládání komunálního odpadu z nemovité věci, u něhož obec zvolila v obecně závazné vyhlášce dílčí základ podle § 10k odst. 1 písm. a) nebo b), nebo</a:t>
            </a:r>
          </a:p>
          <a:p>
            <a:pPr marL="269875" indent="269875">
              <a:spcBef>
                <a:spcPts val="600"/>
              </a:spcBef>
              <a:spcAft>
                <a:spcPts val="600"/>
              </a:spcAft>
              <a:tabLst>
                <a:tab pos="496570" algn="l"/>
                <a:tab pos="540385" algn="l"/>
                <a:tab pos="540385" algn="l"/>
              </a:tabLst>
            </a:pPr>
            <a:r>
              <a:rPr lang="cs-CZ" sz="2300" dirty="0">
                <a:effectLst/>
                <a:latin typeface="Arial" panose="020B0604020202020204" pitchFamily="34" charset="0"/>
                <a:ea typeface="Times New Roman" panose="02020603050405020304" pitchFamily="18" charset="0"/>
              </a:rPr>
              <a:t>c)	je proti poplatkovému subjektu vedeno insolvenční řízení, a to za poplatkové období podle § 11d odst. 1 nebo 3.</a:t>
            </a:r>
          </a:p>
          <a:p>
            <a:pPr marL="269875" indent="269875">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539055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40CE5B3-7861-0E8B-58A6-09567C8CD76A}"/>
              </a:ext>
            </a:extLst>
          </p:cNvPr>
          <p:cNvSpPr txBox="1"/>
          <p:nvPr/>
        </p:nvSpPr>
        <p:spPr>
          <a:xfrm>
            <a:off x="1180730" y="168677"/>
            <a:ext cx="11011270" cy="6586418"/>
          </a:xfrm>
          <a:prstGeom prst="rect">
            <a:avLst/>
          </a:prstGeom>
          <a:noFill/>
        </p:spPr>
        <p:txBody>
          <a:bodyPr wrap="square">
            <a:spAutoFit/>
          </a:bodyPr>
          <a:lstStyle/>
          <a:p>
            <a:pPr marL="269875" indent="269875">
              <a:spcBef>
                <a:spcPts val="600"/>
              </a:spcBef>
              <a:spcAft>
                <a:spcPts val="600"/>
              </a:spcAft>
              <a:tabLst>
                <a:tab pos="496570" algn="l"/>
                <a:tab pos="540385" algn="l"/>
                <a:tab pos="540385" algn="l"/>
              </a:tabLs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(3) Správce poplatku doměří poplatkovému subjektu poplatek rozhodnutím, pokud je původním rozhodnutím vyměřen v nesprávné výši. Doměřit poplatek lze na základě vyhledávací nebo kontrolní činnosti správce poplatku. Opakovaně doměřit poplatek lze pouze tehdy, pokud</a:t>
            </a:r>
          </a:p>
          <a:p>
            <a:pPr marL="269875" indent="269875">
              <a:spcBef>
                <a:spcPts val="600"/>
              </a:spcBef>
              <a:spcAft>
                <a:spcPts val="600"/>
              </a:spcAft>
              <a:tabLst>
                <a:tab pos="496570" algn="l"/>
                <a:tab pos="540385" algn="l"/>
                <a:tab pos="540385" algn="l"/>
              </a:tabLs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	správce poplatku zjistí nové skutečnosti nebo důkazy, které nemohly být bez zavinění správce poplatku uplatněny v předcházejícím řízení a které zakládají pochybnosti o správnosti, průkaznosti nebo úplnosti dosud stanoveného poplatku, a to pouze v rozsahu, který odpovídá nově zjištěným skutečnostem nebo důkazům, nebo</a:t>
            </a:r>
          </a:p>
          <a:p>
            <a:pPr marL="269875" indent="269875">
              <a:spcBef>
                <a:spcPts val="600"/>
              </a:spcBef>
              <a:spcAft>
                <a:spcPts val="600"/>
              </a:spcAft>
              <a:tabLst>
                <a:tab pos="496570" algn="l"/>
                <a:tab pos="540385" algn="l"/>
                <a:tab pos="540385" algn="l"/>
              </a:tabLs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b)	poplatkový subjekt učiní úkon, kterým mění své dosavadní ohlášení, pokud nové skutečnosti vyplývající ze změny ohlášení nemohly být bez zavinění poplatkového subjektu uplatněny v předcházejícím řízení, a to pouze v rozsahu, který odpovídá změně ohlášení.</a:t>
            </a:r>
          </a:p>
          <a:p>
            <a:pPr marL="269875" indent="269875">
              <a:spcBef>
                <a:spcPts val="600"/>
              </a:spcBef>
              <a:spcAft>
                <a:spcPts val="600"/>
              </a:spcAft>
              <a:tabLst>
                <a:tab pos="496570" algn="l"/>
                <a:tab pos="540385" algn="l"/>
                <a:tab pos="540385" algn="l"/>
              </a:tabLs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(4) Poplatek lze vyměřit také hromadným předpisným seznamem.</a:t>
            </a:r>
          </a:p>
        </p:txBody>
      </p:sp>
    </p:spTree>
    <p:extLst>
      <p:ext uri="{BB962C8B-B14F-4D97-AF65-F5344CB8AC3E}">
        <p14:creationId xmlns:p14="http://schemas.microsoft.com/office/powerpoint/2010/main" val="9840265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7FCC8C1-3260-1CC5-1004-AA54FFFC7C83}"/>
              </a:ext>
            </a:extLst>
          </p:cNvPr>
          <p:cNvSpPr txBox="1"/>
          <p:nvPr/>
        </p:nvSpPr>
        <p:spPr>
          <a:xfrm>
            <a:off x="443883" y="0"/>
            <a:ext cx="11514338" cy="6001643"/>
          </a:xfrm>
          <a:prstGeom prst="rect">
            <a:avLst/>
          </a:prstGeom>
          <a:noFill/>
        </p:spPr>
        <p:txBody>
          <a:bodyPr wrap="square">
            <a:spAutoFit/>
          </a:bodyPr>
          <a:lstStyle/>
          <a:p>
            <a:pPr algn="just">
              <a:spcBef>
                <a:spcPts val="600"/>
              </a:spcBef>
              <a:spcAft>
                <a:spcPts val="600"/>
              </a:spcAft>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Návrh zákona o místních poplatcích stanoví v oblasti vyměření místního poplatku zvláštní úpravu vůči daňovému řádu. Tato zvláštní úprava zohledňuje specifika správy místních poplatků.</a:t>
            </a:r>
          </a:p>
          <a:p>
            <a:pPr algn="just">
              <a:spcBef>
                <a:spcPts val="600"/>
              </a:spcBef>
              <a:spcAft>
                <a:spcPts val="600"/>
              </a:spcAft>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Nová právní úprava vychází ze stávající praxe. Stejně jako doposud bude proto platit, že ve většině případů nedojde ze strany správce poplatku k jinému úkonu, než k předepsání správné výše místního poplatku do evidence poplatků, pokud správce daně nebude mít o jeho výši pochybnosti. Tento úkon se nově označuje jako </a:t>
            </a:r>
            <a:r>
              <a:rPr lang="cs-CZ"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vyměření předepsáním do evidence poplatků bez vydání rozhodnutí</a:t>
            </a: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600"/>
              </a:spcBef>
              <a:spcAft>
                <a:spcPts val="600"/>
              </a:spcAft>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 vymezených případech bude možné místní poplatky </a:t>
            </a:r>
            <a:r>
              <a:rPr lang="cs-CZ"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vyměřit rozhodnutím</a:t>
            </a: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tedy platebním výměrem nebo hromadným předpisným seznamem, a to buď z moci úřední (podle odstavce 2), nebo na žádost poplatkového subjektu (§ 11a).</a:t>
            </a:r>
          </a:p>
        </p:txBody>
      </p:sp>
    </p:spTree>
    <p:extLst>
      <p:ext uri="{BB962C8B-B14F-4D97-AF65-F5344CB8AC3E}">
        <p14:creationId xmlns:p14="http://schemas.microsoft.com/office/powerpoint/2010/main" val="39592074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080853B-2F48-2EA5-8B40-355B83520C3E}"/>
              </a:ext>
            </a:extLst>
          </p:cNvPr>
          <p:cNvSpPr txBox="1"/>
          <p:nvPr/>
        </p:nvSpPr>
        <p:spPr>
          <a:xfrm>
            <a:off x="790113" y="230820"/>
            <a:ext cx="11194741" cy="6986528"/>
          </a:xfrm>
          <a:prstGeom prst="rect">
            <a:avLst/>
          </a:prstGeom>
          <a:noFill/>
        </p:spPr>
        <p:txBody>
          <a:bodyPr wrap="square">
            <a:spAutoFit/>
          </a:bodyPr>
          <a:lstStyle/>
          <a:p>
            <a:r>
              <a:rPr lang="cs-CZ"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Tím bude postaveno najisto, které úkony správce poplatku jsou činěny v nalézací rovině správy místního poplatku, tzn., kdy dochází k jeho vyměření. Dále dojde k jednoznačné úpravě možnosti </a:t>
            </a:r>
            <a:r>
              <a:rPr lang="cs-CZ" sz="2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doměření </a:t>
            </a:r>
            <a:r>
              <a:rPr lang="cs-CZ"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místního poplatku. Oproti obecné úpravě obsažené v daňovém řádu však doměření poplatku nebude muset předcházet výzva, ani daňová kontrola (postačí i místní šetření či jiný vyhledávací či kontrolní postup), protože při správě místních poplatků se nepodává poplatkové tvrzení. </a:t>
            </a:r>
          </a:p>
          <a:p>
            <a:r>
              <a:rPr lang="cs-CZ" sz="2500" dirty="0">
                <a:latin typeface="Times New Roman" panose="02020603050405020304" pitchFamily="18" charset="0"/>
                <a:cs typeface="Times New Roman" panose="02020603050405020304" pitchFamily="18" charset="0"/>
              </a:rPr>
              <a:t>Opakované doměření bude možné pouze za podmínek obdobných jako v § 85a odst. 1 daňového řádu, které upravuje možnost opakované daňové kontroly. V konečném důsledku tak i přes uvedenou odchylku nebudou omezena práva poplatkového subjektu oproti standardnímu modelu správy daní, u kterých se podává daňové tvrzení.</a:t>
            </a:r>
          </a:p>
          <a:p>
            <a:r>
              <a:rPr lang="cs-CZ" sz="2500" dirty="0">
                <a:latin typeface="Times New Roman" panose="02020603050405020304" pitchFamily="18" charset="0"/>
                <a:cs typeface="Times New Roman" panose="02020603050405020304" pitchFamily="18" charset="0"/>
              </a:rPr>
              <a:t>S ohledem na skutečnost, že místní poplatky lze nejen vyměřovat, ale také doměřovat, používá právní úprava i důvodová zpráva v určitých případech společný pojem „stanovení místního poplatku“. Vztahuje-li se navrhovaná právní úprava výlučně k vyměření místního poplatku, je použit pouze pojem „vyměření“. Stejné platí v případě, kdy se navrhovaná právní úprava týká pouze doměření místního poplatku.</a:t>
            </a:r>
          </a:p>
          <a:p>
            <a:endParaRPr lang="cs-CZ" sz="2400" dirty="0">
              <a:latin typeface="Times New Roman" panose="02020603050405020304" pitchFamily="18" charset="0"/>
              <a:cs typeface="Times New Roman" panose="02020603050405020304" pitchFamily="18" charset="0"/>
            </a:endParaRPr>
          </a:p>
          <a:p>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3356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7FCC8C1-3260-1CC5-1004-AA54FFFC7C83}"/>
              </a:ext>
            </a:extLst>
          </p:cNvPr>
          <p:cNvSpPr txBox="1"/>
          <p:nvPr/>
        </p:nvSpPr>
        <p:spPr>
          <a:xfrm>
            <a:off x="443883" y="0"/>
            <a:ext cx="11514338" cy="5863144"/>
          </a:xfrm>
          <a:prstGeom prst="rect">
            <a:avLst/>
          </a:prstGeom>
          <a:noFill/>
        </p:spPr>
        <p:txBody>
          <a:bodyPr wrap="square">
            <a:spAutoFit/>
          </a:bodyPr>
          <a:lstStyle/>
          <a:p>
            <a:r>
              <a:rPr lang="cs-CZ"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Tím, že se postaví na jisto, že se úkony správce poplatku v určitých případech projeví v nalézací rovině správy místního poplatku, a tedy že dochází k vyměření, dojde také k utvrzení toho, že místní poplatky lze ve lhůtě pro stanovení poplatku doměřovat. Oproti obecné úpravě obsažené v daňovém řádu však </a:t>
            </a:r>
            <a:r>
              <a:rPr lang="cs-CZ" sz="2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doměření</a:t>
            </a:r>
            <a:r>
              <a:rPr lang="cs-CZ"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poplatku nebude muset předcházet výzva, ani daňová kontrola (postačí i místní šetření či jiný vyhledávací či kontrolní postup), protože při správě místních poplatků se nepodává poplatkové tvrzení. </a:t>
            </a:r>
          </a:p>
          <a:p>
            <a:r>
              <a:rPr lang="cs-CZ" sz="2500" dirty="0">
                <a:latin typeface="Times New Roman" panose="02020603050405020304" pitchFamily="18" charset="0"/>
                <a:cs typeface="Times New Roman" panose="02020603050405020304" pitchFamily="18" charset="0"/>
              </a:rPr>
              <a:t>Opakované doměření bude možné pouze za podmínek obdobných jako v § 85a odst. 1 daňového řádu, které upravuje možnost opakované daňové kontroly. V konečném důsledku tak i přes uvedenou odchylku nebudou omezena práva poplatkového subjektu oproti standardnímu modelu správy daní, u kterých se podává daňové tvrzení.</a:t>
            </a:r>
          </a:p>
          <a:p>
            <a:r>
              <a:rPr lang="cs-CZ" sz="2500" dirty="0">
                <a:latin typeface="Times New Roman" panose="02020603050405020304" pitchFamily="18" charset="0"/>
                <a:cs typeface="Times New Roman" panose="02020603050405020304" pitchFamily="18" charset="0"/>
              </a:rPr>
              <a:t>S ohledem na skutečnost, že místní poplatky lze nejen vyměřovat, ale také doměřovat, používá právní úprava i důvodová zpráva v určitých případech společný pojem „stanovení místního poplatku“. Vztahuje-li se navrhovaná právní úprava výlučně k vyměření místního poplatku, je použit pouze pojem „vyměření“. Stejné platí v případě, kdy se navrhovaná právní úprava týká pouze doměření místního poplatku.</a:t>
            </a:r>
          </a:p>
        </p:txBody>
      </p:sp>
    </p:spTree>
    <p:extLst>
      <p:ext uri="{BB962C8B-B14F-4D97-AF65-F5344CB8AC3E}">
        <p14:creationId xmlns:p14="http://schemas.microsoft.com/office/powerpoint/2010/main" val="6228741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0C045D43-EF7F-2160-38EF-ECB79DDF4A74}"/>
              </a:ext>
            </a:extLst>
          </p:cNvPr>
          <p:cNvSpPr>
            <a:spLocks noChangeArrowheads="1"/>
          </p:cNvSpPr>
          <p:nvPr/>
        </p:nvSpPr>
        <p:spPr bwMode="auto">
          <a:xfrm>
            <a:off x="0" y="-1"/>
            <a:ext cx="256004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7" name="Objekt 6">
            <a:extLst>
              <a:ext uri="{FF2B5EF4-FFF2-40B4-BE49-F238E27FC236}">
                <a16:creationId xmlns:a16="http://schemas.microsoft.com/office/drawing/2014/main" id="{894F2FEE-101E-16DF-F4A6-8EA11EAEC879}"/>
              </a:ext>
            </a:extLst>
          </p:cNvPr>
          <p:cNvGraphicFramePr>
            <a:graphicFrameLocks noChangeAspect="1"/>
          </p:cNvGraphicFramePr>
          <p:nvPr/>
        </p:nvGraphicFramePr>
        <p:xfrm>
          <a:off x="0" y="0"/>
          <a:ext cx="12126897" cy="6960132"/>
        </p:xfrm>
        <a:graphic>
          <a:graphicData uri="http://schemas.openxmlformats.org/presentationml/2006/ole">
            <mc:AlternateContent xmlns:mc="http://schemas.openxmlformats.org/markup-compatibility/2006">
              <mc:Choice xmlns:v="urn:schemas-microsoft-com:vml" Requires="v">
                <p:oleObj r:id="rId2" imgW="7143960" imgH="4127807" progId="Visio.Drawing.15">
                  <p:embed/>
                </p:oleObj>
              </mc:Choice>
              <mc:Fallback>
                <p:oleObj r:id="rId2" imgW="7143960" imgH="4127807" progId="Visio.Drawing.15">
                  <p:embed/>
                  <p:pic>
                    <p:nvPicPr>
                      <p:cNvPr id="7" name="Objekt 6">
                        <a:extLst>
                          <a:ext uri="{FF2B5EF4-FFF2-40B4-BE49-F238E27FC236}">
                            <a16:creationId xmlns:a16="http://schemas.microsoft.com/office/drawing/2014/main" id="{894F2FEE-101E-16DF-F4A6-8EA11EAEC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26897" cy="6960132"/>
                      </a:xfrm>
                      <a:prstGeom prst="rect">
                        <a:avLst/>
                      </a:prstGeom>
                      <a:noFill/>
                    </p:spPr>
                  </p:pic>
                </p:oleObj>
              </mc:Fallback>
            </mc:AlternateContent>
          </a:graphicData>
        </a:graphic>
      </p:graphicFrame>
    </p:spTree>
    <p:extLst>
      <p:ext uri="{BB962C8B-B14F-4D97-AF65-F5344CB8AC3E}">
        <p14:creationId xmlns:p14="http://schemas.microsoft.com/office/powerpoint/2010/main" val="30332778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7BBAED8-5A12-3C62-2965-562D90A85BBA}"/>
              </a:ext>
            </a:extLst>
          </p:cNvPr>
          <p:cNvSpPr txBox="1"/>
          <p:nvPr/>
        </p:nvSpPr>
        <p:spPr>
          <a:xfrm>
            <a:off x="1713389" y="284085"/>
            <a:ext cx="10191565" cy="6124754"/>
          </a:xfrm>
          <a:prstGeom prst="rect">
            <a:avLst/>
          </a:prstGeom>
          <a:noFill/>
        </p:spPr>
        <p:txBody>
          <a:bodyPr wrap="square">
            <a:spAutoFit/>
          </a:bodyPr>
          <a:lstStyle/>
          <a:p>
            <a:r>
              <a:rPr lang="cs-CZ" sz="2800" dirty="0">
                <a:latin typeface="Times New Roman" panose="02020603050405020304" pitchFamily="18" charset="0"/>
                <a:cs typeface="Times New Roman" panose="02020603050405020304" pitchFamily="18" charset="0"/>
              </a:rPr>
              <a:t>Přelomové  usnesení rozšířeného senátu Nejvyššího správního soudu ze dne 16. 5. 2023, čj. 5 </a:t>
            </a:r>
            <a:r>
              <a:rPr lang="cs-CZ" sz="2800" dirty="0" err="1">
                <a:latin typeface="Times New Roman" panose="02020603050405020304" pitchFamily="18" charset="0"/>
                <a:cs typeface="Times New Roman" panose="02020603050405020304" pitchFamily="18" charset="0"/>
              </a:rPr>
              <a:t>Afs</a:t>
            </a:r>
            <a:r>
              <a:rPr lang="cs-CZ" sz="2800" dirty="0">
                <a:latin typeface="Times New Roman" panose="02020603050405020304" pitchFamily="18" charset="0"/>
                <a:cs typeface="Times New Roman" panose="02020603050405020304" pitchFamily="18" charset="0"/>
              </a:rPr>
              <a:t> 261/2018-69, který stanovil, že: </a:t>
            </a:r>
            <a:r>
              <a:rPr lang="cs-CZ" sz="2800" i="1" dirty="0">
                <a:latin typeface="Times New Roman" panose="02020603050405020304" pitchFamily="18" charset="0"/>
                <a:cs typeface="Times New Roman" panose="02020603050405020304" pitchFamily="18" charset="0"/>
              </a:rPr>
              <a:t>"</a:t>
            </a:r>
            <a:r>
              <a:rPr lang="cs-CZ" sz="2800" b="1" i="1" dirty="0">
                <a:latin typeface="Times New Roman" panose="02020603050405020304" pitchFamily="18" charset="0"/>
                <a:cs typeface="Times New Roman" panose="02020603050405020304" pitchFamily="18" charset="0"/>
              </a:rPr>
              <a:t>Předpis místního poplatku bez jeho formálního vyměření je možný pouze v případě úhrady místního poplatku ve lhůtě splatnosti a ve správné výši poplatníkem, který splnil ohlašovací povinnost (§ 11 odst. 1 zákona č. 565/1990 Sb., o místních poplatcích, a contrario). V jiných případech (tedy i pokud je místní poplatek uhrazen ve správné výši, avšak po lhůtě splatnosti) musí správce poplatek stanovit rozhodnutím (platebním výměrem či hromadným předpisným seznamem). Pokud tak správce ve lhůtě pro stanovení poplatku dle § 148 daňového řádu neučiní, stává se platba poukázaná poplatníkem přeplatkem, s nímž musí být naloženo dle § 154 a 155 daňového řádu."</a:t>
            </a:r>
            <a:r>
              <a:rPr lang="cs-CZ" sz="2800" b="1"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I z tohoto důvodu se mění systém předepisování místních poplatků novelou pro rok 2024.</a:t>
            </a:r>
          </a:p>
        </p:txBody>
      </p:sp>
    </p:spTree>
    <p:extLst>
      <p:ext uri="{BB962C8B-B14F-4D97-AF65-F5344CB8AC3E}">
        <p14:creationId xmlns:p14="http://schemas.microsoft.com/office/powerpoint/2010/main" val="37669266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142043" y="-31958"/>
            <a:ext cx="12049957" cy="7140416"/>
          </a:xfrm>
          <a:prstGeom prst="rect">
            <a:avLst/>
          </a:prstGeom>
          <a:noFill/>
        </p:spPr>
        <p:txBody>
          <a:bodyPr wrap="square">
            <a:spAutoFit/>
          </a:bodyPr>
          <a:lstStyle/>
          <a:p>
            <a:pPr lvl="0" algn="ctr">
              <a:spcBef>
                <a:spcPts val="1200"/>
              </a:spcBef>
            </a:pPr>
            <a:r>
              <a:rPr lang="cs-CZ" sz="2400" b="1" dirty="0">
                <a:effectLst/>
                <a:latin typeface="Times New Roman" panose="02020603050405020304" pitchFamily="18" charset="0"/>
                <a:ea typeface="Times New Roman" panose="02020603050405020304" pitchFamily="18" charset="0"/>
              </a:rPr>
              <a:t>§ 11a</a:t>
            </a:r>
            <a:endParaRPr lang="cs-CZ" sz="2400" dirty="0">
              <a:latin typeface="Times New Roman" panose="02020603050405020304" pitchFamily="18" charset="0"/>
              <a:ea typeface="Times New Roman" panose="02020603050405020304" pitchFamily="18" charset="0"/>
            </a:endParaRPr>
          </a:p>
          <a:p>
            <a:pPr lvl="0" algn="ctr">
              <a:spcBef>
                <a:spcPts val="1200"/>
              </a:spcBef>
            </a:pPr>
            <a:r>
              <a:rPr lang="cs-CZ" sz="2400" b="1" dirty="0">
                <a:effectLst/>
                <a:latin typeface="Times New Roman" panose="02020603050405020304" pitchFamily="18" charset="0"/>
                <a:ea typeface="Times New Roman" panose="02020603050405020304" pitchFamily="18" charset="0"/>
              </a:rPr>
              <a:t>Žádost o vyměření poplatku rozhodnutím</a:t>
            </a:r>
          </a:p>
          <a:p>
            <a:pPr indent="269875" algn="just">
              <a:spcBef>
                <a:spcPts val="1200"/>
              </a:spcBef>
            </a:pPr>
            <a:r>
              <a:rPr lang="cs-CZ" sz="2400" b="1" dirty="0">
                <a:effectLst/>
                <a:latin typeface="Times New Roman" panose="02020603050405020304" pitchFamily="18" charset="0"/>
                <a:ea typeface="Times New Roman" panose="02020603050405020304" pitchFamily="18" charset="0"/>
              </a:rPr>
              <a:t>(1) Poplatkový subjekt je oprávněn ve lhůtě pro stanovení poplatku požádat správce poplatku o vyměření poplatku rozhodnutím.</a:t>
            </a:r>
            <a:endParaRPr lang="cs-CZ" sz="24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400" b="1" dirty="0">
                <a:effectLst/>
                <a:latin typeface="Times New Roman" panose="02020603050405020304" pitchFamily="18" charset="0"/>
                <a:ea typeface="Times New Roman" panose="02020603050405020304" pitchFamily="18" charset="0"/>
              </a:rPr>
              <a:t>(2) Pokud již je poplatek vyměřen dříve vydaným rozhodnutím, není žádost podle odstavce 1 přípustná.</a:t>
            </a:r>
            <a:endParaRPr lang="cs-CZ" sz="24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400" b="1" dirty="0">
                <a:effectLst/>
                <a:latin typeface="Times New Roman" panose="02020603050405020304" pitchFamily="18" charset="0"/>
                <a:ea typeface="Times New Roman" panose="02020603050405020304" pitchFamily="18" charset="0"/>
              </a:rPr>
              <a:t>(3) Lhůta pro stanovení poplatku se prodlužuje o 1 rok, pokud v posledních 12 měsících před uplynutím dosavadní lhůty pro stanovení poplatku došlo k podání žádosti podle odstavce 1.</a:t>
            </a:r>
            <a:endParaRPr lang="cs-CZ" sz="24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400" b="1" dirty="0">
                <a:effectLst/>
                <a:latin typeface="Times New Roman" panose="02020603050405020304" pitchFamily="18" charset="0"/>
                <a:ea typeface="Times New Roman" panose="02020603050405020304" pitchFamily="18" charset="0"/>
              </a:rPr>
              <a:t>(4) Správce poplatku na žádost podle odstavce 1 vyměří poplatkovému subjektu poplatek rozhodnutím, a to nejdříve po uplynutí poplatkového období. V jeho odůvodnění se vypořádá s případnými důvody uvedenými v žádosti. K dřívějšímu vyměření poplatku předepsáním do evidence poplatků se nepřihlíží.</a:t>
            </a:r>
            <a:r>
              <a:rPr lang="cs-CZ" sz="2400" dirty="0">
                <a:effectLst/>
                <a:latin typeface="Times New Roman" panose="02020603050405020304" pitchFamily="18" charset="0"/>
                <a:ea typeface="Times New Roman" panose="02020603050405020304" pitchFamily="18" charset="0"/>
              </a:rPr>
              <a:t> </a:t>
            </a:r>
            <a:r>
              <a:rPr lang="cs-CZ" sz="2400" b="1" dirty="0">
                <a:effectLst/>
                <a:latin typeface="Times New Roman" panose="02020603050405020304" pitchFamily="18" charset="0"/>
                <a:ea typeface="Times New Roman" panose="02020603050405020304" pitchFamily="18" charset="0"/>
              </a:rPr>
              <a:t>Na poplatek se v takovém případě hledí, jako by nebyl vyměřen.</a:t>
            </a:r>
            <a:endParaRPr lang="cs-CZ" sz="24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400" b="1" dirty="0">
                <a:effectLst/>
                <a:latin typeface="Times New Roman" panose="02020603050405020304" pitchFamily="18" charset="0"/>
                <a:ea typeface="Times New Roman" panose="02020603050405020304" pitchFamily="18" charset="0"/>
              </a:rPr>
              <a:t>(5) Odstavce 3 a 4 se nepoužijí, pokud je žádost nepřípustná.</a:t>
            </a:r>
            <a:endParaRPr lang="cs-CZ" sz="2400" dirty="0">
              <a:effectLst/>
              <a:latin typeface="Times New Roman" panose="02020603050405020304" pitchFamily="18" charset="0"/>
              <a:ea typeface="Times New Roman" panose="02020603050405020304" pitchFamily="18" charset="0"/>
            </a:endParaRPr>
          </a:p>
          <a:p>
            <a:pPr lvl="0" algn="ctr">
              <a:spcBef>
                <a:spcPts val="1200"/>
              </a:spcBef>
            </a:pP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63325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6B6AA33-B51E-7DFA-ECB4-867290DDD457}"/>
              </a:ext>
            </a:extLst>
          </p:cNvPr>
          <p:cNvSpPr txBox="1"/>
          <p:nvPr/>
        </p:nvSpPr>
        <p:spPr>
          <a:xfrm>
            <a:off x="612559" y="1"/>
            <a:ext cx="11478827" cy="6894195"/>
          </a:xfrm>
          <a:prstGeom prst="rect">
            <a:avLst/>
          </a:prstGeom>
          <a:noFill/>
        </p:spPr>
        <p:txBody>
          <a:bodyPr wrap="square">
            <a:spAutoFit/>
          </a:bodyPr>
          <a:lstStyle/>
          <a:p>
            <a:pPr algn="just">
              <a:spcBef>
                <a:spcPts val="600"/>
              </a:spcBef>
              <a:spcAft>
                <a:spcPts val="600"/>
              </a:spcAft>
            </a:pPr>
            <a:r>
              <a:rPr lang="cs-CZ"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Poplatkovému subjektu se dává možnost využít institut žádosti o vyměření místního poplatku rozhodnutím. Tento institut cílí na situace, kdy je místní poplatek stanoven bez vydání rozhodnutí podle § 11 odst. 1, neboť v těchto případech nemá poplatkový subjekt k dispozici žádné rozhodnutí, proti němuž by mohl brojit opravnými prostředky. Ten, kdo zaplatí nebo odvede místní poplatek, který je vyměřen předepsáním poplatku do evidence poplatků, má možnost vyjevit důvody svého nesouhlasu s výší takového poplatku. Žádost o vyměření místního poplatku rozhodnutím bude podle navrhované úpravy možno nicméně podat i v případě, kdy poplatkový subjekt nechce výši zjednodušeně vyměřeného místního poplatku rozporovat, ale pouze usiluje o získání rozhodnutí, které by výši vyměřeného místního poplatku předepsáním do evidence poplatků osvědčovalo, nebo v případě, kdy s výší místního poplatku vyměřeného předepsáním do evidence poplatků sice nesouhlasí, ale v žádosti neuvede žádné důvody pro její podání a pouze usiluje o získání rozhodnutí, které by mohl napadnout odvoláním.  </a:t>
            </a:r>
          </a:p>
          <a:p>
            <a:pPr algn="just">
              <a:spcBef>
                <a:spcPts val="600"/>
              </a:spcBef>
              <a:spcAft>
                <a:spcPts val="600"/>
              </a:spcAft>
            </a:pPr>
            <a:r>
              <a:rPr lang="cs-CZ"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Pokud poplatkový subjekt vezme žádost o vyměření místního poplatku rozhodnutím zpět, správce poplatku řízení o žádosti zastaví podle § 106 odst. 1 písm. a) daňového řádu. V takovém případě nebude mít podání žádosti za následek uplatnění právní fikce, podle které poplatek nebyl vyměřen, a zůstanou účinky původnímu vyměření poplatku předepsáním do evidence poplatku.</a:t>
            </a:r>
          </a:p>
        </p:txBody>
      </p:sp>
    </p:spTree>
    <p:extLst>
      <p:ext uri="{BB962C8B-B14F-4D97-AF65-F5344CB8AC3E}">
        <p14:creationId xmlns:p14="http://schemas.microsoft.com/office/powerpoint/2010/main" val="1914396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85BEF41-6306-61F1-4CED-5DD0A64E7AC9}"/>
              </a:ext>
            </a:extLst>
          </p:cNvPr>
          <p:cNvSpPr txBox="1"/>
          <p:nvPr/>
        </p:nvSpPr>
        <p:spPr>
          <a:xfrm>
            <a:off x="694267" y="355600"/>
            <a:ext cx="11616266" cy="5262979"/>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Calibri" panose="020F0502020204030204" pitchFamily="34" charset="0"/>
              </a:rPr>
              <a:t>Podle usnesení rozšířeného senátu Nejvyššího správního soudu ze dne 24. června 2014, č. j. 2Afs 68/2012-34, publikovaného pod č. 3096/2014 Sb. NSS, má dále poplatkový subjekt právo požadovat vydání platebního výměru pokud nejpozději v poslední den lhůty, ve které byl povinen splnit ohlašovací povinnost podle § 14 zákona o místních poplatcích, sdělil kvalifikovaným způsobem své pochybnosti a současně požádal o vydání platebního výměru, přestože místní poplatek ve stanovené lhůtě včas a ve správné výši uhradil. Tento dodatečný důvod pro vyměření poplatku není doposud zakotven v platné právní úpravě. Zákon o místních poplatcích tak výslovně nezakotvuje právo poplatkového subjektu požádat o vyměření místního poplatku rozhodnutím v případech, kdy správce poplatku ze zákona místní poplatek rozhodnutím nevyměřuje.</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557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304800" y="1270001"/>
            <a:ext cx="11887200" cy="45858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a:solidFill>
                  <a:srgbClr val="000000"/>
                </a:solidFill>
                <a:latin typeface="Arial"/>
                <a:ea typeface="Arial"/>
                <a:cs typeface="Arial"/>
                <a:sym typeface="Arial"/>
              </a:rPr>
              <a:t>Rozsudek Nejvyššího správního soudu ze dne 23. 01. 2008, čj. 2 Afs 107/2007 – 168</a:t>
            </a:r>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r>
              <a:rPr lang="cs-CZ" sz="3200">
                <a:solidFill>
                  <a:srgbClr val="000000"/>
                </a:solidFill>
                <a:latin typeface="Arial"/>
                <a:ea typeface="Arial"/>
                <a:cs typeface="Arial"/>
                <a:sym typeface="Arial"/>
              </a:rPr>
              <a:t>II. Útulky pro psy nepodléhají povinnosti platit poplatek ze psů. Nejsou totiž držitelem věci ve smyslu § 129 odst. 1 občanského zákoníku, který se subsidiárně použije pro výklad pojmu „držitel psa“ obsaženého v § 2 zákona č. 565/1990 Sb., o místních poplatcích.</a:t>
            </a:r>
            <a:endParaRPr sz="3200">
              <a:solidFill>
                <a:schemeClr val="dk1"/>
              </a:solidFill>
              <a:latin typeface="Arial"/>
              <a:ea typeface="Arial"/>
              <a:cs typeface="Arial"/>
              <a:sym typeface="Arial"/>
            </a:endParaRPr>
          </a:p>
          <a:p>
            <a:pPr marL="0" marR="0" lvl="0" indent="0" algn="l" rtl="0">
              <a:spcBef>
                <a:spcPts val="0"/>
              </a:spcBef>
              <a:spcAft>
                <a:spcPts val="0"/>
              </a:spcAft>
              <a:buNone/>
            </a:pPr>
            <a:br>
              <a:rPr lang="cs-CZ"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142043" y="-31958"/>
            <a:ext cx="12049957" cy="6617196"/>
          </a:xfrm>
          <a:prstGeom prst="rect">
            <a:avLst/>
          </a:prstGeom>
          <a:noFill/>
        </p:spPr>
        <p:txBody>
          <a:bodyPr wrap="square">
            <a:spAutoFit/>
          </a:bodyPr>
          <a:lstStyle/>
          <a:p>
            <a:pPr lvl="0" algn="ctr">
              <a:spcBef>
                <a:spcPts val="1200"/>
              </a:spcBef>
            </a:pPr>
            <a:r>
              <a:rPr lang="cs-CZ" sz="2600" b="1" dirty="0">
                <a:effectLst/>
                <a:latin typeface="Times New Roman" panose="02020603050405020304" pitchFamily="18" charset="0"/>
                <a:ea typeface="Times New Roman" panose="02020603050405020304" pitchFamily="18" charset="0"/>
              </a:rPr>
              <a:t>§ 11b</a:t>
            </a:r>
            <a:endParaRPr lang="cs-CZ" sz="2600" dirty="0">
              <a:effectLst/>
              <a:latin typeface="Times New Roman" panose="02020603050405020304" pitchFamily="18" charset="0"/>
              <a:ea typeface="Times New Roman" panose="02020603050405020304" pitchFamily="18" charset="0"/>
            </a:endParaRPr>
          </a:p>
          <a:p>
            <a:pPr lvl="0" algn="ctr">
              <a:spcBef>
                <a:spcPts val="1200"/>
              </a:spcBef>
            </a:pPr>
            <a:r>
              <a:rPr lang="cs-CZ" sz="2600" b="1" dirty="0">
                <a:effectLst/>
                <a:latin typeface="Times New Roman" panose="02020603050405020304" pitchFamily="18" charset="0"/>
                <a:ea typeface="Times New Roman" panose="02020603050405020304" pitchFamily="18" charset="0"/>
              </a:rPr>
              <a:t>Společná ustanovení pro stanovení poplatku</a:t>
            </a:r>
          </a:p>
          <a:p>
            <a:pPr indent="269875" algn="just">
              <a:spcBef>
                <a:spcPts val="1200"/>
              </a:spcBef>
            </a:pPr>
            <a:r>
              <a:rPr lang="cs-CZ" sz="2600" b="1" dirty="0">
                <a:effectLst/>
                <a:latin typeface="Times New Roman" panose="02020603050405020304" pitchFamily="18" charset="0"/>
                <a:ea typeface="Times New Roman" panose="02020603050405020304" pitchFamily="18" charset="0"/>
              </a:rPr>
              <a:t>(1) Poplatkovým subjektem je pro účely tohoto zákona</a:t>
            </a:r>
            <a:endParaRPr lang="cs-CZ" sz="2600" dirty="0">
              <a:effectLst/>
              <a:latin typeface="Times New Roman" panose="02020603050405020304" pitchFamily="18" charset="0"/>
              <a:ea typeface="Times New Roman" panose="02020603050405020304" pitchFamily="18" charset="0"/>
            </a:endParaRPr>
          </a:p>
          <a:p>
            <a:pPr marL="270510" indent="-270510" algn="just">
              <a:spcAft>
                <a:spcPts val="600"/>
              </a:spcAft>
            </a:pPr>
            <a:r>
              <a:rPr lang="cs-CZ" sz="2600" b="1" dirty="0">
                <a:effectLst/>
                <a:latin typeface="Times New Roman" panose="02020603050405020304" pitchFamily="18" charset="0"/>
                <a:ea typeface="Times New Roman" panose="02020603050405020304" pitchFamily="18" charset="0"/>
              </a:rPr>
              <a:t>a)	poplatník poplatku, nebo</a:t>
            </a:r>
            <a:endParaRPr lang="cs-CZ" sz="2600" dirty="0">
              <a:effectLst/>
              <a:latin typeface="Times New Roman" panose="02020603050405020304" pitchFamily="18" charset="0"/>
              <a:ea typeface="Times New Roman" panose="02020603050405020304" pitchFamily="18" charset="0"/>
            </a:endParaRPr>
          </a:p>
          <a:p>
            <a:pPr marL="270510" indent="-270510" algn="just">
              <a:spcAft>
                <a:spcPts val="600"/>
              </a:spcAft>
            </a:pPr>
            <a:r>
              <a:rPr lang="cs-CZ" sz="2600" b="1" dirty="0">
                <a:effectLst/>
                <a:latin typeface="Times New Roman" panose="02020603050405020304" pitchFamily="18" charset="0"/>
                <a:ea typeface="Times New Roman" panose="02020603050405020304" pitchFamily="18" charset="0"/>
              </a:rPr>
              <a:t>b)	plátce poplatku, pokud jde o poplatek odváděný plátcem poplatku.</a:t>
            </a:r>
            <a:endParaRPr lang="cs-CZ" sz="26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600" b="1" dirty="0">
                <a:effectLst/>
                <a:latin typeface="Times New Roman" panose="02020603050405020304" pitchFamily="18" charset="0"/>
                <a:ea typeface="Times New Roman" panose="02020603050405020304" pitchFamily="18" charset="0"/>
              </a:rPr>
              <a:t>(2) Poplatek stanovený rozhodnutím správce poplatku je splatný ve lhůtě 30 dnů ode dne oznámení tohoto rozhodnutí.</a:t>
            </a:r>
            <a:r>
              <a:rPr lang="cs-CZ" sz="2600" dirty="0">
                <a:effectLst/>
                <a:latin typeface="Times New Roman" panose="02020603050405020304" pitchFamily="18" charset="0"/>
                <a:ea typeface="Times New Roman" panose="02020603050405020304" pitchFamily="18" charset="0"/>
              </a:rPr>
              <a:t> </a:t>
            </a:r>
            <a:r>
              <a:rPr lang="cs-CZ" sz="2600" b="1" dirty="0">
                <a:effectLst/>
                <a:latin typeface="Times New Roman" panose="02020603050405020304" pitchFamily="18" charset="0"/>
                <a:ea typeface="Times New Roman" panose="02020603050405020304" pitchFamily="18" charset="0"/>
              </a:rPr>
              <a:t>Tato lhůta splatnosti je s výjimkou případu, kdy je poplatek vyměřován podle § 11 odst. 2 písm. b), náhradní lhůtou splatnosti.</a:t>
            </a:r>
            <a:endParaRPr lang="cs-CZ" sz="26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600" b="1" dirty="0">
                <a:effectLst/>
                <a:latin typeface="Times New Roman" panose="02020603050405020304" pitchFamily="18" charset="0"/>
                <a:ea typeface="Times New Roman" panose="02020603050405020304" pitchFamily="18" charset="0"/>
              </a:rPr>
              <a:t>(3) Poplatek vyměřený rozhodnutím podle § 11a odst. 4, které je vydáno přede dnem splatnosti poplatku podle obecně závazné vyhlášky, je splatný v den splatnosti poplatku podle obecně závazné vyhlášky</a:t>
            </a:r>
            <a:r>
              <a:rPr lang="cs-CZ" sz="2600" dirty="0">
                <a:effectLst/>
                <a:latin typeface="Times New Roman" panose="02020603050405020304" pitchFamily="18" charset="0"/>
                <a:ea typeface="Times New Roman" panose="02020603050405020304" pitchFamily="18" charset="0"/>
              </a:rPr>
              <a:t>.</a:t>
            </a:r>
          </a:p>
          <a:p>
            <a:pPr indent="269875" algn="just">
              <a:spcBef>
                <a:spcPts val="1200"/>
              </a:spcBef>
            </a:pPr>
            <a:r>
              <a:rPr lang="cs-CZ" sz="2600" b="1" dirty="0">
                <a:effectLst/>
                <a:latin typeface="Times New Roman" panose="02020603050405020304" pitchFamily="18" charset="0"/>
                <a:ea typeface="Times New Roman" panose="02020603050405020304" pitchFamily="18" charset="0"/>
              </a:rPr>
              <a:t>(4)	 Lhůta pro stanovení poplatku, jehož poplatkovým obdobím je kalendářní rok, počne běžet prvním dnem bezprostředně následujícím po skončení poplatkového období.</a:t>
            </a:r>
            <a:endParaRPr lang="cs-CZ"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88778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75C538AE-B487-68E6-2691-42F4E727DD8D}"/>
              </a:ext>
            </a:extLst>
          </p:cNvPr>
          <p:cNvSpPr txBox="1"/>
          <p:nvPr/>
        </p:nvSpPr>
        <p:spPr>
          <a:xfrm>
            <a:off x="372532" y="0"/>
            <a:ext cx="11819467" cy="6247864"/>
          </a:xfrm>
          <a:prstGeom prst="rect">
            <a:avLst/>
          </a:prstGeom>
          <a:noFill/>
        </p:spPr>
        <p:txBody>
          <a:bodyPr wrap="square">
            <a:spAutoFit/>
          </a:bodyPr>
          <a:lstStyle/>
          <a:p>
            <a:r>
              <a:rPr lang="cs-CZ" sz="2500" dirty="0">
                <a:latin typeface="Times New Roman" panose="02020603050405020304" pitchFamily="18" charset="0"/>
                <a:cs typeface="Times New Roman" panose="02020603050405020304" pitchFamily="18" charset="0"/>
              </a:rPr>
              <a:t>K odstavci 2:</a:t>
            </a:r>
          </a:p>
          <a:p>
            <a:r>
              <a:rPr lang="cs-CZ" sz="2500" dirty="0">
                <a:latin typeface="Times New Roman" panose="02020603050405020304" pitchFamily="18" charset="0"/>
                <a:cs typeface="Times New Roman" panose="02020603050405020304" pitchFamily="18" charset="0"/>
              </a:rPr>
              <a:t>Cílem tohoto ustanovení je odstranění nesouladu mezi stanovením náhradní lhůty splatnosti podle § 139 odst. 3 daňového řádu a odkladným účinkem opravného prostředku, kdy v poučení rozhodnutí o vyměření místního poplatku bylo uváděno, že odvolání nemá odkladný účinek, ale lhůta k plnění byla stanovena až po nabytí právní moci rozhodnutí, což mělo ve skutečnosti stejný následek, jako kdyby byl odkladný účinek přiznán.</a:t>
            </a:r>
          </a:p>
          <a:p>
            <a:r>
              <a:rPr lang="cs-CZ" sz="2500" dirty="0">
                <a:latin typeface="Times New Roman" panose="02020603050405020304" pitchFamily="18" charset="0"/>
                <a:cs typeface="Times New Roman" panose="02020603050405020304" pitchFamily="18" charset="0"/>
              </a:rPr>
              <a:t>Místní poplatek, který byl vyměřen nebo doměřen z moci úřední, tj. stanoven rozhodnutím správce poplatku, je splatný v náhradní lhůtě splatnosti. Pojem „náhradní“ je zde použit podobně jako v obecné úpravě daňového řádu z toho důvodu, aby bylo zřejmé, že vydáním rozhodnutí o stanovení místního poplatku není zpětně měněn původní den splatnosti tohoto poplatku. Pro eventuální uplatnění sankce v podobě zvýšení poplatku podle § 11c je tak nadále rozhodné prodlení, které nastalo od původního dne splatnosti. Na rozdíl od obecné úpravy daňového řádu je splatnost místního poplatku stanoveného rozhodnutím vázána na oznámení tohoto rozhodnutí, nikoliv na právní moc. </a:t>
            </a:r>
            <a:r>
              <a:rPr lang="cs-CZ" sz="2500" b="1" dirty="0">
                <a:latin typeface="Times New Roman" panose="02020603050405020304" pitchFamily="18" charset="0"/>
                <a:cs typeface="Times New Roman" panose="02020603050405020304" pitchFamily="18" charset="0"/>
              </a:rPr>
              <a:t>To znamená, že případné odvolání nemá podle § 109 odst. 5 daňového řádu odkladný účinek a povinnost uhradit stanovený místní poplatek je tak dána bez ohledu na případné odvolací řízení.</a:t>
            </a:r>
          </a:p>
        </p:txBody>
      </p:sp>
    </p:spTree>
    <p:extLst>
      <p:ext uri="{BB962C8B-B14F-4D97-AF65-F5344CB8AC3E}">
        <p14:creationId xmlns:p14="http://schemas.microsoft.com/office/powerpoint/2010/main" val="24103839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75C538AE-B487-68E6-2691-42F4E727DD8D}"/>
              </a:ext>
            </a:extLst>
          </p:cNvPr>
          <p:cNvSpPr txBox="1"/>
          <p:nvPr/>
        </p:nvSpPr>
        <p:spPr>
          <a:xfrm>
            <a:off x="372532" y="0"/>
            <a:ext cx="11819467" cy="2785378"/>
          </a:xfrm>
          <a:prstGeom prst="rect">
            <a:avLst/>
          </a:prstGeom>
          <a:noFill/>
        </p:spPr>
        <p:txBody>
          <a:bodyPr wrap="square">
            <a:spAutoFit/>
          </a:bodyPr>
          <a:lstStyle/>
          <a:p>
            <a:r>
              <a:rPr lang="cs-CZ" sz="2500" dirty="0">
                <a:latin typeface="Times New Roman" panose="02020603050405020304" pitchFamily="18" charset="0"/>
                <a:cs typeface="Times New Roman" panose="02020603050405020304" pitchFamily="18" charset="0"/>
              </a:rPr>
              <a:t>K odstavci 3:</a:t>
            </a:r>
          </a:p>
          <a:p>
            <a:r>
              <a:rPr lang="cs-CZ" sz="2500" dirty="0">
                <a:latin typeface="Times New Roman" panose="02020603050405020304" pitchFamily="18" charset="0"/>
                <a:cs typeface="Times New Roman" panose="02020603050405020304" pitchFamily="18" charset="0"/>
              </a:rPr>
              <a:t>Stávající znění zákona o místních poplatcích neobsahuje speciální právní úpravu lhůty pro stanovení poplatku pro místní poplatky, které mají zdaňovací období kalendářní rok (poplatek ze psů a oba poplatky za komunální odpad, jak bylo uvedeno výše). V případě těchto poplatků obce v obecně závazné vyhlášce zpravidla určují den splatnosti již v průběhu poplatkového období, což vede k tomu, že lhůta pro stanovení poplatku začne běžet dříve, než skončí poplatkové období.</a:t>
            </a:r>
            <a:endParaRPr lang="cs-CZ"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26170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F05688-87FC-620D-D734-E2C2BA66BD3C}"/>
              </a:ext>
            </a:extLst>
          </p:cNvPr>
          <p:cNvSpPr txBox="1"/>
          <p:nvPr/>
        </p:nvSpPr>
        <p:spPr>
          <a:xfrm>
            <a:off x="142043" y="-31958"/>
            <a:ext cx="12049957" cy="6709529"/>
          </a:xfrm>
          <a:prstGeom prst="rect">
            <a:avLst/>
          </a:prstGeom>
          <a:noFill/>
        </p:spPr>
        <p:txBody>
          <a:bodyPr wrap="square">
            <a:spAutoFit/>
          </a:bodyPr>
          <a:lstStyle/>
          <a:p>
            <a:pPr lvl="0" algn="ctr">
              <a:spcBef>
                <a:spcPts val="1200"/>
              </a:spcBef>
            </a:pPr>
            <a:r>
              <a:rPr lang="cs-CZ" sz="2600" b="1" dirty="0">
                <a:effectLst/>
                <a:latin typeface="Times New Roman" panose="02020603050405020304" pitchFamily="18" charset="0"/>
                <a:ea typeface="Times New Roman" panose="02020603050405020304" pitchFamily="18" charset="0"/>
              </a:rPr>
              <a:t>§ 11c</a:t>
            </a:r>
          </a:p>
          <a:p>
            <a:pPr lvl="0" algn="ctr">
              <a:spcBef>
                <a:spcPts val="1200"/>
              </a:spcBef>
            </a:pPr>
            <a:r>
              <a:rPr lang="cs-CZ" sz="2600" b="1" dirty="0">
                <a:effectLst/>
                <a:latin typeface="Times New Roman" panose="02020603050405020304" pitchFamily="18" charset="0"/>
                <a:ea typeface="Times New Roman" panose="02020603050405020304" pitchFamily="18" charset="0"/>
              </a:rPr>
              <a:t>Zvýšení poplatku</a:t>
            </a:r>
          </a:p>
          <a:p>
            <a:pPr lvl="0">
              <a:spcBef>
                <a:spcPts val="1200"/>
              </a:spcBef>
            </a:pPr>
            <a:r>
              <a:rPr lang="cs-CZ" sz="2200" b="1" dirty="0">
                <a:effectLst/>
                <a:latin typeface="Times New Roman" panose="02020603050405020304" pitchFamily="18" charset="0"/>
                <a:ea typeface="Times New Roman" panose="02020603050405020304" pitchFamily="18" charset="0"/>
              </a:rPr>
              <a:t>(1) Správce poplatku může poplatkovému subjektu stanovit zvýšení poplatku jako následek za pozdní úhradu poplatku nebo jeho části, a to až do výše dvojnásobku rozdílu mezi částkou poplatku, která má být zaplacena nebo odvedena, a částkou zaplacenou nebo odvedenou do původního dne splatnosti poplatku. Zvýšení poplatku je příslušenstvím poplatku sledujícím jeho osud.</a:t>
            </a:r>
          </a:p>
          <a:p>
            <a:pPr lvl="0">
              <a:spcBef>
                <a:spcPts val="1200"/>
              </a:spcBef>
            </a:pPr>
            <a:r>
              <a:rPr lang="cs-CZ" sz="2200" b="1" dirty="0">
                <a:effectLst/>
                <a:latin typeface="Times New Roman" panose="02020603050405020304" pitchFamily="18" charset="0"/>
                <a:ea typeface="Times New Roman" panose="02020603050405020304" pitchFamily="18" charset="0"/>
              </a:rPr>
              <a:t>(2) Poplatkovému subjektu, který zaplatí nebo odvede poplatek ve správné výši opožděně, aniž by dosud bylo vydáno rozhodnutí o vyměření poplatku, může správce poplatku stanovit zvýšení poplatku do 1 roku ode dne opožděného zaplacení nebo odvedení tohoto poplatku, nejpozději však do uplynutí lhůty pro stanovení poplatku.</a:t>
            </a:r>
          </a:p>
          <a:p>
            <a:pPr lvl="0">
              <a:spcBef>
                <a:spcPts val="1200"/>
              </a:spcBef>
            </a:pPr>
            <a:r>
              <a:rPr lang="cs-CZ" sz="2200" b="1" dirty="0">
                <a:effectLst/>
                <a:latin typeface="Times New Roman" panose="02020603050405020304" pitchFamily="18" charset="0"/>
                <a:ea typeface="Times New Roman" panose="02020603050405020304" pitchFamily="18" charset="0"/>
              </a:rPr>
              <a:t>(3) Dojde-li k doměření poplatku, správce poplatku může stanovit novou výši zvýšení poplatku.</a:t>
            </a:r>
          </a:p>
          <a:p>
            <a:pPr lvl="0">
              <a:spcBef>
                <a:spcPts val="1200"/>
              </a:spcBef>
            </a:pPr>
            <a:r>
              <a:rPr lang="cs-CZ" sz="2200" b="1" dirty="0">
                <a:effectLst/>
                <a:latin typeface="Times New Roman" panose="02020603050405020304" pitchFamily="18" charset="0"/>
                <a:ea typeface="Times New Roman" panose="02020603050405020304" pitchFamily="18" charset="0"/>
              </a:rPr>
              <a:t>(4) Zvýšení poplatku stanoví správce poplatku poplatkovému platebním výměrem nebo hromadným předpisným seznamem.</a:t>
            </a:r>
          </a:p>
          <a:p>
            <a:pPr lvl="0">
              <a:spcBef>
                <a:spcPts val="1200"/>
              </a:spcBef>
            </a:pPr>
            <a:r>
              <a:rPr lang="cs-CZ" sz="2200" b="1" dirty="0">
                <a:effectLst/>
                <a:latin typeface="Times New Roman" panose="02020603050405020304" pitchFamily="18" charset="0"/>
                <a:ea typeface="Times New Roman" panose="02020603050405020304" pitchFamily="18" charset="0"/>
              </a:rPr>
              <a:t>(5) Zvýšení poplatku je splatné ve lhůtě 30 dnů ode dne oznámení rozhodnutí o zvýšení poplatku. </a:t>
            </a:r>
          </a:p>
          <a:p>
            <a:pPr lvl="0">
              <a:spcBef>
                <a:spcPts val="1200"/>
              </a:spcBef>
            </a:pPr>
            <a:r>
              <a:rPr lang="cs-CZ" sz="2200" b="1" dirty="0">
                <a:effectLst/>
                <a:latin typeface="Times New Roman" panose="02020603050405020304" pitchFamily="18" charset="0"/>
                <a:ea typeface="Times New Roman" panose="02020603050405020304" pitchFamily="18" charset="0"/>
              </a:rPr>
              <a:t>(6) Penále a úroky podle daňového řádu se neuplatní.</a:t>
            </a:r>
          </a:p>
        </p:txBody>
      </p:sp>
    </p:spTree>
    <p:extLst>
      <p:ext uri="{BB962C8B-B14F-4D97-AF65-F5344CB8AC3E}">
        <p14:creationId xmlns:p14="http://schemas.microsoft.com/office/powerpoint/2010/main" val="19282366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D8F8B83-8A2C-7C46-4CBA-B5FDD9C4B968}"/>
              </a:ext>
            </a:extLst>
          </p:cNvPr>
          <p:cNvSpPr txBox="1"/>
          <p:nvPr/>
        </p:nvSpPr>
        <p:spPr>
          <a:xfrm>
            <a:off x="948267" y="220133"/>
            <a:ext cx="11108266" cy="5693866"/>
          </a:xfrm>
          <a:prstGeom prst="rect">
            <a:avLst/>
          </a:prstGeom>
          <a:noFill/>
        </p:spPr>
        <p:txBody>
          <a:bodyPr wrap="square">
            <a:spAutoFit/>
          </a:bodyPr>
          <a:lstStyle/>
          <a:p>
            <a:r>
              <a:rPr lang="cs-CZ" sz="2800" dirty="0">
                <a:latin typeface="Times New Roman" panose="02020603050405020304" pitchFamily="18" charset="0"/>
                <a:cs typeface="Times New Roman" panose="02020603050405020304" pitchFamily="18" charset="0"/>
              </a:rPr>
              <a:t>Subsidiárně se při správě místních poplatků postupuje podle zákona č. 280/2009 Sb., daňový řád, ve znění pozdějších předpisů (dále jen „daňový řád“), protože zákon o místních poplatcích další podrobnosti nalézacího řízení sám neupravuje, a protože z hlediska daňového řádu lze místní poplatky podřadit pod pojem daň. Zákon o místních poplatcích se nevymezuje proti možnosti doměřovat místní poplatky, která plyne z obecné právní úpravy podle daňového řádu. Protože tak není doměření místních poplatků výslovně vyloučeno, lze i podle stávající právní úpravy vyměřené místní poplatky po dobu běhu lhůty pro stanovení poplatku doměřovat.</a:t>
            </a:r>
          </a:p>
          <a:p>
            <a:r>
              <a:rPr lang="cs-CZ" sz="2800" dirty="0">
                <a:latin typeface="Times New Roman" panose="02020603050405020304" pitchFamily="18" charset="0"/>
                <a:cs typeface="Times New Roman" panose="02020603050405020304" pitchFamily="18" charset="0"/>
              </a:rPr>
              <a:t>Nezaplacení místního poplatku nebo jeho části poplatníkem včas, nebo neodvedení místního poplatku nebo jeho části plátcem poplatku včas, může mít za následek zvýšení poplatku či jeho části až na trojnásobek. Právní úpravu způsobu jeho stanovení je nutno upřesnit.</a:t>
            </a:r>
          </a:p>
        </p:txBody>
      </p:sp>
    </p:spTree>
    <p:extLst>
      <p:ext uri="{BB962C8B-B14F-4D97-AF65-F5344CB8AC3E}">
        <p14:creationId xmlns:p14="http://schemas.microsoft.com/office/powerpoint/2010/main" val="17218543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48025AD-ADC1-556C-A257-A46EDF19BB3F}"/>
              </a:ext>
            </a:extLst>
          </p:cNvPr>
          <p:cNvSpPr txBox="1"/>
          <p:nvPr/>
        </p:nvSpPr>
        <p:spPr>
          <a:xfrm>
            <a:off x="230819" y="79899"/>
            <a:ext cx="11961181" cy="6247864"/>
          </a:xfrm>
          <a:prstGeom prst="rect">
            <a:avLst/>
          </a:prstGeom>
          <a:noFill/>
        </p:spPr>
        <p:txBody>
          <a:bodyPr wrap="square">
            <a:spAutoFit/>
          </a:bodyPr>
          <a:lstStyle/>
          <a:p>
            <a:pPr lvl="0" algn="ctr">
              <a:spcBef>
                <a:spcPts val="1200"/>
              </a:spcBef>
            </a:pPr>
            <a:r>
              <a:rPr lang="cs-CZ" sz="2000" b="1" dirty="0">
                <a:effectLst/>
                <a:latin typeface="Times New Roman" panose="02020603050405020304" pitchFamily="18" charset="0"/>
                <a:ea typeface="Times New Roman" panose="02020603050405020304" pitchFamily="18" charset="0"/>
              </a:rPr>
              <a:t>§ 11d</a:t>
            </a:r>
            <a:endParaRPr lang="cs-CZ" sz="2000" dirty="0">
              <a:effectLst/>
              <a:latin typeface="Times New Roman" panose="02020603050405020304" pitchFamily="18" charset="0"/>
              <a:ea typeface="Times New Roman" panose="02020603050405020304" pitchFamily="18" charset="0"/>
            </a:endParaRPr>
          </a:p>
          <a:p>
            <a:pPr lvl="0" algn="ctr">
              <a:spcBef>
                <a:spcPts val="1200"/>
              </a:spcBef>
            </a:pPr>
            <a:r>
              <a:rPr lang="cs-CZ" sz="2000" b="1" dirty="0">
                <a:effectLst/>
                <a:latin typeface="Times New Roman" panose="02020603050405020304" pitchFamily="18" charset="0"/>
                <a:ea typeface="Times New Roman" panose="02020603050405020304" pitchFamily="18" charset="0"/>
              </a:rPr>
              <a:t>Vztah k insolvenčnímu řízení</a:t>
            </a:r>
          </a:p>
          <a:p>
            <a:pPr indent="269875" algn="just">
              <a:spcBef>
                <a:spcPts val="1200"/>
              </a:spcBef>
            </a:pPr>
            <a:r>
              <a:rPr lang="cs-CZ" sz="2000" b="1" dirty="0">
                <a:effectLst/>
                <a:latin typeface="Times New Roman" panose="02020603050405020304" pitchFamily="18" charset="0"/>
                <a:ea typeface="Times New Roman" panose="02020603050405020304" pitchFamily="18" charset="0"/>
              </a:rPr>
              <a:t>(1) Pokud nejsou do dne účinnosti rozhodnutí o úpadku splněny podmínky pro vyměření poplatku předepsáním do evidence poplatků podle § 11 odst. 1, skončí poplatkové období, v němž nastávají účinky rozhodnutí o úpadku poplatkového subjektu, posledním dnem kalendářního měsíce, ve kterém nastávají účinky tohoto rozhodnutí.</a:t>
            </a:r>
            <a:endParaRPr lang="cs-CZ" sz="20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000" b="1" dirty="0">
                <a:effectLst/>
                <a:latin typeface="Times New Roman" panose="02020603050405020304" pitchFamily="18" charset="0"/>
                <a:ea typeface="Times New Roman" panose="02020603050405020304" pitchFamily="18" charset="0"/>
              </a:rPr>
              <a:t>(2) Poplatkové období začínající prvním dnem kalendářního měsíce následujícího po kalendářním měsíci, v němž nastávají účinky rozhodnutí o úpadku poplatkového subjektu, skončí posledním dnem kalendářního roku, ve kterém nastávají účinky rozhodnutí o úpadku.</a:t>
            </a:r>
            <a:endParaRPr lang="cs-CZ" sz="20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000" b="1" dirty="0">
                <a:effectLst/>
                <a:latin typeface="Times New Roman" panose="02020603050405020304" pitchFamily="18" charset="0"/>
                <a:ea typeface="Times New Roman" panose="02020603050405020304" pitchFamily="18" charset="0"/>
              </a:rPr>
              <a:t>(3) Pokud je insolvenčnímu soudu předložena konečná zpráva a do dne jejího předložení nejsou splněny podmínky pro vyměření poplatku předepsáním do evidence poplatků podle § 11 odst. 1, skončí poplatkové období posledním dnem kalendářního měsíce bezprostředně předcházejícího kalendářnímu měsíci, ve kterém je tato zpráva předložena.</a:t>
            </a:r>
            <a:endParaRPr lang="cs-CZ" sz="20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000" b="1" dirty="0">
                <a:effectLst/>
                <a:latin typeface="Times New Roman" panose="02020603050405020304" pitchFamily="18" charset="0"/>
                <a:ea typeface="Times New Roman" panose="02020603050405020304" pitchFamily="18" charset="0"/>
              </a:rPr>
              <a:t>(4) Poplatkové období začínající prvním dnem kalendářního měsíce, ve kterém je předložena insolvenčnímu soudu konečná zpráva, skončí posledním dnem kalendářního roku, ve kterém je předložena konečná zpráva.</a:t>
            </a:r>
            <a:endParaRPr lang="cs-CZ" sz="20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000" b="1" dirty="0">
                <a:effectLst/>
                <a:latin typeface="Times New Roman" panose="02020603050405020304" pitchFamily="18" charset="0"/>
                <a:ea typeface="Times New Roman" panose="02020603050405020304" pitchFamily="18" charset="0"/>
              </a:rPr>
              <a:t>(5) Odstavce 1 až 4 se použijí pouze v případě poplatku, jehož poplatkovým obdobím je kalendářní rok.</a:t>
            </a:r>
            <a:endParaRPr lang="cs-CZ"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36077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3C9AF91-F8AC-6347-C8F2-3FBC96B02506}"/>
              </a:ext>
            </a:extLst>
          </p:cNvPr>
          <p:cNvSpPr txBox="1"/>
          <p:nvPr/>
        </p:nvSpPr>
        <p:spPr>
          <a:xfrm>
            <a:off x="372533" y="118533"/>
            <a:ext cx="11819467" cy="6632585"/>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Calibri" panose="020F0502020204030204" pitchFamily="34" charset="0"/>
              </a:rPr>
              <a:t>Zákon o místních poplatcích neobsahuje zvláštní právní úpravu ve vztahu k insolvenčnímu řízení podle zákona č. 182/2006 Sb., o úpadku a způsobech jeho řešení (insolvenční zákon), ve znění pozdějších předpisů (dále jen „insolvenční zákon“). Subsidiárně se tak použijí ustanovení daňového řádu, které však nejsou v plné míře použitelné pro oblast místních poplatků, protože předpokládají podávání daňového tvrzení, na základě kterého se stanoví daň za část zdaňovacího období tak, aby mohla být související daňová pohledávka přihlášena v insolvenčním řízení.</a:t>
            </a:r>
            <a:endParaRPr lang="cs-CZ" sz="2800" dirty="0">
              <a:effectLst/>
              <a:latin typeface="Times New Roman" panose="02020603050405020304" pitchFamily="18" charset="0"/>
              <a:ea typeface="Times New Roman" panose="02020603050405020304" pitchFamily="18" charset="0"/>
            </a:endParaRPr>
          </a:p>
          <a:p>
            <a:r>
              <a:rPr lang="cs-CZ" sz="2800" dirty="0">
                <a:effectLst/>
                <a:latin typeface="Times New Roman" panose="02020603050405020304" pitchFamily="18" charset="0"/>
                <a:ea typeface="Calibri" panose="020F0502020204030204" pitchFamily="34" charset="0"/>
              </a:rPr>
              <a:t>Pokud tak nastane úpadek poplatkového subjektu, nemá podle stávající právní úpravy správce poplatku možnost vyměřit poplatek za část poplatkového období v případě, kdy poplatek není jednorázový, ale jehož poplatkovým obdobím je kalendářní rok, což vytváří problémy při správě poplatku. To se týká zejména poplatku ze psů (jehož poplatkové období je v zákoně vyjádřeno pouze implicitně) a obou poplatků za komunální odpad, tedy všech poplatků, jejichž poplatkovým obdobím je kalendářní rok.</a:t>
            </a:r>
            <a:endParaRPr lang="cs-CZ" sz="2800" dirty="0"/>
          </a:p>
        </p:txBody>
      </p:sp>
    </p:spTree>
    <p:extLst>
      <p:ext uri="{BB962C8B-B14F-4D97-AF65-F5344CB8AC3E}">
        <p14:creationId xmlns:p14="http://schemas.microsoft.com/office/powerpoint/2010/main" val="17744305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2E9160A-4629-2D87-AF48-BF6458DAC283}"/>
              </a:ext>
            </a:extLst>
          </p:cNvPr>
          <p:cNvSpPr>
            <a:spLocks noChangeArrowheads="1"/>
          </p:cNvSpPr>
          <p:nvPr/>
        </p:nvSpPr>
        <p:spPr bwMode="auto">
          <a:xfrm>
            <a:off x="-64008" y="484631"/>
            <a:ext cx="131390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Rectangle 4">
            <a:extLst>
              <a:ext uri="{FF2B5EF4-FFF2-40B4-BE49-F238E27FC236}">
                <a16:creationId xmlns:a16="http://schemas.microsoft.com/office/drawing/2014/main" id="{742B8511-4B3A-5F19-83CF-B0856FD30C39}"/>
              </a:ext>
            </a:extLst>
          </p:cNvPr>
          <p:cNvSpPr>
            <a:spLocks noChangeArrowheads="1"/>
          </p:cNvSpPr>
          <p:nvPr/>
        </p:nvSpPr>
        <p:spPr bwMode="auto">
          <a:xfrm>
            <a:off x="-1" y="-1"/>
            <a:ext cx="255789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7" name="Objekt 6">
            <a:extLst>
              <a:ext uri="{FF2B5EF4-FFF2-40B4-BE49-F238E27FC236}">
                <a16:creationId xmlns:a16="http://schemas.microsoft.com/office/drawing/2014/main" id="{34E791B6-0864-BF19-A44B-9AC9F0626EF3}"/>
              </a:ext>
            </a:extLst>
          </p:cNvPr>
          <p:cNvGraphicFramePr>
            <a:graphicFrameLocks noChangeAspect="1"/>
          </p:cNvGraphicFramePr>
          <p:nvPr>
            <p:extLst>
              <p:ext uri="{D42A27DB-BD31-4B8C-83A1-F6EECF244321}">
                <p14:modId xmlns:p14="http://schemas.microsoft.com/office/powerpoint/2010/main" val="4081367248"/>
              </p:ext>
            </p:extLst>
          </p:nvPr>
        </p:nvGraphicFramePr>
        <p:xfrm>
          <a:off x="0" y="0"/>
          <a:ext cx="12070080" cy="6593248"/>
        </p:xfrm>
        <a:graphic>
          <a:graphicData uri="http://schemas.openxmlformats.org/presentationml/2006/ole">
            <mc:AlternateContent xmlns:mc="http://schemas.openxmlformats.org/markup-compatibility/2006">
              <mc:Choice xmlns:v="urn:schemas-microsoft-com:vml" Requires="v">
                <p:oleObj r:id="rId2" imgW="7010597" imgH="4508544" progId="Visio.Drawing.15">
                  <p:embed/>
                </p:oleObj>
              </mc:Choice>
              <mc:Fallback>
                <p:oleObj r:id="rId2" imgW="7010597" imgH="4508544" progId="Visio.Drawing.15">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70080" cy="6593248"/>
                      </a:xfrm>
                      <a:prstGeom prst="rect">
                        <a:avLst/>
                      </a:prstGeom>
                      <a:noFill/>
                    </p:spPr>
                  </p:pic>
                </p:oleObj>
              </mc:Fallback>
            </mc:AlternateContent>
          </a:graphicData>
        </a:graphic>
      </p:graphicFrame>
    </p:spTree>
    <p:extLst>
      <p:ext uri="{BB962C8B-B14F-4D97-AF65-F5344CB8AC3E}">
        <p14:creationId xmlns:p14="http://schemas.microsoft.com/office/powerpoint/2010/main" val="17431300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p:nvPr/>
        </p:nvSpPr>
        <p:spPr>
          <a:xfrm>
            <a:off x="648070" y="181957"/>
            <a:ext cx="11152142" cy="6124754"/>
          </a:xfrm>
          <a:prstGeom prst="rect">
            <a:avLst/>
          </a:prstGeom>
          <a:noFill/>
          <a:ln>
            <a:noFill/>
          </a:ln>
        </p:spPr>
        <p:txBody>
          <a:bodyPr spcFirstLastPara="1" wrap="square" lIns="91425" tIns="45700" rIns="91425" bIns="45700" anchor="t" anchorCtr="0">
            <a:noAutofit/>
          </a:bodyPr>
          <a:lstStyle/>
          <a:p>
            <a:pPr lvl="0" algn="ctr">
              <a:spcBef>
                <a:spcPts val="1200"/>
              </a:spcBef>
            </a:pPr>
            <a:r>
              <a:rPr lang="cs-CZ" sz="2800" dirty="0">
                <a:effectLst/>
                <a:latin typeface="Times New Roman" panose="02020603050405020304" pitchFamily="18" charset="0"/>
                <a:ea typeface="Times New Roman" panose="02020603050405020304" pitchFamily="18" charset="0"/>
              </a:rPr>
              <a:t>§ 12</a:t>
            </a:r>
          </a:p>
          <a:p>
            <a:pPr indent="269875" algn="just">
              <a:spcBef>
                <a:spcPts val="1200"/>
              </a:spcBef>
            </a:pPr>
            <a:r>
              <a:rPr lang="cs-CZ" sz="2800" dirty="0">
                <a:effectLst/>
                <a:latin typeface="Times New Roman" panose="02020603050405020304" pitchFamily="18" charset="0"/>
                <a:ea typeface="Times New Roman" panose="02020603050405020304" pitchFamily="18" charset="0"/>
              </a:rPr>
              <a:t>(1) </a:t>
            </a:r>
            <a:r>
              <a:rPr lang="cs-CZ" sz="2800" dirty="0">
                <a:solidFill>
                  <a:srgbClr val="FF0000"/>
                </a:solidFill>
                <a:effectLst/>
                <a:latin typeface="Times New Roman" panose="02020603050405020304" pitchFamily="18" charset="0"/>
                <a:ea typeface="Times New Roman" panose="02020603050405020304" pitchFamily="18" charset="0"/>
              </a:rPr>
              <a:t>Vznikne-li nedoplatek na poplatku poplatníkovi, který je ke dni splatnosti nezletilý</a:t>
            </a:r>
            <a:r>
              <a:rPr lang="cs-CZ" sz="2800" dirty="0">
                <a:effectLst/>
                <a:latin typeface="Times New Roman" panose="02020603050405020304" pitchFamily="18" charset="0"/>
                <a:ea typeface="Times New Roman" panose="02020603050405020304" pitchFamily="18" charset="0"/>
              </a:rPr>
              <a:t> a nenabyl plné svéprávnosti nebo který je ke dni splatnosti omezen ve svéprávnosti a byl mu jmenován opatrovník spravující jeho jmění, </a:t>
            </a:r>
            <a:r>
              <a:rPr lang="cs-CZ" sz="2800" dirty="0">
                <a:solidFill>
                  <a:srgbClr val="FF0000"/>
                </a:solidFill>
                <a:effectLst/>
                <a:latin typeface="Times New Roman" panose="02020603050405020304" pitchFamily="18" charset="0"/>
                <a:ea typeface="Times New Roman" panose="02020603050405020304" pitchFamily="18" charset="0"/>
              </a:rPr>
              <a:t>přechází poplatková povinnost tohoto poplatníka na zákonného zástupce</a:t>
            </a:r>
            <a:r>
              <a:rPr lang="cs-CZ" sz="2800" dirty="0">
                <a:effectLst/>
                <a:latin typeface="Times New Roman" panose="02020603050405020304" pitchFamily="18" charset="0"/>
                <a:ea typeface="Times New Roman" panose="02020603050405020304" pitchFamily="18" charset="0"/>
              </a:rPr>
              <a:t> nebo tohoto opatrovníka; </a:t>
            </a:r>
            <a:r>
              <a:rPr lang="cs-CZ" sz="2800" dirty="0">
                <a:solidFill>
                  <a:srgbClr val="FF0000"/>
                </a:solidFill>
                <a:effectLst/>
                <a:latin typeface="Times New Roman" panose="02020603050405020304" pitchFamily="18" charset="0"/>
                <a:ea typeface="Times New Roman" panose="02020603050405020304" pitchFamily="18" charset="0"/>
              </a:rPr>
              <a:t>zákonný zástupce nebo opatrovník má stejné procesní postavení jako poplatník.</a:t>
            </a:r>
          </a:p>
          <a:p>
            <a:pPr indent="269875" algn="just">
              <a:spcBef>
                <a:spcPts val="1200"/>
              </a:spcBef>
            </a:pPr>
            <a:r>
              <a:rPr lang="cs-CZ" sz="2800" dirty="0">
                <a:effectLst/>
                <a:latin typeface="Times New Roman" panose="02020603050405020304" pitchFamily="18" charset="0"/>
                <a:ea typeface="Times New Roman" panose="02020603050405020304" pitchFamily="18" charset="0"/>
              </a:rPr>
              <a:t>(2) V případě podle odstavce 1 stanoví správce poplatku poplatek zákonnému zástupci nebo opatrovníkovi poplatníka. </a:t>
            </a:r>
            <a:r>
              <a:rPr lang="cs-CZ" sz="2800" u="sng" dirty="0">
                <a:effectLst/>
                <a:latin typeface="Times New Roman" panose="02020603050405020304" pitchFamily="18" charset="0"/>
                <a:ea typeface="Times New Roman" panose="02020603050405020304" pitchFamily="18" charset="0"/>
              </a:rPr>
              <a:t>Právní moc dosavadních rozhodnutí o stanovení poplatku poplatníkovi není jeho stanovení zákonnému zástupci nebo opatrovníkovi poplatníka na překážku.</a:t>
            </a:r>
          </a:p>
          <a:p>
            <a:pPr indent="269875" algn="just">
              <a:spcBef>
                <a:spcPts val="1200"/>
              </a:spcBef>
            </a:pPr>
            <a:r>
              <a:rPr lang="cs-CZ" sz="2800" dirty="0">
                <a:effectLst/>
                <a:latin typeface="Times New Roman" panose="02020603050405020304" pitchFamily="18" charset="0"/>
                <a:ea typeface="Times New Roman" panose="02020603050405020304" pitchFamily="18" charset="0"/>
              </a:rPr>
              <a:t>(3) </a:t>
            </a:r>
            <a:r>
              <a:rPr lang="cs-CZ" sz="2800" dirty="0">
                <a:solidFill>
                  <a:srgbClr val="FF0000"/>
                </a:solidFill>
                <a:effectLst/>
                <a:latin typeface="Times New Roman" panose="02020603050405020304" pitchFamily="18" charset="0"/>
                <a:ea typeface="Times New Roman" panose="02020603050405020304" pitchFamily="18" charset="0"/>
              </a:rPr>
              <a:t>Je-li zákonných zástupců nebo opatrovníků více, jsou povinni plnit poplatkovou povinnost společně a nerozdílně.</a:t>
            </a:r>
          </a:p>
        </p:txBody>
      </p:sp>
      <p:sp>
        <p:nvSpPr>
          <p:cNvPr id="640" name="Shape 640"/>
          <p:cNvSpPr/>
          <p:nvPr/>
        </p:nvSpPr>
        <p:spPr>
          <a:xfrm>
            <a:off x="5971607" y="3244334"/>
            <a:ext cx="248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1800">
                <a:solidFill>
                  <a:schemeClr val="dk1"/>
                </a:solidFill>
                <a:latin typeface="Century Gothic"/>
                <a:ea typeface="Century Gothic"/>
                <a:cs typeface="Century Gothic"/>
                <a:sym typeface="Century Gothic"/>
              </a:rPr>
              <a:t> </a:t>
            </a:r>
            <a:endParaRPr/>
          </a:p>
        </p:txBody>
      </p:sp>
    </p:spTree>
    <p:extLst>
      <p:ext uri="{BB962C8B-B14F-4D97-AF65-F5344CB8AC3E}">
        <p14:creationId xmlns:p14="http://schemas.microsoft.com/office/powerpoint/2010/main" val="425919502"/>
      </p:ext>
    </p:extLst>
  </p:cSld>
  <p:clrMapOvr>
    <a:masterClrMapping/>
  </p:clrMapOvr>
  <p:transition spd="slow">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6286EFA-A83F-1D67-8920-67B9A326B6BB}"/>
              </a:ext>
            </a:extLst>
          </p:cNvPr>
          <p:cNvSpPr txBox="1"/>
          <p:nvPr/>
        </p:nvSpPr>
        <p:spPr>
          <a:xfrm>
            <a:off x="1500325" y="115410"/>
            <a:ext cx="10369119" cy="6586418"/>
          </a:xfrm>
          <a:prstGeom prst="rect">
            <a:avLst/>
          </a:prstGeom>
          <a:noFill/>
        </p:spPr>
        <p:txBody>
          <a:bodyPr wrap="square">
            <a:spAutoFit/>
          </a:bodyPr>
          <a:lstStyle/>
          <a:p>
            <a:pPr algn="just">
              <a:spcBef>
                <a:spcPts val="600"/>
              </a:spcBef>
              <a:spcAft>
                <a:spcPts val="600"/>
              </a:spcAft>
            </a:pPr>
            <a:r>
              <a:rPr lang="pl-PL"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 § 12 odst. 2</a:t>
            </a:r>
          </a:p>
          <a:p>
            <a:pPr algn="just">
              <a:spcBef>
                <a:spcPts val="600"/>
              </a:spcBef>
              <a:spcAft>
                <a:spcPts val="600"/>
              </a:spcAft>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 návaznosti na nový § 11 odst. 3 se navrhuje postavit najisto, že v důsledku přechodu poplatkové povinnosti lze jak zákonnému zástupci, tak opatrovníkovi místní poplatek jak vyměřit, tak i doměřit (souhrnně tedy stanovit).</a:t>
            </a:r>
          </a:p>
          <a:p>
            <a:pPr algn="just">
              <a:spcBef>
                <a:spcPts val="600"/>
              </a:spcBef>
              <a:spcAft>
                <a:spcPts val="600"/>
              </a:spcAft>
            </a:pPr>
            <a:endParaRPr lang="cs-CZ"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cs-CZ" sz="2800" dirty="0">
                <a:solidFill>
                  <a:schemeClr val="tx1"/>
                </a:solidFill>
                <a:latin typeface="Times New Roman" panose="02020603050405020304" pitchFamily="18" charset="0"/>
                <a:cs typeface="Times New Roman" panose="02020603050405020304" pitchFamily="18" charset="0"/>
              </a:rPr>
              <a:t>Zákonný zástupce nebo opatrovník nastupuje podle § 12 odst. 1 do procesního postavení, které měl poplatník, a to jak v rovině nalézací, tak v rovině platební. Pokud dojde k vyměření poplatku, např. podle § 11 odst. 2 písm. b)-(</a:t>
            </a:r>
            <a:r>
              <a:rPr lang="cs-CZ" sz="2800" i="1" dirty="0">
                <a:solidFill>
                  <a:schemeClr val="tx1"/>
                </a:solidFill>
                <a:latin typeface="Times New Roman" panose="02020603050405020304" pitchFamily="18" charset="0"/>
                <a:cs typeface="Times New Roman" panose="02020603050405020304" pitchFamily="18" charset="0"/>
              </a:rPr>
              <a:t>odkládání komunálního odpadu z nemovité věci</a:t>
            </a:r>
            <a:r>
              <a:rPr lang="cs-CZ" sz="2800" dirty="0">
                <a:solidFill>
                  <a:schemeClr val="tx1"/>
                </a:solidFill>
                <a:latin typeface="Times New Roman" panose="02020603050405020304" pitchFamily="18" charset="0"/>
                <a:cs typeface="Times New Roman" panose="02020603050405020304" pitchFamily="18" charset="0"/>
              </a:rPr>
              <a:t>) nezletilému poplatníkovi nebo poplatníkovi, který je omezen ve svéprávnosti, právní moc těchto rozhodnutí není na překážku stanovení poplatkové povinnosti zákonnému zástupci, resp. opatrovníkovi, pokud došlo k prodlení s placením poplatku.</a:t>
            </a:r>
          </a:p>
        </p:txBody>
      </p:sp>
    </p:spTree>
    <p:extLst>
      <p:ext uri="{BB962C8B-B14F-4D97-AF65-F5344CB8AC3E}">
        <p14:creationId xmlns:p14="http://schemas.microsoft.com/office/powerpoint/2010/main" val="90525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2E2CDEE-71C3-49C8-8855-611A23115985}"/>
              </a:ext>
            </a:extLst>
          </p:cNvPr>
          <p:cNvSpPr txBox="1"/>
          <p:nvPr/>
        </p:nvSpPr>
        <p:spPr>
          <a:xfrm>
            <a:off x="847288" y="302359"/>
            <a:ext cx="11039912" cy="6201698"/>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V žádném českém právním předpise není uvedeno, že jsou za útulek považována pouze zařízení, která jsou jako útulek výslovně označena. Za útulek je tedy nutno považovat všechna zařízení, která poskytují péči toulavým nebo opuštěným zvířatům, bez ohledu na to, zda je slovo „útulek“ obsaženo v jejich názvu. Za útulek jsou například považována i zařízení, která jsou označena jako depozitum, společnost, azyl, domov, psinec, stanice, sdružení, centrum, hotel, pension, záchytný kotec, pomoc v nouzi apod. Pokud je však poskytována péče toulavým a opuštěným zvířatům, musí být dodržovány podmínky stanovené právními předpisy pro provozování útulků. Každý takový útulek má za povinnost zažádat místně příslušnou krajskou veterinární správu o zaregistrování. Seznam těchto zařízení vede veterinární správa na svých internetových stránkách. </a:t>
            </a:r>
          </a:p>
          <a:p>
            <a:pPr algn="just">
              <a:spcAft>
                <a:spcPts val="600"/>
              </a:spcAft>
            </a:pP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https://www.svscr.cz/</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registrovane</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-subjekty-</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svs</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registrovane</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utulky</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-pro-</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zvirata</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938758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p:nvPr/>
        </p:nvSpPr>
        <p:spPr>
          <a:xfrm>
            <a:off x="1780673" y="463143"/>
            <a:ext cx="10099397"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Stanovisko Ministerstva financí č.j. MF- 718/2016/3903-5 ze dne 06.04.2016, ve znění stanoviska č.j. MF- 29163/2016/3903-6 ze dne 11.10.2016</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…Solidární odpovědnost znamená, podle nového občanského zákoníku (§ 1872),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že správce poplatku je oprávněn požadovat zaplacení poplatku, a to celého </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nebo jeho libovolné části,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po každém</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 z vlastníků nebo pouze po některém z nich nebo po kterémkoli z nich. </a:t>
            </a:r>
          </a:p>
          <a:p>
            <a:pPr marL="0" marR="0" lvl="0" indent="0" algn="l" rtl="0">
              <a:spcBef>
                <a:spcPts val="0"/>
              </a:spcBef>
              <a:spcAft>
                <a:spcPts val="0"/>
              </a:spcAft>
              <a:buNone/>
            </a:pPr>
            <a:endParaRPr lang="cs-CZ" sz="3200" dirty="0">
              <a:solidFill>
                <a:schemeClr val="dk1"/>
              </a:solidFill>
              <a:latin typeface="Times New Roman" panose="02020603050405020304" pitchFamily="18" charset="0"/>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Century Gothic"/>
              </a:rPr>
              <a:t>S tímto stanoviskem autor tohoto nesouhlasí a uvede důvody, proč by mělo být postupováno jinak.</a:t>
            </a:r>
            <a:endParaRPr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p:nvPr/>
        </p:nvSpPr>
        <p:spPr>
          <a:xfrm>
            <a:off x="1659466" y="728134"/>
            <a:ext cx="9855200"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Daňová povinnost musí obstát nejen z hlediska vyloučení extrémní disproporcionality, nýbrž také ústavního principu rovnosti, ať již v podobě </a:t>
            </a:r>
            <a:r>
              <a:rPr lang="cs-CZ" sz="3200" b="1" dirty="0">
                <a:solidFill>
                  <a:srgbClr val="FF0000"/>
                </a:solidFill>
                <a:latin typeface="Times New Roman" panose="02020603050405020304" pitchFamily="18" charset="0"/>
                <a:cs typeface="Times New Roman" panose="02020603050405020304" pitchFamily="18" charset="0"/>
                <a:sym typeface="Arial"/>
              </a:rPr>
              <a:t>zákazu svévole při stanovení povinností</a:t>
            </a:r>
            <a:r>
              <a:rPr lang="cs-CZ" sz="3200" dirty="0">
                <a:solidFill>
                  <a:srgbClr val="FF0000"/>
                </a:solidFill>
                <a:latin typeface="Times New Roman" panose="02020603050405020304" pitchFamily="18" charset="0"/>
                <a:cs typeface="Times New Roman" panose="02020603050405020304" pitchFamily="18" charset="0"/>
                <a:sym typeface="Arial"/>
              </a:rPr>
              <a:t>,</a:t>
            </a:r>
            <a:r>
              <a:rPr lang="cs-CZ" sz="3200" dirty="0">
                <a:solidFill>
                  <a:srgbClr val="000000"/>
                </a:solidFill>
                <a:latin typeface="Times New Roman" panose="02020603050405020304" pitchFamily="18" charset="0"/>
                <a:cs typeface="Times New Roman" panose="02020603050405020304" pitchFamily="18" charset="0"/>
                <a:sym typeface="Arial"/>
              </a:rPr>
              <a:t> (</a:t>
            </a:r>
            <a:r>
              <a:rPr lang="cs-CZ" sz="3200" i="1" dirty="0">
                <a:solidFill>
                  <a:srgbClr val="000000"/>
                </a:solidFill>
                <a:latin typeface="Times New Roman" panose="02020603050405020304" pitchFamily="18" charset="0"/>
                <a:cs typeface="Times New Roman" panose="02020603050405020304" pitchFamily="18" charset="0"/>
                <a:sym typeface="Arial"/>
              </a:rPr>
              <a:t>v tomto případě poplatkové povinnosti – pozn. </a:t>
            </a:r>
            <a:r>
              <a:rPr lang="cs-CZ" sz="3200" i="1" dirty="0">
                <a:latin typeface="Times New Roman" panose="02020603050405020304" pitchFamily="18" charset="0"/>
                <a:cs typeface="Times New Roman" panose="02020603050405020304" pitchFamily="18" charset="0"/>
              </a:rPr>
              <a:t>a</a:t>
            </a:r>
            <a:r>
              <a:rPr lang="cs-CZ" sz="3200" i="1" dirty="0">
                <a:solidFill>
                  <a:srgbClr val="000000"/>
                </a:solidFill>
                <a:latin typeface="Times New Roman" panose="02020603050405020304" pitchFamily="18" charset="0"/>
                <a:cs typeface="Times New Roman" panose="02020603050405020304" pitchFamily="18" charset="0"/>
                <a:sym typeface="Arial"/>
              </a:rPr>
              <a:t>utora</a:t>
            </a:r>
            <a:r>
              <a:rPr lang="cs-CZ" sz="3200" dirty="0">
                <a:solidFill>
                  <a:srgbClr val="000000"/>
                </a:solidFill>
                <a:latin typeface="Times New Roman" panose="02020603050405020304" pitchFamily="18" charset="0"/>
                <a:cs typeface="Times New Roman" panose="02020603050405020304" pitchFamily="18" charset="0"/>
                <a:sym typeface="Arial"/>
              </a:rPr>
              <a:t>) resp. při odlišování subjektů a práv dle čl. 1 Listiny, či v podobě rovnosti při uplatňování základních práv a svobod dle čl. 3 odst. 1 Listiny (srov. nálezy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7/03 a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29/08, bod 43). </a:t>
            </a:r>
            <a:endParaRPr sz="32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p:nvPr/>
        </p:nvSpPr>
        <p:spPr>
          <a:xfrm>
            <a:off x="1732547" y="671691"/>
            <a:ext cx="10459453"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Nabízí se proto otázka, zda by nemohl vyměřit jedním platebním výměrem poplatek společně a nerozdílně přímo oběma zákonným zástupcům tak, že platební výměr na společnou poplatkovou povinnost doručí oběma zákonným zástupcům (s vysvětlením, že společnou (a nerozdílnou) daňovou povinností se rozumí povinnosti plnit „jeden za všechny a všichni za jednoho“.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Zaplatí-li jeden z poplatníků, případně na něm správce poplatku nedoplatek vymůže, nedoplatek zaniká. Podíly poplatníků jsou v jejich vzájemném poměru stejné – vypořádají se mezi sebou.</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p:nvPr/>
        </p:nvSpPr>
        <p:spPr>
          <a:xfrm>
            <a:off x="1812758" y="643622"/>
            <a:ext cx="10251797" cy="5570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FF0000"/>
                </a:solidFill>
                <a:latin typeface="Times New Roman" panose="02020603050405020304" pitchFamily="18" charset="0"/>
                <a:cs typeface="Times New Roman" panose="02020603050405020304" pitchFamily="18" charset="0"/>
                <a:sym typeface="Arial"/>
              </a:rPr>
              <a:t>Umožňuje to i § 101 DŘ odst. 3 a 5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(3) </a:t>
            </a:r>
            <a:r>
              <a:rPr lang="cs-CZ" sz="3200" b="1" dirty="0">
                <a:solidFill>
                  <a:srgbClr val="000000"/>
                </a:solidFill>
                <a:latin typeface="Times New Roman" panose="02020603050405020304" pitchFamily="18" charset="0"/>
                <a:cs typeface="Times New Roman" panose="02020603050405020304" pitchFamily="18" charset="0"/>
                <a:sym typeface="Arial"/>
              </a:rPr>
              <a:t>Příjemcem rozhodnutí je ten, komu je rozhodnutím ukládána povinnost </a:t>
            </a:r>
            <a:r>
              <a:rPr lang="cs-CZ" sz="3200" i="1" dirty="0">
                <a:solidFill>
                  <a:srgbClr val="000000"/>
                </a:solidFill>
                <a:latin typeface="Times New Roman" panose="02020603050405020304" pitchFamily="18" charset="0"/>
                <a:cs typeface="Times New Roman" panose="02020603050405020304" pitchFamily="18" charset="0"/>
                <a:sym typeface="Arial"/>
              </a:rPr>
              <a:t>(společná a nerozdílná???)</a:t>
            </a:r>
            <a:r>
              <a:rPr lang="cs-CZ" sz="3200" b="1" dirty="0">
                <a:solidFill>
                  <a:srgbClr val="000000"/>
                </a:solidFill>
                <a:latin typeface="Times New Roman" panose="02020603050405020304" pitchFamily="18" charset="0"/>
                <a:cs typeface="Times New Roman" panose="02020603050405020304" pitchFamily="18" charset="0"/>
                <a:sym typeface="Arial"/>
              </a:rPr>
              <a:t> </a:t>
            </a:r>
            <a:r>
              <a:rPr lang="cs-CZ" sz="3200" dirty="0">
                <a:solidFill>
                  <a:srgbClr val="000000"/>
                </a:solidFill>
                <a:latin typeface="Times New Roman" panose="02020603050405020304" pitchFamily="18" charset="0"/>
                <a:cs typeface="Times New Roman" panose="02020603050405020304" pitchFamily="18" charset="0"/>
                <a:sym typeface="Arial"/>
              </a:rPr>
              <a:t>nebo přiznáváno právo anebo prohlášeno právo </a:t>
            </a:r>
            <a:r>
              <a:rPr lang="cs-CZ" sz="3200" b="1" dirty="0">
                <a:solidFill>
                  <a:srgbClr val="000000"/>
                </a:solidFill>
                <a:latin typeface="Times New Roman" panose="02020603050405020304" pitchFamily="18" charset="0"/>
                <a:cs typeface="Times New Roman" panose="02020603050405020304" pitchFamily="18" charset="0"/>
                <a:sym typeface="Arial"/>
              </a:rPr>
              <a:t>nebo povinnost stanovená zákonem.</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(5) </a:t>
            </a:r>
            <a:r>
              <a:rPr lang="cs-CZ" sz="3200" b="1" dirty="0">
                <a:solidFill>
                  <a:srgbClr val="000000"/>
                </a:solidFill>
                <a:latin typeface="Times New Roman" panose="02020603050405020304" pitchFamily="18" charset="0"/>
                <a:cs typeface="Times New Roman" panose="02020603050405020304" pitchFamily="18" charset="0"/>
                <a:sym typeface="Arial"/>
              </a:rPr>
              <a:t>Rozhodnutí se oznamuje všem jeho příjemcům </a:t>
            </a:r>
            <a:r>
              <a:rPr lang="cs-CZ" sz="3200" i="1" dirty="0">
                <a:solidFill>
                  <a:srgbClr val="000000"/>
                </a:solidFill>
                <a:latin typeface="Times New Roman" panose="02020603050405020304" pitchFamily="18" charset="0"/>
                <a:cs typeface="Times New Roman" panose="02020603050405020304" pitchFamily="18" charset="0"/>
                <a:sym typeface="Arial"/>
              </a:rPr>
              <a:t>(více příjemců jednoho rozhodnutí ???)</a:t>
            </a:r>
            <a:r>
              <a:rPr lang="cs-CZ" sz="3200" dirty="0">
                <a:solidFill>
                  <a:srgbClr val="000000"/>
                </a:solidFill>
                <a:latin typeface="Times New Roman" panose="02020603050405020304" pitchFamily="18" charset="0"/>
                <a:cs typeface="Times New Roman" panose="02020603050405020304" pitchFamily="18" charset="0"/>
                <a:sym typeface="Arial"/>
              </a:rPr>
              <a:t>. Vůči příjemci je rozhodnutí účinné okamžikem jeho oznámení.</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br>
              <a:rPr lang="cs-CZ"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3600668-A786-48A6-8AE7-AD1ACBF4726D}"/>
              </a:ext>
            </a:extLst>
          </p:cNvPr>
          <p:cNvSpPr/>
          <p:nvPr/>
        </p:nvSpPr>
        <p:spPr>
          <a:xfrm>
            <a:off x="0" y="805276"/>
            <a:ext cx="11566358" cy="2554545"/>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Vzhledem k administrativní náročnosti a faktické nevymahatelnosti většiny pohledávek za nezletilými osobami (i jejich zákonných zástupců) autor navrhuje, aby obce stanovili ve svých obecně závazných vyhláškách plošné osvobození všech nezletilých osob do 18 let.</a:t>
            </a:r>
          </a:p>
        </p:txBody>
      </p:sp>
    </p:spTree>
    <p:extLst>
      <p:ext uri="{BB962C8B-B14F-4D97-AF65-F5344CB8AC3E}">
        <p14:creationId xmlns:p14="http://schemas.microsoft.com/office/powerpoint/2010/main" val="366024423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obecně zakotvil </a:t>
            </a:r>
            <a:r>
              <a:rPr lang="cs-CZ" sz="3200" dirty="0">
                <a:solidFill>
                  <a:srgbClr val="FF0000"/>
                </a:solidFill>
                <a:latin typeface="Times New Roman" panose="02020603050405020304" pitchFamily="18" charset="0"/>
                <a:cs typeface="Times New Roman" panose="02020603050405020304" pitchFamily="18" charset="0"/>
                <a:sym typeface="Arial"/>
              </a:rPr>
              <a:t>možnost sankčního navýšení poplatku</a:t>
            </a:r>
            <a:r>
              <a:rPr lang="cs-CZ" sz="3200" dirty="0">
                <a:solidFill>
                  <a:schemeClr val="dk1"/>
                </a:solidFill>
                <a:latin typeface="Times New Roman" panose="02020603050405020304" pitchFamily="18" charset="0"/>
                <a:cs typeface="Times New Roman" panose="02020603050405020304" pitchFamily="18" charset="0"/>
                <a:sym typeface="Arial"/>
              </a:rPr>
              <a:t> v případě jeho řádného nezaplacení a stanovil </a:t>
            </a:r>
            <a:r>
              <a:rPr lang="cs-CZ" sz="3200" dirty="0">
                <a:solidFill>
                  <a:srgbClr val="FF0000"/>
                </a:solidFill>
                <a:latin typeface="Times New Roman" panose="02020603050405020304" pitchFamily="18" charset="0"/>
                <a:cs typeface="Times New Roman" panose="02020603050405020304" pitchFamily="18" charset="0"/>
                <a:sym typeface="Arial"/>
              </a:rPr>
              <a:t>základní pravidla, zejména horní hranici tohoto navýšení. </a:t>
            </a:r>
            <a:r>
              <a:rPr lang="cs-CZ" sz="3200" dirty="0">
                <a:solidFill>
                  <a:schemeClr val="dk1"/>
                </a:solidFill>
                <a:latin typeface="Times New Roman" panose="02020603050405020304" pitchFamily="18" charset="0"/>
                <a:cs typeface="Times New Roman" panose="02020603050405020304" pitchFamily="18" charset="0"/>
                <a:sym typeface="Arial"/>
              </a:rPr>
              <a:t>Pokud samospráva nepřipraví do příslušné vyhlášky hodnoty tohoto navýšení, jde v intencích citovaného ustanovení při navyšování o otázku volného uvážení správce poplatku, limitovaného pouze zmiňovaným trojnásobkem základní stanovené hodnoty poplatku.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V tomto směru je tato obecná právní úprava pro praxi zřejmě dostačující, každopádně je odrazem vůle zákonodárce, přičemž vhodnost či správnost jím zvoleného řešení není předmětem zkoumání ze strany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Na druhou stranu, pokud samospráva hodnoty navýšení stanoví, musí z toho správce poplatku vycházet a jeho diskreční pravomoc je v daném směru omezena. A to </a:t>
            </a:r>
            <a:r>
              <a:rPr lang="cs-CZ" sz="3200" b="1" dirty="0">
                <a:solidFill>
                  <a:srgbClr val="FF0000"/>
                </a:solidFill>
                <a:latin typeface="Times New Roman" panose="02020603050405020304" pitchFamily="18" charset="0"/>
                <a:cs typeface="Times New Roman" panose="02020603050405020304" pitchFamily="18" charset="0"/>
                <a:sym typeface="Arial"/>
              </a:rPr>
              <a:t>přípustně,</a:t>
            </a:r>
            <a:r>
              <a:rPr lang="cs-CZ" sz="3200" dirty="0">
                <a:solidFill>
                  <a:srgbClr val="FF0000"/>
                </a:solidFill>
                <a:latin typeface="Times New Roman" panose="02020603050405020304" pitchFamily="18" charset="0"/>
                <a:cs typeface="Times New Roman" panose="02020603050405020304" pitchFamily="18" charset="0"/>
                <a:sym typeface="Arial"/>
              </a:rPr>
              <a:t> ne-li dokonce žádoucím způsobem</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948267" y="239713"/>
            <a:ext cx="10837333"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Ustanovení § 14 odst. 2 zákona o místních poplatcích vypočítává příklady „podrobností“ vybírání poplatků, které obec ve vyhlášce upraví. Byť stanovení hodnoty navýšení poplatku zde výslovně uvedeno není, představit si to jistě lze, neboť výčet je jednak demonstrativní a jednak kvantifikace navýšení poplatku do příkladného výčtu svou povahou zapadá…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p:nvPr/>
        </p:nvSpPr>
        <p:spPr>
          <a:xfrm>
            <a:off x="948267" y="239713"/>
            <a:ext cx="10837333" cy="66910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Ústavní soud nevidí důvod, aby obec, pokud může stanovit např. splatnost, úlevy či dokonce osvobození od poplatku, nemohla stanovit hodnoty jeho sankčního navýšení. Jde o úkon, který se stanovením vlastní sazby poplatku souvisí a svým způsobem na něj navazuje. Jinými slovy se </a:t>
            </a:r>
            <a:r>
              <a:rPr lang="cs-CZ" sz="3200" dirty="0">
                <a:solidFill>
                  <a:srgbClr val="FF0000"/>
                </a:solidFill>
                <a:latin typeface="Times New Roman" panose="02020603050405020304" pitchFamily="18" charset="0"/>
                <a:cs typeface="Times New Roman" panose="02020603050405020304" pitchFamily="18" charset="0"/>
                <a:sym typeface="Arial"/>
              </a:rPr>
              <a:t>Ústavní soud přiklonil k interpretaci, podle níž kvantifikace sankčního navýšení patří mezi „podrobnosti vybírání poplatku“, </a:t>
            </a:r>
            <a:r>
              <a:rPr lang="cs-CZ" sz="3200" dirty="0">
                <a:solidFill>
                  <a:schemeClr val="dk1"/>
                </a:solidFill>
                <a:latin typeface="Times New Roman" panose="02020603050405020304" pitchFamily="18" charset="0"/>
                <a:cs typeface="Times New Roman" panose="02020603050405020304" pitchFamily="18" charset="0"/>
                <a:sym typeface="Arial"/>
              </a:rPr>
              <a:t>které má § 14 odst. 2 zákona o místních poplatcích na mysli.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28474" y="0"/>
            <a:ext cx="11863526" cy="6433784"/>
          </a:xfrm>
          <a:prstGeom prst="rect">
            <a:avLst/>
          </a:prstGeom>
          <a:noFill/>
          <a:ln>
            <a:noFill/>
          </a:ln>
        </p:spPr>
        <p:txBody>
          <a:bodyPr spcFirstLastPara="1" wrap="square" lIns="91425" tIns="45700" rIns="91425" bIns="45700" anchor="t" anchorCtr="0">
            <a:noAutofit/>
          </a:bodyPr>
          <a:lstStyle/>
          <a:p>
            <a:pPr lvl="0" algn="ctr">
              <a:spcBef>
                <a:spcPts val="1200"/>
              </a:spcBef>
            </a:pPr>
            <a:r>
              <a:rPr lang="cs-CZ" sz="2200" dirty="0">
                <a:effectLst/>
                <a:latin typeface="Times New Roman" panose="02020603050405020304" pitchFamily="18" charset="0"/>
                <a:ea typeface="Times New Roman" panose="02020603050405020304" pitchFamily="18" charset="0"/>
              </a:rPr>
              <a:t>§ 14</a:t>
            </a:r>
          </a:p>
          <a:p>
            <a:pPr lvl="0" algn="ctr">
              <a:spcBef>
                <a:spcPts val="1200"/>
              </a:spcBef>
            </a:pPr>
            <a:r>
              <a:rPr lang="cs-CZ" sz="2200" b="1" dirty="0">
                <a:effectLst/>
                <a:latin typeface="Times New Roman" panose="02020603050405020304" pitchFamily="18" charset="0"/>
                <a:ea typeface="Times New Roman" panose="02020603050405020304" pitchFamily="18" charset="0"/>
              </a:rPr>
              <a:t>Zavedení poplatku</a:t>
            </a:r>
          </a:p>
          <a:p>
            <a:pPr indent="269875" algn="just">
              <a:spcBef>
                <a:spcPts val="1200"/>
              </a:spcBef>
            </a:pPr>
            <a:r>
              <a:rPr lang="cs-CZ" sz="2200" dirty="0">
                <a:effectLst/>
                <a:latin typeface="Times New Roman" panose="02020603050405020304" pitchFamily="18" charset="0"/>
                <a:ea typeface="Times New Roman" panose="02020603050405020304" pitchFamily="18" charset="0"/>
              </a:rPr>
              <a:t>(1) Obec zavádí poplatek obecně závaznou vyhláškou.</a:t>
            </a:r>
          </a:p>
          <a:p>
            <a:pPr indent="269875" algn="just">
              <a:spcBef>
                <a:spcPts val="1200"/>
              </a:spcBef>
            </a:pPr>
            <a:r>
              <a:rPr lang="cs-CZ" sz="2200" dirty="0">
                <a:effectLst/>
                <a:latin typeface="Times New Roman" panose="02020603050405020304" pitchFamily="18" charset="0"/>
                <a:ea typeface="Times New Roman" panose="02020603050405020304" pitchFamily="18" charset="0"/>
              </a:rPr>
              <a:t>(2) Obec v obecně závazné vyhlášce upraví</a:t>
            </a:r>
          </a:p>
          <a:p>
            <a:pPr marL="269875" indent="-269875" algn="just"/>
            <a:r>
              <a:rPr lang="cs-CZ" sz="2200" dirty="0">
                <a:effectLst/>
                <a:latin typeface="Times New Roman" panose="02020603050405020304" pitchFamily="18" charset="0"/>
                <a:ea typeface="Times New Roman" panose="02020603050405020304" pitchFamily="18" charset="0"/>
              </a:rPr>
              <a:t>a)	sazbu poplatku,</a:t>
            </a:r>
          </a:p>
          <a:p>
            <a:pPr marL="269875" indent="-269875" algn="just"/>
            <a:r>
              <a:rPr lang="cs-CZ" sz="2200" dirty="0">
                <a:effectLst/>
                <a:latin typeface="Times New Roman" panose="02020603050405020304" pitchFamily="18" charset="0"/>
                <a:ea typeface="Times New Roman" panose="02020603050405020304" pitchFamily="18" charset="0"/>
              </a:rPr>
              <a:t>b)	lhůtu pro podání ohlášení, nevyloučí-li povinnost ohlášení podat, a</a:t>
            </a:r>
          </a:p>
          <a:p>
            <a:pPr marL="269875" indent="-269875" algn="just"/>
            <a:r>
              <a:rPr lang="cs-CZ" sz="2200" dirty="0">
                <a:effectLst/>
                <a:latin typeface="Times New Roman" panose="02020603050405020304" pitchFamily="18" charset="0"/>
                <a:ea typeface="Times New Roman" panose="02020603050405020304" pitchFamily="18" charset="0"/>
              </a:rPr>
              <a:t>c)	splatnost poplatku</a:t>
            </a:r>
            <a:r>
              <a:rPr lang="cs-CZ" sz="2200" b="1" dirty="0">
                <a:effectLst/>
                <a:latin typeface="Times New Roman" panose="02020603050405020304" pitchFamily="18" charset="0"/>
                <a:ea typeface="Times New Roman" panose="02020603050405020304" pitchFamily="18" charset="0"/>
              </a:rPr>
              <a:t>, nejde-li o poplatek za odkládání komunálního odpadu z nemovité věci, u něhož obec zvolila v obecně závazné vyhlášce dílčí základ podle § 10k odst. 1 písm. a) nebo b)</a:t>
            </a:r>
            <a:r>
              <a:rPr lang="cs-CZ" sz="2200" dirty="0">
                <a:effectLst/>
                <a:latin typeface="Times New Roman" panose="02020603050405020304" pitchFamily="18" charset="0"/>
                <a:ea typeface="Times New Roman" panose="02020603050405020304" pitchFamily="18" charset="0"/>
              </a:rPr>
              <a:t>.</a:t>
            </a:r>
          </a:p>
          <a:p>
            <a:pPr indent="269875" algn="just">
              <a:spcBef>
                <a:spcPts val="1200"/>
              </a:spcBef>
            </a:pPr>
            <a:r>
              <a:rPr lang="cs-CZ" sz="2200" dirty="0">
                <a:effectLst/>
                <a:latin typeface="Times New Roman" panose="02020603050405020304" pitchFamily="18" charset="0"/>
                <a:ea typeface="Times New Roman" panose="02020603050405020304" pitchFamily="18" charset="0"/>
              </a:rPr>
              <a:t>(3) Obec v obecně závazné vyhlášce může dále upravit</a:t>
            </a:r>
          </a:p>
          <a:p>
            <a:pPr marL="269875" indent="-269875" algn="just"/>
            <a:r>
              <a:rPr lang="cs-CZ" sz="2200" dirty="0">
                <a:effectLst/>
                <a:latin typeface="Times New Roman" panose="02020603050405020304" pitchFamily="18" charset="0"/>
                <a:ea typeface="Times New Roman" panose="02020603050405020304" pitchFamily="18" charset="0"/>
              </a:rPr>
              <a:t>a)	další osvobození od poplatku,</a:t>
            </a:r>
          </a:p>
          <a:p>
            <a:pPr marL="269875" indent="-269875" algn="just"/>
            <a:r>
              <a:rPr lang="cs-CZ" sz="2200" dirty="0">
                <a:effectLst/>
                <a:latin typeface="Times New Roman" panose="02020603050405020304" pitchFamily="18" charset="0"/>
                <a:ea typeface="Times New Roman" panose="02020603050405020304" pitchFamily="18" charset="0"/>
              </a:rPr>
              <a:t>b)	úlevu na poplatku,</a:t>
            </a:r>
          </a:p>
          <a:p>
            <a:pPr marL="269875" indent="-269875" algn="just"/>
            <a:r>
              <a:rPr lang="cs-CZ" sz="2200" dirty="0">
                <a:effectLst/>
                <a:latin typeface="Times New Roman" panose="02020603050405020304" pitchFamily="18" charset="0"/>
                <a:ea typeface="Times New Roman" panose="02020603050405020304" pitchFamily="18" charset="0"/>
              </a:rPr>
              <a:t>c)	vyloučení povinnosti podat ohlášení,</a:t>
            </a:r>
          </a:p>
          <a:p>
            <a:pPr marL="269875" indent="-269875" algn="just"/>
            <a:r>
              <a:rPr lang="cs-CZ" sz="2200" dirty="0">
                <a:effectLst/>
                <a:latin typeface="Times New Roman" panose="02020603050405020304" pitchFamily="18" charset="0"/>
                <a:ea typeface="Times New Roman" panose="02020603050405020304" pitchFamily="18" charset="0"/>
              </a:rPr>
              <a:t>d)	paušální částku poplatku, pokud její použití u tohoto poplatku zákon připouští; připouští-li zákon u tohoto poplatku volbu paušální částky, upraví obec i způsob její volby,</a:t>
            </a:r>
          </a:p>
          <a:p>
            <a:pPr marL="269875" indent="-269875" algn="just"/>
            <a:r>
              <a:rPr lang="cs-CZ" sz="2200" dirty="0">
                <a:effectLst/>
                <a:latin typeface="Times New Roman" panose="02020603050405020304" pitchFamily="18" charset="0"/>
                <a:ea typeface="Times New Roman" panose="02020603050405020304" pitchFamily="18" charset="0"/>
              </a:rPr>
              <a:t>e)	další způsob placení a jemu odpovídající den platby poplatku, než je způsob placení a den platby podle daňového řádu, nebo</a:t>
            </a:r>
          </a:p>
          <a:p>
            <a:pPr marL="269875" indent="-269875" algn="just"/>
            <a:r>
              <a:rPr lang="cs-CZ" sz="2200" dirty="0">
                <a:effectLst/>
                <a:latin typeface="Times New Roman" panose="02020603050405020304" pitchFamily="18" charset="0"/>
                <a:ea typeface="Times New Roman" panose="02020603050405020304" pitchFamily="18" charset="0"/>
              </a:rPr>
              <a:t>f)	delší lhůtu pro oznámení změn v podaném ohlášení.</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7941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1A0E7F0-F28E-4619-B6EE-3C7FCFC2F971}"/>
              </a:ext>
            </a:extLst>
          </p:cNvPr>
          <p:cNvSpPr txBox="1"/>
          <p:nvPr/>
        </p:nvSpPr>
        <p:spPr>
          <a:xfrm>
            <a:off x="662730" y="419450"/>
            <a:ext cx="10805020" cy="6155531"/>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Takovým právním předpisem je například zákon o myslivosti. Ten specifikuje,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uživatele honitby je povinen držet a v honitbě používat lovecké psy.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Loveckým psem se rozumí pes loveckého plemene uznaného Mezinárodní kynologickou federací (FCI) s průkazem původu, který složil příslušnou zkoušku z výkonu</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Správce poplatku by tak měl pro splnění podmínky pro osvobození vyžadovat smlouvu mezi uživatelem a majitelem honitby o užívání, průkaz původu psa a potvrzení o složené zkoušce k výkonu. </a:t>
            </a:r>
          </a:p>
          <a:p>
            <a:pPr algn="just">
              <a:spcAft>
                <a:spcPts val="600"/>
              </a:spcAft>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44 odst. 1 zákona č. 449/2001 Sb., o myslivosti, ve znění pozdějších předpisů.</a:t>
            </a:r>
          </a:p>
        </p:txBody>
      </p:sp>
    </p:spTree>
    <p:extLst>
      <p:ext uri="{BB962C8B-B14F-4D97-AF65-F5344CB8AC3E}">
        <p14:creationId xmlns:p14="http://schemas.microsoft.com/office/powerpoint/2010/main" val="12613257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3E644A5-6E1A-C3E3-AA9B-6C807BBF0770}"/>
              </a:ext>
            </a:extLst>
          </p:cNvPr>
          <p:cNvSpPr txBox="1"/>
          <p:nvPr/>
        </p:nvSpPr>
        <p:spPr>
          <a:xfrm>
            <a:off x="1154097" y="621437"/>
            <a:ext cx="10244831" cy="3539430"/>
          </a:xfrm>
          <a:prstGeom prst="rect">
            <a:avLst/>
          </a:prstGeom>
          <a:noFill/>
        </p:spPr>
        <p:txBody>
          <a:bodyPr wrap="square">
            <a:spAutoFit/>
          </a:bodyPr>
          <a:lstStyle/>
          <a:p>
            <a:r>
              <a:rPr lang="cs-CZ" sz="2800" dirty="0">
                <a:latin typeface="Times New Roman" panose="02020603050405020304" pitchFamily="18" charset="0"/>
                <a:cs typeface="Times New Roman" panose="02020603050405020304" pitchFamily="18" charset="0"/>
              </a:rPr>
              <a:t>(4) Obec v obecně závazné vyhlášce, kterou zavádí poplatek za užívání veřejného prostranství nebo poplatek za povolení k vjezdu s motorovým vozidlem do vybraných míst, určí místa, která těmto poplatkům v obci podléhají.</a:t>
            </a:r>
          </a:p>
          <a:p>
            <a:r>
              <a:rPr lang="cs-CZ" sz="2800" dirty="0">
                <a:latin typeface="Times New Roman" panose="02020603050405020304" pitchFamily="18" charset="0"/>
                <a:cs typeface="Times New Roman" panose="02020603050405020304" pitchFamily="18" charset="0"/>
              </a:rPr>
              <a:t>(5) Obec v obecně závazné vyhlášce, kterou zavádí poplatek za odkládání komunálního odpadu z nemovité věci, zvolí jeden z dílčích základů tohoto poplatku a může určit minimální dílčí základ tohoto poplatku.</a:t>
            </a:r>
          </a:p>
        </p:txBody>
      </p:sp>
    </p:spTree>
    <p:extLst>
      <p:ext uri="{BB962C8B-B14F-4D97-AF65-F5344CB8AC3E}">
        <p14:creationId xmlns:p14="http://schemas.microsoft.com/office/powerpoint/2010/main" val="5781202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5EE56A8-0D1D-89FF-DBDB-B2F28A2F0311}"/>
              </a:ext>
            </a:extLst>
          </p:cNvPr>
          <p:cNvSpPr txBox="1"/>
          <p:nvPr/>
        </p:nvSpPr>
        <p:spPr>
          <a:xfrm>
            <a:off x="266329" y="0"/>
            <a:ext cx="11798423" cy="6694140"/>
          </a:xfrm>
          <a:prstGeom prst="rect">
            <a:avLst/>
          </a:prstGeom>
          <a:noFill/>
        </p:spPr>
        <p:txBody>
          <a:bodyPr wrap="square">
            <a:spAutoFit/>
          </a:bodyPr>
          <a:lstStyle/>
          <a:p>
            <a:pPr lvl="0" algn="ctr">
              <a:spcBef>
                <a:spcPts val="1200"/>
              </a:spcBef>
            </a:pPr>
            <a:r>
              <a:rPr lang="cs-CZ" sz="2400" dirty="0">
                <a:effectLst/>
                <a:latin typeface="Times New Roman" panose="02020603050405020304" pitchFamily="18" charset="0"/>
                <a:ea typeface="Times New Roman" panose="02020603050405020304" pitchFamily="18" charset="0"/>
              </a:rPr>
              <a:t>§ 14a </a:t>
            </a:r>
            <a:r>
              <a:rPr lang="cs-CZ" sz="2400" b="1" dirty="0">
                <a:effectLst/>
                <a:latin typeface="Times New Roman" panose="02020603050405020304" pitchFamily="18" charset="0"/>
                <a:ea typeface="Times New Roman" panose="02020603050405020304" pitchFamily="18" charset="0"/>
              </a:rPr>
              <a:t>Ohlášení</a:t>
            </a:r>
          </a:p>
          <a:p>
            <a:pPr indent="269875" algn="just">
              <a:spcBef>
                <a:spcPts val="1200"/>
              </a:spcBef>
            </a:pPr>
            <a:r>
              <a:rPr lang="cs-CZ" sz="2400" dirty="0">
                <a:effectLst/>
                <a:latin typeface="Times New Roman" panose="02020603050405020304" pitchFamily="18" charset="0"/>
                <a:ea typeface="Times New Roman" panose="02020603050405020304" pitchFamily="18" charset="0"/>
              </a:rPr>
              <a:t>(1) </a:t>
            </a:r>
            <a:r>
              <a:rPr lang="cs-CZ" sz="2400" strike="sngStrike" dirty="0">
                <a:effectLst/>
                <a:latin typeface="Times New Roman" panose="02020603050405020304" pitchFamily="18" charset="0"/>
                <a:ea typeface="Times New Roman" panose="02020603050405020304" pitchFamily="18" charset="0"/>
              </a:rPr>
              <a:t>Poplatník nebo plátce poplatku</a:t>
            </a:r>
            <a:r>
              <a:rPr lang="cs-CZ" sz="2400" dirty="0">
                <a:effectLst/>
                <a:latin typeface="Times New Roman" panose="02020603050405020304" pitchFamily="18" charset="0"/>
                <a:ea typeface="Times New Roman" panose="02020603050405020304" pitchFamily="18" charset="0"/>
              </a:rPr>
              <a:t> </a:t>
            </a:r>
            <a:r>
              <a:rPr lang="cs-CZ" sz="2400" b="1" dirty="0">
                <a:effectLst/>
                <a:latin typeface="Times New Roman" panose="02020603050405020304" pitchFamily="18" charset="0"/>
                <a:ea typeface="Times New Roman" panose="02020603050405020304" pitchFamily="18" charset="0"/>
              </a:rPr>
              <a:t>Poplatkový subjekt</a:t>
            </a:r>
            <a:r>
              <a:rPr lang="cs-CZ" sz="2400" dirty="0">
                <a:effectLst/>
                <a:latin typeface="Times New Roman" panose="02020603050405020304" pitchFamily="18" charset="0"/>
                <a:ea typeface="Times New Roman" panose="02020603050405020304" pitchFamily="18" charset="0"/>
              </a:rPr>
              <a:t> je povinen podat správci poplatku ohlášení, nevyloučí-li obec tuto povinnost v obecně závazné vyhlášce. </a:t>
            </a:r>
            <a:r>
              <a:rPr lang="cs-CZ" sz="2400" strike="sngStrike" dirty="0">
                <a:effectLst/>
                <a:latin typeface="Times New Roman" panose="02020603050405020304" pitchFamily="18" charset="0"/>
                <a:ea typeface="Times New Roman" panose="02020603050405020304" pitchFamily="18" charset="0"/>
              </a:rPr>
              <a:t>V případě poplatku odváděného plátcem poplatku podává ohlášení pouze plátce poplatku.</a:t>
            </a:r>
            <a:endParaRPr lang="cs-CZ" sz="24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400" dirty="0">
                <a:effectLst/>
                <a:latin typeface="Times New Roman" panose="02020603050405020304" pitchFamily="18" charset="0"/>
                <a:ea typeface="Times New Roman" panose="02020603050405020304" pitchFamily="18" charset="0"/>
              </a:rPr>
              <a:t>(2) V ohlášení </a:t>
            </a:r>
            <a:r>
              <a:rPr lang="cs-CZ" sz="2400" strike="sngStrike" dirty="0">
                <a:effectLst/>
                <a:latin typeface="Times New Roman" panose="02020603050405020304" pitchFamily="18" charset="0"/>
                <a:ea typeface="Times New Roman" panose="02020603050405020304" pitchFamily="18" charset="0"/>
              </a:rPr>
              <a:t>poplatník nebo plátce</a:t>
            </a:r>
            <a:r>
              <a:rPr lang="cs-CZ" sz="2400" dirty="0">
                <a:effectLst/>
                <a:latin typeface="Times New Roman" panose="02020603050405020304" pitchFamily="18" charset="0"/>
                <a:ea typeface="Times New Roman" panose="02020603050405020304" pitchFamily="18" charset="0"/>
              </a:rPr>
              <a:t> </a:t>
            </a:r>
            <a:r>
              <a:rPr lang="cs-CZ" sz="2400" b="1" dirty="0">
                <a:effectLst/>
                <a:latin typeface="Times New Roman" panose="02020603050405020304" pitchFamily="18" charset="0"/>
                <a:ea typeface="Times New Roman" panose="02020603050405020304" pitchFamily="18" charset="0"/>
              </a:rPr>
              <a:t>poplatkový subjekt</a:t>
            </a:r>
            <a:r>
              <a:rPr lang="cs-CZ" sz="2400" dirty="0">
                <a:effectLst/>
                <a:latin typeface="Times New Roman" panose="02020603050405020304" pitchFamily="18" charset="0"/>
                <a:ea typeface="Times New Roman" panose="02020603050405020304" pitchFamily="18" charset="0"/>
              </a:rPr>
              <a:t> uvede</a:t>
            </a:r>
          </a:p>
          <a:p>
            <a:pPr marL="270510" indent="-270510" algn="just">
              <a:spcAft>
                <a:spcPts val="600"/>
              </a:spcAft>
            </a:pPr>
            <a:r>
              <a:rPr lang="cs-CZ" sz="2400" dirty="0">
                <a:effectLst/>
                <a:latin typeface="Times New Roman" panose="02020603050405020304" pitchFamily="18" charset="0"/>
                <a:ea typeface="Times New Roman" panose="02020603050405020304" pitchFamily="18" charset="0"/>
              </a:rPr>
              <a:t>a)	jméno, popřípadě jména, a příjmení nebo název, obecný identifikátor, byl-li přidělen, místo pobytu nebo sídlo, sídlo podnikatele, popřípadě další adresu pro doručování; právnická osoba uvede též osoby, které jsou jejím jménem oprávněny jednat v poplatkových věcech,</a:t>
            </a:r>
          </a:p>
          <a:p>
            <a:pPr marL="270510" indent="-270510" algn="just">
              <a:spcAft>
                <a:spcPts val="600"/>
              </a:spcAft>
            </a:pPr>
            <a:r>
              <a:rPr lang="cs-CZ" sz="2400" dirty="0">
                <a:effectLst/>
                <a:latin typeface="Times New Roman" panose="02020603050405020304" pitchFamily="18" charset="0"/>
                <a:ea typeface="Times New Roman" panose="02020603050405020304" pitchFamily="18" charset="0"/>
              </a:rPr>
              <a:t>b)	čísla všech svých účtů u poskytovatelů platebních služeb, včetně poskytovatelů těchto služeb v zahraničí, užívaných v souvislosti s podnikatelskou činností, v případě, že předmět poplatku souvisí s podnikatelskou činností </a:t>
            </a:r>
            <a:r>
              <a:rPr lang="cs-CZ" sz="2400" strike="sngStrike" dirty="0">
                <a:effectLst/>
                <a:latin typeface="Times New Roman" panose="02020603050405020304" pitchFamily="18" charset="0"/>
                <a:ea typeface="Times New Roman" panose="02020603050405020304" pitchFamily="18" charset="0"/>
              </a:rPr>
              <a:t>poplatníka nebo plátce</a:t>
            </a:r>
            <a:r>
              <a:rPr lang="cs-CZ" sz="2400" dirty="0">
                <a:effectLst/>
                <a:latin typeface="Times New Roman" panose="02020603050405020304" pitchFamily="18" charset="0"/>
                <a:ea typeface="Times New Roman" panose="02020603050405020304" pitchFamily="18" charset="0"/>
              </a:rPr>
              <a:t> </a:t>
            </a:r>
            <a:r>
              <a:rPr lang="cs-CZ" sz="2400" b="1" dirty="0">
                <a:effectLst/>
                <a:latin typeface="Times New Roman" panose="02020603050405020304" pitchFamily="18" charset="0"/>
                <a:ea typeface="Times New Roman" panose="02020603050405020304" pitchFamily="18" charset="0"/>
              </a:rPr>
              <a:t>poplatkového subjektu</a:t>
            </a:r>
            <a:r>
              <a:rPr lang="cs-CZ" sz="2400" dirty="0">
                <a:effectLst/>
                <a:latin typeface="Times New Roman" panose="02020603050405020304" pitchFamily="18" charset="0"/>
                <a:ea typeface="Times New Roman" panose="02020603050405020304" pitchFamily="18" charset="0"/>
              </a:rPr>
              <a:t>,</a:t>
            </a:r>
          </a:p>
          <a:p>
            <a:pPr marL="270510" indent="-270510" algn="just">
              <a:spcAft>
                <a:spcPts val="600"/>
              </a:spcAft>
            </a:pPr>
            <a:r>
              <a:rPr lang="cs-CZ" sz="2400" dirty="0">
                <a:effectLst/>
                <a:latin typeface="Times New Roman" panose="02020603050405020304" pitchFamily="18" charset="0"/>
                <a:ea typeface="Times New Roman" panose="02020603050405020304" pitchFamily="18" charset="0"/>
              </a:rPr>
              <a:t>c)	údaje rozhodné pro stanovení poplatku.</a:t>
            </a:r>
          </a:p>
          <a:p>
            <a:pPr indent="269875" algn="just">
              <a:spcBef>
                <a:spcPts val="1200"/>
              </a:spcBef>
            </a:pPr>
            <a:r>
              <a:rPr lang="cs-CZ" sz="2400" dirty="0">
                <a:effectLst/>
                <a:latin typeface="Times New Roman" panose="02020603050405020304" pitchFamily="18" charset="0"/>
                <a:ea typeface="Times New Roman" panose="02020603050405020304" pitchFamily="18" charset="0"/>
              </a:rPr>
              <a:t>(3) </a:t>
            </a:r>
            <a:r>
              <a:rPr lang="cs-CZ" sz="2400" strike="sngStrike" dirty="0">
                <a:effectLst/>
                <a:latin typeface="Times New Roman" panose="02020603050405020304" pitchFamily="18" charset="0"/>
                <a:ea typeface="Times New Roman" panose="02020603050405020304" pitchFamily="18" charset="0"/>
              </a:rPr>
              <a:t>Poplatník nebo plátce</a:t>
            </a:r>
            <a:r>
              <a:rPr lang="cs-CZ" sz="2400" dirty="0">
                <a:effectLst/>
                <a:latin typeface="Times New Roman" panose="02020603050405020304" pitchFamily="18" charset="0"/>
                <a:ea typeface="Times New Roman" panose="02020603050405020304" pitchFamily="18" charset="0"/>
              </a:rPr>
              <a:t> </a:t>
            </a:r>
            <a:r>
              <a:rPr lang="cs-CZ" sz="2400" b="1" dirty="0">
                <a:effectLst/>
                <a:latin typeface="Times New Roman" panose="02020603050405020304" pitchFamily="18" charset="0"/>
                <a:ea typeface="Times New Roman" panose="02020603050405020304" pitchFamily="18" charset="0"/>
              </a:rPr>
              <a:t>Poplatkový subjekt</a:t>
            </a:r>
            <a:r>
              <a:rPr lang="cs-CZ" sz="2400" dirty="0">
                <a:effectLst/>
                <a:latin typeface="Times New Roman" panose="02020603050405020304" pitchFamily="18" charset="0"/>
                <a:ea typeface="Times New Roman" panose="02020603050405020304" pitchFamily="18" charset="0"/>
              </a:rPr>
              <a:t>, který nemá sídlo nebo bydliště na území členského státu Evropské unie, jiného smluvního státu Dohody o Evropském hospodářském prostoru nebo Švýcarské konfederace, uvede kromě údajů požadovaných v odstavci 2 adresu svého zmocněnce v tuzemsku pro doručování.</a:t>
            </a:r>
          </a:p>
        </p:txBody>
      </p:sp>
    </p:spTree>
    <p:extLst>
      <p:ext uri="{BB962C8B-B14F-4D97-AF65-F5344CB8AC3E}">
        <p14:creationId xmlns:p14="http://schemas.microsoft.com/office/powerpoint/2010/main" val="17872317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5214AA8-9D6E-F3E7-7239-A92A1F8858BB}"/>
              </a:ext>
            </a:extLst>
          </p:cNvPr>
          <p:cNvSpPr txBox="1"/>
          <p:nvPr/>
        </p:nvSpPr>
        <p:spPr>
          <a:xfrm>
            <a:off x="870011" y="248576"/>
            <a:ext cx="11194742" cy="5416868"/>
          </a:xfrm>
          <a:prstGeom prst="rect">
            <a:avLst/>
          </a:prstGeom>
          <a:noFill/>
        </p:spPr>
        <p:txBody>
          <a:bodyPr wrap="square">
            <a:spAutoFit/>
          </a:bodyPr>
          <a:lstStyle/>
          <a:p>
            <a:pPr indent="269875" algn="just">
              <a:spcBef>
                <a:spcPts val="1200"/>
              </a:spcBef>
            </a:pPr>
            <a:r>
              <a:rPr lang="cs-CZ" sz="2800" dirty="0">
                <a:effectLst/>
                <a:latin typeface="Times New Roman" panose="02020603050405020304" pitchFamily="18" charset="0"/>
                <a:ea typeface="Times New Roman" panose="02020603050405020304" pitchFamily="18" charset="0"/>
              </a:rPr>
              <a:t>(4) Dojde-li ke změně údajů uvedených v ohlášení, je </a:t>
            </a:r>
            <a:r>
              <a:rPr lang="cs-CZ" sz="2800" strike="sngStrike" dirty="0">
                <a:effectLst/>
                <a:latin typeface="Times New Roman" panose="02020603050405020304" pitchFamily="18" charset="0"/>
                <a:ea typeface="Times New Roman" panose="02020603050405020304" pitchFamily="18" charset="0"/>
              </a:rPr>
              <a:t>poplatník nebo plátce</a:t>
            </a:r>
            <a:r>
              <a:rPr lang="cs-CZ" sz="2800" dirty="0">
                <a:effectLst/>
                <a:latin typeface="Times New Roman" panose="02020603050405020304" pitchFamily="18" charset="0"/>
                <a:ea typeface="Times New Roman" panose="02020603050405020304" pitchFamily="18" charset="0"/>
              </a:rPr>
              <a:t> </a:t>
            </a:r>
            <a:r>
              <a:rPr lang="cs-CZ" sz="2800" b="1" dirty="0">
                <a:effectLst/>
                <a:latin typeface="Times New Roman" panose="02020603050405020304" pitchFamily="18" charset="0"/>
                <a:ea typeface="Times New Roman" panose="02020603050405020304" pitchFamily="18" charset="0"/>
              </a:rPr>
              <a:t>poplatkový subjekt</a:t>
            </a:r>
            <a:r>
              <a:rPr lang="cs-CZ" sz="2800" dirty="0">
                <a:effectLst/>
                <a:latin typeface="Times New Roman" panose="02020603050405020304" pitchFamily="18" charset="0"/>
                <a:ea typeface="Times New Roman" panose="02020603050405020304" pitchFamily="18" charset="0"/>
              </a:rPr>
              <a:t> povinen tuto změnu oznámit do 15 dnů ode dne, kdy nastala, nestanoví-li obec v obecně závazné vyhlášce delší lhůtu.</a:t>
            </a:r>
          </a:p>
          <a:p>
            <a:pPr indent="269875" algn="just">
              <a:spcBef>
                <a:spcPts val="1200"/>
              </a:spcBef>
            </a:pPr>
            <a:r>
              <a:rPr lang="cs-CZ" sz="2800" dirty="0">
                <a:effectLst/>
                <a:latin typeface="Times New Roman" panose="02020603050405020304" pitchFamily="18" charset="0"/>
                <a:ea typeface="Times New Roman" panose="02020603050405020304" pitchFamily="18" charset="0"/>
              </a:rPr>
              <a:t>(5) Povinnost ohlásit údaj podle odstavce 2 nebo jeho změnu se nevztahuje na údaj, který může správce poplatku automatizovaným způsobem zjistit z rejstříků nebo evidencí, do nichž má zřízen automatizovaný přístup. Okruh těchto údajů zveřejní správce poplatku na své úřední desce.</a:t>
            </a:r>
          </a:p>
          <a:p>
            <a:r>
              <a:rPr lang="cs-CZ" sz="2800" dirty="0">
                <a:effectLst/>
                <a:latin typeface="Times New Roman" panose="02020603050405020304" pitchFamily="18" charset="0"/>
                <a:ea typeface="Times New Roman" panose="02020603050405020304" pitchFamily="18" charset="0"/>
              </a:rPr>
              <a:t>(6) V případě, že poplatník</a:t>
            </a:r>
            <a:r>
              <a:rPr lang="cs-CZ" sz="2800" b="1" dirty="0">
                <a:effectLst/>
                <a:latin typeface="Times New Roman" panose="02020603050405020304" pitchFamily="18" charset="0"/>
                <a:ea typeface="Times New Roman" panose="02020603050405020304" pitchFamily="18" charset="0"/>
              </a:rPr>
              <a:t>, který je poplatkovým subjektem,</a:t>
            </a:r>
            <a:r>
              <a:rPr lang="cs-CZ" sz="2800" dirty="0">
                <a:effectLst/>
                <a:latin typeface="Times New Roman" panose="02020603050405020304" pitchFamily="18" charset="0"/>
                <a:ea typeface="Times New Roman" panose="02020603050405020304" pitchFamily="18" charset="0"/>
              </a:rPr>
              <a:t> nesplní povinnost ohlásit údaj rozhodný pro osvobození nebo úlevu od poplatku ve lhůtě stanovené obecně závaznou vyhláškou nebo ve lhůtě podle odstavce 4, nárok na osvobození nebo úlevu od tohoto poplatku zaniká; za nesplnění této povinnosti nelze uložit pokutu za nesplnění povinnosti nepeněžité povahy.</a:t>
            </a:r>
            <a:endParaRPr lang="cs-CZ" sz="2800" dirty="0"/>
          </a:p>
        </p:txBody>
      </p:sp>
    </p:spTree>
    <p:extLst>
      <p:ext uri="{BB962C8B-B14F-4D97-AF65-F5344CB8AC3E}">
        <p14:creationId xmlns:p14="http://schemas.microsoft.com/office/powerpoint/2010/main" val="10375855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444C0E8-4F3D-4711-AF85-F1F85BD5B0F1}"/>
              </a:ext>
            </a:extLst>
          </p:cNvPr>
          <p:cNvSpPr/>
          <p:nvPr/>
        </p:nvSpPr>
        <p:spPr>
          <a:xfrm>
            <a:off x="931333" y="1313036"/>
            <a:ext cx="10938934" cy="2446824"/>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15</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Správce poplatku</a:t>
            </a: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Správcem poplatku je obecní úřad.</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Správa poplatku je výkonem přenesené působnosti.</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067911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60E7AD-5D1C-4156-8C76-E6F7B00B8A92}"/>
              </a:ext>
            </a:extLst>
          </p:cNvPr>
          <p:cNvSpPr/>
          <p:nvPr/>
        </p:nvSpPr>
        <p:spPr>
          <a:xfrm>
            <a:off x="999066" y="481281"/>
            <a:ext cx="10769599" cy="3477875"/>
          </a:xfrm>
          <a:prstGeom prst="rect">
            <a:avLst/>
          </a:prstGeom>
        </p:spPr>
        <p:txBody>
          <a:bodyPr wrap="square">
            <a:spAutoFit/>
          </a:bodyPr>
          <a:lstStyle/>
          <a:p>
            <a:pPr algn="ctr">
              <a:spcBef>
                <a:spcPts val="1200"/>
              </a:spcBef>
            </a:pPr>
            <a:r>
              <a:rPr lang="cs-CZ" sz="2800" dirty="0">
                <a:effectLst/>
                <a:latin typeface="Arial" panose="020B0604020202020204" pitchFamily="34" charset="0"/>
                <a:ea typeface="Times New Roman" panose="02020603050405020304" pitchFamily="18" charset="0"/>
              </a:rPr>
              <a:t>§ 16a</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800" dirty="0">
                <a:latin typeface="Arial" panose="020B0604020202020204" pitchFamily="34" charset="0"/>
              </a:rPr>
              <a:t>Správce poplatku </a:t>
            </a:r>
            <a:r>
              <a:rPr lang="cs-CZ" sz="2800" dirty="0">
                <a:effectLst/>
                <a:latin typeface="Arial" panose="020B0604020202020204" pitchFamily="34" charset="0"/>
                <a:ea typeface="Times New Roman" panose="02020603050405020304" pitchFamily="18" charset="0"/>
              </a:rPr>
              <a:t>může na žádost poplatníka z důvodu odstranění tvrdosti právního předpisu zcela nebo částečně prominout poplatek za obecní systém odpadového hospodářství nebo jeho příslušenství, lze-li to s přihlédnutím k okolnostem daného případu ospravedlnit.</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614573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487CE14-93F1-4E15-A7FB-C26B52F04A40}"/>
              </a:ext>
            </a:extLst>
          </p:cNvPr>
          <p:cNvSpPr/>
          <p:nvPr/>
        </p:nvSpPr>
        <p:spPr>
          <a:xfrm>
            <a:off x="406399" y="369010"/>
            <a:ext cx="11362267" cy="5401479"/>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16b</a:t>
            </a: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 </a:t>
            </a:r>
            <a:r>
              <a:rPr lang="cs-CZ" sz="3200" dirty="0">
                <a:latin typeface="Times New Roman" panose="02020603050405020304" pitchFamily="18" charset="0"/>
                <a:ea typeface="Times New Roman" panose="02020603050405020304" pitchFamily="18" charset="0"/>
              </a:rPr>
              <a:t>Správce poplatku může z moci úřední poplatek nebo jeho příslušenství zcela nebo částečně prominout při mimořádných, zejména živelních událostech.</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Rozhodnutím podle odstavce 1 se promíjí poplatek všem poplatníkům, jichž se důvod prominutí týká, a to ode dne právní moci tohoto rozhodnutí.</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 oznamuje správce poplatku vyvěšením na své úřední desce a zároveň ho zveřejní způsobem umožňujícím dálkový přístup.</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704595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447AC2B-1AC8-4C11-A571-55183A8CB45C}"/>
              </a:ext>
            </a:extLst>
          </p:cNvPr>
          <p:cNvSpPr/>
          <p:nvPr/>
        </p:nvSpPr>
        <p:spPr>
          <a:xfrm>
            <a:off x="304801" y="0"/>
            <a:ext cx="11887200" cy="5555367"/>
          </a:xfrm>
          <a:prstGeom prst="rect">
            <a:avLst/>
          </a:prstGeom>
        </p:spPr>
        <p:txBody>
          <a:bodyPr wrap="square">
            <a:spAutoFit/>
          </a:bodyPr>
          <a:lstStyle/>
          <a:p>
            <a:pPr algn="ctr">
              <a:spcBef>
                <a:spcPts val="1200"/>
              </a:spcBef>
              <a:spcAft>
                <a:spcPts val="600"/>
              </a:spcAft>
            </a:pPr>
            <a:r>
              <a:rPr lang="cs-CZ" sz="3200" b="1" cap="all" dirty="0">
                <a:latin typeface="Times New Roman" panose="02020603050405020304" pitchFamily="18" charset="0"/>
                <a:ea typeface="Times New Roman" panose="02020603050405020304" pitchFamily="18" charset="0"/>
              </a:rPr>
              <a:t>ČÁST čtvrtá</a:t>
            </a:r>
          </a:p>
          <a:p>
            <a:pPr algn="ctr"/>
            <a:r>
              <a:rPr lang="cs-CZ" sz="3200" b="1" dirty="0">
                <a:latin typeface="Times New Roman" panose="02020603050405020304" pitchFamily="18" charset="0"/>
                <a:ea typeface="Times New Roman" panose="02020603050405020304" pitchFamily="18" charset="0"/>
              </a:rPr>
              <a:t>SPOLEČNÁ A ZÁVĚREČNÁ USTANOVENÍ</a:t>
            </a:r>
          </a:p>
          <a:p>
            <a:pPr lvl="0" algn="ctr">
              <a:spcBef>
                <a:spcPts val="1200"/>
              </a:spcBef>
            </a:pPr>
            <a:r>
              <a:rPr lang="cs-CZ" sz="3200" b="1" dirty="0">
                <a:latin typeface="Times New Roman" panose="02020603050405020304" pitchFamily="18" charset="0"/>
                <a:ea typeface="Times New Roman" panose="02020603050405020304" pitchFamily="18" charset="0"/>
              </a:rPr>
              <a:t>§ 16c</a:t>
            </a:r>
          </a:p>
          <a:p>
            <a:pPr lvl="0" algn="ctr">
              <a:spcBef>
                <a:spcPts val="1200"/>
              </a:spcBef>
            </a:pPr>
            <a:r>
              <a:rPr lang="cs-CZ" sz="3200" b="1" dirty="0">
                <a:latin typeface="Times New Roman" panose="02020603050405020304" pitchFamily="18" charset="0"/>
                <a:ea typeface="Times New Roman" panose="02020603050405020304" pitchFamily="18" charset="0"/>
              </a:rPr>
              <a:t>Přihlášení fyzické osoby</a:t>
            </a:r>
          </a:p>
          <a:p>
            <a:pPr indent="269875" algn="just">
              <a:spcBef>
                <a:spcPts val="1200"/>
              </a:spcBef>
            </a:pPr>
            <a:r>
              <a:rPr lang="cs-CZ" sz="3200" dirty="0">
                <a:latin typeface="Times New Roman" panose="02020603050405020304" pitchFamily="18" charset="0"/>
                <a:ea typeface="Times New Roman" panose="02020603050405020304" pitchFamily="18" charset="0"/>
              </a:rPr>
              <a:t>Pro účely poplatků se za přihlášení fyzické osoby považuje</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přihlášení k trvalému pobytu podle zákona o evidenci obyvatel, nebo</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ohlášení místa pobytu podle zákona o pobytu cizinců na území České republiky, zákona o azylu nebo zákona o dočasné ochraně cizinců, jde-li o cizince, </a:t>
            </a:r>
          </a:p>
        </p:txBody>
      </p:sp>
    </p:spTree>
    <p:extLst>
      <p:ext uri="{BB962C8B-B14F-4D97-AF65-F5344CB8AC3E}">
        <p14:creationId xmlns:p14="http://schemas.microsoft.com/office/powerpoint/2010/main" val="92195667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3B0853A-9039-4EDE-91F9-90F9E8E31E90}"/>
              </a:ext>
            </a:extLst>
          </p:cNvPr>
          <p:cNvSpPr/>
          <p:nvPr/>
        </p:nvSpPr>
        <p:spPr>
          <a:xfrm>
            <a:off x="0" y="674400"/>
            <a:ext cx="10786533" cy="5016758"/>
          </a:xfrm>
          <a:prstGeom prst="rect">
            <a:avLst/>
          </a:prstGeom>
        </p:spPr>
        <p:txBody>
          <a:bodyPr wrap="square">
            <a:spAutoFit/>
          </a:bodyPr>
          <a:lstStyle/>
          <a:p>
            <a:pPr marL="2057400" lvl="4" indent="-228600" algn="just">
              <a:buFont typeface="+mj-lt"/>
              <a:buAutoNum type="arabicPeriod"/>
              <a:tabLst>
                <a:tab pos="540385" algn="l"/>
              </a:tabLst>
            </a:pPr>
            <a:r>
              <a:rPr lang="cs-CZ" sz="3200" dirty="0">
                <a:latin typeface="Times New Roman" panose="02020603050405020304" pitchFamily="18" charset="0"/>
                <a:ea typeface="Times New Roman" panose="02020603050405020304" pitchFamily="18" charset="0"/>
              </a:rPr>
              <a:t>kterému byl povolen trvalý pobyt,</a:t>
            </a:r>
          </a:p>
          <a:p>
            <a:pPr marL="2057400" lvl="4" indent="-228600" algn="just">
              <a:buFont typeface="+mj-lt"/>
              <a:buAutoNum type="arabicPeriod"/>
              <a:tabLst>
                <a:tab pos="540385" algn="l"/>
              </a:tabLst>
            </a:pPr>
            <a:r>
              <a:rPr lang="cs-CZ" sz="3200" dirty="0">
                <a:latin typeface="Times New Roman" panose="02020603050405020304" pitchFamily="18" charset="0"/>
                <a:ea typeface="Times New Roman" panose="02020603050405020304" pitchFamily="18" charset="0"/>
              </a:rPr>
              <a:t>který na území České republiky pobývá přechodně po dobu delší než 3 měsíce,</a:t>
            </a:r>
          </a:p>
          <a:p>
            <a:pPr marL="2057400" lvl="4" indent="-228600" algn="just">
              <a:buFont typeface="+mj-lt"/>
              <a:buAutoNum type="arabicPeriod"/>
              <a:tabLst>
                <a:tab pos="540385" algn="l"/>
              </a:tabLst>
            </a:pPr>
            <a:r>
              <a:rPr lang="cs-CZ" sz="3200" dirty="0">
                <a:latin typeface="Times New Roman" panose="02020603050405020304" pitchFamily="18" charset="0"/>
                <a:ea typeface="Times New Roman" panose="02020603050405020304" pitchFamily="18" charset="0"/>
              </a:rPr>
              <a:t>který je žadatelem o udělení mezinárodní ochrany nebo osobou strpěnou na území podle zákona o azylu anebo žadatelem o poskytnutí dočasné ochrany podle zákona o dočasné ochraně cizinců, nebo</a:t>
            </a:r>
          </a:p>
          <a:p>
            <a:pPr marL="2057400" lvl="4" indent="-228600" algn="just">
              <a:buFont typeface="+mj-lt"/>
              <a:buAutoNum type="arabicPeriod"/>
              <a:tabLst>
                <a:tab pos="540385" algn="l"/>
              </a:tabLst>
            </a:pPr>
            <a:r>
              <a:rPr lang="cs-CZ" sz="3200" dirty="0">
                <a:latin typeface="Times New Roman" panose="02020603050405020304" pitchFamily="18" charset="0"/>
                <a:ea typeface="Times New Roman" panose="02020603050405020304" pitchFamily="18" charset="0"/>
              </a:rPr>
              <a:t>kterému byla udělena mezinárodní ochrana nebo jde o cizince požívajícího dočasné ochrany cizinců.</a:t>
            </a:r>
          </a:p>
        </p:txBody>
      </p:sp>
    </p:spTree>
    <p:extLst>
      <p:ext uri="{BB962C8B-B14F-4D97-AF65-F5344CB8AC3E}">
        <p14:creationId xmlns:p14="http://schemas.microsoft.com/office/powerpoint/2010/main" val="9964478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vouhlavá saň - Anglonubijské kozy - princezny | Facebook">
            <a:extLst>
              <a:ext uri="{FF2B5EF4-FFF2-40B4-BE49-F238E27FC236}">
                <a16:creationId xmlns:a16="http://schemas.microsoft.com/office/drawing/2014/main" id="{366A6594-4D64-B7E7-014C-DA71FC7C2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755" y="3429000"/>
            <a:ext cx="4426490" cy="331559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9427DD1-E6E9-EB50-7CCE-10733A4DFC04}"/>
              </a:ext>
            </a:extLst>
          </p:cNvPr>
          <p:cNvSpPr txBox="1"/>
          <p:nvPr/>
        </p:nvSpPr>
        <p:spPr>
          <a:xfrm>
            <a:off x="1793289" y="113405"/>
            <a:ext cx="9259410" cy="2769989"/>
          </a:xfrm>
          <a:prstGeom prst="rect">
            <a:avLst/>
          </a:prstGeom>
          <a:noFill/>
        </p:spPr>
        <p:txBody>
          <a:bodyPr wrap="square">
            <a:spAutoFit/>
          </a:bodyPr>
          <a:lstStyle/>
          <a:p>
            <a:pPr marL="457200" lvl="1" algn="ctr">
              <a:spcBef>
                <a:spcPts val="1200"/>
              </a:spcBef>
              <a:spcAft>
                <a:spcPts val="600"/>
              </a:spcAft>
            </a:pPr>
            <a:r>
              <a:rPr lang="cs-CZ" sz="2400" dirty="0">
                <a:effectLst/>
                <a:latin typeface="Times New Roman" panose="02020603050405020304" pitchFamily="18" charset="0"/>
                <a:ea typeface="Times New Roman" panose="02020603050405020304" pitchFamily="18" charset="0"/>
              </a:rPr>
              <a:t>Čl. II</a:t>
            </a:r>
          </a:p>
          <a:p>
            <a:pPr marL="457200" lvl="1" algn="ctr">
              <a:spcBef>
                <a:spcPts val="1200"/>
              </a:spcBef>
              <a:spcAft>
                <a:spcPts val="600"/>
              </a:spcAft>
            </a:pPr>
            <a:r>
              <a:rPr lang="cs-CZ" sz="2400" b="1" dirty="0">
                <a:effectLst/>
                <a:latin typeface="Times New Roman" panose="02020603050405020304" pitchFamily="18" charset="0"/>
                <a:ea typeface="Times New Roman" panose="02020603050405020304" pitchFamily="18" charset="0"/>
              </a:rPr>
              <a:t>Přechodné ustanovení</a:t>
            </a:r>
          </a:p>
          <a:p>
            <a:pPr indent="269875" algn="just">
              <a:spcBef>
                <a:spcPts val="1200"/>
              </a:spcBef>
              <a:spcAft>
                <a:spcPts val="600"/>
              </a:spcAft>
            </a:pPr>
            <a:r>
              <a:rPr lang="cs-CZ" sz="2400" dirty="0">
                <a:effectLst/>
                <a:latin typeface="Times New Roman" panose="02020603050405020304" pitchFamily="18" charset="0"/>
                <a:ea typeface="Times New Roman" panose="02020603050405020304" pitchFamily="18" charset="0"/>
              </a:rPr>
              <a:t>Pro poplatkové povinnosti u místních poplatků, jakož i pro práva a povinnosti s nimi související, vzniklé přede dnem nabytí účinnosti tohoto zákona se použije zákon č. 565/1990 Sb., ve znění účinném přede dnem nabytí účinnosti tohoto zákona.</a:t>
            </a:r>
          </a:p>
        </p:txBody>
      </p:sp>
    </p:spTree>
    <p:extLst>
      <p:ext uri="{BB962C8B-B14F-4D97-AF65-F5344CB8AC3E}">
        <p14:creationId xmlns:p14="http://schemas.microsoft.com/office/powerpoint/2010/main" val="401375057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p:nvPr/>
        </p:nvSpPr>
        <p:spPr>
          <a:xfrm>
            <a:off x="2495006" y="3254961"/>
            <a:ext cx="7129463" cy="2554545"/>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pl-PL" sz="3200" dirty="0">
                <a:solidFill>
                  <a:schemeClr val="dk1"/>
                </a:solidFill>
              </a:rPr>
              <a:t>Certifikáty budou zaslány do DS</a:t>
            </a:r>
          </a:p>
          <a:p>
            <a:pPr marL="0" marR="0" lvl="0" indent="0" algn="ctr" rtl="0">
              <a:spcBef>
                <a:spcPts val="0"/>
              </a:spcBef>
              <a:spcAft>
                <a:spcPts val="0"/>
              </a:spcAft>
              <a:buClr>
                <a:schemeClr val="dk1"/>
              </a:buClr>
              <a:buSzPts val="3200"/>
              <a:buFont typeface="Arial"/>
              <a:buNone/>
            </a:pPr>
            <a:endParaRPr sz="3200" b="1" dirty="0">
              <a:solidFill>
                <a:srgbClr val="FF0000"/>
              </a:solidFill>
              <a:latin typeface="Arial"/>
              <a:ea typeface="Arial"/>
              <a:cs typeface="Arial"/>
              <a:sym typeface="Arial"/>
            </a:endParaRPr>
          </a:p>
          <a:p>
            <a:pPr marL="0" marR="0" lvl="0" indent="0" algn="ctr" rtl="0">
              <a:spcBef>
                <a:spcPts val="0"/>
              </a:spcBef>
              <a:spcAft>
                <a:spcPts val="0"/>
              </a:spcAft>
              <a:buClr>
                <a:srgbClr val="FF0000"/>
              </a:buClr>
              <a:buSzPts val="3200"/>
              <a:buFont typeface="Arial"/>
              <a:buNone/>
            </a:pPr>
            <a:r>
              <a:rPr lang="cs-CZ" sz="3200" b="1" dirty="0">
                <a:solidFill>
                  <a:srgbClr val="FF0000"/>
                </a:solidFill>
                <a:latin typeface="Arial"/>
                <a:ea typeface="Arial"/>
                <a:cs typeface="Arial"/>
                <a:sym typeface="Arial"/>
              </a:rPr>
              <a:t>Děkuji za pozornost</a:t>
            </a:r>
            <a:endParaRPr sz="32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Vlastimil Veselý</a:t>
            </a:r>
            <a:endParaRPr dirty="0"/>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vesely@catania.cz</a:t>
            </a:r>
            <a:endParaRPr dirty="0"/>
          </a:p>
        </p:txBody>
      </p:sp>
      <p:pic>
        <p:nvPicPr>
          <p:cNvPr id="895" name="Shape 895"/>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909626" y="3771954"/>
            <a:ext cx="661181" cy="461665"/>
          </a:xfrm>
          <a:prstGeom prst="rect">
            <a:avLst/>
          </a:prstGeom>
          <a:noFill/>
        </p:spPr>
        <p:txBody>
          <a:bodyPr wrap="square" rtlCol="0">
            <a:spAutoFit/>
          </a:bodyPr>
          <a:lstStyle/>
          <a:p>
            <a:r>
              <a:rPr lang="cs-CZ" sz="2400" b="1" dirty="0">
                <a:solidFill>
                  <a:schemeClr val="bg1"/>
                </a:solidFill>
              </a:rPr>
              <a:t>DŘ</a:t>
            </a:r>
          </a:p>
        </p:txBody>
      </p:sp>
      <p:sp>
        <p:nvSpPr>
          <p:cNvPr id="3" name="TextovéPole 2">
            <a:extLst>
              <a:ext uri="{FF2B5EF4-FFF2-40B4-BE49-F238E27FC236}">
                <a16:creationId xmlns:a16="http://schemas.microsoft.com/office/drawing/2014/main" id="{E0E4EAF8-3BBF-4A66-9A20-12118A35A2AA}"/>
              </a:ext>
            </a:extLst>
          </p:cNvPr>
          <p:cNvSpPr txBox="1"/>
          <p:nvPr/>
        </p:nvSpPr>
        <p:spPr>
          <a:xfrm>
            <a:off x="835269" y="562708"/>
            <a:ext cx="11356732" cy="4708981"/>
          </a:xfrm>
          <a:prstGeom prst="rect">
            <a:avLst/>
          </a:prstGeom>
          <a:noFill/>
        </p:spPr>
        <p:txBody>
          <a:bodyPr wrap="square" rtlCol="0">
            <a:spAutoFit/>
          </a:bodyPr>
          <a:lstStyle/>
          <a:p>
            <a:r>
              <a:rPr lang="cs-CZ" sz="1600" b="1" dirty="0"/>
              <a:t>Realizace</a:t>
            </a:r>
            <a:r>
              <a:rPr lang="cs-CZ" sz="1600" dirty="0"/>
              <a:t>						</a:t>
            </a:r>
            <a:r>
              <a:rPr lang="cs-CZ" sz="1600" b="1" dirty="0"/>
              <a:t>Alternativa</a:t>
            </a:r>
          </a:p>
          <a:p>
            <a:endParaRPr lang="cs-CZ" sz="1600" dirty="0"/>
          </a:p>
          <a:p>
            <a:r>
              <a:rPr lang="cs-CZ" sz="1600" dirty="0"/>
              <a:t>08,30 – 09,00 		přihlášení účastníků			08,30 – 09,00 		přihlášení účastníků</a:t>
            </a:r>
          </a:p>
          <a:p>
            <a:r>
              <a:rPr lang="cs-CZ" sz="1600" dirty="0"/>
              <a:t>09,00 – 09,45 		první část				09,00 – 10,30 		první a druhá část</a:t>
            </a:r>
          </a:p>
          <a:p>
            <a:r>
              <a:rPr lang="cs-CZ" sz="1600" dirty="0"/>
              <a:t>09,45 – 10,00		přestávka				10,30 – 10,40		přestávka</a:t>
            </a:r>
          </a:p>
          <a:p>
            <a:r>
              <a:rPr lang="cs-CZ" sz="1600" dirty="0"/>
              <a:t>10,00 – 10,45		druhá část			10,40 – 12,10		třetí a čtvrtá část</a:t>
            </a:r>
          </a:p>
          <a:p>
            <a:r>
              <a:rPr lang="cs-CZ" sz="1600" dirty="0"/>
              <a:t>10,45 – 11,00		přestávka				12,10 – 12,30		přestávka</a:t>
            </a:r>
          </a:p>
          <a:p>
            <a:r>
              <a:rPr lang="cs-CZ" sz="1600" dirty="0"/>
              <a:t>11,00 – 11,45		třetí část				12,30 – 14,00		pátá a šestá část</a:t>
            </a:r>
          </a:p>
          <a:p>
            <a:r>
              <a:rPr lang="cs-CZ" sz="1600" dirty="0"/>
              <a:t>11,45 – 12,00		přestávka</a:t>
            </a:r>
          </a:p>
          <a:p>
            <a:r>
              <a:rPr lang="cs-CZ" sz="1600" dirty="0"/>
              <a:t>12,00 – 12,45		čtvrtá část</a:t>
            </a:r>
          </a:p>
          <a:p>
            <a:r>
              <a:rPr lang="cs-CZ" sz="1600" dirty="0"/>
              <a:t>12,45 – 13,00		přestávka		</a:t>
            </a:r>
            <a:r>
              <a:rPr lang="cs-CZ" sz="1600" b="1" dirty="0">
                <a:solidFill>
                  <a:srgbClr val="FF0000"/>
                </a:solidFill>
              </a:rPr>
              <a:t>Podmínky pro vydání osvědčení:</a:t>
            </a:r>
          </a:p>
          <a:p>
            <a:r>
              <a:rPr lang="cs-CZ" sz="1600" dirty="0"/>
              <a:t>13,00 – 13,45		pátá část		</a:t>
            </a:r>
            <a:r>
              <a:rPr lang="cs-CZ" sz="1600" b="1" dirty="0"/>
              <a:t>- Přítomnost po celou dobu akreditovaného kurzu –</a:t>
            </a:r>
          </a:p>
          <a:p>
            <a:r>
              <a:rPr lang="cs-CZ" sz="1600" dirty="0"/>
              <a:t>13,45 – 14,00		přestávka		</a:t>
            </a:r>
            <a:r>
              <a:rPr lang="cs-CZ" sz="1600" b="1" dirty="0"/>
              <a:t>zaznamenáno výukovým programem</a:t>
            </a:r>
          </a:p>
          <a:p>
            <a:r>
              <a:rPr lang="cs-CZ" sz="1600" dirty="0"/>
              <a:t>14,00 – 14,45		šestá část 	</a:t>
            </a:r>
            <a:r>
              <a:rPr lang="cs-CZ" sz="1600" b="1" dirty="0"/>
              <a:t>- Odeslání závěrečného zpětného dotazníku</a:t>
            </a:r>
          </a:p>
          <a:p>
            <a:r>
              <a:rPr lang="cs-CZ" sz="1600" b="1" dirty="0"/>
              <a:t>					</a:t>
            </a:r>
          </a:p>
          <a:p>
            <a:endParaRPr lang="cs-CZ" sz="1600" b="1" dirty="0"/>
          </a:p>
          <a:p>
            <a:r>
              <a:rPr lang="cs-CZ" sz="1600" b="1" dirty="0"/>
              <a:t>                 Osvědčení zasíláme do datových stránek obce/města/MČ</a:t>
            </a:r>
          </a:p>
          <a:p>
            <a:endParaRPr lang="cs-CZ" b="1" dirty="0"/>
          </a:p>
          <a:p>
            <a:endParaRPr lang="cs-CZ" dirty="0"/>
          </a:p>
        </p:txBody>
      </p:sp>
    </p:spTree>
    <p:extLst>
      <p:ext uri="{BB962C8B-B14F-4D97-AF65-F5344CB8AC3E}">
        <p14:creationId xmlns:p14="http://schemas.microsoft.com/office/powerpoint/2010/main" val="253001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1274A31-A730-46F8-B45E-800B84EF83BC}"/>
              </a:ext>
            </a:extLst>
          </p:cNvPr>
          <p:cNvSpPr/>
          <p:nvPr/>
        </p:nvSpPr>
        <p:spPr>
          <a:xfrm>
            <a:off x="649705" y="582067"/>
            <a:ext cx="10892589" cy="4124206"/>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2800" dirty="0">
                <a:latin typeface="Times New Roman" panose="02020603050405020304" pitchFamily="18" charset="0"/>
                <a:ea typeface="Times New Roman" panose="02020603050405020304" pitchFamily="18" charset="0"/>
              </a:rPr>
              <a:t>§2 odst. 3) </a:t>
            </a:r>
            <a:r>
              <a:rPr lang="cs-CZ" sz="2800" dirty="0" err="1">
                <a:latin typeface="Times New Roman" panose="02020603050405020304" pitchFamily="18" charset="0"/>
                <a:ea typeface="Times New Roman" panose="02020603050405020304" pitchFamily="18" charset="0"/>
              </a:rPr>
              <a:t>ZoMP</a:t>
            </a:r>
            <a:endParaRPr lang="cs-CZ" sz="2800" dirty="0">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2800" dirty="0">
                <a:latin typeface="Times New Roman" panose="02020603050405020304" pitchFamily="18" charset="0"/>
                <a:ea typeface="Times New Roman" panose="02020603050405020304" pitchFamily="18" charset="0"/>
              </a:rPr>
              <a:t>Sazba poplatku ze psů činí až 1 500 Kč za kalendářní rok a jednoho psa. </a:t>
            </a:r>
            <a:r>
              <a:rPr lang="cs-CZ" sz="2800" b="1" dirty="0">
                <a:latin typeface="Times New Roman" panose="02020603050405020304" pitchFamily="18" charset="0"/>
                <a:ea typeface="Times New Roman" panose="02020603050405020304" pitchFamily="18" charset="0"/>
              </a:rPr>
              <a:t>Sazba poplatku ze psů za psa, jehož držitelem je osoba starší 65 let, činí až 200 Kč za kalendářní rok. U druhého a každého dalšího psa může sazba poplatku ze psů činit až o 50 % více, než činí horní hranice poplatku podle věty první nebo druhé.</a:t>
            </a:r>
            <a:r>
              <a:rPr lang="cs-CZ" sz="2800" dirty="0">
                <a:latin typeface="Times New Roman" panose="02020603050405020304" pitchFamily="18" charset="0"/>
                <a:ea typeface="Times New Roman" panose="02020603050405020304" pitchFamily="18" charset="0"/>
              </a:rPr>
              <a:t> V případě </a:t>
            </a:r>
            <a:r>
              <a:rPr lang="cs-CZ" sz="2800" b="1" dirty="0">
                <a:latin typeface="Times New Roman" panose="02020603050405020304" pitchFamily="18" charset="0"/>
                <a:ea typeface="Times New Roman" panose="02020603050405020304" pitchFamily="18" charset="0"/>
              </a:rPr>
              <a:t>trvání poplatkové povinnosti</a:t>
            </a:r>
            <a:r>
              <a:rPr lang="cs-CZ" sz="2800" dirty="0">
                <a:latin typeface="Times New Roman" panose="02020603050405020304" pitchFamily="18" charset="0"/>
                <a:ea typeface="Times New Roman" panose="02020603050405020304" pitchFamily="18" charset="0"/>
              </a:rPr>
              <a:t> po dobu kratší než jeden rok se platí poplatek v poměrné výši, která odpovídá počtu i započatých kalendářních měsíců.</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937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8917E7-768B-4EC7-B145-88CB0588BB2A}"/>
              </a:ext>
            </a:extLst>
          </p:cNvPr>
          <p:cNvSpPr/>
          <p:nvPr/>
        </p:nvSpPr>
        <p:spPr>
          <a:xfrm>
            <a:off x="1796716" y="346229"/>
            <a:ext cx="10026316" cy="5016758"/>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Cílem úpravy mělo být odstranění pochybností z praxe, a sice zda nárok na využití snížené sazby poplatku ze psů má i poplatník v případě souběhu invalidního, starobního, vdovského nebo vdoveckého důchodu.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Stejně tak nastávaly v praxi pochybnosti o tom, zda lze snížení poplatku aplikovat na osoby, které mají jednorázový mimořádný příjem, bez ohledu na to, jak významnou část jeho příjmů tvoří (například odměna za činnost člena volební komise).</a:t>
            </a:r>
            <a:endParaRPr lang="cs-CZ" sz="3200" dirty="0"/>
          </a:p>
        </p:txBody>
      </p:sp>
    </p:spTree>
    <p:extLst>
      <p:ext uri="{BB962C8B-B14F-4D97-AF65-F5344CB8AC3E}">
        <p14:creationId xmlns:p14="http://schemas.microsoft.com/office/powerpoint/2010/main" val="74113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5E08D28-32EE-402E-8F08-44C71A42A47E}"/>
              </a:ext>
            </a:extLst>
          </p:cNvPr>
          <p:cNvSpPr txBox="1"/>
          <p:nvPr/>
        </p:nvSpPr>
        <p:spPr>
          <a:xfrm>
            <a:off x="838899" y="755009"/>
            <a:ext cx="10821798" cy="4678204"/>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Základní poplatkové období je tak stanoveno na kalendářní rok. V případě držby psa po kratší dobu je možné vybrat poplatek v poměrné výši odpovídající počtu měsíců (i započatém), kdy měl poplatník psa fakticky v držení.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Stejně tak bude postupováno, pokud se poplatník v průběhu roku odstěhuje nebo změní sídlo.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Pokud správce poplatku vybral poplatek za celý kalendářní rok a nastanou výše uvedené skutečnosti, pak se rozdíl stává přeplatkem a dále se postupuje podle daňového řádu.</a:t>
            </a:r>
          </a:p>
        </p:txBody>
      </p:sp>
    </p:spTree>
    <p:extLst>
      <p:ext uri="{BB962C8B-B14F-4D97-AF65-F5344CB8AC3E}">
        <p14:creationId xmlns:p14="http://schemas.microsoft.com/office/powerpoint/2010/main" val="378385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97A7C90-DCF6-479D-889D-E6EE71EB13F3}"/>
              </a:ext>
            </a:extLst>
          </p:cNvPr>
          <p:cNvSpPr txBox="1"/>
          <p:nvPr/>
        </p:nvSpPr>
        <p:spPr>
          <a:xfrm>
            <a:off x="1216404" y="321970"/>
            <a:ext cx="10603684" cy="7109639"/>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Ministerstvo financí na obdobnou otázku odpovídá,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"místní poplatek ve výši snížené sazby zaplatí poplatník až v následujícím poplatkovém období. Důvodem je skutečnost, že sazba poplatku ze psů je pevně stanovena na celý kalendářní rok. Možnost zaplatit poplatek v poměrné výši je možné pouze v případě trvání poplatkové povinnosti po dobu kratší než jeden rok (viz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ust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 2 odst. 3 zákona o místních poplatcích) a při změně místa přihlášení fyzické osoby nebo změně sídla právnické osoby (viz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ust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 2 odst. 4 zákona o místních poplatcích)." </a:t>
            </a:r>
          </a:p>
          <a:p>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MINISTERSTVO FINANCÍ. MP/03/2020 –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Poplatek ze psů – Uplatnění snížené sazby pro osoby starší 65 let</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[online]. [cit. 22. 3. 2020]. Dostupné z:</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https://www.mfcr.cz/cs/</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verejny</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-sektor/dane/</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mistni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spravni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soudni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-poplatky/</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odpovedi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-na-dotazy/2020/mp-03-2020--poplatek-ze-psu--uplatneni-s-37261.</a:t>
            </a:r>
          </a:p>
          <a:p>
            <a:endParaRPr lang="cs-CZ" sz="3200" dirty="0">
              <a:latin typeface="Times New Roman" panose="02020603050405020304" pitchFamily="18" charset="0"/>
              <a:cs typeface="Times New Roman" panose="02020603050405020304" pitchFamily="18" charset="0"/>
            </a:endParaRPr>
          </a:p>
          <a:p>
            <a:endParaRPr lang="cs-CZ" sz="3200" dirty="0"/>
          </a:p>
        </p:txBody>
      </p:sp>
    </p:spTree>
    <p:extLst>
      <p:ext uri="{BB962C8B-B14F-4D97-AF65-F5344CB8AC3E}">
        <p14:creationId xmlns:p14="http://schemas.microsoft.com/office/powerpoint/2010/main" val="116354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7C75106-2796-4D67-877B-6B0347ADDC95}"/>
              </a:ext>
            </a:extLst>
          </p:cNvPr>
          <p:cNvSpPr txBox="1"/>
          <p:nvPr/>
        </p:nvSpPr>
        <p:spPr>
          <a:xfrm>
            <a:off x="1686187" y="674400"/>
            <a:ext cx="9848675" cy="550920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Úpravy, které se promítly do novely zákona, sice odstranily některé pochybnosti, které z praxe vycházely, ale nové pochybnosti vytvořily. Dokazuje to, například argumentace správců poplatků z praxe: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Člověk, který se narodí 1. 1. bude platit za psa v daném roce stejnou částku jako</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ten, který se se narodil 30. 12. Co když před svými 65. narozeninami poplatník odhlásí psa a po 65. narozeninách jej zase přihlásí. Správce poplatku má přístup do základních registrů, nebo v jeho programech je možné vygenerovat všechny osoby, kterým v daném roce bude 65 let apod</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78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32EEFCF-596F-4BCA-8095-14ABC61B6B31}"/>
              </a:ext>
            </a:extLst>
          </p:cNvPr>
          <p:cNvSpPr txBox="1"/>
          <p:nvPr/>
        </p:nvSpPr>
        <p:spPr>
          <a:xfrm>
            <a:off x="595618" y="0"/>
            <a:ext cx="11467751"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 diskuzí odborné veřejnosti vyplývá, že i pro ni je toto ustanovení nejasné a důvodová zpráva tento stav také neřeší. Poplatková povinnost sice stále trvá po celý rok (viz výše metodika MF), ale v průběhu roku může nastat naznačená právní skutečnost, tedy změna sazby dosažení 65 let a tím i nároku na sníženou sazbu poplatku. Ustanovení tak není jednoznačně vykládáno ani odbornou veřejností, jak se k tomu má postavit laik (tedy poplatkový subjekt). V případě, kdy takový poplatník přijde do 15 dnů nahlásit změnu (dosažení věku 65 let, s poukazem na výše uvedené) a uplatňuje nárok na sníženou sazbu, by podle názoru autora měl správce poplatku vyřešit v rámci správního uvážení tzv. předběžnou otázkou. </a:t>
            </a:r>
          </a:p>
          <a:p>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600" dirty="0">
                <a:effectLst/>
                <a:latin typeface="Calibri" panose="020F0502020204030204" pitchFamily="34" charset="0"/>
                <a:ea typeface="Times New Roman" panose="02020603050405020304" pitchFamily="18" charset="0"/>
                <a:cs typeface="Times New Roman" panose="02020603050405020304" pitchFamily="18" charset="0"/>
              </a:rPr>
              <a:t>§ 99 odst. 1, věta první zákona č. 280/2009 Sb., </a:t>
            </a:r>
            <a:r>
              <a:rPr lang="cs-CZ" sz="1600" i="1" dirty="0">
                <a:effectLst/>
                <a:latin typeface="Calibri" panose="020F0502020204030204" pitchFamily="34" charset="0"/>
                <a:ea typeface="Times New Roman" panose="02020603050405020304" pitchFamily="18" charset="0"/>
                <a:cs typeface="Times New Roman" panose="02020603050405020304" pitchFamily="18" charset="0"/>
              </a:rPr>
              <a:t>daňový řád</a:t>
            </a: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600" i="1" dirty="0">
                <a:effectLst/>
                <a:latin typeface="Calibri" panose="020F0502020204030204" pitchFamily="34" charset="0"/>
                <a:ea typeface="Times New Roman" panose="02020603050405020304" pitchFamily="18" charset="0"/>
                <a:cs typeface="Times New Roman" panose="02020603050405020304" pitchFamily="18" charset="0"/>
              </a:rPr>
              <a:t>„Vyskytne-li se v řízení otázka, o které již pravomocně rozhodl příslušný orgán veřejné moci, je správce daně takovým rozhodnutím vázán. Ostatní otázky, o nichž přísluší rozhodnout jinému orgánu veřejné moci, může správce daně posoudit sám.“</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86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0DF35F8-F9E1-4F0D-9951-4D14F1DD2F1E}"/>
              </a:ext>
            </a:extLst>
          </p:cNvPr>
          <p:cNvSpPr txBox="1"/>
          <p:nvPr/>
        </p:nvSpPr>
        <p:spPr>
          <a:xfrm>
            <a:off x="1456190" y="349737"/>
            <a:ext cx="10523289" cy="6155531"/>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Měl by se aplikovat princip</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mitius</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 zásada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pro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libertate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Pokud totiž zákonodárce selže při přijímání daňových předpisů (zde i místní poplatky) z pohledu jejich jednoznačnosti a jsou možné dva či více různých výkladů jednotlivého zákonného ustanovení či jejich spojení i z pohledu laika (což by se samozřejmě nemělo stávat), může se daňový (poplatkový) subjekt řídit tím, který je pro něj výhodnější. </a:t>
            </a:r>
          </a:p>
          <a:p>
            <a:pPr algn="just">
              <a:spcAft>
                <a:spcPts val="600"/>
              </a:spcAft>
            </a:pPr>
            <a:endParaRPr lang="cs-CZ" sz="3200" i="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3200" i="1" dirty="0">
                <a:latin typeface="Calibri" panose="020F0502020204030204" pitchFamily="34" charset="0"/>
                <a:ea typeface="Times New Roman" panose="02020603050405020304" pitchFamily="18" charset="0"/>
                <a:cs typeface="Times New Roman" panose="02020603050405020304" pitchFamily="18" charset="0"/>
              </a:rPr>
              <a:t>(*</a:t>
            </a:r>
            <a:r>
              <a:rPr lang="cs-CZ" sz="3200" i="1" dirty="0">
                <a:effectLst/>
                <a:latin typeface="Calibri" panose="020F0502020204030204" pitchFamily="34" charset="0"/>
                <a:ea typeface="Times New Roman" panose="02020603050405020304" pitchFamily="18" charset="0"/>
                <a:cs typeface="Times New Roman" panose="02020603050405020304" pitchFamily="18" charset="0"/>
              </a:rPr>
              <a:t>v pochybnostech mírněji a v pochybnostech ve prospěch nositele základních práv).</a:t>
            </a:r>
            <a:endParaRPr lang="cs-CZ"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3200" dirty="0"/>
          </a:p>
        </p:txBody>
      </p:sp>
    </p:spTree>
    <p:extLst>
      <p:ext uri="{BB962C8B-B14F-4D97-AF65-F5344CB8AC3E}">
        <p14:creationId xmlns:p14="http://schemas.microsoft.com/office/powerpoint/2010/main" val="194574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429F87-A76F-4CF0-B07D-F9F7809B8636}"/>
              </a:ext>
            </a:extLst>
          </p:cNvPr>
          <p:cNvSpPr txBox="1"/>
          <p:nvPr/>
        </p:nvSpPr>
        <p:spPr>
          <a:xfrm>
            <a:off x="912651" y="362032"/>
            <a:ext cx="10366697" cy="6232475"/>
          </a:xfrm>
          <a:prstGeom prst="rect">
            <a:avLst/>
          </a:prstGeom>
          <a:noFill/>
        </p:spPr>
        <p:txBody>
          <a:bodyPr wrap="square">
            <a:spAutoFit/>
          </a:bodyPr>
          <a:lstStyle/>
          <a:p>
            <a:pPr algn="just">
              <a:spcAft>
                <a:spcPts val="600"/>
              </a:spcAft>
            </a:pP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V konfliktu dvou výkladů, z nichž oba jsou možné a z určitých úhlů pohledu rozumné a nikoli nepřesvědčivé, a přitom vedou k odlišným závěrům, nutno vzhledem k okolnosti, že se jedná o výklad norem daňového práva hmotného, zakládajících povinnost soukromé osoby poskytnout státu plnění, dát z důvodu ochrany ústavních principů právní jistoty a předvídatelnosti právní regulace přednost tomu z nich, který je ve prospěch soukromé osoby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ea typeface="Times New Roman" panose="02020603050405020304" pitchFamily="18" charset="0"/>
                <a:cs typeface="Times New Roman" panose="02020603050405020304" pitchFamily="18" charset="0"/>
              </a:rPr>
              <a:t>Rozsudek Nejvyššího správního soudu ze den 16.10.2008 č.j. 7 </a:t>
            </a:r>
            <a:r>
              <a:rPr lang="cs-CZ" sz="1800" dirty="0" err="1">
                <a:latin typeface="Times New Roman" panose="02020603050405020304" pitchFamily="18" charset="0"/>
                <a:ea typeface="Times New Roman" panose="02020603050405020304" pitchFamily="18" charset="0"/>
                <a:cs typeface="Times New Roman" panose="02020603050405020304" pitchFamily="18" charset="0"/>
              </a:rPr>
              <a:t>Afs</a:t>
            </a:r>
            <a:r>
              <a:rPr lang="cs-CZ" sz="1800" dirty="0">
                <a:latin typeface="Times New Roman" panose="02020603050405020304" pitchFamily="18" charset="0"/>
                <a:ea typeface="Times New Roman" panose="02020603050405020304" pitchFamily="18" charset="0"/>
                <a:cs typeface="Times New Roman" panose="02020603050405020304" pitchFamily="18" charset="0"/>
              </a:rPr>
              <a:t> 54/2006.</a:t>
            </a: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Na základě výše uvedeného zastávám názor, že správce poplatku by měl:</a:t>
            </a:r>
          </a:p>
        </p:txBody>
      </p:sp>
    </p:spTree>
    <p:extLst>
      <p:ext uri="{BB962C8B-B14F-4D97-AF65-F5344CB8AC3E}">
        <p14:creationId xmlns:p14="http://schemas.microsoft.com/office/powerpoint/2010/main" val="380236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77D8D3E-2E72-4027-8A27-C8B56BF75146}"/>
              </a:ext>
            </a:extLst>
          </p:cNvPr>
          <p:cNvSpPr txBox="1"/>
          <p:nvPr/>
        </p:nvSpPr>
        <p:spPr>
          <a:xfrm>
            <a:off x="1266738" y="520118"/>
            <a:ext cx="10192623" cy="467820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 uvést na úřední desce, že povinnost ohlásit údaj rozhodný pro stanovení poplatku (věk 65 let) nebo jeho změnu se na poplatníky nevztahuje, neboť správce poplatku může toto automatizovaným způsobem zjistit z rejstříků nebo evidencí, do nichž má zřízen automatizovaný přístup,</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b) sám vypočítat předpis za roční poplatek tak, že zohlední poměrné části za plnou sazbu a sníženou sazbu,</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c) informuje jednotlivé poplatkové subjekty o aktuální výši poplatku.</a:t>
            </a:r>
          </a:p>
        </p:txBody>
      </p:sp>
    </p:spTree>
    <p:extLst>
      <p:ext uri="{BB962C8B-B14F-4D97-AF65-F5344CB8AC3E}">
        <p14:creationId xmlns:p14="http://schemas.microsoft.com/office/powerpoint/2010/main" val="220054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AB12A12-8425-4C6C-A61C-5CFC5D8CF1C3}"/>
              </a:ext>
            </a:extLst>
          </p:cNvPr>
          <p:cNvSpPr txBox="1"/>
          <p:nvPr/>
        </p:nvSpPr>
        <p:spPr>
          <a:xfrm>
            <a:off x="1283516" y="800124"/>
            <a:ext cx="9806729" cy="2539157"/>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Pro právní jistotu a jednodušší zpracování tohoto poplatku je doporučováno vyřešit tuto otázku v OZV obcí ustanovením, které určí sníženou sazbu již osobám, kterým v rozhodném období (v daném roce) bude 65 let.</a:t>
            </a: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cs-CZ"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69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78313"/>
          </a:xfrm>
          <a:prstGeom prst="rect">
            <a:avLst/>
          </a:prstGeom>
        </p:spPr>
        <p:txBody>
          <a:bodyPr wrap="square">
            <a:spAutoFit/>
          </a:bodyPr>
          <a:lstStyle/>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Občan</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(podnikatel) </a:t>
            </a:r>
            <a:r>
              <a:rPr lang="cs-CZ" sz="3600" b="1" dirty="0">
                <a:solidFill>
                  <a:schemeClr val="dk1"/>
                </a:solidFill>
                <a:latin typeface="Times New Roman" panose="02020603050405020304" pitchFamily="18" charset="0"/>
                <a:ea typeface="Century Gothic"/>
                <a:cs typeface="Times New Roman" panose="02020603050405020304" pitchFamily="18" charset="0"/>
                <a:sym typeface="Century Gothic"/>
              </a:rPr>
              <a:t>může činit </a:t>
            </a:r>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všechno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co není zákonem zakázáno</a:t>
            </a:r>
            <a:endParaRPr lang="cs-CZ" sz="3600" dirty="0">
              <a:latin typeface="Times New Roman" panose="02020603050405020304" pitchFamily="18" charset="0"/>
              <a:cs typeface="Times New Roman" panose="02020603050405020304" pitchFamily="18" charset="0"/>
            </a:endParaRPr>
          </a:p>
          <a:p>
            <a:pPr lvl="0"/>
            <a:endPar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Občan</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(podnikatel) </a:t>
            </a:r>
            <a:r>
              <a:rPr lang="cs-CZ" sz="3600" b="1" dirty="0">
                <a:solidFill>
                  <a:schemeClr val="dk1"/>
                </a:solidFill>
                <a:latin typeface="Times New Roman" panose="02020603050405020304" pitchFamily="18" charset="0"/>
                <a:ea typeface="Century Gothic"/>
                <a:cs typeface="Times New Roman" panose="02020603050405020304" pitchFamily="18" charset="0"/>
                <a:sym typeface="Century Gothic"/>
              </a:rPr>
              <a:t>nesmí být nucen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činit, co zákon neukládá</a:t>
            </a:r>
            <a:endParaRPr lang="cs-CZ" sz="3600" dirty="0">
              <a:latin typeface="Times New Roman" panose="02020603050405020304" pitchFamily="18" charset="0"/>
              <a:cs typeface="Times New Roman" panose="02020603050405020304" pitchFamily="18" charset="0"/>
            </a:endParaRPr>
          </a:p>
          <a:p>
            <a:pPr lvl="0"/>
            <a:endPar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Stát</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(úřední osoba) </a:t>
            </a:r>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nesmí nic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co zákon výslovně nestanoví a to jen a právě tím způsobem, který stanoví zákon.</a:t>
            </a:r>
            <a:endParaRPr lang="cs-C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1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321733" y="321734"/>
            <a:ext cx="11684000" cy="649408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U </a:t>
            </a:r>
            <a:r>
              <a:rPr lang="cs-CZ" sz="3200" b="1" dirty="0">
                <a:solidFill>
                  <a:srgbClr val="FF0000"/>
                </a:solidFill>
                <a:latin typeface="Times New Roman" panose="02020603050405020304" pitchFamily="18" charset="0"/>
                <a:cs typeface="Times New Roman" panose="02020603050405020304" pitchFamily="18" charset="0"/>
                <a:sym typeface="Arial"/>
              </a:rPr>
              <a:t>druhého a každého dalšího psa</a:t>
            </a:r>
            <a:r>
              <a:rPr lang="cs-CZ" sz="3200" dirty="0">
                <a:solidFill>
                  <a:srgbClr val="000000"/>
                </a:solidFill>
                <a:latin typeface="Times New Roman" panose="02020603050405020304" pitchFamily="18" charset="0"/>
                <a:cs typeface="Times New Roman" panose="02020603050405020304" pitchFamily="18" charset="0"/>
                <a:sym typeface="Arial"/>
              </a:rPr>
              <a:t> může obec horní hranici sazby zvýšit až o 50 %, tj. v případě „základní“ sazby může maximální výše místního poplatku dosáhnout až 2 250 Kč za kalendářní rok a jednoho psa, zatímco u „snížené“ sazby může maximální výše místního poplatku dosáhnout až 300 Kč za kalendářní rok a jednoho psa. </a:t>
            </a:r>
            <a:endParaRPr sz="32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3200" dirty="0">
              <a:solidFill>
                <a:srgbClr val="000000"/>
              </a:solidFill>
              <a:latin typeface="Times New Roman" panose="02020603050405020304" pitchFamily="18" charset="0"/>
              <a:cs typeface="Times New Roman" panose="02020603050405020304" pitchFamily="18" charset="0"/>
              <a:sym typeface="Arial"/>
            </a:endParaRPr>
          </a:p>
          <a:p>
            <a:pPr marL="0" marR="0" lvl="0" indent="0" algn="just"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Zákon č. 565/1990 Sb. nebrání tomu, aby </a:t>
            </a:r>
            <a:r>
              <a:rPr lang="cs-CZ" sz="3200" b="1" dirty="0">
                <a:solidFill>
                  <a:srgbClr val="FF0000"/>
                </a:solidFill>
                <a:latin typeface="Times New Roman" panose="02020603050405020304" pitchFamily="18" charset="0"/>
                <a:cs typeface="Times New Roman" panose="02020603050405020304" pitchFamily="18" charset="0"/>
                <a:sym typeface="Arial"/>
              </a:rPr>
              <a:t>obec stanovila jiné (vyšší) sazby místního poplatku ze psů pro některou, přesně specifikovanou, skupinu držitelů psů</a:t>
            </a:r>
            <a:r>
              <a:rPr lang="cs-CZ" sz="3200" dirty="0">
                <a:solidFill>
                  <a:srgbClr val="000000"/>
                </a:solidFill>
                <a:latin typeface="Times New Roman" panose="02020603050405020304" pitchFamily="18" charset="0"/>
                <a:cs typeface="Times New Roman" panose="02020603050405020304" pitchFamily="18" charset="0"/>
                <a:sym typeface="Arial"/>
              </a:rPr>
              <a:t> (např. pro ty, kteří psy používají k výkonu podnikatelské činnosti), ale za podmínky, že budou zároveň respektovány maximální výše sazeb místních poplatků stanovených zákonem.</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3C2A463-AE7D-445C-A800-5F378B98CEDF}"/>
              </a:ext>
            </a:extLst>
          </p:cNvPr>
          <p:cNvSpPr txBox="1"/>
          <p:nvPr/>
        </p:nvSpPr>
        <p:spPr>
          <a:xfrm>
            <a:off x="1294002" y="676432"/>
            <a:ext cx="10408640" cy="3539430"/>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Testík:</a:t>
            </a: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Člen mysliveckého sboru (který je uživatelem honitby) přijde přihlásit dva nové psy, z nichž jeden splňuje podmínky osvobození a druhý nikoliv. Podle zákona je možné poplatek druhého a dalšího psa navýšit o 50 %. Správce poplatku má na výběr, který ze psů bude ten „druhý“, tedy ten dražší. </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56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08601DA-DDAB-4E7C-9668-5B316EBFB13D}"/>
              </a:ext>
            </a:extLst>
          </p:cNvPr>
          <p:cNvSpPr txBox="1"/>
          <p:nvPr/>
        </p:nvSpPr>
        <p:spPr>
          <a:xfrm>
            <a:off x="1098958" y="1089898"/>
            <a:ext cx="10805020" cy="4678204"/>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Správné rozhodnutí musí vycházet právě z výše uvedených zásad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mitius</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pro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libertate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 jako „dražšího“ psa určit toho, který je osvobozen od poplatku. </a:t>
            </a:r>
          </a:p>
          <a:p>
            <a:pPr>
              <a:spcAft>
                <a:spcPts val="600"/>
              </a:spcAft>
            </a:pP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Jiná situace ale vznikne, kdy takový poplatník (myslivec) přihlásí nejprve psa do honitby (ten je osvobozen od poplatku) a například po půl roce svého druhého psa, který není určen do honitby. Tady nemá správce daně na výběr a jde z časového hlediska o druhého psa a je navýšena sazba až o 50 %.</a:t>
            </a:r>
          </a:p>
        </p:txBody>
      </p:sp>
    </p:spTree>
    <p:extLst>
      <p:ext uri="{BB962C8B-B14F-4D97-AF65-F5344CB8AC3E}">
        <p14:creationId xmlns:p14="http://schemas.microsoft.com/office/powerpoint/2010/main" val="3874037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2C797B3-F534-4F85-9AF2-03BCA74E55BE}"/>
              </a:ext>
            </a:extLst>
          </p:cNvPr>
          <p:cNvSpPr/>
          <p:nvPr/>
        </p:nvSpPr>
        <p:spPr>
          <a:xfrm>
            <a:off x="481262" y="454604"/>
            <a:ext cx="11036970" cy="5816977"/>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 2 odst. 4) </a:t>
            </a:r>
            <a:r>
              <a:rPr lang="cs-CZ" sz="3200" dirty="0" err="1">
                <a:latin typeface="Times New Roman" panose="02020603050405020304" pitchFamily="18" charset="0"/>
                <a:ea typeface="Times New Roman" panose="02020603050405020304" pitchFamily="18" charset="0"/>
              </a:rPr>
              <a:t>ZoMP</a:t>
            </a:r>
            <a:endParaRPr lang="cs-CZ" sz="3200" dirty="0">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Poplatek ze psů platí držitel obci příslušné podle </a:t>
            </a:r>
            <a:r>
              <a:rPr lang="cs-CZ" sz="3200" b="1" dirty="0">
                <a:latin typeface="Times New Roman" panose="02020603050405020304" pitchFamily="18" charset="0"/>
                <a:ea typeface="Times New Roman" panose="02020603050405020304" pitchFamily="18" charset="0"/>
              </a:rPr>
              <a:t>svého místa</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a:t>
            </a:r>
            <a:r>
              <a:rPr lang="cs-CZ" sz="3200" b="1" dirty="0">
                <a:latin typeface="Times New Roman" panose="02020603050405020304" pitchFamily="18" charset="0"/>
                <a:ea typeface="Times New Roman" panose="02020603050405020304" pitchFamily="18" charset="0"/>
              </a:rPr>
              <a:t>sídla.</a:t>
            </a:r>
            <a:r>
              <a:rPr lang="cs-CZ" sz="3200" dirty="0">
                <a:latin typeface="Times New Roman" panose="02020603050405020304" pitchFamily="18" charset="0"/>
                <a:ea typeface="Times New Roman" panose="02020603050405020304" pitchFamily="18" charset="0"/>
              </a:rPr>
              <a:t>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nebo sídla </a:t>
            </a:r>
            <a:r>
              <a:rPr lang="cs-CZ" sz="3200" dirty="0">
                <a:latin typeface="Times New Roman" panose="02020603050405020304" pitchFamily="18" charset="0"/>
                <a:ea typeface="Times New Roman" panose="02020603050405020304" pitchFamily="18" charset="0"/>
              </a:rPr>
              <a:t>platí držitel psa poplatek od počátku kalendářního měsíce následujícího po měsíci, ve kterém změna nastala, nově příslušné obci.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sídla platí pro výpočet poměrné výše poplatku obdobně odstavec 3.</a:t>
            </a:r>
            <a:endParaRPr lang="cs-CZ" sz="3200"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 návaznosti na úpravu § 2 odst. 1, kdy byli mezi držitele psů nově zařazeni i cizinci, se sjednocuje terminologie tak, aby byla s touto úpravou v souladu.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615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77ED67E-55A5-4AEE-A57F-5146E0DFBF48}"/>
              </a:ext>
            </a:extLst>
          </p:cNvPr>
          <p:cNvSpPr txBox="1"/>
          <p:nvPr/>
        </p:nvSpPr>
        <p:spPr>
          <a:xfrm>
            <a:off x="1403059" y="570045"/>
            <a:ext cx="10240860" cy="5016758"/>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Při změně přihlášení pak platí poměrnou výši poplatku od následujícího měsíce nově příslušné obci. Nastává ale i situace, kdy se poplatník stěhuje v katastru jedné obce. Některé města mají sazbu poplatku za psa ještě rozdělenou například na panelové domy (vyšší sazba) a rodinné domy (nižší sazba). </a:t>
            </a: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tomto případě by tedy měl správce poplatku postupovat obdobně, jak bylo popsáno výše ohledně změny sazby u dovršení věku 65 let.</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86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10CE79A-576A-3626-D72A-5E492E283F9C}"/>
              </a:ext>
            </a:extLst>
          </p:cNvPr>
          <p:cNvSpPr txBox="1"/>
          <p:nvPr/>
        </p:nvSpPr>
        <p:spPr>
          <a:xfrm>
            <a:off x="1189607" y="0"/>
            <a:ext cx="11002393" cy="6447919"/>
          </a:xfrm>
          <a:prstGeom prst="rect">
            <a:avLst/>
          </a:prstGeom>
          <a:noFill/>
        </p:spPr>
        <p:txBody>
          <a:bodyPr wrap="square">
            <a:spAutoFit/>
          </a:bodyPr>
          <a:lstStyle/>
          <a:p>
            <a:pPr lvl="0" algn="ctr">
              <a:spcBef>
                <a:spcPts val="1200"/>
              </a:spcBef>
            </a:pPr>
            <a:r>
              <a:rPr lang="cs-CZ" sz="2800" dirty="0">
                <a:effectLst/>
                <a:latin typeface="Times New Roman" panose="02020603050405020304" pitchFamily="18" charset="0"/>
                <a:ea typeface="Times New Roman" panose="02020603050405020304" pitchFamily="18" charset="0"/>
              </a:rPr>
              <a:t>§ 2</a:t>
            </a:r>
          </a:p>
          <a:p>
            <a:pPr indent="269875" algn="just">
              <a:spcBef>
                <a:spcPts val="1200"/>
              </a:spcBef>
            </a:pPr>
            <a:r>
              <a:rPr lang="cs-CZ" sz="2800" b="1" dirty="0">
                <a:effectLst/>
                <a:latin typeface="Times New Roman" panose="02020603050405020304" pitchFamily="18" charset="0"/>
                <a:ea typeface="Times New Roman" panose="02020603050405020304" pitchFamily="18" charset="0"/>
              </a:rPr>
              <a:t>(5) Poplatkovým obdobím poplatku ze psů je kalendářní rok.</a:t>
            </a:r>
            <a:endParaRPr lang="cs-CZ" sz="2800" dirty="0">
              <a:effectLst/>
              <a:latin typeface="Times New Roman" panose="02020603050405020304" pitchFamily="18" charset="0"/>
              <a:ea typeface="Times New Roman" panose="02020603050405020304" pitchFamily="18" charset="0"/>
            </a:endParaRPr>
          </a:p>
          <a:p>
            <a:pPr algn="just">
              <a:spcBef>
                <a:spcPts val="600"/>
              </a:spcBef>
              <a:spcAft>
                <a:spcPts val="600"/>
              </a:spcAft>
            </a:pPr>
            <a:endParaRPr lang="cs-CZ"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Poplatkovým obdobím poplatku ze psů je kalendářní rok již podle stávající právní úpravy. Tato skutečnost není v zákoně o místních poplatcích výslovně vyjádřena, ale vyplývá pouze z obsahu § 2 odst. 3, na rozdíl od obdobné právní úpravy podle § 10o odst. 1, jež výslovně stanoví poplatkové období u poplatků za komunální odpad.</a:t>
            </a:r>
          </a:p>
          <a:p>
            <a:pPr algn="just">
              <a:spcBef>
                <a:spcPts val="600"/>
              </a:spcBef>
              <a:spcAft>
                <a:spcPts val="600"/>
              </a:spcAft>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 návaznosti na úpravy procesních ustanovení, kdy se pro účely počítání běhu lhůty pro stanovení poplatku rozlišuje mezi místními poplatky, jejichž poplatkovým obdobím je kalendářní rok, a ostatními místními poplatky, se navrhuje poplatkové období poplatku ze psů vymezit výslovně, aby právní úprava nevedla k pochybám, zda se tato procesní ustanovení vztahují pouze na poplatky za komunální odpad, nebo zda dopadají i na poplatek ze psů. </a:t>
            </a:r>
          </a:p>
        </p:txBody>
      </p:sp>
    </p:spTree>
    <p:extLst>
      <p:ext uri="{BB962C8B-B14F-4D97-AF65-F5344CB8AC3E}">
        <p14:creationId xmlns:p14="http://schemas.microsoft.com/office/powerpoint/2010/main" val="2304482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D0BD503-F2C6-4088-8C6E-6D3E3FE3D380}"/>
              </a:ext>
            </a:extLst>
          </p:cNvPr>
          <p:cNvSpPr txBox="1"/>
          <p:nvPr/>
        </p:nvSpPr>
        <p:spPr>
          <a:xfrm>
            <a:off x="1149292" y="210026"/>
            <a:ext cx="10486238" cy="664797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Splatnost poplatku určuje obec obecně závaznou vyhláškou a splatnost není určena zákonem. Může se tak jednat o zálohové plnění, kde například pro rok 2021 je splatnost tohoto poplatku 31. března 2021, nebo také stanovit splatnost po skončení poplatkového období, kdy pro rok 2021 je poplatek splatný až například do 31. ledna 2022.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Obec může určit různé termíny platby pro poplatníky s různě vysokými platbami (například poplatek do 500 Kč splatný do 31. března každého roku a poplatek vyšší než 500 Kč splatný do 30. září každého roku.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Vzhledem k problematickým předpisům, správě a vymáhání poplatku autor nedoporučuje rozdělování poplatku na více splatností v kalendářním roce. </a:t>
            </a:r>
          </a:p>
        </p:txBody>
      </p:sp>
    </p:spTree>
    <p:extLst>
      <p:ext uri="{BB962C8B-B14F-4D97-AF65-F5344CB8AC3E}">
        <p14:creationId xmlns:p14="http://schemas.microsoft.com/office/powerpoint/2010/main" val="2159965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25F4DC2-2EE1-4BBC-B5F3-11F817F7C389}"/>
              </a:ext>
            </a:extLst>
          </p:cNvPr>
          <p:cNvSpPr/>
          <p:nvPr/>
        </p:nvSpPr>
        <p:spPr>
          <a:xfrm>
            <a:off x="834502" y="669796"/>
            <a:ext cx="10937288" cy="3539430"/>
          </a:xfrm>
          <a:prstGeom prst="rect">
            <a:avLst/>
          </a:prstGeom>
        </p:spPr>
        <p:txBody>
          <a:bodyPr wrap="square">
            <a:spAutoFit/>
          </a:bodyPr>
          <a:lstStyle/>
          <a:p>
            <a:pPr algn="ctr"/>
            <a:r>
              <a:rPr lang="cs-CZ" sz="3200" b="1" dirty="0">
                <a:latin typeface="Times New Roman" panose="02020603050405020304" pitchFamily="18" charset="0"/>
                <a:cs typeface="Times New Roman" panose="02020603050405020304" pitchFamily="18" charset="0"/>
              </a:rPr>
              <a:t>Hlava II</a:t>
            </a:r>
            <a:endParaRPr lang="cs-CZ" sz="3200" dirty="0">
              <a:latin typeface="Times New Roman" panose="02020603050405020304" pitchFamily="18" charset="0"/>
              <a:cs typeface="Times New Roman" panose="02020603050405020304" pitchFamily="18" charset="0"/>
            </a:endParaRPr>
          </a:p>
          <a:p>
            <a:pPr algn="ctr"/>
            <a:r>
              <a:rPr lang="cs-CZ" sz="3200" b="1" dirty="0">
                <a:latin typeface="Times New Roman" panose="02020603050405020304" pitchFamily="18" charset="0"/>
                <a:cs typeface="Times New Roman" panose="02020603050405020304" pitchFamily="18" charset="0"/>
              </a:rPr>
              <a:t> Poplatek z pobytu</a:t>
            </a:r>
          </a:p>
          <a:p>
            <a:pPr algn="ct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r>
              <a:rPr lang="cs-CZ" sz="3200" strike="sngStrike" dirty="0">
                <a:latin typeface="Times New Roman" panose="02020603050405020304" pitchFamily="18" charset="0"/>
                <a:ea typeface="Times New Roman" panose="02020603050405020304" pitchFamily="18" charset="0"/>
              </a:rPr>
              <a:t> poplatek za lázeňský nebo rekreační pobyt</a:t>
            </a:r>
          </a:p>
          <a:p>
            <a:pPr marL="1885950" lvl="3" indent="-514350" algn="just">
              <a:buAutoNum type="alphaLcParenR" startAt="5"/>
              <a:tabLst>
                <a:tab pos="269875" algn="l"/>
              </a:tabLst>
            </a:pPr>
            <a:r>
              <a:rPr lang="cs-CZ" sz="3200" strike="sngStrike" dirty="0">
                <a:latin typeface="Times New Roman" panose="02020603050405020304" pitchFamily="18" charset="0"/>
                <a:ea typeface="Times New Roman" panose="02020603050405020304" pitchFamily="18" charset="0"/>
              </a:rPr>
              <a:t>poplatek z ubytovací kapacity,</a:t>
            </a: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p:txBody>
      </p:sp>
      <p:pic>
        <p:nvPicPr>
          <p:cNvPr id="6" name="Obrázek 5">
            <a:extLst>
              <a:ext uri="{FF2B5EF4-FFF2-40B4-BE49-F238E27FC236}">
                <a16:creationId xmlns:a16="http://schemas.microsoft.com/office/drawing/2014/main" id="{5E80095D-48D4-488B-832E-C8F4F1235FF9}"/>
              </a:ext>
            </a:extLst>
          </p:cNvPr>
          <p:cNvPicPr>
            <a:picLocks noChangeAspect="1"/>
          </p:cNvPicPr>
          <p:nvPr/>
        </p:nvPicPr>
        <p:blipFill>
          <a:blip r:embed="rId3"/>
          <a:stretch>
            <a:fillRect/>
          </a:stretch>
        </p:blipFill>
        <p:spPr>
          <a:xfrm>
            <a:off x="3313692" y="3429000"/>
            <a:ext cx="5564616" cy="2759204"/>
          </a:xfrm>
          <a:prstGeom prst="rect">
            <a:avLst/>
          </a:prstGeom>
        </p:spPr>
      </p:pic>
    </p:spTree>
    <p:extLst>
      <p:ext uri="{BB962C8B-B14F-4D97-AF65-F5344CB8AC3E}">
        <p14:creationId xmlns:p14="http://schemas.microsoft.com/office/powerpoint/2010/main" val="1133633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9A5DC4B-82B8-4022-BA92-EAB4AA51936F}"/>
              </a:ext>
            </a:extLst>
          </p:cNvPr>
          <p:cNvSpPr/>
          <p:nvPr/>
        </p:nvSpPr>
        <p:spPr>
          <a:xfrm>
            <a:off x="1736286" y="458956"/>
            <a:ext cx="10122568" cy="6370975"/>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t>
            </a:r>
            <a:endParaRPr lang="cs-CZ" sz="3200" dirty="0">
              <a:latin typeface="Times New Roman" panose="02020603050405020304" pitchFamily="18" charset="0"/>
              <a:ea typeface="Times New Roman" panose="02020603050405020304" pitchFamily="18" charset="0"/>
            </a:endParaRPr>
          </a:p>
          <a:p>
            <a:pPr marL="342900" lvl="0" indent="-342900" algn="ctr">
              <a:spcBef>
                <a:spcPts val="1200"/>
              </a:spcBef>
              <a:buFont typeface="Arial" panose="020B0604020202020204" pitchFamily="34" charset="0"/>
              <a:buChar char=""/>
            </a:pPr>
            <a:r>
              <a:rPr lang="cs-CZ" sz="1800" dirty="0">
                <a:effectLst/>
                <a:latin typeface="Times New Roman" panose="02020603050405020304" pitchFamily="18" charset="0"/>
                <a:ea typeface="Times New Roman" panose="02020603050405020304" pitchFamily="18" charset="0"/>
              </a:rPr>
              <a:t>§ 3</a:t>
            </a:r>
          </a:p>
          <a:p>
            <a:pPr indent="90170" algn="ctr">
              <a:spcBef>
                <a:spcPts val="1200"/>
              </a:spcBef>
            </a:pPr>
            <a:r>
              <a:rPr lang="cs-CZ" sz="2800" b="1" strike="sngStrike" dirty="0">
                <a:effectLst/>
                <a:latin typeface="Times New Roman" panose="02020603050405020304" pitchFamily="18" charset="0"/>
                <a:ea typeface="Times New Roman" panose="02020603050405020304" pitchFamily="18" charset="0"/>
              </a:rPr>
              <a:t>Subjekt</a:t>
            </a:r>
            <a:r>
              <a:rPr lang="cs-CZ" sz="2800" b="1" dirty="0">
                <a:effectLst/>
                <a:latin typeface="Times New Roman" panose="02020603050405020304" pitchFamily="18" charset="0"/>
                <a:ea typeface="Times New Roman" panose="02020603050405020304" pitchFamily="18" charset="0"/>
              </a:rPr>
              <a:t> Poplatník poplatku</a:t>
            </a:r>
          </a:p>
          <a:p>
            <a:r>
              <a:rPr lang="cs-CZ" sz="2800" b="1" dirty="0">
                <a:effectLst/>
                <a:latin typeface="Times New Roman" panose="02020603050405020304" pitchFamily="18" charset="0"/>
                <a:ea typeface="Times New Roman" panose="02020603050405020304" pitchFamily="18" charset="0"/>
              </a:rPr>
              <a:t>Poplatníkem poplatku z pobytu je osoba, která v obci není přihlášená.</a:t>
            </a:r>
            <a:endParaRPr lang="cs-CZ" sz="2800" b="1" dirty="0">
              <a:latin typeface="Times New Roman" panose="02020603050405020304" pitchFamily="18" charset="0"/>
              <a:ea typeface="Times New Roman" panose="02020603050405020304" pitchFamily="18" charset="0"/>
            </a:endParaRPr>
          </a:p>
          <a:p>
            <a:pPr indent="269875" algn="just">
              <a:spcBef>
                <a:spcPts val="1200"/>
              </a:spcBef>
            </a:pP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 důvodu zpřehlednění právní úpravy se v návaznosti na zavedení pojmu „poplatkový subjekt“ navrhuje upravit nadpis § 3 tak, aby v praxi nedocházelo k záměně pojmů „subjekt poplatku“ a „poplatkový subjekt“.</a:t>
            </a:r>
            <a:endParaRPr lang="cs-CZ" sz="2800" dirty="0">
              <a:latin typeface="Times New Roman" panose="02020603050405020304" pitchFamily="18" charset="0"/>
              <a:ea typeface="Times New Roman" panose="02020603050405020304" pitchFamily="18" charset="0"/>
            </a:endParaRPr>
          </a:p>
          <a:p>
            <a:pPr indent="269875" algn="just">
              <a:spcBef>
                <a:spcPts val="1200"/>
              </a:spcBef>
            </a:pPr>
            <a:r>
              <a:rPr lang="cs-CZ" sz="2800" dirty="0">
                <a:latin typeface="Times New Roman" panose="02020603050405020304" pitchFamily="18" charset="0"/>
                <a:ea typeface="Times New Roman" panose="02020603050405020304" pitchFamily="18" charset="0"/>
              </a:rPr>
              <a:t>Subjekt poplatku je základním konstrukčním prvkem, který určuje, kdo má poplatkovou povinnost.</a:t>
            </a:r>
          </a:p>
          <a:p>
            <a:pPr indent="269875" algn="just">
              <a:spcBef>
                <a:spcPts val="1200"/>
              </a:spcBef>
            </a:pPr>
            <a:r>
              <a:rPr lang="cs-CZ" sz="2800" dirty="0">
                <a:latin typeface="Times New Roman" panose="02020603050405020304" pitchFamily="18" charset="0"/>
                <a:ea typeface="Times New Roman" panose="02020603050405020304" pitchFamily="18" charset="0"/>
              </a:rPr>
              <a:t>Poplatníkem poplatku z pobytu je každá fyzická osoba, </a:t>
            </a:r>
            <a:r>
              <a:rPr lang="cs-CZ" sz="2800" b="1" dirty="0">
                <a:latin typeface="Times New Roman" panose="02020603050405020304" pitchFamily="18" charset="0"/>
                <a:ea typeface="Times New Roman" panose="02020603050405020304" pitchFamily="18" charset="0"/>
              </a:rPr>
              <a:t>která není v obci přihlášená (§ 16c)</a:t>
            </a:r>
            <a:r>
              <a:rPr lang="cs-CZ" sz="2800"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5355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7678BAC-4393-4431-8856-62B194E24CC3}"/>
              </a:ext>
            </a:extLst>
          </p:cNvPr>
          <p:cNvSpPr txBox="1"/>
          <p:nvPr/>
        </p:nvSpPr>
        <p:spPr>
          <a:xfrm>
            <a:off x="973123" y="494951"/>
            <a:ext cx="10855354" cy="5170646"/>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Dříve se odborná veřejnost přela také o to, zda člověk, který je trvale hlášen v obci a půjde se ve stejné obci ubytovat do hotelu s „wellness“ službou, bude taktéž platit poplatek z ubytovací kapacity.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Zákonodárce tento spor vyřešil ustanovením, kde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poplatníkem je jen osoba, která v obci není přihlášená</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Formu přihlášení řeší v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 16c, a budou do této kategorie kromě osob s trvalým pobytem patřit i přihlášení cizinci.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Správci poplatku se tak zmenší skupina poplatníků, kteří budou mít přihlášení v obci a zároveň zde budou i ubytováni. </a:t>
            </a:r>
          </a:p>
        </p:txBody>
      </p:sp>
    </p:spTree>
    <p:extLst>
      <p:ext uri="{BB962C8B-B14F-4D97-AF65-F5344CB8AC3E}">
        <p14:creationId xmlns:p14="http://schemas.microsoft.com/office/powerpoint/2010/main" val="222002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159AA76-3C6E-478D-AB19-B4BF415C3879}"/>
              </a:ext>
            </a:extLst>
          </p:cNvPr>
          <p:cNvSpPr/>
          <p:nvPr/>
        </p:nvSpPr>
        <p:spPr>
          <a:xfrm>
            <a:off x="1935332" y="506248"/>
            <a:ext cx="9836458" cy="6232475"/>
          </a:xfrm>
          <a:prstGeom prst="rect">
            <a:avLst/>
          </a:prstGeom>
        </p:spPr>
        <p:txBody>
          <a:bodyPr wrap="square">
            <a:spAutoFit/>
          </a:bodyPr>
          <a:lstStyle/>
          <a:p>
            <a:pPr algn="just">
              <a:spcAft>
                <a:spcPts val="600"/>
              </a:spcAft>
            </a:pPr>
            <a:r>
              <a:rPr lang="cs-CZ" sz="2400" b="1" dirty="0">
                <a:solidFill>
                  <a:srgbClr val="FF0000"/>
                </a:solidFill>
                <a:latin typeface="Times New Roman" panose="02020603050405020304" pitchFamily="18" charset="0"/>
                <a:ea typeface="Times New Roman" panose="02020603050405020304" pitchFamily="18" charset="0"/>
              </a:rPr>
              <a:t>Zákon o místních poplatcích členěn na části a hlavy takto:</a:t>
            </a:r>
          </a:p>
          <a:p>
            <a:pPr algn="just">
              <a:spcAft>
                <a:spcPts val="600"/>
              </a:spcAft>
            </a:pPr>
            <a:endParaRPr lang="cs-CZ" sz="2000" b="1" dirty="0">
              <a:solidFill>
                <a:schemeClr val="tx1"/>
              </a:solidFill>
              <a:latin typeface="Times New Roman" panose="02020603050405020304" pitchFamily="18" charset="0"/>
              <a:ea typeface="Times New Roman" panose="02020603050405020304" pitchFamily="18" charset="0"/>
            </a:endParaRP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ČÁST PRVNÍ(§ 1)</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ČÁST DRUHÁ - POPLATKY(§ 2 - § 10r)</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HLAVA I(§ 2)</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HLAVA II(§ 3 - § 3h)</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HLAVA III(§ 4)</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HLAVA IV(§ 6)</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HLAVA V(§ 10)</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HLAVA VI(§ 10c)</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HLAVA VII - POPLATKY ZA KOMUNÁLNÍ ODPAD(§ 10d - § 10r)</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ČÁST TŘETÍ(§ 11 - § 16b)</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ČÁST ČTVRTÁ - SPOLEČNÁ A ZÁVĚREČNÁ USTANOVENÍ(§ 16c)</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 17</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 18</a:t>
            </a:r>
          </a:p>
          <a:p>
            <a:pPr algn="just">
              <a:spcAft>
                <a:spcPts val="600"/>
              </a:spcAft>
            </a:pPr>
            <a:r>
              <a:rPr lang="cs-CZ" sz="2000" b="1" dirty="0">
                <a:solidFill>
                  <a:schemeClr val="tx1"/>
                </a:solidFill>
                <a:latin typeface="Times New Roman" panose="02020603050405020304" pitchFamily="18" charset="0"/>
                <a:ea typeface="Times New Roman" panose="02020603050405020304" pitchFamily="18" charset="0"/>
              </a:rPr>
              <a:t>Přechodná ustanovení</a:t>
            </a:r>
          </a:p>
        </p:txBody>
      </p:sp>
    </p:spTree>
    <p:extLst>
      <p:ext uri="{BB962C8B-B14F-4D97-AF65-F5344CB8AC3E}">
        <p14:creationId xmlns:p14="http://schemas.microsoft.com/office/powerpoint/2010/main" val="201010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E6607F6-95D5-450B-8BAE-DA0FEEFDFDCA}"/>
              </a:ext>
            </a:extLst>
          </p:cNvPr>
          <p:cNvSpPr txBox="1"/>
          <p:nvPr/>
        </p:nvSpPr>
        <p:spPr>
          <a:xfrm>
            <a:off x="320180" y="265372"/>
            <a:ext cx="11551640" cy="6001643"/>
          </a:xfrm>
          <a:prstGeom prst="rect">
            <a:avLst/>
          </a:prstGeom>
          <a:noFill/>
        </p:spPr>
        <p:txBody>
          <a:bodyPr wrap="square">
            <a:spAutoFit/>
          </a:bodyPr>
          <a:lstStyle/>
          <a:p>
            <a:pPr marL="342900" marR="0" indent="-342900" algn="l"/>
            <a:r>
              <a:rPr lang="cs-CZ" sz="3200" b="0" i="0" dirty="0">
                <a:solidFill>
                  <a:srgbClr val="000000"/>
                </a:solidFill>
                <a:effectLst/>
                <a:latin typeface="Times New Roman" panose="02020603050405020304" pitchFamily="18" charset="0"/>
                <a:cs typeface="Times New Roman" panose="02020603050405020304" pitchFamily="18" charset="0"/>
              </a:rPr>
              <a:t>Možnost používat systémy?</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referenční údaje </a:t>
            </a:r>
            <a:r>
              <a:rPr lang="cs-CZ" sz="3200" b="0" i="0" dirty="0">
                <a:solidFill>
                  <a:srgbClr val="000000"/>
                </a:solidFill>
                <a:effectLst/>
                <a:latin typeface="Times New Roman" panose="02020603050405020304" pitchFamily="18" charset="0"/>
                <a:cs typeface="Times New Roman" panose="02020603050405020304" pitchFamily="18" charset="0"/>
              </a:rPr>
              <a:t>ze základního registru obyvatel (ROB),</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údaje</a:t>
            </a:r>
            <a:r>
              <a:rPr lang="cs-CZ" sz="3200" b="0" i="0" u="none" strike="noStrike" dirty="0">
                <a:solidFill>
                  <a:srgbClr val="000000"/>
                </a:solidFill>
                <a:effectLst/>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z informačního systému evidence obyvatel (ISEO),</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údaje</a:t>
            </a:r>
            <a:r>
              <a:rPr lang="cs-CZ" sz="3200" b="0" i="0" u="none" strike="noStrike" dirty="0">
                <a:solidFill>
                  <a:srgbClr val="000000"/>
                </a:solidFill>
                <a:effectLst/>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z informačního systému cizinců (ISC nebo také CIS).</a:t>
            </a:r>
          </a:p>
          <a:p>
            <a:pPr marL="857250" indent="-342900"/>
            <a:endParaRPr lang="cs-CZ" sz="3200" dirty="0">
              <a:latin typeface="Times New Roman" panose="02020603050405020304" pitchFamily="18" charset="0"/>
              <a:cs typeface="Times New Roman" panose="02020603050405020304" pitchFamily="18" charset="0"/>
            </a:endParaRPr>
          </a:p>
          <a:p>
            <a:pPr marL="857250" indent="-342900"/>
            <a:r>
              <a:rPr lang="cs-CZ" sz="3200" dirty="0">
                <a:latin typeface="Times New Roman" panose="02020603050405020304" pitchFamily="18" charset="0"/>
                <a:cs typeface="Times New Roman" panose="02020603050405020304" pitchFamily="18" charset="0"/>
              </a:rPr>
              <a:t>Příslušníci zemí EU jsou sice po přihlášení evidování v </a:t>
            </a:r>
            <a:r>
              <a:rPr lang="cs-CZ" sz="3200" dirty="0" err="1">
                <a:latin typeface="Times New Roman" panose="02020603050405020304" pitchFamily="18" charset="0"/>
                <a:cs typeface="Times New Roman" panose="02020603050405020304" pitchFamily="18" charset="0"/>
              </a:rPr>
              <a:t>CISu</a:t>
            </a:r>
            <a:r>
              <a:rPr lang="cs-CZ" sz="3200" dirty="0">
                <a:latin typeface="Times New Roman" panose="02020603050405020304" pitchFamily="18" charset="0"/>
                <a:cs typeface="Times New Roman" panose="02020603050405020304" pitchFamily="18" charset="0"/>
              </a:rPr>
              <a:t>, do ROB se však dostávají pouze údaje o těch, kteří si požádali o vydání potvrzení o přechodném pobytu (§ 87a zákona o pobytu cizinců). V systému mohou zůstávat „mrtvé duše“ – ubytovatel má sice povinnost hlásit očekávané datum odjezdu cizince, pokud však ukončí pobyt dříve, nemá ubytovatel povinnost jeho odjezd odhlásit.</a:t>
            </a:r>
          </a:p>
        </p:txBody>
      </p:sp>
    </p:spTree>
    <p:extLst>
      <p:ext uri="{BB962C8B-B14F-4D97-AF65-F5344CB8AC3E}">
        <p14:creationId xmlns:p14="http://schemas.microsoft.com/office/powerpoint/2010/main" val="2018985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B0A1018-8106-44C7-8714-6B734A1652C5}"/>
              </a:ext>
            </a:extLst>
          </p:cNvPr>
          <p:cNvSpPr txBox="1"/>
          <p:nvPr/>
        </p:nvSpPr>
        <p:spPr>
          <a:xfrm>
            <a:off x="738230" y="427839"/>
            <a:ext cx="11333527" cy="6001643"/>
          </a:xfrm>
          <a:prstGeom prst="rect">
            <a:avLst/>
          </a:prstGeom>
          <a:noFill/>
        </p:spPr>
        <p:txBody>
          <a:bodyPr wrap="square">
            <a:spAutoFit/>
          </a:bodyPr>
          <a:lstStyle/>
          <a:p>
            <a:pPr marL="0" marR="0" algn="l"/>
            <a:r>
              <a:rPr lang="cs-CZ" sz="3200" b="1" i="0" dirty="0">
                <a:solidFill>
                  <a:srgbClr val="000000"/>
                </a:solidFill>
                <a:effectLst/>
                <a:latin typeface="Times New Roman" panose="02020603050405020304" pitchFamily="18" charset="0"/>
                <a:cs typeface="Times New Roman" panose="02020603050405020304" pitchFamily="18" charset="0"/>
              </a:rPr>
              <a:t>Kde získat informace:</a:t>
            </a:r>
            <a:endParaRPr lang="cs-CZ" sz="3200" b="0" i="0" dirty="0">
              <a:solidFill>
                <a:srgbClr val="000000"/>
              </a:solidFill>
              <a:effectLst/>
              <a:latin typeface="Times New Roman" panose="02020603050405020304" pitchFamily="18" charset="0"/>
              <a:cs typeface="Times New Roman" panose="02020603050405020304" pitchFamily="18" charset="0"/>
            </a:endParaRPr>
          </a:p>
          <a:p>
            <a:pPr marL="342900" marR="0" indent="-342900" algn="l"/>
            <a:r>
              <a:rPr lang="cs-CZ" sz="3200" b="0" i="0" dirty="0">
                <a:solidFill>
                  <a:srgbClr val="000000"/>
                </a:solidFill>
                <a:effectLst/>
                <a:latin typeface="Times New Roman" panose="02020603050405020304" pitchFamily="18" charset="0"/>
                <a:cs typeface="Times New Roman" panose="02020603050405020304" pitchFamily="18" charset="0"/>
              </a:rPr>
              <a:t>Návody a informace na </a:t>
            </a:r>
            <a:r>
              <a:rPr lang="cs-CZ" sz="3200" b="1" i="0" dirty="0">
                <a:solidFill>
                  <a:srgbClr val="000000"/>
                </a:solidFill>
                <a:effectLst/>
                <a:latin typeface="Times New Roman" panose="02020603050405020304" pitchFamily="18" charset="0"/>
                <a:cs typeface="Times New Roman" panose="02020603050405020304" pitchFamily="18" charset="0"/>
              </a:rPr>
              <a:t>webu Správy základních registrů (SZR)</a:t>
            </a:r>
            <a:r>
              <a:rPr lang="cs-CZ" sz="3200" b="0" i="0" dirty="0">
                <a:solidFill>
                  <a:srgbClr val="000000"/>
                </a:solidFill>
                <a:effectLst/>
                <a:latin typeface="Times New Roman" panose="02020603050405020304" pitchFamily="18" charset="0"/>
                <a:cs typeface="Times New Roman" panose="02020603050405020304" pitchFamily="18" charset="0"/>
              </a:rPr>
              <a:t>: </a:t>
            </a:r>
            <a:r>
              <a:rPr lang="cs-CZ" sz="3200" b="0" i="0" u="sng" dirty="0">
                <a:solidFill>
                  <a:srgbClr val="000000"/>
                </a:solidFill>
                <a:effectLst/>
                <a:latin typeface="Times New Roman" panose="02020603050405020304" pitchFamily="18" charset="0"/>
                <a:cs typeface="Times New Roman" panose="02020603050405020304" pitchFamily="18" charset="0"/>
              </a:rPr>
              <a:t>https://www.szrcr.cz/cs/ </a:t>
            </a:r>
            <a:r>
              <a:rPr lang="cs-CZ" sz="3200" b="0" i="0" dirty="0">
                <a:solidFill>
                  <a:srgbClr val="000000"/>
                </a:solidFill>
                <a:effectLst/>
                <a:latin typeface="Times New Roman" panose="02020603050405020304" pitchFamily="18" charset="0"/>
                <a:cs typeface="Times New Roman" panose="02020603050405020304" pitchFamily="18" charset="0"/>
              </a:rPr>
              <a:t>v sekci Orgány veřejné moci</a:t>
            </a:r>
          </a:p>
          <a:p>
            <a:pPr marL="34290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Příručka pro obce - připojení OVM k základním registrům </a:t>
            </a:r>
            <a:r>
              <a:rPr lang="cs-CZ" sz="3200" b="0" i="0" dirty="0">
                <a:solidFill>
                  <a:srgbClr val="000000"/>
                </a:solidFill>
                <a:effectLst/>
                <a:latin typeface="Times New Roman" panose="02020603050405020304" pitchFamily="18" charset="0"/>
                <a:cs typeface="Times New Roman" panose="02020603050405020304" pitchFamily="18" charset="0"/>
              </a:rPr>
              <a:t>(https://www.szrcr.cz/cs/)</a:t>
            </a:r>
          </a:p>
          <a:p>
            <a:pPr marL="34290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Manuál pro obce </a:t>
            </a:r>
            <a:r>
              <a:rPr lang="cs-CZ" sz="3200" b="0" i="0" dirty="0">
                <a:solidFill>
                  <a:srgbClr val="000000"/>
                </a:solidFill>
                <a:effectLst/>
                <a:latin typeface="Times New Roman" panose="02020603050405020304" pitchFamily="18" charset="0"/>
                <a:cs typeface="Times New Roman" panose="02020603050405020304" pitchFamily="18" charset="0"/>
              </a:rPr>
              <a:t>(https://www.mvcr.cz/</a:t>
            </a:r>
            <a:r>
              <a:rPr lang="cs-CZ" sz="3200" b="0" i="0" dirty="0" err="1">
                <a:solidFill>
                  <a:srgbClr val="000000"/>
                </a:solidFill>
                <a:effectLst/>
                <a:latin typeface="Times New Roman" panose="02020603050405020304" pitchFamily="18" charset="0"/>
                <a:cs typeface="Times New Roman" panose="02020603050405020304" pitchFamily="18" charset="0"/>
              </a:rPr>
              <a:t>clanek</a:t>
            </a:r>
            <a:r>
              <a:rPr lang="cs-CZ" sz="3200" b="0" i="0" dirty="0">
                <a:solidFill>
                  <a:srgbClr val="000000"/>
                </a:solidFill>
                <a:effectLst/>
                <a:latin typeface="Times New Roman" panose="02020603050405020304" pitchFamily="18" charset="0"/>
                <a:cs typeface="Times New Roman" panose="02020603050405020304" pitchFamily="18" charset="0"/>
              </a:rPr>
              <a:t>/manual-pro-obce.aspx)</a:t>
            </a:r>
          </a:p>
          <a:p>
            <a:pPr marL="0" marR="0" algn="l"/>
            <a:br>
              <a:rPr lang="cs-CZ" sz="3200" b="0" i="0" dirty="0">
                <a:solidFill>
                  <a:srgbClr val="000000"/>
                </a:solidFill>
                <a:effectLst/>
                <a:latin typeface="Times New Roman" panose="02020603050405020304" pitchFamily="18" charset="0"/>
                <a:cs typeface="Times New Roman" panose="02020603050405020304" pitchFamily="18" charset="0"/>
              </a:rPr>
            </a:br>
            <a:endParaRPr lang="cs-CZ" sz="3200" b="0" i="0" dirty="0">
              <a:solidFill>
                <a:srgbClr val="000000"/>
              </a:solidFill>
              <a:effectLst/>
              <a:latin typeface="Times New Roman" panose="02020603050405020304" pitchFamily="18" charset="0"/>
              <a:cs typeface="Times New Roman" panose="02020603050405020304" pitchFamily="18" charset="0"/>
            </a:endParaRPr>
          </a:p>
          <a:p>
            <a:pPr marL="0" marR="0" algn="l"/>
            <a:r>
              <a:rPr lang="cs-CZ" sz="3200" b="0" i="0" dirty="0">
                <a:solidFill>
                  <a:srgbClr val="000000"/>
                </a:solidFill>
                <a:effectLst/>
                <a:latin typeface="Times New Roman" panose="02020603050405020304" pitchFamily="18" charset="0"/>
                <a:cs typeface="Times New Roman" panose="02020603050405020304" pitchFamily="18" charset="0"/>
              </a:rPr>
              <a:t>SZR poskytuje přístup k referenčním údajům v základních registrech a údajům v dalších agendových informačních systémech (zejména AISEO, AISC).</a:t>
            </a:r>
          </a:p>
        </p:txBody>
      </p:sp>
    </p:spTree>
    <p:extLst>
      <p:ext uri="{BB962C8B-B14F-4D97-AF65-F5344CB8AC3E}">
        <p14:creationId xmlns:p14="http://schemas.microsoft.com/office/powerpoint/2010/main" val="1397387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30C42F2-CCE7-4532-BB64-557779C51AD4}"/>
              </a:ext>
            </a:extLst>
          </p:cNvPr>
          <p:cNvSpPr/>
          <p:nvPr/>
        </p:nvSpPr>
        <p:spPr>
          <a:xfrm>
            <a:off x="176169" y="81930"/>
            <a:ext cx="11646863" cy="6878806"/>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Předmět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z pobytu je úplatný pobyt trvající nejvýše 60 po sobě jdoucích kalendářních dnů u jednotlivého poskytovatele pobytu.</a:t>
            </a:r>
          </a:p>
          <a:p>
            <a:pPr marL="1143000" lvl="2" indent="-228600">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není:</a:t>
            </a:r>
            <a:br>
              <a:rPr lang="cs-CZ" sz="3200" b="1" dirty="0">
                <a:latin typeface="Times New Roman" panose="02020603050405020304" pitchFamily="18" charset="0"/>
                <a:ea typeface="Times New Roman" panose="02020603050405020304" pitchFamily="18" charset="0"/>
              </a:rPr>
            </a:br>
            <a:r>
              <a:rPr lang="cs-CZ" sz="3200" b="1" dirty="0">
                <a:latin typeface="Times New Roman" panose="02020603050405020304" pitchFamily="18" charset="0"/>
                <a:ea typeface="Times New Roman" panose="02020603050405020304" pitchFamily="18" charset="0"/>
              </a:rPr>
              <a:t>a) pobyt, při kterém je na základě zákona omezována osobní svoboda.</a:t>
            </a:r>
            <a:br>
              <a:rPr lang="cs-CZ" sz="3200" b="1" dirty="0">
                <a:latin typeface="Times New Roman" panose="02020603050405020304" pitchFamily="18" charset="0"/>
                <a:ea typeface="Times New Roman" panose="02020603050405020304" pitchFamily="18" charset="0"/>
              </a:rPr>
            </a:br>
            <a:r>
              <a:rPr lang="cs-CZ" sz="3200" b="1" dirty="0">
                <a:latin typeface="Times New Roman" panose="02020603050405020304" pitchFamily="18" charset="0"/>
                <a:ea typeface="Times New Roman" panose="02020603050405020304" pitchFamily="18" charset="0"/>
              </a:rPr>
              <a:t>b) pobyt ve zdravotnickém zařízení poskytovatele lůžkové péče, pokud je tento pobyt hrazenou zdravotní službou podle zákona upravujícího veřejné zdravotní pojištění nebo pokud je její součástí,</a:t>
            </a:r>
            <a:r>
              <a:rPr lang="cs-CZ" sz="3200" b="1" dirty="0">
                <a:effectLst/>
                <a:latin typeface="Times New Roman" panose="02020603050405020304" pitchFamily="18" charset="0"/>
                <a:ea typeface="Times New Roman" panose="02020603050405020304" pitchFamily="18" charset="0"/>
              </a:rPr>
              <a:t> </a:t>
            </a:r>
            <a:r>
              <a:rPr lang="cs-CZ" sz="3200" b="1" dirty="0">
                <a:solidFill>
                  <a:srgbClr val="FF0000"/>
                </a:solidFill>
                <a:effectLst/>
                <a:latin typeface="Times New Roman" panose="02020603050405020304" pitchFamily="18" charset="0"/>
                <a:ea typeface="Times New Roman" panose="02020603050405020304" pitchFamily="18" charset="0"/>
              </a:rPr>
              <a:t>s výjimkou lázeňské léčebně rehabilitační péče</a:t>
            </a:r>
            <a:r>
              <a:rPr lang="cs-CZ" sz="3200" dirty="0">
                <a:solidFill>
                  <a:srgbClr val="FF0000"/>
                </a:solidFill>
                <a:effectLst/>
                <a:latin typeface="Times New Roman" panose="02020603050405020304" pitchFamily="18" charset="0"/>
                <a:ea typeface="Times New Roman" panose="02020603050405020304" pitchFamily="18" charset="0"/>
              </a:rPr>
              <a:t>.</a:t>
            </a:r>
            <a:endParaRPr lang="cs-CZ"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1903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56BE734-7797-43E3-9475-B6DF68DDD781}"/>
              </a:ext>
            </a:extLst>
          </p:cNvPr>
          <p:cNvSpPr/>
          <p:nvPr/>
        </p:nvSpPr>
        <p:spPr>
          <a:xfrm>
            <a:off x="0" y="0"/>
            <a:ext cx="12192000" cy="6494085"/>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Předmět poplatku je základním konstrukčním prvkem, který určuje, jaká hospodářská skutečnost podléhá zpoplatnění, a na jeho naplnění je vázán vznik poplatkové povinnosti (srov. § 3 daňového řádu).</a:t>
            </a:r>
            <a:endParaRPr lang="cs-CZ" sz="3200" dirty="0">
              <a:effectLst/>
              <a:latin typeface="Times New Roman" panose="02020603050405020304" pitchFamily="18" charset="0"/>
              <a:ea typeface="Times New Roman" panose="02020603050405020304" pitchFamily="18" charset="0"/>
            </a:endParaRP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cs typeface="Times New Roman" panose="02020603050405020304" pitchFamily="18" charset="0"/>
              </a:rPr>
              <a:t>Předmětem poplatku je záměrně „úplatné poskytnutí pobytu“, a nikoliv „ubytování“ poskytnuté na základě smlouvy o ubytování podle občanského zákoníku. </a:t>
            </a:r>
          </a:p>
          <a:p>
            <a:endParaRPr lang="cs-CZ" sz="3200"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Zahrnou se tak do povinnosti úplatné poskytnutí pobytu v prostorách k tomu primárně neurčených, zejména v bytech, ateliérech a v dalších prostorách zkolaudovaných k jiným účelům než k poskytování ubytování, ale například i na zahradě nebo louce, pokud poskytovatel pobytu za pobyt na nich vybírá úplatu od pobývajících.</a:t>
            </a:r>
          </a:p>
        </p:txBody>
      </p:sp>
    </p:spTree>
    <p:extLst>
      <p:ext uri="{BB962C8B-B14F-4D97-AF65-F5344CB8AC3E}">
        <p14:creationId xmlns:p14="http://schemas.microsoft.com/office/powerpoint/2010/main" val="3473712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6F35D2E-A8F2-EF7D-DB63-7580EEA22ED3}"/>
              </a:ext>
            </a:extLst>
          </p:cNvPr>
          <p:cNvSpPr txBox="1"/>
          <p:nvPr/>
        </p:nvSpPr>
        <p:spPr>
          <a:xfrm>
            <a:off x="1535837" y="292963"/>
            <a:ext cx="10449017" cy="6155531"/>
          </a:xfrm>
          <a:prstGeom prst="rect">
            <a:avLst/>
          </a:prstGeom>
          <a:noFill/>
        </p:spPr>
        <p:txBody>
          <a:bodyPr wrap="square">
            <a:spAutoFit/>
          </a:bodyPr>
          <a:lstStyle/>
          <a:p>
            <a:pPr lvl="0" algn="just">
              <a:spcBef>
                <a:spcPts val="600"/>
              </a:spcBef>
              <a:spcAft>
                <a:spcPts val="600"/>
              </a:spcAft>
              <a:tabLst>
                <a:tab pos="228600" algn="l"/>
                <a:tab pos="449580" algn="l"/>
              </a:tabLst>
            </a:pPr>
            <a:r>
              <a:rPr lang="cs-CZ"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 odst. 2 písm. b))</a:t>
            </a:r>
          </a:p>
          <a:p>
            <a:pPr algn="just">
              <a:spcBef>
                <a:spcPts val="600"/>
              </a:spcBef>
              <a:spcAft>
                <a:spcPts val="600"/>
              </a:spcAft>
            </a:pPr>
            <a:r>
              <a:rPr lang="cs-CZ"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Podle současné úpravy je komplexní lázeňská léčebně rehabilitační péče (tedy ta, která je plně hrazena z veřejného zdravotního pojištění včetně platby za ubytování) vyjmuta z předmětu místního poplatku z pobytu, na rozdíl od příspěvkové lázeňské léčebně rehabilitační péče, v rámci které je hrazeno pouze samotné léčení, a lázeňské péče plně hrazené klientem samoplátcem. Navrhuje se odstranit tento rozdíl mezi jednotlivými skupinami klientů lázeňských zařízení. Obec může i nadále osoby pobývající na území obce za účelem komplexní lázeňské léčebně rehabilitační péče osvobodit od poplatku z pobytu v obecně závazné vyhlášce. </a:t>
            </a:r>
          </a:p>
        </p:txBody>
      </p:sp>
    </p:spTree>
    <p:extLst>
      <p:ext uri="{BB962C8B-B14F-4D97-AF65-F5344CB8AC3E}">
        <p14:creationId xmlns:p14="http://schemas.microsoft.com/office/powerpoint/2010/main" val="2128599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p:nvPr/>
        </p:nvSpPr>
        <p:spPr>
          <a:xfrm>
            <a:off x="270933" y="1"/>
            <a:ext cx="12056534"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000000"/>
                </a:solidFill>
                <a:latin typeface="Times New Roman" panose="02020603050405020304" pitchFamily="18" charset="0"/>
                <a:cs typeface="Times New Roman" panose="02020603050405020304" pitchFamily="18" charset="0"/>
                <a:sym typeface="Arial"/>
              </a:rPr>
              <a:t>Ubytovací poplatek – Praxe</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Ubytovatel sdělil, že poskytuje ubytování svým zaměstnancům zadarmo. Jedná se o poplatek?</a:t>
            </a:r>
          </a:p>
          <a:p>
            <a:pPr marL="0" marR="0" lvl="0" indent="0" algn="l" rtl="0">
              <a:spcBef>
                <a:spcPts val="0"/>
              </a:spcBef>
              <a:spcAft>
                <a:spcPts val="0"/>
              </a:spcAft>
              <a:buClr>
                <a:schemeClr val="dk1"/>
              </a:buClr>
              <a:buSzPts val="3200"/>
              <a:buFont typeface="Arial"/>
              <a:buNone/>
            </a:pPr>
            <a:endParaRPr lang="cs-CZ" sz="3200" b="1"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latin typeface="Times New Roman" panose="02020603050405020304" pitchFamily="18" charset="0"/>
                <a:ea typeface="Times New Roman" panose="02020603050405020304" pitchFamily="18" charset="0"/>
              </a:rPr>
              <a:t>Předmětem poplatku z pobytu </a:t>
            </a:r>
            <a:r>
              <a:rPr lang="cs-CZ" sz="3200" b="1" u="sng" dirty="0">
                <a:solidFill>
                  <a:srgbClr val="FF0000"/>
                </a:solidFill>
                <a:latin typeface="Times New Roman" panose="02020603050405020304" pitchFamily="18" charset="0"/>
                <a:ea typeface="Times New Roman" panose="02020603050405020304" pitchFamily="18" charset="0"/>
              </a:rPr>
              <a:t>je úplatný pobyt </a:t>
            </a:r>
            <a:r>
              <a:rPr lang="cs-CZ" sz="3200" b="1" dirty="0">
                <a:solidFill>
                  <a:schemeClr val="tx1"/>
                </a:solidFill>
                <a:latin typeface="Times New Roman" panose="02020603050405020304" pitchFamily="18" charset="0"/>
                <a:ea typeface="Times New Roman" panose="02020603050405020304" pitchFamily="18" charset="0"/>
              </a:rPr>
              <a:t>trvající nejvýše 60 po sobě jdoucích kalendářních dnů u jednotlivého poskytovatele pobytu.</a:t>
            </a:r>
          </a:p>
          <a:p>
            <a:pPr marL="0" marR="0" lvl="0" indent="0" algn="l" rtl="0">
              <a:spcBef>
                <a:spcPts val="0"/>
              </a:spcBef>
              <a:spcAft>
                <a:spcPts val="0"/>
              </a:spcAft>
              <a:buClr>
                <a:schemeClr val="dk1"/>
              </a:buClr>
              <a:buSzPts val="3200"/>
              <a:buFont typeface="Arial"/>
              <a:buNone/>
            </a:pPr>
            <a:endParaRPr lang="cs-CZ" sz="3200" b="1" dirty="0">
              <a:solidFill>
                <a:srgbClr val="FF0000"/>
              </a:solidFill>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solidFill>
                  <a:srgbClr val="FF0000"/>
                </a:solidFill>
                <a:latin typeface="Times New Roman" panose="02020603050405020304" pitchFamily="18" charset="0"/>
                <a:ea typeface="Times New Roman" panose="02020603050405020304" pitchFamily="18" charset="0"/>
              </a:rPr>
              <a:t>Pokud zde bude detence úplatného pobytu (tedy zadarmo) nebude toto ubytování předmětem poplatku. Předpokládá se, že právě ubytovny pro zaměstnance nebudou plátci, neboť pravděpodobně půjde i pobyt nad 60 dní. </a:t>
            </a:r>
            <a:endParaRPr lang="cs-CZ"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81E3E3C-3754-43DE-BEC1-7D755717381D}"/>
              </a:ext>
            </a:extLst>
          </p:cNvPr>
          <p:cNvSpPr txBox="1"/>
          <p:nvPr/>
        </p:nvSpPr>
        <p:spPr>
          <a:xfrm>
            <a:off x="1258348" y="771788"/>
            <a:ext cx="10511405" cy="353943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Protože je předmětem poplatku úplatný pobyt, nemusí fyzická osoba platit poplatek za pouhou návštěvu, pokud je ubytována zdarma. Tato skutečnost je však v některých případech zneužívána i podnikateli, kteří tvrdí, že svým zaměstnancům poskytují ubytování zdarma. Předmět poplatku tak není naplněn a správce poplatku má jen malou šanci prokázat, že jde o nekalý záměr.</a:t>
            </a:r>
          </a:p>
        </p:txBody>
      </p:sp>
    </p:spTree>
    <p:extLst>
      <p:ext uri="{BB962C8B-B14F-4D97-AF65-F5344CB8AC3E}">
        <p14:creationId xmlns:p14="http://schemas.microsoft.com/office/powerpoint/2010/main" val="2766117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507E1C-666D-482A-A22A-55159013A1C3}"/>
              </a:ext>
            </a:extLst>
          </p:cNvPr>
          <p:cNvSpPr/>
          <p:nvPr/>
        </p:nvSpPr>
        <p:spPr>
          <a:xfrm>
            <a:off x="645953" y="135359"/>
            <a:ext cx="11433752" cy="600164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Zpoplatnění pobytu je časově limitováno tak, aby cílilo především na krátkodobé „turistické“ pobyty osob. Takto nastavená délka krátkodobého pobytu zahrnuje jak krátkodobější dovolenou na zotavenou, tak dlouhodobější rekreační pobyty (např. tzv. letní byty) nebo lázeňské pobyty. Dále pak zahrnuje i ubytovávání (pobyty) poskytované v rámci tzv. sdílené ekonomiky. Poplatková povinnost by neměla dopadat na osoby, které se v obci zdržují za účelem dlouhodobějšího pobytu, např. v rámci výkonu zaměstnání, studia, delších sezónních prací, anebo za účelem uspokojení bytových potřeb, ať již na základě nájemního či družstevního vztahu. Na druhou stranu se však má poplatek vztahovat i na tzv. kongresovou turistiku.</a:t>
            </a:r>
          </a:p>
        </p:txBody>
      </p:sp>
    </p:spTree>
    <p:extLst>
      <p:ext uri="{BB962C8B-B14F-4D97-AF65-F5344CB8AC3E}">
        <p14:creationId xmlns:p14="http://schemas.microsoft.com/office/powerpoint/2010/main" val="3358381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2173A2D-71E4-4BCD-A308-DD4228DBC4E4}"/>
              </a:ext>
            </a:extLst>
          </p:cNvPr>
          <p:cNvSpPr/>
          <p:nvPr/>
        </p:nvSpPr>
        <p:spPr>
          <a:xfrm>
            <a:off x="1748590" y="894126"/>
            <a:ext cx="9962147"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U pobytu delšího než 60 dnů není předmět poplatku naplněn, a poplatková, ani evidenční povinnost tak vůbec nevzniká (a to ani pro prvních 60 dnů pobytu). </a:t>
            </a:r>
          </a:p>
          <a:p>
            <a:endParaRPr lang="cs-CZ" sz="3200" dirty="0">
              <a:latin typeface="Times New Roman" panose="02020603050405020304" pitchFamily="18" charset="0"/>
              <a:ea typeface="Times New Roman" panose="02020603050405020304" pitchFamily="18" charset="0"/>
            </a:endParaRPr>
          </a:p>
          <a:p>
            <a:r>
              <a:rPr lang="cs-CZ" sz="3200" b="1" dirty="0">
                <a:solidFill>
                  <a:srgbClr val="FF0000"/>
                </a:solidFill>
                <a:latin typeface="Times New Roman" panose="02020603050405020304" pitchFamily="18" charset="0"/>
                <a:ea typeface="Times New Roman" panose="02020603050405020304" pitchFamily="18" charset="0"/>
              </a:rPr>
              <a:t>V případě, že pobyt, který měl původně trvat déle než 60 dnů, bude ukončen před uplynutím této doby, bude mít zkrácení pobytu za následek okamžitý vznik poplatkové i evidenční povinnosti, která bude zahrnovat všechny dny pobytu, s výjimkou dne příjezdu.</a:t>
            </a:r>
          </a:p>
          <a:p>
            <a:endParaRPr lang="cs-CZ" sz="3200" b="1" dirty="0">
              <a:solidFill>
                <a:srgbClr val="FF0000"/>
              </a:solidFill>
              <a:latin typeface="Times New Roman" panose="02020603050405020304" pitchFamily="18" charset="0"/>
            </a:endParaRPr>
          </a:p>
          <a:p>
            <a:r>
              <a:rPr lang="cs-CZ" sz="3200" b="1" dirty="0">
                <a:solidFill>
                  <a:srgbClr val="FF0000"/>
                </a:solidFill>
                <a:latin typeface="Times New Roman" panose="02020603050405020304" pitchFamily="18" charset="0"/>
              </a:rPr>
              <a:t>PRAXE ???</a:t>
            </a:r>
            <a:endParaRPr lang="cs-CZ" sz="3200" b="1" dirty="0">
              <a:solidFill>
                <a:srgbClr val="FF0000"/>
              </a:solidFill>
            </a:endParaRPr>
          </a:p>
        </p:txBody>
      </p:sp>
    </p:spTree>
    <p:extLst>
      <p:ext uri="{BB962C8B-B14F-4D97-AF65-F5344CB8AC3E}">
        <p14:creationId xmlns:p14="http://schemas.microsoft.com/office/powerpoint/2010/main" val="3247887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645890-B85E-497D-8634-0DE306F8A52E}"/>
              </a:ext>
            </a:extLst>
          </p:cNvPr>
          <p:cNvSpPr txBox="1"/>
          <p:nvPr/>
        </p:nvSpPr>
        <p:spPr>
          <a:xfrm>
            <a:off x="503339" y="335560"/>
            <a:ext cx="11375472" cy="598625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Podle mého názoru by však poskytovatel úplatného pobytu měl vést evidenční povinnost vždy – tedy vést evidenční knihu. Jednak mu tokovou povinnost u ubytování cizinců nařizuje zákon*, jednak bude v praxi řešit situaci, kdy je dohodnut na pobytu delším než 60 dní a dotyčný tento pobyt ukončí. Pak by podle důvodové zprávy měl poskytovatel úplatného pobytu vybrat a odvést poplatek z pobytu a zároveň tuto osobu zapsat do ubytovací knihy**. To v praxi bude téměř nemožné, neboť již poplatníka s velkou pravděpodobností nezastihne a ubytovací kniha má být podle zákona psána chronologicky.</a:t>
            </a:r>
          </a:p>
          <a:p>
            <a:pPr algn="just">
              <a:spcAft>
                <a:spcPts val="600"/>
              </a:spcAft>
            </a:pP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200" dirty="0">
                <a:effectLst/>
                <a:latin typeface="Times New Roman" panose="02020603050405020304" pitchFamily="18" charset="0"/>
                <a:ea typeface="Times New Roman" panose="02020603050405020304" pitchFamily="18" charset="0"/>
                <a:cs typeface="Times New Roman" panose="02020603050405020304" pitchFamily="18" charset="0"/>
              </a:rPr>
              <a:t>*Zákon č. 326/1999 Sb., o pobytu cizinců na území České republiky a o změně některých zákonů.</a:t>
            </a:r>
          </a:p>
          <a:p>
            <a:pPr algn="just">
              <a:spcAft>
                <a:spcPts val="600"/>
              </a:spcAft>
            </a:pPr>
            <a:r>
              <a:rPr lang="cs-CZ"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1200" i="1" dirty="0">
                <a:effectLst/>
                <a:latin typeface="Times New Roman" panose="02020603050405020304" pitchFamily="18" charset="0"/>
                <a:ea typeface="Times New Roman" panose="02020603050405020304" pitchFamily="18" charset="0"/>
                <a:cs typeface="Times New Roman" panose="02020603050405020304" pitchFamily="18" charset="0"/>
              </a:rPr>
              <a:t>V případě, že pobyt, který měl původně trvat déle než 60 dnů, bude ukončen před uplynutím této doby, bude mít zkrácení pobytu za následek okamžitý vznik poplatkové i evidenční povinnosti, která bude zahrnovat všechny dny pobytu, s výjimkou dne příjezdu.“</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91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C04D02A-E126-4EA9-9BB8-EEC86D175199}"/>
              </a:ext>
            </a:extLst>
          </p:cNvPr>
          <p:cNvSpPr/>
          <p:nvPr/>
        </p:nvSpPr>
        <p:spPr>
          <a:xfrm>
            <a:off x="1807307" y="828288"/>
            <a:ext cx="10073041" cy="5201424"/>
          </a:xfrm>
          <a:prstGeom prst="rect">
            <a:avLst/>
          </a:prstGeom>
        </p:spPr>
        <p:txBody>
          <a:bodyPr wrap="square">
            <a:spAutoFit/>
          </a:bodyPr>
          <a:lstStyle/>
          <a:p>
            <a:pPr lvl="0" algn="ctr">
              <a:spcBef>
                <a:spcPts val="1200"/>
              </a:spcBef>
            </a:pPr>
            <a:endParaRPr lang="cs-CZ" sz="2400" dirty="0">
              <a:latin typeface="Times New Roman" panose="02020603050405020304" pitchFamily="18" charset="0"/>
              <a:ea typeface="Times New Roman" panose="02020603050405020304" pitchFamily="18" charset="0"/>
            </a:endParaRPr>
          </a:p>
          <a:p>
            <a:pPr algn="just"/>
            <a:r>
              <a:rPr lang="cs-CZ" sz="2800" b="1" i="0" dirty="0">
                <a:solidFill>
                  <a:srgbClr val="FF8400"/>
                </a:solidFill>
                <a:effectLst/>
                <a:latin typeface="Arial" panose="020B0604020202020204" pitchFamily="34" charset="0"/>
              </a:rPr>
              <a:t>§ 1</a:t>
            </a:r>
          </a:p>
          <a:p>
            <a:pPr algn="just"/>
            <a:r>
              <a:rPr lang="cs-CZ" sz="2800" b="0" i="0" dirty="0">
                <a:solidFill>
                  <a:srgbClr val="000000"/>
                </a:solidFill>
                <a:effectLst/>
                <a:latin typeface="Arial" panose="020B0604020202020204" pitchFamily="34" charset="0"/>
              </a:rPr>
              <a:t>Obec může zavést tyto místní poplatky (dále jen "poplatky")</a:t>
            </a:r>
          </a:p>
          <a:p>
            <a:pPr algn="just"/>
            <a:r>
              <a:rPr lang="cs-CZ" sz="2800" b="1" i="0" dirty="0">
                <a:solidFill>
                  <a:srgbClr val="000000"/>
                </a:solidFill>
                <a:effectLst/>
                <a:latin typeface="Arial" panose="020B0604020202020204" pitchFamily="34" charset="0"/>
              </a:rPr>
              <a:t>a)</a:t>
            </a:r>
            <a:r>
              <a:rPr lang="cs-CZ" sz="2800" b="0" i="0" dirty="0">
                <a:solidFill>
                  <a:srgbClr val="000000"/>
                </a:solidFill>
                <a:effectLst/>
                <a:latin typeface="Arial" panose="020B0604020202020204" pitchFamily="34" charset="0"/>
              </a:rPr>
              <a:t> poplatek ze psů,</a:t>
            </a:r>
          </a:p>
          <a:p>
            <a:pPr algn="just"/>
            <a:r>
              <a:rPr lang="cs-CZ" sz="2800" b="1" i="0" dirty="0">
                <a:solidFill>
                  <a:srgbClr val="000000"/>
                </a:solidFill>
                <a:effectLst/>
                <a:latin typeface="Arial" panose="020B0604020202020204" pitchFamily="34" charset="0"/>
              </a:rPr>
              <a:t>b)</a:t>
            </a:r>
            <a:r>
              <a:rPr lang="cs-CZ" sz="2800" b="0" i="0" dirty="0">
                <a:solidFill>
                  <a:srgbClr val="000000"/>
                </a:solidFill>
                <a:effectLst/>
                <a:latin typeface="Arial" panose="020B0604020202020204" pitchFamily="34" charset="0"/>
              </a:rPr>
              <a:t> poplatek z pobytu,</a:t>
            </a:r>
          </a:p>
          <a:p>
            <a:pPr algn="just"/>
            <a:r>
              <a:rPr lang="cs-CZ" sz="2800" b="1" i="0" dirty="0">
                <a:solidFill>
                  <a:srgbClr val="000000"/>
                </a:solidFill>
                <a:effectLst/>
                <a:latin typeface="Arial" panose="020B0604020202020204" pitchFamily="34" charset="0"/>
              </a:rPr>
              <a:t>c)</a:t>
            </a:r>
            <a:r>
              <a:rPr lang="cs-CZ" sz="2800" b="0" i="0" dirty="0">
                <a:solidFill>
                  <a:srgbClr val="000000"/>
                </a:solidFill>
                <a:effectLst/>
                <a:latin typeface="Arial" panose="020B0604020202020204" pitchFamily="34" charset="0"/>
              </a:rPr>
              <a:t> poplatek za užívání veřejného prostranství,</a:t>
            </a:r>
          </a:p>
          <a:p>
            <a:pPr algn="just"/>
            <a:r>
              <a:rPr lang="cs-CZ" sz="2800" b="1" i="0" dirty="0">
                <a:solidFill>
                  <a:srgbClr val="000000"/>
                </a:solidFill>
                <a:effectLst/>
                <a:latin typeface="Arial" panose="020B0604020202020204" pitchFamily="34" charset="0"/>
              </a:rPr>
              <a:t>d)</a:t>
            </a:r>
            <a:r>
              <a:rPr lang="cs-CZ" sz="2800" b="0" i="0" dirty="0">
                <a:solidFill>
                  <a:srgbClr val="000000"/>
                </a:solidFill>
                <a:effectLst/>
                <a:latin typeface="Arial" panose="020B0604020202020204" pitchFamily="34" charset="0"/>
              </a:rPr>
              <a:t> poplatek ze vstupného,</a:t>
            </a:r>
          </a:p>
          <a:p>
            <a:pPr algn="just"/>
            <a:r>
              <a:rPr lang="cs-CZ" sz="2800" b="1" i="0" dirty="0">
                <a:solidFill>
                  <a:srgbClr val="000000"/>
                </a:solidFill>
                <a:effectLst/>
                <a:latin typeface="Arial" panose="020B0604020202020204" pitchFamily="34" charset="0"/>
              </a:rPr>
              <a:t>e)</a:t>
            </a:r>
            <a:r>
              <a:rPr lang="cs-CZ" sz="2800" b="0" i="0" dirty="0">
                <a:solidFill>
                  <a:srgbClr val="000000"/>
                </a:solidFill>
                <a:effectLst/>
                <a:latin typeface="Arial" panose="020B0604020202020204" pitchFamily="34" charset="0"/>
              </a:rPr>
              <a:t> poplatek za povolení k vjezdu s motorovým vozidlem do vybraných míst a částí měst,</a:t>
            </a:r>
          </a:p>
          <a:p>
            <a:pPr algn="just"/>
            <a:r>
              <a:rPr lang="cs-CZ" sz="2800" b="1" i="0" dirty="0">
                <a:solidFill>
                  <a:srgbClr val="000000"/>
                </a:solidFill>
                <a:effectLst/>
                <a:latin typeface="Arial" panose="020B0604020202020204" pitchFamily="34" charset="0"/>
              </a:rPr>
              <a:t>f)</a:t>
            </a:r>
            <a:r>
              <a:rPr lang="cs-CZ" sz="2800" b="0" i="0" dirty="0">
                <a:solidFill>
                  <a:srgbClr val="000000"/>
                </a:solidFill>
                <a:effectLst/>
                <a:latin typeface="Arial" panose="020B0604020202020204" pitchFamily="34" charset="0"/>
              </a:rPr>
              <a:t> poplatek za zhodnocení stavebního pozemku možností jeho připojení na stavbu vodovodu nebo kanalizace,</a:t>
            </a:r>
          </a:p>
          <a:p>
            <a:pPr algn="just"/>
            <a:r>
              <a:rPr lang="cs-CZ" sz="2800" b="1" i="0" dirty="0">
                <a:solidFill>
                  <a:srgbClr val="000000"/>
                </a:solidFill>
                <a:effectLst/>
                <a:latin typeface="Arial" panose="020B0604020202020204" pitchFamily="34" charset="0"/>
              </a:rPr>
              <a:t>g)</a:t>
            </a:r>
            <a:r>
              <a:rPr lang="cs-CZ" sz="2800" b="0" i="0" dirty="0">
                <a:solidFill>
                  <a:srgbClr val="000000"/>
                </a:solidFill>
                <a:effectLst/>
                <a:latin typeface="Arial" panose="020B0604020202020204" pitchFamily="34" charset="0"/>
              </a:rPr>
              <a:t> poplatky za komunální odpad.</a:t>
            </a:r>
          </a:p>
        </p:txBody>
      </p:sp>
    </p:spTree>
    <p:extLst>
      <p:ext uri="{BB962C8B-B14F-4D97-AF65-F5344CB8AC3E}">
        <p14:creationId xmlns:p14="http://schemas.microsoft.com/office/powerpoint/2010/main" val="2643949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F793BA6-960C-48F8-9EF1-F895C406EA65}"/>
              </a:ext>
            </a:extLst>
          </p:cNvPr>
          <p:cNvSpPr/>
          <p:nvPr/>
        </p:nvSpPr>
        <p:spPr>
          <a:xfrm>
            <a:off x="1065402" y="428178"/>
            <a:ext cx="10674476" cy="600164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Pokud jde o posuzování délky poskytnutí úplatného pobytu, </a:t>
            </a:r>
            <a:r>
              <a:rPr lang="cs-CZ" sz="3200" b="1" dirty="0">
                <a:latin typeface="Times New Roman" panose="02020603050405020304" pitchFamily="18" charset="0"/>
                <a:ea typeface="Times New Roman" panose="02020603050405020304" pitchFamily="18" charset="0"/>
              </a:rPr>
              <a:t>je rozhodné trvání nároku na pobyt u stejného poskytovatele pobytu</a:t>
            </a:r>
            <a:r>
              <a:rPr lang="cs-CZ" sz="3200" dirty="0">
                <a:latin typeface="Times New Roman" panose="02020603050405020304" pitchFamily="18" charset="0"/>
                <a:ea typeface="Times New Roman" panose="02020603050405020304" pitchFamily="18" charset="0"/>
              </a:rPr>
              <a:t>. Není tak rozhodné, zda se daná fyzická osoba v obci skutečně vyskytuje, nebo zda své setrvání v obci krátkodobě přeruší, aniž by přitom ztratila nárok na poskytnutí úplatného pobytu. </a:t>
            </a:r>
            <a:r>
              <a:rPr lang="cs-CZ" sz="3200" b="1" dirty="0">
                <a:latin typeface="Times New Roman" panose="02020603050405020304" pitchFamily="18" charset="0"/>
                <a:ea typeface="Times New Roman" panose="02020603050405020304" pitchFamily="18" charset="0"/>
              </a:rPr>
              <a:t>Naopak posloupnost úplatných pobytů u jednoho poskytovatele, které na sebe bezprostředně navazují, je nutné posuzovat jako pobyt jediný. Není tak možné obcházet poplatek tak, že by byla na každý den pobytu uzavřena zvláštní smlouva o poskytnutí úplatného pobytu, s cílem dosáhnout nulového poplatku, protože se první den pobytu nezapočítává (blíže k tomu u § 3c).</a:t>
            </a:r>
          </a:p>
        </p:txBody>
      </p:sp>
    </p:spTree>
    <p:extLst>
      <p:ext uri="{BB962C8B-B14F-4D97-AF65-F5344CB8AC3E}">
        <p14:creationId xmlns:p14="http://schemas.microsoft.com/office/powerpoint/2010/main" val="2292180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ED32886-0F41-4970-A9E8-E128EAC63DD0}"/>
              </a:ext>
            </a:extLst>
          </p:cNvPr>
          <p:cNvSpPr/>
          <p:nvPr/>
        </p:nvSpPr>
        <p:spPr>
          <a:xfrm>
            <a:off x="577516" y="181957"/>
            <a:ext cx="11742821" cy="649408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případě, že by poplatník sjednal současně úplatné poskytnutí pobytu u více poskytovatelů pobytu, vznikla by mu poplatková povinnost vzhledem ke každému z těchto pobytů a poplatek by musel být placen vícekrát. Stejně tak platí, že pokud by poplatník v průběhu pobytu v obci měnil poskytovatele ubytování, ale u žádného by úplatně nepobýval déle než 60 dnů, tak by mu poplatková povinnost vznikla, i kdyby v součtu v obci úplatně pobýval po dobu delší než 60 dnů. Důvodem je snaha o snížení administrativní náročnosti pro poskytovatele pobytu, kteří jsou plátci poplatku (§ 3f) tak, aby bylo při sjednání úplatného pobytu jasné, zda má být poplatek placen, nebo ne. Zároveň v důsledku vazby předmětu poplatku na jednotlivého poskytovatele není třeba tomuto poskytovateli dokládat skutečnosti o předchozích pobytech v obci.</a:t>
            </a:r>
          </a:p>
        </p:txBody>
      </p:sp>
    </p:spTree>
    <p:extLst>
      <p:ext uri="{BB962C8B-B14F-4D97-AF65-F5344CB8AC3E}">
        <p14:creationId xmlns:p14="http://schemas.microsoft.com/office/powerpoint/2010/main" val="2176340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C763E7-A066-4F4E-8CC4-D0A22A6F05FB}"/>
              </a:ext>
            </a:extLst>
          </p:cNvPr>
          <p:cNvSpPr/>
          <p:nvPr/>
        </p:nvSpPr>
        <p:spPr>
          <a:xfrm>
            <a:off x="529389" y="408728"/>
            <a:ext cx="11277600"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Předmětem poplatku není pobyt, při kterém je na základě zákona omezována osobní svoboda.</a:t>
            </a:r>
          </a:p>
        </p:txBody>
      </p:sp>
      <p:sp>
        <p:nvSpPr>
          <p:cNvPr id="5" name="Obdélník 4">
            <a:extLst>
              <a:ext uri="{FF2B5EF4-FFF2-40B4-BE49-F238E27FC236}">
                <a16:creationId xmlns:a16="http://schemas.microsoft.com/office/drawing/2014/main" id="{B32DA2F4-CED5-455D-A69F-4983972F7C7E}"/>
              </a:ext>
            </a:extLst>
          </p:cNvPr>
          <p:cNvSpPr/>
          <p:nvPr/>
        </p:nvSpPr>
        <p:spPr>
          <a:xfrm>
            <a:off x="529389" y="1485946"/>
            <a:ext cx="11534274" cy="5093702"/>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2:</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důvodu odstranění možných výkladových nejasností, kdy by mohl být za úplatný pobyt považován například i krátkodobý pobyt obviněného ve vazbě, pokud hradil náklady svého pobytu, se výslovně stanoví, že předmětem poplatku není pobyt, při kterém je na základě zákona omezována osobní svoboda, tedy zejména výkon vazby, trestu odnětí svobody, ochranného léčení, zabezpečovací detence, ochranné nebo ústavní výchovy, ale ani například pobyt cizinců v zařízení pro zajištění cizinců podle zákona o pobytu cizinců na území České republiky nebo v jiných detenčních zařízeních.</a:t>
            </a:r>
          </a:p>
        </p:txBody>
      </p:sp>
    </p:spTree>
    <p:extLst>
      <p:ext uri="{BB962C8B-B14F-4D97-AF65-F5344CB8AC3E}">
        <p14:creationId xmlns:p14="http://schemas.microsoft.com/office/powerpoint/2010/main" val="2307085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1066799" y="274290"/>
            <a:ext cx="10740189" cy="5324535"/>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nevidomá, osoba, která je považována za závislou na pomoci jiné fyzické osoby podle zákona upravujícího sociální služby, osoba, která je držitelem průkazu ZTP/P, </a:t>
            </a:r>
            <a:r>
              <a:rPr lang="cs-CZ" sz="3200" b="1" dirty="0">
                <a:solidFill>
                  <a:srgbClr val="FF0000"/>
                </a:solidFill>
                <a:latin typeface="Times New Roman" panose="02020603050405020304" pitchFamily="18" charset="0"/>
                <a:ea typeface="Times New Roman" panose="02020603050405020304" pitchFamily="18" charset="0"/>
              </a:rPr>
              <a:t>a její průvodce</a:t>
            </a: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mladší 18 let,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3482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BEEECC7-62B1-4FEA-906D-D6BE1A533F6D}"/>
              </a:ext>
            </a:extLst>
          </p:cNvPr>
          <p:cNvSpPr txBox="1"/>
          <p:nvPr/>
        </p:nvSpPr>
        <p:spPr>
          <a:xfrm>
            <a:off x="1191236" y="394284"/>
            <a:ext cx="10712741" cy="5509200"/>
          </a:xfrm>
          <a:prstGeom prst="rect">
            <a:avLst/>
          </a:prstGeom>
          <a:noFill/>
        </p:spPr>
        <p:txBody>
          <a:bodyPr wrap="square">
            <a:spAutoFit/>
          </a:bodyPr>
          <a:lstStyle/>
          <a:p>
            <a:r>
              <a:rPr lang="cs-CZ" sz="3200" b="0" i="0" dirty="0">
                <a:solidFill>
                  <a:srgbClr val="393939"/>
                </a:solidFill>
                <a:effectLst/>
                <a:latin typeface="Times New Roman" panose="02020603050405020304" pitchFamily="18" charset="0"/>
                <a:cs typeface="Times New Roman" panose="02020603050405020304" pitchFamily="18" charset="0"/>
              </a:rPr>
              <a:t>Nárok na průkaz osoby se zdravotním postižením označený symbolem „ZTP/P“ (průkaz ZTP/P) má osoba se zvlášť těžkým funkčním postižením nebo úplným postižením pohyblivosti nebo orientace s potřebou průvodce, včetně osob s poruchou autistického spektra. </a:t>
            </a:r>
          </a:p>
          <a:p>
            <a:endParaRPr lang="cs-CZ" sz="3200" dirty="0">
              <a:solidFill>
                <a:srgbClr val="393939"/>
              </a:solidFill>
              <a:latin typeface="Times New Roman" panose="02020603050405020304" pitchFamily="18" charset="0"/>
              <a:cs typeface="Times New Roman" panose="02020603050405020304" pitchFamily="18" charset="0"/>
            </a:endParaRPr>
          </a:p>
          <a:p>
            <a:r>
              <a:rPr lang="cs-CZ" sz="3200" dirty="0">
                <a:solidFill>
                  <a:srgbClr val="393939"/>
                </a:solidFill>
                <a:latin typeface="Times New Roman" panose="02020603050405020304" pitchFamily="18" charset="0"/>
                <a:cs typeface="Times New Roman" panose="02020603050405020304" pitchFamily="18" charset="0"/>
              </a:rPr>
              <a:t>Průkaz osoby se zdravotním postižením je veřejnou listinou.</a:t>
            </a:r>
          </a:p>
          <a:p>
            <a:endParaRPr lang="cs-CZ" sz="3200" dirty="0">
              <a:solidFill>
                <a:srgbClr val="393939"/>
              </a:solidFill>
              <a:latin typeface="Times New Roman" panose="02020603050405020304" pitchFamily="18" charset="0"/>
              <a:cs typeface="Times New Roman" panose="02020603050405020304" pitchFamily="18" charset="0"/>
            </a:endParaRPr>
          </a:p>
          <a:p>
            <a:r>
              <a:rPr lang="cs-CZ" sz="3200" dirty="0">
                <a:solidFill>
                  <a:srgbClr val="393939"/>
                </a:solidFill>
                <a:latin typeface="Times New Roman" panose="02020603050405020304" pitchFamily="18" charset="0"/>
                <a:cs typeface="Times New Roman" panose="02020603050405020304" pitchFamily="18" charset="0"/>
              </a:rPr>
              <a:t>(Zdroj: Zákon č. 329/2011 Sb., o poskytování dávek osobám se zdravotním postižením a o změně souvisejících zákonů, ve znění pozdějších předpisů, část první hlava V § 34).</a:t>
            </a:r>
          </a:p>
        </p:txBody>
      </p:sp>
    </p:spTree>
    <p:extLst>
      <p:ext uri="{BB962C8B-B14F-4D97-AF65-F5344CB8AC3E}">
        <p14:creationId xmlns:p14="http://schemas.microsoft.com/office/powerpoint/2010/main" val="3906963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251772" y="56138"/>
            <a:ext cx="11688455" cy="6801862"/>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c) hospitalizovaná na území obce ve zdravotnickém zařízení poskytovatele lůžkové péče s výjimkou osoby, které je poskytována lázeňská léčebně rehabilitační péče</a:t>
            </a: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dirty="0">
                <a:latin typeface="Times New Roman" panose="02020603050405020304" pitchFamily="18" charset="0"/>
                <a:ea typeface="Times New Roman" panose="02020603050405020304" pitchFamily="18" charset="0"/>
              </a:rPr>
              <a:t>Z důvodu, aby poplatek nadměrně nezatížil určité okruhy fyzických osob, navrhuje se pro ně stanovit osvobození přímo v zákoně. Další osvobození a úlevy může i nadále stanovit obec obecně závaznou vyhláškou (srov. § 14 odst. 3 písm. a) a b)).</a:t>
            </a:r>
          </a:p>
          <a:p>
            <a:pPr marL="1371600" lvl="3" algn="just">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441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9DF976-23BE-4888-B2F5-08AC78883037}"/>
              </a:ext>
            </a:extLst>
          </p:cNvPr>
          <p:cNvSpPr/>
          <p:nvPr/>
        </p:nvSpPr>
        <p:spPr>
          <a:xfrm>
            <a:off x="1909011" y="920621"/>
            <a:ext cx="9689431"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Poplatek z pobytu se má obdobně jako poplatek za lázeňský nebo rekreační pobyt vztahovat na osoby, které pobývají v obci za účelem lázeňského pobytu s výjimkou osob, kterým je z veřejného zdravotního pojištění hrazena komplexní lázeňská léčebně rehabilitační péče podle § 33 odst. 4 zákona č. 48/1997 Sb., o veřejném zdravotním pojištění. Důvodem je snížení finanční zátěže u osob, kterým je z vážných důvodů souvisejících s jejich léčbou předepsána komplexní lázeňská léčebně rehabilitační péče.</a:t>
            </a:r>
          </a:p>
        </p:txBody>
      </p:sp>
    </p:spTree>
    <p:extLst>
      <p:ext uri="{BB962C8B-B14F-4D97-AF65-F5344CB8AC3E}">
        <p14:creationId xmlns:p14="http://schemas.microsoft.com/office/powerpoint/2010/main" val="2376477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C119F66-1DE9-415A-BD90-B37A4222E29A}"/>
              </a:ext>
            </a:extLst>
          </p:cNvPr>
          <p:cNvSpPr/>
          <p:nvPr/>
        </p:nvSpPr>
        <p:spPr>
          <a:xfrm>
            <a:off x="1684421" y="578147"/>
            <a:ext cx="10347158"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Problematikou úplatnosti pobytu v případě komplexní lázeňské léčebně rehabilitační péče se zabýval Nejvyšší správní soud v rozsudku čj. 2 </a:t>
            </a:r>
            <a:r>
              <a:rPr lang="cs-CZ" sz="3200" dirty="0" err="1">
                <a:latin typeface="Times New Roman" panose="02020603050405020304" pitchFamily="18" charset="0"/>
                <a:cs typeface="Times New Roman" panose="02020603050405020304" pitchFamily="18" charset="0"/>
              </a:rPr>
              <a:t>Afs</a:t>
            </a:r>
            <a:r>
              <a:rPr lang="cs-CZ" sz="3200" dirty="0">
                <a:latin typeface="Times New Roman" panose="02020603050405020304" pitchFamily="18" charset="0"/>
                <a:cs typeface="Times New Roman" panose="02020603050405020304" pitchFamily="18" charset="0"/>
              </a:rPr>
              <a:t> 51/2009–85 ze dne 25. listopadu 2009. Soud dospěl k závěru že </a:t>
            </a:r>
            <a:r>
              <a:rPr lang="cs-CZ" sz="3200" i="1" dirty="0">
                <a:latin typeface="Times New Roman" panose="02020603050405020304" pitchFamily="18" charset="0"/>
                <a:cs typeface="Times New Roman" panose="02020603050405020304" pitchFamily="18" charset="0"/>
              </a:rPr>
              <a:t>„[p]obytem za úplatu je […] i pobyt fyzické osoby hrazený plně z prostředků veřejného zdravotního pojištění v rámci komplexní lázeňské péče“. </a:t>
            </a:r>
          </a:p>
          <a:p>
            <a:endParaRPr lang="cs-CZ" sz="3200" i="1"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Osobám, které pobývají v obci za účelem lázeňského pobytu, vzniká poplatková povinnost i podle stávající právní úpravy. </a:t>
            </a:r>
          </a:p>
        </p:txBody>
      </p:sp>
    </p:spTree>
    <p:extLst>
      <p:ext uri="{BB962C8B-B14F-4D97-AF65-F5344CB8AC3E}">
        <p14:creationId xmlns:p14="http://schemas.microsoft.com/office/powerpoint/2010/main" val="1965352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4E23AF0-7EFF-43F6-8D87-2885EACE09E6}"/>
              </a:ext>
            </a:extLst>
          </p:cNvPr>
          <p:cNvSpPr/>
          <p:nvPr/>
        </p:nvSpPr>
        <p:spPr>
          <a:xfrm>
            <a:off x="545432" y="1084167"/>
            <a:ext cx="11101136" cy="3539430"/>
          </a:xfrm>
          <a:prstGeom prst="rect">
            <a:avLst/>
          </a:prstGeom>
        </p:spPr>
        <p:txBody>
          <a:bodyPr wrap="square">
            <a:spAutoFit/>
          </a:bodyPr>
          <a:lstStyle/>
          <a:p>
            <a:pPr marL="1885950" lvl="3" indent="-514350" algn="just">
              <a:buAutoNum type="alphaLcParenR" startAt="4"/>
              <a:tabLst>
                <a:tab pos="269875" algn="l"/>
              </a:tabLst>
            </a:pPr>
            <a:r>
              <a:rPr lang="cs-CZ" sz="3200" b="1" dirty="0">
                <a:latin typeface="Times New Roman" panose="02020603050405020304" pitchFamily="18" charset="0"/>
                <a:ea typeface="Times New Roman" panose="02020603050405020304" pitchFamily="18" charset="0"/>
              </a:rPr>
              <a:t>pečující o děti na zotavovací akci nebo jiné podobné akci pro děti podle zákona  upravujícího ochranu veřejného zdraví konaných na území obce,</a:t>
            </a:r>
          </a:p>
          <a:p>
            <a:pPr marL="1885950" lvl="3" indent="-514350" algn="just">
              <a:buAutoNum type="alphaLcParenR" startAt="4"/>
              <a:tabLst>
                <a:tab pos="269875" algn="l"/>
              </a:tabLst>
            </a:pPr>
            <a:r>
              <a:rPr lang="cs-CZ" sz="3200" b="1" dirty="0">
                <a:latin typeface="Times New Roman" panose="02020603050405020304" pitchFamily="18" charset="0"/>
                <a:ea typeface="Times New Roman" panose="02020603050405020304" pitchFamily="18" charset="0"/>
              </a:rPr>
              <a:t>vykonávající na území obce sezónní práci pro právnickou nebo podnikající fyzickou osobu nebo</a:t>
            </a: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6070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8449884-7AAE-42D2-B0C7-338002F71C05}"/>
              </a:ext>
            </a:extLst>
          </p:cNvPr>
          <p:cNvSpPr txBox="1"/>
          <p:nvPr/>
        </p:nvSpPr>
        <p:spPr>
          <a:xfrm>
            <a:off x="253068" y="0"/>
            <a:ext cx="11685864" cy="672491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zotavovací akcí je organizovaný pobyt 30 a více dětí ve věku do 15 let na dobu delší než 5 dnů, jehož účelem je posílit zdraví dětí, zvýšit jejich tělesnou zdatnost, popřípadě i získat specifické znalosti nebo dovednosti.*“</a:t>
            </a:r>
            <a:r>
              <a:rPr lang="cs-CZ" sz="3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Zotavovací akcí může být podle výše uvedeného zákona více aktivit, poskytovatel pobytu takové osoby zapíše do ubytovací knihy, avšak takové osoby budou od poplatku osvobozeny.</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Zákonodárce dále stanovil i osvobození pro osoby, které vykonávají na území obce sezónní práci pro fyzickou nebo právnickou osobu. Správce poplatku se musí v rámci správního uvážení rozhodnout, co je „sezónní práce“. V odstavci 3 § 3b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je uvedeno: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Sezónní prací podle odstavce 1 písm. e) je práce, která je závislá na střídání ročních období a zpravidla se každým rokem opakuje.**“ </a:t>
            </a:r>
            <a:endParaRPr lang="cs-CZ" i="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8 odst. 1 zákona č. 258/2000 Sb., o ochraně veřejného zdraví a o změně některých souvisejících zákonů.</a:t>
            </a: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3b odst. 3 zákona č. 565/1990 Sb., o místních poplatcích.</a:t>
            </a:r>
          </a:p>
        </p:txBody>
      </p:sp>
    </p:spTree>
    <p:extLst>
      <p:ext uri="{BB962C8B-B14F-4D97-AF65-F5344CB8AC3E}">
        <p14:creationId xmlns:p14="http://schemas.microsoft.com/office/powerpoint/2010/main" val="73838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4041735-2606-43AB-8B01-57329586937D}"/>
              </a:ext>
            </a:extLst>
          </p:cNvPr>
          <p:cNvSpPr/>
          <p:nvPr/>
        </p:nvSpPr>
        <p:spPr>
          <a:xfrm>
            <a:off x="609600" y="1000834"/>
            <a:ext cx="11213432" cy="570925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psů</a:t>
            </a:r>
          </a:p>
          <a:p>
            <a:pPr marL="342900" lvl="0" indent="-342900" algn="ctr">
              <a:spcBef>
                <a:spcPts val="1200"/>
              </a:spcBef>
              <a:buFont typeface="Arial" panose="020B0604020202020204" pitchFamily="34" charset="0"/>
              <a:buChar char=""/>
            </a:pPr>
            <a:r>
              <a:rPr lang="cs-CZ" sz="3200" dirty="0">
                <a:latin typeface="Times New Roman" panose="02020603050405020304" pitchFamily="18" charset="0"/>
                <a:ea typeface="Times New Roman" panose="02020603050405020304" pitchFamily="18" charset="0"/>
              </a:rPr>
              <a:t>§ 2</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psů platí držitel psa. </a:t>
            </a:r>
            <a:r>
              <a:rPr lang="cs-CZ" sz="3200" b="1" dirty="0">
                <a:latin typeface="Times New Roman" panose="02020603050405020304" pitchFamily="18" charset="0"/>
                <a:ea typeface="Times New Roman" panose="02020603050405020304" pitchFamily="18" charset="0"/>
              </a:rPr>
              <a:t>Tím může být pro účely tohoto poplatku osoba, která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je přihlášená nebo má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sídlo na území České republiky.</a:t>
            </a:r>
          </a:p>
          <a:p>
            <a:pPr marL="1143000" lvl="2" indent="-228600" algn="just">
              <a:spcBef>
                <a:spcPts val="600"/>
              </a:spcBef>
              <a:spcAft>
                <a:spcPts val="600"/>
              </a:spcAft>
              <a:buFont typeface="+mj-lt"/>
              <a:buAutoNum type="arabicParenBoth"/>
              <a:tabLst>
                <a:tab pos="316865"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Znění věty druhé § 2 odst. 1  upřesňuje, že </a:t>
            </a:r>
            <a:r>
              <a:rPr lang="cs-CZ" sz="3200" b="1" dirty="0">
                <a:solidFill>
                  <a:srgbClr val="FF0000"/>
                </a:solidFill>
                <a:latin typeface="Times New Roman" panose="02020603050405020304" pitchFamily="18" charset="0"/>
                <a:ea typeface="Times New Roman" panose="02020603050405020304" pitchFamily="18" charset="0"/>
              </a:rPr>
              <a:t>nejde o definici pojmu držitel</a:t>
            </a:r>
            <a:r>
              <a:rPr lang="cs-CZ" sz="3200" dirty="0">
                <a:solidFill>
                  <a:srgbClr val="FF0000"/>
                </a:solidFill>
                <a:latin typeface="Times New Roman" panose="02020603050405020304" pitchFamily="18" charset="0"/>
                <a:ea typeface="Times New Roman" panose="02020603050405020304" pitchFamily="18" charset="0"/>
              </a:rPr>
              <a:t>,</a:t>
            </a:r>
            <a:r>
              <a:rPr lang="cs-CZ" sz="3200" dirty="0">
                <a:latin typeface="Times New Roman" panose="02020603050405020304" pitchFamily="18" charset="0"/>
                <a:ea typeface="Times New Roman" panose="02020603050405020304" pitchFamily="18" charset="0"/>
              </a:rPr>
              <a:t> ale o vymezení okruhu možných držitelů.</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782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28DBBD4-FBBD-4ABF-968D-1C8C9C300545}"/>
              </a:ext>
            </a:extLst>
          </p:cNvPr>
          <p:cNvSpPr txBox="1"/>
          <p:nvPr/>
        </p:nvSpPr>
        <p:spPr>
          <a:xfrm>
            <a:off x="385894" y="0"/>
            <a:ext cx="11895589" cy="6440225"/>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Z dosavadních diskuzí vyplývá, že by se mohlo jednat například o sběr ovoce a zeleniny, jarní orbu, letní sklizeň, některé stavební práce, lyžařské vleky (ty někde fungují jak v zimě, tak v létě) a mnoho dalších. Správce poplatku by měl v tomto případě subsidiárně použít vyhlášku č. 322/2017 Sb., o stanovení seznamu odvětví zaměstnání, která zahrnují činnosti závislé na ročním období, kde je uvedeno, že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za odvětví zaměstnání, která zahrnují činnosti závislé na ročním období, se považují oddíly ekonomických činností podle Klasifikace ekonomických činností (CZ-NACE) označené kódem a názvem.*“</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Podle výše uvedené vyhlášky se bude jednat o rostlinnou a živočišnou výrobu, myslivost a související činnosti, lesnictví a těžbu dřeva, ale i ubytování, stravování a pohostinství, nebo sportovní, zábavní a rekreační činnosti. Takto široké pojetí a nekonkrétnost obou ustanovení, zákona i vyhlášky, nahrává tomu, že se rozšíří okruh osob, které nebudou poplatníky.</a:t>
            </a:r>
          </a:p>
          <a:p>
            <a:pPr algn="just">
              <a:spcAft>
                <a:spcPts val="600"/>
              </a:spcAft>
            </a:pP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2 vyhlášky č. 322/2017 Sb., </a:t>
            </a:r>
            <a:r>
              <a:rPr lang="cs-CZ"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o stanovení seznamu odvětví zaměstnání, která zahrnují činnosti závislé na ročním období.</a:t>
            </a:r>
          </a:p>
        </p:txBody>
      </p:sp>
    </p:spTree>
    <p:extLst>
      <p:ext uri="{BB962C8B-B14F-4D97-AF65-F5344CB8AC3E}">
        <p14:creationId xmlns:p14="http://schemas.microsoft.com/office/powerpoint/2010/main" val="1268731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9ED84CE-9E1C-47AD-9595-EECA2F3362FE}"/>
              </a:ext>
            </a:extLst>
          </p:cNvPr>
          <p:cNvSpPr/>
          <p:nvPr/>
        </p:nvSpPr>
        <p:spPr>
          <a:xfrm>
            <a:off x="0" y="363915"/>
            <a:ext cx="11502191"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e) pobývající na území obce</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ve školském zařízení pro výkon ústavní nebo ochranné výchovy anebo školském zařízení pro preventivně výchovnou péči anebo v zařízení pro děti vyžadující okamžitou pomoc,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poskytujícím ubytování podle zákona upravujícího sociální služby,</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sloužícím k pomoci lidem v ohrožení nebo nouzi provozovaném veřejně prospěšným poplatníkem daně z příjmů právnických osob,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za účelem výkonu záchranných nebo likvidačních prací podle zákona o integrovaném záchranném systému.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0192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138332F-819D-4E0A-9968-1EC0F24F7CE6}"/>
              </a:ext>
            </a:extLst>
          </p:cNvPr>
          <p:cNvSpPr/>
          <p:nvPr/>
        </p:nvSpPr>
        <p:spPr>
          <a:xfrm>
            <a:off x="930441" y="947990"/>
            <a:ext cx="11085095" cy="5970865"/>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Od poplatku z pobytu je osvobozen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a:p>
            <a:pPr marL="914400" lvl="2" algn="just">
              <a:spcBef>
                <a:spcPts val="600"/>
              </a:spcBef>
              <a:spcAft>
                <a:spcPts val="600"/>
              </a:spcAft>
              <a:tabLst>
                <a:tab pos="316865" algn="l"/>
                <a:tab pos="540385" algn="l"/>
                <a:tab pos="316865" algn="l"/>
                <a:tab pos="496570"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Sezónní prací podle odstavce 1 písm. e) je práce, která je závislá na střídání ročních období a zpravidla se každým rokem opakuje.</a:t>
            </a:r>
          </a:p>
          <a:p>
            <a:pPr marL="914400" lvl="2" algn="just">
              <a:spcBef>
                <a:spcPts val="600"/>
              </a:spcBef>
              <a:spcAft>
                <a:spcPts val="600"/>
              </a:spcAft>
              <a:tabLst>
                <a:tab pos="316865" algn="l"/>
                <a:tab pos="540385" algn="l"/>
                <a:tab pos="316865" algn="l"/>
                <a:tab pos="496570"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162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A2E0D0D-2FD4-48FB-8569-0811AA0D2DC4}"/>
              </a:ext>
            </a:extLst>
          </p:cNvPr>
          <p:cNvSpPr txBox="1"/>
          <p:nvPr/>
        </p:nvSpPr>
        <p:spPr>
          <a:xfrm>
            <a:off x="771786" y="243281"/>
            <a:ext cx="11148969" cy="353943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Okruh osob, které budou od poplatku osvobozené, se oproti stávajícímu zákonu rozšířil a zároveň dal možnost více náhledů na specifikaci například zotavovacích akcí nebo sezónních prací. Správce poplatku tak nemá jasně specifikovanou skupinu osob, které jsou osvobozeny. Dá se tedy předpokládat nejednotný postup správců poplatku vůči poskytovatelům úplatného pobytu a bude se čekat na rozhodování soudů ve sporných situacích. </a:t>
            </a:r>
          </a:p>
        </p:txBody>
      </p:sp>
    </p:spTree>
    <p:extLst>
      <p:ext uri="{BB962C8B-B14F-4D97-AF65-F5344CB8AC3E}">
        <p14:creationId xmlns:p14="http://schemas.microsoft.com/office/powerpoint/2010/main" val="2318384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44A85A6-4715-4514-9AD9-C2B02977A70E}"/>
              </a:ext>
            </a:extLst>
          </p:cNvPr>
          <p:cNvSpPr/>
          <p:nvPr/>
        </p:nvSpPr>
        <p:spPr>
          <a:xfrm>
            <a:off x="1604210" y="229794"/>
            <a:ext cx="10202777"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3c</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Základ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Základem poplatku z pobytu je počet započatých dnů pobytu, s výjimkou dne počátku pobytu.</a:t>
            </a:r>
            <a:endParaRPr lang="cs-CZ" sz="32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50FB87BC-5CB7-4E22-9DCD-B4F52339F875}"/>
              </a:ext>
            </a:extLst>
          </p:cNvPr>
          <p:cNvSpPr/>
          <p:nvPr/>
        </p:nvSpPr>
        <p:spPr>
          <a:xfrm>
            <a:off x="641685" y="3011831"/>
            <a:ext cx="11165302" cy="361637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Základ poplatku je základním konstrukčním prvkem, který konkretizuje předmět daně a vyjadřuje ho hodnotou předmětu nebo jinou měrnou jednotkou vztahující se k předmětu.</a:t>
            </a:r>
          </a:p>
          <a:p>
            <a:pPr algn="just">
              <a:spcBef>
                <a:spcPts val="600"/>
              </a:spcBef>
            </a:pPr>
            <a:r>
              <a:rPr lang="cs-CZ" sz="3200" dirty="0">
                <a:latin typeface="Times New Roman" panose="02020603050405020304" pitchFamily="18" charset="0"/>
                <a:ea typeface="Times New Roman" panose="02020603050405020304" pitchFamily="18" charset="0"/>
              </a:rPr>
              <a:t>Základem poplatku z pobytu je počet započatých dní bez započítání dne příjezdu. V důsledku toho základ poplatku odpovídá počtu noclehů, které jsou v rámci pobytu úplatně poskytnuty.</a:t>
            </a:r>
          </a:p>
        </p:txBody>
      </p:sp>
    </p:spTree>
    <p:extLst>
      <p:ext uri="{BB962C8B-B14F-4D97-AF65-F5344CB8AC3E}">
        <p14:creationId xmlns:p14="http://schemas.microsoft.com/office/powerpoint/2010/main" val="290197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CE307FD-C5A4-4EB9-A911-786330E09308}"/>
              </a:ext>
            </a:extLst>
          </p:cNvPr>
          <p:cNvSpPr/>
          <p:nvPr/>
        </p:nvSpPr>
        <p:spPr>
          <a:xfrm>
            <a:off x="1267326" y="724342"/>
            <a:ext cx="10363200"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Dnem počátku pobytu se rozumí den, kdy podle smlouvy o úplatném poskytnutí pobytu započalo poskytování tohoto pobytu. Při tom ale platí, že pokud by byl pobyt účelově rozdělen na dílčí pobyty tak, aby v průběhu pobytu nastalo více počátečních dnů nezapočítaných do základu poplatku, ale tyto dílčí pobyty by na sebe bezprostředně navazovaly, tvořila by tato posloupnost pobytů jeden celek.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Tento závěr plyne ze zákazu zneužití práva, který v oblasti daňového práva definoval poprvé Nejvyšší správní soud v rozsudku čj. 1 </a:t>
            </a:r>
            <a:r>
              <a:rPr lang="cs-CZ" sz="3200" dirty="0" err="1">
                <a:latin typeface="Times New Roman" panose="02020603050405020304" pitchFamily="18" charset="0"/>
                <a:ea typeface="Times New Roman" panose="02020603050405020304" pitchFamily="18" charset="0"/>
              </a:rPr>
              <a:t>Afs</a:t>
            </a:r>
            <a:r>
              <a:rPr lang="cs-CZ" sz="3200" dirty="0">
                <a:latin typeface="Times New Roman" panose="02020603050405020304" pitchFamily="18" charset="0"/>
                <a:ea typeface="Times New Roman" panose="02020603050405020304" pitchFamily="18" charset="0"/>
              </a:rPr>
              <a:t> 107/2004-48 ze dne 10. listopadu 2005:</a:t>
            </a:r>
            <a:endParaRPr lang="cs-CZ" sz="3200" dirty="0"/>
          </a:p>
        </p:txBody>
      </p:sp>
    </p:spTree>
    <p:extLst>
      <p:ext uri="{BB962C8B-B14F-4D97-AF65-F5344CB8AC3E}">
        <p14:creationId xmlns:p14="http://schemas.microsoft.com/office/powerpoint/2010/main" val="198882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DB8448-67A5-48F6-BA35-2FEF31242320}"/>
              </a:ext>
            </a:extLst>
          </p:cNvPr>
          <p:cNvSpPr/>
          <p:nvPr/>
        </p:nvSpPr>
        <p:spPr>
          <a:xfrm>
            <a:off x="268448" y="0"/>
            <a:ext cx="11836865" cy="5016758"/>
          </a:xfrm>
          <a:prstGeom prst="rect">
            <a:avLst/>
          </a:prstGeom>
        </p:spPr>
        <p:txBody>
          <a:bodyPr wrap="square">
            <a:spAutoFit/>
          </a:bodyPr>
          <a:lstStyle/>
          <a:p>
            <a:r>
              <a:rPr lang="cs-CZ" sz="3200" b="1" i="1" dirty="0">
                <a:latin typeface="Times New Roman" panose="02020603050405020304" pitchFamily="18" charset="0"/>
                <a:ea typeface="Times New Roman" panose="02020603050405020304" pitchFamily="18" charset="0"/>
              </a:rPr>
              <a:t>„Zneužitím práva je situace, kdy někdo vykoná své subjektivní právo k neodůvodněné újmě někoho jiného nebo společnosti; takovéto chování, jímž se dosahuje výsledku nedovoleného, je jenom zdánlivě dovolené.“</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 Z nedávné doby pak zneužití práva na straně poplatníka daně judikoval například Krajský soud v Českých Budějovicích v čj. rozsudku 10 </a:t>
            </a:r>
            <a:r>
              <a:rPr lang="cs-CZ" sz="3200" dirty="0" err="1">
                <a:latin typeface="Times New Roman" panose="02020603050405020304" pitchFamily="18" charset="0"/>
                <a:ea typeface="Times New Roman" panose="02020603050405020304" pitchFamily="18" charset="0"/>
              </a:rPr>
              <a:t>Af</a:t>
            </a:r>
            <a:r>
              <a:rPr lang="cs-CZ" sz="3200" dirty="0">
                <a:latin typeface="Times New Roman" panose="02020603050405020304" pitchFamily="18" charset="0"/>
                <a:ea typeface="Times New Roman" panose="02020603050405020304" pitchFamily="18" charset="0"/>
              </a:rPr>
              <a:t> 566/2012-190 ze dne 11. února 2015, který následně rovněž potvrdil Nejvyšší správní soud.</a:t>
            </a:r>
          </a:p>
          <a:p>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5916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A38DC04-7DA2-4EF0-A20D-286CF226DE2C}"/>
              </a:ext>
            </a:extLst>
          </p:cNvPr>
          <p:cNvSpPr txBox="1"/>
          <p:nvPr/>
        </p:nvSpPr>
        <p:spPr>
          <a:xfrm>
            <a:off x="587228" y="318782"/>
            <a:ext cx="11132191" cy="573233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Základ poplatku vyjadřuje hodnotu a je základním konstrukčním prvkem poplatkové povinnosti. Základem pro výpočet poplatku je počet započatých dní bez započítávání dne příjezdů, jedná se prakticky o počet noclehů. Na tomto místě je vhodné připomenout, že určit každý den, jako den příjezdu (který není zpoplatněn) není možné, neboť by docházelo k zneužití práva. Souhlasil bych s názorem, který vyslovil Viktor Knapp, že pokud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„se někdo chová podle právní normy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secundum</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legem), ale tak, aby záměrně dosáhl výsledku právní normou nepředvídaného a nežádoucího.*“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Tímto názorem lze charakterizovat obcházení zákona.</a:t>
            </a:r>
          </a:p>
          <a:p>
            <a:pPr algn="just">
              <a:spcAft>
                <a:spcPts val="600"/>
              </a:spcAft>
            </a:pPr>
            <a:endParaRPr lang="cs-CZ"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 KNAPP, Viktor. Teorie práva. 1995, s. 186.</a:t>
            </a:r>
          </a:p>
        </p:txBody>
      </p:sp>
    </p:spTree>
    <p:extLst>
      <p:ext uri="{BB962C8B-B14F-4D97-AF65-F5344CB8AC3E}">
        <p14:creationId xmlns:p14="http://schemas.microsoft.com/office/powerpoint/2010/main" val="1235979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8EB4E39F-8636-4A4D-9C81-B29A5E4C0A94}"/>
              </a:ext>
            </a:extLst>
          </p:cNvPr>
          <p:cNvSpPr/>
          <p:nvPr/>
        </p:nvSpPr>
        <p:spPr>
          <a:xfrm>
            <a:off x="220133" y="0"/>
            <a:ext cx="11971867" cy="5786199"/>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3d</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Sazba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Sazba poplatku z pobytu činí nejvýše 50 Kč.</a:t>
            </a:r>
          </a:p>
          <a:p>
            <a:pPr indent="269875" algn="just">
              <a:spcBef>
                <a:spcPts val="1200"/>
              </a:spcBef>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just">
              <a:spcBef>
                <a:spcPts val="1200"/>
              </a:spcBef>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Maximální sazba poplatku byla pro první rok účinnost zákona stanovena jako součet dřívějších dvou poplatků – tedy poplatku za lázeňský nebo rekreační pobyt (15 Kč) a poplatku z ubytovací kapacity (6 Kč). Celková maximální částka pro rok 2020 je tedy stanovena na částku 21 Kč. </a:t>
            </a: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3690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B2A722B-34AE-4739-A26D-814CCDA87C94}"/>
              </a:ext>
            </a:extLst>
          </p:cNvPr>
          <p:cNvSpPr txBox="1"/>
          <p:nvPr/>
        </p:nvSpPr>
        <p:spPr>
          <a:xfrm>
            <a:off x="369116" y="181957"/>
            <a:ext cx="11822884" cy="4031873"/>
          </a:xfrm>
          <a:prstGeom prst="rect">
            <a:avLst/>
          </a:prstGeom>
          <a:noFill/>
        </p:spPr>
        <p:txBody>
          <a:bodyPr wrap="square">
            <a:spAutoFit/>
          </a:bodyPr>
          <a:lstStyle/>
          <a:p>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důvodové zprávě se nachází porovnání s ostatními státy v Evropě a jejich poplatky z pobytu. V průměru se tato částka pohybuje okolo 2 EUR, tedy cca 50 Kč, což by odpovídalo maximální výši poplatku z pobytu, kterou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zavádí od 1. 1. 2021. Obce by však měly zvážit výši stanoveného poplatku a porovnat, zda příliš vysoký poplatek neodradí fyzické osoby od pobytu, nebo naopak poplatek bude tak nízký, že jej převýší náklady spojené s jeho správou.</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2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F47CFB1-032E-4579-B030-EFD3DC580E80}"/>
              </a:ext>
            </a:extLst>
          </p:cNvPr>
          <p:cNvSpPr txBox="1"/>
          <p:nvPr/>
        </p:nvSpPr>
        <p:spPr>
          <a:xfrm>
            <a:off x="1669410" y="1073790"/>
            <a:ext cx="10435904" cy="5016758"/>
          </a:xfrm>
          <a:prstGeom prst="rect">
            <a:avLst/>
          </a:prstGeom>
          <a:noFill/>
        </p:spPr>
        <p:txBody>
          <a:bodyPr wrap="square">
            <a:spAutoFit/>
          </a:bodyPr>
          <a:lstStyle/>
          <a:p>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nespecifikuje držitele psa, a proto správci poplatku mohou mít v tomto směru ztíženou pozici. V této souvislosti je vhodné poukázat na předchozí (již neplatnou) právní úpravu, která tento vztah blíže charakterizovala a to tak,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poplatek ze psů platí držitel psa, přičemž za držitele všech psů chovaných v domácnosti se považoval uživatel bytu</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cs-CZ" sz="3200" dirty="0">
              <a:latin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2 vyhlášky č. 216/1988 Sb., o místním poplatku ze psů a o lázeňském poplatku, dostupné na: </a:t>
            </a:r>
            <a:r>
              <a:rPr lang="cs-CZ" sz="3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https://www.zakonyprolidi.cz/cs/1988-216</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9672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6A236755-BDE9-497E-BC9C-2C94EFC5575B}"/>
              </a:ext>
            </a:extLst>
          </p:cNvPr>
          <p:cNvSpPr/>
          <p:nvPr/>
        </p:nvSpPr>
        <p:spPr>
          <a:xfrm>
            <a:off x="721894" y="0"/>
            <a:ext cx="11470105"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3e</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Výpočet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Poplatek z pobytu se vypočte jako součin základu poplatku a sazby poplatku.</a:t>
            </a:r>
            <a:endParaRPr lang="cs-CZ" sz="3200" dirty="0">
              <a:latin typeface="Times New Roman" panose="02020603050405020304" pitchFamily="18" charset="0"/>
              <a:ea typeface="Times New Roman" panose="02020603050405020304" pitchFamily="18" charset="0"/>
            </a:endParaRPr>
          </a:p>
        </p:txBody>
      </p:sp>
      <p:sp>
        <p:nvSpPr>
          <p:cNvPr id="6" name="Obdélník 5">
            <a:extLst>
              <a:ext uri="{FF2B5EF4-FFF2-40B4-BE49-F238E27FC236}">
                <a16:creationId xmlns:a16="http://schemas.microsoft.com/office/drawing/2014/main" id="{FBB68A93-8C5C-4D8A-A53A-AB3EAD5E2EED}"/>
              </a:ext>
            </a:extLst>
          </p:cNvPr>
          <p:cNvSpPr/>
          <p:nvPr/>
        </p:nvSpPr>
        <p:spPr>
          <a:xfrm>
            <a:off x="721894" y="2679231"/>
            <a:ext cx="11470104" cy="370870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Výpočet poplatku z pobytu má standardní podobu součinu jeho základu a sazby. Základ poplatku je ze své povahy již zaokrouhlen na celé dny (srov. textaci „započaté dny“ v § 3c), proto se případně uplatní pouze § 146 daňového řádu, upravující zaokrouhlování, pokud by sazba nebyla vyjádřena v celých korunách</a:t>
            </a:r>
            <a:r>
              <a:rPr lang="cs-CZ" dirty="0">
                <a:latin typeface="Times New Roman" panose="02020603050405020304" pitchFamily="18" charset="0"/>
                <a:ea typeface="Times New Roman" panose="02020603050405020304" pitchFamily="18" charset="0"/>
              </a:rPr>
              <a:t>..</a:t>
            </a:r>
          </a:p>
          <a:p>
            <a:pPr algn="just">
              <a:spcBef>
                <a:spcPts val="600"/>
              </a:spcBef>
            </a:pPr>
            <a:endParaRPr lang="cs-CZ" dirty="0">
              <a:latin typeface="Times New Roman" panose="02020603050405020304" pitchFamily="18" charset="0"/>
              <a:ea typeface="Times New Roman" panose="02020603050405020304" pitchFamily="18" charset="0"/>
            </a:endParaRPr>
          </a:p>
          <a:p>
            <a:pPr algn="just">
              <a:spcBef>
                <a:spcPts val="600"/>
              </a:spcBef>
            </a:pPr>
            <a:endParaRPr lang="cs-CZ" dirty="0">
              <a:latin typeface="Times New Roman" panose="02020603050405020304" pitchFamily="18" charset="0"/>
              <a:ea typeface="Times New Roman" panose="02020603050405020304" pitchFamily="18" charset="0"/>
            </a:endParaRPr>
          </a:p>
          <a:p>
            <a:pPr algn="ctr">
              <a:spcBef>
                <a:spcPts val="600"/>
              </a:spcBef>
            </a:pPr>
            <a:r>
              <a:rPr lang="cs-CZ" sz="3200" b="1" dirty="0">
                <a:latin typeface="Times New Roman" panose="02020603050405020304" pitchFamily="18" charset="0"/>
                <a:ea typeface="Times New Roman" panose="02020603050405020304" pitchFamily="18" charset="0"/>
                <a:sym typeface="Wingdings" panose="05000000000000000000" pitchFamily="2" charset="2"/>
              </a:rPr>
              <a:t> 10 dní (základ) x 21 Kč (sazba) </a:t>
            </a:r>
            <a:r>
              <a:rPr lang="cs-CZ" sz="3200" b="1">
                <a:latin typeface="Times New Roman" panose="02020603050405020304" pitchFamily="18" charset="0"/>
                <a:ea typeface="Times New Roman" panose="02020603050405020304" pitchFamily="18" charset="0"/>
                <a:sym typeface="Wingdings" panose="05000000000000000000" pitchFamily="2" charset="2"/>
              </a:rPr>
              <a:t>= 210 </a:t>
            </a:r>
            <a:r>
              <a:rPr lang="cs-CZ" sz="3200" b="1" dirty="0">
                <a:latin typeface="Times New Roman" panose="02020603050405020304" pitchFamily="18" charset="0"/>
                <a:ea typeface="Times New Roman" panose="02020603050405020304" pitchFamily="18" charset="0"/>
                <a:sym typeface="Wingdings" panose="05000000000000000000" pitchFamily="2" charset="2"/>
              </a:rPr>
              <a:t>Kč</a:t>
            </a: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6223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EE0A285-DB24-414D-B3B9-F62ADCF80A4C}"/>
              </a:ext>
            </a:extLst>
          </p:cNvPr>
          <p:cNvSpPr/>
          <p:nvPr/>
        </p:nvSpPr>
        <p:spPr>
          <a:xfrm>
            <a:off x="401052" y="0"/>
            <a:ext cx="11630527" cy="3431709"/>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3f</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Plátce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Plátcem poplatku z pobytu je poskytovatel úplatného pobytu</a:t>
            </a:r>
            <a:r>
              <a:rPr lang="cs-CZ" sz="3200" b="1" cap="all"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 </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je povinen vybrat poplatek od poplatníka.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95751347-9279-4278-B0D4-0C1AB19BB72F}"/>
              </a:ext>
            </a:extLst>
          </p:cNvPr>
          <p:cNvSpPr/>
          <p:nvPr/>
        </p:nvSpPr>
        <p:spPr>
          <a:xfrm>
            <a:off x="721895" y="3505200"/>
            <a:ext cx="11069053" cy="304698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Pro zjednodušení správy poplatku z pobytu se navrhuje zavést plátce poplatku, který poplatek vybere od poplatníků a odvede jej ve lhůtě stanovené obecně závaznou vyhláškou správci poplatku, tedy obecnímu úřadu. Tento plátce poplatku není povinen podávat hlášení ani vyúčtování podle daňového řádu, neboť mu tuto povinnost zákon o místních poplatcích neukládá.</a:t>
            </a:r>
          </a:p>
        </p:txBody>
      </p:sp>
    </p:spTree>
    <p:extLst>
      <p:ext uri="{BB962C8B-B14F-4D97-AF65-F5344CB8AC3E}">
        <p14:creationId xmlns:p14="http://schemas.microsoft.com/office/powerpoint/2010/main" val="363292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8296D7B-905C-447A-9F5E-7AE4CB6DC008}"/>
              </a:ext>
            </a:extLst>
          </p:cNvPr>
          <p:cNvSpPr txBox="1"/>
          <p:nvPr/>
        </p:nvSpPr>
        <p:spPr>
          <a:xfrm>
            <a:off x="931178" y="578840"/>
            <a:ext cx="10813409" cy="304698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Plátcem poplatku je podle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poskytovatel úplatného pobytu a ten je také povinen od poplatníka vybrat poplatek. Poskytovatelem úplatného pobytu může být fyzická i právnická osoba, či jiná jednotka bez právní osobnosti (svěřenecký fond apod.). Ustanovení tak reflektuje na § 233 a následující daňového řádu.</a:t>
            </a:r>
          </a:p>
        </p:txBody>
      </p:sp>
    </p:spTree>
    <p:extLst>
      <p:ext uri="{BB962C8B-B14F-4D97-AF65-F5344CB8AC3E}">
        <p14:creationId xmlns:p14="http://schemas.microsoft.com/office/powerpoint/2010/main" val="37505958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720974-1ADC-437C-8EED-8EC9A29799B0}"/>
              </a:ext>
            </a:extLst>
          </p:cNvPr>
          <p:cNvSpPr/>
          <p:nvPr/>
        </p:nvSpPr>
        <p:spPr>
          <a:xfrm>
            <a:off x="593558" y="197346"/>
            <a:ext cx="11421979" cy="6463308"/>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3g</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je povinen vést v listinné nebo elektronické podobě evidenční knihu, za každé zařízení nebo místo, kde poskytuje úplatný pobyt. Do evidenční knihy zapisuje údaje týkající se fyzické osoby, které poskytuje úplatný pobyt</a:t>
            </a:r>
            <a:r>
              <a:rPr lang="cs-CZ" sz="3200" dirty="0">
                <a:latin typeface="Times New Roman" panose="02020603050405020304" pitchFamily="18" charset="0"/>
                <a:ea typeface="Times New Roman" panose="02020603050405020304" pitchFamily="18" charset="0"/>
              </a:rPr>
              <a: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Údaji podle odstavce 1 jsou</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den počátku a den konce pobytu,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jméno, popřípadě jména, příjmení a adresa místa přihlášení nebo obdobného místa v zahraničí,</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datum narození,</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9864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0BF285-261E-4B9C-9B41-73CB7ECBFF4C}"/>
              </a:ext>
            </a:extLst>
          </p:cNvPr>
          <p:cNvSpPr/>
          <p:nvPr/>
        </p:nvSpPr>
        <p:spPr>
          <a:xfrm>
            <a:off x="1780674" y="525450"/>
            <a:ext cx="9769641" cy="5586145"/>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1:</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dřívější právní úpravy zůstává plátci poplatku zachována povinnost vést evidenční knihu. S ohledem na současnou praxi a rozvoj elektronické komunikace ve společnosti je umožněno vést evidenční knihu i v elektronické podobě. </a:t>
            </a:r>
            <a:r>
              <a:rPr lang="cs-CZ" sz="3200" b="1" dirty="0">
                <a:latin typeface="Times New Roman" panose="02020603050405020304" pitchFamily="18" charset="0"/>
                <a:ea typeface="Times New Roman" panose="02020603050405020304" pitchFamily="18" charset="0"/>
              </a:rPr>
              <a:t>V takovém případě je ovšem nutné vést evidenční knihu v takovém programu, resp. takovým způsobem, aby bylo možné i zpětně dohledat všechny provedené změny, a nebylo tak možné údaje o ubytovaných osobách jednoduše bez dalšího smazat </a:t>
            </a:r>
            <a:r>
              <a:rPr lang="cs-CZ" sz="3200" dirty="0">
                <a:latin typeface="Times New Roman" panose="02020603050405020304" pitchFamily="18" charset="0"/>
                <a:ea typeface="Times New Roman" panose="02020603050405020304" pitchFamily="18" charset="0"/>
              </a:rPr>
              <a:t>(srov. odstavec 3).</a:t>
            </a:r>
          </a:p>
        </p:txBody>
      </p:sp>
    </p:spTree>
    <p:extLst>
      <p:ext uri="{BB962C8B-B14F-4D97-AF65-F5344CB8AC3E}">
        <p14:creationId xmlns:p14="http://schemas.microsoft.com/office/powerpoint/2010/main" val="1098362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14118CA-7793-463C-BE7B-34908FD3E4A8}"/>
              </a:ext>
            </a:extLst>
          </p:cNvPr>
          <p:cNvSpPr txBox="1"/>
          <p:nvPr/>
        </p:nvSpPr>
        <p:spPr>
          <a:xfrm>
            <a:off x="151002" y="0"/>
            <a:ext cx="12040998" cy="6547946"/>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Plátci poplatku je dána povinnost vést evidenční knihu. Kniha by měla být vázána s očíslovanými stranami. Je také nově zavedena možnost vést knihu v elektronické podobě*. V takovém případě je povinnost poskytovatele pobytu vést knihu v takovém programu nebo takovým způsobem, aby byly zaznamenány jakékoliv změny v evidenci a nešlo tak jednoduše vymazat záznamy již pořízené. Tato skutečnost se před novelou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praktikovala tak, že někteří poskytovatelé úplatného pobytu při kontrolách sdělili, že mají počítač v opravě. Následně opravili své evidence a přinesli je ke kontrole správcům poplatku. To by se sice v současné době nemělo stávat, avšak ne vždy jsou poskytovatelé úplatného pobytu dostatečně seznámeni s novelou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050" dirty="0">
                <a:latin typeface="Calibri" panose="020F0502020204030204" pitchFamily="34" charset="0"/>
                <a:ea typeface="Times New Roman" panose="02020603050405020304" pitchFamily="18" charset="0"/>
                <a:cs typeface="Times New Roman" panose="02020603050405020304" pitchFamily="18" charset="0"/>
              </a:rPr>
              <a:t>* </a:t>
            </a: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 3g odst. 1 zákona č. 565/1990 Sb., o místních poplatcích: „Plátce poplatku z pobytu je povinen vést v listinné nebo elektronické podobě evidenční knihu, za každé zařízení nebo místo, kde poskytuje úplatný pobyt. Do evidenční knihy zapisuje údaje týkající se fyzické osoby, které poskytuje úplatný pobyt.“</a:t>
            </a:r>
          </a:p>
          <a:p>
            <a:pPr algn="just">
              <a:spcAft>
                <a:spcPts val="600"/>
              </a:spcAft>
            </a:pP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ČESKO. § 3g odst. 3 zákonu č. 565/1990 Sb., o místních poplatcích: „Zápisy do evidenční knihy musí být vedeny správně, úplně, průkazně, přehledně, srozumitelně, způsobem zaručujícím trvalost zápisů a musí být uspořádány postupně z časového hlediska.“</a:t>
            </a:r>
          </a:p>
        </p:txBody>
      </p:sp>
    </p:spTree>
    <p:extLst>
      <p:ext uri="{BB962C8B-B14F-4D97-AF65-F5344CB8AC3E}">
        <p14:creationId xmlns:p14="http://schemas.microsoft.com/office/powerpoint/2010/main" val="609447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E2A20B5-A1E6-4545-A5A8-6F69F1F6D836}"/>
              </a:ext>
            </a:extLst>
          </p:cNvPr>
          <p:cNvSpPr txBox="1"/>
          <p:nvPr/>
        </p:nvSpPr>
        <p:spPr>
          <a:xfrm>
            <a:off x="142613" y="0"/>
            <a:ext cx="12049387" cy="6724918"/>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souvislosti s tím lze konstatovat, že jak pro správce poplatku, tak pro poskytovatele úplatného pobytu bude technicky složité prokázat, že jde o počítačový program s neměnnými záznamy*. Pokud plátce poplatku nepovede správně nebo vůbec evidenční knihu, pak má správce poplatku pravomoc uložit mu pokutu až do výše 500 000 Kč.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Do evidenční knihy se zapisuje den počátku a konce pobytu, jméno, příjmení a adresa přihlášení osoby, datum narození, číslo a druh průkazu totožnosti a výše vybraného poplatku nebo důvod osvobození od poplatku. Jak vyplývá z výše uvedeného, chybí v tomto výčtu pro poskytovatele úplatného pobytu povinnost zapsat osoby, které nejsou poplatníkem a zároveň nejsou osvobozeni od poplatku. </a:t>
            </a:r>
          </a:p>
          <a:p>
            <a:pPr algn="just">
              <a:spcAft>
                <a:spcPts val="600"/>
              </a:spcAft>
            </a:pP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3g odst. 2 zákona č. 565/1990 Sb., o místních poplatcích.</a:t>
            </a:r>
          </a:p>
          <a:p>
            <a:endParaRPr lang="cs-CZ" sz="3200" dirty="0"/>
          </a:p>
        </p:txBody>
      </p:sp>
    </p:spTree>
    <p:extLst>
      <p:ext uri="{BB962C8B-B14F-4D97-AF65-F5344CB8AC3E}">
        <p14:creationId xmlns:p14="http://schemas.microsoft.com/office/powerpoint/2010/main" val="3607923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2D15DBF-B660-4F64-89A3-26F3D7BB8FFC}"/>
              </a:ext>
            </a:extLst>
          </p:cNvPr>
          <p:cNvSpPr txBox="1"/>
          <p:nvPr/>
        </p:nvSpPr>
        <p:spPr>
          <a:xfrm>
            <a:off x="595618" y="260059"/>
            <a:ext cx="11333527" cy="4801314"/>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důvodové zprávě je uvedeno,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„do evidenční knihy se zapisují údaje o všech osobách, kterým byl poskytnut úplatný pobyt, bez ohledu na to, zda šlo o poplatníky, nebo ne. Do evidenční knihy se tak budou zapisovat i osoby, které jsou přihlášené v dané obci.*“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Na tuto skutečnost jsem již upozorňoval dříve. Plátce poplatku je zároveň povinen pro další kontroly uchovávat evidenční knihu po dobu šesti let ode dne posledního zápisu.</a:t>
            </a:r>
          </a:p>
          <a:p>
            <a:endParaRPr lang="cs-CZ" sz="3200" dirty="0">
              <a:latin typeface="Times New Roman" panose="02020603050405020304" pitchFamily="18" charset="0"/>
              <a:cs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Důvodová zpráva k novele zákona 565/1990 Sb</a:t>
            </a:r>
            <a:r>
              <a:rPr lang="cs-CZ"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o místních poplatcích.</a:t>
            </a:r>
          </a:p>
          <a:p>
            <a:endParaRPr lang="cs-CZ" sz="3200" dirty="0"/>
          </a:p>
        </p:txBody>
      </p:sp>
    </p:spTree>
    <p:extLst>
      <p:ext uri="{BB962C8B-B14F-4D97-AF65-F5344CB8AC3E}">
        <p14:creationId xmlns:p14="http://schemas.microsoft.com/office/powerpoint/2010/main" val="1997522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EFE4E2F-B321-492D-8BE5-58F94E555449}"/>
              </a:ext>
            </a:extLst>
          </p:cNvPr>
          <p:cNvSpPr/>
          <p:nvPr/>
        </p:nvSpPr>
        <p:spPr>
          <a:xfrm>
            <a:off x="-368968" y="0"/>
            <a:ext cx="12464715"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d) číslo a druh průkazu totožnosti, kterým může být</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občanský průkaz,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cestovní doklad,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potvrzení o přechodném pobytu na území,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pobytová karta rodinného příslušníka občana Evropské unie,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 pro cizince,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trvalému pobytu,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udělení mezinárodní ochrany,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poskytnutí dočasné ochrany, 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e) výše vybraného poplatku nebo důvod osvobození od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33997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BA4923-6B13-4055-BFB0-31617FC93E3D}"/>
              </a:ext>
            </a:extLst>
          </p:cNvPr>
          <p:cNvSpPr/>
          <p:nvPr/>
        </p:nvSpPr>
        <p:spPr>
          <a:xfrm>
            <a:off x="144379" y="378677"/>
            <a:ext cx="11662610" cy="2062103"/>
          </a:xfrm>
          <a:prstGeom prst="rect">
            <a:avLst/>
          </a:prstGeom>
        </p:spPr>
        <p:txBody>
          <a:bodyPr wrap="square">
            <a:spAutoFit/>
          </a:bodyPr>
          <a:lstStyle/>
          <a:p>
            <a:pPr marL="914400"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Zápisy do evidenční knihy musí být vedeny správně, úplně, průkazně, přehledně, srozumitelně, způsobem zaručujícím trvalost zápisů a musí být uspořádány postupně z časového hlediska.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C2BDC8D4-BC64-4B1A-B787-CED8AB302044}"/>
              </a:ext>
            </a:extLst>
          </p:cNvPr>
          <p:cNvSpPr/>
          <p:nvPr/>
        </p:nvSpPr>
        <p:spPr>
          <a:xfrm>
            <a:off x="577517" y="2521059"/>
            <a:ext cx="11438020" cy="4247317"/>
          </a:xfrm>
          <a:prstGeom prst="rect">
            <a:avLst/>
          </a:prstGeom>
        </p:spPr>
        <p:txBody>
          <a:bodyPr wrap="square">
            <a:spAutoFit/>
          </a:bodyPr>
          <a:lstStyle/>
          <a:p>
            <a:r>
              <a:rPr lang="cs-CZ" sz="3000" dirty="0">
                <a:latin typeface="Times New Roman" panose="02020603050405020304" pitchFamily="18" charset="0"/>
                <a:ea typeface="Times New Roman" panose="02020603050405020304" pitchFamily="18" charset="0"/>
              </a:rPr>
              <a:t>Ideálním řešením tohoto problému by bylo povinné opatřování záznamů uznávaným elektronickým podpisem a kvalifikovaným elektronickým časovým razítkem. S ohledem na široký okruh poskytovatelů pobytu, na které dopadne tato povinnost, a to včetně fyzických osob, které jsou příležitostnými poskytovateli, by však šlo o zjevně neproporcionální opatření. Z tohoto důvodu se navrhuje rozšířit výčet zásad, kterými se řídí způsob vedení záznamů v evidenční knize, s tím, že konkrétní technické řešení se ponechá na konkrétním plátci poplatku a jeho technických možnostech. Ustanovení je tak technologicky neutrální.</a:t>
            </a:r>
            <a:endParaRPr lang="cs-CZ" sz="3000" dirty="0"/>
          </a:p>
        </p:txBody>
      </p:sp>
    </p:spTree>
    <p:extLst>
      <p:ext uri="{BB962C8B-B14F-4D97-AF65-F5344CB8AC3E}">
        <p14:creationId xmlns:p14="http://schemas.microsoft.com/office/powerpoint/2010/main" val="34248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860883" y="209438"/>
            <a:ext cx="10187183" cy="403187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a:p>
            <a:pPr marL="0" marR="0" lvl="0" indent="0" algn="just" rtl="0">
              <a:spcBef>
                <a:spcPts val="0"/>
              </a:spcBef>
              <a:spcAft>
                <a:spcPts val="0"/>
              </a:spcAft>
              <a:buNone/>
            </a:pPr>
            <a:r>
              <a:rPr lang="cs-CZ" sz="3200" dirty="0">
                <a:solidFill>
                  <a:srgbClr val="000000"/>
                </a:solidFill>
                <a:latin typeface="Arial"/>
                <a:ea typeface="Arial"/>
                <a:cs typeface="Arial"/>
                <a:sym typeface="Arial"/>
              </a:rPr>
              <a:t>Obecně se pro </a:t>
            </a:r>
            <a:r>
              <a:rPr lang="cs-CZ" sz="3200" b="1" dirty="0">
                <a:solidFill>
                  <a:srgbClr val="FF0000"/>
                </a:solidFill>
                <a:latin typeface="Arial"/>
                <a:ea typeface="Arial"/>
                <a:cs typeface="Arial"/>
                <a:sym typeface="Arial"/>
              </a:rPr>
              <a:t>držbu věci</a:t>
            </a:r>
            <a:r>
              <a:rPr lang="cs-CZ" sz="3200" dirty="0">
                <a:solidFill>
                  <a:srgbClr val="000000"/>
                </a:solidFill>
                <a:latin typeface="Arial"/>
                <a:ea typeface="Arial"/>
                <a:cs typeface="Arial"/>
                <a:sym typeface="Arial"/>
              </a:rPr>
              <a:t> (i pes je z právního pohledu věcí ve smyslu § 987  a násl. občanského zákoníku) vyžaduje naplnění dvou předpokladů, kterými je jednak </a:t>
            </a:r>
            <a:r>
              <a:rPr lang="cs-CZ" sz="3200" b="1" dirty="0">
                <a:solidFill>
                  <a:srgbClr val="FF0000"/>
                </a:solidFill>
                <a:latin typeface="Arial"/>
                <a:ea typeface="Arial"/>
                <a:cs typeface="Arial"/>
                <a:sym typeface="Arial"/>
              </a:rPr>
              <a:t>faktické ovládání věci</a:t>
            </a:r>
            <a:r>
              <a:rPr lang="cs-CZ" sz="3200" dirty="0">
                <a:solidFill>
                  <a:srgbClr val="FF0000"/>
                </a:solidFill>
                <a:latin typeface="Arial"/>
                <a:ea typeface="Arial"/>
                <a:cs typeface="Arial"/>
                <a:sym typeface="Arial"/>
              </a:rPr>
              <a:t> </a:t>
            </a:r>
            <a:r>
              <a:rPr lang="cs-CZ" sz="3200" dirty="0">
                <a:solidFill>
                  <a:srgbClr val="000000"/>
                </a:solidFill>
                <a:latin typeface="Arial"/>
                <a:ea typeface="Arial"/>
                <a:cs typeface="Arial"/>
                <a:sym typeface="Arial"/>
              </a:rPr>
              <a:t>(psa) určitou osobou, a jednak </a:t>
            </a:r>
            <a:r>
              <a:rPr lang="cs-CZ" sz="3200" b="1" dirty="0">
                <a:solidFill>
                  <a:srgbClr val="FF0000"/>
                </a:solidFill>
                <a:latin typeface="Arial"/>
                <a:ea typeface="Arial"/>
                <a:cs typeface="Arial"/>
                <a:sym typeface="Arial"/>
              </a:rPr>
              <a:t>nakládání s věcí jako s vlastní,</a:t>
            </a:r>
            <a:r>
              <a:rPr lang="cs-CZ" sz="3200" dirty="0">
                <a:solidFill>
                  <a:srgbClr val="000000"/>
                </a:solidFill>
                <a:latin typeface="Arial"/>
                <a:ea typeface="Arial"/>
                <a:cs typeface="Arial"/>
                <a:sym typeface="Arial"/>
              </a:rPr>
              <a:t> tj. projevuje se zde úmysl mít tuto věc pro sebe.</a:t>
            </a: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r>
              <a:rPr lang="cs-CZ" sz="3200" b="1" dirty="0">
                <a:solidFill>
                  <a:srgbClr val="FF0000"/>
                </a:solidFill>
                <a:latin typeface="Arial"/>
                <a:ea typeface="Arial"/>
                <a:cs typeface="Arial"/>
                <a:sym typeface="Arial"/>
              </a:rPr>
              <a:t>Pes na návštěvě.</a:t>
            </a:r>
          </a:p>
          <a:p>
            <a:pPr marL="0" marR="0" lvl="0" indent="0" algn="just" rtl="0">
              <a:spcBef>
                <a:spcPts val="0"/>
              </a:spcBef>
              <a:spcAft>
                <a:spcPts val="0"/>
              </a:spcAft>
              <a:buNone/>
            </a:pPr>
            <a:r>
              <a:rPr lang="cs-CZ" sz="3200" b="1" dirty="0">
                <a:solidFill>
                  <a:srgbClr val="FF0000"/>
                </a:solidFill>
              </a:rPr>
              <a:t>Střídavá péče.</a:t>
            </a:r>
            <a:endParaRPr lang="cs-CZ" sz="3200" b="1" dirty="0">
              <a:solidFill>
                <a:srgbClr val="FF0000"/>
              </a:solidFill>
              <a:sym typeface="Arial"/>
            </a:endParaRP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02228D6-E203-4B95-8781-FC2644E83B4E}"/>
              </a:ext>
            </a:extLst>
          </p:cNvPr>
          <p:cNvSpPr/>
          <p:nvPr/>
        </p:nvSpPr>
        <p:spPr>
          <a:xfrm>
            <a:off x="-1" y="358715"/>
            <a:ext cx="12031579"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(4) Plátce poplatku je povinen uchovávat evidenční knihu po dobu 6 let ode dne provedení posledního zápisu.</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4E81170D-05F4-4212-B46A-B4170A643C55}"/>
              </a:ext>
            </a:extLst>
          </p:cNvPr>
          <p:cNvSpPr/>
          <p:nvPr/>
        </p:nvSpPr>
        <p:spPr>
          <a:xfrm>
            <a:off x="665747" y="2175029"/>
            <a:ext cx="10860506"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Ze stávající právní úpravy poplatku za lázeňský nebo rekreační pobyt se zachovává stávající povinnost uchovávat evidenční knihu po dobu 6 let ode dne provedení posledního zápisu. Doba pro uchovávání záznamů není navázána na lhůtu pro stanovení daně, protože s ohledem na to, že pro každý záznam evidenční knihy běží tato lhůta nezávisle, bylo by pro poskytovatele úplatného pobytu nepraktické a v praxi obtížné sledovat, do kdy má danou knihu uchovávat.</a:t>
            </a:r>
          </a:p>
        </p:txBody>
      </p:sp>
    </p:spTree>
    <p:extLst>
      <p:ext uri="{BB962C8B-B14F-4D97-AF65-F5344CB8AC3E}">
        <p14:creationId xmlns:p14="http://schemas.microsoft.com/office/powerpoint/2010/main" val="759691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C1D2CB5-6691-4662-8ED4-343D5F8B0323}"/>
              </a:ext>
            </a:extLst>
          </p:cNvPr>
          <p:cNvSpPr/>
          <p:nvPr/>
        </p:nvSpPr>
        <p:spPr>
          <a:xfrm>
            <a:off x="-128337" y="520511"/>
            <a:ext cx="12111790" cy="5816977"/>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3h</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 ve zjednodušeném rozsahu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který jako pořadatel kulturní nebo sportovní akce poskytuje úplatný pobyt účastníkům této akce, může plnit evidenční povinnost ve zjednodušeném rozsahu, pokud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důvodně předpokládá, že poskytne pobyt nejméně 1000 účastníkům této akce, a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oznámí záměr plnit evidenční povinnost ve zjednodušeném rozsahu nejméně 60 dnů přede dnem zahájení poskytování pobytu správci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69399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327982-FDB2-4910-AAE4-71660ADB8C7D}"/>
              </a:ext>
            </a:extLst>
          </p:cNvPr>
          <p:cNvSpPr/>
          <p:nvPr/>
        </p:nvSpPr>
        <p:spPr>
          <a:xfrm>
            <a:off x="-1" y="259631"/>
            <a:ext cx="11710737" cy="5740033"/>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Lst>
            </a:pPr>
            <a:r>
              <a:rPr lang="cs-CZ" sz="3200" b="1" dirty="0">
                <a:latin typeface="Times New Roman" panose="02020603050405020304" pitchFamily="18" charset="0"/>
                <a:ea typeface="Times New Roman" panose="02020603050405020304" pitchFamily="18" charset="0"/>
              </a:rPr>
              <a:t>(2) Plátce poplatku v oznámení podle odstavce 1 písm. b) odůvodní předpokládaný počet účastníků akce, kterým bude takto poskytnut úplatný pobyt, a uvede o kulturní nebo sportovní akci alespoň údaje o</a:t>
            </a:r>
          </a:p>
          <a:p>
            <a:pPr marL="1143000" lvl="2" indent="-228600" algn="just">
              <a:spcBef>
                <a:spcPts val="600"/>
              </a:spcBef>
              <a:spcAft>
                <a:spcPts val="600"/>
              </a:spcAft>
              <a:buFont typeface="+mj-lt"/>
              <a:buAutoNum type="arabicParenBoth"/>
              <a:tabLst>
                <a:tab pos="316865" algn="l"/>
                <a:tab pos="540385" algn="l"/>
                <a:tab pos="496570" algn="l"/>
                <a:tab pos="54038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dni počátku a dni konce konání této akce,</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názvu a druhu této akce, a</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jednotlivých zařízeních nebo místech, ve kterých se bude poskytovat pobyt.</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710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BA5D6BA-DE26-45E2-B550-82DF1862BB07}"/>
              </a:ext>
            </a:extLst>
          </p:cNvPr>
          <p:cNvSpPr/>
          <p:nvPr/>
        </p:nvSpPr>
        <p:spPr>
          <a:xfrm>
            <a:off x="633663" y="181957"/>
            <a:ext cx="11558337" cy="6001643"/>
          </a:xfrm>
          <a:prstGeom prst="rect">
            <a:avLst/>
          </a:prstGeom>
        </p:spPr>
        <p:txBody>
          <a:bodyPr wrap="square">
            <a:spAutoFit/>
          </a:bodyPr>
          <a:lstStyle/>
          <a:p>
            <a:r>
              <a:rPr lang="cs-CZ" sz="3200" b="1" dirty="0">
                <a:latin typeface="Times New Roman" panose="02020603050405020304" pitchFamily="18" charset="0"/>
                <a:ea typeface="Times New Roman" panose="02020603050405020304" pitchFamily="18" charset="0"/>
              </a:rPr>
              <a:t>(3) Správce poplatku rozhodnutím zakáže plátci poplatku oznámené plnění evidenční povinnosti ve zjednodušeném rozsahu, nelze-li předpokládat splnění podmínek podle odstavce 1. O zákazu plnění evidenční povinnosti ve zjednodušeném rozsahu rozhodne správce poplatku nejpozději do 15 dnů ode dne oznámení podle odstavce 1 písm. b).</a:t>
            </a:r>
          </a:p>
          <a:p>
            <a:endParaRPr lang="cs-CZ" sz="3200" b="1"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Plnění evidenční povinnosti ve zjednodušeném rozsahu snižuje možnost zpětné kontroly plnění poplatkových povinností, a tím tak ztěžuje správu poplatku. Z tohoto důvodu se navrhuje správci poplatku umožnit posoudit oprávněnost záměru plnit evidenční povinnost ve zjednodušeném rozsahu a případně toto plnění zakázat.</a:t>
            </a:r>
          </a:p>
        </p:txBody>
      </p:sp>
    </p:spTree>
    <p:extLst>
      <p:ext uri="{BB962C8B-B14F-4D97-AF65-F5344CB8AC3E}">
        <p14:creationId xmlns:p14="http://schemas.microsoft.com/office/powerpoint/2010/main" val="12622084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C280419-EF60-49A2-8A86-81760FA11D09}"/>
              </a:ext>
            </a:extLst>
          </p:cNvPr>
          <p:cNvSpPr/>
          <p:nvPr/>
        </p:nvSpPr>
        <p:spPr>
          <a:xfrm>
            <a:off x="96253" y="389706"/>
            <a:ext cx="10924673" cy="6078587"/>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 pos="2386965" algn="l"/>
              </a:tabLst>
            </a:pPr>
            <a:r>
              <a:rPr lang="cs-CZ" sz="3200" b="1" dirty="0">
                <a:latin typeface="Times New Roman" panose="02020603050405020304" pitchFamily="18" charset="0"/>
                <a:ea typeface="Times New Roman" panose="02020603050405020304" pitchFamily="18" charset="0"/>
              </a:rPr>
              <a:t>(4) Při plnění evidenční povinnosti ve zjednodušeném rozsahu se v evidenční knize vedou pouze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údaje podle odstavce 2 písm. a) až c) a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souhrnné údaje o počtu účastníků, kterým byl pobyt poskytnut, a o výši vybraného poplatku v členění podle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dne poskytnutí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zařízení nebo místa, ve kterých byl poskytnut pobyt, a</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důvodu osvobození.</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05611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53134F5-93F4-4646-A075-D75D2023C8B7}"/>
              </a:ext>
            </a:extLst>
          </p:cNvPr>
          <p:cNvSpPr/>
          <p:nvPr/>
        </p:nvSpPr>
        <p:spPr>
          <a:xfrm>
            <a:off x="737935" y="674400"/>
            <a:ext cx="11133221" cy="5509200"/>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Odstavec 4 je při plnění evidenční povinnosti ve zjednodušeném rozsahu ve vztahu speciality k § 3g odst. 2. Zjednodušený rozsah plnění evidenční povinnosti spočívá v tom, že se vedou údaje o kulturní nebo sportovní akci a o místech a zařízeních, ve kterých se poskytuje pobyt. O samotných poskytnutých pobytech se pak bude evidovat pouze jejich celkový počet a celková výše vybraného poplatku. Tyto údaje budou agregovány podle jednotlivých dní a zařízení nebo míst, kde byl pobyt poskytnut. Protože se i v tomto případě uplatní osvobození jednotlivých poplatníků, jsou pak údaje agregovány také podle důvodů osvobození.</a:t>
            </a:r>
          </a:p>
        </p:txBody>
      </p:sp>
    </p:spTree>
    <p:extLst>
      <p:ext uri="{BB962C8B-B14F-4D97-AF65-F5344CB8AC3E}">
        <p14:creationId xmlns:p14="http://schemas.microsoft.com/office/powerpoint/2010/main" val="3410962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D0E207AF-9156-4D5F-B138-380FA2438EDD}"/>
              </a:ext>
            </a:extLst>
          </p:cNvPr>
          <p:cNvGraphicFramePr>
            <a:graphicFrameLocks noGrp="1"/>
          </p:cNvGraphicFramePr>
          <p:nvPr>
            <p:extLst>
              <p:ext uri="{D42A27DB-BD31-4B8C-83A1-F6EECF244321}">
                <p14:modId xmlns:p14="http://schemas.microsoft.com/office/powerpoint/2010/main" val="55634292"/>
              </p:ext>
            </p:extLst>
          </p:nvPr>
        </p:nvGraphicFramePr>
        <p:xfrm>
          <a:off x="1860883" y="393036"/>
          <a:ext cx="9849852" cy="1050753"/>
        </p:xfrm>
        <a:graphic>
          <a:graphicData uri="http://schemas.openxmlformats.org/drawingml/2006/table">
            <a:tbl>
              <a:tblPr firstRow="1" firstCol="1" bandRow="1">
                <a:tableStyleId>{5C22544A-7EE6-4342-B048-85BDC9FD1C3A}</a:tableStyleId>
              </a:tblPr>
              <a:tblGrid>
                <a:gridCol w="2462463">
                  <a:extLst>
                    <a:ext uri="{9D8B030D-6E8A-4147-A177-3AD203B41FA5}">
                      <a16:colId xmlns:a16="http://schemas.microsoft.com/office/drawing/2014/main" val="1921967333"/>
                    </a:ext>
                  </a:extLst>
                </a:gridCol>
                <a:gridCol w="2462463">
                  <a:extLst>
                    <a:ext uri="{9D8B030D-6E8A-4147-A177-3AD203B41FA5}">
                      <a16:colId xmlns:a16="http://schemas.microsoft.com/office/drawing/2014/main" val="4273320774"/>
                    </a:ext>
                  </a:extLst>
                </a:gridCol>
                <a:gridCol w="2462463">
                  <a:extLst>
                    <a:ext uri="{9D8B030D-6E8A-4147-A177-3AD203B41FA5}">
                      <a16:colId xmlns:a16="http://schemas.microsoft.com/office/drawing/2014/main" val="882755587"/>
                    </a:ext>
                  </a:extLst>
                </a:gridCol>
                <a:gridCol w="2462463">
                  <a:extLst>
                    <a:ext uri="{9D8B030D-6E8A-4147-A177-3AD203B41FA5}">
                      <a16:colId xmlns:a16="http://schemas.microsoft.com/office/drawing/2014/main" val="403654815"/>
                    </a:ext>
                  </a:extLst>
                </a:gridCol>
              </a:tblGrid>
              <a:tr h="350251">
                <a:tc>
                  <a:txBody>
                    <a:bodyPr/>
                    <a:lstStyle/>
                    <a:p>
                      <a:pPr algn="just">
                        <a:spcAft>
                          <a:spcPts val="0"/>
                        </a:spcAft>
                      </a:pPr>
                      <a:r>
                        <a:rPr lang="cs-CZ" sz="1200">
                          <a:effectLst/>
                        </a:rPr>
                        <a:t>Název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Folkové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05870056"/>
                  </a:ext>
                </a:extLst>
              </a:tr>
              <a:tr h="350251">
                <a:tc>
                  <a:txBody>
                    <a:bodyPr/>
                    <a:lstStyle/>
                    <a:p>
                      <a:pPr algn="just">
                        <a:spcAft>
                          <a:spcPts val="0"/>
                        </a:spcAft>
                      </a:pPr>
                      <a:r>
                        <a:rPr lang="cs-CZ" sz="1200">
                          <a:effectLst/>
                        </a:rPr>
                        <a:t>Druh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Hudební festival</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63322420"/>
                  </a:ext>
                </a:extLst>
              </a:tr>
              <a:tr h="350251">
                <a:tc>
                  <a:txBody>
                    <a:bodyPr/>
                    <a:lstStyle/>
                    <a:p>
                      <a:pPr algn="just">
                        <a:spcAft>
                          <a:spcPts val="0"/>
                        </a:spcAft>
                      </a:pPr>
                      <a:r>
                        <a:rPr lang="cs-CZ" sz="1200">
                          <a:effectLst/>
                        </a:rPr>
                        <a:t>Počátek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Konec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7. července 2020</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426511812"/>
                  </a:ext>
                </a:extLst>
              </a:tr>
            </a:tbl>
          </a:graphicData>
        </a:graphic>
      </p:graphicFrame>
      <p:graphicFrame>
        <p:nvGraphicFramePr>
          <p:cNvPr id="5" name="Tabulka 4">
            <a:extLst>
              <a:ext uri="{FF2B5EF4-FFF2-40B4-BE49-F238E27FC236}">
                <a16:creationId xmlns:a16="http://schemas.microsoft.com/office/drawing/2014/main" id="{4418E428-C48C-49A7-993A-AE39FDB4FB45}"/>
              </a:ext>
            </a:extLst>
          </p:cNvPr>
          <p:cNvGraphicFramePr>
            <a:graphicFrameLocks noGrp="1"/>
          </p:cNvGraphicFramePr>
          <p:nvPr>
            <p:extLst>
              <p:ext uri="{D42A27DB-BD31-4B8C-83A1-F6EECF244321}">
                <p14:modId xmlns:p14="http://schemas.microsoft.com/office/powerpoint/2010/main" val="3356380638"/>
              </p:ext>
            </p:extLst>
          </p:nvPr>
        </p:nvGraphicFramePr>
        <p:xfrm>
          <a:off x="1860882" y="1730943"/>
          <a:ext cx="9849852" cy="1541648"/>
        </p:xfrm>
        <a:graphic>
          <a:graphicData uri="http://schemas.openxmlformats.org/drawingml/2006/table">
            <a:tbl>
              <a:tblPr firstRow="1" firstCol="1" bandRow="1">
                <a:tableStyleId>{5C22544A-7EE6-4342-B048-85BDC9FD1C3A}</a:tableStyleId>
              </a:tblPr>
              <a:tblGrid>
                <a:gridCol w="1969543">
                  <a:extLst>
                    <a:ext uri="{9D8B030D-6E8A-4147-A177-3AD203B41FA5}">
                      <a16:colId xmlns:a16="http://schemas.microsoft.com/office/drawing/2014/main" val="1096184809"/>
                    </a:ext>
                  </a:extLst>
                </a:gridCol>
                <a:gridCol w="1969543">
                  <a:extLst>
                    <a:ext uri="{9D8B030D-6E8A-4147-A177-3AD203B41FA5}">
                      <a16:colId xmlns:a16="http://schemas.microsoft.com/office/drawing/2014/main" val="2632738264"/>
                    </a:ext>
                  </a:extLst>
                </a:gridCol>
                <a:gridCol w="1969543">
                  <a:extLst>
                    <a:ext uri="{9D8B030D-6E8A-4147-A177-3AD203B41FA5}">
                      <a16:colId xmlns:a16="http://schemas.microsoft.com/office/drawing/2014/main" val="3282398399"/>
                    </a:ext>
                  </a:extLst>
                </a:gridCol>
                <a:gridCol w="3941223">
                  <a:extLst>
                    <a:ext uri="{9D8B030D-6E8A-4147-A177-3AD203B41FA5}">
                      <a16:colId xmlns:a16="http://schemas.microsoft.com/office/drawing/2014/main" val="4240453389"/>
                    </a:ext>
                  </a:extLst>
                </a:gridCol>
              </a:tblGrid>
              <a:tr h="385412">
                <a:tc gridSpan="4">
                  <a:txBody>
                    <a:bodyPr/>
                    <a:lstStyle/>
                    <a:p>
                      <a:pPr algn="just">
                        <a:spcAft>
                          <a:spcPts val="0"/>
                        </a:spcAft>
                      </a:pPr>
                      <a:r>
                        <a:rPr lang="cs-CZ" sz="1200">
                          <a:effectLst/>
                        </a:rPr>
                        <a:t>Zařízení nebo místa, ve kterých se poskytuje pobyt:</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0077470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123/2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28653887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123/9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2634320495"/>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Sokolovna TJ Sokol Kotěhůlky</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536161788"/>
                  </a:ext>
                </a:extLst>
              </a:tr>
            </a:tbl>
          </a:graphicData>
        </a:graphic>
      </p:graphicFrame>
      <p:graphicFrame>
        <p:nvGraphicFramePr>
          <p:cNvPr id="6" name="Tabulka 5">
            <a:extLst>
              <a:ext uri="{FF2B5EF4-FFF2-40B4-BE49-F238E27FC236}">
                <a16:creationId xmlns:a16="http://schemas.microsoft.com/office/drawing/2014/main" id="{EAED7AD5-81C0-49CA-8A62-6BAAFDCB5E21}"/>
              </a:ext>
            </a:extLst>
          </p:cNvPr>
          <p:cNvGraphicFramePr>
            <a:graphicFrameLocks noGrp="1"/>
          </p:cNvGraphicFramePr>
          <p:nvPr>
            <p:extLst>
              <p:ext uri="{D42A27DB-BD31-4B8C-83A1-F6EECF244321}">
                <p14:modId xmlns:p14="http://schemas.microsoft.com/office/powerpoint/2010/main" val="3283792195"/>
              </p:ext>
            </p:extLst>
          </p:nvPr>
        </p:nvGraphicFramePr>
        <p:xfrm>
          <a:off x="1860882" y="3730090"/>
          <a:ext cx="9849852" cy="2734875"/>
        </p:xfrm>
        <a:graphic>
          <a:graphicData uri="http://schemas.openxmlformats.org/drawingml/2006/table">
            <a:tbl>
              <a:tblPr firstRow="1" firstCol="1" bandRow="1">
                <a:tableStyleId>{5C22544A-7EE6-4342-B048-85BDC9FD1C3A}</a:tableStyleId>
              </a:tblPr>
              <a:tblGrid>
                <a:gridCol w="1967612">
                  <a:extLst>
                    <a:ext uri="{9D8B030D-6E8A-4147-A177-3AD203B41FA5}">
                      <a16:colId xmlns:a16="http://schemas.microsoft.com/office/drawing/2014/main" val="2518144748"/>
                    </a:ext>
                  </a:extLst>
                </a:gridCol>
                <a:gridCol w="2349338">
                  <a:extLst>
                    <a:ext uri="{9D8B030D-6E8A-4147-A177-3AD203B41FA5}">
                      <a16:colId xmlns:a16="http://schemas.microsoft.com/office/drawing/2014/main" val="1517406444"/>
                    </a:ext>
                  </a:extLst>
                </a:gridCol>
                <a:gridCol w="1589101">
                  <a:extLst>
                    <a:ext uri="{9D8B030D-6E8A-4147-A177-3AD203B41FA5}">
                      <a16:colId xmlns:a16="http://schemas.microsoft.com/office/drawing/2014/main" val="206303531"/>
                    </a:ext>
                  </a:extLst>
                </a:gridCol>
                <a:gridCol w="1972973">
                  <a:extLst>
                    <a:ext uri="{9D8B030D-6E8A-4147-A177-3AD203B41FA5}">
                      <a16:colId xmlns:a16="http://schemas.microsoft.com/office/drawing/2014/main" val="1625548005"/>
                    </a:ext>
                  </a:extLst>
                </a:gridCol>
                <a:gridCol w="1970828">
                  <a:extLst>
                    <a:ext uri="{9D8B030D-6E8A-4147-A177-3AD203B41FA5}">
                      <a16:colId xmlns:a16="http://schemas.microsoft.com/office/drawing/2014/main" val="2040487837"/>
                    </a:ext>
                  </a:extLst>
                </a:gridCol>
              </a:tblGrid>
              <a:tr h="303875">
                <a:tc>
                  <a:txBody>
                    <a:bodyPr/>
                    <a:lstStyle/>
                    <a:p>
                      <a:pPr algn="ctr">
                        <a:spcAft>
                          <a:spcPts val="0"/>
                        </a:spcAft>
                      </a:pPr>
                      <a:r>
                        <a:rPr lang="cs-CZ" sz="1200">
                          <a:effectLst/>
                        </a:rPr>
                        <a:t>Den</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Zařízení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Počet osob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Osvobození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Poplatek celkem</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978897155"/>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950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47 500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019571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3908729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88437879"/>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80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18586338"/>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2049086270"/>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30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4144282390"/>
                  </a:ext>
                </a:extLst>
              </a:tr>
              <a:tr h="303875">
                <a:tc>
                  <a:txBody>
                    <a:bodyPr/>
                    <a:lstStyle/>
                    <a:p>
                      <a:pPr algn="ctr">
                        <a:spcAft>
                          <a:spcPts val="0"/>
                        </a:spcAft>
                      </a:pPr>
                      <a:r>
                        <a:rPr lang="cs-CZ" sz="1200">
                          <a:effectLst/>
                        </a:rPr>
                        <a:t>6.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51 000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47673243"/>
                  </a:ext>
                </a:extLst>
              </a:tr>
              <a:tr h="303875">
                <a:tc>
                  <a:txBody>
                    <a:bodyPr/>
                    <a:lstStyle/>
                    <a:p>
                      <a:pPr algn="ctr">
                        <a:spcAft>
                          <a:spcPts val="0"/>
                        </a:spcAft>
                      </a:pPr>
                      <a:r>
                        <a:rPr lang="cs-CZ" sz="1200">
                          <a:effectLst/>
                        </a:rPr>
                        <a:t>7.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dirty="0">
                          <a:effectLst/>
                        </a:rPr>
                        <a:t>7 500 Kč</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72707060"/>
                  </a:ext>
                </a:extLst>
              </a:tr>
            </a:tbl>
          </a:graphicData>
        </a:graphic>
      </p:graphicFrame>
    </p:spTree>
    <p:extLst>
      <p:ext uri="{BB962C8B-B14F-4D97-AF65-F5344CB8AC3E}">
        <p14:creationId xmlns:p14="http://schemas.microsoft.com/office/powerpoint/2010/main" val="2731013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43BB1F4-0908-4904-9FB8-A8815F87C98C}"/>
              </a:ext>
            </a:extLst>
          </p:cNvPr>
          <p:cNvPicPr>
            <a:picLocks noChangeAspect="1"/>
          </p:cNvPicPr>
          <p:nvPr/>
        </p:nvPicPr>
        <p:blipFill>
          <a:blip r:embed="rId2"/>
          <a:stretch>
            <a:fillRect/>
          </a:stretch>
        </p:blipFill>
        <p:spPr>
          <a:xfrm>
            <a:off x="1612084" y="1380529"/>
            <a:ext cx="8967831" cy="5404800"/>
          </a:xfrm>
          <a:prstGeom prst="rect">
            <a:avLst/>
          </a:prstGeom>
        </p:spPr>
      </p:pic>
      <p:sp>
        <p:nvSpPr>
          <p:cNvPr id="9" name="TextovéPole 8">
            <a:extLst>
              <a:ext uri="{FF2B5EF4-FFF2-40B4-BE49-F238E27FC236}">
                <a16:creationId xmlns:a16="http://schemas.microsoft.com/office/drawing/2014/main" id="{D5A7AEF8-DDF2-48F6-80EA-BEC291442486}"/>
              </a:ext>
            </a:extLst>
          </p:cNvPr>
          <p:cNvSpPr txBox="1"/>
          <p:nvPr/>
        </p:nvSpPr>
        <p:spPr>
          <a:xfrm>
            <a:off x="2845965" y="303311"/>
            <a:ext cx="6094602" cy="1077218"/>
          </a:xfrm>
          <a:prstGeom prst="rect">
            <a:avLst/>
          </a:prstGeom>
          <a:noFill/>
        </p:spPr>
        <p:txBody>
          <a:bodyPr wrap="square">
            <a:spAutoFit/>
          </a:bodyPr>
          <a:lstStyle/>
          <a:p>
            <a:pPr algn="ctr"/>
            <a:r>
              <a:rPr lang="cs-CZ" sz="3200" b="1" dirty="0">
                <a:latin typeface="Times New Roman" panose="02020603050405020304" pitchFamily="18" charset="0"/>
                <a:ea typeface="Times New Roman" panose="02020603050405020304" pitchFamily="18" charset="0"/>
              </a:rPr>
              <a:t>Poplatek za užívání veřejného prostranství</a:t>
            </a:r>
          </a:p>
        </p:txBody>
      </p:sp>
    </p:spTree>
    <p:extLst>
      <p:ext uri="{BB962C8B-B14F-4D97-AF65-F5344CB8AC3E}">
        <p14:creationId xmlns:p14="http://schemas.microsoft.com/office/powerpoint/2010/main" val="409376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592666" y="0"/>
            <a:ext cx="11599333" cy="46966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Veřejné prostranství</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34 zákona č. 128/2008 Sb., o obcích</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Veřejným prostranstvím jsou všechna náměstí, ulice, tržiště, chodníky, veřejná zeleň, parky a další prostory přístupné každému bez omezení, tedy sloužící obecnému užívání, a to bez ohledu na vlastnictví k tomuto prostoru.</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lang="cs-CZ" sz="3200" i="1" dirty="0">
              <a:solidFill>
                <a:schemeClr val="dk1"/>
              </a:solidFill>
              <a:latin typeface="Times New Roman" panose="02020603050405020304" pitchFamily="18" charset="0"/>
              <a:cs typeface="Times New Roman" panose="02020603050405020304" pitchFamily="18" charset="0"/>
              <a:sym typeface="Arial"/>
            </a:endParaRPr>
          </a:p>
          <a:p>
            <a:pPr>
              <a:spcBef>
                <a:spcPts val="640"/>
              </a:spcBef>
              <a:buClr>
                <a:schemeClr val="dk1"/>
              </a:buClr>
              <a:buSzPts val="3200"/>
            </a:pPr>
            <a:r>
              <a:rPr lang="cs-CZ" sz="3200" dirty="0">
                <a:solidFill>
                  <a:schemeClr val="dk1"/>
                </a:solidFill>
                <a:latin typeface="Times New Roman" panose="02020603050405020304" pitchFamily="18" charset="0"/>
                <a:ea typeface="Calibri"/>
                <a:cs typeface="Times New Roman" panose="02020603050405020304" pitchFamily="18" charset="0"/>
                <a:sym typeface="Calibri"/>
              </a:rPr>
              <a:t>Veřejné užívání je možno dále rozlišit na obecné a zvláštní. Možnost obecného užívání vzniká přímo ze zákona, k jeho vzniku tedy není třeba žádného povolení. Obecné užívání současně nevylučuje z užívání veřejného statku ostatní uživatele, okruh uživatelů je neomezený.  </a:t>
            </a:r>
            <a:br>
              <a:rPr lang="cs-CZ" sz="3200" dirty="0">
                <a:solidFill>
                  <a:schemeClr val="dk1"/>
                </a:solidFill>
                <a:latin typeface="Calibri"/>
                <a:ea typeface="Calibri"/>
                <a:cs typeface="Calibri"/>
                <a:sym typeface="Calibri"/>
              </a:rPr>
            </a:br>
            <a:endParaRPr lang="cs-CZ" sz="3200"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i="1" dirty="0">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2000"/>
              <a:buFont typeface="Arial"/>
              <a:buNone/>
            </a:pPr>
            <a:endParaRPr sz="2000" i="1" dirty="0">
              <a:solidFill>
                <a:schemeClr val="dk1"/>
              </a:solidFill>
              <a:latin typeface="Arial"/>
              <a:ea typeface="Arial"/>
              <a:cs typeface="Arial"/>
              <a:sym typeface="Arial"/>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1331495" y="575911"/>
            <a:ext cx="10860505"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za zvláštní užívání veřejného prostranství – judikatura</a:t>
            </a:r>
          </a:p>
          <a:p>
            <a:pPr marL="0" marR="0" lvl="0" indent="0" algn="l"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20/01 ze dne 20 listopadu 2001</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Účelem veřejného prostranství</a:t>
            </a:r>
            <a:r>
              <a:rPr lang="cs-CZ" sz="3200" dirty="0">
                <a:solidFill>
                  <a:schemeClr val="dk1"/>
                </a:solidFill>
                <a:latin typeface="Times New Roman" panose="02020603050405020304" pitchFamily="18" charset="0"/>
                <a:cs typeface="Times New Roman" panose="02020603050405020304" pitchFamily="18" charset="0"/>
                <a:sym typeface="Arial"/>
              </a:rPr>
              <a:t>, jak vyplývá z ustanovení § 4 zákona o místních poplatcích, je </a:t>
            </a:r>
            <a:r>
              <a:rPr lang="cs-CZ" sz="3200" dirty="0">
                <a:solidFill>
                  <a:srgbClr val="FF0000"/>
                </a:solidFill>
                <a:latin typeface="Times New Roman" panose="02020603050405020304" pitchFamily="18" charset="0"/>
                <a:cs typeface="Times New Roman" panose="02020603050405020304" pitchFamily="18" charset="0"/>
                <a:sym typeface="Arial"/>
              </a:rPr>
              <a:t>obecné a zvláštní užívání. Obecným </a:t>
            </a:r>
            <a:r>
              <a:rPr lang="cs-CZ" sz="3200" dirty="0">
                <a:solidFill>
                  <a:schemeClr val="dk1"/>
                </a:solidFill>
                <a:latin typeface="Times New Roman" panose="02020603050405020304" pitchFamily="18" charset="0"/>
                <a:cs typeface="Times New Roman" panose="02020603050405020304" pitchFamily="18" charset="0"/>
                <a:sym typeface="Arial"/>
              </a:rPr>
              <a:t>užíváním se rozumí </a:t>
            </a:r>
            <a:r>
              <a:rPr lang="cs-CZ" sz="3200" dirty="0">
                <a:solidFill>
                  <a:srgbClr val="FF0000"/>
                </a:solidFill>
                <a:latin typeface="Times New Roman" panose="02020603050405020304" pitchFamily="18" charset="0"/>
                <a:cs typeface="Times New Roman" panose="02020603050405020304" pitchFamily="18" charset="0"/>
                <a:sym typeface="Arial"/>
              </a:rPr>
              <a:t>užívání</a:t>
            </a:r>
            <a:r>
              <a:rPr lang="cs-CZ" sz="3200" dirty="0">
                <a:solidFill>
                  <a:schemeClr val="dk1"/>
                </a:solidFill>
                <a:latin typeface="Times New Roman" panose="02020603050405020304" pitchFamily="18" charset="0"/>
                <a:cs typeface="Times New Roman" panose="02020603050405020304" pitchFamily="18" charset="0"/>
                <a:sym typeface="Arial"/>
              </a:rPr>
              <a:t> např. náměstí či místních komunikací </a:t>
            </a:r>
            <a:r>
              <a:rPr lang="cs-CZ" sz="3200" dirty="0">
                <a:solidFill>
                  <a:srgbClr val="FF0000"/>
                </a:solidFill>
                <a:latin typeface="Times New Roman" panose="02020603050405020304" pitchFamily="18" charset="0"/>
                <a:cs typeface="Times New Roman" panose="02020603050405020304" pitchFamily="18" charset="0"/>
                <a:sym typeface="Arial"/>
              </a:rPr>
              <a:t>chodci a vozidly a je zásadně bezplatné. </a:t>
            </a:r>
            <a:r>
              <a:rPr lang="cs-CZ" sz="3200" dirty="0">
                <a:solidFill>
                  <a:schemeClr val="dk1"/>
                </a:solidFill>
                <a:latin typeface="Times New Roman" panose="02020603050405020304" pitchFamily="18" charset="0"/>
                <a:cs typeface="Times New Roman" panose="02020603050405020304" pitchFamily="18" charset="0"/>
                <a:sym typeface="Arial"/>
              </a:rPr>
              <a:t>Na rozdíl od toho tzv. </a:t>
            </a:r>
            <a:r>
              <a:rPr lang="cs-CZ" sz="3200" dirty="0">
                <a:solidFill>
                  <a:srgbClr val="FF0000"/>
                </a:solidFill>
                <a:latin typeface="Times New Roman" panose="02020603050405020304" pitchFamily="18" charset="0"/>
                <a:cs typeface="Times New Roman" panose="02020603050405020304" pitchFamily="18" charset="0"/>
                <a:sym typeface="Arial"/>
              </a:rPr>
              <a:t>zvláštní užívání </a:t>
            </a:r>
            <a:r>
              <a:rPr lang="cs-CZ" sz="3200" dirty="0">
                <a:solidFill>
                  <a:schemeClr val="dk1"/>
                </a:solidFill>
                <a:latin typeface="Times New Roman" panose="02020603050405020304" pitchFamily="18" charset="0"/>
                <a:cs typeface="Times New Roman" panose="02020603050405020304" pitchFamily="18" charset="0"/>
                <a:sym typeface="Arial"/>
              </a:rPr>
              <a:t>veřejného prostranství je definování </a:t>
            </a:r>
            <a:r>
              <a:rPr lang="cs-CZ" sz="3200" dirty="0">
                <a:solidFill>
                  <a:srgbClr val="FF0000"/>
                </a:solidFill>
                <a:latin typeface="Times New Roman" panose="02020603050405020304" pitchFamily="18" charset="0"/>
                <a:cs typeface="Times New Roman" panose="02020603050405020304" pitchFamily="18" charset="0"/>
                <a:sym typeface="Arial"/>
              </a:rPr>
              <a:t>taxativním výčtem </a:t>
            </a:r>
            <a:r>
              <a:rPr lang="cs-CZ" sz="3200" dirty="0">
                <a:solidFill>
                  <a:schemeClr val="dk1"/>
                </a:solidFill>
                <a:latin typeface="Times New Roman" panose="02020603050405020304" pitchFamily="18" charset="0"/>
                <a:cs typeface="Times New Roman" panose="02020603050405020304" pitchFamily="18" charset="0"/>
                <a:sym typeface="Arial"/>
              </a:rPr>
              <a:t>v § 4 odst. 1 zákona o místních poplatcích a je </a:t>
            </a:r>
            <a:r>
              <a:rPr lang="cs-CZ" sz="3200" dirty="0">
                <a:solidFill>
                  <a:srgbClr val="FF0000"/>
                </a:solidFill>
                <a:latin typeface="Times New Roman" panose="02020603050405020304" pitchFamily="18" charset="0"/>
                <a:cs typeface="Times New Roman" panose="02020603050405020304" pitchFamily="18" charset="0"/>
                <a:sym typeface="Arial"/>
              </a:rPr>
              <a:t>úplatné</a:t>
            </a:r>
            <a:r>
              <a:rPr lang="cs-CZ" sz="3200" dirty="0">
                <a:solidFill>
                  <a:schemeClr val="dk1"/>
                </a:solidFill>
                <a:latin typeface="Times New Roman" panose="02020603050405020304" pitchFamily="18" charset="0"/>
                <a:cs typeface="Times New Roman" panose="02020603050405020304" pitchFamily="18" charset="0"/>
                <a:sym typeface="Arial"/>
              </a:rPr>
              <a:t> (srov. </a:t>
            </a:r>
            <a:r>
              <a:rPr lang="cs-CZ" sz="3200" dirty="0" err="1">
                <a:solidFill>
                  <a:schemeClr val="dk1"/>
                </a:solidFill>
                <a:latin typeface="Times New Roman" panose="02020603050405020304" pitchFamily="18" charset="0"/>
                <a:cs typeface="Times New Roman" panose="02020603050405020304" pitchFamily="18" charset="0"/>
                <a:sym typeface="Arial"/>
              </a:rPr>
              <a:t>Pl.ÚS</a:t>
            </a:r>
            <a:r>
              <a:rPr lang="cs-CZ" sz="3200" dirty="0">
                <a:solidFill>
                  <a:schemeClr val="dk1"/>
                </a:solidFill>
                <a:latin typeface="Times New Roman" panose="02020603050405020304" pitchFamily="18" charset="0"/>
                <a:cs typeface="Times New Roman" panose="02020603050405020304" pitchFamily="18" charset="0"/>
                <a:sym typeface="Arial"/>
              </a:rPr>
              <a:t> 14/95, ÚS, sv. 4, č. 68)…. </a:t>
            </a:r>
            <a:endParaRPr sz="20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372058" y="163860"/>
            <a:ext cx="11667542"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l" rtl="0">
              <a:spcBef>
                <a:spcPts val="0"/>
              </a:spcBef>
              <a:spcAft>
                <a:spcPts val="0"/>
              </a:spcAft>
              <a:buNone/>
            </a:pPr>
            <a:endParaRPr sz="3200" b="1" dirty="0">
              <a:solidFill>
                <a:srgbClr val="000000"/>
              </a:solidFill>
              <a:latin typeface="Arial"/>
              <a:ea typeface="Arial"/>
              <a:cs typeface="Arial"/>
              <a:sym typeface="Arial"/>
            </a:endParaRPr>
          </a:p>
          <a:p>
            <a:pPr lvl="0"/>
            <a:r>
              <a:rPr lang="cs-CZ" sz="3200" b="1" dirty="0">
                <a:solidFill>
                  <a:srgbClr val="FF0000"/>
                </a:solidFill>
                <a:latin typeface="Arial"/>
                <a:ea typeface="Arial"/>
                <a:cs typeface="Arial"/>
                <a:sym typeface="Arial"/>
              </a:rPr>
              <a:t>Místní poplatek ze psů se bude platit té obci, kde </a:t>
            </a:r>
            <a:r>
              <a:rPr lang="cs-CZ" sz="3200" b="1" dirty="0">
                <a:solidFill>
                  <a:srgbClr val="FF0000"/>
                </a:solidFill>
              </a:rPr>
              <a:t>je</a:t>
            </a:r>
            <a:r>
              <a:rPr lang="cs-CZ" sz="3200" b="1" dirty="0">
                <a:solidFill>
                  <a:srgbClr val="FF0000"/>
                </a:solidFill>
                <a:latin typeface="Arial"/>
                <a:ea typeface="Arial"/>
                <a:cs typeface="Arial"/>
                <a:sym typeface="Arial"/>
              </a:rPr>
              <a:t> držitel psa</a:t>
            </a:r>
            <a:r>
              <a:rPr lang="cs-CZ" sz="3200" b="1" dirty="0">
                <a:solidFill>
                  <a:srgbClr val="FF0000"/>
                </a:solidFill>
              </a:rPr>
              <a:t> přihlášen nebo má sídlo na území České republiky</a:t>
            </a:r>
            <a:r>
              <a:rPr lang="cs-CZ" sz="3200" dirty="0">
                <a:solidFill>
                  <a:srgbClr val="FF0000"/>
                </a:solidFill>
                <a:latin typeface="Arial"/>
                <a:ea typeface="Arial"/>
                <a:cs typeface="Arial"/>
                <a:sym typeface="Arial"/>
              </a:rPr>
              <a:t>, </a:t>
            </a:r>
            <a:r>
              <a:rPr lang="cs-CZ" sz="3200" b="1" dirty="0">
                <a:solidFill>
                  <a:srgbClr val="FF0000"/>
                </a:solidFill>
                <a:latin typeface="Arial"/>
                <a:ea typeface="Arial"/>
                <a:cs typeface="Arial"/>
                <a:sym typeface="Arial"/>
              </a:rPr>
              <a:t>a to bez ohledu na to, kde je pes fakticky chován.</a:t>
            </a:r>
          </a:p>
          <a:p>
            <a:pPr marL="0" marR="0" lvl="0" indent="0" algn="l" rtl="0">
              <a:spcBef>
                <a:spcPts val="0"/>
              </a:spcBef>
              <a:spcAft>
                <a:spcPts val="0"/>
              </a:spcAft>
              <a:buNone/>
            </a:pPr>
            <a:r>
              <a:rPr lang="cs-CZ" sz="3200" dirty="0">
                <a:solidFill>
                  <a:srgbClr val="FF0000"/>
                </a:solidFill>
                <a:latin typeface="Arial"/>
                <a:ea typeface="Arial"/>
                <a:cs typeface="Arial"/>
                <a:sym typeface="Arial"/>
              </a:rPr>
              <a:t> </a:t>
            </a:r>
            <a:endParaRPr sz="3200" dirty="0">
              <a:solidFill>
                <a:srgbClr val="000000"/>
              </a:solidFill>
              <a:latin typeface="Arial"/>
              <a:ea typeface="Arial"/>
              <a:cs typeface="Arial"/>
              <a:sym typeface="Arial"/>
            </a:endParaRPr>
          </a:p>
          <a:p>
            <a:r>
              <a:rPr lang="cs-CZ" sz="3200" dirty="0"/>
              <a:t>Změní-li držitel psa svůj trvalý pobyt nebo sídlo, platí místní poplatek od počátku kalendářního měsíce následujícího po měsíci, ve kterém změna nastala, nově příslušné obci. V případě držení psa po dobu kratší než jeden rok se platí poplatek v poměrné výši, která odpovídá počtu i započatých kalendářních měsíců.</a:t>
            </a:r>
          </a:p>
          <a:p>
            <a:pPr marL="0" marR="0" lvl="0" indent="0" algn="l"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22AB905-366F-4F1C-B8B1-E011D243D235}"/>
              </a:ext>
            </a:extLst>
          </p:cNvPr>
          <p:cNvSpPr/>
          <p:nvPr/>
        </p:nvSpPr>
        <p:spPr>
          <a:xfrm>
            <a:off x="0" y="0"/>
            <a:ext cx="11919284" cy="6324808"/>
          </a:xfrm>
          <a:prstGeom prst="rect">
            <a:avLst/>
          </a:prstGeom>
        </p:spPr>
        <p:txBody>
          <a:bodyPr wrap="square">
            <a:spAutoFit/>
          </a:bodyPr>
          <a:lstStyle/>
          <a:p>
            <a:pPr algn="ctr">
              <a:spcBef>
                <a:spcPts val="1200"/>
              </a:spcBef>
            </a:pPr>
            <a:r>
              <a:rPr lang="cs-CZ" sz="3000" b="1" dirty="0">
                <a:latin typeface="Times New Roman" panose="02020603050405020304" pitchFamily="18" charset="0"/>
                <a:ea typeface="Times New Roman" panose="02020603050405020304" pitchFamily="18" charset="0"/>
              </a:rPr>
              <a:t>Hlava III</a:t>
            </a:r>
            <a:endParaRPr lang="cs-CZ" sz="3000" dirty="0">
              <a:latin typeface="Times New Roman" panose="02020603050405020304" pitchFamily="18" charset="0"/>
              <a:ea typeface="Times New Roman" panose="02020603050405020304" pitchFamily="18" charset="0"/>
            </a:endParaRPr>
          </a:p>
          <a:p>
            <a:pPr algn="ctr"/>
            <a:r>
              <a:rPr lang="cs-CZ" sz="3000" b="1" dirty="0">
                <a:latin typeface="Times New Roman" panose="02020603050405020304" pitchFamily="18" charset="0"/>
                <a:ea typeface="Times New Roman" panose="02020603050405020304" pitchFamily="18" charset="0"/>
              </a:rPr>
              <a:t>Poplatek za užívání veřejného prostranství</a:t>
            </a:r>
          </a:p>
          <a:p>
            <a:pPr marL="342900" lvl="0" indent="-342900" algn="ctr">
              <a:spcBef>
                <a:spcPts val="1200"/>
              </a:spcBef>
              <a:buFont typeface="Arial" panose="020B0604020202020204" pitchFamily="34" charset="0"/>
              <a:buChar char=""/>
            </a:pPr>
            <a:r>
              <a:rPr lang="cs-CZ" sz="3000" dirty="0">
                <a:latin typeface="Times New Roman" panose="02020603050405020304" pitchFamily="18" charset="0"/>
                <a:ea typeface="Times New Roman" panose="02020603050405020304" pitchFamily="18" charset="0"/>
              </a:rPr>
              <a:t>§ 4</a:t>
            </a:r>
          </a:p>
          <a:p>
            <a:pPr marL="1143000" lvl="2" indent="-228600" algn="just">
              <a:spcBef>
                <a:spcPts val="600"/>
              </a:spcBef>
              <a:spcAft>
                <a:spcPts val="600"/>
              </a:spcAft>
              <a:buFont typeface="+mj-lt"/>
              <a:buAutoNum type="arabicParenBoth"/>
              <a:tabLst>
                <a:tab pos="316865" algn="l"/>
                <a:tab pos="540385" algn="l"/>
              </a:tabLst>
            </a:pPr>
            <a:r>
              <a:rPr lang="cs-CZ" sz="3000" dirty="0">
                <a:latin typeface="Times New Roman" panose="02020603050405020304" pitchFamily="18" charset="0"/>
                <a:ea typeface="Times New Roman" panose="02020603050405020304" pitchFamily="18" charset="0"/>
              </a:rPr>
              <a:t>Poplatek za užívání veřejného prostranství se vybírá za zvláštní užívání veřejného prostranství,</a:t>
            </a:r>
            <a:r>
              <a:rPr lang="cs-CZ" sz="3000" baseline="30000" dirty="0">
                <a:latin typeface="Times New Roman" panose="02020603050405020304" pitchFamily="18" charset="0"/>
                <a:ea typeface="Times New Roman" panose="02020603050405020304" pitchFamily="18" charset="0"/>
              </a:rPr>
              <a:t>4b)</a:t>
            </a:r>
            <a:r>
              <a:rPr lang="cs-CZ" sz="3000" dirty="0">
                <a:latin typeface="Times New Roman" panose="02020603050405020304" pitchFamily="18" charset="0"/>
                <a:ea typeface="Times New Roman" panose="02020603050405020304" pitchFamily="18" charset="0"/>
              </a:rPr>
              <a:t> kterým se rozumí </a:t>
            </a:r>
            <a:r>
              <a:rPr lang="cs-CZ" sz="3000" u="sng" dirty="0">
                <a:solidFill>
                  <a:srgbClr val="00B0F0"/>
                </a:solidFill>
                <a:latin typeface="Times New Roman" panose="02020603050405020304" pitchFamily="18" charset="0"/>
                <a:ea typeface="Times New Roman" panose="02020603050405020304" pitchFamily="18" charset="0"/>
              </a:rPr>
              <a:t>provádění</a:t>
            </a:r>
            <a:r>
              <a:rPr lang="cs-CZ" sz="3000" dirty="0">
                <a:solidFill>
                  <a:srgbClr val="00B0F0"/>
                </a:solidFill>
                <a:latin typeface="Times New Roman" panose="02020603050405020304" pitchFamily="18" charset="0"/>
                <a:ea typeface="Times New Roman" panose="02020603050405020304" pitchFamily="18" charset="0"/>
              </a:rPr>
              <a:t> výkopových prací</a:t>
            </a:r>
            <a:r>
              <a:rPr lang="cs-CZ" sz="3000" dirty="0">
                <a:latin typeface="Times New Roman" panose="02020603050405020304" pitchFamily="18" charset="0"/>
                <a:ea typeface="Times New Roman" panose="02020603050405020304" pitchFamily="18" charset="0"/>
              </a:rPr>
              <a:t>, </a:t>
            </a:r>
            <a:r>
              <a:rPr lang="cs-CZ" sz="3000" u="sng" dirty="0">
                <a:solidFill>
                  <a:srgbClr val="FF0000"/>
                </a:solidFill>
                <a:latin typeface="Times New Roman" panose="02020603050405020304" pitchFamily="18" charset="0"/>
                <a:ea typeface="Times New Roman" panose="02020603050405020304" pitchFamily="18" charset="0"/>
              </a:rPr>
              <a:t>umístění</a:t>
            </a:r>
            <a:r>
              <a:rPr lang="cs-CZ" sz="3000" dirty="0">
                <a:solidFill>
                  <a:srgbClr val="FF0000"/>
                </a:solidFill>
                <a:latin typeface="Times New Roman" panose="02020603050405020304" pitchFamily="18" charset="0"/>
                <a:ea typeface="Times New Roman" panose="02020603050405020304" pitchFamily="18" charset="0"/>
              </a:rPr>
              <a:t> dočasných staveb </a:t>
            </a:r>
            <a:r>
              <a:rPr lang="cs-CZ" sz="3000" dirty="0">
                <a:latin typeface="Times New Roman" panose="02020603050405020304" pitchFamily="18" charset="0"/>
                <a:ea typeface="Times New Roman" panose="02020603050405020304" pitchFamily="18" charset="0"/>
              </a:rPr>
              <a:t>a </a:t>
            </a:r>
            <a:r>
              <a:rPr lang="cs-CZ" sz="3000" dirty="0">
                <a:solidFill>
                  <a:srgbClr val="FFC000"/>
                </a:solidFill>
                <a:latin typeface="Times New Roman" panose="02020603050405020304" pitchFamily="18" charset="0"/>
                <a:ea typeface="Times New Roman" panose="02020603050405020304" pitchFamily="18" charset="0"/>
              </a:rPr>
              <a:t>zařízení sloužících pro poskytování prodeje a služeb</a:t>
            </a:r>
            <a:r>
              <a:rPr lang="cs-CZ" sz="3000" dirty="0">
                <a:latin typeface="Times New Roman" panose="02020603050405020304" pitchFamily="18" charset="0"/>
                <a:ea typeface="Times New Roman" panose="02020603050405020304" pitchFamily="18" charset="0"/>
              </a:rPr>
              <a:t>, </a:t>
            </a:r>
            <a:r>
              <a:rPr lang="cs-CZ" sz="3000" dirty="0">
                <a:solidFill>
                  <a:schemeClr val="accent1"/>
                </a:solidFill>
                <a:latin typeface="Times New Roman" panose="02020603050405020304" pitchFamily="18" charset="0"/>
                <a:ea typeface="Times New Roman" panose="02020603050405020304" pitchFamily="18" charset="0"/>
              </a:rPr>
              <a:t>pro </a:t>
            </a:r>
            <a:r>
              <a:rPr lang="cs-CZ" sz="3000" u="sng" dirty="0">
                <a:solidFill>
                  <a:schemeClr val="accent1"/>
                </a:solidFill>
                <a:latin typeface="Times New Roman" panose="02020603050405020304" pitchFamily="18" charset="0"/>
                <a:ea typeface="Times New Roman" panose="02020603050405020304" pitchFamily="18" charset="0"/>
              </a:rPr>
              <a:t>umístění</a:t>
            </a:r>
            <a:r>
              <a:rPr lang="cs-CZ" sz="3000" dirty="0">
                <a:solidFill>
                  <a:schemeClr val="accent1"/>
                </a:solidFill>
                <a:latin typeface="Times New Roman" panose="02020603050405020304" pitchFamily="18" charset="0"/>
                <a:ea typeface="Times New Roman" panose="02020603050405020304" pitchFamily="18" charset="0"/>
              </a:rPr>
              <a:t> stavebních nebo reklamních zařízení</a:t>
            </a:r>
            <a:r>
              <a:rPr lang="cs-CZ" sz="3000" dirty="0">
                <a:latin typeface="Times New Roman" panose="02020603050405020304" pitchFamily="18" charset="0"/>
                <a:ea typeface="Times New Roman" panose="02020603050405020304" pitchFamily="18" charset="0"/>
              </a:rPr>
              <a:t>, </a:t>
            </a:r>
            <a:r>
              <a:rPr lang="cs-CZ" sz="3000" dirty="0">
                <a:solidFill>
                  <a:srgbClr val="00B050"/>
                </a:solidFill>
                <a:latin typeface="Times New Roman" panose="02020603050405020304" pitchFamily="18" charset="0"/>
                <a:ea typeface="Times New Roman" panose="02020603050405020304" pitchFamily="18" charset="0"/>
              </a:rPr>
              <a:t>zařízení cirkusů, lunaparků a jiných obdobných atrakcí</a:t>
            </a:r>
            <a:r>
              <a:rPr lang="cs-CZ" sz="3000" dirty="0">
                <a:latin typeface="Times New Roman" panose="02020603050405020304" pitchFamily="18" charset="0"/>
                <a:ea typeface="Times New Roman" panose="02020603050405020304" pitchFamily="18" charset="0"/>
              </a:rPr>
              <a:t>, </a:t>
            </a:r>
            <a:r>
              <a:rPr lang="cs-CZ" sz="3000" u="sng" dirty="0">
                <a:solidFill>
                  <a:srgbClr val="7030A0"/>
                </a:solidFill>
                <a:latin typeface="Times New Roman" panose="02020603050405020304" pitchFamily="18" charset="0"/>
                <a:ea typeface="Times New Roman" panose="02020603050405020304" pitchFamily="18" charset="0"/>
              </a:rPr>
              <a:t>umístění</a:t>
            </a:r>
            <a:r>
              <a:rPr lang="cs-CZ" sz="3000" dirty="0">
                <a:solidFill>
                  <a:srgbClr val="7030A0"/>
                </a:solidFill>
                <a:latin typeface="Times New Roman" panose="02020603050405020304" pitchFamily="18" charset="0"/>
                <a:ea typeface="Times New Roman" panose="02020603050405020304" pitchFamily="18" charset="0"/>
              </a:rPr>
              <a:t> skládek</a:t>
            </a:r>
            <a:r>
              <a:rPr lang="cs-CZ" sz="3000" dirty="0">
                <a:latin typeface="Times New Roman" panose="02020603050405020304" pitchFamily="18" charset="0"/>
                <a:ea typeface="Times New Roman" panose="02020603050405020304" pitchFamily="18" charset="0"/>
              </a:rPr>
              <a:t>, </a:t>
            </a:r>
            <a:r>
              <a:rPr lang="cs-CZ" sz="3000" u="sng" dirty="0">
                <a:solidFill>
                  <a:srgbClr val="0070C0"/>
                </a:solidFill>
                <a:latin typeface="Times New Roman" panose="02020603050405020304" pitchFamily="18" charset="0"/>
                <a:ea typeface="Times New Roman" panose="02020603050405020304" pitchFamily="18" charset="0"/>
              </a:rPr>
              <a:t>vyhrazení</a:t>
            </a:r>
            <a:r>
              <a:rPr lang="cs-CZ" sz="3000" dirty="0">
                <a:solidFill>
                  <a:srgbClr val="0070C0"/>
                </a:solidFill>
                <a:latin typeface="Times New Roman" panose="02020603050405020304" pitchFamily="18" charset="0"/>
                <a:ea typeface="Times New Roman" panose="02020603050405020304" pitchFamily="18" charset="0"/>
              </a:rPr>
              <a:t> trvalého parkovacího místa </a:t>
            </a:r>
            <a:r>
              <a:rPr lang="cs-CZ" sz="3000" dirty="0">
                <a:latin typeface="Times New Roman" panose="02020603050405020304" pitchFamily="18" charset="0"/>
                <a:ea typeface="Times New Roman" panose="02020603050405020304" pitchFamily="18" charset="0"/>
              </a:rPr>
              <a:t>a </a:t>
            </a:r>
            <a:r>
              <a:rPr lang="cs-CZ" sz="3000" u="sng" dirty="0">
                <a:solidFill>
                  <a:schemeClr val="accent2"/>
                </a:solidFill>
                <a:latin typeface="Times New Roman" panose="02020603050405020304" pitchFamily="18" charset="0"/>
                <a:ea typeface="Times New Roman" panose="02020603050405020304" pitchFamily="18" charset="0"/>
              </a:rPr>
              <a:t>užívání</a:t>
            </a:r>
            <a:r>
              <a:rPr lang="cs-CZ" sz="3000" dirty="0">
                <a:solidFill>
                  <a:schemeClr val="accent2"/>
                </a:solidFill>
                <a:latin typeface="Times New Roman" panose="02020603050405020304" pitchFamily="18" charset="0"/>
                <a:ea typeface="Times New Roman" panose="02020603050405020304" pitchFamily="18" charset="0"/>
              </a:rPr>
              <a:t> tohoto prostranství pro kulturní, sportovní a reklamní akce nebo potřeby tvorby filmových a televizních děl</a:t>
            </a:r>
            <a:r>
              <a:rPr lang="cs-CZ" sz="3000" dirty="0">
                <a:latin typeface="Times New Roman" panose="02020603050405020304" pitchFamily="18" charset="0"/>
                <a:ea typeface="Times New Roman" panose="02020603050405020304" pitchFamily="18" charset="0"/>
              </a:rPr>
              <a:t>. Z akcí pořádaných na veřejném prostranství, jejichž </a:t>
            </a:r>
            <a:r>
              <a:rPr lang="cs-CZ" sz="3000" b="1" dirty="0">
                <a:latin typeface="Times New Roman" panose="02020603050405020304" pitchFamily="18" charset="0"/>
                <a:ea typeface="Times New Roman" panose="02020603050405020304" pitchFamily="18" charset="0"/>
              </a:rPr>
              <a:t>celý výtěžek je odveden</a:t>
            </a:r>
            <a:r>
              <a:rPr lang="cs-CZ" sz="3000" dirty="0">
                <a:latin typeface="Times New Roman" panose="02020603050405020304" pitchFamily="18" charset="0"/>
                <a:ea typeface="Times New Roman" panose="02020603050405020304" pitchFamily="18" charset="0"/>
              </a:rPr>
              <a:t> na charitativní a veřejně prospěšné účely, se poplatek neplatí.</a:t>
            </a:r>
            <a:endParaRPr lang="cs-CZ"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5336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476A2733-2728-461A-AAFD-761FDC1F3A41}"/>
              </a:ext>
            </a:extLst>
          </p:cNvPr>
          <p:cNvSpPr txBox="1"/>
          <p:nvPr/>
        </p:nvSpPr>
        <p:spPr>
          <a:xfrm>
            <a:off x="360727" y="394283"/>
            <a:ext cx="11501306" cy="4154984"/>
          </a:xfrm>
          <a:prstGeom prst="rect">
            <a:avLst/>
          </a:prstGeom>
          <a:noFill/>
        </p:spPr>
        <p:txBody>
          <a:bodyPr wrap="square">
            <a:spAutoFit/>
          </a:bodyPr>
          <a:lstStyle/>
          <a:p>
            <a:pPr marL="914400" lvl="2" algn="just">
              <a:spcBef>
                <a:spcPts val="600"/>
              </a:spcBef>
              <a:spcAft>
                <a:spcPts val="600"/>
              </a:spcAft>
              <a:tabLst>
                <a:tab pos="316865" algn="l"/>
                <a:tab pos="540385" algn="l"/>
              </a:tabLst>
            </a:pPr>
            <a:r>
              <a:rPr lang="cs-CZ" sz="3200" b="0" i="1" dirty="0">
                <a:solidFill>
                  <a:schemeClr val="tx1"/>
                </a:solidFill>
                <a:effectLst/>
                <a:latin typeface="Times New Roman" panose="02020603050405020304" pitchFamily="18" charset="0"/>
                <a:cs typeface="Times New Roman" panose="02020603050405020304" pitchFamily="18" charset="0"/>
              </a:rPr>
              <a:t>„Místní poplatek je platbou odvedenou za účelem zabezpečení jejího zájmu, resp. Zájmu jejích občanů, kteří mají prospěch ze zabezpečování tohoto zájmu.“</a:t>
            </a:r>
          </a:p>
          <a:p>
            <a:pPr marL="914400" lvl="2" algn="just">
              <a:spcBef>
                <a:spcPts val="600"/>
              </a:spcBef>
              <a:spcAft>
                <a:spcPts val="600"/>
              </a:spcAft>
              <a:tabLst>
                <a:tab pos="316865" algn="l"/>
                <a:tab pos="540385" algn="l"/>
              </a:tabLst>
            </a:pPr>
            <a:endParaRPr lang="cs-CZ" sz="3200" dirty="0">
              <a:solidFill>
                <a:schemeClr val="tx1"/>
              </a:solidFill>
              <a:latin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1600" b="0" i="0" dirty="0">
                <a:solidFill>
                  <a:schemeClr val="tx1"/>
                </a:solidFill>
                <a:effectLst/>
                <a:latin typeface="Times New Roman" panose="02020603050405020304" pitchFamily="18" charset="0"/>
                <a:cs typeface="Times New Roman" panose="02020603050405020304" pitchFamily="18" charset="0"/>
              </a:rPr>
              <a:t>PELC, Vladimír. </a:t>
            </a:r>
            <a:r>
              <a:rPr lang="cs-CZ" sz="1600" b="0" i="1" dirty="0">
                <a:solidFill>
                  <a:schemeClr val="tx1"/>
                </a:solidFill>
                <a:effectLst/>
                <a:latin typeface="Times New Roman" panose="02020603050405020304" pitchFamily="18" charset="0"/>
                <a:cs typeface="Times New Roman" panose="02020603050405020304" pitchFamily="18" charset="0"/>
              </a:rPr>
              <a:t>Místní poplatky: oprávnění obcí : povinnosti podnikatelů, živnostníků a občanů : praktická příručka pro obce</a:t>
            </a:r>
            <a:r>
              <a:rPr lang="cs-CZ" sz="1600" b="0" i="0" dirty="0">
                <a:solidFill>
                  <a:schemeClr val="tx1"/>
                </a:solidFill>
                <a:effectLst/>
                <a:latin typeface="Times New Roman" panose="02020603050405020304" pitchFamily="18" charset="0"/>
                <a:cs typeface="Times New Roman" panose="02020603050405020304" pitchFamily="18" charset="0"/>
              </a:rPr>
              <a:t>. 2. vyd. V Praze: C.H. Beck, 2013. Právní praxe. ISBN 978-80-7400-454-4.</a:t>
            </a:r>
          </a:p>
          <a:p>
            <a:pPr marL="914400" lvl="2" algn="just">
              <a:spcBef>
                <a:spcPts val="600"/>
              </a:spcBef>
              <a:spcAft>
                <a:spcPts val="600"/>
              </a:spcAft>
              <a:tabLst>
                <a:tab pos="316865" algn="l"/>
                <a:tab pos="540385" algn="l"/>
              </a:tabLst>
            </a:pPr>
            <a:endParaRPr lang="cs-CZ" sz="3200" strike="sngStrike"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3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Poplatek za užívání veřejného prostranství má především funkci regulační, je však nemalým přínosem do rozpočtu obcí. </a:t>
            </a:r>
          </a:p>
        </p:txBody>
      </p:sp>
    </p:spTree>
    <p:extLst>
      <p:ext uri="{BB962C8B-B14F-4D97-AF65-F5344CB8AC3E}">
        <p14:creationId xmlns:p14="http://schemas.microsoft.com/office/powerpoint/2010/main" val="38389046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740328" y="219421"/>
            <a:ext cx="11138483" cy="3046988"/>
          </a:xfrm>
          <a:prstGeom prst="rect">
            <a:avLst/>
          </a:prstGeom>
          <a:noFill/>
        </p:spPr>
        <p:txBody>
          <a:bodyPr wrap="square">
            <a:spAutoFit/>
          </a:bodyPr>
          <a:lstStyle/>
          <a:p>
            <a:r>
              <a:rPr lang="cs-CZ" sz="3200" u="sng" dirty="0">
                <a:solidFill>
                  <a:srgbClr val="00B0F0"/>
                </a:solidFill>
                <a:latin typeface="Times New Roman" panose="02020603050405020304" pitchFamily="18" charset="0"/>
                <a:ea typeface="Times New Roman" panose="02020603050405020304" pitchFamily="18" charset="0"/>
              </a:rPr>
              <a:t>Provádění</a:t>
            </a:r>
            <a:r>
              <a:rPr lang="cs-CZ" sz="3200" dirty="0">
                <a:solidFill>
                  <a:srgbClr val="00B0F0"/>
                </a:solidFill>
                <a:latin typeface="Times New Roman" panose="02020603050405020304" pitchFamily="18" charset="0"/>
                <a:ea typeface="Times New Roman" panose="02020603050405020304" pitchFamily="18" charset="0"/>
              </a:rPr>
              <a:t> výkopových prací:</a:t>
            </a:r>
          </a:p>
          <a:p>
            <a:endParaRPr lang="cs-CZ" sz="3200" dirty="0">
              <a:solidFill>
                <a:srgbClr val="00B0F0"/>
              </a:solidFill>
              <a:latin typeface="Times New Roman" panose="02020603050405020304" pitchFamily="18" charset="0"/>
            </a:endParaRPr>
          </a:p>
          <a:p>
            <a:r>
              <a:rPr lang="cs-CZ" sz="3200" dirty="0">
                <a:solidFill>
                  <a:schemeClr val="tx1"/>
                </a:solidFill>
                <a:latin typeface="Times New Roman" panose="02020603050405020304" pitchFamily="18" charset="0"/>
              </a:rPr>
              <a:t>Výkopové práce jsou jakékoli činnosti, při kterých dochází k narušení zemského povrchu. Je jedno, zda se jedná o trvalý či dočasný zásah, nebo půjde jen o úpravu. Nezáleží na tom, zda jde o činnost orgánem veřejné moci povolenou či nikoliv. </a:t>
            </a:r>
            <a:endParaRPr lang="cs-CZ" sz="3200" dirty="0">
              <a:solidFill>
                <a:schemeClr val="tx1"/>
              </a:solidFill>
            </a:endParaRPr>
          </a:p>
        </p:txBody>
      </p:sp>
    </p:spTree>
    <p:extLst>
      <p:ext uri="{BB962C8B-B14F-4D97-AF65-F5344CB8AC3E}">
        <p14:creationId xmlns:p14="http://schemas.microsoft.com/office/powerpoint/2010/main" val="34599015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740328" y="219421"/>
            <a:ext cx="11138483" cy="5509200"/>
          </a:xfrm>
          <a:prstGeom prst="rect">
            <a:avLst/>
          </a:prstGeom>
          <a:noFill/>
        </p:spPr>
        <p:txBody>
          <a:bodyPr wrap="square">
            <a:spAutoFit/>
          </a:bodyPr>
          <a:lstStyle/>
          <a:p>
            <a:r>
              <a:rPr lang="cs-CZ" sz="3200" dirty="0">
                <a:solidFill>
                  <a:srgbClr val="00B0F0"/>
                </a:solidFill>
                <a:latin typeface="Times New Roman" panose="02020603050405020304" pitchFamily="18" charset="0"/>
                <a:ea typeface="Times New Roman" panose="02020603050405020304" pitchFamily="18" charset="0"/>
              </a:rPr>
              <a:t>Umístnění dočasných staveb a zařízení sloužících pro poskytování prodeje a služeb:</a:t>
            </a:r>
          </a:p>
          <a:p>
            <a:endParaRPr lang="cs-CZ" sz="3200" dirty="0">
              <a:solidFill>
                <a:srgbClr val="00B0F0"/>
              </a:solidFill>
              <a:latin typeface="Times New Roman" panose="02020603050405020304" pitchFamily="18" charset="0"/>
            </a:endParaRPr>
          </a:p>
          <a:p>
            <a:r>
              <a:rPr lang="cs-CZ" sz="3200" u="sng" dirty="0">
                <a:solidFill>
                  <a:schemeClr val="tx1"/>
                </a:solidFill>
                <a:latin typeface="Times New Roman" panose="02020603050405020304" pitchFamily="18" charset="0"/>
              </a:rPr>
              <a:t>Dočasnou stavbu </a:t>
            </a:r>
            <a:r>
              <a:rPr lang="cs-CZ" sz="3200" dirty="0">
                <a:solidFill>
                  <a:schemeClr val="tx1"/>
                </a:solidFill>
                <a:latin typeface="Times New Roman" panose="02020603050405020304" pitchFamily="18" charset="0"/>
              </a:rPr>
              <a:t>je nutno chápat</a:t>
            </a:r>
            <a:r>
              <a:rPr lang="cs-CZ" sz="3200" dirty="0">
                <a:solidFill>
                  <a:schemeClr val="tx1"/>
                </a:solidFill>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jako stavbu, u které stavební úřad předem omezí dobu jejího trvání. Za stavbu se považuje také výrobek plnící funkci stavby. </a:t>
            </a:r>
            <a:r>
              <a:rPr lang="cs-CZ" sz="3200" b="0" i="0" u="sng" dirty="0">
                <a:solidFill>
                  <a:srgbClr val="000000"/>
                </a:solidFill>
                <a:effectLst/>
                <a:latin typeface="Times New Roman" panose="02020603050405020304" pitchFamily="18" charset="0"/>
                <a:cs typeface="Times New Roman" panose="02020603050405020304" pitchFamily="18" charset="0"/>
              </a:rPr>
              <a:t>Zařízením</a:t>
            </a:r>
            <a:r>
              <a:rPr lang="cs-CZ" sz="3200" b="0" i="0" dirty="0">
                <a:solidFill>
                  <a:srgbClr val="000000"/>
                </a:solidFill>
                <a:effectLst/>
                <a:latin typeface="Times New Roman" panose="02020603050405020304" pitchFamily="18" charset="0"/>
                <a:cs typeface="Times New Roman" panose="02020603050405020304" pitchFamily="18" charset="0"/>
              </a:rPr>
              <a:t> se rozumí informační a reklamní panel, tabule, deska či jiná konstrukce a technické zařízení, pokud nejde o stavbu podle § 2 odst. 3 Stavebního zákona. V pochybnostech, zda se jedná o stavbu nebo zařízení, je určující stanovisko stavebního úřadu. Zařízení o celkové ploše větší než 8 m</a:t>
            </a:r>
            <a:r>
              <a:rPr lang="cs-CZ" sz="3200" b="0" i="0" baseline="30000" dirty="0">
                <a:solidFill>
                  <a:srgbClr val="000000"/>
                </a:solidFill>
                <a:effectLst/>
                <a:latin typeface="Times New Roman" panose="02020603050405020304" pitchFamily="18" charset="0"/>
                <a:cs typeface="Times New Roman" panose="02020603050405020304" pitchFamily="18" charset="0"/>
              </a:rPr>
              <a:t>2</a:t>
            </a:r>
            <a:r>
              <a:rPr lang="cs-CZ" sz="3200" b="0" i="0" dirty="0">
                <a:solidFill>
                  <a:srgbClr val="000000"/>
                </a:solidFill>
                <a:effectLst/>
                <a:latin typeface="Times New Roman" panose="02020603050405020304" pitchFamily="18" charset="0"/>
                <a:cs typeface="Times New Roman" panose="02020603050405020304" pitchFamily="18" charset="0"/>
              </a:rPr>
              <a:t> se považuje za stavbu pro reklamu.</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5593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986528"/>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stavebních zařízení:</a:t>
            </a:r>
          </a:p>
          <a:p>
            <a:endParaRPr lang="cs-CZ" sz="3200" dirty="0">
              <a:solidFill>
                <a:schemeClr val="tx1"/>
              </a:solidFill>
              <a:latin typeface="Times New Roman" panose="02020603050405020304" pitchFamily="18" charset="0"/>
            </a:endParaRPr>
          </a:p>
          <a:p>
            <a:r>
              <a:rPr lang="cs-CZ" sz="3200" dirty="0">
                <a:solidFill>
                  <a:schemeClr val="tx1"/>
                </a:solidFill>
                <a:latin typeface="Times New Roman" panose="02020603050405020304" pitchFamily="18" charset="0"/>
              </a:rPr>
              <a:t>Podle stavebního zákony by se měl použít přesnější pojem a to umístnění zařízení staveniště. Mezi stavební zařízení bude tedy patřit vše co souvisí se stavbou (zařízení staveniště). Půjde tak například o lešení, bariéry, lávka, vrátky a výtahy, složený materiál umístněné nářadí a stroje (jeřáby, míchačky, sila apod.), ale také nákladní a osobní auta, bagry apod. Je jedno, zda jsou umístěny stabilně nebo se zde jen pohybují. </a:t>
            </a:r>
            <a:r>
              <a:rPr lang="cs-CZ" sz="3200" b="0" i="0" dirty="0">
                <a:solidFill>
                  <a:srgbClr val="000000"/>
                </a:solidFill>
                <a:effectLst/>
                <a:latin typeface="Times New Roman" panose="02020603050405020304" pitchFamily="18" charset="0"/>
                <a:cs typeface="Times New Roman" panose="02020603050405020304" pitchFamily="18" charset="0"/>
              </a:rPr>
              <a:t>Staveništěm se podle § 3 stavebního zákona rozumí místo, na kterém se provádí stavba nebo udržovací práce nebo na kterém se stavba odstraňuje; zahrnuje stavební pozemek, popřípadě zastavěný stavební pozemek nebo jeho část anebo část stavby, popřípadě, v rozsahu vymezeném stavebním úřadem, též jiný pozemek nebo jeho část anebo část jiné stavby.</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5903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494085"/>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reklamních zařízení:</a:t>
            </a:r>
          </a:p>
          <a:p>
            <a:endParaRPr lang="cs-CZ" sz="3200" dirty="0">
              <a:solidFill>
                <a:schemeClr val="tx1"/>
              </a:solidFill>
              <a:latin typeface="Times New Roman" panose="02020603050405020304" pitchFamily="18" charset="0"/>
            </a:endParaRPr>
          </a:p>
          <a:p>
            <a:r>
              <a:rPr lang="cs-CZ" sz="3200" b="0" i="0" dirty="0">
                <a:solidFill>
                  <a:srgbClr val="000000"/>
                </a:solidFill>
                <a:effectLst/>
                <a:latin typeface="Times New Roman" panose="02020603050405020304" pitchFamily="18" charset="0"/>
                <a:cs typeface="Times New Roman" panose="02020603050405020304" pitchFamily="18" charset="0"/>
              </a:rPr>
              <a:t>Reklamním zařízením se rozumí informační a reklamní panel, tabule, deska či jiná konstrukce a technické zařízení, pokud nejde o stavbu podle § 2 odst. 3 Stavebního zákona, nebo i jiné zařízení šířící primárně reklamu. </a:t>
            </a:r>
          </a:p>
          <a:p>
            <a:r>
              <a:rPr lang="cs-CZ" sz="3200" dirty="0">
                <a:solidFill>
                  <a:schemeClr val="tx1"/>
                </a:solidFill>
                <a:latin typeface="Times New Roman" panose="02020603050405020304" pitchFamily="18" charset="0"/>
                <a:cs typeface="Times New Roman" panose="02020603050405020304" pitchFamily="18" charset="0"/>
              </a:rPr>
              <a:t>Co nebude zpoplatněno (pokud nebrání obecnému užívání) je například reklamní zařízení na budovách, ve výkladních skříních, sloupech veřejného osvětlení, reklamní zařízení, které je noseno či vozeno. </a:t>
            </a:r>
          </a:p>
          <a:p>
            <a:r>
              <a:rPr lang="cs-CZ" sz="3200" dirty="0">
                <a:solidFill>
                  <a:schemeClr val="tx1"/>
                </a:solidFill>
                <a:latin typeface="Times New Roman" panose="02020603050405020304" pitchFamily="18" charset="0"/>
                <a:cs typeface="Times New Roman" panose="02020603050405020304" pitchFamily="18" charset="0"/>
              </a:rPr>
              <a:t>Sporná bude reklama na automobilu či přívěsném vozidlu a to s ohledem ke skutečnosti, kde a za jakým účelem parkuje. Placené x neplacené parkoviště, služební vozidlo s reklamou x reklama samotná apod.  </a:t>
            </a:r>
          </a:p>
        </p:txBody>
      </p:sp>
    </p:spTree>
    <p:extLst>
      <p:ext uri="{BB962C8B-B14F-4D97-AF65-F5344CB8AC3E}">
        <p14:creationId xmlns:p14="http://schemas.microsoft.com/office/powerpoint/2010/main" val="10171040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4031873"/>
          </a:xfrm>
          <a:prstGeom prst="rect">
            <a:avLst/>
          </a:prstGeom>
          <a:noFill/>
        </p:spPr>
        <p:txBody>
          <a:bodyPr wrap="square">
            <a:spAutoFit/>
          </a:bodyPr>
          <a:lstStyle/>
          <a:p>
            <a:r>
              <a:rPr lang="cs-CZ" sz="3200" dirty="0">
                <a:solidFill>
                  <a:srgbClr val="00B0F0"/>
                </a:solidFill>
                <a:latin typeface="Times New Roman" panose="02020603050405020304" pitchFamily="18" charset="0"/>
              </a:rPr>
              <a:t>Zařízení cirkusů, lunaparků a jiných obdobných atrakcí</a:t>
            </a:r>
          </a:p>
          <a:p>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solidFill>
                  <a:schemeClr val="tx1"/>
                </a:solidFill>
                <a:latin typeface="Times New Roman" panose="02020603050405020304" pitchFamily="18" charset="0"/>
                <a:cs typeface="Times New Roman" panose="02020603050405020304" pitchFamily="18" charset="0"/>
              </a:rPr>
              <a:t>Pro orientaci o jaké zařízení v tomto případě jde je možné použít přílohu č. 4 Nařízení vlády č. 278/2008 Sb. - o obsahových náplních jednotlivých živností v platném znění, kde je v bodě 31 stanoven výčet </a:t>
            </a:r>
            <a:r>
              <a:rPr lang="cs-CZ" sz="3200" dirty="0">
                <a:latin typeface="Times New Roman" panose="02020603050405020304" pitchFamily="18" charset="0"/>
                <a:cs typeface="Times New Roman" panose="02020603050405020304" pitchFamily="18" charset="0"/>
              </a:rPr>
              <a:t>v</a:t>
            </a:r>
            <a:r>
              <a:rPr lang="cs-CZ" sz="3200" b="0" i="0" dirty="0">
                <a:solidFill>
                  <a:srgbClr val="000000"/>
                </a:solidFill>
                <a:effectLst/>
                <a:latin typeface="Times New Roman" panose="02020603050405020304" pitchFamily="18" charset="0"/>
                <a:cs typeface="Times New Roman" panose="02020603050405020304" pitchFamily="18" charset="0"/>
              </a:rPr>
              <a:t>ýroby zařízení pro lunaparky a dalších prostředků lidové zábavy (kolotočů, houpaček, střelnic a podobně). </a:t>
            </a:r>
            <a:endParaRPr lang="cs-CZ" sz="3200" dirty="0">
              <a:solidFill>
                <a:schemeClr val="tx1"/>
              </a:solidFill>
              <a:latin typeface="Times New Roman" panose="02020603050405020304" pitchFamily="18" charset="0"/>
              <a:cs typeface="Times New Roman" panose="02020603050405020304" pitchFamily="18" charset="0"/>
            </a:endParaRPr>
          </a:p>
          <a:p>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3685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5509200"/>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skládek</a:t>
            </a:r>
          </a:p>
          <a:p>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solidFill>
                  <a:schemeClr val="tx1"/>
                </a:solidFill>
                <a:latin typeface="Times New Roman" panose="02020603050405020304" pitchFamily="18" charset="0"/>
                <a:cs typeface="Times New Roman" panose="02020603050405020304" pitchFamily="18" charset="0"/>
              </a:rPr>
              <a:t>Za skládku ve smyslu zákona o místních poplatcích nebude možné použít specifikaci skládky podle v § 11 odst. 2 písmeno g) zákona č.</a:t>
            </a:r>
            <a:r>
              <a:rPr lang="pl-PL" sz="3200" b="0" i="0" dirty="0">
                <a:solidFill>
                  <a:srgbClr val="43494D"/>
                </a:solidFill>
                <a:effectLst/>
                <a:latin typeface="Times New Roman" panose="02020603050405020304" pitchFamily="18" charset="0"/>
                <a:cs typeface="Times New Roman" panose="02020603050405020304" pitchFamily="18" charset="0"/>
              </a:rPr>
              <a:t> </a:t>
            </a:r>
            <a:r>
              <a:rPr lang="pl-PL" sz="3200" b="0" i="0" dirty="0">
                <a:solidFill>
                  <a:schemeClr val="tx1"/>
                </a:solidFill>
                <a:effectLst/>
                <a:latin typeface="Times New Roman" panose="02020603050405020304" pitchFamily="18" charset="0"/>
                <a:cs typeface="Times New Roman" panose="02020603050405020304" pitchFamily="18" charset="0"/>
              </a:rPr>
              <a:t>541/2020 Sb., o odpadech, neboť taková skládka nemůže být provozována na veřejném prostranství. Obdobně nepůjde i předem určené místo obcí (např. </a:t>
            </a:r>
            <a:r>
              <a:rPr lang="pl-PL" sz="3200" dirty="0">
                <a:solidFill>
                  <a:schemeClr val="tx1"/>
                </a:solidFill>
                <a:latin typeface="Times New Roman" panose="02020603050405020304" pitchFamily="18" charset="0"/>
                <a:cs typeface="Times New Roman" panose="02020603050405020304" pitchFamily="18" charset="0"/>
              </a:rPr>
              <a:t>s</a:t>
            </a:r>
            <a:r>
              <a:rPr lang="pl-PL" sz="3200" b="0" i="0" dirty="0">
                <a:solidFill>
                  <a:schemeClr val="tx1"/>
                </a:solidFill>
                <a:effectLst/>
                <a:latin typeface="Times New Roman" panose="02020603050405020304" pitchFamily="18" charset="0"/>
                <a:cs typeface="Times New Roman" panose="02020603050405020304" pitchFamily="18" charset="0"/>
              </a:rPr>
              <a:t>běr velkoobjemového odpadu apod.). Ve smyslu zákona o místních poplatcích půjde o odložení, přeložení nebo uskladnění movitých věcí ve vlastnictví osob (například o uhlí, dříví, stavební materiál apod.</a:t>
            </a:r>
            <a:endParaRPr lang="cs-CZ" sz="3200" dirty="0">
              <a:solidFill>
                <a:schemeClr val="tx1"/>
              </a:solidFill>
              <a:latin typeface="Times New Roman" panose="02020603050405020304" pitchFamily="18" charset="0"/>
              <a:cs typeface="Times New Roman" panose="02020603050405020304" pitchFamily="18" charset="0"/>
            </a:endParaRPr>
          </a:p>
          <a:p>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0319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741D3BA-3326-40B2-ADE6-7EFF8A4473AA}"/>
              </a:ext>
            </a:extLst>
          </p:cNvPr>
          <p:cNvPicPr>
            <a:picLocks noChangeAspect="1"/>
          </p:cNvPicPr>
          <p:nvPr/>
        </p:nvPicPr>
        <p:blipFill>
          <a:blip r:embed="rId2"/>
          <a:stretch>
            <a:fillRect/>
          </a:stretch>
        </p:blipFill>
        <p:spPr>
          <a:xfrm>
            <a:off x="1363579" y="164431"/>
            <a:ext cx="9464842" cy="6529137"/>
          </a:xfrm>
          <a:prstGeom prst="rect">
            <a:avLst/>
          </a:prstGeom>
        </p:spPr>
      </p:pic>
      <p:sp>
        <p:nvSpPr>
          <p:cNvPr id="2" name="Obdélník 1">
            <a:extLst>
              <a:ext uri="{FF2B5EF4-FFF2-40B4-BE49-F238E27FC236}">
                <a16:creationId xmlns:a16="http://schemas.microsoft.com/office/drawing/2014/main" id="{5D4E6BC4-13E7-43E9-850E-58472D06D47F}"/>
              </a:ext>
            </a:extLst>
          </p:cNvPr>
          <p:cNvSpPr/>
          <p:nvPr/>
        </p:nvSpPr>
        <p:spPr>
          <a:xfrm>
            <a:off x="3176337" y="1026695"/>
            <a:ext cx="417095" cy="96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03416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p:nvPr/>
        </p:nvSpPr>
        <p:spPr>
          <a:xfrm>
            <a:off x="143933" y="698723"/>
            <a:ext cx="11904133"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47/06 ze dne června 2009</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Z hlediska posouzení zákazu (užívat veřejné prostranství pro nakládání a skládání materiálu a výrobků na dobu delší než 24 hodin) je rozhodné, že podle § 25 odst. 6 písm. c) č. 2 zákona o pozemních komunikacích je </a:t>
            </a:r>
            <a:r>
              <a:rPr lang="cs-CZ" sz="3200" b="1" dirty="0">
                <a:solidFill>
                  <a:schemeClr val="dk1"/>
                </a:solidFill>
                <a:latin typeface="Times New Roman" panose="02020603050405020304" pitchFamily="18" charset="0"/>
                <a:cs typeface="Times New Roman" panose="02020603050405020304" pitchFamily="18" charset="0"/>
                <a:sym typeface="Arial"/>
              </a:rPr>
              <a:t>umísťování, skládání a nakládání věci nebo materiálů nesloužících k údržbě nebo opravám těchto komunikací</a:t>
            </a:r>
            <a:r>
              <a:rPr lang="cs-CZ" sz="3200" dirty="0">
                <a:solidFill>
                  <a:schemeClr val="dk1"/>
                </a:solidFill>
                <a:latin typeface="Times New Roman" panose="02020603050405020304" pitchFamily="18" charset="0"/>
                <a:cs typeface="Times New Roman" panose="02020603050405020304" pitchFamily="18" charset="0"/>
                <a:sym typeface="Arial"/>
              </a:rPr>
              <a:t>, nebudou-li neprodleně odstraněny, </a:t>
            </a:r>
            <a:r>
              <a:rPr lang="cs-CZ" sz="3200" b="1" dirty="0">
                <a:solidFill>
                  <a:schemeClr val="dk1"/>
                </a:solidFill>
                <a:latin typeface="Times New Roman" panose="02020603050405020304" pitchFamily="18" charset="0"/>
                <a:cs typeface="Times New Roman" panose="02020603050405020304" pitchFamily="18" charset="0"/>
                <a:sym typeface="Arial"/>
              </a:rPr>
              <a:t>zvláštním užíváním dálnice, silnice nebo místní komunikace. </a:t>
            </a:r>
            <a:r>
              <a:rPr lang="cs-CZ" sz="3200" dirty="0">
                <a:solidFill>
                  <a:schemeClr val="dk1"/>
                </a:solidFill>
                <a:latin typeface="Times New Roman" panose="02020603050405020304" pitchFamily="18" charset="0"/>
                <a:cs typeface="Times New Roman" panose="02020603050405020304" pitchFamily="18" charset="0"/>
                <a:sym typeface="Arial"/>
              </a:rPr>
              <a:t>Zvláštní užívání přitom podle § 25 odst. 1 tohoto zákona předpokládá </a:t>
            </a:r>
            <a:r>
              <a:rPr lang="cs-CZ" sz="3200" b="1" dirty="0">
                <a:solidFill>
                  <a:schemeClr val="dk1"/>
                </a:solidFill>
                <a:latin typeface="Times New Roman" panose="02020603050405020304" pitchFamily="18" charset="0"/>
                <a:cs typeface="Times New Roman" panose="02020603050405020304" pitchFamily="18" charset="0"/>
                <a:sym typeface="Arial"/>
              </a:rPr>
              <a:t>rozhodnutí příslušného silničního správního úřadu</a:t>
            </a:r>
            <a:r>
              <a:rPr lang="cs-CZ" sz="3200" dirty="0">
                <a:solidFill>
                  <a:schemeClr val="dk1"/>
                </a:solidFill>
                <a:latin typeface="Times New Roman" panose="02020603050405020304" pitchFamily="18" charset="0"/>
                <a:cs typeface="Times New Roman" panose="02020603050405020304" pitchFamily="18" charset="0"/>
                <a:sym typeface="Arial"/>
              </a:rPr>
              <a:t>, tedy orgánu státní správy.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tébla">
  <a:themeElements>
    <a:clrScheme name="Stébla">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22803</TotalTime>
  <Words>21412</Words>
  <Application>Microsoft Office PowerPoint</Application>
  <PresentationFormat>Širokoúhlá obrazovka</PresentationFormat>
  <Paragraphs>895</Paragraphs>
  <Slides>199</Slides>
  <Notes>63</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199</vt:i4>
      </vt:variant>
    </vt:vector>
  </HeadingPairs>
  <TitlesOfParts>
    <vt:vector size="207" baseType="lpstr">
      <vt:lpstr>Century Gothic</vt:lpstr>
      <vt:lpstr>Times New Roman</vt:lpstr>
      <vt:lpstr>Arial</vt:lpstr>
      <vt:lpstr>Cambria Math</vt:lpstr>
      <vt:lpstr>Calibri</vt:lpstr>
      <vt:lpstr>Noto Sans Symbols</vt:lpstr>
      <vt:lpstr>Stébla</vt:lpstr>
      <vt:lpstr>Visio.Drawing.15</vt:lpstr>
      <vt:lpstr>Místní poplatky v praxi Materiál by zpracován na základě schválené novely zákona pro rok 2024 a násl., citací z důvodové zprávy,  stávající judikatury, praxi a názoru autora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166</cp:revision>
  <dcterms:modified xsi:type="dcterms:W3CDTF">2023-10-24T15:16:06Z</dcterms:modified>
</cp:coreProperties>
</file>