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282" r:id="rId2"/>
    <p:sldId id="496" r:id="rId3"/>
    <p:sldId id="523" r:id="rId4"/>
    <p:sldId id="522" r:id="rId5"/>
    <p:sldId id="584" r:id="rId6"/>
    <p:sldId id="583" r:id="rId7"/>
    <p:sldId id="257" r:id="rId8"/>
    <p:sldId id="501" r:id="rId9"/>
    <p:sldId id="296" r:id="rId10"/>
    <p:sldId id="526" r:id="rId11"/>
    <p:sldId id="502" r:id="rId12"/>
    <p:sldId id="503" r:id="rId13"/>
    <p:sldId id="489" r:id="rId14"/>
    <p:sldId id="280" r:id="rId15"/>
    <p:sldId id="499" r:id="rId16"/>
    <p:sldId id="500" r:id="rId17"/>
    <p:sldId id="465" r:id="rId18"/>
    <p:sldId id="504" r:id="rId19"/>
    <p:sldId id="505" r:id="rId20"/>
    <p:sldId id="506" r:id="rId21"/>
    <p:sldId id="507" r:id="rId22"/>
    <p:sldId id="508" r:id="rId23"/>
    <p:sldId id="509" r:id="rId24"/>
    <p:sldId id="510" r:id="rId25"/>
    <p:sldId id="511" r:id="rId26"/>
    <p:sldId id="512" r:id="rId27"/>
    <p:sldId id="513" r:id="rId28"/>
    <p:sldId id="515" r:id="rId29"/>
    <p:sldId id="516" r:id="rId30"/>
    <p:sldId id="517" r:id="rId31"/>
    <p:sldId id="518" r:id="rId32"/>
    <p:sldId id="519" r:id="rId33"/>
    <p:sldId id="520" r:id="rId34"/>
    <p:sldId id="521" r:id="rId35"/>
    <p:sldId id="525" r:id="rId36"/>
    <p:sldId id="527" r:id="rId37"/>
    <p:sldId id="528" r:id="rId38"/>
    <p:sldId id="529" r:id="rId39"/>
    <p:sldId id="581" r:id="rId40"/>
    <p:sldId id="582" r:id="rId41"/>
    <p:sldId id="530" r:id="rId42"/>
    <p:sldId id="531" r:id="rId43"/>
    <p:sldId id="532" r:id="rId44"/>
    <p:sldId id="533" r:id="rId45"/>
    <p:sldId id="534" r:id="rId46"/>
    <p:sldId id="535" r:id="rId47"/>
    <p:sldId id="536" r:id="rId48"/>
    <p:sldId id="537" r:id="rId49"/>
    <p:sldId id="538" r:id="rId50"/>
    <p:sldId id="539" r:id="rId51"/>
    <p:sldId id="540" r:id="rId52"/>
    <p:sldId id="541" r:id="rId53"/>
    <p:sldId id="542" r:id="rId54"/>
    <p:sldId id="543" r:id="rId55"/>
    <p:sldId id="544" r:id="rId56"/>
    <p:sldId id="545" r:id="rId57"/>
    <p:sldId id="546" r:id="rId58"/>
    <p:sldId id="547" r:id="rId59"/>
    <p:sldId id="548" r:id="rId60"/>
    <p:sldId id="592" r:id="rId61"/>
    <p:sldId id="549" r:id="rId62"/>
    <p:sldId id="550" r:id="rId63"/>
    <p:sldId id="551" r:id="rId64"/>
    <p:sldId id="552" r:id="rId65"/>
    <p:sldId id="553" r:id="rId66"/>
    <p:sldId id="554" r:id="rId67"/>
    <p:sldId id="555" r:id="rId68"/>
    <p:sldId id="556" r:id="rId69"/>
    <p:sldId id="557" r:id="rId70"/>
    <p:sldId id="558" r:id="rId71"/>
    <p:sldId id="559" r:id="rId72"/>
    <p:sldId id="585" r:id="rId73"/>
    <p:sldId id="586" r:id="rId74"/>
    <p:sldId id="587" r:id="rId75"/>
    <p:sldId id="588" r:id="rId76"/>
    <p:sldId id="589" r:id="rId77"/>
    <p:sldId id="590" r:id="rId78"/>
    <p:sldId id="591" r:id="rId79"/>
    <p:sldId id="560" r:id="rId80"/>
    <p:sldId id="561" r:id="rId81"/>
    <p:sldId id="562" r:id="rId82"/>
    <p:sldId id="593" r:id="rId83"/>
    <p:sldId id="594" r:id="rId84"/>
    <p:sldId id="564" r:id="rId85"/>
    <p:sldId id="565" r:id="rId86"/>
    <p:sldId id="566" r:id="rId87"/>
    <p:sldId id="567" r:id="rId88"/>
    <p:sldId id="568" r:id="rId89"/>
    <p:sldId id="569" r:id="rId90"/>
    <p:sldId id="570" r:id="rId91"/>
    <p:sldId id="571" r:id="rId92"/>
    <p:sldId id="572" r:id="rId93"/>
    <p:sldId id="573" r:id="rId94"/>
    <p:sldId id="575" r:id="rId95"/>
    <p:sldId id="576" r:id="rId96"/>
    <p:sldId id="577" r:id="rId97"/>
    <p:sldId id="578" r:id="rId98"/>
    <p:sldId id="579" r:id="rId99"/>
    <p:sldId id="580" r:id="rId100"/>
    <p:sldId id="595" r:id="rId101"/>
    <p:sldId id="596" r:id="rId102"/>
    <p:sldId id="597" r:id="rId103"/>
    <p:sldId id="598" r:id="rId104"/>
    <p:sldId id="599" r:id="rId105"/>
    <p:sldId id="600" r:id="rId106"/>
    <p:sldId id="601" r:id="rId107"/>
    <p:sldId id="603" r:id="rId108"/>
    <p:sldId id="604" r:id="rId109"/>
    <p:sldId id="605" r:id="rId110"/>
    <p:sldId id="606" r:id="rId111"/>
    <p:sldId id="602" r:id="rId112"/>
    <p:sldId id="607" r:id="rId113"/>
    <p:sldId id="608" r:id="rId114"/>
    <p:sldId id="609" r:id="rId115"/>
    <p:sldId id="611" r:id="rId116"/>
    <p:sldId id="612" r:id="rId117"/>
    <p:sldId id="613" r:id="rId118"/>
    <p:sldId id="610" r:id="rId119"/>
    <p:sldId id="614" r:id="rId120"/>
    <p:sldId id="615" r:id="rId121"/>
    <p:sldId id="616" r:id="rId122"/>
    <p:sldId id="617" r:id="rId123"/>
    <p:sldId id="618" r:id="rId124"/>
    <p:sldId id="621" r:id="rId125"/>
    <p:sldId id="619" r:id="rId126"/>
    <p:sldId id="623" r:id="rId127"/>
    <p:sldId id="620" r:id="rId128"/>
    <p:sldId id="622" r:id="rId129"/>
    <p:sldId id="624" r:id="rId130"/>
    <p:sldId id="311" r:id="rId131"/>
  </p:sldIdLst>
  <p:sldSz cx="9144000" cy="6858000" type="screen4x3"/>
  <p:notesSz cx="6808788" cy="9940925"/>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59D"/>
    <a:srgbClr val="B92D14"/>
    <a:srgbClr val="040E08"/>
    <a:srgbClr val="ED8513"/>
    <a:srgbClr val="35B19D"/>
    <a:srgbClr val="000000"/>
    <a:srgbClr val="FFFF00"/>
    <a:srgbClr val="491403"/>
    <a:srgbClr val="3A1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4" autoAdjust="0"/>
    <p:restoredTop sz="95596" autoAdjust="0"/>
  </p:normalViewPr>
  <p:slideViewPr>
    <p:cSldViewPr>
      <p:cViewPr varScale="1">
        <p:scale>
          <a:sx n="106" d="100"/>
          <a:sy n="106" d="100"/>
        </p:scale>
        <p:origin x="714" y="11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cs-CZ"/>
          </a:p>
        </p:txBody>
      </p:sp>
      <p:sp>
        <p:nvSpPr>
          <p:cNvPr id="81923" name="Rectangle 3"/>
          <p:cNvSpPr>
            <a:spLocks noGrp="1" noChangeArrowheads="1"/>
          </p:cNvSpPr>
          <p:nvPr>
            <p:ph type="dt" idx="1"/>
          </p:nvPr>
        </p:nvSpPr>
        <p:spPr bwMode="auto">
          <a:xfrm>
            <a:off x="3856737" y="0"/>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cs-CZ"/>
          </a:p>
        </p:txBody>
      </p:sp>
      <p:sp>
        <p:nvSpPr>
          <p:cNvPr id="81924" name="Rectangle 4"/>
          <p:cNvSpPr>
            <a:spLocks noGrp="1" noRot="1" noChangeAspect="1" noChangeArrowheads="1" noTextEdit="1"/>
          </p:cNvSpPr>
          <p:nvPr>
            <p:ph type="sldImg" idx="2"/>
          </p:nvPr>
        </p:nvSpPr>
        <p:spPr bwMode="auto">
          <a:xfrm>
            <a:off x="920750" y="746125"/>
            <a:ext cx="4967288"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0879" y="4721940"/>
            <a:ext cx="5447030" cy="44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cs-CZ" smtClean="0"/>
              <a:t>Click to edit Master text styles</a:t>
            </a:r>
          </a:p>
          <a:p>
            <a:pPr lvl="1"/>
            <a:r>
              <a:rPr lang="en-US" altLang="cs-CZ" smtClean="0"/>
              <a:t>Second level</a:t>
            </a:r>
          </a:p>
          <a:p>
            <a:pPr lvl="2"/>
            <a:r>
              <a:rPr lang="en-US" altLang="cs-CZ" smtClean="0"/>
              <a:t>Third level</a:t>
            </a:r>
          </a:p>
          <a:p>
            <a:pPr lvl="3"/>
            <a:r>
              <a:rPr lang="en-US" altLang="cs-CZ" smtClean="0"/>
              <a:t>Fourth level</a:t>
            </a:r>
          </a:p>
          <a:p>
            <a:pPr lvl="4"/>
            <a:r>
              <a:rPr lang="en-US" altLang="cs-CZ" smtClean="0"/>
              <a:t>Fifth level</a:t>
            </a:r>
          </a:p>
        </p:txBody>
      </p:sp>
      <p:sp>
        <p:nvSpPr>
          <p:cNvPr id="81926" name="Rectangle 6"/>
          <p:cNvSpPr>
            <a:spLocks noGrp="1" noChangeArrowheads="1"/>
          </p:cNvSpPr>
          <p:nvPr>
            <p:ph type="ftr" sz="quarter" idx="4"/>
          </p:nvPr>
        </p:nvSpPr>
        <p:spPr bwMode="auto">
          <a:xfrm>
            <a:off x="0" y="9442154"/>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cs-CZ"/>
          </a:p>
        </p:txBody>
      </p:sp>
      <p:sp>
        <p:nvSpPr>
          <p:cNvPr id="81927" name="Rectangle 7"/>
          <p:cNvSpPr>
            <a:spLocks noGrp="1" noChangeArrowheads="1"/>
          </p:cNvSpPr>
          <p:nvPr>
            <p:ph type="sldNum" sz="quarter" idx="5"/>
          </p:nvPr>
        </p:nvSpPr>
        <p:spPr bwMode="auto">
          <a:xfrm>
            <a:off x="3856737" y="9442154"/>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37BB07E-5C8A-4144-8249-C8D35E67A832}" type="slidenum">
              <a:rPr lang="en-US" altLang="cs-CZ"/>
              <a:pPr/>
              <a:t>‹#›</a:t>
            </a:fld>
            <a:endParaRPr lang="en-US" alt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4F3AC-0AA8-4BE6-80FA-9EF92337C006}" type="slidenum">
              <a:rPr lang="en-US" altLang="cs-CZ"/>
              <a:pPr/>
              <a:t>1</a:t>
            </a:fld>
            <a:endParaRPr lang="en-US" altLang="cs-CZ"/>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32044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10</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87510861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100</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97427729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101</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9544568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102</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35058306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103</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88089714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104</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52945359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105</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0453809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106</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718485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107</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63337110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108</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73778752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109</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425922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11</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60787768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110</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8454121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111</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03596481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112</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59807736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113</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60935638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114</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98713828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115</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90853387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116</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9883989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117</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18384557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118</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30885384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119</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123391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12</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71232380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120</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80298469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121</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423174984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122</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03330387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123</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25899690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124</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4077384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125</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74392637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126</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07021490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127</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80366191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128</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11793982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129</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686700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67195-0C42-4566-8E3D-C6FD93473D78}" type="slidenum">
              <a:rPr lang="en-US" altLang="cs-CZ"/>
              <a:pPr/>
              <a:t>13</a:t>
            </a:fld>
            <a:endParaRPr lang="en-US" altLang="cs-CZ"/>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447239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14</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91273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15</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79021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16</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105552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17</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52562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18</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731183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19</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27227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2</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993061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20</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261991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21</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931716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22</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4043762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23</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25647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24</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383242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25</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239366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26</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925333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27</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27798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28</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247444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29</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86219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3</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711234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30</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994998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31</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96292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32</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41247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33</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029074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34</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475630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35</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154484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36</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169916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37</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619394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38</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059504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39</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656266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4</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907336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40</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13641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41</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240590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42</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355021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43</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988468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44</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724828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45</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8727761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46</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495771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47</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7371175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48</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443769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49</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998777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5</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199271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50</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9951151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51</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634670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52</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5513597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53</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4447823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54</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9035591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55</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3693724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56</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40878517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57</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2215593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58</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2395694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59</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26698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6</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6080358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60</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865541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61</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1432288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62</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6141492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63</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3059023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64</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0398323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65</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912425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66</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51500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67</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9550872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68</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7083583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69</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96794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7</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70</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6902616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71</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164552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72</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4771965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73</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8792615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74</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1418594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75</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4872980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76</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4616083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77</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88281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78</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0951082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79</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427718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8</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5038172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80</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5851703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81</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8089411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82</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4349840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83</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119011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84</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6634083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85</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5727930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86</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6318616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87</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3818967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88</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9858956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89</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41444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9</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5407163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90</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30926907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91</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8208450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92</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6737533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93</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523092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94</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9758238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95</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41752170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96</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23290034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97</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41527254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98</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1001274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85E2-6C32-4140-9012-9C01919EFBB5}" type="slidenum">
              <a:rPr lang="en-US" altLang="cs-CZ"/>
              <a:pPr/>
              <a:t>99</a:t>
            </a:fld>
            <a:endParaRPr lang="en-US" altLang="cs-CZ"/>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cs-CZ"/>
          </a:p>
        </p:txBody>
      </p:sp>
    </p:spTree>
    <p:extLst>
      <p:ext uri="{BB962C8B-B14F-4D97-AF65-F5344CB8AC3E}">
        <p14:creationId xmlns:p14="http://schemas.microsoft.com/office/powerpoint/2010/main" val="1409782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5181600"/>
            <a:ext cx="75438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defRPr sz="4000"/>
            </a:lvl1pPr>
          </a:lstStyle>
          <a:p>
            <a:pPr lvl="0"/>
            <a:r>
              <a:rPr lang="cs-CZ" altLang="cs-CZ" noProof="0" smtClean="0"/>
              <a:t>Kliknutím lze upravit styl.</a:t>
            </a:r>
            <a:endParaRPr lang="en-US" altLang="cs-CZ" noProof="0" smtClean="0"/>
          </a:p>
        </p:txBody>
      </p:sp>
      <p:sp>
        <p:nvSpPr>
          <p:cNvPr id="3075" name="Rectangle 3"/>
          <p:cNvSpPr>
            <a:spLocks noGrp="1" noChangeArrowheads="1"/>
          </p:cNvSpPr>
          <p:nvPr>
            <p:ph type="subTitle" idx="1"/>
          </p:nvPr>
        </p:nvSpPr>
        <p:spPr>
          <a:xfrm>
            <a:off x="609600" y="5791200"/>
            <a:ext cx="7543800" cy="6858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buFontTx/>
              <a:buNone/>
              <a:defRPr sz="2800"/>
            </a:lvl1pPr>
          </a:lstStyle>
          <a:p>
            <a:pPr lvl="0"/>
            <a:r>
              <a:rPr lang="cs-CZ" altLang="cs-CZ" noProof="0" smtClean="0"/>
              <a:t>Kliknutím můžete upravit styl předlohy.</a:t>
            </a:r>
            <a:endParaRPr lang="en-US" altLang="cs-CZ"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86875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343650" y="381000"/>
            <a:ext cx="1962150" cy="60198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381000"/>
            <a:ext cx="5734050" cy="601980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87956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05620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smtClean="0"/>
              <a:t>Upravte styly předlohy textu.</a:t>
            </a:r>
          </a:p>
        </p:txBody>
      </p:sp>
    </p:spTree>
    <p:extLst>
      <p:ext uri="{BB962C8B-B14F-4D97-AF65-F5344CB8AC3E}">
        <p14:creationId xmlns:p14="http://schemas.microsoft.com/office/powerpoint/2010/main" val="134691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990600" y="2133600"/>
            <a:ext cx="3581400" cy="4267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724400" y="2133600"/>
            <a:ext cx="3581400" cy="4267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98498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44022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Tree>
    <p:extLst>
      <p:ext uri="{BB962C8B-B14F-4D97-AF65-F5344CB8AC3E}">
        <p14:creationId xmlns:p14="http://schemas.microsoft.com/office/powerpoint/2010/main" val="204854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89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Tree>
    <p:extLst>
      <p:ext uri="{BB962C8B-B14F-4D97-AF65-F5344CB8AC3E}">
        <p14:creationId xmlns:p14="http://schemas.microsoft.com/office/powerpoint/2010/main" val="308757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Tree>
    <p:extLst>
      <p:ext uri="{BB962C8B-B14F-4D97-AF65-F5344CB8AC3E}">
        <p14:creationId xmlns:p14="http://schemas.microsoft.com/office/powerpoint/2010/main" val="409234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endParaRPr lang="en-US" altLang="cs-CZ" smtClean="0"/>
          </a:p>
        </p:txBody>
      </p:sp>
      <p:sp>
        <p:nvSpPr>
          <p:cNvPr id="1027" name="Rectangle 3"/>
          <p:cNvSpPr>
            <a:spLocks noGrp="1" noChangeArrowheads="1"/>
          </p:cNvSpPr>
          <p:nvPr>
            <p:ph type="body" idx="1"/>
          </p:nvPr>
        </p:nvSpPr>
        <p:spPr bwMode="auto">
          <a:xfrm>
            <a:off x="990600" y="21336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Upravte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755576" y="332656"/>
            <a:ext cx="7543800" cy="704850"/>
          </a:xfrm>
        </p:spPr>
        <p:txBody>
          <a:bodyPr/>
          <a:lstStyle/>
          <a:p>
            <a:r>
              <a:rPr lang="cs-CZ" sz="2800" b="1" dirty="0">
                <a:latin typeface="Calibri" panose="020F0502020204030204" pitchFamily="34" charset="0"/>
                <a:cs typeface="Calibri" panose="020F0502020204030204" pitchFamily="34" charset="0"/>
              </a:rPr>
              <a:t>Financování </a:t>
            </a:r>
            <a:r>
              <a:rPr lang="cs-CZ" sz="2800" b="1" dirty="0" smtClean="0">
                <a:latin typeface="Calibri" panose="020F0502020204030204" pitchFamily="34" charset="0"/>
                <a:cs typeface="Calibri" panose="020F0502020204030204" pitchFamily="34" charset="0"/>
              </a:rPr>
              <a:t>a hospodaření </a:t>
            </a:r>
            <a:br>
              <a:rPr lang="cs-CZ" sz="2800" b="1" dirty="0" smtClean="0">
                <a:latin typeface="Calibri" panose="020F0502020204030204" pitchFamily="34" charset="0"/>
                <a:cs typeface="Calibri" panose="020F0502020204030204" pitchFamily="34" charset="0"/>
              </a:rPr>
            </a:br>
            <a:r>
              <a:rPr lang="cs-CZ" sz="2800" b="1" dirty="0" smtClean="0">
                <a:latin typeface="Calibri" panose="020F0502020204030204" pitchFamily="34" charset="0"/>
                <a:cs typeface="Calibri" panose="020F0502020204030204" pitchFamily="34" charset="0"/>
              </a:rPr>
              <a:t>příspěvkových </a:t>
            </a:r>
            <a:r>
              <a:rPr lang="cs-CZ" sz="2800" b="1" dirty="0">
                <a:latin typeface="Calibri" panose="020F0502020204030204" pitchFamily="34" charset="0"/>
                <a:cs typeface="Calibri" panose="020F0502020204030204" pitchFamily="34" charset="0"/>
              </a:rPr>
              <a:t>organizací zřizovaných obcemi </a:t>
            </a:r>
            <a:endParaRPr lang="ru-RU" altLang="cs-CZ" sz="2800" b="1" dirty="0">
              <a:latin typeface="Calibri" panose="020F0502020204030204" pitchFamily="34" charset="0"/>
              <a:cs typeface="Calibri" panose="020F0502020204030204" pitchFamily="34" charset="0"/>
            </a:endParaRPr>
          </a:p>
        </p:txBody>
      </p:sp>
      <p:sp>
        <p:nvSpPr>
          <p:cNvPr id="2057" name="Rectangle 9"/>
          <p:cNvSpPr>
            <a:spLocks noGrp="1" noChangeArrowheads="1"/>
          </p:cNvSpPr>
          <p:nvPr>
            <p:ph type="subTitle" idx="1"/>
          </p:nvPr>
        </p:nvSpPr>
        <p:spPr>
          <a:xfrm>
            <a:off x="1585140" y="5805264"/>
            <a:ext cx="7543800" cy="685800"/>
          </a:xfrm>
        </p:spPr>
        <p:txBody>
          <a:bodyPr/>
          <a:lstStyle/>
          <a:p>
            <a:pPr algn="r"/>
            <a:r>
              <a:rPr lang="cs-CZ" altLang="cs-CZ" b="1" dirty="0" smtClean="0">
                <a:latin typeface="Calibri" panose="020F0502020204030204" pitchFamily="34" charset="0"/>
                <a:cs typeface="Calibri" panose="020F0502020204030204" pitchFamily="34" charset="0"/>
              </a:rPr>
              <a:t>Ing. Jan Mareš, MPA, LL.M.</a:t>
            </a:r>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871846"/>
            <a:ext cx="576063" cy="580843"/>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8266" y="5871846"/>
            <a:ext cx="572425" cy="580843"/>
          </a:xfrm>
          <a:prstGeom prst="rect">
            <a:avLst/>
          </a:prstGeom>
        </p:spPr>
      </p:pic>
      <p:pic>
        <p:nvPicPr>
          <p:cNvPr id="6" name="Obrázek 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17488" y="3933056"/>
            <a:ext cx="1447000" cy="1444608"/>
          </a:xfrm>
          <a:prstGeom prst="rect">
            <a:avLst/>
          </a:prstGeom>
        </p:spPr>
      </p:pic>
    </p:spTree>
    <p:extLst>
      <p:ext uri="{BB962C8B-B14F-4D97-AF65-F5344CB8AC3E}">
        <p14:creationId xmlns:p14="http://schemas.microsoft.com/office/powerpoint/2010/main" val="1008548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990600" y="2133600"/>
            <a:ext cx="8117904" cy="4267200"/>
          </a:xfrm>
        </p:spPr>
        <p:txBody>
          <a:bodyPr/>
          <a:lstStyle/>
          <a:p>
            <a:pPr marL="0" indent="0">
              <a:buNone/>
            </a:pPr>
            <a:r>
              <a:rPr lang="cs-CZ" sz="2400" b="1" dirty="0">
                <a:solidFill>
                  <a:srgbClr val="5186AA"/>
                </a:solidFill>
                <a:latin typeface="Calibri" panose="020F0502020204030204" pitchFamily="34" charset="0"/>
                <a:cs typeface="Calibri" panose="020F0502020204030204" pitchFamily="34" charset="0"/>
              </a:rPr>
              <a:t>Zákon o obcích</a:t>
            </a:r>
          </a:p>
          <a:p>
            <a:pPr>
              <a:buFont typeface="Wingdings" panose="05000000000000000000" pitchFamily="2" charset="2"/>
              <a:buChar char="§"/>
            </a:pPr>
            <a:r>
              <a:rPr lang="cs-CZ" sz="2400" b="1" dirty="0">
                <a:latin typeface="Calibri" panose="020F0502020204030204" pitchFamily="34" charset="0"/>
                <a:cs typeface="Calibri" panose="020F0502020204030204" pitchFamily="34" charset="0"/>
              </a:rPr>
              <a:t>§102 odst. 2 - vyhrazené kompetence </a:t>
            </a:r>
            <a:r>
              <a:rPr lang="cs-CZ" sz="2400" b="1" dirty="0">
                <a:solidFill>
                  <a:srgbClr val="B92D14"/>
                </a:solidFill>
                <a:latin typeface="Calibri" panose="020F0502020204030204" pitchFamily="34" charset="0"/>
                <a:cs typeface="Calibri" panose="020F0502020204030204" pitchFamily="34" charset="0"/>
              </a:rPr>
              <a:t>RADĚ OBCE </a:t>
            </a:r>
          </a:p>
          <a:p>
            <a:pPr>
              <a:buFont typeface="Wingdings" panose="05000000000000000000" pitchFamily="2" charset="2"/>
              <a:buChar char="§"/>
            </a:pPr>
            <a:r>
              <a:rPr lang="cs-CZ" sz="2400" dirty="0">
                <a:latin typeface="Calibri" panose="020F0502020204030204" pitchFamily="34" charset="0"/>
                <a:cs typeface="Calibri" panose="020F0502020204030204" pitchFamily="34" charset="0"/>
              </a:rPr>
              <a:t>písm. b) plnit vůči právnickým osobám a organizačním složkám založeným nebo zřízeným zastupitelstvem obce, s výjimkou obecní policie, úkoly zakladatele nebo zřizovatele podle zvláštních předpisů, nejsou-li vyhrazeny zastupitelstvu obce (§ 84 odst. 2),</a:t>
            </a:r>
          </a:p>
          <a:p>
            <a:pPr>
              <a:buFont typeface="Wingdings" panose="05000000000000000000" pitchFamily="2" charset="2"/>
              <a:buChar char="§"/>
            </a:pPr>
            <a:r>
              <a:rPr lang="cs-CZ" sz="2400" dirty="0">
                <a:latin typeface="Calibri" panose="020F0502020204030204" pitchFamily="34" charset="0"/>
                <a:cs typeface="Calibri" panose="020F0502020204030204" pitchFamily="34" charset="0"/>
              </a:rPr>
              <a:t>písm. o) schvalovat účetní závěrku obcí zřízené příspěvkové organizace sestavenou k rozvahovému dni.</a:t>
            </a:r>
          </a:p>
          <a:p>
            <a:pPr>
              <a:buFont typeface="Wingdings" panose="05000000000000000000" pitchFamily="2" charset="2"/>
              <a:buChar char="§"/>
            </a:pPr>
            <a:r>
              <a:rPr lang="cs-CZ" sz="2400" dirty="0">
                <a:latin typeface="Calibri" panose="020F0502020204030204" pitchFamily="34" charset="0"/>
                <a:cs typeface="Calibri" panose="020F0502020204030204" pitchFamily="34" charset="0"/>
              </a:rPr>
              <a:t>jinou kompetenci zákon o obcích nestanoví </a:t>
            </a:r>
          </a:p>
          <a:p>
            <a:pPr marL="0" indent="0" algn="just">
              <a:buNone/>
            </a:pPr>
            <a:r>
              <a:rPr lang="cs-CZ" sz="2400" b="1" dirty="0">
                <a:solidFill>
                  <a:srgbClr val="B92D14"/>
                </a:solidFill>
                <a:latin typeface="Calibri" panose="020F0502020204030204" pitchFamily="34" charset="0"/>
                <a:cs typeface="Calibri" panose="020F0502020204030204" pitchFamily="34" charset="0"/>
              </a:rPr>
              <a:t>(lex </a:t>
            </a:r>
            <a:r>
              <a:rPr lang="cs-CZ" sz="2400" b="1" dirty="0" err="1">
                <a:solidFill>
                  <a:srgbClr val="B92D14"/>
                </a:solidFill>
                <a:latin typeface="Calibri" panose="020F0502020204030204" pitchFamily="34" charset="0"/>
                <a:cs typeface="Calibri" panose="020F0502020204030204" pitchFamily="34" charset="0"/>
              </a:rPr>
              <a:t>specialis</a:t>
            </a:r>
            <a:r>
              <a:rPr lang="cs-CZ" sz="2400" b="1" dirty="0">
                <a:solidFill>
                  <a:srgbClr val="B92D14"/>
                </a:solidFill>
                <a:latin typeface="Calibri" panose="020F0502020204030204" pitchFamily="34" charset="0"/>
                <a:cs typeface="Calibri" panose="020F0502020204030204" pitchFamily="34" charset="0"/>
              </a:rPr>
              <a:t> z. 250/2000 Sb.)</a:t>
            </a:r>
          </a:p>
          <a:p>
            <a:pPr>
              <a:lnSpc>
                <a:spcPct val="80000"/>
              </a:lnSpc>
            </a:pPr>
            <a:endParaRPr lang="cs-CZ" altLang="cs-CZ" sz="2800" dirty="0" smtClean="0">
              <a:latin typeface="Calibri" panose="020F0502020204030204" pitchFamily="34" charset="0"/>
              <a:cs typeface="Calibri" panose="020F0502020204030204" pitchFamily="34" charset="0"/>
            </a:endParaRPr>
          </a:p>
          <a:p>
            <a:pPr>
              <a:lnSpc>
                <a:spcPct val="80000"/>
              </a:lnSpc>
            </a:pPr>
            <a:endParaRPr lang="cs-CZ" altLang="cs-CZ"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34867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lvl="1" indent="0">
              <a:buNone/>
            </a:pPr>
            <a:r>
              <a:rPr lang="cs-CZ" b="1" dirty="0"/>
              <a:t>Vnitřní kontrolní systém</a:t>
            </a:r>
            <a:endParaRPr lang="cs-CZ" dirty="0"/>
          </a:p>
          <a:p>
            <a:r>
              <a:rPr lang="cs-CZ" dirty="0"/>
              <a:t> </a:t>
            </a:r>
          </a:p>
          <a:p>
            <a:r>
              <a:rPr lang="cs-CZ" dirty="0"/>
              <a:t>Vnitřní kontrolní systém je charakterizován uspořádáním postupů a prvků uvnitř organizace a vazeb mezi nimi, které jsou součástí řízení a za něž je odpovědný ředitel organizace. </a:t>
            </a:r>
            <a:br>
              <a:rPr lang="cs-CZ" dirty="0"/>
            </a:br>
            <a:r>
              <a:rPr lang="cs-CZ" dirty="0"/>
              <a:t>Ke správnému fungování organizace je nezbytné, aby každý zaměstnanec v organizaci měl vymezené své místo, povinnosti, pravomoci a odpovědnost a aby byly jasně stanoveny pracovní postupy a pravidla pro výkon každé činnosti. Ve vztahu k finančnímu řízení se jedná především o finanční a majetkové operace.</a:t>
            </a:r>
          </a:p>
          <a:p>
            <a:r>
              <a:rPr lang="cs-CZ" dirty="0"/>
              <a:t> </a:t>
            </a:r>
          </a:p>
          <a:p>
            <a:r>
              <a:rPr lang="cs-CZ" dirty="0"/>
              <a:t>Vnitřní kontrolní systém dle zákona o finanční kontrole se skládá ze dvou složek:</a:t>
            </a:r>
          </a:p>
          <a:p>
            <a:pPr marL="342900" lvl="0" indent="-342900">
              <a:buFont typeface="Wingdings" panose="05000000000000000000" pitchFamily="2" charset="2"/>
              <a:buChar char="§"/>
            </a:pPr>
            <a:r>
              <a:rPr lang="cs-CZ" dirty="0"/>
              <a:t>Řídící kontrola</a:t>
            </a:r>
          </a:p>
          <a:p>
            <a:pPr marL="342900" lvl="0" indent="-342900">
              <a:buFont typeface="Wingdings" panose="05000000000000000000" pitchFamily="2" charset="2"/>
              <a:buChar char="§"/>
            </a:pPr>
            <a:r>
              <a:rPr lang="cs-CZ" dirty="0"/>
              <a:t>Interní audit</a:t>
            </a:r>
          </a:p>
        </p:txBody>
      </p:sp>
    </p:spTree>
    <p:extLst>
      <p:ext uri="{BB962C8B-B14F-4D97-AF65-F5344CB8AC3E}">
        <p14:creationId xmlns:p14="http://schemas.microsoft.com/office/powerpoint/2010/main" val="21700586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u="sng" dirty="0"/>
              <a:t>Řídící </a:t>
            </a:r>
            <a:r>
              <a:rPr lang="cs-CZ" u="sng" dirty="0" smtClean="0"/>
              <a:t>kontrola</a:t>
            </a:r>
            <a:r>
              <a:rPr lang="cs-CZ" dirty="0" smtClean="0"/>
              <a:t> </a:t>
            </a:r>
            <a:r>
              <a:rPr lang="cs-CZ" dirty="0"/>
              <a:t>je finanční kontrola zajišťovaná odpovědnými vedoucími zaměstnanci </a:t>
            </a:r>
            <a:r>
              <a:rPr lang="cs-CZ" dirty="0" smtClean="0"/>
              <a:t>při </a:t>
            </a:r>
            <a:r>
              <a:rPr lang="cs-CZ" dirty="0"/>
              <a:t>provádění finančních a majetkových operací, tj. schvalování a kontrola těchto operací </a:t>
            </a:r>
            <a:r>
              <a:rPr lang="cs-CZ" dirty="0" smtClean="0"/>
              <a:t>ve </a:t>
            </a:r>
            <a:r>
              <a:rPr lang="cs-CZ" dirty="0"/>
              <a:t>třech fázích - před jejich uskutečněním, v jejich průběhu a po jejich ukončení. Jedná se tedy o předběžnou, průběžnou a následnou kontrolu, která zaručuje neustálý dohled </a:t>
            </a:r>
            <a:r>
              <a:rPr lang="cs-CZ" dirty="0" smtClean="0"/>
              <a:t>nad </a:t>
            </a:r>
            <a:r>
              <a:rPr lang="cs-CZ" dirty="0"/>
              <a:t>finančními zdroji a majetkem organizace.</a:t>
            </a:r>
          </a:p>
          <a:p>
            <a:r>
              <a:rPr lang="cs-CZ" dirty="0"/>
              <a:t> </a:t>
            </a:r>
          </a:p>
          <a:p>
            <a:r>
              <a:rPr lang="cs-CZ" dirty="0"/>
              <a:t>Každý vedoucí zaměstnanec musí mít formálně stanovenu roli v celém procesu a musí přesně znát svoji pravomoc a odpovědnost. Za vedoucího zaměstnance je považován ten, kdo řídí alespoň jednoho podřízeného a jeho vedoucí role je formálně určena v organizačním řádu a v jeho pracovní náplni. Řídící kontrolu znamená nepřetržitý proces dohledu, průběžně vykonávaného v každodenní činnosti zaměstnanci na všech úrovních řízení. </a:t>
            </a:r>
          </a:p>
        </p:txBody>
      </p:sp>
    </p:spTree>
    <p:extLst>
      <p:ext uri="{BB962C8B-B14F-4D97-AF65-F5344CB8AC3E}">
        <p14:creationId xmlns:p14="http://schemas.microsoft.com/office/powerpoint/2010/main" val="12966126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u="sng" dirty="0" smtClean="0"/>
          </a:p>
          <a:p>
            <a:r>
              <a:rPr lang="cs-CZ" u="sng" dirty="0" smtClean="0"/>
              <a:t>Interní </a:t>
            </a:r>
            <a:r>
              <a:rPr lang="cs-CZ" u="sng" dirty="0"/>
              <a:t>audit</a:t>
            </a:r>
            <a:r>
              <a:rPr lang="cs-CZ" dirty="0"/>
              <a:t> je nezávislá funkce uvnitř organizace, jejímž úkolem je vyhodnocovat systém řízení organizace, prověřovat správnost operací a o zjištěném stavu informovat vedoucího orgánu veřejné správy</a:t>
            </a:r>
            <a:r>
              <a:rPr lang="cs-CZ" dirty="0">
                <a:solidFill>
                  <a:srgbClr val="35759D"/>
                </a:solidFill>
              </a:rPr>
              <a:t>. V příspěvkových organizacích je většinou interní audit nahrazen veřejnosprávní kontrolou zřizovatele.</a:t>
            </a:r>
          </a:p>
        </p:txBody>
      </p:sp>
    </p:spTree>
    <p:extLst>
      <p:ext uri="{BB962C8B-B14F-4D97-AF65-F5344CB8AC3E}">
        <p14:creationId xmlns:p14="http://schemas.microsoft.com/office/powerpoint/2010/main" val="6203344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dirty="0"/>
              <a:t>Nastavení systému finančního řízení a kontroly v příspěvkové organizaci</a:t>
            </a:r>
          </a:p>
          <a:p>
            <a:r>
              <a:rPr lang="cs-CZ" dirty="0"/>
              <a:t> </a:t>
            </a:r>
          </a:p>
          <a:p>
            <a:r>
              <a:rPr lang="cs-CZ" dirty="0"/>
              <a:t>Za správné nastavení a fungování řídící kontroly zodpovídá ředitel organizace:</a:t>
            </a:r>
          </a:p>
          <a:p>
            <a:pPr marL="342900" lvl="0" indent="-342900">
              <a:buFont typeface="Arial" panose="020B0604020202020204" pitchFamily="34" charset="0"/>
              <a:buChar char="•"/>
            </a:pPr>
            <a:r>
              <a:rPr lang="cs-CZ" dirty="0"/>
              <a:t>stanoví rozsah odpovídajících pravomocí a odpovědností vedoucích a ostatních zaměstnanců ve vztahu k nakládání s veřejnými prostředky =&gt; určí konkrétně, kdo je za co zodpovědný a v jakém </a:t>
            </a:r>
            <a:r>
              <a:rPr lang="cs-CZ" dirty="0" smtClean="0"/>
              <a:t>rozsahu </a:t>
            </a:r>
          </a:p>
          <a:p>
            <a:pPr marL="342900" lvl="0" indent="-342900">
              <a:buFont typeface="Arial" panose="020B0604020202020204" pitchFamily="34" charset="0"/>
              <a:buChar char="•"/>
            </a:pPr>
            <a:r>
              <a:rPr lang="cs-CZ" dirty="0" smtClean="0"/>
              <a:t>zajistí </a:t>
            </a:r>
            <a:r>
              <a:rPr lang="cs-CZ" dirty="0"/>
              <a:t>oddělení pravomocí a odpovědností při přípravě, schvalování a kontrole finančních a majetkových operací =&gt; při stanovení pravomocí a odpovědností by se mělo vycházet ze zásady, že je nutné co nejvíce omezit rizika při nakládání s veřejnými prostředky a zajistit vzájemný dohled odpovědných zaměstnanců v souladu se zásadou „nekumulovat pravomoci v jedněch rukách“</a:t>
            </a:r>
          </a:p>
          <a:p>
            <a:pPr marL="342900" lvl="0" indent="-342900">
              <a:buFont typeface="Arial" panose="020B0604020202020204" pitchFamily="34" charset="0"/>
              <a:buChar char="•"/>
            </a:pPr>
            <a:r>
              <a:rPr lang="cs-CZ" dirty="0"/>
              <a:t>zajistí, aby o všech operacích a kontrolách byl proveden záznam a vedena příslušná dokumentace =&gt; vše, co se děje v organizaci s penězi a ostatním majetkem musí být doloženo </a:t>
            </a:r>
            <a:r>
              <a:rPr lang="cs-CZ" dirty="0" smtClean="0"/>
              <a:t>písemně </a:t>
            </a:r>
          </a:p>
          <a:p>
            <a:pPr marL="342900" lvl="0" indent="-342900">
              <a:buFont typeface="Arial" panose="020B0604020202020204" pitchFamily="34" charset="0"/>
              <a:buChar char="•"/>
            </a:pPr>
            <a:r>
              <a:rPr lang="cs-CZ" dirty="0" smtClean="0"/>
              <a:t>přijme </a:t>
            </a:r>
            <a:r>
              <a:rPr lang="cs-CZ" dirty="0"/>
              <a:t>veškerá nezbytná opatření k ochraně veřejných prostředků =&gt; nastaví mechanizmy zabraňující „nepatřičnému“ nakládání s veřejnými </a:t>
            </a:r>
            <a:r>
              <a:rPr lang="cs-CZ" dirty="0" smtClean="0"/>
              <a:t>prostředky </a:t>
            </a:r>
          </a:p>
          <a:p>
            <a:pPr marL="342900" lvl="0" indent="-342900">
              <a:buFont typeface="Arial" panose="020B0604020202020204" pitchFamily="34" charset="0"/>
              <a:buChar char="•"/>
            </a:pPr>
            <a:r>
              <a:rPr lang="cs-CZ" dirty="0" smtClean="0"/>
              <a:t>zajistí </a:t>
            </a:r>
            <a:r>
              <a:rPr lang="cs-CZ" dirty="0"/>
              <a:t>hospodárné, efektivní a účelné využití </a:t>
            </a:r>
            <a:r>
              <a:rPr lang="cs-CZ" dirty="0" smtClean="0"/>
              <a:t>zdrojů </a:t>
            </a:r>
          </a:p>
          <a:p>
            <a:pPr marL="342900" lvl="0" indent="-342900">
              <a:buFont typeface="Arial" panose="020B0604020202020204" pitchFamily="34" charset="0"/>
              <a:buChar char="•"/>
            </a:pPr>
            <a:r>
              <a:rPr lang="cs-CZ" dirty="0" smtClean="0"/>
              <a:t>sleduje </a:t>
            </a:r>
            <a:r>
              <a:rPr lang="cs-CZ" dirty="0"/>
              <a:t>a zajišťuje plnění rozhodujících úkolů </a:t>
            </a:r>
            <a:r>
              <a:rPr lang="cs-CZ" dirty="0" smtClean="0"/>
              <a:t>organizace.</a:t>
            </a:r>
            <a:endParaRPr lang="cs-CZ" dirty="0"/>
          </a:p>
        </p:txBody>
      </p:sp>
    </p:spTree>
    <p:extLst>
      <p:ext uri="{BB962C8B-B14F-4D97-AF65-F5344CB8AC3E}">
        <p14:creationId xmlns:p14="http://schemas.microsoft.com/office/powerpoint/2010/main" val="15322792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a:t>Základní schéma finančního řízení u příspěvkové organizace</a:t>
            </a:r>
            <a:endParaRPr lang="cs-CZ" dirty="0" smtClean="0">
              <a:solidFill>
                <a:srgbClr val="5186AA"/>
              </a:solidFill>
            </a:endParaRPr>
          </a:p>
        </p:txBody>
      </p:sp>
      <p:pic>
        <p:nvPicPr>
          <p:cNvPr id="2" name="Obrázek 1"/>
          <p:cNvPicPr>
            <a:picLocks noChangeAspect="1"/>
          </p:cNvPicPr>
          <p:nvPr/>
        </p:nvPicPr>
        <p:blipFill>
          <a:blip r:embed="rId4"/>
          <a:stretch>
            <a:fillRect/>
          </a:stretch>
        </p:blipFill>
        <p:spPr>
          <a:xfrm>
            <a:off x="1941236" y="2413061"/>
            <a:ext cx="6001588" cy="3753374"/>
          </a:xfrm>
          <a:prstGeom prst="rect">
            <a:avLst/>
          </a:prstGeom>
        </p:spPr>
      </p:pic>
    </p:spTree>
    <p:extLst>
      <p:ext uri="{BB962C8B-B14F-4D97-AF65-F5344CB8AC3E}">
        <p14:creationId xmlns:p14="http://schemas.microsoft.com/office/powerpoint/2010/main" val="142352465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p:txBody>
      </p:sp>
      <p:pic>
        <p:nvPicPr>
          <p:cNvPr id="2" name="Obrázek 1"/>
          <p:cNvPicPr>
            <a:picLocks noChangeAspect="1"/>
          </p:cNvPicPr>
          <p:nvPr/>
        </p:nvPicPr>
        <p:blipFill>
          <a:blip r:embed="rId4"/>
          <a:stretch>
            <a:fillRect/>
          </a:stretch>
        </p:blipFill>
        <p:spPr>
          <a:xfrm>
            <a:off x="1537864" y="2095314"/>
            <a:ext cx="6068272" cy="2667372"/>
          </a:xfrm>
          <a:prstGeom prst="rect">
            <a:avLst/>
          </a:prstGeom>
        </p:spPr>
      </p:pic>
    </p:spTree>
    <p:extLst>
      <p:ext uri="{BB962C8B-B14F-4D97-AF65-F5344CB8AC3E}">
        <p14:creationId xmlns:p14="http://schemas.microsoft.com/office/powerpoint/2010/main" val="195041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a:t>Finanční a majetková operace</a:t>
            </a:r>
          </a:p>
          <a:p>
            <a:r>
              <a:rPr lang="cs-CZ"/>
              <a:t> </a:t>
            </a:r>
          </a:p>
          <a:p>
            <a:r>
              <a:rPr lang="cs-CZ"/>
              <a:t>Finanční nebo majetkovou operaci lze charakterizovat jako určitý úkon (krok) k přijetí a stvrzení rozhodnutí (např. uzavření smlouvy), které organizaci zavazují k výdajům </a:t>
            </a:r>
            <a:br>
              <a:rPr lang="cs-CZ"/>
            </a:br>
            <a:r>
              <a:rPr lang="cs-CZ"/>
              <a:t>nebo opravňují k příjmům a k jiným plněním majetkové povahy. V návaznosti na tato rozhodnutí probíhá proces uskutečňování veřejných výdajů, inkasování příjmů a jiných plnění majetkové povahy. Aby operace proběhly pod dohledem odpovědných zaměstnanců, provádí se před jejich uskutečněním předběžná řídící kontrola (viz předchozí schéma).</a:t>
            </a:r>
          </a:p>
        </p:txBody>
      </p:sp>
    </p:spTree>
    <p:extLst>
      <p:ext uri="{BB962C8B-B14F-4D97-AF65-F5344CB8AC3E}">
        <p14:creationId xmlns:p14="http://schemas.microsoft.com/office/powerpoint/2010/main" val="2553075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625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dirty="0"/>
              <a:t>Příklady finančních a majetkových operací</a:t>
            </a:r>
          </a:p>
          <a:p>
            <a:r>
              <a:rPr lang="cs-CZ" dirty="0"/>
              <a:t>Příjmy:</a:t>
            </a:r>
          </a:p>
          <a:p>
            <a:pPr marL="342900" lvl="0" indent="-342900">
              <a:buFont typeface="Arial" panose="020B0604020202020204" pitchFamily="34" charset="0"/>
              <a:buChar char="•"/>
            </a:pPr>
            <a:r>
              <a:rPr lang="cs-CZ" dirty="0"/>
              <a:t>Příspěvek na provoz a investiční příspěvek, další dotační příjmy</a:t>
            </a:r>
          </a:p>
          <a:p>
            <a:pPr marL="342900" lvl="0" indent="-342900">
              <a:buFont typeface="Arial" panose="020B0604020202020204" pitchFamily="34" charset="0"/>
              <a:buChar char="•"/>
            </a:pPr>
            <a:r>
              <a:rPr lang="cs-CZ" dirty="0"/>
              <a:t>Příjmy z vlastní činnosti (hlavní i doplňkové)</a:t>
            </a:r>
          </a:p>
          <a:p>
            <a:pPr marL="342900" lvl="0" indent="-342900">
              <a:buFont typeface="Arial" panose="020B0604020202020204" pitchFamily="34" charset="0"/>
              <a:buChar char="•"/>
            </a:pPr>
            <a:r>
              <a:rPr lang="cs-CZ" dirty="0"/>
              <a:t>Dary</a:t>
            </a:r>
          </a:p>
          <a:p>
            <a:r>
              <a:rPr lang="cs-CZ" dirty="0"/>
              <a:t>Výdaje:</a:t>
            </a:r>
          </a:p>
          <a:p>
            <a:pPr marL="342900" lvl="0" indent="-342900">
              <a:buFont typeface="Arial" panose="020B0604020202020204" pitchFamily="34" charset="0"/>
              <a:buChar char="•"/>
            </a:pPr>
            <a:r>
              <a:rPr lang="cs-CZ" dirty="0"/>
              <a:t>Pořízení dlouhodobého hmotného majetku výstavbou</a:t>
            </a:r>
          </a:p>
          <a:p>
            <a:pPr marL="342900" lvl="0" indent="-342900">
              <a:buFont typeface="Arial" panose="020B0604020202020204" pitchFamily="34" charset="0"/>
              <a:buChar char="•"/>
            </a:pPr>
            <a:r>
              <a:rPr lang="cs-CZ" dirty="0"/>
              <a:t>Nákup majetku</a:t>
            </a:r>
          </a:p>
          <a:p>
            <a:pPr marL="342900" lvl="0" indent="-342900">
              <a:buFont typeface="Arial" panose="020B0604020202020204" pitchFamily="34" charset="0"/>
              <a:buChar char="•"/>
            </a:pPr>
            <a:r>
              <a:rPr lang="cs-CZ" dirty="0"/>
              <a:t>Nákup materiálu</a:t>
            </a:r>
          </a:p>
          <a:p>
            <a:pPr marL="342900" lvl="0" indent="-342900">
              <a:buFont typeface="Arial" panose="020B0604020202020204" pitchFamily="34" charset="0"/>
              <a:buChar char="•"/>
            </a:pPr>
            <a:r>
              <a:rPr lang="cs-CZ" dirty="0"/>
              <a:t>Nákup služeb</a:t>
            </a:r>
          </a:p>
          <a:p>
            <a:pPr marL="342900" lvl="0" indent="-342900">
              <a:buFont typeface="Arial" panose="020B0604020202020204" pitchFamily="34" charset="0"/>
              <a:buChar char="•"/>
            </a:pPr>
            <a:r>
              <a:rPr lang="cs-CZ" dirty="0"/>
              <a:t>Platby za energie</a:t>
            </a:r>
          </a:p>
          <a:p>
            <a:pPr marL="342900" lvl="0" indent="-342900">
              <a:buFont typeface="Arial" panose="020B0604020202020204" pitchFamily="34" charset="0"/>
              <a:buChar char="•"/>
            </a:pPr>
            <a:r>
              <a:rPr lang="cs-CZ" dirty="0"/>
              <a:t>Platby za nájemné</a:t>
            </a:r>
          </a:p>
          <a:p>
            <a:pPr marL="342900" lvl="0" indent="-342900">
              <a:buFont typeface="Arial" panose="020B0604020202020204" pitchFamily="34" charset="0"/>
              <a:buChar char="•"/>
            </a:pPr>
            <a:r>
              <a:rPr lang="cs-CZ" dirty="0"/>
              <a:t>Výdaje na platy</a:t>
            </a:r>
          </a:p>
          <a:p>
            <a:pPr marL="342900" lvl="0" indent="-342900">
              <a:buFont typeface="Arial" panose="020B0604020202020204" pitchFamily="34" charset="0"/>
              <a:buChar char="•"/>
            </a:pPr>
            <a:r>
              <a:rPr lang="cs-CZ" dirty="0"/>
              <a:t>Cestovní náhrady</a:t>
            </a:r>
          </a:p>
          <a:p>
            <a:r>
              <a:rPr lang="cs-CZ" dirty="0"/>
              <a:t>Ostatní:</a:t>
            </a:r>
          </a:p>
          <a:p>
            <a:pPr marL="342900" lvl="0" indent="-342900">
              <a:buFont typeface="Arial" panose="020B0604020202020204" pitchFamily="34" charset="0"/>
              <a:buChar char="•"/>
            </a:pPr>
            <a:r>
              <a:rPr lang="cs-CZ" dirty="0"/>
              <a:t>Odpisy majetku </a:t>
            </a:r>
          </a:p>
          <a:p>
            <a:pPr marL="342900" lvl="0" indent="-342900">
              <a:buFont typeface="Arial" panose="020B0604020202020204" pitchFamily="34" charset="0"/>
              <a:buChar char="•"/>
            </a:pPr>
            <a:r>
              <a:rPr lang="cs-CZ" dirty="0"/>
              <a:t>Použití peněžních fondů</a:t>
            </a:r>
          </a:p>
          <a:p>
            <a:pPr marL="342900" lvl="0" indent="-342900">
              <a:buFont typeface="Arial" panose="020B0604020202020204" pitchFamily="34" charset="0"/>
              <a:buChar char="•"/>
            </a:pPr>
            <a:r>
              <a:rPr lang="cs-CZ" dirty="0"/>
              <a:t>Vymáhání pohledávek</a:t>
            </a:r>
          </a:p>
          <a:p>
            <a:pPr marL="342900" lvl="0" indent="-342900">
              <a:buFont typeface="Arial" panose="020B0604020202020204" pitchFamily="34" charset="0"/>
              <a:buChar char="•"/>
            </a:pPr>
            <a:r>
              <a:rPr lang="cs-CZ" dirty="0"/>
              <a:t>Bankovní operace</a:t>
            </a:r>
          </a:p>
          <a:p>
            <a:pPr marL="342900" lvl="0" indent="-342900">
              <a:buFont typeface="Arial" panose="020B0604020202020204" pitchFamily="34" charset="0"/>
              <a:buChar char="•"/>
            </a:pPr>
            <a:r>
              <a:rPr lang="cs-CZ" dirty="0"/>
              <a:t>Pokladní operace</a:t>
            </a:r>
          </a:p>
          <a:p>
            <a:pPr marL="342900" lvl="0" indent="-342900">
              <a:buFont typeface="Arial" panose="020B0604020202020204" pitchFamily="34" charset="0"/>
              <a:buChar char="•"/>
            </a:pPr>
            <a:r>
              <a:rPr lang="cs-CZ" dirty="0"/>
              <a:t>Příjem a výdej zásob – skladová evidence</a:t>
            </a:r>
          </a:p>
          <a:p>
            <a:pPr marL="342900" lvl="0" indent="-342900">
              <a:buFont typeface="Arial" panose="020B0604020202020204" pitchFamily="34" charset="0"/>
              <a:buChar char="•"/>
            </a:pPr>
            <a:r>
              <a:rPr lang="cs-CZ" dirty="0"/>
              <a:t>Zařazení majetku do užívání, vyřazení majetku z užívání - majetková evidence apod.</a:t>
            </a:r>
          </a:p>
        </p:txBody>
      </p:sp>
    </p:spTree>
    <p:extLst>
      <p:ext uri="{BB962C8B-B14F-4D97-AF65-F5344CB8AC3E}">
        <p14:creationId xmlns:p14="http://schemas.microsoft.com/office/powerpoint/2010/main" val="213187709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dirty="0"/>
              <a:t>Předběžná řídící kontrola</a:t>
            </a:r>
          </a:p>
          <a:p>
            <a:r>
              <a:rPr lang="cs-CZ" dirty="0"/>
              <a:t> </a:t>
            </a:r>
          </a:p>
          <a:p>
            <a:r>
              <a:rPr lang="cs-CZ" dirty="0"/>
              <a:t>Každá finanční a majetková operace je realizována ve dvou fázích: </a:t>
            </a:r>
          </a:p>
          <a:p>
            <a:pPr marL="342900" lvl="0" indent="-342900">
              <a:buFont typeface="Arial" panose="020B0604020202020204" pitchFamily="34" charset="0"/>
              <a:buChar char="•"/>
            </a:pPr>
            <a:r>
              <a:rPr lang="cs-CZ" dirty="0"/>
              <a:t>právní </a:t>
            </a:r>
          </a:p>
          <a:p>
            <a:pPr marL="342900" lvl="0" indent="-342900">
              <a:buFont typeface="Arial" panose="020B0604020202020204" pitchFamily="34" charset="0"/>
              <a:buChar char="•"/>
            </a:pPr>
            <a:r>
              <a:rPr lang="cs-CZ" dirty="0"/>
              <a:t>finanční</a:t>
            </a:r>
          </a:p>
          <a:p>
            <a:r>
              <a:rPr lang="cs-CZ" dirty="0"/>
              <a:t> </a:t>
            </a:r>
          </a:p>
          <a:p>
            <a:r>
              <a:rPr lang="cs-CZ" dirty="0"/>
              <a:t>Právní fáze je ta část operace, kterou vzniká organizaci závazek nebo určitý nárok. Finanční fáze je následné faktické uskutečnění veřejných výdajů, příjmů nebo jiných plnění na základě již přijatého závazku nebo vzniklého nároku. Rozhodnutí o uskutečnění finančních operací v právní i finanční fázi musí být doloženo písemně včetně podpisů odpovědných osob.</a:t>
            </a:r>
          </a:p>
        </p:txBody>
      </p:sp>
    </p:spTree>
    <p:extLst>
      <p:ext uri="{BB962C8B-B14F-4D97-AF65-F5344CB8AC3E}">
        <p14:creationId xmlns:p14="http://schemas.microsoft.com/office/powerpoint/2010/main" val="127700961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p:txBody>
      </p:sp>
      <p:pic>
        <p:nvPicPr>
          <p:cNvPr id="2" name="Obrázek 1"/>
          <p:cNvPicPr>
            <a:picLocks noChangeAspect="1"/>
          </p:cNvPicPr>
          <p:nvPr/>
        </p:nvPicPr>
        <p:blipFill>
          <a:blip r:embed="rId4"/>
          <a:stretch>
            <a:fillRect/>
          </a:stretch>
        </p:blipFill>
        <p:spPr>
          <a:xfrm>
            <a:off x="1259632" y="2492896"/>
            <a:ext cx="6765598" cy="2833246"/>
          </a:xfrm>
          <a:prstGeom prst="rect">
            <a:avLst/>
          </a:prstGeom>
        </p:spPr>
      </p:pic>
    </p:spTree>
    <p:extLst>
      <p:ext uri="{BB962C8B-B14F-4D97-AF65-F5344CB8AC3E}">
        <p14:creationId xmlns:p14="http://schemas.microsoft.com/office/powerpoint/2010/main" val="3549885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02583" y="2708920"/>
            <a:ext cx="7315200" cy="3840013"/>
          </a:xfrm>
        </p:spPr>
        <p:txBody>
          <a:bodyPr/>
          <a:lstStyle/>
          <a:p>
            <a:pPr marL="0" indent="0" algn="ctr">
              <a:buNone/>
            </a:pPr>
            <a:endParaRPr lang="cs-CZ" altLang="cs-CZ" sz="2800" b="1" dirty="0" smtClean="0">
              <a:solidFill>
                <a:srgbClr val="35759D"/>
              </a:solidFill>
              <a:latin typeface="Calibri" panose="020F0502020204030204" pitchFamily="34" charset="0"/>
              <a:cs typeface="Calibri" panose="020F0502020204030204" pitchFamily="34" charset="0"/>
            </a:endParaRPr>
          </a:p>
          <a:p>
            <a:pPr marL="0" indent="0" algn="ctr">
              <a:buNone/>
            </a:pPr>
            <a:endParaRPr lang="cs-CZ" altLang="cs-CZ" sz="2800" b="1" dirty="0">
              <a:solidFill>
                <a:srgbClr val="35759D"/>
              </a:solidFill>
              <a:latin typeface="Calibri" panose="020F0502020204030204" pitchFamily="34" charset="0"/>
              <a:cs typeface="Calibri" panose="020F0502020204030204" pitchFamily="34" charset="0"/>
            </a:endParaRPr>
          </a:p>
          <a:p>
            <a:pPr marL="0" indent="0" algn="ctr">
              <a:buNone/>
            </a:pPr>
            <a:r>
              <a:rPr lang="cs-CZ" altLang="cs-CZ" sz="2800" b="1" dirty="0" smtClean="0">
                <a:solidFill>
                  <a:srgbClr val="35759D"/>
                </a:solidFill>
                <a:latin typeface="Calibri" panose="020F0502020204030204" pitchFamily="34" charset="0"/>
                <a:cs typeface="Calibri" panose="020F0502020204030204" pitchFamily="34" charset="0"/>
              </a:rPr>
              <a:t>Zákon č. 250/2000 Sb., o rozpočtových pravidlech územních rozpočtů </a:t>
            </a:r>
          </a:p>
          <a:p>
            <a:pPr marL="0" indent="0" algn="ctr">
              <a:buNone/>
            </a:pPr>
            <a:r>
              <a:rPr lang="cs-CZ" altLang="cs-CZ" sz="2800" b="1" dirty="0" smtClean="0">
                <a:solidFill>
                  <a:srgbClr val="35759D"/>
                </a:solidFill>
                <a:latin typeface="Calibri" panose="020F0502020204030204" pitchFamily="34" charset="0"/>
                <a:cs typeface="Calibri" panose="020F0502020204030204" pitchFamily="34" charset="0"/>
              </a:rPr>
              <a:t>(malá RP)</a:t>
            </a:r>
            <a:endParaRPr lang="cs-CZ" altLang="cs-CZ" sz="2800" dirty="0">
              <a:solidFill>
                <a:srgbClr val="35759D"/>
              </a:solidFill>
              <a:latin typeface="Calibri" panose="020F0502020204030204" pitchFamily="34" charset="0"/>
              <a:cs typeface="Calibri" panose="020F0502020204030204" pitchFamily="34" charset="0"/>
            </a:endParaRPr>
          </a:p>
          <a:p>
            <a:pPr marL="0" indent="0">
              <a:buNone/>
            </a:pPr>
            <a:endParaRPr lang="ru-RU" alt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908293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r>
              <a:rPr lang="cs-CZ" dirty="0" smtClean="0"/>
              <a:t>Schvalování </a:t>
            </a:r>
            <a:r>
              <a:rPr lang="cs-CZ" dirty="0"/>
              <a:t>finančních a majetkových operací</a:t>
            </a:r>
          </a:p>
          <a:p>
            <a:r>
              <a:rPr lang="cs-CZ" dirty="0"/>
              <a:t> </a:t>
            </a:r>
          </a:p>
          <a:p>
            <a:r>
              <a:rPr lang="cs-CZ" dirty="0"/>
              <a:t>Schvalovací postupy při předběžné řídící kontrole:</a:t>
            </a:r>
          </a:p>
        </p:txBody>
      </p:sp>
      <p:pic>
        <p:nvPicPr>
          <p:cNvPr id="2" name="Obrázek 1"/>
          <p:cNvPicPr>
            <a:picLocks noChangeAspect="1"/>
          </p:cNvPicPr>
          <p:nvPr/>
        </p:nvPicPr>
        <p:blipFill>
          <a:blip r:embed="rId4"/>
          <a:stretch>
            <a:fillRect/>
          </a:stretch>
        </p:blipFill>
        <p:spPr>
          <a:xfrm>
            <a:off x="1331640" y="3575872"/>
            <a:ext cx="6030167" cy="1943371"/>
          </a:xfrm>
          <a:prstGeom prst="rect">
            <a:avLst/>
          </a:prstGeom>
        </p:spPr>
      </p:pic>
    </p:spTree>
    <p:extLst>
      <p:ext uri="{BB962C8B-B14F-4D97-AF65-F5344CB8AC3E}">
        <p14:creationId xmlns:p14="http://schemas.microsoft.com/office/powerpoint/2010/main" val="157690703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p:txBody>
      </p:sp>
    </p:spTree>
    <p:extLst>
      <p:ext uri="{BB962C8B-B14F-4D97-AF65-F5344CB8AC3E}">
        <p14:creationId xmlns:p14="http://schemas.microsoft.com/office/powerpoint/2010/main" val="231992932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625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u="sng"/>
              <a:t>Individuální příslib</a:t>
            </a:r>
            <a:r>
              <a:rPr lang="cs-CZ"/>
              <a:t> -  potvrzený doklad (podpis příkazce operace a správce rozpočtu </a:t>
            </a:r>
            <a:br>
              <a:rPr lang="cs-CZ"/>
            </a:br>
            <a:r>
              <a:rPr lang="cs-CZ"/>
              <a:t>dle podpisového vzoru) k připravované operaci před vznikem závazku </a:t>
            </a:r>
            <a:br>
              <a:rPr lang="cs-CZ"/>
            </a:br>
            <a:r>
              <a:rPr lang="cs-CZ"/>
              <a:t>o zajištění finančního krytí připravovaného závazku v </a:t>
            </a:r>
            <a:r>
              <a:rPr lang="cs-CZ" u="sng"/>
              <a:t>navržené výši</a:t>
            </a:r>
            <a:r>
              <a:rPr lang="cs-CZ"/>
              <a:t> a o </a:t>
            </a:r>
            <a:r>
              <a:rPr lang="cs-CZ" u="sng"/>
              <a:t>předpokládaném termínu</a:t>
            </a:r>
            <a:r>
              <a:rPr lang="cs-CZ"/>
              <a:t> jeho plnění </a:t>
            </a:r>
            <a:r>
              <a:rPr lang="cs-CZ" u="sng"/>
              <a:t>konkrétnímu věřiteli</a:t>
            </a:r>
            <a:r>
              <a:rPr lang="cs-CZ"/>
              <a:t>.</a:t>
            </a:r>
          </a:p>
          <a:p>
            <a:r>
              <a:rPr lang="cs-CZ"/>
              <a:t> </a:t>
            </a:r>
          </a:p>
          <a:p>
            <a:r>
              <a:rPr lang="cs-CZ"/>
              <a:t>Doklad o předběžném schválení se vystavuje jako „individuální příslib“ v okamžiku </a:t>
            </a:r>
            <a:br>
              <a:rPr lang="cs-CZ"/>
            </a:br>
            <a:r>
              <a:rPr lang="cs-CZ"/>
              <a:t>před uzavřením smlouvy nebo vystavením objednávky – jedná se o konkrétní jednorázové samostatné rozhodnutí o nákupu většinou plánovaného předem na základě výsledku realizace veřejné zakázky a výběru konkrétního dodavatele. Individuální příslib může mít podobu samostatného dokladu, žádanky, průvodky ke smlouvě, objednávky apod.</a:t>
            </a:r>
          </a:p>
          <a:p>
            <a:r>
              <a:rPr lang="cs-CZ"/>
              <a:t> </a:t>
            </a:r>
          </a:p>
          <a:p>
            <a:r>
              <a:rPr lang="cs-CZ" u="sng"/>
              <a:t>Limitovaný příslib</a:t>
            </a:r>
            <a:r>
              <a:rPr lang="cs-CZ"/>
              <a:t> - potvrzený doklad (podpis příkazce operace a správce rozpočtu </a:t>
            </a:r>
            <a:br>
              <a:rPr lang="cs-CZ"/>
            </a:br>
            <a:r>
              <a:rPr lang="cs-CZ"/>
              <a:t>dle podpisového vzoru) k zajištění finančního krytí </a:t>
            </a:r>
            <a:r>
              <a:rPr lang="cs-CZ" u="sng"/>
              <a:t>předpokládaných závazků</a:t>
            </a:r>
            <a:r>
              <a:rPr lang="cs-CZ"/>
              <a:t> ve </a:t>
            </a:r>
            <a:r>
              <a:rPr lang="cs-CZ" u="sng"/>
              <a:t>stanoveném limitu</a:t>
            </a:r>
            <a:r>
              <a:rPr lang="cs-CZ"/>
              <a:t> veřejných výdajů a </a:t>
            </a:r>
            <a:r>
              <a:rPr lang="cs-CZ" u="sng"/>
              <a:t>určeném období</a:t>
            </a:r>
            <a:r>
              <a:rPr lang="cs-CZ"/>
              <a:t>.</a:t>
            </a:r>
          </a:p>
          <a:p>
            <a:r>
              <a:rPr lang="cs-CZ"/>
              <a:t> </a:t>
            </a:r>
          </a:p>
          <a:p>
            <a:r>
              <a:rPr lang="cs-CZ"/>
              <a:t>Doklad o předběžném schválení se vystavuje jako „limitovaný příslib“, je-li to účelné k zajištění provozních potřeb vyplývajících z běžné pravidelné činnosti v situaci, </a:t>
            </a:r>
            <a:br>
              <a:rPr lang="cs-CZ"/>
            </a:br>
            <a:r>
              <a:rPr lang="cs-CZ"/>
              <a:t>kdy dodavatel a konkrétní cena dodávky není předem známá. Jedná se o pravidelné provozní nákupy především v hotovosti nebo „na telefon“, kdy je dodavatel vybírán v okamžiku nákupu. Stanovením limitu na takové výdaje pro určité období je určen výdajový rámec, který je postupně čerpán do výše schváleného limitu. Když je limit vyčerpán, stanoví se na další období limit nový. Tímto zjednodušeným postupem je docíleno toho, že každý jednotlivý nákup nemusí být předběžně schvalován samostatně. Limitovaný příslib může mít podobu samostatného dokladu, sešitu nákupů apod.</a:t>
            </a:r>
          </a:p>
        </p:txBody>
      </p:sp>
    </p:spTree>
    <p:extLst>
      <p:ext uri="{BB962C8B-B14F-4D97-AF65-F5344CB8AC3E}">
        <p14:creationId xmlns:p14="http://schemas.microsoft.com/office/powerpoint/2010/main" val="40227421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a:t>Funkce příkazce operace, správce rozpočtu a hlavní účetní</a:t>
            </a:r>
          </a:p>
          <a:p>
            <a:r>
              <a:rPr lang="cs-CZ"/>
              <a:t> </a:t>
            </a:r>
          </a:p>
          <a:p>
            <a:r>
              <a:rPr lang="cs-CZ" b="0"/>
              <a:t>Každá finanční a majetková operace musí být pod neustálým dohledem odpovědných zaměstnanců. Tito zaměstnanci jsou delegováni do funkcí příkazce operace, správce rozpočtu a hlavní účetní. Postup schvalování finančních a majetkových operací odpovědnými zaměstnanci musí být v organizaci nastaven v souladu se zákonem o finanční kontrole. Provedená předběžná kontrola a schválení operace jsou stvrzeny podpisem odpovědných zaměstnanců – příkazcem operace a správcem rozpočtu v právní fázi operace a příkazcem operace a hlavní účetní ve finanční fázi operace.</a:t>
            </a:r>
            <a:endParaRPr lang="cs-CZ"/>
          </a:p>
          <a:p>
            <a:r>
              <a:rPr lang="cs-CZ"/>
              <a:t> </a:t>
            </a:r>
          </a:p>
        </p:txBody>
      </p:sp>
    </p:spTree>
    <p:extLst>
      <p:ext uri="{BB962C8B-B14F-4D97-AF65-F5344CB8AC3E}">
        <p14:creationId xmlns:p14="http://schemas.microsoft.com/office/powerpoint/2010/main" val="153481131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a:t>Dle zákona jsou odpovědné osoby za finanční a majetkové operace určeny funkcemi:</a:t>
            </a:r>
          </a:p>
          <a:p>
            <a:r>
              <a:rPr lang="cs-CZ" u="sng"/>
              <a:t>Příkazce operace</a:t>
            </a:r>
            <a:r>
              <a:rPr lang="cs-CZ"/>
              <a:t> – ředitel organizace nebo vedoucí zaměstnanci jím pověření k nakládání s veřejnými prostředky</a:t>
            </a:r>
          </a:p>
          <a:p>
            <a:r>
              <a:rPr lang="cs-CZ" u="sng"/>
              <a:t>Správce rozpočtu</a:t>
            </a:r>
            <a:r>
              <a:rPr lang="cs-CZ"/>
              <a:t> – vedoucí zaměstnanec organizačního útvaru odpovědný za správu rozpočtu nebo jiný pověřený zaměstnanec </a:t>
            </a:r>
          </a:p>
          <a:p>
            <a:r>
              <a:rPr lang="cs-CZ" u="sng"/>
              <a:t>Hlavní účetní</a:t>
            </a:r>
            <a:r>
              <a:rPr lang="cs-CZ"/>
              <a:t> – vedoucí organizačního útvaru odpovědný za vedení účetnictví nebo jiný pověřený zaměstnanec</a:t>
            </a:r>
          </a:p>
          <a:p>
            <a:r>
              <a:rPr lang="cs-CZ"/>
              <a:t> </a:t>
            </a:r>
          </a:p>
          <a:p>
            <a:pPr lvl="0"/>
            <a:r>
              <a:rPr lang="cs-CZ"/>
              <a:t>Příkazcem operace je ze zákona automaticky ředitel organizace; ředitel může pověřit do této funkce další vedoucí zaměstnance – tj. odpovědné osoby, které jsou oprávněny rozhodovat o uskutečnění finanční nebo majetkové operace</a:t>
            </a:r>
          </a:p>
          <a:p>
            <a:pPr lvl="0"/>
            <a:r>
              <a:rPr lang="cs-CZ"/>
              <a:t>Správcem rozpočtu je většinou ekonom organizace – tj. odpovědná osoba, která spravuje a dohlíží na rozpočet organizace a jeho čerpání</a:t>
            </a:r>
          </a:p>
          <a:p>
            <a:pPr lvl="0"/>
            <a:r>
              <a:rPr lang="cs-CZ"/>
              <a:t>Hlavním účetním je většinou účetní organizace – tj. odpovědná soba, která kontroluje doklady před proplacením (kontroluje tzv. formální správnost dokladů) </a:t>
            </a:r>
          </a:p>
          <a:p>
            <a:r>
              <a:rPr lang="cs-CZ"/>
              <a:t> </a:t>
            </a:r>
          </a:p>
        </p:txBody>
      </p:sp>
    </p:spTree>
    <p:extLst>
      <p:ext uri="{BB962C8B-B14F-4D97-AF65-F5344CB8AC3E}">
        <p14:creationId xmlns:p14="http://schemas.microsoft.com/office/powerpoint/2010/main" val="157987927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dirty="0"/>
              <a:t>Pověření konkrétních zaměstnanců k vykonávání těchto funkcí v rámci organizace by mělo mít vždy písemnou podobu.</a:t>
            </a:r>
          </a:p>
          <a:p>
            <a:r>
              <a:rPr lang="cs-CZ" dirty="0"/>
              <a:t> </a:t>
            </a:r>
          </a:p>
          <a:p>
            <a:r>
              <a:rPr lang="cs-CZ" dirty="0"/>
              <a:t>Každá funkce uvedená výše má svoji vymezenou úlohu a odpovědnost při schvalování finančních a majetkových operacích:</a:t>
            </a:r>
          </a:p>
          <a:p>
            <a:r>
              <a:rPr lang="cs-CZ" dirty="0"/>
              <a:t> </a:t>
            </a:r>
          </a:p>
          <a:p>
            <a:r>
              <a:rPr lang="cs-CZ" u="sng" dirty="0"/>
              <a:t>Příkazce operace</a:t>
            </a:r>
            <a:r>
              <a:rPr lang="cs-CZ" dirty="0"/>
              <a:t> rozhoduje o provedení operace a má zodpovědnost za to, že připravovaná operace je:</a:t>
            </a:r>
          </a:p>
          <a:p>
            <a:pPr lvl="0"/>
            <a:r>
              <a:rPr lang="cs-CZ" dirty="0"/>
              <a:t>nezbytná pro zajištění činnosti organizace</a:t>
            </a:r>
          </a:p>
          <a:p>
            <a:pPr lvl="0"/>
            <a:r>
              <a:rPr lang="cs-CZ" dirty="0"/>
              <a:t>správná především z hlediska dodržení právních a jiných předpisů</a:t>
            </a:r>
          </a:p>
          <a:p>
            <a:pPr lvl="0"/>
            <a:r>
              <a:rPr lang="cs-CZ" dirty="0"/>
              <a:t>hospodárná, efektivní a účelná</a:t>
            </a:r>
          </a:p>
          <a:p>
            <a:pPr lvl="0"/>
            <a:r>
              <a:rPr lang="cs-CZ" dirty="0"/>
              <a:t>v souladu s pravidly pro zadávání veřejných zakázek</a:t>
            </a:r>
          </a:p>
          <a:p>
            <a:pPr lvl="0"/>
            <a:r>
              <a:rPr lang="cs-CZ" dirty="0"/>
              <a:t>neriziková pro organizaci</a:t>
            </a:r>
          </a:p>
          <a:p>
            <a:pPr lvl="0"/>
            <a:r>
              <a:rPr lang="cs-CZ" dirty="0"/>
              <a:t>doložená potřebnými doklady z hlediska její průkaznosti </a:t>
            </a:r>
            <a:endParaRPr lang="cs-CZ" dirty="0" smtClean="0"/>
          </a:p>
          <a:p>
            <a:pPr lvl="0"/>
            <a:endParaRPr lang="cs-CZ" dirty="0" smtClean="0"/>
          </a:p>
          <a:p>
            <a:r>
              <a:rPr lang="cs-CZ" dirty="0"/>
              <a:t>Než příkazce operace rozhodne o tom, že dá pokyn k uskutečnění výdaje, vždy by měl předem vyhodnotit výše uvedená kritéria a na základě nich obhájit správnost a nezbytnost provedené finanční nebo majetkové operace při nakládání s veřejnými prostředky.</a:t>
            </a:r>
          </a:p>
          <a:p>
            <a:pPr lvl="0"/>
            <a:endParaRPr lang="cs-CZ" dirty="0"/>
          </a:p>
        </p:txBody>
      </p:sp>
    </p:spTree>
    <p:extLst>
      <p:ext uri="{BB962C8B-B14F-4D97-AF65-F5344CB8AC3E}">
        <p14:creationId xmlns:p14="http://schemas.microsoft.com/office/powerpoint/2010/main" val="169024446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u="sng"/>
              <a:t>Správce rozpočtu</a:t>
            </a:r>
            <a:r>
              <a:rPr lang="cs-CZ"/>
              <a:t> má funkci „dohlížitele“ nad rozhodnutími příkazce operace a jeho úkolem je ověřit:</a:t>
            </a:r>
          </a:p>
          <a:p>
            <a:pPr lvl="0"/>
            <a:r>
              <a:rPr lang="cs-CZ"/>
              <a:t>oprávněnost příkazce operace k rozhodnutí o jejím uskutečnění včetně podpisového oprávnění</a:t>
            </a:r>
          </a:p>
          <a:p>
            <a:pPr lvl="0"/>
            <a:r>
              <a:rPr lang="cs-CZ"/>
              <a:t>soulad operace se schváleným rozpočtem a její finanční krytí</a:t>
            </a:r>
          </a:p>
          <a:p>
            <a:pPr lvl="0"/>
            <a:r>
              <a:rPr lang="cs-CZ"/>
              <a:t>rizika připravované operace i s případným dopadem do zdrojů financování v následujících obdobích</a:t>
            </a:r>
          </a:p>
          <a:p>
            <a:r>
              <a:rPr lang="cs-CZ"/>
              <a:t> </a:t>
            </a:r>
          </a:p>
          <a:p>
            <a:r>
              <a:rPr lang="cs-CZ"/>
              <a:t>Správce rozpočtu (ekonom) kontroluje správnost rozhodnutí příkazce operace především </a:t>
            </a:r>
            <a:br>
              <a:rPr lang="cs-CZ"/>
            </a:br>
            <a:r>
              <a:rPr lang="cs-CZ"/>
              <a:t>ve vztahu k finančnímu zabezpečení operace dle zásady „k výdaji se lze zavázat pouze tehdy, když je kryt v rozpočtu“.</a:t>
            </a:r>
          </a:p>
        </p:txBody>
      </p:sp>
    </p:spTree>
    <p:extLst>
      <p:ext uri="{BB962C8B-B14F-4D97-AF65-F5344CB8AC3E}">
        <p14:creationId xmlns:p14="http://schemas.microsoft.com/office/powerpoint/2010/main" val="261526539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u="sng" dirty="0" smtClean="0"/>
          </a:p>
          <a:p>
            <a:r>
              <a:rPr lang="cs-CZ" u="sng" dirty="0" smtClean="0"/>
              <a:t>Hlavní </a:t>
            </a:r>
            <a:r>
              <a:rPr lang="cs-CZ" u="sng" dirty="0"/>
              <a:t>účetní</a:t>
            </a:r>
            <a:r>
              <a:rPr lang="cs-CZ" dirty="0"/>
              <a:t> (většinou účetní organizace) provádí tzv. „formální kontrolu“ operace po jejím uskutečnění, ale ještě před proplacením:</a:t>
            </a:r>
          </a:p>
          <a:p>
            <a:pPr lvl="0"/>
            <a:r>
              <a:rPr lang="cs-CZ" dirty="0"/>
              <a:t>kontroluje soulad podpisového oprávnění příkazce operace s podpisovým vzorem</a:t>
            </a:r>
          </a:p>
          <a:p>
            <a:pPr lvl="0"/>
            <a:r>
              <a:rPr lang="cs-CZ" dirty="0"/>
              <a:t>ověřuje údaje o dodavateli, výši a splatnosti vzniklého závazku a jejich soulad s údaji ve vydaném pokynu k zajištění platby</a:t>
            </a:r>
          </a:p>
          <a:p>
            <a:pPr lvl="0"/>
            <a:r>
              <a:rPr lang="cs-CZ" dirty="0"/>
              <a:t>sleduje čerpání limitovaného příslibu</a:t>
            </a:r>
          </a:p>
          <a:p>
            <a:pPr lvl="0"/>
            <a:r>
              <a:rPr lang="cs-CZ" dirty="0"/>
              <a:t>ověřuje soulad operace a její doložení z hlediska stanovených postupů účtování </a:t>
            </a:r>
          </a:p>
          <a:p>
            <a:r>
              <a:rPr lang="cs-CZ" dirty="0"/>
              <a:t> </a:t>
            </a:r>
          </a:p>
          <a:p>
            <a:r>
              <a:rPr lang="cs-CZ" dirty="0"/>
              <a:t>Hlavní účetní je poslední „schvalovatel“, který po zkontrolování dokladů dá konečný pokyn k proplacení, popř. pozastavení proplacení závazku.</a:t>
            </a:r>
          </a:p>
          <a:p>
            <a:r>
              <a:rPr lang="cs-CZ" dirty="0"/>
              <a:t> </a:t>
            </a:r>
          </a:p>
          <a:p>
            <a:r>
              <a:rPr lang="cs-CZ" b="0" dirty="0"/>
              <a:t>Funkce příkazce operace nesmí být sloučena s funkcemi správce rozpočtu a hlavní účetní z důvodu striktního dodržení zásady „dvou podpisů a čtyř očí“. Funkci správce rozpočtu a hlavní účetní lze spojit v případě, že to nelze v organizaci jinak personálně zajistit a není to rizikové z hlediska hospodaření s veřejnými prostředky.</a:t>
            </a:r>
            <a:endParaRPr lang="cs-CZ" dirty="0"/>
          </a:p>
        </p:txBody>
      </p:sp>
    </p:spTree>
    <p:extLst>
      <p:ext uri="{BB962C8B-B14F-4D97-AF65-F5344CB8AC3E}">
        <p14:creationId xmlns:p14="http://schemas.microsoft.com/office/powerpoint/2010/main" val="107979072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r>
              <a:rPr lang="cs-CZ" dirty="0" smtClean="0"/>
              <a:t>Nastavení </a:t>
            </a:r>
            <a:r>
              <a:rPr lang="cs-CZ" dirty="0"/>
              <a:t>řídící kontroly </a:t>
            </a:r>
          </a:p>
          <a:p>
            <a:r>
              <a:rPr lang="cs-CZ" dirty="0"/>
              <a:t> </a:t>
            </a:r>
          </a:p>
          <a:p>
            <a:r>
              <a:rPr lang="cs-CZ" dirty="0"/>
              <a:t>Zásady nastavení systému řídící kontroly:</a:t>
            </a:r>
          </a:p>
          <a:p>
            <a:pPr marL="457200" lvl="0" indent="-457200">
              <a:buFont typeface="+mj-lt"/>
              <a:buAutoNum type="arabicParenR"/>
            </a:pPr>
            <a:r>
              <a:rPr lang="cs-CZ" dirty="0"/>
              <a:t>Definování optimálního průběhu všech finančních a majetkových operací provádějících se v organizaci</a:t>
            </a:r>
          </a:p>
          <a:p>
            <a:pPr marL="457200" lvl="0" indent="-457200">
              <a:buFont typeface="+mj-lt"/>
              <a:buAutoNum type="arabicParenR"/>
            </a:pPr>
            <a:r>
              <a:rPr lang="cs-CZ" dirty="0"/>
              <a:t>Popsání procesu finančního řízení ve vnitřním předpisu organizace</a:t>
            </a:r>
          </a:p>
          <a:p>
            <a:pPr marL="457200" lvl="0" indent="-457200">
              <a:buFont typeface="+mj-lt"/>
              <a:buAutoNum type="arabicParenR"/>
            </a:pPr>
            <a:r>
              <a:rPr lang="cs-CZ" dirty="0"/>
              <a:t>Stanovení odpovědných zaměstnanců v rolích příkazce operace, správce rozpočtu, hlavní účetní</a:t>
            </a:r>
          </a:p>
          <a:p>
            <a:pPr marL="457200" lvl="0" indent="-457200">
              <a:buFont typeface="+mj-lt"/>
              <a:buAutoNum type="arabicParenR"/>
            </a:pPr>
            <a:r>
              <a:rPr lang="cs-CZ" dirty="0"/>
              <a:t>Upravení jejich funkční náplně s vymezením konkrétní odpovědnosti </a:t>
            </a:r>
            <a:br>
              <a:rPr lang="cs-CZ" dirty="0"/>
            </a:br>
            <a:r>
              <a:rPr lang="cs-CZ" dirty="0"/>
              <a:t>za finanční a majetkové operace</a:t>
            </a:r>
          </a:p>
          <a:p>
            <a:pPr marL="457200" lvl="0" indent="-457200">
              <a:buFont typeface="+mj-lt"/>
              <a:buAutoNum type="arabicParenR"/>
            </a:pPr>
            <a:r>
              <a:rPr lang="cs-CZ" dirty="0"/>
              <a:t>Stanovení dispozičního oprávnění odpovědných zaměstnanců včetně podpisových vzorů</a:t>
            </a:r>
          </a:p>
          <a:p>
            <a:pPr marL="457200" lvl="0" indent="-457200">
              <a:buFont typeface="+mj-lt"/>
              <a:buAutoNum type="arabicParenR"/>
            </a:pPr>
            <a:r>
              <a:rPr lang="cs-CZ" dirty="0"/>
              <a:t>Správné zdokumentování každé finanční a majetkové operace</a:t>
            </a:r>
          </a:p>
        </p:txBody>
      </p:sp>
    </p:spTree>
    <p:extLst>
      <p:ext uri="{BB962C8B-B14F-4D97-AF65-F5344CB8AC3E}">
        <p14:creationId xmlns:p14="http://schemas.microsoft.com/office/powerpoint/2010/main" val="101621409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r>
              <a:rPr lang="cs-CZ" dirty="0" smtClean="0"/>
              <a:t>Každá </a:t>
            </a:r>
            <a:r>
              <a:rPr lang="cs-CZ" dirty="0"/>
              <a:t>finanční a majetková operace se odrazí v účetnictví, proto systém finanční kontroly je nedílnou součástí systému účetní evidence, vzájemně se prolínají a doplňují. Zákon o finanční kontrole řeší pravomoci k rozhodování a schvalování finančních a majetkových operací a zákon o účetnictví upravuje způsob jejich zdokumentování a zanesení do účetní evidence. Proto průkazný účetní doklad potvrzený podpisy odpovědných osob je základním dokumentem stvrzujícím správný průběh schválení a doložení finančních a majetkových operací v organizaci. V následující tabulce je zobrazen základní vztah zákona o finanční kontrole a zákona o účetnictví.</a:t>
            </a:r>
          </a:p>
        </p:txBody>
      </p:sp>
    </p:spTree>
    <p:extLst>
      <p:ext uri="{BB962C8B-B14F-4D97-AF65-F5344CB8AC3E}">
        <p14:creationId xmlns:p14="http://schemas.microsoft.com/office/powerpoint/2010/main" val="3655310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573016"/>
            <a:ext cx="7315200" cy="715963"/>
          </a:xfrm>
        </p:spPr>
        <p:txBody>
          <a:bodyPr/>
          <a:lstStyle/>
          <a:p>
            <a:r>
              <a:rPr lang="cs-CZ" sz="2400" b="1" dirty="0">
                <a:solidFill>
                  <a:srgbClr val="35759D"/>
                </a:solidFill>
                <a:latin typeface="Calibri" panose="020F0502020204030204" pitchFamily="34" charset="0"/>
                <a:cs typeface="Calibri" panose="020F0502020204030204" pitchFamily="34" charset="0"/>
              </a:rPr>
              <a:t>Zřizování, změny a zrušení příspěvkových organizací</a:t>
            </a:r>
          </a:p>
        </p:txBody>
      </p:sp>
    </p:spTree>
    <p:extLst>
      <p:ext uri="{BB962C8B-B14F-4D97-AF65-F5344CB8AC3E}">
        <p14:creationId xmlns:p14="http://schemas.microsoft.com/office/powerpoint/2010/main" val="201254454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r>
              <a:rPr lang="cs-CZ" dirty="0" smtClean="0"/>
              <a:t>Účetní </a:t>
            </a:r>
            <a:r>
              <a:rPr lang="cs-CZ" dirty="0"/>
              <a:t>doklad dokládající účetní operaci a založený v účetní evidenci musí být z hlediska obou zákonů opatřen podpisem příkazcem operace (= osobou odpovědnou za účetní případ), hlavní účetní a osobou odpovědnou za zaúčtování. Hlavní účetní a osoba odpovědná za zaúčtování nemusí být vždy totožná (např. u pokladních operací je do funkce hlavní účetní určena pokladní, která vyplácí peníze z pokladny).</a:t>
            </a:r>
          </a:p>
        </p:txBody>
      </p:sp>
      <p:pic>
        <p:nvPicPr>
          <p:cNvPr id="2" name="Obrázek 1"/>
          <p:cNvPicPr>
            <a:picLocks noChangeAspect="1"/>
          </p:cNvPicPr>
          <p:nvPr/>
        </p:nvPicPr>
        <p:blipFill>
          <a:blip r:embed="rId4"/>
          <a:stretch>
            <a:fillRect/>
          </a:stretch>
        </p:blipFill>
        <p:spPr>
          <a:xfrm>
            <a:off x="949057" y="2276872"/>
            <a:ext cx="7155239" cy="2497583"/>
          </a:xfrm>
          <a:prstGeom prst="rect">
            <a:avLst/>
          </a:prstGeom>
        </p:spPr>
      </p:pic>
    </p:spTree>
    <p:extLst>
      <p:ext uri="{BB962C8B-B14F-4D97-AF65-F5344CB8AC3E}">
        <p14:creationId xmlns:p14="http://schemas.microsoft.com/office/powerpoint/2010/main" val="42155973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r>
              <a:rPr lang="cs-CZ" dirty="0" smtClean="0"/>
              <a:t>Analýza </a:t>
            </a:r>
            <a:r>
              <a:rPr lang="cs-CZ" dirty="0"/>
              <a:t>průběhu finančních a majetkových operací v organizaci</a:t>
            </a:r>
          </a:p>
          <a:p>
            <a:r>
              <a:rPr lang="cs-CZ" dirty="0"/>
              <a:t> </a:t>
            </a:r>
          </a:p>
          <a:p>
            <a:r>
              <a:rPr lang="cs-CZ" b="0" dirty="0"/>
              <a:t>Pro správné nastavení schvalování finančních a majetkových operací, je nezbytné důkladně </a:t>
            </a:r>
            <a:r>
              <a:rPr lang="cs-CZ" dirty="0"/>
              <a:t>poznat a jednoznačně popsat </a:t>
            </a:r>
            <a:r>
              <a:rPr lang="cs-CZ" b="0" dirty="0"/>
              <a:t>všechny finanční procesy, které v organizaci probíhají, a to v následujících krocích: </a:t>
            </a:r>
            <a:endParaRPr lang="cs-CZ" dirty="0"/>
          </a:p>
          <a:p>
            <a:pPr lvl="0"/>
            <a:r>
              <a:rPr lang="cs-CZ" dirty="0"/>
              <a:t>Identifikace a popis všech finančních a majetkových operací, které se provádějí v organizaci, a to celý jejich průběh od vzniku až po zaúčtování a finanční vypořádání</a:t>
            </a:r>
          </a:p>
          <a:p>
            <a:pPr lvl="0"/>
            <a:r>
              <a:rPr lang="cs-CZ" dirty="0"/>
              <a:t>Přiřazení osob odpovědných za výkon těchto operací</a:t>
            </a:r>
          </a:p>
          <a:p>
            <a:pPr lvl="0"/>
            <a:r>
              <a:rPr lang="cs-CZ" dirty="0"/>
              <a:t>Přiřazení osob odpovědných za schválení těchto operací včetně vystavení podpisových oprávnění</a:t>
            </a:r>
          </a:p>
          <a:p>
            <a:pPr lvl="0"/>
            <a:r>
              <a:rPr lang="cs-CZ" dirty="0"/>
              <a:t>Stanovení dokladů, kterými jsou jednotlivé operace doloženy </a:t>
            </a:r>
          </a:p>
          <a:p>
            <a:pPr lvl="0"/>
            <a:r>
              <a:rPr lang="cs-CZ" dirty="0"/>
              <a:t>Určení okamžiku, kdy jsou doklady vyhotoveny</a:t>
            </a:r>
          </a:p>
          <a:p>
            <a:pPr lvl="0"/>
            <a:r>
              <a:rPr lang="cs-CZ" dirty="0"/>
              <a:t>Určení „cesty“ dokladu  - od koho ke komu putuje za účelem jeho potvrzení a schválení</a:t>
            </a:r>
          </a:p>
          <a:p>
            <a:pPr lvl="0"/>
            <a:r>
              <a:rPr lang="cs-CZ" dirty="0"/>
              <a:t>Definování způsobu zakládání a evidence dokladů (originály, kopie) a jejich archivace</a:t>
            </a:r>
          </a:p>
          <a:p>
            <a:r>
              <a:rPr lang="cs-CZ" dirty="0"/>
              <a:t> </a:t>
            </a:r>
          </a:p>
          <a:p>
            <a:r>
              <a:rPr lang="cs-CZ" dirty="0"/>
              <a:t> </a:t>
            </a:r>
          </a:p>
          <a:p>
            <a:r>
              <a:rPr lang="cs-CZ" dirty="0"/>
              <a:t>Takto by měla být rozklíčována a popsána každá finanční a majetková operace vyskytující se v organizaci a v souladu se zákonem o finanční kontrole by měly být do průběhu popsaných operací vloženy ve správném okamžiku schvalovací funkce příkazce operace, správce rozpočtu a hlavní účetní. </a:t>
            </a:r>
          </a:p>
        </p:txBody>
      </p:sp>
    </p:spTree>
    <p:extLst>
      <p:ext uri="{BB962C8B-B14F-4D97-AF65-F5344CB8AC3E}">
        <p14:creationId xmlns:p14="http://schemas.microsoft.com/office/powerpoint/2010/main" val="103489625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a:t>Příklady schvalovacích postupů u konkrétních finančních a majetkových operací</a:t>
            </a:r>
          </a:p>
        </p:txBody>
      </p:sp>
      <p:pic>
        <p:nvPicPr>
          <p:cNvPr id="2" name="Obrázek 1"/>
          <p:cNvPicPr>
            <a:picLocks noChangeAspect="1"/>
          </p:cNvPicPr>
          <p:nvPr/>
        </p:nvPicPr>
        <p:blipFill>
          <a:blip r:embed="rId4"/>
          <a:stretch>
            <a:fillRect/>
          </a:stretch>
        </p:blipFill>
        <p:spPr>
          <a:xfrm>
            <a:off x="1700975" y="2564904"/>
            <a:ext cx="6144482" cy="4020111"/>
          </a:xfrm>
          <a:prstGeom prst="rect">
            <a:avLst/>
          </a:prstGeom>
        </p:spPr>
      </p:pic>
    </p:spTree>
    <p:extLst>
      <p:ext uri="{BB962C8B-B14F-4D97-AF65-F5344CB8AC3E}">
        <p14:creationId xmlns:p14="http://schemas.microsoft.com/office/powerpoint/2010/main" val="332858493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p:txBody>
      </p:sp>
      <p:pic>
        <p:nvPicPr>
          <p:cNvPr id="2" name="Obrázek 1"/>
          <p:cNvPicPr>
            <a:picLocks noChangeAspect="1"/>
          </p:cNvPicPr>
          <p:nvPr/>
        </p:nvPicPr>
        <p:blipFill>
          <a:blip r:embed="rId4"/>
          <a:stretch>
            <a:fillRect/>
          </a:stretch>
        </p:blipFill>
        <p:spPr>
          <a:xfrm>
            <a:off x="1221194" y="2191260"/>
            <a:ext cx="7104043" cy="3925625"/>
          </a:xfrm>
          <a:prstGeom prst="rect">
            <a:avLst/>
          </a:prstGeom>
        </p:spPr>
      </p:pic>
    </p:spTree>
    <p:extLst>
      <p:ext uri="{BB962C8B-B14F-4D97-AF65-F5344CB8AC3E}">
        <p14:creationId xmlns:p14="http://schemas.microsoft.com/office/powerpoint/2010/main" val="17594298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p:txBody>
      </p:sp>
      <p:pic>
        <p:nvPicPr>
          <p:cNvPr id="4" name="Obrázek 3"/>
          <p:cNvPicPr>
            <a:picLocks noChangeAspect="1"/>
          </p:cNvPicPr>
          <p:nvPr/>
        </p:nvPicPr>
        <p:blipFill>
          <a:blip r:embed="rId4"/>
          <a:stretch>
            <a:fillRect/>
          </a:stretch>
        </p:blipFill>
        <p:spPr>
          <a:xfrm>
            <a:off x="1547664" y="1627139"/>
            <a:ext cx="6115904" cy="5325218"/>
          </a:xfrm>
          <a:prstGeom prst="rect">
            <a:avLst/>
          </a:prstGeom>
        </p:spPr>
      </p:pic>
    </p:spTree>
    <p:extLst>
      <p:ext uri="{BB962C8B-B14F-4D97-AF65-F5344CB8AC3E}">
        <p14:creationId xmlns:p14="http://schemas.microsoft.com/office/powerpoint/2010/main" val="142418397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r>
              <a:rPr lang="cs-CZ" dirty="0" smtClean="0"/>
              <a:t>Průběžná </a:t>
            </a:r>
            <a:r>
              <a:rPr lang="cs-CZ" dirty="0"/>
              <a:t>a následná řídící kontrola</a:t>
            </a:r>
          </a:p>
          <a:p>
            <a:r>
              <a:rPr lang="cs-CZ" dirty="0"/>
              <a:t> </a:t>
            </a:r>
          </a:p>
          <a:p>
            <a:r>
              <a:rPr lang="cs-CZ" dirty="0"/>
              <a:t>Veškeré finanční a majetkové operace se zaznamenávají do účetnictví nebo dalších evidencí a slouží jako podklad pro sledování hospodaření příspěvkové organizace. Pro zajištění stálého dohledu nad správným průběhem těchto operací a finančním zabezpečení činnosti organizace, musí být prováděno neustálé monitorování a sledování ekonomických procesů. K tomu slouží nastavení systému pravidelných (opakovaných) nebo namátkových kontrol určitých klíčových bodů, který umožní:</a:t>
            </a:r>
          </a:p>
          <a:p>
            <a:pPr lvl="0"/>
            <a:r>
              <a:rPr lang="cs-CZ" dirty="0"/>
              <a:t>prověření dodržování stanovených postupů odpovědnými zaměstnanci  - </a:t>
            </a:r>
            <a:br>
              <a:rPr lang="cs-CZ" dirty="0"/>
            </a:br>
            <a:r>
              <a:rPr lang="cs-CZ" dirty="0"/>
              <a:t>zda zaměstnanci postupují v souladu s vnitřními předpisy a zda nedělají chyby</a:t>
            </a:r>
          </a:p>
          <a:p>
            <a:pPr lvl="0"/>
            <a:r>
              <a:rPr lang="cs-CZ" dirty="0"/>
              <a:t>prověření včasnosti provádění záznamů do evidencí a přesnosti údajů v evidencích a informačních systémech</a:t>
            </a:r>
          </a:p>
          <a:p>
            <a:pPr lvl="0"/>
            <a:r>
              <a:rPr lang="cs-CZ" dirty="0"/>
              <a:t>vyhodnocení stavu a pohybu veřejných prostředků a ověření, zda skutečnost odpovídá záznamům v účetnictví a dalších evidencích</a:t>
            </a:r>
          </a:p>
          <a:p>
            <a:r>
              <a:rPr lang="cs-CZ" dirty="0"/>
              <a:t> </a:t>
            </a:r>
          </a:p>
          <a:p>
            <a:r>
              <a:rPr lang="cs-CZ" dirty="0"/>
              <a:t>Frekvenci těchto kontrol stanoví ředitel organizace v závislosti na rizicích, která mohou vzniknout při nakládání s veřejnými prostředky. Standardně se tyto kontroly provádějí v měsíčních periodách a vyvrcholí provedením inventarizace majetku a závazků k roční účetní závěrce.</a:t>
            </a:r>
          </a:p>
        </p:txBody>
      </p:sp>
    </p:spTree>
    <p:extLst>
      <p:ext uri="{BB962C8B-B14F-4D97-AF65-F5344CB8AC3E}">
        <p14:creationId xmlns:p14="http://schemas.microsoft.com/office/powerpoint/2010/main" val="210686790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325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r>
              <a:rPr lang="cs-CZ" sz="3800" dirty="0" smtClean="0"/>
              <a:t>Základní </a:t>
            </a:r>
            <a:r>
              <a:rPr lang="cs-CZ" sz="3800" dirty="0"/>
              <a:t>nástroje průběžné finanční kontroly:</a:t>
            </a:r>
          </a:p>
          <a:p>
            <a:r>
              <a:rPr lang="cs-CZ" sz="4900" dirty="0">
                <a:solidFill>
                  <a:srgbClr val="35759D"/>
                </a:solidFill>
              </a:rPr>
              <a:t>Kontrola plnění konkrétních úkolů </a:t>
            </a:r>
            <a:r>
              <a:rPr lang="cs-CZ" sz="4900" dirty="0"/>
              <a:t>zadaných ředitelem, případně dalšími vedoucími zaměstnanci v oblasti hospodaření s veřejnými prostředky, a to formou písemného záznamu </a:t>
            </a:r>
            <a:br>
              <a:rPr lang="cs-CZ" sz="4900" dirty="0"/>
            </a:br>
            <a:r>
              <a:rPr lang="cs-CZ" sz="4900" dirty="0"/>
              <a:t>o přidělení úkolu s termínem plnění, hlášení o splnění úkolu a jeho doložení.</a:t>
            </a:r>
          </a:p>
          <a:p>
            <a:r>
              <a:rPr lang="cs-CZ" sz="4900" dirty="0">
                <a:solidFill>
                  <a:srgbClr val="35759D"/>
                </a:solidFill>
              </a:rPr>
              <a:t>Kontrola aktuálnosti vnitřních předpisů </a:t>
            </a:r>
            <a:r>
              <a:rPr lang="cs-CZ" sz="4900" dirty="0"/>
              <a:t>a jejich souladu s právními předpisy  - při každé změně právního předpisu prověřit jeho dopad do vnitřních postupů organizace, minimálně </a:t>
            </a:r>
            <a:br>
              <a:rPr lang="cs-CZ" sz="4900" dirty="0"/>
            </a:br>
            <a:r>
              <a:rPr lang="cs-CZ" sz="4900" dirty="0"/>
              <a:t>1x ročně prověřit všechny vnitřní předpisy včetně podpisových oprávnění a vzorů.</a:t>
            </a:r>
          </a:p>
          <a:p>
            <a:r>
              <a:rPr lang="cs-CZ" sz="4900" dirty="0">
                <a:solidFill>
                  <a:srgbClr val="35759D"/>
                </a:solidFill>
              </a:rPr>
              <a:t>Sledování čerpání rozpočtu </a:t>
            </a:r>
            <a:r>
              <a:rPr lang="cs-CZ" sz="4900" dirty="0"/>
              <a:t>dle jednotlivých výnosových/příjmových a nákladových/výdajových položek – porovnávání skutečného stavu se stavem plánovaným (rozpočtovaným), zjišťování příčin odchylek od předpokládaného plnění, přijímání opatření k usměrňování výdajů v souladu s jejich finančním krytím. </a:t>
            </a:r>
          </a:p>
          <a:p>
            <a:r>
              <a:rPr lang="cs-CZ" sz="4900" dirty="0">
                <a:solidFill>
                  <a:srgbClr val="35759D"/>
                </a:solidFill>
              </a:rPr>
              <a:t>Ověření dodržování podmínek pro zadávání veřejných zakázek </a:t>
            </a:r>
            <a:r>
              <a:rPr lang="cs-CZ" sz="4900" dirty="0"/>
              <a:t>– při sestavení rozpočtu plánovat jednorázové nákupy, u kterých se předpokládá zadání veřejné zakázky v zadávacím řízení, sledovat opakující se nákupy u jednoho dodavatele, kontrolovat správnosti postupu </a:t>
            </a:r>
            <a:br>
              <a:rPr lang="cs-CZ" sz="4900" dirty="0"/>
            </a:br>
            <a:r>
              <a:rPr lang="cs-CZ" sz="4900" dirty="0"/>
              <a:t>při zadání veřejné zakázky, kontrolovat úplnosti spisu k veřejné zakázce apod.</a:t>
            </a:r>
          </a:p>
          <a:p>
            <a:r>
              <a:rPr lang="cs-CZ" sz="4900" dirty="0">
                <a:solidFill>
                  <a:srgbClr val="35759D"/>
                </a:solidFill>
              </a:rPr>
              <a:t>Vyúčtování spotřeby pohonných hmot </a:t>
            </a:r>
            <a:r>
              <a:rPr lang="cs-CZ" sz="4900" dirty="0"/>
              <a:t>– dodržování norem spotřeby.</a:t>
            </a:r>
          </a:p>
          <a:p>
            <a:r>
              <a:rPr lang="cs-CZ" sz="4900" dirty="0">
                <a:solidFill>
                  <a:srgbClr val="35759D"/>
                </a:solidFill>
              </a:rPr>
              <a:t>Vyúčtování telekomunikačních služeb </a:t>
            </a:r>
            <a:r>
              <a:rPr lang="cs-CZ" sz="4900" dirty="0"/>
              <a:t>– např. sledování soukromých hovorů.</a:t>
            </a:r>
          </a:p>
          <a:p>
            <a:r>
              <a:rPr lang="cs-CZ" sz="4900" dirty="0">
                <a:solidFill>
                  <a:srgbClr val="35759D"/>
                </a:solidFill>
              </a:rPr>
              <a:t>Ověřování stavu a pohybu hmotného a nehmotného majetku </a:t>
            </a:r>
            <a:r>
              <a:rPr lang="cs-CZ" sz="4900" dirty="0"/>
              <a:t>– kontrola správnosti údajů na kartách majetku, umístění majetku, odsouhlasení stavu majetkových účtů v účetnictví </a:t>
            </a:r>
            <a:br>
              <a:rPr lang="cs-CZ" sz="4900" dirty="0"/>
            </a:br>
            <a:r>
              <a:rPr lang="cs-CZ" sz="4900" dirty="0"/>
              <a:t>na majetkovou evidenci. </a:t>
            </a:r>
          </a:p>
        </p:txBody>
      </p:sp>
    </p:spTree>
    <p:extLst>
      <p:ext uri="{BB962C8B-B14F-4D97-AF65-F5344CB8AC3E}">
        <p14:creationId xmlns:p14="http://schemas.microsoft.com/office/powerpoint/2010/main" val="17396596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35759D"/>
              </a:solidFill>
            </a:endParaRPr>
          </a:p>
          <a:p>
            <a:r>
              <a:rPr lang="cs-CZ" sz="2300" dirty="0" smtClean="0">
                <a:solidFill>
                  <a:srgbClr val="35759D"/>
                </a:solidFill>
              </a:rPr>
              <a:t>Prověřování </a:t>
            </a:r>
            <a:r>
              <a:rPr lang="cs-CZ" sz="2300" dirty="0">
                <a:solidFill>
                  <a:srgbClr val="35759D"/>
                </a:solidFill>
              </a:rPr>
              <a:t>skladového hospodářství </a:t>
            </a:r>
            <a:r>
              <a:rPr lang="cs-CZ" sz="2300" dirty="0"/>
              <a:t>– kontrola vedení skladové evidence, měsíční odsouhlasení stavu zásob na kartách se stavem v účetní evidenci, dohledání rozdílů, posuzování přiměřenosti spotřeby zásob.</a:t>
            </a:r>
          </a:p>
          <a:p>
            <a:r>
              <a:rPr lang="cs-CZ" sz="2300" dirty="0">
                <a:solidFill>
                  <a:srgbClr val="35759D"/>
                </a:solidFill>
              </a:rPr>
              <a:t>Prověřování pokladních operací </a:t>
            </a:r>
            <a:r>
              <a:rPr lang="cs-CZ" sz="2300" dirty="0"/>
              <a:t>– denní odsouhlasení fyzického stavu hotovosti na zůstatek v pokladní knize, dodržování pokladního limitu, ověření úplnosti a správnosti údajů v pokladní knize, kontrola vyúčtování poskytnutých záloh na nákupy, kontrola cenin – doporučení provést inventuru pokladny alespoň vždy k účetní závěrce, tj. 4x ročně, dodržování bezpečnostních pravidel při manipulaci s hotovostí – ukládání hotovosti </a:t>
            </a:r>
            <a:br>
              <a:rPr lang="cs-CZ" sz="2300" dirty="0"/>
            </a:br>
            <a:r>
              <a:rPr lang="cs-CZ" sz="2300" dirty="0"/>
              <a:t>do trezoru, převoz peněz do banky a z banky, bezpečnostní zámky apod.</a:t>
            </a:r>
          </a:p>
          <a:p>
            <a:r>
              <a:rPr lang="cs-CZ" sz="2300" dirty="0">
                <a:solidFill>
                  <a:srgbClr val="35759D"/>
                </a:solidFill>
              </a:rPr>
              <a:t>Prověřování bankovních operací </a:t>
            </a:r>
            <a:r>
              <a:rPr lang="cs-CZ" sz="2300" dirty="0"/>
              <a:t>– ověřování dodržování bezpečnostních opatření, oprávnění a přístupy k běžným účtům v rámci elektronického bankovnictví, průběžné </a:t>
            </a:r>
            <a:r>
              <a:rPr lang="cs-CZ" sz="2300" dirty="0" err="1"/>
              <a:t>odsouhlasování</a:t>
            </a:r>
            <a:r>
              <a:rPr lang="cs-CZ" sz="2300" dirty="0"/>
              <a:t> příkazů k úhradě, kontrola proběhlých platebních operací na výpisech z bankovních  účtů, sledování disponibilního zůstatku na bankovních účtech apod.</a:t>
            </a:r>
          </a:p>
          <a:p>
            <a:r>
              <a:rPr lang="cs-CZ" sz="2300" dirty="0">
                <a:solidFill>
                  <a:srgbClr val="35759D"/>
                </a:solidFill>
              </a:rPr>
              <a:t>Sledování platební kázně odběratelů </a:t>
            </a:r>
            <a:r>
              <a:rPr lang="cs-CZ" sz="2300" dirty="0"/>
              <a:t>– sledování splatnosti pohledávek, připsání peněz </a:t>
            </a:r>
            <a:r>
              <a:rPr lang="cs-CZ" sz="2300" dirty="0" smtClean="0"/>
              <a:t>na </a:t>
            </a:r>
            <a:r>
              <a:rPr lang="cs-CZ" sz="2300" dirty="0"/>
              <a:t>účet, sledování a vymáhání nezaplacených pohledávek, odsouhlasení stavu účtů pohledávek na knihu odběratelských faktur, evidenci strávníků apod., vystavení penalizačních faktur.</a:t>
            </a:r>
          </a:p>
        </p:txBody>
      </p:sp>
    </p:spTree>
    <p:extLst>
      <p:ext uri="{BB962C8B-B14F-4D97-AF65-F5344CB8AC3E}">
        <p14:creationId xmlns:p14="http://schemas.microsoft.com/office/powerpoint/2010/main" val="313443163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35759D"/>
              </a:solidFill>
            </a:endParaRPr>
          </a:p>
          <a:p>
            <a:r>
              <a:rPr lang="cs-CZ" dirty="0" smtClean="0">
                <a:solidFill>
                  <a:srgbClr val="35759D"/>
                </a:solidFill>
              </a:rPr>
              <a:t>Sledování </a:t>
            </a:r>
            <a:r>
              <a:rPr lang="cs-CZ" dirty="0">
                <a:solidFill>
                  <a:srgbClr val="35759D"/>
                </a:solidFill>
              </a:rPr>
              <a:t>plnění závazků </a:t>
            </a:r>
            <a:r>
              <a:rPr lang="cs-CZ" dirty="0"/>
              <a:t>– dodržování lhůt splatnosti, pozastávky plateb, reklamace, hrozba sankcí.</a:t>
            </a:r>
          </a:p>
          <a:p>
            <a:r>
              <a:rPr lang="cs-CZ" dirty="0">
                <a:solidFill>
                  <a:srgbClr val="35759D"/>
                </a:solidFill>
              </a:rPr>
              <a:t>Kontrola plnění a adekvátnosti uzavřených smluv </a:t>
            </a:r>
            <a:r>
              <a:rPr lang="cs-CZ" dirty="0"/>
              <a:t>– nájemné, pojištění, věcná břemena apod., zvážit úpravu smluv při změně podmínek, za kterých byly uzavřeny.</a:t>
            </a:r>
          </a:p>
          <a:p>
            <a:r>
              <a:rPr lang="cs-CZ" dirty="0">
                <a:solidFill>
                  <a:srgbClr val="35759D"/>
                </a:solidFill>
              </a:rPr>
              <a:t>Inventarizace</a:t>
            </a:r>
            <a:r>
              <a:rPr lang="cs-CZ" dirty="0"/>
              <a:t> – </a:t>
            </a:r>
            <a:r>
              <a:rPr lang="cs-CZ" b="0" dirty="0"/>
              <a:t>je prostředkem průkaznosti účetnictví, kterým se ověřuje, zda stav a ocenění veškerého majetku a závazků odpovídá skutečnosti a zda neexistují rozdíly mezi skutečným a účetním stavem těchto položek. Inventarizace je významnou a nezbytnou </a:t>
            </a:r>
            <a:r>
              <a:rPr lang="cs-CZ" b="0" dirty="0">
                <a:solidFill>
                  <a:srgbClr val="35759D"/>
                </a:solidFill>
              </a:rPr>
              <a:t>součástí vnitřního kontrolního systému organizace.</a:t>
            </a:r>
            <a:endParaRPr lang="cs-CZ" dirty="0">
              <a:solidFill>
                <a:srgbClr val="35759D"/>
              </a:solidFill>
            </a:endParaRPr>
          </a:p>
          <a:p>
            <a:r>
              <a:rPr lang="cs-CZ" dirty="0">
                <a:solidFill>
                  <a:srgbClr val="35759D"/>
                </a:solidFill>
              </a:rPr>
              <a:t>Účetní závěrka </a:t>
            </a:r>
            <a:r>
              <a:rPr lang="cs-CZ" dirty="0"/>
              <a:t>– </a:t>
            </a:r>
            <a:r>
              <a:rPr lang="cs-CZ" b="0" dirty="0"/>
              <a:t>představuje soubor činností a kroků, které vyvrcholí uzavřením účetních knih za účetní období. Výstupem účetní závěrky jsou účetní výkazy (rozvaha, výkaz zisku a ztráty a příloha), ve kterých jsou obsaženy údaje o aktivech a pasivech organizace a </a:t>
            </a:r>
            <a:br>
              <a:rPr lang="cs-CZ" b="0" dirty="0"/>
            </a:br>
            <a:r>
              <a:rPr lang="cs-CZ" b="0" dirty="0"/>
              <a:t>o ekonomických výsledcích její činnosti.</a:t>
            </a:r>
            <a:endParaRPr lang="cs-CZ" dirty="0"/>
          </a:p>
          <a:p>
            <a:r>
              <a:rPr lang="cs-CZ" dirty="0"/>
              <a:t> </a:t>
            </a:r>
          </a:p>
          <a:p>
            <a:r>
              <a:rPr lang="cs-CZ" dirty="0">
                <a:solidFill>
                  <a:srgbClr val="35759D"/>
                </a:solidFill>
              </a:rPr>
              <a:t>Zhodnocení hospodaření předešlého roku </a:t>
            </a:r>
            <a:r>
              <a:rPr lang="cs-CZ" dirty="0"/>
              <a:t>ve vztahu k výsledkům činnosti organizace se provádí např. </a:t>
            </a:r>
            <a:r>
              <a:rPr lang="cs-CZ" dirty="0">
                <a:solidFill>
                  <a:srgbClr val="35759D"/>
                </a:solidFill>
              </a:rPr>
              <a:t>formou rozborů hospodaření nebo ve výroční zprávě o činnosti</a:t>
            </a:r>
            <a:r>
              <a:rPr lang="cs-CZ" dirty="0"/>
              <a:t>. Výsledky předešlého roku slouží jako výchozí základna pro tvorbu nového rozpočtu s přihlédnutím k předpokládaným změnám podmínek – inflace, plánované investiční akce většího rozsahu, rozšíření činnosti apod. Spolehlivá data obsažená v informačních systémech, která mají vypovídací hodnotou a jsou přesná, adekvátně strukturovaná a zdokumentovaná, jsou základním nástrojem efektivního finančního řízení organizace.</a:t>
            </a:r>
          </a:p>
        </p:txBody>
      </p:sp>
    </p:spTree>
    <p:extLst>
      <p:ext uri="{BB962C8B-B14F-4D97-AF65-F5344CB8AC3E}">
        <p14:creationId xmlns:p14="http://schemas.microsoft.com/office/powerpoint/2010/main" val="429030524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35759D"/>
              </a:solidFill>
            </a:endParaRPr>
          </a:p>
          <a:p>
            <a:pPr algn="ctr"/>
            <a:endParaRPr lang="cs-CZ" dirty="0" smtClean="0">
              <a:solidFill>
                <a:srgbClr val="35759D"/>
              </a:solidFill>
            </a:endParaRPr>
          </a:p>
          <a:p>
            <a:pPr algn="ctr"/>
            <a:endParaRPr lang="cs-CZ" dirty="0" smtClean="0">
              <a:solidFill>
                <a:srgbClr val="35759D"/>
              </a:solidFill>
            </a:endParaRPr>
          </a:p>
          <a:p>
            <a:pPr algn="ctr"/>
            <a:endParaRPr lang="cs-CZ" dirty="0">
              <a:solidFill>
                <a:srgbClr val="35759D"/>
              </a:solidFill>
            </a:endParaRPr>
          </a:p>
          <a:p>
            <a:pPr algn="ctr"/>
            <a:r>
              <a:rPr lang="cs-CZ" dirty="0" smtClean="0">
                <a:solidFill>
                  <a:srgbClr val="35759D"/>
                </a:solidFill>
              </a:rPr>
              <a:t>Různé</a:t>
            </a:r>
          </a:p>
          <a:p>
            <a:pPr algn="ctr"/>
            <a:r>
              <a:rPr lang="cs-CZ" dirty="0" smtClean="0">
                <a:solidFill>
                  <a:srgbClr val="35759D"/>
                </a:solidFill>
              </a:rPr>
              <a:t>Diskuse</a:t>
            </a:r>
          </a:p>
          <a:p>
            <a:endParaRPr lang="cs-CZ" dirty="0"/>
          </a:p>
        </p:txBody>
      </p:sp>
    </p:spTree>
    <p:extLst>
      <p:ext uri="{BB962C8B-B14F-4D97-AF65-F5344CB8AC3E}">
        <p14:creationId xmlns:p14="http://schemas.microsoft.com/office/powerpoint/2010/main" val="1117713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85800"/>
            <a:ext cx="6934200" cy="715963"/>
          </a:xfrm>
        </p:spPr>
        <p:txBody>
          <a:bodyPr/>
          <a:lstStyle/>
          <a:p>
            <a:pPr marL="0" indent="0" algn="just">
              <a:buNone/>
            </a:pPr>
            <a:r>
              <a:rPr lang="cs-CZ" sz="2400" b="1" dirty="0" smtClean="0">
                <a:solidFill>
                  <a:srgbClr val="35759D"/>
                </a:solidFill>
                <a:latin typeface="Calibri" panose="020F0502020204030204" pitchFamily="34" charset="0"/>
                <a:cs typeface="Calibri" panose="020F0502020204030204" pitchFamily="34" charset="0"/>
              </a:rPr>
              <a:t>   § </a:t>
            </a:r>
            <a:r>
              <a:rPr lang="cs-CZ" sz="2400" b="1" dirty="0">
                <a:solidFill>
                  <a:srgbClr val="35759D"/>
                </a:solidFill>
                <a:latin typeface="Calibri" panose="020F0502020204030204" pitchFamily="34" charset="0"/>
                <a:cs typeface="Calibri" panose="020F0502020204030204" pitchFamily="34" charset="0"/>
              </a:rPr>
              <a:t>23 zřizování organizací ÚSC</a:t>
            </a:r>
            <a:endParaRPr lang="cs-CZ" sz="2400" b="1" dirty="0">
              <a:solidFill>
                <a:srgbClr val="35759D"/>
              </a:solidFill>
              <a:latin typeface="Calibri" panose="020F0502020204030204" pitchFamily="34" charset="0"/>
              <a:cs typeface="Calibri" panose="020F0502020204030204" pitchFamily="34" charset="0"/>
            </a:endParaRPr>
          </a:p>
        </p:txBody>
      </p:sp>
      <p:sp>
        <p:nvSpPr>
          <p:cNvPr id="2" name="Zástupný symbol pro obsah 1"/>
          <p:cNvSpPr>
            <a:spLocks noGrp="1"/>
          </p:cNvSpPr>
          <p:nvPr>
            <p:ph idx="1"/>
          </p:nvPr>
        </p:nvSpPr>
        <p:spPr>
          <a:xfrm>
            <a:off x="2123728" y="1401763"/>
            <a:ext cx="6791672" cy="4267200"/>
          </a:xfrm>
        </p:spPr>
        <p:txBody>
          <a:bodyPr/>
          <a:lstStyle/>
          <a:p>
            <a:pPr marL="0" indent="0" algn="just">
              <a:buNone/>
            </a:pPr>
            <a:r>
              <a:rPr lang="cs-CZ" sz="2400" dirty="0" smtClean="0">
                <a:latin typeface="Calibri" panose="020F0502020204030204" pitchFamily="34" charset="0"/>
                <a:cs typeface="Calibri" panose="020F0502020204030204" pitchFamily="34" charset="0"/>
              </a:rPr>
              <a:t>územní </a:t>
            </a:r>
            <a:r>
              <a:rPr lang="cs-CZ" sz="2400" dirty="0">
                <a:latin typeface="Calibri" panose="020F0502020204030204" pitchFamily="34" charset="0"/>
                <a:cs typeface="Calibri" panose="020F0502020204030204" pitchFamily="34" charset="0"/>
              </a:rPr>
              <a:t>samosprávný celek může ve své pravomoci k plnění svých úkolů, zejména k hospodářskému využívání svého majetku a k zabezpečení veřejně prospěšných činností</a:t>
            </a:r>
          </a:p>
          <a:p>
            <a:pPr marL="0" indent="0" algn="just">
              <a:buNone/>
            </a:pPr>
            <a:r>
              <a:rPr lang="cs-CZ" sz="2000" dirty="0">
                <a:latin typeface="Calibri" panose="020F0502020204030204" pitchFamily="34" charset="0"/>
                <a:cs typeface="Calibri" panose="020F0502020204030204" pitchFamily="34" charset="0"/>
              </a:rPr>
              <a:t>a) zřizovat vlastní organizační složky jako svá zařízení bez právní subjektivity,</a:t>
            </a:r>
          </a:p>
          <a:p>
            <a:pPr marL="0" indent="0" algn="just">
              <a:buNone/>
            </a:pPr>
            <a:r>
              <a:rPr lang="cs-CZ" sz="2000" dirty="0">
                <a:latin typeface="Calibri" panose="020F0502020204030204" pitchFamily="34" charset="0"/>
                <a:cs typeface="Calibri" panose="020F0502020204030204" pitchFamily="34" charset="0"/>
              </a:rPr>
              <a:t>b) </a:t>
            </a:r>
            <a:r>
              <a:rPr lang="cs-CZ" sz="2000" b="1" dirty="0">
                <a:latin typeface="Calibri" panose="020F0502020204030204" pitchFamily="34" charset="0"/>
                <a:cs typeface="Calibri" panose="020F0502020204030204" pitchFamily="34" charset="0"/>
              </a:rPr>
              <a:t>zřizovat příspěvkové organizace</a:t>
            </a:r>
            <a:r>
              <a:rPr lang="cs-CZ" sz="2000" dirty="0">
                <a:latin typeface="Calibri" panose="020F0502020204030204" pitchFamily="34" charset="0"/>
                <a:cs typeface="Calibri" panose="020F0502020204030204" pitchFamily="34" charset="0"/>
              </a:rPr>
              <a:t> jako právnické osoby, které zpravidla ve své činnosti nevytvářejí zisk,</a:t>
            </a:r>
          </a:p>
          <a:p>
            <a:pPr marL="0" indent="0" algn="just">
              <a:buNone/>
            </a:pPr>
            <a:r>
              <a:rPr lang="cs-CZ" sz="2000" dirty="0">
                <a:latin typeface="Calibri" panose="020F0502020204030204" pitchFamily="34" charset="0"/>
                <a:cs typeface="Calibri" panose="020F0502020204030204" pitchFamily="34" charset="0"/>
              </a:rPr>
              <a:t>c) zakládat obchodní společnosti, a to akciové společnosti a společnosti s ručením omezeným,</a:t>
            </a:r>
          </a:p>
          <a:p>
            <a:pPr marL="0" indent="0" algn="just">
              <a:buNone/>
            </a:pPr>
            <a:r>
              <a:rPr lang="cs-CZ" sz="2000" dirty="0">
                <a:latin typeface="Calibri" panose="020F0502020204030204" pitchFamily="34" charset="0"/>
                <a:cs typeface="Calibri" panose="020F0502020204030204" pitchFamily="34" charset="0"/>
              </a:rPr>
              <a:t>d) zakládat ústavy podle zvláštního zákona,</a:t>
            </a:r>
          </a:p>
          <a:p>
            <a:pPr marL="0" indent="0" algn="just">
              <a:buNone/>
            </a:pPr>
            <a:r>
              <a:rPr lang="cs-CZ" sz="2000" dirty="0">
                <a:latin typeface="Calibri" panose="020F0502020204030204" pitchFamily="34" charset="0"/>
                <a:cs typeface="Calibri" panose="020F0502020204030204" pitchFamily="34" charset="0"/>
              </a:rPr>
              <a:t>e) </a:t>
            </a:r>
            <a:r>
              <a:rPr lang="cs-CZ" sz="2000" b="1" dirty="0">
                <a:latin typeface="Calibri" panose="020F0502020204030204" pitchFamily="34" charset="0"/>
                <a:cs typeface="Calibri" panose="020F0502020204030204" pitchFamily="34" charset="0"/>
              </a:rPr>
              <a:t>zřizovat školské právnické osoby </a:t>
            </a:r>
            <a:r>
              <a:rPr lang="cs-CZ" sz="2000" dirty="0">
                <a:latin typeface="Calibri" panose="020F0502020204030204" pitchFamily="34" charset="0"/>
                <a:cs typeface="Calibri" panose="020F0502020204030204" pitchFamily="34" charset="0"/>
              </a:rPr>
              <a:t>podle zvláštního právního předpisu,</a:t>
            </a:r>
          </a:p>
          <a:p>
            <a:pPr marL="0" indent="0" algn="just">
              <a:buNone/>
            </a:pPr>
            <a:r>
              <a:rPr lang="cs-CZ" sz="2000" dirty="0">
                <a:latin typeface="Calibri" panose="020F0502020204030204" pitchFamily="34" charset="0"/>
                <a:cs typeface="Calibri" panose="020F0502020204030204" pitchFamily="34" charset="0"/>
              </a:rPr>
              <a:t>f) zřizovat veřejné výzkumné instituce podle zvláštního zákona</a:t>
            </a:r>
          </a:p>
          <a:p>
            <a:endParaRPr lang="cs-CZ" sz="2400" dirty="0"/>
          </a:p>
        </p:txBody>
      </p:sp>
    </p:spTree>
    <p:extLst>
      <p:ext uri="{BB962C8B-B14F-4D97-AF65-F5344CB8AC3E}">
        <p14:creationId xmlns:p14="http://schemas.microsoft.com/office/powerpoint/2010/main" val="161780069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09600" y="2234021"/>
            <a:ext cx="7543800" cy="3744416"/>
          </a:xfrm>
        </p:spPr>
        <p:txBody>
          <a:bodyPr/>
          <a:lstStyle/>
          <a:p>
            <a:r>
              <a:rPr lang="cs-CZ" dirty="0" smtClean="0">
                <a:latin typeface="Calibri" panose="020F0502020204030204" pitchFamily="34" charset="0"/>
                <a:cs typeface="Calibri" panose="020F0502020204030204" pitchFamily="34" charset="0"/>
              </a:rPr>
              <a:t>		</a:t>
            </a:r>
            <a:br>
              <a:rPr lang="cs-CZ" dirty="0" smtClean="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r>
            <a:br>
              <a:rPr lang="cs-CZ" dirty="0">
                <a:latin typeface="Calibri" panose="020F0502020204030204" pitchFamily="34" charset="0"/>
                <a:cs typeface="Calibri" panose="020F0502020204030204" pitchFamily="34" charset="0"/>
              </a:rPr>
            </a:br>
            <a:r>
              <a:rPr lang="cs-CZ" sz="2400" dirty="0" smtClean="0">
                <a:latin typeface="Calibri" panose="020F0502020204030204" pitchFamily="34" charset="0"/>
                <a:cs typeface="Calibri" panose="020F0502020204030204" pitchFamily="34" charset="0"/>
              </a:rPr>
              <a:t/>
            </a:r>
            <a:br>
              <a:rPr lang="cs-CZ" sz="2400" dirty="0" smtClean="0">
                <a:latin typeface="Calibri" panose="020F0502020204030204" pitchFamily="34" charset="0"/>
                <a:cs typeface="Calibri" panose="020F0502020204030204" pitchFamily="34" charset="0"/>
              </a:rPr>
            </a:br>
            <a:r>
              <a:rPr lang="cs-CZ" altLang="cs-CZ" sz="1800" b="1" dirty="0" smtClean="0">
                <a:latin typeface="Calibri" panose="020F0502020204030204" pitchFamily="34" charset="0"/>
                <a:cs typeface="Calibri" panose="020F0502020204030204" pitchFamily="34" charset="0"/>
              </a:rPr>
              <a:t>Ing. Jan Mareš, MPA, LL.M.</a:t>
            </a:r>
            <a:r>
              <a:rPr lang="cs-CZ" dirty="0" smtClean="0">
                <a:latin typeface="Calibri" panose="020F0502020204030204" pitchFamily="34" charset="0"/>
                <a:cs typeface="Calibri" panose="020F0502020204030204" pitchFamily="34" charset="0"/>
              </a:rPr>
              <a:t/>
            </a:r>
            <a:br>
              <a:rPr lang="cs-CZ" dirty="0" smtClean="0">
                <a:latin typeface="Calibri" panose="020F0502020204030204" pitchFamily="34" charset="0"/>
                <a:cs typeface="Calibri" panose="020F0502020204030204" pitchFamily="34" charset="0"/>
              </a:rPr>
            </a:br>
            <a:r>
              <a:rPr lang="cs-CZ" sz="2400" dirty="0">
                <a:latin typeface="Calibri" panose="020F0502020204030204" pitchFamily="34" charset="0"/>
                <a:cs typeface="Calibri" panose="020F0502020204030204" pitchFamily="34" charset="0"/>
              </a:rPr>
              <a:t/>
            </a:r>
            <a:br>
              <a:rPr lang="cs-CZ" sz="2400" dirty="0">
                <a:latin typeface="Calibri" panose="020F0502020204030204" pitchFamily="34" charset="0"/>
                <a:cs typeface="Calibri" panose="020F0502020204030204" pitchFamily="34" charset="0"/>
              </a:rPr>
            </a:br>
            <a:r>
              <a:rPr lang="cs-CZ" dirty="0" smtClean="0">
                <a:latin typeface="Calibri" panose="020F0502020204030204" pitchFamily="34" charset="0"/>
                <a:cs typeface="Calibri" panose="020F0502020204030204" pitchFamily="34" charset="0"/>
              </a:rPr>
              <a:t>Děkuji za pozornost</a:t>
            </a:r>
            <a:r>
              <a:rPr lang="cs-CZ" sz="3200" dirty="0" smtClean="0">
                <a:latin typeface="Calibri" panose="020F0502020204030204" pitchFamily="34" charset="0"/>
                <a:cs typeface="Calibri" panose="020F0502020204030204" pitchFamily="34" charset="0"/>
              </a:rPr>
              <a:t/>
            </a:r>
            <a:br>
              <a:rPr lang="cs-CZ" sz="3200" dirty="0" smtClean="0">
                <a:latin typeface="Calibri" panose="020F0502020204030204" pitchFamily="34" charset="0"/>
                <a:cs typeface="Calibri" panose="020F0502020204030204" pitchFamily="34" charset="0"/>
              </a:rPr>
            </a:br>
            <a:r>
              <a:rPr lang="cs-CZ" sz="3200" dirty="0" smtClean="0">
                <a:latin typeface="Calibri" panose="020F0502020204030204" pitchFamily="34" charset="0"/>
                <a:cs typeface="Calibri" panose="020F0502020204030204" pitchFamily="34" charset="0"/>
              </a:rPr>
              <a:t/>
            </a:r>
            <a:br>
              <a:rPr lang="cs-CZ" sz="3200" dirty="0" smtClean="0">
                <a:latin typeface="Calibri" panose="020F0502020204030204" pitchFamily="34" charset="0"/>
                <a:cs typeface="Calibri" panose="020F0502020204030204" pitchFamily="34" charset="0"/>
              </a:rPr>
            </a:br>
            <a:r>
              <a:rPr lang="cs-CZ" sz="3200" dirty="0" smtClean="0">
                <a:latin typeface="Calibri" panose="020F0502020204030204" pitchFamily="34" charset="0"/>
                <a:cs typeface="Calibri" panose="020F0502020204030204" pitchFamily="34" charset="0"/>
              </a:rPr>
              <a:t>Kontakt:</a:t>
            </a:r>
            <a:endParaRPr lang="cs-CZ" sz="3200" dirty="0">
              <a:latin typeface="Calibri" panose="020F0502020204030204" pitchFamily="34" charset="0"/>
              <a:cs typeface="Calibri" panose="020F0502020204030204" pitchFamily="34" charset="0"/>
            </a:endParaRPr>
          </a:p>
        </p:txBody>
      </p:sp>
      <p:sp>
        <p:nvSpPr>
          <p:cNvPr id="3" name="Podnadpis 2"/>
          <p:cNvSpPr>
            <a:spLocks noGrp="1"/>
          </p:cNvSpPr>
          <p:nvPr>
            <p:ph type="subTitle" idx="1"/>
          </p:nvPr>
        </p:nvSpPr>
        <p:spPr>
          <a:xfrm>
            <a:off x="602465" y="4581128"/>
            <a:ext cx="7543800" cy="685800"/>
          </a:xfrm>
        </p:spPr>
        <p:txBody>
          <a:bodyPr/>
          <a:lstStyle/>
          <a:p>
            <a:endParaRPr lang="cs-CZ" sz="2400" dirty="0" smtClean="0">
              <a:latin typeface="Calibri" panose="020F0502020204030204" pitchFamily="34" charset="0"/>
              <a:cs typeface="Calibri" panose="020F0502020204030204" pitchFamily="34" charset="0"/>
            </a:endParaRPr>
          </a:p>
          <a:p>
            <a:endParaRPr lang="cs-CZ" sz="2400" dirty="0">
              <a:latin typeface="Calibri" panose="020F0502020204030204" pitchFamily="34" charset="0"/>
              <a:cs typeface="Calibri" panose="020F0502020204030204" pitchFamily="34" charset="0"/>
            </a:endParaRPr>
          </a:p>
          <a:p>
            <a:r>
              <a:rPr lang="cs-CZ" sz="3200" dirty="0" smtClean="0">
                <a:solidFill>
                  <a:srgbClr val="35759D"/>
                </a:solidFill>
                <a:latin typeface="Calibri" panose="020F0502020204030204" pitchFamily="34" charset="0"/>
                <a:cs typeface="Calibri" panose="020F0502020204030204" pitchFamily="34" charset="0"/>
              </a:rPr>
              <a:t>			j.mares@chomutov.cz</a:t>
            </a:r>
            <a:endParaRPr lang="cs-CZ" sz="3200" dirty="0">
              <a:solidFill>
                <a:srgbClr val="35759D"/>
              </a:solidFill>
              <a:latin typeface="Calibri" panose="020F0502020204030204" pitchFamily="34" charset="0"/>
              <a:cs typeface="Calibri" panose="020F0502020204030204" pitchFamily="34" charset="0"/>
            </a:endParaRPr>
          </a:p>
        </p:txBody>
      </p:sp>
      <p:sp>
        <p:nvSpPr>
          <p:cNvPr id="4" name="Nadpis 1"/>
          <p:cNvSpPr txBox="1">
            <a:spLocks/>
          </p:cNvSpPr>
          <p:nvPr/>
        </p:nvSpPr>
        <p:spPr bwMode="auto">
          <a:xfrm>
            <a:off x="611560" y="908720"/>
            <a:ext cx="75438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cs-CZ" sz="3200" dirty="0" smtClean="0">
                <a:solidFill>
                  <a:schemeClr val="bg1"/>
                </a:solidFill>
                <a:latin typeface="Calibri" panose="020F0502020204030204" pitchFamily="34" charset="0"/>
                <a:cs typeface="Calibri" panose="020F0502020204030204" pitchFamily="34" charset="0"/>
              </a:rPr>
              <a:t>Aplikace zákona o registru </a:t>
            </a:r>
            <a:br>
              <a:rPr lang="cs-CZ" sz="3200" dirty="0" smtClean="0">
                <a:solidFill>
                  <a:schemeClr val="bg1"/>
                </a:solidFill>
                <a:latin typeface="Calibri" panose="020F0502020204030204" pitchFamily="34" charset="0"/>
                <a:cs typeface="Calibri" panose="020F0502020204030204" pitchFamily="34" charset="0"/>
              </a:rPr>
            </a:br>
            <a:r>
              <a:rPr lang="cs-CZ" sz="3200" dirty="0" smtClean="0">
                <a:solidFill>
                  <a:schemeClr val="bg1"/>
                </a:solidFill>
                <a:latin typeface="Calibri" panose="020F0502020204030204" pitchFamily="34" charset="0"/>
                <a:cs typeface="Calibri" panose="020F0502020204030204" pitchFamily="34" charset="0"/>
              </a:rPr>
              <a:t>smluv v praxi ÚSC </a:t>
            </a:r>
            <a:endParaRPr lang="cs-CZ" sz="3200" dirty="0">
              <a:solidFill>
                <a:schemeClr val="bg1"/>
              </a:solidFill>
              <a:latin typeface="Calibri" panose="020F0502020204030204" pitchFamily="34" charset="0"/>
              <a:cs typeface="Calibri" panose="020F0502020204030204" pitchFamily="34" charset="0"/>
            </a:endParaRPr>
          </a:p>
        </p:txBody>
      </p:sp>
      <p:pic>
        <p:nvPicPr>
          <p:cNvPr id="5" name="Obrázek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4295" y="2282946"/>
            <a:ext cx="1447000" cy="1444608"/>
          </a:xfrm>
          <a:prstGeom prst="rect">
            <a:avLst/>
          </a:prstGeom>
        </p:spPr>
      </p:pic>
    </p:spTree>
    <p:extLst>
      <p:ext uri="{BB962C8B-B14F-4D97-AF65-F5344CB8AC3E}">
        <p14:creationId xmlns:p14="http://schemas.microsoft.com/office/powerpoint/2010/main" val="3319095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115616" y="1844824"/>
            <a:ext cx="7315200" cy="715963"/>
          </a:xfrm>
        </p:spPr>
        <p:txBody>
          <a:bodyPr/>
          <a:lstStyle/>
          <a:p>
            <a:r>
              <a:rPr lang="cs-CZ" sz="2400" b="1" dirty="0">
                <a:solidFill>
                  <a:srgbClr val="35759D"/>
                </a:solidFill>
                <a:latin typeface="Calibri" panose="020F0502020204030204" pitchFamily="34" charset="0"/>
                <a:cs typeface="Calibri" panose="020F0502020204030204" pitchFamily="34" charset="0"/>
              </a:rPr>
              <a:t>Zřizování, změny a zrušení příspěvkových organizací</a:t>
            </a:r>
          </a:p>
        </p:txBody>
      </p:sp>
      <p:sp>
        <p:nvSpPr>
          <p:cNvPr id="17413" name="Rectangle 5"/>
          <p:cNvSpPr>
            <a:spLocks noGrp="1" noChangeArrowheads="1"/>
          </p:cNvSpPr>
          <p:nvPr>
            <p:ph idx="1"/>
          </p:nvPr>
        </p:nvSpPr>
        <p:spPr>
          <a:xfrm>
            <a:off x="1102583" y="2708920"/>
            <a:ext cx="7315200" cy="3840013"/>
          </a:xfrm>
        </p:spPr>
        <p:txBody>
          <a:bodyPr/>
          <a:lstStyle/>
          <a:p>
            <a:pPr>
              <a:buFont typeface="Wingdings" panose="05000000000000000000" pitchFamily="2" charset="2"/>
              <a:buChar char="§"/>
            </a:pPr>
            <a:r>
              <a:rPr lang="cs-CZ" altLang="cs-CZ" sz="2400" b="1" dirty="0">
                <a:latin typeface="Calibri" panose="020F0502020204030204" pitchFamily="34" charset="0"/>
                <a:cs typeface="Calibri" panose="020F0502020204030204" pitchFamily="34" charset="0"/>
              </a:rPr>
              <a:t>Samostatná právní subjektivita</a:t>
            </a:r>
          </a:p>
          <a:p>
            <a:pPr>
              <a:buFont typeface="Wingdings" panose="05000000000000000000" pitchFamily="2" charset="2"/>
              <a:buChar char="§"/>
            </a:pPr>
            <a:r>
              <a:rPr lang="cs-CZ" altLang="cs-CZ" sz="2400" b="1" dirty="0">
                <a:latin typeface="Calibri" panose="020F0502020204030204" pitchFamily="34" charset="0"/>
                <a:cs typeface="Calibri" panose="020F0502020204030204" pitchFamily="34" charset="0"/>
              </a:rPr>
              <a:t>Zřízení zřizovací listinou.</a:t>
            </a:r>
          </a:p>
          <a:p>
            <a:pPr marL="0" indent="0">
              <a:buNone/>
            </a:pPr>
            <a:endParaRPr lang="cs-CZ" altLang="cs-CZ" sz="2000" dirty="0" smtClean="0">
              <a:latin typeface="Calibri" panose="020F0502020204030204" pitchFamily="34" charset="0"/>
              <a:cs typeface="Calibri" panose="020F0502020204030204" pitchFamily="34" charset="0"/>
            </a:endParaRPr>
          </a:p>
          <a:p>
            <a:pPr marL="0" indent="0">
              <a:buNone/>
            </a:pPr>
            <a:r>
              <a:rPr lang="cs-CZ" altLang="cs-CZ" sz="2400" b="1" dirty="0" smtClean="0">
                <a:latin typeface="Calibri" panose="020F0502020204030204" pitchFamily="34" charset="0"/>
                <a:cs typeface="Calibri" panose="020F0502020204030204" pitchFamily="34" charset="0"/>
              </a:rPr>
              <a:t>Povinné </a:t>
            </a:r>
            <a:r>
              <a:rPr lang="cs-CZ" altLang="cs-CZ" sz="2400" b="1" dirty="0">
                <a:latin typeface="Calibri" panose="020F0502020204030204" pitchFamily="34" charset="0"/>
                <a:cs typeface="Calibri" panose="020F0502020204030204" pitchFamily="34" charset="0"/>
              </a:rPr>
              <a:t>náležitosti </a:t>
            </a:r>
            <a:r>
              <a:rPr lang="cs-CZ" altLang="cs-CZ" sz="2400" b="1" dirty="0" err="1">
                <a:latin typeface="Calibri" panose="020F0502020204030204" pitchFamily="34" charset="0"/>
                <a:cs typeface="Calibri" panose="020F0502020204030204" pitchFamily="34" charset="0"/>
              </a:rPr>
              <a:t>ZřL</a:t>
            </a:r>
            <a:r>
              <a:rPr lang="cs-CZ" altLang="cs-CZ" sz="2400" b="1" dirty="0">
                <a:latin typeface="Calibri" panose="020F0502020204030204" pitchFamily="34" charset="0"/>
                <a:cs typeface="Calibri" panose="020F0502020204030204" pitchFamily="34" charset="0"/>
              </a:rPr>
              <a:t>:</a:t>
            </a:r>
          </a:p>
          <a:p>
            <a:r>
              <a:rPr lang="cs-CZ" altLang="cs-CZ" sz="2400" dirty="0">
                <a:latin typeface="Calibri" panose="020F0502020204030204" pitchFamily="34" charset="0"/>
                <a:cs typeface="Calibri" panose="020F0502020204030204" pitchFamily="34" charset="0"/>
              </a:rPr>
              <a:t>úplný název zřizovatele (obec a okres), </a:t>
            </a:r>
          </a:p>
          <a:p>
            <a:r>
              <a:rPr lang="cs-CZ" altLang="cs-CZ" sz="2400" dirty="0">
                <a:latin typeface="Calibri" panose="020F0502020204030204" pitchFamily="34" charset="0"/>
                <a:cs typeface="Calibri" panose="020F0502020204030204" pitchFamily="34" charset="0"/>
              </a:rPr>
              <a:t>název, sídlo a identifikační číslo,</a:t>
            </a:r>
          </a:p>
          <a:p>
            <a:r>
              <a:rPr lang="cs-CZ" altLang="cs-CZ" sz="2400" dirty="0">
                <a:latin typeface="Calibri" panose="020F0502020204030204" pitchFamily="34" charset="0"/>
                <a:cs typeface="Calibri" panose="020F0502020204030204" pitchFamily="34" charset="0"/>
              </a:rPr>
              <a:t>vymezení hlavního účelu (předmětu činnosti)</a:t>
            </a:r>
          </a:p>
          <a:p>
            <a:r>
              <a:rPr lang="cs-CZ" altLang="cs-CZ" sz="2400" dirty="0">
                <a:latin typeface="Calibri" panose="020F0502020204030204" pitchFamily="34" charset="0"/>
                <a:cs typeface="Calibri" panose="020F0502020204030204" pitchFamily="34" charset="0"/>
              </a:rPr>
              <a:t>označení statutárních orgánů a způsob, jakým vystupují jménem organizace</a:t>
            </a:r>
          </a:p>
          <a:p>
            <a:pPr marL="0" indent="0">
              <a:buNone/>
            </a:pPr>
            <a:endParaRPr lang="ru-RU" alt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9830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899592" y="1988840"/>
            <a:ext cx="8064896" cy="3840013"/>
          </a:xfrm>
        </p:spPr>
        <p:txBody>
          <a:bodyPr/>
          <a:lstStyle/>
          <a:p>
            <a:pPr marL="0" indent="0">
              <a:buNone/>
            </a:pPr>
            <a:r>
              <a:rPr lang="cs-CZ" altLang="cs-CZ" sz="2400" b="1" dirty="0" smtClean="0">
                <a:latin typeface="Calibri" panose="020F0502020204030204" pitchFamily="34" charset="0"/>
                <a:cs typeface="Calibri" panose="020F0502020204030204" pitchFamily="34" charset="0"/>
              </a:rPr>
              <a:t>Další povinné </a:t>
            </a:r>
            <a:r>
              <a:rPr lang="cs-CZ" altLang="cs-CZ" sz="2400" b="1" dirty="0">
                <a:latin typeface="Calibri" panose="020F0502020204030204" pitchFamily="34" charset="0"/>
                <a:cs typeface="Calibri" panose="020F0502020204030204" pitchFamily="34" charset="0"/>
              </a:rPr>
              <a:t>náležitosti </a:t>
            </a:r>
            <a:r>
              <a:rPr lang="cs-CZ" altLang="cs-CZ" sz="2400" b="1" dirty="0" err="1">
                <a:latin typeface="Calibri" panose="020F0502020204030204" pitchFamily="34" charset="0"/>
                <a:cs typeface="Calibri" panose="020F0502020204030204" pitchFamily="34" charset="0"/>
              </a:rPr>
              <a:t>ZřL</a:t>
            </a:r>
            <a:r>
              <a:rPr lang="cs-CZ" altLang="cs-CZ" sz="2400" b="1" dirty="0">
                <a:latin typeface="Calibri" panose="020F0502020204030204" pitchFamily="34" charset="0"/>
                <a:cs typeface="Calibri" panose="020F0502020204030204" pitchFamily="34" charset="0"/>
              </a:rPr>
              <a:t>:</a:t>
            </a:r>
          </a:p>
          <a:p>
            <a:r>
              <a:rPr lang="cs-CZ" altLang="cs-CZ" sz="2400" dirty="0">
                <a:latin typeface="Calibri" panose="020F0502020204030204" pitchFamily="34" charset="0"/>
                <a:cs typeface="Calibri" panose="020F0502020204030204" pitchFamily="34" charset="0"/>
              </a:rPr>
              <a:t>vymezení majetku ve vlastnictví zřizovatele (svěřený majetek)</a:t>
            </a:r>
          </a:p>
          <a:p>
            <a:r>
              <a:rPr lang="cs-CZ" altLang="cs-CZ" sz="2400" dirty="0" smtClean="0">
                <a:latin typeface="Calibri" panose="020F0502020204030204" pitchFamily="34" charset="0"/>
                <a:cs typeface="Calibri" panose="020F0502020204030204" pitchFamily="34" charset="0"/>
              </a:rPr>
              <a:t>vymezení </a:t>
            </a:r>
            <a:r>
              <a:rPr lang="cs-CZ" altLang="cs-CZ" sz="2400" dirty="0">
                <a:latin typeface="Calibri" panose="020F0502020204030204" pitchFamily="34" charset="0"/>
                <a:cs typeface="Calibri" panose="020F0502020204030204" pitchFamily="34" charset="0"/>
              </a:rPr>
              <a:t>práv k nakládání s majetkem k plnění hlavního účelu </a:t>
            </a:r>
            <a:r>
              <a:rPr lang="cs-CZ" altLang="cs-CZ" sz="2400" dirty="0" smtClean="0">
                <a:latin typeface="Calibri" panose="020F0502020204030204" pitchFamily="34" charset="0"/>
                <a:cs typeface="Calibri" panose="020F0502020204030204" pitchFamily="34" charset="0"/>
              </a:rPr>
              <a:t>k </a:t>
            </a:r>
            <a:r>
              <a:rPr lang="cs-CZ" altLang="cs-CZ" sz="2400" dirty="0">
                <a:latin typeface="Calibri" panose="020F0502020204030204" pitchFamily="34" charset="0"/>
                <a:cs typeface="Calibri" panose="020F0502020204030204" pitchFamily="34" charset="0"/>
              </a:rPr>
              <a:t>němuž byla zřízena; zejména se uvedou práva a povinnosti spojené s jeho plným efektivním a ekonomicky účelným využitím, s péčí o jeho ochranu, rozvoj a zvelebení, podmínky pro jeho případnou další investiční výstavbu, dále pravidla pro výrobu a prodej zboží, pokud jsou předmětem činnosti organizace, práva a povinnosti spojená s případným pronajímáním svěřeného majetku jiným subjektům a podobně</a:t>
            </a:r>
            <a:r>
              <a:rPr lang="cs-CZ" altLang="cs-CZ" sz="2400" dirty="0" smtClean="0">
                <a:latin typeface="Calibri" panose="020F0502020204030204" pitchFamily="34" charset="0"/>
                <a:cs typeface="Calibri" panose="020F0502020204030204" pitchFamily="34" charset="0"/>
              </a:rPr>
              <a:t>,</a:t>
            </a:r>
            <a:endParaRPr lang="cs-CZ" altLang="cs-CZ"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6316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971600" y="2204864"/>
            <a:ext cx="7848872" cy="3840013"/>
          </a:xfrm>
        </p:spPr>
        <p:txBody>
          <a:bodyPr/>
          <a:lstStyle/>
          <a:p>
            <a:pPr marL="0" indent="0">
              <a:buNone/>
            </a:pPr>
            <a:r>
              <a:rPr lang="cs-CZ" altLang="cs-CZ" sz="2400" b="1" dirty="0" smtClean="0">
                <a:latin typeface="Calibri" panose="020F0502020204030204" pitchFamily="34" charset="0"/>
                <a:cs typeface="Calibri" panose="020F0502020204030204" pitchFamily="34" charset="0"/>
              </a:rPr>
              <a:t>Další povinné </a:t>
            </a:r>
            <a:r>
              <a:rPr lang="cs-CZ" altLang="cs-CZ" sz="2400" b="1" dirty="0">
                <a:latin typeface="Calibri" panose="020F0502020204030204" pitchFamily="34" charset="0"/>
                <a:cs typeface="Calibri" panose="020F0502020204030204" pitchFamily="34" charset="0"/>
              </a:rPr>
              <a:t>náležitosti </a:t>
            </a:r>
            <a:r>
              <a:rPr lang="cs-CZ" altLang="cs-CZ" sz="2400" b="1" dirty="0" err="1">
                <a:latin typeface="Calibri" panose="020F0502020204030204" pitchFamily="34" charset="0"/>
                <a:cs typeface="Calibri" panose="020F0502020204030204" pitchFamily="34" charset="0"/>
              </a:rPr>
              <a:t>ZřL</a:t>
            </a:r>
            <a:r>
              <a:rPr lang="cs-CZ" altLang="cs-CZ" sz="2400" b="1" dirty="0">
                <a:latin typeface="Calibri" panose="020F0502020204030204" pitchFamily="34" charset="0"/>
                <a:cs typeface="Calibri" panose="020F0502020204030204" pitchFamily="34" charset="0"/>
              </a:rPr>
              <a:t>:</a:t>
            </a:r>
          </a:p>
          <a:p>
            <a:r>
              <a:rPr lang="cs-CZ" altLang="cs-CZ" sz="2400" dirty="0" smtClean="0">
                <a:latin typeface="Calibri" panose="020F0502020204030204" pitchFamily="34" charset="0"/>
                <a:cs typeface="Calibri" panose="020F0502020204030204" pitchFamily="34" charset="0"/>
              </a:rPr>
              <a:t>okruhy </a:t>
            </a:r>
            <a:r>
              <a:rPr lang="cs-CZ" altLang="cs-CZ" sz="2400" dirty="0">
                <a:latin typeface="Calibri" panose="020F0502020204030204" pitchFamily="34" charset="0"/>
                <a:cs typeface="Calibri" panose="020F0502020204030204" pitchFamily="34" charset="0"/>
              </a:rPr>
              <a:t>doplňkové činnosti navazující na hlavní účel příspěvkové organizace, kterou jí zřizovatel povolí k tomu, aby mohla lépe využívat všechny své hospodářské možnosti a odbornost svých zaměstnanců; tato činnost nesmí narušovat plnění hlavního účelu organizace a sleduje se odděleně,</a:t>
            </a:r>
          </a:p>
          <a:p>
            <a:r>
              <a:rPr lang="cs-CZ" altLang="cs-CZ" sz="2400" dirty="0">
                <a:latin typeface="Calibri" panose="020F0502020204030204" pitchFamily="34" charset="0"/>
                <a:cs typeface="Calibri" panose="020F0502020204030204" pitchFamily="34" charset="0"/>
              </a:rPr>
              <a:t>vymezení doby, na kterou je organizace zřízena.</a:t>
            </a:r>
          </a:p>
          <a:p>
            <a:endParaRPr lang="ru-RU" alt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3574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115616" y="1844824"/>
            <a:ext cx="7315200" cy="715963"/>
          </a:xfrm>
        </p:spPr>
        <p:txBody>
          <a:bodyPr/>
          <a:lstStyle/>
          <a:p>
            <a:r>
              <a:rPr lang="cs-CZ" sz="3200" b="1" dirty="0" smtClean="0">
                <a:solidFill>
                  <a:srgbClr val="35759D"/>
                </a:solidFill>
                <a:latin typeface="Calibri" panose="020F0502020204030204" pitchFamily="34" charset="0"/>
                <a:cs typeface="Calibri" panose="020F0502020204030204" pitchFamily="34" charset="0"/>
              </a:rPr>
              <a:t>Majetek</a:t>
            </a:r>
            <a:endParaRPr lang="ru-RU" altLang="cs-CZ" sz="3200" dirty="0">
              <a:solidFill>
                <a:srgbClr val="35759D"/>
              </a:solidFill>
              <a:latin typeface="Calibri" panose="020F0502020204030204" pitchFamily="34" charset="0"/>
              <a:cs typeface="Calibri" panose="020F0502020204030204" pitchFamily="34" charset="0"/>
            </a:endParaRPr>
          </a:p>
        </p:txBody>
      </p:sp>
      <p:sp>
        <p:nvSpPr>
          <p:cNvPr id="17413" name="Rectangle 5"/>
          <p:cNvSpPr>
            <a:spLocks noGrp="1" noChangeArrowheads="1"/>
          </p:cNvSpPr>
          <p:nvPr>
            <p:ph idx="1"/>
          </p:nvPr>
        </p:nvSpPr>
        <p:spPr>
          <a:xfrm>
            <a:off x="1102583" y="2708920"/>
            <a:ext cx="7315200" cy="3840013"/>
          </a:xfrm>
        </p:spPr>
        <p:txBody>
          <a:bodyPr/>
          <a:lstStyle/>
          <a:p>
            <a:r>
              <a:rPr lang="pl-PL" sz="2400" dirty="0">
                <a:latin typeface="Calibri" panose="020F0502020204030204" pitchFamily="34" charset="0"/>
                <a:cs typeface="Calibri" panose="020F0502020204030204" pitchFamily="34" charset="0"/>
              </a:rPr>
              <a:t>Příspěvková organizace hospodaří se svěřeným majetkem v rozsahu stanoveném zřizovací listinou</a:t>
            </a:r>
            <a:r>
              <a:rPr lang="pl-PL" sz="2400" dirty="0" smtClean="0">
                <a:latin typeface="Calibri" panose="020F0502020204030204" pitchFamily="34" charset="0"/>
                <a:cs typeface="Calibri" panose="020F0502020204030204" pitchFamily="34" charset="0"/>
              </a:rPr>
              <a:t>.</a:t>
            </a:r>
          </a:p>
          <a:p>
            <a:pPr marL="0" indent="0">
              <a:buNone/>
            </a:pPr>
            <a:r>
              <a:rPr lang="pl-PL" sz="2400" dirty="0">
                <a:latin typeface="Calibri" panose="020F0502020204030204" pitchFamily="34" charset="0"/>
                <a:cs typeface="Calibri" panose="020F0502020204030204" pitchFamily="34" charset="0"/>
              </a:rPr>
              <a:t>	</a:t>
            </a:r>
            <a:r>
              <a:rPr lang="pl-PL" sz="2000" dirty="0" smtClean="0">
                <a:latin typeface="Calibri" panose="020F0502020204030204" pitchFamily="34" charset="0"/>
                <a:cs typeface="Calibri" panose="020F0502020204030204" pitchFamily="34" charset="0"/>
              </a:rPr>
              <a:t>(pozn. Neměly by se využívat nájemní smlouvy, příkazní 	smlouvy a výpůjčky. Výjimka majetek, kde zřizovatel čerpá 	dotace).</a:t>
            </a:r>
            <a:endParaRPr lang="pl-PL" sz="2000" dirty="0">
              <a:latin typeface="Calibri" panose="020F0502020204030204" pitchFamily="34" charset="0"/>
              <a:cs typeface="Calibri" panose="020F0502020204030204" pitchFamily="34" charset="0"/>
            </a:endParaRPr>
          </a:p>
          <a:p>
            <a:r>
              <a:rPr lang="pl-PL" sz="2400" dirty="0">
                <a:latin typeface="Calibri" panose="020F0502020204030204" pitchFamily="34" charset="0"/>
                <a:cs typeface="Calibri" panose="020F0502020204030204" pitchFamily="34" charset="0"/>
              </a:rPr>
              <a:t>Příspěvková organizace nabývá majetek pro svého zřizovatele, nestanoví-li zákon jinak. Zřizovatel může stanovit, ve kterých případech je k nabytí takového majetku třeba jeho předchozí písemný souhlas.</a:t>
            </a:r>
          </a:p>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7647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115616" y="1844824"/>
            <a:ext cx="7315200" cy="715963"/>
          </a:xfrm>
        </p:spPr>
        <p:txBody>
          <a:bodyPr/>
          <a:lstStyle/>
          <a:p>
            <a:r>
              <a:rPr lang="cs-CZ" sz="3200" b="1" dirty="0" smtClean="0">
                <a:solidFill>
                  <a:srgbClr val="35759D"/>
                </a:solidFill>
                <a:latin typeface="Calibri" panose="020F0502020204030204" pitchFamily="34" charset="0"/>
                <a:cs typeface="Calibri" panose="020F0502020204030204" pitchFamily="34" charset="0"/>
              </a:rPr>
              <a:t>Nabývání m</a:t>
            </a:r>
            <a:r>
              <a:rPr lang="cs-CZ" sz="3200" b="1" dirty="0" smtClean="0">
                <a:solidFill>
                  <a:srgbClr val="35759D"/>
                </a:solidFill>
                <a:latin typeface="Calibri" panose="020F0502020204030204" pitchFamily="34" charset="0"/>
                <a:cs typeface="Calibri" panose="020F0502020204030204" pitchFamily="34" charset="0"/>
              </a:rPr>
              <a:t>ajetku</a:t>
            </a:r>
            <a:endParaRPr lang="ru-RU" altLang="cs-CZ" sz="3200" dirty="0">
              <a:solidFill>
                <a:srgbClr val="35759D"/>
              </a:solidFill>
              <a:latin typeface="Calibri" panose="020F0502020204030204" pitchFamily="34" charset="0"/>
              <a:cs typeface="Calibri" panose="020F0502020204030204" pitchFamily="34" charset="0"/>
            </a:endParaRPr>
          </a:p>
        </p:txBody>
      </p:sp>
      <p:sp>
        <p:nvSpPr>
          <p:cNvPr id="17413" name="Rectangle 5"/>
          <p:cNvSpPr>
            <a:spLocks noGrp="1" noChangeArrowheads="1"/>
          </p:cNvSpPr>
          <p:nvPr>
            <p:ph idx="1"/>
          </p:nvPr>
        </p:nvSpPr>
        <p:spPr>
          <a:xfrm>
            <a:off x="1102583" y="2708920"/>
            <a:ext cx="7315200" cy="3840013"/>
          </a:xfrm>
        </p:spPr>
        <p:txBody>
          <a:bodyPr/>
          <a:lstStyle/>
          <a:p>
            <a:pPr marL="0" indent="0">
              <a:buNone/>
            </a:pPr>
            <a:r>
              <a:rPr lang="cs-CZ" sz="2400" dirty="0" smtClean="0">
                <a:latin typeface="Calibri" panose="020F0502020204030204" pitchFamily="34" charset="0"/>
                <a:cs typeface="Calibri" panose="020F0502020204030204" pitchFamily="34" charset="0"/>
              </a:rPr>
              <a:t>PO </a:t>
            </a:r>
            <a:r>
              <a:rPr lang="cs-CZ" sz="2400" dirty="0">
                <a:latin typeface="Calibri" panose="020F0502020204030204" pitchFamily="34" charset="0"/>
                <a:cs typeface="Calibri" panose="020F0502020204030204" pitchFamily="34" charset="0"/>
              </a:rPr>
              <a:t>může do svého vlastnictví  nabýt pouze majetek potřebný k výkonu činnosti, pro kterou byla zřízena, a to</a:t>
            </a:r>
          </a:p>
          <a:p>
            <a:pPr marL="457200" indent="-457200">
              <a:buFont typeface="+mj-lt"/>
              <a:buAutoNum type="alphaLcParenR"/>
            </a:pPr>
            <a:r>
              <a:rPr lang="cs-CZ" sz="2400" b="1" dirty="0" smtClean="0">
                <a:latin typeface="Calibri" panose="020F0502020204030204" pitchFamily="34" charset="0"/>
                <a:cs typeface="Calibri" panose="020F0502020204030204" pitchFamily="34" charset="0"/>
              </a:rPr>
              <a:t>bezúplatným </a:t>
            </a:r>
            <a:r>
              <a:rPr lang="cs-CZ" sz="2400" b="1" dirty="0">
                <a:latin typeface="Calibri" panose="020F0502020204030204" pitchFamily="34" charset="0"/>
                <a:cs typeface="Calibri" panose="020F0502020204030204" pitchFamily="34" charset="0"/>
              </a:rPr>
              <a:t>převodem </a:t>
            </a:r>
            <a:r>
              <a:rPr lang="cs-CZ" sz="2400" dirty="0">
                <a:latin typeface="Calibri" panose="020F0502020204030204" pitchFamily="34" charset="0"/>
                <a:cs typeface="Calibri" panose="020F0502020204030204" pitchFamily="34" charset="0"/>
              </a:rPr>
              <a:t>od svého zřizovatele,</a:t>
            </a:r>
          </a:p>
          <a:p>
            <a:pPr marL="457200" indent="-457200">
              <a:buFont typeface="+mj-lt"/>
              <a:buAutoNum type="alphaLcParenR"/>
            </a:pPr>
            <a:r>
              <a:rPr lang="cs-CZ" sz="2400" b="1" dirty="0" smtClean="0">
                <a:latin typeface="Calibri" panose="020F0502020204030204" pitchFamily="34" charset="0"/>
                <a:cs typeface="Calibri" panose="020F0502020204030204" pitchFamily="34" charset="0"/>
              </a:rPr>
              <a:t>darem</a:t>
            </a:r>
            <a:r>
              <a:rPr lang="cs-CZ" sz="2400" dirty="0" smtClean="0">
                <a:latin typeface="Calibri" panose="020F0502020204030204" pitchFamily="34" charset="0"/>
                <a:cs typeface="Calibri" panose="020F0502020204030204" pitchFamily="34" charset="0"/>
              </a:rPr>
              <a:t> </a:t>
            </a:r>
            <a:r>
              <a:rPr lang="cs-CZ" sz="2400" dirty="0">
                <a:latin typeface="Calibri" panose="020F0502020204030204" pitchFamily="34" charset="0"/>
                <a:cs typeface="Calibri" panose="020F0502020204030204" pitchFamily="34" charset="0"/>
              </a:rPr>
              <a:t>s předchozím písemným souhlasem zřizovatele,</a:t>
            </a:r>
          </a:p>
          <a:p>
            <a:pPr marL="457200" indent="-457200">
              <a:buFont typeface="+mj-lt"/>
              <a:buAutoNum type="alphaLcParenR"/>
            </a:pPr>
            <a:r>
              <a:rPr lang="cs-CZ" sz="2400" b="1" dirty="0" smtClean="0">
                <a:latin typeface="Calibri" panose="020F0502020204030204" pitchFamily="34" charset="0"/>
                <a:cs typeface="Calibri" panose="020F0502020204030204" pitchFamily="34" charset="0"/>
              </a:rPr>
              <a:t>děděním</a:t>
            </a:r>
            <a:r>
              <a:rPr lang="cs-CZ" sz="2400" dirty="0">
                <a:latin typeface="Calibri" panose="020F0502020204030204" pitchFamily="34" charset="0"/>
                <a:cs typeface="Calibri" panose="020F0502020204030204" pitchFamily="34" charset="0"/>
              </a:rPr>
              <a:t>; bez předchozího písemného souhlasu zřizovatele je příspěvková organizace povinna dědictví odmítnout, nebo</a:t>
            </a:r>
          </a:p>
          <a:p>
            <a:pPr marL="457200" indent="-457200">
              <a:buFont typeface="+mj-lt"/>
              <a:buAutoNum type="alphaLcParenR"/>
            </a:pPr>
            <a:r>
              <a:rPr lang="cs-CZ" sz="2400" b="1" dirty="0" smtClean="0">
                <a:latin typeface="Calibri" panose="020F0502020204030204" pitchFamily="34" charset="0"/>
                <a:cs typeface="Calibri" panose="020F0502020204030204" pitchFamily="34" charset="0"/>
              </a:rPr>
              <a:t>jiným </a:t>
            </a:r>
            <a:r>
              <a:rPr lang="cs-CZ" sz="2400" b="1" dirty="0">
                <a:latin typeface="Calibri" panose="020F0502020204030204" pitchFamily="34" charset="0"/>
                <a:cs typeface="Calibri" panose="020F0502020204030204" pitchFamily="34" charset="0"/>
              </a:rPr>
              <a:t>způsobem </a:t>
            </a:r>
            <a:r>
              <a:rPr lang="cs-CZ" sz="2400" dirty="0">
                <a:latin typeface="Calibri" panose="020F0502020204030204" pitchFamily="34" charset="0"/>
                <a:cs typeface="Calibri" panose="020F0502020204030204" pitchFamily="34" charset="0"/>
              </a:rPr>
              <a:t>na základě rozhodnutí zřizovatele.</a:t>
            </a:r>
          </a:p>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9071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pPr marL="0" indent="0">
              <a:buNone/>
            </a:pPr>
            <a:r>
              <a:rPr lang="cs-CZ" sz="2400" dirty="0">
                <a:latin typeface="Calibri" panose="020F0502020204030204" pitchFamily="34" charset="0"/>
                <a:cs typeface="Calibri" panose="020F0502020204030204" pitchFamily="34" charset="0"/>
              </a:rPr>
              <a:t>Pokud se stane majetek, který příspěvková organizace nabyla do svého vlastnictví pro ni </a:t>
            </a:r>
            <a:r>
              <a:rPr lang="cs-CZ" sz="2400" b="1" dirty="0">
                <a:latin typeface="Calibri" panose="020F0502020204030204" pitchFamily="34" charset="0"/>
                <a:cs typeface="Calibri" panose="020F0502020204030204" pitchFamily="34" charset="0"/>
              </a:rPr>
              <a:t>trvale nepotřebný</a:t>
            </a:r>
            <a:r>
              <a:rPr lang="cs-CZ" sz="2400" dirty="0">
                <a:latin typeface="Calibri" panose="020F0502020204030204" pitchFamily="34" charset="0"/>
                <a:cs typeface="Calibri" panose="020F0502020204030204" pitchFamily="34" charset="0"/>
              </a:rPr>
              <a:t>, </a:t>
            </a:r>
            <a:r>
              <a:rPr lang="cs-CZ" sz="2400" b="1" dirty="0">
                <a:solidFill>
                  <a:srgbClr val="35759D"/>
                </a:solidFill>
                <a:latin typeface="Calibri" panose="020F0502020204030204" pitchFamily="34" charset="0"/>
                <a:cs typeface="Calibri" panose="020F0502020204030204" pitchFamily="34" charset="0"/>
              </a:rPr>
              <a:t>nabídne ho přednostně bezúplatně zřizovateli</a:t>
            </a:r>
            <a:r>
              <a:rPr lang="cs-CZ" sz="2400" dirty="0">
                <a:latin typeface="Calibri" panose="020F0502020204030204" pitchFamily="34" charset="0"/>
                <a:cs typeface="Calibri" panose="020F0502020204030204" pitchFamily="34" charset="0"/>
              </a:rPr>
              <a:t>. </a:t>
            </a:r>
          </a:p>
          <a:p>
            <a:pPr marL="0" indent="0">
              <a:buNone/>
            </a:pPr>
            <a:r>
              <a:rPr lang="cs-CZ" sz="2400" dirty="0">
                <a:latin typeface="Calibri" panose="020F0502020204030204" pitchFamily="34" charset="0"/>
                <a:cs typeface="Calibri" panose="020F0502020204030204" pitchFamily="34" charset="0"/>
              </a:rPr>
              <a:t>Nepřijme-li zřizovatel písemnou nabídku, může příspěvková organizace po jeho předchozím písemném souhlasu majetek převést do vlastnictví jiné osoby za podmínek stanovených zřizovatelem.</a:t>
            </a:r>
          </a:p>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9096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5488259" y="836712"/>
            <a:ext cx="3672408" cy="715963"/>
          </a:xfrm>
        </p:spPr>
        <p:txBody>
          <a:bodyPr/>
          <a:lstStyle/>
          <a:p>
            <a:r>
              <a:rPr lang="cs-CZ" altLang="cs-CZ" sz="3600" b="1" dirty="0" smtClean="0">
                <a:solidFill>
                  <a:schemeClr val="bg1"/>
                </a:solidFill>
                <a:latin typeface="Calibri" panose="020F0502020204030204" pitchFamily="34" charset="0"/>
                <a:cs typeface="Calibri" panose="020F0502020204030204" pitchFamily="34" charset="0"/>
              </a:rPr>
              <a:t>Průběh semináře</a:t>
            </a:r>
            <a:endParaRPr lang="ru-RU" altLang="cs-CZ" sz="3600" b="1" dirty="0">
              <a:solidFill>
                <a:schemeClr val="bg1"/>
              </a:solidFill>
              <a:latin typeface="Calibri" panose="020F0502020204030204" pitchFamily="34" charset="0"/>
              <a:cs typeface="Calibri" panose="020F0502020204030204" pitchFamily="34" charset="0"/>
            </a:endParaRPr>
          </a:p>
        </p:txBody>
      </p:sp>
      <p:sp>
        <p:nvSpPr>
          <p:cNvPr id="17413" name="Rectangle 5"/>
          <p:cNvSpPr>
            <a:spLocks noGrp="1" noChangeArrowheads="1"/>
          </p:cNvSpPr>
          <p:nvPr>
            <p:ph sz="half" idx="1"/>
          </p:nvPr>
        </p:nvSpPr>
        <p:spPr>
          <a:xfrm>
            <a:off x="683568" y="2133600"/>
            <a:ext cx="3581400" cy="4267200"/>
          </a:xfrm>
        </p:spPr>
        <p:txBody>
          <a:bodyPr/>
          <a:lstStyle/>
          <a:p>
            <a:pPr marL="0" indent="0">
              <a:buNone/>
            </a:pPr>
            <a:r>
              <a:rPr lang="cs-CZ" sz="1600" b="1" dirty="0" smtClean="0">
                <a:latin typeface="Calibri" panose="020F0502020204030204" pitchFamily="34" charset="0"/>
                <a:cs typeface="Calibri" panose="020F0502020204030204" pitchFamily="34" charset="0"/>
              </a:rPr>
              <a:t>Realizace</a:t>
            </a:r>
            <a:r>
              <a:rPr lang="cs-CZ" sz="1400" dirty="0" smtClean="0">
                <a:latin typeface="Calibri" panose="020F0502020204030204" pitchFamily="34" charset="0"/>
                <a:cs typeface="Calibri" panose="020F0502020204030204" pitchFamily="34" charset="0"/>
              </a:rPr>
              <a:t>						</a:t>
            </a:r>
          </a:p>
          <a:p>
            <a:r>
              <a:rPr lang="cs-CZ" sz="1400" dirty="0" smtClean="0">
                <a:latin typeface="Calibri" panose="020F0502020204030204" pitchFamily="34" charset="0"/>
                <a:cs typeface="Calibri" panose="020F0502020204030204" pitchFamily="34" charset="0"/>
              </a:rPr>
              <a:t>08,30 – 09,00 	přihlášení účastníků</a:t>
            </a:r>
            <a:r>
              <a:rPr lang="cs-CZ" sz="1400" dirty="0">
                <a:latin typeface="Calibri" panose="020F0502020204030204" pitchFamily="34" charset="0"/>
                <a:cs typeface="Calibri" panose="020F0502020204030204" pitchFamily="34" charset="0"/>
              </a:rPr>
              <a:t> </a:t>
            </a:r>
            <a:endParaRPr lang="cs-CZ" sz="1400" dirty="0" smtClean="0">
              <a:latin typeface="Calibri" panose="020F0502020204030204" pitchFamily="34" charset="0"/>
              <a:cs typeface="Calibri" panose="020F0502020204030204" pitchFamily="34" charset="0"/>
            </a:endParaRPr>
          </a:p>
          <a:p>
            <a:r>
              <a:rPr lang="cs-CZ" sz="1400" dirty="0" smtClean="0">
                <a:latin typeface="Calibri" panose="020F0502020204030204" pitchFamily="34" charset="0"/>
                <a:cs typeface="Calibri" panose="020F0502020204030204" pitchFamily="34" charset="0"/>
              </a:rPr>
              <a:t>09,00 – 09,45 	</a:t>
            </a:r>
            <a:r>
              <a:rPr lang="cs-CZ" sz="1400" b="1" dirty="0" smtClean="0">
                <a:latin typeface="Calibri" panose="020F0502020204030204" pitchFamily="34" charset="0"/>
                <a:cs typeface="Calibri" panose="020F0502020204030204" pitchFamily="34" charset="0"/>
              </a:rPr>
              <a:t>první část	(1)</a:t>
            </a:r>
          </a:p>
          <a:p>
            <a:r>
              <a:rPr lang="cs-CZ" sz="1400" dirty="0" smtClean="0">
                <a:latin typeface="Calibri" panose="020F0502020204030204" pitchFamily="34" charset="0"/>
                <a:cs typeface="Calibri" panose="020F0502020204030204" pitchFamily="34" charset="0"/>
              </a:rPr>
              <a:t>09,45 – 10,00	přestávka</a:t>
            </a:r>
          </a:p>
          <a:p>
            <a:r>
              <a:rPr lang="cs-CZ" sz="1400" dirty="0" smtClean="0">
                <a:latin typeface="Calibri" panose="020F0502020204030204" pitchFamily="34" charset="0"/>
                <a:cs typeface="Calibri" panose="020F0502020204030204" pitchFamily="34" charset="0"/>
              </a:rPr>
              <a:t>10,00 – 10,45	</a:t>
            </a:r>
            <a:r>
              <a:rPr lang="cs-CZ" sz="1400" b="1" dirty="0" smtClean="0">
                <a:latin typeface="Calibri" panose="020F0502020204030204" pitchFamily="34" charset="0"/>
                <a:cs typeface="Calibri" panose="020F0502020204030204" pitchFamily="34" charset="0"/>
              </a:rPr>
              <a:t>druhá část</a:t>
            </a:r>
            <a:r>
              <a:rPr lang="cs-CZ" sz="1400" dirty="0" smtClean="0">
                <a:latin typeface="Calibri" panose="020F0502020204030204" pitchFamily="34" charset="0"/>
                <a:cs typeface="Calibri" panose="020F0502020204030204" pitchFamily="34" charset="0"/>
              </a:rPr>
              <a:t>	</a:t>
            </a:r>
            <a:r>
              <a:rPr lang="cs-CZ" sz="1400" b="1" dirty="0" smtClean="0">
                <a:latin typeface="Calibri" panose="020F0502020204030204" pitchFamily="34" charset="0"/>
                <a:cs typeface="Calibri" panose="020F0502020204030204" pitchFamily="34" charset="0"/>
              </a:rPr>
              <a:t>(2)</a:t>
            </a:r>
            <a:endParaRPr lang="cs-CZ" sz="1400" b="1" dirty="0">
              <a:latin typeface="Calibri" panose="020F0502020204030204" pitchFamily="34" charset="0"/>
              <a:cs typeface="Calibri" panose="020F0502020204030204" pitchFamily="34" charset="0"/>
            </a:endParaRPr>
          </a:p>
          <a:p>
            <a:r>
              <a:rPr lang="cs-CZ" sz="1400" dirty="0" smtClean="0">
                <a:latin typeface="Calibri" panose="020F0502020204030204" pitchFamily="34" charset="0"/>
                <a:cs typeface="Calibri" panose="020F0502020204030204" pitchFamily="34" charset="0"/>
              </a:rPr>
              <a:t>10,45 – 11,00	přestávka	</a:t>
            </a:r>
            <a:endParaRPr lang="cs-CZ" sz="1400" dirty="0">
              <a:latin typeface="Calibri" panose="020F0502020204030204" pitchFamily="34" charset="0"/>
              <a:cs typeface="Calibri" panose="020F0502020204030204" pitchFamily="34" charset="0"/>
            </a:endParaRPr>
          </a:p>
          <a:p>
            <a:r>
              <a:rPr lang="cs-CZ" sz="1400" dirty="0" smtClean="0">
                <a:latin typeface="Calibri" panose="020F0502020204030204" pitchFamily="34" charset="0"/>
                <a:cs typeface="Calibri" panose="020F0502020204030204" pitchFamily="34" charset="0"/>
              </a:rPr>
              <a:t>11,00 – 11,45	</a:t>
            </a:r>
            <a:r>
              <a:rPr lang="cs-CZ" sz="1400" b="1" dirty="0" smtClean="0">
                <a:latin typeface="Calibri" panose="020F0502020204030204" pitchFamily="34" charset="0"/>
                <a:cs typeface="Calibri" panose="020F0502020204030204" pitchFamily="34" charset="0"/>
              </a:rPr>
              <a:t>třetí část	(3)</a:t>
            </a:r>
          </a:p>
          <a:p>
            <a:r>
              <a:rPr lang="cs-CZ" sz="1400" dirty="0" smtClean="0">
                <a:latin typeface="Calibri" panose="020F0502020204030204" pitchFamily="34" charset="0"/>
                <a:cs typeface="Calibri" panose="020F0502020204030204" pitchFamily="34" charset="0"/>
              </a:rPr>
              <a:t>11,45 – 12,00	přestávka</a:t>
            </a:r>
          </a:p>
          <a:p>
            <a:r>
              <a:rPr lang="cs-CZ" sz="1400" dirty="0" smtClean="0">
                <a:latin typeface="Calibri" panose="020F0502020204030204" pitchFamily="34" charset="0"/>
                <a:cs typeface="Calibri" panose="020F0502020204030204" pitchFamily="34" charset="0"/>
              </a:rPr>
              <a:t>12,00 – 12,45	</a:t>
            </a:r>
            <a:r>
              <a:rPr lang="cs-CZ" sz="1400" b="1" dirty="0" smtClean="0">
                <a:latin typeface="Calibri" panose="020F0502020204030204" pitchFamily="34" charset="0"/>
                <a:cs typeface="Calibri" panose="020F0502020204030204" pitchFamily="34" charset="0"/>
              </a:rPr>
              <a:t>čtvrtá část   	</a:t>
            </a:r>
            <a:r>
              <a:rPr lang="cs-CZ" sz="1200" b="1" dirty="0" smtClean="0">
                <a:latin typeface="Calibri" panose="020F0502020204030204" pitchFamily="34" charset="0"/>
                <a:cs typeface="Calibri" panose="020F0502020204030204" pitchFamily="34" charset="0"/>
              </a:rPr>
              <a:t>(4)</a:t>
            </a:r>
            <a:endParaRPr lang="cs-CZ" sz="1400" b="1" dirty="0" smtClean="0">
              <a:latin typeface="Calibri" panose="020F0502020204030204" pitchFamily="34" charset="0"/>
              <a:cs typeface="Calibri" panose="020F0502020204030204" pitchFamily="34" charset="0"/>
            </a:endParaRPr>
          </a:p>
          <a:p>
            <a:endParaRPr lang="cs-CZ" sz="1400" b="1" dirty="0">
              <a:latin typeface="Calibri" panose="020F0502020204030204" pitchFamily="34" charset="0"/>
              <a:cs typeface="Calibri" panose="020F0502020204030204" pitchFamily="34" charset="0"/>
            </a:endParaRPr>
          </a:p>
          <a:p>
            <a:pPr marL="0" indent="0">
              <a:buNone/>
            </a:pPr>
            <a:r>
              <a:rPr lang="cs-CZ" sz="1600" b="1" dirty="0" smtClean="0">
                <a:solidFill>
                  <a:srgbClr val="35759D"/>
                </a:solidFill>
                <a:latin typeface="Calibri" panose="020F0502020204030204" pitchFamily="34" charset="0"/>
                <a:cs typeface="Calibri" panose="020F0502020204030204" pitchFamily="34" charset="0"/>
              </a:rPr>
              <a:t>Dotazy v průběhu semináře do </a:t>
            </a:r>
            <a:r>
              <a:rPr lang="cs-CZ" sz="1600" b="1" dirty="0" err="1" smtClean="0">
                <a:solidFill>
                  <a:srgbClr val="35759D"/>
                </a:solidFill>
                <a:latin typeface="Calibri" panose="020F0502020204030204" pitchFamily="34" charset="0"/>
                <a:cs typeface="Calibri" panose="020F0502020204030204" pitchFamily="34" charset="0"/>
              </a:rPr>
              <a:t>CHATu</a:t>
            </a:r>
            <a:r>
              <a:rPr lang="cs-CZ" sz="1600" b="1" dirty="0" smtClean="0">
                <a:solidFill>
                  <a:srgbClr val="35759D"/>
                </a:solidFill>
                <a:latin typeface="Calibri" panose="020F0502020204030204" pitchFamily="34" charset="0"/>
                <a:cs typeface="Calibri" panose="020F0502020204030204" pitchFamily="34" charset="0"/>
              </a:rPr>
              <a:t>.</a:t>
            </a:r>
            <a:r>
              <a:rPr lang="cs-CZ" sz="1200" b="1" dirty="0" smtClean="0">
                <a:latin typeface="Calibri" panose="020F0502020204030204" pitchFamily="34" charset="0"/>
                <a:cs typeface="Calibri" panose="020F0502020204030204" pitchFamily="34" charset="0"/>
              </a:rPr>
              <a:t>	</a:t>
            </a:r>
            <a:r>
              <a:rPr lang="cs-CZ" sz="1200" dirty="0" smtClean="0">
                <a:latin typeface="Calibri" panose="020F0502020204030204" pitchFamily="34" charset="0"/>
                <a:cs typeface="Calibri" panose="020F0502020204030204" pitchFamily="34" charset="0"/>
              </a:rPr>
              <a:t>	</a:t>
            </a:r>
            <a:endParaRPr lang="cs-CZ" altLang="cs-CZ" sz="1200" dirty="0" smtClean="0">
              <a:latin typeface="Calibri" panose="020F0502020204030204" pitchFamily="34" charset="0"/>
              <a:cs typeface="Calibri" panose="020F0502020204030204" pitchFamily="34" charset="0"/>
            </a:endParaRPr>
          </a:p>
        </p:txBody>
      </p:sp>
      <p:sp>
        <p:nvSpPr>
          <p:cNvPr id="2" name="Zástupný symbol pro obsah 1"/>
          <p:cNvSpPr>
            <a:spLocks noGrp="1"/>
          </p:cNvSpPr>
          <p:nvPr>
            <p:ph sz="half" idx="2"/>
          </p:nvPr>
        </p:nvSpPr>
        <p:spPr>
          <a:xfrm>
            <a:off x="4427984" y="2133600"/>
            <a:ext cx="4392488" cy="4267200"/>
          </a:xfrm>
        </p:spPr>
        <p:txBody>
          <a:bodyPr/>
          <a:lstStyle/>
          <a:p>
            <a:pPr marL="0" indent="0">
              <a:buNone/>
            </a:pPr>
            <a:r>
              <a:rPr lang="cs-CZ" sz="1600" b="1" dirty="0" smtClean="0">
                <a:latin typeface="Calibri" panose="020F0502020204030204" pitchFamily="34" charset="0"/>
                <a:cs typeface="Calibri" panose="020F0502020204030204" pitchFamily="34" charset="0"/>
              </a:rPr>
              <a:t>Alternativa</a:t>
            </a:r>
          </a:p>
          <a:p>
            <a:pPr marL="0" indent="0">
              <a:buNone/>
            </a:pPr>
            <a:endParaRPr lang="cs-CZ" sz="1400" b="1" dirty="0">
              <a:latin typeface="Calibri" panose="020F0502020204030204" pitchFamily="34" charset="0"/>
              <a:cs typeface="Calibri" panose="020F0502020204030204" pitchFamily="34" charset="0"/>
            </a:endParaRPr>
          </a:p>
          <a:p>
            <a:r>
              <a:rPr lang="cs-CZ" sz="1400" dirty="0">
                <a:latin typeface="Calibri" panose="020F0502020204030204" pitchFamily="34" charset="0"/>
                <a:cs typeface="Calibri" panose="020F0502020204030204" pitchFamily="34" charset="0"/>
              </a:rPr>
              <a:t>08,30 – 09,00 	</a:t>
            </a:r>
            <a:r>
              <a:rPr lang="cs-CZ" sz="1400" dirty="0" smtClean="0">
                <a:latin typeface="Calibri" panose="020F0502020204030204" pitchFamily="34" charset="0"/>
                <a:cs typeface="Calibri" panose="020F0502020204030204" pitchFamily="34" charset="0"/>
              </a:rPr>
              <a:t>přihlášení účastníků</a:t>
            </a:r>
          </a:p>
          <a:p>
            <a:r>
              <a:rPr lang="cs-CZ" sz="1400" dirty="0">
                <a:latin typeface="Calibri" panose="020F0502020204030204" pitchFamily="34" charset="0"/>
                <a:cs typeface="Calibri" panose="020F0502020204030204" pitchFamily="34" charset="0"/>
              </a:rPr>
              <a:t>09,00 – 10,30 	</a:t>
            </a:r>
            <a:r>
              <a:rPr lang="cs-CZ" sz="1400" b="1" dirty="0" smtClean="0">
                <a:latin typeface="Calibri" panose="020F0502020204030204" pitchFamily="34" charset="0"/>
                <a:cs typeface="Calibri" panose="020F0502020204030204" pitchFamily="34" charset="0"/>
              </a:rPr>
              <a:t>první </a:t>
            </a:r>
            <a:r>
              <a:rPr lang="cs-CZ" sz="1400" b="1" dirty="0">
                <a:latin typeface="Calibri" panose="020F0502020204030204" pitchFamily="34" charset="0"/>
                <a:cs typeface="Calibri" panose="020F0502020204030204" pitchFamily="34" charset="0"/>
              </a:rPr>
              <a:t>a druhá </a:t>
            </a:r>
            <a:r>
              <a:rPr lang="cs-CZ" sz="1400" b="1" dirty="0" smtClean="0">
                <a:latin typeface="Calibri" panose="020F0502020204030204" pitchFamily="34" charset="0"/>
                <a:cs typeface="Calibri" panose="020F0502020204030204" pitchFamily="34" charset="0"/>
              </a:rPr>
              <a:t>část   	(</a:t>
            </a:r>
            <a:r>
              <a:rPr lang="cs-CZ" sz="1400" b="1" dirty="0" smtClean="0">
                <a:latin typeface="Calibri" panose="020F0502020204030204" pitchFamily="34" charset="0"/>
                <a:cs typeface="Calibri" panose="020F0502020204030204" pitchFamily="34" charset="0"/>
              </a:rPr>
              <a:t>1,2)</a:t>
            </a:r>
            <a:endParaRPr lang="cs-CZ" sz="1400" b="1" dirty="0" smtClean="0">
              <a:latin typeface="Calibri" panose="020F0502020204030204" pitchFamily="34" charset="0"/>
              <a:cs typeface="Calibri" panose="020F0502020204030204" pitchFamily="34" charset="0"/>
            </a:endParaRPr>
          </a:p>
          <a:p>
            <a:r>
              <a:rPr lang="cs-CZ" sz="1400" dirty="0">
                <a:latin typeface="Calibri" panose="020F0502020204030204" pitchFamily="34" charset="0"/>
                <a:cs typeface="Calibri" panose="020F0502020204030204" pitchFamily="34" charset="0"/>
              </a:rPr>
              <a:t>10,30 – 10,40	</a:t>
            </a:r>
            <a:r>
              <a:rPr lang="cs-CZ" sz="1400" dirty="0" smtClean="0">
                <a:latin typeface="Calibri" panose="020F0502020204030204" pitchFamily="34" charset="0"/>
                <a:cs typeface="Calibri" panose="020F0502020204030204" pitchFamily="34" charset="0"/>
              </a:rPr>
              <a:t>přestávka</a:t>
            </a:r>
          </a:p>
          <a:p>
            <a:r>
              <a:rPr lang="cs-CZ" sz="1400" dirty="0">
                <a:latin typeface="Calibri" panose="020F0502020204030204" pitchFamily="34" charset="0"/>
                <a:cs typeface="Calibri" panose="020F0502020204030204" pitchFamily="34" charset="0"/>
              </a:rPr>
              <a:t>10,40 – </a:t>
            </a:r>
            <a:r>
              <a:rPr lang="cs-CZ" sz="1400" dirty="0" smtClean="0">
                <a:latin typeface="Calibri" panose="020F0502020204030204" pitchFamily="34" charset="0"/>
                <a:cs typeface="Calibri" panose="020F0502020204030204" pitchFamily="34" charset="0"/>
              </a:rPr>
              <a:t>12,00</a:t>
            </a:r>
            <a:r>
              <a:rPr lang="cs-CZ" sz="1400" dirty="0">
                <a:latin typeface="Calibri" panose="020F0502020204030204" pitchFamily="34" charset="0"/>
                <a:cs typeface="Calibri" panose="020F0502020204030204" pitchFamily="34" charset="0"/>
              </a:rPr>
              <a:t>	</a:t>
            </a:r>
            <a:r>
              <a:rPr lang="cs-CZ" sz="1400" b="1" dirty="0" smtClean="0">
                <a:latin typeface="Calibri" panose="020F0502020204030204" pitchFamily="34" charset="0"/>
                <a:cs typeface="Calibri" panose="020F0502020204030204" pitchFamily="34" charset="0"/>
              </a:rPr>
              <a:t>třetí </a:t>
            </a:r>
            <a:r>
              <a:rPr lang="cs-CZ" sz="1400" b="1" dirty="0">
                <a:latin typeface="Calibri" panose="020F0502020204030204" pitchFamily="34" charset="0"/>
                <a:cs typeface="Calibri" panose="020F0502020204030204" pitchFamily="34" charset="0"/>
              </a:rPr>
              <a:t>a čtvrtá </a:t>
            </a:r>
            <a:r>
              <a:rPr lang="cs-CZ" sz="1400" b="1" dirty="0" smtClean="0">
                <a:latin typeface="Calibri" panose="020F0502020204030204" pitchFamily="34" charset="0"/>
                <a:cs typeface="Calibri" panose="020F0502020204030204" pitchFamily="34" charset="0"/>
              </a:rPr>
              <a:t>část	</a:t>
            </a:r>
            <a:r>
              <a:rPr lang="cs-CZ" sz="1400" b="1" dirty="0" smtClean="0">
                <a:latin typeface="Calibri" panose="020F0502020204030204" pitchFamily="34" charset="0"/>
                <a:cs typeface="Calibri" panose="020F0502020204030204" pitchFamily="34" charset="0"/>
              </a:rPr>
              <a:t>(3,4)</a:t>
            </a:r>
            <a:endParaRPr lang="cs-CZ" sz="1400" b="1" dirty="0" smtClean="0">
              <a:latin typeface="Calibri" panose="020F0502020204030204" pitchFamily="34" charset="0"/>
              <a:cs typeface="Calibri" panose="020F0502020204030204" pitchFamily="34" charset="0"/>
            </a:endParaRPr>
          </a:p>
          <a:p>
            <a:pPr marL="0" indent="0">
              <a:buNone/>
            </a:pPr>
            <a:endParaRPr lang="cs-CZ" sz="1600" b="1" dirty="0" smtClean="0">
              <a:solidFill>
                <a:srgbClr val="B92D14"/>
              </a:solidFill>
              <a:latin typeface="Calibri" panose="020F0502020204030204" pitchFamily="34" charset="0"/>
              <a:cs typeface="Calibri" panose="020F0502020204030204" pitchFamily="34" charset="0"/>
            </a:endParaRPr>
          </a:p>
          <a:p>
            <a:pPr marL="0" indent="0">
              <a:buNone/>
            </a:pPr>
            <a:r>
              <a:rPr lang="cs-CZ" sz="1600" b="1" dirty="0" smtClean="0">
                <a:solidFill>
                  <a:srgbClr val="B92D14"/>
                </a:solidFill>
                <a:latin typeface="Calibri" panose="020F0502020204030204" pitchFamily="34" charset="0"/>
                <a:cs typeface="Calibri" panose="020F0502020204030204" pitchFamily="34" charset="0"/>
              </a:rPr>
              <a:t>SENINÁŘ NENÍ AKREDITOVÁN</a:t>
            </a:r>
          </a:p>
          <a:p>
            <a:pPr marL="0" indent="0">
              <a:buNone/>
            </a:pPr>
            <a:endParaRPr lang="cs-CZ" sz="1600" b="1" dirty="0">
              <a:solidFill>
                <a:srgbClr val="B92D14"/>
              </a:solidFill>
              <a:latin typeface="Calibri" panose="020F0502020204030204" pitchFamily="34" charset="0"/>
              <a:cs typeface="Calibri" panose="020F0502020204030204" pitchFamily="34" charset="0"/>
            </a:endParaRPr>
          </a:p>
          <a:p>
            <a:pPr marL="0" indent="0">
              <a:buNone/>
            </a:pPr>
            <a:r>
              <a:rPr lang="cs-CZ" sz="1600" b="1" dirty="0" smtClean="0">
                <a:solidFill>
                  <a:srgbClr val="B92D14"/>
                </a:solidFill>
                <a:latin typeface="Calibri" panose="020F0502020204030204" pitchFamily="34" charset="0"/>
                <a:cs typeface="Calibri" panose="020F0502020204030204" pitchFamily="34" charset="0"/>
              </a:rPr>
              <a:t>Podmínky </a:t>
            </a:r>
            <a:r>
              <a:rPr lang="cs-CZ" sz="1600" b="1" dirty="0" smtClean="0">
                <a:solidFill>
                  <a:srgbClr val="B92D14"/>
                </a:solidFill>
                <a:latin typeface="Calibri" panose="020F0502020204030204" pitchFamily="34" charset="0"/>
                <a:cs typeface="Calibri" panose="020F0502020204030204" pitchFamily="34" charset="0"/>
              </a:rPr>
              <a:t>pro vydání osvědčení:</a:t>
            </a:r>
          </a:p>
          <a:p>
            <a:r>
              <a:rPr lang="cs-CZ" sz="1600" b="1" dirty="0" smtClean="0">
                <a:latin typeface="Calibri" panose="020F0502020204030204" pitchFamily="34" charset="0"/>
                <a:cs typeface="Calibri" panose="020F0502020204030204" pitchFamily="34" charset="0"/>
              </a:rPr>
              <a:t>přítomnost po celou </a:t>
            </a:r>
            <a:r>
              <a:rPr lang="cs-CZ" sz="1600" b="1" dirty="0" smtClean="0">
                <a:latin typeface="Calibri" panose="020F0502020204030204" pitchFamily="34" charset="0"/>
                <a:cs typeface="Calibri" panose="020F0502020204030204" pitchFamily="34" charset="0"/>
              </a:rPr>
              <a:t>dobu </a:t>
            </a:r>
            <a:r>
              <a:rPr lang="cs-CZ" sz="1600" b="1" dirty="0" smtClean="0">
                <a:latin typeface="Calibri" panose="020F0502020204030204" pitchFamily="34" charset="0"/>
                <a:cs typeface="Calibri" panose="020F0502020204030204" pitchFamily="34" charset="0"/>
              </a:rPr>
              <a:t>kurzu – zaznamenáno výukovým programem</a:t>
            </a:r>
          </a:p>
          <a:p>
            <a:r>
              <a:rPr lang="cs-CZ" sz="1600" b="1" dirty="0">
                <a:latin typeface="Calibri" panose="020F0502020204030204" pitchFamily="34" charset="0"/>
                <a:cs typeface="Calibri" panose="020F0502020204030204" pitchFamily="34" charset="0"/>
              </a:rPr>
              <a:t>v</a:t>
            </a:r>
            <a:r>
              <a:rPr lang="cs-CZ" sz="1600" b="1" dirty="0" smtClean="0">
                <a:latin typeface="Calibri" panose="020F0502020204030204" pitchFamily="34" charset="0"/>
                <a:cs typeface="Calibri" panose="020F0502020204030204" pitchFamily="34" charset="0"/>
              </a:rPr>
              <a:t>yplnění závěrečného zpětného dotazníku</a:t>
            </a:r>
          </a:p>
          <a:p>
            <a:r>
              <a:rPr lang="cs-CZ" sz="1600" b="1" dirty="0">
                <a:latin typeface="Calibri" panose="020F0502020204030204" pitchFamily="34" charset="0"/>
                <a:cs typeface="Calibri" panose="020F0502020204030204" pitchFamily="34" charset="0"/>
              </a:rPr>
              <a:t>o</a:t>
            </a:r>
            <a:r>
              <a:rPr lang="cs-CZ" sz="1600" b="1" dirty="0" smtClean="0">
                <a:latin typeface="Calibri" panose="020F0502020204030204" pitchFamily="34" charset="0"/>
                <a:cs typeface="Calibri" panose="020F0502020204030204" pitchFamily="34" charset="0"/>
              </a:rPr>
              <a:t>svědčení zasíláme do datových stránek obce/města/městské části</a:t>
            </a:r>
          </a:p>
          <a:p>
            <a:pPr marL="0" indent="0">
              <a:buNone/>
            </a:pPr>
            <a:endParaRPr lang="cs-CZ" sz="1400" b="1" dirty="0">
              <a:latin typeface="Calibri" panose="020F0502020204030204" pitchFamily="34" charset="0"/>
              <a:cs typeface="Calibri" panose="020F0502020204030204" pitchFamily="34" charset="0"/>
            </a:endParaRPr>
          </a:p>
          <a:p>
            <a:endParaRPr lang="cs-CZ" sz="1400" dirty="0">
              <a:latin typeface="Calibri" panose="020F0502020204030204" pitchFamily="34" charset="0"/>
              <a:cs typeface="Calibri" panose="020F0502020204030204" pitchFamily="34" charset="0"/>
            </a:endParaRPr>
          </a:p>
          <a:p>
            <a:endParaRPr lang="cs-CZ" sz="1400" dirty="0">
              <a:latin typeface="Calibri" panose="020F0502020204030204" pitchFamily="34" charset="0"/>
              <a:cs typeface="Calibri" panose="020F0502020204030204" pitchFamily="34" charset="0"/>
            </a:endParaRPr>
          </a:p>
          <a:p>
            <a:endParaRPr lang="cs-CZ" sz="1400" dirty="0">
              <a:latin typeface="Calibri" panose="020F0502020204030204" pitchFamily="34" charset="0"/>
              <a:cs typeface="Calibri" panose="020F0502020204030204" pitchFamily="34" charset="0"/>
            </a:endParaRPr>
          </a:p>
          <a:p>
            <a:endParaRPr lang="cs-CZ" sz="1400" dirty="0">
              <a:latin typeface="Calibri" panose="020F0502020204030204" pitchFamily="34" charset="0"/>
              <a:cs typeface="Calibri" panose="020F0502020204030204" pitchFamily="34" charset="0"/>
            </a:endParaRPr>
          </a:p>
          <a:p>
            <a:endParaRPr lang="cs-CZ" sz="1400" dirty="0">
              <a:latin typeface="Calibri" panose="020F0502020204030204" pitchFamily="34" charset="0"/>
              <a:cs typeface="Calibri" panose="020F0502020204030204" pitchFamily="34" charset="0"/>
            </a:endParaRPr>
          </a:p>
          <a:p>
            <a:endParaRPr lang="cs-CZ"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9324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51620" y="1590922"/>
            <a:ext cx="76431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cs-CZ" sz="2400" b="1" dirty="0" smtClean="0">
              <a:latin typeface="Calibri" panose="020F0502020204030204" pitchFamily="34" charset="0"/>
              <a:cs typeface="Calibri" panose="020F0502020204030204" pitchFamily="34" charset="0"/>
            </a:endParaRPr>
          </a:p>
          <a:p>
            <a:pPr marL="0" indent="0">
              <a:buFontTx/>
              <a:buNone/>
            </a:pPr>
            <a:r>
              <a:rPr lang="cs-CZ" b="1" dirty="0" smtClean="0">
                <a:solidFill>
                  <a:srgbClr val="35759D"/>
                </a:solidFill>
                <a:latin typeface="Calibri" panose="020F0502020204030204" pitchFamily="34" charset="0"/>
                <a:cs typeface="Calibri" panose="020F0502020204030204" pitchFamily="34" charset="0"/>
              </a:rPr>
              <a:t>Zrušení organizace</a:t>
            </a:r>
          </a:p>
          <a:p>
            <a:pPr marL="0" indent="0">
              <a:buFontTx/>
              <a:buNone/>
            </a:pPr>
            <a:endParaRPr lang="cs-CZ" sz="2400" b="1" dirty="0">
              <a:latin typeface="Calibri" panose="020F0502020204030204" pitchFamily="34" charset="0"/>
              <a:cs typeface="Calibri" panose="020F0502020204030204" pitchFamily="34" charset="0"/>
            </a:endParaRPr>
          </a:p>
          <a:p>
            <a:pPr marL="0" indent="0">
              <a:buFontTx/>
              <a:buNone/>
            </a:pPr>
            <a:r>
              <a:rPr lang="cs-CZ" sz="2400" dirty="0" smtClean="0">
                <a:latin typeface="Calibri" panose="020F0502020204030204" pitchFamily="34" charset="0"/>
                <a:cs typeface="Calibri" panose="020F0502020204030204" pitchFamily="34" charset="0"/>
              </a:rPr>
              <a:t>Rozhodne-li zřizovatel o zrušení organizace, </a:t>
            </a:r>
            <a:r>
              <a:rPr lang="cs-CZ" sz="2400" b="1" dirty="0" smtClean="0">
                <a:latin typeface="Calibri" panose="020F0502020204030204" pitchFamily="34" charset="0"/>
                <a:cs typeface="Calibri" panose="020F0502020204030204" pitchFamily="34" charset="0"/>
              </a:rPr>
              <a:t>přechází </a:t>
            </a:r>
            <a:r>
              <a:rPr lang="cs-CZ" sz="2400" dirty="0" smtClean="0">
                <a:latin typeface="Calibri" panose="020F0502020204030204" pitchFamily="34" charset="0"/>
                <a:cs typeface="Calibri" panose="020F0502020204030204" pitchFamily="34" charset="0"/>
              </a:rPr>
              <a:t>uplynutím dne uvedeného v jeho rozhodnutí o zrušení její </a:t>
            </a:r>
            <a:r>
              <a:rPr lang="cs-CZ" sz="2400" b="1" dirty="0" smtClean="0">
                <a:latin typeface="Calibri" panose="020F0502020204030204" pitchFamily="34" charset="0"/>
                <a:cs typeface="Calibri" panose="020F0502020204030204" pitchFamily="34" charset="0"/>
              </a:rPr>
              <a:t>majetek, práva a závazky na zřizovatele</a:t>
            </a:r>
            <a:r>
              <a:rPr lang="cs-CZ" sz="2400" dirty="0" smtClean="0">
                <a:latin typeface="Calibri" panose="020F0502020204030204" pitchFamily="34" charset="0"/>
                <a:cs typeface="Calibri" panose="020F0502020204030204" pitchFamily="34" charset="0"/>
              </a:rPr>
              <a:t>. </a:t>
            </a:r>
          </a:p>
          <a:p>
            <a:pPr marL="0" indent="0">
              <a:buFontTx/>
              <a:buNone/>
            </a:pPr>
            <a:r>
              <a:rPr lang="cs-CZ" sz="2400" b="1" dirty="0" smtClean="0">
                <a:latin typeface="Calibri" panose="020F0502020204030204" pitchFamily="34" charset="0"/>
                <a:cs typeface="Calibri" panose="020F0502020204030204" pitchFamily="34" charset="0"/>
              </a:rPr>
              <a:t>V případě sloučení na nástupce</a:t>
            </a:r>
            <a:r>
              <a:rPr lang="cs-CZ" sz="2400" dirty="0" smtClean="0">
                <a:latin typeface="Calibri" panose="020F0502020204030204" pitchFamily="34" charset="0"/>
                <a:cs typeface="Calibri" panose="020F0502020204030204" pitchFamily="34" charset="0"/>
              </a:rPr>
              <a:t>.</a:t>
            </a:r>
            <a:endParaRPr lang="cs-CZ"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6519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51620" y="1590922"/>
            <a:ext cx="76431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cs-CZ" sz="2400" b="1" dirty="0" smtClean="0">
              <a:latin typeface="Calibri" panose="020F0502020204030204" pitchFamily="34" charset="0"/>
              <a:cs typeface="Calibri" panose="020F0502020204030204" pitchFamily="34" charset="0"/>
            </a:endParaRPr>
          </a:p>
          <a:p>
            <a:pPr marL="0" indent="0">
              <a:buFontTx/>
              <a:buNone/>
            </a:pPr>
            <a:r>
              <a:rPr lang="cs-CZ" b="1" dirty="0" smtClean="0">
                <a:solidFill>
                  <a:srgbClr val="35759D"/>
                </a:solidFill>
                <a:latin typeface="Calibri" panose="020F0502020204030204" pitchFamily="34" charset="0"/>
                <a:cs typeface="Calibri" panose="020F0502020204030204" pitchFamily="34" charset="0"/>
              </a:rPr>
              <a:t>Zřízení, zrušení a sloučení organizace</a:t>
            </a:r>
          </a:p>
          <a:p>
            <a:pPr marL="0" indent="0">
              <a:buFontTx/>
              <a:buNone/>
            </a:pPr>
            <a:endParaRPr lang="cs-CZ" sz="2400" b="1" dirty="0">
              <a:latin typeface="Calibri" panose="020F0502020204030204" pitchFamily="34" charset="0"/>
              <a:cs typeface="Calibri" panose="020F0502020204030204" pitchFamily="34" charset="0"/>
            </a:endParaRPr>
          </a:p>
          <a:p>
            <a:pPr marL="0" indent="0">
              <a:buFontTx/>
              <a:buNone/>
            </a:pPr>
            <a:r>
              <a:rPr lang="cs-CZ" sz="2400" dirty="0">
                <a:latin typeface="Calibri" panose="020F0502020204030204" pitchFamily="34" charset="0"/>
                <a:cs typeface="Calibri" panose="020F0502020204030204" pitchFamily="34" charset="0"/>
              </a:rPr>
              <a:t>Zřízení, zrušení a sloučení PO se zveřejňuje v Úředním věstníku ČR do 15 dní, ode dne, kdy ke skutečnosti došlo.</a:t>
            </a:r>
          </a:p>
          <a:p>
            <a:pPr marL="0" indent="0">
              <a:buFontTx/>
              <a:buNone/>
            </a:pPr>
            <a:r>
              <a:rPr lang="cs-CZ" sz="2400" dirty="0">
                <a:latin typeface="Calibri" panose="020F0502020204030204" pitchFamily="34" charset="0"/>
                <a:cs typeface="Calibri" panose="020F0502020204030204" pitchFamily="34" charset="0"/>
              </a:rPr>
              <a:t>Příspěvková organizace se zapisuje do obchodního rejstříku, návrh na zápis podává zřizovatel.</a:t>
            </a:r>
          </a:p>
        </p:txBody>
      </p:sp>
    </p:spTree>
    <p:extLst>
      <p:ext uri="{BB962C8B-B14F-4D97-AF65-F5344CB8AC3E}">
        <p14:creationId xmlns:p14="http://schemas.microsoft.com/office/powerpoint/2010/main" val="3081452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573016"/>
            <a:ext cx="7315200" cy="715963"/>
          </a:xfrm>
        </p:spPr>
        <p:txBody>
          <a:bodyPr/>
          <a:lstStyle/>
          <a:p>
            <a:pPr algn="ctr"/>
            <a:r>
              <a:rPr lang="cs-CZ" sz="3200" b="1" dirty="0" smtClean="0">
                <a:solidFill>
                  <a:srgbClr val="35759D"/>
                </a:solidFill>
                <a:latin typeface="Calibri" panose="020F0502020204030204" pitchFamily="34" charset="0"/>
                <a:cs typeface="Calibri" panose="020F0502020204030204" pitchFamily="34" charset="0"/>
              </a:rPr>
              <a:t>Kontrola příspěvkové organizace</a:t>
            </a:r>
            <a:endParaRPr lang="cs-CZ" sz="3200" b="1" dirty="0">
              <a:solidFill>
                <a:srgbClr val="35759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7614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51620" y="1590922"/>
            <a:ext cx="76431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cs-CZ" sz="2400" b="1" dirty="0" smtClean="0">
              <a:latin typeface="Calibri" panose="020F0502020204030204" pitchFamily="34" charset="0"/>
              <a:cs typeface="Calibri" panose="020F0502020204030204" pitchFamily="34" charset="0"/>
            </a:endParaRPr>
          </a:p>
          <a:p>
            <a:pPr marL="0" indent="0">
              <a:buFontTx/>
              <a:buNone/>
            </a:pPr>
            <a:r>
              <a:rPr lang="cs-CZ" b="1" dirty="0">
                <a:solidFill>
                  <a:srgbClr val="35759D"/>
                </a:solidFill>
                <a:latin typeface="Calibri" panose="020F0502020204030204" pitchFamily="34" charset="0"/>
                <a:cs typeface="Calibri" panose="020F0502020204030204" pitchFamily="34" charset="0"/>
              </a:rPr>
              <a:t>Kontrola </a:t>
            </a:r>
            <a:r>
              <a:rPr lang="cs-CZ" b="1" dirty="0" smtClean="0">
                <a:solidFill>
                  <a:srgbClr val="35759D"/>
                </a:solidFill>
                <a:latin typeface="Calibri" panose="020F0502020204030204" pitchFamily="34" charset="0"/>
                <a:cs typeface="Calibri" panose="020F0502020204030204" pitchFamily="34" charset="0"/>
              </a:rPr>
              <a:t>příspěvkové organizace</a:t>
            </a:r>
            <a:endParaRPr lang="cs-CZ" b="1" dirty="0">
              <a:solidFill>
                <a:srgbClr val="35759D"/>
              </a:solidFill>
              <a:latin typeface="Calibri" panose="020F0502020204030204" pitchFamily="34" charset="0"/>
              <a:cs typeface="Calibri" panose="020F0502020204030204" pitchFamily="34" charset="0"/>
            </a:endParaRPr>
          </a:p>
          <a:p>
            <a:pPr marL="0" indent="0">
              <a:buFontTx/>
              <a:buNone/>
            </a:pPr>
            <a:r>
              <a:rPr lang="cs-CZ" sz="2400" b="1" dirty="0">
                <a:latin typeface="Calibri" panose="020F0502020204030204" pitchFamily="34" charset="0"/>
                <a:cs typeface="Calibri" panose="020F0502020204030204" pitchFamily="34" charset="0"/>
              </a:rPr>
              <a:t>Zřizovatel provádí kontrolu hospodaření příspěvkové organizace.</a:t>
            </a:r>
          </a:p>
          <a:p>
            <a:r>
              <a:rPr lang="cs-CZ" sz="2400" b="1" dirty="0">
                <a:latin typeface="Calibri" panose="020F0502020204030204" pitchFamily="34" charset="0"/>
                <a:cs typeface="Calibri" panose="020F0502020204030204" pitchFamily="34" charset="0"/>
              </a:rPr>
              <a:t>veřejnosprávní kontrola – z. 312/2000 Sb.</a:t>
            </a:r>
          </a:p>
          <a:p>
            <a:r>
              <a:rPr lang="cs-CZ" sz="2400" b="1" dirty="0">
                <a:latin typeface="Calibri" panose="020F0502020204030204" pitchFamily="34" charset="0"/>
                <a:cs typeface="Calibri" panose="020F0502020204030204" pitchFamily="34" charset="0"/>
              </a:rPr>
              <a:t>lze </a:t>
            </a:r>
            <a:r>
              <a:rPr lang="cs-CZ" sz="2400" b="1" dirty="0" err="1">
                <a:latin typeface="Calibri" panose="020F0502020204030204" pitchFamily="34" charset="0"/>
                <a:cs typeface="Calibri" panose="020F0502020204030204" pitchFamily="34" charset="0"/>
              </a:rPr>
              <a:t>outsourcovat</a:t>
            </a:r>
            <a:r>
              <a:rPr lang="cs-CZ" sz="2400" b="1" dirty="0">
                <a:latin typeface="Calibri" panose="020F0502020204030204" pitchFamily="34" charset="0"/>
                <a:cs typeface="Calibri" panose="020F0502020204030204" pitchFamily="34" charset="0"/>
              </a:rPr>
              <a:t> na externí audit, přesto odpovědnost má výhradně zřizovatel</a:t>
            </a:r>
          </a:p>
          <a:p>
            <a:pPr marL="0" indent="0">
              <a:buFontTx/>
              <a:buNone/>
            </a:pPr>
            <a:r>
              <a:rPr lang="cs-CZ" sz="2400" b="1" dirty="0">
                <a:latin typeface="Calibri" panose="020F0502020204030204" pitchFamily="34" charset="0"/>
                <a:cs typeface="Calibri" panose="020F0502020204030204" pitchFamily="34" charset="0"/>
              </a:rPr>
              <a:t>Školské PO – školská inspekce</a:t>
            </a:r>
          </a:p>
        </p:txBody>
      </p:sp>
    </p:spTree>
    <p:extLst>
      <p:ext uri="{BB962C8B-B14F-4D97-AF65-F5344CB8AC3E}">
        <p14:creationId xmlns:p14="http://schemas.microsoft.com/office/powerpoint/2010/main" val="3759823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51620" y="1590922"/>
            <a:ext cx="76431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cs-CZ" sz="2400" b="1" dirty="0" smtClean="0">
              <a:latin typeface="Calibri" panose="020F0502020204030204" pitchFamily="34" charset="0"/>
              <a:cs typeface="Calibri" panose="020F0502020204030204" pitchFamily="34" charset="0"/>
            </a:endParaRPr>
          </a:p>
          <a:p>
            <a:pPr marL="0" indent="0">
              <a:buFontTx/>
              <a:buNone/>
            </a:pPr>
            <a:r>
              <a:rPr lang="cs-CZ" b="1" dirty="0" smtClean="0">
                <a:solidFill>
                  <a:srgbClr val="35759D"/>
                </a:solidFill>
                <a:latin typeface="Calibri" panose="020F0502020204030204" pitchFamily="34" charset="0"/>
                <a:cs typeface="Calibri" panose="020F0502020204030204" pitchFamily="34" charset="0"/>
              </a:rPr>
              <a:t>Možnost zřízení dozorčích orgánů</a:t>
            </a:r>
          </a:p>
          <a:p>
            <a:pPr>
              <a:buFont typeface="Wingdings" panose="05000000000000000000" pitchFamily="2" charset="2"/>
              <a:buChar char="§"/>
            </a:pPr>
            <a:endParaRPr lang="cs-CZ" sz="2400" b="1" dirty="0" smtClean="0">
              <a:latin typeface="Calibri" panose="020F0502020204030204" pitchFamily="34" charset="0"/>
              <a:cs typeface="Calibri" panose="020F0502020204030204" pitchFamily="34" charset="0"/>
            </a:endParaRPr>
          </a:p>
          <a:p>
            <a:pPr>
              <a:buFont typeface="Wingdings" panose="05000000000000000000" pitchFamily="2" charset="2"/>
              <a:buChar char="§"/>
            </a:pPr>
            <a:r>
              <a:rPr lang="cs-CZ" sz="2400" b="1" dirty="0" smtClean="0">
                <a:latin typeface="Calibri" panose="020F0502020204030204" pitchFamily="34" charset="0"/>
                <a:cs typeface="Calibri" panose="020F0502020204030204" pitchFamily="34" charset="0"/>
              </a:rPr>
              <a:t>Zřizovatel může i v příspěvkové organizaci zřídit dozorčí či kontrolní orgán – dozorčí radu (zřízení </a:t>
            </a:r>
            <a:r>
              <a:rPr lang="cs-CZ" sz="2400" b="1" dirty="0" err="1" smtClean="0">
                <a:latin typeface="Calibri" panose="020F0502020204030204" pitchFamily="34" charset="0"/>
                <a:cs typeface="Calibri" panose="020F0502020204030204" pitchFamily="34" charset="0"/>
              </a:rPr>
              <a:t>ZřL</a:t>
            </a:r>
            <a:r>
              <a:rPr lang="cs-CZ" sz="2400" b="1" dirty="0" smtClean="0">
                <a:latin typeface="Calibri" panose="020F0502020204030204" pitchFamily="34" charset="0"/>
                <a:cs typeface="Calibri" panose="020F0502020204030204" pitchFamily="34" charset="0"/>
              </a:rPr>
              <a:t>)</a:t>
            </a:r>
          </a:p>
          <a:p>
            <a:pPr>
              <a:buFont typeface="Wingdings" panose="05000000000000000000" pitchFamily="2" charset="2"/>
              <a:buChar char="§"/>
            </a:pPr>
            <a:r>
              <a:rPr lang="cs-CZ" sz="2400" b="1" dirty="0" smtClean="0">
                <a:latin typeface="Calibri" panose="020F0502020204030204" pitchFamily="34" charset="0"/>
                <a:cs typeface="Calibri" panose="020F0502020204030204" pitchFamily="34" charset="0"/>
              </a:rPr>
              <a:t>Jedná se však pouze o poradní orgán rady obce, bez odpovědnosti (odpovědnost nese rada obce)</a:t>
            </a:r>
          </a:p>
          <a:p>
            <a:pPr>
              <a:buFont typeface="Wingdings" panose="05000000000000000000" pitchFamily="2" charset="2"/>
              <a:buChar char="§"/>
            </a:pPr>
            <a:endParaRPr lang="cs-CZ" sz="2400" b="1" dirty="0">
              <a:latin typeface="Calibri" panose="020F0502020204030204" pitchFamily="34" charset="0"/>
              <a:cs typeface="Calibri" panose="020F0502020204030204" pitchFamily="34" charset="0"/>
            </a:endParaRPr>
          </a:p>
          <a:p>
            <a:pPr>
              <a:buFont typeface="Wingdings" panose="05000000000000000000" pitchFamily="2" charset="2"/>
              <a:buChar char="§"/>
            </a:pPr>
            <a:r>
              <a:rPr lang="cs-CZ" sz="2400" b="1" dirty="0" smtClean="0">
                <a:latin typeface="Calibri" panose="020F0502020204030204" pitchFamily="34" charset="0"/>
                <a:cs typeface="Calibri" panose="020F0502020204030204" pitchFamily="34" charset="0"/>
              </a:rPr>
              <a:t>Pozn. Školské organizace mají povinně zřízené školské rady, kde musejí vybrané dokumenty projednávat. Odpovídá však zřizovatel.</a:t>
            </a:r>
          </a:p>
          <a:p>
            <a:pPr marL="0" indent="0">
              <a:buFontTx/>
              <a:buNone/>
            </a:pPr>
            <a:endParaRPr lang="cs-CZ"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7083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51620" y="1590922"/>
            <a:ext cx="76431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cs-CZ" sz="2400" b="1" dirty="0" smtClean="0">
              <a:latin typeface="Calibri" panose="020F0502020204030204" pitchFamily="34" charset="0"/>
              <a:cs typeface="Calibri" panose="020F0502020204030204" pitchFamily="34" charset="0"/>
            </a:endParaRPr>
          </a:p>
          <a:p>
            <a:pPr marL="0" indent="0">
              <a:buFontTx/>
              <a:buNone/>
            </a:pPr>
            <a:r>
              <a:rPr lang="cs-CZ" b="1" dirty="0">
                <a:solidFill>
                  <a:srgbClr val="35759D"/>
                </a:solidFill>
                <a:latin typeface="Calibri" panose="020F0502020204030204" pitchFamily="34" charset="0"/>
                <a:cs typeface="Calibri" panose="020F0502020204030204" pitchFamily="34" charset="0"/>
              </a:rPr>
              <a:t>Kontrola </a:t>
            </a:r>
            <a:r>
              <a:rPr lang="cs-CZ" b="1" dirty="0" smtClean="0">
                <a:solidFill>
                  <a:srgbClr val="35759D"/>
                </a:solidFill>
                <a:latin typeface="Calibri" panose="020F0502020204030204" pitchFamily="34" charset="0"/>
                <a:cs typeface="Calibri" panose="020F0502020204030204" pitchFamily="34" charset="0"/>
              </a:rPr>
              <a:t>příspěvkové organizace</a:t>
            </a:r>
            <a:endParaRPr lang="cs-CZ" b="1" dirty="0">
              <a:solidFill>
                <a:srgbClr val="35759D"/>
              </a:solidFill>
              <a:latin typeface="Calibri" panose="020F0502020204030204" pitchFamily="34" charset="0"/>
              <a:cs typeface="Calibri" panose="020F0502020204030204" pitchFamily="34" charset="0"/>
            </a:endParaRPr>
          </a:p>
          <a:p>
            <a:pPr marL="0" indent="0">
              <a:buFontTx/>
              <a:buNone/>
            </a:pPr>
            <a:r>
              <a:rPr lang="cs-CZ" sz="2400" dirty="0">
                <a:latin typeface="Calibri" panose="020F0502020204030204" pitchFamily="34" charset="0"/>
                <a:cs typeface="Calibri" panose="020F0502020204030204" pitchFamily="34" charset="0"/>
              </a:rPr>
              <a:t>Územní samosprávné celky jsou </a:t>
            </a:r>
            <a:r>
              <a:rPr lang="cs-CZ" sz="2400" b="1" dirty="0">
                <a:latin typeface="Calibri" panose="020F0502020204030204" pitchFamily="34" charset="0"/>
                <a:cs typeface="Calibri" panose="020F0502020204030204" pitchFamily="34" charset="0"/>
              </a:rPr>
              <a:t>povinny vykonávat pravidelnou, systematickou a úplnou kontrolu hospodaření jimi zřízených právnických osob </a:t>
            </a:r>
            <a:r>
              <a:rPr lang="cs-CZ" sz="2400" dirty="0">
                <a:latin typeface="Calibri" panose="020F0502020204030204" pitchFamily="34" charset="0"/>
                <a:cs typeface="Calibri" panose="020F0502020204030204" pitchFamily="34" charset="0"/>
              </a:rPr>
              <a:t>(tj. příspěvkových organizací) na základě § 15 zákona č. 250/2000 Sb., o rozpočtových pravidlech územních rozpočtů, a rovněž jsou povinny </a:t>
            </a:r>
            <a:r>
              <a:rPr lang="cs-CZ" sz="2400" b="1" dirty="0">
                <a:latin typeface="Calibri" panose="020F0502020204030204" pitchFamily="34" charset="0"/>
                <a:cs typeface="Calibri" panose="020F0502020204030204" pitchFamily="34" charset="0"/>
              </a:rPr>
              <a:t>zajistit finanční kontrolu hospodaření příspěvkových organizací </a:t>
            </a:r>
            <a:r>
              <a:rPr lang="cs-CZ" sz="2400" dirty="0">
                <a:latin typeface="Calibri" panose="020F0502020204030204" pitchFamily="34" charset="0"/>
                <a:cs typeface="Calibri" panose="020F0502020204030204" pitchFamily="34" charset="0"/>
              </a:rPr>
              <a:t>ve své působnosti na základě § 9 zákona  č. 320/2001 Sb., o finanční kontrole ve veřejné správě (dále jen ZFK). </a:t>
            </a:r>
          </a:p>
        </p:txBody>
      </p:sp>
    </p:spTree>
    <p:extLst>
      <p:ext uri="{BB962C8B-B14F-4D97-AF65-F5344CB8AC3E}">
        <p14:creationId xmlns:p14="http://schemas.microsoft.com/office/powerpoint/2010/main" val="3217974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51620" y="1734938"/>
            <a:ext cx="7643192"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47500" lnSpcReduction="20000"/>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cs-CZ" sz="2400" b="1" dirty="0" smtClean="0">
              <a:latin typeface="Calibri" panose="020F0502020204030204" pitchFamily="34" charset="0"/>
              <a:cs typeface="Calibri" panose="020F0502020204030204" pitchFamily="34" charset="0"/>
            </a:endParaRPr>
          </a:p>
          <a:p>
            <a:pPr marL="0" indent="0">
              <a:buFontTx/>
              <a:buNone/>
            </a:pPr>
            <a:r>
              <a:rPr lang="cs-CZ" sz="5100" b="1" dirty="0" smtClean="0">
                <a:solidFill>
                  <a:srgbClr val="35759D"/>
                </a:solidFill>
                <a:latin typeface="Calibri" panose="020F0502020204030204" pitchFamily="34" charset="0"/>
                <a:cs typeface="Calibri" panose="020F0502020204030204" pitchFamily="34" charset="0"/>
              </a:rPr>
              <a:t>Rozsah kontroly příspěvkové organizace</a:t>
            </a:r>
            <a:endParaRPr lang="cs-CZ" sz="5100" b="1" dirty="0">
              <a:solidFill>
                <a:srgbClr val="35759D"/>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cs-CZ" sz="5100" dirty="0">
                <a:latin typeface="Calibri" panose="020F0502020204030204" pitchFamily="34" charset="0"/>
                <a:cs typeface="Calibri" panose="020F0502020204030204" pitchFamily="34" charset="0"/>
              </a:rPr>
              <a:t>Rozsah kontroly je vymezen v § 11 ZFK, a to např. v  rámci  </a:t>
            </a:r>
            <a:r>
              <a:rPr lang="cs-CZ" sz="5100" b="1" dirty="0">
                <a:latin typeface="Calibri" panose="020F0502020204030204" pitchFamily="34" charset="0"/>
                <a:cs typeface="Calibri" panose="020F0502020204030204" pitchFamily="34" charset="0"/>
              </a:rPr>
              <a:t>následné kontroly</a:t>
            </a:r>
            <a:r>
              <a:rPr lang="cs-CZ" sz="5100" dirty="0">
                <a:latin typeface="Calibri" panose="020F0502020204030204" pitchFamily="34" charset="0"/>
                <a:cs typeface="Calibri" panose="020F0502020204030204" pitchFamily="34" charset="0"/>
              </a:rPr>
              <a:t> u příspěvkové organizace obec zjišťuje </a:t>
            </a:r>
            <a:r>
              <a:rPr lang="cs-CZ" sz="5100" b="1" dirty="0">
                <a:latin typeface="Calibri" panose="020F0502020204030204" pitchFamily="34" charset="0"/>
                <a:cs typeface="Calibri" panose="020F0502020204030204" pitchFamily="34" charset="0"/>
              </a:rPr>
              <a:t>u vybraného vzorku operací, zda jsou v souladu s právními předpisy, rozpočty, smlouvami a splňují kritéria hospodárnosti, účelnosti a efektivnosti. </a:t>
            </a:r>
            <a:r>
              <a:rPr lang="cs-CZ" sz="5100" dirty="0">
                <a:latin typeface="Calibri" panose="020F0502020204030204" pitchFamily="34" charset="0"/>
                <a:cs typeface="Calibri" panose="020F0502020204030204" pitchFamily="34" charset="0"/>
              </a:rPr>
              <a:t>Výsledek vyhodnocení operací je podkladem k prověření přiměřenosti a účinnosti systému finanční kontroly zavedené   u kontrolované příspěvkové organizace. </a:t>
            </a:r>
          </a:p>
          <a:p>
            <a:pPr>
              <a:buFont typeface="Wingdings" panose="05000000000000000000" pitchFamily="2" charset="2"/>
              <a:buChar char="§"/>
            </a:pPr>
            <a:r>
              <a:rPr lang="cs-CZ" sz="5100" b="1" dirty="0" smtClean="0">
                <a:latin typeface="Calibri" panose="020F0502020204030204" pitchFamily="34" charset="0"/>
                <a:cs typeface="Calibri" panose="020F0502020204030204" pitchFamily="34" charset="0"/>
              </a:rPr>
              <a:t>Žádné </a:t>
            </a:r>
            <a:r>
              <a:rPr lang="cs-CZ" sz="5100" b="1" dirty="0">
                <a:latin typeface="Calibri" panose="020F0502020204030204" pitchFamily="34" charset="0"/>
                <a:cs typeface="Calibri" panose="020F0502020204030204" pitchFamily="34" charset="0"/>
              </a:rPr>
              <a:t>finanční a majetkové operace uskutečněné příspěvkovou organizací nejsou z kontroly vyjmuty. </a:t>
            </a:r>
            <a:r>
              <a:rPr lang="cs-CZ" sz="5100" dirty="0">
                <a:latin typeface="Calibri" panose="020F0502020204030204" pitchFamily="34" charset="0"/>
                <a:cs typeface="Calibri" panose="020F0502020204030204" pitchFamily="34" charset="0"/>
              </a:rPr>
              <a:t>Zřizovatel může přezkoumávat veškeré náklady a výnosy, čerpání fondů a také použití účelových prostředků poskytnutých z rozpočtu státu nebo kraje. </a:t>
            </a:r>
            <a:endParaRPr lang="cs-CZ" sz="5100" dirty="0" smtClean="0">
              <a:latin typeface="Calibri" panose="020F0502020204030204" pitchFamily="34" charset="0"/>
              <a:cs typeface="Calibri" panose="020F0502020204030204" pitchFamily="34" charset="0"/>
            </a:endParaRPr>
          </a:p>
          <a:p>
            <a:pPr>
              <a:buFont typeface="Wingdings" panose="05000000000000000000" pitchFamily="2" charset="2"/>
              <a:buChar char="§"/>
            </a:pPr>
            <a:r>
              <a:rPr lang="cs-CZ" sz="5100" dirty="0" smtClean="0">
                <a:latin typeface="Calibri" panose="020F0502020204030204" pitchFamily="34" charset="0"/>
                <a:cs typeface="Calibri" panose="020F0502020204030204" pitchFamily="34" charset="0"/>
              </a:rPr>
              <a:t>Rozsah </a:t>
            </a:r>
            <a:r>
              <a:rPr lang="cs-CZ" sz="5100" dirty="0">
                <a:latin typeface="Calibri" panose="020F0502020204030204" pitchFamily="34" charset="0"/>
                <a:cs typeface="Calibri" panose="020F0502020204030204" pitchFamily="34" charset="0"/>
              </a:rPr>
              <a:t>kontrol si zvolí obec sama na základě analýzy rizik</a:t>
            </a:r>
            <a:r>
              <a:rPr lang="cs-CZ" sz="5100" dirty="0" smtClean="0">
                <a:latin typeface="Calibri" panose="020F0502020204030204" pitchFamily="34" charset="0"/>
                <a:cs typeface="Calibri" panose="020F0502020204030204" pitchFamily="34" charset="0"/>
              </a:rPr>
              <a:t>.</a:t>
            </a:r>
            <a:endParaRPr lang="cs-CZ"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7264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51620" y="2094978"/>
            <a:ext cx="7643192"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b="0" dirty="0"/>
              <a:t>Včasným odhalením nedostatků a jejich případným odstraněním v daném rozpočtovém roce lze předejít zjištění kontrolních orgánů poskytovatele (kraje nebo správců kapitol), které mají za následek </a:t>
            </a:r>
            <a:r>
              <a:rPr lang="cs-CZ" dirty="0"/>
              <a:t>odvod za porušení rozpočtové kázně a placení penále</a:t>
            </a:r>
            <a:r>
              <a:rPr lang="cs-CZ" b="0" dirty="0"/>
              <a:t>. Případné sankce za porušení rozpočtové kázně hradí příspěvková organizace ze svého rezervního fondu a snižuje si tím prostředky k dalšímu rozvoji své činnosti. Rovněž kontrola placeného pojistného na sociální zabezpečení a všeobecného zdravotního pojištění může předejít sankcím při zjištění nesprávností příslušnými kontrolními orgány správy sociálního zabezpečení nebo zdravotních pojišťoven.</a:t>
            </a:r>
          </a:p>
        </p:txBody>
      </p:sp>
    </p:spTree>
    <p:extLst>
      <p:ext uri="{BB962C8B-B14F-4D97-AF65-F5344CB8AC3E}">
        <p14:creationId xmlns:p14="http://schemas.microsoft.com/office/powerpoint/2010/main" val="395306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51620" y="2094978"/>
            <a:ext cx="7643192"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b="0" dirty="0"/>
              <a:t>Obec může také kontrolovat, zda výdaje na platy a odměny za práci vykonávanou mimo pracovní poměr a odstupné jsou v souladu s právními předpisy. Je však nutno zvážit, zda obec má dostatečně kvalifikované pracovníky pro kontrolu odměňování pedagogických pracovníků, nebo zda při pochybnostech předá podnět České školní inspekci, jak umožňuje § 174 odst. 4 školského zákona a § 2 odst. 1 prováděcí vyhlášky č. 17/2005 Sb.: „ČŠI sestavuje návrh plánu … s využitím podnětů zřizovatelů škol…“ Případně obec může oblast odměňování vynechat, protože k dané kontrole je také oprávněn v rámci veřejnosprávní kontroly podle ZFK krajský úřad, který svým rozhodnutím účelové prostředky přidělil. </a:t>
            </a:r>
          </a:p>
          <a:p>
            <a:endParaRPr lang="cs-CZ" b="0" dirty="0"/>
          </a:p>
        </p:txBody>
      </p:sp>
    </p:spTree>
    <p:extLst>
      <p:ext uri="{BB962C8B-B14F-4D97-AF65-F5344CB8AC3E}">
        <p14:creationId xmlns:p14="http://schemas.microsoft.com/office/powerpoint/2010/main" val="2934025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51620" y="2094978"/>
            <a:ext cx="7643192"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b="0" dirty="0" smtClean="0"/>
          </a:p>
          <a:p>
            <a:r>
              <a:rPr lang="cs-CZ" b="0" dirty="0" smtClean="0"/>
              <a:t>… a protože vše souvisí a majetkem a penězi může zřizovatel ve své podstatě </a:t>
            </a:r>
            <a:r>
              <a:rPr lang="cs-CZ" dirty="0" smtClean="0"/>
              <a:t>kontrolovat cokoliv.</a:t>
            </a:r>
            <a:endParaRPr lang="cs-CZ" dirty="0"/>
          </a:p>
          <a:p>
            <a:endParaRPr lang="cs-CZ" b="0" dirty="0"/>
          </a:p>
        </p:txBody>
      </p:sp>
    </p:spTree>
    <p:extLst>
      <p:ext uri="{BB962C8B-B14F-4D97-AF65-F5344CB8AC3E}">
        <p14:creationId xmlns:p14="http://schemas.microsoft.com/office/powerpoint/2010/main" val="1083655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115616" y="1844824"/>
            <a:ext cx="7315200" cy="715963"/>
          </a:xfrm>
        </p:spPr>
        <p:txBody>
          <a:bodyPr/>
          <a:lstStyle/>
          <a:p>
            <a:r>
              <a:rPr lang="cs-CZ" sz="4000" b="1" dirty="0" smtClean="0">
                <a:latin typeface="Calibri" panose="020F0502020204030204" pitchFamily="34" charset="0"/>
                <a:cs typeface="Calibri" panose="020F0502020204030204" pitchFamily="34" charset="0"/>
              </a:rPr>
              <a:t>Přestavení lektora</a:t>
            </a:r>
            <a:endParaRPr lang="ru-RU" altLang="cs-CZ" sz="4000" dirty="0">
              <a:latin typeface="Calibri" panose="020F0502020204030204" pitchFamily="34" charset="0"/>
              <a:cs typeface="Calibri" panose="020F0502020204030204" pitchFamily="34" charset="0"/>
            </a:endParaRPr>
          </a:p>
        </p:txBody>
      </p:sp>
      <p:sp>
        <p:nvSpPr>
          <p:cNvPr id="17413" name="Rectangle 5"/>
          <p:cNvSpPr>
            <a:spLocks noGrp="1" noChangeArrowheads="1"/>
          </p:cNvSpPr>
          <p:nvPr>
            <p:ph idx="1"/>
          </p:nvPr>
        </p:nvSpPr>
        <p:spPr>
          <a:xfrm>
            <a:off x="1907704" y="2708920"/>
            <a:ext cx="6984777" cy="3840013"/>
          </a:xfrm>
        </p:spPr>
        <p:txBody>
          <a:bodyPr/>
          <a:lstStyle/>
          <a:p>
            <a:pPr marL="0" indent="0">
              <a:buNone/>
            </a:pPr>
            <a:r>
              <a:rPr lang="pl-PL" sz="2800" b="1" dirty="0" smtClean="0">
                <a:latin typeface="Calibri" panose="020F0502020204030204" pitchFamily="34" charset="0"/>
                <a:cs typeface="Calibri" panose="020F0502020204030204" pitchFamily="34" charset="0"/>
              </a:rPr>
              <a:t>Ing. Jan Mareš, MPA, LL.M.</a:t>
            </a:r>
          </a:p>
          <a:p>
            <a:r>
              <a:rPr lang="pl-PL" sz="1800" dirty="0">
                <a:latin typeface="Calibri" panose="020F0502020204030204" pitchFamily="34" charset="0"/>
                <a:cs typeface="Calibri" panose="020F0502020204030204" pitchFamily="34" charset="0"/>
              </a:rPr>
              <a:t>v</a:t>
            </a:r>
            <a:r>
              <a:rPr lang="pl-PL" sz="1800" dirty="0" smtClean="0">
                <a:latin typeface="Calibri" panose="020F0502020204030204" pitchFamily="34" charset="0"/>
                <a:cs typeface="Calibri" panose="020F0502020204030204" pitchFamily="34" charset="0"/>
              </a:rPr>
              <a:t>edoucí odboru ekonomiky statutárního města Chomutova</a:t>
            </a:r>
          </a:p>
          <a:p>
            <a:r>
              <a:rPr lang="pl-PL" sz="1800" dirty="0" smtClean="0">
                <a:latin typeface="Calibri" panose="020F0502020204030204" pitchFamily="34" charset="0"/>
                <a:cs typeface="Calibri" panose="020F0502020204030204" pitchFamily="34" charset="0"/>
              </a:rPr>
              <a:t>lektor Catania Group (SPMO), VCVSČR, SMOČR</a:t>
            </a:r>
          </a:p>
          <a:p>
            <a:r>
              <a:rPr lang="pl-PL" sz="1800" dirty="0" smtClean="0">
                <a:latin typeface="Calibri" panose="020F0502020204030204" pitchFamily="34" charset="0"/>
                <a:cs typeface="Calibri" panose="020F0502020204030204" pitchFamily="34" charset="0"/>
              </a:rPr>
              <a:t>člen Finanční komise předsednictva SMOČRu</a:t>
            </a:r>
          </a:p>
          <a:p>
            <a:r>
              <a:rPr lang="pl-PL" sz="1800" dirty="0">
                <a:latin typeface="Calibri" panose="020F0502020204030204" pitchFamily="34" charset="0"/>
                <a:cs typeface="Calibri" panose="020F0502020204030204" pitchFamily="34" charset="0"/>
              </a:rPr>
              <a:t>l</a:t>
            </a:r>
            <a:r>
              <a:rPr lang="pl-PL" sz="1800" dirty="0" smtClean="0">
                <a:latin typeface="Calibri" panose="020F0502020204030204" pitchFamily="34" charset="0"/>
                <a:cs typeface="Calibri" panose="020F0502020204030204" pitchFamily="34" charset="0"/>
              </a:rPr>
              <a:t>eadr pracovní skupiny Finance, benchmarkingové iniciativy 2005 (ORP)</a:t>
            </a:r>
          </a:p>
          <a:p>
            <a:r>
              <a:rPr lang="pl-PL" sz="1800" dirty="0" smtClean="0">
                <a:latin typeface="Calibri" panose="020F0502020204030204" pitchFamily="34" charset="0"/>
                <a:cs typeface="Calibri" panose="020F0502020204030204" pitchFamily="34" charset="0"/>
              </a:rPr>
              <a:t>metodik a analitik finančních agend</a:t>
            </a:r>
          </a:p>
          <a:p>
            <a:r>
              <a:rPr lang="pl-PL" sz="1800" dirty="0">
                <a:latin typeface="Calibri" panose="020F0502020204030204" pitchFamily="34" charset="0"/>
                <a:cs typeface="Calibri" panose="020F0502020204030204" pitchFamily="34" charset="0"/>
              </a:rPr>
              <a:t>r</a:t>
            </a:r>
            <a:r>
              <a:rPr lang="pl-PL" sz="1800" dirty="0" smtClean="0">
                <a:latin typeface="Calibri" panose="020F0502020204030204" pitchFamily="34" charset="0"/>
                <a:cs typeface="Calibri" panose="020F0502020204030204" pitchFamily="34" charset="0"/>
              </a:rPr>
              <a:t>atingový hodnotitel hospodaření obcí</a:t>
            </a:r>
          </a:p>
          <a:p>
            <a:r>
              <a:rPr lang="pl-PL" sz="1800" dirty="0" smtClean="0">
                <a:latin typeface="Calibri" panose="020F0502020204030204" pitchFamily="34" charset="0"/>
                <a:cs typeface="Calibri" panose="020F0502020204030204" pitchFamily="34" charset="0"/>
              </a:rPr>
              <a:t>člen pracovních skupin MFČR a MVČR</a:t>
            </a:r>
          </a:p>
          <a:p>
            <a:r>
              <a:rPr lang="pl-PL" sz="1800" dirty="0">
                <a:latin typeface="Calibri" panose="020F0502020204030204" pitchFamily="34" charset="0"/>
                <a:cs typeface="Calibri" panose="020F0502020204030204" pitchFamily="34" charset="0"/>
              </a:rPr>
              <a:t>p</a:t>
            </a:r>
            <a:r>
              <a:rPr lang="pl-PL" sz="1800" dirty="0" smtClean="0">
                <a:latin typeface="Calibri" panose="020F0502020204030204" pitchFamily="34" charset="0"/>
                <a:cs typeface="Calibri" panose="020F0502020204030204" pitchFamily="34" charset="0"/>
              </a:rPr>
              <a:t>ublikační činnost v oblasti ekonomiky obcí, hospodaření obcí, dotací, </a:t>
            </a:r>
            <a:r>
              <a:rPr lang="pl-PL" sz="1800" dirty="0" smtClean="0">
                <a:latin typeface="Calibri" panose="020F0502020204030204" pitchFamily="34" charset="0"/>
                <a:cs typeface="Calibri" panose="020F0502020204030204" pitchFamily="34" charset="0"/>
              </a:rPr>
              <a:t>registru smluv </a:t>
            </a:r>
            <a:r>
              <a:rPr lang="pl-PL" sz="1800" dirty="0" smtClean="0">
                <a:latin typeface="Calibri" panose="020F0502020204030204" pitchFamily="34" charset="0"/>
                <a:cs typeface="Calibri" panose="020F0502020204030204" pitchFamily="34" charset="0"/>
              </a:rPr>
              <a:t>... </a:t>
            </a:r>
            <a:r>
              <a:rPr lang="pl-PL" sz="1800" dirty="0" smtClean="0">
                <a:latin typeface="Calibri" panose="020F0502020204030204" pitchFamily="34" charset="0"/>
                <a:cs typeface="Calibri" panose="020F0502020204030204" pitchFamily="34" charset="0"/>
              </a:rPr>
              <a:t>a mj. i </a:t>
            </a:r>
            <a:r>
              <a:rPr lang="pl-PL" sz="1800" b="1" dirty="0" smtClean="0">
                <a:latin typeface="Calibri" panose="020F0502020204030204" pitchFamily="34" charset="0"/>
                <a:cs typeface="Calibri" panose="020F0502020204030204" pitchFamily="34" charset="0"/>
              </a:rPr>
              <a:t>hospodaření PO </a:t>
            </a:r>
            <a:r>
              <a:rPr lang="pl-PL" sz="1800" b="1" dirty="0" smtClean="0">
                <a:latin typeface="Calibri" panose="020F0502020204030204" pitchFamily="34" charset="0"/>
                <a:cs typeface="Calibri" panose="020F0502020204030204" pitchFamily="34" charset="0"/>
                <a:sym typeface="Wingdings" panose="05000000000000000000" pitchFamily="2" charset="2"/>
              </a:rPr>
              <a:t></a:t>
            </a:r>
            <a:endParaRPr lang="pl-PL" sz="1800" b="1" dirty="0" smtClean="0">
              <a:latin typeface="Calibri" panose="020F0502020204030204" pitchFamily="34" charset="0"/>
              <a:cs typeface="Calibri" panose="020F0502020204030204" pitchFamily="34" charset="0"/>
            </a:endParaRPr>
          </a:p>
          <a:p>
            <a:endParaRPr lang="pl-PL" sz="2400" b="1"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pic>
        <p:nvPicPr>
          <p:cNvPr id="4" name="Obrázek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5" y="2708920"/>
            <a:ext cx="1447000" cy="1444608"/>
          </a:xfrm>
          <a:prstGeom prst="rect">
            <a:avLst/>
          </a:prstGeom>
        </p:spPr>
      </p:pic>
      <p:sp>
        <p:nvSpPr>
          <p:cNvPr id="2" name="TextovéPole 1"/>
          <p:cNvSpPr txBox="1"/>
          <p:nvPr/>
        </p:nvSpPr>
        <p:spPr>
          <a:xfrm>
            <a:off x="107505" y="4653136"/>
            <a:ext cx="1728191" cy="1015663"/>
          </a:xfrm>
          <a:prstGeom prst="rect">
            <a:avLst/>
          </a:prstGeom>
          <a:noFill/>
        </p:spPr>
        <p:txBody>
          <a:bodyPr wrap="square" rtlCol="0">
            <a:spAutoFit/>
          </a:bodyPr>
          <a:lstStyle/>
          <a:p>
            <a:r>
              <a:rPr lang="cs-CZ" sz="2000" dirty="0" smtClean="0">
                <a:solidFill>
                  <a:srgbClr val="040E08"/>
                </a:solidFill>
                <a:latin typeface="Calibri" panose="020F0502020204030204" pitchFamily="34" charset="0"/>
                <a:cs typeface="Calibri" panose="020F0502020204030204" pitchFamily="34" charset="0"/>
              </a:rPr>
              <a:t>Kontakt:</a:t>
            </a:r>
          </a:p>
          <a:p>
            <a:pPr algn="ctr"/>
            <a:r>
              <a:rPr lang="cs-CZ" sz="2000" b="1" dirty="0" err="1" smtClean="0">
                <a:solidFill>
                  <a:srgbClr val="0070C0"/>
                </a:solidFill>
                <a:latin typeface="Calibri" panose="020F0502020204030204" pitchFamily="34" charset="0"/>
                <a:cs typeface="Calibri" panose="020F0502020204030204" pitchFamily="34" charset="0"/>
              </a:rPr>
              <a:t>j.mares</a:t>
            </a:r>
            <a:r>
              <a:rPr lang="cs-CZ" sz="2000" b="1" dirty="0" smtClean="0">
                <a:solidFill>
                  <a:srgbClr val="0070C0"/>
                </a:solidFill>
                <a:latin typeface="Calibri" panose="020F0502020204030204" pitchFamily="34" charset="0"/>
                <a:cs typeface="Calibri" panose="020F0502020204030204" pitchFamily="34" charset="0"/>
              </a:rPr>
              <a:t>@</a:t>
            </a:r>
            <a:br>
              <a:rPr lang="cs-CZ" sz="2000" b="1" dirty="0" smtClean="0">
                <a:solidFill>
                  <a:srgbClr val="0070C0"/>
                </a:solidFill>
                <a:latin typeface="Calibri" panose="020F0502020204030204" pitchFamily="34" charset="0"/>
                <a:cs typeface="Calibri" panose="020F0502020204030204" pitchFamily="34" charset="0"/>
              </a:rPr>
            </a:br>
            <a:r>
              <a:rPr lang="cs-CZ" sz="2000" b="1" dirty="0" smtClean="0">
                <a:solidFill>
                  <a:srgbClr val="0070C0"/>
                </a:solidFill>
                <a:latin typeface="Calibri" panose="020F0502020204030204" pitchFamily="34" charset="0"/>
                <a:cs typeface="Calibri" panose="020F0502020204030204" pitchFamily="34" charset="0"/>
              </a:rPr>
              <a:t>chomutov.cz</a:t>
            </a:r>
            <a:endParaRPr lang="cs-CZ" sz="2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3508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51620" y="2094978"/>
            <a:ext cx="7643192"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b="0" dirty="0" smtClean="0"/>
          </a:p>
          <a:p>
            <a:r>
              <a:rPr lang="cs-CZ" b="0" dirty="0"/>
              <a:t>Zakladatelské a zřizovatelské funkce vůči právnickým osobám zřízeným nebo založeným obcí vykonává rada obce {§ 102 odst. 2 písm. b) zákona o obcích} </a:t>
            </a:r>
            <a:endParaRPr lang="cs-CZ" b="0" dirty="0" smtClean="0"/>
          </a:p>
          <a:p>
            <a:r>
              <a:rPr lang="cs-CZ" dirty="0" smtClean="0">
                <a:solidFill>
                  <a:srgbClr val="C00000"/>
                </a:solidFill>
              </a:rPr>
              <a:t>= kontrolní </a:t>
            </a:r>
            <a:r>
              <a:rPr lang="cs-CZ" dirty="0">
                <a:solidFill>
                  <a:srgbClr val="C00000"/>
                </a:solidFill>
              </a:rPr>
              <a:t>orgán</a:t>
            </a:r>
          </a:p>
        </p:txBody>
      </p:sp>
    </p:spTree>
    <p:extLst>
      <p:ext uri="{BB962C8B-B14F-4D97-AF65-F5344CB8AC3E}">
        <p14:creationId xmlns:p14="http://schemas.microsoft.com/office/powerpoint/2010/main" val="3886550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51620" y="1844824"/>
            <a:ext cx="7643192"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dirty="0" smtClean="0"/>
              <a:t>Vydávání </a:t>
            </a:r>
            <a:r>
              <a:rPr lang="cs-CZ" dirty="0"/>
              <a:t>pověření ke kontrole při obecné kontrole příspěvkových organizací zřízených obcí </a:t>
            </a:r>
            <a:endParaRPr lang="cs-CZ" dirty="0" smtClean="0"/>
          </a:p>
          <a:p>
            <a:endParaRPr lang="cs-CZ" dirty="0">
              <a:solidFill>
                <a:srgbClr val="C00000"/>
              </a:solidFill>
            </a:endParaRPr>
          </a:p>
          <a:p>
            <a:r>
              <a:rPr lang="cs-CZ" dirty="0" smtClean="0">
                <a:solidFill>
                  <a:srgbClr val="35759D"/>
                </a:solidFill>
              </a:rPr>
              <a:t>Pověření </a:t>
            </a:r>
            <a:r>
              <a:rPr lang="cs-CZ" dirty="0">
                <a:solidFill>
                  <a:srgbClr val="35759D"/>
                </a:solidFill>
              </a:rPr>
              <a:t>ke kontrole vydává vedoucí kontrolního orgánu nebo osoba k tomu pověřená vedoucím kontrolního orgánu </a:t>
            </a:r>
            <a:r>
              <a:rPr lang="cs-CZ" b="0" dirty="0" smtClean="0"/>
              <a:t>(§ </a:t>
            </a:r>
            <a:r>
              <a:rPr lang="cs-CZ" b="0" dirty="0"/>
              <a:t>4 odst. 2 kontrolního </a:t>
            </a:r>
            <a:r>
              <a:rPr lang="cs-CZ" b="0" dirty="0" smtClean="0"/>
              <a:t>řádu) </a:t>
            </a:r>
            <a:endParaRPr lang="cs-CZ" b="0" dirty="0"/>
          </a:p>
          <a:p>
            <a:pPr marL="342900" indent="-342900">
              <a:buFont typeface="Wingdings" panose="05000000000000000000" pitchFamily="2" charset="2"/>
              <a:buChar char="§"/>
            </a:pPr>
            <a:r>
              <a:rPr lang="cs-CZ" dirty="0" smtClean="0">
                <a:solidFill>
                  <a:srgbClr val="35759D"/>
                </a:solidFill>
              </a:rPr>
              <a:t>Vedoucí </a:t>
            </a:r>
            <a:r>
              <a:rPr lang="cs-CZ" dirty="0">
                <a:solidFill>
                  <a:srgbClr val="35759D"/>
                </a:solidFill>
              </a:rPr>
              <a:t>kontrolního orgánu je </a:t>
            </a:r>
            <a:r>
              <a:rPr lang="cs-CZ" dirty="0">
                <a:solidFill>
                  <a:srgbClr val="C00000"/>
                </a:solidFill>
              </a:rPr>
              <a:t>starosta obce </a:t>
            </a:r>
            <a:r>
              <a:rPr lang="cs-CZ" b="0" dirty="0"/>
              <a:t>(</a:t>
            </a:r>
            <a:r>
              <a:rPr lang="cs-CZ" b="0" dirty="0" smtClean="0"/>
              <a:t>§ </a:t>
            </a:r>
            <a:r>
              <a:rPr lang="cs-CZ" b="0" dirty="0"/>
              <a:t>154 a 134 správního řádu ve spojení s § 103 odst. 5 zákona o </a:t>
            </a:r>
            <a:r>
              <a:rPr lang="cs-CZ" b="0" dirty="0" smtClean="0"/>
              <a:t>obcích) </a:t>
            </a:r>
            <a:endParaRPr lang="cs-CZ" b="0" dirty="0"/>
          </a:p>
          <a:p>
            <a:pPr marL="342900" indent="-342900">
              <a:buFont typeface="Wingdings" panose="05000000000000000000" pitchFamily="2" charset="2"/>
              <a:buChar char="§"/>
            </a:pPr>
            <a:r>
              <a:rPr lang="cs-CZ" b="0" dirty="0" smtClean="0"/>
              <a:t>Lze </a:t>
            </a:r>
            <a:r>
              <a:rPr lang="cs-CZ" b="0" dirty="0"/>
              <a:t>připustit i specifickou situaci, v níž by </a:t>
            </a:r>
            <a:r>
              <a:rPr lang="cs-CZ" dirty="0">
                <a:solidFill>
                  <a:srgbClr val="35759D"/>
                </a:solidFill>
              </a:rPr>
              <a:t>rada obce </a:t>
            </a:r>
            <a:r>
              <a:rPr lang="cs-CZ" dirty="0">
                <a:solidFill>
                  <a:srgbClr val="C00000"/>
                </a:solidFill>
              </a:rPr>
              <a:t>„pověřila“ tajemníka obecního úřadu</a:t>
            </a:r>
            <a:r>
              <a:rPr lang="cs-CZ" b="0" dirty="0"/>
              <a:t>, aby „zajistil provedení kontroly“ příspěvkové organizace </a:t>
            </a:r>
          </a:p>
          <a:p>
            <a:pPr marL="342900" indent="-342900">
              <a:buFont typeface="Wingdings" panose="05000000000000000000" pitchFamily="2" charset="2"/>
              <a:buChar char="§"/>
            </a:pPr>
            <a:r>
              <a:rPr lang="cs-CZ" dirty="0" smtClean="0">
                <a:solidFill>
                  <a:srgbClr val="C00000"/>
                </a:solidFill>
              </a:rPr>
              <a:t>Není </a:t>
            </a:r>
            <a:r>
              <a:rPr lang="cs-CZ" dirty="0">
                <a:solidFill>
                  <a:srgbClr val="C00000"/>
                </a:solidFill>
              </a:rPr>
              <a:t>přípustné</a:t>
            </a:r>
            <a:r>
              <a:rPr lang="cs-CZ" dirty="0">
                <a:solidFill>
                  <a:srgbClr val="B92D14"/>
                </a:solidFill>
              </a:rPr>
              <a:t>,</a:t>
            </a:r>
            <a:r>
              <a:rPr lang="cs-CZ" dirty="0">
                <a:solidFill>
                  <a:srgbClr val="35759D"/>
                </a:solidFill>
              </a:rPr>
              <a:t> aby rada obce zcela </a:t>
            </a:r>
            <a:r>
              <a:rPr lang="cs-CZ" dirty="0">
                <a:solidFill>
                  <a:srgbClr val="B92D14"/>
                </a:solidFill>
              </a:rPr>
              <a:t>„převedla“</a:t>
            </a:r>
            <a:r>
              <a:rPr lang="cs-CZ" dirty="0"/>
              <a:t> </a:t>
            </a:r>
            <a:r>
              <a:rPr lang="cs-CZ" dirty="0">
                <a:solidFill>
                  <a:srgbClr val="35759D"/>
                </a:solidFill>
              </a:rPr>
              <a:t>své postavení kontrolního orgánu na jinou osobu či subjekt </a:t>
            </a:r>
            <a:r>
              <a:rPr lang="cs-CZ" b="0" dirty="0"/>
              <a:t>(např. tajemníka obecního úřadu formulací ukládající tajemníkovi povinnost „zajistit provedení kontroly“) </a:t>
            </a:r>
          </a:p>
          <a:p>
            <a:endParaRPr lang="cs-CZ" dirty="0">
              <a:solidFill>
                <a:srgbClr val="C00000"/>
              </a:solidFill>
            </a:endParaRPr>
          </a:p>
        </p:txBody>
      </p:sp>
    </p:spTree>
    <p:extLst>
      <p:ext uri="{BB962C8B-B14F-4D97-AF65-F5344CB8AC3E}">
        <p14:creationId xmlns:p14="http://schemas.microsoft.com/office/powerpoint/2010/main" val="3192926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51620" y="1844824"/>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dirty="0" smtClean="0"/>
              <a:t>Obecná </a:t>
            </a:r>
            <a:r>
              <a:rPr lang="cs-CZ" dirty="0"/>
              <a:t>kontrola příspěvkových organizací obcí prováděná kontrolním nebo finančním výborem </a:t>
            </a:r>
            <a:endParaRPr lang="cs-CZ" dirty="0" smtClean="0"/>
          </a:p>
          <a:p>
            <a:endParaRPr lang="cs-CZ" dirty="0">
              <a:solidFill>
                <a:srgbClr val="C00000"/>
              </a:solidFill>
            </a:endParaRPr>
          </a:p>
          <a:p>
            <a:r>
              <a:rPr lang="cs-CZ" dirty="0" smtClean="0">
                <a:solidFill>
                  <a:srgbClr val="35759D"/>
                </a:solidFill>
              </a:rPr>
              <a:t>Finanční </a:t>
            </a:r>
            <a:r>
              <a:rPr lang="cs-CZ" dirty="0">
                <a:solidFill>
                  <a:srgbClr val="35759D"/>
                </a:solidFill>
              </a:rPr>
              <a:t>výbor je oprávněn provádět obecnou kontrolu hospodaření s majetkem a finančními prostředky obce</a:t>
            </a:r>
            <a:r>
              <a:rPr lang="cs-CZ" b="0" dirty="0">
                <a:solidFill>
                  <a:srgbClr val="35759D"/>
                </a:solidFill>
              </a:rPr>
              <a:t>, </a:t>
            </a:r>
            <a:r>
              <a:rPr lang="cs-CZ" b="0" dirty="0"/>
              <a:t>případně plnit další úkoly, jimiž jej pověří zastupitelstvo obce (§ 119 odst. 2 zákona o obcích). </a:t>
            </a:r>
          </a:p>
          <a:p>
            <a:pPr marL="342900" indent="-342900">
              <a:buFont typeface="Wingdings" panose="05000000000000000000" pitchFamily="2" charset="2"/>
              <a:buChar char="§"/>
            </a:pPr>
            <a:r>
              <a:rPr lang="cs-CZ" dirty="0" smtClean="0">
                <a:solidFill>
                  <a:srgbClr val="35759D"/>
                </a:solidFill>
              </a:rPr>
              <a:t>Kontrolní </a:t>
            </a:r>
            <a:r>
              <a:rPr lang="cs-CZ" dirty="0">
                <a:solidFill>
                  <a:srgbClr val="35759D"/>
                </a:solidFill>
              </a:rPr>
              <a:t>výbor je oprávněn provádět kontrolu plnění usnesení zastupitelstva a rady obce, dodržování právních předpisů ostatními výbory či obecním úřadem v samostatné působnos</a:t>
            </a:r>
            <a:r>
              <a:rPr lang="cs-CZ" b="0" dirty="0">
                <a:solidFill>
                  <a:srgbClr val="35759D"/>
                </a:solidFill>
              </a:rPr>
              <a:t>ti </a:t>
            </a:r>
            <a:r>
              <a:rPr lang="cs-CZ" b="0" dirty="0"/>
              <a:t>a plnit další kontrolní úkoly, kterými jej pověřilo zastupitelstvo obce (§ 119 odst. 3 zákona o obcích je). </a:t>
            </a:r>
          </a:p>
          <a:p>
            <a:pPr marL="342900" indent="-342900">
              <a:buFont typeface="Wingdings" panose="05000000000000000000" pitchFamily="2" charset="2"/>
              <a:buChar char="§"/>
            </a:pPr>
            <a:r>
              <a:rPr lang="cs-CZ" b="0" dirty="0" smtClean="0"/>
              <a:t>Finanční </a:t>
            </a:r>
            <a:r>
              <a:rPr lang="cs-CZ" b="0" dirty="0"/>
              <a:t>nebo kontrolní výbor může z vlastní iniciativy nebo z rozhodnutí zastupitelstva obce provádět kontrolu, která zasáhne také do </a:t>
            </a:r>
            <a:r>
              <a:rPr lang="cs-CZ" dirty="0">
                <a:solidFill>
                  <a:srgbClr val="35759D"/>
                </a:solidFill>
              </a:rPr>
              <a:t>oblasti hospodaření příspěvkových organizací obcí </a:t>
            </a:r>
            <a:r>
              <a:rPr lang="cs-CZ" b="0" dirty="0"/>
              <a:t>a která bude procesně podléhat pravidlům podle § 119 odst. 4 a 5 zákona o obcích. </a:t>
            </a:r>
          </a:p>
          <a:p>
            <a:pPr marL="342900" indent="-342900">
              <a:buFont typeface="Wingdings" panose="05000000000000000000" pitchFamily="2" charset="2"/>
              <a:buChar char="§"/>
            </a:pPr>
            <a:r>
              <a:rPr lang="cs-CZ" dirty="0" smtClean="0">
                <a:solidFill>
                  <a:srgbClr val="B92D14"/>
                </a:solidFill>
              </a:rPr>
              <a:t>Kontrola</a:t>
            </a:r>
            <a:r>
              <a:rPr lang="cs-CZ" dirty="0">
                <a:solidFill>
                  <a:srgbClr val="B92D14"/>
                </a:solidFill>
              </a:rPr>
              <a:t>, která by byla cíleně zaměřena pouze na činnost příspěvkových organizací obce, není možná, jelikož k tomu nemá finanční ani kontrolní výbor zastupitelstva obce přímé zákonné zmocnění. </a:t>
            </a:r>
            <a:endParaRPr lang="cs-CZ" b="0" dirty="0">
              <a:solidFill>
                <a:srgbClr val="B92D14"/>
              </a:solidFill>
            </a:endParaRPr>
          </a:p>
          <a:p>
            <a:endParaRPr lang="cs-CZ" dirty="0">
              <a:solidFill>
                <a:srgbClr val="C00000"/>
              </a:solidFill>
            </a:endParaRPr>
          </a:p>
        </p:txBody>
      </p:sp>
    </p:spTree>
    <p:extLst>
      <p:ext uri="{BB962C8B-B14F-4D97-AF65-F5344CB8AC3E}">
        <p14:creationId xmlns:p14="http://schemas.microsoft.com/office/powerpoint/2010/main" val="2720406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b="0" dirty="0"/>
          </a:p>
          <a:p>
            <a:r>
              <a:rPr lang="cs-CZ" dirty="0"/>
              <a:t>Kontrola hospodaření příspěvkových organizací zřízených obcí </a:t>
            </a:r>
            <a:endParaRPr lang="cs-CZ" b="0" dirty="0"/>
          </a:p>
          <a:p>
            <a:pPr marL="342900" indent="-342900">
              <a:buFont typeface="Wingdings" panose="05000000000000000000" pitchFamily="2" charset="2"/>
              <a:buChar char="§"/>
            </a:pPr>
            <a:r>
              <a:rPr lang="cs-CZ" b="0" dirty="0" smtClean="0"/>
              <a:t>Dle </a:t>
            </a:r>
            <a:r>
              <a:rPr lang="cs-CZ" b="0" dirty="0"/>
              <a:t>ustanovení § 9 odst. 1 </a:t>
            </a:r>
            <a:r>
              <a:rPr lang="cs-CZ" b="0" dirty="0">
                <a:solidFill>
                  <a:srgbClr val="35759D"/>
                </a:solidFill>
              </a:rPr>
              <a:t>zákona o finanční kontrole kontrolují územní samosprávné celky (tedy i obce) podle tohoto zákona hospodaření s veřejnými prostředky u příspěvkových organizací ve své </a:t>
            </a:r>
            <a:r>
              <a:rPr lang="cs-CZ" b="0" dirty="0" smtClean="0">
                <a:solidFill>
                  <a:srgbClr val="35759D"/>
                </a:solidFill>
              </a:rPr>
              <a:t>působnosti</a:t>
            </a:r>
            <a:r>
              <a:rPr lang="cs-CZ" b="0" dirty="0" smtClean="0"/>
              <a:t> =&gt; </a:t>
            </a:r>
            <a:r>
              <a:rPr lang="cs-CZ" b="0" dirty="0"/>
              <a:t>obce jsou oprávněny provádět kontrolu hospodaření u svých zřízených příspěvkových organizací.</a:t>
            </a:r>
          </a:p>
          <a:p>
            <a:pPr marL="342900" indent="-342900">
              <a:buFont typeface="Wingdings" panose="05000000000000000000" pitchFamily="2" charset="2"/>
              <a:buChar char="§"/>
            </a:pPr>
            <a:r>
              <a:rPr lang="cs-CZ" b="0" dirty="0" smtClean="0"/>
              <a:t>Kontrolním </a:t>
            </a:r>
            <a:r>
              <a:rPr lang="cs-CZ" b="0" dirty="0"/>
              <a:t>orgánem je </a:t>
            </a:r>
            <a:r>
              <a:rPr lang="cs-CZ" b="0" dirty="0">
                <a:solidFill>
                  <a:srgbClr val="C00000"/>
                </a:solidFill>
              </a:rPr>
              <a:t>rada obce </a:t>
            </a:r>
            <a:r>
              <a:rPr lang="cs-CZ" b="0" dirty="0"/>
              <a:t>a rozhoduje tak o provedení kontroly.</a:t>
            </a:r>
          </a:p>
          <a:p>
            <a:pPr marL="342900" indent="-342900">
              <a:buFont typeface="Wingdings" panose="05000000000000000000" pitchFamily="2" charset="2"/>
              <a:buChar char="§"/>
            </a:pPr>
            <a:r>
              <a:rPr lang="cs-CZ" b="0" dirty="0" smtClean="0"/>
              <a:t>Procesní </a:t>
            </a:r>
            <a:r>
              <a:rPr lang="cs-CZ" b="0" dirty="0"/>
              <a:t>postup při kontrole hospodaření je </a:t>
            </a:r>
            <a:r>
              <a:rPr lang="cs-CZ" dirty="0">
                <a:solidFill>
                  <a:srgbClr val="35759D"/>
                </a:solidFill>
              </a:rPr>
              <a:t>stejný</a:t>
            </a:r>
            <a:r>
              <a:rPr lang="cs-CZ" b="0" dirty="0"/>
              <a:t> jako při obecné kontrole.</a:t>
            </a:r>
          </a:p>
          <a:p>
            <a:pPr marL="342900" indent="-342900">
              <a:buFont typeface="Wingdings" panose="05000000000000000000" pitchFamily="2" charset="2"/>
              <a:buChar char="§"/>
            </a:pPr>
            <a:r>
              <a:rPr lang="cs-CZ" b="0" dirty="0" smtClean="0">
                <a:solidFill>
                  <a:srgbClr val="35759D"/>
                </a:solidFill>
              </a:rPr>
              <a:t>V </a:t>
            </a:r>
            <a:r>
              <a:rPr lang="cs-CZ" b="0" dirty="0">
                <a:solidFill>
                  <a:srgbClr val="35759D"/>
                </a:solidFill>
              </a:rPr>
              <a:t>pozici vedoucího kontrolního orgánu </a:t>
            </a:r>
            <a:r>
              <a:rPr lang="cs-CZ" b="0" dirty="0">
                <a:solidFill>
                  <a:srgbClr val="B92D14"/>
                </a:solidFill>
              </a:rPr>
              <a:t>při finanční kontrole </a:t>
            </a:r>
            <a:r>
              <a:rPr lang="cs-CZ" b="0" dirty="0" smtClean="0">
                <a:solidFill>
                  <a:srgbClr val="35759D"/>
                </a:solidFill>
              </a:rPr>
              <a:t>příspěvkových organizací obcí je opět </a:t>
            </a:r>
            <a:r>
              <a:rPr lang="cs-CZ" b="0" dirty="0" smtClean="0">
                <a:solidFill>
                  <a:srgbClr val="B92D14"/>
                </a:solidFill>
              </a:rPr>
              <a:t>starosta </a:t>
            </a:r>
            <a:r>
              <a:rPr lang="cs-CZ" b="0" dirty="0">
                <a:solidFill>
                  <a:srgbClr val="B92D14"/>
                </a:solidFill>
              </a:rPr>
              <a:t>obce </a:t>
            </a:r>
            <a:r>
              <a:rPr lang="cs-CZ" b="0" dirty="0" smtClean="0"/>
              <a:t>(§ </a:t>
            </a:r>
            <a:r>
              <a:rPr lang="cs-CZ" b="0" dirty="0"/>
              <a:t>2 písm. d) zákona o finanční </a:t>
            </a:r>
            <a:r>
              <a:rPr lang="cs-CZ" b="0" dirty="0" smtClean="0"/>
              <a:t>kontrole)</a:t>
            </a:r>
            <a:endParaRPr lang="cs-CZ" b="0" dirty="0"/>
          </a:p>
          <a:p>
            <a:endParaRPr lang="cs-CZ" dirty="0">
              <a:solidFill>
                <a:srgbClr val="C00000"/>
              </a:solidFill>
            </a:endParaRPr>
          </a:p>
        </p:txBody>
      </p:sp>
    </p:spTree>
    <p:extLst>
      <p:ext uri="{BB962C8B-B14F-4D97-AF65-F5344CB8AC3E}">
        <p14:creationId xmlns:p14="http://schemas.microsoft.com/office/powerpoint/2010/main" val="4090982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b="0" dirty="0"/>
          </a:p>
          <a:p>
            <a:r>
              <a:rPr lang="cs-CZ" dirty="0"/>
              <a:t>Vymezení kontrolujících pověřených k provedení kontroly příspěvkových organizací zřízených ÚSC </a:t>
            </a:r>
            <a:endParaRPr lang="cs-CZ" dirty="0" smtClean="0"/>
          </a:p>
          <a:p>
            <a:endParaRPr lang="cs-CZ" dirty="0">
              <a:solidFill>
                <a:srgbClr val="C00000"/>
              </a:solidFill>
            </a:endParaRPr>
          </a:p>
          <a:p>
            <a:pPr marL="342900" indent="-342900">
              <a:buFont typeface="Wingdings" panose="05000000000000000000" pitchFamily="2" charset="2"/>
              <a:buChar char="§"/>
            </a:pPr>
            <a:r>
              <a:rPr lang="cs-CZ" dirty="0" smtClean="0">
                <a:solidFill>
                  <a:srgbClr val="35759D"/>
                </a:solidFill>
              </a:rPr>
              <a:t>Finanční </a:t>
            </a:r>
            <a:r>
              <a:rPr lang="cs-CZ" dirty="0">
                <a:solidFill>
                  <a:srgbClr val="35759D"/>
                </a:solidFill>
              </a:rPr>
              <a:t>kontrolu příspěvkových organizací ÚSC </a:t>
            </a:r>
            <a:r>
              <a:rPr lang="cs-CZ" b="0" dirty="0"/>
              <a:t>provádí pouze </a:t>
            </a:r>
            <a:r>
              <a:rPr lang="cs-CZ" dirty="0">
                <a:solidFill>
                  <a:srgbClr val="B92D14"/>
                </a:solidFill>
              </a:rPr>
              <a:t>zaměstnanci tohoto ÚSC </a:t>
            </a:r>
            <a:r>
              <a:rPr lang="cs-CZ" b="0" dirty="0"/>
              <a:t>{§ 5 písm. b) zákona o finanční kontrole} </a:t>
            </a:r>
          </a:p>
          <a:p>
            <a:pPr marL="342900" indent="-342900">
              <a:buFont typeface="Wingdings" panose="05000000000000000000" pitchFamily="2" charset="2"/>
              <a:buChar char="§"/>
            </a:pPr>
            <a:r>
              <a:rPr lang="cs-CZ" b="0" dirty="0" smtClean="0"/>
              <a:t>Dle </a:t>
            </a:r>
            <a:r>
              <a:rPr lang="cs-CZ" b="0" dirty="0"/>
              <a:t>§ 166 odst. 1 NOZ </a:t>
            </a:r>
            <a:r>
              <a:rPr lang="cs-CZ" b="0" i="1" dirty="0"/>
              <a:t>právnickou osobu zastupují její zaměstnanci v rozsahu obvyklém vzhledem k jejich zařazení nebo funkci; přitom rozhoduje stav, jak se jeví veřejnosti. Co je stanoveno o zastoupení právnické osoby zaměstnancem, platí obdobně pro zastoupení právnické osoby jejím členem nebo členem jiného orgánu nezapsaného do veřejného rejstříku </a:t>
            </a:r>
            <a:r>
              <a:rPr lang="cs-CZ" b="0" dirty="0"/>
              <a:t>=&gt; pokud je </a:t>
            </a:r>
            <a:r>
              <a:rPr lang="cs-CZ" dirty="0"/>
              <a:t>při finanční kontrole </a:t>
            </a:r>
            <a:r>
              <a:rPr lang="cs-CZ" b="0" dirty="0" smtClean="0"/>
              <a:t>obecní </a:t>
            </a:r>
            <a:r>
              <a:rPr lang="cs-CZ" b="0" dirty="0"/>
              <a:t>příspěvkové organizace prováděné finančním výborem </a:t>
            </a:r>
            <a:r>
              <a:rPr lang="cs-CZ" dirty="0"/>
              <a:t>pověřen vykonáním kontroly přímo člen finančního výboru</a:t>
            </a:r>
            <a:r>
              <a:rPr lang="cs-CZ" b="0" dirty="0"/>
              <a:t>, je nutné na něj </a:t>
            </a:r>
            <a:r>
              <a:rPr lang="cs-CZ" dirty="0"/>
              <a:t>hledět jako na zaměstnance</a:t>
            </a:r>
            <a:r>
              <a:rPr lang="cs-CZ" b="0" dirty="0"/>
              <a:t>, který je oprávněn provádět takové úkony, které lze považovat vzhledem k jeho funkci za obvyklé. </a:t>
            </a:r>
          </a:p>
          <a:p>
            <a:endParaRPr lang="cs-CZ" dirty="0">
              <a:solidFill>
                <a:srgbClr val="C00000"/>
              </a:solidFill>
            </a:endParaRPr>
          </a:p>
        </p:txBody>
      </p:sp>
    </p:spTree>
    <p:extLst>
      <p:ext uri="{BB962C8B-B14F-4D97-AF65-F5344CB8AC3E}">
        <p14:creationId xmlns:p14="http://schemas.microsoft.com/office/powerpoint/2010/main" val="1135909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971600" y="4225205"/>
            <a:ext cx="7315200" cy="715963"/>
          </a:xfrm>
        </p:spPr>
        <p:txBody>
          <a:bodyPr/>
          <a:lstStyle/>
          <a:p>
            <a:r>
              <a:rPr lang="cs-CZ" b="1" dirty="0" smtClean="0">
                <a:latin typeface="Calibri" panose="020F0502020204030204" pitchFamily="34" charset="0"/>
                <a:cs typeface="Calibri" panose="020F0502020204030204" pitchFamily="34" charset="0"/>
              </a:rPr>
              <a:t>Druhá část</a:t>
            </a:r>
            <a:br>
              <a:rPr lang="cs-CZ" b="1" dirty="0" smtClean="0">
                <a:latin typeface="Calibri" panose="020F0502020204030204" pitchFamily="34" charset="0"/>
                <a:cs typeface="Calibri" panose="020F0502020204030204" pitchFamily="34" charset="0"/>
              </a:rPr>
            </a:br>
            <a:r>
              <a:rPr lang="cs-CZ" sz="2800" b="1" dirty="0" smtClean="0">
                <a:latin typeface="Calibri" panose="020F0502020204030204" pitchFamily="34" charset="0"/>
                <a:cs typeface="Calibri" panose="020F0502020204030204" pitchFamily="34" charset="0"/>
              </a:rPr>
              <a:t>Hospodaření příspěvkových organizací</a:t>
            </a:r>
            <a:br>
              <a:rPr lang="cs-CZ" sz="2800" b="1" dirty="0" smtClean="0">
                <a:latin typeface="Calibri" panose="020F0502020204030204" pitchFamily="34" charset="0"/>
                <a:cs typeface="Calibri" panose="020F0502020204030204" pitchFamily="34" charset="0"/>
              </a:rPr>
            </a:br>
            <a:r>
              <a:rPr lang="cs-CZ" sz="2800" b="1" dirty="0" smtClean="0">
                <a:latin typeface="Calibri" panose="020F0502020204030204" pitchFamily="34" charset="0"/>
                <a:cs typeface="Calibri" panose="020F0502020204030204" pitchFamily="34" charset="0"/>
              </a:rPr>
              <a:t>     </a:t>
            </a:r>
            <a:r>
              <a:rPr lang="cs-CZ" sz="2400" dirty="0" smtClean="0">
                <a:latin typeface="Calibri" panose="020F0502020204030204" pitchFamily="34" charset="0"/>
                <a:cs typeface="Calibri" panose="020F0502020204030204" pitchFamily="34" charset="0"/>
              </a:rPr>
              <a:t>Finanční plán, rozpočet, SRV</a:t>
            </a:r>
            <a:br>
              <a:rPr lang="cs-CZ" sz="2400" dirty="0" smtClean="0">
                <a:latin typeface="Calibri" panose="020F0502020204030204" pitchFamily="34" charset="0"/>
                <a:cs typeface="Calibri" panose="020F0502020204030204" pitchFamily="34" charset="0"/>
              </a:rPr>
            </a:br>
            <a:r>
              <a:rPr lang="cs-CZ" sz="2400" dirty="0" smtClean="0">
                <a:latin typeface="Calibri" panose="020F0502020204030204" pitchFamily="34" charset="0"/>
                <a:cs typeface="Calibri" panose="020F0502020204030204" pitchFamily="34" charset="0"/>
              </a:rPr>
              <a:t>      Porušení rozpočtové kázně</a:t>
            </a:r>
            <a:br>
              <a:rPr lang="cs-CZ" sz="2400" dirty="0" smtClean="0">
                <a:latin typeface="Calibri" panose="020F0502020204030204" pitchFamily="34" charset="0"/>
                <a:cs typeface="Calibri" panose="020F0502020204030204" pitchFamily="34" charset="0"/>
              </a:rPr>
            </a:br>
            <a:r>
              <a:rPr lang="cs-CZ" sz="2400" dirty="0" smtClean="0">
                <a:latin typeface="Calibri" panose="020F0502020204030204" pitchFamily="34" charset="0"/>
                <a:cs typeface="Calibri" panose="020F0502020204030204" pitchFamily="34" charset="0"/>
              </a:rPr>
              <a:t>      Účelové fondy</a:t>
            </a:r>
            <a:br>
              <a:rPr lang="cs-CZ" sz="2400" dirty="0" smtClean="0">
                <a:latin typeface="Calibri" panose="020F0502020204030204" pitchFamily="34" charset="0"/>
                <a:cs typeface="Calibri" panose="020F0502020204030204" pitchFamily="34" charset="0"/>
              </a:rPr>
            </a:br>
            <a:r>
              <a:rPr lang="cs-CZ" sz="2400" dirty="0">
                <a:latin typeface="Calibri" panose="020F0502020204030204" pitchFamily="34" charset="0"/>
                <a:cs typeface="Calibri" panose="020F0502020204030204" pitchFamily="34" charset="0"/>
              </a:rPr>
              <a:t> </a:t>
            </a:r>
            <a:r>
              <a:rPr lang="cs-CZ" sz="2400" dirty="0" smtClean="0">
                <a:latin typeface="Calibri" panose="020F0502020204030204" pitchFamily="34" charset="0"/>
                <a:cs typeface="Calibri" panose="020F0502020204030204" pitchFamily="34" charset="0"/>
              </a:rPr>
              <a:t>     Hospodaření PO</a:t>
            </a:r>
            <a:br>
              <a:rPr lang="cs-CZ" sz="2400" dirty="0" smtClean="0">
                <a:latin typeface="Calibri" panose="020F0502020204030204" pitchFamily="34" charset="0"/>
                <a:cs typeface="Calibri" panose="020F0502020204030204" pitchFamily="34" charset="0"/>
              </a:rPr>
            </a:br>
            <a:r>
              <a:rPr lang="cs-CZ" sz="2400" dirty="0">
                <a:latin typeface="Calibri" panose="020F0502020204030204" pitchFamily="34" charset="0"/>
                <a:cs typeface="Calibri" panose="020F0502020204030204" pitchFamily="34" charset="0"/>
              </a:rPr>
              <a:t> </a:t>
            </a:r>
            <a:r>
              <a:rPr lang="cs-CZ" sz="2400" dirty="0" smtClean="0">
                <a:latin typeface="Calibri" panose="020F0502020204030204" pitchFamily="34" charset="0"/>
                <a:cs typeface="Calibri" panose="020F0502020204030204" pitchFamily="34" charset="0"/>
              </a:rPr>
              <a:t>     Účetnictví PO</a:t>
            </a:r>
            <a:br>
              <a:rPr lang="cs-CZ" sz="2400" dirty="0" smtClean="0">
                <a:latin typeface="Calibri" panose="020F0502020204030204" pitchFamily="34" charset="0"/>
                <a:cs typeface="Calibri" panose="020F0502020204030204" pitchFamily="34" charset="0"/>
              </a:rPr>
            </a:br>
            <a:endParaRPr lang="cs-CZ"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0813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sz="2800" dirty="0" smtClean="0"/>
          </a:p>
          <a:p>
            <a:endParaRPr lang="cs-CZ" sz="2800" dirty="0"/>
          </a:p>
          <a:p>
            <a:r>
              <a:rPr lang="cs-CZ" sz="2800" dirty="0" smtClean="0"/>
              <a:t>Příspěvková </a:t>
            </a:r>
            <a:r>
              <a:rPr lang="cs-CZ" sz="2800" dirty="0"/>
              <a:t>organizace sestavuje </a:t>
            </a:r>
            <a:r>
              <a:rPr lang="cs-CZ" sz="2800" dirty="0">
                <a:solidFill>
                  <a:srgbClr val="5186AA"/>
                </a:solidFill>
              </a:rPr>
              <a:t>rozpočet a střednědobý výhled rozpočtu </a:t>
            </a:r>
            <a:r>
              <a:rPr lang="cs-CZ" sz="2800" dirty="0"/>
              <a:t>– schvaluje zřizovatel.</a:t>
            </a:r>
          </a:p>
          <a:p>
            <a:r>
              <a:rPr lang="cs-CZ" sz="2800" dirty="0"/>
              <a:t>Rozpočet příspěvkové organizace je plán výnosů a nákladů na rozpočtový rok, jímž se řídí financování činnosti příspěvkové organizace. Rozpočtový rok je shodný s kalendářním rokem.</a:t>
            </a:r>
          </a:p>
        </p:txBody>
      </p:sp>
    </p:spTree>
    <p:extLst>
      <p:ext uri="{BB962C8B-B14F-4D97-AF65-F5344CB8AC3E}">
        <p14:creationId xmlns:p14="http://schemas.microsoft.com/office/powerpoint/2010/main" val="3568097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sz="2800" dirty="0" smtClean="0"/>
          </a:p>
          <a:p>
            <a:endParaRPr lang="cs-CZ" sz="2800" dirty="0"/>
          </a:p>
          <a:p>
            <a:r>
              <a:rPr lang="cs-CZ" sz="2800" dirty="0" smtClean="0"/>
              <a:t>Střednědobý </a:t>
            </a:r>
            <a:r>
              <a:rPr lang="cs-CZ" sz="2800" dirty="0"/>
              <a:t>výhled rozpočtu příspěvkové organizace je plán výnosů a nákladů na nejméně 2 roky následující po roce, na který je sestavován rozpočet. Obsahuje předpokládané náklady a výnosy v jednotlivých letech.</a:t>
            </a:r>
          </a:p>
        </p:txBody>
      </p:sp>
    </p:spTree>
    <p:extLst>
      <p:ext uri="{BB962C8B-B14F-4D97-AF65-F5344CB8AC3E}">
        <p14:creationId xmlns:p14="http://schemas.microsoft.com/office/powerpoint/2010/main" val="4193213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sz="3200" dirty="0" smtClean="0"/>
          </a:p>
          <a:p>
            <a:r>
              <a:rPr lang="cs-CZ" sz="3200" dirty="0" smtClean="0">
                <a:solidFill>
                  <a:srgbClr val="35759D"/>
                </a:solidFill>
              </a:rPr>
              <a:t>Příspěvková </a:t>
            </a:r>
            <a:r>
              <a:rPr lang="cs-CZ" sz="3200" dirty="0">
                <a:solidFill>
                  <a:srgbClr val="35759D"/>
                </a:solidFill>
              </a:rPr>
              <a:t>organizace </a:t>
            </a:r>
            <a:r>
              <a:rPr lang="cs-CZ" sz="3200" dirty="0" smtClean="0">
                <a:solidFill>
                  <a:srgbClr val="35759D"/>
                </a:solidFill>
              </a:rPr>
              <a:t>hospodaří:</a:t>
            </a:r>
          </a:p>
          <a:p>
            <a:pPr marL="457200" indent="-457200">
              <a:buFont typeface="Arial" panose="020B0604020202020204" pitchFamily="34" charset="0"/>
              <a:buChar char="•"/>
            </a:pPr>
            <a:r>
              <a:rPr lang="cs-CZ" sz="3200" dirty="0" smtClean="0"/>
              <a:t>s </a:t>
            </a:r>
            <a:r>
              <a:rPr lang="cs-CZ" sz="3200" dirty="0"/>
              <a:t>peněžními prostředky získanými </a:t>
            </a:r>
            <a:r>
              <a:rPr lang="cs-CZ" sz="3200" dirty="0">
                <a:solidFill>
                  <a:srgbClr val="5186AA"/>
                </a:solidFill>
              </a:rPr>
              <a:t>vlastní činností </a:t>
            </a:r>
            <a:endParaRPr lang="cs-CZ" sz="3200" dirty="0" smtClean="0">
              <a:solidFill>
                <a:srgbClr val="5186AA"/>
              </a:solidFill>
            </a:endParaRPr>
          </a:p>
          <a:p>
            <a:pPr marL="457200" indent="-457200">
              <a:buFont typeface="Arial" panose="020B0604020202020204" pitchFamily="34" charset="0"/>
              <a:buChar char="•"/>
            </a:pPr>
            <a:r>
              <a:rPr lang="cs-CZ" sz="3200" dirty="0" smtClean="0"/>
              <a:t>s prostředky vlastních </a:t>
            </a:r>
            <a:r>
              <a:rPr lang="cs-CZ" sz="3200" dirty="0" smtClean="0">
                <a:solidFill>
                  <a:srgbClr val="5186AA"/>
                </a:solidFill>
              </a:rPr>
              <a:t>finančních fondů</a:t>
            </a:r>
          </a:p>
          <a:p>
            <a:pPr marL="457200" indent="-457200">
              <a:buFont typeface="Arial" panose="020B0604020202020204" pitchFamily="34" charset="0"/>
              <a:buChar char="•"/>
            </a:pPr>
            <a:r>
              <a:rPr lang="cs-CZ" sz="3200" dirty="0" smtClean="0"/>
              <a:t>s prostředky získanými </a:t>
            </a:r>
            <a:r>
              <a:rPr lang="cs-CZ" sz="3200" dirty="0" smtClean="0">
                <a:solidFill>
                  <a:srgbClr val="5186AA"/>
                </a:solidFill>
              </a:rPr>
              <a:t>doplňkovou činností</a:t>
            </a:r>
          </a:p>
          <a:p>
            <a:pPr marL="457200" indent="-457200">
              <a:buFont typeface="Arial" panose="020B0604020202020204" pitchFamily="34" charset="0"/>
              <a:buChar char="•"/>
            </a:pPr>
            <a:r>
              <a:rPr lang="cs-CZ" sz="3200" dirty="0"/>
              <a:t>s</a:t>
            </a:r>
            <a:r>
              <a:rPr lang="cs-CZ" sz="3200" dirty="0" smtClean="0">
                <a:solidFill>
                  <a:srgbClr val="5186AA"/>
                </a:solidFill>
              </a:rPr>
              <a:t> příspěvky a dary od fyzických a právnických osob</a:t>
            </a:r>
          </a:p>
          <a:p>
            <a:pPr marL="457200" indent="-457200">
              <a:buFont typeface="Arial" panose="020B0604020202020204" pitchFamily="34" charset="0"/>
              <a:buChar char="•"/>
            </a:pPr>
            <a:r>
              <a:rPr lang="cs-CZ" sz="3200" dirty="0" smtClean="0"/>
              <a:t>s </a:t>
            </a:r>
            <a:r>
              <a:rPr lang="cs-CZ" sz="3200" dirty="0"/>
              <a:t>peněžními prostředky přijatými </a:t>
            </a:r>
            <a:r>
              <a:rPr lang="cs-CZ" sz="3200" dirty="0">
                <a:solidFill>
                  <a:srgbClr val="5186AA"/>
                </a:solidFill>
              </a:rPr>
              <a:t>z rozpočtu svého </a:t>
            </a:r>
            <a:r>
              <a:rPr lang="cs-CZ" sz="3200" dirty="0" smtClean="0">
                <a:solidFill>
                  <a:srgbClr val="5186AA"/>
                </a:solidFill>
              </a:rPr>
              <a:t>zřizovatele</a:t>
            </a:r>
          </a:p>
          <a:p>
            <a:pPr marL="457200" indent="-457200">
              <a:buFont typeface="Arial" panose="020B0604020202020204" pitchFamily="34" charset="0"/>
              <a:buChar char="•"/>
            </a:pPr>
            <a:r>
              <a:rPr lang="cs-CZ" sz="3200" dirty="0" smtClean="0"/>
              <a:t>s peněžními prostředky ze státního rozpočtu, státních fondů, grantů, </a:t>
            </a:r>
            <a:r>
              <a:rPr lang="cs-CZ" sz="3200" dirty="0" smtClean="0">
                <a:solidFill>
                  <a:srgbClr val="5186AA"/>
                </a:solidFill>
              </a:rPr>
              <a:t>Národního </a:t>
            </a:r>
            <a:r>
              <a:rPr lang="cs-CZ" sz="3200" dirty="0">
                <a:solidFill>
                  <a:srgbClr val="5186AA"/>
                </a:solidFill>
              </a:rPr>
              <a:t>fondu a ze zahraničí</a:t>
            </a:r>
            <a:r>
              <a:rPr lang="cs-CZ" sz="3200" dirty="0"/>
              <a:t>.</a:t>
            </a:r>
          </a:p>
          <a:p>
            <a:endParaRPr lang="cs-CZ" sz="2000" dirty="0"/>
          </a:p>
          <a:p>
            <a:r>
              <a:rPr lang="cs-CZ" dirty="0"/>
              <a:t>Dále s dotací na úhradu provozních výdajů, které jsou nebo mají být kryty z rozpočtu Evropské unie, včetně stanoveného podílu státního rozpočtu na financování těchto výdajů a s dotací na úhradu provozních výdajů podle mezinárodních smluv, na základě kterých jsou České republice svěřeny peněžní prostředky z finančního mechanismu Evropského hospodářského prostoru, z finančního mechanismu Norska a programu švýcarsko-české spolupráce.</a:t>
            </a:r>
            <a:endParaRPr lang="cs-CZ" dirty="0"/>
          </a:p>
        </p:txBody>
      </p:sp>
    </p:spTree>
    <p:extLst>
      <p:ext uri="{BB962C8B-B14F-4D97-AF65-F5344CB8AC3E}">
        <p14:creationId xmlns:p14="http://schemas.microsoft.com/office/powerpoint/2010/main" val="1970124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sz="3200" dirty="0" smtClean="0"/>
          </a:p>
          <a:p>
            <a:r>
              <a:rPr lang="cs-CZ" sz="3200" dirty="0" smtClean="0">
                <a:solidFill>
                  <a:srgbClr val="35759D"/>
                </a:solidFill>
              </a:rPr>
              <a:t>Provozní příspěvek zřizovatele</a:t>
            </a:r>
          </a:p>
          <a:p>
            <a:r>
              <a:rPr lang="cs-CZ" sz="3200" dirty="0" smtClean="0">
                <a:solidFill>
                  <a:srgbClr val="35759D"/>
                </a:solidFill>
              </a:rPr>
              <a:t>= rozdíl mezi vlastními výnosy a celkovými náklady</a:t>
            </a:r>
          </a:p>
          <a:p>
            <a:endParaRPr lang="cs-CZ" sz="3200" dirty="0">
              <a:solidFill>
                <a:srgbClr val="35759D"/>
              </a:solidFill>
            </a:endParaRPr>
          </a:p>
          <a:p>
            <a:r>
              <a:rPr lang="cs-CZ" dirty="0"/>
              <a:t>Pokud příspěvková organizace vytváří ze své doplňkové činnosti zisk, potom tento zisk může být použit ve prospěch hlavní činnosti. Zřizovatel může připustit také jiné využití tohoto zdroje.</a:t>
            </a:r>
          </a:p>
          <a:p>
            <a:endParaRPr lang="cs-CZ" dirty="0"/>
          </a:p>
        </p:txBody>
      </p:sp>
    </p:spTree>
    <p:extLst>
      <p:ext uri="{BB962C8B-B14F-4D97-AF65-F5344CB8AC3E}">
        <p14:creationId xmlns:p14="http://schemas.microsoft.com/office/powerpoint/2010/main" val="823213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971600" y="3717032"/>
            <a:ext cx="7315200" cy="715963"/>
          </a:xfrm>
        </p:spPr>
        <p:txBody>
          <a:bodyPr/>
          <a:lstStyle/>
          <a:p>
            <a:r>
              <a:rPr lang="cs-CZ" sz="3200" b="1" dirty="0" smtClean="0">
                <a:solidFill>
                  <a:srgbClr val="35759D"/>
                </a:solidFill>
                <a:latin typeface="Calibri" panose="020F0502020204030204" pitchFamily="34" charset="0"/>
                <a:cs typeface="Calibri" panose="020F0502020204030204" pitchFamily="34" charset="0"/>
              </a:rPr>
              <a:t>Příspěvková organizace</a:t>
            </a:r>
            <a:r>
              <a:rPr lang="cs-CZ" sz="2800" b="1" dirty="0" smtClean="0">
                <a:latin typeface="Calibri" panose="020F0502020204030204" pitchFamily="34" charset="0"/>
                <a:cs typeface="Calibri" panose="020F0502020204030204" pitchFamily="34" charset="0"/>
              </a:rPr>
              <a:t/>
            </a:r>
            <a:br>
              <a:rPr lang="cs-CZ" sz="2800" b="1" dirty="0" smtClean="0">
                <a:latin typeface="Calibri" panose="020F0502020204030204" pitchFamily="34" charset="0"/>
                <a:cs typeface="Calibri" panose="020F0502020204030204" pitchFamily="34" charset="0"/>
              </a:rPr>
            </a:br>
            <a:r>
              <a:rPr lang="cs-CZ" sz="2800" b="1" dirty="0" smtClean="0">
                <a:latin typeface="Calibri" panose="020F0502020204030204" pitchFamily="34" charset="0"/>
                <a:cs typeface="Calibri" panose="020F0502020204030204" pitchFamily="34" charset="0"/>
              </a:rPr>
              <a:t>= </a:t>
            </a:r>
            <a:r>
              <a:rPr lang="cs-CZ" sz="2800" dirty="0" smtClean="0"/>
              <a:t>právnická osoba zřizovaná </a:t>
            </a:r>
            <a:r>
              <a:rPr lang="cs-CZ" sz="2800" dirty="0"/>
              <a:t>územními samosprávnými celky, </a:t>
            </a:r>
            <a:r>
              <a:rPr lang="cs-CZ" sz="2800" dirty="0" smtClean="0"/>
              <a:t>která je zřizována </a:t>
            </a:r>
            <a:r>
              <a:rPr lang="cs-CZ" sz="2800" dirty="0"/>
              <a:t>za účelem </a:t>
            </a:r>
            <a:r>
              <a:rPr lang="cs-CZ" sz="2800" b="1" dirty="0">
                <a:solidFill>
                  <a:srgbClr val="35759D"/>
                </a:solidFill>
              </a:rPr>
              <a:t>zabezpečení neziskových forem činností</a:t>
            </a:r>
            <a:r>
              <a:rPr lang="cs-CZ" sz="2800" dirty="0"/>
              <a:t>, pro jejichž rozsah či složitost je vyžadována samostatná právní subjektivita.</a:t>
            </a:r>
            <a:endParaRPr lang="cs-CZ"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58335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sz="3200" dirty="0" smtClean="0"/>
          </a:p>
          <a:p>
            <a:r>
              <a:rPr lang="cs-CZ" sz="3200" dirty="0" smtClean="0">
                <a:solidFill>
                  <a:srgbClr val="35759D"/>
                </a:solidFill>
              </a:rPr>
              <a:t>Důsledné oddělení:</a:t>
            </a:r>
          </a:p>
          <a:p>
            <a:pPr marL="342900" indent="-342900">
              <a:buFont typeface="Arial" panose="020B0604020202020204" pitchFamily="34" charset="0"/>
              <a:buChar char="•"/>
            </a:pPr>
            <a:r>
              <a:rPr lang="cs-CZ" sz="3200" dirty="0" smtClean="0">
                <a:solidFill>
                  <a:srgbClr val="35759D"/>
                </a:solidFill>
              </a:rPr>
              <a:t>Provozní prostředky</a:t>
            </a:r>
          </a:p>
          <a:p>
            <a:pPr marL="342900" indent="-342900">
              <a:buFont typeface="Arial" panose="020B0604020202020204" pitchFamily="34" charset="0"/>
              <a:buChar char="•"/>
            </a:pPr>
            <a:r>
              <a:rPr lang="cs-CZ" sz="3200" dirty="0" smtClean="0">
                <a:solidFill>
                  <a:srgbClr val="35759D"/>
                </a:solidFill>
              </a:rPr>
              <a:t>Investiční prostředky</a:t>
            </a:r>
          </a:p>
          <a:p>
            <a:pPr marL="342900" indent="-342900">
              <a:buFont typeface="Arial" panose="020B0604020202020204" pitchFamily="34" charset="0"/>
              <a:buChar char="•"/>
            </a:pPr>
            <a:endParaRPr lang="cs-CZ" sz="3200" dirty="0">
              <a:solidFill>
                <a:srgbClr val="35759D"/>
              </a:solidFill>
            </a:endParaRPr>
          </a:p>
          <a:p>
            <a:pPr marL="342900" indent="-342900">
              <a:buFont typeface="Arial" panose="020B0604020202020204" pitchFamily="34" charset="0"/>
              <a:buChar char="•"/>
            </a:pPr>
            <a:r>
              <a:rPr lang="cs-CZ" sz="3200" dirty="0" smtClean="0">
                <a:solidFill>
                  <a:srgbClr val="35759D"/>
                </a:solidFill>
              </a:rPr>
              <a:t>Hlavní činnost</a:t>
            </a:r>
          </a:p>
          <a:p>
            <a:pPr marL="342900" indent="-342900">
              <a:buFont typeface="Arial" panose="020B0604020202020204" pitchFamily="34" charset="0"/>
              <a:buChar char="•"/>
            </a:pPr>
            <a:r>
              <a:rPr lang="cs-CZ" sz="3200" dirty="0" smtClean="0">
                <a:solidFill>
                  <a:srgbClr val="35759D"/>
                </a:solidFill>
              </a:rPr>
              <a:t>Doplňková činnost</a:t>
            </a:r>
            <a:endParaRPr lang="cs-CZ" dirty="0"/>
          </a:p>
        </p:txBody>
      </p:sp>
    </p:spTree>
    <p:extLst>
      <p:ext uri="{BB962C8B-B14F-4D97-AF65-F5344CB8AC3E}">
        <p14:creationId xmlns:p14="http://schemas.microsoft.com/office/powerpoint/2010/main" val="3198534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b="0" dirty="0"/>
          </a:p>
          <a:p>
            <a:r>
              <a:rPr lang="cs-CZ" dirty="0" smtClean="0">
                <a:solidFill>
                  <a:srgbClr val="C00000"/>
                </a:solidFill>
              </a:rPr>
              <a:t>Školy</a:t>
            </a:r>
          </a:p>
          <a:p>
            <a:endParaRPr lang="cs-CZ" dirty="0">
              <a:solidFill>
                <a:srgbClr val="C00000"/>
              </a:solidFill>
            </a:endParaRPr>
          </a:p>
          <a:p>
            <a:r>
              <a:rPr lang="cs-CZ" dirty="0"/>
              <a:t>Ministerstvo školství, mládeže a tělovýchovy stanoví objem prostředků pro školy zřizované územními samosprávními celky (kraji a obcemi) dohromady v souladu s § 160 zákona č. 561/2004 Sb. a tyto prostředky poskytne kraji formou dotace. Krajský úřad provede podle metodiky stanovené MŠMT rozpis dotace pro jednotlivé školy a předškolní a školská zařízení.</a:t>
            </a:r>
          </a:p>
          <a:p>
            <a:endParaRPr lang="cs-CZ" dirty="0">
              <a:solidFill>
                <a:srgbClr val="C00000"/>
              </a:solidFill>
            </a:endParaRPr>
          </a:p>
        </p:txBody>
      </p:sp>
    </p:spTree>
    <p:extLst>
      <p:ext uri="{BB962C8B-B14F-4D97-AF65-F5344CB8AC3E}">
        <p14:creationId xmlns:p14="http://schemas.microsoft.com/office/powerpoint/2010/main" val="765907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a:t>Neinvestiční dotace MŠMT na financování přímých vzdělávacích výdajů</a:t>
            </a:r>
          </a:p>
          <a:p>
            <a:r>
              <a:rPr lang="cs-CZ"/>
              <a:t>MŠMT přiděluje školám přes kraj a obce finanční prostředky na tzv. přímé vzdělávací výdaje, tj.: na platy, na odvody do sociálních fondů a ostatní náklady vyplývající z pracovněprávních vztahů, učební pomůcky, učebnice a školní potřeby, náklady na další vzdělávání pedagogických pracovníků atd. </a:t>
            </a:r>
          </a:p>
          <a:p>
            <a:r>
              <a:rPr lang="cs-CZ"/>
              <a:t>Dotace může obdržet jen příspěvková organizace zařazená do sítě škol, předškolních a školských zařízení. </a:t>
            </a:r>
          </a:p>
          <a:p>
            <a:r>
              <a:rPr lang="cs-CZ"/>
              <a:t>Podle zákona č. 218/2000 Sb. příspěvková organizace vrací nevyčerpanou část dotace zpět do státního rozpočtu prostřednictvím zřizovatele, kraje a dále MŠMT.</a:t>
            </a:r>
            <a:endParaRPr lang="cs-CZ" dirty="0"/>
          </a:p>
        </p:txBody>
      </p:sp>
    </p:spTree>
    <p:extLst>
      <p:ext uri="{BB962C8B-B14F-4D97-AF65-F5344CB8AC3E}">
        <p14:creationId xmlns:p14="http://schemas.microsoft.com/office/powerpoint/2010/main" val="5518591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endParaRPr lang="cs-CZ" dirty="0"/>
          </a:p>
          <a:p>
            <a:r>
              <a:rPr lang="cs-CZ" dirty="0" smtClean="0"/>
              <a:t>Příjmy </a:t>
            </a:r>
            <a:r>
              <a:rPr lang="cs-CZ" dirty="0"/>
              <a:t>od jiných obcí</a:t>
            </a:r>
          </a:p>
          <a:p>
            <a:pPr>
              <a:buFontTx/>
              <a:buChar char="-"/>
            </a:pPr>
            <a:r>
              <a:rPr lang="cs-CZ" dirty="0"/>
              <a:t>dnes řešeno v rámci RUD (váha kritéria školství vzrostla ze 7 na 9% - dle počtu žáků). Nárůst pro rok 2018 z 9,8 tis. Kč na 12 tis. Kč na žáka.</a:t>
            </a:r>
          </a:p>
          <a:p>
            <a:pPr>
              <a:buFontTx/>
              <a:buChar char="-"/>
            </a:pPr>
            <a:r>
              <a:rPr lang="cs-CZ" dirty="0"/>
              <a:t>školská PO je však oprávněna uzavřít soukromoprávní vztah a přijmout prostředky i od obce, která není zřizovatelem (výuka, družiny, školní kluby)</a:t>
            </a:r>
          </a:p>
        </p:txBody>
      </p:sp>
    </p:spTree>
    <p:extLst>
      <p:ext uri="{BB962C8B-B14F-4D97-AF65-F5344CB8AC3E}">
        <p14:creationId xmlns:p14="http://schemas.microsoft.com/office/powerpoint/2010/main" val="34680469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endParaRPr lang="cs-CZ" dirty="0"/>
          </a:p>
          <a:p>
            <a:r>
              <a:rPr lang="cs-CZ" dirty="0" smtClean="0"/>
              <a:t>Nespotřebované </a:t>
            </a:r>
            <a:r>
              <a:rPr lang="cs-CZ" dirty="0"/>
              <a:t>peněžní prostředky – evropské dotace se </a:t>
            </a:r>
            <a:r>
              <a:rPr lang="pt-BR" dirty="0"/>
              <a:t>převádějí se do rezervního fondu </a:t>
            </a:r>
            <a:r>
              <a:rPr lang="cs-CZ" dirty="0"/>
              <a:t>organizace – oddělené sledování, nutnost dodržení účelovosti. Podléhá finančnímu vypořádání.</a:t>
            </a:r>
            <a:endParaRPr lang="cs-CZ" sz="1800" dirty="0"/>
          </a:p>
        </p:txBody>
      </p:sp>
    </p:spTree>
    <p:extLst>
      <p:ext uri="{BB962C8B-B14F-4D97-AF65-F5344CB8AC3E}">
        <p14:creationId xmlns:p14="http://schemas.microsoft.com/office/powerpoint/2010/main" val="1592741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endParaRPr lang="cs-CZ" dirty="0"/>
          </a:p>
          <a:p>
            <a:r>
              <a:rPr lang="cs-CZ" dirty="0" smtClean="0"/>
              <a:t>Zřizovatel </a:t>
            </a:r>
            <a:r>
              <a:rPr lang="cs-CZ" dirty="0"/>
              <a:t>poskytuje příspěvek na provoz své příspěvkové organizaci zpravidla v návaznosti na výkony nebo jiná kritéria jejích potřeb.</a:t>
            </a:r>
          </a:p>
          <a:p>
            <a:r>
              <a:rPr lang="cs-CZ" dirty="0"/>
              <a:t>Pokud příspěvková organizace vytváří ve své doplňkové činnosti zisk, může jej použít jen ve prospěch své hlavní činnosti; zřizovatel může organizaci povolit jiné využití tohoto zdroje.</a:t>
            </a:r>
            <a:endParaRPr lang="cs-CZ" dirty="0"/>
          </a:p>
        </p:txBody>
      </p:sp>
    </p:spTree>
    <p:extLst>
      <p:ext uri="{BB962C8B-B14F-4D97-AF65-F5344CB8AC3E}">
        <p14:creationId xmlns:p14="http://schemas.microsoft.com/office/powerpoint/2010/main" val="20172637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a:p>
            <a:r>
              <a:rPr lang="cs-CZ" dirty="0" smtClean="0">
                <a:solidFill>
                  <a:srgbClr val="5186AA"/>
                </a:solidFill>
              </a:rPr>
              <a:t>Ukládání </a:t>
            </a:r>
            <a:r>
              <a:rPr lang="cs-CZ" dirty="0">
                <a:solidFill>
                  <a:srgbClr val="5186AA"/>
                </a:solidFill>
              </a:rPr>
              <a:t>odvodu do rozpočtu zřizovatele</a:t>
            </a:r>
          </a:p>
          <a:p>
            <a:endParaRPr lang="cs-CZ" dirty="0"/>
          </a:p>
          <a:p>
            <a:r>
              <a:rPr lang="cs-CZ" dirty="0"/>
              <a:t>Příspěvkové organizaci může její zřizovatel uložit odvod do svého rozpočtu, jestliže</a:t>
            </a:r>
          </a:p>
          <a:p>
            <a:r>
              <a:rPr lang="cs-CZ" dirty="0"/>
              <a:t>a) její plánované výnosy překračují její plánované náklady, a to jako závazný ukazatel rozpočtu, nebo</a:t>
            </a:r>
          </a:p>
          <a:p>
            <a:r>
              <a:rPr lang="cs-CZ" dirty="0"/>
              <a:t>b) její investiční zdroje jsou větší, než je jejich potřeba užití podle rozhodnutí zřizovatele.</a:t>
            </a:r>
            <a:endParaRPr lang="cs-CZ" dirty="0"/>
          </a:p>
        </p:txBody>
      </p:sp>
    </p:spTree>
    <p:extLst>
      <p:ext uri="{BB962C8B-B14F-4D97-AF65-F5344CB8AC3E}">
        <p14:creationId xmlns:p14="http://schemas.microsoft.com/office/powerpoint/2010/main" val="15916166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sz="2600" dirty="0" smtClean="0">
              <a:solidFill>
                <a:srgbClr val="5186AA"/>
              </a:solidFill>
            </a:endParaRPr>
          </a:p>
          <a:p>
            <a:r>
              <a:rPr lang="cs-CZ" sz="2600" dirty="0" smtClean="0">
                <a:solidFill>
                  <a:srgbClr val="5186AA"/>
                </a:solidFill>
              </a:rPr>
              <a:t>Porušení </a:t>
            </a:r>
            <a:r>
              <a:rPr lang="cs-CZ" sz="2600" dirty="0">
                <a:solidFill>
                  <a:srgbClr val="5186AA"/>
                </a:solidFill>
              </a:rPr>
              <a:t>rozpočtové kázně </a:t>
            </a:r>
            <a:r>
              <a:rPr lang="cs-CZ" sz="2600" dirty="0"/>
              <a:t>(taxativní důvody)</a:t>
            </a:r>
          </a:p>
          <a:p>
            <a:r>
              <a:rPr lang="cs-CZ" dirty="0"/>
              <a:t>a) použije finanční prostředky, které obdrží z rozpočtu svého zřizovatele, v rozporu se stanoveným účelem,</a:t>
            </a:r>
          </a:p>
          <a:p>
            <a:r>
              <a:rPr lang="cs-CZ" dirty="0"/>
              <a:t>b) převede do svého peněžního fondu více finančních prostředků, než stanoví zákon nebo než rozhodl zřizovatel,</a:t>
            </a:r>
          </a:p>
          <a:p>
            <a:r>
              <a:rPr lang="cs-CZ" dirty="0"/>
              <a:t>c) použije prostředky svého peněžního fondu na jiný účel nebo v jiné výši, než stanoví zákon nebo jiný právní předpis,</a:t>
            </a:r>
          </a:p>
          <a:p>
            <a:r>
              <a:rPr lang="cs-CZ" dirty="0"/>
              <a:t>d) použije své provozní prostředky na účel, na který měly být použity prostředky jejího peněžního fondu,</a:t>
            </a:r>
          </a:p>
          <a:p>
            <a:r>
              <a:rPr lang="cs-CZ" dirty="0"/>
              <a:t>e) překročí stanovený nebo přípustný objem prostředků na platy, pokud toto překročení do 31. prosince nekryla ze svého fondu odměn, nebo</a:t>
            </a:r>
          </a:p>
          <a:p>
            <a:r>
              <a:rPr lang="cs-CZ" dirty="0"/>
              <a:t>f) neprovede odvod ve lhůtě stanovené zřizovatelem.</a:t>
            </a:r>
            <a:endParaRPr lang="cs-CZ" sz="1800" dirty="0"/>
          </a:p>
        </p:txBody>
      </p:sp>
    </p:spTree>
    <p:extLst>
      <p:ext uri="{BB962C8B-B14F-4D97-AF65-F5344CB8AC3E}">
        <p14:creationId xmlns:p14="http://schemas.microsoft.com/office/powerpoint/2010/main" val="7688460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r>
              <a:rPr lang="cs-CZ" dirty="0" smtClean="0"/>
              <a:t>Vztah </a:t>
            </a:r>
            <a:r>
              <a:rPr lang="cs-CZ" dirty="0"/>
              <a:t>rozpočtu příspěvkové organizace k rozpočtu zřizovatele lze během roku změnit v neprospěch příspěvkové organizace jen ze závažných, objektivně působících příčin.</a:t>
            </a:r>
          </a:p>
          <a:p>
            <a:r>
              <a:rPr lang="cs-CZ" dirty="0"/>
              <a:t>Nestanoví-li zvláštní zákon jinak, rozpočet zřizovatele zprostředkovává vztah příspěvkové organizace ke státnímu rozpočtu, k rozpočtu Regionální rady regionu soudržnosti a k Národnímu fondu; jde-li o příspěvkovou organizaci zřízenou obcí, též k rozpočtu kraje.</a:t>
            </a:r>
            <a:endParaRPr lang="cs-CZ" dirty="0"/>
          </a:p>
        </p:txBody>
      </p:sp>
    </p:spTree>
    <p:extLst>
      <p:ext uri="{BB962C8B-B14F-4D97-AF65-F5344CB8AC3E}">
        <p14:creationId xmlns:p14="http://schemas.microsoft.com/office/powerpoint/2010/main" val="952411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a:p>
            <a:r>
              <a:rPr lang="cs-CZ" dirty="0" smtClean="0">
                <a:solidFill>
                  <a:srgbClr val="5186AA"/>
                </a:solidFill>
              </a:rPr>
              <a:t>Rozpočtová </a:t>
            </a:r>
            <a:r>
              <a:rPr lang="cs-CZ" dirty="0">
                <a:solidFill>
                  <a:srgbClr val="5186AA"/>
                </a:solidFill>
              </a:rPr>
              <a:t>odpovědnost</a:t>
            </a:r>
          </a:p>
          <a:p>
            <a:r>
              <a:rPr lang="cs-CZ" dirty="0"/>
              <a:t>PO zveřejňuje návrh rozpočtu a střednědobého rozpočtového výhledu na svých internetových stránkách, na internetových stránkách svého zřizovatele, nebo způsobem v místě obvyklým nejméně 15 dnů přede dnem zahájení jeho projednávání zřizovatelem. Zveřejnění musí trvat až do schválení střednědobého výhledu rozpočtu / rozpočtu.</a:t>
            </a:r>
          </a:p>
          <a:p>
            <a:r>
              <a:rPr lang="cs-CZ" dirty="0"/>
              <a:t>PO zveřejňuje schválený rozpočet a střednědobý rozpočtový výhled do 30 dnů ode dne jeho schválení. Zveřejnění musí trvat až do schválení nového střednědobého výhledu rozpočtu/ o schválení rozpočtu na následující rozpočtový rok.</a:t>
            </a:r>
          </a:p>
        </p:txBody>
      </p:sp>
    </p:spTree>
    <p:extLst>
      <p:ext uri="{BB962C8B-B14F-4D97-AF65-F5344CB8AC3E}">
        <p14:creationId xmlns:p14="http://schemas.microsoft.com/office/powerpoint/2010/main" val="844198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971600" y="3717032"/>
            <a:ext cx="7315200" cy="715963"/>
          </a:xfrm>
        </p:spPr>
        <p:txBody>
          <a:bodyPr/>
          <a:lstStyle/>
          <a:p>
            <a:r>
              <a:rPr lang="cs-CZ" sz="2800" b="1" dirty="0">
                <a:latin typeface="Calibri" panose="020F0502020204030204" pitchFamily="34" charset="0"/>
                <a:cs typeface="Calibri" panose="020F0502020204030204" pitchFamily="34" charset="0"/>
              </a:rPr>
              <a:t>Příspěvkové organizace mají svou </a:t>
            </a:r>
            <a:r>
              <a:rPr lang="cs-CZ" sz="2800" b="1" dirty="0">
                <a:solidFill>
                  <a:srgbClr val="35759D"/>
                </a:solidFill>
                <a:latin typeface="Calibri" panose="020F0502020204030204" pitchFamily="34" charset="0"/>
                <a:cs typeface="Calibri" panose="020F0502020204030204" pitchFamily="34" charset="0"/>
              </a:rPr>
              <a:t>právní subjektivitu</a:t>
            </a:r>
            <a:r>
              <a:rPr lang="cs-CZ" sz="2800" b="1" dirty="0">
                <a:latin typeface="Calibri" panose="020F0502020204030204" pitchFamily="34" charset="0"/>
                <a:cs typeface="Calibri" panose="020F0502020204030204" pitchFamily="34" charset="0"/>
              </a:rPr>
              <a:t>, a proto </a:t>
            </a:r>
            <a:r>
              <a:rPr lang="cs-CZ" sz="2800" b="1" dirty="0">
                <a:solidFill>
                  <a:srgbClr val="35759D"/>
                </a:solidFill>
                <a:latin typeface="Calibri" panose="020F0502020204030204" pitchFamily="34" charset="0"/>
                <a:cs typeface="Calibri" panose="020F0502020204030204" pitchFamily="34" charset="0"/>
              </a:rPr>
              <a:t>hospodaří dle svého rozpočtu</a:t>
            </a:r>
            <a:r>
              <a:rPr lang="cs-CZ" sz="2800" b="1" dirty="0">
                <a:latin typeface="Calibri" panose="020F0502020204030204" pitchFamily="34" charset="0"/>
                <a:cs typeface="Calibri" panose="020F0502020204030204" pitchFamily="34" charset="0"/>
              </a:rPr>
              <a:t>. </a:t>
            </a:r>
            <a:r>
              <a:rPr lang="cs-CZ" sz="2800" b="1" dirty="0" smtClean="0">
                <a:latin typeface="Calibri" panose="020F0502020204030204" pitchFamily="34" charset="0"/>
                <a:cs typeface="Calibri" panose="020F0502020204030204" pitchFamily="34" charset="0"/>
              </a:rPr>
              <a:t/>
            </a:r>
            <a:br>
              <a:rPr lang="cs-CZ" sz="2800" b="1" dirty="0" smtClean="0">
                <a:latin typeface="Calibri" panose="020F0502020204030204" pitchFamily="34" charset="0"/>
                <a:cs typeface="Calibri" panose="020F0502020204030204" pitchFamily="34" charset="0"/>
              </a:rPr>
            </a:br>
            <a:r>
              <a:rPr lang="cs-CZ" sz="2800" b="1" dirty="0" smtClean="0">
                <a:latin typeface="Calibri" panose="020F0502020204030204" pitchFamily="34" charset="0"/>
                <a:cs typeface="Calibri" panose="020F0502020204030204" pitchFamily="34" charset="0"/>
              </a:rPr>
              <a:t>Příspěvkové </a:t>
            </a:r>
            <a:r>
              <a:rPr lang="cs-CZ" sz="2800" b="1" dirty="0">
                <a:latin typeface="Calibri" panose="020F0502020204030204" pitchFamily="34" charset="0"/>
                <a:cs typeface="Calibri" panose="020F0502020204030204" pitchFamily="34" charset="0"/>
              </a:rPr>
              <a:t>organizace </a:t>
            </a:r>
            <a:r>
              <a:rPr lang="cs-CZ" sz="2800" b="1" dirty="0">
                <a:solidFill>
                  <a:srgbClr val="35759D"/>
                </a:solidFill>
                <a:latin typeface="Calibri" panose="020F0502020204030204" pitchFamily="34" charset="0"/>
                <a:cs typeface="Calibri" panose="020F0502020204030204" pitchFamily="34" charset="0"/>
              </a:rPr>
              <a:t>nesou za své hospodaření odpovědnost</a:t>
            </a:r>
            <a:r>
              <a:rPr lang="cs-CZ" sz="2800" b="1" dirty="0">
                <a:latin typeface="Calibri" panose="020F0502020204030204" pitchFamily="34" charset="0"/>
                <a:cs typeface="Calibri" panose="020F0502020204030204" pitchFamily="34" charset="0"/>
              </a:rPr>
              <a:t>, především ředitelé těchto organizací jsou za hospodaření s rozpočtem zodpovědní. </a:t>
            </a:r>
            <a:endParaRPr lang="cs-CZ"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01470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algn="ctr"/>
            <a:endParaRPr lang="cs-CZ" dirty="0" smtClean="0">
              <a:solidFill>
                <a:srgbClr val="F29400"/>
              </a:solidFill>
            </a:endParaRPr>
          </a:p>
          <a:p>
            <a:pPr algn="ctr"/>
            <a:endParaRPr lang="cs-CZ" dirty="0">
              <a:solidFill>
                <a:srgbClr val="F29400"/>
              </a:solidFill>
            </a:endParaRPr>
          </a:p>
          <a:p>
            <a:pPr algn="ctr"/>
            <a:endParaRPr lang="cs-CZ" dirty="0" smtClean="0">
              <a:solidFill>
                <a:srgbClr val="F29400"/>
              </a:solidFill>
            </a:endParaRPr>
          </a:p>
          <a:p>
            <a:pPr algn="ctr"/>
            <a:endParaRPr lang="cs-CZ" dirty="0" smtClean="0">
              <a:solidFill>
                <a:srgbClr val="F29400"/>
              </a:solidFill>
            </a:endParaRPr>
          </a:p>
          <a:p>
            <a:pPr algn="ctr"/>
            <a:r>
              <a:rPr lang="cs-CZ" sz="2800" dirty="0" smtClean="0">
                <a:solidFill>
                  <a:srgbClr val="35759D"/>
                </a:solidFill>
              </a:rPr>
              <a:t>Peněžní </a:t>
            </a:r>
            <a:r>
              <a:rPr lang="cs-CZ" sz="2800" dirty="0">
                <a:solidFill>
                  <a:srgbClr val="35759D"/>
                </a:solidFill>
              </a:rPr>
              <a:t>fondy</a:t>
            </a:r>
            <a:endParaRPr lang="cs-CZ" dirty="0">
              <a:solidFill>
                <a:srgbClr val="35759D"/>
              </a:solidFill>
            </a:endParaRPr>
          </a:p>
        </p:txBody>
      </p:sp>
    </p:spTree>
    <p:extLst>
      <p:ext uri="{BB962C8B-B14F-4D97-AF65-F5344CB8AC3E}">
        <p14:creationId xmlns:p14="http://schemas.microsoft.com/office/powerpoint/2010/main" val="13502325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r>
              <a:rPr lang="cs-CZ" dirty="0" smtClean="0"/>
              <a:t>Příspěvková </a:t>
            </a:r>
            <a:r>
              <a:rPr lang="cs-CZ" dirty="0"/>
              <a:t>organizace tvoří tyto peněžní fondy:</a:t>
            </a:r>
          </a:p>
          <a:p>
            <a:r>
              <a:rPr lang="cs-CZ" dirty="0">
                <a:solidFill>
                  <a:srgbClr val="5186AA"/>
                </a:solidFill>
              </a:rPr>
              <a:t>a) rezervní fond,</a:t>
            </a:r>
          </a:p>
          <a:p>
            <a:r>
              <a:rPr lang="cs-CZ" dirty="0">
                <a:solidFill>
                  <a:srgbClr val="5186AA"/>
                </a:solidFill>
              </a:rPr>
              <a:t>b) fond investic,</a:t>
            </a:r>
          </a:p>
          <a:p>
            <a:r>
              <a:rPr lang="cs-CZ" dirty="0">
                <a:solidFill>
                  <a:srgbClr val="5186AA"/>
                </a:solidFill>
              </a:rPr>
              <a:t>c) fond odměn,</a:t>
            </a:r>
          </a:p>
          <a:p>
            <a:r>
              <a:rPr lang="cs-CZ" dirty="0">
                <a:solidFill>
                  <a:srgbClr val="5186AA"/>
                </a:solidFill>
              </a:rPr>
              <a:t>d) fond kulturních a sociálních potřeb.</a:t>
            </a:r>
          </a:p>
          <a:p>
            <a:r>
              <a:rPr lang="cs-CZ" dirty="0"/>
              <a:t> </a:t>
            </a:r>
          </a:p>
          <a:p>
            <a:r>
              <a:rPr lang="cs-CZ" dirty="0"/>
              <a:t>Zůstatky peněžních fondů se po skončení roku převádějí do následujícího roku.</a:t>
            </a:r>
            <a:endParaRPr lang="cs-CZ" sz="2000" dirty="0"/>
          </a:p>
        </p:txBody>
      </p:sp>
    </p:spTree>
    <p:extLst>
      <p:ext uri="{BB962C8B-B14F-4D97-AF65-F5344CB8AC3E}">
        <p14:creationId xmlns:p14="http://schemas.microsoft.com/office/powerpoint/2010/main" val="42378822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a:solidFill>
                  <a:srgbClr val="5186AA"/>
                </a:solidFill>
              </a:rPr>
              <a:t>Rezervní fond</a:t>
            </a:r>
          </a:p>
          <a:p>
            <a:pPr>
              <a:buFontTx/>
              <a:buChar char="-"/>
            </a:pPr>
            <a:r>
              <a:rPr lang="cs-CZ"/>
              <a:t>se tvoří ze zlepšeného výsledku hospodaření příspěvkové organizace na základě schválení jeho výše zřizovatelem po skončení roku, sníženého o případné převody do fondu odměn. </a:t>
            </a:r>
          </a:p>
          <a:p>
            <a:pPr>
              <a:buFontTx/>
              <a:buChar char="-"/>
            </a:pPr>
            <a:r>
              <a:rPr lang="cs-CZ"/>
              <a:t>zlepšený výsledek hospodaření příspěvkové organizace je vytvořen tehdy, jestliže skutečné výnosy jejího hospodaření jsou spolu s přijatým provozním příspěvkem větší než její provozní náklady. </a:t>
            </a:r>
          </a:p>
          <a:p>
            <a:pPr>
              <a:buFontTx/>
              <a:buChar char="-"/>
            </a:pPr>
            <a:r>
              <a:rPr lang="cs-CZ"/>
              <a:t>rozdělení zlepšeného výsledku hospodaření do rezervního fondu a do fondu odměn schvaluje zřizovatel. </a:t>
            </a:r>
          </a:p>
          <a:p>
            <a:pPr>
              <a:buFontTx/>
              <a:buChar char="-"/>
            </a:pPr>
            <a:r>
              <a:rPr lang="cs-CZ"/>
              <a:t>zdrojem rezervního fondu mohou být též peněžní dary a prostředky převedené z dotací EU.</a:t>
            </a:r>
            <a:endParaRPr lang="cs-CZ" dirty="0"/>
          </a:p>
        </p:txBody>
      </p:sp>
    </p:spTree>
    <p:extLst>
      <p:ext uri="{BB962C8B-B14F-4D97-AF65-F5344CB8AC3E}">
        <p14:creationId xmlns:p14="http://schemas.microsoft.com/office/powerpoint/2010/main" val="39097286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a:p>
            <a:r>
              <a:rPr lang="cs-CZ" dirty="0" smtClean="0">
                <a:solidFill>
                  <a:srgbClr val="5186AA"/>
                </a:solidFill>
              </a:rPr>
              <a:t>Rezervní </a:t>
            </a:r>
            <a:r>
              <a:rPr lang="cs-CZ" dirty="0">
                <a:solidFill>
                  <a:srgbClr val="5186AA"/>
                </a:solidFill>
              </a:rPr>
              <a:t>fond</a:t>
            </a:r>
          </a:p>
          <a:p>
            <a:r>
              <a:rPr lang="cs-CZ" dirty="0"/>
              <a:t>Rezervní fond, s výjimkou účelově určených peněžních darů a prostředků  z dotací EU, používá příspěvková organizace</a:t>
            </a:r>
          </a:p>
          <a:p>
            <a:r>
              <a:rPr lang="cs-CZ" dirty="0"/>
              <a:t>a) k dalšímu rozvoji své činnosti,</a:t>
            </a:r>
          </a:p>
          <a:p>
            <a:r>
              <a:rPr lang="cs-CZ" dirty="0"/>
              <a:t>b) k časovému překlenutí dočasného nesouladu mezi výnosy a náklady,</a:t>
            </a:r>
          </a:p>
          <a:p>
            <a:r>
              <a:rPr lang="cs-CZ" dirty="0"/>
              <a:t>c) k úhradě případných sankcí uložených jí za porušení rozpočtové kázně,</a:t>
            </a:r>
          </a:p>
          <a:p>
            <a:r>
              <a:rPr lang="cs-CZ" dirty="0"/>
              <a:t>d) k úhradě své ztráty za předchozí léta.</a:t>
            </a:r>
          </a:p>
        </p:txBody>
      </p:sp>
    </p:spTree>
    <p:extLst>
      <p:ext uri="{BB962C8B-B14F-4D97-AF65-F5344CB8AC3E}">
        <p14:creationId xmlns:p14="http://schemas.microsoft.com/office/powerpoint/2010/main" val="40703884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a:p>
            <a:r>
              <a:rPr lang="cs-CZ" dirty="0" smtClean="0">
                <a:solidFill>
                  <a:srgbClr val="5186AA"/>
                </a:solidFill>
              </a:rPr>
              <a:t>Rezervní </a:t>
            </a:r>
            <a:r>
              <a:rPr lang="cs-CZ" dirty="0">
                <a:solidFill>
                  <a:srgbClr val="5186AA"/>
                </a:solidFill>
              </a:rPr>
              <a:t>fond</a:t>
            </a:r>
          </a:p>
          <a:p>
            <a:pPr>
              <a:buFontTx/>
              <a:buChar char="-"/>
            </a:pPr>
            <a:r>
              <a:rPr lang="cs-CZ" dirty="0"/>
              <a:t>Účelově určené peněžní dary se použijí v souladu s jejich určením.</a:t>
            </a:r>
          </a:p>
          <a:p>
            <a:pPr>
              <a:buFontTx/>
              <a:buChar char="-"/>
            </a:pPr>
            <a:r>
              <a:rPr lang="cs-CZ" dirty="0"/>
              <a:t>Zřizovatel může dát příspěvkové organizaci souhlas k tomu, aby část svého rezervního fondu, s výjimkou účelově určených peněžních darů a prostředků převedených z dotací EU, použila k posílení svého fondu investic.</a:t>
            </a:r>
            <a:endParaRPr lang="cs-CZ" dirty="0"/>
          </a:p>
        </p:txBody>
      </p:sp>
    </p:spTree>
    <p:extLst>
      <p:ext uri="{BB962C8B-B14F-4D97-AF65-F5344CB8AC3E}">
        <p14:creationId xmlns:p14="http://schemas.microsoft.com/office/powerpoint/2010/main" val="36224216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a:solidFill>
                  <a:srgbClr val="5186AA"/>
                </a:solidFill>
              </a:rPr>
              <a:t>Fond investic</a:t>
            </a:r>
          </a:p>
          <a:p>
            <a:pPr>
              <a:buFontTx/>
              <a:buChar char="-"/>
            </a:pPr>
            <a:r>
              <a:rPr lang="cs-CZ"/>
              <a:t>vytváří příspěvková organizace k financování svých investičních potřeb. </a:t>
            </a:r>
          </a:p>
          <a:p>
            <a:r>
              <a:rPr lang="cs-CZ"/>
              <a:t>Zdrojem fondu jsou: </a:t>
            </a:r>
          </a:p>
          <a:p>
            <a:r>
              <a:rPr lang="cs-CZ"/>
              <a:t>a) peněžní prostředky ve výši odpisů hmotného a nehmotného dlouhodobého majetku4) prováděné podle zřizovatelem schváleného odpisového plánu,</a:t>
            </a:r>
          </a:p>
          <a:p>
            <a:r>
              <a:rPr lang="cs-CZ"/>
              <a:t>b) investiční příspěvek z rozpočtu zřizovatele,</a:t>
            </a:r>
          </a:p>
          <a:p>
            <a:r>
              <a:rPr lang="cs-CZ"/>
              <a:t>c) investiční dotace ze státních fondů a jiných veřejných rozpočtů,</a:t>
            </a:r>
          </a:p>
          <a:p>
            <a:r>
              <a:rPr lang="cs-CZ"/>
              <a:t>d) příjmy z prodeje svěřeného dlouhodobého hmotného majetku, jestliže to zřizovatel podle svého rozhodnutí připustí,</a:t>
            </a:r>
          </a:p>
          <a:p>
            <a:r>
              <a:rPr lang="cs-CZ"/>
              <a:t>e) peněžní dary a příspěvky od jiných subjektů, jsou-li určené nebo použitelné k investičním účelům,</a:t>
            </a:r>
          </a:p>
          <a:p>
            <a:r>
              <a:rPr lang="cs-CZ"/>
              <a:t>f) příjmy z prodeje dlouhodobého hmotného majetku ve vlastnictví příspěvkové organizace,</a:t>
            </a:r>
          </a:p>
          <a:p>
            <a:r>
              <a:rPr lang="cs-CZ"/>
              <a:t>g) převody z rezervního fondu ve výši povolené zřizovatelem.</a:t>
            </a:r>
            <a:endParaRPr lang="cs-CZ" dirty="0"/>
          </a:p>
        </p:txBody>
      </p:sp>
    </p:spTree>
    <p:extLst>
      <p:ext uri="{BB962C8B-B14F-4D97-AF65-F5344CB8AC3E}">
        <p14:creationId xmlns:p14="http://schemas.microsoft.com/office/powerpoint/2010/main" val="37132791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a:solidFill>
                  <a:srgbClr val="5186AA"/>
                </a:solidFill>
              </a:rPr>
              <a:t>Fond investic – použití:</a:t>
            </a:r>
          </a:p>
          <a:p>
            <a:r>
              <a:rPr lang="cs-CZ"/>
              <a:t>a) na pořízení a technické zhodnocení hmotného a nehmotného dlouhodobého majetku, s výjimkou drobného hmotného a nehmotného dlouhodobého majetku,</a:t>
            </a:r>
          </a:p>
          <a:p>
            <a:r>
              <a:rPr lang="cs-CZ"/>
              <a:t>b) k úhradě investičních úvěrů nebo půjček,</a:t>
            </a:r>
          </a:p>
          <a:p>
            <a:r>
              <a:rPr lang="cs-CZ"/>
              <a:t>c) k odvodu do rozpočtu zřizovatele, pokud takový odvod uložil,</a:t>
            </a:r>
          </a:p>
          <a:p>
            <a:r>
              <a:rPr lang="cs-CZ"/>
              <a:t>d) k navýšení peněžních prostředků určených na financování údržby a oprav majetku, který příspěvková organizace používá pro svou činnost.</a:t>
            </a:r>
          </a:p>
          <a:p>
            <a:r>
              <a:rPr lang="cs-CZ"/>
              <a:t> </a:t>
            </a:r>
          </a:p>
          <a:p>
            <a:r>
              <a:rPr lang="cs-CZ"/>
              <a:t>Ke krytí investičních potřeb lze se souhlasem zřizovatele použít též investičních úvěrů nebo půjček.</a:t>
            </a:r>
            <a:endParaRPr lang="cs-CZ" dirty="0"/>
          </a:p>
        </p:txBody>
      </p:sp>
    </p:spTree>
    <p:extLst>
      <p:ext uri="{BB962C8B-B14F-4D97-AF65-F5344CB8AC3E}">
        <p14:creationId xmlns:p14="http://schemas.microsoft.com/office/powerpoint/2010/main" val="16325576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a:solidFill>
                  <a:srgbClr val="5186AA"/>
                </a:solidFill>
              </a:rPr>
              <a:t>Fond odměn,</a:t>
            </a:r>
          </a:p>
          <a:p>
            <a:r>
              <a:rPr lang="cs-CZ"/>
              <a:t>- je tvořen ze zlepšeného výsledku hospodaření příspěvkové organizace, a to do výše jeho 80 %, nejvýše však do výše 80 % objemu prostředků na platy stanoveného zřizovatelem nebo zvláštním právním předpisem, a peněžními dary účelově určenými na platy.</a:t>
            </a:r>
          </a:p>
          <a:p>
            <a:r>
              <a:rPr lang="cs-CZ"/>
              <a:t>Převod peněžních prostředků do fondu odměn schvaluje zřizovatel.</a:t>
            </a:r>
          </a:p>
          <a:p>
            <a:r>
              <a:rPr lang="cs-CZ"/>
              <a:t>Z fondu odměn se hradí odměny zaměstnancům. Přednostně se z fondu odměn hradí případné překročení stanoveného objemu prostředků na platy.</a:t>
            </a:r>
            <a:endParaRPr lang="cs-CZ" dirty="0"/>
          </a:p>
        </p:txBody>
      </p:sp>
    </p:spTree>
    <p:extLst>
      <p:ext uri="{BB962C8B-B14F-4D97-AF65-F5344CB8AC3E}">
        <p14:creationId xmlns:p14="http://schemas.microsoft.com/office/powerpoint/2010/main" val="28381813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sz="4400">
                <a:solidFill>
                  <a:srgbClr val="5186AA"/>
                </a:solidFill>
              </a:rPr>
              <a:t>Fond kulturních a sociálních potřeb </a:t>
            </a:r>
          </a:p>
          <a:p>
            <a:r>
              <a:rPr lang="cs-CZ"/>
              <a:t>- je tvořen základním přídělem na vrub nákladů příspěvkové organizace z ročního objemu nákladů zúčtovaných na platy a náhrady platů, popřípadě na mzdy a náhrady mzdy a odměny za pracovní pohotovost, na odměny a ostatní plnění za vykonávanou práci.</a:t>
            </a:r>
          </a:p>
          <a:p>
            <a:r>
              <a:rPr lang="cs-CZ"/>
              <a:t>Fond kulturních a sociálních potřeb je naplňován zálohově z roční plánované výše v souladu s jeho schváleným rozpočtem. Vyúčtování skutečného základního přídělu se provede v rámci účetní závěrky.</a:t>
            </a:r>
          </a:p>
          <a:p>
            <a:r>
              <a:rPr lang="cs-CZ"/>
              <a:t>Fond kulturních a sociálních potřeb je tvořen k zabezpečování kulturních, sociálních a dalších potřeb a je určen zaměstnancům v pracovním poměru k příspěvkové organizaci, žákům středních odborných učilišť a učilišť, interním vědeckým aspirantům, důchodcům, kteří při prvém odchodu do starobního důchodu nebo invalidního důchodu pro invaliditu třetího stupně pracovali u příspěvkové organizace, případně rodinným příslušníkům zaměstnanců a jiným fyzickým nebo i právnickým osobám.</a:t>
            </a:r>
          </a:p>
          <a:p>
            <a:r>
              <a:rPr lang="cs-CZ"/>
              <a:t>Další příjmy, výši tvorby a hospodaření s fondem kulturních a sociálních potřeb stanoví Ministerstvo financí vyhláškou.</a:t>
            </a:r>
            <a:endParaRPr lang="cs-CZ" dirty="0"/>
          </a:p>
        </p:txBody>
      </p:sp>
    </p:spTree>
    <p:extLst>
      <p:ext uri="{BB962C8B-B14F-4D97-AF65-F5344CB8AC3E}">
        <p14:creationId xmlns:p14="http://schemas.microsoft.com/office/powerpoint/2010/main" val="19528683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sz="4400">
                <a:solidFill>
                  <a:srgbClr val="5186AA"/>
                </a:solidFill>
              </a:rPr>
              <a:t>Závodní stravování</a:t>
            </a:r>
          </a:p>
          <a:p>
            <a:r>
              <a:rPr lang="cs-CZ"/>
              <a:t>Závodní stravování zabezpečuje příspěvková organizace ve vlastních zařízeních závodního stravování nebo prostřednictvím jiné právnické osoby, fyzické osoby nebo organizační složky státu pro své zaměstnance, žáky středních odborných učilišť nebo speciálních odborných učilišť, odborných učilišť a učilišť, pokud není jejich stravování zajištěno podle zvláštních právních předpisů, žákům, studentům a vědeckým aspirantům po dobu jejich činnosti v příspěvkové organizaci, pokud není jejich stravování zajištěno podle zvláštních právních předpisů. Příspěvková organizace může v souladu s kolektivní smlouvou zabezpečit závodní stravování ve vlastních stravovacích zařízeních též důchodcům, kteří v ní pracovali při odchodu do důchodu, a zaměstnancům činným u příspěvkové organizace na základě dohod o pracích konaných mimo pracovní poměr. Příspěvková organizace může poskytnout závodní stravování též občanům, k jejichž stravování se zavázala smlouvou o závodním stravování s jinou právnickou osobou, fyzickou osobou nebo organizační složkou státu, a zaměstnancům jiných zaměstnavatelů, kteří jsou u ní na pracovní cestě nebo pro ni jinak činní. Náklady na závodní stravování a jejich úhradu upraví Ministerstvo financí vyhláškou.</a:t>
            </a:r>
            <a:endParaRPr lang="cs-CZ" dirty="0"/>
          </a:p>
        </p:txBody>
      </p:sp>
    </p:spTree>
    <p:extLst>
      <p:ext uri="{BB962C8B-B14F-4D97-AF65-F5344CB8AC3E}">
        <p14:creationId xmlns:p14="http://schemas.microsoft.com/office/powerpoint/2010/main" val="134968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971600" y="3717032"/>
            <a:ext cx="7315200" cy="715963"/>
          </a:xfrm>
        </p:spPr>
        <p:txBody>
          <a:bodyPr/>
          <a:lstStyle/>
          <a:p>
            <a:r>
              <a:rPr lang="cs-CZ" b="1" dirty="0" smtClean="0">
                <a:latin typeface="Calibri" panose="020F0502020204030204" pitchFamily="34" charset="0"/>
                <a:cs typeface="Calibri" panose="020F0502020204030204" pitchFamily="34" charset="0"/>
              </a:rPr>
              <a:t>První část</a:t>
            </a:r>
            <a:br>
              <a:rPr lang="cs-CZ" b="1" dirty="0" smtClean="0">
                <a:latin typeface="Calibri" panose="020F0502020204030204" pitchFamily="34" charset="0"/>
                <a:cs typeface="Calibri" panose="020F0502020204030204" pitchFamily="34" charset="0"/>
              </a:rPr>
            </a:br>
            <a:r>
              <a:rPr lang="cs-CZ" sz="1200" b="1" dirty="0" smtClean="0">
                <a:latin typeface="Calibri" panose="020F0502020204030204" pitchFamily="34" charset="0"/>
                <a:cs typeface="Calibri" panose="020F0502020204030204" pitchFamily="34" charset="0"/>
              </a:rPr>
              <a:t/>
            </a:r>
            <a:br>
              <a:rPr lang="cs-CZ" sz="1200" b="1" dirty="0" smtClean="0">
                <a:latin typeface="Calibri" panose="020F0502020204030204" pitchFamily="34" charset="0"/>
                <a:cs typeface="Calibri" panose="020F0502020204030204" pitchFamily="34" charset="0"/>
              </a:rPr>
            </a:br>
            <a:r>
              <a:rPr lang="cs-CZ" sz="2800" b="1" dirty="0" smtClean="0">
                <a:latin typeface="Calibri" panose="020F0502020204030204" pitchFamily="34" charset="0"/>
                <a:cs typeface="Calibri" panose="020F0502020204030204" pitchFamily="34" charset="0"/>
              </a:rPr>
              <a:t>Úvod do problematiky příspěvkových organizací</a:t>
            </a:r>
            <a:br>
              <a:rPr lang="cs-CZ" sz="2800" b="1" dirty="0" smtClean="0">
                <a:latin typeface="Calibri" panose="020F0502020204030204" pitchFamily="34" charset="0"/>
                <a:cs typeface="Calibri" panose="020F0502020204030204" pitchFamily="34" charset="0"/>
              </a:rPr>
            </a:br>
            <a:r>
              <a:rPr lang="cs-CZ" sz="2800" b="1" dirty="0" smtClean="0">
                <a:latin typeface="Calibri" panose="020F0502020204030204" pitchFamily="34" charset="0"/>
                <a:cs typeface="Calibri" panose="020F0502020204030204" pitchFamily="34" charset="0"/>
              </a:rPr>
              <a:t>     </a:t>
            </a:r>
            <a:r>
              <a:rPr lang="cs-CZ" sz="2400" dirty="0" smtClean="0">
                <a:latin typeface="Calibri" panose="020F0502020204030204" pitchFamily="34" charset="0"/>
                <a:cs typeface="Calibri" panose="020F0502020204030204" pitchFamily="34" charset="0"/>
              </a:rPr>
              <a:t>Legislativa</a:t>
            </a:r>
            <a:r>
              <a:rPr lang="cs-CZ" sz="2400" dirty="0">
                <a:latin typeface="Calibri" panose="020F0502020204030204" pitchFamily="34" charset="0"/>
                <a:cs typeface="Calibri" panose="020F0502020204030204" pitchFamily="34" charset="0"/>
              </a:rPr>
              <a:t/>
            </a:r>
            <a:br>
              <a:rPr lang="cs-CZ" sz="2400" dirty="0">
                <a:latin typeface="Calibri" panose="020F0502020204030204" pitchFamily="34" charset="0"/>
                <a:cs typeface="Calibri" panose="020F0502020204030204" pitchFamily="34" charset="0"/>
              </a:rPr>
            </a:br>
            <a:r>
              <a:rPr lang="cs-CZ" sz="2400" dirty="0" smtClean="0">
                <a:latin typeface="Calibri" panose="020F0502020204030204" pitchFamily="34" charset="0"/>
                <a:cs typeface="Calibri" panose="020F0502020204030204" pitchFamily="34" charset="0"/>
              </a:rPr>
              <a:t>      Zřizování </a:t>
            </a:r>
            <a:r>
              <a:rPr lang="cs-CZ" sz="2400" dirty="0">
                <a:latin typeface="Calibri" panose="020F0502020204030204" pitchFamily="34" charset="0"/>
                <a:cs typeface="Calibri" panose="020F0502020204030204" pitchFamily="34" charset="0"/>
              </a:rPr>
              <a:t>organizací</a:t>
            </a:r>
            <a:br>
              <a:rPr lang="cs-CZ" sz="2400" dirty="0">
                <a:latin typeface="Calibri" panose="020F0502020204030204" pitchFamily="34" charset="0"/>
                <a:cs typeface="Calibri" panose="020F0502020204030204" pitchFamily="34" charset="0"/>
              </a:rPr>
            </a:br>
            <a:r>
              <a:rPr lang="cs-CZ" sz="2400" dirty="0" smtClean="0">
                <a:latin typeface="Calibri" panose="020F0502020204030204" pitchFamily="34" charset="0"/>
                <a:cs typeface="Calibri" panose="020F0502020204030204" pitchFamily="34" charset="0"/>
              </a:rPr>
              <a:t>      Kontrola </a:t>
            </a:r>
            <a:r>
              <a:rPr lang="cs-CZ" sz="2400" dirty="0">
                <a:latin typeface="Calibri" panose="020F0502020204030204" pitchFamily="34" charset="0"/>
                <a:cs typeface="Calibri" panose="020F0502020204030204" pitchFamily="34" charset="0"/>
              </a:rPr>
              <a:t>organizací</a:t>
            </a:r>
          </a:p>
        </p:txBody>
      </p:sp>
    </p:spTree>
    <p:extLst>
      <p:ext uri="{BB962C8B-B14F-4D97-AF65-F5344CB8AC3E}">
        <p14:creationId xmlns:p14="http://schemas.microsoft.com/office/powerpoint/2010/main" val="2520105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algn="ctr"/>
            <a:endParaRPr lang="cs-CZ" dirty="0" smtClean="0">
              <a:solidFill>
                <a:srgbClr val="F29400"/>
              </a:solidFill>
            </a:endParaRPr>
          </a:p>
          <a:p>
            <a:pPr algn="ctr"/>
            <a:endParaRPr lang="cs-CZ" dirty="0">
              <a:solidFill>
                <a:srgbClr val="F29400"/>
              </a:solidFill>
            </a:endParaRPr>
          </a:p>
          <a:p>
            <a:pPr algn="ctr"/>
            <a:endParaRPr lang="cs-CZ" dirty="0" smtClean="0">
              <a:solidFill>
                <a:srgbClr val="F29400"/>
              </a:solidFill>
            </a:endParaRPr>
          </a:p>
          <a:p>
            <a:pPr algn="ctr"/>
            <a:endParaRPr lang="cs-CZ" dirty="0" smtClean="0">
              <a:solidFill>
                <a:srgbClr val="F29400"/>
              </a:solidFill>
            </a:endParaRPr>
          </a:p>
          <a:p>
            <a:pPr algn="ctr"/>
            <a:r>
              <a:rPr lang="cs-CZ" sz="2800" dirty="0" smtClean="0">
                <a:solidFill>
                  <a:srgbClr val="35759D"/>
                </a:solidFill>
              </a:rPr>
              <a:t>Omezující pravidla pro hospodaření PO</a:t>
            </a:r>
            <a:endParaRPr lang="cs-CZ" dirty="0">
              <a:solidFill>
                <a:srgbClr val="35759D"/>
              </a:solidFill>
            </a:endParaRPr>
          </a:p>
        </p:txBody>
      </p:sp>
    </p:spTree>
    <p:extLst>
      <p:ext uri="{BB962C8B-B14F-4D97-AF65-F5344CB8AC3E}">
        <p14:creationId xmlns:p14="http://schemas.microsoft.com/office/powerpoint/2010/main" val="8158448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sz="2600" dirty="0" smtClean="0">
              <a:solidFill>
                <a:srgbClr val="5186AA"/>
              </a:solidFill>
            </a:endParaRPr>
          </a:p>
          <a:p>
            <a:r>
              <a:rPr lang="cs-CZ" sz="2600" dirty="0" smtClean="0">
                <a:solidFill>
                  <a:srgbClr val="5186AA"/>
                </a:solidFill>
              </a:rPr>
              <a:t>Úvěry</a:t>
            </a:r>
            <a:r>
              <a:rPr lang="cs-CZ" sz="2600" dirty="0">
                <a:solidFill>
                  <a:srgbClr val="5186AA"/>
                </a:solidFill>
              </a:rPr>
              <a:t>, půjčky a ručení příspěvkové organizace</a:t>
            </a:r>
          </a:p>
          <a:p>
            <a:endParaRPr lang="cs-CZ" sz="2600" dirty="0">
              <a:solidFill>
                <a:srgbClr val="5186AA"/>
              </a:solidFill>
            </a:endParaRPr>
          </a:p>
          <a:p>
            <a:r>
              <a:rPr lang="cs-CZ" dirty="0">
                <a:solidFill>
                  <a:srgbClr val="5186AA"/>
                </a:solidFill>
              </a:rPr>
              <a:t>Příspěvková organizace je oprávněna uzavírat smlouvy o půjčce nebo o úvěru jen po předchozím písemném souhlasu zřizovatele. </a:t>
            </a:r>
            <a:r>
              <a:rPr lang="cs-CZ" dirty="0"/>
              <a:t>Tento souhlas se nevyžaduje v případě půjček zaměstnancům z fondu kulturních a sociálních potřeb. K dočasnému krytí svých potřeb může získat od svého zřizovatele návratnou finanční výpomoc, jestliže je její vrácení zabezpečeno jejími výnosy běžného roku, nejpozději však do 31. března následujícího roku, nestanoví-li zřizovatel lhůtu delší.</a:t>
            </a:r>
            <a:endParaRPr lang="cs-CZ" dirty="0"/>
          </a:p>
        </p:txBody>
      </p:sp>
    </p:spTree>
    <p:extLst>
      <p:ext uri="{BB962C8B-B14F-4D97-AF65-F5344CB8AC3E}">
        <p14:creationId xmlns:p14="http://schemas.microsoft.com/office/powerpoint/2010/main" val="33765962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sz="2800" dirty="0" smtClean="0">
              <a:solidFill>
                <a:srgbClr val="5186AA"/>
              </a:solidFill>
            </a:endParaRPr>
          </a:p>
          <a:p>
            <a:r>
              <a:rPr lang="cs-CZ" sz="2800" dirty="0" smtClean="0">
                <a:solidFill>
                  <a:srgbClr val="5186AA"/>
                </a:solidFill>
              </a:rPr>
              <a:t>Ručení</a:t>
            </a:r>
            <a:endParaRPr lang="cs-CZ" sz="2800" dirty="0">
              <a:solidFill>
                <a:srgbClr val="5186AA"/>
              </a:solidFill>
            </a:endParaRPr>
          </a:p>
          <a:p>
            <a:r>
              <a:rPr lang="cs-CZ" dirty="0"/>
              <a:t>Příspěvková organizace není oprávněna ručit za závazky třetích osob, ani jinak je zajišťovat.</a:t>
            </a:r>
          </a:p>
          <a:p>
            <a:endParaRPr lang="cs-CZ" dirty="0"/>
          </a:p>
          <a:p>
            <a:r>
              <a:rPr lang="cs-CZ" sz="2800" dirty="0">
                <a:solidFill>
                  <a:srgbClr val="5186AA"/>
                </a:solidFill>
              </a:rPr>
              <a:t>Nákup na splátky</a:t>
            </a:r>
          </a:p>
          <a:p>
            <a:r>
              <a:rPr lang="cs-CZ" dirty="0"/>
              <a:t>Příspěvková organizace může pořizovat věci nákupem na splátky nebo smlouvou o nájmu s právem koupě jen po předchozím písemném souhlasu zřizovatele.</a:t>
            </a:r>
            <a:endParaRPr lang="cs-CZ" dirty="0"/>
          </a:p>
        </p:txBody>
      </p:sp>
    </p:spTree>
    <p:extLst>
      <p:ext uri="{BB962C8B-B14F-4D97-AF65-F5344CB8AC3E}">
        <p14:creationId xmlns:p14="http://schemas.microsoft.com/office/powerpoint/2010/main" val="1971237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sz="2800" dirty="0" smtClean="0">
              <a:solidFill>
                <a:srgbClr val="5186AA"/>
              </a:solidFill>
            </a:endParaRPr>
          </a:p>
          <a:p>
            <a:r>
              <a:rPr lang="cs-CZ" sz="2800" dirty="0" smtClean="0">
                <a:solidFill>
                  <a:srgbClr val="5186AA"/>
                </a:solidFill>
              </a:rPr>
              <a:t>Nakládání </a:t>
            </a:r>
            <a:r>
              <a:rPr lang="cs-CZ" sz="2800" dirty="0">
                <a:solidFill>
                  <a:srgbClr val="5186AA"/>
                </a:solidFill>
              </a:rPr>
              <a:t>s cennými papíry</a:t>
            </a:r>
          </a:p>
          <a:p>
            <a:endParaRPr lang="cs-CZ" dirty="0"/>
          </a:p>
          <a:p>
            <a:r>
              <a:rPr lang="cs-CZ" dirty="0"/>
              <a:t>Příspěvková organizace není oprávněna nakupovat akcie či jiné cenné papíry. Přijímat je jako protihodnotu za své pohledávky vůči jiným subjektům je oprávněna jen s předchozím písemným souhlasem zřizovatele. Příspěvková organizace nesmí vystavovat nebo akceptovat směnky, ani být směnečným ručitelem.</a:t>
            </a:r>
          </a:p>
        </p:txBody>
      </p:sp>
    </p:spTree>
    <p:extLst>
      <p:ext uri="{BB962C8B-B14F-4D97-AF65-F5344CB8AC3E}">
        <p14:creationId xmlns:p14="http://schemas.microsoft.com/office/powerpoint/2010/main" val="16768972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a:p>
            <a:r>
              <a:rPr lang="cs-CZ" dirty="0" smtClean="0">
                <a:solidFill>
                  <a:srgbClr val="5186AA"/>
                </a:solidFill>
              </a:rPr>
              <a:t>Poskytování </a:t>
            </a:r>
            <a:r>
              <a:rPr lang="cs-CZ" dirty="0">
                <a:solidFill>
                  <a:srgbClr val="5186AA"/>
                </a:solidFill>
              </a:rPr>
              <a:t>darů příspěvkovými organizacemi</a:t>
            </a:r>
          </a:p>
          <a:p>
            <a:endParaRPr lang="cs-CZ" dirty="0"/>
          </a:p>
          <a:p>
            <a:r>
              <a:rPr lang="cs-CZ" dirty="0"/>
              <a:t>Příspěvková organizace není oprávněna poskytovat dary jiným subjektům, s výjimkou obvyklých peněžitých nebo věcných darů svým zaměstnancům a jiným osobám ze svého fondu kulturních a sociálních potřeb a s výjimkou převodu neupotřebitelného majetku zřizovateli.</a:t>
            </a:r>
          </a:p>
        </p:txBody>
      </p:sp>
    </p:spTree>
    <p:extLst>
      <p:ext uri="{BB962C8B-B14F-4D97-AF65-F5344CB8AC3E}">
        <p14:creationId xmlns:p14="http://schemas.microsoft.com/office/powerpoint/2010/main" val="15127594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a:p>
            <a:r>
              <a:rPr lang="cs-CZ" dirty="0" smtClean="0">
                <a:solidFill>
                  <a:srgbClr val="5186AA"/>
                </a:solidFill>
              </a:rPr>
              <a:t>Zřizování </a:t>
            </a:r>
            <a:r>
              <a:rPr lang="cs-CZ" dirty="0">
                <a:solidFill>
                  <a:srgbClr val="5186AA"/>
                </a:solidFill>
              </a:rPr>
              <a:t>a zakládání právnických osob</a:t>
            </a:r>
          </a:p>
          <a:p>
            <a:endParaRPr lang="cs-CZ" dirty="0"/>
          </a:p>
          <a:p>
            <a:r>
              <a:rPr lang="cs-CZ" dirty="0"/>
              <a:t>Příspěvková organizace nesmí</a:t>
            </a:r>
          </a:p>
          <a:p>
            <a:r>
              <a:rPr lang="cs-CZ" dirty="0"/>
              <a:t>a) zřizovat nebo zakládat právnické osoby,</a:t>
            </a:r>
          </a:p>
          <a:p>
            <a:r>
              <a:rPr lang="cs-CZ" dirty="0"/>
              <a:t>b) mít majetkovou účast v právnické osobě zřízené nebo založené za účelem podnikání.</a:t>
            </a:r>
          </a:p>
        </p:txBody>
      </p:sp>
    </p:spTree>
    <p:extLst>
      <p:ext uri="{BB962C8B-B14F-4D97-AF65-F5344CB8AC3E}">
        <p14:creationId xmlns:p14="http://schemas.microsoft.com/office/powerpoint/2010/main" val="22638924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algn="ctr"/>
            <a:endParaRPr lang="cs-CZ" sz="2800" dirty="0" smtClean="0">
              <a:solidFill>
                <a:srgbClr val="35759D"/>
              </a:solidFill>
            </a:endParaRPr>
          </a:p>
          <a:p>
            <a:pPr algn="ctr"/>
            <a:endParaRPr lang="cs-CZ" sz="2800" dirty="0">
              <a:solidFill>
                <a:srgbClr val="35759D"/>
              </a:solidFill>
            </a:endParaRPr>
          </a:p>
          <a:p>
            <a:pPr algn="ctr"/>
            <a:endParaRPr lang="cs-CZ" sz="2800" dirty="0" smtClean="0">
              <a:solidFill>
                <a:srgbClr val="35759D"/>
              </a:solidFill>
            </a:endParaRPr>
          </a:p>
          <a:p>
            <a:pPr algn="ctr"/>
            <a:endParaRPr lang="cs-CZ" sz="2800" dirty="0">
              <a:solidFill>
                <a:srgbClr val="35759D"/>
              </a:solidFill>
            </a:endParaRPr>
          </a:p>
          <a:p>
            <a:pPr algn="ctr"/>
            <a:r>
              <a:rPr lang="cs-CZ" sz="2800" dirty="0" smtClean="0">
                <a:solidFill>
                  <a:srgbClr val="35759D"/>
                </a:solidFill>
              </a:rPr>
              <a:t>Hospodaření </a:t>
            </a:r>
            <a:r>
              <a:rPr lang="cs-CZ" sz="2800" dirty="0">
                <a:solidFill>
                  <a:srgbClr val="35759D"/>
                </a:solidFill>
              </a:rPr>
              <a:t>příspěvkových organizací</a:t>
            </a:r>
          </a:p>
        </p:txBody>
      </p:sp>
    </p:spTree>
    <p:extLst>
      <p:ext uri="{BB962C8B-B14F-4D97-AF65-F5344CB8AC3E}">
        <p14:creationId xmlns:p14="http://schemas.microsoft.com/office/powerpoint/2010/main" val="27124633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a:p>
            <a:r>
              <a:rPr lang="cs-CZ" dirty="0" smtClean="0">
                <a:solidFill>
                  <a:srgbClr val="5186AA"/>
                </a:solidFill>
              </a:rPr>
              <a:t>Příspěvková </a:t>
            </a:r>
            <a:r>
              <a:rPr lang="cs-CZ" dirty="0">
                <a:solidFill>
                  <a:srgbClr val="5186AA"/>
                </a:solidFill>
              </a:rPr>
              <a:t>organizace provozuje:</a:t>
            </a:r>
          </a:p>
          <a:p>
            <a:r>
              <a:rPr lang="cs-CZ" dirty="0">
                <a:solidFill>
                  <a:srgbClr val="F29400"/>
                </a:solidFill>
              </a:rPr>
              <a:t>hlavní činnost </a:t>
            </a:r>
            <a:r>
              <a:rPr lang="cs-CZ" dirty="0"/>
              <a:t> - činnost, ke které byla zřízena</a:t>
            </a:r>
          </a:p>
          <a:p>
            <a:r>
              <a:rPr lang="cs-CZ" dirty="0">
                <a:solidFill>
                  <a:srgbClr val="F29400"/>
                </a:solidFill>
              </a:rPr>
              <a:t>doplňkovou činnost </a:t>
            </a:r>
            <a:r>
              <a:rPr lang="cs-CZ" dirty="0"/>
              <a:t> - činnost, kterou si „přivydělává“. Nemusí ji mít, ale pokud ji má, tak musí být uvedena ve zřizovací listině.</a:t>
            </a:r>
            <a:endParaRPr lang="cs-CZ" dirty="0"/>
          </a:p>
        </p:txBody>
      </p:sp>
    </p:spTree>
    <p:extLst>
      <p:ext uri="{BB962C8B-B14F-4D97-AF65-F5344CB8AC3E}">
        <p14:creationId xmlns:p14="http://schemas.microsoft.com/office/powerpoint/2010/main" val="928837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a:p>
            <a:r>
              <a:rPr lang="cs-CZ" dirty="0" smtClean="0">
                <a:solidFill>
                  <a:srgbClr val="5186AA"/>
                </a:solidFill>
              </a:rPr>
              <a:t>Hlavní </a:t>
            </a:r>
            <a:r>
              <a:rPr lang="cs-CZ" dirty="0">
                <a:solidFill>
                  <a:srgbClr val="5186AA"/>
                </a:solidFill>
              </a:rPr>
              <a:t>činnost příspěvkové organizace</a:t>
            </a:r>
          </a:p>
          <a:p>
            <a:endParaRPr lang="cs-CZ" sz="1600" dirty="0">
              <a:solidFill>
                <a:srgbClr val="5186AA"/>
              </a:solidFill>
            </a:endParaRPr>
          </a:p>
          <a:p>
            <a:r>
              <a:rPr lang="cs-CZ" dirty="0"/>
              <a:t>Příspěvková organizace musí před začátkem účetního období předložit rozpočet.</a:t>
            </a:r>
          </a:p>
          <a:p>
            <a:r>
              <a:rPr lang="cs-CZ" dirty="0"/>
              <a:t>Rozpočet (= odhad nákladů a výnosů) příspěvkové organizace musí zahrnovat pouze náklady a výnosy související s předmětem hlavní činnosti příspěvkové organizace a po zahrnutí příspěvku od jejího zřizovatele musí být sestaven jako vyrovnaný.</a:t>
            </a:r>
          </a:p>
        </p:txBody>
      </p:sp>
    </p:spTree>
    <p:extLst>
      <p:ext uri="{BB962C8B-B14F-4D97-AF65-F5344CB8AC3E}">
        <p14:creationId xmlns:p14="http://schemas.microsoft.com/office/powerpoint/2010/main" val="15374564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a:solidFill>
                <a:srgbClr val="5186AA"/>
              </a:solidFill>
            </a:endParaRPr>
          </a:p>
        </p:txBody>
      </p:sp>
      <p:pic>
        <p:nvPicPr>
          <p:cNvPr id="4" name="Zástupný symbol pro obsah 4"/>
          <p:cNvPicPr>
            <a:picLocks noChangeAspect="1"/>
          </p:cNvPicPr>
          <p:nvPr/>
        </p:nvPicPr>
        <p:blipFill>
          <a:blip r:embed="rId4"/>
          <a:stretch>
            <a:fillRect/>
          </a:stretch>
        </p:blipFill>
        <p:spPr bwMode="auto">
          <a:xfrm>
            <a:off x="395536" y="2715077"/>
            <a:ext cx="830473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294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6012160" y="836712"/>
            <a:ext cx="2592288" cy="715963"/>
          </a:xfrm>
        </p:spPr>
        <p:txBody>
          <a:bodyPr/>
          <a:lstStyle/>
          <a:p>
            <a:r>
              <a:rPr lang="cs-CZ" altLang="cs-CZ" sz="4000" b="1" dirty="0" smtClean="0">
                <a:solidFill>
                  <a:schemeClr val="bg1"/>
                </a:solidFill>
                <a:latin typeface="Calibri" panose="020F0502020204030204" pitchFamily="34" charset="0"/>
                <a:cs typeface="Calibri" panose="020F0502020204030204" pitchFamily="34" charset="0"/>
              </a:rPr>
              <a:t>Legislativa</a:t>
            </a:r>
            <a:endParaRPr lang="ru-RU" altLang="cs-CZ" sz="4000" b="1" dirty="0">
              <a:solidFill>
                <a:schemeClr val="bg1"/>
              </a:solidFill>
              <a:latin typeface="Calibri" panose="020F0502020204030204" pitchFamily="34" charset="0"/>
              <a:cs typeface="Calibri" panose="020F0502020204030204" pitchFamily="34" charset="0"/>
            </a:endParaRPr>
          </a:p>
        </p:txBody>
      </p:sp>
      <p:sp>
        <p:nvSpPr>
          <p:cNvPr id="17413" name="Rectangle 5"/>
          <p:cNvSpPr>
            <a:spLocks noGrp="1" noChangeArrowheads="1"/>
          </p:cNvSpPr>
          <p:nvPr>
            <p:ph idx="1"/>
          </p:nvPr>
        </p:nvSpPr>
        <p:spPr>
          <a:xfrm>
            <a:off x="827584" y="2133600"/>
            <a:ext cx="7776864" cy="4267200"/>
          </a:xfrm>
        </p:spPr>
        <p:txBody>
          <a:bodyPr/>
          <a:lstStyle/>
          <a:p>
            <a:pPr>
              <a:buFont typeface="Wingdings" panose="05000000000000000000" pitchFamily="2" charset="2"/>
              <a:buChar char="§"/>
            </a:pPr>
            <a:r>
              <a:rPr lang="cs-CZ" sz="2800" dirty="0" smtClean="0">
                <a:latin typeface="Calibri" panose="020F0502020204030204" pitchFamily="34" charset="0"/>
                <a:cs typeface="Calibri" panose="020F0502020204030204" pitchFamily="34" charset="0"/>
              </a:rPr>
              <a:t>zákon </a:t>
            </a:r>
            <a:r>
              <a:rPr lang="cs-CZ" sz="2800" dirty="0">
                <a:latin typeface="Calibri" panose="020F0502020204030204" pitchFamily="34" charset="0"/>
                <a:cs typeface="Calibri" panose="020F0502020204030204" pitchFamily="34" charset="0"/>
              </a:rPr>
              <a:t>č. 128/2000 Sb., o obcích (obecní zřízení)</a:t>
            </a:r>
          </a:p>
          <a:p>
            <a:pPr>
              <a:buFont typeface="Wingdings" panose="05000000000000000000" pitchFamily="2" charset="2"/>
              <a:buChar char="§"/>
            </a:pPr>
            <a:r>
              <a:rPr lang="cs-CZ" sz="2800" dirty="0">
                <a:latin typeface="Calibri" panose="020F0502020204030204" pitchFamily="34" charset="0"/>
                <a:cs typeface="Calibri" panose="020F0502020204030204" pitchFamily="34" charset="0"/>
              </a:rPr>
              <a:t>zákon č. 250/2000 Sb., o rozpočtových pravidlech územních rozpočtů</a:t>
            </a:r>
          </a:p>
          <a:p>
            <a:pPr>
              <a:buFont typeface="Wingdings" panose="05000000000000000000" pitchFamily="2" charset="2"/>
              <a:buChar char="§"/>
            </a:pPr>
            <a:r>
              <a:rPr lang="cs-CZ" sz="2800" dirty="0">
                <a:latin typeface="Calibri" panose="020F0502020204030204" pitchFamily="34" charset="0"/>
                <a:cs typeface="Calibri" panose="020F0502020204030204" pitchFamily="34" charset="0"/>
              </a:rPr>
              <a:t>zákon č. 320/2001 Sb., o finanční kontrole</a:t>
            </a:r>
          </a:p>
          <a:p>
            <a:pPr>
              <a:buFont typeface="Wingdings" panose="05000000000000000000" pitchFamily="2" charset="2"/>
              <a:buChar char="§"/>
            </a:pPr>
            <a:r>
              <a:rPr lang="cs-CZ" sz="2800" dirty="0">
                <a:latin typeface="Calibri" panose="020F0502020204030204" pitchFamily="34" charset="0"/>
                <a:cs typeface="Calibri" panose="020F0502020204030204" pitchFamily="34" charset="0"/>
              </a:rPr>
              <a:t>vyhláška č. 220/2013 Sb., o požadavcích na schvalování účetních závěrek některých vybraných účetních jednotek </a:t>
            </a:r>
          </a:p>
          <a:p>
            <a:pPr>
              <a:buFont typeface="Wingdings" panose="05000000000000000000" pitchFamily="2" charset="2"/>
              <a:buChar char="§"/>
            </a:pPr>
            <a:r>
              <a:rPr lang="cs-CZ" sz="2800" dirty="0">
                <a:latin typeface="Calibri" panose="020F0502020204030204" pitchFamily="34" charset="0"/>
                <a:cs typeface="Calibri" panose="020F0502020204030204" pitchFamily="34" charset="0"/>
              </a:rPr>
              <a:t>zákon č. 340/2015 Sb., o registru smluv</a:t>
            </a:r>
          </a:p>
          <a:p>
            <a:pPr>
              <a:buFont typeface="Wingdings" panose="05000000000000000000" pitchFamily="2" charset="2"/>
              <a:buChar char="§"/>
            </a:pPr>
            <a:r>
              <a:rPr lang="cs-CZ" sz="2800" dirty="0">
                <a:latin typeface="Calibri" panose="020F0502020204030204" pitchFamily="34" charset="0"/>
                <a:cs typeface="Calibri" panose="020F0502020204030204" pitchFamily="34" charset="0"/>
              </a:rPr>
              <a:t>aj.</a:t>
            </a:r>
          </a:p>
          <a:p>
            <a:pPr>
              <a:lnSpc>
                <a:spcPct val="80000"/>
              </a:lnSpc>
            </a:pPr>
            <a:endParaRPr lang="cs-CZ" altLang="cs-CZ" sz="2400" dirty="0" smtClean="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a:p>
            <a:r>
              <a:rPr lang="cs-CZ" dirty="0" smtClean="0">
                <a:solidFill>
                  <a:srgbClr val="5186AA"/>
                </a:solidFill>
              </a:rPr>
              <a:t>Výsledky </a:t>
            </a:r>
            <a:r>
              <a:rPr lang="cs-CZ" dirty="0">
                <a:solidFill>
                  <a:srgbClr val="5186AA"/>
                </a:solidFill>
              </a:rPr>
              <a:t>hospodaření příspěvkové organizace v hlavní činnosti</a:t>
            </a:r>
          </a:p>
          <a:p>
            <a:endParaRPr lang="cs-CZ" sz="4400" dirty="0"/>
          </a:p>
        </p:txBody>
      </p:sp>
      <p:pic>
        <p:nvPicPr>
          <p:cNvPr id="4" name="Obrázek 3"/>
          <p:cNvPicPr>
            <a:picLocks noChangeAspect="1"/>
          </p:cNvPicPr>
          <p:nvPr/>
        </p:nvPicPr>
        <p:blipFill>
          <a:blip r:embed="rId4"/>
          <a:stretch>
            <a:fillRect/>
          </a:stretch>
        </p:blipFill>
        <p:spPr>
          <a:xfrm>
            <a:off x="989887" y="3284984"/>
            <a:ext cx="7685404" cy="2880320"/>
          </a:xfrm>
          <a:prstGeom prst="rect">
            <a:avLst/>
          </a:prstGeom>
        </p:spPr>
      </p:pic>
    </p:spTree>
    <p:extLst>
      <p:ext uri="{BB962C8B-B14F-4D97-AF65-F5344CB8AC3E}">
        <p14:creationId xmlns:p14="http://schemas.microsoft.com/office/powerpoint/2010/main" val="38880433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a:p>
            <a:r>
              <a:rPr lang="cs-CZ" dirty="0" smtClean="0">
                <a:solidFill>
                  <a:srgbClr val="5186AA"/>
                </a:solidFill>
              </a:rPr>
              <a:t>Doplňková </a:t>
            </a:r>
            <a:r>
              <a:rPr lang="cs-CZ" dirty="0">
                <a:solidFill>
                  <a:srgbClr val="5186AA"/>
                </a:solidFill>
              </a:rPr>
              <a:t>činnost příspěvkové organizace</a:t>
            </a:r>
            <a:endParaRPr lang="cs-CZ" sz="4800" dirty="0">
              <a:solidFill>
                <a:srgbClr val="5186AA"/>
              </a:solidFill>
            </a:endParaRPr>
          </a:p>
          <a:p>
            <a:r>
              <a:rPr lang="cs-CZ" dirty="0"/>
              <a:t>Protože jde vlastně o hospodářskou činnost, můžeme zde mluvit o výsledku hospodaření jako o ztrátě nebo zisku.</a:t>
            </a:r>
          </a:p>
        </p:txBody>
      </p:sp>
      <p:pic>
        <p:nvPicPr>
          <p:cNvPr id="4" name="Obrázek 3"/>
          <p:cNvPicPr>
            <a:picLocks noChangeAspect="1"/>
          </p:cNvPicPr>
          <p:nvPr/>
        </p:nvPicPr>
        <p:blipFill>
          <a:blip r:embed="rId4"/>
          <a:stretch>
            <a:fillRect/>
          </a:stretch>
        </p:blipFill>
        <p:spPr>
          <a:xfrm>
            <a:off x="1501052" y="3573016"/>
            <a:ext cx="6544327" cy="2736304"/>
          </a:xfrm>
          <a:prstGeom prst="rect">
            <a:avLst/>
          </a:prstGeom>
        </p:spPr>
      </p:pic>
    </p:spTree>
    <p:extLst>
      <p:ext uri="{BB962C8B-B14F-4D97-AF65-F5344CB8AC3E}">
        <p14:creationId xmlns:p14="http://schemas.microsoft.com/office/powerpoint/2010/main" val="12931936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sz="2000" dirty="0" smtClean="0"/>
          </a:p>
          <a:p>
            <a:endParaRPr lang="cs-CZ" dirty="0"/>
          </a:p>
          <a:p>
            <a:r>
              <a:rPr lang="cs-CZ" dirty="0" smtClean="0"/>
              <a:t>Účetní </a:t>
            </a:r>
            <a:r>
              <a:rPr lang="cs-CZ" dirty="0"/>
              <a:t>hospodářský výsledek příspěvkové organizace se zjistí, když od výnosů odečteme náklady (bez účtu 591 Daň z příjmů). Příspěvková organizace jako účetní jednotka může účtovat na základě vyhlášky 410/2009 Sb. Všechny výnosové a nákladové účty musí vykazovat nulový zůstatek na konci účetního období.</a:t>
            </a:r>
          </a:p>
          <a:p>
            <a:pPr marL="457200" lvl="1" indent="0">
              <a:buNone/>
            </a:pPr>
            <a:endParaRPr lang="cs-CZ" sz="2000" dirty="0"/>
          </a:p>
        </p:txBody>
      </p:sp>
    </p:spTree>
    <p:extLst>
      <p:ext uri="{BB962C8B-B14F-4D97-AF65-F5344CB8AC3E}">
        <p14:creationId xmlns:p14="http://schemas.microsoft.com/office/powerpoint/2010/main" val="24528293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sz="2000" dirty="0" smtClean="0"/>
          </a:p>
          <a:p>
            <a:endParaRPr lang="cs-CZ" dirty="0"/>
          </a:p>
          <a:p>
            <a:r>
              <a:rPr lang="cs-CZ" sz="2000" dirty="0"/>
              <a:t>Hospodářský výsledek z hlavní činnosti příspěvkové organizace je předmětem zdanění pouze, jestliže je kladného charakteru, tedy ziskový. Jestliže je vykazován záporný hospodářský výsledek z hlavní činnosti, tedy ztráta, potom nebude předmětem zdanění.</a:t>
            </a:r>
          </a:p>
          <a:p>
            <a:r>
              <a:rPr lang="cs-CZ" sz="2000" dirty="0"/>
              <a:t>Hospodářský výsledek z doplňkové činnosti je vždy předmětem zdanění, to znamená předmětem zdanění je jak kladný, tak záporný hospodářský výsledek. Pokud je hlavní činnost ztrátová a vedlejší zisková, tak se vzájemně hospodářské výsledky nezapočítávají a nedaní se tak pouze rozdíl, ale hlavní činnost se nedaní vůbec a daní se celý vedlejší zisk.</a:t>
            </a:r>
          </a:p>
          <a:p>
            <a:pPr marL="457200" lvl="1" indent="0">
              <a:buNone/>
            </a:pPr>
            <a:endParaRPr lang="cs-CZ" sz="2000" dirty="0"/>
          </a:p>
          <a:p>
            <a:pPr marL="457200" lvl="1" indent="0">
              <a:buNone/>
            </a:pPr>
            <a:endParaRPr lang="cs-CZ" sz="2000" dirty="0"/>
          </a:p>
        </p:txBody>
      </p:sp>
    </p:spTree>
    <p:extLst>
      <p:ext uri="{BB962C8B-B14F-4D97-AF65-F5344CB8AC3E}">
        <p14:creationId xmlns:p14="http://schemas.microsoft.com/office/powerpoint/2010/main" val="21907496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sz="2000" dirty="0" smtClean="0"/>
          </a:p>
          <a:p>
            <a:endParaRPr lang="cs-CZ" sz="2000" dirty="0"/>
          </a:p>
          <a:p>
            <a:r>
              <a:rPr lang="cs-CZ" sz="2000" dirty="0" smtClean="0"/>
              <a:t>Příspěvkové </a:t>
            </a:r>
            <a:r>
              <a:rPr lang="cs-CZ" sz="2000" dirty="0"/>
              <a:t>organizace mají ze zákona o daních z příjmů povinnost vést účetnictví tak, aby byly odděleně vedeny příjmy, které jsou předmětem daně a příjmy, které jsou od daně osvobozeny. Příspěvkové organizace mají rovněž povinnost vést hlavní činnost odděleně od doplňkové činnosti. </a:t>
            </a:r>
          </a:p>
          <a:p>
            <a:r>
              <a:rPr lang="cs-CZ" sz="2000" dirty="0"/>
              <a:t>Doplňková činnost organizace nemusí být vedena podle jednotlivých druhů činností jako tomu je u hlavní činnosti, doplňkové činnosti mohou být tedy vedeny souhrnně jako celek.</a:t>
            </a:r>
          </a:p>
          <a:p>
            <a:pPr marL="457200" lvl="1" indent="0">
              <a:buNone/>
            </a:pPr>
            <a:endParaRPr lang="cs-CZ" sz="2000" dirty="0"/>
          </a:p>
          <a:p>
            <a:pPr marL="457200" lvl="1" indent="0">
              <a:buNone/>
            </a:pPr>
            <a:endParaRPr lang="cs-CZ" sz="2000" dirty="0"/>
          </a:p>
        </p:txBody>
      </p:sp>
    </p:spTree>
    <p:extLst>
      <p:ext uri="{BB962C8B-B14F-4D97-AF65-F5344CB8AC3E}">
        <p14:creationId xmlns:p14="http://schemas.microsoft.com/office/powerpoint/2010/main" val="842116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457200" lvl="1" indent="0">
              <a:buNone/>
            </a:pPr>
            <a:endParaRPr lang="cs-CZ" sz="2000" dirty="0" smtClean="0"/>
          </a:p>
          <a:p>
            <a:pPr marL="457200" lvl="1" indent="0">
              <a:buNone/>
            </a:pPr>
            <a:endParaRPr lang="cs-CZ" sz="2000" dirty="0"/>
          </a:p>
          <a:p>
            <a:pPr marL="457200" lvl="1" indent="0">
              <a:buNone/>
            </a:pPr>
            <a:r>
              <a:rPr lang="cs-CZ" sz="2000" dirty="0" smtClean="0"/>
              <a:t>Vždy </a:t>
            </a:r>
            <a:r>
              <a:rPr lang="cs-CZ" sz="2000" dirty="0"/>
              <a:t>předmětem daně jsou příjmy z reklam, z členských příspěvků, z nájemného (výjimku tvoří nájem státního majetku. Příjmy z nájmů jsou předmětem zdanění bez ohledu na to, jestli se jedná o movitý nebo nemovitý majetek a do jaké činnosti patří, zda do hlavní nebo doplňkové.</a:t>
            </a:r>
          </a:p>
          <a:p>
            <a:pPr marL="457200" lvl="1" indent="0">
              <a:buNone/>
            </a:pPr>
            <a:endParaRPr lang="cs-CZ" sz="2000" dirty="0"/>
          </a:p>
        </p:txBody>
      </p:sp>
    </p:spTree>
    <p:extLst>
      <p:ext uri="{BB962C8B-B14F-4D97-AF65-F5344CB8AC3E}">
        <p14:creationId xmlns:p14="http://schemas.microsoft.com/office/powerpoint/2010/main" val="27259460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2000" dirty="0"/>
              <a:t>Předmětem daně nejsou příjmy:</a:t>
            </a:r>
          </a:p>
          <a:p>
            <a:pPr lvl="1"/>
            <a:r>
              <a:rPr lang="cs-CZ" sz="1800" dirty="0"/>
              <a:t>Z hospodářské činnosti za podmínky, že vynaložené výdaje vykazují vyšších hodnot než vytvořené výnosy (příjmy).</a:t>
            </a:r>
          </a:p>
          <a:p>
            <a:pPr lvl="1"/>
            <a:r>
              <a:rPr lang="cs-CZ" sz="1800" dirty="0"/>
              <a:t>Dotace, příspěvky, podpora nebo jiné plnění z veřejných rozpočtů.</a:t>
            </a:r>
          </a:p>
          <a:p>
            <a:pPr lvl="1"/>
            <a:r>
              <a:rPr lang="cs-CZ" sz="1800" dirty="0"/>
              <a:t>Výnos daně, poplatku nebo jiného podobného peněžního plnění, které plynou obci či kraji.</a:t>
            </a:r>
          </a:p>
          <a:p>
            <a:pPr lvl="1"/>
            <a:r>
              <a:rPr lang="cs-CZ" sz="1800" dirty="0"/>
              <a:t>Úplata, která je příjmem státního rozpočtu za převod nebo užívání státního majetku, a úplata za nájem a prodej státního majetku.</a:t>
            </a:r>
          </a:p>
          <a:p>
            <a:pPr lvl="1"/>
            <a:r>
              <a:rPr lang="cs-CZ" sz="1800" dirty="0"/>
              <a:t>Z bezúplatného nabytí věcí dle zákona o majetkovém vyrovnání s církvemi a náboženskými společnostmi.</a:t>
            </a:r>
          </a:p>
          <a:p>
            <a:endParaRPr lang="cs-CZ" dirty="0"/>
          </a:p>
        </p:txBody>
      </p:sp>
    </p:spTree>
    <p:extLst>
      <p:ext uri="{BB962C8B-B14F-4D97-AF65-F5344CB8AC3E}">
        <p14:creationId xmlns:p14="http://schemas.microsoft.com/office/powerpoint/2010/main" val="1052581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2400" dirty="0"/>
              <a:t>Částky odečitatelných položek uvádí § 34 zákona o dani z příjmu. Položky snižující základ daně jsou uvedeny v § 20 odstavce 7 a 8 zákona o dani z příjmu.</a:t>
            </a:r>
          </a:p>
          <a:p>
            <a:r>
              <a:rPr lang="cs-CZ" sz="2400" dirty="0"/>
              <a:t>Základ daně je u příspěvkové organizace možné snížit až o 30 % dle § 20 odst. 7 zákona o dani z příjmu max. však o 1 000 000 Kč. Pokud 30 % snížení je nižší než 300 000 Kč, je možné odečíst maximálně do výše základu daně.</a:t>
            </a:r>
          </a:p>
          <a:p>
            <a:endParaRPr lang="cs-CZ" sz="2400" dirty="0"/>
          </a:p>
          <a:p>
            <a:endParaRPr lang="cs-CZ" sz="2400" dirty="0"/>
          </a:p>
        </p:txBody>
      </p:sp>
    </p:spTree>
    <p:extLst>
      <p:ext uri="{BB962C8B-B14F-4D97-AF65-F5344CB8AC3E}">
        <p14:creationId xmlns:p14="http://schemas.microsoft.com/office/powerpoint/2010/main" val="21811029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2400" dirty="0"/>
              <a:t>Stanovy účetní jednotky, předpisy o hospodaření a předpisy vyšších orgánů rozhodují o způsobu rozdělení zisku. </a:t>
            </a:r>
            <a:endParaRPr lang="cs-CZ" sz="2400" dirty="0" smtClean="0"/>
          </a:p>
          <a:p>
            <a:r>
              <a:rPr lang="cs-CZ" sz="2400" dirty="0" smtClean="0"/>
              <a:t>Výsledek </a:t>
            </a:r>
            <a:r>
              <a:rPr lang="cs-CZ" sz="2400" dirty="0"/>
              <a:t>hospodaření se může rozdělit do fondů, vlastního jmění nebo může se ponechat jako nerozdělený zisk. </a:t>
            </a:r>
            <a:endParaRPr lang="cs-CZ" sz="2400" dirty="0" smtClean="0"/>
          </a:p>
          <a:p>
            <a:r>
              <a:rPr lang="cs-CZ" sz="2400" dirty="0" smtClean="0"/>
              <a:t>Ztráta </a:t>
            </a:r>
            <a:r>
              <a:rPr lang="cs-CZ" sz="2400" dirty="0"/>
              <a:t>se může vyrovnávat z fondů, z vlastního jmění nebo zůstává jako neuhrazená ztráta.</a:t>
            </a:r>
          </a:p>
          <a:p>
            <a:pPr lvl="1"/>
            <a:endParaRPr lang="cs-CZ" sz="2000" dirty="0"/>
          </a:p>
          <a:p>
            <a:endParaRPr lang="cs-CZ" sz="2400" dirty="0"/>
          </a:p>
        </p:txBody>
      </p:sp>
    </p:spTree>
    <p:extLst>
      <p:ext uri="{BB962C8B-B14F-4D97-AF65-F5344CB8AC3E}">
        <p14:creationId xmlns:p14="http://schemas.microsoft.com/office/powerpoint/2010/main" val="36164888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algn="ctr"/>
            <a:endParaRPr lang="cs-CZ" sz="2800" dirty="0" smtClean="0">
              <a:solidFill>
                <a:srgbClr val="35759D"/>
              </a:solidFill>
            </a:endParaRPr>
          </a:p>
          <a:p>
            <a:pPr algn="ctr"/>
            <a:endParaRPr lang="cs-CZ" sz="2800" dirty="0">
              <a:solidFill>
                <a:srgbClr val="35759D"/>
              </a:solidFill>
            </a:endParaRPr>
          </a:p>
          <a:p>
            <a:pPr algn="ctr"/>
            <a:endParaRPr lang="cs-CZ" sz="2800" dirty="0">
              <a:solidFill>
                <a:srgbClr val="35759D"/>
              </a:solidFill>
            </a:endParaRPr>
          </a:p>
          <a:p>
            <a:pPr algn="ctr"/>
            <a:endParaRPr lang="cs-CZ" sz="2800" dirty="0" smtClean="0">
              <a:solidFill>
                <a:srgbClr val="35759D"/>
              </a:solidFill>
            </a:endParaRPr>
          </a:p>
          <a:p>
            <a:pPr algn="ctr"/>
            <a:r>
              <a:rPr lang="cs-CZ" sz="2800" dirty="0" smtClean="0">
                <a:solidFill>
                  <a:srgbClr val="35759D"/>
                </a:solidFill>
              </a:rPr>
              <a:t>Účetnictví </a:t>
            </a:r>
            <a:r>
              <a:rPr lang="cs-CZ" sz="2800" dirty="0">
                <a:solidFill>
                  <a:srgbClr val="35759D"/>
                </a:solidFill>
              </a:rPr>
              <a:t>příspěvkové organizace</a:t>
            </a:r>
          </a:p>
        </p:txBody>
      </p:sp>
    </p:spTree>
    <p:extLst>
      <p:ext uri="{BB962C8B-B14F-4D97-AF65-F5344CB8AC3E}">
        <p14:creationId xmlns:p14="http://schemas.microsoft.com/office/powerpoint/2010/main" val="4015750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02583" y="2708920"/>
            <a:ext cx="7315200" cy="3840013"/>
          </a:xfrm>
        </p:spPr>
        <p:txBody>
          <a:bodyPr/>
          <a:lstStyle/>
          <a:p>
            <a:pPr marL="0" indent="0" algn="ctr">
              <a:buNone/>
            </a:pPr>
            <a:endParaRPr lang="cs-CZ" altLang="cs-CZ" sz="2800" b="1" dirty="0" smtClean="0">
              <a:solidFill>
                <a:srgbClr val="35759D"/>
              </a:solidFill>
              <a:latin typeface="Calibri" panose="020F0502020204030204" pitchFamily="34" charset="0"/>
              <a:cs typeface="Calibri" panose="020F0502020204030204" pitchFamily="34" charset="0"/>
            </a:endParaRPr>
          </a:p>
          <a:p>
            <a:pPr marL="0" indent="0" algn="ctr">
              <a:buNone/>
            </a:pPr>
            <a:endParaRPr lang="cs-CZ" altLang="cs-CZ" sz="2800" b="1" dirty="0">
              <a:solidFill>
                <a:srgbClr val="35759D"/>
              </a:solidFill>
              <a:latin typeface="Calibri" panose="020F0502020204030204" pitchFamily="34" charset="0"/>
              <a:cs typeface="Calibri" panose="020F0502020204030204" pitchFamily="34" charset="0"/>
            </a:endParaRPr>
          </a:p>
          <a:p>
            <a:pPr marL="0" indent="0" algn="ctr">
              <a:buNone/>
            </a:pPr>
            <a:r>
              <a:rPr lang="cs-CZ" altLang="cs-CZ" sz="2800" b="1" dirty="0" smtClean="0">
                <a:solidFill>
                  <a:srgbClr val="35759D"/>
                </a:solidFill>
                <a:latin typeface="Calibri" panose="020F0502020204030204" pitchFamily="34" charset="0"/>
                <a:cs typeface="Calibri" panose="020F0502020204030204" pitchFamily="34" charset="0"/>
              </a:rPr>
              <a:t>Zákon č. 128/2000 Sb., o obcích (obecní zřízení)</a:t>
            </a:r>
            <a:endParaRPr lang="cs-CZ" altLang="cs-CZ" sz="2800" dirty="0">
              <a:solidFill>
                <a:srgbClr val="35759D"/>
              </a:solidFill>
              <a:latin typeface="Calibri" panose="020F0502020204030204" pitchFamily="34" charset="0"/>
              <a:cs typeface="Calibri" panose="020F0502020204030204" pitchFamily="34" charset="0"/>
            </a:endParaRPr>
          </a:p>
          <a:p>
            <a:pPr marL="0" indent="0">
              <a:buNone/>
            </a:pPr>
            <a:endParaRPr lang="ru-RU" alt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23371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sz="3600" dirty="0" smtClean="0"/>
          </a:p>
          <a:p>
            <a:r>
              <a:rPr lang="cs-CZ" sz="3600" dirty="0" smtClean="0"/>
              <a:t>Základní </a:t>
            </a:r>
            <a:r>
              <a:rPr lang="cs-CZ" sz="3600" dirty="0"/>
              <a:t>funkcí účetnictví je poskytovat spolehlivé informace o finanční situaci každé účetní jednotky, jejím hospodářském výsledku, stavu hospodářských prostředků a jejich zdrojů za určité časové období.</a:t>
            </a:r>
          </a:p>
          <a:p>
            <a:endParaRPr lang="cs-CZ" sz="3600" dirty="0"/>
          </a:p>
          <a:p>
            <a:pPr marL="342900" indent="-342900">
              <a:buFont typeface="Arial" panose="020B0604020202020204" pitchFamily="34" charset="0"/>
              <a:buChar char="•"/>
            </a:pPr>
            <a:r>
              <a:rPr lang="cs-CZ" dirty="0"/>
              <a:t>Zákon č. 563/1991 Sb., o účetnictví</a:t>
            </a:r>
          </a:p>
          <a:p>
            <a:pPr marL="342900" indent="-342900">
              <a:buFont typeface="Arial" panose="020B0604020202020204" pitchFamily="34" charset="0"/>
              <a:buChar char="•"/>
            </a:pPr>
            <a:r>
              <a:rPr lang="cs-CZ" dirty="0"/>
              <a:t>Vyhláška č. 505/2002 Sb., kterou se provádějí některá ustanovení zákona č. 563/1991 Sb., pro účetní jednotky, které jsou územními samosprávnými celky, příspěvkovými organizacemi, státními fondy a organizačními složkami státu.</a:t>
            </a:r>
          </a:p>
          <a:p>
            <a:pPr marL="342900" indent="-342900">
              <a:buFont typeface="Arial" panose="020B0604020202020204" pitchFamily="34" charset="0"/>
              <a:buChar char="•"/>
            </a:pPr>
            <a:r>
              <a:rPr lang="cs-CZ" dirty="0"/>
              <a:t>Vyhláška č. 383/2009 Sb., o účetních záznamech v technické formě vybraných účetních jednotek a jejich předávání do centrálního systému účetních informací státu a o požadavcích na technické a smíšené formy účetních záznamů (technická vyhláška o účetních záznamech)</a:t>
            </a:r>
          </a:p>
          <a:p>
            <a:pPr marL="342900" indent="-342900">
              <a:buFont typeface="Arial" panose="020B0604020202020204" pitchFamily="34" charset="0"/>
              <a:buChar char="•"/>
            </a:pPr>
            <a:r>
              <a:rPr lang="cs-CZ" dirty="0"/>
              <a:t>Vyhláška č. 410/2009 Sb., kterou se provádějí ustanovení zákona č. 563/1991 Sb., o účetnictví</a:t>
            </a:r>
          </a:p>
          <a:p>
            <a:pPr marL="342900" indent="-342900">
              <a:buFont typeface="Arial" panose="020B0604020202020204" pitchFamily="34" charset="0"/>
              <a:buChar char="•"/>
            </a:pPr>
            <a:r>
              <a:rPr lang="pl-PL" dirty="0"/>
              <a:t>Zákon č. 586/1992 Sb., o daních z příjmů</a:t>
            </a:r>
            <a:endParaRPr lang="cs-CZ" dirty="0"/>
          </a:p>
        </p:txBody>
      </p:sp>
    </p:spTree>
    <p:extLst>
      <p:ext uri="{BB962C8B-B14F-4D97-AF65-F5344CB8AC3E}">
        <p14:creationId xmlns:p14="http://schemas.microsoft.com/office/powerpoint/2010/main" val="34930625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r>
              <a:rPr lang="cs-CZ" dirty="0" smtClean="0"/>
              <a:t>Podvojné </a:t>
            </a:r>
            <a:r>
              <a:rPr lang="cs-CZ" dirty="0"/>
              <a:t>účetnictví (náklady, výnosy)</a:t>
            </a:r>
          </a:p>
          <a:p>
            <a:r>
              <a:rPr lang="cs-CZ" dirty="0" err="1"/>
              <a:t>Akruární</a:t>
            </a:r>
            <a:r>
              <a:rPr lang="cs-CZ" dirty="0"/>
              <a:t> princip – účtování nákladů a výnosů patří do období, se kterým věcně a časově souvisí</a:t>
            </a:r>
          </a:p>
          <a:p>
            <a:r>
              <a:rPr lang="cs-CZ" dirty="0"/>
              <a:t>Výkaznictví: rozvaha, výkaz zisku a ztráty, příloha</a:t>
            </a:r>
          </a:p>
          <a:p>
            <a:r>
              <a:rPr lang="cs-CZ" dirty="0"/>
              <a:t>CSÚIS</a:t>
            </a:r>
          </a:p>
          <a:p>
            <a:r>
              <a:rPr lang="cs-CZ" dirty="0"/>
              <a:t>Monitor státní pokladny MF</a:t>
            </a:r>
          </a:p>
        </p:txBody>
      </p:sp>
    </p:spTree>
    <p:extLst>
      <p:ext uri="{BB962C8B-B14F-4D97-AF65-F5344CB8AC3E}">
        <p14:creationId xmlns:p14="http://schemas.microsoft.com/office/powerpoint/2010/main" val="40955743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endParaRPr lang="cs-CZ" dirty="0"/>
          </a:p>
          <a:p>
            <a:r>
              <a:rPr lang="cs-CZ" dirty="0" smtClean="0"/>
              <a:t>Rozhodne-li o tom zřizovatel může vést příspěvková organizace účetnictví ve zjednodušeném rozsahu.</a:t>
            </a:r>
          </a:p>
          <a:p>
            <a:endParaRPr lang="cs-CZ" dirty="0"/>
          </a:p>
          <a:p>
            <a:r>
              <a:rPr lang="cs-CZ" b="0" dirty="0"/>
              <a:t>Účetní jednotky, které vedou účetnictví </a:t>
            </a:r>
            <a:r>
              <a:rPr lang="cs-CZ" b="0" dirty="0" smtClean="0"/>
              <a:t>ve </a:t>
            </a:r>
            <a:r>
              <a:rPr lang="cs-CZ" b="0" dirty="0"/>
              <a:t>zjednodušeném rozsahu, účtují podvojnými zápisy o stavu a pohybu majetku a jiných aktiv, závazků včetně dluhů a jiných pasiv, dále o nákladech a výnosech a o výsledku hospodaření.</a:t>
            </a:r>
            <a:endParaRPr lang="cs-CZ" dirty="0"/>
          </a:p>
        </p:txBody>
      </p:sp>
    </p:spTree>
    <p:extLst>
      <p:ext uri="{BB962C8B-B14F-4D97-AF65-F5344CB8AC3E}">
        <p14:creationId xmlns:p14="http://schemas.microsoft.com/office/powerpoint/2010/main" val="7396182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971600" y="3717032"/>
            <a:ext cx="7315200" cy="715963"/>
          </a:xfrm>
        </p:spPr>
        <p:txBody>
          <a:bodyPr/>
          <a:lstStyle/>
          <a:p>
            <a:r>
              <a:rPr lang="cs-CZ" b="1" dirty="0" smtClean="0">
                <a:latin typeface="Calibri" panose="020F0502020204030204" pitchFamily="34" charset="0"/>
                <a:cs typeface="Calibri" panose="020F0502020204030204" pitchFamily="34" charset="0"/>
              </a:rPr>
              <a:t>Třetí část</a:t>
            </a:r>
            <a:br>
              <a:rPr lang="cs-CZ" b="1" dirty="0" smtClean="0">
                <a:latin typeface="Calibri" panose="020F0502020204030204" pitchFamily="34" charset="0"/>
                <a:cs typeface="Calibri" panose="020F0502020204030204" pitchFamily="34" charset="0"/>
              </a:rPr>
            </a:br>
            <a:r>
              <a:rPr lang="cs-CZ" sz="1200" b="1" dirty="0" smtClean="0">
                <a:latin typeface="Calibri" panose="020F0502020204030204" pitchFamily="34" charset="0"/>
                <a:cs typeface="Calibri" panose="020F0502020204030204" pitchFamily="34" charset="0"/>
              </a:rPr>
              <a:t/>
            </a:r>
            <a:br>
              <a:rPr lang="cs-CZ" sz="1200" b="1" dirty="0" smtClean="0">
                <a:latin typeface="Calibri" panose="020F0502020204030204" pitchFamily="34" charset="0"/>
                <a:cs typeface="Calibri" panose="020F0502020204030204" pitchFamily="34" charset="0"/>
              </a:rPr>
            </a:br>
            <a:r>
              <a:rPr lang="cs-CZ" sz="2800" b="1" dirty="0" smtClean="0">
                <a:latin typeface="Calibri" panose="020F0502020204030204" pitchFamily="34" charset="0"/>
                <a:cs typeface="Calibri" panose="020F0502020204030204" pitchFamily="34" charset="0"/>
              </a:rPr>
              <a:t>Schvalování účetní závěrky</a:t>
            </a:r>
            <a:endParaRPr lang="cs-CZ"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14511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r>
              <a:rPr lang="cs-CZ" dirty="0" smtClean="0"/>
              <a:t>Schvaluje </a:t>
            </a:r>
            <a:r>
              <a:rPr lang="cs-CZ" dirty="0"/>
              <a:t>rada obce.</a:t>
            </a:r>
          </a:p>
          <a:p>
            <a:r>
              <a:rPr lang="cs-CZ" dirty="0"/>
              <a:t>PO zajistí přípravu a předložení podkladů pro schvalování účetní závěrky schvalující účetní jednotce přehledným způsobem, který umožní zejména efektivní posouzení úplnosti a průkaznosti účetnictví a vyhodnocení předvídatelných rizik a ztrát ve vztahu k věrnému a poctivému obrazu předmětu účetnictví a finanční situaci účetní jednotky.</a:t>
            </a:r>
          </a:p>
        </p:txBody>
      </p:sp>
    </p:spTree>
    <p:extLst>
      <p:ext uri="{BB962C8B-B14F-4D97-AF65-F5344CB8AC3E}">
        <p14:creationId xmlns:p14="http://schemas.microsoft.com/office/powerpoint/2010/main" val="32162197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sz="3200">
                <a:solidFill>
                  <a:srgbClr val="5186AA"/>
                </a:solidFill>
              </a:rPr>
              <a:t>Podklady pro schvalování účetní závěrky</a:t>
            </a:r>
            <a:r>
              <a:rPr lang="cs-CZ"/>
              <a:t> se rozumí zejména</a:t>
            </a:r>
          </a:p>
          <a:p>
            <a:r>
              <a:rPr lang="cs-CZ"/>
              <a:t>a) schvalovaná účetní závěrka,</a:t>
            </a:r>
          </a:p>
          <a:p>
            <a:r>
              <a:rPr lang="cs-CZ"/>
              <a:t>b) zpráva auditora o ověření účetní závěrky, případně další informace a zprávy vypracované auditorem, zpráva o výsledku finanční kontroly, případně další informace o závažných zjištěních při výkonu veřejnosprávní kontroly, jsou-li tyto dokumenty v souladu s jinými právními předpisy vypracovány,</a:t>
            </a:r>
          </a:p>
          <a:p>
            <a:r>
              <a:rPr lang="cs-CZ"/>
              <a:t>c) zprávy útvaru interního auditu o zjištěních z provedených auditů, v rámci nichž byly zjištěny skutečnosti, které mohou mít vliv na úplnost a průkaznost účetnictví, a roční zpráva interního auditu, a to v případě, že je útvar interního auditu u účetní jednotky zřízen v souladu s jiným právním předpisem,</a:t>
            </a:r>
          </a:p>
          <a:p>
            <a:r>
              <a:rPr lang="cs-CZ"/>
              <a:t>d) inventarizační zpráva a případně další účetní záznamy vztahující se k významným skutečnostem podle § 16 a</a:t>
            </a:r>
          </a:p>
          <a:p>
            <a:r>
              <a:rPr lang="cs-CZ"/>
              <a:t>e) účetní záznamy a doplňující informace vyžádané schvalující účetní jednotkou.</a:t>
            </a:r>
            <a:endParaRPr lang="cs-CZ" dirty="0"/>
          </a:p>
        </p:txBody>
      </p:sp>
    </p:spTree>
    <p:extLst>
      <p:ext uri="{BB962C8B-B14F-4D97-AF65-F5344CB8AC3E}">
        <p14:creationId xmlns:p14="http://schemas.microsoft.com/office/powerpoint/2010/main" val="21456417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sz="4400">
                <a:solidFill>
                  <a:srgbClr val="5186AA"/>
                </a:solidFill>
              </a:rPr>
              <a:t>Schválení účetní závěrky</a:t>
            </a:r>
          </a:p>
          <a:p>
            <a:r>
              <a:rPr lang="cs-CZ" sz="3200"/>
              <a:t>Pokud schvalující účetní jednotka na základě předložených nebo vyžádaných podkladů nezjistí, že schvalovaná účetní závěrka neposkytuje v rozsahu skutečností posuzovaných podle § 16 věrný a poctivý obraz předmětu účetnictví a finanční situace účetní jednotky, tuto účetní závěrku schválí.</a:t>
            </a:r>
          </a:p>
          <a:p>
            <a:r>
              <a:rPr lang="cs-CZ"/>
              <a:t>Účetní závěrku schválí i v případě, že na základě předložených nebo vyžádaných podkladů zjistí, že schvalovaná účetní závěrka poskytuje v rozsahu posuzovaných požadavků podle § 16 věrný a poctivý obraz předmětu účetnictví a finanční situace účetní jednotky v souvislosti se skutečnostmi obsaženými v účetní závěrce následujícího účetního období.</a:t>
            </a:r>
          </a:p>
          <a:p>
            <a:r>
              <a:rPr lang="cs-CZ"/>
              <a:t>NELZE SCHVÁLIT POUZE ČÁST ÚČETNÍ ZÁVĚRKY.</a:t>
            </a:r>
            <a:endParaRPr lang="cs-CZ" dirty="0"/>
          </a:p>
        </p:txBody>
      </p:sp>
    </p:spTree>
    <p:extLst>
      <p:ext uri="{BB962C8B-B14F-4D97-AF65-F5344CB8AC3E}">
        <p14:creationId xmlns:p14="http://schemas.microsoft.com/office/powerpoint/2010/main" val="5034470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a:solidFill>
                  <a:srgbClr val="5186AA"/>
                </a:solidFill>
              </a:rPr>
              <a:t>Neschválení účetní závěrky</a:t>
            </a:r>
          </a:p>
          <a:p>
            <a:r>
              <a:rPr lang="cs-CZ"/>
              <a:t>Pokud schvalující účetní jednotka na základě předložených nebo vyžádaných podkladů zjistí, že schvalovaná účetní závěrka neposkytuje v rozsahu posuzovaných požadavků podle § 16 věrný a poctivý obraz předmětu účetnictví a finanční situace účetní jednotky, a to ani v souvislosti se skutečnostmi obsaženými v účetní závěrce následujícího účetního období, neschválí tuto účetní závěrku.</a:t>
            </a:r>
          </a:p>
          <a:p>
            <a:r>
              <a:rPr lang="cs-CZ"/>
              <a:t>Schvalující účetní jednotka neschválí účetní závěrku též v případě, že jí nebyly předloženy veškeré významné podklady podle § 17 nebo podklady, které si vyžádala.</a:t>
            </a:r>
          </a:p>
          <a:p>
            <a:r>
              <a:rPr lang="cs-CZ"/>
              <a:t>Zápis o neschválení účetní závěrky obsahuje popis skutečností, pro které nebyla účetní závěrka schválena, odůvodnění tohoto neschválení s důrazem na skutečnosti vyjmenované v § 16 a lhůtu k odstranění zjištěných vad.</a:t>
            </a:r>
          </a:p>
          <a:p>
            <a:r>
              <a:rPr lang="cs-CZ"/>
              <a:t>Schvalující účetní jednotka nemůže neschválit pouze část účetní závěrky.</a:t>
            </a:r>
            <a:endParaRPr lang="cs-CZ" dirty="0"/>
          </a:p>
        </p:txBody>
      </p:sp>
    </p:spTree>
    <p:extLst>
      <p:ext uri="{BB962C8B-B14F-4D97-AF65-F5344CB8AC3E}">
        <p14:creationId xmlns:p14="http://schemas.microsoft.com/office/powerpoint/2010/main" val="34813988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sz="4000">
                <a:solidFill>
                  <a:srgbClr val="5186AA"/>
                </a:solidFill>
              </a:rPr>
              <a:t>Dodatečný postup schvalující účetní jednotky</a:t>
            </a:r>
          </a:p>
          <a:p>
            <a:r>
              <a:rPr lang="cs-CZ"/>
              <a:t>Zajistí-li dotčená účetní jednotka ve stanovené lhůtě nápravu skutečností, jež byly důvodem pro neschválení účetní závěrky, zejména nápravou v následujícím účetním období tak, že jsou naplněny podmínky pro schválení účetní závěrky, schvalující účetní jednotka neprodleně schválí účetní závěrku.</a:t>
            </a:r>
          </a:p>
          <a:p>
            <a:r>
              <a:rPr lang="cs-CZ"/>
              <a:t>Schvalující účetní jednotka schválí účetní závěrku též, pokud dotčená účetní jednotka nezajistí ve stanovené lhůtě nápravu všech skutečností, jež byly důvodem pro neschválení účetní závěrky, avšak tyto nenapravené skutečnosti nemají za následek, že účetní závěrka neposkytuje věrný a poctivý obraz předmětu účetnictví a finanční situace účetní jednotky.</a:t>
            </a:r>
          </a:p>
          <a:p>
            <a:r>
              <a:rPr lang="cs-CZ"/>
              <a:t>Nezajistí-li dotčená účetní jednotka ve stanovené lhůtě nápravu skutečností, jež byly důvodem pro neschválení účetní závěrky, a to ani nápravou v následujícím účetním období, a mají-li tyto skutečnosti za následek, že účetní závěrka neposkytuje věrný a poctivý obraz předmětu účetnictví a finanční situace účetní jednotky, a to ani v souvislosti se skutečnostmi obsaženými v účetní závěrce následujícího účetního období, schvalující účetní jednotka potvrdí neschválení účetní závěrky. O potvrzení neschválení se pořizuje zápis.</a:t>
            </a:r>
            <a:endParaRPr lang="cs-CZ" dirty="0"/>
          </a:p>
        </p:txBody>
      </p:sp>
    </p:spTree>
    <p:extLst>
      <p:ext uri="{BB962C8B-B14F-4D97-AF65-F5344CB8AC3E}">
        <p14:creationId xmlns:p14="http://schemas.microsoft.com/office/powerpoint/2010/main" val="42429087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5186AA"/>
              </a:solidFill>
            </a:endParaRPr>
          </a:p>
          <a:p>
            <a:r>
              <a:rPr lang="cs-CZ" dirty="0" smtClean="0">
                <a:solidFill>
                  <a:srgbClr val="5186AA"/>
                </a:solidFill>
              </a:rPr>
              <a:t>O </a:t>
            </a:r>
            <a:r>
              <a:rPr lang="cs-CZ" dirty="0">
                <a:solidFill>
                  <a:srgbClr val="5186AA"/>
                </a:solidFill>
              </a:rPr>
              <a:t>úkonu schválení nebo neschválení sepisuje schvalující účetní jednotka protokol.</a:t>
            </a:r>
          </a:p>
          <a:p>
            <a:r>
              <a:rPr lang="cs-CZ" dirty="0"/>
              <a:t>Každý z členů orgánu schvalující účetní jednotky, který provádí schvalování účetní závěrky dotčené účetní jednotky, má právo na uvedení, jak hlasoval. Každý člen má právo své hlasování písemně odůvodnit. Toto písemné odůvodnění se stává nedílnou součástí záznamu o hlasování, případně protokolu podle této vyhlášky.</a:t>
            </a:r>
          </a:p>
          <a:p>
            <a:r>
              <a:rPr lang="cs-CZ" dirty="0"/>
              <a:t>Protokol se odesílá do CSÚIS.</a:t>
            </a:r>
          </a:p>
        </p:txBody>
      </p:sp>
    </p:spTree>
    <p:extLst>
      <p:ext uri="{BB962C8B-B14F-4D97-AF65-F5344CB8AC3E}">
        <p14:creationId xmlns:p14="http://schemas.microsoft.com/office/powerpoint/2010/main" val="1663583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990600" y="2133600"/>
            <a:ext cx="8117904" cy="4267200"/>
          </a:xfrm>
        </p:spPr>
        <p:txBody>
          <a:bodyPr/>
          <a:lstStyle/>
          <a:p>
            <a:pPr marL="0" indent="0">
              <a:buNone/>
            </a:pPr>
            <a:r>
              <a:rPr lang="cs-CZ" sz="2400" b="1" dirty="0">
                <a:solidFill>
                  <a:srgbClr val="5186AA"/>
                </a:solidFill>
                <a:latin typeface="Calibri" panose="020F0502020204030204" pitchFamily="34" charset="0"/>
                <a:cs typeface="Calibri" panose="020F0502020204030204" pitchFamily="34" charset="0"/>
              </a:rPr>
              <a:t>Zákon o obcích</a:t>
            </a:r>
          </a:p>
          <a:p>
            <a:pPr>
              <a:buFont typeface="Wingdings" panose="05000000000000000000" pitchFamily="2" charset="2"/>
              <a:buChar char="§"/>
            </a:pPr>
            <a:r>
              <a:rPr lang="cs-CZ" sz="2400" b="1" dirty="0">
                <a:latin typeface="Calibri" panose="020F0502020204030204" pitchFamily="34" charset="0"/>
                <a:cs typeface="Calibri" panose="020F0502020204030204" pitchFamily="34" charset="0"/>
              </a:rPr>
              <a:t>§84 vyhrazené kompetence </a:t>
            </a:r>
            <a:r>
              <a:rPr lang="cs-CZ" sz="2400" b="1" dirty="0" smtClean="0">
                <a:solidFill>
                  <a:srgbClr val="B92D14"/>
                </a:solidFill>
                <a:latin typeface="Calibri" panose="020F0502020204030204" pitchFamily="34" charset="0"/>
                <a:cs typeface="Calibri" panose="020F0502020204030204" pitchFamily="34" charset="0"/>
              </a:rPr>
              <a:t>ZASTUPITELSTVU OBCE </a:t>
            </a:r>
            <a:endParaRPr lang="cs-CZ" sz="2400" b="1" dirty="0">
              <a:solidFill>
                <a:srgbClr val="B92D14"/>
              </a:solidFill>
              <a:latin typeface="Calibri" panose="020F0502020204030204" pitchFamily="34" charset="0"/>
              <a:cs typeface="Calibri" panose="020F0502020204030204" pitchFamily="34" charset="0"/>
            </a:endParaRPr>
          </a:p>
          <a:p>
            <a:pPr marL="400050" lvl="1" indent="0">
              <a:buNone/>
            </a:pPr>
            <a:r>
              <a:rPr lang="cs-CZ" sz="2400" b="1" dirty="0">
                <a:latin typeface="Calibri" panose="020F0502020204030204" pitchFamily="34" charset="0"/>
                <a:cs typeface="Calibri" panose="020F0502020204030204" pitchFamily="34" charset="0"/>
              </a:rPr>
              <a:t>– odst. 2 písm. d) </a:t>
            </a:r>
            <a:r>
              <a:rPr lang="cs-CZ" sz="2400" b="1" dirty="0">
                <a:solidFill>
                  <a:srgbClr val="F29400"/>
                </a:solidFill>
                <a:latin typeface="Calibri" panose="020F0502020204030204" pitchFamily="34" charset="0"/>
                <a:cs typeface="Calibri" panose="020F0502020204030204" pitchFamily="34" charset="0"/>
              </a:rPr>
              <a:t>zřizovat a rušit příspěvkové organizace </a:t>
            </a:r>
            <a:r>
              <a:rPr lang="cs-CZ" sz="2400" b="1" dirty="0" smtClean="0">
                <a:solidFill>
                  <a:srgbClr val="F29400"/>
                </a:solidFill>
                <a:latin typeface="Calibri" panose="020F0502020204030204" pitchFamily="34" charset="0"/>
                <a:cs typeface="Calibri" panose="020F0502020204030204" pitchFamily="34" charset="0"/>
              </a:rPr>
              <a:t/>
            </a:r>
            <a:br>
              <a:rPr lang="cs-CZ" sz="2400" b="1" dirty="0" smtClean="0">
                <a:solidFill>
                  <a:srgbClr val="F29400"/>
                </a:solidFill>
                <a:latin typeface="Calibri" panose="020F0502020204030204" pitchFamily="34" charset="0"/>
                <a:cs typeface="Calibri" panose="020F0502020204030204" pitchFamily="34" charset="0"/>
              </a:rPr>
            </a:br>
            <a:r>
              <a:rPr lang="cs-CZ" sz="2400" b="1" dirty="0" smtClean="0">
                <a:latin typeface="Calibri" panose="020F0502020204030204" pitchFamily="34" charset="0"/>
                <a:cs typeface="Calibri" panose="020F0502020204030204" pitchFamily="34" charset="0"/>
              </a:rPr>
              <a:t>a </a:t>
            </a:r>
            <a:r>
              <a:rPr lang="cs-CZ" sz="2400" b="1" dirty="0">
                <a:latin typeface="Calibri" panose="020F0502020204030204" pitchFamily="34" charset="0"/>
                <a:cs typeface="Calibri" panose="020F0502020204030204" pitchFamily="34" charset="0"/>
              </a:rPr>
              <a:t>organizační složky obce, </a:t>
            </a:r>
            <a:r>
              <a:rPr lang="cs-CZ" sz="2400" b="1" dirty="0">
                <a:solidFill>
                  <a:srgbClr val="F29400"/>
                </a:solidFill>
                <a:latin typeface="Calibri" panose="020F0502020204030204" pitchFamily="34" charset="0"/>
                <a:cs typeface="Calibri" panose="020F0502020204030204" pitchFamily="34" charset="0"/>
              </a:rPr>
              <a:t>schvalovat jejich zřizovací listiny.</a:t>
            </a:r>
            <a:endParaRPr lang="cs-CZ" sz="2400" dirty="0">
              <a:solidFill>
                <a:srgbClr val="F29400"/>
              </a:solidFill>
              <a:latin typeface="Calibri" panose="020F0502020204030204" pitchFamily="34" charset="0"/>
              <a:cs typeface="Calibri" panose="020F0502020204030204" pitchFamily="34" charset="0"/>
            </a:endParaRPr>
          </a:p>
          <a:p>
            <a:r>
              <a:rPr lang="cs-CZ" sz="2400" dirty="0">
                <a:latin typeface="Calibri" panose="020F0502020204030204" pitchFamily="34" charset="0"/>
                <a:cs typeface="Calibri" panose="020F0502020204030204" pitchFamily="34" charset="0"/>
              </a:rPr>
              <a:t>Právo zastupitele obce (</a:t>
            </a:r>
            <a:r>
              <a:rPr lang="cs-CZ" sz="2400" b="1" dirty="0">
                <a:latin typeface="Calibri" panose="020F0502020204030204" pitchFamily="34" charset="0"/>
                <a:cs typeface="Calibri" panose="020F0502020204030204" pitchFamily="34" charset="0"/>
              </a:rPr>
              <a:t>§82</a:t>
            </a:r>
            <a:r>
              <a:rPr lang="cs-CZ" sz="2400" dirty="0">
                <a:latin typeface="Calibri" panose="020F0502020204030204" pitchFamily="34" charset="0"/>
                <a:cs typeface="Calibri" panose="020F0502020204030204" pitchFamily="34" charset="0"/>
              </a:rPr>
              <a:t>) </a:t>
            </a:r>
            <a:r>
              <a:rPr lang="cs-CZ" sz="2400" b="1" dirty="0">
                <a:solidFill>
                  <a:srgbClr val="F29400"/>
                </a:solidFill>
                <a:latin typeface="Calibri" panose="020F0502020204030204" pitchFamily="34" charset="0"/>
                <a:cs typeface="Calibri" panose="020F0502020204030204" pitchFamily="34" charset="0"/>
              </a:rPr>
              <a:t>vznášet dotazy, připomínky a podněty </a:t>
            </a:r>
            <a:r>
              <a:rPr lang="cs-CZ" sz="2400" dirty="0">
                <a:latin typeface="Calibri" panose="020F0502020204030204" pitchFamily="34" charset="0"/>
                <a:cs typeface="Calibri" panose="020F0502020204030204" pitchFamily="34" charset="0"/>
              </a:rPr>
              <a:t>na radu obce a její jednotlivé členy, na předsedy výborů, </a:t>
            </a:r>
            <a:r>
              <a:rPr lang="cs-CZ" sz="2400" b="1" dirty="0">
                <a:latin typeface="Calibri" panose="020F0502020204030204" pitchFamily="34" charset="0"/>
                <a:cs typeface="Calibri" panose="020F0502020204030204" pitchFamily="34" charset="0"/>
              </a:rPr>
              <a:t>na statutární orgány právnických osob, jejichž zakladatelem je obec, a na vedoucí příspěvkových organizací</a:t>
            </a:r>
            <a:r>
              <a:rPr lang="cs-CZ" sz="2400" dirty="0">
                <a:latin typeface="Calibri" panose="020F0502020204030204" pitchFamily="34" charset="0"/>
                <a:cs typeface="Calibri" panose="020F0502020204030204" pitchFamily="34" charset="0"/>
              </a:rPr>
              <a:t> </a:t>
            </a:r>
            <a:r>
              <a:rPr lang="cs-CZ" sz="2400" dirty="0" smtClean="0">
                <a:latin typeface="Calibri" panose="020F0502020204030204" pitchFamily="34" charset="0"/>
                <a:cs typeface="Calibri" panose="020F0502020204030204" pitchFamily="34" charset="0"/>
              </a:rPr>
              <a:t>a </a:t>
            </a:r>
            <a:r>
              <a:rPr lang="cs-CZ" sz="2400" dirty="0">
                <a:latin typeface="Calibri" panose="020F0502020204030204" pitchFamily="34" charset="0"/>
                <a:cs typeface="Calibri" panose="020F0502020204030204" pitchFamily="34" charset="0"/>
              </a:rPr>
              <a:t>organizačních složek, které obec založila nebo zřídila; písemnou odpověď musí obdržet do 30 dnů</a:t>
            </a:r>
          </a:p>
          <a:p>
            <a:pPr>
              <a:lnSpc>
                <a:spcPct val="80000"/>
              </a:lnSpc>
            </a:pPr>
            <a:endParaRPr lang="cs-CZ" altLang="cs-CZ" sz="2800" dirty="0" smtClean="0">
              <a:latin typeface="Calibri" panose="020F0502020204030204" pitchFamily="34" charset="0"/>
              <a:cs typeface="Calibri" panose="020F0502020204030204" pitchFamily="34" charset="0"/>
            </a:endParaRPr>
          </a:p>
          <a:p>
            <a:pPr>
              <a:lnSpc>
                <a:spcPct val="80000"/>
              </a:lnSpc>
            </a:pPr>
            <a:endParaRPr lang="cs-CZ" altLang="cs-CZ"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86198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a:solidFill>
                  <a:srgbClr val="5186AA"/>
                </a:solidFill>
              </a:rPr>
              <a:t>Schvalující účetní jednotka může vůči dotčené účetní jednotce nebo vůči dotčeným osobám dotčené účetní jednotky</a:t>
            </a:r>
          </a:p>
          <a:p>
            <a:r>
              <a:rPr lang="cs-CZ"/>
              <a:t>a) požadovat nahlédnutí do účetních knih a dalších účetních záznamů,</a:t>
            </a:r>
          </a:p>
          <a:p>
            <a:r>
              <a:rPr lang="cs-CZ"/>
              <a:t>b) požadovat předložení účetních záznamů, včetně předložení mezitímních účetních závěrek nebo vyžádaných informací z těchto mezitímních účetních závěrek, podkladů určených schvalující účetní jednotkou a dalších významných informací,</a:t>
            </a:r>
          </a:p>
          <a:p>
            <a:r>
              <a:rPr lang="cs-CZ"/>
              <a:t>c) činit podněty za účelem zlepšení skutečností zobrazovaných v účetní závěrce, zlepšení postupů při činnostech souvisejících se schvalováním účetní závěrky a za účelem úpravy vnitřních předpisů dotčené účetní jednotky a</a:t>
            </a:r>
          </a:p>
          <a:p>
            <a:r>
              <a:rPr lang="cs-CZ"/>
              <a:t>d) požadovat zveřejnění řádných informací o schvalování účetní závěrky v centrálním systému účetních informací státu, pokud tak dotčená účetní jednotka neučinila včas a řádně.</a:t>
            </a:r>
          </a:p>
          <a:p>
            <a:endParaRPr lang="cs-CZ" sz="1600"/>
          </a:p>
          <a:p>
            <a:r>
              <a:rPr lang="cs-CZ" sz="2000"/>
              <a:t>Dotčené osoby dotčené účetní jednotky spolupracují se schvalující účetní jednotkou tak, aby byly zajištěny podmínky pro schvalování účetní závěrky.</a:t>
            </a:r>
            <a:endParaRPr lang="cs-CZ" sz="2000" dirty="0"/>
          </a:p>
        </p:txBody>
      </p:sp>
    </p:spTree>
    <p:extLst>
      <p:ext uri="{BB962C8B-B14F-4D97-AF65-F5344CB8AC3E}">
        <p14:creationId xmlns:p14="http://schemas.microsoft.com/office/powerpoint/2010/main" val="34481478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r>
              <a:rPr lang="cs-CZ" dirty="0" smtClean="0"/>
              <a:t>Účetní </a:t>
            </a:r>
            <a:r>
              <a:rPr lang="cs-CZ" dirty="0"/>
              <a:t>závěrka musí být schválena do 6 měsíců ode dne ke kterému se účetní závěrka sestavuje.</a:t>
            </a:r>
          </a:p>
          <a:p>
            <a:r>
              <a:rPr lang="cs-CZ" dirty="0"/>
              <a:t>Po 1.7. nelze účetní závěrku schválit ani v případě, že byly dodatečně zjištěny skutečnosti rozhodné pro její schválení; v případě zjištění skutečností rozhodných pro neschválení účetní závěrky se postupuje obdobně.</a:t>
            </a:r>
          </a:p>
          <a:p>
            <a:r>
              <a:rPr lang="cs-CZ" dirty="0"/>
              <a:t>Lhůtu pro odstranění zjištěných vad nejméně v délce 5 pracovních dnů stanoví schvalující orgán nebo schvalující účetní jednotka s přihlédnutím k závažnosti zjištěných skutečností a k možným způsobům odstranění zjištěných vad.</a:t>
            </a:r>
            <a:endParaRPr lang="cs-CZ" dirty="0"/>
          </a:p>
        </p:txBody>
      </p:sp>
    </p:spTree>
    <p:extLst>
      <p:ext uri="{BB962C8B-B14F-4D97-AF65-F5344CB8AC3E}">
        <p14:creationId xmlns:p14="http://schemas.microsoft.com/office/powerpoint/2010/main" val="19415129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r>
              <a:rPr lang="cs-CZ" dirty="0" smtClean="0"/>
              <a:t>Schválením </a:t>
            </a:r>
            <a:r>
              <a:rPr lang="cs-CZ" dirty="0"/>
              <a:t>účetní závěrky se rozumí také schválení výsledku hospodaření účetní jednotky včetně jeho rozdělení.</a:t>
            </a:r>
          </a:p>
        </p:txBody>
      </p:sp>
    </p:spTree>
    <p:extLst>
      <p:ext uri="{BB962C8B-B14F-4D97-AF65-F5344CB8AC3E}">
        <p14:creationId xmlns:p14="http://schemas.microsoft.com/office/powerpoint/2010/main" val="7185040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solidFill>
                <a:srgbClr val="35759D"/>
              </a:solidFill>
            </a:endParaRPr>
          </a:p>
          <a:p>
            <a:pPr algn="ctr"/>
            <a:endParaRPr lang="cs-CZ" dirty="0" smtClean="0">
              <a:solidFill>
                <a:srgbClr val="35759D"/>
              </a:solidFill>
            </a:endParaRPr>
          </a:p>
          <a:p>
            <a:pPr algn="ctr"/>
            <a:endParaRPr lang="cs-CZ" dirty="0">
              <a:solidFill>
                <a:srgbClr val="35759D"/>
              </a:solidFill>
            </a:endParaRPr>
          </a:p>
          <a:p>
            <a:pPr algn="ctr"/>
            <a:endParaRPr lang="cs-CZ" dirty="0" smtClean="0">
              <a:solidFill>
                <a:srgbClr val="35759D"/>
              </a:solidFill>
            </a:endParaRPr>
          </a:p>
          <a:p>
            <a:pPr algn="ctr"/>
            <a:r>
              <a:rPr lang="cs-CZ" dirty="0" smtClean="0">
                <a:solidFill>
                  <a:srgbClr val="35759D"/>
                </a:solidFill>
              </a:rPr>
              <a:t>Finanční kontrola v PO</a:t>
            </a:r>
          </a:p>
        </p:txBody>
      </p:sp>
    </p:spTree>
    <p:extLst>
      <p:ext uri="{BB962C8B-B14F-4D97-AF65-F5344CB8AC3E}">
        <p14:creationId xmlns:p14="http://schemas.microsoft.com/office/powerpoint/2010/main" val="5714810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cs-CZ" dirty="0" smtClean="0"/>
          </a:p>
          <a:p>
            <a:r>
              <a:rPr lang="cs-CZ" dirty="0" smtClean="0"/>
              <a:t>Dle </a:t>
            </a:r>
            <a:r>
              <a:rPr lang="cs-CZ" dirty="0"/>
              <a:t>zákona č. 320/2001 Sb., o finanční kontrole ve veřejné správě je finanční kontrola součástí finančního řízení zabezpečujícího hospodaření s veřejnými prostředky v orgánech veřejné správy. Příspěvková organizace je orgánem veřejné správy a nakládá s veřejnými prostředky, proto musí zavést do své praxe pravidla pro finanční řízení a kontrolu, která jsou stanovena v zákoně o finanční kontrole. Za dodržování ustanovení zákona o finanční kontrole je zodpovědný ředitel organizace.</a:t>
            </a:r>
          </a:p>
        </p:txBody>
      </p:sp>
    </p:spTree>
    <p:extLst>
      <p:ext uri="{BB962C8B-B14F-4D97-AF65-F5344CB8AC3E}">
        <p14:creationId xmlns:p14="http://schemas.microsoft.com/office/powerpoint/2010/main" val="30452507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lvl="1" indent="0">
              <a:buNone/>
            </a:pPr>
            <a:endParaRPr lang="cs-CZ" b="1" dirty="0" smtClean="0">
              <a:solidFill>
                <a:srgbClr val="35759D"/>
              </a:solidFill>
              <a:latin typeface="Calibri" panose="020F0502020204030204" pitchFamily="34" charset="0"/>
              <a:cs typeface="Calibri" panose="020F0502020204030204" pitchFamily="34" charset="0"/>
            </a:endParaRPr>
          </a:p>
          <a:p>
            <a:pPr marL="0" lvl="1" indent="0">
              <a:buNone/>
            </a:pPr>
            <a:r>
              <a:rPr lang="cs-CZ" b="1" dirty="0" smtClean="0">
                <a:solidFill>
                  <a:srgbClr val="35759D"/>
                </a:solidFill>
                <a:latin typeface="Calibri" panose="020F0502020204030204" pitchFamily="34" charset="0"/>
                <a:cs typeface="Calibri" panose="020F0502020204030204" pitchFamily="34" charset="0"/>
              </a:rPr>
              <a:t>Cíle </a:t>
            </a:r>
            <a:r>
              <a:rPr lang="cs-CZ" b="1" dirty="0">
                <a:solidFill>
                  <a:srgbClr val="35759D"/>
                </a:solidFill>
                <a:latin typeface="Calibri" panose="020F0502020204030204" pitchFamily="34" charset="0"/>
                <a:cs typeface="Calibri" panose="020F0502020204030204" pitchFamily="34" charset="0"/>
              </a:rPr>
              <a:t>finanční kontroly</a:t>
            </a:r>
            <a:endParaRPr lang="cs-CZ" dirty="0">
              <a:solidFill>
                <a:srgbClr val="35759D"/>
              </a:solidFill>
              <a:latin typeface="Calibri" panose="020F0502020204030204" pitchFamily="34" charset="0"/>
              <a:cs typeface="Calibri" panose="020F0502020204030204" pitchFamily="34" charset="0"/>
            </a:endParaRPr>
          </a:p>
          <a:p>
            <a:r>
              <a:rPr lang="cs-CZ" dirty="0"/>
              <a:t> </a:t>
            </a:r>
          </a:p>
          <a:p>
            <a:r>
              <a:rPr lang="cs-CZ" dirty="0"/>
              <a:t>Základní cíle finančního řízení a kontroly vycházejí z § 4 zákona o finanční kontrole a určují smysl finančního řízení a kontroly ve veřejné správě</a:t>
            </a:r>
            <a:r>
              <a:rPr lang="cs-CZ" dirty="0" smtClean="0"/>
              <a:t>:</a:t>
            </a:r>
          </a:p>
          <a:p>
            <a:pPr marL="457200" indent="-457200">
              <a:buFont typeface="+mj-lt"/>
              <a:buAutoNum type="arabicPeriod"/>
            </a:pPr>
            <a:r>
              <a:rPr lang="cs-CZ" dirty="0"/>
              <a:t>Při hospodaření s veřejnými prostředky se musí dodržovat právní předpisy, vnitřní předpisy a pokyny vedení organizace.</a:t>
            </a:r>
          </a:p>
          <a:p>
            <a:pPr marL="457200" indent="-457200">
              <a:buFont typeface="+mj-lt"/>
              <a:buAutoNum type="arabicPeriod"/>
            </a:pPr>
            <a:r>
              <a:rPr lang="cs-CZ" dirty="0"/>
              <a:t>Veřejné prostředky musí být ochráněny proti rizikům, nesrovnalostem nebo trestné činnosti.</a:t>
            </a:r>
          </a:p>
          <a:p>
            <a:pPr marL="457200" indent="-457200">
              <a:buFont typeface="+mj-lt"/>
              <a:buAutoNum type="arabicPeriod"/>
            </a:pPr>
            <a:r>
              <a:rPr lang="cs-CZ" dirty="0"/>
              <a:t>S veřejnými prostředky musí být nakládáno hospodárně, efektivně a účelně</a:t>
            </a:r>
            <a:r>
              <a:rPr lang="cs-CZ" dirty="0" smtClean="0"/>
              <a:t>.</a:t>
            </a:r>
          </a:p>
          <a:p>
            <a:pPr marL="457200" indent="-457200">
              <a:buFont typeface="+mj-lt"/>
              <a:buAutoNum type="arabicPeriod"/>
            </a:pPr>
            <a:r>
              <a:rPr lang="cs-CZ" dirty="0"/>
              <a:t>Finanční kontrola musí přinést vedení organizace včasné a spolehlivé informace </a:t>
            </a:r>
            <a:br>
              <a:rPr lang="cs-CZ" dirty="0"/>
            </a:br>
            <a:r>
              <a:rPr lang="cs-CZ" dirty="0"/>
              <a:t>o ekonomické situaci, především o nakládání s veřejnými prostředky, tak aby vedení mohlo přijímat správná rozhodnutí.</a:t>
            </a:r>
          </a:p>
        </p:txBody>
      </p:sp>
    </p:spTree>
    <p:extLst>
      <p:ext uri="{BB962C8B-B14F-4D97-AF65-F5344CB8AC3E}">
        <p14:creationId xmlns:p14="http://schemas.microsoft.com/office/powerpoint/2010/main" val="11039989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i="1" dirty="0" smtClean="0"/>
              <a:t>Cíl 1 </a:t>
            </a:r>
          </a:p>
          <a:p>
            <a:r>
              <a:rPr lang="cs-CZ" dirty="0" smtClean="0"/>
              <a:t>Při hospodaření s veřejnými prostředky se musí dodržovat právní předpisy, vnitřní předpisy a pokyny vedení organizace.</a:t>
            </a:r>
          </a:p>
          <a:p>
            <a:endParaRPr lang="cs-CZ" dirty="0"/>
          </a:p>
          <a:p>
            <a:r>
              <a:rPr lang="cs-CZ" dirty="0"/>
              <a:t>Každá konkrétní finanční a majetková operace prováděná organizací musí být v souladu s příslušným právním předpisem, zřizovací listinou, vnitřním předpisem – např. příspěvková organizace může dělat pouze takové právní úkony, které jí umožňuje zákon </a:t>
            </a:r>
            <a:br>
              <a:rPr lang="cs-CZ" dirty="0"/>
            </a:br>
            <a:r>
              <a:rPr lang="cs-CZ" dirty="0"/>
              <a:t>o rozpočtových pravidlech územních rozpočtů nebo zřizovací listina, všechny nákupy se musí realizovat v souladu se zákonem o zadávání veřejných zakázek, cestovní náhrady musí být vypláceny v souladu se zákoníkem práce apod.</a:t>
            </a:r>
          </a:p>
          <a:p>
            <a:endParaRPr lang="cs-CZ" dirty="0"/>
          </a:p>
        </p:txBody>
      </p:sp>
    </p:spTree>
    <p:extLst>
      <p:ext uri="{BB962C8B-B14F-4D97-AF65-F5344CB8AC3E}">
        <p14:creationId xmlns:p14="http://schemas.microsoft.com/office/powerpoint/2010/main" val="17036950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dirty="0" smtClean="0"/>
              <a:t>Cíl 2</a:t>
            </a:r>
          </a:p>
          <a:p>
            <a:r>
              <a:rPr lang="cs-CZ" dirty="0" smtClean="0"/>
              <a:t>Veřejné </a:t>
            </a:r>
            <a:r>
              <a:rPr lang="cs-CZ" dirty="0"/>
              <a:t>prostředky musí být ochráněny proti rizikům, nesrovnalostem nebo trestné činnosti</a:t>
            </a:r>
            <a:r>
              <a:rPr lang="cs-CZ" dirty="0" smtClean="0"/>
              <a:t>.</a:t>
            </a:r>
          </a:p>
          <a:p>
            <a:endParaRPr lang="cs-CZ" dirty="0"/>
          </a:p>
          <a:p>
            <a:r>
              <a:rPr lang="cs-CZ" dirty="0"/>
              <a:t>Ředitel organizace musí udělat taková opatření, která co nejvíce zabrání ztrátám </a:t>
            </a:r>
            <a:r>
              <a:rPr lang="cs-CZ" dirty="0" smtClean="0"/>
              <a:t>na </a:t>
            </a:r>
            <a:r>
              <a:rPr lang="cs-CZ" dirty="0"/>
              <a:t>finančním a ostatním majetku způsobeným poškozováním, chybami, nedbalostí, krádeží nebo podvody – např. důkladná evidence majetku, určení konkrétní </a:t>
            </a:r>
            <a:r>
              <a:rPr lang="cs-CZ" dirty="0" smtClean="0"/>
              <a:t>odpovědnosti za </a:t>
            </a:r>
            <a:r>
              <a:rPr lang="cs-CZ" dirty="0"/>
              <a:t>majetek – sepsání dohod o odpovědnosti, neustálý dohled nad nakládáním s veřejnými prostředky, fyzická bezpečnostní opatření – trezory, mříže, bezpečnostní ostraha objektů, pojištění apod.</a:t>
            </a:r>
          </a:p>
          <a:p>
            <a:endParaRPr lang="cs-CZ" dirty="0"/>
          </a:p>
        </p:txBody>
      </p:sp>
    </p:spTree>
    <p:extLst>
      <p:ext uri="{BB962C8B-B14F-4D97-AF65-F5344CB8AC3E}">
        <p14:creationId xmlns:p14="http://schemas.microsoft.com/office/powerpoint/2010/main" val="22807074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i="1" dirty="0"/>
              <a:t>Cíl 3</a:t>
            </a:r>
            <a:endParaRPr lang="cs-CZ" dirty="0"/>
          </a:p>
          <a:p>
            <a:r>
              <a:rPr lang="cs-CZ" dirty="0"/>
              <a:t>S veřejnými prostředky musí být nakládáno hospodárně, efektivně a účelně</a:t>
            </a:r>
            <a:r>
              <a:rPr lang="cs-CZ" dirty="0" smtClean="0"/>
              <a:t>.</a:t>
            </a:r>
          </a:p>
          <a:p>
            <a:endParaRPr lang="cs-CZ" dirty="0">
              <a:solidFill>
                <a:srgbClr val="5186AA"/>
              </a:solidFill>
            </a:endParaRPr>
          </a:p>
          <a:p>
            <a:r>
              <a:rPr lang="cs-CZ" dirty="0"/>
              <a:t>Každá koruna, která se vydá ve veřejné správě, by měla přinést co největší efekt k zabezpečení veřejné služby, tzn. že nesmí docházet k plýtvání zdrojů a k provádění zbytečných nákupů.</a:t>
            </a:r>
          </a:p>
          <a:p>
            <a:r>
              <a:rPr lang="cs-CZ" dirty="0"/>
              <a:t> </a:t>
            </a:r>
          </a:p>
          <a:p>
            <a:r>
              <a:rPr lang="cs-CZ" dirty="0"/>
              <a:t>Hospodárnost – použití veřejných prostředků k zajištění stanovených úkolů </a:t>
            </a:r>
            <a:r>
              <a:rPr lang="cs-CZ" dirty="0" smtClean="0"/>
              <a:t>při </a:t>
            </a:r>
            <a:r>
              <a:rPr lang="cs-CZ" dirty="0"/>
              <a:t>nejnižším vynaložení prostředků =&gt; „pořídit věci levně“</a:t>
            </a:r>
          </a:p>
          <a:p>
            <a:r>
              <a:rPr lang="cs-CZ" dirty="0"/>
              <a:t>Efektivnost – použití veřejných prostředků, kterým se dosáhne nejvýše možného rozsahu kvality a přínosu ve srovnání s vydaným objemem prostředků =&gt; „za vydané prostředky dosáhnout co největší efekt“</a:t>
            </a:r>
          </a:p>
          <a:p>
            <a:r>
              <a:rPr lang="cs-CZ" dirty="0"/>
              <a:t>Účelnost – použití veřejných prostředků, které zajistí optimální míru využití pro splnění stanovených úkolů =&gt; „za vydané prostředky pořídit potřebné a účelné věci“</a:t>
            </a:r>
          </a:p>
          <a:p>
            <a:endParaRPr lang="cs-CZ" dirty="0" smtClean="0">
              <a:solidFill>
                <a:srgbClr val="5186AA"/>
              </a:solidFill>
            </a:endParaRPr>
          </a:p>
        </p:txBody>
      </p:sp>
    </p:spTree>
    <p:extLst>
      <p:ext uri="{BB962C8B-B14F-4D97-AF65-F5344CB8AC3E}">
        <p14:creationId xmlns:p14="http://schemas.microsoft.com/office/powerpoint/2010/main" val="34712660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1115616" y="2276872"/>
            <a:ext cx="7315200" cy="3840013"/>
          </a:xfrm>
        </p:spPr>
        <p:txBody>
          <a:bodyPr/>
          <a:lstStyle/>
          <a:p>
            <a:endParaRPr lang="pl-PL" sz="2400" dirty="0">
              <a:latin typeface="Calibri" panose="020F0502020204030204" pitchFamily="34" charset="0"/>
              <a:cs typeface="Calibri" panose="020F0502020204030204" pitchFamily="34" charset="0"/>
            </a:endParaRPr>
          </a:p>
          <a:p>
            <a:pPr>
              <a:lnSpc>
                <a:spcPct val="80000"/>
              </a:lnSpc>
            </a:pPr>
            <a:endParaRPr lang="ru-RU" altLang="cs-CZ" sz="2000" dirty="0">
              <a:latin typeface="Calibri" panose="020F0502020204030204" pitchFamily="34" charset="0"/>
              <a:cs typeface="Calibri" panose="020F0502020204030204" pitchFamily="34" charset="0"/>
            </a:endParaRPr>
          </a:p>
        </p:txBody>
      </p:sp>
      <p:sp>
        <p:nvSpPr>
          <p:cNvPr id="3" name="Zástupný symbol pro obsah 2"/>
          <p:cNvSpPr txBox="1">
            <a:spLocks/>
          </p:cNvSpPr>
          <p:nvPr/>
        </p:nvSpPr>
        <p:spPr bwMode="auto">
          <a:xfrm>
            <a:off x="971600" y="1714525"/>
            <a:ext cx="7940860" cy="51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defPPr>
              <a:defRPr lang="en-US"/>
            </a:defPPr>
            <a:lvl1pPr marL="0" indent="0" eaLnBrk="1" hangingPunct="1">
              <a:spcBef>
                <a:spcPct val="20000"/>
              </a:spcBef>
              <a:buFontTx/>
              <a:buNone/>
              <a:defRPr b="1">
                <a:latin typeface="Calibri" panose="020F0502020204030204" pitchFamily="34" charset="0"/>
                <a:cs typeface="Calibri" panose="020F0502020204030204" pitchFamily="34" charset="0"/>
              </a:defRPr>
            </a:lvl1pPr>
            <a:lvl2pPr marL="742950" indent="-285750" eaLnBrk="1" hangingPunct="1">
              <a:spcBef>
                <a:spcPct val="20000"/>
              </a:spcBef>
              <a:buChar char="–"/>
              <a:defRPr sz="2800">
                <a:latin typeface="+mn-lt"/>
              </a:defRPr>
            </a:lvl2pPr>
            <a:lvl3pPr marL="1143000" indent="-228600" eaLnBrk="1" hangingPunct="1">
              <a:spcBef>
                <a:spcPct val="20000"/>
              </a:spcBef>
              <a:buChar char="•"/>
              <a:defRPr>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cs-CZ" i="1" dirty="0"/>
              <a:t>Cíl 4</a:t>
            </a:r>
            <a:endParaRPr lang="cs-CZ" dirty="0"/>
          </a:p>
          <a:p>
            <a:r>
              <a:rPr lang="cs-CZ" dirty="0"/>
              <a:t>Finanční kontrola musí přinést vedení organizace včasné a spolehlivé informace </a:t>
            </a:r>
            <a:r>
              <a:rPr lang="cs-CZ" dirty="0" smtClean="0"/>
              <a:t>o </a:t>
            </a:r>
            <a:r>
              <a:rPr lang="cs-CZ" dirty="0"/>
              <a:t>ekonomické situaci, především o nakládání s veřejnými prostředky, tak aby vedení mohlo přijímat správná rozhodnutí</a:t>
            </a:r>
            <a:r>
              <a:rPr lang="cs-CZ" dirty="0" smtClean="0"/>
              <a:t>.</a:t>
            </a:r>
          </a:p>
          <a:p>
            <a:endParaRPr lang="cs-CZ" dirty="0">
              <a:solidFill>
                <a:srgbClr val="5186AA"/>
              </a:solidFill>
            </a:endParaRPr>
          </a:p>
          <a:p>
            <a:r>
              <a:rPr lang="cs-CZ" dirty="0"/>
              <a:t>Ředitel organizace je odpovědný za systém finančního řízení a má hlavní rozhodovací pravomoc. Přiděluje úkoly zaměstnancům a sleduje jejich vykonávání, dohlíží na plnění povinností zaměstnanců a dodržování stanovených pravidel. Pro zajištění zpětné vazby musí dostat správné informace o dění v organizaci. V případě, že jsou zjištěny nedostatky, ať vnitřní nebo vnější kontrolou, musí ředitel přijmout opatření k jejich nápravě.</a:t>
            </a:r>
          </a:p>
          <a:p>
            <a:endParaRPr lang="cs-CZ" dirty="0" smtClean="0">
              <a:solidFill>
                <a:srgbClr val="5186AA"/>
              </a:solidFill>
            </a:endParaRPr>
          </a:p>
        </p:txBody>
      </p:sp>
    </p:spTree>
    <p:extLst>
      <p:ext uri="{BB962C8B-B14F-4D97-AF65-F5344CB8AC3E}">
        <p14:creationId xmlns:p14="http://schemas.microsoft.com/office/powerpoint/2010/main" val="51937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24">
  <a:themeElements>
    <a:clrScheme name="powerpoint-template-24 11">
      <a:dk1>
        <a:srgbClr val="4D4D4D"/>
      </a:dk1>
      <a:lt1>
        <a:srgbClr val="FFFFFF"/>
      </a:lt1>
      <a:dk2>
        <a:srgbClr val="4D4D4D"/>
      </a:dk2>
      <a:lt2>
        <a:srgbClr val="00629E"/>
      </a:lt2>
      <a:accent1>
        <a:srgbClr val="0077C0"/>
      </a:accent1>
      <a:accent2>
        <a:srgbClr val="0082D2"/>
      </a:accent2>
      <a:accent3>
        <a:srgbClr val="FFFFFF"/>
      </a:accent3>
      <a:accent4>
        <a:srgbClr val="404040"/>
      </a:accent4>
      <a:accent5>
        <a:srgbClr val="AABDDC"/>
      </a:accent5>
      <a:accent6>
        <a:srgbClr val="0075BE"/>
      </a:accent6>
      <a:hlink>
        <a:srgbClr val="008CE2"/>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CD5B12"/>
        </a:lt2>
        <a:accent1>
          <a:srgbClr val="E6721D"/>
        </a:accent1>
        <a:accent2>
          <a:srgbClr val="F09125"/>
        </a:accent2>
        <a:accent3>
          <a:srgbClr val="FFFFFF"/>
        </a:accent3>
        <a:accent4>
          <a:srgbClr val="404040"/>
        </a:accent4>
        <a:accent5>
          <a:srgbClr val="F0BCAB"/>
        </a:accent5>
        <a:accent6>
          <a:srgbClr val="D98320"/>
        </a:accent6>
        <a:hlink>
          <a:srgbClr val="F0973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B5206"/>
        </a:lt2>
        <a:accent1>
          <a:srgbClr val="622C0A"/>
        </a:accent1>
        <a:accent2>
          <a:srgbClr val="E58218"/>
        </a:accent2>
        <a:accent3>
          <a:srgbClr val="FFFFFF"/>
        </a:accent3>
        <a:accent4>
          <a:srgbClr val="404040"/>
        </a:accent4>
        <a:accent5>
          <a:srgbClr val="B7ACAA"/>
        </a:accent5>
        <a:accent6>
          <a:srgbClr val="CF7515"/>
        </a:accent6>
        <a:hlink>
          <a:srgbClr val="8B35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6C362C"/>
        </a:lt2>
        <a:accent1>
          <a:srgbClr val="CA7920"/>
        </a:accent1>
        <a:accent2>
          <a:srgbClr val="E4980F"/>
        </a:accent2>
        <a:accent3>
          <a:srgbClr val="FFFFFF"/>
        </a:accent3>
        <a:accent4>
          <a:srgbClr val="404040"/>
        </a:accent4>
        <a:accent5>
          <a:srgbClr val="E1BEAB"/>
        </a:accent5>
        <a:accent6>
          <a:srgbClr val="CF890C"/>
        </a:accent6>
        <a:hlink>
          <a:srgbClr val="F1AD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C28E32"/>
        </a:lt2>
        <a:accent1>
          <a:srgbClr val="D89306"/>
        </a:accent1>
        <a:accent2>
          <a:srgbClr val="E19E06"/>
        </a:accent2>
        <a:accent3>
          <a:srgbClr val="FFFFFF"/>
        </a:accent3>
        <a:accent4>
          <a:srgbClr val="404040"/>
        </a:accent4>
        <a:accent5>
          <a:srgbClr val="E9C8AA"/>
        </a:accent5>
        <a:accent6>
          <a:srgbClr val="CC8F05"/>
        </a:accent6>
        <a:hlink>
          <a:srgbClr val="EFB20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629E"/>
        </a:lt2>
        <a:accent1>
          <a:srgbClr val="0077C0"/>
        </a:accent1>
        <a:accent2>
          <a:srgbClr val="E4980F"/>
        </a:accent2>
        <a:accent3>
          <a:srgbClr val="FFFFFF"/>
        </a:accent3>
        <a:accent4>
          <a:srgbClr val="404040"/>
        </a:accent4>
        <a:accent5>
          <a:srgbClr val="AABDDC"/>
        </a:accent5>
        <a:accent6>
          <a:srgbClr val="CF890C"/>
        </a:accent6>
        <a:hlink>
          <a:srgbClr val="F1AD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0629E"/>
        </a:lt2>
        <a:accent1>
          <a:srgbClr val="0077C0"/>
        </a:accent1>
        <a:accent2>
          <a:srgbClr val="0082D2"/>
        </a:accent2>
        <a:accent3>
          <a:srgbClr val="FFFFFF"/>
        </a:accent3>
        <a:accent4>
          <a:srgbClr val="404040"/>
        </a:accent4>
        <a:accent5>
          <a:srgbClr val="AABDDC"/>
        </a:accent5>
        <a:accent6>
          <a:srgbClr val="0075BE"/>
        </a:accent6>
        <a:hlink>
          <a:srgbClr val="008CE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29400</TotalTime>
  <Words>9669</Words>
  <Application>Microsoft Office PowerPoint</Application>
  <PresentationFormat>Předvádění na obrazovce (4:3)</PresentationFormat>
  <Paragraphs>784</Paragraphs>
  <Slides>130</Slides>
  <Notes>129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130</vt:i4>
      </vt:variant>
    </vt:vector>
  </HeadingPairs>
  <TitlesOfParts>
    <vt:vector size="135" baseType="lpstr">
      <vt:lpstr>Arial</vt:lpstr>
      <vt:lpstr>Calibri</vt:lpstr>
      <vt:lpstr>Microsoft Sans Serif</vt:lpstr>
      <vt:lpstr>Wingdings</vt:lpstr>
      <vt:lpstr>powerpoint-template-24</vt:lpstr>
      <vt:lpstr>Financování a hospodaření  příspěvkových organizací zřizovaných obcemi </vt:lpstr>
      <vt:lpstr>Průběh semináře</vt:lpstr>
      <vt:lpstr>Přestavení lektora</vt:lpstr>
      <vt:lpstr>Příspěvková organizace = právnická osoba zřizovaná územními samosprávnými celky, která je zřizována za účelem zabezpečení neziskových forem činností, pro jejichž rozsah či složitost je vyžadována samostatná právní subjektivita.</vt:lpstr>
      <vt:lpstr>Příspěvkové organizace mají svou právní subjektivitu, a proto hospodaří dle svého rozpočtu.  Příspěvkové organizace nesou za své hospodaření odpovědnost, především ředitelé těchto organizací jsou za hospodaření s rozpočtem zodpovědní. </vt:lpstr>
      <vt:lpstr>První část  Úvod do problematiky příspěvkových organizací      Legislativa       Zřizování organizací       Kontrola organizací</vt:lpstr>
      <vt:lpstr>Legislativa</vt:lpstr>
      <vt:lpstr>Prezentace aplikace PowerPoint</vt:lpstr>
      <vt:lpstr>Prezentace aplikace PowerPoint</vt:lpstr>
      <vt:lpstr>Prezentace aplikace PowerPoint</vt:lpstr>
      <vt:lpstr>Prezentace aplikace PowerPoint</vt:lpstr>
      <vt:lpstr>Zřizování, změny a zrušení příspěvkových organizací</vt:lpstr>
      <vt:lpstr>   § 23 zřizování organizací ÚSC</vt:lpstr>
      <vt:lpstr>Zřizování, změny a zrušení příspěvkových organizací</vt:lpstr>
      <vt:lpstr>Prezentace aplikace PowerPoint</vt:lpstr>
      <vt:lpstr>Prezentace aplikace PowerPoint</vt:lpstr>
      <vt:lpstr>Majetek</vt:lpstr>
      <vt:lpstr>Nabývání majetku</vt:lpstr>
      <vt:lpstr>Prezentace aplikace PowerPoint</vt:lpstr>
      <vt:lpstr>Prezentace aplikace PowerPoint</vt:lpstr>
      <vt:lpstr>Prezentace aplikace PowerPoint</vt:lpstr>
      <vt:lpstr>Kontrola příspěvkové organizace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Druhá část Hospodaření příspěvkových organizací      Finanční plán, rozpočet, SRV       Porušení rozpočtové kázně       Účelové fondy       Hospodaření PO       Účetnictví PO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Třetí část  Schvalování účetní závěrky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Ing. Jan Mareš, MPA, LL.M.  Děkuji za pozornost  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Mareš Jan</dc:creator>
  <cp:lastModifiedBy>Mareš Jan</cp:lastModifiedBy>
  <cp:revision>204</cp:revision>
  <cp:lastPrinted>2023-03-15T09:33:54Z</cp:lastPrinted>
  <dcterms:created xsi:type="dcterms:W3CDTF">2023-02-01T08:09:48Z</dcterms:created>
  <dcterms:modified xsi:type="dcterms:W3CDTF">2023-09-04T10:38:53Z</dcterms:modified>
</cp:coreProperties>
</file>