
<file path=[Content_Types].xml><?xml version="1.0" encoding="utf-8"?>
<Types xmlns="http://schemas.openxmlformats.org/package/2006/content-types">
  <Default Extension="docx" ContentType="application/vnd.openxmlformats-officedocument.wordprocessingml.document"/>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41"/>
  </p:notesMasterIdLst>
  <p:sldIdLst>
    <p:sldId id="256" r:id="rId2"/>
    <p:sldId id="371" r:id="rId3"/>
    <p:sldId id="361" r:id="rId4"/>
    <p:sldId id="258" r:id="rId5"/>
    <p:sldId id="262" r:id="rId6"/>
    <p:sldId id="263" r:id="rId7"/>
    <p:sldId id="269" r:id="rId8"/>
    <p:sldId id="270" r:id="rId9"/>
    <p:sldId id="273" r:id="rId10"/>
    <p:sldId id="358" r:id="rId11"/>
    <p:sldId id="487" r:id="rId12"/>
    <p:sldId id="261" r:id="rId13"/>
    <p:sldId id="271" r:id="rId14"/>
    <p:sldId id="272" r:id="rId15"/>
    <p:sldId id="264" r:id="rId16"/>
    <p:sldId id="265" r:id="rId17"/>
    <p:sldId id="266" r:id="rId18"/>
    <p:sldId id="267" r:id="rId19"/>
    <p:sldId id="268" r:id="rId20"/>
    <p:sldId id="274" r:id="rId21"/>
    <p:sldId id="275" r:id="rId22"/>
    <p:sldId id="276" r:id="rId23"/>
    <p:sldId id="497" r:id="rId24"/>
    <p:sldId id="495" r:id="rId25"/>
    <p:sldId id="494" r:id="rId26"/>
    <p:sldId id="493" r:id="rId27"/>
    <p:sldId id="277" r:id="rId28"/>
    <p:sldId id="278" r:id="rId29"/>
    <p:sldId id="279" r:id="rId30"/>
    <p:sldId id="280" r:id="rId31"/>
    <p:sldId id="281" r:id="rId32"/>
    <p:sldId id="282" r:id="rId33"/>
    <p:sldId id="480" r:id="rId34"/>
    <p:sldId id="283" r:id="rId35"/>
    <p:sldId id="488" r:id="rId36"/>
    <p:sldId id="489" r:id="rId37"/>
    <p:sldId id="490" r:id="rId38"/>
    <p:sldId id="491" r:id="rId39"/>
    <p:sldId id="492" r:id="rId40"/>
    <p:sldId id="284" r:id="rId41"/>
    <p:sldId id="481" r:id="rId42"/>
    <p:sldId id="359" r:id="rId43"/>
    <p:sldId id="482" r:id="rId44"/>
    <p:sldId id="285" r:id="rId45"/>
    <p:sldId id="286" r:id="rId46"/>
    <p:sldId id="287" r:id="rId47"/>
    <p:sldId id="289" r:id="rId48"/>
    <p:sldId id="290" r:id="rId49"/>
    <p:sldId id="291" r:id="rId50"/>
    <p:sldId id="292" r:id="rId51"/>
    <p:sldId id="293" r:id="rId52"/>
    <p:sldId id="294" r:id="rId53"/>
    <p:sldId id="486" r:id="rId54"/>
    <p:sldId id="360" r:id="rId55"/>
    <p:sldId id="365" r:id="rId56"/>
    <p:sldId id="366" r:id="rId57"/>
    <p:sldId id="296" r:id="rId58"/>
    <p:sldId id="297" r:id="rId59"/>
    <p:sldId id="298" r:id="rId60"/>
    <p:sldId id="299" r:id="rId61"/>
    <p:sldId id="300" r:id="rId62"/>
    <p:sldId id="301" r:id="rId63"/>
    <p:sldId id="302" r:id="rId64"/>
    <p:sldId id="303" r:id="rId65"/>
    <p:sldId id="304" r:id="rId66"/>
    <p:sldId id="305" r:id="rId67"/>
    <p:sldId id="306" r:id="rId68"/>
    <p:sldId id="307" r:id="rId69"/>
    <p:sldId id="308" r:id="rId70"/>
    <p:sldId id="309" r:id="rId71"/>
    <p:sldId id="310" r:id="rId72"/>
    <p:sldId id="311" r:id="rId73"/>
    <p:sldId id="312" r:id="rId74"/>
    <p:sldId id="313" r:id="rId75"/>
    <p:sldId id="314" r:id="rId76"/>
    <p:sldId id="315" r:id="rId77"/>
    <p:sldId id="316" r:id="rId78"/>
    <p:sldId id="317" r:id="rId79"/>
    <p:sldId id="318" r:id="rId80"/>
    <p:sldId id="319" r:id="rId81"/>
    <p:sldId id="320" r:id="rId82"/>
    <p:sldId id="321" r:id="rId83"/>
    <p:sldId id="322" r:id="rId84"/>
    <p:sldId id="323" r:id="rId85"/>
    <p:sldId id="324" r:id="rId86"/>
    <p:sldId id="325" r:id="rId87"/>
    <p:sldId id="326" r:id="rId88"/>
    <p:sldId id="327" r:id="rId89"/>
    <p:sldId id="328" r:id="rId90"/>
    <p:sldId id="329" r:id="rId91"/>
    <p:sldId id="330" r:id="rId92"/>
    <p:sldId id="331" r:id="rId93"/>
    <p:sldId id="496" r:id="rId94"/>
    <p:sldId id="332" r:id="rId95"/>
    <p:sldId id="333" r:id="rId96"/>
    <p:sldId id="479" r:id="rId97"/>
    <p:sldId id="334" r:id="rId98"/>
    <p:sldId id="335" r:id="rId99"/>
    <p:sldId id="336" r:id="rId100"/>
    <p:sldId id="337" r:id="rId101"/>
    <p:sldId id="338" r:id="rId102"/>
    <p:sldId id="339" r:id="rId103"/>
    <p:sldId id="340" r:id="rId104"/>
    <p:sldId id="341" r:id="rId105"/>
    <p:sldId id="342" r:id="rId106"/>
    <p:sldId id="343" r:id="rId107"/>
    <p:sldId id="344" r:id="rId108"/>
    <p:sldId id="345" r:id="rId109"/>
    <p:sldId id="351" r:id="rId110"/>
    <p:sldId id="352" r:id="rId111"/>
    <p:sldId id="353" r:id="rId112"/>
    <p:sldId id="370" r:id="rId113"/>
    <p:sldId id="259" r:id="rId114"/>
    <p:sldId id="372" r:id="rId115"/>
    <p:sldId id="373" r:id="rId116"/>
    <p:sldId id="431" r:id="rId117"/>
    <p:sldId id="446" r:id="rId118"/>
    <p:sldId id="432" r:id="rId119"/>
    <p:sldId id="461" r:id="rId120"/>
    <p:sldId id="462" r:id="rId121"/>
    <p:sldId id="463" r:id="rId122"/>
    <p:sldId id="464" r:id="rId123"/>
    <p:sldId id="422" r:id="rId124"/>
    <p:sldId id="421" r:id="rId125"/>
    <p:sldId id="457" r:id="rId126"/>
    <p:sldId id="465" r:id="rId127"/>
    <p:sldId id="466" r:id="rId128"/>
    <p:sldId id="467" r:id="rId129"/>
    <p:sldId id="468" r:id="rId130"/>
    <p:sldId id="477" r:id="rId131"/>
    <p:sldId id="478" r:id="rId132"/>
    <p:sldId id="469" r:id="rId133"/>
    <p:sldId id="470" r:id="rId134"/>
    <p:sldId id="484" r:id="rId135"/>
    <p:sldId id="485" r:id="rId136"/>
    <p:sldId id="375" r:id="rId137"/>
    <p:sldId id="442" r:id="rId138"/>
    <p:sldId id="354" r:id="rId139"/>
    <p:sldId id="356" r:id="rId140"/>
  </p:sldIdLst>
  <p:sldSz cx="12192000" cy="6858000"/>
  <p:notesSz cx="6858000" cy="9144000"/>
  <p:embeddedFontLst>
    <p:embeddedFont>
      <p:font typeface="Calibri" panose="020F0502020204030204" pitchFamily="34" charset="0"/>
      <p:regular r:id="rId142"/>
      <p:bold r:id="rId143"/>
      <p:italic r:id="rId144"/>
      <p:boldItalic r:id="rId145"/>
    </p:embeddedFont>
    <p:embeddedFont>
      <p:font typeface="Century Gothic" panose="020B0502020202020204" pitchFamily="34" charset="0"/>
      <p:regular r:id="rId146"/>
      <p:bold r:id="rId147"/>
      <p:italic r:id="rId148"/>
      <p:boldItalic r:id="rId149"/>
    </p:embeddedFont>
    <p:embeddedFont>
      <p:font typeface="Verdana" panose="020B0604030504040204" pitchFamily="34" charset="0"/>
      <p:regular r:id="rId150"/>
      <p:bold r:id="rId151"/>
      <p:italic r:id="rId152"/>
      <p:boldItalic r:id="rId15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21AFE5B-15B3-472F-89A0-79A640D3DAA5}">
  <a:tblStyle styleId="{021AFE5B-15B3-472F-89A0-79A640D3DAA5}"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2" d="100"/>
          <a:sy n="82" d="100"/>
        </p:scale>
        <p:origin x="691"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font" Target="fonts/font3.fntdata"/><Relationship Id="rId149" Type="http://schemas.openxmlformats.org/officeDocument/2006/relationships/font" Target="fonts/font8.fntdata"/><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font" Target="fonts/font9.fntdata"/><Relationship Id="rId155" Type="http://schemas.openxmlformats.org/officeDocument/2006/relationships/viewProps" Target="viewProp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font" Target="fonts/font4.fntdata"/><Relationship Id="rId153"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font" Target="fonts/font2.fntdata"/><Relationship Id="rId148" Type="http://schemas.openxmlformats.org/officeDocument/2006/relationships/font" Target="fonts/font7.fntdata"/><Relationship Id="rId151" Type="http://schemas.openxmlformats.org/officeDocument/2006/relationships/font" Target="fonts/font10.fntdata"/><Relationship Id="rId156"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notesMaster" Target="notesMasters/notesMaster1.xml"/><Relationship Id="rId146" Type="http://schemas.openxmlformats.org/officeDocument/2006/relationships/font" Target="fonts/font5.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font" Target="fonts/font11.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font" Target="fonts/font6.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font" Target="fonts/font1.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91425" rIns="91425" bIns="91425" anchor="t" anchorCtr="0"/>
          <a:lstStyle>
            <a:lvl1pPr marL="0" marR="0" lvl="0" indent="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91425" rIns="91425" bIns="91425" anchor="t" anchorCtr="0"/>
          <a:lstStyle>
            <a:lvl1pPr marL="0" marR="0" lvl="0" indent="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91425" rIns="91425" bIns="91425" anchor="b" anchorCtr="0"/>
          <a:lstStyle>
            <a:lvl1pPr marL="0" marR="0" lvl="0" indent="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cs-CZ"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4: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6" name="Google Shape;86;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21: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8" name="Google Shape;178;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13: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7" name="Google Shape;137;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14: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3" name="Google Shape;143;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15: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8" name="Google Shape;148;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16: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3" name="Google Shape;153;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17: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8" name="Google Shape;158;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23: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5" name="Google Shape;195;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24: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0" name="Google Shape;200;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25: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5" name="Google Shape;205;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26: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0" name="Google Shape;210;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7: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27: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5" name="Google Shape;215;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p28: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0" name="Google Shape;220;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29: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5" name="Google Shape;225;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30: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0" name="Google Shape;230;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31: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5" name="Google Shape;235;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32: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0" name="Google Shape;240;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33: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7" name="Google Shape;247;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33: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7" name="Google Shape;247;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013801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
        <p:nvSpPr>
          <p:cNvPr id="252" name="Google Shape;252;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253" name="Google Shape;253;p3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cs-CZ" sz="1200">
                <a:solidFill>
                  <a:schemeClr val="dk1"/>
                </a:solidFill>
                <a:latin typeface="Arial"/>
                <a:ea typeface="Arial"/>
                <a:cs typeface="Arial"/>
                <a:sym typeface="Arial"/>
              </a:rPr>
              <a:t>44</a:t>
            </a:fld>
            <a:endParaRPr sz="1200">
              <a:solidFill>
                <a:schemeClr val="dk1"/>
              </a:solidFill>
              <a:latin typeface="Arial"/>
              <a:ea typeface="Arial"/>
              <a:cs typeface="Arial"/>
              <a:sym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36: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1" name="Google Shape;261;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11: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6" name="Google Shape;126;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37: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6" name="Google Shape;266;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p40: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6" name="Google Shape;276;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41: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3" name="Google Shape;283;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p42: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9" name="Google Shape;289;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43: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4" name="Google Shape;294;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44: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9" name="Google Shape;299;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p45: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5" name="Google Shape;305;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p47: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6" name="Google Shape;316;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48: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2" name="Google Shape;322;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p49: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7" name="Google Shape;327;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12: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1" name="Google Shape;131;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p50: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3" name="Google Shape;333;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p51: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8" name="Google Shape;338;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p52: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3" name="Google Shape;343;p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p53: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8" name="Google Shape;348;p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p54: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3" name="Google Shape;353;p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55: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8" name="Google Shape;358;p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p56: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3" name="Google Shape;363;p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p57: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8" name="Google Shape;368;p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p58: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73" name="Google Shape;373;p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p59: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78" name="Google Shape;378;p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18: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3" name="Google Shape;163;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p60: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3" name="Google Shape;383;p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p61: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8" name="Google Shape;388;p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p62: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4" name="Google Shape;394;p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p63: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00" name="Google Shape;400;p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p64: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06" name="Google Shape;406;p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p65: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12" name="Google Shape;412;p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p66: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17" name="Google Shape;417;p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p67: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23" name="Google Shape;423;p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p68: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28" name="Google Shape;428;p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p69: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33" name="Google Shape;433;p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19: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8" name="Google Shape;168;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p70: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39" name="Google Shape;439;p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p71: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5" name="Google Shape;445;p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p72: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51" name="Google Shape;451;p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p73: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57" name="Google Shape;457;p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p74: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63" name="Google Shape;463;p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p75: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69" name="Google Shape;469;p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p76: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75" name="Google Shape;475;p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p77: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81" name="Google Shape;481;p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p78: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87" name="Google Shape;487;p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p79: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93" name="Google Shape;493;p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22: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0" name="Google Shape;190;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p80: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99" name="Google Shape;499;p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p81: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05" name="Google Shape;505;p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p82: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11" name="Google Shape;511;p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p83: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17" name="Google Shape;517;p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p84: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23" name="Google Shape;523;p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p85: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29" name="Google Shape;529;p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p86: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34" name="Google Shape;534;p8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Google Shape;539;p87: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40" name="Google Shape;540;p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p88: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46" name="Google Shape;546;p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p89: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52" name="Google Shape;552;p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10: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0" name="Google Shape;120;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p90: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58" name="Google Shape;558;p9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p91: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63" name="Google Shape;563;p9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Google Shape;567;p92: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68" name="Google Shape;568;p9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Google Shape;572;p93: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73" name="Google Shape;573;p9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p94: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79" name="Google Shape;579;p9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p95: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85" name="Google Shape;585;p9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p96: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90" name="Google Shape;590;p9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9"/>
        <p:cNvGrpSpPr/>
        <p:nvPr/>
      </p:nvGrpSpPr>
      <p:grpSpPr>
        <a:xfrm>
          <a:off x="0" y="0"/>
          <a:ext cx="0" cy="0"/>
          <a:chOff x="0" y="0"/>
          <a:chExt cx="0" cy="0"/>
        </a:xfrm>
      </p:grpSpPr>
      <p:sp>
        <p:nvSpPr>
          <p:cNvPr id="640" name="Google Shape;640;p103: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41" name="Google Shape;641;p10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5"/>
        <p:cNvGrpSpPr/>
        <p:nvPr/>
      </p:nvGrpSpPr>
      <p:grpSpPr>
        <a:xfrm>
          <a:off x="0" y="0"/>
          <a:ext cx="0" cy="0"/>
          <a:chOff x="0" y="0"/>
          <a:chExt cx="0" cy="0"/>
        </a:xfrm>
      </p:grpSpPr>
      <p:sp>
        <p:nvSpPr>
          <p:cNvPr id="646" name="Google Shape;646;p104: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47" name="Google Shape;647;p10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p105: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53" name="Google Shape;653;p10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20: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3" name="Google Shape;173;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Týdny…. Doručování platebního výměru</a:t>
            </a:r>
          </a:p>
        </p:txBody>
      </p:sp>
      <p:sp>
        <p:nvSpPr>
          <p:cNvPr id="4" name="Zástupný symbol pro číslo snímku 3"/>
          <p:cNvSpPr>
            <a:spLocks noGrp="1"/>
          </p:cNvSpPr>
          <p:nvPr>
            <p:ph type="sldNum" sz="quarter" idx="10"/>
          </p:nvPr>
        </p:nvSpPr>
        <p:spPr/>
        <p:txBody>
          <a:bodyPr/>
          <a:lstStyle/>
          <a:p>
            <a:fld id="{7737355A-4FCF-4694-8E2C-8C6F010DAC06}" type="slidenum">
              <a:rPr lang="cs-CZ" smtClean="0"/>
              <a:pPr/>
              <a:t>115</a:t>
            </a:fld>
            <a:endParaRPr lang="cs-CZ"/>
          </a:p>
        </p:txBody>
      </p:sp>
    </p:spTree>
    <p:extLst>
      <p:ext uri="{BB962C8B-B14F-4D97-AF65-F5344CB8AC3E}">
        <p14:creationId xmlns:p14="http://schemas.microsoft.com/office/powerpoint/2010/main" val="261160321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Zástupný symbol pro obrázek snímk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Zástupný symbol pro poznámky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cs-CZ" altLang="cs-CZ" dirty="0"/>
              <a:t>Kdo z</a:t>
            </a:r>
            <a:r>
              <a:rPr lang="cs-CZ" altLang="cs-CZ" baseline="0" dirty="0"/>
              <a:t> vás má na starosti poplatky? A kdo z vás pokuty? Kde hledat informace. Můžete si zjistit informace před vydáním platebního výměru?</a:t>
            </a:r>
          </a:p>
        </p:txBody>
      </p:sp>
      <p:sp>
        <p:nvSpPr>
          <p:cNvPr id="28676" name="Zástupný symbol pro číslo snímk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0BC6BB5-0A4C-4A38-B723-7629015AD768}" type="slidenum">
              <a:rPr lang="cs-CZ" altLang="cs-CZ" smtClean="0"/>
              <a:pPr/>
              <a:t>116</a:t>
            </a:fld>
            <a:endParaRPr lang="cs-CZ" altLang="cs-CZ"/>
          </a:p>
        </p:txBody>
      </p:sp>
    </p:spTree>
    <p:extLst>
      <p:ext uri="{BB962C8B-B14F-4D97-AF65-F5344CB8AC3E}">
        <p14:creationId xmlns:p14="http://schemas.microsoft.com/office/powerpoint/2010/main" val="6673949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Kdo</a:t>
            </a:r>
            <a:r>
              <a:rPr lang="cs-CZ" baseline="0" dirty="0"/>
              <a:t> z vás má na starosti poplatky, pokuty?</a:t>
            </a:r>
            <a:endParaRPr lang="cs-CZ" dirty="0"/>
          </a:p>
        </p:txBody>
      </p:sp>
      <p:sp>
        <p:nvSpPr>
          <p:cNvPr id="4" name="Zástupný symbol pro číslo snímku 3"/>
          <p:cNvSpPr>
            <a:spLocks noGrp="1"/>
          </p:cNvSpPr>
          <p:nvPr>
            <p:ph type="sldNum" sz="quarter" idx="10"/>
          </p:nvPr>
        </p:nvSpPr>
        <p:spPr/>
        <p:txBody>
          <a:bodyPr/>
          <a:lstStyle/>
          <a:p>
            <a:fld id="{695AF0D2-1C3F-4EE5-A887-9311DF758F79}" type="slidenum">
              <a:rPr lang="cs-CZ" smtClean="0"/>
              <a:pPr/>
              <a:t>118</a:t>
            </a:fld>
            <a:endParaRPr lang="cs-CZ"/>
          </a:p>
        </p:txBody>
      </p:sp>
    </p:spTree>
    <p:extLst>
      <p:ext uri="{BB962C8B-B14F-4D97-AF65-F5344CB8AC3E}">
        <p14:creationId xmlns:p14="http://schemas.microsoft.com/office/powerpoint/2010/main" val="102636988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Kdo</a:t>
            </a:r>
            <a:r>
              <a:rPr lang="cs-CZ" baseline="0" dirty="0"/>
              <a:t> z vás má na starosti poplatky, pokuty?</a:t>
            </a:r>
            <a:endParaRPr lang="cs-CZ" dirty="0"/>
          </a:p>
        </p:txBody>
      </p:sp>
      <p:sp>
        <p:nvSpPr>
          <p:cNvPr id="4" name="Zástupný symbol pro číslo snímku 3"/>
          <p:cNvSpPr>
            <a:spLocks noGrp="1"/>
          </p:cNvSpPr>
          <p:nvPr>
            <p:ph type="sldNum" sz="quarter" idx="10"/>
          </p:nvPr>
        </p:nvSpPr>
        <p:spPr/>
        <p:txBody>
          <a:bodyPr/>
          <a:lstStyle/>
          <a:p>
            <a:fld id="{695AF0D2-1C3F-4EE5-A887-9311DF758F79}" type="slidenum">
              <a:rPr lang="cs-CZ" smtClean="0"/>
              <a:pPr/>
              <a:t>119</a:t>
            </a:fld>
            <a:endParaRPr lang="cs-CZ"/>
          </a:p>
        </p:txBody>
      </p:sp>
    </p:spTree>
    <p:extLst>
      <p:ext uri="{BB962C8B-B14F-4D97-AF65-F5344CB8AC3E}">
        <p14:creationId xmlns:p14="http://schemas.microsoft.com/office/powerpoint/2010/main" val="115074790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Kdo</a:t>
            </a:r>
            <a:r>
              <a:rPr lang="cs-CZ" baseline="0" dirty="0"/>
              <a:t> z vás má na starosti poplatky, pokuty?</a:t>
            </a:r>
            <a:endParaRPr lang="cs-CZ" dirty="0"/>
          </a:p>
        </p:txBody>
      </p:sp>
      <p:sp>
        <p:nvSpPr>
          <p:cNvPr id="4" name="Zástupný symbol pro číslo snímku 3"/>
          <p:cNvSpPr>
            <a:spLocks noGrp="1"/>
          </p:cNvSpPr>
          <p:nvPr>
            <p:ph type="sldNum" sz="quarter" idx="10"/>
          </p:nvPr>
        </p:nvSpPr>
        <p:spPr/>
        <p:txBody>
          <a:bodyPr/>
          <a:lstStyle/>
          <a:p>
            <a:fld id="{695AF0D2-1C3F-4EE5-A887-9311DF758F79}" type="slidenum">
              <a:rPr lang="cs-CZ" smtClean="0"/>
              <a:pPr/>
              <a:t>120</a:t>
            </a:fld>
            <a:endParaRPr lang="cs-CZ"/>
          </a:p>
        </p:txBody>
      </p:sp>
    </p:spTree>
    <p:extLst>
      <p:ext uri="{BB962C8B-B14F-4D97-AF65-F5344CB8AC3E}">
        <p14:creationId xmlns:p14="http://schemas.microsoft.com/office/powerpoint/2010/main" val="67467717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Kdo</a:t>
            </a:r>
            <a:r>
              <a:rPr lang="cs-CZ" baseline="0" dirty="0"/>
              <a:t> z vás má na starosti poplatky, pokuty?</a:t>
            </a:r>
            <a:endParaRPr lang="cs-CZ" dirty="0"/>
          </a:p>
        </p:txBody>
      </p:sp>
      <p:sp>
        <p:nvSpPr>
          <p:cNvPr id="4" name="Zástupný symbol pro číslo snímku 3"/>
          <p:cNvSpPr>
            <a:spLocks noGrp="1"/>
          </p:cNvSpPr>
          <p:nvPr>
            <p:ph type="sldNum" sz="quarter" idx="10"/>
          </p:nvPr>
        </p:nvSpPr>
        <p:spPr/>
        <p:txBody>
          <a:bodyPr/>
          <a:lstStyle/>
          <a:p>
            <a:fld id="{695AF0D2-1C3F-4EE5-A887-9311DF758F79}" type="slidenum">
              <a:rPr lang="cs-CZ" smtClean="0"/>
              <a:pPr/>
              <a:t>121</a:t>
            </a:fld>
            <a:endParaRPr lang="cs-CZ"/>
          </a:p>
        </p:txBody>
      </p:sp>
    </p:spTree>
    <p:extLst>
      <p:ext uri="{BB962C8B-B14F-4D97-AF65-F5344CB8AC3E}">
        <p14:creationId xmlns:p14="http://schemas.microsoft.com/office/powerpoint/2010/main" val="407444531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p5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7" name="Google Shape;417;p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8961283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p5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8" name="Google Shape;428;p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6"/>
        <p:cNvGrpSpPr/>
        <p:nvPr/>
      </p:nvGrpSpPr>
      <p:grpSpPr>
        <a:xfrm>
          <a:off x="0" y="0"/>
          <a:ext cx="0" cy="0"/>
          <a:chOff x="0" y="0"/>
          <a:chExt cx="0" cy="0"/>
        </a:xfrm>
      </p:grpSpPr>
      <p:sp>
        <p:nvSpPr>
          <p:cNvPr id="657" name="Google Shape;657;p106: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58" name="Google Shape;658;p10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6"/>
        <p:cNvGrpSpPr/>
        <p:nvPr/>
      </p:nvGrpSpPr>
      <p:grpSpPr>
        <a:xfrm>
          <a:off x="0" y="0"/>
          <a:ext cx="0" cy="0"/>
          <a:chOff x="0" y="0"/>
          <a:chExt cx="0" cy="0"/>
        </a:xfrm>
      </p:grpSpPr>
      <p:sp>
        <p:nvSpPr>
          <p:cNvPr id="667" name="Google Shape;667;p108: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68" name="Google Shape;668;p10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Prázdný" type="blank">
  <p:cSld name="BLANK">
    <p:spTree>
      <p:nvGrpSpPr>
        <p:cNvPr id="1" name="Shape 15"/>
        <p:cNvGrpSpPr/>
        <p:nvPr/>
      </p:nvGrpSpPr>
      <p:grpSpPr>
        <a:xfrm>
          <a:off x="0" y="0"/>
          <a:ext cx="0" cy="0"/>
          <a:chOff x="0" y="0"/>
          <a:chExt cx="0" cy="0"/>
        </a:xfrm>
      </p:grpSpPr>
      <p:sp>
        <p:nvSpPr>
          <p:cNvPr id="16" name="Google Shape;16;p2"/>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7" name="Google Shape;17;p2"/>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8" name="Google Shape;18;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Nadpis a svislý text" type="vertTx">
  <p:cSld name="VERTICAL_TEXT">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838200" y="365125"/>
            <a:ext cx="10515600" cy="1325563"/>
          </a:xfrm>
          <a:prstGeom prst="rect">
            <a:avLst/>
          </a:prstGeom>
          <a:noFill/>
          <a:ln>
            <a:noFill/>
          </a:ln>
        </p:spPr>
        <p:txBody>
          <a:bodyPr spcFirstLastPara="1" wrap="square" lIns="91425" tIns="91425" rIns="91425" bIns="91425" anchor="ctr" anchorCtr="0"/>
          <a:lstStyle>
            <a:lvl1pPr marL="0" marR="0" lvl="0" indent="0" algn="l" rtl="0">
              <a:lnSpc>
                <a:spcPct val="90000"/>
              </a:lnSpc>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74" name="Google Shape;74;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5" name="Google Shape;75;p11"/>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6" name="Google Shape;76;p11"/>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7" name="Google Shape;77;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vislý nadpis a text" type="vertTitleAndTx">
  <p:cSld name="VERTICAL_TITLE_AND_VERTICAL_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rot="5400000">
            <a:off x="7133431" y="1956594"/>
            <a:ext cx="5811838" cy="2628900"/>
          </a:xfrm>
          <a:prstGeom prst="rect">
            <a:avLst/>
          </a:prstGeom>
          <a:noFill/>
          <a:ln>
            <a:noFill/>
          </a:ln>
        </p:spPr>
        <p:txBody>
          <a:bodyPr spcFirstLastPara="1" wrap="square" lIns="91425" tIns="91425" rIns="91425" bIns="91425" anchor="ctr" anchorCtr="0"/>
          <a:lstStyle>
            <a:lvl1pPr marL="0" marR="0" lvl="0" indent="0" algn="l" rtl="0">
              <a:lnSpc>
                <a:spcPct val="90000"/>
              </a:lnSpc>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80" name="Google Shape;80;p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1" name="Google Shape;81;p12"/>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2" name="Google Shape;82;p12"/>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3" name="Google Shape;83;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Nadpis a obsah" type="obj">
  <p:cSld name="OBJECT">
    <p:spTree>
      <p:nvGrpSpPr>
        <p:cNvPr id="1" name="Shape 19"/>
        <p:cNvGrpSpPr/>
        <p:nvPr/>
      </p:nvGrpSpPr>
      <p:grpSpPr>
        <a:xfrm>
          <a:off x="0" y="0"/>
          <a:ext cx="0" cy="0"/>
          <a:chOff x="0" y="0"/>
          <a:chExt cx="0" cy="0"/>
        </a:xfrm>
      </p:grpSpPr>
      <p:sp>
        <p:nvSpPr>
          <p:cNvPr id="20" name="Google Shape;20;p3"/>
          <p:cNvSpPr txBox="1">
            <a:spLocks noGrp="1"/>
          </p:cNvSpPr>
          <p:nvPr>
            <p:ph type="title"/>
          </p:nvPr>
        </p:nvSpPr>
        <p:spPr>
          <a:xfrm>
            <a:off x="838200" y="365125"/>
            <a:ext cx="10515600" cy="1325563"/>
          </a:xfrm>
          <a:prstGeom prst="rect">
            <a:avLst/>
          </a:prstGeom>
          <a:noFill/>
          <a:ln>
            <a:noFill/>
          </a:ln>
        </p:spPr>
        <p:txBody>
          <a:bodyPr spcFirstLastPara="1" wrap="square" lIns="91425" tIns="91425" rIns="91425" bIns="91425" anchor="ctr" anchorCtr="0"/>
          <a:lstStyle>
            <a:lvl1pPr marL="0" marR="0" lvl="0" indent="0" algn="l" rtl="0">
              <a:lnSpc>
                <a:spcPct val="90000"/>
              </a:lnSpc>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21" name="Google Shape;21;p3"/>
          <p:cNvSpPr txBox="1">
            <a:spLocks noGrp="1"/>
          </p:cNvSpPr>
          <p:nvPr>
            <p:ph type="body" idx="1"/>
          </p:nvPr>
        </p:nvSpPr>
        <p:spPr>
          <a:xfrm>
            <a:off x="838200" y="1825625"/>
            <a:ext cx="10515600" cy="4351338"/>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2" name="Google Shape;22;p3"/>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3" name="Google Shape;23;p3"/>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4" name="Google Shape;24;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Úvodní snímek" type="title">
  <p:cSld name="TITLE">
    <p:spTree>
      <p:nvGrpSpPr>
        <p:cNvPr id="1" name="Shape 25"/>
        <p:cNvGrpSpPr/>
        <p:nvPr/>
      </p:nvGrpSpPr>
      <p:grpSpPr>
        <a:xfrm>
          <a:off x="0" y="0"/>
          <a:ext cx="0" cy="0"/>
          <a:chOff x="0" y="0"/>
          <a:chExt cx="0" cy="0"/>
        </a:xfrm>
      </p:grpSpPr>
      <p:sp>
        <p:nvSpPr>
          <p:cNvPr id="26" name="Google Shape;26;p4"/>
          <p:cNvSpPr txBox="1">
            <a:spLocks noGrp="1"/>
          </p:cNvSpPr>
          <p:nvPr>
            <p:ph type="ctrTitle"/>
          </p:nvPr>
        </p:nvSpPr>
        <p:spPr>
          <a:xfrm>
            <a:off x="1524000" y="1122363"/>
            <a:ext cx="9144000" cy="2387600"/>
          </a:xfrm>
          <a:prstGeom prst="rect">
            <a:avLst/>
          </a:prstGeom>
          <a:noFill/>
          <a:ln>
            <a:noFill/>
          </a:ln>
        </p:spPr>
        <p:txBody>
          <a:bodyPr spcFirstLastPara="1" wrap="square" lIns="91425" tIns="91425" rIns="91425" bIns="91425" anchor="b" anchorCtr="0"/>
          <a:lstStyle>
            <a:lvl1pPr marL="0" marR="0" lvl="0" indent="0" algn="ctr" rtl="0">
              <a:lnSpc>
                <a:spcPct val="90000"/>
              </a:lnSpc>
              <a:spcBef>
                <a:spcPts val="0"/>
              </a:spcBef>
              <a:spcAft>
                <a:spcPts val="0"/>
              </a:spcAft>
              <a:buClr>
                <a:schemeClr val="dk1"/>
              </a:buClr>
              <a:buSzPts val="1400"/>
              <a:buFont typeface="Calibri"/>
              <a:buNone/>
              <a:defRPr sz="6000" b="0"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27" name="Google Shape;27;p4"/>
          <p:cNvSpPr txBox="1">
            <a:spLocks noGrp="1"/>
          </p:cNvSpPr>
          <p:nvPr>
            <p:ph type="subTitle" idx="1"/>
          </p:nvPr>
        </p:nvSpPr>
        <p:spPr>
          <a:xfrm>
            <a:off x="1524000" y="3602038"/>
            <a:ext cx="9144000" cy="1655762"/>
          </a:xfrm>
          <a:prstGeom prst="rect">
            <a:avLst/>
          </a:prstGeom>
          <a:noFill/>
          <a:ln>
            <a:noFill/>
          </a:ln>
        </p:spPr>
        <p:txBody>
          <a:bodyPr spcFirstLastPara="1" wrap="square" lIns="91425" tIns="91425" rIns="91425" bIns="91425" anchor="t" anchorCtr="0"/>
          <a:lstStyle>
            <a:lvl1pPr marL="0" marR="0" lvl="0" indent="0" algn="ctr" rtl="0">
              <a:lnSpc>
                <a:spcPct val="90000"/>
              </a:lnSpc>
              <a:spcBef>
                <a:spcPts val="1000"/>
              </a:spcBef>
              <a:spcAft>
                <a:spcPts val="0"/>
              </a:spcAft>
              <a:buClr>
                <a:schemeClr val="dk1"/>
              </a:buClr>
              <a:buSzPts val="2800"/>
              <a:buFont typeface="Arial"/>
              <a:buNone/>
              <a:defRPr sz="2400" b="0" i="0" u="none" strike="noStrike" cap="none">
                <a:solidFill>
                  <a:schemeClr val="dk1"/>
                </a:solidFill>
                <a:latin typeface="Calibri"/>
                <a:ea typeface="Calibri"/>
                <a:cs typeface="Calibri"/>
                <a:sym typeface="Calibri"/>
              </a:defRPr>
            </a:lvl1pPr>
            <a:lvl2pPr marL="457200" marR="0" lvl="1" indent="0" algn="ctr" rtl="0">
              <a:lnSpc>
                <a:spcPct val="90000"/>
              </a:lnSpc>
              <a:spcBef>
                <a:spcPts val="500"/>
              </a:spcBef>
              <a:spcAft>
                <a:spcPts val="0"/>
              </a:spcAft>
              <a:buClr>
                <a:schemeClr val="dk1"/>
              </a:buClr>
              <a:buSzPts val="2400"/>
              <a:buFont typeface="Arial"/>
              <a:buNone/>
              <a:defRPr sz="2000" b="0" i="0" u="none" strike="noStrike" cap="none">
                <a:solidFill>
                  <a:schemeClr val="dk1"/>
                </a:solidFill>
                <a:latin typeface="Calibri"/>
                <a:ea typeface="Calibri"/>
                <a:cs typeface="Calibri"/>
                <a:sym typeface="Calibri"/>
              </a:defRPr>
            </a:lvl2pPr>
            <a:lvl3pPr marL="914400" marR="0" lvl="2" indent="0" algn="ctr" rtl="0">
              <a:lnSpc>
                <a:spcPct val="90000"/>
              </a:lnSpc>
              <a:spcBef>
                <a:spcPts val="500"/>
              </a:spcBef>
              <a:spcAft>
                <a:spcPts val="0"/>
              </a:spcAft>
              <a:buClr>
                <a:schemeClr val="dk1"/>
              </a:buClr>
              <a:buSzPts val="2000"/>
              <a:buFont typeface="Arial"/>
              <a:buNone/>
              <a:defRPr sz="1800" b="0" i="0" u="none" strike="noStrike" cap="none">
                <a:solidFill>
                  <a:schemeClr val="dk1"/>
                </a:solidFill>
                <a:latin typeface="Calibri"/>
                <a:ea typeface="Calibri"/>
                <a:cs typeface="Calibri"/>
                <a:sym typeface="Calibri"/>
              </a:defRPr>
            </a:lvl3pPr>
            <a:lvl4pPr marL="1371600" marR="0" lvl="3" indent="0" algn="ctr" rtl="0">
              <a:lnSpc>
                <a:spcPct val="90000"/>
              </a:lnSpc>
              <a:spcBef>
                <a:spcPts val="500"/>
              </a:spcBef>
              <a:spcAft>
                <a:spcPts val="0"/>
              </a:spcAft>
              <a:buClr>
                <a:schemeClr val="dk1"/>
              </a:buClr>
              <a:buSzPts val="1800"/>
              <a:buFont typeface="Arial"/>
              <a:buNone/>
              <a:defRPr sz="1600" b="0" i="0" u="none" strike="noStrike" cap="none">
                <a:solidFill>
                  <a:schemeClr val="dk1"/>
                </a:solidFill>
                <a:latin typeface="Calibri"/>
                <a:ea typeface="Calibri"/>
                <a:cs typeface="Calibri"/>
                <a:sym typeface="Calibri"/>
              </a:defRPr>
            </a:lvl4pPr>
            <a:lvl5pPr marL="1828800" marR="0" lvl="4" indent="0" algn="ctr" rtl="0">
              <a:lnSpc>
                <a:spcPct val="90000"/>
              </a:lnSpc>
              <a:spcBef>
                <a:spcPts val="500"/>
              </a:spcBef>
              <a:spcAft>
                <a:spcPts val="0"/>
              </a:spcAft>
              <a:buClr>
                <a:schemeClr val="dk1"/>
              </a:buClr>
              <a:buSzPts val="1800"/>
              <a:buFont typeface="Arial"/>
              <a:buNone/>
              <a:defRPr sz="1600" b="0" i="0" u="none" strike="noStrike" cap="none">
                <a:solidFill>
                  <a:schemeClr val="dk1"/>
                </a:solidFill>
                <a:latin typeface="Calibri"/>
                <a:ea typeface="Calibri"/>
                <a:cs typeface="Calibri"/>
                <a:sym typeface="Calibri"/>
              </a:defRPr>
            </a:lvl5pPr>
            <a:lvl6pPr marL="2286000" marR="0" lvl="5" indent="0" algn="ctr" rtl="0">
              <a:lnSpc>
                <a:spcPct val="90000"/>
              </a:lnSpc>
              <a:spcBef>
                <a:spcPts val="500"/>
              </a:spcBef>
              <a:spcAft>
                <a:spcPts val="0"/>
              </a:spcAft>
              <a:buClr>
                <a:schemeClr val="dk1"/>
              </a:buClr>
              <a:buSzPts val="1800"/>
              <a:buFont typeface="Arial"/>
              <a:buNone/>
              <a:defRPr sz="1600" b="0" i="0" u="none" strike="noStrike" cap="none">
                <a:solidFill>
                  <a:schemeClr val="dk1"/>
                </a:solidFill>
                <a:latin typeface="Calibri"/>
                <a:ea typeface="Calibri"/>
                <a:cs typeface="Calibri"/>
                <a:sym typeface="Calibri"/>
              </a:defRPr>
            </a:lvl6pPr>
            <a:lvl7pPr marL="2743200" marR="0" lvl="6" indent="0" algn="ctr" rtl="0">
              <a:lnSpc>
                <a:spcPct val="90000"/>
              </a:lnSpc>
              <a:spcBef>
                <a:spcPts val="500"/>
              </a:spcBef>
              <a:spcAft>
                <a:spcPts val="0"/>
              </a:spcAft>
              <a:buClr>
                <a:schemeClr val="dk1"/>
              </a:buClr>
              <a:buSzPts val="1800"/>
              <a:buFont typeface="Arial"/>
              <a:buNone/>
              <a:defRPr sz="1600" b="0" i="0" u="none" strike="noStrike" cap="none">
                <a:solidFill>
                  <a:schemeClr val="dk1"/>
                </a:solidFill>
                <a:latin typeface="Calibri"/>
                <a:ea typeface="Calibri"/>
                <a:cs typeface="Calibri"/>
                <a:sym typeface="Calibri"/>
              </a:defRPr>
            </a:lvl7pPr>
            <a:lvl8pPr marL="3200400" marR="0" lvl="7" indent="0" algn="ctr" rtl="0">
              <a:lnSpc>
                <a:spcPct val="90000"/>
              </a:lnSpc>
              <a:spcBef>
                <a:spcPts val="500"/>
              </a:spcBef>
              <a:spcAft>
                <a:spcPts val="0"/>
              </a:spcAft>
              <a:buClr>
                <a:schemeClr val="dk1"/>
              </a:buClr>
              <a:buSzPts val="1800"/>
              <a:buFont typeface="Arial"/>
              <a:buNone/>
              <a:defRPr sz="1600" b="0" i="0" u="none" strike="noStrike" cap="none">
                <a:solidFill>
                  <a:schemeClr val="dk1"/>
                </a:solidFill>
                <a:latin typeface="Calibri"/>
                <a:ea typeface="Calibri"/>
                <a:cs typeface="Calibri"/>
                <a:sym typeface="Calibri"/>
              </a:defRPr>
            </a:lvl8pPr>
            <a:lvl9pPr marL="3657600" marR="0" lvl="8" indent="0" algn="ctr" rtl="0">
              <a:lnSpc>
                <a:spcPct val="90000"/>
              </a:lnSpc>
              <a:spcBef>
                <a:spcPts val="500"/>
              </a:spcBef>
              <a:spcAft>
                <a:spcPts val="0"/>
              </a:spcAft>
              <a:buClr>
                <a:schemeClr val="dk1"/>
              </a:buClr>
              <a:buSzPts val="1800"/>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28" name="Google Shape;28;p4"/>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9" name="Google Shape;29;p4"/>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0" name="Google Shape;30;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Záhlaví části" type="secHead">
  <p:cSld name="SECTION_HEADER">
    <p:spTree>
      <p:nvGrpSpPr>
        <p:cNvPr id="1" name="Shape 31"/>
        <p:cNvGrpSpPr/>
        <p:nvPr/>
      </p:nvGrpSpPr>
      <p:grpSpPr>
        <a:xfrm>
          <a:off x="0" y="0"/>
          <a:ext cx="0" cy="0"/>
          <a:chOff x="0" y="0"/>
          <a:chExt cx="0" cy="0"/>
        </a:xfrm>
      </p:grpSpPr>
      <p:sp>
        <p:nvSpPr>
          <p:cNvPr id="32" name="Google Shape;32;p5"/>
          <p:cNvSpPr txBox="1">
            <a:spLocks noGrp="1"/>
          </p:cNvSpPr>
          <p:nvPr>
            <p:ph type="title"/>
          </p:nvPr>
        </p:nvSpPr>
        <p:spPr>
          <a:xfrm>
            <a:off x="831850" y="1709738"/>
            <a:ext cx="10515600" cy="2852737"/>
          </a:xfrm>
          <a:prstGeom prst="rect">
            <a:avLst/>
          </a:prstGeom>
          <a:noFill/>
          <a:ln>
            <a:noFill/>
          </a:ln>
        </p:spPr>
        <p:txBody>
          <a:bodyPr spcFirstLastPara="1" wrap="square" lIns="91425" tIns="91425" rIns="91425" bIns="91425" anchor="b" anchorCtr="0"/>
          <a:lstStyle>
            <a:lvl1pPr marL="0" marR="0" lvl="0" indent="0" algn="l" rtl="0">
              <a:lnSpc>
                <a:spcPct val="90000"/>
              </a:lnSpc>
              <a:spcBef>
                <a:spcPts val="0"/>
              </a:spcBef>
              <a:spcAft>
                <a:spcPts val="0"/>
              </a:spcAft>
              <a:buClr>
                <a:schemeClr val="dk1"/>
              </a:buClr>
              <a:buSzPts val="1400"/>
              <a:buFont typeface="Calibri"/>
              <a:buNone/>
              <a:defRPr sz="6000" b="0"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33" name="Google Shape;33;p5"/>
          <p:cNvSpPr txBox="1">
            <a:spLocks noGrp="1"/>
          </p:cNvSpPr>
          <p:nvPr>
            <p:ph type="body" idx="1"/>
          </p:nvPr>
        </p:nvSpPr>
        <p:spPr>
          <a:xfrm>
            <a:off x="831850" y="4589463"/>
            <a:ext cx="10515600" cy="1500187"/>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rgbClr val="888888"/>
              </a:buClr>
              <a:buSzPts val="2800"/>
              <a:buFont typeface="Arial"/>
              <a:buNone/>
              <a:defRPr sz="2400" b="0" i="0" u="none" strike="noStrike" cap="none">
                <a:solidFill>
                  <a:srgbClr val="888888"/>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4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20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8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8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8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8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8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800"/>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34" name="Google Shape;34;p5"/>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5" name="Google Shape;35;p5"/>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6" name="Google Shape;36;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Dva obsahy" type="twoObj">
  <p:cSld name="TWO_OBJECTS">
    <p:spTree>
      <p:nvGrpSpPr>
        <p:cNvPr id="1" name="Shape 37"/>
        <p:cNvGrpSpPr/>
        <p:nvPr/>
      </p:nvGrpSpPr>
      <p:grpSpPr>
        <a:xfrm>
          <a:off x="0" y="0"/>
          <a:ext cx="0" cy="0"/>
          <a:chOff x="0" y="0"/>
          <a:chExt cx="0" cy="0"/>
        </a:xfrm>
      </p:grpSpPr>
      <p:sp>
        <p:nvSpPr>
          <p:cNvPr id="38" name="Google Shape;38;p6"/>
          <p:cNvSpPr txBox="1">
            <a:spLocks noGrp="1"/>
          </p:cNvSpPr>
          <p:nvPr>
            <p:ph type="title"/>
          </p:nvPr>
        </p:nvSpPr>
        <p:spPr>
          <a:xfrm>
            <a:off x="838200" y="365125"/>
            <a:ext cx="10515600" cy="1325563"/>
          </a:xfrm>
          <a:prstGeom prst="rect">
            <a:avLst/>
          </a:prstGeom>
          <a:noFill/>
          <a:ln>
            <a:noFill/>
          </a:ln>
        </p:spPr>
        <p:txBody>
          <a:bodyPr spcFirstLastPara="1" wrap="square" lIns="91425" tIns="91425" rIns="91425" bIns="91425" anchor="ctr" anchorCtr="0"/>
          <a:lstStyle>
            <a:lvl1pPr marL="0" marR="0" lvl="0" indent="0" algn="l" rtl="0">
              <a:lnSpc>
                <a:spcPct val="90000"/>
              </a:lnSpc>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39" name="Google Shape;39;p6"/>
          <p:cNvSpPr txBox="1">
            <a:spLocks noGrp="1"/>
          </p:cNvSpPr>
          <p:nvPr>
            <p:ph type="body" idx="1"/>
          </p:nvPr>
        </p:nvSpPr>
        <p:spPr>
          <a:xfrm>
            <a:off x="838200" y="1825625"/>
            <a:ext cx="5181600" cy="4351338"/>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0" name="Google Shape;40;p6"/>
          <p:cNvSpPr txBox="1">
            <a:spLocks noGrp="1"/>
          </p:cNvSpPr>
          <p:nvPr>
            <p:ph type="body" idx="2"/>
          </p:nvPr>
        </p:nvSpPr>
        <p:spPr>
          <a:xfrm>
            <a:off x="6172200" y="1825625"/>
            <a:ext cx="5181600" cy="4351338"/>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1" name="Google Shape;41;p6"/>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2" name="Google Shape;42;p6"/>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3" name="Google Shape;43;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Porovnání" type="twoTxTwoObj">
  <p:cSld name="TWO_OBJECTS_WITH_TEXT">
    <p:spTree>
      <p:nvGrpSpPr>
        <p:cNvPr id="1" name="Shape 44"/>
        <p:cNvGrpSpPr/>
        <p:nvPr/>
      </p:nvGrpSpPr>
      <p:grpSpPr>
        <a:xfrm>
          <a:off x="0" y="0"/>
          <a:ext cx="0" cy="0"/>
          <a:chOff x="0" y="0"/>
          <a:chExt cx="0" cy="0"/>
        </a:xfrm>
      </p:grpSpPr>
      <p:sp>
        <p:nvSpPr>
          <p:cNvPr id="45" name="Google Shape;45;p7"/>
          <p:cNvSpPr txBox="1">
            <a:spLocks noGrp="1"/>
          </p:cNvSpPr>
          <p:nvPr>
            <p:ph type="title"/>
          </p:nvPr>
        </p:nvSpPr>
        <p:spPr>
          <a:xfrm>
            <a:off x="839788" y="365125"/>
            <a:ext cx="10515600" cy="1325563"/>
          </a:xfrm>
          <a:prstGeom prst="rect">
            <a:avLst/>
          </a:prstGeom>
          <a:noFill/>
          <a:ln>
            <a:noFill/>
          </a:ln>
        </p:spPr>
        <p:txBody>
          <a:bodyPr spcFirstLastPara="1" wrap="square" lIns="91425" tIns="91425" rIns="91425" bIns="91425" anchor="ctr" anchorCtr="0"/>
          <a:lstStyle>
            <a:lvl1pPr marL="0" marR="0" lvl="0" indent="0" algn="l" rtl="0">
              <a:lnSpc>
                <a:spcPct val="90000"/>
              </a:lnSpc>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46" name="Google Shape;46;p7"/>
          <p:cNvSpPr txBox="1">
            <a:spLocks noGrp="1"/>
          </p:cNvSpPr>
          <p:nvPr>
            <p:ph type="body" idx="1"/>
          </p:nvPr>
        </p:nvSpPr>
        <p:spPr>
          <a:xfrm>
            <a:off x="839788" y="1681163"/>
            <a:ext cx="5157787" cy="823912"/>
          </a:xfrm>
          <a:prstGeom prst="rect">
            <a:avLst/>
          </a:prstGeom>
          <a:noFill/>
          <a:ln>
            <a:noFill/>
          </a:ln>
        </p:spPr>
        <p:txBody>
          <a:bodyPr spcFirstLastPara="1" wrap="square" lIns="91425" tIns="91425" rIns="91425" bIns="91425" anchor="b" anchorCtr="0"/>
          <a:lstStyle>
            <a:lvl1pPr marL="457200" marR="0" lvl="0" indent="-228600" algn="l" rtl="0">
              <a:lnSpc>
                <a:spcPct val="90000"/>
              </a:lnSpc>
              <a:spcBef>
                <a:spcPts val="1000"/>
              </a:spcBef>
              <a:spcAft>
                <a:spcPts val="0"/>
              </a:spcAft>
              <a:buClr>
                <a:schemeClr val="dk1"/>
              </a:buClr>
              <a:buSzPts val="28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4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20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8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8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8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8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8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8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7" name="Google Shape;47;p7"/>
          <p:cNvSpPr txBox="1">
            <a:spLocks noGrp="1"/>
          </p:cNvSpPr>
          <p:nvPr>
            <p:ph type="body" idx="2"/>
          </p:nvPr>
        </p:nvSpPr>
        <p:spPr>
          <a:xfrm>
            <a:off x="839788" y="2505075"/>
            <a:ext cx="5157787" cy="3684588"/>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8" name="Google Shape;48;p7"/>
          <p:cNvSpPr txBox="1">
            <a:spLocks noGrp="1"/>
          </p:cNvSpPr>
          <p:nvPr>
            <p:ph type="body" idx="3"/>
          </p:nvPr>
        </p:nvSpPr>
        <p:spPr>
          <a:xfrm>
            <a:off x="6172200" y="1681163"/>
            <a:ext cx="5183188" cy="823912"/>
          </a:xfrm>
          <a:prstGeom prst="rect">
            <a:avLst/>
          </a:prstGeom>
          <a:noFill/>
          <a:ln>
            <a:noFill/>
          </a:ln>
        </p:spPr>
        <p:txBody>
          <a:bodyPr spcFirstLastPara="1" wrap="square" lIns="91425" tIns="91425" rIns="91425" bIns="91425" anchor="b" anchorCtr="0"/>
          <a:lstStyle>
            <a:lvl1pPr marL="457200" marR="0" lvl="0" indent="-228600" algn="l" rtl="0">
              <a:lnSpc>
                <a:spcPct val="90000"/>
              </a:lnSpc>
              <a:spcBef>
                <a:spcPts val="1000"/>
              </a:spcBef>
              <a:spcAft>
                <a:spcPts val="0"/>
              </a:spcAft>
              <a:buClr>
                <a:schemeClr val="dk1"/>
              </a:buClr>
              <a:buSzPts val="28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4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20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8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8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8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8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8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8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9" name="Google Shape;49;p7"/>
          <p:cNvSpPr txBox="1">
            <a:spLocks noGrp="1"/>
          </p:cNvSpPr>
          <p:nvPr>
            <p:ph type="body" idx="4"/>
          </p:nvPr>
        </p:nvSpPr>
        <p:spPr>
          <a:xfrm>
            <a:off x="6172200" y="2505075"/>
            <a:ext cx="5183188" cy="3684588"/>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0" name="Google Shape;50;p7"/>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1" name="Google Shape;51;p7"/>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2" name="Google Shape;52;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ouze nadpis" type="titleOnly">
  <p:cSld name="TITLE_ONLY">
    <p:spTree>
      <p:nvGrpSpPr>
        <p:cNvPr id="1" name="Shape 53"/>
        <p:cNvGrpSpPr/>
        <p:nvPr/>
      </p:nvGrpSpPr>
      <p:grpSpPr>
        <a:xfrm>
          <a:off x="0" y="0"/>
          <a:ext cx="0" cy="0"/>
          <a:chOff x="0" y="0"/>
          <a:chExt cx="0" cy="0"/>
        </a:xfrm>
      </p:grpSpPr>
      <p:sp>
        <p:nvSpPr>
          <p:cNvPr id="54" name="Google Shape;54;p8"/>
          <p:cNvSpPr txBox="1">
            <a:spLocks noGrp="1"/>
          </p:cNvSpPr>
          <p:nvPr>
            <p:ph type="title"/>
          </p:nvPr>
        </p:nvSpPr>
        <p:spPr>
          <a:xfrm>
            <a:off x="838200" y="365125"/>
            <a:ext cx="10515600" cy="1325563"/>
          </a:xfrm>
          <a:prstGeom prst="rect">
            <a:avLst/>
          </a:prstGeom>
          <a:noFill/>
          <a:ln>
            <a:noFill/>
          </a:ln>
        </p:spPr>
        <p:txBody>
          <a:bodyPr spcFirstLastPara="1" wrap="square" lIns="91425" tIns="91425" rIns="91425" bIns="91425" anchor="ctr" anchorCtr="0"/>
          <a:lstStyle>
            <a:lvl1pPr marL="0" marR="0" lvl="0" indent="0" algn="l" rtl="0">
              <a:lnSpc>
                <a:spcPct val="90000"/>
              </a:lnSpc>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55" name="Google Shape;55;p8"/>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6" name="Google Shape;56;p8"/>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7" name="Google Shape;57;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Obsah s titulkem" type="objTx">
  <p:cSld name="OBJECT_WITH_CAPTION_TEXT">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839788" y="457200"/>
            <a:ext cx="3932237" cy="1600200"/>
          </a:xfrm>
          <a:prstGeom prst="rect">
            <a:avLst/>
          </a:prstGeom>
          <a:noFill/>
          <a:ln>
            <a:noFill/>
          </a:ln>
        </p:spPr>
        <p:txBody>
          <a:bodyPr spcFirstLastPara="1" wrap="square" lIns="91425" tIns="91425" rIns="91425" bIns="91425" anchor="b" anchorCtr="0"/>
          <a:lstStyle>
            <a:lvl1pPr marL="0" marR="0" lvl="0" indent="0" algn="l" rtl="0">
              <a:lnSpc>
                <a:spcPct val="90000"/>
              </a:lnSpc>
              <a:spcBef>
                <a:spcPts val="0"/>
              </a:spcBef>
              <a:spcAft>
                <a:spcPts val="0"/>
              </a:spcAft>
              <a:buClr>
                <a:schemeClr val="dk1"/>
              </a:buClr>
              <a:buSzPts val="1400"/>
              <a:buFont typeface="Calibri"/>
              <a:buNone/>
              <a:defRPr sz="3200" b="0"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60" name="Google Shape;60;p9"/>
          <p:cNvSpPr txBox="1">
            <a:spLocks noGrp="1"/>
          </p:cNvSpPr>
          <p:nvPr>
            <p:ph type="body" idx="1"/>
          </p:nvPr>
        </p:nvSpPr>
        <p:spPr>
          <a:xfrm>
            <a:off x="5183188" y="987425"/>
            <a:ext cx="6172200" cy="4873625"/>
          </a:xfrm>
          <a:prstGeom prst="rect">
            <a:avLst/>
          </a:prstGeom>
          <a:noFill/>
          <a:ln>
            <a:noFill/>
          </a:ln>
        </p:spPr>
        <p:txBody>
          <a:bodyPr spcFirstLastPara="1" wrap="square" lIns="91425" tIns="91425" rIns="91425" bIns="91425" anchor="t" anchorCtr="0"/>
          <a:lstStyle>
            <a:lvl1pPr marL="457200" marR="0" lvl="0" indent="-431800" algn="l" rtl="0">
              <a:lnSpc>
                <a:spcPct val="90000"/>
              </a:lnSpc>
              <a:spcBef>
                <a:spcPts val="10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1" name="Google Shape;61;p9"/>
          <p:cNvSpPr txBox="1">
            <a:spLocks noGrp="1"/>
          </p:cNvSpPr>
          <p:nvPr>
            <p:ph type="body" idx="2"/>
          </p:nvPr>
        </p:nvSpPr>
        <p:spPr>
          <a:xfrm>
            <a:off x="839788" y="2057400"/>
            <a:ext cx="3932237" cy="3811588"/>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chemeClr val="dk1"/>
              </a:buClr>
              <a:buSzPts val="2800"/>
              <a:buFont typeface="Arial"/>
              <a:buNone/>
              <a:defRPr sz="16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20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62" name="Google Shape;62;p9"/>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3" name="Google Shape;63;p9"/>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4" name="Google Shape;64;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Obrázek s titulkem" type="picTx">
  <p:cSld name="PICTURE_WITH_CAPTION_TEXT">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839788" y="457200"/>
            <a:ext cx="3932237" cy="1600200"/>
          </a:xfrm>
          <a:prstGeom prst="rect">
            <a:avLst/>
          </a:prstGeom>
          <a:noFill/>
          <a:ln>
            <a:noFill/>
          </a:ln>
        </p:spPr>
        <p:txBody>
          <a:bodyPr spcFirstLastPara="1" wrap="square" lIns="91425" tIns="91425" rIns="91425" bIns="91425" anchor="b" anchorCtr="0"/>
          <a:lstStyle>
            <a:lvl1pPr marL="0" marR="0" lvl="0" indent="0" algn="l" rtl="0">
              <a:lnSpc>
                <a:spcPct val="90000"/>
              </a:lnSpc>
              <a:spcBef>
                <a:spcPts val="0"/>
              </a:spcBef>
              <a:spcAft>
                <a:spcPts val="0"/>
              </a:spcAft>
              <a:buClr>
                <a:schemeClr val="dk1"/>
              </a:buClr>
              <a:buSzPts val="1400"/>
              <a:buFont typeface="Calibri"/>
              <a:buNone/>
              <a:defRPr sz="3200" b="0"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67" name="Google Shape;67;p10"/>
          <p:cNvSpPr>
            <a:spLocks noGrp="1"/>
          </p:cNvSpPr>
          <p:nvPr>
            <p:ph type="pic" idx="2"/>
          </p:nvPr>
        </p:nvSpPr>
        <p:spPr>
          <a:xfrm>
            <a:off x="5183188" y="987425"/>
            <a:ext cx="6172200" cy="4873625"/>
          </a:xfrm>
          <a:prstGeom prst="rect">
            <a:avLst/>
          </a:prstGeom>
          <a:noFill/>
          <a:ln>
            <a:noFill/>
          </a:ln>
        </p:spPr>
        <p:txBody>
          <a:bodyPr spcFirstLastPara="1" wrap="square" lIns="91425" tIns="91425" rIns="91425" bIns="91425" anchor="t" anchorCtr="0"/>
          <a:lstStyle>
            <a:lvl1pPr marL="0" marR="0" lvl="0" indent="0" algn="l" rtl="0">
              <a:lnSpc>
                <a:spcPct val="90000"/>
              </a:lnSpc>
              <a:spcBef>
                <a:spcPts val="1000"/>
              </a:spcBef>
              <a:spcAft>
                <a:spcPts val="0"/>
              </a:spcAft>
              <a:buClr>
                <a:schemeClr val="dk1"/>
              </a:buClr>
              <a:buSzPts val="1400"/>
              <a:buFont typeface="Arial"/>
              <a:buNone/>
              <a:defRPr sz="3200" b="0"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spcAft>
                <a:spcPts val="0"/>
              </a:spcAft>
              <a:buClr>
                <a:schemeClr val="dk1"/>
              </a:buClr>
              <a:buSzPts val="1400"/>
              <a:buFont typeface="Arial"/>
              <a:buNone/>
              <a:defRPr sz="2800" b="0" i="0" u="none" strike="noStrike" cap="none">
                <a:solidFill>
                  <a:schemeClr val="dk1"/>
                </a:solidFill>
                <a:latin typeface="Calibri"/>
                <a:ea typeface="Calibri"/>
                <a:cs typeface="Calibri"/>
                <a:sym typeface="Calibri"/>
              </a:defRPr>
            </a:lvl2pPr>
            <a:lvl3pPr marL="914400" marR="0" lvl="2" indent="0" algn="l" rtl="0">
              <a:lnSpc>
                <a:spcPct val="90000"/>
              </a:lnSpc>
              <a:spcBef>
                <a:spcPts val="500"/>
              </a:spcBef>
              <a:spcAft>
                <a:spcPts val="0"/>
              </a:spcAft>
              <a:buClr>
                <a:schemeClr val="dk1"/>
              </a:buClr>
              <a:buSzPts val="1400"/>
              <a:buFont typeface="Arial"/>
              <a:buNone/>
              <a:defRPr sz="2400" b="0" i="0" u="none" strike="noStrike" cap="none">
                <a:solidFill>
                  <a:schemeClr val="dk1"/>
                </a:solidFill>
                <a:latin typeface="Calibri"/>
                <a:ea typeface="Calibri"/>
                <a:cs typeface="Calibri"/>
                <a:sym typeface="Calibri"/>
              </a:defRPr>
            </a:lvl3pPr>
            <a:lvl4pPr marL="1371600" marR="0" lvl="3" indent="0" algn="l" rtl="0">
              <a:lnSpc>
                <a:spcPct val="90000"/>
              </a:lnSpc>
              <a:spcBef>
                <a:spcPts val="5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4pPr>
            <a:lvl5pPr marL="1828800" marR="0" lvl="4" indent="0" algn="l" rtl="0">
              <a:lnSpc>
                <a:spcPct val="90000"/>
              </a:lnSpc>
              <a:spcBef>
                <a:spcPts val="5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5pPr>
            <a:lvl6pPr marL="2286000" marR="0" lvl="5" indent="0" algn="l" rtl="0">
              <a:lnSpc>
                <a:spcPct val="90000"/>
              </a:lnSpc>
              <a:spcBef>
                <a:spcPts val="5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10"/>
          <p:cNvSpPr txBox="1">
            <a:spLocks noGrp="1"/>
          </p:cNvSpPr>
          <p:nvPr>
            <p:ph type="body" idx="1"/>
          </p:nvPr>
        </p:nvSpPr>
        <p:spPr>
          <a:xfrm>
            <a:off x="839788" y="2057400"/>
            <a:ext cx="3932237" cy="3811588"/>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chemeClr val="dk1"/>
              </a:buClr>
              <a:buSzPts val="2800"/>
              <a:buFont typeface="Arial"/>
              <a:buNone/>
              <a:defRPr sz="16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20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69" name="Google Shape;69;p10"/>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0" name="Google Shape;70;p10"/>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1" name="Google Shape;71;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cs-CZ"/>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91425" rIns="91425" bIns="91425" anchor="ctr" anchorCtr="0"/>
          <a:lstStyle>
            <a:lvl1pPr marL="0" marR="0" lvl="0" indent="0" algn="l" rtl="0">
              <a:lnSpc>
                <a:spcPct val="90000"/>
              </a:lnSpc>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cs-CZ"/>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4.xml"/><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86.xml"/><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87.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88.xml"/><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91.xml"/><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5.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package" Target="../embeddings/Microsoft_Word_Document.docx"/><Relationship Id="rId1" Type="http://schemas.openxmlformats.org/officeDocument/2006/relationships/slideLayout" Target="../slideLayouts/slideLayout2.xml"/><Relationship Id="rId5" Type="http://schemas.openxmlformats.org/officeDocument/2006/relationships/image" Target="../media/image56.svg"/><Relationship Id="rId4" Type="http://schemas.openxmlformats.org/officeDocument/2006/relationships/image" Target="../media/image55.png"/></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3" Type="http://schemas.openxmlformats.org/officeDocument/2006/relationships/hyperlink" Target="http://www.zpmvcr.cz/cz/platci-pojistneho/dluznici.html" TargetMode="External"/><Relationship Id="rId7" Type="http://schemas.openxmlformats.org/officeDocument/2006/relationships/hyperlink" Target="http://www.google.com/" TargetMode="External"/><Relationship Id="rId2" Type="http://schemas.openxmlformats.org/officeDocument/2006/relationships/hyperlink" Target="http://www.vzp.cz/platci/dluznici" TargetMode="External"/><Relationship Id="rId1" Type="http://schemas.openxmlformats.org/officeDocument/2006/relationships/slideLayout" Target="../slideLayouts/slideLayout1.xml"/><Relationship Id="rId6" Type="http://schemas.openxmlformats.org/officeDocument/2006/relationships/hyperlink" Target="https://isir.justice.cz/isir/common/index.do" TargetMode="External"/><Relationship Id="rId5" Type="http://schemas.openxmlformats.org/officeDocument/2006/relationships/hyperlink" Target="http://www.justice.cz/cgi-bin/sqw1250.cgi/upkuk/s_i8.sqw" TargetMode="External"/><Relationship Id="rId4" Type="http://schemas.openxmlformats.org/officeDocument/2006/relationships/hyperlink" Target="http://wwwinfo.mfcr.cz/ares/ares_es.html.cz" TargetMode="External"/></Relationships>
</file>

<file path=ppt/slides/_rels/slide1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98.xml"/><Relationship Id="rId1" Type="http://schemas.openxmlformats.org/officeDocument/2006/relationships/slideLayout" Target="../slideLayouts/slideLayout1.xml"/></Relationships>
</file>

<file path=ppt/slides/_rels/slide13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99.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8" Type="http://schemas.openxmlformats.org/officeDocument/2006/relationships/hyperlink" Target="http://www.drazebnikalendar.cz/" TargetMode="External"/><Relationship Id="rId3" Type="http://schemas.openxmlformats.org/officeDocument/2006/relationships/hyperlink" Target="http://wwwinfo.mfcr.cz/ares/ares.html" TargetMode="External"/><Relationship Id="rId7" Type="http://schemas.openxmlformats.org/officeDocument/2006/relationships/hyperlink" Target="https://isir.justice.cz/isir/common/index.do" TargetMode="External"/><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hyperlink" Target="http://www.bpx.cz/" TargetMode="External"/><Relationship Id="rId5" Type="http://schemas.openxmlformats.org/officeDocument/2006/relationships/hyperlink" Target="http://www.cuzk.cz/" TargetMode="External"/><Relationship Id="rId10" Type="http://schemas.openxmlformats.org/officeDocument/2006/relationships/hyperlink" Target="http://obchodni-rejstrik.podnikani.cz/" TargetMode="External"/><Relationship Id="rId4" Type="http://schemas.openxmlformats.org/officeDocument/2006/relationships/hyperlink" Target="http://portal.justice.cz/Justice2/uvod/uvod.aspx" TargetMode="External"/><Relationship Id="rId9" Type="http://schemas.openxmlformats.org/officeDocument/2006/relationships/hyperlink" Target="https://www.ceecr.cz/"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eservice-po.rejtr.justice.cz/public/odsouzeni;jsessionid=963D4D74B2706A0219936DC2C4E593FE.pocluster1?0" TargetMode="External"/><Relationship Id="rId7" Type="http://schemas.openxmlformats.org/officeDocument/2006/relationships/hyperlink" Target="https://www.creditcheck.cz/" TargetMode="External"/><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hyperlink" Target="https://www.solus.cz/" TargetMode="External"/><Relationship Id="rId5" Type="http://schemas.openxmlformats.org/officeDocument/2006/relationships/hyperlink" Target="http://adisreg.mfcr.cz/adistc/adis/irs/irep_dph/dphInputForm.faces" TargetMode="External"/><Relationship Id="rId4" Type="http://schemas.openxmlformats.org/officeDocument/2006/relationships/hyperlink" Target="http://lustrator.bisnode.cz/index.php?p=lustrace"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www.google.cz/" TargetMode="External"/><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3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32.jpg"/><Relationship Id="rId4" Type="http://schemas.openxmlformats.org/officeDocument/2006/relationships/image" Target="../media/image31.jp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hyperlink" Target="http://www.cnb.cz/cs/faq/vyvoj_repo_historie.txt" TargetMode="Externa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3"/>
          <p:cNvSpPr txBox="1"/>
          <p:nvPr/>
        </p:nvSpPr>
        <p:spPr>
          <a:xfrm>
            <a:off x="1073296" y="234633"/>
            <a:ext cx="10270490" cy="193899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Font typeface="Arial"/>
              <a:buNone/>
            </a:pPr>
            <a:r>
              <a:rPr lang="cs-CZ" sz="6000" b="0" i="0" u="none" strike="noStrike" cap="none" dirty="0">
                <a:solidFill>
                  <a:schemeClr val="dk1"/>
                </a:solidFill>
                <a:latin typeface="Arial"/>
                <a:ea typeface="Arial"/>
                <a:cs typeface="Arial"/>
                <a:sym typeface="Arial"/>
              </a:rPr>
              <a:t>Obce a jejich pohledávky v praxi – 2023</a:t>
            </a:r>
            <a:endParaRPr dirty="0"/>
          </a:p>
        </p:txBody>
      </p:sp>
      <p:sp>
        <p:nvSpPr>
          <p:cNvPr id="89" name="Google Shape;89;p13"/>
          <p:cNvSpPr txBox="1"/>
          <p:nvPr/>
        </p:nvSpPr>
        <p:spPr>
          <a:xfrm>
            <a:off x="225083" y="2574925"/>
            <a:ext cx="11966917" cy="3293209"/>
          </a:xfrm>
          <a:prstGeom prst="rect">
            <a:avLst/>
          </a:prstGeom>
          <a:noFill/>
          <a:ln>
            <a:noFill/>
          </a:ln>
        </p:spPr>
        <p:txBody>
          <a:bodyPr spcFirstLastPara="1" wrap="square" lIns="91425" tIns="45700" rIns="91425" bIns="45700" anchor="t" anchorCtr="0">
            <a:noAutofit/>
          </a:bodyPr>
          <a:lstStyle/>
          <a:p>
            <a:pPr marL="274320" marR="0" lvl="0" indent="-274320" algn="l" rtl="0">
              <a:spcBef>
                <a:spcPts val="0"/>
              </a:spcBef>
              <a:spcAft>
                <a:spcPts val="0"/>
              </a:spcAft>
              <a:buNone/>
            </a:pPr>
            <a:r>
              <a:rPr lang="cs-CZ" sz="4800" b="1" i="0" u="none" strike="noStrike" cap="none">
                <a:solidFill>
                  <a:srgbClr val="FF0000"/>
                </a:solidFill>
                <a:latin typeface="Calibri"/>
                <a:ea typeface="Calibri"/>
                <a:cs typeface="Calibri"/>
                <a:sym typeface="Calibri"/>
              </a:rPr>
              <a:t>Motto: </a:t>
            </a:r>
            <a:endParaRPr/>
          </a:p>
          <a:p>
            <a:pPr marL="274320" marR="0" lvl="0" indent="-274320" algn="l" rtl="0">
              <a:spcBef>
                <a:spcPts val="0"/>
              </a:spcBef>
              <a:spcAft>
                <a:spcPts val="0"/>
              </a:spcAft>
              <a:buNone/>
            </a:pPr>
            <a:r>
              <a:rPr lang="cs-CZ" sz="4800" b="1" i="0" u="none" strike="noStrike" cap="none">
                <a:solidFill>
                  <a:srgbClr val="FF0000"/>
                </a:solidFill>
                <a:latin typeface="Calibri"/>
                <a:ea typeface="Calibri"/>
                <a:cs typeface="Calibri"/>
                <a:sym typeface="Calibri"/>
              </a:rPr>
              <a:t>Vigilantibus iura scripta sunt. </a:t>
            </a:r>
            <a:endParaRPr/>
          </a:p>
          <a:p>
            <a:pPr marL="274320" marR="0" lvl="0" indent="-274320" algn="l" rtl="0">
              <a:spcBef>
                <a:spcPts val="0"/>
              </a:spcBef>
              <a:spcAft>
                <a:spcPts val="0"/>
              </a:spcAft>
              <a:buNone/>
            </a:pPr>
            <a:endParaRPr sz="3600" b="1" i="0" u="none" strike="noStrike" cap="none">
              <a:solidFill>
                <a:srgbClr val="FF0000"/>
              </a:solidFill>
              <a:latin typeface="Calibri"/>
              <a:ea typeface="Calibri"/>
              <a:cs typeface="Calibri"/>
              <a:sym typeface="Calibri"/>
            </a:endParaRPr>
          </a:p>
          <a:p>
            <a:pPr marL="274320" marR="0" lvl="0" indent="-274320" algn="l" rtl="0">
              <a:spcBef>
                <a:spcPts val="0"/>
              </a:spcBef>
              <a:spcAft>
                <a:spcPts val="0"/>
              </a:spcAft>
              <a:buNone/>
            </a:pPr>
            <a:r>
              <a:rPr lang="cs-CZ" sz="3600" b="1" i="0" u="none" strike="noStrike" cap="none">
                <a:solidFill>
                  <a:srgbClr val="FF0000"/>
                </a:solidFill>
                <a:latin typeface="Calibri"/>
                <a:ea typeface="Calibri"/>
                <a:cs typeface="Calibri"/>
                <a:sym typeface="Calibri"/>
              </a:rPr>
              <a:t>„Práva patří bdělým“</a:t>
            </a:r>
            <a:endParaRPr/>
          </a:p>
          <a:p>
            <a:pPr marL="0" marR="0" lvl="0" indent="0" algn="l" rtl="0">
              <a:spcBef>
                <a:spcPts val="0"/>
              </a:spcBef>
              <a:spcAft>
                <a:spcPts val="0"/>
              </a:spcAft>
              <a:buNone/>
            </a:pPr>
            <a:endParaRPr sz="4000" b="1" i="0" u="none" strike="noStrike" cap="none">
              <a:solidFill>
                <a:schemeClr val="dk1"/>
              </a:solidFill>
              <a:latin typeface="Calibri"/>
              <a:ea typeface="Calibri"/>
              <a:cs typeface="Calibri"/>
              <a:sym typeface="Calibri"/>
            </a:endParaRPr>
          </a:p>
        </p:txBody>
      </p:sp>
      <p:pic>
        <p:nvPicPr>
          <p:cNvPr id="90" name="Google Shape;90;p13"/>
          <p:cNvPicPr preferRelativeResize="0"/>
          <p:nvPr/>
        </p:nvPicPr>
        <p:blipFill rotWithShape="1">
          <a:blip r:embed="rId3">
            <a:alphaModFix/>
          </a:blip>
          <a:srcRect/>
          <a:stretch/>
        </p:blipFill>
        <p:spPr>
          <a:xfrm>
            <a:off x="8064817" y="2044228"/>
            <a:ext cx="3828098" cy="382390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B7A7DACD-1A54-48B6-8B98-9909257C60FB}"/>
              </a:ext>
            </a:extLst>
          </p:cNvPr>
          <p:cNvPicPr>
            <a:picLocks noChangeAspect="1"/>
          </p:cNvPicPr>
          <p:nvPr/>
        </p:nvPicPr>
        <p:blipFill>
          <a:blip r:embed="rId2"/>
          <a:stretch>
            <a:fillRect/>
          </a:stretch>
        </p:blipFill>
        <p:spPr>
          <a:xfrm>
            <a:off x="3238500" y="2377440"/>
            <a:ext cx="5715000" cy="3810000"/>
          </a:xfrm>
          <a:prstGeom prst="rect">
            <a:avLst/>
          </a:prstGeom>
        </p:spPr>
      </p:pic>
      <p:sp>
        <p:nvSpPr>
          <p:cNvPr id="5" name="TextovéPole 4">
            <a:extLst>
              <a:ext uri="{FF2B5EF4-FFF2-40B4-BE49-F238E27FC236}">
                <a16:creationId xmlns:a16="http://schemas.microsoft.com/office/drawing/2014/main" id="{08FC0EB3-6E8A-4D28-8829-CBED668FD89B}"/>
              </a:ext>
            </a:extLst>
          </p:cNvPr>
          <p:cNvSpPr txBox="1"/>
          <p:nvPr/>
        </p:nvSpPr>
        <p:spPr>
          <a:xfrm>
            <a:off x="2208557" y="985520"/>
            <a:ext cx="7774885" cy="769441"/>
          </a:xfrm>
          <a:prstGeom prst="rect">
            <a:avLst/>
          </a:prstGeom>
          <a:noFill/>
        </p:spPr>
        <p:txBody>
          <a:bodyPr wrap="none" rtlCol="0">
            <a:spAutoFit/>
          </a:bodyPr>
          <a:lstStyle/>
          <a:p>
            <a:r>
              <a:rPr lang="cs-CZ" sz="4400" dirty="0"/>
              <a:t>SAMOSTATNÁ PŮSOBNOST</a:t>
            </a:r>
          </a:p>
        </p:txBody>
      </p:sp>
    </p:spTree>
    <p:extLst>
      <p:ext uri="{BB962C8B-B14F-4D97-AF65-F5344CB8AC3E}">
        <p14:creationId xmlns:p14="http://schemas.microsoft.com/office/powerpoint/2010/main" val="363935105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sp>
        <p:nvSpPr>
          <p:cNvPr id="548" name="Google Shape;548;p9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Font typeface="Calibri"/>
              <a:buNone/>
            </a:pPr>
            <a:r>
              <a:rPr lang="cs-CZ" sz="4400" b="0" i="0" u="none" strike="noStrike" cap="none">
                <a:solidFill>
                  <a:schemeClr val="dk1"/>
                </a:solidFill>
                <a:latin typeface="Calibri"/>
                <a:ea typeface="Calibri"/>
                <a:cs typeface="Calibri"/>
                <a:sym typeface="Calibri"/>
              </a:rPr>
              <a:t>Zajištění a utvrzení dluhu</a:t>
            </a:r>
            <a:endParaRPr/>
          </a:p>
        </p:txBody>
      </p:sp>
      <p:sp>
        <p:nvSpPr>
          <p:cNvPr id="549" name="Google Shape;549;p94"/>
          <p:cNvSpPr txBox="1">
            <a:spLocks noGrp="1"/>
          </p:cNvSpPr>
          <p:nvPr>
            <p:ph type="body" idx="1"/>
          </p:nvPr>
        </p:nvSpPr>
        <p:spPr>
          <a:xfrm>
            <a:off x="838200" y="1825624"/>
            <a:ext cx="10515600" cy="4956175"/>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chemeClr val="dk1"/>
              </a:buClr>
              <a:buSzPts val="3600"/>
              <a:buFont typeface="Arial"/>
              <a:buChar char="•"/>
            </a:pPr>
            <a:r>
              <a:rPr lang="cs-CZ" sz="3600" b="0" i="0" u="none" strike="noStrike" cap="none">
                <a:solidFill>
                  <a:schemeClr val="dk1"/>
                </a:solidFill>
                <a:latin typeface="Calibri"/>
                <a:ea typeface="Calibri"/>
                <a:cs typeface="Calibri"/>
                <a:sym typeface="Calibri"/>
              </a:rPr>
              <a:t>Rozlišuje se zajištění dluhů (zástavou, ručením, bankovní zárukou, zajišťovacím převodem práva, dohodou o srážkách ze mzdy) a jejich utvrzením (uznání dluhu a sjednání smluvní pokuty).</a:t>
            </a:r>
            <a:endParaRPr/>
          </a:p>
          <a:p>
            <a:pPr marL="228600" marR="0" lvl="0" indent="0" algn="l" rtl="0">
              <a:lnSpc>
                <a:spcPct val="90000"/>
              </a:lnSpc>
              <a:spcBef>
                <a:spcPts val="1000"/>
              </a:spcBef>
              <a:spcAft>
                <a:spcPts val="0"/>
              </a:spcAft>
              <a:buClr>
                <a:schemeClr val="dk1"/>
              </a:buClr>
              <a:buSzPts val="3600"/>
              <a:buFont typeface="Arial"/>
              <a:buNone/>
            </a:pPr>
            <a:endParaRPr sz="3600" b="0" i="0" u="none" strike="noStrike" cap="none">
              <a:solidFill>
                <a:schemeClr val="dk1"/>
              </a:solidFill>
              <a:latin typeface="Calibri"/>
              <a:ea typeface="Calibri"/>
              <a:cs typeface="Calibri"/>
              <a:sym typeface="Calibri"/>
            </a:endParaRPr>
          </a:p>
          <a:p>
            <a:pPr marL="228600" marR="0" lvl="0" indent="-228600" algn="l" rtl="0">
              <a:lnSpc>
                <a:spcPct val="90000"/>
              </a:lnSpc>
              <a:spcBef>
                <a:spcPts val="1000"/>
              </a:spcBef>
              <a:spcAft>
                <a:spcPts val="0"/>
              </a:spcAft>
              <a:buClr>
                <a:schemeClr val="dk1"/>
              </a:buClr>
              <a:buSzPts val="3600"/>
              <a:buFont typeface="Arial"/>
              <a:buChar char="•"/>
            </a:pPr>
            <a:r>
              <a:rPr lang="cs-CZ" sz="3600" b="0" i="0" u="none" strike="noStrike" cap="none">
                <a:solidFill>
                  <a:schemeClr val="dk1"/>
                </a:solidFill>
                <a:latin typeface="Calibri"/>
                <a:ea typeface="Calibri"/>
                <a:cs typeface="Calibri"/>
                <a:sym typeface="Calibri"/>
              </a:rPr>
              <a:t>Uznání dluhu, ani smluvní pokuta totiž hospodářsky nezajišťují pohledávku věřitele, třebaže mu poskytují jiné výhody.</a:t>
            </a:r>
            <a:endParaRPr/>
          </a:p>
          <a:p>
            <a:pPr marL="228600" marR="0" lvl="0" indent="-50800" algn="l" rtl="0">
              <a:lnSpc>
                <a:spcPct val="90000"/>
              </a:lnSpc>
              <a:spcBef>
                <a:spcPts val="1000"/>
              </a:spcBef>
              <a:spcAft>
                <a:spcPts val="0"/>
              </a:spcAft>
              <a:buClr>
                <a:schemeClr val="dk1"/>
              </a:buClr>
              <a:buSzPts val="2800"/>
              <a:buFont typeface="Arial"/>
              <a:buNone/>
            </a:pPr>
            <a:endParaRPr sz="2800" b="0" i="0" u="none" strike="noStrike" cap="none">
              <a:solidFill>
                <a:schemeClr val="dk1"/>
              </a:solidFill>
              <a:latin typeface="Calibri"/>
              <a:ea typeface="Calibri"/>
              <a:cs typeface="Calibri"/>
              <a:sym typeface="Calibri"/>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553"/>
        <p:cNvGrpSpPr/>
        <p:nvPr/>
      </p:nvGrpSpPr>
      <p:grpSpPr>
        <a:xfrm>
          <a:off x="0" y="0"/>
          <a:ext cx="0" cy="0"/>
          <a:chOff x="0" y="0"/>
          <a:chExt cx="0" cy="0"/>
        </a:xfrm>
      </p:grpSpPr>
      <p:sp>
        <p:nvSpPr>
          <p:cNvPr id="554" name="Google Shape;554;p9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Font typeface="Calibri"/>
              <a:buNone/>
            </a:pPr>
            <a:r>
              <a:rPr lang="cs-CZ" sz="4400" b="0" i="0" u="none" strike="noStrike" cap="none">
                <a:solidFill>
                  <a:schemeClr val="dk1"/>
                </a:solidFill>
                <a:latin typeface="Calibri"/>
                <a:ea typeface="Calibri"/>
                <a:cs typeface="Calibri"/>
                <a:sym typeface="Calibri"/>
              </a:rPr>
              <a:t>Předžalobní výzva</a:t>
            </a:r>
            <a:endParaRPr/>
          </a:p>
        </p:txBody>
      </p:sp>
      <p:sp>
        <p:nvSpPr>
          <p:cNvPr id="555" name="Google Shape;555;p95"/>
          <p:cNvSpPr txBox="1">
            <a:spLocks noGrp="1"/>
          </p:cNvSpPr>
          <p:nvPr>
            <p:ph type="body" idx="1"/>
          </p:nvPr>
        </p:nvSpPr>
        <p:spPr>
          <a:xfrm>
            <a:off x="838200" y="1825624"/>
            <a:ext cx="10515600" cy="4213225"/>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chemeClr val="dk1"/>
              </a:buClr>
              <a:buSzPts val="3600"/>
              <a:buFont typeface="Arial"/>
              <a:buChar char="•"/>
            </a:pPr>
            <a:r>
              <a:rPr lang="cs-CZ" sz="3600" b="0" i="0" u="none" strike="noStrike" cap="none">
                <a:solidFill>
                  <a:schemeClr val="dk1"/>
                </a:solidFill>
                <a:latin typeface="Calibri"/>
                <a:ea typeface="Calibri"/>
                <a:cs typeface="Calibri"/>
                <a:sym typeface="Calibri"/>
              </a:rPr>
              <a:t>Písemně a odeslat na adresu bydliště nebo sídla podnikání</a:t>
            </a:r>
            <a:endParaRPr/>
          </a:p>
          <a:p>
            <a:pPr marL="228600" marR="0" lvl="0" indent="-228600" algn="l" rtl="0">
              <a:lnSpc>
                <a:spcPct val="90000"/>
              </a:lnSpc>
              <a:spcBef>
                <a:spcPts val="1000"/>
              </a:spcBef>
              <a:spcAft>
                <a:spcPts val="0"/>
              </a:spcAft>
              <a:buClr>
                <a:schemeClr val="dk1"/>
              </a:buClr>
              <a:buSzPts val="3600"/>
              <a:buFont typeface="Arial"/>
              <a:buChar char="•"/>
            </a:pPr>
            <a:r>
              <a:rPr lang="cs-CZ" sz="3600" b="0" i="0" u="none" strike="noStrike" cap="none">
                <a:solidFill>
                  <a:schemeClr val="dk1"/>
                </a:solidFill>
                <a:latin typeface="Calibri"/>
                <a:ea typeface="Calibri"/>
                <a:cs typeface="Calibri"/>
                <a:sym typeface="Calibri"/>
              </a:rPr>
              <a:t>Výzva k uhrazení dlužného nájemného, služeb a úroků</a:t>
            </a:r>
            <a:endParaRPr/>
          </a:p>
          <a:p>
            <a:pPr marL="228600" marR="0" lvl="0" indent="-228600" algn="l" rtl="0">
              <a:lnSpc>
                <a:spcPct val="90000"/>
              </a:lnSpc>
              <a:spcBef>
                <a:spcPts val="1000"/>
              </a:spcBef>
              <a:spcAft>
                <a:spcPts val="0"/>
              </a:spcAft>
              <a:buClr>
                <a:schemeClr val="dk1"/>
              </a:buClr>
              <a:buSzPts val="3600"/>
              <a:buFont typeface="Arial"/>
              <a:buChar char="•"/>
            </a:pPr>
            <a:r>
              <a:rPr lang="cs-CZ" sz="3600" b="0" i="0" u="none" strike="noStrike" cap="none">
                <a:solidFill>
                  <a:schemeClr val="dk1"/>
                </a:solidFill>
                <a:latin typeface="Calibri"/>
                <a:ea typeface="Calibri"/>
                <a:cs typeface="Calibri"/>
                <a:sym typeface="Calibri"/>
              </a:rPr>
              <a:t>Upozornit na náklady advokátů a exekutorů</a:t>
            </a:r>
            <a:endParaRPr/>
          </a:p>
          <a:p>
            <a:pPr marL="228600" marR="0" lvl="0" indent="-228600" algn="l" rtl="0">
              <a:lnSpc>
                <a:spcPct val="90000"/>
              </a:lnSpc>
              <a:spcBef>
                <a:spcPts val="1000"/>
              </a:spcBef>
              <a:spcAft>
                <a:spcPts val="0"/>
              </a:spcAft>
              <a:buClr>
                <a:schemeClr val="dk1"/>
              </a:buClr>
              <a:buSzPts val="3600"/>
              <a:buFont typeface="Arial"/>
              <a:buChar char="•"/>
            </a:pPr>
            <a:r>
              <a:rPr lang="cs-CZ" sz="3600" b="0" i="0" u="none" strike="noStrike" cap="none">
                <a:solidFill>
                  <a:schemeClr val="dk1"/>
                </a:solidFill>
                <a:latin typeface="Calibri"/>
                <a:ea typeface="Calibri"/>
                <a:cs typeface="Calibri"/>
                <a:sym typeface="Calibri"/>
              </a:rPr>
              <a:t>Při marném vymáhání obrátit se na soud nebo mimosoudně</a:t>
            </a:r>
            <a:endParaRPr/>
          </a:p>
          <a:p>
            <a:pPr marL="228600" marR="0" lvl="0" indent="-228600" algn="l" rtl="0">
              <a:lnSpc>
                <a:spcPct val="90000"/>
              </a:lnSpc>
              <a:spcBef>
                <a:spcPts val="1000"/>
              </a:spcBef>
              <a:spcAft>
                <a:spcPts val="0"/>
              </a:spcAft>
              <a:buClr>
                <a:schemeClr val="dk1"/>
              </a:buClr>
              <a:buSzPts val="3600"/>
              <a:buFont typeface="Arial"/>
              <a:buChar char="•"/>
            </a:pPr>
            <a:r>
              <a:rPr lang="cs-CZ" sz="3600" b="0" i="0" u="none" strike="noStrike" cap="none">
                <a:solidFill>
                  <a:schemeClr val="dk1"/>
                </a:solidFill>
                <a:latin typeface="Calibri"/>
                <a:ea typeface="Calibri"/>
                <a:cs typeface="Calibri"/>
                <a:sym typeface="Calibri"/>
              </a:rPr>
              <a:t>Mimosoudně – pozor na ztrátu jména</a:t>
            </a:r>
            <a:endParaRPr/>
          </a:p>
          <a:p>
            <a:pPr marL="228600" marR="0" lvl="0" indent="-50800" algn="l" rtl="0">
              <a:lnSpc>
                <a:spcPct val="90000"/>
              </a:lnSpc>
              <a:spcBef>
                <a:spcPts val="1000"/>
              </a:spcBef>
              <a:spcAft>
                <a:spcPts val="0"/>
              </a:spcAft>
              <a:buClr>
                <a:schemeClr val="dk1"/>
              </a:buClr>
              <a:buSzPts val="2800"/>
              <a:buFont typeface="Arial"/>
              <a:buNone/>
            </a:pPr>
            <a:endParaRPr sz="2800" b="0" i="0" u="none" strike="noStrike" cap="none">
              <a:solidFill>
                <a:schemeClr val="dk1"/>
              </a:solidFill>
              <a:latin typeface="Calibri"/>
              <a:ea typeface="Calibri"/>
              <a:cs typeface="Calibri"/>
              <a:sym typeface="Calibri"/>
            </a:endParaRPr>
          </a:p>
          <a:p>
            <a:pPr marL="228600" marR="0" lvl="0" indent="-50800" algn="l" rtl="0">
              <a:lnSpc>
                <a:spcPct val="90000"/>
              </a:lnSpc>
              <a:spcBef>
                <a:spcPts val="1000"/>
              </a:spcBef>
              <a:spcAft>
                <a:spcPts val="0"/>
              </a:spcAft>
              <a:buClr>
                <a:schemeClr val="dk1"/>
              </a:buClr>
              <a:buSzPts val="2800"/>
              <a:buFont typeface="Arial"/>
              <a:buNone/>
            </a:pPr>
            <a:endParaRPr sz="2800" b="0" i="0" u="none" strike="noStrike" cap="none">
              <a:solidFill>
                <a:schemeClr val="dk1"/>
              </a:solidFill>
              <a:latin typeface="Calibri"/>
              <a:ea typeface="Calibri"/>
              <a:cs typeface="Calibri"/>
              <a:sym typeface="Calibri"/>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sp>
        <p:nvSpPr>
          <p:cNvPr id="560" name="Google Shape;560;p96"/>
          <p:cNvSpPr/>
          <p:nvPr/>
        </p:nvSpPr>
        <p:spPr>
          <a:xfrm>
            <a:off x="487680" y="304800"/>
            <a:ext cx="11430000" cy="618630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cs-CZ" sz="3600" b="1">
                <a:solidFill>
                  <a:schemeClr val="dk1"/>
                </a:solidFill>
                <a:latin typeface="Calibri"/>
                <a:ea typeface="Calibri"/>
                <a:cs typeface="Calibri"/>
                <a:sym typeface="Calibri"/>
              </a:rPr>
              <a:t>§ 710</a:t>
            </a:r>
            <a:endParaRPr/>
          </a:p>
          <a:p>
            <a:pPr marL="0" marR="0" lvl="0" indent="0" algn="l" rtl="0">
              <a:spcBef>
                <a:spcPts val="0"/>
              </a:spcBef>
              <a:spcAft>
                <a:spcPts val="0"/>
              </a:spcAft>
              <a:buNone/>
            </a:pPr>
            <a:r>
              <a:rPr lang="cs-CZ" sz="3600" b="1">
                <a:solidFill>
                  <a:srgbClr val="FF0000"/>
                </a:solidFill>
                <a:latin typeface="Calibri"/>
                <a:ea typeface="Calibri"/>
                <a:cs typeface="Calibri"/>
                <a:sym typeface="Calibri"/>
              </a:rPr>
              <a:t>Součástí společného jmění jsou dluhy převzaté za trvání manželství,</a:t>
            </a:r>
            <a:r>
              <a:rPr lang="cs-CZ" sz="3600" b="1">
                <a:solidFill>
                  <a:schemeClr val="dk1"/>
                </a:solidFill>
                <a:latin typeface="Calibri"/>
                <a:ea typeface="Calibri"/>
                <a:cs typeface="Calibri"/>
                <a:sym typeface="Calibri"/>
              </a:rPr>
              <a:t> ledaže</a:t>
            </a:r>
            <a:endParaRPr/>
          </a:p>
          <a:p>
            <a:pPr marL="0" marR="0" lvl="0" indent="0" algn="l" rtl="0">
              <a:spcBef>
                <a:spcPts val="0"/>
              </a:spcBef>
              <a:spcAft>
                <a:spcPts val="0"/>
              </a:spcAft>
              <a:buNone/>
            </a:pPr>
            <a:endParaRPr sz="3600" b="1">
              <a:solidFill>
                <a:schemeClr val="dk1"/>
              </a:solidFill>
              <a:latin typeface="Calibri"/>
              <a:ea typeface="Calibri"/>
              <a:cs typeface="Calibri"/>
              <a:sym typeface="Calibri"/>
            </a:endParaRPr>
          </a:p>
          <a:p>
            <a:pPr marL="0" marR="0" lvl="0" indent="0" algn="l" rtl="0">
              <a:spcBef>
                <a:spcPts val="0"/>
              </a:spcBef>
              <a:spcAft>
                <a:spcPts val="0"/>
              </a:spcAft>
              <a:buNone/>
            </a:pPr>
            <a:r>
              <a:rPr lang="cs-CZ" sz="3600" b="1">
                <a:solidFill>
                  <a:schemeClr val="dk1"/>
                </a:solidFill>
                <a:latin typeface="Calibri"/>
                <a:ea typeface="Calibri"/>
                <a:cs typeface="Calibri"/>
                <a:sym typeface="Calibri"/>
              </a:rPr>
              <a:t>a)   se týkají majetku, který náleží výhradně jednomu z manželů, a to v rozsahu, který přesahuje zisk z tohoto majetku, nebo</a:t>
            </a:r>
            <a:endParaRPr/>
          </a:p>
          <a:p>
            <a:pPr marL="0" marR="0" lvl="0" indent="0" algn="l" rtl="0">
              <a:spcBef>
                <a:spcPts val="0"/>
              </a:spcBef>
              <a:spcAft>
                <a:spcPts val="0"/>
              </a:spcAft>
              <a:buNone/>
            </a:pPr>
            <a:endParaRPr sz="3600" b="1">
              <a:solidFill>
                <a:schemeClr val="dk1"/>
              </a:solidFill>
              <a:latin typeface="Calibri"/>
              <a:ea typeface="Calibri"/>
              <a:cs typeface="Calibri"/>
              <a:sym typeface="Calibri"/>
            </a:endParaRPr>
          </a:p>
          <a:p>
            <a:pPr marL="0" marR="0" lvl="0" indent="0" algn="l" rtl="0">
              <a:spcBef>
                <a:spcPts val="0"/>
              </a:spcBef>
              <a:spcAft>
                <a:spcPts val="0"/>
              </a:spcAft>
              <a:buNone/>
            </a:pPr>
            <a:r>
              <a:rPr lang="cs-CZ" sz="3600" b="1">
                <a:solidFill>
                  <a:schemeClr val="dk1"/>
                </a:solidFill>
                <a:latin typeface="Calibri"/>
                <a:ea typeface="Calibri"/>
                <a:cs typeface="Calibri"/>
                <a:sym typeface="Calibri"/>
              </a:rPr>
              <a:t>b)   je převzal jen jeden z manželů bez souhlasu druhého, aniž se přitom jednalo o obstarávání každodenních nebo běžných potřeb rodiny.</a:t>
            </a:r>
            <a:endParaRPr/>
          </a:p>
        </p:txBody>
      </p:sp>
    </p:spTree>
  </p:cSld>
  <p:clrMapOvr>
    <a:masterClrMapping/>
  </p:clrMapOvr>
  <p:transition spd="slow">
    <p:fade thruBlk="1"/>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564"/>
        <p:cNvGrpSpPr/>
        <p:nvPr/>
      </p:nvGrpSpPr>
      <p:grpSpPr>
        <a:xfrm>
          <a:off x="0" y="0"/>
          <a:ext cx="0" cy="0"/>
          <a:chOff x="0" y="0"/>
          <a:chExt cx="0" cy="0"/>
        </a:xfrm>
      </p:grpSpPr>
      <p:sp>
        <p:nvSpPr>
          <p:cNvPr id="565" name="Google Shape;565;p97"/>
          <p:cNvSpPr txBox="1"/>
          <p:nvPr/>
        </p:nvSpPr>
        <p:spPr>
          <a:xfrm>
            <a:off x="5266" y="172996"/>
            <a:ext cx="12186735" cy="5776980"/>
          </a:xfrm>
          <a:prstGeom prst="rect">
            <a:avLst/>
          </a:prstGeom>
          <a:noFill/>
          <a:ln>
            <a:noFill/>
          </a:ln>
        </p:spPr>
        <p:txBody>
          <a:bodyPr spcFirstLastPara="1" wrap="square" lIns="91425" tIns="45700" rIns="91425" bIns="45700" anchor="t" anchorCtr="0">
            <a:noAutofit/>
          </a:bodyPr>
          <a:lstStyle/>
          <a:p>
            <a:pPr marL="457200" marR="0" lvl="1" indent="0" algn="l" rtl="0">
              <a:lnSpc>
                <a:spcPct val="90000"/>
              </a:lnSpc>
              <a:spcBef>
                <a:spcPts val="0"/>
              </a:spcBef>
              <a:spcAft>
                <a:spcPts val="0"/>
              </a:spcAft>
              <a:buClr>
                <a:schemeClr val="dk1"/>
              </a:buClr>
              <a:buFont typeface="Arial"/>
              <a:buNone/>
            </a:pPr>
            <a:r>
              <a:rPr lang="cs-CZ" sz="4000" b="1" i="0" u="none" strike="noStrike" cap="none" dirty="0">
                <a:solidFill>
                  <a:schemeClr val="dk1"/>
                </a:solidFill>
                <a:latin typeface="Calibri"/>
                <a:ea typeface="Calibri"/>
                <a:cs typeface="Calibri"/>
                <a:sym typeface="Calibri"/>
              </a:rPr>
              <a:t>Kvitance pohledávky – pozor</a:t>
            </a:r>
            <a:endParaRPr dirty="0"/>
          </a:p>
          <a:p>
            <a:pPr marL="457200" marR="0" lvl="1" indent="0" algn="l" rtl="0">
              <a:lnSpc>
                <a:spcPct val="90000"/>
              </a:lnSpc>
              <a:spcBef>
                <a:spcPts val="500"/>
              </a:spcBef>
              <a:spcAft>
                <a:spcPts val="0"/>
              </a:spcAft>
              <a:buClr>
                <a:schemeClr val="dk1"/>
              </a:buClr>
              <a:buFont typeface="Arial"/>
              <a:buNone/>
            </a:pPr>
            <a:endParaRPr sz="4000" b="0" i="0" u="none" strike="noStrike" cap="none" dirty="0">
              <a:solidFill>
                <a:schemeClr val="dk1"/>
              </a:solidFill>
              <a:latin typeface="Calibri"/>
              <a:ea typeface="Calibri"/>
              <a:cs typeface="Calibri"/>
              <a:sym typeface="Calibri"/>
            </a:endParaRPr>
          </a:p>
          <a:p>
            <a:pPr marL="685800" marR="0" lvl="1" indent="-228600" algn="l" rtl="0">
              <a:lnSpc>
                <a:spcPct val="90000"/>
              </a:lnSpc>
              <a:spcBef>
                <a:spcPts val="500"/>
              </a:spcBef>
              <a:spcAft>
                <a:spcPts val="0"/>
              </a:spcAft>
              <a:buClr>
                <a:schemeClr val="dk1"/>
              </a:buClr>
              <a:buSzPts val="4000"/>
              <a:buFont typeface="Arial"/>
              <a:buChar char="•"/>
            </a:pPr>
            <a:r>
              <a:rPr lang="cs-CZ" sz="4000" b="0" i="0" u="none" strike="noStrike" cap="none" dirty="0">
                <a:solidFill>
                  <a:schemeClr val="dk1"/>
                </a:solidFill>
                <a:latin typeface="Calibri"/>
                <a:ea typeface="Calibri"/>
                <a:cs typeface="Calibri"/>
                <a:sym typeface="Calibri"/>
              </a:rPr>
              <a:t>OZ podrobněji upravuje rovněž institut kvitance, tj. potvrzení o splnění dluhu, které věřitel vydá dlužníkovi v případě, že o to požádá (§ 1949). </a:t>
            </a:r>
            <a:endParaRPr dirty="0"/>
          </a:p>
          <a:p>
            <a:pPr marL="685800" marR="0" lvl="1" indent="-228600" algn="l" rtl="0">
              <a:lnSpc>
                <a:spcPct val="90000"/>
              </a:lnSpc>
              <a:spcBef>
                <a:spcPts val="500"/>
              </a:spcBef>
              <a:spcAft>
                <a:spcPts val="0"/>
              </a:spcAft>
              <a:buClr>
                <a:schemeClr val="dk1"/>
              </a:buClr>
              <a:buSzPts val="4000"/>
              <a:buFont typeface="Arial"/>
              <a:buChar char="•"/>
            </a:pPr>
            <a:r>
              <a:rPr lang="cs-CZ" sz="4000" b="0" i="0" u="none" strike="noStrike" cap="none" dirty="0">
                <a:solidFill>
                  <a:schemeClr val="dk1"/>
                </a:solidFill>
                <a:latin typeface="Calibri"/>
                <a:ea typeface="Calibri"/>
                <a:cs typeface="Calibri"/>
                <a:sym typeface="Calibri"/>
              </a:rPr>
              <a:t>OZ navíc stanoví, že je-li vydána kvitance na jistinu, má se za to, že bylo splněno také příslušenství pohledávky. </a:t>
            </a:r>
            <a:endParaRPr dirty="0"/>
          </a:p>
          <a:p>
            <a:pPr marL="685800" marR="0" lvl="1" indent="-228600" algn="l" rtl="0">
              <a:lnSpc>
                <a:spcPct val="90000"/>
              </a:lnSpc>
              <a:spcBef>
                <a:spcPts val="500"/>
              </a:spcBef>
              <a:spcAft>
                <a:spcPts val="0"/>
              </a:spcAft>
              <a:buClr>
                <a:schemeClr val="dk1"/>
              </a:buClr>
              <a:buSzPts val="4000"/>
              <a:buFont typeface="Arial"/>
              <a:buChar char="•"/>
            </a:pPr>
            <a:r>
              <a:rPr lang="cs-CZ" sz="4000" b="0" i="0" u="none" strike="noStrike" cap="none" dirty="0" err="1">
                <a:solidFill>
                  <a:schemeClr val="dk1"/>
                </a:solidFill>
                <a:latin typeface="Calibri"/>
                <a:ea typeface="Calibri"/>
                <a:cs typeface="Calibri"/>
                <a:sym typeface="Calibri"/>
              </a:rPr>
              <a:t>Ust</a:t>
            </a:r>
            <a:r>
              <a:rPr lang="cs-CZ" sz="4000" b="0" i="0" u="none" strike="noStrike" cap="none" dirty="0">
                <a:solidFill>
                  <a:schemeClr val="dk1"/>
                </a:solidFill>
                <a:latin typeface="Calibri"/>
                <a:ea typeface="Calibri"/>
                <a:cs typeface="Calibri"/>
                <a:sym typeface="Calibri"/>
              </a:rPr>
              <a:t>. § 1950 zakotvuje také domněnku vyrovnání dříve splatných dluhů, pokud věřitel vydal kvitanci na plnění splatné později.</a:t>
            </a:r>
            <a:endParaRPr dirty="0"/>
          </a:p>
          <a:p>
            <a:pPr marL="685800" marR="0" lvl="1" indent="-76200" algn="l" rtl="0">
              <a:lnSpc>
                <a:spcPct val="90000"/>
              </a:lnSpc>
              <a:spcBef>
                <a:spcPts val="500"/>
              </a:spcBef>
              <a:spcAft>
                <a:spcPts val="0"/>
              </a:spcAft>
              <a:buClr>
                <a:schemeClr val="dk1"/>
              </a:buClr>
              <a:buSzPts val="2400"/>
              <a:buFont typeface="Arial"/>
              <a:buNone/>
            </a:pPr>
            <a:endParaRPr sz="2400" b="0" i="0" u="none" strike="noStrike" cap="none" dirty="0">
              <a:solidFill>
                <a:schemeClr val="dk1"/>
              </a:solidFill>
              <a:latin typeface="Calibri"/>
              <a:ea typeface="Calibri"/>
              <a:cs typeface="Calibri"/>
              <a:sym typeface="Calibri"/>
            </a:endParaRPr>
          </a:p>
          <a:p>
            <a:pPr marL="685800" marR="0" lvl="1" indent="-228600" algn="l" rtl="0">
              <a:lnSpc>
                <a:spcPct val="90000"/>
              </a:lnSpc>
              <a:spcBef>
                <a:spcPts val="500"/>
              </a:spcBef>
              <a:spcAft>
                <a:spcPts val="0"/>
              </a:spcAft>
              <a:buClr>
                <a:schemeClr val="dk1"/>
              </a:buClr>
              <a:buFont typeface="Arial"/>
              <a:buNone/>
            </a:pPr>
            <a:endParaRPr sz="2400" b="0" i="0" u="none" strike="noStrike" cap="none" dirty="0">
              <a:solidFill>
                <a:schemeClr val="dk1"/>
              </a:solidFill>
              <a:latin typeface="Calibri"/>
              <a:ea typeface="Calibri"/>
              <a:cs typeface="Calibri"/>
              <a:sym typeface="Calibri"/>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sp>
        <p:nvSpPr>
          <p:cNvPr id="570" name="Google Shape;570;p98"/>
          <p:cNvSpPr/>
          <p:nvPr/>
        </p:nvSpPr>
        <p:spPr>
          <a:xfrm>
            <a:off x="112542" y="-5417"/>
            <a:ext cx="12079456" cy="686341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cs-CZ" sz="4400">
                <a:solidFill>
                  <a:srgbClr val="FF0000"/>
                </a:solidFill>
                <a:latin typeface="Calibri"/>
                <a:ea typeface="Calibri"/>
                <a:cs typeface="Calibri"/>
                <a:sym typeface="Calibri"/>
              </a:rPr>
              <a:t>Z judikatury - ústavní soud k náhradě nákladů advokáta</a:t>
            </a:r>
            <a:endParaRPr/>
          </a:p>
          <a:p>
            <a:pPr marL="0" marR="0" lvl="0" indent="0" algn="l" rtl="0">
              <a:spcBef>
                <a:spcPts val="0"/>
              </a:spcBef>
              <a:spcAft>
                <a:spcPts val="0"/>
              </a:spcAft>
              <a:buNone/>
            </a:pPr>
            <a:endParaRPr sz="4400">
              <a:solidFill>
                <a:schemeClr val="dk1"/>
              </a:solidFill>
              <a:latin typeface="Calibri"/>
              <a:ea typeface="Calibri"/>
              <a:cs typeface="Calibri"/>
              <a:sym typeface="Calibri"/>
            </a:endParaRPr>
          </a:p>
          <a:p>
            <a:pPr marL="0" marR="0" lvl="0" indent="0" algn="l" rtl="0">
              <a:spcBef>
                <a:spcPts val="0"/>
              </a:spcBef>
              <a:spcAft>
                <a:spcPts val="0"/>
              </a:spcAft>
              <a:buNone/>
            </a:pPr>
            <a:r>
              <a:rPr lang="cs-CZ" sz="4400">
                <a:solidFill>
                  <a:schemeClr val="dk1"/>
                </a:solidFill>
                <a:latin typeface="Calibri"/>
                <a:ea typeface="Calibri"/>
                <a:cs typeface="Calibri"/>
                <a:sym typeface="Calibri"/>
              </a:rPr>
              <a:t>II.ÚS 3855/14</a:t>
            </a:r>
            <a:endParaRPr/>
          </a:p>
          <a:p>
            <a:pPr marL="0" marR="0" lvl="0" indent="0" algn="l" rtl="0">
              <a:spcBef>
                <a:spcPts val="0"/>
              </a:spcBef>
              <a:spcAft>
                <a:spcPts val="0"/>
              </a:spcAft>
              <a:buNone/>
            </a:pPr>
            <a:r>
              <a:rPr lang="cs-CZ" sz="4400">
                <a:solidFill>
                  <a:schemeClr val="dk1"/>
                </a:solidFill>
                <a:latin typeface="Calibri"/>
                <a:ea typeface="Calibri"/>
                <a:cs typeface="Calibri"/>
                <a:sym typeface="Calibri"/>
              </a:rPr>
              <a:t>„</a:t>
            </a:r>
            <a:r>
              <a:rPr lang="cs-CZ" sz="4400">
                <a:solidFill>
                  <a:srgbClr val="FF0000"/>
                </a:solidFill>
                <a:latin typeface="Calibri"/>
                <a:ea typeface="Calibri"/>
                <a:cs typeface="Calibri"/>
                <a:sym typeface="Calibri"/>
              </a:rPr>
              <a:t>Tam, kde je k hájení svých zájmů stát vybaven příslušnými organizačními složkami, není důvod, aby výkon svých práv a povinností z této oblasti přenášel na advokáta; </a:t>
            </a:r>
            <a:r>
              <a:rPr lang="cs-CZ" sz="4400">
                <a:solidFill>
                  <a:schemeClr val="dk1"/>
                </a:solidFill>
                <a:latin typeface="Calibri"/>
                <a:ea typeface="Calibri"/>
                <a:cs typeface="Calibri"/>
                <a:sym typeface="Calibri"/>
              </a:rPr>
              <a:t>pokud však tak učiní, není důvod uznat takto vzniklé náklady řízení jako náklady účelně vynaložené (§ 142 o. s. ř.).“</a:t>
            </a:r>
            <a:endParaRPr/>
          </a:p>
        </p:txBody>
      </p:sp>
    </p:spTree>
  </p:cSld>
  <p:clrMapOvr>
    <a:masterClrMapping/>
  </p:clrMapOvr>
  <p:transition spd="slow">
    <p:fade thruBlk="1"/>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574"/>
        <p:cNvGrpSpPr/>
        <p:nvPr/>
      </p:nvGrpSpPr>
      <p:grpSpPr>
        <a:xfrm>
          <a:off x="0" y="0"/>
          <a:ext cx="0" cy="0"/>
          <a:chOff x="0" y="0"/>
          <a:chExt cx="0" cy="0"/>
        </a:xfrm>
      </p:grpSpPr>
      <p:sp>
        <p:nvSpPr>
          <p:cNvPr id="575" name="Google Shape;575;p99"/>
          <p:cNvSpPr txBox="1">
            <a:spLocks noGrp="1"/>
          </p:cNvSpPr>
          <p:nvPr>
            <p:ph type="title"/>
          </p:nvPr>
        </p:nvSpPr>
        <p:spPr>
          <a:xfrm>
            <a:off x="0" y="1"/>
            <a:ext cx="11353800" cy="938462"/>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Font typeface="Calibri"/>
              <a:buNone/>
            </a:pPr>
            <a:r>
              <a:rPr lang="cs-CZ" sz="4400" b="0" i="0" u="none" strike="noStrike" cap="none">
                <a:solidFill>
                  <a:schemeClr val="dk1"/>
                </a:solidFill>
                <a:latin typeface="Calibri"/>
                <a:ea typeface="Calibri"/>
                <a:cs typeface="Calibri"/>
                <a:sym typeface="Calibri"/>
              </a:rPr>
              <a:t>Rozhodčí doložka</a:t>
            </a:r>
            <a:endParaRPr/>
          </a:p>
        </p:txBody>
      </p:sp>
      <p:sp>
        <p:nvSpPr>
          <p:cNvPr id="576" name="Google Shape;576;p99"/>
          <p:cNvSpPr txBox="1">
            <a:spLocks noGrp="1"/>
          </p:cNvSpPr>
          <p:nvPr>
            <p:ph type="body" idx="1"/>
          </p:nvPr>
        </p:nvSpPr>
        <p:spPr>
          <a:xfrm>
            <a:off x="0" y="938462"/>
            <a:ext cx="12192000" cy="5919537"/>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chemeClr val="dk1"/>
              </a:buClr>
              <a:buSzPts val="4800"/>
              <a:buFont typeface="Arial"/>
              <a:buChar char="•"/>
            </a:pPr>
            <a:r>
              <a:rPr lang="cs-CZ" sz="4800" b="0" i="0" u="none" strike="noStrike" cap="none">
                <a:solidFill>
                  <a:schemeClr val="dk1"/>
                </a:solidFill>
                <a:latin typeface="Calibri"/>
                <a:ea typeface="Calibri"/>
                <a:cs typeface="Calibri"/>
                <a:sym typeface="Calibri"/>
              </a:rPr>
              <a:t>Rozhodčí doložka musí být vždy sjednána zvlášť jako dodatek ke smlouvě spotřebitelské (nejčastěji se jedná právě o nájemní smlouvy k bytům, kupní smlouvy nebo smlouvy o dílo). Spotřebitel musí být náležitě obeznámen o všech aspektech doložky.</a:t>
            </a:r>
            <a:endParaRPr/>
          </a:p>
          <a:p>
            <a:pPr marL="228600" marR="0" lvl="0" indent="-228600" algn="l" rtl="0">
              <a:lnSpc>
                <a:spcPct val="90000"/>
              </a:lnSpc>
              <a:spcBef>
                <a:spcPts val="1000"/>
              </a:spcBef>
              <a:spcAft>
                <a:spcPts val="0"/>
              </a:spcAft>
              <a:buClr>
                <a:schemeClr val="dk1"/>
              </a:buClr>
              <a:buSzPts val="4800"/>
              <a:buFont typeface="Arial"/>
              <a:buChar char="•"/>
            </a:pPr>
            <a:r>
              <a:rPr lang="cs-CZ" sz="4800" b="0" i="0" u="none" strike="noStrike" cap="none">
                <a:solidFill>
                  <a:schemeClr val="dk1"/>
                </a:solidFill>
                <a:latin typeface="Calibri"/>
                <a:ea typeface="Calibri"/>
                <a:cs typeface="Calibri"/>
                <a:sym typeface="Calibri"/>
              </a:rPr>
              <a:t>Lze ji sjednat i u dohody o splátkách – opět samostatně.</a:t>
            </a:r>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580"/>
        <p:cNvGrpSpPr/>
        <p:nvPr/>
      </p:nvGrpSpPr>
      <p:grpSpPr>
        <a:xfrm>
          <a:off x="0" y="0"/>
          <a:ext cx="0" cy="0"/>
          <a:chOff x="0" y="0"/>
          <a:chExt cx="0" cy="0"/>
        </a:xfrm>
      </p:grpSpPr>
      <p:pic>
        <p:nvPicPr>
          <p:cNvPr id="581" name="Google Shape;581;p100"/>
          <p:cNvPicPr preferRelativeResize="0"/>
          <p:nvPr/>
        </p:nvPicPr>
        <p:blipFill rotWithShape="1">
          <a:blip r:embed="rId3">
            <a:alphaModFix/>
          </a:blip>
          <a:srcRect/>
          <a:stretch/>
        </p:blipFill>
        <p:spPr>
          <a:xfrm>
            <a:off x="0" y="3466954"/>
            <a:ext cx="12192000" cy="2438692"/>
          </a:xfrm>
          <a:prstGeom prst="rect">
            <a:avLst/>
          </a:prstGeom>
          <a:noFill/>
          <a:ln>
            <a:noFill/>
          </a:ln>
        </p:spPr>
      </p:pic>
      <p:sp>
        <p:nvSpPr>
          <p:cNvPr id="582" name="Google Shape;582;p100"/>
          <p:cNvSpPr txBox="1"/>
          <p:nvPr/>
        </p:nvSpPr>
        <p:spPr>
          <a:xfrm>
            <a:off x="942975" y="1447800"/>
            <a:ext cx="5188408" cy="120032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cs-CZ" sz="7200">
                <a:solidFill>
                  <a:schemeClr val="dk1"/>
                </a:solidFill>
                <a:latin typeface="Calibri"/>
                <a:ea typeface="Calibri"/>
                <a:cs typeface="Calibri"/>
                <a:sym typeface="Calibri"/>
              </a:rPr>
              <a:t>Exekuční titul</a:t>
            </a:r>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586"/>
        <p:cNvGrpSpPr/>
        <p:nvPr/>
      </p:nvGrpSpPr>
      <p:grpSpPr>
        <a:xfrm>
          <a:off x="0" y="0"/>
          <a:ext cx="0" cy="0"/>
          <a:chOff x="0" y="0"/>
          <a:chExt cx="0" cy="0"/>
        </a:xfrm>
      </p:grpSpPr>
      <p:sp>
        <p:nvSpPr>
          <p:cNvPr id="587" name="Google Shape;587;p101"/>
          <p:cNvSpPr/>
          <p:nvPr/>
        </p:nvSpPr>
        <p:spPr>
          <a:xfrm>
            <a:off x="746975" y="412123"/>
            <a:ext cx="10959921" cy="563231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cs-CZ" sz="4000" b="1">
                <a:solidFill>
                  <a:srgbClr val="FF0000"/>
                </a:solidFill>
                <a:latin typeface="Calibri"/>
                <a:ea typeface="Calibri"/>
                <a:cs typeface="Calibri"/>
                <a:sym typeface="Calibri"/>
              </a:rPr>
              <a:t>Exekutorský řád</a:t>
            </a:r>
            <a:endParaRPr/>
          </a:p>
          <a:p>
            <a:pPr marL="0" marR="0" lvl="0" indent="0" algn="l" rtl="0">
              <a:spcBef>
                <a:spcPts val="0"/>
              </a:spcBef>
              <a:spcAft>
                <a:spcPts val="0"/>
              </a:spcAft>
              <a:buNone/>
            </a:pPr>
            <a:endParaRPr sz="4000">
              <a:solidFill>
                <a:schemeClr val="dk1"/>
              </a:solidFill>
              <a:latin typeface="Calibri"/>
              <a:ea typeface="Calibri"/>
              <a:cs typeface="Calibri"/>
              <a:sym typeface="Calibri"/>
            </a:endParaRPr>
          </a:p>
          <a:p>
            <a:pPr marL="0" marR="0" lvl="0" indent="0" algn="l" rtl="0">
              <a:spcBef>
                <a:spcPts val="0"/>
              </a:spcBef>
              <a:spcAft>
                <a:spcPts val="0"/>
              </a:spcAft>
              <a:buNone/>
            </a:pPr>
            <a:r>
              <a:rPr lang="cs-CZ" sz="4000">
                <a:solidFill>
                  <a:schemeClr val="dk1"/>
                </a:solidFill>
                <a:latin typeface="Calibri"/>
                <a:ea typeface="Calibri"/>
                <a:cs typeface="Calibri"/>
                <a:sym typeface="Calibri"/>
              </a:rPr>
              <a:t>Obecně musí exekutoři postupovat tak, že při exekuci nejprve obstaví bankovní účty a provedou srážky ze mzdy, teprve pokud tato opatření nebudou stačit, lze prodat movité a nemovité věci. Při exekucích prováděných v bydlišti dlužníka bude vždy povinně pořizován videozáznam, dosud byl záznam pořizován pouze tehdy, pokud o to dlužník požádal.</a:t>
            </a:r>
            <a:endParaRPr/>
          </a:p>
        </p:txBody>
      </p:sp>
    </p:spTree>
  </p:cSld>
  <p:clrMapOvr>
    <a:masterClrMapping/>
  </p:clrMapOvr>
  <p:transition spd="slow">
    <p:fade thruBlk="1"/>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591"/>
        <p:cNvGrpSpPr/>
        <p:nvPr/>
      </p:nvGrpSpPr>
      <p:grpSpPr>
        <a:xfrm>
          <a:off x="0" y="0"/>
          <a:ext cx="0" cy="0"/>
          <a:chOff x="0" y="0"/>
          <a:chExt cx="0" cy="0"/>
        </a:xfrm>
      </p:grpSpPr>
      <p:pic>
        <p:nvPicPr>
          <p:cNvPr id="592" name="Google Shape;592;p102"/>
          <p:cNvPicPr preferRelativeResize="0"/>
          <p:nvPr/>
        </p:nvPicPr>
        <p:blipFill rotWithShape="1">
          <a:blip r:embed="rId3">
            <a:alphaModFix/>
          </a:blip>
          <a:srcRect/>
          <a:stretch/>
        </p:blipFill>
        <p:spPr>
          <a:xfrm>
            <a:off x="2667000" y="0"/>
            <a:ext cx="6858000" cy="6858000"/>
          </a:xfrm>
          <a:prstGeom prst="rect">
            <a:avLst/>
          </a:prstGeom>
          <a:noFill/>
          <a:ln>
            <a:noFill/>
          </a:ln>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642"/>
        <p:cNvGrpSpPr/>
        <p:nvPr/>
      </p:nvGrpSpPr>
      <p:grpSpPr>
        <a:xfrm>
          <a:off x="0" y="0"/>
          <a:ext cx="0" cy="0"/>
          <a:chOff x="0" y="0"/>
          <a:chExt cx="0" cy="0"/>
        </a:xfrm>
      </p:grpSpPr>
      <p:pic>
        <p:nvPicPr>
          <p:cNvPr id="643" name="Google Shape;643;p108" descr="preklutivní pohledávky"/>
          <p:cNvPicPr preferRelativeResize="0"/>
          <p:nvPr/>
        </p:nvPicPr>
        <p:blipFill rotWithShape="1">
          <a:blip r:embed="rId3">
            <a:alphaModFix/>
          </a:blip>
          <a:srcRect/>
          <a:stretch/>
        </p:blipFill>
        <p:spPr>
          <a:xfrm>
            <a:off x="1703389" y="0"/>
            <a:ext cx="13166725" cy="9875838"/>
          </a:xfrm>
          <a:prstGeom prst="rect">
            <a:avLst/>
          </a:prstGeom>
          <a:noFill/>
          <a:ln>
            <a:noFill/>
          </a:ln>
        </p:spPr>
      </p:pic>
      <p:sp>
        <p:nvSpPr>
          <p:cNvPr id="644" name="Google Shape;644;p108"/>
          <p:cNvSpPr txBox="1"/>
          <p:nvPr/>
        </p:nvSpPr>
        <p:spPr>
          <a:xfrm>
            <a:off x="1992313" y="981076"/>
            <a:ext cx="4221027" cy="224676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Font typeface="Arial"/>
              <a:buNone/>
            </a:pPr>
            <a:r>
              <a:rPr lang="cs-CZ" sz="2800" b="1">
                <a:solidFill>
                  <a:schemeClr val="dk1"/>
                </a:solidFill>
                <a:latin typeface="Arial"/>
                <a:ea typeface="Arial"/>
                <a:cs typeface="Arial"/>
                <a:sym typeface="Arial"/>
              </a:rPr>
              <a:t>Odpisy pohledávek</a:t>
            </a:r>
            <a:endParaRPr/>
          </a:p>
          <a:p>
            <a:pPr marL="0" marR="0" lvl="0" indent="0" algn="l" rtl="0">
              <a:spcBef>
                <a:spcPts val="0"/>
              </a:spcBef>
              <a:spcAft>
                <a:spcPts val="0"/>
              </a:spcAft>
              <a:buClr>
                <a:schemeClr val="dk1"/>
              </a:buClr>
              <a:buFont typeface="Arial"/>
              <a:buNone/>
            </a:pPr>
            <a:endParaRPr sz="2800" b="1">
              <a:solidFill>
                <a:schemeClr val="dk1"/>
              </a:solidFill>
              <a:latin typeface="Arial"/>
              <a:ea typeface="Arial"/>
              <a:cs typeface="Arial"/>
              <a:sym typeface="Arial"/>
            </a:endParaRPr>
          </a:p>
          <a:p>
            <a:pPr marL="0" marR="0" lvl="0" indent="0" algn="l" rtl="0">
              <a:spcBef>
                <a:spcPts val="0"/>
              </a:spcBef>
              <a:spcAft>
                <a:spcPts val="0"/>
              </a:spcAft>
              <a:buClr>
                <a:schemeClr val="dk1"/>
              </a:buClr>
              <a:buFont typeface="Arial"/>
              <a:buNone/>
            </a:pPr>
            <a:r>
              <a:rPr lang="cs-CZ" sz="2800" b="1">
                <a:solidFill>
                  <a:schemeClr val="dk1"/>
                </a:solidFill>
                <a:latin typeface="Arial"/>
                <a:ea typeface="Arial"/>
                <a:cs typeface="Arial"/>
                <a:sym typeface="Arial"/>
              </a:rPr>
              <a:t>Prekluze pohledávek</a:t>
            </a:r>
            <a:endParaRPr/>
          </a:p>
          <a:p>
            <a:pPr marL="0" marR="0" lvl="0" indent="0" algn="l" rtl="0">
              <a:spcBef>
                <a:spcPts val="0"/>
              </a:spcBef>
              <a:spcAft>
                <a:spcPts val="0"/>
              </a:spcAft>
              <a:buClr>
                <a:schemeClr val="dk1"/>
              </a:buClr>
              <a:buFont typeface="Arial"/>
              <a:buNone/>
            </a:pPr>
            <a:endParaRPr sz="2800" b="1">
              <a:solidFill>
                <a:schemeClr val="dk1"/>
              </a:solidFill>
              <a:latin typeface="Arial"/>
              <a:ea typeface="Arial"/>
              <a:cs typeface="Arial"/>
              <a:sym typeface="Arial"/>
            </a:endParaRPr>
          </a:p>
          <a:p>
            <a:pPr marL="0" marR="0" lvl="0" indent="0" algn="l" rtl="0">
              <a:spcBef>
                <a:spcPts val="0"/>
              </a:spcBef>
              <a:spcAft>
                <a:spcPts val="0"/>
              </a:spcAft>
              <a:buClr>
                <a:schemeClr val="dk1"/>
              </a:buClr>
              <a:buFont typeface="Arial"/>
              <a:buNone/>
            </a:pPr>
            <a:r>
              <a:rPr lang="cs-CZ" sz="2800" b="1">
                <a:solidFill>
                  <a:schemeClr val="dk1"/>
                </a:solidFill>
                <a:latin typeface="Arial"/>
                <a:ea typeface="Arial"/>
                <a:cs typeface="Arial"/>
                <a:sym typeface="Arial"/>
              </a:rPr>
              <a:t>Postoupení pohledávek</a:t>
            </a:r>
            <a:endParaRPr/>
          </a:p>
        </p:txBody>
      </p:sp>
    </p:spTree>
  </p:cSld>
  <p:clrMapOvr>
    <a:masterClrMapping/>
  </p:clrMapOvr>
  <mc:AlternateContent xmlns:mc="http://schemas.openxmlformats.org/markup-compatibility/2006" xmlns:p14="http://schemas.microsoft.com/office/powerpoint/2010/main">
    <mc:Choice Requires="p14">
      <p:transition spd="slow">
        <p14:gallery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ěsta bojují s nájemníky v obecních bytech. Na jižní Moravě dluží 270  milionů - Deník.cz">
            <a:extLst>
              <a:ext uri="{FF2B5EF4-FFF2-40B4-BE49-F238E27FC236}">
                <a16:creationId xmlns:a16="http://schemas.microsoft.com/office/drawing/2014/main" id="{082540F1-BF4F-B793-EF70-8CD7E94F06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06463"/>
            <a:ext cx="12192000" cy="5045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921799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648"/>
        <p:cNvGrpSpPr/>
        <p:nvPr/>
      </p:nvGrpSpPr>
      <p:grpSpPr>
        <a:xfrm>
          <a:off x="0" y="0"/>
          <a:ext cx="0" cy="0"/>
          <a:chOff x="0" y="0"/>
          <a:chExt cx="0" cy="0"/>
        </a:xfrm>
      </p:grpSpPr>
      <p:pic>
        <p:nvPicPr>
          <p:cNvPr id="649" name="Google Shape;649;p109" descr="předávání informací - dělená správa"/>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650" name="Google Shape;650;p109"/>
          <p:cNvSpPr txBox="1"/>
          <p:nvPr/>
        </p:nvSpPr>
        <p:spPr>
          <a:xfrm>
            <a:off x="7464424" y="188913"/>
            <a:ext cx="4324301" cy="2677656"/>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chemeClr val="lt1"/>
              </a:buClr>
              <a:buFont typeface="Arial"/>
              <a:buNone/>
            </a:pPr>
            <a:r>
              <a:rPr lang="cs-CZ" sz="2400" b="1">
                <a:solidFill>
                  <a:schemeClr val="lt1"/>
                </a:solidFill>
                <a:latin typeface="Arial"/>
                <a:ea typeface="Arial"/>
                <a:cs typeface="Arial"/>
                <a:sym typeface="Arial"/>
              </a:rPr>
              <a:t>Předávání pohledávek?</a:t>
            </a:r>
            <a:endParaRPr/>
          </a:p>
          <a:p>
            <a:pPr marL="0" marR="0" lvl="0" indent="0" algn="r" rtl="0">
              <a:spcBef>
                <a:spcPts val="0"/>
              </a:spcBef>
              <a:spcAft>
                <a:spcPts val="0"/>
              </a:spcAft>
              <a:buClr>
                <a:schemeClr val="lt1"/>
              </a:buClr>
              <a:buFont typeface="Arial"/>
              <a:buNone/>
            </a:pPr>
            <a:r>
              <a:rPr lang="cs-CZ" sz="2400" b="1">
                <a:solidFill>
                  <a:schemeClr val="lt1"/>
                </a:solidFill>
                <a:latin typeface="Arial"/>
                <a:ea typeface="Arial"/>
                <a:cs typeface="Arial"/>
                <a:sym typeface="Arial"/>
              </a:rPr>
              <a:t> </a:t>
            </a:r>
            <a:endParaRPr/>
          </a:p>
          <a:p>
            <a:pPr marL="0" marR="0" lvl="0" indent="0" algn="r" rtl="0">
              <a:spcBef>
                <a:spcPts val="0"/>
              </a:spcBef>
              <a:spcAft>
                <a:spcPts val="0"/>
              </a:spcAft>
              <a:buClr>
                <a:schemeClr val="lt1"/>
              </a:buClr>
              <a:buFont typeface="Arial"/>
              <a:buNone/>
            </a:pPr>
            <a:r>
              <a:rPr lang="cs-CZ" sz="2400" b="1">
                <a:solidFill>
                  <a:schemeClr val="lt1"/>
                </a:solidFill>
                <a:latin typeface="Arial"/>
                <a:ea typeface="Arial"/>
                <a:cs typeface="Arial"/>
                <a:sym typeface="Arial"/>
              </a:rPr>
              <a:t>Inkasní agentura</a:t>
            </a:r>
            <a:endParaRPr/>
          </a:p>
          <a:p>
            <a:pPr marL="0" marR="0" lvl="0" indent="0" algn="r" rtl="0">
              <a:spcBef>
                <a:spcPts val="0"/>
              </a:spcBef>
              <a:spcAft>
                <a:spcPts val="0"/>
              </a:spcAft>
              <a:buClr>
                <a:schemeClr val="lt1"/>
              </a:buClr>
              <a:buFont typeface="Arial"/>
              <a:buNone/>
            </a:pPr>
            <a:r>
              <a:rPr lang="cs-CZ" sz="2400" b="1">
                <a:solidFill>
                  <a:schemeClr val="lt1"/>
                </a:solidFill>
                <a:latin typeface="Arial"/>
                <a:ea typeface="Arial"/>
                <a:cs typeface="Arial"/>
                <a:sym typeface="Arial"/>
              </a:rPr>
              <a:t>Advokát</a:t>
            </a:r>
            <a:endParaRPr/>
          </a:p>
          <a:p>
            <a:pPr marL="0" marR="0" lvl="0" indent="0" algn="r" rtl="0">
              <a:spcBef>
                <a:spcPts val="0"/>
              </a:spcBef>
              <a:spcAft>
                <a:spcPts val="0"/>
              </a:spcAft>
              <a:buClr>
                <a:schemeClr val="lt1"/>
              </a:buClr>
              <a:buFont typeface="Arial"/>
              <a:buNone/>
            </a:pPr>
            <a:r>
              <a:rPr lang="cs-CZ" sz="2400" b="1">
                <a:solidFill>
                  <a:schemeClr val="lt1"/>
                </a:solidFill>
                <a:latin typeface="Arial"/>
                <a:ea typeface="Arial"/>
                <a:cs typeface="Arial"/>
                <a:sym typeface="Arial"/>
              </a:rPr>
              <a:t>Exekutor</a:t>
            </a:r>
            <a:endParaRPr/>
          </a:p>
          <a:p>
            <a:pPr marL="0" marR="0" lvl="0" indent="0" algn="r" rtl="0">
              <a:spcBef>
                <a:spcPts val="0"/>
              </a:spcBef>
              <a:spcAft>
                <a:spcPts val="0"/>
              </a:spcAft>
              <a:buClr>
                <a:schemeClr val="lt1"/>
              </a:buClr>
              <a:buFont typeface="Arial"/>
              <a:buNone/>
            </a:pPr>
            <a:r>
              <a:rPr lang="cs-CZ" sz="2400" b="1">
                <a:solidFill>
                  <a:schemeClr val="lt1"/>
                </a:solidFill>
                <a:latin typeface="Arial"/>
                <a:ea typeface="Arial"/>
                <a:cs typeface="Arial"/>
                <a:sym typeface="Arial"/>
              </a:rPr>
              <a:t>Rozhodce</a:t>
            </a:r>
            <a:endParaRPr/>
          </a:p>
          <a:p>
            <a:pPr marL="0" marR="0" lvl="0" indent="0" algn="r" rtl="0">
              <a:spcBef>
                <a:spcPts val="0"/>
              </a:spcBef>
              <a:spcAft>
                <a:spcPts val="0"/>
              </a:spcAft>
              <a:buClr>
                <a:schemeClr val="lt1"/>
              </a:buClr>
              <a:buFont typeface="Arial"/>
              <a:buNone/>
            </a:pPr>
            <a:r>
              <a:rPr lang="cs-CZ" sz="2400" b="1">
                <a:solidFill>
                  <a:schemeClr val="lt1"/>
                </a:solidFill>
                <a:latin typeface="Arial"/>
                <a:ea typeface="Arial"/>
                <a:cs typeface="Arial"/>
                <a:sym typeface="Arial"/>
              </a:rPr>
              <a:t>Soud</a:t>
            </a:r>
            <a:endParaRPr/>
          </a:p>
        </p:txBody>
      </p:sp>
    </p:spTree>
  </p:cSld>
  <p:clrMapOvr>
    <a:masterClrMapping/>
  </p:clrMapOvr>
  <mc:AlternateContent xmlns:mc="http://schemas.openxmlformats.org/markup-compatibility/2006" xmlns:p14="http://schemas.microsoft.com/office/powerpoint/2010/main">
    <mc:Choice Requires="p14">
      <p:transition spd="slow">
        <p14:gallery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sp>
        <p:nvSpPr>
          <p:cNvPr id="655" name="Google Shape;655;p110"/>
          <p:cNvSpPr txBox="1"/>
          <p:nvPr/>
        </p:nvSpPr>
        <p:spPr>
          <a:xfrm>
            <a:off x="457200" y="394692"/>
            <a:ext cx="11384280" cy="6463308"/>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dk1"/>
              </a:buClr>
              <a:buSzPts val="3600"/>
              <a:buFont typeface="Calibri"/>
              <a:buAutoNum type="arabicParenR"/>
            </a:pPr>
            <a:r>
              <a:rPr lang="cs-CZ" sz="3600">
                <a:solidFill>
                  <a:schemeClr val="dk1"/>
                </a:solidFill>
                <a:latin typeface="Calibri"/>
                <a:ea typeface="Calibri"/>
                <a:cs typeface="Calibri"/>
                <a:sym typeface="Calibri"/>
              </a:rPr>
              <a:t> Žádost – pravidla informovanosti</a:t>
            </a:r>
            <a:endParaRPr/>
          </a:p>
          <a:p>
            <a:pPr marL="342900" marR="0" lvl="0" indent="-342900" algn="l" rtl="0">
              <a:spcBef>
                <a:spcPts val="0"/>
              </a:spcBef>
              <a:spcAft>
                <a:spcPts val="0"/>
              </a:spcAft>
              <a:buClr>
                <a:schemeClr val="dk1"/>
              </a:buClr>
              <a:buSzPts val="3600"/>
              <a:buFont typeface="Calibri"/>
              <a:buAutoNum type="arabicParenR"/>
            </a:pPr>
            <a:r>
              <a:rPr lang="cs-CZ" sz="3600">
                <a:solidFill>
                  <a:schemeClr val="dk1"/>
                </a:solidFill>
                <a:latin typeface="Calibri"/>
                <a:ea typeface="Calibri"/>
                <a:cs typeface="Calibri"/>
                <a:sym typeface="Calibri"/>
              </a:rPr>
              <a:t> Kritéria – ohodnocení rizik</a:t>
            </a:r>
            <a:endParaRPr/>
          </a:p>
          <a:p>
            <a:pPr marL="342900" marR="0" lvl="0" indent="-342900" algn="l" rtl="0">
              <a:spcBef>
                <a:spcPts val="0"/>
              </a:spcBef>
              <a:spcAft>
                <a:spcPts val="0"/>
              </a:spcAft>
              <a:buClr>
                <a:schemeClr val="dk1"/>
              </a:buClr>
              <a:buSzPts val="3600"/>
              <a:buFont typeface="Calibri"/>
              <a:buAutoNum type="arabicParenR"/>
            </a:pPr>
            <a:r>
              <a:rPr lang="cs-CZ" sz="3600">
                <a:solidFill>
                  <a:schemeClr val="dk1"/>
                </a:solidFill>
                <a:latin typeface="Calibri"/>
                <a:ea typeface="Calibri"/>
                <a:cs typeface="Calibri"/>
                <a:sym typeface="Calibri"/>
              </a:rPr>
              <a:t> Smluvní ujednání + zajištění = minimalizace rizik</a:t>
            </a:r>
            <a:endParaRPr/>
          </a:p>
          <a:p>
            <a:pPr marL="342900" marR="0" lvl="0" indent="-342900" algn="l" rtl="0">
              <a:spcBef>
                <a:spcPts val="0"/>
              </a:spcBef>
              <a:spcAft>
                <a:spcPts val="0"/>
              </a:spcAft>
              <a:buClr>
                <a:schemeClr val="dk1"/>
              </a:buClr>
              <a:buSzPts val="3600"/>
              <a:buFont typeface="Calibri"/>
              <a:buAutoNum type="arabicParenR"/>
            </a:pPr>
            <a:r>
              <a:rPr lang="cs-CZ" sz="3600">
                <a:solidFill>
                  <a:schemeClr val="dk1"/>
                </a:solidFill>
                <a:latin typeface="Calibri"/>
                <a:ea typeface="Calibri"/>
                <a:cs typeface="Calibri"/>
                <a:sym typeface="Calibri"/>
              </a:rPr>
              <a:t> Aktualizace – např. 1x za rok jako při žádosti</a:t>
            </a:r>
            <a:endParaRPr/>
          </a:p>
          <a:p>
            <a:pPr marL="342900" marR="0" lvl="0" indent="-342900" algn="l" rtl="0">
              <a:spcBef>
                <a:spcPts val="0"/>
              </a:spcBef>
              <a:spcAft>
                <a:spcPts val="0"/>
              </a:spcAft>
              <a:buClr>
                <a:schemeClr val="dk1"/>
              </a:buClr>
              <a:buSzPts val="3600"/>
              <a:buFont typeface="Calibri"/>
              <a:buAutoNum type="arabicParenR"/>
            </a:pPr>
            <a:r>
              <a:rPr lang="cs-CZ" sz="3600">
                <a:solidFill>
                  <a:schemeClr val="dk1"/>
                </a:solidFill>
                <a:latin typeface="Calibri"/>
                <a:ea typeface="Calibri"/>
                <a:cs typeface="Calibri"/>
                <a:sym typeface="Calibri"/>
              </a:rPr>
              <a:t> Nastavení upomínání a hlídání</a:t>
            </a:r>
            <a:endParaRPr/>
          </a:p>
          <a:p>
            <a:pPr marL="342900" marR="0" lvl="0" indent="-342900" algn="l" rtl="0">
              <a:spcBef>
                <a:spcPts val="0"/>
              </a:spcBef>
              <a:spcAft>
                <a:spcPts val="0"/>
              </a:spcAft>
              <a:buClr>
                <a:schemeClr val="dk1"/>
              </a:buClr>
              <a:buSzPts val="3600"/>
              <a:buFont typeface="Calibri"/>
              <a:buAutoNum type="arabicParenR"/>
            </a:pPr>
            <a:r>
              <a:rPr lang="cs-CZ" sz="3600">
                <a:solidFill>
                  <a:schemeClr val="dk1"/>
                </a:solidFill>
                <a:latin typeface="Calibri"/>
                <a:ea typeface="Calibri"/>
                <a:cs typeface="Calibri"/>
                <a:sym typeface="Calibri"/>
              </a:rPr>
              <a:t> Dohody o splátkách – vlastní nebo notář</a:t>
            </a:r>
            <a:endParaRPr/>
          </a:p>
          <a:p>
            <a:pPr marL="342900" marR="0" lvl="0" indent="-342900" algn="l" rtl="0">
              <a:spcBef>
                <a:spcPts val="0"/>
              </a:spcBef>
              <a:spcAft>
                <a:spcPts val="0"/>
              </a:spcAft>
              <a:buClr>
                <a:schemeClr val="dk1"/>
              </a:buClr>
              <a:buSzPts val="3600"/>
              <a:buFont typeface="Calibri"/>
              <a:buAutoNum type="arabicParenR"/>
            </a:pPr>
            <a:r>
              <a:rPr lang="cs-CZ" sz="3600">
                <a:solidFill>
                  <a:schemeClr val="dk1"/>
                </a:solidFill>
                <a:latin typeface="Calibri"/>
                <a:ea typeface="Calibri"/>
                <a:cs typeface="Calibri"/>
                <a:sym typeface="Calibri"/>
              </a:rPr>
              <a:t> Soudní jednání</a:t>
            </a:r>
            <a:endParaRPr/>
          </a:p>
          <a:p>
            <a:pPr marL="342900" marR="0" lvl="0" indent="-342900" algn="l" rtl="0">
              <a:spcBef>
                <a:spcPts val="0"/>
              </a:spcBef>
              <a:spcAft>
                <a:spcPts val="0"/>
              </a:spcAft>
              <a:buClr>
                <a:schemeClr val="dk1"/>
              </a:buClr>
              <a:buSzPts val="3600"/>
              <a:buFont typeface="Calibri"/>
              <a:buAutoNum type="arabicParenR"/>
            </a:pPr>
            <a:r>
              <a:rPr lang="cs-CZ" sz="3600">
                <a:solidFill>
                  <a:schemeClr val="dk1"/>
                </a:solidFill>
                <a:latin typeface="Calibri"/>
                <a:ea typeface="Calibri"/>
                <a:cs typeface="Calibri"/>
                <a:sym typeface="Calibri"/>
              </a:rPr>
              <a:t> Exekuční řízení</a:t>
            </a:r>
            <a:endParaRPr/>
          </a:p>
          <a:p>
            <a:pPr marL="342900" marR="0" lvl="0" indent="-342900" algn="l" rtl="0">
              <a:spcBef>
                <a:spcPts val="0"/>
              </a:spcBef>
              <a:spcAft>
                <a:spcPts val="0"/>
              </a:spcAft>
              <a:buClr>
                <a:schemeClr val="dk1"/>
              </a:buClr>
              <a:buSzPts val="3600"/>
              <a:buFont typeface="Calibri"/>
              <a:buAutoNum type="arabicParenR"/>
            </a:pPr>
            <a:r>
              <a:rPr lang="cs-CZ" sz="3600">
                <a:solidFill>
                  <a:schemeClr val="dk1"/>
                </a:solidFill>
                <a:latin typeface="Calibri"/>
                <a:ea typeface="Calibri"/>
                <a:cs typeface="Calibri"/>
                <a:sym typeface="Calibri"/>
              </a:rPr>
              <a:t> Postup při insolvenci</a:t>
            </a:r>
            <a:endParaRPr/>
          </a:p>
          <a:p>
            <a:pPr marL="342900" marR="0" lvl="0" indent="-342900" algn="l" rtl="0">
              <a:spcBef>
                <a:spcPts val="0"/>
              </a:spcBef>
              <a:spcAft>
                <a:spcPts val="0"/>
              </a:spcAft>
              <a:buClr>
                <a:schemeClr val="dk1"/>
              </a:buClr>
              <a:buSzPts val="3600"/>
              <a:buFont typeface="Calibri"/>
              <a:buAutoNum type="arabicParenR"/>
            </a:pPr>
            <a:r>
              <a:rPr lang="cs-CZ" sz="3600">
                <a:solidFill>
                  <a:schemeClr val="dk1"/>
                </a:solidFill>
                <a:latin typeface="Calibri"/>
                <a:ea typeface="Calibri"/>
                <a:cs typeface="Calibri"/>
                <a:sym typeface="Calibri"/>
              </a:rPr>
              <a:t> Postoupení pohledávky, externí vymáhání</a:t>
            </a:r>
            <a:endParaRPr/>
          </a:p>
          <a:p>
            <a:pPr marL="342900" marR="0" lvl="0" indent="-342900" algn="l" rtl="0">
              <a:spcBef>
                <a:spcPts val="0"/>
              </a:spcBef>
              <a:spcAft>
                <a:spcPts val="0"/>
              </a:spcAft>
              <a:buClr>
                <a:schemeClr val="dk1"/>
              </a:buClr>
              <a:buSzPts val="3600"/>
              <a:buFont typeface="Calibri"/>
              <a:buAutoNum type="arabicParenR"/>
            </a:pPr>
            <a:r>
              <a:rPr lang="cs-CZ" sz="3600">
                <a:solidFill>
                  <a:schemeClr val="dk1"/>
                </a:solidFill>
                <a:latin typeface="Calibri"/>
                <a:ea typeface="Calibri"/>
                <a:cs typeface="Calibri"/>
                <a:sym typeface="Calibri"/>
              </a:rPr>
              <a:t> Odpis Pohledávky</a:t>
            </a:r>
            <a:endParaRPr/>
          </a:p>
          <a:p>
            <a:pPr marL="342900" marR="0" lvl="0" indent="-22860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gallery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B7A7DACD-1A54-48B6-8B98-9909257C60FB}"/>
              </a:ext>
            </a:extLst>
          </p:cNvPr>
          <p:cNvPicPr>
            <a:picLocks noChangeAspect="1"/>
          </p:cNvPicPr>
          <p:nvPr/>
        </p:nvPicPr>
        <p:blipFill>
          <a:blip r:embed="rId2"/>
          <a:stretch>
            <a:fillRect/>
          </a:stretch>
        </p:blipFill>
        <p:spPr>
          <a:xfrm>
            <a:off x="3238500" y="2377440"/>
            <a:ext cx="5715000" cy="3810000"/>
          </a:xfrm>
          <a:prstGeom prst="rect">
            <a:avLst/>
          </a:prstGeom>
        </p:spPr>
      </p:pic>
      <p:sp>
        <p:nvSpPr>
          <p:cNvPr id="5" name="TextovéPole 4">
            <a:extLst>
              <a:ext uri="{FF2B5EF4-FFF2-40B4-BE49-F238E27FC236}">
                <a16:creationId xmlns:a16="http://schemas.microsoft.com/office/drawing/2014/main" id="{08FC0EB3-6E8A-4D28-8829-CBED668FD89B}"/>
              </a:ext>
            </a:extLst>
          </p:cNvPr>
          <p:cNvSpPr txBox="1"/>
          <p:nvPr/>
        </p:nvSpPr>
        <p:spPr>
          <a:xfrm>
            <a:off x="2208557" y="985520"/>
            <a:ext cx="7367723" cy="769441"/>
          </a:xfrm>
          <a:prstGeom prst="rect">
            <a:avLst/>
          </a:prstGeom>
          <a:noFill/>
        </p:spPr>
        <p:txBody>
          <a:bodyPr wrap="none" rtlCol="0">
            <a:spAutoFit/>
          </a:bodyPr>
          <a:lstStyle/>
          <a:p>
            <a:r>
              <a:rPr lang="cs-CZ" sz="4400" dirty="0"/>
              <a:t>PŘENESENÁ PŮSOBNOST</a:t>
            </a:r>
          </a:p>
        </p:txBody>
      </p:sp>
    </p:spTree>
    <p:extLst>
      <p:ext uri="{BB962C8B-B14F-4D97-AF65-F5344CB8AC3E}">
        <p14:creationId xmlns:p14="http://schemas.microsoft.com/office/powerpoint/2010/main" val="42284621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959402" y="418370"/>
            <a:ext cx="8911687" cy="724630"/>
          </a:xfrm>
        </p:spPr>
        <p:txBody>
          <a:bodyPr/>
          <a:lstStyle/>
          <a:p>
            <a:r>
              <a:rPr lang="cs-CZ" dirty="0"/>
              <a:t>Předmět správy daní - §2</a:t>
            </a:r>
          </a:p>
        </p:txBody>
      </p:sp>
      <p:sp>
        <p:nvSpPr>
          <p:cNvPr id="3" name="Zástupný symbol pro obsah 2"/>
          <p:cNvSpPr>
            <a:spLocks noGrp="1"/>
          </p:cNvSpPr>
          <p:nvPr>
            <p:ph idx="1"/>
          </p:nvPr>
        </p:nvSpPr>
        <p:spPr>
          <a:xfrm>
            <a:off x="1325878" y="1424940"/>
            <a:ext cx="10264141" cy="5090160"/>
          </a:xfrm>
        </p:spPr>
        <p:txBody>
          <a:bodyPr>
            <a:normAutofit/>
          </a:bodyPr>
          <a:lstStyle/>
          <a:p>
            <a:r>
              <a:rPr lang="cs-CZ" sz="2400" dirty="0"/>
              <a:t>Předmětem správy daní jsou daně, které jsou příjmem veřejného rozpočtu, nebo snížením příjmu veřejného rozpočtu (dále jen „vratka“).</a:t>
            </a:r>
          </a:p>
          <a:p>
            <a:r>
              <a:rPr lang="cs-CZ" sz="2400" dirty="0"/>
              <a:t>Veřejným rozpočtem se pro účely tohoto zákona rozumí - rozpočet územního samosprávného celku.</a:t>
            </a:r>
          </a:p>
          <a:p>
            <a:r>
              <a:rPr lang="cs-CZ" sz="2400" dirty="0"/>
              <a:t>Daní se pro účely tohoto zákona rozumí:</a:t>
            </a:r>
          </a:p>
          <a:p>
            <a:pPr marL="0" indent="0">
              <a:buNone/>
            </a:pPr>
            <a:r>
              <a:rPr lang="cs-CZ" sz="2400" b="1" dirty="0"/>
              <a:t>a) peněžité plnění, které zákon označuje jako daň, clo nebo poplatek,</a:t>
            </a:r>
          </a:p>
          <a:p>
            <a:pPr marL="0" indent="0">
              <a:buNone/>
            </a:pPr>
            <a:r>
              <a:rPr lang="cs-CZ" sz="2400" b="1" dirty="0"/>
              <a:t>b) peněžité plnění, pokud zákon stanoví, že se při jeho správě postupuje podle tohoto zákona,</a:t>
            </a:r>
          </a:p>
          <a:p>
            <a:pPr marL="0" indent="0">
              <a:buNone/>
            </a:pPr>
            <a:r>
              <a:rPr lang="cs-CZ" sz="2400" b="1" dirty="0"/>
              <a:t>c) peněžité plnění v rámci dělené správy.</a:t>
            </a:r>
          </a:p>
          <a:p>
            <a:pPr marL="0" indent="0">
              <a:buNone/>
            </a:pPr>
            <a:r>
              <a:rPr lang="cs-CZ" sz="2400" dirty="0"/>
              <a:t>Příslušenstvím daně se rozumějí úroky, penále, pokuty a náklady řízení, jsou-li ukládány nebo vznikají-li podle daňového zákona. Úroky, penále a pokuta za opožděné tvrzení daně sledují osud daně.</a:t>
            </a:r>
          </a:p>
          <a:p>
            <a:pPr marL="0" indent="0">
              <a:buNone/>
            </a:pPr>
            <a:endParaRPr lang="cs-CZ" dirty="0"/>
          </a:p>
        </p:txBody>
      </p:sp>
    </p:spTree>
    <p:extLst>
      <p:ext uri="{BB962C8B-B14F-4D97-AF65-F5344CB8AC3E}">
        <p14:creationId xmlns:p14="http://schemas.microsoft.com/office/powerpoint/2010/main" val="330652708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592925" y="624110"/>
            <a:ext cx="8911687" cy="807125"/>
          </a:xfrm>
        </p:spPr>
        <p:txBody>
          <a:bodyPr/>
          <a:lstStyle/>
          <a:p>
            <a:r>
              <a:rPr lang="cs-CZ" dirty="0"/>
              <a:t>§ 5 Postup správce daně</a:t>
            </a:r>
          </a:p>
        </p:txBody>
      </p:sp>
      <p:sp>
        <p:nvSpPr>
          <p:cNvPr id="3" name="Zástupný symbol pro obsah 2"/>
          <p:cNvSpPr>
            <a:spLocks noGrp="1"/>
          </p:cNvSpPr>
          <p:nvPr>
            <p:ph idx="1"/>
          </p:nvPr>
        </p:nvSpPr>
        <p:spPr>
          <a:xfrm>
            <a:off x="1406455" y="1543878"/>
            <a:ext cx="10098157" cy="5327374"/>
          </a:xfrm>
        </p:spPr>
        <p:txBody>
          <a:bodyPr>
            <a:normAutofit/>
          </a:bodyPr>
          <a:lstStyle/>
          <a:p>
            <a:r>
              <a:rPr lang="cs-CZ" sz="2800" dirty="0"/>
              <a:t>Správní uvážení se pak v právních normách objevuje ve dvou formách, které označujeme jako </a:t>
            </a:r>
            <a:r>
              <a:rPr lang="cs-CZ" sz="2800" b="1" dirty="0"/>
              <a:t>„uvážení jednání“</a:t>
            </a:r>
            <a:r>
              <a:rPr lang="cs-CZ" sz="2800" dirty="0"/>
              <a:t> (možnost úvahy o tom, zda daný postup bude použit či nikoliv) nebo </a:t>
            </a:r>
            <a:r>
              <a:rPr lang="cs-CZ" sz="2800" b="1" dirty="0"/>
              <a:t>„uvážení volby“ </a:t>
            </a:r>
            <a:r>
              <a:rPr lang="cs-CZ" sz="2800" dirty="0"/>
              <a:t>(tedy volby jednoho z více možných postupů či řešení). Z hlediska tradičního dělení práva na oblast procesní a oblast hmotněprávní je třeba zmínit, že správní uvážení není zakotvováno pouze pro řešení otázek hmotněprávních, ale též za účelem řešení otázek procesních. Jde však o volnost relativní, neboť musí být vždy v intencích právního řádu (</a:t>
            </a:r>
            <a:r>
              <a:rPr lang="cs-CZ" sz="2800" i="1" dirty="0"/>
              <a:t>Skulová 2003</a:t>
            </a:r>
            <a:r>
              <a:rPr lang="cs-CZ" sz="2800" dirty="0"/>
              <a:t>).</a:t>
            </a:r>
          </a:p>
        </p:txBody>
      </p:sp>
    </p:spTree>
    <p:extLst>
      <p:ext uri="{BB962C8B-B14F-4D97-AF65-F5344CB8AC3E}">
        <p14:creationId xmlns:p14="http://schemas.microsoft.com/office/powerpoint/2010/main" val="347259264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688123" y="342756"/>
            <a:ext cx="8911687" cy="627915"/>
          </a:xfrm>
        </p:spPr>
        <p:txBody>
          <a:bodyPr>
            <a:normAutofit fontScale="90000"/>
          </a:bodyPr>
          <a:lstStyle/>
          <a:p>
            <a:r>
              <a:rPr lang="cs-CZ" b="1" dirty="0"/>
              <a:t>Počítání času § 33</a:t>
            </a:r>
            <a:br>
              <a:rPr lang="cs-CZ" dirty="0"/>
            </a:br>
            <a:endParaRPr lang="cs-CZ" dirty="0"/>
          </a:p>
        </p:txBody>
      </p:sp>
      <p:sp>
        <p:nvSpPr>
          <p:cNvPr id="3" name="Zástupný symbol pro obsah 2"/>
          <p:cNvSpPr>
            <a:spLocks noGrp="1"/>
          </p:cNvSpPr>
          <p:nvPr>
            <p:ph idx="1"/>
          </p:nvPr>
        </p:nvSpPr>
        <p:spPr>
          <a:xfrm>
            <a:off x="1223890" y="1252025"/>
            <a:ext cx="10846190" cy="5605975"/>
          </a:xfrm>
        </p:spPr>
        <p:txBody>
          <a:bodyPr>
            <a:noAutofit/>
          </a:bodyPr>
          <a:lstStyle/>
          <a:p>
            <a:r>
              <a:rPr lang="cs-CZ" sz="2400" dirty="0"/>
              <a:t>(1) Lhůta stanovená podle </a:t>
            </a:r>
            <a:r>
              <a:rPr lang="cs-CZ" sz="2400" b="1" dirty="0"/>
              <a:t>týdnů, měsíců nebo let počíná běžet dnem, který následuje po dni, kdy došlo ke skutečnosti určující počátek běhu lhůty, a končí uplynutím toho dne, který se svým pojmenováním nebo číselným označením shoduje se dnem, kdy započal běh lhůty. </a:t>
            </a:r>
            <a:r>
              <a:rPr lang="cs-CZ" sz="2400" dirty="0"/>
              <a:t>Není-li takový den v měsíci, připadne poslední den lhůty na jeho poslední den.</a:t>
            </a:r>
          </a:p>
          <a:p>
            <a:r>
              <a:rPr lang="cs-CZ" sz="2400" dirty="0"/>
              <a:t>(2) </a:t>
            </a:r>
            <a:r>
              <a:rPr lang="cs-CZ" sz="2400" b="1" dirty="0"/>
              <a:t>Lhůta stanovená podle dní počíná běžet dnem, který následuje po dni, kdy došlo ke skutečnosti určující počátek běhu lhůty.</a:t>
            </a:r>
          </a:p>
          <a:p>
            <a:r>
              <a:rPr lang="cs-CZ" sz="2400" dirty="0"/>
              <a:t>(3) Lhůta stanovená dobou kratší než jeden den se počítá od okamžiku, kdy došlo ke skutečnosti určující počátek běhu lhůty.</a:t>
            </a:r>
          </a:p>
          <a:p>
            <a:r>
              <a:rPr lang="cs-CZ" sz="2400" dirty="0"/>
              <a:t>(4</a:t>
            </a:r>
            <a:r>
              <a:rPr lang="cs-CZ" sz="2400" b="1" dirty="0"/>
              <a:t>) Připadne-li poslední den lhůty na sobotu, neděli nebo svátek, je posledním dnem lhůty nejblíže následující pracovní den; </a:t>
            </a:r>
            <a:r>
              <a:rPr lang="cs-CZ" sz="2400" dirty="0"/>
              <a:t>to neplatí, jde-li o lhůtu kratší než jeden den.</a:t>
            </a:r>
          </a:p>
        </p:txBody>
      </p:sp>
    </p:spTree>
    <p:extLst>
      <p:ext uri="{BB962C8B-B14F-4D97-AF65-F5344CB8AC3E}">
        <p14:creationId xmlns:p14="http://schemas.microsoft.com/office/powerpoint/2010/main" val="403005011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4" descr="zjišťování informací"/>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0075" y="-674688"/>
            <a:ext cx="11436350" cy="879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Text Box 5"/>
          <p:cNvSpPr txBox="1">
            <a:spLocks noChangeArrowheads="1"/>
          </p:cNvSpPr>
          <p:nvPr/>
        </p:nvSpPr>
        <p:spPr bwMode="auto">
          <a:xfrm>
            <a:off x="2566989" y="1052514"/>
            <a:ext cx="3476625"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cs-CZ" altLang="cs-CZ" sz="4000" b="1"/>
              <a:t>Informace</a:t>
            </a:r>
          </a:p>
          <a:p>
            <a:pPr algn="ctr" eaLnBrk="1" hangingPunct="1">
              <a:spcBef>
                <a:spcPct val="0"/>
              </a:spcBef>
              <a:buFontTx/>
              <a:buNone/>
            </a:pPr>
            <a:r>
              <a:rPr lang="cs-CZ" altLang="cs-CZ" sz="4000" b="1"/>
              <a:t>Zkušenosti</a:t>
            </a:r>
          </a:p>
          <a:p>
            <a:pPr algn="ctr" eaLnBrk="1" hangingPunct="1">
              <a:spcBef>
                <a:spcPct val="0"/>
              </a:spcBef>
              <a:buFontTx/>
              <a:buNone/>
            </a:pPr>
            <a:r>
              <a:rPr lang="cs-CZ" altLang="cs-CZ" sz="4000" b="1"/>
              <a:t>D1+D2+D3</a:t>
            </a:r>
          </a:p>
        </p:txBody>
      </p:sp>
    </p:spTree>
    <p:extLst>
      <p:ext uri="{BB962C8B-B14F-4D97-AF65-F5344CB8AC3E}">
        <p14:creationId xmlns:p14="http://schemas.microsoft.com/office/powerpoint/2010/main" val="173707286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334A8DA4-992F-4389-8D2D-26E2AE2027F6}"/>
              </a:ext>
            </a:extLst>
          </p:cNvPr>
          <p:cNvSpPr/>
          <p:nvPr/>
        </p:nvSpPr>
        <p:spPr>
          <a:xfrm>
            <a:off x="1131216" y="499621"/>
            <a:ext cx="10859679" cy="6124754"/>
          </a:xfrm>
          <a:prstGeom prst="rect">
            <a:avLst/>
          </a:prstGeom>
        </p:spPr>
        <p:txBody>
          <a:bodyPr wrap="square">
            <a:spAutoFit/>
          </a:bodyPr>
          <a:lstStyle/>
          <a:p>
            <a:pPr marL="514350" indent="-514350">
              <a:buFont typeface="Arial" panose="020B0604020202020204" pitchFamily="34" charset="0"/>
              <a:buChar char="•"/>
            </a:pPr>
            <a:r>
              <a:rPr lang="cs-CZ" sz="2800" b="1" dirty="0"/>
              <a:t>správce daně může údaje získávat pouze v rozsahu nezbytném pro správu daní,</a:t>
            </a:r>
          </a:p>
          <a:p>
            <a:pPr marL="514350" indent="-514350">
              <a:buAutoNum type="alphaLcParenR"/>
            </a:pPr>
            <a:endParaRPr lang="cs-CZ" sz="2800" b="1" dirty="0"/>
          </a:p>
          <a:p>
            <a:pPr marL="457200" indent="-457200">
              <a:buFont typeface="Arial" panose="020B0604020202020204" pitchFamily="34" charset="0"/>
              <a:buChar char="•"/>
            </a:pPr>
            <a:r>
              <a:rPr lang="cs-CZ" sz="2800" b="1" dirty="0"/>
              <a:t>správce daně si může vyžádat údaje od třetích osob pouze v případě, že je nemůže získat z vlastní evidence nebo od jiných orgánů veřejné moci,</a:t>
            </a:r>
          </a:p>
          <a:p>
            <a:endParaRPr lang="cs-CZ" sz="2800" b="1" dirty="0"/>
          </a:p>
          <a:p>
            <a:pPr marL="457200" indent="-457200">
              <a:buFont typeface="Arial" panose="020B0604020202020204" pitchFamily="34" charset="0"/>
              <a:buChar char="•"/>
            </a:pPr>
            <a:r>
              <a:rPr lang="cs-CZ" sz="2800" b="1" dirty="0"/>
              <a:t>povinnost orgánů veřejné moci a třetích osob poskytnout údaje správci daně se obecně vztahuje pouze na údaje, kterými poskytovatel skutečně disponuje,</a:t>
            </a:r>
          </a:p>
          <a:p>
            <a:endParaRPr lang="cs-CZ" sz="2800" b="1" dirty="0"/>
          </a:p>
          <a:p>
            <a:pPr marL="457200" indent="-457200">
              <a:buFont typeface="Arial" panose="020B0604020202020204" pitchFamily="34" charset="0"/>
              <a:buChar char="•"/>
            </a:pPr>
            <a:r>
              <a:rPr lang="cs-CZ" sz="2800" b="1" dirty="0"/>
              <a:t>při poskytování údajů správci daně je třeba respektovat speciální povinnosti mlčenlivosti, nejsou-li vůči správci daně zvlášť prolomeny. </a:t>
            </a:r>
          </a:p>
        </p:txBody>
      </p:sp>
    </p:spTree>
    <p:extLst>
      <p:ext uri="{BB962C8B-B14F-4D97-AF65-F5344CB8AC3E}">
        <p14:creationId xmlns:p14="http://schemas.microsoft.com/office/powerpoint/2010/main" val="406783907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516835" y="344557"/>
            <a:ext cx="11396869" cy="5632311"/>
          </a:xfrm>
          <a:prstGeom prst="rect">
            <a:avLst/>
          </a:prstGeom>
        </p:spPr>
        <p:txBody>
          <a:bodyPr wrap="square">
            <a:spAutoFit/>
          </a:bodyPr>
          <a:lstStyle/>
          <a:p>
            <a:pPr lvl="0" algn="just">
              <a:spcBef>
                <a:spcPct val="0"/>
              </a:spcBef>
            </a:pPr>
            <a:r>
              <a:rPr lang="cs-CZ" altLang="cs-CZ" sz="3600" b="1" dirty="0">
                <a:solidFill>
                  <a:srgbClr val="FF8400"/>
                </a:solidFill>
              </a:rPr>
              <a:t>§ 57 DŘ</a:t>
            </a:r>
          </a:p>
          <a:p>
            <a:pPr lvl="0" algn="just">
              <a:spcBef>
                <a:spcPct val="0"/>
              </a:spcBef>
            </a:pPr>
            <a:r>
              <a:rPr lang="cs-CZ" altLang="cs-CZ" sz="3600" b="1" dirty="0">
                <a:solidFill>
                  <a:srgbClr val="000000"/>
                </a:solidFill>
              </a:rPr>
              <a:t>(1) Povinnost poskytnout údaje na základě vyžádání správce daně mají orgány veřejné moci a osoby, které</a:t>
            </a:r>
          </a:p>
          <a:p>
            <a:pPr lvl="0" algn="just">
              <a:spcBef>
                <a:spcPct val="0"/>
              </a:spcBef>
            </a:pPr>
            <a:r>
              <a:rPr lang="cs-CZ" altLang="cs-CZ" sz="3600" b="1" dirty="0">
                <a:solidFill>
                  <a:srgbClr val="FF0000"/>
                </a:solidFill>
              </a:rPr>
              <a:t>a) vedou evidenci osob nebo věcí,</a:t>
            </a:r>
          </a:p>
          <a:p>
            <a:pPr lvl="0" algn="just">
              <a:spcBef>
                <a:spcPct val="0"/>
              </a:spcBef>
            </a:pPr>
            <a:r>
              <a:rPr lang="cs-CZ" altLang="cs-CZ" sz="3600" b="1" dirty="0">
                <a:solidFill>
                  <a:srgbClr val="000000"/>
                </a:solidFill>
              </a:rPr>
              <a:t>b) poskytují plnění, které je předmětem daně,</a:t>
            </a:r>
          </a:p>
          <a:p>
            <a:pPr lvl="0" algn="just">
              <a:spcBef>
                <a:spcPct val="0"/>
              </a:spcBef>
            </a:pPr>
            <a:r>
              <a:rPr lang="cs-CZ" altLang="cs-CZ" sz="3600" b="1" dirty="0">
                <a:solidFill>
                  <a:srgbClr val="000000"/>
                </a:solidFill>
              </a:rPr>
              <a:t>c) provádějí řízení v případech, jejichž předmět podléhá daňové povinnosti, nebo</a:t>
            </a:r>
          </a:p>
          <a:p>
            <a:pPr lvl="0" algn="just">
              <a:spcBef>
                <a:spcPct val="0"/>
              </a:spcBef>
            </a:pPr>
            <a:r>
              <a:rPr lang="cs-CZ" altLang="cs-CZ" sz="3600" b="1" dirty="0">
                <a:solidFill>
                  <a:srgbClr val="000000"/>
                </a:solidFill>
              </a:rPr>
              <a:t>d) zpracovávají jiné údaje nezbytné pro správu daní.</a:t>
            </a:r>
          </a:p>
        </p:txBody>
      </p:sp>
    </p:spTree>
    <p:extLst>
      <p:ext uri="{BB962C8B-B14F-4D97-AF65-F5344CB8AC3E}">
        <p14:creationId xmlns:p14="http://schemas.microsoft.com/office/powerpoint/2010/main" val="414978460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516835" y="344557"/>
            <a:ext cx="11396869" cy="5632311"/>
          </a:xfrm>
          <a:prstGeom prst="rect">
            <a:avLst/>
          </a:prstGeom>
        </p:spPr>
        <p:txBody>
          <a:bodyPr wrap="square">
            <a:spAutoFit/>
          </a:bodyPr>
          <a:lstStyle/>
          <a:p>
            <a:pPr lvl="0" algn="just">
              <a:spcBef>
                <a:spcPct val="0"/>
              </a:spcBef>
            </a:pPr>
            <a:r>
              <a:rPr lang="cs-CZ" altLang="cs-CZ" sz="3600" b="1" dirty="0">
                <a:solidFill>
                  <a:srgbClr val="FF8400"/>
                </a:solidFill>
              </a:rPr>
              <a:t>§ 57 DŘ</a:t>
            </a:r>
          </a:p>
          <a:p>
            <a:pPr lvl="0" algn="just">
              <a:spcBef>
                <a:spcPct val="0"/>
              </a:spcBef>
            </a:pPr>
            <a:r>
              <a:rPr lang="cs-CZ" altLang="cs-CZ" sz="3600" b="1" dirty="0">
                <a:solidFill>
                  <a:srgbClr val="000000"/>
                </a:solidFill>
              </a:rPr>
              <a:t>(1) Povinnost poskytnout údaje na základě vyžádání správce daně mají orgány veřejné moci a osoby, které</a:t>
            </a:r>
          </a:p>
          <a:p>
            <a:pPr lvl="0" algn="just">
              <a:spcBef>
                <a:spcPct val="0"/>
              </a:spcBef>
            </a:pPr>
            <a:r>
              <a:rPr lang="cs-CZ" altLang="cs-CZ" sz="3600" b="1" dirty="0"/>
              <a:t>a) vedou evidenci osob nebo věcí,</a:t>
            </a:r>
          </a:p>
          <a:p>
            <a:pPr lvl="0" algn="just">
              <a:spcBef>
                <a:spcPct val="0"/>
              </a:spcBef>
            </a:pPr>
            <a:r>
              <a:rPr lang="cs-CZ" altLang="cs-CZ" sz="3600" b="1" dirty="0">
                <a:solidFill>
                  <a:srgbClr val="FF0000"/>
                </a:solidFill>
              </a:rPr>
              <a:t>b) poskytují plnění, které je předmětem daně,</a:t>
            </a:r>
          </a:p>
          <a:p>
            <a:pPr lvl="0" algn="just">
              <a:spcBef>
                <a:spcPct val="0"/>
              </a:spcBef>
            </a:pPr>
            <a:r>
              <a:rPr lang="cs-CZ" altLang="cs-CZ" sz="3600" b="1" dirty="0">
                <a:solidFill>
                  <a:srgbClr val="000000"/>
                </a:solidFill>
              </a:rPr>
              <a:t>c) provádějí řízení v případech, jejichž předmět podléhá daňové povinnosti, nebo</a:t>
            </a:r>
          </a:p>
          <a:p>
            <a:pPr lvl="0" algn="just">
              <a:spcBef>
                <a:spcPct val="0"/>
              </a:spcBef>
            </a:pPr>
            <a:r>
              <a:rPr lang="cs-CZ" altLang="cs-CZ" sz="3600" b="1" dirty="0">
                <a:solidFill>
                  <a:srgbClr val="000000"/>
                </a:solidFill>
              </a:rPr>
              <a:t>d) zpracovávají jiné údaje nezbytné pro správu daní.</a:t>
            </a:r>
          </a:p>
        </p:txBody>
      </p:sp>
    </p:spTree>
    <p:extLst>
      <p:ext uri="{BB962C8B-B14F-4D97-AF65-F5344CB8AC3E}">
        <p14:creationId xmlns:p14="http://schemas.microsoft.com/office/powerpoint/2010/main" val="426051860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pic>
        <p:nvPicPr>
          <p:cNvPr id="122" name="Google Shape;122;p18"/>
          <p:cNvPicPr preferRelativeResize="0"/>
          <p:nvPr/>
        </p:nvPicPr>
        <p:blipFill rotWithShape="1">
          <a:blip r:embed="rId3">
            <a:alphaModFix/>
          </a:blip>
          <a:srcRect/>
          <a:stretch/>
        </p:blipFill>
        <p:spPr>
          <a:xfrm>
            <a:off x="2873713" y="1877438"/>
            <a:ext cx="6261573" cy="4174382"/>
          </a:xfrm>
          <a:prstGeom prst="rect">
            <a:avLst/>
          </a:prstGeom>
          <a:noFill/>
          <a:ln>
            <a:noFill/>
          </a:ln>
        </p:spPr>
      </p:pic>
      <p:sp>
        <p:nvSpPr>
          <p:cNvPr id="123" name="Google Shape;123;p18"/>
          <p:cNvSpPr txBox="1"/>
          <p:nvPr/>
        </p:nvSpPr>
        <p:spPr>
          <a:xfrm>
            <a:off x="3054300" y="1062259"/>
            <a:ext cx="5900398"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cs-CZ" sz="3600" b="1">
                <a:solidFill>
                  <a:schemeClr val="dk1"/>
                </a:solidFill>
                <a:latin typeface="Calibri"/>
                <a:ea typeface="Calibri"/>
                <a:cs typeface="Calibri"/>
                <a:sym typeface="Calibri"/>
              </a:rPr>
              <a:t>… a kolik vám dluží na nájmu?</a:t>
            </a:r>
            <a:endParaRPr/>
          </a:p>
        </p:txBody>
      </p:sp>
    </p:spTree>
  </p:cSld>
  <p:clrMapOvr>
    <a:masterClrMapping/>
  </p:clrMapOvr>
  <p:transition spd="slow">
    <p:fade thruBlk="1"/>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516835" y="344557"/>
            <a:ext cx="11396869" cy="5632311"/>
          </a:xfrm>
          <a:prstGeom prst="rect">
            <a:avLst/>
          </a:prstGeom>
        </p:spPr>
        <p:txBody>
          <a:bodyPr wrap="square">
            <a:spAutoFit/>
          </a:bodyPr>
          <a:lstStyle/>
          <a:p>
            <a:pPr lvl="0" algn="just">
              <a:spcBef>
                <a:spcPct val="0"/>
              </a:spcBef>
            </a:pPr>
            <a:r>
              <a:rPr lang="cs-CZ" altLang="cs-CZ" sz="3600" b="1" dirty="0">
                <a:solidFill>
                  <a:srgbClr val="FF8400"/>
                </a:solidFill>
              </a:rPr>
              <a:t>§ 57 DŘ</a:t>
            </a:r>
          </a:p>
          <a:p>
            <a:pPr lvl="0" algn="just">
              <a:spcBef>
                <a:spcPct val="0"/>
              </a:spcBef>
            </a:pPr>
            <a:r>
              <a:rPr lang="cs-CZ" altLang="cs-CZ" sz="3600" b="1" dirty="0">
                <a:solidFill>
                  <a:srgbClr val="000000"/>
                </a:solidFill>
              </a:rPr>
              <a:t>(1) Povinnost poskytnout údaje na základě vyžádání správce daně mají orgány veřejné moci a osoby, které</a:t>
            </a:r>
          </a:p>
          <a:p>
            <a:pPr lvl="0" algn="just">
              <a:spcBef>
                <a:spcPct val="0"/>
              </a:spcBef>
            </a:pPr>
            <a:r>
              <a:rPr lang="cs-CZ" altLang="cs-CZ" sz="3600" b="1" dirty="0"/>
              <a:t>a) vedou evidenci osob nebo věcí,</a:t>
            </a:r>
          </a:p>
          <a:p>
            <a:pPr lvl="0" algn="just">
              <a:spcBef>
                <a:spcPct val="0"/>
              </a:spcBef>
            </a:pPr>
            <a:r>
              <a:rPr lang="cs-CZ" altLang="cs-CZ" sz="3600" b="1" dirty="0">
                <a:solidFill>
                  <a:srgbClr val="000000"/>
                </a:solidFill>
              </a:rPr>
              <a:t>b) poskytují plnění, které je předmětem daně,</a:t>
            </a:r>
          </a:p>
          <a:p>
            <a:pPr lvl="0" algn="just">
              <a:spcBef>
                <a:spcPct val="0"/>
              </a:spcBef>
            </a:pPr>
            <a:r>
              <a:rPr lang="cs-CZ" altLang="cs-CZ" sz="3600" b="1" dirty="0">
                <a:solidFill>
                  <a:srgbClr val="000000"/>
                </a:solidFill>
              </a:rPr>
              <a:t>c) </a:t>
            </a:r>
            <a:r>
              <a:rPr lang="cs-CZ" altLang="cs-CZ" sz="3600" b="1" dirty="0">
                <a:solidFill>
                  <a:srgbClr val="FF0000"/>
                </a:solidFill>
              </a:rPr>
              <a:t>provádějí řízení v případech, jejichž předmět podléhá daňové povinnosti, nebo</a:t>
            </a:r>
          </a:p>
          <a:p>
            <a:pPr lvl="0" algn="just">
              <a:spcBef>
                <a:spcPct val="0"/>
              </a:spcBef>
            </a:pPr>
            <a:r>
              <a:rPr lang="cs-CZ" altLang="cs-CZ" sz="3600" b="1" dirty="0">
                <a:solidFill>
                  <a:srgbClr val="000000"/>
                </a:solidFill>
              </a:rPr>
              <a:t>d) zpracovávají jiné údaje nezbytné pro správu daní.</a:t>
            </a:r>
          </a:p>
        </p:txBody>
      </p:sp>
    </p:spTree>
    <p:extLst>
      <p:ext uri="{BB962C8B-B14F-4D97-AF65-F5344CB8AC3E}">
        <p14:creationId xmlns:p14="http://schemas.microsoft.com/office/powerpoint/2010/main" val="160397127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516835" y="344557"/>
            <a:ext cx="11396869" cy="5632311"/>
          </a:xfrm>
          <a:prstGeom prst="rect">
            <a:avLst/>
          </a:prstGeom>
        </p:spPr>
        <p:txBody>
          <a:bodyPr wrap="square">
            <a:spAutoFit/>
          </a:bodyPr>
          <a:lstStyle/>
          <a:p>
            <a:pPr lvl="0" algn="just">
              <a:spcBef>
                <a:spcPct val="0"/>
              </a:spcBef>
            </a:pPr>
            <a:r>
              <a:rPr lang="cs-CZ" altLang="cs-CZ" sz="3600" b="1" dirty="0">
                <a:solidFill>
                  <a:srgbClr val="FF8400"/>
                </a:solidFill>
              </a:rPr>
              <a:t>§ 57 DŘ</a:t>
            </a:r>
          </a:p>
          <a:p>
            <a:pPr lvl="0" algn="just">
              <a:spcBef>
                <a:spcPct val="0"/>
              </a:spcBef>
            </a:pPr>
            <a:r>
              <a:rPr lang="cs-CZ" altLang="cs-CZ" sz="3600" b="1" dirty="0">
                <a:solidFill>
                  <a:srgbClr val="000000"/>
                </a:solidFill>
              </a:rPr>
              <a:t>(1) Povinnost poskytnout údaje na základě vyžádání správce daně mají orgány veřejné moci a osoby, které</a:t>
            </a:r>
          </a:p>
          <a:p>
            <a:pPr lvl="0" algn="just">
              <a:spcBef>
                <a:spcPct val="0"/>
              </a:spcBef>
            </a:pPr>
            <a:r>
              <a:rPr lang="cs-CZ" altLang="cs-CZ" sz="3600" b="1" dirty="0"/>
              <a:t>a) vedou evidenci osob nebo věcí,</a:t>
            </a:r>
          </a:p>
          <a:p>
            <a:pPr lvl="0" algn="just">
              <a:spcBef>
                <a:spcPct val="0"/>
              </a:spcBef>
            </a:pPr>
            <a:r>
              <a:rPr lang="cs-CZ" altLang="cs-CZ" sz="3600" b="1" dirty="0">
                <a:solidFill>
                  <a:srgbClr val="000000"/>
                </a:solidFill>
              </a:rPr>
              <a:t>b) poskytují plnění, které je předmětem daně,</a:t>
            </a:r>
          </a:p>
          <a:p>
            <a:pPr lvl="0" algn="just">
              <a:spcBef>
                <a:spcPct val="0"/>
              </a:spcBef>
            </a:pPr>
            <a:r>
              <a:rPr lang="cs-CZ" altLang="cs-CZ" sz="3600" b="1" dirty="0">
                <a:solidFill>
                  <a:srgbClr val="000000"/>
                </a:solidFill>
              </a:rPr>
              <a:t>c) provádějí řízení v případech, jejichž předmět podléhá daňové povinnosti, nebo</a:t>
            </a:r>
          </a:p>
          <a:p>
            <a:pPr lvl="0" algn="just">
              <a:spcBef>
                <a:spcPct val="0"/>
              </a:spcBef>
            </a:pPr>
            <a:r>
              <a:rPr lang="cs-CZ" altLang="cs-CZ" sz="3600" b="1" dirty="0">
                <a:solidFill>
                  <a:srgbClr val="FF0000"/>
                </a:solidFill>
              </a:rPr>
              <a:t>d) zpracovávají jiné údaje nezbytné pro správu daní.</a:t>
            </a:r>
          </a:p>
        </p:txBody>
      </p:sp>
    </p:spTree>
    <p:extLst>
      <p:ext uri="{BB962C8B-B14F-4D97-AF65-F5344CB8AC3E}">
        <p14:creationId xmlns:p14="http://schemas.microsoft.com/office/powerpoint/2010/main" val="268829615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Obdélník 1"/>
          <p:cNvSpPr>
            <a:spLocks noChangeArrowheads="1"/>
          </p:cNvSpPr>
          <p:nvPr/>
        </p:nvSpPr>
        <p:spPr bwMode="auto">
          <a:xfrm>
            <a:off x="585474" y="0"/>
            <a:ext cx="11251095" cy="7183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b="1" dirty="0">
                <a:solidFill>
                  <a:srgbClr val="08A8F8"/>
                </a:solidFill>
              </a:rPr>
              <a:t>Poskytování informací správci daně</a:t>
            </a:r>
          </a:p>
          <a:p>
            <a:pPr algn="just">
              <a:spcBef>
                <a:spcPct val="0"/>
              </a:spcBef>
              <a:buFontTx/>
              <a:buNone/>
            </a:pPr>
            <a:r>
              <a:rPr lang="cs-CZ" altLang="cs-CZ" b="1" dirty="0">
                <a:solidFill>
                  <a:srgbClr val="FF8400"/>
                </a:solidFill>
              </a:rPr>
              <a:t>§ 57 DŘ</a:t>
            </a:r>
          </a:p>
          <a:p>
            <a:pPr algn="just">
              <a:spcBef>
                <a:spcPct val="0"/>
              </a:spcBef>
              <a:buFontTx/>
              <a:buNone/>
            </a:pPr>
            <a:r>
              <a:rPr lang="cs-CZ" altLang="cs-CZ" b="1" dirty="0">
                <a:solidFill>
                  <a:srgbClr val="000000"/>
                </a:solidFill>
              </a:rPr>
              <a:t>…</a:t>
            </a:r>
          </a:p>
          <a:p>
            <a:pPr algn="just">
              <a:spcBef>
                <a:spcPct val="0"/>
              </a:spcBef>
              <a:buFontTx/>
              <a:buNone/>
            </a:pPr>
            <a:r>
              <a:rPr lang="cs-CZ" altLang="cs-CZ" b="1" dirty="0">
                <a:solidFill>
                  <a:srgbClr val="000000"/>
                </a:solidFill>
              </a:rPr>
              <a:t>(2) Zdravotní pojišťovny jsou povinny na vyžádání správce daně poskytnout údaje, které jsou na základě zákona oprávněny shromažďovat.</a:t>
            </a:r>
          </a:p>
          <a:p>
            <a:pPr algn="just">
              <a:spcBef>
                <a:spcPct val="0"/>
              </a:spcBef>
              <a:buFontTx/>
              <a:buNone/>
            </a:pPr>
            <a:endParaRPr lang="cs-CZ" altLang="cs-CZ" b="1" dirty="0">
              <a:solidFill>
                <a:srgbClr val="000000"/>
              </a:solidFill>
            </a:endParaRPr>
          </a:p>
          <a:p>
            <a:pPr lvl="0" algn="just">
              <a:buSzPts val="3200"/>
            </a:pPr>
            <a:r>
              <a:rPr lang="cs-CZ" b="1" dirty="0"/>
              <a:t>Například VZP ČR zpracovává následující osobní údaje:</a:t>
            </a:r>
          </a:p>
          <a:p>
            <a:pPr lvl="0" algn="just">
              <a:buSzPts val="3200"/>
              <a:buNone/>
            </a:pPr>
            <a:r>
              <a:rPr lang="cs-CZ" b="1" dirty="0"/>
              <a:t>- </a:t>
            </a:r>
            <a:r>
              <a:rPr lang="cs-CZ" b="1" dirty="0">
                <a:solidFill>
                  <a:srgbClr val="FF0000"/>
                </a:solidFill>
              </a:rPr>
              <a:t>adresní a identifikační údaje </a:t>
            </a:r>
            <a:r>
              <a:rPr lang="cs-CZ" b="1" dirty="0"/>
              <a:t>– </a:t>
            </a:r>
            <a:r>
              <a:rPr lang="cs-CZ" b="1" dirty="0">
                <a:solidFill>
                  <a:srgbClr val="FF0000"/>
                </a:solidFill>
              </a:rPr>
              <a:t>jméno, příjmení, datum a místo narození</a:t>
            </a:r>
            <a:r>
              <a:rPr lang="cs-CZ" b="1" dirty="0"/>
              <a:t>, pohlaví, rodinný stav, </a:t>
            </a:r>
            <a:r>
              <a:rPr lang="cs-CZ" b="1" dirty="0">
                <a:solidFill>
                  <a:srgbClr val="FF0000"/>
                </a:solidFill>
              </a:rPr>
              <a:t>rodné číslo</a:t>
            </a:r>
            <a:r>
              <a:rPr lang="cs-CZ" b="1" dirty="0"/>
              <a:t>, číslo pojištěnce, státní příslušnost, </a:t>
            </a:r>
            <a:r>
              <a:rPr lang="cs-CZ" b="1" dirty="0">
                <a:solidFill>
                  <a:srgbClr val="FF0000"/>
                </a:solidFill>
              </a:rPr>
              <a:t>adresa trvalého bydliště</a:t>
            </a:r>
            <a:r>
              <a:rPr lang="cs-CZ" b="1" dirty="0"/>
              <a:t>, </a:t>
            </a:r>
            <a:r>
              <a:rPr lang="cs-CZ" b="1" dirty="0">
                <a:solidFill>
                  <a:srgbClr val="FF0000"/>
                </a:solidFill>
              </a:rPr>
              <a:t>údaje týkající se oprávnění k pobytu v ČR</a:t>
            </a:r>
            <a:r>
              <a:rPr lang="cs-CZ" b="1" dirty="0"/>
              <a:t>, číslo a doba platnosti osobního dokladu, datum a místo úmrtí;</a:t>
            </a:r>
          </a:p>
          <a:p>
            <a:pPr algn="just">
              <a:spcBef>
                <a:spcPct val="0"/>
              </a:spcBef>
              <a:buFontTx/>
              <a:buNone/>
            </a:pPr>
            <a:endParaRPr lang="cs-CZ" altLang="cs-CZ" b="1" dirty="0">
              <a:solidFill>
                <a:srgbClr val="000000"/>
              </a:solidFill>
            </a:endParaRPr>
          </a:p>
        </p:txBody>
      </p:sp>
    </p:spTree>
    <p:extLst>
      <p:ext uri="{BB962C8B-B14F-4D97-AF65-F5344CB8AC3E}">
        <p14:creationId xmlns:p14="http://schemas.microsoft.com/office/powerpoint/2010/main" val="282417989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71"/>
          <p:cNvSpPr/>
          <p:nvPr/>
        </p:nvSpPr>
        <p:spPr>
          <a:xfrm>
            <a:off x="569843" y="549276"/>
            <a:ext cx="11251095" cy="649408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08A8F8"/>
              </a:buClr>
              <a:buSzPts val="3200"/>
              <a:buFont typeface="Arial"/>
              <a:buNone/>
            </a:pPr>
            <a:r>
              <a:rPr lang="cs-CZ" sz="3200" b="1" dirty="0">
                <a:solidFill>
                  <a:srgbClr val="08A8F8"/>
                </a:solidFill>
                <a:latin typeface="Arial"/>
                <a:ea typeface="Arial"/>
                <a:cs typeface="Arial"/>
                <a:sym typeface="Arial"/>
              </a:rPr>
              <a:t>Poskytování informací správci daně</a:t>
            </a:r>
            <a:endParaRPr dirty="0"/>
          </a:p>
          <a:p>
            <a:pPr marL="0" marR="0" lvl="0" indent="0" algn="just" rtl="0">
              <a:spcBef>
                <a:spcPts val="0"/>
              </a:spcBef>
              <a:spcAft>
                <a:spcPts val="0"/>
              </a:spcAft>
              <a:buClr>
                <a:srgbClr val="FF8400"/>
              </a:buClr>
              <a:buSzPts val="3200"/>
              <a:buFont typeface="Arial"/>
              <a:buNone/>
            </a:pPr>
            <a:r>
              <a:rPr lang="cs-CZ" sz="3200" b="1" dirty="0">
                <a:solidFill>
                  <a:srgbClr val="FF8400"/>
                </a:solidFill>
                <a:latin typeface="Arial"/>
                <a:ea typeface="Arial"/>
                <a:cs typeface="Arial"/>
                <a:sym typeface="Arial"/>
              </a:rPr>
              <a:t>§ 57 DŘ</a:t>
            </a:r>
            <a:endParaRPr dirty="0"/>
          </a:p>
          <a:p>
            <a:pPr marL="0" marR="0" lvl="0" indent="0" algn="just" rtl="0">
              <a:spcBef>
                <a:spcPts val="0"/>
              </a:spcBef>
              <a:spcAft>
                <a:spcPts val="0"/>
              </a:spcAft>
              <a:buClr>
                <a:srgbClr val="000000"/>
              </a:buClr>
              <a:buSzPts val="3200"/>
              <a:buFont typeface="Arial"/>
              <a:buNone/>
            </a:pPr>
            <a:r>
              <a:rPr lang="cs-CZ" sz="3200" b="1" dirty="0">
                <a:solidFill>
                  <a:srgbClr val="000000"/>
                </a:solidFill>
                <a:latin typeface="Arial"/>
                <a:ea typeface="Arial"/>
                <a:cs typeface="Arial"/>
                <a:sym typeface="Arial"/>
              </a:rPr>
              <a:t>…</a:t>
            </a:r>
            <a:endParaRPr dirty="0"/>
          </a:p>
          <a:p>
            <a:pPr lvl="0" algn="just">
              <a:buSzPts val="3200"/>
            </a:pPr>
            <a:r>
              <a:rPr lang="cs-CZ" sz="3200" b="1" dirty="0">
                <a:solidFill>
                  <a:srgbClr val="000000"/>
                </a:solidFill>
                <a:latin typeface="Arial"/>
                <a:ea typeface="Arial"/>
                <a:cs typeface="Arial"/>
                <a:sym typeface="Arial"/>
              </a:rPr>
              <a:t>3) </a:t>
            </a:r>
            <a:r>
              <a:rPr lang="cs-CZ" sz="3200" b="1" dirty="0">
                <a:solidFill>
                  <a:srgbClr val="FF0000"/>
                </a:solidFill>
              </a:rPr>
              <a:t>Banky, spořitelní a úvěrní družstva, platební instituce, poskytovatelé platebních služeb malého rozsahu, instituce elektronických peněz a vydavatelé elektronických peněz malého rozsahu (dále jen „poskytovatel platebních služeb“) jsou povinni na vyžádání správce daně poskytnout údaje o:</a:t>
            </a:r>
          </a:p>
          <a:p>
            <a:pPr lvl="0" algn="just">
              <a:buSzPts val="3200"/>
            </a:pPr>
            <a:endParaRPr lang="cs-CZ" sz="3200" b="1" dirty="0">
              <a:solidFill>
                <a:srgbClr val="FF0000"/>
              </a:solidFill>
            </a:endParaRPr>
          </a:p>
          <a:p>
            <a:pPr marL="0" marR="0" lvl="0" indent="0" algn="just" rtl="0">
              <a:spcBef>
                <a:spcPts val="0"/>
              </a:spcBef>
              <a:spcAft>
                <a:spcPts val="0"/>
              </a:spcAft>
              <a:buClr>
                <a:schemeClr val="dk1"/>
              </a:buClr>
              <a:buSzPts val="3200"/>
              <a:buFont typeface="Arial"/>
              <a:buNone/>
            </a:pPr>
            <a:endParaRPr sz="3200" b="1"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1588053887"/>
      </p:ext>
    </p:extLst>
  </p:cSld>
  <p:clrMapOvr>
    <a:masterClrMapping/>
  </p:clrMapOvr>
  <p:transition spd="slow">
    <p:fade/>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EF86C23A-187B-4461-BB05-0884A9EE2454}"/>
              </a:ext>
            </a:extLst>
          </p:cNvPr>
          <p:cNvSpPr/>
          <p:nvPr/>
        </p:nvSpPr>
        <p:spPr>
          <a:xfrm>
            <a:off x="559293" y="568171"/>
            <a:ext cx="11026066" cy="5509200"/>
          </a:xfrm>
          <a:prstGeom prst="rect">
            <a:avLst/>
          </a:prstGeom>
        </p:spPr>
        <p:txBody>
          <a:bodyPr wrap="square">
            <a:spAutoFit/>
          </a:bodyPr>
          <a:lstStyle/>
          <a:p>
            <a:pPr lvl="0" algn="just">
              <a:buSzPts val="3200"/>
            </a:pPr>
            <a:r>
              <a:rPr lang="cs-CZ" sz="3200" b="1" dirty="0">
                <a:solidFill>
                  <a:srgbClr val="FF0000"/>
                </a:solidFill>
              </a:rPr>
              <a:t>a) číslech účtů a jiných jedinečných identifikátorech,</a:t>
            </a:r>
          </a:p>
          <a:p>
            <a:pPr lvl="0" algn="just">
              <a:buSzPts val="3200"/>
            </a:pPr>
            <a:endParaRPr lang="cs-CZ" sz="3200" b="1" dirty="0">
              <a:solidFill>
                <a:srgbClr val="FF0000"/>
              </a:solidFill>
            </a:endParaRPr>
          </a:p>
          <a:p>
            <a:pPr lvl="0" algn="just">
              <a:buSzPts val="3200"/>
            </a:pPr>
            <a:r>
              <a:rPr lang="cs-CZ" sz="3200" b="1" dirty="0">
                <a:solidFill>
                  <a:srgbClr val="FF0000"/>
                </a:solidFill>
              </a:rPr>
              <a:t>b) majitelích účtů a zmocněncích, kteří jsou oprávněni nakládat s peněžními prostředky na účtech,</a:t>
            </a:r>
          </a:p>
          <a:p>
            <a:pPr lvl="0" algn="just">
              <a:buSzPts val="3200"/>
            </a:pPr>
            <a:endParaRPr lang="cs-CZ" sz="3200" b="1" dirty="0">
              <a:solidFill>
                <a:srgbClr val="FF0000"/>
              </a:solidFill>
            </a:endParaRPr>
          </a:p>
          <a:p>
            <a:pPr lvl="0" algn="just">
              <a:buSzPts val="3200"/>
            </a:pPr>
            <a:r>
              <a:rPr lang="cs-CZ" sz="3200" b="1" dirty="0">
                <a:solidFill>
                  <a:srgbClr val="FF0000"/>
                </a:solidFill>
              </a:rPr>
              <a:t>c) stavech peněžních prostředků na účtech a o jejich pohybu, a údaje o osobách, které peněžní prostředky na účet vložily, a o příjemcích plateb,</a:t>
            </a:r>
          </a:p>
          <a:p>
            <a:pPr lvl="0" algn="just">
              <a:buSzPts val="3200"/>
            </a:pPr>
            <a:endParaRPr lang="cs-CZ" sz="3200" b="1" dirty="0">
              <a:solidFill>
                <a:srgbClr val="FF0000"/>
              </a:solidFill>
            </a:endParaRPr>
          </a:p>
          <a:p>
            <a:pPr lvl="0" algn="just">
              <a:buSzPts val="3200"/>
            </a:pPr>
            <a:r>
              <a:rPr lang="cs-CZ" sz="3200" b="1" dirty="0">
                <a:solidFill>
                  <a:srgbClr val="FF0000"/>
                </a:solidFill>
              </a:rPr>
              <a:t>d) úvěrech, úschovách a pronájmech bezpečnostních schránek.</a:t>
            </a:r>
            <a:endParaRPr lang="cs-CZ" sz="3200" dirty="0">
              <a:solidFill>
                <a:srgbClr val="FF0000"/>
              </a:solidFill>
            </a:endParaRPr>
          </a:p>
        </p:txBody>
      </p:sp>
    </p:spTree>
    <p:extLst>
      <p:ext uri="{BB962C8B-B14F-4D97-AF65-F5344CB8AC3E}">
        <p14:creationId xmlns:p14="http://schemas.microsoft.com/office/powerpoint/2010/main" val="1047005918"/>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kt 3">
            <a:extLst>
              <a:ext uri="{FF2B5EF4-FFF2-40B4-BE49-F238E27FC236}">
                <a16:creationId xmlns:a16="http://schemas.microsoft.com/office/drawing/2014/main" id="{B99E8495-EFB4-4FDC-AC7A-5F6048BDC7EC}"/>
              </a:ext>
            </a:extLst>
          </p:cNvPr>
          <p:cNvGraphicFramePr>
            <a:graphicFrameLocks noChangeAspect="1"/>
          </p:cNvGraphicFramePr>
          <p:nvPr/>
        </p:nvGraphicFramePr>
        <p:xfrm>
          <a:off x="3472375" y="-212965"/>
          <a:ext cx="6260709" cy="10948376"/>
        </p:xfrm>
        <a:graphic>
          <a:graphicData uri="http://schemas.openxmlformats.org/presentationml/2006/ole">
            <mc:AlternateContent xmlns:mc="http://schemas.openxmlformats.org/markup-compatibility/2006">
              <mc:Choice xmlns:v="urn:schemas-microsoft-com:vml" Requires="v">
                <p:oleObj name="Document" r:id="rId2" imgW="6225359" imgH="9129670" progId="Word.Document.12">
                  <p:embed/>
                </p:oleObj>
              </mc:Choice>
              <mc:Fallback>
                <p:oleObj name="Document" r:id="rId2" imgW="6225359" imgH="9129670" progId="Word.Document.12">
                  <p:embed/>
                  <p:pic>
                    <p:nvPicPr>
                      <p:cNvPr id="4" name="Objekt 3">
                        <a:extLst>
                          <a:ext uri="{FF2B5EF4-FFF2-40B4-BE49-F238E27FC236}">
                            <a16:creationId xmlns:a16="http://schemas.microsoft.com/office/drawing/2014/main" id="{B99E8495-EFB4-4FDC-AC7A-5F6048BDC7EC}"/>
                          </a:ext>
                        </a:extLst>
                      </p:cNvPr>
                      <p:cNvPicPr/>
                      <p:nvPr/>
                    </p:nvPicPr>
                    <p:blipFill>
                      <a:blip r:embed="rId3"/>
                      <a:stretch>
                        <a:fillRect/>
                      </a:stretch>
                    </p:blipFill>
                    <p:spPr>
                      <a:xfrm>
                        <a:off x="3472375" y="-212965"/>
                        <a:ext cx="6260709" cy="10948376"/>
                      </a:xfrm>
                      <a:prstGeom prst="rect">
                        <a:avLst/>
                      </a:prstGeom>
                    </p:spPr>
                  </p:pic>
                </p:oleObj>
              </mc:Fallback>
            </mc:AlternateContent>
          </a:graphicData>
        </a:graphic>
      </p:graphicFrame>
      <p:pic>
        <p:nvPicPr>
          <p:cNvPr id="6" name="Grafický objekt 5" descr="Žárovka a tužka">
            <a:extLst>
              <a:ext uri="{FF2B5EF4-FFF2-40B4-BE49-F238E27FC236}">
                <a16:creationId xmlns:a16="http://schemas.microsoft.com/office/drawing/2014/main" id="{6358EDDF-2E37-4A9D-B3CF-78B0923491A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557975" y="3817229"/>
            <a:ext cx="914400" cy="914400"/>
          </a:xfrm>
          <a:prstGeom prst="rect">
            <a:avLst/>
          </a:prstGeom>
        </p:spPr>
      </p:pic>
    </p:spTree>
    <p:extLst>
      <p:ext uri="{BB962C8B-B14F-4D97-AF65-F5344CB8AC3E}">
        <p14:creationId xmlns:p14="http://schemas.microsoft.com/office/powerpoint/2010/main" val="331977511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Google Shape;430;p73"/>
          <p:cNvSpPr/>
          <p:nvPr/>
        </p:nvSpPr>
        <p:spPr>
          <a:xfrm>
            <a:off x="222739" y="450166"/>
            <a:ext cx="11746522" cy="624786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08A8F8"/>
              </a:buClr>
              <a:buSzPts val="2400"/>
              <a:buFont typeface="Arial"/>
              <a:buNone/>
            </a:pPr>
            <a:r>
              <a:rPr lang="cs-CZ" sz="2400" b="1" dirty="0">
                <a:solidFill>
                  <a:srgbClr val="08A8F8"/>
                </a:solidFill>
                <a:latin typeface="Arial"/>
                <a:ea typeface="Arial"/>
                <a:cs typeface="Arial"/>
                <a:sym typeface="Arial"/>
              </a:rPr>
              <a:t>Poskytování informací správci daně</a:t>
            </a:r>
            <a:endParaRPr dirty="0"/>
          </a:p>
          <a:p>
            <a:pPr marL="0" marR="0" lvl="0" indent="0" algn="just" rtl="0">
              <a:spcBef>
                <a:spcPts val="0"/>
              </a:spcBef>
              <a:spcAft>
                <a:spcPts val="0"/>
              </a:spcAft>
              <a:buClr>
                <a:srgbClr val="FF8400"/>
              </a:buClr>
              <a:buSzPts val="2400"/>
              <a:buFont typeface="Arial"/>
              <a:buNone/>
            </a:pPr>
            <a:r>
              <a:rPr lang="cs-CZ" sz="2400" b="1" dirty="0">
                <a:solidFill>
                  <a:srgbClr val="FF8400"/>
                </a:solidFill>
                <a:latin typeface="Arial"/>
                <a:ea typeface="Arial"/>
                <a:cs typeface="Arial"/>
                <a:sym typeface="Arial"/>
              </a:rPr>
              <a:t>§ 57 DŘ</a:t>
            </a:r>
            <a:endParaRPr sz="2400" b="1" dirty="0">
              <a:solidFill>
                <a:srgbClr val="000000"/>
              </a:solidFill>
              <a:latin typeface="Arial"/>
              <a:ea typeface="Arial"/>
              <a:cs typeface="Arial"/>
              <a:sym typeface="Arial"/>
            </a:endParaRPr>
          </a:p>
          <a:p>
            <a:pPr lvl="0" algn="just">
              <a:buSzPts val="3200"/>
            </a:pPr>
            <a:endParaRPr lang="cs-CZ" sz="3200" b="1" dirty="0">
              <a:solidFill>
                <a:srgbClr val="000000"/>
              </a:solidFill>
              <a:latin typeface="Arial"/>
              <a:ea typeface="Arial"/>
              <a:cs typeface="Arial"/>
              <a:sym typeface="Arial"/>
            </a:endParaRPr>
          </a:p>
          <a:p>
            <a:pPr lvl="0" algn="just">
              <a:buSzPts val="3200"/>
            </a:pPr>
            <a:r>
              <a:rPr lang="cs-CZ" sz="3200" b="1" dirty="0">
                <a:solidFill>
                  <a:srgbClr val="000000"/>
                </a:solidFill>
                <a:latin typeface="Arial"/>
                <a:ea typeface="Arial"/>
                <a:cs typeface="Arial"/>
                <a:sym typeface="Arial"/>
              </a:rPr>
              <a:t>(4) </a:t>
            </a:r>
            <a:r>
              <a:rPr lang="cs-CZ" sz="3200" b="1" dirty="0"/>
              <a:t>Provozovatelé poštovních služeb jsou povinni na vyžádání správce daně poskytnout údaje o poštovních zásilkách, poštovních poukazech a pronajatých poštovních přihrádkách, a to i o jejich příjemcích a pronajímatelích. </a:t>
            </a:r>
          </a:p>
          <a:p>
            <a:pPr lvl="0" algn="just">
              <a:buSzPts val="3200"/>
            </a:pPr>
            <a:endParaRPr lang="cs-CZ" sz="3200" b="1" dirty="0">
              <a:solidFill>
                <a:srgbClr val="000000"/>
              </a:solidFill>
              <a:latin typeface="Arial"/>
              <a:ea typeface="Arial"/>
              <a:cs typeface="Arial"/>
              <a:sym typeface="Arial"/>
            </a:endParaRPr>
          </a:p>
          <a:p>
            <a:pPr lvl="0" algn="just">
              <a:buSzPts val="3200"/>
            </a:pPr>
            <a:r>
              <a:rPr lang="cs-CZ" sz="3200" b="1" dirty="0">
                <a:solidFill>
                  <a:srgbClr val="000000"/>
                </a:solidFill>
                <a:latin typeface="Arial"/>
                <a:ea typeface="Arial"/>
                <a:cs typeface="Arial"/>
                <a:sym typeface="Arial"/>
              </a:rPr>
              <a:t>(5) </a:t>
            </a:r>
            <a:r>
              <a:rPr lang="cs-CZ" sz="3200" b="1" dirty="0">
                <a:solidFill>
                  <a:srgbClr val="FF0000"/>
                </a:solidFill>
              </a:rPr>
              <a:t>Podnikatelé poskytující veřejně dostupnou telefonní službu jsou povinni na vyžádání správce daně poskytnout údaje, které shromažďují o účastnících veřejně dostupných telefonních služeb. </a:t>
            </a:r>
          </a:p>
          <a:p>
            <a:pPr lvl="0" algn="just">
              <a:buSzPts val="3200"/>
            </a:pPr>
            <a:endParaRPr lang="cs-CZ" sz="3200" b="1" dirty="0">
              <a:solidFill>
                <a:srgbClr val="000000"/>
              </a:solidFill>
              <a:latin typeface="Arial"/>
              <a:ea typeface="Arial"/>
              <a:cs typeface="Arial"/>
              <a:sym typeface="Arial"/>
            </a:endParaRPr>
          </a:p>
        </p:txBody>
      </p:sp>
    </p:spTree>
  </p:cSld>
  <p:clrMapOvr>
    <a:masterClrMapping/>
  </p:clrMapOvr>
  <p:transition spd="slow">
    <p:fade/>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Obdélník 1"/>
          <p:cNvSpPr>
            <a:spLocks noChangeArrowheads="1"/>
          </p:cNvSpPr>
          <p:nvPr/>
        </p:nvSpPr>
        <p:spPr bwMode="auto">
          <a:xfrm>
            <a:off x="770021" y="260350"/>
            <a:ext cx="9753517" cy="5878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dirty="0">
                <a:solidFill>
                  <a:srgbClr val="000000"/>
                </a:solidFill>
                <a:cs typeface="Arial" panose="020B0604020202020204" pitchFamily="34" charset="0"/>
              </a:rPr>
              <a:t>D2</a:t>
            </a:r>
          </a:p>
          <a:p>
            <a:pPr>
              <a:spcBef>
                <a:spcPct val="0"/>
              </a:spcBef>
              <a:buFontTx/>
              <a:buNone/>
            </a:pPr>
            <a:endParaRPr lang="cs-CZ" altLang="cs-CZ" sz="2400" dirty="0">
              <a:solidFill>
                <a:srgbClr val="000000"/>
              </a:solidFill>
              <a:latin typeface="Verdana" panose="020B0604030504040204" pitchFamily="34" charset="0"/>
            </a:endParaRPr>
          </a:p>
          <a:p>
            <a:pPr>
              <a:spcBef>
                <a:spcPct val="0"/>
              </a:spcBef>
            </a:pPr>
            <a:r>
              <a:rPr lang="cs-CZ" altLang="cs-CZ" dirty="0">
                <a:solidFill>
                  <a:srgbClr val="000000"/>
                </a:solidFill>
                <a:cs typeface="Arial" panose="020B0604020202020204" pitchFamily="34" charset="0"/>
              </a:rPr>
              <a:t>dlužníci zveřejnění na </a:t>
            </a:r>
            <a:r>
              <a:rPr lang="cs-CZ" altLang="cs-CZ" u="sng" dirty="0">
                <a:solidFill>
                  <a:srgbClr val="00B0F0"/>
                </a:solidFill>
                <a:cs typeface="Arial" panose="020B0604020202020204" pitchFamily="34" charset="0"/>
              </a:rPr>
              <a:t>www.bpx.cz</a:t>
            </a:r>
            <a:r>
              <a:rPr lang="cs-CZ" altLang="cs-CZ" dirty="0">
                <a:solidFill>
                  <a:srgbClr val="000000"/>
                </a:solidFill>
                <a:cs typeface="Arial" panose="020B0604020202020204" pitchFamily="34" charset="0"/>
              </a:rPr>
              <a:t>,</a:t>
            </a:r>
          </a:p>
          <a:p>
            <a:pPr>
              <a:spcBef>
                <a:spcPct val="0"/>
              </a:spcBef>
            </a:pPr>
            <a:r>
              <a:rPr lang="cs-CZ" altLang="cs-CZ" dirty="0">
                <a:solidFill>
                  <a:srgbClr val="000000"/>
                </a:solidFill>
                <a:cs typeface="Arial" panose="020B0604020202020204" pitchFamily="34" charset="0"/>
              </a:rPr>
              <a:t>seznam dlužníků </a:t>
            </a:r>
            <a:r>
              <a:rPr lang="cs-CZ" altLang="cs-CZ" u="sng" dirty="0">
                <a:solidFill>
                  <a:srgbClr val="333366"/>
                </a:solidFill>
                <a:cs typeface="Arial" panose="020B0604020202020204" pitchFamily="34" charset="0"/>
                <a:hlinkClick r:id="rId2"/>
              </a:rPr>
              <a:t>Všeobecné zdravotní pojišťovny</a:t>
            </a:r>
            <a:r>
              <a:rPr lang="cs-CZ" altLang="cs-CZ" dirty="0">
                <a:solidFill>
                  <a:srgbClr val="000000"/>
                </a:solidFill>
                <a:cs typeface="Arial" panose="020B0604020202020204" pitchFamily="34" charset="0"/>
              </a:rPr>
              <a:t>,</a:t>
            </a:r>
          </a:p>
          <a:p>
            <a:pPr>
              <a:spcBef>
                <a:spcPct val="0"/>
              </a:spcBef>
            </a:pPr>
            <a:r>
              <a:rPr lang="cs-CZ" altLang="cs-CZ" dirty="0">
                <a:solidFill>
                  <a:srgbClr val="000000"/>
                </a:solidFill>
                <a:cs typeface="Arial" panose="020B0604020202020204" pitchFamily="34" charset="0"/>
              </a:rPr>
              <a:t>seznam dlužníků </a:t>
            </a:r>
            <a:r>
              <a:rPr lang="cs-CZ" altLang="cs-CZ" u="sng" dirty="0">
                <a:solidFill>
                  <a:srgbClr val="333366"/>
                </a:solidFill>
                <a:cs typeface="Arial" panose="020B0604020202020204" pitchFamily="34" charset="0"/>
                <a:hlinkClick r:id="rId3"/>
              </a:rPr>
              <a:t>Zdravotní pojišťovny MVČR</a:t>
            </a:r>
            <a:r>
              <a:rPr lang="cs-CZ" altLang="cs-CZ" dirty="0">
                <a:solidFill>
                  <a:srgbClr val="000000"/>
                </a:solidFill>
                <a:cs typeface="Arial" panose="020B0604020202020204" pitchFamily="34" charset="0"/>
              </a:rPr>
              <a:t>,</a:t>
            </a:r>
          </a:p>
          <a:p>
            <a:pPr>
              <a:spcBef>
                <a:spcPct val="0"/>
              </a:spcBef>
            </a:pPr>
            <a:r>
              <a:rPr lang="cs-CZ" altLang="cs-CZ" u="sng" dirty="0">
                <a:solidFill>
                  <a:srgbClr val="333366"/>
                </a:solidFill>
                <a:cs typeface="Arial" panose="020B0604020202020204" pitchFamily="34" charset="0"/>
                <a:hlinkClick r:id="rId4"/>
              </a:rPr>
              <a:t>ARES</a:t>
            </a:r>
            <a:r>
              <a:rPr lang="cs-CZ" altLang="cs-CZ" dirty="0">
                <a:solidFill>
                  <a:srgbClr val="000000"/>
                </a:solidFill>
                <a:cs typeface="Arial" panose="020B0604020202020204" pitchFamily="34" charset="0"/>
              </a:rPr>
              <a:t> - firmy v likvidaci, vyhlášené exekuce,</a:t>
            </a:r>
          </a:p>
          <a:p>
            <a:pPr>
              <a:spcBef>
                <a:spcPct val="0"/>
              </a:spcBef>
              <a:buFontTx/>
              <a:buNone/>
            </a:pPr>
            <a:r>
              <a:rPr lang="cs-CZ" altLang="cs-CZ" dirty="0">
                <a:solidFill>
                  <a:srgbClr val="000000"/>
                </a:solidFill>
                <a:cs typeface="Arial" panose="020B0604020202020204" pitchFamily="34" charset="0"/>
              </a:rPr>
              <a:t>zaniklé firmy a ukončení registrace v obchodním rejstříku,</a:t>
            </a:r>
          </a:p>
          <a:p>
            <a:pPr>
              <a:spcBef>
                <a:spcPct val="0"/>
              </a:spcBef>
            </a:pPr>
            <a:r>
              <a:rPr lang="cs-CZ" altLang="cs-CZ" u="sng" dirty="0">
                <a:solidFill>
                  <a:srgbClr val="333366"/>
                </a:solidFill>
                <a:cs typeface="Arial" panose="020B0604020202020204" pitchFamily="34" charset="0"/>
                <a:hlinkClick r:id="rId5"/>
              </a:rPr>
              <a:t>Centrální evidence úpadců</a:t>
            </a:r>
            <a:r>
              <a:rPr lang="cs-CZ" altLang="cs-CZ" dirty="0">
                <a:solidFill>
                  <a:srgbClr val="000000"/>
                </a:solidFill>
                <a:cs typeface="Arial" panose="020B0604020202020204" pitchFamily="34" charset="0"/>
              </a:rPr>
              <a:t>,</a:t>
            </a:r>
          </a:p>
          <a:p>
            <a:pPr>
              <a:spcBef>
                <a:spcPct val="0"/>
              </a:spcBef>
            </a:pPr>
            <a:r>
              <a:rPr lang="cs-CZ" altLang="cs-CZ" u="sng" dirty="0">
                <a:solidFill>
                  <a:srgbClr val="333366"/>
                </a:solidFill>
                <a:cs typeface="Arial" panose="020B0604020202020204" pitchFamily="34" charset="0"/>
                <a:hlinkClick r:id="rId6"/>
              </a:rPr>
              <a:t>Insolvenční rejstřík</a:t>
            </a:r>
            <a:r>
              <a:rPr lang="cs-CZ" altLang="cs-CZ" dirty="0">
                <a:solidFill>
                  <a:srgbClr val="000000"/>
                </a:solidFill>
                <a:cs typeface="Arial" panose="020B0604020202020204" pitchFamily="34" charset="0"/>
              </a:rPr>
              <a:t>,</a:t>
            </a:r>
          </a:p>
          <a:p>
            <a:pPr>
              <a:spcBef>
                <a:spcPct val="0"/>
              </a:spcBef>
            </a:pPr>
            <a:r>
              <a:rPr lang="cs-CZ" altLang="cs-CZ" dirty="0">
                <a:solidFill>
                  <a:srgbClr val="000000"/>
                </a:solidFill>
                <a:cs typeface="Arial" panose="020B0604020202020204" pitchFamily="34" charset="0"/>
                <a:hlinkClick r:id="rId7"/>
              </a:rPr>
              <a:t>www.google.com</a:t>
            </a:r>
            <a:endParaRPr lang="cs-CZ" altLang="cs-CZ" dirty="0">
              <a:solidFill>
                <a:srgbClr val="000000"/>
              </a:solidFill>
              <a:cs typeface="Arial" panose="020B0604020202020204" pitchFamily="34" charset="0"/>
            </a:endParaRPr>
          </a:p>
          <a:p>
            <a:pPr>
              <a:spcBef>
                <a:spcPct val="0"/>
              </a:spcBef>
            </a:pPr>
            <a:r>
              <a:rPr lang="cs-CZ" altLang="cs-CZ" dirty="0">
                <a:solidFill>
                  <a:srgbClr val="000000"/>
                </a:solidFill>
                <a:cs typeface="Arial" panose="020B0604020202020204" pitchFamily="34" charset="0"/>
              </a:rPr>
              <a:t>vyhledávače</a:t>
            </a:r>
          </a:p>
        </p:txBody>
      </p:sp>
    </p:spTree>
    <p:extLst>
      <p:ext uri="{BB962C8B-B14F-4D97-AF65-F5344CB8AC3E}">
        <p14:creationId xmlns:p14="http://schemas.microsoft.com/office/powerpoint/2010/main" val="107434374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cstate="print"/>
          <a:stretch>
            <a:fillRect/>
          </a:stretch>
        </p:blipFill>
        <p:spPr>
          <a:xfrm>
            <a:off x="2562897" y="593133"/>
            <a:ext cx="7206422" cy="5717179"/>
          </a:xfrm>
          <a:prstGeom prst="rect">
            <a:avLst/>
          </a:prstGeom>
        </p:spPr>
      </p:pic>
      <p:sp>
        <p:nvSpPr>
          <p:cNvPr id="3" name="TextovéPole 2"/>
          <p:cNvSpPr txBox="1"/>
          <p:nvPr/>
        </p:nvSpPr>
        <p:spPr>
          <a:xfrm>
            <a:off x="1194547" y="593133"/>
            <a:ext cx="1219200" cy="523220"/>
          </a:xfrm>
          <a:prstGeom prst="rect">
            <a:avLst/>
          </a:prstGeom>
          <a:noFill/>
        </p:spPr>
        <p:txBody>
          <a:bodyPr wrap="square" rtlCol="0">
            <a:spAutoFit/>
          </a:bodyPr>
          <a:lstStyle/>
          <a:p>
            <a:r>
              <a:rPr lang="cs-CZ" b="1" dirty="0"/>
              <a:t>      </a:t>
            </a:r>
            <a:r>
              <a:rPr lang="cs-CZ" sz="2800" b="1" dirty="0"/>
              <a:t> D3</a:t>
            </a:r>
          </a:p>
        </p:txBody>
      </p:sp>
    </p:spTree>
    <p:extLst>
      <p:ext uri="{BB962C8B-B14F-4D97-AF65-F5344CB8AC3E}">
        <p14:creationId xmlns:p14="http://schemas.microsoft.com/office/powerpoint/2010/main" val="308495726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https://encrypted-tbn3.gstatic.com/images?q=tbn:ANd9GcRXFOAlBm1ZJRaA0DbOwCegsbmBwMcgfEol9zXDCJtw9ePj094KxQ"/>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95425" y="981076"/>
            <a:ext cx="9144000" cy="388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TextovéPole 1"/>
          <p:cNvSpPr txBox="1">
            <a:spLocks noChangeArrowheads="1"/>
          </p:cNvSpPr>
          <p:nvPr/>
        </p:nvSpPr>
        <p:spPr bwMode="auto">
          <a:xfrm>
            <a:off x="2063750" y="333375"/>
            <a:ext cx="78486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cs-CZ" altLang="cs-CZ" sz="2800" b="1"/>
              <a:t>§ 180 Prohlášení o majetku</a:t>
            </a:r>
          </a:p>
        </p:txBody>
      </p:sp>
      <p:sp>
        <p:nvSpPr>
          <p:cNvPr id="35844" name="TextovéPole 2"/>
          <p:cNvSpPr txBox="1">
            <a:spLocks noChangeArrowheads="1"/>
          </p:cNvSpPr>
          <p:nvPr/>
        </p:nvSpPr>
        <p:spPr bwMode="auto">
          <a:xfrm>
            <a:off x="1495425" y="5116684"/>
            <a:ext cx="91440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Char char="-"/>
            </a:pPr>
            <a:r>
              <a:rPr lang="cs-CZ" altLang="cs-CZ" sz="2400" b="1" dirty="0"/>
              <a:t>Nemá-li dlužník účet nebo nemá-li dlužník peníze na účtu</a:t>
            </a:r>
          </a:p>
          <a:p>
            <a:pPr eaLnBrk="1" hangingPunct="1">
              <a:spcBef>
                <a:spcPct val="0"/>
              </a:spcBef>
              <a:buFontTx/>
              <a:buChar char="-"/>
            </a:pPr>
            <a:r>
              <a:rPr lang="cs-CZ" altLang="cs-CZ" sz="2400" b="1" dirty="0"/>
              <a:t>Výzva ke splnění povinnosti podat prohlášení o majetku</a:t>
            </a:r>
          </a:p>
          <a:p>
            <a:pPr eaLnBrk="1" hangingPunct="1">
              <a:spcBef>
                <a:spcPct val="0"/>
              </a:spcBef>
              <a:buFontTx/>
              <a:buChar char="-"/>
            </a:pPr>
            <a:r>
              <a:rPr lang="cs-CZ" altLang="cs-CZ" sz="2400" b="1" dirty="0"/>
              <a:t>Není povinen podat prohlášení jestliže je v insolvenci</a:t>
            </a:r>
          </a:p>
          <a:p>
            <a:pPr eaLnBrk="1" hangingPunct="1">
              <a:spcBef>
                <a:spcPct val="0"/>
              </a:spcBef>
              <a:buFontTx/>
              <a:buChar char="-"/>
            </a:pPr>
            <a:r>
              <a:rPr lang="cs-CZ" altLang="cs-CZ" sz="2400" b="1" dirty="0"/>
              <a:t>Po druhé výzvě předvedení bezpečnostním sborem</a:t>
            </a:r>
          </a:p>
        </p:txBody>
      </p:sp>
    </p:spTree>
    <p:extLst>
      <p:ext uri="{BB962C8B-B14F-4D97-AF65-F5344CB8AC3E}">
        <p14:creationId xmlns:p14="http://schemas.microsoft.com/office/powerpoint/2010/main" val="23239953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28"/>
          <p:cNvSpPr txBox="1"/>
          <p:nvPr/>
        </p:nvSpPr>
        <p:spPr>
          <a:xfrm>
            <a:off x="953703" y="131545"/>
            <a:ext cx="8805167" cy="655564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cs-CZ" sz="2800" b="1">
                <a:solidFill>
                  <a:srgbClr val="FF0000"/>
                </a:solidFill>
                <a:latin typeface="Calibri"/>
                <a:ea typeface="Calibri"/>
                <a:cs typeface="Calibri"/>
                <a:sym typeface="Calibri"/>
              </a:rPr>
              <a:t>Směrnice podle pravidel a odpovědností</a:t>
            </a:r>
            <a:endParaRPr/>
          </a:p>
          <a:p>
            <a:pPr marL="0" marR="0" lvl="0" indent="0" algn="l" rtl="0">
              <a:spcBef>
                <a:spcPts val="0"/>
              </a:spcBef>
              <a:spcAft>
                <a:spcPts val="0"/>
              </a:spcAft>
              <a:buNone/>
            </a:pPr>
            <a:endParaRPr sz="2800">
              <a:solidFill>
                <a:schemeClr val="dk1"/>
              </a:solidFill>
              <a:latin typeface="Calibri"/>
              <a:ea typeface="Calibri"/>
              <a:cs typeface="Calibri"/>
              <a:sym typeface="Calibri"/>
            </a:endParaRPr>
          </a:p>
          <a:p>
            <a:pPr marL="342900" marR="0" lvl="0" indent="-342900" algn="l" rtl="0">
              <a:spcBef>
                <a:spcPts val="0"/>
              </a:spcBef>
              <a:spcAft>
                <a:spcPts val="0"/>
              </a:spcAft>
              <a:buClr>
                <a:schemeClr val="dk1"/>
              </a:buClr>
              <a:buSzPts val="2800"/>
              <a:buFont typeface="Calibri"/>
              <a:buAutoNum type="arabicPeriod"/>
            </a:pPr>
            <a:r>
              <a:rPr lang="cs-CZ" sz="2800">
                <a:solidFill>
                  <a:schemeClr val="dk1"/>
                </a:solidFill>
                <a:latin typeface="Calibri"/>
                <a:ea typeface="Calibri"/>
                <a:cs typeface="Calibri"/>
                <a:sym typeface="Calibri"/>
              </a:rPr>
              <a:t>Rozhodování o uzavření smlouvy</a:t>
            </a:r>
            <a:endParaRPr/>
          </a:p>
          <a:p>
            <a:pPr marL="342900" marR="0" lvl="0" indent="-342900" algn="l" rtl="0">
              <a:spcBef>
                <a:spcPts val="0"/>
              </a:spcBef>
              <a:spcAft>
                <a:spcPts val="0"/>
              </a:spcAft>
              <a:buClr>
                <a:schemeClr val="dk1"/>
              </a:buClr>
              <a:buSzPts val="2800"/>
              <a:buFont typeface="Calibri"/>
              <a:buAutoNum type="arabicPeriod"/>
            </a:pPr>
            <a:r>
              <a:rPr lang="cs-CZ" sz="2800">
                <a:solidFill>
                  <a:schemeClr val="dk1"/>
                </a:solidFill>
                <a:latin typeface="Calibri"/>
                <a:ea typeface="Calibri"/>
                <a:cs typeface="Calibri"/>
                <a:sym typeface="Calibri"/>
              </a:rPr>
              <a:t>Návrhy smluvního ujednání</a:t>
            </a:r>
            <a:endParaRPr/>
          </a:p>
          <a:p>
            <a:pPr marL="342900" marR="0" lvl="0" indent="-342900" algn="l" rtl="0">
              <a:spcBef>
                <a:spcPts val="0"/>
              </a:spcBef>
              <a:spcAft>
                <a:spcPts val="0"/>
              </a:spcAft>
              <a:buClr>
                <a:schemeClr val="dk1"/>
              </a:buClr>
              <a:buSzPts val="2800"/>
              <a:buFont typeface="Calibri"/>
              <a:buAutoNum type="arabicPeriod"/>
            </a:pPr>
            <a:r>
              <a:rPr lang="cs-CZ" sz="2800">
                <a:solidFill>
                  <a:schemeClr val="dk1"/>
                </a:solidFill>
                <a:latin typeface="Calibri"/>
                <a:ea typeface="Calibri"/>
                <a:cs typeface="Calibri"/>
                <a:sym typeface="Calibri"/>
              </a:rPr>
              <a:t>Postup při řízení pohledávky</a:t>
            </a:r>
            <a:endParaRPr/>
          </a:p>
          <a:p>
            <a:pPr marL="342900" marR="0" lvl="0" indent="-342900" algn="l" rtl="0">
              <a:spcBef>
                <a:spcPts val="0"/>
              </a:spcBef>
              <a:spcAft>
                <a:spcPts val="0"/>
              </a:spcAft>
              <a:buClr>
                <a:schemeClr val="dk1"/>
              </a:buClr>
              <a:buSzPts val="2800"/>
              <a:buFont typeface="Calibri"/>
              <a:buAutoNum type="arabicPeriod"/>
            </a:pPr>
            <a:r>
              <a:rPr lang="cs-CZ" sz="2800">
                <a:solidFill>
                  <a:schemeClr val="dk1"/>
                </a:solidFill>
                <a:latin typeface="Calibri"/>
                <a:ea typeface="Calibri"/>
                <a:cs typeface="Calibri"/>
                <a:sym typeface="Calibri"/>
              </a:rPr>
              <a:t>Revize informací – aktuálnost</a:t>
            </a:r>
            <a:endParaRPr/>
          </a:p>
          <a:p>
            <a:pPr marL="342900" marR="0" lvl="0" indent="-342900" algn="l" rtl="0">
              <a:spcBef>
                <a:spcPts val="0"/>
              </a:spcBef>
              <a:spcAft>
                <a:spcPts val="0"/>
              </a:spcAft>
              <a:buClr>
                <a:schemeClr val="dk1"/>
              </a:buClr>
              <a:buSzPts val="2800"/>
              <a:buFont typeface="Calibri"/>
              <a:buAutoNum type="arabicPeriod"/>
            </a:pPr>
            <a:r>
              <a:rPr lang="cs-CZ" sz="2800">
                <a:solidFill>
                  <a:schemeClr val="dk1"/>
                </a:solidFill>
                <a:latin typeface="Calibri"/>
                <a:ea typeface="Calibri"/>
                <a:cs typeface="Calibri"/>
                <a:sym typeface="Calibri"/>
              </a:rPr>
              <a:t>Rozdělení klientů do skupin</a:t>
            </a:r>
            <a:endParaRPr/>
          </a:p>
          <a:p>
            <a:pPr marL="342900" marR="0" lvl="0" indent="-342900" algn="l" rtl="0">
              <a:spcBef>
                <a:spcPts val="0"/>
              </a:spcBef>
              <a:spcAft>
                <a:spcPts val="0"/>
              </a:spcAft>
              <a:buClr>
                <a:schemeClr val="dk1"/>
              </a:buClr>
              <a:buSzPts val="2800"/>
              <a:buFont typeface="Calibri"/>
              <a:buAutoNum type="arabicPeriod"/>
            </a:pPr>
            <a:r>
              <a:rPr lang="cs-CZ" sz="2800">
                <a:solidFill>
                  <a:schemeClr val="dk1"/>
                </a:solidFill>
                <a:latin typeface="Calibri"/>
                <a:ea typeface="Calibri"/>
                <a:cs typeface="Calibri"/>
                <a:sym typeface="Calibri"/>
              </a:rPr>
              <a:t>Nastavení vymáhacích postupů</a:t>
            </a:r>
            <a:endParaRPr/>
          </a:p>
          <a:p>
            <a:pPr marL="342900" marR="0" lvl="0" indent="-342900" algn="l" rtl="0">
              <a:spcBef>
                <a:spcPts val="0"/>
              </a:spcBef>
              <a:spcAft>
                <a:spcPts val="0"/>
              </a:spcAft>
              <a:buClr>
                <a:schemeClr val="dk1"/>
              </a:buClr>
              <a:buSzPts val="2800"/>
              <a:buFont typeface="Calibri"/>
              <a:buAutoNum type="arabicPeriod"/>
            </a:pPr>
            <a:r>
              <a:rPr lang="cs-CZ" sz="2800">
                <a:solidFill>
                  <a:schemeClr val="dk1"/>
                </a:solidFill>
                <a:latin typeface="Calibri"/>
                <a:ea typeface="Calibri"/>
                <a:cs typeface="Calibri"/>
                <a:sym typeface="Calibri"/>
              </a:rPr>
              <a:t>Zapisování všech úkonů včetně dokumentů a odkazů</a:t>
            </a:r>
            <a:endParaRPr/>
          </a:p>
          <a:p>
            <a:pPr marL="342900" marR="0" lvl="0" indent="-342900" algn="l" rtl="0">
              <a:spcBef>
                <a:spcPts val="0"/>
              </a:spcBef>
              <a:spcAft>
                <a:spcPts val="0"/>
              </a:spcAft>
              <a:buClr>
                <a:schemeClr val="dk1"/>
              </a:buClr>
              <a:buSzPts val="2800"/>
              <a:buFont typeface="Calibri"/>
              <a:buAutoNum type="arabicPeriod"/>
            </a:pPr>
            <a:r>
              <a:rPr lang="cs-CZ" sz="2800">
                <a:solidFill>
                  <a:schemeClr val="dk1"/>
                </a:solidFill>
                <a:latin typeface="Calibri"/>
                <a:ea typeface="Calibri"/>
                <a:cs typeface="Calibri"/>
                <a:sym typeface="Calibri"/>
              </a:rPr>
              <a:t>Předávání těchto informací RM a ZM</a:t>
            </a:r>
            <a:endParaRPr/>
          </a:p>
          <a:p>
            <a:pPr marL="342900" marR="0" lvl="0" indent="-342900" algn="l" rtl="0">
              <a:spcBef>
                <a:spcPts val="0"/>
              </a:spcBef>
              <a:spcAft>
                <a:spcPts val="0"/>
              </a:spcAft>
              <a:buClr>
                <a:schemeClr val="dk1"/>
              </a:buClr>
              <a:buSzPts val="2800"/>
              <a:buFont typeface="Calibri"/>
              <a:buAutoNum type="arabicPeriod"/>
            </a:pPr>
            <a:r>
              <a:rPr lang="cs-CZ" sz="2800">
                <a:solidFill>
                  <a:schemeClr val="dk1"/>
                </a:solidFill>
                <a:latin typeface="Calibri"/>
                <a:ea typeface="Calibri"/>
                <a:cs typeface="Calibri"/>
                <a:sym typeface="Calibri"/>
              </a:rPr>
              <a:t>Postup pro následné soudní nebo mimosoudní vymáhání</a:t>
            </a:r>
            <a:endParaRPr/>
          </a:p>
          <a:p>
            <a:pPr marL="342900" marR="0" lvl="0" indent="-342900" algn="l" rtl="0">
              <a:spcBef>
                <a:spcPts val="0"/>
              </a:spcBef>
              <a:spcAft>
                <a:spcPts val="0"/>
              </a:spcAft>
              <a:buClr>
                <a:schemeClr val="dk1"/>
              </a:buClr>
              <a:buSzPts val="2800"/>
              <a:buFont typeface="Calibri"/>
              <a:buAutoNum type="arabicPeriod"/>
            </a:pPr>
            <a:r>
              <a:rPr lang="cs-CZ" sz="2800">
                <a:solidFill>
                  <a:schemeClr val="dk1"/>
                </a:solidFill>
                <a:latin typeface="Calibri"/>
                <a:ea typeface="Calibri"/>
                <a:cs typeface="Calibri"/>
                <a:sym typeface="Calibri"/>
              </a:rPr>
              <a:t>Předání informací soudnímu exekutorovi</a:t>
            </a:r>
            <a:endParaRPr/>
          </a:p>
          <a:p>
            <a:pPr marL="342900" marR="0" lvl="0" indent="-342900" algn="l" rtl="0">
              <a:spcBef>
                <a:spcPts val="0"/>
              </a:spcBef>
              <a:spcAft>
                <a:spcPts val="0"/>
              </a:spcAft>
              <a:buClr>
                <a:schemeClr val="dk1"/>
              </a:buClr>
              <a:buSzPts val="2800"/>
              <a:buFont typeface="Calibri"/>
              <a:buAutoNum type="arabicPeriod"/>
            </a:pPr>
            <a:r>
              <a:rPr lang="cs-CZ" sz="2800">
                <a:solidFill>
                  <a:schemeClr val="dk1"/>
                </a:solidFill>
                <a:latin typeface="Calibri"/>
                <a:ea typeface="Calibri"/>
                <a:cs typeface="Calibri"/>
                <a:sym typeface="Calibri"/>
              </a:rPr>
              <a:t>Přehled o postupu a ochotě dlužníka řešit pohledávky</a:t>
            </a:r>
            <a:endParaRPr/>
          </a:p>
          <a:p>
            <a:pPr marL="342900" marR="0" lvl="0" indent="-342900" algn="l" rtl="0">
              <a:spcBef>
                <a:spcPts val="0"/>
              </a:spcBef>
              <a:spcAft>
                <a:spcPts val="0"/>
              </a:spcAft>
              <a:buClr>
                <a:schemeClr val="dk1"/>
              </a:buClr>
              <a:buSzPts val="2800"/>
              <a:buFont typeface="Calibri"/>
              <a:buAutoNum type="arabicPeriod"/>
            </a:pPr>
            <a:r>
              <a:rPr lang="cs-CZ" sz="2800">
                <a:solidFill>
                  <a:schemeClr val="dk1"/>
                </a:solidFill>
                <a:latin typeface="Calibri"/>
                <a:ea typeface="Calibri"/>
                <a:cs typeface="Calibri"/>
                <a:sym typeface="Calibri"/>
              </a:rPr>
              <a:t>Postup při insolvenci, dražbě, jiných exekucí dlužníka</a:t>
            </a:r>
            <a:endParaRPr/>
          </a:p>
          <a:p>
            <a:pPr marL="342900" marR="0" lvl="0" indent="-342900" algn="l" rtl="0">
              <a:spcBef>
                <a:spcPts val="0"/>
              </a:spcBef>
              <a:spcAft>
                <a:spcPts val="0"/>
              </a:spcAft>
              <a:buClr>
                <a:schemeClr val="dk1"/>
              </a:buClr>
              <a:buSzPts val="2800"/>
              <a:buFont typeface="Calibri"/>
              <a:buAutoNum type="arabicPeriod"/>
            </a:pPr>
            <a:r>
              <a:rPr lang="cs-CZ" sz="2800">
                <a:solidFill>
                  <a:schemeClr val="dk1"/>
                </a:solidFill>
                <a:latin typeface="Calibri"/>
                <a:ea typeface="Calibri"/>
                <a:cs typeface="Calibri"/>
                <a:sym typeface="Calibri"/>
              </a:rPr>
              <a:t>Postoupení a odpisy pohledávek</a:t>
            </a:r>
            <a:endParaRPr/>
          </a:p>
        </p:txBody>
      </p:sp>
    </p:spTree>
  </p:cSld>
  <p:clrMapOvr>
    <a:masterClrMapping/>
  </p:clrMapOvr>
  <p:transition spd="slow">
    <p:fade thruBlk="1"/>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294229" y="253219"/>
            <a:ext cx="10353820" cy="6457070"/>
          </a:xfrm>
        </p:spPr>
        <p:txBody>
          <a:bodyPr>
            <a:normAutofit/>
          </a:bodyPr>
          <a:lstStyle/>
          <a:p>
            <a:r>
              <a:rPr lang="cs-CZ" sz="2000" b="1" dirty="0">
                <a:latin typeface="+mj-lt"/>
              </a:rPr>
              <a:t>§ 162</a:t>
            </a:r>
          </a:p>
          <a:p>
            <a:r>
              <a:rPr lang="cs-CZ" sz="2000" b="1" dirty="0">
                <a:latin typeface="+mj-lt"/>
              </a:rPr>
              <a:t>(1) Pokud orgán veřejné moci, který uložil platební povinnost k peněžitému plnění v rámci dělené správy, není současně příslušný </a:t>
            </a:r>
            <a:r>
              <a:rPr lang="cs-CZ" sz="2000" b="1" dirty="0">
                <a:solidFill>
                  <a:srgbClr val="FF0000"/>
                </a:solidFill>
                <a:latin typeface="+mj-lt"/>
              </a:rPr>
              <a:t>ke správě placení </a:t>
            </a:r>
            <a:r>
              <a:rPr lang="cs-CZ" sz="2000" b="1" dirty="0">
                <a:latin typeface="+mj-lt"/>
              </a:rPr>
              <a:t>tohoto peněžitého plnění, předá příslušnému správci daně nezbytné údaje o uložení nebo vzniku této povinnosti nejpozději do 30 dnů ode dne právní moci rozhodnutí, jímž byla platební povinnost uložena; přílohou těchto údajů je </a:t>
            </a:r>
            <a:r>
              <a:rPr lang="cs-CZ" sz="2000" b="1" dirty="0">
                <a:solidFill>
                  <a:srgbClr val="FF0000"/>
                </a:solidFill>
                <a:latin typeface="+mj-lt"/>
              </a:rPr>
              <a:t>stejnopis rozhodnutí </a:t>
            </a:r>
            <a:r>
              <a:rPr lang="cs-CZ" sz="2000" b="1" dirty="0">
                <a:latin typeface="+mj-lt"/>
              </a:rPr>
              <a:t>s vyznačením právní moci a přehled o předávaných rozhodnutích.</a:t>
            </a:r>
          </a:p>
          <a:p>
            <a:r>
              <a:rPr lang="cs-CZ" sz="2000" b="1" dirty="0">
                <a:latin typeface="+mj-lt"/>
              </a:rPr>
              <a:t>(2)</a:t>
            </a:r>
            <a:r>
              <a:rPr lang="cs-CZ" sz="2000" dirty="0">
                <a:latin typeface="+mj-lt"/>
              </a:rPr>
              <a:t> </a:t>
            </a:r>
            <a:r>
              <a:rPr lang="cs-CZ" sz="2000" b="1" dirty="0">
                <a:latin typeface="+mj-lt"/>
              </a:rPr>
              <a:t>Pokud orgán veřejné moci, který uložil platební povinnost k peněžitému plnění v rámci dělené správy, </a:t>
            </a:r>
            <a:r>
              <a:rPr lang="cs-CZ" sz="2000" b="1" dirty="0">
                <a:solidFill>
                  <a:srgbClr val="FF0000"/>
                </a:solidFill>
                <a:latin typeface="+mj-lt"/>
              </a:rPr>
              <a:t>není současně příslušný k vymáhání tohoto peněžitého plnění</a:t>
            </a:r>
            <a:r>
              <a:rPr lang="cs-CZ" sz="2000" b="1" dirty="0">
                <a:latin typeface="+mj-lt"/>
              </a:rPr>
              <a:t>, předá příslušnému správci daně nezbytné údaje o uložení nebo vzniku této platební povinnosti, včetně stejnopisu rozhodnutí s vyznačením právní moci a přehledu předávaných rozhodnutí. Tyto údaje jsou předávány o peněžitém plnění, které nebylo dobrovolně uhrazeno do 30 dnů po marném uplynutí lhůty jeho splatnosti.</a:t>
            </a:r>
          </a:p>
          <a:p>
            <a:r>
              <a:rPr lang="cs-CZ" sz="2000" b="1" dirty="0">
                <a:latin typeface="+mj-lt"/>
              </a:rPr>
              <a:t>(3)</a:t>
            </a:r>
            <a:r>
              <a:rPr lang="cs-CZ" sz="2000" dirty="0">
                <a:latin typeface="+mj-lt"/>
              </a:rPr>
              <a:t> </a:t>
            </a:r>
            <a:r>
              <a:rPr lang="cs-CZ" sz="2000" b="1" dirty="0">
                <a:latin typeface="+mj-lt"/>
              </a:rPr>
              <a:t>Orgán veřejné moci, který předal údaje ke správě placení peněžitého plnění v rámci dělené správy příslušnému správci daně, je povinen tomuto správci daně </a:t>
            </a:r>
            <a:r>
              <a:rPr lang="cs-CZ" sz="2000" b="1" dirty="0">
                <a:solidFill>
                  <a:srgbClr val="FF0000"/>
                </a:solidFill>
                <a:latin typeface="+mj-lt"/>
              </a:rPr>
              <a:t>neprodleně sdělit jakékoliv změny, které nastaly nebo mohou nastat při správě placení těchto peněžitých plnění.</a:t>
            </a:r>
          </a:p>
          <a:p>
            <a:endParaRPr lang="cs-CZ" dirty="0"/>
          </a:p>
        </p:txBody>
      </p:sp>
    </p:spTree>
    <p:extLst>
      <p:ext uri="{BB962C8B-B14F-4D97-AF65-F5344CB8AC3E}">
        <p14:creationId xmlns:p14="http://schemas.microsoft.com/office/powerpoint/2010/main" val="400704941"/>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294229" y="253219"/>
            <a:ext cx="10353820" cy="6457070"/>
          </a:xfrm>
        </p:spPr>
        <p:txBody>
          <a:bodyPr>
            <a:normAutofit lnSpcReduction="10000"/>
          </a:bodyPr>
          <a:lstStyle/>
          <a:p>
            <a:r>
              <a:rPr lang="cs-CZ" sz="2400" b="1" dirty="0"/>
              <a:t>§ 162</a:t>
            </a:r>
          </a:p>
          <a:p>
            <a:r>
              <a:rPr lang="cs-CZ" sz="2400" b="1" dirty="0"/>
              <a:t>(4)</a:t>
            </a:r>
            <a:r>
              <a:rPr lang="cs-CZ" sz="2400" dirty="0"/>
              <a:t> </a:t>
            </a:r>
            <a:r>
              <a:rPr lang="cs-CZ" sz="2400" b="1" dirty="0"/>
              <a:t>Správce daně, který převzal údaje ke správě placení peněžitého plnění v rámci dělené správy, poskytne na dožádání orgánu veřejné moci, který mu tyto údaje předal, informace o placení tohoto peněžitého plnění.</a:t>
            </a:r>
          </a:p>
          <a:p>
            <a:r>
              <a:rPr lang="cs-CZ" sz="2400" b="1" dirty="0"/>
              <a:t>(5)</a:t>
            </a:r>
            <a:r>
              <a:rPr lang="cs-CZ" sz="2400" dirty="0"/>
              <a:t> Místní příslušnost správce daně, na něhož přechází správa placení peněžitého plnění, se řídí podle sídla orgánu veřejné moci, který platební povinnost k peněžitému plnění uložil.</a:t>
            </a:r>
          </a:p>
          <a:p>
            <a:r>
              <a:rPr lang="cs-CZ" sz="2400" b="1" i="0" dirty="0">
                <a:solidFill>
                  <a:srgbClr val="000000"/>
                </a:solidFill>
                <a:effectLst/>
                <a:latin typeface="+mj-lt"/>
              </a:rPr>
              <a:t>(6)</a:t>
            </a:r>
            <a:r>
              <a:rPr lang="cs-CZ" sz="2400" b="0" i="0" dirty="0">
                <a:solidFill>
                  <a:srgbClr val="000000"/>
                </a:solidFill>
                <a:effectLst/>
                <a:latin typeface="+mj-lt"/>
              </a:rPr>
              <a:t> </a:t>
            </a:r>
            <a:r>
              <a:rPr lang="cs-CZ" sz="2400" b="1" i="0" dirty="0">
                <a:solidFill>
                  <a:srgbClr val="000000"/>
                </a:solidFill>
                <a:effectLst/>
                <a:latin typeface="+mj-lt"/>
              </a:rPr>
              <a:t>Údaje podle odstavců 2 až 4 lze poskytovat také v rozsahu a způsobem dohodnutým mezi příslušným orgánem veřejné moci a správcem daně.</a:t>
            </a:r>
            <a:endParaRPr lang="cs-CZ" sz="2400" b="1" dirty="0">
              <a:latin typeface="+mj-lt"/>
            </a:endParaRPr>
          </a:p>
          <a:p>
            <a:pPr marL="0" indent="0">
              <a:buNone/>
            </a:pPr>
            <a:endParaRPr lang="cs-CZ" dirty="0"/>
          </a:p>
          <a:p>
            <a:pPr marL="0" indent="0">
              <a:buNone/>
            </a:pPr>
            <a:endParaRPr lang="cs-CZ" dirty="0"/>
          </a:p>
          <a:p>
            <a:pPr marL="0" indent="0">
              <a:buNone/>
            </a:pPr>
            <a:endParaRPr lang="cs-CZ" dirty="0"/>
          </a:p>
          <a:p>
            <a:pPr marL="0" indent="0">
              <a:buNone/>
            </a:pPr>
            <a:endParaRPr lang="cs-CZ" dirty="0"/>
          </a:p>
          <a:p>
            <a:pPr marL="0" indent="0" algn="ctr">
              <a:buNone/>
            </a:pPr>
            <a:r>
              <a:rPr lang="cs-CZ" sz="3600" b="1" dirty="0"/>
              <a:t>!!! Do směrnice!!!</a:t>
            </a:r>
          </a:p>
        </p:txBody>
      </p:sp>
      <p:sp>
        <p:nvSpPr>
          <p:cNvPr id="2" name="Šipka: doprava 1">
            <a:extLst>
              <a:ext uri="{FF2B5EF4-FFF2-40B4-BE49-F238E27FC236}">
                <a16:creationId xmlns:a16="http://schemas.microsoft.com/office/drawing/2014/main" id="{99C63C0D-D3D2-4E32-8081-EDAF37241D99}"/>
              </a:ext>
            </a:extLst>
          </p:cNvPr>
          <p:cNvSpPr/>
          <p:nvPr/>
        </p:nvSpPr>
        <p:spPr>
          <a:xfrm rot="16200000">
            <a:off x="6025662" y="4967654"/>
            <a:ext cx="738554" cy="39565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1509521154"/>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4" descr="preklutivní pohledávk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03389" y="0"/>
            <a:ext cx="13166725" cy="987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7" name="Text Box 5"/>
          <p:cNvSpPr txBox="1">
            <a:spLocks noChangeArrowheads="1"/>
          </p:cNvSpPr>
          <p:nvPr/>
        </p:nvSpPr>
        <p:spPr bwMode="auto">
          <a:xfrm>
            <a:off x="1992313" y="981076"/>
            <a:ext cx="374173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2800" b="1" dirty="0"/>
              <a:t>Odpisy pohledávek</a:t>
            </a:r>
          </a:p>
          <a:p>
            <a:pPr eaLnBrk="1" hangingPunct="1">
              <a:spcBef>
                <a:spcPct val="0"/>
              </a:spcBef>
              <a:buFontTx/>
              <a:buNone/>
            </a:pPr>
            <a:endParaRPr lang="cs-CZ" altLang="cs-CZ" sz="2800" b="1" dirty="0"/>
          </a:p>
          <a:p>
            <a:pPr eaLnBrk="1" hangingPunct="1">
              <a:spcBef>
                <a:spcPct val="0"/>
              </a:spcBef>
              <a:buFontTx/>
              <a:buNone/>
            </a:pPr>
            <a:r>
              <a:rPr lang="cs-CZ" altLang="cs-CZ" sz="2800" b="1" dirty="0"/>
              <a:t>Prekluze pohledávek</a:t>
            </a:r>
          </a:p>
        </p:txBody>
      </p:sp>
    </p:spTree>
    <p:extLst>
      <p:ext uri="{BB962C8B-B14F-4D97-AF65-F5344CB8AC3E}">
        <p14:creationId xmlns:p14="http://schemas.microsoft.com/office/powerpoint/2010/main" val="31958333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519311" y="436097"/>
            <a:ext cx="10185009" cy="6203853"/>
          </a:xfrm>
        </p:spPr>
        <p:txBody>
          <a:bodyPr>
            <a:normAutofit/>
          </a:bodyPr>
          <a:lstStyle/>
          <a:p>
            <a:pPr algn="just">
              <a:spcBef>
                <a:spcPct val="0"/>
              </a:spcBef>
              <a:buFontTx/>
              <a:buNone/>
            </a:pPr>
            <a:r>
              <a:rPr lang="cs-CZ" altLang="cs-CZ" sz="2200" b="1" dirty="0">
                <a:solidFill>
                  <a:srgbClr val="FF8400"/>
                </a:solidFill>
              </a:rPr>
              <a:t>§ 158 </a:t>
            </a:r>
            <a:r>
              <a:rPr lang="cs-CZ" altLang="cs-CZ" sz="2200" b="1" dirty="0">
                <a:solidFill>
                  <a:srgbClr val="08A8F8"/>
                </a:solidFill>
              </a:rPr>
              <a:t>Odpis nedoplatku pro nedobytnost</a:t>
            </a:r>
          </a:p>
          <a:p>
            <a:pPr algn="just">
              <a:spcBef>
                <a:spcPct val="0"/>
              </a:spcBef>
              <a:buFontTx/>
              <a:buNone/>
            </a:pPr>
            <a:endParaRPr lang="cs-CZ" altLang="cs-CZ" sz="2200" b="1" dirty="0">
              <a:solidFill>
                <a:srgbClr val="08A8F8"/>
              </a:solidFill>
            </a:endParaRPr>
          </a:p>
          <a:p>
            <a:pPr algn="just">
              <a:spcBef>
                <a:spcPct val="0"/>
              </a:spcBef>
              <a:buFontTx/>
              <a:buNone/>
            </a:pPr>
            <a:r>
              <a:rPr lang="cs-CZ" altLang="cs-CZ" sz="2200" b="1" dirty="0">
                <a:solidFill>
                  <a:srgbClr val="FF0000"/>
                </a:solidFill>
              </a:rPr>
              <a:t>(1)</a:t>
            </a:r>
            <a:r>
              <a:rPr lang="cs-CZ" altLang="cs-CZ" sz="2200" dirty="0">
                <a:solidFill>
                  <a:srgbClr val="FF0000"/>
                </a:solidFill>
              </a:rPr>
              <a:t> Správce daně odepíše nedobytný nedoplatek.</a:t>
            </a:r>
          </a:p>
          <a:p>
            <a:pPr algn="just">
              <a:spcBef>
                <a:spcPct val="0"/>
              </a:spcBef>
              <a:buFontTx/>
              <a:buNone/>
            </a:pPr>
            <a:endParaRPr lang="cs-CZ" altLang="cs-CZ" sz="2200" dirty="0">
              <a:solidFill>
                <a:srgbClr val="000000"/>
              </a:solidFill>
            </a:endParaRPr>
          </a:p>
          <a:p>
            <a:pPr algn="just">
              <a:spcBef>
                <a:spcPct val="0"/>
              </a:spcBef>
              <a:buFontTx/>
              <a:buNone/>
            </a:pPr>
            <a:r>
              <a:rPr lang="cs-CZ" altLang="cs-CZ" sz="2200" b="1" dirty="0">
                <a:solidFill>
                  <a:srgbClr val="000000"/>
                </a:solidFill>
              </a:rPr>
              <a:t>(2)</a:t>
            </a:r>
            <a:r>
              <a:rPr lang="cs-CZ" altLang="cs-CZ" sz="2200" dirty="0">
                <a:solidFill>
                  <a:srgbClr val="000000"/>
                </a:solidFill>
              </a:rPr>
              <a:t> Nedobytným nedoplatkem se pro účely tohoto zákona rozumí nedoplatek,</a:t>
            </a:r>
          </a:p>
          <a:p>
            <a:pPr algn="just">
              <a:spcBef>
                <a:spcPct val="0"/>
              </a:spcBef>
              <a:buFontTx/>
              <a:buNone/>
            </a:pPr>
            <a:r>
              <a:rPr lang="cs-CZ" altLang="cs-CZ" sz="2200" b="1" dirty="0">
                <a:solidFill>
                  <a:srgbClr val="000000"/>
                </a:solidFill>
              </a:rPr>
              <a:t>a)</a:t>
            </a:r>
            <a:r>
              <a:rPr lang="cs-CZ" altLang="cs-CZ" sz="2200" dirty="0">
                <a:solidFill>
                  <a:srgbClr val="000000"/>
                </a:solidFill>
              </a:rPr>
              <a:t> </a:t>
            </a:r>
            <a:r>
              <a:rPr lang="cs-CZ" altLang="cs-CZ" sz="2200" dirty="0">
                <a:solidFill>
                  <a:srgbClr val="FF0000"/>
                </a:solidFill>
              </a:rPr>
              <a:t>který byl bezvýsledně vymáhán na daňovém subjektu i na jiných osobách, na nichž mohl být vymáhán</a:t>
            </a:r>
            <a:r>
              <a:rPr lang="cs-CZ" altLang="cs-CZ" sz="2200" dirty="0">
                <a:solidFill>
                  <a:srgbClr val="000000"/>
                </a:solidFill>
              </a:rPr>
              <a:t>, </a:t>
            </a:r>
            <a:r>
              <a:rPr lang="cs-CZ" altLang="cs-CZ" sz="2200" dirty="0">
                <a:solidFill>
                  <a:srgbClr val="00B050"/>
                </a:solidFill>
              </a:rPr>
              <a:t>nebo jehož vymáhání by zřejmě nevedlo k výsledku</a:t>
            </a:r>
            <a:r>
              <a:rPr lang="cs-CZ" altLang="cs-CZ" sz="2200" dirty="0">
                <a:solidFill>
                  <a:srgbClr val="000000"/>
                </a:solidFill>
              </a:rPr>
              <a:t>, </a:t>
            </a:r>
            <a:r>
              <a:rPr lang="cs-CZ" altLang="cs-CZ" sz="2200" dirty="0">
                <a:solidFill>
                  <a:srgbClr val="0070C0"/>
                </a:solidFill>
              </a:rPr>
              <a:t>anebo u něhož je pravděpodobné, že by náklady vymáhání přesáhly jeho výtěžek</a:t>
            </a:r>
            <a:r>
              <a:rPr lang="cs-CZ" altLang="cs-CZ" sz="2200" dirty="0">
                <a:solidFill>
                  <a:srgbClr val="000000"/>
                </a:solidFill>
              </a:rPr>
              <a:t>, </a:t>
            </a:r>
            <a:r>
              <a:rPr lang="cs-CZ" altLang="cs-CZ" sz="2200" dirty="0">
                <a:solidFill>
                  <a:schemeClr val="accent2"/>
                </a:solidFill>
              </a:rPr>
              <a:t>nebo</a:t>
            </a:r>
          </a:p>
          <a:p>
            <a:pPr algn="just">
              <a:spcBef>
                <a:spcPct val="0"/>
              </a:spcBef>
              <a:buFontTx/>
              <a:buNone/>
            </a:pPr>
            <a:r>
              <a:rPr lang="cs-CZ" altLang="cs-CZ" sz="2200" b="1" dirty="0">
                <a:solidFill>
                  <a:schemeClr val="tx1"/>
                </a:solidFill>
              </a:rPr>
              <a:t>b)</a:t>
            </a:r>
            <a:r>
              <a:rPr lang="cs-CZ" altLang="cs-CZ" sz="2200" dirty="0">
                <a:solidFill>
                  <a:schemeClr val="tx1"/>
                </a:solidFill>
              </a:rPr>
              <a:t> </a:t>
            </a:r>
            <a:r>
              <a:rPr lang="cs-CZ" altLang="cs-CZ" sz="2200" dirty="0">
                <a:solidFill>
                  <a:schemeClr val="accent2"/>
                </a:solidFill>
              </a:rPr>
              <a:t>jehož vymáhání je spojeno se zvláštními nebo nepoměrnými obtížemi</a:t>
            </a:r>
            <a:r>
              <a:rPr lang="cs-CZ" altLang="cs-CZ" sz="2200" dirty="0">
                <a:solidFill>
                  <a:srgbClr val="000000"/>
                </a:solidFill>
              </a:rPr>
              <a:t>.</a:t>
            </a:r>
          </a:p>
          <a:p>
            <a:pPr algn="just">
              <a:spcBef>
                <a:spcPct val="0"/>
              </a:spcBef>
              <a:buFontTx/>
              <a:buNone/>
            </a:pPr>
            <a:endParaRPr lang="cs-CZ" altLang="cs-CZ" sz="2200" dirty="0">
              <a:solidFill>
                <a:srgbClr val="000000"/>
              </a:solidFill>
            </a:endParaRPr>
          </a:p>
          <a:p>
            <a:pPr algn="just">
              <a:spcBef>
                <a:spcPct val="0"/>
              </a:spcBef>
              <a:buFontTx/>
              <a:buNone/>
            </a:pPr>
            <a:r>
              <a:rPr lang="cs-CZ" altLang="cs-CZ" sz="2200" b="1" dirty="0">
                <a:solidFill>
                  <a:srgbClr val="000000"/>
                </a:solidFill>
              </a:rPr>
              <a:t>(3)</a:t>
            </a:r>
            <a:r>
              <a:rPr lang="cs-CZ" altLang="cs-CZ" sz="2200" dirty="0">
                <a:solidFill>
                  <a:srgbClr val="000000"/>
                </a:solidFill>
              </a:rPr>
              <a:t> Na základě příkazu správce daně k odpisu nedobytného nedoplatku z osobního daňového účtu se vystaví </a:t>
            </a:r>
            <a:r>
              <a:rPr lang="cs-CZ" altLang="cs-CZ" sz="2200" dirty="0" err="1">
                <a:solidFill>
                  <a:srgbClr val="000000"/>
                </a:solidFill>
              </a:rPr>
              <a:t>odpisný</a:t>
            </a:r>
            <a:r>
              <a:rPr lang="cs-CZ" altLang="cs-CZ" sz="2200" dirty="0">
                <a:solidFill>
                  <a:srgbClr val="000000"/>
                </a:solidFill>
              </a:rPr>
              <a:t> doklad, který současně plní úlohu předpisného dokladu na účtu nedobytných nedoplatků; nedoplatek trvá dále, pokud neuplynula lhůta pro placení daně.</a:t>
            </a:r>
          </a:p>
          <a:p>
            <a:endParaRPr lang="cs-CZ" dirty="0"/>
          </a:p>
        </p:txBody>
      </p:sp>
    </p:spTree>
    <p:extLst>
      <p:ext uri="{BB962C8B-B14F-4D97-AF65-F5344CB8AC3E}">
        <p14:creationId xmlns:p14="http://schemas.microsoft.com/office/powerpoint/2010/main" val="3796260570"/>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40D3CF61-C18D-43B8-A9DD-6AE9AD88C4B2}"/>
              </a:ext>
            </a:extLst>
          </p:cNvPr>
          <p:cNvSpPr txBox="1"/>
          <p:nvPr/>
        </p:nvSpPr>
        <p:spPr>
          <a:xfrm>
            <a:off x="0" y="117693"/>
            <a:ext cx="12017830" cy="6678751"/>
          </a:xfrm>
          <a:prstGeom prst="rect">
            <a:avLst/>
          </a:prstGeom>
          <a:noFill/>
        </p:spPr>
        <p:txBody>
          <a:bodyPr wrap="square">
            <a:spAutoFit/>
          </a:bodyPr>
          <a:lstStyle/>
          <a:p>
            <a:pPr algn="ctr"/>
            <a:r>
              <a:rPr lang="cs-CZ" sz="2800" b="1" dirty="0"/>
              <a:t>Máte správně nastavené procesy </a:t>
            </a:r>
          </a:p>
          <a:p>
            <a:pPr algn="ctr"/>
            <a:r>
              <a:rPr lang="cs-CZ" sz="2800" b="1" dirty="0"/>
              <a:t>nebo </a:t>
            </a:r>
            <a:r>
              <a:rPr lang="cs-CZ" sz="2800" b="1" i="1" dirty="0"/>
              <a:t>„jezdíte na mrtvém koni“ </a:t>
            </a:r>
            <a:r>
              <a:rPr lang="cs-CZ" sz="2800" b="1" dirty="0"/>
              <a:t>?</a:t>
            </a:r>
          </a:p>
          <a:p>
            <a:pPr algn="ctr"/>
            <a:endParaRPr lang="cs-CZ" sz="2800" dirty="0"/>
          </a:p>
          <a:p>
            <a:pPr algn="ctr"/>
            <a:r>
              <a:rPr lang="cs-CZ" sz="2800" b="1" dirty="0">
                <a:solidFill>
                  <a:srgbClr val="FF0000"/>
                </a:solidFill>
              </a:rPr>
              <a:t>Směrnice = správně nastavené procesy:</a:t>
            </a:r>
            <a:endParaRPr lang="cs-CZ" sz="2800" dirty="0"/>
          </a:p>
          <a:p>
            <a:pPr algn="ctr"/>
            <a:r>
              <a:rPr lang="cs-CZ" sz="2800" b="1" dirty="0"/>
              <a:t>KDO</a:t>
            </a:r>
            <a:r>
              <a:rPr lang="cs-CZ" sz="2800" dirty="0"/>
              <a:t> to bude dělat - </a:t>
            </a:r>
            <a:r>
              <a:rPr lang="cs-CZ" sz="2800" b="1" dirty="0"/>
              <a:t>CO</a:t>
            </a:r>
            <a:r>
              <a:rPr lang="cs-CZ" sz="2800" dirty="0"/>
              <a:t> má být uděláno - </a:t>
            </a:r>
            <a:r>
              <a:rPr lang="cs-CZ" sz="2800" b="1" dirty="0"/>
              <a:t>KDY</a:t>
            </a:r>
            <a:r>
              <a:rPr lang="cs-CZ" sz="2800" dirty="0"/>
              <a:t> to má být hotové – </a:t>
            </a:r>
          </a:p>
          <a:p>
            <a:pPr algn="ctr"/>
            <a:r>
              <a:rPr lang="cs-CZ" sz="2800" b="1" dirty="0"/>
              <a:t>JAK</a:t>
            </a:r>
            <a:r>
              <a:rPr lang="cs-CZ" sz="2800" dirty="0"/>
              <a:t> to má být uděláno - </a:t>
            </a:r>
            <a:r>
              <a:rPr lang="cs-CZ" sz="2800" b="1" dirty="0"/>
              <a:t>PROČ</a:t>
            </a:r>
            <a:r>
              <a:rPr lang="cs-CZ" sz="2800" dirty="0"/>
              <a:t> se to dělá</a:t>
            </a:r>
            <a:endParaRPr lang="cs-CZ" sz="2800" b="1" dirty="0"/>
          </a:p>
          <a:p>
            <a:pPr algn="ctr"/>
            <a:endParaRPr lang="cs-CZ" sz="3600" dirty="0"/>
          </a:p>
          <a:p>
            <a:pPr algn="ctr"/>
            <a:r>
              <a:rPr lang="cs-CZ" sz="2800" b="0" i="0" dirty="0">
                <a:solidFill>
                  <a:schemeClr val="tx1"/>
                </a:solidFill>
                <a:effectLst/>
                <a:latin typeface="+mn-lt"/>
              </a:rPr>
              <a:t>Když něco nefunguje jak má, tak i selský rozum nám radí, že se to musí změnit. U hledání chyb je někdy nutné jít do hloubky nepříjemných věcí („Příčiny vyšetřování leteckých katastrof“). </a:t>
            </a:r>
          </a:p>
          <a:p>
            <a:pPr algn="ctr"/>
            <a:endParaRPr lang="cs-CZ" sz="2800" dirty="0">
              <a:solidFill>
                <a:schemeClr val="tx1"/>
              </a:solidFill>
              <a:latin typeface="+mn-lt"/>
            </a:endParaRPr>
          </a:p>
          <a:p>
            <a:pPr algn="ctr"/>
            <a:r>
              <a:rPr lang="cs-CZ" sz="2800" b="0" i="0" dirty="0">
                <a:solidFill>
                  <a:schemeClr val="tx1"/>
                </a:solidFill>
                <a:effectLst/>
                <a:latin typeface="+mn-lt"/>
              </a:rPr>
              <a:t>Přísloví Indiánů z kmene </a:t>
            </a:r>
            <a:r>
              <a:rPr lang="cs-CZ" sz="2800" b="0" i="0" dirty="0" err="1">
                <a:solidFill>
                  <a:schemeClr val="tx1"/>
                </a:solidFill>
                <a:effectLst/>
                <a:latin typeface="+mn-lt"/>
              </a:rPr>
              <a:t>Dakotů</a:t>
            </a:r>
            <a:r>
              <a:rPr lang="cs-CZ" sz="2800" b="0" i="0" dirty="0">
                <a:solidFill>
                  <a:schemeClr val="tx1"/>
                </a:solidFill>
                <a:effectLst/>
                <a:latin typeface="+mn-lt"/>
              </a:rPr>
              <a:t> zní: </a:t>
            </a:r>
            <a:r>
              <a:rPr lang="cs-CZ" sz="2800" b="0" i="1" dirty="0">
                <a:solidFill>
                  <a:schemeClr val="tx1"/>
                </a:solidFill>
                <a:effectLst/>
                <a:latin typeface="+mn-lt"/>
              </a:rPr>
              <a:t>"Když zjistíš, že jedeš na mrtvém koni, sesedni!„ </a:t>
            </a:r>
            <a:r>
              <a:rPr lang="cs-CZ" sz="2800" b="0" dirty="0">
                <a:solidFill>
                  <a:schemeClr val="tx1"/>
                </a:solidFill>
                <a:effectLst/>
                <a:latin typeface="+mn-lt"/>
              </a:rPr>
              <a:t> Zní to logicky, n</a:t>
            </a:r>
            <a:r>
              <a:rPr lang="cs-CZ" sz="2800" b="0" i="0" dirty="0">
                <a:solidFill>
                  <a:schemeClr val="tx1"/>
                </a:solidFill>
                <a:effectLst/>
                <a:latin typeface="+mn-lt"/>
              </a:rPr>
              <a:t>icméně v životě úředníka jsou často prosazovány jiné strategie, podle kterých se v takových situacích snaží dotyčný jednat.  </a:t>
            </a:r>
          </a:p>
        </p:txBody>
      </p:sp>
    </p:spTree>
    <p:extLst>
      <p:ext uri="{BB962C8B-B14F-4D97-AF65-F5344CB8AC3E}">
        <p14:creationId xmlns:p14="http://schemas.microsoft.com/office/powerpoint/2010/main" val="226276718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15A2D680-D557-461F-9915-DF3F76866255}"/>
              </a:ext>
            </a:extLst>
          </p:cNvPr>
          <p:cNvSpPr txBox="1"/>
          <p:nvPr/>
        </p:nvSpPr>
        <p:spPr>
          <a:xfrm>
            <a:off x="0" y="0"/>
            <a:ext cx="12192000" cy="6986528"/>
          </a:xfrm>
          <a:prstGeom prst="rect">
            <a:avLst/>
          </a:prstGeom>
          <a:noFill/>
        </p:spPr>
        <p:txBody>
          <a:bodyPr wrap="square">
            <a:spAutoFit/>
          </a:bodyPr>
          <a:lstStyle/>
          <a:p>
            <a:pPr algn="ctr"/>
            <a:r>
              <a:rPr lang="cs-CZ" sz="2800" b="1" i="0" dirty="0">
                <a:solidFill>
                  <a:schemeClr val="tx1"/>
                </a:solidFill>
                <a:effectLst/>
                <a:latin typeface="+mn-lt"/>
              </a:rPr>
              <a:t>Jízda na mrtvém koni:</a:t>
            </a:r>
          </a:p>
          <a:p>
            <a:pPr algn="ctr"/>
            <a:endParaRPr lang="cs-CZ" sz="2000" b="0" i="0" dirty="0">
              <a:solidFill>
                <a:schemeClr val="tx1"/>
              </a:solidFill>
              <a:effectLst/>
              <a:latin typeface="+mn-lt"/>
            </a:endParaRPr>
          </a:p>
          <a:p>
            <a:pPr marL="457200" indent="-457200">
              <a:buFont typeface="+mj-lt"/>
              <a:buAutoNum type="arabicPeriod"/>
            </a:pPr>
            <a:r>
              <a:rPr lang="cs-CZ" sz="2000" b="0" i="0" dirty="0">
                <a:solidFill>
                  <a:schemeClr val="tx1"/>
                </a:solidFill>
                <a:effectLst/>
                <a:latin typeface="+mn-lt"/>
              </a:rPr>
              <a:t>obstaráme si větší bič</a:t>
            </a:r>
          </a:p>
          <a:p>
            <a:pPr marL="457200" indent="-457200">
              <a:buFont typeface="+mj-lt"/>
              <a:buAutoNum type="arabicPeriod"/>
            </a:pPr>
            <a:r>
              <a:rPr lang="cs-CZ" sz="2000" b="0" i="0" dirty="0">
                <a:solidFill>
                  <a:schemeClr val="tx1"/>
                </a:solidFill>
                <a:effectLst/>
                <a:latin typeface="+mn-lt"/>
              </a:rPr>
              <a:t>vyměníme jezdce</a:t>
            </a:r>
          </a:p>
          <a:p>
            <a:pPr marL="457200" indent="-457200">
              <a:buFont typeface="+mj-lt"/>
              <a:buAutoNum type="arabicPeriod"/>
            </a:pPr>
            <a:r>
              <a:rPr lang="cs-CZ" sz="2000" b="0" i="0" dirty="0">
                <a:solidFill>
                  <a:schemeClr val="tx1"/>
                </a:solidFill>
                <a:effectLst/>
                <a:latin typeface="+mn-lt"/>
              </a:rPr>
              <a:t>říkáme: "</a:t>
            </a:r>
            <a:r>
              <a:rPr lang="cs-CZ" sz="2000" b="0" i="1" dirty="0">
                <a:solidFill>
                  <a:schemeClr val="tx1"/>
                </a:solidFill>
                <a:effectLst/>
                <a:latin typeface="+mn-lt"/>
              </a:rPr>
              <a:t>Vždyť ten kůň vždycky jezdil</a:t>
            </a:r>
            <a:r>
              <a:rPr lang="cs-CZ" sz="2000" b="0" i="0" dirty="0">
                <a:solidFill>
                  <a:schemeClr val="tx1"/>
                </a:solidFill>
                <a:effectLst/>
                <a:latin typeface="+mn-lt"/>
              </a:rPr>
              <a:t>."</a:t>
            </a:r>
          </a:p>
          <a:p>
            <a:pPr marL="457200" indent="-457200">
              <a:buFont typeface="+mj-lt"/>
              <a:buAutoNum type="arabicPeriod"/>
            </a:pPr>
            <a:r>
              <a:rPr lang="cs-CZ" sz="2000" b="0" i="0" dirty="0">
                <a:solidFill>
                  <a:schemeClr val="tx1"/>
                </a:solidFill>
                <a:effectLst/>
                <a:latin typeface="+mn-lt"/>
              </a:rPr>
              <a:t>založíme pracovní skupinu pro analýzu koně</a:t>
            </a:r>
          </a:p>
          <a:p>
            <a:pPr marL="457200" indent="-457200">
              <a:buFont typeface="+mj-lt"/>
              <a:buAutoNum type="arabicPeriod"/>
            </a:pPr>
            <a:r>
              <a:rPr lang="cs-CZ" sz="2000" b="0" i="0" dirty="0">
                <a:solidFill>
                  <a:schemeClr val="tx1"/>
                </a:solidFill>
                <a:effectLst/>
                <a:latin typeface="+mn-lt"/>
              </a:rPr>
              <a:t>navštívíme jiná místa, abychom získali návod jak se tam jezdí na mrtvých koních</a:t>
            </a:r>
          </a:p>
          <a:p>
            <a:pPr marL="457200" indent="-457200">
              <a:buFont typeface="+mj-lt"/>
              <a:buAutoNum type="arabicPeriod"/>
            </a:pPr>
            <a:r>
              <a:rPr lang="cs-CZ" sz="2000" b="0" i="0" dirty="0">
                <a:solidFill>
                  <a:schemeClr val="tx1"/>
                </a:solidFill>
                <a:effectLst/>
                <a:latin typeface="+mn-lt"/>
              </a:rPr>
              <a:t>zvýšíme standard kvality pro jízdu na mrtvém koni</a:t>
            </a:r>
          </a:p>
          <a:p>
            <a:pPr marL="457200" indent="-457200">
              <a:buFont typeface="+mj-lt"/>
              <a:buAutoNum type="arabicPeriod"/>
            </a:pPr>
            <a:r>
              <a:rPr lang="cs-CZ" sz="2000" b="0" i="0" dirty="0">
                <a:solidFill>
                  <a:schemeClr val="tx1"/>
                </a:solidFill>
                <a:effectLst/>
                <a:latin typeface="+mn-lt"/>
              </a:rPr>
              <a:t>vytvoříme </a:t>
            </a:r>
            <a:r>
              <a:rPr lang="cs-CZ" sz="2000" b="0" i="0" dirty="0" err="1">
                <a:solidFill>
                  <a:schemeClr val="tx1"/>
                </a:solidFill>
                <a:effectLst/>
                <a:latin typeface="+mn-lt"/>
              </a:rPr>
              <a:t>task</a:t>
            </a:r>
            <a:r>
              <a:rPr lang="cs-CZ" sz="2000" b="0" i="0" dirty="0">
                <a:solidFill>
                  <a:schemeClr val="tx1"/>
                </a:solidFill>
                <a:effectLst/>
                <a:latin typeface="+mn-lt"/>
              </a:rPr>
              <a:t> </a:t>
            </a:r>
            <a:r>
              <a:rPr lang="cs-CZ" sz="2000" b="0" i="0" dirty="0" err="1">
                <a:solidFill>
                  <a:schemeClr val="tx1"/>
                </a:solidFill>
                <a:effectLst/>
                <a:latin typeface="+mn-lt"/>
              </a:rPr>
              <a:t>force</a:t>
            </a:r>
            <a:r>
              <a:rPr lang="cs-CZ" sz="2000" b="0" i="0" dirty="0">
                <a:solidFill>
                  <a:schemeClr val="tx1"/>
                </a:solidFill>
                <a:effectLst/>
                <a:latin typeface="+mn-lt"/>
              </a:rPr>
              <a:t> (komando) pro oživení mrtvého koně</a:t>
            </a:r>
          </a:p>
          <a:p>
            <a:pPr marL="457200" indent="-457200">
              <a:buFont typeface="+mj-lt"/>
              <a:buAutoNum type="arabicPeriod"/>
            </a:pPr>
            <a:r>
              <a:rPr lang="cs-CZ" sz="2000" b="0" i="0" dirty="0">
                <a:solidFill>
                  <a:schemeClr val="tx1"/>
                </a:solidFill>
                <a:effectLst/>
                <a:latin typeface="+mn-lt"/>
              </a:rPr>
              <a:t>vypracujeme srovnávací přehledy různě mrtvých koní</a:t>
            </a:r>
          </a:p>
          <a:p>
            <a:pPr marL="457200" indent="-457200">
              <a:buFont typeface="+mj-lt"/>
              <a:buAutoNum type="arabicPeriod"/>
            </a:pPr>
            <a:r>
              <a:rPr lang="cs-CZ" sz="2000" b="0" i="0" dirty="0">
                <a:solidFill>
                  <a:schemeClr val="tx1"/>
                </a:solidFill>
                <a:effectLst/>
                <a:latin typeface="+mn-lt"/>
              </a:rPr>
              <a:t>upravíme kritéria, podle kterých se určuje, zda je kůň mrtvý</a:t>
            </a:r>
          </a:p>
          <a:p>
            <a:pPr marL="457200" indent="-457200">
              <a:buFont typeface="+mj-lt"/>
              <a:buAutoNum type="arabicPeriod"/>
            </a:pPr>
            <a:r>
              <a:rPr lang="cs-CZ" sz="2000" b="0" i="0" dirty="0">
                <a:solidFill>
                  <a:schemeClr val="tx1"/>
                </a:solidFill>
                <a:effectLst/>
                <a:latin typeface="+mn-lt"/>
              </a:rPr>
              <a:t>zaplatíme externí specialisty, aby jezdili na mrtvém koni</a:t>
            </a:r>
          </a:p>
          <a:p>
            <a:pPr marL="457200" indent="-457200">
              <a:buFont typeface="+mj-lt"/>
              <a:buAutoNum type="arabicPeriod"/>
            </a:pPr>
            <a:r>
              <a:rPr lang="cs-CZ" sz="2000" b="0" i="0" dirty="0">
                <a:solidFill>
                  <a:schemeClr val="tx1"/>
                </a:solidFill>
                <a:effectLst/>
                <a:latin typeface="+mn-lt"/>
              </a:rPr>
              <a:t>zapřáhneme pár mrtvých koní k sobě, aby se jim lépe táhlo</a:t>
            </a:r>
          </a:p>
          <a:p>
            <a:pPr marL="457200" indent="-457200">
              <a:buFont typeface="+mj-lt"/>
              <a:buAutoNum type="arabicPeriod"/>
            </a:pPr>
            <a:r>
              <a:rPr lang="cs-CZ" sz="2000" b="0" i="0" dirty="0">
                <a:solidFill>
                  <a:schemeClr val="tx1"/>
                </a:solidFill>
                <a:effectLst/>
                <a:latin typeface="+mn-lt"/>
              </a:rPr>
              <a:t>prohlásíme, že žádný kůň nemůže být natolik mrtvý, aby se na něm ještě nedalo chvilku jezdit</a:t>
            </a:r>
          </a:p>
          <a:p>
            <a:pPr marL="457200" indent="-457200">
              <a:buFont typeface="+mj-lt"/>
              <a:buAutoNum type="arabicPeriod"/>
            </a:pPr>
            <a:r>
              <a:rPr lang="cs-CZ" sz="2000" b="0" i="0" dirty="0">
                <a:solidFill>
                  <a:schemeClr val="tx1"/>
                </a:solidFill>
                <a:effectLst/>
                <a:latin typeface="+mn-lt"/>
              </a:rPr>
              <a:t>po poradě s veterinářem zakoupíme něco drahého, po čem bude mrtvý kůň běžet rychleji</a:t>
            </a:r>
          </a:p>
          <a:p>
            <a:pPr marL="457200" indent="-457200">
              <a:buFont typeface="+mj-lt"/>
              <a:buAutoNum type="arabicPeriod"/>
            </a:pPr>
            <a:r>
              <a:rPr lang="cs-CZ" sz="2000" b="0" i="0" dirty="0">
                <a:solidFill>
                  <a:schemeClr val="tx1"/>
                </a:solidFill>
                <a:effectLst/>
                <a:latin typeface="+mn-lt"/>
              </a:rPr>
              <a:t>vypracujeme studii, abychom zjistili, zda pro tento problém existují levnější poradci</a:t>
            </a:r>
          </a:p>
          <a:p>
            <a:pPr marL="457200" indent="-457200">
              <a:buFont typeface="+mj-lt"/>
              <a:buAutoNum type="arabicPeriod"/>
            </a:pPr>
            <a:r>
              <a:rPr lang="cs-CZ" sz="2000" b="0" i="0" dirty="0">
                <a:solidFill>
                  <a:schemeClr val="tx1"/>
                </a:solidFill>
                <a:effectLst/>
                <a:latin typeface="+mn-lt"/>
              </a:rPr>
              <a:t>nasedneme na svého starého slabého osla a zamaskujeme ho mrtvým koněm</a:t>
            </a:r>
          </a:p>
          <a:p>
            <a:pPr marL="457200" indent="-457200">
              <a:buFont typeface="+mj-lt"/>
              <a:buAutoNum type="arabicPeriod"/>
            </a:pPr>
            <a:r>
              <a:rPr lang="cs-CZ" sz="2000" b="0" i="0" dirty="0">
                <a:solidFill>
                  <a:schemeClr val="tx1"/>
                </a:solidFill>
                <a:effectLst/>
                <a:latin typeface="+mn-lt"/>
              </a:rPr>
              <a:t>nařídíme přesčasy a nosíme mrtvého koně sami</a:t>
            </a:r>
          </a:p>
          <a:p>
            <a:pPr marL="457200" indent="-457200">
              <a:buFont typeface="+mj-lt"/>
              <a:buAutoNum type="arabicPeriod"/>
            </a:pPr>
            <a:r>
              <a:rPr lang="cs-CZ" sz="2000" b="0" i="0" dirty="0">
                <a:solidFill>
                  <a:schemeClr val="tx1"/>
                </a:solidFill>
                <a:effectLst/>
                <a:latin typeface="+mn-lt"/>
              </a:rPr>
              <a:t>restrukturalizujeme stáj a zdvojnásobíme příděly krmení</a:t>
            </a:r>
          </a:p>
          <a:p>
            <a:pPr marL="457200" indent="-457200">
              <a:buFont typeface="+mj-lt"/>
              <a:buAutoNum type="arabicPeriod"/>
            </a:pPr>
            <a:r>
              <a:rPr lang="cs-CZ" sz="2000" b="0" i="0" dirty="0">
                <a:solidFill>
                  <a:schemeClr val="tx1"/>
                </a:solidFill>
                <a:effectLst/>
                <a:latin typeface="+mn-lt"/>
              </a:rPr>
              <a:t>prohlásíme, že mrtvý kůň byl už od samého počátku naším cílem</a:t>
            </a:r>
          </a:p>
          <a:p>
            <a:pPr marL="457200" indent="-457200">
              <a:buFont typeface="+mj-lt"/>
              <a:buAutoNum type="arabicPeriod"/>
            </a:pPr>
            <a:r>
              <a:rPr lang="cs-CZ" sz="2000" b="0" i="0" dirty="0">
                <a:solidFill>
                  <a:schemeClr val="tx1"/>
                </a:solidFill>
                <a:effectLst/>
                <a:latin typeface="+mn-lt"/>
              </a:rPr>
              <a:t>povýšíme jezdce, pak si sedneme a počkáme, až se kůň sám zvedne</a:t>
            </a:r>
          </a:p>
          <a:p>
            <a:pPr marL="457200" indent="-457200">
              <a:buFont typeface="+mj-lt"/>
              <a:buAutoNum type="arabicPeriod"/>
            </a:pPr>
            <a:r>
              <a:rPr lang="cs-CZ" sz="2000" b="0" i="0" dirty="0">
                <a:solidFill>
                  <a:schemeClr val="tx1"/>
                </a:solidFill>
                <a:effectLst/>
                <a:latin typeface="+mn-lt"/>
              </a:rPr>
              <a:t>budeme zapírat, že jsme kdy nějakého koně vůbec měli</a:t>
            </a:r>
          </a:p>
        </p:txBody>
      </p:sp>
    </p:spTree>
    <p:extLst>
      <p:ext uri="{BB962C8B-B14F-4D97-AF65-F5344CB8AC3E}">
        <p14:creationId xmlns:p14="http://schemas.microsoft.com/office/powerpoint/2010/main" val="1488628777"/>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0" y="65314"/>
            <a:ext cx="12191999" cy="6680719"/>
          </a:xfrm>
        </p:spPr>
        <p:txBody>
          <a:bodyPr/>
          <a:lstStyle/>
          <a:p>
            <a:pPr marL="0" indent="0" algn="ctr">
              <a:buNone/>
            </a:pPr>
            <a:r>
              <a:rPr lang="cs-CZ" sz="4800" dirty="0">
                <a:solidFill>
                  <a:srgbClr val="FF0000"/>
                </a:solidFill>
              </a:rPr>
              <a:t>Když zjistíš, že jedeš na mrtvém koni, sesedni!</a:t>
            </a:r>
          </a:p>
          <a:p>
            <a:pPr marL="0" indent="0" algn="ctr">
              <a:buNone/>
            </a:pPr>
            <a:endParaRPr lang="cs-CZ" sz="8000" dirty="0">
              <a:solidFill>
                <a:srgbClr val="FF0000"/>
              </a:solidFill>
            </a:endParaRPr>
          </a:p>
          <a:p>
            <a:pPr marL="0" indent="0" algn="ctr">
              <a:buNone/>
            </a:pPr>
            <a:r>
              <a:rPr lang="cs-CZ" sz="8000" dirty="0">
                <a:solidFill>
                  <a:srgbClr val="FF0000"/>
                </a:solidFill>
              </a:rPr>
              <a:t>Směrnice</a:t>
            </a:r>
          </a:p>
          <a:p>
            <a:pPr marL="0" indent="0" algn="ctr">
              <a:buNone/>
            </a:pPr>
            <a:r>
              <a:rPr lang="cs-CZ" sz="8000" dirty="0"/>
              <a:t> </a:t>
            </a:r>
          </a:p>
          <a:p>
            <a:pPr marL="0" indent="0" algn="ctr">
              <a:buNone/>
            </a:pPr>
            <a:r>
              <a:rPr lang="cs-CZ" sz="8000" dirty="0"/>
              <a:t>S = K1+C+K2+J+P</a:t>
            </a:r>
          </a:p>
          <a:p>
            <a:endParaRPr lang="cs-CZ" dirty="0"/>
          </a:p>
        </p:txBody>
      </p:sp>
    </p:spTree>
    <p:extLst>
      <p:ext uri="{BB962C8B-B14F-4D97-AF65-F5344CB8AC3E}">
        <p14:creationId xmlns:p14="http://schemas.microsoft.com/office/powerpoint/2010/main" val="1813843134"/>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VÃ½sledek obrÃ¡zku pro velkÃ¡ hlava">
            <a:extLst>
              <a:ext uri="{FF2B5EF4-FFF2-40B4-BE49-F238E27FC236}">
                <a16:creationId xmlns:a16="http://schemas.microsoft.com/office/drawing/2014/main" id="{48438757-1680-4DF0-BCA8-7DDB123D19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1249" y="310753"/>
            <a:ext cx="8315325" cy="62364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8506440"/>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Shape 659"/>
        <p:cNvGrpSpPr/>
        <p:nvPr/>
      </p:nvGrpSpPr>
      <p:grpSpPr>
        <a:xfrm>
          <a:off x="0" y="0"/>
          <a:ext cx="0" cy="0"/>
          <a:chOff x="0" y="0"/>
          <a:chExt cx="0" cy="0"/>
        </a:xfrm>
      </p:grpSpPr>
      <p:pic>
        <p:nvPicPr>
          <p:cNvPr id="660" name="Google Shape;660;p111" descr="pohoda2"/>
          <p:cNvPicPr preferRelativeResize="0"/>
          <p:nvPr/>
        </p:nvPicPr>
        <p:blipFill rotWithShape="1">
          <a:blip r:embed="rId3">
            <a:alphaModFix/>
          </a:blip>
          <a:srcRect/>
          <a:stretch/>
        </p:blipFill>
        <p:spPr>
          <a:xfrm>
            <a:off x="334963" y="1"/>
            <a:ext cx="11161713" cy="741521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gallery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Shape 669"/>
        <p:cNvGrpSpPr/>
        <p:nvPr/>
      </p:nvGrpSpPr>
      <p:grpSpPr>
        <a:xfrm>
          <a:off x="0" y="0"/>
          <a:ext cx="0" cy="0"/>
          <a:chOff x="0" y="0"/>
          <a:chExt cx="0" cy="0"/>
        </a:xfrm>
      </p:grpSpPr>
      <p:sp>
        <p:nvSpPr>
          <p:cNvPr id="670" name="Google Shape;670;p113"/>
          <p:cNvSpPr txBox="1"/>
          <p:nvPr/>
        </p:nvSpPr>
        <p:spPr>
          <a:xfrm>
            <a:off x="2495006" y="3254961"/>
            <a:ext cx="7129463" cy="255454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Font typeface="Arial"/>
              <a:buNone/>
            </a:pPr>
            <a:endParaRPr sz="3200" b="1">
              <a:solidFill>
                <a:srgbClr val="FF0000"/>
              </a:solidFill>
              <a:latin typeface="Arial"/>
              <a:ea typeface="Arial"/>
              <a:cs typeface="Arial"/>
              <a:sym typeface="Arial"/>
            </a:endParaRPr>
          </a:p>
          <a:p>
            <a:pPr marL="0" marR="0" lvl="0" indent="0" algn="ctr" rtl="0">
              <a:spcBef>
                <a:spcPts val="0"/>
              </a:spcBef>
              <a:spcAft>
                <a:spcPts val="0"/>
              </a:spcAft>
              <a:buClr>
                <a:srgbClr val="FF0000"/>
              </a:buClr>
              <a:buFont typeface="Arial"/>
              <a:buNone/>
            </a:pPr>
            <a:r>
              <a:rPr lang="cs-CZ" sz="3200" b="1">
                <a:solidFill>
                  <a:srgbClr val="FF0000"/>
                </a:solidFill>
                <a:latin typeface="Arial"/>
                <a:ea typeface="Arial"/>
                <a:cs typeface="Arial"/>
                <a:sym typeface="Arial"/>
              </a:rPr>
              <a:t>Děkuji za pozornost</a:t>
            </a:r>
            <a:endParaRPr sz="3200">
              <a:solidFill>
                <a:schemeClr val="dk1"/>
              </a:solidFill>
              <a:latin typeface="Arial"/>
              <a:ea typeface="Arial"/>
              <a:cs typeface="Arial"/>
              <a:sym typeface="Arial"/>
            </a:endParaRPr>
          </a:p>
          <a:p>
            <a:pPr marL="0" marR="0" lvl="0" indent="0" algn="ctr" rtl="0">
              <a:spcBef>
                <a:spcPts val="0"/>
              </a:spcBef>
              <a:spcAft>
                <a:spcPts val="0"/>
              </a:spcAft>
              <a:buClr>
                <a:schemeClr val="dk1"/>
              </a:buClr>
              <a:buFont typeface="Arial"/>
              <a:buNone/>
            </a:pPr>
            <a:endParaRPr sz="3200">
              <a:solidFill>
                <a:schemeClr val="dk1"/>
              </a:solidFill>
              <a:latin typeface="Arial"/>
              <a:ea typeface="Arial"/>
              <a:cs typeface="Arial"/>
              <a:sym typeface="Arial"/>
            </a:endParaRPr>
          </a:p>
          <a:p>
            <a:pPr marL="0" marR="0" lvl="0" indent="0" algn="ctr" rtl="0">
              <a:spcBef>
                <a:spcPts val="0"/>
              </a:spcBef>
              <a:spcAft>
                <a:spcPts val="0"/>
              </a:spcAft>
              <a:buClr>
                <a:schemeClr val="dk1"/>
              </a:buClr>
              <a:buFont typeface="Arial"/>
              <a:buNone/>
            </a:pPr>
            <a:r>
              <a:rPr lang="cs-CZ" sz="3200">
                <a:solidFill>
                  <a:schemeClr val="dk1"/>
                </a:solidFill>
                <a:latin typeface="Arial"/>
                <a:ea typeface="Arial"/>
                <a:cs typeface="Arial"/>
                <a:sym typeface="Arial"/>
              </a:rPr>
              <a:t>Vlastimil Veselý</a:t>
            </a:r>
            <a:endParaRPr/>
          </a:p>
          <a:p>
            <a:pPr marL="0" marR="0" lvl="0" indent="0" algn="ctr" rtl="0">
              <a:spcBef>
                <a:spcPts val="0"/>
              </a:spcBef>
              <a:spcAft>
                <a:spcPts val="0"/>
              </a:spcAft>
              <a:buClr>
                <a:schemeClr val="dk1"/>
              </a:buClr>
              <a:buFont typeface="Arial"/>
              <a:buNone/>
            </a:pPr>
            <a:r>
              <a:rPr lang="cs-CZ" sz="3200">
                <a:solidFill>
                  <a:schemeClr val="dk1"/>
                </a:solidFill>
                <a:latin typeface="Arial"/>
                <a:ea typeface="Arial"/>
                <a:cs typeface="Arial"/>
                <a:sym typeface="Arial"/>
              </a:rPr>
              <a:t>vesely@catania.cz</a:t>
            </a:r>
            <a:endParaRPr/>
          </a:p>
        </p:txBody>
      </p:sp>
      <p:pic>
        <p:nvPicPr>
          <p:cNvPr id="671" name="Google Shape;671;p113"/>
          <p:cNvPicPr preferRelativeResize="0"/>
          <p:nvPr/>
        </p:nvPicPr>
        <p:blipFill rotWithShape="1">
          <a:blip r:embed="rId3">
            <a:alphaModFix/>
          </a:blip>
          <a:srcRect/>
          <a:stretch/>
        </p:blipFill>
        <p:spPr>
          <a:xfrm>
            <a:off x="3383213" y="473661"/>
            <a:ext cx="5353050" cy="27813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gallery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29"/>
          <p:cNvSpPr txBox="1"/>
          <p:nvPr/>
        </p:nvSpPr>
        <p:spPr>
          <a:xfrm>
            <a:off x="356135" y="404261"/>
            <a:ext cx="11155680" cy="594008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cs-CZ" sz="3600" b="1" dirty="0">
                <a:solidFill>
                  <a:srgbClr val="FF0000"/>
                </a:solidFill>
                <a:latin typeface="Calibri"/>
                <a:ea typeface="Calibri"/>
                <a:cs typeface="Calibri"/>
                <a:sym typeface="Calibri"/>
              </a:rPr>
              <a:t>Základní nastavení postupu</a:t>
            </a:r>
            <a:endParaRPr dirty="0"/>
          </a:p>
          <a:p>
            <a:pPr marL="0" marR="0" lvl="0" indent="0" algn="l" rtl="0">
              <a:spcBef>
                <a:spcPts val="0"/>
              </a:spcBef>
              <a:spcAft>
                <a:spcPts val="0"/>
              </a:spcAft>
              <a:buNone/>
            </a:pPr>
            <a:endParaRPr sz="3600" dirty="0">
              <a:solidFill>
                <a:schemeClr val="dk1"/>
              </a:solidFill>
              <a:latin typeface="Calibri"/>
              <a:ea typeface="Calibri"/>
              <a:cs typeface="Calibri"/>
              <a:sym typeface="Calibri"/>
            </a:endParaRPr>
          </a:p>
          <a:p>
            <a:pPr marL="0" marR="0" lvl="0" indent="0" algn="l" rtl="0">
              <a:spcBef>
                <a:spcPts val="0"/>
              </a:spcBef>
              <a:spcAft>
                <a:spcPts val="0"/>
              </a:spcAft>
              <a:buNone/>
            </a:pPr>
            <a:r>
              <a:rPr lang="cs-CZ" sz="3600" dirty="0">
                <a:solidFill>
                  <a:schemeClr val="dk1"/>
                </a:solidFill>
                <a:latin typeface="Calibri"/>
                <a:ea typeface="Calibri"/>
                <a:cs typeface="Calibri"/>
                <a:sym typeface="Calibri"/>
              </a:rPr>
              <a:t>	</a:t>
            </a:r>
            <a:r>
              <a:rPr lang="cs-CZ" sz="4400" dirty="0">
                <a:solidFill>
                  <a:schemeClr val="dk1"/>
                </a:solidFill>
                <a:latin typeface="Calibri"/>
                <a:ea typeface="Calibri"/>
                <a:cs typeface="Calibri"/>
                <a:sym typeface="Calibri"/>
              </a:rPr>
              <a:t>Prevence				Nastavení </a:t>
            </a:r>
            <a:endParaRPr dirty="0"/>
          </a:p>
          <a:p>
            <a:pPr marL="457200" marR="0" lvl="1" indent="0" algn="l" rtl="0">
              <a:spcBef>
                <a:spcPts val="0"/>
              </a:spcBef>
              <a:spcAft>
                <a:spcPts val="0"/>
              </a:spcAft>
              <a:buNone/>
            </a:pPr>
            <a:endParaRPr sz="4400" b="0" i="0" u="none" strike="noStrike" cap="none" dirty="0">
              <a:solidFill>
                <a:schemeClr val="dk1"/>
              </a:solidFill>
              <a:latin typeface="Calibri"/>
              <a:ea typeface="Calibri"/>
              <a:cs typeface="Calibri"/>
              <a:sym typeface="Calibri"/>
            </a:endParaRPr>
          </a:p>
          <a:p>
            <a:pPr marL="457200" marR="0" lvl="1" indent="0" algn="l" rtl="0">
              <a:spcBef>
                <a:spcPts val="0"/>
              </a:spcBef>
              <a:spcAft>
                <a:spcPts val="0"/>
              </a:spcAft>
              <a:buNone/>
            </a:pPr>
            <a:r>
              <a:rPr lang="cs-CZ" sz="4400" b="0" i="0" u="none" strike="noStrike" cap="none" dirty="0">
                <a:solidFill>
                  <a:schemeClr val="dk1"/>
                </a:solidFill>
                <a:latin typeface="Calibri"/>
                <a:ea typeface="Calibri"/>
                <a:cs typeface="Calibri"/>
                <a:sym typeface="Calibri"/>
              </a:rPr>
              <a:t>	Revize					Upomínání</a:t>
            </a:r>
            <a:endParaRPr dirty="0"/>
          </a:p>
          <a:p>
            <a:pPr marL="457200" marR="0" lvl="1" indent="0" algn="l" rtl="0">
              <a:spcBef>
                <a:spcPts val="0"/>
              </a:spcBef>
              <a:spcAft>
                <a:spcPts val="0"/>
              </a:spcAft>
              <a:buNone/>
            </a:pPr>
            <a:endParaRPr sz="4400" b="0" i="0" u="none" strike="noStrike" cap="none" dirty="0">
              <a:solidFill>
                <a:schemeClr val="dk1"/>
              </a:solidFill>
              <a:latin typeface="Calibri"/>
              <a:ea typeface="Calibri"/>
              <a:cs typeface="Calibri"/>
              <a:sym typeface="Calibri"/>
            </a:endParaRPr>
          </a:p>
          <a:p>
            <a:pPr marL="457200" marR="0" lvl="1" indent="0" algn="l" rtl="0">
              <a:spcBef>
                <a:spcPts val="0"/>
              </a:spcBef>
              <a:spcAft>
                <a:spcPts val="0"/>
              </a:spcAft>
              <a:buNone/>
            </a:pPr>
            <a:r>
              <a:rPr lang="cs-CZ" sz="4400" b="0" i="0" u="none" strike="noStrike" cap="none" dirty="0">
                <a:solidFill>
                  <a:schemeClr val="dk1"/>
                </a:solidFill>
                <a:latin typeface="Calibri"/>
                <a:ea typeface="Calibri"/>
                <a:cs typeface="Calibri"/>
                <a:sym typeface="Calibri"/>
              </a:rPr>
              <a:t>	Výpověď				Vymáhání</a:t>
            </a:r>
            <a:endParaRPr dirty="0"/>
          </a:p>
          <a:p>
            <a:pPr marL="0" marR="0" lvl="0" indent="0" algn="l" rtl="0">
              <a:spcBef>
                <a:spcPts val="0"/>
              </a:spcBef>
              <a:spcAft>
                <a:spcPts val="0"/>
              </a:spcAft>
              <a:buNone/>
            </a:pPr>
            <a:endParaRPr sz="4400" dirty="0">
              <a:solidFill>
                <a:schemeClr val="dk1"/>
              </a:solidFill>
              <a:latin typeface="Calibri"/>
              <a:ea typeface="Calibri"/>
              <a:cs typeface="Calibri"/>
              <a:sym typeface="Calibri"/>
            </a:endParaRPr>
          </a:p>
          <a:p>
            <a:pPr marL="0" marR="0" lvl="0" indent="0" algn="l" rtl="0">
              <a:spcBef>
                <a:spcPts val="0"/>
              </a:spcBef>
              <a:spcAft>
                <a:spcPts val="0"/>
              </a:spcAft>
              <a:buNone/>
            </a:pPr>
            <a:r>
              <a:rPr lang="cs-CZ" sz="4400" dirty="0">
                <a:solidFill>
                  <a:schemeClr val="dk1"/>
                </a:solidFill>
                <a:latin typeface="Calibri"/>
                <a:ea typeface="Calibri"/>
                <a:cs typeface="Calibri"/>
                <a:sym typeface="Calibri"/>
              </a:rPr>
              <a:t>	Exekuce				Soud</a:t>
            </a:r>
            <a:endParaRPr dirty="0"/>
          </a:p>
        </p:txBody>
      </p:sp>
      <p:sp>
        <p:nvSpPr>
          <p:cNvPr id="181" name="Google Shape;181;p29"/>
          <p:cNvSpPr/>
          <p:nvPr/>
        </p:nvSpPr>
        <p:spPr>
          <a:xfrm>
            <a:off x="3724977" y="1655546"/>
            <a:ext cx="2954956" cy="484632"/>
          </a:xfrm>
          <a:prstGeom prst="rightArrow">
            <a:avLst>
              <a:gd name="adj1" fmla="val 50000"/>
              <a:gd name="adj2" fmla="val 50000"/>
            </a:avLst>
          </a:prstGeom>
          <a:solidFill>
            <a:schemeClr val="accent6"/>
          </a:solidFill>
          <a:ln w="12700" cap="flat" cmpd="sng">
            <a:solidFill>
              <a:schemeClr val="accen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2" name="Google Shape;182;p29"/>
          <p:cNvSpPr/>
          <p:nvPr/>
        </p:nvSpPr>
        <p:spPr>
          <a:xfrm rot="5400000">
            <a:off x="7498080" y="2377442"/>
            <a:ext cx="824403" cy="484632"/>
          </a:xfrm>
          <a:prstGeom prst="rightArrow">
            <a:avLst>
              <a:gd name="adj1" fmla="val 50000"/>
              <a:gd name="adj2" fmla="val 50000"/>
            </a:avLst>
          </a:prstGeom>
          <a:solidFill>
            <a:schemeClr val="accent2"/>
          </a:solidFill>
          <a:ln w="12700" cap="flat" cmpd="sng">
            <a:solidFill>
              <a:srgbClr val="42719B"/>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3" name="Google Shape;183;p29"/>
          <p:cNvSpPr/>
          <p:nvPr/>
        </p:nvSpPr>
        <p:spPr>
          <a:xfrm flipH="1">
            <a:off x="3721007" y="3031960"/>
            <a:ext cx="2954956" cy="484632"/>
          </a:xfrm>
          <a:prstGeom prst="rightArrow">
            <a:avLst>
              <a:gd name="adj1" fmla="val 50000"/>
              <a:gd name="adj2" fmla="val 50000"/>
            </a:avLst>
          </a:prstGeom>
          <a:solidFill>
            <a:schemeClr val="accent2"/>
          </a:solidFill>
          <a:ln w="12700" cap="flat" cmpd="sng">
            <a:solidFill>
              <a:srgbClr val="42719B"/>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4" name="Google Shape;184;p29"/>
          <p:cNvSpPr/>
          <p:nvPr/>
        </p:nvSpPr>
        <p:spPr>
          <a:xfrm rot="5400000">
            <a:off x="1637979" y="3686478"/>
            <a:ext cx="824403" cy="484632"/>
          </a:xfrm>
          <a:prstGeom prst="rightArrow">
            <a:avLst>
              <a:gd name="adj1" fmla="val 50000"/>
              <a:gd name="adj2" fmla="val 50000"/>
            </a:avLst>
          </a:prstGeom>
          <a:solidFill>
            <a:srgbClr val="FF0000"/>
          </a:solidFill>
          <a:ln w="12700" cap="flat" cmpd="sng">
            <a:solidFill>
              <a:srgbClr val="42719B"/>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5" name="Google Shape;185;p29"/>
          <p:cNvSpPr/>
          <p:nvPr/>
        </p:nvSpPr>
        <p:spPr>
          <a:xfrm>
            <a:off x="3721007" y="4340996"/>
            <a:ext cx="2954956" cy="484632"/>
          </a:xfrm>
          <a:prstGeom prst="rightArrow">
            <a:avLst>
              <a:gd name="adj1" fmla="val 50000"/>
              <a:gd name="adj2" fmla="val 50000"/>
            </a:avLst>
          </a:prstGeom>
          <a:solidFill>
            <a:srgbClr val="FF0000"/>
          </a:solidFill>
          <a:ln w="12700" cap="flat" cmpd="sng">
            <a:solidFill>
              <a:srgbClr val="42719B"/>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6" name="Google Shape;186;p29"/>
          <p:cNvSpPr/>
          <p:nvPr/>
        </p:nvSpPr>
        <p:spPr>
          <a:xfrm rot="5400000">
            <a:off x="7514041" y="5005141"/>
            <a:ext cx="824403" cy="484632"/>
          </a:xfrm>
          <a:prstGeom prst="rightArrow">
            <a:avLst>
              <a:gd name="adj1" fmla="val 50000"/>
              <a:gd name="adj2" fmla="val 50000"/>
            </a:avLst>
          </a:prstGeom>
          <a:solidFill>
            <a:srgbClr val="FF0000"/>
          </a:solidFill>
          <a:ln w="12700" cap="flat" cmpd="sng">
            <a:solidFill>
              <a:srgbClr val="42719B"/>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7" name="Google Shape;187;p29"/>
          <p:cNvSpPr/>
          <p:nvPr/>
        </p:nvSpPr>
        <p:spPr>
          <a:xfrm flipH="1">
            <a:off x="3721007" y="5663030"/>
            <a:ext cx="2954956" cy="484632"/>
          </a:xfrm>
          <a:prstGeom prst="rightArrow">
            <a:avLst>
              <a:gd name="adj1" fmla="val 50000"/>
              <a:gd name="adj2" fmla="val 50000"/>
            </a:avLst>
          </a:prstGeom>
          <a:solidFill>
            <a:srgbClr val="FF0000"/>
          </a:solidFill>
          <a:ln w="12700" cap="flat" cmpd="sng">
            <a:solidFill>
              <a:srgbClr val="42719B"/>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 name="Google Shape;182;p29">
            <a:extLst>
              <a:ext uri="{FF2B5EF4-FFF2-40B4-BE49-F238E27FC236}">
                <a16:creationId xmlns:a16="http://schemas.microsoft.com/office/drawing/2014/main" id="{524667F2-5CCD-4410-8B05-C61D3EA05F7F}"/>
              </a:ext>
            </a:extLst>
          </p:cNvPr>
          <p:cNvSpPr/>
          <p:nvPr/>
        </p:nvSpPr>
        <p:spPr>
          <a:xfrm rot="16200000">
            <a:off x="1628354" y="2310064"/>
            <a:ext cx="824403" cy="484632"/>
          </a:xfrm>
          <a:prstGeom prst="rightArrow">
            <a:avLst>
              <a:gd name="adj1" fmla="val 50000"/>
              <a:gd name="adj2" fmla="val 50000"/>
            </a:avLst>
          </a:prstGeom>
          <a:solidFill>
            <a:schemeClr val="accent6"/>
          </a:solidFill>
          <a:ln w="12700" cap="flat" cmpd="sng">
            <a:solidFill>
              <a:srgbClr val="42719B"/>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 name="Google Shape;182;p29">
            <a:extLst>
              <a:ext uri="{FF2B5EF4-FFF2-40B4-BE49-F238E27FC236}">
                <a16:creationId xmlns:a16="http://schemas.microsoft.com/office/drawing/2014/main" id="{ED343035-00CC-4D05-A7F2-B14D39DF3EB2}"/>
              </a:ext>
            </a:extLst>
          </p:cNvPr>
          <p:cNvSpPr/>
          <p:nvPr/>
        </p:nvSpPr>
        <p:spPr>
          <a:xfrm rot="5400000">
            <a:off x="7498080" y="3686479"/>
            <a:ext cx="824403" cy="484632"/>
          </a:xfrm>
          <a:prstGeom prst="rightArrow">
            <a:avLst>
              <a:gd name="adj1" fmla="val 50000"/>
              <a:gd name="adj2" fmla="val 50000"/>
            </a:avLst>
          </a:prstGeom>
          <a:solidFill>
            <a:srgbClr val="FF0000"/>
          </a:solidFill>
          <a:ln w="12700" cap="flat" cmpd="sng">
            <a:solidFill>
              <a:srgbClr val="42719B"/>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 name="Google Shape;183;p29">
            <a:extLst>
              <a:ext uri="{FF2B5EF4-FFF2-40B4-BE49-F238E27FC236}">
                <a16:creationId xmlns:a16="http://schemas.microsoft.com/office/drawing/2014/main" id="{859EF893-20A1-493F-BFBF-8452B2F2BAA4}"/>
              </a:ext>
            </a:extLst>
          </p:cNvPr>
          <p:cNvSpPr/>
          <p:nvPr/>
        </p:nvSpPr>
        <p:spPr>
          <a:xfrm rot="20792624" flipH="1">
            <a:off x="3721007" y="2370943"/>
            <a:ext cx="2954956" cy="484632"/>
          </a:xfrm>
          <a:prstGeom prst="rightArrow">
            <a:avLst>
              <a:gd name="adj1" fmla="val 50000"/>
              <a:gd name="adj2" fmla="val 50000"/>
            </a:avLst>
          </a:prstGeom>
          <a:solidFill>
            <a:schemeClr val="accent6"/>
          </a:solidFill>
          <a:ln w="12700" cap="flat" cmpd="sng">
            <a:solidFill>
              <a:srgbClr val="42719B"/>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transition spd="slow">
    <p:fade thruBlk="1"/>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pic>
        <p:nvPicPr>
          <p:cNvPr id="139" name="Google Shape;139;p21"/>
          <p:cNvPicPr preferRelativeResize="0"/>
          <p:nvPr/>
        </p:nvPicPr>
        <p:blipFill rotWithShape="1">
          <a:blip r:embed="rId3">
            <a:alphaModFix/>
          </a:blip>
          <a:srcRect/>
          <a:stretch/>
        </p:blipFill>
        <p:spPr>
          <a:xfrm>
            <a:off x="965700" y="1377826"/>
            <a:ext cx="9786026" cy="5480174"/>
          </a:xfrm>
          <a:prstGeom prst="rect">
            <a:avLst/>
          </a:prstGeom>
          <a:noFill/>
          <a:ln>
            <a:noFill/>
          </a:ln>
        </p:spPr>
      </p:pic>
      <p:sp>
        <p:nvSpPr>
          <p:cNvPr id="140" name="Google Shape;140;p21"/>
          <p:cNvSpPr txBox="1"/>
          <p:nvPr/>
        </p:nvSpPr>
        <p:spPr>
          <a:xfrm>
            <a:off x="965700" y="654518"/>
            <a:ext cx="4316695" cy="92333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cs-CZ" sz="5400" b="1">
                <a:solidFill>
                  <a:schemeClr val="dk1"/>
                </a:solidFill>
                <a:latin typeface="Calibri"/>
                <a:ea typeface="Calibri"/>
                <a:cs typeface="Calibri"/>
                <a:sym typeface="Calibri"/>
              </a:rPr>
              <a:t>Výběr klienta?</a:t>
            </a:r>
            <a:endParaRPr/>
          </a:p>
        </p:txBody>
      </p:sp>
    </p:spTree>
  </p:cSld>
  <p:clrMapOvr>
    <a:masterClrMapping/>
  </p:clrMapOvr>
  <p:transition spd="slow">
    <p:fade thruBlk="1"/>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145" name="Google Shape;145;p22"/>
          <p:cNvPicPr preferRelativeResize="0"/>
          <p:nvPr/>
        </p:nvPicPr>
        <p:blipFill rotWithShape="1">
          <a:blip r:embed="rId3">
            <a:alphaModFix/>
          </a:blip>
          <a:srcRect/>
          <a:stretch/>
        </p:blipFill>
        <p:spPr>
          <a:xfrm>
            <a:off x="962779" y="913236"/>
            <a:ext cx="10321305" cy="4910116"/>
          </a:xfrm>
          <a:prstGeom prst="rect">
            <a:avLst/>
          </a:prstGeom>
          <a:noFill/>
          <a:ln>
            <a:noFill/>
          </a:ln>
        </p:spPr>
      </p:pic>
    </p:spTree>
  </p:cSld>
  <p:clrMapOvr>
    <a:masterClrMapping/>
  </p:clrMapOvr>
  <p:transition spd="slow">
    <p:fade thruBlk="1"/>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pic>
        <p:nvPicPr>
          <p:cNvPr id="150" name="Google Shape;150;p23"/>
          <p:cNvPicPr preferRelativeResize="0"/>
          <p:nvPr/>
        </p:nvPicPr>
        <p:blipFill rotWithShape="1">
          <a:blip r:embed="rId3">
            <a:alphaModFix/>
          </a:blip>
          <a:srcRect/>
          <a:stretch/>
        </p:blipFill>
        <p:spPr>
          <a:xfrm>
            <a:off x="791920" y="821261"/>
            <a:ext cx="10617782" cy="5015333"/>
          </a:xfrm>
          <a:prstGeom prst="rect">
            <a:avLst/>
          </a:prstGeom>
          <a:noFill/>
          <a:ln>
            <a:noFill/>
          </a:ln>
        </p:spPr>
      </p:pic>
    </p:spTree>
  </p:cSld>
  <p:clrMapOvr>
    <a:masterClrMapping/>
  </p:clrMapOvr>
  <p:transition spd="slow">
    <p:fade thruBlk="1"/>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pic>
        <p:nvPicPr>
          <p:cNvPr id="155" name="Google Shape;155;p24"/>
          <p:cNvPicPr preferRelativeResize="0"/>
          <p:nvPr/>
        </p:nvPicPr>
        <p:blipFill rotWithShape="1">
          <a:blip r:embed="rId3">
            <a:alphaModFix/>
          </a:blip>
          <a:srcRect/>
          <a:stretch/>
        </p:blipFill>
        <p:spPr>
          <a:xfrm>
            <a:off x="749030" y="242583"/>
            <a:ext cx="11011710" cy="6194087"/>
          </a:xfrm>
          <a:prstGeom prst="rect">
            <a:avLst/>
          </a:prstGeom>
          <a:noFill/>
          <a:ln>
            <a:noFill/>
          </a:ln>
        </p:spPr>
      </p:pic>
    </p:spTree>
  </p:cSld>
  <p:clrMapOvr>
    <a:masterClrMapping/>
  </p:clrMapOvr>
  <p:transition spd="slow">
    <p:fade thruBlk="1"/>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pic>
        <p:nvPicPr>
          <p:cNvPr id="160" name="Google Shape;160;p25"/>
          <p:cNvPicPr preferRelativeResize="0"/>
          <p:nvPr/>
        </p:nvPicPr>
        <p:blipFill rotWithShape="1">
          <a:blip r:embed="rId3">
            <a:alphaModFix/>
          </a:blip>
          <a:srcRect/>
          <a:stretch/>
        </p:blipFill>
        <p:spPr>
          <a:xfrm>
            <a:off x="291830" y="370045"/>
            <a:ext cx="11585642" cy="6105947"/>
          </a:xfrm>
          <a:prstGeom prst="rect">
            <a:avLst/>
          </a:prstGeom>
          <a:noFill/>
          <a:ln>
            <a:noFill/>
          </a:ln>
        </p:spPr>
      </p:pic>
    </p:spTree>
  </p:cSld>
  <p:clrMapOvr>
    <a:masterClrMapping/>
  </p:clrMapOvr>
  <p:transition spd="slow">
    <p:fade thruBlk="1"/>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3148724C-3150-49DC-9E99-01D3C3960BE7}"/>
              </a:ext>
            </a:extLst>
          </p:cNvPr>
          <p:cNvSpPr txBox="1"/>
          <p:nvPr/>
        </p:nvSpPr>
        <p:spPr>
          <a:xfrm>
            <a:off x="615463" y="1740628"/>
            <a:ext cx="11576538" cy="3754874"/>
          </a:xfrm>
          <a:prstGeom prst="rect">
            <a:avLst/>
          </a:prstGeom>
          <a:noFill/>
        </p:spPr>
        <p:txBody>
          <a:bodyPr wrap="square" rtlCol="0">
            <a:spAutoFit/>
          </a:bodyPr>
          <a:lstStyle/>
          <a:p>
            <a:r>
              <a:rPr lang="cs-CZ" b="1" dirty="0"/>
              <a:t>Realizace</a:t>
            </a:r>
            <a:r>
              <a:rPr lang="cs-CZ" dirty="0"/>
              <a:t>										</a:t>
            </a:r>
            <a:r>
              <a:rPr lang="cs-CZ" b="1" dirty="0"/>
              <a:t>Alternativa</a:t>
            </a:r>
          </a:p>
          <a:p>
            <a:endParaRPr lang="cs-CZ" dirty="0"/>
          </a:p>
          <a:p>
            <a:r>
              <a:rPr lang="cs-CZ" dirty="0"/>
              <a:t>08,30 – 09,00 		přihlášení účastníků			08,30 – 09,00 		přihlášení účastníků</a:t>
            </a:r>
          </a:p>
          <a:p>
            <a:r>
              <a:rPr lang="cs-CZ" dirty="0"/>
              <a:t>09,00 – 09,45 		první část				09,00 – 10,30 		první a druhá část</a:t>
            </a:r>
          </a:p>
          <a:p>
            <a:r>
              <a:rPr lang="cs-CZ" dirty="0"/>
              <a:t>09,45 – 10,00		přestávka				10,30 – 10,40		přestávka</a:t>
            </a:r>
          </a:p>
          <a:p>
            <a:r>
              <a:rPr lang="cs-CZ" dirty="0"/>
              <a:t>10,00 – 10,45		druhá část				10,40 – 12,10		třetí a čtvrtá část</a:t>
            </a:r>
          </a:p>
          <a:p>
            <a:r>
              <a:rPr lang="cs-CZ" dirty="0"/>
              <a:t>10,45 – 11,00		přestávka				12,10 – 12,30		přestávka</a:t>
            </a:r>
          </a:p>
          <a:p>
            <a:r>
              <a:rPr lang="cs-CZ" dirty="0"/>
              <a:t>11,00 – 11,45		třetí část				12,30 – 14,00		pátá a šestá část</a:t>
            </a:r>
          </a:p>
          <a:p>
            <a:r>
              <a:rPr lang="cs-CZ" dirty="0"/>
              <a:t>11,45 – 12,00		přestávka</a:t>
            </a:r>
          </a:p>
          <a:p>
            <a:r>
              <a:rPr lang="cs-CZ" dirty="0"/>
              <a:t>12,00 – 12,45		čtvrtá část</a:t>
            </a:r>
          </a:p>
          <a:p>
            <a:r>
              <a:rPr lang="cs-CZ" dirty="0"/>
              <a:t>12,45 – 13,00		přestávka		</a:t>
            </a:r>
            <a:r>
              <a:rPr lang="cs-CZ" b="1" dirty="0">
                <a:solidFill>
                  <a:srgbClr val="FF0000"/>
                </a:solidFill>
              </a:rPr>
              <a:t>Podmínky pro vydání osvědčení:</a:t>
            </a:r>
          </a:p>
          <a:p>
            <a:r>
              <a:rPr lang="cs-CZ" dirty="0"/>
              <a:t>13,00 – 13,45		pátá část		</a:t>
            </a:r>
            <a:r>
              <a:rPr lang="cs-CZ" b="1" dirty="0"/>
              <a:t>- Přítomnost po celou dobu akreditovaného kurzu –</a:t>
            </a:r>
          </a:p>
          <a:p>
            <a:r>
              <a:rPr lang="cs-CZ" dirty="0"/>
              <a:t>13,45 – 14,00		přestávka		</a:t>
            </a:r>
            <a:r>
              <a:rPr lang="cs-CZ" b="1" dirty="0"/>
              <a:t>zaznamenáno výukovým programem</a:t>
            </a:r>
          </a:p>
          <a:p>
            <a:r>
              <a:rPr lang="cs-CZ" dirty="0"/>
              <a:t>14,00 – 14,45		šestá část 		</a:t>
            </a:r>
            <a:r>
              <a:rPr lang="cs-CZ" b="1" dirty="0"/>
              <a:t>- Vyplnění závěrečného zpětného dotazníku</a:t>
            </a:r>
          </a:p>
          <a:p>
            <a:r>
              <a:rPr lang="cs-CZ" b="1" dirty="0"/>
              <a:t>					- Osvědčení zasíláme do datových stránek obce/města/MČ</a:t>
            </a:r>
          </a:p>
          <a:p>
            <a:endParaRPr lang="cs-CZ" b="1" dirty="0"/>
          </a:p>
          <a:p>
            <a:endParaRPr lang="cs-CZ" dirty="0"/>
          </a:p>
        </p:txBody>
      </p:sp>
      <p:sp>
        <p:nvSpPr>
          <p:cNvPr id="6" name="TextovéPole 5">
            <a:extLst>
              <a:ext uri="{FF2B5EF4-FFF2-40B4-BE49-F238E27FC236}">
                <a16:creationId xmlns:a16="http://schemas.microsoft.com/office/drawing/2014/main" id="{F5C8E3E2-366D-459A-94E2-11D93F07808C}"/>
              </a:ext>
            </a:extLst>
          </p:cNvPr>
          <p:cNvSpPr txBox="1"/>
          <p:nvPr/>
        </p:nvSpPr>
        <p:spPr>
          <a:xfrm>
            <a:off x="2774461" y="604205"/>
            <a:ext cx="6096000" cy="1077218"/>
          </a:xfrm>
          <a:prstGeom prst="rect">
            <a:avLst/>
          </a:prstGeom>
          <a:noFill/>
        </p:spPr>
        <p:txBody>
          <a:bodyPr wrap="square">
            <a:spAutoFit/>
          </a:bodyPr>
          <a:lstStyle/>
          <a:p>
            <a:pPr marL="0" marR="0" lvl="0" indent="0" algn="ctr" rtl="0">
              <a:spcBef>
                <a:spcPts val="0"/>
              </a:spcBef>
              <a:spcAft>
                <a:spcPts val="0"/>
              </a:spcAft>
              <a:buClr>
                <a:schemeClr val="dk1"/>
              </a:buClr>
              <a:buFont typeface="Arial"/>
              <a:buNone/>
            </a:pPr>
            <a:r>
              <a:rPr lang="pl-PL" sz="3200" b="0" i="0" u="none" strike="noStrike" cap="none" dirty="0">
                <a:solidFill>
                  <a:schemeClr val="dk1"/>
                </a:solidFill>
                <a:latin typeface="Arial"/>
                <a:ea typeface="Arial"/>
                <a:cs typeface="Arial"/>
                <a:sym typeface="Arial"/>
              </a:rPr>
              <a:t>Obce a jejich pohledávky v praxi – 2023</a:t>
            </a:r>
            <a:endParaRPr lang="pl-PL" sz="3200" dirty="0"/>
          </a:p>
        </p:txBody>
      </p:sp>
    </p:spTree>
    <p:extLst>
      <p:ext uri="{BB962C8B-B14F-4D97-AF65-F5344CB8AC3E}">
        <p14:creationId xmlns:p14="http://schemas.microsoft.com/office/powerpoint/2010/main" val="9942303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31"/>
          <p:cNvSpPr/>
          <p:nvPr/>
        </p:nvSpPr>
        <p:spPr>
          <a:xfrm>
            <a:off x="625642" y="0"/>
            <a:ext cx="10924674" cy="689419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cs-CZ" sz="6000">
                <a:solidFill>
                  <a:schemeClr val="dk1"/>
                </a:solidFill>
                <a:latin typeface="Calibri"/>
                <a:ea typeface="Calibri"/>
                <a:cs typeface="Calibri"/>
                <a:sym typeface="Calibri"/>
              </a:rPr>
              <a:t>Prevence - příklady</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2800"/>
              <a:buFont typeface="Arial"/>
              <a:buChar char="•"/>
            </a:pPr>
            <a:r>
              <a:rPr lang="cs-CZ" sz="2800">
                <a:solidFill>
                  <a:schemeClr val="dk1"/>
                </a:solidFill>
                <a:latin typeface="Calibri"/>
                <a:ea typeface="Calibri"/>
                <a:cs typeface="Calibri"/>
                <a:sym typeface="Calibri"/>
              </a:rPr>
              <a:t>předloží k žádosti potvrzení, že nemá vůči městu nedoplatky zejména na nájemném, místních poplatcích či blokových pokutách</a:t>
            </a:r>
            <a:endParaRPr/>
          </a:p>
          <a:p>
            <a:pPr marL="285750" marR="0" lvl="0" indent="-107950" algn="l" rtl="0">
              <a:spcBef>
                <a:spcPts val="0"/>
              </a:spcBef>
              <a:spcAft>
                <a:spcPts val="0"/>
              </a:spcAft>
              <a:buClr>
                <a:schemeClr val="dk1"/>
              </a:buClr>
              <a:buSzPts val="2800"/>
              <a:buFont typeface="Arial"/>
              <a:buNone/>
            </a:pPr>
            <a:endParaRPr sz="280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2800"/>
              <a:buFont typeface="Arial"/>
              <a:buChar char="•"/>
            </a:pPr>
            <a:r>
              <a:rPr lang="cs-CZ" sz="2800">
                <a:solidFill>
                  <a:schemeClr val="dk1"/>
                </a:solidFill>
                <a:latin typeface="Calibri"/>
                <a:ea typeface="Calibri"/>
                <a:cs typeface="Calibri"/>
                <a:sym typeface="Calibri"/>
              </a:rPr>
              <a:t>pokud se přihlásil během uplynulých dvou let, předloží potvrzení o bezdlužnosti i z místa předchozího trvalého pobytu</a:t>
            </a:r>
            <a:endParaRPr/>
          </a:p>
          <a:p>
            <a:pPr marL="285750" marR="0" lvl="0" indent="-107950" algn="l" rtl="0">
              <a:spcBef>
                <a:spcPts val="0"/>
              </a:spcBef>
              <a:spcAft>
                <a:spcPts val="0"/>
              </a:spcAft>
              <a:buClr>
                <a:schemeClr val="dk1"/>
              </a:buClr>
              <a:buSzPts val="2800"/>
              <a:buFont typeface="Arial"/>
              <a:buNone/>
            </a:pPr>
            <a:endParaRPr sz="280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2800"/>
              <a:buFont typeface="Arial"/>
              <a:buChar char="•"/>
            </a:pPr>
            <a:r>
              <a:rPr lang="cs-CZ" sz="2800">
                <a:solidFill>
                  <a:schemeClr val="dk1"/>
                </a:solidFill>
                <a:latin typeface="Calibri"/>
                <a:ea typeface="Calibri"/>
                <a:cs typeface="Calibri"/>
                <a:sym typeface="Calibri"/>
              </a:rPr>
              <a:t>pokud nemá trvalý pobyt ve městě, doloží obdobné potvrzení města (obce), kde je doposud hlášen k trvalému pobytu</a:t>
            </a:r>
            <a:endParaRPr/>
          </a:p>
          <a:p>
            <a:pPr marL="285750" marR="0" lvl="0" indent="-107950" algn="l" rtl="0">
              <a:spcBef>
                <a:spcPts val="0"/>
              </a:spcBef>
              <a:spcAft>
                <a:spcPts val="0"/>
              </a:spcAft>
              <a:buClr>
                <a:schemeClr val="dk1"/>
              </a:buClr>
              <a:buSzPts val="2800"/>
              <a:buFont typeface="Arial"/>
              <a:buNone/>
            </a:pPr>
            <a:endParaRPr sz="280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2800"/>
              <a:buFont typeface="Arial"/>
              <a:buChar char="•"/>
            </a:pPr>
            <a:r>
              <a:rPr lang="cs-CZ" sz="2800">
                <a:solidFill>
                  <a:schemeClr val="dk1"/>
                </a:solidFill>
                <a:latin typeface="Calibri"/>
                <a:ea typeface="Calibri"/>
                <a:cs typeface="Calibri"/>
                <a:sym typeface="Calibri"/>
              </a:rPr>
              <a:t>potvrzení o bezdlužnosti SOLUS</a:t>
            </a:r>
            <a:endParaRPr/>
          </a:p>
          <a:p>
            <a:pPr marL="285750" marR="0" lvl="0" indent="-107950" algn="l" rtl="0">
              <a:spcBef>
                <a:spcPts val="0"/>
              </a:spcBef>
              <a:spcAft>
                <a:spcPts val="0"/>
              </a:spcAft>
              <a:buClr>
                <a:schemeClr val="dk1"/>
              </a:buClr>
              <a:buSzPts val="2800"/>
              <a:buFont typeface="Arial"/>
              <a:buNone/>
            </a:pPr>
            <a:endParaRPr sz="280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2800"/>
              <a:buFont typeface="Arial"/>
              <a:buChar char="•"/>
            </a:pPr>
            <a:r>
              <a:rPr lang="cs-CZ" sz="2800">
                <a:solidFill>
                  <a:schemeClr val="dk1"/>
                </a:solidFill>
                <a:latin typeface="Calibri"/>
                <a:ea typeface="Calibri"/>
                <a:cs typeface="Calibri"/>
                <a:sym typeface="Calibri"/>
              </a:rPr>
              <a:t>Potvrzení z České pošty (Czech point), že na něj není vedena exekuce</a:t>
            </a:r>
            <a:endParaRPr/>
          </a:p>
          <a:p>
            <a:pPr marL="285750" marR="0" lvl="0" indent="-107950" algn="l" rtl="0">
              <a:spcBef>
                <a:spcPts val="0"/>
              </a:spcBef>
              <a:spcAft>
                <a:spcPts val="0"/>
              </a:spcAft>
              <a:buClr>
                <a:schemeClr val="dk1"/>
              </a:buClr>
              <a:buSzPts val="2800"/>
              <a:buFont typeface="Arial"/>
              <a:buNone/>
            </a:pPr>
            <a:endParaRPr sz="2800">
              <a:solidFill>
                <a:schemeClr val="dk1"/>
              </a:solidFill>
              <a:latin typeface="Calibri"/>
              <a:ea typeface="Calibri"/>
              <a:cs typeface="Calibri"/>
              <a:sym typeface="Calibri"/>
            </a:endParaRPr>
          </a:p>
        </p:txBody>
      </p:sp>
    </p:spTree>
  </p:cSld>
  <p:clrMapOvr>
    <a:masterClrMapping/>
  </p:clrMapOvr>
  <p:transition spd="slow">
    <p:fade thruBlk="1"/>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32"/>
          <p:cNvSpPr/>
          <p:nvPr/>
        </p:nvSpPr>
        <p:spPr>
          <a:xfrm>
            <a:off x="640882" y="472440"/>
            <a:ext cx="10924674" cy="560153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cs-CZ" sz="6000">
                <a:solidFill>
                  <a:schemeClr val="dk1"/>
                </a:solidFill>
                <a:latin typeface="Calibri"/>
                <a:ea typeface="Calibri"/>
                <a:cs typeface="Calibri"/>
                <a:sym typeface="Calibri"/>
              </a:rPr>
              <a:t>Prevence - příklady</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2800"/>
              <a:buFont typeface="Arial"/>
              <a:buChar char="•"/>
            </a:pPr>
            <a:r>
              <a:rPr lang="cs-CZ" sz="2800">
                <a:solidFill>
                  <a:schemeClr val="dk1"/>
                </a:solidFill>
                <a:latin typeface="Calibri"/>
                <a:ea typeface="Calibri"/>
                <a:cs typeface="Calibri"/>
                <a:sym typeface="Calibri"/>
              </a:rPr>
              <a:t>k ukončení předchozího nájemního vztahu nedošlo výpovědí ze strany města, neprodloužením nebo neobnovením předchozího nájemního vztahu z důvodů porušování povinností nájemce</a:t>
            </a:r>
            <a:endParaRPr/>
          </a:p>
          <a:p>
            <a:pPr marL="285750" marR="0" lvl="0" indent="-107950" algn="l" rtl="0">
              <a:spcBef>
                <a:spcPts val="0"/>
              </a:spcBef>
              <a:spcAft>
                <a:spcPts val="0"/>
              </a:spcAft>
              <a:buClr>
                <a:schemeClr val="dk1"/>
              </a:buClr>
              <a:buSzPts val="2800"/>
              <a:buFont typeface="Arial"/>
              <a:buNone/>
            </a:pPr>
            <a:endParaRPr sz="280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2800"/>
              <a:buFont typeface="Arial"/>
              <a:buChar char="•"/>
            </a:pPr>
            <a:r>
              <a:rPr lang="cs-CZ" sz="2800">
                <a:solidFill>
                  <a:schemeClr val="dk1"/>
                </a:solidFill>
                <a:latin typeface="Calibri"/>
                <a:ea typeface="Calibri"/>
                <a:cs typeface="Calibri"/>
                <a:sym typeface="Calibri"/>
              </a:rPr>
              <a:t>prokáže svoji schopnost hradit řádně a včas nájemné, úhrady za služby spojené s nájmem bytu a ostatní platby související s nájmem bytu,</a:t>
            </a:r>
            <a:endParaRPr/>
          </a:p>
          <a:p>
            <a:pPr marL="285750" marR="0" lvl="0" indent="-107950" algn="l" rtl="0">
              <a:spcBef>
                <a:spcPts val="0"/>
              </a:spcBef>
              <a:spcAft>
                <a:spcPts val="0"/>
              </a:spcAft>
              <a:buClr>
                <a:schemeClr val="dk1"/>
              </a:buClr>
              <a:buSzPts val="2800"/>
              <a:buFont typeface="Arial"/>
              <a:buNone/>
            </a:pPr>
            <a:endParaRPr sz="280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2800"/>
              <a:buFont typeface="Arial"/>
              <a:buChar char="•"/>
            </a:pPr>
            <a:r>
              <a:rPr lang="cs-CZ" sz="2800">
                <a:solidFill>
                  <a:schemeClr val="dk1"/>
                </a:solidFill>
                <a:latin typeface="Calibri"/>
                <a:ea typeface="Calibri"/>
                <a:cs typeface="Calibri"/>
                <a:sym typeface="Calibri"/>
              </a:rPr>
              <a:t>potvrzení o bezdlužnosti bude doloženo za všechny dospělé osoby budoucí domácnosti žadatele</a:t>
            </a:r>
            <a:endParaRPr/>
          </a:p>
          <a:p>
            <a:pPr marL="285750" marR="0" lvl="0" indent="-107950" algn="l" rtl="0">
              <a:spcBef>
                <a:spcPts val="0"/>
              </a:spcBef>
              <a:spcAft>
                <a:spcPts val="0"/>
              </a:spcAft>
              <a:buClr>
                <a:schemeClr val="dk1"/>
              </a:buClr>
              <a:buSzPts val="2800"/>
              <a:buFont typeface="Arial"/>
              <a:buNone/>
            </a:pPr>
            <a:endParaRPr sz="2800">
              <a:solidFill>
                <a:schemeClr val="dk1"/>
              </a:solidFill>
              <a:latin typeface="Calibri"/>
              <a:ea typeface="Calibri"/>
              <a:cs typeface="Calibri"/>
              <a:sym typeface="Calibri"/>
            </a:endParaRPr>
          </a:p>
        </p:txBody>
      </p:sp>
    </p:spTree>
  </p:cSld>
  <p:clrMapOvr>
    <a:masterClrMapping/>
  </p:clrMapOvr>
  <p:transition spd="slow">
    <p:fade thruBlk="1"/>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33"/>
          <p:cNvSpPr/>
          <p:nvPr/>
        </p:nvSpPr>
        <p:spPr>
          <a:xfrm>
            <a:off x="640882" y="472440"/>
            <a:ext cx="10924674" cy="627864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cs-CZ" sz="4800" dirty="0">
                <a:solidFill>
                  <a:schemeClr val="dk1"/>
                </a:solidFill>
                <a:latin typeface="Calibri"/>
                <a:ea typeface="Calibri"/>
                <a:cs typeface="Calibri"/>
                <a:sym typeface="Calibri"/>
              </a:rPr>
              <a:t>Prevence – příklady – nebytové prostory</a:t>
            </a:r>
            <a:endParaRPr dirty="0"/>
          </a:p>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2800"/>
              <a:buFont typeface="Arial"/>
              <a:buChar char="•"/>
            </a:pPr>
            <a:r>
              <a:rPr lang="cs-CZ" sz="2800" dirty="0">
                <a:solidFill>
                  <a:schemeClr val="dk1"/>
                </a:solidFill>
                <a:latin typeface="Calibri"/>
                <a:ea typeface="Calibri"/>
                <a:cs typeface="Calibri"/>
                <a:sym typeface="Calibri"/>
              </a:rPr>
              <a:t>Žadatel složí jistinu v určité výši a v případě neuzavření smlouvy či porušení propadá jako smluvní pokuta, </a:t>
            </a:r>
            <a:endParaRPr dirty="0"/>
          </a:p>
          <a:p>
            <a:pPr marL="285750" marR="0" lvl="0" indent="-107950" algn="l" rtl="0">
              <a:spcBef>
                <a:spcPts val="0"/>
              </a:spcBef>
              <a:spcAft>
                <a:spcPts val="0"/>
              </a:spcAft>
              <a:buClr>
                <a:schemeClr val="dk1"/>
              </a:buClr>
              <a:buSzPts val="2800"/>
              <a:buFont typeface="Arial"/>
              <a:buNone/>
            </a:pPr>
            <a:endParaRPr sz="2800" dirty="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2800"/>
              <a:buFont typeface="Arial"/>
              <a:buChar char="•"/>
            </a:pPr>
            <a:r>
              <a:rPr lang="cs-CZ" sz="2800" dirty="0">
                <a:solidFill>
                  <a:schemeClr val="dk1"/>
                </a:solidFill>
                <a:latin typeface="Calibri"/>
                <a:ea typeface="Calibri"/>
                <a:cs typeface="Calibri"/>
                <a:sym typeface="Calibri"/>
              </a:rPr>
              <a:t>Ověřená kopie živnostenského rejstříku nebo výpis z rejstříku právnických osob ne starší 2 měsíců</a:t>
            </a:r>
            <a:endParaRPr dirty="0"/>
          </a:p>
          <a:p>
            <a:pPr marL="285750" marR="0" lvl="0" indent="-107950" algn="l" rtl="0">
              <a:spcBef>
                <a:spcPts val="0"/>
              </a:spcBef>
              <a:spcAft>
                <a:spcPts val="0"/>
              </a:spcAft>
              <a:buClr>
                <a:schemeClr val="dk1"/>
              </a:buClr>
              <a:buSzPts val="2800"/>
              <a:buFont typeface="Arial"/>
              <a:buNone/>
            </a:pPr>
            <a:endParaRPr sz="2800" dirty="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2800"/>
              <a:buFont typeface="Arial"/>
              <a:buChar char="•"/>
            </a:pPr>
            <a:r>
              <a:rPr lang="cs-CZ" sz="2800" dirty="0">
                <a:solidFill>
                  <a:schemeClr val="dk1"/>
                </a:solidFill>
                <a:latin typeface="Calibri"/>
                <a:ea typeface="Calibri"/>
                <a:cs typeface="Calibri"/>
                <a:sym typeface="Calibri"/>
              </a:rPr>
              <a:t>Potvrzení bezdlužnosti – finanční úřad a SSZ, </a:t>
            </a:r>
            <a:endParaRPr dirty="0"/>
          </a:p>
          <a:p>
            <a:pPr marL="285750" marR="0" lvl="0" indent="-107950" algn="l" rtl="0">
              <a:spcBef>
                <a:spcPts val="0"/>
              </a:spcBef>
              <a:spcAft>
                <a:spcPts val="0"/>
              </a:spcAft>
              <a:buClr>
                <a:schemeClr val="dk1"/>
              </a:buClr>
              <a:buSzPts val="2800"/>
              <a:buFont typeface="Arial"/>
              <a:buNone/>
            </a:pPr>
            <a:endParaRPr sz="2800" dirty="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2800"/>
              <a:buFont typeface="Arial"/>
              <a:buChar char="•"/>
            </a:pPr>
            <a:r>
              <a:rPr lang="cs-CZ" sz="2800" dirty="0">
                <a:solidFill>
                  <a:schemeClr val="dk1"/>
                </a:solidFill>
                <a:latin typeface="Calibri"/>
                <a:ea typeface="Calibri"/>
                <a:cs typeface="Calibri"/>
                <a:sym typeface="Calibri"/>
              </a:rPr>
              <a:t>Ručení jednatele za právnickou osobou</a:t>
            </a:r>
            <a:endParaRPr dirty="0"/>
          </a:p>
          <a:p>
            <a:pPr marL="285750" marR="0" lvl="0" indent="-107950" algn="l" rtl="0">
              <a:spcBef>
                <a:spcPts val="0"/>
              </a:spcBef>
              <a:spcAft>
                <a:spcPts val="0"/>
              </a:spcAft>
              <a:buClr>
                <a:schemeClr val="dk1"/>
              </a:buClr>
              <a:buSzPts val="2800"/>
              <a:buFont typeface="Arial"/>
              <a:buNone/>
            </a:pPr>
            <a:endParaRPr sz="2800" dirty="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2800"/>
              <a:buFont typeface="Arial"/>
              <a:buChar char="•"/>
            </a:pPr>
            <a:r>
              <a:rPr lang="cs-CZ" sz="2800" dirty="0">
                <a:solidFill>
                  <a:schemeClr val="dk1"/>
                </a:solidFill>
                <a:latin typeface="Calibri"/>
                <a:ea typeface="Calibri"/>
                <a:cs typeface="Calibri"/>
                <a:sym typeface="Calibri"/>
              </a:rPr>
              <a:t>Akceptace rozhodčí  doložky </a:t>
            </a:r>
            <a:endParaRPr dirty="0"/>
          </a:p>
          <a:p>
            <a:pPr marL="285750" marR="0" lvl="0" indent="-107950" algn="l" rtl="0">
              <a:spcBef>
                <a:spcPts val="0"/>
              </a:spcBef>
              <a:spcAft>
                <a:spcPts val="0"/>
              </a:spcAft>
              <a:buClr>
                <a:schemeClr val="dk1"/>
              </a:buClr>
              <a:buSzPts val="2800"/>
              <a:buFont typeface="Arial"/>
              <a:buNone/>
            </a:pPr>
            <a:endParaRPr sz="2800" dirty="0">
              <a:solidFill>
                <a:schemeClr val="dk1"/>
              </a:solidFill>
              <a:latin typeface="Calibri"/>
              <a:ea typeface="Calibri"/>
              <a:cs typeface="Calibri"/>
              <a:sym typeface="Calibri"/>
            </a:endParaRPr>
          </a:p>
        </p:txBody>
      </p:sp>
    </p:spTree>
  </p:cSld>
  <p:clrMapOvr>
    <a:masterClrMapping/>
  </p:clrMapOvr>
  <p:transition spd="slow">
    <p:fade thruBlk="1"/>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a:extLst>
              <a:ext uri="{FF2B5EF4-FFF2-40B4-BE49-F238E27FC236}">
                <a16:creationId xmlns:a16="http://schemas.microsoft.com/office/drawing/2014/main" id="{92DCEDBD-E280-3E99-BB13-755A5B32BC3C}"/>
              </a:ext>
            </a:extLst>
          </p:cNvPr>
          <p:cNvPicPr>
            <a:picLocks noChangeAspect="1"/>
          </p:cNvPicPr>
          <p:nvPr/>
        </p:nvPicPr>
        <p:blipFill>
          <a:blip r:embed="rId2"/>
          <a:stretch>
            <a:fillRect/>
          </a:stretch>
        </p:blipFill>
        <p:spPr>
          <a:xfrm>
            <a:off x="-737118" y="-1278295"/>
            <a:ext cx="14303828" cy="8612155"/>
          </a:xfrm>
          <a:prstGeom prst="rect">
            <a:avLst/>
          </a:prstGeom>
        </p:spPr>
      </p:pic>
    </p:spTree>
    <p:extLst>
      <p:ext uri="{BB962C8B-B14F-4D97-AF65-F5344CB8AC3E}">
        <p14:creationId xmlns:p14="http://schemas.microsoft.com/office/powerpoint/2010/main" val="16008888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D2D599EE-2A58-4FA9-D266-1DFEE6CEF62A}"/>
              </a:ext>
            </a:extLst>
          </p:cNvPr>
          <p:cNvPicPr>
            <a:picLocks noChangeAspect="1"/>
          </p:cNvPicPr>
          <p:nvPr/>
        </p:nvPicPr>
        <p:blipFill>
          <a:blip r:embed="rId2"/>
          <a:stretch>
            <a:fillRect/>
          </a:stretch>
        </p:blipFill>
        <p:spPr>
          <a:xfrm>
            <a:off x="-102637" y="0"/>
            <a:ext cx="13128172" cy="6858000"/>
          </a:xfrm>
          <a:prstGeom prst="rect">
            <a:avLst/>
          </a:prstGeom>
        </p:spPr>
      </p:pic>
      <p:sp>
        <p:nvSpPr>
          <p:cNvPr id="5" name="TextovéPole 4">
            <a:extLst>
              <a:ext uri="{FF2B5EF4-FFF2-40B4-BE49-F238E27FC236}">
                <a16:creationId xmlns:a16="http://schemas.microsoft.com/office/drawing/2014/main" id="{B322CD4E-259C-3724-B941-0CE6CF62C76F}"/>
              </a:ext>
            </a:extLst>
          </p:cNvPr>
          <p:cNvSpPr txBox="1"/>
          <p:nvPr/>
        </p:nvSpPr>
        <p:spPr>
          <a:xfrm>
            <a:off x="68424" y="1315614"/>
            <a:ext cx="1321837" cy="307777"/>
          </a:xfrm>
          <a:prstGeom prst="rect">
            <a:avLst/>
          </a:prstGeom>
          <a:noFill/>
        </p:spPr>
        <p:txBody>
          <a:bodyPr wrap="square" rtlCol="0">
            <a:spAutoFit/>
          </a:bodyPr>
          <a:lstStyle/>
          <a:p>
            <a:r>
              <a:rPr lang="cs-CZ" b="1" dirty="0">
                <a:solidFill>
                  <a:srgbClr val="FF0000"/>
                </a:solidFill>
              </a:rPr>
              <a:t>Proti tomu:</a:t>
            </a:r>
          </a:p>
        </p:txBody>
      </p:sp>
    </p:spTree>
    <p:extLst>
      <p:ext uri="{BB962C8B-B14F-4D97-AF65-F5344CB8AC3E}">
        <p14:creationId xmlns:p14="http://schemas.microsoft.com/office/powerpoint/2010/main" val="41021182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606F20DE-9CF8-BD3F-5035-556960B965B5}"/>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8332898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0DD428BB-84BE-C23D-7E5F-35EE7B583EDC}"/>
              </a:ext>
            </a:extLst>
          </p:cNvPr>
          <p:cNvPicPr>
            <a:picLocks noChangeAspect="1"/>
          </p:cNvPicPr>
          <p:nvPr/>
        </p:nvPicPr>
        <p:blipFill>
          <a:blip r:embed="rId2"/>
          <a:stretch>
            <a:fillRect/>
          </a:stretch>
        </p:blipFill>
        <p:spPr>
          <a:xfrm>
            <a:off x="0" y="0"/>
            <a:ext cx="12192000" cy="6858000"/>
          </a:xfrm>
          <a:prstGeom prst="rect">
            <a:avLst/>
          </a:prstGeom>
        </p:spPr>
      </p:pic>
      <p:sp>
        <p:nvSpPr>
          <p:cNvPr id="6" name="TextovéPole 5">
            <a:extLst>
              <a:ext uri="{FF2B5EF4-FFF2-40B4-BE49-F238E27FC236}">
                <a16:creationId xmlns:a16="http://schemas.microsoft.com/office/drawing/2014/main" id="{67881A94-3B15-B181-55AC-125E39EF2EA2}"/>
              </a:ext>
            </a:extLst>
          </p:cNvPr>
          <p:cNvSpPr txBox="1"/>
          <p:nvPr/>
        </p:nvSpPr>
        <p:spPr>
          <a:xfrm>
            <a:off x="339011" y="1306284"/>
            <a:ext cx="1321837" cy="307777"/>
          </a:xfrm>
          <a:prstGeom prst="rect">
            <a:avLst/>
          </a:prstGeom>
          <a:noFill/>
        </p:spPr>
        <p:txBody>
          <a:bodyPr wrap="square" rtlCol="0">
            <a:spAutoFit/>
          </a:bodyPr>
          <a:lstStyle/>
          <a:p>
            <a:r>
              <a:rPr lang="cs-CZ" b="1" dirty="0">
                <a:solidFill>
                  <a:srgbClr val="FF0000"/>
                </a:solidFill>
              </a:rPr>
              <a:t>Proti tomu:</a:t>
            </a:r>
          </a:p>
        </p:txBody>
      </p:sp>
    </p:spTree>
    <p:extLst>
      <p:ext uri="{BB962C8B-B14F-4D97-AF65-F5344CB8AC3E}">
        <p14:creationId xmlns:p14="http://schemas.microsoft.com/office/powerpoint/2010/main" val="36399044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pic>
        <p:nvPicPr>
          <p:cNvPr id="212" name="Google Shape;212;p34"/>
          <p:cNvPicPr preferRelativeResize="0"/>
          <p:nvPr/>
        </p:nvPicPr>
        <p:blipFill rotWithShape="1">
          <a:blip r:embed="rId3">
            <a:alphaModFix/>
          </a:blip>
          <a:srcRect/>
          <a:stretch/>
        </p:blipFill>
        <p:spPr>
          <a:xfrm>
            <a:off x="2155969" y="0"/>
            <a:ext cx="8174806" cy="6858000"/>
          </a:xfrm>
          <a:prstGeom prst="rect">
            <a:avLst/>
          </a:prstGeom>
          <a:noFill/>
          <a:ln>
            <a:noFill/>
          </a:ln>
        </p:spPr>
      </p:pic>
      <p:sp>
        <p:nvSpPr>
          <p:cNvPr id="3" name="Google Shape;182;p29">
            <a:extLst>
              <a:ext uri="{FF2B5EF4-FFF2-40B4-BE49-F238E27FC236}">
                <a16:creationId xmlns:a16="http://schemas.microsoft.com/office/drawing/2014/main" id="{BAF7B529-707E-4D3F-BB64-87644F2AD3E5}"/>
              </a:ext>
            </a:extLst>
          </p:cNvPr>
          <p:cNvSpPr/>
          <p:nvPr/>
        </p:nvSpPr>
        <p:spPr>
          <a:xfrm>
            <a:off x="1331566" y="5916864"/>
            <a:ext cx="824403" cy="484632"/>
          </a:xfrm>
          <a:prstGeom prst="rightArrow">
            <a:avLst>
              <a:gd name="adj1" fmla="val 50000"/>
              <a:gd name="adj2" fmla="val 50000"/>
            </a:avLst>
          </a:prstGeom>
          <a:solidFill>
            <a:schemeClr val="accent6"/>
          </a:solidFill>
          <a:ln w="12700" cap="flat" cmpd="sng">
            <a:solidFill>
              <a:srgbClr val="42719B"/>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transition spd="slow">
    <p:fade thruBlk="1"/>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35"/>
          <p:cNvSpPr txBox="1"/>
          <p:nvPr/>
        </p:nvSpPr>
        <p:spPr>
          <a:xfrm>
            <a:off x="617838" y="916373"/>
            <a:ext cx="11195221" cy="4321175"/>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Font typeface="Arial"/>
              <a:buNone/>
            </a:pPr>
            <a:r>
              <a:rPr lang="cs-CZ" sz="2800" b="1">
                <a:solidFill>
                  <a:schemeClr val="dk1"/>
                </a:solidFill>
                <a:latin typeface="Calibri"/>
                <a:ea typeface="Calibri"/>
                <a:cs typeface="Calibri"/>
                <a:sym typeface="Calibri"/>
              </a:rPr>
              <a:t>Odkazy na DATA:</a:t>
            </a:r>
            <a:endParaRPr/>
          </a:p>
          <a:p>
            <a:pPr marL="228600" marR="0" lvl="0" indent="-50800" algn="l" rtl="0">
              <a:lnSpc>
                <a:spcPct val="90000"/>
              </a:lnSpc>
              <a:spcBef>
                <a:spcPts val="1000"/>
              </a:spcBef>
              <a:spcAft>
                <a:spcPts val="0"/>
              </a:spcAft>
              <a:buClr>
                <a:schemeClr val="dk1"/>
              </a:buClr>
              <a:buSzPts val="2800"/>
              <a:buFont typeface="Arial"/>
              <a:buNone/>
            </a:pPr>
            <a:endParaRPr sz="2800">
              <a:solidFill>
                <a:schemeClr val="dk1"/>
              </a:solidFill>
              <a:latin typeface="Calibri"/>
              <a:ea typeface="Calibri"/>
              <a:cs typeface="Calibri"/>
              <a:sym typeface="Calibri"/>
            </a:endParaRPr>
          </a:p>
          <a:p>
            <a:pPr marL="228600" marR="0" lvl="0" indent="-228600" algn="l" rtl="0">
              <a:lnSpc>
                <a:spcPct val="90000"/>
              </a:lnSpc>
              <a:spcBef>
                <a:spcPts val="1000"/>
              </a:spcBef>
              <a:spcAft>
                <a:spcPts val="0"/>
              </a:spcAft>
              <a:buClr>
                <a:schemeClr val="dk1"/>
              </a:buClr>
              <a:buSzPts val="2800"/>
              <a:buFont typeface="Arial"/>
              <a:buChar char="•"/>
            </a:pPr>
            <a:r>
              <a:rPr lang="cs-CZ" sz="2800">
                <a:solidFill>
                  <a:schemeClr val="dk1"/>
                </a:solidFill>
                <a:latin typeface="Calibri"/>
                <a:ea typeface="Calibri"/>
                <a:cs typeface="Calibri"/>
                <a:sym typeface="Calibri"/>
              </a:rPr>
              <a:t>ARES - </a:t>
            </a:r>
            <a:r>
              <a:rPr lang="cs-CZ" sz="2800" u="sng">
                <a:solidFill>
                  <a:schemeClr val="hlink"/>
                </a:solidFill>
                <a:latin typeface="Calibri"/>
                <a:ea typeface="Calibri"/>
                <a:cs typeface="Calibri"/>
                <a:sym typeface="Calibri"/>
                <a:hlinkClick r:id="rId3"/>
              </a:rPr>
              <a:t>http://wwwinfo.mfcr.cz/ares/ares.html</a:t>
            </a:r>
            <a:endParaRPr sz="2800">
              <a:solidFill>
                <a:schemeClr val="dk1"/>
              </a:solidFill>
              <a:latin typeface="Calibri"/>
              <a:ea typeface="Calibri"/>
              <a:cs typeface="Calibri"/>
              <a:sym typeface="Calibri"/>
            </a:endParaRPr>
          </a:p>
          <a:p>
            <a:pPr marL="228600" marR="0" lvl="0" indent="-228600" algn="l" rtl="0">
              <a:lnSpc>
                <a:spcPct val="90000"/>
              </a:lnSpc>
              <a:spcBef>
                <a:spcPts val="1000"/>
              </a:spcBef>
              <a:spcAft>
                <a:spcPts val="0"/>
              </a:spcAft>
              <a:buClr>
                <a:schemeClr val="dk1"/>
              </a:buClr>
              <a:buSzPts val="2800"/>
              <a:buFont typeface="Arial"/>
              <a:buChar char="•"/>
            </a:pPr>
            <a:r>
              <a:rPr lang="cs-CZ" sz="2800">
                <a:solidFill>
                  <a:schemeClr val="dk1"/>
                </a:solidFill>
                <a:latin typeface="Calibri"/>
                <a:ea typeface="Calibri"/>
                <a:cs typeface="Calibri"/>
                <a:sym typeface="Calibri"/>
              </a:rPr>
              <a:t>JUSTICE - </a:t>
            </a:r>
            <a:r>
              <a:rPr lang="cs-CZ" sz="2800" u="sng">
                <a:solidFill>
                  <a:schemeClr val="hlink"/>
                </a:solidFill>
                <a:latin typeface="Calibri"/>
                <a:ea typeface="Calibri"/>
                <a:cs typeface="Calibri"/>
                <a:sym typeface="Calibri"/>
                <a:hlinkClick r:id="rId4"/>
              </a:rPr>
              <a:t>http://portal.justice.cz/Justice2/uvod/uvod.aspx</a:t>
            </a:r>
            <a:endParaRPr sz="2800">
              <a:solidFill>
                <a:schemeClr val="dk1"/>
              </a:solidFill>
              <a:latin typeface="Calibri"/>
              <a:ea typeface="Calibri"/>
              <a:cs typeface="Calibri"/>
              <a:sym typeface="Calibri"/>
            </a:endParaRPr>
          </a:p>
          <a:p>
            <a:pPr marL="228600" marR="0" lvl="0" indent="-228600" algn="l" rtl="0">
              <a:lnSpc>
                <a:spcPct val="90000"/>
              </a:lnSpc>
              <a:spcBef>
                <a:spcPts val="1000"/>
              </a:spcBef>
              <a:spcAft>
                <a:spcPts val="0"/>
              </a:spcAft>
              <a:buClr>
                <a:schemeClr val="dk1"/>
              </a:buClr>
              <a:buSzPts val="2800"/>
              <a:buFont typeface="Arial"/>
              <a:buChar char="•"/>
            </a:pPr>
            <a:r>
              <a:rPr lang="cs-CZ" sz="2800">
                <a:solidFill>
                  <a:schemeClr val="dk1"/>
                </a:solidFill>
                <a:latin typeface="Calibri"/>
                <a:ea typeface="Calibri"/>
                <a:cs typeface="Calibri"/>
                <a:sym typeface="Calibri"/>
              </a:rPr>
              <a:t>KATASTR NEMOVITOSTÍ - </a:t>
            </a:r>
            <a:r>
              <a:rPr lang="cs-CZ" sz="2800" u="sng">
                <a:solidFill>
                  <a:schemeClr val="hlink"/>
                </a:solidFill>
                <a:latin typeface="Calibri"/>
                <a:ea typeface="Calibri"/>
                <a:cs typeface="Calibri"/>
                <a:sym typeface="Calibri"/>
                <a:hlinkClick r:id="rId5"/>
              </a:rPr>
              <a:t>http://www.cuzk.cz/</a:t>
            </a:r>
            <a:endParaRPr sz="2800">
              <a:solidFill>
                <a:schemeClr val="dk1"/>
              </a:solidFill>
              <a:latin typeface="Calibri"/>
              <a:ea typeface="Calibri"/>
              <a:cs typeface="Calibri"/>
              <a:sym typeface="Calibri"/>
            </a:endParaRPr>
          </a:p>
          <a:p>
            <a:pPr marL="228600" marR="0" lvl="0" indent="-228600" algn="l" rtl="0">
              <a:lnSpc>
                <a:spcPct val="90000"/>
              </a:lnSpc>
              <a:spcBef>
                <a:spcPts val="1000"/>
              </a:spcBef>
              <a:spcAft>
                <a:spcPts val="0"/>
              </a:spcAft>
              <a:buClr>
                <a:schemeClr val="dk1"/>
              </a:buClr>
              <a:buSzPts val="2800"/>
              <a:buFont typeface="Arial"/>
              <a:buChar char="•"/>
            </a:pPr>
            <a:r>
              <a:rPr lang="cs-CZ" sz="2800">
                <a:solidFill>
                  <a:schemeClr val="dk1"/>
                </a:solidFill>
                <a:latin typeface="Calibri"/>
                <a:ea typeface="Calibri"/>
                <a:cs typeface="Calibri"/>
                <a:sym typeface="Calibri"/>
              </a:rPr>
              <a:t>DATABÁZE DLUŽNÍKŮ - </a:t>
            </a:r>
            <a:r>
              <a:rPr lang="cs-CZ" sz="2800" u="sng">
                <a:solidFill>
                  <a:schemeClr val="hlink"/>
                </a:solidFill>
                <a:latin typeface="Calibri"/>
                <a:ea typeface="Calibri"/>
                <a:cs typeface="Calibri"/>
                <a:sym typeface="Calibri"/>
                <a:hlinkClick r:id="rId6"/>
              </a:rPr>
              <a:t>http://www.bpx.cz/</a:t>
            </a:r>
            <a:r>
              <a:rPr lang="cs-CZ" sz="2800">
                <a:solidFill>
                  <a:schemeClr val="dk1"/>
                </a:solidFill>
                <a:latin typeface="Calibri"/>
                <a:ea typeface="Calibri"/>
                <a:cs typeface="Calibri"/>
                <a:sym typeface="Calibri"/>
              </a:rPr>
              <a:t>; </a:t>
            </a:r>
            <a:endParaRPr/>
          </a:p>
          <a:p>
            <a:pPr marL="228600" marR="0" lvl="0" indent="-228600" algn="l" rtl="0">
              <a:lnSpc>
                <a:spcPct val="90000"/>
              </a:lnSpc>
              <a:spcBef>
                <a:spcPts val="1000"/>
              </a:spcBef>
              <a:spcAft>
                <a:spcPts val="0"/>
              </a:spcAft>
              <a:buClr>
                <a:schemeClr val="dk1"/>
              </a:buClr>
              <a:buSzPts val="2800"/>
              <a:buFont typeface="Arial"/>
              <a:buChar char="•"/>
            </a:pPr>
            <a:r>
              <a:rPr lang="cs-CZ" sz="2800">
                <a:solidFill>
                  <a:schemeClr val="dk1"/>
                </a:solidFill>
                <a:latin typeface="Calibri"/>
                <a:ea typeface="Calibri"/>
                <a:cs typeface="Calibri"/>
                <a:sym typeface="Calibri"/>
              </a:rPr>
              <a:t>INSOLVENČNÍ REJSTŘÍK - </a:t>
            </a:r>
            <a:r>
              <a:rPr lang="cs-CZ" sz="2800" u="sng">
                <a:solidFill>
                  <a:schemeClr val="hlink"/>
                </a:solidFill>
                <a:latin typeface="Calibri"/>
                <a:ea typeface="Calibri"/>
                <a:cs typeface="Calibri"/>
                <a:sym typeface="Calibri"/>
                <a:hlinkClick r:id="rId7"/>
              </a:rPr>
              <a:t>https://isir.justice.cz/isir/common/index.do</a:t>
            </a:r>
            <a:endParaRPr sz="2800">
              <a:solidFill>
                <a:schemeClr val="dk1"/>
              </a:solidFill>
              <a:latin typeface="Calibri"/>
              <a:ea typeface="Calibri"/>
              <a:cs typeface="Calibri"/>
              <a:sym typeface="Calibri"/>
            </a:endParaRPr>
          </a:p>
          <a:p>
            <a:pPr marL="228600" marR="0" lvl="0" indent="-228600" algn="l" rtl="0">
              <a:lnSpc>
                <a:spcPct val="90000"/>
              </a:lnSpc>
              <a:spcBef>
                <a:spcPts val="1000"/>
              </a:spcBef>
              <a:spcAft>
                <a:spcPts val="0"/>
              </a:spcAft>
              <a:buClr>
                <a:schemeClr val="dk1"/>
              </a:buClr>
              <a:buSzPts val="2800"/>
              <a:buFont typeface="Arial"/>
              <a:buChar char="•"/>
            </a:pPr>
            <a:r>
              <a:rPr lang="cs-CZ" sz="2800">
                <a:solidFill>
                  <a:schemeClr val="dk1"/>
                </a:solidFill>
                <a:latin typeface="Calibri"/>
                <a:ea typeface="Calibri"/>
                <a:cs typeface="Calibri"/>
                <a:sym typeface="Calibri"/>
              </a:rPr>
              <a:t>AUKCE, DRAŽBY - </a:t>
            </a:r>
            <a:r>
              <a:rPr lang="cs-CZ" sz="2800" u="sng">
                <a:solidFill>
                  <a:schemeClr val="hlink"/>
                </a:solidFill>
                <a:latin typeface="Calibri"/>
                <a:ea typeface="Calibri"/>
                <a:cs typeface="Calibri"/>
                <a:sym typeface="Calibri"/>
                <a:hlinkClick r:id="rId8"/>
              </a:rPr>
              <a:t>http://www.drazebnikalendar.cz/</a:t>
            </a:r>
            <a:endParaRPr sz="2800">
              <a:solidFill>
                <a:schemeClr val="dk1"/>
              </a:solidFill>
              <a:latin typeface="Calibri"/>
              <a:ea typeface="Calibri"/>
              <a:cs typeface="Calibri"/>
              <a:sym typeface="Calibri"/>
            </a:endParaRPr>
          </a:p>
          <a:p>
            <a:pPr marL="228600" marR="0" lvl="0" indent="-228600" algn="l" rtl="0">
              <a:lnSpc>
                <a:spcPct val="90000"/>
              </a:lnSpc>
              <a:spcBef>
                <a:spcPts val="1000"/>
              </a:spcBef>
              <a:spcAft>
                <a:spcPts val="0"/>
              </a:spcAft>
              <a:buClr>
                <a:schemeClr val="dk1"/>
              </a:buClr>
              <a:buSzPts val="2800"/>
              <a:buFont typeface="Arial"/>
              <a:buChar char="•"/>
            </a:pPr>
            <a:r>
              <a:rPr lang="cs-CZ" sz="2800">
                <a:solidFill>
                  <a:schemeClr val="dk1"/>
                </a:solidFill>
                <a:latin typeface="Calibri"/>
                <a:ea typeface="Calibri"/>
                <a:cs typeface="Calibri"/>
                <a:sym typeface="Calibri"/>
              </a:rPr>
              <a:t>CENTRÁLNÍ EVIDENCE EXEKUCÍ - </a:t>
            </a:r>
            <a:r>
              <a:rPr lang="cs-CZ" sz="2800" u="sng">
                <a:solidFill>
                  <a:schemeClr val="hlink"/>
                </a:solidFill>
                <a:latin typeface="Calibri"/>
                <a:ea typeface="Calibri"/>
                <a:cs typeface="Calibri"/>
                <a:sym typeface="Calibri"/>
                <a:hlinkClick r:id="rId9"/>
              </a:rPr>
              <a:t>https://www.ceecr.cz/</a:t>
            </a:r>
            <a:r>
              <a:rPr lang="cs-CZ" sz="2800">
                <a:solidFill>
                  <a:schemeClr val="dk1"/>
                </a:solidFill>
                <a:latin typeface="Calibri"/>
                <a:ea typeface="Calibri"/>
                <a:cs typeface="Calibri"/>
                <a:sym typeface="Calibri"/>
              </a:rPr>
              <a:t> </a:t>
            </a:r>
            <a:endParaRPr/>
          </a:p>
          <a:p>
            <a:pPr marL="228600" marR="0" lvl="0" indent="-228600" algn="l" rtl="0">
              <a:lnSpc>
                <a:spcPct val="90000"/>
              </a:lnSpc>
              <a:spcBef>
                <a:spcPts val="1000"/>
              </a:spcBef>
              <a:spcAft>
                <a:spcPts val="0"/>
              </a:spcAft>
              <a:buClr>
                <a:schemeClr val="dk1"/>
              </a:buClr>
              <a:buSzPts val="2800"/>
              <a:buFont typeface="Arial"/>
              <a:buChar char="•"/>
            </a:pPr>
            <a:r>
              <a:rPr lang="cs-CZ" sz="2800">
                <a:solidFill>
                  <a:schemeClr val="dk1"/>
                </a:solidFill>
                <a:latin typeface="Calibri"/>
                <a:ea typeface="Calibri"/>
                <a:cs typeface="Calibri"/>
                <a:sym typeface="Calibri"/>
              </a:rPr>
              <a:t>VAZBY FIREM A OSOB - </a:t>
            </a:r>
            <a:r>
              <a:rPr lang="cs-CZ" sz="2800" u="sng">
                <a:solidFill>
                  <a:schemeClr val="hlink"/>
                </a:solidFill>
                <a:latin typeface="Calibri"/>
                <a:ea typeface="Calibri"/>
                <a:cs typeface="Calibri"/>
                <a:sym typeface="Calibri"/>
                <a:hlinkClick r:id="rId10"/>
              </a:rPr>
              <a:t>http://obchodni-rejstrik.podnikani.cz/</a:t>
            </a:r>
            <a:r>
              <a:rPr lang="cs-CZ" sz="2800">
                <a:solidFill>
                  <a:schemeClr val="dk1"/>
                </a:solidFill>
                <a:latin typeface="Calibri"/>
                <a:ea typeface="Calibri"/>
                <a:cs typeface="Calibri"/>
                <a:sym typeface="Calibri"/>
              </a:rPr>
              <a:t> </a:t>
            </a:r>
            <a:endParaRPr/>
          </a:p>
        </p:txBody>
      </p:sp>
    </p:spTree>
  </p:cSld>
  <p:clrMapOvr>
    <a:masterClrMapping/>
  </p:clrMapOvr>
  <p:transition spd="slow">
    <p:fade thruBlk="1"/>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36"/>
          <p:cNvSpPr txBox="1"/>
          <p:nvPr/>
        </p:nvSpPr>
        <p:spPr>
          <a:xfrm>
            <a:off x="83976" y="401216"/>
            <a:ext cx="12108024" cy="6456784"/>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chemeClr val="dk1"/>
              </a:buClr>
              <a:buSzPts val="2800"/>
              <a:buFont typeface="Arial"/>
              <a:buChar char="•"/>
            </a:pPr>
            <a:r>
              <a:rPr lang="cs-CZ" sz="2800" dirty="0">
                <a:solidFill>
                  <a:schemeClr val="dk1"/>
                </a:solidFill>
                <a:latin typeface="Calibri"/>
                <a:ea typeface="Calibri"/>
                <a:cs typeface="Calibri"/>
                <a:sym typeface="Calibri"/>
              </a:rPr>
              <a:t>REJSTŘÍK TRESTŮ PRÁVNICKÝCH OSOB - </a:t>
            </a:r>
            <a:r>
              <a:rPr lang="cs-CZ" sz="2800" u="sng" dirty="0">
                <a:solidFill>
                  <a:schemeClr val="hlink"/>
                </a:solidFill>
                <a:latin typeface="Calibri"/>
                <a:ea typeface="Calibri"/>
                <a:cs typeface="Calibri"/>
                <a:sym typeface="Calibri"/>
                <a:hlinkClick r:id="rId3"/>
              </a:rPr>
              <a:t>https://eservice-po.rejtr.justice.cz/public/odsouzeni;jsessionid=963D4D74B2706A0219936DC2C4E593FE.pocluster1?0</a:t>
            </a:r>
            <a:r>
              <a:rPr lang="cs-CZ" sz="2800" dirty="0">
                <a:solidFill>
                  <a:schemeClr val="dk1"/>
                </a:solidFill>
                <a:latin typeface="Calibri"/>
                <a:ea typeface="Calibri"/>
                <a:cs typeface="Calibri"/>
                <a:sym typeface="Calibri"/>
              </a:rPr>
              <a:t>  </a:t>
            </a:r>
            <a:endParaRPr dirty="0"/>
          </a:p>
          <a:p>
            <a:pPr marL="228600" marR="0" lvl="0" indent="-228600" algn="l" rtl="0">
              <a:lnSpc>
                <a:spcPct val="90000"/>
              </a:lnSpc>
              <a:spcBef>
                <a:spcPts val="1000"/>
              </a:spcBef>
              <a:spcAft>
                <a:spcPts val="0"/>
              </a:spcAft>
              <a:buClr>
                <a:schemeClr val="dk1"/>
              </a:buClr>
              <a:buSzPts val="2800"/>
              <a:buFont typeface="Arial"/>
              <a:buChar char="•"/>
            </a:pPr>
            <a:endParaRPr lang="cs-CZ" sz="2800" dirty="0">
              <a:solidFill>
                <a:schemeClr val="dk1"/>
              </a:solidFill>
              <a:latin typeface="Calibri"/>
              <a:ea typeface="Calibri"/>
              <a:cs typeface="Calibri"/>
              <a:sym typeface="Calibri"/>
            </a:endParaRPr>
          </a:p>
          <a:p>
            <a:pPr marL="228600" marR="0" lvl="0" indent="-228600" algn="l" rtl="0">
              <a:lnSpc>
                <a:spcPct val="90000"/>
              </a:lnSpc>
              <a:spcBef>
                <a:spcPts val="1000"/>
              </a:spcBef>
              <a:spcAft>
                <a:spcPts val="0"/>
              </a:spcAft>
              <a:buClr>
                <a:schemeClr val="dk1"/>
              </a:buClr>
              <a:buSzPts val="2800"/>
              <a:buFont typeface="Arial"/>
              <a:buChar char="•"/>
            </a:pPr>
            <a:r>
              <a:rPr lang="cs-CZ" sz="2800" dirty="0">
                <a:solidFill>
                  <a:schemeClr val="dk1"/>
                </a:solidFill>
                <a:latin typeface="Calibri"/>
                <a:ea typeface="Calibri"/>
                <a:cs typeface="Calibri"/>
                <a:sym typeface="Calibri"/>
              </a:rPr>
              <a:t>LUSTRACE FIREM - </a:t>
            </a:r>
            <a:r>
              <a:rPr lang="cs-CZ" sz="2800" u="sng" dirty="0">
                <a:solidFill>
                  <a:schemeClr val="hlink"/>
                </a:solidFill>
                <a:latin typeface="Calibri"/>
                <a:ea typeface="Calibri"/>
                <a:cs typeface="Calibri"/>
                <a:sym typeface="Calibri"/>
                <a:hlinkClick r:id="rId4"/>
              </a:rPr>
              <a:t>http://lustrator.bisnode.cz/index.php?p=lustrace</a:t>
            </a:r>
            <a:r>
              <a:rPr lang="cs-CZ" sz="2800" dirty="0">
                <a:solidFill>
                  <a:schemeClr val="dk1"/>
                </a:solidFill>
                <a:latin typeface="Calibri"/>
                <a:ea typeface="Calibri"/>
                <a:cs typeface="Calibri"/>
                <a:sym typeface="Calibri"/>
              </a:rPr>
              <a:t> </a:t>
            </a:r>
            <a:endParaRPr dirty="0"/>
          </a:p>
          <a:p>
            <a:pPr marL="228600" marR="0" lvl="0" indent="-228600" algn="l" rtl="0">
              <a:lnSpc>
                <a:spcPct val="90000"/>
              </a:lnSpc>
              <a:spcBef>
                <a:spcPts val="1000"/>
              </a:spcBef>
              <a:spcAft>
                <a:spcPts val="0"/>
              </a:spcAft>
              <a:buClr>
                <a:schemeClr val="dk1"/>
              </a:buClr>
              <a:buSzPts val="2800"/>
              <a:buFont typeface="Arial"/>
              <a:buChar char="•"/>
            </a:pPr>
            <a:endParaRPr lang="cs-CZ" sz="2800" dirty="0">
              <a:solidFill>
                <a:schemeClr val="dk1"/>
              </a:solidFill>
              <a:latin typeface="Calibri"/>
              <a:ea typeface="Calibri"/>
              <a:cs typeface="Calibri"/>
              <a:sym typeface="Calibri"/>
            </a:endParaRPr>
          </a:p>
          <a:p>
            <a:pPr marL="228600" marR="0" lvl="0" indent="-228600" algn="l" rtl="0">
              <a:lnSpc>
                <a:spcPct val="90000"/>
              </a:lnSpc>
              <a:spcBef>
                <a:spcPts val="1000"/>
              </a:spcBef>
              <a:spcAft>
                <a:spcPts val="0"/>
              </a:spcAft>
              <a:buClr>
                <a:schemeClr val="dk1"/>
              </a:buClr>
              <a:buSzPts val="2800"/>
              <a:buFont typeface="Arial"/>
              <a:buChar char="•"/>
            </a:pPr>
            <a:r>
              <a:rPr lang="cs-CZ" sz="2800" dirty="0">
                <a:solidFill>
                  <a:schemeClr val="dk1"/>
                </a:solidFill>
                <a:latin typeface="Calibri"/>
                <a:ea typeface="Calibri"/>
                <a:cs typeface="Calibri"/>
                <a:sym typeface="Calibri"/>
              </a:rPr>
              <a:t>NESPOLEHLIVÝ PLÁTCE DPH - </a:t>
            </a:r>
            <a:r>
              <a:rPr lang="cs-CZ" sz="2800" u="sng" dirty="0">
                <a:solidFill>
                  <a:schemeClr val="hlink"/>
                </a:solidFill>
                <a:latin typeface="Calibri"/>
                <a:ea typeface="Calibri"/>
                <a:cs typeface="Calibri"/>
                <a:sym typeface="Calibri"/>
                <a:hlinkClick r:id="rId5"/>
              </a:rPr>
              <a:t>http://adisreg.mfcr.cz/adistc/adis/irs/irep_dph/dphInputForm.faces</a:t>
            </a:r>
            <a:r>
              <a:rPr lang="cs-CZ" sz="2800" dirty="0">
                <a:solidFill>
                  <a:schemeClr val="dk1"/>
                </a:solidFill>
                <a:latin typeface="Calibri"/>
                <a:ea typeface="Calibri"/>
                <a:cs typeface="Calibri"/>
                <a:sym typeface="Calibri"/>
              </a:rPr>
              <a:t>  </a:t>
            </a:r>
            <a:endParaRPr dirty="0"/>
          </a:p>
          <a:p>
            <a:pPr marL="228600" marR="0" lvl="0" indent="-228600" algn="l" rtl="0">
              <a:lnSpc>
                <a:spcPct val="90000"/>
              </a:lnSpc>
              <a:spcBef>
                <a:spcPts val="1000"/>
              </a:spcBef>
              <a:spcAft>
                <a:spcPts val="0"/>
              </a:spcAft>
              <a:buClr>
                <a:schemeClr val="dk1"/>
              </a:buClr>
              <a:buSzPts val="2800"/>
              <a:buFont typeface="Arial"/>
              <a:buChar char="•"/>
            </a:pPr>
            <a:endParaRPr lang="cs-CZ" sz="2800" dirty="0">
              <a:solidFill>
                <a:schemeClr val="dk1"/>
              </a:solidFill>
              <a:latin typeface="Calibri"/>
              <a:ea typeface="Calibri"/>
              <a:cs typeface="Calibri"/>
              <a:sym typeface="Calibri"/>
            </a:endParaRPr>
          </a:p>
          <a:p>
            <a:pPr marL="228600" marR="0" lvl="0" indent="-228600" algn="l" rtl="0">
              <a:lnSpc>
                <a:spcPct val="90000"/>
              </a:lnSpc>
              <a:spcBef>
                <a:spcPts val="1000"/>
              </a:spcBef>
              <a:spcAft>
                <a:spcPts val="0"/>
              </a:spcAft>
              <a:buClr>
                <a:schemeClr val="dk1"/>
              </a:buClr>
              <a:buSzPts val="2800"/>
              <a:buFont typeface="Arial"/>
              <a:buChar char="•"/>
            </a:pPr>
            <a:r>
              <a:rPr lang="cs-CZ" sz="2800" dirty="0">
                <a:solidFill>
                  <a:schemeClr val="dk1"/>
                </a:solidFill>
                <a:latin typeface="Calibri"/>
                <a:ea typeface="Calibri"/>
                <a:cs typeface="Calibri"/>
                <a:sym typeface="Calibri"/>
              </a:rPr>
              <a:t>EVIDENCE DLUHU - </a:t>
            </a:r>
            <a:r>
              <a:rPr lang="cs-CZ" sz="2800" u="sng" dirty="0">
                <a:solidFill>
                  <a:schemeClr val="hlink"/>
                </a:solidFill>
                <a:latin typeface="Calibri"/>
                <a:ea typeface="Calibri"/>
                <a:cs typeface="Calibri"/>
                <a:sym typeface="Calibri"/>
                <a:hlinkClick r:id="rId6"/>
              </a:rPr>
              <a:t>https://www.solus.cz/</a:t>
            </a:r>
            <a:endParaRPr lang="cs-CZ" sz="2800" u="sng" dirty="0">
              <a:solidFill>
                <a:schemeClr val="hlink"/>
              </a:solidFill>
              <a:latin typeface="Calibri"/>
              <a:ea typeface="Calibri"/>
              <a:cs typeface="Calibri"/>
              <a:sym typeface="Calibri"/>
            </a:endParaRPr>
          </a:p>
          <a:p>
            <a:pPr marL="228600" indent="-228600">
              <a:lnSpc>
                <a:spcPct val="90000"/>
              </a:lnSpc>
              <a:spcBef>
                <a:spcPts val="1000"/>
              </a:spcBef>
              <a:buClr>
                <a:schemeClr val="dk1"/>
              </a:buClr>
              <a:buSzPts val="2800"/>
              <a:buFont typeface="Arial"/>
              <a:buChar char="•"/>
            </a:pPr>
            <a:endParaRPr lang="cs-CZ" sz="2800" dirty="0">
              <a:solidFill>
                <a:schemeClr val="dk1"/>
              </a:solidFill>
              <a:latin typeface="Calibri"/>
              <a:ea typeface="Calibri"/>
              <a:cs typeface="Calibri"/>
              <a:sym typeface="Calibri"/>
            </a:endParaRPr>
          </a:p>
          <a:p>
            <a:pPr marL="228600" indent="-228600">
              <a:lnSpc>
                <a:spcPct val="90000"/>
              </a:lnSpc>
              <a:spcBef>
                <a:spcPts val="1000"/>
              </a:spcBef>
              <a:buClr>
                <a:schemeClr val="dk1"/>
              </a:buClr>
              <a:buSzPts val="2800"/>
              <a:buFont typeface="Arial"/>
              <a:buChar char="•"/>
            </a:pPr>
            <a:r>
              <a:rPr lang="cs-CZ" sz="2800" dirty="0">
                <a:solidFill>
                  <a:schemeClr val="dk1"/>
                </a:solidFill>
                <a:latin typeface="Calibri"/>
                <a:ea typeface="Calibri"/>
                <a:cs typeface="Calibri"/>
                <a:sym typeface="Calibri"/>
              </a:rPr>
              <a:t>BONITA KLIENTA - </a:t>
            </a:r>
            <a:r>
              <a:rPr lang="cs-CZ" sz="2800" u="sng" dirty="0">
                <a:solidFill>
                  <a:schemeClr val="hlink"/>
                </a:solidFill>
                <a:latin typeface="Calibri"/>
                <a:ea typeface="Calibri"/>
                <a:cs typeface="Calibri"/>
                <a:sym typeface="Calibri"/>
                <a:hlinkClick r:id="rId7"/>
              </a:rPr>
              <a:t>https://www.creditcheck.cz/</a:t>
            </a:r>
            <a:endParaRPr lang="cs-CZ" sz="2800" u="sng" dirty="0">
              <a:solidFill>
                <a:schemeClr val="dk1"/>
              </a:solidFill>
              <a:latin typeface="Calibri"/>
              <a:ea typeface="Calibri"/>
              <a:cs typeface="Calibri"/>
              <a:sym typeface="Calibri"/>
            </a:endParaRPr>
          </a:p>
          <a:p>
            <a:pPr marL="228600" marR="0" lvl="0" indent="-228600" algn="l" rtl="0">
              <a:lnSpc>
                <a:spcPct val="90000"/>
              </a:lnSpc>
              <a:spcBef>
                <a:spcPts val="1000"/>
              </a:spcBef>
              <a:spcAft>
                <a:spcPts val="0"/>
              </a:spcAft>
              <a:buClr>
                <a:schemeClr val="dk1"/>
              </a:buClr>
              <a:buSzPts val="2800"/>
              <a:buFont typeface="Arial"/>
              <a:buChar char="•"/>
            </a:pPr>
            <a:endParaRPr sz="2800" u="sng" dirty="0">
              <a:solidFill>
                <a:schemeClr val="dk1"/>
              </a:solidFill>
              <a:latin typeface="Calibri"/>
              <a:ea typeface="Calibri"/>
              <a:cs typeface="Calibri"/>
              <a:sym typeface="Calibri"/>
            </a:endParaRPr>
          </a:p>
          <a:p>
            <a:pPr marL="228600" marR="0" lvl="0" indent="-50800" algn="l" rtl="0">
              <a:lnSpc>
                <a:spcPct val="90000"/>
              </a:lnSpc>
              <a:spcBef>
                <a:spcPts val="1000"/>
              </a:spcBef>
              <a:spcAft>
                <a:spcPts val="0"/>
              </a:spcAft>
              <a:buClr>
                <a:schemeClr val="dk1"/>
              </a:buClr>
              <a:buSzPts val="2800"/>
              <a:buFont typeface="Arial"/>
              <a:buNone/>
            </a:pPr>
            <a:endParaRPr sz="2800" dirty="0">
              <a:solidFill>
                <a:schemeClr val="dk1"/>
              </a:solidFill>
              <a:latin typeface="Calibri"/>
              <a:ea typeface="Calibri"/>
              <a:cs typeface="Calibri"/>
              <a:sym typeface="Calibri"/>
            </a:endParaRPr>
          </a:p>
        </p:txBody>
      </p:sp>
    </p:spTree>
  </p:cSld>
  <p:clrMapOvr>
    <a:masterClrMapping/>
  </p:clrMapOvr>
  <p:transition spd="slow">
    <p:fade thruBlk="1"/>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text 3">
            <a:extLst>
              <a:ext uri="{FF2B5EF4-FFF2-40B4-BE49-F238E27FC236}">
                <a16:creationId xmlns:a16="http://schemas.microsoft.com/office/drawing/2014/main" id="{09B9EC3A-402D-4172-960F-12AE743212FB}"/>
              </a:ext>
            </a:extLst>
          </p:cNvPr>
          <p:cNvSpPr>
            <a:spLocks noGrp="1"/>
          </p:cNvSpPr>
          <p:nvPr>
            <p:ph type="body" idx="1"/>
          </p:nvPr>
        </p:nvSpPr>
        <p:spPr>
          <a:xfrm>
            <a:off x="838200" y="1253331"/>
            <a:ext cx="10515600" cy="2508349"/>
          </a:xfrm>
          <a:prstGeom prst="rect">
            <a:avLst/>
          </a:prstGeom>
        </p:spPr>
        <p:txBody>
          <a:bodyPr wrap="square">
            <a:spAutoFit/>
          </a:bodyPr>
          <a:lstStyle/>
          <a:p>
            <a:pPr lvl="0"/>
            <a:r>
              <a:rPr lang="cs-CZ" b="1" u="sng" dirty="0">
                <a:solidFill>
                  <a:schemeClr val="dk1"/>
                </a:solidFill>
                <a:latin typeface="Century Gothic"/>
                <a:ea typeface="Century Gothic"/>
                <a:cs typeface="Century Gothic"/>
                <a:sym typeface="Century Gothic"/>
              </a:rPr>
              <a:t>Občan</a:t>
            </a:r>
            <a:r>
              <a:rPr lang="cs-CZ" dirty="0">
                <a:solidFill>
                  <a:schemeClr val="dk1"/>
                </a:solidFill>
                <a:latin typeface="Century Gothic"/>
                <a:ea typeface="Century Gothic"/>
                <a:cs typeface="Century Gothic"/>
                <a:sym typeface="Century Gothic"/>
              </a:rPr>
              <a:t> (podnikatel) </a:t>
            </a:r>
            <a:r>
              <a:rPr lang="cs-CZ" b="1" dirty="0">
                <a:solidFill>
                  <a:schemeClr val="dk1"/>
                </a:solidFill>
                <a:latin typeface="Century Gothic"/>
                <a:ea typeface="Century Gothic"/>
                <a:cs typeface="Century Gothic"/>
                <a:sym typeface="Century Gothic"/>
              </a:rPr>
              <a:t>může činit </a:t>
            </a:r>
            <a:r>
              <a:rPr lang="cs-CZ" b="1" u="sng" dirty="0">
                <a:solidFill>
                  <a:schemeClr val="dk1"/>
                </a:solidFill>
                <a:latin typeface="Century Gothic"/>
                <a:ea typeface="Century Gothic"/>
                <a:cs typeface="Century Gothic"/>
                <a:sym typeface="Century Gothic"/>
              </a:rPr>
              <a:t>všechno </a:t>
            </a:r>
            <a:r>
              <a:rPr lang="cs-CZ" dirty="0">
                <a:solidFill>
                  <a:schemeClr val="dk1"/>
                </a:solidFill>
                <a:latin typeface="Century Gothic"/>
                <a:ea typeface="Century Gothic"/>
                <a:cs typeface="Century Gothic"/>
                <a:sym typeface="Century Gothic"/>
              </a:rPr>
              <a:t>co není zákonem zakázáno</a:t>
            </a:r>
            <a:endParaRPr lang="cs-CZ" dirty="0"/>
          </a:p>
          <a:p>
            <a:pPr lvl="0"/>
            <a:endParaRPr lang="cs-CZ" dirty="0">
              <a:solidFill>
                <a:schemeClr val="dk1"/>
              </a:solidFill>
              <a:latin typeface="Century Gothic"/>
              <a:ea typeface="Century Gothic"/>
              <a:cs typeface="Century Gothic"/>
              <a:sym typeface="Century Gothic"/>
            </a:endParaRPr>
          </a:p>
          <a:p>
            <a:pPr lvl="0"/>
            <a:r>
              <a:rPr lang="cs-CZ" b="1" u="sng" dirty="0">
                <a:solidFill>
                  <a:schemeClr val="dk1"/>
                </a:solidFill>
                <a:latin typeface="Century Gothic"/>
                <a:ea typeface="Century Gothic"/>
                <a:cs typeface="Century Gothic"/>
                <a:sym typeface="Century Gothic"/>
              </a:rPr>
              <a:t>Občan</a:t>
            </a:r>
            <a:r>
              <a:rPr lang="cs-CZ" dirty="0">
                <a:solidFill>
                  <a:schemeClr val="dk1"/>
                </a:solidFill>
                <a:latin typeface="Century Gothic"/>
                <a:ea typeface="Century Gothic"/>
                <a:cs typeface="Century Gothic"/>
                <a:sym typeface="Century Gothic"/>
              </a:rPr>
              <a:t> (podnikatel) </a:t>
            </a:r>
            <a:r>
              <a:rPr lang="cs-CZ" b="1" dirty="0">
                <a:solidFill>
                  <a:schemeClr val="dk1"/>
                </a:solidFill>
                <a:latin typeface="Century Gothic"/>
                <a:ea typeface="Century Gothic"/>
                <a:cs typeface="Century Gothic"/>
                <a:sym typeface="Century Gothic"/>
              </a:rPr>
              <a:t>nesmí být nucen </a:t>
            </a:r>
            <a:r>
              <a:rPr lang="cs-CZ" dirty="0">
                <a:solidFill>
                  <a:schemeClr val="dk1"/>
                </a:solidFill>
                <a:latin typeface="Century Gothic"/>
                <a:ea typeface="Century Gothic"/>
                <a:cs typeface="Century Gothic"/>
                <a:sym typeface="Century Gothic"/>
              </a:rPr>
              <a:t>činit, co zákon neukládá</a:t>
            </a:r>
            <a:endParaRPr lang="cs-CZ" dirty="0"/>
          </a:p>
        </p:txBody>
      </p:sp>
    </p:spTree>
    <p:extLst>
      <p:ext uri="{BB962C8B-B14F-4D97-AF65-F5344CB8AC3E}">
        <p14:creationId xmlns:p14="http://schemas.microsoft.com/office/powerpoint/2010/main" val="40058295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37"/>
          <p:cNvSpPr txBox="1"/>
          <p:nvPr/>
        </p:nvSpPr>
        <p:spPr>
          <a:xfrm>
            <a:off x="401216" y="569167"/>
            <a:ext cx="11485983" cy="5812972"/>
          </a:xfrm>
          <a:prstGeom prst="rect">
            <a:avLst/>
          </a:prstGeom>
          <a:noFill/>
          <a:ln>
            <a:noFill/>
          </a:ln>
        </p:spPr>
        <p:txBody>
          <a:bodyPr spcFirstLastPara="1" wrap="square" lIns="91425" tIns="45700" rIns="91425" bIns="45700" anchor="t" anchorCtr="0">
            <a:noAutofit/>
          </a:bodyPr>
          <a:lstStyle/>
          <a:p>
            <a:pPr marL="228600" marR="0" lvl="0" indent="-50800" algn="l" rtl="0">
              <a:lnSpc>
                <a:spcPct val="90000"/>
              </a:lnSpc>
              <a:spcBef>
                <a:spcPts val="1000"/>
              </a:spcBef>
              <a:spcAft>
                <a:spcPts val="0"/>
              </a:spcAft>
              <a:buClr>
                <a:schemeClr val="dk1"/>
              </a:buClr>
              <a:buSzPts val="2800"/>
              <a:buFont typeface="Arial"/>
              <a:buNone/>
            </a:pPr>
            <a:endParaRPr sz="2800" dirty="0">
              <a:solidFill>
                <a:schemeClr val="dk1"/>
              </a:solidFill>
              <a:latin typeface="Calibri"/>
              <a:ea typeface="Calibri"/>
              <a:cs typeface="Calibri"/>
              <a:sym typeface="Calibri"/>
            </a:endParaRPr>
          </a:p>
          <a:p>
            <a:pPr marL="228600" marR="0" lvl="0" indent="-228600" algn="l" rtl="0">
              <a:lnSpc>
                <a:spcPct val="90000"/>
              </a:lnSpc>
              <a:spcBef>
                <a:spcPts val="1000"/>
              </a:spcBef>
              <a:spcAft>
                <a:spcPts val="0"/>
              </a:spcAft>
              <a:buClr>
                <a:schemeClr val="dk1"/>
              </a:buClr>
              <a:buSzPts val="2800"/>
              <a:buFont typeface="Arial"/>
              <a:buChar char="•"/>
            </a:pPr>
            <a:r>
              <a:rPr lang="cs-CZ" sz="2800" b="1" dirty="0">
                <a:solidFill>
                  <a:schemeClr val="dk1"/>
                </a:solidFill>
                <a:latin typeface="Calibri"/>
                <a:ea typeface="Calibri"/>
                <a:cs typeface="Calibri"/>
                <a:sym typeface="Calibri"/>
              </a:rPr>
              <a:t>“GOOGLUJTE”</a:t>
            </a:r>
            <a:r>
              <a:rPr lang="cs-CZ" sz="2800" dirty="0">
                <a:solidFill>
                  <a:schemeClr val="dk1"/>
                </a:solidFill>
                <a:latin typeface="Calibri"/>
                <a:ea typeface="Calibri"/>
                <a:cs typeface="Calibri"/>
                <a:sym typeface="Calibri"/>
              </a:rPr>
              <a:t> </a:t>
            </a:r>
            <a:r>
              <a:rPr lang="cs-CZ" sz="2800" u="sng" dirty="0">
                <a:solidFill>
                  <a:schemeClr val="hlink"/>
                </a:solidFill>
                <a:latin typeface="Calibri"/>
                <a:ea typeface="Calibri"/>
                <a:cs typeface="Calibri"/>
                <a:sym typeface="Calibri"/>
                <a:hlinkClick r:id="rId3"/>
              </a:rPr>
              <a:t>http://www.google.cz/</a:t>
            </a:r>
            <a:endParaRPr sz="2800" dirty="0">
              <a:solidFill>
                <a:schemeClr val="dk1"/>
              </a:solidFill>
              <a:latin typeface="Calibri"/>
              <a:ea typeface="Calibri"/>
              <a:cs typeface="Calibri"/>
              <a:sym typeface="Calibri"/>
            </a:endParaRPr>
          </a:p>
          <a:p>
            <a:pPr marL="228600" marR="0" lvl="0" indent="-228600" algn="l" rtl="0">
              <a:lnSpc>
                <a:spcPct val="90000"/>
              </a:lnSpc>
              <a:spcBef>
                <a:spcPts val="1000"/>
              </a:spcBef>
              <a:spcAft>
                <a:spcPts val="0"/>
              </a:spcAft>
              <a:buClr>
                <a:schemeClr val="dk1"/>
              </a:buClr>
              <a:buSzPts val="2800"/>
              <a:buFont typeface="Arial"/>
              <a:buChar char="•"/>
            </a:pPr>
            <a:r>
              <a:rPr lang="cs-CZ" sz="2800" dirty="0">
                <a:solidFill>
                  <a:schemeClr val="dk1"/>
                </a:solidFill>
                <a:latin typeface="Calibri"/>
                <a:ea typeface="Calibri"/>
                <a:cs typeface="Calibri"/>
                <a:sym typeface="Calibri"/>
              </a:rPr>
              <a:t>Zadejte jeho jméno a přidejte slova jako “reference”, “reklamace” nebo “zkušenosti”. </a:t>
            </a:r>
            <a:endParaRPr dirty="0"/>
          </a:p>
          <a:p>
            <a:pPr marL="228600" marR="0" lvl="0" indent="-228600" algn="l" rtl="0">
              <a:lnSpc>
                <a:spcPct val="90000"/>
              </a:lnSpc>
              <a:spcBef>
                <a:spcPts val="1000"/>
              </a:spcBef>
              <a:spcAft>
                <a:spcPts val="0"/>
              </a:spcAft>
              <a:buClr>
                <a:schemeClr val="dk1"/>
              </a:buClr>
              <a:buSzPts val="2800"/>
              <a:buFont typeface="Arial"/>
              <a:buChar char="•"/>
            </a:pPr>
            <a:r>
              <a:rPr lang="cs-CZ" sz="2800" dirty="0">
                <a:solidFill>
                  <a:schemeClr val="dk1"/>
                </a:solidFill>
                <a:latin typeface="Calibri"/>
                <a:ea typeface="Calibri"/>
                <a:cs typeface="Calibri"/>
                <a:sym typeface="Calibri"/>
              </a:rPr>
              <a:t>Dejte do vyhledávače také jméno jednatele nebo majitele a prověřte, zda nefiguroval u některých pochybných firem. </a:t>
            </a:r>
            <a:endParaRPr dirty="0"/>
          </a:p>
          <a:p>
            <a:pPr marL="228600" marR="0" lvl="0" indent="-228600" algn="l" rtl="0">
              <a:lnSpc>
                <a:spcPct val="90000"/>
              </a:lnSpc>
              <a:spcBef>
                <a:spcPts val="1000"/>
              </a:spcBef>
              <a:spcAft>
                <a:spcPts val="0"/>
              </a:spcAft>
              <a:buClr>
                <a:schemeClr val="dk1"/>
              </a:buClr>
              <a:buSzPts val="2800"/>
              <a:buFont typeface="Arial"/>
              <a:buChar char="•"/>
            </a:pPr>
            <a:r>
              <a:rPr lang="cs-CZ" sz="2800" dirty="0">
                <a:solidFill>
                  <a:schemeClr val="dk1"/>
                </a:solidFill>
                <a:latin typeface="Calibri"/>
                <a:ea typeface="Calibri"/>
                <a:cs typeface="Calibri"/>
                <a:sym typeface="Calibri"/>
              </a:rPr>
              <a:t>Podívejte se na </a:t>
            </a:r>
            <a:r>
              <a:rPr lang="cs-CZ" sz="2800" dirty="0">
                <a:solidFill>
                  <a:srgbClr val="FF0000"/>
                </a:solidFill>
                <a:latin typeface="Calibri"/>
                <a:ea typeface="Calibri"/>
                <a:cs typeface="Calibri"/>
                <a:sym typeface="Calibri"/>
              </a:rPr>
              <a:t>Facebook, Twitter apod</a:t>
            </a:r>
            <a:r>
              <a:rPr lang="cs-CZ" sz="2800" dirty="0">
                <a:solidFill>
                  <a:schemeClr val="dk1"/>
                </a:solidFill>
                <a:latin typeface="Calibri"/>
                <a:ea typeface="Calibri"/>
                <a:cs typeface="Calibri"/>
                <a:sym typeface="Calibri"/>
              </a:rPr>
              <a:t>. </a:t>
            </a:r>
            <a:endParaRPr dirty="0"/>
          </a:p>
          <a:p>
            <a:pPr marL="228600" marR="0" lvl="0" indent="-228600" algn="l" rtl="0">
              <a:lnSpc>
                <a:spcPct val="90000"/>
              </a:lnSpc>
              <a:spcBef>
                <a:spcPts val="1000"/>
              </a:spcBef>
              <a:spcAft>
                <a:spcPts val="0"/>
              </a:spcAft>
              <a:buClr>
                <a:schemeClr val="dk1"/>
              </a:buClr>
              <a:buSzPts val="2800"/>
              <a:buFont typeface="Arial"/>
              <a:buChar char="•"/>
            </a:pPr>
            <a:r>
              <a:rPr lang="cs-CZ" sz="2800" dirty="0">
                <a:solidFill>
                  <a:schemeClr val="dk1"/>
                </a:solidFill>
                <a:latin typeface="Calibri"/>
                <a:ea typeface="Calibri"/>
                <a:cs typeface="Calibri"/>
                <a:sym typeface="Calibri"/>
              </a:rPr>
              <a:t>Vygooglujte telefonní číslo. </a:t>
            </a:r>
            <a:endParaRPr dirty="0"/>
          </a:p>
          <a:p>
            <a:pPr marL="228600" marR="0" lvl="0" indent="-228600" algn="l" rtl="0">
              <a:lnSpc>
                <a:spcPct val="90000"/>
              </a:lnSpc>
              <a:spcBef>
                <a:spcPts val="1000"/>
              </a:spcBef>
              <a:spcAft>
                <a:spcPts val="0"/>
              </a:spcAft>
              <a:buClr>
                <a:schemeClr val="dk1"/>
              </a:buClr>
              <a:buSzPts val="2800"/>
              <a:buFont typeface="Arial"/>
              <a:buChar char="•"/>
            </a:pPr>
            <a:r>
              <a:rPr lang="cs-CZ" sz="2800" dirty="0">
                <a:solidFill>
                  <a:schemeClr val="dk1"/>
                </a:solidFill>
                <a:latin typeface="Calibri"/>
                <a:ea typeface="Calibri"/>
                <a:cs typeface="Calibri"/>
                <a:sym typeface="Calibri"/>
              </a:rPr>
              <a:t>Pokud jde o podnikatele nebo firmu - podívejte se na jeho webové stránky, co prodává, jak se prezentuje. </a:t>
            </a:r>
            <a:endParaRPr dirty="0"/>
          </a:p>
          <a:p>
            <a:pPr marL="228600" marR="0" lvl="0" indent="-50800" algn="l" rtl="0">
              <a:lnSpc>
                <a:spcPct val="90000"/>
              </a:lnSpc>
              <a:spcBef>
                <a:spcPts val="1000"/>
              </a:spcBef>
              <a:spcAft>
                <a:spcPts val="0"/>
              </a:spcAft>
              <a:buClr>
                <a:schemeClr val="dk1"/>
              </a:buClr>
              <a:buSzPts val="2800"/>
              <a:buFont typeface="Arial"/>
              <a:buNone/>
            </a:pPr>
            <a:endParaRPr sz="2800" dirty="0">
              <a:solidFill>
                <a:schemeClr val="dk1"/>
              </a:solidFill>
              <a:latin typeface="Calibri"/>
              <a:ea typeface="Calibri"/>
              <a:cs typeface="Calibri"/>
              <a:sym typeface="Calibri"/>
            </a:endParaRPr>
          </a:p>
        </p:txBody>
      </p:sp>
    </p:spTree>
  </p:cSld>
  <p:clrMapOvr>
    <a:masterClrMapping/>
  </p:clrMapOvr>
  <p:transition spd="slow">
    <p:fade thruBlk="1"/>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pic>
        <p:nvPicPr>
          <p:cNvPr id="232" name="Google Shape;232;p38"/>
          <p:cNvPicPr preferRelativeResize="0"/>
          <p:nvPr/>
        </p:nvPicPr>
        <p:blipFill rotWithShape="1">
          <a:blip r:embed="rId3">
            <a:alphaModFix/>
          </a:blip>
          <a:srcRect/>
          <a:stretch/>
        </p:blipFill>
        <p:spPr>
          <a:xfrm>
            <a:off x="2155969" y="0"/>
            <a:ext cx="8174806" cy="6858000"/>
          </a:xfrm>
          <a:prstGeom prst="rect">
            <a:avLst/>
          </a:prstGeom>
          <a:noFill/>
          <a:ln>
            <a:noFill/>
          </a:ln>
        </p:spPr>
      </p:pic>
      <p:sp>
        <p:nvSpPr>
          <p:cNvPr id="3" name="Google Shape;182;p29">
            <a:extLst>
              <a:ext uri="{FF2B5EF4-FFF2-40B4-BE49-F238E27FC236}">
                <a16:creationId xmlns:a16="http://schemas.microsoft.com/office/drawing/2014/main" id="{930753C1-6EF2-447F-8B72-4AAE9415EEF9}"/>
              </a:ext>
            </a:extLst>
          </p:cNvPr>
          <p:cNvSpPr/>
          <p:nvPr/>
        </p:nvSpPr>
        <p:spPr>
          <a:xfrm>
            <a:off x="1331566" y="4687504"/>
            <a:ext cx="824403" cy="484632"/>
          </a:xfrm>
          <a:prstGeom prst="rightArrow">
            <a:avLst>
              <a:gd name="adj1" fmla="val 50000"/>
              <a:gd name="adj2" fmla="val 50000"/>
            </a:avLst>
          </a:prstGeom>
          <a:solidFill>
            <a:schemeClr val="accent6"/>
          </a:solidFill>
          <a:ln w="12700" cap="flat" cmpd="sng">
            <a:solidFill>
              <a:srgbClr val="42719B"/>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transition spd="slow">
    <p:fade thruBlk="1"/>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pic>
        <p:nvPicPr>
          <p:cNvPr id="237" name="Google Shape;237;p39"/>
          <p:cNvPicPr preferRelativeResize="0"/>
          <p:nvPr/>
        </p:nvPicPr>
        <p:blipFill rotWithShape="1">
          <a:blip r:embed="rId3">
            <a:alphaModFix/>
          </a:blip>
          <a:srcRect/>
          <a:stretch/>
        </p:blipFill>
        <p:spPr>
          <a:xfrm>
            <a:off x="2562897" y="593133"/>
            <a:ext cx="7206422" cy="5717179"/>
          </a:xfrm>
          <a:prstGeom prst="rect">
            <a:avLst/>
          </a:prstGeom>
          <a:noFill/>
          <a:ln>
            <a:noFill/>
          </a:ln>
        </p:spPr>
      </p:pic>
    </p:spTree>
  </p:cSld>
  <p:clrMapOvr>
    <a:masterClrMapping/>
  </p:clrMapOvr>
  <p:transition spd="slow">
    <p:fade thruBlk="1"/>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Výslech stock fotografie, royalty free Výslech obrázky | Depositphotos ®">
            <a:extLst>
              <a:ext uri="{FF2B5EF4-FFF2-40B4-BE49-F238E27FC236}">
                <a16:creationId xmlns:a16="http://schemas.microsoft.com/office/drawing/2014/main" id="{8EC1A3CD-2AD6-4913-B11F-2DA1ED4581AB}"/>
              </a:ext>
            </a:extLst>
          </p:cNvPr>
          <p:cNvSpPr>
            <a:spLocks noChangeAspect="1" noChangeArrowheads="1"/>
          </p:cNvSpPr>
          <p:nvPr/>
        </p:nvSpPr>
        <p:spPr bwMode="auto">
          <a:xfrm>
            <a:off x="3088433" y="421433"/>
            <a:ext cx="5980922" cy="598092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6" name="Obrázek 5">
            <a:extLst>
              <a:ext uri="{FF2B5EF4-FFF2-40B4-BE49-F238E27FC236}">
                <a16:creationId xmlns:a16="http://schemas.microsoft.com/office/drawing/2014/main" id="{9E0789D5-7A7A-4CC8-AECE-1A352CD8476F}"/>
              </a:ext>
            </a:extLst>
          </p:cNvPr>
          <p:cNvPicPr>
            <a:picLocks noChangeAspect="1"/>
          </p:cNvPicPr>
          <p:nvPr/>
        </p:nvPicPr>
        <p:blipFill>
          <a:blip r:embed="rId2"/>
          <a:stretch>
            <a:fillRect/>
          </a:stretch>
        </p:blipFill>
        <p:spPr>
          <a:xfrm>
            <a:off x="2291054" y="540163"/>
            <a:ext cx="7575680" cy="5896404"/>
          </a:xfrm>
          <a:prstGeom prst="rect">
            <a:avLst/>
          </a:prstGeom>
        </p:spPr>
      </p:pic>
    </p:spTree>
    <p:extLst>
      <p:ext uri="{BB962C8B-B14F-4D97-AF65-F5344CB8AC3E}">
        <p14:creationId xmlns:p14="http://schemas.microsoft.com/office/powerpoint/2010/main" val="38288961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pic>
        <p:nvPicPr>
          <p:cNvPr id="242" name="Google Shape;242;p40"/>
          <p:cNvPicPr preferRelativeResize="0"/>
          <p:nvPr/>
        </p:nvPicPr>
        <p:blipFill rotWithShape="1">
          <a:blip r:embed="rId3">
            <a:alphaModFix/>
          </a:blip>
          <a:srcRect/>
          <a:stretch/>
        </p:blipFill>
        <p:spPr>
          <a:xfrm rot="-5400000">
            <a:off x="-2043133" y="-132884"/>
            <a:ext cx="9556528" cy="6858378"/>
          </a:xfrm>
          <a:prstGeom prst="rect">
            <a:avLst/>
          </a:prstGeom>
          <a:noFill/>
          <a:ln>
            <a:noFill/>
          </a:ln>
        </p:spPr>
      </p:pic>
      <p:pic>
        <p:nvPicPr>
          <p:cNvPr id="243" name="Google Shape;243;p40"/>
          <p:cNvPicPr preferRelativeResize="0"/>
          <p:nvPr/>
        </p:nvPicPr>
        <p:blipFill rotWithShape="1">
          <a:blip r:embed="rId4">
            <a:alphaModFix/>
          </a:blip>
          <a:srcRect/>
          <a:stretch/>
        </p:blipFill>
        <p:spPr>
          <a:xfrm rot="-5400000">
            <a:off x="3968934" y="318900"/>
            <a:ext cx="10338997" cy="6632658"/>
          </a:xfrm>
          <a:prstGeom prst="rect">
            <a:avLst/>
          </a:prstGeom>
          <a:noFill/>
          <a:ln>
            <a:noFill/>
          </a:ln>
        </p:spPr>
      </p:pic>
      <p:sp>
        <p:nvSpPr>
          <p:cNvPr id="244" name="Google Shape;244;p40"/>
          <p:cNvSpPr/>
          <p:nvPr/>
        </p:nvSpPr>
        <p:spPr>
          <a:xfrm>
            <a:off x="5822103" y="-556591"/>
            <a:ext cx="807297" cy="7856551"/>
          </a:xfrm>
          <a:prstGeom prst="rect">
            <a:avLst/>
          </a:prstGeom>
          <a:solidFill>
            <a:schemeClr val="bg1"/>
          </a:solidFill>
          <a:ln w="12700" cap="flat" cmpd="sng">
            <a:solidFill>
              <a:srgbClr val="42719B"/>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 name="Obdélník 1">
            <a:extLst>
              <a:ext uri="{FF2B5EF4-FFF2-40B4-BE49-F238E27FC236}">
                <a16:creationId xmlns:a16="http://schemas.microsoft.com/office/drawing/2014/main" id="{6E83472C-0A5D-4972-9FAF-DADA32FF6F15}"/>
              </a:ext>
            </a:extLst>
          </p:cNvPr>
          <p:cNvSpPr/>
          <p:nvPr/>
        </p:nvSpPr>
        <p:spPr>
          <a:xfrm>
            <a:off x="2266122" y="4937760"/>
            <a:ext cx="739471" cy="954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 name="Obdélník 5">
            <a:extLst>
              <a:ext uri="{FF2B5EF4-FFF2-40B4-BE49-F238E27FC236}">
                <a16:creationId xmlns:a16="http://schemas.microsoft.com/office/drawing/2014/main" id="{7870E281-B07D-47F3-960F-508020BD9441}"/>
              </a:ext>
            </a:extLst>
          </p:cNvPr>
          <p:cNvSpPr/>
          <p:nvPr/>
        </p:nvSpPr>
        <p:spPr>
          <a:xfrm>
            <a:off x="2132275" y="5042452"/>
            <a:ext cx="739471" cy="954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7F80B08A-A49E-DEE5-739D-3B65AEC44B24}"/>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3244002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220C6C1F-CB43-F53F-43D0-C1DEAA72B35E}"/>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3358606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DC618A93-B178-6698-868A-25CF4BAAB059}"/>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6292886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9A3CE35D-9430-EE52-A8A0-525298F6B6AE}"/>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2389292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46800AB9-1880-3ADA-2127-B17F16212AF5}"/>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631743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pic>
        <p:nvPicPr>
          <p:cNvPr id="102" name="Google Shape;102;p15" descr="rozdělení pohledávek 1"/>
          <p:cNvPicPr preferRelativeResize="0"/>
          <p:nvPr/>
        </p:nvPicPr>
        <p:blipFill rotWithShape="1">
          <a:blip r:embed="rId3">
            <a:alphaModFix/>
          </a:blip>
          <a:srcRect/>
          <a:stretch/>
        </p:blipFill>
        <p:spPr>
          <a:xfrm>
            <a:off x="1055688" y="-242888"/>
            <a:ext cx="11409363" cy="8556626"/>
          </a:xfrm>
          <a:prstGeom prst="rect">
            <a:avLst/>
          </a:prstGeom>
          <a:noFill/>
          <a:ln>
            <a:noFill/>
          </a:ln>
        </p:spPr>
      </p:pic>
      <p:sp>
        <p:nvSpPr>
          <p:cNvPr id="103" name="Google Shape;103;p15"/>
          <p:cNvSpPr txBox="1"/>
          <p:nvPr/>
        </p:nvSpPr>
        <p:spPr>
          <a:xfrm>
            <a:off x="1774826" y="1268413"/>
            <a:ext cx="3960813" cy="1066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lt1"/>
              </a:buClr>
              <a:buFont typeface="Arial"/>
              <a:buNone/>
            </a:pPr>
            <a:r>
              <a:rPr lang="cs-CZ" sz="3200" b="1">
                <a:solidFill>
                  <a:schemeClr val="lt1"/>
                </a:solidFill>
                <a:latin typeface="Arial"/>
                <a:ea typeface="Arial"/>
                <a:cs typeface="Arial"/>
                <a:sym typeface="Arial"/>
              </a:rPr>
              <a:t>Samostatná </a:t>
            </a:r>
            <a:endParaRPr/>
          </a:p>
          <a:p>
            <a:pPr marL="0" marR="0" lvl="0" indent="0" algn="l" rtl="0">
              <a:spcBef>
                <a:spcPts val="0"/>
              </a:spcBef>
              <a:spcAft>
                <a:spcPts val="0"/>
              </a:spcAft>
              <a:buClr>
                <a:schemeClr val="lt1"/>
              </a:buClr>
              <a:buFont typeface="Arial"/>
              <a:buNone/>
            </a:pPr>
            <a:r>
              <a:rPr lang="cs-CZ" sz="3200" b="1">
                <a:solidFill>
                  <a:schemeClr val="lt1"/>
                </a:solidFill>
                <a:latin typeface="Arial"/>
                <a:ea typeface="Arial"/>
                <a:cs typeface="Arial"/>
                <a:sym typeface="Arial"/>
              </a:rPr>
              <a:t>působnost města</a:t>
            </a:r>
            <a:endParaRPr/>
          </a:p>
        </p:txBody>
      </p:sp>
      <p:cxnSp>
        <p:nvCxnSpPr>
          <p:cNvPr id="104" name="Google Shape;104;p15"/>
          <p:cNvCxnSpPr/>
          <p:nvPr/>
        </p:nvCxnSpPr>
        <p:spPr>
          <a:xfrm>
            <a:off x="1919288" y="2565400"/>
            <a:ext cx="2735262" cy="0"/>
          </a:xfrm>
          <a:prstGeom prst="straightConnector1">
            <a:avLst/>
          </a:prstGeom>
          <a:noFill/>
          <a:ln w="38100" cap="flat" cmpd="sng">
            <a:solidFill>
              <a:schemeClr val="dk1"/>
            </a:solidFill>
            <a:prstDash val="solid"/>
            <a:round/>
            <a:headEnd type="none" w="sm" len="sm"/>
            <a:tailEnd type="triangle" w="med" len="med"/>
          </a:ln>
        </p:spPr>
      </p:cxnSp>
      <p:sp>
        <p:nvSpPr>
          <p:cNvPr id="105" name="Google Shape;105;p15"/>
          <p:cNvSpPr txBox="1"/>
          <p:nvPr/>
        </p:nvSpPr>
        <p:spPr>
          <a:xfrm>
            <a:off x="1847850" y="4941888"/>
            <a:ext cx="3887788" cy="1066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lt1"/>
              </a:buClr>
              <a:buFont typeface="Arial"/>
              <a:buNone/>
            </a:pPr>
            <a:r>
              <a:rPr lang="cs-CZ" sz="3200" b="1">
                <a:solidFill>
                  <a:schemeClr val="lt1"/>
                </a:solidFill>
                <a:latin typeface="Arial"/>
                <a:ea typeface="Arial"/>
                <a:cs typeface="Arial"/>
                <a:sym typeface="Arial"/>
              </a:rPr>
              <a:t>Přenesená </a:t>
            </a:r>
            <a:endParaRPr/>
          </a:p>
          <a:p>
            <a:pPr marL="0" marR="0" lvl="0" indent="0" algn="l" rtl="0">
              <a:spcBef>
                <a:spcPts val="0"/>
              </a:spcBef>
              <a:spcAft>
                <a:spcPts val="0"/>
              </a:spcAft>
              <a:buClr>
                <a:schemeClr val="lt1"/>
              </a:buClr>
              <a:buFont typeface="Arial"/>
              <a:buNone/>
            </a:pPr>
            <a:r>
              <a:rPr lang="cs-CZ" sz="3200" b="1">
                <a:solidFill>
                  <a:schemeClr val="lt1"/>
                </a:solidFill>
                <a:latin typeface="Arial"/>
                <a:ea typeface="Arial"/>
                <a:cs typeface="Arial"/>
                <a:sym typeface="Arial"/>
              </a:rPr>
              <a:t>působnost města</a:t>
            </a:r>
            <a:endParaRPr/>
          </a:p>
        </p:txBody>
      </p:sp>
      <p:cxnSp>
        <p:nvCxnSpPr>
          <p:cNvPr id="106" name="Google Shape;106;p15"/>
          <p:cNvCxnSpPr/>
          <p:nvPr/>
        </p:nvCxnSpPr>
        <p:spPr>
          <a:xfrm>
            <a:off x="1992314" y="6237288"/>
            <a:ext cx="5616575" cy="0"/>
          </a:xfrm>
          <a:prstGeom prst="straightConnector1">
            <a:avLst/>
          </a:prstGeom>
          <a:noFill/>
          <a:ln w="38100" cap="flat" cmpd="sng">
            <a:solidFill>
              <a:schemeClr val="dk1"/>
            </a:solidFill>
            <a:prstDash val="solid"/>
            <a:round/>
            <a:headEnd type="none" w="sm" len="sm"/>
            <a:tailEnd type="triangle" w="med" len="med"/>
          </a:ln>
        </p:spPr>
      </p:cxnSp>
    </p:spTree>
  </p:cSld>
  <p:clrMapOvr>
    <a:masterClrMapping/>
  </p:clrMapOvr>
  <p:transition spd="slow">
    <p:fade thruBlk="1"/>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pic>
        <p:nvPicPr>
          <p:cNvPr id="249" name="Google Shape;249;p41"/>
          <p:cNvPicPr preferRelativeResize="0"/>
          <p:nvPr/>
        </p:nvPicPr>
        <p:blipFill rotWithShape="1">
          <a:blip r:embed="rId3">
            <a:alphaModFix/>
          </a:blip>
          <a:srcRect/>
          <a:stretch/>
        </p:blipFill>
        <p:spPr>
          <a:xfrm>
            <a:off x="2155969" y="0"/>
            <a:ext cx="8174806" cy="6858000"/>
          </a:xfrm>
          <a:prstGeom prst="rect">
            <a:avLst/>
          </a:prstGeom>
          <a:noFill/>
          <a:ln>
            <a:noFill/>
          </a:ln>
        </p:spPr>
      </p:pic>
      <p:sp>
        <p:nvSpPr>
          <p:cNvPr id="3" name="Google Shape;182;p29">
            <a:extLst>
              <a:ext uri="{FF2B5EF4-FFF2-40B4-BE49-F238E27FC236}">
                <a16:creationId xmlns:a16="http://schemas.microsoft.com/office/drawing/2014/main" id="{F6900D15-0D85-40B8-AB81-90821A67DAB0}"/>
              </a:ext>
            </a:extLst>
          </p:cNvPr>
          <p:cNvSpPr/>
          <p:nvPr/>
        </p:nvSpPr>
        <p:spPr>
          <a:xfrm>
            <a:off x="1331566" y="3590224"/>
            <a:ext cx="824403" cy="484632"/>
          </a:xfrm>
          <a:prstGeom prst="rightArrow">
            <a:avLst>
              <a:gd name="adj1" fmla="val 50000"/>
              <a:gd name="adj2" fmla="val 50000"/>
            </a:avLst>
          </a:prstGeom>
          <a:solidFill>
            <a:schemeClr val="accent6"/>
          </a:solidFill>
          <a:ln w="12700" cap="flat" cmpd="sng">
            <a:solidFill>
              <a:srgbClr val="42719B"/>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transition spd="slow">
    <p:fade thruBlk="1"/>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a:extLst>
              <a:ext uri="{FF2B5EF4-FFF2-40B4-BE49-F238E27FC236}">
                <a16:creationId xmlns:a16="http://schemas.microsoft.com/office/drawing/2014/main" id="{4269056D-7593-4223-9F3C-71CE36459B19}"/>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8912560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pic>
        <p:nvPicPr>
          <p:cNvPr id="249" name="Google Shape;249;p41"/>
          <p:cNvPicPr preferRelativeResize="0"/>
          <p:nvPr/>
        </p:nvPicPr>
        <p:blipFill rotWithShape="1">
          <a:blip r:embed="rId3">
            <a:alphaModFix/>
          </a:blip>
          <a:srcRect/>
          <a:stretch/>
        </p:blipFill>
        <p:spPr>
          <a:xfrm>
            <a:off x="2155969" y="0"/>
            <a:ext cx="8174806" cy="6858000"/>
          </a:xfrm>
          <a:prstGeom prst="rect">
            <a:avLst/>
          </a:prstGeom>
          <a:noFill/>
          <a:ln>
            <a:noFill/>
          </a:ln>
        </p:spPr>
      </p:pic>
      <p:sp>
        <p:nvSpPr>
          <p:cNvPr id="3" name="Google Shape;182;p29">
            <a:extLst>
              <a:ext uri="{FF2B5EF4-FFF2-40B4-BE49-F238E27FC236}">
                <a16:creationId xmlns:a16="http://schemas.microsoft.com/office/drawing/2014/main" id="{F6900D15-0D85-40B8-AB81-90821A67DAB0}"/>
              </a:ext>
            </a:extLst>
          </p:cNvPr>
          <p:cNvSpPr/>
          <p:nvPr/>
        </p:nvSpPr>
        <p:spPr>
          <a:xfrm>
            <a:off x="1331566" y="2431984"/>
            <a:ext cx="824403" cy="484632"/>
          </a:xfrm>
          <a:prstGeom prst="rightArrow">
            <a:avLst>
              <a:gd name="adj1" fmla="val 50000"/>
              <a:gd name="adj2" fmla="val 50000"/>
            </a:avLst>
          </a:prstGeom>
          <a:solidFill>
            <a:schemeClr val="accent6"/>
          </a:solidFill>
          <a:ln w="12700" cap="flat" cmpd="sng">
            <a:solidFill>
              <a:srgbClr val="42719B"/>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814793431"/>
      </p:ext>
    </p:extLst>
  </p:cSld>
  <p:clrMapOvr>
    <a:masterClrMapping/>
  </p:clrMapOvr>
  <p:transition spd="slow">
    <p:fade thruBlk="1"/>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74088465-0DF6-4D9E-8581-B7578577C59A}"/>
              </a:ext>
            </a:extLst>
          </p:cNvPr>
          <p:cNvPicPr>
            <a:picLocks noChangeAspect="1"/>
          </p:cNvPicPr>
          <p:nvPr/>
        </p:nvPicPr>
        <p:blipFill>
          <a:blip r:embed="rId2"/>
          <a:stretch>
            <a:fillRect/>
          </a:stretch>
        </p:blipFill>
        <p:spPr>
          <a:xfrm>
            <a:off x="0" y="631825"/>
            <a:ext cx="12192000" cy="5594350"/>
          </a:xfrm>
          <a:prstGeom prst="rect">
            <a:avLst/>
          </a:prstGeom>
        </p:spPr>
      </p:pic>
    </p:spTree>
    <p:extLst>
      <p:ext uri="{BB962C8B-B14F-4D97-AF65-F5344CB8AC3E}">
        <p14:creationId xmlns:p14="http://schemas.microsoft.com/office/powerpoint/2010/main" val="25675623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pic>
        <p:nvPicPr>
          <p:cNvPr id="255" name="Google Shape;255;p42" descr="bezdomovec"/>
          <p:cNvPicPr preferRelativeResize="0"/>
          <p:nvPr/>
        </p:nvPicPr>
        <p:blipFill rotWithShape="1">
          <a:blip r:embed="rId3">
            <a:alphaModFix/>
          </a:blip>
          <a:srcRect/>
          <a:stretch/>
        </p:blipFill>
        <p:spPr>
          <a:xfrm>
            <a:off x="5126038" y="0"/>
            <a:ext cx="5541962" cy="6858000"/>
          </a:xfrm>
          <a:prstGeom prst="rect">
            <a:avLst/>
          </a:prstGeom>
          <a:noFill/>
          <a:ln>
            <a:noFill/>
          </a:ln>
        </p:spPr>
      </p:pic>
      <p:pic>
        <p:nvPicPr>
          <p:cNvPr id="256" name="Google Shape;256;p42" descr="dítěmáma"/>
          <p:cNvPicPr preferRelativeResize="0"/>
          <p:nvPr/>
        </p:nvPicPr>
        <p:blipFill rotWithShape="1">
          <a:blip r:embed="rId4">
            <a:alphaModFix/>
          </a:blip>
          <a:srcRect/>
          <a:stretch/>
        </p:blipFill>
        <p:spPr>
          <a:xfrm>
            <a:off x="1524000" y="3671888"/>
            <a:ext cx="3995738" cy="3186112"/>
          </a:xfrm>
          <a:prstGeom prst="rect">
            <a:avLst/>
          </a:prstGeom>
          <a:noFill/>
          <a:ln>
            <a:noFill/>
          </a:ln>
        </p:spPr>
      </p:pic>
      <p:pic>
        <p:nvPicPr>
          <p:cNvPr id="257" name="Google Shape;257;p42" descr="podnikatel"/>
          <p:cNvPicPr preferRelativeResize="0"/>
          <p:nvPr/>
        </p:nvPicPr>
        <p:blipFill rotWithShape="1">
          <a:blip r:embed="rId5">
            <a:alphaModFix/>
          </a:blip>
          <a:srcRect/>
          <a:stretch/>
        </p:blipFill>
        <p:spPr>
          <a:xfrm>
            <a:off x="1343025" y="0"/>
            <a:ext cx="4681538" cy="3835400"/>
          </a:xfrm>
          <a:prstGeom prst="rect">
            <a:avLst/>
          </a:prstGeom>
          <a:noFill/>
          <a:ln>
            <a:noFill/>
          </a:ln>
        </p:spPr>
      </p:pic>
      <p:sp>
        <p:nvSpPr>
          <p:cNvPr id="258" name="Google Shape;258;p42"/>
          <p:cNvSpPr txBox="1"/>
          <p:nvPr/>
        </p:nvSpPr>
        <p:spPr>
          <a:xfrm>
            <a:off x="5375276" y="2492375"/>
            <a:ext cx="720725" cy="15557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lt1"/>
              </a:buClr>
              <a:buFont typeface="Arial"/>
              <a:buNone/>
            </a:pPr>
            <a:r>
              <a:rPr lang="cs-CZ" sz="9600" b="1">
                <a:solidFill>
                  <a:schemeClr val="lt1"/>
                </a:solidFill>
                <a:latin typeface="Arial"/>
                <a:ea typeface="Arial"/>
                <a:cs typeface="Arial"/>
                <a:sym typeface="Arial"/>
              </a:rPr>
              <a:t>?</a:t>
            </a:r>
            <a:endParaRPr/>
          </a:p>
        </p:txBody>
      </p:sp>
    </p:spTree>
  </p:cSld>
  <p:clrMapOvr>
    <a:masterClrMapping/>
  </p:clrMapOvr>
  <p:transition spd="slow">
    <p:fade thruBlk="1"/>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43"/>
          <p:cNvSpPr txBox="1"/>
          <p:nvPr/>
        </p:nvSpPr>
        <p:spPr>
          <a:xfrm>
            <a:off x="197708" y="885262"/>
            <a:ext cx="11565924" cy="5730142"/>
          </a:xfrm>
          <a:prstGeom prst="rect">
            <a:avLst/>
          </a:prstGeom>
          <a:noFill/>
          <a:ln>
            <a:noFill/>
          </a:ln>
        </p:spPr>
        <p:txBody>
          <a:bodyPr spcFirstLastPara="1" wrap="square" lIns="91425" tIns="45700" rIns="91425" bIns="45700" anchor="t" anchorCtr="0">
            <a:noAutofit/>
          </a:bodyPr>
          <a:lstStyle/>
          <a:p>
            <a:pPr marL="571500" marR="0" lvl="0" indent="-571500" algn="l" rtl="0">
              <a:lnSpc>
                <a:spcPct val="90000"/>
              </a:lnSpc>
              <a:spcBef>
                <a:spcPts val="0"/>
              </a:spcBef>
              <a:spcAft>
                <a:spcPts val="0"/>
              </a:spcAft>
              <a:buClr>
                <a:schemeClr val="dk1"/>
              </a:buClr>
              <a:buSzPts val="4000"/>
              <a:buFont typeface="Arial"/>
              <a:buChar char="•"/>
            </a:pPr>
            <a:r>
              <a:rPr lang="cs-CZ" sz="4000" dirty="0">
                <a:solidFill>
                  <a:schemeClr val="dk1"/>
                </a:solidFill>
                <a:latin typeface="Calibri"/>
                <a:ea typeface="Calibri"/>
                <a:cs typeface="Calibri"/>
                <a:sym typeface="Calibri"/>
              </a:rPr>
              <a:t>Povinnost sdělit relevantní informace při jednání o smlouvě - § 1728 OZ</a:t>
            </a:r>
            <a:endParaRPr dirty="0"/>
          </a:p>
          <a:p>
            <a:pPr marL="571500" marR="0" lvl="0" indent="-571500" algn="l" rtl="0">
              <a:lnSpc>
                <a:spcPct val="90000"/>
              </a:lnSpc>
              <a:spcBef>
                <a:spcPts val="1000"/>
              </a:spcBef>
              <a:spcAft>
                <a:spcPts val="0"/>
              </a:spcAft>
              <a:buClr>
                <a:schemeClr val="dk1"/>
              </a:buClr>
              <a:buSzPts val="4000"/>
              <a:buFont typeface="Arial"/>
              <a:buChar char="•"/>
            </a:pPr>
            <a:r>
              <a:rPr lang="cs-CZ" sz="4000" dirty="0">
                <a:solidFill>
                  <a:schemeClr val="dk1"/>
                </a:solidFill>
                <a:latin typeface="Calibri"/>
                <a:ea typeface="Calibri"/>
                <a:cs typeface="Calibri"/>
                <a:sym typeface="Calibri"/>
              </a:rPr>
              <a:t>Využití informací před podepsání smlouvy i v průběhu smluvního vztahu</a:t>
            </a:r>
            <a:endParaRPr dirty="0"/>
          </a:p>
          <a:p>
            <a:pPr marL="571500" marR="0" lvl="0" indent="-571500" algn="l" rtl="0">
              <a:lnSpc>
                <a:spcPct val="90000"/>
              </a:lnSpc>
              <a:spcBef>
                <a:spcPts val="1000"/>
              </a:spcBef>
              <a:spcAft>
                <a:spcPts val="0"/>
              </a:spcAft>
              <a:buClr>
                <a:schemeClr val="dk1"/>
              </a:buClr>
              <a:buSzPts val="4000"/>
              <a:buFont typeface="Arial"/>
              <a:buChar char="•"/>
            </a:pPr>
            <a:r>
              <a:rPr lang="cs-CZ" sz="4000" dirty="0">
                <a:solidFill>
                  <a:schemeClr val="dk1"/>
                </a:solidFill>
                <a:latin typeface="Calibri"/>
                <a:ea typeface="Calibri"/>
                <a:cs typeface="Calibri"/>
                <a:sym typeface="Calibri"/>
              </a:rPr>
              <a:t>Uchování informací i když smlouva nebude uzavřena - § 1730 OZ</a:t>
            </a:r>
            <a:endParaRPr dirty="0"/>
          </a:p>
          <a:p>
            <a:pPr marL="571500" marR="0" lvl="0" indent="-571500" algn="l" rtl="0">
              <a:lnSpc>
                <a:spcPct val="90000"/>
              </a:lnSpc>
              <a:spcBef>
                <a:spcPts val="1000"/>
              </a:spcBef>
              <a:spcAft>
                <a:spcPts val="0"/>
              </a:spcAft>
              <a:buClr>
                <a:schemeClr val="dk1"/>
              </a:buClr>
              <a:buSzPts val="4000"/>
              <a:buFont typeface="Arial"/>
              <a:buChar char="•"/>
            </a:pPr>
            <a:r>
              <a:rPr lang="cs-CZ" sz="4000" dirty="0">
                <a:solidFill>
                  <a:schemeClr val="dk1"/>
                </a:solidFill>
                <a:latin typeface="Calibri"/>
                <a:ea typeface="Calibri"/>
                <a:cs typeface="Calibri"/>
                <a:sym typeface="Calibri"/>
              </a:rPr>
              <a:t>Využití informací do smluvních ujednání smlouvy – zajištění dluhu</a:t>
            </a:r>
            <a:endParaRPr dirty="0"/>
          </a:p>
          <a:p>
            <a:pPr marL="571500" marR="0" lvl="0" indent="-571500" algn="l" rtl="0">
              <a:lnSpc>
                <a:spcPct val="90000"/>
              </a:lnSpc>
              <a:spcBef>
                <a:spcPts val="1000"/>
              </a:spcBef>
              <a:spcAft>
                <a:spcPts val="0"/>
              </a:spcAft>
              <a:buClr>
                <a:schemeClr val="dk1"/>
              </a:buClr>
              <a:buSzPts val="4000"/>
              <a:buFont typeface="Arial"/>
              <a:buChar char="•"/>
            </a:pPr>
            <a:r>
              <a:rPr lang="cs-CZ" sz="4000" dirty="0">
                <a:solidFill>
                  <a:schemeClr val="dk1"/>
                </a:solidFill>
                <a:latin typeface="Calibri"/>
                <a:ea typeface="Calibri"/>
                <a:cs typeface="Calibri"/>
                <a:sym typeface="Calibri"/>
              </a:rPr>
              <a:t>Při vlastní řízení pohledávky</a:t>
            </a:r>
            <a:endParaRPr dirty="0"/>
          </a:p>
        </p:txBody>
      </p:sp>
    </p:spTree>
  </p:cSld>
  <p:clrMapOvr>
    <a:masterClrMapping/>
  </p:clrMapOvr>
  <p:transition spd="slow">
    <p:push/>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pic>
        <p:nvPicPr>
          <p:cNvPr id="268" name="Google Shape;268;p44"/>
          <p:cNvPicPr preferRelativeResize="0"/>
          <p:nvPr/>
        </p:nvPicPr>
        <p:blipFill rotWithShape="1">
          <a:blip r:embed="rId3">
            <a:alphaModFix/>
          </a:blip>
          <a:srcRect/>
          <a:stretch/>
        </p:blipFill>
        <p:spPr>
          <a:xfrm>
            <a:off x="1523771" y="0"/>
            <a:ext cx="9144457" cy="6858000"/>
          </a:xfrm>
          <a:prstGeom prst="rect">
            <a:avLst/>
          </a:prstGeom>
          <a:noFill/>
          <a:ln>
            <a:noFill/>
          </a:ln>
        </p:spPr>
      </p:pic>
    </p:spTree>
  </p:cSld>
  <p:clrMapOvr>
    <a:masterClrMapping/>
  </p:clrMapOvr>
  <p:transition spd="slow">
    <p:push/>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pic>
        <p:nvPicPr>
          <p:cNvPr id="278" name="Google Shape;278;p46" descr="https://encrypted-tbn3.gstatic.com/images?q=tbn:ANd9GcR_Vd_fhhbpRmMbrT1JTC1iXNKCcOeRR2zbE2Y1l2eHSUFyoOVlSg"/>
          <p:cNvPicPr preferRelativeResize="0"/>
          <p:nvPr/>
        </p:nvPicPr>
        <p:blipFill rotWithShape="1">
          <a:blip r:embed="rId3">
            <a:alphaModFix/>
          </a:blip>
          <a:srcRect/>
          <a:stretch/>
        </p:blipFill>
        <p:spPr>
          <a:xfrm>
            <a:off x="3679111" y="566524"/>
            <a:ext cx="3920305" cy="4643470"/>
          </a:xfrm>
          <a:prstGeom prst="rect">
            <a:avLst/>
          </a:prstGeom>
          <a:noFill/>
          <a:ln>
            <a:noFill/>
          </a:ln>
        </p:spPr>
      </p:pic>
      <p:sp>
        <p:nvSpPr>
          <p:cNvPr id="279" name="Google Shape;279;p46"/>
          <p:cNvSpPr txBox="1"/>
          <p:nvPr/>
        </p:nvSpPr>
        <p:spPr>
          <a:xfrm>
            <a:off x="1524001" y="5572140"/>
            <a:ext cx="7793737" cy="70788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cs-CZ" sz="4000" b="1">
                <a:solidFill>
                  <a:srgbClr val="FF0000"/>
                </a:solidFill>
                <a:latin typeface="Calibri"/>
                <a:ea typeface="Calibri"/>
                <a:cs typeface="Calibri"/>
                <a:sym typeface="Calibri"/>
              </a:rPr>
              <a:t>Čekáte, že vám dobrovolně zaplatí ?</a:t>
            </a:r>
            <a:endParaRPr/>
          </a:p>
        </p:txBody>
      </p:sp>
      <p:sp>
        <p:nvSpPr>
          <p:cNvPr id="280" name="Google Shape;280;p46"/>
          <p:cNvSpPr/>
          <p:nvPr/>
        </p:nvSpPr>
        <p:spPr>
          <a:xfrm>
            <a:off x="3349592" y="4899259"/>
            <a:ext cx="4899259" cy="41388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transition spd="slow">
    <p:fade thruBlk="1"/>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47"/>
          <p:cNvSpPr txBox="1"/>
          <p:nvPr/>
        </p:nvSpPr>
        <p:spPr>
          <a:xfrm>
            <a:off x="1271587" y="4890314"/>
            <a:ext cx="9648825" cy="175432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FF0000"/>
              </a:buClr>
              <a:buFont typeface="Arial"/>
              <a:buNone/>
            </a:pPr>
            <a:r>
              <a:rPr lang="cs-CZ" sz="5400" b="1">
                <a:solidFill>
                  <a:srgbClr val="FF0000"/>
                </a:solidFill>
                <a:latin typeface="Arial"/>
                <a:ea typeface="Arial"/>
                <a:cs typeface="Arial"/>
                <a:sym typeface="Arial"/>
              </a:rPr>
              <a:t>Kdo víc „ŘVE“ ten dostane zaplaceno</a:t>
            </a:r>
            <a:endParaRPr/>
          </a:p>
        </p:txBody>
      </p:sp>
      <p:pic>
        <p:nvPicPr>
          <p:cNvPr id="3" name="Obrázek 2">
            <a:extLst>
              <a:ext uri="{FF2B5EF4-FFF2-40B4-BE49-F238E27FC236}">
                <a16:creationId xmlns:a16="http://schemas.microsoft.com/office/drawing/2014/main" id="{FC9B1CDC-4F4F-4B4A-8B8D-9C761BE08E80}"/>
              </a:ext>
            </a:extLst>
          </p:cNvPr>
          <p:cNvPicPr>
            <a:picLocks noChangeAspect="1"/>
          </p:cNvPicPr>
          <p:nvPr/>
        </p:nvPicPr>
        <p:blipFill>
          <a:blip r:embed="rId3"/>
          <a:stretch>
            <a:fillRect/>
          </a:stretch>
        </p:blipFill>
        <p:spPr>
          <a:xfrm>
            <a:off x="2352430" y="0"/>
            <a:ext cx="5219900" cy="4926281"/>
          </a:xfrm>
          <a:prstGeom prst="rect">
            <a:avLst/>
          </a:prstGeom>
        </p:spPr>
      </p:pic>
    </p:spTree>
  </p:cSld>
  <p:clrMapOvr>
    <a:masterClrMapping/>
  </p:clrMapOvr>
  <p:transition spd="slow">
    <p:fade thruBlk="1"/>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pic>
        <p:nvPicPr>
          <p:cNvPr id="291" name="Google Shape;291;p48"/>
          <p:cNvPicPr preferRelativeResize="0"/>
          <p:nvPr/>
        </p:nvPicPr>
        <p:blipFill rotWithShape="1">
          <a:blip r:embed="rId3">
            <a:alphaModFix/>
          </a:blip>
          <a:srcRect/>
          <a:stretch/>
        </p:blipFill>
        <p:spPr>
          <a:xfrm>
            <a:off x="1128407" y="511310"/>
            <a:ext cx="10301592" cy="5794645"/>
          </a:xfrm>
          <a:prstGeom prst="rect">
            <a:avLst/>
          </a:prstGeom>
          <a:noFill/>
          <a:ln>
            <a:noFill/>
          </a:ln>
        </p:spPr>
      </p:pic>
    </p:spTree>
  </p:cSld>
  <p:clrMapOvr>
    <a:masterClrMapping/>
  </p:clrMapOvr>
  <p:transition spd="slow">
    <p:fade thruBlk="1"/>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pic>
        <p:nvPicPr>
          <p:cNvPr id="128" name="Google Shape;128;p19" descr="ragby úvod"/>
          <p:cNvPicPr preferRelativeResize="0"/>
          <p:nvPr/>
        </p:nvPicPr>
        <p:blipFill rotWithShape="1">
          <a:blip r:embed="rId3">
            <a:alphaModFix/>
          </a:blip>
          <a:srcRect/>
          <a:stretch/>
        </p:blipFill>
        <p:spPr>
          <a:xfrm>
            <a:off x="801686" y="0"/>
            <a:ext cx="10399713" cy="6858000"/>
          </a:xfrm>
          <a:prstGeom prst="rect">
            <a:avLst/>
          </a:prstGeom>
          <a:noFill/>
          <a:ln>
            <a:noFill/>
          </a:ln>
        </p:spPr>
      </p:pic>
    </p:spTree>
  </p:cSld>
  <p:clrMapOvr>
    <a:masterClrMapping/>
  </p:clrMapOvr>
  <p:transition spd="slow">
    <p:fade thruBlk="1"/>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pic>
        <p:nvPicPr>
          <p:cNvPr id="296" name="Google Shape;296;p49"/>
          <p:cNvPicPr preferRelativeResize="0"/>
          <p:nvPr/>
        </p:nvPicPr>
        <p:blipFill rotWithShape="1">
          <a:blip r:embed="rId3">
            <a:alphaModFix/>
          </a:blip>
          <a:srcRect/>
          <a:stretch/>
        </p:blipFill>
        <p:spPr>
          <a:xfrm>
            <a:off x="171938" y="1516184"/>
            <a:ext cx="11793416" cy="3008923"/>
          </a:xfrm>
          <a:prstGeom prst="rect">
            <a:avLst/>
          </a:prstGeom>
          <a:noFill/>
          <a:ln>
            <a:noFill/>
          </a:ln>
        </p:spPr>
      </p:pic>
    </p:spTree>
  </p:cSld>
  <p:clrMapOvr>
    <a:masterClrMapping/>
  </p:clrMapOvr>
  <p:transition spd="slow">
    <p:fade thruBlk="1"/>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5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Font typeface="Calibri"/>
              <a:buNone/>
            </a:pPr>
            <a:r>
              <a:rPr lang="cs-CZ" sz="4400" b="0" i="0" u="none" strike="noStrike" cap="none">
                <a:solidFill>
                  <a:schemeClr val="dk1"/>
                </a:solidFill>
                <a:latin typeface="Calibri"/>
                <a:ea typeface="Calibri"/>
                <a:cs typeface="Calibri"/>
                <a:sym typeface="Calibri"/>
              </a:rPr>
              <a:t>Efektivní řízení pohledávek – časová osa</a:t>
            </a:r>
            <a:endParaRPr/>
          </a:p>
        </p:txBody>
      </p:sp>
      <p:pic>
        <p:nvPicPr>
          <p:cNvPr id="302" name="Google Shape;302;p50"/>
          <p:cNvPicPr preferRelativeResize="0"/>
          <p:nvPr/>
        </p:nvPicPr>
        <p:blipFill rotWithShape="1">
          <a:blip r:embed="rId3">
            <a:alphaModFix/>
          </a:blip>
          <a:srcRect/>
          <a:stretch/>
        </p:blipFill>
        <p:spPr>
          <a:xfrm>
            <a:off x="838200" y="1357298"/>
            <a:ext cx="10980906" cy="5072378"/>
          </a:xfrm>
          <a:prstGeom prst="rect">
            <a:avLst/>
          </a:prstGeom>
          <a:noFill/>
          <a:ln>
            <a:noFill/>
          </a:ln>
        </p:spPr>
      </p:pic>
    </p:spTree>
  </p:cSld>
  <p:clrMapOvr>
    <a:masterClrMapping/>
  </p:clrMapOvr>
  <p:transition spd="slow">
    <p:fade thruBlk="1"/>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5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Font typeface="Calibri"/>
              <a:buNone/>
            </a:pPr>
            <a:br>
              <a:rPr lang="cs-CZ" sz="4400" b="0" i="0" u="none" strike="noStrike" cap="none">
                <a:solidFill>
                  <a:schemeClr val="dk1"/>
                </a:solidFill>
                <a:latin typeface="Calibri"/>
                <a:ea typeface="Calibri"/>
                <a:cs typeface="Calibri"/>
                <a:sym typeface="Calibri"/>
              </a:rPr>
            </a:br>
            <a:endParaRPr sz="4400" b="0" i="0" u="none" strike="noStrike" cap="none">
              <a:solidFill>
                <a:schemeClr val="dk1"/>
              </a:solidFill>
              <a:latin typeface="Calibri"/>
              <a:ea typeface="Calibri"/>
              <a:cs typeface="Calibri"/>
              <a:sym typeface="Calibri"/>
            </a:endParaRPr>
          </a:p>
        </p:txBody>
      </p:sp>
      <p:sp>
        <p:nvSpPr>
          <p:cNvPr id="308" name="Google Shape;308;p51"/>
          <p:cNvSpPr txBox="1">
            <a:spLocks noGrp="1"/>
          </p:cNvSpPr>
          <p:nvPr>
            <p:ph type="body" idx="1"/>
          </p:nvPr>
        </p:nvSpPr>
        <p:spPr>
          <a:xfrm>
            <a:off x="0" y="0"/>
            <a:ext cx="12192000" cy="6858000"/>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chemeClr val="dk1"/>
              </a:buClr>
              <a:buSzPts val="2800"/>
              <a:buFont typeface="Arial"/>
              <a:buChar char="•"/>
            </a:pPr>
            <a:r>
              <a:rPr lang="cs-CZ" sz="2000" b="1" i="0" u="none" strike="noStrike" cap="none" dirty="0">
                <a:solidFill>
                  <a:schemeClr val="dk1"/>
                </a:solidFill>
                <a:latin typeface="Calibri"/>
                <a:ea typeface="Calibri"/>
                <a:cs typeface="Calibri"/>
                <a:sym typeface="Calibri"/>
              </a:rPr>
              <a:t>Úroky z prodlení a náklady vymáhání</a:t>
            </a:r>
            <a:endParaRPr sz="2000" b="0" i="0" u="none" strike="noStrike" cap="none" dirty="0">
              <a:solidFill>
                <a:schemeClr val="dk1"/>
              </a:solidFill>
              <a:latin typeface="Calibri"/>
              <a:ea typeface="Calibri"/>
              <a:cs typeface="Calibri"/>
              <a:sym typeface="Calibri"/>
            </a:endParaRPr>
          </a:p>
          <a:p>
            <a:r>
              <a:rPr lang="cs-CZ" sz="2000" b="0" i="0" u="none" strike="noStrike" cap="none" dirty="0">
                <a:solidFill>
                  <a:schemeClr val="dk1"/>
                </a:solidFill>
                <a:latin typeface="Calibri"/>
                <a:ea typeface="Calibri"/>
                <a:cs typeface="Calibri"/>
                <a:sym typeface="Calibri"/>
              </a:rPr>
              <a:t>Dvoutýdenní reposazba se použije pro výpočet úroků z prodlení vzniklém v prvém pololetí roku 2013 podle nařízení vlády č. 142/1994 Sb., v platném </a:t>
            </a:r>
            <a:r>
              <a:rPr lang="cs-CZ" sz="2000" dirty="0"/>
              <a:t>znění</a:t>
            </a:r>
          </a:p>
          <a:p>
            <a:r>
              <a:rPr lang="cs-CZ" sz="2000" dirty="0"/>
              <a:t>V závislosti na okamžiku počátku prodlení </a:t>
            </a:r>
            <a:r>
              <a:rPr lang="cs-CZ" sz="2000" b="1" i="1" dirty="0"/>
              <a:t>výše zákonného úroků z prodlení podle občanského zákoníku</a:t>
            </a:r>
            <a:r>
              <a:rPr lang="cs-CZ" sz="2000" dirty="0"/>
              <a:t> činí (pro celou dobu prodlení):</a:t>
            </a:r>
          </a:p>
          <a:p>
            <a:r>
              <a:rPr lang="cs-CZ" sz="2000" dirty="0"/>
              <a:t>….</a:t>
            </a:r>
          </a:p>
          <a:p>
            <a:r>
              <a:rPr lang="cs-CZ" sz="2000" dirty="0"/>
              <a:t>7,05 % </a:t>
            </a:r>
            <a:r>
              <a:rPr lang="cs-CZ" sz="2000" dirty="0" err="1"/>
              <a:t>p.a</a:t>
            </a:r>
            <a:r>
              <a:rPr lang="cs-CZ" sz="2000" dirty="0"/>
              <a:t>., pokud k prodlení došlo od 1.1.2013 do 30.6.2013 (tehdy se k </a:t>
            </a:r>
            <a:r>
              <a:rPr lang="cs-CZ" sz="2000" dirty="0" err="1"/>
              <a:t>repo</a:t>
            </a:r>
            <a:r>
              <a:rPr lang="cs-CZ" sz="2000" dirty="0"/>
              <a:t> sazbě ČNB nepřipočítávalo 8 </a:t>
            </a:r>
            <a:r>
              <a:rPr lang="cs-CZ" sz="2000" dirty="0" err="1"/>
              <a:t>p.b</a:t>
            </a:r>
            <a:r>
              <a:rPr lang="cs-CZ" sz="2000" dirty="0"/>
              <a:t>., ale pouze 7 </a:t>
            </a:r>
            <a:r>
              <a:rPr lang="cs-CZ" sz="2000" dirty="0" err="1"/>
              <a:t>p.b</a:t>
            </a:r>
            <a:r>
              <a:rPr lang="cs-CZ" sz="2000" dirty="0"/>
              <a:t>.) </a:t>
            </a:r>
          </a:p>
          <a:p>
            <a:r>
              <a:rPr lang="cs-CZ" sz="2000" dirty="0"/>
              <a:t>8,05 % </a:t>
            </a:r>
            <a:r>
              <a:rPr lang="cs-CZ" sz="2000" dirty="0" err="1"/>
              <a:t>p.a</a:t>
            </a:r>
            <a:r>
              <a:rPr lang="cs-CZ" sz="2000" dirty="0"/>
              <a:t>., pokud k prodlení došlo od 1.7.2013 do 31.12.2017</a:t>
            </a:r>
          </a:p>
          <a:p>
            <a:r>
              <a:rPr lang="cs-CZ" sz="2000" dirty="0"/>
              <a:t>8,50 % </a:t>
            </a:r>
            <a:r>
              <a:rPr lang="cs-CZ" sz="2000" dirty="0" err="1"/>
              <a:t>p.a</a:t>
            </a:r>
            <a:r>
              <a:rPr lang="cs-CZ" sz="2000" dirty="0"/>
              <a:t>., pokud k prodlení došlo prvém pololetí roku 2018</a:t>
            </a:r>
          </a:p>
          <a:p>
            <a:r>
              <a:rPr lang="cs-CZ" sz="2000" dirty="0"/>
              <a:t>9,00 % </a:t>
            </a:r>
            <a:r>
              <a:rPr lang="cs-CZ" sz="2000" dirty="0" err="1"/>
              <a:t>p.a</a:t>
            </a:r>
            <a:r>
              <a:rPr lang="cs-CZ" sz="2000" dirty="0"/>
              <a:t>., pokud k prodlení došlo v druhém pololetí roku 2018 </a:t>
            </a:r>
          </a:p>
          <a:p>
            <a:r>
              <a:rPr lang="cs-CZ" sz="2000" i="1" dirty="0"/>
              <a:t>9,75 % </a:t>
            </a:r>
            <a:r>
              <a:rPr lang="cs-CZ" sz="2000" i="1" dirty="0" err="1"/>
              <a:t>p.a</a:t>
            </a:r>
            <a:r>
              <a:rPr lang="cs-CZ" sz="2000" i="1" dirty="0"/>
              <a:t>.</a:t>
            </a:r>
            <a:r>
              <a:rPr lang="cs-CZ" sz="2000" dirty="0"/>
              <a:t>, pokud k prodlení dojde v prvém pololetí roku </a:t>
            </a:r>
            <a:r>
              <a:rPr lang="cs-CZ" sz="2000" i="1" dirty="0"/>
              <a:t>2019</a:t>
            </a:r>
            <a:endParaRPr lang="cs-CZ" sz="2000" dirty="0"/>
          </a:p>
          <a:p>
            <a:r>
              <a:rPr lang="cs-CZ" sz="2000" i="1" dirty="0"/>
              <a:t>10,0 % </a:t>
            </a:r>
            <a:r>
              <a:rPr lang="cs-CZ" sz="2000" i="1" dirty="0" err="1"/>
              <a:t>p.a</a:t>
            </a:r>
            <a:r>
              <a:rPr lang="cs-CZ" sz="2000" i="1" dirty="0"/>
              <a:t>.</a:t>
            </a:r>
            <a:r>
              <a:rPr lang="cs-CZ" sz="2000" dirty="0"/>
              <a:t>, pokud k prodlení dojde v druhém pololetí roku </a:t>
            </a:r>
            <a:r>
              <a:rPr lang="cs-CZ" sz="2000" i="1" dirty="0"/>
              <a:t>2019</a:t>
            </a:r>
            <a:endParaRPr lang="cs-CZ" sz="2000" dirty="0"/>
          </a:p>
          <a:p>
            <a:r>
              <a:rPr lang="cs-CZ" sz="2000" i="1" dirty="0"/>
              <a:t>10,25 % </a:t>
            </a:r>
            <a:r>
              <a:rPr lang="cs-CZ" sz="2000" i="1" dirty="0" err="1"/>
              <a:t>p.a</a:t>
            </a:r>
            <a:r>
              <a:rPr lang="cs-CZ" sz="2000" i="1" dirty="0"/>
              <a:t>.</a:t>
            </a:r>
            <a:r>
              <a:rPr lang="cs-CZ" sz="2000" dirty="0"/>
              <a:t>, pokud k prodlení dojde v prvém pololetí roku </a:t>
            </a:r>
            <a:r>
              <a:rPr lang="cs-CZ" sz="2000" i="1" dirty="0"/>
              <a:t>2020</a:t>
            </a:r>
            <a:endParaRPr lang="cs-CZ" sz="2000" dirty="0"/>
          </a:p>
          <a:p>
            <a:r>
              <a:rPr lang="cs-CZ" sz="2000" i="1" dirty="0"/>
              <a:t>KRIZE – 17.3.2020 =1,75 (9,75%)  	KRIZE - 6.8.2021 = 0,75 (8,75%) 	KRIZE – 23.12.2021 = 3,75 		</a:t>
            </a:r>
            <a:endParaRPr lang="cs-CZ" sz="2000" b="0" i="0" u="none" strike="noStrike" cap="none" dirty="0">
              <a:solidFill>
                <a:schemeClr val="dk1"/>
              </a:solidFill>
              <a:latin typeface="Calibri"/>
              <a:ea typeface="Calibri"/>
              <a:cs typeface="Calibri"/>
              <a:sym typeface="Calibri"/>
            </a:endParaRPr>
          </a:p>
          <a:p>
            <a:r>
              <a:rPr lang="cs-CZ" sz="2000" i="1" dirty="0"/>
              <a:t>KRIZE – 27.3.2020 =1,00 (9,00%) 	KRIZE – 1.10.2021 = 1,50 (9,50%)			(11,75%) </a:t>
            </a:r>
          </a:p>
          <a:p>
            <a:r>
              <a:rPr lang="cs-CZ" sz="2000" i="1" dirty="0"/>
              <a:t>KRIZE – 03.5.2020 =0,25 (8,25%) 	KRIZE – 5.11.2021 =2,75 (10,75%) </a:t>
            </a:r>
          </a:p>
          <a:p>
            <a:r>
              <a:rPr lang="cs-CZ" sz="2000" i="1" dirty="0"/>
              <a:t>KRIZE - 24.6.2021 = 0,50 (8,50%)		 				</a:t>
            </a:r>
          </a:p>
          <a:p>
            <a:endParaRPr sz="2000" b="0" i="0" u="none" strike="noStrike" cap="none" dirty="0">
              <a:solidFill>
                <a:schemeClr val="dk1"/>
              </a:solidFill>
              <a:latin typeface="Calibri"/>
              <a:ea typeface="Calibri"/>
              <a:cs typeface="Calibri"/>
              <a:sym typeface="Calibri"/>
            </a:endParaRPr>
          </a:p>
          <a:p>
            <a:pPr marL="685800" marR="0" lvl="1" indent="-228600" algn="l" rtl="0">
              <a:lnSpc>
                <a:spcPct val="90000"/>
              </a:lnSpc>
              <a:spcBef>
                <a:spcPts val="500"/>
              </a:spcBef>
              <a:spcAft>
                <a:spcPts val="0"/>
              </a:spcAft>
              <a:buClr>
                <a:schemeClr val="dk1"/>
              </a:buClr>
              <a:buFont typeface="Arial"/>
              <a:buNone/>
            </a:pPr>
            <a:endParaRPr sz="2800" b="0" i="0" u="none" strike="noStrike" cap="none" dirty="0">
              <a:solidFill>
                <a:schemeClr val="dk1"/>
              </a:solidFill>
              <a:latin typeface="Calibri"/>
              <a:ea typeface="Calibri"/>
              <a:cs typeface="Calibri"/>
              <a:sym typeface="Calibri"/>
            </a:endParaRPr>
          </a:p>
        </p:txBody>
      </p:sp>
    </p:spTree>
  </p:cSld>
  <p:clrMapOvr>
    <a:masterClrMapping/>
  </p:clrMapOvr>
  <p:transition spd="slow">
    <p:fade thruBlk="1"/>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8A122B42-42E8-372C-05DE-70BFFE54F69A}"/>
              </a:ext>
            </a:extLst>
          </p:cNvPr>
          <p:cNvSpPr txBox="1"/>
          <p:nvPr/>
        </p:nvSpPr>
        <p:spPr>
          <a:xfrm>
            <a:off x="0" y="1"/>
            <a:ext cx="12192000" cy="6617196"/>
          </a:xfrm>
          <a:prstGeom prst="rect">
            <a:avLst/>
          </a:prstGeom>
          <a:noFill/>
        </p:spPr>
        <p:txBody>
          <a:bodyPr wrap="square">
            <a:spAutoFit/>
          </a:bodyPr>
          <a:lstStyle/>
          <a:p>
            <a:r>
              <a:rPr lang="cs-CZ" sz="3600" b="1" dirty="0"/>
              <a:t>Rok 2022</a:t>
            </a:r>
          </a:p>
          <a:p>
            <a:endParaRPr lang="cs-CZ" sz="3600" b="1" dirty="0"/>
          </a:p>
          <a:p>
            <a:r>
              <a:rPr lang="cs-CZ" sz="3200" b="1" dirty="0"/>
              <a:t>04.02.2022 			4,50</a:t>
            </a:r>
          </a:p>
          <a:p>
            <a:endParaRPr lang="cs-CZ" sz="3200" b="1" dirty="0"/>
          </a:p>
          <a:p>
            <a:r>
              <a:rPr lang="cs-CZ" sz="3200" b="1" dirty="0"/>
              <a:t>01.04.2022 			5,00</a:t>
            </a:r>
          </a:p>
          <a:p>
            <a:endParaRPr lang="cs-CZ" sz="3200" b="1" dirty="0"/>
          </a:p>
          <a:p>
            <a:r>
              <a:rPr lang="cs-CZ" sz="3200" b="1" dirty="0"/>
              <a:t>06.05.2022 			5,75</a:t>
            </a:r>
          </a:p>
          <a:p>
            <a:endParaRPr lang="cs-CZ" sz="3200" b="1" dirty="0"/>
          </a:p>
          <a:p>
            <a:r>
              <a:rPr lang="cs-CZ" sz="3200" b="1" dirty="0"/>
              <a:t>23.06.2022 			7,00</a:t>
            </a:r>
          </a:p>
          <a:p>
            <a:r>
              <a:rPr lang="cs-CZ" sz="3200" b="1" dirty="0"/>
              <a:t>-------------------------------------</a:t>
            </a:r>
          </a:p>
          <a:p>
            <a:endParaRPr lang="cs-CZ" sz="3200" b="1" dirty="0"/>
          </a:p>
          <a:p>
            <a:r>
              <a:rPr lang="cs-CZ" sz="3200" b="1" dirty="0"/>
              <a:t>04.06.1997			39,00</a:t>
            </a:r>
          </a:p>
          <a:p>
            <a:r>
              <a:rPr lang="cs-CZ" sz="3200" b="0" i="0" u="sng" strike="noStrike" cap="none" dirty="0">
                <a:solidFill>
                  <a:schemeClr val="hlink"/>
                </a:solidFill>
                <a:latin typeface="Calibri"/>
                <a:ea typeface="Calibri"/>
                <a:cs typeface="Calibri"/>
                <a:sym typeface="Calibri"/>
                <a:hlinkClick r:id="rId2"/>
              </a:rPr>
              <a:t>http://www.cnb.cz/cs/faq/vyvoj_repo_historie.txt</a:t>
            </a:r>
            <a:r>
              <a:rPr lang="cs-CZ" sz="3200" b="0" i="0" u="none" strike="noStrike" cap="none" dirty="0">
                <a:solidFill>
                  <a:schemeClr val="dk1"/>
                </a:solidFill>
                <a:latin typeface="Calibri"/>
                <a:ea typeface="Calibri"/>
                <a:cs typeface="Calibri"/>
                <a:sym typeface="Calibri"/>
              </a:rPr>
              <a:t> - 2T REPO SAZBA</a:t>
            </a:r>
            <a:endParaRPr lang="cs-CZ" sz="3200" b="1" dirty="0"/>
          </a:p>
        </p:txBody>
      </p:sp>
    </p:spTree>
    <p:extLst>
      <p:ext uri="{BB962C8B-B14F-4D97-AF65-F5344CB8AC3E}">
        <p14:creationId xmlns:p14="http://schemas.microsoft.com/office/powerpoint/2010/main" val="233357584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244492F-80AB-4773-81B7-F99B8F37528C}"/>
              </a:ext>
            </a:extLst>
          </p:cNvPr>
          <p:cNvSpPr>
            <a:spLocks noGrp="1"/>
          </p:cNvSpPr>
          <p:nvPr>
            <p:ph type="title"/>
          </p:nvPr>
        </p:nvSpPr>
        <p:spPr>
          <a:xfrm>
            <a:off x="838200" y="365125"/>
            <a:ext cx="10515600" cy="681355"/>
          </a:xfrm>
        </p:spPr>
        <p:txBody>
          <a:bodyPr/>
          <a:lstStyle/>
          <a:p>
            <a:r>
              <a:rPr lang="cs-CZ" b="1" dirty="0">
                <a:solidFill>
                  <a:srgbClr val="FF0000"/>
                </a:solidFill>
              </a:rPr>
              <a:t>Nařízení vlády č. 351/2013 Sb.) </a:t>
            </a:r>
            <a:endParaRPr lang="cs-CZ" dirty="0"/>
          </a:p>
        </p:txBody>
      </p:sp>
      <p:sp>
        <p:nvSpPr>
          <p:cNvPr id="3" name="Zástupný symbol pro text 2">
            <a:extLst>
              <a:ext uri="{FF2B5EF4-FFF2-40B4-BE49-F238E27FC236}">
                <a16:creationId xmlns:a16="http://schemas.microsoft.com/office/drawing/2014/main" id="{CE95B0E9-8DF2-4838-A81F-F4AC0D76D889}"/>
              </a:ext>
            </a:extLst>
          </p:cNvPr>
          <p:cNvSpPr>
            <a:spLocks noGrp="1"/>
          </p:cNvSpPr>
          <p:nvPr>
            <p:ph type="body" idx="1"/>
          </p:nvPr>
        </p:nvSpPr>
        <p:spPr>
          <a:xfrm>
            <a:off x="838200" y="1144270"/>
            <a:ext cx="10515600" cy="5033010"/>
          </a:xfrm>
        </p:spPr>
        <p:txBody>
          <a:bodyPr/>
          <a:lstStyle/>
          <a:p>
            <a:r>
              <a:rPr lang="cs-CZ" b="1" dirty="0"/>
              <a:t>§ 2</a:t>
            </a:r>
          </a:p>
          <a:p>
            <a:r>
              <a:rPr lang="cs-CZ" dirty="0"/>
              <a:t>Výše úroku z prodlení odpovídá ročně výši </a:t>
            </a:r>
            <a:r>
              <a:rPr lang="cs-CZ" dirty="0" err="1"/>
              <a:t>repo</a:t>
            </a:r>
            <a:r>
              <a:rPr lang="cs-CZ" dirty="0"/>
              <a:t> sazby stanovené Českou národní bankou pro první den kalendářního pololetí, v němž došlo k prodlení, zvýšené o 8 procentních bodů.</a:t>
            </a:r>
          </a:p>
          <a:p>
            <a:r>
              <a:rPr lang="cs-CZ" b="1" dirty="0"/>
              <a:t>§ 3</a:t>
            </a:r>
          </a:p>
          <a:p>
            <a:r>
              <a:rPr lang="cs-CZ" dirty="0"/>
              <a:t>Jde-li o vzájemný závazek podnikatelů nebo je-li obsahem vzájemného závazku mezi podnikatelem a veřejným zadavatelem podle zákona upravujícího veřejné zakázky povinnost dodat zboží nebo poskytnout službu za úplatu veřejnému zadavateli, činí minimální výše nákladů spojených s uplatněním každé pohledávky 1200 Kč.</a:t>
            </a:r>
          </a:p>
          <a:p>
            <a:endParaRPr lang="cs-CZ" dirty="0"/>
          </a:p>
        </p:txBody>
      </p:sp>
    </p:spTree>
    <p:extLst>
      <p:ext uri="{BB962C8B-B14F-4D97-AF65-F5344CB8AC3E}">
        <p14:creationId xmlns:p14="http://schemas.microsoft.com/office/powerpoint/2010/main" val="120019002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D883783-AD9D-4D7D-A98F-BC85D6F4D4DA}"/>
              </a:ext>
            </a:extLst>
          </p:cNvPr>
          <p:cNvSpPr>
            <a:spLocks noGrp="1"/>
          </p:cNvSpPr>
          <p:nvPr>
            <p:ph type="title"/>
          </p:nvPr>
        </p:nvSpPr>
        <p:spPr/>
        <p:txBody>
          <a:bodyPr/>
          <a:lstStyle/>
          <a:p>
            <a:r>
              <a:rPr lang="cs-CZ" dirty="0"/>
              <a:t>Novela OZ od 1.7.2020</a:t>
            </a:r>
          </a:p>
        </p:txBody>
      </p:sp>
      <p:sp>
        <p:nvSpPr>
          <p:cNvPr id="3" name="Zástupný text 2">
            <a:extLst>
              <a:ext uri="{FF2B5EF4-FFF2-40B4-BE49-F238E27FC236}">
                <a16:creationId xmlns:a16="http://schemas.microsoft.com/office/drawing/2014/main" id="{CF860B3F-6FBA-4CDF-9848-5FA4C8480403}"/>
              </a:ext>
            </a:extLst>
          </p:cNvPr>
          <p:cNvSpPr>
            <a:spLocks noGrp="1"/>
          </p:cNvSpPr>
          <p:nvPr>
            <p:ph type="body" idx="1"/>
          </p:nvPr>
        </p:nvSpPr>
        <p:spPr/>
        <p:txBody>
          <a:bodyPr/>
          <a:lstStyle/>
          <a:p>
            <a:r>
              <a:rPr lang="cs-CZ" dirty="0"/>
              <a:t>Dne 3.4.2020 prezident republiky podepsal zákon, kterým se podstatně mění některé části zákona č. 89/2012 Sb., občanský zákoník, ve znění zákona č. 33/2020 Sb., a zákona č. 90/2012 Sb., zákon o obchodních společnostech a družstvech, ve znění zákona č. 33/2020 Sb.</a:t>
            </a:r>
          </a:p>
          <a:p>
            <a:endParaRPr lang="cs-CZ" dirty="0"/>
          </a:p>
          <a:p>
            <a:r>
              <a:rPr lang="cs-CZ" b="1" dirty="0"/>
              <a:t>Změny zákonné úpravy nájmu bytu</a:t>
            </a:r>
            <a:endParaRPr lang="cs-CZ" dirty="0"/>
          </a:p>
        </p:txBody>
      </p:sp>
    </p:spTree>
    <p:extLst>
      <p:ext uri="{BB962C8B-B14F-4D97-AF65-F5344CB8AC3E}">
        <p14:creationId xmlns:p14="http://schemas.microsoft.com/office/powerpoint/2010/main" val="373478667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text 2">
            <a:extLst>
              <a:ext uri="{FF2B5EF4-FFF2-40B4-BE49-F238E27FC236}">
                <a16:creationId xmlns:a16="http://schemas.microsoft.com/office/drawing/2014/main" id="{D8B80730-D8C0-4D86-AB51-0D4CD2255D4A}"/>
              </a:ext>
            </a:extLst>
          </p:cNvPr>
          <p:cNvSpPr>
            <a:spLocks noGrp="1"/>
          </p:cNvSpPr>
          <p:nvPr>
            <p:ph type="body" idx="1"/>
          </p:nvPr>
        </p:nvSpPr>
        <p:spPr>
          <a:xfrm>
            <a:off x="838200" y="515814"/>
            <a:ext cx="10515600" cy="5916247"/>
          </a:xfrm>
        </p:spPr>
        <p:txBody>
          <a:bodyPr/>
          <a:lstStyle/>
          <a:p>
            <a:endParaRPr lang="cs-CZ" b="1" dirty="0"/>
          </a:p>
          <a:p>
            <a:endParaRPr lang="cs-CZ" b="1" dirty="0"/>
          </a:p>
          <a:p>
            <a:r>
              <a:rPr lang="cs-CZ" b="1" dirty="0"/>
              <a:t>V nájemních smlouvách o nájmu bytu bude možné sjednat povinnost nájemce zaplatit pronajímateli smluvní pokutu za porušení povinností nájemce</a:t>
            </a:r>
            <a:r>
              <a:rPr lang="cs-CZ" dirty="0"/>
              <a:t> (§ 2254 občanského zákoníku ve znění novely). Pronajímatel tak získává další nástroj, jak chránit svá práva.</a:t>
            </a:r>
          </a:p>
          <a:p>
            <a:r>
              <a:rPr lang="cs-CZ" b="1" dirty="0"/>
              <a:t>Součet všech smluvních pokut vzniklých za dobu nájmu a jistoty nesmí překročit trojnásobek měsíčního nájemného. Smluvní pokuty překračující uvedenou částku tak nemohou platně vzniknout. </a:t>
            </a:r>
            <a:r>
              <a:rPr lang="pl-PL" dirty="0"/>
              <a:t>Je tak na pronajímateli, který z institutů využije.</a:t>
            </a:r>
            <a:endParaRPr lang="cs-CZ" dirty="0"/>
          </a:p>
        </p:txBody>
      </p:sp>
    </p:spTree>
    <p:extLst>
      <p:ext uri="{BB962C8B-B14F-4D97-AF65-F5344CB8AC3E}">
        <p14:creationId xmlns:p14="http://schemas.microsoft.com/office/powerpoint/2010/main" val="324163899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5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Font typeface="Calibri"/>
              <a:buNone/>
            </a:pPr>
            <a:r>
              <a:rPr lang="cs-CZ" sz="4400" b="0" i="0" u="none" strike="noStrike" cap="none">
                <a:solidFill>
                  <a:schemeClr val="dk1"/>
                </a:solidFill>
                <a:latin typeface="Calibri"/>
                <a:ea typeface="Calibri"/>
                <a:cs typeface="Calibri"/>
                <a:sym typeface="Calibri"/>
              </a:rPr>
              <a:t>Typologie dlužníka</a:t>
            </a:r>
            <a:endParaRPr/>
          </a:p>
        </p:txBody>
      </p:sp>
      <p:pic>
        <p:nvPicPr>
          <p:cNvPr id="319" name="Google Shape;319;p53"/>
          <p:cNvPicPr preferRelativeResize="0">
            <a:picLocks noGrp="1"/>
          </p:cNvPicPr>
          <p:nvPr>
            <p:ph type="body" idx="1"/>
          </p:nvPr>
        </p:nvPicPr>
        <p:blipFill rotWithShape="1">
          <a:blip r:embed="rId3">
            <a:alphaModFix/>
          </a:blip>
          <a:srcRect/>
          <a:stretch/>
        </p:blipFill>
        <p:spPr>
          <a:xfrm>
            <a:off x="3385529" y="1700214"/>
            <a:ext cx="5430469" cy="4321175"/>
          </a:xfrm>
          <a:prstGeom prst="rect">
            <a:avLst/>
          </a:prstGeom>
          <a:noFill/>
          <a:ln>
            <a:noFill/>
          </a:ln>
        </p:spPr>
      </p:pic>
    </p:spTree>
  </p:cSld>
  <p:clrMapOvr>
    <a:masterClrMapping/>
  </p:clrMapOvr>
  <p:transition spd="slow">
    <p:fade thruBlk="1"/>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pic>
        <p:nvPicPr>
          <p:cNvPr id="324" name="Google Shape;324;p54"/>
          <p:cNvPicPr preferRelativeResize="0"/>
          <p:nvPr/>
        </p:nvPicPr>
        <p:blipFill rotWithShape="1">
          <a:blip r:embed="rId3">
            <a:alphaModFix/>
          </a:blip>
          <a:srcRect/>
          <a:stretch/>
        </p:blipFill>
        <p:spPr>
          <a:xfrm>
            <a:off x="1" y="0"/>
            <a:ext cx="12192000" cy="6858000"/>
          </a:xfrm>
          <a:prstGeom prst="rect">
            <a:avLst/>
          </a:prstGeom>
          <a:noFill/>
          <a:ln>
            <a:noFill/>
          </a:ln>
        </p:spPr>
      </p:pic>
    </p:spTree>
  </p:cSld>
  <p:clrMapOvr>
    <a:masterClrMapping/>
  </p:clrMapOvr>
  <p:transition spd="slow">
    <p:fade thruBlk="1"/>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p5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Font typeface="Calibri"/>
              <a:buNone/>
            </a:pPr>
            <a:endParaRPr sz="4400" b="0" i="0" u="none" strike="noStrike" cap="none">
              <a:solidFill>
                <a:schemeClr val="dk1"/>
              </a:solidFill>
              <a:latin typeface="Calibri"/>
              <a:ea typeface="Calibri"/>
              <a:cs typeface="Calibri"/>
              <a:sym typeface="Calibri"/>
            </a:endParaRPr>
          </a:p>
        </p:txBody>
      </p:sp>
      <p:pic>
        <p:nvPicPr>
          <p:cNvPr id="330" name="Google Shape;330;p55"/>
          <p:cNvPicPr preferRelativeResize="0">
            <a:picLocks noGrp="1"/>
          </p:cNvPicPr>
          <p:nvPr>
            <p:ph type="body" idx="1"/>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20"/>
          <p:cNvSpPr txBox="1"/>
          <p:nvPr/>
        </p:nvSpPr>
        <p:spPr>
          <a:xfrm>
            <a:off x="1573214" y="5643564"/>
            <a:ext cx="9070975" cy="92392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FF0000"/>
              </a:buClr>
              <a:buFont typeface="Arial"/>
              <a:buNone/>
            </a:pPr>
            <a:r>
              <a:rPr lang="cs-CZ" sz="5400" b="1">
                <a:solidFill>
                  <a:srgbClr val="FF0000"/>
                </a:solidFill>
                <a:latin typeface="Arial"/>
                <a:ea typeface="Arial"/>
                <a:cs typeface="Arial"/>
                <a:sym typeface="Arial"/>
              </a:rPr>
              <a:t>Efektivní řízení pohledávek</a:t>
            </a:r>
            <a:endParaRPr/>
          </a:p>
        </p:txBody>
      </p:sp>
      <p:pic>
        <p:nvPicPr>
          <p:cNvPr id="134" name="Google Shape;134;p20" descr="http://theleadershipprogram.com/wp-content/uploads/2015/04/puzzle.jpg"/>
          <p:cNvPicPr preferRelativeResize="0"/>
          <p:nvPr/>
        </p:nvPicPr>
        <p:blipFill rotWithShape="1">
          <a:blip r:embed="rId3">
            <a:alphaModFix/>
          </a:blip>
          <a:srcRect/>
          <a:stretch/>
        </p:blipFill>
        <p:spPr>
          <a:xfrm>
            <a:off x="1849464" y="280988"/>
            <a:ext cx="8115300" cy="5362576"/>
          </a:xfrm>
          <a:prstGeom prst="rect">
            <a:avLst/>
          </a:prstGeom>
          <a:noFill/>
          <a:ln>
            <a:noFill/>
          </a:ln>
        </p:spPr>
      </p:pic>
    </p:spTree>
  </p:cSld>
  <p:clrMapOvr>
    <a:masterClrMapping/>
  </p:clrMapOvr>
  <p:transition spd="slow">
    <p:fade thruBlk="1"/>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56"/>
          <p:cNvSpPr txBox="1">
            <a:spLocks noGrp="1"/>
          </p:cNvSpPr>
          <p:nvPr>
            <p:ph type="body" idx="1"/>
          </p:nvPr>
        </p:nvSpPr>
        <p:spPr>
          <a:xfrm>
            <a:off x="387178" y="444843"/>
            <a:ext cx="11417643" cy="6668165"/>
          </a:xfrm>
          <a:prstGeom prst="rect">
            <a:avLst/>
          </a:prstGeom>
          <a:noFill/>
          <a:ln>
            <a:noFill/>
          </a:ln>
        </p:spPr>
        <p:txBody>
          <a:bodyPr spcFirstLastPara="1" wrap="square" lIns="91425" tIns="45700" rIns="91425" bIns="45700" anchor="t" anchorCtr="0">
            <a:noAutofit/>
          </a:bodyPr>
          <a:lstStyle/>
          <a:p>
            <a:pPr marL="228600" marR="0" lvl="0" indent="-228600" algn="l" rtl="0">
              <a:lnSpc>
                <a:spcPct val="80000"/>
              </a:lnSpc>
              <a:spcBef>
                <a:spcPts val="0"/>
              </a:spcBef>
              <a:spcAft>
                <a:spcPts val="0"/>
              </a:spcAft>
              <a:buClr>
                <a:schemeClr val="dk1"/>
              </a:buClr>
              <a:buSzPts val="4000"/>
              <a:buFont typeface="Arial"/>
              <a:buChar char="•"/>
            </a:pPr>
            <a:r>
              <a:rPr lang="cs-CZ" sz="4000" b="1" i="0" u="none" strike="noStrike" cap="none">
                <a:solidFill>
                  <a:schemeClr val="dk1"/>
                </a:solidFill>
                <a:latin typeface="Calibri"/>
                <a:ea typeface="Calibri"/>
                <a:cs typeface="Calibri"/>
                <a:sym typeface="Calibri"/>
              </a:rPr>
              <a:t>Možnosti: Příznivé</a:t>
            </a:r>
            <a:endParaRPr sz="4000" b="0" i="0" u="none" strike="noStrike" cap="none">
              <a:solidFill>
                <a:schemeClr val="dk1"/>
              </a:solidFill>
              <a:latin typeface="Calibri"/>
              <a:ea typeface="Calibri"/>
              <a:cs typeface="Calibri"/>
              <a:sym typeface="Calibri"/>
            </a:endParaRPr>
          </a:p>
          <a:p>
            <a:pPr marL="228600" marR="0" lvl="0" indent="-228600" algn="l" rtl="0">
              <a:lnSpc>
                <a:spcPct val="80000"/>
              </a:lnSpc>
              <a:spcBef>
                <a:spcPts val="1000"/>
              </a:spcBef>
              <a:spcAft>
                <a:spcPts val="0"/>
              </a:spcAft>
              <a:buClr>
                <a:schemeClr val="dk1"/>
              </a:buClr>
              <a:buSzPts val="4000"/>
              <a:buFont typeface="Arial"/>
              <a:buChar char="•"/>
            </a:pPr>
            <a:r>
              <a:rPr lang="cs-CZ" sz="4000" b="1" i="0" u="none" strike="noStrike" cap="none">
                <a:solidFill>
                  <a:schemeClr val="dk1"/>
                </a:solidFill>
                <a:latin typeface="Calibri"/>
                <a:ea typeface="Calibri"/>
                <a:cs typeface="Calibri"/>
                <a:sym typeface="Calibri"/>
              </a:rPr>
              <a:t>Ochota: Dostatečná</a:t>
            </a:r>
            <a:endParaRPr sz="4000" b="0" i="0" u="none" strike="noStrike" cap="none">
              <a:solidFill>
                <a:schemeClr val="dk1"/>
              </a:solidFill>
              <a:latin typeface="Calibri"/>
              <a:ea typeface="Calibri"/>
              <a:cs typeface="Calibri"/>
              <a:sym typeface="Calibri"/>
            </a:endParaRPr>
          </a:p>
          <a:p>
            <a:pPr marL="0" marR="0" lvl="0" indent="0" algn="l" rtl="0">
              <a:lnSpc>
                <a:spcPct val="80000"/>
              </a:lnSpc>
              <a:spcBef>
                <a:spcPts val="1000"/>
              </a:spcBef>
              <a:spcAft>
                <a:spcPts val="0"/>
              </a:spcAft>
              <a:buClr>
                <a:schemeClr val="dk1"/>
              </a:buClr>
              <a:buFont typeface="Arial"/>
              <a:buNone/>
            </a:pPr>
            <a:br>
              <a:rPr lang="cs-CZ" sz="4000" b="0" i="0" u="none" strike="noStrike" cap="none">
                <a:solidFill>
                  <a:schemeClr val="dk1"/>
                </a:solidFill>
                <a:latin typeface="Calibri"/>
                <a:ea typeface="Calibri"/>
                <a:cs typeface="Calibri"/>
                <a:sym typeface="Calibri"/>
              </a:rPr>
            </a:br>
            <a:r>
              <a:rPr lang="cs-CZ" sz="4000" b="1" i="0" u="none" strike="noStrike" cap="none">
                <a:solidFill>
                  <a:schemeClr val="dk1"/>
                </a:solidFill>
                <a:latin typeface="Calibri"/>
                <a:ea typeface="Calibri"/>
                <a:cs typeface="Calibri"/>
                <a:sym typeface="Calibri"/>
              </a:rPr>
              <a:t>Charakteristika:</a:t>
            </a:r>
            <a:endParaRPr sz="4000" b="0" i="0" u="none" strike="noStrike" cap="none">
              <a:solidFill>
                <a:schemeClr val="dk1"/>
              </a:solidFill>
              <a:latin typeface="Calibri"/>
              <a:ea typeface="Calibri"/>
              <a:cs typeface="Calibri"/>
              <a:sym typeface="Calibri"/>
            </a:endParaRPr>
          </a:p>
          <a:p>
            <a:pPr marL="228600" marR="0" lvl="0" indent="-228600" algn="l" rtl="0">
              <a:lnSpc>
                <a:spcPct val="80000"/>
              </a:lnSpc>
              <a:spcBef>
                <a:spcPts val="1000"/>
              </a:spcBef>
              <a:spcAft>
                <a:spcPts val="0"/>
              </a:spcAft>
              <a:buClr>
                <a:schemeClr val="dk1"/>
              </a:buClr>
              <a:buSzPts val="4000"/>
              <a:buFont typeface="Arial"/>
              <a:buChar char="•"/>
            </a:pPr>
            <a:r>
              <a:rPr lang="cs-CZ" sz="4000" b="0" i="0" u="none" strike="noStrike" cap="none">
                <a:solidFill>
                  <a:schemeClr val="dk1"/>
                </a:solidFill>
                <a:latin typeface="Calibri"/>
                <a:ea typeface="Calibri"/>
                <a:cs typeface="Calibri"/>
                <a:sym typeface="Calibri"/>
              </a:rPr>
              <a:t>- zapomněl</a:t>
            </a:r>
            <a:endParaRPr/>
          </a:p>
          <a:p>
            <a:pPr marL="228600" marR="0" lvl="0" indent="-228600" algn="l" rtl="0">
              <a:lnSpc>
                <a:spcPct val="80000"/>
              </a:lnSpc>
              <a:spcBef>
                <a:spcPts val="1000"/>
              </a:spcBef>
              <a:spcAft>
                <a:spcPts val="0"/>
              </a:spcAft>
              <a:buClr>
                <a:schemeClr val="dk1"/>
              </a:buClr>
              <a:buSzPts val="4000"/>
              <a:buFont typeface="Arial"/>
              <a:buChar char="•"/>
            </a:pPr>
            <a:r>
              <a:rPr lang="cs-CZ" sz="4000" b="0" i="0" u="none" strike="noStrike" cap="none">
                <a:solidFill>
                  <a:schemeClr val="dk1"/>
                </a:solidFill>
                <a:latin typeface="Calibri"/>
                <a:ea typeface="Calibri"/>
                <a:cs typeface="Calibri"/>
                <a:sym typeface="Calibri"/>
              </a:rPr>
              <a:t>- je roztržitý</a:t>
            </a:r>
            <a:endParaRPr/>
          </a:p>
          <a:p>
            <a:pPr marL="228600" marR="0" lvl="0" indent="-228600" algn="l" rtl="0">
              <a:lnSpc>
                <a:spcPct val="80000"/>
              </a:lnSpc>
              <a:spcBef>
                <a:spcPts val="1000"/>
              </a:spcBef>
              <a:spcAft>
                <a:spcPts val="0"/>
              </a:spcAft>
              <a:buClr>
                <a:schemeClr val="dk1"/>
              </a:buClr>
              <a:buSzPts val="4000"/>
              <a:buFont typeface="Arial"/>
              <a:buChar char="•"/>
            </a:pPr>
            <a:r>
              <a:rPr lang="cs-CZ" sz="4000" b="0" i="0" u="none" strike="noStrike" cap="none">
                <a:solidFill>
                  <a:schemeClr val="dk1"/>
                </a:solidFill>
                <a:latin typeface="Calibri"/>
                <a:ea typeface="Calibri"/>
                <a:cs typeface="Calibri"/>
                <a:sym typeface="Calibri"/>
              </a:rPr>
              <a:t>- omlouvá svoji chybu</a:t>
            </a:r>
            <a:endParaRPr/>
          </a:p>
          <a:p>
            <a:pPr marL="228600" marR="0" lvl="0" indent="-228600" algn="l" rtl="0">
              <a:lnSpc>
                <a:spcPct val="80000"/>
              </a:lnSpc>
              <a:spcBef>
                <a:spcPts val="1000"/>
              </a:spcBef>
              <a:spcAft>
                <a:spcPts val="0"/>
              </a:spcAft>
              <a:buClr>
                <a:schemeClr val="dk1"/>
              </a:buClr>
              <a:buSzPts val="4000"/>
              <a:buFont typeface="Arial"/>
              <a:buChar char="•"/>
            </a:pPr>
            <a:r>
              <a:rPr lang="cs-CZ" sz="4000" b="0" i="0" u="none" strike="noStrike" cap="none">
                <a:solidFill>
                  <a:schemeClr val="dk1"/>
                </a:solidFill>
                <a:latin typeface="Calibri"/>
                <a:ea typeface="Calibri"/>
                <a:cs typeface="Calibri"/>
                <a:sym typeface="Calibri"/>
              </a:rPr>
              <a:t>- vysvětluje jak k tomu došlo</a:t>
            </a:r>
            <a:endParaRPr/>
          </a:p>
          <a:p>
            <a:pPr marL="228600" marR="0" lvl="0" indent="-228600" algn="l" rtl="0">
              <a:lnSpc>
                <a:spcPct val="80000"/>
              </a:lnSpc>
              <a:spcBef>
                <a:spcPts val="1000"/>
              </a:spcBef>
              <a:spcAft>
                <a:spcPts val="0"/>
              </a:spcAft>
              <a:buClr>
                <a:schemeClr val="dk1"/>
              </a:buClr>
              <a:buSzPts val="4000"/>
              <a:buFont typeface="Arial"/>
              <a:buChar char="•"/>
            </a:pPr>
            <a:r>
              <a:rPr lang="cs-CZ" sz="4000" b="0" i="0" u="none" strike="noStrike" cap="none">
                <a:solidFill>
                  <a:schemeClr val="dk1"/>
                </a:solidFill>
                <a:latin typeface="Calibri"/>
                <a:ea typeface="Calibri"/>
                <a:cs typeface="Calibri"/>
                <a:sym typeface="Calibri"/>
              </a:rPr>
              <a:t>- dohody plní</a:t>
            </a:r>
            <a:endParaRPr/>
          </a:p>
          <a:p>
            <a:pPr marL="0" marR="0" lvl="0" indent="0" algn="l" rtl="0">
              <a:lnSpc>
                <a:spcPct val="80000"/>
              </a:lnSpc>
              <a:spcBef>
                <a:spcPts val="1000"/>
              </a:spcBef>
              <a:spcAft>
                <a:spcPts val="0"/>
              </a:spcAft>
              <a:buClr>
                <a:schemeClr val="dk1"/>
              </a:buClr>
              <a:buFont typeface="Arial"/>
              <a:buNone/>
            </a:pPr>
            <a:br>
              <a:rPr lang="cs-CZ" sz="2800" b="0" i="0" u="none" strike="noStrike" cap="none">
                <a:solidFill>
                  <a:schemeClr val="dk1"/>
                </a:solidFill>
                <a:latin typeface="Calibri"/>
                <a:ea typeface="Calibri"/>
                <a:cs typeface="Calibri"/>
                <a:sym typeface="Calibri"/>
              </a:rPr>
            </a:br>
            <a:endParaRPr sz="2800" b="0" i="0" u="none" strike="noStrike" cap="none">
              <a:solidFill>
                <a:schemeClr val="dk1"/>
              </a:solidFill>
              <a:latin typeface="Calibri"/>
              <a:ea typeface="Calibri"/>
              <a:cs typeface="Calibri"/>
              <a:sym typeface="Calibri"/>
            </a:endParaRPr>
          </a:p>
        </p:txBody>
      </p:sp>
    </p:spTree>
  </p:cSld>
  <p:clrMapOvr>
    <a:masterClrMapping/>
  </p:clrMapOvr>
  <p:transition spd="slow">
    <p:fade thruBlk="1"/>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Google Shape;340;p57"/>
          <p:cNvSpPr txBox="1">
            <a:spLocks noGrp="1"/>
          </p:cNvSpPr>
          <p:nvPr>
            <p:ph type="body" idx="1"/>
          </p:nvPr>
        </p:nvSpPr>
        <p:spPr>
          <a:xfrm>
            <a:off x="466725" y="409074"/>
            <a:ext cx="11179843" cy="6448925"/>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Font typeface="Arial"/>
              <a:buNone/>
            </a:pPr>
            <a:r>
              <a:rPr lang="cs-CZ" sz="3200" b="1" i="0" u="none" strike="noStrike" cap="none">
                <a:solidFill>
                  <a:schemeClr val="dk1"/>
                </a:solidFill>
                <a:latin typeface="Calibri"/>
                <a:ea typeface="Calibri"/>
                <a:cs typeface="Calibri"/>
                <a:sym typeface="Calibri"/>
              </a:rPr>
              <a:t>Strategie:</a:t>
            </a:r>
            <a:endParaRPr sz="3200" b="0" i="0" u="none" strike="noStrike" cap="none">
              <a:solidFill>
                <a:schemeClr val="dk1"/>
              </a:solidFill>
              <a:latin typeface="Calibri"/>
              <a:ea typeface="Calibri"/>
              <a:cs typeface="Calibri"/>
              <a:sym typeface="Calibri"/>
            </a:endParaRPr>
          </a:p>
          <a:p>
            <a:pPr marL="228600" marR="0" lvl="0" indent="-228600" algn="l" rtl="0">
              <a:lnSpc>
                <a:spcPct val="90000"/>
              </a:lnSpc>
              <a:spcBef>
                <a:spcPts val="1000"/>
              </a:spcBef>
              <a:spcAft>
                <a:spcPts val="0"/>
              </a:spcAft>
              <a:buClr>
                <a:schemeClr val="dk1"/>
              </a:buClr>
              <a:buSzPts val="3200"/>
              <a:buFont typeface="Arial"/>
              <a:buChar char="•"/>
            </a:pPr>
            <a:r>
              <a:rPr lang="cs-CZ" sz="3200" b="0" i="0" u="none" strike="noStrike" cap="none">
                <a:solidFill>
                  <a:schemeClr val="dk1"/>
                </a:solidFill>
                <a:latin typeface="Calibri"/>
                <a:ea typeface="Calibri"/>
                <a:cs typeface="Calibri"/>
                <a:sym typeface="Calibri"/>
              </a:rPr>
              <a:t>- nebrat jej jako dlužníka</a:t>
            </a:r>
            <a:endParaRPr/>
          </a:p>
          <a:p>
            <a:pPr marL="228600" marR="0" lvl="0" indent="-228600" algn="l" rtl="0">
              <a:lnSpc>
                <a:spcPct val="90000"/>
              </a:lnSpc>
              <a:spcBef>
                <a:spcPts val="1000"/>
              </a:spcBef>
              <a:spcAft>
                <a:spcPts val="0"/>
              </a:spcAft>
              <a:buClr>
                <a:schemeClr val="dk1"/>
              </a:buClr>
              <a:buSzPts val="3200"/>
              <a:buFont typeface="Arial"/>
              <a:buChar char="•"/>
            </a:pPr>
            <a:r>
              <a:rPr lang="cs-CZ" sz="3200" b="0" i="0" u="none" strike="noStrike" cap="none">
                <a:solidFill>
                  <a:schemeClr val="dk1"/>
                </a:solidFill>
                <a:latin typeface="Calibri"/>
                <a:ea typeface="Calibri"/>
                <a:cs typeface="Calibri"/>
                <a:sym typeface="Calibri"/>
              </a:rPr>
              <a:t>- telefonické připomínky</a:t>
            </a:r>
            <a:endParaRPr/>
          </a:p>
          <a:p>
            <a:pPr marL="228600" marR="0" lvl="0" indent="-228600" algn="l" rtl="0">
              <a:lnSpc>
                <a:spcPct val="90000"/>
              </a:lnSpc>
              <a:spcBef>
                <a:spcPts val="1000"/>
              </a:spcBef>
              <a:spcAft>
                <a:spcPts val="0"/>
              </a:spcAft>
              <a:buClr>
                <a:schemeClr val="dk1"/>
              </a:buClr>
              <a:buSzPts val="3200"/>
              <a:buFont typeface="Arial"/>
              <a:buChar char="•"/>
            </a:pPr>
            <a:r>
              <a:rPr lang="cs-CZ" sz="3200" b="0" i="0" u="none" strike="noStrike" cap="none">
                <a:solidFill>
                  <a:schemeClr val="dk1"/>
                </a:solidFill>
                <a:latin typeface="Calibri"/>
                <a:ea typeface="Calibri"/>
                <a:cs typeface="Calibri"/>
                <a:sym typeface="Calibri"/>
              </a:rPr>
              <a:t>- uklidnit jej</a:t>
            </a:r>
            <a:endParaRPr/>
          </a:p>
          <a:p>
            <a:pPr marL="228600" marR="0" lvl="0" indent="-228600" algn="l" rtl="0">
              <a:lnSpc>
                <a:spcPct val="90000"/>
              </a:lnSpc>
              <a:spcBef>
                <a:spcPts val="1000"/>
              </a:spcBef>
              <a:spcAft>
                <a:spcPts val="0"/>
              </a:spcAft>
              <a:buClr>
                <a:schemeClr val="dk1"/>
              </a:buClr>
              <a:buSzPts val="3200"/>
              <a:buFont typeface="Arial"/>
              <a:buChar char="•"/>
            </a:pPr>
            <a:r>
              <a:rPr lang="cs-CZ" sz="3200" b="0" i="0" u="none" strike="noStrike" cap="none">
                <a:solidFill>
                  <a:schemeClr val="dk1"/>
                </a:solidFill>
                <a:latin typeface="Calibri"/>
                <a:ea typeface="Calibri"/>
                <a:cs typeface="Calibri"/>
                <a:sym typeface="Calibri"/>
              </a:rPr>
              <a:t>- navrhnout připomínkování před splatností (SMS, E-mail, telefon)</a:t>
            </a:r>
            <a:endParaRPr/>
          </a:p>
          <a:p>
            <a:pPr marL="228600" marR="0" lvl="0" indent="-228600" algn="l" rtl="0">
              <a:lnSpc>
                <a:spcPct val="90000"/>
              </a:lnSpc>
              <a:spcBef>
                <a:spcPts val="1000"/>
              </a:spcBef>
              <a:spcAft>
                <a:spcPts val="0"/>
              </a:spcAft>
              <a:buClr>
                <a:schemeClr val="dk1"/>
              </a:buClr>
              <a:buSzPts val="3200"/>
              <a:buFont typeface="Arial"/>
              <a:buChar char="•"/>
            </a:pPr>
            <a:r>
              <a:rPr lang="cs-CZ" sz="3200" b="0" i="0" u="none" strike="noStrike" cap="none">
                <a:solidFill>
                  <a:schemeClr val="dk1"/>
                </a:solidFill>
                <a:latin typeface="Calibri"/>
                <a:ea typeface="Calibri"/>
                <a:cs typeface="Calibri"/>
                <a:sym typeface="Calibri"/>
              </a:rPr>
              <a:t>- motivovat jej k placení včas</a:t>
            </a:r>
            <a:endParaRPr/>
          </a:p>
          <a:p>
            <a:pPr marL="228600" marR="0" lvl="0" indent="-228600" algn="l" rtl="0">
              <a:lnSpc>
                <a:spcPct val="90000"/>
              </a:lnSpc>
              <a:spcBef>
                <a:spcPts val="1000"/>
              </a:spcBef>
              <a:spcAft>
                <a:spcPts val="0"/>
              </a:spcAft>
              <a:buClr>
                <a:schemeClr val="dk1"/>
              </a:buClr>
              <a:buSzPts val="3200"/>
              <a:buFont typeface="Arial"/>
              <a:buChar char="•"/>
            </a:pPr>
            <a:r>
              <a:rPr lang="cs-CZ" sz="3200" b="0" i="0" u="none" strike="noStrike" cap="none">
                <a:solidFill>
                  <a:schemeClr val="dk1"/>
                </a:solidFill>
                <a:latin typeface="Calibri"/>
                <a:ea typeface="Calibri"/>
                <a:cs typeface="Calibri"/>
                <a:sym typeface="Calibri"/>
              </a:rPr>
              <a:t>- vysvětlit finanční výhodnost zaplacení včas - úroky z prodlení, jednorázová pokuta 1.200,- Kč na uplatnění pohledávky, smluvní pokuty apod.</a:t>
            </a:r>
            <a:endParaRPr/>
          </a:p>
        </p:txBody>
      </p:sp>
    </p:spTree>
  </p:cSld>
  <p:clrMapOvr>
    <a:masterClrMapping/>
  </p:clrMapOvr>
  <p:transition spd="slow">
    <p:fade thruBlk="1"/>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pic>
        <p:nvPicPr>
          <p:cNvPr id="345" name="Google Shape;345;p58"/>
          <p:cNvPicPr preferRelativeResize="0">
            <a:picLocks noGrp="1"/>
          </p:cNvPicPr>
          <p:nvPr>
            <p:ph type="body" idx="1"/>
          </p:nvPr>
        </p:nvPicPr>
        <p:blipFill rotWithShape="1">
          <a:blip r:embed="rId3">
            <a:alphaModFix/>
          </a:blip>
          <a:srcRect/>
          <a:stretch/>
        </p:blipFill>
        <p:spPr>
          <a:xfrm>
            <a:off x="0" y="0"/>
            <a:ext cx="12410711" cy="6858000"/>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p59"/>
          <p:cNvSpPr txBox="1"/>
          <p:nvPr/>
        </p:nvSpPr>
        <p:spPr>
          <a:xfrm>
            <a:off x="0" y="0"/>
            <a:ext cx="12192000" cy="6858000"/>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chemeClr val="dk1"/>
              </a:buClr>
              <a:buSzPts val="4400"/>
              <a:buFont typeface="Arial"/>
              <a:buChar char="•"/>
            </a:pPr>
            <a:r>
              <a:rPr lang="cs-CZ" sz="4400" b="1">
                <a:solidFill>
                  <a:schemeClr val="dk1"/>
                </a:solidFill>
                <a:latin typeface="Calibri"/>
                <a:ea typeface="Calibri"/>
                <a:cs typeface="Calibri"/>
                <a:sym typeface="Calibri"/>
              </a:rPr>
              <a:t>Možnosti: Nepříznivé</a:t>
            </a:r>
            <a:endParaRPr sz="4400">
              <a:solidFill>
                <a:schemeClr val="dk1"/>
              </a:solidFill>
              <a:latin typeface="Calibri"/>
              <a:ea typeface="Calibri"/>
              <a:cs typeface="Calibri"/>
              <a:sym typeface="Calibri"/>
            </a:endParaRPr>
          </a:p>
          <a:p>
            <a:pPr marL="228600" marR="0" lvl="0" indent="-228600" algn="l" rtl="0">
              <a:lnSpc>
                <a:spcPct val="90000"/>
              </a:lnSpc>
              <a:spcBef>
                <a:spcPts val="1000"/>
              </a:spcBef>
              <a:spcAft>
                <a:spcPts val="0"/>
              </a:spcAft>
              <a:buClr>
                <a:schemeClr val="dk1"/>
              </a:buClr>
              <a:buSzPts val="4400"/>
              <a:buFont typeface="Arial"/>
              <a:buChar char="•"/>
            </a:pPr>
            <a:r>
              <a:rPr lang="cs-CZ" sz="4400" b="1">
                <a:solidFill>
                  <a:schemeClr val="dk1"/>
                </a:solidFill>
                <a:latin typeface="Calibri"/>
                <a:ea typeface="Calibri"/>
                <a:cs typeface="Calibri"/>
                <a:sym typeface="Calibri"/>
              </a:rPr>
              <a:t>Ochota: Dostatečná</a:t>
            </a:r>
            <a:endParaRPr sz="4400">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Font typeface="Arial"/>
              <a:buNone/>
            </a:pPr>
            <a:br>
              <a:rPr lang="cs-CZ" sz="4400">
                <a:solidFill>
                  <a:schemeClr val="dk1"/>
                </a:solidFill>
                <a:latin typeface="Calibri"/>
                <a:ea typeface="Calibri"/>
                <a:cs typeface="Calibri"/>
                <a:sym typeface="Calibri"/>
              </a:rPr>
            </a:br>
            <a:r>
              <a:rPr lang="cs-CZ" sz="4400" b="1">
                <a:solidFill>
                  <a:schemeClr val="dk1"/>
                </a:solidFill>
                <a:latin typeface="Calibri"/>
                <a:ea typeface="Calibri"/>
                <a:cs typeface="Calibri"/>
                <a:sym typeface="Calibri"/>
              </a:rPr>
              <a:t>Charakteristika:</a:t>
            </a:r>
            <a:endParaRPr sz="4400">
              <a:solidFill>
                <a:schemeClr val="dk1"/>
              </a:solidFill>
              <a:latin typeface="Calibri"/>
              <a:ea typeface="Calibri"/>
              <a:cs typeface="Calibri"/>
              <a:sym typeface="Calibri"/>
            </a:endParaRPr>
          </a:p>
          <a:p>
            <a:pPr marL="228600" marR="0" lvl="0" indent="-228600" algn="l" rtl="0">
              <a:lnSpc>
                <a:spcPct val="90000"/>
              </a:lnSpc>
              <a:spcBef>
                <a:spcPts val="1000"/>
              </a:spcBef>
              <a:spcAft>
                <a:spcPts val="0"/>
              </a:spcAft>
              <a:buClr>
                <a:schemeClr val="dk1"/>
              </a:buClr>
              <a:buSzPts val="4400"/>
              <a:buFont typeface="Arial"/>
              <a:buChar char="•"/>
            </a:pPr>
            <a:r>
              <a:rPr lang="cs-CZ" sz="4400">
                <a:solidFill>
                  <a:schemeClr val="dk1"/>
                </a:solidFill>
                <a:latin typeface="Calibri"/>
                <a:ea typeface="Calibri"/>
                <a:cs typeface="Calibri"/>
                <a:sym typeface="Calibri"/>
              </a:rPr>
              <a:t>- vymlouvá se na druhotnou platební neschopnost</a:t>
            </a:r>
            <a:endParaRPr/>
          </a:p>
          <a:p>
            <a:pPr marL="228600" marR="0" lvl="0" indent="-228600" algn="l" rtl="0">
              <a:lnSpc>
                <a:spcPct val="90000"/>
              </a:lnSpc>
              <a:spcBef>
                <a:spcPts val="1000"/>
              </a:spcBef>
              <a:spcAft>
                <a:spcPts val="0"/>
              </a:spcAft>
              <a:buClr>
                <a:schemeClr val="dk1"/>
              </a:buClr>
              <a:buSzPts val="4400"/>
              <a:buFont typeface="Arial"/>
              <a:buChar char="•"/>
            </a:pPr>
            <a:r>
              <a:rPr lang="cs-CZ" sz="4400">
                <a:solidFill>
                  <a:schemeClr val="dk1"/>
                </a:solidFill>
                <a:latin typeface="Calibri"/>
                <a:ea typeface="Calibri"/>
                <a:cs typeface="Calibri"/>
                <a:sym typeface="Calibri"/>
              </a:rPr>
              <a:t>- snaží se manipulovat s city</a:t>
            </a:r>
            <a:endParaRPr/>
          </a:p>
          <a:p>
            <a:pPr marL="228600" marR="0" lvl="0" indent="-228600" algn="l" rtl="0">
              <a:lnSpc>
                <a:spcPct val="90000"/>
              </a:lnSpc>
              <a:spcBef>
                <a:spcPts val="1000"/>
              </a:spcBef>
              <a:spcAft>
                <a:spcPts val="0"/>
              </a:spcAft>
              <a:buClr>
                <a:schemeClr val="dk1"/>
              </a:buClr>
              <a:buSzPts val="4400"/>
              <a:buFont typeface="Arial"/>
              <a:buChar char="•"/>
            </a:pPr>
            <a:r>
              <a:rPr lang="cs-CZ" sz="4400">
                <a:solidFill>
                  <a:schemeClr val="dk1"/>
                </a:solidFill>
                <a:latin typeface="Calibri"/>
                <a:ea typeface="Calibri"/>
                <a:cs typeface="Calibri"/>
                <a:sym typeface="Calibri"/>
              </a:rPr>
              <a:t>- přizná, že teď nemá, ale jak bude mít tak zaplatí</a:t>
            </a:r>
            <a:endParaRPr/>
          </a:p>
          <a:p>
            <a:pPr marL="228600" marR="0" lvl="0" indent="-228600" algn="l" rtl="0">
              <a:lnSpc>
                <a:spcPct val="90000"/>
              </a:lnSpc>
              <a:spcBef>
                <a:spcPts val="1000"/>
              </a:spcBef>
              <a:spcAft>
                <a:spcPts val="0"/>
              </a:spcAft>
              <a:buClr>
                <a:schemeClr val="dk1"/>
              </a:buClr>
              <a:buSzPts val="4400"/>
              <a:buFont typeface="Arial"/>
              <a:buChar char="•"/>
            </a:pPr>
            <a:r>
              <a:rPr lang="cs-CZ" sz="4400">
                <a:solidFill>
                  <a:schemeClr val="dk1"/>
                </a:solidFill>
                <a:latin typeface="Calibri"/>
                <a:ea typeface="Calibri"/>
                <a:cs typeface="Calibri"/>
                <a:sym typeface="Calibri"/>
              </a:rPr>
              <a:t>- sliby nedodržuje</a:t>
            </a:r>
            <a:endParaRPr/>
          </a:p>
          <a:p>
            <a:pPr marL="0" marR="0" lvl="0" indent="0" algn="l" rtl="0">
              <a:lnSpc>
                <a:spcPct val="90000"/>
              </a:lnSpc>
              <a:spcBef>
                <a:spcPts val="1000"/>
              </a:spcBef>
              <a:spcAft>
                <a:spcPts val="0"/>
              </a:spcAft>
              <a:buClr>
                <a:schemeClr val="dk1"/>
              </a:buClr>
              <a:buFont typeface="Arial"/>
              <a:buNone/>
            </a:pPr>
            <a:br>
              <a:rPr lang="cs-CZ" sz="2800">
                <a:solidFill>
                  <a:schemeClr val="dk1"/>
                </a:solidFill>
                <a:latin typeface="Calibri"/>
                <a:ea typeface="Calibri"/>
                <a:cs typeface="Calibri"/>
                <a:sym typeface="Calibri"/>
              </a:rPr>
            </a:br>
            <a:endParaRPr sz="2800">
              <a:solidFill>
                <a:schemeClr val="dk1"/>
              </a:solidFill>
              <a:latin typeface="Calibri"/>
              <a:ea typeface="Calibri"/>
              <a:cs typeface="Calibri"/>
              <a:sym typeface="Calibri"/>
            </a:endParaRPr>
          </a:p>
        </p:txBody>
      </p:sp>
    </p:spTree>
  </p:cSld>
  <p:clrMapOvr>
    <a:masterClrMapping/>
  </p:clrMapOvr>
  <p:transition spd="slow">
    <p:fade thruBlk="1"/>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p60"/>
          <p:cNvSpPr txBox="1">
            <a:spLocks noGrp="1"/>
          </p:cNvSpPr>
          <p:nvPr>
            <p:ph type="body" idx="1"/>
          </p:nvPr>
        </p:nvSpPr>
        <p:spPr>
          <a:xfrm>
            <a:off x="0" y="0"/>
            <a:ext cx="12192000" cy="68580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Font typeface="Arial"/>
              <a:buNone/>
            </a:pPr>
            <a:r>
              <a:rPr lang="cs-CZ" sz="3200" b="1" i="0" u="none" strike="noStrike" cap="none">
                <a:solidFill>
                  <a:schemeClr val="dk1"/>
                </a:solidFill>
                <a:latin typeface="Calibri"/>
                <a:ea typeface="Calibri"/>
                <a:cs typeface="Calibri"/>
                <a:sym typeface="Calibri"/>
              </a:rPr>
              <a:t>Strategie: </a:t>
            </a:r>
            <a:endParaRPr sz="3200" b="0" i="0" u="none" strike="noStrike" cap="none">
              <a:solidFill>
                <a:schemeClr val="dk1"/>
              </a:solidFill>
              <a:latin typeface="Calibri"/>
              <a:ea typeface="Calibri"/>
              <a:cs typeface="Calibri"/>
              <a:sym typeface="Calibri"/>
            </a:endParaRPr>
          </a:p>
          <a:p>
            <a:pPr marL="228600" marR="0" lvl="0" indent="-228600" algn="l" rtl="0">
              <a:lnSpc>
                <a:spcPct val="90000"/>
              </a:lnSpc>
              <a:spcBef>
                <a:spcPts val="1000"/>
              </a:spcBef>
              <a:spcAft>
                <a:spcPts val="0"/>
              </a:spcAft>
              <a:buClr>
                <a:schemeClr val="dk1"/>
              </a:buClr>
              <a:buSzPts val="3200"/>
              <a:buFont typeface="Arial"/>
              <a:buChar char="•"/>
            </a:pPr>
            <a:r>
              <a:rPr lang="cs-CZ" sz="3200" b="0" i="0" u="none" strike="noStrike" cap="none">
                <a:solidFill>
                  <a:schemeClr val="dk1"/>
                </a:solidFill>
                <a:latin typeface="Calibri"/>
                <a:ea typeface="Calibri"/>
                <a:cs typeface="Calibri"/>
                <a:sym typeface="Calibri"/>
              </a:rPr>
              <a:t>- nenechat jej nás zmanipulovat</a:t>
            </a:r>
            <a:endParaRPr/>
          </a:p>
          <a:p>
            <a:pPr marL="228600" marR="0" lvl="0" indent="-228600" algn="l" rtl="0">
              <a:lnSpc>
                <a:spcPct val="90000"/>
              </a:lnSpc>
              <a:spcBef>
                <a:spcPts val="1000"/>
              </a:spcBef>
              <a:spcAft>
                <a:spcPts val="0"/>
              </a:spcAft>
              <a:buClr>
                <a:schemeClr val="dk1"/>
              </a:buClr>
              <a:buSzPts val="3200"/>
              <a:buFont typeface="Arial"/>
              <a:buChar char="•"/>
            </a:pPr>
            <a:r>
              <a:rPr lang="cs-CZ" sz="3200" b="0" i="0" u="none" strike="noStrike" cap="none">
                <a:solidFill>
                  <a:schemeClr val="dk1"/>
                </a:solidFill>
                <a:latin typeface="Calibri"/>
                <a:ea typeface="Calibri"/>
                <a:cs typeface="Calibri"/>
                <a:sym typeface="Calibri"/>
              </a:rPr>
              <a:t>- omezit projevy empatie</a:t>
            </a:r>
            <a:endParaRPr/>
          </a:p>
          <a:p>
            <a:pPr marL="228600" marR="0" lvl="0" indent="-228600" algn="l" rtl="0">
              <a:lnSpc>
                <a:spcPct val="90000"/>
              </a:lnSpc>
              <a:spcBef>
                <a:spcPts val="1000"/>
              </a:spcBef>
              <a:spcAft>
                <a:spcPts val="0"/>
              </a:spcAft>
              <a:buClr>
                <a:schemeClr val="dk1"/>
              </a:buClr>
              <a:buSzPts val="3200"/>
              <a:buFont typeface="Arial"/>
              <a:buChar char="•"/>
            </a:pPr>
            <a:r>
              <a:rPr lang="cs-CZ" sz="3200" b="0" i="0" u="none" strike="noStrike" cap="none">
                <a:solidFill>
                  <a:schemeClr val="dk1"/>
                </a:solidFill>
                <a:latin typeface="Calibri"/>
                <a:ea typeface="Calibri"/>
                <a:cs typeface="Calibri"/>
                <a:sym typeface="Calibri"/>
              </a:rPr>
              <a:t>- nedovolit odklonění od problému - vracet se k tématu</a:t>
            </a:r>
            <a:endParaRPr/>
          </a:p>
          <a:p>
            <a:pPr marL="228600" marR="0" lvl="0" indent="-228600" algn="l" rtl="0">
              <a:lnSpc>
                <a:spcPct val="90000"/>
              </a:lnSpc>
              <a:spcBef>
                <a:spcPts val="1000"/>
              </a:spcBef>
              <a:spcAft>
                <a:spcPts val="0"/>
              </a:spcAft>
              <a:buClr>
                <a:schemeClr val="dk1"/>
              </a:buClr>
              <a:buSzPts val="3200"/>
              <a:buFont typeface="Arial"/>
              <a:buChar char="•"/>
            </a:pPr>
            <a:r>
              <a:rPr lang="cs-CZ" sz="3200" b="0" i="0" u="none" strike="noStrike" cap="none">
                <a:solidFill>
                  <a:schemeClr val="dk1"/>
                </a:solidFill>
                <a:latin typeface="Calibri"/>
                <a:ea typeface="Calibri"/>
                <a:cs typeface="Calibri"/>
                <a:sym typeface="Calibri"/>
              </a:rPr>
              <a:t>- chtít slyšet řešení od něj</a:t>
            </a:r>
            <a:endParaRPr/>
          </a:p>
          <a:p>
            <a:pPr marL="228600" marR="0" lvl="0" indent="-228600" algn="l" rtl="0">
              <a:lnSpc>
                <a:spcPct val="90000"/>
              </a:lnSpc>
              <a:spcBef>
                <a:spcPts val="1000"/>
              </a:spcBef>
              <a:spcAft>
                <a:spcPts val="0"/>
              </a:spcAft>
              <a:buClr>
                <a:schemeClr val="dk1"/>
              </a:buClr>
              <a:buSzPts val="3200"/>
              <a:buFont typeface="Arial"/>
              <a:buChar char="•"/>
            </a:pPr>
            <a:r>
              <a:rPr lang="cs-CZ" sz="3200" b="0" i="0" u="none" strike="noStrike" cap="none">
                <a:solidFill>
                  <a:schemeClr val="dk1"/>
                </a:solidFill>
                <a:latin typeface="Calibri"/>
                <a:ea typeface="Calibri"/>
                <a:cs typeface="Calibri"/>
                <a:sym typeface="Calibri"/>
              </a:rPr>
              <a:t>- dohodnout uznání popřípadě i zajištění dluhu</a:t>
            </a:r>
            <a:endParaRPr/>
          </a:p>
          <a:p>
            <a:pPr marL="228600" marR="0" lvl="0" indent="-228600" algn="l" rtl="0">
              <a:lnSpc>
                <a:spcPct val="90000"/>
              </a:lnSpc>
              <a:spcBef>
                <a:spcPts val="1000"/>
              </a:spcBef>
              <a:spcAft>
                <a:spcPts val="0"/>
              </a:spcAft>
              <a:buClr>
                <a:schemeClr val="dk1"/>
              </a:buClr>
              <a:buSzPts val="3200"/>
              <a:buFont typeface="Arial"/>
              <a:buChar char="•"/>
            </a:pPr>
            <a:r>
              <a:rPr lang="cs-CZ" sz="3200" b="0" i="0" u="none" strike="noStrike" cap="none">
                <a:solidFill>
                  <a:schemeClr val="dk1"/>
                </a:solidFill>
                <a:latin typeface="Calibri"/>
                <a:ea typeface="Calibri"/>
                <a:cs typeface="Calibri"/>
                <a:sym typeface="Calibri"/>
              </a:rPr>
              <a:t>- možnost dohodnout splátkový kalendář</a:t>
            </a:r>
            <a:endParaRPr/>
          </a:p>
          <a:p>
            <a:pPr marL="228600" marR="0" lvl="0" indent="-228600" algn="l" rtl="0">
              <a:lnSpc>
                <a:spcPct val="90000"/>
              </a:lnSpc>
              <a:spcBef>
                <a:spcPts val="1000"/>
              </a:spcBef>
              <a:spcAft>
                <a:spcPts val="0"/>
              </a:spcAft>
              <a:buClr>
                <a:schemeClr val="dk1"/>
              </a:buClr>
              <a:buSzPts val="3200"/>
              <a:buFont typeface="Arial"/>
              <a:buChar char="•"/>
            </a:pPr>
            <a:r>
              <a:rPr lang="cs-CZ" sz="3200" b="0" i="0" u="none" strike="noStrike" cap="none">
                <a:solidFill>
                  <a:schemeClr val="dk1"/>
                </a:solidFill>
                <a:latin typeface="Calibri"/>
                <a:ea typeface="Calibri"/>
                <a:cs typeface="Calibri"/>
                <a:sym typeface="Calibri"/>
              </a:rPr>
              <a:t>- možnost odkoupení některých jeho pohledávek k zápočtu</a:t>
            </a:r>
            <a:endParaRPr/>
          </a:p>
          <a:p>
            <a:pPr marL="228600" marR="0" lvl="0" indent="-228600" algn="l" rtl="0">
              <a:lnSpc>
                <a:spcPct val="90000"/>
              </a:lnSpc>
              <a:spcBef>
                <a:spcPts val="1000"/>
              </a:spcBef>
              <a:spcAft>
                <a:spcPts val="0"/>
              </a:spcAft>
              <a:buClr>
                <a:schemeClr val="dk1"/>
              </a:buClr>
              <a:buSzPts val="3200"/>
              <a:buFont typeface="Arial"/>
              <a:buChar char="•"/>
            </a:pPr>
            <a:r>
              <a:rPr lang="cs-CZ" sz="3200" b="0" i="0" u="none" strike="noStrike" cap="none">
                <a:solidFill>
                  <a:schemeClr val="dk1"/>
                </a:solidFill>
                <a:latin typeface="Calibri"/>
                <a:ea typeface="Calibri"/>
                <a:cs typeface="Calibri"/>
                <a:sym typeface="Calibri"/>
              </a:rPr>
              <a:t>- vysvětlit finanční výhodnost zaplacení včas - úroky z prodlení, jednorázová pokuta 1.200,- Kč na uplatnění pohledávky, smluvní pokuty apod.</a:t>
            </a:r>
            <a:endParaRPr/>
          </a:p>
          <a:p>
            <a:pPr marL="228600" marR="0" lvl="0" indent="-228600" algn="l" rtl="0">
              <a:lnSpc>
                <a:spcPct val="90000"/>
              </a:lnSpc>
              <a:spcBef>
                <a:spcPts val="1000"/>
              </a:spcBef>
              <a:spcAft>
                <a:spcPts val="0"/>
              </a:spcAft>
              <a:buClr>
                <a:schemeClr val="dk1"/>
              </a:buClr>
              <a:buSzPts val="3200"/>
              <a:buFont typeface="Arial"/>
              <a:buChar char="•"/>
            </a:pPr>
            <a:r>
              <a:rPr lang="cs-CZ" sz="3200" b="0" i="0" u="none" strike="noStrike" cap="none">
                <a:solidFill>
                  <a:schemeClr val="dk1"/>
                </a:solidFill>
                <a:latin typeface="Calibri"/>
                <a:ea typeface="Calibri"/>
                <a:cs typeface="Calibri"/>
                <a:sym typeface="Calibri"/>
              </a:rPr>
              <a:t>- sledovat, zda se jeho situace zlepšuje či zhoršuje</a:t>
            </a:r>
            <a:r>
              <a:rPr lang="cs-CZ" sz="3200" b="1" i="0" u="none" strike="noStrike" cap="none">
                <a:solidFill>
                  <a:schemeClr val="dk1"/>
                </a:solidFill>
                <a:latin typeface="Calibri"/>
                <a:ea typeface="Calibri"/>
                <a:cs typeface="Calibri"/>
                <a:sym typeface="Calibri"/>
              </a:rPr>
              <a:t> </a:t>
            </a:r>
            <a:endParaRPr sz="3200" b="0" i="0" u="none" strike="noStrike" cap="none">
              <a:solidFill>
                <a:schemeClr val="dk1"/>
              </a:solidFill>
              <a:latin typeface="Calibri"/>
              <a:ea typeface="Calibri"/>
              <a:cs typeface="Calibri"/>
              <a:sym typeface="Calibri"/>
            </a:endParaRPr>
          </a:p>
        </p:txBody>
      </p:sp>
    </p:spTree>
  </p:cSld>
  <p:clrMapOvr>
    <a:masterClrMapping/>
  </p:clrMapOvr>
  <p:transition spd="slow">
    <p:fade thruBlk="1"/>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pic>
        <p:nvPicPr>
          <p:cNvPr id="360" name="Google Shape;360;p61"/>
          <p:cNvPicPr preferRelativeResize="0">
            <a:picLocks noGrp="1"/>
          </p:cNvPicPr>
          <p:nvPr>
            <p:ph type="body" idx="1"/>
          </p:nvPr>
        </p:nvPicPr>
        <p:blipFill rotWithShape="1">
          <a:blip r:embed="rId3">
            <a:alphaModFix/>
          </a:blip>
          <a:srcRect/>
          <a:stretch/>
        </p:blipFill>
        <p:spPr>
          <a:xfrm>
            <a:off x="-24867" y="0"/>
            <a:ext cx="12216867" cy="6858000"/>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62"/>
          <p:cNvSpPr txBox="1">
            <a:spLocks noGrp="1"/>
          </p:cNvSpPr>
          <p:nvPr>
            <p:ph type="body" idx="1"/>
          </p:nvPr>
        </p:nvSpPr>
        <p:spPr>
          <a:xfrm>
            <a:off x="0" y="0"/>
            <a:ext cx="12192000" cy="6858000"/>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chemeClr val="dk1"/>
              </a:buClr>
              <a:buSzPts val="3600"/>
              <a:buFont typeface="Arial"/>
              <a:buChar char="•"/>
            </a:pPr>
            <a:r>
              <a:rPr lang="cs-CZ" sz="3600" b="1" i="0" u="none" strike="noStrike" cap="none">
                <a:solidFill>
                  <a:schemeClr val="dk1"/>
                </a:solidFill>
                <a:latin typeface="Calibri"/>
                <a:ea typeface="Calibri"/>
                <a:cs typeface="Calibri"/>
                <a:sym typeface="Calibri"/>
              </a:rPr>
              <a:t>Možnosti: Nepříznivé</a:t>
            </a:r>
            <a:endParaRPr sz="3600" b="0" i="0" u="none" strike="noStrike" cap="none">
              <a:solidFill>
                <a:schemeClr val="dk1"/>
              </a:solidFill>
              <a:latin typeface="Calibri"/>
              <a:ea typeface="Calibri"/>
              <a:cs typeface="Calibri"/>
              <a:sym typeface="Calibri"/>
            </a:endParaRPr>
          </a:p>
          <a:p>
            <a:pPr marL="228600" marR="0" lvl="0" indent="-228600" algn="l" rtl="0">
              <a:lnSpc>
                <a:spcPct val="90000"/>
              </a:lnSpc>
              <a:spcBef>
                <a:spcPts val="1000"/>
              </a:spcBef>
              <a:spcAft>
                <a:spcPts val="0"/>
              </a:spcAft>
              <a:buClr>
                <a:schemeClr val="dk1"/>
              </a:buClr>
              <a:buSzPts val="3600"/>
              <a:buFont typeface="Arial"/>
              <a:buChar char="•"/>
            </a:pPr>
            <a:r>
              <a:rPr lang="cs-CZ" sz="3600" b="1" i="0" u="none" strike="noStrike" cap="none">
                <a:solidFill>
                  <a:schemeClr val="dk1"/>
                </a:solidFill>
                <a:latin typeface="Calibri"/>
                <a:ea typeface="Calibri"/>
                <a:cs typeface="Calibri"/>
                <a:sym typeface="Calibri"/>
              </a:rPr>
              <a:t>Ochota: Nedostatečná</a:t>
            </a:r>
            <a:endParaRPr sz="3600" b="0" i="0" u="none" strike="noStrike" cap="none">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Font typeface="Arial"/>
              <a:buNone/>
            </a:pPr>
            <a:endParaRPr sz="3600" b="0" i="0" u="none" strike="noStrike" cap="none">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Font typeface="Arial"/>
              <a:buNone/>
            </a:pPr>
            <a:br>
              <a:rPr lang="cs-CZ" sz="3600" b="0" i="0" u="none" strike="noStrike" cap="none">
                <a:solidFill>
                  <a:schemeClr val="dk1"/>
                </a:solidFill>
                <a:latin typeface="Calibri"/>
                <a:ea typeface="Calibri"/>
                <a:cs typeface="Calibri"/>
                <a:sym typeface="Calibri"/>
              </a:rPr>
            </a:br>
            <a:r>
              <a:rPr lang="cs-CZ" sz="3600" b="1" i="0" u="none" strike="noStrike" cap="none">
                <a:solidFill>
                  <a:schemeClr val="dk1"/>
                </a:solidFill>
                <a:latin typeface="Calibri"/>
                <a:ea typeface="Calibri"/>
                <a:cs typeface="Calibri"/>
                <a:sym typeface="Calibri"/>
              </a:rPr>
              <a:t>Charakteristika:</a:t>
            </a:r>
            <a:endParaRPr sz="3600" b="0" i="0" u="none" strike="noStrike" cap="none">
              <a:solidFill>
                <a:schemeClr val="dk1"/>
              </a:solidFill>
              <a:latin typeface="Calibri"/>
              <a:ea typeface="Calibri"/>
              <a:cs typeface="Calibri"/>
              <a:sym typeface="Calibri"/>
            </a:endParaRPr>
          </a:p>
          <a:p>
            <a:pPr marL="228600" marR="0" lvl="0" indent="-228600" algn="l" rtl="0">
              <a:lnSpc>
                <a:spcPct val="90000"/>
              </a:lnSpc>
              <a:spcBef>
                <a:spcPts val="1000"/>
              </a:spcBef>
              <a:spcAft>
                <a:spcPts val="0"/>
              </a:spcAft>
              <a:buClr>
                <a:schemeClr val="dk1"/>
              </a:buClr>
              <a:buSzPts val="3600"/>
              <a:buFont typeface="Arial"/>
              <a:buChar char="•"/>
            </a:pPr>
            <a:r>
              <a:rPr lang="cs-CZ" sz="3600" b="0" i="0" u="none" strike="noStrike" cap="none">
                <a:solidFill>
                  <a:schemeClr val="dk1"/>
                </a:solidFill>
                <a:latin typeface="Calibri"/>
                <a:ea typeface="Calibri"/>
                <a:cs typeface="Calibri"/>
                <a:sym typeface="Calibri"/>
              </a:rPr>
              <a:t>- odevzdaný svému osudu</a:t>
            </a:r>
            <a:endParaRPr/>
          </a:p>
          <a:p>
            <a:pPr marL="228600" marR="0" lvl="0" indent="-228600" algn="l" rtl="0">
              <a:lnSpc>
                <a:spcPct val="90000"/>
              </a:lnSpc>
              <a:spcBef>
                <a:spcPts val="1000"/>
              </a:spcBef>
              <a:spcAft>
                <a:spcPts val="0"/>
              </a:spcAft>
              <a:buClr>
                <a:schemeClr val="dk1"/>
              </a:buClr>
              <a:buSzPts val="3600"/>
              <a:buFont typeface="Arial"/>
              <a:buChar char="•"/>
            </a:pPr>
            <a:r>
              <a:rPr lang="cs-CZ" sz="3600" b="0" i="0" u="none" strike="noStrike" cap="none">
                <a:solidFill>
                  <a:schemeClr val="dk1"/>
                </a:solidFill>
                <a:latin typeface="Calibri"/>
                <a:ea typeface="Calibri"/>
                <a:cs typeface="Calibri"/>
                <a:sym typeface="Calibri"/>
              </a:rPr>
              <a:t>- nechce nic řešit</a:t>
            </a:r>
            <a:endParaRPr/>
          </a:p>
          <a:p>
            <a:pPr marL="228600" marR="0" lvl="0" indent="-228600" algn="l" rtl="0">
              <a:lnSpc>
                <a:spcPct val="90000"/>
              </a:lnSpc>
              <a:spcBef>
                <a:spcPts val="1000"/>
              </a:spcBef>
              <a:spcAft>
                <a:spcPts val="0"/>
              </a:spcAft>
              <a:buClr>
                <a:schemeClr val="dk1"/>
              </a:buClr>
              <a:buSzPts val="3600"/>
              <a:buFont typeface="Arial"/>
              <a:buChar char="•"/>
            </a:pPr>
            <a:r>
              <a:rPr lang="cs-CZ" sz="3600" b="0" i="0" u="none" strike="noStrike" cap="none">
                <a:solidFill>
                  <a:schemeClr val="dk1"/>
                </a:solidFill>
                <a:latin typeface="Calibri"/>
                <a:ea typeface="Calibri"/>
                <a:cs typeface="Calibri"/>
                <a:sym typeface="Calibri"/>
              </a:rPr>
              <a:t>- nekomunikuje</a:t>
            </a:r>
            <a:endParaRPr/>
          </a:p>
          <a:p>
            <a:pPr marL="228600" marR="0" lvl="0" indent="-228600" algn="l" rtl="0">
              <a:lnSpc>
                <a:spcPct val="90000"/>
              </a:lnSpc>
              <a:spcBef>
                <a:spcPts val="1000"/>
              </a:spcBef>
              <a:spcAft>
                <a:spcPts val="0"/>
              </a:spcAft>
              <a:buClr>
                <a:schemeClr val="dk1"/>
              </a:buClr>
              <a:buSzPts val="3600"/>
              <a:buFont typeface="Arial"/>
              <a:buChar char="•"/>
            </a:pPr>
            <a:r>
              <a:rPr lang="cs-CZ" sz="3600" b="0" i="0" u="none" strike="noStrike" cap="none">
                <a:solidFill>
                  <a:schemeClr val="dk1"/>
                </a:solidFill>
                <a:latin typeface="Calibri"/>
                <a:ea typeface="Calibri"/>
                <a:cs typeface="Calibri"/>
                <a:sym typeface="Calibri"/>
              </a:rPr>
              <a:t>- nechává se zapírat</a:t>
            </a:r>
            <a:endParaRPr/>
          </a:p>
          <a:p>
            <a:pPr marL="0" marR="0" lvl="0" indent="0" algn="l" rtl="0">
              <a:lnSpc>
                <a:spcPct val="90000"/>
              </a:lnSpc>
              <a:spcBef>
                <a:spcPts val="1000"/>
              </a:spcBef>
              <a:spcAft>
                <a:spcPts val="0"/>
              </a:spcAft>
              <a:buClr>
                <a:schemeClr val="dk1"/>
              </a:buClr>
              <a:buFont typeface="Arial"/>
              <a:buNone/>
            </a:pPr>
            <a:endParaRPr sz="2800" b="0" i="0" u="none" strike="noStrike" cap="none">
              <a:solidFill>
                <a:schemeClr val="dk1"/>
              </a:solidFill>
              <a:latin typeface="Calibri"/>
              <a:ea typeface="Calibri"/>
              <a:cs typeface="Calibri"/>
              <a:sym typeface="Calibri"/>
            </a:endParaRPr>
          </a:p>
        </p:txBody>
      </p:sp>
    </p:spTree>
  </p:cSld>
  <p:clrMapOvr>
    <a:masterClrMapping/>
  </p:clrMapOvr>
  <p:transition spd="slow">
    <p:fade thruBlk="1"/>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p63"/>
          <p:cNvSpPr txBox="1">
            <a:spLocks noGrp="1"/>
          </p:cNvSpPr>
          <p:nvPr>
            <p:ph type="body" idx="1"/>
          </p:nvPr>
        </p:nvSpPr>
        <p:spPr>
          <a:xfrm>
            <a:off x="0" y="0"/>
            <a:ext cx="12192000" cy="68580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Font typeface="Arial"/>
              <a:buNone/>
            </a:pPr>
            <a:r>
              <a:rPr lang="cs-CZ" sz="3600" b="1" i="0" u="none" strike="noStrike" cap="none">
                <a:solidFill>
                  <a:schemeClr val="dk1"/>
                </a:solidFill>
                <a:latin typeface="Calibri"/>
                <a:ea typeface="Calibri"/>
                <a:cs typeface="Calibri"/>
                <a:sym typeface="Calibri"/>
              </a:rPr>
              <a:t>Strategie:</a:t>
            </a:r>
            <a:endParaRPr sz="3600" b="0" i="0" u="none" strike="noStrike" cap="none">
              <a:solidFill>
                <a:schemeClr val="dk1"/>
              </a:solidFill>
              <a:latin typeface="Calibri"/>
              <a:ea typeface="Calibri"/>
              <a:cs typeface="Calibri"/>
              <a:sym typeface="Calibri"/>
            </a:endParaRPr>
          </a:p>
          <a:p>
            <a:pPr marL="228600" marR="0" lvl="0" indent="-228600" algn="l" rtl="0">
              <a:lnSpc>
                <a:spcPct val="90000"/>
              </a:lnSpc>
              <a:spcBef>
                <a:spcPts val="1000"/>
              </a:spcBef>
              <a:spcAft>
                <a:spcPts val="0"/>
              </a:spcAft>
              <a:buClr>
                <a:schemeClr val="dk1"/>
              </a:buClr>
              <a:buSzPts val="3600"/>
              <a:buFont typeface="Arial"/>
              <a:buChar char="•"/>
            </a:pPr>
            <a:r>
              <a:rPr lang="cs-CZ" sz="3600" b="0" i="0" u="none" strike="noStrike" cap="none">
                <a:solidFill>
                  <a:schemeClr val="dk1"/>
                </a:solidFill>
                <a:latin typeface="Calibri"/>
                <a:ea typeface="Calibri"/>
                <a:cs typeface="Calibri"/>
                <a:sym typeface="Calibri"/>
              </a:rPr>
              <a:t>- lidský přístup </a:t>
            </a:r>
            <a:endParaRPr/>
          </a:p>
          <a:p>
            <a:pPr marL="228600" marR="0" lvl="0" indent="-228600" algn="l" rtl="0">
              <a:lnSpc>
                <a:spcPct val="90000"/>
              </a:lnSpc>
              <a:spcBef>
                <a:spcPts val="1000"/>
              </a:spcBef>
              <a:spcAft>
                <a:spcPts val="0"/>
              </a:spcAft>
              <a:buClr>
                <a:schemeClr val="dk1"/>
              </a:buClr>
              <a:buSzPts val="3600"/>
              <a:buFont typeface="Arial"/>
              <a:buChar char="•"/>
            </a:pPr>
            <a:r>
              <a:rPr lang="cs-CZ" sz="3600" b="0" i="0" u="none" strike="noStrike" cap="none">
                <a:solidFill>
                  <a:schemeClr val="dk1"/>
                </a:solidFill>
                <a:latin typeface="Calibri"/>
                <a:ea typeface="Calibri"/>
                <a:cs typeface="Calibri"/>
                <a:sym typeface="Calibri"/>
              </a:rPr>
              <a:t>- vtáhnout jej do hovoru</a:t>
            </a:r>
            <a:endParaRPr/>
          </a:p>
          <a:p>
            <a:pPr marL="228600" marR="0" lvl="0" indent="-228600" algn="l" rtl="0">
              <a:lnSpc>
                <a:spcPct val="90000"/>
              </a:lnSpc>
              <a:spcBef>
                <a:spcPts val="1000"/>
              </a:spcBef>
              <a:spcAft>
                <a:spcPts val="0"/>
              </a:spcAft>
              <a:buClr>
                <a:schemeClr val="dk1"/>
              </a:buClr>
              <a:buSzPts val="3600"/>
              <a:buFont typeface="Arial"/>
              <a:buChar char="•"/>
            </a:pPr>
            <a:r>
              <a:rPr lang="cs-CZ" sz="3600" b="0" i="0" u="none" strike="noStrike" cap="none">
                <a:solidFill>
                  <a:schemeClr val="dk1"/>
                </a:solidFill>
                <a:latin typeface="Calibri"/>
                <a:ea typeface="Calibri"/>
                <a:cs typeface="Calibri"/>
                <a:sym typeface="Calibri"/>
              </a:rPr>
              <a:t>- pokusit se dohodnout uznání popřípadě i zajištění dluhu</a:t>
            </a:r>
            <a:endParaRPr/>
          </a:p>
          <a:p>
            <a:pPr marL="228600" marR="0" lvl="0" indent="-228600" algn="l" rtl="0">
              <a:lnSpc>
                <a:spcPct val="90000"/>
              </a:lnSpc>
              <a:spcBef>
                <a:spcPts val="1000"/>
              </a:spcBef>
              <a:spcAft>
                <a:spcPts val="0"/>
              </a:spcAft>
              <a:buClr>
                <a:schemeClr val="dk1"/>
              </a:buClr>
              <a:buSzPts val="3600"/>
              <a:buFont typeface="Arial"/>
              <a:buChar char="•"/>
            </a:pPr>
            <a:r>
              <a:rPr lang="cs-CZ" sz="3600" b="0" i="0" u="none" strike="noStrike" cap="none">
                <a:solidFill>
                  <a:schemeClr val="dk1"/>
                </a:solidFill>
                <a:latin typeface="Calibri"/>
                <a:ea typeface="Calibri"/>
                <a:cs typeface="Calibri"/>
                <a:sym typeface="Calibri"/>
              </a:rPr>
              <a:t>- možnost odkoupení některých jeho pohledávek k zápočtu</a:t>
            </a:r>
            <a:endParaRPr/>
          </a:p>
          <a:p>
            <a:pPr marL="228600" marR="0" lvl="0" indent="-228600" algn="l" rtl="0">
              <a:lnSpc>
                <a:spcPct val="90000"/>
              </a:lnSpc>
              <a:spcBef>
                <a:spcPts val="1000"/>
              </a:spcBef>
              <a:spcAft>
                <a:spcPts val="0"/>
              </a:spcAft>
              <a:buClr>
                <a:schemeClr val="dk1"/>
              </a:buClr>
              <a:buSzPts val="3600"/>
              <a:buFont typeface="Arial"/>
              <a:buChar char="•"/>
            </a:pPr>
            <a:r>
              <a:rPr lang="cs-CZ" sz="3600" b="0" i="0" u="none" strike="noStrike" cap="none">
                <a:solidFill>
                  <a:schemeClr val="dk1"/>
                </a:solidFill>
                <a:latin typeface="Calibri"/>
                <a:ea typeface="Calibri"/>
                <a:cs typeface="Calibri"/>
                <a:sym typeface="Calibri"/>
              </a:rPr>
              <a:t>- vysvětlit finanční výhodnost dohod nebo případných navržených postupů - úroky z prodlení, jednorázová pokuta 1.200,- Kč na uplatnění pohledávky, smluvní pokuty apod.</a:t>
            </a:r>
            <a:endParaRPr/>
          </a:p>
          <a:p>
            <a:pPr marL="228600" marR="0" lvl="0" indent="-228600" algn="l" rtl="0">
              <a:lnSpc>
                <a:spcPct val="90000"/>
              </a:lnSpc>
              <a:spcBef>
                <a:spcPts val="1000"/>
              </a:spcBef>
              <a:spcAft>
                <a:spcPts val="0"/>
              </a:spcAft>
              <a:buClr>
                <a:schemeClr val="dk1"/>
              </a:buClr>
              <a:buSzPts val="3600"/>
              <a:buFont typeface="Arial"/>
              <a:buChar char="•"/>
            </a:pPr>
            <a:r>
              <a:rPr lang="cs-CZ" sz="3600" b="0" i="0" u="none" strike="noStrike" cap="none">
                <a:solidFill>
                  <a:schemeClr val="dk1"/>
                </a:solidFill>
                <a:latin typeface="Calibri"/>
                <a:ea typeface="Calibri"/>
                <a:cs typeface="Calibri"/>
                <a:sym typeface="Calibri"/>
              </a:rPr>
              <a:t>- motivovat, vyvolat pozitivní představy do budoucna</a:t>
            </a:r>
            <a:endParaRPr/>
          </a:p>
          <a:p>
            <a:pPr marL="228600" marR="0" lvl="0" indent="-228600" algn="l" rtl="0">
              <a:lnSpc>
                <a:spcPct val="90000"/>
              </a:lnSpc>
              <a:spcBef>
                <a:spcPts val="1000"/>
              </a:spcBef>
              <a:spcAft>
                <a:spcPts val="0"/>
              </a:spcAft>
              <a:buClr>
                <a:schemeClr val="dk1"/>
              </a:buClr>
              <a:buSzPts val="3600"/>
              <a:buFont typeface="Arial"/>
              <a:buChar char="•"/>
            </a:pPr>
            <a:r>
              <a:rPr lang="cs-CZ" sz="3600" b="0" i="0" u="none" strike="noStrike" cap="none">
                <a:solidFill>
                  <a:schemeClr val="dk1"/>
                </a:solidFill>
                <a:latin typeface="Calibri"/>
                <a:ea typeface="Calibri"/>
                <a:cs typeface="Calibri"/>
                <a:sym typeface="Calibri"/>
              </a:rPr>
              <a:t>- sledovat, zda se jeho situace zlepšuje či zhoršuje </a:t>
            </a:r>
            <a:endParaRPr/>
          </a:p>
          <a:p>
            <a:pPr marL="0" marR="0" lvl="0" indent="0" algn="l" rtl="0">
              <a:lnSpc>
                <a:spcPct val="90000"/>
              </a:lnSpc>
              <a:spcBef>
                <a:spcPts val="1000"/>
              </a:spcBef>
              <a:spcAft>
                <a:spcPts val="0"/>
              </a:spcAft>
              <a:buClr>
                <a:schemeClr val="dk1"/>
              </a:buClr>
              <a:buFont typeface="Arial"/>
              <a:buNone/>
            </a:pPr>
            <a:br>
              <a:rPr lang="cs-CZ" sz="2800" b="0" i="0" u="none" strike="noStrike" cap="none">
                <a:solidFill>
                  <a:schemeClr val="dk1"/>
                </a:solidFill>
                <a:latin typeface="Calibri"/>
                <a:ea typeface="Calibri"/>
                <a:cs typeface="Calibri"/>
                <a:sym typeface="Calibri"/>
              </a:rPr>
            </a:br>
            <a:endParaRPr sz="2800" b="0" i="0" u="none" strike="noStrike" cap="none">
              <a:solidFill>
                <a:schemeClr val="dk1"/>
              </a:solidFill>
              <a:latin typeface="Calibri"/>
              <a:ea typeface="Calibri"/>
              <a:cs typeface="Calibri"/>
              <a:sym typeface="Calibri"/>
            </a:endParaRPr>
          </a:p>
        </p:txBody>
      </p:sp>
    </p:spTree>
  </p:cSld>
  <p:clrMapOvr>
    <a:masterClrMapping/>
  </p:clrMapOvr>
  <p:transition spd="slow">
    <p:fade thruBlk="1"/>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pic>
        <p:nvPicPr>
          <p:cNvPr id="375" name="Google Shape;375;p64"/>
          <p:cNvPicPr preferRelativeResize="0">
            <a:picLocks noGrp="1"/>
          </p:cNvPicPr>
          <p:nvPr>
            <p:ph type="body" idx="1"/>
          </p:nvPr>
        </p:nvPicPr>
        <p:blipFill rotWithShape="1">
          <a:blip r:embed="rId3">
            <a:alphaModFix/>
          </a:blip>
          <a:srcRect/>
          <a:stretch/>
        </p:blipFill>
        <p:spPr>
          <a:xfrm>
            <a:off x="0" y="0"/>
            <a:ext cx="12192000" cy="6857999"/>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p65"/>
          <p:cNvSpPr txBox="1">
            <a:spLocks noGrp="1"/>
          </p:cNvSpPr>
          <p:nvPr>
            <p:ph type="body" idx="1"/>
          </p:nvPr>
        </p:nvSpPr>
        <p:spPr>
          <a:xfrm>
            <a:off x="0" y="0"/>
            <a:ext cx="12192000" cy="6858000"/>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chemeClr val="dk1"/>
              </a:buClr>
              <a:buSzPts val="3600"/>
              <a:buFont typeface="Arial"/>
              <a:buChar char="•"/>
            </a:pPr>
            <a:r>
              <a:rPr lang="cs-CZ" sz="3600" b="1" i="0" u="none" strike="noStrike" cap="none">
                <a:solidFill>
                  <a:schemeClr val="dk1"/>
                </a:solidFill>
                <a:latin typeface="Calibri"/>
                <a:ea typeface="Calibri"/>
                <a:cs typeface="Calibri"/>
                <a:sym typeface="Calibri"/>
              </a:rPr>
              <a:t>Možnosti: Příznivé</a:t>
            </a:r>
            <a:endParaRPr sz="3600" b="0" i="0" u="none" strike="noStrike" cap="none">
              <a:solidFill>
                <a:schemeClr val="dk1"/>
              </a:solidFill>
              <a:latin typeface="Calibri"/>
              <a:ea typeface="Calibri"/>
              <a:cs typeface="Calibri"/>
              <a:sym typeface="Calibri"/>
            </a:endParaRPr>
          </a:p>
          <a:p>
            <a:pPr marL="228600" marR="0" lvl="0" indent="-228600" algn="l" rtl="0">
              <a:lnSpc>
                <a:spcPct val="90000"/>
              </a:lnSpc>
              <a:spcBef>
                <a:spcPts val="1000"/>
              </a:spcBef>
              <a:spcAft>
                <a:spcPts val="0"/>
              </a:spcAft>
              <a:buClr>
                <a:schemeClr val="dk1"/>
              </a:buClr>
              <a:buSzPts val="3600"/>
              <a:buFont typeface="Arial"/>
              <a:buChar char="•"/>
            </a:pPr>
            <a:r>
              <a:rPr lang="cs-CZ" sz="3600" b="1" i="0" u="none" strike="noStrike" cap="none">
                <a:solidFill>
                  <a:schemeClr val="dk1"/>
                </a:solidFill>
                <a:latin typeface="Calibri"/>
                <a:ea typeface="Calibri"/>
                <a:cs typeface="Calibri"/>
                <a:sym typeface="Calibri"/>
              </a:rPr>
              <a:t>Ochota: Nedostatečná</a:t>
            </a:r>
            <a:endParaRPr sz="3600" b="0" i="0" u="none" strike="noStrike" cap="none">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Font typeface="Arial"/>
              <a:buNone/>
            </a:pPr>
            <a:br>
              <a:rPr lang="cs-CZ" sz="3600" b="0" i="0" u="none" strike="noStrike" cap="none">
                <a:solidFill>
                  <a:schemeClr val="dk1"/>
                </a:solidFill>
                <a:latin typeface="Calibri"/>
                <a:ea typeface="Calibri"/>
                <a:cs typeface="Calibri"/>
                <a:sym typeface="Calibri"/>
              </a:rPr>
            </a:br>
            <a:r>
              <a:rPr lang="cs-CZ" sz="3600" b="1" i="0" u="none" strike="noStrike" cap="none">
                <a:solidFill>
                  <a:schemeClr val="dk1"/>
                </a:solidFill>
                <a:latin typeface="Calibri"/>
                <a:ea typeface="Calibri"/>
                <a:cs typeface="Calibri"/>
                <a:sym typeface="Calibri"/>
              </a:rPr>
              <a:t>Charakteristika:</a:t>
            </a:r>
            <a:endParaRPr sz="3600" b="0" i="0" u="none" strike="noStrike" cap="none">
              <a:solidFill>
                <a:schemeClr val="dk1"/>
              </a:solidFill>
              <a:latin typeface="Calibri"/>
              <a:ea typeface="Calibri"/>
              <a:cs typeface="Calibri"/>
              <a:sym typeface="Calibri"/>
            </a:endParaRPr>
          </a:p>
          <a:p>
            <a:pPr marL="228600" marR="0" lvl="0" indent="-228600" algn="l" rtl="0">
              <a:lnSpc>
                <a:spcPct val="90000"/>
              </a:lnSpc>
              <a:spcBef>
                <a:spcPts val="1000"/>
              </a:spcBef>
              <a:spcAft>
                <a:spcPts val="0"/>
              </a:spcAft>
              <a:buClr>
                <a:schemeClr val="dk1"/>
              </a:buClr>
              <a:buSzPts val="3600"/>
              <a:buFont typeface="Arial"/>
              <a:buChar char="•"/>
            </a:pPr>
            <a:r>
              <a:rPr lang="cs-CZ" sz="3600" b="0" i="0" u="none" strike="noStrike" cap="none">
                <a:solidFill>
                  <a:schemeClr val="dk1"/>
                </a:solidFill>
                <a:latin typeface="Calibri"/>
                <a:ea typeface="Calibri"/>
                <a:cs typeface="Calibri"/>
                <a:sym typeface="Calibri"/>
              </a:rPr>
              <a:t>- z nějakého důvodu odmítá platit (podvod, nátlak, zneužití informací apod.)</a:t>
            </a:r>
            <a:endParaRPr/>
          </a:p>
          <a:p>
            <a:pPr marL="228600" marR="0" lvl="0" indent="-228600" algn="l" rtl="0">
              <a:lnSpc>
                <a:spcPct val="90000"/>
              </a:lnSpc>
              <a:spcBef>
                <a:spcPts val="1000"/>
              </a:spcBef>
              <a:spcAft>
                <a:spcPts val="0"/>
              </a:spcAft>
              <a:buClr>
                <a:schemeClr val="dk1"/>
              </a:buClr>
              <a:buSzPts val="3600"/>
              <a:buFont typeface="Arial"/>
              <a:buChar char="•"/>
            </a:pPr>
            <a:r>
              <a:rPr lang="cs-CZ" sz="3600" b="0" i="0" u="none" strike="noStrike" cap="none">
                <a:solidFill>
                  <a:schemeClr val="dk1"/>
                </a:solidFill>
                <a:latin typeface="Calibri"/>
                <a:ea typeface="Calibri"/>
                <a:cs typeface="Calibri"/>
                <a:sym typeface="Calibri"/>
              </a:rPr>
              <a:t>- snaží se najít chyby ve smlouvách, dodávkách zboží nebo služeb</a:t>
            </a:r>
            <a:endParaRPr/>
          </a:p>
          <a:p>
            <a:pPr marL="228600" marR="0" lvl="0" indent="-228600" algn="l" rtl="0">
              <a:lnSpc>
                <a:spcPct val="90000"/>
              </a:lnSpc>
              <a:spcBef>
                <a:spcPts val="1000"/>
              </a:spcBef>
              <a:spcAft>
                <a:spcPts val="0"/>
              </a:spcAft>
              <a:buClr>
                <a:schemeClr val="dk1"/>
              </a:buClr>
              <a:buSzPts val="3600"/>
              <a:buFont typeface="Arial"/>
              <a:buChar char="•"/>
            </a:pPr>
            <a:r>
              <a:rPr lang="cs-CZ" sz="3600" b="0" i="0" u="none" strike="noStrike" cap="none">
                <a:solidFill>
                  <a:schemeClr val="dk1"/>
                </a:solidFill>
                <a:latin typeface="Calibri"/>
                <a:ea typeface="Calibri"/>
                <a:cs typeface="Calibri"/>
                <a:sym typeface="Calibri"/>
              </a:rPr>
              <a:t>- je na jednání připraven, má svoji verzi</a:t>
            </a:r>
            <a:endParaRPr/>
          </a:p>
          <a:p>
            <a:pPr marL="228600" marR="0" lvl="0" indent="-228600" algn="l" rtl="0">
              <a:lnSpc>
                <a:spcPct val="90000"/>
              </a:lnSpc>
              <a:spcBef>
                <a:spcPts val="1000"/>
              </a:spcBef>
              <a:spcAft>
                <a:spcPts val="0"/>
              </a:spcAft>
              <a:buClr>
                <a:schemeClr val="dk1"/>
              </a:buClr>
              <a:buSzPts val="3600"/>
              <a:buFont typeface="Arial"/>
              <a:buChar char="•"/>
            </a:pPr>
            <a:r>
              <a:rPr lang="cs-CZ" sz="3600" b="0" i="0" u="none" strike="noStrike" cap="none">
                <a:solidFill>
                  <a:schemeClr val="dk1"/>
                </a:solidFill>
                <a:latin typeface="Calibri"/>
                <a:ea typeface="Calibri"/>
                <a:cs typeface="Calibri"/>
                <a:sym typeface="Calibri"/>
              </a:rPr>
              <a:t>- je arogantní a sebejistý</a:t>
            </a:r>
            <a:endParaRPr/>
          </a:p>
          <a:p>
            <a:pPr marL="228600" marR="0" lvl="0" indent="-50800" algn="l" rtl="0">
              <a:lnSpc>
                <a:spcPct val="90000"/>
              </a:lnSpc>
              <a:spcBef>
                <a:spcPts val="1000"/>
              </a:spcBef>
              <a:spcAft>
                <a:spcPts val="0"/>
              </a:spcAft>
              <a:buClr>
                <a:schemeClr val="dk1"/>
              </a:buClr>
              <a:buSzPts val="2800"/>
              <a:buFont typeface="Arial"/>
              <a:buNone/>
            </a:pPr>
            <a:endParaRPr sz="2800" b="0" i="0" u="none" strike="noStrike" cap="none">
              <a:solidFill>
                <a:schemeClr val="dk1"/>
              </a:solidFill>
              <a:latin typeface="Calibri"/>
              <a:ea typeface="Calibri"/>
              <a:cs typeface="Calibri"/>
              <a:sym typeface="Calibri"/>
            </a:endParaRPr>
          </a:p>
        </p:txBody>
      </p:sp>
    </p:spTree>
  </p:cSld>
  <p:clrMapOvr>
    <a:masterClrMapping/>
  </p:clrMapOvr>
  <p:transition spd="slow">
    <p:fade thruBlk="1"/>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pic>
        <p:nvPicPr>
          <p:cNvPr id="165" name="Google Shape;165;p26"/>
          <p:cNvPicPr preferRelativeResize="0"/>
          <p:nvPr/>
        </p:nvPicPr>
        <p:blipFill rotWithShape="1">
          <a:blip r:embed="rId3">
            <a:alphaModFix/>
          </a:blip>
          <a:srcRect/>
          <a:stretch/>
        </p:blipFill>
        <p:spPr>
          <a:xfrm>
            <a:off x="603115" y="336505"/>
            <a:ext cx="10840508" cy="6103206"/>
          </a:xfrm>
          <a:prstGeom prst="rect">
            <a:avLst/>
          </a:prstGeom>
          <a:noFill/>
          <a:ln>
            <a:noFill/>
          </a:ln>
        </p:spPr>
      </p:pic>
    </p:spTree>
  </p:cSld>
  <p:clrMapOvr>
    <a:masterClrMapping/>
  </p:clrMapOvr>
  <p:transition spd="slow">
    <p:fade thruBlk="1"/>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Google Shape;385;p66"/>
          <p:cNvSpPr txBox="1">
            <a:spLocks noGrp="1"/>
          </p:cNvSpPr>
          <p:nvPr>
            <p:ph type="body" idx="1"/>
          </p:nvPr>
        </p:nvSpPr>
        <p:spPr>
          <a:xfrm>
            <a:off x="0" y="0"/>
            <a:ext cx="12192000" cy="68580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Font typeface="Arial"/>
              <a:buNone/>
            </a:pPr>
            <a:r>
              <a:rPr lang="cs-CZ" sz="3600" b="1" i="0" u="none" strike="noStrike" cap="none">
                <a:solidFill>
                  <a:schemeClr val="dk1"/>
                </a:solidFill>
                <a:latin typeface="Calibri"/>
                <a:ea typeface="Calibri"/>
                <a:cs typeface="Calibri"/>
                <a:sym typeface="Calibri"/>
              </a:rPr>
              <a:t>Strategie:</a:t>
            </a:r>
            <a:endParaRPr sz="3600" b="0" i="0" u="none" strike="noStrike" cap="none">
              <a:solidFill>
                <a:schemeClr val="dk1"/>
              </a:solidFill>
              <a:latin typeface="Calibri"/>
              <a:ea typeface="Calibri"/>
              <a:cs typeface="Calibri"/>
              <a:sym typeface="Calibri"/>
            </a:endParaRPr>
          </a:p>
          <a:p>
            <a:pPr marL="228600" marR="0" lvl="0" indent="-228600" algn="l" rtl="0">
              <a:lnSpc>
                <a:spcPct val="90000"/>
              </a:lnSpc>
              <a:spcBef>
                <a:spcPts val="1000"/>
              </a:spcBef>
              <a:spcAft>
                <a:spcPts val="0"/>
              </a:spcAft>
              <a:buClr>
                <a:schemeClr val="dk1"/>
              </a:buClr>
              <a:buSzPts val="3600"/>
              <a:buFont typeface="Arial"/>
              <a:buChar char="•"/>
            </a:pPr>
            <a:r>
              <a:rPr lang="cs-CZ" sz="3600" b="0" i="0" u="none" strike="noStrike" cap="none">
                <a:solidFill>
                  <a:schemeClr val="dk1"/>
                </a:solidFill>
                <a:latin typeface="Calibri"/>
                <a:ea typeface="Calibri"/>
                <a:cs typeface="Calibri"/>
                <a:sym typeface="Calibri"/>
              </a:rPr>
              <a:t>- být profesionál, nenechat se vyprovokovat</a:t>
            </a:r>
            <a:endParaRPr/>
          </a:p>
          <a:p>
            <a:pPr marL="228600" marR="0" lvl="0" indent="-228600" algn="l" rtl="0">
              <a:lnSpc>
                <a:spcPct val="90000"/>
              </a:lnSpc>
              <a:spcBef>
                <a:spcPts val="1000"/>
              </a:spcBef>
              <a:spcAft>
                <a:spcPts val="0"/>
              </a:spcAft>
              <a:buClr>
                <a:schemeClr val="dk1"/>
              </a:buClr>
              <a:buSzPts val="3600"/>
              <a:buFont typeface="Arial"/>
              <a:buChar char="•"/>
            </a:pPr>
            <a:r>
              <a:rPr lang="cs-CZ" sz="3600" b="0" i="0" u="none" strike="noStrike" cap="none">
                <a:solidFill>
                  <a:schemeClr val="dk1"/>
                </a:solidFill>
                <a:latin typeface="Calibri"/>
                <a:ea typeface="Calibri"/>
                <a:cs typeface="Calibri"/>
                <a:sym typeface="Calibri"/>
              </a:rPr>
              <a:t>- trpělivě vysvětlovat původ dluhu</a:t>
            </a:r>
            <a:endParaRPr/>
          </a:p>
          <a:p>
            <a:pPr marL="228600" marR="0" lvl="0" indent="-228600" algn="l" rtl="0">
              <a:lnSpc>
                <a:spcPct val="90000"/>
              </a:lnSpc>
              <a:spcBef>
                <a:spcPts val="1000"/>
              </a:spcBef>
              <a:spcAft>
                <a:spcPts val="0"/>
              </a:spcAft>
              <a:buClr>
                <a:schemeClr val="dk1"/>
              </a:buClr>
              <a:buSzPts val="3600"/>
              <a:buFont typeface="Arial"/>
              <a:buChar char="•"/>
            </a:pPr>
            <a:r>
              <a:rPr lang="cs-CZ" sz="3600" b="0" i="0" u="none" strike="noStrike" cap="none">
                <a:solidFill>
                  <a:schemeClr val="dk1"/>
                </a:solidFill>
                <a:latin typeface="Calibri"/>
                <a:ea typeface="Calibri"/>
                <a:cs typeface="Calibri"/>
                <a:sym typeface="Calibri"/>
              </a:rPr>
              <a:t>- někdy projevit empatii</a:t>
            </a:r>
            <a:endParaRPr/>
          </a:p>
          <a:p>
            <a:pPr marL="228600" marR="0" lvl="0" indent="-228600" algn="l" rtl="0">
              <a:lnSpc>
                <a:spcPct val="90000"/>
              </a:lnSpc>
              <a:spcBef>
                <a:spcPts val="1000"/>
              </a:spcBef>
              <a:spcAft>
                <a:spcPts val="0"/>
              </a:spcAft>
              <a:buClr>
                <a:schemeClr val="dk1"/>
              </a:buClr>
              <a:buSzPts val="3600"/>
              <a:buFont typeface="Arial"/>
              <a:buChar char="•"/>
            </a:pPr>
            <a:r>
              <a:rPr lang="cs-CZ" sz="3600" b="0" i="0" u="none" strike="noStrike" cap="none">
                <a:solidFill>
                  <a:schemeClr val="dk1"/>
                </a:solidFill>
                <a:latin typeface="Calibri"/>
                <a:ea typeface="Calibri"/>
                <a:cs typeface="Calibri"/>
                <a:sym typeface="Calibri"/>
              </a:rPr>
              <a:t>- vysvětlit, že vyřešení je v jeho zájmu (výhody)</a:t>
            </a:r>
            <a:endParaRPr/>
          </a:p>
          <a:p>
            <a:pPr marL="228600" marR="0" lvl="0" indent="-228600" algn="l" rtl="0">
              <a:lnSpc>
                <a:spcPct val="90000"/>
              </a:lnSpc>
              <a:spcBef>
                <a:spcPts val="1000"/>
              </a:spcBef>
              <a:spcAft>
                <a:spcPts val="0"/>
              </a:spcAft>
              <a:buClr>
                <a:schemeClr val="dk1"/>
              </a:buClr>
              <a:buSzPts val="3600"/>
              <a:buFont typeface="Arial"/>
              <a:buChar char="•"/>
            </a:pPr>
            <a:r>
              <a:rPr lang="cs-CZ" sz="3600" b="0" i="0" u="none" strike="noStrike" cap="none">
                <a:solidFill>
                  <a:schemeClr val="dk1"/>
                </a:solidFill>
                <a:latin typeface="Calibri"/>
                <a:ea typeface="Calibri"/>
                <a:cs typeface="Calibri"/>
                <a:sym typeface="Calibri"/>
              </a:rPr>
              <a:t>- vysvětlit finanční výhodnost uhrazení - úroky z prodlení, jednorázová pokuta 1.200,- Kč na uplatnění pohledávky, smluvní pokuty, soudní řízení apod.</a:t>
            </a:r>
            <a:endParaRPr/>
          </a:p>
          <a:p>
            <a:pPr marL="228600" marR="0" lvl="0" indent="-228600" algn="l" rtl="0">
              <a:lnSpc>
                <a:spcPct val="90000"/>
              </a:lnSpc>
              <a:spcBef>
                <a:spcPts val="1000"/>
              </a:spcBef>
              <a:spcAft>
                <a:spcPts val="0"/>
              </a:spcAft>
              <a:buClr>
                <a:schemeClr val="dk1"/>
              </a:buClr>
              <a:buSzPts val="3600"/>
              <a:buFont typeface="Arial"/>
              <a:buChar char="•"/>
            </a:pPr>
            <a:r>
              <a:rPr lang="cs-CZ" sz="3600" b="0" i="0" u="none" strike="noStrike" cap="none">
                <a:solidFill>
                  <a:schemeClr val="dk1"/>
                </a:solidFill>
                <a:latin typeface="Calibri"/>
                <a:ea typeface="Calibri"/>
                <a:cs typeface="Calibri"/>
                <a:sym typeface="Calibri"/>
              </a:rPr>
              <a:t>- v případě stálého arogantního vystupování a neochoty k jednání mu sdělte, že vám nezbývá jiná možnost, než předat celou záležitost právníkům a znovu mu vysvětlete, jaké to bude mít následky do budoucna - spolupráce a finanční náklady</a:t>
            </a:r>
            <a:endParaRPr/>
          </a:p>
        </p:txBody>
      </p:sp>
    </p:spTree>
  </p:cSld>
  <p:clrMapOvr>
    <a:masterClrMapping/>
  </p:clrMapOvr>
  <p:transition spd="slow">
    <p:fade thruBlk="1"/>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67"/>
          <p:cNvSpPr txBox="1">
            <a:spLocks noGrp="1"/>
          </p:cNvSpPr>
          <p:nvPr>
            <p:ph type="body" idx="1"/>
          </p:nvPr>
        </p:nvSpPr>
        <p:spPr>
          <a:xfrm>
            <a:off x="0" y="0"/>
            <a:ext cx="12192000" cy="6858000"/>
          </a:xfrm>
          <a:prstGeom prst="rect">
            <a:avLst/>
          </a:prstGeom>
          <a:noFill/>
          <a:ln>
            <a:noFill/>
          </a:ln>
        </p:spPr>
        <p:txBody>
          <a:bodyPr spcFirstLastPara="1" wrap="square" lIns="91425" tIns="45700" rIns="91425" bIns="45700" anchor="t" anchorCtr="0">
            <a:noAutofit/>
          </a:bodyPr>
          <a:lstStyle/>
          <a:p>
            <a:pPr marL="228600" marR="0" lvl="0" indent="-228600" algn="l" rtl="0">
              <a:lnSpc>
                <a:spcPct val="70000"/>
              </a:lnSpc>
              <a:spcBef>
                <a:spcPts val="0"/>
              </a:spcBef>
              <a:spcAft>
                <a:spcPts val="0"/>
              </a:spcAft>
              <a:buClr>
                <a:schemeClr val="dk1"/>
              </a:buClr>
              <a:buSzPts val="3850"/>
              <a:buFont typeface="Arial"/>
              <a:buChar char="•"/>
            </a:pPr>
            <a:r>
              <a:rPr lang="cs-CZ" sz="3850" b="1" i="0" u="none" strike="noStrike" cap="none" dirty="0">
                <a:solidFill>
                  <a:schemeClr val="dk1"/>
                </a:solidFill>
                <a:latin typeface="Calibri"/>
                <a:ea typeface="Calibri"/>
                <a:cs typeface="Calibri"/>
                <a:sym typeface="Calibri"/>
              </a:rPr>
              <a:t>Telefonická připomínka </a:t>
            </a:r>
            <a:r>
              <a:rPr lang="cs-CZ" sz="3850" b="0" i="0" u="none" strike="noStrike" cap="none" dirty="0">
                <a:solidFill>
                  <a:schemeClr val="dk1"/>
                </a:solidFill>
                <a:latin typeface="Calibri"/>
                <a:ea typeface="Calibri"/>
                <a:cs typeface="Calibri"/>
                <a:sym typeface="Calibri"/>
              </a:rPr>
              <a:t>– proč?</a:t>
            </a:r>
            <a:endParaRPr dirty="0"/>
          </a:p>
          <a:p>
            <a:pPr marL="228600" marR="0" lvl="0" indent="-228600" algn="l" rtl="0">
              <a:lnSpc>
                <a:spcPct val="70000"/>
              </a:lnSpc>
              <a:spcBef>
                <a:spcPts val="1000"/>
              </a:spcBef>
              <a:spcAft>
                <a:spcPts val="0"/>
              </a:spcAft>
              <a:buClr>
                <a:schemeClr val="dk1"/>
              </a:buClr>
              <a:buSzPts val="3850"/>
              <a:buFont typeface="Arial"/>
              <a:buChar char="•"/>
            </a:pPr>
            <a:r>
              <a:rPr lang="cs-CZ" sz="3850" b="0" i="0" u="none" strike="noStrike" cap="none" dirty="0">
                <a:solidFill>
                  <a:schemeClr val="dk1"/>
                </a:solidFill>
                <a:latin typeface="Calibri"/>
                <a:ea typeface="Calibri"/>
                <a:cs typeface="Calibri"/>
                <a:sym typeface="Calibri"/>
              </a:rPr>
              <a:t>Struktura řešení pohledávek po telefonu</a:t>
            </a:r>
            <a:endParaRPr dirty="0"/>
          </a:p>
          <a:p>
            <a:pPr marL="0" marR="0" lvl="0" indent="0" algn="l" rtl="0">
              <a:lnSpc>
                <a:spcPct val="70000"/>
              </a:lnSpc>
              <a:spcBef>
                <a:spcPts val="1000"/>
              </a:spcBef>
              <a:spcAft>
                <a:spcPts val="0"/>
              </a:spcAft>
              <a:buClr>
                <a:schemeClr val="dk1"/>
              </a:buClr>
              <a:buFont typeface="Arial"/>
              <a:buNone/>
            </a:pPr>
            <a:r>
              <a:rPr lang="cs-CZ" sz="3850" b="0" i="0" u="none" strike="noStrike" cap="none" dirty="0">
                <a:solidFill>
                  <a:schemeClr val="dk1"/>
                </a:solidFill>
                <a:latin typeface="Calibri"/>
                <a:ea typeface="Calibri"/>
                <a:cs typeface="Calibri"/>
                <a:sym typeface="Calibri"/>
              </a:rPr>
              <a:t>1. Výše dluhu</a:t>
            </a:r>
            <a:endParaRPr dirty="0"/>
          </a:p>
          <a:p>
            <a:pPr marL="0" marR="0" lvl="0" indent="0" algn="l" rtl="0">
              <a:lnSpc>
                <a:spcPct val="70000"/>
              </a:lnSpc>
              <a:spcBef>
                <a:spcPts val="1000"/>
              </a:spcBef>
              <a:spcAft>
                <a:spcPts val="0"/>
              </a:spcAft>
              <a:buClr>
                <a:schemeClr val="dk1"/>
              </a:buClr>
              <a:buFont typeface="Arial"/>
              <a:buNone/>
            </a:pPr>
            <a:r>
              <a:rPr lang="cs-CZ" sz="3850" b="0" i="0" u="none" strike="noStrike" cap="none" dirty="0">
                <a:solidFill>
                  <a:schemeClr val="dk1"/>
                </a:solidFill>
                <a:latin typeface="Calibri"/>
                <a:ea typeface="Calibri"/>
                <a:cs typeface="Calibri"/>
                <a:sym typeface="Calibri"/>
              </a:rPr>
              <a:t>2. Dosavadní aktivita</a:t>
            </a:r>
            <a:endParaRPr dirty="0"/>
          </a:p>
          <a:p>
            <a:pPr marL="0" marR="0" lvl="0" indent="0" algn="l" rtl="0">
              <a:lnSpc>
                <a:spcPct val="70000"/>
              </a:lnSpc>
              <a:spcBef>
                <a:spcPts val="1000"/>
              </a:spcBef>
              <a:spcAft>
                <a:spcPts val="0"/>
              </a:spcAft>
              <a:buClr>
                <a:schemeClr val="dk1"/>
              </a:buClr>
              <a:buFont typeface="Arial"/>
              <a:buNone/>
            </a:pPr>
            <a:r>
              <a:rPr lang="cs-CZ" sz="3850" b="0" i="0" u="none" strike="noStrike" cap="none" dirty="0">
                <a:solidFill>
                  <a:schemeClr val="dk1"/>
                </a:solidFill>
                <a:latin typeface="Calibri"/>
                <a:ea typeface="Calibri"/>
                <a:cs typeface="Calibri"/>
                <a:sym typeface="Calibri"/>
              </a:rPr>
              <a:t>3. Ano zaplatím!</a:t>
            </a:r>
            <a:endParaRPr dirty="0"/>
          </a:p>
          <a:p>
            <a:pPr marL="0" marR="0" lvl="0" indent="0" algn="l" rtl="0">
              <a:lnSpc>
                <a:spcPct val="70000"/>
              </a:lnSpc>
              <a:spcBef>
                <a:spcPts val="1000"/>
              </a:spcBef>
              <a:spcAft>
                <a:spcPts val="0"/>
              </a:spcAft>
              <a:buClr>
                <a:schemeClr val="dk1"/>
              </a:buClr>
              <a:buFont typeface="Arial"/>
              <a:buNone/>
            </a:pPr>
            <a:r>
              <a:rPr lang="cs-CZ" sz="3850" b="0" i="0" u="none" strike="noStrike" cap="none" dirty="0">
                <a:solidFill>
                  <a:schemeClr val="dk1"/>
                </a:solidFill>
                <a:latin typeface="Calibri"/>
                <a:ea typeface="Calibri"/>
                <a:cs typeface="Calibri"/>
                <a:sym typeface="Calibri"/>
              </a:rPr>
              <a:t>4. Zaplať hned</a:t>
            </a:r>
            <a:endParaRPr dirty="0"/>
          </a:p>
          <a:p>
            <a:pPr marL="0" marR="0" lvl="0" indent="0" algn="l" rtl="0">
              <a:lnSpc>
                <a:spcPct val="70000"/>
              </a:lnSpc>
              <a:spcBef>
                <a:spcPts val="1000"/>
              </a:spcBef>
              <a:spcAft>
                <a:spcPts val="0"/>
              </a:spcAft>
              <a:buClr>
                <a:schemeClr val="dk1"/>
              </a:buClr>
              <a:buFont typeface="Arial"/>
              <a:buNone/>
            </a:pPr>
            <a:r>
              <a:rPr lang="cs-CZ" sz="3850" b="0" i="0" u="none" strike="noStrike" cap="none" dirty="0">
                <a:solidFill>
                  <a:schemeClr val="dk1"/>
                </a:solidFill>
                <a:latin typeface="Calibri"/>
                <a:ea typeface="Calibri"/>
                <a:cs typeface="Calibri"/>
                <a:sym typeface="Calibri"/>
              </a:rPr>
              <a:t>5. Zaplať co nejvíce</a:t>
            </a:r>
            <a:endParaRPr dirty="0"/>
          </a:p>
          <a:p>
            <a:pPr marL="0" marR="0" lvl="0" indent="0" algn="l" rtl="0">
              <a:lnSpc>
                <a:spcPct val="70000"/>
              </a:lnSpc>
              <a:spcBef>
                <a:spcPts val="1000"/>
              </a:spcBef>
              <a:spcAft>
                <a:spcPts val="0"/>
              </a:spcAft>
              <a:buClr>
                <a:schemeClr val="dk1"/>
              </a:buClr>
              <a:buFont typeface="Arial"/>
              <a:buNone/>
            </a:pPr>
            <a:r>
              <a:rPr lang="cs-CZ" sz="3850" b="0" i="0" u="none" strike="noStrike" cap="none" dirty="0">
                <a:solidFill>
                  <a:schemeClr val="dk1"/>
                </a:solidFill>
                <a:latin typeface="Calibri"/>
                <a:ea typeface="Calibri"/>
                <a:cs typeface="Calibri"/>
                <a:sym typeface="Calibri"/>
              </a:rPr>
              <a:t>6. Potvrzení</a:t>
            </a:r>
            <a:endParaRPr dirty="0"/>
          </a:p>
          <a:p>
            <a:pPr marL="0" marR="0" lvl="0" indent="0" algn="l" rtl="0">
              <a:lnSpc>
                <a:spcPct val="70000"/>
              </a:lnSpc>
              <a:spcBef>
                <a:spcPts val="1000"/>
              </a:spcBef>
              <a:spcAft>
                <a:spcPts val="0"/>
              </a:spcAft>
              <a:buClr>
                <a:schemeClr val="dk1"/>
              </a:buClr>
              <a:buFont typeface="Arial"/>
              <a:buNone/>
            </a:pPr>
            <a:r>
              <a:rPr lang="cs-CZ" sz="3850" b="0" i="0" u="none" strike="noStrike" cap="none" dirty="0">
                <a:solidFill>
                  <a:schemeClr val="dk1"/>
                </a:solidFill>
                <a:latin typeface="Calibri"/>
                <a:ea typeface="Calibri"/>
                <a:cs typeface="Calibri"/>
                <a:sym typeface="Calibri"/>
              </a:rPr>
              <a:t>7. Upozornění</a:t>
            </a:r>
            <a:endParaRPr dirty="0"/>
          </a:p>
          <a:p>
            <a:pPr marL="0" marR="0" lvl="0" indent="0" algn="l" rtl="0">
              <a:lnSpc>
                <a:spcPct val="70000"/>
              </a:lnSpc>
              <a:spcBef>
                <a:spcPts val="1000"/>
              </a:spcBef>
              <a:spcAft>
                <a:spcPts val="0"/>
              </a:spcAft>
              <a:buClr>
                <a:schemeClr val="dk1"/>
              </a:buClr>
              <a:buFont typeface="Arial"/>
              <a:buNone/>
            </a:pPr>
            <a:r>
              <a:rPr lang="cs-CZ" sz="3850" b="0" i="0" u="none" strike="noStrike" cap="none" dirty="0">
                <a:solidFill>
                  <a:schemeClr val="dk1"/>
                </a:solidFill>
                <a:latin typeface="Calibri"/>
                <a:ea typeface="Calibri"/>
                <a:cs typeface="Calibri"/>
                <a:sym typeface="Calibri"/>
              </a:rPr>
              <a:t>8. Shrnutí</a:t>
            </a:r>
            <a:endParaRPr dirty="0"/>
          </a:p>
          <a:p>
            <a:pPr marL="0" marR="0" lvl="0" indent="0" algn="l" rtl="0">
              <a:lnSpc>
                <a:spcPct val="70000"/>
              </a:lnSpc>
              <a:spcBef>
                <a:spcPts val="1000"/>
              </a:spcBef>
              <a:spcAft>
                <a:spcPts val="0"/>
              </a:spcAft>
              <a:buClr>
                <a:schemeClr val="dk1"/>
              </a:buClr>
              <a:buFont typeface="Arial"/>
              <a:buNone/>
            </a:pPr>
            <a:r>
              <a:rPr lang="cs-CZ" sz="3850" b="0" i="0" u="none" strike="noStrike" cap="none" dirty="0">
                <a:solidFill>
                  <a:schemeClr val="dk1"/>
                </a:solidFill>
                <a:latin typeface="Calibri"/>
                <a:ea typeface="Calibri"/>
                <a:cs typeface="Calibri"/>
                <a:sym typeface="Calibri"/>
              </a:rPr>
              <a:t>9. Závěr</a:t>
            </a:r>
            <a:endParaRPr dirty="0"/>
          </a:p>
          <a:p>
            <a:pPr marL="228600" marR="0" lvl="0" indent="-228600" algn="l" rtl="0">
              <a:lnSpc>
                <a:spcPct val="70000"/>
              </a:lnSpc>
              <a:spcBef>
                <a:spcPts val="1000"/>
              </a:spcBef>
              <a:spcAft>
                <a:spcPts val="0"/>
              </a:spcAft>
              <a:buClr>
                <a:schemeClr val="dk1"/>
              </a:buClr>
              <a:buSzPts val="3850"/>
              <a:buFont typeface="Arial"/>
              <a:buChar char="•"/>
            </a:pPr>
            <a:r>
              <a:rPr lang="cs-CZ" sz="3850" b="0" i="0" u="none" strike="noStrike" cap="none" dirty="0">
                <a:solidFill>
                  <a:schemeClr val="dk1"/>
                </a:solidFill>
                <a:latin typeface="Calibri"/>
                <a:ea typeface="Calibri"/>
                <a:cs typeface="Calibri"/>
                <a:sym typeface="Calibri"/>
              </a:rPr>
              <a:t>Nezapomeňte vše pečlivě zaznamenat do dokumentace</a:t>
            </a:r>
            <a:endParaRPr dirty="0"/>
          </a:p>
          <a:p>
            <a:pPr marL="0" marR="0" lvl="0" indent="0" algn="l" rtl="0">
              <a:lnSpc>
                <a:spcPct val="70000"/>
              </a:lnSpc>
              <a:spcBef>
                <a:spcPts val="1000"/>
              </a:spcBef>
              <a:spcAft>
                <a:spcPts val="0"/>
              </a:spcAft>
              <a:buClr>
                <a:schemeClr val="dk1"/>
              </a:buClr>
              <a:buFont typeface="Arial"/>
              <a:buNone/>
            </a:pPr>
            <a:endParaRPr sz="1540" b="0" i="0" u="none" strike="noStrike" cap="none" dirty="0">
              <a:solidFill>
                <a:schemeClr val="dk1"/>
              </a:solidFill>
              <a:latin typeface="Calibri"/>
              <a:ea typeface="Calibri"/>
              <a:cs typeface="Calibri"/>
              <a:sym typeface="Calibri"/>
            </a:endParaRPr>
          </a:p>
          <a:p>
            <a:pPr marL="0" marR="0" lvl="0" indent="0" algn="l" rtl="0">
              <a:lnSpc>
                <a:spcPct val="70000"/>
              </a:lnSpc>
              <a:spcBef>
                <a:spcPts val="1000"/>
              </a:spcBef>
              <a:spcAft>
                <a:spcPts val="0"/>
              </a:spcAft>
              <a:buClr>
                <a:schemeClr val="dk1"/>
              </a:buClr>
              <a:buFont typeface="Arial"/>
              <a:buNone/>
            </a:pPr>
            <a:endParaRPr sz="1540" b="0" i="0" u="none" strike="noStrike" cap="none" dirty="0">
              <a:solidFill>
                <a:schemeClr val="dk1"/>
              </a:solidFill>
              <a:latin typeface="Calibri"/>
              <a:ea typeface="Calibri"/>
              <a:cs typeface="Calibri"/>
              <a:sym typeface="Calibri"/>
            </a:endParaRPr>
          </a:p>
        </p:txBody>
      </p:sp>
      <p:pic>
        <p:nvPicPr>
          <p:cNvPr id="391" name="Google Shape;391;p67"/>
          <p:cNvPicPr preferRelativeResize="0"/>
          <p:nvPr/>
        </p:nvPicPr>
        <p:blipFill rotWithShape="1">
          <a:blip r:embed="rId3">
            <a:alphaModFix/>
          </a:blip>
          <a:srcRect/>
          <a:stretch/>
        </p:blipFill>
        <p:spPr>
          <a:xfrm>
            <a:off x="4846064" y="1212912"/>
            <a:ext cx="2956816" cy="443217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flip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Google Shape;396;p6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Font typeface="Calibri"/>
              <a:buNone/>
            </a:pPr>
            <a:r>
              <a:rPr lang="cs-CZ" sz="4400" b="0" i="0" u="none" strike="noStrike" cap="none">
                <a:solidFill>
                  <a:schemeClr val="dk1"/>
                </a:solidFill>
                <a:latin typeface="Calibri"/>
                <a:ea typeface="Calibri"/>
                <a:cs typeface="Calibri"/>
                <a:sym typeface="Calibri"/>
              </a:rPr>
              <a:t>Telefonické vymáhání</a:t>
            </a:r>
            <a:endParaRPr/>
          </a:p>
        </p:txBody>
      </p:sp>
      <p:pic>
        <p:nvPicPr>
          <p:cNvPr id="397" name="Google Shape;397;p68"/>
          <p:cNvPicPr preferRelativeResize="0">
            <a:picLocks noGrp="1"/>
          </p:cNvPicPr>
          <p:nvPr>
            <p:ph type="body" idx="1"/>
          </p:nvPr>
        </p:nvPicPr>
        <p:blipFill rotWithShape="1">
          <a:blip r:embed="rId3">
            <a:alphaModFix/>
          </a:blip>
          <a:srcRect/>
          <a:stretch/>
        </p:blipFill>
        <p:spPr>
          <a:xfrm>
            <a:off x="0" y="1328738"/>
            <a:ext cx="12191999" cy="7018302"/>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flip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Google Shape;402;p6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Font typeface="Calibri"/>
              <a:buNone/>
            </a:pPr>
            <a:r>
              <a:rPr lang="cs-CZ" sz="4400" b="0" i="0" u="none" strike="noStrike" cap="none">
                <a:solidFill>
                  <a:schemeClr val="dk1"/>
                </a:solidFill>
                <a:latin typeface="Calibri"/>
                <a:ea typeface="Calibri"/>
                <a:cs typeface="Calibri"/>
                <a:sym typeface="Calibri"/>
              </a:rPr>
              <a:t>Co asi nejvíce uslyšíte?</a:t>
            </a:r>
            <a:endParaRPr/>
          </a:p>
        </p:txBody>
      </p:sp>
      <p:sp>
        <p:nvSpPr>
          <p:cNvPr id="403" name="Google Shape;403;p6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chemeClr val="dk1"/>
              </a:buClr>
              <a:buSzPts val="2800"/>
              <a:buFont typeface="Arial"/>
              <a:buChar char="•"/>
            </a:pPr>
            <a:r>
              <a:rPr lang="cs-CZ" sz="2800" b="0" i="0" u="none" strike="noStrike" cap="none">
                <a:solidFill>
                  <a:schemeClr val="dk1"/>
                </a:solidFill>
                <a:latin typeface="Calibri"/>
                <a:ea typeface="Calibri"/>
                <a:cs typeface="Calibri"/>
                <a:sym typeface="Calibri"/>
              </a:rPr>
              <a:t>„Upomínku jsem vůbec nedostal, pošlete mi ji“ </a:t>
            </a:r>
            <a:endParaRPr/>
          </a:p>
          <a:p>
            <a:pPr marL="228600" marR="0" lvl="0" indent="-228600" algn="l" rtl="0">
              <a:lnSpc>
                <a:spcPct val="90000"/>
              </a:lnSpc>
              <a:spcBef>
                <a:spcPts val="1000"/>
              </a:spcBef>
              <a:spcAft>
                <a:spcPts val="0"/>
              </a:spcAft>
              <a:buClr>
                <a:schemeClr val="dk1"/>
              </a:buClr>
              <a:buSzPts val="2800"/>
              <a:buFont typeface="Arial"/>
              <a:buChar char="•"/>
            </a:pPr>
            <a:r>
              <a:rPr lang="cs-CZ" sz="2800" b="0" i="0" u="none" strike="noStrike" cap="none">
                <a:solidFill>
                  <a:schemeClr val="dk1"/>
                </a:solidFill>
                <a:latin typeface="Calibri"/>
                <a:ea typeface="Calibri"/>
                <a:cs typeface="Calibri"/>
                <a:sym typeface="Calibri"/>
              </a:rPr>
              <a:t>“My jsme nezaplatili? To není možné!?”</a:t>
            </a:r>
            <a:endParaRPr/>
          </a:p>
          <a:p>
            <a:pPr marL="228600" marR="0" lvl="0" indent="-228600" algn="l" rtl="0">
              <a:lnSpc>
                <a:spcPct val="90000"/>
              </a:lnSpc>
              <a:spcBef>
                <a:spcPts val="1000"/>
              </a:spcBef>
              <a:spcAft>
                <a:spcPts val="0"/>
              </a:spcAft>
              <a:buClr>
                <a:schemeClr val="dk1"/>
              </a:buClr>
              <a:buSzPts val="2800"/>
              <a:buFont typeface="Arial"/>
              <a:buChar char="•"/>
            </a:pPr>
            <a:r>
              <a:rPr lang="cs-CZ" sz="2800" b="0" i="0" u="none" strike="noStrike" cap="none">
                <a:solidFill>
                  <a:schemeClr val="dk1"/>
                </a:solidFill>
                <a:latin typeface="Calibri"/>
                <a:ea typeface="Calibri"/>
                <a:cs typeface="Calibri"/>
                <a:sym typeface="Calibri"/>
              </a:rPr>
              <a:t>„Chtěl jsem zaplatit, ale teď musím vyřešit existenční problémy“</a:t>
            </a:r>
            <a:endParaRPr/>
          </a:p>
          <a:p>
            <a:pPr marL="228600" marR="0" lvl="0" indent="-228600" algn="l" rtl="0">
              <a:lnSpc>
                <a:spcPct val="90000"/>
              </a:lnSpc>
              <a:spcBef>
                <a:spcPts val="1000"/>
              </a:spcBef>
              <a:spcAft>
                <a:spcPts val="0"/>
              </a:spcAft>
              <a:buClr>
                <a:schemeClr val="dk1"/>
              </a:buClr>
              <a:buSzPts val="2800"/>
              <a:buFont typeface="Arial"/>
              <a:buChar char="•"/>
            </a:pPr>
            <a:r>
              <a:rPr lang="cs-CZ" sz="2800" b="0" i="0" u="none" strike="noStrike" cap="none">
                <a:solidFill>
                  <a:schemeClr val="dk1"/>
                </a:solidFill>
                <a:latin typeface="Calibri"/>
                <a:ea typeface="Calibri"/>
                <a:cs typeface="Calibri"/>
                <a:sym typeface="Calibri"/>
              </a:rPr>
              <a:t>„Teď zrovna nemám, ale zaplatím hned, jak budu mít“</a:t>
            </a:r>
            <a:endParaRPr/>
          </a:p>
          <a:p>
            <a:pPr marL="228600" marR="0" lvl="0" indent="-228600" algn="l" rtl="0">
              <a:lnSpc>
                <a:spcPct val="90000"/>
              </a:lnSpc>
              <a:spcBef>
                <a:spcPts val="1000"/>
              </a:spcBef>
              <a:spcAft>
                <a:spcPts val="0"/>
              </a:spcAft>
              <a:buClr>
                <a:schemeClr val="dk1"/>
              </a:buClr>
              <a:buSzPts val="2800"/>
              <a:buFont typeface="Arial"/>
              <a:buChar char="•"/>
            </a:pPr>
            <a:r>
              <a:rPr lang="cs-CZ" sz="2800" b="0" i="0" u="none" strike="noStrike" cap="none">
                <a:solidFill>
                  <a:schemeClr val="dk1"/>
                </a:solidFill>
                <a:latin typeface="Calibri"/>
                <a:ea typeface="Calibri"/>
                <a:cs typeface="Calibri"/>
                <a:sym typeface="Calibri"/>
              </a:rPr>
              <a:t>„Mě také dluží peníze“</a:t>
            </a:r>
            <a:endParaRPr/>
          </a:p>
          <a:p>
            <a:pPr marL="228600" marR="0" lvl="0" indent="-228600" algn="l" rtl="0">
              <a:lnSpc>
                <a:spcPct val="90000"/>
              </a:lnSpc>
              <a:spcBef>
                <a:spcPts val="1000"/>
              </a:spcBef>
              <a:spcAft>
                <a:spcPts val="0"/>
              </a:spcAft>
              <a:buClr>
                <a:schemeClr val="dk1"/>
              </a:buClr>
              <a:buSzPts val="2800"/>
              <a:buFont typeface="Arial"/>
              <a:buChar char="•"/>
            </a:pPr>
            <a:r>
              <a:rPr lang="cs-CZ" sz="2800" b="0" i="0" u="none" strike="noStrike" cap="none">
                <a:solidFill>
                  <a:schemeClr val="dk1"/>
                </a:solidFill>
                <a:latin typeface="Calibri"/>
                <a:ea typeface="Calibri"/>
                <a:cs typeface="Calibri"/>
                <a:sym typeface="Calibri"/>
              </a:rPr>
              <a:t>„No jasně, že jsme nezaplatili, protože vy jste nedodrželi …”</a:t>
            </a:r>
            <a:endParaRPr/>
          </a:p>
          <a:p>
            <a:pPr marL="228600" marR="0" lvl="0" indent="-228600" algn="l" rtl="0">
              <a:lnSpc>
                <a:spcPct val="90000"/>
              </a:lnSpc>
              <a:spcBef>
                <a:spcPts val="1000"/>
              </a:spcBef>
              <a:spcAft>
                <a:spcPts val="0"/>
              </a:spcAft>
              <a:buClr>
                <a:schemeClr val="dk1"/>
              </a:buClr>
              <a:buSzPts val="2800"/>
              <a:buFont typeface="Arial"/>
              <a:buChar char="•"/>
            </a:pPr>
            <a:r>
              <a:rPr lang="cs-CZ" sz="2800" b="0" i="0" u="none" strike="noStrike" cap="none">
                <a:solidFill>
                  <a:schemeClr val="dk1"/>
                </a:solidFill>
                <a:latin typeface="Calibri"/>
                <a:ea typeface="Calibri"/>
                <a:cs typeface="Calibri"/>
                <a:sym typeface="Calibri"/>
              </a:rPr>
              <a:t>„Minulý týden jsem to zaplatil, udělejte si tam pořádek“</a:t>
            </a:r>
            <a:endParaRPr/>
          </a:p>
        </p:txBody>
      </p:sp>
    </p:spTree>
  </p:cSld>
  <p:clrMapOvr>
    <a:masterClrMapping/>
  </p:clrMapOvr>
  <mc:AlternateContent xmlns:mc="http://schemas.openxmlformats.org/markup-compatibility/2006" xmlns:p14="http://schemas.microsoft.com/office/powerpoint/2010/main">
    <mc:Choice Requires="p14">
      <p:transition spd="slow">
        <p14:flip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8" name="Google Shape;408;p7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Font typeface="Calibri"/>
              <a:buNone/>
            </a:pPr>
            <a:r>
              <a:rPr lang="cs-CZ" sz="4400" b="0" i="0" u="none" strike="noStrike" cap="none">
                <a:solidFill>
                  <a:schemeClr val="dk1"/>
                </a:solidFill>
                <a:latin typeface="Calibri"/>
                <a:ea typeface="Calibri"/>
                <a:cs typeface="Calibri"/>
                <a:sym typeface="Calibri"/>
              </a:rPr>
              <a:t>Osobní vymáhání</a:t>
            </a:r>
            <a:endParaRPr/>
          </a:p>
        </p:txBody>
      </p:sp>
      <p:pic>
        <p:nvPicPr>
          <p:cNvPr id="409" name="Google Shape;409;p70" descr="Výsledek obrázku pro baseball bat"/>
          <p:cNvPicPr preferRelativeResize="0"/>
          <p:nvPr/>
        </p:nvPicPr>
        <p:blipFill rotWithShape="1">
          <a:blip r:embed="rId3">
            <a:alphaModFix/>
          </a:blip>
          <a:srcRect/>
          <a:stretch/>
        </p:blipFill>
        <p:spPr>
          <a:xfrm>
            <a:off x="1097605" y="1502096"/>
            <a:ext cx="9996790" cy="499839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flip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pic>
        <p:nvPicPr>
          <p:cNvPr id="414" name="Google Shape;414;p71"/>
          <p:cNvPicPr preferRelativeResize="0"/>
          <p:nvPr/>
        </p:nvPicPr>
        <p:blipFill rotWithShape="1">
          <a:blip r:embed="rId3">
            <a:alphaModFix/>
          </a:blip>
          <a:srcRect/>
          <a:stretch/>
        </p:blipFill>
        <p:spPr>
          <a:xfrm>
            <a:off x="0" y="345075"/>
            <a:ext cx="12192000" cy="622416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flip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7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Font typeface="Calibri"/>
              <a:buNone/>
            </a:pPr>
            <a:r>
              <a:rPr lang="cs-CZ" sz="4400" b="0" i="0" u="none" strike="noStrike" cap="none">
                <a:solidFill>
                  <a:schemeClr val="dk1"/>
                </a:solidFill>
                <a:latin typeface="Calibri"/>
                <a:ea typeface="Calibri"/>
                <a:cs typeface="Calibri"/>
                <a:sym typeface="Calibri"/>
              </a:rPr>
              <a:t>Utvrzení dluhu</a:t>
            </a:r>
            <a:endParaRPr/>
          </a:p>
        </p:txBody>
      </p:sp>
      <p:sp>
        <p:nvSpPr>
          <p:cNvPr id="420" name="Google Shape;420;p72"/>
          <p:cNvSpPr txBox="1">
            <a:spLocks noGrp="1"/>
          </p:cNvSpPr>
          <p:nvPr>
            <p:ph type="body" idx="1"/>
          </p:nvPr>
        </p:nvSpPr>
        <p:spPr>
          <a:xfrm>
            <a:off x="0" y="1643051"/>
            <a:ext cx="11734801" cy="4321175"/>
          </a:xfrm>
          <a:prstGeom prst="rect">
            <a:avLst/>
          </a:prstGeom>
          <a:noFill/>
          <a:ln>
            <a:noFill/>
          </a:ln>
        </p:spPr>
        <p:txBody>
          <a:bodyPr spcFirstLastPara="1" wrap="square" lIns="91425" tIns="45700" rIns="91425" bIns="45700" anchor="t" anchorCtr="0">
            <a:noAutofit/>
          </a:bodyPr>
          <a:lstStyle/>
          <a:p>
            <a:pPr marL="228600" marR="0" lvl="0" indent="-228600" algn="l" rtl="0">
              <a:lnSpc>
                <a:spcPct val="70000"/>
              </a:lnSpc>
              <a:spcBef>
                <a:spcPts val="0"/>
              </a:spcBef>
              <a:spcAft>
                <a:spcPts val="0"/>
              </a:spcAft>
              <a:buClr>
                <a:schemeClr val="dk1"/>
              </a:buClr>
              <a:buFont typeface="Arial"/>
              <a:buNone/>
            </a:pPr>
            <a:endParaRPr sz="700" b="0" i="0" u="none" strike="noStrike" cap="none">
              <a:solidFill>
                <a:schemeClr val="dk1"/>
              </a:solidFill>
              <a:latin typeface="Calibri"/>
              <a:ea typeface="Calibri"/>
              <a:cs typeface="Calibri"/>
              <a:sym typeface="Calibri"/>
            </a:endParaRPr>
          </a:p>
          <a:p>
            <a:pPr marL="228600" marR="0" lvl="0" indent="-228600" algn="l" rtl="0">
              <a:lnSpc>
                <a:spcPct val="70000"/>
              </a:lnSpc>
              <a:spcBef>
                <a:spcPts val="1000"/>
              </a:spcBef>
              <a:spcAft>
                <a:spcPts val="0"/>
              </a:spcAft>
              <a:buClr>
                <a:schemeClr val="dk1"/>
              </a:buClr>
              <a:buSzPts val="3200"/>
              <a:buFont typeface="Arial"/>
              <a:buChar char="•"/>
            </a:pPr>
            <a:r>
              <a:rPr lang="cs-CZ" sz="3200" b="1" i="0" u="none" strike="noStrike" cap="none">
                <a:solidFill>
                  <a:schemeClr val="dk1"/>
                </a:solidFill>
                <a:latin typeface="Calibri"/>
                <a:ea typeface="Calibri"/>
                <a:cs typeface="Calibri"/>
                <a:sym typeface="Calibri"/>
              </a:rPr>
              <a:t>Uznání dluhu (§ 2054)</a:t>
            </a:r>
            <a:endParaRPr/>
          </a:p>
          <a:p>
            <a:pPr marL="228600" marR="0" lvl="0" indent="-25400" algn="l" rtl="0">
              <a:lnSpc>
                <a:spcPct val="70000"/>
              </a:lnSpc>
              <a:spcBef>
                <a:spcPts val="1000"/>
              </a:spcBef>
              <a:spcAft>
                <a:spcPts val="0"/>
              </a:spcAft>
              <a:buClr>
                <a:schemeClr val="dk1"/>
              </a:buClr>
              <a:buSzPts val="3200"/>
              <a:buFont typeface="Arial"/>
              <a:buNone/>
            </a:pPr>
            <a:endParaRPr sz="3200" b="1" i="0" u="none" strike="noStrike" cap="none">
              <a:solidFill>
                <a:schemeClr val="dk1"/>
              </a:solidFill>
              <a:latin typeface="Calibri"/>
              <a:ea typeface="Calibri"/>
              <a:cs typeface="Calibri"/>
              <a:sym typeface="Calibri"/>
            </a:endParaRPr>
          </a:p>
          <a:p>
            <a:pPr marL="228600" marR="0" lvl="0" indent="-228600" algn="l" rtl="0">
              <a:lnSpc>
                <a:spcPct val="70000"/>
              </a:lnSpc>
              <a:spcBef>
                <a:spcPts val="1000"/>
              </a:spcBef>
              <a:spcAft>
                <a:spcPts val="0"/>
              </a:spcAft>
              <a:buClr>
                <a:schemeClr val="dk1"/>
              </a:buClr>
              <a:buSzPts val="3200"/>
              <a:buFont typeface="Arial"/>
              <a:buChar char="•"/>
            </a:pPr>
            <a:r>
              <a:rPr lang="cs-CZ" sz="3200" b="0" i="0" u="none" strike="noStrike" cap="none">
                <a:solidFill>
                  <a:schemeClr val="dk1"/>
                </a:solidFill>
                <a:latin typeface="Calibri"/>
                <a:ea typeface="Calibri"/>
                <a:cs typeface="Calibri"/>
                <a:sym typeface="Calibri"/>
              </a:rPr>
              <a:t>Uzná-li někdo svůj dluh co do důvodu i výše prohlášením učiněným v písemné formě, má se za to, že dluh v rozsahu uznání v době uznání trvá.</a:t>
            </a:r>
            <a:endParaRPr/>
          </a:p>
          <a:p>
            <a:pPr marL="228600" marR="0" lvl="0" indent="-228600" algn="l" rtl="0">
              <a:lnSpc>
                <a:spcPct val="70000"/>
              </a:lnSpc>
              <a:spcBef>
                <a:spcPts val="1000"/>
              </a:spcBef>
              <a:spcAft>
                <a:spcPts val="0"/>
              </a:spcAft>
              <a:buClr>
                <a:schemeClr val="dk1"/>
              </a:buClr>
              <a:buSzPts val="3200"/>
              <a:buFont typeface="Arial"/>
              <a:buChar char="•"/>
            </a:pPr>
            <a:r>
              <a:rPr lang="cs-CZ" sz="3200" b="0" i="0" u="none" strike="noStrike" cap="none">
                <a:solidFill>
                  <a:schemeClr val="dk1"/>
                </a:solidFill>
                <a:latin typeface="Calibri"/>
                <a:ea typeface="Calibri"/>
                <a:cs typeface="Calibri"/>
                <a:sym typeface="Calibri"/>
              </a:rPr>
              <a:t>Placení úroků se považuje za uznání dluhu ohledně částky, z níž se úroky platí.</a:t>
            </a:r>
            <a:endParaRPr/>
          </a:p>
          <a:p>
            <a:pPr marL="228600" marR="0" lvl="0" indent="-228600" algn="l" rtl="0">
              <a:lnSpc>
                <a:spcPct val="70000"/>
              </a:lnSpc>
              <a:spcBef>
                <a:spcPts val="1000"/>
              </a:spcBef>
              <a:spcAft>
                <a:spcPts val="0"/>
              </a:spcAft>
              <a:buClr>
                <a:schemeClr val="dk1"/>
              </a:buClr>
              <a:buSzPts val="3200"/>
              <a:buFont typeface="Arial"/>
              <a:buChar char="•"/>
            </a:pPr>
            <a:r>
              <a:rPr lang="cs-CZ" sz="3200" b="0" i="0" u="none" strike="noStrike" cap="none">
                <a:solidFill>
                  <a:schemeClr val="dk1"/>
                </a:solidFill>
                <a:latin typeface="Calibri"/>
                <a:ea typeface="Calibri"/>
                <a:cs typeface="Calibri"/>
                <a:sym typeface="Calibri"/>
              </a:rPr>
              <a:t>Plní-li dlužník dluh zčásti, má částečné plnění účinky uznání zbytku dluhu, lze-li z okolností usoudit, že tímto plněním dlužník uznal i zbytek dluhu.</a:t>
            </a:r>
            <a:endParaRPr/>
          </a:p>
          <a:p>
            <a:pPr marL="228600" marR="0" lvl="0" indent="-228600" algn="l" rtl="0">
              <a:lnSpc>
                <a:spcPct val="70000"/>
              </a:lnSpc>
              <a:spcBef>
                <a:spcPts val="1000"/>
              </a:spcBef>
              <a:spcAft>
                <a:spcPts val="0"/>
              </a:spcAft>
              <a:buClr>
                <a:schemeClr val="dk1"/>
              </a:buClr>
              <a:buSzPts val="3200"/>
              <a:buFont typeface="Arial"/>
              <a:buChar char="•"/>
            </a:pPr>
            <a:r>
              <a:rPr lang="cs-CZ" sz="3200" b="0" i="0" u="none" strike="noStrike" cap="none">
                <a:solidFill>
                  <a:schemeClr val="dk1"/>
                </a:solidFill>
                <a:latin typeface="Calibri"/>
                <a:ea typeface="Calibri"/>
                <a:cs typeface="Calibri"/>
                <a:sym typeface="Calibri"/>
              </a:rPr>
              <a:t>Ustanovení odstavců 1 a 2 neplatí, je-li pohledávka věřitele již promlčena.</a:t>
            </a:r>
            <a:br>
              <a:rPr lang="cs-CZ" sz="3200" b="0" i="0" u="none" strike="noStrike" cap="none">
                <a:solidFill>
                  <a:schemeClr val="dk1"/>
                </a:solidFill>
                <a:latin typeface="Calibri"/>
                <a:ea typeface="Calibri"/>
                <a:cs typeface="Calibri"/>
                <a:sym typeface="Calibri"/>
              </a:rPr>
            </a:br>
            <a:endParaRPr sz="3200" b="0" i="0" u="none" strike="noStrike" cap="none">
              <a:solidFill>
                <a:schemeClr val="dk1"/>
              </a:solidFill>
              <a:latin typeface="Calibri"/>
              <a:ea typeface="Calibri"/>
              <a:cs typeface="Calibri"/>
              <a:sym typeface="Calibri"/>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Google Shape;425;p73"/>
          <p:cNvSpPr txBox="1">
            <a:spLocks noGrp="1"/>
          </p:cNvSpPr>
          <p:nvPr>
            <p:ph type="body" idx="1"/>
          </p:nvPr>
        </p:nvSpPr>
        <p:spPr>
          <a:xfrm>
            <a:off x="371476" y="0"/>
            <a:ext cx="11610974" cy="464185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Font typeface="Arial"/>
              <a:buNone/>
            </a:pPr>
            <a:endParaRPr sz="2000" b="0" i="0" u="none" strike="noStrike" cap="none" dirty="0">
              <a:solidFill>
                <a:schemeClr val="dk1"/>
              </a:solidFill>
              <a:latin typeface="Calibri"/>
              <a:ea typeface="Calibri"/>
              <a:cs typeface="Calibri"/>
              <a:sym typeface="Calibri"/>
            </a:endParaRPr>
          </a:p>
          <a:p>
            <a:pPr marL="228600" marR="0" lvl="0" indent="-228600" algn="l" rtl="0">
              <a:lnSpc>
                <a:spcPct val="90000"/>
              </a:lnSpc>
              <a:spcBef>
                <a:spcPts val="1000"/>
              </a:spcBef>
              <a:spcAft>
                <a:spcPts val="0"/>
              </a:spcAft>
              <a:buClr>
                <a:schemeClr val="dk1"/>
              </a:buClr>
              <a:buSzPts val="2800"/>
              <a:buFont typeface="Arial"/>
              <a:buChar char="•"/>
            </a:pPr>
            <a:r>
              <a:rPr lang="cs-CZ" sz="2800" b="0" i="0" u="none" strike="noStrike" cap="none" dirty="0">
                <a:solidFill>
                  <a:schemeClr val="dk1"/>
                </a:solidFill>
                <a:latin typeface="Calibri"/>
                <a:ea typeface="Calibri"/>
                <a:cs typeface="Calibri"/>
                <a:sym typeface="Calibri"/>
              </a:rPr>
              <a:t>Od 1.1.2016 došlo ke zrušení </a:t>
            </a:r>
            <a:r>
              <a:rPr lang="cs-CZ" sz="2800" b="1" i="0" u="none" strike="noStrike" cap="none" dirty="0">
                <a:solidFill>
                  <a:schemeClr val="dk1"/>
                </a:solidFill>
                <a:latin typeface="Calibri"/>
                <a:ea typeface="Calibri"/>
                <a:cs typeface="Calibri"/>
                <a:sym typeface="Calibri"/>
              </a:rPr>
              <a:t>poplatku z prodlení </a:t>
            </a:r>
            <a:r>
              <a:rPr lang="cs-CZ" sz="2800" b="0" i="0" u="none" strike="noStrike" cap="none" dirty="0">
                <a:solidFill>
                  <a:schemeClr val="dk1"/>
                </a:solidFill>
                <a:latin typeface="Calibri"/>
                <a:ea typeface="Calibri"/>
                <a:cs typeface="Calibri"/>
                <a:sym typeface="Calibri"/>
              </a:rPr>
              <a:t>ze služeb, a to novelou č. 104/2015 zákona č. 67/2013 Sb., kterým se upravují některé otázky související s poskytováním plnění spojených s užíváním bytů a nebytových prostorů v domě s byty. Nově tak bude uplatňován z dlužných záloh na služby úrok z prodlení, stejně tak jako v případě dlužného nájemného a dlužných příspěvků na správu domu. </a:t>
            </a:r>
            <a:endParaRPr dirty="0"/>
          </a:p>
          <a:p>
            <a:pPr marL="228600" marR="0" lvl="0" indent="-228600" algn="l" rtl="0">
              <a:lnSpc>
                <a:spcPct val="90000"/>
              </a:lnSpc>
              <a:spcBef>
                <a:spcPts val="1000"/>
              </a:spcBef>
              <a:spcAft>
                <a:spcPts val="0"/>
              </a:spcAft>
              <a:buClr>
                <a:schemeClr val="dk1"/>
              </a:buClr>
              <a:buSzPts val="2800"/>
              <a:buFont typeface="Arial"/>
              <a:buChar char="•"/>
            </a:pPr>
            <a:r>
              <a:rPr lang="cs-CZ" sz="2800" b="0" i="0" u="none" strike="noStrike" cap="none" dirty="0">
                <a:solidFill>
                  <a:schemeClr val="dk1"/>
                </a:solidFill>
                <a:latin typeface="Calibri"/>
                <a:ea typeface="Calibri"/>
                <a:cs typeface="Calibri"/>
                <a:sym typeface="Calibri"/>
              </a:rPr>
              <a:t>Poplatek z prodlení se však uplatní ještě u dlužných plateb, jejichž splatnost nastala do 31.12.2015. Úrok z prodlení se tak uplatní až u plateb, které byly splatné v roce 2016 a nebyly v termínu uhrazeny.</a:t>
            </a:r>
            <a:endParaRPr dirty="0"/>
          </a:p>
          <a:p>
            <a:pPr marL="228600" marR="0" lvl="0" indent="-228600" algn="l" rtl="0">
              <a:lnSpc>
                <a:spcPct val="90000"/>
              </a:lnSpc>
              <a:spcBef>
                <a:spcPts val="1000"/>
              </a:spcBef>
              <a:spcAft>
                <a:spcPts val="0"/>
              </a:spcAft>
              <a:buClr>
                <a:schemeClr val="dk1"/>
              </a:buClr>
              <a:buSzPts val="2800"/>
              <a:buFont typeface="Arial"/>
              <a:buChar char="•"/>
            </a:pPr>
            <a:r>
              <a:rPr lang="cs-CZ" sz="2800" b="0" i="0" u="none" strike="noStrike" cap="none" dirty="0">
                <a:solidFill>
                  <a:schemeClr val="dk1"/>
                </a:solidFill>
                <a:latin typeface="Calibri"/>
                <a:ea typeface="Calibri"/>
                <a:cs typeface="Calibri"/>
                <a:sym typeface="Calibri"/>
              </a:rPr>
              <a:t>V souladu s OZ má pronajímatel nárok na úrok z prodlení, jehož výši je možné sjednat (§ 1970 OZ), ale podle § 2235 OZ nepřihlíží se k ujednáním zkracujícím nájemcova práva. Nelze být také v jeho stanovení v rozporu s dobrými mravy – nepřiměřená, mohou soudy v případných sporech akceptovaný úrok odpovídající poplatku z prodlení 36,5% </a:t>
            </a:r>
            <a:r>
              <a:rPr lang="cs-CZ" sz="2800" b="0" i="0" u="none" strike="noStrike" cap="none" dirty="0" err="1">
                <a:solidFill>
                  <a:schemeClr val="dk1"/>
                </a:solidFill>
                <a:latin typeface="Calibri"/>
                <a:ea typeface="Calibri"/>
                <a:cs typeface="Calibri"/>
                <a:sym typeface="Calibri"/>
              </a:rPr>
              <a:t>p.a</a:t>
            </a:r>
            <a:r>
              <a:rPr lang="cs-CZ" sz="2800" b="0" i="0" u="none" strike="noStrike" cap="none" dirty="0">
                <a:solidFill>
                  <a:schemeClr val="dk1"/>
                </a:solidFill>
                <a:latin typeface="Calibri"/>
                <a:ea typeface="Calibri"/>
                <a:cs typeface="Calibri"/>
                <a:sym typeface="Calibri"/>
              </a:rPr>
              <a:t>. povolit?.</a:t>
            </a:r>
            <a:endParaRPr dirty="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Google Shape;430;p74"/>
          <p:cNvSpPr txBox="1">
            <a:spLocks noGrp="1"/>
          </p:cNvSpPr>
          <p:nvPr>
            <p:ph type="body" idx="1"/>
          </p:nvPr>
        </p:nvSpPr>
        <p:spPr>
          <a:xfrm>
            <a:off x="371476" y="0"/>
            <a:ext cx="11610974" cy="464185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Font typeface="Arial"/>
              <a:buNone/>
            </a:pPr>
            <a:endParaRPr sz="2000" b="0" i="0" u="none" strike="noStrike" cap="none" dirty="0">
              <a:solidFill>
                <a:schemeClr val="dk1"/>
              </a:solidFill>
              <a:latin typeface="Calibri"/>
              <a:ea typeface="Calibri"/>
              <a:cs typeface="Calibri"/>
              <a:sym typeface="Calibri"/>
            </a:endParaRPr>
          </a:p>
          <a:p>
            <a:pPr marL="228600" marR="0" lvl="0" indent="-228600" algn="l" rtl="0">
              <a:lnSpc>
                <a:spcPct val="90000"/>
              </a:lnSpc>
              <a:spcBef>
                <a:spcPts val="1000"/>
              </a:spcBef>
              <a:spcAft>
                <a:spcPts val="0"/>
              </a:spcAft>
              <a:buClr>
                <a:schemeClr val="dk1"/>
              </a:buClr>
              <a:buSzPts val="3200"/>
              <a:buFont typeface="Arial"/>
              <a:buChar char="•"/>
            </a:pPr>
            <a:r>
              <a:rPr lang="cs-CZ" sz="3200" b="0" i="0" u="none" strike="noStrike" cap="none" dirty="0">
                <a:solidFill>
                  <a:schemeClr val="dk1"/>
                </a:solidFill>
                <a:latin typeface="Calibri"/>
                <a:ea typeface="Calibri"/>
                <a:cs typeface="Calibri"/>
                <a:sym typeface="Calibri"/>
              </a:rPr>
              <a:t>Neujednají-li strany výši úroku z prodlení, považuje se za ujednanou výše úroku z prodlení stanovená vláda nařízením, </a:t>
            </a:r>
            <a:endParaRPr dirty="0"/>
          </a:p>
          <a:p>
            <a:pPr marL="228600" marR="0" lvl="0" indent="-228600" algn="l" rtl="0">
              <a:lnSpc>
                <a:spcPct val="90000"/>
              </a:lnSpc>
              <a:spcBef>
                <a:spcPts val="1000"/>
              </a:spcBef>
              <a:spcAft>
                <a:spcPts val="0"/>
              </a:spcAft>
              <a:buClr>
                <a:schemeClr val="dk1"/>
              </a:buClr>
              <a:buSzPts val="3200"/>
              <a:buFont typeface="Arial"/>
              <a:buChar char="•"/>
            </a:pPr>
            <a:r>
              <a:rPr lang="cs-CZ" sz="3200" b="0" i="0" u="none" strike="noStrike" cap="none" dirty="0">
                <a:solidFill>
                  <a:schemeClr val="dk1"/>
                </a:solidFill>
                <a:latin typeface="Calibri"/>
                <a:ea typeface="Calibri"/>
                <a:cs typeface="Calibri"/>
                <a:sym typeface="Calibri"/>
              </a:rPr>
              <a:t>Občanský zákoník v § 2239 stanový, že se nepřihlíží k ujednání ukládajícímu nájemci povinnost zaplatit pronajímateli smluvní pokutu, ani k ujednání ukládajícímu nájemci povinnost, která je vzhledem k okolnostem zjevně nepřiměřená. </a:t>
            </a:r>
            <a:endParaRPr dirty="0"/>
          </a:p>
          <a:p>
            <a:pPr marL="228600" marR="0" lvl="0" indent="-228600" algn="l" rtl="0">
              <a:lnSpc>
                <a:spcPct val="90000"/>
              </a:lnSpc>
              <a:spcBef>
                <a:spcPts val="1000"/>
              </a:spcBef>
              <a:spcAft>
                <a:spcPts val="0"/>
              </a:spcAft>
              <a:buClr>
                <a:schemeClr val="dk1"/>
              </a:buClr>
              <a:buSzPts val="3200"/>
              <a:buFont typeface="Arial"/>
              <a:buChar char="•"/>
            </a:pPr>
            <a:r>
              <a:rPr lang="cs-CZ" sz="3200" b="0" i="0" u="none" strike="noStrike" cap="none" dirty="0">
                <a:solidFill>
                  <a:schemeClr val="dk1"/>
                </a:solidFill>
                <a:latin typeface="Calibri"/>
                <a:ea typeface="Calibri"/>
                <a:cs typeface="Calibri"/>
                <a:sym typeface="Calibri"/>
              </a:rPr>
              <a:t>Upravit nájemní smlouvy, kde je úrok z prodlení automaticky sjednán a je uvedený v příslušných ustanoveních smlouvy.</a:t>
            </a:r>
            <a:endParaRPr lang="cs-CZ" dirty="0"/>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sp>
        <p:nvSpPr>
          <p:cNvPr id="435" name="Google Shape;435;p7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Font typeface="Calibri"/>
              <a:buNone/>
            </a:pPr>
            <a:r>
              <a:rPr lang="cs-CZ" sz="4400" b="0" i="0" u="none" strike="noStrike" cap="none">
                <a:solidFill>
                  <a:schemeClr val="dk1"/>
                </a:solidFill>
                <a:latin typeface="Calibri"/>
                <a:ea typeface="Calibri"/>
                <a:cs typeface="Calibri"/>
                <a:sym typeface="Calibri"/>
              </a:rPr>
              <a:t>Na co si dát pozor - §2230; §2232</a:t>
            </a:r>
            <a:endParaRPr/>
          </a:p>
        </p:txBody>
      </p:sp>
      <p:sp>
        <p:nvSpPr>
          <p:cNvPr id="436" name="Google Shape;436;p7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chemeClr val="dk1"/>
              </a:buClr>
              <a:buSzPts val="2800"/>
              <a:buFont typeface="Arial"/>
              <a:buChar char="•"/>
            </a:pPr>
            <a:r>
              <a:rPr lang="cs-CZ" sz="2800" b="0" i="0" u="none" strike="noStrike" cap="none">
                <a:solidFill>
                  <a:schemeClr val="dk1"/>
                </a:solidFill>
                <a:latin typeface="Calibri"/>
                <a:ea typeface="Calibri"/>
                <a:cs typeface="Calibri"/>
                <a:sym typeface="Calibri"/>
              </a:rPr>
              <a:t>Užívá-li nájemce věc i po uplynutí nájemní doby a pronajímatel ho do jednoho měsíce nevyzve, aby mu věc odevzdal, platí, že nájemní smlouva byla znovu uzavřena za podmínek ujednaných původně. Byla-li původně nájemní doba delší než jeden rok, platí, že nyní byla uzavřena na jeden rok; byla-li kratší než jeden rok, platí, že nyní byla uzavřena na tuto dobu.</a:t>
            </a:r>
            <a:endParaRPr/>
          </a:p>
          <a:p>
            <a:pPr marL="228600" marR="0" lvl="0" indent="-228600" algn="l" rtl="0">
              <a:lnSpc>
                <a:spcPct val="90000"/>
              </a:lnSpc>
              <a:spcBef>
                <a:spcPts val="1000"/>
              </a:spcBef>
              <a:spcAft>
                <a:spcPts val="0"/>
              </a:spcAft>
              <a:buClr>
                <a:schemeClr val="dk1"/>
              </a:buClr>
              <a:buSzPts val="2800"/>
              <a:buFont typeface="Arial"/>
              <a:buChar char="•"/>
            </a:pPr>
            <a:r>
              <a:rPr lang="cs-CZ" sz="2800" b="0" i="0" u="none" strike="noStrike" cap="none">
                <a:solidFill>
                  <a:schemeClr val="dk1"/>
                </a:solidFill>
                <a:latin typeface="Calibri"/>
                <a:ea typeface="Calibri"/>
                <a:cs typeface="Calibri"/>
                <a:sym typeface="Calibri"/>
              </a:rPr>
              <a:t>Porušuje-li strana zvlášť závažným způsobem své povinnosti, a tím působí značnou újmu druhé straně, má dotčená strana právo vypovědět nájem bez výpovědní doby. </a:t>
            </a:r>
            <a:r>
              <a:rPr lang="cs-CZ" sz="2800" b="0" i="0" u="none" strike="noStrike" cap="none">
                <a:solidFill>
                  <a:srgbClr val="FF0000"/>
                </a:solidFill>
                <a:latin typeface="Calibri"/>
                <a:ea typeface="Calibri"/>
                <a:cs typeface="Calibri"/>
                <a:sym typeface="Calibri"/>
              </a:rPr>
              <a:t>Je možné si sjednat ve smlouvě konkrétní důvody výpovědi.</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27"/>
          <p:cNvSpPr txBox="1"/>
          <p:nvPr/>
        </p:nvSpPr>
        <p:spPr>
          <a:xfrm>
            <a:off x="2050182" y="1318661"/>
            <a:ext cx="7887096" cy="280076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cs-CZ" sz="6000">
                <a:solidFill>
                  <a:srgbClr val="FF0000"/>
                </a:solidFill>
                <a:latin typeface="Calibri"/>
                <a:ea typeface="Calibri"/>
                <a:cs typeface="Calibri"/>
                <a:sym typeface="Calibri"/>
              </a:rPr>
              <a:t>Směrnice</a:t>
            </a:r>
            <a:r>
              <a:rPr lang="cs-CZ" sz="8800">
                <a:solidFill>
                  <a:schemeClr val="dk1"/>
                </a:solidFill>
                <a:latin typeface="Calibri"/>
                <a:ea typeface="Calibri"/>
                <a:cs typeface="Calibri"/>
                <a:sym typeface="Calibri"/>
              </a:rPr>
              <a:t> </a:t>
            </a:r>
            <a:endParaRPr/>
          </a:p>
          <a:p>
            <a:pPr marL="0" marR="0" lvl="0" indent="0" algn="ctr" rtl="0">
              <a:spcBef>
                <a:spcPts val="0"/>
              </a:spcBef>
              <a:spcAft>
                <a:spcPts val="0"/>
              </a:spcAft>
              <a:buNone/>
            </a:pPr>
            <a:r>
              <a:rPr lang="cs-CZ" sz="8800">
                <a:solidFill>
                  <a:schemeClr val="dk1"/>
                </a:solidFill>
                <a:latin typeface="Calibri"/>
                <a:ea typeface="Calibri"/>
                <a:cs typeface="Calibri"/>
                <a:sym typeface="Calibri"/>
              </a:rPr>
              <a:t>S = K1+C+K2+J+P</a:t>
            </a:r>
            <a:endParaRPr/>
          </a:p>
        </p:txBody>
      </p:sp>
    </p:spTree>
  </p:cSld>
  <p:clrMapOvr>
    <a:masterClrMapping/>
  </p:clrMapOvr>
  <p:transition spd="slow">
    <p:fade thruBlk="1"/>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1" name="Google Shape;441;p7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Font typeface="Calibri"/>
              <a:buNone/>
            </a:pPr>
            <a:r>
              <a:rPr lang="cs-CZ" sz="4400" b="0" i="0" u="none" strike="noStrike" cap="none">
                <a:solidFill>
                  <a:schemeClr val="dk1"/>
                </a:solidFill>
                <a:latin typeface="Calibri"/>
                <a:ea typeface="Calibri"/>
                <a:cs typeface="Calibri"/>
                <a:sym typeface="Calibri"/>
              </a:rPr>
              <a:t>Na co si dát pozor - §2230; §2232</a:t>
            </a:r>
            <a:endParaRPr/>
          </a:p>
        </p:txBody>
      </p:sp>
      <p:sp>
        <p:nvSpPr>
          <p:cNvPr id="442" name="Google Shape;442;p76"/>
          <p:cNvSpPr txBox="1">
            <a:spLocks noGrp="1"/>
          </p:cNvSpPr>
          <p:nvPr>
            <p:ph type="body" idx="1"/>
          </p:nvPr>
        </p:nvSpPr>
        <p:spPr>
          <a:xfrm>
            <a:off x="838200" y="1690688"/>
            <a:ext cx="10515600" cy="4351338"/>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chemeClr val="dk1"/>
              </a:buClr>
              <a:buSzPts val="3600"/>
              <a:buFont typeface="Arial"/>
              <a:buChar char="•"/>
            </a:pPr>
            <a:r>
              <a:rPr lang="cs-CZ" sz="3600" b="0" i="0" u="none" strike="noStrike" cap="none">
                <a:solidFill>
                  <a:schemeClr val="dk1"/>
                </a:solidFill>
                <a:latin typeface="Calibri"/>
                <a:ea typeface="Calibri"/>
                <a:cs typeface="Calibri"/>
                <a:sym typeface="Calibri"/>
              </a:rPr>
              <a:t>U nájmu bytu platí, že pokud nájemce užívá byt alespoň tři měsíce po dni, kdy uplynula doba nájmu na dobu určitou, a zároveň, pokud ho v této době pronajímatel písemně nevyzve, je nájem znovu ujednán na stejnou dobu jako ten předchozí, maximálně však do dvou let. Úprava v § 2285 je speciální k § 2230 NOZ, který platí pro všechny nájemní vztahy obecně.</a:t>
            </a:r>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Google Shape;447;p7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Font typeface="Calibri"/>
              <a:buNone/>
            </a:pPr>
            <a:r>
              <a:rPr lang="cs-CZ" sz="4400" b="1" i="0" u="none" strike="noStrike" cap="none">
                <a:solidFill>
                  <a:schemeClr val="dk1"/>
                </a:solidFill>
                <a:latin typeface="Calibri"/>
                <a:ea typeface="Calibri"/>
                <a:cs typeface="Calibri"/>
                <a:sym typeface="Calibri"/>
              </a:rPr>
              <a:t>Na co si dát pozor - §2253; </a:t>
            </a:r>
            <a:endParaRPr/>
          </a:p>
        </p:txBody>
      </p:sp>
      <p:sp>
        <p:nvSpPr>
          <p:cNvPr id="448" name="Google Shape;448;p7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chemeClr val="dk1"/>
              </a:buClr>
              <a:buSzPts val="4800"/>
              <a:buFont typeface="Arial"/>
              <a:buChar char="•"/>
            </a:pPr>
            <a:r>
              <a:rPr lang="cs-CZ" sz="4800" b="0" i="0" u="none" strike="noStrike" cap="none">
                <a:solidFill>
                  <a:schemeClr val="dk1"/>
                </a:solidFill>
                <a:latin typeface="Calibri"/>
                <a:ea typeface="Calibri"/>
                <a:cs typeface="Calibri"/>
                <a:sym typeface="Calibri"/>
              </a:rPr>
              <a:t>Nedohodnou-li se strany o dlužném nájemném, nelze nájem vypovědět pro nezaplacení nájemného, uloží-li nájemce dlužné nájemné, popřípadě jeho spornou část do notářské úschovy a vyrozumí o tom pronajímatele.</a:t>
            </a:r>
            <a:endParaRPr/>
          </a:p>
          <a:p>
            <a:pPr marL="228600" marR="0" lvl="0" indent="-50800" algn="l" rtl="0">
              <a:lnSpc>
                <a:spcPct val="90000"/>
              </a:lnSpc>
              <a:spcBef>
                <a:spcPts val="1000"/>
              </a:spcBef>
              <a:spcAft>
                <a:spcPts val="0"/>
              </a:spcAft>
              <a:buClr>
                <a:schemeClr val="dk1"/>
              </a:buClr>
              <a:buSzPts val="2800"/>
              <a:buFont typeface="Arial"/>
              <a:buNone/>
            </a:pPr>
            <a:endParaRPr sz="2800" b="0" i="0" u="none" strike="noStrike" cap="none">
              <a:solidFill>
                <a:schemeClr val="dk1"/>
              </a:solidFill>
              <a:latin typeface="Calibri"/>
              <a:ea typeface="Calibri"/>
              <a:cs typeface="Calibri"/>
              <a:sym typeface="Calibri"/>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Google Shape;453;p78"/>
          <p:cNvSpPr txBox="1">
            <a:spLocks noGrp="1"/>
          </p:cNvSpPr>
          <p:nvPr>
            <p:ph type="title"/>
          </p:nvPr>
        </p:nvSpPr>
        <p:spPr>
          <a:xfrm>
            <a:off x="838200" y="365126"/>
            <a:ext cx="10515600" cy="9398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Font typeface="Calibri"/>
              <a:buNone/>
            </a:pPr>
            <a:r>
              <a:rPr lang="cs-CZ" sz="4400" b="0" i="0" u="none" strike="noStrike" cap="none">
                <a:solidFill>
                  <a:schemeClr val="dk1"/>
                </a:solidFill>
                <a:latin typeface="Calibri"/>
                <a:ea typeface="Calibri"/>
                <a:cs typeface="Calibri"/>
                <a:sym typeface="Calibri"/>
              </a:rPr>
              <a:t>Na co si dát pozor - §2286</a:t>
            </a:r>
            <a:endParaRPr/>
          </a:p>
        </p:txBody>
      </p:sp>
      <p:sp>
        <p:nvSpPr>
          <p:cNvPr id="454" name="Google Shape;454;p78"/>
          <p:cNvSpPr txBox="1">
            <a:spLocks noGrp="1"/>
          </p:cNvSpPr>
          <p:nvPr>
            <p:ph type="body" idx="1"/>
          </p:nvPr>
        </p:nvSpPr>
        <p:spPr>
          <a:xfrm>
            <a:off x="838200" y="1304926"/>
            <a:ext cx="10515600" cy="5280026"/>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chemeClr val="dk1"/>
              </a:buClr>
              <a:buSzPts val="4000"/>
              <a:buFont typeface="Arial"/>
              <a:buChar char="•"/>
            </a:pPr>
            <a:r>
              <a:rPr lang="cs-CZ" sz="4000" b="0" i="0" u="none" strike="noStrike" cap="none">
                <a:solidFill>
                  <a:schemeClr val="dk1"/>
                </a:solidFill>
                <a:latin typeface="Calibri"/>
                <a:ea typeface="Calibri"/>
                <a:cs typeface="Calibri"/>
                <a:sym typeface="Calibri"/>
              </a:rPr>
              <a:t>(1) Výpověď nájmu vyžaduje písemnou formu a musí dojít druhé straně. Výpovědní doba běží od prvního dne kalendářního měsíce následujícího poté, co výpověď došla druhé straně.</a:t>
            </a:r>
            <a:endParaRPr/>
          </a:p>
          <a:p>
            <a:pPr marL="228600" marR="0" lvl="0" indent="-228600" algn="l" rtl="0">
              <a:lnSpc>
                <a:spcPct val="90000"/>
              </a:lnSpc>
              <a:spcBef>
                <a:spcPts val="1000"/>
              </a:spcBef>
              <a:spcAft>
                <a:spcPts val="0"/>
              </a:spcAft>
              <a:buClr>
                <a:schemeClr val="dk1"/>
              </a:buClr>
              <a:buSzPts val="4000"/>
              <a:buFont typeface="Arial"/>
              <a:buChar char="•"/>
            </a:pPr>
            <a:r>
              <a:rPr lang="cs-CZ" sz="4000" b="0" i="0" u="none" strike="noStrike" cap="none">
                <a:solidFill>
                  <a:schemeClr val="dk1"/>
                </a:solidFill>
                <a:latin typeface="Calibri"/>
                <a:ea typeface="Calibri"/>
                <a:cs typeface="Calibri"/>
                <a:sym typeface="Calibri"/>
              </a:rPr>
              <a:t>(2) Vypoví-li nájem pronajímatel, poučí nájemce o jeho právu vznést proti výpovědi námitky a navrhnout přezkoumání oprávněnosti výpovědi soudem, jinak je výpověď neplatná.</a:t>
            </a:r>
            <a:endParaRPr/>
          </a:p>
          <a:p>
            <a:pPr marL="228600" marR="0" lvl="0" indent="-50800" algn="l" rtl="0">
              <a:lnSpc>
                <a:spcPct val="90000"/>
              </a:lnSpc>
              <a:spcBef>
                <a:spcPts val="1000"/>
              </a:spcBef>
              <a:spcAft>
                <a:spcPts val="0"/>
              </a:spcAft>
              <a:buClr>
                <a:schemeClr val="dk1"/>
              </a:buClr>
              <a:buSzPts val="2800"/>
              <a:buFont typeface="Arial"/>
              <a:buNone/>
            </a:pPr>
            <a:endParaRPr sz="2800" b="0" i="0" u="none" strike="noStrike" cap="none">
              <a:solidFill>
                <a:schemeClr val="dk1"/>
              </a:solidFill>
              <a:latin typeface="Calibri"/>
              <a:ea typeface="Calibri"/>
              <a:cs typeface="Calibri"/>
              <a:sym typeface="Calibri"/>
            </a:endParaRPr>
          </a:p>
          <a:p>
            <a:pPr marL="228600" marR="0" lvl="0" indent="-50800" algn="l" rtl="0">
              <a:lnSpc>
                <a:spcPct val="90000"/>
              </a:lnSpc>
              <a:spcBef>
                <a:spcPts val="1000"/>
              </a:spcBef>
              <a:spcAft>
                <a:spcPts val="0"/>
              </a:spcAft>
              <a:buClr>
                <a:schemeClr val="dk1"/>
              </a:buClr>
              <a:buSzPts val="2800"/>
              <a:buFont typeface="Arial"/>
              <a:buNone/>
            </a:pPr>
            <a:endParaRPr sz="2800" b="0" i="0" u="none" strike="noStrike" cap="none">
              <a:solidFill>
                <a:schemeClr val="dk1"/>
              </a:solidFill>
              <a:latin typeface="Calibri"/>
              <a:ea typeface="Calibri"/>
              <a:cs typeface="Calibri"/>
              <a:sym typeface="Calibri"/>
            </a:endParaRPr>
          </a:p>
          <a:p>
            <a:pPr marL="228600" marR="0" lvl="0" indent="-50800" algn="l" rtl="0">
              <a:lnSpc>
                <a:spcPct val="90000"/>
              </a:lnSpc>
              <a:spcBef>
                <a:spcPts val="1000"/>
              </a:spcBef>
              <a:spcAft>
                <a:spcPts val="0"/>
              </a:spcAft>
              <a:buClr>
                <a:schemeClr val="dk1"/>
              </a:buClr>
              <a:buSzPts val="2800"/>
              <a:buFont typeface="Arial"/>
              <a:buNone/>
            </a:pPr>
            <a:endParaRPr sz="2800" b="0" i="0" u="none" strike="noStrike" cap="none">
              <a:solidFill>
                <a:schemeClr val="dk1"/>
              </a:solidFill>
              <a:latin typeface="Calibri"/>
              <a:ea typeface="Calibri"/>
              <a:cs typeface="Calibri"/>
              <a:sym typeface="Calibri"/>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sp>
        <p:nvSpPr>
          <p:cNvPr id="459" name="Google Shape;459;p79"/>
          <p:cNvSpPr txBox="1">
            <a:spLocks noGrp="1"/>
          </p:cNvSpPr>
          <p:nvPr>
            <p:ph type="body" idx="1"/>
          </p:nvPr>
        </p:nvSpPr>
        <p:spPr>
          <a:xfrm>
            <a:off x="137160" y="1406545"/>
            <a:ext cx="11887200" cy="5268575"/>
          </a:xfrm>
          <a:prstGeom prst="rect">
            <a:avLst/>
          </a:prstGeom>
          <a:noFill/>
          <a:ln>
            <a:noFill/>
          </a:ln>
        </p:spPr>
        <p:txBody>
          <a:bodyPr spcFirstLastPara="1" wrap="square" lIns="91425" tIns="45700" rIns="91425" bIns="45700" anchor="t" anchorCtr="0">
            <a:noAutofit/>
          </a:bodyPr>
          <a:lstStyle/>
          <a:p>
            <a:pPr marL="228600" marR="0" lvl="0" indent="-228600" algn="l" rtl="0">
              <a:lnSpc>
                <a:spcPct val="70000"/>
              </a:lnSpc>
              <a:spcBef>
                <a:spcPts val="0"/>
              </a:spcBef>
              <a:spcAft>
                <a:spcPts val="0"/>
              </a:spcAft>
              <a:buClr>
                <a:schemeClr val="dk1"/>
              </a:buClr>
              <a:buSzPts val="3177"/>
              <a:buFont typeface="Arial"/>
              <a:buChar char="•"/>
            </a:pPr>
            <a:r>
              <a:rPr lang="cs-CZ" sz="3177" b="1" i="0" u="none" strike="noStrike" cap="none">
                <a:solidFill>
                  <a:schemeClr val="dk1"/>
                </a:solidFill>
                <a:latin typeface="Calibri"/>
                <a:ea typeface="Calibri"/>
                <a:cs typeface="Calibri"/>
                <a:sym typeface="Calibri"/>
              </a:rPr>
              <a:t>datová schránka</a:t>
            </a:r>
            <a:endParaRPr/>
          </a:p>
          <a:p>
            <a:pPr marL="228600" marR="0" lvl="0" indent="-228600" algn="l" rtl="0">
              <a:lnSpc>
                <a:spcPct val="70000"/>
              </a:lnSpc>
              <a:spcBef>
                <a:spcPts val="1000"/>
              </a:spcBef>
              <a:spcAft>
                <a:spcPts val="0"/>
              </a:spcAft>
              <a:buClr>
                <a:schemeClr val="dk1"/>
              </a:buClr>
              <a:buSzPts val="3177"/>
              <a:buFont typeface="Arial"/>
              <a:buChar char="•"/>
            </a:pPr>
            <a:r>
              <a:rPr lang="cs-CZ" sz="3177" b="1" i="0" u="none" strike="noStrike" cap="none">
                <a:solidFill>
                  <a:schemeClr val="dk1"/>
                </a:solidFill>
                <a:latin typeface="Calibri"/>
                <a:ea typeface="Calibri"/>
                <a:cs typeface="Calibri"/>
                <a:sym typeface="Calibri"/>
              </a:rPr>
              <a:t>osobní převzetí</a:t>
            </a:r>
            <a:endParaRPr/>
          </a:p>
          <a:p>
            <a:pPr marL="228600" marR="0" lvl="0" indent="-228600" algn="l" rtl="0">
              <a:lnSpc>
                <a:spcPct val="70000"/>
              </a:lnSpc>
              <a:spcBef>
                <a:spcPts val="1000"/>
              </a:spcBef>
              <a:spcAft>
                <a:spcPts val="0"/>
              </a:spcAft>
              <a:buClr>
                <a:schemeClr val="dk1"/>
              </a:buClr>
              <a:buSzPts val="3177"/>
              <a:buFont typeface="Arial"/>
              <a:buChar char="•"/>
            </a:pPr>
            <a:r>
              <a:rPr lang="cs-CZ" sz="3177" b="1" i="0" u="none" strike="noStrike" cap="none">
                <a:solidFill>
                  <a:schemeClr val="dk1"/>
                </a:solidFill>
                <a:latin typeface="Calibri"/>
                <a:ea typeface="Calibri"/>
                <a:cs typeface="Calibri"/>
                <a:sym typeface="Calibri"/>
              </a:rPr>
              <a:t>fyzicky odmítne převzít</a:t>
            </a:r>
            <a:endParaRPr sz="3177" b="0" i="0" u="none" strike="noStrike" cap="none">
              <a:solidFill>
                <a:schemeClr val="dk1"/>
              </a:solidFill>
              <a:latin typeface="Calibri"/>
              <a:ea typeface="Calibri"/>
              <a:cs typeface="Calibri"/>
              <a:sym typeface="Calibri"/>
            </a:endParaRPr>
          </a:p>
          <a:p>
            <a:pPr marL="228600" marR="0" lvl="0" indent="-228600" algn="l" rtl="0">
              <a:lnSpc>
                <a:spcPct val="70000"/>
              </a:lnSpc>
              <a:spcBef>
                <a:spcPts val="1000"/>
              </a:spcBef>
              <a:spcAft>
                <a:spcPts val="0"/>
              </a:spcAft>
              <a:buClr>
                <a:schemeClr val="dk1"/>
              </a:buClr>
              <a:buSzPts val="3177"/>
              <a:buFont typeface="Arial"/>
              <a:buChar char="•"/>
            </a:pPr>
            <a:r>
              <a:rPr lang="cs-CZ" sz="3177" b="1" i="0" u="none" strike="noStrike" cap="none">
                <a:solidFill>
                  <a:schemeClr val="dk1"/>
                </a:solidFill>
                <a:latin typeface="Calibri"/>
                <a:ea typeface="Calibri"/>
                <a:cs typeface="Calibri"/>
                <a:sym typeface="Calibri"/>
              </a:rPr>
              <a:t>Není-li zastižen</a:t>
            </a:r>
            <a:r>
              <a:rPr lang="cs-CZ" sz="3177" b="0" i="0" u="none" strike="noStrike" cap="none">
                <a:solidFill>
                  <a:schemeClr val="dk1"/>
                </a:solidFill>
                <a:latin typeface="Calibri"/>
                <a:ea typeface="Calibri"/>
                <a:cs typeface="Calibri"/>
                <a:sym typeface="Calibri"/>
              </a:rPr>
              <a:t>, vychází se z právního názoru, který vzešel z judikatury. Podle něj jsou adresné jednostranné hmotněprávní úkony v režimu občanského zákoníku účinné, pokud lze předpokládat, že projev vůle je doručen adresátovi. To znamená, že se tzv. </a:t>
            </a:r>
            <a:r>
              <a:rPr lang="cs-CZ" sz="3177" b="1" i="0" u="none" strike="noStrike" cap="none">
                <a:solidFill>
                  <a:schemeClr val="dk1"/>
                </a:solidFill>
                <a:latin typeface="Calibri"/>
                <a:ea typeface="Calibri"/>
                <a:cs typeface="Calibri"/>
                <a:sym typeface="Calibri"/>
              </a:rPr>
              <a:t>dostane do sféry jeho dispozice (NSS 26 Cdo 238/2008)</a:t>
            </a:r>
            <a:r>
              <a:rPr lang="cs-CZ" sz="3177" b="0" i="0" u="none" strike="noStrike" cap="none">
                <a:solidFill>
                  <a:schemeClr val="dk1"/>
                </a:solidFill>
                <a:latin typeface="Calibri"/>
                <a:ea typeface="Calibri"/>
                <a:cs typeface="Calibri"/>
                <a:sym typeface="Calibri"/>
              </a:rPr>
              <a:t>. </a:t>
            </a:r>
            <a:endParaRPr/>
          </a:p>
          <a:p>
            <a:pPr marL="228600" marR="0" lvl="0" indent="-228600" algn="l" rtl="0">
              <a:lnSpc>
                <a:spcPct val="70000"/>
              </a:lnSpc>
              <a:spcBef>
                <a:spcPts val="1000"/>
              </a:spcBef>
              <a:spcAft>
                <a:spcPts val="0"/>
              </a:spcAft>
              <a:buClr>
                <a:schemeClr val="dk1"/>
              </a:buClr>
              <a:buSzPts val="3177"/>
              <a:buFont typeface="Arial"/>
              <a:buChar char="•"/>
            </a:pPr>
            <a:r>
              <a:rPr lang="cs-CZ" sz="3177" b="1" i="0" u="none" strike="noStrike" cap="none">
                <a:solidFill>
                  <a:schemeClr val="dk1"/>
                </a:solidFill>
                <a:latin typeface="Calibri"/>
                <a:ea typeface="Calibri"/>
                <a:cs typeface="Calibri"/>
                <a:sym typeface="Calibri"/>
              </a:rPr>
              <a:t>vhození do poštovní schránky nebo také např. vsunutí pod dveře bytu.</a:t>
            </a:r>
            <a:r>
              <a:rPr lang="cs-CZ" sz="3177" b="0" i="0" u="none" strike="noStrike" cap="none">
                <a:solidFill>
                  <a:schemeClr val="dk1"/>
                </a:solidFill>
                <a:latin typeface="Calibri"/>
                <a:ea typeface="Calibri"/>
                <a:cs typeface="Calibri"/>
                <a:sym typeface="Calibri"/>
              </a:rPr>
              <a:t> V případech, kdy je výpověď doručována prostřednictvím pošty, pokládá se za doručení přímé vhození dopisu do poštovní schránky nebo </a:t>
            </a:r>
            <a:r>
              <a:rPr lang="cs-CZ" sz="3177" b="1" i="0" u="none" strike="noStrike" cap="none">
                <a:solidFill>
                  <a:schemeClr val="dk1"/>
                </a:solidFill>
                <a:latin typeface="Calibri"/>
                <a:ea typeface="Calibri"/>
                <a:cs typeface="Calibri"/>
                <a:sym typeface="Calibri"/>
              </a:rPr>
              <a:t>vhození oznámení do poštovní schránky o uložení takové zásilky</a:t>
            </a:r>
            <a:r>
              <a:rPr lang="cs-CZ" sz="3177" b="0" i="0" u="none" strike="noStrike" cap="none">
                <a:solidFill>
                  <a:schemeClr val="dk1"/>
                </a:solidFill>
                <a:latin typeface="Calibri"/>
                <a:ea typeface="Calibri"/>
                <a:cs typeface="Calibri"/>
                <a:sym typeface="Calibri"/>
              </a:rPr>
              <a:t>.</a:t>
            </a:r>
            <a:endParaRPr/>
          </a:p>
          <a:p>
            <a:pPr marL="228600" marR="0" lvl="0" indent="-90804" algn="l" rtl="0">
              <a:lnSpc>
                <a:spcPct val="70000"/>
              </a:lnSpc>
              <a:spcBef>
                <a:spcPts val="1000"/>
              </a:spcBef>
              <a:spcAft>
                <a:spcPts val="0"/>
              </a:spcAft>
              <a:buClr>
                <a:schemeClr val="dk1"/>
              </a:buClr>
              <a:buSzPts val="2170"/>
              <a:buFont typeface="Arial"/>
              <a:buNone/>
            </a:pPr>
            <a:endParaRPr sz="2170" b="0" i="0" u="none" strike="noStrike" cap="none">
              <a:solidFill>
                <a:schemeClr val="dk1"/>
              </a:solidFill>
              <a:latin typeface="Calibri"/>
              <a:ea typeface="Calibri"/>
              <a:cs typeface="Calibri"/>
              <a:sym typeface="Calibri"/>
            </a:endParaRPr>
          </a:p>
        </p:txBody>
      </p:sp>
      <p:sp>
        <p:nvSpPr>
          <p:cNvPr id="460" name="Google Shape;460;p79"/>
          <p:cNvSpPr/>
          <p:nvPr/>
        </p:nvSpPr>
        <p:spPr>
          <a:xfrm>
            <a:off x="827440" y="546854"/>
            <a:ext cx="8407999"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cs-CZ" sz="3600">
                <a:solidFill>
                  <a:schemeClr val="dk1"/>
                </a:solidFill>
                <a:latin typeface="Calibri"/>
                <a:ea typeface="Calibri"/>
                <a:cs typeface="Calibri"/>
                <a:sym typeface="Calibri"/>
              </a:rPr>
              <a:t>Na co si dát pozor - §2286</a:t>
            </a:r>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465" name="Google Shape;465;p8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Font typeface="Calibri"/>
              <a:buNone/>
            </a:pPr>
            <a:r>
              <a:rPr lang="cs-CZ" sz="4400" b="0" i="0" u="none" strike="noStrike" cap="none">
                <a:solidFill>
                  <a:schemeClr val="dk1"/>
                </a:solidFill>
                <a:latin typeface="Calibri"/>
                <a:ea typeface="Calibri"/>
                <a:cs typeface="Calibri"/>
                <a:sym typeface="Calibri"/>
              </a:rPr>
              <a:t>Na co si dát pozor - §2288</a:t>
            </a:r>
            <a:endParaRPr/>
          </a:p>
        </p:txBody>
      </p:sp>
      <p:sp>
        <p:nvSpPr>
          <p:cNvPr id="466" name="Google Shape;466;p80"/>
          <p:cNvSpPr txBox="1">
            <a:spLocks noGrp="1"/>
          </p:cNvSpPr>
          <p:nvPr>
            <p:ph type="body" idx="1"/>
          </p:nvPr>
        </p:nvSpPr>
        <p:spPr>
          <a:xfrm>
            <a:off x="420129" y="1825625"/>
            <a:ext cx="11318789" cy="4748170"/>
          </a:xfrm>
          <a:prstGeom prst="rect">
            <a:avLst/>
          </a:prstGeom>
          <a:noFill/>
          <a:ln>
            <a:noFill/>
          </a:ln>
        </p:spPr>
        <p:txBody>
          <a:bodyPr spcFirstLastPara="1" wrap="square" lIns="91425" tIns="45700" rIns="91425" bIns="45700" anchor="t" anchorCtr="0">
            <a:noAutofit/>
          </a:bodyPr>
          <a:lstStyle/>
          <a:p>
            <a:pPr marL="0" marR="0" lvl="0" indent="0" algn="l" rtl="0">
              <a:lnSpc>
                <a:spcPct val="70000"/>
              </a:lnSpc>
              <a:spcBef>
                <a:spcPts val="0"/>
              </a:spcBef>
              <a:spcAft>
                <a:spcPts val="0"/>
              </a:spcAft>
              <a:buClr>
                <a:schemeClr val="dk1"/>
              </a:buClr>
              <a:buFont typeface="Arial"/>
              <a:buNone/>
            </a:pPr>
            <a:r>
              <a:rPr lang="cs-CZ" sz="3440" b="0" i="0" u="none" strike="noStrike" cap="none">
                <a:solidFill>
                  <a:schemeClr val="dk1"/>
                </a:solidFill>
                <a:latin typeface="Calibri"/>
                <a:ea typeface="Calibri"/>
                <a:cs typeface="Calibri"/>
                <a:sym typeface="Calibri"/>
              </a:rPr>
              <a:t>(1) Pronajímatel může vypovědět nájem na dobu určitou nebo neurčitou v tříměsíční výpovědní době,</a:t>
            </a:r>
            <a:endParaRPr/>
          </a:p>
          <a:p>
            <a:pPr marL="0" marR="0" lvl="0" indent="0" algn="l" rtl="0">
              <a:lnSpc>
                <a:spcPct val="70000"/>
              </a:lnSpc>
              <a:spcBef>
                <a:spcPts val="1000"/>
              </a:spcBef>
              <a:spcAft>
                <a:spcPts val="0"/>
              </a:spcAft>
              <a:buClr>
                <a:schemeClr val="dk1"/>
              </a:buClr>
              <a:buFont typeface="Arial"/>
              <a:buNone/>
            </a:pPr>
            <a:r>
              <a:rPr lang="cs-CZ" sz="3440" b="0" i="0" u="none" strike="noStrike" cap="none">
                <a:solidFill>
                  <a:schemeClr val="dk1"/>
                </a:solidFill>
                <a:latin typeface="Calibri"/>
                <a:ea typeface="Calibri"/>
                <a:cs typeface="Calibri"/>
                <a:sym typeface="Calibri"/>
              </a:rPr>
              <a:t>a) poruší-li nájemce hrubě svou povinnost vyplývající z nájmu,</a:t>
            </a:r>
            <a:endParaRPr/>
          </a:p>
          <a:p>
            <a:pPr marL="0" marR="0" lvl="0" indent="0" algn="l" rtl="0">
              <a:lnSpc>
                <a:spcPct val="70000"/>
              </a:lnSpc>
              <a:spcBef>
                <a:spcPts val="1000"/>
              </a:spcBef>
              <a:spcAft>
                <a:spcPts val="0"/>
              </a:spcAft>
              <a:buClr>
                <a:schemeClr val="dk1"/>
              </a:buClr>
              <a:buFont typeface="Arial"/>
              <a:buNone/>
            </a:pPr>
            <a:r>
              <a:rPr lang="cs-CZ" sz="3440" b="0" i="0" u="none" strike="noStrike" cap="none">
                <a:solidFill>
                  <a:schemeClr val="dk1"/>
                </a:solidFill>
                <a:latin typeface="Calibri"/>
                <a:ea typeface="Calibri"/>
                <a:cs typeface="Calibri"/>
                <a:sym typeface="Calibri"/>
              </a:rPr>
              <a:t>b) je-li nájemce odsouzen pro úmyslný trestný čin spáchaný na pronajímateli nebo členu jeho domácnosti nebo na osobě, která bydlí v domě, kde je nájemcův byt, nebo proti cizímu majetku, který se v tomto domě nachází,</a:t>
            </a:r>
            <a:endParaRPr/>
          </a:p>
          <a:p>
            <a:pPr marL="0" marR="0" lvl="0" indent="0" algn="l" rtl="0">
              <a:lnSpc>
                <a:spcPct val="70000"/>
              </a:lnSpc>
              <a:spcBef>
                <a:spcPts val="1000"/>
              </a:spcBef>
              <a:spcAft>
                <a:spcPts val="0"/>
              </a:spcAft>
              <a:buClr>
                <a:schemeClr val="dk1"/>
              </a:buClr>
              <a:buFont typeface="Arial"/>
              <a:buNone/>
            </a:pPr>
            <a:r>
              <a:rPr lang="cs-CZ" sz="3440" b="0" i="0" u="none" strike="noStrike" cap="none">
                <a:solidFill>
                  <a:schemeClr val="dk1"/>
                </a:solidFill>
                <a:latin typeface="Calibri"/>
                <a:ea typeface="Calibri"/>
                <a:cs typeface="Calibri"/>
                <a:sym typeface="Calibri"/>
              </a:rPr>
              <a:t>c) má-li být byt vyklizen, protože je z důvodu veřejného zájmu potřebné s bytem nebo domem, ve kterém se byt nachází, naložit tak, že byt nebude možné vůbec užívat, nebo</a:t>
            </a:r>
            <a:endParaRPr/>
          </a:p>
          <a:p>
            <a:pPr marL="0" marR="0" lvl="0" indent="0" algn="l" rtl="0">
              <a:lnSpc>
                <a:spcPct val="70000"/>
              </a:lnSpc>
              <a:spcBef>
                <a:spcPts val="1000"/>
              </a:spcBef>
              <a:spcAft>
                <a:spcPts val="0"/>
              </a:spcAft>
              <a:buClr>
                <a:schemeClr val="dk1"/>
              </a:buClr>
              <a:buFont typeface="Arial"/>
              <a:buNone/>
            </a:pPr>
            <a:r>
              <a:rPr lang="cs-CZ" sz="3440" b="0" i="0" u="none" strike="noStrike" cap="none">
                <a:solidFill>
                  <a:schemeClr val="dk1"/>
                </a:solidFill>
                <a:latin typeface="Calibri"/>
                <a:ea typeface="Calibri"/>
                <a:cs typeface="Calibri"/>
                <a:sym typeface="Calibri"/>
              </a:rPr>
              <a:t>d) je-li tu jiný obdobně závažný důvod pro vypovězení nájmu.</a:t>
            </a:r>
            <a:endParaRPr/>
          </a:p>
          <a:p>
            <a:pPr marL="0" marR="0" lvl="0" indent="0" algn="l" rtl="0">
              <a:lnSpc>
                <a:spcPct val="70000"/>
              </a:lnSpc>
              <a:spcBef>
                <a:spcPts val="1000"/>
              </a:spcBef>
              <a:spcAft>
                <a:spcPts val="0"/>
              </a:spcAft>
              <a:buClr>
                <a:schemeClr val="dk1"/>
              </a:buClr>
              <a:buFont typeface="Arial"/>
              <a:buNone/>
            </a:pPr>
            <a:endParaRPr sz="1120" b="0" i="0" u="none" strike="noStrike" cap="none">
              <a:solidFill>
                <a:schemeClr val="dk1"/>
              </a:solidFill>
              <a:latin typeface="Calibri"/>
              <a:ea typeface="Calibri"/>
              <a:cs typeface="Calibri"/>
              <a:sym typeface="Calibri"/>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1" name="Google Shape;471;p8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Font typeface="Calibri"/>
              <a:buNone/>
            </a:pPr>
            <a:r>
              <a:rPr lang="cs-CZ" sz="4400" b="0" i="0" u="none" strike="noStrike" cap="none">
                <a:solidFill>
                  <a:schemeClr val="dk1"/>
                </a:solidFill>
                <a:latin typeface="Calibri"/>
                <a:ea typeface="Calibri"/>
                <a:cs typeface="Calibri"/>
                <a:sym typeface="Calibri"/>
              </a:rPr>
              <a:t>Na co si dát pozor - §2288</a:t>
            </a:r>
            <a:endParaRPr/>
          </a:p>
        </p:txBody>
      </p:sp>
      <p:sp>
        <p:nvSpPr>
          <p:cNvPr id="472" name="Google Shape;472;p81"/>
          <p:cNvSpPr txBox="1">
            <a:spLocks noGrp="1"/>
          </p:cNvSpPr>
          <p:nvPr>
            <p:ph type="body" idx="1"/>
          </p:nvPr>
        </p:nvSpPr>
        <p:spPr>
          <a:xfrm>
            <a:off x="543697" y="1825624"/>
            <a:ext cx="11368217" cy="4797597"/>
          </a:xfrm>
          <a:prstGeom prst="rect">
            <a:avLst/>
          </a:prstGeom>
          <a:noFill/>
          <a:ln>
            <a:noFill/>
          </a:ln>
        </p:spPr>
        <p:txBody>
          <a:bodyPr spcFirstLastPara="1" wrap="square" lIns="91425" tIns="45700" rIns="91425" bIns="45700" anchor="t" anchorCtr="0">
            <a:noAutofit/>
          </a:bodyPr>
          <a:lstStyle/>
          <a:p>
            <a:pPr marL="0" marR="0" lvl="0" indent="0" algn="l" rtl="0">
              <a:lnSpc>
                <a:spcPct val="70000"/>
              </a:lnSpc>
              <a:spcBef>
                <a:spcPts val="0"/>
              </a:spcBef>
              <a:spcAft>
                <a:spcPts val="0"/>
              </a:spcAft>
              <a:buClr>
                <a:schemeClr val="dk1"/>
              </a:buClr>
              <a:buFont typeface="Arial"/>
              <a:buNone/>
            </a:pPr>
            <a:r>
              <a:rPr lang="cs-CZ" sz="3600" b="0" i="0" u="none" strike="noStrike" cap="none">
                <a:solidFill>
                  <a:schemeClr val="dk1"/>
                </a:solidFill>
                <a:latin typeface="Calibri"/>
                <a:ea typeface="Calibri"/>
                <a:cs typeface="Calibri"/>
                <a:sym typeface="Calibri"/>
              </a:rPr>
              <a:t>(2) Pronajímatel může vypovědět nájem na dobu neurčitou v tříměsíční výpovědní době i v případě, že</a:t>
            </a:r>
            <a:endParaRPr/>
          </a:p>
          <a:p>
            <a:pPr marL="0" marR="0" lvl="0" indent="0" algn="l" rtl="0">
              <a:lnSpc>
                <a:spcPct val="70000"/>
              </a:lnSpc>
              <a:spcBef>
                <a:spcPts val="1000"/>
              </a:spcBef>
              <a:spcAft>
                <a:spcPts val="0"/>
              </a:spcAft>
              <a:buClr>
                <a:schemeClr val="dk1"/>
              </a:buClr>
              <a:buFont typeface="Arial"/>
              <a:buNone/>
            </a:pPr>
            <a:r>
              <a:rPr lang="cs-CZ" sz="3600" b="0" i="0" u="none" strike="noStrike" cap="none">
                <a:solidFill>
                  <a:schemeClr val="dk1"/>
                </a:solidFill>
                <a:latin typeface="Calibri"/>
                <a:ea typeface="Calibri"/>
                <a:cs typeface="Calibri"/>
                <a:sym typeface="Calibri"/>
              </a:rPr>
              <a:t>a) má být byt užíván pronajímatelem, nebo jeho manželem, který hodlá opustit rodinnou domácnost a byl podán návrh na rozvod manželství, nebo manželství bylo již rozvedeno,</a:t>
            </a:r>
            <a:endParaRPr/>
          </a:p>
          <a:p>
            <a:pPr marL="0" marR="0" lvl="0" indent="0" algn="l" rtl="0">
              <a:lnSpc>
                <a:spcPct val="70000"/>
              </a:lnSpc>
              <a:spcBef>
                <a:spcPts val="1000"/>
              </a:spcBef>
              <a:spcAft>
                <a:spcPts val="0"/>
              </a:spcAft>
              <a:buClr>
                <a:schemeClr val="dk1"/>
              </a:buClr>
              <a:buFont typeface="Arial"/>
              <a:buNone/>
            </a:pPr>
            <a:r>
              <a:rPr lang="cs-CZ" sz="3600" b="0" i="0" u="none" strike="noStrike" cap="none">
                <a:solidFill>
                  <a:schemeClr val="dk1"/>
                </a:solidFill>
                <a:latin typeface="Calibri"/>
                <a:ea typeface="Calibri"/>
                <a:cs typeface="Calibri"/>
                <a:sym typeface="Calibri"/>
              </a:rPr>
              <a:t>b) potřebuje pronajímatel byt pro svého příbuzného nebo pro příbuzného svého manžela v přímé linii nebo ve vedlejší linii v druhém stupni.</a:t>
            </a:r>
            <a:endParaRPr/>
          </a:p>
          <a:p>
            <a:pPr marL="0" marR="0" lvl="0" indent="0" algn="l" rtl="0">
              <a:lnSpc>
                <a:spcPct val="70000"/>
              </a:lnSpc>
              <a:spcBef>
                <a:spcPts val="1000"/>
              </a:spcBef>
              <a:spcAft>
                <a:spcPts val="0"/>
              </a:spcAft>
              <a:buClr>
                <a:schemeClr val="dk1"/>
              </a:buClr>
              <a:buFont typeface="Arial"/>
              <a:buNone/>
            </a:pPr>
            <a:r>
              <a:rPr lang="cs-CZ" sz="3600" b="0" i="0" u="none" strike="noStrike" cap="none">
                <a:solidFill>
                  <a:schemeClr val="dk1"/>
                </a:solidFill>
                <a:latin typeface="Calibri"/>
                <a:ea typeface="Calibri"/>
                <a:cs typeface="Calibri"/>
                <a:sym typeface="Calibri"/>
              </a:rPr>
              <a:t>(3) Vypoví-li pronajímatel nájem z důvodů uvedených v odstavcích 1 a 2, uvede výpovědní důvod ve výpovědi.</a:t>
            </a:r>
            <a:endParaRPr/>
          </a:p>
          <a:p>
            <a:pPr marL="228600" marR="0" lvl="0" indent="-157480" algn="l" rtl="0">
              <a:lnSpc>
                <a:spcPct val="70000"/>
              </a:lnSpc>
              <a:spcBef>
                <a:spcPts val="1000"/>
              </a:spcBef>
              <a:spcAft>
                <a:spcPts val="0"/>
              </a:spcAft>
              <a:buClr>
                <a:schemeClr val="dk1"/>
              </a:buClr>
              <a:buSzPts val="1120"/>
              <a:buFont typeface="Arial"/>
              <a:buNone/>
            </a:pPr>
            <a:endParaRPr sz="1120" b="0" i="0" u="none" strike="noStrike" cap="none">
              <a:solidFill>
                <a:schemeClr val="dk1"/>
              </a:solidFill>
              <a:latin typeface="Calibri"/>
              <a:ea typeface="Calibri"/>
              <a:cs typeface="Calibri"/>
              <a:sym typeface="Calibri"/>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sp>
        <p:nvSpPr>
          <p:cNvPr id="477" name="Google Shape;477;p8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Font typeface="Calibri"/>
              <a:buNone/>
            </a:pPr>
            <a:r>
              <a:rPr lang="cs-CZ" sz="4400" b="0" i="0" u="none" strike="noStrike" cap="none">
                <a:solidFill>
                  <a:schemeClr val="dk1"/>
                </a:solidFill>
                <a:latin typeface="Calibri"/>
                <a:ea typeface="Calibri"/>
                <a:cs typeface="Calibri"/>
                <a:sym typeface="Calibri"/>
              </a:rPr>
              <a:t>Na co si dát pozor - §2291</a:t>
            </a:r>
            <a:endParaRPr/>
          </a:p>
        </p:txBody>
      </p:sp>
      <p:sp>
        <p:nvSpPr>
          <p:cNvPr id="478" name="Google Shape;478;p8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chemeClr val="dk1"/>
              </a:buClr>
              <a:buSzPts val="4400"/>
              <a:buFont typeface="Arial"/>
              <a:buChar char="•"/>
            </a:pPr>
            <a:r>
              <a:rPr lang="cs-CZ" sz="4400" b="0" i="0" u="none" strike="noStrike" cap="none">
                <a:solidFill>
                  <a:schemeClr val="dk1"/>
                </a:solidFill>
                <a:latin typeface="Calibri"/>
                <a:ea typeface="Calibri"/>
                <a:cs typeface="Calibri"/>
                <a:sym typeface="Calibri"/>
              </a:rPr>
              <a:t>(1) Poruší-li nájemce svou povinnost zvlášť závažným způsobem, má pronajímatel právo vypovědět nájem bez výpovědní doby a požadovat, aby mu nájemce bez zbytečného odkladu byt odevzdal, nejpozději však do jednoho měsíce od skončení nájmu.</a:t>
            </a:r>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
        <p:nvSpPr>
          <p:cNvPr id="483" name="Google Shape;483;p8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Font typeface="Calibri"/>
              <a:buNone/>
            </a:pPr>
            <a:r>
              <a:rPr lang="cs-CZ" sz="4400" b="0" i="0" u="none" strike="noStrike" cap="none">
                <a:solidFill>
                  <a:schemeClr val="dk1"/>
                </a:solidFill>
                <a:latin typeface="Calibri"/>
                <a:ea typeface="Calibri"/>
                <a:cs typeface="Calibri"/>
                <a:sym typeface="Calibri"/>
              </a:rPr>
              <a:t>Na co si dát pozor - §2291</a:t>
            </a:r>
            <a:endParaRPr/>
          </a:p>
        </p:txBody>
      </p:sp>
      <p:sp>
        <p:nvSpPr>
          <p:cNvPr id="484" name="Google Shape;484;p83"/>
          <p:cNvSpPr txBox="1">
            <a:spLocks noGrp="1"/>
          </p:cNvSpPr>
          <p:nvPr>
            <p:ph type="body" idx="1"/>
          </p:nvPr>
        </p:nvSpPr>
        <p:spPr>
          <a:xfrm>
            <a:off x="838200" y="1690688"/>
            <a:ext cx="10515600" cy="4936758"/>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chemeClr val="dk1"/>
              </a:buClr>
              <a:buSzPts val="4000"/>
              <a:buFont typeface="Arial"/>
              <a:buChar char="•"/>
            </a:pPr>
            <a:r>
              <a:rPr lang="cs-CZ" sz="4000" b="0" i="0" u="none" strike="noStrike" cap="none" dirty="0">
                <a:solidFill>
                  <a:schemeClr val="dk1"/>
                </a:solidFill>
                <a:latin typeface="Calibri"/>
                <a:ea typeface="Calibri"/>
                <a:cs typeface="Calibri"/>
                <a:sym typeface="Calibri"/>
              </a:rPr>
              <a:t>(2) Nájemce porušuje svou povinnost zvlášť závažným způsobem, </a:t>
            </a:r>
            <a:r>
              <a:rPr lang="cs-CZ" sz="4000" b="0" i="0" u="none" strike="noStrike" cap="none" dirty="0">
                <a:solidFill>
                  <a:srgbClr val="FF0000"/>
                </a:solidFill>
                <a:latin typeface="Calibri"/>
                <a:ea typeface="Calibri"/>
                <a:cs typeface="Calibri"/>
                <a:sym typeface="Calibri"/>
              </a:rPr>
              <a:t>zejména nezaplatil-li nájemné a náklady na služby za dobu alespoň tří měsíců</a:t>
            </a:r>
            <a:r>
              <a:rPr lang="cs-CZ" sz="4000" b="0" i="0" u="none" strike="noStrike" cap="none" dirty="0">
                <a:solidFill>
                  <a:schemeClr val="dk1"/>
                </a:solidFill>
                <a:latin typeface="Calibri"/>
                <a:ea typeface="Calibri"/>
                <a:cs typeface="Calibri"/>
                <a:sym typeface="Calibri"/>
              </a:rPr>
              <a:t>, poškozuje-li byt nebo dům závažným nebo nenapravitelným způsobem, způsobuje-li jinak závažné škody nebo obtíže pronajímateli nebo osobám, které v domě bydlí nebo užívá-li neoprávněně byt jiným způsobem nebo k jinému účelu, než bylo ujednáno.</a:t>
            </a:r>
            <a:endParaRPr dirty="0"/>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sp>
        <p:nvSpPr>
          <p:cNvPr id="489" name="Google Shape;489;p8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Font typeface="Calibri"/>
              <a:buNone/>
            </a:pPr>
            <a:r>
              <a:rPr lang="cs-CZ" sz="4400" b="0" i="0" u="none" strike="noStrike" cap="none">
                <a:solidFill>
                  <a:schemeClr val="dk1"/>
                </a:solidFill>
                <a:latin typeface="Calibri"/>
                <a:ea typeface="Calibri"/>
                <a:cs typeface="Calibri"/>
                <a:sym typeface="Calibri"/>
              </a:rPr>
              <a:t>Na co si dát pozor - §2291</a:t>
            </a:r>
            <a:endParaRPr/>
          </a:p>
        </p:txBody>
      </p:sp>
      <p:sp>
        <p:nvSpPr>
          <p:cNvPr id="490" name="Google Shape;490;p8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chemeClr val="dk1"/>
              </a:buClr>
              <a:buSzPts val="4400"/>
              <a:buFont typeface="Arial"/>
              <a:buChar char="•"/>
            </a:pPr>
            <a:r>
              <a:rPr lang="cs-CZ" sz="4400" b="0" i="0" u="none" strike="noStrike" cap="none">
                <a:solidFill>
                  <a:schemeClr val="dk1"/>
                </a:solidFill>
                <a:latin typeface="Calibri"/>
                <a:ea typeface="Calibri"/>
                <a:cs typeface="Calibri"/>
                <a:sym typeface="Calibri"/>
              </a:rPr>
              <a:t>(3) Neuvede-li pronajímatel ve výpovědi, v čem spatřuje zvlášť závažné porušení nájemcovy povinnosti, nebo nevyzve-li před doručením výpovědi nájemce, aby v přiměřené době odstranil své závadné chování, popřípadě odstranil protiprávní stav, k výpovědi se nepřihlíží.</a:t>
            </a:r>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sp>
        <p:nvSpPr>
          <p:cNvPr id="495" name="Google Shape;495;p8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Font typeface="Calibri"/>
              <a:buNone/>
            </a:pPr>
            <a:r>
              <a:rPr lang="cs-CZ" sz="4400" b="0" i="0" u="none" strike="noStrike" cap="none">
                <a:solidFill>
                  <a:schemeClr val="dk1"/>
                </a:solidFill>
                <a:latin typeface="Calibri"/>
                <a:ea typeface="Calibri"/>
                <a:cs typeface="Calibri"/>
                <a:sym typeface="Calibri"/>
              </a:rPr>
              <a:t>Na co si dát pozor - §2295; §2234</a:t>
            </a:r>
            <a:endParaRPr/>
          </a:p>
        </p:txBody>
      </p:sp>
      <p:sp>
        <p:nvSpPr>
          <p:cNvPr id="496" name="Google Shape;496;p8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chemeClr val="dk1"/>
              </a:buClr>
              <a:buSzPts val="3600"/>
              <a:buFont typeface="Arial"/>
              <a:buChar char="•"/>
            </a:pPr>
            <a:r>
              <a:rPr lang="cs-CZ" sz="3600" b="0" i="0" u="none" strike="noStrike" cap="none">
                <a:solidFill>
                  <a:schemeClr val="dk1"/>
                </a:solidFill>
                <a:latin typeface="Calibri"/>
                <a:ea typeface="Calibri"/>
                <a:cs typeface="Calibri"/>
                <a:sym typeface="Calibri"/>
              </a:rPr>
              <a:t>Pronajímatel má právo na náhradu ve výši ujednaného nájemného, neodevzdá-li nájemce byt pronajímateli v den skončení nájmu až do dne, kdy nájemce pronajímateli byt skutečně odevzdá.</a:t>
            </a:r>
            <a:endParaRPr/>
          </a:p>
          <a:p>
            <a:pPr marL="228600" marR="0" lvl="0" indent="0" algn="l" rtl="0">
              <a:lnSpc>
                <a:spcPct val="90000"/>
              </a:lnSpc>
              <a:spcBef>
                <a:spcPts val="1000"/>
              </a:spcBef>
              <a:spcAft>
                <a:spcPts val="0"/>
              </a:spcAft>
              <a:buClr>
                <a:schemeClr val="dk1"/>
              </a:buClr>
              <a:buSzPts val="3600"/>
              <a:buFont typeface="Arial"/>
              <a:buNone/>
            </a:pPr>
            <a:endParaRPr sz="3600" b="0" i="0" u="none" strike="noStrike" cap="none">
              <a:solidFill>
                <a:schemeClr val="dk1"/>
              </a:solidFill>
              <a:latin typeface="Calibri"/>
              <a:ea typeface="Calibri"/>
              <a:cs typeface="Calibri"/>
              <a:sym typeface="Calibri"/>
            </a:endParaRPr>
          </a:p>
          <a:p>
            <a:pPr marL="228600" marR="0" lvl="0" indent="-228600" algn="l" rtl="0">
              <a:lnSpc>
                <a:spcPct val="90000"/>
              </a:lnSpc>
              <a:spcBef>
                <a:spcPts val="1000"/>
              </a:spcBef>
              <a:spcAft>
                <a:spcPts val="0"/>
              </a:spcAft>
              <a:buClr>
                <a:schemeClr val="dk1"/>
              </a:buClr>
              <a:buSzPts val="3600"/>
              <a:buFont typeface="Arial"/>
              <a:buChar char="•"/>
            </a:pPr>
            <a:r>
              <a:rPr lang="cs-CZ" sz="3600" b="0" i="0" u="none" strike="noStrike" cap="none">
                <a:solidFill>
                  <a:schemeClr val="dk1"/>
                </a:solidFill>
                <a:latin typeface="Calibri"/>
                <a:ea typeface="Calibri"/>
                <a:cs typeface="Calibri"/>
                <a:sym typeface="Calibri"/>
              </a:rPr>
              <a:t>Pronajímatel má právo na úhradu pohledávky vůči nájemci zadržet movité věci, které má nájemce na věci nebo v ní.</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30"/>
          <p:cNvSpPr/>
          <p:nvPr/>
        </p:nvSpPr>
        <p:spPr>
          <a:xfrm>
            <a:off x="1539241" y="853440"/>
            <a:ext cx="10652759" cy="452431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cs-CZ" sz="7200" b="1">
                <a:solidFill>
                  <a:srgbClr val="FF0000"/>
                </a:solidFill>
                <a:latin typeface="Calibri"/>
                <a:ea typeface="Calibri"/>
                <a:cs typeface="Calibri"/>
                <a:sym typeface="Calibri"/>
              </a:rPr>
              <a:t>Směrnice = pravidla </a:t>
            </a:r>
            <a:endParaRPr/>
          </a:p>
          <a:p>
            <a:pPr marL="0" marR="0" lvl="0" indent="0" algn="l" rtl="0">
              <a:spcBef>
                <a:spcPts val="0"/>
              </a:spcBef>
              <a:spcAft>
                <a:spcPts val="0"/>
              </a:spcAft>
              <a:buNone/>
            </a:pPr>
            <a:endParaRPr sz="7200" b="1">
              <a:solidFill>
                <a:srgbClr val="FF0000"/>
              </a:solidFill>
              <a:latin typeface="Calibri"/>
              <a:ea typeface="Calibri"/>
              <a:cs typeface="Calibri"/>
              <a:sym typeface="Calibri"/>
            </a:endParaRPr>
          </a:p>
          <a:p>
            <a:pPr marL="0" marR="0" lvl="0" indent="0" algn="l" rtl="0">
              <a:spcBef>
                <a:spcPts val="0"/>
              </a:spcBef>
              <a:spcAft>
                <a:spcPts val="0"/>
              </a:spcAft>
              <a:buNone/>
            </a:pPr>
            <a:r>
              <a:rPr lang="cs-CZ" sz="7200" b="1">
                <a:solidFill>
                  <a:srgbClr val="FF0000"/>
                </a:solidFill>
                <a:latin typeface="Calibri"/>
                <a:ea typeface="Calibri"/>
                <a:cs typeface="Calibri"/>
                <a:sym typeface="Calibri"/>
              </a:rPr>
              <a:t>     </a:t>
            </a:r>
            <a:r>
              <a:rPr lang="cs-CZ" sz="7200" b="1">
                <a:solidFill>
                  <a:schemeClr val="dk1"/>
                </a:solidFill>
                <a:latin typeface="Calibri"/>
                <a:ea typeface="Calibri"/>
                <a:cs typeface="Calibri"/>
                <a:sym typeface="Calibri"/>
              </a:rPr>
              <a:t>„Tvrdý k pravidlům, měkký k lidem“</a:t>
            </a:r>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sp>
        <p:nvSpPr>
          <p:cNvPr id="501" name="Google Shape;501;p86"/>
          <p:cNvSpPr txBox="1">
            <a:spLocks noGrp="1"/>
          </p:cNvSpPr>
          <p:nvPr>
            <p:ph type="title"/>
          </p:nvPr>
        </p:nvSpPr>
        <p:spPr>
          <a:xfrm>
            <a:off x="838200" y="365125"/>
            <a:ext cx="10515600" cy="835025"/>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Font typeface="Calibri"/>
              <a:buNone/>
            </a:pPr>
            <a:r>
              <a:rPr lang="cs-CZ" sz="4400" b="0" i="0" u="none" strike="noStrike" cap="none">
                <a:solidFill>
                  <a:schemeClr val="dk1"/>
                </a:solidFill>
                <a:latin typeface="Calibri"/>
                <a:ea typeface="Calibri"/>
                <a:cs typeface="Calibri"/>
                <a:sym typeface="Calibri"/>
              </a:rPr>
              <a:t>Zadržovací právo</a:t>
            </a:r>
            <a:endParaRPr/>
          </a:p>
        </p:txBody>
      </p:sp>
      <p:sp>
        <p:nvSpPr>
          <p:cNvPr id="502" name="Google Shape;502;p86"/>
          <p:cNvSpPr txBox="1">
            <a:spLocks noGrp="1"/>
          </p:cNvSpPr>
          <p:nvPr>
            <p:ph type="body" idx="1"/>
          </p:nvPr>
        </p:nvSpPr>
        <p:spPr>
          <a:xfrm>
            <a:off x="838200" y="1200149"/>
            <a:ext cx="10515600" cy="5153026"/>
          </a:xfrm>
          <a:prstGeom prst="rect">
            <a:avLst/>
          </a:prstGeom>
          <a:noFill/>
          <a:ln>
            <a:noFill/>
          </a:ln>
        </p:spPr>
        <p:txBody>
          <a:bodyPr spcFirstLastPara="1" wrap="square" lIns="91425" tIns="45700" rIns="91425" bIns="45700" anchor="t" anchorCtr="0">
            <a:noAutofit/>
          </a:bodyPr>
          <a:lstStyle/>
          <a:p>
            <a:pPr marL="228600" marR="0" lvl="0" indent="-228600" algn="l" rtl="0">
              <a:lnSpc>
                <a:spcPct val="80000"/>
              </a:lnSpc>
              <a:spcBef>
                <a:spcPts val="0"/>
              </a:spcBef>
              <a:spcAft>
                <a:spcPts val="0"/>
              </a:spcAft>
              <a:buClr>
                <a:schemeClr val="dk1"/>
              </a:buClr>
              <a:buSzPts val="2800"/>
              <a:buFont typeface="Arial"/>
              <a:buChar char="•"/>
            </a:pPr>
            <a:r>
              <a:rPr lang="cs-CZ" sz="2800" b="0" i="0" u="none" strike="noStrike" cap="none">
                <a:solidFill>
                  <a:schemeClr val="dk1"/>
                </a:solidFill>
                <a:latin typeface="Calibri"/>
                <a:ea typeface="Calibri"/>
                <a:cs typeface="Calibri"/>
                <a:sym typeface="Calibri"/>
              </a:rPr>
              <a:t>Pronajímatel může zadržet nájemci věci </a:t>
            </a:r>
            <a:r>
              <a:rPr lang="cs-CZ" sz="2800" b="0" i="0" u="none" strike="noStrike" cap="none">
                <a:solidFill>
                  <a:srgbClr val="FF0000"/>
                </a:solidFill>
                <a:latin typeface="Calibri"/>
                <a:ea typeface="Calibri"/>
                <a:cs typeface="Calibri"/>
                <a:sym typeface="Calibri"/>
              </a:rPr>
              <a:t>nejen za účelem zajištění nájemného, ale jakékoliv pohledávky vzniknuvší z předmětného nájemního vztahu.</a:t>
            </a:r>
            <a:endParaRPr/>
          </a:p>
          <a:p>
            <a:pPr marL="228600" marR="0" lvl="0" indent="-228600" algn="l" rtl="0">
              <a:lnSpc>
                <a:spcPct val="80000"/>
              </a:lnSpc>
              <a:spcBef>
                <a:spcPts val="1000"/>
              </a:spcBef>
              <a:spcAft>
                <a:spcPts val="0"/>
              </a:spcAft>
              <a:buClr>
                <a:schemeClr val="dk1"/>
              </a:buClr>
              <a:buSzPts val="2800"/>
              <a:buFont typeface="Arial"/>
              <a:buChar char="•"/>
            </a:pPr>
            <a:r>
              <a:rPr lang="cs-CZ" sz="2800" b="0" i="0" u="none" strike="noStrike" cap="none">
                <a:solidFill>
                  <a:schemeClr val="dk1"/>
                </a:solidFill>
                <a:latin typeface="Calibri"/>
                <a:ea typeface="Calibri"/>
                <a:cs typeface="Calibri"/>
                <a:sym typeface="Calibri"/>
              </a:rPr>
              <a:t>Vymezení movitých věcí, které nájemce má na pronajaté věci nebo v ní, má za následek, že pronajímatel může uplatnit své zadržovací právo vůči všem věcem. Může se stát, že uplatní toto právo i k věcem, jež nejsou ve vlastnictví nájemce, nacházejícím se v prostorách pronájmu (bytu nebo prostoru sloužících k podnikání).</a:t>
            </a:r>
            <a:endParaRPr/>
          </a:p>
          <a:p>
            <a:pPr marL="228600" marR="0" lvl="0" indent="-228600" algn="l" rtl="0">
              <a:lnSpc>
                <a:spcPct val="80000"/>
              </a:lnSpc>
              <a:spcBef>
                <a:spcPts val="1000"/>
              </a:spcBef>
              <a:spcAft>
                <a:spcPts val="0"/>
              </a:spcAft>
              <a:buClr>
                <a:schemeClr val="dk1"/>
              </a:buClr>
              <a:buSzPts val="2800"/>
              <a:buFont typeface="Arial"/>
              <a:buChar char="•"/>
            </a:pPr>
            <a:r>
              <a:rPr lang="cs-CZ" sz="2800" b="0" i="0" u="none" strike="noStrike" cap="none">
                <a:solidFill>
                  <a:schemeClr val="dk1"/>
                </a:solidFill>
                <a:latin typeface="Calibri"/>
                <a:ea typeface="Calibri"/>
                <a:cs typeface="Calibri"/>
                <a:sym typeface="Calibri"/>
              </a:rPr>
              <a:t>Pokud chce pronajímatel uplatnit zadržovací právo k věcem nacházejícím se  v/na prostorách nájmu, musí postupovat podle ustanovení § 1397 odst. 1 NObčZ, tj. vyrozumět nájemce o uplatnění zadržovacího práva a sdělit mu důvod zadržení. Pokud byla nájemní smlouva uzavřena v písemné formě, musí mít písemnou formu i vyrozumění o uplatnění zadržovacího práva.</a:t>
            </a:r>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sp>
        <p:nvSpPr>
          <p:cNvPr id="507" name="Google Shape;507;p87"/>
          <p:cNvSpPr txBox="1">
            <a:spLocks noGrp="1"/>
          </p:cNvSpPr>
          <p:nvPr>
            <p:ph type="title"/>
          </p:nvPr>
        </p:nvSpPr>
        <p:spPr>
          <a:xfrm>
            <a:off x="838200" y="365125"/>
            <a:ext cx="10515600" cy="835025"/>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Font typeface="Calibri"/>
              <a:buNone/>
            </a:pPr>
            <a:r>
              <a:rPr lang="cs-CZ" sz="4400" b="0" i="0" u="none" strike="noStrike" cap="none">
                <a:solidFill>
                  <a:schemeClr val="dk1"/>
                </a:solidFill>
                <a:latin typeface="Calibri"/>
                <a:ea typeface="Calibri"/>
                <a:cs typeface="Calibri"/>
                <a:sym typeface="Calibri"/>
              </a:rPr>
              <a:t>Zadržovací právo</a:t>
            </a:r>
            <a:endParaRPr/>
          </a:p>
        </p:txBody>
      </p:sp>
      <p:sp>
        <p:nvSpPr>
          <p:cNvPr id="508" name="Google Shape;508;p87"/>
          <p:cNvSpPr txBox="1">
            <a:spLocks noGrp="1"/>
          </p:cNvSpPr>
          <p:nvPr>
            <p:ph type="body" idx="1"/>
          </p:nvPr>
        </p:nvSpPr>
        <p:spPr>
          <a:xfrm>
            <a:off x="838200" y="1200149"/>
            <a:ext cx="10515600" cy="5153026"/>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chemeClr val="dk1"/>
              </a:buClr>
              <a:buSzPts val="3200"/>
              <a:buFont typeface="Arial"/>
              <a:buChar char="•"/>
            </a:pPr>
            <a:r>
              <a:rPr lang="cs-CZ" sz="3200" b="0" i="0" u="none" strike="noStrike" cap="none" dirty="0">
                <a:solidFill>
                  <a:schemeClr val="dk1"/>
                </a:solidFill>
                <a:latin typeface="Calibri"/>
                <a:ea typeface="Calibri"/>
                <a:cs typeface="Calibri"/>
                <a:sym typeface="Calibri"/>
              </a:rPr>
              <a:t>Ve světle výše uvedeného lze popsat na modelové situaci: Nájemce po dobu delší třech měsíců neplatí nájemné. Pronajímatel nájemci písemně oznámí, že uplatňuje zadržovací právo k věcem nacházejícím se v/na prostorách nájmu. Následně pronajímatel vypoví nájemní smlouvu bez výpovědní lhůty dle ustanovení § 2232 </a:t>
            </a:r>
            <a:r>
              <a:rPr lang="cs-CZ" sz="3200" b="0" i="0" u="none" strike="noStrike" cap="none" dirty="0" err="1">
                <a:solidFill>
                  <a:schemeClr val="dk1"/>
                </a:solidFill>
                <a:latin typeface="Calibri"/>
                <a:ea typeface="Calibri"/>
                <a:cs typeface="Calibri"/>
                <a:sym typeface="Calibri"/>
              </a:rPr>
              <a:t>ObčZ</a:t>
            </a:r>
            <a:r>
              <a:rPr lang="cs-CZ" sz="3200" b="0" i="0" u="none" strike="noStrike" cap="none" dirty="0">
                <a:solidFill>
                  <a:schemeClr val="dk1"/>
                </a:solidFill>
                <a:latin typeface="Calibri"/>
                <a:ea typeface="Calibri"/>
                <a:cs typeface="Calibri"/>
                <a:sym typeface="Calibri"/>
              </a:rPr>
              <a:t>. Nájemce na uvedené kroky pronajímatele nijak nereaguje – nájemné nehradí a prostory nevyklidí. Pronajímatel tedy může přikročit k vyklizení prostor nájmu vlastními silami za účasti notáře, jež průběh vyklizení, soupis vyklízených věcí a stav vyklízených věcí zachytí v notářském zápise.</a:t>
            </a:r>
            <a:endParaRPr dirty="0"/>
          </a:p>
          <a:p>
            <a:pPr marL="228600" marR="0" lvl="0" indent="-50800" algn="l" rtl="0">
              <a:lnSpc>
                <a:spcPct val="90000"/>
              </a:lnSpc>
              <a:spcBef>
                <a:spcPts val="1000"/>
              </a:spcBef>
              <a:spcAft>
                <a:spcPts val="0"/>
              </a:spcAft>
              <a:buClr>
                <a:schemeClr val="dk1"/>
              </a:buClr>
              <a:buSzPts val="2800"/>
              <a:buFont typeface="Arial"/>
              <a:buNone/>
            </a:pPr>
            <a:endParaRPr sz="2800" b="0" i="0" u="none" strike="noStrike" cap="none" dirty="0">
              <a:solidFill>
                <a:schemeClr val="dk1"/>
              </a:solidFill>
              <a:latin typeface="Calibri"/>
              <a:ea typeface="Calibri"/>
              <a:cs typeface="Calibri"/>
              <a:sym typeface="Calibri"/>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Google Shape;513;p8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Font typeface="Calibri"/>
              <a:buNone/>
            </a:pPr>
            <a:r>
              <a:rPr lang="cs-CZ" sz="4400" b="0" i="0" u="none" strike="noStrike" cap="none" dirty="0">
                <a:solidFill>
                  <a:schemeClr val="dk1"/>
                </a:solidFill>
                <a:latin typeface="Calibri"/>
                <a:ea typeface="Calibri"/>
                <a:cs typeface="Calibri"/>
                <a:sym typeface="Calibri"/>
              </a:rPr>
              <a:t>§2254 – jistina a smluvní pokuta</a:t>
            </a:r>
            <a:endParaRPr dirty="0"/>
          </a:p>
        </p:txBody>
      </p:sp>
      <p:sp>
        <p:nvSpPr>
          <p:cNvPr id="514" name="Google Shape;514;p88"/>
          <p:cNvSpPr txBox="1">
            <a:spLocks noGrp="1"/>
          </p:cNvSpPr>
          <p:nvPr>
            <p:ph type="body" idx="1"/>
          </p:nvPr>
        </p:nvSpPr>
        <p:spPr>
          <a:xfrm>
            <a:off x="838200" y="1690688"/>
            <a:ext cx="10515600" cy="421481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1000"/>
              </a:spcBef>
              <a:spcAft>
                <a:spcPts val="0"/>
              </a:spcAft>
              <a:buClr>
                <a:schemeClr val="dk1"/>
              </a:buClr>
              <a:buSzPts val="3200"/>
              <a:buNone/>
            </a:pPr>
            <a:r>
              <a:rPr lang="cs-CZ" sz="3200" b="1" dirty="0"/>
              <a:t>(1) </a:t>
            </a:r>
            <a:r>
              <a:rPr lang="cs-CZ" sz="3200" dirty="0"/>
              <a:t>Ujednají-li strany, že nájemce dá pronajímateli peněžitou jistotu, že zaplatí nájemné a splní jiné povinnosti vyplývající z nájmu</a:t>
            </a:r>
            <a:r>
              <a:rPr lang="cs-CZ" sz="3200" i="0" u="none" strike="noStrike" cap="none" dirty="0">
                <a:solidFill>
                  <a:schemeClr val="dk1"/>
                </a:solidFill>
                <a:latin typeface="Calibri"/>
                <a:ea typeface="Calibri"/>
                <a:cs typeface="Calibri"/>
                <a:sym typeface="Calibri"/>
              </a:rPr>
              <a:t>, </a:t>
            </a:r>
            <a:r>
              <a:rPr lang="cs-CZ" sz="3200" b="0" i="0" u="none" strike="noStrike" cap="none" dirty="0">
                <a:solidFill>
                  <a:schemeClr val="dk1"/>
                </a:solidFill>
                <a:latin typeface="Calibri"/>
                <a:ea typeface="Calibri"/>
                <a:cs typeface="Calibri"/>
                <a:sym typeface="Calibri"/>
              </a:rPr>
              <a:t>nebo ujednají-li si pro případ porušení těchto povinností smluvní pokutu, nesmí jistota a právo na zaplacení smluvní pokuty v souhrnu přesáhnout trojnásobek měsíčního nájemného. </a:t>
            </a:r>
          </a:p>
          <a:p>
            <a:pPr marL="0" marR="0" lvl="0" indent="0" algn="l" rtl="0">
              <a:lnSpc>
                <a:spcPct val="90000"/>
              </a:lnSpc>
              <a:spcBef>
                <a:spcPts val="1000"/>
              </a:spcBef>
              <a:spcAft>
                <a:spcPts val="0"/>
              </a:spcAft>
              <a:buClr>
                <a:schemeClr val="dk1"/>
              </a:buClr>
              <a:buSzPts val="3200"/>
              <a:buNone/>
            </a:pPr>
            <a:r>
              <a:rPr lang="cs-CZ" sz="3200" b="1" i="0" u="none" strike="noStrike" cap="none" dirty="0">
                <a:solidFill>
                  <a:schemeClr val="dk1"/>
                </a:solidFill>
                <a:latin typeface="Calibri"/>
                <a:ea typeface="Calibri"/>
                <a:cs typeface="Calibri"/>
                <a:sym typeface="Calibri"/>
              </a:rPr>
              <a:t>(2)</a:t>
            </a:r>
            <a:r>
              <a:rPr lang="cs-CZ" sz="3200" b="0" i="0" u="none" strike="noStrike" cap="none" dirty="0">
                <a:solidFill>
                  <a:schemeClr val="dk1"/>
                </a:solidFill>
                <a:latin typeface="Calibri"/>
                <a:ea typeface="Calibri"/>
                <a:cs typeface="Calibri"/>
                <a:sym typeface="Calibri"/>
              </a:rPr>
              <a:t> Při skončení nájmu pronajímatel vrátí jistotu nájemci; započte si přitom, co mu nájemce případně z nájmu dluží. Nájemce má právo na úroky z jistoty od jejího poskytnutí alespoň ve výši zákonné sazby.</a:t>
            </a:r>
            <a:endParaRPr lang="cs-CZ" dirty="0"/>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BABA87EF-125C-B7FC-F927-2D76E7324E24}"/>
              </a:ext>
            </a:extLst>
          </p:cNvPr>
          <p:cNvSpPr txBox="1"/>
          <p:nvPr/>
        </p:nvSpPr>
        <p:spPr>
          <a:xfrm>
            <a:off x="195943" y="270589"/>
            <a:ext cx="11821886" cy="6555641"/>
          </a:xfrm>
          <a:prstGeom prst="rect">
            <a:avLst/>
          </a:prstGeom>
          <a:noFill/>
        </p:spPr>
        <p:txBody>
          <a:bodyPr wrap="square">
            <a:spAutoFit/>
          </a:bodyPr>
          <a:lstStyle/>
          <a:p>
            <a:r>
              <a:rPr lang="cs-CZ" sz="3000" b="0" i="0" u="none" strike="noStrike" cap="none" dirty="0">
                <a:solidFill>
                  <a:schemeClr val="dk1"/>
                </a:solidFill>
                <a:latin typeface="Calibri"/>
                <a:ea typeface="Calibri"/>
                <a:cs typeface="Calibri"/>
                <a:sym typeface="Calibri"/>
              </a:rPr>
              <a:t>Když má např. nájemník podle nájemné smlouvy povinnost složit jistotu (kauci) ve výši trojnásobku měsíčního nájemného, tak smluvní pokutu již sjednat nelze. Pokud jistota odpovídá pouze jednomu měsíčnímu nájemnému, tak je možné sjednat pokutu ve výši dvou měsíčních nájmu.</a:t>
            </a:r>
          </a:p>
          <a:p>
            <a:endParaRPr lang="cs-CZ" sz="3000" dirty="0">
              <a:solidFill>
                <a:schemeClr val="dk1"/>
              </a:solidFill>
              <a:latin typeface="Calibri"/>
              <a:cs typeface="Calibri"/>
              <a:sym typeface="Calibri"/>
            </a:endParaRPr>
          </a:p>
          <a:p>
            <a:pPr algn="just"/>
            <a:r>
              <a:rPr lang="cs-CZ" sz="3000" dirty="0">
                <a:solidFill>
                  <a:schemeClr val="dk1"/>
                </a:solidFill>
                <a:latin typeface="Calibri"/>
                <a:cs typeface="Calibri"/>
              </a:rPr>
              <a:t>Na rozdíl od jistoty, která kryje pouze skutečnou škodu, má smluvní pokuta sankční charakter. Zatímco z jistoty může pronajímatel typicky pokrýt dluh na nájmu. Pokutou může být porušení povinnosti ještě navíc sankcionováno.</a:t>
            </a:r>
          </a:p>
          <a:p>
            <a:pPr algn="just"/>
            <a:endParaRPr lang="cs-CZ" sz="3000" dirty="0">
              <a:solidFill>
                <a:schemeClr val="dk1"/>
              </a:solidFill>
              <a:latin typeface="Calibri"/>
              <a:cs typeface="Calibri"/>
            </a:endParaRPr>
          </a:p>
          <a:p>
            <a:pPr algn="just"/>
            <a:r>
              <a:rPr lang="cs-CZ" sz="3000" dirty="0">
                <a:solidFill>
                  <a:schemeClr val="dk1"/>
                </a:solidFill>
                <a:latin typeface="Calibri"/>
                <a:cs typeface="Calibri"/>
              </a:rPr>
              <a:t>Pod hrozbou smluvní pokuty tak bude moct sjednat např. zákaz rušení nočního klidu, hrazení nájemného v řádném termínu splatnosti apod. Naproti tomu není možné pokutovat výkon nájemcových práv, např. chovat v bytě zvíře (pokud je to přiměřené).</a:t>
            </a:r>
          </a:p>
        </p:txBody>
      </p:sp>
    </p:spTree>
    <p:extLst>
      <p:ext uri="{BB962C8B-B14F-4D97-AF65-F5344CB8AC3E}">
        <p14:creationId xmlns:p14="http://schemas.microsoft.com/office/powerpoint/2010/main" val="110832461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sp>
        <p:nvSpPr>
          <p:cNvPr id="519" name="Google Shape;519;p8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Font typeface="Calibri"/>
              <a:buNone/>
            </a:pPr>
            <a:r>
              <a:rPr lang="cs-CZ" sz="4400" b="0" i="0" u="none" strike="noStrike" cap="none">
                <a:solidFill>
                  <a:schemeClr val="dk1"/>
                </a:solidFill>
                <a:latin typeface="Calibri"/>
                <a:ea typeface="Calibri"/>
                <a:cs typeface="Calibri"/>
                <a:sym typeface="Calibri"/>
              </a:rPr>
              <a:t>Zápočty</a:t>
            </a:r>
            <a:endParaRPr/>
          </a:p>
        </p:txBody>
      </p:sp>
      <p:sp>
        <p:nvSpPr>
          <p:cNvPr id="520" name="Google Shape;520;p8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chemeClr val="dk1"/>
              </a:buClr>
              <a:buSzPts val="2800"/>
              <a:buFont typeface="Arial"/>
              <a:buChar char="•"/>
            </a:pPr>
            <a:r>
              <a:rPr lang="cs-CZ" sz="2800" b="0" i="0" u="none" strike="noStrike" cap="none">
                <a:solidFill>
                  <a:schemeClr val="dk1"/>
                </a:solidFill>
                <a:latin typeface="Calibri"/>
                <a:ea typeface="Calibri"/>
                <a:cs typeface="Calibri"/>
                <a:sym typeface="Calibri"/>
              </a:rPr>
              <a:t>§ 1982</a:t>
            </a:r>
            <a:endParaRPr/>
          </a:p>
          <a:p>
            <a:pPr marL="228600" marR="0" lvl="0" indent="-228600" algn="l" rtl="0">
              <a:lnSpc>
                <a:spcPct val="90000"/>
              </a:lnSpc>
              <a:spcBef>
                <a:spcPts val="1000"/>
              </a:spcBef>
              <a:spcAft>
                <a:spcPts val="0"/>
              </a:spcAft>
              <a:buClr>
                <a:schemeClr val="dk1"/>
              </a:buClr>
              <a:buSzPts val="2800"/>
              <a:buFont typeface="Arial"/>
              <a:buChar char="•"/>
            </a:pPr>
            <a:r>
              <a:rPr lang="cs-CZ" sz="2800" b="0" i="0" u="none" strike="noStrike" cap="none">
                <a:solidFill>
                  <a:schemeClr val="dk1"/>
                </a:solidFill>
                <a:latin typeface="Calibri"/>
                <a:ea typeface="Calibri"/>
                <a:cs typeface="Calibri"/>
                <a:sym typeface="Calibri"/>
              </a:rPr>
              <a:t>(1) Dluží-li si strany vzájemně plnění </a:t>
            </a:r>
            <a:r>
              <a:rPr lang="cs-CZ" sz="2800" b="0" i="0" u="none" strike="noStrike" cap="none">
                <a:solidFill>
                  <a:srgbClr val="FF0000"/>
                </a:solidFill>
                <a:latin typeface="Calibri"/>
                <a:ea typeface="Calibri"/>
                <a:cs typeface="Calibri"/>
                <a:sym typeface="Calibri"/>
              </a:rPr>
              <a:t>stejného druhu</a:t>
            </a:r>
            <a:r>
              <a:rPr lang="cs-CZ" sz="2800" b="0" i="0" u="none" strike="noStrike" cap="none">
                <a:solidFill>
                  <a:schemeClr val="dk1"/>
                </a:solidFill>
                <a:latin typeface="Calibri"/>
                <a:ea typeface="Calibri"/>
                <a:cs typeface="Calibri"/>
                <a:sym typeface="Calibri"/>
              </a:rPr>
              <a:t>, může každá z nich prohlásit vůči druhé straně, že svoji pohledávku započítává proti pohledávce druhé strany. </a:t>
            </a:r>
            <a:r>
              <a:rPr lang="cs-CZ" sz="2800" b="0" i="0" u="none" strike="noStrike" cap="none">
                <a:solidFill>
                  <a:srgbClr val="FF0000"/>
                </a:solidFill>
                <a:latin typeface="Calibri"/>
                <a:ea typeface="Calibri"/>
                <a:cs typeface="Calibri"/>
                <a:sym typeface="Calibri"/>
              </a:rPr>
              <a:t>K započtení lze přistoupit, jakmile straně vznikne právo požadovat uspokojení vlastní pohledávky a plnit svůj vlastní dluh.</a:t>
            </a:r>
            <a:endParaRPr/>
          </a:p>
          <a:p>
            <a:pPr marL="228600" marR="0" lvl="0" indent="-228600" algn="l" rtl="0">
              <a:lnSpc>
                <a:spcPct val="90000"/>
              </a:lnSpc>
              <a:spcBef>
                <a:spcPts val="1000"/>
              </a:spcBef>
              <a:spcAft>
                <a:spcPts val="0"/>
              </a:spcAft>
              <a:buClr>
                <a:schemeClr val="dk1"/>
              </a:buClr>
              <a:buSzPts val="2800"/>
              <a:buFont typeface="Arial"/>
              <a:buChar char="•"/>
            </a:pPr>
            <a:r>
              <a:rPr lang="cs-CZ" sz="2800" b="0" i="0" u="none" strike="noStrike" cap="none">
                <a:solidFill>
                  <a:schemeClr val="dk1"/>
                </a:solidFill>
                <a:latin typeface="Calibri"/>
                <a:ea typeface="Calibri"/>
                <a:cs typeface="Calibri"/>
                <a:sym typeface="Calibri"/>
              </a:rPr>
              <a:t>(2) Započtením se obě pohledávky ruší v rozsahu, v jakém se vzájemně kryjí; nekryjí-li se zcela, započte se pohledávka obdobně jako při splnění. Tyto účinky nastávají k okamžiku, kdy se obě pohledávky staly způsobilými k započtení.</a:t>
            </a:r>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sp>
        <p:nvSpPr>
          <p:cNvPr id="525" name="Google Shape;525;p90"/>
          <p:cNvSpPr txBox="1">
            <a:spLocks noGrp="1"/>
          </p:cNvSpPr>
          <p:nvPr>
            <p:ph type="title"/>
          </p:nvPr>
        </p:nvSpPr>
        <p:spPr>
          <a:xfrm>
            <a:off x="838200" y="203200"/>
            <a:ext cx="10515600" cy="701675"/>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Font typeface="Calibri"/>
              <a:buNone/>
            </a:pPr>
            <a:r>
              <a:rPr lang="cs-CZ" sz="4400" b="0" i="0" u="none" strike="noStrike" cap="none" dirty="0">
                <a:solidFill>
                  <a:schemeClr val="dk1"/>
                </a:solidFill>
                <a:latin typeface="Calibri"/>
                <a:ea typeface="Calibri"/>
                <a:cs typeface="Calibri"/>
                <a:sym typeface="Calibri"/>
              </a:rPr>
              <a:t>Zápočty</a:t>
            </a:r>
            <a:endParaRPr dirty="0"/>
          </a:p>
        </p:txBody>
      </p:sp>
      <p:sp>
        <p:nvSpPr>
          <p:cNvPr id="526" name="Google Shape;526;p90"/>
          <p:cNvSpPr txBox="1">
            <a:spLocks noGrp="1"/>
          </p:cNvSpPr>
          <p:nvPr>
            <p:ph type="body" idx="1"/>
          </p:nvPr>
        </p:nvSpPr>
        <p:spPr>
          <a:xfrm>
            <a:off x="838200" y="987424"/>
            <a:ext cx="10515600" cy="5718176"/>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chemeClr val="dk1"/>
              </a:buClr>
              <a:buSzPts val="2590"/>
              <a:buFont typeface="Arial"/>
              <a:buChar char="•"/>
            </a:pPr>
            <a:r>
              <a:rPr lang="cs-CZ" sz="2590" b="1" i="0" u="none" strike="noStrike" cap="none" dirty="0">
                <a:solidFill>
                  <a:schemeClr val="dk1"/>
                </a:solidFill>
                <a:latin typeface="Calibri"/>
                <a:ea typeface="Calibri"/>
                <a:cs typeface="Calibri"/>
                <a:sym typeface="Calibri"/>
              </a:rPr>
              <a:t>32 </a:t>
            </a:r>
            <a:r>
              <a:rPr lang="cs-CZ" sz="2590" b="1" i="0" u="none" strike="noStrike" cap="none" dirty="0" err="1">
                <a:solidFill>
                  <a:schemeClr val="dk1"/>
                </a:solidFill>
                <a:latin typeface="Calibri"/>
                <a:ea typeface="Calibri"/>
                <a:cs typeface="Calibri"/>
                <a:sym typeface="Calibri"/>
              </a:rPr>
              <a:t>Cdo</a:t>
            </a:r>
            <a:r>
              <a:rPr lang="cs-CZ" sz="2590" b="1" i="0" u="none" strike="noStrike" cap="none" dirty="0">
                <a:solidFill>
                  <a:schemeClr val="dk1"/>
                </a:solidFill>
                <a:latin typeface="Calibri"/>
                <a:ea typeface="Calibri"/>
                <a:cs typeface="Calibri"/>
                <a:sym typeface="Calibri"/>
              </a:rPr>
              <a:t> 118/2016</a:t>
            </a:r>
            <a:br>
              <a:rPr lang="cs-CZ" sz="2590" b="0" i="0" u="none" strike="noStrike" cap="none" dirty="0">
                <a:solidFill>
                  <a:schemeClr val="dk1"/>
                </a:solidFill>
                <a:latin typeface="Calibri"/>
                <a:ea typeface="Calibri"/>
                <a:cs typeface="Calibri"/>
                <a:sym typeface="Calibri"/>
              </a:rPr>
            </a:br>
            <a:r>
              <a:rPr lang="cs-CZ" sz="2590" b="0" i="0" u="none" strike="noStrike" cap="none" dirty="0">
                <a:solidFill>
                  <a:schemeClr val="dk1"/>
                </a:solidFill>
                <a:latin typeface="Calibri"/>
                <a:ea typeface="Calibri"/>
                <a:cs typeface="Calibri"/>
                <a:sym typeface="Calibri"/>
              </a:rPr>
              <a:t>Datum rozhodnutí: 09.05.2016</a:t>
            </a:r>
            <a:br>
              <a:rPr lang="cs-CZ" sz="2590" b="0" i="0" u="none" strike="noStrike" cap="none" dirty="0">
                <a:solidFill>
                  <a:schemeClr val="dk1"/>
                </a:solidFill>
                <a:latin typeface="Calibri"/>
                <a:ea typeface="Calibri"/>
                <a:cs typeface="Calibri"/>
                <a:sym typeface="Calibri"/>
              </a:rPr>
            </a:br>
            <a:r>
              <a:rPr lang="cs-CZ" sz="2590" b="0" i="0" u="none" strike="noStrike" cap="none" dirty="0">
                <a:solidFill>
                  <a:schemeClr val="dk1"/>
                </a:solidFill>
                <a:latin typeface="Calibri"/>
                <a:ea typeface="Calibri"/>
                <a:cs typeface="Calibri"/>
                <a:sym typeface="Calibri"/>
              </a:rPr>
              <a:t>Dotčené předpisy: § 580 </a:t>
            </a:r>
            <a:r>
              <a:rPr lang="cs-CZ" sz="2590" b="0" i="0" u="none" strike="noStrike" cap="none" dirty="0" err="1">
                <a:solidFill>
                  <a:schemeClr val="dk1"/>
                </a:solidFill>
                <a:latin typeface="Calibri"/>
                <a:ea typeface="Calibri"/>
                <a:cs typeface="Calibri"/>
                <a:sym typeface="Calibri"/>
              </a:rPr>
              <a:t>obč</a:t>
            </a:r>
            <a:r>
              <a:rPr lang="cs-CZ" sz="2590" b="0" i="0" u="none" strike="noStrike" cap="none" dirty="0">
                <a:solidFill>
                  <a:schemeClr val="dk1"/>
                </a:solidFill>
                <a:latin typeface="Calibri"/>
                <a:ea typeface="Calibri"/>
                <a:cs typeface="Calibri"/>
                <a:sym typeface="Calibri"/>
              </a:rPr>
              <a:t>. zák., § 581 </a:t>
            </a:r>
            <a:r>
              <a:rPr lang="cs-CZ" sz="2590" b="0" i="0" u="none" strike="noStrike" cap="none" dirty="0" err="1">
                <a:solidFill>
                  <a:schemeClr val="dk1"/>
                </a:solidFill>
                <a:latin typeface="Calibri"/>
                <a:ea typeface="Calibri"/>
                <a:cs typeface="Calibri"/>
                <a:sym typeface="Calibri"/>
              </a:rPr>
              <a:t>obč</a:t>
            </a:r>
            <a:r>
              <a:rPr lang="cs-CZ" sz="2590" b="0" i="0" u="none" strike="noStrike" cap="none" dirty="0">
                <a:solidFill>
                  <a:schemeClr val="dk1"/>
                </a:solidFill>
                <a:latin typeface="Calibri"/>
                <a:ea typeface="Calibri"/>
                <a:cs typeface="Calibri"/>
                <a:sym typeface="Calibri"/>
              </a:rPr>
              <a:t>. zák., § 98 o. s. ř.</a:t>
            </a:r>
            <a:endParaRPr sz="2590" b="0" i="0" u="none" strike="noStrike" cap="none" dirty="0">
              <a:solidFill>
                <a:schemeClr val="dk1"/>
              </a:solidFill>
              <a:latin typeface="Calibri"/>
              <a:ea typeface="Calibri"/>
              <a:cs typeface="Calibri"/>
              <a:sym typeface="Calibri"/>
            </a:endParaRPr>
          </a:p>
          <a:p>
            <a:pPr marL="228600" marR="0" lvl="0" indent="-228600" algn="l" rtl="0">
              <a:lnSpc>
                <a:spcPct val="90000"/>
              </a:lnSpc>
              <a:spcBef>
                <a:spcPts val="1000"/>
              </a:spcBef>
              <a:spcAft>
                <a:spcPts val="0"/>
              </a:spcAft>
              <a:buClr>
                <a:schemeClr val="dk1"/>
              </a:buClr>
              <a:buSzPts val="2590"/>
              <a:buFont typeface="Arial"/>
              <a:buChar char="•"/>
            </a:pPr>
            <a:r>
              <a:rPr lang="cs-CZ" sz="2590" b="0" i="0" u="none" strike="noStrike" cap="none" dirty="0">
                <a:solidFill>
                  <a:schemeClr val="dk1"/>
                </a:solidFill>
                <a:latin typeface="Calibri"/>
                <a:ea typeface="Calibri"/>
                <a:cs typeface="Calibri"/>
                <a:sym typeface="Calibri"/>
              </a:rPr>
              <a:t>K zániku závazku započtením tak nedochází automaticky, jakmile se pohledávky setkaly, ale teprve pomineme-li dohodu o započtení na základě kompenzačního projevu jednoho z účastníků adresovaného druhému účastníku. Forma pro tento právní úkon není zákonem stanovena (postačuje tedy i ústní projev), tento právní úkon musí splňovat obecné náležitosti stanovené v § 34 a násl. </a:t>
            </a:r>
            <a:r>
              <a:rPr lang="cs-CZ" sz="2590" b="0" i="0" u="none" strike="noStrike" cap="none" dirty="0" err="1">
                <a:solidFill>
                  <a:schemeClr val="dk1"/>
                </a:solidFill>
                <a:latin typeface="Calibri"/>
                <a:ea typeface="Calibri"/>
                <a:cs typeface="Calibri"/>
                <a:sym typeface="Calibri"/>
              </a:rPr>
              <a:t>obč</a:t>
            </a:r>
            <a:r>
              <a:rPr lang="cs-CZ" sz="2590" b="0" i="0" u="none" strike="noStrike" cap="none" dirty="0">
                <a:solidFill>
                  <a:schemeClr val="dk1"/>
                </a:solidFill>
                <a:latin typeface="Calibri"/>
                <a:ea typeface="Calibri"/>
                <a:cs typeface="Calibri"/>
                <a:sym typeface="Calibri"/>
              </a:rPr>
              <a:t>. zák. a z jeho obsahu musí být zřejmé, jaká pohledávka a v jaké výši se uplatňuje k započtení proti pohledávce druhého účastníka….Při zápočtu dospělých pohledávek je okamžikem jejich setkání okamžik splatnosti pohledávky později splatné; v tomto okamžiku (při splnění dalších zákonných předpokladů) dojde k zániku pohledávek následkem započtení, a to v rozsahu, v jakém se vzájemně kryjí.</a:t>
            </a:r>
            <a:endParaRPr dirty="0"/>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D7992301-3269-4D7E-8E74-360588034147}"/>
              </a:ext>
            </a:extLst>
          </p:cNvPr>
          <p:cNvSpPr txBox="1"/>
          <p:nvPr/>
        </p:nvSpPr>
        <p:spPr>
          <a:xfrm>
            <a:off x="432318" y="612844"/>
            <a:ext cx="11178073" cy="5632311"/>
          </a:xfrm>
          <a:prstGeom prst="rect">
            <a:avLst/>
          </a:prstGeom>
          <a:noFill/>
        </p:spPr>
        <p:txBody>
          <a:bodyPr wrap="square">
            <a:spAutoFit/>
          </a:bodyPr>
          <a:lstStyle/>
          <a:p>
            <a:pPr lvl="0"/>
            <a:r>
              <a:rPr lang="cs-CZ" sz="4000" b="1" i="0" u="none" strike="noStrike" cap="none" dirty="0">
                <a:solidFill>
                  <a:schemeClr val="dk1"/>
                </a:solidFill>
                <a:latin typeface="+mn-lt"/>
                <a:ea typeface="Calibri"/>
                <a:cs typeface="Calibri"/>
                <a:sym typeface="Calibri"/>
              </a:rPr>
              <a:t>Zápočty:</a:t>
            </a:r>
          </a:p>
          <a:p>
            <a:pPr lvl="0"/>
            <a:endParaRPr lang="cs-CZ" sz="4000" dirty="0">
              <a:solidFill>
                <a:schemeClr val="dk1"/>
              </a:solidFill>
              <a:latin typeface="Calibri"/>
              <a:cs typeface="Calibri"/>
              <a:sym typeface="Calibri"/>
            </a:endParaRPr>
          </a:p>
          <a:p>
            <a:pPr lvl="0"/>
            <a:r>
              <a:rPr lang="cs-CZ" sz="4000">
                <a:solidFill>
                  <a:schemeClr val="dk1"/>
                </a:solidFill>
              </a:rPr>
              <a:t>IZ: V </a:t>
            </a:r>
            <a:r>
              <a:rPr lang="cs-CZ" sz="4000" dirty="0">
                <a:solidFill>
                  <a:schemeClr val="dk1"/>
                </a:solidFill>
              </a:rPr>
              <a:t>§ 140 se na konci odstavce 2 doplňuje věta </a:t>
            </a:r>
            <a:r>
              <a:rPr lang="cs-CZ" sz="4000" b="1" dirty="0">
                <a:solidFill>
                  <a:schemeClr val="dk1"/>
                </a:solidFill>
              </a:rPr>
              <a:t>„Započtení vzájemných pohledávek dlužníka a věřitele v případě jistoty při nájmu bytu podle § 2254 občanského zákoníku je přípustné i tehdy, jestliže zákonné podmínky tohoto započtení byly splněny do schválení oddlužení.“</a:t>
            </a:r>
            <a:r>
              <a:rPr lang="cs-CZ" sz="4000" dirty="0">
                <a:solidFill>
                  <a:schemeClr val="dk1"/>
                </a:solidFill>
              </a:rPr>
              <a:t>.</a:t>
            </a:r>
          </a:p>
        </p:txBody>
      </p:sp>
    </p:spTree>
    <p:extLst>
      <p:ext uri="{BB962C8B-B14F-4D97-AF65-F5344CB8AC3E}">
        <p14:creationId xmlns:p14="http://schemas.microsoft.com/office/powerpoint/2010/main" val="91079769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531" name="Google Shape;531;p91"/>
          <p:cNvSpPr txBox="1">
            <a:spLocks noGrp="1"/>
          </p:cNvSpPr>
          <p:nvPr>
            <p:ph type="body" idx="1"/>
          </p:nvPr>
        </p:nvSpPr>
        <p:spPr>
          <a:xfrm>
            <a:off x="0" y="0"/>
            <a:ext cx="12192000" cy="68580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Font typeface="Arial"/>
              <a:buNone/>
            </a:pPr>
            <a:r>
              <a:rPr lang="cs-CZ" sz="3200" b="0" i="0" u="none" strike="noStrike" cap="none">
                <a:solidFill>
                  <a:schemeClr val="dk1"/>
                </a:solidFill>
                <a:latin typeface="Calibri"/>
                <a:ea typeface="Calibri"/>
                <a:cs typeface="Calibri"/>
                <a:sym typeface="Calibri"/>
              </a:rPr>
              <a:t>§ 1987</a:t>
            </a:r>
            <a:endParaRPr/>
          </a:p>
          <a:p>
            <a:pPr marL="0" marR="0" lvl="0" indent="0" algn="l" rtl="0">
              <a:lnSpc>
                <a:spcPct val="90000"/>
              </a:lnSpc>
              <a:spcBef>
                <a:spcPts val="1000"/>
              </a:spcBef>
              <a:spcAft>
                <a:spcPts val="0"/>
              </a:spcAft>
              <a:buClr>
                <a:schemeClr val="dk1"/>
              </a:buClr>
              <a:buFont typeface="Arial"/>
              <a:buNone/>
            </a:pPr>
            <a:r>
              <a:rPr lang="cs-CZ" sz="3200" b="0" i="0" u="none" strike="noStrike" cap="none">
                <a:solidFill>
                  <a:schemeClr val="dk1"/>
                </a:solidFill>
                <a:latin typeface="Calibri"/>
                <a:ea typeface="Calibri"/>
                <a:cs typeface="Calibri"/>
                <a:sym typeface="Calibri"/>
              </a:rPr>
              <a:t>(1) K započtení jsou způsobilé pohledávky, které lze uplatnit před soudem.</a:t>
            </a:r>
            <a:endParaRPr/>
          </a:p>
          <a:p>
            <a:pPr marL="0" marR="0" lvl="0" indent="0" algn="l" rtl="0">
              <a:lnSpc>
                <a:spcPct val="90000"/>
              </a:lnSpc>
              <a:spcBef>
                <a:spcPts val="1000"/>
              </a:spcBef>
              <a:spcAft>
                <a:spcPts val="0"/>
              </a:spcAft>
              <a:buClr>
                <a:schemeClr val="dk1"/>
              </a:buClr>
              <a:buFont typeface="Arial"/>
              <a:buNone/>
            </a:pPr>
            <a:r>
              <a:rPr lang="cs-CZ" sz="3200" b="0" i="0" u="none" strike="noStrike" cap="none">
                <a:solidFill>
                  <a:schemeClr val="dk1"/>
                </a:solidFill>
                <a:latin typeface="Calibri"/>
                <a:ea typeface="Calibri"/>
                <a:cs typeface="Calibri"/>
                <a:sym typeface="Calibri"/>
              </a:rPr>
              <a:t>(2) Pohledávka </a:t>
            </a:r>
            <a:r>
              <a:rPr lang="cs-CZ" sz="3200" b="0" i="0" u="none" strike="noStrike" cap="none">
                <a:solidFill>
                  <a:srgbClr val="FF0000"/>
                </a:solidFill>
                <a:latin typeface="Calibri"/>
                <a:ea typeface="Calibri"/>
                <a:cs typeface="Calibri"/>
                <a:sym typeface="Calibri"/>
              </a:rPr>
              <a:t>nejistá nebo neurčitá </a:t>
            </a:r>
            <a:r>
              <a:rPr lang="cs-CZ" sz="3200" b="0" i="0" u="none" strike="noStrike" cap="none">
                <a:solidFill>
                  <a:schemeClr val="dk1"/>
                </a:solidFill>
                <a:latin typeface="Calibri"/>
                <a:ea typeface="Calibri"/>
                <a:cs typeface="Calibri"/>
                <a:sym typeface="Calibri"/>
              </a:rPr>
              <a:t>k započtení způsobilá není.</a:t>
            </a:r>
            <a:endParaRPr/>
          </a:p>
          <a:p>
            <a:pPr marL="228600" marR="0" lvl="0" indent="-228600" algn="l" rtl="0">
              <a:lnSpc>
                <a:spcPct val="90000"/>
              </a:lnSpc>
              <a:spcBef>
                <a:spcPts val="1000"/>
              </a:spcBef>
              <a:spcAft>
                <a:spcPts val="0"/>
              </a:spcAft>
              <a:buClr>
                <a:schemeClr val="dk1"/>
              </a:buClr>
              <a:buSzPts val="3200"/>
              <a:buFont typeface="Arial"/>
              <a:buChar char="•"/>
            </a:pPr>
            <a:r>
              <a:rPr lang="cs-CZ" sz="3200" b="0" i="0" u="none" strike="noStrike" cap="none">
                <a:solidFill>
                  <a:schemeClr val="dk1"/>
                </a:solidFill>
                <a:latin typeface="Calibri"/>
                <a:ea typeface="Calibri"/>
                <a:cs typeface="Calibri"/>
                <a:sym typeface="Calibri"/>
              </a:rPr>
              <a:t>„</a:t>
            </a:r>
            <a:r>
              <a:rPr lang="cs-CZ" sz="3200" b="1" i="0" u="none" strike="noStrike" cap="none">
                <a:solidFill>
                  <a:schemeClr val="dk1"/>
                </a:solidFill>
                <a:latin typeface="Calibri"/>
                <a:ea typeface="Calibri"/>
                <a:cs typeface="Calibri"/>
                <a:sym typeface="Calibri"/>
              </a:rPr>
              <a:t>pohledávka nejistá</a:t>
            </a:r>
            <a:r>
              <a:rPr lang="cs-CZ" sz="3200" b="0" i="0" u="none" strike="noStrike" cap="none">
                <a:solidFill>
                  <a:schemeClr val="dk1"/>
                </a:solidFill>
                <a:latin typeface="Calibri"/>
                <a:ea typeface="Calibri"/>
                <a:cs typeface="Calibri"/>
                <a:sym typeface="Calibri"/>
              </a:rPr>
              <a:t>“ je pohledávkou, u níž není jisté, že vůbec existuje, </a:t>
            </a:r>
            <a:endParaRPr/>
          </a:p>
          <a:p>
            <a:pPr marL="228600" marR="0" lvl="0" indent="-228600" algn="l" rtl="0">
              <a:lnSpc>
                <a:spcPct val="90000"/>
              </a:lnSpc>
              <a:spcBef>
                <a:spcPts val="1000"/>
              </a:spcBef>
              <a:spcAft>
                <a:spcPts val="0"/>
              </a:spcAft>
              <a:buClr>
                <a:schemeClr val="dk1"/>
              </a:buClr>
              <a:buSzPts val="3200"/>
              <a:buFont typeface="Arial"/>
              <a:buChar char="•"/>
            </a:pPr>
            <a:r>
              <a:rPr lang="cs-CZ" sz="3200" b="0" i="0" u="none" strike="noStrike" cap="none">
                <a:solidFill>
                  <a:schemeClr val="dk1"/>
                </a:solidFill>
                <a:latin typeface="Calibri"/>
                <a:ea typeface="Calibri"/>
                <a:cs typeface="Calibri"/>
                <a:sym typeface="Calibri"/>
              </a:rPr>
              <a:t>„</a:t>
            </a:r>
            <a:r>
              <a:rPr lang="cs-CZ" sz="3200" b="1" i="0" u="none" strike="noStrike" cap="none">
                <a:solidFill>
                  <a:schemeClr val="dk1"/>
                </a:solidFill>
                <a:latin typeface="Calibri"/>
                <a:ea typeface="Calibri"/>
                <a:cs typeface="Calibri"/>
                <a:sym typeface="Calibri"/>
              </a:rPr>
              <a:t>pohledávka neurčitá</a:t>
            </a:r>
            <a:r>
              <a:rPr lang="cs-CZ" sz="3200" b="0" i="0" u="none" strike="noStrike" cap="none">
                <a:solidFill>
                  <a:schemeClr val="dk1"/>
                </a:solidFill>
                <a:latin typeface="Calibri"/>
                <a:ea typeface="Calibri"/>
                <a:cs typeface="Calibri"/>
                <a:sym typeface="Calibri"/>
              </a:rPr>
              <a:t>“ je pohledávkou, u které není známa její přesná výše.</a:t>
            </a:r>
            <a:endParaRPr/>
          </a:p>
          <a:p>
            <a:pPr marL="228600" marR="0" lvl="0" indent="-228600" algn="l" rtl="0">
              <a:lnSpc>
                <a:spcPct val="90000"/>
              </a:lnSpc>
              <a:spcBef>
                <a:spcPts val="1000"/>
              </a:spcBef>
              <a:spcAft>
                <a:spcPts val="0"/>
              </a:spcAft>
              <a:buClr>
                <a:schemeClr val="dk1"/>
              </a:buClr>
              <a:buSzPts val="3200"/>
              <a:buFont typeface="Arial"/>
              <a:buChar char="•"/>
            </a:pPr>
            <a:r>
              <a:rPr lang="cs-CZ" sz="3200" b="0" i="0" u="none" strike="noStrike" cap="none">
                <a:solidFill>
                  <a:schemeClr val="dk1"/>
                </a:solidFill>
                <a:latin typeface="Calibri"/>
                <a:ea typeface="Calibri"/>
                <a:cs typeface="Calibri"/>
                <a:sym typeface="Calibri"/>
              </a:rPr>
              <a:t>„</a:t>
            </a:r>
            <a:r>
              <a:rPr lang="cs-CZ" sz="3200" b="1" i="0" u="none" strike="noStrike" cap="none">
                <a:solidFill>
                  <a:schemeClr val="dk1"/>
                </a:solidFill>
                <a:latin typeface="Calibri"/>
                <a:ea typeface="Calibri"/>
                <a:cs typeface="Calibri"/>
                <a:sym typeface="Calibri"/>
              </a:rPr>
              <a:t>nesporná pohledávka</a:t>
            </a:r>
            <a:r>
              <a:rPr lang="cs-CZ" sz="3200" b="0" i="0" u="none" strike="noStrike" cap="none">
                <a:solidFill>
                  <a:schemeClr val="dk1"/>
                </a:solidFill>
                <a:latin typeface="Calibri"/>
                <a:ea typeface="Calibri"/>
                <a:cs typeface="Calibri"/>
                <a:sym typeface="Calibri"/>
              </a:rPr>
              <a:t>“ – jde pouze o pohledávku, která byla dlužníkem uznána či přiznána pravomocným rozhodnutím.</a:t>
            </a:r>
            <a:endParaRPr/>
          </a:p>
          <a:p>
            <a:pPr marL="228600" marR="0" lvl="0" indent="-228600" algn="l" rtl="0">
              <a:lnSpc>
                <a:spcPct val="90000"/>
              </a:lnSpc>
              <a:spcBef>
                <a:spcPts val="1000"/>
              </a:spcBef>
              <a:spcAft>
                <a:spcPts val="0"/>
              </a:spcAft>
              <a:buClr>
                <a:schemeClr val="dk1"/>
              </a:buClr>
              <a:buSzPts val="3200"/>
              <a:buFont typeface="Arial"/>
              <a:buChar char="•"/>
            </a:pPr>
            <a:r>
              <a:rPr lang="cs-CZ" sz="3200" b="1" i="0" u="none" strike="noStrike" cap="none">
                <a:solidFill>
                  <a:schemeClr val="dk1"/>
                </a:solidFill>
                <a:latin typeface="Calibri"/>
                <a:ea typeface="Calibri"/>
                <a:cs typeface="Calibri"/>
                <a:sym typeface="Calibri"/>
              </a:rPr>
              <a:t>POZOR - lze zpochybňovat jakoukoliv pohledávku</a:t>
            </a:r>
            <a:r>
              <a:rPr lang="cs-CZ" sz="3200" b="0" i="0" u="none" strike="noStrike" cap="none">
                <a:solidFill>
                  <a:schemeClr val="dk1"/>
                </a:solidFill>
                <a:latin typeface="Calibri"/>
                <a:ea typeface="Calibri"/>
                <a:cs typeface="Calibri"/>
                <a:sym typeface="Calibri"/>
              </a:rPr>
              <a:t> - a to i pohledávku mezi stranami původně skutečně nespornou – ta totiž mohla dle nového tvrzení druhé strany následně zaniknout např. splněním, jiným předchozím započtením, prominutím či narovnáním.</a:t>
            </a:r>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sp>
        <p:nvSpPr>
          <p:cNvPr id="536" name="Google Shape;536;p92"/>
          <p:cNvSpPr txBox="1">
            <a:spLocks noGrp="1"/>
          </p:cNvSpPr>
          <p:nvPr>
            <p:ph type="title"/>
          </p:nvPr>
        </p:nvSpPr>
        <p:spPr>
          <a:xfrm>
            <a:off x="0" y="1"/>
            <a:ext cx="11353800" cy="938462"/>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Font typeface="Calibri"/>
              <a:buNone/>
            </a:pPr>
            <a:r>
              <a:rPr lang="cs-CZ" sz="4400" b="0" i="0" u="none" strike="noStrike" cap="none">
                <a:solidFill>
                  <a:schemeClr val="dk1"/>
                </a:solidFill>
                <a:latin typeface="Calibri"/>
                <a:ea typeface="Calibri"/>
                <a:cs typeface="Calibri"/>
                <a:sym typeface="Calibri"/>
              </a:rPr>
              <a:t>Uznání dluhu</a:t>
            </a:r>
            <a:endParaRPr/>
          </a:p>
        </p:txBody>
      </p:sp>
      <p:sp>
        <p:nvSpPr>
          <p:cNvPr id="537" name="Google Shape;537;p92"/>
          <p:cNvSpPr txBox="1">
            <a:spLocks noGrp="1"/>
          </p:cNvSpPr>
          <p:nvPr>
            <p:ph type="body" idx="1"/>
          </p:nvPr>
        </p:nvSpPr>
        <p:spPr>
          <a:xfrm>
            <a:off x="0" y="1106906"/>
            <a:ext cx="12192000" cy="5751094"/>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chemeClr val="dk1"/>
              </a:buClr>
              <a:buSzPts val="2800"/>
              <a:buFont typeface="Arial"/>
              <a:buChar char="•"/>
            </a:pPr>
            <a:r>
              <a:rPr lang="cs-CZ" sz="2800" b="1" i="0" u="none" strike="noStrike" cap="none">
                <a:solidFill>
                  <a:schemeClr val="dk1"/>
                </a:solidFill>
                <a:latin typeface="Calibri"/>
                <a:ea typeface="Calibri"/>
                <a:cs typeface="Calibri"/>
                <a:sym typeface="Calibri"/>
              </a:rPr>
              <a:t>§ 2053</a:t>
            </a:r>
            <a:r>
              <a:rPr lang="cs-CZ" sz="2800" b="0" i="0" u="none" strike="noStrike" cap="none">
                <a:solidFill>
                  <a:schemeClr val="dk1"/>
                </a:solidFill>
                <a:latin typeface="Calibri"/>
                <a:ea typeface="Calibri"/>
                <a:cs typeface="Calibri"/>
                <a:sym typeface="Calibri"/>
              </a:rPr>
              <a:t> „</a:t>
            </a:r>
            <a:r>
              <a:rPr lang="cs-CZ" sz="2800" b="0" i="1" u="none" strike="noStrike" cap="none">
                <a:solidFill>
                  <a:schemeClr val="dk1"/>
                </a:solidFill>
                <a:latin typeface="Calibri"/>
                <a:ea typeface="Calibri"/>
                <a:cs typeface="Calibri"/>
                <a:sym typeface="Calibri"/>
              </a:rPr>
              <a:t>Uzná-li někdo svůj dluh co do důvodu i výše prohlášením učiněným v písemné formě, má se za to, že dluh v rozsahu uznání v době uznání trvá</a:t>
            </a:r>
            <a:r>
              <a:rPr lang="cs-CZ" sz="2800" b="0" i="0" u="none" strike="noStrike" cap="none">
                <a:solidFill>
                  <a:schemeClr val="dk1"/>
                </a:solidFill>
                <a:latin typeface="Calibri"/>
                <a:ea typeface="Calibri"/>
                <a:cs typeface="Calibri"/>
                <a:sym typeface="Calibri"/>
              </a:rPr>
              <a:t>.“ Pro tento výslovný úkon - prohlášení dlužníka je zákonem předepsaná písemná forma, podpis dlužníka nemusí být úředně ověřen. Lze i pro promlčené pohledávky.</a:t>
            </a:r>
            <a:endParaRPr/>
          </a:p>
          <a:p>
            <a:pPr marL="228600" marR="0" lvl="0" indent="-50800" algn="l" rtl="0">
              <a:lnSpc>
                <a:spcPct val="90000"/>
              </a:lnSpc>
              <a:spcBef>
                <a:spcPts val="1000"/>
              </a:spcBef>
              <a:spcAft>
                <a:spcPts val="0"/>
              </a:spcAft>
              <a:buClr>
                <a:schemeClr val="dk1"/>
              </a:buClr>
              <a:buSzPts val="2800"/>
              <a:buFont typeface="Arial"/>
              <a:buNone/>
            </a:pPr>
            <a:endParaRPr sz="2800" b="0" i="0" u="none" strike="noStrike" cap="none">
              <a:solidFill>
                <a:schemeClr val="dk1"/>
              </a:solidFill>
              <a:latin typeface="Calibri"/>
              <a:ea typeface="Calibri"/>
              <a:cs typeface="Calibri"/>
              <a:sym typeface="Calibri"/>
            </a:endParaRPr>
          </a:p>
          <a:p>
            <a:pPr marL="228600" marR="0" lvl="0" indent="-228600" algn="l" rtl="0">
              <a:lnSpc>
                <a:spcPct val="90000"/>
              </a:lnSpc>
              <a:spcBef>
                <a:spcPts val="1000"/>
              </a:spcBef>
              <a:spcAft>
                <a:spcPts val="0"/>
              </a:spcAft>
              <a:buClr>
                <a:schemeClr val="dk1"/>
              </a:buClr>
              <a:buSzPts val="2800"/>
              <a:buFont typeface="Arial"/>
              <a:buChar char="•"/>
            </a:pPr>
            <a:r>
              <a:rPr lang="cs-CZ" sz="2800" b="1" i="0" u="none" strike="noStrike" cap="none">
                <a:solidFill>
                  <a:schemeClr val="dk1"/>
                </a:solidFill>
                <a:latin typeface="Calibri"/>
                <a:ea typeface="Calibri"/>
                <a:cs typeface="Calibri"/>
                <a:sym typeface="Calibri"/>
              </a:rPr>
              <a:t>§ 2054</a:t>
            </a:r>
            <a:endParaRPr/>
          </a:p>
          <a:p>
            <a:pPr marL="0" marR="0" lvl="0" indent="0" algn="l" rtl="0">
              <a:lnSpc>
                <a:spcPct val="90000"/>
              </a:lnSpc>
              <a:spcBef>
                <a:spcPts val="1000"/>
              </a:spcBef>
              <a:spcAft>
                <a:spcPts val="0"/>
              </a:spcAft>
              <a:buClr>
                <a:schemeClr val="dk1"/>
              </a:buClr>
              <a:buFont typeface="Arial"/>
              <a:buNone/>
            </a:pPr>
            <a:r>
              <a:rPr lang="cs-CZ" sz="2800" b="0" i="0" u="none" strike="noStrike" cap="none">
                <a:solidFill>
                  <a:schemeClr val="dk1"/>
                </a:solidFill>
                <a:latin typeface="Calibri"/>
                <a:ea typeface="Calibri"/>
                <a:cs typeface="Calibri"/>
                <a:sym typeface="Calibri"/>
              </a:rPr>
              <a:t>(1) Placení úroků se považuje za uznání dluhu ohledně částky, z níž se úroky platí.</a:t>
            </a:r>
            <a:endParaRPr/>
          </a:p>
          <a:p>
            <a:pPr marL="0" marR="0" lvl="0" indent="0" algn="l" rtl="0">
              <a:lnSpc>
                <a:spcPct val="90000"/>
              </a:lnSpc>
              <a:spcBef>
                <a:spcPts val="1000"/>
              </a:spcBef>
              <a:spcAft>
                <a:spcPts val="0"/>
              </a:spcAft>
              <a:buClr>
                <a:schemeClr val="dk1"/>
              </a:buClr>
              <a:buFont typeface="Arial"/>
              <a:buNone/>
            </a:pPr>
            <a:r>
              <a:rPr lang="cs-CZ" sz="2800" b="0" i="0" u="none" strike="noStrike" cap="none">
                <a:solidFill>
                  <a:schemeClr val="dk1"/>
                </a:solidFill>
                <a:latin typeface="Calibri"/>
                <a:ea typeface="Calibri"/>
                <a:cs typeface="Calibri"/>
                <a:sym typeface="Calibri"/>
              </a:rPr>
              <a:t>(2) Plní-li dlužník dluh zčásti, má částečné plnění účinky uznání zbytku dluhu, lze-li z okolností usoudit, že tímto plněním dlužník uznal i zbytek dluhu.</a:t>
            </a:r>
            <a:endParaRPr/>
          </a:p>
          <a:p>
            <a:pPr marL="0" marR="0" lvl="0" indent="0" algn="l" rtl="0">
              <a:lnSpc>
                <a:spcPct val="90000"/>
              </a:lnSpc>
              <a:spcBef>
                <a:spcPts val="1000"/>
              </a:spcBef>
              <a:spcAft>
                <a:spcPts val="0"/>
              </a:spcAft>
              <a:buClr>
                <a:schemeClr val="dk1"/>
              </a:buClr>
              <a:buFont typeface="Arial"/>
              <a:buNone/>
            </a:pPr>
            <a:r>
              <a:rPr lang="cs-CZ" sz="2800" b="0" i="0" u="none" strike="noStrike" cap="none">
                <a:solidFill>
                  <a:schemeClr val="dk1"/>
                </a:solidFill>
                <a:latin typeface="Calibri"/>
                <a:ea typeface="Calibri"/>
                <a:cs typeface="Calibri"/>
                <a:sym typeface="Calibri"/>
              </a:rPr>
              <a:t>(3) Ustanovení odstavců 1 a 2 neplatí, je-li pohledávka věřitele již promlčena.</a:t>
            </a:r>
            <a:endParaRPr/>
          </a:p>
          <a:p>
            <a:pPr marL="0" marR="0" lvl="0" indent="0" algn="l" rtl="0">
              <a:lnSpc>
                <a:spcPct val="90000"/>
              </a:lnSpc>
              <a:spcBef>
                <a:spcPts val="1000"/>
              </a:spcBef>
              <a:spcAft>
                <a:spcPts val="0"/>
              </a:spcAft>
              <a:buClr>
                <a:schemeClr val="dk1"/>
              </a:buClr>
              <a:buFont typeface="Arial"/>
              <a:buNone/>
            </a:pPr>
            <a:endParaRPr sz="2800" b="0" i="0" u="none" strike="noStrike" cap="none">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Font typeface="Arial"/>
              <a:buNone/>
            </a:pPr>
            <a:r>
              <a:rPr lang="cs-CZ" sz="2800" b="0" i="0" u="none" strike="noStrike" cap="none">
                <a:solidFill>
                  <a:schemeClr val="dk1"/>
                </a:solidFill>
                <a:latin typeface="Calibri"/>
                <a:ea typeface="Calibri"/>
                <a:cs typeface="Calibri"/>
                <a:sym typeface="Calibri"/>
              </a:rPr>
              <a:t>Nová promlčecí 10-ti letá lhůta !!!</a:t>
            </a:r>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sp>
        <p:nvSpPr>
          <p:cNvPr id="542" name="Google Shape;542;p93"/>
          <p:cNvSpPr txBox="1">
            <a:spLocks noGrp="1"/>
          </p:cNvSpPr>
          <p:nvPr>
            <p:ph type="title"/>
          </p:nvPr>
        </p:nvSpPr>
        <p:spPr>
          <a:xfrm>
            <a:off x="0" y="1"/>
            <a:ext cx="11353800" cy="91439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Font typeface="Calibri"/>
              <a:buNone/>
            </a:pPr>
            <a:r>
              <a:rPr lang="cs-CZ" sz="4400" b="0" i="0" u="none" strike="noStrike" cap="none">
                <a:solidFill>
                  <a:schemeClr val="dk1"/>
                </a:solidFill>
                <a:latin typeface="Calibri"/>
                <a:ea typeface="Calibri"/>
                <a:cs typeface="Calibri"/>
                <a:sym typeface="Calibri"/>
              </a:rPr>
              <a:t>Uznání dluhu a splátkový kalendář</a:t>
            </a:r>
            <a:endParaRPr/>
          </a:p>
        </p:txBody>
      </p:sp>
      <p:sp>
        <p:nvSpPr>
          <p:cNvPr id="543" name="Google Shape;543;p93"/>
          <p:cNvSpPr txBox="1">
            <a:spLocks noGrp="1"/>
          </p:cNvSpPr>
          <p:nvPr>
            <p:ph type="body" idx="1"/>
          </p:nvPr>
        </p:nvSpPr>
        <p:spPr>
          <a:xfrm>
            <a:off x="0" y="1395662"/>
            <a:ext cx="12192000" cy="5462337"/>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chemeClr val="dk1"/>
              </a:buClr>
              <a:buSzPts val="3600"/>
              <a:buFont typeface="Arial"/>
              <a:buChar char="•"/>
            </a:pPr>
            <a:r>
              <a:rPr lang="cs-CZ" sz="3600" b="0" i="0" u="none" strike="noStrike" cap="none">
                <a:solidFill>
                  <a:schemeClr val="dk1"/>
                </a:solidFill>
                <a:latin typeface="Calibri"/>
                <a:ea typeface="Calibri"/>
                <a:cs typeface="Calibri"/>
                <a:sym typeface="Calibri"/>
              </a:rPr>
              <a:t>Uznání dluhu zakládá vyvratitelnou právní domněnku o existenci dluhu v uznané výši v okamžiku tohoto uznání. V procesním řízení dochází k přenesení důkazního břemene o trvání dluhu z věřitele na dlužníka. Věřitel má před soudem výhodnější postavení, neboť nemusí prokazovat právní důvod (např. smlouvu) svého závazku. Dlužník musí přinést důkaz o tom, že jeho závazek již neexistuje nebo nikdy neexistoval.  </a:t>
            </a:r>
            <a:endParaRPr/>
          </a:p>
          <a:p>
            <a:pPr marL="228600" marR="0" lvl="0" indent="-228600" algn="l" rtl="0">
              <a:lnSpc>
                <a:spcPct val="90000"/>
              </a:lnSpc>
              <a:spcBef>
                <a:spcPts val="1000"/>
              </a:spcBef>
              <a:spcAft>
                <a:spcPts val="0"/>
              </a:spcAft>
              <a:buClr>
                <a:schemeClr val="dk1"/>
              </a:buClr>
              <a:buSzPts val="3600"/>
              <a:buFont typeface="Arial"/>
              <a:buChar char="•"/>
            </a:pPr>
            <a:r>
              <a:rPr lang="cs-CZ" sz="3600" b="0" i="0" u="none" strike="noStrike" cap="none">
                <a:solidFill>
                  <a:schemeClr val="dk1"/>
                </a:solidFill>
                <a:latin typeface="Calibri"/>
                <a:ea typeface="Calibri"/>
                <a:cs typeface="Calibri"/>
                <a:sym typeface="Calibri"/>
              </a:rPr>
              <a:t>Pokud splátkový kalendář, pak nejlépe mimo uznáním dluhu. Uznání dluhu jako samostatný dokument společně se splátkovým kalendářem.</a:t>
            </a:r>
            <a:endParaRPr/>
          </a:p>
        </p:txBody>
      </p:sp>
    </p:spTree>
  </p:cSld>
  <p:clrMapOvr>
    <a:masterClrMapping/>
  </p:clrMapOvr>
</p:sld>
</file>

<file path=ppt/theme/theme1.xml><?xml version="1.0" encoding="utf-8"?>
<a:theme xmlns:a="http://schemas.openxmlformats.org/drawingml/2006/main" name="Motiv Office">
  <a:themeElements>
    <a:clrScheme name="Kancelář">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5565</TotalTime>
  <Words>6876</Words>
  <Application>Microsoft Office PowerPoint</Application>
  <PresentationFormat>Širokoúhlá obrazovka</PresentationFormat>
  <Paragraphs>580</Paragraphs>
  <Slides>139</Slides>
  <Notes>99</Notes>
  <HiddenSlides>0</HiddenSlides>
  <MMClips>0</MMClips>
  <ScaleCrop>false</ScaleCrop>
  <HeadingPairs>
    <vt:vector size="8" baseType="variant">
      <vt:variant>
        <vt:lpstr>Použitá písma</vt:lpstr>
      </vt:variant>
      <vt:variant>
        <vt:i4>4</vt:i4>
      </vt:variant>
      <vt:variant>
        <vt:lpstr>Motiv</vt:lpstr>
      </vt:variant>
      <vt:variant>
        <vt:i4>1</vt:i4>
      </vt:variant>
      <vt:variant>
        <vt:lpstr>Vložené servery OLE</vt:lpstr>
      </vt:variant>
      <vt:variant>
        <vt:i4>1</vt:i4>
      </vt:variant>
      <vt:variant>
        <vt:lpstr>Nadpisy snímků</vt:lpstr>
      </vt:variant>
      <vt:variant>
        <vt:i4>139</vt:i4>
      </vt:variant>
    </vt:vector>
  </HeadingPairs>
  <TitlesOfParts>
    <vt:vector size="145" baseType="lpstr">
      <vt:lpstr>Arial</vt:lpstr>
      <vt:lpstr>Calibri</vt:lpstr>
      <vt:lpstr>Century Gothic</vt:lpstr>
      <vt:lpstr>Verdana</vt:lpstr>
      <vt:lpstr>Motiv Office</vt:lpstr>
      <vt:lpstr>Document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Efektivní řízení pohledávek – časová osa</vt:lpstr>
      <vt:lpstr> </vt:lpstr>
      <vt:lpstr>Prezentace aplikace PowerPoint</vt:lpstr>
      <vt:lpstr>Nařízení vlády č. 351/2013 Sb.) </vt:lpstr>
      <vt:lpstr>Novela OZ od 1.7.2020</vt:lpstr>
      <vt:lpstr>Prezentace aplikace PowerPoint</vt:lpstr>
      <vt:lpstr>Typologie dlužníka</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Telefonické vymáhání</vt:lpstr>
      <vt:lpstr>Co asi nejvíce uslyšíte?</vt:lpstr>
      <vt:lpstr>Osobní vymáhání</vt:lpstr>
      <vt:lpstr>Prezentace aplikace PowerPoint</vt:lpstr>
      <vt:lpstr>Utvrzení dluhu</vt:lpstr>
      <vt:lpstr>Prezentace aplikace PowerPoint</vt:lpstr>
      <vt:lpstr>Prezentace aplikace PowerPoint</vt:lpstr>
      <vt:lpstr>Na co si dát pozor - §2230; §2232</vt:lpstr>
      <vt:lpstr>Na co si dát pozor - §2230; §2232</vt:lpstr>
      <vt:lpstr>Na co si dát pozor - §2253; </vt:lpstr>
      <vt:lpstr>Na co si dát pozor - §2286</vt:lpstr>
      <vt:lpstr>Prezentace aplikace PowerPoint</vt:lpstr>
      <vt:lpstr>Na co si dát pozor - §2288</vt:lpstr>
      <vt:lpstr>Na co si dát pozor - §2288</vt:lpstr>
      <vt:lpstr>Na co si dát pozor - §2291</vt:lpstr>
      <vt:lpstr>Na co si dát pozor - §2291</vt:lpstr>
      <vt:lpstr>Na co si dát pozor - §2291</vt:lpstr>
      <vt:lpstr>Na co si dát pozor - §2295; §2234</vt:lpstr>
      <vt:lpstr>Zadržovací právo</vt:lpstr>
      <vt:lpstr>Zadržovací právo</vt:lpstr>
      <vt:lpstr>§2254 – jistina a smluvní pokuta</vt:lpstr>
      <vt:lpstr>Prezentace aplikace PowerPoint</vt:lpstr>
      <vt:lpstr>Zápočty</vt:lpstr>
      <vt:lpstr>Zápočty</vt:lpstr>
      <vt:lpstr>Prezentace aplikace PowerPoint</vt:lpstr>
      <vt:lpstr>Prezentace aplikace PowerPoint</vt:lpstr>
      <vt:lpstr>Uznání dluhu</vt:lpstr>
      <vt:lpstr>Uznání dluhu a splátkový kalendář</vt:lpstr>
      <vt:lpstr>Zajištění a utvrzení dluhu</vt:lpstr>
      <vt:lpstr>Předžalobní výzva</vt:lpstr>
      <vt:lpstr>Prezentace aplikace PowerPoint</vt:lpstr>
      <vt:lpstr>Prezentace aplikace PowerPoint</vt:lpstr>
      <vt:lpstr>Prezentace aplikace PowerPoint</vt:lpstr>
      <vt:lpstr>Rozhodčí doložka</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Předmět správy daní - §2</vt:lpstr>
      <vt:lpstr>§ 5 Postup správce daně</vt:lpstr>
      <vt:lpstr>Počítání času § 33 </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Vlastimil Veselý</dc:creator>
  <cp:lastModifiedBy>Vlastimil Veselý</cp:lastModifiedBy>
  <cp:revision>32</cp:revision>
  <dcterms:modified xsi:type="dcterms:W3CDTF">2023-08-03T07:17:18Z</dcterms:modified>
</cp:coreProperties>
</file>