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627" r:id="rId2"/>
    <p:sldId id="673" r:id="rId3"/>
    <p:sldId id="679" r:id="rId4"/>
    <p:sldId id="680" r:id="rId5"/>
    <p:sldId id="681" r:id="rId6"/>
    <p:sldId id="682" r:id="rId7"/>
    <p:sldId id="698" r:id="rId8"/>
    <p:sldId id="683" r:id="rId9"/>
    <p:sldId id="684" r:id="rId10"/>
    <p:sldId id="685" r:id="rId11"/>
    <p:sldId id="697" r:id="rId12"/>
    <p:sldId id="699" r:id="rId13"/>
    <p:sldId id="686" r:id="rId14"/>
    <p:sldId id="687" r:id="rId15"/>
    <p:sldId id="689" r:id="rId16"/>
    <p:sldId id="690" r:id="rId17"/>
    <p:sldId id="692" r:id="rId18"/>
    <p:sldId id="693" r:id="rId19"/>
    <p:sldId id="691" r:id="rId20"/>
    <p:sldId id="695" r:id="rId21"/>
    <p:sldId id="696" r:id="rId22"/>
    <p:sldId id="694" r:id="rId23"/>
    <p:sldId id="688" r:id="rId24"/>
    <p:sldId id="644" r:id="rId25"/>
    <p:sldId id="660" r:id="rId26"/>
    <p:sldId id="661" r:id="rId27"/>
    <p:sldId id="666" r:id="rId28"/>
    <p:sldId id="647" r:id="rId29"/>
    <p:sldId id="648" r:id="rId30"/>
    <p:sldId id="643" r:id="rId31"/>
    <p:sldId id="664" r:id="rId32"/>
    <p:sldId id="667" r:id="rId33"/>
    <p:sldId id="700" r:id="rId34"/>
    <p:sldId id="701" r:id="rId35"/>
    <p:sldId id="702" r:id="rId36"/>
    <p:sldId id="384"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FE1C0-926C-4B20-87FB-FB42CC573CA1}" type="datetimeFigureOut">
              <a:rPr lang="cs-CZ" smtClean="0"/>
              <a:t>15.06.2023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42484-457E-4DE1-868C-D54DA507028B}" type="slidenum">
              <a:rPr lang="cs-CZ" smtClean="0"/>
              <a:t>‹#›</a:t>
            </a:fld>
            <a:endParaRPr lang="cs-CZ"/>
          </a:p>
        </p:txBody>
      </p:sp>
    </p:spTree>
    <p:extLst>
      <p:ext uri="{BB962C8B-B14F-4D97-AF65-F5344CB8AC3E}">
        <p14:creationId xmlns:p14="http://schemas.microsoft.com/office/powerpoint/2010/main" val="148898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1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7" name="Google Shape;837;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117EFC-DC32-42D6-9EDF-83330A55CB5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C218740-602C-43A5-8DCA-7F29438F3C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59A862D-AEC8-4836-8D17-B3D7145D634F}"/>
              </a:ext>
            </a:extLst>
          </p:cNvPr>
          <p:cNvSpPr>
            <a:spLocks noGrp="1"/>
          </p:cNvSpPr>
          <p:nvPr>
            <p:ph type="dt" sz="half" idx="10"/>
          </p:nvPr>
        </p:nvSpPr>
        <p:spPr/>
        <p:txBody>
          <a:bodyPr/>
          <a:lstStyle/>
          <a:p>
            <a:fld id="{4A33DA77-6318-4DBF-A60F-269AC594D767}" type="datetimeFigureOut">
              <a:rPr lang="cs-CZ" smtClean="0"/>
              <a:t>15.06.2023</a:t>
            </a:fld>
            <a:endParaRPr lang="cs-CZ"/>
          </a:p>
        </p:txBody>
      </p:sp>
      <p:sp>
        <p:nvSpPr>
          <p:cNvPr id="5" name="Zástupný symbol pro zápatí 4">
            <a:extLst>
              <a:ext uri="{FF2B5EF4-FFF2-40B4-BE49-F238E27FC236}">
                <a16:creationId xmlns:a16="http://schemas.microsoft.com/office/drawing/2014/main" id="{3323F211-B4E3-483E-A67E-5D7744D72B4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FE1537F-1228-4A17-B03F-D92AEB2553FF}"/>
              </a:ext>
            </a:extLst>
          </p:cNvPr>
          <p:cNvSpPr>
            <a:spLocks noGrp="1"/>
          </p:cNvSpPr>
          <p:nvPr>
            <p:ph type="sldNum" sz="quarter" idx="12"/>
          </p:nvPr>
        </p:nvSpPr>
        <p:spPr/>
        <p:txBody>
          <a:bodyPr/>
          <a:lstStyle/>
          <a:p>
            <a:fld id="{149C4F88-F5A7-4316-85C6-25934618301F}" type="slidenum">
              <a:rPr lang="cs-CZ" smtClean="0"/>
              <a:t>‹#›</a:t>
            </a:fld>
            <a:endParaRPr lang="cs-CZ"/>
          </a:p>
        </p:txBody>
      </p:sp>
    </p:spTree>
    <p:extLst>
      <p:ext uri="{BB962C8B-B14F-4D97-AF65-F5344CB8AC3E}">
        <p14:creationId xmlns:p14="http://schemas.microsoft.com/office/powerpoint/2010/main" val="419355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91B00B-39A2-40CA-A902-9A6EE9A96BB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D388270A-BD68-404B-8215-39CAC46BA9C8}"/>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2708A49-04D2-4F81-8BBD-1E182519291A}"/>
              </a:ext>
            </a:extLst>
          </p:cNvPr>
          <p:cNvSpPr>
            <a:spLocks noGrp="1"/>
          </p:cNvSpPr>
          <p:nvPr>
            <p:ph type="dt" sz="half" idx="10"/>
          </p:nvPr>
        </p:nvSpPr>
        <p:spPr/>
        <p:txBody>
          <a:bodyPr/>
          <a:lstStyle/>
          <a:p>
            <a:fld id="{4A33DA77-6318-4DBF-A60F-269AC594D767}" type="datetimeFigureOut">
              <a:rPr lang="cs-CZ" smtClean="0"/>
              <a:t>15.06.2023</a:t>
            </a:fld>
            <a:endParaRPr lang="cs-CZ"/>
          </a:p>
        </p:txBody>
      </p:sp>
      <p:sp>
        <p:nvSpPr>
          <p:cNvPr id="5" name="Zástupný symbol pro zápatí 4">
            <a:extLst>
              <a:ext uri="{FF2B5EF4-FFF2-40B4-BE49-F238E27FC236}">
                <a16:creationId xmlns:a16="http://schemas.microsoft.com/office/drawing/2014/main" id="{25A52427-22F5-479A-B354-C74212138E0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4D80C92-8929-4E89-90E1-D7FA47712BFE}"/>
              </a:ext>
            </a:extLst>
          </p:cNvPr>
          <p:cNvSpPr>
            <a:spLocks noGrp="1"/>
          </p:cNvSpPr>
          <p:nvPr>
            <p:ph type="sldNum" sz="quarter" idx="12"/>
          </p:nvPr>
        </p:nvSpPr>
        <p:spPr/>
        <p:txBody>
          <a:bodyPr/>
          <a:lstStyle/>
          <a:p>
            <a:fld id="{149C4F88-F5A7-4316-85C6-25934618301F}" type="slidenum">
              <a:rPr lang="cs-CZ" smtClean="0"/>
              <a:t>‹#›</a:t>
            </a:fld>
            <a:endParaRPr lang="cs-CZ"/>
          </a:p>
        </p:txBody>
      </p:sp>
    </p:spTree>
    <p:extLst>
      <p:ext uri="{BB962C8B-B14F-4D97-AF65-F5344CB8AC3E}">
        <p14:creationId xmlns:p14="http://schemas.microsoft.com/office/powerpoint/2010/main" val="196324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66F1BEB-6FD5-4A17-A5BB-3D952D41AAE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FD97D21-BB54-45D5-859E-042BFA0FB50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CEDCA6F-5BA2-4CCE-9847-E6B6DA1788F7}"/>
              </a:ext>
            </a:extLst>
          </p:cNvPr>
          <p:cNvSpPr>
            <a:spLocks noGrp="1"/>
          </p:cNvSpPr>
          <p:nvPr>
            <p:ph type="dt" sz="half" idx="10"/>
          </p:nvPr>
        </p:nvSpPr>
        <p:spPr/>
        <p:txBody>
          <a:bodyPr/>
          <a:lstStyle/>
          <a:p>
            <a:fld id="{4A33DA77-6318-4DBF-A60F-269AC594D767}" type="datetimeFigureOut">
              <a:rPr lang="cs-CZ" smtClean="0"/>
              <a:t>15.06.2023</a:t>
            </a:fld>
            <a:endParaRPr lang="cs-CZ"/>
          </a:p>
        </p:txBody>
      </p:sp>
      <p:sp>
        <p:nvSpPr>
          <p:cNvPr id="5" name="Zástupný symbol pro zápatí 4">
            <a:extLst>
              <a:ext uri="{FF2B5EF4-FFF2-40B4-BE49-F238E27FC236}">
                <a16:creationId xmlns:a16="http://schemas.microsoft.com/office/drawing/2014/main" id="{5CFE9077-B2D7-4092-BC7D-B426E63D028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05D3C0A-816B-4B95-A357-0378FB9F83B7}"/>
              </a:ext>
            </a:extLst>
          </p:cNvPr>
          <p:cNvSpPr>
            <a:spLocks noGrp="1"/>
          </p:cNvSpPr>
          <p:nvPr>
            <p:ph type="sldNum" sz="quarter" idx="12"/>
          </p:nvPr>
        </p:nvSpPr>
        <p:spPr/>
        <p:txBody>
          <a:bodyPr/>
          <a:lstStyle/>
          <a:p>
            <a:fld id="{149C4F88-F5A7-4316-85C6-25934618301F}" type="slidenum">
              <a:rPr lang="cs-CZ" smtClean="0"/>
              <a:t>‹#›</a:t>
            </a:fld>
            <a:endParaRPr lang="cs-CZ"/>
          </a:p>
        </p:txBody>
      </p:sp>
    </p:spTree>
    <p:extLst>
      <p:ext uri="{BB962C8B-B14F-4D97-AF65-F5344CB8AC3E}">
        <p14:creationId xmlns:p14="http://schemas.microsoft.com/office/powerpoint/2010/main" val="208843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CB7AC5-1C8F-4845-925C-5A2B2715095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6E181C2-E2B0-4303-88AF-59C3AE545A1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BB0DEE0-5A4A-4B40-BA52-84CB37954EAC}"/>
              </a:ext>
            </a:extLst>
          </p:cNvPr>
          <p:cNvSpPr>
            <a:spLocks noGrp="1"/>
          </p:cNvSpPr>
          <p:nvPr>
            <p:ph type="dt" sz="half" idx="10"/>
          </p:nvPr>
        </p:nvSpPr>
        <p:spPr/>
        <p:txBody>
          <a:bodyPr/>
          <a:lstStyle/>
          <a:p>
            <a:fld id="{4A33DA77-6318-4DBF-A60F-269AC594D767}" type="datetimeFigureOut">
              <a:rPr lang="cs-CZ" smtClean="0"/>
              <a:t>15.06.2023</a:t>
            </a:fld>
            <a:endParaRPr lang="cs-CZ"/>
          </a:p>
        </p:txBody>
      </p:sp>
      <p:sp>
        <p:nvSpPr>
          <p:cNvPr id="5" name="Zástupný symbol pro zápatí 4">
            <a:extLst>
              <a:ext uri="{FF2B5EF4-FFF2-40B4-BE49-F238E27FC236}">
                <a16:creationId xmlns:a16="http://schemas.microsoft.com/office/drawing/2014/main" id="{A6C9A1FF-5D6C-4D5B-A77B-03387452A2D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88C8B2C-CDC8-42AB-9162-7FF1423D54BC}"/>
              </a:ext>
            </a:extLst>
          </p:cNvPr>
          <p:cNvSpPr>
            <a:spLocks noGrp="1"/>
          </p:cNvSpPr>
          <p:nvPr>
            <p:ph type="sldNum" sz="quarter" idx="12"/>
          </p:nvPr>
        </p:nvSpPr>
        <p:spPr/>
        <p:txBody>
          <a:bodyPr/>
          <a:lstStyle/>
          <a:p>
            <a:fld id="{149C4F88-F5A7-4316-85C6-25934618301F}" type="slidenum">
              <a:rPr lang="cs-CZ" smtClean="0"/>
              <a:t>‹#›</a:t>
            </a:fld>
            <a:endParaRPr lang="cs-CZ"/>
          </a:p>
        </p:txBody>
      </p:sp>
    </p:spTree>
    <p:extLst>
      <p:ext uri="{BB962C8B-B14F-4D97-AF65-F5344CB8AC3E}">
        <p14:creationId xmlns:p14="http://schemas.microsoft.com/office/powerpoint/2010/main" val="2518193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2805B8-E06C-499D-8799-4983C6487A9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F350AD87-711C-4222-91FF-38C7AF9E49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6D91E4C-36E9-44C8-81AD-B68B30FE6FED}"/>
              </a:ext>
            </a:extLst>
          </p:cNvPr>
          <p:cNvSpPr>
            <a:spLocks noGrp="1"/>
          </p:cNvSpPr>
          <p:nvPr>
            <p:ph type="dt" sz="half" idx="10"/>
          </p:nvPr>
        </p:nvSpPr>
        <p:spPr/>
        <p:txBody>
          <a:bodyPr/>
          <a:lstStyle/>
          <a:p>
            <a:fld id="{4A33DA77-6318-4DBF-A60F-269AC594D767}" type="datetimeFigureOut">
              <a:rPr lang="cs-CZ" smtClean="0"/>
              <a:t>15.06.2023</a:t>
            </a:fld>
            <a:endParaRPr lang="cs-CZ"/>
          </a:p>
        </p:txBody>
      </p:sp>
      <p:sp>
        <p:nvSpPr>
          <p:cNvPr id="5" name="Zástupný symbol pro zápatí 4">
            <a:extLst>
              <a:ext uri="{FF2B5EF4-FFF2-40B4-BE49-F238E27FC236}">
                <a16:creationId xmlns:a16="http://schemas.microsoft.com/office/drawing/2014/main" id="{F6C08B1E-E845-4EC9-95F5-5F1C9CFD9D0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4EE6307-26BC-46BB-A90C-CF6241CA8BE8}"/>
              </a:ext>
            </a:extLst>
          </p:cNvPr>
          <p:cNvSpPr>
            <a:spLocks noGrp="1"/>
          </p:cNvSpPr>
          <p:nvPr>
            <p:ph type="sldNum" sz="quarter" idx="12"/>
          </p:nvPr>
        </p:nvSpPr>
        <p:spPr/>
        <p:txBody>
          <a:bodyPr/>
          <a:lstStyle/>
          <a:p>
            <a:fld id="{149C4F88-F5A7-4316-85C6-25934618301F}" type="slidenum">
              <a:rPr lang="cs-CZ" smtClean="0"/>
              <a:t>‹#›</a:t>
            </a:fld>
            <a:endParaRPr lang="cs-CZ"/>
          </a:p>
        </p:txBody>
      </p:sp>
    </p:spTree>
    <p:extLst>
      <p:ext uri="{BB962C8B-B14F-4D97-AF65-F5344CB8AC3E}">
        <p14:creationId xmlns:p14="http://schemas.microsoft.com/office/powerpoint/2010/main" val="33138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C33F88-FC6E-489D-A674-25010470B6F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BF3D692-C65B-4274-A039-AAB38114585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E50709F-E117-4111-8C69-77637FC8692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EB61B1F-28B3-4441-9719-716C2D9B2BC1}"/>
              </a:ext>
            </a:extLst>
          </p:cNvPr>
          <p:cNvSpPr>
            <a:spLocks noGrp="1"/>
          </p:cNvSpPr>
          <p:nvPr>
            <p:ph type="dt" sz="half" idx="10"/>
          </p:nvPr>
        </p:nvSpPr>
        <p:spPr/>
        <p:txBody>
          <a:bodyPr/>
          <a:lstStyle/>
          <a:p>
            <a:fld id="{4A33DA77-6318-4DBF-A60F-269AC594D767}" type="datetimeFigureOut">
              <a:rPr lang="cs-CZ" smtClean="0"/>
              <a:t>15.06.2023</a:t>
            </a:fld>
            <a:endParaRPr lang="cs-CZ"/>
          </a:p>
        </p:txBody>
      </p:sp>
      <p:sp>
        <p:nvSpPr>
          <p:cNvPr id="6" name="Zástupný symbol pro zápatí 5">
            <a:extLst>
              <a:ext uri="{FF2B5EF4-FFF2-40B4-BE49-F238E27FC236}">
                <a16:creationId xmlns:a16="http://schemas.microsoft.com/office/drawing/2014/main" id="{4CFE3744-C56B-481C-B4FE-3062BD85EDC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92872BA-19B0-4A47-A92B-56A493A7BCA2}"/>
              </a:ext>
            </a:extLst>
          </p:cNvPr>
          <p:cNvSpPr>
            <a:spLocks noGrp="1"/>
          </p:cNvSpPr>
          <p:nvPr>
            <p:ph type="sldNum" sz="quarter" idx="12"/>
          </p:nvPr>
        </p:nvSpPr>
        <p:spPr/>
        <p:txBody>
          <a:bodyPr/>
          <a:lstStyle/>
          <a:p>
            <a:fld id="{149C4F88-F5A7-4316-85C6-25934618301F}" type="slidenum">
              <a:rPr lang="cs-CZ" smtClean="0"/>
              <a:t>‹#›</a:t>
            </a:fld>
            <a:endParaRPr lang="cs-CZ"/>
          </a:p>
        </p:txBody>
      </p:sp>
    </p:spTree>
    <p:extLst>
      <p:ext uri="{BB962C8B-B14F-4D97-AF65-F5344CB8AC3E}">
        <p14:creationId xmlns:p14="http://schemas.microsoft.com/office/powerpoint/2010/main" val="245625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26095B-E409-4BF3-A79E-073845E08F8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E815205-1035-43D0-95B8-4B515228E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D517863-02D7-48B0-B1F9-01430D8B326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7C80329C-3498-45C1-816F-CD1078DF4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D14EA3A-28E3-4846-9543-AEBE287CA4D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FE64F6F-876F-4B71-8AAC-3341DAE542A1}"/>
              </a:ext>
            </a:extLst>
          </p:cNvPr>
          <p:cNvSpPr>
            <a:spLocks noGrp="1"/>
          </p:cNvSpPr>
          <p:nvPr>
            <p:ph type="dt" sz="half" idx="10"/>
          </p:nvPr>
        </p:nvSpPr>
        <p:spPr/>
        <p:txBody>
          <a:bodyPr/>
          <a:lstStyle/>
          <a:p>
            <a:fld id="{4A33DA77-6318-4DBF-A60F-269AC594D767}" type="datetimeFigureOut">
              <a:rPr lang="cs-CZ" smtClean="0"/>
              <a:t>15.06.2023</a:t>
            </a:fld>
            <a:endParaRPr lang="cs-CZ"/>
          </a:p>
        </p:txBody>
      </p:sp>
      <p:sp>
        <p:nvSpPr>
          <p:cNvPr id="8" name="Zástupný symbol pro zápatí 7">
            <a:extLst>
              <a:ext uri="{FF2B5EF4-FFF2-40B4-BE49-F238E27FC236}">
                <a16:creationId xmlns:a16="http://schemas.microsoft.com/office/drawing/2014/main" id="{769D5238-E8D9-49E7-A54C-1E1BF8F681F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A8464A8-2D88-4FC2-AB59-3D21DA3E62FC}"/>
              </a:ext>
            </a:extLst>
          </p:cNvPr>
          <p:cNvSpPr>
            <a:spLocks noGrp="1"/>
          </p:cNvSpPr>
          <p:nvPr>
            <p:ph type="sldNum" sz="quarter" idx="12"/>
          </p:nvPr>
        </p:nvSpPr>
        <p:spPr/>
        <p:txBody>
          <a:bodyPr/>
          <a:lstStyle/>
          <a:p>
            <a:fld id="{149C4F88-F5A7-4316-85C6-25934618301F}" type="slidenum">
              <a:rPr lang="cs-CZ" smtClean="0"/>
              <a:t>‹#›</a:t>
            </a:fld>
            <a:endParaRPr lang="cs-CZ"/>
          </a:p>
        </p:txBody>
      </p:sp>
    </p:spTree>
    <p:extLst>
      <p:ext uri="{BB962C8B-B14F-4D97-AF65-F5344CB8AC3E}">
        <p14:creationId xmlns:p14="http://schemas.microsoft.com/office/powerpoint/2010/main" val="22754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97E54A-AD3F-4F41-975E-93F7E66EBC2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ED5459C-7119-4CE3-AA55-179D3890E7B2}"/>
              </a:ext>
            </a:extLst>
          </p:cNvPr>
          <p:cNvSpPr>
            <a:spLocks noGrp="1"/>
          </p:cNvSpPr>
          <p:nvPr>
            <p:ph type="dt" sz="half" idx="10"/>
          </p:nvPr>
        </p:nvSpPr>
        <p:spPr/>
        <p:txBody>
          <a:bodyPr/>
          <a:lstStyle/>
          <a:p>
            <a:fld id="{4A33DA77-6318-4DBF-A60F-269AC594D767}" type="datetimeFigureOut">
              <a:rPr lang="cs-CZ" smtClean="0"/>
              <a:t>15.06.2023</a:t>
            </a:fld>
            <a:endParaRPr lang="cs-CZ"/>
          </a:p>
        </p:txBody>
      </p:sp>
      <p:sp>
        <p:nvSpPr>
          <p:cNvPr id="4" name="Zástupný symbol pro zápatí 3">
            <a:extLst>
              <a:ext uri="{FF2B5EF4-FFF2-40B4-BE49-F238E27FC236}">
                <a16:creationId xmlns:a16="http://schemas.microsoft.com/office/drawing/2014/main" id="{AEB30C2A-9BD2-425D-B447-FE0CEB480AB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5137749-A403-4CAA-861E-2305B901AE4B}"/>
              </a:ext>
            </a:extLst>
          </p:cNvPr>
          <p:cNvSpPr>
            <a:spLocks noGrp="1"/>
          </p:cNvSpPr>
          <p:nvPr>
            <p:ph type="sldNum" sz="quarter" idx="12"/>
          </p:nvPr>
        </p:nvSpPr>
        <p:spPr/>
        <p:txBody>
          <a:bodyPr/>
          <a:lstStyle/>
          <a:p>
            <a:fld id="{149C4F88-F5A7-4316-85C6-25934618301F}" type="slidenum">
              <a:rPr lang="cs-CZ" smtClean="0"/>
              <a:t>‹#›</a:t>
            </a:fld>
            <a:endParaRPr lang="cs-CZ"/>
          </a:p>
        </p:txBody>
      </p:sp>
    </p:spTree>
    <p:extLst>
      <p:ext uri="{BB962C8B-B14F-4D97-AF65-F5344CB8AC3E}">
        <p14:creationId xmlns:p14="http://schemas.microsoft.com/office/powerpoint/2010/main" val="284641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61ED6D0-00F1-4B98-8E29-18729DBBBE5C}"/>
              </a:ext>
            </a:extLst>
          </p:cNvPr>
          <p:cNvSpPr>
            <a:spLocks noGrp="1"/>
          </p:cNvSpPr>
          <p:nvPr>
            <p:ph type="dt" sz="half" idx="10"/>
          </p:nvPr>
        </p:nvSpPr>
        <p:spPr/>
        <p:txBody>
          <a:bodyPr/>
          <a:lstStyle/>
          <a:p>
            <a:fld id="{4A33DA77-6318-4DBF-A60F-269AC594D767}" type="datetimeFigureOut">
              <a:rPr lang="cs-CZ" smtClean="0"/>
              <a:t>15.06.2023</a:t>
            </a:fld>
            <a:endParaRPr lang="cs-CZ"/>
          </a:p>
        </p:txBody>
      </p:sp>
      <p:sp>
        <p:nvSpPr>
          <p:cNvPr id="3" name="Zástupný symbol pro zápatí 2">
            <a:extLst>
              <a:ext uri="{FF2B5EF4-FFF2-40B4-BE49-F238E27FC236}">
                <a16:creationId xmlns:a16="http://schemas.microsoft.com/office/drawing/2014/main" id="{2B6024BD-5980-466C-B8A2-63CE562FEE8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95511E3-1294-48B6-ABB8-9B360DD2350E}"/>
              </a:ext>
            </a:extLst>
          </p:cNvPr>
          <p:cNvSpPr>
            <a:spLocks noGrp="1"/>
          </p:cNvSpPr>
          <p:nvPr>
            <p:ph type="sldNum" sz="quarter" idx="12"/>
          </p:nvPr>
        </p:nvSpPr>
        <p:spPr/>
        <p:txBody>
          <a:bodyPr/>
          <a:lstStyle/>
          <a:p>
            <a:fld id="{149C4F88-F5A7-4316-85C6-25934618301F}" type="slidenum">
              <a:rPr lang="cs-CZ" smtClean="0"/>
              <a:t>‹#›</a:t>
            </a:fld>
            <a:endParaRPr lang="cs-CZ"/>
          </a:p>
        </p:txBody>
      </p:sp>
    </p:spTree>
    <p:extLst>
      <p:ext uri="{BB962C8B-B14F-4D97-AF65-F5344CB8AC3E}">
        <p14:creationId xmlns:p14="http://schemas.microsoft.com/office/powerpoint/2010/main" val="376332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39CFB7-48BB-49E0-9680-469EE90B5C7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DF600F75-30FA-4438-B835-D77490D092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049AAB9-0B8B-4235-B2DF-D162CE7A1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7D9F77B-58A7-4D48-A9EF-02884B8D32D7}"/>
              </a:ext>
            </a:extLst>
          </p:cNvPr>
          <p:cNvSpPr>
            <a:spLocks noGrp="1"/>
          </p:cNvSpPr>
          <p:nvPr>
            <p:ph type="dt" sz="half" idx="10"/>
          </p:nvPr>
        </p:nvSpPr>
        <p:spPr/>
        <p:txBody>
          <a:bodyPr/>
          <a:lstStyle/>
          <a:p>
            <a:fld id="{4A33DA77-6318-4DBF-A60F-269AC594D767}" type="datetimeFigureOut">
              <a:rPr lang="cs-CZ" smtClean="0"/>
              <a:t>15.06.2023</a:t>
            </a:fld>
            <a:endParaRPr lang="cs-CZ"/>
          </a:p>
        </p:txBody>
      </p:sp>
      <p:sp>
        <p:nvSpPr>
          <p:cNvPr id="6" name="Zástupný symbol pro zápatí 5">
            <a:extLst>
              <a:ext uri="{FF2B5EF4-FFF2-40B4-BE49-F238E27FC236}">
                <a16:creationId xmlns:a16="http://schemas.microsoft.com/office/drawing/2014/main" id="{8057A797-93D3-490B-8E9D-5D563627BA7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079B883-33C9-4F24-A2A7-E1B4277E1ECC}"/>
              </a:ext>
            </a:extLst>
          </p:cNvPr>
          <p:cNvSpPr>
            <a:spLocks noGrp="1"/>
          </p:cNvSpPr>
          <p:nvPr>
            <p:ph type="sldNum" sz="quarter" idx="12"/>
          </p:nvPr>
        </p:nvSpPr>
        <p:spPr/>
        <p:txBody>
          <a:bodyPr/>
          <a:lstStyle/>
          <a:p>
            <a:fld id="{149C4F88-F5A7-4316-85C6-25934618301F}" type="slidenum">
              <a:rPr lang="cs-CZ" smtClean="0"/>
              <a:t>‹#›</a:t>
            </a:fld>
            <a:endParaRPr lang="cs-CZ"/>
          </a:p>
        </p:txBody>
      </p:sp>
    </p:spTree>
    <p:extLst>
      <p:ext uri="{BB962C8B-B14F-4D97-AF65-F5344CB8AC3E}">
        <p14:creationId xmlns:p14="http://schemas.microsoft.com/office/powerpoint/2010/main" val="138515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7F838F-2443-4015-8071-14DB2C99A18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5743463-2840-468F-AA6C-C1C785FFCB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6FD715D-42AB-4FDB-905B-083D6C84E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7E06572-6407-45DC-B06F-A50966FFDB48}"/>
              </a:ext>
            </a:extLst>
          </p:cNvPr>
          <p:cNvSpPr>
            <a:spLocks noGrp="1"/>
          </p:cNvSpPr>
          <p:nvPr>
            <p:ph type="dt" sz="half" idx="10"/>
          </p:nvPr>
        </p:nvSpPr>
        <p:spPr/>
        <p:txBody>
          <a:bodyPr/>
          <a:lstStyle/>
          <a:p>
            <a:fld id="{4A33DA77-6318-4DBF-A60F-269AC594D767}" type="datetimeFigureOut">
              <a:rPr lang="cs-CZ" smtClean="0"/>
              <a:t>15.06.2023</a:t>
            </a:fld>
            <a:endParaRPr lang="cs-CZ"/>
          </a:p>
        </p:txBody>
      </p:sp>
      <p:sp>
        <p:nvSpPr>
          <p:cNvPr id="6" name="Zástupný symbol pro zápatí 5">
            <a:extLst>
              <a:ext uri="{FF2B5EF4-FFF2-40B4-BE49-F238E27FC236}">
                <a16:creationId xmlns:a16="http://schemas.microsoft.com/office/drawing/2014/main" id="{CDAF4D74-EE0B-4BF0-BF1C-3B804A4734A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081C3EC-4EE8-45BC-9946-9E7295EE2336}"/>
              </a:ext>
            </a:extLst>
          </p:cNvPr>
          <p:cNvSpPr>
            <a:spLocks noGrp="1"/>
          </p:cNvSpPr>
          <p:nvPr>
            <p:ph type="sldNum" sz="quarter" idx="12"/>
          </p:nvPr>
        </p:nvSpPr>
        <p:spPr/>
        <p:txBody>
          <a:bodyPr/>
          <a:lstStyle/>
          <a:p>
            <a:fld id="{149C4F88-F5A7-4316-85C6-25934618301F}" type="slidenum">
              <a:rPr lang="cs-CZ" smtClean="0"/>
              <a:t>‹#›</a:t>
            </a:fld>
            <a:endParaRPr lang="cs-CZ"/>
          </a:p>
        </p:txBody>
      </p:sp>
    </p:spTree>
    <p:extLst>
      <p:ext uri="{BB962C8B-B14F-4D97-AF65-F5344CB8AC3E}">
        <p14:creationId xmlns:p14="http://schemas.microsoft.com/office/powerpoint/2010/main" val="249632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38B8BF6-BB96-4F87-84A2-81DC2A3088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D86DD55-4C6D-4B2D-8DCD-79171DBB1B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B71DD18-185B-4D60-8B1E-24E155C5A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3DA77-6318-4DBF-A60F-269AC594D767}" type="datetimeFigureOut">
              <a:rPr lang="cs-CZ" smtClean="0"/>
              <a:t>15.06.2023</a:t>
            </a:fld>
            <a:endParaRPr lang="cs-CZ"/>
          </a:p>
        </p:txBody>
      </p:sp>
      <p:sp>
        <p:nvSpPr>
          <p:cNvPr id="5" name="Zástupný symbol pro zápatí 4">
            <a:extLst>
              <a:ext uri="{FF2B5EF4-FFF2-40B4-BE49-F238E27FC236}">
                <a16:creationId xmlns:a16="http://schemas.microsoft.com/office/drawing/2014/main" id="{87746722-667A-401A-9118-90BFCE1A1F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ADB5E28-620C-43F5-9D7B-A52D21958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C4F88-F5A7-4316-85C6-25934618301F}" type="slidenum">
              <a:rPr lang="cs-CZ" smtClean="0"/>
              <a:t>‹#›</a:t>
            </a:fld>
            <a:endParaRPr lang="cs-CZ"/>
          </a:p>
        </p:txBody>
      </p:sp>
    </p:spTree>
    <p:extLst>
      <p:ext uri="{BB962C8B-B14F-4D97-AF65-F5344CB8AC3E}">
        <p14:creationId xmlns:p14="http://schemas.microsoft.com/office/powerpoint/2010/main" val="1546579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spmo.cz/fosy/"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vesely@catania.cz"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stastny@catania.cz"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5E7DB0CC-B2F5-4A60-A443-359AECFBC92B}"/>
              </a:ext>
            </a:extLst>
          </p:cNvPr>
          <p:cNvSpPr/>
          <p:nvPr/>
        </p:nvSpPr>
        <p:spPr>
          <a:xfrm>
            <a:off x="3103621" y="5494789"/>
            <a:ext cx="5984758" cy="658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Obrázek 2">
            <a:extLst>
              <a:ext uri="{FF2B5EF4-FFF2-40B4-BE49-F238E27FC236}">
                <a16:creationId xmlns:a16="http://schemas.microsoft.com/office/drawing/2014/main" id="{F2311D1E-19D7-FDB7-D018-642ADCADB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ovéPole 3">
            <a:extLst>
              <a:ext uri="{FF2B5EF4-FFF2-40B4-BE49-F238E27FC236}">
                <a16:creationId xmlns:a16="http://schemas.microsoft.com/office/drawing/2014/main" id="{243EF67F-6698-2033-EAE8-D25453C5A349}"/>
              </a:ext>
            </a:extLst>
          </p:cNvPr>
          <p:cNvSpPr txBox="1"/>
          <p:nvPr/>
        </p:nvSpPr>
        <p:spPr>
          <a:xfrm>
            <a:off x="561702" y="704850"/>
            <a:ext cx="3944983" cy="954107"/>
          </a:xfrm>
          <a:prstGeom prst="rect">
            <a:avLst/>
          </a:prstGeom>
          <a:noFill/>
        </p:spPr>
        <p:txBody>
          <a:bodyPr wrap="square" rtlCol="0">
            <a:spAutoFit/>
          </a:bodyPr>
          <a:lstStyle/>
          <a:p>
            <a:r>
              <a:rPr lang="cs-CZ" sz="2800" b="1" dirty="0">
                <a:solidFill>
                  <a:schemeClr val="bg1"/>
                </a:solidFill>
              </a:rPr>
              <a:t>Ochrana oznamovatelů – nový zákon</a:t>
            </a:r>
          </a:p>
        </p:txBody>
      </p:sp>
    </p:spTree>
    <p:extLst>
      <p:ext uri="{BB962C8B-B14F-4D97-AF65-F5344CB8AC3E}">
        <p14:creationId xmlns:p14="http://schemas.microsoft.com/office/powerpoint/2010/main" val="59051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441902" y="1323439"/>
            <a:ext cx="11006356" cy="3970318"/>
          </a:xfrm>
          <a:prstGeom prst="rect">
            <a:avLst/>
          </a:prstGeom>
          <a:noFill/>
        </p:spPr>
        <p:txBody>
          <a:bodyPr wrap="square">
            <a:spAutoFit/>
          </a:bodyPr>
          <a:lstStyle/>
          <a:p>
            <a:r>
              <a:rPr lang="cs-CZ" b="1" dirty="0"/>
              <a:t>§ 8 Zavedení vnitřního oznamovacího systému</a:t>
            </a:r>
          </a:p>
          <a:p>
            <a:r>
              <a:rPr lang="cs-CZ" dirty="0"/>
              <a:t>(1)	</a:t>
            </a:r>
            <a:r>
              <a:rPr lang="cs-CZ" b="1" dirty="0"/>
              <a:t> Vnitřní oznamovací systém zavede povinný subjekt, kterým se pro účely tohoto zákona rozumí </a:t>
            </a:r>
          </a:p>
          <a:p>
            <a:r>
              <a:rPr lang="cs-CZ" dirty="0"/>
              <a:t>a)	</a:t>
            </a:r>
            <a:r>
              <a:rPr lang="cs-CZ" b="1" u="sng" dirty="0"/>
              <a:t>veřejný zadavatel </a:t>
            </a:r>
            <a:r>
              <a:rPr lang="cs-CZ" dirty="0"/>
              <a:t>podle zákona upravujícího zadávání veřejných zakázek, </a:t>
            </a:r>
            <a:r>
              <a:rPr lang="cs-CZ" b="1" dirty="0"/>
              <a:t>s výjimkou </a:t>
            </a:r>
          </a:p>
          <a:p>
            <a:r>
              <a:rPr lang="cs-CZ" dirty="0"/>
              <a:t>1.	obce s méně než 10 000 obyvateli,</a:t>
            </a:r>
          </a:p>
          <a:p>
            <a:r>
              <a:rPr lang="cs-CZ" dirty="0"/>
              <a:t>2.	právnické osoby zaměstnávající k 1. lednu příslušného kalendářního roku v průměru méně než 50 zaměstnanců, založené nebo zřízené za účelem uspokojování potřeb veřejného zájmu a nemající průmyslovou nebo obchodní povahu, pokud kraj nebo obec ji převážně financují, uplatňují v ní rozhodující vliv, jmenují nebo odvolávají většinu osob, které jsou členy jejího statutárního nebo kontrolního orgánu, anebo v ní mají přímo nebo nepřímo podíl větší než 25 %,</a:t>
            </a:r>
          </a:p>
          <a:p>
            <a:r>
              <a:rPr lang="cs-CZ" dirty="0"/>
              <a:t>b)	</a:t>
            </a:r>
            <a:r>
              <a:rPr lang="cs-CZ" b="1" u="sng" dirty="0">
                <a:solidFill>
                  <a:srgbClr val="FF0000"/>
                </a:solidFill>
              </a:rPr>
              <a:t>zaměstnavatel</a:t>
            </a:r>
            <a:r>
              <a:rPr lang="cs-CZ" dirty="0"/>
              <a:t> zaměstnávající k 1. lednu příslušného kalendářního roku nejméně 50 zaměstnanců, není-li povinnou osobou podle zákona o některých opatřeních proti legalizaci výnosů z trestné činnosti a financování terorismu,</a:t>
            </a:r>
          </a:p>
          <a:p>
            <a:r>
              <a:rPr lang="cs-CZ" dirty="0"/>
              <a:t>c)	</a:t>
            </a:r>
            <a:r>
              <a:rPr lang="cs-CZ" b="1" u="sng" dirty="0">
                <a:solidFill>
                  <a:srgbClr val="FF0000"/>
                </a:solidFill>
              </a:rPr>
              <a:t>orgán veřejné moci vykonávající působnost v oblasti </a:t>
            </a:r>
            <a:r>
              <a:rPr lang="cs-CZ" dirty="0"/>
              <a:t>správy daně z příjmů právnických osob </a:t>
            </a:r>
            <a:r>
              <a:rPr lang="cs-CZ" b="1" u="sng" dirty="0">
                <a:solidFill>
                  <a:srgbClr val="FF0000"/>
                </a:solidFill>
              </a:rPr>
              <a:t>nebo správy odvodu za porušení rozpočtové kázně,</a:t>
            </a:r>
          </a:p>
        </p:txBody>
      </p:sp>
    </p:spTree>
    <p:extLst>
      <p:ext uri="{BB962C8B-B14F-4D97-AF65-F5344CB8AC3E}">
        <p14:creationId xmlns:p14="http://schemas.microsoft.com/office/powerpoint/2010/main" val="130709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441902" y="1323439"/>
            <a:ext cx="11006356" cy="4154984"/>
          </a:xfrm>
          <a:prstGeom prst="rect">
            <a:avLst/>
          </a:prstGeom>
          <a:noFill/>
        </p:spPr>
        <p:txBody>
          <a:bodyPr wrap="square">
            <a:spAutoFit/>
          </a:bodyPr>
          <a:lstStyle/>
          <a:p>
            <a:r>
              <a:rPr lang="cs-CZ" sz="2400" b="1" u="sng" dirty="0">
                <a:solidFill>
                  <a:srgbClr val="FF0000"/>
                </a:solidFill>
              </a:rPr>
              <a:t>Porušení rozpočtové kázně </a:t>
            </a:r>
            <a:r>
              <a:rPr lang="cs-CZ" sz="2400" b="1" dirty="0"/>
              <a:t>podle rozpočtových pravidel územních rozpočtů</a:t>
            </a:r>
          </a:p>
          <a:p>
            <a:endParaRPr lang="cs-CZ" sz="2400" dirty="0"/>
          </a:p>
          <a:p>
            <a:r>
              <a:rPr lang="cs-CZ" sz="2400" dirty="0"/>
              <a:t>S veřejnými prostředky nehospodaří pouze subjekty, které jsou na veřejné rozpočty přímo navázány prostřednictvím rozpočtových pravidel, upravených zejména zákonem 218/2000 Sb., o rozpočtových pravidlech a zákonem č. 250/2000 Sb., o rozpočtových pravidlech územních rozpočtů, tedy zejména organizační složky státu, státní fondy, územní samostatné celky a příspěvkové organizace, ale i subjekty čistě soukromoprávní, kterým jsou finanční prostředky z veřejných rozpočtů „přerozdělovány“ prostřednictvím dotací a návratných finančních výpomocí. Ve své práci se zaměřím na rozpočtová pravidla územních rozpočtů a institut porušení rozpočtové kázně a jeho právní úpravu v zákoně 250/2000 Sb..</a:t>
            </a:r>
          </a:p>
        </p:txBody>
      </p:sp>
    </p:spTree>
    <p:extLst>
      <p:ext uri="{BB962C8B-B14F-4D97-AF65-F5344CB8AC3E}">
        <p14:creationId xmlns:p14="http://schemas.microsoft.com/office/powerpoint/2010/main" val="256443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1437A54-6FAA-9B00-20EB-BB1A55AE71F3}"/>
              </a:ext>
            </a:extLst>
          </p:cNvPr>
          <p:cNvSpPr txBox="1"/>
          <p:nvPr/>
        </p:nvSpPr>
        <p:spPr>
          <a:xfrm>
            <a:off x="179032" y="1941420"/>
            <a:ext cx="11567605" cy="4893647"/>
          </a:xfrm>
          <a:prstGeom prst="rect">
            <a:avLst/>
          </a:prstGeom>
          <a:noFill/>
        </p:spPr>
        <p:txBody>
          <a:bodyPr wrap="square">
            <a:spAutoFit/>
          </a:bodyPr>
          <a:lstStyle/>
          <a:p>
            <a:r>
              <a:rPr lang="cs-CZ" sz="2400" i="0" dirty="0">
                <a:solidFill>
                  <a:srgbClr val="111111"/>
                </a:solidFill>
                <a:effectLst/>
                <a:latin typeface="Open Sans" panose="020B0606030504020204" pitchFamily="34" charset="0"/>
              </a:rPr>
              <a:t>Na dotaz na právní poradnu svazu měst a obcí České republiky (KVB advokátní kancelář s.r.o.) ze dne 25.5.2023 bylo odpovězeno: </a:t>
            </a:r>
            <a:r>
              <a:rPr lang="cs-CZ" sz="2400" b="0" i="1" dirty="0">
                <a:solidFill>
                  <a:srgbClr val="111111"/>
                </a:solidFill>
                <a:effectLst/>
                <a:latin typeface="Open Sans" panose="020B0606030504020204" pitchFamily="34" charset="0"/>
              </a:rPr>
              <a:t>„</a:t>
            </a:r>
            <a:r>
              <a:rPr lang="cs-CZ" sz="2400" b="1" i="1" dirty="0">
                <a:solidFill>
                  <a:srgbClr val="111111"/>
                </a:solidFill>
                <a:effectLst/>
                <a:latin typeface="Open Sans" panose="020B0606030504020204" pitchFamily="34" charset="0"/>
              </a:rPr>
              <a:t>Dle § 8 odst. 1 současné podoby návrhu zákona o ochraně oznamovatelů (který byl předložen Poslaneckou sněmovnou PČR Senátu PČR) jsou jednotlivé kategorie uváděné pod písm. a) a c) alternativním výčtem, což znamená, že pokud dotčená obec naplňuje podmínky alespoň jednoho písmene, je povinna vnitřní oznamovací systém zavést. </a:t>
            </a:r>
          </a:p>
          <a:p>
            <a:endParaRPr lang="cs-CZ" sz="2400" b="1" i="1" dirty="0">
              <a:solidFill>
                <a:srgbClr val="111111"/>
              </a:solidFill>
              <a:latin typeface="Open Sans" panose="020B0606030504020204" pitchFamily="34" charset="0"/>
            </a:endParaRPr>
          </a:p>
          <a:p>
            <a:r>
              <a:rPr lang="cs-CZ" sz="2400" b="1" i="1" dirty="0">
                <a:solidFill>
                  <a:srgbClr val="111111"/>
                </a:solidFill>
                <a:effectLst/>
                <a:latin typeface="Open Sans" panose="020B0606030504020204" pitchFamily="34" charset="0"/>
              </a:rPr>
              <a:t>Dané lze tedy skutečně vykládat tak, že byť se jedná o obec, která má pod 10 000 obyvatel, ovšem zaměstnává alespoň 50 zaměstnanců, je povinna systém zavést. Stejně tak tomu je i u obce, která má pod 10 000 obyvatel, ovšem je orgánem veřejné moci vykonávající působnost v oblasti správy daně z příjmů právnických osob nebo správy odvodu za porušení rozpočtové kázně“.</a:t>
            </a:r>
            <a:endParaRPr lang="cs-CZ" sz="2400" dirty="0"/>
          </a:p>
        </p:txBody>
      </p:sp>
      <p:sp>
        <p:nvSpPr>
          <p:cNvPr id="4" name="TextovéPole 3">
            <a:extLst>
              <a:ext uri="{FF2B5EF4-FFF2-40B4-BE49-F238E27FC236}">
                <a16:creationId xmlns:a16="http://schemas.microsoft.com/office/drawing/2014/main" id="{C2DF7CC2-B0DC-BD3C-A84C-7750A4B9327E}"/>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Tree>
    <p:extLst>
      <p:ext uri="{BB962C8B-B14F-4D97-AF65-F5344CB8AC3E}">
        <p14:creationId xmlns:p14="http://schemas.microsoft.com/office/powerpoint/2010/main" val="895702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1" y="1323439"/>
            <a:ext cx="12339961" cy="5355312"/>
          </a:xfrm>
          <a:prstGeom prst="rect">
            <a:avLst/>
          </a:prstGeom>
          <a:noFill/>
        </p:spPr>
        <p:txBody>
          <a:bodyPr wrap="square">
            <a:spAutoFit/>
          </a:bodyPr>
          <a:lstStyle/>
          <a:p>
            <a:r>
              <a:rPr lang="cs-CZ" b="1" dirty="0"/>
              <a:t>Tachov III.</a:t>
            </a:r>
          </a:p>
          <a:p>
            <a:r>
              <a:rPr lang="cs-CZ" dirty="0"/>
              <a:t>Počet obyvatel: 12.538 – </a:t>
            </a:r>
            <a:r>
              <a:rPr lang="cs-CZ" b="1" dirty="0">
                <a:solidFill>
                  <a:srgbClr val="FF0000"/>
                </a:solidFill>
              </a:rPr>
              <a:t>ANO – jako veřejný zadavatel</a:t>
            </a:r>
          </a:p>
          <a:p>
            <a:r>
              <a:rPr lang="cs-CZ" dirty="0"/>
              <a:t>Počet zaměstnanců: 110 – </a:t>
            </a:r>
            <a:r>
              <a:rPr lang="cs-CZ" b="1" dirty="0">
                <a:solidFill>
                  <a:srgbClr val="FF0000"/>
                </a:solidFill>
              </a:rPr>
              <a:t>ANO – jako zaměstnavatel</a:t>
            </a:r>
          </a:p>
          <a:p>
            <a:r>
              <a:rPr lang="cs-CZ" dirty="0"/>
              <a:t>Dotace z rozpočtu: </a:t>
            </a:r>
            <a:r>
              <a:rPr lang="cs-CZ" b="1" dirty="0">
                <a:solidFill>
                  <a:srgbClr val="FF0000"/>
                </a:solidFill>
              </a:rPr>
              <a:t>ANO – jako orgán veřejné moci vykonávající působnost v oblasti správy odvodu za porušení rozpočtové kázně</a:t>
            </a:r>
            <a:endParaRPr lang="cs-CZ" dirty="0"/>
          </a:p>
          <a:p>
            <a:endParaRPr lang="cs-CZ" b="1" dirty="0"/>
          </a:p>
          <a:p>
            <a:r>
              <a:rPr lang="cs-CZ" b="1" dirty="0"/>
              <a:t>Stříbro III.</a:t>
            </a:r>
          </a:p>
          <a:p>
            <a:r>
              <a:rPr lang="cs-CZ" dirty="0"/>
              <a:t>Počet obyvatel: 7.730 – </a:t>
            </a:r>
            <a:r>
              <a:rPr lang="cs-CZ" b="1" dirty="0"/>
              <a:t>NE – jako veřejný zadavatel</a:t>
            </a:r>
          </a:p>
          <a:p>
            <a:r>
              <a:rPr lang="cs-CZ" dirty="0"/>
              <a:t>Počet zaměstnanců: 74 – </a:t>
            </a:r>
            <a:r>
              <a:rPr lang="cs-CZ" b="1" dirty="0">
                <a:solidFill>
                  <a:srgbClr val="FF0000"/>
                </a:solidFill>
              </a:rPr>
              <a:t>ANO - jako zaměstnavatel</a:t>
            </a:r>
          </a:p>
          <a:p>
            <a:r>
              <a:rPr lang="cs-CZ" dirty="0"/>
              <a:t>Dotace z rozpočtu: </a:t>
            </a:r>
            <a:r>
              <a:rPr lang="cs-CZ" b="1" dirty="0">
                <a:solidFill>
                  <a:srgbClr val="FF0000"/>
                </a:solidFill>
              </a:rPr>
              <a:t>ANO – jako orgán veřejné moci vykonávající působnost v oblasti správy odvodu za porušení rozpočtové kázně</a:t>
            </a:r>
            <a:endParaRPr lang="cs-CZ" b="1" dirty="0"/>
          </a:p>
          <a:p>
            <a:endParaRPr lang="cs-CZ" b="1" dirty="0"/>
          </a:p>
          <a:p>
            <a:r>
              <a:rPr lang="cs-CZ" b="1" dirty="0"/>
              <a:t>Planá II.</a:t>
            </a:r>
          </a:p>
          <a:p>
            <a:r>
              <a:rPr lang="cs-CZ" dirty="0"/>
              <a:t>Počet obyvatel: 5.278 – </a:t>
            </a:r>
            <a:r>
              <a:rPr lang="cs-CZ" b="1" dirty="0"/>
              <a:t>NE – jako veřejný zadavatel</a:t>
            </a:r>
          </a:p>
          <a:p>
            <a:r>
              <a:rPr lang="cs-CZ" dirty="0"/>
              <a:t>Počet zaměstnanců: 31 – </a:t>
            </a:r>
            <a:r>
              <a:rPr lang="cs-CZ" b="1" dirty="0"/>
              <a:t>NE – jako zaměstnavatel</a:t>
            </a:r>
          </a:p>
          <a:p>
            <a:r>
              <a:rPr lang="cs-CZ" dirty="0"/>
              <a:t>Dotace z rozpočtu: </a:t>
            </a:r>
            <a:r>
              <a:rPr lang="cs-CZ" b="1" dirty="0">
                <a:solidFill>
                  <a:srgbClr val="FF0000"/>
                </a:solidFill>
              </a:rPr>
              <a:t>ANO – jako orgán veřejné moci vykonávající působnost v oblasti správy odvodu za porušení rozpočtové kázně</a:t>
            </a:r>
            <a:endParaRPr lang="cs-CZ" dirty="0"/>
          </a:p>
          <a:p>
            <a:endParaRPr lang="cs-CZ" b="1" dirty="0"/>
          </a:p>
          <a:p>
            <a:r>
              <a:rPr lang="cs-CZ" b="1" dirty="0"/>
              <a:t>Chodský Újezd I.</a:t>
            </a:r>
          </a:p>
          <a:p>
            <a:r>
              <a:rPr lang="cs-CZ" dirty="0"/>
              <a:t>Počet obyvatel: 803 – </a:t>
            </a:r>
            <a:r>
              <a:rPr lang="cs-CZ" b="1" dirty="0"/>
              <a:t>NE – jako veřejný zadavatel</a:t>
            </a:r>
          </a:p>
          <a:p>
            <a:r>
              <a:rPr lang="cs-CZ" dirty="0"/>
              <a:t>Počet zaměstnanců: 3 – </a:t>
            </a:r>
            <a:r>
              <a:rPr lang="cs-CZ" b="1" dirty="0"/>
              <a:t>NE – jako zaměstnavatel</a:t>
            </a:r>
          </a:p>
          <a:p>
            <a:r>
              <a:rPr lang="cs-CZ" dirty="0"/>
              <a:t>Dotace z rozpočtu: </a:t>
            </a:r>
            <a:r>
              <a:rPr lang="cs-CZ" b="1" dirty="0">
                <a:solidFill>
                  <a:srgbClr val="FF0000"/>
                </a:solidFill>
              </a:rPr>
              <a:t>ANO – jako orgán veřejné moci vykonávající působnost v oblasti správy odvodu za porušení rozpočtové kázně</a:t>
            </a:r>
          </a:p>
        </p:txBody>
      </p:sp>
    </p:spTree>
    <p:extLst>
      <p:ext uri="{BB962C8B-B14F-4D97-AF65-F5344CB8AC3E}">
        <p14:creationId xmlns:p14="http://schemas.microsoft.com/office/powerpoint/2010/main" val="2282040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441902" y="1323439"/>
            <a:ext cx="11006356" cy="4524315"/>
          </a:xfrm>
          <a:prstGeom prst="rect">
            <a:avLst/>
          </a:prstGeom>
          <a:noFill/>
        </p:spPr>
        <p:txBody>
          <a:bodyPr wrap="square">
            <a:spAutoFit/>
          </a:bodyPr>
          <a:lstStyle/>
          <a:p>
            <a:pPr algn="just"/>
            <a:r>
              <a:rPr lang="cs-CZ" b="1" dirty="0"/>
              <a:t>§ 8 Zavedení vnitřního oznamovacího systému</a:t>
            </a:r>
          </a:p>
          <a:p>
            <a:pPr algn="just"/>
            <a:endParaRPr lang="cs-CZ" sz="1800" dirty="0">
              <a:effectLst/>
              <a:latin typeface="Times New Roman" panose="02020603050405020304" pitchFamily="18" charset="0"/>
              <a:ea typeface="Calibri" panose="020F0502020204030204" pitchFamily="34" charset="0"/>
            </a:endParaRPr>
          </a:p>
          <a:p>
            <a:pPr algn="just"/>
            <a:r>
              <a:rPr lang="cs-CZ" sz="1800" dirty="0">
                <a:effectLst/>
                <a:latin typeface="Times New Roman" panose="02020603050405020304" pitchFamily="18" charset="0"/>
                <a:ea typeface="Calibri" panose="020F0502020204030204" pitchFamily="34" charset="0"/>
              </a:rPr>
              <a:t>(2)</a:t>
            </a:r>
            <a:r>
              <a:rPr lang="cs-CZ" sz="1800" b="1" dirty="0">
                <a:effectLst/>
                <a:latin typeface="Times New Roman" panose="02020603050405020304" pitchFamily="18" charset="0"/>
                <a:ea typeface="Calibri" panose="020F0502020204030204" pitchFamily="34" charset="0"/>
              </a:rPr>
              <a:t> Povinný subjekt může vedením vnitřního oznamovacího systému pověřit jinou osobu</a:t>
            </a:r>
            <a:r>
              <a:rPr lang="cs-CZ" sz="1800" dirty="0">
                <a:effectLst/>
                <a:latin typeface="Times New Roman" panose="02020603050405020304" pitchFamily="18" charset="0"/>
                <a:ea typeface="Calibri" panose="020F0502020204030204" pitchFamily="34" charset="0"/>
              </a:rPr>
              <a:t>. Pověřením není dotčena jeho odpovědnost za plnění povinností podle § 9.</a:t>
            </a:r>
          </a:p>
          <a:p>
            <a:pPr indent="269875" algn="just"/>
            <a:r>
              <a:rPr lang="cs-CZ" sz="1800" dirty="0">
                <a:effectLst/>
                <a:latin typeface="Times New Roman" panose="02020603050405020304" pitchFamily="18" charset="0"/>
                <a:ea typeface="Calibri" panose="020F0502020204030204" pitchFamily="34" charset="0"/>
              </a:rPr>
              <a:t> </a:t>
            </a:r>
          </a:p>
          <a:p>
            <a:pPr algn="just"/>
            <a:r>
              <a:rPr lang="cs-CZ" sz="1800" dirty="0">
                <a:effectLst/>
                <a:latin typeface="Times New Roman" panose="02020603050405020304" pitchFamily="18" charset="0"/>
                <a:ea typeface="Calibri" panose="020F0502020204030204" pitchFamily="34" charset="0"/>
              </a:rPr>
              <a:t>(3) Povinné subjekty, s výjimkou veřejných zadavatelů, které k 1. lednu příslušného kalendářního roku zaměstnávaly nejvíce 249 zaměstnanců, mohou vnitřní oznamovací systém sdílet nebo využít vnitřní oznamovací systém zavedený jiným povinným subjektem, jestliže určí osobu příslušnou k plnění úkolů podle § 12 odst. 1 a 2. </a:t>
            </a:r>
            <a:r>
              <a:rPr lang="cs-CZ" sz="1800" b="1" dirty="0">
                <a:solidFill>
                  <a:srgbClr val="FF0000"/>
                </a:solidFill>
                <a:effectLst/>
                <a:latin typeface="Times New Roman" panose="02020603050405020304" pitchFamily="18" charset="0"/>
                <a:ea typeface="Calibri" panose="020F0502020204030204" pitchFamily="34" charset="0"/>
              </a:rPr>
              <a:t>Obce, které jsou povinnými subjekty, mohou vnitřní oznamovací systém sdílet mezi sebou. </a:t>
            </a:r>
            <a:r>
              <a:rPr lang="cs-CZ" sz="1800" dirty="0">
                <a:effectLst/>
                <a:latin typeface="Times New Roman" panose="02020603050405020304" pitchFamily="18" charset="0"/>
                <a:ea typeface="Calibri" panose="020F0502020204030204" pitchFamily="34" charset="0"/>
              </a:rPr>
              <a:t>Odpovědnost povinných subjektů, které vnitřní oznamovací systém sdílejí nebo využívají oznamovací systém zavedený jiným povinným subjektem, za porušení povinností podle § 9 není ustanovením tohoto odstavce dotčena.</a:t>
            </a:r>
          </a:p>
          <a:p>
            <a:pPr algn="just"/>
            <a:endParaRPr lang="cs-CZ" dirty="0">
              <a:latin typeface="Times New Roman" panose="02020603050405020304" pitchFamily="18" charset="0"/>
              <a:ea typeface="Calibri" panose="020F0502020204030204" pitchFamily="34" charset="0"/>
            </a:endParaRPr>
          </a:p>
          <a:p>
            <a:pPr algn="just"/>
            <a:r>
              <a:rPr lang="cs-CZ" sz="1800" b="1" dirty="0">
                <a:effectLst/>
                <a:latin typeface="Times New Roman" panose="02020603050405020304" pitchFamily="18" charset="0"/>
                <a:ea typeface="Calibri" panose="020F0502020204030204" pitchFamily="34" charset="0"/>
              </a:rPr>
              <a:t>Obce mezi sebou ANO</a:t>
            </a:r>
          </a:p>
          <a:p>
            <a:pPr algn="just"/>
            <a:r>
              <a:rPr lang="cs-CZ" b="1" dirty="0" err="1">
                <a:latin typeface="Times New Roman" panose="02020603050405020304" pitchFamily="18" charset="0"/>
                <a:ea typeface="Calibri" panose="020F0502020204030204" pitchFamily="34" charset="0"/>
              </a:rPr>
              <a:t>Příspěvkovky</a:t>
            </a:r>
            <a:r>
              <a:rPr lang="cs-CZ" b="1" dirty="0">
                <a:latin typeface="Times New Roman" panose="02020603050405020304" pitchFamily="18" charset="0"/>
                <a:ea typeface="Calibri" panose="020F0502020204030204" pitchFamily="34" charset="0"/>
              </a:rPr>
              <a:t> mezi sebou jen, pokud mají více jak 250 zaměstnanců</a:t>
            </a:r>
          </a:p>
          <a:p>
            <a:pPr algn="just"/>
            <a:r>
              <a:rPr lang="cs-CZ" b="1" dirty="0">
                <a:latin typeface="Times New Roman" panose="02020603050405020304" pitchFamily="18" charset="0"/>
                <a:ea typeface="Calibri" panose="020F0502020204030204" pitchFamily="34" charset="0"/>
              </a:rPr>
              <a:t>Obce a jejich </a:t>
            </a:r>
            <a:r>
              <a:rPr lang="cs-CZ" b="1" dirty="0" err="1">
                <a:latin typeface="Times New Roman" panose="02020603050405020304" pitchFamily="18" charset="0"/>
                <a:ea typeface="Calibri" panose="020F0502020204030204" pitchFamily="34" charset="0"/>
              </a:rPr>
              <a:t>příspěvkovky</a:t>
            </a:r>
            <a:r>
              <a:rPr lang="cs-CZ" b="1" dirty="0">
                <a:latin typeface="Times New Roman" panose="02020603050405020304" pitchFamily="18" charset="0"/>
                <a:ea typeface="Calibri" panose="020F0502020204030204" pitchFamily="34" charset="0"/>
              </a:rPr>
              <a:t> sdílet NE</a:t>
            </a:r>
          </a:p>
          <a:p>
            <a:pPr algn="just"/>
            <a:endParaRPr lang="cs-CZ"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4928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0" y="1119253"/>
            <a:ext cx="12192000" cy="5614807"/>
          </a:xfrm>
          <a:prstGeom prst="rect">
            <a:avLst/>
          </a:prstGeom>
          <a:noFill/>
        </p:spPr>
        <p:txBody>
          <a:bodyPr wrap="square">
            <a:spAutoFit/>
          </a:bodyPr>
          <a:lstStyle/>
          <a:p>
            <a:pPr algn="just">
              <a:lnSpc>
                <a:spcPct val="107000"/>
              </a:lnSpc>
              <a:spcBef>
                <a:spcPts val="600"/>
              </a:spcBef>
              <a:spcAft>
                <a:spcPts val="6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Odst. 2: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 rámci</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druhého odstavce</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návrh zákona pro povinné subjekty explicitně stanoví </a:t>
            </a: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možnost pověřit třetí osobu vedením vnitřního oznamovacího systému (možnost outsourcovat vedení vnitřního oznamovacího systému); tato osoba může vést vnitřní oznamovací systém i pro více subjektů</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Za pověření se považuje i vedení jednotného vnitřního oznamovacího systému v podnikatelských seskupeních (dle z. č. 90/2012 Sb., o obchodních korporacích) na základě servisních smluv, kdy ovládající (mateřská) společnost poskytuje svým ovládaným společnostem služby s cílem zefektivnění obchodního vedení. Tím se však povinný subjekt nezprošťuje odpovědnosti za dodržování podmínek pro zavedení a fungování vnitřního oznamovacího systému stanovených návrhem zákona (zejména § 9 a § 11).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Toto ustanovení reflektuje článek 8 odst. 5 Směrnice, který výslovně zajištění vnitřního oznamovacího systému třetí osobou umožňuje. Povinné subjekty by mohly tuto možnost uvítat ve snaze zefektivnit a minimalizovat náklady na zřízení a vedení vnitřního oznamovacího systému. Jakkoliv je v rámci zásady legální licence soukromoprávním subjektům ponecháno na vůli, tj. bez nutnosti zákonného oprávnění, zda budou vést vnitřní oznamovací systém sami, či pověří třetí osobu, je toto ustanovení relevantní ve vztahu k povinným subjektům veřejného práva, na které zásada legální licence nedopadá, ba naopak platí, že co jim zákon výslovně nepovoluje, činit nesmí (zásada legality státní moci). Třetí osoba může být jak osoba fyzická, tak právnická. Třetí osoba, která vede vnitřní oznamovací systém, nebude přicházet do kontaktu s údaji uvedenými v oznámeních, ale pouze bude technicky zajišťovat vznik a provoz vnitřního oznamovacího systému, pokud se nebude současně jednat o osobu příslušnou. Při vedení vnitřního oznamovacího systému tak tato třetí osoba bude de facto v obdobném postavení jako povinný subjekt. Zákaz sdělování informací uvedených v oznámení a údajů o oznamovateli třetím osobám podle § 20 se tak vztáhne i k těmto třetím osobám. </a:t>
            </a: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1200" i="1" dirty="0">
                <a:effectLst/>
                <a:latin typeface="Times New Roman" panose="02020603050405020304" pitchFamily="18" charset="0"/>
                <a:ea typeface="Calibri" panose="020F0502020204030204" pitchFamily="34" charset="0"/>
                <a:cs typeface="Times New Roman" panose="02020603050405020304" pitchFamily="18" charset="0"/>
              </a:rPr>
              <a:t>Kanály pro oznamování mohou být provozovány interně osobou či odborem určenými k tomuto účelu, nebo zajišťovány externě třetí stranou. Na pověřené třetí strany, které pro právní subjekt v soukromém sektoru provozují kanál pro oznamování, se rovněž vztahují záruky a požadavky uvedené v čl. 9 odst. 1.</a:t>
            </a: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5517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0" y="1323439"/>
            <a:ext cx="12192000" cy="4819524"/>
          </a:xfrm>
          <a:prstGeom prst="rect">
            <a:avLst/>
          </a:prstGeom>
          <a:noFill/>
        </p:spPr>
        <p:txBody>
          <a:bodyPr wrap="square">
            <a:spAutoFit/>
          </a:bodyPr>
          <a:lstStyle/>
          <a:p>
            <a:pPr algn="just">
              <a:lnSpc>
                <a:spcPct val="107000"/>
              </a:lnSpc>
              <a:spcBef>
                <a:spcPts val="600"/>
              </a:spcBef>
              <a:spcAft>
                <a:spcPts val="6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Odst. 3: Třetí odstavec ustanovení dovoluje povinným subjektům</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s výjimkou veřejných zadavatelů, které v uplynulém kalendářním čtvrtletí zaměstnávaly v průměru nejvíce 249 zaměstnanců, </a:t>
            </a: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vnitřní oznamovací systém sdílet nebo využít vnitřní oznamovací systém zavedený jiným povinným subjektem</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Soukromoprávní zaměstnavatelé mohou sdílet celý vnitřní oznamovací systém včetně samotné příslušné osoby. Tzn., jeden povinný subjekt vnitřní oznamovací systém zavede a bude ho využívat paralelně s jiným povinným subjektem, případně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více povinných subjektů pověří vedením vnitřního oznamovacího systému tutéž třetí osobu podle odstavce 2 a pak společný systém sdílí. Příslušná osoba tak nemusí být v pracovněprávním či obdobném poměru k zaměstnavateli, který je povinen vnitřní oznamovací systém zřídit. Sdílení vnitřního oznamovacího systému je zakázáno veřejným zadavatelům, s výjimkou obcí. Obce, které jsou povinnými subjekty mohou vnitřní oznamovací systém sdílet mezi sebou navzájem, a to i v rámci dobrovolného svazku obcí, přičemž titul k této aktivitě vyplývá z existujících právních předpisů.</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Uvedené ustanovení je v souladu s třetím pododstavcem odstavce 9 článku 8 Směrnice, který stanoví, že „</a:t>
            </a: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Členské státy mohou v souladu s vnitrostátním právem stanovit, že interní kanály pro oznamování mohou obce sdílet nebo provozovat v rámci sdružení obcí, pokud jsou sdílené interní kanály pro oznamování odlišné od příslušných externích kanálů pro oznamování a jsou na nich nezávislé.</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Zřízení vnitřního oznamovacího systému bude pro obce výkonem jejich samostatné působnosti dle § 8 zákona č. 128/2000 Sb., o obcích, přičemž platí, že obce mohou dle § 46 uvedeného zákona v rámci výkonu samostatné působnosti vzájemně spolupracovat, mj. se sdružovat do dobrovolných svazků obcí podle § 49 a násl. uvedeného zákona.</a:t>
            </a:r>
            <a:endParaRPr lang="cs-CZ"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248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0" y="1235233"/>
            <a:ext cx="12192000" cy="5632311"/>
          </a:xfrm>
          <a:prstGeom prst="rect">
            <a:avLst/>
          </a:prstGeom>
          <a:noFill/>
        </p:spPr>
        <p:txBody>
          <a:bodyPr wrap="square">
            <a:spAutoFit/>
          </a:bodyPr>
          <a:lstStyle/>
          <a:p>
            <a:r>
              <a:rPr lang="cs-CZ" sz="1800" dirty="0">
                <a:effectLst/>
                <a:latin typeface="Times New Roman" panose="02020603050405020304" pitchFamily="18" charset="0"/>
                <a:ea typeface="Calibri" panose="020F0502020204030204" pitchFamily="34" charset="0"/>
              </a:rPr>
              <a:t>§ 9 </a:t>
            </a:r>
            <a:r>
              <a:rPr lang="cs-CZ" sz="1800" b="1" dirty="0">
                <a:effectLst/>
                <a:latin typeface="Times New Roman" panose="02020603050405020304" pitchFamily="18" charset="0"/>
                <a:ea typeface="Calibri" panose="020F0502020204030204" pitchFamily="34" charset="0"/>
              </a:rPr>
              <a:t>Povinnosti povinného subjektu </a:t>
            </a:r>
            <a:endParaRPr lang="cs-CZ" sz="1800" dirty="0">
              <a:effectLst/>
              <a:latin typeface="Times New Roman" panose="02020603050405020304" pitchFamily="18" charset="0"/>
              <a:ea typeface="Calibri" panose="020F0502020204030204" pitchFamily="34" charset="0"/>
            </a:endParaRPr>
          </a:p>
          <a:p>
            <a:pPr indent="450215" algn="just"/>
            <a:r>
              <a:rPr lang="cs-CZ" sz="1800" dirty="0">
                <a:effectLst/>
                <a:latin typeface="Times New Roman" panose="02020603050405020304" pitchFamily="18" charset="0"/>
                <a:ea typeface="Calibri" panose="020F0502020204030204" pitchFamily="34" charset="0"/>
              </a:rPr>
              <a:t> </a:t>
            </a:r>
          </a:p>
          <a:p>
            <a:pPr algn="just"/>
            <a:r>
              <a:rPr lang="cs-CZ" sz="1800" dirty="0">
                <a:effectLst/>
                <a:latin typeface="Times New Roman" panose="02020603050405020304" pitchFamily="18" charset="0"/>
                <a:ea typeface="Calibri" panose="020F0502020204030204" pitchFamily="34" charset="0"/>
              </a:rPr>
              <a:t>(1) </a:t>
            </a:r>
            <a:r>
              <a:rPr lang="cs-CZ" sz="1800" b="1" dirty="0">
                <a:effectLst/>
                <a:latin typeface="Times New Roman" panose="02020603050405020304" pitchFamily="18" charset="0"/>
                <a:ea typeface="Calibri" panose="020F0502020204030204" pitchFamily="34" charset="0"/>
              </a:rPr>
              <a:t>Povinný subjekt určí příslušnou osobu nebo příslušné osoby k výkonu činnosti podle § 11</a:t>
            </a:r>
            <a:r>
              <a:rPr lang="cs-CZ" sz="1800" dirty="0">
                <a:effectLst/>
                <a:latin typeface="Times New Roman" panose="02020603050405020304" pitchFamily="18" charset="0"/>
                <a:ea typeface="Calibri" panose="020F0502020204030204" pitchFamily="34" charset="0"/>
              </a:rPr>
              <a:t>. </a:t>
            </a:r>
          </a:p>
          <a:p>
            <a:pPr algn="just"/>
            <a:r>
              <a:rPr lang="cs-CZ" sz="1800" dirty="0">
                <a:effectLst/>
                <a:latin typeface="Times New Roman" panose="02020603050405020304" pitchFamily="18" charset="0"/>
                <a:ea typeface="Calibri" panose="020F0502020204030204" pitchFamily="34" charset="0"/>
              </a:rPr>
              <a:t>(2) Povinný subjekt dále zajistí</a:t>
            </a:r>
          </a:p>
          <a:p>
            <a:pPr marL="342900" lvl="0" indent="-342900" algn="just">
              <a:buFont typeface="+mj-lt"/>
              <a:buAutoNum type="alphaLcParenR"/>
            </a:pPr>
            <a:r>
              <a:rPr lang="cs-CZ" sz="1800" dirty="0">
                <a:effectLst/>
                <a:latin typeface="Times New Roman" panose="02020603050405020304" pitchFamily="18" charset="0"/>
                <a:ea typeface="Times New Roman" panose="02020603050405020304" pitchFamily="18" charset="0"/>
              </a:rPr>
              <a:t>možnost oznamovatele podat oznámení prostřednictvím vnitřního oznamovacího systému písemně i ústně nebo na jeho žádost osobně; pro osobu, která pro povinný subjekt nevykonává práci nebo jinou obdobnou činnost podle § 2 odst. 3 písm. a), b), h) nebo i), to platí pouze, pokud povinný subjekt přijímání oznámení od této osoby nevyloučil,</a:t>
            </a:r>
          </a:p>
          <a:p>
            <a:pPr marL="342900" lvl="0" indent="-342900" algn="just">
              <a:buFont typeface="+mj-lt"/>
              <a:buAutoNum type="alphaLcParenR"/>
            </a:pPr>
            <a:r>
              <a:rPr lang="cs-CZ" sz="1800" dirty="0">
                <a:effectLst/>
                <a:latin typeface="Times New Roman" panose="02020603050405020304" pitchFamily="18" charset="0"/>
                <a:ea typeface="Times New Roman" panose="02020603050405020304" pitchFamily="18" charset="0"/>
              </a:rPr>
              <a:t>uveřejnění následujících informací způsobem umožňujícím dálkový přístup:</a:t>
            </a:r>
          </a:p>
          <a:p>
            <a:pPr marL="342900" lvl="0" indent="-342900" algn="just">
              <a:buFont typeface="+mj-lt"/>
              <a:buAutoNum type="arabicPeriod"/>
            </a:pPr>
            <a:r>
              <a:rPr lang="cs-CZ" sz="1800" dirty="0">
                <a:effectLst/>
                <a:latin typeface="Times New Roman" panose="02020603050405020304" pitchFamily="18" charset="0"/>
                <a:ea typeface="Times New Roman" panose="02020603050405020304" pitchFamily="18" charset="0"/>
              </a:rPr>
              <a:t>o způsobech oznamování prostřednictvím vnitřního oznamovacího systému a ministerstvu, </a:t>
            </a:r>
          </a:p>
          <a:p>
            <a:pPr marL="342900" lvl="0" indent="-342900" algn="just">
              <a:buFont typeface="+mj-lt"/>
              <a:buAutoNum type="arabicPeriod"/>
            </a:pPr>
            <a:r>
              <a:rPr lang="cs-CZ" sz="1800" dirty="0">
                <a:effectLst/>
                <a:latin typeface="Times New Roman" panose="02020603050405020304" pitchFamily="18" charset="0"/>
                <a:ea typeface="Times New Roman" panose="02020603050405020304" pitchFamily="18" charset="0"/>
              </a:rPr>
              <a:t>označení příslušné osoby, její telefonní číslo a adresu elektronické pošty nebo jinou adresu pro doručování a</a:t>
            </a:r>
          </a:p>
          <a:p>
            <a:pPr marL="342900" lvl="0" indent="-342900" algn="just">
              <a:buFont typeface="+mj-lt"/>
              <a:buAutoNum type="arabicPeriod"/>
            </a:pPr>
            <a:r>
              <a:rPr lang="cs-CZ" sz="1800" dirty="0">
                <a:effectLst/>
                <a:latin typeface="Times New Roman" panose="02020603050405020304" pitchFamily="18" charset="0"/>
                <a:ea typeface="Times New Roman" panose="02020603050405020304" pitchFamily="18" charset="0"/>
              </a:rPr>
              <a:t>zda povinný subjekt vylučuje přijímání oznámení od osoby, která pro povinný subjekt nevykonává práci nebo jinou obdobnou činnost podle § 2 odst. 3 písm. a), b), h) nebo i), </a:t>
            </a:r>
          </a:p>
          <a:p>
            <a:pPr marL="342900" lvl="0" indent="-342900" algn="just">
              <a:buFont typeface="+mj-lt"/>
              <a:buAutoNum type="alphaLcParenR"/>
            </a:pPr>
            <a:r>
              <a:rPr lang="cs-CZ" sz="1800" b="1" dirty="0">
                <a:solidFill>
                  <a:srgbClr val="FF0000"/>
                </a:solidFill>
                <a:effectLst/>
                <a:latin typeface="Times New Roman" panose="02020603050405020304" pitchFamily="18" charset="0"/>
                <a:ea typeface="Times New Roman" panose="02020603050405020304" pitchFamily="18" charset="0"/>
              </a:rPr>
              <a:t>poučení příslušné osoby o právech a povinnostech, které pro ni vyplývají z tohoto zákona; povinný subjekt s příslušnou osobou o poučení sepíšou záznam, </a:t>
            </a:r>
          </a:p>
          <a:p>
            <a:pPr marL="342900" lvl="0" indent="-342900" algn="just">
              <a:buFont typeface="+mj-lt"/>
              <a:buAutoNum type="alphaLcParenR"/>
            </a:pPr>
            <a:r>
              <a:rPr lang="cs-CZ" sz="1800" dirty="0">
                <a:effectLst/>
                <a:latin typeface="Times New Roman" panose="02020603050405020304" pitchFamily="18" charset="0"/>
                <a:ea typeface="Times New Roman" panose="02020603050405020304" pitchFamily="18" charset="0"/>
              </a:rPr>
              <a:t>aby se s podanými oznámeními mohla seznamovat pouze příslušná osoba a aby byl dodržen zákaz poskytnout údaje podle § 20,</a:t>
            </a:r>
          </a:p>
          <a:p>
            <a:pPr marL="342900" lvl="0" indent="-342900" algn="just">
              <a:buFont typeface="+mj-lt"/>
              <a:buAutoNum type="alphaLcParenR"/>
            </a:pPr>
            <a:r>
              <a:rPr lang="cs-CZ" sz="1800" dirty="0">
                <a:effectLst/>
                <a:latin typeface="Times New Roman" panose="02020603050405020304" pitchFamily="18" charset="0"/>
                <a:ea typeface="Times New Roman" panose="02020603050405020304" pitchFamily="18" charset="0"/>
              </a:rPr>
              <a:t>posouzení důvodnosti oznámení příslušnou osobou,</a:t>
            </a:r>
          </a:p>
          <a:p>
            <a:pPr marL="342900" lvl="0" indent="-342900" algn="just">
              <a:buFont typeface="+mj-lt"/>
              <a:buAutoNum type="alphaLcParenR"/>
            </a:pPr>
            <a:r>
              <a:rPr lang="cs-CZ" sz="1800" dirty="0">
                <a:effectLst/>
                <a:latin typeface="Times New Roman" panose="02020603050405020304" pitchFamily="18" charset="0"/>
                <a:ea typeface="Times New Roman" panose="02020603050405020304" pitchFamily="18" charset="0"/>
              </a:rPr>
              <a:t>vyrozumění oznamovatele o přijetí oznámení podle § 12 odst. 2 a o výsledcích posouzení důvodnosti oznámení podle § 12 odst. 3, a</a:t>
            </a:r>
          </a:p>
          <a:p>
            <a:pPr marL="342900" lvl="0" indent="-342900" algn="just">
              <a:buFont typeface="+mj-lt"/>
              <a:buAutoNum type="alphaLcParenR"/>
            </a:pPr>
            <a:r>
              <a:rPr lang="cs-CZ" sz="1800" dirty="0">
                <a:effectLst/>
                <a:latin typeface="Times New Roman" panose="02020603050405020304" pitchFamily="18" charset="0"/>
                <a:ea typeface="Times New Roman" panose="02020603050405020304" pitchFamily="18" charset="0"/>
              </a:rPr>
              <a:t>přijetí vhodných opatření k nápravě nebo předejití protiprávního stavu v návaznosti na podané oznámení.</a:t>
            </a:r>
          </a:p>
        </p:txBody>
      </p:sp>
    </p:spTree>
    <p:extLst>
      <p:ext uri="{BB962C8B-B14F-4D97-AF65-F5344CB8AC3E}">
        <p14:creationId xmlns:p14="http://schemas.microsoft.com/office/powerpoint/2010/main" val="1304468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0" y="1492686"/>
            <a:ext cx="12192000" cy="4247317"/>
          </a:xfrm>
          <a:prstGeom prst="rect">
            <a:avLst/>
          </a:prstGeom>
          <a:noFill/>
        </p:spPr>
        <p:txBody>
          <a:bodyPr wrap="square">
            <a:spAutoFit/>
          </a:bodyPr>
          <a:lstStyle/>
          <a:p>
            <a:pPr marL="457200" algn="ctr"/>
            <a:r>
              <a:rPr lang="cs-CZ" sz="1800" dirty="0">
                <a:effectLst/>
                <a:latin typeface="Times New Roman" panose="02020603050405020304" pitchFamily="18" charset="0"/>
                <a:ea typeface="Times New Roman" panose="02020603050405020304" pitchFamily="18" charset="0"/>
              </a:rPr>
              <a:t>§ 11</a:t>
            </a:r>
          </a:p>
          <a:p>
            <a:pPr marL="457200" algn="ctr"/>
            <a:r>
              <a:rPr lang="cs-CZ" sz="1800" b="1" dirty="0">
                <a:effectLst/>
                <a:latin typeface="Times New Roman" panose="02020603050405020304" pitchFamily="18" charset="0"/>
                <a:ea typeface="Times New Roman" panose="02020603050405020304" pitchFamily="18" charset="0"/>
              </a:rPr>
              <a:t>Činnost příslušné osoby</a:t>
            </a:r>
            <a:endParaRPr lang="cs-CZ" sz="1800" dirty="0">
              <a:effectLst/>
              <a:latin typeface="Times New Roman" panose="02020603050405020304" pitchFamily="18" charset="0"/>
              <a:ea typeface="Times New Roman" panose="02020603050405020304" pitchFamily="18" charset="0"/>
            </a:endParaRPr>
          </a:p>
          <a:p>
            <a:pPr indent="270510"/>
            <a:r>
              <a:rPr lang="cs-CZ" sz="1800"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Calibri" panose="020F0502020204030204" pitchFamily="34" charset="0"/>
            </a:endParaRPr>
          </a:p>
          <a:p>
            <a:r>
              <a:rPr lang="cs-CZ" sz="1800" dirty="0">
                <a:effectLst/>
                <a:latin typeface="Times New Roman" panose="02020603050405020304" pitchFamily="18" charset="0"/>
                <a:ea typeface="Times New Roman" panose="02020603050405020304" pitchFamily="18" charset="0"/>
              </a:rPr>
              <a:t>(1) </a:t>
            </a:r>
            <a:r>
              <a:rPr lang="cs-CZ" sz="1800" b="1" dirty="0">
                <a:effectLst/>
                <a:latin typeface="Times New Roman" panose="02020603050405020304" pitchFamily="18" charset="0"/>
                <a:ea typeface="Times New Roman" panose="02020603050405020304" pitchFamily="18" charset="0"/>
              </a:rPr>
              <a:t>Příslušná osoba </a:t>
            </a:r>
            <a:endParaRPr lang="cs-CZ" sz="1800" b="1" dirty="0">
              <a:effectLst/>
              <a:latin typeface="Times New Roman" panose="02020603050405020304" pitchFamily="18" charset="0"/>
              <a:ea typeface="Calibri" panose="020F0502020204030204" pitchFamily="34" charset="0"/>
            </a:endParaRPr>
          </a:p>
          <a:p>
            <a:pPr marL="342900" lvl="0" indent="-342900" algn="just">
              <a:buFont typeface="+mj-lt"/>
              <a:buAutoNum type="alphaLcParenR"/>
            </a:pPr>
            <a:r>
              <a:rPr lang="cs-CZ" sz="1800" b="1" dirty="0">
                <a:effectLst/>
                <a:latin typeface="Times New Roman" panose="02020603050405020304" pitchFamily="18" charset="0"/>
                <a:ea typeface="Times New Roman" panose="02020603050405020304" pitchFamily="18" charset="0"/>
              </a:rPr>
              <a:t>přijímá a </a:t>
            </a:r>
            <a:r>
              <a:rPr lang="cs-CZ" sz="1800" b="1" u="sng" dirty="0">
                <a:solidFill>
                  <a:srgbClr val="FF0000"/>
                </a:solidFill>
                <a:effectLst/>
                <a:latin typeface="Times New Roman" panose="02020603050405020304" pitchFamily="18" charset="0"/>
                <a:ea typeface="Times New Roman" panose="02020603050405020304" pitchFamily="18" charset="0"/>
              </a:rPr>
              <a:t>posuzuje důvodnost oznámení </a:t>
            </a:r>
            <a:r>
              <a:rPr lang="cs-CZ" sz="1800" b="1" dirty="0">
                <a:solidFill>
                  <a:srgbClr val="FF0000"/>
                </a:solidFill>
                <a:effectLst/>
                <a:latin typeface="Times New Roman" panose="02020603050405020304" pitchFamily="18" charset="0"/>
                <a:ea typeface="Times New Roman" panose="02020603050405020304" pitchFamily="18" charset="0"/>
              </a:rPr>
              <a:t>podaného prostřednictvím vnitřního oznamovacího systému</a:t>
            </a:r>
            <a:r>
              <a:rPr lang="cs-CZ" sz="1800" b="1" dirty="0">
                <a:effectLst/>
                <a:latin typeface="Times New Roman" panose="02020603050405020304" pitchFamily="18" charset="0"/>
                <a:ea typeface="Times New Roman" panose="02020603050405020304" pitchFamily="18" charset="0"/>
              </a:rPr>
              <a:t>, </a:t>
            </a:r>
          </a:p>
          <a:p>
            <a:pPr marL="342900" lvl="0" indent="-342900" algn="just">
              <a:buFont typeface="+mj-lt"/>
              <a:buAutoNum type="alphaLcParenR"/>
            </a:pPr>
            <a:r>
              <a:rPr lang="cs-CZ" sz="1800" b="1" dirty="0">
                <a:effectLst/>
                <a:latin typeface="Times New Roman" panose="02020603050405020304" pitchFamily="18" charset="0"/>
                <a:ea typeface="Times New Roman" panose="02020603050405020304" pitchFamily="18" charset="0"/>
              </a:rPr>
              <a:t>navrhuje povinnému subjektu opatření k nápravě nebo předejití protiprávnímu stavu v návaznosti na podané oznámení, ledaže by tímto postupem mohlo dojít k prozrazení totožnosti oznamovatele nebo osoby podle § 4 odst. 2 písm. a) až h)</a:t>
            </a:r>
            <a:r>
              <a:rPr lang="cs-CZ" sz="1800" dirty="0">
                <a:effectLst/>
                <a:latin typeface="Times New Roman" panose="02020603050405020304" pitchFamily="18" charset="0"/>
                <a:ea typeface="Times New Roman" panose="02020603050405020304" pitchFamily="18" charset="0"/>
              </a:rPr>
              <a:t>, </a:t>
            </a:r>
          </a:p>
          <a:p>
            <a:pPr marL="342900" lvl="0" indent="-342900" algn="just">
              <a:buFont typeface="+mj-lt"/>
              <a:buAutoNum type="alphaLcParenR"/>
            </a:pPr>
            <a:r>
              <a:rPr lang="cs-CZ" sz="1800" dirty="0">
                <a:effectLst/>
                <a:latin typeface="Times New Roman" panose="02020603050405020304" pitchFamily="18" charset="0"/>
                <a:ea typeface="Times New Roman" panose="02020603050405020304" pitchFamily="18" charset="0"/>
              </a:rPr>
              <a:t>plní pokyny povinného subjektu, ledaže ohrožují nebo maří výkon její činnosti podle tohoto zákona,</a:t>
            </a:r>
          </a:p>
          <a:p>
            <a:pPr marL="342900" lvl="0" indent="-342900" algn="just">
              <a:buFont typeface="+mj-lt"/>
              <a:buAutoNum type="alphaLcParenR"/>
            </a:pPr>
            <a:r>
              <a:rPr lang="cs-CZ" sz="1800" b="1" dirty="0">
                <a:effectLst/>
                <a:latin typeface="Times New Roman" panose="02020603050405020304" pitchFamily="18" charset="0"/>
                <a:ea typeface="Times New Roman" panose="02020603050405020304" pitchFamily="18" charset="0"/>
              </a:rPr>
              <a:t>postupuje při výkonu své činnosti podle tohoto zákona nestranně,</a:t>
            </a:r>
          </a:p>
          <a:p>
            <a:pPr marL="342900" lvl="0" indent="-342900" algn="just">
              <a:buFont typeface="+mj-lt"/>
              <a:buAutoNum type="alphaLcParenR"/>
            </a:pPr>
            <a:r>
              <a:rPr lang="cs-CZ" sz="1800" dirty="0">
                <a:effectLst/>
                <a:latin typeface="Times New Roman" panose="02020603050405020304" pitchFamily="18" charset="0"/>
                <a:ea typeface="Times New Roman" panose="02020603050405020304" pitchFamily="18" charset="0"/>
              </a:rPr>
              <a:t>zachovává mlčenlivost o skutečnostech, o kterých se dozvěděla při výkonu své činnosti podle tohoto zákona, a to i po ukončení výkonu této činnosti, pokud zákon nestanoví jinak. </a:t>
            </a:r>
          </a:p>
          <a:p>
            <a:pPr algn="just"/>
            <a:r>
              <a:rPr lang="cs-CZ" sz="1800" dirty="0">
                <a:effectLst/>
                <a:latin typeface="Times New Roman" panose="02020603050405020304" pitchFamily="18" charset="0"/>
                <a:ea typeface="Calibri" panose="020F0502020204030204" pitchFamily="34" charset="0"/>
              </a:rPr>
              <a:t> </a:t>
            </a:r>
          </a:p>
          <a:p>
            <a:pPr marL="342900" lvl="0" indent="-342900" algn="just">
              <a:buFont typeface="+mj-lt"/>
              <a:buAutoNum type="arabicParenBoth" startAt="2"/>
              <a:tabLst>
                <a:tab pos="630555" algn="l"/>
              </a:tabLst>
            </a:pPr>
            <a:r>
              <a:rPr lang="cs-CZ" sz="1800" dirty="0">
                <a:effectLst/>
                <a:latin typeface="Times New Roman" panose="02020603050405020304" pitchFamily="18" charset="0"/>
                <a:ea typeface="Times New Roman" panose="02020603050405020304" pitchFamily="18" charset="0"/>
              </a:rPr>
              <a:t>Příslušná osoba nesmí být za řádný výkon své činnosti podle tohoto zákona postihována.</a:t>
            </a:r>
          </a:p>
          <a:p>
            <a:r>
              <a:rPr lang="cs-CZ" sz="1800" dirty="0">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2144186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0" y="1323439"/>
            <a:ext cx="12192000" cy="5632311"/>
          </a:xfrm>
          <a:prstGeom prst="rect">
            <a:avLst/>
          </a:prstGeom>
          <a:noFill/>
        </p:spPr>
        <p:txBody>
          <a:bodyPr wrap="square">
            <a:spAutoFit/>
          </a:bodyPr>
          <a:lstStyle/>
          <a:p>
            <a:pPr marL="269875" indent="-269875" algn="ctr"/>
            <a:r>
              <a:rPr lang="cs-CZ" sz="1800" dirty="0">
                <a:effectLst/>
                <a:latin typeface="Times New Roman" panose="02020603050405020304" pitchFamily="18" charset="0"/>
                <a:ea typeface="Calibri" panose="020F0502020204030204" pitchFamily="34" charset="0"/>
              </a:rPr>
              <a:t>§ 2  </a:t>
            </a:r>
            <a:r>
              <a:rPr lang="cs-CZ" sz="1800" b="1" dirty="0">
                <a:effectLst/>
                <a:latin typeface="Times New Roman" panose="02020603050405020304" pitchFamily="18" charset="0"/>
                <a:ea typeface="Calibri" panose="020F0502020204030204" pitchFamily="34" charset="0"/>
              </a:rPr>
              <a:t>Oznámení</a:t>
            </a:r>
            <a:endParaRPr lang="cs-CZ" sz="1800" dirty="0">
              <a:effectLst/>
              <a:latin typeface="Times New Roman" panose="02020603050405020304" pitchFamily="18" charset="0"/>
              <a:ea typeface="Calibri" panose="020F0502020204030204" pitchFamily="34" charset="0"/>
            </a:endParaRPr>
          </a:p>
          <a:p>
            <a:pPr marL="269875" indent="-269875" algn="ctr"/>
            <a:r>
              <a:rPr lang="cs-CZ" sz="1800" b="1" dirty="0">
                <a:effectLst/>
                <a:latin typeface="Times New Roman" panose="02020603050405020304" pitchFamily="18" charset="0"/>
                <a:ea typeface="Calibri" panose="020F0502020204030204" pitchFamily="34" charset="0"/>
              </a:rPr>
              <a:t> </a:t>
            </a:r>
            <a:endParaRPr lang="cs-CZ" sz="1800" dirty="0">
              <a:effectLst/>
              <a:latin typeface="Times New Roman" panose="02020603050405020304" pitchFamily="18" charset="0"/>
              <a:ea typeface="Calibri" panose="020F0502020204030204" pitchFamily="34" charset="0"/>
            </a:endParaRPr>
          </a:p>
          <a:p>
            <a:pPr algn="just"/>
            <a:r>
              <a:rPr lang="cs-CZ" sz="1800" dirty="0">
                <a:effectLst/>
                <a:latin typeface="Times New Roman" panose="02020603050405020304" pitchFamily="18" charset="0"/>
                <a:ea typeface="Calibri" panose="020F0502020204030204" pitchFamily="34" charset="0"/>
              </a:rPr>
              <a:t>(1) </a:t>
            </a:r>
            <a:r>
              <a:rPr lang="cs-CZ" sz="1800" b="1" dirty="0">
                <a:effectLst/>
                <a:latin typeface="Times New Roman" panose="02020603050405020304" pitchFamily="18" charset="0"/>
                <a:ea typeface="Calibri" panose="020F0502020204030204" pitchFamily="34" charset="0"/>
              </a:rPr>
              <a:t>Oznámení obsahuje informace o možném protiprávním jednání</a:t>
            </a:r>
            <a:r>
              <a:rPr lang="cs-CZ" sz="1800" dirty="0">
                <a:effectLst/>
                <a:latin typeface="Times New Roman" panose="02020603050405020304" pitchFamily="18" charset="0"/>
                <a:ea typeface="Calibri" panose="020F0502020204030204" pitchFamily="34" charset="0"/>
              </a:rPr>
              <a:t>, k němuž došlo nebo má dojít u osoby, pro niž oznamovatel, byť zprostředkovaně, vykonával nebo vykonává práci nebo jinou obdobnou činnost, nebo u osoby, se kterou oznamovatel byl nebo je v kontaktu v souvislosti s výkonem práce nebo jiné obdobné činnosti </a:t>
            </a:r>
            <a:r>
              <a:rPr lang="cs-CZ" sz="1800" b="1" dirty="0">
                <a:effectLst/>
                <a:latin typeface="Times New Roman" panose="02020603050405020304" pitchFamily="18" charset="0"/>
                <a:ea typeface="Calibri" panose="020F0502020204030204" pitchFamily="34" charset="0"/>
              </a:rPr>
              <a:t>a které</a:t>
            </a:r>
          </a:p>
          <a:p>
            <a:pPr marL="342900" lvl="0" indent="-342900" algn="just">
              <a:buFont typeface="+mj-lt"/>
              <a:buAutoNum type="alphaLcParenR"/>
            </a:pPr>
            <a:r>
              <a:rPr lang="cs-CZ" sz="1800" b="1" dirty="0">
                <a:solidFill>
                  <a:srgbClr val="FF0000"/>
                </a:solidFill>
                <a:effectLst/>
                <a:latin typeface="Times New Roman" panose="02020603050405020304" pitchFamily="18" charset="0"/>
                <a:ea typeface="Times New Roman" panose="02020603050405020304" pitchFamily="18" charset="0"/>
              </a:rPr>
              <a:t>má znaky trestného činu,</a:t>
            </a:r>
          </a:p>
          <a:p>
            <a:pPr marL="342900" lvl="0" indent="-342900" algn="just">
              <a:buFont typeface="+mj-lt"/>
              <a:buAutoNum type="alphaLcParenR"/>
            </a:pPr>
            <a:r>
              <a:rPr lang="cs-CZ" sz="1800" b="1" dirty="0">
                <a:solidFill>
                  <a:srgbClr val="FF0000"/>
                </a:solidFill>
                <a:effectLst/>
                <a:latin typeface="Times New Roman" panose="02020603050405020304" pitchFamily="18" charset="0"/>
                <a:ea typeface="Times New Roman" panose="02020603050405020304" pitchFamily="18" charset="0"/>
              </a:rPr>
              <a:t>má znaky přestupku, za který zákon stanoví sazbu pokuty, jejíž horní hranice je alespoň 100 000 Kč,</a:t>
            </a:r>
          </a:p>
          <a:p>
            <a:pPr marL="342900" lvl="0" indent="-342900">
              <a:buFont typeface="+mj-lt"/>
              <a:buAutoNum type="alphaLcParenR"/>
            </a:pPr>
            <a:r>
              <a:rPr lang="cs-CZ" sz="1800" b="1" dirty="0">
                <a:effectLst/>
                <a:latin typeface="Times New Roman" panose="02020603050405020304" pitchFamily="18" charset="0"/>
                <a:ea typeface="Times New Roman" panose="02020603050405020304" pitchFamily="18" charset="0"/>
              </a:rPr>
              <a:t>porušuje tento zákon, nebo</a:t>
            </a:r>
          </a:p>
          <a:p>
            <a:pPr marL="342900" lvl="0" indent="-342900">
              <a:buFont typeface="+mj-lt"/>
              <a:buAutoNum type="alphaLcParenR"/>
            </a:pPr>
            <a:r>
              <a:rPr lang="cs-CZ" sz="1800" b="1" dirty="0">
                <a:effectLst/>
                <a:latin typeface="Times New Roman" panose="02020603050405020304" pitchFamily="18" charset="0"/>
                <a:ea typeface="Times New Roman" panose="02020603050405020304" pitchFamily="18" charset="0"/>
              </a:rPr>
              <a:t>porušuje jiný právní předpis nebo předpis Evropské unie v oblasti</a:t>
            </a:r>
          </a:p>
          <a:p>
            <a:pPr marL="342900" lvl="0" indent="-342900">
              <a:buFont typeface="+mj-lt"/>
              <a:buAutoNum type="alphaLcParenR"/>
            </a:pPr>
            <a:endParaRPr lang="cs-CZ" b="1" dirty="0">
              <a:latin typeface="Times New Roman" panose="02020603050405020304" pitchFamily="18" charset="0"/>
              <a:ea typeface="Times New Roman" panose="02020603050405020304" pitchFamily="18" charset="0"/>
            </a:endParaRPr>
          </a:p>
          <a:p>
            <a:pPr lvl="0"/>
            <a:r>
              <a:rPr lang="es-ES" b="1" dirty="0">
                <a:solidFill>
                  <a:srgbClr val="FF0000"/>
                </a:solidFill>
                <a:latin typeface="Times New Roman" panose="02020603050405020304" pitchFamily="18" charset="0"/>
                <a:ea typeface="Times New Roman" panose="02020603050405020304" pitchFamily="18" charset="0"/>
              </a:rPr>
              <a:t>Zákon č. 40/2009 Sb.</a:t>
            </a:r>
            <a:r>
              <a:rPr lang="cs-CZ" b="1" dirty="0">
                <a:solidFill>
                  <a:srgbClr val="FF0000"/>
                </a:solidFill>
                <a:latin typeface="Times New Roman" panose="02020603050405020304" pitchFamily="18" charset="0"/>
                <a:ea typeface="Times New Roman" panose="02020603050405020304" pitchFamily="18" charset="0"/>
              </a:rPr>
              <a:t>,</a:t>
            </a:r>
            <a:r>
              <a:rPr lang="es-ES" b="1" dirty="0">
                <a:solidFill>
                  <a:srgbClr val="FF0000"/>
                </a:solidFill>
                <a:latin typeface="Times New Roman" panose="02020603050405020304" pitchFamily="18" charset="0"/>
                <a:ea typeface="Times New Roman" panose="02020603050405020304" pitchFamily="18" charset="0"/>
              </a:rPr>
              <a:t> trestní zákoník</a:t>
            </a:r>
            <a:endParaRPr lang="cs-CZ" b="1" dirty="0">
              <a:solidFill>
                <a:srgbClr val="FF0000"/>
              </a:solidFill>
              <a:latin typeface="Times New Roman" panose="02020603050405020304" pitchFamily="18" charset="0"/>
              <a:ea typeface="Times New Roman" panose="02020603050405020304" pitchFamily="18" charset="0"/>
            </a:endParaRPr>
          </a:p>
          <a:p>
            <a:pPr lvl="0"/>
            <a:r>
              <a:rPr lang="cs-CZ" b="1" dirty="0">
                <a:latin typeface="Times New Roman" panose="02020603050405020304" pitchFamily="18" charset="0"/>
                <a:ea typeface="Times New Roman" panose="02020603050405020304" pitchFamily="18" charset="0"/>
              </a:rPr>
              <a:t>Trestný čin</a:t>
            </a:r>
          </a:p>
          <a:p>
            <a:pPr lvl="0"/>
            <a:r>
              <a:rPr lang="cs-CZ" b="1" dirty="0">
                <a:latin typeface="Times New Roman" panose="02020603050405020304" pitchFamily="18" charset="0"/>
                <a:ea typeface="Times New Roman" panose="02020603050405020304" pitchFamily="18" charset="0"/>
              </a:rPr>
              <a:t>(1) Trestným činem je protiprávní čin, který trestní zákon označuje za trestný a který vykazuje znaky uvedené v takovém zákoně.</a:t>
            </a:r>
          </a:p>
          <a:p>
            <a:pPr lvl="0"/>
            <a:r>
              <a:rPr lang="cs-CZ" b="1" dirty="0">
                <a:latin typeface="Times New Roman" panose="02020603050405020304" pitchFamily="18" charset="0"/>
                <a:ea typeface="Times New Roman" panose="02020603050405020304" pitchFamily="18" charset="0"/>
              </a:rPr>
              <a:t>(2) K trestní odpovědnosti za trestný čin je třeba úmyslného zavinění, nestanoví-li trestní zákon výslovně, že postačí zavinění z nedbalosti.</a:t>
            </a:r>
          </a:p>
          <a:p>
            <a:pPr lvl="0"/>
            <a:endParaRPr lang="cs-CZ" b="1" dirty="0">
              <a:latin typeface="Times New Roman" panose="02020603050405020304" pitchFamily="18" charset="0"/>
              <a:ea typeface="Times New Roman" panose="02020603050405020304" pitchFamily="18" charset="0"/>
            </a:endParaRPr>
          </a:p>
          <a:p>
            <a:pPr lvl="0"/>
            <a:r>
              <a:rPr lang="cs-CZ" b="1" dirty="0">
                <a:solidFill>
                  <a:srgbClr val="FF0000"/>
                </a:solidFill>
                <a:latin typeface="Times New Roman" panose="02020603050405020304" pitchFamily="18" charset="0"/>
                <a:ea typeface="Times New Roman" panose="02020603050405020304" pitchFamily="18" charset="0"/>
              </a:rPr>
              <a:t>Zákon č. 183/2017 Sb</a:t>
            </a:r>
            <a:r>
              <a:rPr lang="cs-CZ" b="1" dirty="0">
                <a:latin typeface="Times New Roman" panose="02020603050405020304" pitchFamily="18" charset="0"/>
                <a:ea typeface="Times New Roman" panose="02020603050405020304" pitchFamily="18" charset="0"/>
              </a:rPr>
              <a:t>., kterým se mění některé zákony v souvislosti s přijetím zákona o odpovědnosti za přestupky a řízení o nich a zákona o některých přestupcích – </a:t>
            </a:r>
            <a:r>
              <a:rPr lang="cs-CZ" b="1" u="sng" dirty="0">
                <a:solidFill>
                  <a:srgbClr val="FF0000"/>
                </a:solidFill>
                <a:latin typeface="Times New Roman" panose="02020603050405020304" pitchFamily="18" charset="0"/>
                <a:ea typeface="Times New Roman" panose="02020603050405020304" pitchFamily="18" charset="0"/>
              </a:rPr>
              <a:t>251 zákonů – od 1.7.2023 novelizace</a:t>
            </a:r>
          </a:p>
          <a:p>
            <a:pPr lvl="0"/>
            <a:endParaRPr lang="cs-CZ"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422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441902" y="1323439"/>
            <a:ext cx="11006356" cy="3970318"/>
          </a:xfrm>
          <a:prstGeom prst="rect">
            <a:avLst/>
          </a:prstGeom>
          <a:noFill/>
        </p:spPr>
        <p:txBody>
          <a:bodyPr wrap="square">
            <a:spAutoFit/>
          </a:bodyPr>
          <a:lstStyle/>
          <a:p>
            <a:r>
              <a:rPr lang="cs-CZ" b="1" dirty="0"/>
              <a:t>§ 8 Zavedení vnitřního oznamovacího systému</a:t>
            </a:r>
          </a:p>
          <a:p>
            <a:r>
              <a:rPr lang="cs-CZ" dirty="0"/>
              <a:t>(1)	</a:t>
            </a:r>
            <a:r>
              <a:rPr lang="cs-CZ" b="1" dirty="0"/>
              <a:t> Vnitřní oznamovací systém zavede povinný subjekt, kterým se pro účely tohoto zákona rozumí </a:t>
            </a:r>
          </a:p>
          <a:p>
            <a:r>
              <a:rPr lang="cs-CZ" dirty="0"/>
              <a:t>a)	</a:t>
            </a:r>
            <a:r>
              <a:rPr lang="cs-CZ" b="1" u="sng" dirty="0"/>
              <a:t>veřejný zadavatel </a:t>
            </a:r>
            <a:r>
              <a:rPr lang="cs-CZ" dirty="0"/>
              <a:t>podle zákona upravujícího zadávání veřejných zakázek, </a:t>
            </a:r>
            <a:r>
              <a:rPr lang="cs-CZ" b="1" dirty="0"/>
              <a:t>s výjimkou </a:t>
            </a:r>
          </a:p>
          <a:p>
            <a:r>
              <a:rPr lang="cs-CZ" dirty="0"/>
              <a:t>1.	obce s méně než 10 000 obyvateli,</a:t>
            </a:r>
          </a:p>
          <a:p>
            <a:r>
              <a:rPr lang="cs-CZ" dirty="0"/>
              <a:t>2.	právnické osoby zaměstnávající k 1. lednu příslušného kalendářního roku v průměru méně než 50 zaměstnanců, založené nebo zřízené za účelem uspokojování potřeb veřejného zájmu a nemající průmyslovou nebo obchodní povahu, pokud kraj nebo obec ji převážně financují, uplatňují v ní rozhodující vliv, jmenují nebo odvolávají většinu osob, které jsou členy jejího statutárního nebo kontrolního orgánu, anebo v ní mají přímo nebo nepřímo podíl větší než 25 %,</a:t>
            </a:r>
          </a:p>
          <a:p>
            <a:r>
              <a:rPr lang="cs-CZ" dirty="0"/>
              <a:t>b)	</a:t>
            </a:r>
            <a:r>
              <a:rPr lang="cs-CZ" b="1" u="sng" dirty="0"/>
              <a:t>zaměstnavatel</a:t>
            </a:r>
            <a:r>
              <a:rPr lang="cs-CZ" dirty="0"/>
              <a:t> zaměstnávající k 1. lednu příslušného kalendářního roku nejméně 50 zaměstnanců, není-li povinnou osobou podle zákona o některých opatřeních proti legalizaci výnosů z trestné činnosti a financování terorismu,</a:t>
            </a:r>
          </a:p>
          <a:p>
            <a:r>
              <a:rPr lang="cs-CZ" dirty="0"/>
              <a:t>c)	</a:t>
            </a:r>
            <a:r>
              <a:rPr lang="cs-CZ" b="1" u="sng" dirty="0"/>
              <a:t>orgán veřejné moci </a:t>
            </a:r>
            <a:r>
              <a:rPr lang="cs-CZ" dirty="0"/>
              <a:t>vykonávající působnost v oblasti správy daně z příjmů právnických osob nebo správy odvodu za porušení rozpočtové kázně,</a:t>
            </a:r>
          </a:p>
        </p:txBody>
      </p:sp>
    </p:spTree>
    <p:extLst>
      <p:ext uri="{BB962C8B-B14F-4D97-AF65-F5344CB8AC3E}">
        <p14:creationId xmlns:p14="http://schemas.microsoft.com/office/powerpoint/2010/main" val="132874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0" y="1323439"/>
            <a:ext cx="12192000" cy="5632311"/>
          </a:xfrm>
          <a:prstGeom prst="rect">
            <a:avLst/>
          </a:prstGeom>
          <a:noFill/>
        </p:spPr>
        <p:txBody>
          <a:bodyPr wrap="square">
            <a:spAutoFit/>
          </a:bodyPr>
          <a:lstStyle/>
          <a:p>
            <a:pPr marL="269875" indent="-269875" algn="ctr"/>
            <a:r>
              <a:rPr lang="cs-CZ" sz="1800" dirty="0">
                <a:effectLst/>
                <a:latin typeface="Times New Roman" panose="02020603050405020304" pitchFamily="18" charset="0"/>
                <a:ea typeface="Calibri" panose="020F0502020204030204" pitchFamily="34" charset="0"/>
              </a:rPr>
              <a:t>§ 2</a:t>
            </a:r>
          </a:p>
          <a:p>
            <a:pPr marL="269875" indent="-269875" algn="ctr"/>
            <a:r>
              <a:rPr lang="cs-CZ" sz="1800" b="1" dirty="0">
                <a:effectLst/>
                <a:latin typeface="Times New Roman" panose="02020603050405020304" pitchFamily="18" charset="0"/>
                <a:ea typeface="Calibri" panose="020F0502020204030204" pitchFamily="34" charset="0"/>
              </a:rPr>
              <a:t>Oznámení</a:t>
            </a:r>
            <a:endParaRPr lang="cs-CZ" sz="1800" dirty="0">
              <a:effectLst/>
              <a:latin typeface="Times New Roman" panose="02020603050405020304" pitchFamily="18" charset="0"/>
              <a:ea typeface="Calibri" panose="020F0502020204030204" pitchFamily="34" charset="0"/>
            </a:endParaRPr>
          </a:p>
          <a:p>
            <a:pPr marL="269875" indent="-269875" algn="ctr"/>
            <a:r>
              <a:rPr lang="cs-CZ" sz="1800" b="1" dirty="0">
                <a:effectLst/>
                <a:latin typeface="Times New Roman" panose="02020603050405020304" pitchFamily="18" charset="0"/>
                <a:ea typeface="Calibri" panose="020F0502020204030204" pitchFamily="34" charset="0"/>
              </a:rPr>
              <a:t> </a:t>
            </a:r>
            <a:endParaRPr lang="cs-CZ" sz="1800" dirty="0">
              <a:effectLst/>
              <a:latin typeface="Times New Roman" panose="02020603050405020304" pitchFamily="18" charset="0"/>
              <a:ea typeface="Calibri" panose="020F0502020204030204" pitchFamily="34" charset="0"/>
            </a:endParaRPr>
          </a:p>
          <a:p>
            <a:pPr algn="just"/>
            <a:r>
              <a:rPr lang="cs-CZ" sz="1800" dirty="0">
                <a:effectLst/>
                <a:latin typeface="Times New Roman" panose="02020603050405020304" pitchFamily="18" charset="0"/>
                <a:ea typeface="Calibri" panose="020F0502020204030204" pitchFamily="34" charset="0"/>
              </a:rPr>
              <a:t>(1) </a:t>
            </a:r>
            <a:r>
              <a:rPr lang="cs-CZ" sz="1800" b="1" dirty="0">
                <a:effectLst/>
                <a:latin typeface="Times New Roman" panose="02020603050405020304" pitchFamily="18" charset="0"/>
                <a:ea typeface="Calibri" panose="020F0502020204030204" pitchFamily="34" charset="0"/>
              </a:rPr>
              <a:t>Oznámení obsahuje informace o možném protiprávním jednání</a:t>
            </a:r>
            <a:r>
              <a:rPr lang="cs-CZ" sz="1800" dirty="0">
                <a:effectLst/>
                <a:latin typeface="Times New Roman" panose="02020603050405020304" pitchFamily="18" charset="0"/>
                <a:ea typeface="Calibri" panose="020F0502020204030204" pitchFamily="34" charset="0"/>
              </a:rPr>
              <a:t>, k němuž došlo nebo má dojít u osoby, pro niž oznamovatel, byť zprostředkovaně, vykonával nebo vykonává práci nebo jinou obdobnou činnost, nebo u osoby, se kterou oznamovatel byl nebo je v kontaktu v souvislosti s výkonem práce nebo jiné obdobné činnosti </a:t>
            </a:r>
            <a:r>
              <a:rPr lang="cs-CZ" sz="1800" b="1" dirty="0">
                <a:effectLst/>
                <a:latin typeface="Times New Roman" panose="02020603050405020304" pitchFamily="18" charset="0"/>
                <a:ea typeface="Calibri" panose="020F0502020204030204" pitchFamily="34" charset="0"/>
              </a:rPr>
              <a:t>a které</a:t>
            </a:r>
          </a:p>
          <a:p>
            <a:pPr marL="342900" lvl="0" indent="-342900" algn="just">
              <a:buFont typeface="+mj-lt"/>
              <a:buAutoNum type="alphaLcParenR"/>
            </a:pPr>
            <a:r>
              <a:rPr lang="cs-CZ" sz="1800" b="1" dirty="0">
                <a:effectLst/>
                <a:latin typeface="Times New Roman" panose="02020603050405020304" pitchFamily="18" charset="0"/>
                <a:ea typeface="Times New Roman" panose="02020603050405020304" pitchFamily="18" charset="0"/>
              </a:rPr>
              <a:t>má znaky trestného činu,</a:t>
            </a:r>
          </a:p>
          <a:p>
            <a:pPr marL="342900" lvl="0" indent="-342900" algn="just">
              <a:buFont typeface="+mj-lt"/>
              <a:buAutoNum type="alphaLcParenR"/>
            </a:pPr>
            <a:r>
              <a:rPr lang="cs-CZ" sz="1800" b="1" dirty="0">
                <a:effectLst/>
                <a:latin typeface="Times New Roman" panose="02020603050405020304" pitchFamily="18" charset="0"/>
                <a:ea typeface="Times New Roman" panose="02020603050405020304" pitchFamily="18" charset="0"/>
              </a:rPr>
              <a:t>má znaky přestupku, za který zákon stanoví sazbu pokuty, jejíž horní hranice je alespoň 100 000 Kč,</a:t>
            </a:r>
          </a:p>
          <a:p>
            <a:pPr marL="342900" lvl="0" indent="-342900">
              <a:buFont typeface="+mj-lt"/>
              <a:buAutoNum type="alphaLcParenR"/>
            </a:pPr>
            <a:r>
              <a:rPr lang="cs-CZ" sz="1800" b="1" dirty="0">
                <a:effectLst/>
                <a:latin typeface="Times New Roman" panose="02020603050405020304" pitchFamily="18" charset="0"/>
                <a:ea typeface="Times New Roman" panose="02020603050405020304" pitchFamily="18" charset="0"/>
              </a:rPr>
              <a:t>porušuje tento zákon, nebo</a:t>
            </a:r>
          </a:p>
          <a:p>
            <a:pPr marL="342900" lvl="0" indent="-342900">
              <a:buFont typeface="+mj-lt"/>
              <a:buAutoNum type="alphaLcParenR"/>
            </a:pPr>
            <a:r>
              <a:rPr lang="cs-CZ" sz="1800" b="1" dirty="0">
                <a:solidFill>
                  <a:srgbClr val="FF0000"/>
                </a:solidFill>
                <a:effectLst/>
                <a:latin typeface="Times New Roman" panose="02020603050405020304" pitchFamily="18" charset="0"/>
                <a:ea typeface="Times New Roman" panose="02020603050405020304" pitchFamily="18" charset="0"/>
              </a:rPr>
              <a:t>porušuje jiný právní předpis nebo předpis Evropské unie v oblasti</a:t>
            </a:r>
            <a:endParaRPr lang="cs-CZ" b="1" dirty="0">
              <a:solidFill>
                <a:srgbClr val="FF0000"/>
              </a:solidFill>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cs-CZ" sz="1800" dirty="0">
                <a:effectLst/>
                <a:latin typeface="Times New Roman" panose="02020603050405020304" pitchFamily="18" charset="0"/>
                <a:ea typeface="Times New Roman" panose="02020603050405020304" pitchFamily="18" charset="0"/>
              </a:rPr>
              <a:t>finančních služeb, </a:t>
            </a:r>
            <a:r>
              <a:rPr lang="cs-CZ" sz="1800" u="sng" dirty="0">
                <a:effectLst/>
                <a:latin typeface="Times New Roman" panose="02020603050405020304" pitchFamily="18" charset="0"/>
                <a:ea typeface="Times New Roman" panose="02020603050405020304" pitchFamily="18" charset="0"/>
              </a:rPr>
              <a:t>povinného auditu </a:t>
            </a:r>
            <a:r>
              <a:rPr lang="cs-CZ" sz="1800" dirty="0">
                <a:effectLst/>
                <a:latin typeface="Times New Roman" panose="02020603050405020304" pitchFamily="18" charset="0"/>
                <a:ea typeface="Times New Roman" panose="02020603050405020304" pitchFamily="18" charset="0"/>
              </a:rPr>
              <a:t>a jiných ověřovacích služeb, finančních produktů a finančních trhů,</a:t>
            </a:r>
          </a:p>
          <a:p>
            <a:pPr marL="342900" lvl="0" indent="-342900" algn="just">
              <a:buFont typeface="+mj-lt"/>
              <a:buAutoNum type="arabicPeriod"/>
            </a:pPr>
            <a:r>
              <a:rPr lang="cs-CZ" sz="1800" dirty="0">
                <a:effectLst/>
                <a:latin typeface="Times New Roman" panose="02020603050405020304" pitchFamily="18" charset="0"/>
                <a:ea typeface="Times New Roman" panose="02020603050405020304" pitchFamily="18" charset="0"/>
              </a:rPr>
              <a:t>daně z příjmů právnických osob,</a:t>
            </a:r>
          </a:p>
          <a:p>
            <a:pPr marL="342900" lvl="0" indent="-342900" algn="just">
              <a:buFont typeface="+mj-lt"/>
              <a:buAutoNum type="arabicPeriod" startAt="3"/>
            </a:pPr>
            <a:r>
              <a:rPr lang="cs-CZ" sz="1800" u="sng" dirty="0">
                <a:effectLst/>
                <a:latin typeface="Times New Roman" panose="02020603050405020304" pitchFamily="18" charset="0"/>
                <a:ea typeface="Times New Roman" panose="02020603050405020304" pitchFamily="18" charset="0"/>
              </a:rPr>
              <a:t>předcházení legalizaci výnosů z trestné činnosti </a:t>
            </a:r>
            <a:r>
              <a:rPr lang="cs-CZ" sz="1800" dirty="0">
                <a:effectLst/>
                <a:latin typeface="Times New Roman" panose="02020603050405020304" pitchFamily="18" charset="0"/>
                <a:ea typeface="Times New Roman" panose="02020603050405020304" pitchFamily="18" charset="0"/>
              </a:rPr>
              <a:t>a financování terorismu,</a:t>
            </a:r>
          </a:p>
          <a:p>
            <a:pPr marL="342900" lvl="0" indent="-342900" algn="just">
              <a:buFont typeface="+mj-lt"/>
              <a:buAutoNum type="arabicPeriod" startAt="3"/>
            </a:pPr>
            <a:r>
              <a:rPr lang="cs-CZ" sz="1800" dirty="0">
                <a:effectLst/>
                <a:latin typeface="Times New Roman" panose="02020603050405020304" pitchFamily="18" charset="0"/>
                <a:ea typeface="Times New Roman" panose="02020603050405020304" pitchFamily="18" charset="0"/>
              </a:rPr>
              <a:t>ochrany spotřebitele,</a:t>
            </a:r>
          </a:p>
          <a:p>
            <a:pPr marL="342900" lvl="0" indent="-342900" algn="just">
              <a:buFont typeface="+mj-lt"/>
              <a:buAutoNum type="arabicPeriod" startAt="3"/>
              <a:tabLst>
                <a:tab pos="630555" algn="l"/>
              </a:tabLst>
            </a:pPr>
            <a:r>
              <a:rPr lang="cs-CZ" sz="1800" dirty="0">
                <a:effectLst/>
                <a:latin typeface="Times New Roman" panose="02020603050405020304" pitchFamily="18" charset="0"/>
                <a:ea typeface="Times New Roman" panose="02020603050405020304" pitchFamily="18" charset="0"/>
              </a:rPr>
              <a:t>souladu s požadavky na výrobky včetně jejich bezpečnosti,</a:t>
            </a:r>
          </a:p>
          <a:p>
            <a:pPr marL="342900" lvl="0" indent="-342900" algn="just">
              <a:buFont typeface="+mj-lt"/>
              <a:buAutoNum type="arabicPeriod" startAt="3"/>
              <a:tabLst>
                <a:tab pos="630555" algn="l"/>
              </a:tabLst>
            </a:pPr>
            <a:r>
              <a:rPr lang="cs-CZ" sz="1800" dirty="0">
                <a:effectLst/>
                <a:latin typeface="Times New Roman" panose="02020603050405020304" pitchFamily="18" charset="0"/>
                <a:ea typeface="Times New Roman" panose="02020603050405020304" pitchFamily="18" charset="0"/>
              </a:rPr>
              <a:t>bezpečnosti dopravy, přepravy a provozu na pozemních komunikacích,</a:t>
            </a:r>
          </a:p>
          <a:p>
            <a:pPr marL="342900" lvl="0" indent="-342900" algn="just">
              <a:buFont typeface="+mj-lt"/>
              <a:buAutoNum type="arabicPeriod" startAt="3"/>
              <a:tabLst>
                <a:tab pos="630555" algn="l"/>
              </a:tabLst>
            </a:pPr>
            <a:r>
              <a:rPr lang="cs-CZ" sz="1800" u="sng" dirty="0">
                <a:effectLst/>
                <a:latin typeface="Times New Roman" panose="02020603050405020304" pitchFamily="18" charset="0"/>
                <a:ea typeface="Times New Roman" panose="02020603050405020304" pitchFamily="18" charset="0"/>
              </a:rPr>
              <a:t>ochrany životního prostředí</a:t>
            </a:r>
            <a:r>
              <a:rPr lang="cs-CZ" sz="1800" dirty="0">
                <a:effectLst/>
                <a:latin typeface="Times New Roman" panose="02020603050405020304" pitchFamily="18" charset="0"/>
                <a:ea typeface="Times New Roman" panose="02020603050405020304" pitchFamily="18" charset="0"/>
              </a:rPr>
              <a:t>,</a:t>
            </a:r>
          </a:p>
          <a:p>
            <a:pPr marL="342900" lvl="0" indent="-342900" algn="just">
              <a:buFont typeface="+mj-lt"/>
              <a:buAutoNum type="arabicPeriod" startAt="3"/>
              <a:tabLst>
                <a:tab pos="630555" algn="l"/>
              </a:tabLst>
            </a:pPr>
            <a:r>
              <a:rPr lang="cs-CZ" sz="1800" dirty="0">
                <a:effectLst/>
                <a:latin typeface="Times New Roman" panose="02020603050405020304" pitchFamily="18" charset="0"/>
                <a:ea typeface="Times New Roman" panose="02020603050405020304" pitchFamily="18" charset="0"/>
              </a:rPr>
              <a:t>bezpečnosti potravin a krmiv a ochrany zvířat a jejich zdraví,</a:t>
            </a:r>
          </a:p>
          <a:p>
            <a:pPr marL="342900" lvl="0" indent="-342900" algn="just">
              <a:buFont typeface="+mj-lt"/>
              <a:buAutoNum type="arabicPeriod" startAt="3"/>
              <a:tabLst>
                <a:tab pos="630555" algn="l"/>
              </a:tabLst>
            </a:pPr>
            <a:r>
              <a:rPr lang="cs-CZ" sz="1800" dirty="0">
                <a:effectLst/>
                <a:latin typeface="Times New Roman" panose="02020603050405020304" pitchFamily="18" charset="0"/>
                <a:ea typeface="Times New Roman" panose="02020603050405020304" pitchFamily="18" charset="0"/>
              </a:rPr>
              <a:t>radiační ochrany a jaderné bezpečnosti,</a:t>
            </a:r>
          </a:p>
          <a:p>
            <a:pPr lvl="0"/>
            <a:endParaRPr lang="cs-CZ"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5052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0" y="1323439"/>
            <a:ext cx="12192000" cy="1754326"/>
          </a:xfrm>
          <a:prstGeom prst="rect">
            <a:avLst/>
          </a:prstGeom>
          <a:noFill/>
        </p:spPr>
        <p:txBody>
          <a:bodyPr wrap="square">
            <a:spAutoFit/>
          </a:bodyPr>
          <a:lstStyle/>
          <a:p>
            <a:pPr marL="342900" lvl="0" indent="-342900" algn="just">
              <a:buFont typeface="+mj-lt"/>
              <a:buAutoNum type="arabicPeriod" startAt="3"/>
              <a:tabLst>
                <a:tab pos="540385" algn="l"/>
                <a:tab pos="630555" algn="l"/>
              </a:tabLst>
            </a:pPr>
            <a:r>
              <a:rPr lang="cs-CZ" sz="1800" u="sng" dirty="0">
                <a:effectLst/>
                <a:latin typeface="Times New Roman" panose="02020603050405020304" pitchFamily="18" charset="0"/>
                <a:ea typeface="Times New Roman" panose="02020603050405020304" pitchFamily="18" charset="0"/>
              </a:rPr>
              <a:t>hospodářské soutěže, veřejných dražeb a zadávání veřejných zakázek</a:t>
            </a:r>
            <a:r>
              <a:rPr lang="cs-CZ" sz="1800" dirty="0">
                <a:effectLst/>
                <a:latin typeface="Times New Roman" panose="02020603050405020304" pitchFamily="18" charset="0"/>
                <a:ea typeface="Times New Roman" panose="02020603050405020304" pitchFamily="18" charset="0"/>
              </a:rPr>
              <a:t>,</a:t>
            </a:r>
          </a:p>
          <a:p>
            <a:pPr marL="342900" lvl="0" indent="-342900" algn="just">
              <a:buFont typeface="+mj-lt"/>
              <a:buAutoNum type="arabicPeriod" startAt="3"/>
              <a:tabLst>
                <a:tab pos="630555" algn="l"/>
              </a:tabLst>
            </a:pPr>
            <a:r>
              <a:rPr lang="cs-CZ" sz="1800" dirty="0">
                <a:effectLst/>
                <a:latin typeface="Times New Roman" panose="02020603050405020304" pitchFamily="18" charset="0"/>
                <a:ea typeface="Times New Roman" panose="02020603050405020304" pitchFamily="18" charset="0"/>
              </a:rPr>
              <a:t>ochrany vnitřního pořádku a bezpečnosti, </a:t>
            </a:r>
            <a:r>
              <a:rPr lang="cs-CZ" sz="1800" u="sng" dirty="0">
                <a:effectLst/>
                <a:latin typeface="Times New Roman" panose="02020603050405020304" pitchFamily="18" charset="0"/>
                <a:ea typeface="Times New Roman" panose="02020603050405020304" pitchFamily="18" charset="0"/>
              </a:rPr>
              <a:t>života a zdraví</a:t>
            </a:r>
            <a:r>
              <a:rPr lang="cs-CZ" sz="1800" dirty="0">
                <a:effectLst/>
                <a:latin typeface="Times New Roman" panose="02020603050405020304" pitchFamily="18" charset="0"/>
                <a:ea typeface="Times New Roman" panose="02020603050405020304" pitchFamily="18" charset="0"/>
              </a:rPr>
              <a:t>,</a:t>
            </a:r>
          </a:p>
          <a:p>
            <a:pPr marL="342900" lvl="0" indent="-342900" algn="just">
              <a:buFont typeface="+mj-lt"/>
              <a:buAutoNum type="arabicPeriod" startAt="3"/>
              <a:tabLst>
                <a:tab pos="630555" algn="l"/>
              </a:tabLst>
            </a:pPr>
            <a:r>
              <a:rPr lang="cs-CZ" sz="1800" u="sng" dirty="0">
                <a:effectLst/>
                <a:latin typeface="Times New Roman" panose="02020603050405020304" pitchFamily="18" charset="0"/>
                <a:ea typeface="Times New Roman" panose="02020603050405020304" pitchFamily="18" charset="0"/>
              </a:rPr>
              <a:t>ochrany osobních údajů, soukromí a bezpečnosti sítí elektronických komunikací a informačních systémů</a:t>
            </a:r>
            <a:r>
              <a:rPr lang="cs-CZ" sz="1800" dirty="0">
                <a:effectLst/>
                <a:latin typeface="Times New Roman" panose="02020603050405020304" pitchFamily="18" charset="0"/>
                <a:ea typeface="Times New Roman" panose="02020603050405020304" pitchFamily="18" charset="0"/>
              </a:rPr>
              <a:t>,</a:t>
            </a:r>
          </a:p>
          <a:p>
            <a:pPr marL="342900" lvl="0" indent="-342900" algn="just">
              <a:buFont typeface="+mj-lt"/>
              <a:buAutoNum type="arabicPeriod" startAt="3"/>
              <a:tabLst>
                <a:tab pos="630555" algn="l"/>
              </a:tabLst>
            </a:pPr>
            <a:r>
              <a:rPr lang="cs-CZ" sz="1800" u="sng" dirty="0">
                <a:effectLst/>
                <a:latin typeface="Times New Roman" panose="02020603050405020304" pitchFamily="18" charset="0"/>
                <a:ea typeface="Times New Roman" panose="02020603050405020304" pitchFamily="18" charset="0"/>
              </a:rPr>
              <a:t>ochrany finančních zájmů Evropské unie</a:t>
            </a:r>
            <a:r>
              <a:rPr lang="cs-CZ" sz="1800" baseline="30000" dirty="0">
                <a:effectLst/>
                <a:latin typeface="Times New Roman" panose="02020603050405020304" pitchFamily="18" charset="0"/>
                <a:ea typeface="Times New Roman" panose="02020603050405020304" pitchFamily="18" charset="0"/>
              </a:rPr>
              <a:t>)</a:t>
            </a:r>
            <a:r>
              <a:rPr lang="cs-CZ" sz="1800" dirty="0">
                <a:effectLst/>
                <a:latin typeface="Times New Roman" panose="02020603050405020304" pitchFamily="18" charset="0"/>
                <a:ea typeface="Times New Roman" panose="02020603050405020304" pitchFamily="18" charset="0"/>
              </a:rPr>
              <a:t>, nebo</a:t>
            </a:r>
          </a:p>
          <a:p>
            <a:pPr marL="342900" lvl="0" indent="-342900" algn="just">
              <a:buFont typeface="+mj-lt"/>
              <a:buAutoNum type="arabicPeriod" startAt="3"/>
              <a:tabLst>
                <a:tab pos="630555" algn="l"/>
              </a:tabLst>
            </a:pPr>
            <a:r>
              <a:rPr lang="cs-CZ" sz="1800" dirty="0">
                <a:effectLst/>
                <a:latin typeface="Times New Roman" panose="02020603050405020304" pitchFamily="18" charset="0"/>
                <a:ea typeface="Times New Roman" panose="02020603050405020304" pitchFamily="18" charset="0"/>
              </a:rPr>
              <a:t>fungování vnitřního trhu</a:t>
            </a:r>
            <a:r>
              <a:rPr lang="cs-CZ" sz="1800" baseline="30000" dirty="0">
                <a:effectLst/>
                <a:latin typeface="Times New Roman" panose="02020603050405020304" pitchFamily="18" charset="0"/>
                <a:ea typeface="Times New Roman" panose="02020603050405020304" pitchFamily="18" charset="0"/>
              </a:rPr>
              <a:t>)</a:t>
            </a:r>
            <a:r>
              <a:rPr lang="cs-CZ" sz="1800" dirty="0">
                <a:effectLst/>
                <a:latin typeface="Times New Roman" panose="02020603050405020304" pitchFamily="18" charset="0"/>
                <a:ea typeface="Times New Roman" panose="02020603050405020304" pitchFamily="18" charset="0"/>
              </a:rPr>
              <a:t> včetně ochrany hospodářské soutěže a </a:t>
            </a:r>
            <a:r>
              <a:rPr lang="cs-CZ" sz="1800" u="sng" dirty="0">
                <a:effectLst/>
                <a:latin typeface="Times New Roman" panose="02020603050405020304" pitchFamily="18" charset="0"/>
                <a:ea typeface="Times New Roman" panose="02020603050405020304" pitchFamily="18" charset="0"/>
              </a:rPr>
              <a:t>státní podpory podle práva Evropské unie</a:t>
            </a:r>
            <a:r>
              <a:rPr lang="cs-CZ" sz="1800" dirty="0">
                <a:effectLst/>
                <a:latin typeface="Times New Roman" panose="02020603050405020304" pitchFamily="18" charset="0"/>
                <a:ea typeface="Times New Roman" panose="02020603050405020304" pitchFamily="18" charset="0"/>
              </a:rPr>
              <a:t>.</a:t>
            </a:r>
          </a:p>
          <a:p>
            <a:pPr lvl="0"/>
            <a:endParaRPr lang="cs-CZ"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6629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0" y="1492686"/>
            <a:ext cx="12192000" cy="5355312"/>
          </a:xfrm>
          <a:prstGeom prst="rect">
            <a:avLst/>
          </a:prstGeom>
          <a:noFill/>
        </p:spPr>
        <p:txBody>
          <a:bodyPr wrap="square">
            <a:spAutoFit/>
          </a:bodyPr>
          <a:lstStyle/>
          <a:p>
            <a:pPr marL="457200" algn="ctr"/>
            <a:r>
              <a:rPr lang="cs-CZ" sz="1800" dirty="0">
                <a:effectLst/>
                <a:latin typeface="Times New Roman" panose="02020603050405020304" pitchFamily="18" charset="0"/>
                <a:ea typeface="Times New Roman" panose="02020603050405020304" pitchFamily="18" charset="0"/>
              </a:rPr>
              <a:t>§ 11</a:t>
            </a:r>
          </a:p>
          <a:p>
            <a:pPr marL="457200" algn="ctr"/>
            <a:r>
              <a:rPr lang="cs-CZ" sz="1800" b="1" dirty="0">
                <a:effectLst/>
                <a:latin typeface="Times New Roman" panose="02020603050405020304" pitchFamily="18" charset="0"/>
                <a:ea typeface="Times New Roman" panose="02020603050405020304" pitchFamily="18" charset="0"/>
              </a:rPr>
              <a:t>Činnost příslušné osoby</a:t>
            </a:r>
            <a:endParaRPr lang="cs-CZ" sz="1800" dirty="0">
              <a:effectLst/>
              <a:latin typeface="Times New Roman" panose="02020603050405020304" pitchFamily="18" charset="0"/>
              <a:ea typeface="Times New Roman" panose="02020603050405020304" pitchFamily="18" charset="0"/>
            </a:endParaRPr>
          </a:p>
          <a:p>
            <a:pPr indent="270510"/>
            <a:r>
              <a:rPr lang="cs-CZ" sz="1800"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Calibri" panose="020F0502020204030204" pitchFamily="34" charset="0"/>
            </a:endParaRPr>
          </a:p>
          <a:p>
            <a:r>
              <a:rPr lang="cs-CZ" sz="1800" dirty="0">
                <a:effectLst/>
                <a:latin typeface="Times New Roman" panose="02020603050405020304" pitchFamily="18" charset="0"/>
                <a:ea typeface="Times New Roman" panose="02020603050405020304" pitchFamily="18" charset="0"/>
              </a:rPr>
              <a:t>(1) </a:t>
            </a:r>
            <a:r>
              <a:rPr lang="cs-CZ" sz="1800" b="1" dirty="0">
                <a:effectLst/>
                <a:latin typeface="Times New Roman" panose="02020603050405020304" pitchFamily="18" charset="0"/>
                <a:ea typeface="Times New Roman" panose="02020603050405020304" pitchFamily="18" charset="0"/>
              </a:rPr>
              <a:t>Příslušná osoba </a:t>
            </a:r>
            <a:endParaRPr lang="cs-CZ" sz="1800" b="1" dirty="0">
              <a:effectLst/>
              <a:latin typeface="Times New Roman" panose="02020603050405020304" pitchFamily="18" charset="0"/>
              <a:ea typeface="Calibri" panose="020F0502020204030204" pitchFamily="34" charset="0"/>
            </a:endParaRPr>
          </a:p>
          <a:p>
            <a:pPr marL="342900" lvl="0" indent="-342900" algn="just">
              <a:buFont typeface="+mj-lt"/>
              <a:buAutoNum type="alphaLcParenR"/>
            </a:pPr>
            <a:r>
              <a:rPr lang="cs-CZ" sz="1800" b="1" dirty="0">
                <a:effectLst/>
                <a:latin typeface="Times New Roman" panose="02020603050405020304" pitchFamily="18" charset="0"/>
                <a:ea typeface="Times New Roman" panose="02020603050405020304" pitchFamily="18" charset="0"/>
              </a:rPr>
              <a:t>přijímá a posuzuje důvodnost oznámení podaného prostřednictvím vnitřního oznamovacího systému, </a:t>
            </a:r>
          </a:p>
          <a:p>
            <a:pPr marL="342900" lvl="0" indent="-342900" algn="just">
              <a:buFont typeface="+mj-lt"/>
              <a:buAutoNum type="alphaLcParenR"/>
            </a:pPr>
            <a:r>
              <a:rPr lang="cs-CZ" sz="1800" b="1" u="sng" dirty="0">
                <a:solidFill>
                  <a:srgbClr val="FF0000"/>
                </a:solidFill>
                <a:effectLst/>
                <a:latin typeface="Times New Roman" panose="02020603050405020304" pitchFamily="18" charset="0"/>
                <a:ea typeface="Times New Roman" panose="02020603050405020304" pitchFamily="18" charset="0"/>
              </a:rPr>
              <a:t>navrhuje povinnému subjektu opatření k nápravě nebo předejití protiprávnímu stavu </a:t>
            </a:r>
            <a:r>
              <a:rPr lang="cs-CZ" sz="1800" b="1" dirty="0">
                <a:solidFill>
                  <a:srgbClr val="FF0000"/>
                </a:solidFill>
                <a:effectLst/>
                <a:latin typeface="Times New Roman" panose="02020603050405020304" pitchFamily="18" charset="0"/>
                <a:ea typeface="Times New Roman" panose="02020603050405020304" pitchFamily="18" charset="0"/>
              </a:rPr>
              <a:t>v návaznosti na podané oznámení, ledaže by tímto postupem mohlo dojít k prozrazení totožnosti oznamovatele nebo osoby podle § 4 odst. 2 písm. a) až h)</a:t>
            </a:r>
            <a:r>
              <a:rPr lang="cs-CZ" sz="1800" dirty="0">
                <a:solidFill>
                  <a:srgbClr val="FF0000"/>
                </a:solidFill>
                <a:effectLst/>
                <a:latin typeface="Times New Roman" panose="02020603050405020304" pitchFamily="18" charset="0"/>
                <a:ea typeface="Times New Roman" panose="02020603050405020304" pitchFamily="18" charset="0"/>
              </a:rPr>
              <a:t>, </a:t>
            </a:r>
          </a:p>
          <a:p>
            <a:pPr marL="342900" lvl="0" indent="-342900" algn="just">
              <a:buFont typeface="+mj-lt"/>
              <a:buAutoNum type="alphaLcParenR"/>
            </a:pPr>
            <a:r>
              <a:rPr lang="cs-CZ" sz="1800" dirty="0">
                <a:effectLst/>
                <a:latin typeface="Times New Roman" panose="02020603050405020304" pitchFamily="18" charset="0"/>
                <a:ea typeface="Times New Roman" panose="02020603050405020304" pitchFamily="18" charset="0"/>
              </a:rPr>
              <a:t>plní pokyny povinného subjektu, ledaže ohrožují nebo maří výkon její činnosti podle tohoto zákona,</a:t>
            </a:r>
          </a:p>
          <a:p>
            <a:pPr marL="342900" lvl="0" indent="-342900" algn="just">
              <a:buFont typeface="+mj-lt"/>
              <a:buAutoNum type="alphaLcParenR"/>
            </a:pPr>
            <a:r>
              <a:rPr lang="cs-CZ" sz="1800" b="1" dirty="0">
                <a:solidFill>
                  <a:srgbClr val="FF0000"/>
                </a:solidFill>
                <a:effectLst/>
                <a:latin typeface="Times New Roman" panose="02020603050405020304" pitchFamily="18" charset="0"/>
                <a:ea typeface="Times New Roman" panose="02020603050405020304" pitchFamily="18" charset="0"/>
              </a:rPr>
              <a:t>postupuje při výkonu své činnosti podle tohoto zákona nestranně,</a:t>
            </a:r>
          </a:p>
          <a:p>
            <a:pPr marL="342900" lvl="0" indent="-342900" algn="just">
              <a:buFont typeface="+mj-lt"/>
              <a:buAutoNum type="alphaLcParenR"/>
            </a:pPr>
            <a:r>
              <a:rPr lang="cs-CZ" sz="1800" dirty="0">
                <a:effectLst/>
                <a:latin typeface="Times New Roman" panose="02020603050405020304" pitchFamily="18" charset="0"/>
                <a:ea typeface="Times New Roman" panose="02020603050405020304" pitchFamily="18" charset="0"/>
              </a:rPr>
              <a:t>zachovává mlčenlivost o skutečnostech, o kterých se dozvěděla při výkonu své činnosti podle tohoto zákona, a to i po ukončení výkonu této činnosti, pokud zákon nestanoví jinak. </a:t>
            </a:r>
          </a:p>
          <a:p>
            <a:pPr algn="just"/>
            <a:r>
              <a:rPr lang="cs-CZ" sz="1800" dirty="0">
                <a:effectLst/>
                <a:latin typeface="Times New Roman" panose="02020603050405020304" pitchFamily="18" charset="0"/>
                <a:ea typeface="Calibri" panose="020F0502020204030204" pitchFamily="34" charset="0"/>
              </a:rPr>
              <a:t> </a:t>
            </a:r>
          </a:p>
          <a:p>
            <a:pPr marL="342900" lvl="0" indent="-342900" algn="just">
              <a:buFont typeface="+mj-lt"/>
              <a:buAutoNum type="arabicParenBoth" startAt="2"/>
              <a:tabLst>
                <a:tab pos="630555" algn="l"/>
              </a:tabLst>
            </a:pPr>
            <a:r>
              <a:rPr lang="cs-CZ" sz="1800" dirty="0">
                <a:effectLst/>
                <a:latin typeface="Times New Roman" panose="02020603050405020304" pitchFamily="18" charset="0"/>
                <a:ea typeface="Times New Roman" panose="02020603050405020304" pitchFamily="18" charset="0"/>
              </a:rPr>
              <a:t>Příslušná osoba nesmí být za řádný výkon své činnosti podle tohoto zákona postihována.</a:t>
            </a:r>
          </a:p>
          <a:p>
            <a:r>
              <a:rPr lang="cs-CZ" sz="1800" dirty="0">
                <a:effectLst/>
                <a:latin typeface="Times New Roman" panose="02020603050405020304" pitchFamily="18" charset="0"/>
                <a:ea typeface="Calibri" panose="020F0502020204030204" pitchFamily="34" charset="0"/>
              </a:rPr>
              <a:t> </a:t>
            </a:r>
            <a:endParaRPr lang="cs-CZ" dirty="0">
              <a:latin typeface="Times New Roman" panose="02020603050405020304" pitchFamily="18" charset="0"/>
              <a:ea typeface="Calibri" panose="020F0502020204030204" pitchFamily="34" charset="0"/>
            </a:endParaRPr>
          </a:p>
          <a:p>
            <a:r>
              <a:rPr lang="cs-CZ" sz="1800" dirty="0">
                <a:effectLst/>
                <a:latin typeface="Times New Roman" panose="02020603050405020304" pitchFamily="18" charset="0"/>
                <a:ea typeface="Calibri" panose="020F0502020204030204" pitchFamily="34" charset="0"/>
              </a:rPr>
              <a:t>Procesní řízení, znalost prostředí a postupů, právní přehled problematiky – případ z mé praxe</a:t>
            </a:r>
            <a:r>
              <a:rPr lang="cs-CZ" dirty="0">
                <a:latin typeface="Times New Roman" panose="02020603050405020304" pitchFamily="18" charset="0"/>
                <a:ea typeface="Calibri" panose="020F0502020204030204" pitchFamily="34" charset="0"/>
              </a:rPr>
              <a:t> posouzení</a:t>
            </a:r>
          </a:p>
          <a:p>
            <a:endParaRPr lang="cs-CZ" sz="1800" dirty="0">
              <a:effectLst/>
              <a:latin typeface="Times New Roman" panose="02020603050405020304" pitchFamily="18" charset="0"/>
              <a:ea typeface="Calibri" panose="020F0502020204030204" pitchFamily="34" charset="0"/>
            </a:endParaRPr>
          </a:p>
          <a:p>
            <a:r>
              <a:rPr lang="cs-CZ" b="1" dirty="0">
                <a:solidFill>
                  <a:srgbClr val="FF0000"/>
                </a:solidFill>
                <a:latin typeface="Times New Roman" panose="02020603050405020304" pitchFamily="18" charset="0"/>
                <a:ea typeface="Calibri" panose="020F0502020204030204" pitchFamily="34" charset="0"/>
              </a:rPr>
              <a:t>Nestranná osoba </a:t>
            </a:r>
            <a:r>
              <a:rPr lang="cs-CZ" dirty="0">
                <a:latin typeface="Times New Roman" panose="02020603050405020304" pitchFamily="18" charset="0"/>
                <a:ea typeface="Calibri" panose="020F0502020204030204" pitchFamily="34" charset="0"/>
              </a:rPr>
              <a:t>– Zaměstnanec města? Auditor? Pověřenec?</a:t>
            </a:r>
          </a:p>
          <a:p>
            <a:r>
              <a:rPr lang="cs-CZ" sz="1800" dirty="0">
                <a:effectLst/>
                <a:latin typeface="Times New Roman" panose="02020603050405020304" pitchFamily="18" charset="0"/>
                <a:ea typeface="Calibri" panose="020F0502020204030204" pitchFamily="34" charset="0"/>
              </a:rPr>
              <a:t>https://www.mfcr.cz/assets/cs/media/2022-12-22_Stanovisko-CHJ-c-4-2022.pdf</a:t>
            </a:r>
          </a:p>
        </p:txBody>
      </p:sp>
    </p:spTree>
    <p:extLst>
      <p:ext uri="{BB962C8B-B14F-4D97-AF65-F5344CB8AC3E}">
        <p14:creationId xmlns:p14="http://schemas.microsoft.com/office/powerpoint/2010/main" val="3240707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1800186" y="2149063"/>
            <a:ext cx="8728731" cy="4124206"/>
          </a:xfrm>
          <a:prstGeom prst="rect">
            <a:avLst/>
          </a:prstGeom>
          <a:noFill/>
        </p:spPr>
        <p:txBody>
          <a:bodyPr wrap="square">
            <a:spAutoFit/>
          </a:bodyPr>
          <a:lstStyle/>
          <a:p>
            <a:pPr algn="just"/>
            <a:r>
              <a:rPr lang="cs-CZ" sz="2800" b="1" dirty="0"/>
              <a:t>§ 8 Zavedení vnitřního oznamovacího systému - sdílení</a:t>
            </a:r>
          </a:p>
          <a:p>
            <a:pPr algn="just"/>
            <a:endParaRPr lang="cs-CZ" dirty="0">
              <a:latin typeface="Times New Roman" panose="02020603050405020304" pitchFamily="18" charset="0"/>
              <a:ea typeface="Calibri" panose="020F0502020204030204" pitchFamily="34" charset="0"/>
            </a:endParaRPr>
          </a:p>
          <a:p>
            <a:pPr algn="just"/>
            <a:r>
              <a:rPr lang="cs-CZ" sz="1800" b="1" dirty="0">
                <a:effectLst/>
                <a:latin typeface="Times New Roman" panose="02020603050405020304" pitchFamily="18" charset="0"/>
                <a:ea typeface="Calibri" panose="020F0502020204030204" pitchFamily="34" charset="0"/>
              </a:rPr>
              <a:t>Obce mezi sebou </a:t>
            </a:r>
            <a:r>
              <a:rPr lang="cs-CZ" sz="1800" b="1" dirty="0">
                <a:solidFill>
                  <a:srgbClr val="FF0000"/>
                </a:solidFill>
                <a:effectLst/>
                <a:latin typeface="Times New Roman" panose="02020603050405020304" pitchFamily="18" charset="0"/>
                <a:ea typeface="Calibri" panose="020F0502020204030204" pitchFamily="34" charset="0"/>
              </a:rPr>
              <a:t>ANO</a:t>
            </a:r>
          </a:p>
          <a:p>
            <a:pPr algn="just"/>
            <a:r>
              <a:rPr lang="cs-CZ" b="1" dirty="0" err="1">
                <a:latin typeface="Times New Roman" panose="02020603050405020304" pitchFamily="18" charset="0"/>
                <a:ea typeface="Calibri" panose="020F0502020204030204" pitchFamily="34" charset="0"/>
              </a:rPr>
              <a:t>Příspěvkovky</a:t>
            </a:r>
            <a:r>
              <a:rPr lang="cs-CZ" b="1" dirty="0">
                <a:latin typeface="Times New Roman" panose="02020603050405020304" pitchFamily="18" charset="0"/>
                <a:ea typeface="Calibri" panose="020F0502020204030204" pitchFamily="34" charset="0"/>
              </a:rPr>
              <a:t> mezi sebou jen, pokud mají více jak 250 zaměstnanců</a:t>
            </a:r>
          </a:p>
          <a:p>
            <a:pPr algn="just"/>
            <a:r>
              <a:rPr lang="cs-CZ" b="1" dirty="0">
                <a:latin typeface="Times New Roman" panose="02020603050405020304" pitchFamily="18" charset="0"/>
                <a:ea typeface="Calibri" panose="020F0502020204030204" pitchFamily="34" charset="0"/>
              </a:rPr>
              <a:t>Obce a jejich </a:t>
            </a:r>
            <a:r>
              <a:rPr lang="cs-CZ" b="1" dirty="0" err="1">
                <a:latin typeface="Times New Roman" panose="02020603050405020304" pitchFamily="18" charset="0"/>
                <a:ea typeface="Calibri" panose="020F0502020204030204" pitchFamily="34" charset="0"/>
              </a:rPr>
              <a:t>příspěvkovky</a:t>
            </a:r>
            <a:r>
              <a:rPr lang="cs-CZ" b="1" dirty="0">
                <a:latin typeface="Times New Roman" panose="02020603050405020304" pitchFamily="18" charset="0"/>
                <a:ea typeface="Calibri" panose="020F0502020204030204" pitchFamily="34" charset="0"/>
              </a:rPr>
              <a:t> sdílení NE</a:t>
            </a:r>
          </a:p>
          <a:p>
            <a:pPr algn="just"/>
            <a:endParaRPr lang="cs-CZ" b="1" dirty="0">
              <a:latin typeface="Times New Roman" panose="02020603050405020304" pitchFamily="18" charset="0"/>
              <a:ea typeface="Calibri" panose="020F0502020204030204" pitchFamily="34" charset="0"/>
            </a:endParaRPr>
          </a:p>
          <a:p>
            <a:pPr algn="just"/>
            <a:r>
              <a:rPr lang="cs-CZ" b="1" dirty="0">
                <a:solidFill>
                  <a:srgbClr val="FF0000"/>
                </a:solidFill>
                <a:latin typeface="Times New Roman" panose="02020603050405020304" pitchFamily="18" charset="0"/>
                <a:ea typeface="Calibri" panose="020F0502020204030204" pitchFamily="34" charset="0"/>
              </a:rPr>
              <a:t>Co se nabízí:</a:t>
            </a:r>
          </a:p>
          <a:p>
            <a:pPr algn="just"/>
            <a:r>
              <a:rPr lang="cs-CZ" b="1" dirty="0">
                <a:latin typeface="Times New Roman" panose="02020603050405020304" pitchFamily="18" charset="0"/>
                <a:ea typeface="Calibri" panose="020F0502020204030204" pitchFamily="34" charset="0"/>
              </a:rPr>
              <a:t>ORP zavede VOS a sdílí jej s ostatními obcemi v rámci ORP</a:t>
            </a:r>
          </a:p>
          <a:p>
            <a:pPr algn="just"/>
            <a:r>
              <a:rPr lang="cs-CZ" b="1" dirty="0">
                <a:latin typeface="Times New Roman" panose="02020603050405020304" pitchFamily="18" charset="0"/>
                <a:ea typeface="Calibri" panose="020F0502020204030204" pitchFamily="34" charset="0"/>
              </a:rPr>
              <a:t>Dobrovolné svazky obcí – jedna obec zavede VOS a sdílí jej s ostatními v rámci DSO</a:t>
            </a:r>
          </a:p>
          <a:p>
            <a:pPr algn="just"/>
            <a:endParaRPr lang="cs-CZ" b="1" dirty="0">
              <a:latin typeface="Times New Roman" panose="02020603050405020304" pitchFamily="18" charset="0"/>
              <a:ea typeface="Calibri" panose="020F0502020204030204" pitchFamily="34" charset="0"/>
            </a:endParaRPr>
          </a:p>
          <a:p>
            <a:pPr algn="just"/>
            <a:r>
              <a:rPr lang="cs-CZ" b="1" dirty="0">
                <a:solidFill>
                  <a:srgbClr val="FF0000"/>
                </a:solidFill>
                <a:latin typeface="Times New Roman" panose="02020603050405020304" pitchFamily="18" charset="0"/>
                <a:ea typeface="Calibri" panose="020F0502020204030204" pitchFamily="34" charset="0"/>
              </a:rPr>
              <a:t>Více informací:</a:t>
            </a:r>
          </a:p>
          <a:p>
            <a:pPr algn="just"/>
            <a:r>
              <a:rPr lang="cs-CZ" b="1" dirty="0">
                <a:latin typeface="Times New Roman" panose="02020603050405020304" pitchFamily="18" charset="0"/>
                <a:ea typeface="Calibri" panose="020F0502020204030204" pitchFamily="34" charset="0"/>
                <a:hlinkClick r:id="rId2"/>
              </a:rPr>
              <a:t>https://spmo.cz/fosy/</a:t>
            </a:r>
            <a:endParaRPr lang="cs-CZ" b="1" dirty="0">
              <a:latin typeface="Times New Roman" panose="02020603050405020304" pitchFamily="18" charset="0"/>
              <a:ea typeface="Calibri" panose="020F0502020204030204" pitchFamily="34" charset="0"/>
            </a:endParaRPr>
          </a:p>
          <a:p>
            <a:pPr algn="just"/>
            <a:r>
              <a:rPr lang="cs-CZ" b="1" dirty="0">
                <a:latin typeface="Times New Roman" panose="02020603050405020304" pitchFamily="18" charset="0"/>
                <a:ea typeface="Calibri" panose="020F0502020204030204" pitchFamily="34" charset="0"/>
              </a:rPr>
              <a:t>včetně ceníku.</a:t>
            </a:r>
          </a:p>
          <a:p>
            <a:pPr algn="just"/>
            <a:endParaRPr lang="cs-CZ"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42793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047DCFF-2D78-4020-A773-B5FB3E0B59BF}"/>
              </a:ext>
            </a:extLst>
          </p:cNvPr>
          <p:cNvSpPr txBox="1"/>
          <p:nvPr/>
        </p:nvSpPr>
        <p:spPr>
          <a:xfrm>
            <a:off x="0" y="0"/>
            <a:ext cx="12192000" cy="7509748"/>
          </a:xfrm>
          <a:prstGeom prst="rect">
            <a:avLst/>
          </a:prstGeom>
          <a:noFill/>
        </p:spPr>
        <p:txBody>
          <a:bodyPr wrap="square">
            <a:spAutoFit/>
          </a:bodyPr>
          <a:lstStyle/>
          <a:p>
            <a:pPr algn="ctr"/>
            <a:r>
              <a:rPr lang="cs-CZ" sz="3200" b="1" dirty="0"/>
              <a:t>REŠENÍ:</a:t>
            </a:r>
          </a:p>
          <a:p>
            <a:endParaRPr lang="cs-CZ" b="1" dirty="0"/>
          </a:p>
          <a:p>
            <a:pPr marL="342900" indent="-342900">
              <a:buAutoNum type="arabicParenR"/>
            </a:pPr>
            <a:r>
              <a:rPr lang="cs-CZ" b="1" dirty="0"/>
              <a:t>Jít do toho sami.</a:t>
            </a:r>
          </a:p>
          <a:p>
            <a:pPr marL="342900" indent="-342900">
              <a:buAutoNum type="arabicParenR"/>
            </a:pPr>
            <a:r>
              <a:rPr lang="cs-CZ" b="1" dirty="0">
                <a:solidFill>
                  <a:srgbClr val="FF0000"/>
                </a:solidFill>
              </a:rPr>
              <a:t>Uzavřít s naší společností smlouvu o </a:t>
            </a:r>
            <a:r>
              <a:rPr lang="cs-CZ" b="1" u="sng" dirty="0">
                <a:solidFill>
                  <a:srgbClr val="FF0000"/>
                </a:solidFill>
              </a:rPr>
              <a:t>Zavedení a provozování vnitřního oznamovacího systému „FOSY“ a provozování činností příslušné osoby.</a:t>
            </a:r>
          </a:p>
          <a:p>
            <a:pPr marL="342900" indent="-342900">
              <a:buAutoNum type="arabicParenR"/>
            </a:pPr>
            <a:r>
              <a:rPr lang="cs-CZ" b="1" u="sng" dirty="0">
                <a:solidFill>
                  <a:srgbClr val="FF0000"/>
                </a:solidFill>
              </a:rPr>
              <a:t>Domluvit se v rámci ORP nebo DOS na sdílení a uzavřít s naší společností smlouvu o Zavedení a provozování vnitřního oznamovacího systému „FOSY“ a provozování činností příslušné osoby.</a:t>
            </a:r>
          </a:p>
          <a:p>
            <a:endParaRPr lang="cs-CZ" dirty="0"/>
          </a:p>
          <a:p>
            <a:r>
              <a:rPr lang="cs-CZ" b="1" dirty="0"/>
              <a:t>PROČ?</a:t>
            </a:r>
            <a:endParaRPr lang="cs-CZ" dirty="0"/>
          </a:p>
          <a:p>
            <a:r>
              <a:rPr lang="cs-CZ" dirty="0"/>
              <a:t>1. Máme připravený férový oznamovací systém (FOSY), který umožní oznamovatelům prostřednictvím našeho zabezpečeného kanálu a software podat oznámení, jak písemně, tak i ústně. </a:t>
            </a:r>
            <a:br>
              <a:rPr lang="cs-CZ" dirty="0"/>
            </a:br>
            <a:endParaRPr lang="cs-CZ" dirty="0"/>
          </a:p>
          <a:p>
            <a:r>
              <a:rPr lang="cs-CZ" dirty="0"/>
              <a:t>2. Na základě uzavřené smlouvy s naší společností vám připravíme všechny podklady a zároveň je určena příslušná osoba (z našich řad) k přijímání, posuzování a vyřizování podání.</a:t>
            </a:r>
            <a:br>
              <a:rPr lang="cs-CZ" dirty="0"/>
            </a:br>
            <a:endParaRPr lang="cs-CZ" dirty="0"/>
          </a:p>
          <a:p>
            <a:r>
              <a:rPr lang="cs-CZ" dirty="0"/>
              <a:t>3. Naše příslušné osoby jsou již řádně vyškoleny a mají za sebou technickou i právní podporu.</a:t>
            </a:r>
            <a:br>
              <a:rPr lang="cs-CZ" dirty="0"/>
            </a:br>
            <a:endParaRPr lang="cs-CZ" dirty="0"/>
          </a:p>
          <a:p>
            <a:r>
              <a:rPr lang="cs-CZ" dirty="0"/>
              <a:t>4. Připravíme vám (podle zákona a směrnice EU) přesnou textaci, kterou uvedete na webu.</a:t>
            </a:r>
            <a:br>
              <a:rPr lang="cs-CZ" dirty="0"/>
            </a:br>
            <a:endParaRPr lang="cs-CZ" dirty="0"/>
          </a:p>
          <a:p>
            <a:r>
              <a:rPr lang="cs-CZ" dirty="0"/>
              <a:t>5. Vytvoříme vám vnitřní směrnici o ochraně oznamovatelů a s tím související právní dokumenty.</a:t>
            </a:r>
            <a:br>
              <a:rPr lang="cs-CZ" dirty="0"/>
            </a:br>
            <a:endParaRPr lang="cs-CZ" dirty="0"/>
          </a:p>
          <a:p>
            <a:r>
              <a:rPr lang="cs-CZ" dirty="0"/>
              <a:t>6. Náš oznamovací kanál je na vašich internetových stránkách okamžitě zpřístupněn nejen vašim zaměstnancům, ale i dalším skupinám osob dle zákona a směrnice.</a:t>
            </a:r>
            <a:br>
              <a:rPr lang="cs-CZ" dirty="0"/>
            </a:br>
            <a:r>
              <a:rPr lang="cs-CZ" dirty="0"/>
              <a:t> </a:t>
            </a:r>
            <a:br>
              <a:rPr lang="cs-CZ" dirty="0"/>
            </a:br>
            <a:endParaRPr lang="cs-CZ" dirty="0"/>
          </a:p>
        </p:txBody>
      </p:sp>
    </p:spTree>
    <p:extLst>
      <p:ext uri="{BB962C8B-B14F-4D97-AF65-F5344CB8AC3E}">
        <p14:creationId xmlns:p14="http://schemas.microsoft.com/office/powerpoint/2010/main" val="1304818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E5D148F-5910-4F1A-9E14-E0688FC2B46C}"/>
              </a:ext>
            </a:extLst>
          </p:cNvPr>
          <p:cNvSpPr txBox="1"/>
          <p:nvPr/>
        </p:nvSpPr>
        <p:spPr>
          <a:xfrm>
            <a:off x="0" y="0"/>
            <a:ext cx="12192000" cy="7294305"/>
          </a:xfrm>
          <a:prstGeom prst="rect">
            <a:avLst/>
          </a:prstGeom>
          <a:noFill/>
        </p:spPr>
        <p:txBody>
          <a:bodyPr wrap="square">
            <a:spAutoFit/>
          </a:bodyPr>
          <a:lstStyle/>
          <a:p>
            <a:r>
              <a:rPr lang="cs-CZ" dirty="0"/>
              <a:t> 7. Komunikace mezi řešitelem a oznamovatelem je zajištěna jako důvěrná díky uzavřeného a šifrovaného prostředí našeho software. </a:t>
            </a:r>
          </a:p>
          <a:p>
            <a:endParaRPr lang="cs-CZ" dirty="0"/>
          </a:p>
          <a:p>
            <a:r>
              <a:rPr lang="cs-CZ" dirty="0"/>
              <a:t>8. FOSY umožňují oznamovateli podat oznámení jak písemně, tak i ústně (telefonicky). V případě ústního oznámení je možné uložit nahrávku, nebo pořídit prostřednictvím speciálního programu přepis.</a:t>
            </a:r>
            <a:br>
              <a:rPr lang="cs-CZ" dirty="0"/>
            </a:br>
            <a:r>
              <a:rPr lang="cs-CZ" dirty="0"/>
              <a:t> </a:t>
            </a:r>
            <a:br>
              <a:rPr lang="cs-CZ" dirty="0"/>
            </a:br>
            <a:r>
              <a:rPr lang="cs-CZ" dirty="0"/>
              <a:t>9. Administrace FOSY slouží jako šifrovaná databáze oznámení přijatých ze všech komunikačních kanálů. Umožňuje dopisování poznámek, psaní komentářů, nahrávat přílohy.</a:t>
            </a:r>
            <a:br>
              <a:rPr lang="cs-CZ" dirty="0"/>
            </a:br>
            <a:r>
              <a:rPr lang="cs-CZ" dirty="0"/>
              <a:t> </a:t>
            </a:r>
            <a:br>
              <a:rPr lang="cs-CZ" dirty="0"/>
            </a:br>
            <a:r>
              <a:rPr lang="cs-CZ" dirty="0"/>
              <a:t>10. Díky aplikaci FOSY je oznamovatel vůči povinnému subjektu v naprosté anonymitě a my jsme vázáni zákonnou mlčenlivostí. Tím zabezpečíme zákonnou povinnost chránit oznamovatele před jakýmikoliv odvetnými opatřeními.</a:t>
            </a:r>
          </a:p>
          <a:p>
            <a:endParaRPr lang="cs-CZ" dirty="0"/>
          </a:p>
          <a:p>
            <a:r>
              <a:rPr lang="cs-CZ" dirty="0"/>
              <a:t>11. Aplikace FOSY automaticky zajistí, že odesílatel oznámení obdrží potvrzení o jeho přijetí.</a:t>
            </a:r>
          </a:p>
          <a:p>
            <a:endParaRPr lang="cs-CZ" dirty="0"/>
          </a:p>
          <a:p>
            <a:r>
              <a:rPr lang="cs-CZ" dirty="0"/>
              <a:t>12. Námi doporučované příslušné osoby jsou specialisti na ochranu osobních údajů a mají letité zkušenosti se zaváděním GDPR do úřadů včetně výkonu pověřenců.</a:t>
            </a:r>
          </a:p>
          <a:p>
            <a:endParaRPr lang="cs-CZ" dirty="0"/>
          </a:p>
          <a:p>
            <a:r>
              <a:rPr lang="cs-CZ" dirty="0"/>
              <a:t>13. Příslušná osoba především pomocí šesti základních kritérií a předpokladů posoudí relevantnost oznámení. </a:t>
            </a:r>
          </a:p>
          <a:p>
            <a:endParaRPr lang="cs-CZ" dirty="0"/>
          </a:p>
          <a:p>
            <a:r>
              <a:rPr lang="cs-CZ" dirty="0"/>
              <a:t>14. Pokud je oznámení posouzeno jako oprávněné, příslušná osoba za dodržení vymezených lhůt uplatní všechny zákonné postupy k jeho vyřešení.</a:t>
            </a:r>
          </a:p>
          <a:p>
            <a:r>
              <a:rPr lang="cs-CZ" dirty="0"/>
              <a:t>15. Jak aplikace FOSY, tak příslušná osoba informuje oznamovatele o krocích provedených v rámci šetření jeho oznámení.</a:t>
            </a:r>
            <a:br>
              <a:rPr lang="cs-CZ" dirty="0"/>
            </a:br>
            <a:r>
              <a:rPr lang="cs-CZ" dirty="0"/>
              <a:t>16. Každý oznamovatel je v souladu se směrnicí EU a zákonem prokazatelně seznámen na případné postihy při vědomě nepravdivém oznámení a také na možnost podat podnět kontrolním orgánům.</a:t>
            </a:r>
            <a:br>
              <a:rPr lang="cs-CZ" dirty="0"/>
            </a:br>
            <a:endParaRPr lang="cs-CZ" dirty="0"/>
          </a:p>
        </p:txBody>
      </p:sp>
    </p:spTree>
    <p:extLst>
      <p:ext uri="{BB962C8B-B14F-4D97-AF65-F5344CB8AC3E}">
        <p14:creationId xmlns:p14="http://schemas.microsoft.com/office/powerpoint/2010/main" val="3494671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57C13BF2-7D4B-47EF-B37D-0885B689C1A5}"/>
              </a:ext>
            </a:extLst>
          </p:cNvPr>
          <p:cNvSpPr/>
          <p:nvPr/>
        </p:nvSpPr>
        <p:spPr>
          <a:xfrm>
            <a:off x="0" y="0"/>
            <a:ext cx="12192000" cy="11744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3" name="TextovéPole 2">
            <a:extLst>
              <a:ext uri="{FF2B5EF4-FFF2-40B4-BE49-F238E27FC236}">
                <a16:creationId xmlns:a16="http://schemas.microsoft.com/office/drawing/2014/main" id="{0AA123D2-2B2A-4D28-A626-1625A8AFDD3B}"/>
              </a:ext>
            </a:extLst>
          </p:cNvPr>
          <p:cNvSpPr txBox="1"/>
          <p:nvPr/>
        </p:nvSpPr>
        <p:spPr>
          <a:xfrm>
            <a:off x="184558" y="125564"/>
            <a:ext cx="12192000" cy="923330"/>
          </a:xfrm>
          <a:prstGeom prst="rect">
            <a:avLst/>
          </a:prstGeom>
          <a:noFill/>
        </p:spPr>
        <p:txBody>
          <a:bodyPr wrap="square">
            <a:spAutoFit/>
          </a:bodyPr>
          <a:lstStyle/>
          <a:p>
            <a:r>
              <a:rPr lang="cs-CZ" dirty="0"/>
              <a:t>17. Systém FOSY umožňuje oznamovateli podat podnět přímo vám a za splnění určitých podmínek jej i zveřejnit.</a:t>
            </a:r>
            <a:br>
              <a:rPr lang="cs-CZ" dirty="0"/>
            </a:br>
            <a:r>
              <a:rPr lang="cs-CZ" dirty="0"/>
              <a:t> 18. S aplikací FOSY je podmínka mít oznamovací kanál dostupný 24 hodin 7 dní v týdnu splněna.</a:t>
            </a:r>
          </a:p>
          <a:p>
            <a:r>
              <a:rPr lang="cs-CZ" dirty="0"/>
              <a:t>19. FOSY získala 2. místo v kategorii měst - Ing. Michaela Skovajsová osobnost eGovernmentu 2022</a:t>
            </a:r>
          </a:p>
        </p:txBody>
      </p:sp>
      <p:sp>
        <p:nvSpPr>
          <p:cNvPr id="6" name="TextovéPole 5">
            <a:extLst>
              <a:ext uri="{FF2B5EF4-FFF2-40B4-BE49-F238E27FC236}">
                <a16:creationId xmlns:a16="http://schemas.microsoft.com/office/drawing/2014/main" id="{F249B9A1-E6F8-4924-8895-8F6FEF49CBA8}"/>
              </a:ext>
            </a:extLst>
          </p:cNvPr>
          <p:cNvSpPr txBox="1"/>
          <p:nvPr/>
        </p:nvSpPr>
        <p:spPr>
          <a:xfrm>
            <a:off x="0" y="1131346"/>
            <a:ext cx="12192000" cy="5632311"/>
          </a:xfrm>
          <a:prstGeom prst="rect">
            <a:avLst/>
          </a:prstGeom>
          <a:noFill/>
        </p:spPr>
        <p:txBody>
          <a:bodyPr wrap="square">
            <a:spAutoFit/>
          </a:bodyPr>
          <a:lstStyle/>
          <a:p>
            <a:r>
              <a:rPr lang="cs-CZ" b="1" dirty="0">
                <a:solidFill>
                  <a:srgbClr val="FF0000"/>
                </a:solidFill>
              </a:rPr>
              <a:t>Spolupráce s námi a systém FOSY zabrání porušení právních předpisů a riziku vysokých pokut</a:t>
            </a:r>
          </a:p>
          <a:p>
            <a:endParaRPr lang="cs-CZ" dirty="0"/>
          </a:p>
          <a:p>
            <a:r>
              <a:rPr lang="cs-CZ" sz="1800" dirty="0">
                <a:effectLst/>
                <a:latin typeface="Times New Roman" panose="02020603050405020304" pitchFamily="18" charset="0"/>
                <a:ea typeface="Calibri" panose="020F0502020204030204" pitchFamily="34" charset="0"/>
              </a:rPr>
              <a:t>§ 26 </a:t>
            </a:r>
            <a:r>
              <a:rPr lang="cs-CZ" sz="1800" b="1" dirty="0">
                <a:effectLst/>
                <a:latin typeface="Times New Roman" panose="02020603050405020304" pitchFamily="18" charset="0"/>
                <a:ea typeface="Calibri" panose="020F0502020204030204" pitchFamily="34" charset="0"/>
              </a:rPr>
              <a:t>Přestupky povinných subjektů</a:t>
            </a:r>
            <a:endParaRPr lang="cs-CZ" sz="1800" dirty="0">
              <a:effectLst/>
              <a:latin typeface="Times New Roman" panose="02020603050405020304" pitchFamily="18" charset="0"/>
              <a:ea typeface="Calibri" panose="020F0502020204030204" pitchFamily="34" charset="0"/>
            </a:endParaRPr>
          </a:p>
          <a:p>
            <a:pPr marL="180340" indent="179705" algn="just"/>
            <a:r>
              <a:rPr lang="cs-CZ" sz="1800" b="1" dirty="0">
                <a:effectLst/>
                <a:latin typeface="Times New Roman" panose="02020603050405020304" pitchFamily="18" charset="0"/>
                <a:ea typeface="Calibri" panose="020F0502020204030204" pitchFamily="34" charset="0"/>
              </a:rPr>
              <a:t>(1) Povinný subjekt se dopustí přestupku tím, že </a:t>
            </a:r>
          </a:p>
          <a:p>
            <a:pPr marL="342900" lvl="0" indent="-342900" algn="just">
              <a:buFont typeface="+mj-lt"/>
              <a:buAutoNum type="alphaLcParenR"/>
            </a:pPr>
            <a:r>
              <a:rPr lang="cs-CZ" sz="1800" dirty="0">
                <a:effectLst/>
                <a:latin typeface="Times New Roman" panose="02020603050405020304" pitchFamily="18" charset="0"/>
                <a:ea typeface="Calibri" panose="020F0502020204030204" pitchFamily="34" charset="0"/>
              </a:rPr>
              <a:t>v rozporu s § 4 odst. 4 umožní, aby oznamovatel nebo osoba podle § 4 odst. 2 </a:t>
            </a:r>
            <a:r>
              <a:rPr lang="cs-CZ" sz="1800" dirty="0">
                <a:effectLst/>
                <a:latin typeface="Times New Roman" panose="02020603050405020304" pitchFamily="18" charset="0"/>
                <a:ea typeface="Times New Roman" panose="02020603050405020304" pitchFamily="18" charset="0"/>
              </a:rPr>
              <a:t>písm. a) až h) byli vystaveni </a:t>
            </a:r>
            <a:r>
              <a:rPr lang="cs-CZ" sz="1800" dirty="0">
                <a:effectLst/>
                <a:latin typeface="Times New Roman" panose="02020603050405020304" pitchFamily="18" charset="0"/>
                <a:ea typeface="Calibri" panose="020F0502020204030204" pitchFamily="34" charset="0"/>
              </a:rPr>
              <a:t>odvetnému opatření, </a:t>
            </a:r>
            <a:endParaRPr lang="cs-CZ"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lphaLcParenR"/>
            </a:pPr>
            <a:r>
              <a:rPr lang="cs-CZ" sz="1800" b="1" dirty="0">
                <a:effectLst/>
                <a:latin typeface="Times New Roman" panose="02020603050405020304" pitchFamily="18" charset="0"/>
                <a:ea typeface="Times New Roman" panose="02020603050405020304" pitchFamily="18" charset="0"/>
              </a:rPr>
              <a:t>neurčí příslušnou osobu podle § 9 odst. 1 nebo jinou příslušnou osobu podle § 10 odst. 7,</a:t>
            </a:r>
            <a:r>
              <a:rPr lang="cs-CZ" sz="1800" b="1" dirty="0">
                <a:effectLst/>
                <a:latin typeface="Times New Roman" panose="02020603050405020304" pitchFamily="18" charset="0"/>
                <a:ea typeface="Calibri" panose="020F0502020204030204" pitchFamily="34" charset="0"/>
              </a:rPr>
              <a:t> </a:t>
            </a:r>
            <a:r>
              <a:rPr lang="cs-CZ" sz="1800" b="1" dirty="0">
                <a:effectLst/>
                <a:latin typeface="Times New Roman" panose="02020603050405020304" pitchFamily="18" charset="0"/>
                <a:ea typeface="Times New Roman" panose="02020603050405020304" pitchFamily="18" charset="0"/>
              </a:rPr>
              <a:t> </a:t>
            </a:r>
          </a:p>
          <a:p>
            <a:pPr marL="342900" lvl="0" indent="-342900" algn="just">
              <a:buFont typeface="+mj-lt"/>
              <a:buAutoNum type="alphaLcParenR"/>
            </a:pPr>
            <a:r>
              <a:rPr lang="cs-CZ" sz="1800" b="1" dirty="0">
                <a:effectLst/>
                <a:latin typeface="Times New Roman" panose="02020603050405020304" pitchFamily="18" charset="0"/>
                <a:ea typeface="Calibri" panose="020F0502020204030204" pitchFamily="34" charset="0"/>
              </a:rPr>
              <a:t>nezajistí možnost oznamovatele podat oznámení podle § 9 odst. 2 písm. a),</a:t>
            </a:r>
            <a:endParaRPr lang="cs-CZ" sz="1800" b="1" dirty="0">
              <a:effectLst/>
              <a:latin typeface="Times New Roman" panose="02020603050405020304" pitchFamily="18" charset="0"/>
              <a:ea typeface="Times New Roman" panose="02020603050405020304" pitchFamily="18" charset="0"/>
            </a:endParaRPr>
          </a:p>
          <a:p>
            <a:pPr marL="342900" lvl="0" indent="-342900" algn="just">
              <a:buFont typeface="+mj-lt"/>
              <a:buAutoNum type="alphaLcParenR"/>
            </a:pPr>
            <a:r>
              <a:rPr lang="cs-CZ" sz="1800" dirty="0">
                <a:effectLst/>
                <a:latin typeface="Times New Roman" panose="02020603050405020304" pitchFamily="18" charset="0"/>
                <a:ea typeface="Times New Roman" panose="02020603050405020304" pitchFamily="18" charset="0"/>
              </a:rPr>
              <a:t>nezajistí uveřejnění stanovených informací způsobem umožňujícím dálkový přístup podle § 9 odst. 2 písm. b)</a:t>
            </a:r>
            <a:r>
              <a:rPr lang="cs-CZ" sz="1800" dirty="0">
                <a:effectLst/>
                <a:latin typeface="Times New Roman" panose="02020603050405020304" pitchFamily="18" charset="0"/>
                <a:ea typeface="Calibri" panose="020F0502020204030204" pitchFamily="34" charset="0"/>
              </a:rPr>
              <a:t>,</a:t>
            </a:r>
            <a:endParaRPr lang="cs-CZ"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lphaLcParenR"/>
            </a:pPr>
            <a:r>
              <a:rPr lang="cs-CZ" sz="1800" dirty="0">
                <a:effectLst/>
                <a:latin typeface="Times New Roman" panose="02020603050405020304" pitchFamily="18" charset="0"/>
                <a:ea typeface="Calibri" panose="020F0502020204030204" pitchFamily="34" charset="0"/>
              </a:rPr>
              <a:t>v rozporu s § 9 odst. 2 písm. d) nezajistí, aby se s podanými oznámeními mohla seznamovat pouze příslušná osoba nebo aby byl dodržen zákaz poskytnout údaje podle § 20,</a:t>
            </a:r>
            <a:endParaRPr lang="cs-CZ"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lphaLcParenR"/>
            </a:pPr>
            <a:r>
              <a:rPr lang="cs-CZ" sz="1800" dirty="0">
                <a:effectLst/>
                <a:latin typeface="Times New Roman" panose="02020603050405020304" pitchFamily="18" charset="0"/>
                <a:ea typeface="Calibri" panose="020F0502020204030204" pitchFamily="34" charset="0"/>
              </a:rPr>
              <a:t>nezajistí posouzení důvodnosti oznámení příslušnou osobou podle § 9 odst. 2 písm. e),</a:t>
            </a:r>
            <a:endParaRPr lang="cs-CZ"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lphaLcParenR"/>
            </a:pPr>
            <a:r>
              <a:rPr lang="cs-CZ" sz="1800" dirty="0">
                <a:effectLst/>
                <a:latin typeface="Times New Roman" panose="02020603050405020304" pitchFamily="18" charset="0"/>
                <a:ea typeface="Calibri" panose="020F0502020204030204" pitchFamily="34" charset="0"/>
              </a:rPr>
              <a:t>v rozporu s § 9 odst. 2 písm. f) nezajistí, aby byl oznamovatel vyrozuměn o přijetí oznámení podle § 12 odst. 2 nebo o výsledcích posouzení důvodnosti oznámení podle § 12 odst. 3,</a:t>
            </a:r>
            <a:endParaRPr lang="cs-CZ"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lphaLcParenR"/>
            </a:pPr>
            <a:r>
              <a:rPr lang="cs-CZ" sz="1800" dirty="0">
                <a:effectLst/>
                <a:latin typeface="Times New Roman" panose="02020603050405020304" pitchFamily="18" charset="0"/>
                <a:ea typeface="Calibri" panose="020F0502020204030204" pitchFamily="34" charset="0"/>
              </a:rPr>
              <a:t>nezajistí přijetí vhodných opatření k nápravě nebo předejití protiprávnímu stavu v návaznosti na podané oznámení podle § 9 odst. 2 písm. g),</a:t>
            </a:r>
            <a:endParaRPr lang="cs-CZ"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lphaLcParenR"/>
            </a:pPr>
            <a:r>
              <a:rPr lang="cs-CZ" sz="1800" dirty="0">
                <a:effectLst/>
                <a:latin typeface="Times New Roman" panose="02020603050405020304" pitchFamily="18" charset="0"/>
                <a:ea typeface="Calibri" panose="020F0502020204030204" pitchFamily="34" charset="0"/>
              </a:rPr>
              <a:t>v rozporu s § 11 odst. 2 postihne příslušnou osobu za řádný výkon její činnosti, nebo</a:t>
            </a:r>
            <a:endParaRPr lang="cs-CZ"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lphaLcParenR"/>
            </a:pPr>
            <a:r>
              <a:rPr lang="cs-CZ" sz="1800" dirty="0">
                <a:effectLst/>
                <a:latin typeface="Times New Roman" panose="02020603050405020304" pitchFamily="18" charset="0"/>
                <a:ea typeface="Times New Roman" panose="02020603050405020304" pitchFamily="18" charset="0"/>
              </a:rPr>
              <a:t>nesplní opatření k nápravě podle § 22 odst. 2.</a:t>
            </a:r>
            <a:endParaRPr lang="cs-CZ" sz="1800" dirty="0">
              <a:effectLst/>
              <a:latin typeface="Times New Roman" panose="02020603050405020304" pitchFamily="18" charset="0"/>
              <a:ea typeface="Calibri" panose="020F0502020204030204" pitchFamily="34" charset="0"/>
            </a:endParaRPr>
          </a:p>
          <a:p>
            <a:pPr marL="180340" indent="179705" algn="just"/>
            <a:r>
              <a:rPr lang="cs-CZ" sz="1800" b="1" dirty="0">
                <a:effectLst/>
                <a:latin typeface="Times New Roman" panose="02020603050405020304" pitchFamily="18" charset="0"/>
                <a:ea typeface="Calibri" panose="020F0502020204030204" pitchFamily="34" charset="0"/>
              </a:rPr>
              <a:t>(2) Za přestupek podle odstavce 1 písm. d) a j) lze uložit pokutu do </a:t>
            </a:r>
            <a:r>
              <a:rPr lang="cs-CZ" sz="1800" b="1" dirty="0">
                <a:solidFill>
                  <a:srgbClr val="FF0000"/>
                </a:solidFill>
                <a:effectLst/>
                <a:latin typeface="Times New Roman" panose="02020603050405020304" pitchFamily="18" charset="0"/>
                <a:ea typeface="Calibri" panose="020F0502020204030204" pitchFamily="34" charset="0"/>
              </a:rPr>
              <a:t>400 000 Kč</a:t>
            </a:r>
            <a:r>
              <a:rPr lang="cs-CZ" sz="1800" b="1" dirty="0">
                <a:effectLst/>
                <a:latin typeface="Times New Roman" panose="02020603050405020304" pitchFamily="18" charset="0"/>
                <a:ea typeface="Calibri" panose="020F0502020204030204" pitchFamily="34" charset="0"/>
              </a:rPr>
              <a:t>.</a:t>
            </a:r>
          </a:p>
          <a:p>
            <a:pPr marL="180340" indent="179705" algn="just"/>
            <a:r>
              <a:rPr lang="cs-CZ" sz="1800" b="1" dirty="0">
                <a:effectLst/>
                <a:latin typeface="Times New Roman" panose="02020603050405020304" pitchFamily="18" charset="0"/>
                <a:ea typeface="Calibri" panose="020F0502020204030204" pitchFamily="34" charset="0"/>
              </a:rPr>
              <a:t>(3) Za přestupek podle odstavce 1 písm. a) až c) a e) až i) lze uložit pokutu do </a:t>
            </a:r>
            <a:r>
              <a:rPr lang="cs-CZ" sz="1800" b="1" dirty="0">
                <a:solidFill>
                  <a:srgbClr val="FF0000"/>
                </a:solidFill>
                <a:effectLst/>
                <a:latin typeface="Times New Roman" panose="02020603050405020304" pitchFamily="18" charset="0"/>
                <a:ea typeface="Calibri" panose="020F0502020204030204" pitchFamily="34" charset="0"/>
              </a:rPr>
              <a:t>1 000 000 Kč</a:t>
            </a:r>
            <a:r>
              <a:rPr lang="cs-CZ" sz="1800" b="1" dirty="0">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191270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A5D5831C-5A18-4960-A2D5-C970929FF900}"/>
              </a:ext>
            </a:extLst>
          </p:cNvPr>
          <p:cNvPicPr>
            <a:picLocks noChangeAspect="1"/>
          </p:cNvPicPr>
          <p:nvPr/>
        </p:nvPicPr>
        <p:blipFill>
          <a:blip r:embed="rId2"/>
          <a:stretch>
            <a:fillRect/>
          </a:stretch>
        </p:blipFill>
        <p:spPr>
          <a:xfrm>
            <a:off x="0" y="0"/>
            <a:ext cx="12192000" cy="6858000"/>
          </a:xfrm>
          <a:prstGeom prst="rect">
            <a:avLst/>
          </a:prstGeom>
        </p:spPr>
      </p:pic>
      <p:sp>
        <p:nvSpPr>
          <p:cNvPr id="3" name="Obdélník 2">
            <a:extLst>
              <a:ext uri="{FF2B5EF4-FFF2-40B4-BE49-F238E27FC236}">
                <a16:creationId xmlns:a16="http://schemas.microsoft.com/office/drawing/2014/main" id="{6CFA4ACC-1AF7-424F-A970-EDF0EFDC5E83}"/>
              </a:ext>
            </a:extLst>
          </p:cNvPr>
          <p:cNvSpPr/>
          <p:nvPr/>
        </p:nvSpPr>
        <p:spPr>
          <a:xfrm>
            <a:off x="0" y="0"/>
            <a:ext cx="12192000" cy="116607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520182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2D46D89D-5EF4-4D44-B02D-4C1FFE923AD1}"/>
              </a:ext>
            </a:extLst>
          </p:cNvPr>
          <p:cNvPicPr>
            <a:picLocks noChangeAspect="1"/>
          </p:cNvPicPr>
          <p:nvPr/>
        </p:nvPicPr>
        <p:blipFill>
          <a:blip r:embed="rId2"/>
          <a:stretch>
            <a:fillRect/>
          </a:stretch>
        </p:blipFill>
        <p:spPr>
          <a:xfrm>
            <a:off x="0" y="0"/>
            <a:ext cx="12192000" cy="6858000"/>
          </a:xfrm>
          <a:prstGeom prst="rect">
            <a:avLst/>
          </a:prstGeom>
        </p:spPr>
      </p:pic>
      <p:sp>
        <p:nvSpPr>
          <p:cNvPr id="3" name="Obdélník 2">
            <a:extLst>
              <a:ext uri="{FF2B5EF4-FFF2-40B4-BE49-F238E27FC236}">
                <a16:creationId xmlns:a16="http://schemas.microsoft.com/office/drawing/2014/main" id="{2EF796EF-C58E-420B-9353-C9FF70E186A1}"/>
              </a:ext>
            </a:extLst>
          </p:cNvPr>
          <p:cNvSpPr/>
          <p:nvPr/>
        </p:nvSpPr>
        <p:spPr>
          <a:xfrm>
            <a:off x="0" y="0"/>
            <a:ext cx="12192000" cy="116607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1662503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2B5F0FEF-0FBD-4892-987E-A202AB19C4F0}"/>
              </a:ext>
            </a:extLst>
          </p:cNvPr>
          <p:cNvPicPr>
            <a:picLocks noChangeAspect="1"/>
          </p:cNvPicPr>
          <p:nvPr/>
        </p:nvPicPr>
        <p:blipFill>
          <a:blip r:embed="rId2"/>
          <a:stretch>
            <a:fillRect/>
          </a:stretch>
        </p:blipFill>
        <p:spPr>
          <a:xfrm>
            <a:off x="0" y="0"/>
            <a:ext cx="12192000" cy="6858000"/>
          </a:xfrm>
          <a:prstGeom prst="rect">
            <a:avLst/>
          </a:prstGeom>
        </p:spPr>
      </p:pic>
      <p:sp>
        <p:nvSpPr>
          <p:cNvPr id="4" name="Obdélník 3">
            <a:extLst>
              <a:ext uri="{FF2B5EF4-FFF2-40B4-BE49-F238E27FC236}">
                <a16:creationId xmlns:a16="http://schemas.microsoft.com/office/drawing/2014/main" id="{155FB78A-6C2E-428E-8CF6-0B6C3F77EA4C}"/>
              </a:ext>
            </a:extLst>
          </p:cNvPr>
          <p:cNvSpPr/>
          <p:nvPr/>
        </p:nvSpPr>
        <p:spPr>
          <a:xfrm>
            <a:off x="0" y="0"/>
            <a:ext cx="12192000" cy="116607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367390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0" y="1128701"/>
            <a:ext cx="12192000" cy="5643083"/>
          </a:xfrm>
          <a:prstGeom prst="rect">
            <a:avLst/>
          </a:prstGeom>
          <a:noFill/>
        </p:spPr>
        <p:txBody>
          <a:bodyPr wrap="square">
            <a:spAutoFit/>
          </a:bodyPr>
          <a:lstStyle/>
          <a:p>
            <a:pPr>
              <a:lnSpc>
                <a:spcPct val="107000"/>
              </a:lnSpc>
              <a:spcBef>
                <a:spcPts val="600"/>
              </a:spcBef>
              <a:spcAft>
                <a:spcPts val="6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K § 8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Odst. 1: Ustanovení vymezuje povinné subjekty, které mají povinnost zřídit vnitřní oznamovací systém. </a:t>
            </a:r>
            <a:endParaRPr lang="cs-CZ"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Písm. a):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První kategorií </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subjektů povinných k zavedení vnitřního oznamovacího systému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jsou veřejní zadavatelé podle zákona o zadávání veřejných zakázek.</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Vzhledem k tomu, že Směrnice používá pojem „právní subjekty ve veřejném sektoru“, který český právní řád nezná, pracuje zákon s pojmem veřejných zadavatelů, který je definován v zákoně o zadávání veřejných zakázek, a zahrnuje okruh subjektů, na které povinnost uložená Směrnicí, potažmo tímto zákonem, dopadá. </a:t>
            </a:r>
            <a:r>
              <a:rPr lang="cs-CZ" sz="18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Z první kategorie </a:t>
            </a:r>
            <a:r>
              <a:rPr lang="cs-CZ"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povinných subjektů návrhu zákona stanoví dvě výjimky, které reflektují článek 8 odst. 9* ve spojení s článkem 25 odst. 1** Směrnice</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Zavést vnitřní oznamovací systém nemusí obce s méně než 10 000 obyvateli bez ohledu na počet zaměstnanců, přičemž počet obyvatel jako hranice rozhodná pro splnění uvedené povinnosti je určován podle metodiky počítání obyvatel Českého statistického úřadu (tj. za obyvatele se považují osoby s trvale přihlášeným pobytem v dané obci bez ohledu na jejich státní občanství).  Vnitřní oznamovací systém nemusí zavádět ani právnická osoba zaměstnávající k 1. lednu příslušného kalendářního roku v průměru méně než 50 zaměstnanců, založené nebo zřízené za účelem uspokojování potřeb veřejného zájmu a nemající průmyslovou nebo obchodní povahu, pokud kraj nebo obec ji převážně financují, uplatňují v ní rozhodující vliv, jmenují nebo odvolávají většinu osob, které jsou členy jejího statutárního nebo kontrolního orgánu, anebo v ní mají přímo nebo nepřímo podíl větší než 25 %. Do této kategorie tedy spadnou jak např. příspěvkové organizace územních samosprávních celků, tak další právnické osoby jako např. školské právnické osoby aj. Tato výjimka je rovněž stanovena v souladu s článkem 8 odstavcem 9 Směrnice, který od této povinnosti umožňuje osvobodit také subjekty ve veřejném sektoru s méně něž 50 zaměstnanci. Více k pojmu „zaměstnanec“ a ke způsobu počítání zaměstnanců viz níže.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1699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45475A63-46FF-4D6C-BD95-85DFDD15BA7F}"/>
              </a:ext>
            </a:extLst>
          </p:cNvPr>
          <p:cNvPicPr>
            <a:picLocks noChangeAspect="1"/>
          </p:cNvPicPr>
          <p:nvPr/>
        </p:nvPicPr>
        <p:blipFill>
          <a:blip r:embed="rId2"/>
          <a:stretch>
            <a:fillRect/>
          </a:stretch>
        </p:blipFill>
        <p:spPr>
          <a:xfrm>
            <a:off x="0" y="0"/>
            <a:ext cx="12192000" cy="6858000"/>
          </a:xfrm>
          <a:prstGeom prst="rect">
            <a:avLst/>
          </a:prstGeom>
        </p:spPr>
      </p:pic>
      <p:sp>
        <p:nvSpPr>
          <p:cNvPr id="5" name="Obdélník 4">
            <a:extLst>
              <a:ext uri="{FF2B5EF4-FFF2-40B4-BE49-F238E27FC236}">
                <a16:creationId xmlns:a16="http://schemas.microsoft.com/office/drawing/2014/main" id="{EB6485AE-06A0-499D-9836-1DADCD16970C}"/>
              </a:ext>
            </a:extLst>
          </p:cNvPr>
          <p:cNvSpPr/>
          <p:nvPr/>
        </p:nvSpPr>
        <p:spPr>
          <a:xfrm>
            <a:off x="0" y="46356"/>
            <a:ext cx="12192000" cy="116607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6" name="Šipka: nahoru 5">
            <a:extLst>
              <a:ext uri="{FF2B5EF4-FFF2-40B4-BE49-F238E27FC236}">
                <a16:creationId xmlns:a16="http://schemas.microsoft.com/office/drawing/2014/main" id="{1624CFCF-2F48-4BD3-8AC0-7D2EC125C73F}"/>
              </a:ext>
            </a:extLst>
          </p:cNvPr>
          <p:cNvSpPr/>
          <p:nvPr/>
        </p:nvSpPr>
        <p:spPr>
          <a:xfrm rot="7121292">
            <a:off x="3930245" y="-609072"/>
            <a:ext cx="436228" cy="30787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nahoru 9">
            <a:extLst>
              <a:ext uri="{FF2B5EF4-FFF2-40B4-BE49-F238E27FC236}">
                <a16:creationId xmlns:a16="http://schemas.microsoft.com/office/drawing/2014/main" id="{C3AF52D6-2B2E-4728-8F03-00BAB23AB33B}"/>
              </a:ext>
            </a:extLst>
          </p:cNvPr>
          <p:cNvSpPr/>
          <p:nvPr/>
        </p:nvSpPr>
        <p:spPr>
          <a:xfrm rot="14652066">
            <a:off x="6441332" y="-29733"/>
            <a:ext cx="294385" cy="16817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a:extLst>
              <a:ext uri="{FF2B5EF4-FFF2-40B4-BE49-F238E27FC236}">
                <a16:creationId xmlns:a16="http://schemas.microsoft.com/office/drawing/2014/main" id="{9B06EFD3-FB17-4252-A025-0D4C1A40B981}"/>
              </a:ext>
            </a:extLst>
          </p:cNvPr>
          <p:cNvSpPr txBox="1"/>
          <p:nvPr/>
        </p:nvSpPr>
        <p:spPr>
          <a:xfrm flipH="1">
            <a:off x="4602879" y="260059"/>
            <a:ext cx="2001196" cy="369332"/>
          </a:xfrm>
          <a:prstGeom prst="rect">
            <a:avLst/>
          </a:prstGeom>
          <a:noFill/>
        </p:spPr>
        <p:txBody>
          <a:bodyPr wrap="square" rtlCol="0">
            <a:spAutoFit/>
          </a:bodyPr>
          <a:lstStyle/>
          <a:p>
            <a:r>
              <a:rPr lang="cs-CZ" b="1" dirty="0"/>
              <a:t>www.spmo.cz/fosy</a:t>
            </a:r>
          </a:p>
        </p:txBody>
      </p:sp>
    </p:spTree>
    <p:extLst>
      <p:ext uri="{BB962C8B-B14F-4D97-AF65-F5344CB8AC3E}">
        <p14:creationId xmlns:p14="http://schemas.microsoft.com/office/powerpoint/2010/main" val="3881511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1476B81C-E88D-48BE-80FA-E13DA80B920A}"/>
              </a:ext>
            </a:extLst>
          </p:cNvPr>
          <p:cNvPicPr>
            <a:picLocks noChangeAspect="1"/>
          </p:cNvPicPr>
          <p:nvPr/>
        </p:nvPicPr>
        <p:blipFill>
          <a:blip r:embed="rId2"/>
          <a:stretch>
            <a:fillRect/>
          </a:stretch>
        </p:blipFill>
        <p:spPr>
          <a:xfrm>
            <a:off x="0" y="0"/>
            <a:ext cx="12192000" cy="6858000"/>
          </a:xfrm>
          <a:prstGeom prst="rect">
            <a:avLst/>
          </a:prstGeom>
        </p:spPr>
      </p:pic>
      <p:sp>
        <p:nvSpPr>
          <p:cNvPr id="4" name="Obdélník 3">
            <a:extLst>
              <a:ext uri="{FF2B5EF4-FFF2-40B4-BE49-F238E27FC236}">
                <a16:creationId xmlns:a16="http://schemas.microsoft.com/office/drawing/2014/main" id="{CEC6439E-03EC-4D0C-AB4C-C67FAA854CF5}"/>
              </a:ext>
            </a:extLst>
          </p:cNvPr>
          <p:cNvSpPr/>
          <p:nvPr/>
        </p:nvSpPr>
        <p:spPr>
          <a:xfrm>
            <a:off x="0" y="0"/>
            <a:ext cx="12192000" cy="116607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5" name="Šipka: nahoru 4">
            <a:extLst>
              <a:ext uri="{FF2B5EF4-FFF2-40B4-BE49-F238E27FC236}">
                <a16:creationId xmlns:a16="http://schemas.microsoft.com/office/drawing/2014/main" id="{A84E6D36-A881-4F48-8061-02CAF7F80DC3}"/>
              </a:ext>
            </a:extLst>
          </p:cNvPr>
          <p:cNvSpPr/>
          <p:nvPr/>
        </p:nvSpPr>
        <p:spPr>
          <a:xfrm rot="7570654">
            <a:off x="1115842" y="-16277"/>
            <a:ext cx="418603" cy="19073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32671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A247357-848F-4C84-8D95-F002F8E99133}"/>
              </a:ext>
            </a:extLst>
          </p:cNvPr>
          <p:cNvPicPr>
            <a:picLocks noChangeAspect="1"/>
          </p:cNvPicPr>
          <p:nvPr/>
        </p:nvPicPr>
        <p:blipFill>
          <a:blip r:embed="rId2"/>
          <a:stretch>
            <a:fillRect/>
          </a:stretch>
        </p:blipFill>
        <p:spPr>
          <a:xfrm>
            <a:off x="0" y="0"/>
            <a:ext cx="12192000" cy="7696940"/>
          </a:xfrm>
          <a:prstGeom prst="rect">
            <a:avLst/>
          </a:prstGeom>
        </p:spPr>
      </p:pic>
      <p:sp>
        <p:nvSpPr>
          <p:cNvPr id="4" name="Obdélník 3">
            <a:extLst>
              <a:ext uri="{FF2B5EF4-FFF2-40B4-BE49-F238E27FC236}">
                <a16:creationId xmlns:a16="http://schemas.microsoft.com/office/drawing/2014/main" id="{CEC6439E-03EC-4D0C-AB4C-C67FAA854CF5}"/>
              </a:ext>
            </a:extLst>
          </p:cNvPr>
          <p:cNvSpPr/>
          <p:nvPr/>
        </p:nvSpPr>
        <p:spPr>
          <a:xfrm>
            <a:off x="0" y="0"/>
            <a:ext cx="12192000" cy="9499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5" name="Šipka: nahoru 4">
            <a:extLst>
              <a:ext uri="{FF2B5EF4-FFF2-40B4-BE49-F238E27FC236}">
                <a16:creationId xmlns:a16="http://schemas.microsoft.com/office/drawing/2014/main" id="{A84E6D36-A881-4F48-8061-02CAF7F80DC3}"/>
              </a:ext>
            </a:extLst>
          </p:cNvPr>
          <p:cNvSpPr/>
          <p:nvPr/>
        </p:nvSpPr>
        <p:spPr>
          <a:xfrm rot="7570654">
            <a:off x="1044821" y="3644433"/>
            <a:ext cx="418603" cy="19073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46189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39737E1-DF08-071E-E0C2-10D4C53BAB7D}"/>
              </a:ext>
            </a:extLst>
          </p:cNvPr>
          <p:cNvSpPr txBox="1"/>
          <p:nvPr/>
        </p:nvSpPr>
        <p:spPr>
          <a:xfrm>
            <a:off x="449802" y="986057"/>
            <a:ext cx="11292396" cy="3693319"/>
          </a:xfrm>
          <a:prstGeom prst="rect">
            <a:avLst/>
          </a:prstGeom>
          <a:noFill/>
        </p:spPr>
        <p:txBody>
          <a:bodyPr wrap="square">
            <a:spAutoFit/>
          </a:bodyPr>
          <a:lstStyle/>
          <a:p>
            <a:pPr algn="ctr"/>
            <a:r>
              <a:rPr lang="cs-CZ" b="1" i="0" dirty="0">
                <a:solidFill>
                  <a:srgbClr val="111111"/>
                </a:solidFill>
                <a:effectLst/>
                <a:latin typeface="Open Sans" panose="020B0606030504020204" pitchFamily="34" charset="0"/>
              </a:rPr>
              <a:t>Ceny jsou stanoveny za kompletní služby - implementace vnitřního oznamovacího systému včetně služeb příslušné osoby</a:t>
            </a:r>
            <a:endParaRPr lang="cs-CZ" b="0" i="0" dirty="0">
              <a:solidFill>
                <a:srgbClr val="111111"/>
              </a:solidFill>
              <a:effectLst/>
              <a:latin typeface="Open Sans" panose="020B0606030504020204" pitchFamily="34" charset="0"/>
            </a:endParaRPr>
          </a:p>
          <a:p>
            <a:pPr algn="l"/>
            <a:r>
              <a:rPr lang="cs-CZ" b="0" i="0" dirty="0">
                <a:solidFill>
                  <a:srgbClr val="111111"/>
                </a:solidFill>
                <a:effectLst/>
                <a:latin typeface="Open Sans" panose="020B0606030504020204" pitchFamily="34" charset="0"/>
              </a:rPr>
              <a:t> </a:t>
            </a:r>
          </a:p>
          <a:p>
            <a:pPr algn="l"/>
            <a:r>
              <a:rPr lang="cs-CZ" b="0" i="0" dirty="0">
                <a:solidFill>
                  <a:srgbClr val="111111"/>
                </a:solidFill>
                <a:effectLst/>
                <a:latin typeface="Arial" panose="020B0604020202020204" pitchFamily="34" charset="0"/>
              </a:rPr>
              <a:t>Ministerstva, krajské a ostatní úřady                                                                                 4.990 Kč/měsíc</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Magistrát, ÚMČ, </a:t>
            </a:r>
            <a:r>
              <a:rPr lang="cs-CZ" b="0" i="0" dirty="0" err="1">
                <a:solidFill>
                  <a:srgbClr val="111111"/>
                </a:solidFill>
                <a:effectLst/>
                <a:latin typeface="Arial" panose="020B0604020202020204" pitchFamily="34" charset="0"/>
              </a:rPr>
              <a:t>MěÚ</a:t>
            </a:r>
            <a:r>
              <a:rPr lang="cs-CZ" b="0" i="0" dirty="0">
                <a:solidFill>
                  <a:srgbClr val="111111"/>
                </a:solidFill>
                <a:effectLst/>
                <a:latin typeface="Arial" panose="020B0604020202020204" pitchFamily="34" charset="0"/>
              </a:rPr>
              <a:t> a obce III. typu, ORP                                                                      2.490 Kč/měsíc</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Obce II. typu nad 5000 obyvatel                                                                                        1.990 Kč/měsíc </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Obce II. typu do 5000 obyvatel                                                                                          1.490 Kč/měsíc </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Obce I. typu nad 1000 obyvatel                                                                                         1.290 Kč/měsíc</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Obce I. typu 501 - 1000 obyvatel                                                                                          990 Kč/měsíc</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Obce I. typu do 500 obyvatel                                                                                                490 Kč/měsíc</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Příspěvkové nebo ovládané organizace (a.s., s.r.o., ZŠ, MŠ a další)</a:t>
            </a:r>
          </a:p>
          <a:p>
            <a:pPr algn="l"/>
            <a:r>
              <a:rPr lang="cs-CZ" b="0" i="0" dirty="0">
                <a:solidFill>
                  <a:srgbClr val="111111"/>
                </a:solidFill>
                <a:effectLst/>
                <a:latin typeface="Arial" panose="020B0604020202020204" pitchFamily="34" charset="0"/>
              </a:rPr>
              <a:t>- do 500 zaměstnanců                                                                                                          490 Kč/měsíc  </a:t>
            </a:r>
          </a:p>
          <a:p>
            <a:pPr algn="l"/>
            <a:r>
              <a:rPr lang="cs-CZ" b="0" i="0" dirty="0">
                <a:solidFill>
                  <a:srgbClr val="111111"/>
                </a:solidFill>
                <a:effectLst/>
                <a:latin typeface="Arial" panose="020B0604020202020204" pitchFamily="34" charset="0"/>
              </a:rPr>
              <a:t>- nad 500 zaměstnanců                                   1 Kč/zaměstnance/měsíc</a:t>
            </a:r>
          </a:p>
        </p:txBody>
      </p:sp>
    </p:spTree>
    <p:extLst>
      <p:ext uri="{BB962C8B-B14F-4D97-AF65-F5344CB8AC3E}">
        <p14:creationId xmlns:p14="http://schemas.microsoft.com/office/powerpoint/2010/main" val="866877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44483E8-0E18-3F27-41A2-3836A5F820FF}"/>
              </a:ext>
            </a:extLst>
          </p:cNvPr>
          <p:cNvSpPr txBox="1"/>
          <p:nvPr/>
        </p:nvSpPr>
        <p:spPr>
          <a:xfrm>
            <a:off x="449802" y="986057"/>
            <a:ext cx="11292396" cy="3693319"/>
          </a:xfrm>
          <a:prstGeom prst="rect">
            <a:avLst/>
          </a:prstGeom>
          <a:noFill/>
        </p:spPr>
        <p:txBody>
          <a:bodyPr wrap="square">
            <a:spAutoFit/>
          </a:bodyPr>
          <a:lstStyle/>
          <a:p>
            <a:pPr algn="ctr"/>
            <a:r>
              <a:rPr lang="cs-CZ" b="1" i="0" dirty="0">
                <a:solidFill>
                  <a:srgbClr val="111111"/>
                </a:solidFill>
                <a:effectLst/>
                <a:latin typeface="Open Sans" panose="020B0606030504020204" pitchFamily="34" charset="0"/>
              </a:rPr>
              <a:t>Ceny jsou stanoveny za kompletní služby - implementace vnitřního oznamovacího systému včetně služeb příslušné osoby</a:t>
            </a:r>
            <a:endParaRPr lang="cs-CZ" b="0" i="0" dirty="0">
              <a:solidFill>
                <a:srgbClr val="111111"/>
              </a:solidFill>
              <a:effectLst/>
              <a:latin typeface="Open Sans" panose="020B0606030504020204" pitchFamily="34" charset="0"/>
            </a:endParaRPr>
          </a:p>
          <a:p>
            <a:pPr algn="l"/>
            <a:r>
              <a:rPr lang="cs-CZ" b="0" i="0" dirty="0">
                <a:solidFill>
                  <a:srgbClr val="111111"/>
                </a:solidFill>
                <a:effectLst/>
                <a:latin typeface="Open Sans" panose="020B0606030504020204" pitchFamily="34" charset="0"/>
              </a:rPr>
              <a:t> </a:t>
            </a:r>
          </a:p>
          <a:p>
            <a:pPr algn="l"/>
            <a:r>
              <a:rPr lang="cs-CZ" b="1" i="0" dirty="0">
                <a:solidFill>
                  <a:srgbClr val="111111"/>
                </a:solidFill>
                <a:effectLst/>
                <a:latin typeface="Arial" panose="020B0604020202020204" pitchFamily="34" charset="0"/>
              </a:rPr>
              <a:t>... a pokud již máte našeho pověřence na GDPR, pak máte FOSY za:</a:t>
            </a:r>
            <a:endParaRPr lang="cs-CZ" b="0" i="0" dirty="0">
              <a:solidFill>
                <a:srgbClr val="111111"/>
              </a:solidFill>
              <a:effectLst/>
              <a:latin typeface="Arial" panose="020B0604020202020204" pitchFamily="34" charset="0"/>
            </a:endParaRPr>
          </a:p>
          <a:p>
            <a:pPr algn="l"/>
            <a:r>
              <a:rPr lang="cs-CZ" b="0" i="0" dirty="0">
                <a:solidFill>
                  <a:srgbClr val="111111"/>
                </a:solidFill>
                <a:effectLst/>
                <a:latin typeface="Arial" panose="020B0604020202020204" pitchFamily="34" charset="0"/>
              </a:rPr>
              <a:t>Magistrát, ÚMČ, </a:t>
            </a:r>
            <a:r>
              <a:rPr lang="cs-CZ" b="0" i="0" dirty="0" err="1">
                <a:solidFill>
                  <a:srgbClr val="111111"/>
                </a:solidFill>
                <a:effectLst/>
                <a:latin typeface="Arial" panose="020B0604020202020204" pitchFamily="34" charset="0"/>
              </a:rPr>
              <a:t>MěÚ</a:t>
            </a:r>
            <a:r>
              <a:rPr lang="cs-CZ" b="0" i="0" dirty="0">
                <a:solidFill>
                  <a:srgbClr val="111111"/>
                </a:solidFill>
                <a:effectLst/>
                <a:latin typeface="Arial" panose="020B0604020202020204" pitchFamily="34" charset="0"/>
              </a:rPr>
              <a:t> a obce III. typu, ORP                                                                        1.990 Kč/měsíc</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Obce II. typu nad 5000 obyvatel                                                                                          1.490 Kč/měsíc </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Obce II. typu do 5000 obyvatel                                                                                            1.290 Kč/měsíc </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Obce I. typu nad 1000 obyvatel                                                                                              990 Kč/měsíc</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Obce I. typu 501 - 1000 obyvatel                                                                                            690 Kč/měsíc</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Obce I. typu do 500 obyvatel                                                                                                  390 Kč/měsíc</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Příspěvkové nebo ovládané organizace (a.s., s.r.o., ZŠ, MŠ a další)                                    </a:t>
            </a:r>
          </a:p>
          <a:p>
            <a:pPr algn="l"/>
            <a:r>
              <a:rPr lang="cs-CZ" b="0" i="0" dirty="0">
                <a:solidFill>
                  <a:srgbClr val="111111"/>
                </a:solidFill>
                <a:effectLst/>
                <a:latin typeface="Arial" panose="020B0604020202020204" pitchFamily="34" charset="0"/>
              </a:rPr>
              <a:t>- do 500 zaměstnanců                                                                                                            390 Kč/měsíc  </a:t>
            </a:r>
          </a:p>
          <a:p>
            <a:pPr algn="l"/>
            <a:r>
              <a:rPr lang="cs-CZ" b="0" i="0" dirty="0">
                <a:solidFill>
                  <a:srgbClr val="111111"/>
                </a:solidFill>
                <a:effectLst/>
                <a:latin typeface="Arial" panose="020B0604020202020204" pitchFamily="34" charset="0"/>
              </a:rPr>
              <a:t>- nad 500 zaměstnanců                                   0,80 Kč/zaměstnance/měsíc</a:t>
            </a:r>
          </a:p>
        </p:txBody>
      </p:sp>
    </p:spTree>
    <p:extLst>
      <p:ext uri="{BB962C8B-B14F-4D97-AF65-F5344CB8AC3E}">
        <p14:creationId xmlns:p14="http://schemas.microsoft.com/office/powerpoint/2010/main" val="2775670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0EF2415-16C2-D6DD-43B2-70DC4DCA5836}"/>
              </a:ext>
            </a:extLst>
          </p:cNvPr>
          <p:cNvSpPr txBox="1"/>
          <p:nvPr/>
        </p:nvSpPr>
        <p:spPr>
          <a:xfrm>
            <a:off x="294443" y="1204456"/>
            <a:ext cx="11603114" cy="4247317"/>
          </a:xfrm>
          <a:prstGeom prst="rect">
            <a:avLst/>
          </a:prstGeom>
          <a:noFill/>
        </p:spPr>
        <p:txBody>
          <a:bodyPr wrap="square">
            <a:spAutoFit/>
          </a:bodyPr>
          <a:lstStyle/>
          <a:p>
            <a:pPr algn="l"/>
            <a:r>
              <a:rPr lang="cs-CZ" b="1" i="0" dirty="0">
                <a:solidFill>
                  <a:srgbClr val="111111"/>
                </a:solidFill>
                <a:effectLst/>
                <a:latin typeface="Arial" panose="020B0604020202020204" pitchFamily="34" charset="0"/>
              </a:rPr>
              <a:t>...a pokud se rozhodnete pro sdílení podle nového Zákona o ochraně oznamovatelů:</a:t>
            </a:r>
            <a:endParaRPr lang="cs-CZ" b="0" i="0" dirty="0">
              <a:solidFill>
                <a:srgbClr val="111111"/>
              </a:solidFill>
              <a:effectLst/>
              <a:latin typeface="Arial" panose="020B0604020202020204" pitchFamily="34" charset="0"/>
            </a:endParaRPr>
          </a:p>
          <a:p>
            <a:pPr algn="l"/>
            <a:r>
              <a:rPr lang="cs-CZ" b="0" i="0" dirty="0">
                <a:solidFill>
                  <a:srgbClr val="111111"/>
                </a:solidFill>
                <a:effectLst/>
                <a:latin typeface="Arial" panose="020B0604020202020204" pitchFamily="34" charset="0"/>
              </a:rPr>
              <a:t>Magistrát, ÚMČ, </a:t>
            </a:r>
            <a:r>
              <a:rPr lang="cs-CZ" b="0" i="0" dirty="0" err="1">
                <a:solidFill>
                  <a:srgbClr val="111111"/>
                </a:solidFill>
                <a:effectLst/>
                <a:latin typeface="Arial" panose="020B0604020202020204" pitchFamily="34" charset="0"/>
              </a:rPr>
              <a:t>MěÚ</a:t>
            </a:r>
            <a:r>
              <a:rPr lang="cs-CZ" b="0" i="0" dirty="0">
                <a:solidFill>
                  <a:srgbClr val="111111"/>
                </a:solidFill>
                <a:effectLst/>
                <a:latin typeface="Arial" panose="020B0604020202020204" pitchFamily="34" charset="0"/>
              </a:rPr>
              <a:t> a obce III. typu, ORP, DSO, mikroregiony jako hlavní poskytovatel   990 Kč/měsíc</a:t>
            </a:r>
          </a:p>
          <a:p>
            <a:pPr algn="l"/>
            <a:r>
              <a:rPr lang="cs-CZ" b="0" i="0" dirty="0">
                <a:solidFill>
                  <a:srgbClr val="111111"/>
                </a:solidFill>
                <a:effectLst/>
                <a:latin typeface="Arial" panose="020B0604020202020204" pitchFamily="34" charset="0"/>
              </a:rPr>
              <a:t>sdílení</a:t>
            </a:r>
          </a:p>
          <a:p>
            <a:pPr algn="l"/>
            <a:r>
              <a:rPr lang="cs-CZ" b="1" i="0" dirty="0">
                <a:solidFill>
                  <a:srgbClr val="111111"/>
                </a:solidFill>
                <a:effectLst/>
                <a:latin typeface="Arial" panose="020B0604020202020204" pitchFamily="34" charset="0"/>
              </a:rPr>
              <a:t>Obce ve sdíleném systému</a:t>
            </a:r>
            <a:r>
              <a:rPr lang="cs-CZ" b="0" i="0" dirty="0">
                <a:solidFill>
                  <a:srgbClr val="111111"/>
                </a:solidFill>
                <a:effectLst/>
                <a:latin typeface="Arial" panose="020B0604020202020204" pitchFamily="34" charset="0"/>
              </a:rPr>
              <a:t>*:</a:t>
            </a:r>
          </a:p>
          <a:p>
            <a:pPr algn="l"/>
            <a:r>
              <a:rPr lang="cs-CZ" b="0" i="0" dirty="0">
                <a:solidFill>
                  <a:srgbClr val="111111"/>
                </a:solidFill>
                <a:effectLst/>
                <a:latin typeface="Arial" panose="020B0604020202020204" pitchFamily="34" charset="0"/>
              </a:rPr>
              <a:t>II. typu nad 5000 obyvatel                                                                                                     490 Kč/měsíc </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II. typu do 5000 obyvatel                                                                                                       390 Kč/měsíc </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I. typu nad 1000 obyvatel                                                                                                      290 Kč/měsíc</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I. typu 501 - 1000 obyvatel                                                                                                    190 Kč/měsíc</a:t>
            </a:r>
          </a:p>
          <a:p>
            <a:pPr algn="l"/>
            <a:r>
              <a:rPr lang="cs-CZ" b="0" i="0" dirty="0">
                <a:solidFill>
                  <a:srgbClr val="111111"/>
                </a:solidFill>
                <a:effectLst/>
                <a:latin typeface="Arial" panose="020B0604020202020204" pitchFamily="34" charset="0"/>
              </a:rPr>
              <a:t>I. typu do 500 obyvatel                                                                                                             90 Kč/měsíc</a:t>
            </a:r>
            <a:br>
              <a:rPr lang="cs-CZ" b="0" i="0" dirty="0">
                <a:solidFill>
                  <a:srgbClr val="111111"/>
                </a:solidFill>
                <a:effectLst/>
                <a:latin typeface="Arial" panose="020B0604020202020204" pitchFamily="34" charset="0"/>
              </a:rPr>
            </a:br>
            <a:r>
              <a:rPr lang="cs-CZ" b="0" i="0" dirty="0">
                <a:solidFill>
                  <a:srgbClr val="111111"/>
                </a:solidFill>
                <a:effectLst/>
                <a:latin typeface="Arial" panose="020B0604020202020204" pitchFamily="34" charset="0"/>
              </a:rPr>
              <a:t>Příspěvkové nebo ovládané organizace (a.s., s.r.o., ZŠ, MŠ a další)                                    </a:t>
            </a:r>
          </a:p>
          <a:p>
            <a:pPr algn="l"/>
            <a:r>
              <a:rPr lang="cs-CZ" b="0" i="0" dirty="0">
                <a:solidFill>
                  <a:srgbClr val="111111"/>
                </a:solidFill>
                <a:effectLst/>
                <a:latin typeface="Arial" panose="020B0604020202020204" pitchFamily="34" charset="0"/>
              </a:rPr>
              <a:t>- do 500 zaměstnanců                                                                                                            190 Kč/měsíc  </a:t>
            </a:r>
          </a:p>
          <a:p>
            <a:pPr algn="l"/>
            <a:r>
              <a:rPr lang="cs-CZ" b="0" i="0" dirty="0">
                <a:solidFill>
                  <a:srgbClr val="111111"/>
                </a:solidFill>
                <a:effectLst/>
                <a:latin typeface="Arial" panose="020B0604020202020204" pitchFamily="34" charset="0"/>
              </a:rPr>
              <a:t>- nad 500 zaměstnanců                                   0,40 Kč/zaměstnance/měsíc</a:t>
            </a:r>
          </a:p>
          <a:p>
            <a:pPr algn="l"/>
            <a:r>
              <a:rPr lang="cs-CZ" b="0" i="0" dirty="0">
                <a:solidFill>
                  <a:srgbClr val="111111"/>
                </a:solidFill>
                <a:effectLst/>
                <a:latin typeface="Arial" panose="020B0604020202020204" pitchFamily="34" charset="0"/>
              </a:rPr>
              <a:t> </a:t>
            </a:r>
          </a:p>
          <a:p>
            <a:pPr algn="l"/>
            <a:r>
              <a:rPr lang="cs-CZ" b="0" i="0" dirty="0">
                <a:solidFill>
                  <a:srgbClr val="111111"/>
                </a:solidFill>
                <a:effectLst/>
                <a:latin typeface="Arial" panose="020B0604020202020204" pitchFamily="34" charset="0"/>
              </a:rPr>
              <a:t>Ceny bez DPH</a:t>
            </a:r>
          </a:p>
          <a:p>
            <a:pPr algn="l"/>
            <a:r>
              <a:rPr lang="cs-CZ" b="0" i="0" dirty="0">
                <a:solidFill>
                  <a:srgbClr val="111111"/>
                </a:solidFill>
                <a:effectLst/>
                <a:latin typeface="Arial" panose="020B0604020202020204" pitchFamily="34" charset="0"/>
              </a:rPr>
              <a:t>*minimálně 50% z celkového počtu</a:t>
            </a:r>
          </a:p>
        </p:txBody>
      </p:sp>
    </p:spTree>
    <p:extLst>
      <p:ext uri="{BB962C8B-B14F-4D97-AF65-F5344CB8AC3E}">
        <p14:creationId xmlns:p14="http://schemas.microsoft.com/office/powerpoint/2010/main" val="1362206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41"/>
          <p:cNvSpPr txBox="1"/>
          <p:nvPr/>
        </p:nvSpPr>
        <p:spPr>
          <a:xfrm>
            <a:off x="551341" y="2290289"/>
            <a:ext cx="4762499" cy="26404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endParaRPr lang="cs-CZ" sz="3200" b="1" dirty="0">
              <a:solidFill>
                <a:srgbClr val="FF0000"/>
              </a:solidFill>
              <a:latin typeface="Arial"/>
              <a:ea typeface="Arial"/>
              <a:cs typeface="Arial"/>
              <a:sym typeface="Arial"/>
            </a:endParaRPr>
          </a:p>
          <a:p>
            <a:pPr marL="0" marR="0" lvl="0" indent="0" algn="ctr" rtl="0">
              <a:spcBef>
                <a:spcPts val="0"/>
              </a:spcBef>
              <a:spcAft>
                <a:spcPts val="0"/>
              </a:spcAft>
              <a:buClr>
                <a:srgbClr val="FF0000"/>
              </a:buClr>
              <a:buSzPts val="3200"/>
              <a:buFont typeface="Arial"/>
              <a:buNone/>
            </a:pPr>
            <a:r>
              <a:rPr lang="cs-CZ" sz="2000" b="1" dirty="0">
                <a:solidFill>
                  <a:srgbClr val="FF0000"/>
                </a:solidFill>
                <a:latin typeface="Arial"/>
                <a:ea typeface="Arial"/>
                <a:cs typeface="Arial"/>
                <a:sym typeface="Arial"/>
              </a:rPr>
              <a:t>Děkuji za pozornost</a:t>
            </a:r>
            <a:endParaRPr lang="cs-CZ" sz="2000"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3200"/>
              <a:buFont typeface="Arial"/>
              <a:buNone/>
            </a:pPr>
            <a:endParaRPr lang="cs-CZ" sz="2000"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3200"/>
              <a:buFont typeface="Arial"/>
              <a:buNone/>
            </a:pPr>
            <a:endParaRPr lang="cs-CZ" sz="2000"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3200"/>
              <a:buFont typeface="Arial"/>
              <a:buNone/>
            </a:pPr>
            <a:endParaRPr lang="cs-CZ" sz="2000"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3200"/>
              <a:buFont typeface="Arial"/>
              <a:buNone/>
            </a:pPr>
            <a:r>
              <a:rPr lang="cs-CZ" sz="2000" dirty="0">
                <a:solidFill>
                  <a:schemeClr val="dk1"/>
                </a:solidFill>
                <a:latin typeface="Arial"/>
                <a:ea typeface="Arial"/>
                <a:cs typeface="Arial"/>
                <a:sym typeface="Arial"/>
              </a:rPr>
              <a:t>Příslušná osoba FOSY, zodpovědná osoba za smluvní stranu:</a:t>
            </a:r>
          </a:p>
          <a:p>
            <a:pPr marL="0" marR="0" lvl="0" indent="0" algn="ctr" rtl="0">
              <a:spcBef>
                <a:spcPts val="0"/>
              </a:spcBef>
              <a:spcAft>
                <a:spcPts val="0"/>
              </a:spcAft>
              <a:buClr>
                <a:schemeClr val="dk1"/>
              </a:buClr>
              <a:buSzPts val="3200"/>
              <a:buFont typeface="Arial"/>
              <a:buNone/>
            </a:pPr>
            <a:endParaRPr lang="cs-CZ" sz="2000"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3200"/>
              <a:buFont typeface="Arial"/>
              <a:buNone/>
            </a:pPr>
            <a:r>
              <a:rPr lang="cs-CZ" sz="2000" dirty="0">
                <a:solidFill>
                  <a:schemeClr val="dk1"/>
                </a:solidFill>
                <a:latin typeface="Arial"/>
                <a:ea typeface="Arial"/>
                <a:cs typeface="Arial"/>
                <a:sym typeface="Arial"/>
              </a:rPr>
              <a:t>Mgr. Vlastimil Veselý, MPA, LL.M.</a:t>
            </a:r>
            <a:endParaRPr lang="cs-CZ" sz="2000" dirty="0"/>
          </a:p>
          <a:p>
            <a:pPr marL="0" marR="0" lvl="0" indent="0" algn="ctr" rtl="0">
              <a:spcBef>
                <a:spcPts val="0"/>
              </a:spcBef>
              <a:spcAft>
                <a:spcPts val="0"/>
              </a:spcAft>
              <a:buClr>
                <a:schemeClr val="dk1"/>
              </a:buClr>
              <a:buSzPts val="3200"/>
              <a:buFont typeface="Arial"/>
              <a:buNone/>
            </a:pPr>
            <a:r>
              <a:rPr lang="cs-CZ" sz="2000" dirty="0">
                <a:solidFill>
                  <a:schemeClr val="dk1"/>
                </a:solidFill>
                <a:latin typeface="Arial"/>
                <a:ea typeface="Arial"/>
                <a:cs typeface="Arial"/>
                <a:sym typeface="Arial"/>
                <a:hlinkClick r:id="rId3"/>
              </a:rPr>
              <a:t>vesely@catania.cz</a:t>
            </a:r>
            <a:endParaRPr lang="cs-CZ" sz="2000"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3200"/>
              <a:buFont typeface="Arial"/>
              <a:buNone/>
            </a:pPr>
            <a:endParaRPr lang="cs-CZ" sz="2000" dirty="0">
              <a:solidFill>
                <a:schemeClr val="dk1"/>
              </a:solidFill>
              <a:latin typeface="Arial"/>
              <a:cs typeface="Arial"/>
              <a:sym typeface="Arial"/>
            </a:endParaRPr>
          </a:p>
          <a:p>
            <a:pPr marL="0" marR="0" lvl="0" indent="0" algn="ctr" rtl="0">
              <a:spcBef>
                <a:spcPts val="0"/>
              </a:spcBef>
              <a:spcAft>
                <a:spcPts val="0"/>
              </a:spcAft>
              <a:buClr>
                <a:schemeClr val="dk1"/>
              </a:buClr>
              <a:buSzPts val="3200"/>
              <a:buFont typeface="Arial"/>
              <a:buNone/>
            </a:pPr>
            <a:r>
              <a:rPr lang="cs-CZ" sz="2000" b="1" dirty="0">
                <a:solidFill>
                  <a:schemeClr val="dk1"/>
                </a:solidFill>
                <a:latin typeface="Arial"/>
                <a:cs typeface="Arial"/>
                <a:sym typeface="Arial"/>
              </a:rPr>
              <a:t>605 754 793</a:t>
            </a:r>
            <a:endParaRPr sz="2000" b="1" dirty="0"/>
          </a:p>
        </p:txBody>
      </p:sp>
      <p:pic>
        <p:nvPicPr>
          <p:cNvPr id="840" name="Google Shape;840;p141"/>
          <p:cNvPicPr preferRelativeResize="0"/>
          <p:nvPr/>
        </p:nvPicPr>
        <p:blipFill rotWithShape="1">
          <a:blip r:embed="rId4">
            <a:alphaModFix/>
          </a:blip>
          <a:srcRect/>
          <a:stretch/>
        </p:blipFill>
        <p:spPr>
          <a:xfrm>
            <a:off x="4266736" y="651208"/>
            <a:ext cx="2991778" cy="2055563"/>
          </a:xfrm>
          <a:prstGeom prst="rect">
            <a:avLst/>
          </a:prstGeom>
          <a:noFill/>
          <a:ln>
            <a:noFill/>
          </a:ln>
        </p:spPr>
      </p:pic>
      <p:sp>
        <p:nvSpPr>
          <p:cNvPr id="18" name="Google Shape;839;p141">
            <a:extLst>
              <a:ext uri="{FF2B5EF4-FFF2-40B4-BE49-F238E27FC236}">
                <a16:creationId xmlns:a16="http://schemas.microsoft.com/office/drawing/2014/main" id="{D1168F7F-80A0-4622-AC2C-C2A2268A08F9}"/>
              </a:ext>
            </a:extLst>
          </p:cNvPr>
          <p:cNvSpPr txBox="1"/>
          <p:nvPr/>
        </p:nvSpPr>
        <p:spPr>
          <a:xfrm>
            <a:off x="6096000" y="3499104"/>
            <a:ext cx="4762499" cy="26404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endParaRPr sz="3200" b="1" dirty="0">
              <a:solidFill>
                <a:srgbClr val="FF0000"/>
              </a:solidFill>
              <a:latin typeface="Arial"/>
              <a:ea typeface="Arial"/>
              <a:cs typeface="Arial"/>
              <a:sym typeface="Arial"/>
            </a:endParaRPr>
          </a:p>
          <a:p>
            <a:pPr marL="0" marR="0" lvl="0" indent="0" algn="ctr" rtl="0">
              <a:spcBef>
                <a:spcPts val="0"/>
              </a:spcBef>
              <a:spcAft>
                <a:spcPts val="0"/>
              </a:spcAft>
              <a:buClr>
                <a:schemeClr val="dk1"/>
              </a:buClr>
              <a:buSzPts val="3200"/>
              <a:buFont typeface="Arial"/>
              <a:buNone/>
            </a:pPr>
            <a:r>
              <a:rPr lang="cs-CZ" sz="2000" dirty="0">
                <a:solidFill>
                  <a:schemeClr val="dk1"/>
                </a:solidFill>
                <a:latin typeface="Arial"/>
                <a:ea typeface="Arial"/>
                <a:cs typeface="Arial"/>
                <a:sym typeface="Arial"/>
              </a:rPr>
              <a:t>Náhradní příslušná osoba FOSY, pověřenec pro ochranu osobních údajů:</a:t>
            </a:r>
          </a:p>
          <a:p>
            <a:pPr marL="0" marR="0" lvl="0" indent="0" algn="ctr" rtl="0">
              <a:spcBef>
                <a:spcPts val="0"/>
              </a:spcBef>
              <a:spcAft>
                <a:spcPts val="0"/>
              </a:spcAft>
              <a:buClr>
                <a:schemeClr val="dk1"/>
              </a:buClr>
              <a:buSzPts val="3200"/>
              <a:buFont typeface="Arial"/>
              <a:buNone/>
            </a:pPr>
            <a:endParaRPr sz="2000"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3200"/>
              <a:buFont typeface="Arial"/>
              <a:buNone/>
            </a:pPr>
            <a:r>
              <a:rPr lang="cs-CZ" sz="2000" dirty="0">
                <a:solidFill>
                  <a:schemeClr val="dk1"/>
                </a:solidFill>
                <a:latin typeface="Arial"/>
                <a:ea typeface="Arial"/>
                <a:cs typeface="Arial"/>
                <a:sym typeface="Arial"/>
              </a:rPr>
              <a:t>JUDr. Jan Šťastný, MPA</a:t>
            </a:r>
            <a:endParaRPr sz="2000" dirty="0"/>
          </a:p>
          <a:p>
            <a:pPr marL="0" marR="0" lvl="0" indent="0" algn="ctr" rtl="0">
              <a:spcBef>
                <a:spcPts val="0"/>
              </a:spcBef>
              <a:spcAft>
                <a:spcPts val="0"/>
              </a:spcAft>
              <a:buClr>
                <a:schemeClr val="dk1"/>
              </a:buClr>
              <a:buSzPts val="3200"/>
              <a:buFont typeface="Arial"/>
              <a:buNone/>
            </a:pPr>
            <a:r>
              <a:rPr lang="cs-CZ" sz="2000" dirty="0">
                <a:solidFill>
                  <a:schemeClr val="dk1"/>
                </a:solidFill>
                <a:latin typeface="Arial"/>
                <a:ea typeface="Arial"/>
                <a:cs typeface="Arial"/>
                <a:sym typeface="Arial"/>
                <a:hlinkClick r:id="rId5"/>
              </a:rPr>
              <a:t>stastny@catania.cz</a:t>
            </a:r>
            <a:endParaRPr lang="cs-CZ" sz="2000"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3200"/>
              <a:buFont typeface="Arial"/>
              <a:buNone/>
            </a:pPr>
            <a:endParaRPr lang="cs-CZ" sz="2000" dirty="0">
              <a:solidFill>
                <a:schemeClr val="dk1"/>
              </a:solidFill>
              <a:latin typeface="Arial"/>
              <a:cs typeface="Arial"/>
              <a:sym typeface="Arial"/>
            </a:endParaRPr>
          </a:p>
          <a:p>
            <a:pPr marL="0" marR="0" lvl="0" indent="0" algn="ctr" rtl="0">
              <a:spcBef>
                <a:spcPts val="0"/>
              </a:spcBef>
              <a:spcAft>
                <a:spcPts val="0"/>
              </a:spcAft>
              <a:buClr>
                <a:schemeClr val="dk1"/>
              </a:buClr>
              <a:buSzPts val="3200"/>
              <a:buFont typeface="Arial"/>
              <a:buNone/>
            </a:pPr>
            <a:r>
              <a:rPr lang="cs-CZ" sz="2000" b="1" i="0" dirty="0">
                <a:effectLst/>
                <a:latin typeface="Open Sans" panose="020B0606030504020204" pitchFamily="34" charset="0"/>
              </a:rPr>
              <a:t>777 418 512</a:t>
            </a:r>
            <a:endParaRPr sz="2000" b="1"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0" y="1323439"/>
            <a:ext cx="12192000" cy="4523161"/>
          </a:xfrm>
          <a:prstGeom prst="rect">
            <a:avLst/>
          </a:prstGeom>
          <a:noFill/>
        </p:spPr>
        <p:txBody>
          <a:bodyPr wrap="square">
            <a:spAutoFit/>
          </a:bodyPr>
          <a:lstStyle/>
          <a:p>
            <a:pPr algn="just">
              <a:lnSpc>
                <a:spcPct val="107000"/>
              </a:lnSpc>
              <a:spcBef>
                <a:spcPts val="600"/>
              </a:spcBef>
              <a:spcAft>
                <a:spcPts val="6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Písm. b):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Druhou kategorií povinných subjektů </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 zřízení vnitřního oznamovacího systému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jsou zaměstnavatelé</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kteří v uplynulém kalendářním čtvrtletí </a:t>
            </a:r>
            <a:r>
              <a:rPr lang="cs-CZ"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zaměstnávali v průměru nejméně 50 zaměstnanců </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nejsou povinnými osobami podle zákona o některých opatřeních proti legalizaci výnosů z trestné činnosti a financování terorismu, kterým tuto povinnost ukládá přímo zmíněný právní předpis. Uvedené ustanovení je taktéž v souladu s článkem 8 odst. 3 Směrnice. </a:t>
            </a:r>
            <a:r>
              <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Za zaměstnance se kromě zaměstnanců v pracovním poměru považují jak osoby vykonávající práci na základě dohod o práci konané mimo pracovní poměr, tak i osoby s částečným úvazkem a zaměstnanci agentury práce. Hranice počtu nejméně 50 zaměstnanců je návrhem zákona určená tak, aby ji zaměstnavatelé s hraničním počtem zaměstnanců nemohli jednoduše obcházet. To je zajištěno zejména dostatečně dlouhou rozhodnou dobou pro jeho zjišťování. U agenturních zaměstnanců bude docházet k jejich „dvojímu započítání“ tak, že tito zaměstnanci se budou mezi zaměstnance počítat jak u agentury práce, tak současně u subjektu, ke kterému budou dočasně přiděleni. Tento postup předkladatel zvolil s ohledem na úzkou vazbu zaměstnance agentury práce k oběma subjektům (zaměstnavatel i agentura práce). S ohledem na své specifické postavení je možné, že zaměstnanec agentury práce odhalí protiprávní jednání jak u agentury, tak u zaměstnavatele, ke kterému bude dočasně přidělen. Je proto žádoucí, aby oba tyto subjekty disponovaly vnitřním oznamovacím systémem (za předpokladu splnění kritéria 50 zaměstnanců). V neposlední řadě tento postup zamezí snahám o obcházení zákona nadměrným využíváním agenturních zaměstnanců za účelem vyhnutí se naplnění hranice 50 zaměstnanců.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332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0" y="1323439"/>
            <a:ext cx="12192000" cy="4382354"/>
          </a:xfrm>
          <a:prstGeom prst="rect">
            <a:avLst/>
          </a:prstGeom>
          <a:noFill/>
        </p:spPr>
        <p:txBody>
          <a:bodyPr wrap="square">
            <a:spAutoFit/>
          </a:bodyPr>
          <a:lstStyle/>
          <a:p>
            <a:pPr algn="just">
              <a:lnSpc>
                <a:spcPct val="107000"/>
              </a:lnSpc>
              <a:spcBef>
                <a:spcPts val="600"/>
              </a:spcBef>
              <a:spcAft>
                <a:spcPts val="6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Písm. c): Třetí kategorii tvoří orgány veřejné moci vykonávající působnost v oblasti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správy daně z příjmů právnických osob nebo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správy odvodu za porušení rozpočtové kázně, a to bez ohledu na to, kolik osob zaměstnávají</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Tato kategorie povinných subjektů představuje transpozici článku 2 odst. 1 písm. c) Směrnice***.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cs-CZ" i="1" dirty="0">
              <a:latin typeface="Calibri" panose="020F0502020204030204" pitchFamily="34" charset="0"/>
              <a:cs typeface="Times New Roman" panose="02020603050405020304" pitchFamily="18" charset="0"/>
            </a:endParaRPr>
          </a:p>
          <a:p>
            <a:pPr algn="just"/>
            <a:r>
              <a:rPr lang="cs-CZ" i="1" dirty="0">
                <a:latin typeface="Calibri" panose="020F0502020204030204" pitchFamily="34" charset="0"/>
                <a:cs typeface="Times New Roman" panose="02020603050405020304" pitchFamily="18" charset="0"/>
              </a:rPr>
              <a:t>*„Členské státy mohou od povinnosti uvedené v odstavci 1 osvobodit obce s méně než 10 000 obyvateli, nebo s méně než 50 zaměstnanci, nebo jiné subjekty uvedené v prvním pododstavci tohoto odstavce s méně než 50 zaměstnanci.“</a:t>
            </a:r>
          </a:p>
          <a:p>
            <a:pPr algn="just"/>
            <a:endParaRPr lang="cs-CZ" i="1" dirty="0">
              <a:latin typeface="Calibri" panose="020F0502020204030204" pitchFamily="34" charset="0"/>
              <a:cs typeface="Times New Roman" panose="02020603050405020304" pitchFamily="18" charset="0"/>
            </a:endParaRPr>
          </a:p>
          <a:p>
            <a:pPr algn="just"/>
            <a:r>
              <a:rPr lang="cs-CZ" i="1" dirty="0">
                <a:latin typeface="Calibri" panose="020F0502020204030204" pitchFamily="34" charset="0"/>
                <a:cs typeface="Times New Roman" panose="02020603050405020304" pitchFamily="18" charset="0"/>
              </a:rPr>
              <a:t>**„Členské státy mohou zavést nebo zachovat ustanovení, která jsou pro práva oznamujících osob příznivější než ustanovení obsažená v této směrnici, aniž je dotčen článek 22 a čl. 23 odst. 2.“</a:t>
            </a:r>
          </a:p>
          <a:p>
            <a:pPr algn="just"/>
            <a:endParaRPr lang="cs-CZ" i="1" dirty="0">
              <a:latin typeface="Calibri" panose="020F0502020204030204" pitchFamily="34" charset="0"/>
              <a:cs typeface="Times New Roman" panose="02020603050405020304" pitchFamily="18" charset="0"/>
            </a:endParaRPr>
          </a:p>
          <a:p>
            <a:pPr algn="just"/>
            <a:r>
              <a:rPr lang="cs-CZ" i="1" dirty="0">
                <a:latin typeface="Calibri" panose="020F0502020204030204" pitchFamily="34" charset="0"/>
                <a:cs typeface="Times New Roman" panose="02020603050405020304" pitchFamily="18" charset="0"/>
              </a:rPr>
              <a:t>***„(…) porušení týkající se vnitřního trhu podle čl. 26 odst. 2 Smlouvy o fungování EU, včetně porušení unijních pravidel hospodářské soutěže a státní podpory, jakož i porušení týkající se vnitřního trhu v souvislosti s jednáními, která porušují pravidla týkající se daně z příjmů právnických osob, nebo s mechanismy, jejichž účelem je získání daňové výhody, která maří předmět nebo účel příslušného práva v oblasti daně z příjmů právnických osob.“</a:t>
            </a:r>
          </a:p>
          <a:p>
            <a:pPr algn="just"/>
            <a:endParaRPr lang="cs-CZ"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562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441902" y="1323439"/>
            <a:ext cx="11006356" cy="5078313"/>
          </a:xfrm>
          <a:prstGeom prst="rect">
            <a:avLst/>
          </a:prstGeom>
          <a:noFill/>
        </p:spPr>
        <p:txBody>
          <a:bodyPr wrap="square">
            <a:spAutoFit/>
          </a:bodyPr>
          <a:lstStyle/>
          <a:p>
            <a:r>
              <a:rPr lang="cs-CZ" b="1" dirty="0">
                <a:solidFill>
                  <a:srgbClr val="FF0000"/>
                </a:solidFill>
              </a:rPr>
              <a:t>§ 8 Zavedení vnitřního oznamovacího systému -  lépe napsané?</a:t>
            </a:r>
          </a:p>
          <a:p>
            <a:endParaRPr lang="cs-CZ" b="1" dirty="0"/>
          </a:p>
          <a:p>
            <a:pPr marL="342900" indent="-342900">
              <a:buAutoNum type="arabicParenBoth"/>
            </a:pPr>
            <a:r>
              <a:rPr lang="cs-CZ" b="1" dirty="0"/>
              <a:t>Vnitřní oznamovací systém zavede povinný subjekt, kterým se pro účely tohoto zákona rozumí </a:t>
            </a:r>
          </a:p>
          <a:p>
            <a:r>
              <a:rPr lang="cs-CZ" b="1" u="sng" dirty="0"/>
              <a:t>a)    veřejný zadavatel </a:t>
            </a:r>
            <a:r>
              <a:rPr lang="cs-CZ" dirty="0"/>
              <a:t>podle zákona upravujícího zadávání veřejných zakázek </a:t>
            </a:r>
            <a:r>
              <a:rPr lang="cs-CZ" b="1" dirty="0"/>
              <a:t>nebo</a:t>
            </a:r>
          </a:p>
          <a:p>
            <a:r>
              <a:rPr lang="cs-CZ" b="1" u="sng" dirty="0"/>
              <a:t>b) zaměstnavatel</a:t>
            </a:r>
            <a:r>
              <a:rPr lang="cs-CZ" dirty="0"/>
              <a:t> zaměstnávající k 1. lednu příslušného kalendářního roku nejméně 50 zaměstnanců, není-li povinnou osobou podle zákona o některých opatřeních proti legalizaci výnosů z trestné činnosti a financování terorismu </a:t>
            </a:r>
            <a:r>
              <a:rPr lang="cs-CZ" b="1" dirty="0"/>
              <a:t>nebo</a:t>
            </a:r>
          </a:p>
          <a:p>
            <a:r>
              <a:rPr lang="cs-CZ" b="1" u="sng" dirty="0"/>
              <a:t>c) orgán veřejné moci </a:t>
            </a:r>
            <a:r>
              <a:rPr lang="cs-CZ" dirty="0"/>
              <a:t>vykonávající působnost v oblasti správy daně z příjmů právnických osob nebo správy odvodu za porušení rozpočtové kázně….</a:t>
            </a:r>
          </a:p>
          <a:p>
            <a:endParaRPr lang="cs-CZ" dirty="0"/>
          </a:p>
          <a:p>
            <a:r>
              <a:rPr lang="cs-CZ" b="1" dirty="0"/>
              <a:t>(2) Vnitřní oznamovací systém nemusí zavést subjekt, kterým je</a:t>
            </a:r>
          </a:p>
          <a:p>
            <a:r>
              <a:rPr lang="cs-CZ" dirty="0"/>
              <a:t>1.	obce s méně než 10 000 obyvateli, nebo</a:t>
            </a:r>
          </a:p>
          <a:p>
            <a:r>
              <a:rPr lang="cs-CZ" dirty="0"/>
              <a:t>2.	právnické osoby zaměstnávající k 1. lednu příslušného kalendářního roku v průměru méně než 50 zaměstnanců, založené nebo zřízené za účelem uspokojování potřeb veřejného zájmu a nemající průmyslovou nebo obchodní povahu, pokud kraj nebo obec ji převážně financují, uplatňují v ní rozhodující vliv, jmenují nebo odvolávají většinu osob, které jsou členy jejího statutárního nebo kontrolního orgánu, anebo v ní mají přímo nebo nepřímo podíl větší než 25 %,</a:t>
            </a:r>
          </a:p>
          <a:p>
            <a:pPr marL="342900" indent="-342900">
              <a:buAutoNum type="alphaLcParenR" startAt="3"/>
            </a:pPr>
            <a:endParaRPr lang="cs-CZ" dirty="0"/>
          </a:p>
        </p:txBody>
      </p:sp>
    </p:spTree>
    <p:extLst>
      <p:ext uri="{BB962C8B-B14F-4D97-AF65-F5344CB8AC3E}">
        <p14:creationId xmlns:p14="http://schemas.microsoft.com/office/powerpoint/2010/main" val="82170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7E372E9-66A2-022E-8F20-BB06E44D9530}"/>
              </a:ext>
            </a:extLst>
          </p:cNvPr>
          <p:cNvSpPr txBox="1"/>
          <p:nvPr/>
        </p:nvSpPr>
        <p:spPr>
          <a:xfrm>
            <a:off x="0" y="87582"/>
            <a:ext cx="12192000" cy="6186309"/>
          </a:xfrm>
          <a:prstGeom prst="rect">
            <a:avLst/>
          </a:prstGeom>
          <a:noFill/>
        </p:spPr>
        <p:txBody>
          <a:bodyPr wrap="square">
            <a:spAutoFit/>
          </a:bodyPr>
          <a:lstStyle/>
          <a:p>
            <a:pPr algn="l"/>
            <a:r>
              <a:rPr lang="cs-CZ" b="1" i="0" dirty="0">
                <a:solidFill>
                  <a:srgbClr val="111111"/>
                </a:solidFill>
                <a:effectLst/>
                <a:latin typeface="Open Sans" panose="020B0606030504020204" pitchFamily="34" charset="0"/>
              </a:rPr>
              <a:t>Tuto iniciativu jsme si nenechávali jen pro sebe. Dne 17.-18.1.2023 na Konferenci </a:t>
            </a:r>
            <a:r>
              <a:rPr lang="cs-CZ" b="1" i="0" dirty="0" err="1">
                <a:solidFill>
                  <a:srgbClr val="111111"/>
                </a:solidFill>
                <a:effectLst/>
                <a:latin typeface="Open Sans" panose="020B0606030504020204" pitchFamily="34" charset="0"/>
              </a:rPr>
              <a:t>Whisleblowing</a:t>
            </a:r>
            <a:r>
              <a:rPr lang="cs-CZ" b="1" i="0" dirty="0">
                <a:solidFill>
                  <a:srgbClr val="111111"/>
                </a:solidFill>
                <a:effectLst/>
                <a:latin typeface="Open Sans" panose="020B0606030504020204" pitchFamily="34" charset="0"/>
              </a:rPr>
              <a:t> jsme na tuto problematiku upozornili, dne 21.3.2023 jsme jednali s poslanci a navrhovali tuto změnu, dne 12.5.2023 jsme pořádali na toto téma zdarma online přednášku (odkaz níže). Tato přednáška asi zaujala a dne 24.5.2023 byl podán senátorem Petrem Fialou pozměňovací návrh který zněl:</a:t>
            </a:r>
            <a:endParaRPr lang="cs-CZ" b="0" i="0" dirty="0">
              <a:solidFill>
                <a:srgbClr val="111111"/>
              </a:solidFill>
              <a:effectLst/>
              <a:latin typeface="Open Sans" panose="020B0606030504020204" pitchFamily="34" charset="0"/>
            </a:endParaRPr>
          </a:p>
          <a:p>
            <a:pPr algn="l">
              <a:buFont typeface="+mj-lt"/>
              <a:buAutoNum type="arabicPeriod"/>
            </a:pPr>
            <a:r>
              <a:rPr lang="cs-CZ" b="0" i="0" dirty="0">
                <a:solidFill>
                  <a:srgbClr val="111111"/>
                </a:solidFill>
                <a:effectLst/>
                <a:latin typeface="Open Sans" panose="020B0606030504020204" pitchFamily="34" charset="0"/>
              </a:rPr>
              <a:t>V § 8 odst. 1 písm. a) slova „s výjimkou</a:t>
            </a:r>
          </a:p>
          <a:p>
            <a:pPr marL="742950" lvl="1" indent="-285750" algn="l">
              <a:buFont typeface="+mj-lt"/>
              <a:buAutoNum type="arabicPeriod"/>
            </a:pPr>
            <a:r>
              <a:rPr lang="cs-CZ" b="0" i="0" dirty="0">
                <a:solidFill>
                  <a:srgbClr val="111111"/>
                </a:solidFill>
                <a:effectLst/>
                <a:latin typeface="Open Sans" panose="020B0606030504020204" pitchFamily="34" charset="0"/>
              </a:rPr>
              <a:t>obce s méně než 10 000 obyvateli,</a:t>
            </a:r>
          </a:p>
          <a:p>
            <a:pPr marL="742950" lvl="1" indent="-285750" algn="l">
              <a:buFont typeface="+mj-lt"/>
              <a:buAutoNum type="arabicPeriod"/>
            </a:pPr>
            <a:r>
              <a:rPr lang="cs-CZ" b="0" i="0" dirty="0">
                <a:solidFill>
                  <a:srgbClr val="111111"/>
                </a:solidFill>
                <a:effectLst/>
                <a:latin typeface="Open Sans" panose="020B0606030504020204" pitchFamily="34" charset="0"/>
              </a:rPr>
              <a:t>právnické osoby zaměstnávající k 1. lednu příslušného kalendářního roku v průměru méně než 50 zaměstnanců, založené nebo zřízené za účelem uspokojování potřeb veřejného zájmu a nemající průmyslovou nebo obchodní povahu, pokud kraj nebo obec ji převážně financují, uplatňují v ní rozhodující vliv, jmenují nebo odvolávají většinu osob, které jsou členy jejího statutárního nebo kontrolního orgánu, anebo v ní mají přímo nebo nepřímo podíl větší než 25 %,“ vypustit.</a:t>
            </a:r>
          </a:p>
          <a:p>
            <a:pPr algn="l">
              <a:buFont typeface="+mj-lt"/>
              <a:buAutoNum type="arabicPeriod"/>
            </a:pPr>
            <a:r>
              <a:rPr lang="cs-CZ" b="0" i="0" dirty="0">
                <a:solidFill>
                  <a:srgbClr val="111111"/>
                </a:solidFill>
                <a:effectLst/>
                <a:latin typeface="Open Sans" panose="020B0606030504020204" pitchFamily="34" charset="0"/>
              </a:rPr>
              <a:t>V § 8 odst. 1 písm. d) na konci bodu 3 slovo „a“ nahradit slovem „, nebo“.</a:t>
            </a:r>
          </a:p>
          <a:p>
            <a:pPr algn="l">
              <a:buFont typeface="+mj-lt"/>
              <a:buAutoNum type="arabicPeriod"/>
            </a:pPr>
            <a:r>
              <a:rPr lang="cs-CZ" b="0" i="0" dirty="0">
                <a:solidFill>
                  <a:srgbClr val="111111"/>
                </a:solidFill>
                <a:effectLst/>
                <a:latin typeface="Open Sans" panose="020B0606030504020204" pitchFamily="34" charset="0"/>
              </a:rPr>
              <a:t>V § 8 za odstavec 1 vložit nový odstavec 2, který zní:</a:t>
            </a:r>
          </a:p>
          <a:p>
            <a:pPr algn="l"/>
            <a:r>
              <a:rPr lang="cs-CZ" b="0" i="0" dirty="0">
                <a:solidFill>
                  <a:srgbClr val="111111"/>
                </a:solidFill>
                <a:effectLst/>
                <a:latin typeface="Open Sans" panose="020B0606030504020204" pitchFamily="34" charset="0"/>
              </a:rPr>
              <a:t>„(2) Vnitřní oznamovací systém nemá povinnost zavést</a:t>
            </a:r>
            <a:br>
              <a:rPr lang="cs-CZ" b="0" i="0" dirty="0">
                <a:solidFill>
                  <a:srgbClr val="111111"/>
                </a:solidFill>
                <a:effectLst/>
                <a:latin typeface="Open Sans" panose="020B0606030504020204" pitchFamily="34" charset="0"/>
              </a:rPr>
            </a:br>
            <a:r>
              <a:rPr lang="cs-CZ" b="0" i="0" dirty="0">
                <a:solidFill>
                  <a:srgbClr val="111111"/>
                </a:solidFill>
                <a:effectLst/>
                <a:latin typeface="Open Sans" panose="020B0606030504020204" pitchFamily="34" charset="0"/>
              </a:rPr>
              <a:t>a) obec s méně než 10 000 obyvateli,</a:t>
            </a:r>
            <a:br>
              <a:rPr lang="cs-CZ" b="0" i="0" dirty="0">
                <a:solidFill>
                  <a:srgbClr val="111111"/>
                </a:solidFill>
                <a:effectLst/>
                <a:latin typeface="Open Sans" panose="020B0606030504020204" pitchFamily="34" charset="0"/>
              </a:rPr>
            </a:br>
            <a:r>
              <a:rPr lang="cs-CZ" b="0" i="0" dirty="0">
                <a:solidFill>
                  <a:srgbClr val="111111"/>
                </a:solidFill>
                <a:effectLst/>
                <a:latin typeface="Open Sans" panose="020B0606030504020204" pitchFamily="34" charset="0"/>
              </a:rPr>
              <a:t>b) právnická osoba zaměstnávající k 1. lednu příslušného kalendářního roku méně než 50 zaměstnanců, založená nebo zřízená za účelem uspokojování potřeb veřejného zájmu a nemající průmyslovou nebo obchodní povahu, pokud kraj nebo obec ji převážně financují, uplatňují v ní rozhodující vliv, jmenují nebo odvolávají většinu osob, které jsou členy jejího statutárního nebo kontrolního orgánu, anebo v ní mají přímo nebo nepřímo podíl větší než 25 %.“.</a:t>
            </a:r>
          </a:p>
          <a:p>
            <a:pPr algn="l"/>
            <a:r>
              <a:rPr lang="cs-CZ" b="0" i="0" dirty="0">
                <a:solidFill>
                  <a:srgbClr val="111111"/>
                </a:solidFill>
                <a:effectLst/>
                <a:latin typeface="Open Sans" panose="020B0606030504020204" pitchFamily="34" charset="0"/>
              </a:rPr>
              <a:t>Následující odstavce 2 až 4 označit jako odstavce 3 až 5.</a:t>
            </a:r>
          </a:p>
          <a:p>
            <a:pPr algn="l">
              <a:buFont typeface="+mj-lt"/>
              <a:buAutoNum type="arabicPeriod" startAt="4"/>
            </a:pPr>
            <a:r>
              <a:rPr lang="cs-CZ" b="0" i="0" dirty="0">
                <a:solidFill>
                  <a:srgbClr val="111111"/>
                </a:solidFill>
                <a:effectLst/>
                <a:latin typeface="Open Sans" panose="020B0606030504020204" pitchFamily="34" charset="0"/>
              </a:rPr>
              <a:t>V § 8 odst. 5 slova „1 písm. a) bodu 1“ nahradit textem „2 písm. a)“.</a:t>
            </a:r>
          </a:p>
        </p:txBody>
      </p:sp>
    </p:spTree>
    <p:extLst>
      <p:ext uri="{BB962C8B-B14F-4D97-AF65-F5344CB8AC3E}">
        <p14:creationId xmlns:p14="http://schemas.microsoft.com/office/powerpoint/2010/main" val="355228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441902" y="1323439"/>
            <a:ext cx="11006356" cy="3970318"/>
          </a:xfrm>
          <a:prstGeom prst="rect">
            <a:avLst/>
          </a:prstGeom>
          <a:noFill/>
        </p:spPr>
        <p:txBody>
          <a:bodyPr wrap="square">
            <a:spAutoFit/>
          </a:bodyPr>
          <a:lstStyle/>
          <a:p>
            <a:r>
              <a:rPr lang="cs-CZ" b="1" dirty="0"/>
              <a:t>§ 8 Zavedení vnitřního oznamovacího systému</a:t>
            </a:r>
          </a:p>
          <a:p>
            <a:r>
              <a:rPr lang="cs-CZ" dirty="0"/>
              <a:t>(1)	</a:t>
            </a:r>
            <a:r>
              <a:rPr lang="cs-CZ" b="1" dirty="0"/>
              <a:t> Vnitřní oznamovací systém zavede povinný subjekt, kterým se pro účely tohoto zákona rozumí </a:t>
            </a:r>
          </a:p>
          <a:p>
            <a:r>
              <a:rPr lang="cs-CZ" dirty="0"/>
              <a:t>a)	</a:t>
            </a:r>
            <a:r>
              <a:rPr lang="cs-CZ" b="1" u="sng" dirty="0">
                <a:solidFill>
                  <a:srgbClr val="FF0000"/>
                </a:solidFill>
              </a:rPr>
              <a:t>veřejný zadavatel </a:t>
            </a:r>
            <a:r>
              <a:rPr lang="cs-CZ" dirty="0"/>
              <a:t>podle zákona upravujícího zadávání veřejných zakázek, </a:t>
            </a:r>
            <a:r>
              <a:rPr lang="cs-CZ" b="1" dirty="0"/>
              <a:t>s výjimkou </a:t>
            </a:r>
          </a:p>
          <a:p>
            <a:r>
              <a:rPr lang="cs-CZ" dirty="0"/>
              <a:t>1.	obce s méně než 10 000 obyvateli,</a:t>
            </a:r>
          </a:p>
          <a:p>
            <a:r>
              <a:rPr lang="cs-CZ" dirty="0"/>
              <a:t>2.	právnické osoby zaměstnávající k 1. lednu příslušného kalendářního roku v průměru méně než 50 zaměstnanců, založené nebo zřízené za účelem uspokojování potřeb veřejného zájmu a nemající průmyslovou nebo obchodní povahu, pokud kraj nebo obec ji převážně financují, uplatňují v ní rozhodující vliv, jmenují nebo odvolávají většinu osob, které jsou členy jejího statutárního nebo kontrolního orgánu, anebo v ní mají přímo nebo nepřímo podíl větší než 25 %,</a:t>
            </a:r>
          </a:p>
          <a:p>
            <a:r>
              <a:rPr lang="cs-CZ" dirty="0"/>
              <a:t>b)	</a:t>
            </a:r>
            <a:r>
              <a:rPr lang="cs-CZ" b="1" u="sng" dirty="0"/>
              <a:t>zaměstnavatel</a:t>
            </a:r>
            <a:r>
              <a:rPr lang="cs-CZ" dirty="0"/>
              <a:t> zaměstnávající k 1. lednu příslušného kalendářního roku nejméně 50 zaměstnanců, není-li povinnou osobou podle zákona o některých opatřeních proti legalizaci výnosů z trestné činnosti a financování terorismu,</a:t>
            </a:r>
          </a:p>
          <a:p>
            <a:r>
              <a:rPr lang="cs-CZ" dirty="0"/>
              <a:t>c)	</a:t>
            </a:r>
            <a:r>
              <a:rPr lang="cs-CZ" b="1" u="sng" dirty="0"/>
              <a:t>orgán veřejné moci </a:t>
            </a:r>
            <a:r>
              <a:rPr lang="cs-CZ" dirty="0"/>
              <a:t>vykonávající působnost v oblasti správy daně z příjmů právnických osob nebo správy odvodu za porušení rozpočtové kázně,</a:t>
            </a:r>
          </a:p>
        </p:txBody>
      </p:sp>
    </p:spTree>
    <p:extLst>
      <p:ext uri="{BB962C8B-B14F-4D97-AF65-F5344CB8AC3E}">
        <p14:creationId xmlns:p14="http://schemas.microsoft.com/office/powerpoint/2010/main" val="248710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D5EFF0B-BF29-4109-8F8E-2D3E09ACCC17}"/>
              </a:ext>
            </a:extLst>
          </p:cNvPr>
          <p:cNvSpPr txBox="1"/>
          <p:nvPr/>
        </p:nvSpPr>
        <p:spPr>
          <a:xfrm>
            <a:off x="0" y="0"/>
            <a:ext cx="12192000" cy="1323439"/>
          </a:xfrm>
          <a:prstGeom prst="rect">
            <a:avLst/>
          </a:prstGeom>
          <a:noFill/>
        </p:spPr>
        <p:txBody>
          <a:bodyPr wrap="square">
            <a:spAutoFit/>
          </a:bodyPr>
          <a:lstStyle/>
          <a:p>
            <a:pPr algn="ctr"/>
            <a:r>
              <a:rPr lang="cs-CZ" sz="4000" b="1" dirty="0"/>
              <a:t>Problematika výkladu napsaného zákona? </a:t>
            </a:r>
          </a:p>
          <a:p>
            <a:pPr algn="ctr"/>
            <a:r>
              <a:rPr lang="cs-CZ" sz="4000" b="1" dirty="0"/>
              <a:t>A koho se to vlastně týká?</a:t>
            </a:r>
          </a:p>
        </p:txBody>
      </p:sp>
      <p:sp>
        <p:nvSpPr>
          <p:cNvPr id="5" name="TextovéPole 4">
            <a:extLst>
              <a:ext uri="{FF2B5EF4-FFF2-40B4-BE49-F238E27FC236}">
                <a16:creationId xmlns:a16="http://schemas.microsoft.com/office/drawing/2014/main" id="{010F68F5-46F5-4935-B4D0-C25AE2FF4D69}"/>
              </a:ext>
            </a:extLst>
          </p:cNvPr>
          <p:cNvSpPr txBox="1"/>
          <p:nvPr/>
        </p:nvSpPr>
        <p:spPr>
          <a:xfrm>
            <a:off x="441902" y="1323439"/>
            <a:ext cx="11006356" cy="3970318"/>
          </a:xfrm>
          <a:prstGeom prst="rect">
            <a:avLst/>
          </a:prstGeom>
          <a:noFill/>
        </p:spPr>
        <p:txBody>
          <a:bodyPr wrap="square">
            <a:spAutoFit/>
          </a:bodyPr>
          <a:lstStyle/>
          <a:p>
            <a:r>
              <a:rPr lang="cs-CZ" b="1" dirty="0"/>
              <a:t>Zákon č. 134/2016 Sb., o zadávání veřejných zakázek </a:t>
            </a:r>
          </a:p>
          <a:p>
            <a:endParaRPr lang="cs-CZ" b="1" dirty="0"/>
          </a:p>
          <a:p>
            <a:r>
              <a:rPr lang="cs-CZ" b="1" dirty="0">
                <a:solidFill>
                  <a:srgbClr val="FF0000"/>
                </a:solidFill>
              </a:rPr>
              <a:t>§ 4 Zadavatel</a:t>
            </a:r>
          </a:p>
          <a:p>
            <a:r>
              <a:rPr lang="cs-CZ" b="1" dirty="0">
                <a:solidFill>
                  <a:srgbClr val="FF0000"/>
                </a:solidFill>
              </a:rPr>
              <a:t>(1) Veřejným zadavatelem je</a:t>
            </a:r>
          </a:p>
          <a:p>
            <a:endParaRPr lang="cs-CZ" b="1" dirty="0"/>
          </a:p>
          <a:p>
            <a:r>
              <a:rPr lang="cs-CZ" dirty="0"/>
              <a:t>a) Česká republika; v případě České republiky se organizační složky státu2) považují za samostatné zadavatele,</a:t>
            </a:r>
          </a:p>
          <a:p>
            <a:r>
              <a:rPr lang="cs-CZ" dirty="0"/>
              <a:t>b) Česká národní banka,</a:t>
            </a:r>
          </a:p>
          <a:p>
            <a:r>
              <a:rPr lang="cs-CZ" dirty="0"/>
              <a:t>c) státní příspěvková organizace,</a:t>
            </a:r>
          </a:p>
          <a:p>
            <a:r>
              <a:rPr lang="cs-CZ" b="1" dirty="0"/>
              <a:t>d) územní samosprávný celek nebo jeho příspěvková organizace,</a:t>
            </a:r>
          </a:p>
          <a:p>
            <a:r>
              <a:rPr lang="cs-CZ" b="1" dirty="0"/>
              <a:t>e) jiná právnická osoba, pokud</a:t>
            </a:r>
          </a:p>
          <a:p>
            <a:r>
              <a:rPr lang="cs-CZ" b="1" dirty="0"/>
              <a:t>1. byla založena nebo zřízena za účelem uspokojování potřeb veřejného zájmu, které nemají průmyslovou nebo obchodní povahu, a</a:t>
            </a:r>
          </a:p>
          <a:p>
            <a:r>
              <a:rPr lang="cs-CZ" b="1" dirty="0"/>
              <a:t>2. jiný veřejný zadavatel ji převážně financuje, může v ní uplatňovat rozhodující vliv nebo jmenuje nebo volí více než polovinu členů v jejím statutárním nebo kontrolním orgánu.</a:t>
            </a:r>
            <a:endParaRPr lang="cs-CZ" dirty="0"/>
          </a:p>
        </p:txBody>
      </p:sp>
    </p:spTree>
    <p:extLst>
      <p:ext uri="{BB962C8B-B14F-4D97-AF65-F5344CB8AC3E}">
        <p14:creationId xmlns:p14="http://schemas.microsoft.com/office/powerpoint/2010/main" val="301845627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14787</TotalTime>
  <Words>5936</Words>
  <Application>Microsoft Office PowerPoint</Application>
  <PresentationFormat>Širokoúhlá obrazovka</PresentationFormat>
  <Paragraphs>317</Paragraphs>
  <Slides>36</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36</vt:i4>
      </vt:variant>
    </vt:vector>
  </HeadingPairs>
  <TitlesOfParts>
    <vt:vector size="42" baseType="lpstr">
      <vt:lpstr>Arial</vt:lpstr>
      <vt:lpstr>Calibri</vt:lpstr>
      <vt:lpstr>Calibri Light</vt:lpstr>
      <vt:lpstr>Open Sans</vt:lpstr>
      <vt:lpstr>Times New Roman</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Poplatky za komunální odpad</dc:title>
  <dc:creator>Vlastimil Veselý</dc:creator>
  <cp:lastModifiedBy>Vlastimil Veselý</cp:lastModifiedBy>
  <cp:revision>20</cp:revision>
  <dcterms:created xsi:type="dcterms:W3CDTF">2021-10-25T07:43:11Z</dcterms:created>
  <dcterms:modified xsi:type="dcterms:W3CDTF">2023-06-15T13:21:40Z</dcterms:modified>
</cp:coreProperties>
</file>