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T Serif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1BJGBGgprE1lmwz1EjBDBYXyZ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Vlastimil Veselý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erif-bold.fntdata"/><Relationship Id="rId30" Type="http://schemas.openxmlformats.org/officeDocument/2006/relationships/font" Target="fonts/PTSerif-regular.fntdata"/><Relationship Id="rId11" Type="http://schemas.openxmlformats.org/officeDocument/2006/relationships/slide" Target="slides/slide6.xml"/><Relationship Id="rId33" Type="http://schemas.openxmlformats.org/officeDocument/2006/relationships/font" Target="fonts/PTSerif-boldItalic.fntdata"/><Relationship Id="rId10" Type="http://schemas.openxmlformats.org/officeDocument/2006/relationships/slide" Target="slides/slide5.xml"/><Relationship Id="rId32" Type="http://schemas.openxmlformats.org/officeDocument/2006/relationships/font" Target="fonts/PTSerif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5-19T07:18:19.058">
    <p:pos x="7680" y="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xo_gil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vesely@catania.cz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658128" y="5456117"/>
            <a:ext cx="487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100" u="none" cap="none" strike="noStrike">
                <a:solidFill>
                  <a:srgbClr val="FF0000"/>
                </a:solidFill>
              </a:rPr>
              <a:t>Milostivý podzim?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100" u="none" cap="none" strike="noStrike">
                <a:solidFill>
                  <a:srgbClr val="FF0000"/>
                </a:solidFill>
              </a:rPr>
              <a:t>Vyplatí se ho přijmout?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6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/>
          <p:nvPr/>
        </p:nvSpPr>
        <p:spPr>
          <a:xfrm rot="-6889950">
            <a:off x="1422595" y="1487092"/>
            <a:ext cx="950769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435006" y="825623"/>
            <a:ext cx="150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Žádost - vzor</a:t>
            </a:r>
            <a:endParaRPr sz="1200"/>
          </a:p>
        </p:txBody>
      </p:sp>
      <p:sp>
        <p:nvSpPr>
          <p:cNvPr id="153" name="Google Shape;153;p10"/>
          <p:cNvSpPr/>
          <p:nvPr/>
        </p:nvSpPr>
        <p:spPr>
          <a:xfrm rot="-2582313">
            <a:off x="8490276" y="1999808"/>
            <a:ext cx="745757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9136919" y="1497941"/>
            <a:ext cx="258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Nutno zaplatit jistinu (základ bez příslušenství</a:t>
            </a:r>
            <a:endParaRPr sz="1200"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1669002" y="3026383"/>
            <a:ext cx="485178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286931" y="2442196"/>
            <a:ext cx="1382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§ 4 DŘ -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speciální ustanovení k § 152 a § 184/3 DŘ</a:t>
            </a:r>
            <a:endParaRPr sz="1200"/>
          </a:p>
        </p:txBody>
      </p:sp>
      <p:sp>
        <p:nvSpPr>
          <p:cNvPr id="157" name="Google Shape;157;p10"/>
          <p:cNvSpPr/>
          <p:nvPr/>
        </p:nvSpPr>
        <p:spPr>
          <a:xfrm rot="3392225">
            <a:off x="2617299" y="4086450"/>
            <a:ext cx="753123" cy="3338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977966" y="4518383"/>
            <a:ext cx="10474228" cy="1074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2646968" y="4585712"/>
            <a:ext cx="856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Nutná žádost předem, nebo nejpozději v den platby jistiny – </a:t>
            </a:r>
            <a:r>
              <a:rPr b="1" lang="cs-CZ" sz="1600" u="sng">
                <a:solidFill>
                  <a:srgbClr val="FF0000"/>
                </a:solidFill>
              </a:rPr>
              <a:t>poučení před podáním žádosti</a:t>
            </a:r>
            <a:r>
              <a:rPr b="1" lang="cs-CZ" sz="1600">
                <a:solidFill>
                  <a:srgbClr val="FF0000"/>
                </a:solidFill>
              </a:rPr>
              <a:t>. Pokud uhradí bez žádosti, bude postupováno podle DŘ – nejdřív ex. náklady.</a:t>
            </a:r>
            <a:endParaRPr sz="1200"/>
          </a:p>
        </p:txBody>
      </p:sp>
      <p:sp>
        <p:nvSpPr>
          <p:cNvPr id="160" name="Google Shape;160;p10"/>
          <p:cNvSpPr/>
          <p:nvPr/>
        </p:nvSpPr>
        <p:spPr>
          <a:xfrm>
            <a:off x="213065" y="5370990"/>
            <a:ext cx="11833934" cy="1074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286932" y="5232043"/>
            <a:ext cx="11760068" cy="13019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1189606" y="1109708"/>
            <a:ext cx="736847" cy="1606858"/>
          </a:xfrm>
          <a:prstGeom prst="leftBrace">
            <a:avLst>
              <a:gd fmla="val 8333" name="adj1"/>
              <a:gd fmla="val 49447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204185" y="1312972"/>
            <a:ext cx="1278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Musí být splněno kumulativ- ně</a:t>
            </a:r>
            <a:endParaRPr sz="1200"/>
          </a:p>
        </p:txBody>
      </p:sp>
      <p:sp>
        <p:nvSpPr>
          <p:cNvPr id="169" name="Google Shape;169;p11"/>
          <p:cNvSpPr/>
          <p:nvPr/>
        </p:nvSpPr>
        <p:spPr>
          <a:xfrm rot="1149657">
            <a:off x="7525287" y="2474317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8102889" y="2513301"/>
            <a:ext cx="261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Vzor splátkového kalendáře s podmínkou</a:t>
            </a:r>
            <a:endParaRPr sz="1200"/>
          </a:p>
        </p:txBody>
      </p:sp>
      <p:sp>
        <p:nvSpPr>
          <p:cNvPr id="171" name="Google Shape;171;p11"/>
          <p:cNvSpPr txBox="1"/>
          <p:nvPr/>
        </p:nvSpPr>
        <p:spPr>
          <a:xfrm>
            <a:off x="204185" y="2635470"/>
            <a:ext cx="1606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Poučení do splátkového kalendáře, ale i do metodiky na web</a:t>
            </a:r>
            <a:endParaRPr sz="1200"/>
          </a:p>
        </p:txBody>
      </p:sp>
      <p:sp>
        <p:nvSpPr>
          <p:cNvPr id="172" name="Google Shape;172;p11"/>
          <p:cNvSpPr/>
          <p:nvPr/>
        </p:nvSpPr>
        <p:spPr>
          <a:xfrm rot="-9128563">
            <a:off x="1567354" y="3128570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/>
          <p:nvPr/>
        </p:nvSpPr>
        <p:spPr>
          <a:xfrm rot="-1301326">
            <a:off x="1049920" y="4268453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272987" y="4308643"/>
            <a:ext cx="146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Vzor vyrozumění</a:t>
            </a:r>
            <a:endParaRPr sz="1200"/>
          </a:p>
        </p:txBody>
      </p:sp>
      <p:sp>
        <p:nvSpPr>
          <p:cNvPr id="175" name="Google Shape;175;p11"/>
          <p:cNvSpPr/>
          <p:nvPr/>
        </p:nvSpPr>
        <p:spPr>
          <a:xfrm>
            <a:off x="213061" y="5362113"/>
            <a:ext cx="11869446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 rot="-9538981">
            <a:off x="2261292" y="5438791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2994443" y="5468443"/>
            <a:ext cx="29713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Souvisí s § 11 tohoto zákona</a:t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 rot="-1611522">
            <a:off x="8405654" y="1130642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8939555" y="786542"/>
            <a:ext cx="287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Vzor žádosti o spl. kalendář podle tohoto zákona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/>
          <p:nvPr/>
        </p:nvSpPr>
        <p:spPr>
          <a:xfrm rot="1178046">
            <a:off x="2233179" y="2400601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894119" y="2426089"/>
            <a:ext cx="842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1. července 2023 - účinnosti zákona a zároveň začátek rozhodného období, ale usnesení  zastupitelstva nelze schválit před nabytím účinnosti zákona. </a:t>
            </a:r>
            <a:endParaRPr sz="1200"/>
          </a:p>
        </p:txBody>
      </p:sp>
      <p:sp>
        <p:nvSpPr>
          <p:cNvPr id="187" name="Google Shape;187;p12"/>
          <p:cNvSpPr/>
          <p:nvPr/>
        </p:nvSpPr>
        <p:spPr>
          <a:xfrm>
            <a:off x="1447060" y="3231472"/>
            <a:ext cx="195309" cy="189982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 rot="-5400000">
            <a:off x="235085" y="3975300"/>
            <a:ext cx="143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Kumulativně</a:t>
            </a:r>
            <a:endParaRPr sz="1200"/>
          </a:p>
        </p:txBody>
      </p:sp>
      <p:sp>
        <p:nvSpPr>
          <p:cNvPr id="189" name="Google Shape;189;p12"/>
          <p:cNvSpPr txBox="1"/>
          <p:nvPr/>
        </p:nvSpPr>
        <p:spPr>
          <a:xfrm>
            <a:off x="2193198" y="4057095"/>
            <a:ext cx="882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Podá žádost před rozhodnutím zastupitelstva – </a:t>
            </a:r>
            <a:r>
              <a:rPr b="1" lang="cs-CZ" sz="1600" u="sng">
                <a:solidFill>
                  <a:srgbClr val="FF0000"/>
                </a:solidFill>
              </a:rPr>
              <a:t>nemusí být vyhověno, když zastupitelstvo nepřijme tento postup – poučit na stránky předem</a:t>
            </a:r>
            <a:endParaRPr sz="1200"/>
          </a:p>
        </p:txBody>
      </p:sp>
      <p:sp>
        <p:nvSpPr>
          <p:cNvPr id="190" name="Google Shape;190;p12"/>
          <p:cNvSpPr txBox="1"/>
          <p:nvPr/>
        </p:nvSpPr>
        <p:spPr>
          <a:xfrm>
            <a:off x="2343705" y="5282214"/>
            <a:ext cx="859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Pokud zaplatí před rozhodnutím zastupitelstva, pak to musí být na žádost – jinak dle § 152 nebo 184 odst. 3 DŘ  - poučit na stránky předem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/>
          <p:nvPr/>
        </p:nvSpPr>
        <p:spPr>
          <a:xfrm>
            <a:off x="1376040" y="2876365"/>
            <a:ext cx="168676" cy="156247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 rot="-5400000">
            <a:off x="237951" y="3472985"/>
            <a:ext cx="156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</a:rPr>
              <a:t>Kumulativně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8256232" y="2592280"/>
            <a:ext cx="347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Nelze pokud je již řešen splátkami</a:t>
            </a:r>
            <a:endParaRPr sz="1200"/>
          </a:p>
        </p:txBody>
      </p:sp>
      <p:sp>
        <p:nvSpPr>
          <p:cNvPr id="199" name="Google Shape;199;p13"/>
          <p:cNvSpPr/>
          <p:nvPr/>
        </p:nvSpPr>
        <p:spPr>
          <a:xfrm rot="8729792">
            <a:off x="7763991" y="2800459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507332" y="4100651"/>
            <a:ext cx="532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Jednotlivý nedoplatek! Ne součet všech nedoplatků! </a:t>
            </a:r>
            <a:endParaRPr sz="1200"/>
          </a:p>
        </p:txBody>
      </p:sp>
      <p:sp>
        <p:nvSpPr>
          <p:cNvPr id="201" name="Google Shape;201;p13"/>
          <p:cNvSpPr/>
          <p:nvPr/>
        </p:nvSpPr>
        <p:spPr>
          <a:xfrm rot="616925">
            <a:off x="10016667" y="3792406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6507333" y="5779363"/>
            <a:ext cx="482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rgbClr val="FF0000"/>
                </a:solidFill>
              </a:rPr>
              <a:t>Vzor splátkového kalendáře, software k výpočtu</a:t>
            </a:r>
            <a:endParaRPr sz="1100"/>
          </a:p>
        </p:txBody>
      </p:sp>
      <p:sp>
        <p:nvSpPr>
          <p:cNvPr id="203" name="Google Shape;203;p13"/>
          <p:cNvSpPr txBox="1"/>
          <p:nvPr/>
        </p:nvSpPr>
        <p:spPr>
          <a:xfrm>
            <a:off x="834501" y="870012"/>
            <a:ext cx="3684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Pokud nebude splněno, pak oznámení o zamítnutí žádosti o splátkový kalendář - vzor</a:t>
            </a:r>
            <a:endParaRPr sz="1200"/>
          </a:p>
        </p:txBody>
      </p:sp>
      <p:sp>
        <p:nvSpPr>
          <p:cNvPr id="204" name="Google Shape;204;p13"/>
          <p:cNvSpPr/>
          <p:nvPr/>
        </p:nvSpPr>
        <p:spPr>
          <a:xfrm rot="-5400000">
            <a:off x="523823" y="2173700"/>
            <a:ext cx="1083022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/>
          <p:nvPr/>
        </p:nvSpPr>
        <p:spPr>
          <a:xfrm>
            <a:off x="310718" y="1784412"/>
            <a:ext cx="242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rgbClr val="FF0000"/>
                </a:solidFill>
              </a:rPr>
              <a:t>Výpočet v Akcelerátoru</a:t>
            </a:r>
            <a:endParaRPr sz="1100"/>
          </a:p>
        </p:txBody>
      </p:sp>
      <p:sp>
        <p:nvSpPr>
          <p:cNvPr id="211" name="Google Shape;211;p14"/>
          <p:cNvSpPr/>
          <p:nvPr/>
        </p:nvSpPr>
        <p:spPr>
          <a:xfrm rot="-4590568">
            <a:off x="1155397" y="1348698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310718" y="4927107"/>
            <a:ext cx="21395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Vzor rozhodnutí</a:t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 rot="-9097379">
            <a:off x="1278829" y="5295084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 rot="-9741197">
            <a:off x="6643278" y="4723176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 rot="-8812737">
            <a:off x="2782782" y="3379272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3524435" y="3497802"/>
            <a:ext cx="775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rgbClr val="FF0000"/>
                </a:solidFill>
              </a:rPr>
              <a:t>Vzor - Poučení na web a do rozhodnutí splátkového kalendáře (§ 156 a 157 DŘ)</a:t>
            </a:r>
            <a:endParaRPr sz="1100"/>
          </a:p>
        </p:txBody>
      </p:sp>
      <p:sp>
        <p:nvSpPr>
          <p:cNvPr id="217" name="Google Shape;217;p14"/>
          <p:cNvSpPr txBox="1"/>
          <p:nvPr/>
        </p:nvSpPr>
        <p:spPr>
          <a:xfrm>
            <a:off x="7261934" y="4811697"/>
            <a:ext cx="26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Vzor - Poučení na web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443883" y="3244334"/>
            <a:ext cx="822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Penále za nezaplacení rozhodnutí o porušení rozpočtové kázně.</a:t>
            </a:r>
            <a:endParaRPr sz="1200"/>
          </a:p>
        </p:txBody>
      </p:sp>
      <p:sp>
        <p:nvSpPr>
          <p:cNvPr id="224" name="Google Shape;224;p15"/>
          <p:cNvSpPr txBox="1"/>
          <p:nvPr/>
        </p:nvSpPr>
        <p:spPr>
          <a:xfrm>
            <a:off x="5029199" y="2192783"/>
            <a:ext cx="795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Vzor – ve splátkovém kalendáři (v případě nedodržení splátek)</a:t>
            </a:r>
            <a:endParaRPr sz="1200"/>
          </a:p>
        </p:txBody>
      </p:sp>
      <p:sp>
        <p:nvSpPr>
          <p:cNvPr id="225" name="Google Shape;225;p15"/>
          <p:cNvSpPr/>
          <p:nvPr/>
        </p:nvSpPr>
        <p:spPr>
          <a:xfrm rot="1100670">
            <a:off x="4503483" y="2099293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 rot="9475001">
            <a:off x="1335634" y="3026899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253030" y="3850837"/>
            <a:ext cx="207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chemeClr val="dk1"/>
                </a:solidFill>
              </a:rPr>
              <a:t>Ani daňová exekuce vymáhaná soudním exekutorem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chemeClr val="dk1"/>
                </a:solidFill>
              </a:rPr>
              <a:t>(§ 175 odst. 1 DŘ)</a:t>
            </a:r>
            <a:endParaRPr sz="1100"/>
          </a:p>
        </p:txBody>
      </p:sp>
      <p:sp>
        <p:nvSpPr>
          <p:cNvPr id="228" name="Google Shape;228;p15"/>
          <p:cNvSpPr/>
          <p:nvPr/>
        </p:nvSpPr>
        <p:spPr>
          <a:xfrm rot="-8260311">
            <a:off x="1186194" y="5074679"/>
            <a:ext cx="487381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559295" y="4067580"/>
            <a:ext cx="112835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§ 71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Účinky podání učiněného elektronicky má rovněž úkon učiněný vůči správci daně za použití jiné datové zprávy než podle odstavce 1, pokud je toto podání do 5 dnů ode dne, kdy došlo správci daně, potvrzeno způsobem uvedeným v </a:t>
            </a:r>
            <a:r>
              <a:rPr b="0" i="0" lang="cs-CZ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odstavci 1</a:t>
            </a:r>
            <a:r>
              <a:rPr b="0" i="0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tuto lhůtu nelze prodloužit ani navrátit v předešlý stav.</a:t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 rot="-4231883">
            <a:off x="368771" y="2864437"/>
            <a:ext cx="1724649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683581" y="476564"/>
            <a:ext cx="1120361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§ 71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Podání lze učinit písemně, a to v listinné podobě nebo elektronicky, anebo ústně do protokolu; elektronicky lze podání učinit pouze datovou zprávou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podepsanou způsobem, se kterým jiný právní předpis spojuje účinky vlastnoručního podpisu,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 ověřenou identitou podatele způsobem, kterým se lze přihlásit do jeho datové schránky,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 využitím přístupu se zaručenou identitou, nebo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prostřednictvím daňové informační schránky.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b="0" i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Podání učiněné v listinné podobě nebo ústně do protokolu musí být podepsáno osobou, která podání činí.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(4)</a:t>
            </a:r>
            <a:r>
              <a:rPr b="0" i="0" lang="cs-CZ" sz="180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 Správce daně zveřejní způsobem umožňujícím dálkový přístup, jaká podání lze učinit způsobem podle </a:t>
            </a:r>
            <a:r>
              <a:rPr b="0" i="0" lang="cs-CZ" sz="1800" u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odstavce 1 písm. b)</a:t>
            </a:r>
            <a:r>
              <a:rPr b="0" i="0" lang="cs-CZ" sz="180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, c) nebo d).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 rot="5400000">
            <a:off x="5005212" y="4051042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598503" y="4663399"/>
            <a:ext cx="60945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Both"/>
            </a:pPr>
            <a:r>
              <a:rPr lang="cs-CZ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Potvrzení podání podle § 71 odst. 3 daňového řádu lze v případě žádosti podle tohoto zákona učinit také pomocí elektronické kopie dokumentu opatřeného vlastnoručním podpisem, zaslané na elektronickou adresu zveřejněnou správcem daně.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7838982" y="4961710"/>
            <a:ext cx="415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>
                <a:solidFill>
                  <a:srgbClr val="FF0000"/>
                </a:solidFill>
              </a:rPr>
              <a:t>Poučení na web!!!</a:t>
            </a:r>
            <a:endParaRPr sz="1200"/>
          </a:p>
        </p:txBody>
      </p:sp>
      <p:sp>
        <p:nvSpPr>
          <p:cNvPr id="244" name="Google Shape;244;p17"/>
          <p:cNvSpPr/>
          <p:nvPr/>
        </p:nvSpPr>
        <p:spPr>
          <a:xfrm>
            <a:off x="6952351" y="5079757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5561516" y="4047309"/>
            <a:ext cx="278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Speciální vůči § 71 DŘ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/>
          <p:nvPr/>
        </p:nvSpPr>
        <p:spPr>
          <a:xfrm rot="-9663067">
            <a:off x="2220554" y="2167881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443882" y="1083076"/>
            <a:ext cx="1988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Platí pouze, pokud zastupitelstvo rozhodne, že přistoupí k tomuto zákonu</a:t>
            </a:r>
            <a:endParaRPr sz="1200"/>
          </a:p>
        </p:txBody>
      </p:sp>
      <p:sp>
        <p:nvSpPr>
          <p:cNvPr id="253" name="Google Shape;253;p18"/>
          <p:cNvSpPr/>
          <p:nvPr/>
        </p:nvSpPr>
        <p:spPr>
          <a:xfrm>
            <a:off x="5036255" y="3572030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5823751" y="3585469"/>
            <a:ext cx="36309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Jednotlivé nedoplatky!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7244179" y="4969326"/>
            <a:ext cx="369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rgbClr val="FF0000"/>
                </a:solidFill>
              </a:rPr>
              <a:t>Pokud má v součtu více jak 1.000 Kč</a:t>
            </a:r>
            <a:endParaRPr sz="1100"/>
          </a:p>
        </p:txBody>
      </p:sp>
      <p:sp>
        <p:nvSpPr>
          <p:cNvPr id="256" name="Google Shape;256;p18"/>
          <p:cNvSpPr/>
          <p:nvPr/>
        </p:nvSpPr>
        <p:spPr>
          <a:xfrm>
            <a:off x="6520305" y="5016352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6520304" y="5838167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7147607" y="5847697"/>
            <a:ext cx="460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500">
                <a:solidFill>
                  <a:srgbClr val="FF0000"/>
                </a:solidFill>
              </a:rPr>
              <a:t>Posunutá účinnost rozhodnutím zastupitelstva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1251751" y="3798433"/>
            <a:ext cx="10102789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Both"/>
            </a:pPr>
            <a:r>
              <a:rPr lang="cs-CZ" sz="24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Daní se pro účely tohoto zákona rozumí také </a:t>
            </a:r>
            <a:r>
              <a:rPr lang="cs-CZ" sz="2400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místní poplatek nebo odvod za porušení rozpočtové kázně, pokud do 30. září 2023 rozhodne svým usnesením zastupitelstvo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b="0" i="0" lang="cs-CZ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obce, že se tento zákon použije na místní poplatek nebo odvod za porušení rozpočtové kázně, které spravuje obecní úřad této obce,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9"/>
          <p:cNvSpPr/>
          <p:nvPr/>
        </p:nvSpPr>
        <p:spPr>
          <a:xfrm rot="-5400000">
            <a:off x="5782347" y="3152684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/>
          <p:nvPr/>
        </p:nvSpPr>
        <p:spPr>
          <a:xfrm rot="10800000">
            <a:off x="906658" y="4325155"/>
            <a:ext cx="627303" cy="3223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/>
        </p:nvSpPr>
        <p:spPr>
          <a:xfrm>
            <a:off x="372862" y="338065"/>
            <a:ext cx="11638625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Za prodlení s odvodem za porušení rozpočtové kázně je ten, kdo rozpočtovou kázeň porušil, povinen zaplatit penále ve výši 0,4 promile z částky odvodu za každý den prodlení, nejvýše však do výše tohoto odvodu. </a:t>
            </a:r>
            <a: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Penále se počítá ode dne následujícího po dni, kdy došlo k porušení rozpočtové kázně, do dne připsání peněžních prostředků na účet poskytovatele. Pokud poskytovatel rozhodl podle odstavce 5 věty sedmé, penále se počítá z částky, kterou je příjemce povinen odvést. Penále za porušení rozpočtové kázně podle odstavce 2 písm. b) se počítá ode dne následujícího po dni, do kterého měl příjemce odvod na základě platebního výměru uhradit. Penále, které v jednotlivých případech nepřesáhne 1 000 Kč, se neuloží.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uložení odvodu a penále podle odstavců 4 až 8 za porušení rozpočtové kázně rozhoduje v samostatné působnosti</a:t>
            </a:r>
            <a:b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b="0" i="0" lang="cs-CZ" sz="2400">
                <a:solidFill>
                  <a:srgbClr val="000000"/>
                </a:solidFill>
                <a:highlight>
                  <a:srgbClr val="FFFF00"/>
                </a:highlight>
                <a:latin typeface="PT Serif"/>
                <a:ea typeface="PT Serif"/>
                <a:cs typeface="PT Serif"/>
                <a:sym typeface="PT Serif"/>
              </a:rPr>
              <a:t>a) u obce obecní úřad,</a:t>
            </a:r>
            <a:b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b) u městské části hlavního města Prahy úřad městské části,</a:t>
            </a:r>
            <a:b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c) u hlavního města Prahy Magistrát hlavního města Prahy,</a:t>
            </a:r>
            <a:b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b="0" i="0" lang="cs-CZ" sz="24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d) u kraje krajský úřad.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515" y="0"/>
            <a:ext cx="102789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/>
        </p:nvSpPr>
        <p:spPr>
          <a:xfrm>
            <a:off x="2531268" y="3254961"/>
            <a:ext cx="712946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cs-CZ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Mgr. Vlastimil Veselý, MBA, LL.M.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vesely@catania.cz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605 754 793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3213" y="473661"/>
            <a:ext cx="535305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2467991" y="3973640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630967" y="3913261"/>
            <a:ext cx="22194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280/2009 Sb., §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399495" y="603683"/>
            <a:ext cx="11603115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Usnesením zastupitelstva (</a:t>
            </a:r>
            <a:r>
              <a:rPr b="0" i="0" lang="cs-CZ" sz="320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 samostatné působnosti</a:t>
            </a:r>
            <a:r>
              <a:rPr b="0" i="0" lang="cs-CZ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 může obec přistoupit k aplikaci přednastavených pravidel uvedených v zákoně a aplikovat je na místní poplatky podle zákona č. 565/1990 Sb., o místních poplatcích, ve znění pozdějších předpisů, resp. na příslušenství v podobě zvýšení poplatku podle  § 11 odst. 3 tohoto zákona.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Zároveň s tím je může aplikovat i na odvody za porušení rozpočtové kázně podle zákona č. 250/2000 Sb., o rozpočtových pravidlech územních rozpočtů, ve znění pozdějších předpisů, resp. na jejich příslušenství v podobě penále.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 rot="-6589265">
            <a:off x="6924581" y="4307825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6896777" y="4948224"/>
            <a:ext cx="4040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Aplikace prostřednictvím úředních osob správce daně (přenesená působnost) podle zákona č. 280/2009 Sb., daňový řád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168676" y="390618"/>
            <a:ext cx="11922710" cy="57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(3)	</a:t>
            </a:r>
            <a:r>
              <a:rPr i="0" lang="cs-CZ" sz="280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Daní se pro účely tohoto zákona rozumí také místní poplatek nebo odvod za porušení rozpočtové kázně, </a:t>
            </a:r>
            <a:r>
              <a:rPr i="0" lang="cs-CZ" sz="2800" u="sng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pokud do 30. září 2023 rozhodne svým usnesením zastupitelstvo</a:t>
            </a:r>
            <a:endParaRPr/>
          </a:p>
          <a:p>
            <a:pPr indent="0" lvl="0" marL="0" marR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a)	</a:t>
            </a:r>
            <a:r>
              <a:rPr i="0" lang="cs-CZ" sz="280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obce, že se tento zákon použije na </a:t>
            </a:r>
            <a:r>
              <a:rPr i="0" lang="cs-CZ" sz="2800" u="sng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místní poplatek nebo odvod za porušení rozpočtové kázně</a:t>
            </a:r>
            <a:r>
              <a:rPr i="0" lang="cs-CZ" sz="280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, které spravuje obecní úřad této obce</a:t>
            </a:r>
            <a:r>
              <a:rPr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,…</a:t>
            </a:r>
            <a:endParaRPr/>
          </a:p>
          <a:p>
            <a:pPr indent="0" lvl="0" marL="0" marR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i="0" sz="2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b="1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Zastupitelstvo na základě tohoto zákona bude moci  rozhodnout, zda:</a:t>
            </a:r>
            <a:endParaRPr b="1" i="0" sz="2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marR="0" rtl="0" algn="l"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Char char="•"/>
            </a:pPr>
            <a:r>
              <a:rPr b="0" i="0" lang="cs-CZ" sz="3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nebude zákon aplikován vůbec;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	bude aplikován pouze na místní poplatky (případně na které druhy);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	bude aplikován na odvody za porušení rozpočtové kázně;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cs-CZ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	bude aplikován na obě skupiny peněžitých plnění.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8815526" y="4971495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9880847" y="4911116"/>
            <a:ext cx="1731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30.9.2022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/>
          <p:nvPr/>
        </p:nvSpPr>
        <p:spPr>
          <a:xfrm>
            <a:off x="7901126" y="2574525"/>
            <a:ext cx="938072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116062" y="3195961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6553200" y="3730100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8839198" y="2405835"/>
            <a:ext cx="28171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565/1990 Sb., § 11odst. 3 </a:t>
            </a: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(ZoMP)</a:t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 rot="-9277732">
            <a:off x="2405847" y="4771528"/>
            <a:ext cx="967666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6295746" y="5777287"/>
            <a:ext cx="726491" cy="3089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509855" y="3165771"/>
            <a:ext cx="22904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250/2000 Sb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(ZoPRK)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7732450" y="3669721"/>
            <a:ext cx="370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Pouze daňová exekuce</a:t>
            </a:r>
            <a:endParaRPr sz="1200"/>
          </a:p>
        </p:txBody>
      </p:sp>
      <p:sp>
        <p:nvSpPr>
          <p:cNvPr id="144" name="Google Shape;144;p9"/>
          <p:cNvSpPr txBox="1"/>
          <p:nvPr/>
        </p:nvSpPr>
        <p:spPr>
          <a:xfrm>
            <a:off x="967666" y="4394447"/>
            <a:ext cx="171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Podání žádosti dlužníkem</a:t>
            </a:r>
            <a:endParaRPr sz="1200"/>
          </a:p>
        </p:txBody>
      </p:sp>
      <p:sp>
        <p:nvSpPr>
          <p:cNvPr id="145" name="Google Shape;145;p9"/>
          <p:cNvSpPr txBox="1"/>
          <p:nvPr/>
        </p:nvSpPr>
        <p:spPr>
          <a:xfrm>
            <a:off x="7119891" y="5608597"/>
            <a:ext cx="470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rgbClr val="FF0000"/>
                </a:solidFill>
              </a:rPr>
              <a:t>Do kdy vznikl nedoplatek (§ 153 odst. 1 DŘ)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Splatnost do 29.9.2022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2022-08-17T18:52:02Z</dcterms:created>
  <dc:creator>Vlastimil Veselý</dc:creator>
</cp:coreProperties>
</file>