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59" r:id="rId4"/>
    <p:sldId id="260" r:id="rId5"/>
    <p:sldId id="261" r:id="rId6"/>
    <p:sldId id="262" r:id="rId7"/>
    <p:sldId id="263" r:id="rId8"/>
    <p:sldId id="264" r:id="rId9"/>
    <p:sldId id="266" r:id="rId10"/>
    <p:sldId id="267" r:id="rId11"/>
    <p:sldId id="268" r:id="rId12"/>
    <p:sldId id="269" r:id="rId13"/>
    <p:sldId id="270" r:id="rId14"/>
    <p:sldId id="271" r:id="rId15"/>
    <p:sldId id="272" r:id="rId16"/>
    <p:sldId id="274" r:id="rId17"/>
    <p:sldId id="273" r:id="rId18"/>
    <p:sldId id="375" r:id="rId19"/>
    <p:sldId id="394" r:id="rId2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5B97A5-514B-4155-831F-32D6CBA53F91}" type="datetimeFigureOut">
              <a:rPr lang="cs-CZ" smtClean="0"/>
              <a:t>03.11.2022</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63E889-ABBD-46A7-B2EA-C00B39CF7276}" type="slidenum">
              <a:rPr lang="cs-CZ" smtClean="0"/>
              <a:t>‹#›</a:t>
            </a:fld>
            <a:endParaRPr lang="cs-CZ"/>
          </a:p>
        </p:txBody>
      </p:sp>
    </p:spTree>
    <p:extLst>
      <p:ext uri="{BB962C8B-B14F-4D97-AF65-F5344CB8AC3E}">
        <p14:creationId xmlns:p14="http://schemas.microsoft.com/office/powerpoint/2010/main" val="2201156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0"/>
        <p:cNvGrpSpPr/>
        <p:nvPr/>
      </p:nvGrpSpPr>
      <p:grpSpPr>
        <a:xfrm>
          <a:off x="0" y="0"/>
          <a:ext cx="0" cy="0"/>
          <a:chOff x="0" y="0"/>
          <a:chExt cx="0" cy="0"/>
        </a:xfrm>
      </p:grpSpPr>
      <p:sp>
        <p:nvSpPr>
          <p:cNvPr id="891" name="Shape 891"/>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2" name="Shape 89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127515-66A4-B326-C45C-95A9B40C54B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C3057E7E-C117-FAD6-37A3-2E854EA5CB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F8242391-9D4B-3311-AC3C-63C4D74459EC}"/>
              </a:ext>
            </a:extLst>
          </p:cNvPr>
          <p:cNvSpPr>
            <a:spLocks noGrp="1"/>
          </p:cNvSpPr>
          <p:nvPr>
            <p:ph type="dt" sz="half" idx="10"/>
          </p:nvPr>
        </p:nvSpPr>
        <p:spPr/>
        <p:txBody>
          <a:bodyPr/>
          <a:lstStyle/>
          <a:p>
            <a:fld id="{EE7F2328-77C7-436F-B160-CA3917978222}" type="datetimeFigureOut">
              <a:rPr lang="cs-CZ" smtClean="0"/>
              <a:t>03.11.2022</a:t>
            </a:fld>
            <a:endParaRPr lang="cs-CZ"/>
          </a:p>
        </p:txBody>
      </p:sp>
      <p:sp>
        <p:nvSpPr>
          <p:cNvPr id="5" name="Zástupný symbol pro zápatí 4">
            <a:extLst>
              <a:ext uri="{FF2B5EF4-FFF2-40B4-BE49-F238E27FC236}">
                <a16:creationId xmlns:a16="http://schemas.microsoft.com/office/drawing/2014/main" id="{4E3AB045-39F8-551F-3BB9-723070CEA81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1B28F1A-CA62-BC6D-528E-B73E0345E505}"/>
              </a:ext>
            </a:extLst>
          </p:cNvPr>
          <p:cNvSpPr>
            <a:spLocks noGrp="1"/>
          </p:cNvSpPr>
          <p:nvPr>
            <p:ph type="sldNum" sz="quarter" idx="12"/>
          </p:nvPr>
        </p:nvSpPr>
        <p:spPr/>
        <p:txBody>
          <a:bodyPr/>
          <a:lstStyle/>
          <a:p>
            <a:fld id="{3596FC31-F031-41DA-94E5-FB34EF5F594D}" type="slidenum">
              <a:rPr lang="cs-CZ" smtClean="0"/>
              <a:t>‹#›</a:t>
            </a:fld>
            <a:endParaRPr lang="cs-CZ"/>
          </a:p>
        </p:txBody>
      </p:sp>
    </p:spTree>
    <p:extLst>
      <p:ext uri="{BB962C8B-B14F-4D97-AF65-F5344CB8AC3E}">
        <p14:creationId xmlns:p14="http://schemas.microsoft.com/office/powerpoint/2010/main" val="854285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7858BE-548F-66D3-BC1B-6113CF89B935}"/>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C1CDB720-8BBE-439D-84A4-C568F9899697}"/>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12636A3-B249-AB65-9B33-13680EABDC62}"/>
              </a:ext>
            </a:extLst>
          </p:cNvPr>
          <p:cNvSpPr>
            <a:spLocks noGrp="1"/>
          </p:cNvSpPr>
          <p:nvPr>
            <p:ph type="dt" sz="half" idx="10"/>
          </p:nvPr>
        </p:nvSpPr>
        <p:spPr/>
        <p:txBody>
          <a:bodyPr/>
          <a:lstStyle/>
          <a:p>
            <a:fld id="{EE7F2328-77C7-436F-B160-CA3917978222}" type="datetimeFigureOut">
              <a:rPr lang="cs-CZ" smtClean="0"/>
              <a:t>03.11.2022</a:t>
            </a:fld>
            <a:endParaRPr lang="cs-CZ"/>
          </a:p>
        </p:txBody>
      </p:sp>
      <p:sp>
        <p:nvSpPr>
          <p:cNvPr id="5" name="Zástupný symbol pro zápatí 4">
            <a:extLst>
              <a:ext uri="{FF2B5EF4-FFF2-40B4-BE49-F238E27FC236}">
                <a16:creationId xmlns:a16="http://schemas.microsoft.com/office/drawing/2014/main" id="{FF6832B2-8CD9-B0BD-2ACF-F1E502233D3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6CC26B2-3209-64B5-B517-7B8919E86A57}"/>
              </a:ext>
            </a:extLst>
          </p:cNvPr>
          <p:cNvSpPr>
            <a:spLocks noGrp="1"/>
          </p:cNvSpPr>
          <p:nvPr>
            <p:ph type="sldNum" sz="quarter" idx="12"/>
          </p:nvPr>
        </p:nvSpPr>
        <p:spPr/>
        <p:txBody>
          <a:bodyPr/>
          <a:lstStyle/>
          <a:p>
            <a:fld id="{3596FC31-F031-41DA-94E5-FB34EF5F594D}" type="slidenum">
              <a:rPr lang="cs-CZ" smtClean="0"/>
              <a:t>‹#›</a:t>
            </a:fld>
            <a:endParaRPr lang="cs-CZ"/>
          </a:p>
        </p:txBody>
      </p:sp>
    </p:spTree>
    <p:extLst>
      <p:ext uri="{BB962C8B-B14F-4D97-AF65-F5344CB8AC3E}">
        <p14:creationId xmlns:p14="http://schemas.microsoft.com/office/powerpoint/2010/main" val="1631345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5422EA09-8911-5EE8-696A-687134A5C477}"/>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D8C92FA1-6354-D910-D1AD-549C4112C1D0}"/>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0DFDE61-5062-D0A5-6DE7-3FB8D8099BF7}"/>
              </a:ext>
            </a:extLst>
          </p:cNvPr>
          <p:cNvSpPr>
            <a:spLocks noGrp="1"/>
          </p:cNvSpPr>
          <p:nvPr>
            <p:ph type="dt" sz="half" idx="10"/>
          </p:nvPr>
        </p:nvSpPr>
        <p:spPr/>
        <p:txBody>
          <a:bodyPr/>
          <a:lstStyle/>
          <a:p>
            <a:fld id="{EE7F2328-77C7-436F-B160-CA3917978222}" type="datetimeFigureOut">
              <a:rPr lang="cs-CZ" smtClean="0"/>
              <a:t>03.11.2022</a:t>
            </a:fld>
            <a:endParaRPr lang="cs-CZ"/>
          </a:p>
        </p:txBody>
      </p:sp>
      <p:sp>
        <p:nvSpPr>
          <p:cNvPr id="5" name="Zástupný symbol pro zápatí 4">
            <a:extLst>
              <a:ext uri="{FF2B5EF4-FFF2-40B4-BE49-F238E27FC236}">
                <a16:creationId xmlns:a16="http://schemas.microsoft.com/office/drawing/2014/main" id="{8726DC3C-AB3B-4CEA-4638-901D1C3E55E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287245-19D0-6D1D-BCA9-5EF542BE1570}"/>
              </a:ext>
            </a:extLst>
          </p:cNvPr>
          <p:cNvSpPr>
            <a:spLocks noGrp="1"/>
          </p:cNvSpPr>
          <p:nvPr>
            <p:ph type="sldNum" sz="quarter" idx="12"/>
          </p:nvPr>
        </p:nvSpPr>
        <p:spPr/>
        <p:txBody>
          <a:bodyPr/>
          <a:lstStyle/>
          <a:p>
            <a:fld id="{3596FC31-F031-41DA-94E5-FB34EF5F594D}" type="slidenum">
              <a:rPr lang="cs-CZ" smtClean="0"/>
              <a:t>‹#›</a:t>
            </a:fld>
            <a:endParaRPr lang="cs-CZ"/>
          </a:p>
        </p:txBody>
      </p:sp>
    </p:spTree>
    <p:extLst>
      <p:ext uri="{BB962C8B-B14F-4D97-AF65-F5344CB8AC3E}">
        <p14:creationId xmlns:p14="http://schemas.microsoft.com/office/powerpoint/2010/main" val="1756467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F9A2E5-0BF7-EF30-F731-5C9A615AE04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D24D9BE-8D84-F9B1-19A9-39CA60635F4E}"/>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9180B36-F9F9-71FC-D490-0F59114B01FE}"/>
              </a:ext>
            </a:extLst>
          </p:cNvPr>
          <p:cNvSpPr>
            <a:spLocks noGrp="1"/>
          </p:cNvSpPr>
          <p:nvPr>
            <p:ph type="dt" sz="half" idx="10"/>
          </p:nvPr>
        </p:nvSpPr>
        <p:spPr/>
        <p:txBody>
          <a:bodyPr/>
          <a:lstStyle/>
          <a:p>
            <a:fld id="{EE7F2328-77C7-436F-B160-CA3917978222}" type="datetimeFigureOut">
              <a:rPr lang="cs-CZ" smtClean="0"/>
              <a:t>03.11.2022</a:t>
            </a:fld>
            <a:endParaRPr lang="cs-CZ"/>
          </a:p>
        </p:txBody>
      </p:sp>
      <p:sp>
        <p:nvSpPr>
          <p:cNvPr id="5" name="Zástupný symbol pro zápatí 4">
            <a:extLst>
              <a:ext uri="{FF2B5EF4-FFF2-40B4-BE49-F238E27FC236}">
                <a16:creationId xmlns:a16="http://schemas.microsoft.com/office/drawing/2014/main" id="{DAAA1FB7-FA16-41AE-6835-0C97EC7C1E0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4E91937-BA5F-6F1D-16C8-8A0DE7C56579}"/>
              </a:ext>
            </a:extLst>
          </p:cNvPr>
          <p:cNvSpPr>
            <a:spLocks noGrp="1"/>
          </p:cNvSpPr>
          <p:nvPr>
            <p:ph type="sldNum" sz="quarter" idx="12"/>
          </p:nvPr>
        </p:nvSpPr>
        <p:spPr/>
        <p:txBody>
          <a:bodyPr/>
          <a:lstStyle/>
          <a:p>
            <a:fld id="{3596FC31-F031-41DA-94E5-FB34EF5F594D}" type="slidenum">
              <a:rPr lang="cs-CZ" smtClean="0"/>
              <a:t>‹#›</a:t>
            </a:fld>
            <a:endParaRPr lang="cs-CZ"/>
          </a:p>
        </p:txBody>
      </p:sp>
    </p:spTree>
    <p:extLst>
      <p:ext uri="{BB962C8B-B14F-4D97-AF65-F5344CB8AC3E}">
        <p14:creationId xmlns:p14="http://schemas.microsoft.com/office/powerpoint/2010/main" val="1199687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6C516C-9F7A-170B-4ABC-4446347E5BB5}"/>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DD8F9F84-4849-6679-2441-9823DDC8F5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847D2B7B-8364-BD81-0619-CA7BB35633F2}"/>
              </a:ext>
            </a:extLst>
          </p:cNvPr>
          <p:cNvSpPr>
            <a:spLocks noGrp="1"/>
          </p:cNvSpPr>
          <p:nvPr>
            <p:ph type="dt" sz="half" idx="10"/>
          </p:nvPr>
        </p:nvSpPr>
        <p:spPr/>
        <p:txBody>
          <a:bodyPr/>
          <a:lstStyle/>
          <a:p>
            <a:fld id="{EE7F2328-77C7-436F-B160-CA3917978222}" type="datetimeFigureOut">
              <a:rPr lang="cs-CZ" smtClean="0"/>
              <a:t>03.11.2022</a:t>
            </a:fld>
            <a:endParaRPr lang="cs-CZ"/>
          </a:p>
        </p:txBody>
      </p:sp>
      <p:sp>
        <p:nvSpPr>
          <p:cNvPr id="5" name="Zástupný symbol pro zápatí 4">
            <a:extLst>
              <a:ext uri="{FF2B5EF4-FFF2-40B4-BE49-F238E27FC236}">
                <a16:creationId xmlns:a16="http://schemas.microsoft.com/office/drawing/2014/main" id="{A5E92E72-4029-4F57-E5F3-0EEE852EDE6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37B3A44-3244-B2AE-7773-9585183124A3}"/>
              </a:ext>
            </a:extLst>
          </p:cNvPr>
          <p:cNvSpPr>
            <a:spLocks noGrp="1"/>
          </p:cNvSpPr>
          <p:nvPr>
            <p:ph type="sldNum" sz="quarter" idx="12"/>
          </p:nvPr>
        </p:nvSpPr>
        <p:spPr/>
        <p:txBody>
          <a:bodyPr/>
          <a:lstStyle/>
          <a:p>
            <a:fld id="{3596FC31-F031-41DA-94E5-FB34EF5F594D}" type="slidenum">
              <a:rPr lang="cs-CZ" smtClean="0"/>
              <a:t>‹#›</a:t>
            </a:fld>
            <a:endParaRPr lang="cs-CZ"/>
          </a:p>
        </p:txBody>
      </p:sp>
    </p:spTree>
    <p:extLst>
      <p:ext uri="{BB962C8B-B14F-4D97-AF65-F5344CB8AC3E}">
        <p14:creationId xmlns:p14="http://schemas.microsoft.com/office/powerpoint/2010/main" val="4216506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A1CE1F-FED6-F7E3-00B7-8B469780379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F38BA31-A771-6DE3-0897-4055BD2A760C}"/>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B5C19F9E-B865-46DF-C1EC-1966BC1246D2}"/>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C5CADBCD-7D18-4A30-370B-8E23BAD1D4FA}"/>
              </a:ext>
            </a:extLst>
          </p:cNvPr>
          <p:cNvSpPr>
            <a:spLocks noGrp="1"/>
          </p:cNvSpPr>
          <p:nvPr>
            <p:ph type="dt" sz="half" idx="10"/>
          </p:nvPr>
        </p:nvSpPr>
        <p:spPr/>
        <p:txBody>
          <a:bodyPr/>
          <a:lstStyle/>
          <a:p>
            <a:fld id="{EE7F2328-77C7-436F-B160-CA3917978222}" type="datetimeFigureOut">
              <a:rPr lang="cs-CZ" smtClean="0"/>
              <a:t>03.11.2022</a:t>
            </a:fld>
            <a:endParaRPr lang="cs-CZ"/>
          </a:p>
        </p:txBody>
      </p:sp>
      <p:sp>
        <p:nvSpPr>
          <p:cNvPr id="6" name="Zástupný symbol pro zápatí 5">
            <a:extLst>
              <a:ext uri="{FF2B5EF4-FFF2-40B4-BE49-F238E27FC236}">
                <a16:creationId xmlns:a16="http://schemas.microsoft.com/office/drawing/2014/main" id="{1697E114-6C4C-01F3-4C31-F517D18A508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9F32BD5-E40A-6AE3-B7C1-CBAB7B280CB0}"/>
              </a:ext>
            </a:extLst>
          </p:cNvPr>
          <p:cNvSpPr>
            <a:spLocks noGrp="1"/>
          </p:cNvSpPr>
          <p:nvPr>
            <p:ph type="sldNum" sz="quarter" idx="12"/>
          </p:nvPr>
        </p:nvSpPr>
        <p:spPr/>
        <p:txBody>
          <a:bodyPr/>
          <a:lstStyle/>
          <a:p>
            <a:fld id="{3596FC31-F031-41DA-94E5-FB34EF5F594D}" type="slidenum">
              <a:rPr lang="cs-CZ" smtClean="0"/>
              <a:t>‹#›</a:t>
            </a:fld>
            <a:endParaRPr lang="cs-CZ"/>
          </a:p>
        </p:txBody>
      </p:sp>
    </p:spTree>
    <p:extLst>
      <p:ext uri="{BB962C8B-B14F-4D97-AF65-F5344CB8AC3E}">
        <p14:creationId xmlns:p14="http://schemas.microsoft.com/office/powerpoint/2010/main" val="3294871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FD180B-65BC-C618-B727-B1FCA46A0033}"/>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E38C9F16-22B8-04C5-6913-6267FC9820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A98EA790-DADD-CC7A-6D50-30071110BB43}"/>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F5A5DC6A-6163-CB5C-BB01-42308F2C4F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D97F10BD-642F-8845-7157-6B3E7A680494}"/>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27F1BF61-615B-6339-A544-B3C238937A22}"/>
              </a:ext>
            </a:extLst>
          </p:cNvPr>
          <p:cNvSpPr>
            <a:spLocks noGrp="1"/>
          </p:cNvSpPr>
          <p:nvPr>
            <p:ph type="dt" sz="half" idx="10"/>
          </p:nvPr>
        </p:nvSpPr>
        <p:spPr/>
        <p:txBody>
          <a:bodyPr/>
          <a:lstStyle/>
          <a:p>
            <a:fld id="{EE7F2328-77C7-436F-B160-CA3917978222}" type="datetimeFigureOut">
              <a:rPr lang="cs-CZ" smtClean="0"/>
              <a:t>03.11.2022</a:t>
            </a:fld>
            <a:endParaRPr lang="cs-CZ"/>
          </a:p>
        </p:txBody>
      </p:sp>
      <p:sp>
        <p:nvSpPr>
          <p:cNvPr id="8" name="Zástupný symbol pro zápatí 7">
            <a:extLst>
              <a:ext uri="{FF2B5EF4-FFF2-40B4-BE49-F238E27FC236}">
                <a16:creationId xmlns:a16="http://schemas.microsoft.com/office/drawing/2014/main" id="{F8C44572-A68A-20F3-701D-B5B1ACEAB786}"/>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F887DB3F-C6F8-D99A-5DDC-1051C18CBF18}"/>
              </a:ext>
            </a:extLst>
          </p:cNvPr>
          <p:cNvSpPr>
            <a:spLocks noGrp="1"/>
          </p:cNvSpPr>
          <p:nvPr>
            <p:ph type="sldNum" sz="quarter" idx="12"/>
          </p:nvPr>
        </p:nvSpPr>
        <p:spPr/>
        <p:txBody>
          <a:bodyPr/>
          <a:lstStyle/>
          <a:p>
            <a:fld id="{3596FC31-F031-41DA-94E5-FB34EF5F594D}" type="slidenum">
              <a:rPr lang="cs-CZ" smtClean="0"/>
              <a:t>‹#›</a:t>
            </a:fld>
            <a:endParaRPr lang="cs-CZ"/>
          </a:p>
        </p:txBody>
      </p:sp>
    </p:spTree>
    <p:extLst>
      <p:ext uri="{BB962C8B-B14F-4D97-AF65-F5344CB8AC3E}">
        <p14:creationId xmlns:p14="http://schemas.microsoft.com/office/powerpoint/2010/main" val="2679079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E6A767-56C2-BADC-ADB6-6C41C3CF92F2}"/>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D0425CD-325D-8C1D-20E3-2C25DAF81319}"/>
              </a:ext>
            </a:extLst>
          </p:cNvPr>
          <p:cNvSpPr>
            <a:spLocks noGrp="1"/>
          </p:cNvSpPr>
          <p:nvPr>
            <p:ph type="dt" sz="half" idx="10"/>
          </p:nvPr>
        </p:nvSpPr>
        <p:spPr/>
        <p:txBody>
          <a:bodyPr/>
          <a:lstStyle/>
          <a:p>
            <a:fld id="{EE7F2328-77C7-436F-B160-CA3917978222}" type="datetimeFigureOut">
              <a:rPr lang="cs-CZ" smtClean="0"/>
              <a:t>03.11.2022</a:t>
            </a:fld>
            <a:endParaRPr lang="cs-CZ"/>
          </a:p>
        </p:txBody>
      </p:sp>
      <p:sp>
        <p:nvSpPr>
          <p:cNvPr id="4" name="Zástupný symbol pro zápatí 3">
            <a:extLst>
              <a:ext uri="{FF2B5EF4-FFF2-40B4-BE49-F238E27FC236}">
                <a16:creationId xmlns:a16="http://schemas.microsoft.com/office/drawing/2014/main" id="{D1F678CE-2C0E-EE5F-36E3-FDE050447C3A}"/>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610C58BB-BF51-B26C-3378-CBF3F72B2464}"/>
              </a:ext>
            </a:extLst>
          </p:cNvPr>
          <p:cNvSpPr>
            <a:spLocks noGrp="1"/>
          </p:cNvSpPr>
          <p:nvPr>
            <p:ph type="sldNum" sz="quarter" idx="12"/>
          </p:nvPr>
        </p:nvSpPr>
        <p:spPr/>
        <p:txBody>
          <a:bodyPr/>
          <a:lstStyle/>
          <a:p>
            <a:fld id="{3596FC31-F031-41DA-94E5-FB34EF5F594D}" type="slidenum">
              <a:rPr lang="cs-CZ" smtClean="0"/>
              <a:t>‹#›</a:t>
            </a:fld>
            <a:endParaRPr lang="cs-CZ"/>
          </a:p>
        </p:txBody>
      </p:sp>
    </p:spTree>
    <p:extLst>
      <p:ext uri="{BB962C8B-B14F-4D97-AF65-F5344CB8AC3E}">
        <p14:creationId xmlns:p14="http://schemas.microsoft.com/office/powerpoint/2010/main" val="715591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E2FE8C32-4C59-CE52-793E-321721809D60}"/>
              </a:ext>
            </a:extLst>
          </p:cNvPr>
          <p:cNvSpPr>
            <a:spLocks noGrp="1"/>
          </p:cNvSpPr>
          <p:nvPr>
            <p:ph type="dt" sz="half" idx="10"/>
          </p:nvPr>
        </p:nvSpPr>
        <p:spPr/>
        <p:txBody>
          <a:bodyPr/>
          <a:lstStyle/>
          <a:p>
            <a:fld id="{EE7F2328-77C7-436F-B160-CA3917978222}" type="datetimeFigureOut">
              <a:rPr lang="cs-CZ" smtClean="0"/>
              <a:t>03.11.2022</a:t>
            </a:fld>
            <a:endParaRPr lang="cs-CZ"/>
          </a:p>
        </p:txBody>
      </p:sp>
      <p:sp>
        <p:nvSpPr>
          <p:cNvPr id="3" name="Zástupný symbol pro zápatí 2">
            <a:extLst>
              <a:ext uri="{FF2B5EF4-FFF2-40B4-BE49-F238E27FC236}">
                <a16:creationId xmlns:a16="http://schemas.microsoft.com/office/drawing/2014/main" id="{F3B53D03-6FEB-6761-B82E-747F1B543853}"/>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8BB8EF92-B825-08F4-9C3F-613368C02898}"/>
              </a:ext>
            </a:extLst>
          </p:cNvPr>
          <p:cNvSpPr>
            <a:spLocks noGrp="1"/>
          </p:cNvSpPr>
          <p:nvPr>
            <p:ph type="sldNum" sz="quarter" idx="12"/>
          </p:nvPr>
        </p:nvSpPr>
        <p:spPr/>
        <p:txBody>
          <a:bodyPr/>
          <a:lstStyle/>
          <a:p>
            <a:fld id="{3596FC31-F031-41DA-94E5-FB34EF5F594D}" type="slidenum">
              <a:rPr lang="cs-CZ" smtClean="0"/>
              <a:t>‹#›</a:t>
            </a:fld>
            <a:endParaRPr lang="cs-CZ"/>
          </a:p>
        </p:txBody>
      </p:sp>
    </p:spTree>
    <p:extLst>
      <p:ext uri="{BB962C8B-B14F-4D97-AF65-F5344CB8AC3E}">
        <p14:creationId xmlns:p14="http://schemas.microsoft.com/office/powerpoint/2010/main" val="2499002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3A9112-6218-B255-D4BF-D888D31B6CF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489255E8-AB49-9E8F-7A02-9B58D73A93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1B710659-8048-2109-91A8-B899C088A0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08FEA8A-7952-C98F-5A20-1ADB2EE8EB19}"/>
              </a:ext>
            </a:extLst>
          </p:cNvPr>
          <p:cNvSpPr>
            <a:spLocks noGrp="1"/>
          </p:cNvSpPr>
          <p:nvPr>
            <p:ph type="dt" sz="half" idx="10"/>
          </p:nvPr>
        </p:nvSpPr>
        <p:spPr/>
        <p:txBody>
          <a:bodyPr/>
          <a:lstStyle/>
          <a:p>
            <a:fld id="{EE7F2328-77C7-436F-B160-CA3917978222}" type="datetimeFigureOut">
              <a:rPr lang="cs-CZ" smtClean="0"/>
              <a:t>03.11.2022</a:t>
            </a:fld>
            <a:endParaRPr lang="cs-CZ"/>
          </a:p>
        </p:txBody>
      </p:sp>
      <p:sp>
        <p:nvSpPr>
          <p:cNvPr id="6" name="Zástupný symbol pro zápatí 5">
            <a:extLst>
              <a:ext uri="{FF2B5EF4-FFF2-40B4-BE49-F238E27FC236}">
                <a16:creationId xmlns:a16="http://schemas.microsoft.com/office/drawing/2014/main" id="{9D101681-B037-A7E2-8835-FDAAD024B10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D1C7FB8-275C-9337-C91C-BE4774F91958}"/>
              </a:ext>
            </a:extLst>
          </p:cNvPr>
          <p:cNvSpPr>
            <a:spLocks noGrp="1"/>
          </p:cNvSpPr>
          <p:nvPr>
            <p:ph type="sldNum" sz="quarter" idx="12"/>
          </p:nvPr>
        </p:nvSpPr>
        <p:spPr/>
        <p:txBody>
          <a:bodyPr/>
          <a:lstStyle/>
          <a:p>
            <a:fld id="{3596FC31-F031-41DA-94E5-FB34EF5F594D}" type="slidenum">
              <a:rPr lang="cs-CZ" smtClean="0"/>
              <a:t>‹#›</a:t>
            </a:fld>
            <a:endParaRPr lang="cs-CZ"/>
          </a:p>
        </p:txBody>
      </p:sp>
    </p:spTree>
    <p:extLst>
      <p:ext uri="{BB962C8B-B14F-4D97-AF65-F5344CB8AC3E}">
        <p14:creationId xmlns:p14="http://schemas.microsoft.com/office/powerpoint/2010/main" val="489414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D43069-1596-4E4D-FA83-29F8F0245F3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0D258C94-9B74-1FF1-5B38-02E904F17A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68CDAC47-CB05-8DF1-5E49-AB344569B5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B454E3B-7E68-1EA1-CFEB-6D81C6233EE7}"/>
              </a:ext>
            </a:extLst>
          </p:cNvPr>
          <p:cNvSpPr>
            <a:spLocks noGrp="1"/>
          </p:cNvSpPr>
          <p:nvPr>
            <p:ph type="dt" sz="half" idx="10"/>
          </p:nvPr>
        </p:nvSpPr>
        <p:spPr/>
        <p:txBody>
          <a:bodyPr/>
          <a:lstStyle/>
          <a:p>
            <a:fld id="{EE7F2328-77C7-436F-B160-CA3917978222}" type="datetimeFigureOut">
              <a:rPr lang="cs-CZ" smtClean="0"/>
              <a:t>03.11.2022</a:t>
            </a:fld>
            <a:endParaRPr lang="cs-CZ"/>
          </a:p>
        </p:txBody>
      </p:sp>
      <p:sp>
        <p:nvSpPr>
          <p:cNvPr id="6" name="Zástupný symbol pro zápatí 5">
            <a:extLst>
              <a:ext uri="{FF2B5EF4-FFF2-40B4-BE49-F238E27FC236}">
                <a16:creationId xmlns:a16="http://schemas.microsoft.com/office/drawing/2014/main" id="{2B81FCA6-E239-5CB6-2410-261317D5515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5E5171E-867A-DEC1-2F99-87A5327E78FD}"/>
              </a:ext>
            </a:extLst>
          </p:cNvPr>
          <p:cNvSpPr>
            <a:spLocks noGrp="1"/>
          </p:cNvSpPr>
          <p:nvPr>
            <p:ph type="sldNum" sz="quarter" idx="12"/>
          </p:nvPr>
        </p:nvSpPr>
        <p:spPr/>
        <p:txBody>
          <a:bodyPr/>
          <a:lstStyle/>
          <a:p>
            <a:fld id="{3596FC31-F031-41DA-94E5-FB34EF5F594D}" type="slidenum">
              <a:rPr lang="cs-CZ" smtClean="0"/>
              <a:t>‹#›</a:t>
            </a:fld>
            <a:endParaRPr lang="cs-CZ"/>
          </a:p>
        </p:txBody>
      </p:sp>
    </p:spTree>
    <p:extLst>
      <p:ext uri="{BB962C8B-B14F-4D97-AF65-F5344CB8AC3E}">
        <p14:creationId xmlns:p14="http://schemas.microsoft.com/office/powerpoint/2010/main" val="744116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A492A35E-683B-4E95-8E7F-09ABBE9A81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8B9C3B0C-7046-18E2-5419-DBFA0631E0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77A35A4-24F9-17D7-D405-2AD232733A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7F2328-77C7-436F-B160-CA3917978222}" type="datetimeFigureOut">
              <a:rPr lang="cs-CZ" smtClean="0"/>
              <a:t>03.11.2022</a:t>
            </a:fld>
            <a:endParaRPr lang="cs-CZ"/>
          </a:p>
        </p:txBody>
      </p:sp>
      <p:sp>
        <p:nvSpPr>
          <p:cNvPr id="5" name="Zástupný symbol pro zápatí 4">
            <a:extLst>
              <a:ext uri="{FF2B5EF4-FFF2-40B4-BE49-F238E27FC236}">
                <a16:creationId xmlns:a16="http://schemas.microsoft.com/office/drawing/2014/main" id="{B6F9E921-41DD-EB0B-6FCF-1FC0E274DA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CD70D6AB-00F5-9390-5862-1F22F6A47B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96FC31-F031-41DA-94E5-FB34EF5F594D}" type="slidenum">
              <a:rPr lang="cs-CZ" smtClean="0"/>
              <a:t>‹#›</a:t>
            </a:fld>
            <a:endParaRPr lang="cs-CZ"/>
          </a:p>
        </p:txBody>
      </p:sp>
    </p:spTree>
    <p:extLst>
      <p:ext uri="{BB962C8B-B14F-4D97-AF65-F5344CB8AC3E}">
        <p14:creationId xmlns:p14="http://schemas.microsoft.com/office/powerpoint/2010/main" val="2645729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F7BB76E2-D3FB-2D23-929B-54FE470CE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ovéPole 3">
            <a:extLst>
              <a:ext uri="{FF2B5EF4-FFF2-40B4-BE49-F238E27FC236}">
                <a16:creationId xmlns:a16="http://schemas.microsoft.com/office/drawing/2014/main" id="{0911DA7C-52D0-9287-46EB-5BBAD1A7915A}"/>
              </a:ext>
            </a:extLst>
          </p:cNvPr>
          <p:cNvSpPr txBox="1"/>
          <p:nvPr/>
        </p:nvSpPr>
        <p:spPr>
          <a:xfrm rot="5400000">
            <a:off x="6326988" y="3611309"/>
            <a:ext cx="1292662" cy="4875744"/>
          </a:xfrm>
          <a:prstGeom prst="rect">
            <a:avLst/>
          </a:prstGeom>
          <a:noFill/>
        </p:spPr>
        <p:txBody>
          <a:bodyPr vert="vert270" wrap="square" rtlCol="0">
            <a:spAutoFit/>
          </a:bodyPr>
          <a:lstStyle/>
          <a:p>
            <a:r>
              <a:rPr lang="cs-CZ" sz="3600" b="1" dirty="0">
                <a:solidFill>
                  <a:srgbClr val="FF0000"/>
                </a:solidFill>
                <a:effectLst/>
              </a:rPr>
              <a:t>Procesní řízení pohledávek z pokut</a:t>
            </a:r>
            <a:endParaRPr lang="cs-CZ" sz="3600" b="1" dirty="0">
              <a:solidFill>
                <a:srgbClr val="FF0000"/>
              </a:solidFill>
            </a:endParaRPr>
          </a:p>
        </p:txBody>
      </p:sp>
    </p:spTree>
    <p:extLst>
      <p:ext uri="{BB962C8B-B14F-4D97-AF65-F5344CB8AC3E}">
        <p14:creationId xmlns:p14="http://schemas.microsoft.com/office/powerpoint/2010/main" val="2247693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E3C387F-6B70-4E76-00FD-13ECBD442800}"/>
              </a:ext>
            </a:extLst>
          </p:cNvPr>
          <p:cNvSpPr txBox="1"/>
          <p:nvPr/>
        </p:nvSpPr>
        <p:spPr>
          <a:xfrm>
            <a:off x="248575" y="221942"/>
            <a:ext cx="11878322" cy="6555641"/>
          </a:xfrm>
          <a:prstGeom prst="rect">
            <a:avLst/>
          </a:prstGeom>
          <a:noFill/>
        </p:spPr>
        <p:txBody>
          <a:bodyPr wrap="square">
            <a:spAutoFit/>
          </a:bodyPr>
          <a:lstStyle/>
          <a:p>
            <a:r>
              <a:rPr lang="cs-CZ" sz="2800" dirty="0"/>
              <a:t>Titulem pro vymáhání peněžitého plnění je originál, ověřená kopie nebo stejnopis rozhodnutí ukládající platební povinnost. Ukladatel musí předat celnímu úřadu rozhodnutí s vyznačenou doložkou vykonatelnosti a aktuální výší nedoplatku. Každé předané rozhodnutí musí tvořit přílohu dopisu, ve kterém je uvedena výše peněžitého plnění, které žádá ukladatel vymoci, případně další doprovodná dokumentace.</a:t>
            </a:r>
          </a:p>
          <a:p>
            <a:endParaRPr lang="cs-CZ" sz="2800" dirty="0"/>
          </a:p>
          <a:p>
            <a:r>
              <a:rPr lang="cs-CZ" sz="2800" dirty="0"/>
              <a:t>V případě předávání většího množství příkazových bloků na místě nezaplacených k vymáhání celnímu úřadu, je třeba jejich seznam předávat na sběrném poukazu (viz příloha v E-lince).</a:t>
            </a:r>
          </a:p>
          <a:p>
            <a:endParaRPr lang="cs-CZ" sz="2800" dirty="0"/>
          </a:p>
          <a:p>
            <a:r>
              <a:rPr lang="cs-CZ" sz="2800" dirty="0"/>
              <a:t>Při žádosti o vymáhání podle § 106 správního řádu není určen termín pro předání rozhodnutí, avšak pokud ukladatel předá rozhodnutí pozdě, výrazně se sníží úspěšnost vymáhání peněžitého plnění. </a:t>
            </a:r>
            <a:r>
              <a:rPr lang="cs-CZ" sz="2800" b="1" dirty="0"/>
              <a:t>Podle § 162 odst. 2 DŘ je lhůta pro předání do 30 dnů po marném uplynutí lhůty pro placení.</a:t>
            </a:r>
          </a:p>
        </p:txBody>
      </p:sp>
    </p:spTree>
    <p:extLst>
      <p:ext uri="{BB962C8B-B14F-4D97-AF65-F5344CB8AC3E}">
        <p14:creationId xmlns:p14="http://schemas.microsoft.com/office/powerpoint/2010/main" val="3119646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007B7B65-256F-62C3-2DEC-55B9ED84CFEF}"/>
              </a:ext>
            </a:extLst>
          </p:cNvPr>
          <p:cNvSpPr txBox="1"/>
          <p:nvPr/>
        </p:nvSpPr>
        <p:spPr>
          <a:xfrm>
            <a:off x="204185" y="150921"/>
            <a:ext cx="11922711" cy="6555641"/>
          </a:xfrm>
          <a:prstGeom prst="rect">
            <a:avLst/>
          </a:prstGeom>
          <a:noFill/>
        </p:spPr>
        <p:txBody>
          <a:bodyPr wrap="square">
            <a:spAutoFit/>
          </a:bodyPr>
          <a:lstStyle/>
          <a:p>
            <a:r>
              <a:rPr lang="cs-CZ" sz="2800" dirty="0"/>
              <a:t> K vymáhání nebudou předávány nedoplatky, u kterých již bylo zahájeno exekuční vymáhání, neboť exekuční náklady by byly subjektu uloženy duplicitně. Před samotným předáním nedoplatku k vymáhání celnímu úřadu, posoudí obec, zda již nedošlo k zániku nedoplatku (prekluze).</a:t>
            </a:r>
          </a:p>
          <a:p>
            <a:endParaRPr lang="cs-CZ" sz="2800" dirty="0"/>
          </a:p>
          <a:p>
            <a:r>
              <a:rPr lang="cs-CZ" sz="2800" dirty="0"/>
              <a:t>Místní příslušnost správce daně se řídí dle § 13 zákona č. 280/2009 Sb., ve znění pozdějších předpisů (dále jen „daňový řád“) u fyzických osob jejím místem pobytu, kterým se rozumí adresa trvalého pobytu občana České republiky, u právnické osoby jejím sídlem, kterým se rozumí adresa zapsaná v obchodním rejstříku. </a:t>
            </a:r>
            <a:r>
              <a:rPr lang="cs-CZ" sz="2800" b="1" dirty="0"/>
              <a:t>Pokud není daňový subjekt občanem ČR, ale cizím státním příslušníkem a ustanovení § 13 daňového řádu v tomto případě místní příslušnost neřeší, určuje se místní příslušnost dle § 10 odst. 1 zákona č. 17/2012 Sb., o Celní správě České republiky, ve znění pozdějších předpisů, kdy nelze-li určit místní příslušnost celního úřadu podle jiného zákona, je </a:t>
            </a:r>
            <a:r>
              <a:rPr lang="cs-CZ" sz="2800" b="1" u="sng" dirty="0"/>
              <a:t>místně příslušný Celní úřad pro hlavní město Prahu</a:t>
            </a:r>
            <a:r>
              <a:rPr lang="cs-CZ" sz="2800" b="1" dirty="0"/>
              <a:t>.</a:t>
            </a:r>
          </a:p>
        </p:txBody>
      </p:sp>
    </p:spTree>
    <p:extLst>
      <p:ext uri="{BB962C8B-B14F-4D97-AF65-F5344CB8AC3E}">
        <p14:creationId xmlns:p14="http://schemas.microsoft.com/office/powerpoint/2010/main" val="3706943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19D04868-D2AA-F11C-3FB1-4096DCDDA1CD}"/>
              </a:ext>
            </a:extLst>
          </p:cNvPr>
          <p:cNvSpPr txBox="1"/>
          <p:nvPr/>
        </p:nvSpPr>
        <p:spPr>
          <a:xfrm>
            <a:off x="1" y="0"/>
            <a:ext cx="12192000" cy="6740307"/>
          </a:xfrm>
          <a:prstGeom prst="rect">
            <a:avLst/>
          </a:prstGeom>
          <a:noFill/>
        </p:spPr>
        <p:txBody>
          <a:bodyPr wrap="square">
            <a:spAutoFit/>
          </a:bodyPr>
          <a:lstStyle/>
          <a:p>
            <a:r>
              <a:rPr lang="cs-CZ" sz="2700" dirty="0"/>
              <a:t>Doporučuje se zvážit předání nedoplatku, který je nevymahatelný – nedobytný, uložený např. osobě, která má trvalé bydliště na obecním úřadě, příp. nemá žádné příjmy apod.</a:t>
            </a:r>
          </a:p>
          <a:p>
            <a:r>
              <a:rPr lang="cs-CZ" sz="2700" dirty="0"/>
              <a:t> </a:t>
            </a:r>
          </a:p>
          <a:p>
            <a:r>
              <a:rPr lang="cs-CZ" sz="2700" dirty="0"/>
              <a:t>K předání rozhodnutí dochází prostřednictvím veřejné datové sítě do datové schránky celního úřadu.</a:t>
            </a:r>
          </a:p>
          <a:p>
            <a:endParaRPr lang="cs-CZ" sz="2700" dirty="0"/>
          </a:p>
          <a:p>
            <a:r>
              <a:rPr lang="cs-CZ" sz="2700" dirty="0"/>
              <a:t>V případě úhrady nedoplatku na účet obce, je obec povinna neprodleně tuto skutečnost celnímu úřadu oznámit, jinak se vystavuje možné náhradě škody z neoprávněného vymáhání v souladu s § 184 zákona č. 280/2009 Sb., daňový řád, ve znění pozdějších předpisů. Předmětná úhrada musí být neprodleně převedena na bankovní účet celního úřadu.</a:t>
            </a:r>
          </a:p>
          <a:p>
            <a:endParaRPr lang="cs-CZ" sz="2700" dirty="0"/>
          </a:p>
          <a:p>
            <a:r>
              <a:rPr lang="cs-CZ" sz="2700" dirty="0"/>
              <a:t>Nedoplatky vymáhané pro obec, z důvodu nákladovosti, nebudou přednostně vymáhány. Jejich vymáhání zajistí celní úřad souběžně v rámci exekučního řízení směřujícího k vymožení dalších nedoplatků na jiných druzích příjmů daného subjektu.</a:t>
            </a:r>
          </a:p>
        </p:txBody>
      </p:sp>
    </p:spTree>
    <p:extLst>
      <p:ext uri="{BB962C8B-B14F-4D97-AF65-F5344CB8AC3E}">
        <p14:creationId xmlns:p14="http://schemas.microsoft.com/office/powerpoint/2010/main" val="4182550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3E0F1DF1-687B-4708-51C1-399732F18A4D}"/>
              </a:ext>
            </a:extLst>
          </p:cNvPr>
          <p:cNvSpPr txBox="1"/>
          <p:nvPr/>
        </p:nvSpPr>
        <p:spPr>
          <a:xfrm>
            <a:off x="0" y="0"/>
            <a:ext cx="12192000" cy="6555641"/>
          </a:xfrm>
          <a:prstGeom prst="rect">
            <a:avLst/>
          </a:prstGeom>
          <a:noFill/>
        </p:spPr>
        <p:txBody>
          <a:bodyPr wrap="square">
            <a:spAutoFit/>
          </a:bodyPr>
          <a:lstStyle/>
          <a:p>
            <a:r>
              <a:rPr lang="cs-CZ" sz="2800" b="1" dirty="0"/>
              <a:t>Nezaplacené pokuty za dopravní přestupky</a:t>
            </a:r>
          </a:p>
          <a:p>
            <a:r>
              <a:rPr lang="cs-CZ" sz="2800" dirty="0"/>
              <a:t>​</a:t>
            </a:r>
          </a:p>
          <a:p>
            <a:r>
              <a:rPr lang="cs-CZ" sz="2800" dirty="0"/>
              <a:t>Dne 1. ledna 2022 vešel v účinnost zákon č. 418/2021 Sb., kterým se novelizuje zákon o Policii České republiky, zákon o Celní správě České republiky, zákon o obecní policii a zákony související.</a:t>
            </a:r>
          </a:p>
          <a:p>
            <a:endParaRPr lang="cs-CZ" sz="2800" dirty="0"/>
          </a:p>
          <a:p>
            <a:r>
              <a:rPr lang="cs-CZ" sz="2800" b="1" dirty="0"/>
              <a:t>Celníci a policisté získali nové oprávnění vyžadovat při kontrole vozidla zaplacení dosud neuhrazené pravomocné pokuty za dopravní delikty. </a:t>
            </a:r>
          </a:p>
          <a:p>
            <a:endParaRPr lang="cs-CZ" sz="2800" dirty="0"/>
          </a:p>
          <a:p>
            <a:r>
              <a:rPr lang="cs-CZ" sz="2800" dirty="0"/>
              <a:t>Pokud celníci či policisté při kontrole vozidla zjistí, že řidič nebo provozovatel vozidla nezaplatil splatnou pravomocně uloženou pokutu dle zákonů o silničním provozu, zákona o silniční dopravě nebo zákona o pozemních komunikacích (za tzv. „dopravní delikty“), mohou nově požadovat na místě kontroly její uhrazení. V případě, že by pokuta nebyla na místě uhrazena, mohou zadržet tabulky registrační značky vozidla nebo zabránit odjezdu vozidla tzv. botičkou.</a:t>
            </a:r>
          </a:p>
        </p:txBody>
      </p:sp>
    </p:spTree>
    <p:extLst>
      <p:ext uri="{BB962C8B-B14F-4D97-AF65-F5344CB8AC3E}">
        <p14:creationId xmlns:p14="http://schemas.microsoft.com/office/powerpoint/2010/main" val="837301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25335D6-E918-A5CE-895F-D96FD7AD93F2}"/>
              </a:ext>
            </a:extLst>
          </p:cNvPr>
          <p:cNvSpPr txBox="1"/>
          <p:nvPr/>
        </p:nvSpPr>
        <p:spPr>
          <a:xfrm>
            <a:off x="204186" y="266330"/>
            <a:ext cx="11851690" cy="4401205"/>
          </a:xfrm>
          <a:prstGeom prst="rect">
            <a:avLst/>
          </a:prstGeom>
          <a:noFill/>
        </p:spPr>
        <p:txBody>
          <a:bodyPr wrap="square">
            <a:spAutoFit/>
          </a:bodyPr>
          <a:lstStyle/>
          <a:p>
            <a:r>
              <a:rPr lang="cs-CZ" sz="2800" b="1" dirty="0"/>
              <a:t>Co se stane, když jsou pokuty předány přímo finančnímu odboru</a:t>
            </a:r>
          </a:p>
          <a:p>
            <a:endParaRPr lang="cs-CZ" sz="2800" dirty="0"/>
          </a:p>
          <a:p>
            <a:r>
              <a:rPr lang="cs-CZ" sz="2800" dirty="0"/>
              <a:t>Finanční odbor se stane správcem daně vykonávají tzv. „dělenou správu" dle ustanovení § 161 a násl. zákona č. 280/2009 Sb., daňový řád, ve znění pozdějších předpisů. </a:t>
            </a:r>
          </a:p>
          <a:p>
            <a:endParaRPr lang="cs-CZ" sz="2800" dirty="0"/>
          </a:p>
          <a:p>
            <a:r>
              <a:rPr lang="cs-CZ" sz="2800" dirty="0"/>
              <a:t>K dělené správě dochází, je-li rozhodnutím orgánu veřejné moci, který není správcem daně, vydaným při výkonu veřejné moci, uložena platební povinnost k peněžitému plnění určenému do veřejného rozpočtu a postupuje-li se při jeho placení podle daňového řádu nebo podle jeho jednotlivých ustanovení.</a:t>
            </a:r>
          </a:p>
        </p:txBody>
      </p:sp>
    </p:spTree>
    <p:extLst>
      <p:ext uri="{BB962C8B-B14F-4D97-AF65-F5344CB8AC3E}">
        <p14:creationId xmlns:p14="http://schemas.microsoft.com/office/powerpoint/2010/main" val="244559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0F6B759-2971-5762-4DF8-7ECBDCDA9E17}"/>
              </a:ext>
            </a:extLst>
          </p:cNvPr>
          <p:cNvSpPr txBox="1"/>
          <p:nvPr/>
        </p:nvSpPr>
        <p:spPr>
          <a:xfrm>
            <a:off x="0" y="0"/>
            <a:ext cx="12191999" cy="6555641"/>
          </a:xfrm>
          <a:prstGeom prst="rect">
            <a:avLst/>
          </a:prstGeom>
          <a:noFill/>
        </p:spPr>
        <p:txBody>
          <a:bodyPr wrap="square">
            <a:spAutoFit/>
          </a:bodyPr>
          <a:lstStyle/>
          <a:p>
            <a:r>
              <a:rPr lang="cs-CZ" sz="2800" dirty="0"/>
              <a:t>V případě, že chce správce daně (FO) předat jinému správci daně (CS) již rozběhnuté daňové řízení, pak musí postupovat podle § 17 DŘ tzv. </a:t>
            </a:r>
            <a:r>
              <a:rPr lang="cs-CZ" sz="2800" b="1" dirty="0"/>
              <a:t>dožádání</a:t>
            </a:r>
            <a:r>
              <a:rPr lang="cs-CZ" sz="2800" dirty="0"/>
              <a:t>.</a:t>
            </a:r>
          </a:p>
          <a:p>
            <a:endParaRPr lang="cs-CZ" sz="2800" dirty="0"/>
          </a:p>
          <a:p>
            <a:r>
              <a:rPr lang="cs-CZ" sz="2800" dirty="0"/>
              <a:t>(1) </a:t>
            </a:r>
            <a:r>
              <a:rPr lang="cs-CZ" sz="2800" b="1" dirty="0"/>
              <a:t>Místně příslušný správce daně může dožádat jiného věcně příslušného správce daně téhož nebo nižšího stupně o provedení úkonů nebo dílčích řízení nebo jiných postupů, které by sám mohl provést jen s obtížemi nebo s vynaložením neúčelných nákladů, anebo které by nemohl provést vůbec.</a:t>
            </a:r>
          </a:p>
          <a:p>
            <a:r>
              <a:rPr lang="cs-CZ" sz="2800" dirty="0"/>
              <a:t>(2) </a:t>
            </a:r>
            <a:r>
              <a:rPr lang="cs-CZ" sz="2800" b="1" dirty="0"/>
              <a:t>Dožádaný správce daně provede dožádané úkony, jakož i úkony, které zajišťují účel dožádání, bezodkladně, </a:t>
            </a:r>
            <a:r>
              <a:rPr lang="cs-CZ" sz="2800" b="1" u="sng" dirty="0">
                <a:solidFill>
                  <a:srgbClr val="FF0000"/>
                </a:solidFill>
              </a:rPr>
              <a:t>nebo sdělí důvody, pro které dožádání vyhovět nemůže.</a:t>
            </a:r>
          </a:p>
          <a:p>
            <a:r>
              <a:rPr lang="cs-CZ" sz="2800" dirty="0"/>
              <a:t>(3) Spory mezi správci daně o provedení dožádaných úkonů rozhoduje ten správce daně, který je nejblíže společně nadřízen dožádanému a dožadujícímu správci daně.</a:t>
            </a:r>
          </a:p>
          <a:p>
            <a:endParaRPr lang="cs-CZ" sz="2800" dirty="0"/>
          </a:p>
          <a:p>
            <a:r>
              <a:rPr lang="cs-CZ" sz="2800" dirty="0">
                <a:solidFill>
                  <a:srgbClr val="FF0000"/>
                </a:solidFill>
              </a:rPr>
              <a:t>Podle interního sdělení Celní správy budou taková předání odmítat pro vytíženost.</a:t>
            </a:r>
          </a:p>
        </p:txBody>
      </p:sp>
    </p:spTree>
    <p:extLst>
      <p:ext uri="{BB962C8B-B14F-4D97-AF65-F5344CB8AC3E}">
        <p14:creationId xmlns:p14="http://schemas.microsoft.com/office/powerpoint/2010/main" val="3303044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5BBDFA3-701D-8210-9D83-2B7E88FD60E5}"/>
              </a:ext>
            </a:extLst>
          </p:cNvPr>
          <p:cNvSpPr txBox="1"/>
          <p:nvPr/>
        </p:nvSpPr>
        <p:spPr>
          <a:xfrm>
            <a:off x="532660" y="435006"/>
            <a:ext cx="11256886" cy="5786199"/>
          </a:xfrm>
          <a:prstGeom prst="rect">
            <a:avLst/>
          </a:prstGeom>
          <a:noFill/>
        </p:spPr>
        <p:txBody>
          <a:bodyPr wrap="square">
            <a:spAutoFit/>
          </a:bodyPr>
          <a:lstStyle/>
          <a:p>
            <a:r>
              <a:rPr lang="cs-CZ" sz="3200" b="1" dirty="0"/>
              <a:t>Kdy je výhodné postupovat podle § 105 a 106 zákona č. 500/2004 Sb., správní řád a předat k vymáhání Celní správě </a:t>
            </a:r>
            <a:r>
              <a:rPr lang="cs-CZ" sz="3200" dirty="0"/>
              <a:t>– přestupky a pokuty </a:t>
            </a:r>
            <a:r>
              <a:rPr lang="cs-CZ" sz="3200" dirty="0">
                <a:solidFill>
                  <a:srgbClr val="FF0000"/>
                </a:solidFill>
              </a:rPr>
              <a:t>„zahraničních“ osob</a:t>
            </a:r>
            <a:r>
              <a:rPr lang="cs-CZ" sz="3200" dirty="0"/>
              <a:t>, kde může být Celní správa na základě své pravomoci úspěšná.</a:t>
            </a:r>
          </a:p>
          <a:p>
            <a:endParaRPr lang="cs-CZ" sz="3200" dirty="0"/>
          </a:p>
          <a:p>
            <a:endParaRPr lang="cs-CZ" sz="3200" dirty="0"/>
          </a:p>
          <a:p>
            <a:endParaRPr lang="cs-CZ" sz="3200" dirty="0"/>
          </a:p>
          <a:p>
            <a:r>
              <a:rPr lang="cs-CZ" sz="3200" b="1" dirty="0"/>
              <a:t>Kdy je výhodné postupovat podle § 162 zákona č. 280/2009 Sb., daňový řád a předat k vymáhání správci daně (FO obce) </a:t>
            </a:r>
            <a:r>
              <a:rPr lang="cs-CZ" sz="3200" dirty="0"/>
              <a:t>- přestupky a pokuty </a:t>
            </a:r>
            <a:r>
              <a:rPr lang="cs-CZ" sz="3200" dirty="0">
                <a:solidFill>
                  <a:srgbClr val="FF0000"/>
                </a:solidFill>
              </a:rPr>
              <a:t>„místních“ osob</a:t>
            </a:r>
            <a:r>
              <a:rPr lang="cs-CZ" sz="3200" dirty="0"/>
              <a:t>, kde může obec rychleji zasáhnout a zná poměry subjektu.</a:t>
            </a:r>
          </a:p>
          <a:p>
            <a:r>
              <a:rPr lang="cs-CZ" dirty="0"/>
              <a:t> </a:t>
            </a:r>
          </a:p>
        </p:txBody>
      </p:sp>
    </p:spTree>
    <p:extLst>
      <p:ext uri="{BB962C8B-B14F-4D97-AF65-F5344CB8AC3E}">
        <p14:creationId xmlns:p14="http://schemas.microsoft.com/office/powerpoint/2010/main" val="2970400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D8160A2-9EDA-359E-46AF-46DBBEE63DF8}"/>
              </a:ext>
            </a:extLst>
          </p:cNvPr>
          <p:cNvSpPr txBox="1"/>
          <p:nvPr/>
        </p:nvSpPr>
        <p:spPr>
          <a:xfrm>
            <a:off x="408373" y="328474"/>
            <a:ext cx="11469949" cy="5509200"/>
          </a:xfrm>
          <a:prstGeom prst="rect">
            <a:avLst/>
          </a:prstGeom>
          <a:noFill/>
        </p:spPr>
        <p:txBody>
          <a:bodyPr wrap="square">
            <a:spAutoFit/>
          </a:bodyPr>
          <a:lstStyle/>
          <a:p>
            <a:r>
              <a:rPr lang="cs-CZ" sz="3600" b="1" dirty="0"/>
              <a:t>Na konec jeden citát z judikatury za všechny: </a:t>
            </a:r>
          </a:p>
          <a:p>
            <a:endParaRPr lang="cs-CZ" sz="2800" dirty="0"/>
          </a:p>
          <a:p>
            <a:r>
              <a:rPr lang="cs-CZ" sz="3600" i="1" dirty="0"/>
              <a:t>Žalovaný měl možnost vymáhat pokutu prostřednictvím Celní správy, která je ve smyslu § 8 odst. 2 zákona č. 17/2012 Sb., o Celní správě ČR, „obecným správcem daně podle správního řádu a vykonává správu placení peněžitých plnění v rámci dělené správy, která jsou příjmem státního rozpočtu, státních fondů nebo rozpočtů územních samosprávných celků.“</a:t>
            </a:r>
          </a:p>
          <a:p>
            <a:endParaRPr lang="cs-CZ" sz="3600" i="1" dirty="0"/>
          </a:p>
          <a:p>
            <a:endParaRPr lang="cs-CZ" sz="3600" i="1" dirty="0"/>
          </a:p>
        </p:txBody>
      </p:sp>
    </p:spTree>
    <p:extLst>
      <p:ext uri="{BB962C8B-B14F-4D97-AF65-F5344CB8AC3E}">
        <p14:creationId xmlns:p14="http://schemas.microsoft.com/office/powerpoint/2010/main" val="2124423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65314"/>
            <a:ext cx="12191999" cy="6680719"/>
          </a:xfrm>
        </p:spPr>
        <p:txBody>
          <a:bodyPr/>
          <a:lstStyle/>
          <a:p>
            <a:pPr marL="0" indent="0" algn="ctr">
              <a:buNone/>
            </a:pPr>
            <a:endParaRPr lang="cs-CZ" sz="3200" b="1" i="0">
              <a:solidFill>
                <a:srgbClr val="000000"/>
              </a:solidFill>
              <a:effectLst/>
              <a:latin typeface="Arial" panose="020B0604020202020204" pitchFamily="34" charset="0"/>
            </a:endParaRPr>
          </a:p>
          <a:p>
            <a:pPr marL="0" indent="0" algn="ctr">
              <a:buNone/>
            </a:pPr>
            <a:r>
              <a:rPr lang="cs-CZ" sz="3200" b="1" i="0">
                <a:solidFill>
                  <a:srgbClr val="000000"/>
                </a:solidFill>
                <a:effectLst/>
                <a:latin typeface="Arial" panose="020B0604020202020204" pitchFamily="34" charset="0"/>
              </a:rPr>
              <a:t>§ </a:t>
            </a:r>
            <a:r>
              <a:rPr lang="cs-CZ" sz="3200" b="1" i="0" dirty="0">
                <a:solidFill>
                  <a:srgbClr val="000000"/>
                </a:solidFill>
                <a:effectLst/>
                <a:latin typeface="Arial" panose="020B0604020202020204" pitchFamily="34" charset="0"/>
              </a:rPr>
              <a:t>162 odst. 6 – </a:t>
            </a:r>
            <a:r>
              <a:rPr lang="cs-CZ" sz="3200" b="1" i="1" dirty="0">
                <a:solidFill>
                  <a:srgbClr val="000000"/>
                </a:solidFill>
                <a:effectLst/>
                <a:latin typeface="Arial" panose="020B0604020202020204" pitchFamily="34" charset="0"/>
              </a:rPr>
              <a:t>„Údaje podle odstavců 2 až 4 lze poskytovat také v rozsahu a způsobem dohodnutým mezi příslušným orgánem veřejné moci a správcem daně.“</a:t>
            </a:r>
          </a:p>
          <a:p>
            <a:pPr marL="0" indent="0" algn="ctr">
              <a:buNone/>
            </a:pPr>
            <a:endParaRPr lang="cs-CZ" sz="3200" dirty="0">
              <a:solidFill>
                <a:srgbClr val="FF0000"/>
              </a:solidFill>
            </a:endParaRPr>
          </a:p>
          <a:p>
            <a:pPr marL="0" indent="0" algn="ctr">
              <a:buNone/>
            </a:pPr>
            <a:r>
              <a:rPr lang="cs-CZ" sz="8000" dirty="0">
                <a:solidFill>
                  <a:srgbClr val="FF0000"/>
                </a:solidFill>
              </a:rPr>
              <a:t>Směrnice pohledávek</a:t>
            </a:r>
          </a:p>
          <a:p>
            <a:pPr marL="0" indent="0" algn="ctr">
              <a:buNone/>
            </a:pPr>
            <a:r>
              <a:rPr lang="cs-CZ" sz="8000" dirty="0"/>
              <a:t> </a:t>
            </a:r>
          </a:p>
          <a:p>
            <a:pPr marL="0" indent="0" algn="ctr">
              <a:buNone/>
            </a:pPr>
            <a:r>
              <a:rPr lang="cs-CZ" sz="8000" dirty="0"/>
              <a:t>S = K1+C+K2+J+P</a:t>
            </a:r>
          </a:p>
          <a:p>
            <a:endParaRPr lang="cs-CZ" dirty="0"/>
          </a:p>
        </p:txBody>
      </p:sp>
    </p:spTree>
    <p:extLst>
      <p:ext uri="{BB962C8B-B14F-4D97-AF65-F5344CB8AC3E}">
        <p14:creationId xmlns:p14="http://schemas.microsoft.com/office/powerpoint/2010/main" val="18138431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93"/>
        <p:cNvGrpSpPr/>
        <p:nvPr/>
      </p:nvGrpSpPr>
      <p:grpSpPr>
        <a:xfrm>
          <a:off x="0" y="0"/>
          <a:ext cx="0" cy="0"/>
          <a:chOff x="0" y="0"/>
          <a:chExt cx="0" cy="0"/>
        </a:xfrm>
      </p:grpSpPr>
      <p:sp>
        <p:nvSpPr>
          <p:cNvPr id="894" name="Shape 894"/>
          <p:cNvSpPr txBox="1"/>
          <p:nvPr/>
        </p:nvSpPr>
        <p:spPr>
          <a:xfrm>
            <a:off x="2531268" y="3254961"/>
            <a:ext cx="7129463" cy="255454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3200"/>
              <a:buFont typeface="Arial"/>
              <a:buNone/>
            </a:pPr>
            <a:endParaRPr sz="3200" b="1" dirty="0">
              <a:solidFill>
                <a:srgbClr val="FF0000"/>
              </a:solidFill>
              <a:latin typeface="Arial"/>
              <a:ea typeface="Arial"/>
              <a:cs typeface="Arial"/>
              <a:sym typeface="Arial"/>
            </a:endParaRPr>
          </a:p>
          <a:p>
            <a:pPr marL="0" marR="0" lvl="0" indent="0" algn="ctr" rtl="0">
              <a:spcBef>
                <a:spcPts val="0"/>
              </a:spcBef>
              <a:spcAft>
                <a:spcPts val="0"/>
              </a:spcAft>
              <a:buClr>
                <a:srgbClr val="FF0000"/>
              </a:buClr>
              <a:buSzPts val="3200"/>
              <a:buFont typeface="Arial"/>
              <a:buNone/>
            </a:pPr>
            <a:r>
              <a:rPr lang="cs-CZ" sz="3200" b="1" dirty="0">
                <a:solidFill>
                  <a:srgbClr val="FF0000"/>
                </a:solidFill>
                <a:latin typeface="Arial"/>
                <a:ea typeface="Arial"/>
                <a:cs typeface="Arial"/>
                <a:sym typeface="Arial"/>
              </a:rPr>
              <a:t>Děkuji za pozornost</a:t>
            </a:r>
            <a:endParaRPr sz="3200" dirty="0">
              <a:solidFill>
                <a:schemeClr val="dk1"/>
              </a:solidFill>
              <a:latin typeface="Arial"/>
              <a:ea typeface="Arial"/>
              <a:cs typeface="Arial"/>
              <a:sym typeface="Arial"/>
            </a:endParaRPr>
          </a:p>
          <a:p>
            <a:pPr marL="0" marR="0" lvl="0" indent="0" algn="ctr" rtl="0">
              <a:spcBef>
                <a:spcPts val="0"/>
              </a:spcBef>
              <a:spcAft>
                <a:spcPts val="0"/>
              </a:spcAft>
              <a:buClr>
                <a:schemeClr val="dk1"/>
              </a:buClr>
              <a:buSzPts val="3200"/>
              <a:buFont typeface="Arial"/>
              <a:buNone/>
            </a:pPr>
            <a:r>
              <a:rPr lang="cs-CZ" sz="3200" dirty="0">
                <a:solidFill>
                  <a:schemeClr val="dk1"/>
                </a:solidFill>
                <a:latin typeface="Arial"/>
                <a:ea typeface="Arial"/>
                <a:cs typeface="Arial"/>
                <a:sym typeface="Arial"/>
              </a:rPr>
              <a:t>Mgr. Vlastimil Veselý, MBA, LL.M.</a:t>
            </a:r>
            <a:endParaRPr dirty="0"/>
          </a:p>
          <a:p>
            <a:pPr marL="0" marR="0" lvl="0" indent="0" algn="ctr" rtl="0">
              <a:spcBef>
                <a:spcPts val="0"/>
              </a:spcBef>
              <a:spcAft>
                <a:spcPts val="0"/>
              </a:spcAft>
              <a:buClr>
                <a:schemeClr val="dk1"/>
              </a:buClr>
              <a:buSzPts val="3200"/>
              <a:buFont typeface="Arial"/>
              <a:buNone/>
            </a:pPr>
            <a:r>
              <a:rPr lang="cs-CZ" sz="3200" dirty="0">
                <a:solidFill>
                  <a:schemeClr val="dk1"/>
                </a:solidFill>
                <a:latin typeface="Arial"/>
                <a:ea typeface="Arial"/>
                <a:cs typeface="Arial"/>
                <a:sym typeface="Arial"/>
              </a:rPr>
              <a:t>vesely@catania.cz</a:t>
            </a:r>
            <a:endParaRPr dirty="0"/>
          </a:p>
        </p:txBody>
      </p:sp>
      <p:pic>
        <p:nvPicPr>
          <p:cNvPr id="895" name="Shape 895"/>
          <p:cNvPicPr preferRelativeResize="0"/>
          <p:nvPr/>
        </p:nvPicPr>
        <p:blipFill rotWithShape="1">
          <a:blip r:embed="rId3">
            <a:alphaModFix/>
          </a:blip>
          <a:srcRect/>
          <a:stretch/>
        </p:blipFill>
        <p:spPr>
          <a:xfrm>
            <a:off x="3383213" y="473661"/>
            <a:ext cx="5353050" cy="2781300"/>
          </a:xfrm>
          <a:prstGeom prst="rect">
            <a:avLst/>
          </a:prstGeom>
          <a:noFill/>
          <a:ln>
            <a:noFill/>
          </a:ln>
        </p:spPr>
      </p:pic>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E6FE4418-E8C1-37B5-3DD9-85CDF890B463}"/>
              </a:ext>
            </a:extLst>
          </p:cNvPr>
          <p:cNvSpPr txBox="1"/>
          <p:nvPr/>
        </p:nvSpPr>
        <p:spPr>
          <a:xfrm>
            <a:off x="497150" y="1189609"/>
            <a:ext cx="11398928" cy="3970318"/>
          </a:xfrm>
          <a:prstGeom prst="rect">
            <a:avLst/>
          </a:prstGeom>
          <a:noFill/>
        </p:spPr>
        <p:txBody>
          <a:bodyPr wrap="square">
            <a:spAutoFit/>
          </a:bodyPr>
          <a:lstStyle/>
          <a:p>
            <a:r>
              <a:rPr lang="cs-CZ" sz="3600" b="1" dirty="0"/>
              <a:t>Kdy je výhodné postupovat podle § 105 a 106 zákona č. 500/2004 Sb., správní řád a kdy podle § 162 zákona č. 280/2009 Sb., daňový řád. </a:t>
            </a:r>
          </a:p>
          <a:p>
            <a:endParaRPr lang="cs-CZ" sz="3600" b="1" dirty="0"/>
          </a:p>
          <a:p>
            <a:r>
              <a:rPr lang="cs-CZ" sz="3600" b="1" dirty="0"/>
              <a:t>Vše má svá pravidla a náležitosti. </a:t>
            </a:r>
          </a:p>
          <a:p>
            <a:endParaRPr lang="cs-CZ" sz="3600" b="1" dirty="0"/>
          </a:p>
          <a:p>
            <a:r>
              <a:rPr lang="cs-CZ" sz="3600" b="1" dirty="0"/>
              <a:t>Výhody a nevýhody jednotlivých postupů.</a:t>
            </a:r>
          </a:p>
        </p:txBody>
      </p:sp>
    </p:spTree>
    <p:extLst>
      <p:ext uri="{BB962C8B-B14F-4D97-AF65-F5344CB8AC3E}">
        <p14:creationId xmlns:p14="http://schemas.microsoft.com/office/powerpoint/2010/main" val="285045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0F39AFEF-2C53-C492-C570-251B06B97EC2}"/>
              </a:ext>
            </a:extLst>
          </p:cNvPr>
          <p:cNvSpPr txBox="1"/>
          <p:nvPr/>
        </p:nvSpPr>
        <p:spPr>
          <a:xfrm>
            <a:off x="0" y="0"/>
            <a:ext cx="12192000" cy="7017306"/>
          </a:xfrm>
          <a:prstGeom prst="rect">
            <a:avLst/>
          </a:prstGeom>
          <a:noFill/>
        </p:spPr>
        <p:txBody>
          <a:bodyPr wrap="square">
            <a:spAutoFit/>
          </a:bodyPr>
          <a:lstStyle/>
          <a:p>
            <a:r>
              <a:rPr lang="cs-CZ" sz="2400" b="1" dirty="0"/>
              <a:t>O jaké rozhodnutí jde?</a:t>
            </a:r>
          </a:p>
          <a:p>
            <a:r>
              <a:rPr lang="cs-CZ" sz="2400" dirty="0"/>
              <a:t>Pravomocné rozhodnutí orgánu veřejné moci, který není správcem daně, vydané při výkonu veřejné moci a je jím uložena platební povinnost k peněžitému plnění určenému do veřejného rozpočtu.</a:t>
            </a:r>
          </a:p>
          <a:p>
            <a:endParaRPr lang="cs-CZ" sz="2400" dirty="0"/>
          </a:p>
          <a:p>
            <a:r>
              <a:rPr lang="cs-CZ" sz="2400" b="1" dirty="0"/>
              <a:t>Orgán veřejné moci uloží peněžité plnění například podle:</a:t>
            </a:r>
            <a:endParaRPr lang="cs-CZ" sz="2400" dirty="0"/>
          </a:p>
          <a:p>
            <a:r>
              <a:rPr lang="cs-CZ" sz="2400" dirty="0"/>
              <a:t>- Zákona č. 361/2000 Sb., o silničním provozu, ve znění pozdějších předpisů (např. za překročení nejvyšší dovolené rychlosti, jízdu na červenou, nesprávné parkování, telefonování za jízdy, předjíždění vozidla tam, kde je to zakázáno, nedání přednosti, porušení omezení jízdy některých vozidel, přestupky v rámci objektivní odpovědnosti provozovatele vozidla a další)</a:t>
            </a:r>
          </a:p>
          <a:p>
            <a:endParaRPr lang="cs-CZ" sz="2400" dirty="0"/>
          </a:p>
          <a:p>
            <a:r>
              <a:rPr lang="cs-CZ" sz="2400" dirty="0"/>
              <a:t>- Zákona č. 13/1997 Sb., o pozemních komunikacích, ve znění pozdějších předpisů (např. za užití zpoplatněné komunikace bez uhrazení mýtného nebo časového poplatku, za řízení přetíženého vozidla a další)</a:t>
            </a:r>
          </a:p>
          <a:p>
            <a:endParaRPr lang="cs-CZ" sz="2400" dirty="0"/>
          </a:p>
          <a:p>
            <a:r>
              <a:rPr lang="cs-CZ" sz="2400" dirty="0"/>
              <a:t>- Zákona č. 111/1994 Sb., o silniční dopravě, ve znění pozdějších předpisů (např. za nevedení záznamů o době řízení, bezpečnostních přestávkách a době odpočinku, předložení neplatného dokladu, přestupky spojené s přepravou nebezpečných látek a další)</a:t>
            </a:r>
          </a:p>
          <a:p>
            <a:endParaRPr lang="cs-CZ" dirty="0"/>
          </a:p>
        </p:txBody>
      </p:sp>
    </p:spTree>
    <p:extLst>
      <p:ext uri="{BB962C8B-B14F-4D97-AF65-F5344CB8AC3E}">
        <p14:creationId xmlns:p14="http://schemas.microsoft.com/office/powerpoint/2010/main" val="2140304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61205A1-44BE-4042-90DA-33EEB8688C1D}"/>
              </a:ext>
            </a:extLst>
          </p:cNvPr>
          <p:cNvSpPr txBox="1"/>
          <p:nvPr/>
        </p:nvSpPr>
        <p:spPr>
          <a:xfrm>
            <a:off x="275208" y="106532"/>
            <a:ext cx="11727402" cy="3970318"/>
          </a:xfrm>
          <a:prstGeom prst="rect">
            <a:avLst/>
          </a:prstGeom>
          <a:noFill/>
        </p:spPr>
        <p:txBody>
          <a:bodyPr wrap="square">
            <a:spAutoFit/>
          </a:bodyPr>
          <a:lstStyle/>
          <a:p>
            <a:r>
              <a:rPr lang="cs-CZ" sz="2800" b="1" dirty="0"/>
              <a:t>… ale i například:</a:t>
            </a:r>
          </a:p>
          <a:p>
            <a:r>
              <a:rPr lang="cs-CZ" sz="2800" dirty="0"/>
              <a:t>- Pokuty uložené Policií ČR v příkazním řízení na místě nezaplacené</a:t>
            </a:r>
          </a:p>
          <a:p>
            <a:r>
              <a:rPr lang="cs-CZ" sz="2800" dirty="0"/>
              <a:t>- Poplatky za uložení odpadů</a:t>
            </a:r>
          </a:p>
          <a:p>
            <a:r>
              <a:rPr lang="cs-CZ" sz="2800" dirty="0"/>
              <a:t>- Poplatky za odnětí lesní půdy</a:t>
            </a:r>
          </a:p>
          <a:p>
            <a:r>
              <a:rPr lang="cs-CZ" sz="2800" dirty="0"/>
              <a:t>- Poplatky za odběr podzemních vod a za znečišťování vod</a:t>
            </a:r>
          </a:p>
          <a:p>
            <a:r>
              <a:rPr lang="cs-CZ" sz="2800" dirty="0"/>
              <a:t>- Poplatky za využívání zdrojů přírodních minerálních vod</a:t>
            </a:r>
          </a:p>
          <a:p>
            <a:r>
              <a:rPr lang="cs-CZ" sz="2800" dirty="0"/>
              <a:t>- Registrační a evidenční poplatky podle zákona o obalech</a:t>
            </a:r>
          </a:p>
          <a:p>
            <a:r>
              <a:rPr lang="cs-CZ" sz="2800" dirty="0"/>
              <a:t>- Odvody za odnětí zemědělské půdy</a:t>
            </a:r>
          </a:p>
          <a:p>
            <a:r>
              <a:rPr lang="cs-CZ" sz="2800" dirty="0"/>
              <a:t>a další</a:t>
            </a:r>
          </a:p>
        </p:txBody>
      </p:sp>
    </p:spTree>
    <p:extLst>
      <p:ext uri="{BB962C8B-B14F-4D97-AF65-F5344CB8AC3E}">
        <p14:creationId xmlns:p14="http://schemas.microsoft.com/office/powerpoint/2010/main" val="4214362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45A5A40-33CD-7064-2B01-134DE04539BC}"/>
              </a:ext>
            </a:extLst>
          </p:cNvPr>
          <p:cNvSpPr txBox="1"/>
          <p:nvPr/>
        </p:nvSpPr>
        <p:spPr>
          <a:xfrm>
            <a:off x="0" y="0"/>
            <a:ext cx="12192000" cy="6278642"/>
          </a:xfrm>
          <a:prstGeom prst="rect">
            <a:avLst/>
          </a:prstGeom>
          <a:noFill/>
        </p:spPr>
        <p:txBody>
          <a:bodyPr wrap="square">
            <a:spAutoFit/>
          </a:bodyPr>
          <a:lstStyle/>
          <a:p>
            <a:r>
              <a:rPr lang="cs-CZ" sz="2400" b="1" dirty="0"/>
              <a:t>Dělená správa</a:t>
            </a:r>
          </a:p>
          <a:p>
            <a:r>
              <a:rPr lang="cs-CZ" sz="2400" dirty="0"/>
              <a:t>§ 161 DŘ</a:t>
            </a:r>
          </a:p>
          <a:p>
            <a:endParaRPr lang="cs-CZ" sz="2400" dirty="0"/>
          </a:p>
          <a:p>
            <a:r>
              <a:rPr lang="cs-CZ" sz="2400" dirty="0"/>
              <a:t>(1) </a:t>
            </a:r>
            <a:r>
              <a:rPr lang="cs-CZ" sz="2400" b="1" dirty="0"/>
              <a:t>K dělené správě dochází, je-li rozhodnutím orgánu veřejné moci, který není správcem daně, vydaným při výkonu veřejné moci uložena platební povinnost k peněžitému plnění určenému do veřejného rozpočtu a postupuje-li se při jeho placení podle tohoto zákona nebo podle jeho jednotlivých ustanovení.</a:t>
            </a:r>
            <a:r>
              <a:rPr lang="cs-CZ" sz="2400" dirty="0"/>
              <a:t> To platí i tehdy, pokud vznikla platební povinnost k peněžitému plnění určenému do veřejného rozpočtu přímo ze zákona bez vydání rozhodnutí.</a:t>
            </a:r>
          </a:p>
          <a:p>
            <a:endParaRPr lang="cs-CZ" sz="2400" dirty="0"/>
          </a:p>
          <a:p>
            <a:r>
              <a:rPr lang="cs-CZ" sz="2400" dirty="0"/>
              <a:t>(2) Orgán veřejné moci věcně příslušný ke správě placení peněžitého plnění podle odstavce 1 je v tomto rozsahu správcem daně. Osoba povinná k placení tohoto peněžitého plnění má stejná práva a povinnosti jako daňový subjekt při placení daní.</a:t>
            </a:r>
          </a:p>
          <a:p>
            <a:endParaRPr lang="cs-CZ" sz="2400" dirty="0"/>
          </a:p>
          <a:p>
            <a:r>
              <a:rPr lang="cs-CZ" sz="2400" dirty="0"/>
              <a:t>(3) K dělené správě rovněž dochází, jestliže zákon stanoví, že ke správě placení peněžitého plnění je příslušný jiný správní orgán než orgán veřejné moci, který platební povinnost k peněžitému plnění uložil.</a:t>
            </a:r>
          </a:p>
          <a:p>
            <a:endParaRPr lang="cs-CZ" dirty="0"/>
          </a:p>
        </p:txBody>
      </p:sp>
    </p:spTree>
    <p:extLst>
      <p:ext uri="{BB962C8B-B14F-4D97-AF65-F5344CB8AC3E}">
        <p14:creationId xmlns:p14="http://schemas.microsoft.com/office/powerpoint/2010/main" val="1459408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6915EA8-F5DF-9FFE-91B6-8258E7687EF7}"/>
              </a:ext>
            </a:extLst>
          </p:cNvPr>
          <p:cNvSpPr txBox="1"/>
          <p:nvPr/>
        </p:nvSpPr>
        <p:spPr>
          <a:xfrm>
            <a:off x="0" y="0"/>
            <a:ext cx="12192000" cy="6740307"/>
          </a:xfrm>
          <a:prstGeom prst="rect">
            <a:avLst/>
          </a:prstGeom>
          <a:noFill/>
        </p:spPr>
        <p:txBody>
          <a:bodyPr wrap="square">
            <a:spAutoFit/>
          </a:bodyPr>
          <a:lstStyle/>
          <a:p>
            <a:r>
              <a:rPr lang="cs-CZ" dirty="0"/>
              <a:t>§ 162 DŘ</a:t>
            </a:r>
          </a:p>
          <a:p>
            <a:endParaRPr lang="cs-CZ" dirty="0"/>
          </a:p>
          <a:p>
            <a:r>
              <a:rPr lang="cs-CZ" dirty="0"/>
              <a:t>(1) Pokud orgán veřejné moci, který uložil platební povinnost k peněžitému plnění v rámci dělené správy, není současně příslušný ke správě placení tohoto peněžitého plnění, předá příslušnému správci daně nezbytné údaje o uložení nebo vzniku této povinnosti nejpozději do 30 dnů ode dne právní moci rozhodnutí, jímž byla platební povinnost uložena; přílohou těchto údajů je stejnopis rozhodnutí s vyznačením právní moci a přehled o předávaných rozhodnutích.</a:t>
            </a:r>
          </a:p>
          <a:p>
            <a:endParaRPr lang="cs-CZ" dirty="0"/>
          </a:p>
          <a:p>
            <a:r>
              <a:rPr lang="cs-CZ" dirty="0"/>
              <a:t>(2) </a:t>
            </a:r>
            <a:r>
              <a:rPr lang="cs-CZ" b="1" dirty="0"/>
              <a:t>Pokud orgán veřejné moci, který uložil platební povinnost k peněžitému plnění v rámci dělené správy, není současně příslušný k vymáhání tohoto peněžitého plnění, </a:t>
            </a:r>
            <a:r>
              <a:rPr lang="cs-CZ" b="1" dirty="0">
                <a:solidFill>
                  <a:srgbClr val="FF0000"/>
                </a:solidFill>
              </a:rPr>
              <a:t>předá příslušnému správci daně </a:t>
            </a:r>
            <a:r>
              <a:rPr lang="cs-CZ" b="1" dirty="0"/>
              <a:t>nezbytné údaje o uložení nebo vzniku této platební povinnosti, včetně stejnopisu rozhodnutí s vyznačením právní moci a přehledu předávaných rozhodnutí. Tyto údaje jsou předávány o peněžitém plnění, které nebylo dobrovolně uhrazeno </a:t>
            </a:r>
            <a:r>
              <a:rPr lang="cs-CZ" b="1" dirty="0">
                <a:solidFill>
                  <a:srgbClr val="FF0000"/>
                </a:solidFill>
              </a:rPr>
              <a:t>do 30 dnů po marném uplynutí lhůty jeho splatnosti</a:t>
            </a:r>
            <a:r>
              <a:rPr lang="cs-CZ" b="1" dirty="0"/>
              <a:t>.</a:t>
            </a:r>
          </a:p>
          <a:p>
            <a:endParaRPr lang="cs-CZ" b="1" dirty="0"/>
          </a:p>
          <a:p>
            <a:r>
              <a:rPr lang="cs-CZ" dirty="0"/>
              <a:t>(3) Orgán veřejné moci, který předal údaje ke správě placení peněžitého plnění v rámci dělené správy příslušnému správci daně, je povinen tomuto správci daně neprodleně sdělit jakékoliv změny, které nastaly nebo mohou nastat při správě placení těchto peněžitých plnění.</a:t>
            </a:r>
          </a:p>
          <a:p>
            <a:endParaRPr lang="cs-CZ" dirty="0"/>
          </a:p>
          <a:p>
            <a:r>
              <a:rPr lang="cs-CZ" dirty="0"/>
              <a:t>(4) Správce daně, který převzal údaje ke správě placení peněžitého plnění v rámci dělené správy, poskytne na dožádání orgánu veřejné moci, který mu tyto údaje předal, údaje o placení tohoto peněžitého plnění.</a:t>
            </a:r>
          </a:p>
          <a:p>
            <a:endParaRPr lang="cs-CZ" dirty="0"/>
          </a:p>
          <a:p>
            <a:r>
              <a:rPr lang="cs-CZ" dirty="0"/>
              <a:t>(5) Místní příslušnost správce daně, na něhož přechází správa placení peněžitého plnění, se řídí podle sídla orgánu veřejné moci, který platební povinnost k peněžitému plnění uložil.</a:t>
            </a:r>
          </a:p>
          <a:p>
            <a:endParaRPr lang="cs-CZ" dirty="0"/>
          </a:p>
          <a:p>
            <a:r>
              <a:rPr lang="cs-CZ" b="1" dirty="0"/>
              <a:t>(6) Údaje podle odstavců 2 až 4 lze poskytovat také v rozsahu a způsobem dohodnutým mezi příslušným orgánem veřejné moci a správcem daně.</a:t>
            </a:r>
          </a:p>
        </p:txBody>
      </p:sp>
    </p:spTree>
    <p:extLst>
      <p:ext uri="{BB962C8B-B14F-4D97-AF65-F5344CB8AC3E}">
        <p14:creationId xmlns:p14="http://schemas.microsoft.com/office/powerpoint/2010/main" val="1819707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E104020-A455-2ADE-0EFF-898A9AFB4892}"/>
              </a:ext>
            </a:extLst>
          </p:cNvPr>
          <p:cNvSpPr txBox="1"/>
          <p:nvPr/>
        </p:nvSpPr>
        <p:spPr>
          <a:xfrm>
            <a:off x="195309" y="133165"/>
            <a:ext cx="11913833" cy="5509200"/>
          </a:xfrm>
          <a:prstGeom prst="rect">
            <a:avLst/>
          </a:prstGeom>
          <a:noFill/>
        </p:spPr>
        <p:txBody>
          <a:bodyPr wrap="square">
            <a:spAutoFit/>
          </a:bodyPr>
          <a:lstStyle/>
          <a:p>
            <a:r>
              <a:rPr lang="cs-CZ" sz="3200" b="1" dirty="0"/>
              <a:t>Kdo je správcem daně?</a:t>
            </a:r>
          </a:p>
          <a:p>
            <a:endParaRPr lang="cs-CZ" sz="3200" dirty="0"/>
          </a:p>
          <a:p>
            <a:r>
              <a:rPr lang="cs-CZ" sz="3200" b="1" dirty="0"/>
              <a:t>§ 10 DŘ Správce daně</a:t>
            </a:r>
          </a:p>
          <a:p>
            <a:r>
              <a:rPr lang="cs-CZ" sz="3200" dirty="0"/>
              <a:t>(1) </a:t>
            </a:r>
            <a:r>
              <a:rPr lang="cs-CZ" sz="3200" b="1" dirty="0"/>
              <a:t>Správcem daně je správní orgán nebo jiný státní orgán (dále jen „orgán veřejné moci“) v rozsahu, v jakém mu je zákonem nebo na základě zákona svěřena působnost v oblasti správy daní.</a:t>
            </a:r>
          </a:p>
          <a:p>
            <a:endParaRPr lang="cs-CZ" sz="3200" dirty="0"/>
          </a:p>
          <a:p>
            <a:r>
              <a:rPr lang="cs-CZ" sz="3200" dirty="0"/>
              <a:t>(2) </a:t>
            </a:r>
            <a:r>
              <a:rPr lang="cs-CZ" sz="3200" b="1" dirty="0"/>
              <a:t>Správním orgánem </a:t>
            </a:r>
            <a:r>
              <a:rPr lang="cs-CZ" sz="3200" dirty="0"/>
              <a:t>se pro účely tohoto zákona rozumí </a:t>
            </a:r>
            <a:r>
              <a:rPr lang="cs-CZ" sz="3200" b="1" dirty="0"/>
              <a:t>orgán moci výkonné</a:t>
            </a:r>
            <a:r>
              <a:rPr lang="cs-CZ" sz="3200" dirty="0"/>
              <a:t>, </a:t>
            </a:r>
            <a:r>
              <a:rPr lang="cs-CZ" sz="3200" b="1" dirty="0"/>
              <a:t>orgán územního samosprávného celku</a:t>
            </a:r>
            <a:r>
              <a:rPr lang="cs-CZ" sz="3200" dirty="0"/>
              <a:t>, jiný orgán a právnická nebo fyzická osoba, pokud vykonává působnost v oblasti veřejné správy.</a:t>
            </a:r>
          </a:p>
        </p:txBody>
      </p:sp>
    </p:spTree>
    <p:extLst>
      <p:ext uri="{BB962C8B-B14F-4D97-AF65-F5344CB8AC3E}">
        <p14:creationId xmlns:p14="http://schemas.microsoft.com/office/powerpoint/2010/main" val="1229506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BCBA3ED-E39C-B004-0F98-203F7FAFA183}"/>
              </a:ext>
            </a:extLst>
          </p:cNvPr>
          <p:cNvSpPr txBox="1"/>
          <p:nvPr/>
        </p:nvSpPr>
        <p:spPr>
          <a:xfrm>
            <a:off x="159798" y="124287"/>
            <a:ext cx="11931588" cy="6124754"/>
          </a:xfrm>
          <a:prstGeom prst="rect">
            <a:avLst/>
          </a:prstGeom>
          <a:noFill/>
        </p:spPr>
        <p:txBody>
          <a:bodyPr wrap="square">
            <a:spAutoFit/>
          </a:bodyPr>
          <a:lstStyle/>
          <a:p>
            <a:r>
              <a:rPr lang="cs-CZ" sz="2800" b="1" dirty="0"/>
              <a:t>Dělená správa prostřednictvím celní správy – pokuty, poplatky, odvody </a:t>
            </a:r>
          </a:p>
          <a:p>
            <a:endParaRPr lang="cs-CZ" sz="2800" b="1" dirty="0"/>
          </a:p>
          <a:p>
            <a:r>
              <a:rPr lang="cs-CZ" sz="2800" dirty="0"/>
              <a:t>(https://www.celnisprava.cz/</a:t>
            </a:r>
            <a:r>
              <a:rPr lang="cs-CZ" sz="2800" dirty="0" err="1"/>
              <a:t>cz</a:t>
            </a:r>
            <a:r>
              <a:rPr lang="cs-CZ" sz="2800" dirty="0"/>
              <a:t>/</a:t>
            </a:r>
            <a:r>
              <a:rPr lang="cs-CZ" sz="2800" dirty="0" err="1"/>
              <a:t>dalsi</a:t>
            </a:r>
            <a:r>
              <a:rPr lang="cs-CZ" sz="2800" dirty="0"/>
              <a:t>-kompetence/</a:t>
            </a:r>
            <a:r>
              <a:rPr lang="cs-CZ" sz="2800" dirty="0" err="1"/>
              <a:t>Stranky</a:t>
            </a:r>
            <a:r>
              <a:rPr lang="cs-CZ" sz="2800" dirty="0"/>
              <a:t>/delena-sprava-pokuty-poplatky-odvody.aspx)</a:t>
            </a:r>
          </a:p>
          <a:p>
            <a:endParaRPr lang="cs-CZ" sz="2800" dirty="0"/>
          </a:p>
          <a:p>
            <a:r>
              <a:rPr lang="cs-CZ" sz="2800" b="1" dirty="0"/>
              <a:t>Celní úřady vykonávají tzv. „dělenou správu" dle ustanovení § 161 a násl. zákona č. 280/2009 Sb., daňový řád, ve znění pozdějších předpisů. </a:t>
            </a:r>
          </a:p>
          <a:p>
            <a:endParaRPr lang="cs-CZ" sz="2800" dirty="0"/>
          </a:p>
          <a:p>
            <a:r>
              <a:rPr lang="cs-CZ" sz="2800" dirty="0"/>
              <a:t>K dělené správě dochází, je-li rozhodnutím orgánu veřejné moci, který není správcem daně, vydaným při výkonu veřejné moci, uložena platební povinnost k peněžitému plnění určenému do veřejného rozpočtu a postupuje-li se při jeho placení podle daňového řádu nebo podle jeho jednotlivých ustanovení. To platí i tehdy, pokud vznikla platební povinnost k peněžitému plnění určenému do veřejného rozpočtu přímo ze zákona bez vydání rozhodnutí.</a:t>
            </a:r>
          </a:p>
        </p:txBody>
      </p:sp>
    </p:spTree>
    <p:extLst>
      <p:ext uri="{BB962C8B-B14F-4D97-AF65-F5344CB8AC3E}">
        <p14:creationId xmlns:p14="http://schemas.microsoft.com/office/powerpoint/2010/main" val="1582916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EBA2EFD9-B478-F75C-5B28-10F1F7228E35}"/>
              </a:ext>
            </a:extLst>
          </p:cNvPr>
          <p:cNvSpPr txBox="1"/>
          <p:nvPr/>
        </p:nvSpPr>
        <p:spPr>
          <a:xfrm>
            <a:off x="170155" y="656948"/>
            <a:ext cx="11851689" cy="5693866"/>
          </a:xfrm>
          <a:prstGeom prst="rect">
            <a:avLst/>
          </a:prstGeom>
          <a:noFill/>
        </p:spPr>
        <p:txBody>
          <a:bodyPr wrap="square">
            <a:spAutoFit/>
          </a:bodyPr>
          <a:lstStyle/>
          <a:p>
            <a:r>
              <a:rPr lang="cs-CZ" sz="2800" b="1" dirty="0"/>
              <a:t>Postup pro předávání peněžitých plnění k vymáhání (konkrétně pokut uložených Městskou policií nebo případě spáchání dopravních přestupků) a na základě žádosti Městského úřadu (dále jen „obec“) o vymáhání podle § 106 zákona č. 500/2004 Sb., správní řád, ve znění pozdějších předpisů (dále jen „správní řád“) Celnímu úřadu (dále jen „celní úřad“).</a:t>
            </a:r>
          </a:p>
          <a:p>
            <a:endParaRPr lang="cs-CZ" sz="2800" dirty="0"/>
          </a:p>
          <a:p>
            <a:endParaRPr lang="cs-CZ" sz="2800" dirty="0"/>
          </a:p>
          <a:p>
            <a:r>
              <a:rPr lang="cs-CZ" sz="2800" dirty="0"/>
              <a:t>Celnímu úřadu mohou být předány pohledávky vzniklé na základě rozhodnutí vydaného ve správním řízení – viz např. příkaz uložený obcí. Obec, v případě, že splňuje podmínky dané ustanovením § 106 správního řádu, může požádat celní úřad o vymožení nedoplatku, i když je správním orgánem, který je k jeho vymožení příslušný. Nelze žádat o vymáhání peněžitých plnění uložených dle daňového řádu (např. místní poplatky za psy, odvoz komunálního odpadu apod.)</a:t>
            </a:r>
          </a:p>
        </p:txBody>
      </p:sp>
    </p:spTree>
    <p:extLst>
      <p:ext uri="{BB962C8B-B14F-4D97-AF65-F5344CB8AC3E}">
        <p14:creationId xmlns:p14="http://schemas.microsoft.com/office/powerpoint/2010/main" val="50700244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2169</Words>
  <Application>Microsoft Office PowerPoint</Application>
  <PresentationFormat>Širokoúhlá obrazovka</PresentationFormat>
  <Paragraphs>115</Paragraphs>
  <Slides>19</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Calibri</vt:lpstr>
      <vt:lpstr>Calibri Light</vt:lpstr>
      <vt:lpstr>Motiv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Vlastimil Veselý</dc:creator>
  <cp:lastModifiedBy>Vlastimil Veselý</cp:lastModifiedBy>
  <cp:revision>3</cp:revision>
  <dcterms:created xsi:type="dcterms:W3CDTF">2022-11-02T19:26:33Z</dcterms:created>
  <dcterms:modified xsi:type="dcterms:W3CDTF">2022-11-03T07:58:48Z</dcterms:modified>
</cp:coreProperties>
</file>