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17"/>
  </p:notesMasterIdLst>
  <p:sldIdLst>
    <p:sldId id="256" r:id="rId2"/>
    <p:sldId id="421" r:id="rId3"/>
    <p:sldId id="257" r:id="rId4"/>
    <p:sldId id="386" r:id="rId5"/>
    <p:sldId id="385" r:id="rId6"/>
    <p:sldId id="387" r:id="rId7"/>
    <p:sldId id="258" r:id="rId8"/>
    <p:sldId id="369" r:id="rId9"/>
    <p:sldId id="370" r:id="rId10"/>
    <p:sldId id="445" r:id="rId11"/>
    <p:sldId id="375" r:id="rId12"/>
    <p:sldId id="270" r:id="rId13"/>
    <p:sldId id="398" r:id="rId14"/>
    <p:sldId id="401" r:id="rId15"/>
    <p:sldId id="403" r:id="rId16"/>
    <p:sldId id="271" r:id="rId17"/>
    <p:sldId id="342" r:id="rId18"/>
    <p:sldId id="272" r:id="rId19"/>
    <p:sldId id="273" r:id="rId20"/>
    <p:sldId id="343" r:id="rId21"/>
    <p:sldId id="344" r:id="rId22"/>
    <p:sldId id="348" r:id="rId23"/>
    <p:sldId id="345" r:id="rId24"/>
    <p:sldId id="346" r:id="rId25"/>
    <p:sldId id="276" r:id="rId26"/>
    <p:sldId id="277" r:id="rId27"/>
    <p:sldId id="446" r:id="rId28"/>
    <p:sldId id="447" r:id="rId29"/>
    <p:sldId id="279" r:id="rId30"/>
    <p:sldId id="350" r:id="rId31"/>
    <p:sldId id="280" r:id="rId32"/>
    <p:sldId id="351" r:id="rId33"/>
    <p:sldId id="281" r:id="rId34"/>
    <p:sldId id="352" r:id="rId35"/>
    <p:sldId id="282" r:id="rId36"/>
    <p:sldId id="405" r:id="rId37"/>
    <p:sldId id="406" r:id="rId38"/>
    <p:sldId id="355" r:id="rId39"/>
    <p:sldId id="356" r:id="rId40"/>
    <p:sldId id="448" r:id="rId41"/>
    <p:sldId id="449" r:id="rId42"/>
    <p:sldId id="450" r:id="rId43"/>
    <p:sldId id="451" r:id="rId44"/>
    <p:sldId id="452" r:id="rId45"/>
    <p:sldId id="283" r:id="rId46"/>
    <p:sldId id="407" r:id="rId47"/>
    <p:sldId id="408" r:id="rId48"/>
    <p:sldId id="286" r:id="rId49"/>
    <p:sldId id="413" r:id="rId50"/>
    <p:sldId id="414" r:id="rId51"/>
    <p:sldId id="287" r:id="rId52"/>
    <p:sldId id="359" r:id="rId53"/>
    <p:sldId id="419" r:id="rId54"/>
    <p:sldId id="420" r:id="rId55"/>
    <p:sldId id="441" r:id="rId56"/>
    <p:sldId id="289" r:id="rId57"/>
    <p:sldId id="290" r:id="rId58"/>
    <p:sldId id="291" r:id="rId59"/>
    <p:sldId id="377" r:id="rId60"/>
    <p:sldId id="376" r:id="rId61"/>
    <p:sldId id="292" r:id="rId62"/>
    <p:sldId id="293" r:id="rId63"/>
    <p:sldId id="295" r:id="rId64"/>
    <p:sldId id="378" r:id="rId65"/>
    <p:sldId id="404" r:id="rId66"/>
    <p:sldId id="379" r:id="rId67"/>
    <p:sldId id="380" r:id="rId68"/>
    <p:sldId id="381" r:id="rId69"/>
    <p:sldId id="382" r:id="rId70"/>
    <p:sldId id="296" r:id="rId71"/>
    <p:sldId id="444" r:id="rId72"/>
    <p:sldId id="442" r:id="rId73"/>
    <p:sldId id="453" r:id="rId74"/>
    <p:sldId id="454" r:id="rId75"/>
    <p:sldId id="443" r:id="rId76"/>
    <p:sldId id="384" r:id="rId77"/>
    <p:sldId id="383" r:id="rId78"/>
    <p:sldId id="297" r:id="rId79"/>
    <p:sldId id="298" r:id="rId80"/>
    <p:sldId id="301" r:id="rId81"/>
    <p:sldId id="304" r:id="rId82"/>
    <p:sldId id="360" r:id="rId83"/>
    <p:sldId id="308" r:id="rId84"/>
    <p:sldId id="309" r:id="rId85"/>
    <p:sldId id="310" r:id="rId86"/>
    <p:sldId id="312" r:id="rId87"/>
    <p:sldId id="313" r:id="rId88"/>
    <p:sldId id="314" r:id="rId89"/>
    <p:sldId id="315" r:id="rId90"/>
    <p:sldId id="316" r:id="rId91"/>
    <p:sldId id="318" r:id="rId92"/>
    <p:sldId id="319" r:id="rId93"/>
    <p:sldId id="320" r:id="rId94"/>
    <p:sldId id="321" r:id="rId95"/>
    <p:sldId id="362" r:id="rId96"/>
    <p:sldId id="322" r:id="rId97"/>
    <p:sldId id="323" r:id="rId98"/>
    <p:sldId id="324" r:id="rId99"/>
    <p:sldId id="325" r:id="rId100"/>
    <p:sldId id="455" r:id="rId101"/>
    <p:sldId id="326" r:id="rId102"/>
    <p:sldId id="327" r:id="rId103"/>
    <p:sldId id="328" r:id="rId104"/>
    <p:sldId id="329" r:id="rId105"/>
    <p:sldId id="363" r:id="rId106"/>
    <p:sldId id="330" r:id="rId107"/>
    <p:sldId id="364" r:id="rId108"/>
    <p:sldId id="331" r:id="rId109"/>
    <p:sldId id="367" r:id="rId110"/>
    <p:sldId id="440" r:id="rId111"/>
    <p:sldId id="368" r:id="rId112"/>
    <p:sldId id="337" r:id="rId113"/>
    <p:sldId id="338" r:id="rId114"/>
    <p:sldId id="339" r:id="rId115"/>
    <p:sldId id="340" r:id="rId116"/>
  </p:sldIdLst>
  <p:sldSz cx="12192000" cy="6858000"/>
  <p:notesSz cx="6858000" cy="9144000"/>
  <p:embeddedFontLst>
    <p:embeddedFont>
      <p:font typeface="Calibri" panose="020F0502020204030204" pitchFamily="34" charset="0"/>
      <p:regular r:id="rId118"/>
      <p:bold r:id="rId119"/>
      <p:italic r:id="rId120"/>
      <p:boldItalic r:id="rId121"/>
    </p:embeddedFont>
    <p:embeddedFont>
      <p:font typeface="Century Gothic" panose="020B0502020202020204" pitchFamily="34" charset="0"/>
      <p:regular r:id="rId122"/>
      <p:bold r:id="rId123"/>
      <p:italic r:id="rId124"/>
      <p:boldItalic r:id="rId125"/>
    </p:embeddedFont>
    <p:embeddedFont>
      <p:font typeface="EB Garamond" panose="00000500000000000000" pitchFamily="2" charset="0"/>
      <p:regular r:id="rId126"/>
      <p:bold r:id="rId127"/>
      <p:italic r:id="rId128"/>
      <p:boldItalic r:id="rId129"/>
    </p:embeddedFont>
    <p:embeddedFont>
      <p:font typeface="Open Sans" panose="020B0606030504020204" pitchFamily="34" charset="0"/>
      <p:regular r:id="rId130"/>
      <p:bold r:id="rId131"/>
      <p:italic r:id="rId132"/>
      <p:boldItalic r:id="rId133"/>
    </p:embeddedFont>
    <p:embeddedFont>
      <p:font typeface="Trebuchet MS" panose="020B0603020202020204" pitchFamily="34" charset="0"/>
      <p:regular r:id="rId134"/>
      <p:bold r:id="rId135"/>
      <p:italic r:id="rId136"/>
      <p:boldItalic r:id="rId1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stimil Veselý" initials="VV" lastIdx="4" clrIdx="0">
    <p:extLst>
      <p:ext uri="{19B8F6BF-5375-455C-9EA6-DF929625EA0E}">
        <p15:presenceInfo xmlns:p15="http://schemas.microsoft.com/office/powerpoint/2012/main" userId="Vlastimil Vesel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B07B8B-13BA-4765-99DD-27F703745FFD}">
  <a:tblStyle styleId="{6DB07B8B-13BA-4765-99DD-27F703745FF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7" y="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6.fntdata"/><Relationship Id="rId138"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6.fntdata"/><Relationship Id="rId128"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1.fntdata"/><Relationship Id="rId134" Type="http://schemas.openxmlformats.org/officeDocument/2006/relationships/font" Target="fonts/font17.fntdata"/><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4.fntdata"/><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font" Target="fonts/font7.fntdata"/><Relationship Id="rId129" Type="http://schemas.openxmlformats.org/officeDocument/2006/relationships/font" Target="fonts/font12.fntdata"/><Relationship Id="rId13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15.fntdata"/><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2.fntdata"/><Relationship Id="rId12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5.fntdata"/><Relationship Id="rId130" Type="http://schemas.openxmlformats.org/officeDocument/2006/relationships/font" Target="fonts/font13.fntdata"/><Relationship Id="rId13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3.fntdata"/><Relationship Id="rId125" Type="http://schemas.openxmlformats.org/officeDocument/2006/relationships/font" Target="fonts/font8.fntdata"/><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4.fntdata"/><Relationship Id="rId136"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1pPr>
            <a:lvl2pPr marL="914400" marR="0" lvl="1"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2pPr>
            <a:lvl3pPr marL="1371600" marR="0" lvl="2"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3pPr>
            <a:lvl4pPr marL="1828800" marR="0" lvl="3"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4pPr>
            <a:lvl5pPr marL="2286000" marR="0" lvl="4"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5pPr>
            <a:lvl6pPr marL="2743200" marR="0" lvl="5"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6pPr>
            <a:lvl7pPr marL="3200400" marR="0" lvl="6"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7pPr>
            <a:lvl8pPr marL="3657600" marR="0" lvl="7"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8pPr>
            <a:lvl9pPr marL="4114800" marR="0" lvl="8"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b931d9b4c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b931d9b4c_1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4b931d9b4c_1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b931d9b4c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b931d9b4c_1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4b931d9b4c_1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20</a:t>
            </a:fld>
            <a:endParaRPr/>
          </a:p>
        </p:txBody>
      </p:sp>
    </p:spTree>
    <p:extLst>
      <p:ext uri="{BB962C8B-B14F-4D97-AF65-F5344CB8AC3E}">
        <p14:creationId xmlns:p14="http://schemas.microsoft.com/office/powerpoint/2010/main" val="347930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b931d9b4c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b931d9b4c_1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4b931d9b4c_1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21</a:t>
            </a:fld>
            <a:endParaRPr/>
          </a:p>
        </p:txBody>
      </p:sp>
    </p:spTree>
    <p:extLst>
      <p:ext uri="{BB962C8B-B14F-4D97-AF65-F5344CB8AC3E}">
        <p14:creationId xmlns:p14="http://schemas.microsoft.com/office/powerpoint/2010/main" val="333098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b931d9b4c_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b931d9b4c_1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4b931d9b4c_1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23</a:t>
            </a:fld>
            <a:endParaRPr/>
          </a:p>
        </p:txBody>
      </p:sp>
    </p:spTree>
    <p:extLst>
      <p:ext uri="{BB962C8B-B14F-4D97-AF65-F5344CB8AC3E}">
        <p14:creationId xmlns:p14="http://schemas.microsoft.com/office/powerpoint/2010/main" val="3439047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b931d9b4c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b931d9b4c_1_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4b931d9b4c_1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b931d9b4c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b931d9b4c_1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4b931d9b4c_1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b931d9b4c_1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b931d9b4c_1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4b931d9b4c_1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29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b931d9b4c_1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b931d9b4c_1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4b931d9b4c_1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30</a:t>
            </a:fld>
            <a:endParaRPr/>
          </a:p>
        </p:txBody>
      </p:sp>
    </p:spTree>
    <p:extLst>
      <p:ext uri="{BB962C8B-B14F-4D97-AF65-F5344CB8AC3E}">
        <p14:creationId xmlns:p14="http://schemas.microsoft.com/office/powerpoint/2010/main" val="130944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b931d9b4c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b931d9b4c_1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4b931d9b4c_1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31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b931d9b4c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b931d9b4c_1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4b931d9b4c_1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32</a:t>
            </a:fld>
            <a:endParaRPr/>
          </a:p>
        </p:txBody>
      </p:sp>
    </p:spTree>
    <p:extLst>
      <p:ext uri="{BB962C8B-B14F-4D97-AF65-F5344CB8AC3E}">
        <p14:creationId xmlns:p14="http://schemas.microsoft.com/office/powerpoint/2010/main" val="148795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r>
              <a:rPr lang="cs-CZ" dirty="0"/>
              <a:t>sankce nesmí být více než polovina toho co bylo půjčeno</a:t>
            </a:r>
          </a:p>
          <a:p>
            <a:pPr marL="0" lvl="0" indent="0" algn="l" rtl="0">
              <a:spcBef>
                <a:spcPts val="0"/>
              </a:spcBef>
              <a:spcAft>
                <a:spcPts val="0"/>
              </a:spcAft>
              <a:buClr>
                <a:schemeClr val="dk1"/>
              </a:buClr>
              <a:buSzPts val="1400"/>
              <a:buFont typeface="Calibri"/>
              <a:buNone/>
            </a:pPr>
            <a:r>
              <a:rPr lang="cs-CZ" dirty="0"/>
              <a:t>- místo úroků jsou nastaveny náklady - 1 den mě stojí například 70 Kč, nedávám spotřebitelský úvěr, ale podnikatelský úvěr</a:t>
            </a:r>
          </a:p>
          <a:p>
            <a:pPr marL="0" lvl="0" indent="0" algn="l" rtl="0">
              <a:spcBef>
                <a:spcPts val="0"/>
              </a:spcBef>
              <a:spcAft>
                <a:spcPts val="0"/>
              </a:spcAft>
              <a:buClr>
                <a:schemeClr val="dk1"/>
              </a:buClr>
              <a:buSzPts val="1400"/>
              <a:buFont typeface="Calibri"/>
              <a:buNone/>
            </a:pPr>
            <a:r>
              <a:rPr lang="cs-CZ" dirty="0"/>
              <a:t>- zredukováno na 800 na 85 úvěrových firem</a:t>
            </a:r>
          </a:p>
          <a:p>
            <a:pPr marL="0" lvl="0" indent="0" algn="l" rtl="0">
              <a:spcBef>
                <a:spcPts val="0"/>
              </a:spcBef>
              <a:spcAft>
                <a:spcPts val="0"/>
              </a:spcAft>
              <a:buClr>
                <a:schemeClr val="dk1"/>
              </a:buClr>
              <a:buSzPts val="1400"/>
              <a:buFont typeface="Calibri"/>
              <a:buNone/>
            </a:pPr>
            <a:r>
              <a:rPr lang="cs-CZ" dirty="0"/>
              <a:t>- statisíce lidí si půjčí na vánoce</a:t>
            </a:r>
          </a:p>
          <a:p>
            <a:pPr marL="0" lvl="0" indent="0" algn="l" rtl="0">
              <a:spcBef>
                <a:spcPts val="0"/>
              </a:spcBef>
              <a:spcAft>
                <a:spcPts val="0"/>
              </a:spcAft>
              <a:buClr>
                <a:schemeClr val="dk1"/>
              </a:buClr>
              <a:buSzPts val="1400"/>
              <a:buFont typeface="Calibri"/>
              <a:buNone/>
            </a:pPr>
            <a:r>
              <a:rPr lang="cs-CZ" dirty="0"/>
              <a:t>- 75 % lidí má 2 a více exekucí - vymahatelnost?</a:t>
            </a:r>
          </a:p>
          <a:p>
            <a:pPr marL="0" lvl="0" indent="0" algn="l" rtl="0">
              <a:spcBef>
                <a:spcPts val="0"/>
              </a:spcBef>
              <a:spcAft>
                <a:spcPts val="0"/>
              </a:spcAft>
              <a:buClr>
                <a:schemeClr val="dk1"/>
              </a:buClr>
              <a:buSzPts val="1400"/>
              <a:buFont typeface="Calibri"/>
              <a:buNone/>
            </a:pPr>
            <a:r>
              <a:rPr lang="cs-CZ" dirty="0"/>
              <a:t>- regulace reklam? nejde, ale možná důsledky za neprověření a za nesplácení by měla nést společnost, která půjčila</a:t>
            </a:r>
          </a:p>
          <a:p>
            <a:pPr marL="0" lvl="0" indent="0" algn="l" rtl="0">
              <a:spcBef>
                <a:spcPts val="0"/>
              </a:spcBef>
              <a:spcAft>
                <a:spcPts val="0"/>
              </a:spcAft>
              <a:buClr>
                <a:schemeClr val="dk1"/>
              </a:buClr>
              <a:buSzPts val="1400"/>
              <a:buFont typeface="Calibri"/>
              <a:buNone/>
            </a:pPr>
            <a:r>
              <a:rPr lang="cs-CZ" dirty="0"/>
              <a:t>- finanční gramotnost a nastavené zákony = dluhová past</a:t>
            </a:r>
          </a:p>
          <a:p>
            <a:pPr marL="0" lvl="0" indent="0" algn="l" rtl="0">
              <a:spcBef>
                <a:spcPts val="0"/>
              </a:spcBef>
              <a:spcAft>
                <a:spcPts val="0"/>
              </a:spcAft>
              <a:buClr>
                <a:schemeClr val="dk1"/>
              </a:buClr>
              <a:buSzPts val="1400"/>
              <a:buFont typeface="Calibri"/>
              <a:buNone/>
            </a:pPr>
            <a:r>
              <a:rPr lang="cs-CZ" dirty="0"/>
              <a:t>- z 1 kč se dá vytvořit v celém řetězci 20 Kč na nákladech, úrocích a pokutách</a:t>
            </a:r>
          </a:p>
          <a:p>
            <a:pPr marL="0" lvl="0" indent="0" algn="l" rtl="0">
              <a:spcBef>
                <a:spcPts val="0"/>
              </a:spcBef>
              <a:spcAft>
                <a:spcPts val="0"/>
              </a:spcAft>
              <a:buClr>
                <a:schemeClr val="dk1"/>
              </a:buClr>
              <a:buSzPts val="1400"/>
              <a:buFont typeface="Calibri"/>
              <a:buNone/>
            </a:pPr>
            <a:r>
              <a:rPr lang="cs-CZ" dirty="0"/>
              <a:t>- 5 milionů exekucí - většina vznikla před rokem 2016 - pak nové zákony</a:t>
            </a:r>
          </a:p>
          <a:p>
            <a:pPr marL="0" lvl="0" indent="0" algn="l" rtl="0">
              <a:spcBef>
                <a:spcPts val="0"/>
              </a:spcBef>
              <a:spcAft>
                <a:spcPts val="0"/>
              </a:spcAft>
              <a:buClr>
                <a:schemeClr val="dk1"/>
              </a:buClr>
              <a:buSzPts val="1400"/>
              <a:buFont typeface="Calibri"/>
              <a:buNone/>
            </a:pPr>
            <a:r>
              <a:rPr lang="cs-CZ" dirty="0"/>
              <a:t>- jistina + úroky = zpoplatnění = nová jistina a poté úroky z nové jistiny....</a:t>
            </a:r>
          </a:p>
          <a:p>
            <a:pPr marL="0" lvl="0" indent="0" algn="l" rtl="0">
              <a:spcBef>
                <a:spcPts val="0"/>
              </a:spcBef>
              <a:spcAft>
                <a:spcPts val="0"/>
              </a:spcAft>
              <a:buClr>
                <a:schemeClr val="dk1"/>
              </a:buClr>
              <a:buSzPts val="1400"/>
              <a:buFont typeface="Calibri"/>
              <a:buNone/>
            </a:pPr>
            <a:r>
              <a:rPr lang="cs-CZ" dirty="0"/>
              <a:t>- je možné zastavit již vymoženou exekuci z důvodu neoprávněného exekučního titulu</a:t>
            </a:r>
          </a:p>
          <a:p>
            <a:pPr marL="0" lvl="0" indent="0" algn="l" rtl="0">
              <a:spcBef>
                <a:spcPts val="0"/>
              </a:spcBef>
              <a:spcAft>
                <a:spcPts val="0"/>
              </a:spcAft>
              <a:buClr>
                <a:schemeClr val="dk1"/>
              </a:buClr>
              <a:buSzPts val="1400"/>
              <a:buFont typeface="Calibri"/>
              <a:buNone/>
            </a:pPr>
            <a:r>
              <a:rPr lang="cs-CZ" dirty="0"/>
              <a:t>- 300.000 exekucí je vedeno </a:t>
            </a:r>
            <a:r>
              <a:rPr lang="cs-CZ" dirty="0" err="1"/>
              <a:t>nezákoně</a:t>
            </a:r>
            <a:r>
              <a:rPr lang="cs-CZ" dirty="0"/>
              <a:t>, ví to věřitel, exekutor i soud. Věřitel a exekutor to nebude zastavovat (finance) a soudy jsou přetížené aby sami toto řešili. Musí to řešit dlužník, ale ten není natolik znalý zákonů.</a:t>
            </a:r>
          </a:p>
          <a:p>
            <a:pPr marL="0" lvl="0" indent="0" algn="l" rtl="0">
              <a:spcBef>
                <a:spcPts val="0"/>
              </a:spcBef>
              <a:spcAft>
                <a:spcPts val="0"/>
              </a:spcAft>
              <a:buClr>
                <a:schemeClr val="dk1"/>
              </a:buClr>
              <a:buSzPts val="1400"/>
              <a:buFont typeface="Calibri"/>
              <a:buNone/>
            </a:pPr>
            <a:r>
              <a:rPr lang="cs-CZ" dirty="0"/>
              <a:t>- cejch dítěte . nemám na...</a:t>
            </a:r>
          </a:p>
          <a:p>
            <a:pPr marL="0" lvl="0" indent="0" algn="l" rtl="0">
              <a:spcBef>
                <a:spcPts val="0"/>
              </a:spcBef>
              <a:spcAft>
                <a:spcPts val="0"/>
              </a:spcAft>
              <a:buClr>
                <a:schemeClr val="dk1"/>
              </a:buClr>
              <a:buSzPts val="1400"/>
              <a:buFont typeface="Calibri"/>
              <a:buNone/>
            </a:pPr>
            <a:r>
              <a:rPr lang="cs-CZ" dirty="0"/>
              <a:t>- rozdělit - skupina která nemá </a:t>
            </a:r>
            <a:r>
              <a:rPr lang="cs-CZ" dirty="0" err="1"/>
              <a:t>nazbit</a:t>
            </a:r>
            <a:r>
              <a:rPr lang="cs-CZ" dirty="0"/>
              <a:t>, skupina </a:t>
            </a:r>
            <a:r>
              <a:rPr lang="cs-CZ" dirty="0" err="1"/>
              <a:t>hýřičů</a:t>
            </a:r>
            <a:r>
              <a:rPr lang="cs-CZ" dirty="0"/>
              <a:t> (</a:t>
            </a:r>
            <a:r>
              <a:rPr lang="cs-CZ" dirty="0" err="1"/>
              <a:t>nadpoměry</a:t>
            </a:r>
            <a:r>
              <a:rPr lang="cs-CZ" dirty="0"/>
              <a:t>).</a:t>
            </a:r>
          </a:p>
          <a:p>
            <a:pPr marL="0" lvl="0" indent="0" algn="l" rtl="0">
              <a:spcBef>
                <a:spcPts val="0"/>
              </a:spcBef>
              <a:spcAft>
                <a:spcPts val="0"/>
              </a:spcAft>
              <a:buClr>
                <a:schemeClr val="dk1"/>
              </a:buClr>
              <a:buSzPts val="1400"/>
              <a:buFont typeface="Calibri"/>
              <a:buNone/>
            </a:pPr>
            <a:r>
              <a:rPr lang="cs-CZ" dirty="0"/>
              <a:t>- změnit fungování lidí - 3 generace</a:t>
            </a:r>
          </a:p>
          <a:p>
            <a:pPr marL="0" lvl="0" indent="0" algn="l" rtl="0">
              <a:spcBef>
                <a:spcPts val="0"/>
              </a:spcBef>
              <a:spcAft>
                <a:spcPts val="0"/>
              </a:spcAft>
              <a:buClr>
                <a:schemeClr val="dk1"/>
              </a:buClr>
              <a:buSzPts val="1400"/>
              <a:buFont typeface="Calibri"/>
              <a:buNone/>
            </a:pPr>
            <a:r>
              <a:rPr lang="cs-CZ" dirty="0"/>
              <a:t>- nepřináší řešení novela zákona - bude přetížený soud - 500.000 lidí je zralé na oddlužení, pokud půjde dnes do oddlužení 250.000 lidí, na konci 5 leté lhůty bude 90% lidí pod hranicí 30 % a soudy budou zahlceny rozhodování a nemají žádné vodítko</a:t>
            </a:r>
          </a:p>
          <a:p>
            <a:pPr marL="0" lvl="0" indent="0" algn="l" rtl="0">
              <a:spcBef>
                <a:spcPts val="0"/>
              </a:spcBef>
              <a:spcAft>
                <a:spcPts val="0"/>
              </a:spcAft>
              <a:buClr>
                <a:schemeClr val="dk1"/>
              </a:buClr>
              <a:buSzPts val="1400"/>
              <a:buFont typeface="Calibri"/>
              <a:buNone/>
            </a:pPr>
            <a:r>
              <a:rPr lang="cs-CZ" dirty="0"/>
              <a:t>- exekuce jsou vymahatelné (účinné) z 18% úspěšnost</a:t>
            </a:r>
          </a:p>
          <a:p>
            <a:pPr marL="0" lvl="0" indent="0" algn="l" rtl="0">
              <a:spcBef>
                <a:spcPts val="0"/>
              </a:spcBef>
              <a:spcAft>
                <a:spcPts val="0"/>
              </a:spcAft>
              <a:buClr>
                <a:schemeClr val="dk1"/>
              </a:buClr>
              <a:buSzPts val="1400"/>
              <a:buFont typeface="Calibri"/>
              <a:buNone/>
            </a:pPr>
            <a:r>
              <a:rPr lang="cs-CZ" dirty="0"/>
              <a:t>- část soudů bude skutečně brát 30% limit a pod to bude schvalovat oddlužení jen výjimečně, část soudů bude řešit co vydrží pět let oddlužím??</a:t>
            </a:r>
          </a:p>
          <a:p>
            <a:pPr marL="0" lvl="0" indent="0" algn="l" rtl="0">
              <a:spcBef>
                <a:spcPts val="0"/>
              </a:spcBef>
              <a:spcAft>
                <a:spcPts val="0"/>
              </a:spcAft>
              <a:buClr>
                <a:schemeClr val="dk1"/>
              </a:buClr>
              <a:buSzPts val="1400"/>
              <a:buFont typeface="Calibri"/>
              <a:buNone/>
            </a:pPr>
            <a:r>
              <a:rPr lang="cs-CZ"/>
              <a:t>- celá společnost na to doplácí</a:t>
            </a: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b931d9b4c_1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b931d9b4c_1_1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4b931d9b4c_1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b931d9b4c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b931d9b4c_1_1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4b931d9b4c_1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35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b931d9b4c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b931d9b4c_1_1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4b931d9b4c_1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38</a:t>
            </a:fld>
            <a:endParaRPr/>
          </a:p>
        </p:txBody>
      </p:sp>
    </p:spTree>
    <p:extLst>
      <p:ext uri="{BB962C8B-B14F-4D97-AF65-F5344CB8AC3E}">
        <p14:creationId xmlns:p14="http://schemas.microsoft.com/office/powerpoint/2010/main" val="3384717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b931d9b4c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b931d9b4c_1_1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4b931d9b4c_1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39</a:t>
            </a:fld>
            <a:endParaRPr/>
          </a:p>
        </p:txBody>
      </p:sp>
    </p:spTree>
    <p:extLst>
      <p:ext uri="{BB962C8B-B14F-4D97-AF65-F5344CB8AC3E}">
        <p14:creationId xmlns:p14="http://schemas.microsoft.com/office/powerpoint/2010/main" val="705304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b931d9b4c_1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b931d9b4c_1_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4b931d9b4c_1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b931d9b4c_1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b931d9b4c_1_1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4b931d9b4c_1_1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b931d9b4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b931d9b4c_1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4b931d9b4c_1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51</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b931d9b4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b931d9b4c_1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4b931d9b4c_1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52</a:t>
            </a:fld>
            <a:endParaRPr/>
          </a:p>
        </p:txBody>
      </p:sp>
    </p:spTree>
    <p:extLst>
      <p:ext uri="{BB962C8B-B14F-4D97-AF65-F5344CB8AC3E}">
        <p14:creationId xmlns:p14="http://schemas.microsoft.com/office/powerpoint/2010/main" val="2632925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b931d9b4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b931d9b4c_1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4b931d9b4c_1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53</a:t>
            </a:fld>
            <a:endParaRPr/>
          </a:p>
        </p:txBody>
      </p:sp>
    </p:spTree>
    <p:extLst>
      <p:ext uri="{BB962C8B-B14F-4D97-AF65-F5344CB8AC3E}">
        <p14:creationId xmlns:p14="http://schemas.microsoft.com/office/powerpoint/2010/main" val="3202176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b931d9b4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b931d9b4c_1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4b931d9b4c_1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54</a:t>
            </a:fld>
            <a:endParaRPr/>
          </a:p>
        </p:txBody>
      </p:sp>
    </p:spTree>
    <p:extLst>
      <p:ext uri="{BB962C8B-B14F-4D97-AF65-F5344CB8AC3E}">
        <p14:creationId xmlns:p14="http://schemas.microsoft.com/office/powerpoint/2010/main" val="69589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smtClean="0">
                <a:solidFill>
                  <a:schemeClr val="dk1"/>
                </a:solidFill>
                <a:latin typeface="Calibri"/>
                <a:ea typeface="Calibri"/>
                <a:cs typeface="Calibri"/>
                <a:sym typeface="Calibri"/>
              </a:rPr>
              <a:t>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920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68" name="Google Shape;3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93" name="Google Shape;39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1" name="Google Shape;4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6" name="Google Shape;40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12" name="Google Shape;4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22" name="Google Shape;42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Potom nakresli časovou osu a co s tím.</a:t>
            </a:r>
            <a:endParaRPr/>
          </a:p>
        </p:txBody>
      </p:sp>
      <p:sp>
        <p:nvSpPr>
          <p:cNvPr id="423" name="Google Shape;42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63</a:t>
            </a:fld>
            <a:endParaRPr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28" name="Google Shape;4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35" name="Google Shape;4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55" name="Google Shape;45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9975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92" name="Google Shape;49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97" name="Google Shape;49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02" name="Google Shape;50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2" name="Google Shape;51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7" name="Google Shape;5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22" name="Google Shape;52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27" name="Google Shape;52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33" name="Google Shape;53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4" name="Google Shape;54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Potom nakresli časovou osu a co s tím.</a:t>
            </a:r>
            <a:endParaRPr/>
          </a:p>
        </p:txBody>
      </p:sp>
      <p:sp>
        <p:nvSpPr>
          <p:cNvPr id="545" name="Google Shape;54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cs-CZ" sz="1200">
                <a:solidFill>
                  <a:srgbClr val="000000"/>
                </a:solidFill>
                <a:latin typeface="Arial"/>
                <a:ea typeface="Arial"/>
                <a:cs typeface="Arial"/>
                <a:sym typeface="Arial"/>
              </a:rPr>
              <a:t>91</a:t>
            </a:fld>
            <a:endParaRPr sz="1200">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50" name="Google Shape;55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55" name="Google Shape;55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Zajištění věřitelé se uspokojují jako první přednostně z prodeje zajištěného majetku.</a:t>
            </a:r>
            <a:endParaRPr/>
          </a:p>
        </p:txBody>
      </p:sp>
      <p:sp>
        <p:nvSpPr>
          <p:cNvPr id="556" name="Google Shape;55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93</a:t>
            </a:fld>
            <a:endParaRPr sz="12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2" name="Google Shape;56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2" name="Google Shape;56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044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7" name="Google Shape;56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72" name="Google Shape;57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7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78" name="Google Shape;57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84" name="Google Shape;58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89" name="Google Shape;58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7725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7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94" name="Google Shape;59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0" name="Google Shape;60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6" name="Google Shape;6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6" name="Google Shape;6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69168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11" name="Google Shape;61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11" name="Google Shape;61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37759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16" name="Google Shape;61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617" name="Google Shape;617;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108</a:t>
            </a:fld>
            <a:endParaRPr sz="1200">
              <a:solidFill>
                <a:schemeClr val="dk1"/>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49" name="Google Shape;649;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8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55" name="Google Shape;65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8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61" name="Google Shape;66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b931d9b4c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b931d9b4c_1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4b931d9b4c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16</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67" name="Google Shape;66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b931d9b4c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b931d9b4c_1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4b931d9b4c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cs-CZ"/>
              <a:t>17</a:t>
            </a:fld>
            <a:endParaRPr/>
          </a:p>
        </p:txBody>
      </p:sp>
    </p:spTree>
    <p:extLst>
      <p:ext uri="{BB962C8B-B14F-4D97-AF65-F5344CB8AC3E}">
        <p14:creationId xmlns:p14="http://schemas.microsoft.com/office/powerpoint/2010/main" val="164446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b931d9b4c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b931d9b4c_1_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4b931d9b4c_1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2"/>
        <p:cNvGrpSpPr/>
        <p:nvPr/>
      </p:nvGrpSpPr>
      <p:grpSpPr>
        <a:xfrm>
          <a:off x="0" y="0"/>
          <a:ext cx="0" cy="0"/>
          <a:chOff x="0" y="0"/>
          <a:chExt cx="0" cy="0"/>
        </a:xfrm>
      </p:grpSpPr>
      <p:sp>
        <p:nvSpPr>
          <p:cNvPr id="43" name="Google Shape;43;p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2"/>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Google Shape;111;p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1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1"/>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7" name="Google Shape;117;p12"/>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Google Shape;118;p12"/>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Google Shape;119;p1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2"/>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23" name="Google Shape;123;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27" name="Google Shape;127;p13"/>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Google Shape;128;p1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Google Shape;129;p1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Google Shape;130;p13"/>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34" name="Google Shape;134;p1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Google Shape;135;p14"/>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Google Shape;136;p1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1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4"/>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40" name="Google Shape;140;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44" name="Google Shape;144;p15"/>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Google Shape;145;p1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Google Shape;146;p1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Google Shape;147;p1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Google Shape;148;p15"/>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2" name="Google Shape;152;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Google Shape;153;p1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Google Shape;154;p1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Google Shape;155;p1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9" name="Google Shape;159;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Google Shape;160;p1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Google Shape;161;p1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1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7"/>
        <p:cNvGrpSpPr/>
        <p:nvPr/>
      </p:nvGrpSpPr>
      <p:grpSpPr>
        <a:xfrm>
          <a:off x="0" y="0"/>
          <a:ext cx="0" cy="0"/>
          <a:chOff x="0" y="0"/>
          <a:chExt cx="0" cy="0"/>
        </a:xfrm>
      </p:grpSpPr>
      <p:sp>
        <p:nvSpPr>
          <p:cNvPr id="48" name="Google Shape;48;p3"/>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9" name="Google Shape;49;p3"/>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a:lnSpc>
                <a:spcPct val="100000"/>
              </a:lnSpc>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0" name="Google Shape;50;p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3"/>
          <p:cNvSpPr/>
          <p:nvPr/>
        </p:nvSpPr>
        <p:spPr>
          <a:xfrm>
            <a:off x="0" y="4323810"/>
            <a:ext cx="1744652" cy="778589"/>
          </a:xfrm>
          <a:custGeom>
            <a:avLst/>
            <a:gdLst/>
            <a:ahLst/>
            <a:cxnLst/>
            <a:rect l="l" t="t" r="r" b="b"/>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6" name="Google Shape;56;p4"/>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Google Shape;57;p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4"/>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3" name="Google Shape;63;p5"/>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Google Shape;64;p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5"/>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70" name="Google Shape;70;p6"/>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Google Shape;71;p6"/>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Google Shape;72;p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78" name="Google Shape;78;p7"/>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Google Shape;79;p7"/>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Google Shape;80;p7"/>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Google Shape;81;p7"/>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Google Shape;82;p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88" name="Google Shape;88;p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8"/>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94" name="Google Shape;94;p9"/>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Google Shape;95;p9"/>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Google Shape;96;p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9"/>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02" name="Google Shape;102;p10"/>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Google Shape;103;p10"/>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0"/>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F0F0F0"/>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avLst/>
              <a:gdLst/>
              <a:ahLst/>
              <a:cxnLst/>
              <a:rect l="l" t="t" r="r" b="b"/>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2597151" y="2779713"/>
              <a:ext cx="550863" cy="1978025"/>
            </a:xfrm>
            <a:custGeom>
              <a:avLst/>
              <a:gdLst/>
              <a:ahLst/>
              <a:cxnLst/>
              <a:rect l="l" t="t" r="r" b="b"/>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3175001" y="4730750"/>
              <a:ext cx="519113" cy="1209675"/>
            </a:xfrm>
            <a:custGeom>
              <a:avLst/>
              <a:gdLst/>
              <a:ahLst/>
              <a:cxnLst/>
              <a:rect l="l" t="t" r="r" b="b"/>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3305176" y="5630863"/>
              <a:ext cx="146050" cy="309563"/>
            </a:xfrm>
            <a:custGeom>
              <a:avLst/>
              <a:gdLst/>
              <a:ahLst/>
              <a:cxnLst/>
              <a:rect l="l" t="t" r="r" b="b"/>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2573338" y="2817813"/>
              <a:ext cx="700088" cy="2835275"/>
            </a:xfrm>
            <a:custGeom>
              <a:avLst/>
              <a:gdLst/>
              <a:ahLst/>
              <a:cxnLst/>
              <a:rect l="l" t="t" r="r" b="b"/>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2506663" y="285750"/>
              <a:ext cx="90488" cy="2493963"/>
            </a:xfrm>
            <a:custGeom>
              <a:avLst/>
              <a:gdLst/>
              <a:ahLst/>
              <a:cxnLst/>
              <a:rect l="l" t="t" r="r" b="b"/>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2554288" y="2598738"/>
              <a:ext cx="66675" cy="420688"/>
            </a:xfrm>
            <a:custGeom>
              <a:avLst/>
              <a:gdLst/>
              <a:ahLst/>
              <a:cxnLst/>
              <a:rect l="l" t="t" r="r" b="b"/>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
            <p:cNvSpPr/>
            <p:nvPr/>
          </p:nvSpPr>
          <p:spPr>
            <a:xfrm>
              <a:off x="3143251" y="4757738"/>
              <a:ext cx="161925" cy="873125"/>
            </a:xfrm>
            <a:custGeom>
              <a:avLst/>
              <a:gdLst/>
              <a:ahLst/>
              <a:cxnLst/>
              <a:rect l="l" t="t" r="r" b="b"/>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3148013" y="1282700"/>
              <a:ext cx="1768475" cy="3448050"/>
            </a:xfrm>
            <a:custGeom>
              <a:avLst/>
              <a:gdLst/>
              <a:ahLst/>
              <a:cxnLst/>
              <a:rect l="l" t="t" r="r" b="b"/>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3273426" y="5653088"/>
              <a:ext cx="138113" cy="287338"/>
            </a:xfrm>
            <a:custGeom>
              <a:avLst/>
              <a:gdLst/>
              <a:ahLst/>
              <a:cxnLst/>
              <a:rect l="l" t="t" r="r" b="b"/>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
            <p:cNvSpPr/>
            <p:nvPr/>
          </p:nvSpPr>
          <p:spPr>
            <a:xfrm>
              <a:off x="3143251" y="4656138"/>
              <a:ext cx="31750" cy="188913"/>
            </a:xfrm>
            <a:custGeom>
              <a:avLst/>
              <a:gdLst/>
              <a:ahLst/>
              <a:cxnLst/>
              <a:rect l="l" t="t" r="r" b="b"/>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
            <p:cNvSpPr/>
            <p:nvPr/>
          </p:nvSpPr>
          <p:spPr>
            <a:xfrm>
              <a:off x="3211513" y="5410200"/>
              <a:ext cx="203200" cy="530225"/>
            </a:xfrm>
            <a:custGeom>
              <a:avLst/>
              <a:gdLst/>
              <a:ahLst/>
              <a:cxnLst/>
              <a:rect l="l" t="t" r="r" b="b"/>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1"/>
          <p:cNvGrpSpPr/>
          <p:nvPr/>
        </p:nvGrpSpPr>
        <p:grpSpPr>
          <a:xfrm>
            <a:off x="27222" y="-786"/>
            <a:ext cx="2356674" cy="6854039"/>
            <a:chOff x="6627813" y="194833"/>
            <a:chExt cx="1952625" cy="5678918"/>
          </a:xfrm>
        </p:grpSpPr>
        <p:sp>
          <p:nvSpPr>
            <p:cNvPr id="24" name="Google Shape;24;p1"/>
            <p:cNvSpPr/>
            <p:nvPr/>
          </p:nvSpPr>
          <p:spPr>
            <a:xfrm>
              <a:off x="6627813" y="194833"/>
              <a:ext cx="409575" cy="3646488"/>
            </a:xfrm>
            <a:custGeom>
              <a:avLst/>
              <a:gdLst/>
              <a:ahLst/>
              <a:cxnLst/>
              <a:rect l="l" t="t" r="r" b="b"/>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7061201" y="3771900"/>
              <a:ext cx="350838" cy="1309688"/>
            </a:xfrm>
            <a:custGeom>
              <a:avLst/>
              <a:gdLst/>
              <a:ahLst/>
              <a:cxnLst/>
              <a:rect l="l" t="t" r="r" b="b"/>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7439026" y="5053013"/>
              <a:ext cx="357188" cy="820738"/>
            </a:xfrm>
            <a:custGeom>
              <a:avLst/>
              <a:gdLst/>
              <a:ahLst/>
              <a:cxnLst/>
              <a:rect l="l" t="t" r="r" b="b"/>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7037388" y="3811588"/>
              <a:ext cx="457200" cy="1852613"/>
            </a:xfrm>
            <a:custGeom>
              <a:avLst/>
              <a:gdLst/>
              <a:ahLst/>
              <a:cxnLst/>
              <a:rect l="l" t="t" r="r" b="b"/>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6992938" y="1263650"/>
              <a:ext cx="144463" cy="2508250"/>
            </a:xfrm>
            <a:custGeom>
              <a:avLst/>
              <a:gdLst/>
              <a:ahLst/>
              <a:cxnLst/>
              <a:rect l="l" t="t" r="r" b="b"/>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
            <p:cNvSpPr/>
            <p:nvPr/>
          </p:nvSpPr>
          <p:spPr>
            <a:xfrm>
              <a:off x="7526338" y="5640388"/>
              <a:ext cx="111125" cy="233363"/>
            </a:xfrm>
            <a:custGeom>
              <a:avLst/>
              <a:gdLst/>
              <a:ahLst/>
              <a:cxnLst/>
              <a:rect l="l" t="t" r="r" b="b"/>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
            <p:cNvSpPr/>
            <p:nvPr/>
          </p:nvSpPr>
          <p:spPr>
            <a:xfrm>
              <a:off x="7021513" y="3598863"/>
              <a:ext cx="68263" cy="423863"/>
            </a:xfrm>
            <a:custGeom>
              <a:avLst/>
              <a:gdLst/>
              <a:ahLst/>
              <a:cxnLst/>
              <a:rect l="l" t="t" r="r" b="b"/>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7412038" y="2801938"/>
              <a:ext cx="1168400" cy="2251075"/>
            </a:xfrm>
            <a:custGeom>
              <a:avLst/>
              <a:gdLst/>
              <a:ahLst/>
              <a:cxnLst/>
              <a:rect l="l" t="t" r="r" b="b"/>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7494588" y="5664200"/>
              <a:ext cx="100013" cy="209550"/>
            </a:xfrm>
            <a:custGeom>
              <a:avLst/>
              <a:gdLst/>
              <a:ahLst/>
              <a:cxnLst/>
              <a:rect l="l" t="t" r="r" b="b"/>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7412038" y="5081588"/>
              <a:ext cx="114300" cy="558800"/>
            </a:xfrm>
            <a:custGeom>
              <a:avLst/>
              <a:gdLst/>
              <a:ahLst/>
              <a:cxnLst/>
              <a:rect l="l" t="t" r="r" b="b"/>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7412038" y="4978400"/>
              <a:ext cx="31750" cy="188913"/>
            </a:xfrm>
            <a:custGeom>
              <a:avLst/>
              <a:gdLst/>
              <a:ahLst/>
              <a:cxnLst/>
              <a:rect l="l" t="t" r="r" b="b"/>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7439026" y="5434013"/>
              <a:ext cx="174625" cy="439738"/>
            </a:xfrm>
            <a:custGeom>
              <a:avLst/>
              <a:gdLst/>
              <a:ahLst/>
              <a:cxnLst/>
              <a:rect l="l" t="t" r="r" b="b"/>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Clr>
                <a:schemeClr val="dk2"/>
              </a:buClr>
              <a:buSzPts val="1400"/>
              <a:buFont typeface="Arial"/>
              <a:buNone/>
              <a:defRPr sz="1800" b="0" i="0" u="none" strike="noStrike" cap="none">
                <a:solidFill>
                  <a:schemeClr val="dk2"/>
                </a:solidFill>
              </a:defRPr>
            </a:lvl2pPr>
            <a:lvl3pPr marR="0" lvl="2" algn="l" rtl="0">
              <a:spcBef>
                <a:spcPts val="0"/>
              </a:spcBef>
              <a:spcAft>
                <a:spcPts val="0"/>
              </a:spcAft>
              <a:buClr>
                <a:schemeClr val="dk2"/>
              </a:buClr>
              <a:buSzPts val="1400"/>
              <a:buFont typeface="Arial"/>
              <a:buNone/>
              <a:defRPr sz="1800" b="0" i="0" u="none" strike="noStrike" cap="none">
                <a:solidFill>
                  <a:schemeClr val="dk2"/>
                </a:solidFill>
              </a:defRPr>
            </a:lvl3pPr>
            <a:lvl4pPr marR="0" lvl="3" algn="l" rtl="0">
              <a:spcBef>
                <a:spcPts val="0"/>
              </a:spcBef>
              <a:spcAft>
                <a:spcPts val="0"/>
              </a:spcAft>
              <a:buClr>
                <a:schemeClr val="dk2"/>
              </a:buClr>
              <a:buSzPts val="1400"/>
              <a:buFont typeface="Arial"/>
              <a:buNone/>
              <a:defRPr sz="1800" b="0" i="0" u="none" strike="noStrike" cap="none">
                <a:solidFill>
                  <a:schemeClr val="dk2"/>
                </a:solidFill>
              </a:defRPr>
            </a:lvl4pPr>
            <a:lvl5pPr marR="0" lvl="4" algn="l" rtl="0">
              <a:spcBef>
                <a:spcPts val="0"/>
              </a:spcBef>
              <a:spcAft>
                <a:spcPts val="0"/>
              </a:spcAft>
              <a:buClr>
                <a:schemeClr val="dk2"/>
              </a:buClr>
              <a:buSzPts val="1400"/>
              <a:buFont typeface="Arial"/>
              <a:buNone/>
              <a:defRPr sz="1800" b="0" i="0" u="none" strike="noStrike" cap="none">
                <a:solidFill>
                  <a:schemeClr val="dk2"/>
                </a:solidFill>
              </a:defRPr>
            </a:lvl5pPr>
            <a:lvl6pPr marR="0" lvl="5" algn="l" rtl="0">
              <a:spcBef>
                <a:spcPts val="0"/>
              </a:spcBef>
              <a:spcAft>
                <a:spcPts val="0"/>
              </a:spcAft>
              <a:buClr>
                <a:schemeClr val="dk2"/>
              </a:buClr>
              <a:buSzPts val="1400"/>
              <a:buFont typeface="Arial"/>
              <a:buNone/>
              <a:defRPr sz="1800" b="0" i="0" u="none" strike="noStrike" cap="none">
                <a:solidFill>
                  <a:schemeClr val="dk2"/>
                </a:solidFill>
              </a:defRPr>
            </a:lvl6pPr>
            <a:lvl7pPr marR="0" lvl="6" algn="l" rtl="0">
              <a:spcBef>
                <a:spcPts val="0"/>
              </a:spcBef>
              <a:spcAft>
                <a:spcPts val="0"/>
              </a:spcAft>
              <a:buClr>
                <a:schemeClr val="dk2"/>
              </a:buClr>
              <a:buSzPts val="1400"/>
              <a:buFont typeface="Arial"/>
              <a:buNone/>
              <a:defRPr sz="1800" b="0" i="0" u="none" strike="noStrike" cap="none">
                <a:solidFill>
                  <a:schemeClr val="dk2"/>
                </a:solidFill>
              </a:defRPr>
            </a:lvl7pPr>
            <a:lvl8pPr marR="0" lvl="7" algn="l" rtl="0">
              <a:spcBef>
                <a:spcPts val="0"/>
              </a:spcBef>
              <a:spcAft>
                <a:spcPts val="0"/>
              </a:spcAft>
              <a:buClr>
                <a:schemeClr val="dk2"/>
              </a:buClr>
              <a:buSzPts val="1400"/>
              <a:buFont typeface="Arial"/>
              <a:buNone/>
              <a:defRPr sz="1800" b="0" i="0" u="none" strike="noStrike" cap="none">
                <a:solidFill>
                  <a:schemeClr val="dk2"/>
                </a:solidFill>
              </a:defRPr>
            </a:lvl8pPr>
            <a:lvl9pPr marR="0" lvl="8"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fade">
                                      <p:cBhvr>
                                        <p:cTn id="17" dur="500"/>
                                        <p:tgtEl>
                                          <p:spTgt spid="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xEl>
                                              <p:pRg st="2" end="2"/>
                                            </p:txEl>
                                          </p:spTgt>
                                        </p:tgtEl>
                                        <p:attrNameLst>
                                          <p:attrName>style.visibility</p:attrName>
                                        </p:attrNameLst>
                                      </p:cBhvr>
                                      <p:to>
                                        <p:strVal val="visible"/>
                                      </p:to>
                                    </p:set>
                                    <p:animEffect transition="in" filter="fade">
                                      <p:cBhvr>
                                        <p:cTn id="22" dur="500"/>
                                        <p:tgtEl>
                                          <p:spTgt spid="3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animEffect transition="in" filter="fade">
                                      <p:cBhvr>
                                        <p:cTn id="27" dur="500"/>
                                        <p:tgtEl>
                                          <p:spTgt spid="3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4" end="4"/>
                                            </p:txEl>
                                          </p:spTgt>
                                        </p:tgtEl>
                                        <p:attrNameLst>
                                          <p:attrName>style.visibility</p:attrName>
                                        </p:attrNameLst>
                                      </p:cBhvr>
                                      <p:to>
                                        <p:strVal val="visible"/>
                                      </p:to>
                                    </p:set>
                                    <p:animEffect transition="in" filter="fade">
                                      <p:cBhvr>
                                        <p:cTn id="32" dur="500"/>
                                        <p:tgtEl>
                                          <p:spTgt spid="3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animEffect transition="in" filter="fade">
                                      <p:cBhvr>
                                        <p:cTn id="37" dur="500"/>
                                        <p:tgtEl>
                                          <p:spTgt spid="3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xEl>
                                              <p:pRg st="6" end="6"/>
                                            </p:txEl>
                                          </p:spTgt>
                                        </p:tgtEl>
                                        <p:attrNameLst>
                                          <p:attrName>style.visibility</p:attrName>
                                        </p:attrNameLst>
                                      </p:cBhvr>
                                      <p:to>
                                        <p:strVal val="visible"/>
                                      </p:to>
                                    </p:set>
                                    <p:animEffect transition="in" filter="fade">
                                      <p:cBhvr>
                                        <p:cTn id="42" dur="500"/>
                                        <p:tgtEl>
                                          <p:spTgt spid="3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xEl>
                                              <p:pRg st="7" end="7"/>
                                            </p:txEl>
                                          </p:spTgt>
                                        </p:tgtEl>
                                        <p:attrNameLst>
                                          <p:attrName>style.visibility</p:attrName>
                                        </p:attrNameLst>
                                      </p:cBhvr>
                                      <p:to>
                                        <p:strVal val="visible"/>
                                      </p:to>
                                    </p:set>
                                    <p:animEffect transition="in" filter="fade">
                                      <p:cBhvr>
                                        <p:cTn id="47" dur="500"/>
                                        <p:tgtEl>
                                          <p:spTgt spid="3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xEl>
                                              <p:pRg st="8" end="8"/>
                                            </p:txEl>
                                          </p:spTgt>
                                        </p:tgtEl>
                                        <p:attrNameLst>
                                          <p:attrName>style.visibility</p:attrName>
                                        </p:attrNameLst>
                                      </p:cBhvr>
                                      <p:to>
                                        <p:strVal val="visible"/>
                                      </p:to>
                                    </p:set>
                                    <p:animEffect transition="in" filter="fade">
                                      <p:cBhvr>
                                        <p:cTn id="52" dur="500"/>
                                        <p:tgtEl>
                                          <p:spTgt spid="3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7"/>
                                        </p:tgtEl>
                                      </p:cBhvr>
                                    </p:animEffect>
                                    <p:set>
                                      <p:cBhvr>
                                        <p:cTn id="57" dur="1" fill="hold">
                                          <p:stCondLst>
                                            <p:cond delay="500"/>
                                          </p:stCondLst>
                                        </p:cTn>
                                        <p:tgtEl>
                                          <p:spTgt spid="3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8">
                                            <p:txEl>
                                              <p:pRg st="0" end="0"/>
                                            </p:txEl>
                                          </p:spTgt>
                                        </p:tgtEl>
                                      </p:cBhvr>
                                    </p:animEffect>
                                    <p:set>
                                      <p:cBhvr>
                                        <p:cTn id="60" dur="1" fill="hold">
                                          <p:stCondLst>
                                            <p:cond delay="500"/>
                                          </p:stCondLst>
                                        </p:cTn>
                                        <p:tgtEl>
                                          <p:spTgt spid="38">
                                            <p:txEl>
                                              <p:pRg st="0" end="0"/>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8">
                                            <p:txEl>
                                              <p:pRg st="1" end="1"/>
                                            </p:txEl>
                                          </p:spTgt>
                                        </p:tgtEl>
                                      </p:cBhvr>
                                    </p:animEffect>
                                    <p:set>
                                      <p:cBhvr>
                                        <p:cTn id="63" dur="1" fill="hold">
                                          <p:stCondLst>
                                            <p:cond delay="500"/>
                                          </p:stCondLst>
                                        </p:cTn>
                                        <p:tgtEl>
                                          <p:spTgt spid="38">
                                            <p:txEl>
                                              <p:pRg st="1" end="1"/>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8">
                                            <p:txEl>
                                              <p:pRg st="2" end="2"/>
                                            </p:txEl>
                                          </p:spTgt>
                                        </p:tgtEl>
                                      </p:cBhvr>
                                    </p:animEffect>
                                    <p:set>
                                      <p:cBhvr>
                                        <p:cTn id="66" dur="1" fill="hold">
                                          <p:stCondLst>
                                            <p:cond delay="500"/>
                                          </p:stCondLst>
                                        </p:cTn>
                                        <p:tgtEl>
                                          <p:spTgt spid="38">
                                            <p:txEl>
                                              <p:pRg st="2" end="2"/>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8">
                                            <p:txEl>
                                              <p:pRg st="3" end="3"/>
                                            </p:txEl>
                                          </p:spTgt>
                                        </p:tgtEl>
                                      </p:cBhvr>
                                    </p:animEffect>
                                    <p:set>
                                      <p:cBhvr>
                                        <p:cTn id="69" dur="1" fill="hold">
                                          <p:stCondLst>
                                            <p:cond delay="500"/>
                                          </p:stCondLst>
                                        </p:cTn>
                                        <p:tgtEl>
                                          <p:spTgt spid="38">
                                            <p:txEl>
                                              <p:pRg st="3" end="3"/>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8">
                                            <p:txEl>
                                              <p:pRg st="4" end="4"/>
                                            </p:txEl>
                                          </p:spTgt>
                                        </p:tgtEl>
                                      </p:cBhvr>
                                    </p:animEffect>
                                    <p:set>
                                      <p:cBhvr>
                                        <p:cTn id="72" dur="1" fill="hold">
                                          <p:stCondLst>
                                            <p:cond delay="500"/>
                                          </p:stCondLst>
                                        </p:cTn>
                                        <p:tgtEl>
                                          <p:spTgt spid="38">
                                            <p:txEl>
                                              <p:pRg st="4" end="4"/>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8">
                                            <p:txEl>
                                              <p:pRg st="5" end="5"/>
                                            </p:txEl>
                                          </p:spTgt>
                                        </p:tgtEl>
                                      </p:cBhvr>
                                    </p:animEffect>
                                    <p:set>
                                      <p:cBhvr>
                                        <p:cTn id="75" dur="1" fill="hold">
                                          <p:stCondLst>
                                            <p:cond delay="500"/>
                                          </p:stCondLst>
                                        </p:cTn>
                                        <p:tgtEl>
                                          <p:spTgt spid="38">
                                            <p:txEl>
                                              <p:pRg st="5" end="5"/>
                                            </p:txEl>
                                          </p:spTgt>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8">
                                            <p:txEl>
                                              <p:pRg st="6" end="6"/>
                                            </p:txEl>
                                          </p:spTgt>
                                        </p:tgtEl>
                                      </p:cBhvr>
                                    </p:animEffect>
                                    <p:set>
                                      <p:cBhvr>
                                        <p:cTn id="78" dur="1" fill="hold">
                                          <p:stCondLst>
                                            <p:cond delay="500"/>
                                          </p:stCondLst>
                                        </p:cTn>
                                        <p:tgtEl>
                                          <p:spTgt spid="38">
                                            <p:txEl>
                                              <p:pRg st="6" end="6"/>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8">
                                            <p:txEl>
                                              <p:pRg st="7" end="7"/>
                                            </p:txEl>
                                          </p:spTgt>
                                        </p:tgtEl>
                                      </p:cBhvr>
                                    </p:animEffect>
                                    <p:set>
                                      <p:cBhvr>
                                        <p:cTn id="81" dur="1" fill="hold">
                                          <p:stCondLst>
                                            <p:cond delay="500"/>
                                          </p:stCondLst>
                                        </p:cTn>
                                        <p:tgtEl>
                                          <p:spTgt spid="38">
                                            <p:txEl>
                                              <p:pRg st="7" end="7"/>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8">
                                            <p:txEl>
                                              <p:pRg st="8" end="8"/>
                                            </p:txEl>
                                          </p:spTgt>
                                        </p:tgtEl>
                                      </p:cBhvr>
                                    </p:animEffect>
                                    <p:set>
                                      <p:cBhvr>
                                        <p:cTn id="84" dur="1" fill="hold">
                                          <p:stCondLst>
                                            <p:cond delay="500"/>
                                          </p:stCondLst>
                                        </p:cTn>
                                        <p:tgtEl>
                                          <p:spTgt spid="38">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zakonyprolidi.cz/cs/2020-191?text=covid#f680448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zakony.centrum.cz/insolvencni-zakon/cast-1-hlava-4-dil-5-paragraf-140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zakony.centrum.cz/insolvencni-zakon/cast-2-hlava-5-paragraf-409"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zakony.centrum.cz/insolvencni-zakon/cast-2-hlava-5-paragraf-418"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zakony.centrum.cz/insolvencni-zakon/cast-1-hlava-4-dil-5-paragraf-140e"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descr="kostra"/>
          <p:cNvPicPr preferRelativeResize="0"/>
          <p:nvPr/>
        </p:nvPicPr>
        <p:blipFill rotWithShape="1">
          <a:blip r:embed="rId3">
            <a:alphaModFix/>
          </a:blip>
          <a:srcRect/>
          <a:stretch/>
        </p:blipFill>
        <p:spPr>
          <a:xfrm>
            <a:off x="6510216" y="1"/>
            <a:ext cx="5681784" cy="6583363"/>
          </a:xfrm>
          <a:prstGeom prst="rect">
            <a:avLst/>
          </a:prstGeom>
          <a:noFill/>
          <a:ln>
            <a:noFill/>
          </a:ln>
        </p:spPr>
      </p:pic>
      <p:sp>
        <p:nvSpPr>
          <p:cNvPr id="169" name="Google Shape;169;p18"/>
          <p:cNvSpPr txBox="1"/>
          <p:nvPr/>
        </p:nvSpPr>
        <p:spPr>
          <a:xfrm>
            <a:off x="476740" y="1899750"/>
            <a:ext cx="7596554" cy="30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Obce a dlužník v insolvenci </a:t>
            </a:r>
          </a:p>
          <a:p>
            <a:pPr marL="0" marR="0" lvl="0" indent="0" algn="l" rtl="0">
              <a:lnSpc>
                <a:spcPct val="100000"/>
              </a:lnSpc>
              <a:spcBef>
                <a:spcPts val="0"/>
              </a:spcBef>
              <a:spcAft>
                <a:spcPts val="0"/>
              </a:spcAft>
              <a:buClr>
                <a:srgbClr val="FF0000"/>
              </a:buClr>
              <a:buSzPts val="1200"/>
              <a:buFont typeface="Century Gothic"/>
              <a:buNone/>
            </a:pPr>
            <a:endParaRPr lang="cs-CZ" sz="4800" b="1" dirty="0">
              <a:solidFill>
                <a:srgbClr val="FF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Novinky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cet insolvenci">
            <a:extLst>
              <a:ext uri="{FF2B5EF4-FFF2-40B4-BE49-F238E27FC236}">
                <a16:creationId xmlns:a16="http://schemas.microsoft.com/office/drawing/2014/main" id="{27246A2E-C8EB-44FB-4345-4FE9A2FBD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09550"/>
            <a:ext cx="9477375"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7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BAC8997-AD80-0358-E1D3-AB889910DD09}"/>
              </a:ext>
            </a:extLst>
          </p:cNvPr>
          <p:cNvSpPr txBox="1"/>
          <p:nvPr/>
        </p:nvSpPr>
        <p:spPr>
          <a:xfrm>
            <a:off x="866274" y="288758"/>
            <a:ext cx="10988842" cy="2862322"/>
          </a:xfrm>
          <a:prstGeom prst="rect">
            <a:avLst/>
          </a:prstGeom>
          <a:noFill/>
        </p:spPr>
        <p:txBody>
          <a:bodyPr wrap="square">
            <a:spAutoFit/>
          </a:bodyPr>
          <a:lstStyle/>
          <a:p>
            <a:pPr algn="just"/>
            <a:r>
              <a:rPr lang="cs-CZ" sz="3600" b="1" i="0" dirty="0">
                <a:solidFill>
                  <a:srgbClr val="000000"/>
                </a:solidFill>
                <a:effectLst/>
                <a:latin typeface="Arial" panose="020B0604020202020204" pitchFamily="34" charset="0"/>
              </a:rPr>
              <a:t>(2) Osvobození podle odstavce 1 se vztahuje také na věřitele, k jejichž pohledávkám se v insolvenčním řízení </a:t>
            </a:r>
            <a:r>
              <a:rPr lang="cs-CZ" sz="3600" b="1" i="0" u="sng" dirty="0">
                <a:solidFill>
                  <a:srgbClr val="000000"/>
                </a:solidFill>
                <a:effectLst/>
                <a:latin typeface="Arial" panose="020B0604020202020204" pitchFamily="34" charset="0"/>
              </a:rPr>
              <a:t>nepřihlíželo</a:t>
            </a:r>
            <a:r>
              <a:rPr lang="cs-CZ" sz="3600" b="1" i="0" dirty="0">
                <a:solidFill>
                  <a:srgbClr val="000000"/>
                </a:solidFill>
                <a:effectLst/>
                <a:latin typeface="Arial" panose="020B0604020202020204" pitchFamily="34" charset="0"/>
              </a:rPr>
              <a:t>, a na věřitele, kteří své pohledávky do insolvenčního řízení </a:t>
            </a:r>
            <a:r>
              <a:rPr lang="cs-CZ" sz="3600" b="1" i="0" u="sng" dirty="0">
                <a:solidFill>
                  <a:srgbClr val="000000"/>
                </a:solidFill>
                <a:effectLst/>
                <a:latin typeface="Arial" panose="020B0604020202020204" pitchFamily="34" charset="0"/>
              </a:rPr>
              <a:t>nepřihlásili, ač tak měli učinit</a:t>
            </a:r>
            <a:r>
              <a:rPr lang="cs-CZ" sz="360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32479163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8"/>
          <p:cNvSpPr/>
          <p:nvPr/>
        </p:nvSpPr>
        <p:spPr>
          <a:xfrm>
            <a:off x="2103367" y="910389"/>
            <a:ext cx="8610300" cy="452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918E"/>
              </a:buClr>
              <a:buSzPts val="900"/>
              <a:buFont typeface="Trebuchet MS"/>
              <a:buNone/>
            </a:pPr>
            <a:r>
              <a:rPr lang="cs-CZ" sz="3600" b="1" i="0" u="none" strike="noStrike" cap="none" dirty="0">
                <a:solidFill>
                  <a:srgbClr val="0B918E"/>
                </a:solidFill>
                <a:latin typeface="Trebuchet MS"/>
                <a:ea typeface="Trebuchet MS"/>
                <a:cs typeface="Trebuchet MS"/>
                <a:sym typeface="Trebuchet MS"/>
              </a:rPr>
              <a:t>Konkurs</a:t>
            </a:r>
            <a:endParaRPr dirty="0"/>
          </a:p>
          <a:p>
            <a:pPr marL="0" marR="0" lvl="0" indent="0" algn="just" rtl="0">
              <a:lnSpc>
                <a:spcPct val="100000"/>
              </a:lnSpc>
              <a:spcBef>
                <a:spcPts val="0"/>
              </a:spcBef>
              <a:spcAft>
                <a:spcPts val="0"/>
              </a:spcAft>
              <a:buClr>
                <a:srgbClr val="030303"/>
              </a:buClr>
              <a:buSzPts val="900"/>
              <a:buFont typeface="Trebuchet MS"/>
              <a:buNone/>
            </a:pPr>
            <a:r>
              <a:rPr lang="cs-CZ" sz="3600" b="0" i="0" u="none" strike="noStrike" cap="none" dirty="0">
                <a:solidFill>
                  <a:srgbClr val="030303"/>
                </a:solidFill>
                <a:latin typeface="Trebuchet MS"/>
                <a:ea typeface="Trebuchet MS"/>
                <a:cs typeface="Trebuchet MS"/>
                <a:sym typeface="Trebuchet MS"/>
              </a:rPr>
              <a:t>Konkurs je způsob řešení úpadku spočívající v tom, že </a:t>
            </a:r>
            <a:r>
              <a:rPr lang="cs-CZ" sz="3600" b="1" i="0" u="none" strike="noStrike" cap="none" dirty="0">
                <a:solidFill>
                  <a:srgbClr val="030303"/>
                </a:solidFill>
                <a:latin typeface="Trebuchet MS"/>
                <a:ea typeface="Trebuchet MS"/>
                <a:cs typeface="Trebuchet MS"/>
                <a:sym typeface="Trebuchet MS"/>
              </a:rPr>
              <a:t>na základě rozhodnutí o prohlášení konkursu jsou zjištěné pohledávky věřitelů zásadně poměrně uspokojeny z výnosu zpeněžení majetkové podstaty s tím, že neuspokojené pohledávky nebo jejich části nezanikají.</a:t>
            </a:r>
            <a:endParaRPr dirty="0"/>
          </a:p>
        </p:txBody>
      </p:sp>
    </p:spTree>
  </p:cSld>
  <p:clrMapOvr>
    <a:masterClrMapping/>
  </p:clrMapOvr>
  <p:transition spd="slow">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89" descr="http://t0.gstatic.com/images?q=tbn:ANd9GcQD-yddG-YzDFiq8pFCbsuY2coh7ShJMOxI34BZyg-wWMUqRMl7pQ"/>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97" name="Google Shape;597;p89"/>
          <p:cNvSpPr txBox="1"/>
          <p:nvPr/>
        </p:nvSpPr>
        <p:spPr>
          <a:xfrm>
            <a:off x="6881814" y="428626"/>
            <a:ext cx="32226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cs-CZ" sz="2800" b="1" i="0" u="none" strike="noStrike" cap="none">
                <a:solidFill>
                  <a:schemeClr val="dk1"/>
                </a:solidFill>
                <a:latin typeface="Arial"/>
                <a:ea typeface="Arial"/>
                <a:cs typeface="Arial"/>
                <a:sym typeface="Arial"/>
              </a:rPr>
              <a:t>Nepatrný konkurz</a:t>
            </a:r>
            <a:endParaRPr/>
          </a:p>
        </p:txBody>
      </p:sp>
    </p:spTree>
  </p:cSld>
  <p:clrMapOvr>
    <a:masterClrMapping/>
  </p:clrMapOvr>
  <p:transition spd="slow">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90" descr="http://t2.gstatic.com/images?q=tbn:ANd9GcQk8FIooJ-18nDOITeQf5fIidjzdWRVYzey0wIW-4RcS-hdtzXV"/>
          <p:cNvPicPr preferRelativeResize="0"/>
          <p:nvPr/>
        </p:nvPicPr>
        <p:blipFill rotWithShape="1">
          <a:blip r:embed="rId3">
            <a:alphaModFix/>
          </a:blip>
          <a:srcRect/>
          <a:stretch/>
        </p:blipFill>
        <p:spPr>
          <a:xfrm>
            <a:off x="2091325" y="0"/>
            <a:ext cx="9524100" cy="6858000"/>
          </a:xfrm>
          <a:prstGeom prst="rect">
            <a:avLst/>
          </a:prstGeom>
          <a:noFill/>
          <a:ln>
            <a:noFill/>
          </a:ln>
        </p:spPr>
      </p:pic>
      <p:sp>
        <p:nvSpPr>
          <p:cNvPr id="603" name="Google Shape;603;p90"/>
          <p:cNvSpPr txBox="1"/>
          <p:nvPr/>
        </p:nvSpPr>
        <p:spPr>
          <a:xfrm>
            <a:off x="1952625" y="428625"/>
            <a:ext cx="86995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800"/>
              <a:buFont typeface="Arial"/>
              <a:buNone/>
            </a:pPr>
            <a:r>
              <a:rPr lang="cs-CZ" sz="3200" b="1" i="0" u="none" strike="noStrike" cap="none">
                <a:solidFill>
                  <a:srgbClr val="FF0000"/>
                </a:solidFill>
                <a:latin typeface="Arial"/>
                <a:ea typeface="Arial"/>
                <a:cs typeface="Arial"/>
                <a:sym typeface="Arial"/>
              </a:rPr>
              <a:t>Daňový řád – vztah k insolvenčnímu řízení</a:t>
            </a:r>
            <a:endParaRPr/>
          </a:p>
        </p:txBody>
      </p:sp>
    </p:spTree>
  </p:cSld>
  <p:clrMapOvr>
    <a:masterClrMapping/>
  </p:clrMapOvr>
  <p:transition spd="slow">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1"/>
          <p:cNvSpPr/>
          <p:nvPr/>
        </p:nvSpPr>
        <p:spPr>
          <a:xfrm>
            <a:off x="207450" y="263985"/>
            <a:ext cx="11777099" cy="6330030"/>
          </a:xfrm>
          <a:prstGeom prst="rect">
            <a:avLst/>
          </a:prstGeom>
          <a:noFill/>
          <a:ln>
            <a:noFill/>
          </a:ln>
        </p:spPr>
        <p:txBody>
          <a:bodyPr spcFirstLastPara="1" wrap="square" lIns="91425" tIns="45700" rIns="91425" bIns="45700" anchor="t" anchorCtr="0">
            <a:noAutofit/>
          </a:bodyPr>
          <a:lstStyle/>
          <a:p>
            <a:pPr marL="9017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Vztah k insolvenčnímu řízení</a:t>
            </a:r>
            <a:endParaRPr lang="cs-CZ" sz="3000" dirty="0">
              <a:highlight>
                <a:srgbClr val="FFFFFF"/>
              </a:highlight>
            </a:endParaRPr>
          </a:p>
          <a:p>
            <a:pPr marL="9017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FF8400"/>
                </a:solidFill>
                <a:highlight>
                  <a:srgbClr val="FFFFFF"/>
                </a:highlight>
                <a:latin typeface="Arial"/>
                <a:ea typeface="Arial"/>
                <a:cs typeface="Arial"/>
                <a:sym typeface="Arial"/>
              </a:rPr>
              <a:t>§ 242</a:t>
            </a:r>
            <a:endParaRPr sz="3000" dirty="0"/>
          </a:p>
          <a:p>
            <a:pPr marL="10668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Pohledávky za majetkovou podstatou a majetek dlužníka</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(1)</a:t>
            </a:r>
            <a:r>
              <a:rPr lang="cs-CZ" sz="3000" b="0" i="0" u="none" strike="noStrike" cap="none" dirty="0">
                <a:solidFill>
                  <a:schemeClr val="dk1"/>
                </a:solidFill>
                <a:highlight>
                  <a:srgbClr val="FFFFFF"/>
                </a:highlight>
                <a:latin typeface="Arial"/>
                <a:ea typeface="Arial"/>
                <a:cs typeface="Arial"/>
                <a:sym typeface="Arial"/>
              </a:rPr>
              <a:t> Daňové pohledávky, které vznikají v důsledku daňových povinností, které vznikly v době ode dne účinnosti rozhodnutí o úpadku do ukončení insolvenčního řízení, jsou pohledávky za majetkovou podstatou.</a:t>
            </a:r>
            <a:endParaRPr sz="3000" dirty="0"/>
          </a:p>
        </p:txBody>
      </p:sp>
    </p:spTree>
  </p:cSld>
  <p:clrMapOvr>
    <a:masterClrMapping/>
  </p:clrMapOvr>
  <p:transition spd="slow">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1"/>
          <p:cNvSpPr/>
          <p:nvPr/>
        </p:nvSpPr>
        <p:spPr>
          <a:xfrm>
            <a:off x="207450" y="263985"/>
            <a:ext cx="11777099" cy="6330030"/>
          </a:xfrm>
          <a:prstGeom prst="rect">
            <a:avLst/>
          </a:prstGeom>
          <a:noFill/>
          <a:ln>
            <a:noFill/>
          </a:ln>
        </p:spPr>
        <p:txBody>
          <a:bodyPr spcFirstLastPara="1" wrap="square" lIns="91425" tIns="45700" rIns="91425" bIns="45700" anchor="t" anchorCtr="0">
            <a:noAutofit/>
          </a:bodyPr>
          <a:lstStyle/>
          <a:p>
            <a:pPr marL="1066800" marR="381000" lvl="0" indent="-69850" algn="just">
              <a:lnSpc>
                <a:spcPct val="115000"/>
              </a:lnSpc>
              <a:buClr>
                <a:schemeClr val="dk1"/>
              </a:buClr>
              <a:buSzPts val="1100"/>
            </a:pPr>
            <a:r>
              <a:rPr lang="cs-CZ" sz="3000" b="1" dirty="0">
                <a:solidFill>
                  <a:schemeClr val="dk1"/>
                </a:solidFill>
                <a:highlight>
                  <a:srgbClr val="FFFFFF"/>
                </a:highlight>
              </a:rPr>
              <a:t>(2)</a:t>
            </a:r>
            <a:r>
              <a:rPr lang="cs-CZ" sz="3000" dirty="0">
                <a:solidFill>
                  <a:schemeClr val="dk1"/>
                </a:solidFill>
                <a:highlight>
                  <a:srgbClr val="FFFFFF"/>
                </a:highlight>
              </a:rPr>
              <a:t> Pro potřeby insolvenčního řízení je za majetek daňového subjektu považován vratitelný přeplatek s tím, že přeplatek vzniklý na základě daňových povinností, které vznikly nejpozději dnem předcházejícím dni účinnosti rozhodnutí o úpadku, se použije pouze na úhradu splatných daňových pohledávek, které nejsou pohledávkami za majetkovou podstatou, nejpozději do jejich přezkoumání.</a:t>
            </a:r>
            <a:endParaRPr lang="cs-CZ" sz="3000" dirty="0">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(3)</a:t>
            </a:r>
            <a:r>
              <a:rPr lang="cs-CZ" sz="3000" dirty="0">
                <a:solidFill>
                  <a:schemeClr val="dk1"/>
                </a:solidFill>
                <a:highlight>
                  <a:srgbClr val="FFFFFF"/>
                </a:highlight>
              </a:rPr>
              <a:t> Přeplatek vzniklý na základě daňových povinností, které vznikly v době ode dne účinnosti rozhodnutí o úpadku, se použije pouze na úhradu splatných pohledávek za majetkovou podstatou.</a:t>
            </a:r>
            <a:endParaRPr lang="cs-CZ" sz="3000" dirty="0">
              <a:highlight>
                <a:srgbClr val="FFFFFF"/>
              </a:highlight>
            </a:endParaRPr>
          </a:p>
        </p:txBody>
      </p:sp>
    </p:spTree>
    <p:extLst>
      <p:ext uri="{BB962C8B-B14F-4D97-AF65-F5344CB8AC3E}">
        <p14:creationId xmlns:p14="http://schemas.microsoft.com/office/powerpoint/2010/main" val="3202938666"/>
      </p:ext>
    </p:extLst>
  </p:cSld>
  <p:clrMapOvr>
    <a:masterClrMapping/>
  </p:clrMapOvr>
  <p:transition spd="slow">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p:nvPr/>
        </p:nvSpPr>
        <p:spPr>
          <a:xfrm>
            <a:off x="0" y="305100"/>
            <a:ext cx="11747150" cy="6247800"/>
          </a:xfrm>
          <a:prstGeom prst="rect">
            <a:avLst/>
          </a:prstGeom>
          <a:noFill/>
          <a:ln>
            <a:noFill/>
          </a:ln>
        </p:spPr>
        <p:txBody>
          <a:bodyPr spcFirstLastPara="1" wrap="square" lIns="91425" tIns="45700" rIns="91425" bIns="45700" anchor="t" anchorCtr="0">
            <a:noAutofit/>
          </a:bodyPr>
          <a:lstStyle/>
          <a:p>
            <a:pPr marL="901700" marR="381000" lvl="0" indent="-69850" algn="just" rtl="0">
              <a:lnSpc>
                <a:spcPct val="115000"/>
              </a:lnSpc>
              <a:spcBef>
                <a:spcPts val="0"/>
              </a:spcBef>
              <a:spcAft>
                <a:spcPts val="0"/>
              </a:spcAft>
              <a:buClr>
                <a:srgbClr val="FF8400"/>
              </a:buClr>
              <a:buSzPts val="1100"/>
              <a:buFont typeface="Arial"/>
              <a:buNone/>
            </a:pPr>
            <a:r>
              <a:rPr lang="cs-CZ" sz="3000" b="1" i="0" u="none" strike="noStrike" cap="none" dirty="0">
                <a:solidFill>
                  <a:srgbClr val="FF8400"/>
                </a:solidFill>
                <a:highlight>
                  <a:srgbClr val="FFFFFF"/>
                </a:highlight>
                <a:latin typeface="Arial"/>
                <a:ea typeface="Arial"/>
                <a:cs typeface="Arial"/>
                <a:sym typeface="Arial"/>
              </a:rPr>
              <a:t>§ 243</a:t>
            </a:r>
            <a:endParaRPr sz="3000" dirty="0"/>
          </a:p>
          <a:p>
            <a:pPr marL="1066800" marR="381000" lvl="0" indent="-69850" algn="l" rtl="0">
              <a:lnSpc>
                <a:spcPct val="150000"/>
              </a:lnSpc>
              <a:spcBef>
                <a:spcPts val="0"/>
              </a:spcBef>
              <a:spcAft>
                <a:spcPts val="0"/>
              </a:spcAft>
              <a:buClr>
                <a:srgbClr val="08A8F8"/>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Účinky insolvenčního řízení na daňové řízení</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(1)</a:t>
            </a:r>
            <a:r>
              <a:rPr lang="cs-CZ" sz="3000" b="0" i="0" u="none" strike="noStrike" cap="none" dirty="0">
                <a:solidFill>
                  <a:schemeClr val="dk1"/>
                </a:solidFill>
                <a:highlight>
                  <a:srgbClr val="FFFFFF"/>
                </a:highlight>
                <a:latin typeface="Arial"/>
                <a:ea typeface="Arial"/>
                <a:cs typeface="Arial"/>
                <a:sym typeface="Arial"/>
              </a:rPr>
              <a:t> Po zahájení insolvenčního řízení lze daňové řízení zahájit a v celém daňovém řízení pokračovat, s výjimkou daňové exekuce, kterou lze nařídit, avšak nelze ji provést, pokud insolvenční zákon nestanoví jinak.</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(2)</a:t>
            </a:r>
            <a:r>
              <a:rPr lang="cs-CZ" sz="3000" b="0" i="0" u="none" strike="noStrike" cap="none" dirty="0">
                <a:solidFill>
                  <a:schemeClr val="dk1"/>
                </a:solidFill>
                <a:highlight>
                  <a:srgbClr val="FFFFFF"/>
                </a:highlight>
                <a:latin typeface="Arial"/>
                <a:ea typeface="Arial"/>
                <a:cs typeface="Arial"/>
                <a:sym typeface="Arial"/>
              </a:rPr>
              <a:t> Ukončením přezkumného jednání nebo schválením zprávy o přezkumu soudem nabývá nepravomocné rozhodnutí v nalézacím řízení týkajícím se pohledávek, které nejsou pohledávkami za majetkovou podstatou, právní moci.</a:t>
            </a:r>
            <a:endParaRPr sz="3000" dirty="0"/>
          </a:p>
          <a:p>
            <a:pPr marL="1066800" marR="381000" lvl="0" indent="-69850" algn="just" rtl="0">
              <a:lnSpc>
                <a:spcPct val="115000"/>
              </a:lnSpc>
              <a:spcBef>
                <a:spcPts val="0"/>
              </a:spcBef>
              <a:spcAft>
                <a:spcPts val="0"/>
              </a:spcAft>
              <a:buClr>
                <a:srgbClr val="000000"/>
              </a:buClr>
              <a:buSzPts val="1100"/>
              <a:buFont typeface="Arial"/>
              <a:buNone/>
            </a:pPr>
            <a:endParaRPr sz="2200" b="1" i="0" u="none" strike="noStrike" cap="none" dirty="0">
              <a:solidFill>
                <a:srgbClr val="08A8F8"/>
              </a:solidFill>
              <a:highlight>
                <a:srgbClr val="FFFFFF"/>
              </a:highlight>
              <a:latin typeface="Arial"/>
              <a:ea typeface="Arial"/>
              <a:cs typeface="Arial"/>
              <a:sym typeface="Arial"/>
            </a:endParaRPr>
          </a:p>
        </p:txBody>
      </p:sp>
    </p:spTree>
  </p:cSld>
  <p:clrMapOvr>
    <a:masterClrMapping/>
  </p:clrMapOvr>
  <p:transition spd="slow">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p:nvPr/>
        </p:nvSpPr>
        <p:spPr>
          <a:xfrm>
            <a:off x="0" y="305100"/>
            <a:ext cx="11747150" cy="6247800"/>
          </a:xfrm>
          <a:prstGeom prst="rect">
            <a:avLst/>
          </a:prstGeom>
          <a:noFill/>
          <a:ln>
            <a:noFill/>
          </a:ln>
        </p:spPr>
        <p:txBody>
          <a:bodyPr spcFirstLastPara="1" wrap="square" lIns="91425" tIns="45700" rIns="91425" bIns="45700" anchor="t" anchorCtr="0">
            <a:noAutofit/>
          </a:bodyPr>
          <a:lstStyle/>
          <a:p>
            <a:pPr marL="1066800" marR="381000" lvl="0" indent="-69850" algn="just">
              <a:lnSpc>
                <a:spcPct val="115000"/>
              </a:lnSpc>
              <a:buClr>
                <a:schemeClr val="dk1"/>
              </a:buClr>
              <a:buSzPts val="1100"/>
            </a:pPr>
            <a:endParaRPr lang="cs-CZ" sz="3000" b="1" dirty="0">
              <a:solidFill>
                <a:schemeClr val="dk1"/>
              </a:solidFill>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(3)</a:t>
            </a:r>
            <a:r>
              <a:rPr lang="cs-CZ" sz="3000" dirty="0">
                <a:solidFill>
                  <a:schemeClr val="dk1"/>
                </a:solidFill>
                <a:highlight>
                  <a:srgbClr val="FFFFFF"/>
                </a:highlight>
              </a:rPr>
              <a:t> Ode dne účinnosti rozhodnutí o úpadku nevzniká k daňové pohledávce, která není pohledávkou za majetkovou podstatou, úrok z prodlení.</a:t>
            </a:r>
            <a:endParaRPr lang="cs-CZ" sz="3000" dirty="0">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(4)</a:t>
            </a:r>
            <a:r>
              <a:rPr lang="cs-CZ" sz="3000" dirty="0">
                <a:solidFill>
                  <a:schemeClr val="dk1"/>
                </a:solidFill>
                <a:highlight>
                  <a:srgbClr val="FFFFFF"/>
                </a:highlight>
              </a:rPr>
              <a:t> Výsledek popření daňové pohledávky v rámci incidenčního sporu zohlední správce daně v evidenci daní.</a:t>
            </a:r>
            <a:endParaRPr lang="cs-CZ" sz="3000" dirty="0">
              <a:highlight>
                <a:srgbClr val="FFFFFF"/>
              </a:highlight>
            </a:endParaRPr>
          </a:p>
          <a:p>
            <a:pPr marL="1066800" marR="381000" lvl="0" indent="-69850" algn="just" rtl="0">
              <a:lnSpc>
                <a:spcPct val="115000"/>
              </a:lnSpc>
              <a:spcBef>
                <a:spcPts val="0"/>
              </a:spcBef>
              <a:spcAft>
                <a:spcPts val="0"/>
              </a:spcAft>
              <a:buClr>
                <a:srgbClr val="000000"/>
              </a:buClr>
              <a:buSzPts val="1100"/>
              <a:buFont typeface="Arial"/>
              <a:buNone/>
            </a:pPr>
            <a:endParaRPr sz="2200" b="1" i="0" u="none" strike="noStrike" cap="none" dirty="0">
              <a:solidFill>
                <a:srgbClr val="08A8F8"/>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643489954"/>
      </p:ext>
    </p:extLst>
  </p:cSld>
  <p:clrMapOvr>
    <a:masterClrMapping/>
  </p:clrMapOvr>
  <p:transition spd="slow">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93" descr="http://www.zbynekmlcoch.cz/informace/images/stories/texty/promlceni_dluhu.jpg"/>
          <p:cNvPicPr preferRelativeResize="0"/>
          <p:nvPr/>
        </p:nvPicPr>
        <p:blipFill rotWithShape="1">
          <a:blip r:embed="rId3">
            <a:alphaModFix/>
          </a:blip>
          <a:srcRect/>
          <a:stretch/>
        </p:blipFill>
        <p:spPr>
          <a:xfrm>
            <a:off x="4953001" y="1143000"/>
            <a:ext cx="1939925" cy="1682750"/>
          </a:xfrm>
          <a:prstGeom prst="rect">
            <a:avLst/>
          </a:prstGeom>
          <a:noFill/>
          <a:ln>
            <a:noFill/>
          </a:ln>
        </p:spPr>
      </p:pic>
      <p:sp>
        <p:nvSpPr>
          <p:cNvPr id="620" name="Google Shape;620;p93"/>
          <p:cNvSpPr txBox="1"/>
          <p:nvPr/>
        </p:nvSpPr>
        <p:spPr>
          <a:xfrm>
            <a:off x="1809750" y="5214938"/>
            <a:ext cx="85979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Promlčecí doba § 160 DŘ a insolvence</a:t>
            </a:r>
            <a:endParaRPr/>
          </a:p>
        </p:txBody>
      </p:sp>
    </p:spTree>
  </p:cSld>
  <p:clrMapOvr>
    <a:masterClrMapping/>
  </p:clrMapOvr>
  <p:transition spd="slow">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b="1" dirty="0">
                <a:solidFill>
                  <a:srgbClr val="000000"/>
                </a:solidFill>
              </a:rPr>
              <a:t>(1)</a:t>
            </a:r>
            <a:r>
              <a:rPr lang="cs-CZ" altLang="cs-CZ" sz="3200" dirty="0">
                <a:solidFill>
                  <a:srgbClr val="000000"/>
                </a:solidFill>
              </a:rPr>
              <a:t> </a:t>
            </a:r>
            <a:r>
              <a:rPr lang="cs-CZ" altLang="cs-CZ" sz="3200" b="1" dirty="0">
                <a:solidFill>
                  <a:srgbClr val="000000"/>
                </a:solidFill>
              </a:rPr>
              <a:t>Daň nelze vybrat a vymáhat po uplynutí lhůty pro placení daně, která činí 6 let. </a:t>
            </a:r>
            <a:r>
              <a:rPr lang="cs-CZ" altLang="cs-CZ" sz="3200" dirty="0">
                <a:solidFill>
                  <a:srgbClr val="000000"/>
                </a:solidFill>
              </a:rPr>
              <a:t>Lhůta</a:t>
            </a:r>
            <a:r>
              <a:rPr lang="cs-CZ" altLang="cs-CZ" sz="3200" b="1" dirty="0">
                <a:solidFill>
                  <a:srgbClr val="000000"/>
                </a:solidFill>
              </a:rPr>
              <a:t> </a:t>
            </a:r>
            <a:r>
              <a:rPr lang="cs-CZ" altLang="cs-CZ" sz="3200" dirty="0">
                <a:solidFill>
                  <a:srgbClr val="000000"/>
                </a:solidFill>
              </a:rPr>
              <a:t>pro placení daně začne běžet dnem splatnosti daně. </a:t>
            </a:r>
            <a:r>
              <a:rPr lang="cs-CZ" altLang="cs-CZ" sz="3200" strike="sngStrike" dirty="0">
                <a:solidFill>
                  <a:srgbClr val="000000"/>
                </a:solidFill>
              </a:rPr>
              <a:t>Jde-li o nedoplatek z částky daně, k jejíž úhradě byla stanovena náhradní lhůta splatnosti, začne lhůta pro placení běžet náhradním dnem splatnosti daně.</a:t>
            </a:r>
          </a:p>
          <a:p>
            <a:pPr algn="just">
              <a:spcBef>
                <a:spcPct val="0"/>
              </a:spcBef>
              <a:buFontTx/>
              <a:buNone/>
            </a:pPr>
            <a:endParaRPr lang="cs-CZ" dirty="0"/>
          </a:p>
        </p:txBody>
      </p:sp>
    </p:spTree>
    <p:extLst>
      <p:ext uri="{BB962C8B-B14F-4D97-AF65-F5344CB8AC3E}">
        <p14:creationId xmlns:p14="http://schemas.microsoft.com/office/powerpoint/2010/main" val="111607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1ABE2FC-0726-AC8B-9662-04414FEB4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304800"/>
            <a:ext cx="797242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503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normAutofit fontScale="85000" lnSpcReduction="10000"/>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dirty="0">
                <a:solidFill>
                  <a:srgbClr val="000000"/>
                </a:solidFill>
              </a:rPr>
              <a:t>Byl-li před uplynutím lhůty pro placení daně správcem daně učiněn úkon podle odstavce 3, běží lhůta pro placení daně znovu ode dne, v němž byl tento úkon učiněn.</a:t>
            </a:r>
          </a:p>
          <a:p>
            <a:pPr algn="just">
              <a:spcBef>
                <a:spcPct val="0"/>
              </a:spcBef>
              <a:buFontTx/>
              <a:buNone/>
            </a:pPr>
            <a:r>
              <a:rPr lang="cs-CZ" altLang="cs-CZ" sz="3200" b="1" dirty="0">
                <a:solidFill>
                  <a:srgbClr val="000000"/>
                </a:solidFill>
              </a:rPr>
              <a:t>(3)</a:t>
            </a:r>
            <a:r>
              <a:rPr lang="cs-CZ" altLang="cs-CZ" sz="3200" dirty="0">
                <a:solidFill>
                  <a:srgbClr val="000000"/>
                </a:solidFill>
              </a:rPr>
              <a:t> Úkonem přerušujícím běh lhůty pro placení daně je</a:t>
            </a:r>
          </a:p>
          <a:p>
            <a:pPr algn="just">
              <a:spcBef>
                <a:spcPct val="0"/>
              </a:spcBef>
              <a:buFontTx/>
              <a:buNone/>
            </a:pPr>
            <a:r>
              <a:rPr lang="cs-CZ" altLang="cs-CZ" sz="3200" b="1" dirty="0">
                <a:solidFill>
                  <a:srgbClr val="000000"/>
                </a:solidFill>
              </a:rPr>
              <a:t>a) pravomocné stanovení daně</a:t>
            </a:r>
          </a:p>
          <a:p>
            <a:pPr algn="just">
              <a:spcBef>
                <a:spcPct val="0"/>
              </a:spcBef>
              <a:buFontTx/>
              <a:buNone/>
            </a:pPr>
            <a:r>
              <a:rPr lang="cs-CZ" altLang="cs-CZ" sz="3200" b="1" dirty="0"/>
              <a:t>b)</a:t>
            </a:r>
            <a:r>
              <a:rPr lang="cs-CZ" altLang="cs-CZ" sz="3200" dirty="0"/>
              <a:t> zahájení exekučního řízení podle tohoto nebo jiného zákona,</a:t>
            </a:r>
          </a:p>
          <a:p>
            <a:pPr algn="just">
              <a:spcBef>
                <a:spcPct val="0"/>
              </a:spcBef>
              <a:buFontTx/>
              <a:buNone/>
            </a:pPr>
            <a:r>
              <a:rPr lang="cs-CZ" altLang="cs-CZ" sz="3200" b="1" dirty="0">
                <a:solidFill>
                  <a:srgbClr val="000000"/>
                </a:solidFill>
              </a:rPr>
              <a:t>c)</a:t>
            </a:r>
            <a:r>
              <a:rPr lang="cs-CZ" altLang="cs-CZ" sz="3200" dirty="0">
                <a:solidFill>
                  <a:srgbClr val="000000"/>
                </a:solidFill>
              </a:rPr>
              <a:t> zřízení zástavního práva, nebo</a:t>
            </a:r>
          </a:p>
          <a:p>
            <a:pPr algn="just">
              <a:spcBef>
                <a:spcPct val="0"/>
              </a:spcBef>
              <a:buFontTx/>
              <a:buNone/>
            </a:pPr>
            <a:r>
              <a:rPr lang="cs-CZ" altLang="cs-CZ" sz="3200" b="1" dirty="0">
                <a:solidFill>
                  <a:srgbClr val="000000"/>
                </a:solidFill>
              </a:rPr>
              <a:t>d) </a:t>
            </a:r>
            <a:r>
              <a:rPr lang="cs-CZ" altLang="cs-CZ" sz="3200" dirty="0">
                <a:solidFill>
                  <a:srgbClr val="000000"/>
                </a:solidFill>
              </a:rPr>
              <a:t>oznámení rozhodnutí o posečkání </a:t>
            </a:r>
            <a:r>
              <a:rPr lang="cs-CZ" sz="3200" dirty="0"/>
              <a:t>nebo rozhodnutí, kterým se mění stanovená doba posečkání</a:t>
            </a:r>
            <a:r>
              <a:rPr lang="cs-CZ" altLang="cs-CZ" sz="3200" dirty="0">
                <a:solidFill>
                  <a:srgbClr val="000000"/>
                </a:solidFill>
              </a:rPr>
              <a:t>.</a:t>
            </a:r>
          </a:p>
          <a:p>
            <a:pPr algn="just">
              <a:spcBef>
                <a:spcPct val="0"/>
              </a:spcBef>
              <a:buFontTx/>
              <a:buNone/>
            </a:pPr>
            <a:endParaRPr lang="cs-CZ" dirty="0"/>
          </a:p>
        </p:txBody>
      </p:sp>
    </p:spTree>
    <p:extLst>
      <p:ext uri="{BB962C8B-B14F-4D97-AF65-F5344CB8AC3E}">
        <p14:creationId xmlns:p14="http://schemas.microsoft.com/office/powerpoint/2010/main" val="8579117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659423" y="548639"/>
            <a:ext cx="11058965" cy="6006905"/>
          </a:xfrm>
        </p:spPr>
        <p:txBody>
          <a:bodyPr>
            <a:normAutofit fontScale="92500" lnSpcReduction="20000"/>
          </a:bodyPr>
          <a:lstStyle/>
          <a:p>
            <a:pPr algn="just">
              <a:spcBef>
                <a:spcPct val="0"/>
              </a:spcBef>
              <a:buFontTx/>
              <a:buNone/>
            </a:pPr>
            <a:r>
              <a:rPr lang="cs-CZ" altLang="cs-CZ" sz="2400" b="1" dirty="0">
                <a:solidFill>
                  <a:srgbClr val="FF8400"/>
                </a:solidFill>
              </a:rPr>
              <a:t>§ 160 </a:t>
            </a:r>
            <a:r>
              <a:rPr lang="cs-CZ" altLang="cs-CZ" sz="2400" b="1" dirty="0">
                <a:solidFill>
                  <a:srgbClr val="08A8F8"/>
                </a:solidFill>
              </a:rPr>
              <a:t>Lhůta pro placení daně</a:t>
            </a:r>
          </a:p>
          <a:p>
            <a:pPr algn="just">
              <a:spcBef>
                <a:spcPct val="0"/>
              </a:spcBef>
              <a:buFontTx/>
              <a:buNone/>
            </a:pPr>
            <a:endParaRPr lang="cs-CZ" altLang="cs-CZ" sz="2400" b="1" dirty="0">
              <a:solidFill>
                <a:srgbClr val="08A8F8"/>
              </a:solidFill>
            </a:endParaRPr>
          </a:p>
          <a:p>
            <a:pPr algn="just">
              <a:spcBef>
                <a:spcPct val="0"/>
              </a:spcBef>
              <a:buFontTx/>
              <a:buNone/>
            </a:pPr>
            <a:r>
              <a:rPr lang="cs-CZ" altLang="cs-CZ" sz="2600" b="1" dirty="0">
                <a:solidFill>
                  <a:srgbClr val="000000"/>
                </a:solidFill>
                <a:latin typeface="+mj-lt"/>
              </a:rPr>
              <a:t>(4)</a:t>
            </a:r>
            <a:r>
              <a:rPr lang="cs-CZ" altLang="cs-CZ" sz="2600" dirty="0">
                <a:solidFill>
                  <a:srgbClr val="000000"/>
                </a:solidFill>
                <a:latin typeface="+mj-lt"/>
              </a:rPr>
              <a:t> Lhůta pro placení daně neběží po dobu</a:t>
            </a:r>
          </a:p>
          <a:p>
            <a:pPr algn="just">
              <a:spcBef>
                <a:spcPct val="0"/>
              </a:spcBef>
              <a:buFontTx/>
              <a:buNone/>
            </a:pPr>
            <a:r>
              <a:rPr lang="cs-CZ" altLang="cs-CZ" sz="2600" b="1" dirty="0">
                <a:solidFill>
                  <a:srgbClr val="000000"/>
                </a:solidFill>
                <a:latin typeface="+mj-lt"/>
              </a:rPr>
              <a:t>	a)</a:t>
            </a:r>
            <a:r>
              <a:rPr lang="cs-CZ" altLang="cs-CZ" sz="2600" dirty="0">
                <a:solidFill>
                  <a:srgbClr val="000000"/>
                </a:solidFill>
                <a:latin typeface="+mj-lt"/>
              </a:rPr>
              <a:t> vymáhání daně soudem nebo soudním exekutorem,</a:t>
            </a:r>
          </a:p>
          <a:p>
            <a:pPr algn="just">
              <a:spcBef>
                <a:spcPct val="0"/>
              </a:spcBef>
              <a:buFontTx/>
              <a:buNone/>
            </a:pPr>
            <a:r>
              <a:rPr lang="cs-CZ" altLang="cs-CZ" sz="2600" b="1" dirty="0">
                <a:solidFill>
                  <a:srgbClr val="000000"/>
                </a:solidFill>
                <a:latin typeface="+mj-lt"/>
              </a:rPr>
              <a:t>	b)</a:t>
            </a:r>
            <a:r>
              <a:rPr lang="cs-CZ" altLang="cs-CZ" sz="2600" dirty="0">
                <a:solidFill>
                  <a:srgbClr val="000000"/>
                </a:solidFill>
                <a:latin typeface="+mj-lt"/>
              </a:rPr>
              <a:t> </a:t>
            </a:r>
            <a:r>
              <a:rPr lang="cs-CZ" altLang="cs-CZ" sz="2600" b="1" dirty="0">
                <a:solidFill>
                  <a:srgbClr val="000000"/>
                </a:solidFill>
                <a:latin typeface="+mj-lt"/>
              </a:rPr>
              <a:t>přihlášení daňové pohledávky do insolvenčního řízení </a:t>
            </a:r>
            <a:r>
              <a:rPr lang="cs-CZ" altLang="cs-CZ" sz="2600" dirty="0">
                <a:solidFill>
                  <a:srgbClr val="000000"/>
                </a:solidFill>
                <a:latin typeface="+mj-lt"/>
              </a:rPr>
              <a:t>nebo do veřejné dražby,</a:t>
            </a:r>
          </a:p>
          <a:p>
            <a:pPr algn="just">
              <a:spcBef>
                <a:spcPct val="0"/>
              </a:spcBef>
              <a:buFontTx/>
              <a:buNone/>
            </a:pPr>
            <a:r>
              <a:rPr lang="cs-CZ" sz="2600" b="1" i="0" dirty="0">
                <a:solidFill>
                  <a:srgbClr val="000000"/>
                </a:solidFill>
                <a:effectLst/>
                <a:latin typeface="+mj-lt"/>
              </a:rPr>
              <a:t>	c)</a:t>
            </a:r>
            <a:r>
              <a:rPr lang="cs-CZ" sz="2600" b="0" i="0" dirty="0">
                <a:solidFill>
                  <a:srgbClr val="000000"/>
                </a:solidFill>
                <a:effectLst/>
                <a:latin typeface="+mj-lt"/>
              </a:rPr>
              <a:t> </a:t>
            </a:r>
            <a:r>
              <a:rPr lang="cs-CZ" sz="2600" b="1" i="0" dirty="0">
                <a:solidFill>
                  <a:srgbClr val="000000"/>
                </a:solidFill>
                <a:effectLst/>
                <a:latin typeface="+mj-lt"/>
              </a:rPr>
              <a:t>uplatnění pohledávky za majetkovou podstatou u osoby s dispozičními oprávněními během insolvenčního řízení,</a:t>
            </a:r>
          </a:p>
          <a:p>
            <a:pPr algn="just">
              <a:spcBef>
                <a:spcPct val="0"/>
              </a:spcBef>
              <a:buFontTx/>
              <a:buNone/>
            </a:pPr>
            <a:r>
              <a:rPr lang="cs-CZ" sz="2600" b="1" i="0" dirty="0">
                <a:solidFill>
                  <a:srgbClr val="000000"/>
                </a:solidFill>
                <a:effectLst/>
                <a:latin typeface="+mj-lt"/>
              </a:rPr>
              <a:t>	d)</a:t>
            </a:r>
            <a:r>
              <a:rPr lang="cs-CZ" sz="2600" b="0" i="0" dirty="0">
                <a:solidFill>
                  <a:srgbClr val="000000"/>
                </a:solidFill>
                <a:effectLst/>
                <a:latin typeface="+mj-lt"/>
              </a:rPr>
              <a:t> posečkání úhrady daně podle § 157a,</a:t>
            </a:r>
          </a:p>
          <a:p>
            <a:pPr algn="just">
              <a:spcBef>
                <a:spcPct val="0"/>
              </a:spcBef>
              <a:buFontTx/>
              <a:buNone/>
            </a:pPr>
            <a:r>
              <a:rPr lang="cs-CZ" sz="2600" b="1" dirty="0">
                <a:solidFill>
                  <a:srgbClr val="000000"/>
                </a:solidFill>
                <a:latin typeface="+mj-lt"/>
              </a:rPr>
              <a:t>	e</a:t>
            </a:r>
            <a:r>
              <a:rPr lang="cs-CZ" sz="2600" b="1" i="0" dirty="0">
                <a:solidFill>
                  <a:srgbClr val="000000"/>
                </a:solidFill>
                <a:effectLst/>
                <a:latin typeface="+mj-lt"/>
              </a:rPr>
              <a:t>)</a:t>
            </a:r>
            <a:r>
              <a:rPr lang="cs-CZ" sz="2600" b="0" i="0" dirty="0">
                <a:solidFill>
                  <a:srgbClr val="000000"/>
                </a:solidFill>
                <a:effectLst/>
                <a:latin typeface="+mj-lt"/>
              </a:rPr>
              <a:t> odkladu daňové exekuce odložené na návrh,</a:t>
            </a:r>
          </a:p>
          <a:p>
            <a:pPr algn="just">
              <a:spcBef>
                <a:spcPct val="0"/>
              </a:spcBef>
              <a:buFontTx/>
              <a:buNone/>
            </a:pPr>
            <a:r>
              <a:rPr lang="cs-CZ" sz="2600" b="1" i="0" dirty="0">
                <a:solidFill>
                  <a:srgbClr val="000000"/>
                </a:solidFill>
                <a:effectLst/>
                <a:latin typeface="+mj-lt"/>
              </a:rPr>
              <a:t>	f)</a:t>
            </a:r>
            <a:r>
              <a:rPr lang="cs-CZ" sz="2600" b="0" i="0" dirty="0">
                <a:solidFill>
                  <a:srgbClr val="000000"/>
                </a:solidFill>
                <a:effectLst/>
                <a:latin typeface="+mj-lt"/>
              </a:rPr>
              <a:t> </a:t>
            </a:r>
            <a:r>
              <a:rPr lang="cs-CZ" sz="2600" b="1" i="0" dirty="0">
                <a:solidFill>
                  <a:srgbClr val="000000"/>
                </a:solidFill>
                <a:effectLst/>
                <a:latin typeface="+mj-lt"/>
              </a:rPr>
              <a:t>daňové exekuce srážkami ze mzdy</a:t>
            </a:r>
            <a:r>
              <a:rPr lang="cs-CZ" sz="2600" b="0" i="0" dirty="0">
                <a:solidFill>
                  <a:srgbClr val="000000"/>
                </a:solidFill>
                <a:effectLst/>
                <a:latin typeface="+mj-lt"/>
              </a:rPr>
              <a:t>, nebo</a:t>
            </a:r>
          </a:p>
          <a:p>
            <a:pPr algn="just">
              <a:spcBef>
                <a:spcPct val="0"/>
              </a:spcBef>
              <a:buFontTx/>
              <a:buNone/>
            </a:pPr>
            <a:r>
              <a:rPr lang="cs-CZ" sz="2600" b="1" i="0" dirty="0">
                <a:solidFill>
                  <a:srgbClr val="000000"/>
                </a:solidFill>
                <a:effectLst/>
                <a:latin typeface="+mj-lt"/>
              </a:rPr>
              <a:t>	g)</a:t>
            </a:r>
            <a:r>
              <a:rPr lang="cs-CZ" sz="2600" b="0" i="0" dirty="0">
                <a:solidFill>
                  <a:srgbClr val="000000"/>
                </a:solidFill>
                <a:effectLst/>
                <a:latin typeface="+mj-lt"/>
              </a:rPr>
              <a:t> dožádání mezinárodní pomoci při vymáhání daně.</a:t>
            </a:r>
          </a:p>
          <a:p>
            <a:pPr algn="just">
              <a:spcBef>
                <a:spcPct val="0"/>
              </a:spcBef>
              <a:buFontTx/>
              <a:buNone/>
            </a:pPr>
            <a:r>
              <a:rPr lang="cs-CZ" altLang="cs-CZ" sz="2600" b="1" dirty="0">
                <a:solidFill>
                  <a:srgbClr val="000000"/>
                </a:solidFill>
                <a:latin typeface="+mj-lt"/>
              </a:rPr>
              <a:t>(5)</a:t>
            </a:r>
            <a:r>
              <a:rPr lang="cs-CZ" altLang="cs-CZ" sz="2600" dirty="0">
                <a:solidFill>
                  <a:srgbClr val="000000"/>
                </a:solidFill>
                <a:latin typeface="+mj-lt"/>
              </a:rPr>
              <a:t> Lhůta pro placení daně končí nejpozději uplynutím 20 let od jejího počátku podle odstavce 1, s výjimkou daně zajištěné podle odstavce 6.</a:t>
            </a:r>
          </a:p>
          <a:p>
            <a:pPr algn="just">
              <a:spcBef>
                <a:spcPct val="0"/>
              </a:spcBef>
              <a:buFontTx/>
              <a:buNone/>
            </a:pPr>
            <a:r>
              <a:rPr lang="cs-CZ" altLang="cs-CZ" sz="2600" b="1" dirty="0">
                <a:solidFill>
                  <a:srgbClr val="000000"/>
                </a:solidFill>
                <a:latin typeface="+mj-lt"/>
              </a:rPr>
              <a:t>(6)</a:t>
            </a:r>
            <a:r>
              <a:rPr lang="cs-CZ" altLang="cs-CZ" sz="2600" dirty="0">
                <a:solidFill>
                  <a:srgbClr val="000000"/>
                </a:solidFill>
                <a:latin typeface="+mj-lt"/>
              </a:rPr>
              <a:t> Je-li dan zajištěná zástavním právem, které se zapisuje do příslušného veřejného registru, zaniká právo vybrat a vymáhat daň uplynutím 30 let po tomto zápisu.</a:t>
            </a:r>
          </a:p>
          <a:p>
            <a:pPr algn="just">
              <a:spcBef>
                <a:spcPct val="0"/>
              </a:spcBef>
              <a:buFontTx/>
              <a:buNone/>
            </a:pPr>
            <a:r>
              <a:rPr lang="cs-CZ" sz="2600" b="1" i="0" dirty="0">
                <a:solidFill>
                  <a:srgbClr val="000000"/>
                </a:solidFill>
                <a:effectLst/>
                <a:latin typeface="+mj-lt"/>
              </a:rPr>
              <a:t>(7)</a:t>
            </a:r>
            <a:r>
              <a:rPr lang="cs-CZ" sz="2600" b="0" i="0" dirty="0">
                <a:solidFill>
                  <a:srgbClr val="000000"/>
                </a:solidFill>
                <a:effectLst/>
                <a:latin typeface="+mj-lt"/>
              </a:rPr>
              <a:t> Lhůta pro placení daně neskončí dříve než lhůta pro stanovení této daně.</a:t>
            </a:r>
            <a:endParaRPr lang="cs-CZ" altLang="cs-CZ" sz="2600" dirty="0">
              <a:solidFill>
                <a:srgbClr val="000000"/>
              </a:solidFill>
              <a:latin typeface="+mj-lt"/>
            </a:endParaRPr>
          </a:p>
          <a:p>
            <a:endParaRPr lang="cs-CZ" dirty="0"/>
          </a:p>
        </p:txBody>
      </p:sp>
    </p:spTree>
    <p:extLst>
      <p:ext uri="{BB962C8B-B14F-4D97-AF65-F5344CB8AC3E}">
        <p14:creationId xmlns:p14="http://schemas.microsoft.com/office/powerpoint/2010/main" val="30319562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99" descr="http://blog.aktualne.centrum.cz/media/212/20100414-time%20for%20insolvency%20resolution%20sm.jpg"/>
          <p:cNvPicPr preferRelativeResize="0"/>
          <p:nvPr/>
        </p:nvPicPr>
        <p:blipFill rotWithShape="1">
          <a:blip r:embed="rId3">
            <a:alphaModFix/>
          </a:blip>
          <a:srcRect/>
          <a:stretch/>
        </p:blipFill>
        <p:spPr>
          <a:xfrm>
            <a:off x="2624626" y="635876"/>
            <a:ext cx="7929600" cy="5000700"/>
          </a:xfrm>
          <a:prstGeom prst="rect">
            <a:avLst/>
          </a:prstGeom>
          <a:noFill/>
          <a:ln>
            <a:noFill/>
          </a:ln>
        </p:spPr>
      </p:pic>
      <p:sp>
        <p:nvSpPr>
          <p:cNvPr id="652" name="Google Shape;652;p99"/>
          <p:cNvSpPr txBox="1"/>
          <p:nvPr/>
        </p:nvSpPr>
        <p:spPr>
          <a:xfrm>
            <a:off x="3700864" y="5733850"/>
            <a:ext cx="5032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50"/>
              <a:buFont typeface="Arial"/>
              <a:buNone/>
            </a:pPr>
            <a:r>
              <a:rPr lang="cs-CZ" sz="1800" b="1" i="0" u="none" strike="noStrike" cap="none" dirty="0">
                <a:solidFill>
                  <a:srgbClr val="FF0000"/>
                </a:solidFill>
                <a:latin typeface="Arial"/>
                <a:ea typeface="Arial"/>
                <a:cs typeface="Arial"/>
                <a:sym typeface="Arial"/>
              </a:rPr>
              <a:t>Doba trvání insolvenčního řízení (počet let) </a:t>
            </a:r>
            <a:endParaRPr dirty="0"/>
          </a:p>
        </p:txBody>
      </p:sp>
      <p:cxnSp>
        <p:nvCxnSpPr>
          <p:cNvPr id="4" name="Přímá spojnice se šipkou 3">
            <a:extLst>
              <a:ext uri="{FF2B5EF4-FFF2-40B4-BE49-F238E27FC236}">
                <a16:creationId xmlns:a16="http://schemas.microsoft.com/office/drawing/2014/main" id="{E82B228F-6A5F-45E7-9E1C-D3A5E57FDE77}"/>
              </a:ext>
            </a:extLst>
          </p:cNvPr>
          <p:cNvCxnSpPr>
            <a:cxnSpLocks/>
          </p:cNvCxnSpPr>
          <p:nvPr/>
        </p:nvCxnSpPr>
        <p:spPr>
          <a:xfrm>
            <a:off x="8733064" y="754850"/>
            <a:ext cx="1271954" cy="63705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100" descr="http://blog.aktualne.centrum.cz/media/212/20100414-recovery%20rate%20sm.jpg"/>
          <p:cNvPicPr preferRelativeResize="0"/>
          <p:nvPr/>
        </p:nvPicPr>
        <p:blipFill rotWithShape="1">
          <a:blip r:embed="rId3">
            <a:alphaModFix/>
          </a:blip>
          <a:srcRect/>
          <a:stretch/>
        </p:blipFill>
        <p:spPr>
          <a:xfrm>
            <a:off x="2815388" y="338339"/>
            <a:ext cx="8215200" cy="5286300"/>
          </a:xfrm>
          <a:prstGeom prst="rect">
            <a:avLst/>
          </a:prstGeom>
          <a:noFill/>
          <a:ln>
            <a:noFill/>
          </a:ln>
        </p:spPr>
      </p:pic>
      <p:sp>
        <p:nvSpPr>
          <p:cNvPr id="658" name="Google Shape;658;p100"/>
          <p:cNvSpPr txBox="1"/>
          <p:nvPr/>
        </p:nvSpPr>
        <p:spPr>
          <a:xfrm>
            <a:off x="3451527" y="5848475"/>
            <a:ext cx="6942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50"/>
              <a:buFont typeface="Arial"/>
              <a:buNone/>
            </a:pPr>
            <a:r>
              <a:rPr lang="cs-CZ" sz="1800" b="1" i="0" u="none" strike="noStrike" cap="none">
                <a:solidFill>
                  <a:srgbClr val="FF0000"/>
                </a:solidFill>
                <a:latin typeface="Arial"/>
                <a:ea typeface="Arial"/>
                <a:cs typeface="Arial"/>
                <a:sym typeface="Arial"/>
              </a:rPr>
              <a:t>Návratnost pohledávek v insolvenčním řízení (centy za dolar)</a:t>
            </a:r>
            <a:endParaRPr/>
          </a:p>
        </p:txBody>
      </p:sp>
      <p:cxnSp>
        <p:nvCxnSpPr>
          <p:cNvPr id="4" name="Přímá spojnice se šipkou 3">
            <a:extLst>
              <a:ext uri="{FF2B5EF4-FFF2-40B4-BE49-F238E27FC236}">
                <a16:creationId xmlns:a16="http://schemas.microsoft.com/office/drawing/2014/main" id="{CBF9258D-A816-4694-9829-1BFFADA15382}"/>
              </a:ext>
            </a:extLst>
          </p:cNvPr>
          <p:cNvCxnSpPr>
            <a:cxnSpLocks/>
          </p:cNvCxnSpPr>
          <p:nvPr/>
        </p:nvCxnSpPr>
        <p:spPr>
          <a:xfrm>
            <a:off x="3681779" y="1152525"/>
            <a:ext cx="0" cy="117997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101" descr="http://www.vymahatelske-firmy.cz/wp-content/themes/directorypress/thumbs/vymmediapol.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64" name="Google Shape;664;p101"/>
          <p:cNvSpPr txBox="1"/>
          <p:nvPr/>
        </p:nvSpPr>
        <p:spPr>
          <a:xfrm>
            <a:off x="7667625" y="142875"/>
            <a:ext cx="2825750" cy="369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Arial"/>
              <a:buNone/>
            </a:pPr>
            <a:r>
              <a:rPr lang="cs-CZ" sz="1800" b="1" i="0" u="none" strike="noStrike" cap="none">
                <a:solidFill>
                  <a:schemeClr val="lt1"/>
                </a:solidFill>
                <a:latin typeface="Arial"/>
                <a:ea typeface="Arial"/>
                <a:cs typeface="Arial"/>
                <a:sym typeface="Arial"/>
              </a:rPr>
              <a:t>Bez systému to nepůjde</a:t>
            </a:r>
            <a:endParaRPr/>
          </a:p>
        </p:txBody>
      </p:sp>
    </p:spTree>
  </p:cSld>
  <p:clrMapOvr>
    <a:masterClrMapping/>
  </p:clrMapOvr>
  <p:transition spd="slow">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2"/>
          <p:cNvSpPr txBox="1"/>
          <p:nvPr/>
        </p:nvSpPr>
        <p:spPr>
          <a:xfrm>
            <a:off x="2495006" y="3254961"/>
            <a:ext cx="7129463"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endParaRPr sz="32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800"/>
              <a:buFont typeface="Arial"/>
              <a:buNone/>
            </a:pPr>
            <a:r>
              <a:rPr lang="cs-CZ" sz="3200" b="1" i="0" u="none" strike="noStrike" cap="none" dirty="0">
                <a:solidFill>
                  <a:srgbClr val="FF0000"/>
                </a:solidFill>
                <a:latin typeface="Arial"/>
                <a:ea typeface="Arial"/>
                <a:cs typeface="Arial"/>
                <a:sym typeface="Arial"/>
              </a:rPr>
              <a:t>Děkuji za pozornost</a:t>
            </a:r>
            <a:endParaRPr dirty="0"/>
          </a:p>
          <a:p>
            <a:pPr marL="0" marR="0" lvl="0" indent="0" algn="ctr" rtl="0">
              <a:lnSpc>
                <a:spcPct val="100000"/>
              </a:lnSpc>
              <a:spcBef>
                <a:spcPts val="0"/>
              </a:spcBef>
              <a:spcAft>
                <a:spcPts val="0"/>
              </a:spcAft>
              <a:buClr>
                <a:schemeClr val="dk1"/>
              </a:buClr>
              <a:buSzPts val="800"/>
              <a:buFont typeface="Arial"/>
              <a:buNone/>
            </a:pPr>
            <a:endParaRPr sz="3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Mgr. Vlastimil Veselý, MBA, LL.M</a:t>
            </a:r>
            <a:endParaRPr dirty="0"/>
          </a:p>
          <a:p>
            <a:pPr marL="0" marR="0" lvl="0" indent="0" algn="ctr"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vesely@catania.cz</a:t>
            </a:r>
            <a:endParaRPr dirty="0"/>
          </a:p>
        </p:txBody>
      </p:sp>
      <p:pic>
        <p:nvPicPr>
          <p:cNvPr id="670" name="Google Shape;670;p102"/>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2" descr="http://oddluzeniolomouc.cz/content/temp/img01.jpg"/>
          <p:cNvPicPr preferRelativeResize="0"/>
          <p:nvPr/>
        </p:nvPicPr>
        <p:blipFill rotWithShape="1">
          <a:blip r:embed="rId3">
            <a:alphaModFix/>
          </a:blip>
          <a:srcRect/>
          <a:stretch/>
        </p:blipFill>
        <p:spPr>
          <a:xfrm>
            <a:off x="3868345" y="2136775"/>
            <a:ext cx="4455309" cy="4721225"/>
          </a:xfrm>
          <a:prstGeom prst="rect">
            <a:avLst/>
          </a:prstGeom>
          <a:noFill/>
          <a:ln>
            <a:noFill/>
          </a:ln>
        </p:spPr>
      </p:pic>
      <p:sp>
        <p:nvSpPr>
          <p:cNvPr id="257" name="Google Shape;257;p32"/>
          <p:cNvSpPr txBox="1"/>
          <p:nvPr/>
        </p:nvSpPr>
        <p:spPr>
          <a:xfrm>
            <a:off x="2053005" y="647334"/>
            <a:ext cx="8366125" cy="584200"/>
          </a:xfrm>
          <a:prstGeom prst="rect">
            <a:avLst/>
          </a:prstGeom>
          <a:noFill/>
          <a:ln>
            <a:noFill/>
          </a:ln>
        </p:spPr>
        <p:txBody>
          <a:bodyPr spcFirstLastPara="1" wrap="square" lIns="91425" tIns="45700" rIns="91425" bIns="45700" anchor="t" anchorCtr="0">
            <a:noAutofit/>
          </a:bodyPr>
          <a:lstStyle/>
          <a:p>
            <a:pPr algn="ctr"/>
            <a:r>
              <a:rPr lang="cs-CZ" sz="1800" b="1" dirty="0"/>
              <a:t>Zákon č. 191/2020 Sb. </a:t>
            </a:r>
            <a:r>
              <a:rPr lang="cs-CZ" sz="1800" dirty="0"/>
              <a:t>- </a:t>
            </a:r>
            <a:r>
              <a:rPr lang="cs-CZ" sz="1800" i="1" dirty="0"/>
              <a:t>Zákon o některých opatřeních ke zmírnění dopadů epidemie </a:t>
            </a:r>
            <a:r>
              <a:rPr lang="cs-CZ" sz="1800" i="1" dirty="0" err="1"/>
              <a:t>koronaviru</a:t>
            </a:r>
            <a:r>
              <a:rPr lang="cs-CZ" sz="1800" i="1" dirty="0"/>
              <a:t> SARS CoV-2 na osoby účastnící se soudního řízení, poškozené, oběti trestných činů a právnické osoby </a:t>
            </a:r>
            <a:r>
              <a:rPr lang="cs-CZ" sz="1800" b="1" i="1" dirty="0"/>
              <a:t>a o změně insolvenčního zákona </a:t>
            </a:r>
            <a:r>
              <a:rPr lang="cs-CZ" sz="1800" i="1" dirty="0"/>
              <a:t>a občanského soudního řádu</a:t>
            </a:r>
            <a:endParaRPr lang="cs-CZ" sz="1800" dirty="0"/>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B9342B41-AB80-4563-B53F-51C2A224E154}"/>
              </a:ext>
            </a:extLst>
          </p:cNvPr>
          <p:cNvSpPr>
            <a:spLocks noGrp="1"/>
          </p:cNvSpPr>
          <p:nvPr>
            <p:ph type="subTitle" idx="1"/>
          </p:nvPr>
        </p:nvSpPr>
        <p:spPr>
          <a:xfrm>
            <a:off x="668045" y="0"/>
            <a:ext cx="11227241" cy="6858000"/>
          </a:xfrm>
        </p:spPr>
        <p:txBody>
          <a:bodyPr/>
          <a:lstStyle/>
          <a:p>
            <a:pPr algn="ctr"/>
            <a:r>
              <a:rPr lang="cs-CZ" b="1" dirty="0"/>
              <a:t>Zákon č. 191/2020 Sb. </a:t>
            </a:r>
            <a:r>
              <a:rPr lang="cs-CZ" dirty="0"/>
              <a:t>- </a:t>
            </a:r>
            <a:r>
              <a:rPr lang="cs-CZ" i="1" dirty="0"/>
              <a:t>Zákon o některých opatřeních ke zmírnění dopadů epidemie </a:t>
            </a:r>
            <a:r>
              <a:rPr lang="cs-CZ" i="1" dirty="0" err="1"/>
              <a:t>koronaviru</a:t>
            </a:r>
            <a:r>
              <a:rPr lang="cs-CZ" i="1" dirty="0"/>
              <a:t> SARS CoV-2 na osoby účastnící se soudního řízení, poškozené, oběti trestných činů a právnické osoby </a:t>
            </a:r>
            <a:r>
              <a:rPr lang="cs-CZ" b="1" i="1" dirty="0"/>
              <a:t>a o změně insolvenčního zákona </a:t>
            </a:r>
            <a:r>
              <a:rPr lang="cs-CZ" i="1" dirty="0"/>
              <a:t>a občanského soudního řádu</a:t>
            </a:r>
          </a:p>
          <a:p>
            <a:pPr algn="ctr"/>
            <a:endParaRPr lang="cs-CZ" b="1" dirty="0"/>
          </a:p>
          <a:p>
            <a:r>
              <a:rPr lang="cs-CZ" sz="2400" b="1" dirty="0"/>
              <a:t>ZVLÁŠTNÍ OPATŘENÍ VE VZTAHU K VÝKONU ROZHODNUTÍ PŘIKÁZÁNÍM POHLEDÁVKY Z ÚČTU U PENĚŽNÍHO ÚSTAVU</a:t>
            </a:r>
          </a:p>
          <a:p>
            <a:r>
              <a:rPr lang="cs-CZ" sz="2400" b="1" dirty="0"/>
              <a:t>§ 27 Zvláštní opatření ve vztahu k výkonu rozhodnutí přikázáním pohledávky z účtu u peněžního ústavu</a:t>
            </a:r>
          </a:p>
          <a:p>
            <a:r>
              <a:rPr lang="cs-CZ" sz="2400" b="1" dirty="0"/>
              <a:t>(1)</a:t>
            </a:r>
            <a:r>
              <a:rPr lang="cs-CZ" sz="2400" dirty="0"/>
              <a:t> V době ode dne nabytí účinnosti tohoto zákona </a:t>
            </a:r>
            <a:r>
              <a:rPr lang="cs-CZ" sz="2400" b="1" u="sng" dirty="0"/>
              <a:t>do 31. prosince 2020 </a:t>
            </a:r>
            <a:r>
              <a:rPr lang="cs-CZ" sz="2400" dirty="0"/>
              <a:t>se zákazy uvedené v § 304 odst. 1 a 3 občanského soudního řádu nevztahují na peněžní prostředky </a:t>
            </a:r>
            <a:r>
              <a:rPr lang="cs-CZ" sz="2400" b="1" dirty="0"/>
              <a:t>do výše čtyřnásobku životního minima jednotlivce podle zvláštního právního předpisu</a:t>
            </a:r>
            <a:r>
              <a:rPr lang="cs-CZ" sz="2400" b="1" baseline="30000" dirty="0">
                <a:hlinkClick r:id="rId2"/>
              </a:rPr>
              <a:t>1</a:t>
            </a:r>
            <a:r>
              <a:rPr lang="cs-CZ" sz="2400" b="1" dirty="0">
                <a:hlinkClick r:id="rId2"/>
              </a:rPr>
              <a:t>)</a:t>
            </a:r>
            <a:r>
              <a:rPr lang="cs-CZ" sz="2400" dirty="0"/>
              <a:t>.</a:t>
            </a:r>
          </a:p>
          <a:p>
            <a:r>
              <a:rPr lang="cs-CZ" sz="2400" b="1" dirty="0"/>
              <a:t>(2)</a:t>
            </a:r>
            <a:r>
              <a:rPr lang="cs-CZ" sz="2400" dirty="0"/>
              <a:t> Výše životního minima jednotlivce se určí podle zvláštního právního předpisu účinného k okamžiku doručení usnesení o nařízení výkonu rozhodnutí peněžnímu ústavu.</a:t>
            </a:r>
          </a:p>
          <a:p>
            <a:r>
              <a:rPr lang="cs-CZ" sz="2400" b="1" dirty="0"/>
              <a:t>(3)</a:t>
            </a:r>
            <a:r>
              <a:rPr lang="cs-CZ" sz="2400" dirty="0"/>
              <a:t> Nestanoví-li se v odstavcích 1 a 2 jinak, § 304b občanského soudního řádu se použije obdobně.</a:t>
            </a:r>
          </a:p>
          <a:p>
            <a:endParaRPr lang="cs-CZ" dirty="0"/>
          </a:p>
        </p:txBody>
      </p:sp>
    </p:spTree>
    <p:extLst>
      <p:ext uri="{BB962C8B-B14F-4D97-AF65-F5344CB8AC3E}">
        <p14:creationId xmlns:p14="http://schemas.microsoft.com/office/powerpoint/2010/main" val="341998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B9342B41-AB80-4563-B53F-51C2A224E154}"/>
              </a:ext>
            </a:extLst>
          </p:cNvPr>
          <p:cNvSpPr>
            <a:spLocks noGrp="1"/>
          </p:cNvSpPr>
          <p:nvPr>
            <p:ph type="subTitle" idx="1"/>
          </p:nvPr>
        </p:nvSpPr>
        <p:spPr>
          <a:xfrm>
            <a:off x="668045" y="0"/>
            <a:ext cx="11227241" cy="5757759"/>
          </a:xfrm>
        </p:spPr>
        <p:txBody>
          <a:bodyPr/>
          <a:lstStyle/>
          <a:p>
            <a:pPr algn="ctr"/>
            <a:r>
              <a:rPr lang="cs-CZ" b="1" dirty="0"/>
              <a:t>Zákon č. 191/2020 Sb. </a:t>
            </a:r>
            <a:r>
              <a:rPr lang="cs-CZ" dirty="0"/>
              <a:t>- </a:t>
            </a:r>
            <a:r>
              <a:rPr lang="cs-CZ" i="1" dirty="0"/>
              <a:t>Zákon o některých opatřeních ke zmírnění dopadů epidemie </a:t>
            </a:r>
            <a:r>
              <a:rPr lang="cs-CZ" i="1" dirty="0" err="1"/>
              <a:t>koronaviru</a:t>
            </a:r>
            <a:r>
              <a:rPr lang="cs-CZ" i="1" dirty="0"/>
              <a:t> SARS CoV-2 na osoby účastnící se soudního řízení, poškozené, oběti trestných činů a právnické osoby </a:t>
            </a:r>
            <a:r>
              <a:rPr lang="cs-CZ" b="1" i="1" dirty="0"/>
              <a:t>a o změně insolvenčního zákona </a:t>
            </a:r>
            <a:r>
              <a:rPr lang="cs-CZ" i="1" dirty="0"/>
              <a:t>a občanského soudního řádu</a:t>
            </a:r>
          </a:p>
          <a:p>
            <a:pPr algn="ctr"/>
            <a:endParaRPr lang="cs-CZ" b="1" dirty="0"/>
          </a:p>
          <a:p>
            <a:r>
              <a:rPr lang="cs-CZ" sz="2400" b="1" dirty="0"/>
              <a:t>§ 35 Změna občanského soudního řádu - Přechodná ustanovení</a:t>
            </a:r>
          </a:p>
          <a:p>
            <a:r>
              <a:rPr lang="cs-CZ" sz="2400" b="1" dirty="0"/>
              <a:t>(1)</a:t>
            </a:r>
            <a:r>
              <a:rPr lang="cs-CZ" sz="2400" dirty="0"/>
              <a:t> Není-li dále stanoveno jinak, použije se zákon č. 99/1963 Sb., ve znění účinném ode dne nabytí účinnosti tohoto zákona, </a:t>
            </a:r>
            <a:r>
              <a:rPr lang="cs-CZ" sz="2400" b="1" dirty="0"/>
              <a:t>i pro řízení zahájená přede dnem nabytí účinnosti tohoto zákona</a:t>
            </a:r>
            <a:r>
              <a:rPr lang="cs-CZ" sz="2400" dirty="0"/>
              <a:t>; právní účinky úkonů, které v řízení nastaly přede dnem nabytí účinnosti tohoto zákona, zůstávají zachovány.</a:t>
            </a:r>
          </a:p>
          <a:p>
            <a:r>
              <a:rPr lang="cs-CZ" sz="2400" b="1" dirty="0"/>
              <a:t>(2)</a:t>
            </a:r>
            <a:r>
              <a:rPr lang="cs-CZ" sz="2400" dirty="0"/>
              <a:t> Návrh na nařízení výkonu rozhodnutí přikázáním pohledávky z daňového bonusu podaný přede dnem nabytí účinnosti tohoto zákona soud zamítne. </a:t>
            </a:r>
            <a:r>
              <a:rPr lang="cs-CZ" sz="2400" b="1" dirty="0">
                <a:solidFill>
                  <a:srgbClr val="FF0000"/>
                </a:solidFill>
              </a:rPr>
              <a:t>Výkon rozhodnutí přikázáním pohledávky z daňového bonusu se ode dne nabytí účinnosti tohoto zákona neprovádí. </a:t>
            </a:r>
            <a:r>
              <a:rPr lang="cs-CZ" sz="2400" dirty="0"/>
              <a:t>Soud výkon rozhodnutí přikázáním pohledávky z daňového bonusu i bez návrhu zastaví.</a:t>
            </a:r>
          </a:p>
          <a:p>
            <a:endParaRPr lang="cs-CZ" dirty="0"/>
          </a:p>
        </p:txBody>
      </p:sp>
    </p:spTree>
    <p:extLst>
      <p:ext uri="{BB962C8B-B14F-4D97-AF65-F5344CB8AC3E}">
        <p14:creationId xmlns:p14="http://schemas.microsoft.com/office/powerpoint/2010/main" val="63987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2" descr="http://oddluzeniolomouc.cz/content/temp/img01.jpg"/>
          <p:cNvPicPr preferRelativeResize="0"/>
          <p:nvPr/>
        </p:nvPicPr>
        <p:blipFill rotWithShape="1">
          <a:blip r:embed="rId3">
            <a:alphaModFix/>
          </a:blip>
          <a:srcRect/>
          <a:stretch/>
        </p:blipFill>
        <p:spPr>
          <a:xfrm>
            <a:off x="3868345" y="2136775"/>
            <a:ext cx="4455309" cy="4721225"/>
          </a:xfrm>
          <a:prstGeom prst="rect">
            <a:avLst/>
          </a:prstGeom>
          <a:noFill/>
          <a:ln>
            <a:noFill/>
          </a:ln>
        </p:spPr>
      </p:pic>
      <p:sp>
        <p:nvSpPr>
          <p:cNvPr id="257" name="Google Shape;257;p32"/>
          <p:cNvSpPr txBox="1"/>
          <p:nvPr/>
        </p:nvSpPr>
        <p:spPr>
          <a:xfrm>
            <a:off x="1912936" y="655150"/>
            <a:ext cx="8366125" cy="584200"/>
          </a:xfrm>
          <a:prstGeom prst="rect">
            <a:avLst/>
          </a:prstGeom>
          <a:noFill/>
          <a:ln>
            <a:noFill/>
          </a:ln>
        </p:spPr>
        <p:txBody>
          <a:bodyPr spcFirstLastPara="1" wrap="square" lIns="91425" tIns="45700" rIns="91425" bIns="45700" anchor="t" anchorCtr="0">
            <a:noAutofit/>
          </a:bodyPr>
          <a:lstStyle/>
          <a:p>
            <a:pPr algn="ctr"/>
            <a:r>
              <a:rPr lang="cs-CZ" sz="4400" b="1" i="1" dirty="0"/>
              <a:t>Změny zákona platné i pro rok 2022</a:t>
            </a:r>
            <a:endParaRPr lang="cs-CZ" sz="4400" b="1" dirty="0"/>
          </a:p>
        </p:txBody>
      </p:sp>
    </p:spTree>
    <p:extLst>
      <p:ext uri="{BB962C8B-B14F-4D97-AF65-F5344CB8AC3E}">
        <p14:creationId xmlns:p14="http://schemas.microsoft.com/office/powerpoint/2010/main" val="334139206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p:nvPr/>
        </p:nvSpPr>
        <p:spPr>
          <a:xfrm>
            <a:off x="457201" y="0"/>
            <a:ext cx="11734800" cy="6858000"/>
          </a:xfrm>
          <a:prstGeom prst="rect">
            <a:avLst/>
          </a:prstGeom>
          <a:noFill/>
          <a:ln>
            <a:noFill/>
          </a:ln>
        </p:spPr>
        <p:txBody>
          <a:bodyPr spcFirstLastPara="1" wrap="square" lIns="91425" tIns="91425" rIns="91425" bIns="91425" anchor="t" anchorCtr="0">
            <a:noAutofit/>
          </a:bodyPr>
          <a:lstStyle/>
          <a:p>
            <a:pPr marL="457200" lvl="0" indent="-419100">
              <a:buSzPts val="3000"/>
              <a:buAutoNum type="arabicPeriod"/>
            </a:pPr>
            <a:r>
              <a:rPr lang="cs-CZ" sz="3000" b="1" dirty="0"/>
              <a:t>Dlužník nemusí sepisovat seznam svých věřitelů:</a:t>
            </a:r>
          </a:p>
          <a:p>
            <a:pPr marL="457200" lvl="0" indent="-419100" algn="l" rtl="0">
              <a:spcBef>
                <a:spcPts val="0"/>
              </a:spcBef>
              <a:spcAft>
                <a:spcPts val="0"/>
              </a:spcAft>
              <a:buSzPts val="3000"/>
              <a:buAutoNum type="arabicPeriod"/>
            </a:pPr>
            <a:endParaRPr lang="cs-CZ" sz="3000" dirty="0"/>
          </a:p>
          <a:p>
            <a:pPr marL="38100" lvl="0" algn="l" rtl="0">
              <a:spcBef>
                <a:spcPts val="0"/>
              </a:spcBef>
              <a:spcAft>
                <a:spcPts val="0"/>
              </a:spcAft>
              <a:buSzPts val="3000"/>
            </a:pPr>
            <a:r>
              <a:rPr lang="cs-CZ" sz="3000" dirty="0"/>
              <a:t>V § 136 odst. 2 písm. g) se slova „seznamy svého majetku a závazků“ nahrazují slovy „seznam svého majetku“ a slova „a věřitelů“ se nahrazují slovy </a:t>
            </a:r>
            <a:endParaRPr sz="3000" dirty="0"/>
          </a:p>
          <a:p>
            <a:pPr marL="0" lvl="0" indent="0" algn="l" rtl="0">
              <a:spcBef>
                <a:spcPts val="0"/>
              </a:spcBef>
              <a:spcAft>
                <a:spcPts val="0"/>
              </a:spcAft>
              <a:buNone/>
            </a:pPr>
            <a:r>
              <a:rPr lang="cs-CZ" sz="3000" b="1" dirty="0"/>
              <a:t>„ , a není-li způsobem řešení úpadku oddlužení, seznam závazků s uvedením svých věřitelů“.</a:t>
            </a:r>
            <a:endParaRPr sz="3000" b="1" dirty="0"/>
          </a:p>
          <a:p>
            <a:pPr marL="0" lvl="0" indent="0" algn="l" rtl="0">
              <a:spcBef>
                <a:spcPts val="0"/>
              </a:spcBef>
              <a:spcAft>
                <a:spcPts val="0"/>
              </a:spcAft>
              <a:buNone/>
            </a:pPr>
            <a:endParaRPr sz="3000" dirty="0">
              <a:solidFill>
                <a:schemeClr val="dk1"/>
              </a:solidFill>
            </a:endParaRPr>
          </a:p>
          <a:p>
            <a:pPr lvl="0"/>
            <a:r>
              <a:rPr lang="cs-CZ" sz="3000" b="1" dirty="0">
                <a:solidFill>
                  <a:schemeClr val="dk1"/>
                </a:solidFill>
              </a:rPr>
              <a:t>2. Při dluhu na nájemném je možný zápočet jistiny:</a:t>
            </a:r>
          </a:p>
          <a:p>
            <a:pPr lvl="0"/>
            <a:endParaRPr lang="cs-CZ" sz="3000" dirty="0">
              <a:solidFill>
                <a:schemeClr val="dk1"/>
              </a:solidFill>
            </a:endParaRPr>
          </a:p>
          <a:p>
            <a:pPr lvl="0"/>
            <a:r>
              <a:rPr lang="cs-CZ" sz="3000" dirty="0">
                <a:solidFill>
                  <a:schemeClr val="dk1"/>
                </a:solidFill>
              </a:rPr>
              <a:t>V § 140 se na konci odstavce 2 doplňuje věta </a:t>
            </a:r>
            <a:r>
              <a:rPr lang="cs-CZ" sz="3000" b="1" dirty="0">
                <a:solidFill>
                  <a:schemeClr val="dk1"/>
                </a:solidFill>
              </a:rPr>
              <a:t>„Započtení vzájemných pohledávek dlužníka a věřitele v případě jistoty při nájmu bytu podle § 2254 občanského zákoníku je přípustné i tehdy, jestliže zákonné podmínky tohoto započtení byly splněny do schválení oddlužení.“</a:t>
            </a:r>
            <a:r>
              <a:rPr lang="cs-CZ" sz="3000" dirty="0">
                <a:solidFill>
                  <a:schemeClr val="dk1"/>
                </a:solidFill>
              </a:rPr>
              <a:t>.</a:t>
            </a:r>
          </a:p>
          <a:p>
            <a:pPr marL="0" lvl="0" indent="0" algn="l" rtl="0">
              <a:spcBef>
                <a:spcPts val="0"/>
              </a:spcBef>
              <a:spcAft>
                <a:spcPts val="0"/>
              </a:spcAft>
              <a:buNone/>
            </a:pPr>
            <a:endParaRPr sz="3000" dirty="0">
              <a:solidFill>
                <a:schemeClr val="dk1"/>
              </a:solidFill>
            </a:endParaRPr>
          </a:p>
          <a:p>
            <a:pPr marL="0" lvl="0" indent="0" algn="l" rtl="0">
              <a:spcBef>
                <a:spcPts val="0"/>
              </a:spcBef>
              <a:spcAft>
                <a:spcPts val="0"/>
              </a:spcAft>
              <a:buClr>
                <a:srgbClr val="000000"/>
              </a:buClr>
              <a:buSzPts val="1100"/>
              <a:buFont typeface="Arial"/>
              <a:buNone/>
            </a:pPr>
            <a:endParaRPr sz="3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p:nvPr/>
        </p:nvSpPr>
        <p:spPr>
          <a:xfrm>
            <a:off x="1973179" y="0"/>
            <a:ext cx="10219046"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dirty="0">
              <a:solidFill>
                <a:schemeClr val="dk1"/>
              </a:solidFill>
            </a:endParaRPr>
          </a:p>
          <a:p>
            <a:pPr lvl="0"/>
            <a:r>
              <a:rPr lang="cs-CZ" sz="3000" b="1" dirty="0"/>
              <a:t>3. Úroky nad jistinu až na posledním místě:</a:t>
            </a:r>
          </a:p>
          <a:p>
            <a:pPr lvl="0"/>
            <a:endParaRPr lang="cs-CZ" sz="3000" dirty="0"/>
          </a:p>
          <a:p>
            <a:pPr lvl="0"/>
            <a:r>
              <a:rPr lang="cs-CZ" sz="3000" dirty="0"/>
              <a:t>§ 172</a:t>
            </a:r>
          </a:p>
          <a:p>
            <a:pPr lvl="0"/>
            <a:r>
              <a:rPr lang="cs-CZ" sz="3000" dirty="0"/>
              <a:t>(1) Po úplném uhrazení všech pohledávek, kterých se týká insolvenční řízení, </a:t>
            </a:r>
            <a:r>
              <a:rPr lang="cs-CZ" sz="3000" b="1" dirty="0"/>
              <a:t>s výjimkou pohledávek uvedených v § 170</a:t>
            </a:r>
            <a:r>
              <a:rPr lang="cs-CZ" sz="3000" dirty="0"/>
              <a:t>, lze v insolvenčním řízení uhradit rovněž </a:t>
            </a:r>
            <a:r>
              <a:rPr lang="cs-CZ" sz="3000" b="1" dirty="0"/>
              <a:t>podřízené pohledávky</a:t>
            </a:r>
            <a:r>
              <a:rPr lang="cs-CZ" sz="3000" dirty="0"/>
              <a:t> a pohledávky společníků nebo členů dlužníka vyplývající z jejich účasti ve společnosti nebo v družstvu.</a:t>
            </a:r>
          </a:p>
          <a:p>
            <a:pPr lvl="0"/>
            <a:r>
              <a:rPr lang="cs-CZ" sz="3000" dirty="0">
                <a:solidFill>
                  <a:schemeClr val="dk1"/>
                </a:solidFill>
              </a:rPr>
              <a:t> </a:t>
            </a:r>
          </a:p>
          <a:p>
            <a:pPr lvl="0">
              <a:buClr>
                <a:schemeClr val="dk1"/>
              </a:buClr>
              <a:buSzPts val="1100"/>
            </a:pPr>
            <a:r>
              <a:rPr lang="cs-CZ" sz="3000" dirty="0"/>
              <a:t>(2) Podřízenou pohledávkou je pohledávka, která má být podle smlouvy uspokojena až po uspokojení jiné pohledávky případně ostatních pohledávek dlužníka, zejména je-li vydáno rozhodnutí o úpadku dlužníka;</a:t>
            </a:r>
            <a:endParaRPr sz="3000" dirty="0">
              <a:solidFill>
                <a:schemeClr val="dk1"/>
              </a:solidFill>
            </a:endParaRPr>
          </a:p>
          <a:p>
            <a:pPr marL="0" lvl="0" indent="0" algn="l" rtl="0">
              <a:spcBef>
                <a:spcPts val="0"/>
              </a:spcBef>
              <a:spcAft>
                <a:spcPts val="0"/>
              </a:spcAft>
              <a:buClr>
                <a:srgbClr val="000000"/>
              </a:buClr>
              <a:buSzPts val="1100"/>
              <a:buFont typeface="Arial"/>
              <a:buNone/>
            </a:pPr>
            <a:endParaRPr sz="3000" b="1" dirty="0"/>
          </a:p>
        </p:txBody>
      </p:sp>
    </p:spTree>
    <p:extLst>
      <p:ext uri="{BB962C8B-B14F-4D97-AF65-F5344CB8AC3E}">
        <p14:creationId xmlns:p14="http://schemas.microsoft.com/office/powerpoint/2010/main" val="274957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p:nvPr/>
        </p:nvSpPr>
        <p:spPr>
          <a:xfrm>
            <a:off x="1644775" y="449178"/>
            <a:ext cx="10547100" cy="64088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p>
          <a:p>
            <a:pPr marL="0" lvl="0" indent="0" algn="l" rtl="0">
              <a:spcBef>
                <a:spcPts val="0"/>
              </a:spcBef>
              <a:spcAft>
                <a:spcPts val="0"/>
              </a:spcAft>
              <a:buNone/>
            </a:pPr>
            <a:r>
              <a:rPr lang="cs-CZ" sz="3000" dirty="0"/>
              <a:t>...</a:t>
            </a:r>
            <a:endParaRPr sz="3000" dirty="0"/>
          </a:p>
          <a:p>
            <a:pPr marL="0" lvl="0" indent="0" algn="l" rtl="0">
              <a:spcBef>
                <a:spcPts val="0"/>
              </a:spcBef>
              <a:spcAft>
                <a:spcPts val="0"/>
              </a:spcAft>
              <a:buNone/>
            </a:pPr>
            <a:r>
              <a:rPr lang="cs-CZ" sz="3000" dirty="0"/>
              <a:t>V § 172 se na konci odstavce 2 doplňuje věta </a:t>
            </a:r>
            <a:r>
              <a:rPr lang="cs-CZ" sz="3000" b="1" dirty="0"/>
              <a:t>„Je-li způsobem řešení úpadku oddlužení, za podřízené pohledávky se s výjimkou pohledávek uvedených v § 170 považují také úroky, úroky z prodlení a poplatek z prodlení z pohledávek přihlášených věřitelů a smluvní pokuta sjednaná pro případ prodlení s plněním přihlášené pohledávky, není-li taková smluvní pokuta dluhem z podnikání, ve výši, ve které </a:t>
            </a:r>
            <a:r>
              <a:rPr lang="cs-CZ" sz="3000" b="1" u="sng" dirty="0"/>
              <a:t>v souhrnu převyšují výši jistiny přihlášené pohledávky k okamžiku jejího vzniku.“</a:t>
            </a:r>
            <a:r>
              <a:rPr lang="cs-CZ" sz="3000" u="sng" dirty="0"/>
              <a:t>.</a:t>
            </a:r>
            <a:endParaRPr sz="3000" u="sng" dirty="0"/>
          </a:p>
          <a:p>
            <a:pPr marL="0" lvl="0" indent="0" algn="l" rtl="0">
              <a:spcBef>
                <a:spcPts val="0"/>
              </a:spcBef>
              <a:spcAft>
                <a:spcPts val="0"/>
              </a:spcAft>
              <a:buNone/>
            </a:pPr>
            <a:endParaRPr sz="3200" dirty="0"/>
          </a:p>
          <a:p>
            <a:pPr marL="0" lvl="0" indent="0" algn="l" rtl="0">
              <a:spcBef>
                <a:spcPts val="0"/>
              </a:spcBef>
              <a:spcAft>
                <a:spcPts val="0"/>
              </a:spcAft>
              <a:buNone/>
            </a:pPr>
            <a:endParaRPr sz="3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p:nvPr/>
        </p:nvSpPr>
        <p:spPr>
          <a:xfrm>
            <a:off x="1315453" y="0"/>
            <a:ext cx="10876422" cy="68580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cs-CZ" sz="3000" b="1" dirty="0"/>
              <a:t>4. Soud nepovolí oddlužení, jestliže:</a:t>
            </a:r>
            <a:endParaRPr lang="cs-CZ" sz="3000" dirty="0"/>
          </a:p>
          <a:p>
            <a:pPr marL="0" lvl="0" indent="0" algn="l" rtl="0">
              <a:spcBef>
                <a:spcPts val="0"/>
              </a:spcBef>
              <a:spcAft>
                <a:spcPts val="0"/>
              </a:spcAft>
              <a:buNone/>
            </a:pPr>
            <a:r>
              <a:rPr lang="cs-CZ" sz="3000" dirty="0"/>
              <a:t>§ 395</a:t>
            </a:r>
            <a:endParaRPr sz="3000" dirty="0"/>
          </a:p>
          <a:p>
            <a:pPr marL="0" lvl="0" indent="0" algn="l" rtl="0">
              <a:spcBef>
                <a:spcPts val="0"/>
              </a:spcBef>
              <a:spcAft>
                <a:spcPts val="0"/>
              </a:spcAft>
              <a:buNone/>
            </a:pPr>
            <a:r>
              <a:rPr lang="cs-CZ" sz="3000" dirty="0"/>
              <a:t>(1) Insolvenční soud zamítne návrh na povolení oddlužení, jestliže se zřetelem ke všem okolnostem lze důvodně předpokládat,</a:t>
            </a:r>
            <a:endParaRPr sz="3000" dirty="0"/>
          </a:p>
          <a:p>
            <a:pPr marL="0" lvl="0" indent="0" algn="l" rtl="0">
              <a:spcBef>
                <a:spcPts val="0"/>
              </a:spcBef>
              <a:spcAft>
                <a:spcPts val="0"/>
              </a:spcAft>
              <a:buNone/>
            </a:pPr>
            <a:endParaRPr lang="cs-CZ" sz="3000" dirty="0"/>
          </a:p>
          <a:p>
            <a:pPr marL="0" lvl="0" indent="0" algn="l" rtl="0">
              <a:spcBef>
                <a:spcPts val="0"/>
              </a:spcBef>
              <a:spcAft>
                <a:spcPts val="0"/>
              </a:spcAft>
              <a:buNone/>
            </a:pPr>
            <a:r>
              <a:rPr lang="cs-CZ" sz="3000" dirty="0"/>
              <a:t>a) že jím je sledován nepoctivý záměr, nebo</a:t>
            </a:r>
            <a:endParaRPr sz="3000" dirty="0"/>
          </a:p>
          <a:p>
            <a:pPr marL="0" lvl="0" indent="0" algn="l" rtl="0">
              <a:spcBef>
                <a:spcPts val="0"/>
              </a:spcBef>
              <a:spcAft>
                <a:spcPts val="0"/>
              </a:spcAft>
              <a:buNone/>
            </a:pPr>
            <a:endParaRPr sz="3000" dirty="0"/>
          </a:p>
          <a:p>
            <a:pPr lvl="0"/>
            <a:r>
              <a:rPr lang="cs-CZ" sz="3000" b="1" dirty="0"/>
              <a:t>„b) že dlužník nebude schopen splácet v plné výši ani pohledávky podle § 168 odst. 2 písm. a), přičemž výše splátky ostatním věřitelům včetně věřitelů pohledávek za majetkovou podstatou a pohledávek postavených jim na roveň nesmí být nižší než tato pohledávka, a dále ani pohledávky podle § 169 odst. 1 písm. e) a § 390a odst. 5.</a:t>
            </a:r>
            <a:endParaRPr sz="3000" b="1" dirty="0"/>
          </a:p>
          <a:p>
            <a:pPr marL="0" lvl="0" indent="0" algn="l" rtl="0">
              <a:spcBef>
                <a:spcPts val="0"/>
              </a:spcBef>
              <a:spcAft>
                <a:spcPts val="0"/>
              </a:spcAft>
              <a:buNone/>
            </a:pPr>
            <a:endParaRPr sz="2400" b="1"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3000" dirty="0"/>
          </a:p>
          <a:p>
            <a:pPr marL="0" lvl="0" indent="0" algn="l" rtl="0">
              <a:spcBef>
                <a:spcPts val="0"/>
              </a:spcBef>
              <a:spcAft>
                <a:spcPts val="0"/>
              </a:spcAft>
              <a:buNone/>
            </a:pPr>
            <a:endParaRPr sz="3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909626" y="3771954"/>
            <a:ext cx="661181" cy="461665"/>
          </a:xfrm>
          <a:prstGeom prst="rect">
            <a:avLst/>
          </a:prstGeom>
          <a:noFill/>
        </p:spPr>
        <p:txBody>
          <a:bodyPr wrap="square" rtlCol="0">
            <a:spAutoFit/>
          </a:bodyPr>
          <a:lstStyle/>
          <a:p>
            <a:r>
              <a:rPr lang="cs-CZ" sz="2400" b="1" dirty="0">
                <a:solidFill>
                  <a:schemeClr val="bg1"/>
                </a:solidFill>
              </a:rPr>
              <a:t>DŘ</a:t>
            </a:r>
          </a:p>
        </p:txBody>
      </p:sp>
      <p:sp>
        <p:nvSpPr>
          <p:cNvPr id="3" name="TextovéPole 2">
            <a:extLst>
              <a:ext uri="{FF2B5EF4-FFF2-40B4-BE49-F238E27FC236}">
                <a16:creationId xmlns:a16="http://schemas.microsoft.com/office/drawing/2014/main" id="{E0E4EAF8-3BBF-4A66-9A20-12118A35A2AA}"/>
              </a:ext>
            </a:extLst>
          </p:cNvPr>
          <p:cNvSpPr txBox="1"/>
          <p:nvPr/>
        </p:nvSpPr>
        <p:spPr>
          <a:xfrm>
            <a:off x="835269" y="562708"/>
            <a:ext cx="11356732" cy="3754874"/>
          </a:xfrm>
          <a:prstGeom prst="rect">
            <a:avLst/>
          </a:prstGeom>
          <a:noFill/>
        </p:spPr>
        <p:txBody>
          <a:bodyPr wrap="square" rtlCol="0">
            <a:spAutoFit/>
          </a:bodyPr>
          <a:lstStyle/>
          <a:p>
            <a:r>
              <a:rPr lang="cs-CZ" b="1" dirty="0"/>
              <a:t>Realizace</a:t>
            </a:r>
            <a:r>
              <a:rPr lang="cs-CZ" dirty="0"/>
              <a:t>										</a:t>
            </a:r>
            <a:r>
              <a:rPr lang="cs-CZ" b="1" dirty="0"/>
              <a:t>Alternativa</a:t>
            </a:r>
          </a:p>
          <a:p>
            <a:endParaRPr lang="cs-CZ" dirty="0"/>
          </a:p>
          <a:p>
            <a:r>
              <a:rPr lang="cs-CZ" dirty="0"/>
              <a:t>08,30 – 09,00 		přihlášení účastníků			08,30 – 09,00 		přihlášení účastníků</a:t>
            </a:r>
          </a:p>
          <a:p>
            <a:r>
              <a:rPr lang="cs-CZ" dirty="0"/>
              <a:t>09,00 – 09,45 		první část				09,00 – 10,30 		první a druhá část</a:t>
            </a:r>
          </a:p>
          <a:p>
            <a:r>
              <a:rPr lang="cs-CZ" dirty="0"/>
              <a:t>09,45 – 10,00		přestávka				10,30 – 10,40		přestávka</a:t>
            </a:r>
          </a:p>
          <a:p>
            <a:r>
              <a:rPr lang="cs-CZ" dirty="0"/>
              <a:t>10,00 – 10,45		druhá část				10,40 – 12,10		třetí a čtvrtá část</a:t>
            </a:r>
          </a:p>
          <a:p>
            <a:r>
              <a:rPr lang="cs-CZ" dirty="0"/>
              <a:t>10,45 – 11,00		přestávka				12,10 – 12,30		přestávka</a:t>
            </a:r>
          </a:p>
          <a:p>
            <a:r>
              <a:rPr lang="cs-CZ" dirty="0"/>
              <a:t>11,00 – 11,45		třetí část				12,30 – 14,00		pátá a šestá část</a:t>
            </a:r>
          </a:p>
          <a:p>
            <a:r>
              <a:rPr lang="cs-CZ" dirty="0"/>
              <a:t>11,45 – 12,00		přestávka</a:t>
            </a:r>
          </a:p>
          <a:p>
            <a:r>
              <a:rPr lang="cs-CZ" dirty="0"/>
              <a:t>12,00 – 12,45		čtvrtá část</a:t>
            </a:r>
          </a:p>
          <a:p>
            <a:r>
              <a:rPr lang="cs-CZ" dirty="0"/>
              <a:t>12,45 – 13,00		přestávka		</a:t>
            </a:r>
            <a:r>
              <a:rPr lang="cs-CZ" b="1" dirty="0">
                <a:solidFill>
                  <a:srgbClr val="FF0000"/>
                </a:solidFill>
              </a:rPr>
              <a:t>Podmínky pro vydání osvědčení:</a:t>
            </a:r>
          </a:p>
          <a:p>
            <a:r>
              <a:rPr lang="cs-CZ" dirty="0"/>
              <a:t>13,00 – 13,45		pátá část		</a:t>
            </a:r>
            <a:r>
              <a:rPr lang="cs-CZ" b="1" dirty="0"/>
              <a:t>- Přítomnost po celou dobu akreditovaného kurzu –</a:t>
            </a:r>
          </a:p>
          <a:p>
            <a:r>
              <a:rPr lang="cs-CZ" dirty="0"/>
              <a:t>13,45 – 14,00		přestávka		</a:t>
            </a:r>
            <a:r>
              <a:rPr lang="cs-CZ" b="1" dirty="0"/>
              <a:t>zaznamenáno výukovým programem</a:t>
            </a:r>
          </a:p>
          <a:p>
            <a:r>
              <a:rPr lang="cs-CZ" dirty="0"/>
              <a:t>14,00 – 14,45		šestá část 		</a:t>
            </a:r>
            <a:r>
              <a:rPr lang="cs-CZ" b="1" dirty="0"/>
              <a:t>- Vyplnění závěrečného zpětného dotazníku</a:t>
            </a:r>
          </a:p>
          <a:p>
            <a:r>
              <a:rPr lang="cs-CZ" b="1" dirty="0"/>
              <a:t>					- Osvědčení zasíláme do datových stránek obce/města/MČ</a:t>
            </a:r>
          </a:p>
          <a:p>
            <a:endParaRPr lang="cs-CZ" b="1" dirty="0"/>
          </a:p>
          <a:p>
            <a:endParaRPr lang="cs-CZ" dirty="0"/>
          </a:p>
        </p:txBody>
      </p:sp>
    </p:spTree>
    <p:extLst>
      <p:ext uri="{BB962C8B-B14F-4D97-AF65-F5344CB8AC3E}">
        <p14:creationId xmlns:p14="http://schemas.microsoft.com/office/powerpoint/2010/main" val="59051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p:nvPr/>
        </p:nvSpPr>
        <p:spPr>
          <a:xfrm>
            <a:off x="1315453" y="0"/>
            <a:ext cx="10876422"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dirty="0"/>
          </a:p>
          <a:p>
            <a:pPr lvl="0"/>
            <a:r>
              <a:rPr lang="cs-CZ" sz="3000" b="1" dirty="0"/>
              <a:t>§ 168 odst. 2 písm. a)</a:t>
            </a:r>
          </a:p>
          <a:p>
            <a:pPr lvl="0"/>
            <a:endParaRPr lang="cs-CZ" sz="3000" b="1" dirty="0"/>
          </a:p>
          <a:p>
            <a:pPr lvl="0"/>
            <a:r>
              <a:rPr lang="cs-CZ" sz="3000" b="1" dirty="0"/>
              <a:t>Pohledávkami za majetkovou podstatou, pokud vznikly po rozhodnutí o úpadku, jsou:</a:t>
            </a:r>
          </a:p>
          <a:p>
            <a:pPr marL="514350" lvl="0" indent="-514350">
              <a:buAutoNum type="alphaLcParenR"/>
            </a:pPr>
            <a:r>
              <a:rPr lang="cs-CZ" sz="3000" b="1" dirty="0"/>
              <a:t>hotové výdaje a odměna insolvenčního správce, </a:t>
            </a:r>
          </a:p>
          <a:p>
            <a:pPr lvl="0"/>
            <a:endParaRPr lang="cs-CZ" sz="3000" b="1" dirty="0"/>
          </a:p>
          <a:p>
            <a:pPr lvl="0"/>
            <a:r>
              <a:rPr lang="cs-CZ" sz="3000" b="1" dirty="0"/>
              <a:t>§ 169 odst. 1 písm. e) </a:t>
            </a:r>
          </a:p>
          <a:p>
            <a:pPr lvl="0"/>
            <a:endParaRPr lang="cs-CZ" sz="3000" b="1" dirty="0"/>
          </a:p>
          <a:p>
            <a:pPr lvl="0"/>
            <a:r>
              <a:rPr lang="cs-CZ" sz="3000" b="1" dirty="0"/>
              <a:t>Pohledávkami postavenými na roveň pohledávkám za majetkovou podstatou jsou</a:t>
            </a:r>
          </a:p>
          <a:p>
            <a:r>
              <a:rPr lang="cs-CZ" sz="3000" b="1" dirty="0"/>
              <a:t>e) pohledávky věřitelů na výživném ze zákona,</a:t>
            </a:r>
          </a:p>
          <a:p>
            <a:endParaRPr lang="cs-CZ" b="1" dirty="0"/>
          </a:p>
          <a:p>
            <a:br>
              <a:rPr lang="cs-CZ" b="1" dirty="0"/>
            </a:br>
            <a:endParaRPr sz="2400" b="1"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3000" dirty="0"/>
          </a:p>
          <a:p>
            <a:pPr marL="0" lvl="0" indent="0" algn="l" rtl="0">
              <a:spcBef>
                <a:spcPts val="0"/>
              </a:spcBef>
              <a:spcAft>
                <a:spcPts val="0"/>
              </a:spcAft>
              <a:buNone/>
            </a:pPr>
            <a:endParaRPr sz="3000" b="1" dirty="0"/>
          </a:p>
        </p:txBody>
      </p:sp>
    </p:spTree>
    <p:extLst>
      <p:ext uri="{BB962C8B-B14F-4D97-AF65-F5344CB8AC3E}">
        <p14:creationId xmlns:p14="http://schemas.microsoft.com/office/powerpoint/2010/main" val="198729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p:nvPr/>
        </p:nvSpPr>
        <p:spPr>
          <a:xfrm>
            <a:off x="1315453" y="0"/>
            <a:ext cx="10876422" cy="6858000"/>
          </a:xfrm>
          <a:prstGeom prst="rect">
            <a:avLst/>
          </a:prstGeom>
          <a:noFill/>
          <a:ln>
            <a:noFill/>
          </a:ln>
        </p:spPr>
        <p:txBody>
          <a:bodyPr spcFirstLastPara="1" wrap="square" lIns="91425" tIns="91425" rIns="91425" bIns="91425" anchor="t" anchorCtr="0">
            <a:noAutofit/>
          </a:bodyPr>
          <a:lstStyle/>
          <a:p>
            <a:endParaRPr lang="cs-CZ" b="1" dirty="0"/>
          </a:p>
          <a:p>
            <a:br>
              <a:rPr lang="cs-CZ" b="1" dirty="0"/>
            </a:br>
            <a:r>
              <a:rPr lang="cs-CZ" sz="3000" b="1" dirty="0"/>
              <a:t>§ 390a odst. 5.</a:t>
            </a:r>
            <a:endParaRPr sz="3000" b="1" dirty="0"/>
          </a:p>
          <a:p>
            <a:pPr marL="0" lvl="0" indent="0" algn="l" rtl="0">
              <a:spcBef>
                <a:spcPts val="0"/>
              </a:spcBef>
              <a:spcAft>
                <a:spcPts val="0"/>
              </a:spcAft>
              <a:buNone/>
            </a:pPr>
            <a:endParaRPr lang="cs-CZ" sz="2400" b="1" dirty="0"/>
          </a:p>
          <a:p>
            <a:pPr lvl="0"/>
            <a:r>
              <a:rPr lang="cs-CZ" sz="3000" b="1" dirty="0"/>
              <a:t>Osoba podle odstavce 1 písm. a), která sepsala a za dlužníka podala návrh na povolení oddlužení anebo také insolvenční návrh podle § 390 odst. 1, může odměnu podle odstavce 3 uplatnit pouze v insolvenčním řízení ve lhůtě podle § 136 odst. 3; tato pohledávka se považuje za pohledávku postavenou na roveň pohledávkám za majetkovou podstatou.</a:t>
            </a:r>
            <a:endParaRPr sz="3000" b="1"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3000" dirty="0"/>
          </a:p>
          <a:p>
            <a:pPr marL="0" lvl="0" indent="0" algn="l" rtl="0">
              <a:spcBef>
                <a:spcPts val="0"/>
              </a:spcBef>
              <a:spcAft>
                <a:spcPts val="0"/>
              </a:spcAft>
              <a:buNone/>
            </a:pPr>
            <a:endParaRPr sz="3000" b="1" dirty="0"/>
          </a:p>
        </p:txBody>
      </p:sp>
    </p:spTree>
    <p:extLst>
      <p:ext uri="{BB962C8B-B14F-4D97-AF65-F5344CB8AC3E}">
        <p14:creationId xmlns:p14="http://schemas.microsoft.com/office/powerpoint/2010/main" val="142783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2CEF3E9-BDA9-449C-9902-08C9BD6D8DE6}"/>
              </a:ext>
            </a:extLst>
          </p:cNvPr>
          <p:cNvSpPr/>
          <p:nvPr/>
        </p:nvSpPr>
        <p:spPr>
          <a:xfrm>
            <a:off x="770022" y="0"/>
            <a:ext cx="11309683" cy="7017306"/>
          </a:xfrm>
          <a:prstGeom prst="rect">
            <a:avLst/>
          </a:prstGeom>
        </p:spPr>
        <p:txBody>
          <a:bodyPr wrap="square">
            <a:spAutoFit/>
          </a:bodyPr>
          <a:lstStyle/>
          <a:p>
            <a:r>
              <a:rPr lang="cs-CZ" sz="3000" dirty="0">
                <a:solidFill>
                  <a:srgbClr val="333333"/>
                </a:solidFill>
                <a:latin typeface="+mn-lt"/>
              </a:rPr>
              <a:t>§ 395 odst. 1 </a:t>
            </a:r>
            <a:r>
              <a:rPr lang="cs-CZ" sz="3000" dirty="0" err="1">
                <a:solidFill>
                  <a:srgbClr val="333333"/>
                </a:solidFill>
                <a:latin typeface="+mn-lt"/>
              </a:rPr>
              <a:t>pís</a:t>
            </a:r>
            <a:r>
              <a:rPr lang="cs-CZ" sz="3000" dirty="0">
                <a:solidFill>
                  <a:srgbClr val="333333"/>
                </a:solidFill>
                <a:latin typeface="+mn-lt"/>
              </a:rPr>
              <a:t>. b) insolvenčního zákona stanoví, že dlužník musí být ekonomicky schopen splácet v plné výši alespoň hotové výdaje a odměnu insolvenčního správce, přičemž výše splátky ostatním věřitelům včetně věřitelů pohledávek za majetkovou podstatou a pohledávek postavených jim na roveň nesmí být nižší než tato pohledávka, a dále alespoň pohledávky věřitelů na výživném ze zákona a odměnu sepisovatele návrhu na oddlužení. </a:t>
            </a:r>
            <a:r>
              <a:rPr lang="cs-CZ" sz="3000" b="1" dirty="0">
                <a:solidFill>
                  <a:srgbClr val="FF0000"/>
                </a:solidFill>
                <a:latin typeface="+mn-lt"/>
              </a:rPr>
              <a:t>Po poradě insolvenčních správců a soudních funkcionářů se částka, kterou je dlužník povinen platit do oddlužení, ustálila na 2.200,- Kč, v případě společného oddlužení manželů pak 3.300,- Kč a to bez započtení výživného.</a:t>
            </a:r>
            <a:r>
              <a:rPr lang="cs-CZ" sz="3000" dirty="0">
                <a:solidFill>
                  <a:srgbClr val="333333"/>
                </a:solidFill>
                <a:latin typeface="+mn-lt"/>
              </a:rPr>
              <a:t> Zároveň je dlužník povinen vynaložit veškeré spravedlivé úsilí k uspokojení věřitelů, které bude kontrolováno a posuzováno insolvenčními správci. Jaký je smysl této vstřícnosti k dlužníkům, ukáže až samotná praxe.</a:t>
            </a:r>
            <a:endParaRPr lang="cs-CZ" sz="3000" dirty="0">
              <a:latin typeface="+mn-lt"/>
            </a:endParaRPr>
          </a:p>
        </p:txBody>
      </p:sp>
    </p:spTree>
    <p:extLst>
      <p:ext uri="{BB962C8B-B14F-4D97-AF65-F5344CB8AC3E}">
        <p14:creationId xmlns:p14="http://schemas.microsoft.com/office/powerpoint/2010/main" val="2915013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p:nvPr/>
        </p:nvSpPr>
        <p:spPr>
          <a:xfrm>
            <a:off x="721896" y="0"/>
            <a:ext cx="11469980" cy="68580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AutoNum type="arabicPeriod" startAt="5"/>
            </a:pPr>
            <a:r>
              <a:rPr lang="cs-CZ" sz="3000" b="1" dirty="0"/>
              <a:t>Rozhodnutí o návrhu na povolení oddlužení</a:t>
            </a:r>
            <a:endParaRPr sz="2400" dirty="0"/>
          </a:p>
          <a:p>
            <a:pPr marL="0" lvl="0" indent="0" algn="l" rtl="0">
              <a:spcBef>
                <a:spcPts val="0"/>
              </a:spcBef>
              <a:spcAft>
                <a:spcPts val="0"/>
              </a:spcAft>
              <a:buNone/>
            </a:pPr>
            <a:r>
              <a:rPr lang="cs-CZ" sz="3000" dirty="0"/>
              <a:t>§ 395</a:t>
            </a:r>
            <a:endParaRPr sz="3000" dirty="0"/>
          </a:p>
          <a:p>
            <a:pPr lvl="0"/>
            <a:r>
              <a:rPr lang="cs-CZ" sz="3000" dirty="0"/>
              <a:t>(2) Insolvenční soud zamítne návrh na povolení oddlužení i tehdy, jestliže dosavadní výsledky řízení dokládají lehkomyslný nebo nedbalý přístup dlužníka k plnění povinností v insolvenčním řízení.</a:t>
            </a:r>
          </a:p>
          <a:p>
            <a:pPr lvl="0"/>
            <a:endParaRPr lang="cs-CZ" sz="3000" b="1" dirty="0"/>
          </a:p>
          <a:p>
            <a:pPr lvl="0"/>
            <a:r>
              <a:rPr lang="cs-CZ" sz="3000" b="1" dirty="0"/>
              <a:t>V § 395 se za odstavec 2 vkládají nové odstavce 3 až 7, které znějí:</a:t>
            </a:r>
          </a:p>
          <a:p>
            <a:pPr lvl="0"/>
            <a:r>
              <a:rPr lang="cs-CZ" sz="3000" b="1" dirty="0"/>
              <a:t>(3) Insolvenční soud zamítne návrh na povolení oddlužení také tehdy, jestliže v posledních 10 letech před podáním insolvenčního návrhu bylo dlužníku pravomocným rozhodnutím přiznáno osvobození od placení pohledávek zahrnutých do oddlužení, v rozsahu, v němž nebyly uspokojeny.</a:t>
            </a:r>
          </a:p>
          <a:p>
            <a:pPr lvl="0"/>
            <a:endParaRPr lang="cs-CZ" b="1" dirty="0"/>
          </a:p>
          <a:p>
            <a:pPr lvl="0"/>
            <a:br>
              <a:rPr lang="cs-CZ" b="1" dirty="0"/>
            </a:br>
            <a:endParaRPr sz="2400" b="1" dirty="0"/>
          </a:p>
          <a:p>
            <a:pPr marL="0" lvl="0" indent="0" algn="l" rtl="0">
              <a:spcBef>
                <a:spcPts val="0"/>
              </a:spcBef>
              <a:spcAft>
                <a:spcPts val="0"/>
              </a:spcAft>
              <a:buNone/>
            </a:pPr>
            <a:endParaRPr sz="2400" b="1" dirty="0"/>
          </a:p>
          <a:p>
            <a:pPr marL="0" lvl="0" indent="0" algn="l" rtl="0">
              <a:spcBef>
                <a:spcPts val="0"/>
              </a:spcBef>
              <a:spcAft>
                <a:spcPts val="0"/>
              </a:spcAft>
              <a:buNone/>
            </a:pPr>
            <a:endParaRPr sz="2400" b="1" i="1"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3000" dirty="0"/>
          </a:p>
          <a:p>
            <a:pPr marL="0" lvl="0" indent="0" algn="l" rtl="0">
              <a:spcBef>
                <a:spcPts val="0"/>
              </a:spcBef>
              <a:spcAft>
                <a:spcPts val="0"/>
              </a:spcAft>
              <a:buNone/>
            </a:pPr>
            <a:endParaRPr sz="3000" b="1" dirty="0"/>
          </a:p>
        </p:txBody>
      </p:sp>
    </p:spTree>
    <p:extLst>
      <p:ext uri="{BB962C8B-B14F-4D97-AF65-F5344CB8AC3E}">
        <p14:creationId xmlns:p14="http://schemas.microsoft.com/office/powerpoint/2010/main" val="53125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4A11E633-3FEB-487B-897D-9429CE809383}"/>
              </a:ext>
            </a:extLst>
          </p:cNvPr>
          <p:cNvSpPr/>
          <p:nvPr/>
        </p:nvSpPr>
        <p:spPr>
          <a:xfrm>
            <a:off x="1507957" y="678540"/>
            <a:ext cx="10571747" cy="3323987"/>
          </a:xfrm>
          <a:prstGeom prst="rect">
            <a:avLst/>
          </a:prstGeom>
        </p:spPr>
        <p:txBody>
          <a:bodyPr wrap="square">
            <a:spAutoFit/>
          </a:bodyPr>
          <a:lstStyle/>
          <a:p>
            <a:r>
              <a:rPr lang="cs-CZ" sz="3000" b="1" dirty="0"/>
              <a:t>(4) Insolvenční soud zamítne návrh na povolení oddlužení také tehdy, jestliže v posledních 5 letech před podáním insolvenčního návrhu byl návrh dlužníka na povolení oddlužení pravomocně zamítnut z důvodu, že je jím sledován nepoctivý záměr, nebo jestliže z téhož důvodu nebylo oddlužení schváleno nebo bylo schválené oddlužení zrušeno.</a:t>
            </a:r>
          </a:p>
        </p:txBody>
      </p:sp>
      <p:sp>
        <p:nvSpPr>
          <p:cNvPr id="6" name="Obdélník 5">
            <a:extLst>
              <a:ext uri="{FF2B5EF4-FFF2-40B4-BE49-F238E27FC236}">
                <a16:creationId xmlns:a16="http://schemas.microsoft.com/office/drawing/2014/main" id="{42E0B4AD-CAED-440E-9A3D-9A6BE82F0BD0}"/>
              </a:ext>
            </a:extLst>
          </p:cNvPr>
          <p:cNvSpPr/>
          <p:nvPr/>
        </p:nvSpPr>
        <p:spPr>
          <a:xfrm>
            <a:off x="1620253" y="4219074"/>
            <a:ext cx="10459451" cy="1938992"/>
          </a:xfrm>
          <a:prstGeom prst="rect">
            <a:avLst/>
          </a:prstGeom>
        </p:spPr>
        <p:txBody>
          <a:bodyPr wrap="square">
            <a:spAutoFit/>
          </a:bodyPr>
          <a:lstStyle/>
          <a:p>
            <a:r>
              <a:rPr lang="cs-CZ" sz="3000" b="1" dirty="0">
                <a:latin typeface="Arial" panose="020B0604020202020204" pitchFamily="34" charset="0"/>
              </a:rPr>
              <a:t>(5)</a:t>
            </a:r>
            <a:r>
              <a:rPr lang="cs-CZ" sz="3000" dirty="0">
                <a:latin typeface="Arial" panose="020B0604020202020204" pitchFamily="34" charset="0"/>
              </a:rPr>
              <a:t> </a:t>
            </a:r>
            <a:r>
              <a:rPr lang="cs-CZ" sz="3000" b="1" dirty="0">
                <a:latin typeface="Arial" panose="020B0604020202020204" pitchFamily="34" charset="0"/>
              </a:rPr>
              <a:t>Insolvenční soud zamítne návrh na povolení oddlužení také tehdy, jestliže v posledních 3 měsících před podáním insolvenčního návrhu vzal dlužník svůj předchozí návrh na povolení oddlužení zpět.</a:t>
            </a:r>
            <a:endParaRPr lang="cs-CZ" sz="3000" b="1" dirty="0"/>
          </a:p>
        </p:txBody>
      </p:sp>
    </p:spTree>
    <p:extLst>
      <p:ext uri="{BB962C8B-B14F-4D97-AF65-F5344CB8AC3E}">
        <p14:creationId xmlns:p14="http://schemas.microsoft.com/office/powerpoint/2010/main" val="388912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p:nvPr/>
        </p:nvSpPr>
        <p:spPr>
          <a:xfrm>
            <a:off x="1138989" y="0"/>
            <a:ext cx="11052886"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3000" b="1" dirty="0"/>
              <a:t>V § 395 se za odstavec 2 vkládají nové odstavce 3 až 7, které znějí:</a:t>
            </a:r>
            <a:endParaRPr sz="3000" dirty="0"/>
          </a:p>
          <a:p>
            <a:pPr marL="0" lvl="0" indent="0" algn="l" rtl="0">
              <a:spcBef>
                <a:spcPts val="0"/>
              </a:spcBef>
              <a:spcAft>
                <a:spcPts val="0"/>
              </a:spcAft>
              <a:buNone/>
            </a:pPr>
            <a:r>
              <a:rPr lang="cs-CZ" sz="3000" b="1" dirty="0">
                <a:solidFill>
                  <a:schemeClr val="dk1"/>
                </a:solidFill>
              </a:rPr>
              <a:t>(6) Postup podle odstavců 3 až 6 se nepoužije, </a:t>
            </a:r>
            <a:r>
              <a:rPr lang="cs-CZ" sz="3000" b="1" u="sng" dirty="0">
                <a:solidFill>
                  <a:schemeClr val="dk1"/>
                </a:solidFill>
              </a:rPr>
              <a:t>jsou-li pro to důvody zvláštního zřetele hodné, zejména zavázal-li se dlužník z ospravedlnitelného důvodu</a:t>
            </a:r>
            <a:r>
              <a:rPr lang="cs-CZ" sz="3000" b="1" dirty="0">
                <a:solidFill>
                  <a:schemeClr val="dk1"/>
                </a:solidFill>
              </a:rPr>
              <a:t> nebo existuje-li výrazný nepoměr mezi výší dluhu a poskytnutého plnění.“.</a:t>
            </a:r>
            <a:endParaRPr sz="3000" b="1" dirty="0">
              <a:solidFill>
                <a:schemeClr val="dk1"/>
              </a:solidFill>
            </a:endParaRPr>
          </a:p>
          <a:p>
            <a:pPr marL="0" lvl="0" indent="0" algn="l" rtl="0">
              <a:spcBef>
                <a:spcPts val="0"/>
              </a:spcBef>
              <a:spcAft>
                <a:spcPts val="0"/>
              </a:spcAft>
              <a:buNone/>
            </a:pPr>
            <a:endParaRPr sz="3000" dirty="0"/>
          </a:p>
          <a:p>
            <a:pPr marL="0" lvl="0" indent="0" algn="l" rtl="0">
              <a:spcBef>
                <a:spcPts val="0"/>
              </a:spcBef>
              <a:spcAft>
                <a:spcPts val="0"/>
              </a:spcAft>
              <a:buNone/>
            </a:pPr>
            <a:r>
              <a:rPr lang="cs-CZ" sz="3000" dirty="0"/>
              <a:t>Převzetím závazku z ospravedlnitelného důvodu (například způsobeného vyšší mocí - vznik dluhu za léčebné výlohy, které nejsou pokryty pojištěním - specializovaná léčba v zahraničí). </a:t>
            </a:r>
            <a:endParaRPr sz="3000" dirty="0"/>
          </a:p>
          <a:p>
            <a:pPr marL="0" lvl="0" indent="0" algn="l" rtl="0">
              <a:spcBef>
                <a:spcPts val="0"/>
              </a:spcBef>
              <a:spcAft>
                <a:spcPts val="0"/>
              </a:spcAft>
              <a:buNone/>
            </a:pPr>
            <a:endParaRPr sz="3000" dirty="0"/>
          </a:p>
          <a:p>
            <a:pPr marL="0" lvl="0" indent="0" algn="l" rtl="0">
              <a:spcBef>
                <a:spcPts val="0"/>
              </a:spcBef>
              <a:spcAft>
                <a:spcPts val="0"/>
              </a:spcAft>
              <a:buNone/>
            </a:pPr>
            <a:r>
              <a:rPr lang="cs-CZ" sz="3000" dirty="0">
                <a:solidFill>
                  <a:schemeClr val="dk1"/>
                </a:solidFill>
              </a:rPr>
              <a:t>Výklad je však záměrně ponechán judikaturní praxi při zohledňování relevantních skutečností daného případu – tedy při aplikaci práva soudem.</a:t>
            </a:r>
            <a:endParaRPr sz="30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3000" dirty="0"/>
          </a:p>
          <a:p>
            <a:pPr marL="0" lvl="0" indent="0" algn="l" rtl="0">
              <a:spcBef>
                <a:spcPts val="0"/>
              </a:spcBef>
              <a:spcAft>
                <a:spcPts val="0"/>
              </a:spcAft>
              <a:buNone/>
            </a:pPr>
            <a:endParaRPr sz="3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p:nvPr/>
        </p:nvSpPr>
        <p:spPr>
          <a:xfrm>
            <a:off x="1644775" y="0"/>
            <a:ext cx="105471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3000" b="1" dirty="0"/>
              <a:t>V § 395 se za odstavec 2 vkládají nové odstavce 3 až 7, které znějí:</a:t>
            </a:r>
            <a:endParaRPr sz="3000" dirty="0"/>
          </a:p>
          <a:p>
            <a:pPr marL="0" lvl="0" indent="0" algn="l" rtl="0">
              <a:spcBef>
                <a:spcPts val="0"/>
              </a:spcBef>
              <a:spcAft>
                <a:spcPts val="0"/>
              </a:spcAft>
              <a:buNone/>
            </a:pPr>
            <a:r>
              <a:rPr lang="cs-CZ" sz="3000" b="1" dirty="0">
                <a:solidFill>
                  <a:schemeClr val="dk1"/>
                </a:solidFill>
              </a:rPr>
              <a:t>(6) Postup podle odstavců 3 až 6 se nepoužije, jsou-li pro to důvody zvláštního zřetele hodné, zejména zavázal-li se dlužník z ospravedlnitelného důvodu nebo </a:t>
            </a:r>
            <a:r>
              <a:rPr lang="cs-CZ" sz="3000" b="1" u="sng" dirty="0">
                <a:solidFill>
                  <a:schemeClr val="dk1"/>
                </a:solidFill>
              </a:rPr>
              <a:t>existuje-li výrazný nepoměr mezi výší dluhu a poskytnutého plnění.“.</a:t>
            </a:r>
            <a:endParaRPr sz="3000" b="1" u="sng" dirty="0">
              <a:solidFill>
                <a:schemeClr val="dk1"/>
              </a:solidFill>
            </a:endParaRPr>
          </a:p>
          <a:p>
            <a:pPr marL="0" lvl="0" indent="0" algn="l" rtl="0">
              <a:spcBef>
                <a:spcPts val="0"/>
              </a:spcBef>
              <a:spcAft>
                <a:spcPts val="0"/>
              </a:spcAft>
              <a:buNone/>
            </a:pPr>
            <a:endParaRPr sz="3000" dirty="0">
              <a:solidFill>
                <a:schemeClr val="dk1"/>
              </a:solidFill>
            </a:endParaRPr>
          </a:p>
          <a:p>
            <a:pPr marL="0" lvl="0" indent="0" algn="l" rtl="0">
              <a:spcBef>
                <a:spcPts val="0"/>
              </a:spcBef>
              <a:spcAft>
                <a:spcPts val="0"/>
              </a:spcAft>
              <a:buNone/>
            </a:pPr>
            <a:r>
              <a:rPr lang="cs-CZ" sz="3000" dirty="0">
                <a:solidFill>
                  <a:schemeClr val="dk1"/>
                </a:solidFill>
              </a:rPr>
              <a:t>Uvedení případu výrazného nepoměru mezi výší dlužníkova dluhu a poskytnutého plnění zmírňuje pravidlo, podle něhož insolvenční soud zamítne návrh na povolení oddlužení, jestliže výše pohledávek dlužníkových nezajištěných věřitelů přesahuje tisícinásobek existenčního minima (2,2 miliony Kč; § 395 odst. 3 </a:t>
            </a:r>
            <a:r>
              <a:rPr lang="cs-CZ" sz="3000" dirty="0" err="1">
                <a:solidFill>
                  <a:schemeClr val="dk1"/>
                </a:solidFill>
              </a:rPr>
              <a:t>InsZ</a:t>
            </a:r>
            <a:r>
              <a:rPr lang="cs-CZ" sz="3000" dirty="0">
                <a:solidFill>
                  <a:schemeClr val="dk1"/>
                </a:solidFill>
              </a:rPr>
              <a:t>). </a:t>
            </a:r>
            <a:endParaRPr sz="30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3000" dirty="0"/>
          </a:p>
          <a:p>
            <a:pPr marL="0" lvl="0" indent="0" algn="l" rtl="0">
              <a:spcBef>
                <a:spcPts val="0"/>
              </a:spcBef>
              <a:spcAft>
                <a:spcPts val="0"/>
              </a:spcAft>
              <a:buNone/>
            </a:pPr>
            <a:endParaRPr sz="3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43091B2-2DD2-AB26-2E99-CA671CE68247}"/>
              </a:ext>
            </a:extLst>
          </p:cNvPr>
          <p:cNvSpPr txBox="1"/>
          <p:nvPr/>
        </p:nvSpPr>
        <p:spPr>
          <a:xfrm>
            <a:off x="320842" y="0"/>
            <a:ext cx="11871158" cy="6986528"/>
          </a:xfrm>
          <a:prstGeom prst="rect">
            <a:avLst/>
          </a:prstGeom>
          <a:noFill/>
        </p:spPr>
        <p:txBody>
          <a:bodyPr wrap="square">
            <a:spAutoFit/>
          </a:bodyPr>
          <a:lstStyle/>
          <a:p>
            <a:r>
              <a:rPr lang="cs-CZ" sz="2800" b="1" i="0" dirty="0">
                <a:solidFill>
                  <a:srgbClr val="666666"/>
                </a:solidFill>
                <a:effectLst/>
                <a:latin typeface="+mn-lt"/>
              </a:rPr>
              <a:t>Usnesení Nejvyššího soudu České republiky č.j. 29 NSČR 38/2020-A-26 ze dne 24.2.2021</a:t>
            </a:r>
          </a:p>
          <a:p>
            <a:r>
              <a:rPr lang="cs-CZ" sz="2800" b="0" i="1" dirty="0">
                <a:solidFill>
                  <a:srgbClr val="666666"/>
                </a:solidFill>
                <a:effectLst/>
                <a:latin typeface="+mn-lt"/>
              </a:rPr>
              <a:t>„Dovolatel dále vytýká odvolacímu soudu, že při posuzování návrhu na povolení oddlužení nezohlednil důvody zvláštního zřetele hodné ve smyslu ustanovení § 395 odst. 6 insolvenčního zákona, ve znění účinném od 1. června 2019. Jako důvod zvláštního zřetele hodný uvádí, že nevěděl o existenci závazku z titulu nájmu bytu, neboť jej užívala jeho tehdejší manželka, která nájemné přestala platit, aniž by jej o této skutečnosti informovala. Dále považuje za důvod zvláštního zřetele hodný výrazný nepoměr mezi jistinou pohledávky a jejím příslušenstvím. Zdůrazňuje, že „poplatek z prodlení“ s úhradou nájemného byl zrušen pro svou nepřiměřenou výši novou úpravou občanského práva. Nadto namítá, že mu od skončení předchozího insolvenčního řízení nevznikl žádný závazek, který by nebyl schopen splácet, a že jeho současný dluh má původ v okolnostech, k nimž došlo v době trvání předchozího insolvenčního řízení.“</a:t>
            </a:r>
            <a:endParaRPr lang="cs-CZ" sz="2800" i="1" dirty="0">
              <a:latin typeface="+mn-lt"/>
            </a:endParaRPr>
          </a:p>
        </p:txBody>
      </p:sp>
    </p:spTree>
    <p:extLst>
      <p:ext uri="{BB962C8B-B14F-4D97-AF65-F5344CB8AC3E}">
        <p14:creationId xmlns:p14="http://schemas.microsoft.com/office/powerpoint/2010/main" val="2536984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0AB17B8-1A2C-C08F-61F7-D7C064C2FC7A}"/>
              </a:ext>
            </a:extLst>
          </p:cNvPr>
          <p:cNvSpPr txBox="1"/>
          <p:nvPr/>
        </p:nvSpPr>
        <p:spPr>
          <a:xfrm>
            <a:off x="753979" y="417095"/>
            <a:ext cx="11020926" cy="4031873"/>
          </a:xfrm>
          <a:prstGeom prst="rect">
            <a:avLst/>
          </a:prstGeom>
          <a:noFill/>
        </p:spPr>
        <p:txBody>
          <a:bodyPr wrap="square">
            <a:spAutoFit/>
          </a:bodyPr>
          <a:lstStyle/>
          <a:p>
            <a:r>
              <a:rPr lang="cs-CZ" sz="3200" dirty="0"/>
              <a:t>Z výše uvedeného mimo jiné plyne, že soud nemusí návrh na povolení zamítnout v případech demonstrativně uvedených zákonem. Ačkoliv není zákonem explicitně stanoveno, mělo by jít o postup výjimečný, aplikovaný v ojedinělých případech. Je možné k tomu i konstatovat, že existenci výrazného nepoměru mezi výší dluhu a poskytnutého plnění nelze vyvozovat v případě, kdy dlužník neplnil po dlouhou dobu svévolně svůj dluh. </a:t>
            </a:r>
          </a:p>
        </p:txBody>
      </p:sp>
    </p:spTree>
    <p:extLst>
      <p:ext uri="{BB962C8B-B14F-4D97-AF65-F5344CB8AC3E}">
        <p14:creationId xmlns:p14="http://schemas.microsoft.com/office/powerpoint/2010/main" val="1559297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p:nvPr/>
        </p:nvSpPr>
        <p:spPr>
          <a:xfrm>
            <a:off x="1971800" y="0"/>
            <a:ext cx="101379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3000" b="1" dirty="0"/>
              <a:t>V § 398 se za odstavec 3 vkládá nový odstavec 4, který zní:</a:t>
            </a:r>
          </a:p>
          <a:p>
            <a:pPr marL="0" lvl="0" indent="0" algn="l" rtl="0">
              <a:spcBef>
                <a:spcPts val="0"/>
              </a:spcBef>
              <a:spcAft>
                <a:spcPts val="0"/>
              </a:spcAft>
              <a:buNone/>
            </a:pPr>
            <a:endParaRPr sz="3000" b="1" dirty="0"/>
          </a:p>
          <a:p>
            <a:pPr lvl="0"/>
            <a:r>
              <a:rPr lang="cs-CZ" sz="3000" b="1" dirty="0"/>
              <a:t>Nestačí-li částka podle odstavce 3 k uspokojení všech pohledávek za majetkovou podstatou a pohledávek jim postavených na roveň, uspokojí se nejdříve odměna a hotové výdaje insolvenčního správce, poté pohledávky věřitelů na výživném ze zákona, jestliže vznikly po rozhodnutí o úpadku, poté pohledávka podle § 390a odst. 5, poté záloha na úhradu odměny a hotových výdajů insolvenčního správce, poté ostatní pohledávky věřitelů na výživném ze zákona a poté náklady spojené s udržováním a správou majetkové podstaty. …</a:t>
            </a:r>
            <a:endParaRPr sz="3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a:off x="1524000" y="0"/>
            <a:ext cx="9082088" cy="6858000"/>
          </a:xfrm>
          <a:prstGeom prst="rect">
            <a:avLst/>
          </a:prstGeom>
          <a:noFill/>
          <a:ln>
            <a:noFill/>
          </a:ln>
        </p:spPr>
      </p:pic>
      <p:sp>
        <p:nvSpPr>
          <p:cNvPr id="175" name="Google Shape;175;p19"/>
          <p:cNvSpPr txBox="1"/>
          <p:nvPr/>
        </p:nvSpPr>
        <p:spPr>
          <a:xfrm>
            <a:off x="2095472" y="5572140"/>
            <a:ext cx="271281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450"/>
              <a:buFont typeface="Arial"/>
              <a:buNone/>
            </a:pPr>
            <a:r>
              <a:rPr lang="cs-CZ" sz="1800" b="0" i="0" u="none" strike="noStrike" cap="none">
                <a:solidFill>
                  <a:srgbClr val="FFFFFF"/>
                </a:solidFill>
                <a:latin typeface="Arial"/>
                <a:ea typeface="Arial"/>
                <a:cs typeface="Arial"/>
                <a:sym typeface="Arial"/>
              </a:rPr>
              <a:t>Kolotoč dluhů a splátek</a:t>
            </a:r>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p:nvPr/>
        </p:nvSpPr>
        <p:spPr>
          <a:xfrm>
            <a:off x="1971800" y="0"/>
            <a:ext cx="101379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3000" b="1" dirty="0"/>
              <a:t>V § 398 se za odstavec 3 vkládá nový odstavec 4, který zní:</a:t>
            </a:r>
          </a:p>
          <a:p>
            <a:pPr marL="0" lvl="0" indent="0" algn="l" rtl="0">
              <a:spcBef>
                <a:spcPts val="0"/>
              </a:spcBef>
              <a:spcAft>
                <a:spcPts val="0"/>
              </a:spcAft>
              <a:buNone/>
            </a:pPr>
            <a:endParaRPr sz="3000" b="1" dirty="0"/>
          </a:p>
          <a:p>
            <a:pPr lvl="0"/>
            <a:r>
              <a:rPr lang="cs-CZ" sz="3000" b="1" dirty="0"/>
              <a:t>… Ostatní pohledávky za majetkovou podstatou a pohledávky jim postavené na roveň se uspokojí poměrně. Po uspokojení těchto pohledávek rozvrhne dlužník prostřednictvím insolvenčního správce částku podle odstavce 3 mezi nezajištěné věřitele podle poměru jejich pohledávek způsobem určeným v rozhodnutí insolvenčního soudu o schválení oddlužení. Zajištění věřitelé se uspokojí jen z výtěžku zpeněžení zajištění; při tomto zpeněžení se postupuje obdobně podle ustanovení o zpeněžení zajištění v konkursu.</a:t>
            </a:r>
            <a:endParaRPr sz="3000" b="1" dirty="0"/>
          </a:p>
        </p:txBody>
      </p:sp>
    </p:spTree>
    <p:extLst>
      <p:ext uri="{BB962C8B-B14F-4D97-AF65-F5344CB8AC3E}">
        <p14:creationId xmlns:p14="http://schemas.microsoft.com/office/powerpoint/2010/main" val="50022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p:nvPr/>
        </p:nvSpPr>
        <p:spPr>
          <a:xfrm>
            <a:off x="1990725" y="0"/>
            <a:ext cx="10201350" cy="6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3000" b="1" dirty="0"/>
              <a:t> V § 398 odst. 5 </a:t>
            </a:r>
            <a:r>
              <a:rPr lang="cs-CZ" sz="3000" dirty="0"/>
              <a:t>se slova </a:t>
            </a:r>
          </a:p>
          <a:p>
            <a:pPr marL="0" lvl="0" indent="0" algn="l" rtl="0">
              <a:spcBef>
                <a:spcPts val="0"/>
              </a:spcBef>
              <a:spcAft>
                <a:spcPts val="0"/>
              </a:spcAft>
              <a:buNone/>
            </a:pPr>
            <a:endParaRPr lang="cs-CZ" sz="3000" b="1" dirty="0"/>
          </a:p>
          <a:p>
            <a:pPr marL="0" lvl="0" indent="0" algn="l" rtl="0">
              <a:spcBef>
                <a:spcPts val="0"/>
              </a:spcBef>
              <a:spcAft>
                <a:spcPts val="0"/>
              </a:spcAft>
              <a:buNone/>
            </a:pPr>
            <a:r>
              <a:rPr lang="cs-CZ" sz="3000" b="1" strike="sngStrike" dirty="0"/>
              <a:t>„hodnota plnění, které při oddlužení obdrží nezajištění věřitelé, bude stejná nebo vyšší než 50 % jejich pohledávek, anebo stejná nebo vyšší než hodnota plnění, na které se tito věřitelé s dlužníkem dohodli“ </a:t>
            </a:r>
            <a:endParaRPr sz="3000" b="1" strike="sngStrike" dirty="0"/>
          </a:p>
          <a:p>
            <a:pPr marL="0" lvl="0" indent="0" algn="l" rtl="0">
              <a:spcBef>
                <a:spcPts val="0"/>
              </a:spcBef>
              <a:spcAft>
                <a:spcPts val="0"/>
              </a:spcAft>
              <a:buNone/>
            </a:pPr>
            <a:endParaRPr lang="cs-CZ" sz="3000" b="1" dirty="0"/>
          </a:p>
          <a:p>
            <a:pPr marL="0" lvl="0" indent="0" algn="l" rtl="0">
              <a:spcBef>
                <a:spcPts val="0"/>
              </a:spcBef>
              <a:spcAft>
                <a:spcPts val="0"/>
              </a:spcAft>
              <a:buNone/>
            </a:pPr>
            <a:r>
              <a:rPr lang="cs-CZ" sz="3000" dirty="0"/>
              <a:t>Se nahrazují slovy… Učiní tak jen tehdy, lze-li se zřetelem ke všem okolnostem důvodně předpokládat, že </a:t>
            </a:r>
            <a:r>
              <a:rPr lang="cs-CZ" sz="3000" b="1" dirty="0"/>
              <a:t>„je výše splátek určená podle odstavce 3 způsobilá ohrozit plnění splátkového kalendáře nebo že míra uspokojení pohledávek nezajištěných věřitelů bude vyšší i při jiné výši měsíčních splátek“ </a:t>
            </a:r>
            <a:endParaRPr sz="3000" b="1" dirty="0"/>
          </a:p>
          <a:p>
            <a:pPr marL="0" lvl="0" indent="0" algn="l" rtl="0">
              <a:spcBef>
                <a:spcPts val="0"/>
              </a:spcBef>
              <a:spcAft>
                <a:spcPts val="0"/>
              </a:spcAft>
              <a:buNone/>
            </a:pPr>
            <a:r>
              <a:rPr lang="cs-CZ" sz="3000" b="1"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p:nvPr/>
        </p:nvSpPr>
        <p:spPr>
          <a:xfrm>
            <a:off x="2375775" y="0"/>
            <a:ext cx="9816300" cy="6819600"/>
          </a:xfrm>
          <a:prstGeom prst="rect">
            <a:avLst/>
          </a:prstGeom>
          <a:noFill/>
          <a:ln>
            <a:noFill/>
          </a:ln>
        </p:spPr>
        <p:txBody>
          <a:bodyPr spcFirstLastPara="1" wrap="square" lIns="91425" tIns="91425" rIns="91425" bIns="91425" anchor="t" anchorCtr="0">
            <a:noAutofit/>
          </a:bodyPr>
          <a:lstStyle/>
          <a:p>
            <a:pPr lvl="0"/>
            <a:r>
              <a:rPr lang="cs-CZ" sz="3000" b="1" dirty="0"/>
              <a:t> </a:t>
            </a:r>
          </a:p>
          <a:p>
            <a:pPr lvl="0"/>
            <a:r>
              <a:rPr lang="cs-CZ" sz="3000" b="1" dirty="0"/>
              <a:t>…</a:t>
            </a:r>
          </a:p>
          <a:p>
            <a:pPr lvl="0"/>
            <a:r>
              <a:rPr lang="cs-CZ" sz="3000" dirty="0"/>
              <a:t>a na konci odstavce 5 se doplňují věty </a:t>
            </a:r>
            <a:r>
              <a:rPr lang="cs-CZ" sz="3000" b="1" dirty="0"/>
              <a:t>„Insolvenční soud může obdobně stanovit jinou výši měsíčních splátek i po schválení oddlužení, jestliže o to požádá dlužník pro změnu poměrů. Soud tak učiní jen tehdy, lze-li se zřetelem ke všem okolnostem důvodně předpokládat, že je výše dosavadních splátek způsobilá ohrozit plnění splátkového kalendáře nebo že míra uspokojení pohledávek nezajištěných věřitelů bude vyšší i při jiné výši měsíčních splátek. Odvolání proti rozhodnutím podle věty první a šesté není přípustné.“.</a:t>
            </a:r>
          </a:p>
        </p:txBody>
      </p:sp>
    </p:spTree>
    <p:extLst>
      <p:ext uri="{BB962C8B-B14F-4D97-AF65-F5344CB8AC3E}">
        <p14:creationId xmlns:p14="http://schemas.microsoft.com/office/powerpoint/2010/main" val="3412168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p:nvPr/>
        </p:nvSpPr>
        <p:spPr>
          <a:xfrm>
            <a:off x="1459832" y="0"/>
            <a:ext cx="10732243" cy="6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2400" b="1" dirty="0"/>
              <a:t> </a:t>
            </a:r>
            <a:r>
              <a:rPr lang="cs-CZ" sz="3000" b="1" dirty="0"/>
              <a:t>V § 398 se doplňují odstavce 6 až 8, které znějí:</a:t>
            </a:r>
            <a:endParaRPr sz="3000" b="1" dirty="0"/>
          </a:p>
          <a:p>
            <a:pPr marL="0" lvl="0" indent="0" algn="l" rtl="0">
              <a:spcBef>
                <a:spcPts val="0"/>
              </a:spcBef>
              <a:spcAft>
                <a:spcPts val="0"/>
              </a:spcAft>
              <a:buNone/>
            </a:pPr>
            <a:endParaRPr sz="3000" b="1" dirty="0"/>
          </a:p>
          <a:p>
            <a:pPr lvl="0"/>
            <a:r>
              <a:rPr lang="cs-CZ" sz="3000" b="1" dirty="0"/>
              <a:t>Dlužník není povinen vydat majetek ke zpeněžení podle odstavce 3, vyplývá-li ze zprávy pro oddlužení, že by se zpeněžením tohoto majetku nedosáhlo uspokojení věřitelů. Dlužník také není povinen vydat ke zpeněžení své obydlí, ledaže ze zprávy pro oddlužení vyplývá, že jeho hodnota přesahuje hodnotu určenou podle prováděcího právního předpisu násobkem částky na zajištění obydlí v dlužníkově bydlišti. </a:t>
            </a:r>
            <a:r>
              <a:rPr lang="cs-CZ" sz="3000" b="1" u="sng" dirty="0"/>
              <a:t>Není-li dále stanoveno jinak, pro účely zpeněžení podle odstavce 3 do majetkové podstaty nenáleží majetek, který dlužník nabyl v průběhu insolvenčního řízení poté, co nastaly účinky schválení oddlužení</a:t>
            </a:r>
            <a:r>
              <a:rPr lang="cs-CZ" sz="3000" b="1" dirty="0"/>
              <a:t>. Ustanovení § 409 odst. 4 není dotčeno.</a:t>
            </a:r>
            <a:endParaRPr sz="3000" b="1" dirty="0"/>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ED35494E-DE15-4EE3-95D4-5659319C9457}"/>
              </a:ext>
            </a:extLst>
          </p:cNvPr>
          <p:cNvSpPr/>
          <p:nvPr/>
        </p:nvSpPr>
        <p:spPr>
          <a:xfrm>
            <a:off x="1459833" y="513348"/>
            <a:ext cx="10411326" cy="5632311"/>
          </a:xfrm>
          <a:prstGeom prst="rect">
            <a:avLst/>
          </a:prstGeom>
        </p:spPr>
        <p:txBody>
          <a:bodyPr wrap="square">
            <a:spAutoFit/>
          </a:bodyPr>
          <a:lstStyle/>
          <a:p>
            <a:r>
              <a:rPr lang="cs-CZ" sz="3000" b="1" dirty="0"/>
              <a:t>(7) Je-li způsobem oddlužení plnění splátkového kalendáře se zpeněžením majetkové podstaty, může insolvenční soud na návrh insolvenčního správce za účelem předcházení budoucímu úpadku uložit dlužníku povinnost využít v rozsahu nejvýše 100 hodin služby odborného sociálního poradenství poskytované registrovaným poskytovatelem sociálních služeb; odvolání proti tomuto rozhodnutí není přípustné. Tato služba se dlužníku poskytuje bez úhrady nákladů.</a:t>
            </a:r>
          </a:p>
          <a:p>
            <a:endParaRPr lang="cs-CZ" sz="3000" b="1" dirty="0"/>
          </a:p>
          <a:p>
            <a:r>
              <a:rPr lang="cs-CZ" sz="3000" b="1" dirty="0"/>
              <a:t>(8) V oddlužení lze postupovat s odchylkami podle § 315 odst. 1, nerozhodne-li schůze věřitelů jinak.</a:t>
            </a:r>
          </a:p>
        </p:txBody>
      </p:sp>
    </p:spTree>
    <p:extLst>
      <p:ext uri="{BB962C8B-B14F-4D97-AF65-F5344CB8AC3E}">
        <p14:creationId xmlns:p14="http://schemas.microsoft.com/office/powerpoint/2010/main" val="441505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p:nvPr/>
        </p:nvSpPr>
        <p:spPr>
          <a:xfrm>
            <a:off x="705853" y="0"/>
            <a:ext cx="11442273" cy="6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dirty="0"/>
              <a:t>      </a:t>
            </a:r>
            <a:endParaRPr dirty="0"/>
          </a:p>
          <a:p>
            <a:pPr lvl="0">
              <a:lnSpc>
                <a:spcPct val="115000"/>
              </a:lnSpc>
            </a:pPr>
            <a:r>
              <a:rPr lang="cs-CZ" sz="3000" b="1" dirty="0"/>
              <a:t>§ 412</a:t>
            </a:r>
          </a:p>
          <a:p>
            <a:pPr lvl="0">
              <a:lnSpc>
                <a:spcPct val="115000"/>
              </a:lnSpc>
            </a:pPr>
            <a:r>
              <a:rPr lang="cs-CZ" sz="3000" b="1" dirty="0"/>
              <a:t>Povinnosti dlužníka po schválení oddlužení</a:t>
            </a:r>
          </a:p>
          <a:p>
            <a:pPr marL="514350" lvl="0" indent="-514350">
              <a:lnSpc>
                <a:spcPct val="115000"/>
              </a:lnSpc>
              <a:buAutoNum type="arabicParenBoth"/>
            </a:pPr>
            <a:r>
              <a:rPr lang="cs-CZ" sz="3000" dirty="0"/>
              <a:t>Po dobu trvání účinků schválení oddlužení plněním splátkového kalendáře se zpeněžením majetkové podstaty je dlužník povinen</a:t>
            </a:r>
          </a:p>
          <a:p>
            <a:pPr marL="457200" lvl="0" indent="-457200">
              <a:lnSpc>
                <a:spcPct val="115000"/>
              </a:lnSpc>
              <a:buAutoNum type="arabicParenBoth"/>
            </a:pPr>
            <a:endParaRPr lang="cs-CZ" sz="3000" b="1" dirty="0"/>
          </a:p>
          <a:p>
            <a:pPr lvl="0">
              <a:lnSpc>
                <a:spcPct val="115000"/>
              </a:lnSpc>
            </a:pPr>
            <a:r>
              <a:rPr lang="cs-CZ" sz="3200" b="1" i="0" dirty="0">
                <a:solidFill>
                  <a:srgbClr val="000000"/>
                </a:solidFill>
                <a:effectLst/>
                <a:latin typeface="Arial" panose="020B0604020202020204" pitchFamily="34" charset="0"/>
              </a:rPr>
              <a:t>a)</a:t>
            </a:r>
            <a:r>
              <a:rPr lang="cs-CZ" sz="3200" b="0" i="0" dirty="0">
                <a:solidFill>
                  <a:srgbClr val="000000"/>
                </a:solidFill>
                <a:effectLst/>
                <a:latin typeface="Arial" panose="020B0604020202020204" pitchFamily="34" charset="0"/>
              </a:rPr>
              <a:t> vykonávat přiměřenou výdělečnou činnost a v případě, že je nezaměstnaný, o získání příjmu usilovat; nesmí rovněž odmítat splnitelnou možnost si příjem obstarat,</a:t>
            </a:r>
            <a:endParaRPr lang="cs-CZ"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21EC830-25FF-4D24-8295-87B8F80D2516}"/>
              </a:ext>
            </a:extLst>
          </p:cNvPr>
          <p:cNvSpPr txBox="1"/>
          <p:nvPr/>
        </p:nvSpPr>
        <p:spPr>
          <a:xfrm>
            <a:off x="593556" y="143485"/>
            <a:ext cx="11357811" cy="6571030"/>
          </a:xfrm>
          <a:prstGeom prst="rect">
            <a:avLst/>
          </a:prstGeom>
          <a:noFill/>
        </p:spPr>
        <p:txBody>
          <a:bodyPr wrap="square">
            <a:spAutoFit/>
          </a:bodyPr>
          <a:lstStyle/>
          <a:p>
            <a:pPr algn="just">
              <a:spcAft>
                <a:spcPts val="600"/>
              </a:spcAft>
            </a:pPr>
            <a:r>
              <a:rPr lang="cs-CZ" sz="3200" dirty="0">
                <a:solidFill>
                  <a:srgbClr val="000000"/>
                </a:solidFill>
                <a:effectLst/>
                <a:latin typeface="Times New Roman" panose="02020603050405020304" pitchFamily="18" charset="0"/>
                <a:ea typeface="Times New Roman" panose="02020603050405020304" pitchFamily="18" charset="0"/>
              </a:rPr>
              <a:t>b) </a:t>
            </a:r>
            <a:r>
              <a:rPr lang="cs-CZ" sz="3200" dirty="0">
                <a:solidFill>
                  <a:srgbClr val="000000"/>
                </a:solidFill>
                <a:effectLst/>
                <a:latin typeface="+mn-lt"/>
                <a:ea typeface="Times New Roman" panose="02020603050405020304" pitchFamily="18" charset="0"/>
              </a:rPr>
              <a:t>hodnoty získané dědictvím, darem a z neúčinného právního úkonu, jakož i majetek, který dlužník neuvedl v seznamu majetku, ač tuto povinnost měl, vydat insolvenčnímu správci ke zpeněžení a výtěžek, stejně jako jiné své mimořádné příjmy a část výtěžku zpeněžení majetku náležejícího do společného jmění manželů, použít k mimořádným splátkám nad rámec splátkového kalendáře; za mimořádný příjem se nepovažují plnění z pojistných smluv o škodovém pojištění a plnění z titulu práva na náhradu majetkové a nemajetkové újmy,</a:t>
            </a:r>
            <a:endParaRPr lang="cs-CZ" sz="3200" dirty="0">
              <a:effectLst/>
              <a:latin typeface="+mn-lt"/>
              <a:ea typeface="Times New Roman" panose="02020603050405020304" pitchFamily="18" charset="0"/>
            </a:endParaRPr>
          </a:p>
          <a:p>
            <a:pPr algn="just">
              <a:spcAft>
                <a:spcPts val="600"/>
              </a:spcAft>
            </a:pPr>
            <a:r>
              <a:rPr lang="cs-CZ" sz="3200" dirty="0">
                <a:solidFill>
                  <a:srgbClr val="000000"/>
                </a:solidFill>
                <a:effectLst/>
                <a:latin typeface="+mn-lt"/>
                <a:ea typeface="Times New Roman" panose="02020603050405020304" pitchFamily="18" charset="0"/>
              </a:rPr>
              <a:t>c) bez zbytečného odkladu oznámit insolvenčnímu soudu, insolvenčnímu správci a věřitelskému výboru každou změnu svého bydliště nebo sídla a zaměstnání,</a:t>
            </a:r>
            <a:endParaRPr lang="cs-CZ"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168858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7DECB7E-66CF-4386-9844-42C2F4E9CA55}"/>
              </a:ext>
            </a:extLst>
          </p:cNvPr>
          <p:cNvSpPr txBox="1"/>
          <p:nvPr/>
        </p:nvSpPr>
        <p:spPr>
          <a:xfrm>
            <a:off x="673768" y="786063"/>
            <a:ext cx="11197390" cy="5093702"/>
          </a:xfrm>
          <a:prstGeom prst="rect">
            <a:avLst/>
          </a:prstGeom>
          <a:noFill/>
        </p:spPr>
        <p:txBody>
          <a:bodyPr wrap="square">
            <a:spAutoFit/>
          </a:bodyPr>
          <a:lstStyle/>
          <a:p>
            <a:pPr algn="just">
              <a:spcAft>
                <a:spcPts val="600"/>
              </a:spcAft>
            </a:pPr>
            <a:r>
              <a:rPr lang="cs-CZ" sz="3200" dirty="0">
                <a:solidFill>
                  <a:srgbClr val="000000"/>
                </a:solidFill>
                <a:effectLst/>
                <a:latin typeface="+mn-lt"/>
                <a:ea typeface="Times New Roman" panose="02020603050405020304" pitchFamily="18" charset="0"/>
              </a:rPr>
              <a:t>d) vždy k 15. březnu a k 15. září kalendářního roku předložit insolvenčnímu soudu, přehled svých příjmů za uplynulých 6 kalendářních měsíců, neurčí-li insolvenční soud v usnesení o schválení oddlužení jinou dobu předkládání; insolvenční soud může v usnesení o schválení oddlužení stanovit i to, že přehled příjmů bude dlužník předkládat,</a:t>
            </a:r>
            <a:endParaRPr lang="cs-CZ" sz="3200" dirty="0">
              <a:effectLst/>
              <a:latin typeface="+mn-lt"/>
              <a:ea typeface="Times New Roman" panose="02020603050405020304" pitchFamily="18" charset="0"/>
            </a:endParaRPr>
          </a:p>
          <a:p>
            <a:pPr algn="just">
              <a:spcAft>
                <a:spcPts val="600"/>
              </a:spcAft>
            </a:pPr>
            <a:r>
              <a:rPr lang="cs-CZ" sz="3200" dirty="0">
                <a:solidFill>
                  <a:srgbClr val="000000"/>
                </a:solidFill>
                <a:effectLst/>
                <a:latin typeface="+mn-lt"/>
                <a:ea typeface="Times New Roman" panose="02020603050405020304" pitchFamily="18" charset="0"/>
              </a:rPr>
              <a:t>e) nezatajovat žádný ze svých příjmů a na žádost insolvenčního soudu, insolvenčního správce nebo věřitelského výboru předložit k nahlédnutí svá daňová přiznání za období trvání účinků schválení oddlužení,</a:t>
            </a:r>
            <a:endParaRPr lang="cs-CZ"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3105931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p:nvPr/>
        </p:nvSpPr>
        <p:spPr>
          <a:xfrm>
            <a:off x="1347537" y="0"/>
            <a:ext cx="10800589" cy="6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dirty="0"/>
              <a:t>      </a:t>
            </a:r>
            <a:endParaRPr dirty="0"/>
          </a:p>
          <a:p>
            <a:pPr lvl="0">
              <a:lnSpc>
                <a:spcPct val="115000"/>
              </a:lnSpc>
            </a:pPr>
            <a:endParaRPr lang="cs-CZ" sz="3000" b="1" dirty="0"/>
          </a:p>
          <a:p>
            <a:pPr lvl="0">
              <a:lnSpc>
                <a:spcPct val="115000"/>
              </a:lnSpc>
            </a:pPr>
            <a:r>
              <a:rPr lang="cs-CZ" sz="3000" b="1" dirty="0"/>
              <a:t>f) neposkytovat nikomu z věřitelů žádné zvláštní výhody,</a:t>
            </a:r>
          </a:p>
          <a:p>
            <a:pPr lvl="0">
              <a:lnSpc>
                <a:spcPct val="115000"/>
              </a:lnSpc>
            </a:pPr>
            <a:endParaRPr lang="cs-CZ" sz="3000" b="1" dirty="0"/>
          </a:p>
          <a:p>
            <a:pPr lvl="0">
              <a:lnSpc>
                <a:spcPct val="115000"/>
              </a:lnSpc>
            </a:pPr>
            <a:r>
              <a:rPr lang="cs-CZ" sz="3000" b="1" dirty="0"/>
              <a:t>g) nepřijímat na sebe nové závazky, které by nemohl v době jejich splatnosti splnit</a:t>
            </a:r>
            <a:r>
              <a:rPr lang="cs-CZ" sz="3200" b="1" dirty="0"/>
              <a:t>,</a:t>
            </a:r>
          </a:p>
          <a:p>
            <a:pPr lvl="0">
              <a:lnSpc>
                <a:spcPct val="115000"/>
              </a:lnSpc>
            </a:pPr>
            <a:endParaRPr lang="cs-CZ" sz="3200" b="1" dirty="0"/>
          </a:p>
          <a:p>
            <a:pPr>
              <a:lnSpc>
                <a:spcPct val="115000"/>
              </a:lnSpc>
            </a:pPr>
            <a:r>
              <a:rPr lang="cs-CZ" sz="3200" b="1" dirty="0"/>
              <a:t>h) vynaložit veškeré úsilí, které po něm lze spravedlivě požadovat, k plnému uspokojení pohledávek svých věřitelů.</a:t>
            </a:r>
          </a:p>
          <a:p>
            <a:pPr lvl="0">
              <a:lnSpc>
                <a:spcPct val="115000"/>
              </a:lnSpc>
            </a:pPr>
            <a:endParaRPr lang="cs-CZ" sz="3200" b="1" dirty="0"/>
          </a:p>
          <a:p>
            <a:pPr lvl="0" algn="ctr">
              <a:lnSpc>
                <a:spcPct val="115000"/>
              </a:lnSpc>
            </a:pPr>
            <a:endParaRPr lang="cs-CZ" sz="3200" b="1" dirty="0"/>
          </a:p>
          <a:p>
            <a:pPr lvl="0" algn="ctr">
              <a:lnSpc>
                <a:spcPct val="115000"/>
              </a:lnSpc>
            </a:pPr>
            <a:endParaRPr lang="cs-CZ" sz="2400" b="1" dirty="0"/>
          </a:p>
        </p:txBody>
      </p:sp>
    </p:spTree>
    <p:extLst>
      <p:ext uri="{BB962C8B-B14F-4D97-AF65-F5344CB8AC3E}">
        <p14:creationId xmlns:p14="http://schemas.microsoft.com/office/powerpoint/2010/main" val="592415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p:nvPr/>
        </p:nvSpPr>
        <p:spPr>
          <a:xfrm>
            <a:off x="433137" y="0"/>
            <a:ext cx="11714989" cy="6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dirty="0"/>
              <a:t>      </a:t>
            </a:r>
            <a:endParaRPr dirty="0"/>
          </a:p>
          <a:p>
            <a:pPr lvl="0">
              <a:lnSpc>
                <a:spcPct val="115000"/>
              </a:lnSpc>
            </a:pPr>
            <a:r>
              <a:rPr lang="cs-CZ" sz="3000" b="1" dirty="0"/>
              <a:t>(2) Po dobu trvání účinků schválení oddlužení plněním splátkového kalendáře se zpeněžením majetkové podstaty vykonává insolvenční správce dohled nad činností dlužníka. O výsledcích své činnosti informuje insolvenční soud a věřitelský výbor.</a:t>
            </a:r>
          </a:p>
          <a:p>
            <a:pPr lvl="0" algn="ctr">
              <a:lnSpc>
                <a:spcPct val="115000"/>
              </a:lnSpc>
            </a:pPr>
            <a:endParaRPr lang="cs-CZ" sz="2800" b="1" dirty="0"/>
          </a:p>
          <a:p>
            <a:pPr lvl="0" algn="ctr">
              <a:lnSpc>
                <a:spcPct val="115000"/>
              </a:lnSpc>
            </a:pPr>
            <a:endParaRPr lang="cs-CZ" sz="3200" b="1" dirty="0"/>
          </a:p>
          <a:p>
            <a:pPr lvl="0" algn="ctr">
              <a:lnSpc>
                <a:spcPct val="115000"/>
              </a:lnSpc>
            </a:pPr>
            <a:endParaRPr lang="cs-CZ" sz="2400" b="1" dirty="0"/>
          </a:p>
        </p:txBody>
      </p:sp>
    </p:spTree>
    <p:extLst>
      <p:ext uri="{BB962C8B-B14F-4D97-AF65-F5344CB8AC3E}">
        <p14:creationId xmlns:p14="http://schemas.microsoft.com/office/powerpoint/2010/main" val="113224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0D5E51F-B19E-4140-8E77-98A71EDC4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8" y="0"/>
            <a:ext cx="4783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33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0AECFE2-62CB-9FBE-6D95-BD8FE74A1FF5}"/>
              </a:ext>
            </a:extLst>
          </p:cNvPr>
          <p:cNvSpPr txBox="1"/>
          <p:nvPr/>
        </p:nvSpPr>
        <p:spPr>
          <a:xfrm>
            <a:off x="256674" y="224589"/>
            <a:ext cx="11935326" cy="5693866"/>
          </a:xfrm>
          <a:prstGeom prst="rect">
            <a:avLst/>
          </a:prstGeom>
          <a:noFill/>
        </p:spPr>
        <p:txBody>
          <a:bodyPr wrap="square">
            <a:spAutoFit/>
          </a:bodyPr>
          <a:lstStyle/>
          <a:p>
            <a:pPr algn="just"/>
            <a:r>
              <a:rPr lang="cs-CZ" sz="2800" b="1" i="0" dirty="0">
                <a:solidFill>
                  <a:srgbClr val="FF8400"/>
                </a:solidFill>
                <a:effectLst/>
                <a:latin typeface="Arial" panose="020B0604020202020204" pitchFamily="34" charset="0"/>
              </a:rPr>
              <a:t>§ 412a</a:t>
            </a:r>
          </a:p>
          <a:p>
            <a:pPr algn="l"/>
            <a:r>
              <a:rPr lang="cs-CZ" sz="2800" b="1" i="0" dirty="0">
                <a:solidFill>
                  <a:srgbClr val="08A8F8"/>
                </a:solidFill>
                <a:effectLst/>
                <a:latin typeface="Arial" panose="020B0604020202020204" pitchFamily="34" charset="0"/>
              </a:rPr>
              <a:t>Splnění oddlužení</a:t>
            </a:r>
          </a:p>
          <a:p>
            <a:pPr algn="just"/>
            <a:r>
              <a:rPr lang="cs-CZ" sz="2800" b="1" i="0" dirty="0">
                <a:solidFill>
                  <a:srgbClr val="000000"/>
                </a:solidFill>
                <a:effectLst/>
                <a:latin typeface="Arial" panose="020B0604020202020204" pitchFamily="34" charset="0"/>
              </a:rPr>
              <a:t>(1)</a:t>
            </a:r>
            <a:r>
              <a:rPr lang="cs-CZ" sz="2800" b="0" i="0" dirty="0">
                <a:solidFill>
                  <a:srgbClr val="000000"/>
                </a:solidFill>
                <a:effectLst/>
                <a:latin typeface="Arial" panose="020B0604020202020204" pitchFamily="34" charset="0"/>
              </a:rPr>
              <a:t> Oddlužení plněním splátkového kalendáře se zpeněžením majetkové podstaty je splněno, jestliže</a:t>
            </a:r>
          </a:p>
          <a:p>
            <a:pPr algn="just"/>
            <a:r>
              <a:rPr lang="cs-CZ" sz="2800" b="1" i="0" dirty="0">
                <a:solidFill>
                  <a:srgbClr val="000000"/>
                </a:solidFill>
                <a:effectLst/>
                <a:latin typeface="Arial" panose="020B0604020202020204" pitchFamily="34" charset="0"/>
              </a:rPr>
              <a:t>a)</a:t>
            </a:r>
            <a:r>
              <a:rPr lang="cs-CZ" sz="2800" b="0" i="0" dirty="0">
                <a:solidFill>
                  <a:srgbClr val="000000"/>
                </a:solidFill>
                <a:effectLst/>
                <a:latin typeface="Arial" panose="020B0604020202020204" pitchFamily="34" charset="0"/>
              </a:rPr>
              <a:t> dlužník splatil nezajištěným věřitelům jejich pohledávky v plné výši,</a:t>
            </a:r>
          </a:p>
          <a:p>
            <a:pPr algn="just"/>
            <a:r>
              <a:rPr lang="cs-CZ" sz="2800" b="1" i="0" dirty="0">
                <a:solidFill>
                  <a:srgbClr val="000000"/>
                </a:solidFill>
                <a:effectLst/>
                <a:latin typeface="Arial" panose="020B0604020202020204" pitchFamily="34" charset="0"/>
              </a:rPr>
              <a:t>b)</a:t>
            </a:r>
            <a:r>
              <a:rPr lang="cs-CZ" sz="2800" b="0" i="0" dirty="0">
                <a:solidFill>
                  <a:srgbClr val="000000"/>
                </a:solidFill>
                <a:effectLst/>
                <a:latin typeface="Arial" panose="020B0604020202020204" pitchFamily="34" charset="0"/>
              </a:rPr>
              <a:t> dlužník v době 3 let od schválení oddlužení splatil nezajištěným věřitelům alespoň 60 % jejich pohledávek,</a:t>
            </a:r>
          </a:p>
          <a:p>
            <a:pPr algn="just"/>
            <a:r>
              <a:rPr lang="cs-CZ" sz="2800" b="1" i="0" dirty="0">
                <a:solidFill>
                  <a:srgbClr val="000000"/>
                </a:solidFill>
                <a:effectLst/>
                <a:latin typeface="Arial" panose="020B0604020202020204" pitchFamily="34" charset="0"/>
              </a:rPr>
              <a:t>c)</a:t>
            </a:r>
            <a:r>
              <a:rPr lang="cs-CZ" sz="2800" b="0" i="0" dirty="0">
                <a:solidFill>
                  <a:srgbClr val="000000"/>
                </a:solidFill>
                <a:effectLst/>
                <a:latin typeface="Arial" panose="020B0604020202020204" pitchFamily="34" charset="0"/>
              </a:rPr>
              <a:t> po dobu 5 let od schválení oddlužení nebylo dlužníku oddlužení zrušeno a dlužník neporušil svou povinnost vynaložit veškeré úsilí, které po něm bylo možno spravedlivě požadovat, k plnému uspokojení pohledávek svých věřitelů; má se za to, že tuto povinnost neporušil, jestliže v této době splatil nezajištěným věřitelům alespoň 30 % jejich pohledávek.</a:t>
            </a:r>
          </a:p>
        </p:txBody>
      </p:sp>
    </p:spTree>
    <p:extLst>
      <p:ext uri="{BB962C8B-B14F-4D97-AF65-F5344CB8AC3E}">
        <p14:creationId xmlns:p14="http://schemas.microsoft.com/office/powerpoint/2010/main" val="3561229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0740D32-AD24-55DD-5393-796CB21CC760}"/>
              </a:ext>
            </a:extLst>
          </p:cNvPr>
          <p:cNvSpPr txBox="1"/>
          <p:nvPr/>
        </p:nvSpPr>
        <p:spPr>
          <a:xfrm>
            <a:off x="465221" y="481263"/>
            <a:ext cx="11470105" cy="4031873"/>
          </a:xfrm>
          <a:prstGeom prst="rect">
            <a:avLst/>
          </a:prstGeom>
          <a:noFill/>
        </p:spPr>
        <p:txBody>
          <a:bodyPr wrap="square">
            <a:spAutoFit/>
          </a:bodyPr>
          <a:lstStyle/>
          <a:p>
            <a:pPr algn="just"/>
            <a:r>
              <a:rPr lang="cs-CZ" sz="3200" b="1" i="0" dirty="0">
                <a:solidFill>
                  <a:srgbClr val="000000"/>
                </a:solidFill>
                <a:effectLst/>
                <a:latin typeface="Arial" panose="020B0604020202020204" pitchFamily="34" charset="0"/>
              </a:rPr>
              <a:t>(2)</a:t>
            </a:r>
            <a:r>
              <a:rPr lang="cs-CZ" sz="3200" b="0" i="0" dirty="0">
                <a:solidFill>
                  <a:srgbClr val="000000"/>
                </a:solidFill>
                <a:effectLst/>
                <a:latin typeface="Arial" panose="020B0604020202020204" pitchFamily="34" charset="0"/>
              </a:rPr>
              <a:t> Oddlužení zpeněžením majetkové podstaty je splněno po obdržení zprávy insolvenčního správce o splnění rozvrhového usnesení, jestliže dlužník řádně splnil všechny povinnosti stanovené v rozhodnutí o schválení oddlužení.</a:t>
            </a:r>
          </a:p>
          <a:p>
            <a:pPr algn="just"/>
            <a:r>
              <a:rPr lang="cs-CZ" sz="3200" b="1" i="0" dirty="0">
                <a:solidFill>
                  <a:srgbClr val="000000"/>
                </a:solidFill>
                <a:effectLst/>
                <a:latin typeface="Arial" panose="020B0604020202020204" pitchFamily="34" charset="0"/>
              </a:rPr>
              <a:t>(3)</a:t>
            </a:r>
            <a:r>
              <a:rPr lang="cs-CZ" sz="3200" b="0" i="0" dirty="0">
                <a:solidFill>
                  <a:srgbClr val="000000"/>
                </a:solidFill>
                <a:effectLst/>
                <a:latin typeface="Arial" panose="020B0604020202020204" pitchFamily="34" charset="0"/>
              </a:rPr>
              <a:t> Pro splnění oddlužení podle odstavce 1 písm. b) a c) postačí, jestliže by požadované míry splacení pohledávek nezajištěných věřitelů bylo dosaženo bez přihlédnutí k podřízeným pohledávkám.</a:t>
            </a:r>
          </a:p>
        </p:txBody>
      </p:sp>
    </p:spTree>
    <p:extLst>
      <p:ext uri="{BB962C8B-B14F-4D97-AF65-F5344CB8AC3E}">
        <p14:creationId xmlns:p14="http://schemas.microsoft.com/office/powerpoint/2010/main" val="4074672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08477B9-96CC-9322-2430-8380B07A0DC7}"/>
              </a:ext>
            </a:extLst>
          </p:cNvPr>
          <p:cNvSpPr txBox="1"/>
          <p:nvPr/>
        </p:nvSpPr>
        <p:spPr>
          <a:xfrm>
            <a:off x="401053" y="256674"/>
            <a:ext cx="11470105" cy="4524315"/>
          </a:xfrm>
          <a:prstGeom prst="rect">
            <a:avLst/>
          </a:prstGeom>
          <a:noFill/>
        </p:spPr>
        <p:txBody>
          <a:bodyPr wrap="square">
            <a:spAutoFit/>
          </a:bodyPr>
          <a:lstStyle/>
          <a:p>
            <a:pPr algn="just"/>
            <a:r>
              <a:rPr lang="cs-CZ" sz="3200" b="0" i="0" dirty="0">
                <a:solidFill>
                  <a:srgbClr val="000000"/>
                </a:solidFill>
                <a:effectLst/>
                <a:latin typeface="Arial" panose="020B0604020202020204" pitchFamily="34" charset="0"/>
              </a:rPr>
              <a:t>(4) Vznikl-li dlužníku nárok na starobní důchod před schválením oddlužení a tento nárok trval po celou dobu schváleného oddlužení nebo je-li dlužník invalidní ve druhém nebo třetím stupni74), je oddlužení plněním splátkového kalendáře se zpeněžením majetkové podstaty splněno, jestliže nebylo zrušeno po dobu 3 let od schválení oddlužení. Listiny dokládající vznik starobního důchodu nebo invaliditu dlužník za účelem podání zprávy o splnění oddlužení předloží insolvenčnímu správci.</a:t>
            </a:r>
          </a:p>
        </p:txBody>
      </p:sp>
    </p:spTree>
    <p:extLst>
      <p:ext uri="{BB962C8B-B14F-4D97-AF65-F5344CB8AC3E}">
        <p14:creationId xmlns:p14="http://schemas.microsoft.com/office/powerpoint/2010/main" val="4168364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E66B520-17C7-5408-F4E4-93A89F6493BE}"/>
              </a:ext>
            </a:extLst>
          </p:cNvPr>
          <p:cNvSpPr txBox="1"/>
          <p:nvPr/>
        </p:nvSpPr>
        <p:spPr>
          <a:xfrm>
            <a:off x="1026695" y="401053"/>
            <a:ext cx="10732168" cy="3539430"/>
          </a:xfrm>
          <a:prstGeom prst="rect">
            <a:avLst/>
          </a:prstGeom>
          <a:noFill/>
        </p:spPr>
        <p:txBody>
          <a:bodyPr wrap="square">
            <a:spAutoFit/>
          </a:bodyPr>
          <a:lstStyle/>
          <a:p>
            <a:r>
              <a:rPr lang="cs-CZ" sz="3200" b="1" i="0" dirty="0">
                <a:solidFill>
                  <a:srgbClr val="000000"/>
                </a:solidFill>
                <a:effectLst/>
                <a:latin typeface="Arial" panose="020B0604020202020204" pitchFamily="34" charset="0"/>
              </a:rPr>
              <a:t>(5)</a:t>
            </a:r>
            <a:r>
              <a:rPr lang="cs-CZ" sz="3200" b="0" i="0" dirty="0">
                <a:solidFill>
                  <a:srgbClr val="000000"/>
                </a:solidFill>
                <a:effectLst/>
                <a:latin typeface="Arial" panose="020B0604020202020204" pitchFamily="34" charset="0"/>
              </a:rPr>
              <a:t> Jestliže bylo dlužníku v jiném insolvenčním řízení po splnění oddlužení podle odstavce 4 pravomocným rozhodnutím přiznáno osvobození od placení pohledávek zahrnutých do oddlužení, v rozsahu, v němž nebyly uspokojeny, může insolvenční soud o splnění oddlužení podle odstavce 4 rozhodnout jen z důvodů zvláštního zřetele hodných</a:t>
            </a:r>
            <a:endParaRPr lang="cs-CZ" sz="3200" dirty="0"/>
          </a:p>
        </p:txBody>
      </p:sp>
    </p:spTree>
    <p:extLst>
      <p:ext uri="{BB962C8B-B14F-4D97-AF65-F5344CB8AC3E}">
        <p14:creationId xmlns:p14="http://schemas.microsoft.com/office/powerpoint/2010/main" val="1231713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A450382-E2C6-5671-044F-C95344189599}"/>
              </a:ext>
            </a:extLst>
          </p:cNvPr>
          <p:cNvSpPr txBox="1"/>
          <p:nvPr/>
        </p:nvSpPr>
        <p:spPr>
          <a:xfrm>
            <a:off x="1010653" y="112296"/>
            <a:ext cx="11181347" cy="6494085"/>
          </a:xfrm>
          <a:prstGeom prst="rect">
            <a:avLst/>
          </a:prstGeom>
          <a:noFill/>
        </p:spPr>
        <p:txBody>
          <a:bodyPr wrap="square">
            <a:spAutoFit/>
          </a:bodyPr>
          <a:lstStyle/>
          <a:p>
            <a:r>
              <a:rPr lang="cs-CZ" sz="3200" b="1" i="0" dirty="0">
                <a:solidFill>
                  <a:srgbClr val="000000"/>
                </a:solidFill>
                <a:effectLst/>
                <a:latin typeface="Arial" panose="020B0604020202020204" pitchFamily="34" charset="0"/>
              </a:rPr>
              <a:t>(6)</a:t>
            </a:r>
            <a:r>
              <a:rPr lang="cs-CZ" sz="3200" b="0" i="0" dirty="0">
                <a:solidFill>
                  <a:srgbClr val="000000"/>
                </a:solidFill>
                <a:effectLst/>
                <a:latin typeface="Arial" panose="020B0604020202020204" pitchFamily="34" charset="0"/>
              </a:rPr>
              <a:t> Pokud pohledávky nezajištěných věřitelů vznikly alespoň ze dvou třetin jejich výše před dosažením 18 let věku dlužníka, je oddlužení plněním splátkového kalendáře se zpeněžením majetkové podstaty splněno, jestliže nebylo zrušeno po dobu 3 let od schválení oddlužení. Za pohledávku vzniklou před dosažením 18 let věku dlužníka se dále považuje příslušenství takové pohledávky, smluvní pokuta vzniklá na základě stejné smlouvy jako taková pohledávka a pohledávka, která vznikla na základě smlouvy uzavřené při podnikatelské činnosti věřitele před uplynutím 3 let od dosažení 18 let věku dlužníka, jestliže obdržené plnění dlužník alespoň ze dvou třetin jeho výše využil k úhradě pohledávky podle věty první.</a:t>
            </a:r>
            <a:endParaRPr lang="cs-CZ" sz="3200" dirty="0"/>
          </a:p>
        </p:txBody>
      </p:sp>
    </p:spTree>
    <p:extLst>
      <p:ext uri="{BB962C8B-B14F-4D97-AF65-F5344CB8AC3E}">
        <p14:creationId xmlns:p14="http://schemas.microsoft.com/office/powerpoint/2010/main" val="2969769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p:nvPr/>
        </p:nvSpPr>
        <p:spPr>
          <a:xfrm>
            <a:off x="465221" y="24000"/>
            <a:ext cx="11726779" cy="6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dirty="0"/>
              <a:t>      </a:t>
            </a:r>
            <a:endParaRPr sz="2400" b="1" dirty="0"/>
          </a:p>
          <a:p>
            <a:pPr algn="ctr">
              <a:spcAft>
                <a:spcPts val="600"/>
              </a:spcAft>
            </a:pPr>
            <a:r>
              <a:rPr lang="cs-CZ" sz="2400" dirty="0">
                <a:solidFill>
                  <a:srgbClr val="000000"/>
                </a:solidFill>
                <a:effectLst/>
                <a:latin typeface="Times New Roman" panose="02020603050405020304" pitchFamily="18" charset="0"/>
                <a:ea typeface="Times New Roman" panose="02020603050405020304" pitchFamily="18" charset="0"/>
              </a:rPr>
              <a:t>§ 412a</a:t>
            </a:r>
            <a:endParaRPr lang="cs-CZ" sz="2400" dirty="0">
              <a:effectLst/>
              <a:latin typeface="Times New Roman" panose="02020603050405020304" pitchFamily="18" charset="0"/>
              <a:ea typeface="Times New Roman" panose="02020603050405020304" pitchFamily="18" charset="0"/>
            </a:endParaRPr>
          </a:p>
          <a:p>
            <a:pPr algn="ctr">
              <a:spcAft>
                <a:spcPts val="600"/>
              </a:spcAft>
            </a:pPr>
            <a:r>
              <a:rPr lang="cs-CZ" sz="2400" b="1" dirty="0">
                <a:solidFill>
                  <a:srgbClr val="000000"/>
                </a:solidFill>
                <a:effectLst/>
                <a:latin typeface="Times New Roman" panose="02020603050405020304" pitchFamily="18" charset="0"/>
                <a:ea typeface="Times New Roman" panose="02020603050405020304" pitchFamily="18" charset="0"/>
              </a:rPr>
              <a:t>Splnění </a:t>
            </a:r>
            <a:r>
              <a:rPr lang="cs-CZ" sz="2400" b="1" strike="sngStrike" dirty="0">
                <a:solidFill>
                  <a:srgbClr val="000000"/>
                </a:solidFill>
                <a:effectLst/>
                <a:latin typeface="Times New Roman" panose="02020603050405020304" pitchFamily="18" charset="0"/>
                <a:ea typeface="Times New Roman" panose="02020603050405020304" pitchFamily="18" charset="0"/>
              </a:rPr>
              <a:t>oddlužení</a:t>
            </a:r>
            <a:r>
              <a:rPr lang="cs-CZ" sz="2400" b="1" dirty="0">
                <a:solidFill>
                  <a:srgbClr val="000000"/>
                </a:solidFill>
                <a:effectLst/>
                <a:latin typeface="Times New Roman" panose="02020603050405020304" pitchFamily="18" charset="0"/>
                <a:ea typeface="Times New Roman" panose="02020603050405020304" pitchFamily="18" charset="0"/>
              </a:rPr>
              <a:t> </a:t>
            </a:r>
            <a:r>
              <a:rPr lang="cs-CZ" sz="2400" b="1" u="sng" dirty="0">
                <a:solidFill>
                  <a:srgbClr val="000000"/>
                </a:solidFill>
                <a:effectLst/>
                <a:latin typeface="Times New Roman" panose="02020603050405020304" pitchFamily="18" charset="0"/>
                <a:ea typeface="Times New Roman" panose="02020603050405020304" pitchFamily="18" charset="0"/>
              </a:rPr>
              <a:t>předpokladů pro osvobození</a:t>
            </a:r>
            <a:endParaRPr lang="cs-CZ" sz="24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400" dirty="0">
                <a:solidFill>
                  <a:srgbClr val="000000"/>
                </a:solidFill>
                <a:effectLst/>
                <a:latin typeface="Times New Roman" panose="02020603050405020304" pitchFamily="18" charset="0"/>
                <a:ea typeface="Times New Roman" panose="02020603050405020304" pitchFamily="18" charset="0"/>
              </a:rPr>
              <a:t>(1) </a:t>
            </a:r>
            <a:r>
              <a:rPr lang="cs-CZ" sz="2400" strike="sngStrike" dirty="0">
                <a:solidFill>
                  <a:srgbClr val="000000"/>
                </a:solidFill>
                <a:effectLst/>
                <a:latin typeface="Times New Roman" panose="02020603050405020304" pitchFamily="18" charset="0"/>
                <a:ea typeface="Times New Roman" panose="02020603050405020304" pitchFamily="18" charset="0"/>
              </a:rPr>
              <a:t>Oddlužení</a:t>
            </a:r>
            <a:r>
              <a:rPr lang="cs-CZ" sz="2400" dirty="0">
                <a:solidFill>
                  <a:srgbClr val="000000"/>
                </a:solidFill>
                <a:effectLst/>
                <a:latin typeface="Times New Roman" panose="02020603050405020304" pitchFamily="18" charset="0"/>
                <a:ea typeface="Times New Roman" panose="02020603050405020304" pitchFamily="18" charset="0"/>
              </a:rPr>
              <a:t> </a:t>
            </a:r>
            <a:r>
              <a:rPr lang="cs-CZ" sz="2400" b="1" dirty="0">
                <a:solidFill>
                  <a:srgbClr val="000000"/>
                </a:solidFill>
                <a:effectLst/>
                <a:latin typeface="Times New Roman" panose="02020603050405020304" pitchFamily="18" charset="0"/>
                <a:ea typeface="Times New Roman" panose="02020603050405020304" pitchFamily="18" charset="0"/>
              </a:rPr>
              <a:t>V oddlužení</a:t>
            </a:r>
            <a:r>
              <a:rPr lang="cs-CZ" sz="2400" dirty="0">
                <a:solidFill>
                  <a:srgbClr val="000000"/>
                </a:solidFill>
                <a:effectLst/>
                <a:latin typeface="Times New Roman" panose="02020603050405020304" pitchFamily="18" charset="0"/>
                <a:ea typeface="Times New Roman" panose="02020603050405020304" pitchFamily="18" charset="0"/>
              </a:rPr>
              <a:t> plněním splátkového kalendáře se zpeněžením majetkové podstaty </a:t>
            </a:r>
            <a:r>
              <a:rPr lang="cs-CZ" sz="2400" strike="sngStrike" dirty="0">
                <a:solidFill>
                  <a:srgbClr val="000000"/>
                </a:solidFill>
                <a:effectLst/>
                <a:latin typeface="Times New Roman" panose="02020603050405020304" pitchFamily="18" charset="0"/>
                <a:ea typeface="Times New Roman" panose="02020603050405020304" pitchFamily="18" charset="0"/>
              </a:rPr>
              <a:t>je splněno</a:t>
            </a:r>
            <a:r>
              <a:rPr lang="cs-CZ" sz="2400" dirty="0">
                <a:solidFill>
                  <a:srgbClr val="000000"/>
                </a:solidFill>
                <a:effectLst/>
                <a:latin typeface="Times New Roman" panose="02020603050405020304" pitchFamily="18" charset="0"/>
                <a:ea typeface="Times New Roman" panose="02020603050405020304" pitchFamily="18" charset="0"/>
              </a:rPr>
              <a:t> </a:t>
            </a:r>
            <a:r>
              <a:rPr lang="cs-CZ" sz="2400" b="1" u="sng" dirty="0">
                <a:solidFill>
                  <a:srgbClr val="000000"/>
                </a:solidFill>
                <a:effectLst/>
                <a:latin typeface="Times New Roman" panose="02020603050405020304" pitchFamily="18" charset="0"/>
                <a:ea typeface="Times New Roman" panose="02020603050405020304" pitchFamily="18" charset="0"/>
              </a:rPr>
              <a:t>jsou splněny předpoklady pro osvobození dlužníka od placení pohledávek zahrnutých do oddlužení v rozsahu, v němž dosud nebyly uspokojeny</a:t>
            </a:r>
            <a:r>
              <a:rPr lang="cs-CZ" sz="2400" dirty="0">
                <a:solidFill>
                  <a:srgbClr val="000000"/>
                </a:solidFill>
                <a:effectLst/>
                <a:latin typeface="Times New Roman" panose="02020603050405020304" pitchFamily="18" charset="0"/>
                <a:ea typeface="Times New Roman" panose="02020603050405020304" pitchFamily="18" charset="0"/>
              </a:rPr>
              <a:t>, jestliže</a:t>
            </a:r>
            <a:endParaRPr lang="cs-CZ" sz="2400" dirty="0">
              <a:effectLst/>
              <a:latin typeface="Times New Roman" panose="02020603050405020304" pitchFamily="18" charset="0"/>
              <a:ea typeface="Times New Roman" panose="02020603050405020304" pitchFamily="18" charset="0"/>
            </a:endParaRPr>
          </a:p>
          <a:p>
            <a:pPr algn="just">
              <a:spcAft>
                <a:spcPts val="600"/>
              </a:spcAft>
            </a:pPr>
            <a:r>
              <a:rPr lang="cs-CZ" sz="2400" dirty="0">
                <a:solidFill>
                  <a:srgbClr val="000000"/>
                </a:solidFill>
                <a:effectLst/>
                <a:latin typeface="Times New Roman" panose="02020603050405020304" pitchFamily="18" charset="0"/>
                <a:ea typeface="Times New Roman" panose="02020603050405020304" pitchFamily="18" charset="0"/>
              </a:rPr>
              <a:t>a) dlužník splatil nezajištěným věřitelům jejich pohledávky v plné výši,</a:t>
            </a:r>
            <a:r>
              <a:rPr lang="cs-CZ" sz="2400" b="1" dirty="0">
                <a:solidFill>
                  <a:srgbClr val="000000"/>
                </a:solidFill>
                <a:effectLst/>
                <a:latin typeface="Times New Roman" panose="02020603050405020304" pitchFamily="18" charset="0"/>
                <a:ea typeface="Times New Roman" panose="02020603050405020304" pitchFamily="18" charset="0"/>
              </a:rPr>
              <a:t> nebo</a:t>
            </a:r>
            <a:endParaRPr lang="cs-CZ" sz="2400" dirty="0">
              <a:effectLst/>
              <a:latin typeface="Times New Roman" panose="02020603050405020304" pitchFamily="18" charset="0"/>
              <a:ea typeface="Times New Roman" panose="02020603050405020304" pitchFamily="18" charset="0"/>
            </a:endParaRPr>
          </a:p>
          <a:p>
            <a:pPr algn="just">
              <a:spcAft>
                <a:spcPts val="600"/>
              </a:spcAft>
            </a:pPr>
            <a:r>
              <a:rPr lang="cs-CZ" sz="2400" strike="sngStrike" dirty="0">
                <a:solidFill>
                  <a:srgbClr val="000000"/>
                </a:solidFill>
                <a:effectLst/>
                <a:latin typeface="Times New Roman" panose="02020603050405020304" pitchFamily="18" charset="0"/>
                <a:ea typeface="Times New Roman" panose="02020603050405020304" pitchFamily="18" charset="0"/>
              </a:rPr>
              <a:t>b) dlužník v době 3 let od schválení oddlužení splatil nezajištěným věřitelům alespoň 60 % jejich pohledávek,</a:t>
            </a:r>
            <a:endParaRPr lang="cs-CZ" sz="2400" dirty="0">
              <a:effectLst/>
              <a:latin typeface="Times New Roman" panose="02020603050405020304" pitchFamily="18" charset="0"/>
              <a:ea typeface="Times New Roman" panose="02020603050405020304" pitchFamily="18" charset="0"/>
            </a:endParaRPr>
          </a:p>
          <a:p>
            <a:pPr algn="just">
              <a:spcAft>
                <a:spcPts val="600"/>
              </a:spcAft>
            </a:pPr>
            <a:r>
              <a:rPr lang="cs-CZ" sz="2400" strike="sngStrike" dirty="0">
                <a:solidFill>
                  <a:srgbClr val="000000"/>
                </a:solidFill>
                <a:effectLst/>
                <a:latin typeface="Times New Roman" panose="02020603050405020304" pitchFamily="18" charset="0"/>
                <a:ea typeface="Times New Roman" panose="02020603050405020304" pitchFamily="18" charset="0"/>
              </a:rPr>
              <a:t>c)</a:t>
            </a:r>
            <a:r>
              <a:rPr lang="cs-CZ" sz="2400" dirty="0">
                <a:solidFill>
                  <a:srgbClr val="000000"/>
                </a:solidFill>
                <a:effectLst/>
                <a:latin typeface="Times New Roman" panose="02020603050405020304" pitchFamily="18" charset="0"/>
                <a:ea typeface="Times New Roman" panose="02020603050405020304" pitchFamily="18" charset="0"/>
              </a:rPr>
              <a:t> </a:t>
            </a:r>
            <a:r>
              <a:rPr lang="cs-CZ" sz="2400" b="1" dirty="0">
                <a:solidFill>
                  <a:srgbClr val="000000"/>
                </a:solidFill>
                <a:effectLst/>
                <a:latin typeface="Times New Roman" panose="02020603050405020304" pitchFamily="18" charset="0"/>
                <a:ea typeface="Times New Roman" panose="02020603050405020304" pitchFamily="18" charset="0"/>
              </a:rPr>
              <a:t>b)</a:t>
            </a:r>
            <a:r>
              <a:rPr lang="cs-CZ" sz="2400" dirty="0">
                <a:solidFill>
                  <a:srgbClr val="000000"/>
                </a:solidFill>
                <a:effectLst/>
                <a:latin typeface="Times New Roman" panose="02020603050405020304" pitchFamily="18" charset="0"/>
                <a:ea typeface="Times New Roman" panose="02020603050405020304" pitchFamily="18" charset="0"/>
              </a:rPr>
              <a:t> po dobu </a:t>
            </a:r>
            <a:r>
              <a:rPr lang="cs-CZ" sz="2400" strike="sngStrike" dirty="0">
                <a:solidFill>
                  <a:srgbClr val="000000"/>
                </a:solidFill>
                <a:effectLst/>
                <a:latin typeface="Times New Roman" panose="02020603050405020304" pitchFamily="18" charset="0"/>
                <a:ea typeface="Times New Roman" panose="02020603050405020304" pitchFamily="18" charset="0"/>
              </a:rPr>
              <a:t>5</a:t>
            </a:r>
            <a:r>
              <a:rPr lang="cs-CZ" sz="2400" dirty="0">
                <a:solidFill>
                  <a:srgbClr val="000000"/>
                </a:solidFill>
                <a:effectLst/>
                <a:latin typeface="Times New Roman" panose="02020603050405020304" pitchFamily="18" charset="0"/>
                <a:ea typeface="Times New Roman" panose="02020603050405020304" pitchFamily="18" charset="0"/>
              </a:rPr>
              <a:t> </a:t>
            </a:r>
            <a:r>
              <a:rPr lang="cs-CZ" sz="2400" b="1" u="sng" dirty="0">
                <a:solidFill>
                  <a:srgbClr val="000000"/>
                </a:solidFill>
                <a:effectLst/>
                <a:latin typeface="Times New Roman" panose="02020603050405020304" pitchFamily="18" charset="0"/>
                <a:ea typeface="Times New Roman" panose="02020603050405020304" pitchFamily="18" charset="0"/>
              </a:rPr>
              <a:t>3</a:t>
            </a:r>
            <a:r>
              <a:rPr lang="cs-CZ" sz="2400" dirty="0">
                <a:solidFill>
                  <a:srgbClr val="000000"/>
                </a:solidFill>
                <a:effectLst/>
                <a:latin typeface="Times New Roman" panose="02020603050405020304" pitchFamily="18" charset="0"/>
                <a:ea typeface="Times New Roman" panose="02020603050405020304" pitchFamily="18" charset="0"/>
              </a:rPr>
              <a:t> let od schválení oddlužení nebylo dlužníku oddlužení zrušeno a dlužník neporušil svou povinnost vynaložit veškeré úsilí, které po něm bylo možno spravedlivě požadovat, k plnému uspokojení pohledávek svých věřitelů; má se za to, že tuto povinnost neporušil, jestliže v této době splatil nezajištěným věřitelům alespoň 30 % jejich pohledávek.</a:t>
            </a:r>
            <a:endParaRPr lang="cs-CZ" sz="24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400" strike="sngStrike" dirty="0">
                <a:solidFill>
                  <a:srgbClr val="000000"/>
                </a:solidFill>
                <a:effectLst/>
                <a:latin typeface="Times New Roman" panose="02020603050405020304" pitchFamily="18" charset="0"/>
                <a:ea typeface="Times New Roman" panose="02020603050405020304" pitchFamily="18" charset="0"/>
              </a:rPr>
              <a:t>(2)</a:t>
            </a:r>
            <a:r>
              <a:rPr lang="cs-CZ" sz="2400" dirty="0">
                <a:solidFill>
                  <a:srgbClr val="000000"/>
                </a:solidFill>
                <a:effectLst/>
                <a:latin typeface="Times New Roman" panose="02020603050405020304" pitchFamily="18" charset="0"/>
                <a:ea typeface="Times New Roman" panose="02020603050405020304" pitchFamily="18" charset="0"/>
              </a:rPr>
              <a:t> </a:t>
            </a:r>
            <a:r>
              <a:rPr lang="cs-CZ" sz="2400" strike="sngStrike" dirty="0">
                <a:solidFill>
                  <a:srgbClr val="000000"/>
                </a:solidFill>
                <a:effectLst/>
                <a:latin typeface="Times New Roman" panose="02020603050405020304" pitchFamily="18" charset="0"/>
                <a:ea typeface="Times New Roman" panose="02020603050405020304" pitchFamily="18" charset="0"/>
              </a:rPr>
              <a:t>Oddlužení zpeněžením majetkové podstaty je splněno po obdržení zprávy insolvenčního správce o splnění rozvrhového usnesení, jestliže dlužník řádně splnil všechny povinnosti stanovené v rozhodnutí o schválení oddlužení.</a:t>
            </a:r>
            <a:r>
              <a:rPr lang="cs-CZ" sz="2400" dirty="0">
                <a:solidFill>
                  <a:srgbClr val="000000"/>
                </a:solidFill>
                <a:effectLst/>
                <a:latin typeface="Times New Roman" panose="02020603050405020304" pitchFamily="18"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0A93B89-4DE4-49B1-BF25-13502A1FB79C}"/>
              </a:ext>
            </a:extLst>
          </p:cNvPr>
          <p:cNvSpPr txBox="1"/>
          <p:nvPr/>
        </p:nvSpPr>
        <p:spPr>
          <a:xfrm>
            <a:off x="481262" y="174263"/>
            <a:ext cx="11710737" cy="6709529"/>
          </a:xfrm>
          <a:prstGeom prst="rect">
            <a:avLst/>
          </a:prstGeom>
          <a:noFill/>
        </p:spPr>
        <p:txBody>
          <a:bodyPr wrap="square">
            <a:spAutoFit/>
          </a:bodyPr>
          <a:lstStyle/>
          <a:p>
            <a:pPr indent="449580" algn="just">
              <a:spcAft>
                <a:spcPts val="600"/>
              </a:spcAft>
            </a:pPr>
            <a:r>
              <a:rPr lang="cs-CZ" sz="2800" b="1" u="sng" dirty="0">
                <a:solidFill>
                  <a:srgbClr val="000000"/>
                </a:solidFill>
                <a:effectLst/>
                <a:latin typeface="Times New Roman" panose="02020603050405020304" pitchFamily="18" charset="0"/>
                <a:ea typeface="Times New Roman" panose="02020603050405020304" pitchFamily="18" charset="0"/>
              </a:rPr>
              <a:t>(2) V oddlužení</a:t>
            </a:r>
            <a:r>
              <a:rPr lang="cs-CZ" sz="2800" u="sng" dirty="0">
                <a:solidFill>
                  <a:srgbClr val="000000"/>
                </a:solidFill>
                <a:effectLst/>
                <a:latin typeface="Times New Roman" panose="02020603050405020304" pitchFamily="18" charset="0"/>
                <a:ea typeface="Times New Roman" panose="02020603050405020304" pitchFamily="18" charset="0"/>
              </a:rPr>
              <a:t> </a:t>
            </a:r>
            <a:r>
              <a:rPr lang="cs-CZ" sz="2800" b="1" u="sng" dirty="0">
                <a:solidFill>
                  <a:srgbClr val="000000"/>
                </a:solidFill>
                <a:effectLst/>
                <a:latin typeface="Times New Roman" panose="02020603050405020304" pitchFamily="18" charset="0"/>
                <a:ea typeface="Times New Roman" panose="02020603050405020304" pitchFamily="18" charset="0"/>
              </a:rPr>
              <a:t>zpeněžením majetkové podstaty</a:t>
            </a:r>
            <a:r>
              <a:rPr lang="cs-CZ" sz="2800" u="sng" dirty="0">
                <a:solidFill>
                  <a:srgbClr val="000000"/>
                </a:solidFill>
                <a:effectLst/>
                <a:latin typeface="Times New Roman" panose="02020603050405020304" pitchFamily="18" charset="0"/>
                <a:ea typeface="Times New Roman" panose="02020603050405020304" pitchFamily="18" charset="0"/>
              </a:rPr>
              <a:t> </a:t>
            </a:r>
            <a:r>
              <a:rPr lang="cs-CZ" sz="2800" b="1" u="sng" dirty="0">
                <a:solidFill>
                  <a:srgbClr val="000000"/>
                </a:solidFill>
                <a:effectLst/>
                <a:latin typeface="Times New Roman" panose="02020603050405020304" pitchFamily="18" charset="0"/>
                <a:ea typeface="Times New Roman" panose="02020603050405020304" pitchFamily="18" charset="0"/>
              </a:rPr>
              <a:t>jsou splněny předpoklady pro osvobození dlužníka od placení pohledávek zahrnutých do oddlužení v rozsahu, v němž dosud nebyly uspokojeny, jestliže</a:t>
            </a:r>
            <a:endParaRPr lang="cs-CZ" sz="2800" dirty="0">
              <a:effectLst/>
              <a:latin typeface="Times New Roman" panose="02020603050405020304" pitchFamily="18" charset="0"/>
              <a:ea typeface="Times New Roman" panose="02020603050405020304" pitchFamily="18" charset="0"/>
            </a:endParaRPr>
          </a:p>
          <a:p>
            <a:pPr algn="just">
              <a:spcAft>
                <a:spcPts val="600"/>
              </a:spcAft>
            </a:pPr>
            <a:r>
              <a:rPr lang="cs-CZ" sz="2800" b="1" u="sng" dirty="0">
                <a:solidFill>
                  <a:srgbClr val="000000"/>
                </a:solidFill>
                <a:effectLst/>
                <a:latin typeface="Times New Roman" panose="02020603050405020304" pitchFamily="18" charset="0"/>
                <a:ea typeface="Times New Roman" panose="02020603050405020304" pitchFamily="18" charset="0"/>
              </a:rPr>
              <a:t>a) insolvenční soud obdržel zprávu insolvenčního správce o splnění rozvrhového usnesení a dlužník řádně splnil všechny povinnosti stanovené v rozhodnutí o schválení oddlužení, nebo</a:t>
            </a:r>
            <a:endParaRPr lang="cs-CZ" sz="2800" dirty="0">
              <a:effectLst/>
              <a:latin typeface="Times New Roman" panose="02020603050405020304" pitchFamily="18" charset="0"/>
              <a:ea typeface="Times New Roman" panose="02020603050405020304" pitchFamily="18" charset="0"/>
            </a:endParaRPr>
          </a:p>
          <a:p>
            <a:pPr algn="just">
              <a:spcAft>
                <a:spcPts val="600"/>
              </a:spcAft>
            </a:pPr>
            <a:r>
              <a:rPr lang="cs-CZ" sz="2800" b="1" u="sng" dirty="0">
                <a:solidFill>
                  <a:srgbClr val="000000"/>
                </a:solidFill>
                <a:effectLst/>
                <a:latin typeface="Times New Roman" panose="02020603050405020304" pitchFamily="18" charset="0"/>
                <a:ea typeface="Times New Roman" panose="02020603050405020304" pitchFamily="18" charset="0"/>
              </a:rPr>
              <a:t>b) insolvenční soud neobdržel zprávu insolvenčního správce o splnění rozvrhového usnesení a od schválení oddlužení uplynula doba 3 let, plnil-li dlužník po tuto dobu všechny povinnosti stanovené v rozhodnutí o schválení oddlužení a nebylo-li dlužníku po tuto dobu oddlužení zrušeno.</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(3) Pro splnění </a:t>
            </a:r>
            <a:r>
              <a:rPr lang="cs-CZ" sz="2800" strike="sngStrike" dirty="0">
                <a:solidFill>
                  <a:srgbClr val="000000"/>
                </a:solidFill>
                <a:effectLst/>
                <a:latin typeface="Times New Roman" panose="02020603050405020304" pitchFamily="18" charset="0"/>
                <a:ea typeface="Times New Roman" panose="02020603050405020304" pitchFamily="18" charset="0"/>
              </a:rPr>
              <a:t>oddlužení</a:t>
            </a: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u="sng" dirty="0">
                <a:solidFill>
                  <a:srgbClr val="000000"/>
                </a:solidFill>
                <a:effectLst/>
                <a:latin typeface="Times New Roman" panose="02020603050405020304" pitchFamily="18" charset="0"/>
                <a:ea typeface="Times New Roman" panose="02020603050405020304" pitchFamily="18" charset="0"/>
              </a:rPr>
              <a:t>předpokladů pro osvobození</a:t>
            </a:r>
            <a:r>
              <a:rPr lang="cs-CZ" sz="2800" dirty="0">
                <a:solidFill>
                  <a:srgbClr val="000000"/>
                </a:solidFill>
                <a:effectLst/>
                <a:latin typeface="Times New Roman" panose="02020603050405020304" pitchFamily="18" charset="0"/>
                <a:ea typeface="Times New Roman" panose="02020603050405020304" pitchFamily="18" charset="0"/>
              </a:rPr>
              <a:t> podle odstavce 1 písm. b) </a:t>
            </a:r>
            <a:r>
              <a:rPr lang="cs-CZ" sz="2800" strike="sngStrike" dirty="0">
                <a:solidFill>
                  <a:srgbClr val="000000"/>
                </a:solidFill>
                <a:effectLst/>
                <a:latin typeface="Times New Roman" panose="02020603050405020304" pitchFamily="18" charset="0"/>
                <a:ea typeface="Times New Roman" panose="02020603050405020304" pitchFamily="18" charset="0"/>
              </a:rPr>
              <a:t>a c)</a:t>
            </a:r>
            <a:r>
              <a:rPr lang="cs-CZ" sz="2800" dirty="0">
                <a:solidFill>
                  <a:srgbClr val="000000"/>
                </a:solidFill>
                <a:effectLst/>
                <a:latin typeface="Times New Roman" panose="02020603050405020304" pitchFamily="18" charset="0"/>
                <a:ea typeface="Times New Roman" panose="02020603050405020304" pitchFamily="18" charset="0"/>
              </a:rPr>
              <a:t> postačí, jestliže by požadované míry splacení pohledávek nezajištěných věřitelů bylo dosaženo bez přihlédnutí k podřízeným pohledávkám.</a:t>
            </a:r>
            <a:endParaRPr lang="cs-CZ" sz="2800" dirty="0">
              <a:effectLst/>
              <a:latin typeface="Times New Roman" panose="02020603050405020304" pitchFamily="18" charset="0"/>
              <a:ea typeface="Times New Roman" panose="02020603050405020304" pitchFamily="18" charset="0"/>
            </a:endParaRPr>
          </a:p>
          <a:p>
            <a:pPr lvl="0"/>
            <a:endParaRPr lang="cs-CZ" sz="1800" b="1" i="1" dirty="0"/>
          </a:p>
        </p:txBody>
      </p:sp>
    </p:spTree>
    <p:extLst>
      <p:ext uri="{BB962C8B-B14F-4D97-AF65-F5344CB8AC3E}">
        <p14:creationId xmlns:p14="http://schemas.microsoft.com/office/powerpoint/2010/main" val="224027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3F8AA19-F489-40F0-8EAD-7DF87B059099}"/>
              </a:ext>
            </a:extLst>
          </p:cNvPr>
          <p:cNvSpPr txBox="1"/>
          <p:nvPr/>
        </p:nvSpPr>
        <p:spPr>
          <a:xfrm>
            <a:off x="192505" y="0"/>
            <a:ext cx="11999495" cy="6894195"/>
          </a:xfrm>
          <a:prstGeom prst="rect">
            <a:avLst/>
          </a:prstGeom>
          <a:noFill/>
        </p:spPr>
        <p:txBody>
          <a:bodyPr wrap="square">
            <a:spAutoFit/>
          </a:bodyPr>
          <a:lstStyle/>
          <a:p>
            <a:pPr indent="449580" algn="just">
              <a:spcAft>
                <a:spcPts val="600"/>
              </a:spcAft>
            </a:pPr>
            <a:r>
              <a:rPr lang="cs-CZ" sz="2400" strike="sngStrike" dirty="0">
                <a:solidFill>
                  <a:srgbClr val="000000"/>
                </a:solidFill>
                <a:effectLst/>
                <a:latin typeface="Times New Roman" panose="02020603050405020304" pitchFamily="18" charset="0"/>
                <a:ea typeface="Times New Roman" panose="02020603050405020304" pitchFamily="18" charset="0"/>
              </a:rPr>
              <a:t>(4) Vznikl-li dlužníku nárok na starobní důchod před schválením oddlužení a tento nárok trval po celou dobu schváleného oddlužení nebo je-li dlužník invalidní ve druhém nebo třetím stupni</a:t>
            </a:r>
            <a:r>
              <a:rPr lang="cs-CZ" sz="2400" strike="sngStrike" baseline="30000" dirty="0">
                <a:solidFill>
                  <a:srgbClr val="000000"/>
                </a:solidFill>
                <a:effectLst/>
                <a:latin typeface="Times New Roman" panose="02020603050405020304" pitchFamily="18" charset="0"/>
                <a:ea typeface="Times New Roman" panose="02020603050405020304" pitchFamily="18" charset="0"/>
              </a:rPr>
              <a:t>74)</a:t>
            </a:r>
            <a:r>
              <a:rPr lang="cs-CZ" sz="2400" strike="sngStrike" dirty="0">
                <a:solidFill>
                  <a:srgbClr val="000000"/>
                </a:solidFill>
                <a:effectLst/>
                <a:latin typeface="Times New Roman" panose="02020603050405020304" pitchFamily="18" charset="0"/>
                <a:ea typeface="Times New Roman" panose="02020603050405020304" pitchFamily="18" charset="0"/>
              </a:rPr>
              <a:t>, je oddlužení plněním splátkového kalendáře se zpeněžením majetkové podstaty splněno, jestliže nebylo zrušeno po dobu 3 let od schválení oddlužení. Listiny dokládající vznik starobního důchodu nebo invaliditu dlužník za účelem podání zprávy o splnění oddlužení předloží insolvenčnímu správci.</a:t>
            </a:r>
            <a:endParaRPr lang="cs-CZ" sz="24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400" strike="sngStrike" dirty="0">
                <a:solidFill>
                  <a:srgbClr val="000000"/>
                </a:solidFill>
                <a:effectLst/>
                <a:latin typeface="Times New Roman" panose="02020603050405020304" pitchFamily="18" charset="0"/>
                <a:ea typeface="Times New Roman" panose="02020603050405020304" pitchFamily="18" charset="0"/>
              </a:rPr>
              <a:t>(5) Jestliže bylo dlužníku v jiném insolvenčním řízení po splnění oddlužení podle odstavce 4 pravomocným rozhodnutím přiznáno osvobození od placení pohledávek zahrnutých do oddlužení, v rozsahu, v němž nebyly uspokojeny, může insolvenční soud o splnění oddlužení podle odstavce 4 rozhodnout jen z důvodů zvláštního zřetele hodných.</a:t>
            </a:r>
            <a:endParaRPr lang="cs-CZ" sz="24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400" strike="sngStrike" dirty="0">
                <a:solidFill>
                  <a:srgbClr val="000000"/>
                </a:solidFill>
                <a:effectLst/>
                <a:latin typeface="Times New Roman" panose="02020603050405020304" pitchFamily="18" charset="0"/>
                <a:ea typeface="Times New Roman" panose="02020603050405020304" pitchFamily="18" charset="0"/>
              </a:rPr>
              <a:t>(6) Pokud pohledávky nezajištěných věřitelů vznikly alespoň ze dvou třetin jejich výše před dosažením 18 let věku dlužníka, je oddlužení plněním splátkového kalendáře se zpeněžením majetkové podstaty splněno, jestliže nebylo zrušeno po dobu 3 let od schválení oddlužení. Za pohledávku vzniklou před dosažením 18 let věku dlužníka se dále považuje příslušenství takové pohledávky, smluvní pokuta vzniklá na základě stejné smlouvy jako taková pohledávka a pohledávka, která vznikla na základě smlouvy uzavřené při podnikatelské činnosti věřitele před uplynutím 3 let od dosažení 18 let věku dlužníka, jestliže obdržené plnění dlužník alespoň ze dvou třetin jeho výše využil k úhradě pohledávky podle věty první.</a:t>
            </a:r>
            <a:endParaRPr lang="cs-CZ"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3057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p:nvPr/>
        </p:nvSpPr>
        <p:spPr>
          <a:xfrm>
            <a:off x="786063" y="19200"/>
            <a:ext cx="11453937" cy="6819600"/>
          </a:xfrm>
          <a:prstGeom prst="rect">
            <a:avLst/>
          </a:prstGeom>
          <a:noFill/>
          <a:ln>
            <a:noFill/>
          </a:ln>
        </p:spPr>
        <p:txBody>
          <a:bodyPr spcFirstLastPara="1" wrap="square" lIns="91425" tIns="91425" rIns="91425" bIns="91425" anchor="t" anchorCtr="0">
            <a:noAutofit/>
          </a:bodyPr>
          <a:lstStyle/>
          <a:p>
            <a:pPr lvl="0"/>
            <a:r>
              <a:rPr lang="cs-CZ" sz="3000" b="1" dirty="0">
                <a:solidFill>
                  <a:schemeClr val="dk1"/>
                </a:solidFill>
              </a:rPr>
              <a:t>§ 412b</a:t>
            </a:r>
          </a:p>
          <a:p>
            <a:pPr lvl="0"/>
            <a:endParaRPr lang="cs-CZ" sz="3000" b="1" dirty="0">
              <a:solidFill>
                <a:schemeClr val="dk1"/>
              </a:solidFill>
            </a:endParaRPr>
          </a:p>
          <a:p>
            <a:pPr lvl="0"/>
            <a:r>
              <a:rPr lang="cs-CZ" sz="3000" b="1" dirty="0">
                <a:solidFill>
                  <a:schemeClr val="dk1"/>
                </a:solidFill>
              </a:rPr>
              <a:t>Přerušení a prodloužení průběhu oddlužení</a:t>
            </a:r>
          </a:p>
          <a:p>
            <a:pPr lvl="0"/>
            <a:r>
              <a:rPr lang="cs-CZ" sz="3000" b="1" dirty="0">
                <a:solidFill>
                  <a:schemeClr val="dk1"/>
                </a:solidFill>
              </a:rPr>
              <a:t>(1) Insolvenční soud může po schválení oddlužení plněním splátkového kalendáře se zpeněžením majetkové podstaty rozhodnout o přerušení průběhu oddlužení až na 1 rok. Učiní tak z důležitých důvodů na návrh dlužníka nebo insolvenčního správce. Průběh oddlužení nelze přerušit opakovaně. Odvolání proti rozhodnutí o přerušení průběhu oddlužení není přípustné.</a:t>
            </a:r>
          </a:p>
          <a:p>
            <a:pPr lvl="0"/>
            <a:endParaRPr lang="cs-CZ" sz="3000" b="1" dirty="0">
              <a:solidFill>
                <a:schemeClr val="dk1"/>
              </a:solidFill>
            </a:endParaRPr>
          </a:p>
          <a:p>
            <a:pPr lvl="0"/>
            <a:r>
              <a:rPr lang="cs-CZ" sz="3000" b="1" dirty="0">
                <a:solidFill>
                  <a:schemeClr val="dk1"/>
                </a:solidFill>
              </a:rPr>
              <a:t>(2) Po dobu přerušení průběhu oddlužení nemusí dlužník plnit svou povinnost splácet podle § 398 odst. 3; ustanovení § 418 odst. 1 písm. d) se nepoužije.</a:t>
            </a:r>
            <a:endParaRPr sz="3000" b="1" dirty="0">
              <a:solidFill>
                <a:schemeClr val="dk1"/>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866273" y="368968"/>
            <a:ext cx="10844463" cy="5416868"/>
          </a:xfrm>
          <a:prstGeom prst="rect">
            <a:avLst/>
          </a:prstGeom>
          <a:noFill/>
        </p:spPr>
        <p:txBody>
          <a:bodyPr wrap="square">
            <a:spAutoFit/>
          </a:bodyPr>
          <a:lstStyle/>
          <a:p>
            <a:pPr algn="ctr">
              <a:spcAft>
                <a:spcPts val="600"/>
              </a:spcAft>
            </a:pPr>
            <a:r>
              <a:rPr lang="cs-CZ" sz="4000" dirty="0">
                <a:solidFill>
                  <a:srgbClr val="000000"/>
                </a:solidFill>
                <a:effectLst/>
                <a:latin typeface="Times New Roman" panose="02020603050405020304" pitchFamily="18" charset="0"/>
                <a:ea typeface="Times New Roman" panose="02020603050405020304" pitchFamily="18" charset="0"/>
              </a:rPr>
              <a:t>§ 414</a:t>
            </a:r>
            <a:endParaRPr lang="cs-CZ" sz="4000" dirty="0">
              <a:effectLst/>
              <a:latin typeface="Times New Roman" panose="02020603050405020304" pitchFamily="18" charset="0"/>
              <a:ea typeface="Times New Roman" panose="02020603050405020304" pitchFamily="18" charset="0"/>
            </a:endParaRPr>
          </a:p>
          <a:p>
            <a:pPr algn="ctr">
              <a:spcAft>
                <a:spcPts val="600"/>
              </a:spcAft>
            </a:pPr>
            <a:r>
              <a:rPr lang="cs-CZ" sz="4000" b="1" dirty="0">
                <a:solidFill>
                  <a:srgbClr val="000000"/>
                </a:solidFill>
                <a:effectLst/>
                <a:latin typeface="Times New Roman" panose="02020603050405020304" pitchFamily="18" charset="0"/>
                <a:ea typeface="Times New Roman" panose="02020603050405020304" pitchFamily="18" charset="0"/>
              </a:rPr>
              <a:t>Osvobození dlužníka od placení pohledávek</a:t>
            </a:r>
            <a:endParaRPr lang="cs-CZ" sz="40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3200" b="1" i="0" dirty="0">
                <a:solidFill>
                  <a:srgbClr val="000000"/>
                </a:solidFill>
                <a:effectLst/>
                <a:latin typeface="Arial" panose="020B0604020202020204" pitchFamily="34" charset="0"/>
              </a:rPr>
              <a:t>(1)</a:t>
            </a:r>
            <a:r>
              <a:rPr lang="cs-CZ" sz="3200" b="0" i="0" dirty="0">
                <a:solidFill>
                  <a:srgbClr val="000000"/>
                </a:solidFill>
                <a:effectLst/>
                <a:latin typeface="Arial" panose="020B0604020202020204" pitchFamily="34" charset="0"/>
              </a:rPr>
              <a:t> Jestliže insolvenční soud rozhodne o splnění oddlužení a dlužník splní řádně a včas všechny povinnosti podle schváleného způsobu oddlužení, spojí insolvenční soud s rozhodnutím o splnění oddlužení rozhodnutí, jímž dlužníka osvobodí </a:t>
            </a:r>
            <a:r>
              <a:rPr lang="cs-CZ" sz="3200" b="1" i="0" dirty="0">
                <a:solidFill>
                  <a:srgbClr val="000000"/>
                </a:solidFill>
                <a:effectLst/>
                <a:latin typeface="Arial" panose="020B0604020202020204" pitchFamily="34" charset="0"/>
              </a:rPr>
              <a:t>od placení pohledávek</a:t>
            </a:r>
            <a:r>
              <a:rPr lang="cs-CZ" sz="3200" b="0" i="0" dirty="0">
                <a:solidFill>
                  <a:srgbClr val="000000"/>
                </a:solidFill>
                <a:effectLst/>
                <a:latin typeface="Arial" panose="020B0604020202020204" pitchFamily="34" charset="0"/>
              </a:rPr>
              <a:t>, zahrnutých do oddlužení, v rozsahu, v němž dosud nebyly uspokojeny. Osvobození podle věty první se nevztahuje na pohledávky vzniklé po rozhodnutí o úpadku.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83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uvisející obrázek">
            <a:extLst>
              <a:ext uri="{FF2B5EF4-FFF2-40B4-BE49-F238E27FC236}">
                <a16:creationId xmlns:a16="http://schemas.microsoft.com/office/drawing/2014/main" id="{E455DE3C-80E2-4E15-8802-A67C89E1E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69364"/>
            <a:ext cx="10519508" cy="669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85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545433" y="0"/>
            <a:ext cx="11165304" cy="6986528"/>
          </a:xfrm>
          <a:prstGeom prst="rect">
            <a:avLst/>
          </a:prstGeom>
          <a:noFill/>
        </p:spPr>
        <p:txBody>
          <a:bodyPr wrap="square">
            <a:spAutoFit/>
          </a:bodyPr>
          <a:lstStyle/>
          <a:p>
            <a:pPr algn="just"/>
            <a:r>
              <a:rPr lang="cs-CZ" sz="3200" b="1" i="0" dirty="0">
                <a:solidFill>
                  <a:srgbClr val="000000"/>
                </a:solidFill>
                <a:effectLst/>
                <a:latin typeface="Arial" panose="020B0604020202020204" pitchFamily="34" charset="0"/>
              </a:rPr>
              <a:t>(2)</a:t>
            </a:r>
            <a:r>
              <a:rPr lang="cs-CZ" sz="3200" b="0" i="0" dirty="0">
                <a:solidFill>
                  <a:srgbClr val="000000"/>
                </a:solidFill>
                <a:effectLst/>
                <a:latin typeface="Arial" panose="020B0604020202020204" pitchFamily="34" charset="0"/>
              </a:rPr>
              <a:t> </a:t>
            </a:r>
            <a:r>
              <a:rPr lang="cs-CZ" sz="3200" b="1" i="0" dirty="0">
                <a:solidFill>
                  <a:srgbClr val="000000"/>
                </a:solidFill>
                <a:effectLst/>
                <a:latin typeface="Arial" panose="020B0604020202020204" pitchFamily="34" charset="0"/>
              </a:rPr>
              <a:t>Osvobození podle odstavce 1 se vztahuje také na věřitele, k jejichž pohledávkám se v insolvenčním řízení </a:t>
            </a:r>
            <a:r>
              <a:rPr lang="cs-CZ" sz="3200" b="1" i="0" u="sng" dirty="0">
                <a:solidFill>
                  <a:srgbClr val="000000"/>
                </a:solidFill>
                <a:effectLst/>
                <a:latin typeface="Arial" panose="020B0604020202020204" pitchFamily="34" charset="0"/>
              </a:rPr>
              <a:t>nepřihlíželo</a:t>
            </a:r>
            <a:r>
              <a:rPr lang="cs-CZ" sz="3200" b="1" i="0" dirty="0">
                <a:solidFill>
                  <a:srgbClr val="000000"/>
                </a:solidFill>
                <a:effectLst/>
                <a:latin typeface="Arial" panose="020B0604020202020204" pitchFamily="34" charset="0"/>
              </a:rPr>
              <a:t>, a na věřitele, kteří své pohledávky do insolvenčního řízení </a:t>
            </a:r>
            <a:r>
              <a:rPr lang="cs-CZ" sz="3200" b="1" i="0" u="sng" dirty="0">
                <a:solidFill>
                  <a:srgbClr val="000000"/>
                </a:solidFill>
                <a:effectLst/>
                <a:latin typeface="Arial" panose="020B0604020202020204" pitchFamily="34" charset="0"/>
              </a:rPr>
              <a:t>nepřihlásili, ač tak měli učinit</a:t>
            </a:r>
            <a:r>
              <a:rPr lang="cs-CZ" sz="3200" b="1" i="0" dirty="0">
                <a:solidFill>
                  <a:srgbClr val="000000"/>
                </a:solidFill>
                <a:effectLst/>
                <a:latin typeface="Arial" panose="020B0604020202020204" pitchFamily="34" charset="0"/>
              </a:rPr>
              <a:t>.</a:t>
            </a:r>
          </a:p>
          <a:p>
            <a:pPr algn="just"/>
            <a:r>
              <a:rPr lang="cs-CZ" sz="3200" b="1" i="0" dirty="0">
                <a:solidFill>
                  <a:srgbClr val="000000"/>
                </a:solidFill>
                <a:effectLst/>
                <a:latin typeface="Arial" panose="020B0604020202020204" pitchFamily="34" charset="0"/>
              </a:rPr>
              <a:t>(3)</a:t>
            </a:r>
            <a:r>
              <a:rPr lang="cs-CZ" sz="3200" b="0" i="0" dirty="0">
                <a:solidFill>
                  <a:srgbClr val="000000"/>
                </a:solidFill>
                <a:effectLst/>
                <a:latin typeface="Arial" panose="020B0604020202020204" pitchFamily="34" charset="0"/>
              </a:rPr>
              <a:t> Osvobození podle odstavců 1 a 2 se vztahuje i na ručitele a jiné osoby, které měly vůči dlužníku pro tyto pohledávky právo postihu.</a:t>
            </a:r>
          </a:p>
          <a:p>
            <a:pPr algn="just"/>
            <a:r>
              <a:rPr lang="cs-CZ" sz="3200" b="1" i="0" dirty="0">
                <a:solidFill>
                  <a:srgbClr val="000000"/>
                </a:solidFill>
                <a:effectLst/>
                <a:latin typeface="Arial" panose="020B0604020202020204" pitchFamily="34" charset="0"/>
              </a:rPr>
              <a:t>(4)</a:t>
            </a:r>
            <a:r>
              <a:rPr lang="cs-CZ" sz="3200" b="0" i="0" dirty="0">
                <a:solidFill>
                  <a:srgbClr val="000000"/>
                </a:solidFill>
                <a:effectLst/>
                <a:latin typeface="Arial" panose="020B0604020202020204" pitchFamily="34" charset="0"/>
              </a:rPr>
              <a:t>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3200" b="1" i="0" dirty="0">
                <a:solidFill>
                  <a:srgbClr val="000000"/>
                </a:solidFill>
                <a:effectLst/>
                <a:latin typeface="Arial" panose="020B0604020202020204" pitchFamily="34" charset="0"/>
              </a:rPr>
              <a:t>pohledávek, které se v insolvenčním řízení neuspokojují (§ 170), se může takto domáhat jen za dobu od skončení insolvenčního řízení.</a:t>
            </a:r>
          </a:p>
        </p:txBody>
      </p:sp>
    </p:spTree>
    <p:extLst>
      <p:ext uri="{BB962C8B-B14F-4D97-AF65-F5344CB8AC3E}">
        <p14:creationId xmlns:p14="http://schemas.microsoft.com/office/powerpoint/2010/main" val="1815864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p:nvPr/>
        </p:nvSpPr>
        <p:spPr>
          <a:xfrm>
            <a:off x="1251284" y="19200"/>
            <a:ext cx="10988716" cy="6819600"/>
          </a:xfrm>
          <a:prstGeom prst="rect">
            <a:avLst/>
          </a:prstGeom>
          <a:noFill/>
          <a:ln>
            <a:noFill/>
          </a:ln>
        </p:spPr>
        <p:txBody>
          <a:bodyPr spcFirstLastPara="1" wrap="square" lIns="91425" tIns="91425" rIns="91425" bIns="91425" anchor="t" anchorCtr="0">
            <a:noAutofit/>
          </a:bodyPr>
          <a:lstStyle/>
          <a:p>
            <a:r>
              <a:rPr lang="cs-CZ" sz="3000" b="1" dirty="0"/>
              <a:t>§ 418</a:t>
            </a:r>
          </a:p>
          <a:p>
            <a:r>
              <a:rPr lang="cs-CZ" sz="3000" b="1" dirty="0"/>
              <a:t>Zrušení schváleného oddlužení</a:t>
            </a:r>
          </a:p>
          <a:p>
            <a:r>
              <a:rPr lang="cs-CZ" sz="3000" b="1" dirty="0"/>
              <a:t>(1)</a:t>
            </a:r>
            <a:r>
              <a:rPr lang="cs-CZ" sz="3000" dirty="0"/>
              <a:t> Insolvenční soud schválené oddlužení zruší a současně rozhodne o způsobu řešení dlužníkova úpadku konkursem, jestliže</a:t>
            </a:r>
          </a:p>
          <a:p>
            <a:r>
              <a:rPr lang="cs-CZ" sz="3000" b="1" dirty="0"/>
              <a:t>a)</a:t>
            </a:r>
            <a:r>
              <a:rPr lang="cs-CZ" sz="3000" dirty="0"/>
              <a:t> dlužník neplní podstatné povinnosti podle schváleného způsobu oddlužení, nebo</a:t>
            </a:r>
          </a:p>
          <a:p>
            <a:r>
              <a:rPr lang="cs-CZ" sz="3000" b="1" dirty="0"/>
              <a:t>b)</a:t>
            </a:r>
            <a:r>
              <a:rPr lang="cs-CZ" sz="3000" dirty="0"/>
              <a:t> </a:t>
            </a:r>
            <a:r>
              <a:rPr lang="cs-CZ" sz="3000" b="1" dirty="0"/>
              <a:t>v důsledku zaviněného jednání vznikl dlužníku po schválení oddlužení peněžitý závazek po dobu delší 30 dnů po lhůtě splatnosti</a:t>
            </a:r>
            <a:r>
              <a:rPr lang="cs-CZ" sz="3000" dirty="0"/>
              <a:t>, nebo</a:t>
            </a:r>
          </a:p>
          <a:p>
            <a:r>
              <a:rPr lang="cs-CZ" sz="3000" b="1" dirty="0"/>
              <a:t>c)</a:t>
            </a:r>
            <a:r>
              <a:rPr lang="cs-CZ" sz="3000" dirty="0"/>
              <a:t> dlužník není v důsledku okolností, které zavinil, po dobu delší než 3 měsíce schopen splácet v plné výši ani pohledávky podle § 395 odst. 1 písm. b), jestliže vznikly po rozhodnutí o úpadku, anebo</a:t>
            </a:r>
          </a:p>
          <a:p>
            <a:pPr marL="0" lvl="0" indent="0" algn="l" rtl="0">
              <a:spcBef>
                <a:spcPts val="0"/>
              </a:spcBef>
              <a:spcAft>
                <a:spcPts val="0"/>
              </a:spcAft>
              <a:buNone/>
            </a:pPr>
            <a:endParaRPr sz="2400" b="1" dirty="0">
              <a:solidFill>
                <a:schemeClr val="dk1"/>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p:nvPr/>
        </p:nvSpPr>
        <p:spPr>
          <a:xfrm>
            <a:off x="1251284" y="19200"/>
            <a:ext cx="10988716" cy="6819600"/>
          </a:xfrm>
          <a:prstGeom prst="rect">
            <a:avLst/>
          </a:prstGeom>
          <a:noFill/>
          <a:ln>
            <a:noFill/>
          </a:ln>
        </p:spPr>
        <p:txBody>
          <a:bodyPr spcFirstLastPara="1" wrap="square" lIns="91425" tIns="91425" rIns="91425" bIns="91425" anchor="t" anchorCtr="0">
            <a:noAutofit/>
          </a:bodyPr>
          <a:lstStyle/>
          <a:p>
            <a:endParaRPr lang="cs-CZ" sz="3000" b="1" dirty="0"/>
          </a:p>
          <a:p>
            <a:r>
              <a:rPr lang="cs-CZ" sz="3000" b="1" dirty="0"/>
              <a:t>d)</a:t>
            </a:r>
            <a:r>
              <a:rPr lang="cs-CZ" sz="3000" dirty="0"/>
              <a:t> to navrhne dlužník.</a:t>
            </a:r>
          </a:p>
          <a:p>
            <a:endParaRPr lang="cs-CZ" sz="3000" b="1" dirty="0"/>
          </a:p>
          <a:p>
            <a:endParaRPr lang="cs-CZ" sz="3000" b="1" dirty="0"/>
          </a:p>
          <a:p>
            <a:endParaRPr lang="cs-CZ" sz="3000" b="1" dirty="0"/>
          </a:p>
          <a:p>
            <a:r>
              <a:rPr lang="cs-CZ" sz="3000" b="1" dirty="0"/>
              <a:t>(2)</a:t>
            </a:r>
            <a:r>
              <a:rPr lang="cs-CZ" sz="3000" dirty="0"/>
              <a:t> Má se za to, že dlužník zavinil vznik peněžitého závazku podle odstavce 1 písm. b), byl-li k jeho vymožení vůči dlužníku nařízen výkon rozhodnutí nebo exekuce.</a:t>
            </a:r>
          </a:p>
          <a:p>
            <a:pPr marL="0" lvl="0" indent="0" algn="l" rtl="0">
              <a:spcBef>
                <a:spcPts val="0"/>
              </a:spcBef>
              <a:spcAft>
                <a:spcPts val="0"/>
              </a:spcAft>
              <a:buNone/>
            </a:pPr>
            <a:endParaRPr sz="2400" b="1" dirty="0">
              <a:solidFill>
                <a:schemeClr val="dk1"/>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extLst>
      <p:ext uri="{BB962C8B-B14F-4D97-AF65-F5344CB8AC3E}">
        <p14:creationId xmlns:p14="http://schemas.microsoft.com/office/powerpoint/2010/main" val="25507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p:nvPr/>
        </p:nvSpPr>
        <p:spPr>
          <a:xfrm>
            <a:off x="1251284" y="19200"/>
            <a:ext cx="10988716" cy="6819600"/>
          </a:xfrm>
          <a:prstGeom prst="rect">
            <a:avLst/>
          </a:prstGeom>
          <a:noFill/>
          <a:ln>
            <a:noFill/>
          </a:ln>
        </p:spPr>
        <p:txBody>
          <a:bodyPr spcFirstLastPara="1" wrap="square" lIns="91425" tIns="91425" rIns="91425" bIns="91425" anchor="t" anchorCtr="0">
            <a:noAutofit/>
          </a:bodyPr>
          <a:lstStyle/>
          <a:p>
            <a:pPr indent="449580" algn="ctr">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425</a:t>
            </a:r>
            <a:endParaRPr lang="cs-CZ" sz="2800" dirty="0">
              <a:effectLst/>
              <a:latin typeface="Times New Roman" panose="02020603050405020304" pitchFamily="18" charset="0"/>
              <a:ea typeface="Times New Roman" panose="02020603050405020304" pitchFamily="18" charset="0"/>
            </a:endParaRPr>
          </a:p>
          <a:p>
            <a:pPr indent="449580" algn="ctr">
              <a:spcAft>
                <a:spcPts val="600"/>
              </a:spcAft>
            </a:pPr>
            <a:r>
              <a:rPr lang="cs-CZ" sz="2800" b="1" dirty="0">
                <a:solidFill>
                  <a:srgbClr val="000000"/>
                </a:solidFill>
                <a:effectLst/>
                <a:latin typeface="Times New Roman" panose="02020603050405020304" pitchFamily="18" charset="0"/>
                <a:ea typeface="Times New Roman" panose="02020603050405020304" pitchFamily="18" charset="0"/>
              </a:rPr>
              <a:t>Vyškrtnutí dlužníka ze seznamu dlužníků</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(1) Po uplynutí 5 let od nabytí právní moci rozhodnutí, jímž bylo skončeno insolvenční řízení, vyškrtne insolvenční soud dlužníka ze seznamu dlužníků a údaje o něm v insolvenčním rejstříku znepřístupní. Skončí-li insolvenční řízení rozhodnutím podle § 142, vyškrtne insolvenční soud dlužníka ze seznamu dlužníků a údaje o něm v insolvenčním rejstříku znepřístupní do 15 dnů od doručení žádosti dlužníka; dlužník je oprávněn požádat o vyškrtnutí nejdříve po uplynutí 3 měsíců od právní moci rozhodnutí.</a:t>
            </a:r>
            <a:endParaRPr lang="cs-CZ" sz="2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2400" b="1" dirty="0">
              <a:solidFill>
                <a:schemeClr val="dk1"/>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extLst>
      <p:ext uri="{BB962C8B-B14F-4D97-AF65-F5344CB8AC3E}">
        <p14:creationId xmlns:p14="http://schemas.microsoft.com/office/powerpoint/2010/main" val="998900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p:nvPr/>
        </p:nvSpPr>
        <p:spPr>
          <a:xfrm>
            <a:off x="1251284" y="19200"/>
            <a:ext cx="10988716" cy="6819600"/>
          </a:xfrm>
          <a:prstGeom prst="rect">
            <a:avLst/>
          </a:prstGeom>
          <a:noFill/>
          <a:ln>
            <a:noFill/>
          </a:ln>
        </p:spPr>
        <p:txBody>
          <a:bodyPr spcFirstLastPara="1" wrap="square" lIns="91425" tIns="91425" rIns="91425" bIns="91425" anchor="t" anchorCtr="0">
            <a:noAutofit/>
          </a:bodyPr>
          <a:lstStyle/>
          <a:p>
            <a:pPr indent="449580" algn="just">
              <a:spcAft>
                <a:spcPts val="600"/>
              </a:spcAft>
            </a:pPr>
            <a:r>
              <a:rPr lang="cs-CZ" sz="2800" dirty="0">
                <a:latin typeface="Times New Roman" panose="02020603050405020304" pitchFamily="18" charset="0"/>
                <a:ea typeface="Times New Roman" panose="02020603050405020304" pitchFamily="18" charset="0"/>
              </a:rPr>
              <a:t>(2) </a:t>
            </a:r>
            <a:r>
              <a:rPr lang="cs-CZ" sz="2800" dirty="0">
                <a:solidFill>
                  <a:srgbClr val="000000"/>
                </a:solidFill>
                <a:effectLst/>
                <a:latin typeface="Times New Roman" panose="02020603050405020304" pitchFamily="18" charset="0"/>
                <a:ea typeface="Times New Roman" panose="02020603050405020304" pitchFamily="18" charset="0"/>
              </a:rPr>
              <a:t>Při uchovávání znepřístupněných údajů se postupuje podle zvláštního právního předpisu</a:t>
            </a:r>
            <a:r>
              <a:rPr lang="cs-CZ" sz="2800" baseline="30000" dirty="0">
                <a:solidFill>
                  <a:srgbClr val="000000"/>
                </a:solidFill>
                <a:effectLst/>
                <a:latin typeface="Times New Roman" panose="02020603050405020304" pitchFamily="18" charset="0"/>
                <a:ea typeface="Times New Roman" panose="02020603050405020304" pitchFamily="18" charset="0"/>
              </a:rPr>
              <a:t>58)</a:t>
            </a:r>
            <a:r>
              <a:rPr lang="cs-CZ" sz="2800" dirty="0">
                <a:solidFill>
                  <a:srgbClr val="000000"/>
                </a:solidFill>
                <a:effectLst/>
                <a:latin typeface="Times New Roman" panose="02020603050405020304" pitchFamily="18" charset="0"/>
                <a:ea typeface="Times New Roman" panose="02020603050405020304" pitchFamily="18" charset="0"/>
              </a:rPr>
              <a:t>.</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latin typeface="Times New Roman" panose="02020603050405020304" pitchFamily="18" charset="0"/>
                <a:ea typeface="Times New Roman" panose="02020603050405020304" pitchFamily="18" charset="0"/>
              </a:rPr>
              <a:t>(3</a:t>
            </a:r>
            <a:r>
              <a:rPr lang="cs-CZ" sz="2800" dirty="0">
                <a:solidFill>
                  <a:srgbClr val="000000"/>
                </a:solidFill>
                <a:effectLst/>
                <a:latin typeface="Times New Roman" panose="02020603050405020304" pitchFamily="18" charset="0"/>
                <a:ea typeface="Times New Roman" panose="02020603050405020304" pitchFamily="18" charset="0"/>
              </a:rPr>
              <a:t>) Je-li podán opravný prostředek proti pravomocnému rozhodnutí podle § 142, ponechá insolvenční soud dlužníka v seznamu dlužníků a údaje o něm přístupné v insolvenčním rejstříku po dobu projednání opravného prostředku.</a:t>
            </a:r>
            <a:endParaRPr lang="cs-CZ" sz="2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2400" b="1" dirty="0">
              <a:solidFill>
                <a:schemeClr val="dk1"/>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extLst>
      <p:ext uri="{BB962C8B-B14F-4D97-AF65-F5344CB8AC3E}">
        <p14:creationId xmlns:p14="http://schemas.microsoft.com/office/powerpoint/2010/main" val="2654532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0250C7D-4673-43A1-8B38-302EA0536FC8}"/>
              </a:ext>
            </a:extLst>
          </p:cNvPr>
          <p:cNvSpPr txBox="1"/>
          <p:nvPr/>
        </p:nvSpPr>
        <p:spPr>
          <a:xfrm>
            <a:off x="905069" y="143485"/>
            <a:ext cx="10972800" cy="6571030"/>
          </a:xfrm>
          <a:prstGeom prst="rect">
            <a:avLst/>
          </a:prstGeom>
          <a:noFill/>
        </p:spPr>
        <p:txBody>
          <a:bodyPr wrap="square">
            <a:spAutoFit/>
          </a:bodyPr>
          <a:lstStyle/>
          <a:p>
            <a:pPr algn="ctr"/>
            <a:r>
              <a:rPr lang="cs-CZ" sz="3200" b="1" dirty="0">
                <a:latin typeface="Arial" panose="020B0604020202020204" pitchFamily="34" charset="0"/>
              </a:rPr>
              <a:t>N</a:t>
            </a:r>
            <a:r>
              <a:rPr lang="cs-CZ" sz="3200" b="1" i="0" dirty="0">
                <a:solidFill>
                  <a:srgbClr val="000000"/>
                </a:solidFill>
                <a:effectLst/>
                <a:latin typeface="Arial" panose="020B0604020202020204" pitchFamily="34" charset="0"/>
              </a:rPr>
              <a:t>ovela 261/2021</a:t>
            </a:r>
          </a:p>
          <a:p>
            <a:pPr algn="just"/>
            <a:r>
              <a:rPr lang="cs-CZ" sz="1800" b="1" i="0" dirty="0">
                <a:solidFill>
                  <a:srgbClr val="000000"/>
                </a:solidFill>
                <a:effectLst/>
                <a:latin typeface="Arial" panose="020B0604020202020204" pitchFamily="34" charset="0"/>
              </a:rPr>
              <a:t>Body 1-2 od 1.1.2022; bod 3 od 10.7.2021 </a:t>
            </a:r>
          </a:p>
          <a:p>
            <a:pPr algn="just"/>
            <a:endParaRPr lang="cs-CZ" sz="1800" b="1" dirty="0">
              <a:latin typeface="Arial" panose="020B0604020202020204" pitchFamily="34" charset="0"/>
            </a:endParaRPr>
          </a:p>
          <a:p>
            <a:pPr algn="just"/>
            <a:r>
              <a:rPr lang="cs-CZ" sz="1800" b="1" i="0" dirty="0">
                <a:solidFill>
                  <a:srgbClr val="000000"/>
                </a:solidFill>
                <a:effectLst/>
                <a:latin typeface="Arial" panose="020B0604020202020204" pitchFamily="34" charset="0"/>
              </a:rPr>
              <a:t>1.</a:t>
            </a:r>
            <a:r>
              <a:rPr lang="cs-CZ" sz="1800" b="0" i="0" dirty="0">
                <a:solidFill>
                  <a:srgbClr val="000000"/>
                </a:solidFill>
                <a:effectLst/>
                <a:latin typeface="Arial" panose="020B0604020202020204" pitchFamily="34" charset="0"/>
              </a:rPr>
              <a:t> V § 420 se na konci odstavce 4 doplňuje věta </a:t>
            </a:r>
            <a:r>
              <a:rPr lang="cs-CZ" sz="1800" b="1" i="0" dirty="0">
                <a:solidFill>
                  <a:srgbClr val="000000"/>
                </a:solidFill>
                <a:effectLst/>
                <a:latin typeface="Arial" panose="020B0604020202020204" pitchFamily="34" charset="0"/>
              </a:rPr>
              <a:t>„Při zápisu osoby do insolvenčního rejstříku soud přidělí bezvýznamový klientský identifikátor insolvenčního rejstříku.“.</a:t>
            </a:r>
          </a:p>
          <a:p>
            <a:pPr algn="just"/>
            <a:endParaRPr lang="cs-CZ" sz="1800" b="0" i="0" dirty="0">
              <a:solidFill>
                <a:srgbClr val="000000"/>
              </a:solidFill>
              <a:effectLst/>
              <a:latin typeface="Arial" panose="020B0604020202020204" pitchFamily="34" charset="0"/>
            </a:endParaRPr>
          </a:p>
          <a:p>
            <a:pPr algn="just"/>
            <a:r>
              <a:rPr lang="cs-CZ" sz="1800" b="1" i="0" dirty="0">
                <a:solidFill>
                  <a:srgbClr val="000000"/>
                </a:solidFill>
                <a:effectLst/>
                <a:latin typeface="Arial" panose="020B0604020202020204" pitchFamily="34" charset="0"/>
              </a:rPr>
              <a:t>2.</a:t>
            </a:r>
            <a:r>
              <a:rPr lang="cs-CZ" sz="1800" b="0" i="0" dirty="0">
                <a:solidFill>
                  <a:srgbClr val="000000"/>
                </a:solidFill>
                <a:effectLst/>
                <a:latin typeface="Arial" panose="020B0604020202020204" pitchFamily="34" charset="0"/>
              </a:rPr>
              <a:t> V § 420 se doplňuje odstavec 6, který zní:</a:t>
            </a:r>
          </a:p>
          <a:p>
            <a:pPr algn="just"/>
            <a:r>
              <a:rPr lang="cs-CZ" sz="1800" b="0" i="0" dirty="0">
                <a:solidFill>
                  <a:srgbClr val="000000"/>
                </a:solidFill>
                <a:effectLst/>
                <a:latin typeface="Arial" panose="020B0604020202020204" pitchFamily="34" charset="0"/>
              </a:rPr>
              <a:t>„</a:t>
            </a:r>
            <a:r>
              <a:rPr lang="cs-CZ" sz="1800" b="1" i="0" dirty="0">
                <a:solidFill>
                  <a:srgbClr val="000000"/>
                </a:solidFill>
                <a:effectLst/>
                <a:latin typeface="Arial" panose="020B0604020202020204" pitchFamily="34" charset="0"/>
              </a:rPr>
              <a:t>(6)</a:t>
            </a:r>
            <a:r>
              <a:rPr lang="cs-CZ" sz="1800" b="0" i="0" dirty="0">
                <a:solidFill>
                  <a:srgbClr val="000000"/>
                </a:solidFill>
                <a:effectLst/>
                <a:latin typeface="Arial" panose="020B0604020202020204" pitchFamily="34" charset="0"/>
              </a:rPr>
              <a:t> Sdílení bezvýznamového klientského identifikátoru insolvenčního rejstříku nebo jeho užití k jiným účelům než k úkonům souvisejícím s identifikací osoby v insolvenčním rejstříku je zakázáno.“.</a:t>
            </a:r>
          </a:p>
          <a:p>
            <a:pPr algn="just"/>
            <a:endParaRPr lang="cs-CZ" sz="1800" b="0" i="0" dirty="0">
              <a:solidFill>
                <a:srgbClr val="000000"/>
              </a:solidFill>
              <a:effectLst/>
              <a:latin typeface="Arial" panose="020B0604020202020204" pitchFamily="34" charset="0"/>
            </a:endParaRPr>
          </a:p>
          <a:p>
            <a:pPr algn="just"/>
            <a:r>
              <a:rPr lang="cs-CZ" sz="1800" b="1" i="0" dirty="0">
                <a:solidFill>
                  <a:srgbClr val="000000"/>
                </a:solidFill>
                <a:effectLst/>
                <a:latin typeface="Arial" panose="020B0604020202020204" pitchFamily="34" charset="0"/>
              </a:rPr>
              <a:t>3.</a:t>
            </a:r>
            <a:r>
              <a:rPr lang="cs-CZ" sz="1800" b="0" i="0" dirty="0">
                <a:solidFill>
                  <a:srgbClr val="000000"/>
                </a:solidFill>
                <a:effectLst/>
                <a:latin typeface="Arial" panose="020B0604020202020204" pitchFamily="34" charset="0"/>
              </a:rPr>
              <a:t> V § 432 se doplňuje odstavec 5, který včetně poznámky pod čarou č. 75 zní:</a:t>
            </a:r>
          </a:p>
          <a:p>
            <a:pPr algn="just"/>
            <a:r>
              <a:rPr lang="cs-CZ" sz="1800" b="0" i="0" dirty="0">
                <a:solidFill>
                  <a:srgbClr val="000000"/>
                </a:solidFill>
                <a:effectLst/>
                <a:latin typeface="Arial" panose="020B0604020202020204" pitchFamily="34" charset="0"/>
              </a:rPr>
              <a:t>„</a:t>
            </a:r>
            <a:r>
              <a:rPr lang="cs-CZ" sz="1800" b="1" i="0" dirty="0">
                <a:solidFill>
                  <a:srgbClr val="000000"/>
                </a:solidFill>
                <a:effectLst/>
                <a:latin typeface="Arial" panose="020B0604020202020204" pitchFamily="34" charset="0"/>
              </a:rPr>
              <a:t>(5)</a:t>
            </a:r>
            <a:r>
              <a:rPr lang="cs-CZ" sz="1800" b="0" i="0" dirty="0">
                <a:solidFill>
                  <a:srgbClr val="000000"/>
                </a:solidFill>
                <a:effectLst/>
                <a:latin typeface="Arial" panose="020B0604020202020204" pitchFamily="34" charset="0"/>
              </a:rPr>
              <a:t> Do 31. prosince 2022 je možné získávat informace o dlužnících z insolvenčního rejstříku zadáním kombinace jména, příjmení, bydliště a rodného čísla fyzické osoby, a nemá-li rodné číslo, datem narození; po tomto datu již není možné získat informace s využitím rodného čísla. Ministerstvo zajistí nejpozději od 1. ledna 2023 službu</a:t>
            </a:r>
          </a:p>
          <a:p>
            <a:pPr algn="just"/>
            <a:r>
              <a:rPr lang="cs-CZ" sz="1800" b="1" i="0" dirty="0">
                <a:solidFill>
                  <a:srgbClr val="000000"/>
                </a:solidFill>
                <a:effectLst/>
                <a:latin typeface="Arial" panose="020B0604020202020204" pitchFamily="34" charset="0"/>
              </a:rPr>
              <a:t>a)</a:t>
            </a:r>
            <a:r>
              <a:rPr lang="cs-CZ" sz="1800" b="0" i="0" dirty="0">
                <a:solidFill>
                  <a:srgbClr val="000000"/>
                </a:solidFill>
                <a:effectLst/>
                <a:latin typeface="Arial" panose="020B0604020202020204" pitchFamily="34" charset="0"/>
              </a:rPr>
              <a:t> dálkového získávání informace o dlužnících vedených v insolvenčním rejstříku zadáním kombinace jména, příjmení, bydliště, data narození a bezvýznamového klientského identifikátoru insolvenčního rejstříku nebo bezvýznamového směrového identifikátoru</a:t>
            </a:r>
            <a:r>
              <a:rPr lang="cs-CZ" sz="1800" b="0" i="0" baseline="30000" dirty="0">
                <a:solidFill>
                  <a:srgbClr val="000000"/>
                </a:solidFill>
                <a:effectLst/>
                <a:latin typeface="Arial" panose="020B0604020202020204" pitchFamily="34" charset="0"/>
              </a:rPr>
              <a:t>75</a:t>
            </a:r>
            <a:r>
              <a:rPr lang="cs-CZ" sz="1800" b="0" i="0" dirty="0">
                <a:solidFill>
                  <a:srgbClr val="000000"/>
                </a:solidFill>
                <a:effectLst/>
                <a:latin typeface="Arial" panose="020B0604020202020204" pitchFamily="34" charset="0"/>
              </a:rPr>
              <a:t>); termín zpřístupnění služby zveřejní ministerstvo 30 dnů předem,</a:t>
            </a:r>
          </a:p>
          <a:p>
            <a:pPr algn="just"/>
            <a:r>
              <a:rPr lang="cs-CZ" sz="1800" b="1" i="0" dirty="0">
                <a:solidFill>
                  <a:srgbClr val="000000"/>
                </a:solidFill>
                <a:effectLst/>
                <a:latin typeface="Arial" panose="020B0604020202020204" pitchFamily="34" charset="0"/>
              </a:rPr>
              <a:t>b)</a:t>
            </a:r>
            <a:r>
              <a:rPr lang="cs-CZ" sz="1800" b="0" i="0" dirty="0">
                <a:solidFill>
                  <a:srgbClr val="000000"/>
                </a:solidFill>
                <a:effectLst/>
                <a:latin typeface="Arial" panose="020B0604020202020204" pitchFamily="34" charset="0"/>
              </a:rPr>
              <a:t> dálkového zpřístupnění údajů o dlužnících vedených v insolvenčním rejstříku v datové sadě podle jména, příjmení a bezvýznamového klientského identifikátoru insolvenčního rejstříku.</a:t>
            </a:r>
          </a:p>
          <a:p>
            <a:pPr algn="just"/>
            <a:endParaRPr lang="cs-CZ" sz="1800" dirty="0">
              <a:latin typeface="Arial" panose="020B0604020202020204" pitchFamily="34" charset="0"/>
            </a:endParaRPr>
          </a:p>
          <a:p>
            <a:pPr algn="just"/>
            <a:r>
              <a:rPr lang="cs-CZ" sz="1100" b="1" i="0" baseline="30000" dirty="0">
                <a:solidFill>
                  <a:srgbClr val="000000"/>
                </a:solidFill>
                <a:effectLst/>
                <a:latin typeface="Arial" panose="020B0604020202020204" pitchFamily="34" charset="0"/>
              </a:rPr>
              <a:t>75</a:t>
            </a:r>
            <a:r>
              <a:rPr lang="cs-CZ" sz="1100" b="1" i="0" dirty="0">
                <a:solidFill>
                  <a:srgbClr val="000000"/>
                </a:solidFill>
                <a:effectLst/>
                <a:latin typeface="Arial" panose="020B0604020202020204" pitchFamily="34" charset="0"/>
              </a:rPr>
              <a:t>)</a:t>
            </a:r>
            <a:r>
              <a:rPr lang="cs-CZ" sz="1100" b="0" i="0" dirty="0">
                <a:solidFill>
                  <a:srgbClr val="000000"/>
                </a:solidFill>
                <a:effectLst/>
                <a:latin typeface="Arial" panose="020B0604020202020204" pitchFamily="34" charset="0"/>
              </a:rPr>
              <a:t> § 12a zákona č. 12/2020 Sb., o právu na digitální služby a o změně některých zákonů.“.</a:t>
            </a:r>
          </a:p>
        </p:txBody>
      </p:sp>
    </p:spTree>
    <p:extLst>
      <p:ext uri="{BB962C8B-B14F-4D97-AF65-F5344CB8AC3E}">
        <p14:creationId xmlns:p14="http://schemas.microsoft.com/office/powerpoint/2010/main" val="1734300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p:nvPr/>
        </p:nvSpPr>
        <p:spPr>
          <a:xfrm>
            <a:off x="1708733" y="450004"/>
            <a:ext cx="2163182" cy="893024"/>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Zahájení insolvenčního řízení</a:t>
            </a:r>
            <a:endParaRPr/>
          </a:p>
        </p:txBody>
      </p:sp>
      <p:sp>
        <p:nvSpPr>
          <p:cNvPr id="371" name="Google Shape;371;p51"/>
          <p:cNvSpPr/>
          <p:nvPr/>
        </p:nvSpPr>
        <p:spPr>
          <a:xfrm>
            <a:off x="1739714" y="1766376"/>
            <a:ext cx="2163183" cy="882650"/>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Rozhodnutí soudu o úpadku</a:t>
            </a:r>
            <a:endParaRPr/>
          </a:p>
        </p:txBody>
      </p:sp>
      <p:sp>
        <p:nvSpPr>
          <p:cNvPr id="372" name="Google Shape;372;p51"/>
          <p:cNvSpPr/>
          <p:nvPr/>
        </p:nvSpPr>
        <p:spPr>
          <a:xfrm>
            <a:off x="1791907" y="3072374"/>
            <a:ext cx="2168907" cy="881665"/>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Přihláška pohledávek</a:t>
            </a:r>
            <a:endParaRPr/>
          </a:p>
        </p:txBody>
      </p:sp>
      <p:sp>
        <p:nvSpPr>
          <p:cNvPr id="373" name="Google Shape;373;p51"/>
          <p:cNvSpPr/>
          <p:nvPr/>
        </p:nvSpPr>
        <p:spPr>
          <a:xfrm>
            <a:off x="1823212" y="4377387"/>
            <a:ext cx="2137602" cy="898703"/>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Přezkumné jednání</a:t>
            </a:r>
            <a:endParaRPr/>
          </a:p>
        </p:txBody>
      </p:sp>
      <p:sp>
        <p:nvSpPr>
          <p:cNvPr id="374" name="Google Shape;374;p51"/>
          <p:cNvSpPr/>
          <p:nvPr/>
        </p:nvSpPr>
        <p:spPr>
          <a:xfrm>
            <a:off x="1823212" y="5699438"/>
            <a:ext cx="2137602" cy="819463"/>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Rozhodnutí o skončení insolvence</a:t>
            </a:r>
            <a:endParaRPr/>
          </a:p>
        </p:txBody>
      </p:sp>
      <p:cxnSp>
        <p:nvCxnSpPr>
          <p:cNvPr id="375" name="Google Shape;375;p51"/>
          <p:cNvCxnSpPr/>
          <p:nvPr/>
        </p:nvCxnSpPr>
        <p:spPr>
          <a:xfrm>
            <a:off x="4241511" y="874714"/>
            <a:ext cx="7079019" cy="2829"/>
          </a:xfrm>
          <a:prstGeom prst="straightConnector1">
            <a:avLst/>
          </a:prstGeom>
          <a:noFill/>
          <a:ln w="9525" cap="rnd" cmpd="sng">
            <a:solidFill>
              <a:srgbClr val="D2D2D2"/>
            </a:solidFill>
            <a:prstDash val="solid"/>
            <a:round/>
            <a:headEnd type="none" w="sm" len="sm"/>
            <a:tailEnd type="none" w="sm" len="sm"/>
          </a:ln>
        </p:spPr>
      </p:cxnSp>
      <p:cxnSp>
        <p:nvCxnSpPr>
          <p:cNvPr id="376" name="Google Shape;376;p51"/>
          <p:cNvCxnSpPr/>
          <p:nvPr/>
        </p:nvCxnSpPr>
        <p:spPr>
          <a:xfrm>
            <a:off x="4357690" y="2358579"/>
            <a:ext cx="1630986" cy="0"/>
          </a:xfrm>
          <a:prstGeom prst="straightConnector1">
            <a:avLst/>
          </a:prstGeom>
          <a:noFill/>
          <a:ln w="9525" cap="rnd" cmpd="sng">
            <a:solidFill>
              <a:srgbClr val="D2D2D2"/>
            </a:solidFill>
            <a:prstDash val="solid"/>
            <a:round/>
            <a:headEnd type="none" w="sm" len="sm"/>
            <a:tailEnd type="none" w="sm" len="sm"/>
          </a:ln>
        </p:spPr>
      </p:cxnSp>
      <p:cxnSp>
        <p:nvCxnSpPr>
          <p:cNvPr id="377" name="Google Shape;377;p51"/>
          <p:cNvCxnSpPr/>
          <p:nvPr/>
        </p:nvCxnSpPr>
        <p:spPr>
          <a:xfrm>
            <a:off x="6094412" y="3596471"/>
            <a:ext cx="2508675" cy="22492"/>
          </a:xfrm>
          <a:prstGeom prst="straightConnector1">
            <a:avLst/>
          </a:prstGeom>
          <a:noFill/>
          <a:ln w="9525" cap="rnd" cmpd="sng">
            <a:solidFill>
              <a:srgbClr val="D2D2D2"/>
            </a:solidFill>
            <a:prstDash val="solid"/>
            <a:round/>
            <a:headEnd type="none" w="sm" len="sm"/>
            <a:tailEnd type="none" w="sm" len="sm"/>
          </a:ln>
        </p:spPr>
      </p:cxnSp>
      <p:cxnSp>
        <p:nvCxnSpPr>
          <p:cNvPr id="378" name="Google Shape;378;p51"/>
          <p:cNvCxnSpPr/>
          <p:nvPr/>
        </p:nvCxnSpPr>
        <p:spPr>
          <a:xfrm>
            <a:off x="6094412" y="4779113"/>
            <a:ext cx="3796563" cy="47625"/>
          </a:xfrm>
          <a:prstGeom prst="straightConnector1">
            <a:avLst/>
          </a:prstGeom>
          <a:noFill/>
          <a:ln w="9525" cap="rnd" cmpd="sng">
            <a:solidFill>
              <a:srgbClr val="D2D2D2"/>
            </a:solidFill>
            <a:prstDash val="solid"/>
            <a:round/>
            <a:headEnd type="none" w="sm" len="sm"/>
            <a:tailEnd type="none" w="sm" len="sm"/>
          </a:ln>
        </p:spPr>
      </p:cxnSp>
      <p:cxnSp>
        <p:nvCxnSpPr>
          <p:cNvPr id="379" name="Google Shape;379;p51"/>
          <p:cNvCxnSpPr/>
          <p:nvPr/>
        </p:nvCxnSpPr>
        <p:spPr>
          <a:xfrm>
            <a:off x="4345391" y="6124742"/>
            <a:ext cx="6975139" cy="21175"/>
          </a:xfrm>
          <a:prstGeom prst="straightConnector1">
            <a:avLst/>
          </a:prstGeom>
          <a:noFill/>
          <a:ln w="9525" cap="rnd" cmpd="sng">
            <a:solidFill>
              <a:srgbClr val="D2D2D2"/>
            </a:solidFill>
            <a:prstDash val="solid"/>
            <a:round/>
            <a:headEnd type="none" w="sm" len="sm"/>
            <a:tailEnd type="none" w="sm" len="sm"/>
          </a:ln>
        </p:spPr>
      </p:cxnSp>
      <p:cxnSp>
        <p:nvCxnSpPr>
          <p:cNvPr id="380" name="Google Shape;380;p51"/>
          <p:cNvCxnSpPr/>
          <p:nvPr/>
        </p:nvCxnSpPr>
        <p:spPr>
          <a:xfrm>
            <a:off x="4357690" y="928689"/>
            <a:ext cx="0" cy="1364356"/>
          </a:xfrm>
          <a:prstGeom prst="straightConnector1">
            <a:avLst/>
          </a:prstGeom>
          <a:noFill/>
          <a:ln w="9525" cap="rnd" cmpd="sng">
            <a:solidFill>
              <a:srgbClr val="D2D2D2"/>
            </a:solidFill>
            <a:prstDash val="solid"/>
            <a:round/>
            <a:headEnd type="triangle" w="lg" len="lg"/>
            <a:tailEnd type="triangle" w="lg" len="lg"/>
          </a:ln>
        </p:spPr>
      </p:cxnSp>
      <p:sp>
        <p:nvSpPr>
          <p:cNvPr id="381" name="Google Shape;381;p51"/>
          <p:cNvSpPr/>
          <p:nvPr/>
        </p:nvSpPr>
        <p:spPr>
          <a:xfrm>
            <a:off x="4652965" y="1187454"/>
            <a:ext cx="1441447" cy="884235"/>
          </a:xfrm>
          <a:prstGeom prst="ellipse">
            <a:avLst/>
          </a:prstGeom>
          <a:solidFill>
            <a:srgbClr val="F4B083"/>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Exekuční příkaz</a:t>
            </a:r>
            <a:endParaRPr/>
          </a:p>
        </p:txBody>
      </p:sp>
      <p:cxnSp>
        <p:nvCxnSpPr>
          <p:cNvPr id="382" name="Google Shape;382;p51"/>
          <p:cNvCxnSpPr/>
          <p:nvPr/>
        </p:nvCxnSpPr>
        <p:spPr>
          <a:xfrm flipH="1">
            <a:off x="4352289" y="2453137"/>
            <a:ext cx="34132" cy="3551683"/>
          </a:xfrm>
          <a:prstGeom prst="straightConnector1">
            <a:avLst/>
          </a:prstGeom>
          <a:noFill/>
          <a:ln w="9525" cap="rnd" cmpd="sng">
            <a:solidFill>
              <a:srgbClr val="D2D2D2"/>
            </a:solidFill>
            <a:prstDash val="solid"/>
            <a:round/>
            <a:headEnd type="triangle" w="lg" len="lg"/>
            <a:tailEnd type="triangle" w="lg" len="lg"/>
          </a:ln>
        </p:spPr>
      </p:cxnSp>
      <p:sp>
        <p:nvSpPr>
          <p:cNvPr id="383" name="Google Shape;383;p51"/>
          <p:cNvSpPr/>
          <p:nvPr/>
        </p:nvSpPr>
        <p:spPr>
          <a:xfrm>
            <a:off x="6486526" y="2090739"/>
            <a:ext cx="1930578" cy="1053448"/>
          </a:xfrm>
          <a:prstGeom prst="ellipse">
            <a:avLst/>
          </a:prstGeom>
          <a:solidFill>
            <a:srgbClr val="FFC000"/>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Přihláška pohledávky</a:t>
            </a:r>
            <a:endParaRPr/>
          </a:p>
        </p:txBody>
      </p:sp>
      <p:cxnSp>
        <p:nvCxnSpPr>
          <p:cNvPr id="384" name="Google Shape;384;p51"/>
          <p:cNvCxnSpPr/>
          <p:nvPr/>
        </p:nvCxnSpPr>
        <p:spPr>
          <a:xfrm flipH="1">
            <a:off x="6349285" y="949083"/>
            <a:ext cx="40401" cy="2553971"/>
          </a:xfrm>
          <a:prstGeom prst="straightConnector1">
            <a:avLst/>
          </a:prstGeom>
          <a:noFill/>
          <a:ln w="9525" cap="rnd" cmpd="sng">
            <a:solidFill>
              <a:srgbClr val="D2D2D2"/>
            </a:solidFill>
            <a:prstDash val="solid"/>
            <a:round/>
            <a:headEnd type="triangle" w="lg" len="lg"/>
            <a:tailEnd type="triangle" w="lg" len="lg"/>
          </a:ln>
        </p:spPr>
      </p:cxnSp>
      <p:cxnSp>
        <p:nvCxnSpPr>
          <p:cNvPr id="385" name="Google Shape;385;p51"/>
          <p:cNvCxnSpPr/>
          <p:nvPr/>
        </p:nvCxnSpPr>
        <p:spPr>
          <a:xfrm flipH="1">
            <a:off x="9145767" y="1020663"/>
            <a:ext cx="23679" cy="3705883"/>
          </a:xfrm>
          <a:prstGeom prst="straightConnector1">
            <a:avLst/>
          </a:prstGeom>
          <a:noFill/>
          <a:ln w="9525" cap="rnd" cmpd="sng">
            <a:solidFill>
              <a:srgbClr val="D2D2D2"/>
            </a:solidFill>
            <a:prstDash val="solid"/>
            <a:round/>
            <a:headEnd type="triangle" w="lg" len="lg"/>
            <a:tailEnd type="triangle" w="lg" len="lg"/>
          </a:ln>
        </p:spPr>
      </p:cxnSp>
      <p:sp>
        <p:nvSpPr>
          <p:cNvPr id="386" name="Google Shape;386;p51"/>
          <p:cNvSpPr/>
          <p:nvPr/>
        </p:nvSpPr>
        <p:spPr>
          <a:xfrm>
            <a:off x="9607729" y="2358579"/>
            <a:ext cx="1588265" cy="972715"/>
          </a:xfrm>
          <a:prstGeom prst="ellipse">
            <a:avLst/>
          </a:prstGeom>
          <a:solidFill>
            <a:srgbClr val="FFC000"/>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Změna petitu</a:t>
            </a:r>
            <a:endParaRPr/>
          </a:p>
        </p:txBody>
      </p:sp>
      <p:sp>
        <p:nvSpPr>
          <p:cNvPr id="387" name="Google Shape;387;p51"/>
          <p:cNvSpPr/>
          <p:nvPr/>
        </p:nvSpPr>
        <p:spPr>
          <a:xfrm>
            <a:off x="4895851" y="3284539"/>
            <a:ext cx="1198561" cy="1351454"/>
          </a:xfrm>
          <a:prstGeom prst="ellipse">
            <a:avLst/>
          </a:prstGeom>
          <a:solidFill>
            <a:srgbClr val="FF0000"/>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Calibri"/>
              <a:buNone/>
            </a:pPr>
            <a:r>
              <a:rPr lang="cs-CZ" sz="1800" b="0" i="0" u="none" strike="noStrike" cap="none">
                <a:solidFill>
                  <a:srgbClr val="FFFFFF"/>
                </a:solidFill>
                <a:latin typeface="Calibri"/>
                <a:ea typeface="Calibri"/>
                <a:cs typeface="Calibri"/>
                <a:sym typeface="Calibri"/>
              </a:rPr>
              <a:t>Exekuční příkaz</a:t>
            </a:r>
            <a:endParaRPr/>
          </a:p>
        </p:txBody>
      </p:sp>
      <p:cxnSp>
        <p:nvCxnSpPr>
          <p:cNvPr id="388" name="Google Shape;388;p51"/>
          <p:cNvCxnSpPr/>
          <p:nvPr/>
        </p:nvCxnSpPr>
        <p:spPr>
          <a:xfrm>
            <a:off x="5103018" y="3629899"/>
            <a:ext cx="784225" cy="712788"/>
          </a:xfrm>
          <a:prstGeom prst="straightConnector1">
            <a:avLst/>
          </a:prstGeom>
          <a:noFill/>
          <a:ln w="9525" cap="rnd" cmpd="sng">
            <a:solidFill>
              <a:srgbClr val="D2D2D2"/>
            </a:solidFill>
            <a:prstDash val="solid"/>
            <a:round/>
            <a:headEnd type="none" w="sm" len="sm"/>
            <a:tailEnd type="none" w="sm" len="sm"/>
          </a:ln>
        </p:spPr>
      </p:cxnSp>
      <p:cxnSp>
        <p:nvCxnSpPr>
          <p:cNvPr id="389" name="Google Shape;389;p51"/>
          <p:cNvCxnSpPr/>
          <p:nvPr/>
        </p:nvCxnSpPr>
        <p:spPr>
          <a:xfrm flipH="1">
            <a:off x="5168901" y="3617242"/>
            <a:ext cx="652462" cy="719138"/>
          </a:xfrm>
          <a:prstGeom prst="straightConnector1">
            <a:avLst/>
          </a:prstGeom>
          <a:noFill/>
          <a:ln w="9525" cap="rnd" cmpd="sng">
            <a:solidFill>
              <a:srgbClr val="D2D2D2"/>
            </a:solidFill>
            <a:prstDash val="solid"/>
            <a:round/>
            <a:headEnd type="none" w="sm" len="sm"/>
            <a:tailEnd type="none" w="sm" len="sm"/>
          </a:ln>
        </p:spPr>
      </p:cxnSp>
      <p:sp>
        <p:nvSpPr>
          <p:cNvPr id="390" name="Google Shape;390;p51"/>
          <p:cNvSpPr/>
          <p:nvPr/>
        </p:nvSpPr>
        <p:spPr>
          <a:xfrm>
            <a:off x="1524001" y="43934"/>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2" descr="http://www.extrainzerce.eu/galerie/annonce90782/3069_2010111056.jpg"/>
          <p:cNvPicPr preferRelativeResize="0"/>
          <p:nvPr/>
        </p:nvPicPr>
        <p:blipFill rotWithShape="1">
          <a:blip r:embed="rId3">
            <a:alphaModFix/>
          </a:blip>
          <a:srcRect/>
          <a:stretch/>
        </p:blipFill>
        <p:spPr>
          <a:xfrm>
            <a:off x="1569720" y="304176"/>
            <a:ext cx="10226040" cy="6302363"/>
          </a:xfrm>
          <a:prstGeom prst="rect">
            <a:avLst/>
          </a:prstGeom>
          <a:noFill/>
          <a:ln>
            <a:noFill/>
          </a:ln>
        </p:spPr>
      </p:pic>
      <p:grpSp>
        <p:nvGrpSpPr>
          <p:cNvPr id="396" name="Google Shape;396;p52"/>
          <p:cNvGrpSpPr/>
          <p:nvPr/>
        </p:nvGrpSpPr>
        <p:grpSpPr>
          <a:xfrm>
            <a:off x="8393408" y="5522786"/>
            <a:ext cx="3143272" cy="795600"/>
            <a:chOff x="0" y="7793"/>
            <a:chExt cx="3143272" cy="795600"/>
          </a:xfrm>
        </p:grpSpPr>
        <p:sp>
          <p:nvSpPr>
            <p:cNvPr id="397" name="Google Shape;397;p52"/>
            <p:cNvSpPr/>
            <p:nvPr/>
          </p:nvSpPr>
          <p:spPr>
            <a:xfrm>
              <a:off x="0" y="7793"/>
              <a:ext cx="3143272" cy="79560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52"/>
            <p:cNvSpPr txBox="1"/>
            <p:nvPr/>
          </p:nvSpPr>
          <p:spPr>
            <a:xfrm>
              <a:off x="38838" y="46631"/>
              <a:ext cx="3065596" cy="71792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0000"/>
                </a:buClr>
                <a:buSzPts val="500"/>
                <a:buFont typeface="Century Gothic"/>
                <a:buNone/>
              </a:pPr>
              <a:r>
                <a:rPr lang="cs-CZ" sz="2000" b="1" i="0" u="none" strike="noStrike" cap="none">
                  <a:solidFill>
                    <a:srgbClr val="FF0000"/>
                  </a:solidFill>
                  <a:latin typeface="Century Gothic"/>
                  <a:ea typeface="Century Gothic"/>
                  <a:cs typeface="Century Gothic"/>
                  <a:sym typeface="Century Gothic"/>
                </a:rPr>
                <a:t>Účinky zahájeného insolvenčního řízení</a:t>
              </a:r>
              <a:endParaRPr/>
            </a:p>
          </p:txBody>
        </p:sp>
      </p:grpSp>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p:nvPr/>
        </p:nvSpPr>
        <p:spPr>
          <a:xfrm>
            <a:off x="2213811" y="828975"/>
            <a:ext cx="9721814" cy="624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 109 IZ – Se zahájením insolvenčního řízení se spojují tyto účinky:</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c) </a:t>
            </a:r>
            <a:r>
              <a:rPr lang="cs-CZ" sz="3600" b="0" i="0" u="sng" strike="noStrike" cap="none" dirty="0">
                <a:solidFill>
                  <a:schemeClr val="dk1"/>
                </a:solidFill>
                <a:latin typeface="Arial"/>
                <a:ea typeface="Arial"/>
                <a:cs typeface="Arial"/>
                <a:sym typeface="Arial"/>
              </a:rPr>
              <a:t>výkon rozhodnutí či exekuci, která by postihovala majetek ve vlastnictví </a:t>
            </a:r>
            <a:endParaRPr dirty="0"/>
          </a:p>
          <a:p>
            <a:pPr marL="0" marR="0" lvl="0" indent="0" algn="l" rtl="0">
              <a:lnSpc>
                <a:spcPct val="100000"/>
              </a:lnSpc>
              <a:spcBef>
                <a:spcPts val="0"/>
              </a:spcBef>
              <a:spcAft>
                <a:spcPts val="0"/>
              </a:spcAft>
              <a:buClr>
                <a:schemeClr val="dk1"/>
              </a:buClr>
              <a:buSzPts val="900"/>
              <a:buFont typeface="Arial"/>
              <a:buNone/>
            </a:pPr>
            <a:r>
              <a:rPr lang="cs-CZ" sz="3600" b="0" i="0" u="sng" strike="noStrike" cap="none" dirty="0">
                <a:solidFill>
                  <a:schemeClr val="dk1"/>
                </a:solidFill>
                <a:latin typeface="Arial"/>
                <a:ea typeface="Arial"/>
                <a:cs typeface="Arial"/>
                <a:sym typeface="Arial"/>
              </a:rPr>
              <a:t>dlužníka, jakož i jiný majetek, který náleží do majetkové podstaty, </a:t>
            </a:r>
            <a:r>
              <a:rPr lang="cs-CZ" sz="3600" b="0" i="0" u="sng" strike="noStrike" cap="none" dirty="0">
                <a:solidFill>
                  <a:srgbClr val="FF0000"/>
                </a:solidFill>
                <a:latin typeface="Arial"/>
                <a:ea typeface="Arial"/>
                <a:cs typeface="Arial"/>
                <a:sym typeface="Arial"/>
              </a:rPr>
              <a:t>lze nařídit nebo zahájit, nelze jej však provést</a:t>
            </a:r>
            <a:r>
              <a:rPr lang="cs-CZ" sz="3600" b="0" i="0" u="none" strike="noStrike" cap="none" dirty="0">
                <a:solidFill>
                  <a:srgbClr val="FF0000"/>
                </a:solidFill>
                <a:latin typeface="Arial"/>
                <a:ea typeface="Arial"/>
                <a:cs typeface="Arial"/>
                <a:sym typeface="Arial"/>
              </a:rPr>
              <a:t>.</a:t>
            </a:r>
            <a:r>
              <a:rPr lang="cs-CZ" sz="3600" b="0" i="0" u="none" strike="noStrike" cap="none" dirty="0">
                <a:solidFill>
                  <a:schemeClr val="dk1"/>
                </a:solidFill>
                <a:latin typeface="Arial"/>
                <a:ea typeface="Arial"/>
                <a:cs typeface="Arial"/>
                <a:sym typeface="Arial"/>
              </a:rPr>
              <a:t> …….</a:t>
            </a:r>
            <a:endParaRPr dirty="0"/>
          </a:p>
        </p:txBody>
      </p:sp>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3E088D8-8D3D-4989-8F5D-1A5BD901DC58}"/>
              </a:ext>
            </a:extLst>
          </p:cNvPr>
          <p:cNvPicPr>
            <a:picLocks noChangeAspect="1"/>
          </p:cNvPicPr>
          <p:nvPr/>
        </p:nvPicPr>
        <p:blipFill>
          <a:blip r:embed="rId2"/>
          <a:stretch>
            <a:fillRect/>
          </a:stretch>
        </p:blipFill>
        <p:spPr>
          <a:xfrm>
            <a:off x="0" y="-1"/>
            <a:ext cx="13333047" cy="7499839"/>
          </a:xfrm>
          <a:prstGeom prst="rect">
            <a:avLst/>
          </a:prstGeom>
        </p:spPr>
      </p:pic>
      <p:cxnSp>
        <p:nvCxnSpPr>
          <p:cNvPr id="9" name="Přímá spojnice se šipkou 8">
            <a:extLst>
              <a:ext uri="{FF2B5EF4-FFF2-40B4-BE49-F238E27FC236}">
                <a16:creationId xmlns:a16="http://schemas.microsoft.com/office/drawing/2014/main" id="{867A1ECF-3BF2-4DDD-A6DA-18B4C5D10DA3}"/>
              </a:ext>
            </a:extLst>
          </p:cNvPr>
          <p:cNvCxnSpPr/>
          <p:nvPr/>
        </p:nvCxnSpPr>
        <p:spPr>
          <a:xfrm flipH="1">
            <a:off x="2283476" y="3749919"/>
            <a:ext cx="2215662" cy="685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Obdélník: se zakulacenými rohy 4">
            <a:extLst>
              <a:ext uri="{FF2B5EF4-FFF2-40B4-BE49-F238E27FC236}">
                <a16:creationId xmlns:a16="http://schemas.microsoft.com/office/drawing/2014/main" id="{CEBB960F-6CF9-481B-A757-57BABB350BC7}"/>
              </a:ext>
            </a:extLst>
          </p:cNvPr>
          <p:cNvSpPr/>
          <p:nvPr/>
        </p:nvSpPr>
        <p:spPr>
          <a:xfrm>
            <a:off x="2655736" y="1470991"/>
            <a:ext cx="429370" cy="159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se zakulacenými rohy 6">
            <a:extLst>
              <a:ext uri="{FF2B5EF4-FFF2-40B4-BE49-F238E27FC236}">
                <a16:creationId xmlns:a16="http://schemas.microsoft.com/office/drawing/2014/main" id="{5D1C168B-D578-43D4-B8F4-4F732D5FA78A}"/>
              </a:ext>
            </a:extLst>
          </p:cNvPr>
          <p:cNvSpPr/>
          <p:nvPr/>
        </p:nvSpPr>
        <p:spPr>
          <a:xfrm>
            <a:off x="2369488" y="1795447"/>
            <a:ext cx="930303" cy="22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se zakulacenými rohy 7">
            <a:extLst>
              <a:ext uri="{FF2B5EF4-FFF2-40B4-BE49-F238E27FC236}">
                <a16:creationId xmlns:a16="http://schemas.microsoft.com/office/drawing/2014/main" id="{4AD4A939-0D72-4A4A-9BA2-0A83F0548B07}"/>
              </a:ext>
            </a:extLst>
          </p:cNvPr>
          <p:cNvSpPr/>
          <p:nvPr/>
        </p:nvSpPr>
        <p:spPr>
          <a:xfrm>
            <a:off x="2752476" y="2019631"/>
            <a:ext cx="690439" cy="165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se zakulacenými rohy 9">
            <a:extLst>
              <a:ext uri="{FF2B5EF4-FFF2-40B4-BE49-F238E27FC236}">
                <a16:creationId xmlns:a16="http://schemas.microsoft.com/office/drawing/2014/main" id="{F22F3DB3-ADDA-4746-9870-47D3E96C9195}"/>
              </a:ext>
            </a:extLst>
          </p:cNvPr>
          <p:cNvSpPr/>
          <p:nvPr/>
        </p:nvSpPr>
        <p:spPr>
          <a:xfrm>
            <a:off x="2739886" y="2229460"/>
            <a:ext cx="690439" cy="165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se zakulacenými rohy 10">
            <a:extLst>
              <a:ext uri="{FF2B5EF4-FFF2-40B4-BE49-F238E27FC236}">
                <a16:creationId xmlns:a16="http://schemas.microsoft.com/office/drawing/2014/main" id="{4FF0BFF5-6673-453A-916C-C39FC45FC100}"/>
              </a:ext>
            </a:extLst>
          </p:cNvPr>
          <p:cNvSpPr/>
          <p:nvPr/>
        </p:nvSpPr>
        <p:spPr>
          <a:xfrm>
            <a:off x="2310516" y="2553916"/>
            <a:ext cx="989275" cy="165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se zakulacenými rohy 11">
            <a:extLst>
              <a:ext uri="{FF2B5EF4-FFF2-40B4-BE49-F238E27FC236}">
                <a16:creationId xmlns:a16="http://schemas.microsoft.com/office/drawing/2014/main" id="{AAC6B351-8837-4F85-9E69-1564A86ECB01}"/>
              </a:ext>
            </a:extLst>
          </p:cNvPr>
          <p:cNvSpPr/>
          <p:nvPr/>
        </p:nvSpPr>
        <p:spPr>
          <a:xfrm>
            <a:off x="2752476" y="2744746"/>
            <a:ext cx="677849" cy="165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8502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8A260-F48D-4CED-BCF7-56D939053FF4}"/>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FEEFEC89-3766-4D3C-87AD-668EB12D3C9C}"/>
              </a:ext>
            </a:extLst>
          </p:cNvPr>
          <p:cNvSpPr>
            <a:spLocks noGrp="1"/>
          </p:cNvSpPr>
          <p:nvPr>
            <p:ph type="subTitle" idx="1"/>
          </p:nvPr>
        </p:nvSpPr>
        <p:spPr/>
        <p:txBody>
          <a:bodyPr/>
          <a:lstStyle/>
          <a:p>
            <a:endParaRPr lang="cs-CZ"/>
          </a:p>
        </p:txBody>
      </p:sp>
      <p:pic>
        <p:nvPicPr>
          <p:cNvPr id="4" name="Obrázek 3">
            <a:extLst>
              <a:ext uri="{FF2B5EF4-FFF2-40B4-BE49-F238E27FC236}">
                <a16:creationId xmlns:a16="http://schemas.microsoft.com/office/drawing/2014/main" id="{90CB297C-D4EB-41B9-A6A2-FAAF34C37302}"/>
              </a:ext>
            </a:extLst>
          </p:cNvPr>
          <p:cNvPicPr>
            <a:picLocks noChangeAspect="1"/>
          </p:cNvPicPr>
          <p:nvPr/>
        </p:nvPicPr>
        <p:blipFill>
          <a:blip r:embed="rId3"/>
          <a:stretch>
            <a:fillRect/>
          </a:stretch>
        </p:blipFill>
        <p:spPr>
          <a:xfrm>
            <a:off x="0" y="-914401"/>
            <a:ext cx="12192000" cy="8393723"/>
          </a:xfrm>
          <a:prstGeom prst="rect">
            <a:avLst/>
          </a:prstGeom>
        </p:spPr>
      </p:pic>
      <p:sp>
        <p:nvSpPr>
          <p:cNvPr id="5" name="TextovéPole 4">
            <a:extLst>
              <a:ext uri="{FF2B5EF4-FFF2-40B4-BE49-F238E27FC236}">
                <a16:creationId xmlns:a16="http://schemas.microsoft.com/office/drawing/2014/main" id="{00F277CE-4426-49FC-A5C4-570615DB0877}"/>
              </a:ext>
            </a:extLst>
          </p:cNvPr>
          <p:cNvSpPr txBox="1"/>
          <p:nvPr/>
        </p:nvSpPr>
        <p:spPr>
          <a:xfrm>
            <a:off x="2508739" y="548041"/>
            <a:ext cx="2516554" cy="307777"/>
          </a:xfrm>
          <a:prstGeom prst="rect">
            <a:avLst/>
          </a:prstGeom>
          <a:noFill/>
        </p:spPr>
        <p:txBody>
          <a:bodyPr wrap="square" rtlCol="0">
            <a:spAutoFit/>
          </a:bodyPr>
          <a:lstStyle/>
          <a:p>
            <a:r>
              <a:rPr lang="cs-CZ" dirty="0"/>
              <a:t>7.12.2019</a:t>
            </a:r>
          </a:p>
        </p:txBody>
      </p:sp>
    </p:spTree>
    <p:extLst>
      <p:ext uri="{BB962C8B-B14F-4D97-AF65-F5344CB8AC3E}">
        <p14:creationId xmlns:p14="http://schemas.microsoft.com/office/powerpoint/2010/main" val="1672728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F9E3176-EBA3-4F23-85B1-EBDF37E2810D}"/>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Přímá spojnice se šipkou 5">
            <a:extLst>
              <a:ext uri="{FF2B5EF4-FFF2-40B4-BE49-F238E27FC236}">
                <a16:creationId xmlns:a16="http://schemas.microsoft.com/office/drawing/2014/main" id="{C1C08F65-B28B-41EC-81B1-36B62F6E7161}"/>
              </a:ext>
            </a:extLst>
          </p:cNvPr>
          <p:cNvCxnSpPr/>
          <p:nvPr/>
        </p:nvCxnSpPr>
        <p:spPr>
          <a:xfrm>
            <a:off x="1881554" y="1767254"/>
            <a:ext cx="1837592" cy="29893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Přímá spojnice se šipkou 6">
            <a:extLst>
              <a:ext uri="{FF2B5EF4-FFF2-40B4-BE49-F238E27FC236}">
                <a16:creationId xmlns:a16="http://schemas.microsoft.com/office/drawing/2014/main" id="{AC540BD7-C6B0-4B5C-B8D7-BD049062D14B}"/>
              </a:ext>
            </a:extLst>
          </p:cNvPr>
          <p:cNvCxnSpPr/>
          <p:nvPr/>
        </p:nvCxnSpPr>
        <p:spPr>
          <a:xfrm>
            <a:off x="1881554" y="2684585"/>
            <a:ext cx="1837592" cy="29893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 name="Přímá spojnice se šipkou 7">
            <a:extLst>
              <a:ext uri="{FF2B5EF4-FFF2-40B4-BE49-F238E27FC236}">
                <a16:creationId xmlns:a16="http://schemas.microsoft.com/office/drawing/2014/main" id="{49729491-EAF6-4EEA-8DA2-C19146011ABE}"/>
              </a:ext>
            </a:extLst>
          </p:cNvPr>
          <p:cNvCxnSpPr/>
          <p:nvPr/>
        </p:nvCxnSpPr>
        <p:spPr>
          <a:xfrm>
            <a:off x="1901825" y="3221141"/>
            <a:ext cx="1837592" cy="29893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Obdélník: se zakulacenými rohy 8">
            <a:extLst>
              <a:ext uri="{FF2B5EF4-FFF2-40B4-BE49-F238E27FC236}">
                <a16:creationId xmlns:a16="http://schemas.microsoft.com/office/drawing/2014/main" id="{67FE5E50-09B8-4FDF-8669-B2F5CEF44DA2}"/>
              </a:ext>
            </a:extLst>
          </p:cNvPr>
          <p:cNvSpPr/>
          <p:nvPr/>
        </p:nvSpPr>
        <p:spPr>
          <a:xfrm>
            <a:off x="2974824" y="4940894"/>
            <a:ext cx="2073914" cy="18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23066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4" descr="http://mm.denik.cz/1/2d/penize_kladivko_pravo_denik_clanek_solo.jpg"/>
          <p:cNvPicPr preferRelativeResize="0"/>
          <p:nvPr/>
        </p:nvPicPr>
        <p:blipFill rotWithShape="1">
          <a:blip r:embed="rId3">
            <a:alphaModFix/>
          </a:blip>
          <a:srcRect/>
          <a:stretch/>
        </p:blipFill>
        <p:spPr>
          <a:xfrm>
            <a:off x="1524000" y="0"/>
            <a:ext cx="10043160" cy="6858000"/>
          </a:xfrm>
          <a:prstGeom prst="rect">
            <a:avLst/>
          </a:prstGeom>
          <a:noFill/>
          <a:ln>
            <a:noFill/>
          </a:ln>
        </p:spPr>
      </p:pic>
      <p:sp>
        <p:nvSpPr>
          <p:cNvPr id="409" name="Google Shape;409;p54"/>
          <p:cNvSpPr/>
          <p:nvPr/>
        </p:nvSpPr>
        <p:spPr>
          <a:xfrm>
            <a:off x="6310315" y="4786322"/>
            <a:ext cx="4254493"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EFEFE"/>
              </a:buClr>
              <a:buSzPts val="1350"/>
              <a:buFont typeface="Arial"/>
              <a:buNone/>
            </a:pPr>
            <a:r>
              <a:rPr lang="cs-CZ" sz="5400" b="1" i="0" u="none" strike="noStrike" cap="none">
                <a:solidFill>
                  <a:srgbClr val="FEFEFE"/>
                </a:solidFill>
                <a:latin typeface="Arial"/>
                <a:ea typeface="Arial"/>
                <a:cs typeface="Arial"/>
                <a:sym typeface="Arial"/>
              </a:rPr>
              <a:t>Rozhodnutí soudu</a:t>
            </a:r>
            <a:endParaRPr/>
          </a:p>
        </p:txBody>
      </p:sp>
    </p:spTree>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5" descr="http://www.businessinfo.cz/app/content/images/Infografika/OPU/ppbi_insolvence.gif"/>
          <p:cNvPicPr preferRelativeResize="0"/>
          <p:nvPr/>
        </p:nvPicPr>
        <p:blipFill rotWithShape="1">
          <a:blip r:embed="rId3">
            <a:alphaModFix/>
          </a:blip>
          <a:srcRect/>
          <a:stretch/>
        </p:blipFill>
        <p:spPr>
          <a:xfrm>
            <a:off x="397565" y="14608"/>
            <a:ext cx="11859687" cy="6843392"/>
          </a:xfrm>
          <a:prstGeom prst="rect">
            <a:avLst/>
          </a:prstGeom>
          <a:noFill/>
          <a:ln>
            <a:noFill/>
          </a:ln>
        </p:spPr>
      </p:pic>
    </p:spTree>
  </p:cSld>
  <p:clrMapOvr>
    <a:masterClrMapping/>
  </p:clrMapOvr>
  <p:transition spd="slow">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7"/>
          <p:cNvSpPr txBox="1"/>
          <p:nvPr/>
        </p:nvSpPr>
        <p:spPr>
          <a:xfrm>
            <a:off x="2260899" y="310850"/>
            <a:ext cx="9818100" cy="55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cs-CZ" sz="4400" b="1" i="0" u="sng" strike="noStrike" cap="none">
                <a:solidFill>
                  <a:schemeClr val="hlink"/>
                </a:solidFill>
                <a:latin typeface="Arial"/>
                <a:ea typeface="Arial"/>
                <a:cs typeface="Arial"/>
                <a:sym typeface="Arial"/>
                <a:hlinkClick r:id="rId3"/>
              </a:rPr>
              <a:t>§ 140e</a:t>
            </a:r>
            <a:endParaRPr/>
          </a:p>
          <a:p>
            <a:pPr marL="0" marR="0" lvl="0" indent="0" algn="l" rtl="0">
              <a:lnSpc>
                <a:spcPct val="100000"/>
              </a:lnSpc>
              <a:spcBef>
                <a:spcPts val="0"/>
              </a:spcBef>
              <a:spcAft>
                <a:spcPts val="0"/>
              </a:spcAft>
              <a:buClr>
                <a:schemeClr val="dk1"/>
              </a:buClr>
              <a:buSzPts val="1100"/>
              <a:buFont typeface="Arial"/>
              <a:buNone/>
            </a:pPr>
            <a:r>
              <a:rPr lang="cs-CZ" sz="4400" b="1" i="0" u="none" strike="noStrike" cap="none">
                <a:solidFill>
                  <a:schemeClr val="dk1"/>
                </a:solidFill>
                <a:latin typeface="Arial"/>
                <a:ea typeface="Arial"/>
                <a:cs typeface="Arial"/>
                <a:sym typeface="Arial"/>
              </a:rPr>
              <a:t>Výkon rozhodnutí a exekuce</a:t>
            </a:r>
            <a:endParaRPr/>
          </a:p>
          <a:p>
            <a:pPr marL="0" marR="0" lvl="0" indent="0" algn="l" rtl="0">
              <a:lnSpc>
                <a:spcPct val="100000"/>
              </a:lnSpc>
              <a:spcBef>
                <a:spcPts val="0"/>
              </a:spcBef>
              <a:spcAft>
                <a:spcPts val="0"/>
              </a:spcAft>
              <a:buClr>
                <a:schemeClr val="dk1"/>
              </a:buClr>
              <a:buSzPts val="1100"/>
              <a:buFont typeface="Arial"/>
              <a:buNone/>
            </a:pPr>
            <a:r>
              <a:rPr lang="cs-CZ" sz="4400" b="0" i="1" u="none" strike="noStrike" cap="none">
                <a:solidFill>
                  <a:schemeClr val="dk1"/>
                </a:solidFill>
                <a:latin typeface="Arial"/>
                <a:ea typeface="Arial"/>
                <a:cs typeface="Arial"/>
                <a:sym typeface="Arial"/>
              </a:rPr>
              <a:t>(1)</a:t>
            </a:r>
            <a:r>
              <a:rPr lang="cs-CZ" sz="4400" b="0" i="0" u="none" strike="noStrike" cap="none">
                <a:solidFill>
                  <a:schemeClr val="dk1"/>
                </a:solidFill>
                <a:latin typeface="Arial"/>
                <a:ea typeface="Arial"/>
                <a:cs typeface="Arial"/>
                <a:sym typeface="Arial"/>
              </a:rPr>
              <a:t> </a:t>
            </a:r>
            <a:r>
              <a:rPr lang="cs-CZ" sz="4400" b="0" i="0" u="sng" strike="noStrike" cap="none">
                <a:solidFill>
                  <a:schemeClr val="dk1"/>
                </a:solidFill>
                <a:latin typeface="Arial"/>
                <a:ea typeface="Arial"/>
                <a:cs typeface="Arial"/>
                <a:sym typeface="Arial"/>
              </a:rPr>
              <a:t>V době, po kterou trvají účinky rozhodnutí o úpadku, nelze nařídit nebo zahájit výkon rozhodnutí nebo exekuci, která by postihovala majetek ve vlastnictví dlužníka, jakož i jiný majetek, který náleží do majetkové podstaty</a:t>
            </a:r>
            <a:r>
              <a:rPr lang="cs-CZ" sz="4400" b="0" i="0" u="none" strike="noStrike" cap="none">
                <a:solidFill>
                  <a:schemeClr val="dk1"/>
                </a:solidFill>
                <a:latin typeface="Arial"/>
                <a:ea typeface="Arial"/>
                <a:cs typeface="Arial"/>
                <a:sym typeface="Arial"/>
              </a:rPr>
              <a:t>; </a:t>
            </a:r>
            <a:endParaRPr/>
          </a:p>
        </p:txBody>
      </p:sp>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EA4FB23-456D-4437-93FD-D9778EBE507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Přímá spojnice se šipkou 8">
            <a:extLst>
              <a:ext uri="{FF2B5EF4-FFF2-40B4-BE49-F238E27FC236}">
                <a16:creationId xmlns:a16="http://schemas.microsoft.com/office/drawing/2014/main" id="{BEA9337D-A66C-4AB0-B502-B39B5533CE4C}"/>
              </a:ext>
            </a:extLst>
          </p:cNvPr>
          <p:cNvCxnSpPr>
            <a:cxnSpLocks/>
          </p:cNvCxnSpPr>
          <p:nvPr/>
        </p:nvCxnSpPr>
        <p:spPr>
          <a:xfrm>
            <a:off x="1837592" y="2303585"/>
            <a:ext cx="1749670" cy="12309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Přímá spojnice se šipkou 10">
            <a:extLst>
              <a:ext uri="{FF2B5EF4-FFF2-40B4-BE49-F238E27FC236}">
                <a16:creationId xmlns:a16="http://schemas.microsoft.com/office/drawing/2014/main" id="{F7D5E68D-F587-4F95-A33E-04820063C322}"/>
              </a:ext>
            </a:extLst>
          </p:cNvPr>
          <p:cNvCxnSpPr>
            <a:cxnSpLocks/>
          </p:cNvCxnSpPr>
          <p:nvPr/>
        </p:nvCxnSpPr>
        <p:spPr>
          <a:xfrm>
            <a:off x="1919654" y="5921247"/>
            <a:ext cx="1749670" cy="12309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16232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E87BE15-3063-4269-95BB-6B3C89711CD7}"/>
              </a:ext>
            </a:extLst>
          </p:cNvPr>
          <p:cNvSpPr txBox="1"/>
          <p:nvPr/>
        </p:nvSpPr>
        <p:spPr>
          <a:xfrm>
            <a:off x="981075" y="581025"/>
            <a:ext cx="10820400" cy="4093428"/>
          </a:xfrm>
          <a:prstGeom prst="rect">
            <a:avLst/>
          </a:prstGeom>
          <a:noFill/>
        </p:spPr>
        <p:txBody>
          <a:bodyPr wrap="square">
            <a:spAutoFit/>
          </a:bodyPr>
          <a:lstStyle/>
          <a:p>
            <a:pPr algn="just"/>
            <a:r>
              <a:rPr lang="cs-CZ" sz="4000" b="1" i="0" dirty="0">
                <a:solidFill>
                  <a:srgbClr val="FF8400"/>
                </a:solidFill>
                <a:effectLst/>
                <a:latin typeface="Arial" panose="020B0604020202020204" pitchFamily="34" charset="0"/>
              </a:rPr>
              <a:t>§ 243</a:t>
            </a:r>
          </a:p>
          <a:p>
            <a:pPr algn="l"/>
            <a:r>
              <a:rPr lang="cs-CZ" sz="2800" b="1" i="0" dirty="0">
                <a:solidFill>
                  <a:srgbClr val="08A8F8"/>
                </a:solidFill>
                <a:effectLst/>
                <a:latin typeface="Arial" panose="020B0604020202020204" pitchFamily="34" charset="0"/>
              </a:rPr>
              <a:t>Účinky insolvenčního řízení na daňové řízení</a:t>
            </a:r>
          </a:p>
          <a:p>
            <a:endParaRPr lang="cs-CZ" sz="3200" b="1" i="0" dirty="0">
              <a:solidFill>
                <a:srgbClr val="000000"/>
              </a:solidFill>
              <a:effectLst/>
              <a:latin typeface="Arial" panose="020B0604020202020204" pitchFamily="34" charset="0"/>
            </a:endParaRPr>
          </a:p>
          <a:p>
            <a:r>
              <a:rPr lang="cs-CZ" sz="3200" b="1" i="0" dirty="0">
                <a:solidFill>
                  <a:srgbClr val="000000"/>
                </a:solidFill>
                <a:effectLst/>
                <a:latin typeface="Arial" panose="020B0604020202020204" pitchFamily="34" charset="0"/>
              </a:rPr>
              <a:t>Ukončením přezkumného jednání nebo schválením zprávy o přezkumu soudem </a:t>
            </a:r>
            <a:r>
              <a:rPr lang="cs-CZ" sz="3200" b="1" i="0" dirty="0">
                <a:solidFill>
                  <a:srgbClr val="FF0000"/>
                </a:solidFill>
                <a:effectLst/>
                <a:latin typeface="Arial" panose="020B0604020202020204" pitchFamily="34" charset="0"/>
              </a:rPr>
              <a:t>nabývá nepravomocné rozhodnutí v nalézacím řízení týkajícím se pohledávek, které nejsou pohledávkami za majetkovou podstatou, právní moci.</a:t>
            </a:r>
            <a:endParaRPr lang="cs-CZ" sz="3200" b="1" dirty="0">
              <a:solidFill>
                <a:srgbClr val="FF0000"/>
              </a:solidFill>
            </a:endParaRPr>
          </a:p>
        </p:txBody>
      </p:sp>
    </p:spTree>
    <p:extLst>
      <p:ext uri="{BB962C8B-B14F-4D97-AF65-F5344CB8AC3E}">
        <p14:creationId xmlns:p14="http://schemas.microsoft.com/office/powerpoint/2010/main" val="41020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54B0E08-0604-40A1-833E-31292ADCE285}"/>
              </a:ext>
            </a:extLst>
          </p:cNvPr>
          <p:cNvPicPr>
            <a:picLocks noChangeAspect="1"/>
          </p:cNvPicPr>
          <p:nvPr/>
        </p:nvPicPr>
        <p:blipFill>
          <a:blip r:embed="rId2"/>
          <a:stretch>
            <a:fillRect/>
          </a:stretch>
        </p:blipFill>
        <p:spPr>
          <a:xfrm>
            <a:off x="0" y="-319309"/>
            <a:ext cx="16335374" cy="9188648"/>
          </a:xfrm>
          <a:prstGeom prst="rect">
            <a:avLst/>
          </a:prstGeom>
        </p:spPr>
      </p:pic>
      <p:cxnSp>
        <p:nvCxnSpPr>
          <p:cNvPr id="8" name="Přímá spojnice se šipkou 7">
            <a:extLst>
              <a:ext uri="{FF2B5EF4-FFF2-40B4-BE49-F238E27FC236}">
                <a16:creationId xmlns:a16="http://schemas.microsoft.com/office/drawing/2014/main" id="{359EF82C-77BD-4872-8D14-443EB600C198}"/>
              </a:ext>
            </a:extLst>
          </p:cNvPr>
          <p:cNvCxnSpPr>
            <a:cxnSpLocks/>
          </p:cNvCxnSpPr>
          <p:nvPr/>
        </p:nvCxnSpPr>
        <p:spPr>
          <a:xfrm flipH="1">
            <a:off x="4829908" y="3905738"/>
            <a:ext cx="1266092" cy="73855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Obdélník: se zakulacenými rohy 4">
            <a:extLst>
              <a:ext uri="{FF2B5EF4-FFF2-40B4-BE49-F238E27FC236}">
                <a16:creationId xmlns:a16="http://schemas.microsoft.com/office/drawing/2014/main" id="{876251DD-BB79-46D8-9483-137A4C938283}"/>
              </a:ext>
            </a:extLst>
          </p:cNvPr>
          <p:cNvSpPr/>
          <p:nvPr/>
        </p:nvSpPr>
        <p:spPr>
          <a:xfrm>
            <a:off x="2783010" y="866287"/>
            <a:ext cx="2189040" cy="924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27931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CE0BC5D-568C-47DE-A9A4-A757831F7C23}"/>
              </a:ext>
            </a:extLst>
          </p:cNvPr>
          <p:cNvPicPr>
            <a:picLocks noChangeAspect="1"/>
          </p:cNvPicPr>
          <p:nvPr/>
        </p:nvPicPr>
        <p:blipFill>
          <a:blip r:embed="rId2"/>
          <a:stretch>
            <a:fillRect/>
          </a:stretch>
        </p:blipFill>
        <p:spPr>
          <a:xfrm>
            <a:off x="0" y="0"/>
            <a:ext cx="12192000" cy="6858000"/>
          </a:xfrm>
          <a:prstGeom prst="rect">
            <a:avLst/>
          </a:prstGeom>
        </p:spPr>
      </p:pic>
      <p:cxnSp>
        <p:nvCxnSpPr>
          <p:cNvPr id="5" name="Přímá spojnice se šipkou 4">
            <a:extLst>
              <a:ext uri="{FF2B5EF4-FFF2-40B4-BE49-F238E27FC236}">
                <a16:creationId xmlns:a16="http://schemas.microsoft.com/office/drawing/2014/main" id="{D36BF605-0397-4FB2-BA20-677526115C77}"/>
              </a:ext>
            </a:extLst>
          </p:cNvPr>
          <p:cNvCxnSpPr>
            <a:cxnSpLocks/>
          </p:cNvCxnSpPr>
          <p:nvPr/>
        </p:nvCxnSpPr>
        <p:spPr>
          <a:xfrm flipH="1">
            <a:off x="5933830" y="5441461"/>
            <a:ext cx="1266092" cy="73855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60383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54B0E08-0604-40A1-833E-31292ADCE285}"/>
              </a:ext>
            </a:extLst>
          </p:cNvPr>
          <p:cNvPicPr>
            <a:picLocks noChangeAspect="1"/>
          </p:cNvPicPr>
          <p:nvPr/>
        </p:nvPicPr>
        <p:blipFill>
          <a:blip r:embed="rId2"/>
          <a:stretch>
            <a:fillRect/>
          </a:stretch>
        </p:blipFill>
        <p:spPr>
          <a:xfrm>
            <a:off x="-381000" y="-511373"/>
            <a:ext cx="16697325" cy="9392245"/>
          </a:xfrm>
          <a:prstGeom prst="rect">
            <a:avLst/>
          </a:prstGeom>
        </p:spPr>
      </p:pic>
      <p:cxnSp>
        <p:nvCxnSpPr>
          <p:cNvPr id="8" name="Přímá spojnice se šipkou 7">
            <a:extLst>
              <a:ext uri="{FF2B5EF4-FFF2-40B4-BE49-F238E27FC236}">
                <a16:creationId xmlns:a16="http://schemas.microsoft.com/office/drawing/2014/main" id="{359EF82C-77BD-4872-8D14-443EB600C198}"/>
              </a:ext>
            </a:extLst>
          </p:cNvPr>
          <p:cNvCxnSpPr>
            <a:cxnSpLocks/>
          </p:cNvCxnSpPr>
          <p:nvPr/>
        </p:nvCxnSpPr>
        <p:spPr>
          <a:xfrm flipH="1">
            <a:off x="6367829" y="4184749"/>
            <a:ext cx="1266092" cy="73855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Obdélník: se zakulacenými rohy 4">
            <a:extLst>
              <a:ext uri="{FF2B5EF4-FFF2-40B4-BE49-F238E27FC236}">
                <a16:creationId xmlns:a16="http://schemas.microsoft.com/office/drawing/2014/main" id="{A24B776C-84E3-4F58-AEAA-319B09B21645}"/>
              </a:ext>
            </a:extLst>
          </p:cNvPr>
          <p:cNvSpPr/>
          <p:nvPr/>
        </p:nvSpPr>
        <p:spPr>
          <a:xfrm>
            <a:off x="2311737" y="592010"/>
            <a:ext cx="2336463" cy="1036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78960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1588B5A-EB36-4E78-9144-C914636615D9}"/>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Přímá spojnice 5">
            <a:extLst>
              <a:ext uri="{FF2B5EF4-FFF2-40B4-BE49-F238E27FC236}">
                <a16:creationId xmlns:a16="http://schemas.microsoft.com/office/drawing/2014/main" id="{819E3E8C-A4BF-4994-93F0-8DCFAC4DA884}"/>
              </a:ext>
            </a:extLst>
          </p:cNvPr>
          <p:cNvCxnSpPr/>
          <p:nvPr/>
        </p:nvCxnSpPr>
        <p:spPr>
          <a:xfrm>
            <a:off x="5564554" y="2852615"/>
            <a:ext cx="526756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Přímá spojnice 6">
            <a:extLst>
              <a:ext uri="{FF2B5EF4-FFF2-40B4-BE49-F238E27FC236}">
                <a16:creationId xmlns:a16="http://schemas.microsoft.com/office/drawing/2014/main" id="{D9344386-0DC1-44BC-B472-27F6D66D6EEE}"/>
              </a:ext>
            </a:extLst>
          </p:cNvPr>
          <p:cNvCxnSpPr>
            <a:cxnSpLocks/>
          </p:cNvCxnSpPr>
          <p:nvPr/>
        </p:nvCxnSpPr>
        <p:spPr>
          <a:xfrm>
            <a:off x="9261231" y="3255107"/>
            <a:ext cx="239932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Přímá spojnice 7">
            <a:extLst>
              <a:ext uri="{FF2B5EF4-FFF2-40B4-BE49-F238E27FC236}">
                <a16:creationId xmlns:a16="http://schemas.microsoft.com/office/drawing/2014/main" id="{A0DC13C6-623D-49FC-97DC-E5BC6BDEA1D7}"/>
              </a:ext>
            </a:extLst>
          </p:cNvPr>
          <p:cNvCxnSpPr>
            <a:cxnSpLocks/>
          </p:cNvCxnSpPr>
          <p:nvPr/>
        </p:nvCxnSpPr>
        <p:spPr>
          <a:xfrm flipV="1">
            <a:off x="2266462" y="4777379"/>
            <a:ext cx="9331569" cy="781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Přímá spojnice 8">
            <a:extLst>
              <a:ext uri="{FF2B5EF4-FFF2-40B4-BE49-F238E27FC236}">
                <a16:creationId xmlns:a16="http://schemas.microsoft.com/office/drawing/2014/main" id="{BD8FA8D8-6310-47BD-9EBE-365585742EDE}"/>
              </a:ext>
            </a:extLst>
          </p:cNvPr>
          <p:cNvCxnSpPr>
            <a:cxnSpLocks/>
          </p:cNvCxnSpPr>
          <p:nvPr/>
        </p:nvCxnSpPr>
        <p:spPr>
          <a:xfrm>
            <a:off x="1692031" y="4013200"/>
            <a:ext cx="373966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Přímá spojnice 15">
            <a:extLst>
              <a:ext uri="{FF2B5EF4-FFF2-40B4-BE49-F238E27FC236}">
                <a16:creationId xmlns:a16="http://schemas.microsoft.com/office/drawing/2014/main" id="{7443BD1D-16E6-4BBA-98F0-9563953A4D5C}"/>
              </a:ext>
            </a:extLst>
          </p:cNvPr>
          <p:cNvCxnSpPr>
            <a:cxnSpLocks/>
          </p:cNvCxnSpPr>
          <p:nvPr/>
        </p:nvCxnSpPr>
        <p:spPr>
          <a:xfrm>
            <a:off x="558800" y="3645990"/>
            <a:ext cx="697523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0" name="Obdélník: se zakulacenými rohy 9">
            <a:extLst>
              <a:ext uri="{FF2B5EF4-FFF2-40B4-BE49-F238E27FC236}">
                <a16:creationId xmlns:a16="http://schemas.microsoft.com/office/drawing/2014/main" id="{8015C620-180C-439B-A5F4-8ECDF7977EC1}"/>
              </a:ext>
            </a:extLst>
          </p:cNvPr>
          <p:cNvSpPr/>
          <p:nvPr/>
        </p:nvSpPr>
        <p:spPr>
          <a:xfrm>
            <a:off x="558800" y="4046254"/>
            <a:ext cx="2887785" cy="334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se zakulacenými rohy 10">
            <a:extLst>
              <a:ext uri="{FF2B5EF4-FFF2-40B4-BE49-F238E27FC236}">
                <a16:creationId xmlns:a16="http://schemas.microsoft.com/office/drawing/2014/main" id="{25E1BE11-D8BB-4E5D-BCF2-7CAF03AD1F4D}"/>
              </a:ext>
            </a:extLst>
          </p:cNvPr>
          <p:cNvSpPr/>
          <p:nvPr/>
        </p:nvSpPr>
        <p:spPr>
          <a:xfrm>
            <a:off x="5212861" y="4042964"/>
            <a:ext cx="2946401" cy="310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0608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026" name="Picture 2" descr="ČSÚ on Twitter: &quot;Celkové zadlužení domácností dlouhodobě roste. Hlavním  účelem pořízení úvěru je bydlení, které ve skladbě dluhu zcela převažuje.  Ke konci roku 2018 činily celkové finanční závazky domácností v Česku 1">
            <a:extLst>
              <a:ext uri="{FF2B5EF4-FFF2-40B4-BE49-F238E27FC236}">
                <a16:creationId xmlns:a16="http://schemas.microsoft.com/office/drawing/2014/main" id="{3A345BB8-4F19-4C2C-929E-BED540CFB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23" y="358658"/>
            <a:ext cx="8737599" cy="6290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58" descr="http://t2.gstatic.com/images?q=tbn:ANd9GcTc940o3DkEv5dj9eX8ArJD6VvNo1KsyIVucmoJ3AXQeQfnDXkwmK_YGAE2"/>
          <p:cNvPicPr preferRelativeResize="0"/>
          <p:nvPr/>
        </p:nvPicPr>
        <p:blipFill rotWithShape="1">
          <a:blip r:embed="rId3">
            <a:alphaModFix/>
          </a:blip>
          <a:srcRect/>
          <a:stretch/>
        </p:blipFill>
        <p:spPr>
          <a:xfrm>
            <a:off x="180975" y="0"/>
            <a:ext cx="10153650" cy="6858000"/>
          </a:xfrm>
          <a:prstGeom prst="rect">
            <a:avLst/>
          </a:prstGeom>
          <a:noFill/>
          <a:ln>
            <a:noFill/>
          </a:ln>
        </p:spPr>
      </p:pic>
      <p:sp>
        <p:nvSpPr>
          <p:cNvPr id="431" name="Google Shape;431;p58"/>
          <p:cNvSpPr txBox="1"/>
          <p:nvPr/>
        </p:nvSpPr>
        <p:spPr>
          <a:xfrm>
            <a:off x="2095500" y="5956563"/>
            <a:ext cx="775084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Nutnost přihlášení pohledávek???</a:t>
            </a:r>
            <a:endParaRPr/>
          </a:p>
        </p:txBody>
      </p:sp>
      <p:sp>
        <p:nvSpPr>
          <p:cNvPr id="432" name="Google Shape;432;p58"/>
          <p:cNvSpPr txBox="1"/>
          <p:nvPr/>
        </p:nvSpPr>
        <p:spPr>
          <a:xfrm>
            <a:off x="4057650" y="5306219"/>
            <a:ext cx="4903788"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Přihláška pohledávky</a:t>
            </a:r>
            <a:endParaRPr dirty="0"/>
          </a:p>
        </p:txBody>
      </p:sp>
    </p:spTree>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1D799A1-F55B-7930-49A4-47CCC815D4F4}"/>
              </a:ext>
            </a:extLst>
          </p:cNvPr>
          <p:cNvSpPr txBox="1"/>
          <p:nvPr/>
        </p:nvSpPr>
        <p:spPr>
          <a:xfrm>
            <a:off x="1017037" y="690465"/>
            <a:ext cx="10711543" cy="5693866"/>
          </a:xfrm>
          <a:prstGeom prst="rect">
            <a:avLst/>
          </a:prstGeom>
          <a:noFill/>
        </p:spPr>
        <p:txBody>
          <a:bodyPr wrap="square">
            <a:spAutoFit/>
          </a:bodyPr>
          <a:lstStyle/>
          <a:p>
            <a:pPr algn="l"/>
            <a:r>
              <a:rPr lang="cs-CZ" sz="2800" b="1" i="0" dirty="0">
                <a:solidFill>
                  <a:srgbClr val="FF0000"/>
                </a:solidFill>
                <a:effectLst/>
                <a:latin typeface="Arial" panose="020B0604020202020204" pitchFamily="34" charset="0"/>
              </a:rPr>
              <a:t>Mimosmluvní sankce podle § 170 písm. d) insolvenčního zákona</a:t>
            </a:r>
          </a:p>
          <a:p>
            <a:pPr algn="just"/>
            <a:r>
              <a:rPr lang="cs-CZ" sz="2800" b="1" i="0" dirty="0">
                <a:solidFill>
                  <a:srgbClr val="000000"/>
                </a:solidFill>
                <a:effectLst/>
                <a:latin typeface="Arial" panose="020B0604020202020204" pitchFamily="34" charset="0"/>
              </a:rPr>
              <a:t>Pohledávka vzniklá před rozhodnutím o úpadku dlužníka a představovaná paušální částkou nákladů řízení o přestupcích ve smyslu § 79 odst. 1 věty druhé zákona o přestupcích, jejíž výši vymezuje ustanovení § 1 odst. 1 vyhlášky o paušální částce, není mimosmluvní sankcí ve smyslu ustanovení § 170 písm. d) insolvenčního zákona (ani „příslušenstvím“ takové mimosmluvní sankce) a je-li řádně a včas přihlášena, lze ji uspokojit v insolvenčním řízení vedeném na majetek dlužníka.</a:t>
            </a:r>
            <a:br>
              <a:rPr lang="cs-CZ" sz="2800" b="1" i="0" dirty="0">
                <a:solidFill>
                  <a:srgbClr val="000000"/>
                </a:solidFill>
                <a:effectLst/>
                <a:latin typeface="Arial" panose="020B0604020202020204" pitchFamily="34" charset="0"/>
              </a:rPr>
            </a:br>
            <a:br>
              <a:rPr lang="cs-CZ" sz="2800" b="1" i="0" dirty="0">
                <a:solidFill>
                  <a:srgbClr val="000000"/>
                </a:solidFill>
                <a:effectLst/>
                <a:latin typeface="Arial" panose="020B0604020202020204" pitchFamily="34" charset="0"/>
              </a:rPr>
            </a:br>
            <a:r>
              <a:rPr lang="cs-CZ" sz="2800" b="1" i="0" dirty="0">
                <a:solidFill>
                  <a:srgbClr val="000000"/>
                </a:solidFill>
                <a:effectLst/>
                <a:latin typeface="Arial" panose="020B0604020202020204" pitchFamily="34" charset="0"/>
              </a:rPr>
              <a:t>podle usnesení Nejvyššího soudu ČR sen. zn. 29 NSČR 116/2015, ze dne 30. 11. 2017</a:t>
            </a:r>
          </a:p>
        </p:txBody>
      </p:sp>
    </p:spTree>
    <p:extLst>
      <p:ext uri="{BB962C8B-B14F-4D97-AF65-F5344CB8AC3E}">
        <p14:creationId xmlns:p14="http://schemas.microsoft.com/office/powerpoint/2010/main" val="870076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500177"/>
          </a:xfrm>
          <a:prstGeom prst="rect">
            <a:avLst/>
          </a:prstGeom>
          <a:noFill/>
        </p:spPr>
        <p:txBody>
          <a:bodyPr wrap="square">
            <a:spAutoFit/>
          </a:bodyPr>
          <a:lstStyle/>
          <a:p>
            <a:pPr algn="ct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Mimosmluvní sankce (pokuty):</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Pokud přihlášená pohledávka nebyla v souladu s § 170 IZ přezkoumána, pak z toho podle mého názoru plyne závěr, že nepůjde o pohledávku ke které se nepřihlíží (§ 185  IZ).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Jestliže tedy jde o pohledávku, kterou věřitel včas přihlásil do insolvenčního řízení a nebyla přezkoumána, a to s odkazem na zákonnou úpravu § 170 písm. d) IZ, pak na ni (a na účastníky – věřitele a dlužníka) nedopadá ani ustanovení § 414 IZ o osvobození dlužníka a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můžeme ji vymáhat v plné výši o ukončení oddlužení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(viz. Usnesení Krajského soudu v Praze č.j. 19 Co 258/2019 ze dne 19.9.2019).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Podle mého názoru je to správné, neboť není smyslem ani účelem insolvenčního zákona (práva) promíjet peněžité tresty uložené v přestupkovém nebo v trestním řízení (viz. Usnesení Krajského soudu v Českých Budějovicích č.j. 24 Co 579/2019 ze dne 10.5.2019). Tomu i napovídá § 414 odst. 4 věta za středníkem –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pohledávek, které se v insolvenčním řízení neuspokojují (§ 170), se může takto domáhat jen za dobu od skončení insolvenčního řízení</a:t>
            </a:r>
            <a:r>
              <a:rPr lang="cs-CZ"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cs-CZ"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2939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01A8FC7-94EB-E0AF-0A20-756A9E3B2E21}"/>
              </a:ext>
            </a:extLst>
          </p:cNvPr>
          <p:cNvSpPr txBox="1"/>
          <p:nvPr/>
        </p:nvSpPr>
        <p:spPr>
          <a:xfrm>
            <a:off x="240632" y="401053"/>
            <a:ext cx="11951368" cy="5693866"/>
          </a:xfrm>
          <a:prstGeom prst="rect">
            <a:avLst/>
          </a:prstGeom>
          <a:noFill/>
        </p:spPr>
        <p:txBody>
          <a:bodyPr wrap="square">
            <a:spAutoFit/>
          </a:bodyPr>
          <a:lstStyle/>
          <a:p>
            <a:r>
              <a:rPr lang="cs-CZ" sz="2800" dirty="0"/>
              <a:t>Pokud pohledávku nepřihlásím, pak podle § 414 odst. 2 IZ se osvobození podle odstavce 1 vztahuje také na věřitele, k jejichž pohledávkám se v insolvenčním řízení nepřihlíželo, a </a:t>
            </a:r>
            <a:r>
              <a:rPr lang="cs-CZ" sz="2800" b="1" dirty="0"/>
              <a:t>na věřitele, kteří své pohledávky do insolvenčního řízení nepřihlásili, ač tak měli učinit. </a:t>
            </a:r>
            <a:r>
              <a:rPr lang="cs-CZ" sz="2800" dirty="0"/>
              <a:t>Tedy je jasné, že pokud pohledávku (jakoukoli) nepřihlásíte, pak je dlužník od jejího placení osvobozen. Nejde je tedy později vymáhat a to ani exekučně po ukončení insolvenčního řízení. </a:t>
            </a:r>
            <a:br>
              <a:rPr lang="cs-CZ" sz="2800" dirty="0"/>
            </a:br>
            <a:r>
              <a:rPr lang="cs-CZ" sz="2800" b="1" dirty="0"/>
              <a:t>Pokud hovoříme o pohledávce, ke které se nepřihlíží </a:t>
            </a:r>
            <a:r>
              <a:rPr lang="cs-CZ" sz="2800" dirty="0"/>
              <a:t>(§ 173 odst. 1, § 178 odst. 1, § 179 odst. 1, § 182a odst. 3, § 188 odst. 2, § 198 odst. 1, § 373 odst. 6, § 385 odst. 6 IZ), je uspokojování takové pohledávky v insolvenčním řízení vyloučeno a insolvenční soud takovou přihlášku pohledávky odmítne podle § 185 IZ.</a:t>
            </a:r>
            <a:br>
              <a:rPr lang="cs-CZ" sz="2800" dirty="0"/>
            </a:br>
            <a:endParaRPr lang="cs-CZ" sz="2800" dirty="0"/>
          </a:p>
        </p:txBody>
      </p:sp>
    </p:spTree>
    <p:extLst>
      <p:ext uri="{BB962C8B-B14F-4D97-AF65-F5344CB8AC3E}">
        <p14:creationId xmlns:p14="http://schemas.microsoft.com/office/powerpoint/2010/main" val="5229663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C4C2FFB-924A-A7E4-4E31-9BDE4C496BC8}"/>
              </a:ext>
            </a:extLst>
          </p:cNvPr>
          <p:cNvSpPr txBox="1"/>
          <p:nvPr/>
        </p:nvSpPr>
        <p:spPr>
          <a:xfrm>
            <a:off x="529389" y="256675"/>
            <a:ext cx="11662611" cy="5693866"/>
          </a:xfrm>
          <a:prstGeom prst="rect">
            <a:avLst/>
          </a:prstGeom>
          <a:noFill/>
        </p:spPr>
        <p:txBody>
          <a:bodyPr wrap="square">
            <a:spAutoFit/>
          </a:bodyPr>
          <a:lstStyle/>
          <a:p>
            <a:r>
              <a:rPr lang="cs-CZ" sz="2800" b="1" dirty="0"/>
              <a:t>Ustanovení § 170 IZ vypočítává pohledávky, jež jsou vzhledem ke své povaze bez dalšího vyloučeny z uspokojování v insolvenční řízení.</a:t>
            </a:r>
            <a:r>
              <a:rPr lang="cs-CZ" sz="2800" dirty="0"/>
              <a:t> </a:t>
            </a:r>
          </a:p>
          <a:p>
            <a:r>
              <a:rPr lang="cs-CZ" sz="2800" dirty="0"/>
              <a:t>To je ten zásadní rozdíl mezi "slovíčkařením" (jazykový výklad práva) u</a:t>
            </a:r>
            <a:r>
              <a:rPr lang="cs-CZ" sz="2800" b="1" dirty="0"/>
              <a:t> nepřihlíží</a:t>
            </a:r>
            <a:r>
              <a:rPr lang="cs-CZ" sz="2800" dirty="0"/>
              <a:t> a </a:t>
            </a:r>
            <a:r>
              <a:rPr lang="cs-CZ" sz="2800" b="1" dirty="0"/>
              <a:t>neuspokojuje</a:t>
            </a:r>
            <a:r>
              <a:rPr lang="cs-CZ" sz="2800" dirty="0"/>
              <a:t>.  Podle mého názoru tento výklad obstojí jako „rekonstrukce myšlenky obsažené v zákoně“. Výklad zároveň obstojí jako </a:t>
            </a:r>
            <a:r>
              <a:rPr lang="cs-CZ" sz="2800" b="1" dirty="0"/>
              <a:t>gramatický</a:t>
            </a:r>
            <a:r>
              <a:rPr lang="cs-CZ" sz="2800" dirty="0"/>
              <a:t> (jeho předmětem je slovo, usiluje o objasnění zákonitostí jazyka, který zákonodárce používá), jako </a:t>
            </a:r>
            <a:r>
              <a:rPr lang="cs-CZ" sz="2800" b="1" dirty="0"/>
              <a:t>logický</a:t>
            </a:r>
            <a:r>
              <a:rPr lang="cs-CZ" sz="2800" dirty="0"/>
              <a:t> (usiluje o objasnění logického poměru, v němž vůči sobě stojí jednotlivé části myšlenky), jako </a:t>
            </a:r>
            <a:r>
              <a:rPr lang="cs-CZ" sz="2800" b="1" dirty="0"/>
              <a:t>systematický</a:t>
            </a:r>
            <a:r>
              <a:rPr lang="cs-CZ" sz="2800" dirty="0"/>
              <a:t> (usiluje o objasnění vnitřní souvislosti spojující všechna právní pravidla a instituty do velké jednoty) i jako </a:t>
            </a:r>
            <a:r>
              <a:rPr lang="cs-CZ" sz="2800" b="1" dirty="0"/>
              <a:t>historický</a:t>
            </a:r>
            <a:r>
              <a:rPr lang="cs-CZ" sz="2800" dirty="0"/>
              <a:t> (usiluje o objasnění toho, co měl přijatý zákon nebo judikatura přidat k původní právní úpravě).</a:t>
            </a:r>
          </a:p>
        </p:txBody>
      </p:sp>
    </p:spTree>
    <p:extLst>
      <p:ext uri="{BB962C8B-B14F-4D97-AF65-F5344CB8AC3E}">
        <p14:creationId xmlns:p14="http://schemas.microsoft.com/office/powerpoint/2010/main" val="2395149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354563" y="279918"/>
            <a:ext cx="11482873" cy="6588791"/>
          </a:xfrm>
          <a:prstGeom prst="rect">
            <a:avLst/>
          </a:prstGeom>
          <a:noFill/>
        </p:spPr>
        <p:txBody>
          <a:bodyPr wrap="square">
            <a:spAutoFit/>
          </a:bodyPr>
          <a:lstStyle/>
          <a:p>
            <a:pPr algn="ctr">
              <a:lnSpc>
                <a:spcPct val="107000"/>
              </a:lnSpc>
              <a:spcAft>
                <a:spcPts val="800"/>
              </a:spcAft>
            </a:pPr>
            <a:r>
              <a:rPr lang="cs-CZ" sz="2800" b="1" dirty="0">
                <a:solidFill>
                  <a:srgbClr val="212529"/>
                </a:solidFill>
                <a:effectLst/>
                <a:latin typeface="+mn-lt"/>
                <a:ea typeface="Calibri" panose="020F0502020204030204" pitchFamily="34" charset="0"/>
                <a:cs typeface="Calibri" panose="020F0502020204030204" pitchFamily="34" charset="0"/>
              </a:rPr>
              <a:t>Mimosmluvní sankce (pokuty):</a:t>
            </a:r>
          </a:p>
          <a:p>
            <a:pPr>
              <a:lnSpc>
                <a:spcPct val="107000"/>
              </a:lnSpc>
              <a:spcAft>
                <a:spcPts val="800"/>
              </a:spcAft>
            </a:pPr>
            <a:r>
              <a:rPr lang="cs-CZ" sz="2800" b="1" dirty="0">
                <a:solidFill>
                  <a:srgbClr val="FF0000"/>
                </a:solidFill>
                <a:effectLst/>
                <a:latin typeface="+mn-lt"/>
                <a:ea typeface="Calibri" panose="020F0502020204030204" pitchFamily="34" charset="0"/>
                <a:cs typeface="Calibri" panose="020F0502020204030204" pitchFamily="34" charset="0"/>
              </a:rPr>
              <a:t>Je tedy nutné přihlásit pohledávku z pokut (obecně) do insolvence a v případě její vyloučení podle § 170 IZ (viz. výše) pak po ukončení insolvence dále exekučně vymáhat. </a:t>
            </a:r>
          </a:p>
          <a:p>
            <a:pPr>
              <a:lnSpc>
                <a:spcPct val="107000"/>
              </a:lnSpc>
              <a:spcAft>
                <a:spcPts val="800"/>
              </a:spcAft>
            </a:pPr>
            <a:endPar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Právní rámec:</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Zákon č. 182/2006 Sb</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Zákon o úpadku a způsobech jeho řešení (insolvenční zákon) v platném znění - § 170 písm. d); § 198 odst. 1; § 185; § 2 písm. b); § 7a, písm. a; § 7b odst. 4; § 159 odst. 1, písm. b); § 159 odst. 1, písm. a); § 203a; § 414; </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VSP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ze dne 7.9.2012,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sp</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zn. 1 VSPH 1159/2012, - R 44/2013</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Nejvyššího soudu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sp</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zn. 29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ICdo</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11/2012 [KSPH 41 INS 10743/2010, 41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ICm</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1122/2011] ze dne 28. 2. 2013, uveřejněného pod č. 66/2013 Sbírky soudních rozhodnutí a stanovisek -R 66/2013</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Krajského soudu v Praze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č.j. 19 Co 258/2019 ze dne 19.9.2019</a:t>
            </a:r>
          </a:p>
        </p:txBody>
      </p:sp>
    </p:spTree>
    <p:extLst>
      <p:ext uri="{BB962C8B-B14F-4D97-AF65-F5344CB8AC3E}">
        <p14:creationId xmlns:p14="http://schemas.microsoft.com/office/powerpoint/2010/main" val="4203288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4C91B25-D888-406D-A212-50CFE02C859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3772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D22CF65-E1B3-48B3-A95A-910FC8BC4667}"/>
              </a:ext>
            </a:extLst>
          </p:cNvPr>
          <p:cNvPicPr>
            <a:picLocks noChangeAspect="1"/>
          </p:cNvPicPr>
          <p:nvPr/>
        </p:nvPicPr>
        <p:blipFill>
          <a:blip r:embed="rId2"/>
          <a:stretch>
            <a:fillRect/>
          </a:stretch>
        </p:blipFill>
        <p:spPr>
          <a:xfrm>
            <a:off x="0" y="0"/>
            <a:ext cx="12192000" cy="6858000"/>
          </a:xfrm>
          <a:prstGeom prst="rect">
            <a:avLst/>
          </a:prstGeom>
        </p:spPr>
      </p:pic>
      <p:cxnSp>
        <p:nvCxnSpPr>
          <p:cNvPr id="3" name="Přímá spojnice se šipkou 2">
            <a:extLst>
              <a:ext uri="{FF2B5EF4-FFF2-40B4-BE49-F238E27FC236}">
                <a16:creationId xmlns:a16="http://schemas.microsoft.com/office/drawing/2014/main" id="{28A7786F-2FFC-4695-AC12-CBF91525EF36}"/>
              </a:ext>
            </a:extLst>
          </p:cNvPr>
          <p:cNvCxnSpPr>
            <a:cxnSpLocks/>
          </p:cNvCxnSpPr>
          <p:nvPr/>
        </p:nvCxnSpPr>
        <p:spPr>
          <a:xfrm flipV="1">
            <a:off x="1457325" y="2122953"/>
            <a:ext cx="1081454" cy="94409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211568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9"/>
          <p:cNvSpPr/>
          <p:nvPr/>
        </p:nvSpPr>
        <p:spPr>
          <a:xfrm>
            <a:off x="2665949" y="649350"/>
            <a:ext cx="9181500" cy="563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cs-CZ" sz="3600" b="0" i="0" u="none" strike="noStrike" cap="none">
                <a:solidFill>
                  <a:srgbClr val="000000"/>
                </a:solidFill>
                <a:latin typeface="Arial"/>
                <a:ea typeface="Arial"/>
                <a:cs typeface="Arial"/>
                <a:sym typeface="Arial"/>
              </a:rPr>
              <a:t>Podle ustanovení § 202 IZ platí, že ve sporu o pravost, výši nebo pořadí přihlášených pohledávek </a:t>
            </a:r>
            <a:r>
              <a:rPr lang="cs-CZ" sz="3600" b="0" i="0" u="none" strike="noStrike" cap="none">
                <a:solidFill>
                  <a:srgbClr val="FF0000"/>
                </a:solidFill>
                <a:latin typeface="Arial"/>
                <a:ea typeface="Arial"/>
                <a:cs typeface="Arial"/>
                <a:sym typeface="Arial"/>
              </a:rPr>
              <a:t>nemá žádný z účastníků právo na náhradu nákladů řízení proti insolvenčnímu správci</a:t>
            </a:r>
            <a:r>
              <a:rPr lang="cs-CZ" sz="3600" b="0" i="0" u="none" strike="noStrike" cap="none">
                <a:solidFill>
                  <a:srgbClr val="000000"/>
                </a:solidFill>
                <a:latin typeface="Arial"/>
                <a:ea typeface="Arial"/>
                <a:cs typeface="Arial"/>
                <a:sym typeface="Arial"/>
              </a:rPr>
              <a:t>. Náhrada nákladů řízení přiznaná v tomto sporu vůči dlužníku se pokládá za přihlášenou podle tohoto zákona a uspokojí se v insolvenčním řízení ve stejném pořadí jako pohledávka, o kterou se vede spor.</a:t>
            </a:r>
            <a:endParaRPr/>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a:solidFill>
                  <a:schemeClr val="dk1"/>
                </a:solidFill>
                <a:latin typeface="Century Gothic"/>
                <a:ea typeface="Century Gothic"/>
                <a:cs typeface="Century Gothic"/>
                <a:sym typeface="Century Gothic"/>
              </a:rPr>
              <a:t>Insolvence a nezletilá osoba</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EE8868B-F70C-8B13-A55C-6107E8493383}"/>
              </a:ext>
            </a:extLst>
          </p:cNvPr>
          <p:cNvSpPr txBox="1"/>
          <p:nvPr/>
        </p:nvSpPr>
        <p:spPr>
          <a:xfrm>
            <a:off x="1058779" y="786063"/>
            <a:ext cx="10651958" cy="3046988"/>
          </a:xfrm>
          <a:prstGeom prst="rect">
            <a:avLst/>
          </a:prstGeom>
          <a:noFill/>
        </p:spPr>
        <p:txBody>
          <a:bodyPr wrap="square">
            <a:spAutoFit/>
          </a:bodyPr>
          <a:lstStyle/>
          <a:p>
            <a:r>
              <a:rPr lang="cs-CZ" sz="3200" b="0" i="0" dirty="0">
                <a:solidFill>
                  <a:srgbClr val="202124"/>
                </a:solidFill>
                <a:effectLst/>
                <a:latin typeface="arial" panose="020B0604020202020204" pitchFamily="34" charset="0"/>
              </a:rPr>
              <a:t>Data Exekutorské komory ČR za prvních šest měsíců letošního roku potvrzují dlouhodobý trend poklesu počtu dlužníků. Zatímco ke konci roku 2021 bylo v exekuci 698 028 lidí, ke konci června 2022 jich bylo už jen </a:t>
            </a:r>
            <a:r>
              <a:rPr lang="cs-CZ" sz="3200" b="1" i="0" dirty="0">
                <a:solidFill>
                  <a:srgbClr val="202124"/>
                </a:solidFill>
                <a:effectLst/>
                <a:latin typeface="arial" panose="020B0604020202020204" pitchFamily="34" charset="0"/>
              </a:rPr>
              <a:t>683 239</a:t>
            </a:r>
            <a:r>
              <a:rPr lang="cs-CZ" sz="3200" b="0" i="0" dirty="0">
                <a:solidFill>
                  <a:srgbClr val="202124"/>
                </a:solidFill>
                <a:effectLst/>
                <a:latin typeface="arial" panose="020B0604020202020204" pitchFamily="34" charset="0"/>
              </a:rPr>
              <a:t>. Průměrnému českému dlužníkovi je 46 let a má šest exekucí.</a:t>
            </a:r>
            <a:endParaRPr lang="cs-CZ" sz="3200" dirty="0"/>
          </a:p>
        </p:txBody>
      </p:sp>
    </p:spTree>
    <p:extLst>
      <p:ext uri="{BB962C8B-B14F-4D97-AF65-F5344CB8AC3E}">
        <p14:creationId xmlns:p14="http://schemas.microsoft.com/office/powerpoint/2010/main" val="9105828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p:nvPr/>
        </p:nvSpPr>
        <p:spPr>
          <a:xfrm>
            <a:off x="708338" y="349137"/>
            <a:ext cx="11075831" cy="61247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Century Gothic"/>
              <a:buNone/>
            </a:pPr>
            <a:r>
              <a:rPr lang="cs-CZ" sz="2800" b="1" i="0" u="none" strike="noStrike" cap="none">
                <a:solidFill>
                  <a:schemeClr val="dk1"/>
                </a:solidFill>
                <a:latin typeface="Century Gothic"/>
                <a:ea typeface="Century Gothic"/>
                <a:cs typeface="Century Gothic"/>
                <a:sym typeface="Century Gothic"/>
              </a:rPr>
              <a:t>§ 12 ZMP je:</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"(1) </a:t>
            </a:r>
            <a:r>
              <a:rPr lang="cs-CZ" sz="2800" b="0" i="0" u="none" strike="noStrike" cap="none">
                <a:solidFill>
                  <a:srgbClr val="FF0000"/>
                </a:solidFill>
                <a:latin typeface="Century Gothic"/>
                <a:ea typeface="Century Gothic"/>
                <a:cs typeface="Century Gothic"/>
                <a:sym typeface="Century Gothic"/>
              </a:rPr>
              <a:t>Vznikne-li nedoplatek na poplatku poplatníkovi, který je ke dni splatnosti nezletilý </a:t>
            </a:r>
            <a:r>
              <a:rPr lang="cs-CZ" sz="2800" b="0" i="0" u="none" strike="noStrike" cap="none">
                <a:solidFill>
                  <a:schemeClr val="dk1"/>
                </a:solidFill>
                <a:latin typeface="Century Gothic"/>
                <a:ea typeface="Century Gothic"/>
                <a:cs typeface="Century Gothic"/>
                <a:sym typeface="Century Gothic"/>
              </a:rPr>
              <a:t>a nenabyl plné svéprávnosti nebo který je ke dni splatnosti omezen ve svéprávnosti a byl mu jmenován opatrovník spravující jeho jmění, </a:t>
            </a:r>
            <a:r>
              <a:rPr lang="cs-CZ" sz="2800" b="0" i="0" u="none" strike="noStrike" cap="none">
                <a:solidFill>
                  <a:srgbClr val="FF0000"/>
                </a:solidFill>
                <a:latin typeface="Century Gothic"/>
                <a:ea typeface="Century Gothic"/>
                <a:cs typeface="Century Gothic"/>
                <a:sym typeface="Century Gothic"/>
              </a:rPr>
              <a:t>přechází poplatková povinnost tohoto poplatníka na zákonného zástupce</a:t>
            </a:r>
            <a:r>
              <a:rPr lang="cs-CZ" sz="2800" b="0" i="0" u="none" strike="noStrike" cap="none">
                <a:solidFill>
                  <a:schemeClr val="dk1"/>
                </a:solidFill>
                <a:latin typeface="Century Gothic"/>
                <a:ea typeface="Century Gothic"/>
                <a:cs typeface="Century Gothic"/>
                <a:sym typeface="Century Gothic"/>
              </a:rPr>
              <a:t> nebo tohoto opatrovníka; </a:t>
            </a:r>
            <a:r>
              <a:rPr lang="cs-CZ" sz="2800" b="0" i="0" u="none" strike="noStrike" cap="none">
                <a:solidFill>
                  <a:srgbClr val="FF0000"/>
                </a:solidFill>
                <a:latin typeface="Century Gothic"/>
                <a:ea typeface="Century Gothic"/>
                <a:cs typeface="Century Gothic"/>
                <a:sym typeface="Century Gothic"/>
              </a:rPr>
              <a:t>zákonný zástupce </a:t>
            </a:r>
            <a:r>
              <a:rPr lang="cs-CZ" sz="2800" b="0" i="0" u="none" strike="noStrike" cap="none">
                <a:solidFill>
                  <a:schemeClr val="dk1"/>
                </a:solidFill>
                <a:latin typeface="Century Gothic"/>
                <a:ea typeface="Century Gothic"/>
                <a:cs typeface="Century Gothic"/>
                <a:sym typeface="Century Gothic"/>
              </a:rPr>
              <a:t>nebo opatrovník </a:t>
            </a:r>
            <a:r>
              <a:rPr lang="cs-CZ" sz="2800" b="0" i="0" u="none" strike="noStrike" cap="none">
                <a:solidFill>
                  <a:srgbClr val="FF0000"/>
                </a:solidFill>
                <a:latin typeface="Century Gothic"/>
                <a:ea typeface="Century Gothic"/>
                <a:cs typeface="Century Gothic"/>
                <a:sym typeface="Century Gothic"/>
              </a:rPr>
              <a:t>má stejné procesní postavení jako poplatník.</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(2) </a:t>
            </a:r>
            <a:r>
              <a:rPr lang="cs-CZ" sz="2800" b="0" i="0" u="none" strike="noStrike" cap="none">
                <a:solidFill>
                  <a:srgbClr val="FF0000"/>
                </a:solidFill>
                <a:latin typeface="Century Gothic"/>
                <a:ea typeface="Century Gothic"/>
                <a:cs typeface="Century Gothic"/>
                <a:sym typeface="Century Gothic"/>
              </a:rPr>
              <a:t>V případě podle odstavce 1 vyměří obecní úřad poplatek zákonnému zástupci </a:t>
            </a:r>
            <a:r>
              <a:rPr lang="cs-CZ" sz="2800" b="0" i="0" u="none" strike="noStrike" cap="none">
                <a:solidFill>
                  <a:schemeClr val="dk1"/>
                </a:solidFill>
                <a:latin typeface="Century Gothic"/>
                <a:ea typeface="Century Gothic"/>
                <a:cs typeface="Century Gothic"/>
                <a:sym typeface="Century Gothic"/>
              </a:rPr>
              <a:t>nebo opatrovníkovi </a:t>
            </a:r>
            <a:r>
              <a:rPr lang="cs-CZ" sz="2800" b="0" i="0" u="none" strike="noStrike" cap="none">
                <a:solidFill>
                  <a:srgbClr val="FF0000"/>
                </a:solidFill>
                <a:latin typeface="Century Gothic"/>
                <a:ea typeface="Century Gothic"/>
                <a:cs typeface="Century Gothic"/>
                <a:sym typeface="Century Gothic"/>
              </a:rPr>
              <a:t>poplatníka</a:t>
            </a:r>
            <a:r>
              <a:rPr lang="cs-CZ" sz="2800" b="0" i="0" u="none" strike="noStrike" cap="none">
                <a:solidFill>
                  <a:schemeClr val="dk1"/>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(3) </a:t>
            </a:r>
            <a:r>
              <a:rPr lang="cs-CZ" sz="2800" b="0" i="0" u="none" strike="noStrike" cap="none">
                <a:solidFill>
                  <a:srgbClr val="FF0000"/>
                </a:solidFill>
                <a:latin typeface="Century Gothic"/>
                <a:ea typeface="Century Gothic"/>
                <a:cs typeface="Century Gothic"/>
                <a:sym typeface="Century Gothic"/>
              </a:rPr>
              <a:t>Je-li zákonných zástupců nebo opatrovníků více, jsou povinni plnit poplatkovou povinnost společně a nerozdílně</a:t>
            </a:r>
            <a:r>
              <a:rPr lang="cs-CZ" sz="2800" b="0" i="0" u="none" strike="noStrike" cap="none">
                <a:solidFill>
                  <a:schemeClr val="dk1"/>
                </a:solidFill>
                <a:latin typeface="Century Gothic"/>
                <a:ea typeface="Century Gothic"/>
                <a:cs typeface="Century Gothic"/>
                <a:sym typeface="Century Gothic"/>
              </a:rPr>
              <a:t>.“.</a:t>
            </a:r>
            <a:endParaRPr/>
          </a:p>
        </p:txBody>
      </p:sp>
    </p:spTree>
  </p:cSld>
  <p:clrMapOvr>
    <a:masterClrMapping/>
  </p:clrMapOvr>
  <p:transition spd="slow">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p:nvPr/>
        </p:nvSpPr>
        <p:spPr>
          <a:xfrm>
            <a:off x="1010652" y="0"/>
            <a:ext cx="11181347" cy="624786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8400"/>
              </a:buClr>
              <a:buSzPts val="500"/>
              <a:buFont typeface="Arial"/>
              <a:buNone/>
            </a:pPr>
            <a:r>
              <a:rPr lang="cs-CZ" sz="3000" b="1" i="0" u="none" strike="noStrike" cap="none" dirty="0">
                <a:solidFill>
                  <a:srgbClr val="FF8400"/>
                </a:solidFill>
                <a:latin typeface="Arial"/>
                <a:ea typeface="Arial"/>
                <a:cs typeface="Arial"/>
                <a:sym typeface="Arial"/>
              </a:rPr>
              <a:t>§ 152</a:t>
            </a:r>
            <a:endParaRPr sz="3000" dirty="0"/>
          </a:p>
          <a:p>
            <a:pPr marL="0" marR="0" lvl="0" indent="0" algn="l" rtl="0">
              <a:lnSpc>
                <a:spcPct val="100000"/>
              </a:lnSpc>
              <a:spcBef>
                <a:spcPts val="0"/>
              </a:spcBef>
              <a:spcAft>
                <a:spcPts val="0"/>
              </a:spcAft>
              <a:buClr>
                <a:srgbClr val="08A8F8"/>
              </a:buClr>
              <a:buSzPts val="500"/>
              <a:buFont typeface="Arial"/>
              <a:buNone/>
            </a:pPr>
            <a:r>
              <a:rPr lang="cs-CZ" sz="3000" b="1" i="0" u="none" strike="noStrike" cap="none" dirty="0">
                <a:solidFill>
                  <a:srgbClr val="08A8F8"/>
                </a:solidFill>
                <a:latin typeface="Arial"/>
                <a:ea typeface="Arial"/>
                <a:cs typeface="Arial"/>
                <a:sym typeface="Arial"/>
              </a:rPr>
              <a:t>Pořadí úhrady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Arial"/>
                <a:ea typeface="Arial"/>
                <a:cs typeface="Arial"/>
                <a:sym typeface="Arial"/>
              </a:rPr>
              <a:t> </a:t>
            </a:r>
            <a:r>
              <a:rPr lang="cs-CZ" sz="3000" b="0" i="0" u="none" strike="noStrike" cap="none" dirty="0">
                <a:solidFill>
                  <a:srgbClr val="FF0000"/>
                </a:solidFill>
                <a:latin typeface="Arial"/>
                <a:ea typeface="Arial"/>
                <a:cs typeface="Arial"/>
                <a:sym typeface="Arial"/>
              </a:rPr>
              <a:t>Úhrada daně se na osobním daňovém účtu použije na úhradu splatných daňových pohledávek </a:t>
            </a:r>
            <a:r>
              <a:rPr lang="cs-CZ" sz="3000" b="0" i="0" u="none" strike="noStrike" cap="none" dirty="0">
                <a:solidFill>
                  <a:srgbClr val="000000"/>
                </a:solidFill>
                <a:latin typeface="Arial"/>
                <a:ea typeface="Arial"/>
                <a:cs typeface="Arial"/>
                <a:sym typeface="Arial"/>
              </a:rPr>
              <a:t>postupně podle těchto skupin:</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a)</a:t>
            </a:r>
            <a:r>
              <a:rPr lang="cs-CZ" sz="3000" b="0" i="0" u="none" strike="noStrike" cap="none" dirty="0">
                <a:solidFill>
                  <a:srgbClr val="000000"/>
                </a:solidFill>
                <a:latin typeface="Arial"/>
                <a:ea typeface="Arial"/>
                <a:cs typeface="Arial"/>
                <a:sym typeface="Arial"/>
              </a:rPr>
              <a:t> nedoplatky na dani a splatná daň,</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b)</a:t>
            </a:r>
            <a:r>
              <a:rPr lang="cs-CZ" sz="3000" b="0" i="0" u="none" strike="noStrike" cap="none" dirty="0">
                <a:solidFill>
                  <a:srgbClr val="000000"/>
                </a:solidFill>
                <a:latin typeface="Arial"/>
                <a:ea typeface="Arial"/>
                <a:cs typeface="Arial"/>
                <a:sym typeface="Arial"/>
              </a:rPr>
              <a:t> nedoplatky na příslušenství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c)</a:t>
            </a:r>
            <a:r>
              <a:rPr lang="cs-CZ" sz="3000" b="0" i="0" u="none" strike="noStrike" cap="none" dirty="0">
                <a:solidFill>
                  <a:srgbClr val="000000"/>
                </a:solidFill>
                <a:latin typeface="Arial"/>
                <a:ea typeface="Arial"/>
                <a:cs typeface="Arial"/>
                <a:sym typeface="Arial"/>
              </a:rPr>
              <a:t> vymáhané nedoplatky na dani,</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d)</a:t>
            </a:r>
            <a:r>
              <a:rPr lang="cs-CZ" sz="3000" b="0" i="0" u="none" strike="noStrike" cap="none" dirty="0">
                <a:solidFill>
                  <a:srgbClr val="000000"/>
                </a:solidFill>
                <a:latin typeface="Arial"/>
                <a:ea typeface="Arial"/>
                <a:cs typeface="Arial"/>
                <a:sym typeface="Arial"/>
              </a:rPr>
              <a:t> vymáhané nedoplatky na příslušenství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Arial"/>
                <a:ea typeface="Arial"/>
                <a:cs typeface="Arial"/>
                <a:sym typeface="Arial"/>
              </a:rPr>
              <a:t> </a:t>
            </a:r>
            <a:r>
              <a:rPr lang="cs-CZ" sz="3000" b="1" i="0" u="none" strike="noStrike" cap="none" dirty="0">
                <a:solidFill>
                  <a:srgbClr val="FF0000"/>
                </a:solidFill>
                <a:latin typeface="Arial"/>
                <a:ea typeface="Arial"/>
                <a:cs typeface="Arial"/>
                <a:sym typeface="Arial"/>
              </a:rPr>
              <a:t>Úhrada daně vymožené jednotlivými způsoby vymáhání podle § 175 </a:t>
            </a:r>
            <a:r>
              <a:rPr lang="cs-CZ" sz="3000" b="1" i="0" u="none" strike="noStrike" cap="none" dirty="0">
                <a:solidFill>
                  <a:srgbClr val="000000"/>
                </a:solidFill>
                <a:latin typeface="Arial"/>
                <a:ea typeface="Arial"/>
                <a:cs typeface="Arial"/>
                <a:sym typeface="Arial"/>
              </a:rPr>
              <a:t>se použije na úhradu nedoplatků evidovaných u daného správce daně postupně podle těchto skupin:</a:t>
            </a:r>
            <a:endParaRPr sz="3000" b="1"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a) nedoplatky na dani vymáhané daným způsobem vymáhání,</a:t>
            </a:r>
            <a:endParaRPr sz="3000" b="1"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b) nedoplatky na příslušenství daně vymáhané daným způsobem vymáhání.</a:t>
            </a:r>
            <a:endParaRPr sz="3000" b="1" dirty="0"/>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p:nvPr/>
        </p:nvSpPr>
        <p:spPr>
          <a:xfrm>
            <a:off x="1010652" y="0"/>
            <a:ext cx="11181347" cy="6247864"/>
          </a:xfrm>
          <a:prstGeom prst="rect">
            <a:avLst/>
          </a:prstGeom>
          <a:noFill/>
          <a:ln>
            <a:noFill/>
          </a:ln>
        </p:spPr>
        <p:txBody>
          <a:bodyPr spcFirstLastPara="1" wrap="square" lIns="91425" tIns="45700" rIns="91425" bIns="45700" anchor="t" anchorCtr="0">
            <a:noAutofit/>
          </a:bodyPr>
          <a:lstStyle/>
          <a:p>
            <a:pPr lvl="0" algn="just">
              <a:buSzPts val="500"/>
            </a:pPr>
            <a:endParaRPr lang="cs-CZ" sz="3000" b="1" dirty="0"/>
          </a:p>
          <a:p>
            <a:pPr lvl="0" algn="just">
              <a:buSzPts val="500"/>
            </a:pPr>
            <a:r>
              <a:rPr lang="cs-CZ" sz="3000" b="1" dirty="0"/>
              <a:t>(3)</a:t>
            </a:r>
            <a:r>
              <a:rPr lang="cs-CZ" sz="3000" dirty="0"/>
              <a:t> </a:t>
            </a:r>
            <a:r>
              <a:rPr lang="cs-CZ" sz="3000" b="1" dirty="0">
                <a:solidFill>
                  <a:srgbClr val="FF0000"/>
                </a:solidFill>
              </a:rPr>
              <a:t>Úhrada daně hrazené jako pohledávka za majetkovou podstatou </a:t>
            </a:r>
            <a:r>
              <a:rPr lang="cs-CZ" sz="3000" b="1" dirty="0"/>
              <a:t>se na osobním daňovém účtu použije na úhradu splatných daňových pohledávek postupně podle těchto skupin:</a:t>
            </a:r>
          </a:p>
          <a:p>
            <a:pPr lvl="0" algn="just">
              <a:buSzPts val="500"/>
            </a:pPr>
            <a:r>
              <a:rPr lang="cs-CZ" sz="3000" b="1" dirty="0"/>
              <a:t>a) nedoplatky na dani a splatná daň z daňových povinností, které vznikly v době ode dne účinnosti rozhodnutí o úpadku,</a:t>
            </a:r>
          </a:p>
          <a:p>
            <a:pPr lvl="0" algn="just">
              <a:buSzPts val="500"/>
            </a:pPr>
            <a:r>
              <a:rPr lang="cs-CZ" sz="3000" b="1" dirty="0"/>
              <a:t>b) nedoplatky na příslušenství daně z daňových povinností, které vznikly v době ode dne účinnosti rozhodnutí o úpadku.</a:t>
            </a:r>
          </a:p>
          <a:p>
            <a:pPr lvl="0" algn="just">
              <a:buSzPts val="500"/>
            </a:pPr>
            <a:endParaRPr lang="cs-CZ" sz="3000" b="1" dirty="0"/>
          </a:p>
          <a:p>
            <a:pPr lvl="0" algn="just">
              <a:buSzPts val="500"/>
            </a:pPr>
            <a:r>
              <a:rPr lang="cs-CZ" sz="3000" b="1" dirty="0">
                <a:solidFill>
                  <a:schemeClr val="tx1"/>
                </a:solidFill>
              </a:rPr>
              <a:t>(4)</a:t>
            </a:r>
            <a:r>
              <a:rPr lang="cs-CZ" sz="3000" dirty="0">
                <a:solidFill>
                  <a:schemeClr val="tx1"/>
                </a:solidFill>
              </a:rPr>
              <a:t> </a:t>
            </a:r>
            <a:r>
              <a:rPr lang="cs-CZ" sz="3000" b="1" dirty="0">
                <a:solidFill>
                  <a:schemeClr val="tx1"/>
                </a:solidFill>
              </a:rPr>
              <a:t>V jednotlivých skupinách podle odstavců 1 až 3 se úhrada daně použije nejdříve na splatné daňové pohledávky s dřívějším datem splatnosti.</a:t>
            </a:r>
          </a:p>
          <a:p>
            <a:pPr marL="0" marR="0" lvl="0" indent="0" algn="just" rtl="0">
              <a:lnSpc>
                <a:spcPct val="100000"/>
              </a:lnSpc>
              <a:spcBef>
                <a:spcPts val="0"/>
              </a:spcBef>
              <a:spcAft>
                <a:spcPts val="0"/>
              </a:spcAft>
              <a:buClr>
                <a:srgbClr val="000000"/>
              </a:buClr>
              <a:buSzPts val="500"/>
              <a:buFont typeface="Arial"/>
              <a:buNone/>
            </a:pPr>
            <a:endParaRPr sz="3000" b="1" dirty="0"/>
          </a:p>
        </p:txBody>
      </p:sp>
    </p:spTree>
    <p:extLst>
      <p:ext uri="{BB962C8B-B14F-4D97-AF65-F5344CB8AC3E}">
        <p14:creationId xmlns:p14="http://schemas.microsoft.com/office/powerpoint/2010/main" val="3517597806"/>
      </p:ext>
    </p:extLst>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0"/>
          <p:cNvSpPr txBox="1"/>
          <p:nvPr/>
        </p:nvSpPr>
        <p:spPr>
          <a:xfrm>
            <a:off x="3052201" y="675225"/>
            <a:ext cx="8316600" cy="4801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900"/>
              <a:buFont typeface="Arial"/>
              <a:buNone/>
            </a:pPr>
            <a:r>
              <a:rPr lang="cs-CZ" sz="3600" b="1" i="0" u="none" strike="noStrike" cap="none">
                <a:solidFill>
                  <a:srgbClr val="FF0000"/>
                </a:solidFill>
                <a:latin typeface="Arial"/>
                <a:ea typeface="Arial"/>
                <a:cs typeface="Arial"/>
                <a:sym typeface="Arial"/>
              </a:rPr>
              <a:t>§ 168 Pohledávky za majetkovou podstatou</a:t>
            </a:r>
            <a:endParaRPr/>
          </a:p>
          <a:p>
            <a:pPr marL="0" marR="0" lvl="0" indent="0" algn="ctr" rtl="0">
              <a:lnSpc>
                <a:spcPct val="100000"/>
              </a:lnSpc>
              <a:spcBef>
                <a:spcPts val="0"/>
              </a:spcBef>
              <a:spcAft>
                <a:spcPts val="0"/>
              </a:spcAft>
              <a:buClr>
                <a:schemeClr val="dk1"/>
              </a:buClr>
              <a:buSzPts val="900"/>
              <a:buFont typeface="Arial"/>
              <a:buNone/>
            </a:pP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a:solidFill>
                  <a:schemeClr val="dk1"/>
                </a:solidFill>
                <a:latin typeface="Arial"/>
                <a:ea typeface="Arial"/>
                <a:cs typeface="Arial"/>
                <a:sym typeface="Arial"/>
              </a:rPr>
              <a:t>Odst. 2 Pohledávkami za majetkovou podstatou, pokud vznikly po rozhodnutí o úpadku, jsou</a:t>
            </a:r>
            <a:endParaRPr/>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a:solidFill>
                  <a:schemeClr val="dk1"/>
                </a:solidFill>
                <a:latin typeface="Arial"/>
                <a:ea typeface="Arial"/>
                <a:cs typeface="Arial"/>
                <a:sym typeface="Arial"/>
              </a:rPr>
              <a:t>e) daně, poplatky a jiná obdobná plnění, pojistné ……..</a:t>
            </a:r>
            <a:endParaRPr/>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1"/>
          <p:cNvSpPr txBox="1"/>
          <p:nvPr/>
        </p:nvSpPr>
        <p:spPr>
          <a:xfrm>
            <a:off x="2277979" y="625100"/>
            <a:ext cx="9445119" cy="501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800"/>
              <a:buFont typeface="Century Gothic"/>
              <a:buNone/>
            </a:pPr>
            <a:r>
              <a:rPr lang="cs-CZ" sz="3200" b="1" i="0" u="none" strike="noStrike" cap="none" dirty="0">
                <a:solidFill>
                  <a:srgbClr val="FF0000"/>
                </a:solidFill>
                <a:latin typeface="Century Gothic"/>
                <a:ea typeface="Century Gothic"/>
                <a:cs typeface="Century Gothic"/>
                <a:sym typeface="Century Gothic"/>
              </a:rPr>
              <a:t>Jiné způsoby uplatňování pohledávek</a:t>
            </a:r>
            <a:endParaRPr dirty="0"/>
          </a:p>
          <a:p>
            <a:pPr marL="0" marR="0" lvl="0" indent="0" algn="l" rtl="0">
              <a:lnSpc>
                <a:spcPct val="100000"/>
              </a:lnSpc>
              <a:spcBef>
                <a:spcPts val="0"/>
              </a:spcBef>
              <a:spcAft>
                <a:spcPts val="0"/>
              </a:spcAft>
              <a:buClr>
                <a:srgbClr val="FF0000"/>
              </a:buClr>
              <a:buSzPts val="800"/>
              <a:buFont typeface="Century Gothic"/>
              <a:buNone/>
            </a:pPr>
            <a:r>
              <a:rPr lang="cs-CZ" sz="3200" b="1" i="0" u="none" strike="noStrike" cap="none" dirty="0">
                <a:solidFill>
                  <a:srgbClr val="FF0000"/>
                </a:solidFill>
                <a:latin typeface="Century Gothic"/>
                <a:ea typeface="Century Gothic"/>
                <a:cs typeface="Century Gothic"/>
                <a:sym typeface="Century Gothic"/>
              </a:rPr>
              <a:t>§ 203</a:t>
            </a:r>
            <a:endParaRPr dirty="0"/>
          </a:p>
          <a:p>
            <a:pPr marL="0" marR="0" lvl="0" indent="0" algn="l" rtl="0">
              <a:lnSpc>
                <a:spcPct val="100000"/>
              </a:lnSpc>
              <a:spcBef>
                <a:spcPts val="0"/>
              </a:spcBef>
              <a:spcAft>
                <a:spcPts val="0"/>
              </a:spcAft>
              <a:buClr>
                <a:srgbClr val="000000"/>
              </a:buClr>
              <a:buSzPts val="800"/>
              <a:buFont typeface="Arial"/>
              <a:buNone/>
            </a:pPr>
            <a:endParaRPr sz="32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800"/>
              <a:buFont typeface="Century Gothic"/>
              <a:buNone/>
            </a:pPr>
            <a:r>
              <a:rPr lang="cs-CZ" sz="3200" b="1" i="0" u="none" strike="noStrike" cap="none" dirty="0">
                <a:solidFill>
                  <a:schemeClr val="dk1"/>
                </a:solidFill>
                <a:latin typeface="Century Gothic"/>
                <a:ea typeface="Century Gothic"/>
                <a:cs typeface="Century Gothic"/>
                <a:sym typeface="Century Gothic"/>
              </a:rPr>
              <a:t>(1)</a:t>
            </a:r>
            <a:r>
              <a:rPr lang="cs-CZ" sz="3200" b="0" i="0" u="none" strike="noStrike" cap="none" dirty="0">
                <a:solidFill>
                  <a:schemeClr val="dk1"/>
                </a:solidFill>
                <a:latin typeface="Century Gothic"/>
                <a:ea typeface="Century Gothic"/>
                <a:cs typeface="Century Gothic"/>
                <a:sym typeface="Century Gothic"/>
              </a:rPr>
              <a:t> Není-li dále stanoveno jinak, pohledávky za majetkovou podstatou a pohledávky jim postavené na roveň se uplatňují písemně vůči osobě s dispozičními oprávněními. O uplatnění takové pohledávky věřitel současně vždy vyrozumí insolvenčního správce; náležitosti tohoto vyrozumění stanoví prováděcí právní předpis.</a:t>
            </a:r>
            <a:endParaRPr dirty="0"/>
          </a:p>
        </p:txBody>
      </p:sp>
    </p:spTree>
  </p:cSld>
  <p:clrMapOvr>
    <a:masterClrMapping/>
  </p:clrMapOvr>
  <p:transition spd="slow">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2"/>
          <p:cNvSpPr txBox="1"/>
          <p:nvPr/>
        </p:nvSpPr>
        <p:spPr>
          <a:xfrm>
            <a:off x="2245895" y="457200"/>
            <a:ext cx="9946155" cy="618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900"/>
              <a:buFont typeface="Arial"/>
              <a:buNone/>
            </a:pPr>
            <a:r>
              <a:rPr lang="cs-CZ" sz="3600" b="1" i="0" u="none" strike="noStrike" cap="none" dirty="0">
                <a:solidFill>
                  <a:srgbClr val="FF0000"/>
                </a:solidFill>
                <a:latin typeface="Arial"/>
                <a:ea typeface="Arial"/>
                <a:cs typeface="Arial"/>
                <a:sym typeface="Arial"/>
              </a:rPr>
              <a:t>Předpis č. 311/2007 Sb. Vyhláška o jednacím řádu pro insolvenční řízení a kterou se provádějí některá ustanovení insolvenčního zákona</a:t>
            </a:r>
            <a:endParaRPr dirty="0"/>
          </a:p>
          <a:p>
            <a:pPr marL="0" marR="0" lvl="0" indent="0" algn="l" rtl="0">
              <a:lnSpc>
                <a:spcPct val="100000"/>
              </a:lnSpc>
              <a:spcBef>
                <a:spcPts val="0"/>
              </a:spcBef>
              <a:spcAft>
                <a:spcPts val="0"/>
              </a:spcAft>
              <a:buClr>
                <a:srgbClr val="000000"/>
              </a:buClr>
              <a:buSzPts val="900"/>
              <a:buFont typeface="Arial"/>
              <a:buNone/>
            </a:pPr>
            <a:endParaRPr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 21a</a:t>
            </a:r>
            <a:endParaRPr dirty="0"/>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Vyrozumění o uplatnění pohledávky za majetkovou podstatou nebo pohledávky jí postavené na roveň</a:t>
            </a:r>
            <a:endParaRPr dirty="0"/>
          </a:p>
          <a:p>
            <a:pPr marL="0" marR="0" lvl="0" indent="0" algn="l" rtl="0">
              <a:lnSpc>
                <a:spcPct val="100000"/>
              </a:lnSpc>
              <a:spcBef>
                <a:spcPts val="0"/>
              </a:spcBef>
              <a:spcAft>
                <a:spcPts val="0"/>
              </a:spcAft>
              <a:buClr>
                <a:srgbClr val="000000"/>
              </a:buClr>
              <a:buSzPts val="450"/>
              <a:buFont typeface="Arial"/>
              <a:buNone/>
            </a:pPr>
            <a:endParaRPr sz="18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
              <a:buFont typeface="Arial"/>
              <a:buNone/>
            </a:pPr>
            <a:endParaRPr sz="1800" b="1"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4"/>
          <p:cNvSpPr txBox="1"/>
          <p:nvPr/>
        </p:nvSpPr>
        <p:spPr>
          <a:xfrm>
            <a:off x="1668379" y="425256"/>
            <a:ext cx="10263408" cy="55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 203a</a:t>
            </a:r>
            <a:endParaRPr dirty="0"/>
          </a:p>
          <a:p>
            <a:pPr marL="0" marR="0" lvl="0" indent="0" algn="l" rtl="0">
              <a:lnSpc>
                <a:spcPct val="100000"/>
              </a:lnSpc>
              <a:spcBef>
                <a:spcPts val="0"/>
              </a:spcBef>
              <a:spcAft>
                <a:spcPts val="0"/>
              </a:spcAft>
              <a:buClr>
                <a:schemeClr val="dk1"/>
              </a:buClr>
              <a:buSzPts val="800"/>
              <a:buFont typeface="Arial"/>
              <a:buNone/>
            </a:pPr>
            <a:endParaRPr sz="3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V pochybnostech, zda pohledávka uplatněná  věřitelem je pohledávkou za majetkovou podstatou nebo pohledávkou na roveň postavenou (a obdobně v pochybnostech o tom, zda jde o pohledávku vyloučenou z uspokojení v insolvenčním řízení), uloží insolvenční soud, v souladu s výše uvedeným, věřiteli povinnost podat žalobu o určení pořadí uplatněné pohledávky proti insolvenčnímu správci (nikoli vůči osobě s dispozičním oprávněním).</a:t>
            </a:r>
            <a:endParaRPr dirty="0"/>
          </a:p>
        </p:txBody>
      </p:sp>
    </p:spTree>
  </p:cSld>
  <p:clrMapOvr>
    <a:masterClrMapping/>
  </p:clrMapOvr>
  <p:transition spd="slow">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5"/>
          <p:cNvSpPr txBox="1"/>
          <p:nvPr/>
        </p:nvSpPr>
        <p:spPr>
          <a:xfrm>
            <a:off x="2069432" y="653725"/>
            <a:ext cx="9611944" cy="58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dirty="0">
                <a:solidFill>
                  <a:srgbClr val="FF0000"/>
                </a:solidFill>
                <a:latin typeface="Arial"/>
                <a:ea typeface="Arial"/>
                <a:cs typeface="Arial"/>
                <a:sym typeface="Arial"/>
              </a:rPr>
              <a:t>§ 170 Insolvenčního zákona</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dirty="0">
                <a:solidFill>
                  <a:schemeClr val="dk1"/>
                </a:solidFill>
                <a:latin typeface="Arial"/>
                <a:ea typeface="Arial"/>
                <a:cs typeface="Arial"/>
                <a:sym typeface="Arial"/>
              </a:rPr>
              <a:t>V insolvenčním řízení se neuspokojují žádným ze způsobů řešení úpadku, </a:t>
            </a:r>
            <a:endParaRPr dirty="0"/>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dirty="0">
                <a:solidFill>
                  <a:schemeClr val="dk1"/>
                </a:solidFill>
                <a:latin typeface="Arial"/>
                <a:ea typeface="Arial"/>
                <a:cs typeface="Arial"/>
                <a:sym typeface="Arial"/>
              </a:rPr>
              <a:t>není-li dále stanoveno jinak,</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dirty="0">
                <a:solidFill>
                  <a:schemeClr val="dk1"/>
                </a:solidFill>
                <a:latin typeface="Arial"/>
                <a:ea typeface="Arial"/>
                <a:cs typeface="Arial"/>
                <a:sym typeface="Arial"/>
              </a:rPr>
              <a:t>d) Mimosmluvní sankce postihující majetek dlužníka,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6"/>
          <p:cNvSpPr/>
          <p:nvPr/>
        </p:nvSpPr>
        <p:spPr>
          <a:xfrm>
            <a:off x="1010653" y="0"/>
            <a:ext cx="10945671" cy="550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50"/>
              <a:buFont typeface="Arial"/>
              <a:buNone/>
            </a:pPr>
            <a:r>
              <a:rPr lang="cs-CZ" sz="3000" b="1" i="0" u="sng" strike="noStrike" cap="none" dirty="0">
                <a:solidFill>
                  <a:schemeClr val="hlink"/>
                </a:solidFill>
                <a:latin typeface="Arial"/>
                <a:ea typeface="Arial"/>
                <a:cs typeface="Arial"/>
                <a:sym typeface="Arial"/>
                <a:hlinkClick r:id="rId3"/>
              </a:rPr>
              <a:t>§ 409</a:t>
            </a:r>
            <a:endParaRPr sz="3000" dirty="0"/>
          </a:p>
          <a:p>
            <a:pPr marL="0" marR="0" lvl="0" indent="0" algn="l" rtl="0">
              <a:lnSpc>
                <a:spcPct val="100000"/>
              </a:lnSpc>
              <a:spcBef>
                <a:spcPts val="0"/>
              </a:spcBef>
              <a:spcAft>
                <a:spcPts val="0"/>
              </a:spcAft>
              <a:buClr>
                <a:srgbClr val="000000"/>
              </a:buClr>
              <a:buSzPts val="550"/>
              <a:buFont typeface="Arial"/>
              <a:buNone/>
            </a:pPr>
            <a:r>
              <a:rPr lang="cs-CZ" sz="3000" b="0" i="1"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Open Sans"/>
                <a:ea typeface="Open Sans"/>
                <a:cs typeface="Open Sans"/>
                <a:sym typeface="Open Sans"/>
              </a:rPr>
              <a:t> Od schválení oddlužení plněním splátkového kalendáře má dispoziční oprávnění k příjmům, které získá po schválení oddlužení, dlužník. S takto nabytými příjmy je dlužník povinen naložit způsobem uvedeným v rozhodnutí o schválení oddlužení plněním splátkového kalendáře.</a:t>
            </a:r>
            <a:endParaRPr sz="3000" dirty="0"/>
          </a:p>
          <a:p>
            <a:pPr marL="0" marR="0" lvl="0" indent="0" algn="l" rtl="0">
              <a:lnSpc>
                <a:spcPct val="100000"/>
              </a:lnSpc>
              <a:spcBef>
                <a:spcPts val="0"/>
              </a:spcBef>
              <a:spcAft>
                <a:spcPts val="0"/>
              </a:spcAft>
              <a:buClr>
                <a:schemeClr val="dk1"/>
              </a:buClr>
              <a:buSzPts val="550"/>
              <a:buFont typeface="Arial"/>
              <a:buNone/>
            </a:pPr>
            <a:endParaRPr sz="3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550"/>
              <a:buFont typeface="Arial"/>
              <a:buNone/>
            </a:pPr>
            <a:r>
              <a:rPr lang="cs-CZ" sz="3000" b="0" i="1"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Open Sans"/>
                <a:ea typeface="Open Sans"/>
                <a:cs typeface="Open Sans"/>
                <a:sym typeface="Open Sans"/>
              </a:rPr>
              <a:t> Dispoziční oprávnění k majetku, náležejícímu do majetkové podstaty v době schválení oddlužení, včetně toho majetku, s nímž dlužník nemohl dosud nakládat v důsledku účinků nařízení nebo zahájení výkonu rozhodnutí nebo exekuce, má od právní moci rozhodnutí o schválení oddlužení plněním splátkového kalendáře dlužník; </a:t>
            </a:r>
            <a:endParaRPr sz="3000" dirty="0"/>
          </a:p>
        </p:txBody>
      </p:sp>
    </p:spTree>
  </p:cSld>
  <p:clrMapOvr>
    <a:masterClrMapping/>
  </p:clrMapOvr>
  <p:transition spd="slow">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77" descr="http://jak-na-dluhy.cz/wp-content/uploads/jak-na-dluhy-018.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30" name="Google Shape;530;p77"/>
          <p:cNvSpPr txBox="1"/>
          <p:nvPr/>
        </p:nvSpPr>
        <p:spPr>
          <a:xfrm>
            <a:off x="4595814" y="142876"/>
            <a:ext cx="5538787"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a:solidFill>
                  <a:srgbClr val="FF0000"/>
                </a:solidFill>
                <a:latin typeface="Arial"/>
                <a:ea typeface="Arial"/>
                <a:cs typeface="Arial"/>
                <a:sym typeface="Arial"/>
              </a:rPr>
              <a:t>Zrušení schváleného oddlužení</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F1C080-553A-4F62-A3F0-3637535BB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43" y="272562"/>
            <a:ext cx="10863383" cy="61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1902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8"/>
          <p:cNvSpPr/>
          <p:nvPr/>
        </p:nvSpPr>
        <p:spPr>
          <a:xfrm>
            <a:off x="1092956" y="220429"/>
            <a:ext cx="10827025" cy="6417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cs-CZ" sz="2800" b="1" i="0" u="sng" strike="noStrike" cap="none">
                <a:solidFill>
                  <a:schemeClr val="hlink"/>
                </a:solidFill>
                <a:latin typeface="Arial"/>
                <a:ea typeface="Arial"/>
                <a:cs typeface="Arial"/>
                <a:sym typeface="Arial"/>
                <a:hlinkClick r:id="rId3"/>
              </a:rPr>
              <a:t>§ 418</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(1)</a:t>
            </a:r>
            <a:r>
              <a:rPr lang="cs-CZ" sz="2800" b="0" i="0" u="none" strike="noStrike" cap="none">
                <a:solidFill>
                  <a:srgbClr val="000000"/>
                </a:solidFill>
                <a:latin typeface="Open Sans"/>
                <a:ea typeface="Open Sans"/>
                <a:cs typeface="Open Sans"/>
                <a:sym typeface="Open Sans"/>
              </a:rPr>
              <a:t> Insolvenční soud schválené oddlužení zruší a současně rozhodne o způsobu řešení dlužníkova úpadku konkursem, jestliže</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a)</a:t>
            </a:r>
            <a:r>
              <a:rPr lang="cs-CZ" sz="2800" b="0" i="0" u="none" strike="noStrike" cap="none">
                <a:solidFill>
                  <a:srgbClr val="000000"/>
                </a:solidFill>
                <a:latin typeface="Open Sans"/>
                <a:ea typeface="Open Sans"/>
                <a:cs typeface="Open Sans"/>
                <a:sym typeface="Open Sans"/>
              </a:rPr>
              <a:t> dlužník neplní podstatné povinnosti podle schváleného způsobu oddlužení, 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b)</a:t>
            </a:r>
            <a:r>
              <a:rPr lang="cs-CZ" sz="2800" b="0" i="0" u="none" strike="noStrike" cap="none">
                <a:solidFill>
                  <a:srgbClr val="000000"/>
                </a:solidFill>
                <a:latin typeface="Open Sans"/>
                <a:ea typeface="Open Sans"/>
                <a:cs typeface="Open Sans"/>
                <a:sym typeface="Open Sans"/>
              </a:rPr>
              <a:t> se ukáže, že podstatnou část splátkového kalendáře nebude možné splnit, 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c)</a:t>
            </a:r>
            <a:r>
              <a:rPr lang="cs-CZ" sz="2800" b="1" i="0" u="none" strike="noStrike" cap="none">
                <a:solidFill>
                  <a:srgbClr val="000000"/>
                </a:solidFill>
                <a:latin typeface="Open Sans"/>
                <a:ea typeface="Open Sans"/>
                <a:cs typeface="Open Sans"/>
                <a:sym typeface="Open Sans"/>
              </a:rPr>
              <a:t> v důsledku zaviněného jednání vznikl dlužníku po schválení oddlužení peněžitý závazek po dobu delší 30 dnů po lhůtě splatnosti, </a:t>
            </a:r>
            <a:r>
              <a:rPr lang="cs-CZ" sz="2800" b="0" i="0" u="none" strike="noStrike" cap="none">
                <a:solidFill>
                  <a:srgbClr val="000000"/>
                </a:solidFill>
                <a:latin typeface="Open Sans"/>
                <a:ea typeface="Open Sans"/>
                <a:cs typeface="Open Sans"/>
                <a:sym typeface="Open Sans"/>
              </a:rPr>
              <a:t>anebo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d)</a:t>
            </a:r>
            <a:r>
              <a:rPr lang="cs-CZ" sz="2800" b="0" i="0" u="none" strike="noStrike" cap="none">
                <a:solidFill>
                  <a:srgbClr val="000000"/>
                </a:solidFill>
                <a:latin typeface="Open Sans"/>
                <a:ea typeface="Open Sans"/>
                <a:cs typeface="Open Sans"/>
                <a:sym typeface="Open Sans"/>
              </a:rPr>
              <a:t> to navrhne dlužník.</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(2)</a:t>
            </a:r>
            <a:r>
              <a:rPr lang="cs-CZ" sz="2800" b="0" i="0" u="none" strike="noStrike" cap="none">
                <a:solidFill>
                  <a:srgbClr val="000000"/>
                </a:solidFill>
                <a:latin typeface="Open Sans"/>
                <a:ea typeface="Open Sans"/>
                <a:cs typeface="Open Sans"/>
                <a:sym typeface="Open Sans"/>
              </a:rPr>
              <a:t> </a:t>
            </a:r>
            <a:r>
              <a:rPr lang="cs-CZ" sz="2800" b="1" i="0" u="none" strike="noStrike" cap="none">
                <a:solidFill>
                  <a:srgbClr val="000000"/>
                </a:solidFill>
                <a:latin typeface="Open Sans"/>
                <a:ea typeface="Open Sans"/>
                <a:cs typeface="Open Sans"/>
                <a:sym typeface="Open Sans"/>
              </a:rPr>
              <a:t>Má se za to, že dlužník zavinil vznik peněžitého závazku podle odstavce 1 písm. c), byl-li k jeho vymožení vůči dlužníku nařízen výkon rozhodnutí nebo exekuce.</a:t>
            </a:r>
            <a:endParaRPr/>
          </a:p>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rgbClr val="000000"/>
              </a:solidFill>
              <a:latin typeface="Open Sans"/>
              <a:ea typeface="Open Sans"/>
              <a:cs typeface="Open Sans"/>
              <a:sym typeface="Open Sans"/>
            </a:endParaRPr>
          </a:p>
        </p:txBody>
      </p:sp>
    </p:spTree>
  </p:cSld>
  <p:clrMapOvr>
    <a:masterClrMapping/>
  </p:clrMapOvr>
  <p:transition spd="slow">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p:nvPr/>
        </p:nvSpPr>
        <p:spPr>
          <a:xfrm>
            <a:off x="1847851" y="0"/>
            <a:ext cx="8640763" cy="68634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cs-CZ" sz="4400" b="1" i="0" u="sng" strike="noStrike" cap="none">
                <a:solidFill>
                  <a:schemeClr val="hlink"/>
                </a:solidFill>
                <a:latin typeface="Arial"/>
                <a:ea typeface="Arial"/>
                <a:cs typeface="Arial"/>
                <a:sym typeface="Arial"/>
                <a:hlinkClick r:id="rId3"/>
              </a:rPr>
              <a:t>§ 140e</a:t>
            </a:r>
            <a:endParaRPr/>
          </a:p>
          <a:p>
            <a:pPr marL="0" marR="0" lvl="0" indent="0" algn="l" rtl="0">
              <a:lnSpc>
                <a:spcPct val="100000"/>
              </a:lnSpc>
              <a:spcBef>
                <a:spcPts val="0"/>
              </a:spcBef>
              <a:spcAft>
                <a:spcPts val="0"/>
              </a:spcAft>
              <a:buClr>
                <a:srgbClr val="000000"/>
              </a:buClr>
              <a:buSzPts val="1100"/>
              <a:buFont typeface="Arial"/>
              <a:buNone/>
            </a:pPr>
            <a:r>
              <a:rPr lang="cs-CZ" sz="4400" b="1" i="0" u="none" strike="noStrike" cap="none">
                <a:solidFill>
                  <a:srgbClr val="000000"/>
                </a:solidFill>
                <a:latin typeface="Arial"/>
                <a:ea typeface="Arial"/>
                <a:cs typeface="Arial"/>
                <a:sym typeface="Arial"/>
              </a:rPr>
              <a:t>Výkon rozhodnutí a exekuce</a:t>
            </a:r>
            <a:endParaRPr/>
          </a:p>
          <a:p>
            <a:pPr marL="0" marR="0" lvl="0" indent="0" algn="l" rtl="0">
              <a:lnSpc>
                <a:spcPct val="100000"/>
              </a:lnSpc>
              <a:spcBef>
                <a:spcPts val="0"/>
              </a:spcBef>
              <a:spcAft>
                <a:spcPts val="0"/>
              </a:spcAft>
              <a:buClr>
                <a:srgbClr val="000000"/>
              </a:buClr>
              <a:buSzPts val="1100"/>
              <a:buFont typeface="Arial"/>
              <a:buNone/>
            </a:pPr>
            <a:r>
              <a:rPr lang="cs-CZ" sz="4400" b="0" i="1" u="none" strike="noStrike" cap="none">
                <a:solidFill>
                  <a:srgbClr val="000000"/>
                </a:solidFill>
                <a:latin typeface="Arial"/>
                <a:ea typeface="Arial"/>
                <a:cs typeface="Arial"/>
                <a:sym typeface="Arial"/>
              </a:rPr>
              <a:t>(1)</a:t>
            </a:r>
            <a:r>
              <a:rPr lang="cs-CZ" sz="4400" b="0" i="0" u="none" strike="noStrike" cap="none">
                <a:solidFill>
                  <a:srgbClr val="000000"/>
                </a:solidFill>
                <a:latin typeface="Arial"/>
                <a:ea typeface="Arial"/>
                <a:cs typeface="Arial"/>
                <a:sym typeface="Arial"/>
              </a:rPr>
              <a:t> </a:t>
            </a:r>
            <a:r>
              <a:rPr lang="cs-CZ" sz="4400" b="0" i="0" u="sng" strike="noStrike" cap="none">
                <a:solidFill>
                  <a:srgbClr val="000000"/>
                </a:solidFill>
                <a:latin typeface="Arial"/>
                <a:ea typeface="Arial"/>
                <a:cs typeface="Arial"/>
                <a:sym typeface="Arial"/>
              </a:rPr>
              <a:t>V době, po kterou trvají účinky rozhodnutí o úpadku, nelze nařídit nebo zahájit výkon rozhodnutí nebo exekuci, která by postihovala majetek ve vlastnictví dlužníka, jakož i jiný majetek, který náleží do majetkové podstaty</a:t>
            </a:r>
            <a:r>
              <a:rPr lang="cs-CZ" sz="4400" b="0" i="0" u="none" strike="noStrike" cap="none">
                <a:solidFill>
                  <a:srgbClr val="000000"/>
                </a:solidFill>
                <a:latin typeface="Arial"/>
                <a:ea typeface="Arial"/>
                <a:cs typeface="Arial"/>
                <a:sym typeface="Arial"/>
              </a:rPr>
              <a:t>; </a:t>
            </a:r>
            <a:endParaRPr/>
          </a:p>
        </p:txBody>
      </p:sp>
    </p:spTree>
  </p:cSld>
  <p:clrMapOvr>
    <a:masterClrMapping/>
  </p:clrMapOvr>
  <p:transition spd="slow">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1"/>
          <p:cNvSpPr/>
          <p:nvPr/>
        </p:nvSpPr>
        <p:spPr>
          <a:xfrm>
            <a:off x="1803400" y="622638"/>
            <a:ext cx="9918700" cy="52014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EB Garamond"/>
              <a:buNone/>
            </a:pPr>
            <a:r>
              <a:rPr lang="cs-CZ" sz="4800" b="1" i="0" u="none" strike="noStrike" cap="none">
                <a:solidFill>
                  <a:schemeClr val="dk1"/>
                </a:solidFill>
                <a:latin typeface="EB Garamond"/>
                <a:ea typeface="EB Garamond"/>
                <a:cs typeface="EB Garamond"/>
                <a:sym typeface="EB Garamond"/>
              </a:rPr>
              <a:t>Letecké povinnosti může být zbaven ten, kdo je uznán za psychicky narušeného, a zároveň požádá o uvolnění. Ovšem to, že o uvolnění požádá, svědčí o jeho psychickém zdraví, takže být uvolněn nemůže! </a:t>
            </a:r>
            <a:endParaRPr/>
          </a:p>
          <a:p>
            <a:pPr marL="0" marR="0" lvl="0" indent="0" algn="l" rtl="0">
              <a:lnSpc>
                <a:spcPct val="100000"/>
              </a:lnSpc>
              <a:spcBef>
                <a:spcPts val="0"/>
              </a:spcBef>
              <a:spcAft>
                <a:spcPts val="0"/>
              </a:spcAft>
              <a:buClr>
                <a:schemeClr val="dk1"/>
              </a:buClr>
              <a:buSzPts val="1100"/>
              <a:buFont typeface="Century Gothic"/>
              <a:buNone/>
            </a:pPr>
            <a:r>
              <a:rPr lang="cs-CZ" sz="4400" b="1" i="0" u="none" strike="noStrike" cap="none">
                <a:solidFill>
                  <a:schemeClr val="dk1"/>
                </a:solidFill>
                <a:latin typeface="Century Gothic"/>
                <a:ea typeface="Century Gothic"/>
                <a:cs typeface="Century Gothic"/>
                <a:sym typeface="Century Gothic"/>
              </a:rPr>
              <a:t>(Hlava XXII- Joseph Heller)</a:t>
            </a:r>
            <a:endParaRPr/>
          </a:p>
        </p:txBody>
      </p:sp>
    </p:spTree>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82" descr="http://i.iinfo.cz/urs/Penize_a_klic-123810759580846.gif"/>
          <p:cNvPicPr preferRelativeResize="0"/>
          <p:nvPr/>
        </p:nvPicPr>
        <p:blipFill rotWithShape="1">
          <a:blip r:embed="rId3">
            <a:alphaModFix/>
          </a:blip>
          <a:srcRect/>
          <a:stretch/>
        </p:blipFill>
        <p:spPr>
          <a:xfrm>
            <a:off x="1166812" y="1"/>
            <a:ext cx="9501188" cy="7072313"/>
          </a:xfrm>
          <a:prstGeom prst="rect">
            <a:avLst/>
          </a:prstGeom>
          <a:noFill/>
          <a:ln>
            <a:noFill/>
          </a:ln>
        </p:spPr>
      </p:pic>
      <p:sp>
        <p:nvSpPr>
          <p:cNvPr id="559" name="Google Shape;559;p82"/>
          <p:cNvSpPr txBox="1"/>
          <p:nvPr/>
        </p:nvSpPr>
        <p:spPr>
          <a:xfrm>
            <a:off x="1666875" y="3995738"/>
            <a:ext cx="4332288" cy="2862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Uspokojení</a:t>
            </a:r>
            <a:endParaRPr/>
          </a:p>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zajištěných</a:t>
            </a:r>
            <a:endParaRPr/>
          </a:p>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věřitelů</a:t>
            </a:r>
            <a:endParaRPr/>
          </a:p>
        </p:txBody>
      </p:sp>
    </p:spTree>
  </p:cSld>
  <p:clrMapOvr>
    <a:masterClrMapping/>
  </p:clrMapOvr>
  <p:transition spd="slow">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3"/>
          <p:cNvSpPr/>
          <p:nvPr/>
        </p:nvSpPr>
        <p:spPr>
          <a:xfrm>
            <a:off x="1443789" y="166750"/>
            <a:ext cx="10655409" cy="6371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8400"/>
              </a:buClr>
              <a:buSzPts val="600"/>
              <a:buFont typeface="Arial"/>
              <a:buNone/>
            </a:pPr>
            <a:r>
              <a:rPr lang="cs-CZ" sz="3000" b="1" i="0" u="none" strike="noStrike" cap="none" dirty="0">
                <a:solidFill>
                  <a:srgbClr val="FF8400"/>
                </a:solidFill>
                <a:latin typeface="Arial"/>
                <a:ea typeface="Arial"/>
                <a:cs typeface="Arial"/>
                <a:sym typeface="Arial"/>
              </a:rPr>
              <a:t>§ 170 DŘ</a:t>
            </a:r>
            <a:endParaRPr sz="3000" dirty="0"/>
          </a:p>
          <a:p>
            <a:pPr marL="0" marR="0" lvl="0" indent="0" algn="l" rtl="0">
              <a:lnSpc>
                <a:spcPct val="100000"/>
              </a:lnSpc>
              <a:spcBef>
                <a:spcPts val="0"/>
              </a:spcBef>
              <a:spcAft>
                <a:spcPts val="0"/>
              </a:spcAft>
              <a:buClr>
                <a:srgbClr val="08A8F8"/>
              </a:buClr>
              <a:buSzPts val="600"/>
              <a:buFont typeface="Arial"/>
              <a:buNone/>
            </a:pPr>
            <a:r>
              <a:rPr lang="cs-CZ" sz="3000" b="1" i="0" u="none" strike="noStrike" cap="none" dirty="0">
                <a:solidFill>
                  <a:srgbClr val="08A8F8"/>
                </a:solidFill>
                <a:latin typeface="Arial"/>
                <a:ea typeface="Arial"/>
                <a:cs typeface="Arial"/>
                <a:sym typeface="Arial"/>
              </a:rPr>
              <a:t>Zástavní právo</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Arial"/>
                <a:ea typeface="Arial"/>
                <a:cs typeface="Arial"/>
                <a:sym typeface="Arial"/>
              </a:rPr>
              <a:t> Správce daně může zřídit rozhodnutím zástavní právo k majetku daňového subjektu k zajištění jím neuhrazené daně za podmínek stanovených občanským zákoníkem, pokud tento zákon nestanoví jinak.</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Arial"/>
                <a:ea typeface="Arial"/>
                <a:cs typeface="Arial"/>
                <a:sym typeface="Arial"/>
              </a:rPr>
              <a:t> Rozhodnutí o zřízení zástavního práva obsahuje ve výroku kromě náležitostí podle § 102 odst. 1 výši daně zajištěné zástavním právem a označení zástavy.</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(3)</a:t>
            </a:r>
            <a:r>
              <a:rPr lang="cs-CZ" sz="3000" b="0" i="0" u="none" strike="noStrike" cap="none" dirty="0">
                <a:solidFill>
                  <a:srgbClr val="000000"/>
                </a:solidFill>
                <a:latin typeface="Arial"/>
                <a:ea typeface="Arial"/>
                <a:cs typeface="Arial"/>
                <a:sym typeface="Arial"/>
              </a:rPr>
              <a:t> Správce daně může rozhodnout o zřízení zástavního práva k majetku vlastníka, odlišného od daňového subjektu, jehož nedoplatek je zajišťován, a to na základě předchozího písemného souhlasu vlastníka s úředně ověřeným podpisem.</a:t>
            </a:r>
            <a:endParaRPr sz="3000" dirty="0"/>
          </a:p>
        </p:txBody>
      </p:sp>
    </p:spTree>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3"/>
          <p:cNvSpPr/>
          <p:nvPr/>
        </p:nvSpPr>
        <p:spPr>
          <a:xfrm>
            <a:off x="1443789" y="166750"/>
            <a:ext cx="10655409" cy="6371100"/>
          </a:xfrm>
          <a:prstGeom prst="rect">
            <a:avLst/>
          </a:prstGeom>
          <a:noFill/>
          <a:ln>
            <a:noFill/>
          </a:ln>
        </p:spPr>
        <p:txBody>
          <a:bodyPr spcFirstLastPara="1" wrap="square" lIns="91425" tIns="45700" rIns="91425" bIns="45700" anchor="t" anchorCtr="0">
            <a:noAutofit/>
          </a:bodyPr>
          <a:lstStyle/>
          <a:p>
            <a:pPr lvl="0" algn="just">
              <a:buSzPts val="600"/>
            </a:pPr>
            <a:r>
              <a:rPr lang="cs-CZ" sz="3000" b="1" dirty="0"/>
              <a:t>(4)</a:t>
            </a:r>
            <a:r>
              <a:rPr lang="cs-CZ" sz="3000" dirty="0"/>
              <a:t> Zástavní právo vzniká doručením rozhodnutí o zřízení zástavního práva daňovému subjektu nebo osobě podle odstavce 3. </a:t>
            </a:r>
            <a:r>
              <a:rPr lang="cs-CZ" sz="3000" b="1" dirty="0">
                <a:solidFill>
                  <a:srgbClr val="FF0000"/>
                </a:solidFill>
              </a:rPr>
              <a:t>Zástavní právo k nemovité věci evidované v katastru nemovitostí, jakož i k dalšímu majetku, o kterém jsou vedeny veřejné registry,</a:t>
            </a:r>
            <a:r>
              <a:rPr lang="cs-CZ" sz="3000" dirty="0"/>
              <a:t> vzniká doručením rozhodnutí o zřízení zástavního práva příslušnému katastrálnímu úřadu, popřípadě tomu, kdo vede veřejný registr</a:t>
            </a:r>
            <a:r>
              <a:rPr lang="cs-CZ" sz="2400" dirty="0"/>
              <a:t>.</a:t>
            </a:r>
            <a:endParaRPr lang="cs-CZ" sz="3200" dirty="0"/>
          </a:p>
        </p:txBody>
      </p:sp>
    </p:spTree>
    <p:extLst>
      <p:ext uri="{BB962C8B-B14F-4D97-AF65-F5344CB8AC3E}">
        <p14:creationId xmlns:p14="http://schemas.microsoft.com/office/powerpoint/2010/main" val="571421125"/>
      </p:ext>
    </p:extLst>
  </p:cSld>
  <p:clrMapOvr>
    <a:masterClrMapping/>
  </p:clrMapOvr>
  <p:transition>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4"/>
          <p:cNvSpPr/>
          <p:nvPr/>
        </p:nvSpPr>
        <p:spPr>
          <a:xfrm>
            <a:off x="1219200" y="0"/>
            <a:ext cx="10757543" cy="489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cs-CZ" sz="2800" b="1" i="0" u="none" strike="noStrike" cap="none" dirty="0">
                <a:solidFill>
                  <a:schemeClr val="dk1"/>
                </a:solidFill>
                <a:latin typeface="Arial"/>
                <a:ea typeface="Arial"/>
                <a:cs typeface="Arial"/>
                <a:sym typeface="Arial"/>
              </a:rPr>
              <a:t>Automobil se řadí mezi věci movité hmotné a z pohledu zástavního práva věci neregistrované, přestože jsou automobily evidovány v registru silničních vozidel vedeném podle zákona č. 56/2001 Sb., o podmínkách provozu vozidel na pozemních komunikacích. Tento registr není považován za veřejný seznam, proto je automobil považován za věc neregistrovanou. Z movitých věcí jsou předmětem registrace ve veřejných seznamech jen velké dopravní prostředky (letadla podle zákona č.</a:t>
            </a:r>
            <a:endParaRPr sz="2800" dirty="0"/>
          </a:p>
          <a:p>
            <a:pPr marL="0" marR="0" lvl="0" indent="0" algn="l" rtl="0">
              <a:lnSpc>
                <a:spcPct val="100000"/>
              </a:lnSpc>
              <a:spcBef>
                <a:spcPts val="0"/>
              </a:spcBef>
              <a:spcAft>
                <a:spcPts val="0"/>
              </a:spcAft>
              <a:buClr>
                <a:schemeClr val="dk1"/>
              </a:buClr>
              <a:buSzPts val="600"/>
              <a:buFont typeface="Arial"/>
              <a:buNone/>
            </a:pPr>
            <a:r>
              <a:rPr lang="cs-CZ" sz="2800" b="1" i="0" u="none" strike="noStrike" cap="none" dirty="0">
                <a:solidFill>
                  <a:schemeClr val="dk1"/>
                </a:solidFill>
                <a:latin typeface="Arial"/>
                <a:ea typeface="Arial"/>
                <a:cs typeface="Arial"/>
                <a:sym typeface="Arial"/>
              </a:rPr>
              <a:t>49/1997 Sb., o civilním letectví, námořní plavidla dle zákona č. 61/2000 Sb., o námořní plavbě). Ohledně motorových vozidel platilo dle dosavadní judikatury, že zástavní právo zřízené na základě zástavní smlouvy k silničnímu motorovému vozidlu nebo k přípojnému vozidlu </a:t>
            </a:r>
            <a:r>
              <a:rPr lang="cs-CZ" sz="2800" b="1" i="0" u="none" strike="noStrike" cap="none" dirty="0">
                <a:solidFill>
                  <a:srgbClr val="FF0000"/>
                </a:solidFill>
                <a:latin typeface="Arial"/>
                <a:ea typeface="Arial"/>
                <a:cs typeface="Arial"/>
                <a:sym typeface="Arial"/>
              </a:rPr>
              <a:t>vzniká zápisem zástavního práva do technického průkazu těchto vozidel a do registru silničních vozidel.</a:t>
            </a:r>
            <a:endParaRPr sz="2800" dirty="0"/>
          </a:p>
        </p:txBody>
      </p:sp>
    </p:spTree>
  </p:cSld>
  <p:clrMapOvr>
    <a:masterClrMapping/>
  </p:clrMapOvr>
  <p:transition>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85" descr="http://pridej-clanek.cz/wp-content/uploads/83590515-300x225.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75" name="Google Shape;575;p85"/>
          <p:cNvSpPr txBox="1"/>
          <p:nvPr/>
        </p:nvSpPr>
        <p:spPr>
          <a:xfrm>
            <a:off x="5881688" y="571501"/>
            <a:ext cx="4710112"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cs-CZ" sz="4000" b="1" i="0" u="none" strike="noStrike" cap="none">
                <a:solidFill>
                  <a:schemeClr val="dk1"/>
                </a:solidFill>
                <a:latin typeface="Arial"/>
                <a:ea typeface="Arial"/>
                <a:cs typeface="Arial"/>
                <a:sym typeface="Arial"/>
              </a:rPr>
              <a:t>Splnění oddlužení </a:t>
            </a:r>
            <a:endParaRPr/>
          </a:p>
        </p:txBody>
      </p:sp>
    </p:spTree>
  </p:cSld>
  <p:clrMapOvr>
    <a:masterClrMapping/>
  </p:clrMapOvr>
  <p:transition spd="slow">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86" descr="http://asterie-podvod.cz/wp-content/uploads/v%C3%BDhodn%C4%9Bj%C5%A1%C3%AD-oddlu%C5%BEen%C3%AD-od-Asterie.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81" name="Google Shape;581;p86"/>
          <p:cNvSpPr txBox="1"/>
          <p:nvPr/>
        </p:nvSpPr>
        <p:spPr>
          <a:xfrm>
            <a:off x="1738314" y="5357813"/>
            <a:ext cx="2928937"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Osvobození dlužníka</a:t>
            </a:r>
            <a:endParaRPr/>
          </a:p>
        </p:txBody>
      </p:sp>
    </p:spTree>
  </p:cSld>
  <p:clrMapOvr>
    <a:masterClrMapping/>
  </p:clrMapOvr>
  <p:transition spd="slow">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7"/>
          <p:cNvSpPr/>
          <p:nvPr/>
        </p:nvSpPr>
        <p:spPr>
          <a:xfrm>
            <a:off x="160421" y="0"/>
            <a:ext cx="12031579" cy="3209501"/>
          </a:xfrm>
          <a:prstGeom prst="rect">
            <a:avLst/>
          </a:prstGeom>
          <a:noFill/>
          <a:ln>
            <a:noFill/>
          </a:ln>
        </p:spPr>
        <p:txBody>
          <a:bodyPr spcFirstLastPara="1" wrap="square" lIns="91425" tIns="45700" rIns="91425" bIns="45700" anchor="t" anchorCtr="0">
            <a:noAutofit/>
          </a:bodyPr>
          <a:lstStyle/>
          <a:p>
            <a:pPr algn="ctr">
              <a:spcAft>
                <a:spcPts val="600"/>
              </a:spcAft>
            </a:pPr>
            <a:r>
              <a:rPr lang="cs-CZ" sz="3200" dirty="0">
                <a:solidFill>
                  <a:srgbClr val="000000"/>
                </a:solidFill>
                <a:effectLst/>
                <a:latin typeface="+mn-lt"/>
                <a:ea typeface="Times New Roman" panose="02020603050405020304" pitchFamily="18" charset="0"/>
              </a:rPr>
              <a:t>§ 414</a:t>
            </a:r>
            <a:endParaRPr lang="cs-CZ" sz="3200" dirty="0">
              <a:effectLst/>
              <a:latin typeface="+mn-lt"/>
              <a:ea typeface="Times New Roman" panose="02020603050405020304" pitchFamily="18" charset="0"/>
            </a:endParaRPr>
          </a:p>
          <a:p>
            <a:pPr algn="ctr">
              <a:spcAft>
                <a:spcPts val="600"/>
              </a:spcAft>
            </a:pPr>
            <a:r>
              <a:rPr lang="cs-CZ" sz="3200" b="1" dirty="0">
                <a:solidFill>
                  <a:srgbClr val="000000"/>
                </a:solidFill>
                <a:effectLst/>
                <a:latin typeface="+mn-lt"/>
                <a:ea typeface="Times New Roman" panose="02020603050405020304" pitchFamily="18" charset="0"/>
              </a:rPr>
              <a:t>Osvobození dlužníka od placení pohledávek</a:t>
            </a:r>
            <a:endParaRPr lang="cs-CZ" sz="3200" dirty="0">
              <a:effectLst/>
              <a:latin typeface="+mn-lt"/>
              <a:ea typeface="Times New Roman" panose="02020603050405020304" pitchFamily="18" charset="0"/>
            </a:endParaRPr>
          </a:p>
          <a:p>
            <a:pPr algn="just"/>
            <a:r>
              <a:rPr lang="cs-CZ" sz="3600" b="1" i="0" dirty="0">
                <a:solidFill>
                  <a:srgbClr val="000000"/>
                </a:solidFill>
                <a:effectLst/>
                <a:latin typeface="Arial" panose="020B0604020202020204" pitchFamily="34" charset="0"/>
              </a:rPr>
              <a:t>(1)</a:t>
            </a:r>
            <a:r>
              <a:rPr lang="cs-CZ" sz="3600" b="0" i="0" dirty="0">
                <a:solidFill>
                  <a:srgbClr val="000000"/>
                </a:solidFill>
                <a:effectLst/>
                <a:latin typeface="Arial" panose="020B0604020202020204" pitchFamily="34" charset="0"/>
              </a:rPr>
              <a:t> Jestliže insolvenční soud rozhodne o splnění oddlužení a dlužník splní řádně a včas všechny povinnosti podle schváleného způsobu oddlužení, spojí insolvenční soud s rozhodnutím o splnění oddlužení rozhodnutí, </a:t>
            </a:r>
            <a:r>
              <a:rPr lang="cs-CZ" sz="3600" b="1" i="0" dirty="0">
                <a:solidFill>
                  <a:srgbClr val="000000"/>
                </a:solidFill>
                <a:effectLst/>
                <a:latin typeface="Arial" panose="020B0604020202020204" pitchFamily="34" charset="0"/>
              </a:rPr>
              <a:t>jímž dlužníka osvobodí </a:t>
            </a:r>
            <a:r>
              <a:rPr lang="cs-CZ" sz="3600" b="1" i="0" u="sng" dirty="0">
                <a:solidFill>
                  <a:srgbClr val="000000"/>
                </a:solidFill>
                <a:effectLst/>
                <a:latin typeface="Arial" panose="020B0604020202020204" pitchFamily="34" charset="0"/>
              </a:rPr>
              <a:t>od placení pohledávek</a:t>
            </a:r>
            <a:r>
              <a:rPr lang="cs-CZ" sz="3600" b="1" i="0" dirty="0">
                <a:solidFill>
                  <a:srgbClr val="000000"/>
                </a:solidFill>
                <a:effectLst/>
                <a:latin typeface="Arial" panose="020B0604020202020204" pitchFamily="34" charset="0"/>
              </a:rPr>
              <a:t>, </a:t>
            </a:r>
            <a:r>
              <a:rPr lang="cs-CZ" sz="3600" b="1" i="0" u="sng" dirty="0">
                <a:solidFill>
                  <a:srgbClr val="000000"/>
                </a:solidFill>
                <a:effectLst/>
                <a:latin typeface="Arial" panose="020B0604020202020204" pitchFamily="34" charset="0"/>
              </a:rPr>
              <a:t>zahrnutých do oddlužení</a:t>
            </a:r>
            <a:r>
              <a:rPr lang="cs-CZ" sz="3600" b="1" i="0" dirty="0">
                <a:solidFill>
                  <a:srgbClr val="000000"/>
                </a:solidFill>
                <a:effectLst/>
                <a:latin typeface="Arial" panose="020B0604020202020204" pitchFamily="34" charset="0"/>
              </a:rPr>
              <a:t>, v rozsahu, v němž dosud nebyly uspokojeny</a:t>
            </a:r>
            <a:r>
              <a:rPr lang="cs-CZ" sz="3600" b="0" i="0" dirty="0">
                <a:solidFill>
                  <a:srgbClr val="000000"/>
                </a:solidFill>
                <a:effectLst/>
                <a:latin typeface="Arial" panose="020B0604020202020204" pitchFamily="34" charset="0"/>
              </a:rPr>
              <a:t>. Osvobození podle věty první se nevztahuje na pohledávky vzniklé po rozhodnutí o úpadku.</a:t>
            </a:r>
          </a:p>
        </p:txBody>
      </p:sp>
    </p:spTree>
  </p:cSld>
  <p:clrMapOvr>
    <a:masterClrMapping/>
  </p:clrMapOvr>
  <p:transition>
    <p:fade thruBlk="1"/>
  </p:transition>
</p:sld>
</file>

<file path=ppt/theme/theme1.xml><?xml version="1.0" encoding="utf-8"?>
<a:theme xmlns:a="http://schemas.openxmlformats.org/drawingml/2006/main" name="Stébla">
  <a:themeElements>
    <a:clrScheme name="Stupně šedé">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8016</Words>
  <Application>Microsoft Office PowerPoint</Application>
  <PresentationFormat>Širokoúhlá obrazovka</PresentationFormat>
  <Paragraphs>455</Paragraphs>
  <Slides>115</Slides>
  <Notes>70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115</vt:i4>
      </vt:variant>
    </vt:vector>
  </HeadingPairs>
  <TitlesOfParts>
    <vt:vector size="125" baseType="lpstr">
      <vt:lpstr>Arial</vt:lpstr>
      <vt:lpstr>EB Garamond</vt:lpstr>
      <vt:lpstr>Open Sans</vt:lpstr>
      <vt:lpstr>Times New Roman</vt:lpstr>
      <vt:lpstr>Noto Sans Symbols</vt:lpstr>
      <vt:lpstr>Calibri</vt:lpstr>
      <vt:lpstr>Century Gothic</vt:lpstr>
      <vt:lpstr>Trebuchet MS</vt:lpstr>
      <vt:lpstr>Arial</vt:lpstr>
      <vt:lpstr>Stébla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80</cp:revision>
  <dcterms:modified xsi:type="dcterms:W3CDTF">2022-09-20T09:27:52Z</dcterms:modified>
</cp:coreProperties>
</file>