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9"/>
  </p:notesMasterIdLst>
  <p:sldIdLst>
    <p:sldId id="256" r:id="rId2"/>
    <p:sldId id="268" r:id="rId3"/>
    <p:sldId id="425" r:id="rId4"/>
    <p:sldId id="426" r:id="rId5"/>
    <p:sldId id="395" r:id="rId6"/>
    <p:sldId id="258" r:id="rId7"/>
    <p:sldId id="259" r:id="rId8"/>
    <p:sldId id="264" r:id="rId9"/>
    <p:sldId id="262" r:id="rId10"/>
    <p:sldId id="265" r:id="rId11"/>
    <p:sldId id="266" r:id="rId12"/>
    <p:sldId id="274" r:id="rId13"/>
    <p:sldId id="275" r:id="rId14"/>
    <p:sldId id="427" r:id="rId15"/>
    <p:sldId id="428" r:id="rId16"/>
    <p:sldId id="429" r:id="rId17"/>
    <p:sldId id="276" r:id="rId18"/>
    <p:sldId id="278" r:id="rId19"/>
    <p:sldId id="449" r:id="rId20"/>
    <p:sldId id="279" r:id="rId21"/>
    <p:sldId id="436" r:id="rId22"/>
    <p:sldId id="292" r:id="rId23"/>
    <p:sldId id="438" r:id="rId24"/>
    <p:sldId id="294" r:id="rId25"/>
    <p:sldId id="439" r:id="rId26"/>
    <p:sldId id="270" r:id="rId27"/>
    <p:sldId id="297" r:id="rId28"/>
    <p:sldId id="296" r:id="rId29"/>
    <p:sldId id="308" r:id="rId30"/>
    <p:sldId id="309" r:id="rId31"/>
    <p:sldId id="298" r:id="rId32"/>
    <p:sldId id="299" r:id="rId33"/>
    <p:sldId id="303" r:id="rId34"/>
    <p:sldId id="456" r:id="rId35"/>
    <p:sldId id="302" r:id="rId36"/>
    <p:sldId id="431" r:id="rId37"/>
    <p:sldId id="446" r:id="rId38"/>
    <p:sldId id="432" r:id="rId39"/>
    <p:sldId id="461" r:id="rId40"/>
    <p:sldId id="462" r:id="rId41"/>
    <p:sldId id="463" r:id="rId42"/>
    <p:sldId id="280" r:id="rId43"/>
    <p:sldId id="422" r:id="rId44"/>
    <p:sldId id="421" r:id="rId45"/>
    <p:sldId id="457" r:id="rId46"/>
    <p:sldId id="316" r:id="rId47"/>
    <p:sldId id="458" r:id="rId48"/>
    <p:sldId id="464" r:id="rId49"/>
    <p:sldId id="465" r:id="rId50"/>
    <p:sldId id="282" r:id="rId51"/>
    <p:sldId id="335" r:id="rId52"/>
    <p:sldId id="285" r:id="rId53"/>
    <p:sldId id="286" r:id="rId54"/>
    <p:sldId id="287" r:id="rId55"/>
    <p:sldId id="333" r:id="rId56"/>
    <p:sldId id="448" r:id="rId57"/>
    <p:sldId id="337" r:id="rId58"/>
    <p:sldId id="339" r:id="rId59"/>
    <p:sldId id="466" r:id="rId60"/>
    <p:sldId id="430" r:id="rId61"/>
    <p:sldId id="341" r:id="rId62"/>
    <p:sldId id="342" r:id="rId63"/>
    <p:sldId id="344" r:id="rId64"/>
    <p:sldId id="343" r:id="rId65"/>
    <p:sldId id="347" r:id="rId66"/>
    <p:sldId id="346" r:id="rId67"/>
    <p:sldId id="349" r:id="rId68"/>
    <p:sldId id="350" r:id="rId69"/>
    <p:sldId id="351" r:id="rId70"/>
    <p:sldId id="352" r:id="rId71"/>
    <p:sldId id="354" r:id="rId72"/>
    <p:sldId id="459" r:id="rId73"/>
    <p:sldId id="460" r:id="rId74"/>
    <p:sldId id="450" r:id="rId75"/>
    <p:sldId id="455" r:id="rId76"/>
    <p:sldId id="452" r:id="rId77"/>
    <p:sldId id="453" r:id="rId78"/>
    <p:sldId id="454" r:id="rId79"/>
    <p:sldId id="358" r:id="rId80"/>
    <p:sldId id="359" r:id="rId81"/>
    <p:sldId id="360" r:id="rId82"/>
    <p:sldId id="467" r:id="rId83"/>
    <p:sldId id="468" r:id="rId84"/>
    <p:sldId id="469" r:id="rId85"/>
    <p:sldId id="470" r:id="rId86"/>
    <p:sldId id="471" r:id="rId87"/>
    <p:sldId id="472" r:id="rId88"/>
    <p:sldId id="473" r:id="rId89"/>
    <p:sldId id="362" r:id="rId90"/>
    <p:sldId id="363" r:id="rId91"/>
    <p:sldId id="328" r:id="rId92"/>
    <p:sldId id="365" r:id="rId93"/>
    <p:sldId id="366" r:id="rId94"/>
    <p:sldId id="474" r:id="rId95"/>
    <p:sldId id="475" r:id="rId96"/>
    <p:sldId id="367" r:id="rId97"/>
    <p:sldId id="440" r:id="rId98"/>
    <p:sldId id="368" r:id="rId99"/>
    <p:sldId id="476" r:id="rId100"/>
    <p:sldId id="369" r:id="rId101"/>
    <p:sldId id="477" r:id="rId102"/>
    <p:sldId id="370" r:id="rId103"/>
    <p:sldId id="375" r:id="rId104"/>
    <p:sldId id="478" r:id="rId105"/>
    <p:sldId id="284" r:id="rId106"/>
    <p:sldId id="441" r:id="rId107"/>
    <p:sldId id="479" r:id="rId108"/>
    <p:sldId id="283" r:id="rId109"/>
    <p:sldId id="334" r:id="rId110"/>
    <p:sldId id="434" r:id="rId111"/>
    <p:sldId id="318" r:id="rId112"/>
    <p:sldId id="405" r:id="rId113"/>
    <p:sldId id="406" r:id="rId114"/>
    <p:sldId id="407" r:id="rId115"/>
    <p:sldId id="442" r:id="rId116"/>
    <p:sldId id="435" r:id="rId117"/>
    <p:sldId id="410" r:id="rId1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9" autoAdjust="0"/>
    <p:restoredTop sz="94595"/>
  </p:normalViewPr>
  <p:slideViewPr>
    <p:cSldViewPr snapToGrid="0">
      <p:cViewPr varScale="1">
        <p:scale>
          <a:sx n="82" d="100"/>
          <a:sy n="82" d="100"/>
        </p:scale>
        <p:origin x="71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88985-FEDA-4E7D-9148-E84A7E06646B}" type="datetimeFigureOut">
              <a:rPr lang="cs-CZ" smtClean="0"/>
              <a:pPr/>
              <a:t>12.09.2022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7355A-4FCF-4694-8E2C-8C6F010DAC06}" type="slidenum">
              <a:rPr lang="cs-CZ" smtClean="0"/>
              <a:pPr/>
              <a:t>‹#›</a:t>
            </a:fld>
            <a:endParaRPr lang="cs-CZ"/>
          </a:p>
        </p:txBody>
      </p:sp>
    </p:spTree>
    <p:extLst>
      <p:ext uri="{BB962C8B-B14F-4D97-AF65-F5344CB8AC3E}">
        <p14:creationId xmlns:p14="http://schemas.microsoft.com/office/powerpoint/2010/main" val="65775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Insolvence a malé částky</a:t>
            </a:r>
          </a:p>
        </p:txBody>
      </p:sp>
      <p:sp>
        <p:nvSpPr>
          <p:cNvPr id="4" name="Zástupný symbol pro číslo snímku 3"/>
          <p:cNvSpPr>
            <a:spLocks noGrp="1"/>
          </p:cNvSpPr>
          <p:nvPr>
            <p:ph type="sldNum" sz="quarter" idx="10"/>
          </p:nvPr>
        </p:nvSpPr>
        <p:spPr/>
        <p:txBody>
          <a:bodyPr/>
          <a:lstStyle/>
          <a:p>
            <a:fld id="{7737355A-4FCF-4694-8E2C-8C6F010DAC06}" type="slidenum">
              <a:rPr lang="cs-CZ" smtClean="0"/>
              <a:pPr/>
              <a:t>17</a:t>
            </a:fld>
            <a:endParaRPr lang="cs-CZ"/>
          </a:p>
        </p:txBody>
      </p:sp>
    </p:spTree>
    <p:extLst>
      <p:ext uri="{BB962C8B-B14F-4D97-AF65-F5344CB8AC3E}">
        <p14:creationId xmlns:p14="http://schemas.microsoft.com/office/powerpoint/2010/main" val="3533466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Kdo</a:t>
            </a:r>
            <a:r>
              <a:rPr lang="cs-CZ" baseline="0" dirty="0"/>
              <a:t> z vás má na starosti poplatky, pokuty?</a:t>
            </a:r>
            <a:endParaRPr lang="cs-CZ" dirty="0"/>
          </a:p>
        </p:txBody>
      </p:sp>
      <p:sp>
        <p:nvSpPr>
          <p:cNvPr id="4" name="Zástupný symbol pro číslo snímku 3"/>
          <p:cNvSpPr>
            <a:spLocks noGrp="1"/>
          </p:cNvSpPr>
          <p:nvPr>
            <p:ph type="sldNum" sz="quarter" idx="10"/>
          </p:nvPr>
        </p:nvSpPr>
        <p:spPr/>
        <p:txBody>
          <a:bodyPr/>
          <a:lstStyle/>
          <a:p>
            <a:fld id="{695AF0D2-1C3F-4EE5-A887-9311DF758F79}" type="slidenum">
              <a:rPr lang="cs-CZ" smtClean="0"/>
              <a:pPr/>
              <a:t>40</a:t>
            </a:fld>
            <a:endParaRPr lang="cs-CZ"/>
          </a:p>
        </p:txBody>
      </p:sp>
    </p:spTree>
    <p:extLst>
      <p:ext uri="{BB962C8B-B14F-4D97-AF65-F5344CB8AC3E}">
        <p14:creationId xmlns:p14="http://schemas.microsoft.com/office/powerpoint/2010/main" val="67467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Kdo</a:t>
            </a:r>
            <a:r>
              <a:rPr lang="cs-CZ" baseline="0" dirty="0"/>
              <a:t> z vás má na starosti poplatky, pokuty?</a:t>
            </a:r>
            <a:endParaRPr lang="cs-CZ" dirty="0"/>
          </a:p>
        </p:txBody>
      </p:sp>
      <p:sp>
        <p:nvSpPr>
          <p:cNvPr id="4" name="Zástupný symbol pro číslo snímku 3"/>
          <p:cNvSpPr>
            <a:spLocks noGrp="1"/>
          </p:cNvSpPr>
          <p:nvPr>
            <p:ph type="sldNum" sz="quarter" idx="10"/>
          </p:nvPr>
        </p:nvSpPr>
        <p:spPr/>
        <p:txBody>
          <a:bodyPr/>
          <a:lstStyle/>
          <a:p>
            <a:fld id="{695AF0D2-1C3F-4EE5-A887-9311DF758F79}" type="slidenum">
              <a:rPr lang="cs-CZ" smtClean="0"/>
              <a:pPr/>
              <a:t>41</a:t>
            </a:fld>
            <a:endParaRPr lang="cs-CZ"/>
          </a:p>
        </p:txBody>
      </p:sp>
    </p:spTree>
    <p:extLst>
      <p:ext uri="{BB962C8B-B14F-4D97-AF65-F5344CB8AC3E}">
        <p14:creationId xmlns:p14="http://schemas.microsoft.com/office/powerpoint/2010/main" val="4074445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612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Platební výměr</a:t>
            </a:r>
          </a:p>
        </p:txBody>
      </p:sp>
      <p:sp>
        <p:nvSpPr>
          <p:cNvPr id="4" name="Zástupný symbol pro číslo snímku 3"/>
          <p:cNvSpPr>
            <a:spLocks noGrp="1"/>
          </p:cNvSpPr>
          <p:nvPr>
            <p:ph type="sldNum" sz="quarter" idx="10"/>
          </p:nvPr>
        </p:nvSpPr>
        <p:spPr/>
        <p:txBody>
          <a:bodyPr/>
          <a:lstStyle/>
          <a:p>
            <a:fld id="{7737355A-4FCF-4694-8E2C-8C6F010DAC06}" type="slidenum">
              <a:rPr lang="cs-CZ" smtClean="0"/>
              <a:pPr/>
              <a:t>60</a:t>
            </a:fld>
            <a:endParaRPr lang="cs-CZ"/>
          </a:p>
        </p:txBody>
      </p:sp>
    </p:spTree>
    <p:extLst>
      <p:ext uri="{BB962C8B-B14F-4D97-AF65-F5344CB8AC3E}">
        <p14:creationId xmlns:p14="http://schemas.microsoft.com/office/powerpoint/2010/main" val="4226911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Platební výměry x neohlášení změny</a:t>
            </a:r>
          </a:p>
        </p:txBody>
      </p:sp>
      <p:sp>
        <p:nvSpPr>
          <p:cNvPr id="4" name="Zástupný symbol pro číslo snímku 3"/>
          <p:cNvSpPr>
            <a:spLocks noGrp="1"/>
          </p:cNvSpPr>
          <p:nvPr>
            <p:ph type="sldNum" sz="quarter" idx="10"/>
          </p:nvPr>
        </p:nvSpPr>
        <p:spPr/>
        <p:txBody>
          <a:bodyPr/>
          <a:lstStyle/>
          <a:p>
            <a:fld id="{7737355A-4FCF-4694-8E2C-8C6F010DAC06}" type="slidenum">
              <a:rPr lang="cs-CZ" smtClean="0"/>
              <a:pPr/>
              <a:t>61</a:t>
            </a:fld>
            <a:endParaRPr lang="cs-CZ"/>
          </a:p>
        </p:txBody>
      </p:sp>
    </p:spTree>
    <p:extLst>
      <p:ext uri="{BB962C8B-B14F-4D97-AF65-F5344CB8AC3E}">
        <p14:creationId xmlns:p14="http://schemas.microsoft.com/office/powerpoint/2010/main" val="247916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Vysvětlit jednotlivé postupy s PV</a:t>
            </a:r>
          </a:p>
        </p:txBody>
      </p:sp>
      <p:sp>
        <p:nvSpPr>
          <p:cNvPr id="4" name="Zástupný symbol pro číslo snímku 3"/>
          <p:cNvSpPr>
            <a:spLocks noGrp="1"/>
          </p:cNvSpPr>
          <p:nvPr>
            <p:ph type="sldNum" sz="quarter" idx="10"/>
          </p:nvPr>
        </p:nvSpPr>
        <p:spPr/>
        <p:txBody>
          <a:bodyPr/>
          <a:lstStyle/>
          <a:p>
            <a:fld id="{7737355A-4FCF-4694-8E2C-8C6F010DAC06}" type="slidenum">
              <a:rPr lang="cs-CZ" smtClean="0"/>
              <a:pPr/>
              <a:t>66</a:t>
            </a:fld>
            <a:endParaRPr lang="cs-CZ"/>
          </a:p>
        </p:txBody>
      </p:sp>
    </p:spTree>
    <p:extLst>
      <p:ext uri="{BB962C8B-B14F-4D97-AF65-F5344CB8AC3E}">
        <p14:creationId xmlns:p14="http://schemas.microsoft.com/office/powerpoint/2010/main" val="3536577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Dělená správa – donutit je k tomu, aby předávali vykonatelné rozhodnutí. Pokud nabyde právní moci, pak je již v režimu DŘ a nemůžou řešíš plátky. Ty podléhají už správci daně. Jde i z moci úřední – tedy bez poplatku.</a:t>
            </a:r>
          </a:p>
        </p:txBody>
      </p:sp>
      <p:sp>
        <p:nvSpPr>
          <p:cNvPr id="4" name="Zástupný symbol pro číslo snímku 3"/>
          <p:cNvSpPr>
            <a:spLocks noGrp="1"/>
          </p:cNvSpPr>
          <p:nvPr>
            <p:ph type="sldNum" sz="quarter" idx="10"/>
          </p:nvPr>
        </p:nvSpPr>
        <p:spPr/>
        <p:txBody>
          <a:bodyPr/>
          <a:lstStyle/>
          <a:p>
            <a:fld id="{695AF0D2-1C3F-4EE5-A887-9311DF758F79}" type="slidenum">
              <a:rPr lang="cs-CZ" smtClean="0"/>
              <a:pPr/>
              <a:t>108</a:t>
            </a:fld>
            <a:endParaRPr lang="cs-CZ"/>
          </a:p>
        </p:txBody>
      </p:sp>
    </p:spTree>
    <p:extLst>
      <p:ext uri="{BB962C8B-B14F-4D97-AF65-F5344CB8AC3E}">
        <p14:creationId xmlns:p14="http://schemas.microsoft.com/office/powerpoint/2010/main" val="1896403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4301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ED4B12-15C0-4A5F-83D3-B28CFA1972F1}" type="slidenum">
              <a:rPr lang="cs-CZ" altLang="cs-CZ" smtClean="0">
                <a:latin typeface="Arial" panose="020B0604020202020204" pitchFamily="34" charset="0"/>
              </a:rPr>
              <a:pPr>
                <a:spcBef>
                  <a:spcPct val="0"/>
                </a:spcBef>
              </a:pPr>
              <a:t>110</a:t>
            </a:fld>
            <a:endParaRPr lang="cs-CZ" altLang="cs-CZ">
              <a:latin typeface="Arial" panose="020B0604020202020204" pitchFamily="34" charset="0"/>
            </a:endParaRPr>
          </a:p>
        </p:txBody>
      </p:sp>
    </p:spTree>
    <p:extLst>
      <p:ext uri="{BB962C8B-B14F-4D97-AF65-F5344CB8AC3E}">
        <p14:creationId xmlns:p14="http://schemas.microsoft.com/office/powerpoint/2010/main" val="37563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747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BA46C-6CE6-4458-A3B8-B3DA9B55421B}" type="slidenum">
              <a:rPr lang="cs-CZ" altLang="cs-CZ" smtClean="0"/>
              <a:pPr/>
              <a:t>111</a:t>
            </a:fld>
            <a:endParaRPr lang="cs-CZ" altLang="cs-CZ"/>
          </a:p>
        </p:txBody>
      </p:sp>
    </p:spTree>
    <p:extLst>
      <p:ext uri="{BB962C8B-B14F-4D97-AF65-F5344CB8AC3E}">
        <p14:creationId xmlns:p14="http://schemas.microsoft.com/office/powerpoint/2010/main" val="125755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Týdny…. Doručování platebního výměru</a:t>
            </a:r>
          </a:p>
        </p:txBody>
      </p:sp>
      <p:sp>
        <p:nvSpPr>
          <p:cNvPr id="4" name="Zástupný symbol pro číslo snímku 3"/>
          <p:cNvSpPr>
            <a:spLocks noGrp="1"/>
          </p:cNvSpPr>
          <p:nvPr>
            <p:ph type="sldNum" sz="quarter" idx="10"/>
          </p:nvPr>
        </p:nvSpPr>
        <p:spPr/>
        <p:txBody>
          <a:bodyPr/>
          <a:lstStyle/>
          <a:p>
            <a:fld id="{7737355A-4FCF-4694-8E2C-8C6F010DAC06}" type="slidenum">
              <a:rPr lang="cs-CZ" smtClean="0"/>
              <a:pPr/>
              <a:t>22</a:t>
            </a:fld>
            <a:endParaRPr lang="cs-CZ"/>
          </a:p>
        </p:txBody>
      </p:sp>
    </p:spTree>
    <p:extLst>
      <p:ext uri="{BB962C8B-B14F-4D97-AF65-F5344CB8AC3E}">
        <p14:creationId xmlns:p14="http://schemas.microsoft.com/office/powerpoint/2010/main" val="261160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7470E79-6661-461E-BAD9-AF75C1E99D00}" type="slidenum">
              <a:rPr lang="cs-CZ" smtClean="0"/>
              <a:pPr/>
              <a:t>24</a:t>
            </a:fld>
            <a:endParaRPr lang="cs-CZ"/>
          </a:p>
        </p:txBody>
      </p:sp>
    </p:spTree>
    <p:extLst>
      <p:ext uri="{BB962C8B-B14F-4D97-AF65-F5344CB8AC3E}">
        <p14:creationId xmlns:p14="http://schemas.microsoft.com/office/powerpoint/2010/main" val="29362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7470E79-6661-461E-BAD9-AF75C1E99D00}" type="slidenum">
              <a:rPr lang="cs-CZ" smtClean="0"/>
              <a:pPr/>
              <a:t>25</a:t>
            </a:fld>
            <a:endParaRPr lang="cs-CZ"/>
          </a:p>
        </p:txBody>
      </p:sp>
    </p:spTree>
    <p:extLst>
      <p:ext uri="{BB962C8B-B14F-4D97-AF65-F5344CB8AC3E}">
        <p14:creationId xmlns:p14="http://schemas.microsoft.com/office/powerpoint/2010/main" val="307356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Doporučení nástěnek</a:t>
            </a:r>
          </a:p>
        </p:txBody>
      </p:sp>
      <p:sp>
        <p:nvSpPr>
          <p:cNvPr id="4" name="Zástupný symbol pro číslo snímku 3"/>
          <p:cNvSpPr>
            <a:spLocks noGrp="1"/>
          </p:cNvSpPr>
          <p:nvPr>
            <p:ph type="sldNum" sz="quarter" idx="10"/>
          </p:nvPr>
        </p:nvSpPr>
        <p:spPr/>
        <p:txBody>
          <a:bodyPr/>
          <a:lstStyle/>
          <a:p>
            <a:fld id="{57470E79-6661-461E-BAD9-AF75C1E99D00}" type="slidenum">
              <a:rPr lang="cs-CZ" smtClean="0"/>
              <a:pPr/>
              <a:t>30</a:t>
            </a:fld>
            <a:endParaRPr lang="cs-CZ"/>
          </a:p>
        </p:txBody>
      </p:sp>
    </p:spTree>
    <p:extLst>
      <p:ext uri="{BB962C8B-B14F-4D97-AF65-F5344CB8AC3E}">
        <p14:creationId xmlns:p14="http://schemas.microsoft.com/office/powerpoint/2010/main" val="149954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dirty="0"/>
              <a:t>Kdo z</a:t>
            </a:r>
            <a:r>
              <a:rPr lang="cs-CZ" altLang="cs-CZ" baseline="0" dirty="0"/>
              <a:t> vás má na starosti poplatky? A kdo z vás pokuty? Kde hledat informace. Můžete si zjistit informace před vydáním platebního výměru?</a:t>
            </a:r>
          </a:p>
        </p:txBody>
      </p:sp>
      <p:sp>
        <p:nvSpPr>
          <p:cNvPr id="286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BC6BB5-0A4C-4A38-B723-7629015AD768}" type="slidenum">
              <a:rPr lang="cs-CZ" altLang="cs-CZ" smtClean="0"/>
              <a:pPr/>
              <a:t>36</a:t>
            </a:fld>
            <a:endParaRPr lang="cs-CZ" altLang="cs-CZ"/>
          </a:p>
        </p:txBody>
      </p:sp>
    </p:spTree>
    <p:extLst>
      <p:ext uri="{BB962C8B-B14F-4D97-AF65-F5344CB8AC3E}">
        <p14:creationId xmlns:p14="http://schemas.microsoft.com/office/powerpoint/2010/main" val="6673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Kdo</a:t>
            </a:r>
            <a:r>
              <a:rPr lang="cs-CZ" baseline="0" dirty="0"/>
              <a:t> z vás má na starosti poplatky, pokuty?</a:t>
            </a:r>
            <a:endParaRPr lang="cs-CZ" dirty="0"/>
          </a:p>
        </p:txBody>
      </p:sp>
      <p:sp>
        <p:nvSpPr>
          <p:cNvPr id="4" name="Zástupný symbol pro číslo snímku 3"/>
          <p:cNvSpPr>
            <a:spLocks noGrp="1"/>
          </p:cNvSpPr>
          <p:nvPr>
            <p:ph type="sldNum" sz="quarter" idx="10"/>
          </p:nvPr>
        </p:nvSpPr>
        <p:spPr/>
        <p:txBody>
          <a:bodyPr/>
          <a:lstStyle/>
          <a:p>
            <a:fld id="{695AF0D2-1C3F-4EE5-A887-9311DF758F79}" type="slidenum">
              <a:rPr lang="cs-CZ" smtClean="0"/>
              <a:pPr/>
              <a:t>38</a:t>
            </a:fld>
            <a:endParaRPr lang="cs-CZ"/>
          </a:p>
        </p:txBody>
      </p:sp>
    </p:spTree>
    <p:extLst>
      <p:ext uri="{BB962C8B-B14F-4D97-AF65-F5344CB8AC3E}">
        <p14:creationId xmlns:p14="http://schemas.microsoft.com/office/powerpoint/2010/main" val="102636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Kdo</a:t>
            </a:r>
            <a:r>
              <a:rPr lang="cs-CZ" baseline="0" dirty="0"/>
              <a:t> z vás má na starosti poplatky, pokuty?</a:t>
            </a:r>
            <a:endParaRPr lang="cs-CZ" dirty="0"/>
          </a:p>
        </p:txBody>
      </p:sp>
      <p:sp>
        <p:nvSpPr>
          <p:cNvPr id="4" name="Zástupný symbol pro číslo snímku 3"/>
          <p:cNvSpPr>
            <a:spLocks noGrp="1"/>
          </p:cNvSpPr>
          <p:nvPr>
            <p:ph type="sldNum" sz="quarter" idx="10"/>
          </p:nvPr>
        </p:nvSpPr>
        <p:spPr/>
        <p:txBody>
          <a:bodyPr/>
          <a:lstStyle/>
          <a:p>
            <a:fld id="{695AF0D2-1C3F-4EE5-A887-9311DF758F79}" type="slidenum">
              <a:rPr lang="cs-CZ" smtClean="0"/>
              <a:pPr/>
              <a:t>39</a:t>
            </a:fld>
            <a:endParaRPr lang="cs-CZ"/>
          </a:p>
        </p:txBody>
      </p:sp>
    </p:spTree>
    <p:extLst>
      <p:ext uri="{BB962C8B-B14F-4D97-AF65-F5344CB8AC3E}">
        <p14:creationId xmlns:p14="http://schemas.microsoft.com/office/powerpoint/2010/main" val="115074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zpmvcr.cz/cz/platci-pojistneho/dluznici.html" TargetMode="External"/><Relationship Id="rId7" Type="http://schemas.openxmlformats.org/officeDocument/2006/relationships/hyperlink" Target="http://www.google.com/" TargetMode="External"/><Relationship Id="rId2" Type="http://schemas.openxmlformats.org/officeDocument/2006/relationships/hyperlink" Target="http://www.vzp.cz/platci/dluznici" TargetMode="External"/><Relationship Id="rId1" Type="http://schemas.openxmlformats.org/officeDocument/2006/relationships/slideLayout" Target="../slideLayouts/slideLayout7.xml"/><Relationship Id="rId6" Type="http://schemas.openxmlformats.org/officeDocument/2006/relationships/hyperlink" Target="https://isir.justice.cz/isir/common/index.do" TargetMode="External"/><Relationship Id="rId5" Type="http://schemas.openxmlformats.org/officeDocument/2006/relationships/hyperlink" Target="http://www.justice.cz/cgi-bin/sqw1250.cgi/upkuk/s_i8.sqw" TargetMode="External"/><Relationship Id="rId4" Type="http://schemas.openxmlformats.org/officeDocument/2006/relationships/hyperlink" Target="http://wwwinfo.mfcr.cz/ares/ares_es.html.cz"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38471" y="593037"/>
            <a:ext cx="10007116" cy="904460"/>
          </a:xfrm>
        </p:spPr>
        <p:txBody>
          <a:bodyPr>
            <a:normAutofit/>
          </a:bodyPr>
          <a:lstStyle/>
          <a:p>
            <a:pPr algn="ctr"/>
            <a:r>
              <a:rPr lang="cs-CZ" sz="4800" b="1" dirty="0"/>
              <a:t>DAŇOVÝ ŘÁD V SOUVISLOSTECH</a:t>
            </a:r>
          </a:p>
        </p:txBody>
      </p:sp>
      <p:sp>
        <p:nvSpPr>
          <p:cNvPr id="5" name="TextovéPole 4"/>
          <p:cNvSpPr txBox="1"/>
          <p:nvPr/>
        </p:nvSpPr>
        <p:spPr>
          <a:xfrm>
            <a:off x="4909626" y="3771954"/>
            <a:ext cx="661181" cy="461665"/>
          </a:xfrm>
          <a:prstGeom prst="rect">
            <a:avLst/>
          </a:prstGeom>
          <a:noFill/>
        </p:spPr>
        <p:txBody>
          <a:bodyPr wrap="square" rtlCol="0">
            <a:spAutoFit/>
          </a:bodyPr>
          <a:lstStyle/>
          <a:p>
            <a:r>
              <a:rPr lang="cs-CZ" sz="2400" b="1" dirty="0">
                <a:solidFill>
                  <a:schemeClr val="bg1"/>
                </a:solidFill>
              </a:rPr>
              <a:t>DŘ</a:t>
            </a:r>
          </a:p>
        </p:txBody>
      </p:sp>
      <p:sp>
        <p:nvSpPr>
          <p:cNvPr id="3" name="TextovéPole 2">
            <a:extLst>
              <a:ext uri="{FF2B5EF4-FFF2-40B4-BE49-F238E27FC236}">
                <a16:creationId xmlns:a16="http://schemas.microsoft.com/office/drawing/2014/main" id="{E0E4EAF8-3BBF-4A66-9A20-12118A35A2AA}"/>
              </a:ext>
            </a:extLst>
          </p:cNvPr>
          <p:cNvSpPr txBox="1"/>
          <p:nvPr/>
        </p:nvSpPr>
        <p:spPr>
          <a:xfrm>
            <a:off x="615463" y="1740628"/>
            <a:ext cx="11576538" cy="4801314"/>
          </a:xfrm>
          <a:prstGeom prst="rect">
            <a:avLst/>
          </a:prstGeom>
          <a:noFill/>
        </p:spPr>
        <p:txBody>
          <a:bodyPr wrap="square" rtlCol="0">
            <a:spAutoFit/>
          </a:bodyPr>
          <a:lstStyle/>
          <a:p>
            <a:r>
              <a:rPr lang="cs-CZ" b="1" dirty="0"/>
              <a:t>Realizace</a:t>
            </a:r>
            <a:r>
              <a:rPr lang="cs-CZ" dirty="0"/>
              <a:t>										</a:t>
            </a:r>
            <a:r>
              <a:rPr lang="cs-CZ" b="1" dirty="0"/>
              <a:t>Alternativa</a:t>
            </a:r>
          </a:p>
          <a:p>
            <a:endParaRPr lang="cs-CZ" dirty="0"/>
          </a:p>
          <a:p>
            <a:r>
              <a:rPr lang="cs-CZ" dirty="0"/>
              <a:t>08,30 – 09,00 		přihlášení účastníků			08,30 – 09,00 		přihlášení účastníků</a:t>
            </a:r>
          </a:p>
          <a:p>
            <a:r>
              <a:rPr lang="cs-CZ" dirty="0"/>
              <a:t>09,00 – 09,45 		první část					09,00 – 10,30 		první a druhá část</a:t>
            </a:r>
          </a:p>
          <a:p>
            <a:r>
              <a:rPr lang="cs-CZ" dirty="0"/>
              <a:t>09,45 – 10,00		přestávka					10,30 – 10,40		přestávka</a:t>
            </a:r>
          </a:p>
          <a:p>
            <a:r>
              <a:rPr lang="cs-CZ" dirty="0"/>
              <a:t>10,00 – 10,45		druhá část					10,40 – 12,10		třetí a čtvrtá část</a:t>
            </a:r>
          </a:p>
          <a:p>
            <a:r>
              <a:rPr lang="cs-CZ" dirty="0"/>
              <a:t>10,45 – 11,00		přestávka					12,10 – 12,30		přestávka</a:t>
            </a:r>
          </a:p>
          <a:p>
            <a:r>
              <a:rPr lang="cs-CZ" dirty="0"/>
              <a:t>11,00 – 11,45		třetí část					12,30 – 14,00		pátá a šestá část</a:t>
            </a:r>
          </a:p>
          <a:p>
            <a:r>
              <a:rPr lang="cs-CZ" dirty="0"/>
              <a:t>11,45 – 12,00		přestávka</a:t>
            </a:r>
          </a:p>
          <a:p>
            <a:r>
              <a:rPr lang="cs-CZ" dirty="0"/>
              <a:t>12,00 – 12,45		čtvrtá část</a:t>
            </a:r>
          </a:p>
          <a:p>
            <a:r>
              <a:rPr lang="cs-CZ" dirty="0"/>
              <a:t>12,45 – 13,00		přestávka		</a:t>
            </a:r>
            <a:r>
              <a:rPr lang="cs-CZ" b="1" dirty="0">
                <a:solidFill>
                  <a:srgbClr val="FF0000"/>
                </a:solidFill>
              </a:rPr>
              <a:t>Podmínky pro vydání osvědčení:</a:t>
            </a:r>
          </a:p>
          <a:p>
            <a:r>
              <a:rPr lang="cs-CZ" dirty="0"/>
              <a:t>13,00 – 13,45		pátá část		</a:t>
            </a:r>
            <a:r>
              <a:rPr lang="cs-CZ" b="1" dirty="0"/>
              <a:t>- Přítomnost po celou dobu akreditovaného kurzu –</a:t>
            </a:r>
          </a:p>
          <a:p>
            <a:r>
              <a:rPr lang="cs-CZ" dirty="0"/>
              <a:t>13,45 – 14,00		přestávka		</a:t>
            </a:r>
            <a:r>
              <a:rPr lang="cs-CZ" b="1" dirty="0"/>
              <a:t>zaznamenáno výukovým programem</a:t>
            </a:r>
          </a:p>
          <a:p>
            <a:r>
              <a:rPr lang="cs-CZ" dirty="0"/>
              <a:t>14,00 – 14,45		šestá část 		</a:t>
            </a:r>
            <a:r>
              <a:rPr lang="cs-CZ" b="1" dirty="0"/>
              <a:t>- Vyplnění závěrečného zpětného dotazníku</a:t>
            </a:r>
          </a:p>
          <a:p>
            <a:r>
              <a:rPr lang="cs-CZ" b="1" dirty="0"/>
              <a:t>									- Osvědčení zasíláme do datových stránek obce/města/MČ</a:t>
            </a:r>
          </a:p>
          <a:p>
            <a:endParaRPr lang="cs-CZ" b="1" dirty="0"/>
          </a:p>
          <a:p>
            <a:endParaRPr lang="cs-CZ" dirty="0"/>
          </a:p>
        </p:txBody>
      </p:sp>
    </p:spTree>
    <p:extLst>
      <p:ext uri="{BB962C8B-B14F-4D97-AF65-F5344CB8AC3E}">
        <p14:creationId xmlns:p14="http://schemas.microsoft.com/office/powerpoint/2010/main" val="59051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45921" y="624110"/>
            <a:ext cx="8967152" cy="701770"/>
          </a:xfrm>
        </p:spPr>
        <p:txBody>
          <a:bodyPr/>
          <a:lstStyle/>
          <a:p>
            <a:r>
              <a:rPr lang="cs-CZ" b="1" dirty="0"/>
              <a:t>Použití daňového zákona</a:t>
            </a:r>
          </a:p>
        </p:txBody>
      </p:sp>
      <p:sp>
        <p:nvSpPr>
          <p:cNvPr id="3" name="Zástupný symbol pro obsah 2"/>
          <p:cNvSpPr>
            <a:spLocks noGrp="1"/>
          </p:cNvSpPr>
          <p:nvPr>
            <p:ph idx="1"/>
          </p:nvPr>
        </p:nvSpPr>
        <p:spPr>
          <a:xfrm>
            <a:off x="982980" y="1554480"/>
            <a:ext cx="10835640" cy="4960620"/>
          </a:xfrm>
        </p:spPr>
        <p:txBody>
          <a:bodyPr>
            <a:normAutofit fontScale="85000" lnSpcReduction="20000"/>
          </a:bodyPr>
          <a:lstStyle/>
          <a:p>
            <a:r>
              <a:rPr lang="cs-CZ" sz="2400" b="1" dirty="0"/>
              <a:t>Tento zákon nebo jeho jednotlivá ustanovení se použijí, neupravuje-li jiný zákon správu daní jinak. - § 4 </a:t>
            </a:r>
          </a:p>
          <a:p>
            <a:endParaRPr lang="cs-CZ" sz="2400" dirty="0"/>
          </a:p>
          <a:p>
            <a:r>
              <a:rPr lang="cs-CZ" sz="2400" dirty="0"/>
              <a:t>Daňový řád je vůči ostatním </a:t>
            </a:r>
            <a:r>
              <a:rPr lang="cs-CZ" sz="2400" b="1" dirty="0"/>
              <a:t>daňovým zákonům generální </a:t>
            </a:r>
            <a:r>
              <a:rPr lang="cs-CZ" sz="2400" dirty="0"/>
              <a:t>– je aplikován pokud jiný zákon nestanoví pro správu daní něco jiného.</a:t>
            </a:r>
          </a:p>
          <a:p>
            <a:endParaRPr lang="cs-CZ" sz="2400" dirty="0"/>
          </a:p>
          <a:p>
            <a:r>
              <a:rPr lang="cs-CZ" sz="2400" b="1" dirty="0"/>
              <a:t>Speciálním</a:t>
            </a:r>
            <a:r>
              <a:rPr lang="cs-CZ" sz="2400" dirty="0"/>
              <a:t> – je ve vztahu například k  	- Insolvenci</a:t>
            </a:r>
          </a:p>
          <a:p>
            <a:pPr marL="0" indent="0">
              <a:buNone/>
            </a:pPr>
            <a:r>
              <a:rPr lang="cs-CZ" sz="2400" dirty="0"/>
              <a:t>											- Právnímu nástupnictví</a:t>
            </a:r>
          </a:p>
          <a:p>
            <a:pPr marL="0" indent="0">
              <a:buNone/>
            </a:pPr>
            <a:r>
              <a:rPr lang="cs-CZ" sz="2400" dirty="0"/>
              <a:t>											- Ochrana osobních údajů apod.</a:t>
            </a:r>
          </a:p>
          <a:p>
            <a:pPr marL="0" indent="0">
              <a:buNone/>
            </a:pPr>
            <a:endParaRPr lang="cs-CZ" sz="2400" dirty="0"/>
          </a:p>
          <a:p>
            <a:r>
              <a:rPr lang="cs-CZ" sz="2400" b="1" dirty="0"/>
              <a:t>Lex </a:t>
            </a:r>
            <a:r>
              <a:rPr lang="cs-CZ" sz="2400" b="1" dirty="0" err="1"/>
              <a:t>specialis</a:t>
            </a:r>
            <a:r>
              <a:rPr lang="cs-CZ" sz="2400" b="1" dirty="0"/>
              <a:t> </a:t>
            </a:r>
            <a:r>
              <a:rPr lang="cs-CZ" sz="2400" b="1" dirty="0" err="1"/>
              <a:t>derogat</a:t>
            </a:r>
            <a:r>
              <a:rPr lang="cs-CZ" sz="2400" b="1" dirty="0"/>
              <a:t> </a:t>
            </a:r>
            <a:r>
              <a:rPr lang="cs-CZ" sz="2400" b="1" dirty="0" err="1"/>
              <a:t>generali</a:t>
            </a:r>
            <a:r>
              <a:rPr lang="cs-CZ" sz="2400" b="1" dirty="0"/>
              <a:t> </a:t>
            </a:r>
            <a:r>
              <a:rPr lang="cs-CZ" sz="2400" dirty="0"/>
              <a:t>– zvláštní úprava má přednost před normou obecnější, subsidiární, která se uplatní jen tam, kde zvláštní právní předpis věc sám neupravuje. </a:t>
            </a:r>
            <a:r>
              <a:rPr lang="cs-CZ" sz="2400" b="1" dirty="0"/>
              <a:t>Tedy platí, že daňový zákon je každý zákon, popřípadě jeho část či ustanovení, kterým se upravuje jak hmotněprávní otázky, tak procesní daňové postupy.</a:t>
            </a:r>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11829887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519311" y="520505"/>
            <a:ext cx="10255347" cy="5950633"/>
          </a:xfrm>
        </p:spPr>
        <p:txBody>
          <a:bodyPr/>
          <a:lstStyle/>
          <a:p>
            <a:pPr>
              <a:spcBef>
                <a:spcPct val="0"/>
              </a:spcBef>
              <a:buFontTx/>
              <a:buNone/>
            </a:pPr>
            <a:r>
              <a:rPr lang="cs-CZ" altLang="cs-CZ" sz="2200" b="1" dirty="0">
                <a:solidFill>
                  <a:srgbClr val="FF0000"/>
                </a:solidFill>
              </a:rPr>
              <a:t>§ 161 – Dělená správa</a:t>
            </a:r>
          </a:p>
          <a:p>
            <a:r>
              <a:rPr lang="cs-CZ" sz="2200" b="1" dirty="0"/>
              <a:t>(1)</a:t>
            </a:r>
            <a:r>
              <a:rPr lang="cs-CZ" sz="2200" dirty="0"/>
              <a:t> K dělené správě dochází, je-li rozhodnutím orgánu veřejné moci, který není správcem daně, vydaným při výkonu veřejné moci uložena platební povinnost k peněžitému plnění určenému do veřejného rozpočtu a postupuje-li se při jeho placení podle tohoto zákona nebo podle jeho jednotlivých ustanovení. To platí i tehdy, pokud vznikla platební povinnost k peněžitému plnění určenému do veřejného rozpočtu přímo ze zákona bez vydání rozhodnutí.</a:t>
            </a:r>
          </a:p>
          <a:p>
            <a:r>
              <a:rPr lang="cs-CZ" sz="2200" b="1" dirty="0"/>
              <a:t>(2)</a:t>
            </a:r>
            <a:r>
              <a:rPr lang="cs-CZ" sz="2200" dirty="0"/>
              <a:t> Orgán veřejné moci věcně příslušný ke správě placení peněžitého plnění podle odstavce 1 je v tomto rozsahu správcem daně. Osoba povinná k placení tohoto peněžitého plnění má stejná práva a povinnosti jako daňový subjekt při placení daní.</a:t>
            </a:r>
          </a:p>
          <a:p>
            <a:r>
              <a:rPr lang="cs-CZ" sz="2200" b="1" dirty="0"/>
              <a:t>(3)</a:t>
            </a:r>
            <a:r>
              <a:rPr lang="cs-CZ" sz="2200" dirty="0"/>
              <a:t> K dělené správě rovněž dochází, jestliže zákon stanoví, že ke správě placení peněžitého plnění je příslušný jiný správní orgán než orgán veřejné moci, který platební povinnost k peněžitému plnění uložil.</a:t>
            </a:r>
          </a:p>
          <a:p>
            <a:endParaRPr lang="cs-CZ" dirty="0"/>
          </a:p>
        </p:txBody>
      </p:sp>
    </p:spTree>
    <p:extLst>
      <p:ext uri="{BB962C8B-B14F-4D97-AF65-F5344CB8AC3E}">
        <p14:creationId xmlns:p14="http://schemas.microsoft.com/office/powerpoint/2010/main" val="7347500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94229" y="253219"/>
            <a:ext cx="10353820" cy="6457070"/>
          </a:xfrm>
        </p:spPr>
        <p:txBody>
          <a:bodyPr>
            <a:normAutofit/>
          </a:bodyPr>
          <a:lstStyle/>
          <a:p>
            <a:r>
              <a:rPr lang="cs-CZ" sz="2000" b="1" dirty="0">
                <a:latin typeface="+mj-lt"/>
              </a:rPr>
              <a:t>§ 162</a:t>
            </a:r>
          </a:p>
          <a:p>
            <a:r>
              <a:rPr lang="cs-CZ" sz="2000" b="1" dirty="0">
                <a:latin typeface="+mj-lt"/>
              </a:rPr>
              <a:t>(1) Pokud orgán veřejné moci, který uložil platební povinnost k peněžitému plnění v rámci dělené správy, není současně příslušný </a:t>
            </a:r>
            <a:r>
              <a:rPr lang="cs-CZ" sz="2000" b="1" dirty="0">
                <a:solidFill>
                  <a:srgbClr val="FF0000"/>
                </a:solidFill>
                <a:latin typeface="+mj-lt"/>
              </a:rPr>
              <a:t>ke správě placení </a:t>
            </a:r>
            <a:r>
              <a:rPr lang="cs-CZ" sz="2000" b="1" dirty="0">
                <a:latin typeface="+mj-lt"/>
              </a:rPr>
              <a:t>tohoto peněžitého plnění, předá příslušnému správci daně nezbytné údaje o uložení nebo vzniku této povinnosti nejpozději do 30 dnů ode dne právní moci rozhodnutí, jímž byla platební povinnost uložena; přílohou těchto údajů je </a:t>
            </a:r>
            <a:r>
              <a:rPr lang="cs-CZ" sz="2000" b="1" dirty="0">
                <a:solidFill>
                  <a:srgbClr val="FF0000"/>
                </a:solidFill>
                <a:latin typeface="+mj-lt"/>
              </a:rPr>
              <a:t>stejnopis rozhodnutí </a:t>
            </a:r>
            <a:r>
              <a:rPr lang="cs-CZ" sz="2000" b="1" dirty="0">
                <a:latin typeface="+mj-lt"/>
              </a:rPr>
              <a:t>s vyznačením právní moci a přehled o předávaných rozhodnutích.</a:t>
            </a:r>
          </a:p>
          <a:p>
            <a:r>
              <a:rPr lang="cs-CZ" sz="2000" b="1" dirty="0">
                <a:latin typeface="+mj-lt"/>
              </a:rPr>
              <a:t>(2)</a:t>
            </a:r>
            <a:r>
              <a:rPr lang="cs-CZ" sz="2000" dirty="0">
                <a:latin typeface="+mj-lt"/>
              </a:rPr>
              <a:t> </a:t>
            </a:r>
            <a:r>
              <a:rPr lang="cs-CZ" sz="2000" b="1" dirty="0">
                <a:latin typeface="+mj-lt"/>
              </a:rPr>
              <a:t>Pokud orgán veřejné moci, který uložil platební povinnost k peněžitému plnění v rámci dělené správy, </a:t>
            </a:r>
            <a:r>
              <a:rPr lang="cs-CZ" sz="2000" b="1" dirty="0">
                <a:solidFill>
                  <a:srgbClr val="FF0000"/>
                </a:solidFill>
                <a:latin typeface="+mj-lt"/>
              </a:rPr>
              <a:t>není současně příslušný k vymáhání tohoto peněžitého plnění</a:t>
            </a:r>
            <a:r>
              <a:rPr lang="cs-CZ" sz="2000" b="1" dirty="0">
                <a:latin typeface="+mj-lt"/>
              </a:rPr>
              <a:t>, předá příslušnému správci daně nezbytné údaje o uložení nebo vzniku této platební povinnosti, včetně stejnopisu rozhodnutí s vyznačením právní moci a přehledu předávaných rozhodnutí. Tyto údaje jsou předávány o peněžitém plnění, které nebylo dobrovolně uhrazeno do 30 dnů po marném uplynutí lhůty jeho splatnosti.</a:t>
            </a:r>
          </a:p>
          <a:p>
            <a:r>
              <a:rPr lang="cs-CZ" sz="2000" b="1" dirty="0">
                <a:latin typeface="+mj-lt"/>
              </a:rPr>
              <a:t>(3)</a:t>
            </a:r>
            <a:r>
              <a:rPr lang="cs-CZ" sz="2000" dirty="0">
                <a:latin typeface="+mj-lt"/>
              </a:rPr>
              <a:t> </a:t>
            </a:r>
            <a:r>
              <a:rPr lang="cs-CZ" sz="2000" b="1" dirty="0">
                <a:latin typeface="+mj-lt"/>
              </a:rPr>
              <a:t>Orgán veřejné moci, který předal údaje ke správě placení peněžitého plnění v rámci dělené správy příslušnému správci daně, je povinen tomuto správci daně </a:t>
            </a:r>
            <a:r>
              <a:rPr lang="cs-CZ" sz="2000" b="1" dirty="0">
                <a:solidFill>
                  <a:srgbClr val="FF0000"/>
                </a:solidFill>
                <a:latin typeface="+mj-lt"/>
              </a:rPr>
              <a:t>neprodleně sdělit jakékoliv změny, které nastaly nebo mohou nastat při správě placení těchto peněžitých plnění.</a:t>
            </a:r>
          </a:p>
          <a:p>
            <a:endParaRPr lang="cs-CZ" dirty="0"/>
          </a:p>
        </p:txBody>
      </p:sp>
    </p:spTree>
    <p:extLst>
      <p:ext uri="{BB962C8B-B14F-4D97-AF65-F5344CB8AC3E}">
        <p14:creationId xmlns:p14="http://schemas.microsoft.com/office/powerpoint/2010/main" val="4007049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94229" y="253219"/>
            <a:ext cx="10353820" cy="6457070"/>
          </a:xfrm>
        </p:spPr>
        <p:txBody>
          <a:bodyPr>
            <a:normAutofit lnSpcReduction="10000"/>
          </a:bodyPr>
          <a:lstStyle/>
          <a:p>
            <a:r>
              <a:rPr lang="cs-CZ" sz="2400" b="1" dirty="0"/>
              <a:t>§ 162</a:t>
            </a:r>
          </a:p>
          <a:p>
            <a:r>
              <a:rPr lang="cs-CZ" sz="2400" b="1" dirty="0"/>
              <a:t>(4)</a:t>
            </a:r>
            <a:r>
              <a:rPr lang="cs-CZ" sz="2400" dirty="0"/>
              <a:t> </a:t>
            </a:r>
            <a:r>
              <a:rPr lang="cs-CZ" sz="2400" b="1" dirty="0"/>
              <a:t>Správce daně, který převzal údaje ke správě placení peněžitého plnění v rámci dělené správy, poskytne na dožádání orgánu veřejné moci, který mu tyto údaje předal, informace o placení tohoto peněžitého plnění.</a:t>
            </a:r>
          </a:p>
          <a:p>
            <a:r>
              <a:rPr lang="cs-CZ" sz="2400" b="1" dirty="0"/>
              <a:t>(5)</a:t>
            </a:r>
            <a:r>
              <a:rPr lang="cs-CZ" sz="2400" dirty="0"/>
              <a:t> Místní příslušnost správce daně, na něhož přechází správa placení peněžitého plnění, se řídí podle sídla orgánu veřejné moci, který platební povinnost k peněžitému plnění uložil.</a:t>
            </a:r>
          </a:p>
          <a:p>
            <a:r>
              <a:rPr lang="cs-CZ" sz="2400" b="1" i="0" dirty="0">
                <a:solidFill>
                  <a:srgbClr val="000000"/>
                </a:solidFill>
                <a:effectLst/>
                <a:latin typeface="+mj-lt"/>
              </a:rPr>
              <a:t>(6)</a:t>
            </a:r>
            <a:r>
              <a:rPr lang="cs-CZ" sz="2400" b="0" i="0" dirty="0">
                <a:solidFill>
                  <a:srgbClr val="000000"/>
                </a:solidFill>
                <a:effectLst/>
                <a:latin typeface="+mj-lt"/>
              </a:rPr>
              <a:t> </a:t>
            </a:r>
            <a:r>
              <a:rPr lang="cs-CZ" sz="2400" b="1" i="0" dirty="0">
                <a:solidFill>
                  <a:srgbClr val="000000"/>
                </a:solidFill>
                <a:effectLst/>
                <a:latin typeface="+mj-lt"/>
              </a:rPr>
              <a:t>Údaje podle odstavců 2 až 4 lze poskytovat také v rozsahu a způsobem dohodnutým mezi příslušným orgánem veřejné moci a správcem daně.</a:t>
            </a:r>
            <a:endParaRPr lang="cs-CZ" sz="2400" b="1" dirty="0">
              <a:latin typeface="+mj-lt"/>
            </a:endParaRP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r>
              <a:rPr lang="cs-CZ" sz="3600" b="1" dirty="0"/>
              <a:t>!!! Do směrnice!!!</a:t>
            </a:r>
          </a:p>
        </p:txBody>
      </p:sp>
      <p:sp>
        <p:nvSpPr>
          <p:cNvPr id="2" name="Šipka: doprava 1">
            <a:extLst>
              <a:ext uri="{FF2B5EF4-FFF2-40B4-BE49-F238E27FC236}">
                <a16:creationId xmlns:a16="http://schemas.microsoft.com/office/drawing/2014/main" id="{99C63C0D-D3D2-4E32-8081-EDAF37241D99}"/>
              </a:ext>
            </a:extLst>
          </p:cNvPr>
          <p:cNvSpPr/>
          <p:nvPr/>
        </p:nvSpPr>
        <p:spPr>
          <a:xfrm rot="16200000">
            <a:off x="6025662" y="4967654"/>
            <a:ext cx="738554" cy="395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095211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856935" y="1055077"/>
            <a:ext cx="9647677" cy="4856145"/>
          </a:xfrm>
        </p:spPr>
        <p:txBody>
          <a:bodyPr/>
          <a:lstStyle/>
          <a:p>
            <a:pPr marL="0" indent="0" algn="ctr">
              <a:buNone/>
            </a:pPr>
            <a:r>
              <a:rPr lang="cs-CZ" sz="8000" dirty="0">
                <a:solidFill>
                  <a:srgbClr val="FF0000"/>
                </a:solidFill>
              </a:rPr>
              <a:t>Směrnice</a:t>
            </a:r>
          </a:p>
          <a:p>
            <a:pPr marL="0" indent="0" algn="ctr">
              <a:buNone/>
            </a:pPr>
            <a:r>
              <a:rPr lang="cs-CZ" sz="8000" dirty="0"/>
              <a:t> </a:t>
            </a:r>
          </a:p>
          <a:p>
            <a:pPr marL="0" indent="0" algn="ctr">
              <a:buNone/>
            </a:pPr>
            <a:r>
              <a:rPr lang="cs-CZ" sz="8000" dirty="0"/>
              <a:t>S = K1+C+K2+J+P</a:t>
            </a:r>
          </a:p>
          <a:p>
            <a:endParaRPr lang="cs-CZ" dirty="0"/>
          </a:p>
        </p:txBody>
      </p:sp>
    </p:spTree>
    <p:extLst>
      <p:ext uri="{BB962C8B-B14F-4D97-AF65-F5344CB8AC3E}">
        <p14:creationId xmlns:p14="http://schemas.microsoft.com/office/powerpoint/2010/main" val="18138431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A992141-4F99-4AD2-B8D1-10D54DF9830D}"/>
              </a:ext>
            </a:extLst>
          </p:cNvPr>
          <p:cNvSpPr>
            <a:spLocks noGrp="1"/>
          </p:cNvSpPr>
          <p:nvPr>
            <p:ph idx="1"/>
          </p:nvPr>
        </p:nvSpPr>
        <p:spPr>
          <a:xfrm>
            <a:off x="158263" y="1"/>
            <a:ext cx="12033738" cy="6858000"/>
          </a:xfrm>
        </p:spPr>
        <p:txBody>
          <a:bodyPr>
            <a:normAutofit fontScale="55000" lnSpcReduction="20000"/>
          </a:bodyPr>
          <a:lstStyle/>
          <a:p>
            <a:pPr marL="0" indent="0" algn="just">
              <a:buNone/>
            </a:pPr>
            <a:r>
              <a:rPr lang="cs-CZ" sz="4600" b="1" i="0" dirty="0">
                <a:solidFill>
                  <a:srgbClr val="000000"/>
                </a:solidFill>
                <a:effectLst/>
                <a:latin typeface="+mj-lt"/>
              </a:rPr>
              <a:t>§ 165 – Vrácení platby učiněné omylem</a:t>
            </a:r>
          </a:p>
          <a:p>
            <a:pPr marL="0" indent="0" algn="just">
              <a:buNone/>
            </a:pPr>
            <a:r>
              <a:rPr lang="cs-CZ" sz="4600" b="1" i="0" dirty="0">
                <a:solidFill>
                  <a:srgbClr val="000000"/>
                </a:solidFill>
                <a:effectLst/>
                <a:latin typeface="+mj-lt"/>
              </a:rPr>
              <a:t>(1)</a:t>
            </a:r>
            <a:r>
              <a:rPr lang="cs-CZ" sz="4600" b="0" i="0" dirty="0">
                <a:solidFill>
                  <a:srgbClr val="000000"/>
                </a:solidFill>
                <a:effectLst/>
                <a:latin typeface="+mj-lt"/>
              </a:rPr>
              <a:t> Vrácení platby tomu, kdo ji za daňový subjekt uhradil, není přípustné.</a:t>
            </a:r>
          </a:p>
          <a:p>
            <a:pPr marL="0" indent="0" algn="just">
              <a:buNone/>
            </a:pPr>
            <a:r>
              <a:rPr lang="cs-CZ" sz="4600" b="1" i="0" dirty="0">
                <a:solidFill>
                  <a:srgbClr val="000000"/>
                </a:solidFill>
                <a:effectLst/>
                <a:latin typeface="+mj-lt"/>
              </a:rPr>
              <a:t>(2)</a:t>
            </a:r>
            <a:r>
              <a:rPr lang="cs-CZ" sz="4600" b="0" i="0" dirty="0">
                <a:solidFill>
                  <a:srgbClr val="000000"/>
                </a:solidFill>
                <a:effectLst/>
                <a:latin typeface="+mj-lt"/>
              </a:rPr>
              <a:t> </a:t>
            </a:r>
            <a:r>
              <a:rPr lang="cs-CZ" sz="4600" b="1" i="0" dirty="0">
                <a:solidFill>
                  <a:srgbClr val="000000"/>
                </a:solidFill>
                <a:effectLst/>
                <a:latin typeface="+mj-lt"/>
              </a:rPr>
              <a:t>Správce daně vrátí platbu provedenou omylem na žádost toho, kdo za daňový subjekt platbu uhradil, </a:t>
            </a:r>
            <a:r>
              <a:rPr lang="cs-CZ" sz="4600" b="0" i="0" dirty="0">
                <a:solidFill>
                  <a:srgbClr val="000000"/>
                </a:solidFill>
                <a:effectLst/>
                <a:latin typeface="+mj-lt"/>
              </a:rPr>
              <a:t>poskytovatele platebních služeb nebo provozovatele poštovních služeb podanou nejpozději v den, kdy platba daně byla zaevidována v evidenci daní. </a:t>
            </a:r>
            <a:r>
              <a:rPr lang="cs-CZ" sz="4600" b="1" i="0" dirty="0">
                <a:solidFill>
                  <a:srgbClr val="000000"/>
                </a:solidFill>
                <a:effectLst/>
                <a:latin typeface="+mj-lt"/>
              </a:rPr>
              <a:t>Omyl musí být v žádosti prokázán.</a:t>
            </a:r>
          </a:p>
          <a:p>
            <a:pPr marL="0" indent="0" algn="just">
              <a:buNone/>
            </a:pPr>
            <a:r>
              <a:rPr lang="cs-CZ" sz="4600" b="1" i="0" dirty="0">
                <a:solidFill>
                  <a:srgbClr val="000000"/>
                </a:solidFill>
                <a:effectLst/>
                <a:latin typeface="+mj-lt"/>
              </a:rPr>
              <a:t>(3)</a:t>
            </a:r>
            <a:r>
              <a:rPr lang="cs-CZ" sz="4600" b="0" i="0" dirty="0">
                <a:solidFill>
                  <a:srgbClr val="000000"/>
                </a:solidFill>
                <a:effectLst/>
                <a:latin typeface="+mj-lt"/>
              </a:rPr>
              <a:t> Je-li žádost podle odstavce 2 podána po dni, kdy byla platba zaevidována v evidenci daní, nejpozději však do 1 roku od tohoto dne, posoudí se jako žádost o vrácení vratitelného přeplatku podaná daňovým subjektem s tím, že případný vratitelný přeplatek evidovaný v době podání žádosti se vrací žadateli namísto daňovému subjektu. Tomu, kdo za daňový subjekt uhradil platbu, lze takto vzniklý vratitelný přeplatek vrátit pouze tehdy, pokud nemá současně u správce daně evidován nedoplatek, na který by bylo možné tento přeplatek převést.</a:t>
            </a:r>
          </a:p>
          <a:p>
            <a:pPr marL="0" indent="0" algn="just">
              <a:buNone/>
            </a:pPr>
            <a:r>
              <a:rPr lang="cs-CZ" sz="4600" b="1" i="0" dirty="0">
                <a:solidFill>
                  <a:srgbClr val="000000"/>
                </a:solidFill>
                <a:effectLst/>
                <a:latin typeface="+mj-lt"/>
              </a:rPr>
              <a:t>(4)</a:t>
            </a:r>
            <a:r>
              <a:rPr lang="cs-CZ" sz="4600" b="0" i="0" dirty="0">
                <a:solidFill>
                  <a:srgbClr val="000000"/>
                </a:solidFill>
                <a:effectLst/>
                <a:latin typeface="+mj-lt"/>
              </a:rPr>
              <a:t> Nelze-li žádosti vyhovět, vydá správce daně žadateli potvrzení o došlé platbě a o totožnosti daňového subjektu, na úhradu jehož nedoplatku byla v důsledku jím způsobené chyby zaevidována.</a:t>
            </a:r>
          </a:p>
          <a:p>
            <a:pPr marL="0" indent="0" algn="just">
              <a:buNone/>
            </a:pPr>
            <a:r>
              <a:rPr lang="cs-CZ" sz="4600" b="1" i="0" dirty="0">
                <a:solidFill>
                  <a:srgbClr val="000000"/>
                </a:solidFill>
                <a:effectLst/>
                <a:latin typeface="+mj-lt"/>
              </a:rPr>
              <a:t>(5)</a:t>
            </a:r>
            <a:r>
              <a:rPr lang="cs-CZ" sz="4600" b="0" i="0" dirty="0">
                <a:solidFill>
                  <a:srgbClr val="000000"/>
                </a:solidFill>
                <a:effectLst/>
                <a:latin typeface="+mj-lt"/>
              </a:rPr>
              <a:t> O vrácení vratitelného přeplatku podle odstavce 3, jehož výše přesahuje částku 1000 Kč, se daňový subjekt vyrozumí.</a:t>
            </a:r>
          </a:p>
          <a:p>
            <a:pPr marL="0" indent="0">
              <a:buNone/>
            </a:pPr>
            <a:endParaRPr lang="cs-CZ" dirty="0"/>
          </a:p>
        </p:txBody>
      </p:sp>
    </p:spTree>
    <p:extLst>
      <p:ext uri="{BB962C8B-B14F-4D97-AF65-F5344CB8AC3E}">
        <p14:creationId xmlns:p14="http://schemas.microsoft.com/office/powerpoint/2010/main" val="7759457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bdélník 1"/>
          <p:cNvSpPr>
            <a:spLocks noChangeArrowheads="1"/>
          </p:cNvSpPr>
          <p:nvPr/>
        </p:nvSpPr>
        <p:spPr bwMode="auto">
          <a:xfrm>
            <a:off x="604911" y="858765"/>
            <a:ext cx="1100093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3600" b="1" dirty="0">
                <a:solidFill>
                  <a:srgbClr val="08A8F8"/>
                </a:solidFill>
              </a:rPr>
              <a:t>Vymáhání daní</a:t>
            </a:r>
          </a:p>
          <a:p>
            <a:pPr algn="just">
              <a:spcBef>
                <a:spcPct val="0"/>
              </a:spcBef>
              <a:buFontTx/>
              <a:buNone/>
            </a:pPr>
            <a:endParaRPr lang="cs-CZ" altLang="cs-CZ" sz="3600" b="1" dirty="0">
              <a:solidFill>
                <a:srgbClr val="FF8400"/>
              </a:solidFill>
            </a:endParaRPr>
          </a:p>
          <a:p>
            <a:pPr algn="just">
              <a:spcBef>
                <a:spcPct val="0"/>
              </a:spcBef>
              <a:buFontTx/>
              <a:buNone/>
            </a:pPr>
            <a:r>
              <a:rPr lang="cs-CZ" altLang="cs-CZ" sz="3600" b="1" dirty="0">
                <a:solidFill>
                  <a:srgbClr val="FF8400"/>
                </a:solidFill>
              </a:rPr>
              <a:t>§ 175</a:t>
            </a:r>
          </a:p>
          <a:p>
            <a:pPr>
              <a:spcBef>
                <a:spcPct val="0"/>
              </a:spcBef>
              <a:buFontTx/>
              <a:buNone/>
            </a:pPr>
            <a:r>
              <a:rPr lang="cs-CZ" altLang="cs-CZ" sz="3600" b="1" dirty="0">
                <a:solidFill>
                  <a:srgbClr val="08A8F8"/>
                </a:solidFill>
              </a:rPr>
              <a:t>Způsoby vymáhání</a:t>
            </a:r>
          </a:p>
          <a:p>
            <a:pPr algn="just">
              <a:spcBef>
                <a:spcPct val="0"/>
              </a:spcBef>
              <a:buFontTx/>
              <a:buNone/>
            </a:pPr>
            <a:r>
              <a:rPr lang="cs-CZ" altLang="cs-CZ" sz="3600" b="1" dirty="0">
                <a:solidFill>
                  <a:srgbClr val="000000"/>
                </a:solidFill>
              </a:rPr>
              <a:t>(1)</a:t>
            </a:r>
            <a:r>
              <a:rPr lang="cs-CZ" altLang="cs-CZ" sz="3600" dirty="0">
                <a:solidFill>
                  <a:srgbClr val="000000"/>
                </a:solidFill>
              </a:rPr>
              <a:t> </a:t>
            </a:r>
            <a:r>
              <a:rPr lang="cs-CZ" altLang="cs-CZ" sz="3600" b="1" dirty="0">
                <a:solidFill>
                  <a:srgbClr val="000000"/>
                </a:solidFill>
              </a:rPr>
              <a:t>Správce daně může vymáhat nedoplatek daňovou exekucí nebo zabezpečit vymáhání nedoplatku prostřednictvím soudního exekutora</a:t>
            </a:r>
            <a:r>
              <a:rPr lang="cs-CZ" altLang="cs-CZ" sz="3600" dirty="0">
                <a:solidFill>
                  <a:srgbClr val="000000"/>
                </a:solidFill>
              </a:rPr>
              <a:t>, popřípadě jej uplatnit v insolvenčním řízení nebo přihlásit jej do veřejné dražby.</a:t>
            </a:r>
          </a:p>
        </p:txBody>
      </p:sp>
    </p:spTree>
    <p:extLst>
      <p:ext uri="{BB962C8B-B14F-4D97-AF65-F5344CB8AC3E}">
        <p14:creationId xmlns:p14="http://schemas.microsoft.com/office/powerpoint/2010/main" val="3520230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FCB469F5-D5D5-40CC-8970-A0B37818B3C0}"/>
              </a:ext>
            </a:extLst>
          </p:cNvPr>
          <p:cNvSpPr/>
          <p:nvPr/>
        </p:nvSpPr>
        <p:spPr>
          <a:xfrm>
            <a:off x="1489435" y="707010"/>
            <a:ext cx="9304256" cy="5632311"/>
          </a:xfrm>
          <a:prstGeom prst="rect">
            <a:avLst/>
          </a:prstGeom>
        </p:spPr>
        <p:txBody>
          <a:bodyPr wrap="square">
            <a:spAutoFit/>
          </a:bodyPr>
          <a:lstStyle/>
          <a:p>
            <a:r>
              <a:rPr lang="cs-CZ" sz="2400" b="1" dirty="0"/>
              <a:t>24 Co 167/2019</a:t>
            </a:r>
          </a:p>
          <a:p>
            <a:endParaRPr lang="cs-CZ" sz="2400" dirty="0"/>
          </a:p>
          <a:p>
            <a:r>
              <a:rPr lang="cs-CZ" sz="2400" dirty="0"/>
              <a:t>Na civilních soudech tedy nelze spravedlivě požadovat, aby se přiměřeností postupů orgánů veřejné správy zabývaly, neboť takové hodnocení nutně předpokládá detailní znalost poměrů ve značně specializované a profesionalizované veřejné správě, a to včetně personálního stavu u konkrétního orgánu veřejné správy, jeho rozpočtových možností apod. </a:t>
            </a:r>
          </a:p>
          <a:p>
            <a:endParaRPr lang="cs-CZ" sz="2400" dirty="0"/>
          </a:p>
          <a:p>
            <a:r>
              <a:rPr lang="cs-CZ" sz="2400" dirty="0"/>
              <a:t>Pokud by civilní soudy postupy orgánů veřejné správy přezkoumávaly, jednalo by se navíc o zřejmé vybočení z civilní pravomoci vymezené v § 7 o.s.ř. Jak uvedl exekuční soud ve věci shora zmíněné, </a:t>
            </a:r>
            <a:r>
              <a:rPr lang="cs-CZ" sz="2400" b="1" dirty="0"/>
              <a:t>v řízení o nařízení exekuce se nelze zabývat záležitostmi majícími těžiště ve veřejném právu. </a:t>
            </a:r>
          </a:p>
        </p:txBody>
      </p:sp>
    </p:spTree>
    <p:extLst>
      <p:ext uri="{BB962C8B-B14F-4D97-AF65-F5344CB8AC3E}">
        <p14:creationId xmlns:p14="http://schemas.microsoft.com/office/powerpoint/2010/main" val="12478055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26B3307-370B-4734-8A37-769A00A07C9F}"/>
              </a:ext>
            </a:extLst>
          </p:cNvPr>
          <p:cNvSpPr txBox="1"/>
          <p:nvPr/>
        </p:nvSpPr>
        <p:spPr>
          <a:xfrm>
            <a:off x="709126" y="298580"/>
            <a:ext cx="11482873" cy="6500177"/>
          </a:xfrm>
          <a:prstGeom prst="rect">
            <a:avLst/>
          </a:prstGeom>
          <a:noFill/>
        </p:spPr>
        <p:txBody>
          <a:bodyPr wrap="square">
            <a:spAutoFit/>
          </a:bodyPr>
          <a:lstStyle/>
          <a:p>
            <a:pPr algn="ctr">
              <a:lnSpc>
                <a:spcPct val="107000"/>
              </a:lnSpc>
              <a:spcAft>
                <a:spcPts val="800"/>
              </a:spcAft>
            </a:pP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Mimosmluvní sankce (pokuty):</a:t>
            </a:r>
          </a:p>
          <a:p>
            <a:pPr>
              <a:lnSpc>
                <a:spcPct val="107000"/>
              </a:lnSpc>
              <a:spcAft>
                <a:spcPts val="800"/>
              </a:spcAft>
            </a:pP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Pokud přihlášená pohledávka nebyla v souladu s § 170 IZ přezkoumána, pak z toho podle mého názoru plyne závěr, že nepůjde o pohledávku ke které se nepřihlíží (§ 185  IZ).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Jestliže tedy jde o pohledávku, kterou věřitel včas přihlásil do insolvenčního řízení a nebyla přezkoumána, a to s odkazem na zákonnou úpravu § 170 písm. d) IZ, pak na ni (a na účastníky – věřitele a dlužníka) nedopadá ani ustanovení § 414 IZ o osvobození dlužníka a </a:t>
            </a:r>
            <a:r>
              <a:rPr lang="cs-CZ"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můžeme ji vymáhat v plné výši o ukončení oddlužení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(viz. Usnesení Krajského soudu v Praze č.j. 19 Co 258/2019 ze dne 19.9.2019). </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Podle mého názoru je to správné, neboť není smyslem ani účelem insolvenčního zákona (práva) promíjet peněžité tresty uložené v přestupkovém nebo v trestním řízení (viz. Usnesení Krajského soudu v Českých Budějovicích č.j. 24 Co 579/2019 ze dne 10.5.2019). Tomu i napovídá § 414 odst. 4 věta za středníkem – „Při osvobození dlužníka podle odstavce 1 zůstává zajištěnému věřiteli, jestliže nedošlo ke zpeněžení majetku sloužícího k zajištění pohledávky, zachováno právo domáhat se uspokojení pohledávky z výtěžku zpeněžení tohoto majetku; </a:t>
            </a:r>
            <a:r>
              <a:rPr lang="cs-CZ"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pohledávek, které se v insolvenčním řízení neuspokojují (§ 170), se může takto domáhat jen za dobu od skončení insolvenčního řízení</a:t>
            </a:r>
            <a:r>
              <a:rPr lang="cs-CZ"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cs-CZ"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22939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bdélník 1"/>
          <p:cNvSpPr>
            <a:spLocks noChangeArrowheads="1"/>
          </p:cNvSpPr>
          <p:nvPr/>
        </p:nvSpPr>
        <p:spPr bwMode="auto">
          <a:xfrm>
            <a:off x="411480" y="836613"/>
            <a:ext cx="11780520" cy="445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spcAft>
                <a:spcPts val="800"/>
              </a:spcAft>
              <a:buNone/>
            </a:pPr>
            <a:r>
              <a:rPr lang="cs-CZ" altLang="cs-CZ" sz="4000" b="1" dirty="0">
                <a:latin typeface="Calibri" panose="020F0502020204030204" pitchFamily="34" charset="0"/>
                <a:ea typeface="Calibri" panose="020F0502020204030204" pitchFamily="34" charset="0"/>
                <a:cs typeface="Times New Roman" panose="02020603050405020304" pitchFamily="18" charset="0"/>
              </a:rPr>
              <a:t>§ 176 - Exekuční titul</a:t>
            </a:r>
          </a:p>
          <a:p>
            <a:pPr>
              <a:lnSpc>
                <a:spcPct val="107000"/>
              </a:lnSpc>
              <a:spcBef>
                <a:spcPct val="0"/>
              </a:spcBef>
              <a:spcAft>
                <a:spcPts val="800"/>
              </a:spcAft>
              <a:buNone/>
            </a:pPr>
            <a:r>
              <a:rPr lang="cs-CZ" altLang="cs-CZ" sz="4000" dirty="0">
                <a:latin typeface="Calibri" panose="020F0502020204030204" pitchFamily="34" charset="0"/>
                <a:ea typeface="Calibri" panose="020F0502020204030204" pitchFamily="34" charset="0"/>
                <a:cs typeface="Times New Roman" panose="02020603050405020304" pitchFamily="18" charset="0"/>
              </a:rPr>
              <a:t>(1) Exekučním titulem je:</a:t>
            </a:r>
          </a:p>
          <a:p>
            <a:pPr>
              <a:lnSpc>
                <a:spcPct val="107000"/>
              </a:lnSpc>
              <a:spcBef>
                <a:spcPct val="0"/>
              </a:spcBef>
              <a:spcAft>
                <a:spcPts val="800"/>
              </a:spcAft>
              <a:buNone/>
            </a:pPr>
            <a:r>
              <a:rPr lang="cs-CZ" altLang="cs-CZ" sz="4000" dirty="0">
                <a:latin typeface="Calibri" panose="020F0502020204030204" pitchFamily="34" charset="0"/>
                <a:ea typeface="Calibri" panose="020F0502020204030204" pitchFamily="34" charset="0"/>
                <a:cs typeface="Times New Roman" panose="02020603050405020304" pitchFamily="18" charset="0"/>
              </a:rPr>
              <a:t>a) výkaz nedoplatků sestavený z údajů evidence daní,</a:t>
            </a:r>
          </a:p>
          <a:p>
            <a:pPr>
              <a:lnSpc>
                <a:spcPct val="107000"/>
              </a:lnSpc>
              <a:spcBef>
                <a:spcPct val="0"/>
              </a:spcBef>
              <a:spcAft>
                <a:spcPts val="800"/>
              </a:spcAft>
              <a:buNone/>
            </a:pPr>
            <a:r>
              <a:rPr lang="cs-CZ" altLang="cs-CZ" sz="4000" dirty="0">
                <a:latin typeface="Calibri" panose="020F0502020204030204" pitchFamily="34" charset="0"/>
                <a:ea typeface="Calibri" panose="020F0502020204030204" pitchFamily="34" charset="0"/>
                <a:cs typeface="Times New Roman" panose="02020603050405020304" pitchFamily="18" charset="0"/>
              </a:rPr>
              <a:t>b) </a:t>
            </a:r>
            <a:r>
              <a:rPr lang="cs-CZ" altLang="cs-CZ"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vykonatelné rozhodnutí</a:t>
            </a:r>
            <a:r>
              <a:rPr lang="cs-CZ" altLang="cs-CZ"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kterým je stanoveno peněžité plnění</a:t>
            </a:r>
            <a:r>
              <a:rPr lang="cs-CZ" altLang="cs-CZ" sz="4000" dirty="0">
                <a:latin typeface="Calibri" panose="020F0502020204030204" pitchFamily="34" charset="0"/>
                <a:ea typeface="Calibri" panose="020F0502020204030204" pitchFamily="34" charset="0"/>
                <a:cs typeface="Times New Roman" panose="02020603050405020304" pitchFamily="18" charset="0"/>
              </a:rPr>
              <a:t>, nebo</a:t>
            </a:r>
          </a:p>
          <a:p>
            <a:pPr>
              <a:lnSpc>
                <a:spcPct val="107000"/>
              </a:lnSpc>
              <a:spcBef>
                <a:spcPct val="0"/>
              </a:spcBef>
              <a:spcAft>
                <a:spcPts val="800"/>
              </a:spcAft>
              <a:buNone/>
            </a:pPr>
            <a:r>
              <a:rPr lang="cs-CZ" altLang="cs-CZ" sz="4000" dirty="0">
                <a:latin typeface="Calibri" panose="020F0502020204030204" pitchFamily="34" charset="0"/>
                <a:ea typeface="Calibri" panose="020F0502020204030204" pitchFamily="34" charset="0"/>
                <a:cs typeface="Times New Roman" panose="02020603050405020304" pitchFamily="18" charset="0"/>
              </a:rPr>
              <a:t>c) vykonatelný</a:t>
            </a:r>
            <a:r>
              <a:rPr lang="cs-CZ" altLang="cs-CZ"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cs-CZ" altLang="cs-CZ" sz="4000" dirty="0">
                <a:latin typeface="Calibri" panose="020F0502020204030204" pitchFamily="34" charset="0"/>
                <a:ea typeface="Calibri" panose="020F0502020204030204" pitchFamily="34" charset="0"/>
                <a:cs typeface="Times New Roman" panose="02020603050405020304" pitchFamily="18" charset="0"/>
              </a:rPr>
              <a:t>zajišťovací příkaz.</a:t>
            </a:r>
          </a:p>
        </p:txBody>
      </p:sp>
    </p:spTree>
    <p:extLst>
      <p:ext uri="{BB962C8B-B14F-4D97-AF65-F5344CB8AC3E}">
        <p14:creationId xmlns:p14="http://schemas.microsoft.com/office/powerpoint/2010/main" val="10115895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91" descr="https://encrypted-tbn3.gstatic.com/images?q=tbn:ANd9GcSC63XApJQ8W9eoWiHPd6v3gxvsMRY3ei0QoRQxzmiPdQsKtv1f"/>
          <p:cNvPicPr preferRelativeResize="0"/>
          <p:nvPr/>
        </p:nvPicPr>
        <p:blipFill rotWithShape="1">
          <a:blip r:embed="rId3">
            <a:alphaModFix/>
          </a:blip>
          <a:srcRect/>
          <a:stretch/>
        </p:blipFill>
        <p:spPr>
          <a:xfrm>
            <a:off x="5735638" y="981076"/>
            <a:ext cx="4932362" cy="5876925"/>
          </a:xfrm>
          <a:prstGeom prst="rect">
            <a:avLst/>
          </a:prstGeom>
          <a:noFill/>
          <a:ln>
            <a:noFill/>
          </a:ln>
        </p:spPr>
      </p:pic>
      <p:sp>
        <p:nvSpPr>
          <p:cNvPr id="537" name="Google Shape;537;p91"/>
          <p:cNvSpPr txBox="1"/>
          <p:nvPr/>
        </p:nvSpPr>
        <p:spPr>
          <a:xfrm>
            <a:off x="2135189" y="333375"/>
            <a:ext cx="8353425" cy="5222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2800"/>
              <a:buFont typeface="Arial"/>
              <a:buNone/>
            </a:pPr>
            <a:r>
              <a:rPr lang="cs-CZ" sz="2800" b="1" dirty="0">
                <a:solidFill>
                  <a:schemeClr val="accent2"/>
                </a:solidFill>
                <a:latin typeface="Arial"/>
                <a:ea typeface="Arial"/>
                <a:cs typeface="Arial"/>
                <a:sym typeface="Arial"/>
              </a:rPr>
              <a:t>§ 178 Způsob provedení daňové exekuce</a:t>
            </a:r>
            <a:endParaRPr dirty="0"/>
          </a:p>
        </p:txBody>
      </p:sp>
      <p:sp>
        <p:nvSpPr>
          <p:cNvPr id="538" name="Google Shape;538;p91"/>
          <p:cNvSpPr txBox="1"/>
          <p:nvPr/>
        </p:nvSpPr>
        <p:spPr>
          <a:xfrm>
            <a:off x="1847850" y="1268413"/>
            <a:ext cx="3671888" cy="48942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AutoNum type="alphaLcParenR"/>
            </a:pPr>
            <a:r>
              <a:rPr lang="cs-CZ" sz="2400" b="1" dirty="0">
                <a:solidFill>
                  <a:schemeClr val="dk1"/>
                </a:solidFill>
                <a:latin typeface="Arial"/>
                <a:ea typeface="Arial"/>
                <a:cs typeface="Arial"/>
                <a:sym typeface="Arial"/>
              </a:rPr>
              <a:t>Srážkami ze mzdy</a:t>
            </a:r>
            <a:endParaRPr dirty="0"/>
          </a:p>
          <a:p>
            <a:pPr marL="342900" marR="0" lvl="0" indent="-342900" algn="l" rtl="0">
              <a:spcBef>
                <a:spcPts val="0"/>
              </a:spcBef>
              <a:spcAft>
                <a:spcPts val="0"/>
              </a:spcAft>
              <a:buClr>
                <a:schemeClr val="dk1"/>
              </a:buClr>
              <a:buSzPts val="2400"/>
              <a:buFont typeface="Arial"/>
              <a:buAutoNum type="alphaLcParenR"/>
            </a:pPr>
            <a:r>
              <a:rPr lang="cs-CZ" sz="2400" b="1" dirty="0">
                <a:solidFill>
                  <a:schemeClr val="dk1"/>
                </a:solidFill>
                <a:latin typeface="Arial"/>
                <a:ea typeface="Arial"/>
                <a:cs typeface="Arial"/>
                <a:sym typeface="Arial"/>
              </a:rPr>
              <a:t>Přikázáním pohledávky z účtu u poskytovatele platebních služeb</a:t>
            </a:r>
            <a:endParaRPr dirty="0"/>
          </a:p>
          <a:p>
            <a:pPr marL="342900" marR="0" lvl="0" indent="-342900" algn="l" rtl="0">
              <a:spcBef>
                <a:spcPts val="0"/>
              </a:spcBef>
              <a:spcAft>
                <a:spcPts val="0"/>
              </a:spcAft>
              <a:buClr>
                <a:schemeClr val="dk1"/>
              </a:buClr>
              <a:buSzPts val="2400"/>
              <a:buFont typeface="Arial"/>
              <a:buAutoNum type="alphaLcParenR"/>
            </a:pPr>
            <a:r>
              <a:rPr lang="cs-CZ" sz="2400" b="1" dirty="0">
                <a:solidFill>
                  <a:schemeClr val="dk1"/>
                </a:solidFill>
                <a:latin typeface="Arial"/>
                <a:ea typeface="Arial"/>
                <a:cs typeface="Arial"/>
                <a:sym typeface="Arial"/>
              </a:rPr>
              <a:t>Přikázáním jiné peněžité pohledávky</a:t>
            </a:r>
          </a:p>
          <a:p>
            <a:pPr marR="0" lvl="0" algn="l" rtl="0">
              <a:spcBef>
                <a:spcPts val="0"/>
              </a:spcBef>
              <a:spcAft>
                <a:spcPts val="0"/>
              </a:spcAft>
              <a:buClr>
                <a:schemeClr val="dk1"/>
              </a:buClr>
              <a:buSzPts val="2400"/>
            </a:pPr>
            <a:r>
              <a:rPr lang="cs-CZ" sz="2400" b="1" dirty="0">
                <a:solidFill>
                  <a:schemeClr val="dk1"/>
                </a:solidFill>
                <a:latin typeface="Arial"/>
                <a:cs typeface="Arial"/>
                <a:sym typeface="Arial"/>
              </a:rPr>
              <a:t>____________________</a:t>
            </a:r>
            <a:endParaRPr dirty="0"/>
          </a:p>
          <a:p>
            <a:pPr marR="0" lvl="0" algn="l" rtl="0">
              <a:spcBef>
                <a:spcPts val="0"/>
              </a:spcBef>
              <a:spcAft>
                <a:spcPts val="0"/>
              </a:spcAft>
              <a:buClr>
                <a:schemeClr val="dk1"/>
              </a:buClr>
              <a:buSzPts val="2400"/>
            </a:pPr>
            <a:r>
              <a:rPr lang="cs-CZ" sz="2400" b="1" dirty="0">
                <a:solidFill>
                  <a:schemeClr val="dk1"/>
                </a:solidFill>
                <a:latin typeface="Arial"/>
                <a:ea typeface="Arial"/>
                <a:cs typeface="Arial"/>
                <a:sym typeface="Arial"/>
              </a:rPr>
              <a:t>-  Postižením jiných majetkových práv</a:t>
            </a:r>
            <a:endParaRPr dirty="0"/>
          </a:p>
          <a:p>
            <a:pPr marR="0" lvl="0" algn="l" rtl="0">
              <a:spcBef>
                <a:spcPts val="0"/>
              </a:spcBef>
              <a:spcAft>
                <a:spcPts val="0"/>
              </a:spcAft>
              <a:buClr>
                <a:schemeClr val="dk1"/>
              </a:buClr>
              <a:buSzPts val="2400"/>
            </a:pPr>
            <a:r>
              <a:rPr lang="cs-CZ" sz="2400" b="1" dirty="0">
                <a:solidFill>
                  <a:schemeClr val="dk1"/>
                </a:solidFill>
                <a:latin typeface="Arial"/>
                <a:ea typeface="Arial"/>
                <a:cs typeface="Arial"/>
                <a:sym typeface="Arial"/>
              </a:rPr>
              <a:t>- Prodejem movitých věcí</a:t>
            </a:r>
            <a:endParaRPr dirty="0"/>
          </a:p>
          <a:p>
            <a:pPr marR="0" lvl="0" algn="l" rtl="0">
              <a:spcBef>
                <a:spcPts val="0"/>
              </a:spcBef>
              <a:spcAft>
                <a:spcPts val="0"/>
              </a:spcAft>
              <a:buClr>
                <a:schemeClr val="dk1"/>
              </a:buClr>
              <a:buSzPts val="2400"/>
            </a:pPr>
            <a:r>
              <a:rPr lang="cs-CZ" sz="2400" b="1" dirty="0">
                <a:solidFill>
                  <a:schemeClr val="dk1"/>
                </a:solidFill>
                <a:latin typeface="Arial"/>
                <a:ea typeface="Arial"/>
                <a:cs typeface="Arial"/>
                <a:sym typeface="Arial"/>
              </a:rPr>
              <a:t>- Prodejem nemovitých věcí</a:t>
            </a:r>
            <a:endParaRPr dirty="0"/>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03513" y="642730"/>
            <a:ext cx="10204174" cy="6215270"/>
          </a:xfrm>
        </p:spPr>
        <p:txBody>
          <a:bodyPr>
            <a:normAutofit fontScale="92500" lnSpcReduction="10000"/>
          </a:bodyPr>
          <a:lstStyle/>
          <a:p>
            <a:r>
              <a:rPr lang="cs-CZ" sz="3500" b="1" dirty="0"/>
              <a:t>Otázka</a:t>
            </a:r>
          </a:p>
          <a:p>
            <a:pPr marL="0" indent="0">
              <a:buNone/>
            </a:pPr>
            <a:r>
              <a:rPr lang="cs-CZ" sz="2400" i="1" dirty="0"/>
              <a:t>Městská policie nás požádala o seznamy poplatníků místního poplatku ze psů, které chce používat při svých kontrolách. Myslíme si, že dle zákona č. 280/2009 Sb., daňový řád, tyto informace podléhají mlčenlivosti, tudíž je nemůžeme poskytnout.                                                 </a:t>
            </a:r>
          </a:p>
          <a:p>
            <a:pPr marL="0" indent="0">
              <a:buNone/>
            </a:pPr>
            <a:r>
              <a:rPr lang="cs-CZ" sz="2400" dirty="0"/>
              <a:t>V zákoně č. 553/1991 Sb., o obecní policii, se hovoří v § 11a:</a:t>
            </a:r>
          </a:p>
          <a:p>
            <a:pPr marL="0" indent="0">
              <a:buNone/>
            </a:pPr>
            <a:r>
              <a:rPr lang="cs-CZ" sz="2400" dirty="0"/>
              <a:t>(1) Obecní policie je v rozsahu nezbytném k plnění svých úkolů podle tohoto nebo zvláštního zákona oprávněna vyžadovat poskytnutí údajů z informačních systémů </a:t>
            </a:r>
          </a:p>
          <a:p>
            <a:pPr marL="0" indent="0">
              <a:buNone/>
            </a:pPr>
            <a:r>
              <a:rPr lang="cs-CZ" sz="2400" dirty="0"/>
              <a:t>c) obecních úřadů o</a:t>
            </a:r>
          </a:p>
          <a:p>
            <a:pPr marL="0" indent="0">
              <a:buNone/>
            </a:pPr>
            <a:r>
              <a:rPr lang="cs-CZ" sz="2400" dirty="0"/>
              <a:t>1. </a:t>
            </a:r>
            <a:r>
              <a:rPr lang="cs-CZ" sz="2400" b="1" dirty="0"/>
              <a:t>psech přihlášených podle zvláštního právního předpisu u správce místního poplatku ze psa, o jejich držitelích a o uhrazení místních poplatků ze psa v rozsahu nezbytném k provádění kontroly dodržování obecně závazné vyhlášky obce o místním poplatku ze psů.                           </a:t>
            </a:r>
            <a:r>
              <a:rPr lang="cs-CZ" sz="2400" dirty="0"/>
              <a:t>      </a:t>
            </a:r>
          </a:p>
          <a:p>
            <a:pPr marL="0" indent="0">
              <a:buNone/>
            </a:pPr>
            <a:r>
              <a:rPr lang="cs-CZ" sz="2400" b="1" dirty="0">
                <a:solidFill>
                  <a:srgbClr val="FF0000"/>
                </a:solidFill>
              </a:rPr>
              <a:t>DŘ nebo jeho jednotlivá ustanovení se použijí, neupravuje-li jiný zákon správu daní jinak. - § 4</a:t>
            </a:r>
            <a:endParaRPr lang="cs-CZ" sz="2400" dirty="0">
              <a:solidFill>
                <a:srgbClr val="FF0000"/>
              </a:solidFill>
            </a:endParaRPr>
          </a:p>
        </p:txBody>
      </p:sp>
    </p:spTree>
    <p:extLst>
      <p:ext uri="{BB962C8B-B14F-4D97-AF65-F5344CB8AC3E}">
        <p14:creationId xmlns:p14="http://schemas.microsoft.com/office/powerpoint/2010/main" val="18523060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bezdomov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6038" y="0"/>
            <a:ext cx="5541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7" descr="dítěmá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671888"/>
            <a:ext cx="3995738"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podnikat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3025" y="0"/>
            <a:ext cx="4681538"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8"/>
          <p:cNvSpPr txBox="1">
            <a:spLocks noChangeArrowheads="1"/>
          </p:cNvSpPr>
          <p:nvPr/>
        </p:nvSpPr>
        <p:spPr bwMode="auto">
          <a:xfrm>
            <a:off x="5375276" y="2492375"/>
            <a:ext cx="7207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9600" b="1">
                <a:solidFill>
                  <a:schemeClr val="bg1"/>
                </a:solidFill>
              </a:rPr>
              <a:t>?</a:t>
            </a:r>
          </a:p>
        </p:txBody>
      </p:sp>
    </p:spTree>
    <p:extLst>
      <p:ext uri="{BB962C8B-B14F-4D97-AF65-F5344CB8AC3E}">
        <p14:creationId xmlns:p14="http://schemas.microsoft.com/office/powerpoint/2010/main" val="31408653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ovéPole 1"/>
          <p:cNvSpPr txBox="1">
            <a:spLocks noChangeArrowheads="1"/>
          </p:cNvSpPr>
          <p:nvPr/>
        </p:nvSpPr>
        <p:spPr bwMode="auto">
          <a:xfrm>
            <a:off x="2387601" y="20639"/>
            <a:ext cx="75612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b="1"/>
              <a:t>§ 181  Odklad a zastavení daňové exekuce</a:t>
            </a:r>
          </a:p>
        </p:txBody>
      </p:sp>
      <p:sp>
        <p:nvSpPr>
          <p:cNvPr id="3" name="TextovéPole 2"/>
          <p:cNvSpPr txBox="1"/>
          <p:nvPr/>
        </p:nvSpPr>
        <p:spPr>
          <a:xfrm>
            <a:off x="682579" y="543572"/>
            <a:ext cx="11260891" cy="6032421"/>
          </a:xfrm>
          <a:prstGeom prst="rect">
            <a:avLst/>
          </a:prstGeom>
          <a:noFill/>
        </p:spPr>
        <p:txBody>
          <a:bodyPr wrap="square">
            <a:spAutoFit/>
          </a:bodyPr>
          <a:lstStyle/>
          <a:p>
            <a:pPr eaLnBrk="1" hangingPunct="1">
              <a:defRPr/>
            </a:pPr>
            <a:r>
              <a:rPr lang="cs-CZ" sz="2400" b="1" dirty="0"/>
              <a:t>Správce daně na návrh příjemce exekučního příkazu nebo z moci úřední daňovou exekuci zcela nebo zčásti zastaví, pokud</a:t>
            </a:r>
            <a:endParaRPr lang="cs-CZ" sz="2400" dirty="0"/>
          </a:p>
          <a:p>
            <a:pPr eaLnBrk="1" hangingPunct="1">
              <a:defRPr/>
            </a:pPr>
            <a:r>
              <a:rPr lang="cs-CZ" sz="2600" b="1" i="1" dirty="0"/>
              <a:t>a)</a:t>
            </a:r>
            <a:r>
              <a:rPr lang="cs-CZ" sz="2600" dirty="0"/>
              <a:t> pro její nařízení nebyly splněny zákonné podmínky,</a:t>
            </a:r>
          </a:p>
          <a:p>
            <a:pPr eaLnBrk="1" hangingPunct="1">
              <a:defRPr/>
            </a:pPr>
            <a:r>
              <a:rPr lang="cs-CZ" sz="2600" b="1" i="1" dirty="0"/>
              <a:t>b)</a:t>
            </a:r>
            <a:r>
              <a:rPr lang="cs-CZ" sz="2600" dirty="0"/>
              <a:t> odpadl důvod, pro který byla daňová exekuce nařízena,</a:t>
            </a:r>
          </a:p>
          <a:p>
            <a:pPr eaLnBrk="1" hangingPunct="1">
              <a:defRPr/>
            </a:pPr>
            <a:r>
              <a:rPr lang="cs-CZ" sz="2600" b="1" i="1" dirty="0"/>
              <a:t>c)</a:t>
            </a:r>
            <a:r>
              <a:rPr lang="cs-CZ" sz="2600" dirty="0"/>
              <a:t> povolí posečkání úhrady nedoplatku,</a:t>
            </a:r>
          </a:p>
          <a:p>
            <a:pPr eaLnBrk="1" hangingPunct="1">
              <a:defRPr/>
            </a:pPr>
            <a:r>
              <a:rPr lang="cs-CZ" sz="2600" b="1" i="1" dirty="0"/>
              <a:t>d)</a:t>
            </a:r>
            <a:r>
              <a:rPr lang="cs-CZ" sz="2600" dirty="0"/>
              <a:t> bylo pravomocně rozhodnuto, že postihuje majetek, k němuž náleží právo nepřipouštějící exekuci, nebo věci nepodléhající exekuci,</a:t>
            </a:r>
          </a:p>
          <a:p>
            <a:pPr eaLnBrk="1" hangingPunct="1">
              <a:defRPr/>
            </a:pPr>
            <a:r>
              <a:rPr lang="cs-CZ" sz="2600" b="1" i="1" dirty="0"/>
              <a:t>e)</a:t>
            </a:r>
            <a:r>
              <a:rPr lang="cs-CZ" sz="2600" dirty="0"/>
              <a:t> zaniklo právo vymáhat nedoplatek,</a:t>
            </a:r>
          </a:p>
          <a:p>
            <a:pPr eaLnBrk="1" hangingPunct="1">
              <a:defRPr/>
            </a:pPr>
            <a:r>
              <a:rPr lang="cs-CZ" sz="2600" b="1" i="1" dirty="0"/>
              <a:t>f)</a:t>
            </a:r>
            <a:r>
              <a:rPr lang="cs-CZ" sz="2600" dirty="0"/>
              <a:t> předpokládaný výtěžek nepostačí ani ke krytí exekučních nákladů,</a:t>
            </a:r>
          </a:p>
          <a:p>
            <a:pPr eaLnBrk="1" hangingPunct="1">
              <a:defRPr/>
            </a:pPr>
            <a:r>
              <a:rPr lang="cs-CZ" sz="2600" b="1" i="1" dirty="0"/>
              <a:t>g)</a:t>
            </a:r>
            <a:r>
              <a:rPr lang="cs-CZ" sz="2600" dirty="0"/>
              <a:t> by pokračování v daňové exekuci bylo spojeno s nepoměrnými obtížemi,</a:t>
            </a:r>
          </a:p>
          <a:p>
            <a:pPr eaLnBrk="1" hangingPunct="1">
              <a:defRPr/>
            </a:pPr>
            <a:r>
              <a:rPr lang="cs-CZ" sz="2600" b="1" i="1" dirty="0"/>
              <a:t>h)</a:t>
            </a:r>
            <a:r>
              <a:rPr lang="cs-CZ" sz="2600" dirty="0"/>
              <a:t> bylo nařízeno více daňových exekucí a k úhradě vymáhaného nedoplatku postačí pouze některá z nich, nebo</a:t>
            </a:r>
          </a:p>
          <a:p>
            <a:pPr eaLnBrk="1" hangingPunct="1">
              <a:defRPr/>
            </a:pPr>
            <a:r>
              <a:rPr lang="cs-CZ" sz="2600" b="1" i="1" dirty="0"/>
              <a:t>i)</a:t>
            </a:r>
            <a:r>
              <a:rPr lang="cs-CZ" sz="2600" dirty="0"/>
              <a:t> je tu jiný důvod, pro který nelze v daňové exekuci pokračovat.</a:t>
            </a:r>
          </a:p>
        </p:txBody>
      </p:sp>
    </p:spTree>
    <p:extLst>
      <p:ext uri="{BB962C8B-B14F-4D97-AF65-F5344CB8AC3E}">
        <p14:creationId xmlns:p14="http://schemas.microsoft.com/office/powerpoint/2010/main" val="2582171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87791" y="70195"/>
            <a:ext cx="10396024" cy="1280890"/>
          </a:xfrm>
        </p:spPr>
        <p:txBody>
          <a:bodyPr>
            <a:normAutofit fontScale="90000"/>
          </a:bodyPr>
          <a:lstStyle/>
          <a:p>
            <a:r>
              <a:rPr lang="cs-CZ" b="1" dirty="0"/>
              <a:t>Pokuta za nesplnění povinnosti nepeněžité povahy - § 247a</a:t>
            </a:r>
            <a:br>
              <a:rPr lang="cs-CZ" b="1" dirty="0"/>
            </a:br>
            <a:br>
              <a:rPr lang="cs-CZ" b="1" dirty="0"/>
            </a:br>
            <a:endParaRPr lang="cs-CZ" dirty="0"/>
          </a:p>
        </p:txBody>
      </p:sp>
      <p:sp>
        <p:nvSpPr>
          <p:cNvPr id="3" name="Zástupný symbol pro obsah 2"/>
          <p:cNvSpPr>
            <a:spLocks noGrp="1"/>
          </p:cNvSpPr>
          <p:nvPr>
            <p:ph idx="1"/>
          </p:nvPr>
        </p:nvSpPr>
        <p:spPr>
          <a:xfrm>
            <a:off x="193432" y="1351085"/>
            <a:ext cx="11998568" cy="5506915"/>
          </a:xfrm>
        </p:spPr>
        <p:txBody>
          <a:bodyPr>
            <a:normAutofit fontScale="92500" lnSpcReduction="20000"/>
          </a:bodyPr>
          <a:lstStyle/>
          <a:p>
            <a:pPr marL="0" indent="0" algn="just">
              <a:buNone/>
            </a:pPr>
            <a:r>
              <a:rPr lang="cs-CZ" sz="2400" b="1" i="0" dirty="0">
                <a:solidFill>
                  <a:srgbClr val="000000"/>
                </a:solidFill>
                <a:effectLst/>
                <a:latin typeface="+mj-lt"/>
              </a:rPr>
              <a:t>(1)</a:t>
            </a:r>
            <a:r>
              <a:rPr lang="cs-CZ" sz="2400" b="0" i="0" dirty="0">
                <a:solidFill>
                  <a:srgbClr val="000000"/>
                </a:solidFill>
                <a:effectLst/>
                <a:latin typeface="+mj-lt"/>
              </a:rPr>
              <a:t> Pokutu do 500000 Kč může správce daně uložit tomu, kdo</a:t>
            </a:r>
          </a:p>
          <a:p>
            <a:pPr marL="0" indent="0" algn="just">
              <a:buNone/>
            </a:pPr>
            <a:r>
              <a:rPr lang="cs-CZ" sz="2400" b="1" i="0" dirty="0">
                <a:solidFill>
                  <a:srgbClr val="000000"/>
                </a:solidFill>
                <a:effectLst/>
                <a:latin typeface="+mj-lt"/>
              </a:rPr>
              <a:t>	a)</a:t>
            </a:r>
            <a:r>
              <a:rPr lang="cs-CZ" sz="2400" b="0" i="0" dirty="0">
                <a:solidFill>
                  <a:srgbClr val="000000"/>
                </a:solidFill>
                <a:effectLst/>
                <a:latin typeface="+mj-lt"/>
              </a:rPr>
              <a:t> nesplní registrační, ohlašovací nebo jinou oznamovací povinnost stanovenou daňovým zákonem nebo správcem daně, nebo</a:t>
            </a:r>
          </a:p>
          <a:p>
            <a:pPr marL="0" indent="0" algn="just">
              <a:buNone/>
            </a:pPr>
            <a:r>
              <a:rPr lang="cs-CZ" sz="2400" b="1" i="0" dirty="0">
                <a:solidFill>
                  <a:srgbClr val="000000"/>
                </a:solidFill>
                <a:effectLst/>
                <a:latin typeface="+mj-lt"/>
              </a:rPr>
              <a:t>	b)</a:t>
            </a:r>
            <a:r>
              <a:rPr lang="cs-CZ" sz="2400" b="0" i="0" dirty="0">
                <a:solidFill>
                  <a:srgbClr val="000000"/>
                </a:solidFill>
                <a:effectLst/>
                <a:latin typeface="+mj-lt"/>
              </a:rPr>
              <a:t> nesplní záznamní nebo jinou evidenční povinnost stanovenou daňovým zákonem nebo správcem daně.</a:t>
            </a:r>
          </a:p>
          <a:p>
            <a:pPr marL="0" indent="0" algn="just">
              <a:buNone/>
            </a:pPr>
            <a:r>
              <a:rPr lang="cs-CZ" sz="2400" b="1" i="0" dirty="0">
                <a:solidFill>
                  <a:srgbClr val="000000"/>
                </a:solidFill>
                <a:effectLst/>
                <a:latin typeface="+mj-lt"/>
              </a:rPr>
              <a:t>(2) Tomu, kdo na výzvu správce daně neodstraní vadu podání podle § 74 odst. 1 písm. c) nebo d), vzniká povinnost uhradit pokutu ve výši 1000 Kč.</a:t>
            </a:r>
          </a:p>
          <a:p>
            <a:pPr marL="0" indent="0" algn="just">
              <a:buNone/>
            </a:pPr>
            <a:r>
              <a:rPr lang="cs-CZ" sz="2400" b="1" i="0" dirty="0">
                <a:solidFill>
                  <a:srgbClr val="000000"/>
                </a:solidFill>
                <a:effectLst/>
                <a:latin typeface="+mj-lt"/>
              </a:rPr>
              <a:t>(3)</a:t>
            </a:r>
            <a:r>
              <a:rPr lang="cs-CZ" sz="2400" b="0" i="0" dirty="0">
                <a:solidFill>
                  <a:srgbClr val="000000"/>
                </a:solidFill>
                <a:effectLst/>
                <a:latin typeface="+mj-lt"/>
              </a:rPr>
              <a:t> O povinnosti platit pokutu podle odstavce 2 rozhodne správce daně platebním výměrem. Pokuta je splatná do 30 dnů ode dne oznámení platebního výměru.</a:t>
            </a:r>
          </a:p>
          <a:p>
            <a:pPr marL="0" indent="0" algn="just">
              <a:buNone/>
            </a:pPr>
            <a:r>
              <a:rPr lang="cs-CZ" sz="2400" b="1" i="0" dirty="0">
                <a:solidFill>
                  <a:srgbClr val="000000"/>
                </a:solidFill>
                <a:effectLst/>
                <a:latin typeface="+mj-lt"/>
              </a:rPr>
              <a:t>(4) Správce daně může rozhodnout o zvýšení pokuty podle odstavce 2 až na 50000 Kč, pokud neodstranění vady podání podle § 74 odst. 1 písm. c) nebo d) závažně ztěžuje správu daní.</a:t>
            </a:r>
          </a:p>
          <a:p>
            <a:pPr marL="0" indent="0" algn="just">
              <a:buNone/>
            </a:pPr>
            <a:r>
              <a:rPr lang="cs-CZ" sz="2400" b="1" i="0" dirty="0">
                <a:solidFill>
                  <a:srgbClr val="000000"/>
                </a:solidFill>
                <a:effectLst/>
                <a:latin typeface="+mj-lt"/>
              </a:rPr>
              <a:t>(5)</a:t>
            </a:r>
            <a:r>
              <a:rPr lang="cs-CZ" sz="2400" b="0" i="0" dirty="0">
                <a:solidFill>
                  <a:srgbClr val="000000"/>
                </a:solidFill>
                <a:effectLst/>
                <a:latin typeface="+mj-lt"/>
              </a:rPr>
              <a:t> Pokutu lze uložit nebo rozhodnout o povinnosti ji platit nejpozději do 3 let ode dne, ve kterém došlo k porušení povinnosti.</a:t>
            </a:r>
          </a:p>
          <a:p>
            <a:r>
              <a:rPr lang="cs-CZ" sz="2400" b="1" dirty="0">
                <a:solidFill>
                  <a:schemeClr val="tx1"/>
                </a:solidFill>
                <a:latin typeface="+mj-lt"/>
              </a:rPr>
              <a:t>Penále, úroky a pokuty, upravené daňovým řádem, s výjimkou pořádkových pokut, se neuplatňují (</a:t>
            </a:r>
            <a:r>
              <a:rPr lang="cs-CZ" sz="2400" b="1" dirty="0" err="1">
                <a:solidFill>
                  <a:schemeClr val="tx1"/>
                </a:solidFill>
                <a:latin typeface="+mj-lt"/>
              </a:rPr>
              <a:t>ZoMP</a:t>
            </a:r>
            <a:r>
              <a:rPr lang="cs-CZ" sz="2400" b="1" dirty="0">
                <a:solidFill>
                  <a:schemeClr val="tx1"/>
                </a:solidFill>
                <a:latin typeface="+mj-lt"/>
              </a:rPr>
              <a:t>)</a:t>
            </a:r>
          </a:p>
          <a:p>
            <a:endParaRPr lang="cs-CZ" dirty="0"/>
          </a:p>
        </p:txBody>
      </p:sp>
    </p:spTree>
    <p:extLst>
      <p:ext uri="{BB962C8B-B14F-4D97-AF65-F5344CB8AC3E}">
        <p14:creationId xmlns:p14="http://schemas.microsoft.com/office/powerpoint/2010/main" val="15596856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88123" y="356824"/>
            <a:ext cx="9988062" cy="1280890"/>
          </a:xfrm>
        </p:spPr>
        <p:txBody>
          <a:bodyPr>
            <a:normAutofit fontScale="90000"/>
          </a:bodyPr>
          <a:lstStyle/>
          <a:p>
            <a:r>
              <a:rPr lang="cs-CZ" b="1" dirty="0"/>
              <a:t>Řízení o prominutí daně nebo příslušenství daně - § 259</a:t>
            </a:r>
            <a:br>
              <a:rPr lang="cs-CZ" b="1" dirty="0"/>
            </a:br>
            <a:br>
              <a:rPr lang="cs-CZ" b="1" dirty="0"/>
            </a:br>
            <a:endParaRPr lang="cs-CZ" dirty="0"/>
          </a:p>
        </p:txBody>
      </p:sp>
      <p:sp>
        <p:nvSpPr>
          <p:cNvPr id="3" name="Zástupný symbol pro obsah 2"/>
          <p:cNvSpPr>
            <a:spLocks noGrp="1"/>
          </p:cNvSpPr>
          <p:nvPr>
            <p:ph idx="1"/>
          </p:nvPr>
        </p:nvSpPr>
        <p:spPr>
          <a:xfrm>
            <a:off x="914400" y="2234152"/>
            <a:ext cx="10902462" cy="4363595"/>
          </a:xfrm>
        </p:spPr>
        <p:txBody>
          <a:bodyPr>
            <a:normAutofit/>
          </a:bodyPr>
          <a:lstStyle/>
          <a:p>
            <a:r>
              <a:rPr lang="cs-CZ" sz="3200" b="1" dirty="0"/>
              <a:t>(1)</a:t>
            </a:r>
            <a:r>
              <a:rPr lang="cs-CZ" sz="3200" dirty="0"/>
              <a:t> </a:t>
            </a:r>
            <a:r>
              <a:rPr lang="cs-CZ" sz="3200" b="1" dirty="0"/>
              <a:t>Pokud zákon stanoví orgánu veřejné moci pravomoc zcela nebo částečně prominout daň nebo příslušenství daně, lze tak učinit na základě žádosti daňového subjektu nebo z moci úřední.</a:t>
            </a:r>
          </a:p>
          <a:p>
            <a:endParaRPr lang="cs-CZ" sz="3200" b="1" dirty="0"/>
          </a:p>
          <a:p>
            <a:r>
              <a:rPr lang="cs-CZ" sz="3200" b="1" dirty="0"/>
              <a:t>§16a + 16b ZMP</a:t>
            </a:r>
          </a:p>
        </p:txBody>
      </p:sp>
    </p:spTree>
    <p:extLst>
      <p:ext uri="{BB962C8B-B14F-4D97-AF65-F5344CB8AC3E}">
        <p14:creationId xmlns:p14="http://schemas.microsoft.com/office/powerpoint/2010/main" val="14847859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30326" y="624110"/>
            <a:ext cx="10227211" cy="1280890"/>
          </a:xfrm>
        </p:spPr>
        <p:txBody>
          <a:bodyPr>
            <a:normAutofit fontScale="90000"/>
          </a:bodyPr>
          <a:lstStyle/>
          <a:p>
            <a:r>
              <a:rPr lang="cs-CZ" b="1" dirty="0"/>
              <a:t>Společná ustanovení o prominutí daně nebo příslušenství daně - § 259c</a:t>
            </a:r>
            <a:br>
              <a:rPr lang="cs-CZ" b="1" dirty="0"/>
            </a:br>
            <a:br>
              <a:rPr lang="cs-CZ" b="1" dirty="0"/>
            </a:br>
            <a:endParaRPr lang="cs-CZ" dirty="0"/>
          </a:p>
        </p:txBody>
      </p:sp>
      <p:sp>
        <p:nvSpPr>
          <p:cNvPr id="3" name="Zástupný symbol pro obsah 2"/>
          <p:cNvSpPr>
            <a:spLocks noGrp="1"/>
          </p:cNvSpPr>
          <p:nvPr>
            <p:ph idx="1"/>
          </p:nvPr>
        </p:nvSpPr>
        <p:spPr>
          <a:xfrm>
            <a:off x="942535" y="2516957"/>
            <a:ext cx="11015002" cy="3996385"/>
          </a:xfrm>
        </p:spPr>
        <p:txBody>
          <a:bodyPr>
            <a:normAutofit/>
          </a:bodyPr>
          <a:lstStyle/>
          <a:p>
            <a:r>
              <a:rPr lang="cs-CZ" sz="3200" b="1" dirty="0"/>
              <a:t>(1) Při posouzení žádosti o prominutí daně nebo příslušenství daně správce daně zohlední četnost porušování povinností při správě daní daňovým subjektem.</a:t>
            </a:r>
          </a:p>
          <a:p>
            <a:endParaRPr lang="cs-CZ" dirty="0"/>
          </a:p>
        </p:txBody>
      </p:sp>
    </p:spTree>
    <p:extLst>
      <p:ext uri="{BB962C8B-B14F-4D97-AF65-F5344CB8AC3E}">
        <p14:creationId xmlns:p14="http://schemas.microsoft.com/office/powerpoint/2010/main" val="565242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VÃ½sledek obrÃ¡zku pro velkÃ¡ hlava">
            <a:extLst>
              <a:ext uri="{FF2B5EF4-FFF2-40B4-BE49-F238E27FC236}">
                <a16:creationId xmlns:a16="http://schemas.microsoft.com/office/drawing/2014/main" id="{48438757-1680-4DF0-BCA8-7DDB123D1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49" y="310753"/>
            <a:ext cx="8315325" cy="6236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5064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pohoda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963" y="1"/>
            <a:ext cx="11161713" cy="741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7057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7208" y="714362"/>
            <a:ext cx="53530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p:cNvSpPr/>
          <p:nvPr/>
        </p:nvSpPr>
        <p:spPr>
          <a:xfrm>
            <a:off x="3175733" y="4123064"/>
            <a:ext cx="6096000" cy="1815882"/>
          </a:xfrm>
          <a:prstGeom prst="rect">
            <a:avLst/>
          </a:prstGeom>
        </p:spPr>
        <p:txBody>
          <a:bodyPr>
            <a:spAutoFit/>
          </a:bodyPr>
          <a:lstStyle/>
          <a:p>
            <a:pPr algn="ctr">
              <a:spcBef>
                <a:spcPct val="0"/>
              </a:spcBef>
              <a:buFontTx/>
              <a:buNone/>
            </a:pPr>
            <a:r>
              <a:rPr lang="cs-CZ" altLang="cs-CZ" sz="2800" b="1" dirty="0">
                <a:solidFill>
                  <a:srgbClr val="FF0000"/>
                </a:solidFill>
              </a:rPr>
              <a:t>Děkuji za pozornost</a:t>
            </a:r>
            <a:endParaRPr lang="cs-CZ" altLang="cs-CZ" sz="2800" b="1" dirty="0"/>
          </a:p>
          <a:p>
            <a:pPr algn="ctr">
              <a:spcBef>
                <a:spcPct val="0"/>
              </a:spcBef>
              <a:buFontTx/>
              <a:buNone/>
            </a:pPr>
            <a:endParaRPr lang="cs-CZ" altLang="cs-CZ" sz="2800" b="1" dirty="0"/>
          </a:p>
          <a:p>
            <a:pPr algn="ctr">
              <a:spcBef>
                <a:spcPct val="0"/>
              </a:spcBef>
              <a:buFontTx/>
              <a:buNone/>
            </a:pPr>
            <a:r>
              <a:rPr lang="cs-CZ" altLang="cs-CZ" sz="2800" b="1" dirty="0"/>
              <a:t>Vlastimil Veselý</a:t>
            </a:r>
          </a:p>
          <a:p>
            <a:pPr algn="ctr">
              <a:spcBef>
                <a:spcPct val="0"/>
              </a:spcBef>
              <a:buFontTx/>
              <a:buNone/>
            </a:pPr>
            <a:r>
              <a:rPr lang="cs-CZ" altLang="cs-CZ" sz="2800" b="1" dirty="0"/>
              <a:t>vesely@catania.cz</a:t>
            </a:r>
          </a:p>
        </p:txBody>
      </p:sp>
    </p:spTree>
    <p:extLst>
      <p:ext uri="{BB962C8B-B14F-4D97-AF65-F5344CB8AC3E}">
        <p14:creationId xmlns:p14="http://schemas.microsoft.com/office/powerpoint/2010/main" val="1972057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807125"/>
          </a:xfrm>
        </p:spPr>
        <p:txBody>
          <a:bodyPr/>
          <a:lstStyle/>
          <a:p>
            <a:r>
              <a:rPr lang="cs-CZ" dirty="0"/>
              <a:t>§ 5 Postup správce daně</a:t>
            </a:r>
          </a:p>
        </p:txBody>
      </p:sp>
      <p:sp>
        <p:nvSpPr>
          <p:cNvPr id="3" name="Zástupný symbol pro obsah 2"/>
          <p:cNvSpPr>
            <a:spLocks noGrp="1"/>
          </p:cNvSpPr>
          <p:nvPr>
            <p:ph idx="1"/>
          </p:nvPr>
        </p:nvSpPr>
        <p:spPr>
          <a:xfrm>
            <a:off x="1406455" y="1543878"/>
            <a:ext cx="10098157" cy="5327374"/>
          </a:xfrm>
        </p:spPr>
        <p:txBody>
          <a:bodyPr>
            <a:normAutofit/>
          </a:bodyPr>
          <a:lstStyle/>
          <a:p>
            <a:r>
              <a:rPr lang="cs-CZ" sz="2800" dirty="0"/>
              <a:t>Správní uvážení se pak v právních normách objevuje ve dvou formách, které označujeme jako </a:t>
            </a:r>
            <a:r>
              <a:rPr lang="cs-CZ" sz="2800" b="1" dirty="0"/>
              <a:t>„uvážení jednání“</a:t>
            </a:r>
            <a:r>
              <a:rPr lang="cs-CZ" sz="2800" dirty="0"/>
              <a:t> (možnost úvahy o tom, zda daný postup bude použit či nikoliv) nebo </a:t>
            </a:r>
            <a:r>
              <a:rPr lang="cs-CZ" sz="2800" b="1" dirty="0"/>
              <a:t>„uvážení volby“ </a:t>
            </a:r>
            <a:r>
              <a:rPr lang="cs-CZ" sz="2800" dirty="0"/>
              <a:t>(tedy volby jednoho z více možných postupů či řešení). Z hlediska tradičního dělení práva na oblast procesní a oblast hmotněprávní je třeba zmínit, že správní uvážení není zakotvováno pouze pro řešení otázek hmotněprávních, ale též za účelem řešení otázek procesních. Jde však o volnost relativní, neboť musí být vždy v intencích právního řádu (</a:t>
            </a:r>
            <a:r>
              <a:rPr lang="cs-CZ" sz="2800" i="1" dirty="0"/>
              <a:t>Skulová 2003</a:t>
            </a:r>
            <a:r>
              <a:rPr lang="cs-CZ" sz="2800" dirty="0"/>
              <a:t>).</a:t>
            </a:r>
          </a:p>
        </p:txBody>
      </p:sp>
    </p:spTree>
    <p:extLst>
      <p:ext uri="{BB962C8B-B14F-4D97-AF65-F5344CB8AC3E}">
        <p14:creationId xmlns:p14="http://schemas.microsoft.com/office/powerpoint/2010/main" val="347259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4" y="451832"/>
            <a:ext cx="8911687" cy="807125"/>
          </a:xfrm>
        </p:spPr>
        <p:txBody>
          <a:bodyPr/>
          <a:lstStyle/>
          <a:p>
            <a:r>
              <a:rPr lang="cs-CZ" dirty="0"/>
              <a:t>Usnesení NSS Č.J. 6 A 25/2002 - 42</a:t>
            </a:r>
          </a:p>
        </p:txBody>
      </p:sp>
      <p:sp>
        <p:nvSpPr>
          <p:cNvPr id="3" name="Zástupný symbol pro obsah 2"/>
          <p:cNvSpPr>
            <a:spLocks noGrp="1"/>
          </p:cNvSpPr>
          <p:nvPr>
            <p:ph idx="1"/>
          </p:nvPr>
        </p:nvSpPr>
        <p:spPr>
          <a:xfrm>
            <a:off x="1245705" y="1398105"/>
            <a:ext cx="9978886" cy="5459895"/>
          </a:xfrm>
        </p:spPr>
        <p:txBody>
          <a:bodyPr>
            <a:noAutofit/>
          </a:bodyPr>
          <a:lstStyle/>
          <a:p>
            <a:r>
              <a:rPr lang="cs-CZ" sz="2400" dirty="0"/>
              <a:t>Správní uvážení je v prvé řadě vždy limitováno principy vyplývajícími z ústavního pořádku České republiky; z nich lze vyvodit, že i </a:t>
            </a:r>
            <a:r>
              <a:rPr lang="cs-CZ" sz="2400" b="1" dirty="0"/>
              <a:t>tam, kde vydání rozhodnutí závisí toliko na uvážení správního orgánu, je tento orgán omezen zákazem libovůle, příkazem rozhodovat v obdobných věcech obdobně a ve stejných věcech stejně (různost rozhodování ve stejných či obdobných věcech může být právě projevem ústavně reprobované libovůle), tj. principem rovnosti, zákazem diskriminace, příkazem zachovávat lidskou důstojnost, jakož i povinností výslovně uvést, jaká kritéria v rámci své úvahy použil, jaké důkazní prostředky si opatřil, jaké důkazy provedl a jak je hodnotil, a k jakým skutkovým a právním závěrům dospěl. </a:t>
            </a:r>
          </a:p>
        </p:txBody>
      </p:sp>
    </p:spTree>
    <p:extLst>
      <p:ext uri="{BB962C8B-B14F-4D97-AF65-F5344CB8AC3E}">
        <p14:creationId xmlns:p14="http://schemas.microsoft.com/office/powerpoint/2010/main" val="210339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4" y="451832"/>
            <a:ext cx="8911687" cy="807125"/>
          </a:xfrm>
        </p:spPr>
        <p:txBody>
          <a:bodyPr>
            <a:normAutofit/>
          </a:bodyPr>
          <a:lstStyle/>
          <a:p>
            <a:r>
              <a:rPr lang="cs-CZ" sz="4400" b="1" dirty="0"/>
              <a:t>§ 6 daňového řádu</a:t>
            </a:r>
          </a:p>
        </p:txBody>
      </p:sp>
      <p:sp>
        <p:nvSpPr>
          <p:cNvPr id="3" name="Zástupný symbol pro obsah 2"/>
          <p:cNvSpPr>
            <a:spLocks noGrp="1"/>
          </p:cNvSpPr>
          <p:nvPr>
            <p:ph idx="1"/>
          </p:nvPr>
        </p:nvSpPr>
        <p:spPr>
          <a:xfrm>
            <a:off x="1245704" y="1398105"/>
            <a:ext cx="10386971" cy="5459895"/>
          </a:xfrm>
        </p:spPr>
        <p:txBody>
          <a:bodyPr>
            <a:noAutofit/>
          </a:bodyPr>
          <a:lstStyle/>
          <a:p>
            <a:r>
              <a:rPr lang="cs-CZ" sz="3200" dirty="0"/>
              <a:t>(3) Správce daně umožní osobám zúčastněným na správě daní uplatňovat jejich práva a </a:t>
            </a:r>
            <a:r>
              <a:rPr lang="cs-CZ" sz="3200" b="1" dirty="0"/>
              <a:t>v souvislosti se svým úkonem jim poskytne přiměřené poučení o jejich právech a povinnostech, je-li to vzhledem k povaze úkonu potřebné nebo stanoví-li tak zákon.</a:t>
            </a:r>
          </a:p>
        </p:txBody>
      </p:sp>
    </p:spTree>
    <p:extLst>
      <p:ext uri="{BB962C8B-B14F-4D97-AF65-F5344CB8AC3E}">
        <p14:creationId xmlns:p14="http://schemas.microsoft.com/office/powerpoint/2010/main" val="171168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4" y="451832"/>
            <a:ext cx="8911687" cy="807125"/>
          </a:xfrm>
        </p:spPr>
        <p:txBody>
          <a:bodyPr/>
          <a:lstStyle/>
          <a:p>
            <a:r>
              <a:rPr lang="cs-CZ" b="1" dirty="0"/>
              <a:t>Zásada poučovací</a:t>
            </a:r>
          </a:p>
        </p:txBody>
      </p:sp>
      <p:sp>
        <p:nvSpPr>
          <p:cNvPr id="3" name="Zástupný symbol pro obsah 2"/>
          <p:cNvSpPr>
            <a:spLocks noGrp="1"/>
          </p:cNvSpPr>
          <p:nvPr>
            <p:ph idx="1"/>
          </p:nvPr>
        </p:nvSpPr>
        <p:spPr>
          <a:xfrm>
            <a:off x="1245704" y="1398105"/>
            <a:ext cx="10386971" cy="5459895"/>
          </a:xfrm>
        </p:spPr>
        <p:txBody>
          <a:bodyPr>
            <a:noAutofit/>
          </a:bodyPr>
          <a:lstStyle/>
          <a:p>
            <a:r>
              <a:rPr lang="cs-CZ" sz="2400" b="1" dirty="0"/>
              <a:t>Správce daně je povinen v souvislosti se svým úkonem poskytnout osobám zúčastněným na správě daní přiměřené poučení o jejich právech a povinnostech (procesní poučení), je-li to vzhledem k povaze úkonu potřebné nebo stanoví-li tak zákon.</a:t>
            </a:r>
          </a:p>
          <a:p>
            <a:endParaRPr lang="cs-CZ" sz="2400" b="1" dirty="0"/>
          </a:p>
          <a:p>
            <a:pPr marL="0" indent="0">
              <a:buNone/>
            </a:pPr>
            <a:r>
              <a:rPr lang="cs-CZ" sz="2400" b="1" dirty="0"/>
              <a:t>Nález Ústavního soudu ze dne 29. 9. 2004, </a:t>
            </a:r>
            <a:r>
              <a:rPr lang="cs-CZ" sz="2400" b="1" dirty="0" err="1"/>
              <a:t>sp</a:t>
            </a:r>
            <a:r>
              <a:rPr lang="cs-CZ" sz="2400" b="1" dirty="0"/>
              <a:t>. zn. III. ÚS 188/04</a:t>
            </a:r>
          </a:p>
          <a:p>
            <a:pPr marL="0" indent="0">
              <a:buNone/>
            </a:pPr>
            <a:r>
              <a:rPr lang="cs-CZ" sz="2400" b="1" i="1" dirty="0"/>
              <a:t>„Správní orgán je ze zákona povinen chránit práva a zájmy občanů a také jim poskytovat pomoc a poučení, aby pro neznalost právních předpisů neutrpěli v řízení újmu."</a:t>
            </a:r>
          </a:p>
        </p:txBody>
      </p:sp>
    </p:spTree>
    <p:extLst>
      <p:ext uri="{BB962C8B-B14F-4D97-AF65-F5344CB8AC3E}">
        <p14:creationId xmlns:p14="http://schemas.microsoft.com/office/powerpoint/2010/main" val="315517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4" y="451832"/>
            <a:ext cx="8911687" cy="807125"/>
          </a:xfrm>
        </p:spPr>
        <p:txBody>
          <a:bodyPr/>
          <a:lstStyle/>
          <a:p>
            <a:r>
              <a:rPr lang="cs-CZ" b="1" dirty="0"/>
              <a:t>Zásada poučovací</a:t>
            </a:r>
          </a:p>
        </p:txBody>
      </p:sp>
      <p:sp>
        <p:nvSpPr>
          <p:cNvPr id="3" name="Zástupný symbol pro obsah 2"/>
          <p:cNvSpPr>
            <a:spLocks noGrp="1"/>
          </p:cNvSpPr>
          <p:nvPr>
            <p:ph idx="1"/>
          </p:nvPr>
        </p:nvSpPr>
        <p:spPr>
          <a:xfrm>
            <a:off x="1245704" y="1398105"/>
            <a:ext cx="10386971" cy="5459895"/>
          </a:xfrm>
        </p:spPr>
        <p:txBody>
          <a:bodyPr>
            <a:noAutofit/>
          </a:bodyPr>
          <a:lstStyle/>
          <a:p>
            <a:r>
              <a:rPr lang="cs-CZ" sz="2400" b="1" dirty="0"/>
              <a:t>Rozsudek Nejvyššího správního soudu ze dne 14. 10. 2010, č. j. 5 As 1/2010 – 76 </a:t>
            </a:r>
          </a:p>
          <a:p>
            <a:endParaRPr lang="cs-CZ" sz="2400" dirty="0"/>
          </a:p>
          <a:p>
            <a:r>
              <a:rPr lang="cs-CZ" sz="2400" b="1" i="1" dirty="0"/>
              <a:t>„Poučovací povinnost správních orgánů v řízeních, která vedou, je obecně zaměřena na poučení o procesních právech a povinnostech. Do poučovací povinnosti však již nepatří návod, co by účastník řízení měl nebo mohl činit, aby dosáhl žádaného výsledku“</a:t>
            </a:r>
          </a:p>
        </p:txBody>
      </p:sp>
    </p:spTree>
    <p:extLst>
      <p:ext uri="{BB962C8B-B14F-4D97-AF65-F5344CB8AC3E}">
        <p14:creationId xmlns:p14="http://schemas.microsoft.com/office/powerpoint/2010/main" val="653689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5" y="663866"/>
            <a:ext cx="8911687" cy="661351"/>
          </a:xfrm>
        </p:spPr>
        <p:txBody>
          <a:bodyPr/>
          <a:lstStyle/>
          <a:p>
            <a:r>
              <a:rPr lang="cs-CZ" dirty="0"/>
              <a:t>Minimalizace průtahů a nákladů § 7 </a:t>
            </a:r>
          </a:p>
        </p:txBody>
      </p:sp>
      <p:sp>
        <p:nvSpPr>
          <p:cNvPr id="3" name="Zástupný symbol pro obsah 2"/>
          <p:cNvSpPr>
            <a:spLocks noGrp="1"/>
          </p:cNvSpPr>
          <p:nvPr>
            <p:ph idx="1"/>
          </p:nvPr>
        </p:nvSpPr>
        <p:spPr>
          <a:xfrm>
            <a:off x="1121934" y="1855304"/>
            <a:ext cx="9892347" cy="4426979"/>
          </a:xfrm>
        </p:spPr>
        <p:txBody>
          <a:bodyPr>
            <a:normAutofit/>
          </a:bodyPr>
          <a:lstStyle/>
          <a:p>
            <a:r>
              <a:rPr lang="cs-CZ" sz="2800" dirty="0"/>
              <a:t>Správce daně postupuje tak, aby nikomu nevznikaly zbytečné náklady. Z důvodu hospodárnosti může konat správce daně úkony pro různá řízení společně.</a:t>
            </a:r>
          </a:p>
        </p:txBody>
      </p:sp>
      <p:pic>
        <p:nvPicPr>
          <p:cNvPr id="1026" name="Picture 2" descr="Výsledek obrázku pro pení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937" y="3350846"/>
            <a:ext cx="4689231" cy="312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078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83178" y="497501"/>
            <a:ext cx="8911687" cy="698253"/>
          </a:xfrm>
        </p:spPr>
        <p:txBody>
          <a:bodyPr/>
          <a:lstStyle/>
          <a:p>
            <a:r>
              <a:rPr lang="cs-CZ" dirty="0"/>
              <a:t>Neveřejnost správy daní §9</a:t>
            </a:r>
          </a:p>
        </p:txBody>
      </p:sp>
      <p:sp>
        <p:nvSpPr>
          <p:cNvPr id="3" name="Zástupný symbol pro obsah 2"/>
          <p:cNvSpPr>
            <a:spLocks noGrp="1"/>
          </p:cNvSpPr>
          <p:nvPr>
            <p:ph idx="1"/>
          </p:nvPr>
        </p:nvSpPr>
        <p:spPr>
          <a:xfrm>
            <a:off x="1069145" y="1364566"/>
            <a:ext cx="10789920" cy="5078437"/>
          </a:xfrm>
        </p:spPr>
        <p:txBody>
          <a:bodyPr>
            <a:normAutofit/>
          </a:bodyPr>
          <a:lstStyle/>
          <a:p>
            <a:r>
              <a:rPr lang="cs-CZ" sz="2200" b="1" dirty="0"/>
              <a:t>Správa daní je neveřejná. Osoby zúčastněné na správě daní a úřední osoby jsou povinny za podmínek stanovených tímto nebo jiným zákonem </a:t>
            </a:r>
            <a:r>
              <a:rPr lang="cs-CZ" sz="2200" b="1" dirty="0">
                <a:solidFill>
                  <a:srgbClr val="FF0000"/>
                </a:solidFill>
              </a:rPr>
              <a:t>zachovávat mlčenlivost o všem, co se v souvislosti se správou daní dozvěděly.</a:t>
            </a:r>
          </a:p>
          <a:p>
            <a:r>
              <a:rPr lang="cs-CZ" sz="2200" b="1" dirty="0"/>
              <a:t>Rozsudek Nejvyššího správního soudu ze dne 20.12.2012 pod </a:t>
            </a:r>
            <a:r>
              <a:rPr lang="cs-CZ" sz="2200" b="1" dirty="0" err="1"/>
              <a:t>sp.zn</a:t>
            </a:r>
            <a:r>
              <a:rPr lang="cs-CZ" sz="2200" b="1" dirty="0"/>
              <a:t>. 2 As 132/2011-121</a:t>
            </a:r>
          </a:p>
          <a:p>
            <a:pPr marL="0" indent="0">
              <a:buNone/>
            </a:pPr>
            <a:r>
              <a:rPr lang="cs-CZ" sz="2200" b="1" dirty="0">
                <a:solidFill>
                  <a:srgbClr val="FF0000"/>
                </a:solidFill>
              </a:rPr>
              <a:t>Právě paradoxem je, jestliže výše uvedený soud tvrdí, že orgán veřejné moci je povinen na základě zákona o svobodném přístupu k informacím sdělit tyto informace. Ty ale sděluje prostřednictvím úředních osob. Úřední osoby jsou vázány povinností mlčenlivosti o tom, co se při správě daní dozvěděly o poměrech jiných osob. Úřední osoba je fyzická osoba, která je vázána povinností mlčenlivosti za podmínek stanovených daňovým zákonem. Pokud se dopustí přestupku tím, že tuto povinnost poruší, lze ji za přestupek lze uložit pokutu do 500000 Kč.</a:t>
            </a:r>
            <a:endParaRPr lang="cs-CZ" sz="2200" b="1" dirty="0">
              <a:solidFill>
                <a:schemeClr val="tx1"/>
              </a:solidFill>
            </a:endParaRPr>
          </a:p>
        </p:txBody>
      </p:sp>
    </p:spTree>
    <p:extLst>
      <p:ext uri="{BB962C8B-B14F-4D97-AF65-F5344CB8AC3E}">
        <p14:creationId xmlns:p14="http://schemas.microsoft.com/office/powerpoint/2010/main" val="424975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2EF4D03-B491-456D-97D2-6FAD26EB4166}"/>
              </a:ext>
            </a:extLst>
          </p:cNvPr>
          <p:cNvSpPr>
            <a:spLocks noGrp="1"/>
          </p:cNvSpPr>
          <p:nvPr>
            <p:ph idx="1"/>
          </p:nvPr>
        </p:nvSpPr>
        <p:spPr>
          <a:xfrm>
            <a:off x="1338750" y="1540189"/>
            <a:ext cx="9735650" cy="3777622"/>
          </a:xfrm>
        </p:spPr>
        <p:txBody>
          <a:bodyPr/>
          <a:lstStyle/>
          <a:p>
            <a:r>
              <a:rPr lang="cs-CZ" sz="2800" b="1" dirty="0"/>
              <a:t>(2)</a:t>
            </a:r>
            <a:r>
              <a:rPr lang="cs-CZ" sz="2800" dirty="0"/>
              <a:t> Správce daně soustavně zjišťuje předpoklady pro vznik nebo trvání povinností osob zúčastněných na správě daní a činí nezbytné úkony, aby tyto povinnosti byly splněny.</a:t>
            </a:r>
          </a:p>
          <a:p>
            <a:r>
              <a:rPr lang="cs-CZ" sz="2800" b="1" dirty="0"/>
              <a:t>(3)</a:t>
            </a:r>
            <a:r>
              <a:rPr lang="cs-CZ" sz="2800" dirty="0"/>
              <a:t> </a:t>
            </a:r>
            <a:r>
              <a:rPr lang="cs-CZ" sz="2800" b="1" dirty="0">
                <a:solidFill>
                  <a:srgbClr val="FF0000"/>
                </a:solidFill>
              </a:rPr>
              <a:t>Správce daně může zpracovávat osobní údaje a jiné údaje, jsou-li potřebné pro správu daní, a to jen v rozsahu, který je nezbytný pro dosažení cíle správy daní.</a:t>
            </a:r>
          </a:p>
          <a:p>
            <a:endParaRPr lang="cs-CZ" dirty="0"/>
          </a:p>
        </p:txBody>
      </p:sp>
      <p:sp>
        <p:nvSpPr>
          <p:cNvPr id="4" name="Nadpis 1">
            <a:extLst>
              <a:ext uri="{FF2B5EF4-FFF2-40B4-BE49-F238E27FC236}">
                <a16:creationId xmlns:a16="http://schemas.microsoft.com/office/drawing/2014/main" id="{EF4620B3-8426-4164-93AD-FD0F951C650C}"/>
              </a:ext>
            </a:extLst>
          </p:cNvPr>
          <p:cNvSpPr>
            <a:spLocks noGrp="1"/>
          </p:cNvSpPr>
          <p:nvPr>
            <p:ph type="title"/>
          </p:nvPr>
        </p:nvSpPr>
        <p:spPr>
          <a:xfrm>
            <a:off x="1783178" y="497501"/>
            <a:ext cx="8911687" cy="698253"/>
          </a:xfrm>
        </p:spPr>
        <p:txBody>
          <a:bodyPr/>
          <a:lstStyle/>
          <a:p>
            <a:r>
              <a:rPr lang="cs-CZ" dirty="0"/>
              <a:t>Neveřejnost správy daní §9</a:t>
            </a:r>
          </a:p>
        </p:txBody>
      </p:sp>
    </p:spTree>
    <p:extLst>
      <p:ext uri="{BB962C8B-B14F-4D97-AF65-F5344CB8AC3E}">
        <p14:creationId xmlns:p14="http://schemas.microsoft.com/office/powerpoint/2010/main" val="3830772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33270" y="553772"/>
            <a:ext cx="8911687" cy="1280890"/>
          </a:xfrm>
        </p:spPr>
        <p:txBody>
          <a:bodyPr/>
          <a:lstStyle/>
          <a:p>
            <a:r>
              <a:rPr lang="cs-CZ" dirty="0"/>
              <a:t>Základní zásady správy daní</a:t>
            </a:r>
            <a:br>
              <a:rPr lang="cs-CZ" dirty="0"/>
            </a:br>
            <a:r>
              <a:rPr lang="cs-CZ" b="1" dirty="0"/>
              <a:t>Desatero úředníka</a:t>
            </a:r>
          </a:p>
        </p:txBody>
      </p:sp>
      <p:sp>
        <p:nvSpPr>
          <p:cNvPr id="3" name="Zástupný symbol pro obsah 2"/>
          <p:cNvSpPr>
            <a:spLocks noGrp="1"/>
          </p:cNvSpPr>
          <p:nvPr>
            <p:ph idx="1"/>
          </p:nvPr>
        </p:nvSpPr>
        <p:spPr>
          <a:xfrm>
            <a:off x="1181686" y="1955409"/>
            <a:ext cx="10322926" cy="3955813"/>
          </a:xfrm>
        </p:spPr>
        <p:txBody>
          <a:bodyPr>
            <a:normAutofit lnSpcReduction="10000"/>
          </a:bodyPr>
          <a:lstStyle/>
          <a:p>
            <a:r>
              <a:rPr lang="cs-CZ" b="1" dirty="0"/>
              <a:t>1. 	Dodržování právního řádu</a:t>
            </a:r>
          </a:p>
          <a:p>
            <a:r>
              <a:rPr lang="cs-CZ" b="1" dirty="0"/>
              <a:t>2. 	Nestrannost – rovné zacházení</a:t>
            </a:r>
          </a:p>
          <a:p>
            <a:r>
              <a:rPr lang="cs-CZ" b="1" dirty="0"/>
              <a:t>3. 	Včasnost - lhůty</a:t>
            </a:r>
          </a:p>
          <a:p>
            <a:r>
              <a:rPr lang="cs-CZ" b="1" dirty="0"/>
              <a:t>4. 	Předvídatelnost – stejné rozhod.</a:t>
            </a:r>
          </a:p>
          <a:p>
            <a:r>
              <a:rPr lang="cs-CZ" b="1" dirty="0"/>
              <a:t>5. 	Přesvědčivost - odůvodnění</a:t>
            </a:r>
          </a:p>
          <a:p>
            <a:r>
              <a:rPr lang="cs-CZ" b="1" dirty="0"/>
              <a:t>6. 	Přiměřenost - hospodárnost</a:t>
            </a:r>
          </a:p>
          <a:p>
            <a:r>
              <a:rPr lang="cs-CZ" b="1" dirty="0"/>
              <a:t>7. 	Odpovědnost – vyjádření se</a:t>
            </a:r>
          </a:p>
          <a:p>
            <a:r>
              <a:rPr lang="cs-CZ" b="1" dirty="0"/>
              <a:t>8. 	Otevřenost – nahlížení do spisu</a:t>
            </a:r>
          </a:p>
          <a:p>
            <a:r>
              <a:rPr lang="cs-CZ" b="1" dirty="0"/>
              <a:t>9. 	Vstřícnost – respekt a zdvořilost</a:t>
            </a:r>
          </a:p>
          <a:p>
            <a:r>
              <a:rPr lang="cs-CZ" b="1" dirty="0"/>
              <a:t>10. 	Součinnost - směrnice</a:t>
            </a:r>
          </a:p>
        </p:txBody>
      </p:sp>
      <p:pic>
        <p:nvPicPr>
          <p:cNvPr id="4" name="Obrázek 3"/>
          <p:cNvPicPr>
            <a:picLocks noChangeAspect="1"/>
          </p:cNvPicPr>
          <p:nvPr/>
        </p:nvPicPr>
        <p:blipFill>
          <a:blip r:embed="rId2"/>
          <a:stretch>
            <a:fillRect/>
          </a:stretch>
        </p:blipFill>
        <p:spPr>
          <a:xfrm>
            <a:off x="6289113" y="1686587"/>
            <a:ext cx="3911991" cy="4010828"/>
          </a:xfrm>
          <a:prstGeom prst="rect">
            <a:avLst/>
          </a:prstGeom>
        </p:spPr>
      </p:pic>
    </p:spTree>
    <p:extLst>
      <p:ext uri="{BB962C8B-B14F-4D97-AF65-F5344CB8AC3E}">
        <p14:creationId xmlns:p14="http://schemas.microsoft.com/office/powerpoint/2010/main" val="1665141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23891" y="514694"/>
            <a:ext cx="8911687" cy="726388"/>
          </a:xfrm>
        </p:spPr>
        <p:txBody>
          <a:bodyPr/>
          <a:lstStyle/>
          <a:p>
            <a:r>
              <a:rPr lang="cs-CZ" dirty="0"/>
              <a:t>Vymezení pojmů - § 20</a:t>
            </a:r>
          </a:p>
        </p:txBody>
      </p:sp>
      <p:sp>
        <p:nvSpPr>
          <p:cNvPr id="3" name="Zástupný symbol pro obsah 2"/>
          <p:cNvSpPr>
            <a:spLocks noGrp="1"/>
          </p:cNvSpPr>
          <p:nvPr>
            <p:ph idx="1"/>
          </p:nvPr>
        </p:nvSpPr>
        <p:spPr>
          <a:xfrm>
            <a:off x="1145735" y="1241082"/>
            <a:ext cx="10789919" cy="5409027"/>
          </a:xfrm>
        </p:spPr>
        <p:txBody>
          <a:bodyPr>
            <a:normAutofit/>
          </a:bodyPr>
          <a:lstStyle/>
          <a:p>
            <a:r>
              <a:rPr lang="cs-CZ" b="1" dirty="0"/>
              <a:t>Daňovým subjektem </a:t>
            </a:r>
            <a:r>
              <a:rPr lang="cs-CZ" dirty="0"/>
              <a:t>je osoba, kterou za daňový subjekt označuje zákon, jakož i osoba, kterou zákon označuje jako poplatníka nebo jako plátce daně.</a:t>
            </a:r>
          </a:p>
          <a:p>
            <a:r>
              <a:rPr lang="cs-CZ" dirty="0"/>
              <a:t>Podle daňového řádu je </a:t>
            </a:r>
            <a:r>
              <a:rPr lang="cs-CZ" b="1" dirty="0"/>
              <a:t>daňovým subjektem </a:t>
            </a:r>
            <a:r>
              <a:rPr lang="cs-CZ" dirty="0"/>
              <a:t>rovněž osoba, které bylo uloženo placení určitého peněžitého plnění podle správního řádu (§161 DŘ – dělená správa) – pokuty a přestupky.</a:t>
            </a:r>
          </a:p>
          <a:p>
            <a:r>
              <a:rPr lang="cs-CZ" dirty="0"/>
              <a:t>§ 239 a následující ustanovuje </a:t>
            </a:r>
            <a:r>
              <a:rPr lang="cs-CZ" b="1" dirty="0"/>
              <a:t>přechod daňové povinnosti </a:t>
            </a:r>
            <a:r>
              <a:rPr lang="cs-CZ" dirty="0"/>
              <a:t>v případě úmrtí daňového subjektu fyzické osoby a v případě zániku právnické osoby. </a:t>
            </a:r>
          </a:p>
          <a:p>
            <a:r>
              <a:rPr lang="cs-CZ" b="1" dirty="0"/>
              <a:t>Rozsudek NSS č.j. 7 As 167/2012 - 34 </a:t>
            </a:r>
            <a:r>
              <a:rPr lang="cs-CZ" dirty="0"/>
              <a:t>ze dne 13. prosince 2012 – pokuty a dědictví</a:t>
            </a:r>
          </a:p>
          <a:p>
            <a:pPr marL="0" indent="0">
              <a:buNone/>
            </a:pPr>
            <a:r>
              <a:rPr lang="cs-CZ" i="1" dirty="0"/>
              <a:t>“Předně je nutno poznamenat, že podle ustálené judikatury Nejvyššího správního soudu se ve správním trestání obecně uplatňují základní zásady trestání soudního (viz např. rozsudek Nejvyššího správního soudu ze dne 31. 5. 2007, č. j. 8 As 17/2007 – 135, č. 1338/2007 Sb. NSS, všechna zde a dále citovaná rozhodnutí jsou dostupná též na www.nssoud.cz). V trestněprávní doktríně přitom platí zásada, že výkon trestu zaniká v případě smrti odsouzeného, popř. jeho prohlášení za mrtvého (viz např. Šámal, P. a kol. Trestní zákoník, 2. vydání, Praha: </a:t>
            </a:r>
            <a:r>
              <a:rPr lang="cs-CZ" i="1" dirty="0" err="1"/>
              <a:t>C.H.Beck</a:t>
            </a:r>
            <a:r>
              <a:rPr lang="cs-CZ" i="1" dirty="0"/>
              <a:t>, 2012, s. 1132). </a:t>
            </a:r>
            <a:r>
              <a:rPr lang="cs-CZ" b="1" i="1" dirty="0"/>
              <a:t>Trestní sankce (jako například peněžitý trest) tak nemůže přejít na jinou osobu, tj. na dědice. Důvodem je mimo jiné skutečnost, že každá trestní sankce má ryze osobní charakter a je neodmyslitelně spojena s osobou odsouzeného.”</a:t>
            </a:r>
          </a:p>
        </p:txBody>
      </p:sp>
    </p:spTree>
    <p:extLst>
      <p:ext uri="{BB962C8B-B14F-4D97-AF65-F5344CB8AC3E}">
        <p14:creationId xmlns:p14="http://schemas.microsoft.com/office/powerpoint/2010/main" val="1538704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39"/>
          <p:cNvSpPr txBox="1"/>
          <p:nvPr/>
        </p:nvSpPr>
        <p:spPr>
          <a:xfrm>
            <a:off x="731519" y="386366"/>
            <a:ext cx="10846191" cy="2862322"/>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None/>
            </a:pPr>
            <a:r>
              <a:rPr lang="cs-CZ" sz="3600" b="1" dirty="0">
                <a:solidFill>
                  <a:srgbClr val="FF0000"/>
                </a:solidFill>
                <a:latin typeface="Calibri"/>
                <a:ea typeface="Calibri"/>
                <a:cs typeface="Calibri"/>
                <a:sym typeface="Calibri"/>
              </a:rPr>
              <a:t> „§ 239a</a:t>
            </a:r>
            <a:endParaRPr sz="3600" dirty="0">
              <a:solidFill>
                <a:srgbClr val="FF0000"/>
              </a:solidFill>
              <a:latin typeface="Calibri"/>
              <a:ea typeface="Calibri"/>
              <a:cs typeface="Calibri"/>
              <a:sym typeface="Calibri"/>
            </a:endParaRPr>
          </a:p>
          <a:p>
            <a:pPr marL="274320" marR="0" lvl="0" indent="-274320" algn="l" rtl="0">
              <a:spcBef>
                <a:spcPts val="0"/>
              </a:spcBef>
              <a:spcAft>
                <a:spcPts val="0"/>
              </a:spcAft>
              <a:buNone/>
            </a:pPr>
            <a:r>
              <a:rPr lang="cs-CZ" sz="3600" b="1" dirty="0">
                <a:solidFill>
                  <a:schemeClr val="dk1"/>
                </a:solidFill>
                <a:latin typeface="Calibri"/>
                <a:ea typeface="Calibri"/>
                <a:cs typeface="Calibri"/>
                <a:sym typeface="Calibri"/>
              </a:rPr>
              <a:t>    </a:t>
            </a:r>
            <a:r>
              <a:rPr lang="cs-CZ" sz="3200" b="1" dirty="0">
                <a:solidFill>
                  <a:schemeClr val="dk1"/>
                </a:solidFill>
              </a:rPr>
              <a:t>Přechod daňové povinnosti u fyzických osob</a:t>
            </a:r>
          </a:p>
          <a:p>
            <a:pPr marL="274320" marR="0" lvl="0" indent="-274320" algn="l" rtl="0">
              <a:spcBef>
                <a:spcPts val="0"/>
              </a:spcBef>
              <a:spcAft>
                <a:spcPts val="0"/>
              </a:spcAft>
              <a:buNone/>
            </a:pPr>
            <a:endParaRPr sz="3200" b="1" dirty="0">
              <a:solidFill>
                <a:schemeClr val="dk1"/>
              </a:solidFill>
            </a:endParaRPr>
          </a:p>
          <a:p>
            <a:pPr marL="274320" marR="0" lvl="0" indent="-274320" algn="l" rtl="0">
              <a:spcBef>
                <a:spcPts val="0"/>
              </a:spcBef>
              <a:spcAft>
                <a:spcPts val="0"/>
              </a:spcAft>
              <a:buNone/>
            </a:pPr>
            <a:r>
              <a:rPr lang="cs-CZ" sz="3200" dirty="0">
                <a:solidFill>
                  <a:schemeClr val="dk1"/>
                </a:solidFill>
              </a:rPr>
              <a:t>   </a:t>
            </a:r>
            <a:r>
              <a:rPr lang="cs-CZ" sz="3200" b="1" dirty="0">
                <a:solidFill>
                  <a:srgbClr val="FF0000"/>
                </a:solidFill>
              </a:rPr>
              <a:t>(1) Pro účely správy daní se na právní skutečnosti hledí tak, jako by zůstavitel žil do dne předcházejícího dni skončení řízení o pozůstalosti. </a:t>
            </a:r>
            <a:endParaRPr sz="3200" b="1" dirty="0">
              <a:solidFill>
                <a:srgbClr val="FF0000"/>
              </a:solidFill>
            </a:endParaRPr>
          </a:p>
        </p:txBody>
      </p:sp>
      <p:pic>
        <p:nvPicPr>
          <p:cNvPr id="1026" name="Picture 2" descr="VÃ½sledek obrÃ¡zku pro zombie">
            <a:extLst>
              <a:ext uri="{FF2B5EF4-FFF2-40B4-BE49-F238E27FC236}">
                <a16:creationId xmlns:a16="http://schemas.microsoft.com/office/drawing/2014/main" id="{7A792467-4283-4602-9A30-F2CA659BB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3682322"/>
            <a:ext cx="371475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88123" y="342756"/>
            <a:ext cx="8911687" cy="627915"/>
          </a:xfrm>
        </p:spPr>
        <p:txBody>
          <a:bodyPr>
            <a:normAutofit fontScale="90000"/>
          </a:bodyPr>
          <a:lstStyle/>
          <a:p>
            <a:r>
              <a:rPr lang="cs-CZ" b="1" dirty="0"/>
              <a:t>Počítání času § 33</a:t>
            </a:r>
            <a:br>
              <a:rPr lang="cs-CZ" dirty="0"/>
            </a:br>
            <a:endParaRPr lang="cs-CZ" dirty="0"/>
          </a:p>
        </p:txBody>
      </p:sp>
      <p:sp>
        <p:nvSpPr>
          <p:cNvPr id="3" name="Zástupný symbol pro obsah 2"/>
          <p:cNvSpPr>
            <a:spLocks noGrp="1"/>
          </p:cNvSpPr>
          <p:nvPr>
            <p:ph idx="1"/>
          </p:nvPr>
        </p:nvSpPr>
        <p:spPr>
          <a:xfrm>
            <a:off x="1223890" y="1252025"/>
            <a:ext cx="10846190" cy="5605975"/>
          </a:xfrm>
        </p:spPr>
        <p:txBody>
          <a:bodyPr>
            <a:noAutofit/>
          </a:bodyPr>
          <a:lstStyle/>
          <a:p>
            <a:r>
              <a:rPr lang="cs-CZ" sz="2400" dirty="0"/>
              <a:t>(1) Lhůta stanovená podle </a:t>
            </a:r>
            <a:r>
              <a:rPr lang="cs-CZ" sz="2400" b="1" dirty="0"/>
              <a:t>týdnů, měsíců nebo let počíná běžet dnem, který následuje po dni, kdy došlo ke skutečnosti určující počátek běhu lhůty, a končí uplynutím toho dne, který se svým pojmenováním nebo číselným označením shoduje se dnem, kdy započal běh lhůty. </a:t>
            </a:r>
            <a:r>
              <a:rPr lang="cs-CZ" sz="2400" dirty="0"/>
              <a:t>Není-li takový den v měsíci, připadne poslední den lhůty na jeho poslední den.</a:t>
            </a:r>
          </a:p>
          <a:p>
            <a:r>
              <a:rPr lang="cs-CZ" sz="2400" dirty="0"/>
              <a:t>(2) </a:t>
            </a:r>
            <a:r>
              <a:rPr lang="cs-CZ" sz="2400" b="1" dirty="0"/>
              <a:t>Lhůta stanovená podle dní počíná běžet dnem, který následuje po dni, kdy došlo ke skutečnosti určující počátek běhu lhůty.</a:t>
            </a:r>
          </a:p>
          <a:p>
            <a:r>
              <a:rPr lang="cs-CZ" sz="2400" dirty="0"/>
              <a:t>(3) Lhůta stanovená dobou kratší než jeden den se počítá od okamžiku, kdy došlo ke skutečnosti určující počátek běhu lhůty.</a:t>
            </a:r>
          </a:p>
          <a:p>
            <a:r>
              <a:rPr lang="cs-CZ" sz="2400" dirty="0"/>
              <a:t>(4</a:t>
            </a:r>
            <a:r>
              <a:rPr lang="cs-CZ" sz="2400" b="1" dirty="0"/>
              <a:t>) Připadne-li poslední den lhůty na sobotu, neděli nebo svátek, je posledním dnem lhůty nejblíže následující pracovní den; </a:t>
            </a:r>
            <a:r>
              <a:rPr lang="cs-CZ" sz="2400" dirty="0"/>
              <a:t>to neplatí, jde-li o lhůtu kratší než jeden den.</a:t>
            </a:r>
          </a:p>
        </p:txBody>
      </p:sp>
    </p:spTree>
    <p:extLst>
      <p:ext uri="{BB962C8B-B14F-4D97-AF65-F5344CB8AC3E}">
        <p14:creationId xmlns:p14="http://schemas.microsoft.com/office/powerpoint/2010/main" val="4030050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uvisejÃ­cÃ­ obrÃ¡zek">
            <a:extLst>
              <a:ext uri="{FF2B5EF4-FFF2-40B4-BE49-F238E27FC236}">
                <a16:creationId xmlns:a16="http://schemas.microsoft.com/office/drawing/2014/main" id="{6198A696-DF32-4220-9E01-8027B8FE8A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1099" y="1104900"/>
            <a:ext cx="9665526" cy="502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054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676400" y="685800"/>
            <a:ext cx="10515600" cy="5078313"/>
          </a:xfrm>
          <a:prstGeom prst="rect">
            <a:avLst/>
          </a:prstGeom>
          <a:noFill/>
        </p:spPr>
        <p:txBody>
          <a:bodyPr wrap="square" rtlCol="0">
            <a:spAutoFit/>
          </a:bodyPr>
          <a:lstStyle/>
          <a:p>
            <a:r>
              <a:rPr lang="cs-CZ" sz="3600" b="1" dirty="0">
                <a:solidFill>
                  <a:srgbClr val="FF0000"/>
                </a:solidFill>
              </a:rPr>
              <a:t>Přednostní doručování</a:t>
            </a:r>
          </a:p>
          <a:p>
            <a:endParaRPr lang="cs-CZ" sz="3600" b="1" dirty="0"/>
          </a:p>
          <a:p>
            <a:r>
              <a:rPr lang="cs-CZ" sz="3600" b="1" dirty="0"/>
              <a:t>§ 39 odst. 1</a:t>
            </a:r>
          </a:p>
          <a:p>
            <a:endParaRPr lang="cs-CZ" sz="3600" b="1" dirty="0"/>
          </a:p>
          <a:p>
            <a:pPr marL="571500" indent="-571500">
              <a:buFontTx/>
              <a:buChar char="-"/>
            </a:pPr>
            <a:r>
              <a:rPr lang="cs-CZ" sz="3600" b="1" dirty="0"/>
              <a:t>Příslušnou úřední osobou při ústním jednání nebo při jiném úkonu</a:t>
            </a:r>
          </a:p>
          <a:p>
            <a:pPr marL="571500" indent="-571500">
              <a:buFontTx/>
              <a:buChar char="-"/>
            </a:pPr>
            <a:r>
              <a:rPr lang="cs-CZ" sz="3600" b="1" dirty="0"/>
              <a:t>Elektronicky do datové schránky</a:t>
            </a:r>
          </a:p>
          <a:p>
            <a:pPr marL="571500" indent="-571500">
              <a:buFontTx/>
              <a:buChar char="-"/>
            </a:pPr>
            <a:endParaRPr lang="cs-CZ" sz="3600" b="1" dirty="0"/>
          </a:p>
          <a:p>
            <a:pPr marL="571500" indent="-571500">
              <a:buFontTx/>
              <a:buChar char="-"/>
            </a:pPr>
            <a:endParaRPr lang="cs-CZ" sz="3600" b="1" dirty="0"/>
          </a:p>
        </p:txBody>
      </p:sp>
    </p:spTree>
    <p:extLst>
      <p:ext uri="{BB962C8B-B14F-4D97-AF65-F5344CB8AC3E}">
        <p14:creationId xmlns:p14="http://schemas.microsoft.com/office/powerpoint/2010/main" val="31329428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676400" y="685800"/>
            <a:ext cx="10515600" cy="6186309"/>
          </a:xfrm>
          <a:prstGeom prst="rect">
            <a:avLst/>
          </a:prstGeom>
          <a:noFill/>
        </p:spPr>
        <p:txBody>
          <a:bodyPr wrap="square" rtlCol="0">
            <a:spAutoFit/>
          </a:bodyPr>
          <a:lstStyle/>
          <a:p>
            <a:r>
              <a:rPr lang="cs-CZ" sz="3600" b="1" dirty="0">
                <a:solidFill>
                  <a:srgbClr val="FF0000"/>
                </a:solidFill>
              </a:rPr>
              <a:t>§ 49 Doručování veřejnou vyhláškou</a:t>
            </a:r>
          </a:p>
          <a:p>
            <a:endParaRPr lang="cs-CZ" sz="3600" b="1" dirty="0"/>
          </a:p>
          <a:p>
            <a:r>
              <a:rPr lang="cs-CZ" sz="2800" b="1" dirty="0"/>
              <a:t>7 </a:t>
            </a:r>
            <a:r>
              <a:rPr lang="cs-CZ" sz="2800" b="1" dirty="0" err="1"/>
              <a:t>Afs</a:t>
            </a:r>
            <a:r>
              <a:rPr lang="cs-CZ" sz="2800" b="1" dirty="0"/>
              <a:t> 82/2016-30 ze dne 18. srpna 2016</a:t>
            </a:r>
            <a:r>
              <a:rPr lang="cs-CZ" dirty="0"/>
              <a:t> </a:t>
            </a:r>
            <a:endParaRPr lang="cs-CZ" sz="3600" b="1" dirty="0"/>
          </a:p>
          <a:p>
            <a:endParaRPr lang="cs-CZ" sz="3600" b="1" dirty="0"/>
          </a:p>
          <a:p>
            <a:pPr marL="571500" indent="-571500">
              <a:buFontTx/>
              <a:buChar char="-"/>
            </a:pPr>
            <a:r>
              <a:rPr lang="cs-CZ" sz="3200" dirty="0"/>
              <a:t>Veřejné vyhlášky k doručení tak lze použít pouze tehdy, pokud jsou vyčerpány všechny dostupné prostředky ke zjištění pobytu účastníků a další šetření by bylo na újmu rychlosti řízení . K obdobným závěrům srov. i rozsudek Nejvyššího správního soudu ze dne 30. 11. 2010, č. j. 9 </a:t>
            </a:r>
            <a:r>
              <a:rPr lang="cs-CZ" sz="3200" dirty="0" err="1"/>
              <a:t>Afs</a:t>
            </a:r>
            <a:r>
              <a:rPr lang="cs-CZ" sz="3200" dirty="0"/>
              <a:t> 47/2010-57. </a:t>
            </a:r>
            <a:endParaRPr lang="cs-CZ" sz="3200" b="1" dirty="0"/>
          </a:p>
          <a:p>
            <a:pPr marL="571500" indent="-571500">
              <a:buFontTx/>
              <a:buChar char="-"/>
            </a:pPr>
            <a:endParaRPr lang="cs-CZ" sz="3600" b="1" dirty="0"/>
          </a:p>
        </p:txBody>
      </p:sp>
    </p:spTree>
    <p:extLst>
      <p:ext uri="{BB962C8B-B14F-4D97-AF65-F5344CB8AC3E}">
        <p14:creationId xmlns:p14="http://schemas.microsoft.com/office/powerpoint/2010/main" val="4901995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Rozpory v doručování</a:t>
            </a:r>
          </a:p>
        </p:txBody>
      </p:sp>
      <p:sp>
        <p:nvSpPr>
          <p:cNvPr id="3" name="Zástupný symbol pro obsah 2"/>
          <p:cNvSpPr>
            <a:spLocks noGrp="1"/>
          </p:cNvSpPr>
          <p:nvPr>
            <p:ph idx="1"/>
          </p:nvPr>
        </p:nvSpPr>
        <p:spPr>
          <a:xfrm>
            <a:off x="1617785" y="1491175"/>
            <a:ext cx="10156873" cy="5205047"/>
          </a:xfrm>
        </p:spPr>
        <p:txBody>
          <a:bodyPr>
            <a:normAutofit lnSpcReduction="10000"/>
          </a:bodyPr>
          <a:lstStyle/>
          <a:p>
            <a:r>
              <a:rPr lang="cs-CZ" sz="2800" b="1" dirty="0"/>
              <a:t>Pokud dva principy vedou k odlišným závěrům, pak se musí posoudit relativní význam každého z nich a rozhodnout, který princip je v konkrétním případě významnější. Například konflikt mezi principem hospodárnosti správy daní na jedné straně (vyměřování hromadným předpisným seznamem) a právní jistoty adresátů ve vztahu ke státní správě na straně druhé (zřízení datové schránky občanem). Při jeho řešení se pak musí přihlížet k relativní závažnosti každého z nich a dojít k jeho vzájemnému poměřování </a:t>
            </a:r>
            <a:r>
              <a:rPr lang="cs-CZ" sz="2800" dirty="0"/>
              <a:t>(srovnej: DWORKIN, Ronald. Když se práva berou vážně. Praha : </a:t>
            </a:r>
            <a:r>
              <a:rPr lang="cs-CZ" sz="2800" dirty="0" err="1"/>
              <a:t>Oikoymenh</a:t>
            </a:r>
            <a:r>
              <a:rPr lang="cs-CZ" sz="2800" dirty="0"/>
              <a:t>, 2001).</a:t>
            </a:r>
            <a:br>
              <a:rPr lang="cs-CZ" dirty="0"/>
            </a:br>
            <a:endParaRPr lang="cs-CZ" dirty="0"/>
          </a:p>
        </p:txBody>
      </p:sp>
    </p:spTree>
    <p:extLst>
      <p:ext uri="{BB962C8B-B14F-4D97-AF65-F5344CB8AC3E}">
        <p14:creationId xmlns:p14="http://schemas.microsoft.com/office/powerpoint/2010/main" val="932228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7201" y="633004"/>
            <a:ext cx="11734799" cy="5016758"/>
          </a:xfrm>
          <a:prstGeom prst="rect">
            <a:avLst/>
          </a:prstGeom>
          <a:noFill/>
        </p:spPr>
        <p:txBody>
          <a:bodyPr wrap="square">
            <a:spAutoFit/>
          </a:bodyPr>
          <a:lstStyle/>
          <a:p>
            <a:pPr algn="ctr">
              <a:defRPr/>
            </a:pPr>
            <a:r>
              <a:rPr lang="cs-CZ" sz="4000" b="1" dirty="0">
                <a:solidFill>
                  <a:srgbClr val="FF0000"/>
                </a:solidFill>
              </a:rPr>
              <a:t>Další doručení </a:t>
            </a:r>
          </a:p>
          <a:p>
            <a:pPr algn="ctr">
              <a:defRPr/>
            </a:pPr>
            <a:endParaRPr lang="cs-CZ" sz="4000" b="1" dirty="0"/>
          </a:p>
          <a:p>
            <a:pPr marL="571500" indent="-571500">
              <a:buFontTx/>
              <a:buChar char="-"/>
              <a:defRPr/>
            </a:pPr>
            <a:r>
              <a:rPr lang="cs-CZ" sz="4000" b="1" dirty="0"/>
              <a:t>Není-li možné doručení dle § 39 odst. 1, pak:</a:t>
            </a:r>
          </a:p>
          <a:p>
            <a:pPr marL="571500" indent="-571500">
              <a:buFontTx/>
              <a:buChar char="-"/>
              <a:defRPr/>
            </a:pPr>
            <a:endParaRPr lang="cs-CZ" sz="4000" b="1" dirty="0"/>
          </a:p>
          <a:p>
            <a:pPr>
              <a:defRPr/>
            </a:pPr>
            <a:r>
              <a:rPr lang="cs-CZ" sz="4000" b="1" dirty="0"/>
              <a:t>a) Prostřednictvím provozovatelem poštovních služeb</a:t>
            </a:r>
          </a:p>
          <a:p>
            <a:pPr>
              <a:defRPr/>
            </a:pPr>
            <a:r>
              <a:rPr lang="cs-CZ" sz="4000" b="1" dirty="0"/>
              <a:t>b) Úřední osobou určenou pro doručování</a:t>
            </a:r>
          </a:p>
          <a:p>
            <a:pPr>
              <a:defRPr/>
            </a:pPr>
            <a:r>
              <a:rPr lang="cs-CZ" sz="4000" b="1" dirty="0"/>
              <a:t>c) Jiným orgánem, o  němž to stanoví zákon</a:t>
            </a:r>
          </a:p>
        </p:txBody>
      </p:sp>
    </p:spTree>
    <p:extLst>
      <p:ext uri="{BB962C8B-B14F-4D97-AF65-F5344CB8AC3E}">
        <p14:creationId xmlns:p14="http://schemas.microsoft.com/office/powerpoint/2010/main" val="4728438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71891" y="1416537"/>
            <a:ext cx="11499273" cy="3170099"/>
          </a:xfrm>
          <a:prstGeom prst="rect">
            <a:avLst/>
          </a:prstGeom>
          <a:noFill/>
        </p:spPr>
        <p:txBody>
          <a:bodyPr wrap="square" rtlCol="0">
            <a:spAutoFit/>
          </a:bodyPr>
          <a:lstStyle/>
          <a:p>
            <a:endParaRPr lang="cs-CZ" sz="2800" b="1" dirty="0"/>
          </a:p>
          <a:p>
            <a:pPr algn="ctr"/>
            <a:r>
              <a:rPr lang="cs-CZ" sz="3200" b="1" dirty="0"/>
              <a:t>1Afs 148/2008-73</a:t>
            </a:r>
          </a:p>
          <a:p>
            <a:r>
              <a:rPr lang="cs-CZ" sz="2800" b="1" dirty="0"/>
              <a:t>Je-li totiž adresát s obsahem písemnosti obeznámen, potom otázka, zda bylo doručení vykonáno předepsaným způsobem, nemá význam. Nedodržení normy tedy samo o sobě neznamená, že se doručení musí opakovat, rozhodující je, zda se daná písemnost dostala do rukou adresáta.</a:t>
            </a:r>
          </a:p>
        </p:txBody>
      </p:sp>
    </p:spTree>
    <p:extLst>
      <p:ext uri="{BB962C8B-B14F-4D97-AF65-F5344CB8AC3E}">
        <p14:creationId xmlns:p14="http://schemas.microsoft.com/office/powerpoint/2010/main" val="256046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29388" y="56138"/>
            <a:ext cx="11766885" cy="6801862"/>
          </a:xfrm>
          <a:prstGeom prst="rect">
            <a:avLst/>
          </a:prstGeom>
          <a:noFill/>
        </p:spPr>
        <p:txBody>
          <a:bodyPr wrap="square">
            <a:spAutoFit/>
          </a:bodyPr>
          <a:lstStyle/>
          <a:p>
            <a:pPr algn="ctr">
              <a:defRPr/>
            </a:pPr>
            <a:r>
              <a:rPr lang="cs-CZ" sz="4000" b="1" dirty="0">
                <a:solidFill>
                  <a:srgbClr val="FF0000"/>
                </a:solidFill>
              </a:rPr>
              <a:t>Doručování fyzickým osobám - § 44/1</a:t>
            </a:r>
            <a:endParaRPr lang="cs-CZ" sz="4000" b="1" dirty="0"/>
          </a:p>
          <a:p>
            <a:pPr>
              <a:defRPr/>
            </a:pPr>
            <a:r>
              <a:rPr lang="cs-CZ" sz="3600" b="1" dirty="0"/>
              <a:t>Doručení na ohlašovnu </a:t>
            </a:r>
          </a:p>
          <a:p>
            <a:pPr>
              <a:defRPr/>
            </a:pPr>
            <a:r>
              <a:rPr lang="cs-CZ" sz="3600" b="1" dirty="0"/>
              <a:t> </a:t>
            </a:r>
          </a:p>
          <a:p>
            <a:pPr>
              <a:defRPr/>
            </a:pPr>
            <a:r>
              <a:rPr lang="cs-CZ" sz="3600" b="1" dirty="0"/>
              <a:t>NSS 2  2 As 28/2011 – 131 </a:t>
            </a:r>
          </a:p>
          <a:p>
            <a:pPr>
              <a:defRPr/>
            </a:pPr>
            <a:r>
              <a:rPr lang="cs-CZ" sz="3600" b="1" dirty="0"/>
              <a:t>„Ve prospěch stěžovatele nelze ničeho dovodit ani ze skutečnosti, že adresa (…) je adresou ohlašovny. Je sice logické, že osoby s takovým trvalým pobytem na daném místě fakticky nebydlí, ovšem je jejich zájmem, aby sledovaly doručování na danou adresu, zejména za situace, kdy vedou správní řízení, v němž nepožádali o doručování na jinou možnou adresu.“ </a:t>
            </a:r>
          </a:p>
        </p:txBody>
      </p:sp>
    </p:spTree>
    <p:extLst>
      <p:ext uri="{BB962C8B-B14F-4D97-AF65-F5344CB8AC3E}">
        <p14:creationId xmlns:p14="http://schemas.microsoft.com/office/powerpoint/2010/main" val="1875424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A3CB70C-4E5E-492B-9C04-5D18600C7A5A}"/>
              </a:ext>
            </a:extLst>
          </p:cNvPr>
          <p:cNvSpPr/>
          <p:nvPr/>
        </p:nvSpPr>
        <p:spPr>
          <a:xfrm>
            <a:off x="1764632" y="850233"/>
            <a:ext cx="9577136" cy="5016758"/>
          </a:xfrm>
          <a:prstGeom prst="rect">
            <a:avLst/>
          </a:prstGeom>
        </p:spPr>
        <p:txBody>
          <a:bodyPr wrap="square">
            <a:spAutoFit/>
          </a:bodyPr>
          <a:lstStyle/>
          <a:p>
            <a:pPr lvl="0"/>
            <a:r>
              <a:rPr lang="cs-CZ" sz="3200" b="1" dirty="0">
                <a:solidFill>
                  <a:schemeClr val="dk1"/>
                </a:solidFill>
                <a:ea typeface="Century Gothic"/>
                <a:cs typeface="Century Gothic"/>
                <a:sym typeface="Century Gothic"/>
              </a:rPr>
              <a:t>Podle § 262 DŘ se při správě daní se správní řád nepoužije. Komentář ve správním řádu k problematice zaujímá stanovisko takové, že § 177 správního řádu je speciální vůči § 262 daňového řádu (ačkoliv obecný vztah obou předpisů je opačný) a tudíž pokud daňový řád sám neupravuje zásady správního řádu, která obsahují § 2 až § 8, použije se tato část správního řádu.</a:t>
            </a:r>
          </a:p>
          <a:p>
            <a:pPr lvl="0"/>
            <a:endParaRPr lang="cs-CZ" sz="3200" b="1" u="sng" dirty="0">
              <a:solidFill>
                <a:schemeClr val="dk1"/>
              </a:solidFill>
              <a:ea typeface="Century Gothic"/>
              <a:cs typeface="Century Gothic"/>
              <a:sym typeface="Century Gothic"/>
            </a:endParaRPr>
          </a:p>
        </p:txBody>
      </p:sp>
    </p:spTree>
    <p:extLst>
      <p:ext uri="{BB962C8B-B14F-4D97-AF65-F5344CB8AC3E}">
        <p14:creationId xmlns:p14="http://schemas.microsoft.com/office/powerpoint/2010/main" val="2941016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58982" y="235528"/>
            <a:ext cx="10875818" cy="6001643"/>
          </a:xfrm>
          <a:prstGeom prst="rect">
            <a:avLst/>
          </a:prstGeom>
        </p:spPr>
        <p:txBody>
          <a:bodyPr wrap="square">
            <a:spAutoFit/>
          </a:bodyPr>
          <a:lstStyle/>
          <a:p>
            <a:pPr algn="just">
              <a:spcAft>
                <a:spcPts val="0"/>
              </a:spcAft>
            </a:pPr>
            <a:r>
              <a:rPr lang="cs-CZ" sz="2800" dirty="0">
                <a:latin typeface="Times New Roman" panose="02020603050405020304" pitchFamily="18" charset="0"/>
                <a:ea typeface="Times New Roman" panose="02020603050405020304" pitchFamily="18" charset="0"/>
              </a:rPr>
              <a:t>V souvislosti s novelou zák. 133/2000 Sb., o evidenci obyvatel a rodných číslech a o změně některých zákonů (zákon o evidenci obyvatel), ve znění pozdějších předpisů, který nabyl účinnosti od 1.1.2016 je třeba upozornit na nový § 10c, který stanoví – cit.:</a:t>
            </a:r>
          </a:p>
          <a:p>
            <a:pPr algn="just">
              <a:spcAft>
                <a:spcPts val="0"/>
              </a:spcAft>
            </a:pPr>
            <a:r>
              <a:rPr lang="cs-CZ" sz="2800" dirty="0">
                <a:latin typeface="Times New Roman" panose="02020603050405020304" pitchFamily="18" charset="0"/>
                <a:ea typeface="Times New Roman" panose="02020603050405020304" pitchFamily="18" charset="0"/>
              </a:rPr>
              <a:t> </a:t>
            </a:r>
          </a:p>
          <a:p>
            <a:pPr marL="457200" algn="ctr">
              <a:spcAft>
                <a:spcPts val="0"/>
              </a:spcAft>
            </a:pPr>
            <a:r>
              <a:rPr lang="x-none" sz="3200" b="1" i="1" dirty="0">
                <a:solidFill>
                  <a:srgbClr val="0000CC"/>
                </a:solidFill>
                <a:latin typeface="Times New Roman" panose="02020603050405020304" pitchFamily="18" charset="0"/>
                <a:ea typeface="Times New Roman" panose="02020603050405020304" pitchFamily="18" charset="0"/>
              </a:rPr>
              <a:t>§ 10c</a:t>
            </a:r>
            <a:endParaRPr lang="cs-CZ" sz="3200" b="1" dirty="0">
              <a:latin typeface="Times New Roman" panose="02020603050405020304" pitchFamily="18" charset="0"/>
              <a:ea typeface="Times New Roman" panose="02020603050405020304" pitchFamily="18" charset="0"/>
            </a:endParaRPr>
          </a:p>
          <a:p>
            <a:pPr marL="457200" indent="228600" algn="just">
              <a:spcAft>
                <a:spcPts val="0"/>
              </a:spcAft>
            </a:pPr>
            <a:r>
              <a:rPr lang="x-none" sz="3200" b="1" i="1" dirty="0">
                <a:solidFill>
                  <a:srgbClr val="0000CC"/>
                </a:solidFill>
                <a:latin typeface="Times New Roman" panose="02020603050405020304" pitchFamily="18" charset="0"/>
                <a:ea typeface="Times New Roman" panose="02020603050405020304" pitchFamily="18" charset="0"/>
              </a:rPr>
              <a:t> </a:t>
            </a:r>
            <a:endParaRPr lang="cs-CZ" sz="3200" b="1" dirty="0">
              <a:latin typeface="Times New Roman" panose="02020603050405020304" pitchFamily="18" charset="0"/>
              <a:ea typeface="Times New Roman" panose="02020603050405020304" pitchFamily="18" charset="0"/>
            </a:endParaRPr>
          </a:p>
          <a:p>
            <a:pPr marL="457200" indent="228600" algn="ctr">
              <a:spcAft>
                <a:spcPts val="0"/>
              </a:spcAft>
            </a:pPr>
            <a:r>
              <a:rPr lang="x-none" sz="3200" b="1" i="1" dirty="0">
                <a:solidFill>
                  <a:srgbClr val="0000CC"/>
                </a:solidFill>
                <a:latin typeface="Times New Roman" panose="02020603050405020304" pitchFamily="18" charset="0"/>
                <a:ea typeface="Times New Roman" panose="02020603050405020304" pitchFamily="18" charset="0"/>
              </a:rPr>
              <a:t>Ohlašovna, v jejímž sídle má fyzická osoba trvalý pobyt, zajistí vhodné místo, kde bude možné uložit oznámení o uložení zásilky a výzvu s poučením</a:t>
            </a:r>
            <a:r>
              <a:rPr lang="x-none" sz="3200" b="1" i="1" baseline="30000" dirty="0">
                <a:solidFill>
                  <a:srgbClr val="0000CC"/>
                </a:solidFill>
                <a:latin typeface="Times New Roman" panose="02020603050405020304" pitchFamily="18" charset="0"/>
                <a:ea typeface="Times New Roman" panose="02020603050405020304" pitchFamily="18" charset="0"/>
              </a:rPr>
              <a:t>28)</a:t>
            </a:r>
            <a:r>
              <a:rPr lang="x-none" sz="3200" b="1" i="1" dirty="0">
                <a:solidFill>
                  <a:srgbClr val="0000CC"/>
                </a:solidFill>
                <a:latin typeface="Times New Roman" panose="02020603050405020304" pitchFamily="18" charset="0"/>
                <a:ea typeface="Times New Roman" panose="02020603050405020304" pitchFamily="18" charset="0"/>
              </a:rPr>
              <a:t>.</a:t>
            </a:r>
            <a:endParaRPr lang="cs-CZ" sz="3200" b="1" dirty="0">
              <a:latin typeface="Times New Roman" panose="02020603050405020304" pitchFamily="18" charset="0"/>
              <a:ea typeface="Times New Roman" panose="02020603050405020304" pitchFamily="18" charset="0"/>
            </a:endParaRPr>
          </a:p>
          <a:p>
            <a:pPr marL="457200" algn="ctr">
              <a:spcAft>
                <a:spcPts val="0"/>
              </a:spcAft>
            </a:pPr>
            <a:r>
              <a:rPr lang="x-none" sz="2800" i="1" dirty="0">
                <a:solidFill>
                  <a:srgbClr val="0000CC"/>
                </a:solidFill>
                <a:latin typeface="Times New Roman" panose="02020603050405020304" pitchFamily="18" charset="0"/>
                <a:ea typeface="Times New Roman" panose="02020603050405020304" pitchFamily="18" charset="0"/>
              </a:rPr>
              <a:t>__________________</a:t>
            </a:r>
            <a:endParaRPr lang="cs-CZ" sz="2800" dirty="0">
              <a:latin typeface="Times New Roman" panose="02020603050405020304" pitchFamily="18" charset="0"/>
              <a:ea typeface="Times New Roman" panose="02020603050405020304" pitchFamily="18" charset="0"/>
            </a:endParaRPr>
          </a:p>
          <a:p>
            <a:pPr marL="457200" algn="ctr">
              <a:spcAft>
                <a:spcPts val="0"/>
              </a:spcAft>
            </a:pPr>
            <a:r>
              <a:rPr lang="x-none" sz="2800" i="1" baseline="30000" dirty="0">
                <a:solidFill>
                  <a:srgbClr val="0000CC"/>
                </a:solidFill>
                <a:latin typeface="Times New Roman" panose="02020603050405020304" pitchFamily="18" charset="0"/>
                <a:ea typeface="Times New Roman" panose="02020603050405020304" pitchFamily="18" charset="0"/>
              </a:rPr>
              <a:t>28)</a:t>
            </a:r>
            <a:r>
              <a:rPr lang="x-none" sz="2800" i="1" dirty="0">
                <a:solidFill>
                  <a:srgbClr val="0000CC"/>
                </a:solidFill>
                <a:latin typeface="Times New Roman" panose="02020603050405020304" pitchFamily="18" charset="0"/>
                <a:ea typeface="Times New Roman" panose="02020603050405020304" pitchFamily="18" charset="0"/>
              </a:rPr>
              <a:t> </a:t>
            </a:r>
            <a:r>
              <a:rPr lang="x-none" sz="2800" i="1" baseline="30000" dirty="0">
                <a:solidFill>
                  <a:srgbClr val="0000CC"/>
                </a:solidFill>
                <a:latin typeface="Times New Roman" panose="02020603050405020304" pitchFamily="18" charset="0"/>
                <a:ea typeface="Times New Roman" panose="02020603050405020304" pitchFamily="18" charset="0"/>
              </a:rPr>
              <a:t>Například § 23 zákona č. 500/2004 Sb., správní řád, ve znění pozdějších předpisů, § 46 zákona č.</a:t>
            </a:r>
            <a:r>
              <a:rPr lang="cs-CZ" sz="2800" i="1" baseline="30000" dirty="0">
                <a:solidFill>
                  <a:srgbClr val="0000CC"/>
                </a:solidFill>
                <a:latin typeface="Times New Roman" panose="02020603050405020304" pitchFamily="18" charset="0"/>
                <a:ea typeface="Times New Roman" panose="02020603050405020304" pitchFamily="18" charset="0"/>
              </a:rPr>
              <a:t> </a:t>
            </a:r>
            <a:r>
              <a:rPr lang="x-none" sz="2800" i="1" baseline="30000" dirty="0">
                <a:solidFill>
                  <a:srgbClr val="0000CC"/>
                </a:solidFill>
                <a:latin typeface="Times New Roman" panose="02020603050405020304" pitchFamily="18" charset="0"/>
                <a:ea typeface="Times New Roman" panose="02020603050405020304" pitchFamily="18" charset="0"/>
              </a:rPr>
              <a:t>280/2009 Sb., daňový řád</a:t>
            </a: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3233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837679" y="1748901"/>
            <a:ext cx="8851036" cy="3539430"/>
          </a:xfrm>
          <a:prstGeom prst="rect">
            <a:avLst/>
          </a:prstGeom>
        </p:spPr>
        <p:txBody>
          <a:bodyPr wrap="square">
            <a:spAutoFit/>
          </a:bodyPr>
          <a:lstStyle/>
          <a:p>
            <a:pPr>
              <a:defRPr/>
            </a:pPr>
            <a:r>
              <a:rPr lang="cs-CZ" sz="3200" b="1" dirty="0"/>
              <a:t>Jak pošta doručuje: </a:t>
            </a:r>
          </a:p>
          <a:p>
            <a:pPr>
              <a:defRPr/>
            </a:pPr>
            <a:endParaRPr lang="cs-CZ" sz="3200" b="1" dirty="0"/>
          </a:p>
          <a:p>
            <a:pPr>
              <a:defRPr/>
            </a:pPr>
            <a:r>
              <a:rPr lang="cs-CZ" sz="3200" b="1" dirty="0"/>
              <a:t>„Adresát neznámý“, </a:t>
            </a:r>
          </a:p>
          <a:p>
            <a:pPr>
              <a:defRPr/>
            </a:pPr>
            <a:r>
              <a:rPr lang="cs-CZ" sz="3200" b="1" dirty="0"/>
              <a:t>„Na adrese se nezdržuje“, </a:t>
            </a:r>
          </a:p>
          <a:p>
            <a:pPr>
              <a:defRPr/>
            </a:pPr>
            <a:r>
              <a:rPr lang="cs-CZ" sz="3200" b="1" dirty="0"/>
              <a:t>„Odstěhoval se“, </a:t>
            </a:r>
          </a:p>
          <a:p>
            <a:pPr>
              <a:defRPr/>
            </a:pPr>
            <a:r>
              <a:rPr lang="cs-CZ" sz="3200" b="1" dirty="0"/>
              <a:t>„Nemá domovní schránku“ </a:t>
            </a:r>
          </a:p>
          <a:p>
            <a:pPr>
              <a:defRPr/>
            </a:pPr>
            <a:r>
              <a:rPr lang="cs-CZ" sz="3200" b="1" dirty="0"/>
              <a:t>„Adresa je sídlem Městského úřadu“…</a:t>
            </a:r>
          </a:p>
        </p:txBody>
      </p:sp>
    </p:spTree>
    <p:extLst>
      <p:ext uri="{BB962C8B-B14F-4D97-AF65-F5344CB8AC3E}">
        <p14:creationId xmlns:p14="http://schemas.microsoft.com/office/powerpoint/2010/main" val="2531763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a:spLocks noChangeArrowheads="1"/>
          </p:cNvSpPr>
          <p:nvPr/>
        </p:nvSpPr>
        <p:spPr bwMode="auto">
          <a:xfrm>
            <a:off x="745959" y="403393"/>
            <a:ext cx="11237493" cy="62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2200" b="1" dirty="0"/>
              <a:t>Vyhláška 464/2012 o stanovení specifikace jednotlivých základních</a:t>
            </a:r>
          </a:p>
          <a:p>
            <a:pPr>
              <a:spcBef>
                <a:spcPct val="0"/>
              </a:spcBef>
              <a:buFontTx/>
              <a:buNone/>
            </a:pPr>
            <a:r>
              <a:rPr lang="cs-CZ" altLang="cs-CZ" sz="2200" b="1" dirty="0"/>
              <a:t>služeb a základních kvalifikačních požadavků na jejich poskytování</a:t>
            </a:r>
          </a:p>
          <a:p>
            <a:pPr>
              <a:spcBef>
                <a:spcPct val="0"/>
              </a:spcBef>
              <a:buFontTx/>
              <a:buNone/>
            </a:pPr>
            <a:endParaRPr lang="cs-CZ" altLang="cs-CZ" sz="1800" dirty="0"/>
          </a:p>
          <a:p>
            <a:pPr>
              <a:spcBef>
                <a:spcPct val="0"/>
              </a:spcBef>
              <a:buFontTx/>
              <a:buNone/>
            </a:pPr>
            <a:r>
              <a:rPr lang="cs-CZ" altLang="cs-CZ" sz="2300" b="1" dirty="0"/>
              <a:t>§13 Úřední doručování písemnosti</a:t>
            </a:r>
          </a:p>
          <a:p>
            <a:pPr>
              <a:spcBef>
                <a:spcPct val="0"/>
              </a:spcBef>
              <a:buFontTx/>
              <a:buNone/>
            </a:pPr>
            <a:endParaRPr lang="cs-CZ" altLang="cs-CZ" sz="2400" b="1" dirty="0"/>
          </a:p>
          <a:p>
            <a:pPr>
              <a:spcBef>
                <a:spcPct val="0"/>
              </a:spcBef>
              <a:buFontTx/>
              <a:buNone/>
            </a:pPr>
            <a:r>
              <a:rPr lang="cs-CZ" altLang="cs-CZ" sz="2400" b="1" dirty="0">
                <a:solidFill>
                  <a:srgbClr val="FF0000"/>
                </a:solidFill>
              </a:rPr>
              <a:t>Základní služby umožní zejména dodání do vlastních rukou, dodání do </a:t>
            </a:r>
          </a:p>
          <a:p>
            <a:pPr>
              <a:spcBef>
                <a:spcPct val="0"/>
              </a:spcBef>
              <a:buFontTx/>
              <a:buNone/>
            </a:pPr>
            <a:r>
              <a:rPr lang="cs-CZ" altLang="cs-CZ" sz="2400" b="1" dirty="0">
                <a:solidFill>
                  <a:srgbClr val="FF0000"/>
                </a:solidFill>
              </a:rPr>
              <a:t>vlastních rukou výhradně jen adresáta, poskytnutí dodejky, lhůty pro uložení poštovní zásilky a vyloučení změny místa a vyloučení změny místa dodání, a to </a:t>
            </a:r>
            <a:r>
              <a:rPr lang="cs-CZ" altLang="cs-CZ" sz="2400" b="1" u="sng" dirty="0">
                <a:solidFill>
                  <a:srgbClr val="FF0000"/>
                </a:solidFill>
              </a:rPr>
              <a:t>podle požadavků podle jiných právních předpisů upravující pravidla pro úřední doručování písemností</a:t>
            </a:r>
            <a:r>
              <a:rPr lang="cs-CZ" altLang="cs-CZ" sz="2400" b="1" dirty="0">
                <a:solidFill>
                  <a:srgbClr val="FF0000"/>
                </a:solidFill>
              </a:rPr>
              <a:t>, zejména v trestním, správním</a:t>
            </a:r>
            <a:r>
              <a:rPr lang="cs-CZ" altLang="cs-CZ" sz="2400" b="1" u="sng" dirty="0">
                <a:solidFill>
                  <a:srgbClr val="FF0000"/>
                </a:solidFill>
              </a:rPr>
              <a:t>, daňovém </a:t>
            </a:r>
            <a:r>
              <a:rPr lang="cs-CZ" altLang="cs-CZ" sz="2400" b="1" dirty="0">
                <a:solidFill>
                  <a:srgbClr val="FF0000"/>
                </a:solidFill>
              </a:rPr>
              <a:t>a soudním řízení. </a:t>
            </a:r>
          </a:p>
          <a:p>
            <a:pPr>
              <a:spcBef>
                <a:spcPct val="0"/>
              </a:spcBef>
              <a:buFontTx/>
              <a:buNone/>
            </a:pPr>
            <a:endParaRPr lang="cs-CZ" altLang="cs-CZ" sz="1800" b="1" dirty="0"/>
          </a:p>
          <a:p>
            <a:pPr>
              <a:spcBef>
                <a:spcPct val="0"/>
              </a:spcBef>
              <a:buFontTx/>
              <a:buNone/>
            </a:pPr>
            <a:r>
              <a:rPr lang="cs-CZ" altLang="cs-CZ" sz="1800" b="1" dirty="0"/>
              <a:t>----------------</a:t>
            </a:r>
          </a:p>
          <a:p>
            <a:pPr>
              <a:spcBef>
                <a:spcPct val="0"/>
              </a:spcBef>
              <a:buFontTx/>
              <a:buNone/>
            </a:pPr>
            <a:r>
              <a:rPr lang="cs-CZ" altLang="cs-CZ" sz="1800" b="1" dirty="0"/>
              <a:t>Například: Zákon č. 500/2004 Sb., správní řád, ve znění pozdějších předpisů,</a:t>
            </a:r>
          </a:p>
          <a:p>
            <a:pPr>
              <a:spcBef>
                <a:spcPct val="0"/>
              </a:spcBef>
              <a:buFontTx/>
              <a:buNone/>
            </a:pPr>
            <a:r>
              <a:rPr lang="cs-CZ" altLang="cs-CZ" sz="1800" b="1" dirty="0"/>
              <a:t>Zákon č.99/1963 Sb., občanský soudní řád, ve znění pozdějších předpisů,</a:t>
            </a:r>
          </a:p>
          <a:p>
            <a:pPr>
              <a:spcBef>
                <a:spcPct val="0"/>
              </a:spcBef>
              <a:buFontTx/>
              <a:buNone/>
            </a:pPr>
            <a:r>
              <a:rPr lang="cs-CZ" altLang="cs-CZ" sz="1800" b="1" dirty="0">
                <a:solidFill>
                  <a:srgbClr val="FF0000"/>
                </a:solidFill>
              </a:rPr>
              <a:t>Zákon č. 280/2009 Sb., daňový řád, ve znění pozdějších předpisů,</a:t>
            </a:r>
          </a:p>
          <a:p>
            <a:pPr>
              <a:spcBef>
                <a:spcPct val="0"/>
              </a:spcBef>
              <a:buFontTx/>
              <a:buNone/>
            </a:pPr>
            <a:r>
              <a:rPr lang="cs-CZ" altLang="cs-CZ" sz="1800" b="1" dirty="0"/>
              <a:t>Zákon č. 141/1961 Sb., o trestním řízení soudním (trestní řád), ve znění</a:t>
            </a:r>
          </a:p>
          <a:p>
            <a:pPr>
              <a:spcBef>
                <a:spcPct val="0"/>
              </a:spcBef>
              <a:buFontTx/>
              <a:buNone/>
            </a:pPr>
            <a:r>
              <a:rPr lang="cs-CZ" altLang="cs-CZ" sz="1800" b="1" dirty="0"/>
              <a:t>pozdějších předpisů</a:t>
            </a:r>
          </a:p>
          <a:p>
            <a:pPr>
              <a:spcBef>
                <a:spcPct val="0"/>
              </a:spcBef>
              <a:buFontTx/>
              <a:buNone/>
            </a:pPr>
            <a:endParaRPr lang="cs-CZ" altLang="cs-CZ" sz="1800" b="1" dirty="0"/>
          </a:p>
        </p:txBody>
      </p:sp>
    </p:spTree>
    <p:extLst>
      <p:ext uri="{BB962C8B-B14F-4D97-AF65-F5344CB8AC3E}">
        <p14:creationId xmlns:p14="http://schemas.microsoft.com/office/powerpoint/2010/main" val="498195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8963" y="1268414"/>
            <a:ext cx="8545512"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3685546" y="436188"/>
            <a:ext cx="3746538" cy="707886"/>
          </a:xfrm>
          <a:prstGeom prst="rect">
            <a:avLst/>
          </a:prstGeom>
        </p:spPr>
        <p:txBody>
          <a:bodyPr wrap="none">
            <a:spAutoFit/>
          </a:bodyPr>
          <a:lstStyle/>
          <a:p>
            <a:pPr algn="ctr">
              <a:spcBef>
                <a:spcPct val="0"/>
              </a:spcBef>
              <a:buFontTx/>
              <a:buNone/>
            </a:pPr>
            <a:r>
              <a:rPr lang="cs-CZ" sz="4000" b="1" dirty="0">
                <a:solidFill>
                  <a:srgbClr val="FF0000"/>
                </a:solidFill>
              </a:rPr>
              <a:t>Jaká obálka ?</a:t>
            </a:r>
            <a:endParaRPr lang="cs-CZ" altLang="cs-CZ" sz="4000" b="1" dirty="0">
              <a:latin typeface="Arial Black" panose="020B0A04020102020204" pitchFamily="34" charset="0"/>
            </a:endParaRPr>
          </a:p>
        </p:txBody>
      </p:sp>
    </p:spTree>
    <p:extLst>
      <p:ext uri="{BB962C8B-B14F-4D97-AF65-F5344CB8AC3E}">
        <p14:creationId xmlns:p14="http://schemas.microsoft.com/office/powerpoint/2010/main" val="1601554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3FFE58D-B564-4BB5-B444-8DD40DCC9E68}"/>
              </a:ext>
            </a:extLst>
          </p:cNvPr>
          <p:cNvPicPr>
            <a:picLocks noChangeAspect="1"/>
          </p:cNvPicPr>
          <p:nvPr/>
        </p:nvPicPr>
        <p:blipFill>
          <a:blip r:embed="rId2"/>
          <a:stretch>
            <a:fillRect/>
          </a:stretch>
        </p:blipFill>
        <p:spPr>
          <a:xfrm>
            <a:off x="298938" y="-1"/>
            <a:ext cx="11893061" cy="7047035"/>
          </a:xfrm>
          <a:prstGeom prst="rect">
            <a:avLst/>
          </a:prstGeom>
        </p:spPr>
      </p:pic>
    </p:spTree>
    <p:extLst>
      <p:ext uri="{BB962C8B-B14F-4D97-AF65-F5344CB8AC3E}">
        <p14:creationId xmlns:p14="http://schemas.microsoft.com/office/powerpoint/2010/main" val="310541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7201" y="296807"/>
            <a:ext cx="11734799" cy="6247864"/>
          </a:xfrm>
          <a:prstGeom prst="rect">
            <a:avLst/>
          </a:prstGeom>
          <a:noFill/>
        </p:spPr>
        <p:txBody>
          <a:bodyPr wrap="square">
            <a:spAutoFit/>
          </a:bodyPr>
          <a:lstStyle/>
          <a:p>
            <a:pPr algn="ctr">
              <a:defRPr/>
            </a:pPr>
            <a:r>
              <a:rPr lang="cs-CZ" sz="4000" b="1" dirty="0">
                <a:solidFill>
                  <a:srgbClr val="FF0000"/>
                </a:solidFill>
              </a:rPr>
              <a:t>Vadné doručení ? </a:t>
            </a:r>
            <a:endParaRPr lang="cs-CZ" sz="4000" b="1" dirty="0"/>
          </a:p>
          <a:p>
            <a:pPr marL="571500" indent="-571500">
              <a:buFontTx/>
              <a:buChar char="-"/>
              <a:defRPr/>
            </a:pPr>
            <a:r>
              <a:rPr lang="cs-CZ" sz="4000" b="1" dirty="0"/>
              <a:t>Písemně místo datovou schránkou</a:t>
            </a:r>
          </a:p>
          <a:p>
            <a:pPr marL="571500" indent="-571500">
              <a:buFontTx/>
              <a:buChar char="-"/>
              <a:defRPr/>
            </a:pPr>
            <a:r>
              <a:rPr lang="cs-CZ" sz="4000" b="1" dirty="0"/>
              <a:t>Na jinou adresu</a:t>
            </a:r>
          </a:p>
          <a:p>
            <a:pPr marL="571500" indent="-571500">
              <a:buFontTx/>
              <a:buChar char="-"/>
              <a:defRPr/>
            </a:pPr>
            <a:r>
              <a:rPr lang="cs-CZ" sz="4000" b="1" dirty="0"/>
              <a:t>Jiná osoba než úřední </a:t>
            </a:r>
          </a:p>
          <a:p>
            <a:pPr marL="571500" indent="-571500">
              <a:buFontTx/>
              <a:buChar char="-"/>
              <a:defRPr/>
            </a:pPr>
            <a:endParaRPr lang="cs-CZ" sz="4000" b="1" dirty="0"/>
          </a:p>
          <a:p>
            <a:pPr>
              <a:defRPr/>
            </a:pPr>
            <a:r>
              <a:rPr lang="cs-CZ" sz="4000" b="1" dirty="0"/>
              <a:t>„Podstatné je doručení písemnosti, nikoli naplnění formální náležitosti doručování“</a:t>
            </a:r>
          </a:p>
          <a:p>
            <a:pPr>
              <a:defRPr/>
            </a:pPr>
            <a:endParaRPr lang="cs-CZ" sz="4000" b="1" dirty="0"/>
          </a:p>
          <a:p>
            <a:pPr marL="571500" indent="-571500">
              <a:buFontTx/>
              <a:buChar char="-"/>
              <a:defRPr/>
            </a:pPr>
            <a:r>
              <a:rPr lang="cs-CZ" sz="4000" b="1" dirty="0"/>
              <a:t>1Afs 86/2007-35, 1 </a:t>
            </a:r>
            <a:r>
              <a:rPr lang="cs-CZ" sz="4000" b="1" dirty="0" err="1"/>
              <a:t>Afs</a:t>
            </a:r>
            <a:r>
              <a:rPr lang="cs-CZ" sz="4000" b="1" dirty="0"/>
              <a:t> 148/2008-73, 1 As 90/2010-95</a:t>
            </a:r>
          </a:p>
        </p:txBody>
      </p:sp>
    </p:spTree>
    <p:extLst>
      <p:ext uri="{BB962C8B-B14F-4D97-AF65-F5344CB8AC3E}">
        <p14:creationId xmlns:p14="http://schemas.microsoft.com/office/powerpoint/2010/main" val="3200641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zjišťování informací"/>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75" y="-674688"/>
            <a:ext cx="11436350" cy="879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p:cNvSpPr txBox="1">
            <a:spLocks noChangeArrowheads="1"/>
          </p:cNvSpPr>
          <p:nvPr/>
        </p:nvSpPr>
        <p:spPr bwMode="auto">
          <a:xfrm>
            <a:off x="2566989" y="1052514"/>
            <a:ext cx="34766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4000" b="1"/>
              <a:t>Informace</a:t>
            </a:r>
          </a:p>
          <a:p>
            <a:pPr algn="ctr" eaLnBrk="1" hangingPunct="1">
              <a:spcBef>
                <a:spcPct val="0"/>
              </a:spcBef>
              <a:buFontTx/>
              <a:buNone/>
            </a:pPr>
            <a:r>
              <a:rPr lang="cs-CZ" altLang="cs-CZ" sz="4000" b="1"/>
              <a:t>Zkušenosti</a:t>
            </a:r>
          </a:p>
          <a:p>
            <a:pPr algn="ctr" eaLnBrk="1" hangingPunct="1">
              <a:spcBef>
                <a:spcPct val="0"/>
              </a:spcBef>
              <a:buFontTx/>
              <a:buNone/>
            </a:pPr>
            <a:r>
              <a:rPr lang="cs-CZ" altLang="cs-CZ" sz="4000" b="1"/>
              <a:t>D1+D2+D3</a:t>
            </a:r>
          </a:p>
        </p:txBody>
      </p:sp>
    </p:spTree>
    <p:extLst>
      <p:ext uri="{BB962C8B-B14F-4D97-AF65-F5344CB8AC3E}">
        <p14:creationId xmlns:p14="http://schemas.microsoft.com/office/powerpoint/2010/main" val="17370728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34A8DA4-992F-4389-8D2D-26E2AE2027F6}"/>
              </a:ext>
            </a:extLst>
          </p:cNvPr>
          <p:cNvSpPr/>
          <p:nvPr/>
        </p:nvSpPr>
        <p:spPr>
          <a:xfrm>
            <a:off x="1131216" y="499621"/>
            <a:ext cx="10859679" cy="6124754"/>
          </a:xfrm>
          <a:prstGeom prst="rect">
            <a:avLst/>
          </a:prstGeom>
        </p:spPr>
        <p:txBody>
          <a:bodyPr wrap="square">
            <a:spAutoFit/>
          </a:bodyPr>
          <a:lstStyle/>
          <a:p>
            <a:pPr marL="514350" indent="-514350">
              <a:buFont typeface="Arial" panose="020B0604020202020204" pitchFamily="34" charset="0"/>
              <a:buChar char="•"/>
            </a:pPr>
            <a:r>
              <a:rPr lang="cs-CZ" sz="2800" b="1" dirty="0"/>
              <a:t>správce daně může údaje získávat pouze v rozsahu nezbytném pro správu daní,</a:t>
            </a:r>
          </a:p>
          <a:p>
            <a:pPr marL="514350" indent="-514350">
              <a:buAutoNum type="alphaLcParenR"/>
            </a:pPr>
            <a:endParaRPr lang="cs-CZ" sz="2800" b="1" dirty="0"/>
          </a:p>
          <a:p>
            <a:pPr marL="457200" indent="-457200">
              <a:buFont typeface="Arial" panose="020B0604020202020204" pitchFamily="34" charset="0"/>
              <a:buChar char="•"/>
            </a:pPr>
            <a:r>
              <a:rPr lang="cs-CZ" sz="2800" b="1" dirty="0"/>
              <a:t>správce daně si může vyžádat údaje od třetích osob pouze v případě, že je nemůže získat z vlastní evidence nebo od jiných orgánů veřejné moci,</a:t>
            </a:r>
          </a:p>
          <a:p>
            <a:endParaRPr lang="cs-CZ" sz="2800" b="1" dirty="0"/>
          </a:p>
          <a:p>
            <a:pPr marL="457200" indent="-457200">
              <a:buFont typeface="Arial" panose="020B0604020202020204" pitchFamily="34" charset="0"/>
              <a:buChar char="•"/>
            </a:pPr>
            <a:r>
              <a:rPr lang="cs-CZ" sz="2800" b="1" dirty="0"/>
              <a:t>povinnost orgánů veřejné moci a třetích osob poskytnout údaje správci daně se obecně vztahuje pouze na údaje, kterými poskytovatel skutečně disponuje,</a:t>
            </a:r>
          </a:p>
          <a:p>
            <a:endParaRPr lang="cs-CZ" sz="2800" b="1" dirty="0"/>
          </a:p>
          <a:p>
            <a:pPr marL="457200" indent="-457200">
              <a:buFont typeface="Arial" panose="020B0604020202020204" pitchFamily="34" charset="0"/>
              <a:buChar char="•"/>
            </a:pPr>
            <a:r>
              <a:rPr lang="cs-CZ" sz="2800" b="1" dirty="0"/>
              <a:t>při poskytování údajů správci daně je třeba respektovat speciální povinnosti mlčenlivosti, nejsou-li vůči správci daně zvlášť prolomeny. </a:t>
            </a:r>
          </a:p>
        </p:txBody>
      </p:sp>
    </p:spTree>
    <p:extLst>
      <p:ext uri="{BB962C8B-B14F-4D97-AF65-F5344CB8AC3E}">
        <p14:creationId xmlns:p14="http://schemas.microsoft.com/office/powerpoint/2010/main" val="4067839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16835" y="344557"/>
            <a:ext cx="11396869" cy="5632311"/>
          </a:xfrm>
          <a:prstGeom prst="rect">
            <a:avLst/>
          </a:prstGeom>
        </p:spPr>
        <p:txBody>
          <a:bodyPr wrap="square">
            <a:spAutoFit/>
          </a:bodyPr>
          <a:lstStyle/>
          <a:p>
            <a:pPr lvl="0" algn="just">
              <a:spcBef>
                <a:spcPct val="0"/>
              </a:spcBef>
            </a:pPr>
            <a:r>
              <a:rPr lang="cs-CZ" altLang="cs-CZ" sz="3600" b="1" dirty="0">
                <a:solidFill>
                  <a:srgbClr val="FF8400"/>
                </a:solidFill>
              </a:rPr>
              <a:t>§ 57 DŘ</a:t>
            </a:r>
          </a:p>
          <a:p>
            <a:pPr lvl="0" algn="just">
              <a:spcBef>
                <a:spcPct val="0"/>
              </a:spcBef>
            </a:pPr>
            <a:r>
              <a:rPr lang="cs-CZ" altLang="cs-CZ" sz="3600" b="1" dirty="0">
                <a:solidFill>
                  <a:srgbClr val="000000"/>
                </a:solidFill>
              </a:rPr>
              <a:t>(1) Povinnost poskytnout údaje na základě vyžádání správce daně mají orgány veřejné moci a osoby, které</a:t>
            </a:r>
          </a:p>
          <a:p>
            <a:pPr lvl="0" algn="just">
              <a:spcBef>
                <a:spcPct val="0"/>
              </a:spcBef>
            </a:pPr>
            <a:r>
              <a:rPr lang="cs-CZ" altLang="cs-CZ" sz="3600" b="1" dirty="0">
                <a:solidFill>
                  <a:srgbClr val="FF0000"/>
                </a:solidFill>
              </a:rPr>
              <a:t>a) vedou evidenci osob nebo věcí,</a:t>
            </a:r>
          </a:p>
          <a:p>
            <a:pPr lvl="0" algn="just">
              <a:spcBef>
                <a:spcPct val="0"/>
              </a:spcBef>
            </a:pPr>
            <a:r>
              <a:rPr lang="cs-CZ" altLang="cs-CZ" sz="3600" b="1" dirty="0">
                <a:solidFill>
                  <a:srgbClr val="000000"/>
                </a:solidFill>
              </a:rPr>
              <a:t>b) poskytují plnění, které je předmětem daně,</a:t>
            </a:r>
          </a:p>
          <a:p>
            <a:pPr lvl="0" algn="just">
              <a:spcBef>
                <a:spcPct val="0"/>
              </a:spcBef>
            </a:pPr>
            <a:r>
              <a:rPr lang="cs-CZ" altLang="cs-CZ" sz="3600" b="1" dirty="0">
                <a:solidFill>
                  <a:srgbClr val="000000"/>
                </a:solidFill>
              </a:rPr>
              <a:t>c) provádějí řízení v případech, jejichž předmět podléhá daňové povinnosti, nebo</a:t>
            </a:r>
          </a:p>
          <a:p>
            <a:pPr lvl="0" algn="just">
              <a:spcBef>
                <a:spcPct val="0"/>
              </a:spcBef>
            </a:pPr>
            <a:r>
              <a:rPr lang="cs-CZ" altLang="cs-CZ" sz="3600" b="1" dirty="0">
                <a:solidFill>
                  <a:srgbClr val="000000"/>
                </a:solidFill>
              </a:rPr>
              <a:t>d) zpracovávají jiné údaje nezbytné pro správu daní.</a:t>
            </a:r>
          </a:p>
        </p:txBody>
      </p:sp>
    </p:spTree>
    <p:extLst>
      <p:ext uri="{BB962C8B-B14F-4D97-AF65-F5344CB8AC3E}">
        <p14:creationId xmlns:p14="http://schemas.microsoft.com/office/powerpoint/2010/main" val="41497846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16835" y="344557"/>
            <a:ext cx="11396869" cy="5632311"/>
          </a:xfrm>
          <a:prstGeom prst="rect">
            <a:avLst/>
          </a:prstGeom>
        </p:spPr>
        <p:txBody>
          <a:bodyPr wrap="square">
            <a:spAutoFit/>
          </a:bodyPr>
          <a:lstStyle/>
          <a:p>
            <a:pPr lvl="0" algn="just">
              <a:spcBef>
                <a:spcPct val="0"/>
              </a:spcBef>
            </a:pPr>
            <a:r>
              <a:rPr lang="cs-CZ" altLang="cs-CZ" sz="3600" b="1" dirty="0">
                <a:solidFill>
                  <a:srgbClr val="FF8400"/>
                </a:solidFill>
              </a:rPr>
              <a:t>§ 57 DŘ</a:t>
            </a:r>
          </a:p>
          <a:p>
            <a:pPr lvl="0" algn="just">
              <a:spcBef>
                <a:spcPct val="0"/>
              </a:spcBef>
            </a:pPr>
            <a:r>
              <a:rPr lang="cs-CZ" altLang="cs-CZ" sz="3600" b="1" dirty="0">
                <a:solidFill>
                  <a:srgbClr val="000000"/>
                </a:solidFill>
              </a:rPr>
              <a:t>(1) Povinnost poskytnout údaje na základě vyžádání správce daně mají orgány veřejné moci a osoby, které</a:t>
            </a:r>
          </a:p>
          <a:p>
            <a:pPr lvl="0" algn="just">
              <a:spcBef>
                <a:spcPct val="0"/>
              </a:spcBef>
            </a:pPr>
            <a:r>
              <a:rPr lang="cs-CZ" altLang="cs-CZ" sz="3600" b="1" dirty="0"/>
              <a:t>a) vedou evidenci osob nebo věcí,</a:t>
            </a:r>
          </a:p>
          <a:p>
            <a:pPr lvl="0" algn="just">
              <a:spcBef>
                <a:spcPct val="0"/>
              </a:spcBef>
            </a:pPr>
            <a:r>
              <a:rPr lang="cs-CZ" altLang="cs-CZ" sz="3600" b="1" dirty="0">
                <a:solidFill>
                  <a:srgbClr val="FF0000"/>
                </a:solidFill>
              </a:rPr>
              <a:t>b) poskytují plnění, které je předmětem daně,</a:t>
            </a:r>
          </a:p>
          <a:p>
            <a:pPr lvl="0" algn="just">
              <a:spcBef>
                <a:spcPct val="0"/>
              </a:spcBef>
            </a:pPr>
            <a:r>
              <a:rPr lang="cs-CZ" altLang="cs-CZ" sz="3600" b="1" dirty="0">
                <a:solidFill>
                  <a:srgbClr val="000000"/>
                </a:solidFill>
              </a:rPr>
              <a:t>c) provádějí řízení v případech, jejichž předmět podléhá daňové povinnosti, nebo</a:t>
            </a:r>
          </a:p>
          <a:p>
            <a:pPr lvl="0" algn="just">
              <a:spcBef>
                <a:spcPct val="0"/>
              </a:spcBef>
            </a:pPr>
            <a:r>
              <a:rPr lang="cs-CZ" altLang="cs-CZ" sz="3600" b="1" dirty="0">
                <a:solidFill>
                  <a:srgbClr val="000000"/>
                </a:solidFill>
              </a:rPr>
              <a:t>d) zpracovávají jiné údaje nezbytné pro správu daní.</a:t>
            </a:r>
          </a:p>
        </p:txBody>
      </p:sp>
    </p:spTree>
    <p:extLst>
      <p:ext uri="{BB962C8B-B14F-4D97-AF65-F5344CB8AC3E}">
        <p14:creationId xmlns:p14="http://schemas.microsoft.com/office/powerpoint/2010/main" val="42605186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A3CB70C-4E5E-492B-9C04-5D18600C7A5A}"/>
              </a:ext>
            </a:extLst>
          </p:cNvPr>
          <p:cNvSpPr/>
          <p:nvPr/>
        </p:nvSpPr>
        <p:spPr>
          <a:xfrm>
            <a:off x="1764632" y="850233"/>
            <a:ext cx="9577136" cy="4524315"/>
          </a:xfrm>
          <a:prstGeom prst="rect">
            <a:avLst/>
          </a:prstGeom>
        </p:spPr>
        <p:txBody>
          <a:bodyPr wrap="square">
            <a:spAutoFit/>
          </a:bodyPr>
          <a:lstStyle/>
          <a:p>
            <a:pPr lvl="0"/>
            <a:r>
              <a:rPr lang="cs-CZ" sz="3200" b="1" i="1" dirty="0">
                <a:solidFill>
                  <a:schemeClr val="dk1"/>
                </a:solidFill>
                <a:ea typeface="Century Gothic"/>
                <a:cs typeface="Century Gothic"/>
                <a:sym typeface="Century Gothic"/>
              </a:rPr>
              <a:t>„Za explicitní vyjádření této </a:t>
            </a:r>
            <a:r>
              <a:rPr lang="cs-CZ" sz="3200" b="1" i="1" dirty="0" err="1">
                <a:solidFill>
                  <a:schemeClr val="dk1"/>
                </a:solidFill>
                <a:ea typeface="Century Gothic"/>
                <a:cs typeface="Century Gothic"/>
                <a:sym typeface="Century Gothic"/>
              </a:rPr>
              <a:t>kauzately</a:t>
            </a:r>
            <a:r>
              <a:rPr lang="cs-CZ" sz="3200" b="1" i="1" dirty="0">
                <a:solidFill>
                  <a:schemeClr val="dk1"/>
                </a:solidFill>
                <a:ea typeface="Century Gothic"/>
                <a:cs typeface="Century Gothic"/>
                <a:sym typeface="Century Gothic"/>
              </a:rPr>
              <a:t> v jednoduchém právu lze považovat § 2 odst. 4 správního řádu (č. 500/2004 Sb.); ve smyslu ustanovení § 177 odst. 1 téhož zákona se uplatní i v řízeních vedených v procesním režimu daňového řádu.“</a:t>
            </a:r>
          </a:p>
          <a:p>
            <a:pPr lvl="0"/>
            <a:r>
              <a:rPr lang="cs-CZ" sz="3200" b="1" u="sng" dirty="0">
                <a:solidFill>
                  <a:schemeClr val="dk1"/>
                </a:solidFill>
                <a:ea typeface="Century Gothic"/>
                <a:cs typeface="Century Gothic"/>
                <a:sym typeface="Century Gothic"/>
              </a:rPr>
              <a:t> </a:t>
            </a:r>
          </a:p>
          <a:p>
            <a:pPr lvl="0"/>
            <a:r>
              <a:rPr lang="cs-CZ" sz="3200" b="1" u="sng" dirty="0">
                <a:solidFill>
                  <a:schemeClr val="dk1"/>
                </a:solidFill>
                <a:ea typeface="Century Gothic"/>
                <a:cs typeface="Century Gothic"/>
                <a:sym typeface="Century Gothic"/>
              </a:rPr>
              <a:t>Nejvyšší správní soud ze dne 20. 7. 2007 pod č.j.: 8 </a:t>
            </a:r>
            <a:r>
              <a:rPr lang="cs-CZ" sz="3200" b="1" u="sng" dirty="0" err="1">
                <a:solidFill>
                  <a:schemeClr val="dk1"/>
                </a:solidFill>
                <a:ea typeface="Century Gothic"/>
                <a:cs typeface="Century Gothic"/>
                <a:sym typeface="Century Gothic"/>
              </a:rPr>
              <a:t>Afs</a:t>
            </a:r>
            <a:r>
              <a:rPr lang="cs-CZ" sz="3200" b="1" u="sng" dirty="0">
                <a:solidFill>
                  <a:schemeClr val="dk1"/>
                </a:solidFill>
                <a:ea typeface="Century Gothic"/>
                <a:cs typeface="Century Gothic"/>
                <a:sym typeface="Century Gothic"/>
              </a:rPr>
              <a:t> 59/2005-83</a:t>
            </a:r>
            <a:endParaRPr lang="cs-CZ" sz="3200" dirty="0"/>
          </a:p>
        </p:txBody>
      </p:sp>
    </p:spTree>
    <p:extLst>
      <p:ext uri="{BB962C8B-B14F-4D97-AF65-F5344CB8AC3E}">
        <p14:creationId xmlns:p14="http://schemas.microsoft.com/office/powerpoint/2010/main" val="1525540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16835" y="344557"/>
            <a:ext cx="11396869" cy="5632311"/>
          </a:xfrm>
          <a:prstGeom prst="rect">
            <a:avLst/>
          </a:prstGeom>
        </p:spPr>
        <p:txBody>
          <a:bodyPr wrap="square">
            <a:spAutoFit/>
          </a:bodyPr>
          <a:lstStyle/>
          <a:p>
            <a:pPr lvl="0" algn="just">
              <a:spcBef>
                <a:spcPct val="0"/>
              </a:spcBef>
            </a:pPr>
            <a:r>
              <a:rPr lang="cs-CZ" altLang="cs-CZ" sz="3600" b="1" dirty="0">
                <a:solidFill>
                  <a:srgbClr val="FF8400"/>
                </a:solidFill>
              </a:rPr>
              <a:t>§ 57 DŘ</a:t>
            </a:r>
          </a:p>
          <a:p>
            <a:pPr lvl="0" algn="just">
              <a:spcBef>
                <a:spcPct val="0"/>
              </a:spcBef>
            </a:pPr>
            <a:r>
              <a:rPr lang="cs-CZ" altLang="cs-CZ" sz="3600" b="1" dirty="0">
                <a:solidFill>
                  <a:srgbClr val="000000"/>
                </a:solidFill>
              </a:rPr>
              <a:t>(1) Povinnost poskytnout údaje na základě vyžádání správce daně mají orgány veřejné moci a osoby, které</a:t>
            </a:r>
          </a:p>
          <a:p>
            <a:pPr lvl="0" algn="just">
              <a:spcBef>
                <a:spcPct val="0"/>
              </a:spcBef>
            </a:pPr>
            <a:r>
              <a:rPr lang="cs-CZ" altLang="cs-CZ" sz="3600" b="1" dirty="0"/>
              <a:t>a) vedou evidenci osob nebo věcí,</a:t>
            </a:r>
          </a:p>
          <a:p>
            <a:pPr lvl="0" algn="just">
              <a:spcBef>
                <a:spcPct val="0"/>
              </a:spcBef>
            </a:pPr>
            <a:r>
              <a:rPr lang="cs-CZ" altLang="cs-CZ" sz="3600" b="1" dirty="0">
                <a:solidFill>
                  <a:srgbClr val="000000"/>
                </a:solidFill>
              </a:rPr>
              <a:t>b) poskytují plnění, které je předmětem daně,</a:t>
            </a:r>
          </a:p>
          <a:p>
            <a:pPr lvl="0" algn="just">
              <a:spcBef>
                <a:spcPct val="0"/>
              </a:spcBef>
            </a:pPr>
            <a:r>
              <a:rPr lang="cs-CZ" altLang="cs-CZ" sz="3600" b="1" dirty="0">
                <a:solidFill>
                  <a:srgbClr val="000000"/>
                </a:solidFill>
              </a:rPr>
              <a:t>c) </a:t>
            </a:r>
            <a:r>
              <a:rPr lang="cs-CZ" altLang="cs-CZ" sz="3600" b="1" dirty="0">
                <a:solidFill>
                  <a:srgbClr val="FF0000"/>
                </a:solidFill>
              </a:rPr>
              <a:t>provádějí řízení v případech, jejichž předmět podléhá daňové povinnosti, nebo</a:t>
            </a:r>
          </a:p>
          <a:p>
            <a:pPr lvl="0" algn="just">
              <a:spcBef>
                <a:spcPct val="0"/>
              </a:spcBef>
            </a:pPr>
            <a:r>
              <a:rPr lang="cs-CZ" altLang="cs-CZ" sz="3600" b="1" dirty="0">
                <a:solidFill>
                  <a:srgbClr val="000000"/>
                </a:solidFill>
              </a:rPr>
              <a:t>d) zpracovávají jiné údaje nezbytné pro správu daní.</a:t>
            </a:r>
          </a:p>
        </p:txBody>
      </p:sp>
    </p:spTree>
    <p:extLst>
      <p:ext uri="{BB962C8B-B14F-4D97-AF65-F5344CB8AC3E}">
        <p14:creationId xmlns:p14="http://schemas.microsoft.com/office/powerpoint/2010/main" val="16039712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16835" y="344557"/>
            <a:ext cx="11396869" cy="5632311"/>
          </a:xfrm>
          <a:prstGeom prst="rect">
            <a:avLst/>
          </a:prstGeom>
        </p:spPr>
        <p:txBody>
          <a:bodyPr wrap="square">
            <a:spAutoFit/>
          </a:bodyPr>
          <a:lstStyle/>
          <a:p>
            <a:pPr lvl="0" algn="just">
              <a:spcBef>
                <a:spcPct val="0"/>
              </a:spcBef>
            </a:pPr>
            <a:r>
              <a:rPr lang="cs-CZ" altLang="cs-CZ" sz="3600" b="1" dirty="0">
                <a:solidFill>
                  <a:srgbClr val="FF8400"/>
                </a:solidFill>
              </a:rPr>
              <a:t>§ 57 DŘ</a:t>
            </a:r>
          </a:p>
          <a:p>
            <a:pPr lvl="0" algn="just">
              <a:spcBef>
                <a:spcPct val="0"/>
              </a:spcBef>
            </a:pPr>
            <a:r>
              <a:rPr lang="cs-CZ" altLang="cs-CZ" sz="3600" b="1" dirty="0">
                <a:solidFill>
                  <a:srgbClr val="000000"/>
                </a:solidFill>
              </a:rPr>
              <a:t>(1) Povinnost poskytnout údaje na základě vyžádání správce daně mají orgány veřejné moci a osoby, které</a:t>
            </a:r>
          </a:p>
          <a:p>
            <a:pPr lvl="0" algn="just">
              <a:spcBef>
                <a:spcPct val="0"/>
              </a:spcBef>
            </a:pPr>
            <a:r>
              <a:rPr lang="cs-CZ" altLang="cs-CZ" sz="3600" b="1" dirty="0"/>
              <a:t>a) vedou evidenci osob nebo věcí,</a:t>
            </a:r>
          </a:p>
          <a:p>
            <a:pPr lvl="0" algn="just">
              <a:spcBef>
                <a:spcPct val="0"/>
              </a:spcBef>
            </a:pPr>
            <a:r>
              <a:rPr lang="cs-CZ" altLang="cs-CZ" sz="3600" b="1" dirty="0">
                <a:solidFill>
                  <a:srgbClr val="000000"/>
                </a:solidFill>
              </a:rPr>
              <a:t>b) poskytují plnění, které je předmětem daně,</a:t>
            </a:r>
          </a:p>
          <a:p>
            <a:pPr lvl="0" algn="just">
              <a:spcBef>
                <a:spcPct val="0"/>
              </a:spcBef>
            </a:pPr>
            <a:r>
              <a:rPr lang="cs-CZ" altLang="cs-CZ" sz="3600" b="1" dirty="0">
                <a:solidFill>
                  <a:srgbClr val="000000"/>
                </a:solidFill>
              </a:rPr>
              <a:t>c) provádějí řízení v případech, jejichž předmět podléhá daňové povinnosti, nebo</a:t>
            </a:r>
          </a:p>
          <a:p>
            <a:pPr lvl="0" algn="just">
              <a:spcBef>
                <a:spcPct val="0"/>
              </a:spcBef>
            </a:pPr>
            <a:r>
              <a:rPr lang="cs-CZ" altLang="cs-CZ" sz="3600" b="1" dirty="0">
                <a:solidFill>
                  <a:srgbClr val="FF0000"/>
                </a:solidFill>
              </a:rPr>
              <a:t>d) zpracovávají jiné údaje nezbytné pro správu daní.</a:t>
            </a:r>
          </a:p>
        </p:txBody>
      </p:sp>
    </p:spTree>
    <p:extLst>
      <p:ext uri="{BB962C8B-B14F-4D97-AF65-F5344CB8AC3E}">
        <p14:creationId xmlns:p14="http://schemas.microsoft.com/office/powerpoint/2010/main" val="26882961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délník 1"/>
          <p:cNvSpPr>
            <a:spLocks noChangeArrowheads="1"/>
          </p:cNvSpPr>
          <p:nvPr/>
        </p:nvSpPr>
        <p:spPr bwMode="auto">
          <a:xfrm>
            <a:off x="585474" y="0"/>
            <a:ext cx="11251095" cy="718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b="1" dirty="0">
                <a:solidFill>
                  <a:srgbClr val="08A8F8"/>
                </a:solidFill>
              </a:rPr>
              <a:t>Poskytování informací správci daně</a:t>
            </a:r>
          </a:p>
          <a:p>
            <a:pPr algn="just">
              <a:spcBef>
                <a:spcPct val="0"/>
              </a:spcBef>
              <a:buFontTx/>
              <a:buNone/>
            </a:pPr>
            <a:r>
              <a:rPr lang="cs-CZ" altLang="cs-CZ" b="1" dirty="0">
                <a:solidFill>
                  <a:srgbClr val="FF8400"/>
                </a:solidFill>
              </a:rPr>
              <a:t>§ 57 DŘ</a:t>
            </a:r>
          </a:p>
          <a:p>
            <a:pPr algn="just">
              <a:spcBef>
                <a:spcPct val="0"/>
              </a:spcBef>
              <a:buFontTx/>
              <a:buNone/>
            </a:pPr>
            <a:r>
              <a:rPr lang="cs-CZ" altLang="cs-CZ" b="1" dirty="0">
                <a:solidFill>
                  <a:srgbClr val="000000"/>
                </a:solidFill>
              </a:rPr>
              <a:t>…</a:t>
            </a:r>
          </a:p>
          <a:p>
            <a:pPr algn="just">
              <a:spcBef>
                <a:spcPct val="0"/>
              </a:spcBef>
              <a:buFontTx/>
              <a:buNone/>
            </a:pPr>
            <a:r>
              <a:rPr lang="cs-CZ" altLang="cs-CZ" b="1" dirty="0">
                <a:solidFill>
                  <a:srgbClr val="000000"/>
                </a:solidFill>
              </a:rPr>
              <a:t>(2) Zdravotní pojišťovny jsou povinny na vyžádání správce daně poskytnout údaje, které jsou na základě zákona oprávněny shromažďovat.</a:t>
            </a:r>
          </a:p>
          <a:p>
            <a:pPr algn="just">
              <a:spcBef>
                <a:spcPct val="0"/>
              </a:spcBef>
              <a:buFontTx/>
              <a:buNone/>
            </a:pPr>
            <a:endParaRPr lang="cs-CZ" altLang="cs-CZ" b="1" dirty="0">
              <a:solidFill>
                <a:srgbClr val="000000"/>
              </a:solidFill>
            </a:endParaRPr>
          </a:p>
          <a:p>
            <a:pPr lvl="0" algn="just">
              <a:buSzPts val="3200"/>
            </a:pPr>
            <a:r>
              <a:rPr lang="cs-CZ" b="1" dirty="0"/>
              <a:t>Například VZP ČR zpracovává následující osobní údaje:</a:t>
            </a:r>
          </a:p>
          <a:p>
            <a:pPr lvl="0" algn="just">
              <a:buSzPts val="3200"/>
              <a:buNone/>
            </a:pPr>
            <a:r>
              <a:rPr lang="cs-CZ" b="1" dirty="0"/>
              <a:t>- </a:t>
            </a:r>
            <a:r>
              <a:rPr lang="cs-CZ" b="1" dirty="0">
                <a:solidFill>
                  <a:srgbClr val="FF0000"/>
                </a:solidFill>
              </a:rPr>
              <a:t>adresní a identifikační údaje </a:t>
            </a:r>
            <a:r>
              <a:rPr lang="cs-CZ" b="1" dirty="0"/>
              <a:t>– </a:t>
            </a:r>
            <a:r>
              <a:rPr lang="cs-CZ" b="1" dirty="0">
                <a:solidFill>
                  <a:srgbClr val="FF0000"/>
                </a:solidFill>
              </a:rPr>
              <a:t>jméno, příjmení, datum a místo narození</a:t>
            </a:r>
            <a:r>
              <a:rPr lang="cs-CZ" b="1" dirty="0"/>
              <a:t>, pohlaví, rodinný stav, </a:t>
            </a:r>
            <a:r>
              <a:rPr lang="cs-CZ" b="1" dirty="0">
                <a:solidFill>
                  <a:srgbClr val="FF0000"/>
                </a:solidFill>
              </a:rPr>
              <a:t>rodné číslo</a:t>
            </a:r>
            <a:r>
              <a:rPr lang="cs-CZ" b="1" dirty="0"/>
              <a:t>, číslo pojištěnce, státní příslušnost, </a:t>
            </a:r>
            <a:r>
              <a:rPr lang="cs-CZ" b="1" dirty="0">
                <a:solidFill>
                  <a:srgbClr val="FF0000"/>
                </a:solidFill>
              </a:rPr>
              <a:t>adresa trvalého bydliště</a:t>
            </a:r>
            <a:r>
              <a:rPr lang="cs-CZ" b="1" dirty="0"/>
              <a:t>, </a:t>
            </a:r>
            <a:r>
              <a:rPr lang="cs-CZ" b="1" dirty="0">
                <a:solidFill>
                  <a:srgbClr val="FF0000"/>
                </a:solidFill>
              </a:rPr>
              <a:t>údaje týkající se oprávnění k pobytu v ČR</a:t>
            </a:r>
            <a:r>
              <a:rPr lang="cs-CZ" b="1" dirty="0"/>
              <a:t>, číslo a doba platnosti osobního dokladu, datum a místo úmrtí;</a:t>
            </a:r>
          </a:p>
          <a:p>
            <a:pPr algn="just">
              <a:spcBef>
                <a:spcPct val="0"/>
              </a:spcBef>
              <a:buFontTx/>
              <a:buNone/>
            </a:pPr>
            <a:endParaRPr lang="cs-CZ" altLang="cs-CZ" b="1" dirty="0">
              <a:solidFill>
                <a:srgbClr val="000000"/>
              </a:solidFill>
            </a:endParaRPr>
          </a:p>
        </p:txBody>
      </p:sp>
    </p:spTree>
    <p:extLst>
      <p:ext uri="{BB962C8B-B14F-4D97-AF65-F5344CB8AC3E}">
        <p14:creationId xmlns:p14="http://schemas.microsoft.com/office/powerpoint/2010/main" val="28241798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1"/>
          <p:cNvSpPr/>
          <p:nvPr/>
        </p:nvSpPr>
        <p:spPr>
          <a:xfrm>
            <a:off x="569843" y="549276"/>
            <a:ext cx="11251095"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8A8F8"/>
              </a:buClr>
              <a:buSzPts val="3200"/>
              <a:buFont typeface="Arial"/>
              <a:buNone/>
            </a:pPr>
            <a:r>
              <a:rPr lang="cs-CZ" sz="3200" b="1" dirty="0">
                <a:solidFill>
                  <a:srgbClr val="08A8F8"/>
                </a:solidFill>
                <a:latin typeface="Arial"/>
                <a:ea typeface="Arial"/>
                <a:cs typeface="Arial"/>
                <a:sym typeface="Arial"/>
              </a:rPr>
              <a:t>Poskytování informací správci daně</a:t>
            </a:r>
            <a:endParaRPr dirty="0"/>
          </a:p>
          <a:p>
            <a:pPr marL="0" marR="0" lvl="0" indent="0" algn="just" rtl="0">
              <a:spcBef>
                <a:spcPts val="0"/>
              </a:spcBef>
              <a:spcAft>
                <a:spcPts val="0"/>
              </a:spcAft>
              <a:buClr>
                <a:srgbClr val="FF8400"/>
              </a:buClr>
              <a:buSzPts val="3200"/>
              <a:buFont typeface="Arial"/>
              <a:buNone/>
            </a:pPr>
            <a:r>
              <a:rPr lang="cs-CZ" sz="3200" b="1" dirty="0">
                <a:solidFill>
                  <a:srgbClr val="FF8400"/>
                </a:solidFill>
                <a:latin typeface="Arial"/>
                <a:ea typeface="Arial"/>
                <a:cs typeface="Arial"/>
                <a:sym typeface="Arial"/>
              </a:rPr>
              <a:t>§ 57 DŘ</a:t>
            </a:r>
            <a:endParaRPr dirty="0"/>
          </a:p>
          <a:p>
            <a:pPr marL="0" marR="0" lvl="0" indent="0" algn="just" rtl="0">
              <a:spcBef>
                <a:spcPts val="0"/>
              </a:spcBef>
              <a:spcAft>
                <a:spcPts val="0"/>
              </a:spcAft>
              <a:buClr>
                <a:srgbClr val="000000"/>
              </a:buClr>
              <a:buSzPts val="3200"/>
              <a:buFont typeface="Arial"/>
              <a:buNone/>
            </a:pPr>
            <a:r>
              <a:rPr lang="cs-CZ" sz="3200" b="1" dirty="0">
                <a:solidFill>
                  <a:srgbClr val="000000"/>
                </a:solidFill>
                <a:latin typeface="Arial"/>
                <a:ea typeface="Arial"/>
                <a:cs typeface="Arial"/>
                <a:sym typeface="Arial"/>
              </a:rPr>
              <a:t>…</a:t>
            </a:r>
            <a:endParaRPr dirty="0"/>
          </a:p>
          <a:p>
            <a:pPr lvl="0" algn="just">
              <a:buSzPts val="3200"/>
            </a:pPr>
            <a:r>
              <a:rPr lang="cs-CZ" sz="3200" b="1" dirty="0">
                <a:solidFill>
                  <a:srgbClr val="000000"/>
                </a:solidFill>
                <a:latin typeface="Arial"/>
                <a:ea typeface="Arial"/>
                <a:cs typeface="Arial"/>
                <a:sym typeface="Arial"/>
              </a:rPr>
              <a:t>3) </a:t>
            </a:r>
            <a:r>
              <a:rPr lang="cs-CZ" sz="3200" b="1" dirty="0">
                <a:solidFill>
                  <a:srgbClr val="FF0000"/>
                </a:solidFill>
              </a:rPr>
              <a:t>Banky, spořitelní a úvěrní družstva, platební instituce, poskytovatelé platebních služeb malého rozsahu, instituce elektronických peněz a vydavatelé elektronických peněz malého rozsahu (dále jen „poskytovatel platebních služeb“) jsou povinni na vyžádání správce daně poskytnout údaje o:</a:t>
            </a:r>
          </a:p>
          <a:p>
            <a:pPr lvl="0" algn="just">
              <a:buSzPts val="3200"/>
            </a:pPr>
            <a:endParaRPr lang="cs-CZ" sz="3200" b="1" dirty="0">
              <a:solidFill>
                <a:srgbClr val="FF0000"/>
              </a:solidFill>
            </a:endParaRPr>
          </a:p>
          <a:p>
            <a:pPr marL="0" marR="0" lvl="0" indent="0" algn="just" rtl="0">
              <a:spcBef>
                <a:spcPts val="0"/>
              </a:spcBef>
              <a:spcAft>
                <a:spcPts val="0"/>
              </a:spcAft>
              <a:buClr>
                <a:schemeClr val="dk1"/>
              </a:buClr>
              <a:buSzPts val="3200"/>
              <a:buFont typeface="Arial"/>
              <a:buNone/>
            </a:pPr>
            <a:endParaRPr sz="3200" b="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88053887"/>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F86C23A-187B-4461-BB05-0884A9EE2454}"/>
              </a:ext>
            </a:extLst>
          </p:cNvPr>
          <p:cNvSpPr/>
          <p:nvPr/>
        </p:nvSpPr>
        <p:spPr>
          <a:xfrm>
            <a:off x="559293" y="568171"/>
            <a:ext cx="11026066" cy="5509200"/>
          </a:xfrm>
          <a:prstGeom prst="rect">
            <a:avLst/>
          </a:prstGeom>
        </p:spPr>
        <p:txBody>
          <a:bodyPr wrap="square">
            <a:spAutoFit/>
          </a:bodyPr>
          <a:lstStyle/>
          <a:p>
            <a:pPr lvl="0" algn="just">
              <a:buSzPts val="3200"/>
            </a:pPr>
            <a:r>
              <a:rPr lang="cs-CZ" sz="3200" b="1" dirty="0">
                <a:solidFill>
                  <a:srgbClr val="FF0000"/>
                </a:solidFill>
              </a:rPr>
              <a:t>a) číslech účtů a jiných jedinečných identifikátorech,</a:t>
            </a:r>
          </a:p>
          <a:p>
            <a:pPr lvl="0" algn="just">
              <a:buSzPts val="3200"/>
            </a:pPr>
            <a:endParaRPr lang="cs-CZ" sz="3200" b="1" dirty="0">
              <a:solidFill>
                <a:srgbClr val="FF0000"/>
              </a:solidFill>
            </a:endParaRPr>
          </a:p>
          <a:p>
            <a:pPr lvl="0" algn="just">
              <a:buSzPts val="3200"/>
            </a:pPr>
            <a:r>
              <a:rPr lang="cs-CZ" sz="3200" b="1" dirty="0">
                <a:solidFill>
                  <a:srgbClr val="FF0000"/>
                </a:solidFill>
              </a:rPr>
              <a:t>b) majitelích účtů a zmocněncích, kteří jsou oprávněni nakládat s peněžními prostředky na účtech,</a:t>
            </a:r>
          </a:p>
          <a:p>
            <a:pPr lvl="0" algn="just">
              <a:buSzPts val="3200"/>
            </a:pPr>
            <a:endParaRPr lang="cs-CZ" sz="3200" b="1" dirty="0">
              <a:solidFill>
                <a:srgbClr val="FF0000"/>
              </a:solidFill>
            </a:endParaRPr>
          </a:p>
          <a:p>
            <a:pPr lvl="0" algn="just">
              <a:buSzPts val="3200"/>
            </a:pPr>
            <a:r>
              <a:rPr lang="cs-CZ" sz="3200" b="1" dirty="0">
                <a:solidFill>
                  <a:srgbClr val="FF0000"/>
                </a:solidFill>
              </a:rPr>
              <a:t>c) stavech peněžních prostředků na účtech a o jejich pohybu, a údaje o osobách, které peněžní prostředky na účet vložily, a o příjemcích plateb,</a:t>
            </a:r>
          </a:p>
          <a:p>
            <a:pPr lvl="0" algn="just">
              <a:buSzPts val="3200"/>
            </a:pPr>
            <a:endParaRPr lang="cs-CZ" sz="3200" b="1" dirty="0">
              <a:solidFill>
                <a:srgbClr val="FF0000"/>
              </a:solidFill>
            </a:endParaRPr>
          </a:p>
          <a:p>
            <a:pPr lvl="0" algn="just">
              <a:buSzPts val="3200"/>
            </a:pPr>
            <a:r>
              <a:rPr lang="cs-CZ" sz="3200" b="1" dirty="0">
                <a:solidFill>
                  <a:srgbClr val="FF0000"/>
                </a:solidFill>
              </a:rPr>
              <a:t>d) úvěrech, úschovách a pronájmech bezpečnostních schránek.</a:t>
            </a:r>
            <a:endParaRPr lang="cs-CZ" sz="3200" dirty="0">
              <a:solidFill>
                <a:srgbClr val="FF0000"/>
              </a:solidFill>
            </a:endParaRPr>
          </a:p>
        </p:txBody>
      </p:sp>
    </p:spTree>
    <p:extLst>
      <p:ext uri="{BB962C8B-B14F-4D97-AF65-F5344CB8AC3E}">
        <p14:creationId xmlns:p14="http://schemas.microsoft.com/office/powerpoint/2010/main" val="1047005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B99E8495-EFB4-4FDC-AC7A-5F6048BDC7EC}"/>
              </a:ext>
            </a:extLst>
          </p:cNvPr>
          <p:cNvGraphicFramePr>
            <a:graphicFrameLocks noChangeAspect="1"/>
          </p:cNvGraphicFramePr>
          <p:nvPr>
            <p:extLst>
              <p:ext uri="{D42A27DB-BD31-4B8C-83A1-F6EECF244321}">
                <p14:modId xmlns:p14="http://schemas.microsoft.com/office/powerpoint/2010/main" val="3498500811"/>
              </p:ext>
            </p:extLst>
          </p:nvPr>
        </p:nvGraphicFramePr>
        <p:xfrm>
          <a:off x="3472375" y="-212965"/>
          <a:ext cx="6260709" cy="10948376"/>
        </p:xfrm>
        <a:graphic>
          <a:graphicData uri="http://schemas.openxmlformats.org/presentationml/2006/ole">
            <mc:AlternateContent xmlns:mc="http://schemas.openxmlformats.org/markup-compatibility/2006">
              <mc:Choice xmlns:v="urn:schemas-microsoft-com:vml" Requires="v">
                <p:oleObj name="Document" r:id="rId2" imgW="6225359" imgH="9129670" progId="Word.Document.12">
                  <p:embed/>
                </p:oleObj>
              </mc:Choice>
              <mc:Fallback>
                <p:oleObj name="Document" r:id="rId2" imgW="6225359" imgH="9129670" progId="Word.Document.12">
                  <p:embed/>
                  <p:pic>
                    <p:nvPicPr>
                      <p:cNvPr id="0" name=""/>
                      <p:cNvPicPr/>
                      <p:nvPr/>
                    </p:nvPicPr>
                    <p:blipFill>
                      <a:blip r:embed="rId3"/>
                      <a:stretch>
                        <a:fillRect/>
                      </a:stretch>
                    </p:blipFill>
                    <p:spPr>
                      <a:xfrm>
                        <a:off x="3472375" y="-212965"/>
                        <a:ext cx="6260709" cy="10948376"/>
                      </a:xfrm>
                      <a:prstGeom prst="rect">
                        <a:avLst/>
                      </a:prstGeom>
                    </p:spPr>
                  </p:pic>
                </p:oleObj>
              </mc:Fallback>
            </mc:AlternateContent>
          </a:graphicData>
        </a:graphic>
      </p:graphicFrame>
      <p:pic>
        <p:nvPicPr>
          <p:cNvPr id="6" name="Grafický objekt 5" descr="Žárovka a tužka">
            <a:extLst>
              <a:ext uri="{FF2B5EF4-FFF2-40B4-BE49-F238E27FC236}">
                <a16:creationId xmlns:a16="http://schemas.microsoft.com/office/drawing/2014/main" id="{6358EDDF-2E37-4A9D-B3CF-78B0923491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7975" y="3817229"/>
            <a:ext cx="914400" cy="914400"/>
          </a:xfrm>
          <a:prstGeom prst="rect">
            <a:avLst/>
          </a:prstGeom>
        </p:spPr>
      </p:pic>
    </p:spTree>
    <p:extLst>
      <p:ext uri="{BB962C8B-B14F-4D97-AF65-F5344CB8AC3E}">
        <p14:creationId xmlns:p14="http://schemas.microsoft.com/office/powerpoint/2010/main" val="3319775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3"/>
          <p:cNvSpPr/>
          <p:nvPr/>
        </p:nvSpPr>
        <p:spPr>
          <a:xfrm>
            <a:off x="222739" y="450166"/>
            <a:ext cx="11746522" cy="6247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8A8F8"/>
              </a:buClr>
              <a:buSzPts val="2400"/>
              <a:buFont typeface="Arial"/>
              <a:buNone/>
            </a:pPr>
            <a:r>
              <a:rPr lang="cs-CZ" sz="2400" b="1" dirty="0">
                <a:solidFill>
                  <a:srgbClr val="08A8F8"/>
                </a:solidFill>
                <a:latin typeface="Arial"/>
                <a:ea typeface="Arial"/>
                <a:cs typeface="Arial"/>
                <a:sym typeface="Arial"/>
              </a:rPr>
              <a:t>Poskytování informací správci daně</a:t>
            </a:r>
            <a:endParaRPr dirty="0"/>
          </a:p>
          <a:p>
            <a:pPr marL="0" marR="0" lvl="0" indent="0" algn="just" rtl="0">
              <a:spcBef>
                <a:spcPts val="0"/>
              </a:spcBef>
              <a:spcAft>
                <a:spcPts val="0"/>
              </a:spcAft>
              <a:buClr>
                <a:srgbClr val="FF8400"/>
              </a:buClr>
              <a:buSzPts val="2400"/>
              <a:buFont typeface="Arial"/>
              <a:buNone/>
            </a:pPr>
            <a:r>
              <a:rPr lang="cs-CZ" sz="2400" b="1" dirty="0">
                <a:solidFill>
                  <a:srgbClr val="FF8400"/>
                </a:solidFill>
                <a:latin typeface="Arial"/>
                <a:ea typeface="Arial"/>
                <a:cs typeface="Arial"/>
                <a:sym typeface="Arial"/>
              </a:rPr>
              <a:t>§ 57 DŘ</a:t>
            </a:r>
            <a:endParaRPr sz="2400" b="1" dirty="0">
              <a:solidFill>
                <a:srgbClr val="000000"/>
              </a:solidFill>
              <a:latin typeface="Arial"/>
              <a:ea typeface="Arial"/>
              <a:cs typeface="Arial"/>
              <a:sym typeface="Arial"/>
            </a:endParaRPr>
          </a:p>
          <a:p>
            <a:pPr lvl="0" algn="just">
              <a:buSzPts val="3200"/>
            </a:pPr>
            <a:endParaRPr lang="cs-CZ" sz="3200" b="1" dirty="0">
              <a:solidFill>
                <a:srgbClr val="000000"/>
              </a:solidFill>
              <a:latin typeface="Arial"/>
              <a:ea typeface="Arial"/>
              <a:cs typeface="Arial"/>
              <a:sym typeface="Arial"/>
            </a:endParaRPr>
          </a:p>
          <a:p>
            <a:pPr lvl="0" algn="just">
              <a:buSzPts val="3200"/>
            </a:pPr>
            <a:r>
              <a:rPr lang="cs-CZ" sz="3200" b="1" dirty="0">
                <a:solidFill>
                  <a:srgbClr val="000000"/>
                </a:solidFill>
                <a:latin typeface="Arial"/>
                <a:ea typeface="Arial"/>
                <a:cs typeface="Arial"/>
                <a:sym typeface="Arial"/>
              </a:rPr>
              <a:t>(4) </a:t>
            </a:r>
            <a:r>
              <a:rPr lang="cs-CZ" sz="3200" b="1" dirty="0"/>
              <a:t>Provozovatelé poštovních služeb jsou povinni na vyžádání správce daně poskytnout údaje o poštovních zásilkách, poštovních poukazech a pronajatých poštovních přihrádkách, a to i o jejich příjemcích a pronajímatelích. </a:t>
            </a:r>
          </a:p>
          <a:p>
            <a:pPr lvl="0" algn="just">
              <a:buSzPts val="3200"/>
            </a:pPr>
            <a:endParaRPr lang="cs-CZ" sz="3200" b="1" dirty="0">
              <a:solidFill>
                <a:srgbClr val="000000"/>
              </a:solidFill>
              <a:latin typeface="Arial"/>
              <a:ea typeface="Arial"/>
              <a:cs typeface="Arial"/>
              <a:sym typeface="Arial"/>
            </a:endParaRPr>
          </a:p>
          <a:p>
            <a:pPr lvl="0" algn="just">
              <a:buSzPts val="3200"/>
            </a:pPr>
            <a:r>
              <a:rPr lang="cs-CZ" sz="3200" b="1" dirty="0">
                <a:solidFill>
                  <a:srgbClr val="000000"/>
                </a:solidFill>
                <a:latin typeface="Arial"/>
                <a:ea typeface="Arial"/>
                <a:cs typeface="Arial"/>
                <a:sym typeface="Arial"/>
              </a:rPr>
              <a:t>(5) </a:t>
            </a:r>
            <a:r>
              <a:rPr lang="cs-CZ" sz="3200" b="1" dirty="0">
                <a:solidFill>
                  <a:srgbClr val="FF0000"/>
                </a:solidFill>
              </a:rPr>
              <a:t>Podnikatelé poskytující veřejně dostupnou telefonní službu jsou povinni na vyžádání správce daně poskytnout údaje, které shromažďují o účastnících veřejně dostupných telefonních služeb. </a:t>
            </a:r>
          </a:p>
          <a:p>
            <a:pPr lvl="0" algn="just">
              <a:buSzPts val="3200"/>
            </a:pPr>
            <a:endParaRPr lang="cs-CZ" sz="3200" b="1" dirty="0">
              <a:solidFill>
                <a:srgbClr val="000000"/>
              </a:solidFill>
              <a:latin typeface="Arial"/>
              <a:ea typeface="Arial"/>
              <a:cs typeface="Arial"/>
              <a:sym typeface="Arial"/>
            </a:endParaRP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549E216-DBA3-40CC-B146-0620DEE122A0}"/>
              </a:ext>
            </a:extLst>
          </p:cNvPr>
          <p:cNvSpPr txBox="1"/>
          <p:nvPr/>
        </p:nvSpPr>
        <p:spPr>
          <a:xfrm>
            <a:off x="1565031" y="117693"/>
            <a:ext cx="10287956" cy="6740307"/>
          </a:xfrm>
          <a:prstGeom prst="rect">
            <a:avLst/>
          </a:prstGeom>
          <a:noFill/>
        </p:spPr>
        <p:txBody>
          <a:bodyPr wrap="square" rtlCol="0">
            <a:spAutoFit/>
          </a:bodyPr>
          <a:lstStyle/>
          <a:p>
            <a:r>
              <a:rPr lang="cs-CZ" sz="2400" b="1" dirty="0">
                <a:solidFill>
                  <a:srgbClr val="FF0000"/>
                </a:solidFill>
              </a:rPr>
              <a:t>T-mobil:</a:t>
            </a:r>
          </a:p>
          <a:p>
            <a:r>
              <a:rPr lang="cs-CZ" sz="2400" b="1" dirty="0"/>
              <a:t>Identifikační údaje:</a:t>
            </a:r>
          </a:p>
          <a:p>
            <a:pPr algn="l">
              <a:buFont typeface="Arial" panose="020B0604020202020204" pitchFamily="34" charset="0"/>
              <a:buChar char="•"/>
            </a:pPr>
            <a:r>
              <a:rPr lang="cs-CZ" sz="2400" b="0" i="0" dirty="0">
                <a:solidFill>
                  <a:srgbClr val="000000"/>
                </a:solidFill>
                <a:effectLst/>
                <a:latin typeface="TeleGroteskScreen"/>
              </a:rPr>
              <a:t>Titul,</a:t>
            </a:r>
          </a:p>
          <a:p>
            <a:pPr algn="l">
              <a:buFont typeface="Arial" panose="020B0604020202020204" pitchFamily="34" charset="0"/>
              <a:buChar char="•"/>
            </a:pPr>
            <a:r>
              <a:rPr lang="cs-CZ" sz="2400" b="0" i="0" dirty="0">
                <a:solidFill>
                  <a:srgbClr val="000000"/>
                </a:solidFill>
                <a:effectLst/>
                <a:latin typeface="TeleGroteskScreen"/>
              </a:rPr>
              <a:t>jméno, příjmení,</a:t>
            </a:r>
          </a:p>
          <a:p>
            <a:pPr algn="l">
              <a:buFont typeface="Arial" panose="020B0604020202020204" pitchFamily="34" charset="0"/>
              <a:buChar char="•"/>
            </a:pPr>
            <a:r>
              <a:rPr lang="cs-CZ" sz="2400" b="0" i="0" dirty="0">
                <a:solidFill>
                  <a:srgbClr val="000000"/>
                </a:solidFill>
                <a:effectLst/>
                <a:latin typeface="TeleGroteskScreen"/>
              </a:rPr>
              <a:t>rodné číslo,</a:t>
            </a:r>
          </a:p>
          <a:p>
            <a:pPr algn="l">
              <a:buFont typeface="Arial" panose="020B0604020202020204" pitchFamily="34" charset="0"/>
              <a:buChar char="•"/>
            </a:pPr>
            <a:r>
              <a:rPr lang="cs-CZ" sz="2400" b="0" i="0" dirty="0">
                <a:solidFill>
                  <a:srgbClr val="000000"/>
                </a:solidFill>
                <a:effectLst/>
                <a:latin typeface="TeleGroteskScreen"/>
              </a:rPr>
              <a:t>datum narození,</a:t>
            </a:r>
          </a:p>
          <a:p>
            <a:pPr algn="l">
              <a:buFont typeface="Arial" panose="020B0604020202020204" pitchFamily="34" charset="0"/>
              <a:buChar char="•"/>
            </a:pPr>
            <a:r>
              <a:rPr lang="cs-CZ" sz="2400" b="0" i="0" dirty="0">
                <a:solidFill>
                  <a:srgbClr val="000000"/>
                </a:solidFill>
                <a:effectLst/>
                <a:latin typeface="TeleGroteskScreen"/>
              </a:rPr>
              <a:t>IČO, DIČ,</a:t>
            </a:r>
          </a:p>
          <a:p>
            <a:pPr algn="l">
              <a:buFont typeface="Arial" panose="020B0604020202020204" pitchFamily="34" charset="0"/>
              <a:buChar char="•"/>
            </a:pPr>
            <a:r>
              <a:rPr lang="cs-CZ" sz="2400" b="0" i="0" dirty="0">
                <a:solidFill>
                  <a:srgbClr val="000000"/>
                </a:solidFill>
                <a:effectLst/>
                <a:latin typeface="TeleGroteskScreen"/>
              </a:rPr>
              <a:t>adresa trvalého pobytu, adresa podnikání,</a:t>
            </a:r>
          </a:p>
          <a:p>
            <a:pPr algn="l">
              <a:buFont typeface="Arial" panose="020B0604020202020204" pitchFamily="34" charset="0"/>
              <a:buChar char="•"/>
            </a:pPr>
            <a:r>
              <a:rPr lang="cs-CZ" sz="2400" b="0" i="0" dirty="0">
                <a:solidFill>
                  <a:srgbClr val="000000"/>
                </a:solidFill>
                <a:effectLst/>
                <a:latin typeface="TeleGroteskScreen"/>
              </a:rPr>
              <a:t>čísla předložených identifikačních dokladů, jejich druh a stát, který doklad vydal a opis/fotokopie konkrétních údajů osobních údajů z dokladu (u dokladů vždy dochází pouze k pořízení záznamu jejich části, a to konkrétních údajů; nedochází tedy k pořízení kopie dokladu).</a:t>
            </a:r>
          </a:p>
          <a:p>
            <a:pPr algn="l">
              <a:buFont typeface="Arial" panose="020B0604020202020204" pitchFamily="34" charset="0"/>
              <a:buChar char="•"/>
            </a:pPr>
            <a:endParaRPr lang="cs-CZ" sz="2400" dirty="0">
              <a:solidFill>
                <a:srgbClr val="000000"/>
              </a:solidFill>
              <a:latin typeface="TeleGroteskScreen"/>
            </a:endParaRPr>
          </a:p>
          <a:p>
            <a:pPr algn="l"/>
            <a:r>
              <a:rPr lang="cs-CZ" sz="2400" b="1" i="0" dirty="0">
                <a:solidFill>
                  <a:srgbClr val="000000"/>
                </a:solidFill>
                <a:effectLst/>
                <a:latin typeface="TeleGroteskScreen"/>
              </a:rPr>
              <a:t>Kontaktní údaje:</a:t>
            </a:r>
          </a:p>
          <a:p>
            <a:pPr algn="l">
              <a:buFont typeface="Arial" panose="020B0604020202020204" pitchFamily="34" charset="0"/>
              <a:buChar char="•"/>
            </a:pPr>
            <a:r>
              <a:rPr lang="cs-CZ" sz="2400" b="0" i="0" dirty="0">
                <a:solidFill>
                  <a:srgbClr val="000000"/>
                </a:solidFill>
                <a:effectLst/>
                <a:latin typeface="TeleGroteskScreen"/>
              </a:rPr>
              <a:t>Kontaktní telefonní číslo,</a:t>
            </a:r>
          </a:p>
          <a:p>
            <a:pPr algn="l">
              <a:buFont typeface="Arial" panose="020B0604020202020204" pitchFamily="34" charset="0"/>
              <a:buChar char="•"/>
            </a:pPr>
            <a:r>
              <a:rPr lang="cs-CZ" sz="2400" b="0" i="0" dirty="0">
                <a:solidFill>
                  <a:srgbClr val="000000"/>
                </a:solidFill>
                <a:effectLst/>
                <a:latin typeface="TeleGroteskScreen"/>
              </a:rPr>
              <a:t>kontaktní adresa,</a:t>
            </a:r>
          </a:p>
          <a:p>
            <a:pPr algn="l">
              <a:buFont typeface="Arial" panose="020B0604020202020204" pitchFamily="34" charset="0"/>
              <a:buChar char="•"/>
            </a:pPr>
            <a:r>
              <a:rPr lang="cs-CZ" sz="2400" b="0" i="0" dirty="0">
                <a:solidFill>
                  <a:srgbClr val="000000"/>
                </a:solidFill>
                <a:effectLst/>
                <a:latin typeface="TeleGroteskScreen"/>
              </a:rPr>
              <a:t>e-mailová adresa,</a:t>
            </a:r>
          </a:p>
          <a:p>
            <a:pPr algn="l">
              <a:buFont typeface="Arial" panose="020B0604020202020204" pitchFamily="34" charset="0"/>
              <a:buChar char="•"/>
            </a:pPr>
            <a:r>
              <a:rPr lang="cs-CZ" sz="2400" b="0" i="0" dirty="0">
                <a:solidFill>
                  <a:srgbClr val="000000"/>
                </a:solidFill>
                <a:effectLst/>
                <a:latin typeface="TeleGroteskScreen"/>
              </a:rPr>
              <a:t>adresy na sociálních sítích.</a:t>
            </a:r>
          </a:p>
        </p:txBody>
      </p:sp>
    </p:spTree>
    <p:extLst>
      <p:ext uri="{BB962C8B-B14F-4D97-AF65-F5344CB8AC3E}">
        <p14:creationId xmlns:p14="http://schemas.microsoft.com/office/powerpoint/2010/main" val="1997338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1409BFA-DA0C-40AB-BB7B-ACC7A6972CC4}"/>
              </a:ext>
            </a:extLst>
          </p:cNvPr>
          <p:cNvSpPr txBox="1"/>
          <p:nvPr/>
        </p:nvSpPr>
        <p:spPr>
          <a:xfrm>
            <a:off x="650631" y="0"/>
            <a:ext cx="11541369" cy="6986528"/>
          </a:xfrm>
          <a:prstGeom prst="rect">
            <a:avLst/>
          </a:prstGeom>
          <a:noFill/>
        </p:spPr>
        <p:txBody>
          <a:bodyPr wrap="square">
            <a:spAutoFit/>
          </a:bodyPr>
          <a:lstStyle/>
          <a:p>
            <a:pPr algn="l"/>
            <a:r>
              <a:rPr lang="cs-CZ" sz="3200" b="1" i="0" dirty="0">
                <a:solidFill>
                  <a:srgbClr val="08A8F8"/>
                </a:solidFill>
                <a:effectLst/>
                <a:latin typeface="Arial" panose="020B0604020202020204" pitchFamily="34" charset="0"/>
              </a:rPr>
              <a:t>Zpracování osobních údajů správcem daně</a:t>
            </a:r>
          </a:p>
          <a:p>
            <a:pPr algn="just"/>
            <a:r>
              <a:rPr lang="cs-CZ" sz="3200" b="1" i="0" dirty="0">
                <a:solidFill>
                  <a:srgbClr val="000000"/>
                </a:solidFill>
                <a:effectLst/>
                <a:latin typeface="Arial" panose="020B0604020202020204" pitchFamily="34" charset="0"/>
              </a:rPr>
              <a:t>(1)</a:t>
            </a:r>
            <a:r>
              <a:rPr lang="cs-CZ" sz="3200" b="0" i="0" dirty="0">
                <a:solidFill>
                  <a:srgbClr val="000000"/>
                </a:solidFill>
                <a:effectLst/>
                <a:latin typeface="Arial" panose="020B0604020202020204" pitchFamily="34" charset="0"/>
              </a:rPr>
              <a:t> Správce daně</a:t>
            </a:r>
          </a:p>
          <a:p>
            <a:pPr algn="just"/>
            <a:r>
              <a:rPr lang="cs-CZ" sz="3200" b="1" i="0" dirty="0">
                <a:solidFill>
                  <a:srgbClr val="000000"/>
                </a:solidFill>
                <a:effectLst/>
                <a:latin typeface="Arial" panose="020B0604020202020204" pitchFamily="34" charset="0"/>
              </a:rPr>
              <a:t>a)</a:t>
            </a:r>
            <a:r>
              <a:rPr lang="cs-CZ" sz="3200" b="0" i="0" dirty="0">
                <a:solidFill>
                  <a:srgbClr val="000000"/>
                </a:solidFill>
                <a:effectLst/>
                <a:latin typeface="Arial" panose="020B0604020202020204" pitchFamily="34" charset="0"/>
              </a:rPr>
              <a:t> označí formou úředního záznamu nebo jiným vhodným způsobem osobní údaje, jejichž přesnost byla popřena nebo proti jejichž zpracování byla vznesena námitka, a tyto osobní údaje dále zpracovává i bez souhlasu subjektu údajů, a</a:t>
            </a:r>
          </a:p>
          <a:p>
            <a:pPr algn="just"/>
            <a:r>
              <a:rPr lang="cs-CZ" sz="3200" b="1" i="0" dirty="0">
                <a:solidFill>
                  <a:srgbClr val="000000"/>
                </a:solidFill>
                <a:effectLst/>
                <a:latin typeface="Arial" panose="020B0604020202020204" pitchFamily="34" charset="0"/>
              </a:rPr>
              <a:t>b)</a:t>
            </a:r>
            <a:r>
              <a:rPr lang="cs-CZ" sz="3200" b="0" i="0" dirty="0">
                <a:solidFill>
                  <a:srgbClr val="000000"/>
                </a:solidFill>
                <a:effectLst/>
                <a:latin typeface="Arial" panose="020B0604020202020204" pitchFamily="34" charset="0"/>
              </a:rPr>
              <a:t> může provádět výkon správy daní, nejde-li o vydávání rozhodnutí, výhradně na základě automatizovaného zpracování osobních údajů; popis počítačových algoritmů a výběrová kritéria, na jejichž základě je toto zpracování prováděno, uvede správce daně v záznamech o činnosti zpracování osobních údajů a uchovává je nejméně po dobu jednoho roku od jejich posledního použití pro zpracování osobních údajů.</a:t>
            </a:r>
          </a:p>
        </p:txBody>
      </p:sp>
    </p:spTree>
    <p:extLst>
      <p:ext uri="{BB962C8B-B14F-4D97-AF65-F5344CB8AC3E}">
        <p14:creationId xmlns:p14="http://schemas.microsoft.com/office/powerpoint/2010/main" val="252469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1409BFA-DA0C-40AB-BB7B-ACC7A6972CC4}"/>
              </a:ext>
            </a:extLst>
          </p:cNvPr>
          <p:cNvSpPr txBox="1"/>
          <p:nvPr/>
        </p:nvSpPr>
        <p:spPr>
          <a:xfrm>
            <a:off x="650631" y="0"/>
            <a:ext cx="11541369" cy="5016758"/>
          </a:xfrm>
          <a:prstGeom prst="rect">
            <a:avLst/>
          </a:prstGeom>
          <a:noFill/>
        </p:spPr>
        <p:txBody>
          <a:bodyPr wrap="square">
            <a:spAutoFit/>
          </a:bodyPr>
          <a:lstStyle/>
          <a:p>
            <a:pPr algn="l"/>
            <a:r>
              <a:rPr lang="cs-CZ" sz="3200" b="1" i="0" dirty="0">
                <a:solidFill>
                  <a:srgbClr val="08A8F8"/>
                </a:solidFill>
                <a:effectLst/>
                <a:latin typeface="Arial" panose="020B0604020202020204" pitchFamily="34" charset="0"/>
              </a:rPr>
              <a:t>Zpracování osobních údajů správcem daně</a:t>
            </a:r>
          </a:p>
          <a:p>
            <a:pPr algn="just"/>
            <a:r>
              <a:rPr lang="cs-CZ" sz="3200" b="1" i="0" dirty="0">
                <a:solidFill>
                  <a:srgbClr val="000000"/>
                </a:solidFill>
                <a:effectLst/>
                <a:latin typeface="Arial" panose="020B0604020202020204" pitchFamily="34" charset="0"/>
              </a:rPr>
              <a:t>(2)</a:t>
            </a:r>
            <a:r>
              <a:rPr lang="cs-CZ" sz="3200" b="0" i="0" dirty="0">
                <a:solidFill>
                  <a:srgbClr val="000000"/>
                </a:solidFill>
                <a:effectLst/>
                <a:latin typeface="Arial" panose="020B0604020202020204" pitchFamily="34" charset="0"/>
              </a:rPr>
              <a:t> Právo na přístup k osobním údajům zpracovávaným při správě daní uplatňuje daňový subjekt v rozsahu a způsobem stanoveným pro nahlížení do spisu nebo nahlížení do osobních daňových účtů; obdobně se postupuje při uplatnění práva třetí osoby na přístup k osobním údajům zpracovávaným při správě daní.</a:t>
            </a:r>
          </a:p>
          <a:p>
            <a:pPr algn="just"/>
            <a:r>
              <a:rPr lang="cs-CZ" sz="3200" b="1" i="0" dirty="0">
                <a:solidFill>
                  <a:srgbClr val="000000"/>
                </a:solidFill>
                <a:effectLst/>
                <a:latin typeface="Arial" panose="020B0604020202020204" pitchFamily="34" charset="0"/>
              </a:rPr>
              <a:t>(3)</a:t>
            </a:r>
            <a:r>
              <a:rPr lang="cs-CZ" sz="3200" b="0" i="0" dirty="0">
                <a:solidFill>
                  <a:srgbClr val="000000"/>
                </a:solidFill>
                <a:effectLst/>
                <a:latin typeface="Arial" panose="020B0604020202020204" pitchFamily="34" charset="0"/>
              </a:rPr>
              <a:t> Při uplatnění práva na námitku nebo jiného prostředku ochrany proti zpracování osobních údajů se použijí obdobně ustanovení o stížnosti.</a:t>
            </a:r>
          </a:p>
        </p:txBody>
      </p:sp>
    </p:spTree>
    <p:extLst>
      <p:ext uri="{BB962C8B-B14F-4D97-AF65-F5344CB8AC3E}">
        <p14:creationId xmlns:p14="http://schemas.microsoft.com/office/powerpoint/2010/main" val="22624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A3CB70C-4E5E-492B-9C04-5D18600C7A5A}"/>
              </a:ext>
            </a:extLst>
          </p:cNvPr>
          <p:cNvSpPr/>
          <p:nvPr/>
        </p:nvSpPr>
        <p:spPr>
          <a:xfrm>
            <a:off x="1764632" y="850233"/>
            <a:ext cx="9577136" cy="5078313"/>
          </a:xfrm>
          <a:prstGeom prst="rect">
            <a:avLst/>
          </a:prstGeom>
        </p:spPr>
        <p:txBody>
          <a:bodyPr wrap="square">
            <a:spAutoFit/>
          </a:bodyPr>
          <a:lstStyle/>
          <a:p>
            <a:pPr lvl="0"/>
            <a:r>
              <a:rPr lang="cs-CZ" sz="3600" b="1" u="sng" dirty="0">
                <a:solidFill>
                  <a:schemeClr val="dk1"/>
                </a:solidFill>
                <a:latin typeface="Century Gothic"/>
                <a:ea typeface="Century Gothic"/>
                <a:cs typeface="Century Gothic"/>
                <a:sym typeface="Century Gothic"/>
              </a:rPr>
              <a:t>Občan</a:t>
            </a:r>
            <a:r>
              <a:rPr lang="cs-CZ" sz="3600" dirty="0">
                <a:solidFill>
                  <a:schemeClr val="dk1"/>
                </a:solidFill>
                <a:latin typeface="Century Gothic"/>
                <a:ea typeface="Century Gothic"/>
                <a:cs typeface="Century Gothic"/>
                <a:sym typeface="Century Gothic"/>
              </a:rPr>
              <a:t> (podnikatel) </a:t>
            </a:r>
            <a:r>
              <a:rPr lang="cs-CZ" sz="3600" b="1" dirty="0">
                <a:solidFill>
                  <a:schemeClr val="dk1"/>
                </a:solidFill>
                <a:latin typeface="Century Gothic"/>
                <a:ea typeface="Century Gothic"/>
                <a:cs typeface="Century Gothic"/>
                <a:sym typeface="Century Gothic"/>
              </a:rPr>
              <a:t>může činit </a:t>
            </a:r>
            <a:r>
              <a:rPr lang="cs-CZ" sz="3600" b="1" u="sng" dirty="0">
                <a:solidFill>
                  <a:schemeClr val="dk1"/>
                </a:solidFill>
                <a:latin typeface="Century Gothic"/>
                <a:ea typeface="Century Gothic"/>
                <a:cs typeface="Century Gothic"/>
                <a:sym typeface="Century Gothic"/>
              </a:rPr>
              <a:t>všechno </a:t>
            </a:r>
            <a:r>
              <a:rPr lang="cs-CZ" sz="3600" dirty="0">
                <a:solidFill>
                  <a:schemeClr val="dk1"/>
                </a:solidFill>
                <a:latin typeface="Century Gothic"/>
                <a:ea typeface="Century Gothic"/>
                <a:cs typeface="Century Gothic"/>
                <a:sym typeface="Century Gothic"/>
              </a:rPr>
              <a:t>co není zákonem zakázáno</a:t>
            </a:r>
            <a:endParaRPr lang="cs-CZ" sz="3600" dirty="0"/>
          </a:p>
          <a:p>
            <a:pPr lvl="0"/>
            <a:endParaRPr lang="cs-CZ" sz="3600" dirty="0">
              <a:solidFill>
                <a:schemeClr val="dk1"/>
              </a:solidFill>
              <a:latin typeface="Century Gothic"/>
              <a:ea typeface="Century Gothic"/>
              <a:cs typeface="Century Gothic"/>
              <a:sym typeface="Century Gothic"/>
            </a:endParaRPr>
          </a:p>
          <a:p>
            <a:pPr lvl="0"/>
            <a:r>
              <a:rPr lang="cs-CZ" sz="3600" b="1" u="sng" dirty="0">
                <a:solidFill>
                  <a:schemeClr val="dk1"/>
                </a:solidFill>
                <a:latin typeface="Century Gothic"/>
                <a:ea typeface="Century Gothic"/>
                <a:cs typeface="Century Gothic"/>
                <a:sym typeface="Century Gothic"/>
              </a:rPr>
              <a:t>Občan</a:t>
            </a:r>
            <a:r>
              <a:rPr lang="cs-CZ" sz="3600" dirty="0">
                <a:solidFill>
                  <a:schemeClr val="dk1"/>
                </a:solidFill>
                <a:latin typeface="Century Gothic"/>
                <a:ea typeface="Century Gothic"/>
                <a:cs typeface="Century Gothic"/>
                <a:sym typeface="Century Gothic"/>
              </a:rPr>
              <a:t> (podnikatel) </a:t>
            </a:r>
            <a:r>
              <a:rPr lang="cs-CZ" sz="3600" b="1" dirty="0">
                <a:solidFill>
                  <a:schemeClr val="dk1"/>
                </a:solidFill>
                <a:latin typeface="Century Gothic"/>
                <a:ea typeface="Century Gothic"/>
                <a:cs typeface="Century Gothic"/>
                <a:sym typeface="Century Gothic"/>
              </a:rPr>
              <a:t>nesmí být nucen </a:t>
            </a:r>
            <a:r>
              <a:rPr lang="cs-CZ" sz="3600" dirty="0">
                <a:solidFill>
                  <a:schemeClr val="dk1"/>
                </a:solidFill>
                <a:latin typeface="Century Gothic"/>
                <a:ea typeface="Century Gothic"/>
                <a:cs typeface="Century Gothic"/>
                <a:sym typeface="Century Gothic"/>
              </a:rPr>
              <a:t>činit, co zákon neukládá</a:t>
            </a:r>
            <a:endParaRPr lang="cs-CZ" sz="3600" dirty="0"/>
          </a:p>
          <a:p>
            <a:pPr lvl="0"/>
            <a:endParaRPr lang="cs-CZ" sz="3600" b="1" u="sng" dirty="0">
              <a:solidFill>
                <a:schemeClr val="dk1"/>
              </a:solidFill>
              <a:latin typeface="Century Gothic"/>
              <a:ea typeface="Century Gothic"/>
              <a:cs typeface="Century Gothic"/>
              <a:sym typeface="Century Gothic"/>
            </a:endParaRPr>
          </a:p>
          <a:p>
            <a:pPr lvl="0"/>
            <a:r>
              <a:rPr lang="cs-CZ" sz="3600" b="1" u="sng" dirty="0">
                <a:solidFill>
                  <a:schemeClr val="dk1"/>
                </a:solidFill>
                <a:latin typeface="Century Gothic"/>
                <a:ea typeface="Century Gothic"/>
                <a:cs typeface="Century Gothic"/>
                <a:sym typeface="Century Gothic"/>
              </a:rPr>
              <a:t>Stát</a:t>
            </a:r>
            <a:r>
              <a:rPr lang="cs-CZ" sz="3600" dirty="0">
                <a:solidFill>
                  <a:schemeClr val="dk1"/>
                </a:solidFill>
                <a:latin typeface="Century Gothic"/>
                <a:ea typeface="Century Gothic"/>
                <a:cs typeface="Century Gothic"/>
                <a:sym typeface="Century Gothic"/>
              </a:rPr>
              <a:t> (úřední osoba) </a:t>
            </a:r>
            <a:r>
              <a:rPr lang="cs-CZ" sz="3600" b="1" u="sng" dirty="0">
                <a:solidFill>
                  <a:schemeClr val="dk1"/>
                </a:solidFill>
                <a:latin typeface="Century Gothic"/>
                <a:ea typeface="Century Gothic"/>
                <a:cs typeface="Century Gothic"/>
                <a:sym typeface="Century Gothic"/>
              </a:rPr>
              <a:t>nesmí nic </a:t>
            </a:r>
            <a:r>
              <a:rPr lang="cs-CZ" sz="3600" dirty="0">
                <a:solidFill>
                  <a:schemeClr val="dk1"/>
                </a:solidFill>
                <a:latin typeface="Century Gothic"/>
                <a:ea typeface="Century Gothic"/>
                <a:cs typeface="Century Gothic"/>
                <a:sym typeface="Century Gothic"/>
              </a:rPr>
              <a:t>co zákon výslovně nestanoví a to jen a právě tím způsobem, který stanoví zákon.</a:t>
            </a:r>
            <a:endParaRPr lang="cs-CZ" sz="3600" dirty="0"/>
          </a:p>
        </p:txBody>
      </p:sp>
    </p:spTree>
    <p:extLst>
      <p:ext uri="{BB962C8B-B14F-4D97-AF65-F5344CB8AC3E}">
        <p14:creationId xmlns:p14="http://schemas.microsoft.com/office/powerpoint/2010/main" val="3619591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bdélník 1"/>
          <p:cNvSpPr>
            <a:spLocks noChangeArrowheads="1"/>
          </p:cNvSpPr>
          <p:nvPr/>
        </p:nvSpPr>
        <p:spPr bwMode="auto">
          <a:xfrm>
            <a:off x="770021" y="260350"/>
            <a:ext cx="9753517"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dirty="0">
                <a:solidFill>
                  <a:srgbClr val="000000"/>
                </a:solidFill>
                <a:cs typeface="Arial" panose="020B0604020202020204" pitchFamily="34" charset="0"/>
              </a:rPr>
              <a:t>D2</a:t>
            </a:r>
          </a:p>
          <a:p>
            <a:pPr>
              <a:spcBef>
                <a:spcPct val="0"/>
              </a:spcBef>
              <a:buFontTx/>
              <a:buNone/>
            </a:pPr>
            <a:endParaRPr lang="cs-CZ" altLang="cs-CZ" sz="2400" dirty="0">
              <a:solidFill>
                <a:srgbClr val="000000"/>
              </a:solidFill>
              <a:latin typeface="Verdana" panose="020B0604030504040204" pitchFamily="34" charset="0"/>
            </a:endParaRPr>
          </a:p>
          <a:p>
            <a:pPr>
              <a:spcBef>
                <a:spcPct val="0"/>
              </a:spcBef>
            </a:pPr>
            <a:r>
              <a:rPr lang="cs-CZ" altLang="cs-CZ" dirty="0">
                <a:solidFill>
                  <a:srgbClr val="000000"/>
                </a:solidFill>
                <a:cs typeface="Arial" panose="020B0604020202020204" pitchFamily="34" charset="0"/>
              </a:rPr>
              <a:t>dlužníci zveřejnění na </a:t>
            </a:r>
            <a:r>
              <a:rPr lang="cs-CZ" altLang="cs-CZ" u="sng" dirty="0">
                <a:solidFill>
                  <a:srgbClr val="00B0F0"/>
                </a:solidFill>
                <a:cs typeface="Arial" panose="020B0604020202020204" pitchFamily="34" charset="0"/>
              </a:rPr>
              <a:t>www.bpx.cz</a:t>
            </a:r>
            <a:r>
              <a:rPr lang="cs-CZ" altLang="cs-CZ" dirty="0">
                <a:solidFill>
                  <a:srgbClr val="000000"/>
                </a:solidFill>
                <a:cs typeface="Arial" panose="020B0604020202020204" pitchFamily="34" charset="0"/>
              </a:rPr>
              <a:t>,</a:t>
            </a:r>
          </a:p>
          <a:p>
            <a:pPr>
              <a:spcBef>
                <a:spcPct val="0"/>
              </a:spcBef>
            </a:pPr>
            <a:r>
              <a:rPr lang="cs-CZ" altLang="cs-CZ" dirty="0">
                <a:solidFill>
                  <a:srgbClr val="000000"/>
                </a:solidFill>
                <a:cs typeface="Arial" panose="020B0604020202020204" pitchFamily="34" charset="0"/>
              </a:rPr>
              <a:t>seznam dlužníků </a:t>
            </a:r>
            <a:r>
              <a:rPr lang="cs-CZ" altLang="cs-CZ" u="sng" dirty="0">
                <a:solidFill>
                  <a:srgbClr val="333366"/>
                </a:solidFill>
                <a:cs typeface="Arial" panose="020B0604020202020204" pitchFamily="34" charset="0"/>
                <a:hlinkClick r:id="rId2"/>
              </a:rPr>
              <a:t>Všeobecné zdravotní pojišťovny</a:t>
            </a:r>
            <a:r>
              <a:rPr lang="cs-CZ" altLang="cs-CZ" dirty="0">
                <a:solidFill>
                  <a:srgbClr val="000000"/>
                </a:solidFill>
                <a:cs typeface="Arial" panose="020B0604020202020204" pitchFamily="34" charset="0"/>
              </a:rPr>
              <a:t>,</a:t>
            </a:r>
          </a:p>
          <a:p>
            <a:pPr>
              <a:spcBef>
                <a:spcPct val="0"/>
              </a:spcBef>
            </a:pPr>
            <a:r>
              <a:rPr lang="cs-CZ" altLang="cs-CZ" dirty="0">
                <a:solidFill>
                  <a:srgbClr val="000000"/>
                </a:solidFill>
                <a:cs typeface="Arial" panose="020B0604020202020204" pitchFamily="34" charset="0"/>
              </a:rPr>
              <a:t>seznam dlužníků </a:t>
            </a:r>
            <a:r>
              <a:rPr lang="cs-CZ" altLang="cs-CZ" u="sng" dirty="0">
                <a:solidFill>
                  <a:srgbClr val="333366"/>
                </a:solidFill>
                <a:cs typeface="Arial" panose="020B0604020202020204" pitchFamily="34" charset="0"/>
                <a:hlinkClick r:id="rId3"/>
              </a:rPr>
              <a:t>Zdravotní pojišťovny MVČR</a:t>
            </a:r>
            <a:r>
              <a:rPr lang="cs-CZ" altLang="cs-CZ" dirty="0">
                <a:solidFill>
                  <a:srgbClr val="000000"/>
                </a:solidFill>
                <a:cs typeface="Arial" panose="020B0604020202020204" pitchFamily="34" charset="0"/>
              </a:rPr>
              <a:t>,</a:t>
            </a:r>
          </a:p>
          <a:p>
            <a:pPr>
              <a:spcBef>
                <a:spcPct val="0"/>
              </a:spcBef>
            </a:pPr>
            <a:r>
              <a:rPr lang="cs-CZ" altLang="cs-CZ" u="sng" dirty="0">
                <a:solidFill>
                  <a:srgbClr val="333366"/>
                </a:solidFill>
                <a:cs typeface="Arial" panose="020B0604020202020204" pitchFamily="34" charset="0"/>
                <a:hlinkClick r:id="rId4"/>
              </a:rPr>
              <a:t>ARES</a:t>
            </a:r>
            <a:r>
              <a:rPr lang="cs-CZ" altLang="cs-CZ" dirty="0">
                <a:solidFill>
                  <a:srgbClr val="000000"/>
                </a:solidFill>
                <a:cs typeface="Arial" panose="020B0604020202020204" pitchFamily="34" charset="0"/>
              </a:rPr>
              <a:t> - firmy v likvidaci, vyhlášené exekuce,</a:t>
            </a:r>
          </a:p>
          <a:p>
            <a:pPr>
              <a:spcBef>
                <a:spcPct val="0"/>
              </a:spcBef>
              <a:buFontTx/>
              <a:buNone/>
            </a:pPr>
            <a:r>
              <a:rPr lang="cs-CZ" altLang="cs-CZ" dirty="0">
                <a:solidFill>
                  <a:srgbClr val="000000"/>
                </a:solidFill>
                <a:cs typeface="Arial" panose="020B0604020202020204" pitchFamily="34" charset="0"/>
              </a:rPr>
              <a:t>zaniklé firmy a ukončení registrace v obchodním rejstříku,</a:t>
            </a:r>
          </a:p>
          <a:p>
            <a:pPr>
              <a:spcBef>
                <a:spcPct val="0"/>
              </a:spcBef>
            </a:pPr>
            <a:r>
              <a:rPr lang="cs-CZ" altLang="cs-CZ" u="sng" dirty="0">
                <a:solidFill>
                  <a:srgbClr val="333366"/>
                </a:solidFill>
                <a:cs typeface="Arial" panose="020B0604020202020204" pitchFamily="34" charset="0"/>
                <a:hlinkClick r:id="rId5"/>
              </a:rPr>
              <a:t>Centrální evidence úpadců</a:t>
            </a:r>
            <a:r>
              <a:rPr lang="cs-CZ" altLang="cs-CZ" dirty="0">
                <a:solidFill>
                  <a:srgbClr val="000000"/>
                </a:solidFill>
                <a:cs typeface="Arial" panose="020B0604020202020204" pitchFamily="34" charset="0"/>
              </a:rPr>
              <a:t>,</a:t>
            </a:r>
          </a:p>
          <a:p>
            <a:pPr>
              <a:spcBef>
                <a:spcPct val="0"/>
              </a:spcBef>
            </a:pPr>
            <a:r>
              <a:rPr lang="cs-CZ" altLang="cs-CZ" u="sng" dirty="0">
                <a:solidFill>
                  <a:srgbClr val="333366"/>
                </a:solidFill>
                <a:cs typeface="Arial" panose="020B0604020202020204" pitchFamily="34" charset="0"/>
                <a:hlinkClick r:id="rId6"/>
              </a:rPr>
              <a:t>Insolvenční rejstřík</a:t>
            </a:r>
            <a:r>
              <a:rPr lang="cs-CZ" altLang="cs-CZ" dirty="0">
                <a:solidFill>
                  <a:srgbClr val="000000"/>
                </a:solidFill>
                <a:cs typeface="Arial" panose="020B0604020202020204" pitchFamily="34" charset="0"/>
              </a:rPr>
              <a:t>,</a:t>
            </a:r>
          </a:p>
          <a:p>
            <a:pPr>
              <a:spcBef>
                <a:spcPct val="0"/>
              </a:spcBef>
            </a:pPr>
            <a:r>
              <a:rPr lang="cs-CZ" altLang="cs-CZ" dirty="0">
                <a:solidFill>
                  <a:srgbClr val="000000"/>
                </a:solidFill>
                <a:cs typeface="Arial" panose="020B0604020202020204" pitchFamily="34" charset="0"/>
                <a:hlinkClick r:id="rId7"/>
              </a:rPr>
              <a:t>www.google.com</a:t>
            </a:r>
            <a:endParaRPr lang="cs-CZ" altLang="cs-CZ" dirty="0">
              <a:solidFill>
                <a:srgbClr val="000000"/>
              </a:solidFill>
              <a:cs typeface="Arial" panose="020B0604020202020204" pitchFamily="34" charset="0"/>
            </a:endParaRPr>
          </a:p>
          <a:p>
            <a:pPr>
              <a:spcBef>
                <a:spcPct val="0"/>
              </a:spcBef>
            </a:pPr>
            <a:r>
              <a:rPr lang="cs-CZ" altLang="cs-CZ" dirty="0">
                <a:solidFill>
                  <a:srgbClr val="000000"/>
                </a:solidFill>
                <a:cs typeface="Arial" panose="020B0604020202020204" pitchFamily="34" charset="0"/>
              </a:rPr>
              <a:t>vyhledávače</a:t>
            </a:r>
          </a:p>
        </p:txBody>
      </p:sp>
    </p:spTree>
    <p:extLst>
      <p:ext uri="{BB962C8B-B14F-4D97-AF65-F5344CB8AC3E}">
        <p14:creationId xmlns:p14="http://schemas.microsoft.com/office/powerpoint/2010/main" val="10743437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stretch>
            <a:fillRect/>
          </a:stretch>
        </p:blipFill>
        <p:spPr>
          <a:xfrm>
            <a:off x="2562897" y="593133"/>
            <a:ext cx="7206422" cy="5717179"/>
          </a:xfrm>
          <a:prstGeom prst="rect">
            <a:avLst/>
          </a:prstGeom>
        </p:spPr>
      </p:pic>
      <p:sp>
        <p:nvSpPr>
          <p:cNvPr id="3" name="TextovéPole 2"/>
          <p:cNvSpPr txBox="1"/>
          <p:nvPr/>
        </p:nvSpPr>
        <p:spPr>
          <a:xfrm>
            <a:off x="1194547" y="593133"/>
            <a:ext cx="1219200" cy="523220"/>
          </a:xfrm>
          <a:prstGeom prst="rect">
            <a:avLst/>
          </a:prstGeom>
          <a:noFill/>
        </p:spPr>
        <p:txBody>
          <a:bodyPr wrap="square" rtlCol="0">
            <a:spAutoFit/>
          </a:bodyPr>
          <a:lstStyle/>
          <a:p>
            <a:r>
              <a:rPr lang="cs-CZ" b="1" dirty="0"/>
              <a:t>      </a:t>
            </a:r>
            <a:r>
              <a:rPr lang="cs-CZ" sz="2800" b="1" dirty="0"/>
              <a:t> D3</a:t>
            </a:r>
          </a:p>
        </p:txBody>
      </p:sp>
    </p:spTree>
    <p:extLst>
      <p:ext uri="{BB962C8B-B14F-4D97-AF65-F5344CB8AC3E}">
        <p14:creationId xmlns:p14="http://schemas.microsoft.com/office/powerpoint/2010/main" val="30849572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encrypted-tbn3.gstatic.com/images?q=tbn:ANd9GcRXFOAlBm1ZJRaA0DbOwCegsbmBwMcgfEol9zXDCJtw9ePj094Kx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425" y="981076"/>
            <a:ext cx="91440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ovéPole 1"/>
          <p:cNvSpPr txBox="1">
            <a:spLocks noChangeArrowheads="1"/>
          </p:cNvSpPr>
          <p:nvPr/>
        </p:nvSpPr>
        <p:spPr bwMode="auto">
          <a:xfrm>
            <a:off x="2063750" y="333375"/>
            <a:ext cx="7848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800" b="1"/>
              <a:t>§ 180 Prohlášení o majetku</a:t>
            </a:r>
          </a:p>
        </p:txBody>
      </p:sp>
      <p:sp>
        <p:nvSpPr>
          <p:cNvPr id="35844" name="TextovéPole 2"/>
          <p:cNvSpPr txBox="1">
            <a:spLocks noChangeArrowheads="1"/>
          </p:cNvSpPr>
          <p:nvPr/>
        </p:nvSpPr>
        <p:spPr bwMode="auto">
          <a:xfrm>
            <a:off x="1495425" y="5116684"/>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cs-CZ" altLang="cs-CZ" sz="2400" b="1" dirty="0"/>
              <a:t>Nemá-li dlužník účet nebo nemá-li dlužník peníze na účtu</a:t>
            </a:r>
          </a:p>
          <a:p>
            <a:pPr eaLnBrk="1" hangingPunct="1">
              <a:spcBef>
                <a:spcPct val="0"/>
              </a:spcBef>
              <a:buFontTx/>
              <a:buChar char="-"/>
            </a:pPr>
            <a:r>
              <a:rPr lang="cs-CZ" altLang="cs-CZ" sz="2400" b="1" dirty="0"/>
              <a:t>Výzva ke splnění povinnosti podat prohlášení o majetku</a:t>
            </a:r>
          </a:p>
          <a:p>
            <a:pPr eaLnBrk="1" hangingPunct="1">
              <a:spcBef>
                <a:spcPct val="0"/>
              </a:spcBef>
              <a:buFontTx/>
              <a:buChar char="-"/>
            </a:pPr>
            <a:r>
              <a:rPr lang="cs-CZ" altLang="cs-CZ" sz="2400" b="1" dirty="0"/>
              <a:t>Není povinen podat prohlášení jestliže je v insolvenci</a:t>
            </a:r>
          </a:p>
          <a:p>
            <a:pPr eaLnBrk="1" hangingPunct="1">
              <a:spcBef>
                <a:spcPct val="0"/>
              </a:spcBef>
              <a:buFontTx/>
              <a:buChar char="-"/>
            </a:pPr>
            <a:r>
              <a:rPr lang="cs-CZ" altLang="cs-CZ" sz="2400" b="1" dirty="0"/>
              <a:t>Po druhé výzvě předvedení bezpečnostním sborem</a:t>
            </a:r>
          </a:p>
        </p:txBody>
      </p:sp>
    </p:spTree>
    <p:extLst>
      <p:ext uri="{BB962C8B-B14F-4D97-AF65-F5344CB8AC3E}">
        <p14:creationId xmlns:p14="http://schemas.microsoft.com/office/powerpoint/2010/main" val="232399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bdélník 1"/>
          <p:cNvSpPr>
            <a:spLocks noChangeArrowheads="1"/>
          </p:cNvSpPr>
          <p:nvPr/>
        </p:nvSpPr>
        <p:spPr bwMode="auto">
          <a:xfrm>
            <a:off x="576775" y="188914"/>
            <a:ext cx="9480038"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cs-CZ" altLang="cs-CZ" sz="2800" b="1" dirty="0" err="1">
                <a:solidFill>
                  <a:srgbClr val="00B0F0"/>
                </a:solidFill>
                <a:latin typeface="Tahoma" panose="020B0604030504040204" pitchFamily="34" charset="0"/>
              </a:rPr>
              <a:t>Frankie</a:t>
            </a:r>
            <a:r>
              <a:rPr lang="cs-CZ" altLang="cs-CZ" sz="2800" b="1" dirty="0">
                <a:solidFill>
                  <a:srgbClr val="00B0F0"/>
                </a:solidFill>
                <a:latin typeface="Tahoma" panose="020B0604030504040204" pitchFamily="34" charset="0"/>
              </a:rPr>
              <a:t> Dlouhán</a:t>
            </a:r>
          </a:p>
          <a:p>
            <a:pPr algn="just">
              <a:spcBef>
                <a:spcPct val="0"/>
              </a:spcBef>
              <a:buFontTx/>
              <a:buNone/>
            </a:pPr>
            <a:r>
              <a:rPr lang="cs-CZ" altLang="cs-CZ" sz="2800" dirty="0">
                <a:latin typeface="Tahoma" panose="020B0604030504040204" pitchFamily="34" charset="0"/>
              </a:rPr>
              <a:t>(z prohlášení o majetku a příjmech) </a:t>
            </a:r>
          </a:p>
          <a:p>
            <a:pPr algn="just">
              <a:spcBef>
                <a:spcPct val="0"/>
              </a:spcBef>
              <a:buFontTx/>
              <a:buNone/>
            </a:pPr>
            <a:endParaRPr lang="cs-CZ" altLang="cs-CZ" sz="2800" b="1" dirty="0">
              <a:latin typeface="Tahoma" panose="020B0604030504040204" pitchFamily="34" charset="0"/>
            </a:endParaRPr>
          </a:p>
          <a:p>
            <a:pPr algn="just">
              <a:spcBef>
                <a:spcPct val="0"/>
              </a:spcBef>
              <a:buFontTx/>
              <a:buNone/>
            </a:pPr>
            <a:r>
              <a:rPr lang="cs-CZ" altLang="cs-CZ" sz="2800" b="1" dirty="0">
                <a:latin typeface="Tahoma" panose="020B0604030504040204" pitchFamily="34" charset="0"/>
              </a:rPr>
              <a:t>„Kde pracujete?“ </a:t>
            </a:r>
          </a:p>
          <a:p>
            <a:pPr algn="just">
              <a:spcBef>
                <a:spcPct val="0"/>
              </a:spcBef>
              <a:buFontTx/>
              <a:buNone/>
            </a:pPr>
            <a:r>
              <a:rPr lang="cs-CZ" altLang="cs-CZ" sz="2800" b="1" dirty="0">
                <a:latin typeface="Tahoma" panose="020B0604030504040204" pitchFamily="34" charset="0"/>
              </a:rPr>
              <a:t>„Různě.“ </a:t>
            </a:r>
          </a:p>
          <a:p>
            <a:pPr algn="just">
              <a:spcBef>
                <a:spcPct val="0"/>
              </a:spcBef>
              <a:buFontTx/>
              <a:buNone/>
            </a:pPr>
            <a:r>
              <a:rPr lang="cs-CZ" altLang="cs-CZ" sz="2800" b="1" dirty="0">
                <a:latin typeface="Tahoma" panose="020B0604030504040204" pitchFamily="34" charset="0"/>
              </a:rPr>
              <a:t>„Jak, různě?“ </a:t>
            </a:r>
          </a:p>
          <a:p>
            <a:pPr algn="just">
              <a:spcBef>
                <a:spcPct val="0"/>
              </a:spcBef>
              <a:buFontTx/>
              <a:buNone/>
            </a:pPr>
            <a:r>
              <a:rPr lang="cs-CZ" altLang="cs-CZ" sz="2800" b="1" dirty="0">
                <a:latin typeface="Tahoma" panose="020B0604030504040204" pitchFamily="34" charset="0"/>
              </a:rPr>
              <a:t>„Jdu a prostě, když vidím, že někdo potřebuje pomoct, tak přiložím ruku k dílu a pak jdu zas dál.“</a:t>
            </a:r>
          </a:p>
          <a:p>
            <a:pPr>
              <a:spcBef>
                <a:spcPct val="0"/>
              </a:spcBef>
              <a:buFontTx/>
              <a:buNone/>
            </a:pPr>
            <a:endParaRPr lang="cs-CZ" altLang="cs-CZ" sz="2800" b="1" dirty="0">
              <a:solidFill>
                <a:srgbClr val="00B0F0"/>
              </a:solidFill>
            </a:endParaRPr>
          </a:p>
          <a:p>
            <a:pPr>
              <a:spcBef>
                <a:spcPct val="0"/>
              </a:spcBef>
              <a:buFontTx/>
              <a:buNone/>
            </a:pPr>
            <a:r>
              <a:rPr lang="cs-CZ" altLang="cs-CZ" sz="2800" b="1" dirty="0">
                <a:solidFill>
                  <a:srgbClr val="00B0F0"/>
                </a:solidFill>
              </a:rPr>
              <a:t>Věcný přístup</a:t>
            </a:r>
          </a:p>
          <a:p>
            <a:pPr>
              <a:spcBef>
                <a:spcPct val="0"/>
              </a:spcBef>
              <a:buNone/>
            </a:pPr>
            <a:r>
              <a:rPr lang="cs-CZ" altLang="cs-CZ" sz="2800" dirty="0">
                <a:latin typeface="Tahoma" panose="020B0604030504040204" pitchFamily="34" charset="0"/>
              </a:rPr>
              <a:t>(z prohlášení o majetku a příjmech) </a:t>
            </a:r>
          </a:p>
          <a:p>
            <a:pPr>
              <a:spcBef>
                <a:spcPct val="0"/>
              </a:spcBef>
              <a:buNone/>
            </a:pPr>
            <a:endParaRPr lang="cs-CZ" altLang="cs-CZ" sz="2800" dirty="0"/>
          </a:p>
          <a:p>
            <a:pPr>
              <a:spcBef>
                <a:spcPct val="0"/>
              </a:spcBef>
              <a:buFontTx/>
              <a:buNone/>
            </a:pPr>
            <a:r>
              <a:rPr lang="cs-CZ" altLang="cs-CZ" sz="2800" b="1" dirty="0"/>
              <a:t>„Kde pracujete pane V.?“ „Jestli se tady s Vámi budu zdržovat ještě deset minut, tak už asi nikde!“</a:t>
            </a:r>
            <a:endParaRPr lang="cs-CZ" altLang="cs-CZ" sz="2800" b="1" dirty="0">
              <a:latin typeface="Tahoma" panose="020B0604030504040204" pitchFamily="34" charset="0"/>
            </a:endParaRPr>
          </a:p>
        </p:txBody>
      </p:sp>
    </p:spTree>
    <p:extLst>
      <p:ext uri="{BB962C8B-B14F-4D97-AF65-F5344CB8AC3E}">
        <p14:creationId xmlns:p14="http://schemas.microsoft.com/office/powerpoint/2010/main" val="2574880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bdélník 1"/>
          <p:cNvSpPr>
            <a:spLocks noChangeArrowheads="1"/>
          </p:cNvSpPr>
          <p:nvPr/>
        </p:nvSpPr>
        <p:spPr bwMode="auto">
          <a:xfrm>
            <a:off x="337626" y="188914"/>
            <a:ext cx="11563642"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cs-CZ" altLang="cs-CZ" sz="2800" dirty="0">
                <a:solidFill>
                  <a:srgbClr val="FF0000"/>
                </a:solidFill>
                <a:latin typeface="Tahoma" panose="020B0604030504040204" pitchFamily="34" charset="0"/>
              </a:rPr>
              <a:t>Štrůdl od maminky</a:t>
            </a:r>
          </a:p>
          <a:p>
            <a:pPr algn="just">
              <a:spcBef>
                <a:spcPct val="0"/>
              </a:spcBef>
              <a:buFontTx/>
              <a:buNone/>
            </a:pPr>
            <a:r>
              <a:rPr lang="cs-CZ" altLang="cs-CZ" sz="2800" dirty="0">
                <a:latin typeface="Tahoma" panose="020B0604030504040204" pitchFamily="34" charset="0"/>
              </a:rPr>
              <a:t>(z prohlášení o majetku a příjmech) </a:t>
            </a:r>
            <a:endParaRPr lang="cs-CZ" altLang="cs-CZ" sz="2800" dirty="0">
              <a:solidFill>
                <a:srgbClr val="1B5F20"/>
              </a:solidFill>
              <a:latin typeface="Tahoma" panose="020B0604030504040204" pitchFamily="34" charset="0"/>
            </a:endParaRPr>
          </a:p>
          <a:p>
            <a:pPr algn="just">
              <a:spcBef>
                <a:spcPct val="0"/>
              </a:spcBef>
              <a:buFontTx/>
              <a:buNone/>
            </a:pPr>
            <a:endParaRPr lang="cs-CZ" altLang="cs-CZ" sz="2800" dirty="0">
              <a:latin typeface="Tahoma" panose="020B0604030504040204" pitchFamily="34" charset="0"/>
            </a:endParaRPr>
          </a:p>
          <a:p>
            <a:pPr algn="just">
              <a:spcBef>
                <a:spcPct val="0"/>
              </a:spcBef>
              <a:buFontTx/>
              <a:buNone/>
            </a:pPr>
            <a:r>
              <a:rPr lang="cs-CZ" altLang="cs-CZ" sz="2800" b="1" dirty="0">
                <a:latin typeface="Tahoma" panose="020B0604030504040204" pitchFamily="34" charset="0"/>
              </a:rPr>
              <a:t>Nic nemám, nic nedám. Nemám ani korunu ani sebemenší nepeněžní majetek. Vše, včetně toho, co mám na sobě, je majetek mé matky. Pojídám jen jablíčka (ročně na matčině zahradě okolo 150 kg /v r. 2006 přes 300 kg/, kromě takových 30-40 kg na záviny.</a:t>
            </a:r>
          </a:p>
          <a:p>
            <a:pPr algn="just">
              <a:spcBef>
                <a:spcPct val="0"/>
              </a:spcBef>
              <a:buFontTx/>
              <a:buNone/>
            </a:pPr>
            <a:endParaRPr lang="cs-CZ" altLang="cs-CZ" sz="2800" dirty="0">
              <a:latin typeface="Tahoma" panose="020B0604030504040204" pitchFamily="34" charset="0"/>
            </a:endParaRPr>
          </a:p>
          <a:p>
            <a:pPr>
              <a:spcBef>
                <a:spcPct val="0"/>
              </a:spcBef>
              <a:buFontTx/>
              <a:buNone/>
            </a:pPr>
            <a:r>
              <a:rPr lang="cs-CZ" altLang="cs-CZ" sz="2800" dirty="0">
                <a:solidFill>
                  <a:srgbClr val="FF0000"/>
                </a:solidFill>
              </a:rPr>
              <a:t>Omluva z jednání</a:t>
            </a:r>
          </a:p>
          <a:p>
            <a:pPr>
              <a:spcBef>
                <a:spcPct val="0"/>
              </a:spcBef>
              <a:buNone/>
            </a:pPr>
            <a:r>
              <a:rPr lang="cs-CZ" altLang="cs-CZ" sz="2800" dirty="0">
                <a:latin typeface="Tahoma" panose="020B0604030504040204" pitchFamily="34" charset="0"/>
              </a:rPr>
              <a:t>(z prohlášení o majetku a příjmech) </a:t>
            </a:r>
            <a:endParaRPr lang="cs-CZ" altLang="cs-CZ" sz="2800" dirty="0">
              <a:solidFill>
                <a:srgbClr val="1B5F20"/>
              </a:solidFill>
              <a:latin typeface="Tahoma" panose="020B0604030504040204" pitchFamily="34" charset="0"/>
            </a:endParaRPr>
          </a:p>
          <a:p>
            <a:pPr>
              <a:spcBef>
                <a:spcPct val="0"/>
              </a:spcBef>
              <a:buFontTx/>
              <a:buNone/>
            </a:pPr>
            <a:endParaRPr lang="cs-CZ" altLang="cs-CZ" sz="2800" b="1" dirty="0"/>
          </a:p>
          <a:p>
            <a:pPr>
              <a:spcBef>
                <a:spcPct val="0"/>
              </a:spcBef>
              <a:buFontTx/>
              <a:buNone/>
            </a:pPr>
            <a:r>
              <a:rPr lang="cs-CZ" altLang="cs-CZ" sz="2800" b="1" dirty="0"/>
              <a:t>„Vážený pane, k prohlášení o majetku se nedostavím, protože mám tak akorát prd a musím chodit do práce, abych uživil sebe, paní J. (oprávněnou) a Vaše exekuční náklady.“</a:t>
            </a:r>
          </a:p>
        </p:txBody>
      </p:sp>
    </p:spTree>
    <p:extLst>
      <p:ext uri="{BB962C8B-B14F-4D97-AF65-F5344CB8AC3E}">
        <p14:creationId xmlns:p14="http://schemas.microsoft.com/office/powerpoint/2010/main" val="2423305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7447" y="624110"/>
            <a:ext cx="9957166" cy="698253"/>
          </a:xfrm>
        </p:spPr>
        <p:txBody>
          <a:bodyPr/>
          <a:lstStyle/>
          <a:p>
            <a:r>
              <a:rPr lang="cs-CZ" b="1" dirty="0"/>
              <a:t>Vyhledávací činnost § 78 (Správa daní)</a:t>
            </a:r>
          </a:p>
        </p:txBody>
      </p:sp>
      <p:sp>
        <p:nvSpPr>
          <p:cNvPr id="3" name="Zástupný symbol pro obsah 2"/>
          <p:cNvSpPr>
            <a:spLocks noGrp="1"/>
          </p:cNvSpPr>
          <p:nvPr>
            <p:ph idx="1"/>
          </p:nvPr>
        </p:nvSpPr>
        <p:spPr>
          <a:xfrm>
            <a:off x="1167618" y="1904999"/>
            <a:ext cx="10607040" cy="4734951"/>
          </a:xfrm>
        </p:spPr>
        <p:txBody>
          <a:bodyPr>
            <a:normAutofit/>
          </a:bodyPr>
          <a:lstStyle/>
          <a:p>
            <a:r>
              <a:rPr lang="cs-CZ" sz="4000" dirty="0"/>
              <a:t>(1) Správce daně vyhledává důkazní prostředky a daňové subjekty a zjišťuje plnění jejich povinností při správě daní </a:t>
            </a:r>
            <a:r>
              <a:rPr lang="cs-CZ" sz="4000" b="1" dirty="0"/>
              <a:t>před zahájením řízení i v jeho průběhu</a:t>
            </a:r>
            <a:r>
              <a:rPr lang="cs-CZ" sz="4000" dirty="0"/>
              <a:t>.</a:t>
            </a:r>
          </a:p>
        </p:txBody>
      </p:sp>
    </p:spTree>
    <p:extLst>
      <p:ext uri="{BB962C8B-B14F-4D97-AF65-F5344CB8AC3E}">
        <p14:creationId xmlns:p14="http://schemas.microsoft.com/office/powerpoint/2010/main" val="658051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36357" y="388814"/>
            <a:ext cx="10607040" cy="5652478"/>
          </a:xfrm>
        </p:spPr>
        <p:txBody>
          <a:bodyPr>
            <a:noAutofit/>
          </a:bodyPr>
          <a:lstStyle/>
          <a:p>
            <a:r>
              <a:rPr lang="cs-CZ" sz="2800" b="1" dirty="0"/>
              <a:t>§ 99</a:t>
            </a:r>
          </a:p>
          <a:p>
            <a:r>
              <a:rPr lang="cs-CZ" sz="2800" b="1" dirty="0"/>
              <a:t>Předběžná otázka</a:t>
            </a:r>
          </a:p>
          <a:p>
            <a:r>
              <a:rPr lang="cs-CZ" sz="2800" b="1" dirty="0"/>
              <a:t>(1)</a:t>
            </a:r>
            <a:r>
              <a:rPr lang="cs-CZ" sz="2800" dirty="0"/>
              <a:t> Vyskytne-li se v řízení otázka, o které již pravomocně rozhodl příslušný orgán veřejné moci, je správce daně takovým rozhodnutím vázán. </a:t>
            </a:r>
            <a:r>
              <a:rPr lang="cs-CZ" sz="2800" b="1" dirty="0"/>
              <a:t>Ostatní otázky, o nichž přísluší rozhodnout jinému orgánu veřejné moci, může správce daně posoudit sám. </a:t>
            </a:r>
            <a:r>
              <a:rPr lang="cs-CZ" sz="2800" dirty="0"/>
              <a:t>Může také dát podnět příslušnému orgánu veřejné moci k zahájení řízení nebo vyzvat daňový subjekt, popřípadě jinou osobu zúčastněnou na správě daní, aby podala žádost o zahájení řízení před příslušným orgánem veřejné moci ve lhůtě, kterou správce daně určí.</a:t>
            </a:r>
          </a:p>
        </p:txBody>
      </p:sp>
    </p:spTree>
    <p:extLst>
      <p:ext uri="{BB962C8B-B14F-4D97-AF65-F5344CB8AC3E}">
        <p14:creationId xmlns:p14="http://schemas.microsoft.com/office/powerpoint/2010/main" val="2962538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40156" y="95007"/>
            <a:ext cx="8911687" cy="768592"/>
          </a:xfrm>
        </p:spPr>
        <p:txBody>
          <a:bodyPr/>
          <a:lstStyle/>
          <a:p>
            <a:r>
              <a:rPr lang="cs-CZ" dirty="0"/>
              <a:t>Vydání a oznámení rozhodnutí § 101</a:t>
            </a:r>
          </a:p>
        </p:txBody>
      </p:sp>
      <p:sp>
        <p:nvSpPr>
          <p:cNvPr id="3" name="Zástupný symbol pro obsah 2"/>
          <p:cNvSpPr>
            <a:spLocks noGrp="1"/>
          </p:cNvSpPr>
          <p:nvPr>
            <p:ph idx="1"/>
          </p:nvPr>
        </p:nvSpPr>
        <p:spPr>
          <a:xfrm>
            <a:off x="1235710" y="797100"/>
            <a:ext cx="10185010" cy="5263799"/>
          </a:xfrm>
        </p:spPr>
        <p:txBody>
          <a:bodyPr>
            <a:noAutofit/>
          </a:bodyPr>
          <a:lstStyle/>
          <a:p>
            <a:r>
              <a:rPr lang="cs-CZ" sz="2000" dirty="0"/>
              <a:t>(1) </a:t>
            </a:r>
            <a:r>
              <a:rPr lang="cs-CZ" sz="2000" b="1" dirty="0"/>
              <a:t>Správce daně ukládá povinnosti nebo přiznává práva anebo prohlašuje práva a povinnosti stanovené zákonem rozhodnutím.</a:t>
            </a:r>
          </a:p>
          <a:p>
            <a:r>
              <a:rPr lang="cs-CZ" sz="2000" dirty="0"/>
              <a:t>(2) </a:t>
            </a:r>
            <a:r>
              <a:rPr lang="cs-CZ" sz="2000" b="1" dirty="0"/>
              <a:t>Rozhodnutí je vydané okamžikem, kdy byl učiněn úkon k jeho doručení</a:t>
            </a:r>
            <a:r>
              <a:rPr lang="cs-CZ" sz="2000" dirty="0"/>
              <a:t>; rozhodnutí, které se nedoručuje, je vydané okamžikem, kdy bylo podepsáno úřední osobou.</a:t>
            </a:r>
          </a:p>
          <a:p>
            <a:r>
              <a:rPr lang="cs-CZ" sz="2000" dirty="0"/>
              <a:t>(3) </a:t>
            </a:r>
            <a:r>
              <a:rPr lang="cs-CZ" sz="2000" b="1" dirty="0"/>
              <a:t>Příjemcem rozhodnutí je ten, komu je rozhodnutím ukládána povinnost </a:t>
            </a:r>
            <a:r>
              <a:rPr lang="cs-CZ" sz="2000" dirty="0"/>
              <a:t>nebo přiznáváno právo anebo prohlášeno právo nebo povinnost stanovená zákonem.</a:t>
            </a:r>
          </a:p>
          <a:p>
            <a:r>
              <a:rPr lang="cs-CZ" sz="2000" dirty="0"/>
              <a:t>(4) </a:t>
            </a:r>
            <a:r>
              <a:rPr lang="cs-CZ" sz="2000" b="1" dirty="0"/>
              <a:t>Přiznat stejné právo nebo uložit stejnou povinnost lze ze stejného důvodu témuž příjemci rozhodnutí pouze jednou.</a:t>
            </a:r>
          </a:p>
          <a:p>
            <a:r>
              <a:rPr lang="cs-CZ" sz="2000" dirty="0"/>
              <a:t>(5) </a:t>
            </a:r>
            <a:r>
              <a:rPr lang="cs-CZ" sz="2000" b="1" dirty="0"/>
              <a:t>Rozhodnutí se oznamuje všem jeho příjemcům. Vůči příjemci je rozhodnutí účinné okamžikem jeho oznámení.</a:t>
            </a:r>
            <a:r>
              <a:rPr lang="cs-CZ" sz="2000" b="1" i="0" dirty="0">
                <a:solidFill>
                  <a:srgbClr val="000000"/>
                </a:solidFill>
                <a:effectLst/>
                <a:latin typeface="Arial" panose="020B0604020202020204" pitchFamily="34" charset="0"/>
              </a:rPr>
              <a:t> </a:t>
            </a:r>
            <a:r>
              <a:rPr lang="cs-CZ" sz="2000" b="1" i="0" dirty="0">
                <a:effectLst/>
                <a:latin typeface="+mj-lt"/>
              </a:rPr>
              <a:t>Rozhodnutí, kterým je jeho příjemci přiznáváno právo anebo prohlášeno právo stanovené zákonem, je vůči správci daně účinné okamžikem jeho vydání.</a:t>
            </a:r>
            <a:endParaRPr lang="cs-CZ" sz="2000" b="1" dirty="0">
              <a:latin typeface="+mj-lt"/>
            </a:endParaRPr>
          </a:p>
          <a:p>
            <a:r>
              <a:rPr lang="cs-CZ" sz="2000" dirty="0"/>
              <a:t>(6) </a:t>
            </a:r>
            <a:r>
              <a:rPr lang="cs-CZ" sz="2000" b="1" dirty="0"/>
              <a:t>Oznámením rozhodnutí se pro účely tohoto zákona rozumí doručení rozhodnutí </a:t>
            </a:r>
            <a:r>
              <a:rPr lang="cs-CZ" sz="2000" dirty="0"/>
              <a:t>nebo jiný zaprotokolovaný způsob seznámení příjemce s obsahem rozhodnutí.</a:t>
            </a:r>
          </a:p>
        </p:txBody>
      </p:sp>
    </p:spTree>
    <p:extLst>
      <p:ext uri="{BB962C8B-B14F-4D97-AF65-F5344CB8AC3E}">
        <p14:creationId xmlns:p14="http://schemas.microsoft.com/office/powerpoint/2010/main" val="8540428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0391" y="258350"/>
            <a:ext cx="8911687" cy="754524"/>
          </a:xfrm>
        </p:spPr>
        <p:txBody>
          <a:bodyPr/>
          <a:lstStyle/>
          <a:p>
            <a:r>
              <a:rPr lang="cs-CZ" dirty="0"/>
              <a:t>Obsah rozhodnutí - § 102</a:t>
            </a:r>
          </a:p>
        </p:txBody>
      </p:sp>
      <p:sp>
        <p:nvSpPr>
          <p:cNvPr id="3" name="Zástupný symbol pro obsah 2"/>
          <p:cNvSpPr>
            <a:spLocks noGrp="1"/>
          </p:cNvSpPr>
          <p:nvPr>
            <p:ph idx="1"/>
          </p:nvPr>
        </p:nvSpPr>
        <p:spPr>
          <a:xfrm>
            <a:off x="984739" y="1012874"/>
            <a:ext cx="11207262" cy="5845125"/>
          </a:xfrm>
        </p:spPr>
        <p:txBody>
          <a:bodyPr>
            <a:normAutofit/>
          </a:bodyPr>
          <a:lstStyle/>
          <a:p>
            <a:pPr marL="0" indent="0">
              <a:buNone/>
            </a:pPr>
            <a:r>
              <a:rPr lang="cs-CZ" sz="2000" dirty="0"/>
              <a:t>(2) </a:t>
            </a:r>
            <a:r>
              <a:rPr lang="cs-CZ" sz="2000" b="1" dirty="0">
                <a:solidFill>
                  <a:schemeClr val="tx1"/>
                </a:solidFill>
              </a:rPr>
              <a:t>Rozhodnutí obsahuje odůvodnění, nestanoví-li zákon jinak</a:t>
            </a:r>
            <a:r>
              <a:rPr lang="cs-CZ" sz="2000" dirty="0"/>
              <a:t>.</a:t>
            </a:r>
          </a:p>
          <a:p>
            <a:pPr marL="0" indent="0">
              <a:buNone/>
            </a:pPr>
            <a:endParaRPr lang="cs-CZ" sz="2000" b="1" dirty="0"/>
          </a:p>
          <a:p>
            <a:pPr marL="0" indent="0">
              <a:buNone/>
            </a:pPr>
            <a:r>
              <a:rPr lang="cs-CZ" sz="2000" b="1" dirty="0"/>
              <a:t>Správce poplatku má povinnost v rozhodnutí, kterým navyšuje nedoplatek, podrobně odůvodnit nejen to, proč se rozhodl přistoupit k navýšení nedoplatku, ale také, na základě jakých skutečností dospěl k výsledné míře navýšení tohoto nedoplatku.</a:t>
            </a:r>
          </a:p>
          <a:p>
            <a:pPr marL="0" indent="0">
              <a:buNone/>
            </a:pPr>
            <a:endParaRPr lang="cs-CZ" sz="2000" dirty="0"/>
          </a:p>
          <a:p>
            <a:pPr marL="0" indent="0">
              <a:buNone/>
            </a:pPr>
            <a:r>
              <a:rPr lang="cs-CZ" sz="2000" b="1" dirty="0"/>
              <a:t>10 </a:t>
            </a:r>
            <a:r>
              <a:rPr lang="cs-CZ" sz="2000" b="1" dirty="0" err="1"/>
              <a:t>Afs</a:t>
            </a:r>
            <a:r>
              <a:rPr lang="cs-CZ" sz="2000" b="1" dirty="0"/>
              <a:t>/2015 NSS:</a:t>
            </a:r>
          </a:p>
          <a:p>
            <a:pPr marL="0" indent="0">
              <a:buNone/>
            </a:pPr>
            <a:r>
              <a:rPr lang="cs-CZ" sz="2000" dirty="0"/>
              <a:t> </a:t>
            </a:r>
            <a:r>
              <a:rPr lang="cs-CZ" sz="2000" i="1" dirty="0"/>
              <a:t>Nejvyšší správní soud tedy shrnuje, že před případným (nikoli nevyhnutelně nutným) zvýšením poplatku bylo povinností správce poplatku (a nesplnil-li ji on, pak povinností žalovaného)vypořádat se se všemi konkrétními okolnostmi, které způsobily, že stěžovatelka neuhradila poplatek ve lhůtě k tomu určené. </a:t>
            </a:r>
            <a:r>
              <a:rPr lang="cs-CZ" sz="2000" b="1" i="1" dirty="0"/>
              <a:t>Žalovaný se dosud spokojil jen s argumentem, že stěžovatelka byla v prodlení; tento argument je však nedostatečný - ostatně spíše než o argument jde o vlastní zákonnou podmínku, při jejímž splnění teprve může správce poplatku uvažovat o tom, zda poplatek zvýší a o kolik. </a:t>
            </a:r>
          </a:p>
        </p:txBody>
      </p:sp>
    </p:spTree>
    <p:extLst>
      <p:ext uri="{BB962C8B-B14F-4D97-AF65-F5344CB8AC3E}">
        <p14:creationId xmlns:p14="http://schemas.microsoft.com/office/powerpoint/2010/main" val="2010937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0391" y="258350"/>
            <a:ext cx="8911687" cy="754524"/>
          </a:xfrm>
        </p:spPr>
        <p:txBody>
          <a:bodyPr/>
          <a:lstStyle/>
          <a:p>
            <a:r>
              <a:rPr lang="cs-CZ" dirty="0"/>
              <a:t>Obsah rozhodnutí - § 102</a:t>
            </a:r>
          </a:p>
        </p:txBody>
      </p:sp>
      <p:sp>
        <p:nvSpPr>
          <p:cNvPr id="3" name="Zástupný symbol pro obsah 2"/>
          <p:cNvSpPr>
            <a:spLocks noGrp="1"/>
          </p:cNvSpPr>
          <p:nvPr>
            <p:ph idx="1"/>
          </p:nvPr>
        </p:nvSpPr>
        <p:spPr>
          <a:xfrm>
            <a:off x="984739" y="1012874"/>
            <a:ext cx="11207262" cy="5845125"/>
          </a:xfrm>
        </p:spPr>
        <p:txBody>
          <a:bodyPr>
            <a:normAutofit fontScale="92500" lnSpcReduction="20000"/>
          </a:bodyPr>
          <a:lstStyle/>
          <a:p>
            <a:pPr marL="457200" indent="-457200">
              <a:buAutoNum type="arabicParenBoth"/>
            </a:pPr>
            <a:r>
              <a:rPr lang="cs-CZ" sz="2000" b="1" dirty="0">
                <a:solidFill>
                  <a:schemeClr val="tx1"/>
                </a:solidFill>
              </a:rPr>
              <a:t>Rozhodnutí obsahuje</a:t>
            </a:r>
          </a:p>
          <a:p>
            <a:pPr marL="0" indent="0">
              <a:buNone/>
            </a:pPr>
            <a:r>
              <a:rPr lang="cs-CZ" sz="2000" b="1" i="0" dirty="0">
                <a:solidFill>
                  <a:srgbClr val="000000"/>
                </a:solidFill>
                <a:effectLst/>
                <a:latin typeface="Arial" panose="020B0604020202020204" pitchFamily="34" charset="0"/>
              </a:rPr>
              <a:t>f)</a:t>
            </a:r>
            <a:r>
              <a:rPr lang="cs-CZ" sz="2000" b="0" i="0" dirty="0">
                <a:solidFill>
                  <a:srgbClr val="000000"/>
                </a:solidFill>
                <a:effectLst/>
                <a:latin typeface="Arial" panose="020B0604020202020204" pitchFamily="34" charset="0"/>
              </a:rPr>
              <a:t> </a:t>
            </a:r>
            <a:r>
              <a:rPr lang="cs-CZ" sz="2000" b="1" i="0" dirty="0">
                <a:solidFill>
                  <a:schemeClr val="tx1"/>
                </a:solidFill>
                <a:effectLst/>
                <a:latin typeface="+mj-lt"/>
              </a:rPr>
              <a:t>poučení, zda je možné proti rozhodnutí podat </a:t>
            </a:r>
            <a:r>
              <a:rPr lang="cs-CZ" sz="2000" b="1" i="0" dirty="0">
                <a:solidFill>
                  <a:srgbClr val="FF0000"/>
                </a:solidFill>
                <a:effectLst/>
                <a:latin typeface="+mj-lt"/>
              </a:rPr>
              <a:t>řádný opravný prostředek</a:t>
            </a:r>
            <a:r>
              <a:rPr lang="cs-CZ" sz="2000" b="1" i="0" dirty="0">
                <a:solidFill>
                  <a:schemeClr val="tx1"/>
                </a:solidFill>
                <a:effectLst/>
                <a:latin typeface="+mj-lt"/>
              </a:rPr>
              <a:t>, v jaké lhůtě je tak možno učinit, u kterého správce daně se řádný opravný prostředek podává, spolu s upozorněním na případné vyloučení odkladného účinku,</a:t>
            </a:r>
            <a:endParaRPr lang="cs-CZ" sz="2000" b="1" dirty="0">
              <a:solidFill>
                <a:schemeClr val="tx1"/>
              </a:solidFill>
              <a:latin typeface="+mj-lt"/>
            </a:endParaRPr>
          </a:p>
          <a:p>
            <a:pPr marL="0" indent="0">
              <a:buNone/>
            </a:pPr>
            <a:endParaRPr lang="cs-CZ" sz="2000" dirty="0"/>
          </a:p>
          <a:p>
            <a:pPr marL="0" indent="0">
              <a:buNone/>
            </a:pPr>
            <a:r>
              <a:rPr lang="cs-CZ" sz="2000" b="1" dirty="0"/>
              <a:t>Krajský soud v Ústí nad Labem č.j. 15Af 83/2014-31, ze dne 2. února 2015</a:t>
            </a:r>
          </a:p>
          <a:p>
            <a:pPr marL="0" indent="0">
              <a:buNone/>
            </a:pPr>
            <a:r>
              <a:rPr lang="cs-CZ" sz="2000" dirty="0"/>
              <a:t>„Námitku je nutno chápat jako určitý tradiční opravný prostředek „</a:t>
            </a:r>
            <a:r>
              <a:rPr lang="cs-CZ" sz="2000" dirty="0" err="1"/>
              <a:t>sui</a:t>
            </a:r>
            <a:r>
              <a:rPr lang="cs-CZ" sz="2000" dirty="0"/>
              <a:t> generis“, tedy specifický řádný opravný prostředek, o kterém rozhoduje správní orgán, který úkon učinil či rozhodnutí vydal. Soud poukazuje zejména na skutečnost, že na základě úspěšných námitek lze mimo jiné stejně jako v případě odvolání napadený úkon či napadené rozhodnutí zrušit úplně či částečně. Svým charakterem tedy námitka odpovídá odvolání. Podobnost je dále umocněna skutečností, že ve vztahu k náležitostem námitky zákonodárce přímo odkázal v </a:t>
            </a:r>
            <a:r>
              <a:rPr lang="cs-CZ" sz="2000" dirty="0" err="1"/>
              <a:t>ust</a:t>
            </a:r>
            <a:r>
              <a:rPr lang="cs-CZ" sz="2000" dirty="0"/>
              <a:t>. § 159 odst. 4 daňového řádu na </a:t>
            </a:r>
            <a:r>
              <a:rPr lang="cs-CZ" sz="2000" dirty="0" err="1"/>
              <a:t>ust</a:t>
            </a:r>
            <a:r>
              <a:rPr lang="cs-CZ" sz="2000" dirty="0"/>
              <a:t>. § 112, které upravuje náležitosti odvolání. Z </a:t>
            </a:r>
            <a:r>
              <a:rPr lang="cs-CZ" sz="2000" dirty="0" err="1"/>
              <a:t>ust</a:t>
            </a:r>
            <a:r>
              <a:rPr lang="cs-CZ" sz="2000" dirty="0"/>
              <a:t>. § 159 odst. 1 daňového řádu pak jednoznačně vyplývá, že na rozdíl od chápání námitky v režimu zák. č. 337/1992 Sb., o správě daní a poplatků, výlučně jako opravného prostředku proti úkonům správce daně, které nebyly rozhodnutím, je nutno námitky v režimu daňového řádu chápat jako opravný prostředek i proti rozhodnutím vydaným ve fázi placení daní, u kterých není připuštěno odvolání. Tato skutečnost jednoznačně vyplývá z formulace </a:t>
            </a:r>
            <a:r>
              <a:rPr lang="cs-CZ" sz="2000" dirty="0" err="1"/>
              <a:t>ust</a:t>
            </a:r>
            <a:r>
              <a:rPr lang="cs-CZ" sz="2000" dirty="0"/>
              <a:t>. § 159 odst. 1 daňového řádu, kdy jsou z režimu námitek vyňata rozhodnutí, proti kterým zákon připouští odvolání. A contrario z uvedeného vyplývá, že námitky lze uplatnit proti rozhodnutím správce daně při placení daní, u kterých odvolání připuštěno není. </a:t>
            </a:r>
            <a:r>
              <a:rPr lang="cs-CZ" sz="2000" b="1" dirty="0"/>
              <a:t>Takovým rozhodnutím je od 1.1.2014 i exekuční příkaz</a:t>
            </a:r>
            <a:r>
              <a:rPr lang="cs-CZ" sz="2000" dirty="0"/>
              <a:t>.“</a:t>
            </a:r>
          </a:p>
          <a:p>
            <a:pPr marL="0" indent="0">
              <a:buNone/>
            </a:pPr>
            <a:endParaRPr lang="cs-CZ" sz="2000" b="1" i="1" dirty="0"/>
          </a:p>
        </p:txBody>
      </p:sp>
    </p:spTree>
    <p:extLst>
      <p:ext uri="{BB962C8B-B14F-4D97-AF65-F5344CB8AC3E}">
        <p14:creationId xmlns:p14="http://schemas.microsoft.com/office/powerpoint/2010/main" val="410521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9317" y="970670"/>
            <a:ext cx="11502683" cy="4811151"/>
          </a:xfrm>
        </p:spPr>
        <p:txBody>
          <a:bodyPr>
            <a:normAutofit/>
          </a:bodyPr>
          <a:lstStyle/>
          <a:p>
            <a:pPr marL="0" indent="0">
              <a:buNone/>
            </a:pPr>
            <a:r>
              <a:rPr lang="cs-CZ" sz="3000" b="1" dirty="0"/>
              <a:t>Rozdělení daňového řádu:</a:t>
            </a:r>
          </a:p>
          <a:p>
            <a:endParaRPr lang="cs-CZ" sz="2000" dirty="0"/>
          </a:p>
          <a:p>
            <a:r>
              <a:rPr lang="cs-CZ" sz="2200" dirty="0"/>
              <a:t>Část první  		</a:t>
            </a:r>
            <a:r>
              <a:rPr lang="cs-CZ" sz="2200" b="1" dirty="0"/>
              <a:t>Úvodní ustanovení</a:t>
            </a:r>
            <a:r>
              <a:rPr lang="cs-CZ" sz="2200" dirty="0"/>
              <a:t>									§ 1 – 9</a:t>
            </a:r>
          </a:p>
          <a:p>
            <a:r>
              <a:rPr lang="cs-CZ" sz="2200" dirty="0"/>
              <a:t>Část druhá		</a:t>
            </a:r>
            <a:r>
              <a:rPr lang="cs-CZ" sz="2200" b="1" dirty="0"/>
              <a:t>Obecná část o správě daní</a:t>
            </a:r>
            <a:r>
              <a:rPr lang="cs-CZ" sz="2200" dirty="0"/>
              <a:t>						§ 10 – 124a</a:t>
            </a:r>
          </a:p>
          <a:p>
            <a:r>
              <a:rPr lang="cs-CZ" sz="2200" dirty="0"/>
              <a:t>Část třetí			</a:t>
            </a:r>
            <a:r>
              <a:rPr lang="cs-CZ" sz="2200" b="1" dirty="0"/>
              <a:t>Zvláštní část o správě daní</a:t>
            </a:r>
            <a:r>
              <a:rPr lang="cs-CZ" sz="2200" dirty="0"/>
              <a:t>							§ 125 – 245</a:t>
            </a:r>
          </a:p>
          <a:p>
            <a:r>
              <a:rPr lang="cs-CZ" sz="2200" dirty="0"/>
              <a:t>Část čtvrtá		</a:t>
            </a:r>
            <a:r>
              <a:rPr lang="cs-CZ" sz="2200" b="1" dirty="0"/>
              <a:t>Následky porušení povinností při správě daní</a:t>
            </a:r>
            <a:r>
              <a:rPr lang="cs-CZ" sz="2200" dirty="0"/>
              <a:t>	§ 246 – 254a</a:t>
            </a:r>
          </a:p>
          <a:p>
            <a:r>
              <a:rPr lang="cs-CZ" sz="2200" dirty="0"/>
              <a:t>Část pátá		      </a:t>
            </a:r>
            <a:r>
              <a:rPr lang="cs-CZ" sz="2200" b="1" dirty="0"/>
              <a:t>Ustanovení společná, zmocňovací, přechodná	</a:t>
            </a:r>
          </a:p>
          <a:p>
            <a:pPr marL="0" indent="0">
              <a:buNone/>
            </a:pPr>
            <a:r>
              <a:rPr lang="cs-CZ" sz="2200" b="1" dirty="0"/>
              <a:t>					      a závěrečná											</a:t>
            </a:r>
            <a:r>
              <a:rPr lang="cs-CZ" sz="2200" dirty="0"/>
              <a:t>§ 255 - 265</a:t>
            </a:r>
            <a:endParaRPr lang="cs-CZ" sz="2200" b="1" dirty="0"/>
          </a:p>
          <a:p>
            <a:r>
              <a:rPr lang="cs-CZ" sz="2200" dirty="0"/>
              <a:t>Část šestá		      </a:t>
            </a:r>
            <a:r>
              <a:rPr lang="cs-CZ" sz="2200" b="1" dirty="0"/>
              <a:t>Účinnost</a:t>
            </a:r>
            <a:r>
              <a:rPr lang="cs-CZ" sz="2200" dirty="0"/>
              <a:t>	</a:t>
            </a:r>
            <a:r>
              <a:rPr lang="cs-CZ" dirty="0"/>
              <a:t>											</a:t>
            </a:r>
            <a:r>
              <a:rPr lang="cs-CZ" sz="2100" dirty="0"/>
              <a:t>§ 266</a:t>
            </a:r>
          </a:p>
          <a:p>
            <a:endParaRPr lang="cs-CZ" dirty="0"/>
          </a:p>
          <a:p>
            <a:pPr marL="0" indent="0">
              <a:buNone/>
            </a:pPr>
            <a:endParaRPr lang="cs-CZ" dirty="0"/>
          </a:p>
          <a:p>
            <a:pPr marL="0" indent="0">
              <a:buNone/>
            </a:pPr>
            <a:endParaRPr lang="cs-CZ" dirty="0"/>
          </a:p>
          <a:p>
            <a:pPr marL="1828800" lvl="4" indent="0">
              <a:buNone/>
            </a:pPr>
            <a:endParaRPr lang="cs-CZ" dirty="0"/>
          </a:p>
        </p:txBody>
      </p:sp>
    </p:spTree>
    <p:extLst>
      <p:ext uri="{BB962C8B-B14F-4D97-AF65-F5344CB8AC3E}">
        <p14:creationId xmlns:p14="http://schemas.microsoft.com/office/powerpoint/2010/main" val="3745484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2191" y="624110"/>
            <a:ext cx="9802421" cy="796727"/>
          </a:xfrm>
        </p:spPr>
        <p:txBody>
          <a:bodyPr/>
          <a:lstStyle/>
          <a:p>
            <a:r>
              <a:rPr lang="cs-CZ" b="1" dirty="0"/>
              <a:t>Opravné a dozorčí prostředky v DŘ</a:t>
            </a:r>
          </a:p>
        </p:txBody>
      </p:sp>
      <p:sp>
        <p:nvSpPr>
          <p:cNvPr id="3" name="Zástupný symbol pro obsah 2"/>
          <p:cNvSpPr>
            <a:spLocks noGrp="1"/>
          </p:cNvSpPr>
          <p:nvPr>
            <p:ph idx="1"/>
          </p:nvPr>
        </p:nvSpPr>
        <p:spPr>
          <a:xfrm>
            <a:off x="1702190" y="1659988"/>
            <a:ext cx="9802422" cy="3713870"/>
          </a:xfrm>
        </p:spPr>
        <p:txBody>
          <a:bodyPr>
            <a:noAutofit/>
          </a:bodyPr>
          <a:lstStyle/>
          <a:p>
            <a:r>
              <a:rPr lang="cs-CZ" sz="2000" b="1" u="sng" dirty="0"/>
              <a:t>1. Opravné prostředky</a:t>
            </a:r>
            <a:endParaRPr lang="cs-CZ" sz="2000" u="sng" dirty="0"/>
          </a:p>
          <a:p>
            <a:r>
              <a:rPr lang="cs-CZ" sz="2000" b="1" dirty="0"/>
              <a:t>Řádné opravné prostředky: </a:t>
            </a:r>
            <a:r>
              <a:rPr lang="cs-CZ" sz="2000" dirty="0"/>
              <a:t>odvolání, námitka, rozklad – podávané proti nepravomocnému rozhodnutí z iniciativy daňového subjekt</a:t>
            </a:r>
          </a:p>
          <a:p>
            <a:r>
              <a:rPr lang="cs-CZ" sz="2000" b="1" dirty="0"/>
              <a:t>Mimořádný opravný prostředek:</a:t>
            </a:r>
            <a:r>
              <a:rPr lang="cs-CZ" sz="2000" dirty="0"/>
              <a:t> návrh na povolení obnovy řízení – směřuje pouze proti pravomocnému rozhodnutí z důvodu vad skutkových. Uplatnění je výlučně v dispozici daňového subjektu</a:t>
            </a:r>
          </a:p>
          <a:p>
            <a:r>
              <a:rPr lang="cs-CZ" sz="2000" b="1" u="sng" dirty="0"/>
              <a:t>2. Dozorčí prostředky</a:t>
            </a:r>
            <a:endParaRPr lang="cs-CZ" sz="2000" u="sng" dirty="0"/>
          </a:p>
          <a:p>
            <a:r>
              <a:rPr lang="cs-CZ" sz="2000" b="1" dirty="0"/>
              <a:t>Nařízení obnovy řízení:</a:t>
            </a:r>
            <a:r>
              <a:rPr lang="cs-CZ" sz="2000" dirty="0"/>
              <a:t> jen proti pravomocnému rozhodnutí pro vady skutkové</a:t>
            </a:r>
          </a:p>
          <a:p>
            <a:r>
              <a:rPr lang="cs-CZ" sz="2000" b="1" dirty="0"/>
              <a:t>Nařízení přezkoumání rozhodnutí: </a:t>
            </a:r>
            <a:r>
              <a:rPr lang="cs-CZ" sz="2000" dirty="0"/>
              <a:t>nařízení je možné i vůči nepravomocnému rozhodnutí z důvodu nezákonnosti původního rozhodnutí, nápravy právních vad</a:t>
            </a:r>
          </a:p>
        </p:txBody>
      </p:sp>
    </p:spTree>
    <p:extLst>
      <p:ext uri="{BB962C8B-B14F-4D97-AF65-F5344CB8AC3E}">
        <p14:creationId xmlns:p14="http://schemas.microsoft.com/office/powerpoint/2010/main" val="38778594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6660" y="624110"/>
            <a:ext cx="8911687" cy="726388"/>
          </a:xfrm>
        </p:spPr>
        <p:txBody>
          <a:bodyPr/>
          <a:lstStyle/>
          <a:p>
            <a:r>
              <a:rPr lang="cs-CZ" dirty="0"/>
              <a:t>Přípustnost obnovy řízení - § 117</a:t>
            </a:r>
          </a:p>
        </p:txBody>
      </p:sp>
      <p:sp>
        <p:nvSpPr>
          <p:cNvPr id="5" name="Zástupný symbol pro obsah 4"/>
          <p:cNvSpPr>
            <a:spLocks noGrp="1"/>
          </p:cNvSpPr>
          <p:nvPr>
            <p:ph idx="1"/>
          </p:nvPr>
        </p:nvSpPr>
        <p:spPr>
          <a:xfrm>
            <a:off x="1364566" y="1561514"/>
            <a:ext cx="10424160" cy="5008098"/>
          </a:xfrm>
        </p:spPr>
        <p:txBody>
          <a:bodyPr>
            <a:normAutofit/>
          </a:bodyPr>
          <a:lstStyle/>
          <a:p>
            <a:r>
              <a:rPr lang="cs-CZ" sz="3200" b="1" dirty="0"/>
              <a:t>Řízení ukončené pravomocným rozhodnutím správce daně se obnoví na návrh příjemce rozhodnutí, nebo z moci úřední, jestliže:</a:t>
            </a:r>
          </a:p>
          <a:p>
            <a:endParaRPr lang="cs-CZ" sz="3200" b="1" dirty="0"/>
          </a:p>
          <a:p>
            <a:pPr marL="0" indent="0">
              <a:buNone/>
            </a:pPr>
            <a:r>
              <a:rPr lang="cs-CZ" sz="3200" dirty="0"/>
              <a:t>a) </a:t>
            </a:r>
            <a:r>
              <a:rPr lang="cs-CZ" sz="3200" b="1" dirty="0"/>
              <a:t>vyšly najevo nové skutečnosti nebo důkazy, které nemohly být bez zavinění příjemce rozhodnutí nebo správce daně uplatněny v řízení již dříve a mohly mít podstatný vliv na výrok rozhodnutí,</a:t>
            </a:r>
          </a:p>
        </p:txBody>
      </p:sp>
    </p:spTree>
    <p:extLst>
      <p:ext uri="{BB962C8B-B14F-4D97-AF65-F5344CB8AC3E}">
        <p14:creationId xmlns:p14="http://schemas.microsoft.com/office/powerpoint/2010/main" val="31642800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86597" y="624110"/>
            <a:ext cx="9718015" cy="670118"/>
          </a:xfrm>
        </p:spPr>
        <p:txBody>
          <a:bodyPr>
            <a:normAutofit/>
          </a:bodyPr>
          <a:lstStyle/>
          <a:p>
            <a:r>
              <a:rPr lang="cs-CZ" dirty="0"/>
              <a:t>Nařízení přezkoumání rozhodnutí - § 121</a:t>
            </a:r>
          </a:p>
        </p:txBody>
      </p:sp>
      <p:sp>
        <p:nvSpPr>
          <p:cNvPr id="3" name="Zástupný symbol pro obsah 2"/>
          <p:cNvSpPr>
            <a:spLocks noGrp="1"/>
          </p:cNvSpPr>
          <p:nvPr>
            <p:ph idx="1"/>
          </p:nvPr>
        </p:nvSpPr>
        <p:spPr>
          <a:xfrm>
            <a:off x="1294228" y="1505243"/>
            <a:ext cx="10621107" cy="5092505"/>
          </a:xfrm>
        </p:spPr>
        <p:txBody>
          <a:bodyPr/>
          <a:lstStyle/>
          <a:p>
            <a:r>
              <a:rPr lang="cs-CZ" sz="3600" b="1" dirty="0"/>
              <a:t>(1)</a:t>
            </a:r>
            <a:r>
              <a:rPr lang="cs-CZ" sz="3600" dirty="0"/>
              <a:t> </a:t>
            </a:r>
            <a:r>
              <a:rPr lang="cs-CZ" sz="3600" b="1" dirty="0"/>
              <a:t>Správce daně z moci úřední nařídí přezkoumání rozhodnutí, jestliže po předběžném posouzení věci dojde k závěru, že rozhodnutí bylo vydáno v rozporu s právním předpisem. </a:t>
            </a:r>
            <a:r>
              <a:rPr lang="cs-CZ" sz="3600" dirty="0"/>
              <a:t>K vadám řízení, o nichž nelze mít důvodně za to, že mohly mít vliv na soulad napadeného rozhodnutí s právními předpisy, se nepřihlíží.</a:t>
            </a:r>
          </a:p>
          <a:p>
            <a:endParaRPr lang="cs-CZ" dirty="0"/>
          </a:p>
        </p:txBody>
      </p:sp>
    </p:spTree>
    <p:extLst>
      <p:ext uri="{BB962C8B-B14F-4D97-AF65-F5344CB8AC3E}">
        <p14:creationId xmlns:p14="http://schemas.microsoft.com/office/powerpoint/2010/main" val="3974085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7785" y="624110"/>
            <a:ext cx="9886827" cy="1049945"/>
          </a:xfrm>
        </p:spPr>
        <p:txBody>
          <a:bodyPr>
            <a:normAutofit fontScale="90000"/>
          </a:bodyPr>
          <a:lstStyle/>
          <a:p>
            <a:r>
              <a:rPr lang="cs-CZ" dirty="0"/>
              <a:t>DŘ - § 127 - </a:t>
            </a:r>
            <a:r>
              <a:rPr lang="cs-CZ" b="1" dirty="0"/>
              <a:t>Oznamovací povinnost registrovaných daňových subjektů</a:t>
            </a:r>
            <a:br>
              <a:rPr lang="cs-CZ" b="1" dirty="0"/>
            </a:br>
            <a:endParaRPr lang="cs-CZ" dirty="0"/>
          </a:p>
        </p:txBody>
      </p:sp>
      <p:sp>
        <p:nvSpPr>
          <p:cNvPr id="3" name="Zástupný symbol pro obsah 2"/>
          <p:cNvSpPr>
            <a:spLocks noGrp="1"/>
          </p:cNvSpPr>
          <p:nvPr>
            <p:ph idx="1"/>
          </p:nvPr>
        </p:nvSpPr>
        <p:spPr>
          <a:xfrm>
            <a:off x="1195754" y="1800665"/>
            <a:ext cx="10308858" cy="4110557"/>
          </a:xfrm>
        </p:spPr>
        <p:txBody>
          <a:bodyPr>
            <a:normAutofit fontScale="85000" lnSpcReduction="20000"/>
          </a:bodyPr>
          <a:lstStyle/>
          <a:p>
            <a:r>
              <a:rPr lang="cs-CZ" sz="2000" dirty="0"/>
              <a:t>(1) Dojde-li ke změně údajů, které je povinen daňový subjekt uvádět při registraci, je povinen tuto změnu oznámit správci daně do 15 dnů ode dne, kdy nastala, popřípadě požádat o zrušení registrace, jsou-li pro to dány důvody.</a:t>
            </a:r>
          </a:p>
          <a:p>
            <a:endParaRPr lang="cs-CZ" sz="2000" dirty="0"/>
          </a:p>
          <a:p>
            <a:r>
              <a:rPr lang="cs-CZ" sz="2200" b="1" dirty="0"/>
              <a:t>§ 130 Daňové identifikační číslo</a:t>
            </a:r>
          </a:p>
          <a:p>
            <a:endParaRPr lang="cs-CZ" sz="2200" b="1" dirty="0"/>
          </a:p>
          <a:p>
            <a:r>
              <a:rPr lang="cs-CZ" sz="2200" b="1" dirty="0"/>
              <a:t>(2) Daňové identifikační číslo je daňový subjekt povinen uvádět ve všech případech, které se týkají daně, ke které byl pod tímto daňovým identifikačním číslem registrován, při styku se správcem daně a dále v případech stanovených zákonem.</a:t>
            </a:r>
          </a:p>
          <a:p>
            <a:r>
              <a:rPr lang="cs-CZ" sz="2200" b="1" dirty="0"/>
              <a:t>(3) Obecným identifikátorem je u fyzické osoby rodné číslo, popřípadě jiný obecný identifikátor, stanoví-li tak zákon, a u právnické osoby identifikační číslo.</a:t>
            </a:r>
          </a:p>
          <a:p>
            <a:r>
              <a:rPr lang="cs-CZ" sz="2200" b="1" dirty="0"/>
              <a:t>(4) Není-li obecný identifikátor daňovému subjektu přidělen, přidělí mu správce daně rozhodnutím vlastní identifikátor.</a:t>
            </a:r>
          </a:p>
          <a:p>
            <a:endParaRPr lang="cs-CZ" sz="2000" dirty="0"/>
          </a:p>
        </p:txBody>
      </p:sp>
    </p:spTree>
    <p:extLst>
      <p:ext uri="{BB962C8B-B14F-4D97-AF65-F5344CB8AC3E}">
        <p14:creationId xmlns:p14="http://schemas.microsoft.com/office/powerpoint/2010/main" val="32798522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5435" y="381833"/>
            <a:ext cx="9760218" cy="726388"/>
          </a:xfrm>
        </p:spPr>
        <p:txBody>
          <a:bodyPr/>
          <a:lstStyle/>
          <a:p>
            <a:r>
              <a:rPr lang="cs-CZ" dirty="0"/>
              <a:t>§ 14a ZMP - Ohlášení</a:t>
            </a:r>
          </a:p>
        </p:txBody>
      </p:sp>
      <p:sp>
        <p:nvSpPr>
          <p:cNvPr id="3" name="Zástupný symbol pro obsah 2"/>
          <p:cNvSpPr>
            <a:spLocks noGrp="1"/>
          </p:cNvSpPr>
          <p:nvPr>
            <p:ph idx="1"/>
          </p:nvPr>
        </p:nvSpPr>
        <p:spPr>
          <a:xfrm>
            <a:off x="736208" y="1358312"/>
            <a:ext cx="11029071" cy="5276950"/>
          </a:xfrm>
        </p:spPr>
        <p:txBody>
          <a:bodyPr>
            <a:normAutofit fontScale="85000" lnSpcReduction="20000"/>
          </a:bodyPr>
          <a:lstStyle/>
          <a:p>
            <a:r>
              <a:rPr lang="cs-CZ" sz="2400" b="1" dirty="0"/>
              <a:t>(1) V ohlášení poplatník nebo plátce uvede</a:t>
            </a:r>
          </a:p>
          <a:p>
            <a:pPr indent="270510" algn="just">
              <a:spcBef>
                <a:spcPts val="600"/>
              </a:spcBef>
              <a:spcAft>
                <a:spcPts val="600"/>
              </a:spcAft>
              <a:tabLst>
                <a:tab pos="316865" algn="l"/>
                <a:tab pos="540385" algn="l"/>
                <a:tab pos="540385" algn="l"/>
              </a:tabLst>
            </a:pPr>
            <a:r>
              <a:rPr lang="cs-CZ" sz="2400" dirty="0"/>
              <a:t>a) </a:t>
            </a:r>
            <a:r>
              <a:rPr lang="cs-CZ" sz="3200" dirty="0">
                <a:latin typeface="Times New Roman" panose="02020603050405020304" pitchFamily="18" charset="0"/>
                <a:ea typeface="Times New Roman" panose="02020603050405020304" pitchFamily="18" charset="0"/>
              </a:rPr>
              <a:t>V ohlášení poplatník nebo plátce uvede</a:t>
            </a:r>
          </a:p>
          <a:p>
            <a:pPr lvl="3"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jméno, popřípadě jména, a příjmení nebo název, obecný identifikátor, byl-li přidělen, místo pobytu nebo sídlo, sídlo podnikatele, popřípadě další adresu pro doručování; právnická osoba uvede též osoby, které jsou jejím jménem oprávněny jednat v poplatkových věcech,</a:t>
            </a:r>
          </a:p>
          <a:p>
            <a:pPr lvl="3"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čísla všech svých účtů u poskytovatelů platebních služeb, včetně poskytovatelů těchto služeb v zahraničí, užívaných v souvislosti s podnikatelskou činností, v případě, že předmět poplatku souvisí s podnikatelskou činností poplatníka nebo plátce,</a:t>
            </a:r>
          </a:p>
          <a:p>
            <a:pPr lvl="3" algn="just">
              <a:buFont typeface="+mj-lt"/>
              <a:buAutoNum type="alphaLcParenR"/>
              <a:tabLst>
                <a:tab pos="269875" algn="l"/>
              </a:tabLst>
            </a:pPr>
            <a:r>
              <a:rPr lang="cs-CZ" sz="3200" dirty="0">
                <a:latin typeface="Times New Roman" panose="02020603050405020304" pitchFamily="18" charset="0"/>
                <a:ea typeface="Times New Roman" panose="02020603050405020304" pitchFamily="18" charset="0"/>
              </a:rPr>
              <a:t>údaje rozhodné pro stanovení poplatku.</a:t>
            </a:r>
          </a:p>
        </p:txBody>
      </p:sp>
    </p:spTree>
    <p:extLst>
      <p:ext uri="{BB962C8B-B14F-4D97-AF65-F5344CB8AC3E}">
        <p14:creationId xmlns:p14="http://schemas.microsoft.com/office/powerpoint/2010/main" val="33414373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05243" y="624110"/>
            <a:ext cx="9999369" cy="684185"/>
          </a:xfrm>
        </p:spPr>
        <p:txBody>
          <a:bodyPr>
            <a:normAutofit fontScale="90000"/>
          </a:bodyPr>
          <a:lstStyle/>
          <a:p>
            <a:r>
              <a:rPr lang="cs-CZ" b="1" dirty="0"/>
              <a:t>Vyměření daně - § 139</a:t>
            </a:r>
            <a:br>
              <a:rPr lang="cs-CZ" b="1" dirty="0"/>
            </a:br>
            <a:endParaRPr lang="cs-CZ" dirty="0"/>
          </a:p>
        </p:txBody>
      </p:sp>
      <p:sp>
        <p:nvSpPr>
          <p:cNvPr id="3" name="Zástupný symbol pro obsah 2"/>
          <p:cNvSpPr>
            <a:spLocks noGrp="1"/>
          </p:cNvSpPr>
          <p:nvPr>
            <p:ph idx="1"/>
          </p:nvPr>
        </p:nvSpPr>
        <p:spPr>
          <a:xfrm>
            <a:off x="1223889" y="1448971"/>
            <a:ext cx="10578905" cy="5162843"/>
          </a:xfrm>
        </p:spPr>
        <p:txBody>
          <a:bodyPr>
            <a:normAutofit/>
          </a:bodyPr>
          <a:lstStyle/>
          <a:p>
            <a:r>
              <a:rPr lang="cs-CZ" sz="2800" dirty="0"/>
              <a:t>(1) </a:t>
            </a:r>
            <a:r>
              <a:rPr lang="cs-CZ" sz="2800" b="1" dirty="0"/>
              <a:t>Daň lze vyměřit </a:t>
            </a:r>
            <a:r>
              <a:rPr lang="cs-CZ" sz="2800" dirty="0"/>
              <a:t>na základě daňového přiznání nebo vyúčtování, nebo </a:t>
            </a:r>
            <a:r>
              <a:rPr lang="cs-CZ" sz="2800" b="1" dirty="0"/>
              <a:t>z moci úřední</a:t>
            </a:r>
            <a:r>
              <a:rPr lang="cs-CZ" sz="2800" dirty="0"/>
              <a:t>.</a:t>
            </a:r>
          </a:p>
          <a:p>
            <a:r>
              <a:rPr lang="cs-CZ" sz="2800" dirty="0"/>
              <a:t>(2) </a:t>
            </a:r>
            <a:r>
              <a:rPr lang="cs-CZ" sz="2800" b="1" dirty="0"/>
              <a:t>Podle výsledků vyměřovacího řízení správce daně vyměří daň, kterou předepíše do evidence daní; vyměřením daně se rozumí i stanovení daně plátci daně k přímé úhradě.</a:t>
            </a:r>
          </a:p>
          <a:p>
            <a:r>
              <a:rPr lang="cs-CZ" sz="2800" dirty="0"/>
              <a:t>(3) </a:t>
            </a:r>
            <a:r>
              <a:rPr lang="cs-CZ" sz="2800" b="1" dirty="0"/>
              <a:t>Je-li daň vyměřená správcem daně vyšší než daň tvrzená daňovým subjektem, je rozdíl splatný v náhradní lhůtě do 15 dnů ode dne právní moci platebního výměru. Ve stejné náhradní lhůtě je splatná i daň vyměřená z moci úřední.</a:t>
            </a:r>
          </a:p>
        </p:txBody>
      </p:sp>
    </p:spTree>
    <p:extLst>
      <p:ext uri="{BB962C8B-B14F-4D97-AF65-F5344CB8AC3E}">
        <p14:creationId xmlns:p14="http://schemas.microsoft.com/office/powerpoint/2010/main" val="38957270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58462" y="314621"/>
            <a:ext cx="9746150" cy="670117"/>
          </a:xfrm>
        </p:spPr>
        <p:txBody>
          <a:bodyPr/>
          <a:lstStyle/>
          <a:p>
            <a:r>
              <a:rPr lang="cs-CZ" dirty="0"/>
              <a:t>§ 11 ZMP</a:t>
            </a:r>
          </a:p>
        </p:txBody>
      </p:sp>
      <p:sp>
        <p:nvSpPr>
          <p:cNvPr id="3" name="Zástupný symbol pro obsah 2"/>
          <p:cNvSpPr>
            <a:spLocks noGrp="1"/>
          </p:cNvSpPr>
          <p:nvPr>
            <p:ph idx="1"/>
          </p:nvPr>
        </p:nvSpPr>
        <p:spPr>
          <a:xfrm>
            <a:off x="1195754" y="1406769"/>
            <a:ext cx="10308858" cy="4504453"/>
          </a:xfrm>
        </p:spPr>
        <p:txBody>
          <a:bodyPr>
            <a:normAutofit fontScale="85000" lnSpcReduction="10000"/>
          </a:bodyPr>
          <a:lstStyle/>
          <a:p>
            <a:r>
              <a:rPr lang="cs-CZ" sz="2000" b="1" dirty="0"/>
              <a:t>(1)</a:t>
            </a:r>
            <a:r>
              <a:rPr lang="cs-CZ" sz="2000" dirty="0"/>
              <a:t> </a:t>
            </a:r>
            <a:r>
              <a:rPr lang="cs-CZ" sz="2000" b="1" dirty="0"/>
              <a:t>Nebudou-li poplatky zaplaceny poplatníkem včas nebo ve správné výši, vyměří mu správce poplatku poplatek platebním výměrem nebo hromadným předpisným seznamem.</a:t>
            </a:r>
          </a:p>
          <a:p>
            <a:r>
              <a:rPr lang="cs-CZ" sz="2000" b="1" dirty="0"/>
              <a:t>(2)</a:t>
            </a:r>
            <a:r>
              <a:rPr lang="cs-CZ" sz="2000" dirty="0"/>
              <a:t> Nebudou-li poplatky odvedeny plátcem poplatku včas nebo ve správné výši, vyměří mu správce poplatku poplatek platebním výměrem k přímé úhradě.</a:t>
            </a:r>
          </a:p>
          <a:p>
            <a:r>
              <a:rPr lang="cs-CZ" sz="2000" b="1" dirty="0"/>
              <a:t>(3)</a:t>
            </a:r>
            <a:r>
              <a:rPr lang="cs-CZ" sz="2000" dirty="0"/>
              <a:t> Včas nezaplacené nebo neodvedené poplatky nebo část těchto poplatků správce poplatku zvýšit až na trojnásobek; toto zvýšení je příslušenstvím poplatku </a:t>
            </a:r>
            <a:r>
              <a:rPr lang="cs-CZ" sz="2000" b="1" dirty="0"/>
              <a:t>sledujícím jeho osud</a:t>
            </a:r>
            <a:r>
              <a:rPr lang="cs-CZ" sz="2000" dirty="0"/>
              <a:t>.</a:t>
            </a:r>
          </a:p>
          <a:p>
            <a:r>
              <a:rPr lang="cs-CZ" sz="2000" b="1" dirty="0"/>
              <a:t>(4)</a:t>
            </a:r>
            <a:r>
              <a:rPr lang="cs-CZ" sz="2000" dirty="0"/>
              <a:t> Penále, úroky a pokuty, upravené daňovým řádem, s výjimkou pořádkových pokut, se neuplatňují.</a:t>
            </a:r>
          </a:p>
          <a:p>
            <a:endParaRPr lang="cs-CZ" sz="2000" dirty="0"/>
          </a:p>
          <a:p>
            <a:r>
              <a:rPr lang="cs-CZ" sz="2000" b="1" dirty="0"/>
              <a:t>§ 140 DŘ</a:t>
            </a:r>
          </a:p>
          <a:p>
            <a:pPr marL="0" indent="0">
              <a:buNone/>
            </a:pPr>
            <a:r>
              <a:rPr lang="cs-CZ" sz="2000" dirty="0"/>
              <a:t>(1) Neodchyluje-li se vyměřovaná daň od daně tvrzené daňovým subjektem, správce daně nemusí daňovému subjektu výsledek vyměření oznamovat platebním výměrem; to neplatí, pokud byl zahájen postup k odstranění pochybností. Platební výměr správce daně založí do spisu.</a:t>
            </a:r>
          </a:p>
          <a:p>
            <a:endParaRPr lang="cs-CZ" dirty="0"/>
          </a:p>
        </p:txBody>
      </p:sp>
    </p:spTree>
    <p:extLst>
      <p:ext uri="{BB962C8B-B14F-4D97-AF65-F5344CB8AC3E}">
        <p14:creationId xmlns:p14="http://schemas.microsoft.com/office/powerpoint/2010/main" val="41727175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69927" y="184495"/>
            <a:ext cx="9844624" cy="712321"/>
          </a:xfrm>
        </p:spPr>
        <p:txBody>
          <a:bodyPr/>
          <a:lstStyle/>
          <a:p>
            <a:r>
              <a:rPr lang="cs-CZ" dirty="0"/>
              <a:t>Rozhodnutí o stanovení daně - § 147</a:t>
            </a:r>
          </a:p>
        </p:txBody>
      </p:sp>
      <p:sp>
        <p:nvSpPr>
          <p:cNvPr id="3" name="Zástupný symbol pro obsah 2"/>
          <p:cNvSpPr>
            <a:spLocks noGrp="1"/>
          </p:cNvSpPr>
          <p:nvPr>
            <p:ph idx="1"/>
          </p:nvPr>
        </p:nvSpPr>
        <p:spPr>
          <a:xfrm>
            <a:off x="859887" y="981221"/>
            <a:ext cx="10649243" cy="4895557"/>
          </a:xfrm>
        </p:spPr>
        <p:txBody>
          <a:bodyPr>
            <a:normAutofit fontScale="92500" lnSpcReduction="10000"/>
          </a:bodyPr>
          <a:lstStyle/>
          <a:p>
            <a:pPr marL="0" indent="0" algn="just">
              <a:buNone/>
            </a:pPr>
            <a:r>
              <a:rPr lang="cs-CZ" sz="2400" b="1" i="0" dirty="0">
                <a:solidFill>
                  <a:srgbClr val="000000"/>
                </a:solidFill>
                <a:effectLst/>
                <a:latin typeface="Arial" panose="020B0604020202020204" pitchFamily="34" charset="0"/>
              </a:rPr>
              <a:t>	(1)</a:t>
            </a:r>
            <a:r>
              <a:rPr lang="cs-CZ" sz="2400" b="0" i="0" dirty="0">
                <a:solidFill>
                  <a:srgbClr val="000000"/>
                </a:solidFill>
                <a:effectLst/>
                <a:latin typeface="Arial" panose="020B0604020202020204" pitchFamily="34" charset="0"/>
              </a:rPr>
              <a:t> Správce daně v nalézacím řízení stanoví daňovému subjektu daň rozhodnutím o stanovení daně, které se označuje jako</a:t>
            </a:r>
          </a:p>
          <a:p>
            <a:pPr marL="0" indent="0" algn="just">
              <a:buNone/>
            </a:pPr>
            <a:r>
              <a:rPr lang="cs-CZ" sz="2400" b="1" i="0" dirty="0">
                <a:solidFill>
                  <a:srgbClr val="000000"/>
                </a:solidFill>
                <a:effectLst/>
                <a:latin typeface="Arial" panose="020B0604020202020204" pitchFamily="34" charset="0"/>
              </a:rPr>
              <a:t>a)</a:t>
            </a:r>
            <a:r>
              <a:rPr lang="cs-CZ" sz="2400" b="0" i="0" dirty="0">
                <a:solidFill>
                  <a:srgbClr val="000000"/>
                </a:solidFill>
                <a:effectLst/>
                <a:latin typeface="Arial" panose="020B0604020202020204" pitchFamily="34" charset="0"/>
              </a:rPr>
              <a:t> </a:t>
            </a:r>
            <a:r>
              <a:rPr lang="cs-CZ" sz="2400" b="1" i="0" dirty="0">
                <a:solidFill>
                  <a:srgbClr val="000000"/>
                </a:solidFill>
                <a:effectLst/>
                <a:latin typeface="Arial" panose="020B0604020202020204" pitchFamily="34" charset="0"/>
              </a:rPr>
              <a:t>platební výměr</a:t>
            </a:r>
            <a:r>
              <a:rPr lang="cs-CZ" sz="2400" b="0" i="0" dirty="0">
                <a:solidFill>
                  <a:srgbClr val="000000"/>
                </a:solidFill>
                <a:effectLst/>
                <a:latin typeface="Arial" panose="020B0604020202020204" pitchFamily="34" charset="0"/>
              </a:rPr>
              <a:t>, jde-li o vyměření daně,</a:t>
            </a:r>
          </a:p>
          <a:p>
            <a:pPr marL="0" indent="0" algn="just">
              <a:buNone/>
            </a:pPr>
            <a:r>
              <a:rPr lang="cs-CZ" sz="2400" b="1" i="0" dirty="0">
                <a:solidFill>
                  <a:srgbClr val="000000"/>
                </a:solidFill>
                <a:effectLst/>
                <a:latin typeface="Arial" panose="020B0604020202020204" pitchFamily="34" charset="0"/>
              </a:rPr>
              <a:t>b)</a:t>
            </a:r>
            <a:r>
              <a:rPr lang="cs-CZ" sz="2400" b="0" i="0" dirty="0">
                <a:solidFill>
                  <a:srgbClr val="000000"/>
                </a:solidFill>
                <a:effectLst/>
                <a:latin typeface="Arial" panose="020B0604020202020204" pitchFamily="34" charset="0"/>
              </a:rPr>
              <a:t> dodatečný platební výměr, jde-li o doměření daně, nebo</a:t>
            </a:r>
          </a:p>
          <a:p>
            <a:pPr marL="0" indent="0" algn="just">
              <a:buNone/>
            </a:pPr>
            <a:r>
              <a:rPr lang="cs-CZ" sz="2400" b="1" i="0" dirty="0">
                <a:solidFill>
                  <a:srgbClr val="000000"/>
                </a:solidFill>
                <a:effectLst/>
                <a:latin typeface="Arial" panose="020B0604020202020204" pitchFamily="34" charset="0"/>
              </a:rPr>
              <a:t>c)</a:t>
            </a:r>
            <a:r>
              <a:rPr lang="cs-CZ" sz="2400" b="0" i="0" dirty="0">
                <a:solidFill>
                  <a:srgbClr val="000000"/>
                </a:solidFill>
                <a:effectLst/>
                <a:latin typeface="Arial" panose="020B0604020202020204" pitchFamily="34" charset="0"/>
              </a:rPr>
              <a:t> </a:t>
            </a:r>
            <a:r>
              <a:rPr lang="cs-CZ" sz="2400" b="1" i="0" dirty="0">
                <a:solidFill>
                  <a:srgbClr val="000000"/>
                </a:solidFill>
                <a:effectLst/>
                <a:latin typeface="Arial" panose="020B0604020202020204" pitchFamily="34" charset="0"/>
              </a:rPr>
              <a:t>hromadný předpisný seznam, </a:t>
            </a:r>
            <a:r>
              <a:rPr lang="cs-CZ" sz="2400" b="1" i="0" u="sng" dirty="0">
                <a:solidFill>
                  <a:srgbClr val="000000"/>
                </a:solidFill>
                <a:effectLst/>
                <a:latin typeface="Arial" panose="020B0604020202020204" pitchFamily="34" charset="0"/>
              </a:rPr>
              <a:t>stanoví-li tak jiný zákon</a:t>
            </a:r>
            <a:r>
              <a:rPr lang="cs-CZ" sz="2400" b="1" i="0" dirty="0">
                <a:solidFill>
                  <a:srgbClr val="000000"/>
                </a:solidFill>
                <a:effectLst/>
                <a:latin typeface="Arial" panose="020B0604020202020204" pitchFamily="34" charset="0"/>
              </a:rPr>
              <a:t>.</a:t>
            </a:r>
          </a:p>
          <a:p>
            <a:pPr marL="0" indent="0" algn="just">
              <a:buNone/>
            </a:pPr>
            <a:r>
              <a:rPr lang="cs-CZ" sz="2400" b="1" i="0" dirty="0">
                <a:solidFill>
                  <a:srgbClr val="000000"/>
                </a:solidFill>
                <a:effectLst/>
                <a:latin typeface="Arial" panose="020B0604020202020204" pitchFamily="34" charset="0"/>
              </a:rPr>
              <a:t>	(2)</a:t>
            </a:r>
            <a:r>
              <a:rPr lang="cs-CZ" sz="2400" b="0" i="0" dirty="0">
                <a:solidFill>
                  <a:srgbClr val="000000"/>
                </a:solidFill>
                <a:effectLst/>
                <a:latin typeface="Arial" panose="020B0604020202020204" pitchFamily="34" charset="0"/>
              </a:rPr>
              <a:t> </a:t>
            </a:r>
            <a:r>
              <a:rPr lang="cs-CZ" sz="2400" b="1" i="0" dirty="0">
                <a:solidFill>
                  <a:srgbClr val="000000"/>
                </a:solidFill>
                <a:effectLst/>
                <a:latin typeface="Arial" panose="020B0604020202020204" pitchFamily="34" charset="0"/>
              </a:rPr>
              <a:t>Rozhodnutí o stanovení daně se neodůvodňuje; to neplatí, pokud</a:t>
            </a:r>
          </a:p>
          <a:p>
            <a:pPr marL="0" indent="0" algn="just">
              <a:buNone/>
            </a:pPr>
            <a:r>
              <a:rPr lang="cs-CZ" sz="2400" b="1" i="0" dirty="0">
                <a:solidFill>
                  <a:srgbClr val="000000"/>
                </a:solidFill>
                <a:effectLst/>
                <a:latin typeface="Arial" panose="020B0604020202020204" pitchFamily="34" charset="0"/>
              </a:rPr>
              <a:t>a)</a:t>
            </a:r>
            <a:r>
              <a:rPr lang="cs-CZ" sz="2400" b="0" i="0" dirty="0">
                <a:solidFill>
                  <a:srgbClr val="000000"/>
                </a:solidFill>
                <a:effectLst/>
                <a:latin typeface="Arial" panose="020B0604020202020204" pitchFamily="34" charset="0"/>
              </a:rPr>
              <a:t> </a:t>
            </a:r>
            <a:r>
              <a:rPr lang="cs-CZ" sz="2400" b="1" i="0" dirty="0">
                <a:solidFill>
                  <a:srgbClr val="000000"/>
                </a:solidFill>
                <a:effectLst/>
                <a:latin typeface="Arial" panose="020B0604020202020204" pitchFamily="34" charset="0"/>
              </a:rPr>
              <a:t>se stanovená daň odchyluje od daně tvrzené daňovým subjektem, nebo</a:t>
            </a:r>
          </a:p>
          <a:p>
            <a:pPr marL="0" indent="0" algn="just">
              <a:buNone/>
            </a:pPr>
            <a:r>
              <a:rPr lang="cs-CZ" sz="2400" b="1" i="0" dirty="0">
                <a:solidFill>
                  <a:srgbClr val="000000"/>
                </a:solidFill>
                <a:effectLst/>
                <a:latin typeface="Arial" panose="020B0604020202020204" pitchFamily="34" charset="0"/>
              </a:rPr>
              <a:t>b) dojde ke stanovení daně z moci úřední.</a:t>
            </a:r>
          </a:p>
          <a:p>
            <a:pPr marL="0" indent="0" algn="just">
              <a:buNone/>
            </a:pPr>
            <a:r>
              <a:rPr lang="cs-CZ" sz="2400" b="1" i="0" dirty="0">
                <a:solidFill>
                  <a:srgbClr val="000000"/>
                </a:solidFill>
                <a:effectLst/>
                <a:latin typeface="Arial" panose="020B0604020202020204" pitchFamily="34" charset="0"/>
              </a:rPr>
              <a:t>	(3)</a:t>
            </a:r>
            <a:r>
              <a:rPr lang="cs-CZ" sz="2400" b="0" i="0" dirty="0">
                <a:solidFill>
                  <a:srgbClr val="000000"/>
                </a:solidFill>
                <a:effectLst/>
                <a:latin typeface="Arial" panose="020B0604020202020204" pitchFamily="34" charset="0"/>
              </a:rPr>
              <a:t> Dojde-li ke stanovení daně výlučně na základě výsledku daňové kontroly, popřípadě výsledku postupu k odstranění pochybností, považuje se za odůvodnění zpráva o daňové kontrole, popřípadě protokol o projednání výsledku postupu k odstranění pochybností.</a:t>
            </a:r>
          </a:p>
          <a:p>
            <a:endParaRPr lang="cs-CZ" dirty="0"/>
          </a:p>
        </p:txBody>
      </p:sp>
    </p:spTree>
    <p:extLst>
      <p:ext uri="{BB962C8B-B14F-4D97-AF65-F5344CB8AC3E}">
        <p14:creationId xmlns:p14="http://schemas.microsoft.com/office/powerpoint/2010/main" val="2441938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45921" y="624110"/>
            <a:ext cx="9858692" cy="740456"/>
          </a:xfrm>
        </p:spPr>
        <p:txBody>
          <a:bodyPr/>
          <a:lstStyle/>
          <a:p>
            <a:r>
              <a:rPr lang="cs-CZ" dirty="0"/>
              <a:t>Lhůta pro stanovení daně - § 148</a:t>
            </a:r>
          </a:p>
        </p:txBody>
      </p:sp>
      <p:sp>
        <p:nvSpPr>
          <p:cNvPr id="3" name="Zástupný symbol pro obsah 2"/>
          <p:cNvSpPr>
            <a:spLocks noGrp="1"/>
          </p:cNvSpPr>
          <p:nvPr>
            <p:ph idx="1"/>
          </p:nvPr>
        </p:nvSpPr>
        <p:spPr>
          <a:xfrm>
            <a:off x="1252025" y="1702191"/>
            <a:ext cx="10252587" cy="4209031"/>
          </a:xfrm>
        </p:spPr>
        <p:txBody>
          <a:bodyPr>
            <a:normAutofit/>
          </a:bodyPr>
          <a:lstStyle/>
          <a:p>
            <a:r>
              <a:rPr lang="cs-CZ" sz="2400" dirty="0"/>
              <a:t>(1) </a:t>
            </a:r>
            <a:r>
              <a:rPr lang="cs-CZ" sz="2400" b="1" dirty="0"/>
              <a:t>Daň nelze stanovit po uplynutí lhůty pro stanovení daně, která činí 3 roky. Lhůta pro stanovení daně počne běžet dnem</a:t>
            </a:r>
            <a:r>
              <a:rPr lang="cs-CZ" sz="2400" dirty="0"/>
              <a:t>, v němž uplynula lhůta pro podání řádného daňového tvrzení, nebo </a:t>
            </a:r>
            <a:r>
              <a:rPr lang="cs-CZ" sz="2400" b="1" dirty="0"/>
              <a:t>v němž se stala daň splatnou</a:t>
            </a:r>
            <a:r>
              <a:rPr lang="cs-CZ" sz="2400" dirty="0"/>
              <a:t>, aniž by zde byla současně povinnost podat řádné daňové tvrzení.</a:t>
            </a:r>
          </a:p>
          <a:p>
            <a:endParaRPr lang="cs-CZ" sz="2400" dirty="0"/>
          </a:p>
          <a:p>
            <a:r>
              <a:rPr lang="cs-CZ" sz="2400" dirty="0"/>
              <a:t>U místních poplatků – dle vyhlášek</a:t>
            </a:r>
          </a:p>
        </p:txBody>
      </p:sp>
    </p:spTree>
    <p:extLst>
      <p:ext uri="{BB962C8B-B14F-4D97-AF65-F5344CB8AC3E}">
        <p14:creationId xmlns:p14="http://schemas.microsoft.com/office/powerpoint/2010/main" val="24737855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89649" y="624110"/>
            <a:ext cx="9914963" cy="670118"/>
          </a:xfrm>
        </p:spPr>
        <p:txBody>
          <a:bodyPr/>
          <a:lstStyle/>
          <a:p>
            <a:r>
              <a:rPr lang="cs-CZ" dirty="0"/>
              <a:t>Osobní daňové účty - § 149 DŘ</a:t>
            </a:r>
          </a:p>
        </p:txBody>
      </p:sp>
      <p:sp>
        <p:nvSpPr>
          <p:cNvPr id="3" name="Zástupný symbol pro obsah 2"/>
          <p:cNvSpPr>
            <a:spLocks noGrp="1"/>
          </p:cNvSpPr>
          <p:nvPr>
            <p:ph idx="1"/>
          </p:nvPr>
        </p:nvSpPr>
        <p:spPr>
          <a:xfrm>
            <a:off x="1026942" y="1434905"/>
            <a:ext cx="10944664" cy="5148775"/>
          </a:xfrm>
        </p:spPr>
        <p:txBody>
          <a:bodyPr>
            <a:normAutofit/>
          </a:bodyPr>
          <a:lstStyle/>
          <a:p>
            <a:r>
              <a:rPr lang="cs-CZ" sz="2800" dirty="0"/>
              <a:t>(1) </a:t>
            </a:r>
            <a:r>
              <a:rPr lang="cs-CZ" sz="2800" b="1" i="0" dirty="0">
                <a:solidFill>
                  <a:srgbClr val="000000"/>
                </a:solidFill>
                <a:effectLst/>
                <a:latin typeface="+mj-lt"/>
              </a:rPr>
              <a:t>Správce daně vede evidenci daní, kde zaznamenává stanovení daně, vznik, splnění, popřípadě jiný zánik daňových povinností, a z toho vyplývající přeplatky, nedoplatky a případné převody. Tyto údaje jsou evidovány na osobních daňových účtech.</a:t>
            </a:r>
          </a:p>
          <a:p>
            <a:r>
              <a:rPr lang="cs-CZ" sz="2800" dirty="0"/>
              <a:t>(2) </a:t>
            </a:r>
            <a:r>
              <a:rPr lang="cs-CZ" sz="2800" b="1" dirty="0"/>
              <a:t>Osobní daňový účet je veden pro jednotlivé daňové subjekty odděleně za každý druh daně.</a:t>
            </a:r>
            <a:r>
              <a:rPr lang="cs-CZ" sz="2800" dirty="0"/>
              <a:t> S ohledem na přehlednost evidence daní může být daný druh daně rozčleněn na několik částí, o nichž se vedou samostatné osobní daňové účty.</a:t>
            </a:r>
          </a:p>
        </p:txBody>
      </p:sp>
    </p:spTree>
    <p:extLst>
      <p:ext uri="{BB962C8B-B14F-4D97-AF65-F5344CB8AC3E}">
        <p14:creationId xmlns:p14="http://schemas.microsoft.com/office/powerpoint/2010/main" val="365381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59402" y="418370"/>
            <a:ext cx="8911687" cy="724630"/>
          </a:xfrm>
        </p:spPr>
        <p:txBody>
          <a:bodyPr/>
          <a:lstStyle/>
          <a:p>
            <a:r>
              <a:rPr lang="cs-CZ" dirty="0"/>
              <a:t>Předmět správy daní - §2</a:t>
            </a:r>
          </a:p>
        </p:txBody>
      </p:sp>
      <p:sp>
        <p:nvSpPr>
          <p:cNvPr id="3" name="Zástupný symbol pro obsah 2"/>
          <p:cNvSpPr>
            <a:spLocks noGrp="1"/>
          </p:cNvSpPr>
          <p:nvPr>
            <p:ph idx="1"/>
          </p:nvPr>
        </p:nvSpPr>
        <p:spPr>
          <a:xfrm>
            <a:off x="1325878" y="1424940"/>
            <a:ext cx="10264141" cy="5090160"/>
          </a:xfrm>
        </p:spPr>
        <p:txBody>
          <a:bodyPr>
            <a:normAutofit fontScale="92500"/>
          </a:bodyPr>
          <a:lstStyle/>
          <a:p>
            <a:r>
              <a:rPr lang="cs-CZ" sz="2400" dirty="0"/>
              <a:t>Předmětem správy daní jsou daně, které jsou příjmem veřejného rozpočtu, nebo snížením příjmu veřejného rozpočtu (dále jen „vratka“).</a:t>
            </a:r>
          </a:p>
          <a:p>
            <a:r>
              <a:rPr lang="cs-CZ" sz="2400" dirty="0"/>
              <a:t>Veřejným rozpočtem se pro účely tohoto zákona rozumí - rozpočet územního samosprávného celku.</a:t>
            </a:r>
          </a:p>
          <a:p>
            <a:r>
              <a:rPr lang="cs-CZ" sz="2400" dirty="0"/>
              <a:t>Daní se pro účely tohoto zákona rozumí:</a:t>
            </a:r>
          </a:p>
          <a:p>
            <a:pPr marL="0" indent="0">
              <a:buNone/>
            </a:pPr>
            <a:r>
              <a:rPr lang="cs-CZ" sz="2400" b="1" dirty="0"/>
              <a:t>a) peněžité plnění, které zákon označuje jako daň, clo nebo poplatek,</a:t>
            </a:r>
          </a:p>
          <a:p>
            <a:pPr marL="0" indent="0">
              <a:buNone/>
            </a:pPr>
            <a:r>
              <a:rPr lang="cs-CZ" sz="2400" b="1" dirty="0"/>
              <a:t>b) peněžité plnění, pokud zákon stanoví, že se při jeho správě postupuje podle tohoto zákona,</a:t>
            </a:r>
          </a:p>
          <a:p>
            <a:pPr marL="0" indent="0">
              <a:buNone/>
            </a:pPr>
            <a:r>
              <a:rPr lang="cs-CZ" sz="2400" b="1" dirty="0"/>
              <a:t>c) peněžité plnění v rámci dělené správy.</a:t>
            </a:r>
          </a:p>
          <a:p>
            <a:pPr marL="0" indent="0">
              <a:buNone/>
            </a:pPr>
            <a:r>
              <a:rPr lang="cs-CZ" sz="2400" dirty="0"/>
              <a:t>Příslušenstvím daně se rozumějí úroky, penále, pokuty a náklady řízení, jsou-li ukládány nebo vznikají-li podle daňového zákona. Úroky, penále a pokuta za opožděné tvrzení daně sledují osud daně.</a:t>
            </a:r>
          </a:p>
          <a:p>
            <a:pPr marL="0" indent="0">
              <a:buNone/>
            </a:pPr>
            <a:endParaRPr lang="cs-CZ" dirty="0"/>
          </a:p>
        </p:txBody>
      </p:sp>
    </p:spTree>
    <p:extLst>
      <p:ext uri="{BB962C8B-B14F-4D97-AF65-F5344CB8AC3E}">
        <p14:creationId xmlns:p14="http://schemas.microsoft.com/office/powerpoint/2010/main" val="3306527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89649" y="624110"/>
            <a:ext cx="9914963" cy="670118"/>
          </a:xfrm>
        </p:spPr>
        <p:txBody>
          <a:bodyPr/>
          <a:lstStyle/>
          <a:p>
            <a:r>
              <a:rPr lang="cs-CZ" dirty="0"/>
              <a:t>Osobní daňové účty - § 149 DŘ</a:t>
            </a:r>
          </a:p>
        </p:txBody>
      </p:sp>
      <p:sp>
        <p:nvSpPr>
          <p:cNvPr id="3" name="Zástupný symbol pro obsah 2"/>
          <p:cNvSpPr>
            <a:spLocks noGrp="1"/>
          </p:cNvSpPr>
          <p:nvPr>
            <p:ph idx="1"/>
          </p:nvPr>
        </p:nvSpPr>
        <p:spPr>
          <a:xfrm>
            <a:off x="1026942" y="1434905"/>
            <a:ext cx="10944664" cy="5148775"/>
          </a:xfrm>
        </p:spPr>
        <p:txBody>
          <a:bodyPr>
            <a:normAutofit fontScale="92500" lnSpcReduction="10000"/>
          </a:bodyPr>
          <a:lstStyle/>
          <a:p>
            <a:r>
              <a:rPr lang="cs-CZ" sz="2400" dirty="0"/>
              <a:t>(4) Údaje na osobních daňových účtech jsou průkazným způsobem evidovány na základě dokladů, které zachycují veškeré změny prováděné na osobních daňových účtech a které jsou potvrzeny úřední osobou. Těmito doklady jsou</a:t>
            </a:r>
          </a:p>
          <a:p>
            <a:r>
              <a:rPr lang="cs-CZ" sz="2400" b="1" dirty="0"/>
              <a:t>a) předpisné doklady,</a:t>
            </a:r>
          </a:p>
          <a:p>
            <a:r>
              <a:rPr lang="cs-CZ" sz="2400" b="1" dirty="0"/>
              <a:t>b) </a:t>
            </a:r>
            <a:r>
              <a:rPr lang="cs-CZ" sz="2400" b="1" dirty="0" err="1"/>
              <a:t>odpisné</a:t>
            </a:r>
            <a:r>
              <a:rPr lang="cs-CZ" sz="2400" b="1" dirty="0"/>
              <a:t> doklady,</a:t>
            </a:r>
          </a:p>
          <a:p>
            <a:r>
              <a:rPr lang="cs-CZ" sz="2400" b="1" dirty="0"/>
              <a:t>c) platební doklady,</a:t>
            </a:r>
          </a:p>
          <a:p>
            <a:r>
              <a:rPr lang="cs-CZ" sz="2400" b="1" dirty="0"/>
              <a:t>d) opravné doklady.</a:t>
            </a:r>
          </a:p>
          <a:p>
            <a:r>
              <a:rPr lang="cs-CZ" sz="2400" dirty="0"/>
              <a:t>(5) Správnost evidence osobních daňových účtů měsíčně odsouhlasí správce daně podle dokladů, které obdrží od poskytovatele platebních služeb, popřípadě dalších dokladů o provedení platby.</a:t>
            </a:r>
          </a:p>
          <a:p>
            <a:r>
              <a:rPr lang="cs-CZ" sz="2400" dirty="0"/>
              <a:t>(6) Roční uzavření záznamů následuje po uzávěrce posledního měsíce kalendářního roku a výsledné částky se přenesou jako počáteční zůstatky na osobních daňových účtech v následujícím kalendářním roce.</a:t>
            </a:r>
          </a:p>
        </p:txBody>
      </p:sp>
    </p:spTree>
    <p:extLst>
      <p:ext uri="{BB962C8B-B14F-4D97-AF65-F5344CB8AC3E}">
        <p14:creationId xmlns:p14="http://schemas.microsoft.com/office/powerpoint/2010/main" val="36398549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45921" y="624110"/>
            <a:ext cx="9858692" cy="684185"/>
          </a:xfrm>
        </p:spPr>
        <p:txBody>
          <a:bodyPr/>
          <a:lstStyle/>
          <a:p>
            <a:r>
              <a:rPr lang="cs-CZ" dirty="0"/>
              <a:t>Pořadí úhrady daně - 152</a:t>
            </a:r>
          </a:p>
        </p:txBody>
      </p:sp>
      <p:sp>
        <p:nvSpPr>
          <p:cNvPr id="3" name="Zástupný symbol pro obsah 2"/>
          <p:cNvSpPr>
            <a:spLocks noGrp="1"/>
          </p:cNvSpPr>
          <p:nvPr>
            <p:ph idx="1"/>
          </p:nvPr>
        </p:nvSpPr>
        <p:spPr>
          <a:xfrm>
            <a:off x="872197" y="1463039"/>
            <a:ext cx="10916529" cy="5078437"/>
          </a:xfrm>
        </p:spPr>
        <p:txBody>
          <a:bodyPr>
            <a:normAutofit/>
          </a:bodyPr>
          <a:lstStyle/>
          <a:p>
            <a:r>
              <a:rPr lang="cs-CZ" sz="2000" b="1" dirty="0"/>
              <a:t>(1) Úhrada daně se na osobním daňovém účtu použije na úhradu splatných daňových pohledávek postupně podle těchto skupin:</a:t>
            </a:r>
          </a:p>
          <a:p>
            <a:pPr marL="0" indent="0">
              <a:buNone/>
            </a:pPr>
            <a:r>
              <a:rPr lang="cs-CZ" sz="2000" b="1" dirty="0"/>
              <a:t>a) </a:t>
            </a:r>
            <a:r>
              <a:rPr lang="cs-CZ" sz="2000" b="1" dirty="0">
                <a:solidFill>
                  <a:srgbClr val="FF0000"/>
                </a:solidFill>
              </a:rPr>
              <a:t>nedoplatky na dani a splatná daň</a:t>
            </a:r>
            <a:r>
              <a:rPr lang="cs-CZ" sz="2000" b="1" dirty="0"/>
              <a:t>,</a:t>
            </a:r>
          </a:p>
          <a:p>
            <a:pPr marL="0" indent="0">
              <a:buNone/>
            </a:pPr>
            <a:r>
              <a:rPr lang="cs-CZ" sz="2000" b="1" dirty="0"/>
              <a:t>b) nedoplatky na příslušenství daně,</a:t>
            </a:r>
          </a:p>
          <a:p>
            <a:pPr marL="0" indent="0">
              <a:buNone/>
            </a:pPr>
            <a:r>
              <a:rPr lang="cs-CZ" sz="2000" b="1" dirty="0"/>
              <a:t>c) </a:t>
            </a:r>
            <a:r>
              <a:rPr lang="cs-CZ" sz="2000" b="1" dirty="0">
                <a:solidFill>
                  <a:srgbClr val="FF0000"/>
                </a:solidFill>
              </a:rPr>
              <a:t>vymáhané nedoplatky na dani</a:t>
            </a:r>
            <a:r>
              <a:rPr lang="cs-CZ" sz="2000" b="1" dirty="0"/>
              <a:t>,</a:t>
            </a:r>
          </a:p>
          <a:p>
            <a:pPr marL="0" indent="0">
              <a:buNone/>
            </a:pPr>
            <a:r>
              <a:rPr lang="cs-CZ" sz="2000" b="1" dirty="0"/>
              <a:t>d) vymáhané nedoplatky na příslušenství daně.</a:t>
            </a:r>
          </a:p>
          <a:p>
            <a:r>
              <a:rPr lang="cs-CZ" sz="2000" b="1" dirty="0"/>
              <a:t>(2) Úhrada daně vymožené jednotlivými způsoby vymáhání podle § 175 se použije na úhradu nedoplatků evidovaných u daného správce daně postupně podle těchto skupin:</a:t>
            </a:r>
          </a:p>
          <a:p>
            <a:pPr marL="0" indent="0">
              <a:buNone/>
            </a:pPr>
            <a:r>
              <a:rPr lang="cs-CZ" sz="2000" b="1" dirty="0"/>
              <a:t>a) </a:t>
            </a:r>
            <a:r>
              <a:rPr lang="cs-CZ" sz="2000" b="1" dirty="0">
                <a:solidFill>
                  <a:srgbClr val="FF0000"/>
                </a:solidFill>
              </a:rPr>
              <a:t>nedoplatky na dani vymáhané daným způsobem vymáhání</a:t>
            </a:r>
            <a:r>
              <a:rPr lang="cs-CZ" sz="2000" b="1" dirty="0"/>
              <a:t>,</a:t>
            </a:r>
          </a:p>
          <a:p>
            <a:pPr marL="0" indent="0">
              <a:buNone/>
            </a:pPr>
            <a:r>
              <a:rPr lang="cs-CZ" sz="2000" b="1" dirty="0"/>
              <a:t>b) nedoplatky na příslušenství daně vymáhané daným způsobem vymáhání.</a:t>
            </a:r>
          </a:p>
          <a:p>
            <a:endParaRPr lang="cs-CZ" dirty="0"/>
          </a:p>
        </p:txBody>
      </p:sp>
    </p:spTree>
    <p:extLst>
      <p:ext uri="{BB962C8B-B14F-4D97-AF65-F5344CB8AC3E}">
        <p14:creationId xmlns:p14="http://schemas.microsoft.com/office/powerpoint/2010/main" val="38542231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6F5D665-F6A0-4A8D-A21C-442C7C0E0D45}"/>
              </a:ext>
            </a:extLst>
          </p:cNvPr>
          <p:cNvSpPr>
            <a:spLocks noGrp="1"/>
          </p:cNvSpPr>
          <p:nvPr>
            <p:ph idx="1"/>
          </p:nvPr>
        </p:nvSpPr>
        <p:spPr>
          <a:xfrm>
            <a:off x="1538654" y="439615"/>
            <a:ext cx="9965958" cy="5471607"/>
          </a:xfrm>
        </p:spPr>
        <p:txBody>
          <a:bodyPr>
            <a:normAutofit fontScale="92500" lnSpcReduction="10000"/>
          </a:bodyPr>
          <a:lstStyle/>
          <a:p>
            <a:pPr marL="0" indent="0" algn="just">
              <a:buNone/>
            </a:pPr>
            <a:r>
              <a:rPr lang="cs-CZ" sz="2600" b="1" i="0" dirty="0">
                <a:solidFill>
                  <a:srgbClr val="000000"/>
                </a:solidFill>
                <a:effectLst/>
                <a:latin typeface="Arial" panose="020B0604020202020204" pitchFamily="34" charset="0"/>
              </a:rPr>
              <a:t>(3)</a:t>
            </a:r>
            <a:r>
              <a:rPr lang="cs-CZ" sz="2600" b="0" i="0" dirty="0">
                <a:solidFill>
                  <a:srgbClr val="000000"/>
                </a:solidFill>
                <a:effectLst/>
                <a:latin typeface="Arial" panose="020B0604020202020204" pitchFamily="34" charset="0"/>
              </a:rPr>
              <a:t> Úhrada daně hrazené jako pohledávka za majetkovou podstatou se na osobním daňovém účtu použije na úhradu splatných daňových pohledávek postupně podle těchto skupin:</a:t>
            </a:r>
          </a:p>
          <a:p>
            <a:pPr algn="just"/>
            <a:r>
              <a:rPr lang="cs-CZ" sz="2600" b="1" i="0" dirty="0">
                <a:solidFill>
                  <a:srgbClr val="000000"/>
                </a:solidFill>
                <a:effectLst/>
                <a:latin typeface="Arial" panose="020B0604020202020204" pitchFamily="34" charset="0"/>
              </a:rPr>
              <a:t>a)</a:t>
            </a:r>
            <a:r>
              <a:rPr lang="cs-CZ" sz="2600" b="0" i="0" dirty="0">
                <a:solidFill>
                  <a:srgbClr val="000000"/>
                </a:solidFill>
                <a:effectLst/>
                <a:latin typeface="Arial" panose="020B0604020202020204" pitchFamily="34" charset="0"/>
              </a:rPr>
              <a:t> </a:t>
            </a:r>
            <a:r>
              <a:rPr lang="cs-CZ" sz="2600" b="0" i="0" dirty="0">
                <a:solidFill>
                  <a:srgbClr val="FF0000"/>
                </a:solidFill>
                <a:effectLst/>
                <a:latin typeface="Arial" panose="020B0604020202020204" pitchFamily="34" charset="0"/>
              </a:rPr>
              <a:t>nedoplatky na dani a splatná daň z daňových povinností, které vznikly v době ode dne účinnosti rozhodnutí o úpadku</a:t>
            </a:r>
            <a:r>
              <a:rPr lang="cs-CZ" sz="2600" b="0" i="0" dirty="0">
                <a:solidFill>
                  <a:srgbClr val="000000"/>
                </a:solidFill>
                <a:effectLst/>
                <a:latin typeface="Arial" panose="020B0604020202020204" pitchFamily="34" charset="0"/>
              </a:rPr>
              <a:t>,</a:t>
            </a:r>
          </a:p>
          <a:p>
            <a:pPr algn="just"/>
            <a:r>
              <a:rPr lang="cs-CZ" sz="2600" b="1" i="0" dirty="0">
                <a:solidFill>
                  <a:srgbClr val="000000"/>
                </a:solidFill>
                <a:effectLst/>
                <a:latin typeface="Arial" panose="020B0604020202020204" pitchFamily="34" charset="0"/>
              </a:rPr>
              <a:t>b)</a:t>
            </a:r>
            <a:r>
              <a:rPr lang="cs-CZ" sz="2600" b="0" i="0" dirty="0">
                <a:solidFill>
                  <a:srgbClr val="000000"/>
                </a:solidFill>
                <a:effectLst/>
                <a:latin typeface="Arial" panose="020B0604020202020204" pitchFamily="34" charset="0"/>
              </a:rPr>
              <a:t> nedoplatky na příslušenství daně z daňových povinností, které vznikly v době ode dne účinnosti rozhodnutí o úpadku.</a:t>
            </a:r>
          </a:p>
          <a:p>
            <a:pPr marL="0" indent="0" algn="just">
              <a:buNone/>
            </a:pPr>
            <a:endParaRPr lang="cs-CZ" sz="2600" b="1" i="0" dirty="0">
              <a:solidFill>
                <a:srgbClr val="000000"/>
              </a:solidFill>
              <a:effectLst/>
              <a:latin typeface="Arial" panose="020B0604020202020204" pitchFamily="34" charset="0"/>
            </a:endParaRPr>
          </a:p>
          <a:p>
            <a:pPr marL="0" indent="0" algn="just">
              <a:buNone/>
            </a:pPr>
            <a:r>
              <a:rPr lang="cs-CZ" sz="2600" b="1" i="0" dirty="0">
                <a:solidFill>
                  <a:srgbClr val="000000"/>
                </a:solidFill>
                <a:effectLst/>
                <a:latin typeface="Arial" panose="020B0604020202020204" pitchFamily="34" charset="0"/>
              </a:rPr>
              <a:t>(4)</a:t>
            </a:r>
            <a:r>
              <a:rPr lang="cs-CZ" sz="2600" b="0" i="0" dirty="0">
                <a:solidFill>
                  <a:srgbClr val="000000"/>
                </a:solidFill>
                <a:effectLst/>
                <a:latin typeface="Arial" panose="020B0604020202020204" pitchFamily="34" charset="0"/>
              </a:rPr>
              <a:t> V jednotlivých skupinách podle odstavců 1 až 3 se úhrada daně použije </a:t>
            </a:r>
            <a:r>
              <a:rPr lang="cs-CZ" sz="2600" b="1" i="0" dirty="0">
                <a:solidFill>
                  <a:srgbClr val="000000"/>
                </a:solidFill>
                <a:effectLst/>
                <a:latin typeface="Arial" panose="020B0604020202020204" pitchFamily="34" charset="0"/>
              </a:rPr>
              <a:t>nejdříve na splatné daňové pohledávky </a:t>
            </a:r>
            <a:r>
              <a:rPr lang="cs-CZ" sz="2600" b="0" i="0" dirty="0">
                <a:solidFill>
                  <a:srgbClr val="000000"/>
                </a:solidFill>
                <a:effectLst/>
                <a:latin typeface="Arial" panose="020B0604020202020204" pitchFamily="34" charset="0"/>
              </a:rPr>
              <a:t>s dřívějším datem splatnosti.</a:t>
            </a:r>
          </a:p>
          <a:p>
            <a:pPr marL="0" indent="0" algn="just">
              <a:buNone/>
            </a:pPr>
            <a:endParaRPr lang="cs-CZ" sz="2600" b="0" i="0" dirty="0">
              <a:solidFill>
                <a:srgbClr val="000000"/>
              </a:solidFill>
              <a:effectLst/>
              <a:latin typeface="Arial" panose="020B0604020202020204" pitchFamily="34" charset="0"/>
            </a:endParaRPr>
          </a:p>
          <a:p>
            <a:pPr marL="0" indent="0">
              <a:buNone/>
            </a:pPr>
            <a:r>
              <a:rPr lang="cs-CZ" sz="2800" b="1" dirty="0">
                <a:solidFill>
                  <a:srgbClr val="FF0000"/>
                </a:solidFill>
                <a:latin typeface="Arial" panose="020B0604020202020204" pitchFamily="34" charset="0"/>
                <a:cs typeface="Arial" panose="020B0604020202020204" pitchFamily="34" charset="0"/>
              </a:rPr>
              <a:t>!!! Nejdříve splatné daňové pohledávky, potom nedoplatky!!!</a:t>
            </a:r>
          </a:p>
        </p:txBody>
      </p:sp>
    </p:spTree>
    <p:extLst>
      <p:ext uri="{BB962C8B-B14F-4D97-AF65-F5344CB8AC3E}">
        <p14:creationId xmlns:p14="http://schemas.microsoft.com/office/powerpoint/2010/main" val="3606864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1FD5DDB-6FDD-4842-B720-B1920AAC9311}"/>
              </a:ext>
            </a:extLst>
          </p:cNvPr>
          <p:cNvSpPr>
            <a:spLocks noGrp="1"/>
          </p:cNvSpPr>
          <p:nvPr>
            <p:ph idx="1"/>
          </p:nvPr>
        </p:nvSpPr>
        <p:spPr>
          <a:xfrm>
            <a:off x="1740877" y="465992"/>
            <a:ext cx="9763735" cy="5445230"/>
          </a:xfrm>
        </p:spPr>
        <p:txBody>
          <a:bodyPr>
            <a:normAutofit fontScale="92500" lnSpcReduction="10000"/>
          </a:bodyPr>
          <a:lstStyle/>
          <a:p>
            <a:pPr marL="0" indent="0" algn="just">
              <a:buNone/>
            </a:pPr>
            <a:r>
              <a:rPr lang="cs-CZ" sz="3200" b="1" i="0" dirty="0">
                <a:solidFill>
                  <a:srgbClr val="FF8400"/>
                </a:solidFill>
                <a:effectLst/>
                <a:latin typeface="Arial" panose="020B0604020202020204" pitchFamily="34" charset="0"/>
              </a:rPr>
              <a:t>§ 153</a:t>
            </a:r>
          </a:p>
          <a:p>
            <a:pPr marL="0" indent="0" algn="l">
              <a:buNone/>
            </a:pPr>
            <a:r>
              <a:rPr lang="cs-CZ" sz="3200" b="1" i="0" dirty="0">
                <a:solidFill>
                  <a:srgbClr val="08A8F8"/>
                </a:solidFill>
                <a:effectLst/>
                <a:latin typeface="Arial" panose="020B0604020202020204" pitchFamily="34" charset="0"/>
              </a:rPr>
              <a:t>Nedoplatek</a:t>
            </a:r>
          </a:p>
          <a:p>
            <a:pPr algn="just"/>
            <a:r>
              <a:rPr lang="cs-CZ" sz="3200" b="1" i="0" dirty="0">
                <a:solidFill>
                  <a:srgbClr val="000000"/>
                </a:solidFill>
                <a:effectLst/>
                <a:latin typeface="Arial" panose="020B0604020202020204" pitchFamily="34" charset="0"/>
              </a:rPr>
              <a:t>(1)</a:t>
            </a:r>
            <a:r>
              <a:rPr lang="cs-CZ" sz="3200" b="0" i="0" dirty="0">
                <a:solidFill>
                  <a:srgbClr val="000000"/>
                </a:solidFill>
                <a:effectLst/>
                <a:latin typeface="Arial" panose="020B0604020202020204" pitchFamily="34" charset="0"/>
              </a:rPr>
              <a:t> Nedoplatek je částka daně, která není uhrazena, a uplynul již den splatnosti této daně; nedoplatek je rovněž neuhrazené příslušenství daně, u kterého již uplynul den splatnosti, popřípadě též neuhrazená částka zajištěné daně.</a:t>
            </a:r>
          </a:p>
          <a:p>
            <a:pPr algn="just"/>
            <a:endParaRPr lang="cs-CZ" sz="3200" b="0" i="0" dirty="0">
              <a:solidFill>
                <a:srgbClr val="000000"/>
              </a:solidFill>
              <a:effectLst/>
              <a:latin typeface="Arial" panose="020B0604020202020204" pitchFamily="34" charset="0"/>
            </a:endParaRPr>
          </a:p>
          <a:p>
            <a:pPr algn="just"/>
            <a:r>
              <a:rPr lang="cs-CZ" sz="3200" b="1" i="0" dirty="0">
                <a:solidFill>
                  <a:srgbClr val="000000"/>
                </a:solidFill>
                <a:effectLst/>
                <a:latin typeface="Arial" panose="020B0604020202020204" pitchFamily="34" charset="0"/>
              </a:rPr>
              <a:t>(2)</a:t>
            </a:r>
            <a:r>
              <a:rPr lang="cs-CZ" sz="3200" b="0" i="0" dirty="0">
                <a:solidFill>
                  <a:srgbClr val="000000"/>
                </a:solidFill>
                <a:effectLst/>
                <a:latin typeface="Arial" panose="020B0604020202020204" pitchFamily="34" charset="0"/>
              </a:rPr>
              <a:t> Nedoplatek hradí daňový subjekt jako svůj daňový dluh; tomuto dluhu odpovídá na straně příslušného veřejného rozpočtu splatná daňová pohledávka.</a:t>
            </a:r>
          </a:p>
          <a:p>
            <a:endParaRPr lang="cs-CZ" dirty="0"/>
          </a:p>
        </p:txBody>
      </p:sp>
    </p:spTree>
    <p:extLst>
      <p:ext uri="{BB962C8B-B14F-4D97-AF65-F5344CB8AC3E}">
        <p14:creationId xmlns:p14="http://schemas.microsoft.com/office/powerpoint/2010/main" val="14138444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7201" y="296807"/>
            <a:ext cx="11734799" cy="6247864"/>
          </a:xfrm>
          <a:prstGeom prst="rect">
            <a:avLst/>
          </a:prstGeom>
          <a:noFill/>
        </p:spPr>
        <p:txBody>
          <a:bodyPr wrap="square">
            <a:spAutoFit/>
          </a:bodyPr>
          <a:lstStyle/>
          <a:p>
            <a:pPr algn="ctr">
              <a:defRPr/>
            </a:pPr>
            <a:r>
              <a:rPr lang="cs-CZ" sz="4000" b="1" dirty="0">
                <a:solidFill>
                  <a:srgbClr val="FF0000"/>
                </a:solidFill>
              </a:rPr>
              <a:t>§ 153/3 </a:t>
            </a:r>
            <a:endParaRPr lang="cs-CZ" sz="4000" b="1" dirty="0"/>
          </a:p>
          <a:p>
            <a:pPr>
              <a:defRPr/>
            </a:pPr>
            <a:r>
              <a:rPr lang="cs-CZ" sz="4000" dirty="0">
                <a:solidFill>
                  <a:srgbClr val="000000"/>
                </a:solidFill>
                <a:latin typeface="Arial" panose="020B0604020202020204" pitchFamily="34" charset="0"/>
              </a:rPr>
              <a:t>(3) </a:t>
            </a:r>
            <a:r>
              <a:rPr lang="cs-CZ" sz="4000" b="0" i="0" dirty="0">
                <a:solidFill>
                  <a:srgbClr val="000000"/>
                </a:solidFill>
                <a:effectLst/>
                <a:latin typeface="Arial" panose="020B0604020202020204" pitchFamily="34" charset="0"/>
              </a:rPr>
              <a:t>Správce daně může daňový subjekt vhodným způsobem vyrozumět o výši jeho nedoplatků a upozornit jej na následky spojené s jejich neuhrazením. </a:t>
            </a:r>
            <a:r>
              <a:rPr lang="cs-CZ" sz="4000" b="1" i="0" dirty="0">
                <a:solidFill>
                  <a:srgbClr val="000000"/>
                </a:solidFill>
                <a:effectLst/>
                <a:latin typeface="Arial" panose="020B0604020202020204" pitchFamily="34" charset="0"/>
              </a:rPr>
              <a:t>Správce daně tak učiní vždy, jedná-li se o nedoplatek, který má být poprvé vymáhán; to neplatí, byl-li daňový subjekt o nedoplatku již dříve vyrozuměn, </a:t>
            </a:r>
            <a:r>
              <a:rPr lang="cs-CZ" sz="4000" b="0" i="0" dirty="0">
                <a:solidFill>
                  <a:srgbClr val="000000"/>
                </a:solidFill>
                <a:effectLst/>
                <a:latin typeface="Arial" panose="020B0604020202020204" pitchFamily="34" charset="0"/>
              </a:rPr>
              <a:t>hrozí-li nebezpečí z prodlení nebo by vyrozumění bylo zjevně neúčelné.</a:t>
            </a:r>
            <a:endParaRPr lang="cs-CZ" sz="4000" b="1" dirty="0"/>
          </a:p>
        </p:txBody>
      </p:sp>
    </p:spTree>
    <p:extLst>
      <p:ext uri="{BB962C8B-B14F-4D97-AF65-F5344CB8AC3E}">
        <p14:creationId xmlns:p14="http://schemas.microsoft.com/office/powerpoint/2010/main" val="59247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7201" y="243512"/>
            <a:ext cx="11734799" cy="6370975"/>
          </a:xfrm>
          <a:prstGeom prst="rect">
            <a:avLst/>
          </a:prstGeom>
          <a:noFill/>
        </p:spPr>
        <p:txBody>
          <a:bodyPr wrap="square">
            <a:spAutoFit/>
          </a:bodyPr>
          <a:lstStyle/>
          <a:p>
            <a:pPr algn="ctr">
              <a:defRPr/>
            </a:pPr>
            <a:r>
              <a:rPr lang="cs-CZ" sz="4000" b="1" dirty="0">
                <a:solidFill>
                  <a:srgbClr val="FF0000"/>
                </a:solidFill>
              </a:rPr>
              <a:t>§ 153/3 NSS č.j. 7 </a:t>
            </a:r>
            <a:r>
              <a:rPr lang="cs-CZ" sz="4000" b="1" dirty="0" err="1">
                <a:solidFill>
                  <a:srgbClr val="FF0000"/>
                </a:solidFill>
              </a:rPr>
              <a:t>Afs</a:t>
            </a:r>
            <a:r>
              <a:rPr lang="cs-CZ" sz="4000" b="1" dirty="0">
                <a:solidFill>
                  <a:srgbClr val="FF0000"/>
                </a:solidFill>
              </a:rPr>
              <a:t> 37/2018 – 51 ze dne 15.11.2018</a:t>
            </a:r>
          </a:p>
          <a:p>
            <a:pPr algn="just"/>
            <a:r>
              <a:rPr lang="cs-CZ" sz="4800" b="1" i="0" dirty="0">
                <a:solidFill>
                  <a:srgbClr val="45556F"/>
                </a:solidFill>
                <a:effectLst/>
                <a:latin typeface="Raleway"/>
              </a:rPr>
              <a:t>Správní uvážení</a:t>
            </a:r>
          </a:p>
          <a:p>
            <a:pPr algn="just"/>
            <a:endParaRPr lang="cs-CZ" sz="2800" b="1" i="0" dirty="0">
              <a:solidFill>
                <a:srgbClr val="666666"/>
              </a:solidFill>
              <a:effectLst/>
              <a:latin typeface="Tahoma" panose="020B0604030504040204" pitchFamily="34" charset="0"/>
            </a:endParaRPr>
          </a:p>
          <a:p>
            <a:pPr algn="just"/>
            <a:r>
              <a:rPr lang="cs-CZ" sz="2800" b="1" i="0" dirty="0">
                <a:solidFill>
                  <a:srgbClr val="666666"/>
                </a:solidFill>
                <a:effectLst/>
                <a:latin typeface="Tahoma" panose="020B0604030504040204" pitchFamily="34" charset="0"/>
              </a:rPr>
              <a:t>Ani v případě správního uvážení není orgán finanční správy oprávněn postupovat libovolně nebo nahodile. Daňový řád výslovně stanoví, že osoby zúčastněné na správě daní mají rovná procesní práva a povinnosti (§ 6 odst. 1 daňového řádu), že správce daně dbá na to, aby při rozhodování skutkově shodných nebo podobných případů nevznikaly nedůvodné rozdíly (§ 8 odst. 2 daňového řádu). </a:t>
            </a:r>
            <a:r>
              <a:rPr lang="cs-CZ" sz="2800" b="1" i="0" dirty="0">
                <a:solidFill>
                  <a:srgbClr val="FF0000"/>
                </a:solidFill>
                <a:effectLst/>
                <a:latin typeface="Tahoma" panose="020B0604030504040204" pitchFamily="34" charset="0"/>
              </a:rPr>
              <a:t>Limitem pro správní uvážení týkající se § 153 odst. 3 daňového řádu by přitom měla být účelnost vyrozumění o nedoplatku.</a:t>
            </a:r>
          </a:p>
        </p:txBody>
      </p:sp>
    </p:spTree>
    <p:extLst>
      <p:ext uri="{BB962C8B-B14F-4D97-AF65-F5344CB8AC3E}">
        <p14:creationId xmlns:p14="http://schemas.microsoft.com/office/powerpoint/2010/main" val="3527845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7201" y="296807"/>
            <a:ext cx="11734799" cy="5524589"/>
          </a:xfrm>
          <a:prstGeom prst="rect">
            <a:avLst/>
          </a:prstGeom>
          <a:noFill/>
        </p:spPr>
        <p:txBody>
          <a:bodyPr wrap="square">
            <a:spAutoFit/>
          </a:bodyPr>
          <a:lstStyle/>
          <a:p>
            <a:pPr algn="ctr">
              <a:defRPr/>
            </a:pPr>
            <a:r>
              <a:rPr lang="cs-CZ" sz="4000" b="1" dirty="0">
                <a:solidFill>
                  <a:srgbClr val="FF0000"/>
                </a:solidFill>
              </a:rPr>
              <a:t>§ 153/3 – důvodová zpráva</a:t>
            </a:r>
            <a:endParaRPr lang="cs-CZ" sz="4000" b="1" dirty="0"/>
          </a:p>
          <a:p>
            <a:pPr algn="just">
              <a:spcAft>
                <a:spcPts val="600"/>
              </a:spcAft>
            </a:pPr>
            <a:r>
              <a:rPr lang="cs-CZ" sz="2800" dirty="0">
                <a:effectLst/>
                <a:latin typeface="Times New Roman" panose="02020603050405020304" pitchFamily="18" charset="0"/>
                <a:ea typeface="Times New Roman" panose="02020603050405020304" pitchFamily="18" charset="0"/>
              </a:rPr>
              <a:t>Ačkoliv je princip, podle něhož by daňová exekuce neměla v ideálním případě být pro daňový subjekt překvapivým krokem, v současnosti ve velké míře naplňován, přesto se tak v praxi neděje všude, kde to okolnosti umožňují, a to zvláště v případech správy daní vykonávané obcemi a dalšími menšími správci daně. </a:t>
            </a:r>
          </a:p>
          <a:p>
            <a:pPr algn="just">
              <a:spcAft>
                <a:spcPts val="600"/>
              </a:spcAft>
            </a:pPr>
            <a:r>
              <a:rPr lang="cs-CZ" sz="2800" dirty="0">
                <a:effectLst/>
                <a:latin typeface="Times New Roman" panose="02020603050405020304" pitchFamily="18" charset="0"/>
                <a:ea typeface="Times New Roman" panose="02020603050405020304" pitchFamily="18" charset="0"/>
              </a:rPr>
              <a:t>Navrhuje se proto v § 153 odst. 3 daňového řádu výslovně stanovit, že správce daně provede předmětné vyrozumění </a:t>
            </a:r>
            <a:r>
              <a:rPr lang="cs-CZ" sz="2800" b="1" dirty="0">
                <a:solidFill>
                  <a:srgbClr val="FF0000"/>
                </a:solidFill>
                <a:effectLst/>
                <a:latin typeface="Times New Roman" panose="02020603050405020304" pitchFamily="18" charset="0"/>
                <a:ea typeface="Times New Roman" panose="02020603050405020304" pitchFamily="18" charset="0"/>
              </a:rPr>
              <a:t>vždy, pokud má být daný nedoplatek poprvé vymáhán. Tím by mělo dojít k posílení informovanosti a s tím související právní jistoty ohledně rizika budoucí exekuce. </a:t>
            </a:r>
            <a:r>
              <a:rPr lang="cs-CZ" sz="2800" dirty="0">
                <a:effectLst/>
                <a:latin typeface="Times New Roman" panose="02020603050405020304" pitchFamily="18" charset="0"/>
                <a:ea typeface="Times New Roman" panose="02020603050405020304" pitchFamily="18" charset="0"/>
              </a:rPr>
              <a:t>Zároveň dojde k varování, že je zde poslední prostor pro dobrovolnou úhradu před tím, než bude přikročeno k vymáhání. </a:t>
            </a:r>
          </a:p>
        </p:txBody>
      </p:sp>
    </p:spTree>
    <p:extLst>
      <p:ext uri="{BB962C8B-B14F-4D97-AF65-F5344CB8AC3E}">
        <p14:creationId xmlns:p14="http://schemas.microsoft.com/office/powerpoint/2010/main" val="1204158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7201" y="296807"/>
            <a:ext cx="11734799" cy="6740307"/>
          </a:xfrm>
          <a:prstGeom prst="rect">
            <a:avLst/>
          </a:prstGeom>
          <a:noFill/>
        </p:spPr>
        <p:txBody>
          <a:bodyPr wrap="square">
            <a:spAutoFit/>
          </a:bodyPr>
          <a:lstStyle/>
          <a:p>
            <a:pPr algn="ctr">
              <a:defRPr/>
            </a:pPr>
            <a:r>
              <a:rPr lang="cs-CZ" sz="4000" b="1" dirty="0">
                <a:solidFill>
                  <a:srgbClr val="FF0000"/>
                </a:solidFill>
              </a:rPr>
              <a:t>§ 153/3 – důvodová zpráva</a:t>
            </a:r>
            <a:endParaRPr lang="cs-CZ" sz="4000" b="1" dirty="0"/>
          </a:p>
          <a:p>
            <a:pPr algn="just">
              <a:spcAft>
                <a:spcPts val="600"/>
              </a:spcAft>
            </a:pPr>
            <a:r>
              <a:rPr lang="cs-CZ" sz="2800" dirty="0">
                <a:effectLst/>
                <a:latin typeface="Times New Roman" panose="02020603050405020304" pitchFamily="18" charset="0"/>
                <a:ea typeface="Times New Roman" panose="02020603050405020304" pitchFamily="18" charset="0"/>
              </a:rPr>
              <a:t>Logickou výjimku z tohoto pravidla představují situace, kdy hrozí nebezpečí z prodlení (zejména v podobě rizika zmaření následné daňové exekuce) nebo </a:t>
            </a:r>
            <a:r>
              <a:rPr lang="cs-CZ" sz="2800" dirty="0">
                <a:solidFill>
                  <a:srgbClr val="FF0000"/>
                </a:solidFill>
                <a:effectLst/>
                <a:latin typeface="Times New Roman" panose="02020603050405020304" pitchFamily="18" charset="0"/>
                <a:ea typeface="Times New Roman" panose="02020603050405020304" pitchFamily="18" charset="0"/>
              </a:rPr>
              <a:t>kdy by vydání vyrozumění bylo zjevně neúčelné (např. v případě dlouhodobě nekontaktního daňového subjektu). </a:t>
            </a:r>
            <a:r>
              <a:rPr lang="cs-CZ" sz="2800" dirty="0">
                <a:effectLst/>
                <a:latin typeface="Times New Roman" panose="02020603050405020304" pitchFamily="18" charset="0"/>
                <a:ea typeface="Times New Roman" panose="02020603050405020304" pitchFamily="18" charset="0"/>
              </a:rPr>
              <a:t>Smyslem daného vyrozumění ovšem není primárně detailní informace ohledně všech aspektů daného nedoplatku (který se ostatně může měnit v čase), ale materiálně chápané „varování dlužníka“, že daný nedoplatek existuje a je s ním spojena hrozba daňové exekuce. </a:t>
            </a:r>
            <a:r>
              <a:rPr lang="cs-CZ" sz="2800" b="1" u="sng" dirty="0">
                <a:solidFill>
                  <a:srgbClr val="FF0000"/>
                </a:solidFill>
                <a:effectLst/>
                <a:latin typeface="Times New Roman" panose="02020603050405020304" pitchFamily="18" charset="0"/>
                <a:ea typeface="Times New Roman" panose="02020603050405020304" pitchFamily="18" charset="0"/>
              </a:rPr>
              <a:t>Uvedené vyrozumění proto není nezbytné v případě, pokud o daném nedoplatku byl daňový subjekt již dříve vyrozuměn jinak (například prostřednictvím vydání platebního výměru).</a:t>
            </a:r>
            <a:r>
              <a:rPr lang="cs-CZ" sz="2800" b="1" dirty="0">
                <a:solidFill>
                  <a:srgbClr val="FF0000"/>
                </a:solidFill>
                <a:effectLst/>
                <a:latin typeface="Times New Roman" panose="02020603050405020304" pitchFamily="18" charset="0"/>
                <a:ea typeface="Times New Roman" panose="02020603050405020304" pitchFamily="18" charset="0"/>
              </a:rPr>
              <a:t> </a:t>
            </a:r>
            <a:r>
              <a:rPr lang="cs-CZ" sz="2800" b="1" dirty="0">
                <a:effectLst/>
                <a:latin typeface="Times New Roman" panose="02020603050405020304" pitchFamily="18" charset="0"/>
                <a:ea typeface="Times New Roman" panose="02020603050405020304" pitchFamily="18" charset="0"/>
              </a:rPr>
              <a:t>Z uvedeného rovněž vyplývá, že pokud již byl o nedoplatku daňový subjekt jednou vyrozuměn, není nezbytné jej vyrozumívat znovu, pokud se výše daného nedoplatku změnila (např. směrem dolů při částečném uhrazení anebo směrem nahoru v důsledku postupného vzniku úroku z prodlení). </a:t>
            </a:r>
          </a:p>
        </p:txBody>
      </p:sp>
    </p:spTree>
    <p:extLst>
      <p:ext uri="{BB962C8B-B14F-4D97-AF65-F5344CB8AC3E}">
        <p14:creationId xmlns:p14="http://schemas.microsoft.com/office/powerpoint/2010/main" val="3089395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7201" y="296807"/>
            <a:ext cx="11734799" cy="5678478"/>
          </a:xfrm>
          <a:prstGeom prst="rect">
            <a:avLst/>
          </a:prstGeom>
          <a:noFill/>
        </p:spPr>
        <p:txBody>
          <a:bodyPr wrap="square">
            <a:spAutoFit/>
          </a:bodyPr>
          <a:lstStyle/>
          <a:p>
            <a:pPr algn="ctr">
              <a:defRPr/>
            </a:pPr>
            <a:r>
              <a:rPr lang="cs-CZ" sz="4000" b="1" dirty="0">
                <a:solidFill>
                  <a:srgbClr val="FF0000"/>
                </a:solidFill>
              </a:rPr>
              <a:t>§ 153/3 – důvodová zpráva</a:t>
            </a:r>
            <a:endParaRPr lang="cs-CZ" sz="4000" b="1" dirty="0"/>
          </a:p>
          <a:p>
            <a:pPr algn="just">
              <a:spcAft>
                <a:spcPts val="600"/>
              </a:spcAft>
            </a:pPr>
            <a:r>
              <a:rPr lang="cs-CZ" sz="2800" dirty="0">
                <a:effectLst/>
                <a:latin typeface="Times New Roman" panose="02020603050405020304" pitchFamily="18" charset="0"/>
                <a:ea typeface="Times New Roman" panose="02020603050405020304" pitchFamily="18" charset="0"/>
              </a:rPr>
              <a:t>Požadavek vyrozumění o nedoplatku bude ve vztahu k průběžně vznikajícím úrokům naplněn např. i uvedením způsobu jejich výpočtu, což odpovídá též jejich potenciálnímu uvedení touto formou v rámci exekučního příkazu podle § 178 odst. 3 daňového řádu.</a:t>
            </a:r>
          </a:p>
          <a:p>
            <a:pPr algn="just">
              <a:spcAft>
                <a:spcPts val="600"/>
              </a:spcAft>
            </a:pPr>
            <a:endParaRPr lang="cs-CZ" sz="2800" dirty="0">
              <a:effectLst/>
              <a:latin typeface="Times New Roman" panose="02020603050405020304" pitchFamily="18" charset="0"/>
              <a:ea typeface="Times New Roman" panose="02020603050405020304" pitchFamily="18" charset="0"/>
            </a:endParaRPr>
          </a:p>
          <a:p>
            <a:pPr algn="just">
              <a:spcAft>
                <a:spcPts val="600"/>
              </a:spcAft>
            </a:pPr>
            <a:r>
              <a:rPr lang="cs-CZ" sz="2800" b="1" dirty="0">
                <a:effectLst/>
                <a:latin typeface="Times New Roman" panose="02020603050405020304" pitchFamily="18" charset="0"/>
                <a:ea typeface="Times New Roman" panose="02020603050405020304" pitchFamily="18" charset="0"/>
              </a:rPr>
              <a:t>Navržená obligatorní povinnost vyrozumět daňový subjekt se vztahuje pouze na ty nedoplatky, které mají být vymáhány poprvé. </a:t>
            </a:r>
            <a:r>
              <a:rPr lang="cs-CZ" sz="2800" dirty="0">
                <a:effectLst/>
                <a:latin typeface="Times New Roman" panose="02020603050405020304" pitchFamily="18" charset="0"/>
                <a:ea typeface="Times New Roman" panose="02020603050405020304" pitchFamily="18" charset="0"/>
              </a:rPr>
              <a:t>Na případy opětovného vymáhání stejných nedoplatků (byť by jejich výše mohla být během času proměnlivá), povinnost vyrozumět dlužníka nedopadá. To samozřejmě nebrání fakultativnímu vyrozumění, je-li to z nějakého důvodu vhodné a účelné.</a:t>
            </a:r>
          </a:p>
          <a:p>
            <a:pPr algn="just">
              <a:spcAft>
                <a:spcPts val="600"/>
              </a:spcAft>
            </a:pP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782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9989" y="624111"/>
            <a:ext cx="9844624" cy="768592"/>
          </a:xfrm>
        </p:spPr>
        <p:txBody>
          <a:bodyPr/>
          <a:lstStyle/>
          <a:p>
            <a:r>
              <a:rPr lang="cs-CZ" dirty="0"/>
              <a:t>Přeplatek - § 154</a:t>
            </a:r>
          </a:p>
        </p:txBody>
      </p:sp>
      <p:sp>
        <p:nvSpPr>
          <p:cNvPr id="3" name="Zástupný symbol pro obsah 2"/>
          <p:cNvSpPr>
            <a:spLocks noGrp="1"/>
          </p:cNvSpPr>
          <p:nvPr>
            <p:ph idx="1"/>
          </p:nvPr>
        </p:nvSpPr>
        <p:spPr>
          <a:xfrm>
            <a:off x="1350497" y="1392703"/>
            <a:ext cx="10494499" cy="5247248"/>
          </a:xfrm>
        </p:spPr>
        <p:txBody>
          <a:bodyPr>
            <a:normAutofit/>
          </a:bodyPr>
          <a:lstStyle/>
          <a:p>
            <a:r>
              <a:rPr lang="cs-CZ" b="1" dirty="0"/>
              <a:t>(1)</a:t>
            </a:r>
            <a:r>
              <a:rPr lang="cs-CZ" dirty="0"/>
              <a:t> Přeplatek je částka, o kterou úhrn plateb a vratek na kreditní straně osobního daňového účtu převyšuje úhrn předpisů a odpisů na debetní straně osobního daňového účtu.</a:t>
            </a:r>
          </a:p>
          <a:p>
            <a:r>
              <a:rPr lang="cs-CZ" b="1" dirty="0"/>
              <a:t>(2)</a:t>
            </a:r>
            <a:r>
              <a:rPr lang="cs-CZ" dirty="0"/>
              <a:t> </a:t>
            </a:r>
            <a:r>
              <a:rPr lang="cs-CZ" b="1" dirty="0"/>
              <a:t>Správce daně převede přeplatek na úhradu případného nedoplatku téhož daňového subjektu na jiném osobním daňovém účtu, popřípadě na úhradu nedoplatku podle odstavce 4. Není-li takového nedoplatku, stává se přeplatek vratitelným přeplatkem a zůstává jako platba na dosud neuhrazenou daň na osobním daňovém účtu, na kterém je evidován. </a:t>
            </a:r>
            <a:r>
              <a:rPr lang="cs-CZ" dirty="0"/>
              <a:t>Pokud existuje odůvodněný předpoklad, že dojde ke vzniku povinnosti uhradit daň na stejném osobním daňovém účtu, přeplatek se na úhradu nedoplatku na jiném osobním daňovém účtu nepoužije</a:t>
            </a:r>
            <a:r>
              <a:rPr lang="cs-CZ" b="0" i="0" dirty="0">
                <a:solidFill>
                  <a:srgbClr val="000000"/>
                </a:solidFill>
                <a:effectLst/>
                <a:latin typeface="Arial" panose="020B0604020202020204" pitchFamily="34" charset="0"/>
              </a:rPr>
              <a:t>; </a:t>
            </a:r>
            <a:r>
              <a:rPr lang="cs-CZ" b="1" i="0" dirty="0">
                <a:solidFill>
                  <a:srgbClr val="000000"/>
                </a:solidFill>
                <a:effectLst/>
                <a:latin typeface="Arial" panose="020B0604020202020204" pitchFamily="34" charset="0"/>
              </a:rPr>
              <a:t>to neplatí, pokud daňový subjekt o takové použití přeplatku požádá.</a:t>
            </a:r>
            <a:endParaRPr lang="cs-CZ" b="1" dirty="0"/>
          </a:p>
          <a:p>
            <a:r>
              <a:rPr lang="cs-CZ" b="1" dirty="0"/>
              <a:t>(3)</a:t>
            </a:r>
            <a:r>
              <a:rPr lang="cs-CZ" dirty="0"/>
              <a:t> </a:t>
            </a:r>
            <a:r>
              <a:rPr lang="cs-CZ" b="1" dirty="0"/>
              <a:t>Jsou-li nedoplatky evidovány na více osobních daňových účtech, upřednostní správce daně při převodu přeplatku na jiný osobní daňový účet úhradu nákladů řízení a zbylý přeplatek použije na úhradu nedoplatků postupně podle jednotlivých skupin uvedených v § 152 odst. 1 bez ohledu na to, na jakém osobním daňovém účtu se nacházejí.</a:t>
            </a:r>
          </a:p>
          <a:p>
            <a:endParaRPr lang="cs-CZ" dirty="0"/>
          </a:p>
        </p:txBody>
      </p:sp>
    </p:spTree>
    <p:extLst>
      <p:ext uri="{BB962C8B-B14F-4D97-AF65-F5344CB8AC3E}">
        <p14:creationId xmlns:p14="http://schemas.microsoft.com/office/powerpoint/2010/main" val="84653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5665" y="646970"/>
            <a:ext cx="8911687" cy="1280890"/>
          </a:xfrm>
        </p:spPr>
        <p:txBody>
          <a:bodyPr/>
          <a:lstStyle/>
          <a:p>
            <a:r>
              <a:rPr lang="cs-CZ" b="1" dirty="0"/>
              <a:t>Rozsudek NSS 2 </a:t>
            </a:r>
            <a:r>
              <a:rPr lang="cs-CZ" b="1" dirty="0" err="1"/>
              <a:t>Afs</a:t>
            </a:r>
            <a:r>
              <a:rPr lang="cs-CZ" b="1" dirty="0"/>
              <a:t> 234/2014-43</a:t>
            </a:r>
          </a:p>
        </p:txBody>
      </p:sp>
      <p:sp>
        <p:nvSpPr>
          <p:cNvPr id="3" name="Zástupný symbol pro obsah 2"/>
          <p:cNvSpPr>
            <a:spLocks noGrp="1"/>
          </p:cNvSpPr>
          <p:nvPr>
            <p:ph idx="1"/>
          </p:nvPr>
        </p:nvSpPr>
        <p:spPr>
          <a:xfrm>
            <a:off x="1211580" y="2133600"/>
            <a:ext cx="10293032" cy="3777622"/>
          </a:xfrm>
        </p:spPr>
        <p:txBody>
          <a:bodyPr>
            <a:normAutofit/>
          </a:bodyPr>
          <a:lstStyle/>
          <a:p>
            <a:r>
              <a:rPr lang="cs-CZ" sz="2800" b="1" dirty="0"/>
              <a:t>Smyslem a účelem daňového řízení je stanovení a vybrání daně ve správné výši. Daňové orgány tak musí k naplnění této zásady směřovat ve všech svých postupech, přičemž je nutné vyjít z jejího širšího pojetí, tedy ve správné výši stanovit nejen daň samotnou, ale i její příslušenství (srov. § 2 odst. 4 a 5 daňového řádu).</a:t>
            </a:r>
          </a:p>
        </p:txBody>
      </p:sp>
    </p:spTree>
    <p:extLst>
      <p:ext uri="{BB962C8B-B14F-4D97-AF65-F5344CB8AC3E}">
        <p14:creationId xmlns:p14="http://schemas.microsoft.com/office/powerpoint/2010/main" val="41264851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9989" y="624111"/>
            <a:ext cx="9844624" cy="768592"/>
          </a:xfrm>
        </p:spPr>
        <p:txBody>
          <a:bodyPr/>
          <a:lstStyle/>
          <a:p>
            <a:r>
              <a:rPr lang="cs-CZ" dirty="0"/>
              <a:t>Přeplatek - § 154</a:t>
            </a:r>
          </a:p>
        </p:txBody>
      </p:sp>
      <p:sp>
        <p:nvSpPr>
          <p:cNvPr id="3" name="Zástupný symbol pro obsah 2"/>
          <p:cNvSpPr>
            <a:spLocks noGrp="1"/>
          </p:cNvSpPr>
          <p:nvPr>
            <p:ph idx="1"/>
          </p:nvPr>
        </p:nvSpPr>
        <p:spPr>
          <a:xfrm>
            <a:off x="1350497" y="1392703"/>
            <a:ext cx="10494499" cy="5247248"/>
          </a:xfrm>
        </p:spPr>
        <p:txBody>
          <a:bodyPr>
            <a:normAutofit/>
          </a:bodyPr>
          <a:lstStyle/>
          <a:p>
            <a:r>
              <a:rPr lang="cs-CZ" b="1" dirty="0"/>
              <a:t>(4) Přeplatek se použije i na úhradu nedoplatku téhož daňového subjektu u jiného správce daně, u něhož je nedoplatek evidován, vyžádá-li si ho správce daně tak, aby žádost došla správci daně, u něhož je evidován přeplatek, ještě před vystavením příkazu k jeho vrácení, nejpozději však do dne, kdy uplyne lhůta stanovená pro jeho vrácení. K žádosti se připojí výkaz nedoplatků, které mají být přeplatkem uhrazeny; </a:t>
            </a:r>
            <a:r>
              <a:rPr lang="cs-CZ" dirty="0"/>
              <a:t>pokud se požadavek uplatní prostřednictvím propojených informačních systémů, stačí předložit výkaz nedoplatků dodatečně do 30 dnů od uplatnění požadavku na úhradu nedoplatků prostřednictvím těchto systémů. Žádosti se vyhoví i v případě, že přeplatek vznikne do 30 dnů ode dne vyžádání. Bylo-li správci daně doručeno více žádostí, provede se úhrada v pořadí, v jakém správci daně žádosti došly. </a:t>
            </a:r>
            <a:r>
              <a:rPr lang="cs-CZ" b="1" dirty="0"/>
              <a:t>Úhrada nedoplatků evidovaných u správce daně, u něhož je evidován přeplatek, má přednost.</a:t>
            </a:r>
          </a:p>
          <a:p>
            <a:r>
              <a:rPr lang="cs-CZ" b="1" dirty="0"/>
              <a:t>(5)</a:t>
            </a:r>
            <a:r>
              <a:rPr lang="cs-CZ" dirty="0"/>
              <a:t> </a:t>
            </a:r>
            <a:r>
              <a:rPr lang="cs-CZ" b="1" dirty="0"/>
              <a:t>O převedení přeplatku podle odstavců 2 a 4, jehož výše přesahuje částku 1000 Kč, se daňový subjekt vyrozumí.</a:t>
            </a:r>
            <a:r>
              <a:rPr lang="cs-CZ" dirty="0"/>
              <a:t> Za den úhrady nedoplatku převodem přeplatku se považuje den, který následuje po dni vzniku přeplatku, pokud tento nastal po dni vzniku nedoplatku; jinak den vzniku nedoplatku.</a:t>
            </a:r>
          </a:p>
          <a:p>
            <a:r>
              <a:rPr lang="cs-CZ" dirty="0"/>
              <a:t>Přeplatek vymáhaný exekučně – bezdůvodné obohacení, ale…</a:t>
            </a:r>
          </a:p>
          <a:p>
            <a:endParaRPr lang="cs-CZ" dirty="0"/>
          </a:p>
        </p:txBody>
      </p:sp>
    </p:spTree>
    <p:extLst>
      <p:ext uri="{BB962C8B-B14F-4D97-AF65-F5344CB8AC3E}">
        <p14:creationId xmlns:p14="http://schemas.microsoft.com/office/powerpoint/2010/main" val="13685831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43598" y="334107"/>
            <a:ext cx="11226018" cy="5233182"/>
          </a:xfrm>
        </p:spPr>
        <p:txBody>
          <a:bodyPr>
            <a:noAutofit/>
          </a:bodyPr>
          <a:lstStyle/>
          <a:p>
            <a:pPr algn="just"/>
            <a:r>
              <a:rPr lang="cs-CZ" sz="2200" b="1" i="0" dirty="0">
                <a:solidFill>
                  <a:srgbClr val="FF8400"/>
                </a:solidFill>
                <a:effectLst/>
                <a:latin typeface="+mj-lt"/>
              </a:rPr>
              <a:t>§ 155</a:t>
            </a:r>
          </a:p>
          <a:p>
            <a:pPr algn="l"/>
            <a:r>
              <a:rPr lang="cs-CZ" sz="2200" b="1" i="0" dirty="0">
                <a:solidFill>
                  <a:srgbClr val="08A8F8"/>
                </a:solidFill>
                <a:effectLst/>
                <a:latin typeface="+mj-lt"/>
              </a:rPr>
              <a:t>Vrácení, použití a převod vratitelného přeplatku</a:t>
            </a:r>
          </a:p>
          <a:p>
            <a:pPr marL="0" indent="0" algn="just">
              <a:buNone/>
            </a:pPr>
            <a:r>
              <a:rPr lang="cs-CZ" sz="2200" b="1" i="0" dirty="0">
                <a:solidFill>
                  <a:srgbClr val="000000"/>
                </a:solidFill>
                <a:effectLst/>
                <a:latin typeface="+mj-lt"/>
              </a:rPr>
              <a:t>(1)</a:t>
            </a:r>
            <a:r>
              <a:rPr lang="cs-CZ" sz="2200" b="0" i="0" dirty="0">
                <a:solidFill>
                  <a:srgbClr val="000000"/>
                </a:solidFill>
                <a:effectLst/>
                <a:latin typeface="+mj-lt"/>
              </a:rPr>
              <a:t> Daňový subjekt je oprávněn požádat správce daně o</a:t>
            </a:r>
          </a:p>
          <a:p>
            <a:pPr marL="0" indent="0" algn="just">
              <a:buNone/>
            </a:pPr>
            <a:r>
              <a:rPr lang="cs-CZ" sz="2200" b="1" i="0" dirty="0">
                <a:solidFill>
                  <a:srgbClr val="000000"/>
                </a:solidFill>
                <a:effectLst/>
                <a:latin typeface="+mj-lt"/>
              </a:rPr>
              <a:t>	a)</a:t>
            </a:r>
            <a:r>
              <a:rPr lang="cs-CZ" sz="2200" b="0" i="0" dirty="0">
                <a:solidFill>
                  <a:srgbClr val="000000"/>
                </a:solidFill>
                <a:effectLst/>
                <a:latin typeface="+mj-lt"/>
              </a:rPr>
              <a:t> vrácení vratitelného přeplatku,</a:t>
            </a:r>
          </a:p>
          <a:p>
            <a:pPr marL="0" indent="0" algn="just">
              <a:buNone/>
            </a:pPr>
            <a:r>
              <a:rPr lang="cs-CZ" sz="2200" b="1" i="0" dirty="0">
                <a:solidFill>
                  <a:srgbClr val="000000"/>
                </a:solidFill>
                <a:effectLst/>
                <a:latin typeface="+mj-lt"/>
              </a:rPr>
              <a:t>	b)</a:t>
            </a:r>
            <a:r>
              <a:rPr lang="cs-CZ" sz="2200" b="0" i="0" dirty="0">
                <a:solidFill>
                  <a:srgbClr val="000000"/>
                </a:solidFill>
                <a:effectLst/>
                <a:latin typeface="+mj-lt"/>
              </a:rPr>
              <a:t> použití vratitelného přeplatku na úhradu</a:t>
            </a:r>
          </a:p>
          <a:p>
            <a:pPr marL="0" indent="0" algn="just">
              <a:buNone/>
            </a:pPr>
            <a:r>
              <a:rPr lang="cs-CZ" sz="2200" b="1" i="0" dirty="0">
                <a:solidFill>
                  <a:srgbClr val="000000"/>
                </a:solidFill>
                <a:effectLst/>
                <a:latin typeface="+mj-lt"/>
              </a:rPr>
              <a:t>		1.</a:t>
            </a:r>
            <a:r>
              <a:rPr lang="cs-CZ" sz="2200" b="0" i="0" dirty="0">
                <a:solidFill>
                  <a:srgbClr val="000000"/>
                </a:solidFill>
                <a:effectLst/>
                <a:latin typeface="+mj-lt"/>
              </a:rPr>
              <a:t> nedoplatku jiného daňového subjektu u téhož nebo jiného správce daně,</a:t>
            </a:r>
          </a:p>
          <a:p>
            <a:pPr marL="0" indent="0" algn="just">
              <a:buNone/>
            </a:pPr>
            <a:r>
              <a:rPr lang="cs-CZ" sz="2200" b="1" i="0" dirty="0">
                <a:solidFill>
                  <a:srgbClr val="000000"/>
                </a:solidFill>
                <a:effectLst/>
                <a:latin typeface="+mj-lt"/>
              </a:rPr>
              <a:t>		2.</a:t>
            </a:r>
            <a:r>
              <a:rPr lang="cs-CZ" sz="2200" b="0" i="0" dirty="0">
                <a:solidFill>
                  <a:srgbClr val="000000"/>
                </a:solidFill>
                <a:effectLst/>
                <a:latin typeface="+mj-lt"/>
              </a:rPr>
              <a:t> zálohy, jejíž výše se předepíše na debetní stranu osobního daňového účtu na základě uhrazené částky,</a:t>
            </a:r>
          </a:p>
          <a:p>
            <a:pPr marL="0" indent="0" algn="just">
              <a:buNone/>
            </a:pPr>
            <a:r>
              <a:rPr lang="cs-CZ" sz="2200" b="1" i="0" dirty="0">
                <a:solidFill>
                  <a:srgbClr val="000000"/>
                </a:solidFill>
                <a:effectLst/>
                <a:latin typeface="+mj-lt"/>
              </a:rPr>
              <a:t>	c)</a:t>
            </a:r>
            <a:r>
              <a:rPr lang="cs-CZ" sz="2200" b="0" i="0" dirty="0">
                <a:solidFill>
                  <a:srgbClr val="000000"/>
                </a:solidFill>
                <a:effectLst/>
                <a:latin typeface="+mj-lt"/>
              </a:rPr>
              <a:t> převod vratitelného přeplatku na jiný osobní daňový účet u téhož nebo jiného správce daně.</a:t>
            </a:r>
          </a:p>
          <a:p>
            <a:pPr marL="0" indent="0" algn="just">
              <a:buNone/>
            </a:pPr>
            <a:r>
              <a:rPr lang="cs-CZ" sz="2200" b="1" i="0" dirty="0">
                <a:solidFill>
                  <a:srgbClr val="000000"/>
                </a:solidFill>
                <a:effectLst/>
                <a:latin typeface="+mj-lt"/>
              </a:rPr>
              <a:t>(2)</a:t>
            </a:r>
            <a:r>
              <a:rPr lang="cs-CZ" sz="2200" b="0" i="0" dirty="0">
                <a:solidFill>
                  <a:srgbClr val="000000"/>
                </a:solidFill>
                <a:effectLst/>
                <a:latin typeface="+mj-lt"/>
              </a:rPr>
              <a:t> Žádosti o vrácení, použití nebo převod vratitelného přeplatku správce daně vyhoví pouze tehdy, pokud vratitelný přeplatek dosahuje v době podání žádosti částku nejméně 200 Kč. V opačném případě správce daně žádosti vyhoví pouze tehdy, pokud vratitelný přeplatek této částky dosáhne do 60 dnů ode dne podání žádosti.</a:t>
            </a:r>
          </a:p>
        </p:txBody>
      </p:sp>
    </p:spTree>
    <p:extLst>
      <p:ext uri="{BB962C8B-B14F-4D97-AF65-F5344CB8AC3E}">
        <p14:creationId xmlns:p14="http://schemas.microsoft.com/office/powerpoint/2010/main" val="385533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43598" y="334107"/>
            <a:ext cx="11226018" cy="5233182"/>
          </a:xfrm>
        </p:spPr>
        <p:txBody>
          <a:bodyPr>
            <a:noAutofit/>
          </a:bodyPr>
          <a:lstStyle/>
          <a:p>
            <a:pPr algn="just"/>
            <a:r>
              <a:rPr lang="cs-CZ" sz="2400" b="1" i="0" dirty="0">
                <a:solidFill>
                  <a:srgbClr val="FF8400"/>
                </a:solidFill>
                <a:effectLst/>
                <a:latin typeface="+mj-lt"/>
              </a:rPr>
              <a:t>§ 155</a:t>
            </a:r>
          </a:p>
          <a:p>
            <a:pPr algn="l"/>
            <a:r>
              <a:rPr lang="cs-CZ" sz="2400" b="1" i="0" dirty="0">
                <a:solidFill>
                  <a:srgbClr val="08A8F8"/>
                </a:solidFill>
                <a:effectLst/>
                <a:latin typeface="+mj-lt"/>
              </a:rPr>
              <a:t>Vrácení, použití a převod vratitelného přeplatku</a:t>
            </a:r>
          </a:p>
          <a:p>
            <a:pPr marL="0" indent="0" algn="just">
              <a:buNone/>
            </a:pPr>
            <a:r>
              <a:rPr lang="cs-CZ" sz="2400" b="1" i="0" dirty="0">
                <a:solidFill>
                  <a:srgbClr val="000000"/>
                </a:solidFill>
                <a:effectLst/>
                <a:latin typeface="Arial" panose="020B0604020202020204" pitchFamily="34" charset="0"/>
              </a:rPr>
              <a:t>(3)</a:t>
            </a:r>
            <a:r>
              <a:rPr lang="cs-CZ" sz="2400" b="0" i="0" dirty="0">
                <a:solidFill>
                  <a:srgbClr val="000000"/>
                </a:solidFill>
                <a:effectLst/>
                <a:latin typeface="Arial" panose="020B0604020202020204" pitchFamily="34" charset="0"/>
              </a:rPr>
              <a:t> Žádosti o vrácení, použití nebo převod vratitelného přeplatku správce daně nevyhoví,</a:t>
            </a:r>
          </a:p>
          <a:p>
            <a:pPr marL="0" indent="0" algn="just">
              <a:buNone/>
            </a:pPr>
            <a:r>
              <a:rPr lang="cs-CZ" sz="2400" b="1" i="0" dirty="0">
                <a:solidFill>
                  <a:srgbClr val="000000"/>
                </a:solidFill>
                <a:effectLst/>
                <a:latin typeface="Arial" panose="020B0604020202020204" pitchFamily="34" charset="0"/>
              </a:rPr>
              <a:t>	a)</a:t>
            </a:r>
            <a:r>
              <a:rPr lang="cs-CZ" sz="2400" b="0" i="0" dirty="0">
                <a:solidFill>
                  <a:srgbClr val="000000"/>
                </a:solidFill>
                <a:effectLst/>
                <a:latin typeface="Arial" panose="020B0604020202020204" pitchFamily="34" charset="0"/>
              </a:rPr>
              <a:t> existuje-li odůvodněný předpoklad, že do 1 měsíce ode dne, kdy má být vratitelný přeplatek vrácen, použit nebo převeden, dojde ke vzniku povinnosti uhradit daň na stejném osobním daňovém účtu, nebo</a:t>
            </a:r>
          </a:p>
          <a:p>
            <a:pPr marL="0" indent="0" algn="just">
              <a:buNone/>
            </a:pPr>
            <a:r>
              <a:rPr lang="cs-CZ" sz="2400" b="1" i="0" dirty="0">
                <a:solidFill>
                  <a:srgbClr val="000000"/>
                </a:solidFill>
                <a:effectLst/>
                <a:latin typeface="Arial" panose="020B0604020202020204" pitchFamily="34" charset="0"/>
              </a:rPr>
              <a:t>	b)</a:t>
            </a:r>
            <a:r>
              <a:rPr lang="cs-CZ" sz="2400" b="0" i="0" dirty="0">
                <a:solidFill>
                  <a:srgbClr val="000000"/>
                </a:solidFill>
                <a:effectLst/>
                <a:latin typeface="Arial" panose="020B0604020202020204" pitchFamily="34" charset="0"/>
              </a:rPr>
              <a:t> vznikl-li tento vratitelný přeplatek v důsledku uhrazení daně, která dosud nebyla pravomocně stanovena nebo u které dosud neuplynul náhradní den splatnosti.</a:t>
            </a:r>
          </a:p>
          <a:p>
            <a:pPr marL="0" indent="0" algn="just">
              <a:buNone/>
            </a:pPr>
            <a:r>
              <a:rPr lang="cs-CZ" sz="2400" b="1" i="0" dirty="0">
                <a:solidFill>
                  <a:srgbClr val="000000"/>
                </a:solidFill>
                <a:effectLst/>
                <a:latin typeface="Arial" panose="020B0604020202020204" pitchFamily="34" charset="0"/>
              </a:rPr>
              <a:t>(4)</a:t>
            </a:r>
            <a:r>
              <a:rPr lang="cs-CZ" sz="2400" b="0" i="0" dirty="0">
                <a:solidFill>
                  <a:srgbClr val="000000"/>
                </a:solidFill>
                <a:effectLst/>
                <a:latin typeface="Arial" panose="020B0604020202020204" pitchFamily="34" charset="0"/>
              </a:rPr>
              <a:t> Správce daně vratitelný přeplatek nižší než 200 Kč vrátí, použije nebo převede na základě žádosti daňového subjektu, nebo bez žádosti jen ve výjimečných případech tak, aby byla zajištěna zásada hospodárnosti.</a:t>
            </a:r>
          </a:p>
        </p:txBody>
      </p:sp>
    </p:spTree>
    <p:extLst>
      <p:ext uri="{BB962C8B-B14F-4D97-AF65-F5344CB8AC3E}">
        <p14:creationId xmlns:p14="http://schemas.microsoft.com/office/powerpoint/2010/main" val="34462522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43598" y="334107"/>
            <a:ext cx="11226018" cy="5233182"/>
          </a:xfrm>
        </p:spPr>
        <p:txBody>
          <a:bodyPr>
            <a:noAutofit/>
          </a:bodyPr>
          <a:lstStyle/>
          <a:p>
            <a:pPr algn="just"/>
            <a:r>
              <a:rPr lang="cs-CZ" sz="2400" b="1" i="0" dirty="0">
                <a:solidFill>
                  <a:srgbClr val="FF8400"/>
                </a:solidFill>
                <a:effectLst/>
                <a:latin typeface="+mj-lt"/>
              </a:rPr>
              <a:t>§ 155</a:t>
            </a:r>
          </a:p>
          <a:p>
            <a:pPr algn="l"/>
            <a:r>
              <a:rPr lang="cs-CZ" sz="2400" b="1" i="0" dirty="0">
                <a:solidFill>
                  <a:srgbClr val="08A8F8"/>
                </a:solidFill>
                <a:effectLst/>
                <a:latin typeface="+mj-lt"/>
              </a:rPr>
              <a:t>Vrácení, použití a převod vratitelného přeplatku</a:t>
            </a:r>
          </a:p>
          <a:p>
            <a:pPr algn="just"/>
            <a:r>
              <a:rPr lang="cs-CZ" sz="2400" b="1" i="0" dirty="0">
                <a:solidFill>
                  <a:srgbClr val="000000"/>
                </a:solidFill>
                <a:effectLst/>
                <a:latin typeface="Arial" panose="020B0604020202020204" pitchFamily="34" charset="0"/>
              </a:rPr>
              <a:t>(5)</a:t>
            </a:r>
            <a:r>
              <a:rPr lang="cs-CZ" sz="2400" b="0" i="0" dirty="0">
                <a:solidFill>
                  <a:srgbClr val="000000"/>
                </a:solidFill>
                <a:effectLst/>
                <a:latin typeface="Arial" panose="020B0604020202020204" pitchFamily="34" charset="0"/>
              </a:rPr>
              <a:t> Nelze-li žádosti o vrácení, použití nebo převod vratitelného přeplatku vyhovět, správce daně o tom daňový subjekt vhodným způsobem vyrozumí.</a:t>
            </a:r>
          </a:p>
          <a:p>
            <a:pPr algn="just"/>
            <a:r>
              <a:rPr lang="cs-CZ" sz="2400" b="1" i="0" dirty="0">
                <a:solidFill>
                  <a:srgbClr val="000000"/>
                </a:solidFill>
                <a:effectLst/>
                <a:latin typeface="Arial" panose="020B0604020202020204" pitchFamily="34" charset="0"/>
              </a:rPr>
              <a:t>(6)</a:t>
            </a:r>
            <a:r>
              <a:rPr lang="cs-CZ" sz="2400" b="0" i="0" dirty="0">
                <a:solidFill>
                  <a:srgbClr val="000000"/>
                </a:solidFill>
                <a:effectLst/>
                <a:latin typeface="Arial" panose="020B0604020202020204" pitchFamily="34" charset="0"/>
              </a:rPr>
              <a:t> Za den vrácení vratitelného přeplatku se považuje den, kdy došlo k jeho odepsání z účtu správce daně. Účinky změny v evidenci daní v důsledku použití nebo převodu vratitelného přeplatku nastanou ke dni, kdy došla žádost správci daně, nejdříve však ke dni vzniku vratitelného přeplatku.</a:t>
            </a:r>
          </a:p>
        </p:txBody>
      </p:sp>
    </p:spTree>
    <p:extLst>
      <p:ext uri="{BB962C8B-B14F-4D97-AF65-F5344CB8AC3E}">
        <p14:creationId xmlns:p14="http://schemas.microsoft.com/office/powerpoint/2010/main" val="1882272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7B48C15-3577-4827-9058-4569AA6A7BC4}"/>
              </a:ext>
            </a:extLst>
          </p:cNvPr>
          <p:cNvSpPr>
            <a:spLocks noGrp="1"/>
          </p:cNvSpPr>
          <p:nvPr>
            <p:ph idx="1"/>
          </p:nvPr>
        </p:nvSpPr>
        <p:spPr>
          <a:xfrm>
            <a:off x="527537" y="228600"/>
            <a:ext cx="11447585" cy="6348046"/>
          </a:xfrm>
        </p:spPr>
        <p:txBody>
          <a:bodyPr>
            <a:normAutofit/>
          </a:bodyPr>
          <a:lstStyle/>
          <a:p>
            <a:pPr marL="0" indent="0" algn="just">
              <a:buNone/>
            </a:pPr>
            <a:r>
              <a:rPr lang="cs-CZ" sz="2800" b="1" i="0" dirty="0">
                <a:solidFill>
                  <a:srgbClr val="FF8400"/>
                </a:solidFill>
                <a:effectLst/>
                <a:latin typeface="+mj-lt"/>
              </a:rPr>
              <a:t>§ 155a</a:t>
            </a:r>
          </a:p>
          <a:p>
            <a:pPr algn="l"/>
            <a:r>
              <a:rPr lang="cs-CZ" sz="2800" b="1" i="0" dirty="0">
                <a:solidFill>
                  <a:srgbClr val="08A8F8"/>
                </a:solidFill>
                <a:effectLst/>
                <a:latin typeface="+mj-lt"/>
              </a:rPr>
              <a:t>Postup při vrácení vratitelného přeplatku</a:t>
            </a:r>
          </a:p>
          <a:p>
            <a:pPr marL="0" indent="0" algn="just">
              <a:buNone/>
            </a:pPr>
            <a:r>
              <a:rPr lang="cs-CZ" sz="2800" b="1" i="0" dirty="0">
                <a:solidFill>
                  <a:srgbClr val="000000"/>
                </a:solidFill>
                <a:effectLst/>
                <a:latin typeface="+mj-lt"/>
              </a:rPr>
              <a:t>(1)</a:t>
            </a:r>
            <a:r>
              <a:rPr lang="cs-CZ" sz="2800" b="0" i="0" dirty="0">
                <a:solidFill>
                  <a:srgbClr val="000000"/>
                </a:solidFill>
                <a:effectLst/>
                <a:latin typeface="+mj-lt"/>
              </a:rPr>
              <a:t> Vratitelný přeplatek vrací správce daně v české měně ve výši, v jaké byl evidován.</a:t>
            </a:r>
          </a:p>
          <a:p>
            <a:pPr marL="0" indent="0" algn="just">
              <a:buNone/>
            </a:pPr>
            <a:r>
              <a:rPr lang="cs-CZ" sz="2800" b="1" i="0" dirty="0">
                <a:solidFill>
                  <a:srgbClr val="000000"/>
                </a:solidFill>
                <a:effectLst/>
                <a:latin typeface="+mj-lt"/>
              </a:rPr>
              <a:t>(2)</a:t>
            </a:r>
            <a:r>
              <a:rPr lang="cs-CZ" sz="2800" b="0" i="0" dirty="0">
                <a:solidFill>
                  <a:srgbClr val="000000"/>
                </a:solidFill>
                <a:effectLst/>
                <a:latin typeface="+mj-lt"/>
              </a:rPr>
              <a:t> Vratitelný přeplatek vrací správce daně</a:t>
            </a:r>
          </a:p>
          <a:p>
            <a:pPr marL="0" indent="0" algn="just">
              <a:buNone/>
            </a:pPr>
            <a:r>
              <a:rPr lang="cs-CZ" sz="2800" b="1" i="0" dirty="0">
                <a:solidFill>
                  <a:srgbClr val="000000"/>
                </a:solidFill>
                <a:effectLst/>
                <a:latin typeface="+mj-lt"/>
              </a:rPr>
              <a:t>	a)</a:t>
            </a:r>
            <a:r>
              <a:rPr lang="cs-CZ" sz="2800" b="0" i="0" dirty="0">
                <a:solidFill>
                  <a:srgbClr val="000000"/>
                </a:solidFill>
                <a:effectLst/>
                <a:latin typeface="+mj-lt"/>
              </a:rPr>
              <a:t> bezhotovostním převodem na účet vedený u poskytovatele platebních služeb určený daňovým subjektem,</a:t>
            </a:r>
          </a:p>
          <a:p>
            <a:pPr marL="0" indent="0" algn="just">
              <a:buNone/>
            </a:pPr>
            <a:r>
              <a:rPr lang="cs-CZ" sz="2800" b="1" i="0" dirty="0">
                <a:solidFill>
                  <a:srgbClr val="000000"/>
                </a:solidFill>
                <a:effectLst/>
                <a:latin typeface="+mj-lt"/>
              </a:rPr>
              <a:t>	b)</a:t>
            </a:r>
            <a:r>
              <a:rPr lang="cs-CZ" sz="2800" b="0" i="0" dirty="0">
                <a:solidFill>
                  <a:srgbClr val="000000"/>
                </a:solidFill>
                <a:effectLst/>
                <a:latin typeface="+mj-lt"/>
              </a:rPr>
              <a:t> poštovním poukazem, nebo</a:t>
            </a:r>
          </a:p>
          <a:p>
            <a:pPr marL="0" indent="0" algn="just">
              <a:buNone/>
            </a:pPr>
            <a:r>
              <a:rPr lang="cs-CZ" sz="2800" b="1" i="0" dirty="0">
                <a:solidFill>
                  <a:srgbClr val="000000"/>
                </a:solidFill>
                <a:effectLst/>
                <a:latin typeface="+mj-lt"/>
              </a:rPr>
              <a:t>	c)</a:t>
            </a:r>
            <a:r>
              <a:rPr lang="cs-CZ" sz="2800" b="0" i="0" dirty="0">
                <a:solidFill>
                  <a:srgbClr val="000000"/>
                </a:solidFill>
                <a:effectLst/>
                <a:latin typeface="+mj-lt"/>
              </a:rPr>
              <a:t> v hotovosti, pokud jeho výše nepřesahuje 1000 Kč a správce daně způsobem umožňujícím dálkový přístup zveřejní, že tento způsob vrácení vratitelného přeplatku umožňuje, a určí podmínky, které je při tom nutné dodržet.</a:t>
            </a:r>
          </a:p>
          <a:p>
            <a:pPr marL="0" indent="0">
              <a:buNone/>
            </a:pPr>
            <a:endParaRPr lang="cs-CZ" dirty="0"/>
          </a:p>
        </p:txBody>
      </p:sp>
    </p:spTree>
    <p:extLst>
      <p:ext uri="{BB962C8B-B14F-4D97-AF65-F5344CB8AC3E}">
        <p14:creationId xmlns:p14="http://schemas.microsoft.com/office/powerpoint/2010/main" val="20337744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7B48C15-3577-4827-9058-4569AA6A7BC4}"/>
              </a:ext>
            </a:extLst>
          </p:cNvPr>
          <p:cNvSpPr>
            <a:spLocks noGrp="1"/>
          </p:cNvSpPr>
          <p:nvPr>
            <p:ph idx="1"/>
          </p:nvPr>
        </p:nvSpPr>
        <p:spPr>
          <a:xfrm>
            <a:off x="527537" y="228600"/>
            <a:ext cx="11447585" cy="6348046"/>
          </a:xfrm>
        </p:spPr>
        <p:txBody>
          <a:bodyPr>
            <a:normAutofit/>
          </a:bodyPr>
          <a:lstStyle/>
          <a:p>
            <a:pPr marL="0" indent="0" algn="just">
              <a:buNone/>
            </a:pPr>
            <a:r>
              <a:rPr lang="cs-CZ" sz="2800" b="1" i="0" dirty="0">
                <a:solidFill>
                  <a:srgbClr val="FF8400"/>
                </a:solidFill>
                <a:effectLst/>
                <a:latin typeface="+mj-lt"/>
              </a:rPr>
              <a:t>§ 155a</a:t>
            </a:r>
          </a:p>
          <a:p>
            <a:pPr algn="l"/>
            <a:r>
              <a:rPr lang="cs-CZ" sz="2800" b="1" i="0" dirty="0">
                <a:solidFill>
                  <a:srgbClr val="08A8F8"/>
                </a:solidFill>
                <a:effectLst/>
                <a:latin typeface="+mj-lt"/>
              </a:rPr>
              <a:t>Postup při vrácení vratitelného přeplatku</a:t>
            </a:r>
          </a:p>
          <a:p>
            <a:pPr marL="0" indent="0" algn="just">
              <a:buNone/>
            </a:pPr>
            <a:r>
              <a:rPr lang="cs-CZ" sz="2800" b="1" i="0" dirty="0">
                <a:solidFill>
                  <a:srgbClr val="000000"/>
                </a:solidFill>
                <a:effectLst/>
                <a:latin typeface="Arial" panose="020B0604020202020204" pitchFamily="34" charset="0"/>
              </a:rPr>
              <a:t>(3)</a:t>
            </a:r>
            <a:r>
              <a:rPr lang="cs-CZ" sz="2800" b="0" i="0" dirty="0">
                <a:solidFill>
                  <a:srgbClr val="000000"/>
                </a:solidFill>
                <a:effectLst/>
                <a:latin typeface="Arial" panose="020B0604020202020204" pitchFamily="34" charset="0"/>
              </a:rPr>
              <a:t> Je-li daňový subjekt u správce daně registrován, je povinen určit k vrácení vratitelného přeplatku jeden z účtů u poskytovatelů platebních služeb uvedených při registraci; při tom je povinen upřednostnit účet vedený u poskytovatele platebních služeb v České republice.</a:t>
            </a:r>
          </a:p>
          <a:p>
            <a:pPr marL="0" indent="0" algn="just">
              <a:buNone/>
            </a:pPr>
            <a:r>
              <a:rPr lang="cs-CZ" sz="2800" b="1" i="0" dirty="0">
                <a:solidFill>
                  <a:srgbClr val="000000"/>
                </a:solidFill>
                <a:effectLst/>
                <a:latin typeface="Arial" panose="020B0604020202020204" pitchFamily="34" charset="0"/>
              </a:rPr>
              <a:t>(4)</a:t>
            </a:r>
            <a:r>
              <a:rPr lang="cs-CZ" sz="2800" b="0" i="0" dirty="0">
                <a:solidFill>
                  <a:srgbClr val="000000"/>
                </a:solidFill>
                <a:effectLst/>
                <a:latin typeface="Arial" panose="020B0604020202020204" pitchFamily="34" charset="0"/>
              </a:rPr>
              <a:t> Nesplní-li daňový subjekt povinnost podle odstavce 3, vyzve jej správce daně ke zjednání nápravy.</a:t>
            </a:r>
          </a:p>
          <a:p>
            <a:pPr marL="0" indent="0" algn="just">
              <a:buNone/>
            </a:pPr>
            <a:r>
              <a:rPr lang="cs-CZ" sz="2800" b="1" i="0" dirty="0">
                <a:solidFill>
                  <a:srgbClr val="000000"/>
                </a:solidFill>
                <a:effectLst/>
                <a:latin typeface="Arial" panose="020B0604020202020204" pitchFamily="34" charset="0"/>
              </a:rPr>
              <a:t>(5)</a:t>
            </a:r>
            <a:r>
              <a:rPr lang="cs-CZ" sz="2800" b="0" i="0" dirty="0">
                <a:solidFill>
                  <a:srgbClr val="000000"/>
                </a:solidFill>
                <a:effectLst/>
                <a:latin typeface="Arial" panose="020B0604020202020204" pitchFamily="34" charset="0"/>
              </a:rPr>
              <a:t> V případě bezhotovostního převodu na účet vedený u poskytovatele platebních služeb mimo území členského státu Evropské unie hradí náklady převodu daňový subjekt.</a:t>
            </a:r>
          </a:p>
          <a:p>
            <a:pPr marL="0" indent="0">
              <a:buNone/>
            </a:pPr>
            <a:endParaRPr lang="cs-CZ" dirty="0"/>
          </a:p>
        </p:txBody>
      </p:sp>
    </p:spTree>
    <p:extLst>
      <p:ext uri="{BB962C8B-B14F-4D97-AF65-F5344CB8AC3E}">
        <p14:creationId xmlns:p14="http://schemas.microsoft.com/office/powerpoint/2010/main" val="9787575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7B48C15-3577-4827-9058-4569AA6A7BC4}"/>
              </a:ext>
            </a:extLst>
          </p:cNvPr>
          <p:cNvSpPr>
            <a:spLocks noGrp="1"/>
          </p:cNvSpPr>
          <p:nvPr>
            <p:ph idx="1"/>
          </p:nvPr>
        </p:nvSpPr>
        <p:spPr>
          <a:xfrm>
            <a:off x="527537" y="228600"/>
            <a:ext cx="11447585" cy="6348046"/>
          </a:xfrm>
        </p:spPr>
        <p:txBody>
          <a:bodyPr>
            <a:normAutofit fontScale="92500" lnSpcReduction="10000"/>
          </a:bodyPr>
          <a:lstStyle/>
          <a:p>
            <a:pPr marL="0" indent="0" algn="just">
              <a:buNone/>
            </a:pPr>
            <a:r>
              <a:rPr lang="cs-CZ" sz="2800" b="1" i="0" dirty="0">
                <a:solidFill>
                  <a:srgbClr val="FF8400"/>
                </a:solidFill>
                <a:effectLst/>
                <a:latin typeface="+mj-lt"/>
              </a:rPr>
              <a:t>§ 155b</a:t>
            </a:r>
          </a:p>
          <a:p>
            <a:pPr algn="l"/>
            <a:r>
              <a:rPr lang="cs-CZ" sz="2800" b="1" i="0" dirty="0">
                <a:solidFill>
                  <a:srgbClr val="08A8F8"/>
                </a:solidFill>
                <a:effectLst/>
                <a:latin typeface="+mj-lt"/>
              </a:rPr>
              <a:t>Lhůta pro vrácení vratitelného přeplatku</a:t>
            </a:r>
          </a:p>
          <a:p>
            <a:pPr marL="0" indent="0" algn="just">
              <a:buNone/>
            </a:pPr>
            <a:r>
              <a:rPr lang="cs-CZ" sz="2800" b="1" i="0" dirty="0">
                <a:solidFill>
                  <a:srgbClr val="000000"/>
                </a:solidFill>
                <a:effectLst/>
                <a:latin typeface="Arial" panose="020B0604020202020204" pitchFamily="34" charset="0"/>
              </a:rPr>
              <a:t>(1)</a:t>
            </a:r>
            <a:r>
              <a:rPr lang="cs-CZ" sz="2800" b="0" i="0" dirty="0">
                <a:solidFill>
                  <a:srgbClr val="000000"/>
                </a:solidFill>
                <a:effectLst/>
                <a:latin typeface="Arial" panose="020B0604020202020204" pitchFamily="34" charset="0"/>
              </a:rPr>
              <a:t> Správce daně vrátí vratitelný přeplatek na žádost daňového subjektu do 30 dnů ode dne obdržení žádosti o vrácení vratitelného přeplatku.</a:t>
            </a:r>
          </a:p>
          <a:p>
            <a:pPr marL="0" indent="0" algn="just">
              <a:buNone/>
            </a:pPr>
            <a:r>
              <a:rPr lang="cs-CZ" sz="2800" b="1" i="0" dirty="0">
                <a:solidFill>
                  <a:srgbClr val="000000"/>
                </a:solidFill>
                <a:effectLst/>
                <a:latin typeface="Arial" panose="020B0604020202020204" pitchFamily="34" charset="0"/>
              </a:rPr>
              <a:t>(2)</a:t>
            </a:r>
            <a:r>
              <a:rPr lang="cs-CZ" sz="2800" b="0" i="0" dirty="0">
                <a:solidFill>
                  <a:srgbClr val="000000"/>
                </a:solidFill>
                <a:effectLst/>
                <a:latin typeface="Arial" panose="020B0604020202020204" pitchFamily="34" charset="0"/>
              </a:rPr>
              <a:t> Pokud vratitelný přeplatek nedosahuje v době podání žádosti částku nejméně 200 Kč, lhůta pro jeho vrácení počíná běžet až ode dne následujícího po dosažení této částky.</a:t>
            </a:r>
          </a:p>
          <a:p>
            <a:pPr marL="0" indent="0" algn="just">
              <a:buNone/>
            </a:pPr>
            <a:r>
              <a:rPr lang="cs-CZ" sz="2800" b="1" i="0" dirty="0">
                <a:solidFill>
                  <a:srgbClr val="000000"/>
                </a:solidFill>
                <a:effectLst/>
                <a:latin typeface="Arial" panose="020B0604020202020204" pitchFamily="34" charset="0"/>
              </a:rPr>
              <a:t>(3)</a:t>
            </a:r>
            <a:r>
              <a:rPr lang="cs-CZ" sz="2800" b="0" i="0" dirty="0">
                <a:solidFill>
                  <a:srgbClr val="000000"/>
                </a:solidFill>
                <a:effectLst/>
                <a:latin typeface="Arial" panose="020B0604020202020204" pitchFamily="34" charset="0"/>
              </a:rPr>
              <a:t> Vznikne-li v důsledku stanovení daňového odpočtu vratitelný přeplatek, vrátí jej správce daně daňovému subjektu bez žádosti do</a:t>
            </a:r>
          </a:p>
          <a:p>
            <a:pPr marL="0" indent="0" algn="just">
              <a:buNone/>
            </a:pPr>
            <a:r>
              <a:rPr lang="cs-CZ" sz="2800" b="1" i="0" dirty="0">
                <a:solidFill>
                  <a:srgbClr val="000000"/>
                </a:solidFill>
                <a:effectLst/>
                <a:latin typeface="Arial" panose="020B0604020202020204" pitchFamily="34" charset="0"/>
              </a:rPr>
              <a:t>	a)</a:t>
            </a:r>
            <a:r>
              <a:rPr lang="cs-CZ" sz="2800" b="0" i="0" dirty="0">
                <a:solidFill>
                  <a:srgbClr val="000000"/>
                </a:solidFill>
                <a:effectLst/>
                <a:latin typeface="Arial" panose="020B0604020202020204" pitchFamily="34" charset="0"/>
              </a:rPr>
              <a:t> 15 dnů ode dne oznámení platebního výměru nebo dodatečného platebního výměru, nebo</a:t>
            </a:r>
          </a:p>
          <a:p>
            <a:pPr marL="0" indent="0" algn="just">
              <a:buNone/>
            </a:pPr>
            <a:r>
              <a:rPr lang="cs-CZ" sz="2800" b="1" i="0" dirty="0">
                <a:solidFill>
                  <a:srgbClr val="000000"/>
                </a:solidFill>
                <a:effectLst/>
                <a:latin typeface="Arial" panose="020B0604020202020204" pitchFamily="34" charset="0"/>
              </a:rPr>
              <a:t>	b)</a:t>
            </a:r>
            <a:r>
              <a:rPr lang="cs-CZ" sz="2800" b="0" i="0" dirty="0">
                <a:solidFill>
                  <a:srgbClr val="000000"/>
                </a:solidFill>
                <a:effectLst/>
                <a:latin typeface="Arial" panose="020B0604020202020204" pitchFamily="34" charset="0"/>
              </a:rPr>
              <a:t> 30 dnů ode dne, který se považuje za den doručení platebního výměru nebo dodatečného platebního výměru v případě, kdy se výsledek vyměření nebo doměření daňovému subjektu neoznamuje.</a:t>
            </a:r>
          </a:p>
          <a:p>
            <a:pPr marL="0" indent="0">
              <a:buNone/>
            </a:pPr>
            <a:endParaRPr lang="cs-CZ" dirty="0"/>
          </a:p>
        </p:txBody>
      </p:sp>
    </p:spTree>
    <p:extLst>
      <p:ext uri="{BB962C8B-B14F-4D97-AF65-F5344CB8AC3E}">
        <p14:creationId xmlns:p14="http://schemas.microsoft.com/office/powerpoint/2010/main" val="3193973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7B48C15-3577-4827-9058-4569AA6A7BC4}"/>
              </a:ext>
            </a:extLst>
          </p:cNvPr>
          <p:cNvSpPr>
            <a:spLocks noGrp="1"/>
          </p:cNvSpPr>
          <p:nvPr>
            <p:ph idx="1"/>
          </p:nvPr>
        </p:nvSpPr>
        <p:spPr>
          <a:xfrm>
            <a:off x="527537" y="228600"/>
            <a:ext cx="11447585" cy="6348046"/>
          </a:xfrm>
        </p:spPr>
        <p:txBody>
          <a:bodyPr>
            <a:normAutofit/>
          </a:bodyPr>
          <a:lstStyle/>
          <a:p>
            <a:pPr marL="0" indent="0" algn="just">
              <a:buNone/>
            </a:pPr>
            <a:r>
              <a:rPr lang="cs-CZ" sz="2800" b="1" i="0" dirty="0">
                <a:solidFill>
                  <a:srgbClr val="FF8400"/>
                </a:solidFill>
                <a:effectLst/>
                <a:latin typeface="+mj-lt"/>
              </a:rPr>
              <a:t>§ 155b</a:t>
            </a:r>
          </a:p>
          <a:p>
            <a:pPr algn="l"/>
            <a:r>
              <a:rPr lang="cs-CZ" sz="2800" b="1" i="0" dirty="0">
                <a:solidFill>
                  <a:srgbClr val="08A8F8"/>
                </a:solidFill>
                <a:effectLst/>
                <a:latin typeface="+mj-lt"/>
              </a:rPr>
              <a:t>Lhůta pro vrácení vratitelného přeplatku</a:t>
            </a:r>
          </a:p>
          <a:p>
            <a:pPr marL="0" indent="0" algn="just">
              <a:buNone/>
            </a:pPr>
            <a:r>
              <a:rPr lang="cs-CZ" sz="2800" b="1" i="0" dirty="0">
                <a:solidFill>
                  <a:srgbClr val="000000"/>
                </a:solidFill>
                <a:effectLst/>
                <a:latin typeface="Arial" panose="020B0604020202020204" pitchFamily="34" charset="0"/>
              </a:rPr>
              <a:t>(4)</a:t>
            </a:r>
            <a:r>
              <a:rPr lang="cs-CZ" sz="2800" b="0" i="0" dirty="0">
                <a:solidFill>
                  <a:srgbClr val="000000"/>
                </a:solidFill>
                <a:effectLst/>
                <a:latin typeface="Arial" panose="020B0604020202020204" pitchFamily="34" charset="0"/>
              </a:rPr>
              <a:t> Vznikne-li v důsledku zrušení, změny, zániku účinnosti nebo prohlášení nicotnosti rozhodnutí o stanovení daně nebo zajišťovacího příkazu vratitelný přeplatek, vrátí jej správce daně bez žádosti do 15 dnů ode dne</a:t>
            </a:r>
          </a:p>
          <a:p>
            <a:pPr marL="0" indent="0" algn="just">
              <a:buNone/>
            </a:pPr>
            <a:r>
              <a:rPr lang="cs-CZ" sz="2800" b="1" i="0" dirty="0">
                <a:solidFill>
                  <a:srgbClr val="000000"/>
                </a:solidFill>
                <a:effectLst/>
                <a:latin typeface="Arial" panose="020B0604020202020204" pitchFamily="34" charset="0"/>
              </a:rPr>
              <a:t>	a)</a:t>
            </a:r>
            <a:r>
              <a:rPr lang="cs-CZ" sz="2800" b="0" i="0" dirty="0">
                <a:solidFill>
                  <a:srgbClr val="000000"/>
                </a:solidFill>
                <a:effectLst/>
                <a:latin typeface="Arial" panose="020B0604020202020204" pitchFamily="34" charset="0"/>
              </a:rPr>
              <a:t> účinnosti rozhodnutí, kterým došlo ke zrušení, změně nebo prohlášení nicotnosti rozhodnutí o stanovení daně nebo zajišťovacího příkazu; v případě peněžitého plnění v rámci dělené správy počíná lhůta pro vrácení vratitelného přeplatku běžet ode dne, kdy byla podle § 162 odst. 3 správci daně sdělena skutečnost, že došlo ke zrušení, změně nebo prohlášení nicotnosti rozhodnutí o stanovení daně,</a:t>
            </a:r>
          </a:p>
          <a:p>
            <a:pPr marL="0" indent="0" algn="just">
              <a:buNone/>
            </a:pPr>
            <a:r>
              <a:rPr lang="cs-CZ" sz="2800" b="1" i="0" dirty="0">
                <a:solidFill>
                  <a:srgbClr val="000000"/>
                </a:solidFill>
                <a:effectLst/>
                <a:latin typeface="Arial" panose="020B0604020202020204" pitchFamily="34" charset="0"/>
              </a:rPr>
              <a:t>	b)</a:t>
            </a:r>
            <a:r>
              <a:rPr lang="cs-CZ" sz="2800" b="0" i="0" dirty="0">
                <a:solidFill>
                  <a:srgbClr val="000000"/>
                </a:solidFill>
                <a:effectLst/>
                <a:latin typeface="Arial" panose="020B0604020202020204" pitchFamily="34" charset="0"/>
              </a:rPr>
              <a:t> zániku účinnosti zajišťovacího příkazu.</a:t>
            </a:r>
          </a:p>
          <a:p>
            <a:pPr marL="0" indent="0">
              <a:buNone/>
            </a:pPr>
            <a:endParaRPr lang="cs-CZ" dirty="0"/>
          </a:p>
        </p:txBody>
      </p:sp>
    </p:spTree>
    <p:extLst>
      <p:ext uri="{BB962C8B-B14F-4D97-AF65-F5344CB8AC3E}">
        <p14:creationId xmlns:p14="http://schemas.microsoft.com/office/powerpoint/2010/main" val="39368225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7B48C15-3577-4827-9058-4569AA6A7BC4}"/>
              </a:ext>
            </a:extLst>
          </p:cNvPr>
          <p:cNvSpPr>
            <a:spLocks noGrp="1"/>
          </p:cNvSpPr>
          <p:nvPr>
            <p:ph idx="1"/>
          </p:nvPr>
        </p:nvSpPr>
        <p:spPr>
          <a:xfrm>
            <a:off x="527537" y="228600"/>
            <a:ext cx="11447585" cy="6348046"/>
          </a:xfrm>
        </p:spPr>
        <p:txBody>
          <a:bodyPr>
            <a:normAutofit lnSpcReduction="10000"/>
          </a:bodyPr>
          <a:lstStyle/>
          <a:p>
            <a:pPr marL="0" indent="0" algn="just">
              <a:buNone/>
            </a:pPr>
            <a:r>
              <a:rPr lang="cs-CZ" sz="2800" b="1" i="0" dirty="0">
                <a:solidFill>
                  <a:srgbClr val="FF8400"/>
                </a:solidFill>
                <a:effectLst/>
                <a:latin typeface="+mj-lt"/>
              </a:rPr>
              <a:t>§ 155b</a:t>
            </a:r>
          </a:p>
          <a:p>
            <a:pPr algn="l"/>
            <a:r>
              <a:rPr lang="cs-CZ" sz="2800" b="1" i="0" dirty="0">
                <a:solidFill>
                  <a:srgbClr val="08A8F8"/>
                </a:solidFill>
                <a:effectLst/>
                <a:latin typeface="+mj-lt"/>
              </a:rPr>
              <a:t>Lhůta pro vrácení vratitelného přeplatku</a:t>
            </a:r>
          </a:p>
          <a:p>
            <a:pPr marL="0" indent="0" algn="just">
              <a:buNone/>
            </a:pPr>
            <a:r>
              <a:rPr lang="cs-CZ" sz="2800" b="1" i="0" dirty="0">
                <a:solidFill>
                  <a:srgbClr val="000000"/>
                </a:solidFill>
                <a:effectLst/>
                <a:latin typeface="Arial" panose="020B0604020202020204" pitchFamily="34" charset="0"/>
              </a:rPr>
              <a:t>(5)</a:t>
            </a:r>
            <a:r>
              <a:rPr lang="cs-CZ" sz="2800" b="0" i="0" dirty="0">
                <a:solidFill>
                  <a:srgbClr val="000000"/>
                </a:solidFill>
                <a:effectLst/>
                <a:latin typeface="Arial" panose="020B0604020202020204" pitchFamily="34" charset="0"/>
              </a:rPr>
              <a:t> Vznikne-li v důsledku neoprávněného vymáhání přeplatek, správce daně jej vrátí bez žádosti do 15 dnů ode dne prohlášení neoprávněného vymáhání, pokud</a:t>
            </a:r>
          </a:p>
          <a:p>
            <a:pPr marL="0" indent="0" algn="just">
              <a:buNone/>
            </a:pPr>
            <a:r>
              <a:rPr lang="cs-CZ" sz="2800" b="1" i="0" dirty="0">
                <a:solidFill>
                  <a:srgbClr val="000000"/>
                </a:solidFill>
                <a:effectLst/>
                <a:latin typeface="Arial" panose="020B0604020202020204" pitchFamily="34" charset="0"/>
              </a:rPr>
              <a:t>	a)</a:t>
            </a:r>
            <a:r>
              <a:rPr lang="cs-CZ" sz="2800" b="0" i="0" dirty="0">
                <a:solidFill>
                  <a:srgbClr val="000000"/>
                </a:solidFill>
                <a:effectLst/>
                <a:latin typeface="Arial" panose="020B0604020202020204" pitchFamily="34" charset="0"/>
              </a:rPr>
              <a:t> je vratitelným přeplatkem, nebo</a:t>
            </a:r>
          </a:p>
          <a:p>
            <a:pPr marL="0" indent="0" algn="just">
              <a:buNone/>
            </a:pPr>
            <a:r>
              <a:rPr lang="cs-CZ" sz="2800" b="1" i="0" dirty="0">
                <a:solidFill>
                  <a:srgbClr val="000000"/>
                </a:solidFill>
                <a:effectLst/>
                <a:latin typeface="Arial" panose="020B0604020202020204" pitchFamily="34" charset="0"/>
              </a:rPr>
              <a:t>	b)</a:t>
            </a:r>
            <a:r>
              <a:rPr lang="cs-CZ" sz="2800" b="0" i="0" dirty="0">
                <a:solidFill>
                  <a:srgbClr val="000000"/>
                </a:solidFill>
                <a:effectLst/>
                <a:latin typeface="Arial" panose="020B0604020202020204" pitchFamily="34" charset="0"/>
              </a:rPr>
              <a:t> jde o peněžní prostředky pocházející z majetku v rozsahu, v němž tento majetek nepodléhá vymáhání.</a:t>
            </a:r>
          </a:p>
          <a:p>
            <a:pPr marL="0" indent="0" algn="just">
              <a:buNone/>
            </a:pPr>
            <a:r>
              <a:rPr lang="cs-CZ" sz="2800" b="1" i="0" dirty="0">
                <a:solidFill>
                  <a:srgbClr val="000000"/>
                </a:solidFill>
                <a:effectLst/>
                <a:latin typeface="Arial" panose="020B0604020202020204" pitchFamily="34" charset="0"/>
              </a:rPr>
              <a:t>(6)</a:t>
            </a:r>
            <a:r>
              <a:rPr lang="cs-CZ" sz="2800" b="0" i="0" dirty="0">
                <a:solidFill>
                  <a:srgbClr val="000000"/>
                </a:solidFill>
                <a:effectLst/>
                <a:latin typeface="Arial" panose="020B0604020202020204" pitchFamily="34" charset="0"/>
              </a:rPr>
              <a:t> Stanoví-li zákon, že se vratitelný přeplatek vrací bez žádosti, správce daně tento vratitelný přeplatek daňovému subjektu nevrátí, pokud je o to daňovým subjektem před jeho vrácením požádán. Je-li vratitelný přeplatek evidován na osobním depozitním účtu, musí daňový subjekt v žádosti uvést, na který osobní daňový účet má být vratitelný přeplatek převeden.</a:t>
            </a:r>
          </a:p>
          <a:p>
            <a:pPr marL="0" indent="0">
              <a:buNone/>
            </a:pPr>
            <a:endParaRPr lang="cs-CZ" dirty="0"/>
          </a:p>
        </p:txBody>
      </p:sp>
    </p:spTree>
    <p:extLst>
      <p:ext uri="{BB962C8B-B14F-4D97-AF65-F5344CB8AC3E}">
        <p14:creationId xmlns:p14="http://schemas.microsoft.com/office/powerpoint/2010/main" val="7084982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4055" y="624110"/>
            <a:ext cx="9830557" cy="641982"/>
          </a:xfrm>
        </p:spPr>
        <p:txBody>
          <a:bodyPr/>
          <a:lstStyle/>
          <a:p>
            <a:r>
              <a:rPr lang="cs-CZ" dirty="0"/>
              <a:t>Posečkání - § 156</a:t>
            </a:r>
          </a:p>
        </p:txBody>
      </p:sp>
      <p:sp>
        <p:nvSpPr>
          <p:cNvPr id="3" name="Zástupný symbol pro obsah 2"/>
          <p:cNvSpPr>
            <a:spLocks noGrp="1"/>
          </p:cNvSpPr>
          <p:nvPr>
            <p:ph idx="1"/>
          </p:nvPr>
        </p:nvSpPr>
        <p:spPr>
          <a:xfrm>
            <a:off x="998806" y="1420838"/>
            <a:ext cx="10874326" cy="5176910"/>
          </a:xfrm>
        </p:spPr>
        <p:txBody>
          <a:bodyPr>
            <a:normAutofit/>
          </a:bodyPr>
          <a:lstStyle/>
          <a:p>
            <a:pPr>
              <a:spcBef>
                <a:spcPct val="0"/>
              </a:spcBef>
              <a:buFontTx/>
              <a:buNone/>
            </a:pPr>
            <a:r>
              <a:rPr lang="cs-CZ" altLang="cs-CZ" sz="2400" dirty="0"/>
              <a:t>(1) </a:t>
            </a:r>
            <a:r>
              <a:rPr lang="cs-CZ" altLang="cs-CZ" sz="2400" b="1" dirty="0"/>
              <a:t>Na žádost daňového subjektu nebo z moci úřední </a:t>
            </a:r>
            <a:r>
              <a:rPr lang="cs-CZ" altLang="cs-CZ" sz="2400" b="1" dirty="0">
                <a:solidFill>
                  <a:srgbClr val="FF0000"/>
                </a:solidFill>
              </a:rPr>
              <a:t>může</a:t>
            </a:r>
            <a:r>
              <a:rPr lang="cs-CZ" altLang="cs-CZ" sz="2400" b="1" dirty="0"/>
              <a:t> správce daně povolit posečkání úhrady daně, popřípadě rozložení její úhrady na splátky (dále jen „posečkání“),</a:t>
            </a:r>
          </a:p>
          <a:p>
            <a:pPr>
              <a:spcBef>
                <a:spcPct val="0"/>
              </a:spcBef>
              <a:buFontTx/>
              <a:buNone/>
            </a:pPr>
            <a:r>
              <a:rPr lang="cs-CZ" altLang="cs-CZ" sz="2400" dirty="0"/>
              <a:t>a) pokud by neprodlená úhrada znamenala pro daňový subjekt vážnou újmu,</a:t>
            </a:r>
          </a:p>
          <a:p>
            <a:pPr>
              <a:spcBef>
                <a:spcPct val="0"/>
              </a:spcBef>
              <a:buFontTx/>
              <a:buNone/>
            </a:pPr>
            <a:r>
              <a:rPr lang="cs-CZ" altLang="cs-CZ" sz="2400" dirty="0"/>
              <a:t>b) pokud by byla ohrožena výživa daňového subjektu nebo osob na jeho výživu odkázaných,</a:t>
            </a:r>
          </a:p>
          <a:p>
            <a:pPr>
              <a:spcBef>
                <a:spcPct val="0"/>
              </a:spcBef>
              <a:buFontTx/>
              <a:buNone/>
            </a:pPr>
            <a:r>
              <a:rPr lang="cs-CZ" altLang="cs-CZ" sz="2400" dirty="0"/>
              <a:t>c) pokud by neprodlená úhrada vedla k zániku podnikání daňového subjektu, přičemž výnos z ukončení podnikání by byl pravděpodobně nižší než jím vytvořená daň v příštím zdaňovacím období,</a:t>
            </a:r>
          </a:p>
          <a:p>
            <a:pPr>
              <a:spcBef>
                <a:spcPct val="0"/>
              </a:spcBef>
              <a:buFontTx/>
              <a:buNone/>
            </a:pPr>
            <a:r>
              <a:rPr lang="cs-CZ" altLang="cs-CZ" sz="2400" dirty="0"/>
              <a:t>d) není-li možné vybrat daň od daňového subjektu najednou, nebo</a:t>
            </a:r>
          </a:p>
          <a:p>
            <a:pPr>
              <a:spcBef>
                <a:spcPct val="0"/>
              </a:spcBef>
              <a:buFontTx/>
              <a:buNone/>
            </a:pPr>
            <a:r>
              <a:rPr lang="cs-CZ" altLang="cs-CZ" sz="2400" dirty="0"/>
              <a:t>e) při důvodném očekávání částečného nebo úplného zániku povinnosti uhradit daň.</a:t>
            </a:r>
          </a:p>
          <a:p>
            <a:pPr marL="0" indent="0">
              <a:buNone/>
            </a:pPr>
            <a:endParaRPr lang="cs-CZ" dirty="0"/>
          </a:p>
        </p:txBody>
      </p:sp>
    </p:spTree>
    <p:extLst>
      <p:ext uri="{BB962C8B-B14F-4D97-AF65-F5344CB8AC3E}">
        <p14:creationId xmlns:p14="http://schemas.microsoft.com/office/powerpoint/2010/main" val="280770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1641" y="624110"/>
            <a:ext cx="9812972" cy="1280890"/>
          </a:xfrm>
        </p:spPr>
        <p:txBody>
          <a:bodyPr>
            <a:normAutofit/>
          </a:bodyPr>
          <a:lstStyle/>
          <a:p>
            <a:r>
              <a:rPr lang="cs-CZ" sz="2400" b="1" dirty="0"/>
              <a:t>Daňová povinnost vzniká okamžikem, kdy nastaly skutečnosti, které jsou podle zákona předmětem daně, nebo skutečnosti tuto povinnost zakládající. - § 3</a:t>
            </a:r>
          </a:p>
        </p:txBody>
      </p:sp>
      <p:sp>
        <p:nvSpPr>
          <p:cNvPr id="3" name="Zástupný symbol pro obsah 2"/>
          <p:cNvSpPr>
            <a:spLocks noGrp="1"/>
          </p:cNvSpPr>
          <p:nvPr>
            <p:ph idx="1"/>
          </p:nvPr>
        </p:nvSpPr>
        <p:spPr>
          <a:xfrm>
            <a:off x="1257300" y="2133600"/>
            <a:ext cx="10934700" cy="4724400"/>
          </a:xfrm>
        </p:spPr>
        <p:txBody>
          <a:bodyPr>
            <a:normAutofit/>
          </a:bodyPr>
          <a:lstStyle/>
          <a:p>
            <a:r>
              <a:rPr lang="cs-CZ" sz="2200" b="1" dirty="0"/>
              <a:t>Daň = konkrétní číselné vyjádření daňové povinnosti</a:t>
            </a:r>
          </a:p>
          <a:p>
            <a:r>
              <a:rPr lang="cs-CZ" sz="2200" b="1" dirty="0"/>
              <a:t>Daňová povinnost = povinnost daňového subjektu uhradit v určené lhůtě daň</a:t>
            </a:r>
          </a:p>
          <a:p>
            <a:r>
              <a:rPr lang="cs-CZ" sz="2200" b="1" dirty="0"/>
              <a:t>S daňovou povinností se pojí i vznik daňové pohledávky – daňového dluhu</a:t>
            </a:r>
          </a:p>
          <a:p>
            <a:r>
              <a:rPr lang="cs-CZ" sz="2200" b="1" dirty="0"/>
              <a:t>Vznik daňové povinnosti se váže i na platební výměr, který je deklaratorní (určující).</a:t>
            </a:r>
          </a:p>
          <a:p>
            <a:endParaRPr lang="cs-CZ" sz="2200" b="1" dirty="0"/>
          </a:p>
          <a:p>
            <a:pPr marL="0" indent="0">
              <a:buNone/>
            </a:pPr>
            <a:r>
              <a:rPr lang="cs-CZ" sz="2200" b="1" dirty="0"/>
              <a:t>! předpis u místních poplatků nezletilého poplatníka a převod jeho poplatkové povinnosti na zákonné zástupce</a:t>
            </a:r>
          </a:p>
          <a:p>
            <a:pPr marL="0" indent="0">
              <a:buNone/>
            </a:pPr>
            <a:r>
              <a:rPr lang="cs-CZ" sz="2200" b="1" dirty="0"/>
              <a:t>! přihlašování poplatků do insolvenčního řízení</a:t>
            </a:r>
          </a:p>
        </p:txBody>
      </p:sp>
    </p:spTree>
    <p:extLst>
      <p:ext uri="{BB962C8B-B14F-4D97-AF65-F5344CB8AC3E}">
        <p14:creationId xmlns:p14="http://schemas.microsoft.com/office/powerpoint/2010/main" val="11181131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477107" y="520505"/>
            <a:ext cx="10255347" cy="6105378"/>
          </a:xfrm>
        </p:spPr>
        <p:txBody>
          <a:bodyPr>
            <a:normAutofit/>
          </a:bodyPr>
          <a:lstStyle/>
          <a:p>
            <a:r>
              <a:rPr lang="cs-CZ" sz="2800" b="1" dirty="0">
                <a:latin typeface="Arial Black" panose="020B0A04020102020204" pitchFamily="34" charset="0"/>
                <a:cs typeface="Arial CE" panose="020B0604020202020204" pitchFamily="34" charset="0"/>
              </a:rPr>
              <a:t>Podle rozsudku Nejvyššího správního soudu ze dne 20.5.2015, čj. 4 </a:t>
            </a:r>
            <a:r>
              <a:rPr lang="cs-CZ" sz="2800" b="1" dirty="0" err="1">
                <a:latin typeface="Arial Black" panose="020B0A04020102020204" pitchFamily="34" charset="0"/>
                <a:cs typeface="Arial CE" panose="020B0604020202020204" pitchFamily="34" charset="0"/>
              </a:rPr>
              <a:t>Afs</a:t>
            </a:r>
            <a:r>
              <a:rPr lang="cs-CZ" sz="2800" b="1" dirty="0">
                <a:latin typeface="Arial Black" panose="020B0A04020102020204" pitchFamily="34" charset="0"/>
                <a:cs typeface="Arial CE" panose="020B0604020202020204" pitchFamily="34" charset="0"/>
              </a:rPr>
              <a:t> 54/2015-21,</a:t>
            </a:r>
          </a:p>
          <a:p>
            <a:endParaRPr lang="cs-CZ" sz="2800" dirty="0"/>
          </a:p>
          <a:p>
            <a:r>
              <a:rPr lang="cs-CZ" sz="2800" dirty="0">
                <a:latin typeface="Arial CE" panose="020B0604020202020204" pitchFamily="34" charset="0"/>
                <a:cs typeface="Arial CE" panose="020B0604020202020204" pitchFamily="34" charset="0"/>
              </a:rPr>
              <a:t>Za úkon způsobující prodloužení lhůty pro stanovení daně podle § 148 odst. 2 písm. a) zákona č. 280/2009 Sb., daňový řád, </a:t>
            </a:r>
            <a:r>
              <a:rPr lang="cs-CZ" sz="2800" dirty="0">
                <a:solidFill>
                  <a:srgbClr val="FF0000"/>
                </a:solidFill>
                <a:latin typeface="Arial CE" panose="020B0604020202020204" pitchFamily="34" charset="0"/>
                <a:cs typeface="Arial CE" panose="020B0604020202020204" pitchFamily="34" charset="0"/>
              </a:rPr>
              <a:t>nelze považovat takovou výzvu k podání dodatečného daňového tvrzení, kterou správce daně </a:t>
            </a:r>
            <a:r>
              <a:rPr lang="cs-CZ" sz="2800" b="1" dirty="0">
                <a:solidFill>
                  <a:srgbClr val="FF0000"/>
                </a:solidFill>
                <a:latin typeface="Arial CE" panose="020B0604020202020204" pitchFamily="34" charset="0"/>
                <a:cs typeface="Arial CE" panose="020B0604020202020204" pitchFamily="34" charset="0"/>
              </a:rPr>
              <a:t>vydal formálně na samém konci dosavadní prekluzívní lhůty za výhradním či hlavním účelem spočívajícím v zachování lhůty pro doměření daně.</a:t>
            </a:r>
          </a:p>
          <a:p>
            <a:r>
              <a:rPr lang="cs-CZ" sz="2800" dirty="0"/>
              <a:t>Bude platit i pro § 160 a posečkání</a:t>
            </a:r>
          </a:p>
        </p:txBody>
      </p:sp>
    </p:spTree>
    <p:extLst>
      <p:ext uri="{BB962C8B-B14F-4D97-AF65-F5344CB8AC3E}">
        <p14:creationId xmlns:p14="http://schemas.microsoft.com/office/powerpoint/2010/main" val="26878840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preklutivní pohledávk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389" y="0"/>
            <a:ext cx="13166725"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5"/>
          <p:cNvSpPr txBox="1">
            <a:spLocks noChangeArrowheads="1"/>
          </p:cNvSpPr>
          <p:nvPr/>
        </p:nvSpPr>
        <p:spPr bwMode="auto">
          <a:xfrm>
            <a:off x="1992313" y="981076"/>
            <a:ext cx="374173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b="1" dirty="0"/>
              <a:t>Odpisy pohledávek</a:t>
            </a:r>
          </a:p>
          <a:p>
            <a:pPr eaLnBrk="1" hangingPunct="1">
              <a:spcBef>
                <a:spcPct val="0"/>
              </a:spcBef>
              <a:buFontTx/>
              <a:buNone/>
            </a:pPr>
            <a:endParaRPr lang="cs-CZ" altLang="cs-CZ" sz="2800" b="1" dirty="0"/>
          </a:p>
          <a:p>
            <a:pPr eaLnBrk="1" hangingPunct="1">
              <a:spcBef>
                <a:spcPct val="0"/>
              </a:spcBef>
              <a:buFontTx/>
              <a:buNone/>
            </a:pPr>
            <a:r>
              <a:rPr lang="cs-CZ" altLang="cs-CZ" sz="2800" b="1" dirty="0"/>
              <a:t>Prekluze pohledávek</a:t>
            </a:r>
          </a:p>
        </p:txBody>
      </p:sp>
    </p:spTree>
    <p:extLst>
      <p:ext uri="{BB962C8B-B14F-4D97-AF65-F5344CB8AC3E}">
        <p14:creationId xmlns:p14="http://schemas.microsoft.com/office/powerpoint/2010/main" val="319583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519311" y="436097"/>
            <a:ext cx="10185009" cy="6203853"/>
          </a:xfrm>
        </p:spPr>
        <p:txBody>
          <a:bodyPr>
            <a:normAutofit/>
          </a:bodyPr>
          <a:lstStyle/>
          <a:p>
            <a:pPr algn="just">
              <a:spcBef>
                <a:spcPct val="0"/>
              </a:spcBef>
              <a:buFontTx/>
              <a:buNone/>
            </a:pPr>
            <a:r>
              <a:rPr lang="cs-CZ" altLang="cs-CZ" sz="2200" b="1" dirty="0">
                <a:solidFill>
                  <a:srgbClr val="FF8400"/>
                </a:solidFill>
              </a:rPr>
              <a:t>§ 158 </a:t>
            </a:r>
            <a:r>
              <a:rPr lang="cs-CZ" altLang="cs-CZ" sz="2200" b="1" dirty="0">
                <a:solidFill>
                  <a:srgbClr val="08A8F8"/>
                </a:solidFill>
              </a:rPr>
              <a:t>Odpis nedoplatku pro nedobytnost</a:t>
            </a:r>
          </a:p>
          <a:p>
            <a:pPr algn="just">
              <a:spcBef>
                <a:spcPct val="0"/>
              </a:spcBef>
              <a:buFontTx/>
              <a:buNone/>
            </a:pPr>
            <a:endParaRPr lang="cs-CZ" altLang="cs-CZ" sz="2200" b="1" dirty="0">
              <a:solidFill>
                <a:srgbClr val="08A8F8"/>
              </a:solidFill>
            </a:endParaRPr>
          </a:p>
          <a:p>
            <a:pPr algn="just">
              <a:spcBef>
                <a:spcPct val="0"/>
              </a:spcBef>
              <a:buFontTx/>
              <a:buNone/>
            </a:pPr>
            <a:r>
              <a:rPr lang="cs-CZ" altLang="cs-CZ" sz="2200" b="1" dirty="0">
                <a:solidFill>
                  <a:srgbClr val="FF0000"/>
                </a:solidFill>
              </a:rPr>
              <a:t>(1)</a:t>
            </a:r>
            <a:r>
              <a:rPr lang="cs-CZ" altLang="cs-CZ" sz="2200" dirty="0">
                <a:solidFill>
                  <a:srgbClr val="FF0000"/>
                </a:solidFill>
              </a:rPr>
              <a:t> Správce daně odepíše nedobytný nedoplatek.</a:t>
            </a:r>
          </a:p>
          <a:p>
            <a:pPr algn="just">
              <a:spcBef>
                <a:spcPct val="0"/>
              </a:spcBef>
              <a:buFontTx/>
              <a:buNone/>
            </a:pPr>
            <a:endParaRPr lang="cs-CZ" altLang="cs-CZ" sz="2200" dirty="0">
              <a:solidFill>
                <a:srgbClr val="000000"/>
              </a:solidFill>
            </a:endParaRPr>
          </a:p>
          <a:p>
            <a:pPr algn="just">
              <a:spcBef>
                <a:spcPct val="0"/>
              </a:spcBef>
              <a:buFontTx/>
              <a:buNone/>
            </a:pPr>
            <a:r>
              <a:rPr lang="cs-CZ" altLang="cs-CZ" sz="2200" b="1" dirty="0">
                <a:solidFill>
                  <a:srgbClr val="000000"/>
                </a:solidFill>
              </a:rPr>
              <a:t>(2)</a:t>
            </a:r>
            <a:r>
              <a:rPr lang="cs-CZ" altLang="cs-CZ" sz="2200" dirty="0">
                <a:solidFill>
                  <a:srgbClr val="000000"/>
                </a:solidFill>
              </a:rPr>
              <a:t> Nedobytným nedoplatkem se pro účely tohoto zákona rozumí nedoplatek,</a:t>
            </a:r>
          </a:p>
          <a:p>
            <a:pPr algn="just">
              <a:spcBef>
                <a:spcPct val="0"/>
              </a:spcBef>
              <a:buFontTx/>
              <a:buNone/>
            </a:pPr>
            <a:r>
              <a:rPr lang="cs-CZ" altLang="cs-CZ" sz="2200" b="1" dirty="0">
                <a:solidFill>
                  <a:srgbClr val="000000"/>
                </a:solidFill>
              </a:rPr>
              <a:t>a)</a:t>
            </a:r>
            <a:r>
              <a:rPr lang="cs-CZ" altLang="cs-CZ" sz="2200" dirty="0">
                <a:solidFill>
                  <a:srgbClr val="000000"/>
                </a:solidFill>
              </a:rPr>
              <a:t> </a:t>
            </a:r>
            <a:r>
              <a:rPr lang="cs-CZ" altLang="cs-CZ" sz="2200" dirty="0">
                <a:solidFill>
                  <a:srgbClr val="FF0000"/>
                </a:solidFill>
              </a:rPr>
              <a:t>který byl bezvýsledně vymáhán na daňovém subjektu i na jiných osobách, na nichž mohl být vymáhán</a:t>
            </a:r>
            <a:r>
              <a:rPr lang="cs-CZ" altLang="cs-CZ" sz="2200" dirty="0">
                <a:solidFill>
                  <a:srgbClr val="000000"/>
                </a:solidFill>
              </a:rPr>
              <a:t>, </a:t>
            </a:r>
            <a:r>
              <a:rPr lang="cs-CZ" altLang="cs-CZ" sz="2200" dirty="0">
                <a:solidFill>
                  <a:srgbClr val="00B050"/>
                </a:solidFill>
              </a:rPr>
              <a:t>nebo jehož vymáhání by zřejmě nevedlo k výsledku</a:t>
            </a:r>
            <a:r>
              <a:rPr lang="cs-CZ" altLang="cs-CZ" sz="2200" dirty="0">
                <a:solidFill>
                  <a:srgbClr val="000000"/>
                </a:solidFill>
              </a:rPr>
              <a:t>, </a:t>
            </a:r>
            <a:r>
              <a:rPr lang="cs-CZ" altLang="cs-CZ" sz="2200" dirty="0">
                <a:solidFill>
                  <a:srgbClr val="0070C0"/>
                </a:solidFill>
              </a:rPr>
              <a:t>anebo u něhož je pravděpodobné, že by náklady vymáhání přesáhly jeho výtěžek</a:t>
            </a:r>
            <a:r>
              <a:rPr lang="cs-CZ" altLang="cs-CZ" sz="2200" dirty="0">
                <a:solidFill>
                  <a:srgbClr val="000000"/>
                </a:solidFill>
              </a:rPr>
              <a:t>, </a:t>
            </a:r>
            <a:r>
              <a:rPr lang="cs-CZ" altLang="cs-CZ" sz="2200" dirty="0">
                <a:solidFill>
                  <a:schemeClr val="accent2"/>
                </a:solidFill>
              </a:rPr>
              <a:t>nebo</a:t>
            </a:r>
          </a:p>
          <a:p>
            <a:pPr algn="just">
              <a:spcBef>
                <a:spcPct val="0"/>
              </a:spcBef>
              <a:buFontTx/>
              <a:buNone/>
            </a:pPr>
            <a:r>
              <a:rPr lang="cs-CZ" altLang="cs-CZ" sz="2200" b="1" dirty="0">
                <a:solidFill>
                  <a:schemeClr val="tx1"/>
                </a:solidFill>
              </a:rPr>
              <a:t>b)</a:t>
            </a:r>
            <a:r>
              <a:rPr lang="cs-CZ" altLang="cs-CZ" sz="2200" dirty="0">
                <a:solidFill>
                  <a:schemeClr val="tx1"/>
                </a:solidFill>
              </a:rPr>
              <a:t> </a:t>
            </a:r>
            <a:r>
              <a:rPr lang="cs-CZ" altLang="cs-CZ" sz="2200" dirty="0">
                <a:solidFill>
                  <a:schemeClr val="accent2"/>
                </a:solidFill>
              </a:rPr>
              <a:t>jehož vymáhání je spojeno se zvláštními nebo nepoměrnými obtížemi</a:t>
            </a:r>
            <a:r>
              <a:rPr lang="cs-CZ" altLang="cs-CZ" sz="2200" dirty="0">
                <a:solidFill>
                  <a:srgbClr val="000000"/>
                </a:solidFill>
              </a:rPr>
              <a:t>.</a:t>
            </a:r>
          </a:p>
          <a:p>
            <a:pPr algn="just">
              <a:spcBef>
                <a:spcPct val="0"/>
              </a:spcBef>
              <a:buFontTx/>
              <a:buNone/>
            </a:pPr>
            <a:endParaRPr lang="cs-CZ" altLang="cs-CZ" sz="2200" dirty="0">
              <a:solidFill>
                <a:srgbClr val="000000"/>
              </a:solidFill>
            </a:endParaRPr>
          </a:p>
          <a:p>
            <a:pPr algn="just">
              <a:spcBef>
                <a:spcPct val="0"/>
              </a:spcBef>
              <a:buFontTx/>
              <a:buNone/>
            </a:pPr>
            <a:r>
              <a:rPr lang="cs-CZ" altLang="cs-CZ" sz="2200" b="1" dirty="0">
                <a:solidFill>
                  <a:srgbClr val="000000"/>
                </a:solidFill>
              </a:rPr>
              <a:t>(3)</a:t>
            </a:r>
            <a:r>
              <a:rPr lang="cs-CZ" altLang="cs-CZ" sz="2200" dirty="0">
                <a:solidFill>
                  <a:srgbClr val="000000"/>
                </a:solidFill>
              </a:rPr>
              <a:t> Na základě příkazu správce daně k odpisu nedobytného nedoplatku z osobního daňového účtu se vystaví </a:t>
            </a:r>
            <a:r>
              <a:rPr lang="cs-CZ" altLang="cs-CZ" sz="2200" dirty="0" err="1">
                <a:solidFill>
                  <a:srgbClr val="000000"/>
                </a:solidFill>
              </a:rPr>
              <a:t>odpisný</a:t>
            </a:r>
            <a:r>
              <a:rPr lang="cs-CZ" altLang="cs-CZ" sz="2200" dirty="0">
                <a:solidFill>
                  <a:srgbClr val="000000"/>
                </a:solidFill>
              </a:rPr>
              <a:t> doklad, který současně plní úlohu předpisného dokladu na účtu nedobytných nedoplatků; nedoplatek trvá dále, pokud neuplynula lhůta pro placení daně.</a:t>
            </a:r>
          </a:p>
          <a:p>
            <a:endParaRPr lang="cs-CZ" dirty="0"/>
          </a:p>
        </p:txBody>
      </p:sp>
    </p:spTree>
    <p:extLst>
      <p:ext uri="{BB962C8B-B14F-4D97-AF65-F5344CB8AC3E}">
        <p14:creationId xmlns:p14="http://schemas.microsoft.com/office/powerpoint/2010/main" val="37962605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2191" y="624110"/>
            <a:ext cx="9802421" cy="712321"/>
          </a:xfrm>
        </p:spPr>
        <p:txBody>
          <a:bodyPr/>
          <a:lstStyle/>
          <a:p>
            <a:r>
              <a:rPr lang="cs-CZ" dirty="0"/>
              <a:t>Námitka § 159</a:t>
            </a:r>
          </a:p>
        </p:txBody>
      </p:sp>
      <p:sp>
        <p:nvSpPr>
          <p:cNvPr id="3" name="Zástupný symbol pro obsah 2"/>
          <p:cNvSpPr>
            <a:spLocks noGrp="1"/>
          </p:cNvSpPr>
          <p:nvPr>
            <p:ph idx="1"/>
          </p:nvPr>
        </p:nvSpPr>
        <p:spPr>
          <a:xfrm>
            <a:off x="942535" y="1631852"/>
            <a:ext cx="10733650" cy="5226148"/>
          </a:xfrm>
        </p:spPr>
        <p:txBody>
          <a:bodyPr>
            <a:normAutofit lnSpcReduction="10000"/>
          </a:bodyPr>
          <a:lstStyle/>
          <a:p>
            <a:r>
              <a:rPr lang="cs-CZ" sz="3600" b="1" dirty="0"/>
              <a:t>(1)</a:t>
            </a:r>
            <a:r>
              <a:rPr lang="cs-CZ" sz="3600" dirty="0"/>
              <a:t> </a:t>
            </a:r>
            <a:r>
              <a:rPr lang="cs-CZ" sz="3600" b="1" dirty="0"/>
              <a:t>Proti </a:t>
            </a:r>
            <a:r>
              <a:rPr lang="cs-CZ" sz="3600" b="1" dirty="0">
                <a:solidFill>
                  <a:srgbClr val="FF0000"/>
                </a:solidFill>
              </a:rPr>
              <a:t>úkonu</a:t>
            </a:r>
            <a:r>
              <a:rPr lang="cs-CZ" sz="3600" b="1" dirty="0"/>
              <a:t> správce daně při placení daní</a:t>
            </a:r>
            <a:r>
              <a:rPr lang="cs-CZ" sz="3600" dirty="0"/>
              <a:t>, nejde-li o rozhodnutí, u kterého zákon připouští podání odvolání, </a:t>
            </a:r>
            <a:r>
              <a:rPr lang="cs-CZ" sz="3600" b="1" dirty="0"/>
              <a:t>může osoba zúčastněná na správě daní uplatnit námitku ve lhůtě 30 dnů ode dne, kdy se o úkonu dozvěděla.</a:t>
            </a:r>
            <a:r>
              <a:rPr lang="cs-CZ" sz="3600" b="0" i="0" dirty="0">
                <a:solidFill>
                  <a:srgbClr val="000000"/>
                </a:solidFill>
                <a:effectLst/>
                <a:latin typeface="Arial" panose="020B0604020202020204" pitchFamily="34" charset="0"/>
              </a:rPr>
              <a:t> </a:t>
            </a:r>
            <a:r>
              <a:rPr lang="cs-CZ" sz="3600" b="1" i="0" dirty="0">
                <a:solidFill>
                  <a:srgbClr val="000000"/>
                </a:solidFill>
                <a:effectLst/>
                <a:latin typeface="+mj-lt"/>
              </a:rPr>
              <a:t>Vyrozumívá-li správce daně osobu zúčastněnou na správě daní </a:t>
            </a:r>
            <a:r>
              <a:rPr lang="cs-CZ" sz="3600" b="1" i="0" u="sng" dirty="0">
                <a:solidFill>
                  <a:srgbClr val="000000"/>
                </a:solidFill>
                <a:effectLst/>
                <a:latin typeface="+mj-lt"/>
              </a:rPr>
              <a:t>o úkonu při placení daní</a:t>
            </a:r>
            <a:r>
              <a:rPr lang="cs-CZ" sz="3600" b="1" i="0" dirty="0">
                <a:solidFill>
                  <a:srgbClr val="000000"/>
                </a:solidFill>
                <a:effectLst/>
                <a:latin typeface="+mj-lt"/>
              </a:rPr>
              <a:t>, proti němuž lze uplatnit námitku, </a:t>
            </a:r>
            <a:r>
              <a:rPr lang="cs-CZ" sz="3600" b="1" i="0" dirty="0">
                <a:solidFill>
                  <a:srgbClr val="FF0000"/>
                </a:solidFill>
                <a:effectLst/>
                <a:latin typeface="+mj-lt"/>
              </a:rPr>
              <a:t>poučí ji současně o možnosti jejího uplatnění.</a:t>
            </a:r>
            <a:endParaRPr lang="cs-CZ" sz="3600" b="1" dirty="0">
              <a:solidFill>
                <a:srgbClr val="FF0000"/>
              </a:solidFill>
              <a:latin typeface="+mj-lt"/>
            </a:endParaRPr>
          </a:p>
          <a:p>
            <a:endParaRPr lang="cs-CZ" dirty="0"/>
          </a:p>
        </p:txBody>
      </p:sp>
    </p:spTree>
    <p:extLst>
      <p:ext uri="{BB962C8B-B14F-4D97-AF65-F5344CB8AC3E}">
        <p14:creationId xmlns:p14="http://schemas.microsoft.com/office/powerpoint/2010/main" val="18035332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2191" y="624110"/>
            <a:ext cx="9802421" cy="712321"/>
          </a:xfrm>
        </p:spPr>
        <p:txBody>
          <a:bodyPr/>
          <a:lstStyle/>
          <a:p>
            <a:r>
              <a:rPr lang="cs-CZ" dirty="0"/>
              <a:t>Námitka § 159</a:t>
            </a:r>
          </a:p>
        </p:txBody>
      </p:sp>
      <p:sp>
        <p:nvSpPr>
          <p:cNvPr id="3" name="Zástupný symbol pro obsah 2"/>
          <p:cNvSpPr>
            <a:spLocks noGrp="1"/>
          </p:cNvSpPr>
          <p:nvPr>
            <p:ph idx="1"/>
          </p:nvPr>
        </p:nvSpPr>
        <p:spPr>
          <a:xfrm>
            <a:off x="942535" y="1631852"/>
            <a:ext cx="10733650" cy="5226148"/>
          </a:xfrm>
        </p:spPr>
        <p:txBody>
          <a:bodyPr>
            <a:normAutofit fontScale="92500" lnSpcReduction="10000"/>
          </a:bodyPr>
          <a:lstStyle/>
          <a:p>
            <a:pPr algn="just"/>
            <a:r>
              <a:rPr lang="cs-CZ" sz="3600" b="1" i="0" dirty="0">
                <a:solidFill>
                  <a:srgbClr val="000000"/>
                </a:solidFill>
                <a:effectLst/>
                <a:latin typeface="Arial" panose="020B0604020202020204" pitchFamily="34" charset="0"/>
              </a:rPr>
              <a:t>(2)</a:t>
            </a:r>
            <a:r>
              <a:rPr lang="cs-CZ" sz="3600" b="0" i="0" dirty="0">
                <a:solidFill>
                  <a:srgbClr val="000000"/>
                </a:solidFill>
                <a:effectLst/>
                <a:latin typeface="Arial" panose="020B0604020202020204" pitchFamily="34" charset="0"/>
              </a:rPr>
              <a:t> Námitka se podává u správce daně, který úkon provedl.</a:t>
            </a:r>
          </a:p>
          <a:p>
            <a:pPr algn="just"/>
            <a:r>
              <a:rPr lang="cs-CZ" sz="3600" b="1" i="0" dirty="0">
                <a:solidFill>
                  <a:srgbClr val="000000"/>
                </a:solidFill>
                <a:effectLst/>
                <a:latin typeface="Arial" panose="020B0604020202020204" pitchFamily="34" charset="0"/>
              </a:rPr>
              <a:t>(3)</a:t>
            </a:r>
            <a:r>
              <a:rPr lang="cs-CZ" sz="3600" b="0" i="0" dirty="0">
                <a:solidFill>
                  <a:srgbClr val="000000"/>
                </a:solidFill>
                <a:effectLst/>
                <a:latin typeface="Arial" panose="020B0604020202020204" pitchFamily="34" charset="0"/>
              </a:rPr>
              <a:t> Správce daně námitku posoudí a rozhodne o ní. Vyhoví-li námitce v plném rozsahu, napadený úkon zruší, a vyhoví-li námitce částečně, napadený úkon změní nebo zjedná nápravu jiným způsobem. </a:t>
            </a:r>
            <a:r>
              <a:rPr lang="cs-CZ" sz="3600" i="0" dirty="0">
                <a:solidFill>
                  <a:srgbClr val="000000"/>
                </a:solidFill>
                <a:effectLst/>
                <a:latin typeface="Arial" panose="020B0604020202020204" pitchFamily="34" charset="0"/>
              </a:rPr>
              <a:t>Neuzná-li správce daně oprávněnost v námitce uplatňovaných důvodů, námitku rozhodnutím zamítne</a:t>
            </a:r>
            <a:r>
              <a:rPr lang="cs-CZ" sz="3600" b="0" i="0" dirty="0">
                <a:solidFill>
                  <a:srgbClr val="000000"/>
                </a:solidFill>
                <a:effectLst/>
                <a:latin typeface="Arial" panose="020B0604020202020204" pitchFamily="34" charset="0"/>
              </a:rPr>
              <a:t>. Rozhodnutí, kterým je námitce v plném rozsahu vyhověno, se neodůvodňuje.</a:t>
            </a:r>
          </a:p>
          <a:p>
            <a:endParaRPr lang="cs-CZ" dirty="0"/>
          </a:p>
        </p:txBody>
      </p:sp>
    </p:spTree>
    <p:extLst>
      <p:ext uri="{BB962C8B-B14F-4D97-AF65-F5344CB8AC3E}">
        <p14:creationId xmlns:p14="http://schemas.microsoft.com/office/powerpoint/2010/main" val="26668992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2191" y="624110"/>
            <a:ext cx="9802421" cy="712321"/>
          </a:xfrm>
        </p:spPr>
        <p:txBody>
          <a:bodyPr/>
          <a:lstStyle/>
          <a:p>
            <a:r>
              <a:rPr lang="cs-CZ" dirty="0"/>
              <a:t>Námitka § 159</a:t>
            </a:r>
          </a:p>
        </p:txBody>
      </p:sp>
      <p:sp>
        <p:nvSpPr>
          <p:cNvPr id="3" name="Zástupný symbol pro obsah 2"/>
          <p:cNvSpPr>
            <a:spLocks noGrp="1"/>
          </p:cNvSpPr>
          <p:nvPr>
            <p:ph idx="1"/>
          </p:nvPr>
        </p:nvSpPr>
        <p:spPr>
          <a:xfrm>
            <a:off x="942535" y="1631852"/>
            <a:ext cx="10733650" cy="5226148"/>
          </a:xfrm>
        </p:spPr>
        <p:txBody>
          <a:bodyPr>
            <a:normAutofit fontScale="92500" lnSpcReduction="20000"/>
          </a:bodyPr>
          <a:lstStyle/>
          <a:p>
            <a:pPr algn="just"/>
            <a:r>
              <a:rPr lang="cs-CZ" sz="3600" b="1" i="0" dirty="0">
                <a:solidFill>
                  <a:srgbClr val="000000"/>
                </a:solidFill>
                <a:effectLst/>
                <a:latin typeface="Arial" panose="020B0604020202020204" pitchFamily="34" charset="0"/>
              </a:rPr>
              <a:t>(4)</a:t>
            </a:r>
            <a:r>
              <a:rPr lang="cs-CZ" sz="3600" b="0" i="0" dirty="0">
                <a:solidFill>
                  <a:srgbClr val="000000"/>
                </a:solidFill>
                <a:effectLst/>
                <a:latin typeface="Arial" panose="020B0604020202020204" pitchFamily="34" charset="0"/>
              </a:rPr>
              <a:t> V řízení o námitce se použije obdobně § 111 odst. 5 a § 112. Proti rozhodnutí o námitce nelze uplatnit opravné prostředky.</a:t>
            </a:r>
          </a:p>
          <a:p>
            <a:pPr algn="just"/>
            <a:r>
              <a:rPr lang="cs-CZ" sz="3600" b="1" i="0" dirty="0">
                <a:solidFill>
                  <a:srgbClr val="000000"/>
                </a:solidFill>
                <a:effectLst/>
                <a:latin typeface="Arial" panose="020B0604020202020204" pitchFamily="34" charset="0"/>
              </a:rPr>
              <a:t>(5)</a:t>
            </a:r>
            <a:r>
              <a:rPr lang="cs-CZ" sz="3600" b="0" i="0" dirty="0">
                <a:solidFill>
                  <a:srgbClr val="000000"/>
                </a:solidFill>
                <a:effectLst/>
                <a:latin typeface="Arial" panose="020B0604020202020204" pitchFamily="34" charset="0"/>
              </a:rPr>
              <a:t> V případě, kdy námitka směřuje proti rozhodnutí správce daně, je řádným opravným prostředkem proti tomuto rozhodnutí. Řádným opravným prostředkem námitka není ve vztahu k ustanovení vylučujícímu uplatnění řádného opravného prostředku.</a:t>
            </a:r>
          </a:p>
          <a:p>
            <a:pPr algn="just"/>
            <a:r>
              <a:rPr lang="cs-CZ" sz="3600" b="1" i="0" dirty="0">
                <a:solidFill>
                  <a:srgbClr val="000000"/>
                </a:solidFill>
                <a:effectLst/>
                <a:latin typeface="Arial" panose="020B0604020202020204" pitchFamily="34" charset="0"/>
              </a:rPr>
              <a:t>(6)</a:t>
            </a:r>
            <a:r>
              <a:rPr lang="cs-CZ" sz="3600" b="0" i="0" dirty="0">
                <a:solidFill>
                  <a:srgbClr val="000000"/>
                </a:solidFill>
                <a:effectLst/>
                <a:latin typeface="Arial" panose="020B0604020202020204" pitchFamily="34" charset="0"/>
              </a:rPr>
              <a:t> Ochrany před nečinností správce daně při placení daní se lze namísto podnětu na nečinnost domáhat prostřednictvím námitky.</a:t>
            </a:r>
          </a:p>
          <a:p>
            <a:endParaRPr lang="cs-CZ" dirty="0"/>
          </a:p>
        </p:txBody>
      </p:sp>
    </p:spTree>
    <p:extLst>
      <p:ext uri="{BB962C8B-B14F-4D97-AF65-F5344CB8AC3E}">
        <p14:creationId xmlns:p14="http://schemas.microsoft.com/office/powerpoint/2010/main" val="10362979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88123" y="914399"/>
            <a:ext cx="9802421" cy="5151567"/>
          </a:xfrm>
        </p:spPr>
        <p:txBody>
          <a:bodyPr/>
          <a:lstStyle/>
          <a:p>
            <a:pPr algn="just">
              <a:spcBef>
                <a:spcPct val="0"/>
              </a:spcBef>
              <a:buFontTx/>
              <a:buNone/>
            </a:pPr>
            <a:r>
              <a:rPr lang="cs-CZ" altLang="cs-CZ" sz="2000" b="1" dirty="0">
                <a:solidFill>
                  <a:srgbClr val="FF8400"/>
                </a:solidFill>
              </a:rPr>
              <a:t>§ 160 </a:t>
            </a:r>
            <a:r>
              <a:rPr lang="cs-CZ" altLang="cs-CZ" sz="2000" b="1" dirty="0">
                <a:solidFill>
                  <a:srgbClr val="08A8F8"/>
                </a:solidFill>
              </a:rPr>
              <a:t>Lhůta pro placení daně</a:t>
            </a:r>
          </a:p>
          <a:p>
            <a:pPr algn="just">
              <a:spcBef>
                <a:spcPct val="0"/>
              </a:spcBef>
              <a:buFontTx/>
              <a:buNone/>
            </a:pPr>
            <a:endParaRPr lang="cs-CZ" altLang="cs-CZ" sz="2000" b="1" dirty="0">
              <a:solidFill>
                <a:srgbClr val="08A8F8"/>
              </a:solidFill>
            </a:endParaRPr>
          </a:p>
          <a:p>
            <a:pPr algn="just">
              <a:spcBef>
                <a:spcPct val="0"/>
              </a:spcBef>
              <a:buFontTx/>
              <a:buNone/>
            </a:pPr>
            <a:r>
              <a:rPr lang="cs-CZ" altLang="cs-CZ" sz="3200" b="1" dirty="0">
                <a:solidFill>
                  <a:srgbClr val="000000"/>
                </a:solidFill>
              </a:rPr>
              <a:t>(1)</a:t>
            </a:r>
            <a:r>
              <a:rPr lang="cs-CZ" altLang="cs-CZ" sz="3200" dirty="0">
                <a:solidFill>
                  <a:srgbClr val="000000"/>
                </a:solidFill>
              </a:rPr>
              <a:t> </a:t>
            </a:r>
            <a:r>
              <a:rPr lang="cs-CZ" altLang="cs-CZ" sz="3200" b="1" dirty="0">
                <a:solidFill>
                  <a:srgbClr val="000000"/>
                </a:solidFill>
              </a:rPr>
              <a:t>Daň nelze vybrat a vymáhat po uplynutí lhůty pro placení daně, která činí 6 let. </a:t>
            </a:r>
            <a:r>
              <a:rPr lang="cs-CZ" altLang="cs-CZ" sz="3200" dirty="0">
                <a:solidFill>
                  <a:srgbClr val="000000"/>
                </a:solidFill>
              </a:rPr>
              <a:t>Lhůta</a:t>
            </a:r>
            <a:r>
              <a:rPr lang="cs-CZ" altLang="cs-CZ" sz="3200" b="1" dirty="0">
                <a:solidFill>
                  <a:srgbClr val="000000"/>
                </a:solidFill>
              </a:rPr>
              <a:t> </a:t>
            </a:r>
            <a:r>
              <a:rPr lang="cs-CZ" altLang="cs-CZ" sz="3200" dirty="0">
                <a:solidFill>
                  <a:srgbClr val="000000"/>
                </a:solidFill>
              </a:rPr>
              <a:t>pro placení daně začne běžet dnem splatnosti daně. </a:t>
            </a:r>
            <a:r>
              <a:rPr lang="cs-CZ" altLang="cs-CZ" sz="3200" strike="sngStrike" dirty="0">
                <a:solidFill>
                  <a:srgbClr val="000000"/>
                </a:solidFill>
              </a:rPr>
              <a:t>Jde-li o nedoplatek z částky daně, k jejíž úhradě byla stanovena náhradní lhůta splatnosti, začne lhůta pro placení běžet náhradním dnem splatnosti daně.</a:t>
            </a:r>
          </a:p>
          <a:p>
            <a:pPr algn="just">
              <a:spcBef>
                <a:spcPct val="0"/>
              </a:spcBef>
              <a:buFontTx/>
              <a:buNone/>
            </a:pPr>
            <a:endParaRPr lang="cs-CZ" dirty="0"/>
          </a:p>
        </p:txBody>
      </p:sp>
    </p:spTree>
    <p:extLst>
      <p:ext uri="{BB962C8B-B14F-4D97-AF65-F5344CB8AC3E}">
        <p14:creationId xmlns:p14="http://schemas.microsoft.com/office/powerpoint/2010/main" val="11160780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88123" y="914399"/>
            <a:ext cx="9802421" cy="5151567"/>
          </a:xfrm>
        </p:spPr>
        <p:txBody>
          <a:bodyPr>
            <a:normAutofit fontScale="85000" lnSpcReduction="10000"/>
          </a:bodyPr>
          <a:lstStyle/>
          <a:p>
            <a:pPr algn="just">
              <a:spcBef>
                <a:spcPct val="0"/>
              </a:spcBef>
              <a:buFontTx/>
              <a:buNone/>
            </a:pPr>
            <a:r>
              <a:rPr lang="cs-CZ" altLang="cs-CZ" sz="2000" b="1" dirty="0">
                <a:solidFill>
                  <a:srgbClr val="FF8400"/>
                </a:solidFill>
              </a:rPr>
              <a:t>§ 160 </a:t>
            </a:r>
            <a:r>
              <a:rPr lang="cs-CZ" altLang="cs-CZ" sz="2000" b="1" dirty="0">
                <a:solidFill>
                  <a:srgbClr val="08A8F8"/>
                </a:solidFill>
              </a:rPr>
              <a:t>Lhůta pro placení daně</a:t>
            </a:r>
          </a:p>
          <a:p>
            <a:pPr algn="just">
              <a:spcBef>
                <a:spcPct val="0"/>
              </a:spcBef>
              <a:buFontTx/>
              <a:buNone/>
            </a:pPr>
            <a:endParaRPr lang="cs-CZ" altLang="cs-CZ" sz="2000" b="1" dirty="0">
              <a:solidFill>
                <a:srgbClr val="08A8F8"/>
              </a:solidFill>
            </a:endParaRPr>
          </a:p>
          <a:p>
            <a:pPr algn="just">
              <a:spcBef>
                <a:spcPct val="0"/>
              </a:spcBef>
              <a:buFontTx/>
              <a:buNone/>
            </a:pPr>
            <a:r>
              <a:rPr lang="cs-CZ" altLang="cs-CZ" sz="3200" dirty="0">
                <a:solidFill>
                  <a:srgbClr val="000000"/>
                </a:solidFill>
              </a:rPr>
              <a:t>Byl-li před uplynutím lhůty pro placení daně správcem daně učiněn úkon podle odstavce 3, běží lhůta pro placení daně znovu ode dne, v němž byl tento úkon učiněn.</a:t>
            </a:r>
          </a:p>
          <a:p>
            <a:pPr algn="just">
              <a:spcBef>
                <a:spcPct val="0"/>
              </a:spcBef>
              <a:buFontTx/>
              <a:buNone/>
            </a:pPr>
            <a:r>
              <a:rPr lang="cs-CZ" altLang="cs-CZ" sz="3200" b="1" dirty="0">
                <a:solidFill>
                  <a:srgbClr val="000000"/>
                </a:solidFill>
              </a:rPr>
              <a:t>(3)</a:t>
            </a:r>
            <a:r>
              <a:rPr lang="cs-CZ" altLang="cs-CZ" sz="3200" dirty="0">
                <a:solidFill>
                  <a:srgbClr val="000000"/>
                </a:solidFill>
              </a:rPr>
              <a:t> Úkonem přerušujícím běh lhůty pro placení daně je</a:t>
            </a:r>
          </a:p>
          <a:p>
            <a:pPr algn="just">
              <a:spcBef>
                <a:spcPct val="0"/>
              </a:spcBef>
              <a:buFontTx/>
              <a:buNone/>
            </a:pPr>
            <a:r>
              <a:rPr lang="cs-CZ" altLang="cs-CZ" sz="3200" b="1" dirty="0">
                <a:solidFill>
                  <a:srgbClr val="000000"/>
                </a:solidFill>
              </a:rPr>
              <a:t>a) pravomocné stanovení daně</a:t>
            </a:r>
          </a:p>
          <a:p>
            <a:pPr algn="just">
              <a:spcBef>
                <a:spcPct val="0"/>
              </a:spcBef>
              <a:buFontTx/>
              <a:buNone/>
            </a:pPr>
            <a:r>
              <a:rPr lang="cs-CZ" altLang="cs-CZ" sz="3200" b="1" dirty="0"/>
              <a:t>b)</a:t>
            </a:r>
            <a:r>
              <a:rPr lang="cs-CZ" altLang="cs-CZ" sz="3200" dirty="0"/>
              <a:t> zahájení exekučního řízení podle tohoto nebo jiného zákona,</a:t>
            </a:r>
          </a:p>
          <a:p>
            <a:pPr algn="just">
              <a:spcBef>
                <a:spcPct val="0"/>
              </a:spcBef>
              <a:buFontTx/>
              <a:buNone/>
            </a:pPr>
            <a:r>
              <a:rPr lang="cs-CZ" altLang="cs-CZ" sz="3200" b="1" dirty="0">
                <a:solidFill>
                  <a:srgbClr val="000000"/>
                </a:solidFill>
              </a:rPr>
              <a:t>c)</a:t>
            </a:r>
            <a:r>
              <a:rPr lang="cs-CZ" altLang="cs-CZ" sz="3200" dirty="0">
                <a:solidFill>
                  <a:srgbClr val="000000"/>
                </a:solidFill>
              </a:rPr>
              <a:t> zřízení zástavního práva, nebo</a:t>
            </a:r>
          </a:p>
          <a:p>
            <a:pPr algn="just">
              <a:spcBef>
                <a:spcPct val="0"/>
              </a:spcBef>
              <a:buFontTx/>
              <a:buNone/>
            </a:pPr>
            <a:r>
              <a:rPr lang="cs-CZ" altLang="cs-CZ" sz="3200" b="1" dirty="0">
                <a:solidFill>
                  <a:srgbClr val="000000"/>
                </a:solidFill>
              </a:rPr>
              <a:t>d) </a:t>
            </a:r>
            <a:r>
              <a:rPr lang="cs-CZ" altLang="cs-CZ" sz="3200" dirty="0">
                <a:solidFill>
                  <a:srgbClr val="000000"/>
                </a:solidFill>
              </a:rPr>
              <a:t>oznámení rozhodnutí o posečkání </a:t>
            </a:r>
            <a:r>
              <a:rPr lang="cs-CZ" sz="3200" dirty="0"/>
              <a:t>nebo rozhodnutí, kterým se mění stanovená doba posečkání</a:t>
            </a:r>
            <a:r>
              <a:rPr lang="cs-CZ" altLang="cs-CZ" sz="3200" dirty="0">
                <a:solidFill>
                  <a:srgbClr val="000000"/>
                </a:solidFill>
              </a:rPr>
              <a:t>.</a:t>
            </a:r>
          </a:p>
          <a:p>
            <a:pPr algn="just">
              <a:spcBef>
                <a:spcPct val="0"/>
              </a:spcBef>
              <a:buFontTx/>
              <a:buNone/>
            </a:pPr>
            <a:endParaRPr lang="cs-CZ" dirty="0"/>
          </a:p>
        </p:txBody>
      </p:sp>
    </p:spTree>
    <p:extLst>
      <p:ext uri="{BB962C8B-B14F-4D97-AF65-F5344CB8AC3E}">
        <p14:creationId xmlns:p14="http://schemas.microsoft.com/office/powerpoint/2010/main" val="8579117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659423" y="548639"/>
            <a:ext cx="11058965" cy="6006905"/>
          </a:xfrm>
        </p:spPr>
        <p:txBody>
          <a:bodyPr>
            <a:normAutofit fontScale="92500" lnSpcReduction="20000"/>
          </a:bodyPr>
          <a:lstStyle/>
          <a:p>
            <a:pPr algn="just">
              <a:spcBef>
                <a:spcPct val="0"/>
              </a:spcBef>
              <a:buFontTx/>
              <a:buNone/>
            </a:pPr>
            <a:r>
              <a:rPr lang="cs-CZ" altLang="cs-CZ" sz="2400" b="1" dirty="0">
                <a:solidFill>
                  <a:srgbClr val="FF8400"/>
                </a:solidFill>
              </a:rPr>
              <a:t>§ 160 </a:t>
            </a:r>
            <a:r>
              <a:rPr lang="cs-CZ" altLang="cs-CZ" sz="2400" b="1" dirty="0">
                <a:solidFill>
                  <a:srgbClr val="08A8F8"/>
                </a:solidFill>
              </a:rPr>
              <a:t>Lhůta pro placení daně</a:t>
            </a:r>
          </a:p>
          <a:p>
            <a:pPr algn="just">
              <a:spcBef>
                <a:spcPct val="0"/>
              </a:spcBef>
              <a:buFontTx/>
              <a:buNone/>
            </a:pPr>
            <a:endParaRPr lang="cs-CZ" altLang="cs-CZ" sz="2400" b="1" dirty="0">
              <a:solidFill>
                <a:srgbClr val="08A8F8"/>
              </a:solidFill>
            </a:endParaRPr>
          </a:p>
          <a:p>
            <a:pPr algn="just">
              <a:spcBef>
                <a:spcPct val="0"/>
              </a:spcBef>
              <a:buFontTx/>
              <a:buNone/>
            </a:pPr>
            <a:r>
              <a:rPr lang="cs-CZ" altLang="cs-CZ" sz="2600" b="1" dirty="0">
                <a:solidFill>
                  <a:srgbClr val="000000"/>
                </a:solidFill>
                <a:latin typeface="+mj-lt"/>
              </a:rPr>
              <a:t>(4)</a:t>
            </a:r>
            <a:r>
              <a:rPr lang="cs-CZ" altLang="cs-CZ" sz="2600" dirty="0">
                <a:solidFill>
                  <a:srgbClr val="000000"/>
                </a:solidFill>
                <a:latin typeface="+mj-lt"/>
              </a:rPr>
              <a:t> Lhůta pro placení daně neběží po dobu</a:t>
            </a:r>
          </a:p>
          <a:p>
            <a:pPr algn="just">
              <a:spcBef>
                <a:spcPct val="0"/>
              </a:spcBef>
              <a:buFontTx/>
              <a:buNone/>
            </a:pPr>
            <a:r>
              <a:rPr lang="cs-CZ" altLang="cs-CZ" sz="2600" b="1" dirty="0">
                <a:solidFill>
                  <a:srgbClr val="000000"/>
                </a:solidFill>
                <a:latin typeface="+mj-lt"/>
              </a:rPr>
              <a:t>	a)</a:t>
            </a:r>
            <a:r>
              <a:rPr lang="cs-CZ" altLang="cs-CZ" sz="2600" dirty="0">
                <a:solidFill>
                  <a:srgbClr val="000000"/>
                </a:solidFill>
                <a:latin typeface="+mj-lt"/>
              </a:rPr>
              <a:t> vymáhání daně soudem nebo soudním exekutorem,</a:t>
            </a:r>
          </a:p>
          <a:p>
            <a:pPr algn="just">
              <a:spcBef>
                <a:spcPct val="0"/>
              </a:spcBef>
              <a:buFontTx/>
              <a:buNone/>
            </a:pPr>
            <a:r>
              <a:rPr lang="cs-CZ" altLang="cs-CZ" sz="2600" b="1" dirty="0">
                <a:solidFill>
                  <a:srgbClr val="000000"/>
                </a:solidFill>
                <a:latin typeface="+mj-lt"/>
              </a:rPr>
              <a:t>	b)</a:t>
            </a:r>
            <a:r>
              <a:rPr lang="cs-CZ" altLang="cs-CZ" sz="2600" dirty="0">
                <a:solidFill>
                  <a:srgbClr val="000000"/>
                </a:solidFill>
                <a:latin typeface="+mj-lt"/>
              </a:rPr>
              <a:t> přihlášení daňové pohledávky do insolvenčního řízení nebo do veřejné dražby,</a:t>
            </a:r>
          </a:p>
          <a:p>
            <a:pPr algn="just">
              <a:spcBef>
                <a:spcPct val="0"/>
              </a:spcBef>
              <a:buFontTx/>
              <a:buNone/>
            </a:pPr>
            <a:r>
              <a:rPr lang="cs-CZ" sz="2600" b="1" i="0" dirty="0">
                <a:solidFill>
                  <a:srgbClr val="000000"/>
                </a:solidFill>
                <a:effectLst/>
                <a:latin typeface="+mj-lt"/>
              </a:rPr>
              <a:t>	c)</a:t>
            </a:r>
            <a:r>
              <a:rPr lang="cs-CZ" sz="2600" b="0" i="0" dirty="0">
                <a:solidFill>
                  <a:srgbClr val="000000"/>
                </a:solidFill>
                <a:effectLst/>
                <a:latin typeface="+mj-lt"/>
              </a:rPr>
              <a:t> uplatnění pohledávky za majetkovou podstatou u osoby s dispozičními oprávněními během insolvenčního řízení,</a:t>
            </a:r>
          </a:p>
          <a:p>
            <a:pPr algn="just">
              <a:spcBef>
                <a:spcPct val="0"/>
              </a:spcBef>
              <a:buFontTx/>
              <a:buNone/>
            </a:pPr>
            <a:r>
              <a:rPr lang="cs-CZ" sz="2600" b="1" i="0" dirty="0">
                <a:solidFill>
                  <a:srgbClr val="000000"/>
                </a:solidFill>
                <a:effectLst/>
                <a:latin typeface="+mj-lt"/>
              </a:rPr>
              <a:t>	d)</a:t>
            </a:r>
            <a:r>
              <a:rPr lang="cs-CZ" sz="2600" b="0" i="0" dirty="0">
                <a:solidFill>
                  <a:srgbClr val="000000"/>
                </a:solidFill>
                <a:effectLst/>
                <a:latin typeface="+mj-lt"/>
              </a:rPr>
              <a:t> posečkání úhrady daně podle § 157a,</a:t>
            </a:r>
          </a:p>
          <a:p>
            <a:pPr algn="just">
              <a:spcBef>
                <a:spcPct val="0"/>
              </a:spcBef>
              <a:buFontTx/>
              <a:buNone/>
            </a:pPr>
            <a:r>
              <a:rPr lang="cs-CZ" sz="2600" b="1" dirty="0">
                <a:solidFill>
                  <a:srgbClr val="000000"/>
                </a:solidFill>
                <a:latin typeface="+mj-lt"/>
              </a:rPr>
              <a:t>	e</a:t>
            </a:r>
            <a:r>
              <a:rPr lang="cs-CZ" sz="2600" b="1" i="0" dirty="0">
                <a:solidFill>
                  <a:srgbClr val="000000"/>
                </a:solidFill>
                <a:effectLst/>
                <a:latin typeface="+mj-lt"/>
              </a:rPr>
              <a:t>)</a:t>
            </a:r>
            <a:r>
              <a:rPr lang="cs-CZ" sz="2600" b="0" i="0" dirty="0">
                <a:solidFill>
                  <a:srgbClr val="000000"/>
                </a:solidFill>
                <a:effectLst/>
                <a:latin typeface="+mj-lt"/>
              </a:rPr>
              <a:t> odkladu daňové exekuce odložené na návrh,</a:t>
            </a:r>
          </a:p>
          <a:p>
            <a:pPr algn="just">
              <a:spcBef>
                <a:spcPct val="0"/>
              </a:spcBef>
              <a:buFontTx/>
              <a:buNone/>
            </a:pPr>
            <a:r>
              <a:rPr lang="cs-CZ" sz="2600" b="1" i="0" dirty="0">
                <a:solidFill>
                  <a:srgbClr val="000000"/>
                </a:solidFill>
                <a:effectLst/>
                <a:latin typeface="+mj-lt"/>
              </a:rPr>
              <a:t>	f)</a:t>
            </a:r>
            <a:r>
              <a:rPr lang="cs-CZ" sz="2600" b="0" i="0" dirty="0">
                <a:solidFill>
                  <a:srgbClr val="000000"/>
                </a:solidFill>
                <a:effectLst/>
                <a:latin typeface="+mj-lt"/>
              </a:rPr>
              <a:t> daňové exekuce srážkami ze mzdy, nebo</a:t>
            </a:r>
          </a:p>
          <a:p>
            <a:pPr algn="just">
              <a:spcBef>
                <a:spcPct val="0"/>
              </a:spcBef>
              <a:buFontTx/>
              <a:buNone/>
            </a:pPr>
            <a:r>
              <a:rPr lang="cs-CZ" sz="2600" b="1" i="0" dirty="0">
                <a:solidFill>
                  <a:srgbClr val="000000"/>
                </a:solidFill>
                <a:effectLst/>
                <a:latin typeface="+mj-lt"/>
              </a:rPr>
              <a:t>	g)</a:t>
            </a:r>
            <a:r>
              <a:rPr lang="cs-CZ" sz="2600" b="0" i="0" dirty="0">
                <a:solidFill>
                  <a:srgbClr val="000000"/>
                </a:solidFill>
                <a:effectLst/>
                <a:latin typeface="+mj-lt"/>
              </a:rPr>
              <a:t> dožádání mezinárodní pomoci při vymáhání daně.</a:t>
            </a:r>
          </a:p>
          <a:p>
            <a:pPr algn="just">
              <a:spcBef>
                <a:spcPct val="0"/>
              </a:spcBef>
              <a:buFontTx/>
              <a:buNone/>
            </a:pPr>
            <a:r>
              <a:rPr lang="cs-CZ" altLang="cs-CZ" sz="2600" b="1" dirty="0">
                <a:solidFill>
                  <a:srgbClr val="000000"/>
                </a:solidFill>
                <a:latin typeface="+mj-lt"/>
              </a:rPr>
              <a:t>(5)</a:t>
            </a:r>
            <a:r>
              <a:rPr lang="cs-CZ" altLang="cs-CZ" sz="2600" dirty="0">
                <a:solidFill>
                  <a:srgbClr val="000000"/>
                </a:solidFill>
                <a:latin typeface="+mj-lt"/>
              </a:rPr>
              <a:t> Lhůta pro placení daně končí nejpozději uplynutím 20 let od jejího počátku podle odstavce 1, s výjimkou daně zajištěné podle odstavce 6.</a:t>
            </a:r>
          </a:p>
          <a:p>
            <a:pPr algn="just">
              <a:spcBef>
                <a:spcPct val="0"/>
              </a:spcBef>
              <a:buFontTx/>
              <a:buNone/>
            </a:pPr>
            <a:r>
              <a:rPr lang="cs-CZ" altLang="cs-CZ" sz="2600" b="1" dirty="0">
                <a:solidFill>
                  <a:srgbClr val="000000"/>
                </a:solidFill>
                <a:latin typeface="+mj-lt"/>
              </a:rPr>
              <a:t>(6)</a:t>
            </a:r>
            <a:r>
              <a:rPr lang="cs-CZ" altLang="cs-CZ" sz="2600" dirty="0">
                <a:solidFill>
                  <a:srgbClr val="000000"/>
                </a:solidFill>
                <a:latin typeface="+mj-lt"/>
              </a:rPr>
              <a:t> Je-li dan zajištěná zástavním právem, které se zapisuje do příslušného veřejného registru, zaniká právo vybrat a vymáhat daň uplynutím 30 let po tomto zápisu.</a:t>
            </a:r>
          </a:p>
          <a:p>
            <a:pPr algn="just">
              <a:spcBef>
                <a:spcPct val="0"/>
              </a:spcBef>
              <a:buFontTx/>
              <a:buNone/>
            </a:pPr>
            <a:r>
              <a:rPr lang="cs-CZ" sz="2600" b="1" i="0" dirty="0">
                <a:solidFill>
                  <a:srgbClr val="000000"/>
                </a:solidFill>
                <a:effectLst/>
                <a:latin typeface="+mj-lt"/>
              </a:rPr>
              <a:t>(7)</a:t>
            </a:r>
            <a:r>
              <a:rPr lang="cs-CZ" sz="2600" b="0" i="0" dirty="0">
                <a:solidFill>
                  <a:srgbClr val="000000"/>
                </a:solidFill>
                <a:effectLst/>
                <a:latin typeface="+mj-lt"/>
              </a:rPr>
              <a:t> Lhůta pro placení daně neskončí dříve než lhůta pro stanovení této daně.</a:t>
            </a:r>
            <a:endParaRPr lang="cs-CZ" altLang="cs-CZ" sz="2600" dirty="0">
              <a:solidFill>
                <a:srgbClr val="000000"/>
              </a:solidFill>
              <a:latin typeface="+mj-lt"/>
            </a:endParaRPr>
          </a:p>
          <a:p>
            <a:endParaRPr lang="cs-CZ" dirty="0"/>
          </a:p>
        </p:txBody>
      </p:sp>
    </p:spTree>
    <p:extLst>
      <p:ext uri="{BB962C8B-B14F-4D97-AF65-F5344CB8AC3E}">
        <p14:creationId xmlns:p14="http://schemas.microsoft.com/office/powerpoint/2010/main" val="30319562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659423" y="548639"/>
            <a:ext cx="11058965" cy="6006905"/>
          </a:xfrm>
        </p:spPr>
        <p:txBody>
          <a:bodyPr>
            <a:normAutofit/>
          </a:bodyPr>
          <a:lstStyle/>
          <a:p>
            <a:pPr algn="just">
              <a:spcBef>
                <a:spcPct val="0"/>
              </a:spcBef>
              <a:buFontTx/>
              <a:buNone/>
            </a:pPr>
            <a:r>
              <a:rPr lang="cs-CZ" altLang="cs-CZ" sz="2400" b="1" dirty="0">
                <a:solidFill>
                  <a:srgbClr val="FF8400"/>
                </a:solidFill>
              </a:rPr>
              <a:t>§ 160a  </a:t>
            </a:r>
            <a:r>
              <a:rPr lang="cs-CZ" altLang="cs-CZ" sz="2400" b="1" dirty="0">
                <a:solidFill>
                  <a:srgbClr val="08A8F8"/>
                </a:solidFill>
              </a:rPr>
              <a:t>Lhůta pro zánik vratitelného přeplatku</a:t>
            </a:r>
          </a:p>
          <a:p>
            <a:pPr algn="just">
              <a:spcBef>
                <a:spcPct val="0"/>
              </a:spcBef>
              <a:buFontTx/>
              <a:buNone/>
            </a:pPr>
            <a:endParaRPr lang="cs-CZ" altLang="cs-CZ" sz="2400" b="1" dirty="0">
              <a:solidFill>
                <a:srgbClr val="08A8F8"/>
              </a:solidFill>
            </a:endParaRPr>
          </a:p>
          <a:p>
            <a:pPr algn="just">
              <a:spcBef>
                <a:spcPct val="0"/>
              </a:spcBef>
              <a:buFontTx/>
              <a:buNone/>
            </a:pPr>
            <a:r>
              <a:rPr lang="cs-CZ" sz="2800" b="0" i="0" dirty="0">
                <a:solidFill>
                  <a:srgbClr val="000000"/>
                </a:solidFill>
                <a:effectLst/>
                <a:latin typeface="+mj-lt"/>
              </a:rPr>
              <a:t>	Nepožádá-li daňový subjekt o vrácení vratitelného přeplatku do 6 let od konce roku, ve kterém přeplatek vznikl, přeplatek zaniká a stává se příjmem rozpočtu, ze kterého je hrazena činnost správce daně, který jej evidoval.</a:t>
            </a:r>
            <a:endParaRPr lang="cs-CZ" dirty="0">
              <a:latin typeface="+mj-lt"/>
            </a:endParaRPr>
          </a:p>
        </p:txBody>
      </p:sp>
    </p:spTree>
    <p:extLst>
      <p:ext uri="{BB962C8B-B14F-4D97-AF65-F5344CB8AC3E}">
        <p14:creationId xmlns:p14="http://schemas.microsoft.com/office/powerpoint/2010/main" val="3832889626"/>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10254</TotalTime>
  <Words>10989</Words>
  <Application>Microsoft Office PowerPoint</Application>
  <PresentationFormat>Širokoúhlá obrazovka</PresentationFormat>
  <Paragraphs>656</Paragraphs>
  <Slides>117</Slides>
  <Notes>20</Notes>
  <HiddenSlides>0</HiddenSlides>
  <MMClips>0</MMClips>
  <ScaleCrop>false</ScaleCrop>
  <HeadingPairs>
    <vt:vector size="8" baseType="variant">
      <vt:variant>
        <vt:lpstr>Použitá písma</vt:lpstr>
      </vt:variant>
      <vt:variant>
        <vt:i4>11</vt:i4>
      </vt:variant>
      <vt:variant>
        <vt:lpstr>Motiv</vt:lpstr>
      </vt:variant>
      <vt:variant>
        <vt:i4>1</vt:i4>
      </vt:variant>
      <vt:variant>
        <vt:lpstr>Vložené servery OLE</vt:lpstr>
      </vt:variant>
      <vt:variant>
        <vt:i4>1</vt:i4>
      </vt:variant>
      <vt:variant>
        <vt:lpstr>Nadpisy snímků</vt:lpstr>
      </vt:variant>
      <vt:variant>
        <vt:i4>117</vt:i4>
      </vt:variant>
    </vt:vector>
  </HeadingPairs>
  <TitlesOfParts>
    <vt:vector size="130" baseType="lpstr">
      <vt:lpstr>Arial</vt:lpstr>
      <vt:lpstr>Arial Black</vt:lpstr>
      <vt:lpstr>Arial CE</vt:lpstr>
      <vt:lpstr>Calibri</vt:lpstr>
      <vt:lpstr>Century Gothic</vt:lpstr>
      <vt:lpstr>Raleway</vt:lpstr>
      <vt:lpstr>Tahoma</vt:lpstr>
      <vt:lpstr>TeleGroteskScreen</vt:lpstr>
      <vt:lpstr>Times New Roman</vt:lpstr>
      <vt:lpstr>Verdana</vt:lpstr>
      <vt:lpstr>Wingdings 3</vt:lpstr>
      <vt:lpstr>Stébla</vt:lpstr>
      <vt:lpstr>Document</vt:lpstr>
      <vt:lpstr>DAŇOVÝ ŘÁD V SOUVISLOSTECH</vt:lpstr>
      <vt:lpstr>Základní zásady správy daní Desatero úředníka</vt:lpstr>
      <vt:lpstr>Prezentace aplikace PowerPoint</vt:lpstr>
      <vt:lpstr>Prezentace aplikace PowerPoint</vt:lpstr>
      <vt:lpstr>Prezentace aplikace PowerPoint</vt:lpstr>
      <vt:lpstr>Prezentace aplikace PowerPoint</vt:lpstr>
      <vt:lpstr>Předmět správy daní - §2</vt:lpstr>
      <vt:lpstr>Rozsudek NSS 2 Afs 234/2014-43</vt:lpstr>
      <vt:lpstr>Daňová povinnost vzniká okamžikem, kdy nastaly skutečnosti, které jsou podle zákona předmětem daně, nebo skutečnosti tuto povinnost zakládající. - § 3</vt:lpstr>
      <vt:lpstr>Použití daňového zákona</vt:lpstr>
      <vt:lpstr>Prezentace aplikace PowerPoint</vt:lpstr>
      <vt:lpstr>§ 5 Postup správce daně</vt:lpstr>
      <vt:lpstr>Usnesení NSS Č.J. 6 A 25/2002 - 42</vt:lpstr>
      <vt:lpstr>§ 6 daňového řádu</vt:lpstr>
      <vt:lpstr>Zásada poučovací</vt:lpstr>
      <vt:lpstr>Zásada poučovací</vt:lpstr>
      <vt:lpstr>Minimalizace průtahů a nákladů § 7 </vt:lpstr>
      <vt:lpstr>Neveřejnost správy daní §9</vt:lpstr>
      <vt:lpstr>Neveřejnost správy daní §9</vt:lpstr>
      <vt:lpstr>Vymezení pojmů - § 20</vt:lpstr>
      <vt:lpstr>Prezentace aplikace PowerPoint</vt:lpstr>
      <vt:lpstr>Počítání času § 33 </vt:lpstr>
      <vt:lpstr>Prezentace aplikace PowerPoint</vt:lpstr>
      <vt:lpstr>Prezentace aplikace PowerPoint</vt:lpstr>
      <vt:lpstr>Prezentace aplikace PowerPoint</vt:lpstr>
      <vt:lpstr>Rozpory v doručování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Vyhledávací činnost § 78 (Správa daní)</vt:lpstr>
      <vt:lpstr>Prezentace aplikace PowerPoint</vt:lpstr>
      <vt:lpstr>Vydání a oznámení rozhodnutí § 101</vt:lpstr>
      <vt:lpstr>Obsah rozhodnutí - § 102</vt:lpstr>
      <vt:lpstr>Obsah rozhodnutí - § 102</vt:lpstr>
      <vt:lpstr>Opravné a dozorčí prostředky v DŘ</vt:lpstr>
      <vt:lpstr>Přípustnost obnovy řízení - § 117</vt:lpstr>
      <vt:lpstr>Nařízení přezkoumání rozhodnutí - § 121</vt:lpstr>
      <vt:lpstr>DŘ - § 127 - Oznamovací povinnost registrovaných daňových subjektů </vt:lpstr>
      <vt:lpstr>§ 14a ZMP - Ohlášení</vt:lpstr>
      <vt:lpstr>Vyměření daně - § 139 </vt:lpstr>
      <vt:lpstr>§ 11 ZMP</vt:lpstr>
      <vt:lpstr>Rozhodnutí o stanovení daně - § 147</vt:lpstr>
      <vt:lpstr>Lhůta pro stanovení daně - § 148</vt:lpstr>
      <vt:lpstr>Osobní daňové účty - § 149 DŘ</vt:lpstr>
      <vt:lpstr>Osobní daňové účty - § 149 DŘ</vt:lpstr>
      <vt:lpstr>Pořadí úhrady daně - 152</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Přeplatek - § 154</vt:lpstr>
      <vt:lpstr>Přeplatek - § 154</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Posečkání - § 156</vt:lpstr>
      <vt:lpstr>Prezentace aplikace PowerPoint</vt:lpstr>
      <vt:lpstr>Prezentace aplikace PowerPoint</vt:lpstr>
      <vt:lpstr>Prezentace aplikace PowerPoint</vt:lpstr>
      <vt:lpstr>Námitka § 159</vt:lpstr>
      <vt:lpstr>Námitka § 159</vt:lpstr>
      <vt:lpstr>Námitka § 159</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Pokuta za nesplnění povinnosti nepeněžité povahy - § 247a  </vt:lpstr>
      <vt:lpstr>Řízení o prominutí daně nebo příslušenství daně - § 259  </vt:lpstr>
      <vt:lpstr>Společná ustanovení o prominutí daně nebo příslušenství daně - § 259c  </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DAŇOVÝ ŘÁD PRO POKROČILÉ</dc:title>
  <dc:creator>Vlastimil Veselý</dc:creator>
  <cp:lastModifiedBy>Vlastimil Veselý</cp:lastModifiedBy>
  <cp:revision>161</cp:revision>
  <dcterms:created xsi:type="dcterms:W3CDTF">2017-04-14T15:42:52Z</dcterms:created>
  <dcterms:modified xsi:type="dcterms:W3CDTF">2022-09-12T08:39:33Z</dcterms:modified>
</cp:coreProperties>
</file>