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Lst>
  <p:notesMasterIdLst>
    <p:notesMasterId r:id="rId209"/>
  </p:notesMasterIdLst>
  <p:sldIdLst>
    <p:sldId id="627" r:id="rId2"/>
    <p:sldId id="395" r:id="rId3"/>
    <p:sldId id="409" r:id="rId4"/>
    <p:sldId id="410" r:id="rId5"/>
    <p:sldId id="406" r:id="rId6"/>
    <p:sldId id="414" r:id="rId7"/>
    <p:sldId id="580" r:id="rId8"/>
    <p:sldId id="262" r:id="rId9"/>
    <p:sldId id="264" r:id="rId10"/>
    <p:sldId id="416" r:id="rId11"/>
    <p:sldId id="261" r:id="rId12"/>
    <p:sldId id="275" r:id="rId13"/>
    <p:sldId id="417" r:id="rId14"/>
    <p:sldId id="581" r:id="rId15"/>
    <p:sldId id="418" r:id="rId16"/>
    <p:sldId id="582" r:id="rId17"/>
    <p:sldId id="266" r:id="rId18"/>
    <p:sldId id="583" r:id="rId19"/>
    <p:sldId id="584" r:id="rId20"/>
    <p:sldId id="419" r:id="rId21"/>
    <p:sldId id="422" r:id="rId22"/>
    <p:sldId id="585" r:id="rId23"/>
    <p:sldId id="587" r:id="rId24"/>
    <p:sldId id="588" r:id="rId25"/>
    <p:sldId id="589" r:id="rId26"/>
    <p:sldId id="590" r:id="rId27"/>
    <p:sldId id="591" r:id="rId28"/>
    <p:sldId id="592" r:id="rId29"/>
    <p:sldId id="586" r:id="rId30"/>
    <p:sldId id="270" r:id="rId31"/>
    <p:sldId id="593" r:id="rId32"/>
    <p:sldId id="594" r:id="rId33"/>
    <p:sldId id="420" r:id="rId34"/>
    <p:sldId id="595" r:id="rId35"/>
    <p:sldId id="596" r:id="rId36"/>
    <p:sldId id="408" r:id="rId37"/>
    <p:sldId id="421" r:id="rId38"/>
    <p:sldId id="597" r:id="rId39"/>
    <p:sldId id="599" r:id="rId40"/>
    <p:sldId id="598" r:id="rId41"/>
    <p:sldId id="423" r:id="rId42"/>
    <p:sldId id="413" r:id="rId43"/>
    <p:sldId id="317" r:id="rId44"/>
    <p:sldId id="601" r:id="rId45"/>
    <p:sldId id="424" r:id="rId46"/>
    <p:sldId id="425" r:id="rId47"/>
    <p:sldId id="600" r:id="rId48"/>
    <p:sldId id="430" r:id="rId49"/>
    <p:sldId id="431" r:id="rId50"/>
    <p:sldId id="432" r:id="rId51"/>
    <p:sldId id="426" r:id="rId52"/>
    <p:sldId id="602" r:id="rId53"/>
    <p:sldId id="538" r:id="rId54"/>
    <p:sldId id="434" r:id="rId55"/>
    <p:sldId id="435" r:id="rId56"/>
    <p:sldId id="427" r:id="rId57"/>
    <p:sldId id="603" r:id="rId58"/>
    <p:sldId id="604" r:id="rId59"/>
    <p:sldId id="428" r:id="rId60"/>
    <p:sldId id="429" r:id="rId61"/>
    <p:sldId id="605" r:id="rId62"/>
    <p:sldId id="439" r:id="rId63"/>
    <p:sldId id="440" r:id="rId64"/>
    <p:sldId id="441" r:id="rId65"/>
    <p:sldId id="606" r:id="rId66"/>
    <p:sldId id="442" r:id="rId67"/>
    <p:sldId id="607" r:id="rId68"/>
    <p:sldId id="444" r:id="rId69"/>
    <p:sldId id="445" r:id="rId70"/>
    <p:sldId id="608" r:id="rId71"/>
    <p:sldId id="447" r:id="rId72"/>
    <p:sldId id="449" r:id="rId73"/>
    <p:sldId id="609" r:id="rId74"/>
    <p:sldId id="610" r:id="rId75"/>
    <p:sldId id="611" r:id="rId76"/>
    <p:sldId id="448" r:id="rId77"/>
    <p:sldId id="454" r:id="rId78"/>
    <p:sldId id="456" r:id="rId79"/>
    <p:sldId id="457" r:id="rId80"/>
    <p:sldId id="460" r:id="rId81"/>
    <p:sldId id="465" r:id="rId82"/>
    <p:sldId id="467" r:id="rId83"/>
    <p:sldId id="468" r:id="rId84"/>
    <p:sldId id="469" r:id="rId85"/>
    <p:sldId id="615" r:id="rId86"/>
    <p:sldId id="289" r:id="rId87"/>
    <p:sldId id="296" r:id="rId88"/>
    <p:sldId id="470" r:id="rId89"/>
    <p:sldId id="613" r:id="rId90"/>
    <p:sldId id="616" r:id="rId91"/>
    <p:sldId id="617" r:id="rId92"/>
    <p:sldId id="618" r:id="rId93"/>
    <p:sldId id="619" r:id="rId94"/>
    <p:sldId id="620" r:id="rId95"/>
    <p:sldId id="621" r:id="rId96"/>
    <p:sldId id="402" r:id="rId97"/>
    <p:sldId id="302" r:id="rId98"/>
    <p:sldId id="622" r:id="rId99"/>
    <p:sldId id="614" r:id="rId100"/>
    <p:sldId id="623" r:id="rId101"/>
    <p:sldId id="473" r:id="rId102"/>
    <p:sldId id="474" r:id="rId103"/>
    <p:sldId id="612" r:id="rId104"/>
    <p:sldId id="475" r:id="rId105"/>
    <p:sldId id="291" r:id="rId106"/>
    <p:sldId id="294" r:id="rId107"/>
    <p:sldId id="300" r:id="rId108"/>
    <p:sldId id="301" r:id="rId109"/>
    <p:sldId id="476" r:id="rId110"/>
    <p:sldId id="477" r:id="rId111"/>
    <p:sldId id="478" r:id="rId112"/>
    <p:sldId id="305" r:id="rId113"/>
    <p:sldId id="306" r:id="rId114"/>
    <p:sldId id="320" r:id="rId115"/>
    <p:sldId id="321" r:id="rId116"/>
    <p:sldId id="481" r:id="rId117"/>
    <p:sldId id="322" r:id="rId118"/>
    <p:sldId id="325" r:id="rId119"/>
    <p:sldId id="539" r:id="rId120"/>
    <p:sldId id="488" r:id="rId121"/>
    <p:sldId id="489" r:id="rId122"/>
    <p:sldId id="624" r:id="rId123"/>
    <p:sldId id="479" r:id="rId124"/>
    <p:sldId id="483" r:id="rId125"/>
    <p:sldId id="540" r:id="rId126"/>
    <p:sldId id="484" r:id="rId127"/>
    <p:sldId id="485" r:id="rId128"/>
    <p:sldId id="486" r:id="rId129"/>
    <p:sldId id="340" r:id="rId130"/>
    <p:sldId id="487" r:id="rId131"/>
    <p:sldId id="337" r:id="rId132"/>
    <p:sldId id="338" r:id="rId133"/>
    <p:sldId id="339" r:id="rId134"/>
    <p:sldId id="342" r:id="rId135"/>
    <p:sldId id="541" r:id="rId136"/>
    <p:sldId id="542" r:id="rId137"/>
    <p:sldId id="543" r:id="rId138"/>
    <p:sldId id="545" r:id="rId139"/>
    <p:sldId id="546" r:id="rId140"/>
    <p:sldId id="544" r:id="rId141"/>
    <p:sldId id="547" r:id="rId142"/>
    <p:sldId id="549" r:id="rId143"/>
    <p:sldId id="550" r:id="rId144"/>
    <p:sldId id="551" r:id="rId145"/>
    <p:sldId id="552" r:id="rId146"/>
    <p:sldId id="553" r:id="rId147"/>
    <p:sldId id="555" r:id="rId148"/>
    <p:sldId id="556" r:id="rId149"/>
    <p:sldId id="557" r:id="rId150"/>
    <p:sldId id="558" r:id="rId151"/>
    <p:sldId id="559" r:id="rId152"/>
    <p:sldId id="560" r:id="rId153"/>
    <p:sldId id="625" r:id="rId154"/>
    <p:sldId id="561" r:id="rId155"/>
    <p:sldId id="562" r:id="rId156"/>
    <p:sldId id="563" r:id="rId157"/>
    <p:sldId id="564" r:id="rId158"/>
    <p:sldId id="565" r:id="rId159"/>
    <p:sldId id="628" r:id="rId160"/>
    <p:sldId id="629" r:id="rId161"/>
    <p:sldId id="566" r:id="rId162"/>
    <p:sldId id="567" r:id="rId163"/>
    <p:sldId id="568" r:id="rId164"/>
    <p:sldId id="630" r:id="rId165"/>
    <p:sldId id="631" r:id="rId166"/>
    <p:sldId id="632" r:id="rId167"/>
    <p:sldId id="633" r:id="rId168"/>
    <p:sldId id="634" r:id="rId169"/>
    <p:sldId id="493" r:id="rId170"/>
    <p:sldId id="348" r:id="rId171"/>
    <p:sldId id="351" r:id="rId172"/>
    <p:sldId id="352" r:id="rId173"/>
    <p:sldId id="353" r:id="rId174"/>
    <p:sldId id="354" r:id="rId175"/>
    <p:sldId id="492" r:id="rId176"/>
    <p:sldId id="373" r:id="rId177"/>
    <p:sldId id="374" r:id="rId178"/>
    <p:sldId id="375" r:id="rId179"/>
    <p:sldId id="376" r:id="rId180"/>
    <p:sldId id="569" r:id="rId181"/>
    <p:sldId id="503" r:id="rId182"/>
    <p:sldId id="504" r:id="rId183"/>
    <p:sldId id="505" r:id="rId184"/>
    <p:sldId id="506" r:id="rId185"/>
    <p:sldId id="507" r:id="rId186"/>
    <p:sldId id="510" r:id="rId187"/>
    <p:sldId id="511" r:id="rId188"/>
    <p:sldId id="529" r:id="rId189"/>
    <p:sldId id="570" r:id="rId190"/>
    <p:sldId id="530" r:id="rId191"/>
    <p:sldId id="381" r:id="rId192"/>
    <p:sldId id="382" r:id="rId193"/>
    <p:sldId id="383" r:id="rId194"/>
    <p:sldId id="384" r:id="rId195"/>
    <p:sldId id="531" r:id="rId196"/>
    <p:sldId id="532" r:id="rId197"/>
    <p:sldId id="537" r:id="rId198"/>
    <p:sldId id="573" r:id="rId199"/>
    <p:sldId id="571" r:id="rId200"/>
    <p:sldId id="574" r:id="rId201"/>
    <p:sldId id="572" r:id="rId202"/>
    <p:sldId id="575" r:id="rId203"/>
    <p:sldId id="576" r:id="rId204"/>
    <p:sldId id="577" r:id="rId205"/>
    <p:sldId id="578" r:id="rId206"/>
    <p:sldId id="579" r:id="rId207"/>
    <p:sldId id="394" r:id="rId208"/>
  </p:sldIdLst>
  <p:sldSz cx="12192000" cy="6858000"/>
  <p:notesSz cx="6858000" cy="9144000"/>
  <p:embeddedFontLst>
    <p:embeddedFont>
      <p:font typeface="Calibri" panose="020F0502020204030204" pitchFamily="34" charset="0"/>
      <p:regular r:id="rId210"/>
      <p:bold r:id="rId211"/>
      <p:italic r:id="rId212"/>
      <p:boldItalic r:id="rId213"/>
    </p:embeddedFont>
    <p:embeddedFont>
      <p:font typeface="Cambria Math" panose="02040503050406030204" pitchFamily="18" charset="0"/>
      <p:regular r:id="rId214"/>
    </p:embeddedFont>
    <p:embeddedFont>
      <p:font typeface="Century Gothic" panose="020B0502020202020204" pitchFamily="34" charset="0"/>
      <p:regular r:id="rId215"/>
      <p:bold r:id="rId216"/>
      <p:italic r:id="rId217"/>
      <p:boldItalic r:id="rId2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Výchozí oddíl" id="{6F3ED9AF-0A06-4A89-8C6E-C8BB32FB0750}">
          <p14:sldIdLst>
            <p14:sldId id="627"/>
            <p14:sldId id="395"/>
            <p14:sldId id="409"/>
            <p14:sldId id="410"/>
            <p14:sldId id="406"/>
            <p14:sldId id="414"/>
            <p14:sldId id="580"/>
            <p14:sldId id="262"/>
            <p14:sldId id="264"/>
            <p14:sldId id="416"/>
            <p14:sldId id="261"/>
            <p14:sldId id="275"/>
            <p14:sldId id="417"/>
            <p14:sldId id="581"/>
            <p14:sldId id="418"/>
            <p14:sldId id="582"/>
            <p14:sldId id="266"/>
            <p14:sldId id="583"/>
            <p14:sldId id="584"/>
            <p14:sldId id="419"/>
            <p14:sldId id="422"/>
            <p14:sldId id="585"/>
            <p14:sldId id="587"/>
            <p14:sldId id="588"/>
            <p14:sldId id="589"/>
            <p14:sldId id="590"/>
            <p14:sldId id="591"/>
            <p14:sldId id="592"/>
            <p14:sldId id="586"/>
            <p14:sldId id="270"/>
            <p14:sldId id="593"/>
            <p14:sldId id="594"/>
            <p14:sldId id="420"/>
            <p14:sldId id="595"/>
            <p14:sldId id="596"/>
            <p14:sldId id="408"/>
            <p14:sldId id="421"/>
            <p14:sldId id="597"/>
            <p14:sldId id="599"/>
            <p14:sldId id="598"/>
            <p14:sldId id="423"/>
            <p14:sldId id="413"/>
            <p14:sldId id="317"/>
            <p14:sldId id="601"/>
            <p14:sldId id="424"/>
            <p14:sldId id="425"/>
            <p14:sldId id="600"/>
            <p14:sldId id="430"/>
            <p14:sldId id="431"/>
            <p14:sldId id="432"/>
            <p14:sldId id="426"/>
            <p14:sldId id="602"/>
            <p14:sldId id="538"/>
            <p14:sldId id="434"/>
            <p14:sldId id="435"/>
            <p14:sldId id="427"/>
            <p14:sldId id="603"/>
            <p14:sldId id="604"/>
            <p14:sldId id="428"/>
            <p14:sldId id="429"/>
            <p14:sldId id="605"/>
            <p14:sldId id="439"/>
            <p14:sldId id="440"/>
            <p14:sldId id="441"/>
            <p14:sldId id="606"/>
            <p14:sldId id="442"/>
            <p14:sldId id="607"/>
            <p14:sldId id="444"/>
            <p14:sldId id="445"/>
            <p14:sldId id="608"/>
            <p14:sldId id="447"/>
            <p14:sldId id="449"/>
            <p14:sldId id="609"/>
            <p14:sldId id="610"/>
            <p14:sldId id="611"/>
            <p14:sldId id="448"/>
            <p14:sldId id="454"/>
            <p14:sldId id="456"/>
            <p14:sldId id="457"/>
            <p14:sldId id="460"/>
            <p14:sldId id="465"/>
            <p14:sldId id="467"/>
            <p14:sldId id="468"/>
            <p14:sldId id="469"/>
            <p14:sldId id="615"/>
            <p14:sldId id="289"/>
            <p14:sldId id="296"/>
            <p14:sldId id="470"/>
            <p14:sldId id="613"/>
            <p14:sldId id="616"/>
            <p14:sldId id="617"/>
            <p14:sldId id="618"/>
            <p14:sldId id="619"/>
            <p14:sldId id="620"/>
            <p14:sldId id="621"/>
            <p14:sldId id="402"/>
            <p14:sldId id="302"/>
            <p14:sldId id="622"/>
            <p14:sldId id="614"/>
            <p14:sldId id="623"/>
            <p14:sldId id="473"/>
            <p14:sldId id="474"/>
            <p14:sldId id="612"/>
            <p14:sldId id="475"/>
            <p14:sldId id="291"/>
            <p14:sldId id="294"/>
            <p14:sldId id="300"/>
            <p14:sldId id="301"/>
            <p14:sldId id="476"/>
            <p14:sldId id="477"/>
            <p14:sldId id="478"/>
            <p14:sldId id="305"/>
            <p14:sldId id="306"/>
            <p14:sldId id="320"/>
            <p14:sldId id="321"/>
            <p14:sldId id="481"/>
            <p14:sldId id="322"/>
            <p14:sldId id="325"/>
            <p14:sldId id="539"/>
            <p14:sldId id="488"/>
            <p14:sldId id="489"/>
            <p14:sldId id="624"/>
            <p14:sldId id="479"/>
            <p14:sldId id="483"/>
            <p14:sldId id="540"/>
            <p14:sldId id="484"/>
            <p14:sldId id="485"/>
            <p14:sldId id="486"/>
            <p14:sldId id="340"/>
            <p14:sldId id="487"/>
            <p14:sldId id="337"/>
            <p14:sldId id="338"/>
            <p14:sldId id="339"/>
            <p14:sldId id="342"/>
            <p14:sldId id="541"/>
            <p14:sldId id="542"/>
            <p14:sldId id="543"/>
            <p14:sldId id="545"/>
            <p14:sldId id="546"/>
            <p14:sldId id="544"/>
            <p14:sldId id="547"/>
            <p14:sldId id="549"/>
            <p14:sldId id="550"/>
            <p14:sldId id="551"/>
            <p14:sldId id="552"/>
            <p14:sldId id="553"/>
            <p14:sldId id="555"/>
            <p14:sldId id="556"/>
            <p14:sldId id="557"/>
            <p14:sldId id="558"/>
            <p14:sldId id="559"/>
            <p14:sldId id="560"/>
            <p14:sldId id="625"/>
            <p14:sldId id="561"/>
            <p14:sldId id="562"/>
            <p14:sldId id="563"/>
            <p14:sldId id="564"/>
            <p14:sldId id="565"/>
            <p14:sldId id="628"/>
            <p14:sldId id="629"/>
            <p14:sldId id="566"/>
            <p14:sldId id="567"/>
            <p14:sldId id="568"/>
            <p14:sldId id="630"/>
            <p14:sldId id="631"/>
            <p14:sldId id="632"/>
            <p14:sldId id="633"/>
            <p14:sldId id="634"/>
            <p14:sldId id="493"/>
            <p14:sldId id="348"/>
            <p14:sldId id="351"/>
            <p14:sldId id="352"/>
            <p14:sldId id="353"/>
            <p14:sldId id="354"/>
            <p14:sldId id="492"/>
            <p14:sldId id="373"/>
            <p14:sldId id="374"/>
            <p14:sldId id="375"/>
            <p14:sldId id="376"/>
            <p14:sldId id="569"/>
            <p14:sldId id="503"/>
            <p14:sldId id="504"/>
            <p14:sldId id="505"/>
            <p14:sldId id="506"/>
            <p14:sldId id="507"/>
            <p14:sldId id="510"/>
            <p14:sldId id="511"/>
            <p14:sldId id="529"/>
            <p14:sldId id="570"/>
            <p14:sldId id="530"/>
            <p14:sldId id="381"/>
            <p14:sldId id="382"/>
            <p14:sldId id="383"/>
            <p14:sldId id="384"/>
            <p14:sldId id="531"/>
            <p14:sldId id="532"/>
            <p14:sldId id="537"/>
            <p14:sldId id="573"/>
            <p14:sldId id="571"/>
            <p14:sldId id="574"/>
            <p14:sldId id="572"/>
            <p14:sldId id="575"/>
            <p14:sldId id="576"/>
            <p14:sldId id="577"/>
            <p14:sldId id="578"/>
            <p14:sldId id="579"/>
            <p14:sldId id="39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86" d="100"/>
          <a:sy n="86" d="100"/>
        </p:scale>
        <p:origin x="331"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16" Type="http://schemas.openxmlformats.org/officeDocument/2006/relationships/font" Target="fonts/font7.fntdata"/><Relationship Id="rId211" Type="http://schemas.openxmlformats.org/officeDocument/2006/relationships/font" Target="fonts/font2.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01" Type="http://schemas.openxmlformats.org/officeDocument/2006/relationships/slide" Target="slides/slide200.xml"/><Relationship Id="rId222"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font" Target="fonts/font3.fntdata"/><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font" Target="fonts/font4.fntdata"/><Relationship Id="rId218" Type="http://schemas.openxmlformats.org/officeDocument/2006/relationships/font" Target="fonts/font9.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presProps" Target="presProps.xml"/><Relationship Id="rId3" Type="http://schemas.openxmlformats.org/officeDocument/2006/relationships/slide" Target="slides/slide2.xml"/><Relationship Id="rId214" Type="http://schemas.openxmlformats.org/officeDocument/2006/relationships/font" Target="fonts/font5.fntdata"/><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notesMaster" Target="notesMasters/notesMaster1.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font" Target="fonts/font1.fntdata"/><Relationship Id="rId215" Type="http://schemas.openxmlformats.org/officeDocument/2006/relationships/font" Target="fonts/font6.fntdata"/><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theme" Target="theme/theme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cs-CZ"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cs-CZ" sz="1200" b="0" i="0" u="none" strike="noStrike" cap="none" dirty="0">
                <a:solidFill>
                  <a:schemeClr val="dk1"/>
                </a:solidFill>
                <a:effectLst/>
                <a:latin typeface="Calibri"/>
                <a:ea typeface="Calibri"/>
                <a:cs typeface="Calibri"/>
                <a:sym typeface="Calibri"/>
              </a:rPr>
              <a:t>Legislativně-technická změna v návaznosti na úpravu znění § 14 upravující zavedení místních poplatků.</a:t>
            </a:r>
          </a:p>
          <a:p>
            <a:endParaRPr lang="cs-CZ" dirty="0"/>
          </a:p>
        </p:txBody>
      </p:sp>
      <p:sp>
        <p:nvSpPr>
          <p:cNvPr id="4" name="Zástupný symbol pro číslo snímku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cs-CZ" sz="1200" b="0" i="0" u="none" strike="noStrike" cap="none" smtClean="0">
                <a:solidFill>
                  <a:schemeClr val="dk1"/>
                </a:solidFill>
                <a:latin typeface="Calibri"/>
                <a:ea typeface="Calibri"/>
                <a:cs typeface="Calibri"/>
                <a:sym typeface="Calibri"/>
              </a:rPr>
              <a:t>5</a:t>
            </a:fld>
            <a:endParaRPr lang="cs-CZ"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76169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Shape 481"/>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2" name="Shape 48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Internáty + koleje a osoby starší 18 let ?</a:t>
            </a:r>
          </a:p>
        </p:txBody>
      </p:sp>
      <p:sp>
        <p:nvSpPr>
          <p:cNvPr id="4" name="Zástupný symbol pro číslo snímku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cs-CZ" sz="1200" b="0" i="0" u="none" strike="noStrike" cap="none" smtClean="0">
                <a:solidFill>
                  <a:schemeClr val="dk1"/>
                </a:solidFill>
                <a:latin typeface="Calibri"/>
                <a:ea typeface="Calibri"/>
                <a:cs typeface="Calibri"/>
                <a:sym typeface="Calibri"/>
              </a:rPr>
              <a:t>59</a:t>
            </a:fld>
            <a:endParaRPr lang="cs-CZ"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17666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Shape 338"/>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339" name="Shape 339"/>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cs-CZ" sz="1200">
                <a:solidFill>
                  <a:schemeClr val="dk1"/>
                </a:solidFill>
                <a:latin typeface="Calibri"/>
                <a:ea typeface="Calibri"/>
                <a:cs typeface="Calibri"/>
                <a:sym typeface="Calibri"/>
              </a:rPr>
              <a:t>86</a:t>
            </a:fld>
            <a:endParaRPr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Shape 373"/>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4" name="Shape 37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Shape 403"/>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4" name="Shape 40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Shape 348"/>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9" name="Shape 34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4" name="Shape 36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Shape 393"/>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4" name="Shape 39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Shape 398"/>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9" name="Shape 39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Shape 41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9" name="Shape 419"/>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cs-CZ" sz="1200" b="0" i="1" u="none" strike="noStrike" cap="none">
                <a:solidFill>
                  <a:schemeClr val="dk1"/>
                </a:solidFill>
                <a:latin typeface="Calibri"/>
                <a:ea typeface="Calibri"/>
                <a:cs typeface="Calibri"/>
                <a:sym typeface="Calibri"/>
              </a:rPr>
              <a:t>Travel Market, který v roce 2005 konal výstavu v areálu PVA vybíral od návštěvníků „registrační poplatek“ ve výši 300 Kč předem a 500,- Kč na místě. Registrační poplatek opravňoval k účasti na hlavní a všech doprovodných akcích pro všechny 3 dny veletrhu a zahrnoval 1 výtisk katalogu a návštěvnickou jmenovku.</a:t>
            </a:r>
            <a:endParaRPr/>
          </a:p>
        </p:txBody>
      </p:sp>
      <p:sp>
        <p:nvSpPr>
          <p:cNvPr id="420" name="Shape 42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cs-CZ" sz="1200">
                <a:solidFill>
                  <a:schemeClr val="dk1"/>
                </a:solidFill>
                <a:latin typeface="Calibri"/>
                <a:ea typeface="Calibri"/>
                <a:cs typeface="Calibri"/>
                <a:sym typeface="Calibri"/>
              </a:rPr>
              <a:t>112</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2" name="Shape 20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Shape 424"/>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5" name="Shape 42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Shape 49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7" name="Shape 49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Shape 501"/>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2" name="Shape 50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Shape 5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7" name="Shape 5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Shape 521"/>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2" name="Shape 52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Shape 59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7" name="Shape 59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Shape 581"/>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2" name="Shape 58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Shape 58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7" name="Shape 58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Shape 591"/>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2" name="Shape 59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2" name="Shape 21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2830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50055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04101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1216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24952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92938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92163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93854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60064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6111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7" name="Shape 19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9949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33077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09548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37893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46049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63157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50773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8233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45881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4895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7" name="Shape 26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163192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230786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485453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88015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660125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999391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Shape 63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7" name="Shape 63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Shape 654"/>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5" name="Shape 65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Shape 659"/>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0" name="Shape 66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Shape 664"/>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5" name="Shape 66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2" name="Shape 22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Shape 669"/>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0" name="Shape 67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Shape 76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7" name="Shape 76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Shape 771"/>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2" name="Shape 77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Shape 77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7" name="Shape 77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Shape 781"/>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2" name="Shape 78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26460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Shape 8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07" name="Shape 8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Shape 811"/>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12" name="Shape 81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Shape 81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17" name="Shape 81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Shape 821"/>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2" name="Shape 82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2" name="Shape 24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0"/>
        <p:cNvGrpSpPr/>
        <p:nvPr/>
      </p:nvGrpSpPr>
      <p:grpSpPr>
        <a:xfrm>
          <a:off x="0" y="0"/>
          <a:ext cx="0" cy="0"/>
          <a:chOff x="0" y="0"/>
          <a:chExt cx="0" cy="0"/>
        </a:xfrm>
      </p:grpSpPr>
      <p:sp>
        <p:nvSpPr>
          <p:cNvPr id="891" name="Shape 891"/>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92" name="Shape 89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371600" lvl="3" algn="just">
              <a:tabLst>
                <a:tab pos="269875" algn="l"/>
              </a:tabLst>
            </a:pPr>
            <a:endParaRPr lang="cs-CZ" dirty="0"/>
          </a:p>
        </p:txBody>
      </p:sp>
      <p:sp>
        <p:nvSpPr>
          <p:cNvPr id="4" name="Zástupný symbol pro číslo snímku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cs-CZ" sz="1200" b="0" i="0" u="none" strike="noStrike" cap="none" smtClean="0">
                <a:solidFill>
                  <a:schemeClr val="dk1"/>
                </a:solidFill>
                <a:latin typeface="Calibri"/>
                <a:ea typeface="Calibri"/>
                <a:cs typeface="Calibri"/>
                <a:sym typeface="Calibri"/>
              </a:rPr>
              <a:t>36</a:t>
            </a:fld>
            <a:endParaRPr lang="cs-CZ"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31524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Jak </a:t>
            </a:r>
          </a:p>
        </p:txBody>
      </p:sp>
      <p:sp>
        <p:nvSpPr>
          <p:cNvPr id="4" name="Zástupný symbol pro číslo snímku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cs-CZ" sz="1200" b="0" i="0" u="none" strike="noStrike" cap="none" smtClean="0">
                <a:solidFill>
                  <a:schemeClr val="dk1"/>
                </a:solidFill>
                <a:latin typeface="Calibri"/>
                <a:ea typeface="Calibri"/>
                <a:cs typeface="Calibri"/>
                <a:sym typeface="Calibri"/>
              </a:rPr>
              <a:t>37</a:t>
            </a:fld>
            <a:endParaRPr lang="cs-CZ"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52434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rázdný" type="blank">
  <p:cSld name="BLANK">
    <p:spTree>
      <p:nvGrpSpPr>
        <p:cNvPr id="1" name="Shape 42"/>
        <p:cNvGrpSpPr/>
        <p:nvPr/>
      </p:nvGrpSpPr>
      <p:grpSpPr>
        <a:xfrm>
          <a:off x="0" y="0"/>
          <a:ext cx="0" cy="0"/>
          <a:chOff x="0" y="0"/>
          <a:chExt cx="0" cy="0"/>
        </a:xfrm>
      </p:grpSpPr>
      <p:sp>
        <p:nvSpPr>
          <p:cNvPr id="43" name="Shape 43"/>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4" name="Shape 44"/>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5" name="Shape 45"/>
          <p:cNvSpPr/>
          <p:nvPr/>
        </p:nvSpPr>
        <p:spPr>
          <a:xfrm rot="10800000" flipH="1">
            <a:off x="-4189" y="714375"/>
            <a:ext cx="1588527" cy="507297"/>
          </a:xfrm>
          <a:custGeom>
            <a:avLst/>
            <a:gdLst/>
            <a:ahLst/>
            <a:cxnLst/>
            <a:rect l="0" t="0" r="0" b="0"/>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 name="Shape 46"/>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b="0" i="0" u="none" strike="noStrike" cap="none">
                <a:solidFill>
                  <a:srgbClr val="FEFFFF"/>
                </a:solidFill>
                <a:latin typeface="Century Gothic"/>
                <a:ea typeface="Century Gothic"/>
                <a:cs typeface="Century Gothic"/>
                <a:sym typeface="Century Gothic"/>
              </a:defRPr>
            </a:lvl1pPr>
            <a:lvl2pPr marL="0" marR="0" lvl="1" indent="0" algn="r" rtl="0">
              <a:spcBef>
                <a:spcPts val="0"/>
              </a:spcBef>
              <a:buNone/>
              <a:defRPr sz="2000" b="0" i="0" u="none" strike="noStrike" cap="none">
                <a:solidFill>
                  <a:srgbClr val="FEFFFF"/>
                </a:solidFill>
                <a:latin typeface="Century Gothic"/>
                <a:ea typeface="Century Gothic"/>
                <a:cs typeface="Century Gothic"/>
                <a:sym typeface="Century Gothic"/>
              </a:defRPr>
            </a:lvl2pPr>
            <a:lvl3pPr marL="0" marR="0" lvl="2" indent="0" algn="r" rtl="0">
              <a:spcBef>
                <a:spcPts val="0"/>
              </a:spcBef>
              <a:buNone/>
              <a:defRPr sz="2000" b="0" i="0" u="none" strike="noStrike" cap="none">
                <a:solidFill>
                  <a:srgbClr val="FEFFFF"/>
                </a:solidFill>
                <a:latin typeface="Century Gothic"/>
                <a:ea typeface="Century Gothic"/>
                <a:cs typeface="Century Gothic"/>
                <a:sym typeface="Century Gothic"/>
              </a:defRPr>
            </a:lvl3pPr>
            <a:lvl4pPr marL="0" marR="0" lvl="3" indent="0" algn="r" rtl="0">
              <a:spcBef>
                <a:spcPts val="0"/>
              </a:spcBef>
              <a:buNone/>
              <a:defRPr sz="2000" b="0" i="0" u="none" strike="noStrike" cap="none">
                <a:solidFill>
                  <a:srgbClr val="FEFFFF"/>
                </a:solidFill>
                <a:latin typeface="Century Gothic"/>
                <a:ea typeface="Century Gothic"/>
                <a:cs typeface="Century Gothic"/>
                <a:sym typeface="Century Gothic"/>
              </a:defRPr>
            </a:lvl4pPr>
            <a:lvl5pPr marL="0" marR="0" lvl="4" indent="0" algn="r" rtl="0">
              <a:spcBef>
                <a:spcPts val="0"/>
              </a:spcBef>
              <a:buNone/>
              <a:defRPr sz="2000" b="0" i="0" u="none" strike="noStrike" cap="none">
                <a:solidFill>
                  <a:srgbClr val="FEFFFF"/>
                </a:solidFill>
                <a:latin typeface="Century Gothic"/>
                <a:ea typeface="Century Gothic"/>
                <a:cs typeface="Century Gothic"/>
                <a:sym typeface="Century Gothic"/>
              </a:defRPr>
            </a:lvl5pPr>
            <a:lvl6pPr marL="0" marR="0" lvl="5" indent="0" algn="r" rtl="0">
              <a:spcBef>
                <a:spcPts val="0"/>
              </a:spcBef>
              <a:buNone/>
              <a:defRPr sz="2000" b="0" i="0" u="none" strike="noStrike" cap="none">
                <a:solidFill>
                  <a:srgbClr val="FEFFFF"/>
                </a:solidFill>
                <a:latin typeface="Century Gothic"/>
                <a:ea typeface="Century Gothic"/>
                <a:cs typeface="Century Gothic"/>
                <a:sym typeface="Century Gothic"/>
              </a:defRPr>
            </a:lvl6pPr>
            <a:lvl7pPr marL="0" marR="0" lvl="6" indent="0" algn="r" rtl="0">
              <a:spcBef>
                <a:spcPts val="0"/>
              </a:spcBef>
              <a:buNone/>
              <a:defRPr sz="2000" b="0" i="0" u="none" strike="noStrike" cap="none">
                <a:solidFill>
                  <a:srgbClr val="FEFFFF"/>
                </a:solidFill>
                <a:latin typeface="Century Gothic"/>
                <a:ea typeface="Century Gothic"/>
                <a:cs typeface="Century Gothic"/>
                <a:sym typeface="Century Gothic"/>
              </a:defRPr>
            </a:lvl7pPr>
            <a:lvl8pPr marL="0" marR="0" lvl="7" indent="0" algn="r" rtl="0">
              <a:spcBef>
                <a:spcPts val="0"/>
              </a:spcBef>
              <a:buNone/>
              <a:defRPr sz="2000" b="0" i="0" u="none" strike="noStrike" cap="none">
                <a:solidFill>
                  <a:srgbClr val="FEFFFF"/>
                </a:solidFill>
                <a:latin typeface="Century Gothic"/>
                <a:ea typeface="Century Gothic"/>
                <a:cs typeface="Century Gothic"/>
                <a:sym typeface="Century Gothic"/>
              </a:defRPr>
            </a:lvl8pPr>
            <a:lvl9pPr marL="0" marR="0" lvl="8" indent="0" algn="r" rtl="0">
              <a:spcBef>
                <a:spcPts val="0"/>
              </a:spcBef>
              <a:buNone/>
              <a:defRPr sz="2000" b="0" i="0" u="none" strike="noStrike" cap="none">
                <a:solidFill>
                  <a:srgbClr val="FE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ázev a popisek">
  <p:cSld name="Název a popisek">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2589212" y="609600"/>
            <a:ext cx="8915399" cy="311704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262626"/>
              </a:buClr>
              <a:buSzPts val="4800"/>
              <a:buFont typeface="Century Gothic"/>
              <a:buNone/>
              <a:defRPr sz="48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10" name="Shape 110"/>
          <p:cNvSpPr txBox="1">
            <a:spLocks noGrp="1"/>
          </p:cNvSpPr>
          <p:nvPr>
            <p:ph type="body" idx="1"/>
          </p:nvPr>
        </p:nvSpPr>
        <p:spPr>
          <a:xfrm>
            <a:off x="2589212" y="4354046"/>
            <a:ext cx="8915399" cy="1555864"/>
          </a:xfrm>
          <a:prstGeom prst="rect">
            <a:avLst/>
          </a:prstGeom>
          <a:noFill/>
          <a:ln>
            <a:noFill/>
          </a:ln>
        </p:spPr>
        <p:txBody>
          <a:bodyPr spcFirstLastPara="1" wrap="square" lIns="91425" tIns="91425" rIns="91425" bIns="91425" anchor="ctr" anchorCtr="0"/>
          <a:lstStyle>
            <a:lvl1pPr marL="457200" marR="0" lvl="0" indent="-228600" algn="l" rtl="0">
              <a:spcBef>
                <a:spcPts val="1000"/>
              </a:spcBef>
              <a:spcAft>
                <a:spcPts val="0"/>
              </a:spcAft>
              <a:buClr>
                <a:schemeClr val="accent1"/>
              </a:buClr>
              <a:buSzPts val="1800"/>
              <a:buFont typeface="Noto Sans Symbols"/>
              <a:buNone/>
              <a:defRPr sz="1800" b="0" i="0" u="none" strike="noStrike" cap="none">
                <a:solidFill>
                  <a:srgbClr val="595959"/>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800"/>
              <a:buFont typeface="Noto Sans Symbols"/>
              <a:buNone/>
              <a:defRPr sz="1800" b="0" i="0" u="none" strike="noStrike" cap="none">
                <a:solidFill>
                  <a:srgbClr val="888888"/>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600"/>
              <a:buFont typeface="Noto Sans Symbols"/>
              <a:buNone/>
              <a:defRPr sz="1600" b="0" i="0" u="none" strike="noStrike" cap="none">
                <a:solidFill>
                  <a:srgbClr val="888888"/>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9pPr>
          </a:lstStyle>
          <a:p>
            <a:endParaRPr/>
          </a:p>
        </p:txBody>
      </p:sp>
      <p:sp>
        <p:nvSpPr>
          <p:cNvPr id="111" name="Shape 111"/>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12" name="Shape 112"/>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13" name="Shape 113"/>
          <p:cNvSpPr/>
          <p:nvPr/>
        </p:nvSpPr>
        <p:spPr>
          <a:xfrm rot="10800000" flipH="1">
            <a:off x="-4189" y="3178175"/>
            <a:ext cx="1588527" cy="507297"/>
          </a:xfrm>
          <a:custGeom>
            <a:avLst/>
            <a:gdLst/>
            <a:ahLst/>
            <a:cxnLst/>
            <a:rect l="0" t="0" r="0" b="0"/>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4" name="Shape 114"/>
          <p:cNvSpPr txBox="1">
            <a:spLocks noGrp="1"/>
          </p:cNvSpPr>
          <p:nvPr>
            <p:ph type="sldNum" idx="12"/>
          </p:nvPr>
        </p:nvSpPr>
        <p:spPr>
          <a:xfrm>
            <a:off x="531812" y="3244139"/>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a:solidFill>
                  <a:srgbClr val="FEFFFF"/>
                </a:solidFill>
                <a:latin typeface="Century Gothic"/>
                <a:ea typeface="Century Gothic"/>
                <a:cs typeface="Century Gothic"/>
                <a:sym typeface="Century Gothic"/>
              </a:defRPr>
            </a:lvl1pPr>
            <a:lvl2pPr marL="0" marR="0" lvl="1" indent="0" algn="r" rtl="0">
              <a:spcBef>
                <a:spcPts val="0"/>
              </a:spcBef>
              <a:buNone/>
              <a:defRPr sz="2000">
                <a:solidFill>
                  <a:srgbClr val="FEFFFF"/>
                </a:solidFill>
                <a:latin typeface="Century Gothic"/>
                <a:ea typeface="Century Gothic"/>
                <a:cs typeface="Century Gothic"/>
                <a:sym typeface="Century Gothic"/>
              </a:defRPr>
            </a:lvl2pPr>
            <a:lvl3pPr marL="0" marR="0" lvl="2" indent="0" algn="r" rtl="0">
              <a:spcBef>
                <a:spcPts val="0"/>
              </a:spcBef>
              <a:buNone/>
              <a:defRPr sz="2000">
                <a:solidFill>
                  <a:srgbClr val="FEFFFF"/>
                </a:solidFill>
                <a:latin typeface="Century Gothic"/>
                <a:ea typeface="Century Gothic"/>
                <a:cs typeface="Century Gothic"/>
                <a:sym typeface="Century Gothic"/>
              </a:defRPr>
            </a:lvl3pPr>
            <a:lvl4pPr marL="0" marR="0" lvl="3" indent="0" algn="r" rtl="0">
              <a:spcBef>
                <a:spcPts val="0"/>
              </a:spcBef>
              <a:buNone/>
              <a:defRPr sz="2000">
                <a:solidFill>
                  <a:srgbClr val="FEFFFF"/>
                </a:solidFill>
                <a:latin typeface="Century Gothic"/>
                <a:ea typeface="Century Gothic"/>
                <a:cs typeface="Century Gothic"/>
                <a:sym typeface="Century Gothic"/>
              </a:defRPr>
            </a:lvl4pPr>
            <a:lvl5pPr marL="0" marR="0" lvl="4" indent="0" algn="r" rtl="0">
              <a:spcBef>
                <a:spcPts val="0"/>
              </a:spcBef>
              <a:buNone/>
              <a:defRPr sz="2000">
                <a:solidFill>
                  <a:srgbClr val="FEFFFF"/>
                </a:solidFill>
                <a:latin typeface="Century Gothic"/>
                <a:ea typeface="Century Gothic"/>
                <a:cs typeface="Century Gothic"/>
                <a:sym typeface="Century Gothic"/>
              </a:defRPr>
            </a:lvl5pPr>
            <a:lvl6pPr marL="0" marR="0" lvl="5" indent="0" algn="r" rtl="0">
              <a:spcBef>
                <a:spcPts val="0"/>
              </a:spcBef>
              <a:buNone/>
              <a:defRPr sz="2000">
                <a:solidFill>
                  <a:srgbClr val="FEFFFF"/>
                </a:solidFill>
                <a:latin typeface="Century Gothic"/>
                <a:ea typeface="Century Gothic"/>
                <a:cs typeface="Century Gothic"/>
                <a:sym typeface="Century Gothic"/>
              </a:defRPr>
            </a:lvl6pPr>
            <a:lvl7pPr marL="0" marR="0" lvl="6" indent="0" algn="r" rtl="0">
              <a:spcBef>
                <a:spcPts val="0"/>
              </a:spcBef>
              <a:buNone/>
              <a:defRPr sz="2000">
                <a:solidFill>
                  <a:srgbClr val="FEFFFF"/>
                </a:solidFill>
                <a:latin typeface="Century Gothic"/>
                <a:ea typeface="Century Gothic"/>
                <a:cs typeface="Century Gothic"/>
                <a:sym typeface="Century Gothic"/>
              </a:defRPr>
            </a:lvl7pPr>
            <a:lvl8pPr marL="0" marR="0" lvl="7" indent="0" algn="r" rtl="0">
              <a:spcBef>
                <a:spcPts val="0"/>
              </a:spcBef>
              <a:buNone/>
              <a:defRPr sz="2000">
                <a:solidFill>
                  <a:srgbClr val="FEFFFF"/>
                </a:solidFill>
                <a:latin typeface="Century Gothic"/>
                <a:ea typeface="Century Gothic"/>
                <a:cs typeface="Century Gothic"/>
                <a:sym typeface="Century Gothic"/>
              </a:defRPr>
            </a:lvl8pPr>
            <a:lvl9pPr marL="0" marR="0" lvl="8" indent="0" algn="r" rtl="0">
              <a:spcBef>
                <a:spcPts val="0"/>
              </a:spcBef>
              <a:buNone/>
              <a:defRPr sz="2000">
                <a:solidFill>
                  <a:srgbClr val="FE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itace s popiskem">
  <p:cSld name="Citace s popiskem">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2849949" y="609600"/>
            <a:ext cx="8393926" cy="2895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262626"/>
              </a:buClr>
              <a:buSzPts val="4800"/>
              <a:buFont typeface="Century Gothic"/>
              <a:buNone/>
              <a:defRPr sz="48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17" name="Shape 117"/>
          <p:cNvSpPr txBox="1">
            <a:spLocks noGrp="1"/>
          </p:cNvSpPr>
          <p:nvPr>
            <p:ph type="body" idx="1"/>
          </p:nvPr>
        </p:nvSpPr>
        <p:spPr>
          <a:xfrm>
            <a:off x="3275012" y="3505200"/>
            <a:ext cx="7536554" cy="381000"/>
          </a:xfrm>
          <a:prstGeom prst="rect">
            <a:avLst/>
          </a:prstGeom>
          <a:noFill/>
          <a:ln>
            <a:noFill/>
          </a:ln>
        </p:spPr>
        <p:txBody>
          <a:bodyPr spcFirstLastPara="1" wrap="square" lIns="91425" tIns="91425" rIns="91425" bIns="91425" anchor="ctr" anchorCtr="0"/>
          <a:lstStyle>
            <a:lvl1pPr marL="457200" marR="0" lvl="0" indent="-228600" algn="l" rtl="0">
              <a:spcBef>
                <a:spcPts val="1000"/>
              </a:spcBef>
              <a:spcAft>
                <a:spcPts val="0"/>
              </a:spcAft>
              <a:buClr>
                <a:schemeClr val="accent1"/>
              </a:buClr>
              <a:buSzPts val="1600"/>
              <a:buFont typeface="Noto Sans Symbols"/>
              <a:buNone/>
              <a:defRPr sz="1600" b="0" i="0" u="none" strike="noStrike" cap="none">
                <a:solidFill>
                  <a:srgbClr val="7F7F7F"/>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400"/>
              <a:buFont typeface="Noto Sans Symbols"/>
              <a:buNone/>
              <a:defRPr sz="1400" b="0"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18" name="Shape 118"/>
          <p:cNvSpPr txBox="1">
            <a:spLocks noGrp="1"/>
          </p:cNvSpPr>
          <p:nvPr>
            <p:ph type="body" idx="2"/>
          </p:nvPr>
        </p:nvSpPr>
        <p:spPr>
          <a:xfrm>
            <a:off x="2589212" y="4354046"/>
            <a:ext cx="8915399" cy="1555864"/>
          </a:xfrm>
          <a:prstGeom prst="rect">
            <a:avLst/>
          </a:prstGeom>
          <a:noFill/>
          <a:ln>
            <a:noFill/>
          </a:ln>
        </p:spPr>
        <p:txBody>
          <a:bodyPr spcFirstLastPara="1" wrap="square" lIns="91425" tIns="91425" rIns="91425" bIns="91425" anchor="ctr" anchorCtr="0"/>
          <a:lstStyle>
            <a:lvl1pPr marL="457200" marR="0" lvl="0" indent="-228600" algn="l" rtl="0">
              <a:spcBef>
                <a:spcPts val="1000"/>
              </a:spcBef>
              <a:spcAft>
                <a:spcPts val="0"/>
              </a:spcAft>
              <a:buClr>
                <a:schemeClr val="accent1"/>
              </a:buClr>
              <a:buSzPts val="1800"/>
              <a:buFont typeface="Noto Sans Symbols"/>
              <a:buNone/>
              <a:defRPr sz="1800" b="0" i="0" u="none" strike="noStrike" cap="none">
                <a:solidFill>
                  <a:srgbClr val="595959"/>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800"/>
              <a:buFont typeface="Noto Sans Symbols"/>
              <a:buNone/>
              <a:defRPr sz="1800" b="0" i="0" u="none" strike="noStrike" cap="none">
                <a:solidFill>
                  <a:srgbClr val="888888"/>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600"/>
              <a:buFont typeface="Noto Sans Symbols"/>
              <a:buNone/>
              <a:defRPr sz="1600" b="0" i="0" u="none" strike="noStrike" cap="none">
                <a:solidFill>
                  <a:srgbClr val="888888"/>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9pPr>
          </a:lstStyle>
          <a:p>
            <a:endParaRPr/>
          </a:p>
        </p:txBody>
      </p:sp>
      <p:sp>
        <p:nvSpPr>
          <p:cNvPr id="119" name="Shape 119"/>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20" name="Shape 120"/>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21" name="Shape 121"/>
          <p:cNvSpPr/>
          <p:nvPr/>
        </p:nvSpPr>
        <p:spPr>
          <a:xfrm rot="10800000" flipH="1">
            <a:off x="-4189" y="3178175"/>
            <a:ext cx="1588527" cy="507297"/>
          </a:xfrm>
          <a:custGeom>
            <a:avLst/>
            <a:gdLst/>
            <a:ahLst/>
            <a:cxnLst/>
            <a:rect l="0" t="0" r="0" b="0"/>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2" name="Shape 122"/>
          <p:cNvSpPr txBox="1">
            <a:spLocks noGrp="1"/>
          </p:cNvSpPr>
          <p:nvPr>
            <p:ph type="sldNum" idx="12"/>
          </p:nvPr>
        </p:nvSpPr>
        <p:spPr>
          <a:xfrm>
            <a:off x="531812" y="3244139"/>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a:solidFill>
                  <a:srgbClr val="FEFFFF"/>
                </a:solidFill>
                <a:latin typeface="Century Gothic"/>
                <a:ea typeface="Century Gothic"/>
                <a:cs typeface="Century Gothic"/>
                <a:sym typeface="Century Gothic"/>
              </a:defRPr>
            </a:lvl1pPr>
            <a:lvl2pPr marL="0" marR="0" lvl="1" indent="0" algn="r" rtl="0">
              <a:spcBef>
                <a:spcPts val="0"/>
              </a:spcBef>
              <a:buNone/>
              <a:defRPr sz="2000">
                <a:solidFill>
                  <a:srgbClr val="FEFFFF"/>
                </a:solidFill>
                <a:latin typeface="Century Gothic"/>
                <a:ea typeface="Century Gothic"/>
                <a:cs typeface="Century Gothic"/>
                <a:sym typeface="Century Gothic"/>
              </a:defRPr>
            </a:lvl2pPr>
            <a:lvl3pPr marL="0" marR="0" lvl="2" indent="0" algn="r" rtl="0">
              <a:spcBef>
                <a:spcPts val="0"/>
              </a:spcBef>
              <a:buNone/>
              <a:defRPr sz="2000">
                <a:solidFill>
                  <a:srgbClr val="FEFFFF"/>
                </a:solidFill>
                <a:latin typeface="Century Gothic"/>
                <a:ea typeface="Century Gothic"/>
                <a:cs typeface="Century Gothic"/>
                <a:sym typeface="Century Gothic"/>
              </a:defRPr>
            </a:lvl3pPr>
            <a:lvl4pPr marL="0" marR="0" lvl="3" indent="0" algn="r" rtl="0">
              <a:spcBef>
                <a:spcPts val="0"/>
              </a:spcBef>
              <a:buNone/>
              <a:defRPr sz="2000">
                <a:solidFill>
                  <a:srgbClr val="FEFFFF"/>
                </a:solidFill>
                <a:latin typeface="Century Gothic"/>
                <a:ea typeface="Century Gothic"/>
                <a:cs typeface="Century Gothic"/>
                <a:sym typeface="Century Gothic"/>
              </a:defRPr>
            </a:lvl4pPr>
            <a:lvl5pPr marL="0" marR="0" lvl="4" indent="0" algn="r" rtl="0">
              <a:spcBef>
                <a:spcPts val="0"/>
              </a:spcBef>
              <a:buNone/>
              <a:defRPr sz="2000">
                <a:solidFill>
                  <a:srgbClr val="FEFFFF"/>
                </a:solidFill>
                <a:latin typeface="Century Gothic"/>
                <a:ea typeface="Century Gothic"/>
                <a:cs typeface="Century Gothic"/>
                <a:sym typeface="Century Gothic"/>
              </a:defRPr>
            </a:lvl5pPr>
            <a:lvl6pPr marL="0" marR="0" lvl="5" indent="0" algn="r" rtl="0">
              <a:spcBef>
                <a:spcPts val="0"/>
              </a:spcBef>
              <a:buNone/>
              <a:defRPr sz="2000">
                <a:solidFill>
                  <a:srgbClr val="FEFFFF"/>
                </a:solidFill>
                <a:latin typeface="Century Gothic"/>
                <a:ea typeface="Century Gothic"/>
                <a:cs typeface="Century Gothic"/>
                <a:sym typeface="Century Gothic"/>
              </a:defRPr>
            </a:lvl6pPr>
            <a:lvl7pPr marL="0" marR="0" lvl="6" indent="0" algn="r" rtl="0">
              <a:spcBef>
                <a:spcPts val="0"/>
              </a:spcBef>
              <a:buNone/>
              <a:defRPr sz="2000">
                <a:solidFill>
                  <a:srgbClr val="FEFFFF"/>
                </a:solidFill>
                <a:latin typeface="Century Gothic"/>
                <a:ea typeface="Century Gothic"/>
                <a:cs typeface="Century Gothic"/>
                <a:sym typeface="Century Gothic"/>
              </a:defRPr>
            </a:lvl7pPr>
            <a:lvl8pPr marL="0" marR="0" lvl="7" indent="0" algn="r" rtl="0">
              <a:spcBef>
                <a:spcPts val="0"/>
              </a:spcBef>
              <a:buNone/>
              <a:defRPr sz="2000">
                <a:solidFill>
                  <a:srgbClr val="FEFFFF"/>
                </a:solidFill>
                <a:latin typeface="Century Gothic"/>
                <a:ea typeface="Century Gothic"/>
                <a:cs typeface="Century Gothic"/>
                <a:sym typeface="Century Gothic"/>
              </a:defRPr>
            </a:lvl8pPr>
            <a:lvl9pPr marL="0" marR="0" lvl="8" indent="0" algn="r" rtl="0">
              <a:spcBef>
                <a:spcPts val="0"/>
              </a:spcBef>
              <a:buNone/>
              <a:defRPr sz="2000">
                <a:solidFill>
                  <a:srgbClr val="FE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cs-CZ"/>
              <a:t>‹#›</a:t>
            </a:fld>
            <a:endParaRPr/>
          </a:p>
        </p:txBody>
      </p:sp>
      <p:sp>
        <p:nvSpPr>
          <p:cNvPr id="123" name="Shape 123"/>
          <p:cNvSpPr txBox="1"/>
          <p:nvPr/>
        </p:nvSpPr>
        <p:spPr>
          <a:xfrm>
            <a:off x="2467652" y="648005"/>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cs-CZ" sz="8000">
                <a:solidFill>
                  <a:schemeClr val="accent1"/>
                </a:solidFill>
                <a:latin typeface="Arial"/>
                <a:ea typeface="Arial"/>
                <a:cs typeface="Arial"/>
                <a:sym typeface="Arial"/>
              </a:rPr>
              <a:t>“</a:t>
            </a:r>
            <a:endParaRPr/>
          </a:p>
        </p:txBody>
      </p:sp>
      <p:sp>
        <p:nvSpPr>
          <p:cNvPr id="124" name="Shape 124"/>
          <p:cNvSpPr txBox="1"/>
          <p:nvPr/>
        </p:nvSpPr>
        <p:spPr>
          <a:xfrm>
            <a:off x="11114852" y="290530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cs-CZ" sz="8000">
                <a:solidFill>
                  <a:schemeClr val="accent1"/>
                </a:solidFill>
                <a:latin typeface="Arial"/>
                <a:ea typeface="Arial"/>
                <a:cs typeface="Arial"/>
                <a:sym typeface="Arial"/>
              </a:rPr>
              <a:t>”</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Jmenovka">
  <p:cSld name="Jmenovka">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2589213" y="2438400"/>
            <a:ext cx="8915400" cy="2724845"/>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rgbClr val="262626"/>
              </a:buClr>
              <a:buSzPts val="4800"/>
              <a:buFont typeface="Century Gothic"/>
              <a:buNone/>
              <a:defRPr sz="48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27" name="Shape 127"/>
          <p:cNvSpPr txBox="1">
            <a:spLocks noGrp="1"/>
          </p:cNvSpPr>
          <p:nvPr>
            <p:ph type="body" idx="1"/>
          </p:nvPr>
        </p:nvSpPr>
        <p:spPr>
          <a:xfrm>
            <a:off x="2589213" y="5181600"/>
            <a:ext cx="8915400" cy="729622"/>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chemeClr val="accent1"/>
              </a:buClr>
              <a:buSzPts val="1800"/>
              <a:buFont typeface="Noto Sans Symbols"/>
              <a:buNone/>
              <a:defRPr sz="1800" b="0" i="0" u="none" strike="noStrike" cap="none">
                <a:solidFill>
                  <a:srgbClr val="595959"/>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28" name="Shape 128"/>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29" name="Shape 129"/>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0" name="Shape 130"/>
          <p:cNvSpPr/>
          <p:nvPr/>
        </p:nvSpPr>
        <p:spPr>
          <a:xfrm rot="10800000" flipH="1">
            <a:off x="-4189" y="4911725"/>
            <a:ext cx="1588527" cy="507297"/>
          </a:xfrm>
          <a:custGeom>
            <a:avLst/>
            <a:gdLst/>
            <a:ahLst/>
            <a:cxnLst/>
            <a:rect l="0" t="0" r="0" b="0"/>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1" name="Shape 131"/>
          <p:cNvSpPr txBox="1">
            <a:spLocks noGrp="1"/>
          </p:cNvSpPr>
          <p:nvPr>
            <p:ph type="sldNum" idx="12"/>
          </p:nvPr>
        </p:nvSpPr>
        <p:spPr>
          <a:xfrm>
            <a:off x="531812" y="4983087"/>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a:solidFill>
                  <a:srgbClr val="FEFFFF"/>
                </a:solidFill>
                <a:latin typeface="Century Gothic"/>
                <a:ea typeface="Century Gothic"/>
                <a:cs typeface="Century Gothic"/>
                <a:sym typeface="Century Gothic"/>
              </a:defRPr>
            </a:lvl1pPr>
            <a:lvl2pPr marL="0" marR="0" lvl="1" indent="0" algn="r" rtl="0">
              <a:spcBef>
                <a:spcPts val="0"/>
              </a:spcBef>
              <a:buNone/>
              <a:defRPr sz="2000">
                <a:solidFill>
                  <a:srgbClr val="FEFFFF"/>
                </a:solidFill>
                <a:latin typeface="Century Gothic"/>
                <a:ea typeface="Century Gothic"/>
                <a:cs typeface="Century Gothic"/>
                <a:sym typeface="Century Gothic"/>
              </a:defRPr>
            </a:lvl2pPr>
            <a:lvl3pPr marL="0" marR="0" lvl="2" indent="0" algn="r" rtl="0">
              <a:spcBef>
                <a:spcPts val="0"/>
              </a:spcBef>
              <a:buNone/>
              <a:defRPr sz="2000">
                <a:solidFill>
                  <a:srgbClr val="FEFFFF"/>
                </a:solidFill>
                <a:latin typeface="Century Gothic"/>
                <a:ea typeface="Century Gothic"/>
                <a:cs typeface="Century Gothic"/>
                <a:sym typeface="Century Gothic"/>
              </a:defRPr>
            </a:lvl3pPr>
            <a:lvl4pPr marL="0" marR="0" lvl="3" indent="0" algn="r" rtl="0">
              <a:spcBef>
                <a:spcPts val="0"/>
              </a:spcBef>
              <a:buNone/>
              <a:defRPr sz="2000">
                <a:solidFill>
                  <a:srgbClr val="FEFFFF"/>
                </a:solidFill>
                <a:latin typeface="Century Gothic"/>
                <a:ea typeface="Century Gothic"/>
                <a:cs typeface="Century Gothic"/>
                <a:sym typeface="Century Gothic"/>
              </a:defRPr>
            </a:lvl4pPr>
            <a:lvl5pPr marL="0" marR="0" lvl="4" indent="0" algn="r" rtl="0">
              <a:spcBef>
                <a:spcPts val="0"/>
              </a:spcBef>
              <a:buNone/>
              <a:defRPr sz="2000">
                <a:solidFill>
                  <a:srgbClr val="FEFFFF"/>
                </a:solidFill>
                <a:latin typeface="Century Gothic"/>
                <a:ea typeface="Century Gothic"/>
                <a:cs typeface="Century Gothic"/>
                <a:sym typeface="Century Gothic"/>
              </a:defRPr>
            </a:lvl5pPr>
            <a:lvl6pPr marL="0" marR="0" lvl="5" indent="0" algn="r" rtl="0">
              <a:spcBef>
                <a:spcPts val="0"/>
              </a:spcBef>
              <a:buNone/>
              <a:defRPr sz="2000">
                <a:solidFill>
                  <a:srgbClr val="FEFFFF"/>
                </a:solidFill>
                <a:latin typeface="Century Gothic"/>
                <a:ea typeface="Century Gothic"/>
                <a:cs typeface="Century Gothic"/>
                <a:sym typeface="Century Gothic"/>
              </a:defRPr>
            </a:lvl6pPr>
            <a:lvl7pPr marL="0" marR="0" lvl="6" indent="0" algn="r" rtl="0">
              <a:spcBef>
                <a:spcPts val="0"/>
              </a:spcBef>
              <a:buNone/>
              <a:defRPr sz="2000">
                <a:solidFill>
                  <a:srgbClr val="FEFFFF"/>
                </a:solidFill>
                <a:latin typeface="Century Gothic"/>
                <a:ea typeface="Century Gothic"/>
                <a:cs typeface="Century Gothic"/>
                <a:sym typeface="Century Gothic"/>
              </a:defRPr>
            </a:lvl7pPr>
            <a:lvl8pPr marL="0" marR="0" lvl="7" indent="0" algn="r" rtl="0">
              <a:spcBef>
                <a:spcPts val="0"/>
              </a:spcBef>
              <a:buNone/>
              <a:defRPr sz="2000">
                <a:solidFill>
                  <a:srgbClr val="FEFFFF"/>
                </a:solidFill>
                <a:latin typeface="Century Gothic"/>
                <a:ea typeface="Century Gothic"/>
                <a:cs typeface="Century Gothic"/>
                <a:sym typeface="Century Gothic"/>
              </a:defRPr>
            </a:lvl8pPr>
            <a:lvl9pPr marL="0" marR="0" lvl="8" indent="0" algn="r" rtl="0">
              <a:spcBef>
                <a:spcPts val="0"/>
              </a:spcBef>
              <a:buNone/>
              <a:defRPr sz="2000">
                <a:solidFill>
                  <a:srgbClr val="FE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Jmenovka s citací">
  <p:cSld name="Jmenovka s citací">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2849949" y="609600"/>
            <a:ext cx="8393926" cy="2895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262626"/>
              </a:buClr>
              <a:buSzPts val="4800"/>
              <a:buFont typeface="Century Gothic"/>
              <a:buNone/>
              <a:defRPr sz="48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34" name="Shape 134"/>
          <p:cNvSpPr txBox="1">
            <a:spLocks noGrp="1"/>
          </p:cNvSpPr>
          <p:nvPr>
            <p:ph type="body" idx="1"/>
          </p:nvPr>
        </p:nvSpPr>
        <p:spPr>
          <a:xfrm>
            <a:off x="2589212" y="4343400"/>
            <a:ext cx="8915400" cy="838200"/>
          </a:xfrm>
          <a:prstGeom prst="rect">
            <a:avLst/>
          </a:prstGeom>
          <a:noFill/>
          <a:ln>
            <a:noFill/>
          </a:ln>
        </p:spPr>
        <p:txBody>
          <a:bodyPr spcFirstLastPara="1" wrap="square" lIns="91425" tIns="91425" rIns="91425" bIns="91425" anchor="b" anchorCtr="0"/>
          <a:lstStyle>
            <a:lvl1pPr marL="457200" marR="0" lvl="0" indent="-228600" algn="l" rtl="0">
              <a:spcBef>
                <a:spcPts val="1000"/>
              </a:spcBef>
              <a:spcAft>
                <a:spcPts val="0"/>
              </a:spcAft>
              <a:buClr>
                <a:schemeClr val="accent1"/>
              </a:buClr>
              <a:buSzPts val="2400"/>
              <a:buFont typeface="Noto Sans Symbols"/>
              <a:buNone/>
              <a:defRPr sz="2400" b="0" i="0" u="none" strike="noStrike" cap="none">
                <a:solidFill>
                  <a:schemeClr val="accent1"/>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400"/>
              <a:buFont typeface="Noto Sans Symbols"/>
              <a:buNone/>
              <a:defRPr sz="1400" b="0"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35" name="Shape 135"/>
          <p:cNvSpPr txBox="1">
            <a:spLocks noGrp="1"/>
          </p:cNvSpPr>
          <p:nvPr>
            <p:ph type="body" idx="2"/>
          </p:nvPr>
        </p:nvSpPr>
        <p:spPr>
          <a:xfrm>
            <a:off x="2589213" y="5181600"/>
            <a:ext cx="8915400" cy="729622"/>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chemeClr val="accent1"/>
              </a:buClr>
              <a:buSzPts val="1800"/>
              <a:buFont typeface="Noto Sans Symbols"/>
              <a:buNone/>
              <a:defRPr sz="1800" b="0" i="0" u="none" strike="noStrike" cap="none">
                <a:solidFill>
                  <a:srgbClr val="595959"/>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36" name="Shape 136"/>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7" name="Shape 137"/>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8" name="Shape 138"/>
          <p:cNvSpPr/>
          <p:nvPr/>
        </p:nvSpPr>
        <p:spPr>
          <a:xfrm rot="10800000" flipH="1">
            <a:off x="-4189" y="4911725"/>
            <a:ext cx="1588527" cy="507297"/>
          </a:xfrm>
          <a:custGeom>
            <a:avLst/>
            <a:gdLst/>
            <a:ahLst/>
            <a:cxnLst/>
            <a:rect l="0" t="0" r="0" b="0"/>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9" name="Shape 139"/>
          <p:cNvSpPr txBox="1">
            <a:spLocks noGrp="1"/>
          </p:cNvSpPr>
          <p:nvPr>
            <p:ph type="sldNum" idx="12"/>
          </p:nvPr>
        </p:nvSpPr>
        <p:spPr>
          <a:xfrm>
            <a:off x="531812" y="4983087"/>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a:solidFill>
                  <a:srgbClr val="FEFFFF"/>
                </a:solidFill>
                <a:latin typeface="Century Gothic"/>
                <a:ea typeface="Century Gothic"/>
                <a:cs typeface="Century Gothic"/>
                <a:sym typeface="Century Gothic"/>
              </a:defRPr>
            </a:lvl1pPr>
            <a:lvl2pPr marL="0" marR="0" lvl="1" indent="0" algn="r" rtl="0">
              <a:spcBef>
                <a:spcPts val="0"/>
              </a:spcBef>
              <a:buNone/>
              <a:defRPr sz="2000">
                <a:solidFill>
                  <a:srgbClr val="FEFFFF"/>
                </a:solidFill>
                <a:latin typeface="Century Gothic"/>
                <a:ea typeface="Century Gothic"/>
                <a:cs typeface="Century Gothic"/>
                <a:sym typeface="Century Gothic"/>
              </a:defRPr>
            </a:lvl2pPr>
            <a:lvl3pPr marL="0" marR="0" lvl="2" indent="0" algn="r" rtl="0">
              <a:spcBef>
                <a:spcPts val="0"/>
              </a:spcBef>
              <a:buNone/>
              <a:defRPr sz="2000">
                <a:solidFill>
                  <a:srgbClr val="FEFFFF"/>
                </a:solidFill>
                <a:latin typeface="Century Gothic"/>
                <a:ea typeface="Century Gothic"/>
                <a:cs typeface="Century Gothic"/>
                <a:sym typeface="Century Gothic"/>
              </a:defRPr>
            </a:lvl3pPr>
            <a:lvl4pPr marL="0" marR="0" lvl="3" indent="0" algn="r" rtl="0">
              <a:spcBef>
                <a:spcPts val="0"/>
              </a:spcBef>
              <a:buNone/>
              <a:defRPr sz="2000">
                <a:solidFill>
                  <a:srgbClr val="FEFFFF"/>
                </a:solidFill>
                <a:latin typeface="Century Gothic"/>
                <a:ea typeface="Century Gothic"/>
                <a:cs typeface="Century Gothic"/>
                <a:sym typeface="Century Gothic"/>
              </a:defRPr>
            </a:lvl4pPr>
            <a:lvl5pPr marL="0" marR="0" lvl="4" indent="0" algn="r" rtl="0">
              <a:spcBef>
                <a:spcPts val="0"/>
              </a:spcBef>
              <a:buNone/>
              <a:defRPr sz="2000">
                <a:solidFill>
                  <a:srgbClr val="FEFFFF"/>
                </a:solidFill>
                <a:latin typeface="Century Gothic"/>
                <a:ea typeface="Century Gothic"/>
                <a:cs typeface="Century Gothic"/>
                <a:sym typeface="Century Gothic"/>
              </a:defRPr>
            </a:lvl5pPr>
            <a:lvl6pPr marL="0" marR="0" lvl="5" indent="0" algn="r" rtl="0">
              <a:spcBef>
                <a:spcPts val="0"/>
              </a:spcBef>
              <a:buNone/>
              <a:defRPr sz="2000">
                <a:solidFill>
                  <a:srgbClr val="FEFFFF"/>
                </a:solidFill>
                <a:latin typeface="Century Gothic"/>
                <a:ea typeface="Century Gothic"/>
                <a:cs typeface="Century Gothic"/>
                <a:sym typeface="Century Gothic"/>
              </a:defRPr>
            </a:lvl6pPr>
            <a:lvl7pPr marL="0" marR="0" lvl="6" indent="0" algn="r" rtl="0">
              <a:spcBef>
                <a:spcPts val="0"/>
              </a:spcBef>
              <a:buNone/>
              <a:defRPr sz="2000">
                <a:solidFill>
                  <a:srgbClr val="FEFFFF"/>
                </a:solidFill>
                <a:latin typeface="Century Gothic"/>
                <a:ea typeface="Century Gothic"/>
                <a:cs typeface="Century Gothic"/>
                <a:sym typeface="Century Gothic"/>
              </a:defRPr>
            </a:lvl7pPr>
            <a:lvl8pPr marL="0" marR="0" lvl="7" indent="0" algn="r" rtl="0">
              <a:spcBef>
                <a:spcPts val="0"/>
              </a:spcBef>
              <a:buNone/>
              <a:defRPr sz="2000">
                <a:solidFill>
                  <a:srgbClr val="FEFFFF"/>
                </a:solidFill>
                <a:latin typeface="Century Gothic"/>
                <a:ea typeface="Century Gothic"/>
                <a:cs typeface="Century Gothic"/>
                <a:sym typeface="Century Gothic"/>
              </a:defRPr>
            </a:lvl8pPr>
            <a:lvl9pPr marL="0" marR="0" lvl="8" indent="0" algn="r" rtl="0">
              <a:spcBef>
                <a:spcPts val="0"/>
              </a:spcBef>
              <a:buNone/>
              <a:defRPr sz="2000">
                <a:solidFill>
                  <a:srgbClr val="FE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cs-CZ"/>
              <a:t>‹#›</a:t>
            </a:fld>
            <a:endParaRPr/>
          </a:p>
        </p:txBody>
      </p:sp>
      <p:sp>
        <p:nvSpPr>
          <p:cNvPr id="140" name="Shape 140"/>
          <p:cNvSpPr txBox="1"/>
          <p:nvPr/>
        </p:nvSpPr>
        <p:spPr>
          <a:xfrm>
            <a:off x="2467652" y="648005"/>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cs-CZ" sz="8000">
                <a:solidFill>
                  <a:schemeClr val="accent1"/>
                </a:solidFill>
                <a:latin typeface="Arial"/>
                <a:ea typeface="Arial"/>
                <a:cs typeface="Arial"/>
                <a:sym typeface="Arial"/>
              </a:rPr>
              <a:t>“</a:t>
            </a:r>
            <a:endParaRPr/>
          </a:p>
        </p:txBody>
      </p:sp>
      <p:sp>
        <p:nvSpPr>
          <p:cNvPr id="141" name="Shape 141"/>
          <p:cNvSpPr txBox="1"/>
          <p:nvPr/>
        </p:nvSpPr>
        <p:spPr>
          <a:xfrm>
            <a:off x="11114852" y="290530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cs-CZ" sz="8000">
                <a:solidFill>
                  <a:schemeClr val="accent1"/>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ravda nebo nepravda">
  <p:cSld name="Pravda nebo nepravda">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2589212" y="627407"/>
            <a:ext cx="8915399" cy="288002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262626"/>
              </a:buClr>
              <a:buSzPts val="4800"/>
              <a:buFont typeface="Century Gothic"/>
              <a:buNone/>
              <a:defRPr sz="48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44" name="Shape 144"/>
          <p:cNvSpPr txBox="1">
            <a:spLocks noGrp="1"/>
          </p:cNvSpPr>
          <p:nvPr>
            <p:ph type="body" idx="1"/>
          </p:nvPr>
        </p:nvSpPr>
        <p:spPr>
          <a:xfrm>
            <a:off x="2589212" y="4343400"/>
            <a:ext cx="8915400" cy="838200"/>
          </a:xfrm>
          <a:prstGeom prst="rect">
            <a:avLst/>
          </a:prstGeom>
          <a:noFill/>
          <a:ln>
            <a:noFill/>
          </a:ln>
        </p:spPr>
        <p:txBody>
          <a:bodyPr spcFirstLastPara="1" wrap="square" lIns="91425" tIns="91425" rIns="91425" bIns="91425" anchor="b" anchorCtr="0"/>
          <a:lstStyle>
            <a:lvl1pPr marL="457200" marR="0" lvl="0" indent="-228600" algn="l" rtl="0">
              <a:spcBef>
                <a:spcPts val="1000"/>
              </a:spcBef>
              <a:spcAft>
                <a:spcPts val="0"/>
              </a:spcAft>
              <a:buClr>
                <a:schemeClr val="accent1"/>
              </a:buClr>
              <a:buSzPts val="2400"/>
              <a:buFont typeface="Noto Sans Symbols"/>
              <a:buNone/>
              <a:defRPr sz="2400" b="0" i="0" u="none" strike="noStrike" cap="none">
                <a:solidFill>
                  <a:schemeClr val="accent1"/>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400"/>
              <a:buFont typeface="Noto Sans Symbols"/>
              <a:buNone/>
              <a:defRPr sz="1400" b="0"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45" name="Shape 145"/>
          <p:cNvSpPr txBox="1">
            <a:spLocks noGrp="1"/>
          </p:cNvSpPr>
          <p:nvPr>
            <p:ph type="body" idx="2"/>
          </p:nvPr>
        </p:nvSpPr>
        <p:spPr>
          <a:xfrm>
            <a:off x="2589213" y="5181600"/>
            <a:ext cx="8915400" cy="729622"/>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chemeClr val="accent1"/>
              </a:buClr>
              <a:buSzPts val="1800"/>
              <a:buFont typeface="Noto Sans Symbols"/>
              <a:buNone/>
              <a:defRPr sz="1800" b="0" i="0" u="none" strike="noStrike" cap="none">
                <a:solidFill>
                  <a:srgbClr val="595959"/>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46" name="Shape 146"/>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47" name="Shape 147"/>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48" name="Shape 148"/>
          <p:cNvSpPr/>
          <p:nvPr/>
        </p:nvSpPr>
        <p:spPr>
          <a:xfrm rot="10800000" flipH="1">
            <a:off x="-4189" y="4911725"/>
            <a:ext cx="1588527" cy="507297"/>
          </a:xfrm>
          <a:custGeom>
            <a:avLst/>
            <a:gdLst/>
            <a:ahLst/>
            <a:cxnLst/>
            <a:rect l="0" t="0" r="0" b="0"/>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9" name="Shape 149"/>
          <p:cNvSpPr txBox="1">
            <a:spLocks noGrp="1"/>
          </p:cNvSpPr>
          <p:nvPr>
            <p:ph type="sldNum" idx="12"/>
          </p:nvPr>
        </p:nvSpPr>
        <p:spPr>
          <a:xfrm>
            <a:off x="531812" y="4983087"/>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a:solidFill>
                  <a:srgbClr val="FEFFFF"/>
                </a:solidFill>
                <a:latin typeface="Century Gothic"/>
                <a:ea typeface="Century Gothic"/>
                <a:cs typeface="Century Gothic"/>
                <a:sym typeface="Century Gothic"/>
              </a:defRPr>
            </a:lvl1pPr>
            <a:lvl2pPr marL="0" marR="0" lvl="1" indent="0" algn="r" rtl="0">
              <a:spcBef>
                <a:spcPts val="0"/>
              </a:spcBef>
              <a:buNone/>
              <a:defRPr sz="2000">
                <a:solidFill>
                  <a:srgbClr val="FEFFFF"/>
                </a:solidFill>
                <a:latin typeface="Century Gothic"/>
                <a:ea typeface="Century Gothic"/>
                <a:cs typeface="Century Gothic"/>
                <a:sym typeface="Century Gothic"/>
              </a:defRPr>
            </a:lvl2pPr>
            <a:lvl3pPr marL="0" marR="0" lvl="2" indent="0" algn="r" rtl="0">
              <a:spcBef>
                <a:spcPts val="0"/>
              </a:spcBef>
              <a:buNone/>
              <a:defRPr sz="2000">
                <a:solidFill>
                  <a:srgbClr val="FEFFFF"/>
                </a:solidFill>
                <a:latin typeface="Century Gothic"/>
                <a:ea typeface="Century Gothic"/>
                <a:cs typeface="Century Gothic"/>
                <a:sym typeface="Century Gothic"/>
              </a:defRPr>
            </a:lvl3pPr>
            <a:lvl4pPr marL="0" marR="0" lvl="3" indent="0" algn="r" rtl="0">
              <a:spcBef>
                <a:spcPts val="0"/>
              </a:spcBef>
              <a:buNone/>
              <a:defRPr sz="2000">
                <a:solidFill>
                  <a:srgbClr val="FEFFFF"/>
                </a:solidFill>
                <a:latin typeface="Century Gothic"/>
                <a:ea typeface="Century Gothic"/>
                <a:cs typeface="Century Gothic"/>
                <a:sym typeface="Century Gothic"/>
              </a:defRPr>
            </a:lvl4pPr>
            <a:lvl5pPr marL="0" marR="0" lvl="4" indent="0" algn="r" rtl="0">
              <a:spcBef>
                <a:spcPts val="0"/>
              </a:spcBef>
              <a:buNone/>
              <a:defRPr sz="2000">
                <a:solidFill>
                  <a:srgbClr val="FEFFFF"/>
                </a:solidFill>
                <a:latin typeface="Century Gothic"/>
                <a:ea typeface="Century Gothic"/>
                <a:cs typeface="Century Gothic"/>
                <a:sym typeface="Century Gothic"/>
              </a:defRPr>
            </a:lvl5pPr>
            <a:lvl6pPr marL="0" marR="0" lvl="5" indent="0" algn="r" rtl="0">
              <a:spcBef>
                <a:spcPts val="0"/>
              </a:spcBef>
              <a:buNone/>
              <a:defRPr sz="2000">
                <a:solidFill>
                  <a:srgbClr val="FEFFFF"/>
                </a:solidFill>
                <a:latin typeface="Century Gothic"/>
                <a:ea typeface="Century Gothic"/>
                <a:cs typeface="Century Gothic"/>
                <a:sym typeface="Century Gothic"/>
              </a:defRPr>
            </a:lvl6pPr>
            <a:lvl7pPr marL="0" marR="0" lvl="6" indent="0" algn="r" rtl="0">
              <a:spcBef>
                <a:spcPts val="0"/>
              </a:spcBef>
              <a:buNone/>
              <a:defRPr sz="2000">
                <a:solidFill>
                  <a:srgbClr val="FEFFFF"/>
                </a:solidFill>
                <a:latin typeface="Century Gothic"/>
                <a:ea typeface="Century Gothic"/>
                <a:cs typeface="Century Gothic"/>
                <a:sym typeface="Century Gothic"/>
              </a:defRPr>
            </a:lvl7pPr>
            <a:lvl8pPr marL="0" marR="0" lvl="7" indent="0" algn="r" rtl="0">
              <a:spcBef>
                <a:spcPts val="0"/>
              </a:spcBef>
              <a:buNone/>
              <a:defRPr sz="2000">
                <a:solidFill>
                  <a:srgbClr val="FEFFFF"/>
                </a:solidFill>
                <a:latin typeface="Century Gothic"/>
                <a:ea typeface="Century Gothic"/>
                <a:cs typeface="Century Gothic"/>
                <a:sym typeface="Century Gothic"/>
              </a:defRPr>
            </a:lvl8pPr>
            <a:lvl9pPr marL="0" marR="0" lvl="8" indent="0" algn="r" rtl="0">
              <a:spcBef>
                <a:spcPts val="0"/>
              </a:spcBef>
              <a:buNone/>
              <a:defRPr sz="2000">
                <a:solidFill>
                  <a:srgbClr val="FE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adpis a svislý text" type="vertTx">
  <p:cSld name="VERTICAL_TEXT">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2592924" y="624110"/>
            <a:ext cx="8911687" cy="128089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rgbClr val="262626"/>
              </a:buClr>
              <a:buSzPts val="3600"/>
              <a:buFont typeface="Century Gothic"/>
              <a:buNone/>
              <a:defRPr sz="36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52" name="Shape 152"/>
          <p:cNvSpPr txBox="1">
            <a:spLocks noGrp="1"/>
          </p:cNvSpPr>
          <p:nvPr>
            <p:ph type="body" idx="1"/>
          </p:nvPr>
        </p:nvSpPr>
        <p:spPr>
          <a:xfrm rot="5400000">
            <a:off x="5103812" y="-381000"/>
            <a:ext cx="3886200" cy="8915400"/>
          </a:xfrm>
          <a:prstGeom prst="rect">
            <a:avLst/>
          </a:prstGeom>
          <a:noFill/>
          <a:ln>
            <a:noFill/>
          </a:ln>
        </p:spPr>
        <p:txBody>
          <a:bodyPr spcFirstLastPara="1" wrap="square" lIns="91425" tIns="91425" rIns="91425" bIns="91425" anchor="t" anchorCtr="0"/>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53" name="Shape 153"/>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54" name="Shape 154"/>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55" name="Shape 155"/>
          <p:cNvSpPr/>
          <p:nvPr/>
        </p:nvSpPr>
        <p:spPr>
          <a:xfrm rot="10800000" flipH="1">
            <a:off x="-4189" y="714375"/>
            <a:ext cx="1588527" cy="507297"/>
          </a:xfrm>
          <a:custGeom>
            <a:avLst/>
            <a:gdLst/>
            <a:ahLst/>
            <a:cxnLst/>
            <a:rect l="0" t="0" r="0" b="0"/>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6" name="Shape 156"/>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a:solidFill>
                  <a:srgbClr val="FEFFFF"/>
                </a:solidFill>
                <a:latin typeface="Century Gothic"/>
                <a:ea typeface="Century Gothic"/>
                <a:cs typeface="Century Gothic"/>
                <a:sym typeface="Century Gothic"/>
              </a:defRPr>
            </a:lvl1pPr>
            <a:lvl2pPr marL="0" marR="0" lvl="1" indent="0" algn="r" rtl="0">
              <a:spcBef>
                <a:spcPts val="0"/>
              </a:spcBef>
              <a:buNone/>
              <a:defRPr sz="2000">
                <a:solidFill>
                  <a:srgbClr val="FEFFFF"/>
                </a:solidFill>
                <a:latin typeface="Century Gothic"/>
                <a:ea typeface="Century Gothic"/>
                <a:cs typeface="Century Gothic"/>
                <a:sym typeface="Century Gothic"/>
              </a:defRPr>
            </a:lvl2pPr>
            <a:lvl3pPr marL="0" marR="0" lvl="2" indent="0" algn="r" rtl="0">
              <a:spcBef>
                <a:spcPts val="0"/>
              </a:spcBef>
              <a:buNone/>
              <a:defRPr sz="2000">
                <a:solidFill>
                  <a:srgbClr val="FEFFFF"/>
                </a:solidFill>
                <a:latin typeface="Century Gothic"/>
                <a:ea typeface="Century Gothic"/>
                <a:cs typeface="Century Gothic"/>
                <a:sym typeface="Century Gothic"/>
              </a:defRPr>
            </a:lvl3pPr>
            <a:lvl4pPr marL="0" marR="0" lvl="3" indent="0" algn="r" rtl="0">
              <a:spcBef>
                <a:spcPts val="0"/>
              </a:spcBef>
              <a:buNone/>
              <a:defRPr sz="2000">
                <a:solidFill>
                  <a:srgbClr val="FEFFFF"/>
                </a:solidFill>
                <a:latin typeface="Century Gothic"/>
                <a:ea typeface="Century Gothic"/>
                <a:cs typeface="Century Gothic"/>
                <a:sym typeface="Century Gothic"/>
              </a:defRPr>
            </a:lvl4pPr>
            <a:lvl5pPr marL="0" marR="0" lvl="4" indent="0" algn="r" rtl="0">
              <a:spcBef>
                <a:spcPts val="0"/>
              </a:spcBef>
              <a:buNone/>
              <a:defRPr sz="2000">
                <a:solidFill>
                  <a:srgbClr val="FEFFFF"/>
                </a:solidFill>
                <a:latin typeface="Century Gothic"/>
                <a:ea typeface="Century Gothic"/>
                <a:cs typeface="Century Gothic"/>
                <a:sym typeface="Century Gothic"/>
              </a:defRPr>
            </a:lvl5pPr>
            <a:lvl6pPr marL="0" marR="0" lvl="5" indent="0" algn="r" rtl="0">
              <a:spcBef>
                <a:spcPts val="0"/>
              </a:spcBef>
              <a:buNone/>
              <a:defRPr sz="2000">
                <a:solidFill>
                  <a:srgbClr val="FEFFFF"/>
                </a:solidFill>
                <a:latin typeface="Century Gothic"/>
                <a:ea typeface="Century Gothic"/>
                <a:cs typeface="Century Gothic"/>
                <a:sym typeface="Century Gothic"/>
              </a:defRPr>
            </a:lvl6pPr>
            <a:lvl7pPr marL="0" marR="0" lvl="6" indent="0" algn="r" rtl="0">
              <a:spcBef>
                <a:spcPts val="0"/>
              </a:spcBef>
              <a:buNone/>
              <a:defRPr sz="2000">
                <a:solidFill>
                  <a:srgbClr val="FEFFFF"/>
                </a:solidFill>
                <a:latin typeface="Century Gothic"/>
                <a:ea typeface="Century Gothic"/>
                <a:cs typeface="Century Gothic"/>
                <a:sym typeface="Century Gothic"/>
              </a:defRPr>
            </a:lvl7pPr>
            <a:lvl8pPr marL="0" marR="0" lvl="7" indent="0" algn="r" rtl="0">
              <a:spcBef>
                <a:spcPts val="0"/>
              </a:spcBef>
              <a:buNone/>
              <a:defRPr sz="2000">
                <a:solidFill>
                  <a:srgbClr val="FEFFFF"/>
                </a:solidFill>
                <a:latin typeface="Century Gothic"/>
                <a:ea typeface="Century Gothic"/>
                <a:cs typeface="Century Gothic"/>
                <a:sym typeface="Century Gothic"/>
              </a:defRPr>
            </a:lvl8pPr>
            <a:lvl9pPr marL="0" marR="0" lvl="8" indent="0" algn="r" rtl="0">
              <a:spcBef>
                <a:spcPts val="0"/>
              </a:spcBef>
              <a:buNone/>
              <a:defRPr sz="2000">
                <a:solidFill>
                  <a:srgbClr val="FE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vislý nadpis a text" type="vertTitleAndTx">
  <p:cSld name="VERTICAL_TITLE_AND_VERTICAL_TEXT">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rot="5400000">
            <a:off x="7756704" y="2165513"/>
            <a:ext cx="5283817" cy="2207601"/>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262626"/>
              </a:buClr>
              <a:buSzPts val="3600"/>
              <a:buFont typeface="Century Gothic"/>
              <a:buNone/>
              <a:defRPr sz="36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59" name="Shape 159"/>
          <p:cNvSpPr txBox="1">
            <a:spLocks noGrp="1"/>
          </p:cNvSpPr>
          <p:nvPr>
            <p:ph type="body" idx="1"/>
          </p:nvPr>
        </p:nvSpPr>
        <p:spPr>
          <a:xfrm rot="5400000">
            <a:off x="3185803" y="30814"/>
            <a:ext cx="5283817" cy="6477000"/>
          </a:xfrm>
          <a:prstGeom prst="rect">
            <a:avLst/>
          </a:prstGeom>
          <a:noFill/>
          <a:ln>
            <a:noFill/>
          </a:ln>
        </p:spPr>
        <p:txBody>
          <a:bodyPr spcFirstLastPara="1" wrap="square" lIns="91425" tIns="91425" rIns="91425" bIns="91425" anchor="t" anchorCtr="0"/>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60" name="Shape 160"/>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61" name="Shape 161"/>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62" name="Shape 162"/>
          <p:cNvSpPr/>
          <p:nvPr/>
        </p:nvSpPr>
        <p:spPr>
          <a:xfrm rot="10800000" flipH="1">
            <a:off x="-4189" y="714375"/>
            <a:ext cx="1588527" cy="507297"/>
          </a:xfrm>
          <a:custGeom>
            <a:avLst/>
            <a:gdLst/>
            <a:ahLst/>
            <a:cxnLst/>
            <a:rect l="0" t="0" r="0" b="0"/>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3" name="Shape 163"/>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a:solidFill>
                  <a:srgbClr val="FEFFFF"/>
                </a:solidFill>
                <a:latin typeface="Century Gothic"/>
                <a:ea typeface="Century Gothic"/>
                <a:cs typeface="Century Gothic"/>
                <a:sym typeface="Century Gothic"/>
              </a:defRPr>
            </a:lvl1pPr>
            <a:lvl2pPr marL="0" marR="0" lvl="1" indent="0" algn="r" rtl="0">
              <a:spcBef>
                <a:spcPts val="0"/>
              </a:spcBef>
              <a:buNone/>
              <a:defRPr sz="2000">
                <a:solidFill>
                  <a:srgbClr val="FEFFFF"/>
                </a:solidFill>
                <a:latin typeface="Century Gothic"/>
                <a:ea typeface="Century Gothic"/>
                <a:cs typeface="Century Gothic"/>
                <a:sym typeface="Century Gothic"/>
              </a:defRPr>
            </a:lvl2pPr>
            <a:lvl3pPr marL="0" marR="0" lvl="2" indent="0" algn="r" rtl="0">
              <a:spcBef>
                <a:spcPts val="0"/>
              </a:spcBef>
              <a:buNone/>
              <a:defRPr sz="2000">
                <a:solidFill>
                  <a:srgbClr val="FEFFFF"/>
                </a:solidFill>
                <a:latin typeface="Century Gothic"/>
                <a:ea typeface="Century Gothic"/>
                <a:cs typeface="Century Gothic"/>
                <a:sym typeface="Century Gothic"/>
              </a:defRPr>
            </a:lvl3pPr>
            <a:lvl4pPr marL="0" marR="0" lvl="3" indent="0" algn="r" rtl="0">
              <a:spcBef>
                <a:spcPts val="0"/>
              </a:spcBef>
              <a:buNone/>
              <a:defRPr sz="2000">
                <a:solidFill>
                  <a:srgbClr val="FEFFFF"/>
                </a:solidFill>
                <a:latin typeface="Century Gothic"/>
                <a:ea typeface="Century Gothic"/>
                <a:cs typeface="Century Gothic"/>
                <a:sym typeface="Century Gothic"/>
              </a:defRPr>
            </a:lvl4pPr>
            <a:lvl5pPr marL="0" marR="0" lvl="4" indent="0" algn="r" rtl="0">
              <a:spcBef>
                <a:spcPts val="0"/>
              </a:spcBef>
              <a:buNone/>
              <a:defRPr sz="2000">
                <a:solidFill>
                  <a:srgbClr val="FEFFFF"/>
                </a:solidFill>
                <a:latin typeface="Century Gothic"/>
                <a:ea typeface="Century Gothic"/>
                <a:cs typeface="Century Gothic"/>
                <a:sym typeface="Century Gothic"/>
              </a:defRPr>
            </a:lvl5pPr>
            <a:lvl6pPr marL="0" marR="0" lvl="5" indent="0" algn="r" rtl="0">
              <a:spcBef>
                <a:spcPts val="0"/>
              </a:spcBef>
              <a:buNone/>
              <a:defRPr sz="2000">
                <a:solidFill>
                  <a:srgbClr val="FEFFFF"/>
                </a:solidFill>
                <a:latin typeface="Century Gothic"/>
                <a:ea typeface="Century Gothic"/>
                <a:cs typeface="Century Gothic"/>
                <a:sym typeface="Century Gothic"/>
              </a:defRPr>
            </a:lvl6pPr>
            <a:lvl7pPr marL="0" marR="0" lvl="6" indent="0" algn="r" rtl="0">
              <a:spcBef>
                <a:spcPts val="0"/>
              </a:spcBef>
              <a:buNone/>
              <a:defRPr sz="2000">
                <a:solidFill>
                  <a:srgbClr val="FEFFFF"/>
                </a:solidFill>
                <a:latin typeface="Century Gothic"/>
                <a:ea typeface="Century Gothic"/>
                <a:cs typeface="Century Gothic"/>
                <a:sym typeface="Century Gothic"/>
              </a:defRPr>
            </a:lvl7pPr>
            <a:lvl8pPr marL="0" marR="0" lvl="7" indent="0" algn="r" rtl="0">
              <a:spcBef>
                <a:spcPts val="0"/>
              </a:spcBef>
              <a:buNone/>
              <a:defRPr sz="2000">
                <a:solidFill>
                  <a:srgbClr val="FEFFFF"/>
                </a:solidFill>
                <a:latin typeface="Century Gothic"/>
                <a:ea typeface="Century Gothic"/>
                <a:cs typeface="Century Gothic"/>
                <a:sym typeface="Century Gothic"/>
              </a:defRPr>
            </a:lvl8pPr>
            <a:lvl9pPr marL="0" marR="0" lvl="8" indent="0" algn="r" rtl="0">
              <a:spcBef>
                <a:spcPts val="0"/>
              </a:spcBef>
              <a:buNone/>
              <a:defRPr sz="2000">
                <a:solidFill>
                  <a:srgbClr val="FE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Úvodní snímek" type="title">
  <p:cSld name="TITLE">
    <p:spTree>
      <p:nvGrpSpPr>
        <p:cNvPr id="1" name="Shape 47"/>
        <p:cNvGrpSpPr/>
        <p:nvPr/>
      </p:nvGrpSpPr>
      <p:grpSpPr>
        <a:xfrm>
          <a:off x="0" y="0"/>
          <a:ext cx="0" cy="0"/>
          <a:chOff x="0" y="0"/>
          <a:chExt cx="0" cy="0"/>
        </a:xfrm>
      </p:grpSpPr>
      <p:sp>
        <p:nvSpPr>
          <p:cNvPr id="48" name="Shape 48"/>
          <p:cNvSpPr txBox="1">
            <a:spLocks noGrp="1"/>
          </p:cNvSpPr>
          <p:nvPr>
            <p:ph type="ctrTitle"/>
          </p:nvPr>
        </p:nvSpPr>
        <p:spPr>
          <a:xfrm>
            <a:off x="2589213" y="2514600"/>
            <a:ext cx="8915399" cy="2262781"/>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rgbClr val="262626"/>
              </a:buClr>
              <a:buSzPts val="5400"/>
              <a:buFont typeface="Century Gothic"/>
              <a:buNone/>
              <a:defRPr sz="54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49" name="Shape 49"/>
          <p:cNvSpPr txBox="1">
            <a:spLocks noGrp="1"/>
          </p:cNvSpPr>
          <p:nvPr>
            <p:ph type="subTitle" idx="1"/>
          </p:nvPr>
        </p:nvSpPr>
        <p:spPr>
          <a:xfrm>
            <a:off x="2589213" y="4777379"/>
            <a:ext cx="8915399" cy="1126283"/>
          </a:xfrm>
          <a:prstGeom prst="rect">
            <a:avLst/>
          </a:prstGeom>
          <a:noFill/>
          <a:ln>
            <a:noFill/>
          </a:ln>
        </p:spPr>
        <p:txBody>
          <a:bodyPr spcFirstLastPara="1" wrap="square" lIns="91425" tIns="91425" rIns="91425" bIns="91425" anchor="t" anchorCtr="0"/>
          <a:lstStyle>
            <a:lvl1pPr marR="0" lvl="0" algn="l" rtl="0">
              <a:spcBef>
                <a:spcPts val="1000"/>
              </a:spcBef>
              <a:spcAft>
                <a:spcPts val="0"/>
              </a:spcAft>
              <a:buClr>
                <a:schemeClr val="accent1"/>
              </a:buClr>
              <a:buSzPts val="1800"/>
              <a:buFont typeface="Noto Sans Symbols"/>
              <a:buNone/>
              <a:defRPr sz="1800" b="0" i="0" u="none" strike="noStrike" cap="none">
                <a:solidFill>
                  <a:srgbClr val="595959"/>
                </a:solidFill>
                <a:latin typeface="Century Gothic"/>
                <a:ea typeface="Century Gothic"/>
                <a:cs typeface="Century Gothic"/>
                <a:sym typeface="Century Gothic"/>
              </a:defRPr>
            </a:lvl1pPr>
            <a:lvl2pPr marR="0" lvl="1" algn="ctr" rtl="0">
              <a:spcBef>
                <a:spcPts val="1000"/>
              </a:spcBef>
              <a:spcAft>
                <a:spcPts val="0"/>
              </a:spcAft>
              <a:buClr>
                <a:schemeClr val="accent1"/>
              </a:buClr>
              <a:buSzPts val="1600"/>
              <a:buFont typeface="Noto Sans Symbols"/>
              <a:buNone/>
              <a:defRPr sz="1600" b="0" i="0" u="none" strike="noStrike" cap="none">
                <a:solidFill>
                  <a:srgbClr val="888888"/>
                </a:solidFill>
                <a:latin typeface="Century Gothic"/>
                <a:ea typeface="Century Gothic"/>
                <a:cs typeface="Century Gothic"/>
                <a:sym typeface="Century Gothic"/>
              </a:defRPr>
            </a:lvl2pPr>
            <a:lvl3pPr marR="0" lvl="2" algn="ctr"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3pPr>
            <a:lvl4pPr marR="0" lvl="3" algn="ctr" rtl="0">
              <a:spcBef>
                <a:spcPts val="1000"/>
              </a:spcBef>
              <a:spcAft>
                <a:spcPts val="0"/>
              </a:spcAft>
              <a:buClr>
                <a:schemeClr val="accent1"/>
              </a:buClr>
              <a:buSzPts val="1200"/>
              <a:buFont typeface="Noto Sans Symbols"/>
              <a:buNone/>
              <a:defRPr sz="1200" b="0" i="0" u="none" strike="noStrike" cap="none">
                <a:solidFill>
                  <a:srgbClr val="888888"/>
                </a:solidFill>
                <a:latin typeface="Century Gothic"/>
                <a:ea typeface="Century Gothic"/>
                <a:cs typeface="Century Gothic"/>
                <a:sym typeface="Century Gothic"/>
              </a:defRPr>
            </a:lvl4pPr>
            <a:lvl5pPr marR="0" lvl="4" algn="ctr" rtl="0">
              <a:spcBef>
                <a:spcPts val="1000"/>
              </a:spcBef>
              <a:spcAft>
                <a:spcPts val="0"/>
              </a:spcAft>
              <a:buClr>
                <a:schemeClr val="accent1"/>
              </a:buClr>
              <a:buSzPts val="1200"/>
              <a:buFont typeface="Noto Sans Symbols"/>
              <a:buNone/>
              <a:defRPr sz="1200" b="0" i="0" u="none" strike="noStrike" cap="none">
                <a:solidFill>
                  <a:srgbClr val="888888"/>
                </a:solidFill>
                <a:latin typeface="Century Gothic"/>
                <a:ea typeface="Century Gothic"/>
                <a:cs typeface="Century Gothic"/>
                <a:sym typeface="Century Gothic"/>
              </a:defRPr>
            </a:lvl5pPr>
            <a:lvl6pPr marR="0" lvl="5" algn="ctr" rtl="0">
              <a:spcBef>
                <a:spcPts val="1000"/>
              </a:spcBef>
              <a:spcAft>
                <a:spcPts val="0"/>
              </a:spcAft>
              <a:buClr>
                <a:schemeClr val="accent1"/>
              </a:buClr>
              <a:buSzPts val="1200"/>
              <a:buFont typeface="Noto Sans Symbols"/>
              <a:buNone/>
              <a:defRPr sz="1200" b="0" i="0" u="none" strike="noStrike" cap="none">
                <a:solidFill>
                  <a:srgbClr val="888888"/>
                </a:solidFill>
                <a:latin typeface="Century Gothic"/>
                <a:ea typeface="Century Gothic"/>
                <a:cs typeface="Century Gothic"/>
                <a:sym typeface="Century Gothic"/>
              </a:defRPr>
            </a:lvl6pPr>
            <a:lvl7pPr marR="0" lvl="6" algn="ctr" rtl="0">
              <a:spcBef>
                <a:spcPts val="1000"/>
              </a:spcBef>
              <a:spcAft>
                <a:spcPts val="0"/>
              </a:spcAft>
              <a:buClr>
                <a:schemeClr val="accent1"/>
              </a:buClr>
              <a:buSzPts val="1200"/>
              <a:buFont typeface="Noto Sans Symbols"/>
              <a:buNone/>
              <a:defRPr sz="1200" b="0" i="0" u="none" strike="noStrike" cap="none">
                <a:solidFill>
                  <a:srgbClr val="888888"/>
                </a:solidFill>
                <a:latin typeface="Century Gothic"/>
                <a:ea typeface="Century Gothic"/>
                <a:cs typeface="Century Gothic"/>
                <a:sym typeface="Century Gothic"/>
              </a:defRPr>
            </a:lvl7pPr>
            <a:lvl8pPr marR="0" lvl="7" algn="ctr" rtl="0">
              <a:spcBef>
                <a:spcPts val="1000"/>
              </a:spcBef>
              <a:spcAft>
                <a:spcPts val="0"/>
              </a:spcAft>
              <a:buClr>
                <a:schemeClr val="accent1"/>
              </a:buClr>
              <a:buSzPts val="1200"/>
              <a:buFont typeface="Noto Sans Symbols"/>
              <a:buNone/>
              <a:defRPr sz="1200" b="0" i="0" u="none" strike="noStrike" cap="none">
                <a:solidFill>
                  <a:srgbClr val="888888"/>
                </a:solidFill>
                <a:latin typeface="Century Gothic"/>
                <a:ea typeface="Century Gothic"/>
                <a:cs typeface="Century Gothic"/>
                <a:sym typeface="Century Gothic"/>
              </a:defRPr>
            </a:lvl8pPr>
            <a:lvl9pPr marR="0" lvl="8" algn="ctr" rtl="0">
              <a:spcBef>
                <a:spcPts val="1000"/>
              </a:spcBef>
              <a:spcAft>
                <a:spcPts val="0"/>
              </a:spcAft>
              <a:buClr>
                <a:schemeClr val="accent1"/>
              </a:buClr>
              <a:buSzPts val="1200"/>
              <a:buFont typeface="Noto Sans Symbols"/>
              <a:buNone/>
              <a:defRPr sz="1200" b="0" i="0" u="none" strike="noStrike" cap="none">
                <a:solidFill>
                  <a:srgbClr val="888888"/>
                </a:solidFill>
                <a:latin typeface="Century Gothic"/>
                <a:ea typeface="Century Gothic"/>
                <a:cs typeface="Century Gothic"/>
                <a:sym typeface="Century Gothic"/>
              </a:defRPr>
            </a:lvl9pPr>
          </a:lstStyle>
          <a:p>
            <a:endParaRPr/>
          </a:p>
        </p:txBody>
      </p:sp>
      <p:sp>
        <p:nvSpPr>
          <p:cNvPr id="50" name="Shape 50"/>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1" name="Shape 51"/>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2" name="Shape 52"/>
          <p:cNvSpPr/>
          <p:nvPr/>
        </p:nvSpPr>
        <p:spPr>
          <a:xfrm>
            <a:off x="0" y="4323810"/>
            <a:ext cx="1744652" cy="778589"/>
          </a:xfrm>
          <a:custGeom>
            <a:avLst/>
            <a:gdLst/>
            <a:ahLst/>
            <a:cxnLst/>
            <a:rect l="0" t="0" r="0" b="0"/>
            <a:pathLst>
              <a:path w="372" h="166" extrusionOk="0">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 name="Shape 53"/>
          <p:cNvSpPr txBox="1">
            <a:spLocks noGrp="1"/>
          </p:cNvSpPr>
          <p:nvPr>
            <p:ph type="sldNum" idx="12"/>
          </p:nvPr>
        </p:nvSpPr>
        <p:spPr>
          <a:xfrm>
            <a:off x="531812" y="4529540"/>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a:solidFill>
                  <a:srgbClr val="FEFFFF"/>
                </a:solidFill>
                <a:latin typeface="Century Gothic"/>
                <a:ea typeface="Century Gothic"/>
                <a:cs typeface="Century Gothic"/>
                <a:sym typeface="Century Gothic"/>
              </a:defRPr>
            </a:lvl1pPr>
            <a:lvl2pPr marL="0" marR="0" lvl="1" indent="0" algn="r" rtl="0">
              <a:spcBef>
                <a:spcPts val="0"/>
              </a:spcBef>
              <a:buNone/>
              <a:defRPr sz="2000">
                <a:solidFill>
                  <a:srgbClr val="FEFFFF"/>
                </a:solidFill>
                <a:latin typeface="Century Gothic"/>
                <a:ea typeface="Century Gothic"/>
                <a:cs typeface="Century Gothic"/>
                <a:sym typeface="Century Gothic"/>
              </a:defRPr>
            </a:lvl2pPr>
            <a:lvl3pPr marL="0" marR="0" lvl="2" indent="0" algn="r" rtl="0">
              <a:spcBef>
                <a:spcPts val="0"/>
              </a:spcBef>
              <a:buNone/>
              <a:defRPr sz="2000">
                <a:solidFill>
                  <a:srgbClr val="FEFFFF"/>
                </a:solidFill>
                <a:latin typeface="Century Gothic"/>
                <a:ea typeface="Century Gothic"/>
                <a:cs typeface="Century Gothic"/>
                <a:sym typeface="Century Gothic"/>
              </a:defRPr>
            </a:lvl3pPr>
            <a:lvl4pPr marL="0" marR="0" lvl="3" indent="0" algn="r" rtl="0">
              <a:spcBef>
                <a:spcPts val="0"/>
              </a:spcBef>
              <a:buNone/>
              <a:defRPr sz="2000">
                <a:solidFill>
                  <a:srgbClr val="FEFFFF"/>
                </a:solidFill>
                <a:latin typeface="Century Gothic"/>
                <a:ea typeface="Century Gothic"/>
                <a:cs typeface="Century Gothic"/>
                <a:sym typeface="Century Gothic"/>
              </a:defRPr>
            </a:lvl4pPr>
            <a:lvl5pPr marL="0" marR="0" lvl="4" indent="0" algn="r" rtl="0">
              <a:spcBef>
                <a:spcPts val="0"/>
              </a:spcBef>
              <a:buNone/>
              <a:defRPr sz="2000">
                <a:solidFill>
                  <a:srgbClr val="FEFFFF"/>
                </a:solidFill>
                <a:latin typeface="Century Gothic"/>
                <a:ea typeface="Century Gothic"/>
                <a:cs typeface="Century Gothic"/>
                <a:sym typeface="Century Gothic"/>
              </a:defRPr>
            </a:lvl5pPr>
            <a:lvl6pPr marL="0" marR="0" lvl="5" indent="0" algn="r" rtl="0">
              <a:spcBef>
                <a:spcPts val="0"/>
              </a:spcBef>
              <a:buNone/>
              <a:defRPr sz="2000">
                <a:solidFill>
                  <a:srgbClr val="FEFFFF"/>
                </a:solidFill>
                <a:latin typeface="Century Gothic"/>
                <a:ea typeface="Century Gothic"/>
                <a:cs typeface="Century Gothic"/>
                <a:sym typeface="Century Gothic"/>
              </a:defRPr>
            </a:lvl6pPr>
            <a:lvl7pPr marL="0" marR="0" lvl="6" indent="0" algn="r" rtl="0">
              <a:spcBef>
                <a:spcPts val="0"/>
              </a:spcBef>
              <a:buNone/>
              <a:defRPr sz="2000">
                <a:solidFill>
                  <a:srgbClr val="FEFFFF"/>
                </a:solidFill>
                <a:latin typeface="Century Gothic"/>
                <a:ea typeface="Century Gothic"/>
                <a:cs typeface="Century Gothic"/>
                <a:sym typeface="Century Gothic"/>
              </a:defRPr>
            </a:lvl7pPr>
            <a:lvl8pPr marL="0" marR="0" lvl="7" indent="0" algn="r" rtl="0">
              <a:spcBef>
                <a:spcPts val="0"/>
              </a:spcBef>
              <a:buNone/>
              <a:defRPr sz="2000">
                <a:solidFill>
                  <a:srgbClr val="FEFFFF"/>
                </a:solidFill>
                <a:latin typeface="Century Gothic"/>
                <a:ea typeface="Century Gothic"/>
                <a:cs typeface="Century Gothic"/>
                <a:sym typeface="Century Gothic"/>
              </a:defRPr>
            </a:lvl8pPr>
            <a:lvl9pPr marL="0" marR="0" lvl="8" indent="0" algn="r" rtl="0">
              <a:spcBef>
                <a:spcPts val="0"/>
              </a:spcBef>
              <a:buNone/>
              <a:defRPr sz="2000">
                <a:solidFill>
                  <a:srgbClr val="FE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2592925" y="624110"/>
            <a:ext cx="8911687" cy="128089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rgbClr val="262626"/>
              </a:buClr>
              <a:buSzPts val="3600"/>
              <a:buFont typeface="Century Gothic"/>
              <a:buNone/>
              <a:defRPr sz="36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56" name="Shape 56"/>
          <p:cNvSpPr txBox="1">
            <a:spLocks noGrp="1"/>
          </p:cNvSpPr>
          <p:nvPr>
            <p:ph type="body" idx="1"/>
          </p:nvPr>
        </p:nvSpPr>
        <p:spPr>
          <a:xfrm>
            <a:off x="2589212" y="2133600"/>
            <a:ext cx="8915400" cy="3777622"/>
          </a:xfrm>
          <a:prstGeom prst="rect">
            <a:avLst/>
          </a:prstGeom>
          <a:noFill/>
          <a:ln>
            <a:noFill/>
          </a:ln>
        </p:spPr>
        <p:txBody>
          <a:bodyPr spcFirstLastPara="1" wrap="square" lIns="91425" tIns="91425" rIns="91425" bIns="91425" anchor="t" anchorCtr="0"/>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57" name="Shape 57"/>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8" name="Shape 58"/>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9" name="Shape 59"/>
          <p:cNvSpPr/>
          <p:nvPr/>
        </p:nvSpPr>
        <p:spPr>
          <a:xfrm rot="10800000" flipH="1">
            <a:off x="-4189" y="714375"/>
            <a:ext cx="1588527" cy="507297"/>
          </a:xfrm>
          <a:custGeom>
            <a:avLst/>
            <a:gdLst/>
            <a:ahLst/>
            <a:cxnLst/>
            <a:rect l="0" t="0" r="0" b="0"/>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 name="Shape 60"/>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a:solidFill>
                  <a:srgbClr val="FEFFFF"/>
                </a:solidFill>
                <a:latin typeface="Century Gothic"/>
                <a:ea typeface="Century Gothic"/>
                <a:cs typeface="Century Gothic"/>
                <a:sym typeface="Century Gothic"/>
              </a:defRPr>
            </a:lvl1pPr>
            <a:lvl2pPr marL="0" marR="0" lvl="1" indent="0" algn="r" rtl="0">
              <a:spcBef>
                <a:spcPts val="0"/>
              </a:spcBef>
              <a:buNone/>
              <a:defRPr sz="2000">
                <a:solidFill>
                  <a:srgbClr val="FEFFFF"/>
                </a:solidFill>
                <a:latin typeface="Century Gothic"/>
                <a:ea typeface="Century Gothic"/>
                <a:cs typeface="Century Gothic"/>
                <a:sym typeface="Century Gothic"/>
              </a:defRPr>
            </a:lvl2pPr>
            <a:lvl3pPr marL="0" marR="0" lvl="2" indent="0" algn="r" rtl="0">
              <a:spcBef>
                <a:spcPts val="0"/>
              </a:spcBef>
              <a:buNone/>
              <a:defRPr sz="2000">
                <a:solidFill>
                  <a:srgbClr val="FEFFFF"/>
                </a:solidFill>
                <a:latin typeface="Century Gothic"/>
                <a:ea typeface="Century Gothic"/>
                <a:cs typeface="Century Gothic"/>
                <a:sym typeface="Century Gothic"/>
              </a:defRPr>
            </a:lvl3pPr>
            <a:lvl4pPr marL="0" marR="0" lvl="3" indent="0" algn="r" rtl="0">
              <a:spcBef>
                <a:spcPts val="0"/>
              </a:spcBef>
              <a:buNone/>
              <a:defRPr sz="2000">
                <a:solidFill>
                  <a:srgbClr val="FEFFFF"/>
                </a:solidFill>
                <a:latin typeface="Century Gothic"/>
                <a:ea typeface="Century Gothic"/>
                <a:cs typeface="Century Gothic"/>
                <a:sym typeface="Century Gothic"/>
              </a:defRPr>
            </a:lvl4pPr>
            <a:lvl5pPr marL="0" marR="0" lvl="4" indent="0" algn="r" rtl="0">
              <a:spcBef>
                <a:spcPts val="0"/>
              </a:spcBef>
              <a:buNone/>
              <a:defRPr sz="2000">
                <a:solidFill>
                  <a:srgbClr val="FEFFFF"/>
                </a:solidFill>
                <a:latin typeface="Century Gothic"/>
                <a:ea typeface="Century Gothic"/>
                <a:cs typeface="Century Gothic"/>
                <a:sym typeface="Century Gothic"/>
              </a:defRPr>
            </a:lvl5pPr>
            <a:lvl6pPr marL="0" marR="0" lvl="5" indent="0" algn="r" rtl="0">
              <a:spcBef>
                <a:spcPts val="0"/>
              </a:spcBef>
              <a:buNone/>
              <a:defRPr sz="2000">
                <a:solidFill>
                  <a:srgbClr val="FEFFFF"/>
                </a:solidFill>
                <a:latin typeface="Century Gothic"/>
                <a:ea typeface="Century Gothic"/>
                <a:cs typeface="Century Gothic"/>
                <a:sym typeface="Century Gothic"/>
              </a:defRPr>
            </a:lvl6pPr>
            <a:lvl7pPr marL="0" marR="0" lvl="6" indent="0" algn="r" rtl="0">
              <a:spcBef>
                <a:spcPts val="0"/>
              </a:spcBef>
              <a:buNone/>
              <a:defRPr sz="2000">
                <a:solidFill>
                  <a:srgbClr val="FEFFFF"/>
                </a:solidFill>
                <a:latin typeface="Century Gothic"/>
                <a:ea typeface="Century Gothic"/>
                <a:cs typeface="Century Gothic"/>
                <a:sym typeface="Century Gothic"/>
              </a:defRPr>
            </a:lvl7pPr>
            <a:lvl8pPr marL="0" marR="0" lvl="7" indent="0" algn="r" rtl="0">
              <a:spcBef>
                <a:spcPts val="0"/>
              </a:spcBef>
              <a:buNone/>
              <a:defRPr sz="2000">
                <a:solidFill>
                  <a:srgbClr val="FEFFFF"/>
                </a:solidFill>
                <a:latin typeface="Century Gothic"/>
                <a:ea typeface="Century Gothic"/>
                <a:cs typeface="Century Gothic"/>
                <a:sym typeface="Century Gothic"/>
              </a:defRPr>
            </a:lvl8pPr>
            <a:lvl9pPr marL="0" marR="0" lvl="8" indent="0" algn="r" rtl="0">
              <a:spcBef>
                <a:spcPts val="0"/>
              </a:spcBef>
              <a:buNone/>
              <a:defRPr sz="2000">
                <a:solidFill>
                  <a:srgbClr val="FE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Záhlaví části" type="secHead">
  <p:cSld name="SECTION_HEADER">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2589212" y="2058750"/>
            <a:ext cx="8915399" cy="14688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rgbClr val="262626"/>
              </a:buClr>
              <a:buSzPts val="4000"/>
              <a:buFont typeface="Century Gothic"/>
              <a:buNone/>
              <a:defRPr sz="40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63" name="Shape 63"/>
          <p:cNvSpPr txBox="1">
            <a:spLocks noGrp="1"/>
          </p:cNvSpPr>
          <p:nvPr>
            <p:ph type="body" idx="1"/>
          </p:nvPr>
        </p:nvSpPr>
        <p:spPr>
          <a:xfrm>
            <a:off x="2589212" y="3530129"/>
            <a:ext cx="8915399" cy="860400"/>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chemeClr val="accent1"/>
              </a:buClr>
              <a:buSzPts val="2000"/>
              <a:buFont typeface="Noto Sans Symbols"/>
              <a:buNone/>
              <a:defRPr sz="2000" b="0" i="0" u="none" strike="noStrike" cap="none">
                <a:solidFill>
                  <a:srgbClr val="595959"/>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800"/>
              <a:buFont typeface="Noto Sans Symbols"/>
              <a:buNone/>
              <a:defRPr sz="1800" b="0" i="0" u="none" strike="noStrike" cap="none">
                <a:solidFill>
                  <a:srgbClr val="888888"/>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600"/>
              <a:buFont typeface="Noto Sans Symbols"/>
              <a:buNone/>
              <a:defRPr sz="1600" b="0" i="0" u="none" strike="noStrike" cap="none">
                <a:solidFill>
                  <a:srgbClr val="888888"/>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9pPr>
          </a:lstStyle>
          <a:p>
            <a:endParaRPr/>
          </a:p>
        </p:txBody>
      </p:sp>
      <p:sp>
        <p:nvSpPr>
          <p:cNvPr id="64" name="Shape 64"/>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65" name="Shape 65"/>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66" name="Shape 66"/>
          <p:cNvSpPr/>
          <p:nvPr/>
        </p:nvSpPr>
        <p:spPr>
          <a:xfrm rot="10800000" flipH="1">
            <a:off x="-4189" y="3178175"/>
            <a:ext cx="1588527" cy="507297"/>
          </a:xfrm>
          <a:custGeom>
            <a:avLst/>
            <a:gdLst/>
            <a:ahLst/>
            <a:cxnLst/>
            <a:rect l="0" t="0" r="0" b="0"/>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 name="Shape 67"/>
          <p:cNvSpPr txBox="1">
            <a:spLocks noGrp="1"/>
          </p:cNvSpPr>
          <p:nvPr>
            <p:ph type="sldNum" idx="12"/>
          </p:nvPr>
        </p:nvSpPr>
        <p:spPr>
          <a:xfrm>
            <a:off x="531812" y="3244139"/>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a:solidFill>
                  <a:srgbClr val="FEFFFF"/>
                </a:solidFill>
                <a:latin typeface="Century Gothic"/>
                <a:ea typeface="Century Gothic"/>
                <a:cs typeface="Century Gothic"/>
                <a:sym typeface="Century Gothic"/>
              </a:defRPr>
            </a:lvl1pPr>
            <a:lvl2pPr marL="0" marR="0" lvl="1" indent="0" algn="r" rtl="0">
              <a:spcBef>
                <a:spcPts val="0"/>
              </a:spcBef>
              <a:buNone/>
              <a:defRPr sz="2000">
                <a:solidFill>
                  <a:srgbClr val="FEFFFF"/>
                </a:solidFill>
                <a:latin typeface="Century Gothic"/>
                <a:ea typeface="Century Gothic"/>
                <a:cs typeface="Century Gothic"/>
                <a:sym typeface="Century Gothic"/>
              </a:defRPr>
            </a:lvl2pPr>
            <a:lvl3pPr marL="0" marR="0" lvl="2" indent="0" algn="r" rtl="0">
              <a:spcBef>
                <a:spcPts val="0"/>
              </a:spcBef>
              <a:buNone/>
              <a:defRPr sz="2000">
                <a:solidFill>
                  <a:srgbClr val="FEFFFF"/>
                </a:solidFill>
                <a:latin typeface="Century Gothic"/>
                <a:ea typeface="Century Gothic"/>
                <a:cs typeface="Century Gothic"/>
                <a:sym typeface="Century Gothic"/>
              </a:defRPr>
            </a:lvl3pPr>
            <a:lvl4pPr marL="0" marR="0" lvl="3" indent="0" algn="r" rtl="0">
              <a:spcBef>
                <a:spcPts val="0"/>
              </a:spcBef>
              <a:buNone/>
              <a:defRPr sz="2000">
                <a:solidFill>
                  <a:srgbClr val="FEFFFF"/>
                </a:solidFill>
                <a:latin typeface="Century Gothic"/>
                <a:ea typeface="Century Gothic"/>
                <a:cs typeface="Century Gothic"/>
                <a:sym typeface="Century Gothic"/>
              </a:defRPr>
            </a:lvl4pPr>
            <a:lvl5pPr marL="0" marR="0" lvl="4" indent="0" algn="r" rtl="0">
              <a:spcBef>
                <a:spcPts val="0"/>
              </a:spcBef>
              <a:buNone/>
              <a:defRPr sz="2000">
                <a:solidFill>
                  <a:srgbClr val="FEFFFF"/>
                </a:solidFill>
                <a:latin typeface="Century Gothic"/>
                <a:ea typeface="Century Gothic"/>
                <a:cs typeface="Century Gothic"/>
                <a:sym typeface="Century Gothic"/>
              </a:defRPr>
            </a:lvl5pPr>
            <a:lvl6pPr marL="0" marR="0" lvl="5" indent="0" algn="r" rtl="0">
              <a:spcBef>
                <a:spcPts val="0"/>
              </a:spcBef>
              <a:buNone/>
              <a:defRPr sz="2000">
                <a:solidFill>
                  <a:srgbClr val="FEFFFF"/>
                </a:solidFill>
                <a:latin typeface="Century Gothic"/>
                <a:ea typeface="Century Gothic"/>
                <a:cs typeface="Century Gothic"/>
                <a:sym typeface="Century Gothic"/>
              </a:defRPr>
            </a:lvl6pPr>
            <a:lvl7pPr marL="0" marR="0" lvl="6" indent="0" algn="r" rtl="0">
              <a:spcBef>
                <a:spcPts val="0"/>
              </a:spcBef>
              <a:buNone/>
              <a:defRPr sz="2000">
                <a:solidFill>
                  <a:srgbClr val="FEFFFF"/>
                </a:solidFill>
                <a:latin typeface="Century Gothic"/>
                <a:ea typeface="Century Gothic"/>
                <a:cs typeface="Century Gothic"/>
                <a:sym typeface="Century Gothic"/>
              </a:defRPr>
            </a:lvl7pPr>
            <a:lvl8pPr marL="0" marR="0" lvl="7" indent="0" algn="r" rtl="0">
              <a:spcBef>
                <a:spcPts val="0"/>
              </a:spcBef>
              <a:buNone/>
              <a:defRPr sz="2000">
                <a:solidFill>
                  <a:srgbClr val="FEFFFF"/>
                </a:solidFill>
                <a:latin typeface="Century Gothic"/>
                <a:ea typeface="Century Gothic"/>
                <a:cs typeface="Century Gothic"/>
                <a:sym typeface="Century Gothic"/>
              </a:defRPr>
            </a:lvl8pPr>
            <a:lvl9pPr marL="0" marR="0" lvl="8" indent="0" algn="r" rtl="0">
              <a:spcBef>
                <a:spcPts val="0"/>
              </a:spcBef>
              <a:buNone/>
              <a:defRPr sz="2000">
                <a:solidFill>
                  <a:srgbClr val="FE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va obsahy" type="twoObj">
  <p:cSld name="TWO_OBJECTS">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2592924" y="624110"/>
            <a:ext cx="8911687" cy="128089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rgbClr val="262626"/>
              </a:buClr>
              <a:buSzPts val="3600"/>
              <a:buFont typeface="Century Gothic"/>
              <a:buNone/>
              <a:defRPr sz="36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70" name="Shape 70"/>
          <p:cNvSpPr txBox="1">
            <a:spLocks noGrp="1"/>
          </p:cNvSpPr>
          <p:nvPr>
            <p:ph type="body" idx="1"/>
          </p:nvPr>
        </p:nvSpPr>
        <p:spPr>
          <a:xfrm>
            <a:off x="2589212" y="2133600"/>
            <a:ext cx="4313864" cy="3777622"/>
          </a:xfrm>
          <a:prstGeom prst="rect">
            <a:avLst/>
          </a:prstGeom>
          <a:noFill/>
          <a:ln>
            <a:noFill/>
          </a:ln>
        </p:spPr>
        <p:txBody>
          <a:bodyPr spcFirstLastPara="1" wrap="square" lIns="91425" tIns="91425" rIns="91425" bIns="91425" anchor="t" anchorCtr="0"/>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71" name="Shape 71"/>
          <p:cNvSpPr txBox="1">
            <a:spLocks noGrp="1"/>
          </p:cNvSpPr>
          <p:nvPr>
            <p:ph type="body" idx="2"/>
          </p:nvPr>
        </p:nvSpPr>
        <p:spPr>
          <a:xfrm>
            <a:off x="7190747" y="2126222"/>
            <a:ext cx="4313864" cy="3777622"/>
          </a:xfrm>
          <a:prstGeom prst="rect">
            <a:avLst/>
          </a:prstGeom>
          <a:noFill/>
          <a:ln>
            <a:noFill/>
          </a:ln>
        </p:spPr>
        <p:txBody>
          <a:bodyPr spcFirstLastPara="1" wrap="square" lIns="91425" tIns="91425" rIns="91425" bIns="91425" anchor="t" anchorCtr="0"/>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72" name="Shape 72"/>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73" name="Shape 73"/>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74" name="Shape 74"/>
          <p:cNvSpPr/>
          <p:nvPr/>
        </p:nvSpPr>
        <p:spPr>
          <a:xfrm rot="10800000" flipH="1">
            <a:off x="-4189" y="714375"/>
            <a:ext cx="1588527" cy="507297"/>
          </a:xfrm>
          <a:custGeom>
            <a:avLst/>
            <a:gdLst/>
            <a:ahLst/>
            <a:cxnLst/>
            <a:rect l="0" t="0" r="0" b="0"/>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 name="Shape 75"/>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a:solidFill>
                  <a:srgbClr val="FEFFFF"/>
                </a:solidFill>
                <a:latin typeface="Century Gothic"/>
                <a:ea typeface="Century Gothic"/>
                <a:cs typeface="Century Gothic"/>
                <a:sym typeface="Century Gothic"/>
              </a:defRPr>
            </a:lvl1pPr>
            <a:lvl2pPr marL="0" marR="0" lvl="1" indent="0" algn="r" rtl="0">
              <a:spcBef>
                <a:spcPts val="0"/>
              </a:spcBef>
              <a:buNone/>
              <a:defRPr sz="2000">
                <a:solidFill>
                  <a:srgbClr val="FEFFFF"/>
                </a:solidFill>
                <a:latin typeface="Century Gothic"/>
                <a:ea typeface="Century Gothic"/>
                <a:cs typeface="Century Gothic"/>
                <a:sym typeface="Century Gothic"/>
              </a:defRPr>
            </a:lvl2pPr>
            <a:lvl3pPr marL="0" marR="0" lvl="2" indent="0" algn="r" rtl="0">
              <a:spcBef>
                <a:spcPts val="0"/>
              </a:spcBef>
              <a:buNone/>
              <a:defRPr sz="2000">
                <a:solidFill>
                  <a:srgbClr val="FEFFFF"/>
                </a:solidFill>
                <a:latin typeface="Century Gothic"/>
                <a:ea typeface="Century Gothic"/>
                <a:cs typeface="Century Gothic"/>
                <a:sym typeface="Century Gothic"/>
              </a:defRPr>
            </a:lvl3pPr>
            <a:lvl4pPr marL="0" marR="0" lvl="3" indent="0" algn="r" rtl="0">
              <a:spcBef>
                <a:spcPts val="0"/>
              </a:spcBef>
              <a:buNone/>
              <a:defRPr sz="2000">
                <a:solidFill>
                  <a:srgbClr val="FEFFFF"/>
                </a:solidFill>
                <a:latin typeface="Century Gothic"/>
                <a:ea typeface="Century Gothic"/>
                <a:cs typeface="Century Gothic"/>
                <a:sym typeface="Century Gothic"/>
              </a:defRPr>
            </a:lvl4pPr>
            <a:lvl5pPr marL="0" marR="0" lvl="4" indent="0" algn="r" rtl="0">
              <a:spcBef>
                <a:spcPts val="0"/>
              </a:spcBef>
              <a:buNone/>
              <a:defRPr sz="2000">
                <a:solidFill>
                  <a:srgbClr val="FEFFFF"/>
                </a:solidFill>
                <a:latin typeface="Century Gothic"/>
                <a:ea typeface="Century Gothic"/>
                <a:cs typeface="Century Gothic"/>
                <a:sym typeface="Century Gothic"/>
              </a:defRPr>
            </a:lvl5pPr>
            <a:lvl6pPr marL="0" marR="0" lvl="5" indent="0" algn="r" rtl="0">
              <a:spcBef>
                <a:spcPts val="0"/>
              </a:spcBef>
              <a:buNone/>
              <a:defRPr sz="2000">
                <a:solidFill>
                  <a:srgbClr val="FEFFFF"/>
                </a:solidFill>
                <a:latin typeface="Century Gothic"/>
                <a:ea typeface="Century Gothic"/>
                <a:cs typeface="Century Gothic"/>
                <a:sym typeface="Century Gothic"/>
              </a:defRPr>
            </a:lvl6pPr>
            <a:lvl7pPr marL="0" marR="0" lvl="6" indent="0" algn="r" rtl="0">
              <a:spcBef>
                <a:spcPts val="0"/>
              </a:spcBef>
              <a:buNone/>
              <a:defRPr sz="2000">
                <a:solidFill>
                  <a:srgbClr val="FEFFFF"/>
                </a:solidFill>
                <a:latin typeface="Century Gothic"/>
                <a:ea typeface="Century Gothic"/>
                <a:cs typeface="Century Gothic"/>
                <a:sym typeface="Century Gothic"/>
              </a:defRPr>
            </a:lvl7pPr>
            <a:lvl8pPr marL="0" marR="0" lvl="7" indent="0" algn="r" rtl="0">
              <a:spcBef>
                <a:spcPts val="0"/>
              </a:spcBef>
              <a:buNone/>
              <a:defRPr sz="2000">
                <a:solidFill>
                  <a:srgbClr val="FEFFFF"/>
                </a:solidFill>
                <a:latin typeface="Century Gothic"/>
                <a:ea typeface="Century Gothic"/>
                <a:cs typeface="Century Gothic"/>
                <a:sym typeface="Century Gothic"/>
              </a:defRPr>
            </a:lvl8pPr>
            <a:lvl9pPr marL="0" marR="0" lvl="8" indent="0" algn="r" rtl="0">
              <a:spcBef>
                <a:spcPts val="0"/>
              </a:spcBef>
              <a:buNone/>
              <a:defRPr sz="2000">
                <a:solidFill>
                  <a:srgbClr val="FE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orovnání" type="twoTxTwoObj">
  <p:cSld name="TWO_OBJECTS_WITH_TEXT">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2592924" y="624110"/>
            <a:ext cx="8911687" cy="128089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rgbClr val="262626"/>
              </a:buClr>
              <a:buSzPts val="3600"/>
              <a:buFont typeface="Century Gothic"/>
              <a:buNone/>
              <a:defRPr sz="36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78" name="Shape 78"/>
          <p:cNvSpPr txBox="1">
            <a:spLocks noGrp="1"/>
          </p:cNvSpPr>
          <p:nvPr>
            <p:ph type="body" idx="1"/>
          </p:nvPr>
        </p:nvSpPr>
        <p:spPr>
          <a:xfrm>
            <a:off x="2939373" y="1972703"/>
            <a:ext cx="3992732" cy="576262"/>
          </a:xfrm>
          <a:prstGeom prst="rect">
            <a:avLst/>
          </a:prstGeom>
          <a:noFill/>
          <a:ln>
            <a:noFill/>
          </a:ln>
        </p:spPr>
        <p:txBody>
          <a:bodyPr spcFirstLastPara="1" wrap="square" lIns="91425" tIns="91425" rIns="91425" bIns="91425" anchor="b" anchorCtr="0"/>
          <a:lstStyle>
            <a:lvl1pPr marL="457200" marR="0" lvl="0" indent="-228600" algn="l" rtl="0">
              <a:spcBef>
                <a:spcPts val="1000"/>
              </a:spcBef>
              <a:spcAft>
                <a:spcPts val="0"/>
              </a:spcAft>
              <a:buClr>
                <a:schemeClr val="accent1"/>
              </a:buClr>
              <a:buSzPts val="2400"/>
              <a:buFont typeface="Noto Sans Symbols"/>
              <a:buNone/>
              <a:defRPr sz="2400" b="0" i="0" u="none" strike="noStrike" cap="none">
                <a:solidFill>
                  <a:srgbClr val="3F3F3F"/>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2000"/>
              <a:buFont typeface="Noto Sans Symbols"/>
              <a:buNone/>
              <a:defRPr sz="2000" b="1"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800"/>
              <a:buFont typeface="Noto Sans Symbols"/>
              <a:buNone/>
              <a:defRPr sz="1800" b="1"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1600"/>
              <a:buFont typeface="Noto Sans Symbols"/>
              <a:buNone/>
              <a:defRPr sz="1600" b="1"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1600"/>
              <a:buFont typeface="Noto Sans Symbols"/>
              <a:buNone/>
              <a:defRPr sz="1600" b="1" i="0" u="none" strike="noStrike" cap="none">
                <a:solidFill>
                  <a:srgbClr val="3F3F3F"/>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1600"/>
              <a:buFont typeface="Noto Sans Symbols"/>
              <a:buNone/>
              <a:defRPr sz="1600" b="1" i="0" u="none" strike="noStrike" cap="none">
                <a:solidFill>
                  <a:srgbClr val="3F3F3F"/>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1600"/>
              <a:buFont typeface="Noto Sans Symbols"/>
              <a:buNone/>
              <a:defRPr sz="1600" b="1" i="0" u="none" strike="noStrike" cap="none">
                <a:solidFill>
                  <a:srgbClr val="3F3F3F"/>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1600"/>
              <a:buFont typeface="Noto Sans Symbols"/>
              <a:buNone/>
              <a:defRPr sz="1600" b="1" i="0" u="none" strike="noStrike" cap="none">
                <a:solidFill>
                  <a:srgbClr val="3F3F3F"/>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1600"/>
              <a:buFont typeface="Noto Sans Symbols"/>
              <a:buNone/>
              <a:defRPr sz="1600" b="1" i="0" u="none" strike="noStrike" cap="none">
                <a:solidFill>
                  <a:srgbClr val="3F3F3F"/>
                </a:solidFill>
                <a:latin typeface="Century Gothic"/>
                <a:ea typeface="Century Gothic"/>
                <a:cs typeface="Century Gothic"/>
                <a:sym typeface="Century Gothic"/>
              </a:defRPr>
            </a:lvl9pPr>
          </a:lstStyle>
          <a:p>
            <a:endParaRPr/>
          </a:p>
        </p:txBody>
      </p:sp>
      <p:sp>
        <p:nvSpPr>
          <p:cNvPr id="79" name="Shape 79"/>
          <p:cNvSpPr txBox="1">
            <a:spLocks noGrp="1"/>
          </p:cNvSpPr>
          <p:nvPr>
            <p:ph type="body" idx="2"/>
          </p:nvPr>
        </p:nvSpPr>
        <p:spPr>
          <a:xfrm>
            <a:off x="2589212" y="2548966"/>
            <a:ext cx="4342893" cy="3354060"/>
          </a:xfrm>
          <a:prstGeom prst="rect">
            <a:avLst/>
          </a:prstGeom>
          <a:noFill/>
          <a:ln>
            <a:noFill/>
          </a:ln>
        </p:spPr>
        <p:txBody>
          <a:bodyPr spcFirstLastPara="1" wrap="square" lIns="91425" tIns="91425" rIns="91425" bIns="91425" anchor="t" anchorCtr="0"/>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80" name="Shape 80"/>
          <p:cNvSpPr txBox="1">
            <a:spLocks noGrp="1"/>
          </p:cNvSpPr>
          <p:nvPr>
            <p:ph type="body" idx="3"/>
          </p:nvPr>
        </p:nvSpPr>
        <p:spPr>
          <a:xfrm>
            <a:off x="7506629" y="1969475"/>
            <a:ext cx="3999001" cy="576262"/>
          </a:xfrm>
          <a:prstGeom prst="rect">
            <a:avLst/>
          </a:prstGeom>
          <a:noFill/>
          <a:ln>
            <a:noFill/>
          </a:ln>
        </p:spPr>
        <p:txBody>
          <a:bodyPr spcFirstLastPara="1" wrap="square" lIns="91425" tIns="91425" rIns="91425" bIns="91425" anchor="b" anchorCtr="0"/>
          <a:lstStyle>
            <a:lvl1pPr marL="457200" marR="0" lvl="0" indent="-228600" algn="l" rtl="0">
              <a:spcBef>
                <a:spcPts val="1000"/>
              </a:spcBef>
              <a:spcAft>
                <a:spcPts val="0"/>
              </a:spcAft>
              <a:buClr>
                <a:schemeClr val="accent1"/>
              </a:buClr>
              <a:buSzPts val="2400"/>
              <a:buFont typeface="Noto Sans Symbols"/>
              <a:buNone/>
              <a:defRPr sz="2400" b="0" i="0" u="none" strike="noStrike" cap="none">
                <a:solidFill>
                  <a:srgbClr val="3F3F3F"/>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2000"/>
              <a:buFont typeface="Noto Sans Symbols"/>
              <a:buNone/>
              <a:defRPr sz="2000" b="1"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800"/>
              <a:buFont typeface="Noto Sans Symbols"/>
              <a:buNone/>
              <a:defRPr sz="1800" b="1"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1600"/>
              <a:buFont typeface="Noto Sans Symbols"/>
              <a:buNone/>
              <a:defRPr sz="1600" b="1"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1600"/>
              <a:buFont typeface="Noto Sans Symbols"/>
              <a:buNone/>
              <a:defRPr sz="1600" b="1" i="0" u="none" strike="noStrike" cap="none">
                <a:solidFill>
                  <a:srgbClr val="3F3F3F"/>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1600"/>
              <a:buFont typeface="Noto Sans Symbols"/>
              <a:buNone/>
              <a:defRPr sz="1600" b="1" i="0" u="none" strike="noStrike" cap="none">
                <a:solidFill>
                  <a:srgbClr val="3F3F3F"/>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1600"/>
              <a:buFont typeface="Noto Sans Symbols"/>
              <a:buNone/>
              <a:defRPr sz="1600" b="1" i="0" u="none" strike="noStrike" cap="none">
                <a:solidFill>
                  <a:srgbClr val="3F3F3F"/>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1600"/>
              <a:buFont typeface="Noto Sans Symbols"/>
              <a:buNone/>
              <a:defRPr sz="1600" b="1" i="0" u="none" strike="noStrike" cap="none">
                <a:solidFill>
                  <a:srgbClr val="3F3F3F"/>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1600"/>
              <a:buFont typeface="Noto Sans Symbols"/>
              <a:buNone/>
              <a:defRPr sz="1600" b="1" i="0" u="none" strike="noStrike" cap="none">
                <a:solidFill>
                  <a:srgbClr val="3F3F3F"/>
                </a:solidFill>
                <a:latin typeface="Century Gothic"/>
                <a:ea typeface="Century Gothic"/>
                <a:cs typeface="Century Gothic"/>
                <a:sym typeface="Century Gothic"/>
              </a:defRPr>
            </a:lvl9pPr>
          </a:lstStyle>
          <a:p>
            <a:endParaRPr/>
          </a:p>
        </p:txBody>
      </p:sp>
      <p:sp>
        <p:nvSpPr>
          <p:cNvPr id="81" name="Shape 81"/>
          <p:cNvSpPr txBox="1">
            <a:spLocks noGrp="1"/>
          </p:cNvSpPr>
          <p:nvPr>
            <p:ph type="body" idx="4"/>
          </p:nvPr>
        </p:nvSpPr>
        <p:spPr>
          <a:xfrm>
            <a:off x="7166957" y="2545738"/>
            <a:ext cx="4338674" cy="3354060"/>
          </a:xfrm>
          <a:prstGeom prst="rect">
            <a:avLst/>
          </a:prstGeom>
          <a:noFill/>
          <a:ln>
            <a:noFill/>
          </a:ln>
        </p:spPr>
        <p:txBody>
          <a:bodyPr spcFirstLastPara="1" wrap="square" lIns="91425" tIns="91425" rIns="91425" bIns="91425" anchor="t" anchorCtr="0"/>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82" name="Shape 82"/>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3" name="Shape 83"/>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4" name="Shape 84"/>
          <p:cNvSpPr/>
          <p:nvPr/>
        </p:nvSpPr>
        <p:spPr>
          <a:xfrm rot="10800000" flipH="1">
            <a:off x="-4189" y="714375"/>
            <a:ext cx="1588527" cy="507297"/>
          </a:xfrm>
          <a:custGeom>
            <a:avLst/>
            <a:gdLst/>
            <a:ahLst/>
            <a:cxnLst/>
            <a:rect l="0" t="0" r="0" b="0"/>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 name="Shape 85"/>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a:solidFill>
                  <a:srgbClr val="FEFFFF"/>
                </a:solidFill>
                <a:latin typeface="Century Gothic"/>
                <a:ea typeface="Century Gothic"/>
                <a:cs typeface="Century Gothic"/>
                <a:sym typeface="Century Gothic"/>
              </a:defRPr>
            </a:lvl1pPr>
            <a:lvl2pPr marL="0" marR="0" lvl="1" indent="0" algn="r" rtl="0">
              <a:spcBef>
                <a:spcPts val="0"/>
              </a:spcBef>
              <a:buNone/>
              <a:defRPr sz="2000">
                <a:solidFill>
                  <a:srgbClr val="FEFFFF"/>
                </a:solidFill>
                <a:latin typeface="Century Gothic"/>
                <a:ea typeface="Century Gothic"/>
                <a:cs typeface="Century Gothic"/>
                <a:sym typeface="Century Gothic"/>
              </a:defRPr>
            </a:lvl2pPr>
            <a:lvl3pPr marL="0" marR="0" lvl="2" indent="0" algn="r" rtl="0">
              <a:spcBef>
                <a:spcPts val="0"/>
              </a:spcBef>
              <a:buNone/>
              <a:defRPr sz="2000">
                <a:solidFill>
                  <a:srgbClr val="FEFFFF"/>
                </a:solidFill>
                <a:latin typeface="Century Gothic"/>
                <a:ea typeface="Century Gothic"/>
                <a:cs typeface="Century Gothic"/>
                <a:sym typeface="Century Gothic"/>
              </a:defRPr>
            </a:lvl3pPr>
            <a:lvl4pPr marL="0" marR="0" lvl="3" indent="0" algn="r" rtl="0">
              <a:spcBef>
                <a:spcPts val="0"/>
              </a:spcBef>
              <a:buNone/>
              <a:defRPr sz="2000">
                <a:solidFill>
                  <a:srgbClr val="FEFFFF"/>
                </a:solidFill>
                <a:latin typeface="Century Gothic"/>
                <a:ea typeface="Century Gothic"/>
                <a:cs typeface="Century Gothic"/>
                <a:sym typeface="Century Gothic"/>
              </a:defRPr>
            </a:lvl4pPr>
            <a:lvl5pPr marL="0" marR="0" lvl="4" indent="0" algn="r" rtl="0">
              <a:spcBef>
                <a:spcPts val="0"/>
              </a:spcBef>
              <a:buNone/>
              <a:defRPr sz="2000">
                <a:solidFill>
                  <a:srgbClr val="FEFFFF"/>
                </a:solidFill>
                <a:latin typeface="Century Gothic"/>
                <a:ea typeface="Century Gothic"/>
                <a:cs typeface="Century Gothic"/>
                <a:sym typeface="Century Gothic"/>
              </a:defRPr>
            </a:lvl5pPr>
            <a:lvl6pPr marL="0" marR="0" lvl="5" indent="0" algn="r" rtl="0">
              <a:spcBef>
                <a:spcPts val="0"/>
              </a:spcBef>
              <a:buNone/>
              <a:defRPr sz="2000">
                <a:solidFill>
                  <a:srgbClr val="FEFFFF"/>
                </a:solidFill>
                <a:latin typeface="Century Gothic"/>
                <a:ea typeface="Century Gothic"/>
                <a:cs typeface="Century Gothic"/>
                <a:sym typeface="Century Gothic"/>
              </a:defRPr>
            </a:lvl6pPr>
            <a:lvl7pPr marL="0" marR="0" lvl="6" indent="0" algn="r" rtl="0">
              <a:spcBef>
                <a:spcPts val="0"/>
              </a:spcBef>
              <a:buNone/>
              <a:defRPr sz="2000">
                <a:solidFill>
                  <a:srgbClr val="FEFFFF"/>
                </a:solidFill>
                <a:latin typeface="Century Gothic"/>
                <a:ea typeface="Century Gothic"/>
                <a:cs typeface="Century Gothic"/>
                <a:sym typeface="Century Gothic"/>
              </a:defRPr>
            </a:lvl7pPr>
            <a:lvl8pPr marL="0" marR="0" lvl="7" indent="0" algn="r" rtl="0">
              <a:spcBef>
                <a:spcPts val="0"/>
              </a:spcBef>
              <a:buNone/>
              <a:defRPr sz="2000">
                <a:solidFill>
                  <a:srgbClr val="FEFFFF"/>
                </a:solidFill>
                <a:latin typeface="Century Gothic"/>
                <a:ea typeface="Century Gothic"/>
                <a:cs typeface="Century Gothic"/>
                <a:sym typeface="Century Gothic"/>
              </a:defRPr>
            </a:lvl8pPr>
            <a:lvl9pPr marL="0" marR="0" lvl="8" indent="0" algn="r" rtl="0">
              <a:spcBef>
                <a:spcPts val="0"/>
              </a:spcBef>
              <a:buNone/>
              <a:defRPr sz="2000">
                <a:solidFill>
                  <a:srgbClr val="FE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ouze nadpis" type="titleOnly">
  <p:cSld name="TITLE_ONLY">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2592924" y="624110"/>
            <a:ext cx="8911687" cy="128089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rgbClr val="262626"/>
              </a:buClr>
              <a:buSzPts val="3600"/>
              <a:buFont typeface="Century Gothic"/>
              <a:buNone/>
              <a:defRPr sz="36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88" name="Shape 88"/>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9" name="Shape 89"/>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90" name="Shape 90"/>
          <p:cNvSpPr/>
          <p:nvPr/>
        </p:nvSpPr>
        <p:spPr>
          <a:xfrm rot="10800000" flipH="1">
            <a:off x="-4189" y="714375"/>
            <a:ext cx="1588527" cy="507297"/>
          </a:xfrm>
          <a:custGeom>
            <a:avLst/>
            <a:gdLst/>
            <a:ahLst/>
            <a:cxnLst/>
            <a:rect l="0" t="0" r="0" b="0"/>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 name="Shape 91"/>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a:solidFill>
                  <a:srgbClr val="FEFFFF"/>
                </a:solidFill>
                <a:latin typeface="Century Gothic"/>
                <a:ea typeface="Century Gothic"/>
                <a:cs typeface="Century Gothic"/>
                <a:sym typeface="Century Gothic"/>
              </a:defRPr>
            </a:lvl1pPr>
            <a:lvl2pPr marL="0" marR="0" lvl="1" indent="0" algn="r" rtl="0">
              <a:spcBef>
                <a:spcPts val="0"/>
              </a:spcBef>
              <a:buNone/>
              <a:defRPr sz="2000">
                <a:solidFill>
                  <a:srgbClr val="FEFFFF"/>
                </a:solidFill>
                <a:latin typeface="Century Gothic"/>
                <a:ea typeface="Century Gothic"/>
                <a:cs typeface="Century Gothic"/>
                <a:sym typeface="Century Gothic"/>
              </a:defRPr>
            </a:lvl2pPr>
            <a:lvl3pPr marL="0" marR="0" lvl="2" indent="0" algn="r" rtl="0">
              <a:spcBef>
                <a:spcPts val="0"/>
              </a:spcBef>
              <a:buNone/>
              <a:defRPr sz="2000">
                <a:solidFill>
                  <a:srgbClr val="FEFFFF"/>
                </a:solidFill>
                <a:latin typeface="Century Gothic"/>
                <a:ea typeface="Century Gothic"/>
                <a:cs typeface="Century Gothic"/>
                <a:sym typeface="Century Gothic"/>
              </a:defRPr>
            </a:lvl3pPr>
            <a:lvl4pPr marL="0" marR="0" lvl="3" indent="0" algn="r" rtl="0">
              <a:spcBef>
                <a:spcPts val="0"/>
              </a:spcBef>
              <a:buNone/>
              <a:defRPr sz="2000">
                <a:solidFill>
                  <a:srgbClr val="FEFFFF"/>
                </a:solidFill>
                <a:latin typeface="Century Gothic"/>
                <a:ea typeface="Century Gothic"/>
                <a:cs typeface="Century Gothic"/>
                <a:sym typeface="Century Gothic"/>
              </a:defRPr>
            </a:lvl4pPr>
            <a:lvl5pPr marL="0" marR="0" lvl="4" indent="0" algn="r" rtl="0">
              <a:spcBef>
                <a:spcPts val="0"/>
              </a:spcBef>
              <a:buNone/>
              <a:defRPr sz="2000">
                <a:solidFill>
                  <a:srgbClr val="FEFFFF"/>
                </a:solidFill>
                <a:latin typeface="Century Gothic"/>
                <a:ea typeface="Century Gothic"/>
                <a:cs typeface="Century Gothic"/>
                <a:sym typeface="Century Gothic"/>
              </a:defRPr>
            </a:lvl5pPr>
            <a:lvl6pPr marL="0" marR="0" lvl="5" indent="0" algn="r" rtl="0">
              <a:spcBef>
                <a:spcPts val="0"/>
              </a:spcBef>
              <a:buNone/>
              <a:defRPr sz="2000">
                <a:solidFill>
                  <a:srgbClr val="FEFFFF"/>
                </a:solidFill>
                <a:latin typeface="Century Gothic"/>
                <a:ea typeface="Century Gothic"/>
                <a:cs typeface="Century Gothic"/>
                <a:sym typeface="Century Gothic"/>
              </a:defRPr>
            </a:lvl6pPr>
            <a:lvl7pPr marL="0" marR="0" lvl="6" indent="0" algn="r" rtl="0">
              <a:spcBef>
                <a:spcPts val="0"/>
              </a:spcBef>
              <a:buNone/>
              <a:defRPr sz="2000">
                <a:solidFill>
                  <a:srgbClr val="FEFFFF"/>
                </a:solidFill>
                <a:latin typeface="Century Gothic"/>
                <a:ea typeface="Century Gothic"/>
                <a:cs typeface="Century Gothic"/>
                <a:sym typeface="Century Gothic"/>
              </a:defRPr>
            </a:lvl7pPr>
            <a:lvl8pPr marL="0" marR="0" lvl="7" indent="0" algn="r" rtl="0">
              <a:spcBef>
                <a:spcPts val="0"/>
              </a:spcBef>
              <a:buNone/>
              <a:defRPr sz="2000">
                <a:solidFill>
                  <a:srgbClr val="FEFFFF"/>
                </a:solidFill>
                <a:latin typeface="Century Gothic"/>
                <a:ea typeface="Century Gothic"/>
                <a:cs typeface="Century Gothic"/>
                <a:sym typeface="Century Gothic"/>
              </a:defRPr>
            </a:lvl8pPr>
            <a:lvl9pPr marL="0" marR="0" lvl="8" indent="0" algn="r" rtl="0">
              <a:spcBef>
                <a:spcPts val="0"/>
              </a:spcBef>
              <a:buNone/>
              <a:defRPr sz="2000">
                <a:solidFill>
                  <a:srgbClr val="FE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bsah s titulkem" type="objTx">
  <p:cSld name="OBJECT_WITH_CAPTION_TEXT">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2589212" y="446088"/>
            <a:ext cx="3505199" cy="976312"/>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rgbClr val="262626"/>
              </a:buClr>
              <a:buSzPts val="2000"/>
              <a:buFont typeface="Century Gothic"/>
              <a:buNone/>
              <a:defRPr sz="20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94" name="Shape 94"/>
          <p:cNvSpPr txBox="1">
            <a:spLocks noGrp="1"/>
          </p:cNvSpPr>
          <p:nvPr>
            <p:ph type="body" idx="1"/>
          </p:nvPr>
        </p:nvSpPr>
        <p:spPr>
          <a:xfrm>
            <a:off x="6323012" y="446088"/>
            <a:ext cx="5181600" cy="5414963"/>
          </a:xfrm>
          <a:prstGeom prst="rect">
            <a:avLst/>
          </a:prstGeom>
          <a:noFill/>
          <a:ln>
            <a:noFill/>
          </a:ln>
        </p:spPr>
        <p:txBody>
          <a:bodyPr spcFirstLastPara="1" wrap="square" lIns="91425" tIns="91425" rIns="91425" bIns="91425" anchor="ctr" anchorCtr="0"/>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95" name="Shape 95"/>
          <p:cNvSpPr txBox="1">
            <a:spLocks noGrp="1"/>
          </p:cNvSpPr>
          <p:nvPr>
            <p:ph type="body" idx="2"/>
          </p:nvPr>
        </p:nvSpPr>
        <p:spPr>
          <a:xfrm>
            <a:off x="2589212" y="1598613"/>
            <a:ext cx="3505199" cy="4262436"/>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chemeClr val="accent1"/>
              </a:buClr>
              <a:buSzPts val="1400"/>
              <a:buFont typeface="Noto Sans Symbols"/>
              <a:buNone/>
              <a:defRPr sz="1400" b="0" i="0" u="none" strike="noStrike" cap="none">
                <a:solidFill>
                  <a:srgbClr val="3F3F3F"/>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000"/>
              <a:buFont typeface="Noto Sans Symbols"/>
              <a:buNone/>
              <a:defRPr sz="1000" b="0"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900"/>
              <a:buFont typeface="Noto Sans Symbols"/>
              <a:buNone/>
              <a:defRPr sz="900" b="0"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900"/>
              <a:buFont typeface="Noto Sans Symbols"/>
              <a:buNone/>
              <a:defRPr sz="900" b="0" i="0" u="none" strike="noStrike" cap="none">
                <a:solidFill>
                  <a:srgbClr val="3F3F3F"/>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900"/>
              <a:buFont typeface="Noto Sans Symbols"/>
              <a:buNone/>
              <a:defRPr sz="900" b="0" i="0" u="none" strike="noStrike" cap="none">
                <a:solidFill>
                  <a:srgbClr val="3F3F3F"/>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900"/>
              <a:buFont typeface="Noto Sans Symbols"/>
              <a:buNone/>
              <a:defRPr sz="900" b="0" i="0" u="none" strike="noStrike" cap="none">
                <a:solidFill>
                  <a:srgbClr val="3F3F3F"/>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900"/>
              <a:buFont typeface="Noto Sans Symbols"/>
              <a:buNone/>
              <a:defRPr sz="900" b="0" i="0" u="none" strike="noStrike" cap="none">
                <a:solidFill>
                  <a:srgbClr val="3F3F3F"/>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900"/>
              <a:buFont typeface="Noto Sans Symbols"/>
              <a:buNone/>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96" name="Shape 96"/>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97" name="Shape 97"/>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98" name="Shape 98"/>
          <p:cNvSpPr/>
          <p:nvPr/>
        </p:nvSpPr>
        <p:spPr>
          <a:xfrm rot="10800000" flipH="1">
            <a:off x="-4189" y="714375"/>
            <a:ext cx="1588527" cy="507297"/>
          </a:xfrm>
          <a:custGeom>
            <a:avLst/>
            <a:gdLst/>
            <a:ahLst/>
            <a:cxnLst/>
            <a:rect l="0" t="0" r="0" b="0"/>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9" name="Shape 99"/>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a:solidFill>
                  <a:srgbClr val="FEFFFF"/>
                </a:solidFill>
                <a:latin typeface="Century Gothic"/>
                <a:ea typeface="Century Gothic"/>
                <a:cs typeface="Century Gothic"/>
                <a:sym typeface="Century Gothic"/>
              </a:defRPr>
            </a:lvl1pPr>
            <a:lvl2pPr marL="0" marR="0" lvl="1" indent="0" algn="r" rtl="0">
              <a:spcBef>
                <a:spcPts val="0"/>
              </a:spcBef>
              <a:buNone/>
              <a:defRPr sz="2000">
                <a:solidFill>
                  <a:srgbClr val="FEFFFF"/>
                </a:solidFill>
                <a:latin typeface="Century Gothic"/>
                <a:ea typeface="Century Gothic"/>
                <a:cs typeface="Century Gothic"/>
                <a:sym typeface="Century Gothic"/>
              </a:defRPr>
            </a:lvl2pPr>
            <a:lvl3pPr marL="0" marR="0" lvl="2" indent="0" algn="r" rtl="0">
              <a:spcBef>
                <a:spcPts val="0"/>
              </a:spcBef>
              <a:buNone/>
              <a:defRPr sz="2000">
                <a:solidFill>
                  <a:srgbClr val="FEFFFF"/>
                </a:solidFill>
                <a:latin typeface="Century Gothic"/>
                <a:ea typeface="Century Gothic"/>
                <a:cs typeface="Century Gothic"/>
                <a:sym typeface="Century Gothic"/>
              </a:defRPr>
            </a:lvl3pPr>
            <a:lvl4pPr marL="0" marR="0" lvl="3" indent="0" algn="r" rtl="0">
              <a:spcBef>
                <a:spcPts val="0"/>
              </a:spcBef>
              <a:buNone/>
              <a:defRPr sz="2000">
                <a:solidFill>
                  <a:srgbClr val="FEFFFF"/>
                </a:solidFill>
                <a:latin typeface="Century Gothic"/>
                <a:ea typeface="Century Gothic"/>
                <a:cs typeface="Century Gothic"/>
                <a:sym typeface="Century Gothic"/>
              </a:defRPr>
            </a:lvl4pPr>
            <a:lvl5pPr marL="0" marR="0" lvl="4" indent="0" algn="r" rtl="0">
              <a:spcBef>
                <a:spcPts val="0"/>
              </a:spcBef>
              <a:buNone/>
              <a:defRPr sz="2000">
                <a:solidFill>
                  <a:srgbClr val="FEFFFF"/>
                </a:solidFill>
                <a:latin typeface="Century Gothic"/>
                <a:ea typeface="Century Gothic"/>
                <a:cs typeface="Century Gothic"/>
                <a:sym typeface="Century Gothic"/>
              </a:defRPr>
            </a:lvl5pPr>
            <a:lvl6pPr marL="0" marR="0" lvl="5" indent="0" algn="r" rtl="0">
              <a:spcBef>
                <a:spcPts val="0"/>
              </a:spcBef>
              <a:buNone/>
              <a:defRPr sz="2000">
                <a:solidFill>
                  <a:srgbClr val="FEFFFF"/>
                </a:solidFill>
                <a:latin typeface="Century Gothic"/>
                <a:ea typeface="Century Gothic"/>
                <a:cs typeface="Century Gothic"/>
                <a:sym typeface="Century Gothic"/>
              </a:defRPr>
            </a:lvl6pPr>
            <a:lvl7pPr marL="0" marR="0" lvl="6" indent="0" algn="r" rtl="0">
              <a:spcBef>
                <a:spcPts val="0"/>
              </a:spcBef>
              <a:buNone/>
              <a:defRPr sz="2000">
                <a:solidFill>
                  <a:srgbClr val="FEFFFF"/>
                </a:solidFill>
                <a:latin typeface="Century Gothic"/>
                <a:ea typeface="Century Gothic"/>
                <a:cs typeface="Century Gothic"/>
                <a:sym typeface="Century Gothic"/>
              </a:defRPr>
            </a:lvl7pPr>
            <a:lvl8pPr marL="0" marR="0" lvl="7" indent="0" algn="r" rtl="0">
              <a:spcBef>
                <a:spcPts val="0"/>
              </a:spcBef>
              <a:buNone/>
              <a:defRPr sz="2000">
                <a:solidFill>
                  <a:srgbClr val="FEFFFF"/>
                </a:solidFill>
                <a:latin typeface="Century Gothic"/>
                <a:ea typeface="Century Gothic"/>
                <a:cs typeface="Century Gothic"/>
                <a:sym typeface="Century Gothic"/>
              </a:defRPr>
            </a:lvl8pPr>
            <a:lvl9pPr marL="0" marR="0" lvl="8" indent="0" algn="r" rtl="0">
              <a:spcBef>
                <a:spcPts val="0"/>
              </a:spcBef>
              <a:buNone/>
              <a:defRPr sz="2000">
                <a:solidFill>
                  <a:srgbClr val="FE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brázek s titulkem" type="picTx">
  <p:cSld name="PICTURE_WITH_CAPTION_TEXT">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2589213" y="4800600"/>
            <a:ext cx="8915400" cy="566738"/>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rgbClr val="262626"/>
              </a:buClr>
              <a:buSzPts val="2400"/>
              <a:buFont typeface="Century Gothic"/>
              <a:buNone/>
              <a:defRPr sz="24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02" name="Shape 102"/>
          <p:cNvSpPr>
            <a:spLocks noGrp="1"/>
          </p:cNvSpPr>
          <p:nvPr>
            <p:ph type="pic" idx="2"/>
          </p:nvPr>
        </p:nvSpPr>
        <p:spPr>
          <a:xfrm>
            <a:off x="2589212" y="634965"/>
            <a:ext cx="8915400" cy="3854970"/>
          </a:xfrm>
          <a:prstGeom prst="rect">
            <a:avLst/>
          </a:prstGeom>
          <a:noFill/>
          <a:ln>
            <a:noFill/>
          </a:ln>
        </p:spPr>
        <p:txBody>
          <a:bodyPr spcFirstLastPara="1" wrap="square" lIns="91425" tIns="91425" rIns="91425" bIns="91425" anchor="t" anchorCtr="0"/>
          <a:lstStyle>
            <a:lvl1pPr marR="0" lvl="0" algn="ctr"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103" name="Shape 103"/>
          <p:cNvSpPr txBox="1">
            <a:spLocks noGrp="1"/>
          </p:cNvSpPr>
          <p:nvPr>
            <p:ph type="body" idx="1"/>
          </p:nvPr>
        </p:nvSpPr>
        <p:spPr>
          <a:xfrm>
            <a:off x="2589213" y="5367338"/>
            <a:ext cx="8915400" cy="493712"/>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000"/>
              <a:buFont typeface="Noto Sans Symbols"/>
              <a:buNone/>
              <a:defRPr sz="1000" b="0"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900"/>
              <a:buFont typeface="Noto Sans Symbols"/>
              <a:buNone/>
              <a:defRPr sz="900" b="0"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900"/>
              <a:buFont typeface="Noto Sans Symbols"/>
              <a:buNone/>
              <a:defRPr sz="900" b="0" i="0" u="none" strike="noStrike" cap="none">
                <a:solidFill>
                  <a:srgbClr val="3F3F3F"/>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900"/>
              <a:buFont typeface="Noto Sans Symbols"/>
              <a:buNone/>
              <a:defRPr sz="900" b="0" i="0" u="none" strike="noStrike" cap="none">
                <a:solidFill>
                  <a:srgbClr val="3F3F3F"/>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900"/>
              <a:buFont typeface="Noto Sans Symbols"/>
              <a:buNone/>
              <a:defRPr sz="900" b="0" i="0" u="none" strike="noStrike" cap="none">
                <a:solidFill>
                  <a:srgbClr val="3F3F3F"/>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900"/>
              <a:buFont typeface="Noto Sans Symbols"/>
              <a:buNone/>
              <a:defRPr sz="900" b="0" i="0" u="none" strike="noStrike" cap="none">
                <a:solidFill>
                  <a:srgbClr val="3F3F3F"/>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900"/>
              <a:buFont typeface="Noto Sans Symbols"/>
              <a:buNone/>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104" name="Shape 104"/>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05" name="Shape 105"/>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06" name="Shape 106"/>
          <p:cNvSpPr/>
          <p:nvPr/>
        </p:nvSpPr>
        <p:spPr>
          <a:xfrm rot="10800000" flipH="1">
            <a:off x="-4189" y="4911725"/>
            <a:ext cx="1588527" cy="507297"/>
          </a:xfrm>
          <a:custGeom>
            <a:avLst/>
            <a:gdLst/>
            <a:ahLst/>
            <a:cxnLst/>
            <a:rect l="0" t="0" r="0" b="0"/>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7" name="Shape 107"/>
          <p:cNvSpPr txBox="1">
            <a:spLocks noGrp="1"/>
          </p:cNvSpPr>
          <p:nvPr>
            <p:ph type="sldNum" idx="12"/>
          </p:nvPr>
        </p:nvSpPr>
        <p:spPr>
          <a:xfrm>
            <a:off x="531812" y="4983087"/>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a:solidFill>
                  <a:srgbClr val="FEFFFF"/>
                </a:solidFill>
                <a:latin typeface="Century Gothic"/>
                <a:ea typeface="Century Gothic"/>
                <a:cs typeface="Century Gothic"/>
                <a:sym typeface="Century Gothic"/>
              </a:defRPr>
            </a:lvl1pPr>
            <a:lvl2pPr marL="0" marR="0" lvl="1" indent="0" algn="r" rtl="0">
              <a:spcBef>
                <a:spcPts val="0"/>
              </a:spcBef>
              <a:buNone/>
              <a:defRPr sz="2000">
                <a:solidFill>
                  <a:srgbClr val="FEFFFF"/>
                </a:solidFill>
                <a:latin typeface="Century Gothic"/>
                <a:ea typeface="Century Gothic"/>
                <a:cs typeface="Century Gothic"/>
                <a:sym typeface="Century Gothic"/>
              </a:defRPr>
            </a:lvl2pPr>
            <a:lvl3pPr marL="0" marR="0" lvl="2" indent="0" algn="r" rtl="0">
              <a:spcBef>
                <a:spcPts val="0"/>
              </a:spcBef>
              <a:buNone/>
              <a:defRPr sz="2000">
                <a:solidFill>
                  <a:srgbClr val="FEFFFF"/>
                </a:solidFill>
                <a:latin typeface="Century Gothic"/>
                <a:ea typeface="Century Gothic"/>
                <a:cs typeface="Century Gothic"/>
                <a:sym typeface="Century Gothic"/>
              </a:defRPr>
            </a:lvl3pPr>
            <a:lvl4pPr marL="0" marR="0" lvl="3" indent="0" algn="r" rtl="0">
              <a:spcBef>
                <a:spcPts val="0"/>
              </a:spcBef>
              <a:buNone/>
              <a:defRPr sz="2000">
                <a:solidFill>
                  <a:srgbClr val="FEFFFF"/>
                </a:solidFill>
                <a:latin typeface="Century Gothic"/>
                <a:ea typeface="Century Gothic"/>
                <a:cs typeface="Century Gothic"/>
                <a:sym typeface="Century Gothic"/>
              </a:defRPr>
            </a:lvl4pPr>
            <a:lvl5pPr marL="0" marR="0" lvl="4" indent="0" algn="r" rtl="0">
              <a:spcBef>
                <a:spcPts val="0"/>
              </a:spcBef>
              <a:buNone/>
              <a:defRPr sz="2000">
                <a:solidFill>
                  <a:srgbClr val="FEFFFF"/>
                </a:solidFill>
                <a:latin typeface="Century Gothic"/>
                <a:ea typeface="Century Gothic"/>
                <a:cs typeface="Century Gothic"/>
                <a:sym typeface="Century Gothic"/>
              </a:defRPr>
            </a:lvl5pPr>
            <a:lvl6pPr marL="0" marR="0" lvl="5" indent="0" algn="r" rtl="0">
              <a:spcBef>
                <a:spcPts val="0"/>
              </a:spcBef>
              <a:buNone/>
              <a:defRPr sz="2000">
                <a:solidFill>
                  <a:srgbClr val="FEFFFF"/>
                </a:solidFill>
                <a:latin typeface="Century Gothic"/>
                <a:ea typeface="Century Gothic"/>
                <a:cs typeface="Century Gothic"/>
                <a:sym typeface="Century Gothic"/>
              </a:defRPr>
            </a:lvl6pPr>
            <a:lvl7pPr marL="0" marR="0" lvl="6" indent="0" algn="r" rtl="0">
              <a:spcBef>
                <a:spcPts val="0"/>
              </a:spcBef>
              <a:buNone/>
              <a:defRPr sz="2000">
                <a:solidFill>
                  <a:srgbClr val="FEFFFF"/>
                </a:solidFill>
                <a:latin typeface="Century Gothic"/>
                <a:ea typeface="Century Gothic"/>
                <a:cs typeface="Century Gothic"/>
                <a:sym typeface="Century Gothic"/>
              </a:defRPr>
            </a:lvl7pPr>
            <a:lvl8pPr marL="0" marR="0" lvl="7" indent="0" algn="r" rtl="0">
              <a:spcBef>
                <a:spcPts val="0"/>
              </a:spcBef>
              <a:buNone/>
              <a:defRPr sz="2000">
                <a:solidFill>
                  <a:srgbClr val="FEFFFF"/>
                </a:solidFill>
                <a:latin typeface="Century Gothic"/>
                <a:ea typeface="Century Gothic"/>
                <a:cs typeface="Century Gothic"/>
                <a:sym typeface="Century Gothic"/>
              </a:defRPr>
            </a:lvl8pPr>
            <a:lvl9pPr marL="0" marR="0" lvl="8" indent="0" algn="r" rtl="0">
              <a:spcBef>
                <a:spcPts val="0"/>
              </a:spcBef>
              <a:buNone/>
              <a:defRPr sz="2000">
                <a:solidFill>
                  <a:srgbClr val="FE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cs-CZ"/>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DE6C3"/>
            </a:gs>
          </a:gsLst>
          <a:path path="circle">
            <a:fillToRect r="100000" b="100000"/>
          </a:path>
          <a:tileRect l="-100000" t="-100000"/>
        </a:gradFill>
        <a:effectLst/>
      </p:bgPr>
    </p:bg>
    <p:spTree>
      <p:nvGrpSpPr>
        <p:cNvPr id="1" name="Shape 9"/>
        <p:cNvGrpSpPr/>
        <p:nvPr/>
      </p:nvGrpSpPr>
      <p:grpSpPr>
        <a:xfrm>
          <a:off x="0" y="0"/>
          <a:ext cx="0" cy="0"/>
          <a:chOff x="0" y="0"/>
          <a:chExt cx="0" cy="0"/>
        </a:xfrm>
      </p:grpSpPr>
      <p:grpSp>
        <p:nvGrpSpPr>
          <p:cNvPr id="10" name="Shape 10"/>
          <p:cNvGrpSpPr/>
          <p:nvPr/>
        </p:nvGrpSpPr>
        <p:grpSpPr>
          <a:xfrm>
            <a:off x="1" y="228600"/>
            <a:ext cx="2851516" cy="6638628"/>
            <a:chOff x="2487613" y="285750"/>
            <a:chExt cx="2428875" cy="5654676"/>
          </a:xfrm>
        </p:grpSpPr>
        <p:sp>
          <p:nvSpPr>
            <p:cNvPr id="11" name="Shape 11"/>
            <p:cNvSpPr/>
            <p:nvPr/>
          </p:nvSpPr>
          <p:spPr>
            <a:xfrm>
              <a:off x="2487613" y="2284413"/>
              <a:ext cx="85725" cy="533400"/>
            </a:xfrm>
            <a:custGeom>
              <a:avLst/>
              <a:gdLst/>
              <a:ahLst/>
              <a:cxnLst/>
              <a:rect l="0" t="0" r="0" b="0"/>
              <a:pathLst>
                <a:path w="22" h="136" extrusionOk="0">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12"/>
            <p:cNvSpPr/>
            <p:nvPr/>
          </p:nvSpPr>
          <p:spPr>
            <a:xfrm>
              <a:off x="2597151" y="2779713"/>
              <a:ext cx="550863" cy="1978025"/>
            </a:xfrm>
            <a:custGeom>
              <a:avLst/>
              <a:gdLst/>
              <a:ahLst/>
              <a:cxnLst/>
              <a:rect l="0" t="0" r="0" b="0"/>
              <a:pathLst>
                <a:path w="140" h="504" extrusionOk="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13"/>
            <p:cNvSpPr/>
            <p:nvPr/>
          </p:nvSpPr>
          <p:spPr>
            <a:xfrm>
              <a:off x="3175001" y="4730750"/>
              <a:ext cx="519113" cy="1209675"/>
            </a:xfrm>
            <a:custGeom>
              <a:avLst/>
              <a:gdLst/>
              <a:ahLst/>
              <a:cxnLst/>
              <a:rect l="0" t="0" r="0" b="0"/>
              <a:pathLst>
                <a:path w="132" h="308" extrusionOk="0">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14"/>
            <p:cNvSpPr/>
            <p:nvPr/>
          </p:nvSpPr>
          <p:spPr>
            <a:xfrm>
              <a:off x="3305176" y="5630863"/>
              <a:ext cx="146050" cy="309563"/>
            </a:xfrm>
            <a:custGeom>
              <a:avLst/>
              <a:gdLst/>
              <a:ahLst/>
              <a:cxnLst/>
              <a:rect l="0" t="0" r="0" b="0"/>
              <a:pathLst>
                <a:path w="37" h="79" extrusionOk="0">
                  <a:moveTo>
                    <a:pt x="28" y="79"/>
                  </a:moveTo>
                  <a:cubicBezTo>
                    <a:pt x="37" y="79"/>
                    <a:pt x="37" y="79"/>
                    <a:pt x="37" y="79"/>
                  </a:cubicBezTo>
                  <a:cubicBezTo>
                    <a:pt x="24" y="53"/>
                    <a:pt x="12" y="27"/>
                    <a:pt x="0" y="0"/>
                  </a:cubicBezTo>
                  <a:cubicBezTo>
                    <a:pt x="8" y="27"/>
                    <a:pt x="17" y="53"/>
                    <a:pt x="28" y="79"/>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15"/>
            <p:cNvSpPr/>
            <p:nvPr/>
          </p:nvSpPr>
          <p:spPr>
            <a:xfrm>
              <a:off x="2573338" y="2817813"/>
              <a:ext cx="700088" cy="2835275"/>
            </a:xfrm>
            <a:custGeom>
              <a:avLst/>
              <a:gdLst/>
              <a:ahLst/>
              <a:cxnLst/>
              <a:rect l="0" t="0" r="0" b="0"/>
              <a:pathLst>
                <a:path w="178" h="722" extrusionOk="0">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16"/>
            <p:cNvSpPr/>
            <p:nvPr/>
          </p:nvSpPr>
          <p:spPr>
            <a:xfrm>
              <a:off x="2506663" y="285750"/>
              <a:ext cx="90488" cy="2493963"/>
            </a:xfrm>
            <a:custGeom>
              <a:avLst/>
              <a:gdLst/>
              <a:ahLst/>
              <a:cxnLst/>
              <a:rect l="0" t="0" r="0" b="0"/>
              <a:pathLst>
                <a:path w="23" h="635" extrusionOk="0">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17"/>
            <p:cNvSpPr/>
            <p:nvPr/>
          </p:nvSpPr>
          <p:spPr>
            <a:xfrm>
              <a:off x="2554288" y="2598738"/>
              <a:ext cx="66675" cy="420688"/>
            </a:xfrm>
            <a:custGeom>
              <a:avLst/>
              <a:gdLst/>
              <a:ahLst/>
              <a:cxnLst/>
              <a:rect l="0" t="0" r="0" b="0"/>
              <a:pathLst>
                <a:path w="17" h="107" extrusionOk="0">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18"/>
            <p:cNvSpPr/>
            <p:nvPr/>
          </p:nvSpPr>
          <p:spPr>
            <a:xfrm>
              <a:off x="3143251" y="4757738"/>
              <a:ext cx="161925" cy="873125"/>
            </a:xfrm>
            <a:custGeom>
              <a:avLst/>
              <a:gdLst/>
              <a:ahLst/>
              <a:cxnLst/>
              <a:rect l="0" t="0" r="0" b="0"/>
              <a:pathLst>
                <a:path w="41" h="222" extrusionOk="0">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 name="Shape 19"/>
            <p:cNvSpPr/>
            <p:nvPr/>
          </p:nvSpPr>
          <p:spPr>
            <a:xfrm>
              <a:off x="3148013" y="1282700"/>
              <a:ext cx="1768475" cy="3448050"/>
            </a:xfrm>
            <a:custGeom>
              <a:avLst/>
              <a:gdLst/>
              <a:ahLst/>
              <a:cxnLst/>
              <a:rect l="0" t="0" r="0" b="0"/>
              <a:pathLst>
                <a:path w="450" h="878" extrusionOk="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20"/>
            <p:cNvSpPr/>
            <p:nvPr/>
          </p:nvSpPr>
          <p:spPr>
            <a:xfrm>
              <a:off x="3273426" y="5653088"/>
              <a:ext cx="138113" cy="287338"/>
            </a:xfrm>
            <a:custGeom>
              <a:avLst/>
              <a:gdLst/>
              <a:ahLst/>
              <a:cxnLst/>
              <a:rect l="0" t="0" r="0" b="0"/>
              <a:pathLst>
                <a:path w="35" h="73" extrusionOk="0">
                  <a:moveTo>
                    <a:pt x="0" y="0"/>
                  </a:moveTo>
                  <a:cubicBezTo>
                    <a:pt x="7" y="24"/>
                    <a:pt x="16" y="49"/>
                    <a:pt x="26" y="73"/>
                  </a:cubicBezTo>
                  <a:cubicBezTo>
                    <a:pt x="35" y="73"/>
                    <a:pt x="35" y="73"/>
                    <a:pt x="35" y="73"/>
                  </a:cubicBezTo>
                  <a:cubicBezTo>
                    <a:pt x="23" y="49"/>
                    <a:pt x="11" y="24"/>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 name="Shape 21"/>
            <p:cNvSpPr/>
            <p:nvPr/>
          </p:nvSpPr>
          <p:spPr>
            <a:xfrm>
              <a:off x="3143251" y="4656138"/>
              <a:ext cx="31750" cy="188913"/>
            </a:xfrm>
            <a:custGeom>
              <a:avLst/>
              <a:gdLst/>
              <a:ahLst/>
              <a:cxnLst/>
              <a:rect l="0" t="0" r="0" b="0"/>
              <a:pathLst>
                <a:path w="8" h="48" extrusionOk="0">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 name="Shape 22"/>
            <p:cNvSpPr/>
            <p:nvPr/>
          </p:nvSpPr>
          <p:spPr>
            <a:xfrm>
              <a:off x="3211513" y="5410200"/>
              <a:ext cx="203200" cy="530225"/>
            </a:xfrm>
            <a:custGeom>
              <a:avLst/>
              <a:gdLst/>
              <a:ahLst/>
              <a:cxnLst/>
              <a:rect l="0" t="0" r="0" b="0"/>
              <a:pathLst>
                <a:path w="52" h="135" extrusionOk="0">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3" name="Shape 23"/>
          <p:cNvGrpSpPr/>
          <p:nvPr/>
        </p:nvGrpSpPr>
        <p:grpSpPr>
          <a:xfrm>
            <a:off x="27222" y="-786"/>
            <a:ext cx="2356674" cy="6854039"/>
            <a:chOff x="6627813" y="194833"/>
            <a:chExt cx="1952625" cy="5678918"/>
          </a:xfrm>
        </p:grpSpPr>
        <p:sp>
          <p:nvSpPr>
            <p:cNvPr id="24" name="Shape 24"/>
            <p:cNvSpPr/>
            <p:nvPr/>
          </p:nvSpPr>
          <p:spPr>
            <a:xfrm>
              <a:off x="6627813" y="194833"/>
              <a:ext cx="409575" cy="3646488"/>
            </a:xfrm>
            <a:custGeom>
              <a:avLst/>
              <a:gdLst/>
              <a:ahLst/>
              <a:cxnLst/>
              <a:rect l="0" t="0" r="0" b="0"/>
              <a:pathLst>
                <a:path w="103" h="920" extrusionOk="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 name="Shape 25"/>
            <p:cNvSpPr/>
            <p:nvPr/>
          </p:nvSpPr>
          <p:spPr>
            <a:xfrm>
              <a:off x="7061201" y="3771900"/>
              <a:ext cx="350838" cy="1309688"/>
            </a:xfrm>
            <a:custGeom>
              <a:avLst/>
              <a:gdLst/>
              <a:ahLst/>
              <a:cxnLst/>
              <a:rect l="0" t="0" r="0" b="0"/>
              <a:pathLst>
                <a:path w="88" h="330" extrusionOk="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 name="Shape 26"/>
            <p:cNvSpPr/>
            <p:nvPr/>
          </p:nvSpPr>
          <p:spPr>
            <a:xfrm>
              <a:off x="7439026" y="5053013"/>
              <a:ext cx="357188" cy="820738"/>
            </a:xfrm>
            <a:custGeom>
              <a:avLst/>
              <a:gdLst/>
              <a:ahLst/>
              <a:cxnLst/>
              <a:rect l="0" t="0" r="0" b="0"/>
              <a:pathLst>
                <a:path w="90" h="207" extrusionOk="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Shape 27"/>
            <p:cNvSpPr/>
            <p:nvPr/>
          </p:nvSpPr>
          <p:spPr>
            <a:xfrm>
              <a:off x="7037388" y="3811588"/>
              <a:ext cx="457200" cy="1852613"/>
            </a:xfrm>
            <a:custGeom>
              <a:avLst/>
              <a:gdLst/>
              <a:ahLst/>
              <a:cxnLst/>
              <a:rect l="0" t="0" r="0" b="0"/>
              <a:pathLst>
                <a:path w="115" h="467" extrusionOk="0">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 name="Shape 28"/>
            <p:cNvSpPr/>
            <p:nvPr/>
          </p:nvSpPr>
          <p:spPr>
            <a:xfrm>
              <a:off x="6992938" y="1263650"/>
              <a:ext cx="144463" cy="2508250"/>
            </a:xfrm>
            <a:custGeom>
              <a:avLst/>
              <a:gdLst/>
              <a:ahLst/>
              <a:cxnLst/>
              <a:rect l="0" t="0" r="0" b="0"/>
              <a:pathLst>
                <a:path w="36" h="633" extrusionOk="0">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 name="Shape 29"/>
            <p:cNvSpPr/>
            <p:nvPr/>
          </p:nvSpPr>
          <p:spPr>
            <a:xfrm>
              <a:off x="7526338" y="5640388"/>
              <a:ext cx="111125" cy="233363"/>
            </a:xfrm>
            <a:custGeom>
              <a:avLst/>
              <a:gdLst/>
              <a:ahLst/>
              <a:cxnLst/>
              <a:rect l="0" t="0" r="0" b="0"/>
              <a:pathLst>
                <a:path w="28" h="59" extrusionOk="0">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 name="Shape 30"/>
            <p:cNvSpPr/>
            <p:nvPr/>
          </p:nvSpPr>
          <p:spPr>
            <a:xfrm>
              <a:off x="7021513" y="3598863"/>
              <a:ext cx="68263" cy="423863"/>
            </a:xfrm>
            <a:custGeom>
              <a:avLst/>
              <a:gdLst/>
              <a:ahLst/>
              <a:cxnLst/>
              <a:rect l="0" t="0" r="0" b="0"/>
              <a:pathLst>
                <a:path w="17" h="107" extrusionOk="0">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 name="Shape 31"/>
            <p:cNvSpPr/>
            <p:nvPr/>
          </p:nvSpPr>
          <p:spPr>
            <a:xfrm>
              <a:off x="7412038" y="2801938"/>
              <a:ext cx="1168400" cy="2251075"/>
            </a:xfrm>
            <a:custGeom>
              <a:avLst/>
              <a:gdLst/>
              <a:ahLst/>
              <a:cxnLst/>
              <a:rect l="0" t="0" r="0" b="0"/>
              <a:pathLst>
                <a:path w="294" h="568" extrusionOk="0">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 name="Shape 32"/>
            <p:cNvSpPr/>
            <p:nvPr/>
          </p:nvSpPr>
          <p:spPr>
            <a:xfrm>
              <a:off x="7494588" y="5664200"/>
              <a:ext cx="100013" cy="209550"/>
            </a:xfrm>
            <a:custGeom>
              <a:avLst/>
              <a:gdLst/>
              <a:ahLst/>
              <a:cxnLst/>
              <a:rect l="0" t="0" r="0" b="0"/>
              <a:pathLst>
                <a:path w="25" h="53" extrusionOk="0">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 name="Shape 33"/>
            <p:cNvSpPr/>
            <p:nvPr/>
          </p:nvSpPr>
          <p:spPr>
            <a:xfrm>
              <a:off x="7412038" y="5081588"/>
              <a:ext cx="114300" cy="558800"/>
            </a:xfrm>
            <a:custGeom>
              <a:avLst/>
              <a:gdLst/>
              <a:ahLst/>
              <a:cxnLst/>
              <a:rect l="0" t="0" r="0" b="0"/>
              <a:pathLst>
                <a:path w="29" h="141" extrusionOk="0">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 name="Shape 34"/>
            <p:cNvSpPr/>
            <p:nvPr/>
          </p:nvSpPr>
          <p:spPr>
            <a:xfrm>
              <a:off x="7412038" y="4978400"/>
              <a:ext cx="31750" cy="188913"/>
            </a:xfrm>
            <a:custGeom>
              <a:avLst/>
              <a:gdLst/>
              <a:ahLst/>
              <a:cxnLst/>
              <a:rect l="0" t="0" r="0" b="0"/>
              <a:pathLst>
                <a:path w="8" h="48" extrusionOk="0">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 name="Shape 35"/>
            <p:cNvSpPr/>
            <p:nvPr/>
          </p:nvSpPr>
          <p:spPr>
            <a:xfrm>
              <a:off x="7439026" y="5434013"/>
              <a:ext cx="174625" cy="439738"/>
            </a:xfrm>
            <a:custGeom>
              <a:avLst/>
              <a:gdLst/>
              <a:ahLst/>
              <a:cxnLst/>
              <a:rect l="0" t="0" r="0" b="0"/>
              <a:pathLst>
                <a:path w="44" h="111" extrusionOk="0">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6" name="Shape 36"/>
          <p:cNvSpPr/>
          <p:nvPr/>
        </p:nvSpPr>
        <p:spPr>
          <a:xfrm>
            <a:off x="0" y="0"/>
            <a:ext cx="182880" cy="6858000"/>
          </a:xfrm>
          <a:prstGeom prst="rect">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592924" y="624110"/>
            <a:ext cx="8911687" cy="128089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rgbClr val="262626"/>
              </a:buClr>
              <a:buSzPts val="3600"/>
              <a:buFont typeface="Century Gothic"/>
              <a:buNone/>
              <a:defRPr sz="36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38" name="Shape 38"/>
          <p:cNvSpPr txBox="1">
            <a:spLocks noGrp="1"/>
          </p:cNvSpPr>
          <p:nvPr>
            <p:ph type="body" idx="1"/>
          </p:nvPr>
        </p:nvSpPr>
        <p:spPr>
          <a:xfrm>
            <a:off x="2589212" y="2133600"/>
            <a:ext cx="8915400" cy="3886200"/>
          </a:xfrm>
          <a:prstGeom prst="rect">
            <a:avLst/>
          </a:prstGeom>
          <a:noFill/>
          <a:ln>
            <a:noFill/>
          </a:ln>
        </p:spPr>
        <p:txBody>
          <a:bodyPr spcFirstLastPara="1" wrap="square" lIns="91425" tIns="91425" rIns="91425" bIns="91425" anchor="t" anchorCtr="0"/>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39" name="Shape 39"/>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0" name="Shape 40"/>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1" name="Shape 41"/>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b="0" i="0" u="none" strike="noStrike" cap="none">
                <a:solidFill>
                  <a:srgbClr val="FEFFFF"/>
                </a:solidFill>
                <a:latin typeface="Century Gothic"/>
                <a:ea typeface="Century Gothic"/>
                <a:cs typeface="Century Gothic"/>
                <a:sym typeface="Century Gothic"/>
              </a:defRPr>
            </a:lvl1pPr>
            <a:lvl2pPr marL="0" marR="0" lvl="1" indent="0" algn="r" rtl="0">
              <a:spcBef>
                <a:spcPts val="0"/>
              </a:spcBef>
              <a:buNone/>
              <a:defRPr sz="2000" b="0" i="0" u="none" strike="noStrike" cap="none">
                <a:solidFill>
                  <a:srgbClr val="FEFFFF"/>
                </a:solidFill>
                <a:latin typeface="Century Gothic"/>
                <a:ea typeface="Century Gothic"/>
                <a:cs typeface="Century Gothic"/>
                <a:sym typeface="Century Gothic"/>
              </a:defRPr>
            </a:lvl2pPr>
            <a:lvl3pPr marL="0" marR="0" lvl="2" indent="0" algn="r" rtl="0">
              <a:spcBef>
                <a:spcPts val="0"/>
              </a:spcBef>
              <a:buNone/>
              <a:defRPr sz="2000" b="0" i="0" u="none" strike="noStrike" cap="none">
                <a:solidFill>
                  <a:srgbClr val="FEFFFF"/>
                </a:solidFill>
                <a:latin typeface="Century Gothic"/>
                <a:ea typeface="Century Gothic"/>
                <a:cs typeface="Century Gothic"/>
                <a:sym typeface="Century Gothic"/>
              </a:defRPr>
            </a:lvl3pPr>
            <a:lvl4pPr marL="0" marR="0" lvl="3" indent="0" algn="r" rtl="0">
              <a:spcBef>
                <a:spcPts val="0"/>
              </a:spcBef>
              <a:buNone/>
              <a:defRPr sz="2000" b="0" i="0" u="none" strike="noStrike" cap="none">
                <a:solidFill>
                  <a:srgbClr val="FEFFFF"/>
                </a:solidFill>
                <a:latin typeface="Century Gothic"/>
                <a:ea typeface="Century Gothic"/>
                <a:cs typeface="Century Gothic"/>
                <a:sym typeface="Century Gothic"/>
              </a:defRPr>
            </a:lvl4pPr>
            <a:lvl5pPr marL="0" marR="0" lvl="4" indent="0" algn="r" rtl="0">
              <a:spcBef>
                <a:spcPts val="0"/>
              </a:spcBef>
              <a:buNone/>
              <a:defRPr sz="2000" b="0" i="0" u="none" strike="noStrike" cap="none">
                <a:solidFill>
                  <a:srgbClr val="FEFFFF"/>
                </a:solidFill>
                <a:latin typeface="Century Gothic"/>
                <a:ea typeface="Century Gothic"/>
                <a:cs typeface="Century Gothic"/>
                <a:sym typeface="Century Gothic"/>
              </a:defRPr>
            </a:lvl5pPr>
            <a:lvl6pPr marL="0" marR="0" lvl="5" indent="0" algn="r" rtl="0">
              <a:spcBef>
                <a:spcPts val="0"/>
              </a:spcBef>
              <a:buNone/>
              <a:defRPr sz="2000" b="0" i="0" u="none" strike="noStrike" cap="none">
                <a:solidFill>
                  <a:srgbClr val="FEFFFF"/>
                </a:solidFill>
                <a:latin typeface="Century Gothic"/>
                <a:ea typeface="Century Gothic"/>
                <a:cs typeface="Century Gothic"/>
                <a:sym typeface="Century Gothic"/>
              </a:defRPr>
            </a:lvl6pPr>
            <a:lvl7pPr marL="0" marR="0" lvl="6" indent="0" algn="r" rtl="0">
              <a:spcBef>
                <a:spcPts val="0"/>
              </a:spcBef>
              <a:buNone/>
              <a:defRPr sz="2000" b="0" i="0" u="none" strike="noStrike" cap="none">
                <a:solidFill>
                  <a:srgbClr val="FEFFFF"/>
                </a:solidFill>
                <a:latin typeface="Century Gothic"/>
                <a:ea typeface="Century Gothic"/>
                <a:cs typeface="Century Gothic"/>
                <a:sym typeface="Century Gothic"/>
              </a:defRPr>
            </a:lvl7pPr>
            <a:lvl8pPr marL="0" marR="0" lvl="7" indent="0" algn="r" rtl="0">
              <a:spcBef>
                <a:spcPts val="0"/>
              </a:spcBef>
              <a:buNone/>
              <a:defRPr sz="2000" b="0" i="0" u="none" strike="noStrike" cap="none">
                <a:solidFill>
                  <a:srgbClr val="FEFFFF"/>
                </a:solidFill>
                <a:latin typeface="Century Gothic"/>
                <a:ea typeface="Century Gothic"/>
                <a:cs typeface="Century Gothic"/>
                <a:sym typeface="Century Gothic"/>
              </a:defRPr>
            </a:lvl8pPr>
            <a:lvl9pPr marL="0" marR="0" lvl="8" indent="0" algn="r" rtl="0">
              <a:spcBef>
                <a:spcPts val="0"/>
              </a:spcBef>
              <a:buNone/>
              <a:defRPr sz="2000" b="0" i="0" u="none" strike="noStrike" cap="none">
                <a:solidFill>
                  <a:srgbClr val="FE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cs-CZ"/>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hyperlink" Target="https://www.svscr.cz/registrovane-subjekty-svs/registrovane-utulky-pro-zvirata/" TargetMode="Externa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zakonyprolidi.cz/cs/1988-216"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320715" y="513742"/>
            <a:ext cx="10007116" cy="904460"/>
          </a:xfrm>
        </p:spPr>
        <p:txBody>
          <a:bodyPr>
            <a:normAutofit fontScale="90000"/>
          </a:bodyPr>
          <a:lstStyle/>
          <a:p>
            <a:pPr algn="ctr"/>
            <a:r>
              <a:rPr lang="cs-CZ" sz="4800" b="1" dirty="0"/>
              <a:t>Místní poplatky v praxi</a:t>
            </a:r>
            <a:br>
              <a:rPr lang="cs-CZ" sz="4800" b="1" dirty="0"/>
            </a:br>
            <a:r>
              <a:rPr lang="cs-CZ" sz="1200" dirty="0">
                <a:latin typeface="Times New Roman" panose="02020603050405020304" pitchFamily="18" charset="0"/>
                <a:ea typeface="Times New Roman" panose="02020603050405020304" pitchFamily="18" charset="0"/>
              </a:rPr>
              <a:t>Materiál by zpracován na základě schválené novely zákona pro rok 2020 a 2021, citací z důvodové zprávy, </a:t>
            </a:r>
            <a:br>
              <a:rPr lang="cs-CZ" sz="1200" dirty="0">
                <a:latin typeface="Times New Roman" panose="02020603050405020304" pitchFamily="18" charset="0"/>
                <a:ea typeface="Times New Roman" panose="02020603050405020304" pitchFamily="18" charset="0"/>
              </a:rPr>
            </a:br>
            <a:r>
              <a:rPr lang="cs-CZ" sz="1200" dirty="0">
                <a:latin typeface="Times New Roman" panose="02020603050405020304" pitchFamily="18" charset="0"/>
                <a:ea typeface="Times New Roman" panose="02020603050405020304" pitchFamily="18" charset="0"/>
              </a:rPr>
              <a:t>stávající judikatury, praxi a názoru autora</a:t>
            </a:r>
            <a:endParaRPr lang="cs-CZ" sz="4800" b="1" dirty="0"/>
          </a:p>
        </p:txBody>
      </p:sp>
      <p:pic>
        <p:nvPicPr>
          <p:cNvPr id="4" name="Obrázek 3">
            <a:extLst>
              <a:ext uri="{FF2B5EF4-FFF2-40B4-BE49-F238E27FC236}">
                <a16:creationId xmlns:a16="http://schemas.microsoft.com/office/drawing/2014/main" id="{20329F27-42CD-0255-8F46-0D03B1545D68}"/>
              </a:ext>
            </a:extLst>
          </p:cNvPr>
          <p:cNvPicPr>
            <a:picLocks noChangeAspect="1"/>
          </p:cNvPicPr>
          <p:nvPr/>
        </p:nvPicPr>
        <p:blipFill>
          <a:blip r:embed="rId2"/>
          <a:stretch>
            <a:fillRect/>
          </a:stretch>
        </p:blipFill>
        <p:spPr>
          <a:xfrm>
            <a:off x="656202" y="1418202"/>
            <a:ext cx="10879595" cy="5439798"/>
          </a:xfrm>
          <a:prstGeom prst="rect">
            <a:avLst/>
          </a:prstGeom>
        </p:spPr>
      </p:pic>
    </p:spTree>
    <p:extLst>
      <p:ext uri="{BB962C8B-B14F-4D97-AF65-F5344CB8AC3E}">
        <p14:creationId xmlns:p14="http://schemas.microsoft.com/office/powerpoint/2010/main" val="590511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90BCFA53-9FDE-42D3-A2FA-9D3465E2E3E8}"/>
              </a:ext>
            </a:extLst>
          </p:cNvPr>
          <p:cNvSpPr/>
          <p:nvPr/>
        </p:nvSpPr>
        <p:spPr>
          <a:xfrm>
            <a:off x="1187115" y="363915"/>
            <a:ext cx="10459453" cy="5016758"/>
          </a:xfrm>
          <a:prstGeom prst="rect">
            <a:avLst/>
          </a:prstGeom>
        </p:spPr>
        <p:txBody>
          <a:bodyPr wrap="square">
            <a:spAutoFit/>
          </a:bodyPr>
          <a:lstStyle/>
          <a:p>
            <a:pPr marL="914400" lvl="2" algn="just">
              <a:spcBef>
                <a:spcPts val="600"/>
              </a:spcBef>
              <a:spcAft>
                <a:spcPts val="600"/>
              </a:spcAft>
              <a:tabLst>
                <a:tab pos="316865" algn="l"/>
                <a:tab pos="540385" algn="l"/>
              </a:tabLst>
            </a:pPr>
            <a:r>
              <a:rPr lang="cs-CZ" sz="3200" dirty="0">
                <a:solidFill>
                  <a:schemeClr val="tx1"/>
                </a:solidFill>
                <a:latin typeface="Times New Roman" panose="02020603050405020304" pitchFamily="18" charset="0"/>
                <a:ea typeface="Times New Roman" panose="02020603050405020304" pitchFamily="18" charset="0"/>
              </a:rPr>
              <a:t>(2) </a:t>
            </a:r>
            <a:r>
              <a:rPr lang="cs-CZ" sz="3200" dirty="0">
                <a:solidFill>
                  <a:srgbClr val="FF0000"/>
                </a:solidFill>
                <a:latin typeface="Times New Roman" panose="02020603050405020304" pitchFamily="18" charset="0"/>
                <a:ea typeface="Times New Roman" panose="02020603050405020304" pitchFamily="18" charset="0"/>
              </a:rPr>
              <a:t>Poplatek ze psů se platí ze psů starších 3 měsíců</a:t>
            </a:r>
            <a:r>
              <a:rPr lang="cs-CZ" sz="3200" dirty="0">
                <a:latin typeface="Times New Roman" panose="02020603050405020304" pitchFamily="18" charset="0"/>
                <a:ea typeface="Times New Roman" panose="02020603050405020304" pitchFamily="18" charset="0"/>
              </a:rPr>
              <a:t>. Od poplatku ze psů je osvobozen držitel psa, kterým je osoba nevidomá, </a:t>
            </a:r>
            <a:r>
              <a:rPr lang="cs-CZ" sz="3200" b="1" dirty="0">
                <a:latin typeface="Times New Roman" panose="02020603050405020304" pitchFamily="18" charset="0"/>
                <a:ea typeface="Times New Roman" panose="02020603050405020304" pitchFamily="18" charset="0"/>
              </a:rPr>
              <a:t>osoba, která je považována za závislou na pomoci jiné fyzické osoby podle zákona upravujícího sociální služby, osoba, která je držitelem průkazu ZTP nebo ZTP/P</a:t>
            </a:r>
            <a:r>
              <a:rPr lang="cs-CZ" sz="3200" dirty="0">
                <a:latin typeface="Times New Roman" panose="02020603050405020304" pitchFamily="18" charset="0"/>
                <a:ea typeface="Times New Roman" panose="02020603050405020304" pitchFamily="18" charset="0"/>
              </a:rPr>
              <a:t>, osoba provádějící výcvik psů určených k doprovodu těchto osob, osoba provozující útulek </a:t>
            </a:r>
            <a:r>
              <a:rPr lang="cs-CZ" sz="3200" b="1" dirty="0">
                <a:latin typeface="Times New Roman" panose="02020603050405020304" pitchFamily="18" charset="0"/>
                <a:ea typeface="Times New Roman" panose="02020603050405020304" pitchFamily="18" charset="0"/>
              </a:rPr>
              <a:t>pro zvířata</a:t>
            </a:r>
            <a:r>
              <a:rPr lang="cs-CZ" sz="3200" dirty="0">
                <a:latin typeface="Times New Roman" panose="02020603050405020304" pitchFamily="18" charset="0"/>
                <a:ea typeface="Times New Roman" panose="02020603050405020304" pitchFamily="18" charset="0"/>
              </a:rPr>
              <a:t> nebo osoba, které stanoví povinnost držení a používání psa zvláštní právní předpis.</a:t>
            </a:r>
            <a:r>
              <a:rPr lang="cs-CZ" sz="3200" baseline="30000" dirty="0">
                <a:latin typeface="Times New Roman" panose="02020603050405020304" pitchFamily="18" charset="0"/>
                <a:ea typeface="Times New Roman" panose="02020603050405020304" pitchFamily="18" charset="0"/>
              </a:rPr>
              <a:t>1b)</a:t>
            </a:r>
            <a:endParaRPr lang="cs-CZ"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4053954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324163F0-FDBD-4745-926C-FBB1DA1A393C}"/>
              </a:ext>
            </a:extLst>
          </p:cNvPr>
          <p:cNvSpPr txBox="1"/>
          <p:nvPr/>
        </p:nvSpPr>
        <p:spPr>
          <a:xfrm>
            <a:off x="151002" y="0"/>
            <a:ext cx="12040998" cy="6001643"/>
          </a:xfrm>
          <a:prstGeom prst="rect">
            <a:avLst/>
          </a:prstGeom>
          <a:noFill/>
        </p:spPr>
        <p:txBody>
          <a:bodyPr wrap="square">
            <a:spAutoFit/>
          </a:bodyPr>
          <a:lstStyle/>
          <a:p>
            <a:r>
              <a:rPr lang="cs-CZ" sz="3200" dirty="0">
                <a:solidFill>
                  <a:srgbClr val="0070C0"/>
                </a:solidFill>
                <a:latin typeface="Times New Roman" panose="02020603050405020304" pitchFamily="18" charset="0"/>
              </a:rPr>
              <a:t>Užívání tohoto prostranství pro kulturní, sportovní a reklamní akce nebo potřeby tvorby filmových a televizních děl </a:t>
            </a:r>
          </a:p>
          <a:p>
            <a:r>
              <a:rPr lang="cs-CZ" sz="3200" dirty="0">
                <a:latin typeface="Times New Roman" panose="02020603050405020304" pitchFamily="18" charset="0"/>
                <a:cs typeface="Times New Roman" panose="02020603050405020304" pitchFamily="18" charset="0"/>
              </a:rPr>
              <a:t>Podle § 10 písmeno b) zákona č. 128/2000 Sb., o obcích může </a:t>
            </a:r>
            <a:r>
              <a:rPr lang="cs-CZ" sz="3200" b="0" i="0" dirty="0">
                <a:solidFill>
                  <a:srgbClr val="000000"/>
                </a:solidFill>
                <a:effectLst/>
                <a:latin typeface="Times New Roman" panose="02020603050405020304" pitchFamily="18" charset="0"/>
                <a:cs typeface="Times New Roman" panose="02020603050405020304" pitchFamily="18" charset="0"/>
              </a:rPr>
              <a:t>obec ukládat v samostatné působnosti obecně závaznou vyhláškou povinnosti pro pořádání, průběh a ukončení veřejnosti přístupných sportovních a kulturních podniků, včetně tanečních zábav a diskoték, stanovením závazných podmínek v rozsahu nezbytném k zajištění veřejného pořádku. </a:t>
            </a:r>
          </a:p>
          <a:p>
            <a:r>
              <a:rPr lang="cs-CZ" sz="3200" dirty="0">
                <a:latin typeface="Times New Roman" panose="02020603050405020304" pitchFamily="18" charset="0"/>
                <a:cs typeface="Times New Roman" panose="02020603050405020304" pitchFamily="18" charset="0"/>
              </a:rPr>
              <a:t>Obdobně jako u vyhrazených parkovacích míst je postupováno i zde podle § 25 zákona č. 13/1997 Sb., o pozemních komunikacích, ve znění pozdějších předpisů.</a:t>
            </a:r>
            <a:br>
              <a:rPr lang="cs-CZ" sz="3200" dirty="0">
                <a:latin typeface="Times New Roman" panose="02020603050405020304" pitchFamily="18" charset="0"/>
                <a:cs typeface="Times New Roman" panose="02020603050405020304" pitchFamily="18" charset="0"/>
              </a:rPr>
            </a:br>
            <a:endParaRPr lang="cs-CZ"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405929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D43BB487-B991-4A65-ACD1-39F83B04DD8B}"/>
              </a:ext>
            </a:extLst>
          </p:cNvPr>
          <p:cNvSpPr/>
          <p:nvPr/>
        </p:nvSpPr>
        <p:spPr>
          <a:xfrm>
            <a:off x="513347" y="405825"/>
            <a:ext cx="11293642" cy="3200876"/>
          </a:xfrm>
          <a:prstGeom prst="rect">
            <a:avLst/>
          </a:prstGeom>
        </p:spPr>
        <p:txBody>
          <a:bodyPr wrap="square">
            <a:spAutoFit/>
          </a:bodyPr>
          <a:lstStyle/>
          <a:p>
            <a:pPr marL="914400" lvl="2" algn="just">
              <a:spcBef>
                <a:spcPts val="600"/>
              </a:spcBef>
              <a:spcAft>
                <a:spcPts val="600"/>
              </a:spcAft>
              <a:tabLst>
                <a:tab pos="316865" algn="l"/>
                <a:tab pos="540385" algn="l"/>
              </a:tabLst>
            </a:pPr>
            <a:r>
              <a:rPr lang="cs-CZ" sz="3200" dirty="0">
                <a:latin typeface="Times New Roman" panose="02020603050405020304" pitchFamily="18" charset="0"/>
                <a:ea typeface="Times New Roman" panose="02020603050405020304" pitchFamily="18" charset="0"/>
              </a:rPr>
              <a:t>(2) Poplatek za užívání veřejného prostranství platí fyzické i právnické osoby, které užívají veřejné prostranství způsobem uvedeným v odstavci 1.</a:t>
            </a:r>
          </a:p>
          <a:p>
            <a:pPr marL="914400" lvl="2" algn="just">
              <a:spcBef>
                <a:spcPts val="600"/>
              </a:spcBef>
              <a:spcAft>
                <a:spcPts val="600"/>
              </a:spcAft>
              <a:tabLst>
                <a:tab pos="316865" algn="l"/>
                <a:tab pos="540385" algn="l"/>
              </a:tabLst>
            </a:pPr>
            <a:r>
              <a:rPr lang="cs-CZ" sz="3200" dirty="0">
                <a:latin typeface="Times New Roman" panose="02020603050405020304" pitchFamily="18" charset="0"/>
                <a:ea typeface="Times New Roman" panose="02020603050405020304" pitchFamily="18" charset="0"/>
              </a:rPr>
              <a:t>(3) Poplatku za užívání veřejného prostranství spočívajícího ve vyhrazení trvalého parkovacího místa nepodléhají osoby</a:t>
            </a:r>
            <a:r>
              <a:rPr lang="cs-CZ" sz="3200" b="1" dirty="0">
                <a:latin typeface="Times New Roman" panose="02020603050405020304" pitchFamily="18" charset="0"/>
                <a:ea typeface="Times New Roman" panose="02020603050405020304" pitchFamily="18" charset="0"/>
              </a:rPr>
              <a:t>, které jsou držiteli průkazu ZTP nebo ZTP/P</a:t>
            </a:r>
            <a:r>
              <a:rPr lang="cs-CZ" sz="3200" dirty="0">
                <a:latin typeface="Times New Roman" panose="02020603050405020304" pitchFamily="18" charset="0"/>
                <a:ea typeface="Times New Roman" panose="02020603050405020304" pitchFamily="18" charset="0"/>
              </a:rPr>
              <a:t>.</a:t>
            </a:r>
            <a:endParaRPr lang="cs-CZ" sz="3200" strike="sngStrike" baseline="30000" dirty="0">
              <a:latin typeface="Times New Roman" panose="02020603050405020304" pitchFamily="18" charset="0"/>
              <a:ea typeface="Times New Roman" panose="02020603050405020304" pitchFamily="18" charset="0"/>
            </a:endParaRPr>
          </a:p>
        </p:txBody>
      </p:sp>
      <p:sp>
        <p:nvSpPr>
          <p:cNvPr id="5" name="Obdélník 4">
            <a:extLst>
              <a:ext uri="{FF2B5EF4-FFF2-40B4-BE49-F238E27FC236}">
                <a16:creationId xmlns:a16="http://schemas.microsoft.com/office/drawing/2014/main" id="{A45BD87F-1B65-4D71-B341-BFD9BDBE91CD}"/>
              </a:ext>
            </a:extLst>
          </p:cNvPr>
          <p:cNvSpPr/>
          <p:nvPr/>
        </p:nvSpPr>
        <p:spPr>
          <a:xfrm>
            <a:off x="1528732" y="5184123"/>
            <a:ext cx="7685117" cy="584775"/>
          </a:xfrm>
          <a:prstGeom prst="rect">
            <a:avLst/>
          </a:prstGeom>
        </p:spPr>
        <p:txBody>
          <a:bodyPr wrap="none">
            <a:spAutoFit/>
          </a:bodyPr>
          <a:lstStyle/>
          <a:p>
            <a:r>
              <a:rPr lang="cs-CZ" sz="3200" dirty="0">
                <a:latin typeface="Times New Roman" panose="02020603050405020304" pitchFamily="18" charset="0"/>
                <a:ea typeface="Times New Roman" panose="02020603050405020304" pitchFamily="18" charset="0"/>
              </a:rPr>
              <a:t>Provádí se formální sjednocení terminologie. </a:t>
            </a:r>
            <a:endParaRPr lang="cs-CZ" sz="3200" dirty="0"/>
          </a:p>
        </p:txBody>
      </p:sp>
    </p:spTree>
    <p:extLst>
      <p:ext uri="{BB962C8B-B14F-4D97-AF65-F5344CB8AC3E}">
        <p14:creationId xmlns:p14="http://schemas.microsoft.com/office/powerpoint/2010/main" val="298443774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33457BE2-BD84-4672-B5DE-ED433BF24A42}"/>
              </a:ext>
            </a:extLst>
          </p:cNvPr>
          <p:cNvSpPr/>
          <p:nvPr/>
        </p:nvSpPr>
        <p:spPr>
          <a:xfrm>
            <a:off x="-272717" y="246057"/>
            <a:ext cx="12047621" cy="3539430"/>
          </a:xfrm>
          <a:prstGeom prst="rect">
            <a:avLst/>
          </a:prstGeom>
        </p:spPr>
        <p:txBody>
          <a:bodyPr wrap="square">
            <a:spAutoFit/>
          </a:bodyPr>
          <a:lstStyle/>
          <a:p>
            <a:pPr marL="914400" lvl="2" algn="just">
              <a:spcBef>
                <a:spcPts val="600"/>
              </a:spcBef>
              <a:spcAft>
                <a:spcPts val="600"/>
              </a:spcAft>
              <a:tabLst>
                <a:tab pos="316865" algn="l"/>
                <a:tab pos="540385" algn="l"/>
              </a:tabLst>
            </a:pPr>
            <a:r>
              <a:rPr lang="cs-CZ" sz="3200" dirty="0">
                <a:latin typeface="Times New Roman" panose="02020603050405020304" pitchFamily="18" charset="0"/>
                <a:ea typeface="Times New Roman" panose="02020603050405020304" pitchFamily="18" charset="0"/>
              </a:rPr>
              <a:t>(4) Sazba poplatku za užívání veřejného prostranství činí až 10,-Kč za každý i započatý m</a:t>
            </a:r>
            <a:r>
              <a:rPr lang="cs-CZ" sz="3200" baseline="30000" dirty="0">
                <a:latin typeface="Times New Roman" panose="02020603050405020304" pitchFamily="18" charset="0"/>
                <a:ea typeface="Times New Roman" panose="02020603050405020304" pitchFamily="18" charset="0"/>
              </a:rPr>
              <a:t>2</a:t>
            </a:r>
            <a:r>
              <a:rPr lang="cs-CZ" sz="3200" dirty="0">
                <a:latin typeface="Times New Roman" panose="02020603050405020304" pitchFamily="18" charset="0"/>
                <a:ea typeface="Times New Roman" panose="02020603050405020304" pitchFamily="18" charset="0"/>
              </a:rPr>
              <a:t> užívaného veřejného prostranství a každý i započatý den. Za užívání veřejného prostranství k umístění prodejních nebo reklamních zařízení, lunaparků a jiných atrakcí může obec zvýšit sazbu až na její desetinásobek. Obec může stanovit poplatek týdenní, měsíční nebo roční paušální částkou. </a:t>
            </a:r>
            <a:endParaRPr lang="cs-CZ"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4561334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C7537799-DD4B-4392-8995-71E96DA0883F}"/>
              </a:ext>
            </a:extLst>
          </p:cNvPr>
          <p:cNvSpPr txBox="1"/>
          <p:nvPr/>
        </p:nvSpPr>
        <p:spPr>
          <a:xfrm>
            <a:off x="303402" y="0"/>
            <a:ext cx="11888598" cy="6894195"/>
          </a:xfrm>
          <a:prstGeom prst="rect">
            <a:avLst/>
          </a:prstGeom>
          <a:noFill/>
        </p:spPr>
        <p:txBody>
          <a:bodyPr wrap="square">
            <a:spAutoFit/>
          </a:bodyPr>
          <a:lstStyle/>
          <a:p>
            <a:pPr algn="just">
              <a:spcAft>
                <a:spcPts val="600"/>
              </a:spcAft>
            </a:pP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"Pozemek, který je veřejným prostranstvím ve smyslu § 34 zákona č. 128/2000 Sb., o obcích, nemůže ztratit charakter veřejného prostranství na základě toho, jakým způsobem probíhá jeho zvláštní užívání – zde: umístěním reklamního zařízení, kolem kterého bylo instalováno oplocení. Tento konkrétní způsob zvláštního užívání veřejného prostranství ještě více omezuje, resp. vylučuje jeho obecné užívání veřejností ve prospěch konkrétního subjektu, který stíhá poplatková povinnost v souladu s § 4 odst. 1 zákona č. 565/1990 Sb., o místních poplatcích, bez ohledu na to, zda se jedná o užívání dočasné či dlouhodobé (tato skutečnost se promítne pouze ve výši poplatku).</a:t>
            </a:r>
          </a:p>
          <a:p>
            <a:pPr algn="just">
              <a:spcAft>
                <a:spcPts val="600"/>
              </a:spcAft>
            </a:pPr>
            <a:r>
              <a:rPr lang="cs-CZ" sz="3200" dirty="0">
                <a:solidFill>
                  <a:schemeClr val="dk1"/>
                </a:solidFill>
                <a:latin typeface="Times New Roman" panose="02020603050405020304" pitchFamily="18" charset="0"/>
                <a:ea typeface="Calibri"/>
                <a:cs typeface="Times New Roman" panose="02020603050405020304" pitchFamily="18" charset="0"/>
                <a:sym typeface="Calibri"/>
              </a:rPr>
              <a:t>Jakmile užívání jakýmkoli způsobem omezí či vyloučí z užívání ostatní uživatele, je nutno na ně pohlížet jako na užívání zvláštní (nejde-li dokonce o užívání protiprávní).</a:t>
            </a: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cs-CZ" sz="3200" dirty="0">
                <a:effectLst/>
                <a:latin typeface="Times New Roman" panose="02020603050405020304" pitchFamily="18" charset="0"/>
                <a:cs typeface="Times New Roman" panose="02020603050405020304" pitchFamily="18" charset="0"/>
              </a:rPr>
              <a:t> </a:t>
            </a:r>
          </a:p>
          <a:p>
            <a:pPr algn="just">
              <a:spcAft>
                <a:spcPts val="600"/>
              </a:spcAft>
            </a:pPr>
            <a:r>
              <a:rPr lang="cs-CZ" sz="1600" dirty="0">
                <a:effectLst/>
                <a:latin typeface="Times New Roman" panose="02020603050405020304" pitchFamily="18" charset="0"/>
                <a:ea typeface="Times New Roman" panose="02020603050405020304" pitchFamily="18" charset="0"/>
                <a:cs typeface="Times New Roman" panose="02020603050405020304" pitchFamily="18" charset="0"/>
              </a:rPr>
              <a:t>KS V BRNĚ. Rozsudek Krajského soudu v Brně ze dne 19. 8. 2015, čj. 30 </a:t>
            </a:r>
            <a:r>
              <a:rPr lang="cs-CZ" sz="1600" dirty="0" err="1">
                <a:effectLst/>
                <a:latin typeface="Times New Roman" panose="02020603050405020304" pitchFamily="18" charset="0"/>
                <a:ea typeface="Times New Roman" panose="02020603050405020304" pitchFamily="18" charset="0"/>
                <a:cs typeface="Times New Roman" panose="02020603050405020304" pitchFamily="18" charset="0"/>
              </a:rPr>
              <a:t>Af</a:t>
            </a:r>
            <a:r>
              <a:rPr lang="cs-CZ" sz="1600" dirty="0">
                <a:effectLst/>
                <a:latin typeface="Times New Roman" panose="02020603050405020304" pitchFamily="18" charset="0"/>
                <a:ea typeface="Times New Roman" panose="02020603050405020304" pitchFamily="18" charset="0"/>
                <a:cs typeface="Times New Roman" panose="02020603050405020304" pitchFamily="18" charset="0"/>
              </a:rPr>
              <a:t> 59/2013-48.</a:t>
            </a:r>
          </a:p>
        </p:txBody>
      </p:sp>
    </p:spTree>
    <p:extLst>
      <p:ext uri="{BB962C8B-B14F-4D97-AF65-F5344CB8AC3E}">
        <p14:creationId xmlns:p14="http://schemas.microsoft.com/office/powerpoint/2010/main" val="381277395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346">
            <a:extLst>
              <a:ext uri="{FF2B5EF4-FFF2-40B4-BE49-F238E27FC236}">
                <a16:creationId xmlns:a16="http://schemas.microsoft.com/office/drawing/2014/main" id="{FEAFCEC5-D90A-40E5-96E4-EA0FE80FA40D}"/>
              </a:ext>
            </a:extLst>
          </p:cNvPr>
          <p:cNvSpPr/>
          <p:nvPr/>
        </p:nvSpPr>
        <p:spPr>
          <a:xfrm>
            <a:off x="788271" y="687692"/>
            <a:ext cx="10931149" cy="501675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Arial"/>
              <a:buNone/>
            </a:pPr>
            <a:r>
              <a:rPr lang="cs-CZ" sz="3200" b="1" dirty="0">
                <a:solidFill>
                  <a:schemeClr val="dk1"/>
                </a:solidFill>
                <a:latin typeface="Times New Roman" panose="02020603050405020304" pitchFamily="18" charset="0"/>
                <a:cs typeface="Times New Roman" panose="02020603050405020304" pitchFamily="18" charset="0"/>
                <a:sym typeface="Arial"/>
              </a:rPr>
              <a:t>Rozsudek KS v Praze č.j. 46 </a:t>
            </a:r>
            <a:r>
              <a:rPr lang="cs-CZ" sz="3200" b="1" dirty="0" err="1">
                <a:solidFill>
                  <a:schemeClr val="dk1"/>
                </a:solidFill>
                <a:latin typeface="Times New Roman" panose="02020603050405020304" pitchFamily="18" charset="0"/>
                <a:cs typeface="Times New Roman" panose="02020603050405020304" pitchFamily="18" charset="0"/>
                <a:sym typeface="Arial"/>
              </a:rPr>
              <a:t>Af</a:t>
            </a:r>
            <a:r>
              <a:rPr lang="cs-CZ" sz="3200" b="1" dirty="0">
                <a:solidFill>
                  <a:schemeClr val="dk1"/>
                </a:solidFill>
                <a:latin typeface="Times New Roman" panose="02020603050405020304" pitchFamily="18" charset="0"/>
                <a:cs typeface="Times New Roman" panose="02020603050405020304" pitchFamily="18" charset="0"/>
                <a:sym typeface="Arial"/>
              </a:rPr>
              <a:t> 3/2013-28.</a:t>
            </a:r>
            <a:endParaRPr sz="3200"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Clr>
                <a:schemeClr val="dk1"/>
              </a:buClr>
              <a:buSzPts val="3200"/>
              <a:buFont typeface="Century Gothic"/>
              <a:buNone/>
            </a:pPr>
            <a:endParaRPr sz="3200" b="1" dirty="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spcBef>
                <a:spcPts val="0"/>
              </a:spcBef>
              <a:spcAft>
                <a:spcPts val="0"/>
              </a:spcAft>
              <a:buClr>
                <a:schemeClr val="dk1"/>
              </a:buClr>
              <a:buSzPts val="3200"/>
              <a:buFont typeface="Arial"/>
              <a:buNone/>
            </a:pPr>
            <a:r>
              <a:rPr lang="cs-CZ" sz="3200" b="1" dirty="0">
                <a:solidFill>
                  <a:schemeClr val="dk1"/>
                </a:solidFill>
                <a:latin typeface="Times New Roman" panose="02020603050405020304" pitchFamily="18" charset="0"/>
                <a:cs typeface="Times New Roman" panose="02020603050405020304" pitchFamily="18" charset="0"/>
                <a:sym typeface="Arial"/>
              </a:rPr>
              <a:t>Poplatníkem je ten, kdo VP užívá </a:t>
            </a:r>
            <a:r>
              <a:rPr lang="cs-CZ" sz="3200" dirty="0">
                <a:solidFill>
                  <a:schemeClr val="dk1"/>
                </a:solidFill>
                <a:latin typeface="Times New Roman" panose="02020603050405020304" pitchFamily="18" charset="0"/>
                <a:cs typeface="Times New Roman" panose="02020603050405020304" pitchFamily="18" charset="0"/>
                <a:sym typeface="Arial"/>
              </a:rPr>
              <a:t>a nikoli ten, kdo je vlastníkem věcí na VP umístěných nebo kdo tam takovou věc umístil (to jsou pouze pomocná kritéria, pokud není zřejmé, kdo VP užívá) – má-li být účel zpoplatnění užívání veřejného prostranství ve smyslu předpokládaném zákonem zachován, je zcela nezbytné, aby správní orgány měly předně postaveno najisto, kdo veřejné prostranství užívá, a je tedy poplatníkem předmětného poplatku. </a:t>
            </a:r>
            <a:endParaRPr sz="3200" b="1" dirty="0">
              <a:solidFill>
                <a:schemeClr val="dk1"/>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20370469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Shape 351"/>
          <p:cNvSpPr/>
          <p:nvPr/>
        </p:nvSpPr>
        <p:spPr>
          <a:xfrm>
            <a:off x="118533" y="481263"/>
            <a:ext cx="12073467" cy="69865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s-CZ" sz="3200" b="1" dirty="0">
                <a:solidFill>
                  <a:schemeClr val="dk1"/>
                </a:solidFill>
                <a:latin typeface="Times New Roman" panose="02020603050405020304" pitchFamily="18" charset="0"/>
                <a:cs typeface="Times New Roman" panose="02020603050405020304" pitchFamily="18" charset="0"/>
                <a:sym typeface="Arial"/>
              </a:rPr>
              <a:t>Rozsudek KS v Plzni č. j. 57 Ca 37/2004</a:t>
            </a:r>
            <a:r>
              <a:rPr lang="cs-CZ" sz="3200" dirty="0">
                <a:solidFill>
                  <a:schemeClr val="dk1"/>
                </a:solidFill>
                <a:latin typeface="Times New Roman" panose="02020603050405020304" pitchFamily="18" charset="0"/>
                <a:cs typeface="Times New Roman" panose="02020603050405020304" pitchFamily="18" charset="0"/>
                <a:sym typeface="Arial"/>
              </a:rPr>
              <a:t>.</a:t>
            </a:r>
            <a:endParaRPr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r>
              <a:rPr lang="cs-CZ" sz="3200" dirty="0">
                <a:solidFill>
                  <a:schemeClr val="dk1"/>
                </a:solidFill>
                <a:latin typeface="Times New Roman" panose="02020603050405020304" pitchFamily="18" charset="0"/>
                <a:cs typeface="Times New Roman" panose="02020603050405020304" pitchFamily="18" charset="0"/>
                <a:sym typeface="Arial"/>
              </a:rPr>
              <a:t>Není rozhodné, kdo je vlastníkem pozemku (zpoplatněno může být i užívání pozemků, které nejsou ve vlastnictví obce a má k nim vlastnické právo jiná fyzická nebo právnická osoba)</a:t>
            </a:r>
            <a:endParaRPr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r>
              <a:rPr lang="cs-CZ" sz="3200" dirty="0">
                <a:solidFill>
                  <a:schemeClr val="dk1"/>
                </a:solidFill>
                <a:latin typeface="Times New Roman" panose="02020603050405020304" pitchFamily="18" charset="0"/>
                <a:cs typeface="Times New Roman" panose="02020603050405020304" pitchFamily="18" charset="0"/>
                <a:sym typeface="Arial"/>
              </a:rPr>
              <a:t>Poplatníkem může být i obec, užívá-li VP a není přitom osvobozena v OZV – aktuální zejména u investičních akcí velkého rozsahu. </a:t>
            </a:r>
            <a:endParaRPr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endParaRPr sz="3200" b="1" dirty="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spcBef>
                <a:spcPts val="0"/>
              </a:spcBef>
              <a:spcAft>
                <a:spcPts val="0"/>
              </a:spcAft>
              <a:buNone/>
            </a:pPr>
            <a:r>
              <a:rPr lang="cs-CZ" sz="3200" b="1" dirty="0">
                <a:solidFill>
                  <a:schemeClr val="dk1"/>
                </a:solidFill>
                <a:latin typeface="Times New Roman" panose="02020603050405020304" pitchFamily="18" charset="0"/>
                <a:cs typeface="Times New Roman" panose="02020603050405020304" pitchFamily="18" charset="0"/>
                <a:sym typeface="Arial"/>
              </a:rPr>
              <a:t>V OZV musí být vždy provedena specifikace zpoplatněných VP – </a:t>
            </a:r>
            <a:r>
              <a:rPr lang="cs-CZ" sz="3200" dirty="0">
                <a:solidFill>
                  <a:schemeClr val="dk1"/>
                </a:solidFill>
                <a:latin typeface="Times New Roman" panose="02020603050405020304" pitchFamily="18" charset="0"/>
                <a:cs typeface="Times New Roman" panose="02020603050405020304" pitchFamily="18" charset="0"/>
                <a:sym typeface="Arial"/>
              </a:rPr>
              <a:t>nejčastěji formou mapy s vyznačením, výpisem ulic, výpisem parcelních čísel; je-li vymezení provedeno v příloze k OZV, musí být odkaz na přílohu přímo v textu OZV a příloha musí řádně viset na úřední desce a vyznačí se na ni data vyvěšení a snětí. </a:t>
            </a:r>
            <a:endParaRP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Shape 366"/>
          <p:cNvSpPr/>
          <p:nvPr/>
        </p:nvSpPr>
        <p:spPr>
          <a:xfrm>
            <a:off x="1572126" y="-313712"/>
            <a:ext cx="10450540" cy="649408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Century Gothic"/>
              <a:buNone/>
            </a:pPr>
            <a:endParaRPr sz="3200" b="1"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Clr>
                <a:schemeClr val="dk1"/>
              </a:buClr>
              <a:buSzPts val="3200"/>
              <a:buFont typeface="Century Gothic"/>
              <a:buNone/>
            </a:pPr>
            <a:r>
              <a:rPr lang="cs-CZ" sz="3200" b="1" dirty="0">
                <a:solidFill>
                  <a:schemeClr val="dk1"/>
                </a:solidFill>
                <a:latin typeface="Times New Roman" panose="02020603050405020304" pitchFamily="18" charset="0"/>
                <a:ea typeface="Century Gothic"/>
                <a:cs typeface="Times New Roman" panose="02020603050405020304" pitchFamily="18" charset="0"/>
                <a:sym typeface="Century Gothic"/>
              </a:rPr>
              <a:t>Rozsudek Krajského soudu v Brně </a:t>
            </a:r>
            <a:r>
              <a:rPr lang="cs-CZ" sz="3200" b="1" dirty="0" err="1">
                <a:solidFill>
                  <a:schemeClr val="dk1"/>
                </a:solidFill>
                <a:latin typeface="Times New Roman" panose="02020603050405020304" pitchFamily="18" charset="0"/>
                <a:ea typeface="Century Gothic"/>
                <a:cs typeface="Times New Roman" panose="02020603050405020304" pitchFamily="18" charset="0"/>
                <a:sym typeface="Century Gothic"/>
              </a:rPr>
              <a:t>sp</a:t>
            </a:r>
            <a:r>
              <a:rPr lang="cs-CZ" sz="3200" b="1" dirty="0">
                <a:solidFill>
                  <a:schemeClr val="dk1"/>
                </a:solidFill>
                <a:latin typeface="Times New Roman" panose="02020603050405020304" pitchFamily="18" charset="0"/>
                <a:ea typeface="Century Gothic"/>
                <a:cs typeface="Times New Roman" panose="02020603050405020304" pitchFamily="18" charset="0"/>
                <a:sym typeface="Century Gothic"/>
              </a:rPr>
              <a:t>. Zn. 29 Ca 92/99 ze dne 13. března 2000</a:t>
            </a:r>
            <a:endParaRPr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Clr>
                <a:schemeClr val="dk1"/>
              </a:buClr>
              <a:buSzPts val="3200"/>
              <a:buFont typeface="Century Gothic"/>
              <a:buNone/>
            </a:pPr>
            <a:endParaRPr sz="3200" dirty="0">
              <a:solidFill>
                <a:schemeClr val="dk1"/>
              </a:solidFill>
              <a:latin typeface="Times New Roman" panose="02020603050405020304" pitchFamily="18" charset="0"/>
              <a:ea typeface="Century Gothic"/>
              <a:cs typeface="Times New Roman" panose="02020603050405020304" pitchFamily="18" charset="0"/>
              <a:sym typeface="Century Gothic"/>
            </a:endParaRPr>
          </a:p>
          <a:p>
            <a:pPr>
              <a:buClr>
                <a:schemeClr val="dk1"/>
              </a:buClr>
              <a:buSzPts val="3200"/>
            </a:pPr>
            <a:r>
              <a:rPr lang="cs-CZ" sz="3200" b="1" dirty="0">
                <a:solidFill>
                  <a:srgbClr val="FF0000"/>
                </a:solidFill>
                <a:latin typeface="Times New Roman" panose="02020603050405020304" pitchFamily="18" charset="0"/>
                <a:cs typeface="Times New Roman" panose="02020603050405020304" pitchFamily="18" charset="0"/>
              </a:rPr>
              <a:t>Prodejním zařízením k poskytování služeb = </a:t>
            </a:r>
            <a:r>
              <a:rPr lang="cs-CZ" sz="3200" dirty="0">
                <a:solidFill>
                  <a:schemeClr val="dk1"/>
                </a:solidFill>
                <a:latin typeface="Times New Roman" panose="02020603050405020304" pitchFamily="18" charset="0"/>
                <a:cs typeface="Times New Roman" panose="02020603050405020304" pitchFamily="18" charset="0"/>
              </a:rPr>
              <a:t>věc určená k tomu, aby používána při prodeji zboží tím způsobem, že zboží z ní bude nabízeno s možností bezprostředního uzavření kupní smlouvy, případně v ní zboží může být současně též vystaveno či uskladněno.</a:t>
            </a:r>
            <a:endParaRPr lang="cs-CZ" sz="3200" dirty="0">
              <a:latin typeface="Times New Roman" panose="02020603050405020304" pitchFamily="18" charset="0"/>
              <a:cs typeface="Times New Roman" panose="02020603050405020304" pitchFamily="18" charset="0"/>
            </a:endParaRPr>
          </a:p>
          <a:p>
            <a:pPr marR="0" lvl="0" algn="l" rtl="0">
              <a:spcBef>
                <a:spcPts val="0"/>
              </a:spcBef>
              <a:spcAft>
                <a:spcPts val="0"/>
              </a:spcAft>
              <a:buClr>
                <a:schemeClr val="dk1"/>
              </a:buClr>
              <a:buSzPts val="3200"/>
            </a:pPr>
            <a:endParaRPr lang="cs-CZ" sz="3200" dirty="0">
              <a:solidFill>
                <a:schemeClr val="dk1"/>
              </a:solidFill>
              <a:latin typeface="Times New Roman" panose="02020603050405020304" pitchFamily="18" charset="0"/>
              <a:cs typeface="Times New Roman" panose="02020603050405020304" pitchFamily="18" charset="0"/>
              <a:sym typeface="Arial"/>
            </a:endParaRPr>
          </a:p>
          <a:p>
            <a:pPr marR="0" lvl="0" algn="l" rtl="0">
              <a:spcBef>
                <a:spcPts val="0"/>
              </a:spcBef>
              <a:spcAft>
                <a:spcPts val="0"/>
              </a:spcAft>
              <a:buClr>
                <a:schemeClr val="dk1"/>
              </a:buClr>
              <a:buSzPts val="3200"/>
            </a:pPr>
            <a:r>
              <a:rPr lang="cs-CZ" sz="3200" dirty="0">
                <a:solidFill>
                  <a:schemeClr val="dk1"/>
                </a:solidFill>
                <a:latin typeface="Times New Roman" panose="02020603050405020304" pitchFamily="18" charset="0"/>
                <a:cs typeface="Times New Roman" panose="02020603050405020304" pitchFamily="18" charset="0"/>
                <a:sym typeface="Arial"/>
              </a:rPr>
              <a:t>Význam pojmu </a:t>
            </a:r>
            <a:r>
              <a:rPr lang="cs-CZ" sz="3200" dirty="0">
                <a:solidFill>
                  <a:srgbClr val="FF0000"/>
                </a:solidFill>
                <a:latin typeface="Times New Roman" panose="02020603050405020304" pitchFamily="18" charset="0"/>
                <a:cs typeface="Times New Roman" panose="02020603050405020304" pitchFamily="18" charset="0"/>
                <a:sym typeface="Arial"/>
              </a:rPr>
              <a:t>„umístit“ </a:t>
            </a:r>
            <a:r>
              <a:rPr lang="cs-CZ" sz="3200" dirty="0">
                <a:solidFill>
                  <a:schemeClr val="dk1"/>
                </a:solidFill>
                <a:latin typeface="Times New Roman" panose="02020603050405020304" pitchFamily="18" charset="0"/>
                <a:cs typeface="Times New Roman" panose="02020603050405020304" pitchFamily="18" charset="0"/>
                <a:sym typeface="Arial"/>
              </a:rPr>
              <a:t>= „dát, postavit věc na místo, určit pro ni místo“ = předem pro toto zařízení </a:t>
            </a:r>
            <a:r>
              <a:rPr lang="cs-CZ" sz="3200" b="1" dirty="0">
                <a:solidFill>
                  <a:schemeClr val="dk1"/>
                </a:solidFill>
                <a:latin typeface="Times New Roman" panose="02020603050405020304" pitchFamily="18" charset="0"/>
                <a:cs typeface="Times New Roman" panose="02020603050405020304" pitchFamily="18" charset="0"/>
                <a:sym typeface="Arial"/>
              </a:rPr>
              <a:t>prostorově vymezit část veřejného prostranství, kde bude následně toto zařízení postaveno.</a:t>
            </a:r>
            <a:endParaRP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Shape 396"/>
          <p:cNvSpPr/>
          <p:nvPr/>
        </p:nvSpPr>
        <p:spPr>
          <a:xfrm>
            <a:off x="1716504" y="525825"/>
            <a:ext cx="10340920" cy="5509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s-CZ" sz="3200" b="1" dirty="0">
                <a:solidFill>
                  <a:schemeClr val="dk1"/>
                </a:solidFill>
                <a:latin typeface="Times New Roman" panose="02020603050405020304" pitchFamily="18" charset="0"/>
                <a:cs typeface="Times New Roman" panose="02020603050405020304" pitchFamily="18" charset="0"/>
                <a:sym typeface="Arial"/>
              </a:rPr>
              <a:t>Nález Ústavního soudu </a:t>
            </a:r>
            <a:r>
              <a:rPr lang="cs-CZ" sz="3200" b="1" dirty="0" err="1">
                <a:solidFill>
                  <a:schemeClr val="dk1"/>
                </a:solidFill>
                <a:latin typeface="Times New Roman" panose="02020603050405020304" pitchFamily="18" charset="0"/>
                <a:cs typeface="Times New Roman" panose="02020603050405020304" pitchFamily="18" charset="0"/>
                <a:sym typeface="Arial"/>
              </a:rPr>
              <a:t>sp</a:t>
            </a:r>
            <a:r>
              <a:rPr lang="cs-CZ" sz="3200" b="1" dirty="0">
                <a:solidFill>
                  <a:schemeClr val="dk1"/>
                </a:solidFill>
                <a:latin typeface="Times New Roman" panose="02020603050405020304" pitchFamily="18" charset="0"/>
                <a:cs typeface="Times New Roman" panose="02020603050405020304" pitchFamily="18" charset="0"/>
                <a:sym typeface="Arial"/>
              </a:rPr>
              <a:t>. Zn. P1. ÚS 21/02 ze dne 22. března 2005</a:t>
            </a:r>
            <a:endParaRPr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endParaRPr sz="3200" dirty="0">
              <a:solidFill>
                <a:srgbClr val="FF0000"/>
              </a:solidFill>
              <a:latin typeface="Times New Roman" panose="02020603050405020304" pitchFamily="18" charset="0"/>
              <a:cs typeface="Times New Roman" panose="02020603050405020304" pitchFamily="18" charset="0"/>
              <a:sym typeface="Arial"/>
            </a:endParaRPr>
          </a:p>
          <a:p>
            <a:pPr marL="0" marR="0" lvl="0" indent="0" algn="l" rtl="0">
              <a:spcBef>
                <a:spcPts val="0"/>
              </a:spcBef>
              <a:spcAft>
                <a:spcPts val="0"/>
              </a:spcAft>
              <a:buClr>
                <a:schemeClr val="dk1"/>
              </a:buClr>
              <a:buSzPts val="3200"/>
              <a:buFont typeface="Arial"/>
              <a:buNone/>
            </a:pPr>
            <a:r>
              <a:rPr lang="cs-CZ" sz="3200" dirty="0">
                <a:solidFill>
                  <a:schemeClr val="dk1"/>
                </a:solidFill>
                <a:latin typeface="Times New Roman" panose="02020603050405020304" pitchFamily="18" charset="0"/>
                <a:cs typeface="Times New Roman" panose="02020603050405020304" pitchFamily="18" charset="0"/>
                <a:sym typeface="Arial"/>
              </a:rPr>
              <a:t>Právní závěr, podle něhož by </a:t>
            </a:r>
            <a:r>
              <a:rPr lang="cs-CZ" sz="3200" dirty="0">
                <a:solidFill>
                  <a:srgbClr val="FF0000"/>
                </a:solidFill>
                <a:latin typeface="Times New Roman" panose="02020603050405020304" pitchFamily="18" charset="0"/>
                <a:cs typeface="Times New Roman" panose="02020603050405020304" pitchFamily="18" charset="0"/>
                <a:sym typeface="Arial"/>
              </a:rPr>
              <a:t>byl vlastník pozemku povinen platit poplatky za zvláštní užívání svého pozemku</a:t>
            </a:r>
            <a:r>
              <a:rPr lang="cs-CZ" sz="3200" dirty="0">
                <a:solidFill>
                  <a:schemeClr val="dk1"/>
                </a:solidFill>
                <a:latin typeface="Times New Roman" panose="02020603050405020304" pitchFamily="18" charset="0"/>
                <a:cs typeface="Times New Roman" panose="02020603050405020304" pitchFamily="18" charset="0"/>
                <a:sym typeface="Arial"/>
              </a:rPr>
              <a:t>, který byl jako veřejné prostranství označen obecně závaznou vyhláškou obce, </a:t>
            </a:r>
            <a:r>
              <a:rPr lang="cs-CZ" sz="3200" dirty="0">
                <a:solidFill>
                  <a:srgbClr val="FF0000"/>
                </a:solidFill>
                <a:latin typeface="Times New Roman" panose="02020603050405020304" pitchFamily="18" charset="0"/>
                <a:cs typeface="Times New Roman" panose="02020603050405020304" pitchFamily="18" charset="0"/>
                <a:sym typeface="Arial"/>
              </a:rPr>
              <a:t>by mohl být</a:t>
            </a:r>
            <a:r>
              <a:rPr lang="cs-CZ" sz="3200" dirty="0">
                <a:solidFill>
                  <a:schemeClr val="dk1"/>
                </a:solidFill>
                <a:latin typeface="Times New Roman" panose="02020603050405020304" pitchFamily="18" charset="0"/>
                <a:cs typeface="Times New Roman" panose="02020603050405020304" pitchFamily="18" charset="0"/>
                <a:sym typeface="Arial"/>
              </a:rPr>
              <a:t>, podle okolností, </a:t>
            </a:r>
            <a:r>
              <a:rPr lang="cs-CZ" sz="3200" dirty="0">
                <a:solidFill>
                  <a:srgbClr val="FF0000"/>
                </a:solidFill>
                <a:latin typeface="Times New Roman" panose="02020603050405020304" pitchFamily="18" charset="0"/>
                <a:cs typeface="Times New Roman" panose="02020603050405020304" pitchFamily="18" charset="0"/>
                <a:sym typeface="Arial"/>
              </a:rPr>
              <a:t>v rozporu s ústavní ochranou vlastnictví</a:t>
            </a:r>
            <a:r>
              <a:rPr lang="cs-CZ" sz="3200" dirty="0">
                <a:solidFill>
                  <a:schemeClr val="dk1"/>
                </a:solidFill>
                <a:latin typeface="Times New Roman" panose="02020603050405020304" pitchFamily="18" charset="0"/>
                <a:cs typeface="Times New Roman" panose="02020603050405020304" pitchFamily="18" charset="0"/>
                <a:sym typeface="Arial"/>
              </a:rPr>
              <a:t>. Ochrana práv vlastníků bude předmětem případného řízení před správními soudy, které vezmou v úvahu všechny relevantní okolnosti individuálního případu a podle toho </a:t>
            </a:r>
            <a:r>
              <a:rPr lang="cs-CZ" sz="3200" dirty="0">
                <a:solidFill>
                  <a:srgbClr val="FF0000"/>
                </a:solidFill>
                <a:latin typeface="Times New Roman" panose="02020603050405020304" pitchFamily="18" charset="0"/>
                <a:cs typeface="Times New Roman" panose="02020603050405020304" pitchFamily="18" charset="0"/>
                <a:sym typeface="Arial"/>
              </a:rPr>
              <a:t>rozliší výkon vlastnického práva od jeho eventuálního zneužití.</a:t>
            </a:r>
            <a:endParaRP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Shape 401"/>
          <p:cNvSpPr txBox="1"/>
          <p:nvPr/>
        </p:nvSpPr>
        <p:spPr>
          <a:xfrm>
            <a:off x="366295" y="401052"/>
            <a:ext cx="11938000" cy="708501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Arial"/>
              <a:buNone/>
            </a:pPr>
            <a:r>
              <a:rPr lang="cs-CZ" sz="3200" b="1" dirty="0">
                <a:solidFill>
                  <a:schemeClr val="dk1"/>
                </a:solidFill>
                <a:latin typeface="Times New Roman" panose="02020603050405020304" pitchFamily="18" charset="0"/>
                <a:cs typeface="Times New Roman" panose="02020603050405020304" pitchFamily="18" charset="0"/>
                <a:sym typeface="Arial"/>
              </a:rPr>
              <a:t>Rozsudek NSS č.j. 9 </a:t>
            </a:r>
            <a:r>
              <a:rPr lang="cs-CZ" sz="3200" b="1" dirty="0" err="1">
                <a:solidFill>
                  <a:schemeClr val="dk1"/>
                </a:solidFill>
                <a:latin typeface="Times New Roman" panose="02020603050405020304" pitchFamily="18" charset="0"/>
                <a:cs typeface="Times New Roman" panose="02020603050405020304" pitchFamily="18" charset="0"/>
                <a:sym typeface="Arial"/>
              </a:rPr>
              <a:t>Afs</a:t>
            </a:r>
            <a:r>
              <a:rPr lang="cs-CZ" sz="3200" b="1" dirty="0">
                <a:solidFill>
                  <a:schemeClr val="dk1"/>
                </a:solidFill>
                <a:latin typeface="Times New Roman" panose="02020603050405020304" pitchFamily="18" charset="0"/>
                <a:cs typeface="Times New Roman" panose="02020603050405020304" pitchFamily="18" charset="0"/>
                <a:sym typeface="Arial"/>
              </a:rPr>
              <a:t> 86/2008-89 ze dne 16. července 2009</a:t>
            </a:r>
            <a:endParaRPr sz="3200" dirty="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spcBef>
                <a:spcPts val="640"/>
              </a:spcBef>
              <a:spcAft>
                <a:spcPts val="0"/>
              </a:spcAft>
              <a:buClr>
                <a:schemeClr val="dk1"/>
              </a:buClr>
              <a:buSzPts val="3200"/>
              <a:buFont typeface="Arial"/>
              <a:buNone/>
            </a:pPr>
            <a:r>
              <a:rPr lang="cs-CZ" sz="3200" dirty="0">
                <a:solidFill>
                  <a:schemeClr val="dk1"/>
                </a:solidFill>
                <a:latin typeface="Times New Roman" panose="02020603050405020304" pitchFamily="18" charset="0"/>
                <a:cs typeface="Times New Roman" panose="02020603050405020304" pitchFamily="18" charset="0"/>
                <a:sym typeface="Arial"/>
              </a:rPr>
              <a:t>Pronajme-li si nájemce pozemek, který je veřejným prostranstvím ve smyslu § 34 zákona č. 128/2008 Sb., o obcích, pak jeho povinnost hradit </a:t>
            </a:r>
            <a:r>
              <a:rPr lang="cs-CZ" sz="3200" dirty="0">
                <a:solidFill>
                  <a:srgbClr val="FF0000"/>
                </a:solidFill>
                <a:latin typeface="Times New Roman" panose="02020603050405020304" pitchFamily="18" charset="0"/>
                <a:cs typeface="Times New Roman" panose="02020603050405020304" pitchFamily="18" charset="0"/>
                <a:sym typeface="Arial"/>
              </a:rPr>
              <a:t>nájemné</a:t>
            </a:r>
            <a:r>
              <a:rPr lang="cs-CZ" sz="3200" dirty="0">
                <a:solidFill>
                  <a:schemeClr val="dk1"/>
                </a:solidFill>
                <a:latin typeface="Times New Roman" panose="02020603050405020304" pitchFamily="18" charset="0"/>
                <a:cs typeface="Times New Roman" panose="02020603050405020304" pitchFamily="18" charset="0"/>
                <a:sym typeface="Arial"/>
              </a:rPr>
              <a:t> vyplývající ze soukromoprávního nájemného vztahu </a:t>
            </a:r>
            <a:r>
              <a:rPr lang="cs-CZ" sz="3200" dirty="0">
                <a:solidFill>
                  <a:srgbClr val="FF0000"/>
                </a:solidFill>
                <a:latin typeface="Times New Roman" panose="02020603050405020304" pitchFamily="18" charset="0"/>
                <a:cs typeface="Times New Roman" panose="02020603050405020304" pitchFamily="18" charset="0"/>
                <a:sym typeface="Arial"/>
              </a:rPr>
              <a:t>nenahrazuje veřejnoprávní povinnost platit místní poplatek </a:t>
            </a:r>
            <a:r>
              <a:rPr lang="cs-CZ" sz="3200" dirty="0">
                <a:solidFill>
                  <a:schemeClr val="dk1"/>
                </a:solidFill>
                <a:latin typeface="Times New Roman" panose="02020603050405020304" pitchFamily="18" charset="0"/>
                <a:cs typeface="Times New Roman" panose="02020603050405020304" pitchFamily="18" charset="0"/>
                <a:sym typeface="Arial"/>
              </a:rPr>
              <a:t>za zvláštní užívání veřejného prostranství dle § 4 zákona č. 565/1990 Sb., o místních poplatcích. Ani obci tak nelze upírat možnost poskytnout vlastní věc někomu za úplatu. Bude-li ovšem veřejné prostranství nájemcem užíváno zvláštním způsobem, kdy dojde k omezení či vyloučení jeho obecného užívání ostatními subjekty, pak užívání pozemku na základě nájemní smlouvy bude bez vlivu na povinnost subjektu </a:t>
            </a:r>
            <a:r>
              <a:rPr lang="cs-CZ" sz="3200" b="1" dirty="0">
                <a:solidFill>
                  <a:schemeClr val="dk1"/>
                </a:solidFill>
                <a:latin typeface="Times New Roman" panose="02020603050405020304" pitchFamily="18" charset="0"/>
                <a:cs typeface="Times New Roman" panose="02020603050405020304" pitchFamily="18" charset="0"/>
                <a:sym typeface="Arial"/>
              </a:rPr>
              <a:t>platit vedle nájemného také místní poplatek.</a:t>
            </a:r>
            <a:endParaRPr sz="3200" b="1" dirty="0">
              <a:solidFill>
                <a:schemeClr val="dk1"/>
              </a:solidFill>
              <a:latin typeface="Times New Roman" panose="02020603050405020304" pitchFamily="18" charset="0"/>
              <a:cs typeface="Times New Roman" panose="02020603050405020304" pitchFamily="18" charset="0"/>
              <a:sym typeface="Arial"/>
            </a:endParaRPr>
          </a:p>
        </p:txBody>
      </p:sp>
    </p:spTree>
  </p:cSld>
  <p:clrMapOvr>
    <a:masterClrMapping/>
  </p:clrMapOvr>
  <p:transition spd="slow">
    <p:fade/>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2A225B12-7BD6-45F3-A9F7-7DA59E408795}"/>
              </a:ext>
            </a:extLst>
          </p:cNvPr>
          <p:cNvSpPr/>
          <p:nvPr/>
        </p:nvSpPr>
        <p:spPr>
          <a:xfrm>
            <a:off x="216569" y="805205"/>
            <a:ext cx="11758862" cy="5247590"/>
          </a:xfrm>
          <a:prstGeom prst="rect">
            <a:avLst/>
          </a:prstGeom>
        </p:spPr>
        <p:txBody>
          <a:bodyPr wrap="square">
            <a:spAutoFit/>
          </a:bodyPr>
          <a:lstStyle/>
          <a:p>
            <a:pPr algn="ctr">
              <a:spcBef>
                <a:spcPts val="1200"/>
              </a:spcBef>
            </a:pPr>
            <a:r>
              <a:rPr lang="cs-CZ" sz="3200" b="1" dirty="0">
                <a:latin typeface="Times New Roman" panose="02020603050405020304" pitchFamily="18" charset="0"/>
                <a:ea typeface="Times New Roman" panose="02020603050405020304" pitchFamily="18" charset="0"/>
              </a:rPr>
              <a:t>Hlava IV</a:t>
            </a:r>
            <a:endParaRPr lang="cs-CZ" sz="3200" dirty="0">
              <a:latin typeface="Times New Roman" panose="02020603050405020304" pitchFamily="18" charset="0"/>
              <a:ea typeface="Times New Roman" panose="02020603050405020304" pitchFamily="18" charset="0"/>
            </a:endParaRPr>
          </a:p>
          <a:p>
            <a:pPr algn="ctr"/>
            <a:r>
              <a:rPr lang="cs-CZ" sz="3200" b="1" dirty="0">
                <a:latin typeface="Times New Roman" panose="02020603050405020304" pitchFamily="18" charset="0"/>
                <a:ea typeface="Times New Roman" panose="02020603050405020304" pitchFamily="18" charset="0"/>
              </a:rPr>
              <a:t>Poplatek ze vstupného</a:t>
            </a:r>
          </a:p>
          <a:p>
            <a:pPr lvl="0" algn="ctr">
              <a:spcBef>
                <a:spcPts val="1200"/>
              </a:spcBef>
            </a:pPr>
            <a:r>
              <a:rPr lang="cs-CZ" sz="3200" dirty="0">
                <a:latin typeface="Times New Roman" panose="02020603050405020304" pitchFamily="18" charset="0"/>
                <a:ea typeface="Times New Roman" panose="02020603050405020304" pitchFamily="18" charset="0"/>
              </a:rPr>
              <a:t>§ 6</a:t>
            </a:r>
          </a:p>
          <a:p>
            <a:pPr marL="1143000" lvl="2" indent="-228600" algn="just">
              <a:spcBef>
                <a:spcPts val="600"/>
              </a:spcBef>
              <a:spcAft>
                <a:spcPts val="600"/>
              </a:spcAft>
              <a:buFont typeface="+mj-lt"/>
              <a:buAutoNum type="arabicParenBoth"/>
              <a:tabLst>
                <a:tab pos="316865" algn="l"/>
                <a:tab pos="540385" algn="l"/>
              </a:tabLst>
            </a:pPr>
            <a:r>
              <a:rPr lang="cs-CZ" sz="3200" dirty="0">
                <a:latin typeface="Times New Roman" panose="02020603050405020304" pitchFamily="18" charset="0"/>
                <a:ea typeface="Times New Roman" panose="02020603050405020304" pitchFamily="18" charset="0"/>
              </a:rPr>
              <a:t>Poplatek ze vstupného se vybírá ze vstupného na kulturní, sportovní, prodejní nebo reklamní akce, sníženého o daň z přidané hodnoty, je-li v ceně vstupného obsažena. Vstupným se pro účely tohoto zákona rozumí peněžitá částka, kterou účastník akce zaplatí za to, že se jí může zúčastnit. Z akcí, jejichž celý výtěžek je </a:t>
            </a:r>
            <a:r>
              <a:rPr lang="cs-CZ" sz="3200" b="1" dirty="0">
                <a:latin typeface="Times New Roman" panose="02020603050405020304" pitchFamily="18" charset="0"/>
                <a:ea typeface="Times New Roman" panose="02020603050405020304" pitchFamily="18" charset="0"/>
              </a:rPr>
              <a:t>odveden</a:t>
            </a:r>
            <a:r>
              <a:rPr lang="cs-CZ" sz="3200" dirty="0">
                <a:latin typeface="Times New Roman" panose="02020603050405020304" pitchFamily="18" charset="0"/>
                <a:ea typeface="Times New Roman" panose="02020603050405020304" pitchFamily="18" charset="0"/>
              </a:rPr>
              <a:t> na charitativní a veřejně prospěšné účely, se poplatek neplatí.</a:t>
            </a:r>
          </a:p>
        </p:txBody>
      </p:sp>
    </p:spTree>
    <p:extLst>
      <p:ext uri="{BB962C8B-B14F-4D97-AF65-F5344CB8AC3E}">
        <p14:creationId xmlns:p14="http://schemas.microsoft.com/office/powerpoint/2010/main" val="3314066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p:nvPr/>
        </p:nvSpPr>
        <p:spPr>
          <a:xfrm>
            <a:off x="1588168" y="336885"/>
            <a:ext cx="10603832" cy="547035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buFont typeface="Arial"/>
              <a:buNone/>
            </a:pPr>
            <a:endParaRPr sz="2000" dirty="0">
              <a:solidFill>
                <a:schemeClr val="dk1"/>
              </a:solidFill>
              <a:latin typeface="Arial"/>
              <a:ea typeface="Arial"/>
              <a:cs typeface="Arial"/>
              <a:sym typeface="Arial"/>
            </a:endParaRPr>
          </a:p>
          <a:p>
            <a:pPr marL="0" marR="0" lvl="0" indent="0" algn="l" rtl="0">
              <a:spcBef>
                <a:spcPts val="480"/>
              </a:spcBef>
              <a:spcAft>
                <a:spcPts val="0"/>
              </a:spcAft>
              <a:buClr>
                <a:schemeClr val="dk1"/>
              </a:buClr>
              <a:buSzPts val="2400"/>
              <a:buFont typeface="Arial"/>
              <a:buNone/>
            </a:pPr>
            <a:r>
              <a:rPr lang="cs-CZ" sz="3600" dirty="0">
                <a:solidFill>
                  <a:schemeClr val="dk1"/>
                </a:solidFill>
                <a:latin typeface="Arial"/>
                <a:ea typeface="Arial"/>
                <a:cs typeface="Arial"/>
                <a:sym typeface="Arial"/>
              </a:rPr>
              <a:t>Předmětem místního poplatku ze psů je ve smyslu § 2 odst. 2 zákona č. 565/1990 Sb. </a:t>
            </a:r>
            <a:r>
              <a:rPr lang="cs-CZ" sz="3600" b="1" dirty="0">
                <a:solidFill>
                  <a:srgbClr val="FF0000"/>
                </a:solidFill>
                <a:latin typeface="Arial"/>
                <a:ea typeface="Arial"/>
                <a:cs typeface="Arial"/>
                <a:sym typeface="Arial"/>
              </a:rPr>
              <a:t>držba psa staršího 3 měsíců</a:t>
            </a:r>
            <a:r>
              <a:rPr lang="cs-CZ" sz="3600" dirty="0">
                <a:solidFill>
                  <a:schemeClr val="dk1"/>
                </a:solidFill>
                <a:latin typeface="Arial"/>
                <a:ea typeface="Arial"/>
                <a:cs typeface="Arial"/>
                <a:sym typeface="Arial"/>
              </a:rPr>
              <a:t> (není-li ze zákona nebo z obecně závazné vyhlášky tato držba psa od místního poplatku osvobozena). </a:t>
            </a:r>
          </a:p>
          <a:p>
            <a:pPr marL="0" marR="0" lvl="0" indent="0" algn="l" rtl="0">
              <a:spcBef>
                <a:spcPts val="480"/>
              </a:spcBef>
              <a:spcAft>
                <a:spcPts val="0"/>
              </a:spcAft>
              <a:buClr>
                <a:schemeClr val="dk1"/>
              </a:buClr>
              <a:buSzPts val="2400"/>
              <a:buFont typeface="Arial"/>
              <a:buNone/>
            </a:pPr>
            <a:endParaRPr lang="cs-CZ" sz="3600" dirty="0">
              <a:solidFill>
                <a:schemeClr val="dk1"/>
              </a:solidFill>
            </a:endParaRPr>
          </a:p>
        </p:txBody>
      </p:sp>
    </p:spTree>
  </p:cSld>
  <p:clrMapOvr>
    <a:masterClrMapping/>
  </p:clrMapOvr>
  <p:transition spd="slow">
    <p:fade/>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0F5F396A-6BE0-4DEF-B5D2-22A258EDA485}"/>
              </a:ext>
            </a:extLst>
          </p:cNvPr>
          <p:cNvSpPr/>
          <p:nvPr/>
        </p:nvSpPr>
        <p:spPr>
          <a:xfrm>
            <a:off x="1588168" y="651029"/>
            <a:ext cx="10266947" cy="4031873"/>
          </a:xfrm>
          <a:prstGeom prst="rect">
            <a:avLst/>
          </a:prstGeom>
        </p:spPr>
        <p:txBody>
          <a:bodyPr wrap="square">
            <a:spAutoFit/>
          </a:bodyPr>
          <a:lstStyle/>
          <a:p>
            <a:pPr algn="just">
              <a:spcBef>
                <a:spcPts val="600"/>
              </a:spcBef>
            </a:pPr>
            <a:r>
              <a:rPr lang="cs-CZ" sz="3200" dirty="0">
                <a:latin typeface="Times New Roman" panose="02020603050405020304" pitchFamily="18" charset="0"/>
                <a:ea typeface="Times New Roman" panose="02020603050405020304" pitchFamily="18" charset="0"/>
              </a:rPr>
              <a:t>Předpokládá se, že navrhovaná úprava povede ke snížení možnosti spekulativního jednání některých pořadatelů akcí, kteří sice prohlásí, že akce je pořádána za účelem získání finančních prostředků na charitu nebo veřejně prospěšné účely, ale ve svém důsledku žádný finanční výtěžek na tuto činnost neodvedou, neboť prohlásí, že akce konaná za uvedeným účelem nebyla úspěšná a nepřinesla žádné finanční prostředky.</a:t>
            </a:r>
          </a:p>
        </p:txBody>
      </p:sp>
    </p:spTree>
    <p:extLst>
      <p:ext uri="{BB962C8B-B14F-4D97-AF65-F5344CB8AC3E}">
        <p14:creationId xmlns:p14="http://schemas.microsoft.com/office/powerpoint/2010/main" val="329818974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C81F59BD-261C-4D4B-91A3-A4C7E807E8CD}"/>
              </a:ext>
            </a:extLst>
          </p:cNvPr>
          <p:cNvSpPr/>
          <p:nvPr/>
        </p:nvSpPr>
        <p:spPr>
          <a:xfrm>
            <a:off x="609599" y="674621"/>
            <a:ext cx="10876547" cy="2708434"/>
          </a:xfrm>
          <a:prstGeom prst="rect">
            <a:avLst/>
          </a:prstGeom>
        </p:spPr>
        <p:txBody>
          <a:bodyPr wrap="square">
            <a:spAutoFit/>
          </a:bodyPr>
          <a:lstStyle/>
          <a:p>
            <a:pPr marL="914400" lvl="2" algn="just">
              <a:spcBef>
                <a:spcPts val="600"/>
              </a:spcBef>
              <a:spcAft>
                <a:spcPts val="600"/>
              </a:spcAft>
              <a:tabLst>
                <a:tab pos="316865" algn="l"/>
                <a:tab pos="540385" algn="l"/>
              </a:tabLst>
            </a:pPr>
            <a:r>
              <a:rPr lang="cs-CZ" sz="3200" dirty="0">
                <a:latin typeface="Times New Roman" panose="02020603050405020304" pitchFamily="18" charset="0"/>
                <a:ea typeface="Times New Roman" panose="02020603050405020304" pitchFamily="18" charset="0"/>
              </a:rPr>
              <a:t>(2) Poplatek ze vstupného platí fyzické a právnické osoby, které akci pořádají.</a:t>
            </a:r>
          </a:p>
          <a:p>
            <a:pPr marL="914400" lvl="2" algn="just">
              <a:spcBef>
                <a:spcPts val="600"/>
              </a:spcBef>
              <a:spcAft>
                <a:spcPts val="600"/>
              </a:spcAft>
              <a:tabLst>
                <a:tab pos="316865" algn="l"/>
                <a:tab pos="540385" algn="l"/>
              </a:tabLst>
            </a:pPr>
            <a:r>
              <a:rPr lang="cs-CZ" sz="3200" dirty="0">
                <a:latin typeface="Times New Roman" panose="02020603050405020304" pitchFamily="18" charset="0"/>
                <a:ea typeface="Times New Roman" panose="02020603050405020304" pitchFamily="18" charset="0"/>
              </a:rPr>
              <a:t>(3) Sazba poplatku ze vstupného činí až 20 % z úhrnné částky vybraného vstupného. Obec může po dohodě s poplatníkem poplatek stanovit paušální částkou.</a:t>
            </a:r>
            <a:endParaRPr lang="cs-CZ"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2919685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Shape 422"/>
          <p:cNvSpPr txBox="1"/>
          <p:nvPr/>
        </p:nvSpPr>
        <p:spPr>
          <a:xfrm>
            <a:off x="677332" y="457201"/>
            <a:ext cx="11209867" cy="63955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Arial"/>
              <a:buNone/>
            </a:pPr>
            <a:r>
              <a:rPr lang="cs-CZ" sz="3200" b="1" dirty="0">
                <a:solidFill>
                  <a:schemeClr val="dk1"/>
                </a:solidFill>
                <a:latin typeface="Times New Roman" panose="02020603050405020304" pitchFamily="18" charset="0"/>
                <a:cs typeface="Times New Roman" panose="02020603050405020304" pitchFamily="18" charset="0"/>
                <a:sym typeface="Arial"/>
              </a:rPr>
              <a:t>Poplatek ze vstupného - vstupné</a:t>
            </a:r>
            <a:endParaRPr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Clr>
                <a:schemeClr val="dk1"/>
              </a:buClr>
              <a:buSzPts val="3200"/>
              <a:buFont typeface="Arial"/>
              <a:buNone/>
            </a:pPr>
            <a:endParaRPr sz="3200" b="1" dirty="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spcBef>
                <a:spcPts val="640"/>
              </a:spcBef>
              <a:spcAft>
                <a:spcPts val="0"/>
              </a:spcAft>
              <a:buClr>
                <a:srgbClr val="FF0000"/>
              </a:buClr>
              <a:buSzPts val="3200"/>
              <a:buFont typeface="Arial"/>
              <a:buNone/>
            </a:pPr>
            <a:r>
              <a:rPr lang="cs-CZ" sz="3200" b="1" dirty="0">
                <a:solidFill>
                  <a:srgbClr val="FF0000"/>
                </a:solidFill>
                <a:latin typeface="Times New Roman" panose="02020603050405020304" pitchFamily="18" charset="0"/>
                <a:cs typeface="Times New Roman" panose="02020603050405020304" pitchFamily="18" charset="0"/>
                <a:sym typeface="Arial"/>
              </a:rPr>
              <a:t>Rozsudek NSS č.j. 1 </a:t>
            </a:r>
            <a:r>
              <a:rPr lang="cs-CZ" sz="3200" b="1" dirty="0" err="1">
                <a:solidFill>
                  <a:srgbClr val="FF0000"/>
                </a:solidFill>
                <a:latin typeface="Times New Roman" panose="02020603050405020304" pitchFamily="18" charset="0"/>
                <a:cs typeface="Times New Roman" panose="02020603050405020304" pitchFamily="18" charset="0"/>
                <a:sym typeface="Arial"/>
              </a:rPr>
              <a:t>Afs</a:t>
            </a:r>
            <a:r>
              <a:rPr lang="cs-CZ" sz="3200" b="1" dirty="0">
                <a:solidFill>
                  <a:srgbClr val="FF0000"/>
                </a:solidFill>
                <a:latin typeface="Times New Roman" panose="02020603050405020304" pitchFamily="18" charset="0"/>
                <a:cs typeface="Times New Roman" panose="02020603050405020304" pitchFamily="18" charset="0"/>
                <a:sym typeface="Arial"/>
              </a:rPr>
              <a:t> 5/2011-86 ze dne 4. května 2011</a:t>
            </a:r>
            <a:endParaRPr dirty="0">
              <a:latin typeface="Times New Roman" panose="02020603050405020304" pitchFamily="18" charset="0"/>
              <a:cs typeface="Times New Roman" panose="02020603050405020304" pitchFamily="18" charset="0"/>
            </a:endParaRPr>
          </a:p>
          <a:p>
            <a:pPr marL="0" marR="0" lvl="0" indent="0" algn="l" rtl="0">
              <a:spcBef>
                <a:spcPts val="640"/>
              </a:spcBef>
              <a:spcAft>
                <a:spcPts val="0"/>
              </a:spcAft>
              <a:buClr>
                <a:schemeClr val="dk1"/>
              </a:buClr>
              <a:buSzPts val="3200"/>
              <a:buFont typeface="Arial"/>
              <a:buNone/>
            </a:pPr>
            <a:endParaRPr sz="3200" dirty="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spcBef>
                <a:spcPts val="640"/>
              </a:spcBef>
              <a:spcAft>
                <a:spcPts val="0"/>
              </a:spcAft>
              <a:buClr>
                <a:schemeClr val="dk1"/>
              </a:buClr>
              <a:buSzPts val="3200"/>
              <a:buFont typeface="Arial"/>
              <a:buNone/>
            </a:pPr>
            <a:r>
              <a:rPr lang="cs-CZ" sz="3200" dirty="0">
                <a:solidFill>
                  <a:schemeClr val="dk1"/>
                </a:solidFill>
                <a:latin typeface="Times New Roman" panose="02020603050405020304" pitchFamily="18" charset="0"/>
                <a:cs typeface="Times New Roman" panose="02020603050405020304" pitchFamily="18" charset="0"/>
                <a:sym typeface="Arial"/>
              </a:rPr>
              <a:t>Pojem „vstupné“ obsažený v § 6 odst. 1 zákona č. 565/1990 Sb., o místních poplatcích, je třeba v zásadě vykládat z pozice účastníka akce. Vstupným je pak třeba rozumět souhrn veškerých finančních částek, jejichž zaplacením je podmiňován vstup, resp. účast účastníka na akci, bez ohledu na to, za co byly tyto částky konkrétně zaplaceny nebo na jaký účel byly využity pořadatelem akce.</a:t>
            </a:r>
            <a:endParaRPr dirty="0">
              <a:latin typeface="Times New Roman" panose="02020603050405020304" pitchFamily="18" charset="0"/>
              <a:cs typeface="Times New Roman" panose="02020603050405020304" pitchFamily="18" charset="0"/>
            </a:endParaRPr>
          </a:p>
          <a:p>
            <a:pPr marL="0" marR="0" lvl="0" indent="0" algn="l" rtl="0">
              <a:spcBef>
                <a:spcPts val="640"/>
              </a:spcBef>
              <a:spcAft>
                <a:spcPts val="0"/>
              </a:spcAft>
              <a:buClr>
                <a:schemeClr val="dk1"/>
              </a:buClr>
              <a:buSzPts val="3200"/>
              <a:buFont typeface="Arial"/>
              <a:buNone/>
            </a:pPr>
            <a:endParaRPr sz="3200" dirty="0">
              <a:solidFill>
                <a:schemeClr val="dk1"/>
              </a:solidFill>
              <a:latin typeface="Arial"/>
              <a:ea typeface="Arial"/>
              <a:cs typeface="Arial"/>
              <a:sym typeface="Arial"/>
            </a:endParaRPr>
          </a:p>
        </p:txBody>
      </p:sp>
    </p:spTree>
  </p:cSld>
  <p:clrMapOvr>
    <a:masterClrMapping/>
  </p:clrMapOvr>
  <p:transition spd="slow">
    <p:fade/>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Shape 427"/>
          <p:cNvSpPr/>
          <p:nvPr/>
        </p:nvSpPr>
        <p:spPr>
          <a:xfrm>
            <a:off x="355600" y="363915"/>
            <a:ext cx="11836400" cy="649408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s-CZ" sz="3200" b="1" dirty="0">
                <a:solidFill>
                  <a:schemeClr val="dk1"/>
                </a:solidFill>
                <a:latin typeface="Times New Roman" panose="02020603050405020304" pitchFamily="18" charset="0"/>
                <a:cs typeface="Times New Roman" panose="02020603050405020304" pitchFamily="18" charset="0"/>
                <a:sym typeface="Arial"/>
              </a:rPr>
              <a:t>Prohlídky kulturních památek - nález Ústavního soudu </a:t>
            </a:r>
            <a:r>
              <a:rPr lang="cs-CZ" sz="3200" b="1" dirty="0" err="1">
                <a:solidFill>
                  <a:schemeClr val="dk1"/>
                </a:solidFill>
                <a:latin typeface="Times New Roman" panose="02020603050405020304" pitchFamily="18" charset="0"/>
                <a:cs typeface="Times New Roman" panose="02020603050405020304" pitchFamily="18" charset="0"/>
                <a:sym typeface="Arial"/>
              </a:rPr>
              <a:t>sp</a:t>
            </a:r>
            <a:r>
              <a:rPr lang="cs-CZ" sz="3200" b="1" dirty="0">
                <a:solidFill>
                  <a:schemeClr val="dk1"/>
                </a:solidFill>
                <a:latin typeface="Times New Roman" panose="02020603050405020304" pitchFamily="18" charset="0"/>
                <a:cs typeface="Times New Roman" panose="02020603050405020304" pitchFamily="18" charset="0"/>
                <a:sym typeface="Arial"/>
              </a:rPr>
              <a:t>. zn. </a:t>
            </a:r>
            <a:r>
              <a:rPr lang="cs-CZ" sz="3200" b="1" dirty="0" err="1">
                <a:solidFill>
                  <a:schemeClr val="dk1"/>
                </a:solidFill>
                <a:latin typeface="Times New Roman" panose="02020603050405020304" pitchFamily="18" charset="0"/>
                <a:cs typeface="Times New Roman" panose="02020603050405020304" pitchFamily="18" charset="0"/>
                <a:sym typeface="Arial"/>
              </a:rPr>
              <a:t>Pl</a:t>
            </a:r>
            <a:r>
              <a:rPr lang="cs-CZ" sz="3200" b="1" dirty="0">
                <a:solidFill>
                  <a:schemeClr val="dk1"/>
                </a:solidFill>
                <a:latin typeface="Times New Roman" panose="02020603050405020304" pitchFamily="18" charset="0"/>
                <a:cs typeface="Times New Roman" panose="02020603050405020304" pitchFamily="18" charset="0"/>
                <a:sym typeface="Arial"/>
              </a:rPr>
              <a:t>. ÚS 20/93 ze dne 14. června 1994 </a:t>
            </a:r>
            <a:endParaRPr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endParaRPr sz="3200" b="1" dirty="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spcBef>
                <a:spcPts val="0"/>
              </a:spcBef>
              <a:spcAft>
                <a:spcPts val="0"/>
              </a:spcAft>
              <a:buNone/>
            </a:pPr>
            <a:r>
              <a:rPr lang="cs-CZ" sz="3200" b="1" dirty="0">
                <a:solidFill>
                  <a:schemeClr val="dk1"/>
                </a:solidFill>
                <a:latin typeface="Times New Roman" panose="02020603050405020304" pitchFamily="18" charset="0"/>
                <a:cs typeface="Times New Roman" panose="02020603050405020304" pitchFamily="18" charset="0"/>
                <a:sym typeface="Arial"/>
              </a:rPr>
              <a:t>Vstupné z prohlídek kulturních památek nelze zpoplatňovat a návštěvu hradu či zámku nelze pokládat za kulturní akci ve smyslu zákona o místních poplatcích</a:t>
            </a:r>
            <a:r>
              <a:rPr lang="cs-CZ" sz="3200" dirty="0">
                <a:solidFill>
                  <a:schemeClr val="dk1"/>
                </a:solidFill>
                <a:latin typeface="Times New Roman" panose="02020603050405020304" pitchFamily="18" charset="0"/>
                <a:cs typeface="Times New Roman" panose="02020603050405020304" pitchFamily="18" charset="0"/>
                <a:sym typeface="Arial"/>
              </a:rPr>
              <a:t>. Zákon o místních poplatcích předpokládá vybírání poplatku ze vstupného v případech, kdy jde o jednorázovou kulturní akci, např. výstavu, taneční zábavu, konkrétní divadelní představení apod. Kromě toho jsou prostředky z vybraného vstupného na hrady a zámky jednoznačně určeny pro veřejně prospěšné účely se zaměřením na financování oprav a údržby objektů chráněných památkovými úřady a v takovém případě se místní poplatek neplatí.</a:t>
            </a:r>
            <a:endParaRP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Shape 499"/>
          <p:cNvSpPr txBox="1"/>
          <p:nvPr/>
        </p:nvSpPr>
        <p:spPr>
          <a:xfrm>
            <a:off x="440267" y="225409"/>
            <a:ext cx="11751733" cy="5669244"/>
          </a:xfrm>
          <a:prstGeom prst="rect">
            <a:avLst/>
          </a:prstGeom>
          <a:noFill/>
          <a:ln>
            <a:noFill/>
          </a:ln>
        </p:spPr>
        <p:txBody>
          <a:bodyPr spcFirstLastPara="1" wrap="square" lIns="91425" tIns="45700" rIns="91425" bIns="45700" anchor="t" anchorCtr="0">
            <a:noAutofit/>
          </a:bodyPr>
          <a:lstStyle/>
          <a:p>
            <a:pPr lvl="0" algn="ctr">
              <a:buClr>
                <a:schemeClr val="dk1"/>
              </a:buClr>
              <a:buSzPts val="3200"/>
            </a:pPr>
            <a:r>
              <a:rPr lang="cs-CZ" sz="3200" b="1" dirty="0">
                <a:solidFill>
                  <a:schemeClr val="dk1"/>
                </a:solidFill>
                <a:latin typeface="Times New Roman" panose="02020603050405020304" pitchFamily="18" charset="0"/>
                <a:cs typeface="Times New Roman" panose="02020603050405020304" pitchFamily="18" charset="0"/>
              </a:rPr>
              <a:t>Hlava V</a:t>
            </a:r>
          </a:p>
          <a:p>
            <a:pPr lvl="0" algn="ctr">
              <a:buClr>
                <a:schemeClr val="dk1"/>
              </a:buClr>
              <a:buSzPts val="3200"/>
            </a:pPr>
            <a:r>
              <a:rPr lang="cs-CZ" sz="3200" b="1" dirty="0">
                <a:solidFill>
                  <a:schemeClr val="dk1"/>
                </a:solidFill>
                <a:latin typeface="Times New Roman" panose="02020603050405020304" pitchFamily="18" charset="0"/>
                <a:cs typeface="Times New Roman" panose="02020603050405020304" pitchFamily="18" charset="0"/>
              </a:rPr>
              <a:t>Poplatek za povolení k vjezdu s motorovým vozidlem do vybraných míst a částí měst</a:t>
            </a:r>
          </a:p>
          <a:p>
            <a:pPr lvl="0" algn="ctr">
              <a:buClr>
                <a:schemeClr val="dk1"/>
              </a:buClr>
              <a:buSzPts val="3200"/>
            </a:pPr>
            <a:r>
              <a:rPr lang="cs-CZ" sz="3200" dirty="0">
                <a:solidFill>
                  <a:schemeClr val="dk1"/>
                </a:solidFill>
                <a:latin typeface="Times New Roman" panose="02020603050405020304" pitchFamily="18" charset="0"/>
                <a:cs typeface="Times New Roman" panose="02020603050405020304" pitchFamily="18" charset="0"/>
              </a:rPr>
              <a:t>§ 10</a:t>
            </a:r>
          </a:p>
          <a:p>
            <a:pPr lvl="0">
              <a:buClr>
                <a:schemeClr val="dk1"/>
              </a:buClr>
              <a:buSzPts val="3200"/>
            </a:pPr>
            <a:r>
              <a:rPr lang="cs-CZ" sz="3200" dirty="0">
                <a:solidFill>
                  <a:schemeClr val="dk1"/>
                </a:solidFill>
                <a:latin typeface="Times New Roman" panose="02020603050405020304" pitchFamily="18" charset="0"/>
                <a:cs typeface="Times New Roman" panose="02020603050405020304" pitchFamily="18" charset="0"/>
              </a:rPr>
              <a:t>(1)	Poplatek za povolení k vjezdu s motorovým vozidlem12) do vybraných míst a částí měst (dále jen "vybraná místa") platí fyzická nebo právnická osoba, které bylo vydáno povolení k vjezdu s motorovým vozidlem do vybraných míst. Poplatek neplatí fyzické osoby </a:t>
            </a:r>
            <a:r>
              <a:rPr lang="cs-CZ" sz="3200" b="1" dirty="0">
                <a:solidFill>
                  <a:schemeClr val="dk1"/>
                </a:solidFill>
                <a:latin typeface="Times New Roman" panose="02020603050405020304" pitchFamily="18" charset="0"/>
                <a:cs typeface="Times New Roman" panose="02020603050405020304" pitchFamily="18" charset="0"/>
              </a:rPr>
              <a:t>přihlášené</a:t>
            </a:r>
            <a:r>
              <a:rPr lang="cs-CZ" sz="3200" dirty="0">
                <a:solidFill>
                  <a:schemeClr val="dk1"/>
                </a:solidFill>
                <a:latin typeface="Times New Roman" panose="02020603050405020304" pitchFamily="18" charset="0"/>
                <a:cs typeface="Times New Roman" panose="02020603050405020304" pitchFamily="18" charset="0"/>
              </a:rPr>
              <a:t> nebo vlastnící nemovitosti ve vybraném místě, osoby jim blízké,13) manželé těchto osob a jejich děti. Dále osoby, které ve vybraném místě užívají nemovitost k podnikání nebo veřejně prospěšné činnosti nebo osoby, které jsou držiteli průkazu ZTP </a:t>
            </a:r>
            <a:r>
              <a:rPr lang="cs-CZ" sz="3200" b="1" dirty="0">
                <a:solidFill>
                  <a:schemeClr val="dk1"/>
                </a:solidFill>
                <a:latin typeface="Times New Roman" panose="02020603050405020304" pitchFamily="18" charset="0"/>
                <a:cs typeface="Times New Roman" panose="02020603050405020304" pitchFamily="18" charset="0"/>
              </a:rPr>
              <a:t>nebo ZTP/P </a:t>
            </a:r>
            <a:r>
              <a:rPr lang="cs-CZ" sz="3200" dirty="0">
                <a:solidFill>
                  <a:schemeClr val="dk1"/>
                </a:solidFill>
                <a:latin typeface="Times New Roman" panose="02020603050405020304" pitchFamily="18" charset="0"/>
                <a:cs typeface="Times New Roman" panose="02020603050405020304" pitchFamily="18" charset="0"/>
              </a:rPr>
              <a:t>a jejich průvodci.</a:t>
            </a:r>
          </a:p>
        </p:txBody>
      </p:sp>
    </p:spTree>
  </p:cSld>
  <p:clrMapOvr>
    <a:masterClrMapping/>
  </p:clrMapOvr>
  <p:transition spd="slow">
    <p:fade thruBlk="1"/>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Shape 504"/>
          <p:cNvSpPr txBox="1"/>
          <p:nvPr/>
        </p:nvSpPr>
        <p:spPr>
          <a:xfrm>
            <a:off x="1219201" y="654162"/>
            <a:ext cx="10972799" cy="42288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3200"/>
              <a:buFont typeface="Arial"/>
              <a:buNone/>
            </a:pPr>
            <a:r>
              <a:rPr lang="cs-CZ" sz="3200" b="1" dirty="0">
                <a:solidFill>
                  <a:schemeClr val="dk1"/>
                </a:solidFill>
                <a:latin typeface="Times New Roman" panose="02020603050405020304" pitchFamily="18" charset="0"/>
                <a:cs typeface="Times New Roman" panose="02020603050405020304" pitchFamily="18" charset="0"/>
                <a:sym typeface="Arial"/>
              </a:rPr>
              <a:t>Poplatek ze povolení k vjezdu s motorovým vozidlem</a:t>
            </a:r>
            <a:endParaRPr dirty="0">
              <a:latin typeface="Times New Roman" panose="02020603050405020304" pitchFamily="18" charset="0"/>
              <a:cs typeface="Times New Roman" panose="02020603050405020304" pitchFamily="18" charset="0"/>
            </a:endParaRPr>
          </a:p>
          <a:p>
            <a:pPr marL="0" marR="0" lvl="0" indent="0" algn="ctr" rtl="0">
              <a:spcBef>
                <a:spcPts val="0"/>
              </a:spcBef>
              <a:spcAft>
                <a:spcPts val="0"/>
              </a:spcAft>
              <a:buClr>
                <a:schemeClr val="dk1"/>
              </a:buClr>
              <a:buSzPts val="3200"/>
              <a:buFont typeface="Arial"/>
              <a:buNone/>
            </a:pPr>
            <a:r>
              <a:rPr lang="cs-CZ" sz="3200" b="1" dirty="0">
                <a:solidFill>
                  <a:schemeClr val="dk1"/>
                </a:solidFill>
                <a:latin typeface="Times New Roman" panose="02020603050405020304" pitchFamily="18" charset="0"/>
                <a:cs typeface="Times New Roman" panose="02020603050405020304" pitchFamily="18" charset="0"/>
                <a:sym typeface="Arial"/>
              </a:rPr>
              <a:t>§ 10</a:t>
            </a:r>
          </a:p>
          <a:p>
            <a:pPr marL="0" marR="0" lvl="0" indent="0" algn="ctr" rtl="0">
              <a:spcBef>
                <a:spcPts val="0"/>
              </a:spcBef>
              <a:spcAft>
                <a:spcPts val="0"/>
              </a:spcAft>
              <a:buClr>
                <a:schemeClr val="dk1"/>
              </a:buClr>
              <a:buSzPts val="3200"/>
              <a:buFont typeface="Arial"/>
              <a:buNone/>
            </a:pPr>
            <a:endParaRPr dirty="0">
              <a:latin typeface="Times New Roman" panose="02020603050405020304" pitchFamily="18" charset="0"/>
              <a:cs typeface="Times New Roman" panose="02020603050405020304" pitchFamily="18" charset="0"/>
            </a:endParaRPr>
          </a:p>
          <a:p>
            <a:pPr marL="0" marR="0" lvl="0" indent="0" algn="l" rtl="0">
              <a:spcBef>
                <a:spcPts val="640"/>
              </a:spcBef>
              <a:spcAft>
                <a:spcPts val="0"/>
              </a:spcAft>
              <a:buClr>
                <a:schemeClr val="dk1"/>
              </a:buClr>
              <a:buSzPts val="3200"/>
              <a:buFont typeface="Arial"/>
              <a:buNone/>
            </a:pPr>
            <a:r>
              <a:rPr lang="cs-CZ" sz="3200" dirty="0">
                <a:solidFill>
                  <a:schemeClr val="dk1"/>
                </a:solidFill>
                <a:latin typeface="Times New Roman" panose="02020603050405020304" pitchFamily="18" charset="0"/>
                <a:cs typeface="Times New Roman" panose="02020603050405020304" pitchFamily="18" charset="0"/>
                <a:sym typeface="Arial"/>
              </a:rPr>
              <a:t>(2) Poplatek se vybírá za </a:t>
            </a:r>
            <a:r>
              <a:rPr lang="cs-CZ" sz="3200" dirty="0">
                <a:solidFill>
                  <a:srgbClr val="FF0000"/>
                </a:solidFill>
                <a:latin typeface="Times New Roman" panose="02020603050405020304" pitchFamily="18" charset="0"/>
                <a:cs typeface="Times New Roman" panose="02020603050405020304" pitchFamily="18" charset="0"/>
                <a:sym typeface="Arial"/>
              </a:rPr>
              <a:t>vydání povolení k vjezdu </a:t>
            </a:r>
            <a:r>
              <a:rPr lang="cs-CZ" sz="3200" dirty="0">
                <a:solidFill>
                  <a:schemeClr val="dk1"/>
                </a:solidFill>
                <a:latin typeface="Times New Roman" panose="02020603050405020304" pitchFamily="18" charset="0"/>
                <a:cs typeface="Times New Roman" panose="02020603050405020304" pitchFamily="18" charset="0"/>
                <a:sym typeface="Arial"/>
              </a:rPr>
              <a:t>s motorovým vozidlem do vybraných míst, do kterých je jinak vjezd zakázán příslušnou dopravní značkou.</a:t>
            </a:r>
          </a:p>
          <a:p>
            <a:pPr marL="0" marR="0" lvl="0" indent="0" algn="l" rtl="0">
              <a:spcBef>
                <a:spcPts val="640"/>
              </a:spcBef>
              <a:spcAft>
                <a:spcPts val="0"/>
              </a:spcAft>
              <a:buClr>
                <a:schemeClr val="dk1"/>
              </a:buClr>
              <a:buSzPts val="3200"/>
              <a:buFont typeface="Arial"/>
              <a:buNone/>
            </a:pPr>
            <a:endParaRPr dirty="0">
              <a:latin typeface="Times New Roman" panose="02020603050405020304" pitchFamily="18" charset="0"/>
              <a:cs typeface="Times New Roman" panose="02020603050405020304" pitchFamily="18" charset="0"/>
            </a:endParaRPr>
          </a:p>
          <a:p>
            <a:pPr marL="0" marR="0" lvl="0" indent="0" algn="l" rtl="0">
              <a:spcBef>
                <a:spcPts val="640"/>
              </a:spcBef>
              <a:spcAft>
                <a:spcPts val="0"/>
              </a:spcAft>
              <a:buClr>
                <a:schemeClr val="dk1"/>
              </a:buClr>
              <a:buSzPts val="3200"/>
              <a:buFont typeface="Arial"/>
              <a:buNone/>
            </a:pPr>
            <a:r>
              <a:rPr lang="cs-CZ" sz="3200" dirty="0">
                <a:solidFill>
                  <a:schemeClr val="dk1"/>
                </a:solidFill>
                <a:latin typeface="Times New Roman" panose="02020603050405020304" pitchFamily="18" charset="0"/>
                <a:cs typeface="Times New Roman" panose="02020603050405020304" pitchFamily="18" charset="0"/>
                <a:sym typeface="Arial"/>
              </a:rPr>
              <a:t>(3) Sazba poplatku za povolení k vjezdu s motorovým vozidlem do vybraných míst činí </a:t>
            </a:r>
            <a:r>
              <a:rPr lang="cs-CZ" sz="3200" dirty="0">
                <a:solidFill>
                  <a:srgbClr val="FF0000"/>
                </a:solidFill>
                <a:latin typeface="Times New Roman" panose="02020603050405020304" pitchFamily="18" charset="0"/>
                <a:cs typeface="Times New Roman" panose="02020603050405020304" pitchFamily="18" charset="0"/>
                <a:sym typeface="Arial"/>
              </a:rPr>
              <a:t>až 200 Kč za den</a:t>
            </a:r>
            <a:r>
              <a:rPr lang="cs-CZ" sz="3200" dirty="0">
                <a:solidFill>
                  <a:schemeClr val="dk1"/>
                </a:solidFill>
                <a:latin typeface="Times New Roman" panose="02020603050405020304" pitchFamily="18" charset="0"/>
                <a:cs typeface="Times New Roman" panose="02020603050405020304" pitchFamily="18" charset="0"/>
                <a:sym typeface="Arial"/>
              </a:rPr>
              <a:t>. Obec může po dohodě s poplatníkem stanovit poplatek také </a:t>
            </a:r>
            <a:r>
              <a:rPr lang="cs-CZ" sz="3200" dirty="0">
                <a:solidFill>
                  <a:srgbClr val="FF0000"/>
                </a:solidFill>
                <a:latin typeface="Times New Roman" panose="02020603050405020304" pitchFamily="18" charset="0"/>
                <a:cs typeface="Times New Roman" panose="02020603050405020304" pitchFamily="18" charset="0"/>
                <a:sym typeface="Arial"/>
              </a:rPr>
              <a:t>paušální</a:t>
            </a:r>
            <a:r>
              <a:rPr lang="cs-CZ" sz="3200" dirty="0">
                <a:solidFill>
                  <a:schemeClr val="dk1"/>
                </a:solidFill>
                <a:latin typeface="Times New Roman" panose="02020603050405020304" pitchFamily="18" charset="0"/>
                <a:cs typeface="Times New Roman" panose="02020603050405020304" pitchFamily="18" charset="0"/>
                <a:sym typeface="Arial"/>
              </a:rPr>
              <a:t> částkou.</a:t>
            </a:r>
            <a:endParaRPr dirty="0">
              <a:latin typeface="Times New Roman" panose="02020603050405020304" pitchFamily="18" charset="0"/>
              <a:cs typeface="Times New Roman" panose="02020603050405020304" pitchFamily="18" charset="0"/>
            </a:endParaRPr>
          </a:p>
        </p:txBody>
      </p:sp>
    </p:spTree>
  </p:cSld>
  <p:clrMapOvr>
    <a:masterClrMapping/>
  </p:clrMapOvr>
  <p:transition spd="slow">
    <p:fade thruBlk="1"/>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a:extLst>
              <a:ext uri="{FF2B5EF4-FFF2-40B4-BE49-F238E27FC236}">
                <a16:creationId xmlns:a16="http://schemas.microsoft.com/office/drawing/2014/main" id="{45F210E2-CCB0-4A64-B97C-42580C7CEEE7}"/>
              </a:ext>
            </a:extLst>
          </p:cNvPr>
          <p:cNvSpPr/>
          <p:nvPr/>
        </p:nvSpPr>
        <p:spPr>
          <a:xfrm>
            <a:off x="1267327" y="685436"/>
            <a:ext cx="10475494" cy="2062103"/>
          </a:xfrm>
          <a:prstGeom prst="rect">
            <a:avLst/>
          </a:prstGeom>
        </p:spPr>
        <p:txBody>
          <a:bodyPr wrap="square">
            <a:spAutoFit/>
          </a:bodyPr>
          <a:lstStyle/>
          <a:p>
            <a:pPr algn="just">
              <a:spcBef>
                <a:spcPts val="600"/>
              </a:spcBef>
            </a:pPr>
            <a:r>
              <a:rPr lang="cs-CZ" sz="3200" dirty="0">
                <a:latin typeface="Times New Roman" panose="02020603050405020304" pitchFamily="18" charset="0"/>
                <a:ea typeface="Times New Roman" panose="02020603050405020304" pitchFamily="18" charset="0"/>
              </a:rPr>
              <a:t>V souvislosti se zavedením pojmu „přihlášení fyzické osoby v obci“ v § 16c se rozšiřuje okruh osob, které nebudou platit poplatek za povolení k vjezdu s motorovým vozidlem do vybraných míst a částí měst. </a:t>
            </a:r>
          </a:p>
        </p:txBody>
      </p:sp>
    </p:spTree>
    <p:extLst>
      <p:ext uri="{BB962C8B-B14F-4D97-AF65-F5344CB8AC3E}">
        <p14:creationId xmlns:p14="http://schemas.microsoft.com/office/powerpoint/2010/main" val="226625575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Shape 509"/>
          <p:cNvSpPr txBox="1"/>
          <p:nvPr/>
        </p:nvSpPr>
        <p:spPr>
          <a:xfrm>
            <a:off x="1636296" y="462549"/>
            <a:ext cx="10555704" cy="57061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Arial"/>
              <a:buNone/>
            </a:pPr>
            <a:r>
              <a:rPr lang="cs-CZ" sz="3200" b="1" dirty="0">
                <a:solidFill>
                  <a:schemeClr val="dk1"/>
                </a:solidFill>
                <a:latin typeface="Times New Roman" panose="02020603050405020304" pitchFamily="18" charset="0"/>
                <a:cs typeface="Times New Roman" panose="02020603050405020304" pitchFamily="18" charset="0"/>
                <a:sym typeface="Arial"/>
              </a:rPr>
              <a:t>Poplatek ze povolení k vjezdu s motorovým vozidlem – vybrané místo</a:t>
            </a:r>
            <a:endParaRPr dirty="0">
              <a:latin typeface="Times New Roman" panose="02020603050405020304" pitchFamily="18" charset="0"/>
              <a:cs typeface="Times New Roman" panose="02020603050405020304" pitchFamily="18" charset="0"/>
            </a:endParaRPr>
          </a:p>
          <a:p>
            <a:pPr marL="0" marR="0" lvl="0" indent="0" algn="l" rtl="0">
              <a:spcBef>
                <a:spcPts val="640"/>
              </a:spcBef>
              <a:spcAft>
                <a:spcPts val="0"/>
              </a:spcAft>
              <a:buClr>
                <a:schemeClr val="dk1"/>
              </a:buClr>
              <a:buSzPts val="3200"/>
              <a:buFont typeface="Arial"/>
              <a:buNone/>
            </a:pPr>
            <a:r>
              <a:rPr lang="cs-CZ" sz="3200" i="1" dirty="0">
                <a:solidFill>
                  <a:schemeClr val="dk1"/>
                </a:solidFill>
                <a:latin typeface="Times New Roman" panose="02020603050405020304" pitchFamily="18" charset="0"/>
                <a:cs typeface="Times New Roman" panose="02020603050405020304" pitchFamily="18" charset="0"/>
                <a:sym typeface="Arial"/>
              </a:rPr>
              <a:t>Nález Ústavního soudu </a:t>
            </a:r>
            <a:r>
              <a:rPr lang="cs-CZ" sz="3200" i="1" dirty="0" err="1">
                <a:solidFill>
                  <a:schemeClr val="dk1"/>
                </a:solidFill>
                <a:latin typeface="Times New Roman" panose="02020603050405020304" pitchFamily="18" charset="0"/>
                <a:cs typeface="Times New Roman" panose="02020603050405020304" pitchFamily="18" charset="0"/>
                <a:sym typeface="Arial"/>
              </a:rPr>
              <a:t>sp</a:t>
            </a:r>
            <a:r>
              <a:rPr lang="cs-CZ" sz="3200" i="1" dirty="0">
                <a:solidFill>
                  <a:schemeClr val="dk1"/>
                </a:solidFill>
                <a:latin typeface="Times New Roman" panose="02020603050405020304" pitchFamily="18" charset="0"/>
                <a:cs typeface="Times New Roman" panose="02020603050405020304" pitchFamily="18" charset="0"/>
                <a:sym typeface="Arial"/>
              </a:rPr>
              <a:t>. zn. PI. ÚS 23/2000 ze dne 17. července 2001</a:t>
            </a:r>
            <a:endParaRPr dirty="0">
              <a:latin typeface="Times New Roman" panose="02020603050405020304" pitchFamily="18" charset="0"/>
              <a:cs typeface="Times New Roman" panose="02020603050405020304" pitchFamily="18" charset="0"/>
            </a:endParaRPr>
          </a:p>
          <a:p>
            <a:pPr marL="0" marR="0" lvl="0" indent="0" algn="l" rtl="0">
              <a:spcBef>
                <a:spcPts val="640"/>
              </a:spcBef>
              <a:spcAft>
                <a:spcPts val="0"/>
              </a:spcAft>
              <a:buClr>
                <a:schemeClr val="dk1"/>
              </a:buClr>
              <a:buSzPts val="3200"/>
              <a:buFont typeface="Arial"/>
              <a:buNone/>
            </a:pPr>
            <a:r>
              <a:rPr lang="cs-CZ" sz="3200" dirty="0">
                <a:solidFill>
                  <a:schemeClr val="dk1"/>
                </a:solidFill>
                <a:latin typeface="Times New Roman" panose="02020603050405020304" pitchFamily="18" charset="0"/>
                <a:cs typeface="Times New Roman" panose="02020603050405020304" pitchFamily="18" charset="0"/>
                <a:sym typeface="Arial"/>
              </a:rPr>
              <a:t>Jakkoli zákon </a:t>
            </a:r>
            <a:r>
              <a:rPr lang="cs-CZ" sz="3200" b="1" dirty="0">
                <a:solidFill>
                  <a:srgbClr val="FF0000"/>
                </a:solidFill>
                <a:latin typeface="Times New Roman" panose="02020603050405020304" pitchFamily="18" charset="0"/>
                <a:cs typeface="Times New Roman" panose="02020603050405020304" pitchFamily="18" charset="0"/>
                <a:sym typeface="Arial"/>
              </a:rPr>
              <a:t>"vybrané místo" </a:t>
            </a:r>
            <a:r>
              <a:rPr lang="cs-CZ" sz="3200" dirty="0">
                <a:solidFill>
                  <a:schemeClr val="dk1"/>
                </a:solidFill>
                <a:latin typeface="Times New Roman" panose="02020603050405020304" pitchFamily="18" charset="0"/>
                <a:cs typeface="Times New Roman" panose="02020603050405020304" pitchFamily="18" charset="0"/>
                <a:sym typeface="Arial"/>
              </a:rPr>
              <a:t>nedefinuje, gramatický a věcný výklad tohoto pojmu, podle přesvědčení Ústavního soudu, </a:t>
            </a:r>
            <a:r>
              <a:rPr lang="cs-CZ" sz="3200" dirty="0">
                <a:solidFill>
                  <a:srgbClr val="FF0000"/>
                </a:solidFill>
                <a:latin typeface="Times New Roman" panose="02020603050405020304" pitchFamily="18" charset="0"/>
                <a:cs typeface="Times New Roman" panose="02020603050405020304" pitchFamily="18" charset="0"/>
                <a:sym typeface="Arial"/>
              </a:rPr>
              <a:t>průjezd motorového vozidla po </a:t>
            </a:r>
            <a:r>
              <a:rPr lang="cs-CZ" sz="3200" b="1" dirty="0">
                <a:solidFill>
                  <a:srgbClr val="FF0000"/>
                </a:solidFill>
                <a:latin typeface="Times New Roman" panose="02020603050405020304" pitchFamily="18" charset="0"/>
                <a:cs typeface="Times New Roman" panose="02020603050405020304" pitchFamily="18" charset="0"/>
                <a:sym typeface="Arial"/>
              </a:rPr>
              <a:t>mostě</a:t>
            </a:r>
            <a:r>
              <a:rPr lang="cs-CZ" sz="3200" dirty="0">
                <a:solidFill>
                  <a:srgbClr val="FF0000"/>
                </a:solidFill>
                <a:latin typeface="Times New Roman" panose="02020603050405020304" pitchFamily="18" charset="0"/>
                <a:cs typeface="Times New Roman" panose="02020603050405020304" pitchFamily="18" charset="0"/>
                <a:sym typeface="Arial"/>
              </a:rPr>
              <a:t>, který je součástí pozemní komunikace</a:t>
            </a:r>
            <a:r>
              <a:rPr lang="cs-CZ" sz="3200" dirty="0">
                <a:solidFill>
                  <a:schemeClr val="dk1"/>
                </a:solidFill>
                <a:latin typeface="Times New Roman" panose="02020603050405020304" pitchFamily="18" charset="0"/>
                <a:cs typeface="Times New Roman" panose="02020603050405020304" pitchFamily="18" charset="0"/>
                <a:sym typeface="Arial"/>
              </a:rPr>
              <a:t>, a jako takový slouží sjízdnosti pozemní komunikace a v tomto smyslu je její součástí, která (průjezdem po ní) </a:t>
            </a:r>
            <a:r>
              <a:rPr lang="cs-CZ" sz="3200" dirty="0">
                <a:solidFill>
                  <a:srgbClr val="FF0000"/>
                </a:solidFill>
                <a:latin typeface="Times New Roman" panose="02020603050405020304" pitchFamily="18" charset="0"/>
                <a:cs typeface="Times New Roman" panose="02020603050405020304" pitchFamily="18" charset="0"/>
                <a:sym typeface="Arial"/>
              </a:rPr>
              <a:t>je určena k obvyklému způsobu užívání komunikace, (obecné užívání)</a:t>
            </a:r>
            <a:r>
              <a:rPr lang="cs-CZ" sz="3200" dirty="0">
                <a:solidFill>
                  <a:schemeClr val="dk1"/>
                </a:solidFill>
                <a:latin typeface="Times New Roman" panose="02020603050405020304" pitchFamily="18" charset="0"/>
                <a:cs typeface="Times New Roman" panose="02020603050405020304" pitchFamily="18" charset="0"/>
                <a:sym typeface="Arial"/>
              </a:rPr>
              <a:t> ze zmíněných znaků vylučuje. </a:t>
            </a:r>
            <a:endParaRPr dirty="0">
              <a:latin typeface="Times New Roman" panose="02020603050405020304" pitchFamily="18" charset="0"/>
              <a:cs typeface="Times New Roman" panose="02020603050405020304" pitchFamily="18" charset="0"/>
            </a:endParaRPr>
          </a:p>
        </p:txBody>
      </p:sp>
    </p:spTree>
  </p:cSld>
  <p:clrMapOvr>
    <a:masterClrMapping/>
  </p:clrMapOvr>
  <p:transition spd="slow">
    <p:fade thruBlk="1"/>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Shape 524"/>
          <p:cNvSpPr txBox="1"/>
          <p:nvPr/>
        </p:nvSpPr>
        <p:spPr>
          <a:xfrm>
            <a:off x="237066" y="418042"/>
            <a:ext cx="11954933" cy="580466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Arial"/>
              <a:buNone/>
            </a:pPr>
            <a:r>
              <a:rPr lang="cs-CZ" sz="3200" b="1" dirty="0">
                <a:solidFill>
                  <a:schemeClr val="dk1"/>
                </a:solidFill>
                <a:latin typeface="Arial"/>
                <a:ea typeface="Arial"/>
                <a:cs typeface="Arial"/>
                <a:sym typeface="Arial"/>
              </a:rPr>
              <a:t>Poplatek za provoz systému nakládání s odpady</a:t>
            </a:r>
            <a:endParaRPr dirty="0"/>
          </a:p>
          <a:p>
            <a:pPr marL="0" marR="0" lvl="0" indent="0" algn="l" rtl="0">
              <a:spcBef>
                <a:spcPts val="0"/>
              </a:spcBef>
              <a:spcAft>
                <a:spcPts val="0"/>
              </a:spcAft>
              <a:buClr>
                <a:schemeClr val="dk1"/>
              </a:buClr>
              <a:buSzPts val="3200"/>
              <a:buFont typeface="Arial"/>
              <a:buNone/>
            </a:pPr>
            <a:endParaRPr sz="3200" b="1" dirty="0">
              <a:solidFill>
                <a:schemeClr val="dk1"/>
              </a:solidFill>
              <a:latin typeface="Arial"/>
              <a:ea typeface="Arial"/>
              <a:cs typeface="Arial"/>
              <a:sym typeface="Arial"/>
            </a:endParaRPr>
          </a:p>
          <a:p>
            <a:pPr marL="0" marR="0" lvl="0" indent="0" algn="l" rtl="0">
              <a:spcBef>
                <a:spcPts val="640"/>
              </a:spcBef>
              <a:spcAft>
                <a:spcPts val="0"/>
              </a:spcAft>
              <a:buClr>
                <a:schemeClr val="dk1"/>
              </a:buClr>
              <a:buSzPts val="3200"/>
              <a:buFont typeface="Arial"/>
              <a:buNone/>
            </a:pPr>
            <a:r>
              <a:rPr lang="cs-CZ" sz="3200" strike="sngStrike" dirty="0">
                <a:solidFill>
                  <a:schemeClr val="dk1"/>
                </a:solidFill>
                <a:latin typeface="Arial"/>
                <a:ea typeface="Arial"/>
                <a:cs typeface="Arial"/>
                <a:sym typeface="Arial"/>
              </a:rPr>
              <a:t>/A/ </a:t>
            </a:r>
            <a:r>
              <a:rPr lang="cs-CZ" sz="3200" strike="sngStrike" dirty="0">
                <a:solidFill>
                  <a:srgbClr val="FF0000"/>
                </a:solidFill>
                <a:latin typeface="Arial"/>
                <a:ea typeface="Arial"/>
                <a:cs typeface="Arial"/>
                <a:sym typeface="Arial"/>
              </a:rPr>
              <a:t>místní poplatek </a:t>
            </a:r>
            <a:r>
              <a:rPr lang="cs-CZ" sz="3200" strike="sngStrike" dirty="0">
                <a:solidFill>
                  <a:schemeClr val="dk1"/>
                </a:solidFill>
                <a:latin typeface="Arial"/>
                <a:ea typeface="Arial"/>
                <a:cs typeface="Arial"/>
                <a:sym typeface="Arial"/>
              </a:rPr>
              <a:t>za provoz systému shromažďování, sběru, přepravy, třídění, využívání a odstraňování komunálních odpadů dle § 10b zákona č. 565/1990 Sb., o místních poplatcích</a:t>
            </a:r>
            <a:endParaRPr strike="sngStrike" dirty="0"/>
          </a:p>
          <a:p>
            <a:pPr marL="0" marR="0" lvl="0" indent="0" algn="l" rtl="0">
              <a:spcBef>
                <a:spcPts val="640"/>
              </a:spcBef>
              <a:spcAft>
                <a:spcPts val="0"/>
              </a:spcAft>
              <a:buClr>
                <a:schemeClr val="dk1"/>
              </a:buClr>
              <a:buSzPts val="3200"/>
              <a:buFont typeface="Arial"/>
              <a:buNone/>
            </a:pPr>
            <a:r>
              <a:rPr lang="cs-CZ" sz="3200" strike="sngStrike" dirty="0">
                <a:solidFill>
                  <a:schemeClr val="dk1"/>
                </a:solidFill>
                <a:latin typeface="Arial"/>
                <a:ea typeface="Arial"/>
                <a:cs typeface="Arial"/>
                <a:sym typeface="Arial"/>
              </a:rPr>
              <a:t>/B/ </a:t>
            </a:r>
            <a:r>
              <a:rPr lang="cs-CZ" sz="3200" strike="sngStrike" dirty="0">
                <a:solidFill>
                  <a:srgbClr val="FF0000"/>
                </a:solidFill>
                <a:latin typeface="Arial"/>
                <a:ea typeface="Arial"/>
                <a:cs typeface="Arial"/>
                <a:sym typeface="Arial"/>
              </a:rPr>
              <a:t>smluvní systém </a:t>
            </a:r>
            <a:r>
              <a:rPr lang="cs-CZ" sz="3200" strike="sngStrike" dirty="0">
                <a:solidFill>
                  <a:schemeClr val="dk1"/>
                </a:solidFill>
                <a:latin typeface="Arial"/>
                <a:ea typeface="Arial"/>
                <a:cs typeface="Arial"/>
                <a:sym typeface="Arial"/>
              </a:rPr>
              <a:t>vybírání úhrady za komunální odpad ve smyslu ustanovení § 17 odst. 5 zákona č. 185/2001 Sb., o odpadech, nebo</a:t>
            </a:r>
            <a:endParaRPr strike="sngStrike" dirty="0"/>
          </a:p>
          <a:p>
            <a:pPr marL="0" marR="0" lvl="0" indent="0" algn="l" rtl="0">
              <a:spcBef>
                <a:spcPts val="640"/>
              </a:spcBef>
              <a:spcAft>
                <a:spcPts val="0"/>
              </a:spcAft>
              <a:buClr>
                <a:schemeClr val="dk1"/>
              </a:buClr>
              <a:buSzPts val="3200"/>
              <a:buFont typeface="Arial"/>
              <a:buNone/>
            </a:pPr>
            <a:r>
              <a:rPr lang="cs-CZ" sz="3200" strike="sngStrike" dirty="0">
                <a:solidFill>
                  <a:schemeClr val="dk1"/>
                </a:solidFill>
                <a:latin typeface="Arial"/>
                <a:ea typeface="Arial"/>
                <a:cs typeface="Arial"/>
                <a:sym typeface="Arial"/>
              </a:rPr>
              <a:t>/C/ </a:t>
            </a:r>
            <a:r>
              <a:rPr lang="cs-CZ" sz="3200" strike="sngStrike" dirty="0">
                <a:solidFill>
                  <a:srgbClr val="FF0000"/>
                </a:solidFill>
                <a:latin typeface="Arial"/>
                <a:ea typeface="Arial"/>
                <a:cs typeface="Arial"/>
                <a:sym typeface="Arial"/>
              </a:rPr>
              <a:t>poplatek za komunální odpad </a:t>
            </a:r>
            <a:r>
              <a:rPr lang="cs-CZ" sz="3200" strike="sngStrike" dirty="0">
                <a:solidFill>
                  <a:schemeClr val="dk1"/>
                </a:solidFill>
                <a:latin typeface="Arial"/>
                <a:ea typeface="Arial"/>
                <a:cs typeface="Arial"/>
                <a:sym typeface="Arial"/>
              </a:rPr>
              <a:t>dle ustanovení § 17a zákona 185/2001 Sb., o odpadech</a:t>
            </a:r>
            <a:endParaRPr strike="sngStrike" dirty="0"/>
          </a:p>
        </p:txBody>
      </p:sp>
    </p:spTree>
  </p:cSld>
  <p:clrMapOvr>
    <a:masterClrMapping/>
  </p:clrMapOvr>
  <p:transition spd="slow">
    <p:fade/>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3B6DB9EA-8582-4EEB-A066-0C13CA037A8D}"/>
              </a:ext>
            </a:extLst>
          </p:cNvPr>
          <p:cNvSpPr txBox="1"/>
          <p:nvPr/>
        </p:nvSpPr>
        <p:spPr>
          <a:xfrm>
            <a:off x="1241572" y="763398"/>
            <a:ext cx="10133900" cy="5418278"/>
          </a:xfrm>
          <a:prstGeom prst="rect">
            <a:avLst/>
          </a:prstGeom>
          <a:noFill/>
        </p:spPr>
        <p:txBody>
          <a:bodyPr wrap="square">
            <a:spAutoFit/>
          </a:bodyPr>
          <a:lstStyle/>
          <a:p>
            <a:pPr algn="just">
              <a:lnSpc>
                <a:spcPct val="115000"/>
              </a:lnSpc>
              <a:spcAft>
                <a:spcPts val="1000"/>
              </a:spcAft>
            </a:pPr>
            <a:r>
              <a:rPr lang="cs-CZ" sz="2400" dirty="0">
                <a:effectLst/>
                <a:latin typeface="Arial" panose="020B0604020202020204" pitchFamily="34" charset="0"/>
                <a:ea typeface="Calibri" panose="020F0502020204030204" pitchFamily="34" charset="0"/>
                <a:cs typeface="Times New Roman" panose="02020603050405020304" pitchFamily="18" charset="0"/>
              </a:rPr>
              <a:t>Namísto dosavadního místního poplatku za provoz systému shromažďování, sběru, přepravy, třídění, využívání a odstraňování komunálních odpadů podle § 10b zákona o místních poplatcích a poplatku za komunální odpad podle § 17a dosavadního zákona o odpadech se </a:t>
            </a:r>
            <a:r>
              <a:rPr lang="cs-CZ" sz="2400" b="1" dirty="0">
                <a:effectLst/>
                <a:latin typeface="Arial" panose="020B0604020202020204" pitchFamily="34" charset="0"/>
                <a:ea typeface="Calibri" panose="020F0502020204030204" pitchFamily="34" charset="0"/>
                <a:cs typeface="Times New Roman" panose="02020603050405020304" pitchFamily="18" charset="0"/>
              </a:rPr>
              <a:t>zavádí místní poplatky za komunální odpad.</a:t>
            </a:r>
          </a:p>
          <a:p>
            <a:pPr algn="just">
              <a:lnSpc>
                <a:spcPct val="115000"/>
              </a:lnSpc>
              <a:spcAft>
                <a:spcPts val="1000"/>
              </a:spcAft>
            </a:pPr>
            <a:endParaRPr lang="cs-CZ" sz="24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400" dirty="0">
                <a:effectLst/>
                <a:latin typeface="Arial" panose="020B0604020202020204" pitchFamily="34" charset="0"/>
                <a:ea typeface="Calibri" panose="020F0502020204030204" pitchFamily="34" charset="0"/>
                <a:cs typeface="Times New Roman" panose="02020603050405020304" pitchFamily="18" charset="0"/>
              </a:rPr>
              <a:t>Na rozdíl od dosavadní úpravy tak nebude tato problematika upravena ve dvou zákonech dvěma typy poplatků s rozdílným režimem jejich správy (místní poplatek a poplatek </a:t>
            </a:r>
            <a:r>
              <a:rPr lang="cs-CZ" sz="2400" b="1" i="1" dirty="0" err="1">
                <a:effectLst/>
                <a:latin typeface="Arial" panose="020B0604020202020204" pitchFamily="34" charset="0"/>
                <a:ea typeface="Calibri" panose="020F0502020204030204" pitchFamily="34" charset="0"/>
                <a:cs typeface="Times New Roman" panose="02020603050405020304" pitchFamily="18" charset="0"/>
              </a:rPr>
              <a:t>sui</a:t>
            </a:r>
            <a:r>
              <a:rPr lang="cs-CZ" sz="2400" b="1" i="1" dirty="0">
                <a:effectLst/>
                <a:latin typeface="Arial" panose="020B0604020202020204" pitchFamily="34" charset="0"/>
                <a:ea typeface="Calibri" panose="020F0502020204030204" pitchFamily="34" charset="0"/>
                <a:cs typeface="Times New Roman" panose="02020603050405020304" pitchFamily="18" charset="0"/>
              </a:rPr>
              <a:t> generis </a:t>
            </a:r>
            <a:r>
              <a:rPr lang="cs-CZ" sz="2400" b="0" i="0" dirty="0">
                <a:solidFill>
                  <a:srgbClr val="000000"/>
                </a:solidFill>
                <a:effectLst/>
                <a:latin typeface="Arial" panose="020B0604020202020204" pitchFamily="34" charset="0"/>
              </a:rPr>
              <a:t>= svého druhu je latinský obrat užívaný – </a:t>
            </a:r>
            <a:r>
              <a:rPr lang="cs-CZ" sz="2400" dirty="0">
                <a:latin typeface="Arial" panose="020B0604020202020204" pitchFamily="34" charset="0"/>
                <a:cs typeface="Times New Roman" panose="02020603050405020304" pitchFamily="18" charset="0"/>
              </a:rPr>
              <a:t>nejen v právu – pro </a:t>
            </a:r>
            <a:r>
              <a:rPr lang="cs-CZ" sz="2400" b="0" i="0" dirty="0">
                <a:solidFill>
                  <a:srgbClr val="000000"/>
                </a:solidFill>
                <a:effectLst/>
                <a:latin typeface="Arial" panose="020B0604020202020204" pitchFamily="34" charset="0"/>
              </a:rPr>
              <a:t>označení něčeho specifického, co se svými vlastnostmi podstatně odlišuje od generického vymezení daného předmětu</a:t>
            </a:r>
            <a:r>
              <a:rPr lang="cs-CZ" sz="2400" dirty="0">
                <a:effectLst/>
                <a:latin typeface="Arial" panose="020B0604020202020204" pitchFamily="34" charset="0"/>
                <a:ea typeface="Calibri" panose="020F0502020204030204" pitchFamily="34" charset="0"/>
                <a:cs typeface="Times New Roman" panose="02020603050405020304" pitchFamily="18" charset="0"/>
              </a:rPr>
              <a:t>).</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3430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p:nvPr/>
        </p:nvSpPr>
        <p:spPr>
          <a:xfrm>
            <a:off x="1716504" y="669049"/>
            <a:ext cx="10475496" cy="655564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800"/>
              <a:buFont typeface="Arial"/>
              <a:buNone/>
            </a:pPr>
            <a:r>
              <a:rPr lang="cs-CZ" sz="3200" b="1" dirty="0">
                <a:solidFill>
                  <a:schemeClr val="dk1"/>
                </a:solidFill>
                <a:latin typeface="Times New Roman" panose="02020603050405020304" pitchFamily="18" charset="0"/>
                <a:cs typeface="Times New Roman" panose="02020603050405020304" pitchFamily="18" charset="0"/>
                <a:sym typeface="Arial"/>
              </a:rPr>
              <a:t>Nález Ústavního soudu </a:t>
            </a:r>
            <a:r>
              <a:rPr lang="cs-CZ" sz="3200" b="1" dirty="0" err="1">
                <a:solidFill>
                  <a:schemeClr val="dk1"/>
                </a:solidFill>
                <a:latin typeface="Times New Roman" panose="02020603050405020304" pitchFamily="18" charset="0"/>
                <a:cs typeface="Times New Roman" panose="02020603050405020304" pitchFamily="18" charset="0"/>
                <a:sym typeface="Arial"/>
              </a:rPr>
              <a:t>sp</a:t>
            </a:r>
            <a:r>
              <a:rPr lang="cs-CZ" sz="3200" b="1" dirty="0">
                <a:solidFill>
                  <a:schemeClr val="dk1"/>
                </a:solidFill>
                <a:latin typeface="Times New Roman" panose="02020603050405020304" pitchFamily="18" charset="0"/>
                <a:cs typeface="Times New Roman" panose="02020603050405020304" pitchFamily="18" charset="0"/>
                <a:sym typeface="Arial"/>
              </a:rPr>
              <a:t>. zn. </a:t>
            </a:r>
            <a:r>
              <a:rPr lang="cs-CZ" sz="3200" b="1" dirty="0" err="1">
                <a:solidFill>
                  <a:schemeClr val="dk1"/>
                </a:solidFill>
                <a:latin typeface="Times New Roman" panose="02020603050405020304" pitchFamily="18" charset="0"/>
                <a:cs typeface="Times New Roman" panose="02020603050405020304" pitchFamily="18" charset="0"/>
                <a:sym typeface="Arial"/>
              </a:rPr>
              <a:t>Pl</a:t>
            </a:r>
            <a:r>
              <a:rPr lang="cs-CZ" sz="3200" b="1" dirty="0">
                <a:solidFill>
                  <a:schemeClr val="dk1"/>
                </a:solidFill>
                <a:latin typeface="Times New Roman" panose="02020603050405020304" pitchFamily="18" charset="0"/>
                <a:cs typeface="Times New Roman" panose="02020603050405020304" pitchFamily="18" charset="0"/>
                <a:sym typeface="Arial"/>
              </a:rPr>
              <a:t>. ÚS 30/06 ze dne 22. května 2007</a:t>
            </a:r>
            <a:endParaRPr sz="3200"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Clr>
                <a:srgbClr val="FF0000"/>
              </a:buClr>
              <a:buSzPts val="2800"/>
              <a:buFont typeface="Arial"/>
              <a:buNone/>
            </a:pPr>
            <a:r>
              <a:rPr lang="cs-CZ" sz="3200" dirty="0">
                <a:solidFill>
                  <a:srgbClr val="FF0000"/>
                </a:solidFill>
                <a:latin typeface="Times New Roman" panose="02020603050405020304" pitchFamily="18" charset="0"/>
                <a:cs typeface="Times New Roman" panose="02020603050405020304" pitchFamily="18" charset="0"/>
                <a:sym typeface="Arial"/>
              </a:rPr>
              <a:t>Podrobit ohlašovací povinnosti osoby </a:t>
            </a:r>
            <a:r>
              <a:rPr lang="cs-CZ" sz="3200" dirty="0">
                <a:solidFill>
                  <a:schemeClr val="dk1"/>
                </a:solidFill>
                <a:latin typeface="Times New Roman" panose="02020603050405020304" pitchFamily="18" charset="0"/>
                <a:cs typeface="Times New Roman" panose="02020603050405020304" pitchFamily="18" charset="0"/>
                <a:sym typeface="Arial"/>
              </a:rPr>
              <a:t>poplatku podléhající, avšak podle zákona či obecně závazné vyhlášky od poplatku </a:t>
            </a:r>
            <a:r>
              <a:rPr lang="cs-CZ" sz="3200" dirty="0">
                <a:solidFill>
                  <a:srgbClr val="FF0000"/>
                </a:solidFill>
                <a:latin typeface="Times New Roman" panose="02020603050405020304" pitchFamily="18" charset="0"/>
                <a:cs typeface="Times New Roman" panose="02020603050405020304" pitchFamily="18" charset="0"/>
                <a:sym typeface="Arial"/>
              </a:rPr>
              <a:t>osvobozené</a:t>
            </a:r>
            <a:r>
              <a:rPr lang="cs-CZ" sz="3200" dirty="0">
                <a:solidFill>
                  <a:schemeClr val="dk1"/>
                </a:solidFill>
                <a:latin typeface="Times New Roman" panose="02020603050405020304" pitchFamily="18" charset="0"/>
                <a:cs typeface="Times New Roman" panose="02020603050405020304" pitchFamily="18" charset="0"/>
                <a:sym typeface="Arial"/>
              </a:rPr>
              <a:t>, je </a:t>
            </a:r>
            <a:r>
              <a:rPr lang="cs-CZ" sz="3200" dirty="0">
                <a:solidFill>
                  <a:srgbClr val="FF0000"/>
                </a:solidFill>
                <a:latin typeface="Times New Roman" panose="02020603050405020304" pitchFamily="18" charset="0"/>
                <a:cs typeface="Times New Roman" panose="02020603050405020304" pitchFamily="18" charset="0"/>
                <a:sym typeface="Arial"/>
              </a:rPr>
              <a:t>ústavně souladným oprávněním obce</a:t>
            </a:r>
            <a:r>
              <a:rPr lang="cs-CZ" sz="3200" dirty="0">
                <a:solidFill>
                  <a:schemeClr val="dk1"/>
                </a:solidFill>
                <a:latin typeface="Times New Roman" panose="02020603050405020304" pitchFamily="18" charset="0"/>
                <a:cs typeface="Times New Roman" panose="02020603050405020304" pitchFamily="18" charset="0"/>
                <a:sym typeface="Arial"/>
              </a:rPr>
              <a:t>. I poplatník, který je osvobozen od placení místního poplatku, tomuto poplatku podléhá, podléhá tedy i ohlašovací povinnosti. </a:t>
            </a:r>
            <a:r>
              <a:rPr lang="cs-CZ" sz="3200" dirty="0">
                <a:solidFill>
                  <a:srgbClr val="FF0000"/>
                </a:solidFill>
                <a:latin typeface="Times New Roman" panose="02020603050405020304" pitchFamily="18" charset="0"/>
                <a:cs typeface="Times New Roman" panose="02020603050405020304" pitchFamily="18" charset="0"/>
                <a:sym typeface="Arial"/>
              </a:rPr>
              <a:t>Podrobit ohlašovací povinnost navíc i osoby poplatku nepodléhající</a:t>
            </a:r>
            <a:r>
              <a:rPr lang="cs-CZ" sz="3200" dirty="0">
                <a:solidFill>
                  <a:schemeClr val="dk1"/>
                </a:solidFill>
                <a:latin typeface="Times New Roman" panose="02020603050405020304" pitchFamily="18" charset="0"/>
                <a:cs typeface="Times New Roman" panose="02020603050405020304" pitchFamily="18" charset="0"/>
                <a:sym typeface="Arial"/>
              </a:rPr>
              <a:t>, resp. držitele psů jako takové, při vědomí, že to pro tyto osoby představuje jen minimální břemeno, ještě také </a:t>
            </a:r>
            <a:r>
              <a:rPr lang="cs-CZ" sz="3200" dirty="0">
                <a:solidFill>
                  <a:srgbClr val="FF0000"/>
                </a:solidFill>
                <a:latin typeface="Times New Roman" panose="02020603050405020304" pitchFamily="18" charset="0"/>
                <a:cs typeface="Times New Roman" panose="02020603050405020304" pitchFamily="18" charset="0"/>
                <a:sym typeface="Arial"/>
              </a:rPr>
              <a:t>v daném případě ústavně obstojí</a:t>
            </a:r>
            <a:r>
              <a:rPr lang="cs-CZ" sz="3200" dirty="0">
                <a:solidFill>
                  <a:schemeClr val="dk1"/>
                </a:solidFill>
                <a:latin typeface="Times New Roman" panose="02020603050405020304" pitchFamily="18" charset="0"/>
                <a:cs typeface="Times New Roman" panose="02020603050405020304" pitchFamily="18" charset="0"/>
                <a:sym typeface="Arial"/>
              </a:rPr>
              <a:t>. </a:t>
            </a:r>
            <a:endParaRPr sz="3200" b="1" dirty="0">
              <a:solidFill>
                <a:schemeClr val="dk1"/>
              </a:solidFill>
              <a:latin typeface="Times New Roman" panose="02020603050405020304" pitchFamily="18" charset="0"/>
              <a:cs typeface="Times New Roman" panose="02020603050405020304" pitchFamily="18" charset="0"/>
              <a:sym typeface="Arial"/>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1E450B2D-591B-4A01-A154-3D8552834861}"/>
              </a:ext>
            </a:extLst>
          </p:cNvPr>
          <p:cNvSpPr/>
          <p:nvPr/>
        </p:nvSpPr>
        <p:spPr>
          <a:xfrm>
            <a:off x="529389" y="258614"/>
            <a:ext cx="11518231" cy="6232475"/>
          </a:xfrm>
          <a:prstGeom prst="rect">
            <a:avLst/>
          </a:prstGeom>
        </p:spPr>
        <p:txBody>
          <a:bodyPr wrap="square">
            <a:spAutoFit/>
          </a:bodyPr>
          <a:lstStyle/>
          <a:p>
            <a:pPr algn="ctr">
              <a:spcBef>
                <a:spcPts val="1200"/>
              </a:spcBef>
            </a:pPr>
            <a:r>
              <a:rPr lang="cs-CZ" sz="3200" b="1" dirty="0">
                <a:latin typeface="Times New Roman" panose="02020603050405020304" pitchFamily="18" charset="0"/>
                <a:ea typeface="Times New Roman" panose="02020603050405020304" pitchFamily="18" charset="0"/>
              </a:rPr>
              <a:t>Hlava VI</a:t>
            </a:r>
            <a:endParaRPr lang="cs-CZ" sz="3200" dirty="0">
              <a:latin typeface="Times New Roman" panose="02020603050405020304" pitchFamily="18" charset="0"/>
              <a:ea typeface="Times New Roman" panose="02020603050405020304" pitchFamily="18" charset="0"/>
            </a:endParaRPr>
          </a:p>
          <a:p>
            <a:pPr algn="ctr"/>
            <a:r>
              <a:rPr lang="cs-CZ" sz="3200" b="1" dirty="0">
                <a:latin typeface="Times New Roman" panose="02020603050405020304" pitchFamily="18" charset="0"/>
                <a:ea typeface="Times New Roman" panose="02020603050405020304" pitchFamily="18" charset="0"/>
              </a:rPr>
              <a:t>Poplatek za zhodnocení stavebního pozemku možností jeho připojení na stavbu vodovodu nebo kanalizace</a:t>
            </a:r>
          </a:p>
          <a:p>
            <a:pPr lvl="0" algn="ctr">
              <a:spcBef>
                <a:spcPts val="1200"/>
              </a:spcBef>
            </a:pPr>
            <a:r>
              <a:rPr lang="cs-CZ" sz="3200" dirty="0">
                <a:latin typeface="Times New Roman" panose="02020603050405020304" pitchFamily="18" charset="0"/>
                <a:ea typeface="Times New Roman" panose="02020603050405020304" pitchFamily="18" charset="0"/>
              </a:rPr>
              <a:t>§ 10c</a:t>
            </a:r>
          </a:p>
          <a:p>
            <a:pPr marL="1143000" lvl="2" indent="-228600" algn="just">
              <a:spcBef>
                <a:spcPts val="600"/>
              </a:spcBef>
              <a:spcAft>
                <a:spcPts val="600"/>
              </a:spcAft>
              <a:buFont typeface="+mj-lt"/>
              <a:buAutoNum type="arabicParenBoth"/>
              <a:tabLst>
                <a:tab pos="316865" algn="l"/>
                <a:tab pos="540385" algn="l"/>
              </a:tabLst>
            </a:pPr>
            <a:r>
              <a:rPr lang="cs-CZ" sz="3200" dirty="0">
                <a:latin typeface="Times New Roman" panose="02020603050405020304" pitchFamily="18" charset="0"/>
                <a:ea typeface="Times New Roman" panose="02020603050405020304" pitchFamily="18" charset="0"/>
              </a:rPr>
              <a:t>Poplatek </a:t>
            </a:r>
            <a:r>
              <a:rPr lang="cs-CZ" sz="3200" b="1" dirty="0">
                <a:latin typeface="Times New Roman" panose="02020603050405020304" pitchFamily="18" charset="0"/>
                <a:ea typeface="Times New Roman" panose="02020603050405020304" pitchFamily="18" charset="0"/>
              </a:rPr>
              <a:t>za zhodnocení stavebního pozemku možností jeho připojení na stavbu vodovodu nebo kanalizace</a:t>
            </a:r>
            <a:r>
              <a:rPr lang="cs-CZ" sz="3200" dirty="0">
                <a:latin typeface="Times New Roman" panose="02020603050405020304" pitchFamily="18" charset="0"/>
                <a:ea typeface="Times New Roman" panose="02020603050405020304" pitchFamily="18" charset="0"/>
              </a:rPr>
              <a:t> platí vlastník stavebního pozemku</a:t>
            </a:r>
            <a:r>
              <a:rPr lang="cs-CZ" sz="3200" baseline="30000" dirty="0">
                <a:latin typeface="Times New Roman" panose="02020603050405020304" pitchFamily="18" charset="0"/>
                <a:ea typeface="Times New Roman" panose="02020603050405020304" pitchFamily="18" charset="0"/>
              </a:rPr>
              <a:t>16)</a:t>
            </a:r>
            <a:r>
              <a:rPr lang="cs-CZ" sz="3200" dirty="0">
                <a:latin typeface="Times New Roman" panose="02020603050405020304" pitchFamily="18" charset="0"/>
                <a:ea typeface="Times New Roman" panose="02020603050405020304" pitchFamily="18" charset="0"/>
              </a:rPr>
              <a:t> zhodnoceného možností připojení na obcí vybudovanou stavbu vodovodu nebo kanalizace po nabytí účinnosti zákona o vodovodech a kanalizacích. Má-li k tomuto stavebnímu pozemku vlastnické právo více subjektů, jsou povinny platit poplatek společně a nerozdílně.</a:t>
            </a:r>
            <a:endParaRPr lang="cs-CZ"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1709347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12CF6034-19BC-4CB4-AF10-D0798FA0F296}"/>
              </a:ext>
            </a:extLst>
          </p:cNvPr>
          <p:cNvSpPr/>
          <p:nvPr/>
        </p:nvSpPr>
        <p:spPr>
          <a:xfrm>
            <a:off x="-641684" y="176463"/>
            <a:ext cx="12609095" cy="6647974"/>
          </a:xfrm>
          <a:prstGeom prst="rect">
            <a:avLst/>
          </a:prstGeom>
        </p:spPr>
        <p:txBody>
          <a:bodyPr wrap="square">
            <a:spAutoFit/>
          </a:bodyPr>
          <a:lstStyle/>
          <a:p>
            <a:pPr marL="914400" lvl="2" algn="just">
              <a:spcBef>
                <a:spcPts val="600"/>
              </a:spcBef>
              <a:spcAft>
                <a:spcPts val="600"/>
              </a:spcAft>
              <a:tabLst>
                <a:tab pos="316865" algn="l"/>
                <a:tab pos="540385" algn="l"/>
              </a:tabLst>
            </a:pPr>
            <a:r>
              <a:rPr lang="cs-CZ" sz="3200" dirty="0">
                <a:latin typeface="Times New Roman" panose="02020603050405020304" pitchFamily="18" charset="0"/>
                <a:ea typeface="Times New Roman" panose="02020603050405020304" pitchFamily="18" charset="0"/>
              </a:rPr>
              <a:t>(2) Poplatek se platí obci, na jejímž území se nachází stavební pozemek uvedený v odstavci 1.</a:t>
            </a:r>
          </a:p>
          <a:p>
            <a:pPr marL="914400" lvl="2" algn="just">
              <a:spcBef>
                <a:spcPts val="600"/>
              </a:spcBef>
              <a:spcAft>
                <a:spcPts val="600"/>
              </a:spcAft>
              <a:tabLst>
                <a:tab pos="316865" algn="l"/>
                <a:tab pos="540385" algn="l"/>
              </a:tabLst>
            </a:pPr>
            <a:r>
              <a:rPr lang="cs-CZ" sz="3200" dirty="0">
                <a:latin typeface="Times New Roman" panose="02020603050405020304" pitchFamily="18" charset="0"/>
                <a:ea typeface="Times New Roman" panose="02020603050405020304" pitchFamily="18" charset="0"/>
              </a:rPr>
              <a:t>(3) Sazba poplatku nesmí přesáhnout rozdíl ceny stavebního pozemku bez možnosti připojení na obcí vybudovanou stavbu vodovodu nebo kanalizace a ceny stavebního pozemku s touto možností. Cena stavebního pozemku v obci se stanoví podle zvláštního právního předpisu</a:t>
            </a:r>
            <a:r>
              <a:rPr lang="cs-CZ" sz="3200" baseline="30000" dirty="0">
                <a:latin typeface="Times New Roman" panose="02020603050405020304" pitchFamily="18" charset="0"/>
                <a:ea typeface="Times New Roman" panose="02020603050405020304" pitchFamily="18" charset="0"/>
              </a:rPr>
              <a:t>17)</a:t>
            </a:r>
            <a:r>
              <a:rPr lang="cs-CZ" sz="3200" dirty="0">
                <a:latin typeface="Times New Roman" panose="02020603050405020304" pitchFamily="18" charset="0"/>
                <a:ea typeface="Times New Roman" panose="02020603050405020304" pitchFamily="18" charset="0"/>
              </a:rPr>
              <a:t> v kalendářním roce, ve kterém nabylo právní moci kolaudační </a:t>
            </a:r>
            <a:r>
              <a:rPr lang="cs-CZ" sz="3200" strike="sngStrike" dirty="0">
                <a:latin typeface="Times New Roman" panose="02020603050405020304" pitchFamily="18" charset="0"/>
                <a:ea typeface="Times New Roman" panose="02020603050405020304" pitchFamily="18" charset="0"/>
              </a:rPr>
              <a:t>rozhodnutí</a:t>
            </a:r>
            <a:r>
              <a:rPr lang="cs-CZ" sz="3200" strike="sngStrike" baseline="30000" dirty="0">
                <a:latin typeface="Times New Roman" panose="02020603050405020304" pitchFamily="18" charset="0"/>
                <a:ea typeface="Times New Roman" panose="02020603050405020304" pitchFamily="18" charset="0"/>
              </a:rPr>
              <a:t>18)</a:t>
            </a:r>
            <a:r>
              <a:rPr lang="cs-CZ" sz="3200" dirty="0">
                <a:latin typeface="Times New Roman" panose="02020603050405020304" pitchFamily="18" charset="0"/>
                <a:ea typeface="Times New Roman" panose="02020603050405020304" pitchFamily="18" charset="0"/>
              </a:rPr>
              <a:t> </a:t>
            </a:r>
            <a:r>
              <a:rPr lang="cs-CZ" sz="3200" b="1" dirty="0">
                <a:latin typeface="Times New Roman" panose="02020603050405020304" pitchFamily="18" charset="0"/>
                <a:ea typeface="Times New Roman" panose="02020603050405020304" pitchFamily="18" charset="0"/>
              </a:rPr>
              <a:t>rozhodnutí nebo nabyl právních účinků kolaudační souhlas</a:t>
            </a:r>
            <a:r>
              <a:rPr lang="cs-CZ" sz="3200" dirty="0">
                <a:latin typeface="Times New Roman" panose="02020603050405020304" pitchFamily="18" charset="0"/>
                <a:ea typeface="Times New Roman" panose="02020603050405020304" pitchFamily="18" charset="0"/>
              </a:rPr>
              <a:t> pro stavbu vodovodu nebo kanalizace obcí vybudované. Výše sazby na 1 m</a:t>
            </a:r>
            <a:r>
              <a:rPr lang="cs-CZ" sz="3200" baseline="30000" dirty="0">
                <a:latin typeface="Times New Roman" panose="02020603050405020304" pitchFamily="18" charset="0"/>
                <a:ea typeface="Times New Roman" panose="02020603050405020304" pitchFamily="18" charset="0"/>
              </a:rPr>
              <a:t>2</a:t>
            </a:r>
            <a:r>
              <a:rPr lang="cs-CZ" sz="3200" dirty="0">
                <a:latin typeface="Times New Roman" panose="02020603050405020304" pitchFamily="18" charset="0"/>
                <a:ea typeface="Times New Roman" panose="02020603050405020304" pitchFamily="18" charset="0"/>
              </a:rPr>
              <a:t> zhodnoceného stavebního pozemku stanoví obec v obecně závazné vyhlášce, kterou může obec vydat nejpozději v kalendářním roce, kdy nabylo právní moci rozhodnutí podle věty druhé.</a:t>
            </a:r>
            <a:endParaRPr lang="cs-CZ"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8531069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AD399148-B00B-4F72-B8F8-1417AC5AB3F7}"/>
              </a:ext>
            </a:extLst>
          </p:cNvPr>
          <p:cNvSpPr txBox="1"/>
          <p:nvPr/>
        </p:nvSpPr>
        <p:spPr>
          <a:xfrm>
            <a:off x="362310" y="258792"/>
            <a:ext cx="11829690" cy="6001643"/>
          </a:xfrm>
          <a:prstGeom prst="rect">
            <a:avLst/>
          </a:prstGeom>
          <a:noFill/>
        </p:spPr>
        <p:txBody>
          <a:bodyPr wrap="square">
            <a:spAutoFit/>
          </a:bodyPr>
          <a:lstStyle/>
          <a:p>
            <a:r>
              <a:rPr lang="cs-CZ" sz="3200" dirty="0">
                <a:latin typeface="Times New Roman" panose="02020603050405020304" pitchFamily="18" charset="0"/>
                <a:cs typeface="Times New Roman" panose="02020603050405020304" pitchFamily="18" charset="0"/>
              </a:rPr>
              <a:t>Poplatek za zhodnocení stavebního pozemku může obec stanovit obecně závaznou vyhláškou u vodovodu či kanalizace, které byly zbudovány po 1. 1. 2002. Poplatek se vybírá za pouze za předpokladu, že v důsledku této nově vybudované infrastruktury získal vlastník pozemku možnost svůj pozemek připojit k vodovodu či kanalizaci. Tím došlo ke zhodnocení tohoto pozemku. V případě, že v obci již existuje vodovod nebo kanalizace a obec je pouze rekonstruuje z důvodu havarijního stavu, nefunkčnosti nebo nízké kapacity, nejedná se o první možnost napojení se na předmětnou infrastrukturu a v takovém případě není možné poplatek zavést. Stejně tak nebude možné zavést poplatek ani v případě, že se jedná o nový vodovod nebo kanalizaci tam, kde již stávající kanalizace nebo vodovod již je.</a:t>
            </a:r>
          </a:p>
        </p:txBody>
      </p:sp>
    </p:spTree>
    <p:extLst>
      <p:ext uri="{BB962C8B-B14F-4D97-AF65-F5344CB8AC3E}">
        <p14:creationId xmlns:p14="http://schemas.microsoft.com/office/powerpoint/2010/main" val="96184281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FA0CFC4B-D4A3-4328-8FF4-2DFA719C4B30}"/>
              </a:ext>
            </a:extLst>
          </p:cNvPr>
          <p:cNvSpPr/>
          <p:nvPr/>
        </p:nvSpPr>
        <p:spPr>
          <a:xfrm>
            <a:off x="1651752" y="351234"/>
            <a:ext cx="9432757" cy="6155531"/>
          </a:xfrm>
          <a:prstGeom prst="rect">
            <a:avLst/>
          </a:prstGeom>
        </p:spPr>
        <p:txBody>
          <a:bodyPr wrap="square">
            <a:spAutoFit/>
          </a:bodyPr>
          <a:lstStyle/>
          <a:p>
            <a:pPr algn="ctr">
              <a:spcBef>
                <a:spcPts val="1200"/>
              </a:spcBef>
            </a:pPr>
            <a:r>
              <a:rPr lang="cs-CZ" sz="2800" b="1" dirty="0">
                <a:effectLst/>
                <a:latin typeface="Arial" panose="020B0604020202020204" pitchFamily="34" charset="0"/>
                <a:ea typeface="Times New Roman" panose="02020603050405020304" pitchFamily="18" charset="0"/>
              </a:rPr>
              <a:t>Hlava VII</a:t>
            </a:r>
            <a:endParaRPr lang="cs-CZ" sz="2800" dirty="0">
              <a:effectLst/>
              <a:latin typeface="Times New Roman" panose="02020603050405020304" pitchFamily="18" charset="0"/>
              <a:ea typeface="Times New Roman" panose="02020603050405020304" pitchFamily="18" charset="0"/>
            </a:endParaRPr>
          </a:p>
          <a:p>
            <a:pPr algn="ctr"/>
            <a:r>
              <a:rPr lang="cs-CZ" sz="2800" b="1" dirty="0">
                <a:effectLst/>
                <a:latin typeface="Arial" panose="020B0604020202020204" pitchFamily="34" charset="0"/>
                <a:ea typeface="Times New Roman" panose="02020603050405020304" pitchFamily="18" charset="0"/>
              </a:rPr>
              <a:t>Poplatky za komunální odpad</a:t>
            </a:r>
            <a:endParaRPr lang="cs-CZ" sz="2800" b="1" dirty="0">
              <a:effectLst/>
              <a:latin typeface="Times New Roman" panose="02020603050405020304" pitchFamily="18" charset="0"/>
              <a:ea typeface="Times New Roman" panose="02020603050405020304" pitchFamily="18" charset="0"/>
            </a:endParaRPr>
          </a:p>
          <a:p>
            <a:pPr algn="ctr">
              <a:spcBef>
                <a:spcPts val="1200"/>
              </a:spcBef>
            </a:pPr>
            <a:r>
              <a:rPr lang="cs-CZ" sz="2800" b="1" dirty="0">
                <a:effectLst/>
                <a:latin typeface="Arial" panose="020B0604020202020204" pitchFamily="34" charset="0"/>
                <a:ea typeface="Times New Roman" panose="02020603050405020304" pitchFamily="18" charset="0"/>
              </a:rPr>
              <a:t>Díl 1</a:t>
            </a:r>
            <a:endParaRPr lang="cs-CZ" sz="2800" dirty="0">
              <a:effectLst/>
              <a:latin typeface="Times New Roman" panose="02020603050405020304" pitchFamily="18" charset="0"/>
              <a:ea typeface="Times New Roman" panose="02020603050405020304" pitchFamily="18" charset="0"/>
            </a:endParaRPr>
          </a:p>
          <a:p>
            <a:pPr algn="ctr"/>
            <a:r>
              <a:rPr lang="cs-CZ" sz="2800" b="1" dirty="0">
                <a:effectLst/>
                <a:latin typeface="Arial" panose="020B0604020202020204" pitchFamily="34" charset="0"/>
                <a:ea typeface="Times New Roman" panose="02020603050405020304" pitchFamily="18" charset="0"/>
              </a:rPr>
              <a:t>Obecné ustanovení</a:t>
            </a:r>
            <a:endParaRPr lang="cs-CZ" sz="2800" b="1" dirty="0">
              <a:effectLst/>
              <a:latin typeface="Times New Roman" panose="02020603050405020304" pitchFamily="18" charset="0"/>
              <a:ea typeface="Times New Roman" panose="02020603050405020304" pitchFamily="18" charset="0"/>
            </a:endParaRPr>
          </a:p>
          <a:p>
            <a:pPr algn="ctr">
              <a:spcBef>
                <a:spcPts val="600"/>
              </a:spcBef>
            </a:pPr>
            <a:r>
              <a:rPr lang="cs-CZ" sz="2800" b="1" dirty="0">
                <a:effectLst/>
                <a:latin typeface="Arial" panose="020B0604020202020204" pitchFamily="34" charset="0"/>
                <a:ea typeface="Times New Roman" panose="02020603050405020304" pitchFamily="18" charset="0"/>
              </a:rPr>
              <a:t> </a:t>
            </a:r>
            <a:endParaRPr lang="cs-CZ" sz="2800" dirty="0">
              <a:effectLst/>
              <a:latin typeface="Times New Roman" panose="02020603050405020304" pitchFamily="18" charset="0"/>
              <a:ea typeface="Times New Roman" panose="02020603050405020304" pitchFamily="18" charset="0"/>
            </a:endParaRPr>
          </a:p>
          <a:p>
            <a:pPr algn="ctr">
              <a:spcBef>
                <a:spcPts val="600"/>
              </a:spcBef>
              <a:spcAft>
                <a:spcPts val="600"/>
              </a:spcAft>
            </a:pPr>
            <a:r>
              <a:rPr lang="cs-CZ" sz="2800" b="1" dirty="0">
                <a:effectLst/>
                <a:latin typeface="Arial" panose="020B0604020202020204" pitchFamily="34" charset="0"/>
                <a:ea typeface="Times New Roman" panose="02020603050405020304" pitchFamily="18" charset="0"/>
              </a:rPr>
              <a:t>§ 10d</a:t>
            </a:r>
            <a:endParaRPr lang="cs-CZ" sz="2800" dirty="0">
              <a:effectLst/>
              <a:latin typeface="Times New Roman" panose="02020603050405020304" pitchFamily="18" charset="0"/>
              <a:ea typeface="Times New Roman" panose="02020603050405020304" pitchFamily="18" charset="0"/>
            </a:endParaRPr>
          </a:p>
          <a:p>
            <a:pPr marL="342900" lvl="0" indent="-342900" algn="just">
              <a:buFont typeface="+mj-lt"/>
              <a:buAutoNum type="arabicParenBoth"/>
              <a:tabLst>
                <a:tab pos="496570" algn="l"/>
                <a:tab pos="810260" algn="l"/>
              </a:tabLst>
            </a:pPr>
            <a:r>
              <a:rPr lang="cs-CZ" sz="2800" b="1" dirty="0">
                <a:effectLst/>
                <a:latin typeface="Arial" panose="020B0604020202020204" pitchFamily="34" charset="0"/>
                <a:ea typeface="Calibri" panose="020F0502020204030204" pitchFamily="34" charset="0"/>
              </a:rPr>
              <a:t>Poplatky za komunální odpad jsou: </a:t>
            </a:r>
            <a:endParaRPr lang="cs-CZ" sz="2800" dirty="0">
              <a:effectLst/>
              <a:latin typeface="Times New Roman" panose="02020603050405020304" pitchFamily="18" charset="0"/>
              <a:ea typeface="Calibri" panose="020F0502020204030204" pitchFamily="34" charset="0"/>
            </a:endParaRPr>
          </a:p>
          <a:p>
            <a:pPr algn="just"/>
            <a:r>
              <a:rPr lang="cs-CZ" sz="2800" b="1" dirty="0">
                <a:effectLst/>
                <a:latin typeface="Arial" panose="020B0604020202020204" pitchFamily="34" charset="0"/>
                <a:ea typeface="Calibri" panose="020F0502020204030204" pitchFamily="34" charset="0"/>
              </a:rPr>
              <a:t>a) poplatek za obecní systém odpadového hospodářství a</a:t>
            </a:r>
            <a:endParaRPr lang="cs-CZ" sz="2800" dirty="0">
              <a:effectLst/>
              <a:latin typeface="Times New Roman" panose="02020603050405020304" pitchFamily="18" charset="0"/>
              <a:ea typeface="Calibri" panose="020F0502020204030204" pitchFamily="34" charset="0"/>
            </a:endParaRPr>
          </a:p>
          <a:p>
            <a:pPr algn="just">
              <a:spcAft>
                <a:spcPts val="600"/>
              </a:spcAft>
            </a:pPr>
            <a:r>
              <a:rPr lang="cs-CZ" sz="2800" b="1" dirty="0">
                <a:effectLst/>
                <a:latin typeface="Arial" panose="020B0604020202020204" pitchFamily="34" charset="0"/>
                <a:ea typeface="Calibri" panose="020F0502020204030204" pitchFamily="34" charset="0"/>
              </a:rPr>
              <a:t>b) poplatek za odkládání komunálního odpadu z nemovité věci.</a:t>
            </a:r>
            <a:endParaRPr lang="cs-CZ" sz="2800" dirty="0">
              <a:effectLst/>
              <a:latin typeface="Times New Roman" panose="02020603050405020304" pitchFamily="18" charset="0"/>
              <a:ea typeface="Calibri" panose="020F0502020204030204" pitchFamily="34" charset="0"/>
            </a:endParaRPr>
          </a:p>
          <a:p>
            <a:pPr marL="342900" lvl="0" indent="-342900" algn="just">
              <a:buFont typeface="+mj-lt"/>
              <a:buAutoNum type="arabicParenBoth"/>
              <a:tabLst>
                <a:tab pos="496570" algn="l"/>
                <a:tab pos="810260" algn="l"/>
              </a:tabLst>
            </a:pPr>
            <a:r>
              <a:rPr lang="cs-CZ" sz="2800" b="1" dirty="0">
                <a:effectLst/>
                <a:latin typeface="Arial" panose="020B0604020202020204" pitchFamily="34" charset="0"/>
                <a:ea typeface="Calibri" panose="020F0502020204030204" pitchFamily="34" charset="0"/>
              </a:rPr>
              <a:t>Obec může zavést pro poplatkové období pouze jeden z poplatků podle odstavce 1.</a:t>
            </a:r>
            <a:endParaRPr lang="cs-CZ" sz="2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83695101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E0402AE0-BFA3-4C09-9354-70AD78D275C0}"/>
              </a:ext>
            </a:extLst>
          </p:cNvPr>
          <p:cNvSpPr/>
          <p:nvPr/>
        </p:nvSpPr>
        <p:spPr>
          <a:xfrm>
            <a:off x="625641" y="246057"/>
            <a:ext cx="11036969" cy="7256345"/>
          </a:xfrm>
          <a:prstGeom prst="rect">
            <a:avLst/>
          </a:prstGeom>
        </p:spPr>
        <p:txBody>
          <a:bodyPr wrap="square">
            <a:spAutoFit/>
          </a:bodyPr>
          <a:lstStyle/>
          <a:p>
            <a:pPr algn="just">
              <a:lnSpc>
                <a:spcPct val="115000"/>
              </a:lnSpc>
              <a:spcAft>
                <a:spcPts val="1000"/>
              </a:spcAft>
            </a:pPr>
            <a:r>
              <a:rPr lang="cs-CZ" sz="2400" b="1" dirty="0">
                <a:effectLst/>
                <a:latin typeface="Arial" panose="020B0604020202020204" pitchFamily="34" charset="0"/>
                <a:ea typeface="Calibri" panose="020F0502020204030204" pitchFamily="34" charset="0"/>
                <a:cs typeface="Times New Roman" panose="02020603050405020304" pitchFamily="18" charset="0"/>
              </a:rPr>
              <a:t>DS - </a:t>
            </a:r>
            <a:r>
              <a:rPr lang="cs-CZ" sz="2000" b="1" dirty="0">
                <a:effectLst/>
                <a:latin typeface="Arial" panose="020B0604020202020204" pitchFamily="34" charset="0"/>
                <a:ea typeface="Calibri" panose="020F0502020204030204" pitchFamily="34" charset="0"/>
                <a:cs typeface="Times New Roman" panose="02020603050405020304" pitchFamily="18" charset="0"/>
              </a:rPr>
              <a:t>V návaznosti na změnu systematiky se vkládá hlava VII, která bude obsahovat právní úpravu poplatků za komunální odpad (§ 10d až § 10r). Nový poplatek je upraven tak, aby odpovídal nové systematice místních poplatků, která byla zavedena novelou zákona č. 278/2019 Sb., o místních poplatcích, s účinností od 1. 1. 2020.</a:t>
            </a:r>
          </a:p>
          <a:p>
            <a:pPr algn="just">
              <a:lnSpc>
                <a:spcPct val="115000"/>
              </a:lnSpc>
              <a:spcAft>
                <a:spcPts val="1000"/>
              </a:spcAft>
            </a:pPr>
            <a:r>
              <a:rPr lang="cs-CZ" sz="2000" b="1" dirty="0">
                <a:latin typeface="Arial" panose="020B0604020202020204" pitchFamily="34" charset="0"/>
                <a:cs typeface="Times New Roman" panose="02020603050405020304" pitchFamily="18" charset="0"/>
              </a:rPr>
              <a:t>Poplatek za obecní systém odpadového hospodářství </a:t>
            </a:r>
            <a:r>
              <a:rPr lang="cs-CZ" sz="2000" dirty="0">
                <a:latin typeface="Arial" panose="020B0604020202020204" pitchFamily="34" charset="0"/>
                <a:cs typeface="Times New Roman" panose="02020603050405020304" pitchFamily="18" charset="0"/>
              </a:rPr>
              <a:t>je poplatek za samotnou existenci systému nakládání s komunálním odpadem v obci. Tento poplatek vychází z principu, že ze systému má prospěch každá osoba, která je přihlášena v obci nebo vlastní na území obce nemovitou věc zahrnující byt, rodinný dům nebo stavbu pro rodinnou rekreaci, ve které není přihlášena žádná fyzická osoba (srov. důvodovou zprávu k § 10e vymezující poplatníka tohoto poplatku), a to zásadně stejnou měrou. Proto obec zavede tento poplatek v pevné výši s tím, že se platí samostatně z důvodu přihlášení a samostatně z důvodu vlastnictví každé jednotlivé nemovité věci, ve které není přihlášená žádná fyzická osoba.</a:t>
            </a:r>
          </a:p>
          <a:p>
            <a:pPr algn="just">
              <a:lnSpc>
                <a:spcPct val="115000"/>
              </a:lnSpc>
              <a:spcAft>
                <a:spcPts val="1000"/>
              </a:spcAft>
            </a:pPr>
            <a:r>
              <a:rPr lang="cs-CZ" sz="2000" b="1" dirty="0">
                <a:latin typeface="Arial" panose="020B0604020202020204" pitchFamily="34" charset="0"/>
                <a:cs typeface="Times New Roman" panose="02020603050405020304" pitchFamily="18" charset="0"/>
              </a:rPr>
              <a:t>Poplatek za odkládání komunálního odpadu z nemovité věci </a:t>
            </a:r>
            <a:r>
              <a:rPr lang="cs-CZ" sz="2000" dirty="0">
                <a:latin typeface="Arial" panose="020B0604020202020204" pitchFamily="34" charset="0"/>
                <a:cs typeface="Times New Roman" panose="02020603050405020304" pitchFamily="18" charset="0"/>
              </a:rPr>
              <a:t>je naopak založen na skutečném množství vyprodukovaného odpadu, který byl odložen do soustřeďovacích nádob nebo na určená místa, případně na kapacitě soustřeďovacích prostředků objednaných na poplatkové období.</a:t>
            </a:r>
          </a:p>
          <a:p>
            <a:pPr algn="just">
              <a:lnSpc>
                <a:spcPct val="115000"/>
              </a:lnSpc>
              <a:spcAft>
                <a:spcPts val="1000"/>
              </a:spcAft>
            </a:pPr>
            <a:endParaRPr lang="cs-CZ" sz="2400" b="1" dirty="0">
              <a:effectLst/>
              <a:latin typeface="Calibri" panose="020F0502020204030204" pitchFamily="34" charset="0"/>
              <a:ea typeface="Calibri" panose="020F0502020204030204" pitchFamily="34" charset="0"/>
              <a:cs typeface="Times New Roman" panose="02020603050405020304" pitchFamily="18" charset="0"/>
            </a:endParaRPr>
          </a:p>
          <a:p>
            <a:pPr marL="1371600" lvl="3" algn="just">
              <a:tabLst>
                <a:tab pos="269875" algn="l"/>
              </a:tabLst>
            </a:pPr>
            <a:endParaRPr lang="cs-CZ"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1968265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BD5135D3-61D7-47F9-8A53-ED58BD68F6E0}"/>
              </a:ext>
            </a:extLst>
          </p:cNvPr>
          <p:cNvSpPr txBox="1"/>
          <p:nvPr/>
        </p:nvSpPr>
        <p:spPr>
          <a:xfrm>
            <a:off x="1006678" y="478172"/>
            <a:ext cx="10779853" cy="4262705"/>
          </a:xfrm>
          <a:prstGeom prst="rect">
            <a:avLst/>
          </a:prstGeom>
          <a:noFill/>
        </p:spPr>
        <p:txBody>
          <a:bodyPr wrap="square">
            <a:spAutoFit/>
          </a:bodyPr>
          <a:lstStyle/>
          <a:p>
            <a:pPr algn="ctr">
              <a:spcBef>
                <a:spcPts val="600"/>
              </a:spcBef>
              <a:spcAft>
                <a:spcPts val="1200"/>
              </a:spcAft>
            </a:pPr>
            <a:r>
              <a:rPr lang="cs-CZ" sz="2400" b="1" dirty="0">
                <a:effectLst/>
                <a:latin typeface="Arial" panose="020B0604020202020204" pitchFamily="34" charset="0"/>
                <a:ea typeface="Times New Roman" panose="02020603050405020304" pitchFamily="18" charset="0"/>
              </a:rPr>
              <a:t>Díl 2</a:t>
            </a:r>
            <a:endParaRPr lang="cs-CZ" sz="2400" dirty="0">
              <a:effectLst/>
              <a:latin typeface="Times New Roman" panose="02020603050405020304" pitchFamily="18" charset="0"/>
              <a:ea typeface="Times New Roman" panose="02020603050405020304" pitchFamily="18" charset="0"/>
            </a:endParaRPr>
          </a:p>
          <a:p>
            <a:pPr algn="ctr">
              <a:spcAft>
                <a:spcPts val="1800"/>
              </a:spcAft>
            </a:pPr>
            <a:r>
              <a:rPr lang="cs-CZ" sz="2400" b="1" dirty="0">
                <a:effectLst/>
                <a:latin typeface="Arial" panose="020B0604020202020204" pitchFamily="34" charset="0"/>
                <a:ea typeface="Calibri" panose="020F0502020204030204" pitchFamily="34" charset="0"/>
                <a:cs typeface="Arial" panose="020B0604020202020204" pitchFamily="34" charset="0"/>
              </a:rPr>
              <a:t>Poplatek za </a:t>
            </a:r>
            <a:r>
              <a:rPr lang="cs-CZ" sz="2400" b="1" dirty="0">
                <a:effectLst/>
                <a:latin typeface="Arial" panose="020B0604020202020204" pitchFamily="34" charset="0"/>
                <a:ea typeface="Times New Roman" panose="02020603050405020304" pitchFamily="18" charset="0"/>
                <a:cs typeface="Arial" panose="020B0604020202020204" pitchFamily="34" charset="0"/>
              </a:rPr>
              <a:t>obecní systém odpadového hospodářství </a:t>
            </a:r>
            <a:endParaRPr lang="cs-CZ" sz="24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spcBef>
                <a:spcPts val="600"/>
              </a:spcBef>
              <a:spcAft>
                <a:spcPts val="600"/>
              </a:spcAft>
            </a:pPr>
            <a:r>
              <a:rPr lang="cs-CZ" sz="2400" b="1" dirty="0">
                <a:effectLst/>
                <a:latin typeface="Arial" panose="020B0604020202020204" pitchFamily="34" charset="0"/>
                <a:ea typeface="Times New Roman" panose="02020603050405020304" pitchFamily="18" charset="0"/>
              </a:rPr>
              <a:t>§ 10e</a:t>
            </a:r>
            <a:endParaRPr lang="cs-CZ" sz="2400" dirty="0">
              <a:effectLst/>
              <a:latin typeface="Times New Roman" panose="02020603050405020304" pitchFamily="18" charset="0"/>
              <a:ea typeface="Times New Roman" panose="02020603050405020304" pitchFamily="18" charset="0"/>
            </a:endParaRPr>
          </a:p>
          <a:p>
            <a:pPr algn="ctr">
              <a:spcBef>
                <a:spcPts val="600"/>
              </a:spcBef>
              <a:spcAft>
                <a:spcPts val="600"/>
              </a:spcAft>
            </a:pPr>
            <a:r>
              <a:rPr lang="cs-CZ" sz="2400" b="1" dirty="0">
                <a:effectLst/>
                <a:latin typeface="Arial" panose="020B0604020202020204" pitchFamily="34" charset="0"/>
                <a:ea typeface="Calibri" panose="020F0502020204030204" pitchFamily="34" charset="0"/>
              </a:rPr>
              <a:t>Subjekt poplatku</a:t>
            </a:r>
            <a:endParaRPr lang="cs-CZ" sz="2400" b="1" dirty="0">
              <a:effectLst/>
              <a:latin typeface="Times New Roman" panose="02020603050405020304" pitchFamily="18" charset="0"/>
              <a:ea typeface="Calibri" panose="020F0502020204030204" pitchFamily="34" charset="0"/>
            </a:endParaRPr>
          </a:p>
          <a:p>
            <a:pPr indent="450215" algn="just">
              <a:spcBef>
                <a:spcPts val="1200"/>
              </a:spcBef>
            </a:pPr>
            <a:r>
              <a:rPr lang="cs-CZ" sz="2400" b="1" dirty="0">
                <a:effectLst/>
                <a:latin typeface="Arial" panose="020B0604020202020204" pitchFamily="34" charset="0"/>
                <a:ea typeface="Times New Roman" panose="02020603050405020304" pitchFamily="18" charset="0"/>
              </a:rPr>
              <a:t>Poplatníkem poplatku za obecní systém odpadového hospodářství je </a:t>
            </a:r>
            <a:endParaRPr lang="cs-CZ" sz="2400" dirty="0">
              <a:effectLst/>
              <a:latin typeface="Times New Roman" panose="02020603050405020304" pitchFamily="18" charset="0"/>
              <a:ea typeface="Times New Roman" panose="02020603050405020304" pitchFamily="18" charset="0"/>
            </a:endParaRPr>
          </a:p>
          <a:p>
            <a:pPr algn="just"/>
            <a:r>
              <a:rPr lang="cs-CZ" sz="2400" b="1" dirty="0">
                <a:effectLst/>
                <a:latin typeface="Arial" panose="020B0604020202020204" pitchFamily="34" charset="0"/>
                <a:ea typeface="Calibri" panose="020F0502020204030204" pitchFamily="34" charset="0"/>
              </a:rPr>
              <a:t>a) fyzická osoba přihlášená v obci nebo</a:t>
            </a:r>
            <a:endParaRPr lang="cs-CZ" sz="2400" dirty="0">
              <a:effectLst/>
              <a:latin typeface="Times New Roman" panose="02020603050405020304" pitchFamily="18" charset="0"/>
              <a:ea typeface="Calibri" panose="020F0502020204030204" pitchFamily="34" charset="0"/>
            </a:endParaRPr>
          </a:p>
          <a:p>
            <a:pPr algn="just"/>
            <a:r>
              <a:rPr lang="cs-CZ" sz="2400" b="1" dirty="0">
                <a:effectLst/>
                <a:latin typeface="Arial" panose="020B0604020202020204" pitchFamily="34" charset="0"/>
                <a:ea typeface="Calibri" panose="020F0502020204030204" pitchFamily="34" charset="0"/>
              </a:rPr>
              <a:t>b) vlastník nemovité věci zahrnující byt, rodinný dům nebo stavbu pro rodinnou rekreaci, ve které není přihlášená žádná fyzická osoba a která je umístěna na území obce.</a:t>
            </a:r>
            <a:endParaRPr lang="cs-CZ" sz="2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99728007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565D9F5E-BC69-4312-A6A9-DF6E15D6C884}"/>
              </a:ext>
            </a:extLst>
          </p:cNvPr>
          <p:cNvSpPr/>
          <p:nvPr/>
        </p:nvSpPr>
        <p:spPr>
          <a:xfrm>
            <a:off x="487592" y="389020"/>
            <a:ext cx="11582400" cy="7147598"/>
          </a:xfrm>
          <a:prstGeom prst="rect">
            <a:avLst/>
          </a:prstGeom>
        </p:spPr>
        <p:txBody>
          <a:bodyPr wrap="square">
            <a:spAutoFit/>
          </a:bodyPr>
          <a:lstStyle/>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V dosavadní právní úpravě se užívaly pojmy „stavba určená k individuální rekreaci“, „byt“ a „rodinný dům“. V návaznosti na rekodifikaci soukromého práva dochází ke změně užité terminologie, protože tyto pojmy již nemusí představovat samostatné nemovité věci, a tedy nemusí být předmětem vlastnictví. Z toho důvodu se nově užívá pojmu „</a:t>
            </a:r>
            <a:r>
              <a:rPr lang="cs-CZ" sz="2200" b="1" dirty="0">
                <a:effectLst/>
                <a:latin typeface="Arial" panose="020B0604020202020204" pitchFamily="34" charset="0"/>
                <a:ea typeface="Calibri" panose="020F0502020204030204" pitchFamily="34" charset="0"/>
                <a:cs typeface="Times New Roman" panose="02020603050405020304" pitchFamily="18" charset="0"/>
              </a:rPr>
              <a:t>nemovitá věc zahrnující byt, rodinný dům nebo stavbu pro rodinnou rekreaci“</a:t>
            </a:r>
            <a:r>
              <a:rPr lang="cs-CZ" sz="2200" dirty="0">
                <a:effectLst/>
                <a:latin typeface="Arial" panose="020B0604020202020204" pitchFamily="34" charset="0"/>
                <a:ea typeface="Calibri" panose="020F0502020204030204" pitchFamily="34" charset="0"/>
                <a:cs typeface="Times New Roman" panose="02020603050405020304" pitchFamily="18" charset="0"/>
              </a:rPr>
              <a:t>. Podle § 2236 zákona č. 89/2012 Sb., občanského zákoníku, je bytem místnost nebo soubor místností, které jsou částí domu, tvoří obytný prostor a jsou určeny a užívány k účelu bydlení. Stavbu pro rodinnou rekreaci vymezuje vyhláška č. 357/2013 Sb., o katastru nemovitostí, jako stavbu, jejíž objemové parametry a vzhled odpovídají požadavkům na rodinnou rekreaci a která je k tomuto účelu určena; stavba pro rodinnou rekreaci může mít nejvýše dvě nadzemní podlaží a jedno podzemní podlaží a podkroví. Jde například o rekreační domek, chatu, rekreační chalupu či zahrádkářskou chatu.</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Nemovitou věcí zahrnující byt tak je zejména pozemek, na kterém stojí obytná budova, jednotka podle občanského zákoníku, obytná stavba, která doposud právně nesplynula s pozemkem, právo stavby, ale například i zemědělská usedlost nebo víceúčelová stavba jako například polyfunkční dům obsahující byty i nebytové prostory určené k podnikání. </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914400" lvl="2" algn="just">
              <a:spcBef>
                <a:spcPts val="600"/>
              </a:spcBef>
              <a:spcAft>
                <a:spcPts val="600"/>
              </a:spcAft>
              <a:tabLst>
                <a:tab pos="316865" algn="l"/>
                <a:tab pos="540385" algn="l"/>
              </a:tabLst>
            </a:pPr>
            <a:endParaRPr lang="cs-CZ"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1346366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79480354-638E-49A2-9F29-86D5DB519237}"/>
              </a:ext>
            </a:extLst>
          </p:cNvPr>
          <p:cNvSpPr/>
          <p:nvPr/>
        </p:nvSpPr>
        <p:spPr>
          <a:xfrm>
            <a:off x="625643" y="181957"/>
            <a:ext cx="11341768" cy="5152693"/>
          </a:xfrm>
          <a:prstGeom prst="rect">
            <a:avLst/>
          </a:prstGeom>
        </p:spPr>
        <p:txBody>
          <a:bodyPr wrap="square">
            <a:spAutoFit/>
          </a:bodyPr>
          <a:lstStyle/>
          <a:p>
            <a:pPr algn="just">
              <a:lnSpc>
                <a:spcPct val="115000"/>
              </a:lnSpc>
              <a:spcAft>
                <a:spcPts val="1000"/>
              </a:spcAft>
            </a:pPr>
            <a:r>
              <a:rPr lang="cs-CZ" sz="3200" dirty="0">
                <a:effectLst/>
                <a:latin typeface="Arial" panose="020B0604020202020204" pitchFamily="34" charset="0"/>
                <a:ea typeface="Calibri" panose="020F0502020204030204" pitchFamily="34" charset="0"/>
                <a:cs typeface="Times New Roman" panose="02020603050405020304" pitchFamily="18" charset="0"/>
              </a:rPr>
              <a:t>Pokud má fyzická osoba v obci více nemovitých věcí, zahrnujících byt, rodinný dům nebo stavbu pro rodinnou rekreaci, pokud v nich není přihlášená žádná fyzická osoba, je povinna platit poplatky za komunální odpad za každou z nich (srov. § 10f). Je-li v obci zároveň přihlášená, pak platí poplatek za komunální odpad jak za jednotlivé nemovité věci, zahrnující byt, rodinný dům nebo stavbu pro rodinnou rekreaci, ve kterých není nikdo přihlášený, tak jej navíc platí i z titulu tohoto přihlášení.</a:t>
            </a:r>
            <a:endParaRPr lang="cs-CZ"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845545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5DF90224-1FF2-4418-B6AF-3625E02CA3CB}"/>
              </a:ext>
            </a:extLst>
          </p:cNvPr>
          <p:cNvSpPr/>
          <p:nvPr/>
        </p:nvSpPr>
        <p:spPr>
          <a:xfrm>
            <a:off x="819509" y="319227"/>
            <a:ext cx="11372490" cy="4170372"/>
          </a:xfrm>
          <a:prstGeom prst="rect">
            <a:avLst/>
          </a:prstGeom>
        </p:spPr>
        <p:txBody>
          <a:bodyPr wrap="square">
            <a:spAutoFit/>
          </a:bodyPr>
          <a:lstStyle/>
          <a:p>
            <a:pPr algn="ctr">
              <a:spcBef>
                <a:spcPts val="600"/>
              </a:spcBef>
              <a:spcAft>
                <a:spcPts val="600"/>
              </a:spcAft>
            </a:pPr>
            <a:r>
              <a:rPr lang="cs-CZ" sz="2400" b="1" dirty="0">
                <a:effectLst/>
                <a:latin typeface="Arial" panose="020B0604020202020204" pitchFamily="34" charset="0"/>
                <a:ea typeface="Times New Roman" panose="02020603050405020304" pitchFamily="18" charset="0"/>
              </a:rPr>
              <a:t>§ 10f</a:t>
            </a:r>
            <a:endParaRPr lang="cs-CZ" sz="2400" dirty="0">
              <a:effectLst/>
              <a:latin typeface="Times New Roman" panose="02020603050405020304" pitchFamily="18" charset="0"/>
              <a:ea typeface="Times New Roman" panose="02020603050405020304" pitchFamily="18" charset="0"/>
            </a:endParaRPr>
          </a:p>
          <a:p>
            <a:pPr algn="ctr">
              <a:spcBef>
                <a:spcPts val="600"/>
              </a:spcBef>
              <a:spcAft>
                <a:spcPts val="600"/>
              </a:spcAft>
            </a:pPr>
            <a:r>
              <a:rPr lang="cs-CZ" sz="2400" b="1" dirty="0">
                <a:effectLst/>
                <a:latin typeface="Arial" panose="020B0604020202020204" pitchFamily="34" charset="0"/>
                <a:ea typeface="Calibri" panose="020F0502020204030204" pitchFamily="34" charset="0"/>
              </a:rPr>
              <a:t>Předmět poplatku</a:t>
            </a:r>
            <a:endParaRPr lang="cs-CZ" sz="2400" b="1" dirty="0">
              <a:effectLst/>
              <a:latin typeface="Times New Roman" panose="02020603050405020304" pitchFamily="18" charset="0"/>
              <a:ea typeface="Calibri" panose="020F0502020204030204" pitchFamily="34" charset="0"/>
            </a:endParaRPr>
          </a:p>
          <a:p>
            <a:pPr indent="450215" algn="just">
              <a:spcBef>
                <a:spcPts val="1200"/>
              </a:spcBef>
            </a:pPr>
            <a:r>
              <a:rPr lang="cs-CZ" sz="2400" b="1" dirty="0">
                <a:effectLst/>
                <a:latin typeface="Arial" panose="020B0604020202020204" pitchFamily="34" charset="0"/>
                <a:ea typeface="Times New Roman" panose="02020603050405020304" pitchFamily="18" charset="0"/>
              </a:rPr>
              <a:t>Předmětem poplatku za obecní systém odpadového hospodářství je jednotlivá možnost využívat obecní systém odpadového hospodářství, která je dána</a:t>
            </a:r>
            <a:endParaRPr lang="cs-CZ" sz="2400" dirty="0">
              <a:effectLst/>
              <a:latin typeface="Times New Roman" panose="02020603050405020304" pitchFamily="18" charset="0"/>
              <a:ea typeface="Times New Roman" panose="02020603050405020304" pitchFamily="18" charset="0"/>
            </a:endParaRPr>
          </a:p>
          <a:p>
            <a:pPr marL="742950" lvl="1" indent="-285750" algn="just">
              <a:buFont typeface="+mj-lt"/>
              <a:buAutoNum type="alphaLcParenR"/>
              <a:tabLst>
                <a:tab pos="269875" algn="l"/>
              </a:tabLst>
            </a:pPr>
            <a:r>
              <a:rPr lang="cs-CZ" sz="2400" b="1" dirty="0">
                <a:effectLst/>
                <a:latin typeface="Arial" panose="020B0604020202020204" pitchFamily="34" charset="0"/>
                <a:ea typeface="Calibri" panose="020F0502020204030204" pitchFamily="34" charset="0"/>
              </a:rPr>
              <a:t>přihlášením v této obci,</a:t>
            </a:r>
          </a:p>
          <a:p>
            <a:pPr marL="742950" lvl="1" indent="-285750" algn="just">
              <a:buFont typeface="+mj-lt"/>
              <a:buAutoNum type="alphaLcParenR"/>
              <a:tabLst>
                <a:tab pos="269875" algn="l"/>
              </a:tabLst>
            </a:pPr>
            <a:r>
              <a:rPr lang="cs-CZ" sz="2400" b="1" dirty="0">
                <a:effectLst/>
                <a:latin typeface="Arial" panose="020B0604020202020204" pitchFamily="34" charset="0"/>
                <a:ea typeface="Calibri" panose="020F0502020204030204" pitchFamily="34" charset="0"/>
              </a:rPr>
              <a:t>vlastnictvím jednotlivé nemovité věci zahrnující byt, rodinný dům nebo stavbu pro rodinnou rekreaci, ve které není přihlášená žádná fyzická osoba a která se nachází na území této obce.</a:t>
            </a:r>
            <a:endParaRPr lang="cs-CZ" sz="3200" b="1" dirty="0">
              <a:effectLst/>
              <a:latin typeface="Times New Roman" panose="02020603050405020304" pitchFamily="18" charset="0"/>
              <a:ea typeface="Calibri" panose="020F0502020204030204" pitchFamily="34" charset="0"/>
            </a:endParaRPr>
          </a:p>
          <a:p>
            <a:pPr algn="just"/>
            <a:endParaRPr lang="cs-CZ" sz="2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97612477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Shape 599"/>
          <p:cNvSpPr/>
          <p:nvPr/>
        </p:nvSpPr>
        <p:spPr>
          <a:xfrm>
            <a:off x="772254" y="110080"/>
            <a:ext cx="10905067" cy="6747920"/>
          </a:xfrm>
          <a:prstGeom prst="rect">
            <a:avLst/>
          </a:prstGeom>
          <a:noFill/>
          <a:ln>
            <a:noFill/>
          </a:ln>
        </p:spPr>
        <p:txBody>
          <a:bodyPr spcFirstLastPara="1" wrap="square" lIns="91425" tIns="45700" rIns="91425" bIns="45700" anchor="t" anchorCtr="0">
            <a:noAutofit/>
          </a:bodyPr>
          <a:lstStyle/>
          <a:p>
            <a:pPr algn="just">
              <a:lnSpc>
                <a:spcPct val="115000"/>
              </a:lnSpc>
              <a:spcAft>
                <a:spcPts val="1000"/>
              </a:spcAft>
            </a:pPr>
            <a:r>
              <a:rPr lang="cs-CZ" sz="2800" dirty="0">
                <a:effectLst/>
                <a:latin typeface="Arial" panose="020B0604020202020204" pitchFamily="34" charset="0"/>
                <a:ea typeface="Calibri" panose="020F0502020204030204" pitchFamily="34" charset="0"/>
                <a:cs typeface="Times New Roman" panose="02020603050405020304" pitchFamily="18" charset="0"/>
              </a:rPr>
              <a:t>Předmětem poplatku za obecní systém odpadového hospodářství je skutečnost, že má poplatník v obci možnost využívat obecní systém  odpadového hospodářství podle ustanovení § 59 a 60 zákona o odpadech, tedy že obec takový systém zavedla a provozuje ho.</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800" dirty="0">
                <a:effectLst/>
                <a:latin typeface="Arial" panose="020B0604020202020204" pitchFamily="34" charset="0"/>
                <a:ea typeface="Calibri" panose="020F0502020204030204" pitchFamily="34" charset="0"/>
                <a:cs typeface="Times New Roman" panose="02020603050405020304" pitchFamily="18" charset="0"/>
              </a:rPr>
              <a:t>Předmět poplatku za obecní systém odpadového hospodářství se skládá ze dvou samostatně uplatňovaných dílčích předmětů.</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800" dirty="0">
                <a:effectLst/>
                <a:latin typeface="Arial" panose="020B0604020202020204" pitchFamily="34" charset="0"/>
                <a:ea typeface="Calibri" panose="020F0502020204030204" pitchFamily="34" charset="0"/>
                <a:cs typeface="Times New Roman" panose="02020603050405020304" pitchFamily="18" charset="0"/>
              </a:rPr>
              <a:t>Dílčí předmět podle písm. a) naplní fyzická osoba, která je v obci přihlášená. Jedna fyzická osoba může tento dílčí předmět naplnit nejvýše jednou, protože může být přihlášená pouze v jedné obci.</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2545526F-897C-46D7-B5F4-A34C939FB6A5}"/>
              </a:ext>
            </a:extLst>
          </p:cNvPr>
          <p:cNvSpPr/>
          <p:nvPr/>
        </p:nvSpPr>
        <p:spPr>
          <a:xfrm>
            <a:off x="1350628" y="151179"/>
            <a:ext cx="10593087" cy="6555641"/>
          </a:xfrm>
          <a:prstGeom prst="rect">
            <a:avLst/>
          </a:prstGeom>
        </p:spPr>
        <p:txBody>
          <a:bodyPr wrap="square">
            <a:spAutoFit/>
          </a:bodyPr>
          <a:lstStyle/>
          <a:p>
            <a:r>
              <a:rPr lang="cs-CZ" sz="2800" dirty="0">
                <a:solidFill>
                  <a:schemeClr val="dk1"/>
                </a:solidFill>
                <a:latin typeface="Times New Roman" panose="02020603050405020304" pitchFamily="18" charset="0"/>
                <a:cs typeface="Times New Roman" panose="02020603050405020304" pitchFamily="18" charset="0"/>
                <a:sym typeface="Arial"/>
              </a:rPr>
              <a:t>Osvobozena je i </a:t>
            </a:r>
            <a:r>
              <a:rPr lang="cs-CZ" sz="2800" b="1" dirty="0">
                <a:latin typeface="Times New Roman" panose="02020603050405020304" pitchFamily="18" charset="0"/>
                <a:cs typeface="Times New Roman" panose="02020603050405020304" pitchFamily="18" charset="0"/>
              </a:rPr>
              <a:t>osoba, která je považována za závislou na pomoci jiné fyzické osoby podle zákona upravujícího sociální služby, osoba, která je držitelem průkazu ZTP nebo ZTP/P.</a:t>
            </a:r>
            <a:endParaRPr lang="cs-CZ" sz="2800" dirty="0">
              <a:solidFill>
                <a:schemeClr val="dk1"/>
              </a:solidFill>
              <a:latin typeface="Times New Roman" panose="02020603050405020304" pitchFamily="18" charset="0"/>
              <a:cs typeface="Times New Roman" panose="02020603050405020304" pitchFamily="18" charset="0"/>
              <a:sym typeface="Arial"/>
            </a:endParaRPr>
          </a:p>
          <a:p>
            <a:endParaRPr lang="cs-CZ" sz="2800" b="1" dirty="0">
              <a:latin typeface="Times New Roman" panose="02020603050405020304" pitchFamily="18" charset="0"/>
              <a:cs typeface="Times New Roman" panose="02020603050405020304" pitchFamily="18" charset="0"/>
            </a:endParaRPr>
          </a:p>
          <a:p>
            <a:r>
              <a:rPr lang="cs-CZ" sz="2800" b="1" dirty="0">
                <a:latin typeface="Times New Roman" panose="02020603050405020304" pitchFamily="18" charset="0"/>
                <a:cs typeface="Times New Roman" panose="02020603050405020304" pitchFamily="18" charset="0"/>
              </a:rPr>
              <a:t>Za pečující osobu je považována osoba, která pečuje podle zákona o sociálních službách</a:t>
            </a:r>
          </a:p>
          <a:p>
            <a:endParaRPr lang="cs-CZ" sz="2800" dirty="0">
              <a:latin typeface="Times New Roman" panose="02020603050405020304" pitchFamily="18" charset="0"/>
              <a:cs typeface="Times New Roman" panose="02020603050405020304" pitchFamily="18" charset="0"/>
            </a:endParaRPr>
          </a:p>
          <a:p>
            <a:r>
              <a:rPr lang="cs-CZ" sz="2800" dirty="0">
                <a:latin typeface="Times New Roman" panose="02020603050405020304" pitchFamily="18" charset="0"/>
                <a:cs typeface="Times New Roman" panose="02020603050405020304" pitchFamily="18" charset="0"/>
              </a:rPr>
              <a:t>a) o fyzickou osobu, která se považuje za osobu závislou na pomoci jiné fyzické osoby ve stupni II (středně těžká závislost), ve stupni III (těžká závislost) nebo ve stupni IV (úplná závislost).</a:t>
            </a:r>
          </a:p>
          <a:p>
            <a:endParaRPr lang="cs-CZ" sz="2800" dirty="0">
              <a:latin typeface="Times New Roman" panose="02020603050405020304" pitchFamily="18" charset="0"/>
              <a:cs typeface="Times New Roman" panose="02020603050405020304" pitchFamily="18" charset="0"/>
            </a:endParaRPr>
          </a:p>
          <a:p>
            <a:r>
              <a:rPr lang="cs-CZ" sz="2800" dirty="0">
                <a:latin typeface="Times New Roman" panose="02020603050405020304" pitchFamily="18" charset="0"/>
                <a:cs typeface="Times New Roman" panose="02020603050405020304" pitchFamily="18" charset="0"/>
              </a:rPr>
              <a:t>b) o fyzickou osobu mladší 10 let, která se považuje za osobu závislou na pomoci jiné fyzické osoby ve stupni I (lehká závislost).</a:t>
            </a:r>
          </a:p>
          <a:p>
            <a:endParaRPr lang="cs-CZ" sz="2800" dirty="0">
              <a:latin typeface="Times New Roman" panose="02020603050405020304" pitchFamily="18" charset="0"/>
              <a:cs typeface="Times New Roman" panose="02020603050405020304" pitchFamily="18" charset="0"/>
            </a:endParaRPr>
          </a:p>
          <a:p>
            <a:r>
              <a:rPr lang="cs-CZ" sz="2800" dirty="0">
                <a:latin typeface="Times New Roman" panose="02020603050405020304" pitchFamily="18" charset="0"/>
                <a:ea typeface="Times New Roman" panose="02020603050405020304" pitchFamily="18" charset="0"/>
                <a:cs typeface="Times New Roman" panose="02020603050405020304" pitchFamily="18" charset="0"/>
              </a:rPr>
              <a:t>/</a:t>
            </a:r>
            <a:r>
              <a:rPr lang="cs-CZ" sz="2800" dirty="0">
                <a:effectLst/>
                <a:latin typeface="Times New Roman" panose="02020603050405020304" pitchFamily="18" charset="0"/>
                <a:ea typeface="Times New Roman" panose="02020603050405020304" pitchFamily="18" charset="0"/>
                <a:cs typeface="Times New Roman" panose="02020603050405020304" pitchFamily="18" charset="0"/>
              </a:rPr>
              <a:t>§ 3 písmeno g) zákona č. 108/2006 Sb., o sociálních službách/</a:t>
            </a:r>
          </a:p>
        </p:txBody>
      </p:sp>
    </p:spTree>
    <p:extLst>
      <p:ext uri="{BB962C8B-B14F-4D97-AF65-F5344CB8AC3E}">
        <p14:creationId xmlns:p14="http://schemas.microsoft.com/office/powerpoint/2010/main" val="273138039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C752AEC6-EAF8-435C-9E46-1CDBF1F04787}"/>
              </a:ext>
            </a:extLst>
          </p:cNvPr>
          <p:cNvSpPr/>
          <p:nvPr/>
        </p:nvSpPr>
        <p:spPr>
          <a:xfrm>
            <a:off x="1077030" y="216518"/>
            <a:ext cx="10812377" cy="6424964"/>
          </a:xfrm>
          <a:prstGeom prst="rect">
            <a:avLst/>
          </a:prstGeom>
        </p:spPr>
        <p:txBody>
          <a:bodyPr wrap="square">
            <a:spAutoFit/>
          </a:bodyPr>
          <a:lstStyle/>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Dílčí předmět podle písm. b) naplní kdokoliv, tedy jak fyzická osoba, tak nově i právnická osoba či svěřenský či jiný fond, pokud vlastní nemovitou věc zahrnující byt, rodinný dům nebo stavbu pro rodinnou rekreaci, ve které není přihlášena žádná fyzická osoba. Na rozdíl od dílčího předmětu poplatku podle písm. a) není opodstatněné rozlišovat druh právní osobnosti poplatníka, tedy poplatek vázat na to, zda bude poplatníkem fyzická osoba, právnická osoba nebo svěřenský či jiný fond, protože možnost poplatníka využívat obecní systém odpadového hospodářství se váže na nemovitou věc zahrnující byt, rodinný dům nebo stavbu pro rodinnou rekreaci. Tato nemovitá věc může sloužit k bydlení či k rodinné rekreaci, tedy k činnostem, při kterých vzniká komunální odpad. Tento dílčí předmět osoba nebo svěřenský či jiný fond naplní tolikrát, kolik má v obci nemovitých věcí zahrnujících byt, rodinný dům nebo stavbu pro rodinnou rekreaci, ve kterých není přihlášena žádná fyzická osoba.</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Pro naplnění předmětu poplatku postačí, když rozhodná skutečnost nastane byť v jednom dni poplatkového období. Případné korekce jsou pak obsaženy v ustanovení o výši poplatku (§ 10h odst. 2 a 3).</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0555434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Shape 584"/>
          <p:cNvSpPr txBox="1"/>
          <p:nvPr/>
        </p:nvSpPr>
        <p:spPr>
          <a:xfrm>
            <a:off x="729842" y="226503"/>
            <a:ext cx="11309757" cy="6403980"/>
          </a:xfrm>
          <a:prstGeom prst="rect">
            <a:avLst/>
          </a:prstGeom>
          <a:noFill/>
          <a:ln>
            <a:noFill/>
          </a:ln>
        </p:spPr>
        <p:txBody>
          <a:bodyPr spcFirstLastPara="1" wrap="square" lIns="91425" tIns="45700" rIns="91425" bIns="45700" anchor="t" anchorCtr="0">
            <a:noAutofit/>
          </a:bodyPr>
          <a:lstStyle/>
          <a:p>
            <a:pPr algn="ctr">
              <a:spcBef>
                <a:spcPts val="1200"/>
              </a:spcBef>
              <a:spcAft>
                <a:spcPts val="600"/>
              </a:spcAft>
            </a:pPr>
            <a:r>
              <a:rPr lang="cs-CZ" sz="2200" b="1" dirty="0">
                <a:effectLst/>
                <a:latin typeface="Arial" panose="020B0604020202020204" pitchFamily="34" charset="0"/>
                <a:ea typeface="Times New Roman" panose="02020603050405020304" pitchFamily="18" charset="0"/>
              </a:rPr>
              <a:t>§ 10g</a:t>
            </a:r>
            <a:endParaRPr lang="cs-CZ" sz="2200" dirty="0">
              <a:effectLst/>
              <a:latin typeface="Times New Roman" panose="02020603050405020304" pitchFamily="18" charset="0"/>
              <a:ea typeface="Times New Roman" panose="02020603050405020304" pitchFamily="18" charset="0"/>
            </a:endParaRPr>
          </a:p>
          <a:p>
            <a:pPr algn="ctr">
              <a:spcBef>
                <a:spcPts val="1200"/>
              </a:spcBef>
              <a:spcAft>
                <a:spcPts val="600"/>
              </a:spcAft>
            </a:pPr>
            <a:r>
              <a:rPr lang="cs-CZ" sz="2200" b="1" dirty="0">
                <a:effectLst/>
                <a:latin typeface="Arial" panose="020B0604020202020204" pitchFamily="34" charset="0"/>
                <a:ea typeface="Times New Roman" panose="02020603050405020304" pitchFamily="18" charset="0"/>
              </a:rPr>
              <a:t>Osvobození od poplatku</a:t>
            </a:r>
            <a:endParaRPr lang="cs-CZ" sz="2200" b="1" dirty="0">
              <a:effectLst/>
              <a:latin typeface="Times New Roman" panose="02020603050405020304" pitchFamily="18" charset="0"/>
              <a:ea typeface="Times New Roman" panose="02020603050405020304" pitchFamily="18" charset="0"/>
            </a:endParaRPr>
          </a:p>
          <a:p>
            <a:pPr indent="270510" algn="just">
              <a:spcBef>
                <a:spcPts val="600"/>
              </a:spcBef>
              <a:spcAft>
                <a:spcPts val="600"/>
              </a:spcAft>
              <a:tabLst>
                <a:tab pos="496570" algn="l"/>
                <a:tab pos="540385" algn="l"/>
                <a:tab pos="540385" algn="l"/>
              </a:tabLst>
            </a:pPr>
            <a:r>
              <a:rPr lang="cs-CZ" sz="2200" b="1" dirty="0">
                <a:effectLst/>
                <a:latin typeface="Arial" panose="020B0604020202020204" pitchFamily="34" charset="0"/>
                <a:ea typeface="Times New Roman" panose="02020603050405020304" pitchFamily="18" charset="0"/>
              </a:rPr>
              <a:t>Od poplatku za </a:t>
            </a:r>
            <a:r>
              <a:rPr lang="cs-CZ" sz="2200" b="1" u="sng" dirty="0">
                <a:effectLst/>
                <a:latin typeface="Arial" panose="020B0604020202020204" pitchFamily="34" charset="0"/>
                <a:ea typeface="Times New Roman" panose="02020603050405020304" pitchFamily="18" charset="0"/>
              </a:rPr>
              <a:t>obecní systém odpadového hospodářství </a:t>
            </a:r>
            <a:r>
              <a:rPr lang="cs-CZ" sz="2200" b="1" dirty="0">
                <a:effectLst/>
                <a:latin typeface="Arial" panose="020B0604020202020204" pitchFamily="34" charset="0"/>
                <a:ea typeface="Times New Roman" panose="02020603050405020304" pitchFamily="18" charset="0"/>
              </a:rPr>
              <a:t>je </a:t>
            </a:r>
            <a:r>
              <a:rPr lang="cs-CZ" sz="2200" b="1" u="sng" dirty="0">
                <a:effectLst/>
                <a:latin typeface="Arial" panose="020B0604020202020204" pitchFamily="34" charset="0"/>
                <a:ea typeface="Times New Roman" panose="02020603050405020304" pitchFamily="18" charset="0"/>
              </a:rPr>
              <a:t>osvobozena</a:t>
            </a:r>
            <a:r>
              <a:rPr lang="cs-CZ" sz="2200" b="1" dirty="0">
                <a:effectLst/>
                <a:latin typeface="Arial" panose="020B0604020202020204" pitchFamily="34" charset="0"/>
                <a:ea typeface="Times New Roman" panose="02020603050405020304" pitchFamily="18" charset="0"/>
              </a:rPr>
              <a:t> osoba, které poplatková povinnost vznikla </a:t>
            </a:r>
            <a:r>
              <a:rPr lang="cs-CZ" sz="2200" b="1" u="sng" dirty="0">
                <a:effectLst/>
                <a:latin typeface="Arial" panose="020B0604020202020204" pitchFamily="34" charset="0"/>
                <a:ea typeface="Times New Roman" panose="02020603050405020304" pitchFamily="18" charset="0"/>
              </a:rPr>
              <a:t>z důvodu přihlášení </a:t>
            </a:r>
            <a:r>
              <a:rPr lang="cs-CZ" sz="2200" b="1" dirty="0">
                <a:effectLst/>
                <a:latin typeface="Arial" panose="020B0604020202020204" pitchFamily="34" charset="0"/>
                <a:ea typeface="Times New Roman" panose="02020603050405020304" pitchFamily="18" charset="0"/>
              </a:rPr>
              <a:t>v obci a která je</a:t>
            </a:r>
            <a:endParaRPr lang="cs-CZ" sz="2200" dirty="0">
              <a:effectLst/>
              <a:latin typeface="Times New Roman" panose="02020603050405020304" pitchFamily="18" charset="0"/>
              <a:ea typeface="Times New Roman" panose="02020603050405020304" pitchFamily="18" charset="0"/>
            </a:endParaRPr>
          </a:p>
          <a:p>
            <a:pPr marL="742950" lvl="1" indent="-285750" algn="just">
              <a:buFont typeface="+mj-lt"/>
              <a:buAutoNum type="alphaLcParenR"/>
              <a:tabLst>
                <a:tab pos="269875" algn="l"/>
              </a:tabLst>
            </a:pPr>
            <a:r>
              <a:rPr lang="cs-CZ" sz="2200" b="1" dirty="0">
                <a:effectLst/>
                <a:latin typeface="Arial" panose="020B0604020202020204" pitchFamily="34" charset="0"/>
                <a:ea typeface="Calibri" panose="020F0502020204030204" pitchFamily="34" charset="0"/>
              </a:rPr>
              <a:t>poplatníkem poplatku za odkládání komunálního odpadu z nemovité věci v jiné obci a má v této jiné obci bydliště,</a:t>
            </a:r>
            <a:endParaRPr lang="cs-CZ" sz="2200" dirty="0">
              <a:effectLst/>
              <a:latin typeface="Times New Roman" panose="02020603050405020304" pitchFamily="18" charset="0"/>
              <a:ea typeface="Calibri" panose="020F0502020204030204" pitchFamily="34" charset="0"/>
            </a:endParaRPr>
          </a:p>
          <a:p>
            <a:pPr marL="742950" lvl="1" indent="-285750" algn="just">
              <a:buFont typeface="+mj-lt"/>
              <a:buAutoNum type="alphaLcParenR"/>
              <a:tabLst>
                <a:tab pos="269875" algn="l"/>
              </a:tabLst>
            </a:pPr>
            <a:r>
              <a:rPr lang="cs-CZ" sz="2200" b="1" dirty="0">
                <a:effectLst/>
                <a:latin typeface="Arial" panose="020B0604020202020204" pitchFamily="34" charset="0"/>
                <a:ea typeface="Calibri" panose="020F0502020204030204" pitchFamily="34" charset="0"/>
              </a:rPr>
              <a:t>umístěna do dětského domova pro děti do 3 let věku, školského zařízení pro výkon ústavní nebo ochranné výchovy nebo školského zařízení pro preventivně výchovnou péči na základě rozhodnutí soudu nebo smlouvy,</a:t>
            </a:r>
            <a:endParaRPr lang="cs-CZ" sz="2200" dirty="0">
              <a:effectLst/>
              <a:latin typeface="Times New Roman" panose="02020603050405020304" pitchFamily="18" charset="0"/>
              <a:ea typeface="Calibri" panose="020F0502020204030204" pitchFamily="34" charset="0"/>
            </a:endParaRPr>
          </a:p>
          <a:p>
            <a:pPr marL="742950" lvl="1" indent="-285750" algn="just">
              <a:buFont typeface="+mj-lt"/>
              <a:buAutoNum type="alphaLcParenR"/>
              <a:tabLst>
                <a:tab pos="269875" algn="l"/>
              </a:tabLst>
            </a:pPr>
            <a:r>
              <a:rPr lang="cs-CZ" sz="2200" b="1" dirty="0">
                <a:effectLst/>
                <a:latin typeface="Arial" panose="020B0604020202020204" pitchFamily="34" charset="0"/>
                <a:ea typeface="Calibri" panose="020F0502020204030204" pitchFamily="34" charset="0"/>
              </a:rPr>
              <a:t>umístěna do zařízení pro děti vyžadující okamžitou pomoc na základě rozhodnutí soudu, na žádost obecního úřadu obce s rozšířenou působností, zákonného zástupce dítěte nebo nezletilého,</a:t>
            </a:r>
            <a:endParaRPr lang="cs-CZ" sz="2200" dirty="0">
              <a:effectLst/>
              <a:latin typeface="Times New Roman" panose="02020603050405020304" pitchFamily="18" charset="0"/>
              <a:ea typeface="Calibri" panose="020F0502020204030204" pitchFamily="34" charset="0"/>
            </a:endParaRPr>
          </a:p>
          <a:p>
            <a:pPr marL="742950" lvl="1" indent="-285750" algn="just">
              <a:buFont typeface="+mj-lt"/>
              <a:buAutoNum type="alphaLcParenR"/>
              <a:tabLst>
                <a:tab pos="269875" algn="l"/>
              </a:tabLst>
            </a:pPr>
            <a:r>
              <a:rPr lang="cs-CZ" sz="2200" b="1" dirty="0">
                <a:effectLst/>
                <a:latin typeface="Arial" panose="020B0604020202020204" pitchFamily="34" charset="0"/>
                <a:ea typeface="Calibri" panose="020F0502020204030204" pitchFamily="34" charset="0"/>
              </a:rPr>
              <a:t>umístěna v domově pro osoby se zdravotním postižením, domově pro seniory, domově se zvláštním režimem nebo v chráněném bydlení, nebo</a:t>
            </a:r>
            <a:endParaRPr lang="cs-CZ" sz="2200" dirty="0">
              <a:effectLst/>
              <a:latin typeface="Times New Roman" panose="02020603050405020304" pitchFamily="18" charset="0"/>
              <a:ea typeface="Calibri" panose="020F0502020204030204" pitchFamily="34" charset="0"/>
            </a:endParaRPr>
          </a:p>
          <a:p>
            <a:pPr marL="742950" lvl="1" indent="-285750" algn="just">
              <a:buFont typeface="+mj-lt"/>
              <a:buAutoNum type="alphaLcParenR"/>
              <a:tabLst>
                <a:tab pos="269875" algn="l"/>
              </a:tabLst>
            </a:pPr>
            <a:r>
              <a:rPr lang="cs-CZ" sz="2200" b="1" dirty="0">
                <a:effectLst/>
                <a:latin typeface="Arial" panose="020B0604020202020204" pitchFamily="34" charset="0"/>
                <a:ea typeface="Calibri" panose="020F0502020204030204" pitchFamily="34" charset="0"/>
              </a:rPr>
              <a:t>na základě zákona omezena na osobní svobodě s výjimkou osoby vykonávající trest domácího vězení.</a:t>
            </a:r>
            <a:endParaRPr lang="cs-CZ" sz="2200" dirty="0">
              <a:effectLst/>
              <a:latin typeface="Times New Roman" panose="02020603050405020304" pitchFamily="18" charset="0"/>
              <a:ea typeface="Calibri" panose="020F0502020204030204" pitchFamily="34" charset="0"/>
            </a:endParaRPr>
          </a:p>
          <a:p>
            <a:pPr algn="ctr">
              <a:spcBef>
                <a:spcPts val="600"/>
              </a:spcBef>
            </a:pPr>
            <a:r>
              <a:rPr lang="cs-CZ" sz="1100" b="1" dirty="0">
                <a:effectLst/>
                <a:latin typeface="Arial" panose="020B0604020202020204" pitchFamily="34" charset="0"/>
                <a:ea typeface="Times New Roman" panose="02020603050405020304" pitchFamily="18" charset="0"/>
              </a:rPr>
              <a:t> </a:t>
            </a:r>
            <a:endParaRPr lang="cs-CZ" sz="1200" dirty="0">
              <a:effectLst/>
              <a:latin typeface="Times New Roman" panose="02020603050405020304" pitchFamily="18" charset="0"/>
              <a:ea typeface="Times New Roman" panose="02020603050405020304" pitchFamily="18" charset="0"/>
            </a:endParaRPr>
          </a:p>
        </p:txBody>
      </p:sp>
    </p:spTree>
  </p:cSld>
  <p:clrMapOvr>
    <a:masterClrMapping/>
  </p:clrMapOvr>
  <p:transition spd="slow">
    <p:fade/>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Shape 589"/>
          <p:cNvSpPr txBox="1"/>
          <p:nvPr/>
        </p:nvSpPr>
        <p:spPr>
          <a:xfrm>
            <a:off x="864066" y="243281"/>
            <a:ext cx="11074399" cy="6691062"/>
          </a:xfrm>
          <a:prstGeom prst="rect">
            <a:avLst/>
          </a:prstGeom>
          <a:noFill/>
          <a:ln>
            <a:noFill/>
          </a:ln>
        </p:spPr>
        <p:txBody>
          <a:bodyPr spcFirstLastPara="1" wrap="square" lIns="91425" tIns="45700" rIns="91425" bIns="45700" anchor="t" anchorCtr="0">
            <a:noAutofit/>
          </a:bodyPr>
          <a:lstStyle/>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Navrhuje se osvobození od tohoto poplatku, a to buď v případě, kdy </a:t>
            </a:r>
            <a:r>
              <a:rPr lang="cs-CZ" sz="2200" u="sng" dirty="0">
                <a:effectLst/>
                <a:latin typeface="Arial" panose="020B0604020202020204" pitchFamily="34" charset="0"/>
                <a:ea typeface="Calibri" panose="020F0502020204030204" pitchFamily="34" charset="0"/>
                <a:cs typeface="Times New Roman" panose="02020603050405020304" pitchFamily="18" charset="0"/>
              </a:rPr>
              <a:t>daná fyzická osoba ve skutečnosti bydlí v jiné obci, ve které je poplatníkem poplatku za odkládání komunálního odpadu z nemovité věci </a:t>
            </a:r>
            <a:r>
              <a:rPr lang="cs-CZ" sz="2200" dirty="0">
                <a:effectLst/>
                <a:latin typeface="Arial" panose="020B0604020202020204" pitchFamily="34" charset="0"/>
                <a:ea typeface="Calibri" panose="020F0502020204030204" pitchFamily="34" charset="0"/>
                <a:cs typeface="Times New Roman" panose="02020603050405020304" pitchFamily="18" charset="0"/>
              </a:rPr>
              <a:t>(z povahy věci nemůže být tato osoba v jiné obci poplatníkem poplatku za obecní systém odpadového hospodářství z titulu toho, že by v této jiné obci byla také přihlášena) nebo v případě, kdy je tato osoba umístěna ve zvláštním zařízení (jde zejména o děti, seniory a o osoby se zdravotním postižením). Dále se osvobození rozšiřuje na osoby, které jsou na základě zákona omezeny na osobní svobodě, a to proto, že se jedná o osoby, kterým z důvodu umístění do příslušných zařízení je ve své podstatě znemožněno užívat obecní systém odpadového hospodářství, který na svém území obec zavedla.</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b="1" dirty="0">
                <a:effectLst/>
                <a:latin typeface="Arial" panose="020B0604020202020204" pitchFamily="34" charset="0"/>
                <a:ea typeface="Calibri" panose="020F0502020204030204" pitchFamily="34" charset="0"/>
                <a:cs typeface="Times New Roman" panose="02020603050405020304" pitchFamily="18" charset="0"/>
              </a:rPr>
              <a:t>Navržené osvobození se uplatní pouze pro dílčí předmět poplatku podle § 10f písm. a), tedy dílčí předmět naplněný z titulu přihlášení v obci, protože se vztahuje k osobě produkující komunální odpad. Není proto zavedeno osvobození ve vztahu k vlastníkům nemovitých věcí zahrnujících byt, rodinný dům nebo stavbu pro rodinnou rekreaci, ve kterých není přihlášená žádná fyzická osoba.</a:t>
            </a:r>
            <a:endParaRPr lang="cs-CZ" sz="22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spd="slow">
    <p:fade/>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Shape 594"/>
          <p:cNvSpPr txBox="1"/>
          <p:nvPr/>
        </p:nvSpPr>
        <p:spPr>
          <a:xfrm>
            <a:off x="671120" y="310393"/>
            <a:ext cx="11368480" cy="6320090"/>
          </a:xfrm>
          <a:prstGeom prst="rect">
            <a:avLst/>
          </a:prstGeom>
          <a:noFill/>
          <a:ln>
            <a:noFill/>
          </a:ln>
        </p:spPr>
        <p:txBody>
          <a:bodyPr spcFirstLastPara="1" wrap="square" lIns="91425" tIns="45700" rIns="91425" bIns="45700" anchor="t" anchorCtr="0">
            <a:noAutofit/>
          </a:bodyPr>
          <a:lstStyle/>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Osvobození podle odstavce 1 písm. a) se uplatní na poplatníky, kteří jsou poplatníky poplatku za obecní systém odpadového hospodářství v obci, kde jsou přihlášeni (srov. § 10e), ale mají bydliště v jiné obci, kde platí poplatek za odkládání komunálního odpadu z nemovité věci. </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Osvobození umístěných osob podle odstavce 1 písm. b) až d) se přebírá z dosavadní právní úpravy poplatku za provoz systému shromažďování, sběru, přepravy, třídění, využívání a odstraňování komunálních odpadů podle § 10b zákona o místních poplatcích. Pro vznik nároku na osvobození není rozhodné, ve které obci jsou fyzické osoby umístěny, mohou tedy být umístěny kdekoliv, tedy i na území obce, ve které jsou přihlášeny.</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Osvobození osob omezených na základě zákona na osobní svobodě podle odstavce 1 písm. e) se pak vztahuje zejména na osoby vazebně stíhané a odsouzené, vykonávající trest odnětí svobody.</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Pro vznik nároku na osvobození je rozhodný stav na konci dílčího období, kterým je kalendářní měsíc (srov. § 10h a § 10o).</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spd="slow">
    <p:fade/>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p:nvPr/>
        </p:nvSpPr>
        <p:spPr>
          <a:xfrm>
            <a:off x="1322517" y="520689"/>
            <a:ext cx="10299032" cy="6186309"/>
          </a:xfrm>
          <a:prstGeom prst="rect">
            <a:avLst/>
          </a:prstGeom>
          <a:noFill/>
          <a:ln>
            <a:noFill/>
          </a:ln>
        </p:spPr>
        <p:txBody>
          <a:bodyPr spcFirstLastPara="1" wrap="square" lIns="91425" tIns="45700" rIns="91425" bIns="45700" anchor="t" anchorCtr="0">
            <a:noAutofit/>
          </a:bodyPr>
          <a:lstStyle/>
          <a:p>
            <a:pPr algn="ctr">
              <a:spcBef>
                <a:spcPts val="600"/>
              </a:spcBef>
              <a:spcAft>
                <a:spcPts val="600"/>
              </a:spcAft>
            </a:pPr>
            <a:r>
              <a:rPr lang="cs-CZ" sz="2200" b="1" dirty="0">
                <a:effectLst/>
                <a:latin typeface="Arial" panose="020B0604020202020204" pitchFamily="34" charset="0"/>
                <a:ea typeface="Times New Roman" panose="02020603050405020304" pitchFamily="18" charset="0"/>
              </a:rPr>
              <a:t>§ 10h</a:t>
            </a:r>
            <a:endParaRPr lang="cs-CZ" sz="2200" dirty="0">
              <a:effectLst/>
              <a:latin typeface="Times New Roman" panose="02020603050405020304" pitchFamily="18" charset="0"/>
              <a:ea typeface="Times New Roman" panose="02020603050405020304" pitchFamily="18" charset="0"/>
            </a:endParaRPr>
          </a:p>
          <a:p>
            <a:pPr algn="ctr">
              <a:spcBef>
                <a:spcPts val="600"/>
              </a:spcBef>
              <a:spcAft>
                <a:spcPts val="600"/>
              </a:spcAft>
            </a:pPr>
            <a:r>
              <a:rPr lang="cs-CZ" sz="2200" b="1" dirty="0">
                <a:effectLst/>
                <a:latin typeface="Arial" panose="020B0604020202020204" pitchFamily="34" charset="0"/>
                <a:ea typeface="Calibri" panose="020F0502020204030204" pitchFamily="34" charset="0"/>
              </a:rPr>
              <a:t>Výše poplatku</a:t>
            </a:r>
            <a:endParaRPr lang="cs-CZ" sz="2200" b="1" dirty="0">
              <a:effectLst/>
              <a:latin typeface="Times New Roman" panose="02020603050405020304" pitchFamily="18" charset="0"/>
              <a:ea typeface="Calibri" panose="020F0502020204030204" pitchFamily="34" charset="0"/>
            </a:endParaRPr>
          </a:p>
          <a:p>
            <a:pPr marL="342900" lvl="0" indent="-342900" algn="just">
              <a:buFont typeface="+mj-lt"/>
              <a:buAutoNum type="arabicParenBoth"/>
              <a:tabLst>
                <a:tab pos="496570" algn="l"/>
              </a:tabLst>
            </a:pPr>
            <a:r>
              <a:rPr lang="cs-CZ" sz="2200" b="1" dirty="0">
                <a:effectLst/>
                <a:latin typeface="Arial" panose="020B0604020202020204" pitchFamily="34" charset="0"/>
                <a:ea typeface="Calibri" panose="020F0502020204030204" pitchFamily="34" charset="0"/>
              </a:rPr>
              <a:t>Poplatek za obecní systém odpadového hospodářství činí nejvýše 1200 Kč.</a:t>
            </a:r>
          </a:p>
          <a:p>
            <a:pPr marL="342900" lvl="0" indent="-342900" algn="just">
              <a:buFont typeface="+mj-lt"/>
              <a:buAutoNum type="arabicParenBoth"/>
              <a:tabLst>
                <a:tab pos="496570" algn="l"/>
              </a:tabLst>
            </a:pPr>
            <a:r>
              <a:rPr lang="cs-CZ" sz="2200" b="1" dirty="0">
                <a:effectLst/>
                <a:latin typeface="Arial" panose="020B0604020202020204" pitchFamily="34" charset="0"/>
                <a:ea typeface="Calibri" panose="020F0502020204030204" pitchFamily="34" charset="0"/>
              </a:rPr>
              <a:t>Poplatek se v případě, že poplatková povinnost vznikla z důvodu přihlášení fyzické osoby v obci, snižuje o jednu dvanáctinu za každé dílčí období, na jehož konci</a:t>
            </a:r>
          </a:p>
          <a:p>
            <a:pPr algn="just"/>
            <a:r>
              <a:rPr lang="cs-CZ" sz="2200" b="1" dirty="0">
                <a:effectLst/>
                <a:latin typeface="Arial" panose="020B0604020202020204" pitchFamily="34" charset="0"/>
                <a:ea typeface="Calibri" panose="020F0502020204030204" pitchFamily="34" charset="0"/>
              </a:rPr>
              <a:t>a) není tato fyzická osoba přihlášena v obci, nebo</a:t>
            </a:r>
            <a:endParaRPr lang="cs-CZ" sz="2200" dirty="0">
              <a:effectLst/>
              <a:latin typeface="Times New Roman" panose="02020603050405020304" pitchFamily="18" charset="0"/>
              <a:ea typeface="Calibri" panose="020F0502020204030204" pitchFamily="34" charset="0"/>
            </a:endParaRPr>
          </a:p>
          <a:p>
            <a:pPr algn="just">
              <a:spcAft>
                <a:spcPts val="600"/>
              </a:spcAft>
            </a:pPr>
            <a:r>
              <a:rPr lang="cs-CZ" sz="2200" b="1" dirty="0">
                <a:effectLst/>
                <a:latin typeface="Arial" panose="020B0604020202020204" pitchFamily="34" charset="0"/>
                <a:ea typeface="Calibri" panose="020F0502020204030204" pitchFamily="34" charset="0"/>
              </a:rPr>
              <a:t>b) je tato fyzická osoba od poplatku osvobozena.</a:t>
            </a:r>
          </a:p>
          <a:p>
            <a:pPr algn="just">
              <a:tabLst>
                <a:tab pos="496570" algn="l"/>
              </a:tabLst>
            </a:pPr>
            <a:r>
              <a:rPr lang="cs-CZ" sz="2200" b="1" dirty="0">
                <a:latin typeface="Arial" panose="020B0604020202020204" pitchFamily="34" charset="0"/>
              </a:rPr>
              <a:t>(3)Poplatek se v případě, že poplatková povinnost vznikla z důvodu vlastnictví jednotlivé nemovité věci zahrnující byt, rodinný dům nebo stavbu pro rodinnou rekreaci umístěné na území obce, snižuje o jednu dvanáctinu za každé dílčí období, na jehož konci</a:t>
            </a:r>
          </a:p>
          <a:p>
            <a:pPr algn="just"/>
            <a:r>
              <a:rPr lang="cs-CZ" sz="2200" b="1" dirty="0">
                <a:latin typeface="Arial" panose="020B0604020202020204" pitchFamily="34" charset="0"/>
              </a:rPr>
              <a:t>a) </a:t>
            </a:r>
            <a:r>
              <a:rPr lang="cs-CZ" sz="2200" b="1" dirty="0">
                <a:effectLst/>
                <a:latin typeface="Arial" panose="020B0604020202020204" pitchFamily="34" charset="0"/>
                <a:ea typeface="Calibri" panose="020F0502020204030204" pitchFamily="34" charset="0"/>
              </a:rPr>
              <a:t>je v této nemovité věci přihlášena alespoň 1 fyzická osoba,</a:t>
            </a:r>
            <a:endParaRPr lang="cs-CZ" sz="2200" dirty="0">
              <a:effectLst/>
              <a:latin typeface="Times New Roman" panose="02020603050405020304" pitchFamily="18" charset="0"/>
              <a:ea typeface="Calibri" panose="020F0502020204030204" pitchFamily="34" charset="0"/>
            </a:endParaRPr>
          </a:p>
          <a:p>
            <a:pPr algn="just"/>
            <a:r>
              <a:rPr lang="cs-CZ" sz="2200" b="1" dirty="0">
                <a:effectLst/>
                <a:latin typeface="Arial" panose="020B0604020202020204" pitchFamily="34" charset="0"/>
                <a:ea typeface="Calibri" panose="020F0502020204030204" pitchFamily="34" charset="0"/>
              </a:rPr>
              <a:t>b) poplatník nevlastní tuto nemovitou věc, nebo</a:t>
            </a:r>
          </a:p>
          <a:p>
            <a:pPr algn="just"/>
            <a:r>
              <a:rPr lang="cs-CZ" sz="2200" b="1" dirty="0">
                <a:latin typeface="Arial" panose="020B0604020202020204" pitchFamily="34" charset="0"/>
                <a:ea typeface="Calibri" panose="020F0502020204030204" pitchFamily="34" charset="0"/>
              </a:rPr>
              <a:t>c)</a:t>
            </a:r>
            <a:r>
              <a:rPr lang="cs-CZ" sz="2200" b="1" dirty="0">
                <a:effectLst/>
                <a:latin typeface="Times New Roman" panose="02020603050405020304" pitchFamily="18" charset="0"/>
                <a:ea typeface="Calibri" panose="020F0502020204030204" pitchFamily="34" charset="0"/>
              </a:rPr>
              <a:t> </a:t>
            </a:r>
            <a:r>
              <a:rPr lang="cs-CZ" sz="2200" b="1" dirty="0">
                <a:effectLst/>
                <a:latin typeface="Arial" panose="020B0604020202020204" pitchFamily="34" charset="0"/>
                <a:ea typeface="Calibri" panose="020F0502020204030204" pitchFamily="34" charset="0"/>
              </a:rPr>
              <a:t>je poplatník od poplatku osvobozen.</a:t>
            </a:r>
            <a:endParaRPr lang="cs-CZ" sz="2200" dirty="0">
              <a:effectLst/>
              <a:latin typeface="Times New Roman" panose="02020603050405020304" pitchFamily="18" charset="0"/>
              <a:ea typeface="Calibri" panose="020F0502020204030204" pitchFamily="34" charset="0"/>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p:nvPr/>
        </p:nvSpPr>
        <p:spPr>
          <a:xfrm>
            <a:off x="946484" y="520689"/>
            <a:ext cx="10299032" cy="6186309"/>
          </a:xfrm>
          <a:prstGeom prst="rect">
            <a:avLst/>
          </a:prstGeom>
          <a:noFill/>
          <a:ln>
            <a:noFill/>
          </a:ln>
        </p:spPr>
        <p:txBody>
          <a:bodyPr spcFirstLastPara="1" wrap="square" lIns="91425" tIns="45700" rIns="91425" bIns="45700" anchor="t" anchorCtr="0">
            <a:noAutofit/>
          </a:bodyPr>
          <a:lstStyle/>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Stávající poplatek za provoz systému shromažďování, sběru, přepravy, třídění, využívání a odstraňování komunálních odpadů podle § 10b zákona o místních poplatcích má dvě složky. První složka je stanovena paušálně a druhá vychází ze skutečných nákladů obce.</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Tento model se navrhuje opustit. Poplatek za obecní systém odpadového hospodářství zavede obec v jednotné, paušálně určené výši. </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S ohledem na paušální charakter poplatku se nevymezují zbývající základní konstrukční prvky, a sice základ, sazba a výpočet. Tyto konstrukční prvky vyplývají z textu právního předpisu implicitně.</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Nejvyšší možná sazba poplatku je nastavena na 1 200 Kč. Výše sazby byla výsledkem jednání proběhlých v návaznosti na meziresortní připomínkové řízení.  </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5176043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p:nvPr/>
        </p:nvSpPr>
        <p:spPr>
          <a:xfrm>
            <a:off x="946484" y="520689"/>
            <a:ext cx="10299032" cy="6186309"/>
          </a:xfrm>
          <a:prstGeom prst="rect">
            <a:avLst/>
          </a:prstGeom>
          <a:noFill/>
          <a:ln>
            <a:noFill/>
          </a:ln>
        </p:spPr>
        <p:txBody>
          <a:bodyPr spcFirstLastPara="1" wrap="square" lIns="91425" tIns="45700" rIns="91425" bIns="45700" anchor="t" anchorCtr="0">
            <a:noAutofit/>
          </a:bodyPr>
          <a:lstStyle/>
          <a:p>
            <a:pPr algn="just">
              <a:lnSpc>
                <a:spcPct val="115000"/>
              </a:lnSpc>
              <a:spcAft>
                <a:spcPts val="1000"/>
              </a:spcAft>
            </a:pPr>
            <a:r>
              <a:rPr lang="cs-CZ" sz="1800" dirty="0">
                <a:effectLst/>
                <a:latin typeface="Arial" panose="020B0604020202020204" pitchFamily="34" charset="0"/>
                <a:ea typeface="Calibri" panose="020F0502020204030204" pitchFamily="34" charset="0"/>
                <a:cs typeface="Times New Roman" panose="02020603050405020304" pitchFamily="18" charset="0"/>
              </a:rPr>
              <a:t>V odstavci 2, který se váže k naplnění dílčího předmětu poplatku podle § 10f písm. a), tedy dílčího předmětu naplněného z titulu přihlášení v obci, se zachovává poměrné snížení poplatku v případě, že v průběhu poplatkového období dojde ke změně v přihlášení (srov. rušený § 10b odst. 6). Poplatek se snižuje o jednu dvanáctinu roční výše za každé dílčí období (kalendářní měsíc, srov. § 10o), kdy buď poplatník nebyl přihlášen v obci, nebo ve kterých byl od poplatku osvobozen (srov. § 10g). Přitom je rozhodný konečný stav v poslední den dílčího období. Ve svém důsledku je tak naplněn cíl, aby byl poplatek placen pouze za kalendářní měsíce poplatkového období, ve kterých jsou naplněny konstrukční prvky poplatku.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1800" dirty="0">
                <a:effectLst/>
                <a:latin typeface="Arial" panose="020B0604020202020204" pitchFamily="34" charset="0"/>
                <a:ea typeface="Calibri" panose="020F0502020204030204" pitchFamily="34" charset="0"/>
                <a:cs typeface="Times New Roman" panose="02020603050405020304" pitchFamily="18" charset="0"/>
              </a:rPr>
              <a:t>V odstavci 3, který se váže k naplnění dílčího předmětu poplatku podle § 10f písm. b), tedy dílčího předmětu naplněného z titulu vlastnictví nemovité věci zahrnující byt, rodinný dům nebo stavbu pro rodinnou rekreaci, ve které není přihlášená žádná fyzická osoba, se pak zavádí obdobný režim pro případy, kdy dojde ke změně v přihlášení fyzických osob v této nemovité věci. Rozhodný je opět stav na konci dílčího období.</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1800" dirty="0">
                <a:effectLst/>
                <a:latin typeface="Arial" panose="020B0604020202020204" pitchFamily="34" charset="0"/>
                <a:ea typeface="Calibri" panose="020F0502020204030204" pitchFamily="34" charset="0"/>
                <a:cs typeface="Times New Roman" panose="02020603050405020304" pitchFamily="18" charset="0"/>
              </a:rPr>
              <a:t>Konec dílčího období je rozhodný proto, že v průběhu jednoho dne může dojít k více změnám. Například v případě změny adresy místa trvalého pobytu je daná osoba v jeden den přihlášena jak na staré adrese (do okamžiku změny), tak na nové adrese (od okamžiku změny). Aby se předešlo výkladovým nejasnostem, je proto rozhodný poslední stav, jaký nastal v dílčím období.</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4454044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p:nvPr/>
        </p:nvSpPr>
        <p:spPr>
          <a:xfrm>
            <a:off x="946484" y="520689"/>
            <a:ext cx="10299032" cy="6186309"/>
          </a:xfrm>
          <a:prstGeom prst="rect">
            <a:avLst/>
          </a:prstGeom>
          <a:noFill/>
          <a:ln>
            <a:noFill/>
          </a:ln>
        </p:spPr>
        <p:txBody>
          <a:bodyPr spcFirstLastPara="1" wrap="square" lIns="91425" tIns="45700" rIns="91425" bIns="45700" anchor="t" anchorCtr="0">
            <a:noAutofit/>
          </a:bodyPr>
          <a:lstStyle/>
          <a:p>
            <a:pPr algn="ctr">
              <a:spcBef>
                <a:spcPts val="600"/>
              </a:spcBef>
              <a:spcAft>
                <a:spcPts val="1200"/>
              </a:spcAft>
            </a:pPr>
            <a:r>
              <a:rPr lang="cs-CZ" sz="2200" b="1" dirty="0">
                <a:effectLst/>
                <a:latin typeface="Arial" panose="020B0604020202020204" pitchFamily="34" charset="0"/>
                <a:ea typeface="Times New Roman" panose="02020603050405020304" pitchFamily="18" charset="0"/>
              </a:rPr>
              <a:t>Díl 3</a:t>
            </a:r>
            <a:endParaRPr lang="cs-CZ" sz="2200" dirty="0">
              <a:effectLst/>
              <a:latin typeface="Times New Roman" panose="02020603050405020304" pitchFamily="18" charset="0"/>
              <a:ea typeface="Times New Roman" panose="02020603050405020304" pitchFamily="18" charset="0"/>
            </a:endParaRPr>
          </a:p>
          <a:p>
            <a:pPr algn="ctr">
              <a:spcAft>
                <a:spcPts val="1800"/>
              </a:spcAft>
            </a:pPr>
            <a:r>
              <a:rPr lang="cs-CZ" sz="2200" b="1" dirty="0">
                <a:effectLst/>
                <a:latin typeface="Arial" panose="020B0604020202020204" pitchFamily="34" charset="0"/>
                <a:ea typeface="Calibri" panose="020F0502020204030204" pitchFamily="34" charset="0"/>
                <a:cs typeface="Arial" panose="020B0604020202020204" pitchFamily="34" charset="0"/>
              </a:rPr>
              <a:t>Poplatek za odkládání komunálního odpadu z nemovité věci</a:t>
            </a:r>
            <a:endParaRPr lang="cs-CZ" sz="22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Na rozdíl od poplatku za obecní systém odpadového hospodářství, který se platí za samotnou existenci systému a bez vazby na skutečnou produkci odpadu, je poplatek za odkládání komunálního odpadu z nemovité věci konstruován tak, aby produkci odpadu zachycoval. Vychází tak z obecných principů práva životního prostředí „znečišťovatel platí“ (</a:t>
            </a:r>
            <a:r>
              <a:rPr lang="cs-CZ" sz="2200" i="1" dirty="0" err="1">
                <a:effectLst/>
                <a:latin typeface="Arial" panose="020B0604020202020204" pitchFamily="34" charset="0"/>
                <a:ea typeface="Calibri" panose="020F0502020204030204" pitchFamily="34" charset="0"/>
                <a:cs typeface="Times New Roman" panose="02020603050405020304" pitchFamily="18" charset="0"/>
              </a:rPr>
              <a:t>polluter</a:t>
            </a:r>
            <a:r>
              <a:rPr lang="cs-CZ" sz="2200" i="1" dirty="0">
                <a:effectLst/>
                <a:latin typeface="Arial" panose="020B0604020202020204" pitchFamily="34" charset="0"/>
                <a:ea typeface="Calibri" panose="020F0502020204030204" pitchFamily="34" charset="0"/>
                <a:cs typeface="Times New Roman" panose="02020603050405020304" pitchFamily="18" charset="0"/>
              </a:rPr>
              <a:t> </a:t>
            </a:r>
            <a:r>
              <a:rPr lang="cs-CZ" sz="2200" i="1" dirty="0" err="1">
                <a:effectLst/>
                <a:latin typeface="Arial" panose="020B0604020202020204" pitchFamily="34" charset="0"/>
                <a:ea typeface="Calibri" panose="020F0502020204030204" pitchFamily="34" charset="0"/>
                <a:cs typeface="Times New Roman" panose="02020603050405020304" pitchFamily="18" charset="0"/>
              </a:rPr>
              <a:t>pays</a:t>
            </a:r>
            <a:r>
              <a:rPr lang="cs-CZ" sz="2200" dirty="0">
                <a:effectLst/>
                <a:latin typeface="Arial" panose="020B0604020202020204" pitchFamily="34" charset="0"/>
                <a:ea typeface="Calibri" panose="020F0502020204030204" pitchFamily="34" charset="0"/>
                <a:cs typeface="Times New Roman" panose="02020603050405020304" pitchFamily="18" charset="0"/>
              </a:rPr>
              <a:t>) a „plať tolik, kolik vyhodíš“ (</a:t>
            </a:r>
            <a:r>
              <a:rPr lang="cs-CZ" sz="2200" i="1" dirty="0" err="1">
                <a:effectLst/>
                <a:latin typeface="Arial" panose="020B0604020202020204" pitchFamily="34" charset="0"/>
                <a:ea typeface="Calibri" panose="020F0502020204030204" pitchFamily="34" charset="0"/>
                <a:cs typeface="Times New Roman" panose="02020603050405020304" pitchFamily="18" charset="0"/>
              </a:rPr>
              <a:t>pay</a:t>
            </a:r>
            <a:r>
              <a:rPr lang="cs-CZ" sz="2200" i="1" dirty="0">
                <a:effectLst/>
                <a:latin typeface="Arial" panose="020B0604020202020204" pitchFamily="34" charset="0"/>
                <a:ea typeface="Calibri" panose="020F0502020204030204" pitchFamily="34" charset="0"/>
                <a:cs typeface="Times New Roman" panose="02020603050405020304" pitchFamily="18" charset="0"/>
              </a:rPr>
              <a:t> as </a:t>
            </a:r>
            <a:r>
              <a:rPr lang="cs-CZ" sz="2200" i="1" dirty="0" err="1">
                <a:effectLst/>
                <a:latin typeface="Arial" panose="020B0604020202020204" pitchFamily="34" charset="0"/>
                <a:ea typeface="Calibri" panose="020F0502020204030204" pitchFamily="34" charset="0"/>
                <a:cs typeface="Times New Roman" panose="02020603050405020304" pitchFamily="18" charset="0"/>
              </a:rPr>
              <a:t>you</a:t>
            </a:r>
            <a:r>
              <a:rPr lang="cs-CZ" sz="2200" i="1" dirty="0">
                <a:effectLst/>
                <a:latin typeface="Arial" panose="020B0604020202020204" pitchFamily="34" charset="0"/>
                <a:ea typeface="Calibri" panose="020F0502020204030204" pitchFamily="34" charset="0"/>
                <a:cs typeface="Times New Roman" panose="02020603050405020304" pitchFamily="18" charset="0"/>
              </a:rPr>
              <a:t> </a:t>
            </a:r>
            <a:r>
              <a:rPr lang="cs-CZ" sz="2200" i="1" dirty="0" err="1">
                <a:effectLst/>
                <a:latin typeface="Arial" panose="020B0604020202020204" pitchFamily="34" charset="0"/>
                <a:ea typeface="Calibri" panose="020F0502020204030204" pitchFamily="34" charset="0"/>
                <a:cs typeface="Times New Roman" panose="02020603050405020304" pitchFamily="18" charset="0"/>
              </a:rPr>
              <a:t>throw</a:t>
            </a:r>
            <a:r>
              <a:rPr lang="cs-CZ" sz="2200" dirty="0">
                <a:effectLst/>
                <a:latin typeface="Arial" panose="020B0604020202020204" pitchFamily="34" charset="0"/>
                <a:ea typeface="Calibri" panose="020F0502020204030204" pitchFamily="34" charset="0"/>
                <a:cs typeface="Times New Roman" panose="02020603050405020304" pitchFamily="18" charset="0"/>
              </a:rPr>
              <a:t>). Poplatku podléhá odkládání komunálního odpadu do k tomu určených soustřeďovacích nádob nebo na určená místa a </a:t>
            </a:r>
            <a:r>
              <a:rPr lang="cs-CZ" sz="2200" b="1" dirty="0">
                <a:effectLst/>
                <a:latin typeface="Arial" panose="020B0604020202020204" pitchFamily="34" charset="0"/>
                <a:ea typeface="Calibri" panose="020F0502020204030204" pitchFamily="34" charset="0"/>
                <a:cs typeface="Times New Roman" panose="02020603050405020304" pitchFamily="18" charset="0"/>
              </a:rPr>
              <a:t>poplatníkem jsou zejména osoby, které v obci skutečně bydlí a produkují v ní odpad.</a:t>
            </a:r>
            <a:endParaRPr lang="cs-CZ" sz="22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Tento poplatek je možné zavést </a:t>
            </a:r>
            <a:r>
              <a:rPr lang="cs-CZ" sz="2200" b="1" dirty="0">
                <a:effectLst/>
                <a:latin typeface="Arial" panose="020B0604020202020204" pitchFamily="34" charset="0"/>
                <a:ea typeface="Calibri" panose="020F0502020204030204" pitchFamily="34" charset="0"/>
                <a:cs typeface="Times New Roman" panose="02020603050405020304" pitchFamily="18" charset="0"/>
              </a:rPr>
              <a:t>ve dvou základních režimech</a:t>
            </a:r>
            <a:r>
              <a:rPr lang="cs-CZ" sz="2200" dirty="0">
                <a:effectLst/>
                <a:latin typeface="Arial" panose="020B0604020202020204" pitchFamily="34" charset="0"/>
                <a:ea typeface="Calibri" panose="020F0502020204030204" pitchFamily="34" charset="0"/>
                <a:cs typeface="Times New Roman" panose="02020603050405020304" pitchFamily="18" charset="0"/>
              </a:rPr>
              <a:t>. Buď jde o </a:t>
            </a:r>
            <a:r>
              <a:rPr lang="cs-CZ" sz="2200" b="1" dirty="0">
                <a:effectLst/>
                <a:latin typeface="Arial" panose="020B0604020202020204" pitchFamily="34" charset="0"/>
                <a:ea typeface="Calibri" panose="020F0502020204030204" pitchFamily="34" charset="0"/>
                <a:cs typeface="Times New Roman" panose="02020603050405020304" pitchFamily="18" charset="0"/>
              </a:rPr>
              <a:t>poplatek za množství (hmotnost nebo objem) vyprodukovaného odpadu</a:t>
            </a:r>
            <a:r>
              <a:rPr lang="cs-CZ" sz="2200" dirty="0">
                <a:effectLst/>
                <a:latin typeface="Arial" panose="020B0604020202020204" pitchFamily="34" charset="0"/>
                <a:ea typeface="Calibri" panose="020F0502020204030204" pitchFamily="34" charset="0"/>
                <a:cs typeface="Times New Roman" panose="02020603050405020304" pitchFamily="18" charset="0"/>
              </a:rPr>
              <a:t>, nebo jeho výše vychází </a:t>
            </a:r>
            <a:r>
              <a:rPr lang="cs-CZ" sz="2200" b="1" dirty="0">
                <a:effectLst/>
                <a:latin typeface="Arial" panose="020B0604020202020204" pitchFamily="34" charset="0"/>
                <a:ea typeface="Calibri" panose="020F0502020204030204" pitchFamily="34" charset="0"/>
                <a:cs typeface="Times New Roman" panose="02020603050405020304" pitchFamily="18" charset="0"/>
              </a:rPr>
              <a:t>z objednané kapacity soustřeďovacích prostředků.</a:t>
            </a:r>
            <a:endParaRPr lang="cs-CZ" sz="2200" b="1" dirty="0">
              <a:effectLst/>
              <a:latin typeface="Calibri" panose="020F0502020204030204" pitchFamily="34" charset="0"/>
              <a:ea typeface="Calibri" panose="020F0502020204030204" pitchFamily="34" charset="0"/>
              <a:cs typeface="Times New Roman" panose="02020603050405020304" pitchFamily="18" charset="0"/>
            </a:endParaRPr>
          </a:p>
          <a:p>
            <a:pPr marL="457200" lvl="1" algn="just">
              <a:tabLst>
                <a:tab pos="269875" algn="l"/>
              </a:tabLst>
            </a:pPr>
            <a:endParaRPr lang="cs-CZ" sz="2200" b="1" dirty="0">
              <a:latin typeface="Arial" panose="020B0604020202020204" pitchFamily="34" charset="0"/>
              <a:ea typeface="Calibri" panose="020F0502020204030204" pitchFamily="34" charset="0"/>
            </a:endParaRPr>
          </a:p>
          <a:p>
            <a:pPr marL="457200" lvl="1" algn="just">
              <a:tabLst>
                <a:tab pos="269875" algn="l"/>
              </a:tabLst>
            </a:pPr>
            <a:endParaRPr lang="cs-CZ" sz="2200" b="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73914512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p:nvPr/>
        </p:nvSpPr>
        <p:spPr>
          <a:xfrm>
            <a:off x="553673" y="67684"/>
            <a:ext cx="10717010" cy="6186309"/>
          </a:xfrm>
          <a:prstGeom prst="rect">
            <a:avLst/>
          </a:prstGeom>
          <a:noFill/>
          <a:ln>
            <a:noFill/>
          </a:ln>
        </p:spPr>
        <p:txBody>
          <a:bodyPr spcFirstLastPara="1" wrap="square" lIns="91425" tIns="45700" rIns="91425" bIns="45700" anchor="t" anchorCtr="0">
            <a:noAutofit/>
          </a:bodyPr>
          <a:lstStyle/>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Aby mohla obec zavést poplatek </a:t>
            </a:r>
            <a:r>
              <a:rPr lang="cs-CZ" sz="2200" b="1" dirty="0">
                <a:effectLst/>
                <a:latin typeface="Arial" panose="020B0604020202020204" pitchFamily="34" charset="0"/>
                <a:ea typeface="Calibri" panose="020F0502020204030204" pitchFamily="34" charset="0"/>
                <a:cs typeface="Times New Roman" panose="02020603050405020304" pitchFamily="18" charset="0"/>
              </a:rPr>
              <a:t>v prvním režimu</a:t>
            </a:r>
            <a:r>
              <a:rPr lang="cs-CZ" sz="2200" dirty="0">
                <a:effectLst/>
                <a:latin typeface="Arial" panose="020B0604020202020204" pitchFamily="34" charset="0"/>
                <a:ea typeface="Calibri" panose="020F0502020204030204" pitchFamily="34" charset="0"/>
                <a:cs typeface="Times New Roman" panose="02020603050405020304" pitchFamily="18" charset="0"/>
              </a:rPr>
              <a:t>, musí disponovat prostředky, které umožní množství odpadu </a:t>
            </a:r>
            <a:r>
              <a:rPr lang="cs-CZ" sz="2200" b="1" dirty="0">
                <a:effectLst/>
                <a:latin typeface="Arial" panose="020B0604020202020204" pitchFamily="34" charset="0"/>
                <a:ea typeface="Calibri" panose="020F0502020204030204" pitchFamily="34" charset="0"/>
                <a:cs typeface="Times New Roman" panose="02020603050405020304" pitchFamily="18" charset="0"/>
              </a:rPr>
              <a:t>prokazatelně změřit</a:t>
            </a:r>
            <a:r>
              <a:rPr lang="cs-CZ" sz="2200" dirty="0">
                <a:effectLst/>
                <a:latin typeface="Arial" panose="020B0604020202020204" pitchFamily="34" charset="0"/>
                <a:ea typeface="Calibri" panose="020F0502020204030204" pitchFamily="34" charset="0"/>
                <a:cs typeface="Times New Roman" panose="02020603050405020304" pitchFamily="18" charset="0"/>
              </a:rPr>
              <a:t>. V případě, že obec zavede poplatek odvozený od hmotnosti odloženého odpadu, může jít například o </a:t>
            </a:r>
            <a:r>
              <a:rPr lang="cs-CZ" sz="2200" dirty="0" err="1">
                <a:effectLst/>
                <a:latin typeface="Arial" panose="020B0604020202020204" pitchFamily="34" charset="0"/>
                <a:ea typeface="Calibri" panose="020F0502020204030204" pitchFamily="34" charset="0"/>
                <a:cs typeface="Times New Roman" panose="02020603050405020304" pitchFamily="18" charset="0"/>
              </a:rPr>
              <a:t>kukavozy</a:t>
            </a:r>
            <a:r>
              <a:rPr lang="cs-CZ" sz="2200" dirty="0">
                <a:effectLst/>
                <a:latin typeface="Arial" panose="020B0604020202020204" pitchFamily="34" charset="0"/>
                <a:ea typeface="Calibri" panose="020F0502020204030204" pitchFamily="34" charset="0"/>
                <a:cs typeface="Times New Roman" panose="02020603050405020304" pitchFamily="18" charset="0"/>
              </a:rPr>
              <a:t>, které jsou schopné identifikovat konkrétní soustřeďovací nádobu a jsou schopné ji před jejím vyprázdněním zvážit. Naopak </a:t>
            </a:r>
            <a:r>
              <a:rPr lang="cs-CZ" sz="2200" b="1" dirty="0">
                <a:effectLst/>
                <a:latin typeface="Arial" panose="020B0604020202020204" pitchFamily="34" charset="0"/>
                <a:ea typeface="Calibri" panose="020F0502020204030204" pitchFamily="34" charset="0"/>
                <a:cs typeface="Times New Roman" panose="02020603050405020304" pitchFamily="18" charset="0"/>
              </a:rPr>
              <a:t>v případě, že obec zavede poplatek odvozený od objemu odloženého odpadu</a:t>
            </a:r>
            <a:r>
              <a:rPr lang="cs-CZ" sz="2200" dirty="0">
                <a:effectLst/>
                <a:latin typeface="Arial" panose="020B0604020202020204" pitchFamily="34" charset="0"/>
                <a:ea typeface="Calibri" panose="020F0502020204030204" pitchFamily="34" charset="0"/>
                <a:cs typeface="Times New Roman" panose="02020603050405020304" pitchFamily="18" charset="0"/>
              </a:rPr>
              <a:t>, by mohlo postačovat i vedení provozní evidence, ve které by bylo evidováno, zda byla konkrétní soustřeďovací nádoba o známém objemu při svážce odpadu vyprázdněna.</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Poplatek v druhém režimu vychází z objednané kapacity soustřeďovacích prostředků na dané období, tedy z předpokládaného množství odpadu, které bude v tomto období odloženo, a jehož odvoz bude muset být zajištěn. Obcím je ponechána volnost ve způsobu realizace objednávání kapacity soustřeďovacích prostředků. Může jít například o celkový objem přidělených pytlů na odpad, nebo o součin objemu přidělené soustřeďovací nádoby a počtu jejích vyprázdnění za poplatkové období (k tomu více níže u § 10k). Cílem je, aby obec nemusela v důsledku zavedení poplatku za odkládání komunálního odpadu z nemovité věci měnit zavedený a funkční systém nakládání s odpadem, který uplatňuje již v současné době.</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algn="just">
              <a:tabLst>
                <a:tab pos="269875" algn="l"/>
              </a:tabLst>
            </a:pPr>
            <a:endParaRPr lang="cs-CZ" sz="2200" b="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17251169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p:nvPr/>
        </p:nvSpPr>
        <p:spPr>
          <a:xfrm>
            <a:off x="553673" y="67684"/>
            <a:ext cx="10717010" cy="6186309"/>
          </a:xfrm>
          <a:prstGeom prst="rect">
            <a:avLst/>
          </a:prstGeom>
          <a:noFill/>
          <a:ln>
            <a:noFill/>
          </a:ln>
        </p:spPr>
        <p:txBody>
          <a:bodyPr spcFirstLastPara="1" wrap="square" lIns="91425" tIns="45700" rIns="91425" bIns="45700" anchor="t" anchorCtr="0">
            <a:noAutofit/>
          </a:bodyPr>
          <a:lstStyle/>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Poplatek se vztahuje ke konkrétní nemovité věci zahrnující byt nebo stavbu pro rodinnou rekreaci (více k tomu výše u § 10e). </a:t>
            </a:r>
            <a:r>
              <a:rPr lang="cs-CZ" sz="2200" b="1" dirty="0">
                <a:effectLst/>
                <a:latin typeface="Arial" panose="020B0604020202020204" pitchFamily="34" charset="0"/>
                <a:ea typeface="Calibri" panose="020F0502020204030204" pitchFamily="34" charset="0"/>
                <a:cs typeface="Times New Roman" panose="02020603050405020304" pitchFamily="18" charset="0"/>
              </a:rPr>
              <a:t>Poplatek se tedy platí za každou nemovitou věc, ve které má poplatník bydliště, případně za každou nemovitou věc, ve které nikdo nemá bydliště, a kterou poplatník vlastní.</a:t>
            </a:r>
            <a:endParaRPr lang="cs-CZ" sz="22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Oproti předchozí právní úpravě není nově maximální výše tohoto typu poplatku odvozena od skutečných nákladů obce vynaložených na nakládání s komunálním odpadem. </a:t>
            </a:r>
            <a:r>
              <a:rPr lang="cs-CZ" sz="2200" b="1" dirty="0">
                <a:effectLst/>
                <a:latin typeface="Arial" panose="020B0604020202020204" pitchFamily="34" charset="0"/>
                <a:ea typeface="Calibri" panose="020F0502020204030204" pitchFamily="34" charset="0"/>
                <a:cs typeface="Times New Roman" panose="02020603050405020304" pitchFamily="18" charset="0"/>
              </a:rPr>
              <a:t>Praxe ukázala, že příjmy obcí z výběru poplatku jsou nižší než náklady obcí na obecní systém odpadového hospodářství, proto je tento regulační nástroj pro praktickou nadbytečnost vypuštěn.</a:t>
            </a:r>
            <a:endParaRPr lang="cs-CZ" sz="22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Z toho důvodu postačí obecná kontrola hospodaření obcí upravená zejména v zákoně č. 320/2001 Sb., o finanční kontrole, ve znění pozdějších předpisů.</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algn="just">
              <a:tabLst>
                <a:tab pos="269875" algn="l"/>
              </a:tabLst>
            </a:pPr>
            <a:endParaRPr lang="cs-CZ" sz="2200" b="1" dirty="0">
              <a:latin typeface="Arial" panose="020B0604020202020204" pitchFamily="34" charset="0"/>
              <a:ea typeface="Calibri" panose="020F0502020204030204" pitchFamily="34" charset="0"/>
            </a:endParaRPr>
          </a:p>
          <a:p>
            <a:pPr marL="457200" lvl="1" algn="just">
              <a:tabLst>
                <a:tab pos="269875" algn="l"/>
              </a:tabLst>
            </a:pPr>
            <a:endParaRPr lang="cs-CZ" sz="2200" b="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042297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a:extLst>
              <a:ext uri="{FF2B5EF4-FFF2-40B4-BE49-F238E27FC236}">
                <a16:creationId xmlns:a16="http://schemas.microsoft.com/office/drawing/2014/main" id="{AE045B3B-D5E0-4056-A869-0DF5B2371C43}"/>
              </a:ext>
            </a:extLst>
          </p:cNvPr>
          <p:cNvSpPr txBox="1"/>
          <p:nvPr/>
        </p:nvSpPr>
        <p:spPr>
          <a:xfrm>
            <a:off x="1744909" y="947957"/>
            <a:ext cx="10234569" cy="5093702"/>
          </a:xfrm>
          <a:prstGeom prst="rect">
            <a:avLst/>
          </a:prstGeom>
          <a:noFill/>
        </p:spPr>
        <p:txBody>
          <a:bodyPr wrap="square">
            <a:spAutoFit/>
          </a:bodyPr>
          <a:lstStyle/>
          <a:p>
            <a:pPr>
              <a:spcAft>
                <a:spcPts val="600"/>
              </a:spcAft>
            </a:pP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Jedná se o osoby se </a:t>
            </a:r>
            <a:r>
              <a:rPr lang="cs-CZ" sz="3200" i="1" dirty="0">
                <a:effectLst/>
                <a:latin typeface="Times New Roman" panose="02020603050405020304" pitchFamily="18" charset="0"/>
                <a:ea typeface="Times New Roman" panose="02020603050405020304" pitchFamily="18" charset="0"/>
                <a:cs typeface="Times New Roman" panose="02020603050405020304" pitchFamily="18" charset="0"/>
              </a:rPr>
              <a:t>zdravotním postižením tělesné, mentální, duševní, smyslové nebo kombinované postižení, jehož dopady činí nebo mohou činit osobu závislou na pomoci jiné osoby.</a:t>
            </a: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spcAft>
                <a:spcPts val="600"/>
              </a:spcAft>
            </a:pP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Správci poplatku by tyto skutečnosti rozhodné pro uznání osvobození měly mít osvědčeny. Půjde tedy o správní uvážení a bude se tak rozhodovat například podle osvědčení doloženého nálezem vydaným poskytovatelem zdravotních služeb, vyšetření dětského klinického psychologa, z výsledku sociálního šetření a zjištění potřeb dané osoby nebo z výsledků funkčních vyšetření a vyšetření posuzujícího lékaře.</a:t>
            </a:r>
          </a:p>
        </p:txBody>
      </p:sp>
    </p:spTree>
    <p:extLst>
      <p:ext uri="{BB962C8B-B14F-4D97-AF65-F5344CB8AC3E}">
        <p14:creationId xmlns:p14="http://schemas.microsoft.com/office/powerpoint/2010/main" val="10460360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p:nvPr/>
        </p:nvSpPr>
        <p:spPr>
          <a:xfrm>
            <a:off x="946484" y="520689"/>
            <a:ext cx="10299032" cy="6186309"/>
          </a:xfrm>
          <a:prstGeom prst="rect">
            <a:avLst/>
          </a:prstGeom>
          <a:noFill/>
          <a:ln>
            <a:noFill/>
          </a:ln>
        </p:spPr>
        <p:txBody>
          <a:bodyPr spcFirstLastPara="1" wrap="square" lIns="91425" tIns="45700" rIns="91425" bIns="45700" anchor="t" anchorCtr="0">
            <a:noAutofit/>
          </a:bodyPr>
          <a:lstStyle/>
          <a:p>
            <a:pPr algn="ctr">
              <a:spcBef>
                <a:spcPts val="600"/>
              </a:spcBef>
              <a:spcAft>
                <a:spcPts val="600"/>
              </a:spcAft>
            </a:pPr>
            <a:r>
              <a:rPr lang="cs-CZ" sz="2200" b="1" dirty="0">
                <a:effectLst/>
                <a:latin typeface="Arial" panose="020B0604020202020204" pitchFamily="34" charset="0"/>
                <a:ea typeface="Times New Roman" panose="02020603050405020304" pitchFamily="18" charset="0"/>
              </a:rPr>
              <a:t>§ 10i</a:t>
            </a:r>
            <a:endParaRPr lang="cs-CZ" sz="2200" dirty="0">
              <a:effectLst/>
              <a:latin typeface="Times New Roman" panose="02020603050405020304" pitchFamily="18" charset="0"/>
              <a:ea typeface="Times New Roman" panose="02020603050405020304" pitchFamily="18" charset="0"/>
            </a:endParaRPr>
          </a:p>
          <a:p>
            <a:pPr algn="ctr">
              <a:spcBef>
                <a:spcPts val="600"/>
              </a:spcBef>
              <a:spcAft>
                <a:spcPts val="600"/>
              </a:spcAft>
            </a:pPr>
            <a:r>
              <a:rPr lang="cs-CZ" sz="2200" b="1" dirty="0">
                <a:effectLst/>
                <a:latin typeface="Arial" panose="020B0604020202020204" pitchFamily="34" charset="0"/>
                <a:ea typeface="Calibri" panose="020F0502020204030204" pitchFamily="34" charset="0"/>
              </a:rPr>
              <a:t>Subjekt poplatku</a:t>
            </a:r>
            <a:endParaRPr lang="cs-CZ" sz="2200" b="1" dirty="0">
              <a:effectLst/>
              <a:latin typeface="Times New Roman" panose="02020603050405020304" pitchFamily="18" charset="0"/>
              <a:ea typeface="Calibri" panose="020F0502020204030204" pitchFamily="34" charset="0"/>
            </a:endParaRPr>
          </a:p>
          <a:p>
            <a:pPr indent="450215" algn="just">
              <a:spcBef>
                <a:spcPts val="1200"/>
              </a:spcBef>
              <a:spcAft>
                <a:spcPts val="600"/>
              </a:spcAft>
            </a:pPr>
            <a:r>
              <a:rPr lang="cs-CZ" sz="2200" b="1" dirty="0">
                <a:effectLst/>
                <a:latin typeface="Arial" panose="020B0604020202020204" pitchFamily="34" charset="0"/>
                <a:ea typeface="Times New Roman" panose="02020603050405020304" pitchFamily="18" charset="0"/>
              </a:rPr>
              <a:t>Poplatníkem poplatku za odkládání komunálního odpadu z nemovité věci je</a:t>
            </a:r>
            <a:endParaRPr lang="cs-CZ" sz="2200" dirty="0">
              <a:effectLst/>
              <a:latin typeface="Times New Roman" panose="02020603050405020304" pitchFamily="18" charset="0"/>
              <a:ea typeface="Times New Roman" panose="02020603050405020304" pitchFamily="18" charset="0"/>
            </a:endParaRPr>
          </a:p>
          <a:p>
            <a:pPr marL="742950" lvl="1" indent="-285750" algn="just">
              <a:buFont typeface="+mj-lt"/>
              <a:buAutoNum type="alphaLcParenR"/>
              <a:tabLst>
                <a:tab pos="269875" algn="l"/>
              </a:tabLst>
            </a:pPr>
            <a:r>
              <a:rPr lang="cs-CZ" sz="2200" b="1" dirty="0">
                <a:effectLst/>
                <a:latin typeface="Arial" panose="020B0604020202020204" pitchFamily="34" charset="0"/>
                <a:ea typeface="Calibri" panose="020F0502020204030204" pitchFamily="34" charset="0"/>
              </a:rPr>
              <a:t>fyzická osoba, která má v nemovité věci bydliště, nebo</a:t>
            </a:r>
            <a:endParaRPr lang="cs-CZ" sz="2200" dirty="0">
              <a:latin typeface="Times New Roman" panose="02020603050405020304" pitchFamily="18" charset="0"/>
              <a:ea typeface="Calibri" panose="020F0502020204030204" pitchFamily="34" charset="0"/>
            </a:endParaRPr>
          </a:p>
          <a:p>
            <a:pPr marL="742950" lvl="1" indent="-285750" algn="just">
              <a:buFont typeface="+mj-lt"/>
              <a:buAutoNum type="alphaLcParenR"/>
              <a:tabLst>
                <a:tab pos="269875" algn="l"/>
              </a:tabLst>
            </a:pPr>
            <a:r>
              <a:rPr lang="cs-CZ" sz="2200" b="1" dirty="0">
                <a:effectLst/>
                <a:latin typeface="Arial" panose="020B0604020202020204" pitchFamily="34" charset="0"/>
                <a:ea typeface="Calibri" panose="020F0502020204030204" pitchFamily="34" charset="0"/>
              </a:rPr>
              <a:t>vlastník nemovité věci, ve které nemá bydliště žádná fyzická osoba.</a:t>
            </a:r>
            <a:endParaRPr lang="cs-CZ" sz="2200" b="1" dirty="0">
              <a:effectLst/>
              <a:latin typeface="Times New Roman" panose="02020603050405020304" pitchFamily="18" charset="0"/>
              <a:ea typeface="Calibri" panose="020F0502020204030204" pitchFamily="34" charset="0"/>
            </a:endParaRPr>
          </a:p>
          <a:p>
            <a:pPr marL="457200" lvl="1" algn="just">
              <a:tabLst>
                <a:tab pos="269875" algn="l"/>
              </a:tabLst>
            </a:pPr>
            <a:endParaRPr lang="cs-CZ" sz="2200" b="1" dirty="0">
              <a:latin typeface="Arial" panose="020B0604020202020204" pitchFamily="34" charset="0"/>
              <a:ea typeface="Calibri" panose="020F0502020204030204" pitchFamily="34"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Subjekt poplatku je základním konstrukčním prvkem, který určuje, kdo má poplatkovou povinnost.</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Poplatníkem poplatku za odkládání komunálního odpadu z nemovité věci je fyzická osoba, která má v nemovité věci bydliště. O které nemovité věci jde, vyplývá z vymezení předmětu poplatku (srov. § 10j), tj. musí jít pouze o nemovité věci zahrnující byt nebo stavbu určenou k rodinné rekreaci, které se nacházejí na území obce, která poplatek zavedla.</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algn="just">
              <a:tabLst>
                <a:tab pos="269875" algn="l"/>
              </a:tabLst>
            </a:pPr>
            <a:endParaRPr lang="cs-CZ" sz="2200" b="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4764810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p:nvPr/>
        </p:nvSpPr>
        <p:spPr>
          <a:xfrm>
            <a:off x="946484" y="520689"/>
            <a:ext cx="10299032" cy="6186309"/>
          </a:xfrm>
          <a:prstGeom prst="rect">
            <a:avLst/>
          </a:prstGeom>
          <a:noFill/>
          <a:ln>
            <a:noFill/>
          </a:ln>
        </p:spPr>
        <p:txBody>
          <a:bodyPr spcFirstLastPara="1" wrap="square" lIns="91425" tIns="45700" rIns="91425" bIns="45700" anchor="t" anchorCtr="0">
            <a:noAutofit/>
          </a:bodyPr>
          <a:lstStyle/>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Podle § 80 občanského zákoníku má fyzická osoba bydliště v místě, kde se zdržuje s úmyslem žít tam s výhradou změny okolností trvale, a pokud takové místo není, pak má bydliště v místě, kde žije, kde má majetek, popřípadě místo, kde měla bydliště naposledy.</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V případě, že v dané nemovité věci nemá bydliště žádná fyzická osoba, je poplatníkem poplatku vlastník této nemovité věci. V tomto případě může být poplatníkem jak fyzická, tak právnická osoba. </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Obdobně to platí i pro nemovitou věc, která je ve svěřenském fondu a dalších fondech, na které se uplatní právní fikce vlastnictví (§ 10r). V takovém případě jsou poplatníky tyto fondy a uplatní se § 20 odst. 3 a § 24 odst. 6 daňového řádu.</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algn="just">
              <a:tabLst>
                <a:tab pos="269875" algn="l"/>
              </a:tabLst>
            </a:pPr>
            <a:endParaRPr lang="cs-CZ" sz="2200" b="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60484411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p:nvPr/>
        </p:nvSpPr>
        <p:spPr>
          <a:xfrm>
            <a:off x="946484" y="185130"/>
            <a:ext cx="10299032" cy="6186309"/>
          </a:xfrm>
          <a:prstGeom prst="rect">
            <a:avLst/>
          </a:prstGeom>
          <a:noFill/>
          <a:ln>
            <a:noFill/>
          </a:ln>
        </p:spPr>
        <p:txBody>
          <a:bodyPr spcFirstLastPara="1" wrap="square" lIns="91425" tIns="45700" rIns="91425" bIns="45700" anchor="t" anchorCtr="0">
            <a:noAutofit/>
          </a:bodyPr>
          <a:lstStyle/>
          <a:p>
            <a:pPr algn="ctr">
              <a:spcBef>
                <a:spcPts val="600"/>
              </a:spcBef>
              <a:spcAft>
                <a:spcPts val="600"/>
              </a:spcAft>
            </a:pPr>
            <a:r>
              <a:rPr lang="cs-CZ" sz="2200" b="1" dirty="0">
                <a:effectLst/>
                <a:latin typeface="Arial" panose="020B0604020202020204" pitchFamily="34" charset="0"/>
                <a:ea typeface="Times New Roman" panose="02020603050405020304" pitchFamily="18" charset="0"/>
              </a:rPr>
              <a:t>§ 10j</a:t>
            </a:r>
            <a:endParaRPr lang="cs-CZ" sz="2200" dirty="0">
              <a:effectLst/>
              <a:latin typeface="Times New Roman" panose="02020603050405020304" pitchFamily="18" charset="0"/>
              <a:ea typeface="Times New Roman" panose="02020603050405020304" pitchFamily="18" charset="0"/>
            </a:endParaRPr>
          </a:p>
          <a:p>
            <a:pPr algn="ctr">
              <a:spcBef>
                <a:spcPts val="600"/>
              </a:spcBef>
              <a:spcAft>
                <a:spcPts val="600"/>
              </a:spcAft>
            </a:pPr>
            <a:r>
              <a:rPr lang="cs-CZ" sz="2200" b="1" dirty="0">
                <a:effectLst/>
                <a:latin typeface="Arial" panose="020B0604020202020204" pitchFamily="34" charset="0"/>
                <a:ea typeface="Calibri" panose="020F0502020204030204" pitchFamily="34" charset="0"/>
              </a:rPr>
              <a:t>Předmět poplatku</a:t>
            </a:r>
            <a:endParaRPr lang="cs-CZ" sz="2200" b="1" dirty="0">
              <a:effectLst/>
              <a:latin typeface="Times New Roman" panose="02020603050405020304" pitchFamily="18" charset="0"/>
              <a:ea typeface="Calibri" panose="020F0502020204030204" pitchFamily="34" charset="0"/>
            </a:endParaRPr>
          </a:p>
          <a:p>
            <a:pPr indent="450215" algn="just">
              <a:spcBef>
                <a:spcPts val="1200"/>
              </a:spcBef>
            </a:pPr>
            <a:r>
              <a:rPr lang="cs-CZ" sz="2200" b="1" dirty="0">
                <a:effectLst/>
                <a:latin typeface="Arial" panose="020B0604020202020204" pitchFamily="34" charset="0"/>
                <a:ea typeface="Times New Roman" panose="02020603050405020304" pitchFamily="18" charset="0"/>
              </a:rPr>
              <a:t>Předmětem poplatku za odkládání komunálního odpadu z nemovité věci je odkládání směsného komunálního odpadu z  jednotlivé nemovité věci zahrnující byt, rodinný dům nebo stavbu pro rodinnou rekreaci, která se nachází na území obce.</a:t>
            </a:r>
          </a:p>
          <a:p>
            <a:pPr indent="450215" algn="just">
              <a:spcBef>
                <a:spcPts val="1200"/>
              </a:spcBef>
            </a:pPr>
            <a:endParaRPr lang="cs-CZ" sz="2200" b="1" dirty="0">
              <a:latin typeface="Arial" panose="020B0604020202020204" pitchFamily="34" charset="0"/>
              <a:ea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Předmětem poplatku za odkládání komunálního odpadu z nemovité věci je odkládání komunálního odpadu z nemovité věci zahrnující byt nebo stavbu pro rodinnou rekreaci (srov. § 10e), která se nachází na území obce, která poplatek zavedla.</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Odkládáním odpadu se zvláště rozumí jeho odkládání do soustřeďovacích nádob nebo na k tomu určená místa. Odkládáním odpadu z nemovité věci zahrnující byt nebo stavbu pro rodinnou rekreaci se pak rozumí odkládání odpadu, který vznikl v této nemovité věci, nebo v souvislosti s ní.</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spcBef>
                <a:spcPts val="1200"/>
              </a:spcBef>
            </a:pPr>
            <a:endParaRPr lang="cs-CZ" sz="2200" dirty="0">
              <a:effectLst/>
              <a:latin typeface="Times New Roman" panose="02020603050405020304" pitchFamily="18" charset="0"/>
              <a:ea typeface="Times New Roman" panose="02020603050405020304" pitchFamily="18" charset="0"/>
            </a:endParaRPr>
          </a:p>
          <a:p>
            <a:pPr marL="457200" lvl="1" algn="just">
              <a:tabLst>
                <a:tab pos="269875" algn="l"/>
              </a:tabLst>
            </a:pPr>
            <a:endParaRPr lang="cs-CZ" sz="2200" dirty="0">
              <a:effectLst/>
              <a:latin typeface="Times New Roman" panose="02020603050405020304" pitchFamily="18" charset="0"/>
              <a:ea typeface="Calibri" panose="020F0502020204030204" pitchFamily="34" charset="0"/>
            </a:endParaRPr>
          </a:p>
          <a:p>
            <a:pPr marL="457200" lvl="1" algn="just">
              <a:tabLst>
                <a:tab pos="269875" algn="l"/>
              </a:tabLst>
            </a:pPr>
            <a:endParaRPr lang="cs-CZ" sz="2200" b="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12226053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p:nvPr/>
        </p:nvSpPr>
        <p:spPr>
          <a:xfrm>
            <a:off x="946484" y="185130"/>
            <a:ext cx="10299032" cy="6186309"/>
          </a:xfrm>
          <a:prstGeom prst="rect">
            <a:avLst/>
          </a:prstGeom>
          <a:noFill/>
          <a:ln>
            <a:noFill/>
          </a:ln>
        </p:spPr>
        <p:txBody>
          <a:bodyPr spcFirstLastPara="1" wrap="square" lIns="91425" tIns="45700" rIns="91425" bIns="45700" anchor="t" anchorCtr="0">
            <a:noAutofit/>
          </a:bodyPr>
          <a:lstStyle/>
          <a:p>
            <a:pPr algn="ctr">
              <a:spcBef>
                <a:spcPts val="600"/>
              </a:spcBef>
              <a:spcAft>
                <a:spcPts val="600"/>
              </a:spcAft>
            </a:pPr>
            <a:r>
              <a:rPr lang="cs-CZ" sz="2200" b="1" dirty="0">
                <a:effectLst/>
                <a:latin typeface="Arial" panose="020B0604020202020204" pitchFamily="34" charset="0"/>
                <a:ea typeface="Times New Roman" panose="02020603050405020304" pitchFamily="18" charset="0"/>
              </a:rPr>
              <a:t>§ 10k</a:t>
            </a:r>
            <a:endParaRPr lang="cs-CZ" sz="2200" dirty="0">
              <a:effectLst/>
              <a:latin typeface="Times New Roman" panose="02020603050405020304" pitchFamily="18" charset="0"/>
              <a:ea typeface="Times New Roman" panose="02020603050405020304" pitchFamily="18" charset="0"/>
            </a:endParaRPr>
          </a:p>
          <a:p>
            <a:pPr algn="ctr">
              <a:spcBef>
                <a:spcPts val="600"/>
              </a:spcBef>
              <a:spcAft>
                <a:spcPts val="600"/>
              </a:spcAft>
            </a:pPr>
            <a:r>
              <a:rPr lang="cs-CZ" sz="2200" b="1" dirty="0">
                <a:effectLst/>
                <a:latin typeface="Arial" panose="020B0604020202020204" pitchFamily="34" charset="0"/>
                <a:ea typeface="Calibri" panose="020F0502020204030204" pitchFamily="34" charset="0"/>
              </a:rPr>
              <a:t>Základ poplatku</a:t>
            </a:r>
            <a:endParaRPr lang="cs-CZ" sz="2200" b="1" dirty="0">
              <a:effectLst/>
              <a:latin typeface="Times New Roman" panose="02020603050405020304" pitchFamily="18" charset="0"/>
              <a:ea typeface="Calibri" panose="020F0502020204030204" pitchFamily="34" charset="0"/>
            </a:endParaRPr>
          </a:p>
          <a:p>
            <a:pPr marL="270510" indent="269875" algn="just">
              <a:spcBef>
                <a:spcPts val="600"/>
              </a:spcBef>
              <a:spcAft>
                <a:spcPts val="600"/>
              </a:spcAft>
              <a:tabLst>
                <a:tab pos="496570" algn="l"/>
                <a:tab pos="540385" algn="l"/>
                <a:tab pos="540385" algn="l"/>
              </a:tabLst>
            </a:pPr>
            <a:r>
              <a:rPr lang="cs-CZ" sz="2200" b="1" dirty="0">
                <a:effectLst/>
                <a:latin typeface="Arial" panose="020B0604020202020204" pitchFamily="34" charset="0"/>
                <a:ea typeface="Times New Roman" panose="02020603050405020304" pitchFamily="18" charset="0"/>
              </a:rPr>
              <a:t>(1) Základem dílčího poplatku za odkládání komunálního odpadu z nemovité věci za dílčí období je</a:t>
            </a:r>
            <a:endParaRPr lang="cs-CZ" sz="2200" dirty="0">
              <a:effectLst/>
              <a:latin typeface="Times New Roman" panose="02020603050405020304" pitchFamily="18" charset="0"/>
              <a:ea typeface="Times New Roman" panose="02020603050405020304" pitchFamily="18" charset="0"/>
            </a:endParaRPr>
          </a:p>
          <a:p>
            <a:pPr marL="269875" indent="-269875" algn="just">
              <a:tabLst>
                <a:tab pos="269875" algn="l"/>
                <a:tab pos="449580" algn="l"/>
              </a:tabLst>
            </a:pPr>
            <a:r>
              <a:rPr lang="cs-CZ" sz="2200" b="1" dirty="0">
                <a:effectLst/>
                <a:latin typeface="Arial" panose="020B0604020202020204" pitchFamily="34" charset="0"/>
                <a:ea typeface="Times New Roman" panose="02020603050405020304" pitchFamily="18" charset="0"/>
              </a:rPr>
              <a:t>a) hmotnost odpadu odloženého z nemovité věci za toto dílčí období v kilogramech připadajícího na poplatníka,</a:t>
            </a:r>
            <a:endParaRPr lang="cs-CZ" sz="2200" dirty="0">
              <a:effectLst/>
              <a:latin typeface="Times New Roman" panose="02020603050405020304" pitchFamily="18" charset="0"/>
              <a:ea typeface="Times New Roman" panose="02020603050405020304" pitchFamily="18" charset="0"/>
            </a:endParaRPr>
          </a:p>
          <a:p>
            <a:pPr marL="269875" indent="-269875" algn="just">
              <a:tabLst>
                <a:tab pos="269875" algn="l"/>
                <a:tab pos="449580" algn="l"/>
              </a:tabLst>
            </a:pPr>
            <a:r>
              <a:rPr lang="cs-CZ" sz="2200" b="1" dirty="0">
                <a:effectLst/>
                <a:latin typeface="Arial" panose="020B0604020202020204" pitchFamily="34" charset="0"/>
                <a:ea typeface="Times New Roman" panose="02020603050405020304" pitchFamily="18" charset="0"/>
              </a:rPr>
              <a:t>b) objem odpadu odloženého z  nemovité věci za toto dílčí období v litrech připadajícího na poplatníka, nebo</a:t>
            </a:r>
            <a:endParaRPr lang="cs-CZ" sz="2200" dirty="0">
              <a:effectLst/>
              <a:latin typeface="Times New Roman" panose="02020603050405020304" pitchFamily="18" charset="0"/>
              <a:ea typeface="Times New Roman" panose="02020603050405020304" pitchFamily="18" charset="0"/>
            </a:endParaRPr>
          </a:p>
          <a:p>
            <a:pPr marL="270510" indent="-270510" algn="just">
              <a:spcAft>
                <a:spcPts val="600"/>
              </a:spcAft>
              <a:tabLst>
                <a:tab pos="269875" algn="l"/>
                <a:tab pos="449580" algn="l"/>
              </a:tabLst>
            </a:pPr>
            <a:r>
              <a:rPr lang="cs-CZ" sz="2200" b="1" dirty="0">
                <a:effectLst/>
                <a:latin typeface="Arial" panose="020B0604020202020204" pitchFamily="34" charset="0"/>
                <a:ea typeface="Times New Roman" panose="02020603050405020304" pitchFamily="18" charset="0"/>
              </a:rPr>
              <a:t>c)  kapacita soustřeďovacích prostředků pro nemovitou věc na odpad za toto dílčí období v litrech připadající na poplatníka.</a:t>
            </a:r>
            <a:endParaRPr lang="cs-CZ" sz="2200" dirty="0">
              <a:effectLst/>
              <a:latin typeface="Times New Roman" panose="02020603050405020304" pitchFamily="18" charset="0"/>
              <a:ea typeface="Times New Roman" panose="02020603050405020304" pitchFamily="18" charset="0"/>
            </a:endParaRPr>
          </a:p>
          <a:p>
            <a:pPr marL="269875" indent="269875" algn="just">
              <a:spcBef>
                <a:spcPts val="600"/>
              </a:spcBef>
              <a:spcAft>
                <a:spcPts val="600"/>
              </a:spcAft>
              <a:tabLst>
                <a:tab pos="496570" algn="l"/>
                <a:tab pos="540385" algn="l"/>
                <a:tab pos="540385" algn="l"/>
              </a:tabLst>
            </a:pPr>
            <a:r>
              <a:rPr lang="cs-CZ" sz="2200" b="1" dirty="0">
                <a:effectLst/>
                <a:latin typeface="Arial" panose="020B0604020202020204" pitchFamily="34" charset="0"/>
                <a:ea typeface="Times New Roman" panose="02020603050405020304" pitchFamily="18" charset="0"/>
              </a:rPr>
              <a:t>(2) Obec zvolí pro poplatkové období jeden ze základů podle odstavce 1.</a:t>
            </a:r>
            <a:endParaRPr lang="cs-CZ" sz="2200" dirty="0">
              <a:effectLst/>
              <a:latin typeface="Times New Roman" panose="02020603050405020304" pitchFamily="18" charset="0"/>
              <a:ea typeface="Times New Roman" panose="02020603050405020304" pitchFamily="18" charset="0"/>
            </a:endParaRPr>
          </a:p>
          <a:p>
            <a:pPr marL="269875" indent="269875" algn="just">
              <a:spcBef>
                <a:spcPts val="600"/>
              </a:spcBef>
              <a:spcAft>
                <a:spcPts val="600"/>
              </a:spcAft>
              <a:tabLst>
                <a:tab pos="496570" algn="l"/>
                <a:tab pos="540385" algn="l"/>
                <a:tab pos="540385" algn="l"/>
              </a:tabLst>
            </a:pPr>
            <a:r>
              <a:rPr lang="cs-CZ" sz="2200" b="1" dirty="0">
                <a:effectLst/>
                <a:latin typeface="Arial" panose="020B0604020202020204" pitchFamily="34" charset="0"/>
                <a:ea typeface="Times New Roman" panose="02020603050405020304" pitchFamily="18" charset="0"/>
              </a:rPr>
              <a:t>(3) Hmotností nebo objemem odpadu odloženého z nemovité věci za dílčí období nebo objednanou kapacitou soustřeďovacích prostředků pro nemovitou věc na dílčí období připadající na poplatníka je </a:t>
            </a:r>
            <a:endParaRPr lang="cs-CZ" sz="2200" dirty="0">
              <a:effectLst/>
              <a:latin typeface="Times New Roman" panose="02020603050405020304" pitchFamily="18" charset="0"/>
              <a:ea typeface="Times New Roman" panose="02020603050405020304" pitchFamily="18" charset="0"/>
            </a:endParaRPr>
          </a:p>
          <a:p>
            <a:pPr indent="450215" algn="just">
              <a:spcBef>
                <a:spcPts val="1200"/>
              </a:spcBef>
            </a:pPr>
            <a:endParaRPr lang="cs-CZ" sz="2200" dirty="0">
              <a:effectLst/>
              <a:latin typeface="Times New Roman" panose="02020603050405020304" pitchFamily="18" charset="0"/>
              <a:ea typeface="Times New Roman" panose="02020603050405020304" pitchFamily="18" charset="0"/>
            </a:endParaRPr>
          </a:p>
          <a:p>
            <a:pPr marL="457200" lvl="1" algn="just">
              <a:tabLst>
                <a:tab pos="269875" algn="l"/>
              </a:tabLst>
            </a:pPr>
            <a:endParaRPr lang="cs-CZ" sz="2200" dirty="0">
              <a:effectLst/>
              <a:latin typeface="Times New Roman" panose="02020603050405020304" pitchFamily="18" charset="0"/>
              <a:ea typeface="Calibri" panose="020F0502020204030204" pitchFamily="34" charset="0"/>
            </a:endParaRPr>
          </a:p>
          <a:p>
            <a:pPr marL="457200" lvl="1" algn="just">
              <a:tabLst>
                <a:tab pos="269875" algn="l"/>
              </a:tabLst>
            </a:pPr>
            <a:endParaRPr lang="cs-CZ" sz="2200" b="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70806301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p:nvPr/>
        </p:nvSpPr>
        <p:spPr>
          <a:xfrm>
            <a:off x="946484" y="185130"/>
            <a:ext cx="10299032" cy="6186309"/>
          </a:xfrm>
          <a:prstGeom prst="rect">
            <a:avLst/>
          </a:prstGeom>
          <a:noFill/>
          <a:ln>
            <a:noFill/>
          </a:ln>
        </p:spPr>
        <p:txBody>
          <a:bodyPr spcFirstLastPara="1" wrap="square" lIns="91425" tIns="45700" rIns="91425" bIns="45700" anchor="t" anchorCtr="0">
            <a:noAutofit/>
          </a:bodyPr>
          <a:lstStyle/>
          <a:p>
            <a:pPr marL="742950" lvl="1" indent="-285750" algn="just">
              <a:buFont typeface="+mj-lt"/>
              <a:buAutoNum type="alphaLcParenR"/>
              <a:tabLst>
                <a:tab pos="269875" algn="l"/>
              </a:tabLst>
            </a:pPr>
            <a:r>
              <a:rPr lang="cs-CZ" sz="2200" b="1" dirty="0">
                <a:effectLst/>
                <a:latin typeface="Arial" panose="020B0604020202020204" pitchFamily="34" charset="0"/>
                <a:ea typeface="Calibri" panose="020F0502020204030204" pitchFamily="34" charset="0"/>
              </a:rPr>
              <a:t>podíl </a:t>
            </a:r>
            <a:endParaRPr lang="cs-CZ" sz="2200" dirty="0">
              <a:latin typeface="Times New Roman" panose="02020603050405020304" pitchFamily="18" charset="0"/>
              <a:ea typeface="Calibri" panose="020F0502020204030204" pitchFamily="34" charset="0"/>
            </a:endParaRPr>
          </a:p>
          <a:p>
            <a:pPr marL="457200" lvl="1" algn="just">
              <a:tabLst>
                <a:tab pos="269875" algn="l"/>
              </a:tabLst>
            </a:pPr>
            <a:r>
              <a:rPr lang="cs-CZ" sz="2200" b="1" dirty="0">
                <a:effectLst/>
                <a:latin typeface="Arial" panose="020B0604020202020204" pitchFamily="34" charset="0"/>
                <a:ea typeface="Calibri" panose="020F0502020204030204" pitchFamily="34" charset="0"/>
              </a:rPr>
              <a:t>1. hmotnosti nebo objemu odpadu odloženého z této nemovité věci za dílčí období nebo objednané kapacity soustřeďovacích prostředků pro tuto nemovitou věc na dílčí období a </a:t>
            </a:r>
            <a:endParaRPr lang="cs-CZ" sz="2200" dirty="0">
              <a:latin typeface="Times New Roman" panose="02020603050405020304" pitchFamily="18" charset="0"/>
              <a:ea typeface="Calibri" panose="020F0502020204030204" pitchFamily="34" charset="0"/>
            </a:endParaRPr>
          </a:p>
          <a:p>
            <a:pPr marL="457200" lvl="1" algn="just">
              <a:tabLst>
                <a:tab pos="269875" algn="l"/>
              </a:tabLst>
            </a:pPr>
            <a:r>
              <a:rPr lang="cs-CZ" sz="2200" b="1" dirty="0">
                <a:effectLst/>
                <a:latin typeface="Arial" panose="020B0604020202020204" pitchFamily="34" charset="0"/>
                <a:ea typeface="Calibri" panose="020F0502020204030204" pitchFamily="34" charset="0"/>
              </a:rPr>
              <a:t>2. počtu fyzických osob, které v této nemovité věci mají bydliště na konci dílčího období, nebo</a:t>
            </a:r>
            <a:endParaRPr lang="cs-CZ" sz="2200" dirty="0">
              <a:effectLst/>
              <a:latin typeface="Times New Roman" panose="02020603050405020304" pitchFamily="18" charset="0"/>
              <a:ea typeface="Calibri" panose="020F0502020204030204" pitchFamily="34" charset="0"/>
            </a:endParaRPr>
          </a:p>
          <a:p>
            <a:pPr algn="just">
              <a:spcAft>
                <a:spcPts val="600"/>
              </a:spcAft>
            </a:pPr>
            <a:r>
              <a:rPr lang="cs-CZ" sz="2200" b="1" dirty="0">
                <a:latin typeface="Arial" panose="020B0604020202020204" pitchFamily="34" charset="0"/>
                <a:ea typeface="Calibri" panose="020F0502020204030204" pitchFamily="34" charset="0"/>
              </a:rPr>
              <a:t>      b) </a:t>
            </a:r>
            <a:r>
              <a:rPr lang="cs-CZ" sz="2200" b="1" dirty="0">
                <a:effectLst/>
                <a:latin typeface="Arial" panose="020B0604020202020204" pitchFamily="34" charset="0"/>
                <a:ea typeface="Calibri" panose="020F0502020204030204" pitchFamily="34" charset="0"/>
              </a:rPr>
              <a:t>hmotnost nebo objem odpadu odloženého z této nemovité věci za  </a:t>
            </a:r>
            <a:br>
              <a:rPr lang="cs-CZ" sz="2200" b="1" dirty="0">
                <a:effectLst/>
                <a:latin typeface="Arial" panose="020B0604020202020204" pitchFamily="34" charset="0"/>
                <a:ea typeface="Calibri" panose="020F0502020204030204" pitchFamily="34" charset="0"/>
              </a:rPr>
            </a:br>
            <a:r>
              <a:rPr lang="cs-CZ" sz="2200" b="1" dirty="0">
                <a:effectLst/>
                <a:latin typeface="Arial" panose="020B0604020202020204" pitchFamily="34" charset="0"/>
                <a:ea typeface="Calibri" panose="020F0502020204030204" pitchFamily="34" charset="0"/>
              </a:rPr>
              <a:t>     dílčí období nebo kapacita soustřeďovacích prostředků pro tuto  </a:t>
            </a:r>
            <a:br>
              <a:rPr lang="cs-CZ" sz="2200" b="1" dirty="0">
                <a:effectLst/>
                <a:latin typeface="Arial" panose="020B0604020202020204" pitchFamily="34" charset="0"/>
                <a:ea typeface="Calibri" panose="020F0502020204030204" pitchFamily="34" charset="0"/>
              </a:rPr>
            </a:br>
            <a:r>
              <a:rPr lang="cs-CZ" sz="2200" b="1" dirty="0">
                <a:effectLst/>
                <a:latin typeface="Arial" panose="020B0604020202020204" pitchFamily="34" charset="0"/>
                <a:ea typeface="Calibri" panose="020F0502020204030204" pitchFamily="34" charset="0"/>
              </a:rPr>
              <a:t>     nemovitou věc na dílčí období v případě, že v nemovité věci nemá </a:t>
            </a:r>
            <a:br>
              <a:rPr lang="cs-CZ" sz="2200" b="1" dirty="0">
                <a:effectLst/>
                <a:latin typeface="Arial" panose="020B0604020202020204" pitchFamily="34" charset="0"/>
                <a:ea typeface="Calibri" panose="020F0502020204030204" pitchFamily="34" charset="0"/>
              </a:rPr>
            </a:br>
            <a:r>
              <a:rPr lang="cs-CZ" sz="2200" b="1" dirty="0">
                <a:effectLst/>
                <a:latin typeface="Arial" panose="020B0604020202020204" pitchFamily="34" charset="0"/>
                <a:ea typeface="Calibri" panose="020F0502020204030204" pitchFamily="34" charset="0"/>
              </a:rPr>
              <a:t>     bydliště žádná fyzická osoba.</a:t>
            </a:r>
            <a:endParaRPr lang="cs-CZ" sz="2200" dirty="0">
              <a:effectLst/>
              <a:latin typeface="Times New Roman" panose="02020603050405020304" pitchFamily="18" charset="0"/>
              <a:ea typeface="Calibri" panose="020F0502020204030204" pitchFamily="34" charset="0"/>
            </a:endParaRPr>
          </a:p>
          <a:p>
            <a:pPr marL="269875" indent="269875" algn="just">
              <a:spcBef>
                <a:spcPts val="600"/>
              </a:spcBef>
              <a:spcAft>
                <a:spcPts val="600"/>
              </a:spcAft>
              <a:tabLst>
                <a:tab pos="496570" algn="l"/>
                <a:tab pos="540385" algn="l"/>
                <a:tab pos="540385" algn="l"/>
              </a:tabLst>
            </a:pPr>
            <a:r>
              <a:rPr lang="cs-CZ" sz="2200" b="1" dirty="0">
                <a:effectLst/>
                <a:latin typeface="Arial" panose="020B0604020202020204" pitchFamily="34" charset="0"/>
                <a:ea typeface="Times New Roman" panose="02020603050405020304" pitchFamily="18" charset="0"/>
              </a:rPr>
              <a:t>(4) Obec může určit minimální základ dílčího poplatku, který činí nejvýše</a:t>
            </a:r>
            <a:endParaRPr lang="cs-CZ" sz="2200" dirty="0">
              <a:effectLst/>
              <a:latin typeface="Times New Roman" panose="02020603050405020304" pitchFamily="18" charset="0"/>
              <a:ea typeface="Times New Roman" panose="02020603050405020304" pitchFamily="18" charset="0"/>
            </a:endParaRPr>
          </a:p>
          <a:p>
            <a:pPr marL="742950" lvl="1" indent="-285750" algn="just">
              <a:buFont typeface="+mj-lt"/>
              <a:buAutoNum type="alphaLcParenR"/>
              <a:tabLst>
                <a:tab pos="269875" algn="l"/>
              </a:tabLst>
            </a:pPr>
            <a:r>
              <a:rPr lang="cs-CZ" sz="2200" b="1" dirty="0">
                <a:effectLst/>
                <a:latin typeface="Arial" panose="020B0604020202020204" pitchFamily="34" charset="0"/>
                <a:ea typeface="Calibri" panose="020F0502020204030204" pitchFamily="34" charset="0"/>
              </a:rPr>
              <a:t> 10 kg, pokud je základem hmotnost odpadu,</a:t>
            </a:r>
          </a:p>
          <a:p>
            <a:pPr marL="742950" lvl="1" indent="-285750" algn="just">
              <a:buFont typeface="+mj-lt"/>
              <a:buAutoNum type="alphaLcParenR"/>
              <a:tabLst>
                <a:tab pos="269875" algn="l"/>
              </a:tabLst>
            </a:pPr>
            <a:r>
              <a:rPr lang="cs-CZ" sz="2200" b="1" dirty="0">
                <a:effectLst/>
                <a:latin typeface="Arial" panose="020B0604020202020204" pitchFamily="34" charset="0"/>
                <a:ea typeface="Calibri" panose="020F0502020204030204" pitchFamily="34" charset="0"/>
              </a:rPr>
              <a:t> 60 l, pokud je základem objem odpadu nebo kapacita soustřeďovacích prostředků.</a:t>
            </a:r>
            <a:endParaRPr lang="cs-CZ" sz="2200" dirty="0">
              <a:effectLst/>
              <a:latin typeface="Times New Roman" panose="02020603050405020304" pitchFamily="18" charset="0"/>
              <a:ea typeface="Calibri" panose="020F0502020204030204" pitchFamily="34" charset="0"/>
            </a:endParaRPr>
          </a:p>
          <a:p>
            <a:pPr indent="450215" algn="just">
              <a:spcBef>
                <a:spcPts val="1200"/>
              </a:spcBef>
            </a:pPr>
            <a:endParaRPr lang="cs-CZ" sz="2200" dirty="0">
              <a:effectLst/>
              <a:latin typeface="Times New Roman" panose="02020603050405020304" pitchFamily="18" charset="0"/>
              <a:ea typeface="Times New Roman" panose="02020603050405020304" pitchFamily="18" charset="0"/>
            </a:endParaRPr>
          </a:p>
          <a:p>
            <a:pPr marL="457200" lvl="1" algn="just">
              <a:tabLst>
                <a:tab pos="269875" algn="l"/>
              </a:tabLst>
            </a:pPr>
            <a:endParaRPr lang="cs-CZ" sz="2200" dirty="0">
              <a:effectLst/>
              <a:latin typeface="Times New Roman" panose="02020603050405020304" pitchFamily="18" charset="0"/>
              <a:ea typeface="Calibri" panose="020F0502020204030204" pitchFamily="34" charset="0"/>
            </a:endParaRPr>
          </a:p>
          <a:p>
            <a:pPr marL="457200" lvl="1" algn="just">
              <a:tabLst>
                <a:tab pos="269875" algn="l"/>
              </a:tabLst>
            </a:pPr>
            <a:endParaRPr lang="cs-CZ" sz="2200" b="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17690831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p:nvPr/>
        </p:nvSpPr>
        <p:spPr>
          <a:xfrm>
            <a:off x="696286" y="185130"/>
            <a:ext cx="10888910" cy="6433784"/>
          </a:xfrm>
          <a:prstGeom prst="rect">
            <a:avLst/>
          </a:prstGeom>
          <a:noFill/>
          <a:ln>
            <a:noFill/>
          </a:ln>
        </p:spPr>
        <p:txBody>
          <a:bodyPr spcFirstLastPara="1" wrap="square" lIns="91425" tIns="45700" rIns="91425" bIns="45700" anchor="t" anchorCtr="0">
            <a:noAutofit/>
          </a:bodyPr>
          <a:lstStyle/>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Obec při zavádění poplatku za odkládání komunálního odpadu z nemovité věci musí zvolit, zda základ poplatku bude vycházet z </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mj-lt"/>
              <a:buAutoNum type="alphaLcParenR"/>
            </a:pPr>
            <a:r>
              <a:rPr lang="cs-CZ" sz="2200" dirty="0">
                <a:effectLst/>
                <a:latin typeface="Arial" panose="020B0604020202020204" pitchFamily="34" charset="0"/>
                <a:ea typeface="Calibri" panose="020F0502020204030204" pitchFamily="34" charset="0"/>
                <a:cs typeface="Times New Roman" panose="02020603050405020304" pitchFamily="18" charset="0"/>
              </a:rPr>
              <a:t>hmotnosti komunálního odpadu, odloženého z nemovité věci (hmotnostní základ),</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mj-lt"/>
              <a:buAutoNum type="alphaLcParenR"/>
            </a:pPr>
            <a:r>
              <a:rPr lang="cs-CZ" sz="2200" dirty="0">
                <a:effectLst/>
                <a:latin typeface="Arial" panose="020B0604020202020204" pitchFamily="34" charset="0"/>
                <a:ea typeface="Calibri" panose="020F0502020204030204" pitchFamily="34" charset="0"/>
                <a:cs typeface="Times New Roman" panose="02020603050405020304" pitchFamily="18" charset="0"/>
              </a:rPr>
              <a:t>objemu komunálního odpadu, odloženého z nemovité věci (objemový základ), nebo</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mj-lt"/>
              <a:buAutoNum type="alphaLcParenR"/>
            </a:pPr>
            <a:r>
              <a:rPr lang="cs-CZ" sz="2200" dirty="0">
                <a:effectLst/>
                <a:latin typeface="Arial" panose="020B0604020202020204" pitchFamily="34" charset="0"/>
                <a:ea typeface="Calibri" panose="020F0502020204030204" pitchFamily="34" charset="0"/>
                <a:cs typeface="Times New Roman" panose="02020603050405020304" pitchFamily="18" charset="0"/>
              </a:rPr>
              <a:t>objednané kapacity soustřeďovacích prostředků na odpad pro nemovitou věc (kapacitní základ).</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Obec může zvolit pouze jeden typ základu, a to pro celé území obce a pro celé poplatkové období (kalendářní rok – srov. § 10o odst. 1). Přitom musí vzít v úvahu své technické možnosti, protože zavedení hmotnostního a objemového základu předpokládá, že bude schopná zjistit hmotnost či objem odloženého odpadu a přiřadit je ke konkrétní nemovité věci. Zavedení hmotnostního či objemového základu ale není na překážku, pokud by více nemovitých věcí sdílelo soustřeďovací prostředek na odpad (například jeden kontejner na panelový dům, ve kterém je více jednotek). Odpad odložený do takového soustřeďovacího prostředku by se pak musel poměrně rozdělit mezi jednotlivé nemovité věci.</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spcBef>
                <a:spcPts val="1200"/>
              </a:spcBef>
            </a:pPr>
            <a:endParaRPr lang="cs-CZ" sz="2200" dirty="0">
              <a:effectLst/>
              <a:latin typeface="Times New Roman" panose="02020603050405020304" pitchFamily="18" charset="0"/>
              <a:ea typeface="Times New Roman" panose="02020603050405020304" pitchFamily="18" charset="0"/>
            </a:endParaRPr>
          </a:p>
          <a:p>
            <a:pPr marL="457200" lvl="1" algn="just">
              <a:tabLst>
                <a:tab pos="269875" algn="l"/>
              </a:tabLst>
            </a:pPr>
            <a:endParaRPr lang="cs-CZ" sz="2200" dirty="0">
              <a:effectLst/>
              <a:latin typeface="Times New Roman" panose="02020603050405020304" pitchFamily="18" charset="0"/>
              <a:ea typeface="Calibri" panose="020F0502020204030204" pitchFamily="34" charset="0"/>
            </a:endParaRPr>
          </a:p>
          <a:p>
            <a:pPr marL="457200" lvl="1" algn="just">
              <a:tabLst>
                <a:tab pos="269875" algn="l"/>
              </a:tabLst>
            </a:pPr>
            <a:endParaRPr lang="cs-CZ" sz="2200" b="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21321849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p:nvPr/>
        </p:nvSpPr>
        <p:spPr>
          <a:xfrm>
            <a:off x="360728" y="329554"/>
            <a:ext cx="11660696" cy="6433784"/>
          </a:xfrm>
          <a:prstGeom prst="rect">
            <a:avLst/>
          </a:prstGeom>
          <a:noFill/>
          <a:ln>
            <a:noFill/>
          </a:ln>
        </p:spPr>
        <p:txBody>
          <a:bodyPr spcFirstLastPara="1" wrap="square" lIns="91425" tIns="45700" rIns="91425" bIns="45700" anchor="t" anchorCtr="0">
            <a:noAutofit/>
          </a:bodyPr>
          <a:lstStyle/>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V případě zavedení kapacitního základu má obec široké možnosti, jakým způsobem tento systém zavést tak, aby vyhovoval potřebám obce. Objednanou kapacitou tak může, mimo jiné, být:</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mj-lt"/>
              <a:buAutoNum type="alphaLcParenR"/>
            </a:pPr>
            <a:r>
              <a:rPr lang="cs-CZ" sz="2200" dirty="0">
                <a:effectLst/>
                <a:latin typeface="Arial" panose="020B0604020202020204" pitchFamily="34" charset="0"/>
                <a:ea typeface="Calibri" panose="020F0502020204030204" pitchFamily="34" charset="0"/>
                <a:cs typeface="Times New Roman" panose="02020603050405020304" pitchFamily="18" charset="0"/>
              </a:rPr>
              <a:t>součin objemu přiděleného soustřeďovacího prostředku a počtu objednaných odvozů odpadu z něj,</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mj-lt"/>
              <a:buAutoNum type="alphaLcParenR"/>
            </a:pPr>
            <a:r>
              <a:rPr lang="cs-CZ" sz="2200" dirty="0">
                <a:effectLst/>
                <a:latin typeface="Arial" panose="020B0604020202020204" pitchFamily="34" charset="0"/>
                <a:ea typeface="Calibri" panose="020F0502020204030204" pitchFamily="34" charset="0"/>
                <a:cs typeface="Times New Roman" panose="02020603050405020304" pitchFamily="18" charset="0"/>
              </a:rPr>
              <a:t>součin objemu přiděleného soustřeďovacího prostředku a počtu objednaných a skutečně provedených odvozů odpadu z něj,</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mj-lt"/>
              <a:buAutoNum type="alphaLcParenR"/>
            </a:pPr>
            <a:r>
              <a:rPr lang="cs-CZ" sz="2200" dirty="0">
                <a:effectLst/>
                <a:latin typeface="Arial" panose="020B0604020202020204" pitchFamily="34" charset="0"/>
                <a:ea typeface="Calibri" panose="020F0502020204030204" pitchFamily="34" charset="0"/>
                <a:cs typeface="Times New Roman" panose="02020603050405020304" pitchFamily="18" charset="0"/>
              </a:rPr>
              <a:t>celkový objem přidělených soustřeďovací prostředků (počet přidělených pytlů na odpad nebo nálepek na soustřeďovací prostředek).</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b="1" dirty="0">
                <a:effectLst/>
                <a:latin typeface="Arial" panose="020B0604020202020204" pitchFamily="34" charset="0"/>
                <a:ea typeface="Calibri" panose="020F0502020204030204" pitchFamily="34" charset="0"/>
                <a:cs typeface="Times New Roman" panose="02020603050405020304" pitchFamily="18" charset="0"/>
              </a:rPr>
              <a:t>Dílčí základ poplatku se určuje na měsíční bázi. V každém kalendářním měsíci se dílčí základ určí tak, že se hmotnost, objem či kapacita rozdělí mezi počet poplatníků, kteří v nemovité věci měli bydliště. Pokud v nemovité věci nemá bydliště žádná fyzická osoba (a poplatníkem je tedy vlastník této nemovité věci), připadne na vlastníka celá hmotnost, celý objem nebo celá objednaná kapacita za dané dílčí období.</a:t>
            </a:r>
            <a:endParaRPr lang="cs-CZ" sz="2200" b="1" dirty="0">
              <a:effectLst/>
              <a:latin typeface="Calibri" panose="020F0502020204030204" pitchFamily="34" charset="0"/>
              <a:ea typeface="Calibri" panose="020F0502020204030204" pitchFamily="34" charset="0"/>
              <a:cs typeface="Times New Roman" panose="02020603050405020304" pitchFamily="18" charset="0"/>
            </a:endParaRPr>
          </a:p>
          <a:p>
            <a:pPr marL="457200" lvl="1" algn="just">
              <a:tabLst>
                <a:tab pos="269875" algn="l"/>
              </a:tabLst>
            </a:pPr>
            <a:endParaRPr lang="cs-CZ" sz="2200" b="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4582732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p:nvPr/>
        </p:nvSpPr>
        <p:spPr>
          <a:xfrm>
            <a:off x="360728" y="329554"/>
            <a:ext cx="11660696" cy="6433784"/>
          </a:xfrm>
          <a:prstGeom prst="rect">
            <a:avLst/>
          </a:prstGeom>
          <a:noFill/>
          <a:ln>
            <a:noFill/>
          </a:ln>
        </p:spPr>
        <p:txBody>
          <a:bodyPr spcFirstLastPara="1" wrap="square" lIns="91425" tIns="45700" rIns="91425" bIns="45700" anchor="t" anchorCtr="0">
            <a:noAutofit/>
          </a:bodyPr>
          <a:lstStyle/>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V odstavci 5 se navrhuje umožnit, aby obec určila minimální výši dílčího základu pro poplatníka (tedy základu za dílčí období, kterým je kalendářní měsíc) a omezit tak motivaci obcházet poplatkovou povinnost tím, že se bude poplatník zbavovat komunálního odpadu nežádoucím způsobem (spalování vlastními silami, černé skládkování apod.).</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Zákon určuje maximální hodnotu minimálního dílčího základu, mj. proto, aby obec by nemohla pomocí tohoto institutu obejít maximální výši poplatku podle dílu 2, tím, že by určila minimální hodnotu dílčího základu například vyšší než je průměrné množství produkce komunálního odpadu na občana.  V případě, že by obec nastavila výši poplatku 6 Kč za kilogram a minimální dílčí základ například na 20 kg, tedy 240 kg za rok, výše minimálního poplatku v dané obci by byla 1 440 Kč tedy více než je nejvyšší možný poplatek podle dílu 2. Maximální hodnota minimálního dílčího základu byla zvolena ve výši 10 Kg (na kalendářní měsíc) v případě hmotnostního základu a 60 l v případě objemového dílčího základu a v případě kapacitního dílčího základu. Nadto v případě vysokého minimálního dílčího základu by se nejednalo o poplatek za skutečné množství vyprodukovaného odpadu, což je podstatou tohoto poplatku.</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algn="just">
              <a:tabLst>
                <a:tab pos="269875" algn="l"/>
              </a:tabLst>
            </a:pPr>
            <a:endParaRPr lang="cs-CZ" sz="2200" b="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69676009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p:nvPr/>
        </p:nvSpPr>
        <p:spPr>
          <a:xfrm>
            <a:off x="360728" y="329554"/>
            <a:ext cx="11660696" cy="6433784"/>
          </a:xfrm>
          <a:prstGeom prst="rect">
            <a:avLst/>
          </a:prstGeom>
          <a:noFill/>
          <a:ln>
            <a:noFill/>
          </a:ln>
        </p:spPr>
        <p:txBody>
          <a:bodyPr spcFirstLastPara="1" wrap="square" lIns="91425" tIns="45700" rIns="91425" bIns="45700" anchor="t" anchorCtr="0">
            <a:noAutofit/>
          </a:bodyPr>
          <a:lstStyle/>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Zákon určuje maximální hodnotu minimálního dílčího základu v případě objemového dílčího základu a v případě kapacitního dílčího základu ve stejné výši. Je tomu tak proto, že minimální dílčí základ má odpovídat očekávané minimální produkci odpadu na osobu. V případě objemového dílčího základu jde o očekávaný objem odloženého odpadu na osobu za měsíc a v případě kapacitního dílčího základu jde o minimální očekávaný objem objednaných soustřeďovacích prostředků na osobu za měsíc. Vzhledem k tomu, že obě hodnoty vychází z očekávaného objemu odloženého odpadu na osobu a období, lze očekávat, že budou stejné. </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Fakticky představuje stejné množství odpadu i maximální hodnota u hmotnostního základu, protože dle výsledků studií v minulosti zpracovaných pro ministerstvo životního prostředí vyplývá, že 1 m</a:t>
            </a:r>
            <a:r>
              <a:rPr lang="cs-CZ" sz="2200" baseline="30000" dirty="0">
                <a:effectLst/>
                <a:latin typeface="Arial" panose="020B0604020202020204" pitchFamily="34" charset="0"/>
                <a:ea typeface="Calibri" panose="020F0502020204030204" pitchFamily="34" charset="0"/>
                <a:cs typeface="Times New Roman" panose="02020603050405020304" pitchFamily="18" charset="0"/>
              </a:rPr>
              <a:t>3</a:t>
            </a:r>
            <a:r>
              <a:rPr lang="cs-CZ" sz="2200" baseline="-25000" dirty="0">
                <a:effectLst/>
                <a:latin typeface="Arial" panose="020B0604020202020204" pitchFamily="34" charset="0"/>
                <a:ea typeface="Calibri" panose="020F0502020204030204" pitchFamily="34" charset="0"/>
                <a:cs typeface="Times New Roman" panose="02020603050405020304" pitchFamily="18" charset="0"/>
              </a:rPr>
              <a:t> </a:t>
            </a:r>
            <a:r>
              <a:rPr lang="cs-CZ" sz="2200" dirty="0">
                <a:effectLst/>
                <a:latin typeface="Arial" panose="020B0604020202020204" pitchFamily="34" charset="0"/>
                <a:ea typeface="Calibri" panose="020F0502020204030204" pitchFamily="34" charset="0"/>
                <a:cs typeface="Times New Roman" panose="02020603050405020304" pitchFamily="18" charset="0"/>
              </a:rPr>
              <a:t>komunálního odpadu váží přibližně 160 kg.</a:t>
            </a:r>
          </a:p>
          <a:p>
            <a:pPr algn="just">
              <a:lnSpc>
                <a:spcPct val="115000"/>
              </a:lnSpc>
              <a:spcAft>
                <a:spcPts val="1000"/>
              </a:spcAft>
            </a:pPr>
            <a:endParaRPr lang="cs-CZ" sz="2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b="1" dirty="0">
                <a:effectLst/>
                <a:latin typeface="Arial" panose="020B0604020202020204" pitchFamily="34" charset="0"/>
                <a:ea typeface="Calibri" panose="020F0502020204030204" pitchFamily="34" charset="0"/>
              </a:rPr>
              <a:t>Dílčí poplatek za dílčí období se vypočte jako součin základu dílčího poplatku zaokrouhleného na celé kilogramy nebo litry nahoru a sazby pro tento základ (§ 10m).</a:t>
            </a:r>
            <a:endParaRPr lang="cs-CZ" sz="2200" dirty="0">
              <a:effectLst/>
              <a:latin typeface="Times New Roman" panose="02020603050405020304" pitchFamily="18" charset="0"/>
              <a:ea typeface="Calibri" panose="020F0502020204030204" pitchFamily="34" charset="0"/>
            </a:endParaRPr>
          </a:p>
          <a:p>
            <a:pPr algn="just">
              <a:lnSpc>
                <a:spcPct val="115000"/>
              </a:lnSpc>
              <a:spcAft>
                <a:spcPts val="1000"/>
              </a:spcAft>
            </a:pP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algn="just">
              <a:tabLst>
                <a:tab pos="269875" algn="l"/>
              </a:tabLst>
            </a:pPr>
            <a:endParaRPr lang="cs-CZ" sz="2200" b="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58027153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p:nvPr/>
        </p:nvSpPr>
        <p:spPr>
          <a:xfrm>
            <a:off x="360728" y="329554"/>
            <a:ext cx="11660696" cy="6433784"/>
          </a:xfrm>
          <a:prstGeom prst="rect">
            <a:avLst/>
          </a:prstGeom>
          <a:noFill/>
          <a:ln>
            <a:noFill/>
          </a:ln>
        </p:spPr>
        <p:txBody>
          <a:bodyPr spcFirstLastPara="1" wrap="square" lIns="91425" tIns="45700" rIns="91425" bIns="45700" anchor="t" anchorCtr="0">
            <a:noAutofit/>
          </a:bodyPr>
          <a:lstStyle/>
          <a:p>
            <a:pPr algn="ctr">
              <a:spcBef>
                <a:spcPts val="600"/>
              </a:spcBef>
              <a:spcAft>
                <a:spcPts val="600"/>
              </a:spcAft>
            </a:pPr>
            <a:r>
              <a:rPr lang="cs-CZ" sz="2200" b="1" dirty="0">
                <a:effectLst/>
                <a:latin typeface="Arial" panose="020B0604020202020204" pitchFamily="34" charset="0"/>
                <a:ea typeface="Times New Roman" panose="02020603050405020304" pitchFamily="18" charset="0"/>
              </a:rPr>
              <a:t>§ 10l</a:t>
            </a:r>
            <a:endParaRPr lang="cs-CZ" sz="2200" dirty="0">
              <a:effectLst/>
              <a:latin typeface="Times New Roman" panose="02020603050405020304" pitchFamily="18" charset="0"/>
              <a:ea typeface="Times New Roman" panose="02020603050405020304" pitchFamily="18" charset="0"/>
            </a:endParaRPr>
          </a:p>
          <a:p>
            <a:pPr algn="ctr">
              <a:spcBef>
                <a:spcPts val="600"/>
              </a:spcBef>
              <a:spcAft>
                <a:spcPts val="600"/>
              </a:spcAft>
            </a:pPr>
            <a:r>
              <a:rPr lang="cs-CZ" sz="2200" b="1" dirty="0">
                <a:effectLst/>
                <a:latin typeface="Arial" panose="020B0604020202020204" pitchFamily="34" charset="0"/>
                <a:ea typeface="Calibri" panose="020F0502020204030204" pitchFamily="34" charset="0"/>
              </a:rPr>
              <a:t>Sazba poplatku</a:t>
            </a:r>
            <a:endParaRPr lang="cs-CZ" sz="2200" b="1" dirty="0">
              <a:effectLst/>
              <a:latin typeface="Times New Roman" panose="02020603050405020304" pitchFamily="18" charset="0"/>
              <a:ea typeface="Calibri" panose="020F0502020204030204" pitchFamily="34" charset="0"/>
            </a:endParaRPr>
          </a:p>
          <a:p>
            <a:pPr indent="450215" algn="just">
              <a:spcBef>
                <a:spcPts val="1200"/>
              </a:spcBef>
              <a:spcAft>
                <a:spcPts val="600"/>
              </a:spcAft>
            </a:pPr>
            <a:r>
              <a:rPr lang="cs-CZ" sz="2200" b="1" dirty="0">
                <a:effectLst/>
                <a:latin typeface="Arial" panose="020B0604020202020204" pitchFamily="34" charset="0"/>
                <a:ea typeface="Times New Roman" panose="02020603050405020304" pitchFamily="18" charset="0"/>
              </a:rPr>
              <a:t>Sazba poplatku za odkládání komunálního odpadu z nemovité věci činí nejvýše</a:t>
            </a:r>
            <a:endParaRPr lang="cs-CZ" sz="2200" dirty="0">
              <a:effectLst/>
              <a:latin typeface="Times New Roman" panose="02020603050405020304" pitchFamily="18" charset="0"/>
              <a:ea typeface="Times New Roman" panose="02020603050405020304" pitchFamily="18" charset="0"/>
            </a:endParaRPr>
          </a:p>
          <a:p>
            <a:pPr marL="742950" lvl="1" indent="-285750" algn="just">
              <a:buFont typeface="+mj-lt"/>
              <a:buAutoNum type="alphaLcParenR"/>
              <a:tabLst>
                <a:tab pos="269875" algn="l"/>
              </a:tabLst>
            </a:pPr>
            <a:r>
              <a:rPr lang="cs-CZ" sz="2200" b="1" dirty="0">
                <a:effectLst/>
                <a:latin typeface="Arial" panose="020B0604020202020204" pitchFamily="34" charset="0"/>
                <a:ea typeface="Calibri" panose="020F0502020204030204" pitchFamily="34" charset="0"/>
              </a:rPr>
              <a:t>6 Kč za kg, pokud je základem hmotnost odpadu,</a:t>
            </a:r>
            <a:endParaRPr lang="cs-CZ" sz="2200" dirty="0">
              <a:latin typeface="Times New Roman" panose="02020603050405020304" pitchFamily="18" charset="0"/>
              <a:ea typeface="Calibri" panose="020F0502020204030204" pitchFamily="34" charset="0"/>
            </a:endParaRPr>
          </a:p>
          <a:p>
            <a:pPr marL="742950" lvl="1" indent="-285750" algn="just">
              <a:buFont typeface="+mj-lt"/>
              <a:buAutoNum type="alphaLcParenR"/>
              <a:tabLst>
                <a:tab pos="269875" algn="l"/>
              </a:tabLst>
            </a:pPr>
            <a:r>
              <a:rPr lang="cs-CZ" sz="2200" b="1" dirty="0">
                <a:effectLst/>
                <a:latin typeface="Arial" panose="020B0604020202020204" pitchFamily="34" charset="0"/>
                <a:ea typeface="Calibri" panose="020F0502020204030204" pitchFamily="34" charset="0"/>
              </a:rPr>
              <a:t>1 Kč za l, pokud je základem objem odpadu nebo kapacita soustřeďovacích prostředků.</a:t>
            </a:r>
          </a:p>
          <a:p>
            <a:pPr marL="742950" lvl="1" indent="-285750" algn="just">
              <a:buFont typeface="+mj-lt"/>
              <a:buAutoNum type="alphaLcParenR"/>
              <a:tabLst>
                <a:tab pos="269875" algn="l"/>
              </a:tabLst>
            </a:pPr>
            <a:endParaRPr lang="cs-CZ" sz="2200" b="1" dirty="0">
              <a:latin typeface="Arial" panose="020B0604020202020204" pitchFamily="34" charset="0"/>
              <a:ea typeface="Calibri" panose="020F0502020204030204" pitchFamily="34"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Sazba poplatku je základním konstrukčním prvkem, který je údajem, pomocí kterého se vypočte poplatek ze základu poplatku.</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Sazba poplatku je uvedena pro jednotlivé dílčí základy, odpovídá tedy sazbě za dílčí období, kterým je kalendářní měsíc.</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U hmotnostního základu je nejvyšší sazba poplatku nastavena ve výši 6 Kč za kilogram. V případě objemového dílčího základu a kapacitního dílčího základu je nejvyšší sazba poplatku ve stejné výši a to 1 Kč za litr. S ohledem na výše uvedený přepočet si všechny tři sazby pro jednotlivé základy po zaokrouhlení odpovídají. </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buFont typeface="+mj-lt"/>
              <a:buAutoNum type="alphaLcParenR"/>
              <a:tabLst>
                <a:tab pos="269875" algn="l"/>
              </a:tabLst>
            </a:pPr>
            <a:endParaRPr lang="cs-CZ" sz="2200" dirty="0">
              <a:effectLst/>
              <a:latin typeface="Times New Roman" panose="02020603050405020304" pitchFamily="18" charset="0"/>
              <a:ea typeface="Calibri" panose="020F0502020204030204" pitchFamily="34" charset="0"/>
            </a:endParaRPr>
          </a:p>
          <a:p>
            <a:pPr marL="457200" lvl="1" algn="just">
              <a:tabLst>
                <a:tab pos="269875" algn="l"/>
              </a:tabLst>
            </a:pPr>
            <a:endParaRPr lang="cs-CZ" sz="2200" b="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564638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16AF7205-7411-4A7B-B1CB-A29F23CF44DD}"/>
              </a:ext>
            </a:extLst>
          </p:cNvPr>
          <p:cNvSpPr/>
          <p:nvPr/>
        </p:nvSpPr>
        <p:spPr>
          <a:xfrm>
            <a:off x="-75501" y="1120681"/>
            <a:ext cx="11971089" cy="4493538"/>
          </a:xfrm>
          <a:prstGeom prst="rect">
            <a:avLst/>
          </a:prstGeom>
        </p:spPr>
        <p:txBody>
          <a:bodyPr wrap="square">
            <a:spAutoFit/>
          </a:bodyPr>
          <a:lstStyle/>
          <a:p>
            <a:pPr marL="914400" lvl="2" algn="just">
              <a:spcBef>
                <a:spcPts val="600"/>
              </a:spcBef>
              <a:spcAft>
                <a:spcPts val="600"/>
              </a:spcAft>
              <a:tabLst>
                <a:tab pos="316865" algn="l"/>
                <a:tab pos="540385" algn="l"/>
              </a:tabLst>
            </a:pPr>
            <a:r>
              <a:rPr lang="cs-CZ" sz="3200" dirty="0">
                <a:latin typeface="Times New Roman" panose="02020603050405020304" pitchFamily="18" charset="0"/>
                <a:ea typeface="Times New Roman" panose="02020603050405020304" pitchFamily="18" charset="0"/>
                <a:cs typeface="Times New Roman" panose="02020603050405020304" pitchFamily="18" charset="0"/>
              </a:rPr>
              <a:t>Osoba provádějící výcvik psů určených k </a:t>
            </a:r>
            <a:r>
              <a:rPr lang="cs-CZ"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doprovodu</a:t>
            </a:r>
            <a:r>
              <a:rPr lang="cs-CZ"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cs-CZ" sz="3200" dirty="0">
                <a:latin typeface="Times New Roman" panose="02020603050405020304" pitchFamily="18" charset="0"/>
                <a:ea typeface="Times New Roman" panose="02020603050405020304" pitchFamily="18" charset="0"/>
                <a:cs typeface="Times New Roman" panose="02020603050405020304" pitchFamily="18" charset="0"/>
              </a:rPr>
              <a:t>těchto osob, osoba provozující útulek </a:t>
            </a:r>
            <a:r>
              <a:rPr lang="cs-CZ" sz="3200" b="1" dirty="0">
                <a:latin typeface="Times New Roman" panose="02020603050405020304" pitchFamily="18" charset="0"/>
                <a:ea typeface="Times New Roman" panose="02020603050405020304" pitchFamily="18" charset="0"/>
                <a:cs typeface="Times New Roman" panose="02020603050405020304" pitchFamily="18" charset="0"/>
              </a:rPr>
              <a:t>pro zvířata</a:t>
            </a:r>
            <a:r>
              <a:rPr lang="cs-CZ" sz="3200" dirty="0">
                <a:latin typeface="Times New Roman" panose="02020603050405020304" pitchFamily="18" charset="0"/>
                <a:ea typeface="Times New Roman" panose="02020603050405020304" pitchFamily="18" charset="0"/>
                <a:cs typeface="Times New Roman" panose="02020603050405020304" pitchFamily="18" charset="0"/>
              </a:rPr>
              <a:t> nebo osoba, které stanoví </a:t>
            </a:r>
            <a:r>
              <a:rPr lang="cs-CZ" sz="3200" b="1" dirty="0">
                <a:latin typeface="Times New Roman" panose="02020603050405020304" pitchFamily="18" charset="0"/>
                <a:ea typeface="Times New Roman" panose="02020603050405020304" pitchFamily="18" charset="0"/>
                <a:cs typeface="Times New Roman" panose="02020603050405020304" pitchFamily="18" charset="0"/>
              </a:rPr>
              <a:t>povinnost držení a používání psa </a:t>
            </a:r>
            <a:r>
              <a:rPr lang="cs-CZ" sz="3200" dirty="0">
                <a:latin typeface="Times New Roman" panose="02020603050405020304" pitchFamily="18" charset="0"/>
                <a:ea typeface="Times New Roman" panose="02020603050405020304" pitchFamily="18" charset="0"/>
                <a:cs typeface="Times New Roman" panose="02020603050405020304" pitchFamily="18" charset="0"/>
              </a:rPr>
              <a:t>zvláštní právní předpis.</a:t>
            </a:r>
            <a:r>
              <a:rPr lang="cs-CZ" sz="3200" baseline="30000" dirty="0">
                <a:latin typeface="Times New Roman" panose="02020603050405020304" pitchFamily="18" charset="0"/>
                <a:ea typeface="Times New Roman" panose="02020603050405020304" pitchFamily="18" charset="0"/>
                <a:cs typeface="Times New Roman" panose="02020603050405020304" pitchFamily="18" charset="0"/>
              </a:rPr>
              <a:t>1b) </a:t>
            </a:r>
          </a:p>
          <a:p>
            <a:pPr marL="914400" lvl="2" algn="just">
              <a:spcBef>
                <a:spcPts val="600"/>
              </a:spcBef>
              <a:spcAft>
                <a:spcPts val="600"/>
              </a:spcAft>
              <a:tabLst>
                <a:tab pos="316865" algn="l"/>
                <a:tab pos="540385" algn="l"/>
              </a:tabLst>
            </a:pPr>
            <a:endParaRPr lang="cs-CZ" sz="3200" dirty="0">
              <a:latin typeface="Times New Roman" panose="02020603050405020304" pitchFamily="18" charset="0"/>
              <a:cs typeface="Times New Roman" panose="02020603050405020304" pitchFamily="18" charset="0"/>
            </a:endParaRPr>
          </a:p>
          <a:p>
            <a:pPr marL="914400" lvl="2" algn="just">
              <a:spcBef>
                <a:spcPts val="600"/>
              </a:spcBef>
              <a:spcAft>
                <a:spcPts val="600"/>
              </a:spcAft>
              <a:tabLst>
                <a:tab pos="316865" algn="l"/>
                <a:tab pos="540385" algn="l"/>
              </a:tabLst>
            </a:pPr>
            <a:r>
              <a:rPr lang="cs-CZ" sz="3200" dirty="0">
                <a:latin typeface="Times New Roman" panose="02020603050405020304" pitchFamily="18" charset="0"/>
                <a:cs typeface="Times New Roman" panose="02020603050405020304" pitchFamily="18" charset="0"/>
              </a:rPr>
              <a:t>Výše uvedené osoby jako držitelé psů sice podléhají místnímu poplatku ze psů (ohlašovací povinnost apod.), ale </a:t>
            </a:r>
            <a:r>
              <a:rPr lang="cs-CZ" sz="3200" b="1" dirty="0">
                <a:latin typeface="Times New Roman" panose="02020603050405020304" pitchFamily="18" charset="0"/>
                <a:cs typeface="Times New Roman" panose="02020603050405020304" pitchFamily="18" charset="0"/>
              </a:rPr>
              <a:t>ze zákona jsou od jeho platby osvobozeny.</a:t>
            </a:r>
            <a:r>
              <a:rPr lang="cs-CZ" sz="3200" dirty="0"/>
              <a:t> </a:t>
            </a:r>
          </a:p>
          <a:p>
            <a:pPr marL="1143000" lvl="2" indent="-228600" algn="just">
              <a:spcBef>
                <a:spcPts val="600"/>
              </a:spcBef>
              <a:spcAft>
                <a:spcPts val="600"/>
              </a:spcAft>
              <a:buFont typeface="+mj-lt"/>
              <a:buAutoNum type="arabicParenBoth"/>
              <a:tabLst>
                <a:tab pos="316865" algn="l"/>
                <a:tab pos="540385" algn="l"/>
              </a:tabLst>
            </a:pPr>
            <a:endParaRPr lang="cs-CZ"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4747856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p:nvPr/>
        </p:nvSpPr>
        <p:spPr>
          <a:xfrm>
            <a:off x="360728" y="329554"/>
            <a:ext cx="11660696" cy="6433784"/>
          </a:xfrm>
          <a:prstGeom prst="rect">
            <a:avLst/>
          </a:prstGeom>
          <a:noFill/>
          <a:ln>
            <a:noFill/>
          </a:ln>
        </p:spPr>
        <p:txBody>
          <a:bodyPr spcFirstLastPara="1" wrap="square" lIns="91425" tIns="45700" rIns="91425" bIns="45700" anchor="t" anchorCtr="0">
            <a:noAutofit/>
          </a:bodyPr>
          <a:lstStyle/>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Toto nastavení je optimální z několika důvodů. Pokud použijeme průměrnou produkci komunálních odpadů původem z obcí na jednoho obyvatele, která podle údajů ministerstva činila za rok 2013 205 kg, a vztáhneme na ni maximální sazbu poplatku, přesáhne mírně maximální výši poplatku podle dílu 2, což znamená, že si nastavení těchto dvou poplatků odpovídají, přičemž u tohoto poplatku je zachována jeho základní motivační funkce. </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buFont typeface="+mj-lt"/>
              <a:buAutoNum type="alphaLcParenR"/>
              <a:tabLst>
                <a:tab pos="269875" algn="l"/>
              </a:tabLst>
            </a:pPr>
            <a:endParaRPr lang="cs-CZ" sz="2200" dirty="0">
              <a:effectLst/>
              <a:latin typeface="Times New Roman" panose="02020603050405020304" pitchFamily="18" charset="0"/>
              <a:ea typeface="Calibri" panose="020F0502020204030204" pitchFamily="34" charset="0"/>
            </a:endParaRPr>
          </a:p>
          <a:p>
            <a:pPr marL="457200" lvl="1" algn="just">
              <a:tabLst>
                <a:tab pos="269875" algn="l"/>
              </a:tabLst>
            </a:pPr>
            <a:endParaRPr lang="cs-CZ" sz="2200" b="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61076511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p:nvPr/>
        </p:nvSpPr>
        <p:spPr>
          <a:xfrm>
            <a:off x="360728" y="329554"/>
            <a:ext cx="11660696" cy="6433784"/>
          </a:xfrm>
          <a:prstGeom prst="rect">
            <a:avLst/>
          </a:prstGeom>
          <a:noFill/>
          <a:ln>
            <a:noFill/>
          </a:ln>
        </p:spPr>
        <p:txBody>
          <a:bodyPr spcFirstLastPara="1" wrap="square" lIns="91425" tIns="45700" rIns="91425" bIns="45700" anchor="t" anchorCtr="0">
            <a:noAutofit/>
          </a:bodyPr>
          <a:lstStyle/>
          <a:p>
            <a:pPr algn="ctr">
              <a:spcBef>
                <a:spcPts val="600"/>
              </a:spcBef>
              <a:spcAft>
                <a:spcPts val="600"/>
              </a:spcAft>
            </a:pPr>
            <a:r>
              <a:rPr lang="cs-CZ" sz="2200" b="1" dirty="0">
                <a:effectLst/>
                <a:latin typeface="Arial" panose="020B0604020202020204" pitchFamily="34" charset="0"/>
                <a:ea typeface="Times New Roman" panose="02020603050405020304" pitchFamily="18" charset="0"/>
              </a:rPr>
              <a:t>§ 10m</a:t>
            </a:r>
            <a:endParaRPr lang="cs-CZ" sz="2200" dirty="0">
              <a:effectLst/>
              <a:latin typeface="Times New Roman" panose="02020603050405020304" pitchFamily="18" charset="0"/>
              <a:ea typeface="Times New Roman" panose="02020603050405020304" pitchFamily="18" charset="0"/>
            </a:endParaRPr>
          </a:p>
          <a:p>
            <a:pPr algn="ctr">
              <a:spcBef>
                <a:spcPts val="600"/>
              </a:spcBef>
              <a:spcAft>
                <a:spcPts val="600"/>
              </a:spcAft>
            </a:pPr>
            <a:r>
              <a:rPr lang="cs-CZ" sz="2200" b="1" dirty="0">
                <a:effectLst/>
                <a:latin typeface="Arial" panose="020B0604020202020204" pitchFamily="34" charset="0"/>
                <a:ea typeface="Calibri" panose="020F0502020204030204" pitchFamily="34" charset="0"/>
              </a:rPr>
              <a:t>Výpočet poplatku</a:t>
            </a:r>
            <a:endParaRPr lang="cs-CZ" sz="2200" b="1" dirty="0">
              <a:effectLst/>
              <a:latin typeface="Times New Roman" panose="02020603050405020304" pitchFamily="18" charset="0"/>
              <a:ea typeface="Calibri" panose="020F0502020204030204" pitchFamily="34" charset="0"/>
            </a:endParaRPr>
          </a:p>
          <a:p>
            <a:pPr marL="342900" lvl="0" indent="-342900" algn="just">
              <a:buFont typeface="+mj-lt"/>
              <a:buAutoNum type="arabicParenBoth"/>
              <a:tabLst>
                <a:tab pos="496570" algn="l"/>
              </a:tabLst>
            </a:pPr>
            <a:r>
              <a:rPr lang="cs-CZ" sz="2200" b="1" dirty="0">
                <a:effectLst/>
                <a:latin typeface="Arial" panose="020B0604020202020204" pitchFamily="34" charset="0"/>
                <a:ea typeface="Calibri" panose="020F0502020204030204" pitchFamily="34" charset="0"/>
              </a:rPr>
              <a:t>Poplatek za odkládání komunálního odpadu z nemovité věci se vypočte jako součet dílčích poplatků za jednotlivá dílčí období, na jejichž konci </a:t>
            </a:r>
            <a:endParaRPr lang="cs-CZ" sz="2200" dirty="0">
              <a:effectLst/>
              <a:latin typeface="Times New Roman" panose="02020603050405020304" pitchFamily="18" charset="0"/>
              <a:ea typeface="Calibri" panose="020F0502020204030204" pitchFamily="34" charset="0"/>
            </a:endParaRPr>
          </a:p>
          <a:p>
            <a:pPr algn="just"/>
            <a:r>
              <a:rPr lang="cs-CZ" sz="2200" b="1" dirty="0">
                <a:effectLst/>
                <a:latin typeface="Arial" panose="020B0604020202020204" pitchFamily="34" charset="0"/>
                <a:ea typeface="Calibri" panose="020F0502020204030204" pitchFamily="34" charset="0"/>
              </a:rPr>
              <a:t>a) měl poplatník v nemovité věci bydliště, nebo</a:t>
            </a:r>
            <a:endParaRPr lang="cs-CZ" sz="2200" dirty="0">
              <a:effectLst/>
              <a:latin typeface="Times New Roman" panose="02020603050405020304" pitchFamily="18" charset="0"/>
              <a:ea typeface="Calibri" panose="020F0502020204030204" pitchFamily="34" charset="0"/>
            </a:endParaRPr>
          </a:p>
          <a:p>
            <a:pPr algn="just">
              <a:spcAft>
                <a:spcPts val="600"/>
              </a:spcAft>
            </a:pPr>
            <a:r>
              <a:rPr lang="cs-CZ" sz="2200" b="1" dirty="0">
                <a:effectLst/>
                <a:latin typeface="Arial" panose="020B0604020202020204" pitchFamily="34" charset="0"/>
                <a:ea typeface="Calibri" panose="020F0502020204030204" pitchFamily="34" charset="0"/>
              </a:rPr>
              <a:t>b) neměla v nemovité věci bydliště žádná fyzická osoba v případě, že poplatníkem je vlastník této nemovité věci.</a:t>
            </a:r>
            <a:endParaRPr lang="cs-CZ" sz="2200" dirty="0">
              <a:effectLst/>
              <a:latin typeface="Times New Roman" panose="02020603050405020304" pitchFamily="18" charset="0"/>
              <a:ea typeface="Calibri" panose="020F0502020204030204" pitchFamily="34" charset="0"/>
            </a:endParaRPr>
          </a:p>
          <a:p>
            <a:pPr lvl="0" algn="just">
              <a:tabLst>
                <a:tab pos="496570" algn="l"/>
              </a:tabLst>
            </a:pPr>
            <a:r>
              <a:rPr lang="cs-CZ" sz="2200" b="1" dirty="0">
                <a:effectLst/>
                <a:latin typeface="Arial" panose="020B0604020202020204" pitchFamily="34" charset="0"/>
                <a:ea typeface="Calibri" panose="020F0502020204030204" pitchFamily="34" charset="0"/>
              </a:rPr>
              <a:t>(2)Dílčí poplatek za dílčí období se vypočte jako součin základu dílčího poplatku zaokrouhleného na celé kilogramy nebo litry nahoru a sazby pro tento základ.</a:t>
            </a:r>
            <a:endParaRPr lang="cs-CZ" sz="2200" dirty="0">
              <a:effectLst/>
              <a:latin typeface="Times New Roman" panose="02020603050405020304" pitchFamily="18" charset="0"/>
              <a:ea typeface="Calibri" panose="020F0502020204030204" pitchFamily="34" charset="0"/>
            </a:endParaRPr>
          </a:p>
          <a:p>
            <a:pPr marL="742950" lvl="1" indent="-285750" algn="just">
              <a:buFont typeface="+mj-lt"/>
              <a:buAutoNum type="alphaLcParenR"/>
              <a:tabLst>
                <a:tab pos="269875" algn="l"/>
              </a:tabLst>
            </a:pPr>
            <a:endParaRPr lang="cs-CZ" sz="2200" dirty="0">
              <a:effectLst/>
              <a:latin typeface="Times New Roman" panose="02020603050405020304" pitchFamily="18" charset="0"/>
              <a:ea typeface="Calibri" panose="020F0502020204030204" pitchFamily="34" charset="0"/>
            </a:endParaRPr>
          </a:p>
          <a:p>
            <a:pPr marL="457200" lvl="1" algn="just">
              <a:tabLst>
                <a:tab pos="269875" algn="l"/>
              </a:tabLst>
            </a:pPr>
            <a:endParaRPr lang="cs-CZ" sz="2200" b="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89926813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09" name="Shape 609"/>
              <p:cNvSpPr/>
              <p:nvPr/>
            </p:nvSpPr>
            <p:spPr>
              <a:xfrm>
                <a:off x="531304" y="189324"/>
                <a:ext cx="11660696" cy="6433784"/>
              </a:xfrm>
              <a:prstGeom prst="rect">
                <a:avLst/>
              </a:prstGeom>
              <a:noFill/>
              <a:ln>
                <a:noFill/>
              </a:ln>
            </p:spPr>
            <p:txBody>
              <a:bodyPr spcFirstLastPara="1" wrap="square" lIns="91425" tIns="45700" rIns="91425" bIns="45700" anchor="t" anchorCtr="0">
                <a:noAutofit/>
              </a:bodyPr>
              <a:lstStyle/>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Výpočet poplatku je základním konstrukčním prvkem, který určuje vzorec, pomocí kterého se vypočte konkrétní výše poplatku.</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Poplatek se vypočte jako součet dílčích poplatků za jednotlivé kalendářní měsíce. Dílčí poplatek za kalendářní měsíc se pak vypočte jako součin základu zaokrouhleného na celé jednotky nahoru (tedy množství odloženého odpadu nebo objem objednané kapacity) a sazby pro tento základ.</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Výpočet poplatku lze shrnout do následujícího matematického vzorce:</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cs-CZ" sz="2200" i="1">
                              <a:effectLst/>
                              <a:latin typeface="Cambria Math" panose="02040503050406030204" pitchFamily="18" charset="0"/>
                              <a:ea typeface="Calibri" panose="020F0502020204030204" pitchFamily="34" charset="0"/>
                              <a:cs typeface="Arial" panose="020B0604020202020204" pitchFamily="34" charset="0"/>
                            </a:rPr>
                          </m:ctrlPr>
                        </m:sSubPr>
                        <m:e>
                          <m:r>
                            <m:rPr>
                              <m:nor/>
                            </m:rPr>
                            <a:rPr lang="cs-CZ" sz="2200">
                              <a:effectLst/>
                              <a:latin typeface="Arial" panose="020B0604020202020204" pitchFamily="34" charset="0"/>
                              <a:ea typeface="Calibri" panose="020F0502020204030204" pitchFamily="34" charset="0"/>
                              <a:cs typeface="Times New Roman" panose="02020603050405020304" pitchFamily="18" charset="0"/>
                            </a:rPr>
                            <m:t>Poplatek</m:t>
                          </m:r>
                        </m:e>
                        <m:sub>
                          <m:r>
                            <m:rPr>
                              <m:nor/>
                            </m:rPr>
                            <a:rPr lang="cs-CZ" sz="2200">
                              <a:effectLst/>
                              <a:latin typeface="Arial" panose="020B0604020202020204" pitchFamily="34" charset="0"/>
                              <a:ea typeface="Calibri" panose="020F0502020204030204" pitchFamily="34" charset="0"/>
                              <a:cs typeface="Times New Roman" panose="02020603050405020304" pitchFamily="18" charset="0"/>
                            </a:rPr>
                            <m:t>rok</m:t>
                          </m:r>
                        </m:sub>
                      </m:sSub>
                      <m:r>
                        <a:rPr lang="cs-CZ" sz="2200" i="1">
                          <a:effectLst/>
                          <a:latin typeface="Cambria Math" panose="02040503050406030204" pitchFamily="18" charset="0"/>
                          <a:ea typeface="Calibri" panose="020F0502020204030204" pitchFamily="34" charset="0"/>
                          <a:cs typeface="Arial" panose="020B0604020202020204" pitchFamily="34" charset="0"/>
                        </a:rPr>
                        <m:t>=</m:t>
                      </m:r>
                      <m:nary>
                        <m:naryPr>
                          <m:chr m:val="∑"/>
                          <m:limLoc m:val="undOvr"/>
                          <m:ctrlPr>
                            <a:rPr lang="cs-CZ" sz="2200" i="1">
                              <a:effectLst/>
                              <a:latin typeface="Cambria Math" panose="02040503050406030204" pitchFamily="18" charset="0"/>
                              <a:ea typeface="Calibri" panose="020F0502020204030204" pitchFamily="34" charset="0"/>
                              <a:cs typeface="Arial" panose="020B0604020202020204" pitchFamily="34" charset="0"/>
                            </a:rPr>
                          </m:ctrlPr>
                        </m:naryPr>
                        <m:sub>
                          <m:r>
                            <a:rPr lang="cs-CZ" sz="2200" i="1">
                              <a:effectLst/>
                              <a:latin typeface="Cambria Math" panose="02040503050406030204" pitchFamily="18" charset="0"/>
                              <a:ea typeface="Calibri" panose="020F0502020204030204" pitchFamily="34" charset="0"/>
                              <a:cs typeface="Arial" panose="020B0604020202020204" pitchFamily="34" charset="0"/>
                            </a:rPr>
                            <m:t>𝑀</m:t>
                          </m:r>
                          <m:r>
                            <a:rPr lang="cs-CZ" sz="2200" i="1">
                              <a:effectLst/>
                              <a:latin typeface="Cambria Math" panose="02040503050406030204" pitchFamily="18" charset="0"/>
                              <a:ea typeface="Calibri" panose="020F0502020204030204" pitchFamily="34" charset="0"/>
                              <a:cs typeface="Arial" panose="020B0604020202020204" pitchFamily="34" charset="0"/>
                            </a:rPr>
                            <m:t>=1</m:t>
                          </m:r>
                        </m:sub>
                        <m:sup>
                          <m:r>
                            <a:rPr lang="cs-CZ" sz="2200" i="1">
                              <a:effectLst/>
                              <a:latin typeface="Cambria Math" panose="02040503050406030204" pitchFamily="18" charset="0"/>
                              <a:ea typeface="Calibri" panose="020F0502020204030204" pitchFamily="34" charset="0"/>
                              <a:cs typeface="Arial" panose="020B0604020202020204" pitchFamily="34" charset="0"/>
                            </a:rPr>
                            <m:t>12</m:t>
                          </m:r>
                        </m:sup>
                        <m:e>
                          <m:d>
                            <m:dPr>
                              <m:ctrlPr>
                                <a:rPr lang="cs-CZ" sz="2200" i="1">
                                  <a:effectLst/>
                                  <a:latin typeface="Cambria Math" panose="02040503050406030204" pitchFamily="18" charset="0"/>
                                  <a:ea typeface="Calibri" panose="020F0502020204030204" pitchFamily="34" charset="0"/>
                                  <a:cs typeface="Arial" panose="020B0604020202020204" pitchFamily="34" charset="0"/>
                                </a:rPr>
                              </m:ctrlPr>
                            </m:dPr>
                            <m:e>
                              <m:sSub>
                                <m:sSubPr>
                                  <m:ctrlPr>
                                    <a:rPr lang="cs-CZ" sz="2200" i="1">
                                      <a:effectLst/>
                                      <a:latin typeface="Cambria Math" panose="02040503050406030204" pitchFamily="18" charset="0"/>
                                      <a:ea typeface="Calibri" panose="020F0502020204030204" pitchFamily="34" charset="0"/>
                                      <a:cs typeface="Arial" panose="020B0604020202020204" pitchFamily="34" charset="0"/>
                                    </a:rPr>
                                  </m:ctrlPr>
                                </m:sSubPr>
                                <m:e>
                                  <m:r>
                                    <m:rPr>
                                      <m:nor/>
                                    </m:rPr>
                                    <a:rPr lang="cs-CZ" sz="2200">
                                      <a:effectLst/>
                                      <a:latin typeface="Arial" panose="020B0604020202020204" pitchFamily="34" charset="0"/>
                                      <a:ea typeface="Calibri" panose="020F0502020204030204" pitchFamily="34" charset="0"/>
                                      <a:cs typeface="Times New Roman" panose="02020603050405020304" pitchFamily="18" charset="0"/>
                                    </a:rPr>
                                    <m:t>D</m:t>
                                  </m:r>
                                  <m:r>
                                    <m:rPr>
                                      <m:nor/>
                                    </m:rPr>
                                    <a:rPr lang="cs-CZ" sz="2200">
                                      <a:effectLst/>
                                      <a:latin typeface="Arial" panose="020B0604020202020204" pitchFamily="34" charset="0"/>
                                      <a:ea typeface="Calibri" panose="020F0502020204030204" pitchFamily="34" charset="0"/>
                                      <a:cs typeface="Times New Roman" panose="02020603050405020304" pitchFamily="18" charset="0"/>
                                    </a:rPr>
                                    <m:t>í</m:t>
                                  </m:r>
                                  <m:r>
                                    <m:rPr>
                                      <m:nor/>
                                    </m:rPr>
                                    <a:rPr lang="cs-CZ" sz="2200">
                                      <a:effectLst/>
                                      <a:latin typeface="Arial" panose="020B0604020202020204" pitchFamily="34" charset="0"/>
                                      <a:ea typeface="Calibri" panose="020F0502020204030204" pitchFamily="34" charset="0"/>
                                      <a:cs typeface="Times New Roman" panose="02020603050405020304" pitchFamily="18" charset="0"/>
                                    </a:rPr>
                                    <m:t>l</m:t>
                                  </m:r>
                                  <m:r>
                                    <m:rPr>
                                      <m:nor/>
                                    </m:rPr>
                                    <a:rPr lang="cs-CZ" sz="2200">
                                      <a:effectLst/>
                                      <a:latin typeface="Arial" panose="020B0604020202020204" pitchFamily="34" charset="0"/>
                                      <a:ea typeface="Calibri" panose="020F0502020204030204" pitchFamily="34" charset="0"/>
                                      <a:cs typeface="Times New Roman" panose="02020603050405020304" pitchFamily="18" charset="0"/>
                                    </a:rPr>
                                    <m:t>čí </m:t>
                                  </m:r>
                                  <m:r>
                                    <m:rPr>
                                      <m:nor/>
                                    </m:rPr>
                                    <a:rPr lang="cs-CZ" sz="2200">
                                      <a:effectLst/>
                                      <a:latin typeface="Arial" panose="020B0604020202020204" pitchFamily="34" charset="0"/>
                                      <a:ea typeface="Calibri" panose="020F0502020204030204" pitchFamily="34" charset="0"/>
                                      <a:cs typeface="Times New Roman" panose="02020603050405020304" pitchFamily="18" charset="0"/>
                                    </a:rPr>
                                    <m:t>poplatek</m:t>
                                  </m:r>
                                </m:e>
                                <m:sub>
                                  <m:r>
                                    <a:rPr lang="cs-CZ" sz="2200" i="1">
                                      <a:effectLst/>
                                      <a:latin typeface="Cambria Math" panose="02040503050406030204" pitchFamily="18" charset="0"/>
                                      <a:ea typeface="Calibri" panose="020F0502020204030204" pitchFamily="34" charset="0"/>
                                      <a:cs typeface="Arial" panose="020B0604020202020204" pitchFamily="34" charset="0"/>
                                    </a:rPr>
                                    <m:t>𝑀</m:t>
                                  </m:r>
                                </m:sub>
                              </m:sSub>
                            </m:e>
                          </m:d>
                        </m:e>
                      </m:nary>
                      <m:r>
                        <a:rPr lang="cs-CZ" sz="2200" i="1">
                          <a:effectLst/>
                          <a:latin typeface="Cambria Math" panose="02040503050406030204" pitchFamily="18" charset="0"/>
                          <a:ea typeface="Calibri" panose="020F0502020204030204" pitchFamily="34" charset="0"/>
                          <a:cs typeface="Arial" panose="020B0604020202020204" pitchFamily="34" charset="0"/>
                        </a:rPr>
                        <m:t>=</m:t>
                      </m:r>
                      <m:nary>
                        <m:naryPr>
                          <m:chr m:val="∑"/>
                          <m:limLoc m:val="undOvr"/>
                          <m:ctrlPr>
                            <a:rPr lang="cs-CZ" sz="2200" i="1">
                              <a:effectLst/>
                              <a:latin typeface="Cambria Math" panose="02040503050406030204" pitchFamily="18" charset="0"/>
                              <a:ea typeface="Calibri" panose="020F0502020204030204" pitchFamily="34" charset="0"/>
                              <a:cs typeface="Arial" panose="020B0604020202020204" pitchFamily="34" charset="0"/>
                            </a:rPr>
                          </m:ctrlPr>
                        </m:naryPr>
                        <m:sub>
                          <m:r>
                            <a:rPr lang="cs-CZ" sz="2200" i="1">
                              <a:effectLst/>
                              <a:latin typeface="Cambria Math" panose="02040503050406030204" pitchFamily="18" charset="0"/>
                              <a:ea typeface="Calibri" panose="020F0502020204030204" pitchFamily="34" charset="0"/>
                              <a:cs typeface="Arial" panose="020B0604020202020204" pitchFamily="34" charset="0"/>
                            </a:rPr>
                            <m:t>𝑀</m:t>
                          </m:r>
                          <m:r>
                            <a:rPr lang="cs-CZ" sz="2200" i="1">
                              <a:effectLst/>
                              <a:latin typeface="Cambria Math" panose="02040503050406030204" pitchFamily="18" charset="0"/>
                              <a:ea typeface="Calibri" panose="020F0502020204030204" pitchFamily="34" charset="0"/>
                              <a:cs typeface="Arial" panose="020B0604020202020204" pitchFamily="34" charset="0"/>
                            </a:rPr>
                            <m:t>=1</m:t>
                          </m:r>
                        </m:sub>
                        <m:sup>
                          <m:r>
                            <a:rPr lang="cs-CZ" sz="2200" i="1">
                              <a:effectLst/>
                              <a:latin typeface="Cambria Math" panose="02040503050406030204" pitchFamily="18" charset="0"/>
                              <a:ea typeface="Calibri" panose="020F0502020204030204" pitchFamily="34" charset="0"/>
                              <a:cs typeface="Arial" panose="020B0604020202020204" pitchFamily="34" charset="0"/>
                            </a:rPr>
                            <m:t>12</m:t>
                          </m:r>
                        </m:sup>
                        <m:e>
                          <m:d>
                            <m:dPr>
                              <m:ctrlPr>
                                <a:rPr lang="cs-CZ" sz="2200" i="1">
                                  <a:effectLst/>
                                  <a:latin typeface="Cambria Math" panose="02040503050406030204" pitchFamily="18" charset="0"/>
                                  <a:ea typeface="Calibri" panose="020F0502020204030204" pitchFamily="34" charset="0"/>
                                  <a:cs typeface="Arial" panose="020B0604020202020204" pitchFamily="34" charset="0"/>
                                </a:rPr>
                              </m:ctrlPr>
                            </m:dPr>
                            <m:e>
                              <m:d>
                                <m:dPr>
                                  <m:begChr m:val="⌈"/>
                                  <m:endChr m:val="⌉"/>
                                  <m:ctrlPr>
                                    <a:rPr lang="cs-CZ" sz="2200" i="1">
                                      <a:effectLst/>
                                      <a:latin typeface="Cambria Math" panose="02040503050406030204" pitchFamily="18" charset="0"/>
                                      <a:ea typeface="Calibri" panose="020F0502020204030204" pitchFamily="34" charset="0"/>
                                      <a:cs typeface="Arial" panose="020B0604020202020204" pitchFamily="34" charset="0"/>
                                    </a:rPr>
                                  </m:ctrlPr>
                                </m:dPr>
                                <m:e>
                                  <m:r>
                                    <a:rPr lang="cs-CZ" sz="2200" i="1">
                                      <a:effectLst/>
                                      <a:latin typeface="Cambria Math" panose="02040503050406030204" pitchFamily="18" charset="0"/>
                                      <a:ea typeface="Calibri" panose="020F0502020204030204" pitchFamily="34" charset="0"/>
                                      <a:cs typeface="Arial" panose="020B0604020202020204" pitchFamily="34" charset="0"/>
                                    </a:rPr>
                                    <m:t>𝐷</m:t>
                                  </m:r>
                                  <m:sSub>
                                    <m:sSubPr>
                                      <m:ctrlPr>
                                        <a:rPr lang="cs-CZ" sz="2200" i="1">
                                          <a:effectLst/>
                                          <a:latin typeface="Cambria Math" panose="02040503050406030204" pitchFamily="18" charset="0"/>
                                          <a:ea typeface="Calibri" panose="020F0502020204030204" pitchFamily="34" charset="0"/>
                                          <a:cs typeface="Arial" panose="020B0604020202020204" pitchFamily="34" charset="0"/>
                                        </a:rPr>
                                      </m:ctrlPr>
                                    </m:sSubPr>
                                    <m:e>
                                      <m:r>
                                        <a:rPr lang="cs-CZ" sz="2200" i="1">
                                          <a:effectLst/>
                                          <a:latin typeface="Cambria Math" panose="02040503050406030204" pitchFamily="18" charset="0"/>
                                          <a:ea typeface="Calibri" panose="020F0502020204030204" pitchFamily="34" charset="0"/>
                                          <a:cs typeface="Arial" panose="020B0604020202020204" pitchFamily="34" charset="0"/>
                                        </a:rPr>
                                        <m:t>𝑍</m:t>
                                      </m:r>
                                    </m:e>
                                    <m:sub>
                                      <m:r>
                                        <a:rPr lang="cs-CZ" sz="2200" i="1">
                                          <a:effectLst/>
                                          <a:latin typeface="Cambria Math" panose="02040503050406030204" pitchFamily="18" charset="0"/>
                                          <a:ea typeface="Calibri" panose="020F0502020204030204" pitchFamily="34" charset="0"/>
                                          <a:cs typeface="Arial" panose="020B0604020202020204" pitchFamily="34" charset="0"/>
                                        </a:rPr>
                                        <m:t>𝑀</m:t>
                                      </m:r>
                                    </m:sub>
                                  </m:sSub>
                                </m:e>
                              </m:d>
                              <m:sSub>
                                <m:sSubPr>
                                  <m:ctrlPr>
                                    <a:rPr lang="cs-CZ" sz="2200" i="1">
                                      <a:effectLst/>
                                      <a:latin typeface="Cambria Math" panose="02040503050406030204" pitchFamily="18" charset="0"/>
                                      <a:ea typeface="Calibri" panose="020F0502020204030204" pitchFamily="34" charset="0"/>
                                      <a:cs typeface="Arial" panose="020B0604020202020204" pitchFamily="34" charset="0"/>
                                    </a:rPr>
                                  </m:ctrlPr>
                                </m:sSubPr>
                                <m:e>
                                  <m:r>
                                    <a:rPr lang="cs-CZ" sz="2200" i="1">
                                      <a:effectLst/>
                                      <a:latin typeface="Cambria Math" panose="02040503050406030204" pitchFamily="18" charset="0"/>
                                      <a:ea typeface="Calibri" panose="020F0502020204030204" pitchFamily="34" charset="0"/>
                                      <a:cs typeface="Arial" panose="020B0604020202020204" pitchFamily="34" charset="0"/>
                                    </a:rPr>
                                    <m:t>. </m:t>
                                  </m:r>
                                  <m:r>
                                    <a:rPr lang="cs-CZ" sz="2200" i="1">
                                      <a:effectLst/>
                                      <a:latin typeface="Cambria Math" panose="02040503050406030204" pitchFamily="18" charset="0"/>
                                      <a:ea typeface="Calibri" panose="020F0502020204030204" pitchFamily="34" charset="0"/>
                                      <a:cs typeface="Arial" panose="020B0604020202020204" pitchFamily="34" charset="0"/>
                                    </a:rPr>
                                    <m:t>𝑆</m:t>
                                  </m:r>
                                </m:e>
                                <m:sub>
                                  <m:r>
                                    <a:rPr lang="cs-CZ" sz="2200" i="1">
                                      <a:effectLst/>
                                      <a:latin typeface="Cambria Math" panose="02040503050406030204" pitchFamily="18" charset="0"/>
                                      <a:ea typeface="Calibri" panose="020F0502020204030204" pitchFamily="34" charset="0"/>
                                      <a:cs typeface="Arial" panose="020B0604020202020204" pitchFamily="34" charset="0"/>
                                    </a:rPr>
                                    <m:t>𝑍</m:t>
                                  </m:r>
                                </m:sub>
                              </m:sSub>
                            </m:e>
                          </m:d>
                        </m:e>
                      </m:nary>
                      <m:r>
                        <a:rPr lang="cs-CZ" sz="2200" i="1">
                          <a:effectLst/>
                          <a:latin typeface="Cambria Math" panose="02040503050406030204" pitchFamily="18" charset="0"/>
                          <a:ea typeface="Calibri" panose="020F0502020204030204" pitchFamily="34" charset="0"/>
                          <a:cs typeface="Arial" panose="020B0604020202020204" pitchFamily="34" charset="0"/>
                        </a:rPr>
                        <m:t>=</m:t>
                      </m:r>
                      <m:nary>
                        <m:naryPr>
                          <m:chr m:val="∑"/>
                          <m:limLoc m:val="undOvr"/>
                          <m:ctrlPr>
                            <a:rPr lang="cs-CZ" sz="2200" i="1">
                              <a:effectLst/>
                              <a:latin typeface="Cambria Math" panose="02040503050406030204" pitchFamily="18" charset="0"/>
                              <a:ea typeface="Calibri" panose="020F0502020204030204" pitchFamily="34" charset="0"/>
                              <a:cs typeface="Arial" panose="020B0604020202020204" pitchFamily="34" charset="0"/>
                            </a:rPr>
                          </m:ctrlPr>
                        </m:naryPr>
                        <m:sub>
                          <m:r>
                            <a:rPr lang="cs-CZ" sz="2200" i="1">
                              <a:effectLst/>
                              <a:latin typeface="Cambria Math" panose="02040503050406030204" pitchFamily="18" charset="0"/>
                              <a:ea typeface="Calibri" panose="020F0502020204030204" pitchFamily="34" charset="0"/>
                              <a:cs typeface="Arial" panose="020B0604020202020204" pitchFamily="34" charset="0"/>
                            </a:rPr>
                            <m:t>𝑀</m:t>
                          </m:r>
                          <m:r>
                            <a:rPr lang="cs-CZ" sz="2200" i="1">
                              <a:effectLst/>
                              <a:latin typeface="Cambria Math" panose="02040503050406030204" pitchFamily="18" charset="0"/>
                              <a:ea typeface="Calibri" panose="020F0502020204030204" pitchFamily="34" charset="0"/>
                              <a:cs typeface="Arial" panose="020B0604020202020204" pitchFamily="34" charset="0"/>
                            </a:rPr>
                            <m:t>=1</m:t>
                          </m:r>
                        </m:sub>
                        <m:sup>
                          <m:r>
                            <a:rPr lang="cs-CZ" sz="2200" i="1">
                              <a:effectLst/>
                              <a:latin typeface="Cambria Math" panose="02040503050406030204" pitchFamily="18" charset="0"/>
                              <a:ea typeface="Calibri" panose="020F0502020204030204" pitchFamily="34" charset="0"/>
                              <a:cs typeface="Arial" panose="020B0604020202020204" pitchFamily="34" charset="0"/>
                            </a:rPr>
                            <m:t>12</m:t>
                          </m:r>
                        </m:sup>
                        <m:e>
                          <m:d>
                            <m:dPr>
                              <m:ctrlPr>
                                <a:rPr lang="cs-CZ" sz="2200" i="1">
                                  <a:effectLst/>
                                  <a:latin typeface="Cambria Math" panose="02040503050406030204" pitchFamily="18" charset="0"/>
                                  <a:ea typeface="Calibri" panose="020F0502020204030204" pitchFamily="34" charset="0"/>
                                  <a:cs typeface="Arial" panose="020B0604020202020204" pitchFamily="34" charset="0"/>
                                </a:rPr>
                              </m:ctrlPr>
                            </m:dPr>
                            <m:e>
                              <m:d>
                                <m:dPr>
                                  <m:begChr m:val="⌈"/>
                                  <m:endChr m:val="⌉"/>
                                  <m:ctrlPr>
                                    <a:rPr lang="cs-CZ" sz="2200" i="1">
                                      <a:effectLst/>
                                      <a:latin typeface="Cambria Math" panose="02040503050406030204" pitchFamily="18" charset="0"/>
                                      <a:ea typeface="Calibri" panose="020F0502020204030204" pitchFamily="34" charset="0"/>
                                      <a:cs typeface="Arial" panose="020B0604020202020204" pitchFamily="34" charset="0"/>
                                    </a:rPr>
                                  </m:ctrlPr>
                                </m:dPr>
                                <m:e>
                                  <m:f>
                                    <m:fPr>
                                      <m:ctrlPr>
                                        <a:rPr lang="cs-CZ" sz="2200" i="1">
                                          <a:effectLst/>
                                          <a:latin typeface="Cambria Math" panose="02040503050406030204" pitchFamily="18" charset="0"/>
                                          <a:ea typeface="Calibri" panose="020F0502020204030204" pitchFamily="34" charset="0"/>
                                          <a:cs typeface="Arial" panose="020B0604020202020204" pitchFamily="34" charset="0"/>
                                        </a:rPr>
                                      </m:ctrlPr>
                                    </m:fPr>
                                    <m:num>
                                      <m:sSub>
                                        <m:sSubPr>
                                          <m:ctrlPr>
                                            <a:rPr lang="cs-CZ" sz="2200" i="1">
                                              <a:effectLst/>
                                              <a:latin typeface="Cambria Math" panose="02040503050406030204" pitchFamily="18" charset="0"/>
                                              <a:ea typeface="Calibri" panose="020F0502020204030204" pitchFamily="34" charset="0"/>
                                              <a:cs typeface="Arial" panose="020B0604020202020204" pitchFamily="34" charset="0"/>
                                            </a:rPr>
                                          </m:ctrlPr>
                                        </m:sSubPr>
                                        <m:e>
                                          <m:r>
                                            <a:rPr lang="cs-CZ" sz="2200" i="1">
                                              <a:effectLst/>
                                              <a:latin typeface="Cambria Math" panose="02040503050406030204" pitchFamily="18" charset="0"/>
                                              <a:ea typeface="Calibri" panose="020F0502020204030204" pitchFamily="34" charset="0"/>
                                              <a:cs typeface="Arial" panose="020B0604020202020204" pitchFamily="34" charset="0"/>
                                            </a:rPr>
                                            <m:t>𝑂</m:t>
                                          </m:r>
                                        </m:e>
                                        <m:sub>
                                          <m:r>
                                            <a:rPr lang="cs-CZ" sz="2200" i="1">
                                              <a:effectLst/>
                                              <a:latin typeface="Cambria Math" panose="02040503050406030204" pitchFamily="18" charset="0"/>
                                              <a:ea typeface="Calibri" panose="020F0502020204030204" pitchFamily="34" charset="0"/>
                                              <a:cs typeface="Arial" panose="020B0604020202020204" pitchFamily="34" charset="0"/>
                                            </a:rPr>
                                            <m:t>𝑀</m:t>
                                          </m:r>
                                        </m:sub>
                                      </m:sSub>
                                    </m:num>
                                    <m:den>
                                      <m:sSub>
                                        <m:sSubPr>
                                          <m:ctrlPr>
                                            <a:rPr lang="cs-CZ" sz="2200" i="1">
                                              <a:effectLst/>
                                              <a:latin typeface="Cambria Math" panose="02040503050406030204" pitchFamily="18" charset="0"/>
                                              <a:ea typeface="Calibri" panose="020F0502020204030204" pitchFamily="34" charset="0"/>
                                              <a:cs typeface="Arial" panose="020B0604020202020204" pitchFamily="34" charset="0"/>
                                            </a:rPr>
                                          </m:ctrlPr>
                                        </m:sSubPr>
                                        <m:e>
                                          <m:r>
                                            <a:rPr lang="cs-CZ" sz="2200" i="1">
                                              <a:effectLst/>
                                              <a:latin typeface="Cambria Math" panose="02040503050406030204" pitchFamily="18" charset="0"/>
                                              <a:ea typeface="Calibri" panose="020F0502020204030204" pitchFamily="34" charset="0"/>
                                              <a:cs typeface="Arial" panose="020B0604020202020204" pitchFamily="34" charset="0"/>
                                            </a:rPr>
                                            <m:t># </m:t>
                                          </m:r>
                                          <m:r>
                                            <m:rPr>
                                              <m:nor/>
                                            </m:rPr>
                                            <a:rPr lang="cs-CZ" sz="2200">
                                              <a:effectLst/>
                                              <a:latin typeface="Arial" panose="020B0604020202020204" pitchFamily="34" charset="0"/>
                                              <a:ea typeface="Calibri" panose="020F0502020204030204" pitchFamily="34" charset="0"/>
                                              <a:cs typeface="Times New Roman" panose="02020603050405020304" pitchFamily="18" charset="0"/>
                                            </a:rPr>
                                            <m:t>poplatn</m:t>
                                          </m:r>
                                          <m:r>
                                            <m:rPr>
                                              <m:nor/>
                                            </m:rPr>
                                            <a:rPr lang="cs-CZ" sz="2200">
                                              <a:effectLst/>
                                              <a:latin typeface="Arial" panose="020B0604020202020204" pitchFamily="34" charset="0"/>
                                              <a:ea typeface="Calibri" panose="020F0502020204030204" pitchFamily="34" charset="0"/>
                                              <a:cs typeface="Times New Roman" panose="02020603050405020304" pitchFamily="18" charset="0"/>
                                            </a:rPr>
                                            <m:t>í</m:t>
                                          </m:r>
                                          <m:r>
                                            <m:rPr>
                                              <m:nor/>
                                            </m:rPr>
                                            <a:rPr lang="cs-CZ" sz="2200">
                                              <a:effectLst/>
                                              <a:latin typeface="Arial" panose="020B0604020202020204" pitchFamily="34" charset="0"/>
                                              <a:ea typeface="Calibri" panose="020F0502020204030204" pitchFamily="34" charset="0"/>
                                              <a:cs typeface="Times New Roman" panose="02020603050405020304" pitchFamily="18" charset="0"/>
                                            </a:rPr>
                                            <m:t>k</m:t>
                                          </m:r>
                                          <m:r>
                                            <m:rPr>
                                              <m:nor/>
                                            </m:rPr>
                                            <a:rPr lang="cs-CZ" sz="2200">
                                              <a:effectLst/>
                                              <a:latin typeface="Arial" panose="020B0604020202020204" pitchFamily="34" charset="0"/>
                                              <a:ea typeface="Calibri" panose="020F0502020204030204" pitchFamily="34" charset="0"/>
                                              <a:cs typeface="Times New Roman" panose="02020603050405020304" pitchFamily="18" charset="0"/>
                                            </a:rPr>
                                            <m:t>ů</m:t>
                                          </m:r>
                                        </m:e>
                                        <m:sub>
                                          <m:r>
                                            <a:rPr lang="cs-CZ" sz="2200" i="1">
                                              <a:effectLst/>
                                              <a:latin typeface="Cambria Math" panose="02040503050406030204" pitchFamily="18" charset="0"/>
                                              <a:ea typeface="Calibri" panose="020F0502020204030204" pitchFamily="34" charset="0"/>
                                              <a:cs typeface="Arial" panose="020B0604020202020204" pitchFamily="34" charset="0"/>
                                            </a:rPr>
                                            <m:t>𝑀</m:t>
                                          </m:r>
                                        </m:sub>
                                      </m:sSub>
                                    </m:den>
                                  </m:f>
                                </m:e>
                              </m:d>
                              <m:sSub>
                                <m:sSubPr>
                                  <m:ctrlPr>
                                    <a:rPr lang="cs-CZ" sz="2200" i="1">
                                      <a:effectLst/>
                                      <a:latin typeface="Cambria Math" panose="02040503050406030204" pitchFamily="18" charset="0"/>
                                      <a:ea typeface="Calibri" panose="020F0502020204030204" pitchFamily="34" charset="0"/>
                                      <a:cs typeface="Arial" panose="020B0604020202020204" pitchFamily="34" charset="0"/>
                                    </a:rPr>
                                  </m:ctrlPr>
                                </m:sSubPr>
                                <m:e>
                                  <m:r>
                                    <a:rPr lang="cs-CZ" sz="2200" i="1">
                                      <a:effectLst/>
                                      <a:latin typeface="Cambria Math" panose="02040503050406030204" pitchFamily="18" charset="0"/>
                                      <a:ea typeface="Calibri" panose="020F0502020204030204" pitchFamily="34" charset="0"/>
                                      <a:cs typeface="Arial" panose="020B0604020202020204" pitchFamily="34" charset="0"/>
                                    </a:rPr>
                                    <m:t>. </m:t>
                                  </m:r>
                                  <m:r>
                                    <a:rPr lang="cs-CZ" sz="2200" i="1">
                                      <a:effectLst/>
                                      <a:latin typeface="Cambria Math" panose="02040503050406030204" pitchFamily="18" charset="0"/>
                                      <a:ea typeface="Calibri" panose="020F0502020204030204" pitchFamily="34" charset="0"/>
                                      <a:cs typeface="Arial" panose="020B0604020202020204" pitchFamily="34" charset="0"/>
                                    </a:rPr>
                                    <m:t>𝑆</m:t>
                                  </m:r>
                                </m:e>
                                <m:sub>
                                  <m:r>
                                    <a:rPr lang="cs-CZ" sz="2200" i="1">
                                      <a:effectLst/>
                                      <a:latin typeface="Cambria Math" panose="02040503050406030204" pitchFamily="18" charset="0"/>
                                      <a:ea typeface="Calibri" panose="020F0502020204030204" pitchFamily="34" charset="0"/>
                                      <a:cs typeface="Arial" panose="020B0604020202020204" pitchFamily="34" charset="0"/>
                                    </a:rPr>
                                    <m:t>𝑍</m:t>
                                  </m:r>
                                </m:sub>
                              </m:sSub>
                            </m:e>
                          </m:d>
                        </m:e>
                      </m:nary>
                    </m:oMath>
                  </m:oMathPara>
                </a14:m>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endParaRPr lang="cs-CZ" sz="2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buFont typeface="+mj-lt"/>
                  <a:buAutoNum type="alphaLcParenR"/>
                  <a:tabLst>
                    <a:tab pos="269875" algn="l"/>
                  </a:tabLst>
                </a:pPr>
                <a:endParaRPr lang="cs-CZ" sz="2200" dirty="0">
                  <a:effectLst/>
                  <a:latin typeface="Times New Roman" panose="02020603050405020304" pitchFamily="18" charset="0"/>
                  <a:ea typeface="Calibri" panose="020F0502020204030204" pitchFamily="34" charset="0"/>
                </a:endParaRPr>
              </a:p>
              <a:p>
                <a:pPr marL="457200" lvl="1" algn="just">
                  <a:tabLst>
                    <a:tab pos="269875" algn="l"/>
                  </a:tabLst>
                </a:pPr>
                <a:endParaRPr lang="cs-CZ" sz="2200" b="1" dirty="0">
                  <a:latin typeface="Times New Roman" panose="02020603050405020304" pitchFamily="18" charset="0"/>
                  <a:ea typeface="Calibri" panose="020F0502020204030204" pitchFamily="34" charset="0"/>
                </a:endParaRPr>
              </a:p>
            </p:txBody>
          </p:sp>
        </mc:Choice>
        <mc:Fallback xmlns="">
          <p:sp>
            <p:nvSpPr>
              <p:cNvPr id="609" name="Shape 609"/>
              <p:cNvSpPr>
                <a:spLocks noRot="1" noChangeAspect="1" noMove="1" noResize="1" noEditPoints="1" noAdjustHandles="1" noChangeArrowheads="1" noChangeShapeType="1" noTextEdit="1"/>
              </p:cNvSpPr>
              <p:nvPr/>
            </p:nvSpPr>
            <p:spPr>
              <a:xfrm>
                <a:off x="531304" y="189324"/>
                <a:ext cx="11660696" cy="6433784"/>
              </a:xfrm>
              <a:prstGeom prst="rect">
                <a:avLst/>
              </a:prstGeom>
              <a:blipFill>
                <a:blip r:embed="rId3"/>
                <a:stretch>
                  <a:fillRect l="-680" t="-379" r="-680"/>
                </a:stretch>
              </a:blipFill>
              <a:ln>
                <a:noFill/>
              </a:ln>
            </p:spPr>
            <p:txBody>
              <a:bodyPr/>
              <a:lstStyle/>
              <a:p>
                <a:r>
                  <a:rPr lang="cs-CZ">
                    <a:noFill/>
                  </a:rPr>
                  <a:t> </a:t>
                </a:r>
              </a:p>
            </p:txBody>
          </p:sp>
        </mc:Fallback>
      </mc:AlternateContent>
      <p:pic>
        <p:nvPicPr>
          <p:cNvPr id="1026" name="Picture 2" descr="Jaké novinky přinese iOS 12 a macOS 10.14? Až 150 nových Emoji">
            <a:extLst>
              <a:ext uri="{FF2B5EF4-FFF2-40B4-BE49-F238E27FC236}">
                <a16:creationId xmlns:a16="http://schemas.microsoft.com/office/drawing/2014/main" id="{38C59CB4-C103-4AA5-84F2-B6AEB0DB8E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2105" y="4900960"/>
            <a:ext cx="1507790" cy="1507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736738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90B18620-EB12-436B-937E-4F52F22B262A}"/>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6384775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p:nvPr/>
        </p:nvSpPr>
        <p:spPr>
          <a:xfrm>
            <a:off x="531304" y="0"/>
            <a:ext cx="11660696" cy="6433784"/>
          </a:xfrm>
          <a:prstGeom prst="rect">
            <a:avLst/>
          </a:prstGeom>
          <a:noFill/>
          <a:ln>
            <a:noFill/>
          </a:ln>
        </p:spPr>
        <p:txBody>
          <a:bodyPr spcFirstLastPara="1" wrap="square" lIns="91425" tIns="45700" rIns="91425" bIns="45700" anchor="t" anchorCtr="0">
            <a:noAutofit/>
          </a:bodyPr>
          <a:lstStyle/>
          <a:p>
            <a:pPr algn="ctr">
              <a:spcBef>
                <a:spcPts val="600"/>
              </a:spcBef>
              <a:spcAft>
                <a:spcPts val="600"/>
              </a:spcAft>
            </a:pPr>
            <a:r>
              <a:rPr lang="cs-CZ" sz="2200" b="1" dirty="0">
                <a:effectLst/>
                <a:latin typeface="Arial" panose="020B0604020202020204" pitchFamily="34" charset="0"/>
                <a:ea typeface="Times New Roman" panose="02020603050405020304" pitchFamily="18" charset="0"/>
              </a:rPr>
              <a:t>§ 10n</a:t>
            </a:r>
            <a:endParaRPr lang="cs-CZ" sz="2200" dirty="0">
              <a:effectLst/>
              <a:latin typeface="Times New Roman" panose="02020603050405020304" pitchFamily="18" charset="0"/>
              <a:ea typeface="Times New Roman" panose="02020603050405020304" pitchFamily="18" charset="0"/>
            </a:endParaRPr>
          </a:p>
          <a:p>
            <a:pPr algn="ctr">
              <a:spcBef>
                <a:spcPts val="600"/>
              </a:spcBef>
              <a:spcAft>
                <a:spcPts val="600"/>
              </a:spcAft>
            </a:pPr>
            <a:r>
              <a:rPr lang="cs-CZ" sz="2200" b="1" dirty="0">
                <a:effectLst/>
                <a:latin typeface="Arial" panose="020B0604020202020204" pitchFamily="34" charset="0"/>
                <a:ea typeface="Calibri" panose="020F0502020204030204" pitchFamily="34" charset="0"/>
              </a:rPr>
              <a:t> Plátce poplatku</a:t>
            </a:r>
            <a:endParaRPr lang="cs-CZ" sz="2200" b="1" dirty="0">
              <a:effectLst/>
              <a:latin typeface="Times New Roman" panose="02020603050405020304" pitchFamily="18" charset="0"/>
              <a:ea typeface="Calibri" panose="020F0502020204030204" pitchFamily="34" charset="0"/>
            </a:endParaRPr>
          </a:p>
          <a:p>
            <a:pPr marL="342900" lvl="0" indent="-342900" algn="just">
              <a:buFont typeface="+mj-lt"/>
              <a:buAutoNum type="arabicParenBoth"/>
              <a:tabLst>
                <a:tab pos="496570" algn="l"/>
              </a:tabLst>
            </a:pPr>
            <a:r>
              <a:rPr lang="cs-CZ" sz="2200" b="1" dirty="0">
                <a:effectLst/>
                <a:latin typeface="Arial" panose="020B0604020202020204" pitchFamily="34" charset="0"/>
                <a:ea typeface="Calibri" panose="020F0502020204030204" pitchFamily="34" charset="0"/>
              </a:rPr>
              <a:t>Plátcem poplatku za odkládání komunálního odpadu z nemovité věci je </a:t>
            </a:r>
            <a:endParaRPr lang="cs-CZ" sz="2200" dirty="0">
              <a:effectLst/>
              <a:latin typeface="Times New Roman" panose="02020603050405020304" pitchFamily="18" charset="0"/>
              <a:ea typeface="Calibri" panose="020F0502020204030204" pitchFamily="34" charset="0"/>
            </a:endParaRPr>
          </a:p>
          <a:p>
            <a:pPr algn="just"/>
            <a:r>
              <a:rPr lang="cs-CZ" sz="2200" b="1" dirty="0">
                <a:effectLst/>
                <a:latin typeface="Arial" panose="020B0604020202020204" pitchFamily="34" charset="0"/>
                <a:ea typeface="Calibri" panose="020F0502020204030204" pitchFamily="34" charset="0"/>
              </a:rPr>
              <a:t>a) společenství vlastníků jednotek, pokud pro dům vzniklo, nebo</a:t>
            </a:r>
            <a:endParaRPr lang="cs-CZ" sz="2200" dirty="0">
              <a:effectLst/>
              <a:latin typeface="Times New Roman" panose="02020603050405020304" pitchFamily="18" charset="0"/>
              <a:ea typeface="Calibri" panose="020F0502020204030204" pitchFamily="34" charset="0"/>
            </a:endParaRPr>
          </a:p>
          <a:p>
            <a:pPr algn="just">
              <a:spcAft>
                <a:spcPts val="600"/>
              </a:spcAft>
            </a:pPr>
            <a:r>
              <a:rPr lang="cs-CZ" sz="2200" b="1" dirty="0">
                <a:latin typeface="Arial" panose="020B0604020202020204" pitchFamily="34" charset="0"/>
                <a:ea typeface="Calibri" panose="020F0502020204030204" pitchFamily="34" charset="0"/>
              </a:rPr>
              <a:t>b) </a:t>
            </a:r>
            <a:r>
              <a:rPr lang="cs-CZ" sz="2200" b="1" dirty="0">
                <a:effectLst/>
                <a:latin typeface="Arial" panose="020B0604020202020204" pitchFamily="34" charset="0"/>
                <a:ea typeface="Calibri" panose="020F0502020204030204" pitchFamily="34" charset="0"/>
              </a:rPr>
              <a:t>vlastník nemovité věci v ostatních případech.</a:t>
            </a:r>
            <a:endParaRPr lang="cs-CZ" sz="2200" dirty="0">
              <a:effectLst/>
              <a:latin typeface="Times New Roman" panose="02020603050405020304" pitchFamily="18" charset="0"/>
              <a:ea typeface="Calibri" panose="020F0502020204030204" pitchFamily="34" charset="0"/>
            </a:endParaRPr>
          </a:p>
          <a:p>
            <a:pPr marL="635" algn="just"/>
            <a:r>
              <a:rPr lang="cs-CZ" sz="2200" b="1" dirty="0">
                <a:effectLst/>
                <a:latin typeface="Arial" panose="020B0604020202020204" pitchFamily="34" charset="0"/>
                <a:ea typeface="Calibri" panose="020F0502020204030204" pitchFamily="34" charset="0"/>
              </a:rPr>
              <a:t>(2)Plátce poplatku je povinen vybrat poplatek od poplatníka.</a:t>
            </a:r>
            <a:endParaRPr lang="cs-CZ" sz="2200" dirty="0">
              <a:effectLst/>
              <a:latin typeface="Times New Roman" panose="02020603050405020304" pitchFamily="18" charset="0"/>
              <a:ea typeface="Calibri" panose="020F0502020204030204" pitchFamily="34" charset="0"/>
            </a:endParaRPr>
          </a:p>
          <a:p>
            <a:pPr algn="just">
              <a:lnSpc>
                <a:spcPct val="115000"/>
              </a:lnSpc>
              <a:spcAft>
                <a:spcPts val="1000"/>
              </a:spcAft>
            </a:pPr>
            <a:endParaRPr lang="cs-CZ" sz="2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Pro zjednodušení správy poplatku za odkládání komunálního odpadu z nemovité věci se zavádí plátce poplatku, který od poplatníků poplatek vybere a odvede jej správci poplatku, tedy obecnímu úřadu. </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Plátcem poplatku je společenství vlastníků jednotek, pokud pro daný dům (který je součástí předmětné nemovité věci) vzniklo. V ostatních případech je plátcem poplatku vlastník nemovité věci (včetně svěřenských a jiných fondů, srov. § 10s).</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V případě, že by vlastník nemovité věci nebo svěřenský fond byl zároveň poplatníkem poplatku, tak vůči sobě z povahy věci v roli plátce poplatku nevystupuje, ale jedná se správcem poplatku přímo jako poplatník.</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endParaRPr lang="cs-CZ" sz="2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buFont typeface="+mj-lt"/>
              <a:buAutoNum type="alphaLcParenR"/>
              <a:tabLst>
                <a:tab pos="269875" algn="l"/>
              </a:tabLst>
            </a:pPr>
            <a:endParaRPr lang="cs-CZ" sz="2200" dirty="0">
              <a:effectLst/>
              <a:latin typeface="Times New Roman" panose="02020603050405020304" pitchFamily="18" charset="0"/>
              <a:ea typeface="Calibri" panose="020F0502020204030204" pitchFamily="34" charset="0"/>
            </a:endParaRPr>
          </a:p>
          <a:p>
            <a:pPr marL="457200" lvl="1" algn="just">
              <a:tabLst>
                <a:tab pos="269875" algn="l"/>
              </a:tabLst>
            </a:pPr>
            <a:endParaRPr lang="cs-CZ" sz="2200" b="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78314347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p:nvPr/>
        </p:nvSpPr>
        <p:spPr>
          <a:xfrm>
            <a:off x="531304" y="0"/>
            <a:ext cx="11660696" cy="6433784"/>
          </a:xfrm>
          <a:prstGeom prst="rect">
            <a:avLst/>
          </a:prstGeom>
          <a:noFill/>
          <a:ln>
            <a:noFill/>
          </a:ln>
        </p:spPr>
        <p:txBody>
          <a:bodyPr spcFirstLastPara="1" wrap="square" lIns="91425" tIns="45700" rIns="91425" bIns="45700" anchor="t" anchorCtr="0">
            <a:noAutofit/>
          </a:bodyPr>
          <a:lstStyle/>
          <a:p>
            <a:pPr algn="ctr">
              <a:spcBef>
                <a:spcPts val="600"/>
              </a:spcBef>
              <a:spcAft>
                <a:spcPts val="1200"/>
              </a:spcAft>
            </a:pPr>
            <a:r>
              <a:rPr lang="cs-CZ" sz="2200" b="1" dirty="0">
                <a:effectLst/>
                <a:latin typeface="Arial" panose="020B0604020202020204" pitchFamily="34" charset="0"/>
                <a:ea typeface="Times New Roman" panose="02020603050405020304" pitchFamily="18" charset="0"/>
              </a:rPr>
              <a:t>Díl 4</a:t>
            </a:r>
            <a:endParaRPr lang="cs-CZ" sz="2200" dirty="0">
              <a:effectLst/>
              <a:latin typeface="Times New Roman" panose="02020603050405020304" pitchFamily="18" charset="0"/>
              <a:ea typeface="Times New Roman" panose="02020603050405020304" pitchFamily="18" charset="0"/>
            </a:endParaRPr>
          </a:p>
          <a:p>
            <a:pPr algn="ctr">
              <a:spcAft>
                <a:spcPts val="1800"/>
              </a:spcAft>
            </a:pPr>
            <a:r>
              <a:rPr lang="cs-CZ" sz="2200" b="1" dirty="0">
                <a:effectLst/>
                <a:latin typeface="Arial" panose="020B0604020202020204" pitchFamily="34" charset="0"/>
                <a:ea typeface="Calibri" panose="020F0502020204030204" pitchFamily="34" charset="0"/>
                <a:cs typeface="Arial" panose="020B0604020202020204" pitchFamily="34" charset="0"/>
              </a:rPr>
              <a:t>Společná ustanovení</a:t>
            </a:r>
            <a:endParaRPr lang="cs-CZ" sz="22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spcBef>
                <a:spcPts val="600"/>
              </a:spcBef>
              <a:spcAft>
                <a:spcPts val="600"/>
              </a:spcAft>
            </a:pPr>
            <a:r>
              <a:rPr lang="cs-CZ" sz="2200" b="1" dirty="0">
                <a:effectLst/>
                <a:latin typeface="Arial" panose="020B0604020202020204" pitchFamily="34" charset="0"/>
                <a:ea typeface="Times New Roman" panose="02020603050405020304" pitchFamily="18" charset="0"/>
              </a:rPr>
              <a:t>§ 10o</a:t>
            </a:r>
            <a:endParaRPr lang="cs-CZ" sz="2200" dirty="0">
              <a:effectLst/>
              <a:latin typeface="Times New Roman" panose="02020603050405020304" pitchFamily="18" charset="0"/>
              <a:ea typeface="Times New Roman" panose="02020603050405020304" pitchFamily="18" charset="0"/>
            </a:endParaRPr>
          </a:p>
          <a:p>
            <a:pPr algn="ctr">
              <a:spcBef>
                <a:spcPts val="600"/>
              </a:spcBef>
              <a:spcAft>
                <a:spcPts val="600"/>
              </a:spcAft>
            </a:pPr>
            <a:r>
              <a:rPr lang="cs-CZ" sz="2200" b="1" dirty="0">
                <a:effectLst/>
                <a:latin typeface="Arial" panose="020B0604020202020204" pitchFamily="34" charset="0"/>
                <a:ea typeface="Calibri" panose="020F0502020204030204" pitchFamily="34" charset="0"/>
              </a:rPr>
              <a:t>Poplatkové období a dílčí období</a:t>
            </a:r>
            <a:endParaRPr lang="cs-CZ" sz="2200" b="1" dirty="0">
              <a:effectLst/>
              <a:latin typeface="Times New Roman" panose="02020603050405020304" pitchFamily="18" charset="0"/>
              <a:ea typeface="Calibri" panose="020F0502020204030204" pitchFamily="34" charset="0"/>
            </a:endParaRPr>
          </a:p>
          <a:p>
            <a:pPr marL="342900" lvl="0" indent="-342900" algn="just">
              <a:buFont typeface="+mj-lt"/>
              <a:buAutoNum type="arabicParenBoth"/>
              <a:tabLst>
                <a:tab pos="496570" algn="l"/>
              </a:tabLst>
            </a:pPr>
            <a:r>
              <a:rPr lang="cs-CZ" sz="2200" b="1" dirty="0">
                <a:effectLst/>
                <a:latin typeface="Arial" panose="020B0604020202020204" pitchFamily="34" charset="0"/>
                <a:ea typeface="Calibri" panose="020F0502020204030204" pitchFamily="34" charset="0"/>
              </a:rPr>
              <a:t>Poplatkovým obdobím poplatků za komunální odpad je kalendářní rok.</a:t>
            </a:r>
            <a:endParaRPr lang="cs-CZ" sz="2200" dirty="0">
              <a:effectLst/>
              <a:latin typeface="Times New Roman" panose="02020603050405020304" pitchFamily="18" charset="0"/>
              <a:ea typeface="Calibri" panose="020F0502020204030204" pitchFamily="34" charset="0"/>
            </a:endParaRPr>
          </a:p>
          <a:p>
            <a:pPr marL="635" algn="just"/>
            <a:r>
              <a:rPr lang="cs-CZ" sz="2200" b="1" dirty="0">
                <a:effectLst/>
                <a:latin typeface="Arial" panose="020B0604020202020204" pitchFamily="34" charset="0"/>
                <a:ea typeface="Calibri" panose="020F0502020204030204" pitchFamily="34" charset="0"/>
              </a:rPr>
              <a:t>(2)Dílčím obdobím poplatků za komunální odpad je kalendářní měsíc.</a:t>
            </a:r>
            <a:endParaRPr lang="cs-CZ" sz="2200" dirty="0">
              <a:effectLst/>
              <a:latin typeface="Times New Roman" panose="02020603050405020304" pitchFamily="18" charset="0"/>
              <a:ea typeface="Calibri" panose="020F0502020204030204" pitchFamily="34" charset="0"/>
            </a:endParaRPr>
          </a:p>
          <a:p>
            <a:pPr algn="just">
              <a:lnSpc>
                <a:spcPct val="115000"/>
              </a:lnSpc>
              <a:spcAft>
                <a:spcPts val="1000"/>
              </a:spcAft>
            </a:pPr>
            <a:endParaRPr lang="cs-CZ" sz="2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Pro oba poplatky za komunální odpad platí, že poplatkovým obdobím je kalendářní rok. Obec v návaznosti na poplatkové období určí splatnost poplatku (§ 14 odst. 2 zákona o místních poplatcích).</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Vzhledem k tomu, že v průběhu poplatkového období může docházet ke změnám, které mají vliv na výši poplatku (změna obce, ve které je fyzická osoba přihlášená, vznik nároku na osvobození apod.), zavádí se dílčí období, kterými jsou kalendářní měsíce, přičemž je zásadně rozhodný konečný stav v poslední den posuzovaného dílčího období (srov. např. § 10h odst. 2, § 10k odst. 4 písm. a) bod 2).</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endParaRPr lang="cs-CZ" sz="2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buFont typeface="+mj-lt"/>
              <a:buAutoNum type="alphaLcParenR"/>
              <a:tabLst>
                <a:tab pos="269875" algn="l"/>
              </a:tabLst>
            </a:pPr>
            <a:endParaRPr lang="cs-CZ" sz="2200" dirty="0">
              <a:effectLst/>
              <a:latin typeface="Times New Roman" panose="02020603050405020304" pitchFamily="18" charset="0"/>
              <a:ea typeface="Calibri" panose="020F0502020204030204" pitchFamily="34" charset="0"/>
            </a:endParaRPr>
          </a:p>
          <a:p>
            <a:pPr marL="457200" lvl="1" algn="just">
              <a:tabLst>
                <a:tab pos="269875" algn="l"/>
              </a:tabLst>
            </a:pPr>
            <a:endParaRPr lang="cs-CZ" sz="2200" b="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02347665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p:nvPr/>
        </p:nvSpPr>
        <p:spPr>
          <a:xfrm>
            <a:off x="531304" y="0"/>
            <a:ext cx="11660696" cy="6433784"/>
          </a:xfrm>
          <a:prstGeom prst="rect">
            <a:avLst/>
          </a:prstGeom>
          <a:noFill/>
          <a:ln>
            <a:noFill/>
          </a:ln>
        </p:spPr>
        <p:txBody>
          <a:bodyPr spcFirstLastPara="1" wrap="square" lIns="91425" tIns="45700" rIns="91425" bIns="45700" anchor="t" anchorCtr="0">
            <a:noAutofit/>
          </a:bodyPr>
          <a:lstStyle/>
          <a:p>
            <a:pPr indent="269875" algn="ctr">
              <a:spcBef>
                <a:spcPts val="600"/>
              </a:spcBef>
              <a:spcAft>
                <a:spcPts val="600"/>
              </a:spcAft>
              <a:tabLst>
                <a:tab pos="496570" algn="l"/>
                <a:tab pos="540385" algn="l"/>
                <a:tab pos="270510" algn="l"/>
              </a:tabLst>
            </a:pPr>
            <a:r>
              <a:rPr lang="cs-CZ" sz="2200" b="1" dirty="0">
                <a:effectLst/>
                <a:latin typeface="Arial" panose="020B0604020202020204" pitchFamily="34" charset="0"/>
                <a:ea typeface="Times New Roman" panose="02020603050405020304" pitchFamily="18" charset="0"/>
              </a:rPr>
              <a:t>§ 10p</a:t>
            </a:r>
            <a:endParaRPr lang="cs-CZ" sz="2200" dirty="0">
              <a:effectLst/>
              <a:latin typeface="Times New Roman" panose="02020603050405020304" pitchFamily="18" charset="0"/>
              <a:ea typeface="Times New Roman" panose="02020603050405020304" pitchFamily="18" charset="0"/>
            </a:endParaRPr>
          </a:p>
          <a:p>
            <a:pPr algn="ctr">
              <a:spcBef>
                <a:spcPts val="600"/>
              </a:spcBef>
              <a:spcAft>
                <a:spcPts val="600"/>
              </a:spcAft>
            </a:pPr>
            <a:r>
              <a:rPr lang="cs-CZ" sz="2200" b="1" dirty="0">
                <a:effectLst/>
                <a:latin typeface="Arial" panose="020B0604020202020204" pitchFamily="34" charset="0"/>
                <a:ea typeface="Calibri" panose="020F0502020204030204" pitchFamily="34" charset="0"/>
              </a:rPr>
              <a:t>Solidární poplatková povinnost</a:t>
            </a:r>
            <a:endParaRPr lang="cs-CZ" sz="2200" b="1" dirty="0">
              <a:effectLst/>
              <a:latin typeface="Times New Roman" panose="02020603050405020304" pitchFamily="18" charset="0"/>
              <a:ea typeface="Calibri" panose="020F0502020204030204" pitchFamily="34" charset="0"/>
            </a:endParaRPr>
          </a:p>
          <a:p>
            <a:pPr indent="450215" algn="just">
              <a:spcBef>
                <a:spcPts val="1200"/>
              </a:spcBef>
            </a:pPr>
            <a:r>
              <a:rPr lang="cs-CZ" sz="2200" b="1" dirty="0">
                <a:effectLst/>
                <a:latin typeface="Arial" panose="020B0604020202020204" pitchFamily="34" charset="0"/>
                <a:ea typeface="Times New Roman" panose="02020603050405020304" pitchFamily="18" charset="0"/>
              </a:rPr>
              <a:t>Spoluvlastníci nemovité věci zahrnující byt, rodinný dům nebo stavbu pro rodinnou rekreaci jsou povinni plnit poplatkovou povinnost společně a nerozdílně.</a:t>
            </a:r>
            <a:endParaRPr lang="cs-CZ" sz="2200" dirty="0">
              <a:effectLst/>
              <a:latin typeface="Times New Roman" panose="02020603050405020304" pitchFamily="18" charset="0"/>
              <a:ea typeface="Times New Roman" panose="02020603050405020304" pitchFamily="18" charset="0"/>
            </a:endParaRPr>
          </a:p>
          <a:p>
            <a:pPr indent="450215" algn="just">
              <a:spcBef>
                <a:spcPts val="1200"/>
              </a:spcBef>
            </a:pPr>
            <a:r>
              <a:rPr lang="cs-CZ" sz="1800" b="1" dirty="0">
                <a:effectLst/>
                <a:latin typeface="Arial" panose="020B0604020202020204" pitchFamily="34" charset="0"/>
                <a:ea typeface="Times New Roman" panose="02020603050405020304" pitchFamily="18" charset="0"/>
              </a:rPr>
              <a:t> </a:t>
            </a:r>
            <a:endParaRPr lang="cs-CZ" sz="1800" dirty="0">
              <a:effectLst/>
              <a:latin typeface="Times New Roman" panose="02020603050405020304" pitchFamily="18" charset="0"/>
              <a:ea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Pro oba poplatky za komunální odpad se uplatní solidární poplatková povinnost vlastníků nemovité věci v případě, že má tato nemovitá věc více spoluvlastníků.</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Všichni spoluvlastníci nemovité věci tak vystupují jako jediný daňový subjekt, tedy jako jediný poplatník nebo jediný plátce a plní poplatkové povinnosti společně a nerozdílně. To znamená, že správce poplatku může požadovat splnění poplatkové povinnosti po libovolném spoluvlastníkovi, a to v plné výši. Vzájemné vyrovnání spoluvlastníků je věcí jejich soukromoprávní dohody.</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Tato úprava se přejímá ze stávajícího § 10b odst. 1 písm. b) věty za středníkem zákona o místních poplatcích.</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endParaRPr lang="cs-CZ" sz="2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buFont typeface="+mj-lt"/>
              <a:buAutoNum type="alphaLcParenR"/>
              <a:tabLst>
                <a:tab pos="269875" algn="l"/>
              </a:tabLst>
            </a:pPr>
            <a:endParaRPr lang="cs-CZ" sz="2200" dirty="0">
              <a:effectLst/>
              <a:latin typeface="Times New Roman" panose="02020603050405020304" pitchFamily="18" charset="0"/>
              <a:ea typeface="Calibri" panose="020F0502020204030204" pitchFamily="34" charset="0"/>
            </a:endParaRPr>
          </a:p>
          <a:p>
            <a:pPr marL="457200" lvl="1" algn="just">
              <a:tabLst>
                <a:tab pos="269875" algn="l"/>
              </a:tabLst>
            </a:pPr>
            <a:endParaRPr lang="cs-CZ" sz="2200" b="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01801785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p:nvPr/>
        </p:nvSpPr>
        <p:spPr>
          <a:xfrm>
            <a:off x="531304" y="0"/>
            <a:ext cx="11660696" cy="6433784"/>
          </a:xfrm>
          <a:prstGeom prst="rect">
            <a:avLst/>
          </a:prstGeom>
          <a:noFill/>
          <a:ln>
            <a:noFill/>
          </a:ln>
        </p:spPr>
        <p:txBody>
          <a:bodyPr spcFirstLastPara="1" wrap="square" lIns="91425" tIns="45700" rIns="91425" bIns="45700" anchor="t" anchorCtr="0">
            <a:noAutofit/>
          </a:bodyPr>
          <a:lstStyle/>
          <a:p>
            <a:pPr indent="269875" algn="ctr">
              <a:spcBef>
                <a:spcPts val="1200"/>
              </a:spcBef>
              <a:spcAft>
                <a:spcPts val="600"/>
              </a:spcAft>
            </a:pPr>
            <a:r>
              <a:rPr lang="cs-CZ" sz="2200" b="1" dirty="0">
                <a:effectLst/>
                <a:latin typeface="Arial" panose="020B0604020202020204" pitchFamily="34" charset="0"/>
                <a:ea typeface="Times New Roman" panose="02020603050405020304" pitchFamily="18" charset="0"/>
              </a:rPr>
              <a:t>§ 10q</a:t>
            </a:r>
            <a:endParaRPr lang="cs-CZ" sz="2200" dirty="0">
              <a:effectLst/>
              <a:latin typeface="Times New Roman" panose="02020603050405020304" pitchFamily="18" charset="0"/>
              <a:ea typeface="Times New Roman" panose="02020603050405020304" pitchFamily="18" charset="0"/>
            </a:endParaRPr>
          </a:p>
          <a:p>
            <a:pPr algn="ctr">
              <a:spcBef>
                <a:spcPts val="600"/>
              </a:spcBef>
              <a:spcAft>
                <a:spcPts val="600"/>
              </a:spcAft>
            </a:pPr>
            <a:r>
              <a:rPr lang="cs-CZ" sz="2200" b="1" dirty="0">
                <a:effectLst/>
                <a:latin typeface="Arial" panose="020B0604020202020204" pitchFamily="34" charset="0"/>
                <a:ea typeface="Calibri" panose="020F0502020204030204" pitchFamily="34" charset="0"/>
              </a:rPr>
              <a:t>Jednotky</a:t>
            </a:r>
            <a:endParaRPr lang="cs-CZ" sz="2200" b="1" dirty="0">
              <a:effectLst/>
              <a:latin typeface="Times New Roman" panose="02020603050405020304" pitchFamily="18" charset="0"/>
              <a:ea typeface="Calibri" panose="020F0502020204030204" pitchFamily="34" charset="0"/>
            </a:endParaRPr>
          </a:p>
          <a:p>
            <a:pPr indent="450215" algn="just">
              <a:spcBef>
                <a:spcPts val="1200"/>
              </a:spcBef>
            </a:pPr>
            <a:r>
              <a:rPr lang="cs-CZ" sz="2200" b="1" dirty="0">
                <a:effectLst/>
                <a:latin typeface="Arial" panose="020B0604020202020204" pitchFamily="34" charset="0"/>
                <a:ea typeface="Times New Roman" panose="02020603050405020304" pitchFamily="18" charset="0"/>
              </a:rPr>
              <a:t>Ustanovení o nemovité věci se použijí obdobně i na jednotku, která je vymezena podle zákona o vlastnictví bytů, spolu s touto jednotkou spojeným podílem na společných částech domu, a pokud je s ní spojeno vlastnictví k pozemku, tak i spolu s podílem na tomto pozemku.</a:t>
            </a:r>
            <a:endParaRPr lang="cs-CZ" sz="2200" dirty="0">
              <a:effectLst/>
              <a:latin typeface="Times New Roman" panose="02020603050405020304" pitchFamily="18" charset="0"/>
              <a:ea typeface="Times New Roman" panose="02020603050405020304" pitchFamily="18" charset="0"/>
            </a:endParaRPr>
          </a:p>
          <a:p>
            <a:pPr algn="just">
              <a:lnSpc>
                <a:spcPct val="115000"/>
              </a:lnSpc>
              <a:spcAft>
                <a:spcPts val="1000"/>
              </a:spcAft>
            </a:pPr>
            <a:endParaRPr lang="cs-CZ" sz="2200" dirty="0">
              <a:latin typeface="Calibri" panose="020F0502020204030204" pitchFamily="34" charset="0"/>
              <a:ea typeface="Calibri" panose="020F0502020204030204" pitchFamily="34" charset="0"/>
              <a:cs typeface="Times New Roman" panose="02020603050405020304" pitchFamily="18" charset="0"/>
            </a:endParaRPr>
          </a:p>
          <a:p>
            <a:pPr marL="635" indent="269875" algn="just">
              <a:lnSpc>
                <a:spcPct val="115000"/>
              </a:lnSpc>
              <a:spcBef>
                <a:spcPts val="600"/>
              </a:spcBef>
              <a:spcAft>
                <a:spcPts val="600"/>
              </a:spcAft>
              <a:tabLst>
                <a:tab pos="497205" algn="l"/>
                <a:tab pos="540385" algn="l"/>
                <a:tab pos="270510" algn="l"/>
              </a:tabLst>
            </a:pPr>
            <a:r>
              <a:rPr lang="cs-CZ" sz="2200" dirty="0">
                <a:effectLst/>
                <a:latin typeface="Arial" panose="020B0604020202020204" pitchFamily="34" charset="0"/>
                <a:ea typeface="Times New Roman" panose="02020603050405020304" pitchFamily="18" charset="0"/>
              </a:rPr>
              <a:t>S ohledem na existenci jednotek podle zákona o vlastnictví bytů se doplňuje ustanovení, které je v daňových zákonech v širším smyslu standardním a jehož účelem je i na tyto jednotky vztáhnout režim nových jednotek podle občanského zákoníku. V návaznosti na toto ustanovení je třeba i na jednotku podle zákona o vlastnictví bytů hledět jako na nemovitou věc.</a:t>
            </a:r>
            <a:endParaRPr lang="cs-CZ" sz="2200" dirty="0">
              <a:effectLst/>
              <a:latin typeface="Times New Roman" panose="02020603050405020304" pitchFamily="18" charset="0"/>
              <a:ea typeface="Times New Roman" panose="02020603050405020304" pitchFamily="18" charset="0"/>
            </a:endParaRPr>
          </a:p>
          <a:p>
            <a:pPr marL="635" indent="269875" algn="just">
              <a:lnSpc>
                <a:spcPct val="115000"/>
              </a:lnSpc>
              <a:spcBef>
                <a:spcPts val="600"/>
              </a:spcBef>
              <a:spcAft>
                <a:spcPts val="600"/>
              </a:spcAft>
              <a:tabLst>
                <a:tab pos="497205" algn="l"/>
                <a:tab pos="540385" algn="l"/>
                <a:tab pos="270510" algn="l"/>
              </a:tabLst>
            </a:pPr>
            <a:r>
              <a:rPr lang="cs-CZ" sz="2200" dirty="0">
                <a:effectLst/>
                <a:latin typeface="Arial" panose="020B0604020202020204" pitchFamily="34" charset="0"/>
                <a:ea typeface="Times New Roman" panose="02020603050405020304" pitchFamily="18" charset="0"/>
              </a:rPr>
              <a:t>Z uvedeného vyplývá, že například pro účely § 10e odst. 1 písm. b) je nemovitou věcí zahrnující byt (zahrnující byt ve smyslu právním) také bytová jednotka podle zákona o vlastnictví bytů.</a:t>
            </a:r>
            <a:endParaRPr lang="cs-CZ" sz="2200" dirty="0">
              <a:effectLst/>
              <a:latin typeface="Times New Roman" panose="02020603050405020304" pitchFamily="18" charset="0"/>
              <a:ea typeface="Times New Roman" panose="02020603050405020304" pitchFamily="18" charset="0"/>
            </a:endParaRPr>
          </a:p>
          <a:p>
            <a:pPr>
              <a:lnSpc>
                <a:spcPct val="115000"/>
              </a:lnSpc>
              <a:spcAft>
                <a:spcPts val="1000"/>
              </a:spcAft>
            </a:pP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buFont typeface="+mj-lt"/>
              <a:buAutoNum type="alphaLcParenR"/>
              <a:tabLst>
                <a:tab pos="269875" algn="l"/>
              </a:tabLst>
            </a:pPr>
            <a:endParaRPr lang="cs-CZ" sz="2200" dirty="0">
              <a:effectLst/>
              <a:latin typeface="Times New Roman" panose="02020603050405020304" pitchFamily="18" charset="0"/>
              <a:ea typeface="Calibri" panose="020F0502020204030204" pitchFamily="34" charset="0"/>
            </a:endParaRPr>
          </a:p>
          <a:p>
            <a:pPr marL="457200" lvl="1" algn="just">
              <a:tabLst>
                <a:tab pos="269875" algn="l"/>
              </a:tabLst>
            </a:pPr>
            <a:endParaRPr lang="cs-CZ" sz="2200" b="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40876628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p:nvPr/>
        </p:nvSpPr>
        <p:spPr>
          <a:xfrm>
            <a:off x="531304" y="0"/>
            <a:ext cx="11660696" cy="6433784"/>
          </a:xfrm>
          <a:prstGeom prst="rect">
            <a:avLst/>
          </a:prstGeom>
          <a:noFill/>
          <a:ln>
            <a:noFill/>
          </a:ln>
        </p:spPr>
        <p:txBody>
          <a:bodyPr spcFirstLastPara="1" wrap="square" lIns="91425" tIns="45700" rIns="91425" bIns="45700" anchor="t" anchorCtr="0">
            <a:noAutofit/>
          </a:bodyPr>
          <a:lstStyle/>
          <a:p>
            <a:pPr indent="269875" algn="ctr">
              <a:spcBef>
                <a:spcPts val="1200"/>
              </a:spcBef>
              <a:spcAft>
                <a:spcPts val="600"/>
              </a:spcAft>
            </a:pPr>
            <a:r>
              <a:rPr lang="cs-CZ" sz="2200" b="1" dirty="0">
                <a:effectLst/>
                <a:latin typeface="Arial" panose="020B0604020202020204" pitchFamily="34" charset="0"/>
                <a:ea typeface="Times New Roman" panose="02020603050405020304" pitchFamily="18" charset="0"/>
              </a:rPr>
              <a:t>§ 10r</a:t>
            </a:r>
            <a:endParaRPr lang="cs-CZ" sz="2200" dirty="0">
              <a:effectLst/>
              <a:latin typeface="Times New Roman" panose="02020603050405020304" pitchFamily="18" charset="0"/>
              <a:ea typeface="Times New Roman" panose="02020603050405020304" pitchFamily="18" charset="0"/>
            </a:endParaRPr>
          </a:p>
          <a:p>
            <a:pPr algn="ctr">
              <a:spcBef>
                <a:spcPts val="600"/>
              </a:spcBef>
              <a:spcAft>
                <a:spcPts val="600"/>
              </a:spcAft>
            </a:pPr>
            <a:r>
              <a:rPr lang="cs-CZ" sz="2200" b="1" dirty="0">
                <a:effectLst/>
                <a:latin typeface="Arial" panose="020B0604020202020204" pitchFamily="34" charset="0"/>
                <a:ea typeface="Calibri" panose="020F0502020204030204" pitchFamily="34" charset="0"/>
              </a:rPr>
              <a:t>Nemovitá věc vložená do fondu</a:t>
            </a:r>
            <a:endParaRPr lang="cs-CZ" sz="2200" b="1" dirty="0">
              <a:effectLst/>
              <a:latin typeface="Times New Roman" panose="02020603050405020304" pitchFamily="18" charset="0"/>
              <a:ea typeface="Calibri" panose="020F0502020204030204" pitchFamily="34" charset="0"/>
            </a:endParaRPr>
          </a:p>
          <a:p>
            <a:pPr marL="269875" indent="269875" algn="just">
              <a:spcBef>
                <a:spcPts val="600"/>
              </a:spcBef>
              <a:spcAft>
                <a:spcPts val="600"/>
              </a:spcAft>
              <a:tabLst>
                <a:tab pos="496570" algn="l"/>
                <a:tab pos="540385" algn="l"/>
                <a:tab pos="540385" algn="l"/>
              </a:tabLst>
            </a:pPr>
            <a:r>
              <a:rPr lang="cs-CZ" sz="2200" b="1" dirty="0">
                <a:effectLst/>
                <a:latin typeface="Arial" panose="020B0604020202020204" pitchFamily="34" charset="0"/>
                <a:ea typeface="Times New Roman" panose="02020603050405020304" pitchFamily="18" charset="0"/>
              </a:rPr>
              <a:t>Na svěřenský fond, podílový fond nebo fond obhospodařovaný penzijní společností, do kterých je vložena nemovitá věc, se pro účely poplatků za komunální odpad hledí jako na vlastníka této nemovité věci.</a:t>
            </a:r>
          </a:p>
          <a:p>
            <a:pPr marL="635" indent="269875" algn="just">
              <a:lnSpc>
                <a:spcPct val="115000"/>
              </a:lnSpc>
              <a:spcBef>
                <a:spcPts val="600"/>
              </a:spcBef>
              <a:spcAft>
                <a:spcPts val="600"/>
              </a:spcAft>
              <a:tabLst>
                <a:tab pos="497205" algn="l"/>
                <a:tab pos="540385" algn="l"/>
                <a:tab pos="270510" algn="l"/>
              </a:tabLst>
            </a:pPr>
            <a:r>
              <a:rPr lang="cs-CZ" sz="2200" dirty="0">
                <a:effectLst/>
                <a:latin typeface="Arial" panose="020B0604020202020204" pitchFamily="34" charset="0"/>
                <a:ea typeface="Times New Roman" panose="02020603050405020304" pitchFamily="18" charset="0"/>
              </a:rPr>
              <a:t>S ohledem na možnost, vyčlenit majetek do svěřenského fondu, podílového fondu či fondu obhospodařovaného penzijní společností by bylo ve všech ustanoveních hovořících o vlastníku nemovité věci nutné hovořit o „fondu, do kterého je vložena nemovitá věc“.</a:t>
            </a:r>
            <a:endParaRPr lang="cs-CZ" sz="2200" dirty="0">
              <a:effectLst/>
              <a:latin typeface="Times New Roman" panose="02020603050405020304" pitchFamily="18" charset="0"/>
              <a:ea typeface="Times New Roman" panose="02020603050405020304" pitchFamily="18" charset="0"/>
            </a:endParaRPr>
          </a:p>
          <a:p>
            <a:pPr marL="635" indent="269875" algn="just">
              <a:lnSpc>
                <a:spcPct val="115000"/>
              </a:lnSpc>
              <a:spcBef>
                <a:spcPts val="600"/>
              </a:spcBef>
              <a:spcAft>
                <a:spcPts val="600"/>
              </a:spcAft>
              <a:tabLst>
                <a:tab pos="497205" algn="l"/>
                <a:tab pos="540385" algn="l"/>
                <a:tab pos="270510" algn="l"/>
              </a:tabLst>
            </a:pPr>
            <a:r>
              <a:rPr lang="cs-CZ" sz="2200" dirty="0">
                <a:effectLst/>
                <a:latin typeface="Arial" panose="020B0604020202020204" pitchFamily="34" charset="0"/>
                <a:ea typeface="Times New Roman" panose="02020603050405020304" pitchFamily="18" charset="0"/>
              </a:rPr>
              <a:t>Z důvodu zpřehlednění právní úpravy se stanoví právní fikce vlastnictví, kdy se na fond, do kterého je vložena nemovitá věc, hledí jako na vlastníka této věci. </a:t>
            </a:r>
            <a:endParaRPr lang="cs-CZ" sz="2200" dirty="0">
              <a:effectLst/>
              <a:latin typeface="Times New Roman" panose="02020603050405020304" pitchFamily="18" charset="0"/>
              <a:ea typeface="Times New Roman" panose="02020603050405020304" pitchFamily="18" charset="0"/>
            </a:endParaRPr>
          </a:p>
          <a:p>
            <a:pPr marL="635" indent="269875" algn="just">
              <a:lnSpc>
                <a:spcPct val="115000"/>
              </a:lnSpc>
              <a:spcBef>
                <a:spcPts val="600"/>
              </a:spcBef>
              <a:spcAft>
                <a:spcPts val="600"/>
              </a:spcAft>
              <a:tabLst>
                <a:tab pos="497205" algn="l"/>
                <a:tab pos="540385" algn="l"/>
                <a:tab pos="270510" algn="l"/>
              </a:tabLst>
            </a:pPr>
            <a:r>
              <a:rPr lang="cs-CZ" sz="2200" dirty="0">
                <a:effectLst/>
                <a:latin typeface="Arial" panose="020B0604020202020204" pitchFamily="34" charset="0"/>
                <a:ea typeface="Times New Roman" panose="02020603050405020304" pitchFamily="18" charset="0"/>
              </a:rPr>
              <a:t>Tyto fondy mají pro účely správy poplatků procesní způsobilost a jsou poplatkovým subjektem podle daňového řádu (srov. § 20 odst. 3 daňového řádu a § 24 odst. 6 daňového řádu).</a:t>
            </a:r>
            <a:endParaRPr lang="cs-CZ" sz="2200" dirty="0">
              <a:effectLst/>
              <a:latin typeface="Times New Roman" panose="02020603050405020304" pitchFamily="18" charset="0"/>
              <a:ea typeface="Times New Roman" panose="02020603050405020304" pitchFamily="18" charset="0"/>
            </a:endParaRPr>
          </a:p>
          <a:p>
            <a:pPr marL="269875" indent="269875" algn="just">
              <a:spcBef>
                <a:spcPts val="600"/>
              </a:spcBef>
              <a:spcAft>
                <a:spcPts val="600"/>
              </a:spcAft>
              <a:tabLst>
                <a:tab pos="496570" algn="l"/>
                <a:tab pos="540385" algn="l"/>
                <a:tab pos="540385" algn="l"/>
              </a:tabLst>
            </a:pPr>
            <a:endParaRPr lang="cs-CZ" sz="2200" dirty="0">
              <a:effectLst/>
              <a:latin typeface="Times New Roman" panose="02020603050405020304" pitchFamily="18" charset="0"/>
              <a:ea typeface="Times New Roman" panose="02020603050405020304" pitchFamily="18" charset="0"/>
            </a:endParaRPr>
          </a:p>
          <a:p>
            <a:pPr>
              <a:lnSpc>
                <a:spcPct val="115000"/>
              </a:lnSpc>
              <a:spcAft>
                <a:spcPts val="1000"/>
              </a:spcAft>
            </a:pP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buFont typeface="+mj-lt"/>
              <a:buAutoNum type="alphaLcParenR"/>
              <a:tabLst>
                <a:tab pos="269875" algn="l"/>
              </a:tabLst>
            </a:pPr>
            <a:endParaRPr lang="cs-CZ" sz="2200" dirty="0">
              <a:effectLst/>
              <a:latin typeface="Times New Roman" panose="02020603050405020304" pitchFamily="18" charset="0"/>
              <a:ea typeface="Calibri" panose="020F0502020204030204" pitchFamily="34" charset="0"/>
            </a:endParaRPr>
          </a:p>
          <a:p>
            <a:pPr marL="457200" lvl="1" algn="just">
              <a:tabLst>
                <a:tab pos="269875" algn="l"/>
              </a:tabLst>
            </a:pPr>
            <a:endParaRPr lang="cs-CZ" sz="2200" b="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29577552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86841483-DB63-4A7C-BDFD-061B443FAC41}"/>
              </a:ext>
            </a:extLst>
          </p:cNvPr>
          <p:cNvSpPr txBox="1"/>
          <p:nvPr/>
        </p:nvSpPr>
        <p:spPr>
          <a:xfrm>
            <a:off x="310718" y="148319"/>
            <a:ext cx="11881282" cy="5632311"/>
          </a:xfrm>
          <a:prstGeom prst="rect">
            <a:avLst/>
          </a:prstGeom>
          <a:noFill/>
        </p:spPr>
        <p:txBody>
          <a:bodyPr wrap="square">
            <a:spAutoFit/>
          </a:bodyPr>
          <a:lstStyle/>
          <a:p>
            <a:pPr algn="just"/>
            <a:r>
              <a:rPr lang="cs-CZ" sz="2000" b="1" i="0" dirty="0">
                <a:solidFill>
                  <a:srgbClr val="000000"/>
                </a:solidFill>
                <a:effectLst/>
                <a:latin typeface="Arial" panose="020B0604020202020204" pitchFamily="34" charset="0"/>
              </a:rPr>
              <a:t>1.</a:t>
            </a:r>
            <a:r>
              <a:rPr lang="cs-CZ" sz="2000" b="0" i="0" dirty="0">
                <a:solidFill>
                  <a:srgbClr val="000000"/>
                </a:solidFill>
                <a:effectLst/>
                <a:latin typeface="Arial" panose="020B0604020202020204" pitchFamily="34" charset="0"/>
              </a:rPr>
              <a:t> Pro poplatkové povinnosti u poplatku za provoz systému shromažďování, sběru, přepravy, třídění, využívání a odstraňování komunálních odpadů vzniklé přede dnem nabytí účinnosti tohoto zákona, jakož i pro práva a povinnosti s nimi související se použije zákon č. 565/1990 Sb. a obecně závazné vyhlášky vydané na základě jeho zmocnění, ve znění účinném přede dnem nabytí účinnosti tohoto zákona.</a:t>
            </a:r>
          </a:p>
          <a:p>
            <a:pPr algn="just"/>
            <a:endParaRPr lang="cs-CZ" sz="2000" b="0" i="0" dirty="0">
              <a:solidFill>
                <a:srgbClr val="000000"/>
              </a:solidFill>
              <a:effectLst/>
              <a:latin typeface="Arial" panose="020B0604020202020204" pitchFamily="34" charset="0"/>
            </a:endParaRPr>
          </a:p>
          <a:p>
            <a:pPr algn="just"/>
            <a:r>
              <a:rPr lang="cs-CZ" sz="2000" b="1" i="0" dirty="0">
                <a:solidFill>
                  <a:srgbClr val="000000"/>
                </a:solidFill>
                <a:effectLst/>
                <a:latin typeface="Arial" panose="020B0604020202020204" pitchFamily="34" charset="0"/>
              </a:rPr>
              <a:t>2.</a:t>
            </a:r>
            <a:r>
              <a:rPr lang="cs-CZ" sz="2000" b="0" i="0" dirty="0">
                <a:solidFill>
                  <a:srgbClr val="000000"/>
                </a:solidFill>
                <a:effectLst/>
                <a:latin typeface="Arial" panose="020B0604020202020204" pitchFamily="34" charset="0"/>
              </a:rPr>
              <a:t> Obec může za poplatkové období roku 2021 vybírat poplatek za provoz systému shromažďování, sběru, přepravy, třídění, využívání a odstraňování komunálních odpadů, který zavedla přede dnem nabytí účinnosti tohoto zákona. Pro poplatkové povinnosti u tohoto poplatku, jakož i pro práva a povinnosti s nimi související, vzniklé v poplatkovém období roku 2021, se použije zákon č. 565/1990 Sb., ve znění účinném přede dnem nabytí účinnosti tohoto zákona, a obecně závazné vyhlášky vydané na základě jeho zmocnění, účinné ke dni nabytí účinnosti tohoto zákona.</a:t>
            </a:r>
          </a:p>
          <a:p>
            <a:pPr algn="just"/>
            <a:endParaRPr lang="cs-CZ" sz="2000" b="0" i="0" dirty="0">
              <a:solidFill>
                <a:srgbClr val="000000"/>
              </a:solidFill>
              <a:effectLst/>
              <a:latin typeface="Arial" panose="020B0604020202020204" pitchFamily="34" charset="0"/>
            </a:endParaRPr>
          </a:p>
          <a:p>
            <a:pPr algn="just"/>
            <a:r>
              <a:rPr lang="cs-CZ" sz="2000" b="1" i="0" dirty="0">
                <a:solidFill>
                  <a:srgbClr val="000000"/>
                </a:solidFill>
                <a:effectLst/>
                <a:latin typeface="Arial" panose="020B0604020202020204" pitchFamily="34" charset="0"/>
              </a:rPr>
              <a:t>3.</a:t>
            </a:r>
            <a:r>
              <a:rPr lang="cs-CZ" sz="2000" b="0" i="0" dirty="0">
                <a:solidFill>
                  <a:srgbClr val="000000"/>
                </a:solidFill>
                <a:effectLst/>
                <a:latin typeface="Arial" panose="020B0604020202020204" pitchFamily="34" charset="0"/>
              </a:rPr>
              <a:t> Od poplatku za obecní systém odpadového hospodářství podle zákona č. 565/1990 Sb., ve znění účinném ode dne nabytí účinnosti tohoto zákona, se v dílčím období osvobozuje fyzická osoba, která má na konci tohoto dílčího období bydliště v jiné obci, je v této obci poplatníkem poplatku za komunální odpad podle § 156 odst. 3 zákona č. 541/2020 Sb., o odpadech, ve znění účinném ode dne nabytí účinnosti tohoto zákona, a které poplatková povinnost vznikla z důvodu přihlášení v obci.</a:t>
            </a:r>
          </a:p>
        </p:txBody>
      </p:sp>
    </p:spTree>
    <p:extLst>
      <p:ext uri="{BB962C8B-B14F-4D97-AF65-F5344CB8AC3E}">
        <p14:creationId xmlns:p14="http://schemas.microsoft.com/office/powerpoint/2010/main" val="2244062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F4F0BAC0-55EE-49FA-963D-4529C57C963F}"/>
              </a:ext>
            </a:extLst>
          </p:cNvPr>
          <p:cNvSpPr txBox="1"/>
          <p:nvPr/>
        </p:nvSpPr>
        <p:spPr>
          <a:xfrm>
            <a:off x="906010" y="369116"/>
            <a:ext cx="10880521" cy="6001643"/>
          </a:xfrm>
          <a:prstGeom prst="rect">
            <a:avLst/>
          </a:prstGeom>
          <a:noFill/>
        </p:spPr>
        <p:txBody>
          <a:bodyPr wrap="square">
            <a:spAutoFit/>
          </a:bodyPr>
          <a:lstStyle/>
          <a:p>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Jazykovým výkladem této části ustanovení lze dovodit, že se jedná jen o psy, kteří jsou určeni k „doprovodu“ těchto osob. Půjde tedy například jen o psy vodící a asistenční, nikoli třeba psy určené například pro canisterapii. Obec však může okruh osob, které budou osvobozené od poplatků rozšířit o jinou skupinu. Nesmí však překročit rámec zákona a zároveň nesmí dojít k diskriminaci některé ze skupin osob. Může jít například o osvobození pro příslušníky Armády ČR či Policie ČR nebo členy Českého kynologického svazu. Některé obce osvobozují na několik let držitele psa, který si jej vezme z útulku, ale také jsou osvobozeny například všechny příspěvkové organizace obce nebo Červený kříž, výcvik záchranářských psů apod.</a:t>
            </a:r>
            <a:endParaRPr lang="cs-CZ"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608333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86841483-DB63-4A7C-BDFD-061B443FAC41}"/>
              </a:ext>
            </a:extLst>
          </p:cNvPr>
          <p:cNvSpPr txBox="1"/>
          <p:nvPr/>
        </p:nvSpPr>
        <p:spPr>
          <a:xfrm>
            <a:off x="310718" y="148319"/>
            <a:ext cx="11881282" cy="6247864"/>
          </a:xfrm>
          <a:prstGeom prst="rect">
            <a:avLst/>
          </a:prstGeom>
          <a:noFill/>
        </p:spPr>
        <p:txBody>
          <a:bodyPr wrap="square">
            <a:spAutoFit/>
          </a:bodyPr>
          <a:lstStyle/>
          <a:p>
            <a:pPr algn="just"/>
            <a:r>
              <a:rPr lang="cs-CZ" sz="2000" b="1" i="0" dirty="0">
                <a:solidFill>
                  <a:srgbClr val="000000"/>
                </a:solidFill>
                <a:effectLst/>
                <a:latin typeface="Arial" panose="020B0604020202020204" pitchFamily="34" charset="0"/>
              </a:rPr>
              <a:t>4.</a:t>
            </a:r>
            <a:r>
              <a:rPr lang="cs-CZ" sz="2000" b="0" i="0" dirty="0">
                <a:solidFill>
                  <a:srgbClr val="000000"/>
                </a:solidFill>
                <a:effectLst/>
                <a:latin typeface="Arial" panose="020B0604020202020204" pitchFamily="34" charset="0"/>
              </a:rPr>
              <a:t> Obec nemůže zavést poplatky za komunální odpad podle zákona č. 565/1990 Sb., ve znění účinném ode dne nabytí účinnosti tohoto zákona, za poplatkové období roku 2021, ve kterém</a:t>
            </a:r>
          </a:p>
          <a:p>
            <a:pPr algn="just"/>
            <a:endParaRPr lang="cs-CZ" sz="2000" b="1" i="0" dirty="0">
              <a:solidFill>
                <a:srgbClr val="000000"/>
              </a:solidFill>
              <a:effectLst/>
              <a:latin typeface="Arial" panose="020B0604020202020204" pitchFamily="34" charset="0"/>
            </a:endParaRPr>
          </a:p>
          <a:p>
            <a:pPr algn="just"/>
            <a:r>
              <a:rPr lang="cs-CZ" sz="2000" b="1" i="0" dirty="0">
                <a:solidFill>
                  <a:srgbClr val="000000"/>
                </a:solidFill>
                <a:effectLst/>
                <a:latin typeface="Arial" panose="020B0604020202020204" pitchFamily="34" charset="0"/>
              </a:rPr>
              <a:t>a)</a:t>
            </a:r>
            <a:r>
              <a:rPr lang="cs-CZ" sz="2000" b="0" i="0" dirty="0">
                <a:solidFill>
                  <a:srgbClr val="000000"/>
                </a:solidFill>
                <a:effectLst/>
                <a:latin typeface="Arial" panose="020B0604020202020204" pitchFamily="34" charset="0"/>
              </a:rPr>
              <a:t> má podle § 156 odst. 3 zákona č. 541/2020 Sb., o odpadech, ve znění účinném ode dne nabytí účinnosti tohoto zákona, zaveden poplatek za komunální odpad, nebo</a:t>
            </a:r>
          </a:p>
          <a:p>
            <a:pPr algn="just"/>
            <a:endParaRPr lang="cs-CZ" sz="2000" b="1" i="0" dirty="0">
              <a:solidFill>
                <a:srgbClr val="000000"/>
              </a:solidFill>
              <a:effectLst/>
              <a:latin typeface="Arial" panose="020B0604020202020204" pitchFamily="34" charset="0"/>
            </a:endParaRPr>
          </a:p>
          <a:p>
            <a:pPr algn="just"/>
            <a:r>
              <a:rPr lang="cs-CZ" sz="2000" b="1" i="0" dirty="0">
                <a:solidFill>
                  <a:srgbClr val="000000"/>
                </a:solidFill>
                <a:effectLst/>
                <a:latin typeface="Arial" panose="020B0604020202020204" pitchFamily="34" charset="0"/>
              </a:rPr>
              <a:t>b)</a:t>
            </a:r>
            <a:r>
              <a:rPr lang="cs-CZ" sz="2000" b="0" i="0" dirty="0">
                <a:solidFill>
                  <a:srgbClr val="000000"/>
                </a:solidFill>
                <a:effectLst/>
                <a:latin typeface="Arial" panose="020B0604020202020204" pitchFamily="34" charset="0"/>
              </a:rPr>
              <a:t> má podle bodu 2 zaveden poplatek za provoz systému shromažďování, sběru, přepravy, třídění, využívání a odstraňování komunálních odpadů, nebo</a:t>
            </a:r>
          </a:p>
          <a:p>
            <a:pPr algn="just"/>
            <a:endParaRPr lang="cs-CZ" sz="2000" b="1" i="0" dirty="0">
              <a:solidFill>
                <a:srgbClr val="000000"/>
              </a:solidFill>
              <a:effectLst/>
              <a:latin typeface="Arial" panose="020B0604020202020204" pitchFamily="34" charset="0"/>
            </a:endParaRPr>
          </a:p>
          <a:p>
            <a:pPr algn="just"/>
            <a:r>
              <a:rPr lang="cs-CZ" sz="2000" b="1" i="0" dirty="0">
                <a:solidFill>
                  <a:srgbClr val="000000"/>
                </a:solidFill>
                <a:effectLst/>
                <a:latin typeface="Arial" panose="020B0604020202020204" pitchFamily="34" charset="0"/>
              </a:rPr>
              <a:t>c)</a:t>
            </a:r>
            <a:r>
              <a:rPr lang="cs-CZ" sz="2000" b="0" i="0" dirty="0">
                <a:solidFill>
                  <a:srgbClr val="000000"/>
                </a:solidFill>
                <a:effectLst/>
                <a:latin typeface="Arial" panose="020B0604020202020204" pitchFamily="34" charset="0"/>
              </a:rPr>
              <a:t> vybírá podle § 156 odst. 1 zákona č. 541/2020 Sb., o odpadech, ve znění účinném ode dne nabytí účinnosti tohoto zákona, úhradu za shromažďování, sběr, přepravu, třídění, využívání a odstraňování komunálních odpadů.</a:t>
            </a:r>
          </a:p>
          <a:p>
            <a:pPr algn="just"/>
            <a:endParaRPr lang="cs-CZ" sz="2000" b="0" i="0" dirty="0">
              <a:solidFill>
                <a:srgbClr val="000000"/>
              </a:solidFill>
              <a:effectLst/>
              <a:latin typeface="Arial" panose="020B0604020202020204" pitchFamily="34" charset="0"/>
            </a:endParaRPr>
          </a:p>
          <a:p>
            <a:pPr algn="just"/>
            <a:endParaRPr lang="cs-CZ" sz="2000" dirty="0">
              <a:latin typeface="Arial" panose="020B0604020202020204" pitchFamily="34" charset="0"/>
            </a:endParaRPr>
          </a:p>
          <a:p>
            <a:pPr algn="just"/>
            <a:endParaRPr lang="cs-CZ" sz="2000" b="0" i="0" dirty="0">
              <a:solidFill>
                <a:srgbClr val="000000"/>
              </a:solidFill>
              <a:effectLst/>
              <a:latin typeface="Arial" panose="020B0604020202020204" pitchFamily="34" charset="0"/>
            </a:endParaRPr>
          </a:p>
          <a:p>
            <a:pPr algn="just"/>
            <a:endParaRPr lang="cs-CZ" sz="2000" dirty="0">
              <a:latin typeface="Arial" panose="020B0604020202020204" pitchFamily="34" charset="0"/>
            </a:endParaRPr>
          </a:p>
          <a:p>
            <a:pPr algn="just"/>
            <a:endParaRPr lang="cs-CZ" sz="2000" b="0" i="0" dirty="0">
              <a:solidFill>
                <a:srgbClr val="000000"/>
              </a:solidFill>
              <a:effectLst/>
              <a:latin typeface="Arial" panose="020B0604020202020204" pitchFamily="34" charset="0"/>
            </a:endParaRPr>
          </a:p>
          <a:p>
            <a:pPr algn="just"/>
            <a:r>
              <a:rPr lang="cs-CZ" sz="2000" b="1" i="0" dirty="0">
                <a:solidFill>
                  <a:srgbClr val="000000"/>
                </a:solidFill>
                <a:effectLst/>
                <a:latin typeface="Arial" panose="020B0604020202020204" pitchFamily="34" charset="0"/>
              </a:rPr>
              <a:t>5.</a:t>
            </a:r>
            <a:r>
              <a:rPr lang="cs-CZ" sz="2000" b="0" i="0" dirty="0">
                <a:solidFill>
                  <a:srgbClr val="000000"/>
                </a:solidFill>
                <a:effectLst/>
                <a:latin typeface="Arial" panose="020B0604020202020204" pitchFamily="34" charset="0"/>
              </a:rPr>
              <a:t> </a:t>
            </a:r>
            <a:r>
              <a:rPr lang="cs-CZ" sz="2000" b="1" i="0" dirty="0">
                <a:solidFill>
                  <a:srgbClr val="000000"/>
                </a:solidFill>
                <a:effectLst/>
                <a:latin typeface="Arial" panose="020B0604020202020204" pitchFamily="34" charset="0"/>
              </a:rPr>
              <a:t>Poplatek za provoz systému shromažďování, sběru, přepravy, třídění, využívání a odstraňování komunálních odpadů se </a:t>
            </a:r>
            <a:r>
              <a:rPr lang="cs-CZ" sz="2000" b="1" i="0" dirty="0">
                <a:solidFill>
                  <a:srgbClr val="FF0000"/>
                </a:solidFill>
                <a:effectLst/>
                <a:latin typeface="Arial" panose="020B0604020202020204" pitchFamily="34" charset="0"/>
              </a:rPr>
              <a:t>pro účely jeho placení považuje za poplatek za obecní systém odpadového hospodářství.</a:t>
            </a:r>
          </a:p>
        </p:txBody>
      </p:sp>
    </p:spTree>
    <p:extLst>
      <p:ext uri="{BB962C8B-B14F-4D97-AF65-F5344CB8AC3E}">
        <p14:creationId xmlns:p14="http://schemas.microsoft.com/office/powerpoint/2010/main" val="361356984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p:nvPr/>
        </p:nvSpPr>
        <p:spPr>
          <a:xfrm>
            <a:off x="531304" y="0"/>
            <a:ext cx="11660696" cy="6433784"/>
          </a:xfrm>
          <a:prstGeom prst="rect">
            <a:avLst/>
          </a:prstGeom>
          <a:noFill/>
          <a:ln>
            <a:noFill/>
          </a:ln>
        </p:spPr>
        <p:txBody>
          <a:bodyPr spcFirstLastPara="1" wrap="square" lIns="91425" tIns="45700" rIns="91425" bIns="45700" anchor="t" anchorCtr="0">
            <a:noAutofit/>
          </a:bodyPr>
          <a:lstStyle/>
          <a:p>
            <a:pPr marL="269875" indent="269875" algn="ctr">
              <a:spcBef>
                <a:spcPts val="600"/>
              </a:spcBef>
              <a:spcAft>
                <a:spcPts val="600"/>
              </a:spcAft>
              <a:tabLst>
                <a:tab pos="496570" algn="l"/>
                <a:tab pos="540385" algn="l"/>
                <a:tab pos="540385" algn="l"/>
              </a:tabLst>
            </a:pPr>
            <a:r>
              <a:rPr lang="cs-CZ" sz="2000" dirty="0">
                <a:effectLst/>
                <a:latin typeface="Arial" panose="020B0604020202020204" pitchFamily="34" charset="0"/>
                <a:ea typeface="Times New Roman" panose="02020603050405020304" pitchFamily="18" charset="0"/>
              </a:rPr>
              <a:t>§ 11 </a:t>
            </a:r>
            <a:endParaRPr lang="cs-CZ" sz="2000" dirty="0">
              <a:effectLst/>
              <a:latin typeface="Times New Roman" panose="02020603050405020304" pitchFamily="18" charset="0"/>
              <a:ea typeface="Times New Roman" panose="02020603050405020304" pitchFamily="18" charset="0"/>
            </a:endParaRPr>
          </a:p>
          <a:p>
            <a:pPr indent="270510" algn="just">
              <a:spcBef>
                <a:spcPts val="600"/>
              </a:spcBef>
              <a:spcAft>
                <a:spcPts val="600"/>
              </a:spcAft>
              <a:tabLst>
                <a:tab pos="496570" algn="l"/>
                <a:tab pos="540385" algn="l"/>
                <a:tab pos="540385" algn="l"/>
              </a:tabLst>
            </a:pPr>
            <a:r>
              <a:rPr lang="cs-CZ" sz="2000" dirty="0">
                <a:effectLst/>
                <a:latin typeface="Arial" panose="020B0604020202020204" pitchFamily="34" charset="0"/>
                <a:ea typeface="Times New Roman" panose="02020603050405020304" pitchFamily="18" charset="0"/>
              </a:rPr>
              <a:t>	(1) Nebudou-li poplatky zaplaceny poplatníkem včas nebo ve správné výši, vyměří mu obecní úřad poplatek platebním výměrem nebo hromadným předpisným seznamem.</a:t>
            </a:r>
            <a:endParaRPr lang="cs-CZ" sz="2000" dirty="0">
              <a:effectLst/>
              <a:latin typeface="Times New Roman" panose="02020603050405020304" pitchFamily="18" charset="0"/>
              <a:ea typeface="Times New Roman" panose="02020603050405020304" pitchFamily="18" charset="0"/>
            </a:endParaRPr>
          </a:p>
          <a:p>
            <a:pPr indent="270510" algn="just">
              <a:spcBef>
                <a:spcPts val="600"/>
              </a:spcBef>
              <a:spcAft>
                <a:spcPts val="600"/>
              </a:spcAft>
              <a:tabLst>
                <a:tab pos="496570" algn="l"/>
                <a:tab pos="540385" algn="l"/>
                <a:tab pos="540385" algn="l"/>
              </a:tabLst>
            </a:pPr>
            <a:r>
              <a:rPr lang="cs-CZ" sz="2000" dirty="0">
                <a:effectLst/>
                <a:latin typeface="Arial" panose="020B0604020202020204" pitchFamily="34" charset="0"/>
                <a:ea typeface="Times New Roman" panose="02020603050405020304" pitchFamily="18" charset="0"/>
              </a:rPr>
              <a:t>	(2) Nebudou-li poplatky odvedeny plátcem poplatku včas nebo ve správné výši, vyměří mu obecní úřad poplatek platebním výměrem k přímé úhradě.</a:t>
            </a:r>
            <a:endParaRPr lang="cs-CZ" sz="2000" dirty="0">
              <a:effectLst/>
              <a:latin typeface="Times New Roman" panose="02020603050405020304" pitchFamily="18" charset="0"/>
              <a:ea typeface="Times New Roman" panose="02020603050405020304" pitchFamily="18" charset="0"/>
            </a:endParaRPr>
          </a:p>
          <a:p>
            <a:pPr indent="270510" algn="just">
              <a:spcBef>
                <a:spcPts val="600"/>
              </a:spcBef>
              <a:spcAft>
                <a:spcPts val="600"/>
              </a:spcAft>
              <a:tabLst>
                <a:tab pos="496570" algn="l"/>
                <a:tab pos="540385" algn="l"/>
                <a:tab pos="540385" algn="l"/>
              </a:tabLst>
            </a:pPr>
            <a:r>
              <a:rPr lang="cs-CZ" sz="2000" dirty="0">
                <a:effectLst/>
                <a:latin typeface="Arial" panose="020B0604020202020204" pitchFamily="34" charset="0"/>
                <a:ea typeface="Times New Roman" panose="02020603050405020304" pitchFamily="18" charset="0"/>
              </a:rPr>
              <a:t>	(3) Včas nezaplacené nebo neodvedené poplatky nebo část těchto poplatků může obecní úřad zvýšit až na trojnásobe</a:t>
            </a:r>
            <a:r>
              <a:rPr lang="cs-CZ" sz="2000" dirty="0">
                <a:latin typeface="Arial" panose="020B0604020202020204" pitchFamily="34" charset="0"/>
              </a:rPr>
              <a:t>k; toto zvýšení je příslušenstvím poplatku sledujícím jeho osud. </a:t>
            </a:r>
            <a:r>
              <a:rPr lang="cs-CZ" sz="2000" dirty="0">
                <a:effectLst/>
                <a:latin typeface="Arial" panose="020B0604020202020204" pitchFamily="34" charset="0"/>
                <a:ea typeface="Times New Roman" panose="02020603050405020304" pitchFamily="18" charset="0"/>
              </a:rPr>
              <a:t>	</a:t>
            </a:r>
          </a:p>
          <a:p>
            <a:pPr indent="270510" algn="just">
              <a:spcBef>
                <a:spcPts val="600"/>
              </a:spcBef>
              <a:spcAft>
                <a:spcPts val="600"/>
              </a:spcAft>
              <a:tabLst>
                <a:tab pos="496570" algn="l"/>
                <a:tab pos="540385" algn="l"/>
                <a:tab pos="540385" algn="l"/>
              </a:tabLst>
            </a:pPr>
            <a:r>
              <a:rPr lang="cs-CZ" sz="2000" dirty="0">
                <a:effectLst/>
                <a:latin typeface="Arial" panose="020B0604020202020204" pitchFamily="34" charset="0"/>
                <a:ea typeface="Times New Roman" panose="02020603050405020304" pitchFamily="18" charset="0"/>
              </a:rPr>
              <a:t>(4) </a:t>
            </a:r>
            <a:r>
              <a:rPr lang="cs-CZ" sz="2000" b="1" dirty="0">
                <a:effectLst/>
                <a:latin typeface="Arial" panose="020B0604020202020204" pitchFamily="34" charset="0"/>
                <a:ea typeface="Times New Roman" panose="02020603050405020304" pitchFamily="18" charset="0"/>
              </a:rPr>
              <a:t>Pokud obec zavedla poplatek za odkládání komunálního odpadu z nemovité věci a zvolila v obecně závazné vyhlášce základ dílčího poplatku podle § 10k odst. 1 písm. a) nebo b), vyměří správce poplatku plátci poplatek platebním výměrem nebo hromadným předpisným seznamem. Není-li takový plátce, vyměří poplatek správce poplatku poplatníkovi. </a:t>
            </a:r>
            <a:r>
              <a:rPr lang="cs-CZ" sz="2000" b="1" dirty="0">
                <a:solidFill>
                  <a:srgbClr val="FF0000"/>
                </a:solidFill>
                <a:effectLst/>
                <a:latin typeface="Arial" panose="020B0604020202020204" pitchFamily="34" charset="0"/>
                <a:ea typeface="Times New Roman" panose="02020603050405020304" pitchFamily="18" charset="0"/>
              </a:rPr>
              <a:t>Poplatek je splatný ve lhůtě 30 dnů ode dne doručení platebního výměru nebo </a:t>
            </a:r>
            <a:r>
              <a:rPr lang="cs-CZ" sz="2000" b="1" dirty="0">
                <a:solidFill>
                  <a:srgbClr val="FF0000"/>
                </a:solidFill>
                <a:effectLst/>
                <a:highlight>
                  <a:srgbClr val="FFFF00"/>
                </a:highlight>
                <a:latin typeface="Arial" panose="020B0604020202020204" pitchFamily="34" charset="0"/>
                <a:ea typeface="Times New Roman" panose="02020603050405020304" pitchFamily="18" charset="0"/>
              </a:rPr>
              <a:t>hromadného předpisného seznamu.</a:t>
            </a:r>
            <a:r>
              <a:rPr lang="cs-CZ" sz="2000" b="1" dirty="0">
                <a:effectLst/>
                <a:highlight>
                  <a:srgbClr val="FFFF00"/>
                </a:highlight>
                <a:latin typeface="Arial" panose="020B0604020202020204" pitchFamily="34" charset="0"/>
                <a:ea typeface="Times New Roman" panose="02020603050405020304" pitchFamily="18" charset="0"/>
              </a:rPr>
              <a:t> </a:t>
            </a:r>
            <a:r>
              <a:rPr lang="cs-CZ" sz="2000" b="1" u="sng" dirty="0">
                <a:solidFill>
                  <a:srgbClr val="FF0000"/>
                </a:solidFill>
                <a:effectLst/>
                <a:latin typeface="Arial" panose="020B0604020202020204" pitchFamily="34" charset="0"/>
                <a:ea typeface="Times New Roman" panose="02020603050405020304" pitchFamily="18" charset="0"/>
              </a:rPr>
              <a:t>Pokud plátce neodvede nebo poplatník nezaplatí tento poplatek včas, může jim správce poplatku vyměřit platebním výměrem nebo hromadným předpisným seznamem zvýšení neodvedeného nebo nezaplaceného poplatku, nebo jejich části, až na trojnásobek. </a:t>
            </a:r>
            <a:r>
              <a:rPr lang="cs-CZ" sz="2000" b="1" dirty="0">
                <a:solidFill>
                  <a:srgbClr val="FF0000"/>
                </a:solidFill>
                <a:effectLst/>
                <a:latin typeface="Arial" panose="020B0604020202020204" pitchFamily="34" charset="0"/>
                <a:ea typeface="Times New Roman" panose="02020603050405020304" pitchFamily="18" charset="0"/>
              </a:rPr>
              <a:t>Toto zvýšení je příslušenstvím poplatku a je splatné ve lhůtě 30 dnů ode dne doručení platebního výměru nebo hromadného předpisného seznamu.</a:t>
            </a:r>
            <a:endParaRPr lang="cs-CZ" sz="2000" dirty="0">
              <a:solidFill>
                <a:srgbClr val="FF0000"/>
              </a:solidFill>
              <a:effectLst/>
              <a:latin typeface="Times New Roman" panose="02020603050405020304" pitchFamily="18" charset="0"/>
              <a:ea typeface="Times New Roman" panose="02020603050405020304" pitchFamily="18" charset="0"/>
            </a:endParaRPr>
          </a:p>
          <a:p>
            <a:pPr indent="270510" algn="just">
              <a:spcBef>
                <a:spcPts val="600"/>
              </a:spcBef>
              <a:spcAft>
                <a:spcPts val="600"/>
              </a:spcAft>
              <a:tabLst>
                <a:tab pos="496570" algn="l"/>
                <a:tab pos="540385" algn="l"/>
                <a:tab pos="540385" algn="l"/>
              </a:tabLst>
            </a:pPr>
            <a:r>
              <a:rPr lang="cs-CZ" sz="2000" b="1" dirty="0">
                <a:effectLst/>
                <a:latin typeface="Arial" panose="020B0604020202020204" pitchFamily="34" charset="0"/>
                <a:ea typeface="Times New Roman" panose="02020603050405020304" pitchFamily="18" charset="0"/>
              </a:rPr>
              <a:t>(5)</a:t>
            </a:r>
            <a:r>
              <a:rPr lang="cs-CZ" sz="2000" dirty="0">
                <a:effectLst/>
                <a:latin typeface="Arial" panose="020B0604020202020204" pitchFamily="34" charset="0"/>
                <a:ea typeface="Times New Roman" panose="02020603050405020304" pitchFamily="18" charset="0"/>
              </a:rPr>
              <a:t> Penále, úroky a pokuty, upravené daňovým řádem, s výjimkou pořádkových pokut a pokut za nesplnění povinnosti nepeněžité povahy, se neuplatňují.</a:t>
            </a:r>
            <a:endParaRPr lang="cs-CZ" sz="2000" dirty="0">
              <a:effectLst/>
              <a:latin typeface="Times New Roman" panose="02020603050405020304" pitchFamily="18" charset="0"/>
              <a:ea typeface="Times New Roman" panose="02020603050405020304" pitchFamily="18" charset="0"/>
            </a:endParaRPr>
          </a:p>
          <a:p>
            <a:pPr marL="269875" indent="269875" algn="just">
              <a:spcBef>
                <a:spcPts val="600"/>
              </a:spcBef>
              <a:spcAft>
                <a:spcPts val="600"/>
              </a:spcAft>
              <a:tabLst>
                <a:tab pos="496570" algn="l"/>
                <a:tab pos="540385" algn="l"/>
                <a:tab pos="540385" algn="l"/>
              </a:tabLst>
            </a:pPr>
            <a:endParaRPr lang="cs-CZ" sz="2200" dirty="0">
              <a:effectLst/>
              <a:latin typeface="Times New Roman" panose="02020603050405020304" pitchFamily="18" charset="0"/>
              <a:ea typeface="Times New Roman" panose="02020603050405020304" pitchFamily="18" charset="0"/>
            </a:endParaRPr>
          </a:p>
          <a:p>
            <a:pPr>
              <a:lnSpc>
                <a:spcPct val="115000"/>
              </a:lnSpc>
              <a:spcAft>
                <a:spcPts val="1000"/>
              </a:spcAft>
            </a:pP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buFont typeface="+mj-lt"/>
              <a:buAutoNum type="alphaLcParenR"/>
              <a:tabLst>
                <a:tab pos="269875" algn="l"/>
              </a:tabLst>
            </a:pPr>
            <a:endParaRPr lang="cs-CZ" sz="2200" dirty="0">
              <a:effectLst/>
              <a:latin typeface="Times New Roman" panose="02020603050405020304" pitchFamily="18" charset="0"/>
              <a:ea typeface="Calibri" panose="020F0502020204030204" pitchFamily="34" charset="0"/>
            </a:endParaRPr>
          </a:p>
          <a:p>
            <a:pPr marL="457200" lvl="1" algn="just">
              <a:tabLst>
                <a:tab pos="269875" algn="l"/>
              </a:tabLst>
            </a:pPr>
            <a:endParaRPr lang="cs-CZ" sz="2200" b="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75390554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p:nvPr/>
        </p:nvSpPr>
        <p:spPr>
          <a:xfrm>
            <a:off x="531304" y="0"/>
            <a:ext cx="11660696" cy="6433784"/>
          </a:xfrm>
          <a:prstGeom prst="rect">
            <a:avLst/>
          </a:prstGeom>
          <a:noFill/>
          <a:ln>
            <a:noFill/>
          </a:ln>
        </p:spPr>
        <p:txBody>
          <a:bodyPr spcFirstLastPara="1" wrap="square" lIns="91425" tIns="45700" rIns="91425" bIns="45700" anchor="t" anchorCtr="0">
            <a:noAutofit/>
          </a:bodyPr>
          <a:lstStyle/>
          <a:p>
            <a:pPr lvl="0" algn="just">
              <a:lnSpc>
                <a:spcPct val="115000"/>
              </a:lnSpc>
              <a:spcAft>
                <a:spcPts val="1000"/>
              </a:spcAft>
              <a:tabLst>
                <a:tab pos="450215" algn="l"/>
              </a:tabLst>
            </a:pPr>
            <a:r>
              <a:rPr lang="cs-CZ" sz="1800" b="1" dirty="0">
                <a:effectLst/>
                <a:latin typeface="Arial" panose="020B0604020202020204" pitchFamily="34" charset="0"/>
                <a:ea typeface="Calibri" panose="020F0502020204030204" pitchFamily="34" charset="0"/>
                <a:cs typeface="Times New Roman" panose="02020603050405020304" pitchFamily="18" charset="0"/>
              </a:rPr>
              <a:t> </a:t>
            </a:r>
            <a:r>
              <a:rPr lang="cs-CZ" sz="2200" b="1" dirty="0">
                <a:effectLst/>
                <a:latin typeface="Arial" panose="020B0604020202020204" pitchFamily="34" charset="0"/>
                <a:ea typeface="Calibri" panose="020F0502020204030204" pitchFamily="34" charset="0"/>
                <a:cs typeface="Times New Roman" panose="02020603050405020304" pitchFamily="18" charset="0"/>
              </a:rPr>
              <a:t>(§ 11 odst. 4)</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635" indent="269875" algn="just">
              <a:lnSpc>
                <a:spcPct val="115000"/>
              </a:lnSpc>
              <a:spcBef>
                <a:spcPts val="600"/>
              </a:spcBef>
              <a:spcAft>
                <a:spcPts val="600"/>
              </a:spcAft>
              <a:tabLst>
                <a:tab pos="497205" algn="l"/>
                <a:tab pos="540385" algn="l"/>
                <a:tab pos="270510" algn="l"/>
              </a:tabLst>
            </a:pPr>
            <a:r>
              <a:rPr lang="cs-CZ" sz="2200" dirty="0">
                <a:effectLst/>
                <a:latin typeface="Arial" panose="020B0604020202020204" pitchFamily="34" charset="0"/>
                <a:ea typeface="Times New Roman" panose="02020603050405020304" pitchFamily="18" charset="0"/>
              </a:rPr>
              <a:t>Pokud obec zvolila hmotnostní nebo objemový dílčí základ u poplatku za odkládání komunálního odpadu z nemovité věci, je obec tím, kdo disponuje údaji o základu poplatku a tím zprostředkovaně i o výši poplatku. Jelikož po poplatkových subjektech nelze požadovat splnění povinností, k nimž nemají dostatek informací, je obtížné u tohoto poplatku uplatňovat princip </a:t>
            </a:r>
            <a:r>
              <a:rPr lang="cs-CZ" sz="2200" dirty="0" err="1">
                <a:effectLst/>
                <a:latin typeface="Arial" panose="020B0604020202020204" pitchFamily="34" charset="0"/>
                <a:ea typeface="Times New Roman" panose="02020603050405020304" pitchFamily="18" charset="0"/>
              </a:rPr>
              <a:t>autoaplikace</a:t>
            </a:r>
            <a:r>
              <a:rPr lang="cs-CZ" sz="2200" dirty="0">
                <a:effectLst/>
                <a:latin typeface="Arial" panose="020B0604020202020204" pitchFamily="34" charset="0"/>
                <a:ea typeface="Times New Roman" panose="02020603050405020304" pitchFamily="18" charset="0"/>
              </a:rPr>
              <a:t> daňového práva.</a:t>
            </a:r>
            <a:endParaRPr lang="cs-CZ" sz="2200" dirty="0">
              <a:effectLst/>
              <a:latin typeface="Times New Roman" panose="02020603050405020304" pitchFamily="18" charset="0"/>
              <a:ea typeface="Times New Roman" panose="02020603050405020304" pitchFamily="18" charset="0"/>
            </a:endParaRPr>
          </a:p>
          <a:p>
            <a:pPr marL="635" indent="269875" algn="just">
              <a:lnSpc>
                <a:spcPct val="115000"/>
              </a:lnSpc>
              <a:spcBef>
                <a:spcPts val="600"/>
              </a:spcBef>
              <a:spcAft>
                <a:spcPts val="600"/>
              </a:spcAft>
              <a:tabLst>
                <a:tab pos="497205" algn="l"/>
                <a:tab pos="540385" algn="l"/>
                <a:tab pos="270510" algn="l"/>
              </a:tabLst>
            </a:pPr>
            <a:r>
              <a:rPr lang="cs-CZ" sz="2200" b="1" dirty="0">
                <a:effectLst/>
                <a:latin typeface="Arial" panose="020B0604020202020204" pitchFamily="34" charset="0"/>
                <a:ea typeface="Times New Roman" panose="02020603050405020304" pitchFamily="18" charset="0"/>
              </a:rPr>
              <a:t>Jeví se jako nelogické, aby obec nejprve formálně předepsaným způsobem informovala poplatkové subjekty o tom, jak vysoký je základ jejich poplatku, a následně tyto subjekty sdělený údaj pouze vynásobily sazbou poplatku a zaplatily poplatek ve vypočtené výši.</a:t>
            </a:r>
            <a:endParaRPr lang="cs-CZ" sz="2200" b="1" dirty="0">
              <a:effectLst/>
              <a:latin typeface="Times New Roman" panose="02020603050405020304" pitchFamily="18" charset="0"/>
              <a:ea typeface="Times New Roman" panose="02020603050405020304" pitchFamily="18" charset="0"/>
            </a:endParaRPr>
          </a:p>
          <a:p>
            <a:pPr marL="635" indent="269875" algn="just">
              <a:lnSpc>
                <a:spcPct val="115000"/>
              </a:lnSpc>
              <a:spcBef>
                <a:spcPts val="600"/>
              </a:spcBef>
              <a:spcAft>
                <a:spcPts val="600"/>
              </a:spcAft>
              <a:tabLst>
                <a:tab pos="497205" algn="l"/>
                <a:tab pos="540385" algn="l"/>
                <a:tab pos="270510" algn="l"/>
              </a:tabLst>
            </a:pPr>
            <a:r>
              <a:rPr lang="cs-CZ" sz="2200" b="1" dirty="0">
                <a:solidFill>
                  <a:srgbClr val="FF0000"/>
                </a:solidFill>
                <a:effectLst/>
                <a:latin typeface="Arial" panose="020B0604020202020204" pitchFamily="34" charset="0"/>
                <a:ea typeface="Times New Roman" panose="02020603050405020304" pitchFamily="18" charset="0"/>
              </a:rPr>
              <a:t>Z tohoto důvodu se namísto informační povinnosti obce </a:t>
            </a:r>
            <a:r>
              <a:rPr lang="cs-CZ" sz="2200" b="1" u="sng" dirty="0">
                <a:solidFill>
                  <a:srgbClr val="FF0000"/>
                </a:solidFill>
                <a:effectLst/>
                <a:latin typeface="Arial" panose="020B0604020202020204" pitchFamily="34" charset="0"/>
                <a:ea typeface="Times New Roman" panose="02020603050405020304" pitchFamily="18" charset="0"/>
              </a:rPr>
              <a:t>výjimečně</a:t>
            </a:r>
            <a:r>
              <a:rPr lang="cs-CZ" sz="2200" b="1" dirty="0">
                <a:solidFill>
                  <a:srgbClr val="FF0000"/>
                </a:solidFill>
                <a:effectLst/>
                <a:latin typeface="Arial" panose="020B0604020202020204" pitchFamily="34" charset="0"/>
                <a:ea typeface="Times New Roman" panose="02020603050405020304" pitchFamily="18" charset="0"/>
              </a:rPr>
              <a:t> navrhuje místní poplatek v takovém případě vyměřovat (na rozdíl od standardního postupu u jiných místních poplatků, kdy se poplatek vyměřuje pouze v případě, kdy není zaplacen včas nebo ve správné výši).</a:t>
            </a:r>
            <a:endParaRPr lang="cs-CZ" sz="2200" b="1" dirty="0">
              <a:solidFill>
                <a:srgbClr val="FF0000"/>
              </a:solidFill>
              <a:effectLst/>
              <a:latin typeface="Times New Roman" panose="02020603050405020304" pitchFamily="18" charset="0"/>
              <a:ea typeface="Times New Roman" panose="02020603050405020304" pitchFamily="18" charset="0"/>
            </a:endParaRPr>
          </a:p>
          <a:p>
            <a:pPr>
              <a:lnSpc>
                <a:spcPct val="115000"/>
              </a:lnSpc>
              <a:spcAft>
                <a:spcPts val="1000"/>
              </a:spcAft>
            </a:pP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buFont typeface="+mj-lt"/>
              <a:buAutoNum type="alphaLcParenR"/>
              <a:tabLst>
                <a:tab pos="269875" algn="l"/>
              </a:tabLst>
            </a:pPr>
            <a:endParaRPr lang="cs-CZ" sz="2200" dirty="0">
              <a:effectLst/>
              <a:latin typeface="Times New Roman" panose="02020603050405020304" pitchFamily="18" charset="0"/>
              <a:ea typeface="Calibri" panose="020F0502020204030204" pitchFamily="34" charset="0"/>
            </a:endParaRPr>
          </a:p>
          <a:p>
            <a:pPr marL="457200" lvl="1" algn="just">
              <a:tabLst>
                <a:tab pos="269875" algn="l"/>
              </a:tabLst>
            </a:pPr>
            <a:endParaRPr lang="cs-CZ" sz="2200" b="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52329939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p:nvPr/>
        </p:nvSpPr>
        <p:spPr>
          <a:xfrm>
            <a:off x="531304" y="0"/>
            <a:ext cx="11660696" cy="6433784"/>
          </a:xfrm>
          <a:prstGeom prst="rect">
            <a:avLst/>
          </a:prstGeom>
          <a:noFill/>
          <a:ln>
            <a:noFill/>
          </a:ln>
        </p:spPr>
        <p:txBody>
          <a:bodyPr spcFirstLastPara="1" wrap="square" lIns="91425" tIns="45700" rIns="91425" bIns="45700" anchor="t" anchorCtr="0">
            <a:noAutofit/>
          </a:bodyPr>
          <a:lstStyle/>
          <a:p>
            <a:pPr lvl="0" algn="just">
              <a:lnSpc>
                <a:spcPct val="115000"/>
              </a:lnSpc>
              <a:spcAft>
                <a:spcPts val="1000"/>
              </a:spcAft>
              <a:tabLst>
                <a:tab pos="450215" algn="l"/>
              </a:tabLst>
            </a:pPr>
            <a:r>
              <a:rPr lang="cs-CZ" sz="1800" b="1" dirty="0">
                <a:effectLst/>
                <a:latin typeface="Arial" panose="020B0604020202020204" pitchFamily="34" charset="0"/>
                <a:ea typeface="Calibri" panose="020F0502020204030204" pitchFamily="34" charset="0"/>
                <a:cs typeface="Times New Roman" panose="02020603050405020304" pitchFamily="18" charset="0"/>
              </a:rPr>
              <a:t> </a:t>
            </a:r>
            <a:r>
              <a:rPr lang="cs-CZ" sz="2200" b="1" dirty="0">
                <a:effectLst/>
                <a:latin typeface="Arial" panose="020B0604020202020204" pitchFamily="34" charset="0"/>
                <a:ea typeface="Calibri" panose="020F0502020204030204" pitchFamily="34" charset="0"/>
                <a:cs typeface="Times New Roman" panose="02020603050405020304" pitchFamily="18" charset="0"/>
              </a:rPr>
              <a:t>(§ 11 odst. 4)</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635" indent="269875" algn="just">
              <a:lnSpc>
                <a:spcPct val="115000"/>
              </a:lnSpc>
              <a:spcBef>
                <a:spcPts val="600"/>
              </a:spcBef>
              <a:spcAft>
                <a:spcPts val="600"/>
              </a:spcAft>
              <a:tabLst>
                <a:tab pos="497205" algn="l"/>
                <a:tab pos="540385" algn="l"/>
                <a:tab pos="270510" algn="l"/>
              </a:tabLst>
            </a:pPr>
            <a:r>
              <a:rPr lang="cs-CZ" sz="2200" dirty="0">
                <a:effectLst/>
                <a:latin typeface="Arial" panose="020B0604020202020204" pitchFamily="34" charset="0"/>
                <a:ea typeface="Times New Roman" panose="02020603050405020304" pitchFamily="18" charset="0"/>
              </a:rPr>
              <a:t>Obci se dává s ohledem na místní poměry na výběr, zda vyměření provede platebním výměrem nebo hromadným předpisným seznamem. Splatnost poplatku se pak váže na doručení rozhodnutí o stanovení poplatku.</a:t>
            </a:r>
            <a:endParaRPr lang="cs-CZ" sz="2200" dirty="0">
              <a:effectLst/>
              <a:latin typeface="Times New Roman" panose="02020603050405020304" pitchFamily="18" charset="0"/>
              <a:ea typeface="Times New Roman" panose="02020603050405020304" pitchFamily="18" charset="0"/>
            </a:endParaRPr>
          </a:p>
          <a:p>
            <a:r>
              <a:rPr lang="cs-CZ" sz="2200" dirty="0">
                <a:effectLst/>
                <a:latin typeface="Arial" panose="020B0604020202020204" pitchFamily="34" charset="0"/>
                <a:ea typeface="Calibri" panose="020F0502020204030204" pitchFamily="34" charset="0"/>
              </a:rPr>
              <a:t>Obci se zachovává možnost vyměřit zvýšení poplatku až na trojnásobek nezaplaceného poplatku či jeho části, jako v případě ostatních místních poplatků, pokud  poplatek nebude do dne splatnosti zaplacen ve správné výši. </a:t>
            </a:r>
            <a:r>
              <a:rPr lang="cs-CZ" sz="2200" b="1" dirty="0">
                <a:solidFill>
                  <a:srgbClr val="FF0000"/>
                </a:solidFill>
                <a:effectLst/>
                <a:latin typeface="Arial" panose="020B0604020202020204" pitchFamily="34" charset="0"/>
                <a:ea typeface="Calibri" panose="020F0502020204030204" pitchFamily="34" charset="0"/>
              </a:rPr>
              <a:t>Zvýšení se vyměřuje samostatně platebním výměrem nebo hromadným předpisným seznamem. Konstrukce a povaha zvýšení poplatku odpovídá úpravě podle § 11 odst. 3 s výjimkou jeho vyměřování a splatnosti. </a:t>
            </a:r>
            <a:r>
              <a:rPr lang="cs-CZ" sz="2200" b="1" u="sng" dirty="0">
                <a:solidFill>
                  <a:srgbClr val="FF0000"/>
                </a:solidFill>
                <a:effectLst/>
                <a:latin typeface="Arial" panose="020B0604020202020204" pitchFamily="34" charset="0"/>
                <a:ea typeface="Calibri" panose="020F0502020204030204" pitchFamily="34" charset="0"/>
              </a:rPr>
              <a:t>Jde o příslušenství poplatku, které sleduje jeho osud.</a:t>
            </a:r>
            <a:endParaRPr lang="cs-CZ" sz="2200" b="1" u="sng" dirty="0">
              <a:solidFill>
                <a:srgbClr val="FF0000"/>
              </a:solidFill>
              <a:effectLst/>
              <a:latin typeface="Times New Roman" panose="02020603050405020304" pitchFamily="18" charset="0"/>
              <a:ea typeface="Times New Roman" panose="02020603050405020304" pitchFamily="18" charset="0"/>
            </a:endParaRPr>
          </a:p>
          <a:p>
            <a:pPr>
              <a:lnSpc>
                <a:spcPct val="115000"/>
              </a:lnSpc>
              <a:spcAft>
                <a:spcPts val="1000"/>
              </a:spcAft>
            </a:pP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buFont typeface="+mj-lt"/>
              <a:buAutoNum type="alphaLcParenR"/>
              <a:tabLst>
                <a:tab pos="269875" algn="l"/>
              </a:tabLst>
            </a:pPr>
            <a:endParaRPr lang="cs-CZ" sz="2200" dirty="0">
              <a:effectLst/>
              <a:latin typeface="Times New Roman" panose="02020603050405020304" pitchFamily="18" charset="0"/>
              <a:ea typeface="Calibri" panose="020F0502020204030204" pitchFamily="34" charset="0"/>
            </a:endParaRPr>
          </a:p>
          <a:p>
            <a:pPr marL="457200" lvl="1" algn="just">
              <a:tabLst>
                <a:tab pos="269875" algn="l"/>
              </a:tabLst>
            </a:pPr>
            <a:endParaRPr lang="cs-CZ" sz="2200" b="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27495183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53F05688-87FC-620D-D734-E2C2BA66BD3C}"/>
              </a:ext>
            </a:extLst>
          </p:cNvPr>
          <p:cNvSpPr txBox="1"/>
          <p:nvPr/>
        </p:nvSpPr>
        <p:spPr>
          <a:xfrm>
            <a:off x="541538" y="-31958"/>
            <a:ext cx="11650462" cy="6873677"/>
          </a:xfrm>
          <a:prstGeom prst="rect">
            <a:avLst/>
          </a:prstGeom>
          <a:noFill/>
        </p:spPr>
        <p:txBody>
          <a:bodyPr wrap="square">
            <a:spAutoFit/>
          </a:bodyPr>
          <a:lstStyle/>
          <a:p>
            <a:pPr marL="342900" lvl="0" indent="-342900" algn="ctr">
              <a:spcBef>
                <a:spcPts val="1200"/>
              </a:spcBef>
              <a:buFont typeface="Arial" panose="020B0604020202020204" pitchFamily="34" charset="0"/>
              <a:buChar char=""/>
            </a:pPr>
            <a:r>
              <a:rPr lang="cs-CZ" sz="1600" dirty="0">
                <a:effectLst/>
                <a:latin typeface="Times New Roman" panose="02020603050405020304" pitchFamily="18" charset="0"/>
                <a:ea typeface="Times New Roman" panose="02020603050405020304" pitchFamily="18" charset="0"/>
              </a:rPr>
              <a:t>§ 11</a:t>
            </a:r>
          </a:p>
          <a:p>
            <a:pPr marL="342900" lvl="0" indent="-342900" algn="ctr">
              <a:spcBef>
                <a:spcPts val="1200"/>
              </a:spcBef>
              <a:buFont typeface="Arial" panose="020B0604020202020204" pitchFamily="34" charset="0"/>
              <a:buChar char=""/>
            </a:pPr>
            <a:r>
              <a:rPr lang="cs-CZ" sz="1600" b="1" dirty="0">
                <a:effectLst/>
                <a:latin typeface="Times New Roman" panose="02020603050405020304" pitchFamily="18" charset="0"/>
                <a:ea typeface="Times New Roman" panose="02020603050405020304" pitchFamily="18" charset="0"/>
              </a:rPr>
              <a:t>Stanovení poplatku</a:t>
            </a:r>
          </a:p>
          <a:p>
            <a:pPr marL="1143000" lvl="2" indent="-228600" algn="just">
              <a:spcBef>
                <a:spcPts val="600"/>
              </a:spcBef>
              <a:spcAft>
                <a:spcPts val="600"/>
              </a:spcAft>
              <a:buFont typeface="+mj-lt"/>
              <a:buAutoNum type="arabicParenBoth"/>
              <a:tabLst>
                <a:tab pos="496570" algn="l"/>
                <a:tab pos="540385" algn="l"/>
              </a:tabLst>
            </a:pPr>
            <a:r>
              <a:rPr lang="cs-CZ" sz="1600" dirty="0">
                <a:effectLst/>
                <a:latin typeface="Times New Roman" panose="02020603050405020304" pitchFamily="18" charset="0"/>
                <a:ea typeface="Times New Roman" panose="02020603050405020304" pitchFamily="18" charset="0"/>
              </a:rPr>
              <a:t>Správce poplatku vyměří poplatek poplatkovému subjektu jeho předepsáním do evidence poplatků ve správné výši bez vydání rozhodnutí, je-li splněna případná ohlašovací povinnost, a to ke dni jeho</a:t>
            </a:r>
          </a:p>
          <a:p>
            <a:pPr marL="1600200" lvl="3" indent="-228600" algn="just">
              <a:buFont typeface="+mj-lt"/>
              <a:buAutoNum type="alphaLcParenR"/>
              <a:tabLst>
                <a:tab pos="269875" algn="l"/>
              </a:tabLst>
            </a:pPr>
            <a:r>
              <a:rPr lang="cs-CZ" sz="1600" dirty="0">
                <a:effectLst/>
                <a:latin typeface="Times New Roman" panose="02020603050405020304" pitchFamily="18" charset="0"/>
                <a:ea typeface="Times New Roman" panose="02020603050405020304" pitchFamily="18" charset="0"/>
              </a:rPr>
              <a:t>splatnosti, pokud je k tomuto dni zcela zaplacen nebo odveden, nebo</a:t>
            </a:r>
          </a:p>
          <a:p>
            <a:pPr marL="1600200" lvl="3" indent="-228600" algn="just">
              <a:buFont typeface="+mj-lt"/>
              <a:buAutoNum type="alphaLcParenR"/>
              <a:tabLst>
                <a:tab pos="269875" algn="l"/>
              </a:tabLst>
            </a:pPr>
            <a:r>
              <a:rPr lang="cs-CZ" sz="1600" dirty="0">
                <a:effectLst/>
                <a:latin typeface="Times New Roman" panose="02020603050405020304" pitchFamily="18" charset="0"/>
                <a:ea typeface="Times New Roman" panose="02020603050405020304" pitchFamily="18" charset="0"/>
              </a:rPr>
              <a:t>opožděného zaplacení nebo odvedení, pokud je k tomuto dni zcela zaplacen nebo odveden, aniž by dosud bylo vydáno rozhodnutí o vyměření poplatku. </a:t>
            </a:r>
          </a:p>
          <a:p>
            <a:pPr marL="1143000" lvl="2" indent="-228600" algn="just">
              <a:spcBef>
                <a:spcPts val="600"/>
              </a:spcBef>
              <a:spcAft>
                <a:spcPts val="600"/>
              </a:spcAft>
              <a:buFont typeface="+mj-lt"/>
              <a:buAutoNum type="arabicParenBoth"/>
              <a:tabLst>
                <a:tab pos="496570" algn="l"/>
                <a:tab pos="540385" algn="l"/>
              </a:tabLst>
            </a:pPr>
            <a:r>
              <a:rPr lang="cs-CZ" sz="1600" dirty="0">
                <a:effectLst/>
                <a:latin typeface="Times New Roman" panose="02020603050405020304" pitchFamily="18" charset="0"/>
                <a:ea typeface="Times New Roman" panose="02020603050405020304" pitchFamily="18" charset="0"/>
              </a:rPr>
              <a:t>Správce poplatku vždy vyměří poplatkovému subjektu poplatek rozhodnutím, pokud</a:t>
            </a:r>
          </a:p>
          <a:p>
            <a:pPr marL="1600200" lvl="3" indent="-228600" algn="just">
              <a:buFont typeface="+mj-lt"/>
              <a:buAutoNum type="alphaLcParenR"/>
              <a:tabLst>
                <a:tab pos="269875" algn="l"/>
              </a:tabLst>
            </a:pPr>
            <a:r>
              <a:rPr lang="cs-CZ" sz="1600" dirty="0">
                <a:effectLst/>
                <a:latin typeface="Times New Roman" panose="02020603050405020304" pitchFamily="18" charset="0"/>
                <a:ea typeface="Times New Roman" panose="02020603050405020304" pitchFamily="18" charset="0"/>
              </a:rPr>
              <a:t>nejsou splněny podmínky pro jeho předepsání podle odstavce 1,</a:t>
            </a:r>
          </a:p>
          <a:p>
            <a:pPr marL="1600200" lvl="3" indent="-228600" algn="just">
              <a:buFont typeface="+mj-lt"/>
              <a:buAutoNum type="alphaLcParenR"/>
              <a:tabLst>
                <a:tab pos="269875" algn="l"/>
              </a:tabLst>
            </a:pPr>
            <a:r>
              <a:rPr lang="cs-CZ" sz="1600" dirty="0">
                <a:effectLst/>
                <a:latin typeface="Times New Roman" panose="02020603050405020304" pitchFamily="18" charset="0"/>
                <a:ea typeface="Times New Roman" panose="02020603050405020304" pitchFamily="18" charset="0"/>
              </a:rPr>
              <a:t>jde o poplatek za odkládání komunálního odpadu z nemovité věci, u něhož obec zvolila v obecně závazné vyhlášce dílčí základ podle § 10k odst. 1 písm. a) nebo b), nebo</a:t>
            </a:r>
          </a:p>
          <a:p>
            <a:pPr marL="1600200" lvl="3" indent="-228600" algn="just">
              <a:buFont typeface="+mj-lt"/>
              <a:buAutoNum type="alphaLcParenR"/>
              <a:tabLst>
                <a:tab pos="269875" algn="l"/>
              </a:tabLst>
            </a:pPr>
            <a:r>
              <a:rPr lang="cs-CZ" sz="1600" dirty="0">
                <a:effectLst/>
                <a:latin typeface="Times New Roman" panose="02020603050405020304" pitchFamily="18" charset="0"/>
                <a:ea typeface="Times New Roman" panose="02020603050405020304" pitchFamily="18" charset="0"/>
              </a:rPr>
              <a:t>je proti poplatkovému subjektu vedeno insolvenční řízení, a to za poplatková období podle § 11d odst. 1 a 4.</a:t>
            </a:r>
          </a:p>
          <a:p>
            <a:pPr marL="1143000" lvl="2" indent="-228600" algn="just">
              <a:spcBef>
                <a:spcPts val="600"/>
              </a:spcBef>
              <a:spcAft>
                <a:spcPts val="600"/>
              </a:spcAft>
              <a:buFont typeface="+mj-lt"/>
              <a:buAutoNum type="arabicParenBoth"/>
              <a:tabLst>
                <a:tab pos="496570" algn="l"/>
                <a:tab pos="540385" algn="l"/>
              </a:tabLst>
            </a:pPr>
            <a:r>
              <a:rPr lang="cs-CZ" sz="1600" dirty="0">
                <a:effectLst/>
                <a:latin typeface="Times New Roman" panose="02020603050405020304" pitchFamily="18" charset="0"/>
                <a:ea typeface="Times New Roman" panose="02020603050405020304" pitchFamily="18" charset="0"/>
              </a:rPr>
              <a:t>Správce poplatku doměří poplatkovému subjektu poplatek rozhodnutím, pokud je původním rozhodnutím vyměřen v nesprávné výši. Doměřit poplatek lze na základě vyhledávací nebo kontrolní činnosti správce poplatku.</a:t>
            </a:r>
          </a:p>
          <a:p>
            <a:pPr marL="1143000" lvl="2" indent="-228600" algn="just">
              <a:spcBef>
                <a:spcPts val="600"/>
              </a:spcBef>
              <a:spcAft>
                <a:spcPts val="600"/>
              </a:spcAft>
              <a:buFont typeface="+mj-lt"/>
              <a:buAutoNum type="arabicParenBoth"/>
              <a:tabLst>
                <a:tab pos="496570" algn="l"/>
                <a:tab pos="540385" algn="l"/>
              </a:tabLst>
            </a:pPr>
            <a:r>
              <a:rPr lang="cs-CZ" sz="1600" dirty="0">
                <a:effectLst/>
                <a:latin typeface="Times New Roman" panose="02020603050405020304" pitchFamily="18" charset="0"/>
                <a:ea typeface="Times New Roman" panose="02020603050405020304" pitchFamily="18" charset="0"/>
              </a:rPr>
              <a:t>Poplatek lze vyměřit také rozhodnutím označeným jako hromadný předpisný seznam. </a:t>
            </a:r>
            <a:r>
              <a:rPr lang="cs-CZ" sz="1600" dirty="0">
                <a:effectLst/>
                <a:highlight>
                  <a:srgbClr val="FFFF00"/>
                </a:highlight>
                <a:latin typeface="Times New Roman" panose="02020603050405020304" pitchFamily="18" charset="0"/>
                <a:ea typeface="Times New Roman" panose="02020603050405020304" pitchFamily="18" charset="0"/>
              </a:rPr>
              <a:t>Hromadným předpisným seznamem nelze vyměřit poplatky uvedené v § 11 odst. 2 písm. a) a b)</a:t>
            </a:r>
            <a:r>
              <a:rPr lang="cs-CZ" sz="1600" dirty="0">
                <a:effectLst/>
                <a:latin typeface="Calibri" panose="020F0502020204030204" pitchFamily="34" charset="0"/>
                <a:ea typeface="Calibri" panose="020F0502020204030204" pitchFamily="34" charset="0"/>
                <a:cs typeface="Times New Roman" panose="02020603050405020304" pitchFamily="18" charset="0"/>
              </a:rPr>
              <a:t> </a:t>
            </a:r>
            <a:endParaRPr lang="cs-CZ" sz="1600" dirty="0">
              <a:effectLst/>
              <a:latin typeface="Times New Roman" panose="02020603050405020304" pitchFamily="18" charset="0"/>
              <a:ea typeface="Times New Roman" panose="02020603050405020304" pitchFamily="18" charset="0"/>
            </a:endParaRPr>
          </a:p>
          <a:p>
            <a:pPr>
              <a:spcAft>
                <a:spcPts val="800"/>
              </a:spcAft>
            </a:pPr>
            <a:r>
              <a:rPr lang="cs-CZ" sz="1600" dirty="0">
                <a:effectLst/>
                <a:latin typeface="Calibri" panose="020F0502020204030204" pitchFamily="34" charset="0"/>
                <a:ea typeface="Calibri" panose="020F0502020204030204" pitchFamily="34" charset="0"/>
                <a:cs typeface="Times New Roman" panose="02020603050405020304" pitchFamily="18" charset="0"/>
              </a:rPr>
              <a:t> Konstrukce vyměření hromadným předpisným seznamem předpokládá, že poplatníci mají postaveno najisto výši předepsaného poplatku (například roční poplatek ze psa, nebo Poplatek za obecní systém odpadového hospodářství. Tomu však v tomto případě není. Dřívější důvodová zpráva k zákonu o místních poplatcích to specifikovala následovně: </a:t>
            </a:r>
            <a:r>
              <a:rPr lang="cs-CZ" sz="1600" i="1" dirty="0">
                <a:effectLst/>
                <a:latin typeface="Calibri" panose="020F0502020204030204" pitchFamily="34" charset="0"/>
                <a:ea typeface="Calibri" panose="020F0502020204030204" pitchFamily="34" charset="0"/>
                <a:cs typeface="Times New Roman" panose="02020603050405020304" pitchFamily="18" charset="0"/>
              </a:rPr>
              <a:t>„Hromadný předpisný seznam je naplněním principu procesní ekonomie a rychlosti daňového řízení a předpokládá se, že ho využijí správci poplatků v případech, kdy je místní poplatek vyměřován většímu počtu poplatníků, tj. především u poplatku ze psů nebo poplatku za provoz systému shromažďování, sběru, přepravy, třídění, využívání a odstraňování komunálních odpadů."</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cs-CZ" sz="1600" dirty="0">
                <a:effectLst/>
                <a:latin typeface="Calibri" panose="020F0502020204030204" pitchFamily="34" charset="0"/>
                <a:ea typeface="Calibri" panose="020F0502020204030204" pitchFamily="34" charset="0"/>
                <a:cs typeface="Times New Roman" panose="02020603050405020304" pitchFamily="18" charset="0"/>
              </a:rPr>
              <a:t>Může tedy nastat situace, kdy správce poplatku vyměří poplatek hromadným předpisným seznamem a poplatkový subjekt bude muset jít fyzicky na úřad zjistit, jakou částku má uhradit. To bude nadměrně zatěžovat jak správce poplatku tak i poplatkový subjekt.  </a:t>
            </a:r>
          </a:p>
        </p:txBody>
      </p:sp>
    </p:spTree>
    <p:extLst>
      <p:ext uri="{BB962C8B-B14F-4D97-AF65-F5344CB8AC3E}">
        <p14:creationId xmlns:p14="http://schemas.microsoft.com/office/powerpoint/2010/main" val="2063669371"/>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53F05688-87FC-620D-D734-E2C2BA66BD3C}"/>
              </a:ext>
            </a:extLst>
          </p:cNvPr>
          <p:cNvSpPr txBox="1"/>
          <p:nvPr/>
        </p:nvSpPr>
        <p:spPr>
          <a:xfrm>
            <a:off x="142043" y="-31958"/>
            <a:ext cx="12049957" cy="6663363"/>
          </a:xfrm>
          <a:prstGeom prst="rect">
            <a:avLst/>
          </a:prstGeom>
          <a:noFill/>
        </p:spPr>
        <p:txBody>
          <a:bodyPr wrap="square">
            <a:spAutoFit/>
          </a:bodyPr>
          <a:lstStyle/>
          <a:p>
            <a:pPr marL="342900" lvl="0" indent="-342900" algn="ctr">
              <a:spcBef>
                <a:spcPts val="1200"/>
              </a:spcBef>
              <a:buFont typeface="Arial" panose="020B0604020202020204" pitchFamily="34" charset="0"/>
              <a:buChar char=""/>
            </a:pPr>
            <a:r>
              <a:rPr lang="cs-CZ" sz="2800" dirty="0">
                <a:effectLst/>
                <a:latin typeface="Times New Roman" panose="02020603050405020304" pitchFamily="18" charset="0"/>
                <a:ea typeface="Times New Roman" panose="02020603050405020304" pitchFamily="18" charset="0"/>
              </a:rPr>
              <a:t> „§ 11a</a:t>
            </a:r>
          </a:p>
          <a:p>
            <a:pPr marL="342900" lvl="0" indent="-342900" algn="ctr">
              <a:spcBef>
                <a:spcPts val="1200"/>
              </a:spcBef>
              <a:buFont typeface="Arial" panose="020B0604020202020204" pitchFamily="34" charset="0"/>
              <a:buChar char=""/>
            </a:pPr>
            <a:r>
              <a:rPr lang="cs-CZ" sz="2800" b="1" dirty="0">
                <a:effectLst/>
                <a:latin typeface="Times New Roman" panose="02020603050405020304" pitchFamily="18" charset="0"/>
                <a:ea typeface="Times New Roman" panose="02020603050405020304" pitchFamily="18" charset="0"/>
              </a:rPr>
              <a:t>Žádost o vyměření poplatku rozhodnutím</a:t>
            </a:r>
          </a:p>
          <a:p>
            <a:pPr marL="1143000" lvl="2" indent="-228600" algn="just">
              <a:spcBef>
                <a:spcPts val="600"/>
              </a:spcBef>
              <a:spcAft>
                <a:spcPts val="600"/>
              </a:spcAft>
              <a:buFont typeface="+mj-lt"/>
              <a:buAutoNum type="arabicParenBoth"/>
              <a:tabLst>
                <a:tab pos="496570" algn="l"/>
                <a:tab pos="540385" algn="l"/>
              </a:tabLst>
            </a:pPr>
            <a:r>
              <a:rPr lang="cs-CZ" sz="2800" dirty="0">
                <a:effectLst/>
                <a:latin typeface="Times New Roman" panose="02020603050405020304" pitchFamily="18" charset="0"/>
                <a:ea typeface="Times New Roman" panose="02020603050405020304" pitchFamily="18" charset="0"/>
              </a:rPr>
              <a:t>Poplatkový subjekt je oprávněn požádat správce poplatku o vyměření poplatku rozhodnutím. Pokud tak poplatkový subjekt neučiní nejpozději 6 měsíců před uplynutím lhůty pro stanovení poplatku, toto právo zaniká. Navrácení lhůty pro podání žádosti o vyměření poplatku rozhodnutím v předešlý stav nelze povolit.</a:t>
            </a:r>
          </a:p>
          <a:p>
            <a:pPr marL="1143000" lvl="2" indent="-228600" algn="just">
              <a:spcBef>
                <a:spcPts val="600"/>
              </a:spcBef>
              <a:spcAft>
                <a:spcPts val="600"/>
              </a:spcAft>
              <a:buFont typeface="+mj-lt"/>
              <a:buAutoNum type="arabicParenBoth"/>
              <a:tabLst>
                <a:tab pos="496570" algn="l"/>
                <a:tab pos="540385" algn="l"/>
              </a:tabLst>
            </a:pPr>
            <a:r>
              <a:rPr lang="cs-CZ" sz="2800" dirty="0">
                <a:effectLst/>
                <a:latin typeface="Times New Roman" panose="02020603050405020304" pitchFamily="18" charset="0"/>
                <a:ea typeface="Times New Roman" panose="02020603050405020304" pitchFamily="18" charset="0"/>
              </a:rPr>
              <a:t>Pokud již poplatek byl vyměřen dříve vydaným rozhodnutím, není žádost o vyměření poplatku rozhodnutím přípustná.</a:t>
            </a:r>
          </a:p>
          <a:p>
            <a:pPr marL="1143000" lvl="2" indent="-228600" algn="just">
              <a:spcBef>
                <a:spcPts val="600"/>
              </a:spcBef>
              <a:spcAft>
                <a:spcPts val="600"/>
              </a:spcAft>
              <a:buFont typeface="+mj-lt"/>
              <a:buAutoNum type="arabicParenBoth"/>
              <a:tabLst>
                <a:tab pos="496570" algn="l"/>
                <a:tab pos="540385" algn="l"/>
              </a:tabLst>
            </a:pPr>
            <a:r>
              <a:rPr lang="cs-CZ" sz="2800" dirty="0">
                <a:effectLst/>
                <a:latin typeface="Times New Roman" panose="02020603050405020304" pitchFamily="18" charset="0"/>
                <a:ea typeface="Times New Roman" panose="02020603050405020304" pitchFamily="18" charset="0"/>
              </a:rPr>
              <a:t>Správce poplatku na žádost podle odstavce 1 vyměří poplatkovému subjektu poplatek rozhodnutím. V jeho odůvodnění se vypořádá s případnými důvody uvedenými v žádosti. K dřívějšímu vyměření poplatku předepsáním do evidence poplatků se nepřihlíží; to neplatí, pokud je žádost opožděná nebo nepřípustná.</a:t>
            </a:r>
          </a:p>
        </p:txBody>
      </p:sp>
    </p:spTree>
    <p:extLst>
      <p:ext uri="{BB962C8B-B14F-4D97-AF65-F5344CB8AC3E}">
        <p14:creationId xmlns:p14="http://schemas.microsoft.com/office/powerpoint/2010/main" val="2836332596"/>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53F05688-87FC-620D-D734-E2C2BA66BD3C}"/>
              </a:ext>
            </a:extLst>
          </p:cNvPr>
          <p:cNvSpPr txBox="1"/>
          <p:nvPr/>
        </p:nvSpPr>
        <p:spPr>
          <a:xfrm>
            <a:off x="142043" y="-31958"/>
            <a:ext cx="12049957" cy="5370701"/>
          </a:xfrm>
          <a:prstGeom prst="rect">
            <a:avLst/>
          </a:prstGeom>
          <a:noFill/>
        </p:spPr>
        <p:txBody>
          <a:bodyPr wrap="square">
            <a:spAutoFit/>
          </a:bodyPr>
          <a:lstStyle/>
          <a:p>
            <a:pPr marL="342900" lvl="0" indent="-342900" algn="ctr">
              <a:spcBef>
                <a:spcPts val="1200"/>
              </a:spcBef>
              <a:buFont typeface="Arial" panose="020B0604020202020204" pitchFamily="34" charset="0"/>
              <a:buChar char=""/>
            </a:pPr>
            <a:r>
              <a:rPr lang="cs-CZ" sz="2800" dirty="0">
                <a:effectLst/>
                <a:latin typeface="Times New Roman" panose="02020603050405020304" pitchFamily="18" charset="0"/>
                <a:ea typeface="Times New Roman" panose="02020603050405020304" pitchFamily="18" charset="0"/>
              </a:rPr>
              <a:t>§ 11b</a:t>
            </a:r>
          </a:p>
          <a:p>
            <a:pPr marL="342900" lvl="0" indent="-342900" algn="ctr">
              <a:spcBef>
                <a:spcPts val="1200"/>
              </a:spcBef>
              <a:buFont typeface="Arial" panose="020B0604020202020204" pitchFamily="34" charset="0"/>
              <a:buChar char=""/>
            </a:pPr>
            <a:r>
              <a:rPr lang="cs-CZ" sz="2800" b="1" dirty="0">
                <a:effectLst/>
                <a:latin typeface="Times New Roman" panose="02020603050405020304" pitchFamily="18" charset="0"/>
                <a:ea typeface="Times New Roman" panose="02020603050405020304" pitchFamily="18" charset="0"/>
              </a:rPr>
              <a:t>Společná ustanovení pro stanovení poplatku</a:t>
            </a:r>
          </a:p>
          <a:p>
            <a:pPr marL="1143000" lvl="2" indent="-228600" algn="just">
              <a:spcBef>
                <a:spcPts val="600"/>
              </a:spcBef>
              <a:spcAft>
                <a:spcPts val="600"/>
              </a:spcAft>
              <a:buFont typeface="+mj-lt"/>
              <a:buAutoNum type="arabicParenBoth"/>
              <a:tabLst>
                <a:tab pos="496570" algn="l"/>
                <a:tab pos="540385" algn="l"/>
              </a:tabLst>
            </a:pPr>
            <a:r>
              <a:rPr lang="cs-CZ" sz="2800" dirty="0">
                <a:effectLst/>
                <a:latin typeface="Times New Roman" panose="02020603050405020304" pitchFamily="18" charset="0"/>
                <a:ea typeface="Times New Roman" panose="02020603050405020304" pitchFamily="18" charset="0"/>
              </a:rPr>
              <a:t>Poplatkovým subjektem je pro účely tohoto zákona</a:t>
            </a:r>
          </a:p>
          <a:p>
            <a:pPr marL="1600200" lvl="3" indent="-228600" algn="just">
              <a:buFont typeface="+mj-lt"/>
              <a:buAutoNum type="alphaLcParenR"/>
              <a:tabLst>
                <a:tab pos="269875" algn="l"/>
              </a:tabLst>
            </a:pPr>
            <a:r>
              <a:rPr lang="cs-CZ" sz="2800" dirty="0">
                <a:effectLst/>
                <a:latin typeface="Times New Roman" panose="02020603050405020304" pitchFamily="18" charset="0"/>
                <a:ea typeface="Times New Roman" panose="02020603050405020304" pitchFamily="18" charset="0"/>
              </a:rPr>
              <a:t>plátce poplatku, pokud jde o poplatek odváděný plátcem poplatku, nebo</a:t>
            </a:r>
          </a:p>
          <a:p>
            <a:pPr marL="1600200" lvl="3" indent="-228600" algn="just">
              <a:buFont typeface="+mj-lt"/>
              <a:buAutoNum type="alphaLcParenR"/>
              <a:tabLst>
                <a:tab pos="269875" algn="l"/>
              </a:tabLst>
            </a:pPr>
            <a:r>
              <a:rPr lang="cs-CZ" sz="2800" dirty="0">
                <a:effectLst/>
                <a:latin typeface="Times New Roman" panose="02020603050405020304" pitchFamily="18" charset="0"/>
                <a:ea typeface="Times New Roman" panose="02020603050405020304" pitchFamily="18" charset="0"/>
              </a:rPr>
              <a:t>poplatník, v ostatních případech.</a:t>
            </a:r>
          </a:p>
          <a:p>
            <a:pPr marL="1143000" lvl="2" indent="-228600" algn="just">
              <a:spcBef>
                <a:spcPts val="600"/>
              </a:spcBef>
              <a:spcAft>
                <a:spcPts val="600"/>
              </a:spcAft>
              <a:buFont typeface="+mj-lt"/>
              <a:buAutoNum type="arabicParenBoth"/>
              <a:tabLst>
                <a:tab pos="496570" algn="l"/>
                <a:tab pos="540385" algn="l"/>
              </a:tabLst>
            </a:pPr>
            <a:r>
              <a:rPr lang="cs-CZ" sz="2800" dirty="0">
                <a:effectLst/>
                <a:latin typeface="Times New Roman" panose="02020603050405020304" pitchFamily="18" charset="0"/>
                <a:ea typeface="Times New Roman" panose="02020603050405020304" pitchFamily="18" charset="0"/>
              </a:rPr>
              <a:t>Poplatek stanovený rozhodnutím správce poplatku je splatný v náhradní lhůtě 30 dnů ode dne oznámení tohoto rozhodnutí.</a:t>
            </a:r>
          </a:p>
          <a:p>
            <a:pPr marL="1143000" lvl="2" indent="-228600" algn="just">
              <a:spcBef>
                <a:spcPts val="600"/>
              </a:spcBef>
              <a:spcAft>
                <a:spcPts val="600"/>
              </a:spcAft>
              <a:buFont typeface="+mj-lt"/>
              <a:buAutoNum type="arabicParenBoth"/>
              <a:tabLst>
                <a:tab pos="496570" algn="l"/>
                <a:tab pos="540385" algn="l"/>
              </a:tabLst>
            </a:pPr>
            <a:r>
              <a:rPr lang="cs-CZ" sz="2800" dirty="0">
                <a:effectLst/>
                <a:latin typeface="Times New Roman" panose="02020603050405020304" pitchFamily="18" charset="0"/>
                <a:ea typeface="Times New Roman" panose="02020603050405020304" pitchFamily="18" charset="0"/>
              </a:rPr>
              <a:t>Lhůta pro stanovení poplatku, jehož poplatkovým obdobím je kalendářní rok, počne běžet prvním dnem kalendářního roku, který bezprostředně následuje po uplynutí daného poplatkového období.</a:t>
            </a:r>
          </a:p>
        </p:txBody>
      </p:sp>
    </p:spTree>
    <p:extLst>
      <p:ext uri="{BB962C8B-B14F-4D97-AF65-F5344CB8AC3E}">
        <p14:creationId xmlns:p14="http://schemas.microsoft.com/office/powerpoint/2010/main" val="728877866"/>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53F05688-87FC-620D-D734-E2C2BA66BD3C}"/>
              </a:ext>
            </a:extLst>
          </p:cNvPr>
          <p:cNvSpPr txBox="1"/>
          <p:nvPr/>
        </p:nvSpPr>
        <p:spPr>
          <a:xfrm>
            <a:off x="142043" y="-31958"/>
            <a:ext cx="12049957" cy="6196568"/>
          </a:xfrm>
          <a:prstGeom prst="rect">
            <a:avLst/>
          </a:prstGeom>
          <a:noFill/>
        </p:spPr>
        <p:txBody>
          <a:bodyPr wrap="square">
            <a:spAutoFit/>
          </a:bodyPr>
          <a:lstStyle/>
          <a:p>
            <a:pPr marL="342900" lvl="0" indent="-342900" algn="ctr">
              <a:spcBef>
                <a:spcPts val="1200"/>
              </a:spcBef>
              <a:buFont typeface="Arial" panose="020B0604020202020204" pitchFamily="34" charset="0"/>
              <a:buChar char=""/>
            </a:pPr>
            <a:r>
              <a:rPr lang="cs-CZ" sz="2000" dirty="0">
                <a:effectLst/>
                <a:latin typeface="Times New Roman" panose="02020603050405020304" pitchFamily="18" charset="0"/>
                <a:ea typeface="Times New Roman" panose="02020603050405020304" pitchFamily="18" charset="0"/>
              </a:rPr>
              <a:t>§ 11c</a:t>
            </a:r>
          </a:p>
          <a:p>
            <a:pPr marL="342900" lvl="0" indent="-342900" algn="ctr">
              <a:spcBef>
                <a:spcPts val="1200"/>
              </a:spcBef>
              <a:buFont typeface="Arial" panose="020B0604020202020204" pitchFamily="34" charset="0"/>
              <a:buChar char=""/>
            </a:pPr>
            <a:r>
              <a:rPr lang="cs-CZ" sz="2000" b="1" dirty="0">
                <a:effectLst/>
                <a:latin typeface="Times New Roman" panose="02020603050405020304" pitchFamily="18" charset="0"/>
                <a:ea typeface="Times New Roman" panose="02020603050405020304" pitchFamily="18" charset="0"/>
              </a:rPr>
              <a:t>Zvýšení poplatku</a:t>
            </a:r>
          </a:p>
          <a:p>
            <a:pPr marL="1143000" lvl="2" indent="-228600" algn="just">
              <a:spcBef>
                <a:spcPts val="600"/>
              </a:spcBef>
              <a:spcAft>
                <a:spcPts val="600"/>
              </a:spcAft>
              <a:buFont typeface="+mj-lt"/>
              <a:buAutoNum type="arabicParenBoth"/>
              <a:tabLst>
                <a:tab pos="496570" algn="l"/>
                <a:tab pos="540385" algn="l"/>
              </a:tabLst>
            </a:pPr>
            <a:r>
              <a:rPr lang="cs-CZ" sz="2000" dirty="0">
                <a:effectLst/>
                <a:latin typeface="Times New Roman" panose="02020603050405020304" pitchFamily="18" charset="0"/>
                <a:ea typeface="Times New Roman" panose="02020603050405020304" pitchFamily="18" charset="0"/>
              </a:rPr>
              <a:t>Správce poplatku může poplatkovému subjektu stanovit zvýšení poplatku jako následek za pozdní úhradu poplatku nebo jeho části, a to až do výše dvojnásobku rozdílu mezi částkou, která má být uhrazena, a částkou uhrazenou do původního dne splatnosti poplatku.</a:t>
            </a:r>
          </a:p>
          <a:p>
            <a:pPr marL="1143000" lvl="2" indent="-228600" algn="just">
              <a:spcBef>
                <a:spcPts val="600"/>
              </a:spcBef>
              <a:spcAft>
                <a:spcPts val="600"/>
              </a:spcAft>
              <a:buFont typeface="+mj-lt"/>
              <a:buAutoNum type="arabicParenBoth"/>
              <a:tabLst>
                <a:tab pos="496570" algn="l"/>
                <a:tab pos="540385" algn="l"/>
              </a:tabLst>
            </a:pPr>
            <a:r>
              <a:rPr lang="cs-CZ" sz="2000" dirty="0">
                <a:effectLst/>
                <a:latin typeface="Times New Roman" panose="02020603050405020304" pitchFamily="18" charset="0"/>
                <a:ea typeface="Times New Roman" panose="02020603050405020304" pitchFamily="18" charset="0"/>
              </a:rPr>
              <a:t>Dojde-li k doměření poplatku, správce poplatku může stanovit novou výši zvýšení poplatku.</a:t>
            </a:r>
          </a:p>
          <a:p>
            <a:pPr marL="1143000" lvl="2" indent="-228600" algn="just">
              <a:spcBef>
                <a:spcPts val="600"/>
              </a:spcBef>
              <a:spcAft>
                <a:spcPts val="600"/>
              </a:spcAft>
              <a:buFont typeface="+mj-lt"/>
              <a:buAutoNum type="arabicParenBoth"/>
              <a:tabLst>
                <a:tab pos="496570" algn="l"/>
                <a:tab pos="540385" algn="l"/>
              </a:tabLst>
            </a:pPr>
            <a:r>
              <a:rPr lang="cs-CZ" sz="2000" dirty="0">
                <a:effectLst/>
                <a:latin typeface="Times New Roman" panose="02020603050405020304" pitchFamily="18" charset="0"/>
                <a:ea typeface="Times New Roman" panose="02020603050405020304" pitchFamily="18" charset="0"/>
              </a:rPr>
              <a:t>Zvýšení poplatku stanoví správce poplatku poplatkovému subjektu platebním výměrem. </a:t>
            </a:r>
            <a:r>
              <a:rPr lang="cs-CZ" sz="2000" strike="sngStrike" dirty="0">
                <a:effectLst/>
                <a:highlight>
                  <a:srgbClr val="FFFF00"/>
                </a:highlight>
                <a:latin typeface="Times New Roman" panose="02020603050405020304" pitchFamily="18" charset="0"/>
                <a:ea typeface="Times New Roman" panose="02020603050405020304" pitchFamily="18" charset="0"/>
              </a:rPr>
              <a:t>nebo hromadným předpisným seznamem.</a:t>
            </a:r>
            <a:r>
              <a:rPr lang="cs-CZ" sz="2000" dirty="0">
                <a:effectLst/>
                <a:latin typeface="Calibri" panose="020F0502020204030204" pitchFamily="34" charset="0"/>
                <a:ea typeface="Calibri" panose="020F0502020204030204" pitchFamily="34" charset="0"/>
                <a:cs typeface="Times New Roman" panose="02020603050405020304" pitchFamily="18" charset="0"/>
              </a:rPr>
              <a:t> </a:t>
            </a:r>
            <a:endParaRPr lang="cs-CZ" sz="2000" dirty="0">
              <a:effectLst/>
              <a:latin typeface="Times New Roman" panose="02020603050405020304" pitchFamily="18" charset="0"/>
              <a:ea typeface="Times New Roman" panose="02020603050405020304" pitchFamily="18" charset="0"/>
            </a:endParaRPr>
          </a:p>
          <a:p>
            <a:pPr marL="1143000" lvl="2" indent="-228600" algn="just">
              <a:spcBef>
                <a:spcPts val="600"/>
              </a:spcBef>
              <a:spcAft>
                <a:spcPts val="600"/>
              </a:spcAft>
              <a:buFont typeface="+mj-lt"/>
              <a:buAutoNum type="arabicParenBoth"/>
              <a:tabLst>
                <a:tab pos="496570" algn="l"/>
                <a:tab pos="540385" algn="l"/>
              </a:tabLst>
            </a:pPr>
            <a:r>
              <a:rPr lang="cs-CZ" sz="2000" dirty="0">
                <a:effectLst/>
                <a:latin typeface="Times New Roman" panose="02020603050405020304" pitchFamily="18" charset="0"/>
                <a:ea typeface="Times New Roman" panose="02020603050405020304" pitchFamily="18" charset="0"/>
              </a:rPr>
              <a:t>Zvýšení poplatku je splatné ve lhůtě 30 dnů ode dne oznámení rozhodnutí o zvýšení poplatku. </a:t>
            </a:r>
          </a:p>
          <a:p>
            <a:pPr marL="1143000" lvl="2" indent="-228600" algn="just">
              <a:spcBef>
                <a:spcPts val="600"/>
              </a:spcBef>
              <a:spcAft>
                <a:spcPts val="600"/>
              </a:spcAft>
              <a:buFont typeface="+mj-lt"/>
              <a:buAutoNum type="arabicParenBoth"/>
              <a:tabLst>
                <a:tab pos="496570" algn="l"/>
                <a:tab pos="540385" algn="l"/>
              </a:tabLst>
            </a:pPr>
            <a:r>
              <a:rPr lang="cs-CZ" sz="2000" dirty="0">
                <a:effectLst/>
                <a:highlight>
                  <a:srgbClr val="FFFF00"/>
                </a:highlight>
                <a:latin typeface="Times New Roman" panose="02020603050405020304" pitchFamily="18" charset="0"/>
                <a:ea typeface="Times New Roman" panose="02020603050405020304" pitchFamily="18" charset="0"/>
              </a:rPr>
              <a:t>Zvýšení poplatku je příslušenstvím poplatku sledujícím jeho osud.</a:t>
            </a:r>
            <a:r>
              <a:rPr lang="cs-CZ" sz="2000" dirty="0">
                <a:effectLst/>
                <a:latin typeface="Calibri" panose="020F0502020204030204" pitchFamily="34" charset="0"/>
                <a:ea typeface="Calibri" panose="020F0502020204030204" pitchFamily="34" charset="0"/>
                <a:cs typeface="Times New Roman" panose="02020603050405020304" pitchFamily="18" charset="0"/>
              </a:rPr>
              <a:t> </a:t>
            </a:r>
            <a:endParaRPr lang="cs-CZ" sz="2000" dirty="0">
              <a:effectLst/>
              <a:latin typeface="Times New Roman" panose="02020603050405020304" pitchFamily="18" charset="0"/>
              <a:ea typeface="Times New Roman" panose="02020603050405020304" pitchFamily="18" charset="0"/>
            </a:endParaRPr>
          </a:p>
          <a:p>
            <a:pPr marL="1143000" lvl="2" indent="-228600" algn="just">
              <a:spcBef>
                <a:spcPts val="600"/>
              </a:spcBef>
              <a:spcAft>
                <a:spcPts val="600"/>
              </a:spcAft>
              <a:buFont typeface="+mj-lt"/>
              <a:buAutoNum type="arabicParenBoth"/>
              <a:tabLst>
                <a:tab pos="496570" algn="l"/>
                <a:tab pos="540385" algn="l"/>
              </a:tabLst>
            </a:pPr>
            <a:r>
              <a:rPr lang="cs-CZ" sz="2000" dirty="0">
                <a:effectLst/>
                <a:latin typeface="Times New Roman" panose="02020603050405020304" pitchFamily="18" charset="0"/>
                <a:ea typeface="Times New Roman" panose="02020603050405020304" pitchFamily="18" charset="0"/>
              </a:rPr>
              <a:t>Penále a úroky podle daňového řádu se neuplatní.</a:t>
            </a:r>
          </a:p>
          <a:p>
            <a:pPr>
              <a:spcAft>
                <a:spcPts val="800"/>
              </a:spcAft>
            </a:pPr>
            <a:r>
              <a:rPr lang="cs-CZ" sz="2000" dirty="0">
                <a:effectLst/>
                <a:latin typeface="Calibri" panose="020F0502020204030204" pitchFamily="34" charset="0"/>
                <a:ea typeface="Calibri" panose="020F0502020204030204" pitchFamily="34" charset="0"/>
                <a:cs typeface="Times New Roman" panose="02020603050405020304" pitchFamily="18" charset="0"/>
              </a:rPr>
              <a:t> Obdobně jako u § 11 odst. 4</a:t>
            </a:r>
          </a:p>
          <a:p>
            <a:pPr>
              <a:spcAft>
                <a:spcPts val="800"/>
              </a:spcAft>
            </a:pPr>
            <a:r>
              <a:rPr lang="cs-CZ" sz="2000" dirty="0">
                <a:effectLst/>
                <a:latin typeface="Calibri" panose="020F0502020204030204" pitchFamily="34" charset="0"/>
                <a:ea typeface="Calibri" panose="020F0502020204030204" pitchFamily="34" charset="0"/>
                <a:cs typeface="Times New Roman" panose="02020603050405020304" pitchFamily="18" charset="0"/>
              </a:rPr>
              <a:t> Pokud je zvýšení poplatku příslušenstvím původního poplatku a sleduje jeho osud, pak nelze stanovit zvýšení poplatku v případě, že bude sice uhrazen později, než je jeho splatnost, ale v plné výši. Nastane tak situace, kdy původní poplatek je nulový a již neexistuje základ pro vlastní navýšení poplatku. Pokud tedy zdvojnásobíme nulu, výsledkem je zase nula. </a:t>
            </a:r>
          </a:p>
        </p:txBody>
      </p:sp>
    </p:spTree>
    <p:extLst>
      <p:ext uri="{BB962C8B-B14F-4D97-AF65-F5344CB8AC3E}">
        <p14:creationId xmlns:p14="http://schemas.microsoft.com/office/powerpoint/2010/main" val="49891442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53F05688-87FC-620D-D734-E2C2BA66BD3C}"/>
              </a:ext>
            </a:extLst>
          </p:cNvPr>
          <p:cNvSpPr txBox="1"/>
          <p:nvPr/>
        </p:nvSpPr>
        <p:spPr>
          <a:xfrm>
            <a:off x="142043" y="-31958"/>
            <a:ext cx="12049957" cy="6940361"/>
          </a:xfrm>
          <a:prstGeom prst="rect">
            <a:avLst/>
          </a:prstGeom>
          <a:noFill/>
        </p:spPr>
        <p:txBody>
          <a:bodyPr wrap="square">
            <a:spAutoFit/>
          </a:bodyPr>
          <a:lstStyle/>
          <a:p>
            <a:pPr marL="342900" lvl="0" indent="-342900" algn="ctr">
              <a:spcBef>
                <a:spcPts val="1200"/>
              </a:spcBef>
              <a:buFont typeface="Arial" panose="020B0604020202020204" pitchFamily="34" charset="0"/>
              <a:buChar char=""/>
            </a:pPr>
            <a:r>
              <a:rPr lang="cs-CZ" sz="2000" dirty="0">
                <a:effectLst/>
                <a:latin typeface="Times New Roman" panose="02020603050405020304" pitchFamily="18" charset="0"/>
                <a:ea typeface="Times New Roman" panose="02020603050405020304" pitchFamily="18" charset="0"/>
              </a:rPr>
              <a:t>§ 11d</a:t>
            </a:r>
          </a:p>
          <a:p>
            <a:pPr marL="342900" lvl="0" indent="-342900" algn="ctr">
              <a:spcBef>
                <a:spcPts val="1200"/>
              </a:spcBef>
              <a:buFont typeface="Arial" panose="020B0604020202020204" pitchFamily="34" charset="0"/>
              <a:buChar char=""/>
            </a:pPr>
            <a:r>
              <a:rPr lang="cs-CZ" sz="2000" b="1" dirty="0">
                <a:effectLst/>
                <a:latin typeface="Times New Roman" panose="02020603050405020304" pitchFamily="18" charset="0"/>
                <a:ea typeface="Times New Roman" panose="02020603050405020304" pitchFamily="18" charset="0"/>
              </a:rPr>
              <a:t>Vztah k insolvenčnímu řízení</a:t>
            </a:r>
          </a:p>
          <a:p>
            <a:pPr marL="1143000" lvl="2" indent="-228600" algn="just">
              <a:spcBef>
                <a:spcPts val="600"/>
              </a:spcBef>
              <a:spcAft>
                <a:spcPts val="600"/>
              </a:spcAft>
              <a:buFont typeface="+mj-lt"/>
              <a:buAutoNum type="arabicParenBoth"/>
              <a:tabLst>
                <a:tab pos="496570" algn="l"/>
                <a:tab pos="540385" algn="l"/>
              </a:tabLst>
            </a:pPr>
            <a:r>
              <a:rPr lang="cs-CZ" sz="2000" dirty="0">
                <a:effectLst/>
                <a:latin typeface="Times New Roman" panose="02020603050405020304" pitchFamily="18" charset="0"/>
                <a:ea typeface="Times New Roman" panose="02020603050405020304" pitchFamily="18" charset="0"/>
              </a:rPr>
              <a:t>Pokud nejsou do dne účinnosti rozhodnutí o úpadku splněny podmínky pro vyměření poplatku předepsáním do evidence poplatků podle § 11 odst. 1, skončí poplatkové období, v němž nastávají účinky rozhodnutí o úpadku poplatkového subjektu, posledním dnem kalendářního měsíce, ve kterém nastávají účinky tohoto rozhodnutí.</a:t>
            </a:r>
          </a:p>
          <a:p>
            <a:pPr marL="1143000" lvl="2" indent="-228600" algn="just">
              <a:spcBef>
                <a:spcPts val="600"/>
              </a:spcBef>
              <a:spcAft>
                <a:spcPts val="600"/>
              </a:spcAft>
              <a:buFont typeface="+mj-lt"/>
              <a:buAutoNum type="arabicParenBoth"/>
              <a:tabLst>
                <a:tab pos="496570" algn="l"/>
                <a:tab pos="540385" algn="l"/>
              </a:tabLst>
            </a:pPr>
            <a:r>
              <a:rPr lang="cs-CZ" sz="2000" dirty="0">
                <a:effectLst/>
                <a:latin typeface="Times New Roman" panose="02020603050405020304" pitchFamily="18" charset="0"/>
                <a:ea typeface="Times New Roman" panose="02020603050405020304" pitchFamily="18" charset="0"/>
              </a:rPr>
              <a:t>Na poplatkové povinnosti vznikající v poplatkovém období, ve kterém nastávají účinky rozhodnutí o úpadku, se hledí jako by vznikly přede dnem účinnosti rozhodnutí o úpadku.</a:t>
            </a:r>
          </a:p>
          <a:p>
            <a:pPr marL="1143000" lvl="2" indent="-228600" algn="just">
              <a:spcBef>
                <a:spcPts val="600"/>
              </a:spcBef>
              <a:spcAft>
                <a:spcPts val="600"/>
              </a:spcAft>
              <a:buFont typeface="+mj-lt"/>
              <a:buAutoNum type="arabicParenBoth"/>
              <a:tabLst>
                <a:tab pos="496570" algn="l"/>
                <a:tab pos="540385" algn="l"/>
              </a:tabLst>
            </a:pPr>
            <a:r>
              <a:rPr lang="cs-CZ" sz="2000" dirty="0">
                <a:effectLst/>
                <a:latin typeface="Times New Roman" panose="02020603050405020304" pitchFamily="18" charset="0"/>
                <a:ea typeface="Times New Roman" panose="02020603050405020304" pitchFamily="18" charset="0"/>
              </a:rPr>
              <a:t>Poplatkové období začínající prvním dnem kalendářního měsíce následujícího po kalendářním měsíci, v němž nastávají účinky rozhodnutí o úpadku poplatkového subjektu, skončí posledním dnem kalendářního roku, ve kterém nastávají účinky rozhodnutí o úpadku.</a:t>
            </a:r>
          </a:p>
          <a:p>
            <a:pPr marL="1143000" lvl="2" indent="-228600" algn="just">
              <a:spcBef>
                <a:spcPts val="600"/>
              </a:spcBef>
              <a:spcAft>
                <a:spcPts val="600"/>
              </a:spcAft>
              <a:buFont typeface="+mj-lt"/>
              <a:buAutoNum type="arabicParenBoth"/>
              <a:tabLst>
                <a:tab pos="496570" algn="l"/>
                <a:tab pos="540385" algn="l"/>
              </a:tabLst>
            </a:pPr>
            <a:r>
              <a:rPr lang="cs-CZ" sz="2000" dirty="0">
                <a:effectLst/>
                <a:latin typeface="Times New Roman" panose="02020603050405020304" pitchFamily="18" charset="0"/>
                <a:ea typeface="Times New Roman" panose="02020603050405020304" pitchFamily="18" charset="0"/>
              </a:rPr>
              <a:t>Pokud je insolvenčnímu soudu předložena konečná zpráva a do dne jejího předložení nejsou splněny podmínky pro vyměření poplatku předepsáním do evidence poplatků podle § 11 odst. 1, skončí poplatkové období posledním dnem kalendářního měsíce bezprostředně předcházejícího kalendářnímu měsíci, ve kterém je tato zpráva předložena.</a:t>
            </a:r>
          </a:p>
          <a:p>
            <a:pPr marL="1143000" lvl="2" indent="-228600" algn="just">
              <a:spcBef>
                <a:spcPts val="600"/>
              </a:spcBef>
              <a:spcAft>
                <a:spcPts val="600"/>
              </a:spcAft>
              <a:buFont typeface="+mj-lt"/>
              <a:buAutoNum type="arabicParenBoth"/>
              <a:tabLst>
                <a:tab pos="496570" algn="l"/>
                <a:tab pos="540385" algn="l"/>
              </a:tabLst>
            </a:pPr>
            <a:r>
              <a:rPr lang="cs-CZ" sz="2000" dirty="0">
                <a:effectLst/>
                <a:latin typeface="Times New Roman" panose="02020603050405020304" pitchFamily="18" charset="0"/>
                <a:ea typeface="Times New Roman" panose="02020603050405020304" pitchFamily="18" charset="0"/>
              </a:rPr>
              <a:t>Poplatkové období začínající prvním dnem kalendářního měsíce, ve kterém je předložena insolvenčnímu soudu konečná zpráva, skončí posledním dnem kalendářního roku, ve kterém je předložena konečná zpráva.</a:t>
            </a:r>
          </a:p>
          <a:p>
            <a:pPr marL="1143000" lvl="2" indent="-228600" algn="just">
              <a:spcBef>
                <a:spcPts val="600"/>
              </a:spcBef>
              <a:spcAft>
                <a:spcPts val="600"/>
              </a:spcAft>
              <a:buFont typeface="+mj-lt"/>
              <a:buAutoNum type="arabicParenBoth"/>
              <a:tabLst>
                <a:tab pos="496570" algn="l"/>
                <a:tab pos="540385" algn="l"/>
              </a:tabLst>
            </a:pPr>
            <a:r>
              <a:rPr lang="cs-CZ" sz="2000" dirty="0">
                <a:effectLst/>
                <a:latin typeface="Times New Roman" panose="02020603050405020304" pitchFamily="18" charset="0"/>
                <a:ea typeface="Times New Roman" panose="02020603050405020304" pitchFamily="18" charset="0"/>
              </a:rPr>
              <a:t>Odstavce 1 až 5 se použijí pouze v případě poplatku, jehož poplatkovým obdobím je kalendářní rok.“.</a:t>
            </a:r>
          </a:p>
        </p:txBody>
      </p:sp>
    </p:spTree>
    <p:extLst>
      <p:ext uri="{BB962C8B-B14F-4D97-AF65-F5344CB8AC3E}">
        <p14:creationId xmlns:p14="http://schemas.microsoft.com/office/powerpoint/2010/main" val="4113381856"/>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614E3A11-2D4B-4DD3-9EA8-F4E2E39F6453}"/>
              </a:ext>
            </a:extLst>
          </p:cNvPr>
          <p:cNvSpPr/>
          <p:nvPr/>
        </p:nvSpPr>
        <p:spPr>
          <a:xfrm>
            <a:off x="1315453" y="508973"/>
            <a:ext cx="9817768" cy="5478423"/>
          </a:xfrm>
          <a:prstGeom prst="rect">
            <a:avLst/>
          </a:prstGeom>
        </p:spPr>
        <p:txBody>
          <a:bodyPr wrap="square">
            <a:spAutoFit/>
          </a:bodyPr>
          <a:lstStyle/>
          <a:p>
            <a:pPr algn="just">
              <a:spcBef>
                <a:spcPts val="600"/>
              </a:spcBef>
            </a:pPr>
            <a:r>
              <a:rPr lang="cs-CZ" sz="3200" dirty="0">
                <a:latin typeface="Times New Roman" panose="02020603050405020304" pitchFamily="18" charset="0"/>
                <a:ea typeface="Times New Roman" panose="02020603050405020304" pitchFamily="18" charset="0"/>
              </a:rPr>
              <a:t>Navýšení sleduje osud poplatku:</a:t>
            </a:r>
          </a:p>
          <a:p>
            <a:pPr algn="just">
              <a:spcBef>
                <a:spcPts val="600"/>
              </a:spcBef>
            </a:pPr>
            <a:endParaRPr lang="cs-CZ" sz="3200" dirty="0">
              <a:latin typeface="Times New Roman" panose="02020603050405020304" pitchFamily="18" charset="0"/>
              <a:ea typeface="Times New Roman" panose="02020603050405020304" pitchFamily="18" charset="0"/>
            </a:endParaRPr>
          </a:p>
          <a:p>
            <a:pPr algn="just">
              <a:spcBef>
                <a:spcPts val="600"/>
              </a:spcBef>
            </a:pPr>
            <a:r>
              <a:rPr lang="cs-CZ" sz="3200" dirty="0">
                <a:latin typeface="Times New Roman" panose="02020603050405020304" pitchFamily="18" charset="0"/>
                <a:ea typeface="Times New Roman" panose="02020603050405020304" pitchFamily="18" charset="0"/>
              </a:rPr>
              <a:t>Pokud tedy již neexistuje nedoplatek (poplatek jako takový) není možné jej již navýšit (neboť neexistuje základ). </a:t>
            </a:r>
          </a:p>
          <a:p>
            <a:pPr algn="just">
              <a:spcBef>
                <a:spcPts val="600"/>
              </a:spcBef>
            </a:pPr>
            <a:endParaRPr lang="cs-CZ" sz="3200" dirty="0">
              <a:latin typeface="Times New Roman" panose="02020603050405020304" pitchFamily="18" charset="0"/>
              <a:ea typeface="Times New Roman" panose="02020603050405020304" pitchFamily="18" charset="0"/>
            </a:endParaRPr>
          </a:p>
          <a:p>
            <a:pPr algn="just">
              <a:spcBef>
                <a:spcPts val="600"/>
              </a:spcBef>
            </a:pPr>
            <a:r>
              <a:rPr lang="cs-CZ" sz="3200" dirty="0">
                <a:latin typeface="Times New Roman" panose="02020603050405020304" pitchFamily="18" charset="0"/>
                <a:ea typeface="Times New Roman" panose="02020603050405020304" pitchFamily="18" charset="0"/>
              </a:rPr>
              <a:t>I přes toto upřesnění může obec stanovit podmínky pro navýšení poplatku přímo do OZV.</a:t>
            </a:r>
          </a:p>
          <a:p>
            <a:pPr algn="just">
              <a:spcBef>
                <a:spcPts val="600"/>
              </a:spcBef>
            </a:pPr>
            <a:endParaRPr lang="cs-CZ" sz="3200" dirty="0">
              <a:latin typeface="Times New Roman" panose="02020603050405020304" pitchFamily="18" charset="0"/>
              <a:ea typeface="Times New Roman" panose="02020603050405020304" pitchFamily="18" charset="0"/>
            </a:endParaRPr>
          </a:p>
          <a:p>
            <a:pPr algn="just">
              <a:spcBef>
                <a:spcPts val="600"/>
              </a:spcBef>
            </a:pPr>
            <a:endParaRPr lang="cs-CZ"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69289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p:nvPr/>
        </p:nvSpPr>
        <p:spPr>
          <a:xfrm>
            <a:off x="304800" y="1270001"/>
            <a:ext cx="11887200" cy="458587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s-CZ" sz="3200" b="1">
                <a:solidFill>
                  <a:srgbClr val="000000"/>
                </a:solidFill>
                <a:latin typeface="Arial"/>
                <a:ea typeface="Arial"/>
                <a:cs typeface="Arial"/>
                <a:sym typeface="Arial"/>
              </a:rPr>
              <a:t>Rozsudek Nejvyššího správního soudu ze dne 23. 01. 2008, čj. 2 Afs 107/2007 – 168</a:t>
            </a:r>
            <a:endParaRPr/>
          </a:p>
          <a:p>
            <a:pPr marL="0" marR="0" lvl="0" indent="0" algn="l" rtl="0">
              <a:spcBef>
                <a:spcPts val="0"/>
              </a:spcBef>
              <a:spcAft>
                <a:spcPts val="0"/>
              </a:spcAft>
              <a:buNone/>
            </a:pPr>
            <a:endParaRPr sz="3200">
              <a:solidFill>
                <a:schemeClr val="dk1"/>
              </a:solidFill>
              <a:latin typeface="Arial"/>
              <a:ea typeface="Arial"/>
              <a:cs typeface="Arial"/>
              <a:sym typeface="Arial"/>
            </a:endParaRPr>
          </a:p>
          <a:p>
            <a:pPr marL="0" marR="0" lvl="0" indent="0" algn="l" rtl="0">
              <a:spcBef>
                <a:spcPts val="0"/>
              </a:spcBef>
              <a:spcAft>
                <a:spcPts val="0"/>
              </a:spcAft>
              <a:buNone/>
            </a:pPr>
            <a:r>
              <a:rPr lang="cs-CZ" sz="3200">
                <a:solidFill>
                  <a:srgbClr val="000000"/>
                </a:solidFill>
                <a:latin typeface="Arial"/>
                <a:ea typeface="Arial"/>
                <a:cs typeface="Arial"/>
                <a:sym typeface="Arial"/>
              </a:rPr>
              <a:t>II. Útulky pro psy nepodléhají povinnosti platit poplatek ze psů. Nejsou totiž držitelem věci ve smyslu § 129 odst. 1 občanského zákoníku, který se subsidiárně použije pro výklad pojmu „držitel psa“ obsaženého v § 2 zákona č. 565/1990 Sb., o místních poplatcích.</a:t>
            </a:r>
            <a:endParaRPr sz="3200">
              <a:solidFill>
                <a:schemeClr val="dk1"/>
              </a:solidFill>
              <a:latin typeface="Arial"/>
              <a:ea typeface="Arial"/>
              <a:cs typeface="Arial"/>
              <a:sym typeface="Arial"/>
            </a:endParaRPr>
          </a:p>
          <a:p>
            <a:pPr marL="0" marR="0" lvl="0" indent="0" algn="l" rtl="0">
              <a:spcBef>
                <a:spcPts val="0"/>
              </a:spcBef>
              <a:spcAft>
                <a:spcPts val="0"/>
              </a:spcAft>
              <a:buNone/>
            </a:pPr>
            <a:br>
              <a:rPr lang="cs-CZ" sz="1800">
                <a:solidFill>
                  <a:schemeClr val="dk1"/>
                </a:solidFill>
                <a:latin typeface="Century Gothic"/>
                <a:ea typeface="Century Gothic"/>
                <a:cs typeface="Century Gothic"/>
                <a:sym typeface="Century Gothic"/>
              </a:rPr>
            </a:br>
            <a:endParaRPr sz="1800">
              <a:solidFill>
                <a:schemeClr val="dk1"/>
              </a:solidFill>
              <a:latin typeface="Century Gothic"/>
              <a:ea typeface="Century Gothic"/>
              <a:cs typeface="Century Gothic"/>
              <a:sym typeface="Century Gothic"/>
            </a:endParaRP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Shape 639"/>
          <p:cNvSpPr/>
          <p:nvPr/>
        </p:nvSpPr>
        <p:spPr>
          <a:xfrm>
            <a:off x="1411706" y="181957"/>
            <a:ext cx="10388506" cy="61247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s-CZ" sz="3000" dirty="0">
                <a:solidFill>
                  <a:schemeClr val="dk1"/>
                </a:solidFill>
                <a:latin typeface="Times New Roman" panose="02020603050405020304" pitchFamily="18" charset="0"/>
                <a:ea typeface="Century Gothic"/>
                <a:cs typeface="Times New Roman" panose="02020603050405020304" pitchFamily="18" charset="0"/>
                <a:sym typeface="Century Gothic"/>
              </a:rPr>
              <a:t>§12</a:t>
            </a:r>
          </a:p>
          <a:p>
            <a:pPr marL="0" marR="0" lvl="0" indent="0" algn="l" rtl="0">
              <a:spcBef>
                <a:spcPts val="0"/>
              </a:spcBef>
              <a:spcAft>
                <a:spcPts val="0"/>
              </a:spcAft>
              <a:buNone/>
            </a:pPr>
            <a:r>
              <a:rPr lang="cs-CZ" sz="3000" dirty="0">
                <a:solidFill>
                  <a:schemeClr val="dk1"/>
                </a:solidFill>
                <a:latin typeface="Times New Roman" panose="02020603050405020304" pitchFamily="18" charset="0"/>
                <a:ea typeface="Century Gothic"/>
                <a:cs typeface="Times New Roman" panose="02020603050405020304" pitchFamily="18" charset="0"/>
                <a:sym typeface="Century Gothic"/>
              </a:rPr>
              <a:t>(1) </a:t>
            </a:r>
            <a:r>
              <a:rPr lang="cs-CZ" sz="3000" dirty="0">
                <a:solidFill>
                  <a:srgbClr val="FF0000"/>
                </a:solidFill>
                <a:latin typeface="Times New Roman" panose="02020603050405020304" pitchFamily="18" charset="0"/>
                <a:ea typeface="Century Gothic"/>
                <a:cs typeface="Times New Roman" panose="02020603050405020304" pitchFamily="18" charset="0"/>
                <a:sym typeface="Century Gothic"/>
              </a:rPr>
              <a:t>Vznikne-li nedoplatek na poplatku poplatníkovi, který je ke dni splatnosti nezletilý </a:t>
            </a:r>
            <a:r>
              <a:rPr lang="cs-CZ" sz="3000" dirty="0">
                <a:solidFill>
                  <a:schemeClr val="dk1"/>
                </a:solidFill>
                <a:latin typeface="Times New Roman" panose="02020603050405020304" pitchFamily="18" charset="0"/>
                <a:ea typeface="Century Gothic"/>
                <a:cs typeface="Times New Roman" panose="02020603050405020304" pitchFamily="18" charset="0"/>
                <a:sym typeface="Century Gothic"/>
              </a:rPr>
              <a:t>a nenabyl plné svéprávnosti nebo který je ke dni splatnosti omezen ve svéprávnosti a byl mu jmenován opatrovník spravující jeho jmění, </a:t>
            </a:r>
            <a:r>
              <a:rPr lang="cs-CZ" sz="3000" dirty="0">
                <a:solidFill>
                  <a:srgbClr val="FF0000"/>
                </a:solidFill>
                <a:latin typeface="Times New Roman" panose="02020603050405020304" pitchFamily="18" charset="0"/>
                <a:ea typeface="Century Gothic"/>
                <a:cs typeface="Times New Roman" panose="02020603050405020304" pitchFamily="18" charset="0"/>
                <a:sym typeface="Century Gothic"/>
              </a:rPr>
              <a:t>přechází poplatková povinnost tohoto poplatníka na zákonného zástupce</a:t>
            </a:r>
            <a:r>
              <a:rPr lang="cs-CZ" sz="3000" dirty="0">
                <a:solidFill>
                  <a:schemeClr val="dk1"/>
                </a:solidFill>
                <a:latin typeface="Times New Roman" panose="02020603050405020304" pitchFamily="18" charset="0"/>
                <a:ea typeface="Century Gothic"/>
                <a:cs typeface="Times New Roman" panose="02020603050405020304" pitchFamily="18" charset="0"/>
                <a:sym typeface="Century Gothic"/>
              </a:rPr>
              <a:t> nebo tohoto opatrovníka; </a:t>
            </a:r>
            <a:r>
              <a:rPr lang="cs-CZ" sz="3000" dirty="0">
                <a:solidFill>
                  <a:srgbClr val="FF0000"/>
                </a:solidFill>
                <a:latin typeface="Times New Roman" panose="02020603050405020304" pitchFamily="18" charset="0"/>
                <a:ea typeface="Century Gothic"/>
                <a:cs typeface="Times New Roman" panose="02020603050405020304" pitchFamily="18" charset="0"/>
                <a:sym typeface="Century Gothic"/>
              </a:rPr>
              <a:t>zákonný zástupce </a:t>
            </a:r>
            <a:r>
              <a:rPr lang="cs-CZ" sz="3000" dirty="0">
                <a:solidFill>
                  <a:schemeClr val="dk1"/>
                </a:solidFill>
                <a:latin typeface="Times New Roman" panose="02020603050405020304" pitchFamily="18" charset="0"/>
                <a:ea typeface="Century Gothic"/>
                <a:cs typeface="Times New Roman" panose="02020603050405020304" pitchFamily="18" charset="0"/>
                <a:sym typeface="Century Gothic"/>
              </a:rPr>
              <a:t>nebo opatrovník </a:t>
            </a:r>
            <a:r>
              <a:rPr lang="cs-CZ" sz="3000" dirty="0">
                <a:solidFill>
                  <a:srgbClr val="FF0000"/>
                </a:solidFill>
                <a:latin typeface="Times New Roman" panose="02020603050405020304" pitchFamily="18" charset="0"/>
                <a:ea typeface="Century Gothic"/>
                <a:cs typeface="Times New Roman" panose="02020603050405020304" pitchFamily="18" charset="0"/>
                <a:sym typeface="Century Gothic"/>
              </a:rPr>
              <a:t>má stejné procesní postavení jako poplatník.</a:t>
            </a:r>
            <a:endParaRPr sz="3000"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endParaRPr lang="cs-CZ" sz="3000" dirty="0">
              <a:solidFill>
                <a:schemeClr val="dk1"/>
              </a:solidFill>
              <a:latin typeface="Times New Roman" panose="02020603050405020304" pitchFamily="18" charset="0"/>
              <a:ea typeface="Century Gothic"/>
              <a:cs typeface="Times New Roman" panose="02020603050405020304" pitchFamily="18" charset="0"/>
              <a:sym typeface="Century Gothic"/>
            </a:endParaRPr>
          </a:p>
          <a:p>
            <a:pPr marL="0" marR="0" lvl="0" indent="0" algn="l" rtl="0">
              <a:spcBef>
                <a:spcPts val="0"/>
              </a:spcBef>
              <a:spcAft>
                <a:spcPts val="0"/>
              </a:spcAft>
              <a:buNone/>
            </a:pPr>
            <a:r>
              <a:rPr lang="cs-CZ" sz="3000" dirty="0">
                <a:solidFill>
                  <a:schemeClr val="dk1"/>
                </a:solidFill>
                <a:latin typeface="Times New Roman" panose="02020603050405020304" pitchFamily="18" charset="0"/>
                <a:ea typeface="Century Gothic"/>
                <a:cs typeface="Times New Roman" panose="02020603050405020304" pitchFamily="18" charset="0"/>
                <a:sym typeface="Century Gothic"/>
              </a:rPr>
              <a:t>(2) </a:t>
            </a:r>
            <a:r>
              <a:rPr lang="cs-CZ" sz="3000" dirty="0">
                <a:solidFill>
                  <a:srgbClr val="FF0000"/>
                </a:solidFill>
                <a:latin typeface="Times New Roman" panose="02020603050405020304" pitchFamily="18" charset="0"/>
                <a:ea typeface="Century Gothic"/>
                <a:cs typeface="Times New Roman" panose="02020603050405020304" pitchFamily="18" charset="0"/>
                <a:sym typeface="Century Gothic"/>
              </a:rPr>
              <a:t>V případě podle odstavce 1 vyměří </a:t>
            </a:r>
            <a:r>
              <a:rPr lang="cs-CZ" sz="3000" b="1" dirty="0">
                <a:solidFill>
                  <a:srgbClr val="FF0000"/>
                </a:solidFill>
                <a:latin typeface="Times New Roman" panose="02020603050405020304" pitchFamily="18" charset="0"/>
                <a:ea typeface="Century Gothic"/>
                <a:cs typeface="Times New Roman" panose="02020603050405020304" pitchFamily="18" charset="0"/>
                <a:sym typeface="Century Gothic"/>
              </a:rPr>
              <a:t>správce poplatku </a:t>
            </a:r>
            <a:r>
              <a:rPr lang="cs-CZ" sz="3000" dirty="0">
                <a:solidFill>
                  <a:srgbClr val="FF0000"/>
                </a:solidFill>
                <a:latin typeface="Times New Roman" panose="02020603050405020304" pitchFamily="18" charset="0"/>
                <a:ea typeface="Century Gothic"/>
                <a:cs typeface="Times New Roman" panose="02020603050405020304" pitchFamily="18" charset="0"/>
                <a:sym typeface="Century Gothic"/>
              </a:rPr>
              <a:t>poplatek zákonnému zástupci </a:t>
            </a:r>
            <a:r>
              <a:rPr lang="cs-CZ" sz="3000" dirty="0">
                <a:solidFill>
                  <a:schemeClr val="dk1"/>
                </a:solidFill>
                <a:latin typeface="Times New Roman" panose="02020603050405020304" pitchFamily="18" charset="0"/>
                <a:ea typeface="Century Gothic"/>
                <a:cs typeface="Times New Roman" panose="02020603050405020304" pitchFamily="18" charset="0"/>
                <a:sym typeface="Century Gothic"/>
              </a:rPr>
              <a:t>nebo opatrovníkovi </a:t>
            </a:r>
            <a:r>
              <a:rPr lang="cs-CZ" sz="3000" dirty="0">
                <a:solidFill>
                  <a:srgbClr val="FF0000"/>
                </a:solidFill>
                <a:latin typeface="Times New Roman" panose="02020603050405020304" pitchFamily="18" charset="0"/>
                <a:ea typeface="Century Gothic"/>
                <a:cs typeface="Times New Roman" panose="02020603050405020304" pitchFamily="18" charset="0"/>
                <a:sym typeface="Century Gothic"/>
              </a:rPr>
              <a:t>poplatníka</a:t>
            </a:r>
            <a:r>
              <a:rPr lang="cs-CZ" sz="3000" dirty="0">
                <a:solidFill>
                  <a:schemeClr val="dk1"/>
                </a:solidFill>
                <a:latin typeface="Times New Roman" panose="02020603050405020304" pitchFamily="18" charset="0"/>
                <a:ea typeface="Century Gothic"/>
                <a:cs typeface="Times New Roman" panose="02020603050405020304" pitchFamily="18" charset="0"/>
                <a:sym typeface="Century Gothic"/>
              </a:rPr>
              <a:t>.</a:t>
            </a:r>
            <a:endParaRPr sz="3000"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endParaRPr lang="cs-CZ" sz="3000" dirty="0">
              <a:solidFill>
                <a:schemeClr val="dk1"/>
              </a:solidFill>
              <a:latin typeface="Times New Roman" panose="02020603050405020304" pitchFamily="18" charset="0"/>
              <a:ea typeface="Century Gothic"/>
              <a:cs typeface="Times New Roman" panose="02020603050405020304" pitchFamily="18" charset="0"/>
              <a:sym typeface="Century Gothic"/>
            </a:endParaRPr>
          </a:p>
          <a:p>
            <a:pPr marL="0" marR="0" lvl="0" indent="0" algn="l" rtl="0">
              <a:spcBef>
                <a:spcPts val="0"/>
              </a:spcBef>
              <a:spcAft>
                <a:spcPts val="0"/>
              </a:spcAft>
              <a:buNone/>
            </a:pPr>
            <a:r>
              <a:rPr lang="cs-CZ" sz="3000" dirty="0">
                <a:solidFill>
                  <a:schemeClr val="dk1"/>
                </a:solidFill>
                <a:latin typeface="Times New Roman" panose="02020603050405020304" pitchFamily="18" charset="0"/>
                <a:ea typeface="Century Gothic"/>
                <a:cs typeface="Times New Roman" panose="02020603050405020304" pitchFamily="18" charset="0"/>
                <a:sym typeface="Century Gothic"/>
              </a:rPr>
              <a:t>(3) </a:t>
            </a:r>
            <a:r>
              <a:rPr lang="cs-CZ" sz="3000" dirty="0">
                <a:solidFill>
                  <a:srgbClr val="FF0000"/>
                </a:solidFill>
                <a:latin typeface="Times New Roman" panose="02020603050405020304" pitchFamily="18" charset="0"/>
                <a:ea typeface="Century Gothic"/>
                <a:cs typeface="Times New Roman" panose="02020603050405020304" pitchFamily="18" charset="0"/>
                <a:sym typeface="Century Gothic"/>
              </a:rPr>
              <a:t>Je-li zákonných zástupců nebo opatrovníků více, jsou povinni plnit poplatkovou povinnost společně a nerozdílně</a:t>
            </a:r>
            <a:r>
              <a:rPr lang="cs-CZ" sz="3000" dirty="0">
                <a:solidFill>
                  <a:schemeClr val="dk1"/>
                </a:solidFill>
                <a:latin typeface="Times New Roman" panose="02020603050405020304" pitchFamily="18" charset="0"/>
                <a:ea typeface="Century Gothic"/>
                <a:cs typeface="Times New Roman" panose="02020603050405020304" pitchFamily="18" charset="0"/>
                <a:sym typeface="Century Gothic"/>
              </a:rPr>
              <a:t>.“.</a:t>
            </a:r>
            <a:endParaRPr sz="3000" dirty="0">
              <a:latin typeface="Times New Roman" panose="02020603050405020304" pitchFamily="18" charset="0"/>
              <a:cs typeface="Times New Roman" panose="02020603050405020304" pitchFamily="18" charset="0"/>
            </a:endParaRPr>
          </a:p>
        </p:txBody>
      </p:sp>
      <p:sp>
        <p:nvSpPr>
          <p:cNvPr id="640" name="Shape 640"/>
          <p:cNvSpPr/>
          <p:nvPr/>
        </p:nvSpPr>
        <p:spPr>
          <a:xfrm>
            <a:off x="5971607" y="3244334"/>
            <a:ext cx="248786"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s-CZ" sz="1800">
                <a:solidFill>
                  <a:schemeClr val="dk1"/>
                </a:solidFill>
                <a:latin typeface="Century Gothic"/>
                <a:ea typeface="Century Gothic"/>
                <a:cs typeface="Century Gothic"/>
                <a:sym typeface="Century Gothic"/>
              </a:rPr>
              <a:t> </a:t>
            </a:r>
            <a:endParaRPr/>
          </a:p>
        </p:txBody>
      </p:sp>
    </p:spTree>
  </p:cSld>
  <p:clrMapOvr>
    <a:masterClrMapping/>
  </p:clrMapOvr>
  <p:transition spd="slow">
    <p:fade/>
  </p:transition>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Shape 657"/>
          <p:cNvSpPr/>
          <p:nvPr/>
        </p:nvSpPr>
        <p:spPr>
          <a:xfrm>
            <a:off x="1780673" y="463143"/>
            <a:ext cx="10099397" cy="618630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s-CZ" sz="3200" b="1" dirty="0">
                <a:solidFill>
                  <a:schemeClr val="dk1"/>
                </a:solidFill>
                <a:latin typeface="Times New Roman" panose="02020603050405020304" pitchFamily="18" charset="0"/>
                <a:ea typeface="Century Gothic"/>
                <a:cs typeface="Times New Roman" panose="02020603050405020304" pitchFamily="18" charset="0"/>
                <a:sym typeface="Century Gothic"/>
              </a:rPr>
              <a:t>Stanovisko Ministerstva financí č.j. MF- 718/2016/3903-5 ze dne 06.04.2016, ve znění stanoviska č.j. MF- 29163/2016/3903-6 ze dne 11.10.2016</a:t>
            </a:r>
            <a:endParaRPr sz="3200"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endParaRPr sz="3200" dirty="0">
              <a:solidFill>
                <a:schemeClr val="dk1"/>
              </a:solidFill>
              <a:latin typeface="Times New Roman" panose="02020603050405020304" pitchFamily="18" charset="0"/>
              <a:ea typeface="Century Gothic"/>
              <a:cs typeface="Times New Roman" panose="02020603050405020304" pitchFamily="18" charset="0"/>
              <a:sym typeface="Century Gothic"/>
            </a:endParaRPr>
          </a:p>
          <a:p>
            <a:pPr marL="0" marR="0" lvl="0" indent="0" algn="l" rtl="0">
              <a:spcBef>
                <a:spcPts val="0"/>
              </a:spcBef>
              <a:spcAft>
                <a:spcPts val="0"/>
              </a:spcAft>
              <a:buNone/>
            </a:pPr>
            <a:r>
              <a:rPr lang="cs-CZ" sz="3200" dirty="0">
                <a:solidFill>
                  <a:schemeClr val="dk1"/>
                </a:solidFill>
                <a:latin typeface="Times New Roman" panose="02020603050405020304" pitchFamily="18" charset="0"/>
                <a:ea typeface="Century Gothic"/>
                <a:cs typeface="Times New Roman" panose="02020603050405020304" pitchFamily="18" charset="0"/>
                <a:sym typeface="Century Gothic"/>
              </a:rPr>
              <a:t>…Solidární odpovědnost znamená, podle nového občanského zákoníku (§ 1872), </a:t>
            </a:r>
            <a:r>
              <a:rPr lang="cs-CZ" sz="3200" b="1" dirty="0">
                <a:solidFill>
                  <a:schemeClr val="dk1"/>
                </a:solidFill>
                <a:latin typeface="Times New Roman" panose="02020603050405020304" pitchFamily="18" charset="0"/>
                <a:ea typeface="Century Gothic"/>
                <a:cs typeface="Times New Roman" panose="02020603050405020304" pitchFamily="18" charset="0"/>
                <a:sym typeface="Century Gothic"/>
              </a:rPr>
              <a:t>že správce poplatku je oprávněn požadovat zaplacení poplatku, a to celého </a:t>
            </a:r>
            <a:r>
              <a:rPr lang="cs-CZ" sz="3200" dirty="0">
                <a:solidFill>
                  <a:schemeClr val="dk1"/>
                </a:solidFill>
                <a:latin typeface="Times New Roman" panose="02020603050405020304" pitchFamily="18" charset="0"/>
                <a:ea typeface="Century Gothic"/>
                <a:cs typeface="Times New Roman" panose="02020603050405020304" pitchFamily="18" charset="0"/>
                <a:sym typeface="Century Gothic"/>
              </a:rPr>
              <a:t>nebo jeho libovolné části, </a:t>
            </a:r>
            <a:r>
              <a:rPr lang="cs-CZ" sz="3200" b="1" dirty="0">
                <a:solidFill>
                  <a:schemeClr val="dk1"/>
                </a:solidFill>
                <a:latin typeface="Times New Roman" panose="02020603050405020304" pitchFamily="18" charset="0"/>
                <a:ea typeface="Century Gothic"/>
                <a:cs typeface="Times New Roman" panose="02020603050405020304" pitchFamily="18" charset="0"/>
                <a:sym typeface="Century Gothic"/>
              </a:rPr>
              <a:t>po každém</a:t>
            </a:r>
            <a:r>
              <a:rPr lang="cs-CZ" sz="3200" dirty="0">
                <a:solidFill>
                  <a:schemeClr val="dk1"/>
                </a:solidFill>
                <a:latin typeface="Times New Roman" panose="02020603050405020304" pitchFamily="18" charset="0"/>
                <a:ea typeface="Century Gothic"/>
                <a:cs typeface="Times New Roman" panose="02020603050405020304" pitchFamily="18" charset="0"/>
                <a:sym typeface="Century Gothic"/>
              </a:rPr>
              <a:t> z vlastníků nebo pouze po některém z nich nebo po kterémkoli z nich. </a:t>
            </a:r>
          </a:p>
          <a:p>
            <a:pPr marL="0" marR="0" lvl="0" indent="0" algn="l" rtl="0">
              <a:spcBef>
                <a:spcPts val="0"/>
              </a:spcBef>
              <a:spcAft>
                <a:spcPts val="0"/>
              </a:spcAft>
              <a:buNone/>
            </a:pPr>
            <a:endParaRPr lang="cs-CZ" sz="3200" dirty="0">
              <a:solidFill>
                <a:schemeClr val="dk1"/>
              </a:solidFill>
              <a:latin typeface="Times New Roman" panose="02020603050405020304" pitchFamily="18" charset="0"/>
              <a:cs typeface="Times New Roman" panose="02020603050405020304" pitchFamily="18" charset="0"/>
              <a:sym typeface="Century Gothic"/>
            </a:endParaRPr>
          </a:p>
          <a:p>
            <a:pPr marL="0" marR="0" lvl="0" indent="0" algn="l" rtl="0">
              <a:spcBef>
                <a:spcPts val="0"/>
              </a:spcBef>
              <a:spcAft>
                <a:spcPts val="0"/>
              </a:spcAft>
              <a:buNone/>
            </a:pPr>
            <a:r>
              <a:rPr lang="cs-CZ" sz="3200" dirty="0">
                <a:solidFill>
                  <a:srgbClr val="FF0000"/>
                </a:solidFill>
                <a:latin typeface="Times New Roman" panose="02020603050405020304" pitchFamily="18" charset="0"/>
                <a:cs typeface="Times New Roman" panose="02020603050405020304" pitchFamily="18" charset="0"/>
                <a:sym typeface="Century Gothic"/>
              </a:rPr>
              <a:t>S tímto stanoviskem autor tohoto nesouhlasí a uvede důvody, proč by mělo být postupováno jinak.</a:t>
            </a:r>
            <a:endParaRPr sz="32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Shape 662"/>
          <p:cNvSpPr/>
          <p:nvPr/>
        </p:nvSpPr>
        <p:spPr>
          <a:xfrm>
            <a:off x="1659466" y="728134"/>
            <a:ext cx="9855200" cy="50783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s-CZ" sz="3200" dirty="0">
                <a:solidFill>
                  <a:srgbClr val="000000"/>
                </a:solidFill>
                <a:latin typeface="Times New Roman" panose="02020603050405020304" pitchFamily="18" charset="0"/>
                <a:cs typeface="Times New Roman" panose="02020603050405020304" pitchFamily="18" charset="0"/>
                <a:sym typeface="Arial"/>
              </a:rPr>
              <a:t>Daňová povinnost musí obstát nejen z hlediska vyloučení extrémní disproporcionality, nýbrž také ústavního principu rovnosti, ať již v podobě </a:t>
            </a:r>
            <a:r>
              <a:rPr lang="cs-CZ" sz="3200" b="1" dirty="0">
                <a:solidFill>
                  <a:srgbClr val="FF0000"/>
                </a:solidFill>
                <a:latin typeface="Times New Roman" panose="02020603050405020304" pitchFamily="18" charset="0"/>
                <a:cs typeface="Times New Roman" panose="02020603050405020304" pitchFamily="18" charset="0"/>
                <a:sym typeface="Arial"/>
              </a:rPr>
              <a:t>zákazu svévole při stanovení povinností</a:t>
            </a:r>
            <a:r>
              <a:rPr lang="cs-CZ" sz="3200" dirty="0">
                <a:solidFill>
                  <a:srgbClr val="FF0000"/>
                </a:solidFill>
                <a:latin typeface="Times New Roman" panose="02020603050405020304" pitchFamily="18" charset="0"/>
                <a:cs typeface="Times New Roman" panose="02020603050405020304" pitchFamily="18" charset="0"/>
                <a:sym typeface="Arial"/>
              </a:rPr>
              <a:t>,</a:t>
            </a:r>
            <a:r>
              <a:rPr lang="cs-CZ" sz="3200" dirty="0">
                <a:solidFill>
                  <a:srgbClr val="000000"/>
                </a:solidFill>
                <a:latin typeface="Times New Roman" panose="02020603050405020304" pitchFamily="18" charset="0"/>
                <a:cs typeface="Times New Roman" panose="02020603050405020304" pitchFamily="18" charset="0"/>
                <a:sym typeface="Arial"/>
              </a:rPr>
              <a:t> (</a:t>
            </a:r>
            <a:r>
              <a:rPr lang="cs-CZ" sz="3200" i="1" dirty="0">
                <a:solidFill>
                  <a:srgbClr val="000000"/>
                </a:solidFill>
                <a:latin typeface="Times New Roman" panose="02020603050405020304" pitchFamily="18" charset="0"/>
                <a:cs typeface="Times New Roman" panose="02020603050405020304" pitchFamily="18" charset="0"/>
                <a:sym typeface="Arial"/>
              </a:rPr>
              <a:t>v tomto případě poplatkové povinnosti – pozn. </a:t>
            </a:r>
            <a:r>
              <a:rPr lang="cs-CZ" sz="3200" i="1" dirty="0">
                <a:latin typeface="Times New Roman" panose="02020603050405020304" pitchFamily="18" charset="0"/>
                <a:cs typeface="Times New Roman" panose="02020603050405020304" pitchFamily="18" charset="0"/>
              </a:rPr>
              <a:t>a</a:t>
            </a:r>
            <a:r>
              <a:rPr lang="cs-CZ" sz="3200" i="1" dirty="0">
                <a:solidFill>
                  <a:srgbClr val="000000"/>
                </a:solidFill>
                <a:latin typeface="Times New Roman" panose="02020603050405020304" pitchFamily="18" charset="0"/>
                <a:cs typeface="Times New Roman" panose="02020603050405020304" pitchFamily="18" charset="0"/>
                <a:sym typeface="Arial"/>
              </a:rPr>
              <a:t>utora</a:t>
            </a:r>
            <a:r>
              <a:rPr lang="cs-CZ" sz="3200" dirty="0">
                <a:solidFill>
                  <a:srgbClr val="000000"/>
                </a:solidFill>
                <a:latin typeface="Times New Roman" panose="02020603050405020304" pitchFamily="18" charset="0"/>
                <a:cs typeface="Times New Roman" panose="02020603050405020304" pitchFamily="18" charset="0"/>
                <a:sym typeface="Arial"/>
              </a:rPr>
              <a:t>) resp. při odlišování subjektů a práv dle čl. 1 Listiny, či v podobě rovnosti při uplatňování základních práv a svobod dle čl. 3 odst. 1 Listiny (srov. nálezy </a:t>
            </a:r>
            <a:r>
              <a:rPr lang="cs-CZ" sz="3200" dirty="0" err="1">
                <a:solidFill>
                  <a:srgbClr val="000000"/>
                </a:solidFill>
                <a:latin typeface="Times New Roman" panose="02020603050405020304" pitchFamily="18" charset="0"/>
                <a:cs typeface="Times New Roman" panose="02020603050405020304" pitchFamily="18" charset="0"/>
                <a:sym typeface="Arial"/>
              </a:rPr>
              <a:t>sp</a:t>
            </a:r>
            <a:r>
              <a:rPr lang="cs-CZ" sz="3200" dirty="0">
                <a:solidFill>
                  <a:srgbClr val="000000"/>
                </a:solidFill>
                <a:latin typeface="Times New Roman" panose="02020603050405020304" pitchFamily="18" charset="0"/>
                <a:cs typeface="Times New Roman" panose="02020603050405020304" pitchFamily="18" charset="0"/>
                <a:sym typeface="Arial"/>
              </a:rPr>
              <a:t>. zn. </a:t>
            </a:r>
            <a:r>
              <a:rPr lang="cs-CZ" sz="3200" dirty="0" err="1">
                <a:solidFill>
                  <a:srgbClr val="000000"/>
                </a:solidFill>
                <a:latin typeface="Times New Roman" panose="02020603050405020304" pitchFamily="18" charset="0"/>
                <a:cs typeface="Times New Roman" panose="02020603050405020304" pitchFamily="18" charset="0"/>
                <a:sym typeface="Arial"/>
              </a:rPr>
              <a:t>Pl</a:t>
            </a:r>
            <a:r>
              <a:rPr lang="cs-CZ" sz="3200" dirty="0">
                <a:solidFill>
                  <a:srgbClr val="000000"/>
                </a:solidFill>
                <a:latin typeface="Times New Roman" panose="02020603050405020304" pitchFamily="18" charset="0"/>
                <a:cs typeface="Times New Roman" panose="02020603050405020304" pitchFamily="18" charset="0"/>
                <a:sym typeface="Arial"/>
              </a:rPr>
              <a:t>. ÚS 7/03 a </a:t>
            </a:r>
            <a:r>
              <a:rPr lang="cs-CZ" sz="3200" dirty="0" err="1">
                <a:solidFill>
                  <a:srgbClr val="000000"/>
                </a:solidFill>
                <a:latin typeface="Times New Roman" panose="02020603050405020304" pitchFamily="18" charset="0"/>
                <a:cs typeface="Times New Roman" panose="02020603050405020304" pitchFamily="18" charset="0"/>
                <a:sym typeface="Arial"/>
              </a:rPr>
              <a:t>sp</a:t>
            </a:r>
            <a:r>
              <a:rPr lang="cs-CZ" sz="3200" dirty="0">
                <a:solidFill>
                  <a:srgbClr val="000000"/>
                </a:solidFill>
                <a:latin typeface="Times New Roman" panose="02020603050405020304" pitchFamily="18" charset="0"/>
                <a:cs typeface="Times New Roman" panose="02020603050405020304" pitchFamily="18" charset="0"/>
                <a:sym typeface="Arial"/>
              </a:rPr>
              <a:t>. zn. </a:t>
            </a:r>
            <a:r>
              <a:rPr lang="cs-CZ" sz="3200" dirty="0" err="1">
                <a:solidFill>
                  <a:srgbClr val="000000"/>
                </a:solidFill>
                <a:latin typeface="Times New Roman" panose="02020603050405020304" pitchFamily="18" charset="0"/>
                <a:cs typeface="Times New Roman" panose="02020603050405020304" pitchFamily="18" charset="0"/>
                <a:sym typeface="Arial"/>
              </a:rPr>
              <a:t>Pl</a:t>
            </a:r>
            <a:r>
              <a:rPr lang="cs-CZ" sz="3200" dirty="0">
                <a:solidFill>
                  <a:srgbClr val="000000"/>
                </a:solidFill>
                <a:latin typeface="Times New Roman" panose="02020603050405020304" pitchFamily="18" charset="0"/>
                <a:cs typeface="Times New Roman" panose="02020603050405020304" pitchFamily="18" charset="0"/>
                <a:sym typeface="Arial"/>
              </a:rPr>
              <a:t>. ÚS 29/08, bod 43). </a:t>
            </a:r>
            <a:endParaRPr sz="3200" dirty="0">
              <a:solidFill>
                <a:schemeClr val="dk1"/>
              </a:solidFill>
              <a:latin typeface="Times New Roman" panose="02020603050405020304" pitchFamily="18" charset="0"/>
              <a:cs typeface="Times New Roman" panose="02020603050405020304" pitchFamily="18" charset="0"/>
              <a:sym typeface="Arial"/>
            </a:endParaRP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Shape 667"/>
          <p:cNvSpPr/>
          <p:nvPr/>
        </p:nvSpPr>
        <p:spPr>
          <a:xfrm>
            <a:off x="1732547" y="671691"/>
            <a:ext cx="10459453" cy="618630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s-CZ" sz="3200" dirty="0">
                <a:solidFill>
                  <a:srgbClr val="FF0000"/>
                </a:solidFill>
                <a:latin typeface="Times New Roman" panose="02020603050405020304" pitchFamily="18" charset="0"/>
                <a:cs typeface="Times New Roman" panose="02020603050405020304" pitchFamily="18" charset="0"/>
                <a:sym typeface="Arial"/>
              </a:rPr>
              <a:t>Nabízí se proto otázka, zda by nemohl vyměřit jedním platebním výměrem poplatek společně a nerozdílně přímo oběma zákonným zástupcům tak, že platební výměr na společnou poplatkovou povinnost doručí oběma zákonným zástupcům (s vysvětlením, že společnou (a nerozdílnou) daňovou povinností se rozumí povinnosti plnit „jeden za všechny a všichni za jednoho“. </a:t>
            </a:r>
            <a:endParaRPr sz="3200"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r>
              <a:rPr lang="cs-CZ" sz="3200" dirty="0">
                <a:solidFill>
                  <a:srgbClr val="FF0000"/>
                </a:solidFill>
                <a:latin typeface="Times New Roman" panose="02020603050405020304" pitchFamily="18" charset="0"/>
                <a:cs typeface="Times New Roman" panose="02020603050405020304" pitchFamily="18" charset="0"/>
                <a:sym typeface="Arial"/>
              </a:rPr>
              <a:t>Zaplatí-li jeden z poplatníků, případně na něm správce poplatku nedoplatek vymůže, nedoplatek zaniká. Podíly poplatníků jsou v jejich vzájemném poměru stejné – vypořádají se mezi sebou.</a:t>
            </a:r>
            <a:endParaRPr sz="3200" dirty="0">
              <a:solidFill>
                <a:schemeClr val="dk1"/>
              </a:solidFill>
              <a:latin typeface="Times New Roman" panose="02020603050405020304" pitchFamily="18" charset="0"/>
              <a:ea typeface="Century Gothic"/>
              <a:cs typeface="Times New Roman" panose="02020603050405020304" pitchFamily="18" charset="0"/>
              <a:sym typeface="Century Gothic"/>
            </a:endParaRP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Shape 672"/>
          <p:cNvSpPr/>
          <p:nvPr/>
        </p:nvSpPr>
        <p:spPr>
          <a:xfrm>
            <a:off x="1812758" y="643622"/>
            <a:ext cx="10251797" cy="55707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s-CZ" sz="3200" b="1" dirty="0">
                <a:solidFill>
                  <a:srgbClr val="FF0000"/>
                </a:solidFill>
                <a:latin typeface="Times New Roman" panose="02020603050405020304" pitchFamily="18" charset="0"/>
                <a:cs typeface="Times New Roman" panose="02020603050405020304" pitchFamily="18" charset="0"/>
                <a:sym typeface="Arial"/>
              </a:rPr>
              <a:t>Umožňuje to i § 101 DŘ odst. 3 a 5 ???</a:t>
            </a:r>
            <a:endParaRPr sz="3200"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endParaRPr sz="3200" dirty="0">
              <a:solidFill>
                <a:schemeClr val="dk1"/>
              </a:solidFill>
              <a:latin typeface="Times New Roman" panose="02020603050405020304" pitchFamily="18" charset="0"/>
              <a:ea typeface="Century Gothic"/>
              <a:cs typeface="Times New Roman" panose="02020603050405020304" pitchFamily="18" charset="0"/>
              <a:sym typeface="Century Gothic"/>
            </a:endParaRPr>
          </a:p>
          <a:p>
            <a:pPr marL="0" marR="0" lvl="0" indent="0" algn="l" rtl="0">
              <a:spcBef>
                <a:spcPts val="0"/>
              </a:spcBef>
              <a:spcAft>
                <a:spcPts val="0"/>
              </a:spcAft>
              <a:buNone/>
            </a:pPr>
            <a:r>
              <a:rPr lang="cs-CZ" sz="3200" dirty="0">
                <a:solidFill>
                  <a:srgbClr val="000000"/>
                </a:solidFill>
                <a:latin typeface="Times New Roman" panose="02020603050405020304" pitchFamily="18" charset="0"/>
                <a:cs typeface="Times New Roman" panose="02020603050405020304" pitchFamily="18" charset="0"/>
                <a:sym typeface="Arial"/>
              </a:rPr>
              <a:t>(3) </a:t>
            </a:r>
            <a:r>
              <a:rPr lang="cs-CZ" sz="3200" b="1" dirty="0">
                <a:solidFill>
                  <a:srgbClr val="000000"/>
                </a:solidFill>
                <a:latin typeface="Times New Roman" panose="02020603050405020304" pitchFamily="18" charset="0"/>
                <a:cs typeface="Times New Roman" panose="02020603050405020304" pitchFamily="18" charset="0"/>
                <a:sym typeface="Arial"/>
              </a:rPr>
              <a:t>Příjemcem rozhodnutí je ten, komu je rozhodnutím ukládána povinnost </a:t>
            </a:r>
            <a:r>
              <a:rPr lang="cs-CZ" sz="3200" i="1" dirty="0">
                <a:solidFill>
                  <a:srgbClr val="000000"/>
                </a:solidFill>
                <a:latin typeface="Times New Roman" panose="02020603050405020304" pitchFamily="18" charset="0"/>
                <a:cs typeface="Times New Roman" panose="02020603050405020304" pitchFamily="18" charset="0"/>
                <a:sym typeface="Arial"/>
              </a:rPr>
              <a:t>(společná a nerozdílná???)</a:t>
            </a:r>
            <a:r>
              <a:rPr lang="cs-CZ" sz="3200" b="1" dirty="0">
                <a:solidFill>
                  <a:srgbClr val="000000"/>
                </a:solidFill>
                <a:latin typeface="Times New Roman" panose="02020603050405020304" pitchFamily="18" charset="0"/>
                <a:cs typeface="Times New Roman" panose="02020603050405020304" pitchFamily="18" charset="0"/>
                <a:sym typeface="Arial"/>
              </a:rPr>
              <a:t> </a:t>
            </a:r>
            <a:r>
              <a:rPr lang="cs-CZ" sz="3200" dirty="0">
                <a:solidFill>
                  <a:srgbClr val="000000"/>
                </a:solidFill>
                <a:latin typeface="Times New Roman" panose="02020603050405020304" pitchFamily="18" charset="0"/>
                <a:cs typeface="Times New Roman" panose="02020603050405020304" pitchFamily="18" charset="0"/>
                <a:sym typeface="Arial"/>
              </a:rPr>
              <a:t>nebo přiznáváno právo anebo prohlášeno právo </a:t>
            </a:r>
            <a:r>
              <a:rPr lang="cs-CZ" sz="3200" b="1" dirty="0">
                <a:solidFill>
                  <a:srgbClr val="000000"/>
                </a:solidFill>
                <a:latin typeface="Times New Roman" panose="02020603050405020304" pitchFamily="18" charset="0"/>
                <a:cs typeface="Times New Roman" panose="02020603050405020304" pitchFamily="18" charset="0"/>
                <a:sym typeface="Arial"/>
              </a:rPr>
              <a:t>nebo povinnost stanovená zákonem.</a:t>
            </a:r>
            <a:endParaRPr sz="3200"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endParaRPr sz="3200" dirty="0">
              <a:solidFill>
                <a:schemeClr val="dk1"/>
              </a:solidFill>
              <a:latin typeface="Times New Roman" panose="02020603050405020304" pitchFamily="18" charset="0"/>
              <a:ea typeface="Century Gothic"/>
              <a:cs typeface="Times New Roman" panose="02020603050405020304" pitchFamily="18" charset="0"/>
              <a:sym typeface="Century Gothic"/>
            </a:endParaRPr>
          </a:p>
          <a:p>
            <a:pPr marL="0" marR="0" lvl="0" indent="0" algn="l" rtl="0">
              <a:spcBef>
                <a:spcPts val="0"/>
              </a:spcBef>
              <a:spcAft>
                <a:spcPts val="0"/>
              </a:spcAft>
              <a:buNone/>
            </a:pPr>
            <a:r>
              <a:rPr lang="cs-CZ" sz="3200" dirty="0">
                <a:solidFill>
                  <a:srgbClr val="000000"/>
                </a:solidFill>
                <a:latin typeface="Times New Roman" panose="02020603050405020304" pitchFamily="18" charset="0"/>
                <a:cs typeface="Times New Roman" panose="02020603050405020304" pitchFamily="18" charset="0"/>
                <a:sym typeface="Arial"/>
              </a:rPr>
              <a:t>(5) </a:t>
            </a:r>
            <a:r>
              <a:rPr lang="cs-CZ" sz="3200" b="1" dirty="0">
                <a:solidFill>
                  <a:srgbClr val="000000"/>
                </a:solidFill>
                <a:latin typeface="Times New Roman" panose="02020603050405020304" pitchFamily="18" charset="0"/>
                <a:cs typeface="Times New Roman" panose="02020603050405020304" pitchFamily="18" charset="0"/>
                <a:sym typeface="Arial"/>
              </a:rPr>
              <a:t>Rozhodnutí se oznamuje všem jeho příjemcům </a:t>
            </a:r>
            <a:r>
              <a:rPr lang="cs-CZ" sz="3200" i="1" dirty="0">
                <a:solidFill>
                  <a:srgbClr val="000000"/>
                </a:solidFill>
                <a:latin typeface="Times New Roman" panose="02020603050405020304" pitchFamily="18" charset="0"/>
                <a:cs typeface="Times New Roman" panose="02020603050405020304" pitchFamily="18" charset="0"/>
                <a:sym typeface="Arial"/>
              </a:rPr>
              <a:t>(více příjemců jednoho rozhodnutí ???)</a:t>
            </a:r>
            <a:r>
              <a:rPr lang="cs-CZ" sz="3200" dirty="0">
                <a:solidFill>
                  <a:srgbClr val="000000"/>
                </a:solidFill>
                <a:latin typeface="Times New Roman" panose="02020603050405020304" pitchFamily="18" charset="0"/>
                <a:cs typeface="Times New Roman" panose="02020603050405020304" pitchFamily="18" charset="0"/>
                <a:sym typeface="Arial"/>
              </a:rPr>
              <a:t>. Vůči příjemci je rozhodnutí účinné okamžikem jeho oznámení.</a:t>
            </a:r>
            <a:endParaRPr sz="3200" dirty="0">
              <a:solidFill>
                <a:schemeClr val="dk1"/>
              </a:solidFill>
              <a:latin typeface="Times New Roman" panose="02020603050405020304" pitchFamily="18" charset="0"/>
              <a:ea typeface="Century Gothic"/>
              <a:cs typeface="Times New Roman" panose="02020603050405020304" pitchFamily="18" charset="0"/>
              <a:sym typeface="Century Gothic"/>
            </a:endParaRPr>
          </a:p>
          <a:p>
            <a:pPr marL="0" marR="0" lvl="0" indent="0" algn="l" rtl="0">
              <a:spcBef>
                <a:spcPts val="0"/>
              </a:spcBef>
              <a:spcAft>
                <a:spcPts val="0"/>
              </a:spcAft>
              <a:buNone/>
            </a:pPr>
            <a:br>
              <a:rPr lang="cs-CZ" sz="1800" dirty="0">
                <a:solidFill>
                  <a:schemeClr val="dk1"/>
                </a:solidFill>
                <a:latin typeface="Century Gothic"/>
                <a:ea typeface="Century Gothic"/>
                <a:cs typeface="Century Gothic"/>
                <a:sym typeface="Century Gothic"/>
              </a:rPr>
            </a:br>
            <a:endParaRPr sz="1800" dirty="0">
              <a:solidFill>
                <a:schemeClr val="dk1"/>
              </a:solidFill>
              <a:latin typeface="Century Gothic"/>
              <a:ea typeface="Century Gothic"/>
              <a:cs typeface="Century Gothic"/>
              <a:sym typeface="Century Gothic"/>
            </a:endParaRP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C3600668-A786-48A6-8AE7-AD1ACBF4726D}"/>
              </a:ext>
            </a:extLst>
          </p:cNvPr>
          <p:cNvSpPr/>
          <p:nvPr/>
        </p:nvSpPr>
        <p:spPr>
          <a:xfrm>
            <a:off x="0" y="805276"/>
            <a:ext cx="11566358" cy="2554545"/>
          </a:xfrm>
          <a:prstGeom prst="rect">
            <a:avLst/>
          </a:prstGeom>
        </p:spPr>
        <p:txBody>
          <a:bodyPr wrap="square">
            <a:spAutoFit/>
          </a:bodyPr>
          <a:lstStyle/>
          <a:p>
            <a:pPr marL="914400" lvl="2" algn="just">
              <a:spcBef>
                <a:spcPts val="600"/>
              </a:spcBef>
              <a:spcAft>
                <a:spcPts val="600"/>
              </a:spcAft>
              <a:tabLst>
                <a:tab pos="316865" algn="l"/>
                <a:tab pos="540385" algn="l"/>
              </a:tabLst>
            </a:pPr>
            <a:r>
              <a:rPr lang="cs-CZ" sz="3200" dirty="0">
                <a:latin typeface="Times New Roman" panose="02020603050405020304" pitchFamily="18" charset="0"/>
                <a:ea typeface="Times New Roman" panose="02020603050405020304" pitchFamily="18" charset="0"/>
              </a:rPr>
              <a:t>Vzhledem k administrativní náročnosti a faktické nevymahatelnosti většiny pohledávek za nezletilými osobami (i jejich zákonných zástupců) autor navrhuje, aby obce stanovili ve svých obecně závazných vyhláškách plošné osvobození všech nezletilých osob do 18 let.</a:t>
            </a:r>
          </a:p>
        </p:txBody>
      </p:sp>
    </p:spTree>
    <p:extLst>
      <p:ext uri="{BB962C8B-B14F-4D97-AF65-F5344CB8AC3E}">
        <p14:creationId xmlns:p14="http://schemas.microsoft.com/office/powerpoint/2010/main" val="3660244239"/>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769" name="Shape 769"/>
          <p:cNvSpPr txBox="1"/>
          <p:nvPr/>
        </p:nvSpPr>
        <p:spPr>
          <a:xfrm>
            <a:off x="389467" y="239714"/>
            <a:ext cx="11683999" cy="61986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Arial"/>
              <a:buNone/>
            </a:pPr>
            <a:r>
              <a:rPr lang="cs-CZ" sz="3200" b="1" dirty="0">
                <a:solidFill>
                  <a:schemeClr val="dk1"/>
                </a:solidFill>
                <a:latin typeface="Times New Roman" panose="02020603050405020304" pitchFamily="18" charset="0"/>
                <a:cs typeface="Times New Roman" panose="02020603050405020304" pitchFamily="18" charset="0"/>
                <a:sym typeface="Arial"/>
              </a:rPr>
              <a:t>Zvýšení poplatku v OZV</a:t>
            </a:r>
            <a:endParaRPr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Clr>
                <a:schemeClr val="dk1"/>
              </a:buClr>
              <a:buSzPts val="3200"/>
              <a:buFont typeface="Arial"/>
              <a:buNone/>
            </a:pPr>
            <a:endParaRPr sz="3200" b="1" dirty="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spcBef>
                <a:spcPts val="640"/>
              </a:spcBef>
              <a:spcAft>
                <a:spcPts val="0"/>
              </a:spcAft>
              <a:buClr>
                <a:schemeClr val="dk1"/>
              </a:buClr>
              <a:buSzPts val="3200"/>
              <a:buFont typeface="Arial"/>
              <a:buNone/>
            </a:pPr>
            <a:r>
              <a:rPr lang="cs-CZ" sz="3200" b="1" dirty="0">
                <a:solidFill>
                  <a:schemeClr val="dk1"/>
                </a:solidFill>
                <a:latin typeface="Times New Roman" panose="02020603050405020304" pitchFamily="18" charset="0"/>
                <a:cs typeface="Times New Roman" panose="02020603050405020304" pitchFamily="18" charset="0"/>
                <a:sym typeface="Arial"/>
              </a:rPr>
              <a:t>Nález Ústavního soudu </a:t>
            </a:r>
            <a:r>
              <a:rPr lang="cs-CZ" sz="3200" b="1" dirty="0" err="1">
                <a:solidFill>
                  <a:schemeClr val="dk1"/>
                </a:solidFill>
                <a:latin typeface="Times New Roman" panose="02020603050405020304" pitchFamily="18" charset="0"/>
                <a:cs typeface="Times New Roman" panose="02020603050405020304" pitchFamily="18" charset="0"/>
                <a:sym typeface="Arial"/>
              </a:rPr>
              <a:t>sp</a:t>
            </a:r>
            <a:r>
              <a:rPr lang="cs-CZ" sz="3200" b="1" dirty="0">
                <a:solidFill>
                  <a:schemeClr val="dk1"/>
                </a:solidFill>
                <a:latin typeface="Times New Roman" panose="02020603050405020304" pitchFamily="18" charset="0"/>
                <a:cs typeface="Times New Roman" panose="02020603050405020304" pitchFamily="18" charset="0"/>
                <a:sym typeface="Arial"/>
              </a:rPr>
              <a:t>. zn. PI ÚS 9/10 ze dne 29. června 2010</a:t>
            </a:r>
            <a:endParaRPr sz="3200" dirty="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spcBef>
                <a:spcPts val="640"/>
              </a:spcBef>
              <a:spcAft>
                <a:spcPts val="0"/>
              </a:spcAft>
              <a:buClr>
                <a:schemeClr val="dk1"/>
              </a:buClr>
              <a:buSzPts val="3200"/>
              <a:buFont typeface="Arial"/>
              <a:buNone/>
            </a:pPr>
            <a:r>
              <a:rPr lang="cs-CZ" sz="3200" dirty="0">
                <a:solidFill>
                  <a:schemeClr val="dk1"/>
                </a:solidFill>
                <a:latin typeface="Times New Roman" panose="02020603050405020304" pitchFamily="18" charset="0"/>
                <a:cs typeface="Times New Roman" panose="02020603050405020304" pitchFamily="18" charset="0"/>
                <a:sym typeface="Arial"/>
              </a:rPr>
              <a:t>	Zákon o místních poplatcích obecně zakotvil </a:t>
            </a:r>
            <a:r>
              <a:rPr lang="cs-CZ" sz="3200" dirty="0">
                <a:solidFill>
                  <a:srgbClr val="FF0000"/>
                </a:solidFill>
                <a:latin typeface="Times New Roman" panose="02020603050405020304" pitchFamily="18" charset="0"/>
                <a:cs typeface="Times New Roman" panose="02020603050405020304" pitchFamily="18" charset="0"/>
                <a:sym typeface="Arial"/>
              </a:rPr>
              <a:t>možnost sankčního navýšení poplatku</a:t>
            </a:r>
            <a:r>
              <a:rPr lang="cs-CZ" sz="3200" dirty="0">
                <a:solidFill>
                  <a:schemeClr val="dk1"/>
                </a:solidFill>
                <a:latin typeface="Times New Roman" panose="02020603050405020304" pitchFamily="18" charset="0"/>
                <a:cs typeface="Times New Roman" panose="02020603050405020304" pitchFamily="18" charset="0"/>
                <a:sym typeface="Arial"/>
              </a:rPr>
              <a:t> v případě jeho řádného nezaplacení a stanovil </a:t>
            </a:r>
            <a:r>
              <a:rPr lang="cs-CZ" sz="3200" dirty="0">
                <a:solidFill>
                  <a:srgbClr val="FF0000"/>
                </a:solidFill>
                <a:latin typeface="Times New Roman" panose="02020603050405020304" pitchFamily="18" charset="0"/>
                <a:cs typeface="Times New Roman" panose="02020603050405020304" pitchFamily="18" charset="0"/>
                <a:sym typeface="Arial"/>
              </a:rPr>
              <a:t>základní pravidla, zejména horní hranici tohoto navýšení. </a:t>
            </a:r>
            <a:r>
              <a:rPr lang="cs-CZ" sz="3200" dirty="0">
                <a:solidFill>
                  <a:schemeClr val="dk1"/>
                </a:solidFill>
                <a:latin typeface="Times New Roman" panose="02020603050405020304" pitchFamily="18" charset="0"/>
                <a:cs typeface="Times New Roman" panose="02020603050405020304" pitchFamily="18" charset="0"/>
                <a:sym typeface="Arial"/>
              </a:rPr>
              <a:t>Pokud samospráva nepřipraví do příslušné vyhlášky hodnoty tohoto navýšení, jde v intencích citovaného ustanovení při navyšování o otázku volného uvážení správce poplatku, limitovaného pouze zmiňovaným trojnásobkem základní stanovené hodnoty poplatku. …</a:t>
            </a:r>
            <a:endParaRP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Shape 774"/>
          <p:cNvSpPr txBox="1"/>
          <p:nvPr/>
        </p:nvSpPr>
        <p:spPr>
          <a:xfrm>
            <a:off x="389467" y="239714"/>
            <a:ext cx="11683999" cy="61986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Arial"/>
              <a:buNone/>
            </a:pPr>
            <a:r>
              <a:rPr lang="cs-CZ" sz="3200" b="1" dirty="0">
                <a:solidFill>
                  <a:schemeClr val="dk1"/>
                </a:solidFill>
                <a:latin typeface="Times New Roman" panose="02020603050405020304" pitchFamily="18" charset="0"/>
                <a:cs typeface="Times New Roman" panose="02020603050405020304" pitchFamily="18" charset="0"/>
                <a:sym typeface="Arial"/>
              </a:rPr>
              <a:t>Zvýšení poplatku v OZV</a:t>
            </a:r>
            <a:endParaRPr sz="3200"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Clr>
                <a:schemeClr val="dk1"/>
              </a:buClr>
              <a:buSzPts val="3200"/>
              <a:buFont typeface="Arial"/>
              <a:buNone/>
            </a:pPr>
            <a:endParaRPr sz="3200" b="1" dirty="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spcBef>
                <a:spcPts val="640"/>
              </a:spcBef>
              <a:spcAft>
                <a:spcPts val="0"/>
              </a:spcAft>
              <a:buClr>
                <a:schemeClr val="dk1"/>
              </a:buClr>
              <a:buSzPts val="3200"/>
              <a:buFont typeface="Arial"/>
              <a:buNone/>
            </a:pPr>
            <a:r>
              <a:rPr lang="cs-CZ" sz="3200" b="1" dirty="0">
                <a:solidFill>
                  <a:schemeClr val="dk1"/>
                </a:solidFill>
                <a:latin typeface="Times New Roman" panose="02020603050405020304" pitchFamily="18" charset="0"/>
                <a:cs typeface="Times New Roman" panose="02020603050405020304" pitchFamily="18" charset="0"/>
                <a:sym typeface="Arial"/>
              </a:rPr>
              <a:t>Nález Ústavního soudu </a:t>
            </a:r>
            <a:r>
              <a:rPr lang="cs-CZ" sz="3200" b="1" dirty="0" err="1">
                <a:solidFill>
                  <a:schemeClr val="dk1"/>
                </a:solidFill>
                <a:latin typeface="Times New Roman" panose="02020603050405020304" pitchFamily="18" charset="0"/>
                <a:cs typeface="Times New Roman" panose="02020603050405020304" pitchFamily="18" charset="0"/>
                <a:sym typeface="Arial"/>
              </a:rPr>
              <a:t>sp</a:t>
            </a:r>
            <a:r>
              <a:rPr lang="cs-CZ" sz="3200" b="1" dirty="0">
                <a:solidFill>
                  <a:schemeClr val="dk1"/>
                </a:solidFill>
                <a:latin typeface="Times New Roman" panose="02020603050405020304" pitchFamily="18" charset="0"/>
                <a:cs typeface="Times New Roman" panose="02020603050405020304" pitchFamily="18" charset="0"/>
                <a:sym typeface="Arial"/>
              </a:rPr>
              <a:t>. zn. PI ÚS 9/10 ze dne 29. června 2010</a:t>
            </a:r>
            <a:endParaRPr sz="3200" dirty="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spcBef>
                <a:spcPts val="640"/>
              </a:spcBef>
              <a:spcAft>
                <a:spcPts val="0"/>
              </a:spcAft>
              <a:buClr>
                <a:schemeClr val="dk1"/>
              </a:buClr>
              <a:buSzPts val="3200"/>
              <a:buFont typeface="Arial"/>
              <a:buNone/>
            </a:pPr>
            <a:r>
              <a:rPr lang="cs-CZ" sz="3200" dirty="0">
                <a:solidFill>
                  <a:schemeClr val="dk1"/>
                </a:solidFill>
                <a:latin typeface="Times New Roman" panose="02020603050405020304" pitchFamily="18" charset="0"/>
                <a:cs typeface="Times New Roman" panose="02020603050405020304" pitchFamily="18" charset="0"/>
                <a:sym typeface="Arial"/>
              </a:rPr>
              <a:t>	 V tomto směru je tato obecná právní úprava pro praxi zřejmě dostačující, každopádně je odrazem vůle zákonodárce, přičemž vhodnost či správnost jím zvoleného řešení není předmětem zkoumání ze strany Ústavního soudu. </a:t>
            </a:r>
            <a:r>
              <a:rPr lang="cs-CZ" sz="3200" dirty="0">
                <a:solidFill>
                  <a:srgbClr val="FF0000"/>
                </a:solidFill>
                <a:latin typeface="Times New Roman" panose="02020603050405020304" pitchFamily="18" charset="0"/>
                <a:cs typeface="Times New Roman" panose="02020603050405020304" pitchFamily="18" charset="0"/>
                <a:sym typeface="Arial"/>
              </a:rPr>
              <a:t>Na druhou stranu, pokud samospráva hodnoty navýšení stanoví, musí z toho správce poplatku vycházet a jeho diskreční pravomoc je v daném směru omezena. A to </a:t>
            </a:r>
            <a:r>
              <a:rPr lang="cs-CZ" sz="3200" b="1" dirty="0">
                <a:solidFill>
                  <a:srgbClr val="FF0000"/>
                </a:solidFill>
                <a:latin typeface="Times New Roman" panose="02020603050405020304" pitchFamily="18" charset="0"/>
                <a:cs typeface="Times New Roman" panose="02020603050405020304" pitchFamily="18" charset="0"/>
                <a:sym typeface="Arial"/>
              </a:rPr>
              <a:t>přípustně,</a:t>
            </a:r>
            <a:r>
              <a:rPr lang="cs-CZ" sz="3200" dirty="0">
                <a:solidFill>
                  <a:srgbClr val="FF0000"/>
                </a:solidFill>
                <a:latin typeface="Times New Roman" panose="02020603050405020304" pitchFamily="18" charset="0"/>
                <a:cs typeface="Times New Roman" panose="02020603050405020304" pitchFamily="18" charset="0"/>
                <a:sym typeface="Arial"/>
              </a:rPr>
              <a:t> ne-li dokonce žádoucím způsobem</a:t>
            </a:r>
            <a:r>
              <a:rPr lang="cs-CZ" sz="3200" dirty="0">
                <a:solidFill>
                  <a:schemeClr val="dk1"/>
                </a:solidFill>
                <a:latin typeface="Times New Roman" panose="02020603050405020304" pitchFamily="18" charset="0"/>
                <a:cs typeface="Times New Roman" panose="02020603050405020304" pitchFamily="18" charset="0"/>
                <a:sym typeface="Arial"/>
              </a:rPr>
              <a:t>…</a:t>
            </a:r>
            <a:endParaRPr sz="3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79" name="Shape 779"/>
          <p:cNvSpPr txBox="1"/>
          <p:nvPr/>
        </p:nvSpPr>
        <p:spPr>
          <a:xfrm>
            <a:off x="948267" y="239713"/>
            <a:ext cx="10837333" cy="57061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Arial"/>
              <a:buNone/>
            </a:pPr>
            <a:r>
              <a:rPr lang="cs-CZ" sz="3200" b="1" dirty="0">
                <a:solidFill>
                  <a:schemeClr val="dk1"/>
                </a:solidFill>
                <a:latin typeface="Times New Roman" panose="02020603050405020304" pitchFamily="18" charset="0"/>
                <a:cs typeface="Times New Roman" panose="02020603050405020304" pitchFamily="18" charset="0"/>
                <a:sym typeface="Arial"/>
              </a:rPr>
              <a:t>Zvýšení poplatku v OZV</a:t>
            </a:r>
            <a:endParaRPr sz="3200"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Clr>
                <a:schemeClr val="dk1"/>
              </a:buClr>
              <a:buSzPts val="3200"/>
              <a:buFont typeface="Arial"/>
              <a:buNone/>
            </a:pPr>
            <a:endParaRPr sz="3200" b="1" dirty="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spcBef>
                <a:spcPts val="640"/>
              </a:spcBef>
              <a:spcAft>
                <a:spcPts val="0"/>
              </a:spcAft>
              <a:buClr>
                <a:schemeClr val="dk1"/>
              </a:buClr>
              <a:buSzPts val="3200"/>
              <a:buFont typeface="Arial"/>
              <a:buNone/>
            </a:pPr>
            <a:r>
              <a:rPr lang="cs-CZ" sz="3200" b="1" dirty="0">
                <a:solidFill>
                  <a:schemeClr val="dk1"/>
                </a:solidFill>
                <a:latin typeface="Times New Roman" panose="02020603050405020304" pitchFamily="18" charset="0"/>
                <a:cs typeface="Times New Roman" panose="02020603050405020304" pitchFamily="18" charset="0"/>
                <a:sym typeface="Arial"/>
              </a:rPr>
              <a:t>Nález Ústavního soudu </a:t>
            </a:r>
            <a:r>
              <a:rPr lang="cs-CZ" sz="3200" b="1" dirty="0" err="1">
                <a:solidFill>
                  <a:schemeClr val="dk1"/>
                </a:solidFill>
                <a:latin typeface="Times New Roman" panose="02020603050405020304" pitchFamily="18" charset="0"/>
                <a:cs typeface="Times New Roman" panose="02020603050405020304" pitchFamily="18" charset="0"/>
                <a:sym typeface="Arial"/>
              </a:rPr>
              <a:t>sp</a:t>
            </a:r>
            <a:r>
              <a:rPr lang="cs-CZ" sz="3200" b="1" dirty="0">
                <a:solidFill>
                  <a:schemeClr val="dk1"/>
                </a:solidFill>
                <a:latin typeface="Times New Roman" panose="02020603050405020304" pitchFamily="18" charset="0"/>
                <a:cs typeface="Times New Roman" panose="02020603050405020304" pitchFamily="18" charset="0"/>
                <a:sym typeface="Arial"/>
              </a:rPr>
              <a:t>. zn. PI ÚS 9/10 ze dne 29. června 2010</a:t>
            </a:r>
            <a:endParaRPr sz="3200" dirty="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spcBef>
                <a:spcPts val="640"/>
              </a:spcBef>
              <a:spcAft>
                <a:spcPts val="0"/>
              </a:spcAft>
              <a:buClr>
                <a:schemeClr val="dk1"/>
              </a:buClr>
              <a:buSzPts val="3200"/>
              <a:buFont typeface="Arial"/>
              <a:buNone/>
            </a:pPr>
            <a:r>
              <a:rPr lang="cs-CZ" sz="3200" dirty="0">
                <a:solidFill>
                  <a:schemeClr val="dk1"/>
                </a:solidFill>
                <a:latin typeface="Times New Roman" panose="02020603050405020304" pitchFamily="18" charset="0"/>
                <a:cs typeface="Times New Roman" panose="02020603050405020304" pitchFamily="18" charset="0"/>
                <a:sym typeface="Arial"/>
              </a:rPr>
              <a:t>… Ustanovení § 14 odst. 2 zákona o místních poplatcích vypočítává příklady „podrobností“ vybírání poplatků, které obec ve vyhlášce upraví. Byť stanovení hodnoty navýšení poplatku zde výslovně uvedeno není, představit si to jistě lze, neboť výčet je jednak demonstrativní a jednak kvantifikace navýšení poplatku do příkladného výčtu svou povahou zapadá… </a:t>
            </a:r>
            <a:endParaRPr sz="3200" dirty="0">
              <a:solidFill>
                <a:srgbClr val="FF0000"/>
              </a:solidFill>
              <a:latin typeface="Times New Roman" panose="02020603050405020304" pitchFamily="18" charset="0"/>
              <a:cs typeface="Times New Roman" panose="02020603050405020304" pitchFamily="18" charset="0"/>
              <a:sym typeface="Arial"/>
            </a:endParaRP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4" name="Shape 784"/>
          <p:cNvSpPr txBox="1"/>
          <p:nvPr/>
        </p:nvSpPr>
        <p:spPr>
          <a:xfrm>
            <a:off x="948267" y="239713"/>
            <a:ext cx="10837333" cy="66910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Arial"/>
              <a:buNone/>
            </a:pPr>
            <a:r>
              <a:rPr lang="cs-CZ" sz="3200" b="1" dirty="0">
                <a:solidFill>
                  <a:schemeClr val="dk1"/>
                </a:solidFill>
                <a:latin typeface="Times New Roman" panose="02020603050405020304" pitchFamily="18" charset="0"/>
                <a:cs typeface="Times New Roman" panose="02020603050405020304" pitchFamily="18" charset="0"/>
                <a:sym typeface="Arial"/>
              </a:rPr>
              <a:t>Zvýšení poplatku v OZV</a:t>
            </a:r>
            <a:endParaRPr sz="3200"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Clr>
                <a:schemeClr val="dk1"/>
              </a:buClr>
              <a:buSzPts val="3200"/>
              <a:buFont typeface="Arial"/>
              <a:buNone/>
            </a:pPr>
            <a:endParaRPr sz="3200" b="1" dirty="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spcBef>
                <a:spcPts val="640"/>
              </a:spcBef>
              <a:spcAft>
                <a:spcPts val="0"/>
              </a:spcAft>
              <a:buClr>
                <a:schemeClr val="dk1"/>
              </a:buClr>
              <a:buSzPts val="3200"/>
              <a:buFont typeface="Arial"/>
              <a:buNone/>
            </a:pPr>
            <a:r>
              <a:rPr lang="cs-CZ" sz="3200" b="1" dirty="0">
                <a:solidFill>
                  <a:schemeClr val="dk1"/>
                </a:solidFill>
                <a:latin typeface="Times New Roman" panose="02020603050405020304" pitchFamily="18" charset="0"/>
                <a:cs typeface="Times New Roman" panose="02020603050405020304" pitchFamily="18" charset="0"/>
                <a:sym typeface="Arial"/>
              </a:rPr>
              <a:t>Nález Ústavního soudu </a:t>
            </a:r>
            <a:r>
              <a:rPr lang="cs-CZ" sz="3200" b="1" dirty="0" err="1">
                <a:solidFill>
                  <a:schemeClr val="dk1"/>
                </a:solidFill>
                <a:latin typeface="Times New Roman" panose="02020603050405020304" pitchFamily="18" charset="0"/>
                <a:cs typeface="Times New Roman" panose="02020603050405020304" pitchFamily="18" charset="0"/>
                <a:sym typeface="Arial"/>
              </a:rPr>
              <a:t>sp</a:t>
            </a:r>
            <a:r>
              <a:rPr lang="cs-CZ" sz="3200" b="1" dirty="0">
                <a:solidFill>
                  <a:schemeClr val="dk1"/>
                </a:solidFill>
                <a:latin typeface="Times New Roman" panose="02020603050405020304" pitchFamily="18" charset="0"/>
                <a:cs typeface="Times New Roman" panose="02020603050405020304" pitchFamily="18" charset="0"/>
                <a:sym typeface="Arial"/>
              </a:rPr>
              <a:t>. zn. PI ÚS 9/10 ze dne 29. června 2010</a:t>
            </a:r>
            <a:endParaRPr sz="3200" dirty="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spcBef>
                <a:spcPts val="640"/>
              </a:spcBef>
              <a:spcAft>
                <a:spcPts val="0"/>
              </a:spcAft>
              <a:buClr>
                <a:schemeClr val="dk1"/>
              </a:buClr>
              <a:buSzPts val="3200"/>
              <a:buFont typeface="Arial"/>
              <a:buNone/>
            </a:pPr>
            <a:r>
              <a:rPr lang="cs-CZ" sz="3200" dirty="0">
                <a:solidFill>
                  <a:schemeClr val="dk1"/>
                </a:solidFill>
                <a:latin typeface="Times New Roman" panose="02020603050405020304" pitchFamily="18" charset="0"/>
                <a:cs typeface="Times New Roman" panose="02020603050405020304" pitchFamily="18" charset="0"/>
                <a:sym typeface="Arial"/>
              </a:rPr>
              <a:t>Ústavní soud nevidí důvod, aby obec, pokud může stanovit např. splatnost, úlevy či dokonce osvobození od poplatku, nemohla stanovit hodnoty jeho sankčního navýšení. Jde o úkon, který se stanovením vlastní sazby poplatku souvisí a svým způsobem na něj navazuje. Jinými slovy se </a:t>
            </a:r>
            <a:r>
              <a:rPr lang="cs-CZ" sz="3200" dirty="0">
                <a:solidFill>
                  <a:srgbClr val="FF0000"/>
                </a:solidFill>
                <a:latin typeface="Times New Roman" panose="02020603050405020304" pitchFamily="18" charset="0"/>
                <a:cs typeface="Times New Roman" panose="02020603050405020304" pitchFamily="18" charset="0"/>
                <a:sym typeface="Arial"/>
              </a:rPr>
              <a:t>Ústavní soud přiklonil k interpretaci, podle níž kvantifikace sankčního navýšení patří mezi „podrobnosti vybírání poplatku“, </a:t>
            </a:r>
            <a:r>
              <a:rPr lang="cs-CZ" sz="3200" dirty="0">
                <a:solidFill>
                  <a:schemeClr val="dk1"/>
                </a:solidFill>
                <a:latin typeface="Times New Roman" panose="02020603050405020304" pitchFamily="18" charset="0"/>
                <a:cs typeface="Times New Roman" panose="02020603050405020304" pitchFamily="18" charset="0"/>
                <a:sym typeface="Arial"/>
              </a:rPr>
              <a:t>které má § 14 odst. 2 zákona o místních poplatcích na mysli. </a:t>
            </a:r>
            <a:endParaRPr sz="3200" dirty="0">
              <a:solidFill>
                <a:srgbClr val="FF0000"/>
              </a:solidFill>
              <a:latin typeface="Times New Roman" panose="02020603050405020304" pitchFamily="18" charset="0"/>
              <a:cs typeface="Times New Roman" panose="02020603050405020304" pitchFamily="18" charset="0"/>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E2E2CDEE-71C3-49C8-8855-611A23115985}"/>
              </a:ext>
            </a:extLst>
          </p:cNvPr>
          <p:cNvSpPr txBox="1"/>
          <p:nvPr/>
        </p:nvSpPr>
        <p:spPr>
          <a:xfrm>
            <a:off x="847288" y="302359"/>
            <a:ext cx="11039912" cy="6201698"/>
          </a:xfrm>
          <a:prstGeom prst="rect">
            <a:avLst/>
          </a:prstGeom>
          <a:noFill/>
        </p:spPr>
        <p:txBody>
          <a:bodyPr wrap="square">
            <a:spAutoFit/>
          </a:bodyPr>
          <a:lstStyle/>
          <a:p>
            <a:pPr algn="just">
              <a:spcAft>
                <a:spcPts val="600"/>
              </a:spcAft>
            </a:pPr>
            <a:r>
              <a:rPr lang="cs-CZ" sz="2800" dirty="0">
                <a:effectLst/>
                <a:latin typeface="Times New Roman" panose="02020603050405020304" pitchFamily="18" charset="0"/>
                <a:ea typeface="Times New Roman" panose="02020603050405020304" pitchFamily="18" charset="0"/>
                <a:cs typeface="Times New Roman" panose="02020603050405020304" pitchFamily="18" charset="0"/>
              </a:rPr>
              <a:t>V žádném českém právním předpise není uvedeno, že jsou za útulek považována pouze zařízení, která jsou jako útulek výslovně označena. Za útulek je tedy nutno považovat všechna zařízení, která poskytují péči toulavým nebo opuštěným zvířatům, bez ohledu na to, zda je slovo „útulek“ obsaženo v jejich názvu. Za útulek jsou například považována i zařízení, která jsou označena jako depozitum, společnost, azyl, domov, psinec, stanice, sdružení, centrum, hotel, pension, záchytný kotec, pomoc v nouzi apod. Pokud je však poskytována péče toulavým a opuštěným zvířatům, musí být dodržovány podmínky stanovené právními předpisy pro provozování útulků. Každý takový útulek má za povinnost zažádat místně příslušnou krajskou veterinární správu o zaregistrování. Seznam těchto zařízení vede veterinární správa na svých internetových stránkách. </a:t>
            </a:r>
          </a:p>
          <a:p>
            <a:pPr algn="just">
              <a:spcAft>
                <a:spcPts val="600"/>
              </a:spcAft>
            </a:pPr>
            <a:r>
              <a:rPr lang="cs-CZ" sz="28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https://www.svscr.cz/</a:t>
            </a:r>
            <a:r>
              <a:rPr lang="cs-CZ" sz="2800" u="sng"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registrovane</a:t>
            </a:r>
            <a:r>
              <a:rPr lang="cs-CZ" sz="28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-subjekty-</a:t>
            </a:r>
            <a:r>
              <a:rPr lang="cs-CZ" sz="2800" u="sng"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svs</a:t>
            </a:r>
            <a:r>
              <a:rPr lang="cs-CZ" sz="28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a:t>
            </a:r>
            <a:r>
              <a:rPr lang="cs-CZ" sz="2800" u="sng"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registrovane</a:t>
            </a:r>
            <a:r>
              <a:rPr lang="cs-CZ" sz="28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a:t>
            </a:r>
            <a:r>
              <a:rPr lang="cs-CZ" sz="2800" u="sng"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utulky</a:t>
            </a:r>
            <a:r>
              <a:rPr lang="cs-CZ" sz="28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-pro-</a:t>
            </a:r>
            <a:r>
              <a:rPr lang="cs-CZ" sz="2800" u="sng"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zvirata</a:t>
            </a:r>
            <a:r>
              <a:rPr lang="cs-CZ" sz="28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a:t>
            </a:r>
            <a:r>
              <a:rPr lang="cs-CZ" sz="2800"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69387588"/>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p:nvPr/>
        </p:nvSpPr>
        <p:spPr>
          <a:xfrm>
            <a:off x="531304" y="0"/>
            <a:ext cx="11660696" cy="6433784"/>
          </a:xfrm>
          <a:prstGeom prst="rect">
            <a:avLst/>
          </a:prstGeom>
          <a:noFill/>
          <a:ln>
            <a:noFill/>
          </a:ln>
        </p:spPr>
        <p:txBody>
          <a:bodyPr spcFirstLastPara="1" wrap="square" lIns="91425" tIns="45700" rIns="91425" bIns="45700" anchor="t" anchorCtr="0">
            <a:noAutofit/>
          </a:bodyPr>
          <a:lstStyle/>
          <a:p>
            <a:pPr indent="269875" algn="ctr">
              <a:spcBef>
                <a:spcPts val="600"/>
              </a:spcBef>
              <a:spcAft>
                <a:spcPts val="600"/>
              </a:spcAft>
              <a:tabLst>
                <a:tab pos="496570" algn="l"/>
                <a:tab pos="540385" algn="l"/>
                <a:tab pos="540385" algn="l"/>
              </a:tabLst>
            </a:pPr>
            <a:r>
              <a:rPr lang="cs-CZ" sz="2200" dirty="0">
                <a:effectLst/>
                <a:latin typeface="Arial" panose="020B0604020202020204" pitchFamily="34" charset="0"/>
                <a:ea typeface="Times New Roman" panose="02020603050405020304" pitchFamily="18" charset="0"/>
              </a:rPr>
              <a:t>§ 14</a:t>
            </a:r>
            <a:endParaRPr lang="cs-CZ" sz="2200" dirty="0">
              <a:effectLst/>
              <a:latin typeface="Times New Roman" panose="02020603050405020304" pitchFamily="18" charset="0"/>
              <a:ea typeface="Times New Roman" panose="02020603050405020304" pitchFamily="18" charset="0"/>
            </a:endParaRPr>
          </a:p>
          <a:p>
            <a:pPr indent="270510" algn="just">
              <a:spcBef>
                <a:spcPts val="600"/>
              </a:spcBef>
              <a:spcAft>
                <a:spcPts val="600"/>
              </a:spcAft>
              <a:tabLst>
                <a:tab pos="496570" algn="l"/>
                <a:tab pos="540385" algn="l"/>
                <a:tab pos="540385" algn="l"/>
              </a:tabLst>
            </a:pPr>
            <a:r>
              <a:rPr lang="cs-CZ" sz="2200" dirty="0">
                <a:effectLst/>
                <a:latin typeface="Arial" panose="020B0604020202020204" pitchFamily="34" charset="0"/>
                <a:ea typeface="Times New Roman" panose="02020603050405020304" pitchFamily="18" charset="0"/>
              </a:rPr>
              <a:t>(1) Stanovení poplatků patří do samostatné působnosti obce, která je ve svém území zavedla.</a:t>
            </a:r>
            <a:endParaRPr lang="cs-CZ" sz="2200" dirty="0">
              <a:effectLst/>
              <a:latin typeface="Times New Roman" panose="02020603050405020304" pitchFamily="18" charset="0"/>
              <a:ea typeface="Times New Roman" panose="02020603050405020304" pitchFamily="18" charset="0"/>
            </a:endParaRPr>
          </a:p>
          <a:p>
            <a:pPr indent="270510" algn="just">
              <a:spcBef>
                <a:spcPts val="600"/>
              </a:spcBef>
              <a:spcAft>
                <a:spcPts val="600"/>
              </a:spcAft>
              <a:tabLst>
                <a:tab pos="496570" algn="l"/>
                <a:tab pos="540385" algn="l"/>
                <a:tab pos="540385" algn="l"/>
              </a:tabLst>
            </a:pPr>
            <a:r>
              <a:rPr lang="cs-CZ" sz="2200" dirty="0">
                <a:effectLst/>
                <a:latin typeface="Arial" panose="020B0604020202020204" pitchFamily="34" charset="0"/>
                <a:ea typeface="Times New Roman" panose="02020603050405020304" pitchFamily="18" charset="0"/>
              </a:rPr>
              <a:t>(2) Poplatky zavede obec obecně závaznou vyhláškou, ve které upraví podrobnosti jejich vybírání, zejména stanoví konkrétní sazbu poplatku, vznik a zánik poplatkové povinnosti, lhůty pro plnění ohlašovací povinnosti, splatnost, úlevy a případné osvobození od poplatků. Obec může obecně závaznou vyhláškou upravit další způsob placení a jemu odpovídající den platby poplatku, než je způsob placení a den platby podle daňového řádu. U poplatku za užívání veřejného prostranství určí místa, která v obci podléhají poplatku za užívání veřejného prostranství.</a:t>
            </a:r>
            <a:endParaRPr lang="cs-CZ" sz="2200" dirty="0">
              <a:effectLst/>
              <a:latin typeface="Times New Roman" panose="02020603050405020304" pitchFamily="18" charset="0"/>
              <a:ea typeface="Times New Roman" panose="02020603050405020304" pitchFamily="18" charset="0"/>
            </a:endParaRPr>
          </a:p>
          <a:p>
            <a:pPr indent="269875" algn="just">
              <a:spcBef>
                <a:spcPts val="600"/>
              </a:spcBef>
              <a:spcAft>
                <a:spcPts val="600"/>
              </a:spcAft>
              <a:tabLst>
                <a:tab pos="496570" algn="l"/>
                <a:tab pos="540385" algn="l"/>
                <a:tab pos="540385" algn="l"/>
                <a:tab pos="3571875" algn="l"/>
              </a:tabLst>
            </a:pPr>
            <a:r>
              <a:rPr lang="cs-CZ" sz="2200" dirty="0">
                <a:effectLst/>
                <a:latin typeface="Arial" panose="020B0604020202020204" pitchFamily="34" charset="0"/>
                <a:ea typeface="Times New Roman" panose="02020603050405020304" pitchFamily="18" charset="0"/>
              </a:rPr>
              <a:t>(3) Řízení o poplatcích vykonává obecní úřad.	</a:t>
            </a:r>
            <a:endParaRPr lang="cs-CZ" sz="2200" dirty="0">
              <a:effectLst/>
              <a:latin typeface="Times New Roman" panose="02020603050405020304" pitchFamily="18" charset="0"/>
              <a:ea typeface="Times New Roman" panose="02020603050405020304" pitchFamily="18" charset="0"/>
            </a:endParaRPr>
          </a:p>
          <a:p>
            <a:pPr indent="269875" algn="just">
              <a:spcBef>
                <a:spcPts val="600"/>
              </a:spcBef>
              <a:spcAft>
                <a:spcPts val="600"/>
              </a:spcAft>
              <a:tabLst>
                <a:tab pos="496570" algn="l"/>
                <a:tab pos="540385" algn="l"/>
                <a:tab pos="540385" algn="l"/>
                <a:tab pos="3571875" algn="l"/>
              </a:tabLst>
            </a:pPr>
            <a:r>
              <a:rPr lang="cs-CZ" sz="2200" b="1" dirty="0">
                <a:effectLst/>
                <a:latin typeface="Arial" panose="020B0604020202020204" pitchFamily="34" charset="0"/>
                <a:ea typeface="Times New Roman" panose="02020603050405020304" pitchFamily="18" charset="0"/>
              </a:rPr>
              <a:t>(4) Obec v obecně závazné vyhlášce, kterou zavádí poplatek za odkládání komunálního odpadu z nemovité věci, zvolí jeden z dílčích základů tohoto poplatku a může určit minimální dílčí základ tohoto poplatku.</a:t>
            </a:r>
            <a:endParaRPr lang="cs-CZ" sz="2200" dirty="0">
              <a:effectLst/>
              <a:latin typeface="Times New Roman" panose="02020603050405020304" pitchFamily="18" charset="0"/>
              <a:ea typeface="Times New Roman" panose="02020603050405020304" pitchFamily="18" charset="0"/>
            </a:endParaRPr>
          </a:p>
          <a:p>
            <a:pPr>
              <a:lnSpc>
                <a:spcPct val="115000"/>
              </a:lnSpc>
              <a:spcAft>
                <a:spcPts val="1000"/>
              </a:spcAft>
            </a:pP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buFont typeface="+mj-lt"/>
              <a:buAutoNum type="alphaLcParenR"/>
              <a:tabLst>
                <a:tab pos="269875" algn="l"/>
              </a:tabLst>
            </a:pPr>
            <a:endParaRPr lang="cs-CZ" sz="2200" dirty="0">
              <a:effectLst/>
              <a:latin typeface="Times New Roman" panose="02020603050405020304" pitchFamily="18" charset="0"/>
              <a:ea typeface="Calibri" panose="020F0502020204030204" pitchFamily="34" charset="0"/>
            </a:endParaRPr>
          </a:p>
          <a:p>
            <a:pPr marL="457200" lvl="1" algn="just">
              <a:tabLst>
                <a:tab pos="269875" algn="l"/>
              </a:tabLst>
            </a:pPr>
            <a:endParaRPr lang="cs-CZ" sz="2200" b="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779419094"/>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929D7632-D71A-4809-ACA3-534A6FDD9341}"/>
              </a:ext>
            </a:extLst>
          </p:cNvPr>
          <p:cNvSpPr/>
          <p:nvPr/>
        </p:nvSpPr>
        <p:spPr>
          <a:xfrm>
            <a:off x="499533" y="406400"/>
            <a:ext cx="11192933" cy="2631490"/>
          </a:xfrm>
          <a:prstGeom prst="rect">
            <a:avLst/>
          </a:prstGeom>
        </p:spPr>
        <p:txBody>
          <a:bodyPr wrap="square">
            <a:spAutoFit/>
          </a:bodyPr>
          <a:lstStyle/>
          <a:p>
            <a:pPr lvl="0" algn="ctr">
              <a:spcBef>
                <a:spcPts val="1200"/>
              </a:spcBef>
            </a:pPr>
            <a:r>
              <a:rPr lang="cs-CZ" sz="3200" dirty="0">
                <a:latin typeface="Times New Roman" panose="02020603050405020304" pitchFamily="18" charset="0"/>
                <a:ea typeface="Times New Roman" panose="02020603050405020304" pitchFamily="18" charset="0"/>
              </a:rPr>
              <a:t>§ 14a</a:t>
            </a:r>
          </a:p>
          <a:p>
            <a:pPr indent="269875" algn="just">
              <a:spcBef>
                <a:spcPts val="600"/>
              </a:spcBef>
              <a:spcAft>
                <a:spcPts val="600"/>
              </a:spcAft>
              <a:tabLst>
                <a:tab pos="316865" algn="l"/>
                <a:tab pos="540385" algn="l"/>
                <a:tab pos="540385" algn="l"/>
              </a:tabLst>
            </a:pPr>
            <a:r>
              <a:rPr lang="cs-CZ" sz="3200" b="1" dirty="0">
                <a:latin typeface="Times New Roman" panose="02020603050405020304" pitchFamily="18" charset="0"/>
                <a:ea typeface="Times New Roman" panose="02020603050405020304" pitchFamily="18" charset="0"/>
              </a:rPr>
              <a:t>(1)	Poplatník nebo plátce poplatku je povinen podat správci poplatku ohlášení, nevyloučí-li obec tuto povinnost v obecně závazné vyhlášce. V případě poplatku odváděného plátcem poplatku podává ohlášení pouze plátce poplatku.</a:t>
            </a:r>
            <a:endParaRPr lang="cs-CZ" sz="3200" dirty="0">
              <a:latin typeface="Times New Roman" panose="02020603050405020304" pitchFamily="18" charset="0"/>
              <a:ea typeface="Times New Roman" panose="02020603050405020304" pitchFamily="18" charset="0"/>
            </a:endParaRPr>
          </a:p>
        </p:txBody>
      </p:sp>
      <p:sp>
        <p:nvSpPr>
          <p:cNvPr id="5" name="Obdélník 4">
            <a:extLst>
              <a:ext uri="{FF2B5EF4-FFF2-40B4-BE49-F238E27FC236}">
                <a16:creationId xmlns:a16="http://schemas.microsoft.com/office/drawing/2014/main" id="{347C74DB-8C51-4A1D-9B08-4A9F5E25A6FE}"/>
              </a:ext>
            </a:extLst>
          </p:cNvPr>
          <p:cNvSpPr/>
          <p:nvPr/>
        </p:nvSpPr>
        <p:spPr>
          <a:xfrm>
            <a:off x="499533" y="3318570"/>
            <a:ext cx="11192933" cy="3046988"/>
          </a:xfrm>
          <a:prstGeom prst="rect">
            <a:avLst/>
          </a:prstGeom>
        </p:spPr>
        <p:txBody>
          <a:bodyPr wrap="square">
            <a:spAutoFit/>
          </a:bodyPr>
          <a:lstStyle/>
          <a:p>
            <a:pPr algn="just">
              <a:spcBef>
                <a:spcPts val="600"/>
              </a:spcBef>
            </a:pPr>
            <a:r>
              <a:rPr lang="cs-CZ" sz="3200" dirty="0">
                <a:latin typeface="Times New Roman" panose="02020603050405020304" pitchFamily="18" charset="0"/>
                <a:ea typeface="Times New Roman" panose="02020603050405020304" pitchFamily="18" charset="0"/>
              </a:rPr>
              <a:t>Podat ohlášení, pokud tuto povinnost obec v obecně závazné vyhlášce nevyloučí (tzv. model </a:t>
            </a:r>
            <a:r>
              <a:rPr lang="cs-CZ" sz="3200" dirty="0" err="1">
                <a:latin typeface="Times New Roman" panose="02020603050405020304" pitchFamily="18" charset="0"/>
                <a:ea typeface="Times New Roman" panose="02020603050405020304" pitchFamily="18" charset="0"/>
              </a:rPr>
              <a:t>opt-out</a:t>
            </a:r>
            <a:r>
              <a:rPr lang="cs-CZ" sz="3200" dirty="0">
                <a:latin typeface="Times New Roman" panose="02020603050405020304" pitchFamily="18" charset="0"/>
                <a:ea typeface="Times New Roman" panose="02020603050405020304" pitchFamily="18" charset="0"/>
              </a:rPr>
              <a:t>). Nejde o věcnou změnu, protože tato povinnost vyplývá i ze stávající úpravy zákona o místních poplatcích, není v něm však explicitně uvedena. Zároveň se doplňuje explicitní vyjádření toho, kdo podává ohlášení v případě poplatků, které mají jak poplatníka, tak plátce poplatku.</a:t>
            </a:r>
          </a:p>
        </p:txBody>
      </p:sp>
    </p:spTree>
    <p:extLst>
      <p:ext uri="{BB962C8B-B14F-4D97-AF65-F5344CB8AC3E}">
        <p14:creationId xmlns:p14="http://schemas.microsoft.com/office/powerpoint/2010/main" val="275177608"/>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C47C3BED-43DC-4B3A-A441-E2A081206533}"/>
              </a:ext>
            </a:extLst>
          </p:cNvPr>
          <p:cNvSpPr/>
          <p:nvPr/>
        </p:nvSpPr>
        <p:spPr>
          <a:xfrm>
            <a:off x="-135467" y="143485"/>
            <a:ext cx="12327467" cy="6078587"/>
          </a:xfrm>
          <a:prstGeom prst="rect">
            <a:avLst/>
          </a:prstGeom>
        </p:spPr>
        <p:txBody>
          <a:bodyPr wrap="square">
            <a:spAutoFit/>
          </a:bodyPr>
          <a:lstStyle/>
          <a:p>
            <a:pPr indent="270510" algn="just">
              <a:spcBef>
                <a:spcPts val="600"/>
              </a:spcBef>
              <a:spcAft>
                <a:spcPts val="600"/>
              </a:spcAft>
              <a:tabLst>
                <a:tab pos="316865" algn="l"/>
                <a:tab pos="540385" algn="l"/>
                <a:tab pos="540385" algn="l"/>
              </a:tabLst>
            </a:pPr>
            <a:r>
              <a:rPr lang="cs-CZ" sz="3200" b="1" dirty="0">
                <a:latin typeface="Times New Roman" panose="02020603050405020304" pitchFamily="18" charset="0"/>
                <a:ea typeface="Times New Roman" panose="02020603050405020304" pitchFamily="18" charset="0"/>
              </a:rPr>
              <a:t>(2) </a:t>
            </a:r>
            <a:r>
              <a:rPr lang="cs-CZ" sz="3200" dirty="0">
                <a:latin typeface="Times New Roman" panose="02020603050405020304" pitchFamily="18" charset="0"/>
                <a:ea typeface="Times New Roman" panose="02020603050405020304" pitchFamily="18" charset="0"/>
              </a:rPr>
              <a:t>V ohlášení poplatník nebo plátce uvede</a:t>
            </a:r>
          </a:p>
          <a:p>
            <a:pPr marL="1600200" lvl="3" indent="-228600" algn="just">
              <a:buFont typeface="+mj-lt"/>
              <a:buAutoNum type="alphaLcParenR"/>
              <a:tabLst>
                <a:tab pos="269875" algn="l"/>
              </a:tabLst>
            </a:pPr>
            <a:r>
              <a:rPr lang="cs-CZ" sz="3200" dirty="0">
                <a:latin typeface="Times New Roman" panose="02020603050405020304" pitchFamily="18" charset="0"/>
                <a:ea typeface="Times New Roman" panose="02020603050405020304" pitchFamily="18" charset="0"/>
              </a:rPr>
              <a:t>jméno, popřípadě jména, a příjmení nebo název obecný identifikátor, byl-li přidělen, místo pobytu nebo sídlo, sídlo podnikatele, popřípadě další adresu pro doručování; právnická osoba uvede též osoby, které jsou jejím jménem oprávněny jednat v poplatkových věcech,</a:t>
            </a:r>
          </a:p>
          <a:p>
            <a:pPr marL="1600200" lvl="3" indent="-228600" algn="just">
              <a:buFont typeface="+mj-lt"/>
              <a:buAutoNum type="alphaLcParenR"/>
              <a:tabLst>
                <a:tab pos="269875" algn="l"/>
              </a:tabLst>
            </a:pPr>
            <a:r>
              <a:rPr lang="cs-CZ" sz="3200" dirty="0">
                <a:latin typeface="Times New Roman" panose="02020603050405020304" pitchFamily="18" charset="0"/>
                <a:ea typeface="Times New Roman" panose="02020603050405020304" pitchFamily="18" charset="0"/>
              </a:rPr>
              <a:t>čísla všech svých účtů u poskytovatelů platebních služeb, včetně poskytovatelů těchto služeb v zahraničí, užívaných v souvislosti s podnikatelskou činností, v případě, že předmět poplatku souvisí s podnikatelskou činností poplatníka nebo plátce,</a:t>
            </a:r>
          </a:p>
          <a:p>
            <a:pPr marL="1600200" lvl="3" indent="-228600" algn="just">
              <a:buFont typeface="+mj-lt"/>
              <a:buAutoNum type="alphaLcParenR"/>
              <a:tabLst>
                <a:tab pos="269875" algn="l"/>
              </a:tabLst>
            </a:pPr>
            <a:r>
              <a:rPr lang="cs-CZ" sz="3200" dirty="0">
                <a:latin typeface="Times New Roman" panose="02020603050405020304" pitchFamily="18" charset="0"/>
                <a:ea typeface="Times New Roman" panose="02020603050405020304" pitchFamily="18" charset="0"/>
              </a:rPr>
              <a:t>údaje rozhodné pro stanovení poplatku.</a:t>
            </a:r>
          </a:p>
        </p:txBody>
      </p:sp>
    </p:spTree>
    <p:extLst>
      <p:ext uri="{BB962C8B-B14F-4D97-AF65-F5344CB8AC3E}">
        <p14:creationId xmlns:p14="http://schemas.microsoft.com/office/powerpoint/2010/main" val="1616668985"/>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6595F637-88F6-4D27-83FB-3DAD4F2779E5}"/>
              </a:ext>
            </a:extLst>
          </p:cNvPr>
          <p:cNvSpPr/>
          <p:nvPr/>
        </p:nvSpPr>
        <p:spPr>
          <a:xfrm>
            <a:off x="1337734" y="587570"/>
            <a:ext cx="10414000" cy="4678204"/>
          </a:xfrm>
          <a:prstGeom prst="rect">
            <a:avLst/>
          </a:prstGeom>
        </p:spPr>
        <p:txBody>
          <a:bodyPr wrap="square">
            <a:spAutoFit/>
          </a:bodyPr>
          <a:lstStyle/>
          <a:p>
            <a:pPr indent="269875" algn="just">
              <a:spcBef>
                <a:spcPts val="600"/>
              </a:spcBef>
              <a:spcAft>
                <a:spcPts val="600"/>
              </a:spcAft>
              <a:tabLst>
                <a:tab pos="316865" algn="l"/>
                <a:tab pos="540385" algn="l"/>
                <a:tab pos="540385" algn="l"/>
              </a:tabLst>
            </a:pPr>
            <a:r>
              <a:rPr lang="cs-CZ" sz="3200" b="1" dirty="0">
                <a:latin typeface="Times New Roman" panose="02020603050405020304" pitchFamily="18" charset="0"/>
                <a:ea typeface="Times New Roman" panose="02020603050405020304" pitchFamily="18" charset="0"/>
              </a:rPr>
              <a:t>(3)</a:t>
            </a:r>
            <a:r>
              <a:rPr lang="cs-CZ" sz="3200" dirty="0">
                <a:latin typeface="Times New Roman" panose="02020603050405020304" pitchFamily="18" charset="0"/>
                <a:ea typeface="Times New Roman" panose="02020603050405020304" pitchFamily="18" charset="0"/>
              </a:rPr>
              <a:t> Poplatník nebo plátce, který nemá sídlo nebo bydliště na území členského státu Evropské unie, jiného smluvního státu Dohody o Evropském hospodářském prostoru nebo Švýcarské konfederace, uvede kromě údajů požadovaných v odstavci 2 adresu svého zmocněnce v tuzemsku pro doručování.</a:t>
            </a:r>
          </a:p>
          <a:p>
            <a:pPr indent="269875" algn="just">
              <a:spcBef>
                <a:spcPts val="600"/>
              </a:spcBef>
              <a:spcAft>
                <a:spcPts val="600"/>
              </a:spcAft>
              <a:tabLst>
                <a:tab pos="316865" algn="l"/>
                <a:tab pos="540385" algn="l"/>
                <a:tab pos="540385" algn="l"/>
              </a:tabLst>
            </a:pPr>
            <a:r>
              <a:rPr lang="cs-CZ" sz="3200" b="1" dirty="0">
                <a:latin typeface="Times New Roman" panose="02020603050405020304" pitchFamily="18" charset="0"/>
                <a:ea typeface="Times New Roman" panose="02020603050405020304" pitchFamily="18" charset="0"/>
              </a:rPr>
              <a:t>(4)</a:t>
            </a:r>
            <a:r>
              <a:rPr lang="cs-CZ" sz="3200" dirty="0">
                <a:latin typeface="Times New Roman" panose="02020603050405020304" pitchFamily="18" charset="0"/>
                <a:ea typeface="Times New Roman" panose="02020603050405020304" pitchFamily="18" charset="0"/>
              </a:rPr>
              <a:t> Dojde-li ke změně údajů uvedených v ohlášení, je poplatník nebo plátce povinen tuto změnu oznámit do 15 dnů ode dne, kdy nastala</a:t>
            </a:r>
            <a:r>
              <a:rPr lang="cs-CZ" sz="3200" b="1" dirty="0">
                <a:latin typeface="Times New Roman" panose="02020603050405020304" pitchFamily="18" charset="0"/>
                <a:ea typeface="Times New Roman" panose="02020603050405020304" pitchFamily="18" charset="0"/>
              </a:rPr>
              <a:t>, </a:t>
            </a:r>
            <a:r>
              <a:rPr lang="cs-CZ" sz="3200" dirty="0">
                <a:latin typeface="Times New Roman" panose="02020603050405020304" pitchFamily="18" charset="0"/>
                <a:ea typeface="Times New Roman" panose="02020603050405020304" pitchFamily="18" charset="0"/>
              </a:rPr>
              <a:t>nestanoví-li obec v obecně závazné vyhlášce delší lhůtu.</a:t>
            </a:r>
          </a:p>
        </p:txBody>
      </p:sp>
    </p:spTree>
    <p:extLst>
      <p:ext uri="{BB962C8B-B14F-4D97-AF65-F5344CB8AC3E}">
        <p14:creationId xmlns:p14="http://schemas.microsoft.com/office/powerpoint/2010/main" val="880933598"/>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887937EB-090D-42FE-B165-F0C898138A5B}"/>
              </a:ext>
            </a:extLst>
          </p:cNvPr>
          <p:cNvSpPr/>
          <p:nvPr/>
        </p:nvSpPr>
        <p:spPr>
          <a:xfrm>
            <a:off x="1083732" y="689002"/>
            <a:ext cx="10600267" cy="3200876"/>
          </a:xfrm>
          <a:prstGeom prst="rect">
            <a:avLst/>
          </a:prstGeom>
        </p:spPr>
        <p:txBody>
          <a:bodyPr wrap="square">
            <a:spAutoFit/>
          </a:bodyPr>
          <a:lstStyle/>
          <a:p>
            <a:pPr algn="just">
              <a:spcBef>
                <a:spcPts val="600"/>
              </a:spcBef>
            </a:pPr>
            <a:r>
              <a:rPr lang="cs-CZ" sz="3200" dirty="0">
                <a:latin typeface="Times New Roman" panose="02020603050405020304" pitchFamily="18" charset="0"/>
                <a:ea typeface="Times New Roman" panose="02020603050405020304" pitchFamily="18" charset="0"/>
              </a:rPr>
              <a:t>K odst. 4 </a:t>
            </a:r>
          </a:p>
          <a:p>
            <a:pPr algn="just">
              <a:spcBef>
                <a:spcPts val="600"/>
              </a:spcBef>
            </a:pPr>
            <a:endParaRPr lang="cs-CZ" sz="3200" dirty="0">
              <a:latin typeface="Times New Roman" panose="02020603050405020304" pitchFamily="18" charset="0"/>
              <a:ea typeface="Times New Roman" panose="02020603050405020304" pitchFamily="18" charset="0"/>
            </a:endParaRPr>
          </a:p>
          <a:p>
            <a:pPr algn="just">
              <a:spcBef>
                <a:spcPts val="600"/>
              </a:spcBef>
            </a:pPr>
            <a:r>
              <a:rPr lang="cs-CZ" sz="3200" dirty="0">
                <a:latin typeface="Times New Roman" panose="02020603050405020304" pitchFamily="18" charset="0"/>
                <a:ea typeface="Times New Roman" panose="02020603050405020304" pitchFamily="18" charset="0"/>
              </a:rPr>
              <a:t>Obce nově získávají možnost prodloužit v obecně závazné vyhlášce lhůtu pro oznámení změn údajů uvedených v ohlášení. Není-li tato lhůta v obecně závazné vyhlášce upravena, platí zákonná lhůta pro oznámení změn, která činí 15 dní.</a:t>
            </a:r>
          </a:p>
        </p:txBody>
      </p:sp>
    </p:spTree>
    <p:extLst>
      <p:ext uri="{BB962C8B-B14F-4D97-AF65-F5344CB8AC3E}">
        <p14:creationId xmlns:p14="http://schemas.microsoft.com/office/powerpoint/2010/main" val="4155969"/>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DCCB9D91-9640-44C8-A028-33F0F69B8921}"/>
              </a:ext>
            </a:extLst>
          </p:cNvPr>
          <p:cNvSpPr/>
          <p:nvPr/>
        </p:nvSpPr>
        <p:spPr>
          <a:xfrm>
            <a:off x="651933" y="479680"/>
            <a:ext cx="10888133" cy="2554545"/>
          </a:xfrm>
          <a:prstGeom prst="rect">
            <a:avLst/>
          </a:prstGeom>
        </p:spPr>
        <p:txBody>
          <a:bodyPr wrap="square">
            <a:spAutoFit/>
          </a:bodyPr>
          <a:lstStyle/>
          <a:p>
            <a:pPr indent="269875" algn="just">
              <a:spcBef>
                <a:spcPts val="600"/>
              </a:spcBef>
              <a:spcAft>
                <a:spcPts val="600"/>
              </a:spcAft>
              <a:tabLst>
                <a:tab pos="316865" algn="l"/>
                <a:tab pos="540385" algn="l"/>
                <a:tab pos="540385" algn="l"/>
              </a:tabLst>
            </a:pPr>
            <a:r>
              <a:rPr lang="cs-CZ" sz="3200" dirty="0">
                <a:latin typeface="Times New Roman" panose="02020603050405020304" pitchFamily="18" charset="0"/>
                <a:ea typeface="Times New Roman" panose="02020603050405020304" pitchFamily="18" charset="0"/>
              </a:rPr>
              <a:t>(5)	Povinnost ohlásit údaj podle odstavce 2 nebo jeho změnu se nevztahuje na údaj, který může správce poplatku automatizovaným způsobem zjistit z rejstříků nebo evidencí, do nichž má zřízen automatizovaný přístup. Okruh těchto údajů zveřejní správce poplatku na své úřední desce. </a:t>
            </a:r>
          </a:p>
        </p:txBody>
      </p:sp>
    </p:spTree>
    <p:extLst>
      <p:ext uri="{BB962C8B-B14F-4D97-AF65-F5344CB8AC3E}">
        <p14:creationId xmlns:p14="http://schemas.microsoft.com/office/powerpoint/2010/main" val="865624022"/>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BCD57771-CABE-4427-BCC0-CB3F71DB73DC}"/>
              </a:ext>
            </a:extLst>
          </p:cNvPr>
          <p:cNvSpPr/>
          <p:nvPr/>
        </p:nvSpPr>
        <p:spPr>
          <a:xfrm>
            <a:off x="1168399" y="674400"/>
            <a:ext cx="10684933" cy="3046988"/>
          </a:xfrm>
          <a:prstGeom prst="rect">
            <a:avLst/>
          </a:prstGeom>
        </p:spPr>
        <p:txBody>
          <a:bodyPr wrap="square">
            <a:spAutoFit/>
          </a:bodyPr>
          <a:lstStyle/>
          <a:p>
            <a:pPr indent="269875" algn="just">
              <a:spcBef>
                <a:spcPts val="600"/>
              </a:spcBef>
              <a:spcAft>
                <a:spcPts val="600"/>
              </a:spcAft>
              <a:tabLst>
                <a:tab pos="316865" algn="l"/>
                <a:tab pos="540385" algn="l"/>
                <a:tab pos="540385" algn="l"/>
              </a:tabLst>
            </a:pPr>
            <a:r>
              <a:rPr lang="cs-CZ" sz="3200" dirty="0">
                <a:latin typeface="Times New Roman" panose="02020603050405020304" pitchFamily="18" charset="0"/>
                <a:ea typeface="Times New Roman" panose="02020603050405020304" pitchFamily="18" charset="0"/>
              </a:rPr>
              <a:t>(6) V případě, že poplatník nesplní povinnost ohlásit údaj rozhodný pro osvobození nebo úlevu od poplatku ve lhůtě stanovené obecně závaznou vyhláškou nebo ve lhůtě podle odstavce 4, nárok na osvobození nebo úlevu od tohoto poplatku zaniká; za nesplnění této povinnosti nelze uložit pokutu za nesplnění povinnosti nepeněžité povahy.</a:t>
            </a:r>
          </a:p>
        </p:txBody>
      </p:sp>
    </p:spTree>
    <p:extLst>
      <p:ext uri="{BB962C8B-B14F-4D97-AF65-F5344CB8AC3E}">
        <p14:creationId xmlns:p14="http://schemas.microsoft.com/office/powerpoint/2010/main" val="381068460"/>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4444C0E8-4F3D-4711-AF85-F1F85BD5B0F1}"/>
              </a:ext>
            </a:extLst>
          </p:cNvPr>
          <p:cNvSpPr/>
          <p:nvPr/>
        </p:nvSpPr>
        <p:spPr>
          <a:xfrm>
            <a:off x="931333" y="1313036"/>
            <a:ext cx="10938934" cy="2446824"/>
          </a:xfrm>
          <a:prstGeom prst="rect">
            <a:avLst/>
          </a:prstGeom>
        </p:spPr>
        <p:txBody>
          <a:bodyPr wrap="square">
            <a:spAutoFit/>
          </a:bodyPr>
          <a:lstStyle/>
          <a:p>
            <a:pPr lvl="0" algn="ctr">
              <a:spcBef>
                <a:spcPts val="1200"/>
              </a:spcBef>
            </a:pPr>
            <a:r>
              <a:rPr lang="cs-CZ" sz="3200" b="1" dirty="0">
                <a:latin typeface="Times New Roman" panose="02020603050405020304" pitchFamily="18" charset="0"/>
                <a:ea typeface="Times New Roman" panose="02020603050405020304" pitchFamily="18" charset="0"/>
              </a:rPr>
              <a:t>§ 15</a:t>
            </a:r>
            <a:endParaRPr lang="cs-CZ" sz="3200" dirty="0">
              <a:latin typeface="Times New Roman" panose="02020603050405020304" pitchFamily="18" charset="0"/>
              <a:ea typeface="Times New Roman" panose="02020603050405020304" pitchFamily="18" charset="0"/>
            </a:endParaRPr>
          </a:p>
          <a:p>
            <a:pPr lvl="0" algn="ctr">
              <a:spcBef>
                <a:spcPts val="1200"/>
              </a:spcBef>
            </a:pPr>
            <a:r>
              <a:rPr lang="cs-CZ" sz="3200" b="1" dirty="0">
                <a:latin typeface="Times New Roman" panose="02020603050405020304" pitchFamily="18" charset="0"/>
                <a:ea typeface="Times New Roman" panose="02020603050405020304" pitchFamily="18" charset="0"/>
              </a:rPr>
              <a:t>Správce poplatku</a:t>
            </a:r>
          </a:p>
          <a:p>
            <a:pPr marL="1143000" lvl="2" indent="-228600" algn="just">
              <a:spcBef>
                <a:spcPts val="600"/>
              </a:spcBef>
              <a:spcAft>
                <a:spcPts val="600"/>
              </a:spcAft>
              <a:buFont typeface="+mj-lt"/>
              <a:buAutoNum type="arabicParenBoth"/>
              <a:tabLst>
                <a:tab pos="316865" algn="l"/>
                <a:tab pos="540385" algn="l"/>
              </a:tabLst>
            </a:pPr>
            <a:r>
              <a:rPr lang="cs-CZ" sz="3200" b="1" dirty="0">
                <a:latin typeface="Times New Roman" panose="02020603050405020304" pitchFamily="18" charset="0"/>
                <a:ea typeface="Times New Roman" panose="02020603050405020304" pitchFamily="18" charset="0"/>
              </a:rPr>
              <a:t>Správcem poplatku je obecní úřad.</a:t>
            </a:r>
            <a:endParaRPr lang="cs-CZ" sz="3200" dirty="0">
              <a:latin typeface="Times New Roman" panose="02020603050405020304" pitchFamily="18" charset="0"/>
              <a:ea typeface="Times New Roman" panose="02020603050405020304" pitchFamily="18" charset="0"/>
            </a:endParaRPr>
          </a:p>
          <a:p>
            <a:pPr marL="1143000" lvl="2" indent="-228600" algn="just">
              <a:spcBef>
                <a:spcPts val="600"/>
              </a:spcBef>
              <a:spcAft>
                <a:spcPts val="600"/>
              </a:spcAft>
              <a:buFont typeface="+mj-lt"/>
              <a:buAutoNum type="arabicParenBoth"/>
              <a:tabLst>
                <a:tab pos="316865" algn="l"/>
                <a:tab pos="540385" algn="l"/>
              </a:tabLst>
            </a:pPr>
            <a:r>
              <a:rPr lang="cs-CZ" sz="3200" b="1" dirty="0">
                <a:latin typeface="Times New Roman" panose="02020603050405020304" pitchFamily="18" charset="0"/>
                <a:ea typeface="Times New Roman" panose="02020603050405020304" pitchFamily="18" charset="0"/>
              </a:rPr>
              <a:t>Správa poplatku je výkonem přenesené působnosti.</a:t>
            </a:r>
            <a:endParaRPr lang="cs-CZ"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80679111"/>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8860E7AD-5D1C-4156-8C76-E6F7B00B8A92}"/>
              </a:ext>
            </a:extLst>
          </p:cNvPr>
          <p:cNvSpPr/>
          <p:nvPr/>
        </p:nvSpPr>
        <p:spPr>
          <a:xfrm>
            <a:off x="999066" y="481281"/>
            <a:ext cx="10769599" cy="6740307"/>
          </a:xfrm>
          <a:prstGeom prst="rect">
            <a:avLst/>
          </a:prstGeom>
        </p:spPr>
        <p:txBody>
          <a:bodyPr wrap="square">
            <a:spAutoFit/>
          </a:bodyPr>
          <a:lstStyle/>
          <a:p>
            <a:pPr lvl="0" algn="ctr">
              <a:spcBef>
                <a:spcPts val="1200"/>
              </a:spcBef>
            </a:pPr>
            <a:r>
              <a:rPr lang="cs-CZ" sz="3200" dirty="0">
                <a:latin typeface="Times New Roman" panose="02020603050405020304" pitchFamily="18" charset="0"/>
                <a:ea typeface="Times New Roman" panose="02020603050405020304" pitchFamily="18" charset="0"/>
              </a:rPr>
              <a:t>§ 16a</a:t>
            </a:r>
          </a:p>
          <a:p>
            <a:pPr indent="269875" algn="just">
              <a:spcBef>
                <a:spcPts val="1200"/>
              </a:spcBef>
            </a:pPr>
            <a:r>
              <a:rPr lang="cs-CZ" sz="3200" strike="sngStrike" dirty="0">
                <a:latin typeface="Times New Roman" panose="02020603050405020304" pitchFamily="18" charset="0"/>
                <a:ea typeface="Times New Roman" panose="02020603050405020304" pitchFamily="18" charset="0"/>
              </a:rPr>
              <a:t>Obecní úřad</a:t>
            </a:r>
            <a:r>
              <a:rPr lang="cs-CZ" sz="3200" dirty="0">
                <a:latin typeface="Times New Roman" panose="02020603050405020304" pitchFamily="18" charset="0"/>
                <a:ea typeface="Times New Roman" panose="02020603050405020304" pitchFamily="18" charset="0"/>
              </a:rPr>
              <a:t> </a:t>
            </a:r>
            <a:r>
              <a:rPr lang="cs-CZ" sz="3200" b="1" dirty="0">
                <a:latin typeface="Times New Roman" panose="02020603050405020304" pitchFamily="18" charset="0"/>
                <a:ea typeface="Times New Roman" panose="02020603050405020304" pitchFamily="18" charset="0"/>
              </a:rPr>
              <a:t>Správce poplatku</a:t>
            </a:r>
            <a:r>
              <a:rPr lang="cs-CZ" sz="3200" dirty="0">
                <a:latin typeface="Times New Roman" panose="02020603050405020304" pitchFamily="18" charset="0"/>
                <a:ea typeface="Times New Roman" panose="02020603050405020304" pitchFamily="18" charset="0"/>
              </a:rPr>
              <a:t> může na žádost poplatníka z důvodu odstranění tvrdosti právního předpisu zcela nebo částečně prominout poplatek podle § 10b nebo jeho příslušenství, lze-li to s přihlédnutím k okolnostem daného případu ospravedlnit.</a:t>
            </a:r>
          </a:p>
          <a:p>
            <a:pPr algn="ctr">
              <a:spcBef>
                <a:spcPts val="1200"/>
              </a:spcBef>
            </a:pPr>
            <a:r>
              <a:rPr lang="cs-CZ" sz="2800" dirty="0">
                <a:effectLst/>
                <a:latin typeface="Arial" panose="020B0604020202020204" pitchFamily="34" charset="0"/>
                <a:ea typeface="Times New Roman" panose="02020603050405020304" pitchFamily="18" charset="0"/>
              </a:rPr>
              <a:t>§ 16a</a:t>
            </a:r>
            <a:endParaRPr lang="cs-CZ" sz="2800" dirty="0">
              <a:effectLst/>
              <a:latin typeface="Times New Roman" panose="02020603050405020304" pitchFamily="18" charset="0"/>
              <a:ea typeface="Times New Roman" panose="02020603050405020304" pitchFamily="18" charset="0"/>
            </a:endParaRPr>
          </a:p>
          <a:p>
            <a:pPr indent="269875" algn="just">
              <a:spcBef>
                <a:spcPts val="1200"/>
              </a:spcBef>
            </a:pPr>
            <a:r>
              <a:rPr lang="cs-CZ" sz="2800" dirty="0">
                <a:latin typeface="Arial" panose="020B0604020202020204" pitchFamily="34" charset="0"/>
              </a:rPr>
              <a:t>Správce poplatku </a:t>
            </a:r>
            <a:r>
              <a:rPr lang="cs-CZ" sz="2800" dirty="0">
                <a:effectLst/>
                <a:latin typeface="Arial" panose="020B0604020202020204" pitchFamily="34" charset="0"/>
                <a:ea typeface="Times New Roman" panose="02020603050405020304" pitchFamily="18" charset="0"/>
              </a:rPr>
              <a:t>může na žádost poplatníka z důvodu odstranění tvrdosti právního předpisu zcela nebo částečně prominout poplatek </a:t>
            </a:r>
            <a:r>
              <a:rPr lang="cs-CZ" sz="2800" strike="sngStrike" dirty="0">
                <a:effectLst/>
                <a:latin typeface="Arial" panose="020B0604020202020204" pitchFamily="34" charset="0"/>
                <a:ea typeface="Times New Roman" panose="02020603050405020304" pitchFamily="18" charset="0"/>
              </a:rPr>
              <a:t>podle</a:t>
            </a:r>
            <a:r>
              <a:rPr lang="cs-CZ" sz="2800" dirty="0">
                <a:effectLst/>
                <a:latin typeface="Arial" panose="020B0604020202020204" pitchFamily="34" charset="0"/>
                <a:ea typeface="Times New Roman" panose="02020603050405020304" pitchFamily="18" charset="0"/>
              </a:rPr>
              <a:t> </a:t>
            </a:r>
            <a:r>
              <a:rPr lang="cs-CZ" sz="2800" strike="sngStrike" dirty="0">
                <a:effectLst/>
                <a:latin typeface="Arial" panose="020B0604020202020204" pitchFamily="34" charset="0"/>
                <a:ea typeface="Times New Roman" panose="02020603050405020304" pitchFamily="18" charset="0"/>
              </a:rPr>
              <a:t>§ 10b</a:t>
            </a:r>
            <a:r>
              <a:rPr lang="cs-CZ" sz="2800" dirty="0">
                <a:effectLst/>
                <a:latin typeface="Arial" panose="020B0604020202020204" pitchFamily="34" charset="0"/>
                <a:ea typeface="Times New Roman" panose="02020603050405020304" pitchFamily="18" charset="0"/>
              </a:rPr>
              <a:t> </a:t>
            </a:r>
            <a:r>
              <a:rPr lang="cs-CZ" sz="2800" b="1" dirty="0">
                <a:effectLst/>
                <a:latin typeface="Arial" panose="020B0604020202020204" pitchFamily="34" charset="0"/>
                <a:ea typeface="Times New Roman" panose="02020603050405020304" pitchFamily="18" charset="0"/>
              </a:rPr>
              <a:t>za obecní systém odpadového hospodářství </a:t>
            </a:r>
            <a:r>
              <a:rPr lang="cs-CZ" sz="2800" dirty="0">
                <a:effectLst/>
                <a:latin typeface="Arial" panose="020B0604020202020204" pitchFamily="34" charset="0"/>
                <a:ea typeface="Times New Roman" panose="02020603050405020304" pitchFamily="18" charset="0"/>
              </a:rPr>
              <a:t>nebo jeho příslušenství, lze-li to s přihlédnutím k okolnostem daného případu ospravedlnit.</a:t>
            </a:r>
            <a:endParaRPr lang="cs-CZ" sz="2800" dirty="0">
              <a:effectLst/>
              <a:latin typeface="Times New Roman" panose="02020603050405020304" pitchFamily="18" charset="0"/>
              <a:ea typeface="Times New Roman" panose="02020603050405020304" pitchFamily="18" charset="0"/>
            </a:endParaRPr>
          </a:p>
          <a:p>
            <a:pPr indent="269875" algn="just">
              <a:spcBef>
                <a:spcPts val="1200"/>
              </a:spcBef>
            </a:pPr>
            <a:endParaRPr lang="cs-CZ"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36145736"/>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8860E7AD-5D1C-4156-8C76-E6F7B00B8A92}"/>
              </a:ext>
            </a:extLst>
          </p:cNvPr>
          <p:cNvSpPr/>
          <p:nvPr/>
        </p:nvSpPr>
        <p:spPr>
          <a:xfrm>
            <a:off x="999066" y="481281"/>
            <a:ext cx="10769599" cy="5277855"/>
          </a:xfrm>
          <a:prstGeom prst="rect">
            <a:avLst/>
          </a:prstGeom>
        </p:spPr>
        <p:txBody>
          <a:bodyPr wrap="square">
            <a:spAutoFit/>
          </a:bodyPr>
          <a:lstStyle/>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Podle stávajícího znění § 16a zákona o místních poplatcích může </a:t>
            </a:r>
            <a:r>
              <a:rPr lang="cs-CZ" sz="2200" u="sng" dirty="0">
                <a:effectLst/>
                <a:latin typeface="Arial" panose="020B0604020202020204" pitchFamily="34" charset="0"/>
                <a:ea typeface="Calibri" panose="020F0502020204030204" pitchFamily="34" charset="0"/>
                <a:cs typeface="Times New Roman" panose="02020603050405020304" pitchFamily="18" charset="0"/>
              </a:rPr>
              <a:t>obecní úřad </a:t>
            </a:r>
            <a:r>
              <a:rPr lang="cs-CZ" sz="2200" dirty="0">
                <a:effectLst/>
                <a:latin typeface="Arial" panose="020B0604020202020204" pitchFamily="34" charset="0"/>
                <a:ea typeface="Calibri" panose="020F0502020204030204" pitchFamily="34" charset="0"/>
                <a:cs typeface="Times New Roman" panose="02020603050405020304" pitchFamily="18" charset="0"/>
              </a:rPr>
              <a:t>zcela nebo z části prominout poplatek za provoz systému shromažďování, sběru, přepravy, třídění, využívání a odstraňování komunálních odpadů podle § 10b zákona o místních poplatcích. V případě poplatku za komunální odpad podle § 17a stávajícího zákona o odpadech obecní úřad tuto pravomoc nemá.</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Tato pravomoc obecních úřadů je zachována, a to v obdobném rozsahu jako podle dosavadní právní úpravy. Obecní úřad může prominout pouze poplatek za obecní systém odpadového hospodářství (který navazuje na stávající poplatek podle § 10b zákona o místních poplatcích), nikoliv poplatek za odkládání komunálního odpadu z nemovité věci (který vychází z poplatku podle § 17a zákona o odpadech), neboť vychází z obecných principů práva životního prostředí „plať tolik, kolik vyhodíš“.</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just">
              <a:spcBef>
                <a:spcPts val="1200"/>
              </a:spcBef>
            </a:pPr>
            <a:endParaRPr lang="cs-CZ"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49373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01A0E7F0-F28E-4619-B6EE-3C7FCFC2F971}"/>
              </a:ext>
            </a:extLst>
          </p:cNvPr>
          <p:cNvSpPr txBox="1"/>
          <p:nvPr/>
        </p:nvSpPr>
        <p:spPr>
          <a:xfrm>
            <a:off x="662730" y="419450"/>
            <a:ext cx="10805020" cy="6155531"/>
          </a:xfrm>
          <a:prstGeom prst="rect">
            <a:avLst/>
          </a:prstGeom>
          <a:noFill/>
        </p:spPr>
        <p:txBody>
          <a:bodyPr wrap="square">
            <a:spAutoFit/>
          </a:bodyPr>
          <a:lstStyle/>
          <a:p>
            <a:pPr algn="just">
              <a:spcAft>
                <a:spcPts val="600"/>
              </a:spcAft>
            </a:pP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Takovým právním předpisem je například zákon o myslivosti. Ten specifikuje, že </a:t>
            </a:r>
            <a:r>
              <a:rPr lang="cs-CZ" sz="3200" i="1" dirty="0">
                <a:effectLst/>
                <a:latin typeface="Times New Roman" panose="02020603050405020304" pitchFamily="18" charset="0"/>
                <a:ea typeface="Times New Roman" panose="02020603050405020304" pitchFamily="18" charset="0"/>
                <a:cs typeface="Times New Roman" panose="02020603050405020304" pitchFamily="18" charset="0"/>
              </a:rPr>
              <a:t>uživatele honitby je povinen držet a v honitbě používat lovecké psy.</a:t>
            </a: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cs-CZ" sz="3200" i="1" dirty="0">
                <a:effectLst/>
                <a:latin typeface="Times New Roman" panose="02020603050405020304" pitchFamily="18" charset="0"/>
                <a:ea typeface="Times New Roman" panose="02020603050405020304" pitchFamily="18" charset="0"/>
                <a:cs typeface="Times New Roman" panose="02020603050405020304" pitchFamily="18" charset="0"/>
              </a:rPr>
              <a:t>Loveckým psem se rozumí pes loveckého plemene uznaného Mezinárodní kynologickou federací (FCI) s průkazem původu, který složil příslušnou zkoušku z výkonu</a:t>
            </a: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 Správce poplatku by tak měl pro splnění podmínky pro osvobození vyžadovat smlouvu mezi uživatelem a majitelem honitby o užívání, průkaz původu psa a potvrzení o složené zkoušce k výkonu. </a:t>
            </a:r>
          </a:p>
          <a:p>
            <a:pPr algn="just">
              <a:spcAft>
                <a:spcPts val="600"/>
              </a:spcAft>
            </a:pPr>
            <a:endParaRPr lang="cs-CZ"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600"/>
              </a:spcAft>
            </a:pP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 44 odst. 1 zákona č. 449/2001 Sb., o myslivosti, ve znění pozdějších předpisů.</a:t>
            </a:r>
          </a:p>
        </p:txBody>
      </p:sp>
    </p:spTree>
    <p:extLst>
      <p:ext uri="{BB962C8B-B14F-4D97-AF65-F5344CB8AC3E}">
        <p14:creationId xmlns:p14="http://schemas.microsoft.com/office/powerpoint/2010/main" val="126132573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F487CE14-93F1-4E15-A7FB-C26B52F04A40}"/>
              </a:ext>
            </a:extLst>
          </p:cNvPr>
          <p:cNvSpPr/>
          <p:nvPr/>
        </p:nvSpPr>
        <p:spPr>
          <a:xfrm>
            <a:off x="406399" y="369010"/>
            <a:ext cx="11362267" cy="5401479"/>
          </a:xfrm>
          <a:prstGeom prst="rect">
            <a:avLst/>
          </a:prstGeom>
        </p:spPr>
        <p:txBody>
          <a:bodyPr wrap="square">
            <a:spAutoFit/>
          </a:bodyPr>
          <a:lstStyle/>
          <a:p>
            <a:pPr lvl="0" algn="ctr">
              <a:spcBef>
                <a:spcPts val="1200"/>
              </a:spcBef>
            </a:pPr>
            <a:r>
              <a:rPr lang="cs-CZ" sz="3200" dirty="0">
                <a:latin typeface="Times New Roman" panose="02020603050405020304" pitchFamily="18" charset="0"/>
                <a:ea typeface="Times New Roman" panose="02020603050405020304" pitchFamily="18" charset="0"/>
              </a:rPr>
              <a:t>§ 16b</a:t>
            </a:r>
          </a:p>
          <a:p>
            <a:pPr marL="1143000" lvl="2" indent="-228600" algn="just">
              <a:spcBef>
                <a:spcPts val="600"/>
              </a:spcBef>
              <a:spcAft>
                <a:spcPts val="600"/>
              </a:spcAft>
              <a:buFont typeface="+mj-lt"/>
              <a:buAutoNum type="arabicParenBoth"/>
              <a:tabLst>
                <a:tab pos="316865" algn="l"/>
                <a:tab pos="540385" algn="l"/>
              </a:tabLst>
            </a:pPr>
            <a:r>
              <a:rPr lang="cs-CZ" sz="3200" strike="sngStrike" dirty="0">
                <a:latin typeface="Times New Roman" panose="02020603050405020304" pitchFamily="18" charset="0"/>
                <a:ea typeface="Times New Roman" panose="02020603050405020304" pitchFamily="18" charset="0"/>
              </a:rPr>
              <a:t>Obecní úřad</a:t>
            </a:r>
            <a:r>
              <a:rPr lang="cs-CZ" sz="3200" dirty="0">
                <a:latin typeface="Times New Roman" panose="02020603050405020304" pitchFamily="18" charset="0"/>
                <a:ea typeface="Times New Roman" panose="02020603050405020304" pitchFamily="18" charset="0"/>
              </a:rPr>
              <a:t> </a:t>
            </a:r>
            <a:r>
              <a:rPr lang="cs-CZ" sz="3200" b="1" dirty="0">
                <a:latin typeface="Times New Roman" panose="02020603050405020304" pitchFamily="18" charset="0"/>
                <a:ea typeface="Times New Roman" panose="02020603050405020304" pitchFamily="18" charset="0"/>
              </a:rPr>
              <a:t>Správce poplatku</a:t>
            </a:r>
            <a:r>
              <a:rPr lang="cs-CZ" sz="3200" dirty="0">
                <a:latin typeface="Times New Roman" panose="02020603050405020304" pitchFamily="18" charset="0"/>
                <a:ea typeface="Times New Roman" panose="02020603050405020304" pitchFamily="18" charset="0"/>
              </a:rPr>
              <a:t> může z moci úřední poplatek nebo jeho příslušenství zcela nebo částečně prominout při mimořádných, zejména živelních událostech.</a:t>
            </a:r>
          </a:p>
          <a:p>
            <a:pPr marL="1143000" lvl="2" indent="-228600" algn="just">
              <a:spcBef>
                <a:spcPts val="600"/>
              </a:spcBef>
              <a:spcAft>
                <a:spcPts val="600"/>
              </a:spcAft>
              <a:buFont typeface="+mj-lt"/>
              <a:buAutoNum type="arabicParenBoth"/>
              <a:tabLst>
                <a:tab pos="316865" algn="l"/>
                <a:tab pos="540385" algn="l"/>
              </a:tabLst>
            </a:pPr>
            <a:r>
              <a:rPr lang="cs-CZ" sz="3200" dirty="0">
                <a:latin typeface="Times New Roman" panose="02020603050405020304" pitchFamily="18" charset="0"/>
                <a:ea typeface="Times New Roman" panose="02020603050405020304" pitchFamily="18" charset="0"/>
              </a:rPr>
              <a:t>Rozhodnutím podle odstavce 1 se promíjí poplatek všem poplatníkům, jichž se důvod prominutí týká, a to ode dne právní moci tohoto rozhodnutí.</a:t>
            </a:r>
          </a:p>
          <a:p>
            <a:pPr marL="1143000" lvl="2" indent="-228600" algn="just">
              <a:spcBef>
                <a:spcPts val="600"/>
              </a:spcBef>
              <a:spcAft>
                <a:spcPts val="600"/>
              </a:spcAft>
              <a:buFont typeface="+mj-lt"/>
              <a:buAutoNum type="arabicParenBoth"/>
              <a:tabLst>
                <a:tab pos="316865" algn="l"/>
                <a:tab pos="540385" algn="l"/>
              </a:tabLst>
            </a:pPr>
            <a:r>
              <a:rPr lang="cs-CZ" sz="3200" dirty="0">
                <a:latin typeface="Times New Roman" panose="02020603050405020304" pitchFamily="18" charset="0"/>
                <a:ea typeface="Times New Roman" panose="02020603050405020304" pitchFamily="18" charset="0"/>
              </a:rPr>
              <a:t>Rozhodnutí oznamuje </a:t>
            </a:r>
            <a:r>
              <a:rPr lang="cs-CZ" sz="3200" strike="sngStrike" dirty="0">
                <a:latin typeface="Times New Roman" panose="02020603050405020304" pitchFamily="18" charset="0"/>
                <a:ea typeface="Times New Roman" panose="02020603050405020304" pitchFamily="18" charset="0"/>
              </a:rPr>
              <a:t>obecní úřad</a:t>
            </a:r>
            <a:r>
              <a:rPr lang="cs-CZ" sz="3200" dirty="0">
                <a:latin typeface="Times New Roman" panose="02020603050405020304" pitchFamily="18" charset="0"/>
                <a:ea typeface="Times New Roman" panose="02020603050405020304" pitchFamily="18" charset="0"/>
              </a:rPr>
              <a:t> </a:t>
            </a:r>
            <a:r>
              <a:rPr lang="cs-CZ" sz="3200" b="1" dirty="0">
                <a:latin typeface="Times New Roman" panose="02020603050405020304" pitchFamily="18" charset="0"/>
                <a:ea typeface="Times New Roman" panose="02020603050405020304" pitchFamily="18" charset="0"/>
              </a:rPr>
              <a:t>správce poplatku</a:t>
            </a:r>
            <a:r>
              <a:rPr lang="cs-CZ" sz="3200" dirty="0">
                <a:latin typeface="Times New Roman" panose="02020603050405020304" pitchFamily="18" charset="0"/>
                <a:ea typeface="Times New Roman" panose="02020603050405020304" pitchFamily="18" charset="0"/>
              </a:rPr>
              <a:t> vyvěšením na své úřední desce a zároveň ho zveřejní způsobem umožňujícím dálkový přístup.</a:t>
            </a:r>
            <a:endParaRPr lang="cs-CZ"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77045952"/>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sp>
        <p:nvSpPr>
          <p:cNvPr id="809" name="Shape 809"/>
          <p:cNvSpPr/>
          <p:nvPr/>
        </p:nvSpPr>
        <p:spPr>
          <a:xfrm>
            <a:off x="2269065" y="612844"/>
            <a:ext cx="9177867" cy="563231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s-CZ" sz="3200" b="1" dirty="0">
                <a:solidFill>
                  <a:schemeClr val="dk1"/>
                </a:solidFill>
                <a:latin typeface="Times New Roman" panose="02020603050405020304" pitchFamily="18" charset="0"/>
                <a:cs typeface="Times New Roman" panose="02020603050405020304" pitchFamily="18" charset="0"/>
                <a:sym typeface="Arial"/>
              </a:rPr>
              <a:t>Řízení o prominutí MP </a:t>
            </a:r>
            <a:endParaRPr sz="3200"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endParaRPr sz="3200" dirty="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spcBef>
                <a:spcPts val="0"/>
              </a:spcBef>
              <a:spcAft>
                <a:spcPts val="0"/>
              </a:spcAft>
              <a:buNone/>
            </a:pPr>
            <a:r>
              <a:rPr lang="cs-CZ" sz="3200" dirty="0">
                <a:solidFill>
                  <a:schemeClr val="dk1"/>
                </a:solidFill>
                <a:latin typeface="Times New Roman" panose="02020603050405020304" pitchFamily="18" charset="0"/>
                <a:cs typeface="Times New Roman" panose="02020603050405020304" pitchFamily="18" charset="0"/>
                <a:sym typeface="Arial"/>
              </a:rPr>
              <a:t>• Při řízení o prominutí MP v obou případech je správce poplatku, obecní úřad, povinen respektovat příslušná ustanovení DŘ týkající se prominutí daně či příslušenství daně. </a:t>
            </a:r>
            <a:endParaRPr sz="3200"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endParaRPr sz="3200" dirty="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spcBef>
                <a:spcPts val="0"/>
              </a:spcBef>
              <a:spcAft>
                <a:spcPts val="0"/>
              </a:spcAft>
              <a:buNone/>
            </a:pPr>
            <a:r>
              <a:rPr lang="cs-CZ" sz="3200" dirty="0">
                <a:solidFill>
                  <a:schemeClr val="dk1"/>
                </a:solidFill>
                <a:latin typeface="Times New Roman" panose="02020603050405020304" pitchFamily="18" charset="0"/>
                <a:cs typeface="Times New Roman" panose="02020603050405020304" pitchFamily="18" charset="0"/>
                <a:sym typeface="Arial"/>
              </a:rPr>
              <a:t>• Správce poplatku vydává ve věci prominutí vždy rozhodnutí. </a:t>
            </a:r>
            <a:endParaRPr sz="3200"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endParaRPr sz="3600" dirty="0">
              <a:solidFill>
                <a:schemeClr val="dk1"/>
              </a:solidFill>
              <a:latin typeface="Arial"/>
              <a:ea typeface="Arial"/>
              <a:cs typeface="Arial"/>
              <a:sym typeface="Arial"/>
            </a:endParaRP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14" name="Shape 814"/>
          <p:cNvSpPr/>
          <p:nvPr/>
        </p:nvSpPr>
        <p:spPr>
          <a:xfrm>
            <a:off x="2015066" y="809474"/>
            <a:ext cx="9973733" cy="563231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s-CZ" sz="3200" b="1" dirty="0">
                <a:solidFill>
                  <a:schemeClr val="dk1"/>
                </a:solidFill>
                <a:latin typeface="Times New Roman" panose="02020603050405020304" pitchFamily="18" charset="0"/>
                <a:cs typeface="Times New Roman" panose="02020603050405020304" pitchFamily="18" charset="0"/>
                <a:sym typeface="Arial"/>
              </a:rPr>
              <a:t>Řízení o prominutí MP </a:t>
            </a:r>
            <a:endParaRPr sz="3200"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endParaRPr sz="3200" dirty="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spcBef>
                <a:spcPts val="0"/>
              </a:spcBef>
              <a:spcAft>
                <a:spcPts val="0"/>
              </a:spcAft>
              <a:buNone/>
            </a:pPr>
            <a:r>
              <a:rPr lang="cs-CZ" sz="3200" dirty="0">
                <a:solidFill>
                  <a:schemeClr val="dk1"/>
                </a:solidFill>
                <a:latin typeface="Times New Roman" panose="02020603050405020304" pitchFamily="18" charset="0"/>
                <a:cs typeface="Times New Roman" panose="02020603050405020304" pitchFamily="18" charset="0"/>
                <a:sym typeface="Arial"/>
              </a:rPr>
              <a:t>• V souladu s ustanovením § 259 DŘ může k prominutí poplatku dojít od vzniku poplatkové povinnosti až do doby uplynutí lhůty pro placení poplatku (§ 160 DŘ), a to i poté, kdy došlo k jeho úhradě. </a:t>
            </a:r>
            <a:endParaRPr sz="3200"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endParaRPr sz="3200" dirty="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spcBef>
                <a:spcPts val="0"/>
              </a:spcBef>
              <a:spcAft>
                <a:spcPts val="0"/>
              </a:spcAft>
              <a:buNone/>
            </a:pPr>
            <a:r>
              <a:rPr lang="cs-CZ" sz="3200" dirty="0">
                <a:solidFill>
                  <a:schemeClr val="dk1"/>
                </a:solidFill>
                <a:latin typeface="Times New Roman" panose="02020603050405020304" pitchFamily="18" charset="0"/>
                <a:cs typeface="Times New Roman" panose="02020603050405020304" pitchFamily="18" charset="0"/>
                <a:sym typeface="Arial"/>
              </a:rPr>
              <a:t>• Proti rozhodnutí ve věci prominutí poplatku nelze uplatnit opravné prostředky.</a:t>
            </a:r>
            <a:endParaRPr sz="3200"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endParaRPr sz="3600" dirty="0">
              <a:solidFill>
                <a:schemeClr val="dk1"/>
              </a:solidFill>
              <a:latin typeface="Arial"/>
              <a:ea typeface="Arial"/>
              <a:cs typeface="Arial"/>
              <a:sym typeface="Arial"/>
            </a:endParaRP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Shape 819"/>
          <p:cNvSpPr/>
          <p:nvPr/>
        </p:nvSpPr>
        <p:spPr>
          <a:xfrm>
            <a:off x="1253067" y="0"/>
            <a:ext cx="10938933" cy="7061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s-CZ" sz="3200" b="1" dirty="0">
                <a:solidFill>
                  <a:schemeClr val="dk1"/>
                </a:solidFill>
                <a:latin typeface="Times New Roman" panose="02020603050405020304" pitchFamily="18" charset="0"/>
                <a:cs typeface="Times New Roman" panose="02020603050405020304" pitchFamily="18" charset="0"/>
                <a:sym typeface="Arial"/>
              </a:rPr>
              <a:t>Řízení o prominutí MP - § 16a </a:t>
            </a:r>
            <a:endParaRPr sz="3200"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endParaRPr sz="3200" dirty="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spcBef>
                <a:spcPts val="0"/>
              </a:spcBef>
              <a:spcAft>
                <a:spcPts val="0"/>
              </a:spcAft>
              <a:buNone/>
            </a:pPr>
            <a:r>
              <a:rPr lang="cs-CZ" sz="3200" dirty="0">
                <a:solidFill>
                  <a:schemeClr val="dk1"/>
                </a:solidFill>
                <a:latin typeface="Times New Roman" panose="02020603050405020304" pitchFamily="18" charset="0"/>
                <a:cs typeface="Times New Roman" panose="02020603050405020304" pitchFamily="18" charset="0"/>
                <a:sym typeface="Arial"/>
              </a:rPr>
              <a:t>• Řízení o prominutí MP je zahájeno na základě žádosti poplatníka, která je podáním ve smyslu ustanovení § 70 a násl. DŘ. Žádost posoudí správce poplatku podle skutečného obsahu bez ohledu na to, jak je označena. </a:t>
            </a:r>
            <a:endParaRPr sz="3200"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endParaRPr sz="3200" dirty="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spcBef>
                <a:spcPts val="0"/>
              </a:spcBef>
              <a:spcAft>
                <a:spcPts val="0"/>
              </a:spcAft>
              <a:buNone/>
            </a:pPr>
            <a:r>
              <a:rPr lang="cs-CZ" sz="3200" dirty="0">
                <a:solidFill>
                  <a:schemeClr val="dk1"/>
                </a:solidFill>
                <a:latin typeface="Times New Roman" panose="02020603050405020304" pitchFamily="18" charset="0"/>
                <a:cs typeface="Times New Roman" panose="02020603050405020304" pitchFamily="18" charset="0"/>
                <a:sym typeface="Arial"/>
              </a:rPr>
              <a:t>• Dále správce poplatku zkoumá, zda jsou dány důvody pro prominutí, tj. zda existuje potřeba odstranit tvrdost právního předpisu a současně, lze-li prominutí s přihlédnutím k okolnostem daného případu ospravedlnit. Pojem tvrdost ZMP ani DŘ blíže nespecifikuje. Jedná se o právní institut, jehož účelem je vyřešit výjimečné případy, kdy aplikace ZMP by vedla ke zvlášť tíživým důsledkům pro poplatníka. </a:t>
            </a:r>
            <a:endParaRPr sz="3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sp>
        <p:nvSpPr>
          <p:cNvPr id="824" name="Shape 824"/>
          <p:cNvSpPr/>
          <p:nvPr/>
        </p:nvSpPr>
        <p:spPr>
          <a:xfrm>
            <a:off x="1456267" y="237066"/>
            <a:ext cx="10735733" cy="649408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s-CZ" sz="3200" b="1" dirty="0">
                <a:solidFill>
                  <a:schemeClr val="dk1"/>
                </a:solidFill>
                <a:latin typeface="Times New Roman" panose="02020603050405020304" pitchFamily="18" charset="0"/>
                <a:cs typeface="Times New Roman" panose="02020603050405020304" pitchFamily="18" charset="0"/>
                <a:sym typeface="Arial"/>
              </a:rPr>
              <a:t>Řízení o prominutí MP - § 16a </a:t>
            </a:r>
            <a:endParaRPr sz="3200"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endParaRPr sz="3200" dirty="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spcBef>
                <a:spcPts val="0"/>
              </a:spcBef>
              <a:spcAft>
                <a:spcPts val="0"/>
              </a:spcAft>
              <a:buNone/>
            </a:pPr>
            <a:r>
              <a:rPr lang="cs-CZ" sz="3200" dirty="0">
                <a:solidFill>
                  <a:schemeClr val="dk1"/>
                </a:solidFill>
                <a:latin typeface="Times New Roman" panose="02020603050405020304" pitchFamily="18" charset="0"/>
                <a:cs typeface="Times New Roman" panose="02020603050405020304" pitchFamily="18" charset="0"/>
                <a:sym typeface="Arial"/>
              </a:rPr>
              <a:t>• Rozhodnutí o prominutí MP musí být vždy odůvodněno tak, aby bylo zjevné, proč správce poplatku na základě správního uvážení dospěl k závěru MP nebo jeho příslušenství prominout. </a:t>
            </a:r>
            <a:endParaRPr sz="3200"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endParaRPr sz="3200" dirty="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spcBef>
                <a:spcPts val="0"/>
              </a:spcBef>
              <a:spcAft>
                <a:spcPts val="0"/>
              </a:spcAft>
              <a:buNone/>
            </a:pPr>
            <a:r>
              <a:rPr lang="cs-CZ" sz="3200" dirty="0">
                <a:solidFill>
                  <a:schemeClr val="dk1"/>
                </a:solidFill>
                <a:latin typeface="Times New Roman" panose="02020603050405020304" pitchFamily="18" charset="0"/>
                <a:cs typeface="Times New Roman" panose="02020603050405020304" pitchFamily="18" charset="0"/>
                <a:sym typeface="Arial"/>
              </a:rPr>
              <a:t>• Správce poplatku je při svém postupu vázán ustanovením § 259c DŘ, podle něhož je při posouzení žádosti o prominutí poplatku povinen zohlednit četnost porušování povinností při správě poplatků poplatkovým subjektem. Prominutí MP nebo jeho příslušenství není možné, pokud poplatkový subjekt v posledních 3 letech závažným způsobem porušil poplatkové nebo účetní právní předpisy</a:t>
            </a:r>
            <a:endParaRPr sz="3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2447AC2B-1AC8-4C11-A571-55183A8CB45C}"/>
              </a:ext>
            </a:extLst>
          </p:cNvPr>
          <p:cNvSpPr/>
          <p:nvPr/>
        </p:nvSpPr>
        <p:spPr>
          <a:xfrm>
            <a:off x="304801" y="0"/>
            <a:ext cx="11887200" cy="5555367"/>
          </a:xfrm>
          <a:prstGeom prst="rect">
            <a:avLst/>
          </a:prstGeom>
        </p:spPr>
        <p:txBody>
          <a:bodyPr wrap="square">
            <a:spAutoFit/>
          </a:bodyPr>
          <a:lstStyle/>
          <a:p>
            <a:pPr algn="ctr">
              <a:spcBef>
                <a:spcPts val="1200"/>
              </a:spcBef>
              <a:spcAft>
                <a:spcPts val="600"/>
              </a:spcAft>
            </a:pPr>
            <a:r>
              <a:rPr lang="cs-CZ" sz="3200" b="1" cap="all" dirty="0">
                <a:latin typeface="Times New Roman" panose="02020603050405020304" pitchFamily="18" charset="0"/>
                <a:ea typeface="Times New Roman" panose="02020603050405020304" pitchFamily="18" charset="0"/>
              </a:rPr>
              <a:t>ČÁST čtvrtá</a:t>
            </a:r>
            <a:endParaRPr lang="cs-CZ" sz="3200" cap="all" dirty="0">
              <a:latin typeface="Times New Roman" panose="02020603050405020304" pitchFamily="18" charset="0"/>
              <a:ea typeface="Times New Roman" panose="02020603050405020304" pitchFamily="18" charset="0"/>
            </a:endParaRPr>
          </a:p>
          <a:p>
            <a:pPr algn="ctr"/>
            <a:r>
              <a:rPr lang="cs-CZ" sz="3200" b="1" dirty="0">
                <a:latin typeface="Times New Roman" panose="02020603050405020304" pitchFamily="18" charset="0"/>
                <a:ea typeface="Times New Roman" panose="02020603050405020304" pitchFamily="18" charset="0"/>
              </a:rPr>
              <a:t>SPOLEČNÁ A ZÁVĚREČNÁ USTANOVENÍ</a:t>
            </a:r>
          </a:p>
          <a:p>
            <a:pPr lvl="0" algn="ctr">
              <a:spcBef>
                <a:spcPts val="1200"/>
              </a:spcBef>
            </a:pPr>
            <a:r>
              <a:rPr lang="cs-CZ" sz="3200" b="1" dirty="0">
                <a:latin typeface="Times New Roman" panose="02020603050405020304" pitchFamily="18" charset="0"/>
                <a:ea typeface="Times New Roman" panose="02020603050405020304" pitchFamily="18" charset="0"/>
              </a:rPr>
              <a:t>§ 16c</a:t>
            </a:r>
            <a:endParaRPr lang="cs-CZ" sz="3200" dirty="0">
              <a:latin typeface="Times New Roman" panose="02020603050405020304" pitchFamily="18" charset="0"/>
              <a:ea typeface="Times New Roman" panose="02020603050405020304" pitchFamily="18" charset="0"/>
            </a:endParaRPr>
          </a:p>
          <a:p>
            <a:pPr lvl="0" algn="ctr">
              <a:spcBef>
                <a:spcPts val="1200"/>
              </a:spcBef>
            </a:pPr>
            <a:r>
              <a:rPr lang="cs-CZ" sz="3200" b="1" dirty="0">
                <a:latin typeface="Times New Roman" panose="02020603050405020304" pitchFamily="18" charset="0"/>
                <a:ea typeface="Times New Roman" panose="02020603050405020304" pitchFamily="18" charset="0"/>
              </a:rPr>
              <a:t>Přihlášení fyzické osoby</a:t>
            </a:r>
          </a:p>
          <a:p>
            <a:pPr indent="269875" algn="just">
              <a:spcBef>
                <a:spcPts val="1200"/>
              </a:spcBef>
            </a:pPr>
            <a:r>
              <a:rPr lang="cs-CZ" sz="3200" b="1" dirty="0">
                <a:latin typeface="Times New Roman" panose="02020603050405020304" pitchFamily="18" charset="0"/>
                <a:ea typeface="Times New Roman" panose="02020603050405020304" pitchFamily="18" charset="0"/>
              </a:rPr>
              <a:t>Pro účely poplatků se za přihlášení fyzické osoby považuje</a:t>
            </a:r>
            <a:endParaRPr lang="cs-CZ" sz="3200" dirty="0">
              <a:latin typeface="Times New Roman" panose="02020603050405020304" pitchFamily="18" charset="0"/>
              <a:ea typeface="Times New Roman" panose="02020603050405020304" pitchFamily="18" charset="0"/>
            </a:endParaRPr>
          </a:p>
          <a:p>
            <a:pPr marL="1600200" lvl="3" indent="-228600" algn="just">
              <a:buFont typeface="+mj-lt"/>
              <a:buAutoNum type="alphaLcParenR"/>
              <a:tabLst>
                <a:tab pos="269875" algn="l"/>
              </a:tabLst>
            </a:pPr>
            <a:r>
              <a:rPr lang="cs-CZ" sz="3200" b="1" dirty="0">
                <a:latin typeface="Times New Roman" panose="02020603050405020304" pitchFamily="18" charset="0"/>
                <a:ea typeface="Times New Roman" panose="02020603050405020304" pitchFamily="18" charset="0"/>
              </a:rPr>
              <a:t>přihlášení k trvalému pobytu podle zákona o evidenci obyvatel, nebo</a:t>
            </a:r>
            <a:endParaRPr lang="cs-CZ" sz="3200" dirty="0">
              <a:latin typeface="Times New Roman" panose="02020603050405020304" pitchFamily="18" charset="0"/>
              <a:ea typeface="Times New Roman" panose="02020603050405020304" pitchFamily="18" charset="0"/>
            </a:endParaRPr>
          </a:p>
          <a:p>
            <a:pPr marL="1600200" lvl="3" indent="-228600" algn="just">
              <a:buFont typeface="+mj-lt"/>
              <a:buAutoNum type="alphaLcParenR"/>
              <a:tabLst>
                <a:tab pos="269875" algn="l"/>
              </a:tabLst>
            </a:pPr>
            <a:r>
              <a:rPr lang="cs-CZ" sz="3200" b="1" dirty="0">
                <a:latin typeface="Times New Roman" panose="02020603050405020304" pitchFamily="18" charset="0"/>
                <a:ea typeface="Times New Roman" panose="02020603050405020304" pitchFamily="18" charset="0"/>
              </a:rPr>
              <a:t>ohlášení místa pobytu podle zákona o pobytu cizinců na území České republiky, zákona o azylu nebo zákona o dočasné ochraně cizinců, jde-li o cizince, </a:t>
            </a:r>
            <a:endParaRPr lang="cs-CZ"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21956676"/>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13B0853A-9039-4EDE-91F9-90F9E8E31E90}"/>
              </a:ext>
            </a:extLst>
          </p:cNvPr>
          <p:cNvSpPr/>
          <p:nvPr/>
        </p:nvSpPr>
        <p:spPr>
          <a:xfrm>
            <a:off x="0" y="674400"/>
            <a:ext cx="10786533" cy="5509200"/>
          </a:xfrm>
          <a:prstGeom prst="rect">
            <a:avLst/>
          </a:prstGeom>
        </p:spPr>
        <p:txBody>
          <a:bodyPr wrap="square">
            <a:spAutoFit/>
          </a:bodyPr>
          <a:lstStyle/>
          <a:p>
            <a:pPr marL="2057400" lvl="4" indent="-228600" algn="just">
              <a:buFont typeface="+mj-lt"/>
              <a:buAutoNum type="arabicPeriod"/>
              <a:tabLst>
                <a:tab pos="540385" algn="l"/>
              </a:tabLst>
            </a:pPr>
            <a:r>
              <a:rPr lang="cs-CZ" sz="3200" b="1" dirty="0">
                <a:latin typeface="Times New Roman" panose="02020603050405020304" pitchFamily="18" charset="0"/>
                <a:ea typeface="Times New Roman" panose="02020603050405020304" pitchFamily="18" charset="0"/>
              </a:rPr>
              <a:t>kterému byl povolen trvalý pobyt,</a:t>
            </a:r>
            <a:endParaRPr lang="cs-CZ" sz="3200" dirty="0">
              <a:latin typeface="Times New Roman" panose="02020603050405020304" pitchFamily="18" charset="0"/>
              <a:ea typeface="Times New Roman" panose="02020603050405020304" pitchFamily="18" charset="0"/>
            </a:endParaRPr>
          </a:p>
          <a:p>
            <a:pPr marL="2057400" lvl="4" indent="-228600" algn="just">
              <a:buFont typeface="+mj-lt"/>
              <a:buAutoNum type="arabicPeriod"/>
              <a:tabLst>
                <a:tab pos="540385" algn="l"/>
              </a:tabLst>
            </a:pPr>
            <a:r>
              <a:rPr lang="cs-CZ" sz="3200" b="1" dirty="0">
                <a:latin typeface="Times New Roman" panose="02020603050405020304" pitchFamily="18" charset="0"/>
                <a:ea typeface="Times New Roman" panose="02020603050405020304" pitchFamily="18" charset="0"/>
              </a:rPr>
              <a:t>který na území České republiky pobývá přechodně po dobu delší než 3 měsíce,</a:t>
            </a:r>
            <a:endParaRPr lang="cs-CZ" sz="3200" dirty="0">
              <a:latin typeface="Times New Roman" panose="02020603050405020304" pitchFamily="18" charset="0"/>
              <a:ea typeface="Times New Roman" panose="02020603050405020304" pitchFamily="18" charset="0"/>
            </a:endParaRPr>
          </a:p>
          <a:p>
            <a:pPr marL="2057400" lvl="4" indent="-228600" algn="just">
              <a:buFont typeface="+mj-lt"/>
              <a:buAutoNum type="arabicPeriod"/>
              <a:tabLst>
                <a:tab pos="540385" algn="l"/>
              </a:tabLst>
            </a:pPr>
            <a:r>
              <a:rPr lang="cs-CZ" sz="3200" b="1" dirty="0">
                <a:latin typeface="Times New Roman" panose="02020603050405020304" pitchFamily="18" charset="0"/>
                <a:ea typeface="Times New Roman" panose="02020603050405020304" pitchFamily="18" charset="0"/>
              </a:rPr>
              <a:t>který je žadatelem o udělení mezinárodní ochrany nebo osobou strpěnou na území podle zákona o azylu anebo žadatelem o poskytnutí dočasné ochrany podle zákona o dočasné ochraně cizinců, nebo</a:t>
            </a:r>
            <a:endParaRPr lang="cs-CZ" sz="3200" dirty="0">
              <a:latin typeface="Times New Roman" panose="02020603050405020304" pitchFamily="18" charset="0"/>
              <a:ea typeface="Times New Roman" panose="02020603050405020304" pitchFamily="18" charset="0"/>
            </a:endParaRPr>
          </a:p>
          <a:p>
            <a:pPr marL="2057400" lvl="4" indent="-228600" algn="just">
              <a:buFont typeface="+mj-lt"/>
              <a:buAutoNum type="arabicPeriod"/>
              <a:tabLst>
                <a:tab pos="540385" algn="l"/>
              </a:tabLst>
            </a:pPr>
            <a:r>
              <a:rPr lang="cs-CZ" sz="3200" b="1" dirty="0">
                <a:latin typeface="Times New Roman" panose="02020603050405020304" pitchFamily="18" charset="0"/>
                <a:ea typeface="Times New Roman" panose="02020603050405020304" pitchFamily="18" charset="0"/>
              </a:rPr>
              <a:t>kterému byla udělena mezinárodní ochrana nebo jde o cizince požívajícího dočasné ochrany cizinců.</a:t>
            </a:r>
            <a:endParaRPr lang="cs-CZ"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96447845"/>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E08A0814-7576-4CFF-B730-8F1EE4D4CD25}"/>
              </a:ext>
            </a:extLst>
          </p:cNvPr>
          <p:cNvSpPr/>
          <p:nvPr/>
        </p:nvSpPr>
        <p:spPr>
          <a:xfrm>
            <a:off x="1913466" y="653703"/>
            <a:ext cx="9770533" cy="3898760"/>
          </a:xfrm>
          <a:prstGeom prst="rect">
            <a:avLst/>
          </a:prstGeom>
        </p:spPr>
        <p:txBody>
          <a:bodyPr wrap="square">
            <a:spAutoFit/>
          </a:bodyPr>
          <a:lstStyle/>
          <a:p>
            <a:pPr algn="ctr"/>
            <a:r>
              <a:rPr lang="cs-CZ" sz="3200" b="1" dirty="0">
                <a:solidFill>
                  <a:srgbClr val="FF0000"/>
                </a:solidFill>
                <a:latin typeface="Times New Roman" panose="02020603050405020304" pitchFamily="18" charset="0"/>
                <a:cs typeface="Times New Roman" panose="02020603050405020304" pitchFamily="18" charset="0"/>
              </a:rPr>
              <a:t>Důležité </a:t>
            </a:r>
            <a:endParaRPr lang="cs-CZ" sz="3200" dirty="0">
              <a:latin typeface="Times New Roman" panose="02020603050405020304" pitchFamily="18" charset="0"/>
              <a:cs typeface="Times New Roman" panose="02020603050405020304" pitchFamily="18" charset="0"/>
            </a:endParaRPr>
          </a:p>
          <a:p>
            <a:pPr algn="ctr">
              <a:lnSpc>
                <a:spcPct val="115000"/>
              </a:lnSpc>
              <a:spcBef>
                <a:spcPts val="600"/>
              </a:spcBef>
              <a:spcAft>
                <a:spcPts val="600"/>
              </a:spcAft>
            </a:pPr>
            <a:r>
              <a:rPr lang="cs-CZ" sz="2200" b="1" dirty="0">
                <a:effectLst/>
                <a:latin typeface="Arial" panose="020B0604020202020204" pitchFamily="34" charset="0"/>
                <a:ea typeface="Calibri" panose="020F0502020204030204" pitchFamily="34" charset="0"/>
              </a:rPr>
              <a:t>Přechodná ustanovení</a:t>
            </a:r>
            <a:endParaRPr lang="cs-CZ" sz="2200" b="1" dirty="0">
              <a:effectLst/>
              <a:latin typeface="Times New Roman" panose="02020603050405020304" pitchFamily="18" charset="0"/>
              <a:ea typeface="Calibri" panose="020F0502020204030204" pitchFamily="34" charset="0"/>
            </a:endParaRPr>
          </a:p>
          <a:p>
            <a:pPr marL="635" indent="450215" algn="just">
              <a:lnSpc>
                <a:spcPct val="115000"/>
              </a:lnSpc>
              <a:spcBef>
                <a:spcPts val="600"/>
              </a:spcBef>
              <a:spcAft>
                <a:spcPts val="600"/>
              </a:spcAft>
              <a:tabLst>
                <a:tab pos="497205" algn="l"/>
                <a:tab pos="540385" algn="l"/>
                <a:tab pos="270510" algn="l"/>
                <a:tab pos="496570" algn="l"/>
              </a:tabLst>
            </a:pPr>
            <a:r>
              <a:rPr lang="cs-CZ" sz="2200" dirty="0">
                <a:effectLst/>
                <a:latin typeface="Arial" panose="020B0604020202020204" pitchFamily="34" charset="0"/>
                <a:ea typeface="Times New Roman" panose="02020603050405020304" pitchFamily="18" charset="0"/>
              </a:rPr>
              <a:t>1. Pro poplatkové povinnosti u poplatku za provoz systému shromažďování, sběru, přepravy, třídění, využívání a odstraňování komunálních odpadů </a:t>
            </a:r>
            <a:r>
              <a:rPr lang="cs-CZ" sz="2200" b="1" dirty="0">
                <a:effectLst/>
                <a:latin typeface="Arial" panose="020B0604020202020204" pitchFamily="34" charset="0"/>
                <a:ea typeface="Times New Roman" panose="02020603050405020304" pitchFamily="18" charset="0"/>
              </a:rPr>
              <a:t>vzniklé přede dnem nabytí účinnosti tohoto zákona, jakož i pro práva a povinnosti s nimi související se použije zákon č. 565/1990 Sb. </a:t>
            </a:r>
            <a:r>
              <a:rPr lang="cs-CZ" sz="2200" b="1" u="sng" dirty="0">
                <a:solidFill>
                  <a:srgbClr val="FF0000"/>
                </a:solidFill>
                <a:effectLst/>
                <a:latin typeface="Arial" panose="020B0604020202020204" pitchFamily="34" charset="0"/>
                <a:ea typeface="Times New Roman" panose="02020603050405020304" pitchFamily="18" charset="0"/>
              </a:rPr>
              <a:t>a obecně závazné vyhlášky vydané na základě jeho zmocnění, ve znění účinném přede dnem nabytí účinnosti tohoto zákona.</a:t>
            </a:r>
            <a:endParaRPr lang="cs-CZ" sz="2200" b="1" u="sng"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0511400"/>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E08A0814-7576-4CFF-B730-8F1EE4D4CD25}"/>
              </a:ext>
            </a:extLst>
          </p:cNvPr>
          <p:cNvSpPr/>
          <p:nvPr/>
        </p:nvSpPr>
        <p:spPr>
          <a:xfrm>
            <a:off x="1913466" y="653703"/>
            <a:ext cx="9770533" cy="5430333"/>
          </a:xfrm>
          <a:prstGeom prst="rect">
            <a:avLst/>
          </a:prstGeom>
        </p:spPr>
        <p:txBody>
          <a:bodyPr wrap="square">
            <a:spAutoFit/>
          </a:bodyPr>
          <a:lstStyle/>
          <a:p>
            <a:pPr marL="635" indent="269875" algn="just">
              <a:lnSpc>
                <a:spcPct val="115000"/>
              </a:lnSpc>
              <a:spcBef>
                <a:spcPts val="600"/>
              </a:spcBef>
              <a:spcAft>
                <a:spcPts val="600"/>
              </a:spcAft>
              <a:tabLst>
                <a:tab pos="497205" algn="l"/>
                <a:tab pos="540385" algn="l"/>
                <a:tab pos="270510" algn="l"/>
              </a:tabLst>
            </a:pPr>
            <a:r>
              <a:rPr lang="cs-CZ" sz="2200" dirty="0">
                <a:effectLst/>
                <a:latin typeface="Arial" panose="020B0604020202020204" pitchFamily="34" charset="0"/>
                <a:ea typeface="Times New Roman" panose="02020603050405020304" pitchFamily="18" charset="0"/>
              </a:rPr>
              <a:t>Obdobně jako v případě novel jiných daňových zákonů se z důvodu vyloučení retroaktivity stanovuje, že se v případě všech poplatkových povinností plynoucích z právní úpravy místního poplatku podle stávajícího § 10b zákona o místních poplatcích, které vzniknou přede dnem nabytí účinnosti tohoto zákona, bude i nadále postupovat podle dosavadního znění zákona o místních poplatcích. Zrušený § 10b tak bude pro povinnosti vzniklé přede dnem nabytí účinnosti tohoto zákona použitelný i nadále.</a:t>
            </a:r>
            <a:endParaRPr lang="cs-CZ" sz="2200" dirty="0">
              <a:effectLst/>
              <a:latin typeface="Times New Roman" panose="02020603050405020304" pitchFamily="18" charset="0"/>
              <a:ea typeface="Times New Roman" panose="02020603050405020304" pitchFamily="18" charset="0"/>
            </a:endParaRPr>
          </a:p>
          <a:p>
            <a:pPr marL="635" indent="269875" algn="just">
              <a:lnSpc>
                <a:spcPct val="115000"/>
              </a:lnSpc>
              <a:spcBef>
                <a:spcPts val="600"/>
              </a:spcBef>
              <a:spcAft>
                <a:spcPts val="600"/>
              </a:spcAft>
              <a:tabLst>
                <a:tab pos="497205" algn="l"/>
                <a:tab pos="540385" algn="l"/>
                <a:tab pos="270510" algn="l"/>
              </a:tabLst>
            </a:pPr>
            <a:r>
              <a:rPr lang="cs-CZ" sz="2200" dirty="0">
                <a:effectLst/>
                <a:latin typeface="Arial" panose="020B0604020202020204" pitchFamily="34" charset="0"/>
                <a:ea typeface="Times New Roman" panose="02020603050405020304" pitchFamily="18" charset="0"/>
              </a:rPr>
              <a:t>Protože je část právní úpravy místního poplatku za provoz systému shromažďování, sběru, přepravy, třídění, využívání a odstraňování komunálních odpadů obsažena v obecně závazných vyhláškách obce, která jej zavedla, platí obdobně ustanovení o použitelnosti stávající právní úpravy i v případě těchto vyhlášek.</a:t>
            </a:r>
            <a:endParaRPr lang="cs-CZ" sz="2200" dirty="0">
              <a:effectLst/>
              <a:latin typeface="Times New Roman" panose="02020603050405020304" pitchFamily="18" charset="0"/>
              <a:ea typeface="Times New Roman" panose="02020603050405020304" pitchFamily="18" charset="0"/>
            </a:endParaRPr>
          </a:p>
          <a:p>
            <a:pPr marL="635" indent="450215" algn="just">
              <a:lnSpc>
                <a:spcPct val="115000"/>
              </a:lnSpc>
              <a:spcBef>
                <a:spcPts val="600"/>
              </a:spcBef>
              <a:spcAft>
                <a:spcPts val="600"/>
              </a:spcAft>
              <a:tabLst>
                <a:tab pos="497205" algn="l"/>
                <a:tab pos="540385" algn="l"/>
                <a:tab pos="270510" algn="l"/>
                <a:tab pos="496570" algn="l"/>
              </a:tabLst>
            </a:pPr>
            <a:endParaRPr lang="cs-CZ" sz="2200" b="1" u="sng"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01758502"/>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E08A0814-7576-4CFF-B730-8F1EE4D4CD25}"/>
              </a:ext>
            </a:extLst>
          </p:cNvPr>
          <p:cNvSpPr/>
          <p:nvPr/>
        </p:nvSpPr>
        <p:spPr>
          <a:xfrm>
            <a:off x="1913466" y="653703"/>
            <a:ext cx="9770533" cy="5220660"/>
          </a:xfrm>
          <a:prstGeom prst="rect">
            <a:avLst/>
          </a:prstGeom>
        </p:spPr>
        <p:txBody>
          <a:bodyPr wrap="square">
            <a:spAutoFit/>
          </a:bodyPr>
          <a:lstStyle/>
          <a:p>
            <a:pPr algn="ctr"/>
            <a:r>
              <a:rPr lang="cs-CZ" sz="3200" b="1" dirty="0">
                <a:solidFill>
                  <a:srgbClr val="FF0000"/>
                </a:solidFill>
                <a:latin typeface="Times New Roman" panose="02020603050405020304" pitchFamily="18" charset="0"/>
                <a:cs typeface="Times New Roman" panose="02020603050405020304" pitchFamily="18" charset="0"/>
              </a:rPr>
              <a:t>Důležité </a:t>
            </a:r>
            <a:endParaRPr lang="cs-CZ" sz="3200" dirty="0">
              <a:latin typeface="Times New Roman" panose="02020603050405020304" pitchFamily="18" charset="0"/>
              <a:cs typeface="Times New Roman" panose="02020603050405020304" pitchFamily="18" charset="0"/>
            </a:endParaRPr>
          </a:p>
          <a:p>
            <a:pPr algn="ctr">
              <a:lnSpc>
                <a:spcPct val="115000"/>
              </a:lnSpc>
              <a:spcBef>
                <a:spcPts val="600"/>
              </a:spcBef>
              <a:spcAft>
                <a:spcPts val="600"/>
              </a:spcAft>
            </a:pPr>
            <a:r>
              <a:rPr lang="cs-CZ" sz="2200" b="1" dirty="0">
                <a:effectLst/>
                <a:latin typeface="Arial" panose="020B0604020202020204" pitchFamily="34" charset="0"/>
                <a:ea typeface="Calibri" panose="020F0502020204030204" pitchFamily="34" charset="0"/>
              </a:rPr>
              <a:t>Přechodná ustanovení</a:t>
            </a:r>
            <a:endParaRPr lang="cs-CZ" sz="2200" b="1" dirty="0">
              <a:effectLst/>
              <a:latin typeface="Times New Roman" panose="02020603050405020304" pitchFamily="18" charset="0"/>
              <a:ea typeface="Calibri" panose="020F0502020204030204" pitchFamily="34" charset="0"/>
            </a:endParaRPr>
          </a:p>
          <a:p>
            <a:pPr marL="635" indent="450215" algn="just">
              <a:lnSpc>
                <a:spcPct val="115000"/>
              </a:lnSpc>
              <a:spcBef>
                <a:spcPts val="600"/>
              </a:spcBef>
              <a:spcAft>
                <a:spcPts val="600"/>
              </a:spcAft>
              <a:tabLst>
                <a:tab pos="497205" algn="l"/>
                <a:tab pos="540385" algn="l"/>
                <a:tab pos="270510" algn="l"/>
                <a:tab pos="496570" algn="l"/>
              </a:tabLst>
            </a:pPr>
            <a:r>
              <a:rPr lang="cs-CZ" sz="2200" b="1" dirty="0">
                <a:solidFill>
                  <a:srgbClr val="FF0000"/>
                </a:solidFill>
                <a:effectLst/>
                <a:latin typeface="Arial" panose="020B0604020202020204" pitchFamily="34" charset="0"/>
                <a:ea typeface="Times New Roman" panose="02020603050405020304" pitchFamily="18" charset="0"/>
              </a:rPr>
              <a:t>2. Obec může za poplatkové období roku 2021 vybírat poplatek za provoz systému shromažďování, sběru, přepravy, třídění, využívání a odstraňování komunálních odpadů, který zavedla přede dnem nabytí účinnosti tohoto zákona. Pro poplatkové povinnosti u tohoto poplatku, jakož i pro práva a povinnosti s nimi související, vzniklé v poplatkovém období roku 2021, se použije zákon č. 565/1990 Sb., ve znění účinném přede dnem nabytí účinnosti tohoto zákona, a obecně závazné vyhlášky vydané na základě jeho zmocnění, účinné ke dni nabytí účinnosti tohoto zákona. </a:t>
            </a:r>
            <a:endParaRPr lang="cs-CZ" sz="2200" b="1" dirty="0">
              <a:solidFill>
                <a:srgbClr val="FF0000"/>
              </a:solidFill>
              <a:effectLst/>
              <a:latin typeface="Times New Roman" panose="02020603050405020304" pitchFamily="18" charset="0"/>
              <a:ea typeface="Times New Roman" panose="02020603050405020304" pitchFamily="18" charset="0"/>
            </a:endParaRPr>
          </a:p>
          <a:p>
            <a:pPr marL="635" indent="450215" algn="just">
              <a:lnSpc>
                <a:spcPct val="115000"/>
              </a:lnSpc>
              <a:spcBef>
                <a:spcPts val="600"/>
              </a:spcBef>
              <a:spcAft>
                <a:spcPts val="600"/>
              </a:spcAft>
              <a:tabLst>
                <a:tab pos="497205" algn="l"/>
                <a:tab pos="540385" algn="l"/>
                <a:tab pos="270510" algn="l"/>
                <a:tab pos="496570" algn="l"/>
              </a:tabLst>
            </a:pPr>
            <a:r>
              <a:rPr lang="cs-CZ" sz="2200" dirty="0">
                <a:effectLst/>
                <a:latin typeface="Arial" panose="020B0604020202020204" pitchFamily="34" charset="0"/>
                <a:ea typeface="Times New Roman" panose="02020603050405020304" pitchFamily="18" charset="0"/>
              </a:rPr>
              <a:t>.</a:t>
            </a:r>
            <a:endParaRPr lang="cs-CZ" sz="2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01355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AA3CB70C-4E5E-492B-9C04-5D18600C7A5A}"/>
              </a:ext>
            </a:extLst>
          </p:cNvPr>
          <p:cNvSpPr/>
          <p:nvPr/>
        </p:nvSpPr>
        <p:spPr>
          <a:xfrm>
            <a:off x="1764632" y="850233"/>
            <a:ext cx="9577136" cy="5078313"/>
          </a:xfrm>
          <a:prstGeom prst="rect">
            <a:avLst/>
          </a:prstGeom>
        </p:spPr>
        <p:txBody>
          <a:bodyPr wrap="square">
            <a:spAutoFit/>
          </a:bodyPr>
          <a:lstStyle/>
          <a:p>
            <a:pPr lvl="0"/>
            <a:r>
              <a:rPr lang="cs-CZ" sz="3600" b="1" u="sng" dirty="0">
                <a:solidFill>
                  <a:schemeClr val="dk1"/>
                </a:solidFill>
                <a:latin typeface="Times New Roman" panose="02020603050405020304" pitchFamily="18" charset="0"/>
                <a:ea typeface="Century Gothic"/>
                <a:cs typeface="Times New Roman" panose="02020603050405020304" pitchFamily="18" charset="0"/>
                <a:sym typeface="Century Gothic"/>
              </a:rPr>
              <a:t>Občan</a:t>
            </a:r>
            <a:r>
              <a:rPr lang="cs-CZ" sz="3600" dirty="0">
                <a:solidFill>
                  <a:schemeClr val="dk1"/>
                </a:solidFill>
                <a:latin typeface="Times New Roman" panose="02020603050405020304" pitchFamily="18" charset="0"/>
                <a:ea typeface="Century Gothic"/>
                <a:cs typeface="Times New Roman" panose="02020603050405020304" pitchFamily="18" charset="0"/>
                <a:sym typeface="Century Gothic"/>
              </a:rPr>
              <a:t> (podnikatel) </a:t>
            </a:r>
            <a:r>
              <a:rPr lang="cs-CZ" sz="3600" b="1" dirty="0">
                <a:solidFill>
                  <a:schemeClr val="dk1"/>
                </a:solidFill>
                <a:latin typeface="Times New Roman" panose="02020603050405020304" pitchFamily="18" charset="0"/>
                <a:ea typeface="Century Gothic"/>
                <a:cs typeface="Times New Roman" panose="02020603050405020304" pitchFamily="18" charset="0"/>
                <a:sym typeface="Century Gothic"/>
              </a:rPr>
              <a:t>může činit </a:t>
            </a:r>
            <a:r>
              <a:rPr lang="cs-CZ" sz="3600" b="1" u="sng" dirty="0">
                <a:solidFill>
                  <a:schemeClr val="dk1"/>
                </a:solidFill>
                <a:latin typeface="Times New Roman" panose="02020603050405020304" pitchFamily="18" charset="0"/>
                <a:ea typeface="Century Gothic"/>
                <a:cs typeface="Times New Roman" panose="02020603050405020304" pitchFamily="18" charset="0"/>
                <a:sym typeface="Century Gothic"/>
              </a:rPr>
              <a:t>všechno </a:t>
            </a:r>
            <a:r>
              <a:rPr lang="cs-CZ" sz="3600" dirty="0">
                <a:solidFill>
                  <a:schemeClr val="dk1"/>
                </a:solidFill>
                <a:latin typeface="Times New Roman" panose="02020603050405020304" pitchFamily="18" charset="0"/>
                <a:ea typeface="Century Gothic"/>
                <a:cs typeface="Times New Roman" panose="02020603050405020304" pitchFamily="18" charset="0"/>
                <a:sym typeface="Century Gothic"/>
              </a:rPr>
              <a:t>co není zákonem zakázáno</a:t>
            </a:r>
            <a:endParaRPr lang="cs-CZ" sz="3600" dirty="0">
              <a:latin typeface="Times New Roman" panose="02020603050405020304" pitchFamily="18" charset="0"/>
              <a:cs typeface="Times New Roman" panose="02020603050405020304" pitchFamily="18" charset="0"/>
            </a:endParaRPr>
          </a:p>
          <a:p>
            <a:pPr lvl="0"/>
            <a:endParaRPr lang="cs-CZ" sz="3600" dirty="0">
              <a:solidFill>
                <a:schemeClr val="dk1"/>
              </a:solidFill>
              <a:latin typeface="Times New Roman" panose="02020603050405020304" pitchFamily="18" charset="0"/>
              <a:ea typeface="Century Gothic"/>
              <a:cs typeface="Times New Roman" panose="02020603050405020304" pitchFamily="18" charset="0"/>
              <a:sym typeface="Century Gothic"/>
            </a:endParaRPr>
          </a:p>
          <a:p>
            <a:pPr lvl="0"/>
            <a:r>
              <a:rPr lang="cs-CZ" sz="3600" b="1" u="sng" dirty="0">
                <a:solidFill>
                  <a:schemeClr val="dk1"/>
                </a:solidFill>
                <a:latin typeface="Times New Roman" panose="02020603050405020304" pitchFamily="18" charset="0"/>
                <a:ea typeface="Century Gothic"/>
                <a:cs typeface="Times New Roman" panose="02020603050405020304" pitchFamily="18" charset="0"/>
                <a:sym typeface="Century Gothic"/>
              </a:rPr>
              <a:t>Občan</a:t>
            </a:r>
            <a:r>
              <a:rPr lang="cs-CZ" sz="3600" dirty="0">
                <a:solidFill>
                  <a:schemeClr val="dk1"/>
                </a:solidFill>
                <a:latin typeface="Times New Roman" panose="02020603050405020304" pitchFamily="18" charset="0"/>
                <a:ea typeface="Century Gothic"/>
                <a:cs typeface="Times New Roman" panose="02020603050405020304" pitchFamily="18" charset="0"/>
                <a:sym typeface="Century Gothic"/>
              </a:rPr>
              <a:t> (podnikatel) </a:t>
            </a:r>
            <a:r>
              <a:rPr lang="cs-CZ" sz="3600" b="1" dirty="0">
                <a:solidFill>
                  <a:schemeClr val="dk1"/>
                </a:solidFill>
                <a:latin typeface="Times New Roman" panose="02020603050405020304" pitchFamily="18" charset="0"/>
                <a:ea typeface="Century Gothic"/>
                <a:cs typeface="Times New Roman" panose="02020603050405020304" pitchFamily="18" charset="0"/>
                <a:sym typeface="Century Gothic"/>
              </a:rPr>
              <a:t>nesmí být nucen </a:t>
            </a:r>
            <a:r>
              <a:rPr lang="cs-CZ" sz="3600" dirty="0">
                <a:solidFill>
                  <a:schemeClr val="dk1"/>
                </a:solidFill>
                <a:latin typeface="Times New Roman" panose="02020603050405020304" pitchFamily="18" charset="0"/>
                <a:ea typeface="Century Gothic"/>
                <a:cs typeface="Times New Roman" panose="02020603050405020304" pitchFamily="18" charset="0"/>
                <a:sym typeface="Century Gothic"/>
              </a:rPr>
              <a:t>činit, co zákon neukládá</a:t>
            </a:r>
            <a:endParaRPr lang="cs-CZ" sz="3600" dirty="0">
              <a:latin typeface="Times New Roman" panose="02020603050405020304" pitchFamily="18" charset="0"/>
              <a:cs typeface="Times New Roman" panose="02020603050405020304" pitchFamily="18" charset="0"/>
            </a:endParaRPr>
          </a:p>
          <a:p>
            <a:pPr lvl="0"/>
            <a:endParaRPr lang="cs-CZ" sz="3600" b="1" u="sng" dirty="0">
              <a:solidFill>
                <a:schemeClr val="dk1"/>
              </a:solidFill>
              <a:latin typeface="Times New Roman" panose="02020603050405020304" pitchFamily="18" charset="0"/>
              <a:ea typeface="Century Gothic"/>
              <a:cs typeface="Times New Roman" panose="02020603050405020304" pitchFamily="18" charset="0"/>
              <a:sym typeface="Century Gothic"/>
            </a:endParaRPr>
          </a:p>
          <a:p>
            <a:pPr lvl="0"/>
            <a:r>
              <a:rPr lang="cs-CZ" sz="3600" b="1" u="sng" dirty="0">
                <a:solidFill>
                  <a:schemeClr val="dk1"/>
                </a:solidFill>
                <a:latin typeface="Times New Roman" panose="02020603050405020304" pitchFamily="18" charset="0"/>
                <a:ea typeface="Century Gothic"/>
                <a:cs typeface="Times New Roman" panose="02020603050405020304" pitchFamily="18" charset="0"/>
                <a:sym typeface="Century Gothic"/>
              </a:rPr>
              <a:t>Stát</a:t>
            </a:r>
            <a:r>
              <a:rPr lang="cs-CZ" sz="3600" dirty="0">
                <a:solidFill>
                  <a:schemeClr val="dk1"/>
                </a:solidFill>
                <a:latin typeface="Times New Roman" panose="02020603050405020304" pitchFamily="18" charset="0"/>
                <a:ea typeface="Century Gothic"/>
                <a:cs typeface="Times New Roman" panose="02020603050405020304" pitchFamily="18" charset="0"/>
                <a:sym typeface="Century Gothic"/>
              </a:rPr>
              <a:t> (úřední osoba) </a:t>
            </a:r>
            <a:r>
              <a:rPr lang="cs-CZ" sz="3600" b="1" u="sng" dirty="0">
                <a:solidFill>
                  <a:schemeClr val="dk1"/>
                </a:solidFill>
                <a:latin typeface="Times New Roman" panose="02020603050405020304" pitchFamily="18" charset="0"/>
                <a:ea typeface="Century Gothic"/>
                <a:cs typeface="Times New Roman" panose="02020603050405020304" pitchFamily="18" charset="0"/>
                <a:sym typeface="Century Gothic"/>
              </a:rPr>
              <a:t>nesmí nic </a:t>
            </a:r>
            <a:r>
              <a:rPr lang="cs-CZ" sz="3600" dirty="0">
                <a:solidFill>
                  <a:schemeClr val="dk1"/>
                </a:solidFill>
                <a:latin typeface="Times New Roman" panose="02020603050405020304" pitchFamily="18" charset="0"/>
                <a:ea typeface="Century Gothic"/>
                <a:cs typeface="Times New Roman" panose="02020603050405020304" pitchFamily="18" charset="0"/>
                <a:sym typeface="Century Gothic"/>
              </a:rPr>
              <a:t>co zákon výslovně nestanoví a to jen a právě tím způsobem, který stanoví zákon.</a:t>
            </a:r>
            <a:endParaRPr lang="cs-CZ"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9591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21274A31-A730-46F8-B45E-800B84EF83BC}"/>
              </a:ext>
            </a:extLst>
          </p:cNvPr>
          <p:cNvSpPr/>
          <p:nvPr/>
        </p:nvSpPr>
        <p:spPr>
          <a:xfrm>
            <a:off x="649705" y="582067"/>
            <a:ext cx="10892589" cy="4124206"/>
          </a:xfrm>
          <a:prstGeom prst="rect">
            <a:avLst/>
          </a:prstGeom>
        </p:spPr>
        <p:txBody>
          <a:bodyPr wrap="square">
            <a:spAutoFit/>
          </a:bodyPr>
          <a:lstStyle/>
          <a:p>
            <a:pPr marL="914400" lvl="2" algn="just">
              <a:spcBef>
                <a:spcPts val="600"/>
              </a:spcBef>
              <a:spcAft>
                <a:spcPts val="600"/>
              </a:spcAft>
              <a:tabLst>
                <a:tab pos="316865" algn="l"/>
                <a:tab pos="540385" algn="l"/>
              </a:tabLst>
            </a:pPr>
            <a:r>
              <a:rPr lang="cs-CZ" sz="2800" dirty="0">
                <a:latin typeface="Times New Roman" panose="02020603050405020304" pitchFamily="18" charset="0"/>
                <a:ea typeface="Times New Roman" panose="02020603050405020304" pitchFamily="18" charset="0"/>
              </a:rPr>
              <a:t>§2 odst. 3) </a:t>
            </a:r>
            <a:r>
              <a:rPr lang="cs-CZ" sz="2800" dirty="0" err="1">
                <a:latin typeface="Times New Roman" panose="02020603050405020304" pitchFamily="18" charset="0"/>
                <a:ea typeface="Times New Roman" panose="02020603050405020304" pitchFamily="18" charset="0"/>
              </a:rPr>
              <a:t>ZoMP</a:t>
            </a:r>
            <a:endParaRPr lang="cs-CZ" sz="2800" dirty="0">
              <a:latin typeface="Times New Roman" panose="02020603050405020304" pitchFamily="18" charset="0"/>
              <a:ea typeface="Times New Roman" panose="02020603050405020304" pitchFamily="18" charset="0"/>
            </a:endParaRPr>
          </a:p>
          <a:p>
            <a:pPr marL="914400" lvl="2" algn="just">
              <a:spcBef>
                <a:spcPts val="600"/>
              </a:spcBef>
              <a:spcAft>
                <a:spcPts val="600"/>
              </a:spcAft>
              <a:tabLst>
                <a:tab pos="316865" algn="l"/>
                <a:tab pos="540385" algn="l"/>
              </a:tabLst>
            </a:pPr>
            <a:r>
              <a:rPr lang="cs-CZ" sz="2800" dirty="0">
                <a:latin typeface="Times New Roman" panose="02020603050405020304" pitchFamily="18" charset="0"/>
                <a:ea typeface="Times New Roman" panose="02020603050405020304" pitchFamily="18" charset="0"/>
              </a:rPr>
              <a:t>Sazba poplatku ze psů činí až 1 500 Kč za kalendářní rok a jednoho psa. </a:t>
            </a:r>
            <a:r>
              <a:rPr lang="cs-CZ" sz="2800" b="1" dirty="0">
                <a:latin typeface="Times New Roman" panose="02020603050405020304" pitchFamily="18" charset="0"/>
                <a:ea typeface="Times New Roman" panose="02020603050405020304" pitchFamily="18" charset="0"/>
              </a:rPr>
              <a:t>Sazba poplatku ze psů za psa, jehož držitelem je osoba starší 65 let, činí až 200 Kč za kalendářní rok. U druhého a každého dalšího psa může sazba poplatku ze psů činit až o 50 % více, než činí horní hranice poplatku podle věty první nebo druhé.</a:t>
            </a:r>
            <a:r>
              <a:rPr lang="cs-CZ" sz="2800" dirty="0">
                <a:latin typeface="Times New Roman" panose="02020603050405020304" pitchFamily="18" charset="0"/>
                <a:ea typeface="Times New Roman" panose="02020603050405020304" pitchFamily="18" charset="0"/>
              </a:rPr>
              <a:t> V případě </a:t>
            </a:r>
            <a:r>
              <a:rPr lang="cs-CZ" sz="2800" b="1" dirty="0">
                <a:latin typeface="Times New Roman" panose="02020603050405020304" pitchFamily="18" charset="0"/>
                <a:ea typeface="Times New Roman" panose="02020603050405020304" pitchFamily="18" charset="0"/>
              </a:rPr>
              <a:t>trvání poplatkové povinnosti</a:t>
            </a:r>
            <a:r>
              <a:rPr lang="cs-CZ" sz="2800" dirty="0">
                <a:latin typeface="Times New Roman" panose="02020603050405020304" pitchFamily="18" charset="0"/>
                <a:ea typeface="Times New Roman" panose="02020603050405020304" pitchFamily="18" charset="0"/>
              </a:rPr>
              <a:t> po dobu kratší než jeden rok se platí poplatek v poměrné výši, která odpovídá počtu i započatých kalendářních měsíců.</a:t>
            </a:r>
            <a:endParaRPr lang="cs-CZ"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19378067"/>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E08A0814-7576-4CFF-B730-8F1EE4D4CD25}"/>
              </a:ext>
            </a:extLst>
          </p:cNvPr>
          <p:cNvSpPr/>
          <p:nvPr/>
        </p:nvSpPr>
        <p:spPr>
          <a:xfrm>
            <a:off x="176169" y="0"/>
            <a:ext cx="12015830" cy="6679521"/>
          </a:xfrm>
          <a:prstGeom prst="rect">
            <a:avLst/>
          </a:prstGeom>
        </p:spPr>
        <p:txBody>
          <a:bodyPr wrap="square">
            <a:spAutoFit/>
          </a:bodyPr>
          <a:lstStyle/>
          <a:p>
            <a:pPr marL="635" indent="269875">
              <a:lnSpc>
                <a:spcPct val="115000"/>
              </a:lnSpc>
              <a:spcBef>
                <a:spcPts val="600"/>
              </a:spcBef>
              <a:spcAft>
                <a:spcPts val="600"/>
              </a:spcAft>
              <a:tabLst>
                <a:tab pos="497205" algn="l"/>
                <a:tab pos="540385" algn="l"/>
                <a:tab pos="270510" algn="l"/>
              </a:tabLst>
            </a:pPr>
            <a:r>
              <a:rPr lang="cs-CZ" sz="2200" dirty="0">
                <a:effectLst/>
                <a:latin typeface="Arial" panose="020B0604020202020204" pitchFamily="34" charset="0"/>
                <a:ea typeface="Times New Roman" panose="02020603050405020304" pitchFamily="18" charset="0"/>
              </a:rPr>
              <a:t>Obcím se ponechává možnost zachovat pro poplatkové období 2021 stávající místní poplatek. Tím se obci vytváří dostatečný prostor pro zavedení a smluvní zajištění nových způsobů nakládání s komunálním odpadem podle nového zákona o odpadech a pro zajištění dostatečného financování tohoto nového systému některým z nových místních poplatků za komunální odpad.</a:t>
            </a:r>
            <a:br>
              <a:rPr lang="cs-CZ" sz="2200" dirty="0">
                <a:effectLst/>
                <a:latin typeface="Times New Roman" panose="02020603050405020304" pitchFamily="18" charset="0"/>
                <a:ea typeface="Times New Roman" panose="02020603050405020304" pitchFamily="18" charset="0"/>
              </a:rPr>
            </a:br>
            <a:r>
              <a:rPr lang="cs-CZ" sz="2200" b="1" dirty="0">
                <a:effectLst/>
                <a:latin typeface="Arial" panose="020B0604020202020204" pitchFamily="34" charset="0"/>
                <a:ea typeface="Times New Roman" panose="02020603050405020304" pitchFamily="18" charset="0"/>
              </a:rPr>
              <a:t>Obec není povinna tuto možnost využít a může zavést nové místní poplatky za komunální odpad již pro poplatkové období 2021. Pokud ale obec této možnosti (i konkludentně) využije, bude na jejím území nadále použitelný stávající § 10b zákona o místních poplatcích a obecně závazné vyhlášky obce upravující poplatek za provoz systému shromažďování, sběru, přepravy, třídění využívání a odstraňování komunálních odpadů. Podmínkou je, aby tyto vyhlášky byly účinné k 1. lednu 2021. Obecně závaznou vyhlášku podle § 10b zákona o místních poplatcích tak není možné vydat po tomto dni.</a:t>
            </a:r>
            <a:br>
              <a:rPr lang="cs-CZ" sz="2200" b="1" dirty="0">
                <a:latin typeface="Times New Roman" panose="02020603050405020304" pitchFamily="18" charset="0"/>
                <a:ea typeface="Times New Roman" panose="02020603050405020304" pitchFamily="18" charset="0"/>
              </a:rPr>
            </a:br>
            <a:r>
              <a:rPr lang="cs-CZ" sz="2200" dirty="0">
                <a:effectLst/>
                <a:latin typeface="Arial" panose="020B0604020202020204" pitchFamily="34" charset="0"/>
                <a:ea typeface="Times New Roman" panose="02020603050405020304" pitchFamily="18" charset="0"/>
              </a:rPr>
              <a:t>Místní poplatek podle stávajícího § 10b zákona o místních poplatcích lze vybírat pouze do konce roku 2021. Do konce roku 2021 by také měly být vydány nové obecně závazné vyhlášky upravující místní poplatek za komunální odpad. </a:t>
            </a:r>
            <a:br>
              <a:rPr lang="cs-CZ" sz="2200" dirty="0">
                <a:latin typeface="Times New Roman" panose="02020603050405020304" pitchFamily="18" charset="0"/>
                <a:ea typeface="Times New Roman" panose="02020603050405020304" pitchFamily="18" charset="0"/>
              </a:rPr>
            </a:br>
            <a:r>
              <a:rPr lang="cs-CZ" sz="2200" b="1" dirty="0">
                <a:effectLst/>
                <a:latin typeface="Arial" panose="020B0604020202020204" pitchFamily="34" charset="0"/>
                <a:ea typeface="Times New Roman" panose="02020603050405020304" pitchFamily="18" charset="0"/>
              </a:rPr>
              <a:t>Od 1. ledna 2022 již nebude v žádné obci možné vybírat poplatek podle stávajícího § 10b zákona o místních poplatcích.</a:t>
            </a:r>
            <a:endParaRPr lang="cs-CZ" sz="22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82606125"/>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E08A0814-7576-4CFF-B730-8F1EE4D4CD25}"/>
              </a:ext>
            </a:extLst>
          </p:cNvPr>
          <p:cNvSpPr/>
          <p:nvPr/>
        </p:nvSpPr>
        <p:spPr>
          <a:xfrm>
            <a:off x="1913466" y="653703"/>
            <a:ext cx="9770533" cy="3898760"/>
          </a:xfrm>
          <a:prstGeom prst="rect">
            <a:avLst/>
          </a:prstGeom>
        </p:spPr>
        <p:txBody>
          <a:bodyPr wrap="square">
            <a:spAutoFit/>
          </a:bodyPr>
          <a:lstStyle/>
          <a:p>
            <a:pPr algn="ctr"/>
            <a:r>
              <a:rPr lang="cs-CZ" sz="3200" b="1" dirty="0">
                <a:solidFill>
                  <a:srgbClr val="FF0000"/>
                </a:solidFill>
                <a:latin typeface="Times New Roman" panose="02020603050405020304" pitchFamily="18" charset="0"/>
                <a:cs typeface="Times New Roman" panose="02020603050405020304" pitchFamily="18" charset="0"/>
              </a:rPr>
              <a:t>Důležité </a:t>
            </a:r>
            <a:endParaRPr lang="cs-CZ" sz="3200" dirty="0">
              <a:latin typeface="Times New Roman" panose="02020603050405020304" pitchFamily="18" charset="0"/>
              <a:cs typeface="Times New Roman" panose="02020603050405020304" pitchFamily="18" charset="0"/>
            </a:endParaRPr>
          </a:p>
          <a:p>
            <a:pPr algn="ctr">
              <a:lnSpc>
                <a:spcPct val="115000"/>
              </a:lnSpc>
              <a:spcBef>
                <a:spcPts val="600"/>
              </a:spcBef>
              <a:spcAft>
                <a:spcPts val="600"/>
              </a:spcAft>
            </a:pPr>
            <a:r>
              <a:rPr lang="cs-CZ" sz="2200" b="1" dirty="0">
                <a:effectLst/>
                <a:latin typeface="Arial" panose="020B0604020202020204" pitchFamily="34" charset="0"/>
                <a:ea typeface="Calibri" panose="020F0502020204030204" pitchFamily="34" charset="0"/>
              </a:rPr>
              <a:t>Přechodná ustanovení</a:t>
            </a:r>
            <a:endParaRPr lang="cs-CZ" sz="2200" b="1" dirty="0">
              <a:effectLst/>
              <a:latin typeface="Times New Roman" panose="02020603050405020304" pitchFamily="18" charset="0"/>
              <a:ea typeface="Calibri" panose="020F0502020204030204" pitchFamily="34" charset="0"/>
            </a:endParaRPr>
          </a:p>
          <a:p>
            <a:pPr marL="635" indent="450215" algn="just">
              <a:lnSpc>
                <a:spcPct val="115000"/>
              </a:lnSpc>
              <a:spcBef>
                <a:spcPts val="600"/>
              </a:spcBef>
              <a:spcAft>
                <a:spcPts val="600"/>
              </a:spcAft>
              <a:tabLst>
                <a:tab pos="497205" algn="l"/>
                <a:tab pos="540385" algn="l"/>
                <a:tab pos="270510" algn="l"/>
                <a:tab pos="496570" algn="l"/>
              </a:tabLst>
            </a:pPr>
            <a:r>
              <a:rPr lang="cs-CZ" sz="2200" b="1" dirty="0">
                <a:effectLst/>
                <a:latin typeface="Arial" panose="020B0604020202020204" pitchFamily="34" charset="0"/>
                <a:ea typeface="Times New Roman" panose="02020603050405020304" pitchFamily="18" charset="0"/>
              </a:rPr>
              <a:t>3. Od poplatku za obecní systém odpadového hospodářství podle zákona č. 565/1990 Sb., ve znění účinném ode dne nabytí účinnosti tohoto zákona, </a:t>
            </a:r>
            <a:r>
              <a:rPr lang="cs-CZ" sz="2200" dirty="0">
                <a:effectLst/>
                <a:latin typeface="Arial" panose="020B0604020202020204" pitchFamily="34" charset="0"/>
                <a:ea typeface="Times New Roman" panose="02020603050405020304" pitchFamily="18" charset="0"/>
              </a:rPr>
              <a:t>se v dílčím období osvobozuje fyzická osoba, která má na konci tohoto dílčího období bydliště v jiné obci, je v této obci poplatníkem poplatku za komunální odpad podle </a:t>
            </a:r>
            <a:r>
              <a:rPr lang="cs-CZ" sz="2200" b="1" dirty="0">
                <a:solidFill>
                  <a:srgbClr val="FF0000"/>
                </a:solidFill>
                <a:effectLst/>
                <a:latin typeface="Arial" panose="020B0604020202020204" pitchFamily="34" charset="0"/>
                <a:ea typeface="Times New Roman" panose="02020603050405020304" pitchFamily="18" charset="0"/>
              </a:rPr>
              <a:t>§ 161 odst. 3 zákona č. 541/2020 Sb., o odpadech</a:t>
            </a:r>
            <a:r>
              <a:rPr lang="cs-CZ" sz="2200" dirty="0">
                <a:effectLst/>
                <a:latin typeface="Arial" panose="020B0604020202020204" pitchFamily="34" charset="0"/>
                <a:ea typeface="Times New Roman" panose="02020603050405020304" pitchFamily="18" charset="0"/>
              </a:rPr>
              <a:t>, ve znění účinném ode dne nabytí účinnosti tohoto zákona, a které poplatková povinnost vznikla z důvodu přihlášení v obci.</a:t>
            </a:r>
            <a:endParaRPr lang="cs-CZ" sz="2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68523753"/>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E08A0814-7576-4CFF-B730-8F1EE4D4CD25}"/>
              </a:ext>
            </a:extLst>
          </p:cNvPr>
          <p:cNvSpPr/>
          <p:nvPr/>
        </p:nvSpPr>
        <p:spPr>
          <a:xfrm>
            <a:off x="1913466" y="653703"/>
            <a:ext cx="9770533" cy="5819285"/>
          </a:xfrm>
          <a:prstGeom prst="rect">
            <a:avLst/>
          </a:prstGeom>
        </p:spPr>
        <p:txBody>
          <a:bodyPr wrap="square">
            <a:spAutoFit/>
          </a:bodyPr>
          <a:lstStyle/>
          <a:p>
            <a:pPr marL="635" indent="269875">
              <a:lnSpc>
                <a:spcPct val="115000"/>
              </a:lnSpc>
              <a:spcBef>
                <a:spcPts val="600"/>
              </a:spcBef>
              <a:spcAft>
                <a:spcPts val="600"/>
              </a:spcAft>
              <a:tabLst>
                <a:tab pos="497205" algn="l"/>
                <a:tab pos="540385" algn="l"/>
                <a:tab pos="270510" algn="l"/>
              </a:tabLst>
            </a:pPr>
            <a:r>
              <a:rPr lang="cs-CZ" sz="2200" b="1" dirty="0">
                <a:effectLst/>
                <a:latin typeface="Arial" panose="020B0604020202020204" pitchFamily="34" charset="0"/>
                <a:ea typeface="Times New Roman" panose="02020603050405020304" pitchFamily="18" charset="0"/>
              </a:rPr>
              <a:t>Poplatníci poplatku za obecní systém odpadového hospodářství, kteří jsou poplatníky pouze z důvodu svého místa přihlášení, jsou podle § 10g od poplatku osvobozeni pokud mají bydliště v jiné obci, která zavedla poplatek za odkládání komunálního odpadu z nemovité věci. </a:t>
            </a:r>
            <a:endParaRPr lang="cs-CZ" sz="2200" b="1" dirty="0">
              <a:effectLst/>
              <a:latin typeface="Times New Roman" panose="02020603050405020304" pitchFamily="18" charset="0"/>
              <a:ea typeface="Times New Roman" panose="02020603050405020304" pitchFamily="18" charset="0"/>
            </a:endParaRPr>
          </a:p>
          <a:p>
            <a:pPr marL="635" indent="269875">
              <a:lnSpc>
                <a:spcPct val="115000"/>
              </a:lnSpc>
              <a:spcBef>
                <a:spcPts val="600"/>
              </a:spcBef>
              <a:spcAft>
                <a:spcPts val="600"/>
              </a:spcAft>
              <a:tabLst>
                <a:tab pos="497205" algn="l"/>
                <a:tab pos="540385" algn="l"/>
                <a:tab pos="270510" algn="l"/>
              </a:tabLst>
            </a:pPr>
            <a:r>
              <a:rPr lang="cs-CZ" sz="2200" dirty="0">
                <a:effectLst/>
                <a:latin typeface="Arial" panose="020B0604020202020204" pitchFamily="34" charset="0"/>
                <a:ea typeface="Times New Roman" panose="02020603050405020304" pitchFamily="18" charset="0"/>
              </a:rPr>
              <a:t>Stávající poplatek podle § 17a zákona o odpadech má obdobný charakter jako nový místní poplatek za odkládání komunálního odpadu z nemovité věci a obec jej může podle § 161 odst. 3 nového zákona o odpadech vybírat ještě v poplatkovém období 2021. Z toho důvodu se navrhuje uplatnit obdobně osvobození od poplatku za obecní systém odpadového hospodářství v případě, kdy má taková osoba bydliště v jiné obci, která podle § 161 odst. 3 nového zákona o odpadech i v poplatkovém období 2021 vybírá poplatek za komunální odpad podle stávajícího § 17a zákona o odpadech. </a:t>
            </a:r>
            <a:endParaRPr lang="cs-CZ" sz="2200" dirty="0">
              <a:effectLst/>
              <a:latin typeface="Times New Roman" panose="02020603050405020304" pitchFamily="18" charset="0"/>
              <a:ea typeface="Times New Roman" panose="02020603050405020304" pitchFamily="18" charset="0"/>
            </a:endParaRPr>
          </a:p>
          <a:p>
            <a:pPr marL="635" indent="269875">
              <a:lnSpc>
                <a:spcPct val="115000"/>
              </a:lnSpc>
              <a:spcBef>
                <a:spcPts val="600"/>
              </a:spcBef>
              <a:spcAft>
                <a:spcPts val="600"/>
              </a:spcAft>
              <a:tabLst>
                <a:tab pos="497205" algn="l"/>
                <a:tab pos="540385" algn="l"/>
                <a:tab pos="270510" algn="l"/>
              </a:tabLst>
            </a:pPr>
            <a:r>
              <a:rPr lang="cs-CZ" sz="2200" b="1" dirty="0">
                <a:effectLst/>
                <a:latin typeface="Arial" panose="020B0604020202020204" pitchFamily="34" charset="0"/>
                <a:ea typeface="Times New Roman" panose="02020603050405020304" pitchFamily="18" charset="0"/>
              </a:rPr>
              <a:t>Ustanovení odkazuje na nový zákon o odpadech, jehož číslo bude doplněno v rámci redakční úpravy před publikací ve Sbírce zákonů.</a:t>
            </a:r>
            <a:endParaRPr lang="cs-CZ" sz="22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44472295"/>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E08A0814-7576-4CFF-B730-8F1EE4D4CD25}"/>
              </a:ext>
            </a:extLst>
          </p:cNvPr>
          <p:cNvSpPr/>
          <p:nvPr/>
        </p:nvSpPr>
        <p:spPr>
          <a:xfrm>
            <a:off x="1669408" y="360089"/>
            <a:ext cx="10083567" cy="6850722"/>
          </a:xfrm>
          <a:prstGeom prst="rect">
            <a:avLst/>
          </a:prstGeom>
        </p:spPr>
        <p:txBody>
          <a:bodyPr wrap="square">
            <a:spAutoFit/>
          </a:bodyPr>
          <a:lstStyle/>
          <a:p>
            <a:pPr algn="ctr"/>
            <a:r>
              <a:rPr lang="cs-CZ" sz="3200" b="1" dirty="0">
                <a:solidFill>
                  <a:srgbClr val="FF0000"/>
                </a:solidFill>
                <a:latin typeface="Times New Roman" panose="02020603050405020304" pitchFamily="18" charset="0"/>
                <a:cs typeface="Times New Roman" panose="02020603050405020304" pitchFamily="18" charset="0"/>
              </a:rPr>
              <a:t>Důležité </a:t>
            </a:r>
            <a:endParaRPr lang="cs-CZ" sz="3200" dirty="0">
              <a:latin typeface="Times New Roman" panose="02020603050405020304" pitchFamily="18" charset="0"/>
              <a:cs typeface="Times New Roman" panose="02020603050405020304" pitchFamily="18" charset="0"/>
            </a:endParaRPr>
          </a:p>
          <a:p>
            <a:pPr algn="ctr">
              <a:lnSpc>
                <a:spcPct val="115000"/>
              </a:lnSpc>
              <a:spcBef>
                <a:spcPts val="600"/>
              </a:spcBef>
              <a:spcAft>
                <a:spcPts val="600"/>
              </a:spcAft>
            </a:pPr>
            <a:r>
              <a:rPr lang="cs-CZ" sz="2200" b="1" dirty="0">
                <a:effectLst/>
                <a:latin typeface="Arial" panose="020B0604020202020204" pitchFamily="34" charset="0"/>
                <a:ea typeface="Calibri" panose="020F0502020204030204" pitchFamily="34" charset="0"/>
              </a:rPr>
              <a:t>Přechodná ustanovení</a:t>
            </a:r>
            <a:endParaRPr lang="cs-CZ" sz="2200" b="1" dirty="0">
              <a:effectLst/>
              <a:latin typeface="Times New Roman" panose="02020603050405020304" pitchFamily="18" charset="0"/>
              <a:ea typeface="Calibri" panose="020F0502020204030204" pitchFamily="34" charset="0"/>
            </a:endParaRPr>
          </a:p>
          <a:p>
            <a:pPr marL="635" indent="450215" algn="just">
              <a:lnSpc>
                <a:spcPct val="115000"/>
              </a:lnSpc>
              <a:spcBef>
                <a:spcPts val="600"/>
              </a:spcBef>
              <a:spcAft>
                <a:spcPts val="600"/>
              </a:spcAft>
              <a:tabLst>
                <a:tab pos="497205" algn="l"/>
                <a:tab pos="540385" algn="l"/>
                <a:tab pos="270510" algn="l"/>
                <a:tab pos="496570" algn="l"/>
              </a:tabLst>
            </a:pPr>
            <a:r>
              <a:rPr lang="cs-CZ" sz="2200" dirty="0">
                <a:effectLst/>
                <a:latin typeface="Arial" panose="020B0604020202020204" pitchFamily="34" charset="0"/>
                <a:ea typeface="Times New Roman" panose="02020603050405020304" pitchFamily="18" charset="0"/>
              </a:rPr>
              <a:t>4. </a:t>
            </a:r>
            <a:r>
              <a:rPr lang="cs-CZ" sz="2200" b="1" dirty="0">
                <a:effectLst/>
                <a:latin typeface="Arial" panose="020B0604020202020204" pitchFamily="34" charset="0"/>
                <a:ea typeface="Times New Roman" panose="02020603050405020304" pitchFamily="18" charset="0"/>
              </a:rPr>
              <a:t>Obec nemůže zavést poplatky za komunální odpad podle zákona č. 565/1990 Sb., ve znění účinném ode dne nabytí účinnosti tohoto zákona, za poplatkové období roku 2021, ve kterém </a:t>
            </a:r>
            <a:endParaRPr lang="cs-CZ" sz="2200" b="1" dirty="0">
              <a:latin typeface="Times New Roman" panose="02020603050405020304" pitchFamily="18" charset="0"/>
              <a:ea typeface="Times New Roman" panose="02020603050405020304" pitchFamily="18" charset="0"/>
            </a:endParaRPr>
          </a:p>
          <a:p>
            <a:pPr marL="457835" indent="-457200" algn="just">
              <a:lnSpc>
                <a:spcPct val="115000"/>
              </a:lnSpc>
              <a:spcBef>
                <a:spcPts val="600"/>
              </a:spcBef>
              <a:spcAft>
                <a:spcPts val="600"/>
              </a:spcAft>
              <a:buAutoNum type="alphaLcParenR"/>
              <a:tabLst>
                <a:tab pos="497205" algn="l"/>
                <a:tab pos="540385" algn="l"/>
                <a:tab pos="270510" algn="l"/>
                <a:tab pos="496570" algn="l"/>
              </a:tabLst>
            </a:pPr>
            <a:r>
              <a:rPr lang="cs-CZ" sz="2200" u="none" strike="noStrike" dirty="0">
                <a:effectLst/>
                <a:latin typeface="Arial" panose="020B0604020202020204" pitchFamily="34" charset="0"/>
                <a:ea typeface="Times New Roman" panose="02020603050405020304" pitchFamily="18" charset="0"/>
              </a:rPr>
              <a:t>má podle § 161 odst. 3 zákona č. 541/2020 Sb., ve znění účinném ode dne nabytí účinnosti tohoto zákona, zaveden poplatek za komunální odpad, nebo</a:t>
            </a:r>
            <a:endParaRPr lang="cs-CZ" sz="2200" dirty="0">
              <a:latin typeface="Times New Roman" panose="02020603050405020304" pitchFamily="18" charset="0"/>
              <a:ea typeface="Times New Roman" panose="02020603050405020304" pitchFamily="18" charset="0"/>
            </a:endParaRPr>
          </a:p>
          <a:p>
            <a:pPr marL="457835" indent="-457200" algn="just">
              <a:lnSpc>
                <a:spcPct val="115000"/>
              </a:lnSpc>
              <a:spcBef>
                <a:spcPts val="600"/>
              </a:spcBef>
              <a:spcAft>
                <a:spcPts val="600"/>
              </a:spcAft>
              <a:buAutoNum type="alphaLcParenR"/>
              <a:tabLst>
                <a:tab pos="497205" algn="l"/>
                <a:tab pos="540385" algn="l"/>
                <a:tab pos="270510" algn="l"/>
                <a:tab pos="496570" algn="l"/>
              </a:tabLst>
            </a:pPr>
            <a:r>
              <a:rPr lang="cs-CZ" sz="2200" u="none" strike="noStrike" dirty="0">
                <a:effectLst/>
                <a:latin typeface="Arial" panose="020B0604020202020204" pitchFamily="34" charset="0"/>
                <a:ea typeface="Times New Roman" panose="02020603050405020304" pitchFamily="18" charset="0"/>
              </a:rPr>
              <a:t>má podle bodu 2 zaveden poplatek za provoz systému shromažďování, sběru, přepravy, třídění, využívání a odstraňování komunálních odpadů, nebo</a:t>
            </a:r>
          </a:p>
          <a:p>
            <a:pPr marL="457835" indent="-457200" algn="just">
              <a:lnSpc>
                <a:spcPct val="115000"/>
              </a:lnSpc>
              <a:spcBef>
                <a:spcPts val="600"/>
              </a:spcBef>
              <a:spcAft>
                <a:spcPts val="600"/>
              </a:spcAft>
              <a:buAutoNum type="alphaLcParenR"/>
              <a:tabLst>
                <a:tab pos="497205" algn="l"/>
                <a:tab pos="540385" algn="l"/>
                <a:tab pos="270510" algn="l"/>
                <a:tab pos="496570" algn="l"/>
              </a:tabLst>
            </a:pPr>
            <a:r>
              <a:rPr lang="cs-CZ" sz="2200" u="none" strike="noStrike" dirty="0">
                <a:effectLst/>
                <a:latin typeface="Arial" panose="020B0604020202020204" pitchFamily="34" charset="0"/>
                <a:ea typeface="Times New Roman" panose="02020603050405020304" pitchFamily="18" charset="0"/>
              </a:rPr>
              <a:t>vybírá podle § 161 odst. 1 zákona č. 541/2020 Sb., ve znění účinném ode dne nabytí účinnosti tohoto zákona, úhradu za shromažďování, sběr, přepravu, třídění, využívání a odstraňování komunálních odpadů.</a:t>
            </a:r>
            <a:endParaRPr lang="cs-CZ" sz="2200" u="none" strike="noStrike" dirty="0">
              <a:effectLst/>
              <a:latin typeface="Times New Roman" panose="02020603050405020304" pitchFamily="18" charset="0"/>
              <a:ea typeface="Times New Roman" panose="02020603050405020304" pitchFamily="18" charset="0"/>
            </a:endParaRPr>
          </a:p>
          <a:p>
            <a:pPr marL="635" indent="450215" algn="just">
              <a:lnSpc>
                <a:spcPct val="115000"/>
              </a:lnSpc>
              <a:spcBef>
                <a:spcPts val="600"/>
              </a:spcBef>
              <a:spcAft>
                <a:spcPts val="600"/>
              </a:spcAft>
              <a:tabLst>
                <a:tab pos="497205" algn="l"/>
                <a:tab pos="540385" algn="l"/>
                <a:tab pos="270510" algn="l"/>
                <a:tab pos="496570" algn="l"/>
              </a:tabLst>
            </a:pPr>
            <a:endParaRPr lang="cs-CZ" sz="2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87680477"/>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E08A0814-7576-4CFF-B730-8F1EE4D4CD25}"/>
              </a:ext>
            </a:extLst>
          </p:cNvPr>
          <p:cNvSpPr/>
          <p:nvPr/>
        </p:nvSpPr>
        <p:spPr>
          <a:xfrm>
            <a:off x="327171" y="83891"/>
            <a:ext cx="11769753" cy="7083093"/>
          </a:xfrm>
          <a:prstGeom prst="rect">
            <a:avLst/>
          </a:prstGeom>
        </p:spPr>
        <p:txBody>
          <a:bodyPr wrap="square">
            <a:spAutoFit/>
          </a:bodyPr>
          <a:lstStyle/>
          <a:p>
            <a:pPr marL="635" indent="269875" algn="just">
              <a:lnSpc>
                <a:spcPct val="115000"/>
              </a:lnSpc>
              <a:spcBef>
                <a:spcPts val="600"/>
              </a:spcBef>
              <a:spcAft>
                <a:spcPts val="600"/>
              </a:spcAft>
              <a:tabLst>
                <a:tab pos="497205" algn="l"/>
                <a:tab pos="540385" algn="l"/>
                <a:tab pos="270510" algn="l"/>
              </a:tabLst>
            </a:pPr>
            <a:r>
              <a:rPr lang="cs-CZ" sz="2000" dirty="0">
                <a:effectLst/>
                <a:latin typeface="Arial" panose="020B0604020202020204" pitchFamily="34" charset="0"/>
                <a:ea typeface="Times New Roman" panose="02020603050405020304" pitchFamily="18" charset="0"/>
              </a:rPr>
              <a:t>Odstavec 4 upravuje vzájemnou neslučitelnost (i) nových poplatků za komunální odpad, (</a:t>
            </a:r>
            <a:r>
              <a:rPr lang="cs-CZ" sz="2000" dirty="0" err="1">
                <a:effectLst/>
                <a:latin typeface="Arial" panose="020B0604020202020204" pitchFamily="34" charset="0"/>
                <a:ea typeface="Times New Roman" panose="02020603050405020304" pitchFamily="18" charset="0"/>
              </a:rPr>
              <a:t>ii</a:t>
            </a:r>
            <a:r>
              <a:rPr lang="cs-CZ" sz="2000" dirty="0">
                <a:effectLst/>
                <a:latin typeface="Arial" panose="020B0604020202020204" pitchFamily="34" charset="0"/>
                <a:ea typeface="Times New Roman" panose="02020603050405020304" pitchFamily="18" charset="0"/>
              </a:rPr>
              <a:t>) místního poplatku podle stávajícího § 10b zákona o místních poplatcích, (</a:t>
            </a:r>
            <a:r>
              <a:rPr lang="cs-CZ" sz="2000" dirty="0" err="1">
                <a:effectLst/>
                <a:latin typeface="Arial" panose="020B0604020202020204" pitchFamily="34" charset="0"/>
                <a:ea typeface="Times New Roman" panose="02020603050405020304" pitchFamily="18" charset="0"/>
              </a:rPr>
              <a:t>iii</a:t>
            </a:r>
            <a:r>
              <a:rPr lang="cs-CZ" sz="2000" dirty="0">
                <a:effectLst/>
                <a:latin typeface="Arial" panose="020B0604020202020204" pitchFamily="34" charset="0"/>
                <a:ea typeface="Times New Roman" panose="02020603050405020304" pitchFamily="18" charset="0"/>
              </a:rPr>
              <a:t>) poplatku podle stávajícího § 17a zákona o odpadech a (</a:t>
            </a:r>
            <a:r>
              <a:rPr lang="cs-CZ" sz="2000" dirty="0" err="1">
                <a:effectLst/>
                <a:latin typeface="Arial" panose="020B0604020202020204" pitchFamily="34" charset="0"/>
                <a:ea typeface="Times New Roman" panose="02020603050405020304" pitchFamily="18" charset="0"/>
              </a:rPr>
              <a:t>iv</a:t>
            </a:r>
            <a:r>
              <a:rPr lang="cs-CZ" sz="2000" dirty="0">
                <a:effectLst/>
                <a:latin typeface="Arial" panose="020B0604020202020204" pitchFamily="34" charset="0"/>
                <a:ea typeface="Times New Roman" panose="02020603050405020304" pitchFamily="18" charset="0"/>
              </a:rPr>
              <a:t>) úhrady za shromažďování, sběr, přepravu, třídění, využívání a odstraňování komunálních odpadů od fyzických osob na základě smlouvy podle stávajícího § 17 zákona o odpadech.</a:t>
            </a:r>
            <a:endParaRPr lang="cs-CZ" sz="2000" dirty="0">
              <a:effectLst/>
              <a:latin typeface="Times New Roman" panose="02020603050405020304" pitchFamily="18" charset="0"/>
              <a:ea typeface="Times New Roman" panose="02020603050405020304" pitchFamily="18" charset="0"/>
            </a:endParaRPr>
          </a:p>
          <a:p>
            <a:pPr marL="635" indent="269875" algn="just">
              <a:lnSpc>
                <a:spcPct val="115000"/>
              </a:lnSpc>
              <a:spcBef>
                <a:spcPts val="600"/>
              </a:spcBef>
              <a:spcAft>
                <a:spcPts val="600"/>
              </a:spcAft>
              <a:tabLst>
                <a:tab pos="497205" algn="l"/>
                <a:tab pos="540385" algn="l"/>
                <a:tab pos="270510" algn="l"/>
              </a:tabLst>
            </a:pPr>
            <a:r>
              <a:rPr lang="cs-CZ" sz="2000" dirty="0">
                <a:effectLst/>
                <a:latin typeface="Arial" panose="020B0604020202020204" pitchFamily="34" charset="0"/>
                <a:ea typeface="Times New Roman" panose="02020603050405020304" pitchFamily="18" charset="0"/>
              </a:rPr>
              <a:t>Obec si tak musí vybrat, zda v poplatkovém období 2021 zachová stávající místní poplatek podle § 10b zákona o místních poplatcích podle odstavce 2, zda zachová stávající poplatek za komunální odpad podle § 17a zákona o odpadech (srov. § 161 odst. 3 nového zákona o odpadech), zda zachová výběr úhrady za shromažďování, sběr, přepravu, třídění, využívání a odstraňování komunálních odpadů od fyzických osob na základě smlouvy podle stávajícího § 17 zákona o odpadech (srov. § 161 odst. 1 nového zákona o odpadech), nebo zda v poplatkovém období 2021 zavede některý z nových místních poplatků za komunální odpad.</a:t>
            </a:r>
            <a:endParaRPr lang="cs-CZ" sz="2000" dirty="0">
              <a:effectLst/>
              <a:latin typeface="Times New Roman" panose="02020603050405020304" pitchFamily="18" charset="0"/>
              <a:ea typeface="Times New Roman" panose="02020603050405020304" pitchFamily="18" charset="0"/>
            </a:endParaRPr>
          </a:p>
          <a:p>
            <a:pPr marL="635" indent="269875" algn="just">
              <a:lnSpc>
                <a:spcPct val="115000"/>
              </a:lnSpc>
              <a:spcBef>
                <a:spcPts val="600"/>
              </a:spcBef>
              <a:spcAft>
                <a:spcPts val="600"/>
              </a:spcAft>
              <a:tabLst>
                <a:tab pos="497205" algn="l"/>
                <a:tab pos="540385" algn="l"/>
                <a:tab pos="270510" algn="l"/>
              </a:tabLst>
            </a:pPr>
            <a:r>
              <a:rPr lang="cs-CZ" sz="2000" dirty="0">
                <a:effectLst/>
                <a:latin typeface="Arial" panose="020B0604020202020204" pitchFamily="34" charset="0"/>
                <a:ea typeface="Times New Roman" panose="02020603050405020304" pitchFamily="18" charset="0"/>
              </a:rPr>
              <a:t>S ohledem na to, že poplatkovým obdobím stávajících i nových poplatků je kalendářní rok, není možné ponechat stávající poplatek v účinnosti po část roku 2021 a zavést některý z nových poplatků po zbytek roku 2021.</a:t>
            </a:r>
            <a:endParaRPr lang="cs-CZ" sz="2000" dirty="0">
              <a:effectLst/>
              <a:latin typeface="Times New Roman" panose="02020603050405020304" pitchFamily="18" charset="0"/>
              <a:ea typeface="Times New Roman" panose="02020603050405020304" pitchFamily="18" charset="0"/>
            </a:endParaRPr>
          </a:p>
          <a:p>
            <a:pPr marL="635" indent="269875" algn="just">
              <a:lnSpc>
                <a:spcPct val="115000"/>
              </a:lnSpc>
              <a:spcBef>
                <a:spcPts val="600"/>
              </a:spcBef>
              <a:spcAft>
                <a:spcPts val="600"/>
              </a:spcAft>
              <a:tabLst>
                <a:tab pos="497205" algn="l"/>
                <a:tab pos="540385" algn="l"/>
                <a:tab pos="270510" algn="l"/>
              </a:tabLst>
            </a:pPr>
            <a:r>
              <a:rPr lang="cs-CZ" sz="2000" dirty="0">
                <a:effectLst/>
                <a:latin typeface="Arial" panose="020B0604020202020204" pitchFamily="34" charset="0"/>
                <a:ea typeface="Times New Roman" panose="02020603050405020304" pitchFamily="18" charset="0"/>
              </a:rPr>
              <a:t>Ustanovení odkazuje na nový zákon o odpadech, jehož číslo bude doplněno v rámci redakční úpravy před publikací ve Sbírce zákonů.</a:t>
            </a:r>
            <a:endParaRPr lang="cs-CZ" sz="2000" dirty="0">
              <a:effectLst/>
              <a:latin typeface="Times New Roman" panose="02020603050405020304" pitchFamily="18" charset="0"/>
              <a:ea typeface="Times New Roman" panose="02020603050405020304" pitchFamily="18" charset="0"/>
            </a:endParaRPr>
          </a:p>
          <a:p>
            <a:pPr marL="635" indent="450215" algn="just">
              <a:lnSpc>
                <a:spcPct val="115000"/>
              </a:lnSpc>
              <a:spcBef>
                <a:spcPts val="600"/>
              </a:spcBef>
              <a:spcAft>
                <a:spcPts val="600"/>
              </a:spcAft>
              <a:tabLst>
                <a:tab pos="497205" algn="l"/>
                <a:tab pos="540385" algn="l"/>
                <a:tab pos="270510" algn="l"/>
                <a:tab pos="496570" algn="l"/>
              </a:tabLst>
            </a:pPr>
            <a:endParaRPr lang="cs-CZ" sz="2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1755116"/>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E08A0814-7576-4CFF-B730-8F1EE4D4CD25}"/>
              </a:ext>
            </a:extLst>
          </p:cNvPr>
          <p:cNvSpPr/>
          <p:nvPr/>
        </p:nvSpPr>
        <p:spPr>
          <a:xfrm>
            <a:off x="738232" y="360089"/>
            <a:ext cx="11014744" cy="6895862"/>
          </a:xfrm>
          <a:prstGeom prst="rect">
            <a:avLst/>
          </a:prstGeom>
        </p:spPr>
        <p:txBody>
          <a:bodyPr wrap="square">
            <a:spAutoFit/>
          </a:bodyPr>
          <a:lstStyle/>
          <a:p>
            <a:pPr algn="ctr"/>
            <a:r>
              <a:rPr lang="cs-CZ" sz="3200" b="1" dirty="0">
                <a:solidFill>
                  <a:srgbClr val="FF0000"/>
                </a:solidFill>
                <a:latin typeface="Times New Roman" panose="02020603050405020304" pitchFamily="18" charset="0"/>
                <a:cs typeface="Times New Roman" panose="02020603050405020304" pitchFamily="18" charset="0"/>
              </a:rPr>
              <a:t>Důležité </a:t>
            </a:r>
            <a:endParaRPr lang="cs-CZ" sz="3200" dirty="0">
              <a:latin typeface="Times New Roman" panose="02020603050405020304" pitchFamily="18" charset="0"/>
              <a:cs typeface="Times New Roman" panose="02020603050405020304" pitchFamily="18" charset="0"/>
            </a:endParaRPr>
          </a:p>
          <a:p>
            <a:pPr algn="ctr">
              <a:lnSpc>
                <a:spcPct val="115000"/>
              </a:lnSpc>
              <a:spcBef>
                <a:spcPts val="600"/>
              </a:spcBef>
              <a:spcAft>
                <a:spcPts val="600"/>
              </a:spcAft>
            </a:pPr>
            <a:r>
              <a:rPr lang="cs-CZ" sz="2200" b="1" dirty="0">
                <a:effectLst/>
                <a:latin typeface="Arial" panose="020B0604020202020204" pitchFamily="34" charset="0"/>
                <a:ea typeface="Calibri" panose="020F0502020204030204" pitchFamily="34" charset="0"/>
              </a:rPr>
              <a:t>Přechodná ustanovení</a:t>
            </a:r>
            <a:endParaRPr lang="cs-CZ" sz="2200" b="1" dirty="0">
              <a:effectLst/>
              <a:latin typeface="Times New Roman" panose="02020603050405020304" pitchFamily="18" charset="0"/>
              <a:ea typeface="Calibri" panose="020F0502020204030204" pitchFamily="34" charset="0"/>
            </a:endParaRPr>
          </a:p>
          <a:p>
            <a:pPr marL="635" indent="269875" algn="just">
              <a:lnSpc>
                <a:spcPct val="115000"/>
              </a:lnSpc>
              <a:spcBef>
                <a:spcPts val="600"/>
              </a:spcBef>
              <a:spcAft>
                <a:spcPts val="600"/>
              </a:spcAft>
              <a:tabLst>
                <a:tab pos="497205" algn="l"/>
                <a:tab pos="540385" algn="l"/>
                <a:tab pos="270510" algn="l"/>
              </a:tabLst>
            </a:pPr>
            <a:r>
              <a:rPr lang="cs-CZ" sz="2200" dirty="0">
                <a:effectLst/>
                <a:latin typeface="Arial" panose="020B0604020202020204" pitchFamily="34" charset="0"/>
                <a:ea typeface="Times New Roman" panose="02020603050405020304" pitchFamily="18" charset="0"/>
              </a:rPr>
              <a:t>5. Poplatek za provoz systému shromažďování, sběru, přepravy, třídění, využívání a odstraňování komunálních odpadů se pro účely jeho placení považuje za poplatek za obecní systém odpadového hospodářství.</a:t>
            </a:r>
          </a:p>
          <a:p>
            <a:pPr marL="635" indent="269875" algn="just">
              <a:lnSpc>
                <a:spcPct val="115000"/>
              </a:lnSpc>
              <a:spcBef>
                <a:spcPts val="600"/>
              </a:spcBef>
              <a:spcAft>
                <a:spcPts val="600"/>
              </a:spcAft>
              <a:tabLst>
                <a:tab pos="497205" algn="l"/>
                <a:tab pos="540385" algn="l"/>
                <a:tab pos="270510" algn="l"/>
              </a:tabLst>
            </a:pPr>
            <a:endParaRPr lang="cs-CZ" sz="2200" dirty="0">
              <a:effectLst/>
              <a:latin typeface="Times New Roman" panose="02020603050405020304" pitchFamily="18" charset="0"/>
              <a:ea typeface="Times New Roman" panose="02020603050405020304" pitchFamily="18" charset="0"/>
            </a:endParaRPr>
          </a:p>
          <a:p>
            <a:pPr marL="635" indent="269875" algn="just">
              <a:lnSpc>
                <a:spcPct val="115000"/>
              </a:lnSpc>
              <a:spcBef>
                <a:spcPts val="600"/>
              </a:spcBef>
              <a:spcAft>
                <a:spcPts val="600"/>
              </a:spcAft>
              <a:tabLst>
                <a:tab pos="497205" algn="l"/>
                <a:tab pos="540385" algn="l"/>
                <a:tab pos="270510" algn="l"/>
              </a:tabLst>
            </a:pPr>
            <a:r>
              <a:rPr lang="cs-CZ" sz="2000" dirty="0">
                <a:effectLst/>
                <a:latin typeface="Arial" panose="020B0604020202020204" pitchFamily="34" charset="0"/>
                <a:ea typeface="Times New Roman" panose="02020603050405020304" pitchFamily="18" charset="0"/>
              </a:rPr>
              <a:t>Konstrukce dosavadního místního poplatku za provoz systému shromažďování, sběru, přepravy, třídění, využívání a odstraňování komunálních odpadů je velmi podobná konstrukci nového místního poplatku za obecní systém odpadového hospodářství. Aby byly zmírněny dopady na obecní úřady, které jsou správcem místních poplatků, navrhuje se nečinit v platební rovině rozdíly mezi novým a starým místním poplatkem.</a:t>
            </a:r>
            <a:endParaRPr lang="cs-CZ" sz="2000" dirty="0">
              <a:effectLst/>
              <a:latin typeface="Times New Roman" panose="02020603050405020304" pitchFamily="18" charset="0"/>
              <a:ea typeface="Times New Roman" panose="02020603050405020304" pitchFamily="18" charset="0"/>
            </a:endParaRPr>
          </a:p>
          <a:p>
            <a:pPr algn="just">
              <a:lnSpc>
                <a:spcPct val="115000"/>
              </a:lnSpc>
              <a:spcAft>
                <a:spcPts val="1000"/>
              </a:spcAft>
            </a:pPr>
            <a:r>
              <a:rPr lang="cs-CZ" sz="2000" dirty="0">
                <a:effectLst/>
                <a:latin typeface="Arial" panose="020B0604020202020204" pitchFamily="34" charset="0"/>
                <a:ea typeface="Calibri" panose="020F0502020204030204" pitchFamily="34" charset="0"/>
                <a:cs typeface="Times New Roman" panose="02020603050405020304" pitchFamily="18" charset="0"/>
              </a:rPr>
              <a:t>V praxi to znamená zejména to, že se oba poplatky, starý i nový, evidují na stejném osobním daňovém účtu. Pokud tedy obec měla zaveden poplatek podle stávajícího § 10b zákona o místních poplatcích a namísto něj zavede poplatek podle nového § 10e </a:t>
            </a:r>
            <a:r>
              <a:rPr lang="cs-CZ" sz="2000" dirty="0" err="1">
                <a:effectLst/>
                <a:latin typeface="Arial" panose="020B0604020202020204" pitchFamily="34" charset="0"/>
                <a:ea typeface="Calibri" panose="020F0502020204030204" pitchFamily="34" charset="0"/>
                <a:cs typeface="Times New Roman" panose="02020603050405020304" pitchFamily="18" charset="0"/>
              </a:rPr>
              <a:t>an</a:t>
            </a:r>
            <a:r>
              <a:rPr lang="cs-CZ" sz="2000" dirty="0">
                <a:effectLst/>
                <a:latin typeface="Arial" panose="020B0604020202020204" pitchFamily="34" charset="0"/>
                <a:ea typeface="Calibri" panose="020F0502020204030204" pitchFamily="34" charset="0"/>
                <a:cs typeface="Times New Roman" panose="02020603050405020304" pitchFamily="18" charset="0"/>
              </a:rPr>
              <a:t>., nebude nutné provádět v systémech pro správu placení poplatku zásadnější úpravy.</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635" indent="450215" algn="just">
              <a:lnSpc>
                <a:spcPct val="115000"/>
              </a:lnSpc>
              <a:spcBef>
                <a:spcPts val="600"/>
              </a:spcBef>
              <a:spcAft>
                <a:spcPts val="600"/>
              </a:spcAft>
              <a:tabLst>
                <a:tab pos="497205" algn="l"/>
                <a:tab pos="540385" algn="l"/>
                <a:tab pos="270510" algn="l"/>
                <a:tab pos="496570" algn="l"/>
              </a:tabLst>
            </a:pPr>
            <a:endParaRPr lang="cs-CZ" sz="2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03163724"/>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E08A0814-7576-4CFF-B730-8F1EE4D4CD25}"/>
              </a:ext>
            </a:extLst>
          </p:cNvPr>
          <p:cNvSpPr/>
          <p:nvPr/>
        </p:nvSpPr>
        <p:spPr>
          <a:xfrm>
            <a:off x="738232" y="360089"/>
            <a:ext cx="11014744" cy="1019895"/>
          </a:xfrm>
          <a:prstGeom prst="rect">
            <a:avLst/>
          </a:prstGeom>
        </p:spPr>
        <p:txBody>
          <a:bodyPr wrap="square">
            <a:spAutoFit/>
          </a:bodyPr>
          <a:lstStyle/>
          <a:p>
            <a:pPr algn="ctr"/>
            <a:r>
              <a:rPr lang="cs-CZ" sz="3200" b="1" dirty="0">
                <a:solidFill>
                  <a:srgbClr val="FF0000"/>
                </a:solidFill>
                <a:latin typeface="Times New Roman" panose="02020603050405020304" pitchFamily="18" charset="0"/>
                <a:cs typeface="Times New Roman" panose="02020603050405020304" pitchFamily="18" charset="0"/>
              </a:rPr>
              <a:t>Důležité </a:t>
            </a:r>
            <a:endParaRPr lang="cs-CZ" sz="3200" dirty="0">
              <a:latin typeface="Times New Roman" panose="02020603050405020304" pitchFamily="18" charset="0"/>
              <a:cs typeface="Times New Roman" panose="02020603050405020304" pitchFamily="18" charset="0"/>
            </a:endParaRPr>
          </a:p>
          <a:p>
            <a:pPr marL="635" indent="450215" algn="just">
              <a:lnSpc>
                <a:spcPct val="115000"/>
              </a:lnSpc>
              <a:spcBef>
                <a:spcPts val="600"/>
              </a:spcBef>
              <a:spcAft>
                <a:spcPts val="600"/>
              </a:spcAft>
              <a:tabLst>
                <a:tab pos="497205" algn="l"/>
                <a:tab pos="540385" algn="l"/>
                <a:tab pos="270510" algn="l"/>
                <a:tab pos="496570" algn="l"/>
              </a:tabLst>
            </a:pPr>
            <a:endParaRPr lang="cs-CZ" sz="2200" dirty="0">
              <a:effectLst/>
              <a:latin typeface="Times New Roman" panose="02020603050405020304" pitchFamily="18" charset="0"/>
              <a:ea typeface="Times New Roman" panose="02020603050405020304" pitchFamily="18" charset="0"/>
            </a:endParaRPr>
          </a:p>
        </p:txBody>
      </p:sp>
      <p:pic>
        <p:nvPicPr>
          <p:cNvPr id="3" name="Obrázek 2">
            <a:extLst>
              <a:ext uri="{FF2B5EF4-FFF2-40B4-BE49-F238E27FC236}">
                <a16:creationId xmlns:a16="http://schemas.microsoft.com/office/drawing/2014/main" id="{6C49CE3C-8E4E-4352-AE7B-7FEFD09857DA}"/>
              </a:ext>
            </a:extLst>
          </p:cNvPr>
          <p:cNvPicPr>
            <a:picLocks noChangeAspect="1"/>
          </p:cNvPicPr>
          <p:nvPr/>
        </p:nvPicPr>
        <p:blipFill>
          <a:blip r:embed="rId2"/>
          <a:stretch>
            <a:fillRect/>
          </a:stretch>
        </p:blipFill>
        <p:spPr>
          <a:xfrm>
            <a:off x="3082201" y="1289675"/>
            <a:ext cx="6027598" cy="5509601"/>
          </a:xfrm>
          <a:prstGeom prst="rect">
            <a:avLst/>
          </a:prstGeom>
        </p:spPr>
      </p:pic>
      <p:cxnSp>
        <p:nvCxnSpPr>
          <p:cNvPr id="6" name="Přímá spojnice 5">
            <a:extLst>
              <a:ext uri="{FF2B5EF4-FFF2-40B4-BE49-F238E27FC236}">
                <a16:creationId xmlns:a16="http://schemas.microsoft.com/office/drawing/2014/main" id="{4C667DF1-4635-434D-9200-29E081573C5F}"/>
              </a:ext>
            </a:extLst>
          </p:cNvPr>
          <p:cNvCxnSpPr/>
          <p:nvPr/>
        </p:nvCxnSpPr>
        <p:spPr>
          <a:xfrm flipH="1">
            <a:off x="3082201" y="1289675"/>
            <a:ext cx="6027598" cy="4582619"/>
          </a:xfrm>
          <a:prstGeom prst="line">
            <a:avLst/>
          </a:prstGeom>
          <a:ln w="76200"/>
        </p:spPr>
        <p:style>
          <a:lnRef idx="1">
            <a:schemeClr val="dk1"/>
          </a:lnRef>
          <a:fillRef idx="0">
            <a:schemeClr val="dk1"/>
          </a:fillRef>
          <a:effectRef idx="0">
            <a:schemeClr val="dk1"/>
          </a:effectRef>
          <a:fontRef idx="minor">
            <a:schemeClr val="tx1"/>
          </a:fontRef>
        </p:style>
      </p:cxnSp>
      <p:cxnSp>
        <p:nvCxnSpPr>
          <p:cNvPr id="7" name="Přímá spojnice 6">
            <a:extLst>
              <a:ext uri="{FF2B5EF4-FFF2-40B4-BE49-F238E27FC236}">
                <a16:creationId xmlns:a16="http://schemas.microsoft.com/office/drawing/2014/main" id="{2A9A7907-C7AF-4E99-B8DE-1913F586D268}"/>
              </a:ext>
            </a:extLst>
          </p:cNvPr>
          <p:cNvCxnSpPr>
            <a:cxnSpLocks/>
          </p:cNvCxnSpPr>
          <p:nvPr/>
        </p:nvCxnSpPr>
        <p:spPr>
          <a:xfrm>
            <a:off x="3322040" y="1203816"/>
            <a:ext cx="6048463" cy="4827868"/>
          </a:xfrm>
          <a:prstGeom prst="line">
            <a:avLst/>
          </a:prstGeom>
          <a:ln w="762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36523020"/>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Shape 893"/>
        <p:cNvGrpSpPr/>
        <p:nvPr/>
      </p:nvGrpSpPr>
      <p:grpSpPr>
        <a:xfrm>
          <a:off x="0" y="0"/>
          <a:ext cx="0" cy="0"/>
          <a:chOff x="0" y="0"/>
          <a:chExt cx="0" cy="0"/>
        </a:xfrm>
      </p:grpSpPr>
      <p:sp>
        <p:nvSpPr>
          <p:cNvPr id="894" name="Shape 894"/>
          <p:cNvSpPr txBox="1"/>
          <p:nvPr/>
        </p:nvSpPr>
        <p:spPr>
          <a:xfrm>
            <a:off x="2495006" y="3254961"/>
            <a:ext cx="7129463" cy="2554545"/>
          </a:xfrm>
          <a:prstGeom prst="rect">
            <a:avLst/>
          </a:prstGeom>
          <a:noFill/>
          <a:ln>
            <a:noFill/>
          </a:ln>
        </p:spPr>
        <p:txBody>
          <a:bodyPr spcFirstLastPara="1" wrap="square" lIns="91425" tIns="45700" rIns="91425" bIns="45700" anchor="t" anchorCtr="0">
            <a:noAutofit/>
          </a:bodyPr>
          <a:lstStyle/>
          <a:p>
            <a:pPr lvl="0" algn="ctr">
              <a:buClr>
                <a:schemeClr val="dk1"/>
              </a:buClr>
              <a:buSzPts val="3200"/>
            </a:pPr>
            <a:r>
              <a:rPr lang="pl-PL" sz="3200" dirty="0">
                <a:solidFill>
                  <a:schemeClr val="dk1"/>
                </a:solidFill>
              </a:rPr>
              <a:t>Certifikáty budou zaslány do DS</a:t>
            </a:r>
          </a:p>
          <a:p>
            <a:pPr marL="0" marR="0" lvl="0" indent="0" algn="ctr" rtl="0">
              <a:spcBef>
                <a:spcPts val="0"/>
              </a:spcBef>
              <a:spcAft>
                <a:spcPts val="0"/>
              </a:spcAft>
              <a:buClr>
                <a:schemeClr val="dk1"/>
              </a:buClr>
              <a:buSzPts val="3200"/>
              <a:buFont typeface="Arial"/>
              <a:buNone/>
            </a:pPr>
            <a:endParaRPr sz="3200" b="1" dirty="0">
              <a:solidFill>
                <a:srgbClr val="FF0000"/>
              </a:solidFill>
              <a:latin typeface="Arial"/>
              <a:ea typeface="Arial"/>
              <a:cs typeface="Arial"/>
              <a:sym typeface="Arial"/>
            </a:endParaRPr>
          </a:p>
          <a:p>
            <a:pPr marL="0" marR="0" lvl="0" indent="0" algn="ctr" rtl="0">
              <a:spcBef>
                <a:spcPts val="0"/>
              </a:spcBef>
              <a:spcAft>
                <a:spcPts val="0"/>
              </a:spcAft>
              <a:buClr>
                <a:srgbClr val="FF0000"/>
              </a:buClr>
              <a:buSzPts val="3200"/>
              <a:buFont typeface="Arial"/>
              <a:buNone/>
            </a:pPr>
            <a:r>
              <a:rPr lang="cs-CZ" sz="3200" b="1" dirty="0">
                <a:solidFill>
                  <a:srgbClr val="FF0000"/>
                </a:solidFill>
                <a:latin typeface="Arial"/>
                <a:ea typeface="Arial"/>
                <a:cs typeface="Arial"/>
                <a:sym typeface="Arial"/>
              </a:rPr>
              <a:t>Děkuji za pozornost</a:t>
            </a:r>
            <a:endParaRPr sz="3200" dirty="0">
              <a:solidFill>
                <a:schemeClr val="dk1"/>
              </a:solidFill>
              <a:latin typeface="Arial"/>
              <a:ea typeface="Arial"/>
              <a:cs typeface="Arial"/>
              <a:sym typeface="Arial"/>
            </a:endParaRPr>
          </a:p>
          <a:p>
            <a:pPr marL="0" marR="0" lvl="0" indent="0" algn="ctr" rtl="0">
              <a:spcBef>
                <a:spcPts val="0"/>
              </a:spcBef>
              <a:spcAft>
                <a:spcPts val="0"/>
              </a:spcAft>
              <a:buClr>
                <a:schemeClr val="dk1"/>
              </a:buClr>
              <a:buSzPts val="3200"/>
              <a:buFont typeface="Arial"/>
              <a:buNone/>
            </a:pPr>
            <a:r>
              <a:rPr lang="cs-CZ" sz="3200" dirty="0">
                <a:solidFill>
                  <a:schemeClr val="dk1"/>
                </a:solidFill>
                <a:latin typeface="Arial"/>
                <a:ea typeface="Arial"/>
                <a:cs typeface="Arial"/>
                <a:sym typeface="Arial"/>
              </a:rPr>
              <a:t>Vlastimil Veselý</a:t>
            </a:r>
            <a:endParaRPr dirty="0"/>
          </a:p>
          <a:p>
            <a:pPr marL="0" marR="0" lvl="0" indent="0" algn="ctr" rtl="0">
              <a:spcBef>
                <a:spcPts val="0"/>
              </a:spcBef>
              <a:spcAft>
                <a:spcPts val="0"/>
              </a:spcAft>
              <a:buClr>
                <a:schemeClr val="dk1"/>
              </a:buClr>
              <a:buSzPts val="3200"/>
              <a:buFont typeface="Arial"/>
              <a:buNone/>
            </a:pPr>
            <a:r>
              <a:rPr lang="cs-CZ" sz="3200" dirty="0">
                <a:solidFill>
                  <a:schemeClr val="dk1"/>
                </a:solidFill>
                <a:latin typeface="Arial"/>
                <a:ea typeface="Arial"/>
                <a:cs typeface="Arial"/>
                <a:sym typeface="Arial"/>
              </a:rPr>
              <a:t>vesely@catania.cz</a:t>
            </a:r>
            <a:endParaRPr dirty="0"/>
          </a:p>
        </p:txBody>
      </p:sp>
      <p:pic>
        <p:nvPicPr>
          <p:cNvPr id="895" name="Shape 895"/>
          <p:cNvPicPr preferRelativeResize="0"/>
          <p:nvPr/>
        </p:nvPicPr>
        <p:blipFill rotWithShape="1">
          <a:blip r:embed="rId3">
            <a:alphaModFix/>
          </a:blip>
          <a:srcRect/>
          <a:stretch/>
        </p:blipFill>
        <p:spPr>
          <a:xfrm>
            <a:off x="3383213" y="473661"/>
            <a:ext cx="5353050" cy="2781300"/>
          </a:xfrm>
          <a:prstGeom prst="rect">
            <a:avLst/>
          </a:prstGeom>
          <a:noFill/>
          <a:ln>
            <a:noFill/>
          </a:ln>
        </p:spPr>
      </p:pic>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BF8917E7-768B-4EC7-B145-88CB0588BB2A}"/>
              </a:ext>
            </a:extLst>
          </p:cNvPr>
          <p:cNvSpPr/>
          <p:nvPr/>
        </p:nvSpPr>
        <p:spPr>
          <a:xfrm>
            <a:off x="1796716" y="346229"/>
            <a:ext cx="10026316" cy="5016758"/>
          </a:xfrm>
          <a:prstGeom prst="rect">
            <a:avLst/>
          </a:prstGeom>
        </p:spPr>
        <p:txBody>
          <a:bodyPr wrap="square">
            <a:spAutoFit/>
          </a:bodyPr>
          <a:lstStyle/>
          <a:p>
            <a:r>
              <a:rPr lang="cs-CZ" sz="3200" dirty="0">
                <a:latin typeface="Times New Roman" panose="02020603050405020304" pitchFamily="18" charset="0"/>
                <a:ea typeface="Times New Roman" panose="02020603050405020304" pitchFamily="18" charset="0"/>
              </a:rPr>
              <a:t>Cílem navrhované úpravy je odstranění pochybností z praxe, a sice zda nárok na využití snížené sazby poplatku ze psů má i poplatník v případě souběhu invalidního, starobního, vdovského nebo vdoveckého důchodu. </a:t>
            </a:r>
          </a:p>
          <a:p>
            <a:endParaRPr lang="cs-CZ" sz="3200" dirty="0">
              <a:latin typeface="Times New Roman" panose="02020603050405020304" pitchFamily="18" charset="0"/>
              <a:ea typeface="Times New Roman" panose="02020603050405020304" pitchFamily="18" charset="0"/>
            </a:endParaRPr>
          </a:p>
          <a:p>
            <a:r>
              <a:rPr lang="cs-CZ" sz="3200" dirty="0">
                <a:latin typeface="Times New Roman" panose="02020603050405020304" pitchFamily="18" charset="0"/>
                <a:ea typeface="Times New Roman" panose="02020603050405020304" pitchFamily="18" charset="0"/>
              </a:rPr>
              <a:t>Stejně tak nastávaly v praxi pochybnosti o tom, zda lze snížení poplatku aplikovat na osoby, které mají jednorázový mimořádný příjem, bez ohledu na to, jak významnou část jeho příjmů tvoří (například odměna za činnost člena volební komise).</a:t>
            </a:r>
            <a:endParaRPr lang="cs-CZ" sz="3200" dirty="0"/>
          </a:p>
        </p:txBody>
      </p:sp>
    </p:spTree>
    <p:extLst>
      <p:ext uri="{BB962C8B-B14F-4D97-AF65-F5344CB8AC3E}">
        <p14:creationId xmlns:p14="http://schemas.microsoft.com/office/powerpoint/2010/main" val="7411315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C5E08D28-32EE-402E-8F08-44C71A42A47E}"/>
              </a:ext>
            </a:extLst>
          </p:cNvPr>
          <p:cNvSpPr txBox="1"/>
          <p:nvPr/>
        </p:nvSpPr>
        <p:spPr>
          <a:xfrm>
            <a:off x="838899" y="755009"/>
            <a:ext cx="10821798" cy="4678204"/>
          </a:xfrm>
          <a:prstGeom prst="rect">
            <a:avLst/>
          </a:prstGeom>
          <a:noFill/>
        </p:spPr>
        <p:txBody>
          <a:bodyPr wrap="square">
            <a:spAutoFit/>
          </a:bodyPr>
          <a:lstStyle/>
          <a:p>
            <a:pPr>
              <a:spcAft>
                <a:spcPts val="600"/>
              </a:spcAft>
            </a:pP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Základní poplatkové období je tak stanoveno na kalendářní rok. V případě držby psa po kratší dobu je možné vybrat poplatek v poměrné výši odpovídající počtu měsíců (i započatém), kdy měl poplatník psa fakticky v držení. </a:t>
            </a:r>
          </a:p>
          <a:p>
            <a:pPr>
              <a:spcAft>
                <a:spcPts val="600"/>
              </a:spcAft>
            </a:pP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Stejně tak bude postupováno, pokud se poplatník v průběhu roku odstěhuje nebo změní sídlo. </a:t>
            </a:r>
          </a:p>
          <a:p>
            <a:pPr>
              <a:spcAft>
                <a:spcPts val="600"/>
              </a:spcAft>
            </a:pP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Pokud správce poplatku vybral poplatek za celý kalendářní rok a nastanou výše uvedené skutečnosti, pak se rozdíl stává přeplatkem a dále se postupuje podle daňového řádu.</a:t>
            </a:r>
          </a:p>
        </p:txBody>
      </p:sp>
    </p:spTree>
    <p:extLst>
      <p:ext uri="{BB962C8B-B14F-4D97-AF65-F5344CB8AC3E}">
        <p14:creationId xmlns:p14="http://schemas.microsoft.com/office/powerpoint/2010/main" val="37838540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897A7C90-DCF6-479D-889D-E6EE71EB13F3}"/>
              </a:ext>
            </a:extLst>
          </p:cNvPr>
          <p:cNvSpPr txBox="1"/>
          <p:nvPr/>
        </p:nvSpPr>
        <p:spPr>
          <a:xfrm>
            <a:off x="1216404" y="321970"/>
            <a:ext cx="10603684" cy="7109639"/>
          </a:xfrm>
          <a:prstGeom prst="rect">
            <a:avLst/>
          </a:prstGeom>
          <a:noFill/>
        </p:spPr>
        <p:txBody>
          <a:bodyPr wrap="square">
            <a:spAutoFit/>
          </a:bodyPr>
          <a:lstStyle/>
          <a:p>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Ministerstvo financí na obdobnou otázku odpovídá, že </a:t>
            </a:r>
            <a:r>
              <a:rPr lang="cs-CZ" sz="3200" i="1" dirty="0">
                <a:effectLst/>
                <a:latin typeface="Times New Roman" panose="02020603050405020304" pitchFamily="18" charset="0"/>
                <a:ea typeface="Times New Roman" panose="02020603050405020304" pitchFamily="18" charset="0"/>
                <a:cs typeface="Times New Roman" panose="02020603050405020304" pitchFamily="18" charset="0"/>
              </a:rPr>
              <a:t>"místní poplatek ve výši snížené sazby zaplatí poplatník až v následujícím poplatkovém období. Důvodem je skutečnost, že sazba poplatku ze psů je pevně stanovena na celý kalendářní rok. Možnost zaplatit poplatek v poměrné výši je možné pouze v případě trvání poplatkové povinnosti po dobu kratší než jeden rok (viz </a:t>
            </a:r>
            <a:r>
              <a:rPr lang="cs-CZ" sz="3200" i="1" dirty="0" err="1">
                <a:effectLst/>
                <a:latin typeface="Times New Roman" panose="02020603050405020304" pitchFamily="18" charset="0"/>
                <a:ea typeface="Times New Roman" panose="02020603050405020304" pitchFamily="18" charset="0"/>
                <a:cs typeface="Times New Roman" panose="02020603050405020304" pitchFamily="18" charset="0"/>
              </a:rPr>
              <a:t>ust</a:t>
            </a:r>
            <a:r>
              <a:rPr lang="cs-CZ" sz="3200" i="1" dirty="0">
                <a:effectLst/>
                <a:latin typeface="Times New Roman" panose="02020603050405020304" pitchFamily="18" charset="0"/>
                <a:ea typeface="Times New Roman" panose="02020603050405020304" pitchFamily="18" charset="0"/>
                <a:cs typeface="Times New Roman" panose="02020603050405020304" pitchFamily="18" charset="0"/>
              </a:rPr>
              <a:t>. § 2 odst. 3 zákona o místních poplatcích) a při změně místa přihlášení fyzické osoby nebo změně sídla právnické osoby (viz </a:t>
            </a:r>
            <a:r>
              <a:rPr lang="cs-CZ" sz="3200" i="1" dirty="0" err="1">
                <a:effectLst/>
                <a:latin typeface="Times New Roman" panose="02020603050405020304" pitchFamily="18" charset="0"/>
                <a:ea typeface="Times New Roman" panose="02020603050405020304" pitchFamily="18" charset="0"/>
                <a:cs typeface="Times New Roman" panose="02020603050405020304" pitchFamily="18" charset="0"/>
              </a:rPr>
              <a:t>ust</a:t>
            </a:r>
            <a:r>
              <a:rPr lang="cs-CZ" sz="3200" i="1" dirty="0">
                <a:effectLst/>
                <a:latin typeface="Times New Roman" panose="02020603050405020304" pitchFamily="18" charset="0"/>
                <a:ea typeface="Times New Roman" panose="02020603050405020304" pitchFamily="18" charset="0"/>
                <a:cs typeface="Times New Roman" panose="02020603050405020304" pitchFamily="18" charset="0"/>
              </a:rPr>
              <a:t>. § 2 odst. 4 zákona o místních poplatcích)." </a:t>
            </a:r>
          </a:p>
          <a:p>
            <a:endParaRPr lang="cs-CZ"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cs-CZ" sz="1800" dirty="0">
                <a:effectLst/>
                <a:latin typeface="Calibri" panose="020F0502020204030204" pitchFamily="34" charset="0"/>
                <a:ea typeface="Times New Roman" panose="02020603050405020304" pitchFamily="18" charset="0"/>
                <a:cs typeface="Times New Roman" panose="02020603050405020304" pitchFamily="18" charset="0"/>
              </a:rPr>
              <a:t>MINISTERSTVO FINANCÍ. MP/03/2020 – </a:t>
            </a:r>
            <a:r>
              <a:rPr lang="cs-CZ" sz="1800" i="1" dirty="0">
                <a:effectLst/>
                <a:latin typeface="Calibri" panose="020F0502020204030204" pitchFamily="34" charset="0"/>
                <a:ea typeface="Times New Roman" panose="02020603050405020304" pitchFamily="18" charset="0"/>
                <a:cs typeface="Times New Roman" panose="02020603050405020304" pitchFamily="18" charset="0"/>
              </a:rPr>
              <a:t>Poplatek ze psů – Uplatnění snížené sazby pro osoby starší 65 let</a:t>
            </a: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cs-CZ" sz="1800" dirty="0">
                <a:effectLst/>
                <a:latin typeface="Calibri" panose="020F0502020204030204" pitchFamily="34" charset="0"/>
                <a:ea typeface="Times New Roman" panose="02020603050405020304" pitchFamily="18" charset="0"/>
                <a:cs typeface="Calibri" panose="020F0502020204030204" pitchFamily="34" charset="0"/>
              </a:rPr>
              <a:t>[online]. [cit. 22. 3. 2020]. Dostupné z:</a:t>
            </a: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 https://www.mfcr.cz/cs/</a:t>
            </a:r>
            <a:r>
              <a:rPr lang="cs-CZ" sz="1800" dirty="0" err="1">
                <a:effectLst/>
                <a:latin typeface="Calibri" panose="020F0502020204030204" pitchFamily="34" charset="0"/>
                <a:ea typeface="Times New Roman" panose="02020603050405020304" pitchFamily="18" charset="0"/>
                <a:cs typeface="Times New Roman" panose="02020603050405020304" pitchFamily="18" charset="0"/>
              </a:rPr>
              <a:t>verejny</a:t>
            </a: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-sektor/dane/</a:t>
            </a:r>
            <a:r>
              <a:rPr lang="cs-CZ" sz="1800" dirty="0" err="1">
                <a:effectLst/>
                <a:latin typeface="Calibri" panose="020F0502020204030204" pitchFamily="34" charset="0"/>
                <a:ea typeface="Times New Roman" panose="02020603050405020304" pitchFamily="18" charset="0"/>
                <a:cs typeface="Times New Roman" panose="02020603050405020304" pitchFamily="18" charset="0"/>
              </a:rPr>
              <a:t>mistni</a:t>
            </a: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a:t>
            </a:r>
            <a:r>
              <a:rPr lang="cs-CZ" sz="1800" dirty="0" err="1">
                <a:effectLst/>
                <a:latin typeface="Calibri" panose="020F0502020204030204" pitchFamily="34" charset="0"/>
                <a:ea typeface="Times New Roman" panose="02020603050405020304" pitchFamily="18" charset="0"/>
                <a:cs typeface="Times New Roman" panose="02020603050405020304" pitchFamily="18" charset="0"/>
              </a:rPr>
              <a:t>spravni</a:t>
            </a: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-a-</a:t>
            </a:r>
            <a:r>
              <a:rPr lang="cs-CZ" sz="1800" dirty="0" err="1">
                <a:effectLst/>
                <a:latin typeface="Calibri" panose="020F0502020204030204" pitchFamily="34" charset="0"/>
                <a:ea typeface="Times New Roman" panose="02020603050405020304" pitchFamily="18" charset="0"/>
                <a:cs typeface="Times New Roman" panose="02020603050405020304" pitchFamily="18" charset="0"/>
              </a:rPr>
              <a:t>soudni</a:t>
            </a: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-poplatky/</a:t>
            </a:r>
            <a:r>
              <a:rPr lang="cs-CZ" sz="1800" dirty="0" err="1">
                <a:effectLst/>
                <a:latin typeface="Calibri" panose="020F0502020204030204" pitchFamily="34" charset="0"/>
                <a:ea typeface="Times New Roman" panose="02020603050405020304" pitchFamily="18" charset="0"/>
                <a:cs typeface="Times New Roman" panose="02020603050405020304" pitchFamily="18" charset="0"/>
              </a:rPr>
              <a:t>odpovedi</a:t>
            </a: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-na-dotazy/2020/mp-03-2020--poplatek-ze-psu--uplatneni-s-37261.</a:t>
            </a:r>
          </a:p>
          <a:p>
            <a:endParaRPr lang="cs-CZ" sz="3200" dirty="0">
              <a:latin typeface="Times New Roman" panose="02020603050405020304" pitchFamily="18" charset="0"/>
              <a:cs typeface="Times New Roman" panose="02020603050405020304" pitchFamily="18" charset="0"/>
            </a:endParaRPr>
          </a:p>
          <a:p>
            <a:endParaRPr lang="cs-CZ" sz="3200" dirty="0"/>
          </a:p>
        </p:txBody>
      </p:sp>
    </p:spTree>
    <p:extLst>
      <p:ext uri="{BB962C8B-B14F-4D97-AF65-F5344CB8AC3E}">
        <p14:creationId xmlns:p14="http://schemas.microsoft.com/office/powerpoint/2010/main" val="11635448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57C75106-2796-4D67-877B-6B0347ADDC95}"/>
              </a:ext>
            </a:extLst>
          </p:cNvPr>
          <p:cNvSpPr txBox="1"/>
          <p:nvPr/>
        </p:nvSpPr>
        <p:spPr>
          <a:xfrm>
            <a:off x="1686187" y="674400"/>
            <a:ext cx="9848675" cy="5509200"/>
          </a:xfrm>
          <a:prstGeom prst="rect">
            <a:avLst/>
          </a:prstGeom>
          <a:noFill/>
        </p:spPr>
        <p:txBody>
          <a:bodyPr wrap="square">
            <a:spAutoFit/>
          </a:bodyPr>
          <a:lstStyle/>
          <a:p>
            <a:pPr algn="just">
              <a:spcAft>
                <a:spcPts val="600"/>
              </a:spcAft>
            </a:pP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Úpravy, které se promítly do novely zákona, sice odstranily některé pochybnosti, které z praxe vycházely, ale nové pochybnosti vytvořily. Dokazuje to, například argumentace správců poplatků z praxe:</a:t>
            </a:r>
            <a:r>
              <a:rPr lang="cs-CZ" sz="3200" i="1" dirty="0">
                <a:effectLst/>
                <a:latin typeface="Times New Roman" panose="02020603050405020304" pitchFamily="18" charset="0"/>
                <a:ea typeface="Times New Roman" panose="02020603050405020304" pitchFamily="18" charset="0"/>
                <a:cs typeface="Times New Roman" panose="02020603050405020304" pitchFamily="18" charset="0"/>
              </a:rPr>
              <a:t> Člověk, který se narodí 1. 1. bude platit za psa v daném roce stejnou částku jako</a:t>
            </a:r>
            <a:r>
              <a:rPr lang="cs-CZ" sz="32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cs-CZ" sz="3200" i="1" dirty="0">
                <a:effectLst/>
                <a:latin typeface="Times New Roman" panose="02020603050405020304" pitchFamily="18" charset="0"/>
                <a:ea typeface="Times New Roman" panose="02020603050405020304" pitchFamily="18" charset="0"/>
                <a:cs typeface="Times New Roman" panose="02020603050405020304" pitchFamily="18" charset="0"/>
              </a:rPr>
              <a:t>ten, který se se narodil 30. 12. Co když před svými 65. narozeninami poplatník odhlásí psa a po 65. narozeninách jej zase přihlásí. Správce poplatku má přístup do základních registrů, nebo v jeho programech je možné vygenerovat všechny osoby, kterým v daném roce bude 65 let apod</a:t>
            </a:r>
            <a:r>
              <a:rPr lang="cs-CZ" sz="3200" b="1"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cs-CZ"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27835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232EEFCF-596F-4BCA-8095-14ABC61B6B31}"/>
              </a:ext>
            </a:extLst>
          </p:cNvPr>
          <p:cNvSpPr txBox="1"/>
          <p:nvPr/>
        </p:nvSpPr>
        <p:spPr>
          <a:xfrm>
            <a:off x="595618" y="0"/>
            <a:ext cx="11467751" cy="6494085"/>
          </a:xfrm>
          <a:prstGeom prst="rect">
            <a:avLst/>
          </a:prstGeom>
          <a:noFill/>
        </p:spPr>
        <p:txBody>
          <a:bodyPr wrap="square">
            <a:spAutoFit/>
          </a:bodyPr>
          <a:lstStyle/>
          <a:p>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Z diskuzí odborné veřejnosti vyplývá, že i pro ni je toto ustanovení nejasné a důvodová zpráva tento stav také neřeší. Poplatková povinnost sice stále trvá po celý rok (viz výše metodika MF), ale v průběhu roku může nastat naznačená právní skutečnost, tedy změna sazby dosažení 65 let a tím i nároku na sníženou sazbu poplatku. Ustanovení tak není jednoznačně vykládáno ani odbornou veřejností, jak se k tomu má postavit laik (tedy poplatkový subjekt). V případě, kdy takový poplatník přijde do 15 dnů nahlásit změnu (dosažení věku 65 let, s poukazem na výše uvedené) a uplatňuje nárok na sníženou sazbu, by podle názoru autora měl správce poplatku vyřešit v rámci správního uvážení tzv. předběžnou otázkou. </a:t>
            </a:r>
          </a:p>
          <a:p>
            <a:endParaRPr lang="cs-CZ" sz="16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cs-CZ" sz="1600" dirty="0">
                <a:effectLst/>
                <a:latin typeface="Calibri" panose="020F0502020204030204" pitchFamily="34" charset="0"/>
                <a:ea typeface="Times New Roman" panose="02020603050405020304" pitchFamily="18" charset="0"/>
                <a:cs typeface="Times New Roman" panose="02020603050405020304" pitchFamily="18" charset="0"/>
              </a:rPr>
              <a:t>§ 99 odst. 1, věta první zákona č. 280/2009 Sb., </a:t>
            </a:r>
            <a:r>
              <a:rPr lang="cs-CZ" sz="1600" i="1" dirty="0">
                <a:effectLst/>
                <a:latin typeface="Calibri" panose="020F0502020204030204" pitchFamily="34" charset="0"/>
                <a:ea typeface="Times New Roman" panose="02020603050405020304" pitchFamily="18" charset="0"/>
                <a:cs typeface="Times New Roman" panose="02020603050405020304" pitchFamily="18" charset="0"/>
              </a:rPr>
              <a:t>daňový řád</a:t>
            </a:r>
            <a:r>
              <a:rPr lang="cs-CZ" sz="1600" dirty="0">
                <a:effectLst/>
                <a:latin typeface="Calibri" panose="020F0502020204030204" pitchFamily="34" charset="0"/>
                <a:ea typeface="Times New Roman" panose="02020603050405020304" pitchFamily="18" charset="0"/>
                <a:cs typeface="Times New Roman" panose="02020603050405020304" pitchFamily="18" charset="0"/>
              </a:rPr>
              <a:t>: </a:t>
            </a:r>
            <a:r>
              <a:rPr lang="cs-CZ" sz="1600" i="1" dirty="0">
                <a:effectLst/>
                <a:latin typeface="Calibri" panose="020F0502020204030204" pitchFamily="34" charset="0"/>
                <a:ea typeface="Times New Roman" panose="02020603050405020304" pitchFamily="18" charset="0"/>
                <a:cs typeface="Times New Roman" panose="02020603050405020304" pitchFamily="18" charset="0"/>
              </a:rPr>
              <a:t>„Vyskytne-li se v řízení otázka, o které již pravomocně rozhodl příslušný orgán veřejné moci, je správce daně takovým rozhodnutím vázán. Ostatní otázky, o nichž přísluší rozhodnout jinému orgánu veřejné moci, může správce daně posoudit sám.“</a:t>
            </a:r>
            <a:endParaRPr lang="cs-CZ"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1867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0DF35F8-F9E1-4F0D-9951-4D14F1DD2F1E}"/>
              </a:ext>
            </a:extLst>
          </p:cNvPr>
          <p:cNvSpPr txBox="1"/>
          <p:nvPr/>
        </p:nvSpPr>
        <p:spPr>
          <a:xfrm>
            <a:off x="1456190" y="349737"/>
            <a:ext cx="10523289" cy="6155531"/>
          </a:xfrm>
          <a:prstGeom prst="rect">
            <a:avLst/>
          </a:prstGeom>
          <a:noFill/>
        </p:spPr>
        <p:txBody>
          <a:bodyPr wrap="square">
            <a:spAutoFit/>
          </a:bodyPr>
          <a:lstStyle/>
          <a:p>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Měl by se aplikovat princip</a:t>
            </a:r>
            <a:r>
              <a:rPr lang="cs-CZ" sz="32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cs-CZ" sz="3200" i="1" dirty="0">
                <a:effectLst/>
                <a:latin typeface="Times New Roman" panose="02020603050405020304" pitchFamily="18" charset="0"/>
                <a:ea typeface="Times New Roman" panose="02020603050405020304" pitchFamily="18" charset="0"/>
                <a:cs typeface="Times New Roman" panose="02020603050405020304" pitchFamily="18" charset="0"/>
              </a:rPr>
              <a:t>in</a:t>
            </a:r>
            <a:r>
              <a:rPr lang="cs-CZ" sz="32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cs-CZ" sz="3200" i="1" dirty="0" err="1">
                <a:effectLst/>
                <a:latin typeface="Times New Roman" panose="02020603050405020304" pitchFamily="18" charset="0"/>
                <a:ea typeface="Times New Roman" panose="02020603050405020304" pitchFamily="18" charset="0"/>
                <a:cs typeface="Times New Roman" panose="02020603050405020304" pitchFamily="18" charset="0"/>
              </a:rPr>
              <a:t>dubio</a:t>
            </a:r>
            <a:r>
              <a:rPr lang="cs-CZ"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cs-CZ" sz="3200" i="1" dirty="0" err="1">
                <a:effectLst/>
                <a:latin typeface="Times New Roman" panose="02020603050405020304" pitchFamily="18" charset="0"/>
                <a:ea typeface="Times New Roman" panose="02020603050405020304" pitchFamily="18" charset="0"/>
                <a:cs typeface="Times New Roman" panose="02020603050405020304" pitchFamily="18" charset="0"/>
              </a:rPr>
              <a:t>mitius</a:t>
            </a: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 a zásada </a:t>
            </a:r>
            <a:r>
              <a:rPr lang="cs-CZ" sz="3200" i="1" dirty="0">
                <a:effectLst/>
                <a:latin typeface="Times New Roman" panose="02020603050405020304" pitchFamily="18" charset="0"/>
                <a:ea typeface="Times New Roman" panose="02020603050405020304" pitchFamily="18" charset="0"/>
                <a:cs typeface="Times New Roman" panose="02020603050405020304" pitchFamily="18" charset="0"/>
              </a:rPr>
              <a:t>in </a:t>
            </a:r>
            <a:r>
              <a:rPr lang="cs-CZ" sz="3200" i="1" dirty="0" err="1">
                <a:effectLst/>
                <a:latin typeface="Times New Roman" panose="02020603050405020304" pitchFamily="18" charset="0"/>
                <a:ea typeface="Times New Roman" panose="02020603050405020304" pitchFamily="18" charset="0"/>
                <a:cs typeface="Times New Roman" panose="02020603050405020304" pitchFamily="18" charset="0"/>
              </a:rPr>
              <a:t>dubio</a:t>
            </a:r>
            <a:r>
              <a:rPr lang="cs-CZ" sz="3200" i="1" dirty="0">
                <a:effectLst/>
                <a:latin typeface="Times New Roman" panose="02020603050405020304" pitchFamily="18" charset="0"/>
                <a:ea typeface="Times New Roman" panose="02020603050405020304" pitchFamily="18" charset="0"/>
                <a:cs typeface="Times New Roman" panose="02020603050405020304" pitchFamily="18" charset="0"/>
              </a:rPr>
              <a:t> pro </a:t>
            </a:r>
            <a:r>
              <a:rPr lang="cs-CZ" sz="3200" i="1" dirty="0" err="1">
                <a:effectLst/>
                <a:latin typeface="Times New Roman" panose="02020603050405020304" pitchFamily="18" charset="0"/>
                <a:ea typeface="Times New Roman" panose="02020603050405020304" pitchFamily="18" charset="0"/>
                <a:cs typeface="Times New Roman" panose="02020603050405020304" pitchFamily="18" charset="0"/>
              </a:rPr>
              <a:t>libertate</a:t>
            </a:r>
            <a:r>
              <a:rPr lang="cs-CZ" sz="3200"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 Pokud totiž zákonodárce selže při přijímání daňových předpisů (zde i místní poplatky) z pohledu jejich jednoznačnosti a jsou možné dva či více různých výkladů jednotlivého zákonného ustanovení či jejich spojení i z pohledu laika (což by se samozřejmě nemělo stávat), může se daňový (poplatkový) subjekt řídit tím, který je pro něj výhodnější. </a:t>
            </a:r>
          </a:p>
          <a:p>
            <a:pPr algn="just">
              <a:spcAft>
                <a:spcPts val="600"/>
              </a:spcAft>
            </a:pPr>
            <a:endParaRPr lang="cs-CZ" sz="3200" i="1"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600"/>
              </a:spcAft>
            </a:pPr>
            <a:r>
              <a:rPr lang="cs-CZ" sz="3200" i="1" dirty="0">
                <a:latin typeface="Calibri" panose="020F0502020204030204" pitchFamily="34" charset="0"/>
                <a:ea typeface="Times New Roman" panose="02020603050405020304" pitchFamily="18" charset="0"/>
                <a:cs typeface="Times New Roman" panose="02020603050405020304" pitchFamily="18" charset="0"/>
              </a:rPr>
              <a:t>(*</a:t>
            </a:r>
            <a:r>
              <a:rPr lang="cs-CZ" sz="3200" i="1" dirty="0">
                <a:effectLst/>
                <a:latin typeface="Calibri" panose="020F0502020204030204" pitchFamily="34" charset="0"/>
                <a:ea typeface="Times New Roman" panose="02020603050405020304" pitchFamily="18" charset="0"/>
                <a:cs typeface="Times New Roman" panose="02020603050405020304" pitchFamily="18" charset="0"/>
              </a:rPr>
              <a:t>v pochybnostech mírněji a v pochybnostech ve prospěch nositele základních práv).</a:t>
            </a:r>
            <a:endParaRPr lang="cs-CZ" sz="3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cs-CZ" sz="3200" dirty="0"/>
          </a:p>
        </p:txBody>
      </p:sp>
    </p:spTree>
    <p:extLst>
      <p:ext uri="{BB962C8B-B14F-4D97-AF65-F5344CB8AC3E}">
        <p14:creationId xmlns:p14="http://schemas.microsoft.com/office/powerpoint/2010/main" val="19457462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A9429F87-A76F-4CF0-B07D-F9F7809B8636}"/>
              </a:ext>
            </a:extLst>
          </p:cNvPr>
          <p:cNvSpPr txBox="1"/>
          <p:nvPr/>
        </p:nvSpPr>
        <p:spPr>
          <a:xfrm>
            <a:off x="912651" y="362032"/>
            <a:ext cx="10366697" cy="6232475"/>
          </a:xfrm>
          <a:prstGeom prst="rect">
            <a:avLst/>
          </a:prstGeom>
          <a:noFill/>
        </p:spPr>
        <p:txBody>
          <a:bodyPr wrap="square">
            <a:spAutoFit/>
          </a:bodyPr>
          <a:lstStyle/>
          <a:p>
            <a:pPr algn="just">
              <a:spcAft>
                <a:spcPts val="600"/>
              </a:spcAft>
            </a:pPr>
            <a:r>
              <a:rPr lang="cs-CZ" sz="3200" i="1" dirty="0">
                <a:effectLst/>
                <a:latin typeface="Times New Roman" panose="02020603050405020304" pitchFamily="18" charset="0"/>
                <a:ea typeface="Times New Roman" panose="02020603050405020304" pitchFamily="18" charset="0"/>
                <a:cs typeface="Times New Roman" panose="02020603050405020304" pitchFamily="18" charset="0"/>
              </a:rPr>
              <a:t>V konfliktu dvou výkladů, z nichž oba jsou možné a z určitých úhlů pohledu rozumné a nikoli nepřesvědčivé, a přitom vedou k odlišným závěrům, nutno vzhledem k okolnosti, že se jedná o výklad norem daňového práva hmotného, zakládajících povinnost soukromé osoby poskytnout státu plnění, dát z důvodu ochrany ústavních principů právní jistoty a předvídatelnosti právní regulace přednost tomu z nich, který je ve prospěch soukromé osoby</a:t>
            </a: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600"/>
              </a:spcAft>
            </a:pP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cs-CZ" sz="1800" dirty="0">
                <a:latin typeface="Times New Roman" panose="02020603050405020304" pitchFamily="18" charset="0"/>
                <a:ea typeface="Times New Roman" panose="02020603050405020304" pitchFamily="18" charset="0"/>
                <a:cs typeface="Times New Roman" panose="02020603050405020304" pitchFamily="18" charset="0"/>
              </a:rPr>
              <a:t>Rozsudek Nejvyššího správního soudu ze den 16.10.2008 č.j. 7 </a:t>
            </a:r>
            <a:r>
              <a:rPr lang="cs-CZ" sz="1800" dirty="0" err="1">
                <a:latin typeface="Times New Roman" panose="02020603050405020304" pitchFamily="18" charset="0"/>
                <a:ea typeface="Times New Roman" panose="02020603050405020304" pitchFamily="18" charset="0"/>
                <a:cs typeface="Times New Roman" panose="02020603050405020304" pitchFamily="18" charset="0"/>
              </a:rPr>
              <a:t>Afs</a:t>
            </a:r>
            <a:r>
              <a:rPr lang="cs-CZ" sz="1800" dirty="0">
                <a:latin typeface="Times New Roman" panose="02020603050405020304" pitchFamily="18" charset="0"/>
                <a:ea typeface="Times New Roman" panose="02020603050405020304" pitchFamily="18" charset="0"/>
                <a:cs typeface="Times New Roman" panose="02020603050405020304" pitchFamily="18" charset="0"/>
              </a:rPr>
              <a:t> 54/2006.</a:t>
            </a:r>
            <a:endParaRPr lang="cs-CZ"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600"/>
              </a:spcAft>
            </a:pPr>
            <a:endParaRPr lang="cs-CZ"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600"/>
              </a:spcAft>
            </a:pP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Na základě výše uvedeného zastávám názor, že správce poplatku by měl:</a:t>
            </a:r>
          </a:p>
        </p:txBody>
      </p:sp>
    </p:spTree>
    <p:extLst>
      <p:ext uri="{BB962C8B-B14F-4D97-AF65-F5344CB8AC3E}">
        <p14:creationId xmlns:p14="http://schemas.microsoft.com/office/powerpoint/2010/main" val="38023695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777D8D3E-2E72-4027-8A27-C8B56BF75146}"/>
              </a:ext>
            </a:extLst>
          </p:cNvPr>
          <p:cNvSpPr txBox="1"/>
          <p:nvPr/>
        </p:nvSpPr>
        <p:spPr>
          <a:xfrm>
            <a:off x="1266738" y="520118"/>
            <a:ext cx="10192623" cy="4678204"/>
          </a:xfrm>
          <a:prstGeom prst="rect">
            <a:avLst/>
          </a:prstGeom>
          <a:noFill/>
        </p:spPr>
        <p:txBody>
          <a:bodyPr wrap="square">
            <a:spAutoFit/>
          </a:bodyPr>
          <a:lstStyle/>
          <a:p>
            <a:pPr algn="just">
              <a:spcAft>
                <a:spcPts val="600"/>
              </a:spcAft>
            </a:pP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a) uvést na úřední desce, že povinnost ohlásit údaj rozhodný pro stanovení poplatku (věk 65 let) nebo jeho změnu se na poplatníky nevztahuje, neboť správce poplatku může toto automatizovaným způsobem zjistit z rejstříků nebo evidencí, do nichž má zřízen automatizovaný přístup,</a:t>
            </a:r>
          </a:p>
          <a:p>
            <a:pPr algn="just">
              <a:spcAft>
                <a:spcPts val="600"/>
              </a:spcAft>
            </a:pP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b) sám vypočítat předpis za roční poplatek tak, že zohlední poměrné části za plnou sazbu a sníženou sazbu,</a:t>
            </a:r>
          </a:p>
          <a:p>
            <a:pPr algn="just">
              <a:spcAft>
                <a:spcPts val="600"/>
              </a:spcAft>
            </a:pP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c) informuje jednotlivé poplatkové subjekty o aktuální výši poplatku.</a:t>
            </a:r>
          </a:p>
        </p:txBody>
      </p:sp>
    </p:spTree>
    <p:extLst>
      <p:ext uri="{BB962C8B-B14F-4D97-AF65-F5344CB8AC3E}">
        <p14:creationId xmlns:p14="http://schemas.microsoft.com/office/powerpoint/2010/main" val="22005490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EAB12A12-8425-4C6C-A61C-5CFC5D8CF1C3}"/>
              </a:ext>
            </a:extLst>
          </p:cNvPr>
          <p:cNvSpPr txBox="1"/>
          <p:nvPr/>
        </p:nvSpPr>
        <p:spPr>
          <a:xfrm>
            <a:off x="1283516" y="800124"/>
            <a:ext cx="9806729" cy="2539157"/>
          </a:xfrm>
          <a:prstGeom prst="rect">
            <a:avLst/>
          </a:prstGeom>
          <a:noFill/>
        </p:spPr>
        <p:txBody>
          <a:bodyPr wrap="square">
            <a:spAutoFit/>
          </a:bodyPr>
          <a:lstStyle/>
          <a:p>
            <a:pPr algn="just">
              <a:spcAft>
                <a:spcPts val="600"/>
              </a:spcAft>
            </a:pP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Pro právní jistotu a jednodušší zpracování tohoto poplatku je doporučováno vyřešit tuto otázku v OZV obcí ustanovením, které určí sníženou sazbu již osobám, kterým v rozhodném období (v daném roce) bude 65 let.</a:t>
            </a:r>
          </a:p>
          <a:p>
            <a:pPr algn="just">
              <a:spcAft>
                <a:spcPts val="600"/>
              </a:spcAft>
            </a:pPr>
            <a:endParaRPr lang="cs-CZ" sz="1050" dirty="0">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600"/>
              </a:spcAft>
            </a:pPr>
            <a:endParaRPr lang="cs-CZ" sz="105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7691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1159AA76-3C6E-478D-AB19-B4BF415C3879}"/>
              </a:ext>
            </a:extLst>
          </p:cNvPr>
          <p:cNvSpPr/>
          <p:nvPr/>
        </p:nvSpPr>
        <p:spPr>
          <a:xfrm>
            <a:off x="1935332" y="506248"/>
            <a:ext cx="9836458" cy="6217087"/>
          </a:xfrm>
          <a:prstGeom prst="rect">
            <a:avLst/>
          </a:prstGeom>
        </p:spPr>
        <p:txBody>
          <a:bodyPr wrap="square">
            <a:spAutoFit/>
          </a:bodyPr>
          <a:lstStyle/>
          <a:p>
            <a:pPr algn="just">
              <a:spcAft>
                <a:spcPts val="600"/>
              </a:spcAft>
            </a:pPr>
            <a:r>
              <a:rPr lang="cs-CZ" sz="2400" b="1" dirty="0">
                <a:solidFill>
                  <a:srgbClr val="FF0000"/>
                </a:solidFill>
                <a:latin typeface="Times New Roman" panose="02020603050405020304" pitchFamily="18" charset="0"/>
                <a:ea typeface="Times New Roman" panose="02020603050405020304" pitchFamily="18" charset="0"/>
              </a:rPr>
              <a:t>Zákon o místních poplatcích členěn na části a hlavy takto:</a:t>
            </a:r>
          </a:p>
          <a:p>
            <a:pPr marL="342900" lvl="0" indent="-342900" algn="just">
              <a:spcBef>
                <a:spcPts val="600"/>
              </a:spcBef>
              <a:spcAft>
                <a:spcPts val="600"/>
              </a:spcAft>
              <a:buFont typeface="Symbol" panose="05050102010706020507" pitchFamily="18" charset="2"/>
              <a:buChar char=""/>
            </a:pPr>
            <a:r>
              <a:rPr lang="cs-CZ" sz="2400" b="1" dirty="0">
                <a:latin typeface="Times New Roman" panose="02020603050405020304" pitchFamily="18" charset="0"/>
                <a:ea typeface="Times New Roman" panose="02020603050405020304" pitchFamily="18" charset="0"/>
              </a:rPr>
              <a:t>Část první: </a:t>
            </a:r>
            <a:r>
              <a:rPr lang="cs-CZ" sz="2400" dirty="0">
                <a:latin typeface="Times New Roman" panose="02020603050405020304" pitchFamily="18" charset="0"/>
                <a:ea typeface="Times New Roman" panose="02020603050405020304" pitchFamily="18" charset="0"/>
              </a:rPr>
              <a:t>úvodní ustanovení</a:t>
            </a:r>
          </a:p>
          <a:p>
            <a:pPr marL="742950" lvl="1" indent="-285750" algn="just">
              <a:spcBef>
                <a:spcPts val="600"/>
              </a:spcBef>
              <a:spcAft>
                <a:spcPts val="600"/>
              </a:spcAft>
              <a:buFont typeface="Courier New" panose="02070309020205020404" pitchFamily="49" charset="0"/>
              <a:buChar char="o"/>
            </a:pPr>
            <a:r>
              <a:rPr lang="cs-CZ" sz="2400" dirty="0">
                <a:latin typeface="Times New Roman" panose="02020603050405020304" pitchFamily="18" charset="0"/>
                <a:ea typeface="Times New Roman" panose="02020603050405020304" pitchFamily="18" charset="0"/>
                <a:cs typeface="Times New Roman" panose="02020603050405020304" pitchFamily="18" charset="0"/>
              </a:rPr>
              <a:t>§ 1</a:t>
            </a:r>
          </a:p>
          <a:p>
            <a:pPr marL="342900" lvl="0" indent="-342900" algn="just">
              <a:spcBef>
                <a:spcPts val="600"/>
              </a:spcBef>
              <a:spcAft>
                <a:spcPts val="600"/>
              </a:spcAft>
              <a:buFont typeface="Symbol" panose="05050102010706020507" pitchFamily="18" charset="2"/>
              <a:buChar char=""/>
            </a:pPr>
            <a:r>
              <a:rPr lang="cs-CZ" sz="2400" b="1" dirty="0">
                <a:latin typeface="Times New Roman" panose="02020603050405020304" pitchFamily="18" charset="0"/>
                <a:ea typeface="Times New Roman" panose="02020603050405020304" pitchFamily="18" charset="0"/>
              </a:rPr>
              <a:t>Část druhá: </a:t>
            </a:r>
            <a:r>
              <a:rPr lang="cs-CZ" sz="2400" dirty="0">
                <a:latin typeface="Times New Roman" panose="02020603050405020304" pitchFamily="18" charset="0"/>
                <a:ea typeface="Times New Roman" panose="02020603050405020304" pitchFamily="18" charset="0"/>
              </a:rPr>
              <a:t>poplatky</a:t>
            </a:r>
          </a:p>
          <a:p>
            <a:pPr marL="742950" lvl="1" indent="-285750" algn="just">
              <a:spcBef>
                <a:spcPts val="600"/>
              </a:spcBef>
              <a:spcAft>
                <a:spcPts val="600"/>
              </a:spcAft>
              <a:buFont typeface="Courier New" panose="02070309020205020404" pitchFamily="49" charset="0"/>
              <a:buChar char="o"/>
            </a:pPr>
            <a:r>
              <a:rPr lang="cs-CZ" sz="2400" b="1" dirty="0">
                <a:latin typeface="Times New Roman" panose="02020603050405020304" pitchFamily="18" charset="0"/>
                <a:ea typeface="Times New Roman" panose="02020603050405020304" pitchFamily="18" charset="0"/>
                <a:cs typeface="Times New Roman" panose="02020603050405020304" pitchFamily="18" charset="0"/>
              </a:rPr>
              <a:t>Hlava I: </a:t>
            </a:r>
            <a:r>
              <a:rPr lang="cs-CZ" sz="2400" dirty="0">
                <a:latin typeface="Times New Roman" panose="02020603050405020304" pitchFamily="18" charset="0"/>
                <a:ea typeface="Times New Roman" panose="02020603050405020304" pitchFamily="18" charset="0"/>
                <a:cs typeface="Times New Roman" panose="02020603050405020304" pitchFamily="18" charset="0"/>
              </a:rPr>
              <a:t>poplatek ze psů</a:t>
            </a:r>
          </a:p>
          <a:p>
            <a:pPr marL="1143000" lvl="2" indent="-228600" algn="just">
              <a:spcBef>
                <a:spcPts val="600"/>
              </a:spcBef>
              <a:spcAft>
                <a:spcPts val="600"/>
              </a:spcAft>
              <a:buFont typeface="Wingdings" panose="05000000000000000000" pitchFamily="2" charset="2"/>
              <a:buChar char=""/>
            </a:pPr>
            <a:r>
              <a:rPr lang="cs-CZ" sz="2400" dirty="0">
                <a:latin typeface="Times New Roman" panose="02020603050405020304" pitchFamily="18" charset="0"/>
                <a:ea typeface="Times New Roman" panose="02020603050405020304" pitchFamily="18" charset="0"/>
              </a:rPr>
              <a:t>§ 2</a:t>
            </a:r>
          </a:p>
          <a:p>
            <a:pPr marL="742950" lvl="1" indent="-285750" algn="just">
              <a:spcBef>
                <a:spcPts val="600"/>
              </a:spcBef>
              <a:spcAft>
                <a:spcPts val="600"/>
              </a:spcAft>
              <a:buFont typeface="Courier New" panose="02070309020205020404" pitchFamily="49" charset="0"/>
              <a:buChar char="o"/>
            </a:pPr>
            <a:r>
              <a:rPr lang="cs-CZ" sz="2400" b="1" dirty="0">
                <a:latin typeface="Times New Roman" panose="02020603050405020304" pitchFamily="18" charset="0"/>
                <a:ea typeface="Times New Roman" panose="02020603050405020304" pitchFamily="18" charset="0"/>
                <a:cs typeface="Times New Roman" panose="02020603050405020304" pitchFamily="18" charset="0"/>
              </a:rPr>
              <a:t>Hlava II: </a:t>
            </a:r>
            <a:r>
              <a:rPr lang="cs-CZ" sz="2400" dirty="0">
                <a:latin typeface="Times New Roman" panose="02020603050405020304" pitchFamily="18" charset="0"/>
                <a:ea typeface="Times New Roman" panose="02020603050405020304" pitchFamily="18" charset="0"/>
                <a:cs typeface="Times New Roman" panose="02020603050405020304" pitchFamily="18" charset="0"/>
              </a:rPr>
              <a:t>poplatek z pobytu</a:t>
            </a:r>
          </a:p>
          <a:p>
            <a:pPr marL="1143000" lvl="2" indent="-228600" algn="just">
              <a:spcBef>
                <a:spcPts val="600"/>
              </a:spcBef>
              <a:spcAft>
                <a:spcPts val="600"/>
              </a:spcAft>
              <a:buFont typeface="Wingdings" panose="05000000000000000000" pitchFamily="2" charset="2"/>
              <a:buChar char=""/>
            </a:pPr>
            <a:r>
              <a:rPr lang="cs-CZ" sz="2400" dirty="0">
                <a:latin typeface="Times New Roman" panose="02020603050405020304" pitchFamily="18" charset="0"/>
                <a:ea typeface="Times New Roman" panose="02020603050405020304" pitchFamily="18" charset="0"/>
              </a:rPr>
              <a:t>§ 3 až § 3h</a:t>
            </a:r>
          </a:p>
          <a:p>
            <a:pPr marL="742950" lvl="1" indent="-285750" algn="just">
              <a:spcBef>
                <a:spcPts val="600"/>
              </a:spcBef>
              <a:spcAft>
                <a:spcPts val="600"/>
              </a:spcAft>
              <a:buFont typeface="Courier New" panose="02070309020205020404" pitchFamily="49" charset="0"/>
              <a:buChar char="o"/>
            </a:pPr>
            <a:r>
              <a:rPr lang="cs-CZ" sz="2400" b="1" dirty="0">
                <a:latin typeface="Times New Roman" panose="02020603050405020304" pitchFamily="18" charset="0"/>
                <a:ea typeface="Times New Roman" panose="02020603050405020304" pitchFamily="18" charset="0"/>
                <a:cs typeface="Times New Roman" panose="02020603050405020304" pitchFamily="18" charset="0"/>
              </a:rPr>
              <a:t>Hlava III: </a:t>
            </a:r>
            <a:r>
              <a:rPr lang="cs-CZ" sz="2400" dirty="0">
                <a:latin typeface="Times New Roman" panose="02020603050405020304" pitchFamily="18" charset="0"/>
                <a:ea typeface="Times New Roman" panose="02020603050405020304" pitchFamily="18" charset="0"/>
                <a:cs typeface="Times New Roman" panose="02020603050405020304" pitchFamily="18" charset="0"/>
              </a:rPr>
              <a:t>poplatek za užívání veřejného prostranství</a:t>
            </a:r>
          </a:p>
          <a:p>
            <a:pPr marL="1143000" lvl="2" indent="-228600" algn="just">
              <a:spcBef>
                <a:spcPts val="600"/>
              </a:spcBef>
              <a:spcAft>
                <a:spcPts val="600"/>
              </a:spcAft>
              <a:buFont typeface="Wingdings" panose="05000000000000000000" pitchFamily="2" charset="2"/>
              <a:buChar char=""/>
            </a:pPr>
            <a:r>
              <a:rPr lang="cs-CZ" sz="2400" dirty="0">
                <a:latin typeface="Times New Roman" panose="02020603050405020304" pitchFamily="18" charset="0"/>
                <a:ea typeface="Times New Roman" panose="02020603050405020304" pitchFamily="18" charset="0"/>
              </a:rPr>
              <a:t>§ 4</a:t>
            </a:r>
          </a:p>
          <a:p>
            <a:pPr marL="742950" lvl="1" indent="-285750" algn="just">
              <a:spcBef>
                <a:spcPts val="600"/>
              </a:spcBef>
              <a:spcAft>
                <a:spcPts val="600"/>
              </a:spcAft>
              <a:buFont typeface="Courier New" panose="02070309020205020404" pitchFamily="49" charset="0"/>
              <a:buChar char="o"/>
            </a:pPr>
            <a:r>
              <a:rPr lang="cs-CZ" sz="2400" b="1" dirty="0">
                <a:latin typeface="Times New Roman" panose="02020603050405020304" pitchFamily="18" charset="0"/>
                <a:ea typeface="Times New Roman" panose="02020603050405020304" pitchFamily="18" charset="0"/>
                <a:cs typeface="Times New Roman" panose="02020603050405020304" pitchFamily="18" charset="0"/>
              </a:rPr>
              <a:t>Hlava IV: </a:t>
            </a:r>
            <a:r>
              <a:rPr lang="cs-CZ" sz="2400" dirty="0">
                <a:latin typeface="Times New Roman" panose="02020603050405020304" pitchFamily="18" charset="0"/>
                <a:ea typeface="Times New Roman" panose="02020603050405020304" pitchFamily="18" charset="0"/>
                <a:cs typeface="Times New Roman" panose="02020603050405020304" pitchFamily="18" charset="0"/>
              </a:rPr>
              <a:t>poplatek ze vstupného</a:t>
            </a:r>
          </a:p>
          <a:p>
            <a:pPr marL="1143000" lvl="2" indent="-228600" algn="just">
              <a:spcBef>
                <a:spcPts val="600"/>
              </a:spcBef>
              <a:spcAft>
                <a:spcPts val="600"/>
              </a:spcAft>
              <a:buFont typeface="Wingdings" panose="05000000000000000000" pitchFamily="2" charset="2"/>
              <a:buChar char=""/>
            </a:pPr>
            <a:r>
              <a:rPr lang="cs-CZ" sz="2400" dirty="0">
                <a:latin typeface="Times New Roman" panose="02020603050405020304" pitchFamily="18" charset="0"/>
                <a:ea typeface="Times New Roman" panose="02020603050405020304" pitchFamily="18" charset="0"/>
              </a:rPr>
              <a:t>§ 6</a:t>
            </a:r>
          </a:p>
        </p:txBody>
      </p:sp>
    </p:spTree>
    <p:extLst>
      <p:ext uri="{BB962C8B-B14F-4D97-AF65-F5344CB8AC3E}">
        <p14:creationId xmlns:p14="http://schemas.microsoft.com/office/powerpoint/2010/main" val="2010104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p:nvPr/>
        </p:nvSpPr>
        <p:spPr>
          <a:xfrm>
            <a:off x="321733" y="321734"/>
            <a:ext cx="11684000" cy="6494085"/>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cs-CZ" sz="3200" dirty="0">
                <a:solidFill>
                  <a:srgbClr val="000000"/>
                </a:solidFill>
                <a:latin typeface="Times New Roman" panose="02020603050405020304" pitchFamily="18" charset="0"/>
                <a:cs typeface="Times New Roman" panose="02020603050405020304" pitchFamily="18" charset="0"/>
                <a:sym typeface="Arial"/>
              </a:rPr>
              <a:t>U </a:t>
            </a:r>
            <a:r>
              <a:rPr lang="cs-CZ" sz="3200" b="1" dirty="0">
                <a:solidFill>
                  <a:srgbClr val="FF0000"/>
                </a:solidFill>
                <a:latin typeface="Times New Roman" panose="02020603050405020304" pitchFamily="18" charset="0"/>
                <a:cs typeface="Times New Roman" panose="02020603050405020304" pitchFamily="18" charset="0"/>
                <a:sym typeface="Arial"/>
              </a:rPr>
              <a:t>druhého a každého dalšího psa</a:t>
            </a:r>
            <a:r>
              <a:rPr lang="cs-CZ" sz="3200" dirty="0">
                <a:solidFill>
                  <a:srgbClr val="000000"/>
                </a:solidFill>
                <a:latin typeface="Times New Roman" panose="02020603050405020304" pitchFamily="18" charset="0"/>
                <a:cs typeface="Times New Roman" panose="02020603050405020304" pitchFamily="18" charset="0"/>
                <a:sym typeface="Arial"/>
              </a:rPr>
              <a:t> může obec horní hranici sazby zvýšit až o 50 %, tj. v případě „základní“ sazby může maximální výše místního poplatku dosáhnout až 2 250 Kč za kalendářní rok a jednoho psa, zatímco u „snížené“ sazby může maximální výše místního poplatku dosáhnout až 300 Kč za kalendářní rok a jednoho psa. </a:t>
            </a:r>
            <a:endParaRPr sz="3200" dirty="0">
              <a:latin typeface="Times New Roman" panose="02020603050405020304" pitchFamily="18" charset="0"/>
              <a:cs typeface="Times New Roman" panose="02020603050405020304" pitchFamily="18" charset="0"/>
            </a:endParaRPr>
          </a:p>
          <a:p>
            <a:pPr marL="0" marR="0" lvl="0" indent="0" algn="just" rtl="0">
              <a:spcBef>
                <a:spcPts val="0"/>
              </a:spcBef>
              <a:spcAft>
                <a:spcPts val="0"/>
              </a:spcAft>
              <a:buNone/>
            </a:pPr>
            <a:endParaRPr sz="3200" dirty="0">
              <a:solidFill>
                <a:srgbClr val="000000"/>
              </a:solidFill>
              <a:latin typeface="Times New Roman" panose="02020603050405020304" pitchFamily="18" charset="0"/>
              <a:cs typeface="Times New Roman" panose="02020603050405020304" pitchFamily="18" charset="0"/>
              <a:sym typeface="Arial"/>
            </a:endParaRPr>
          </a:p>
          <a:p>
            <a:pPr marL="0" marR="0" lvl="0" indent="0" algn="just" rtl="0">
              <a:spcBef>
                <a:spcPts val="0"/>
              </a:spcBef>
              <a:spcAft>
                <a:spcPts val="0"/>
              </a:spcAft>
              <a:buNone/>
            </a:pPr>
            <a:r>
              <a:rPr lang="cs-CZ" sz="3200" dirty="0">
                <a:solidFill>
                  <a:srgbClr val="000000"/>
                </a:solidFill>
                <a:latin typeface="Times New Roman" panose="02020603050405020304" pitchFamily="18" charset="0"/>
                <a:cs typeface="Times New Roman" panose="02020603050405020304" pitchFamily="18" charset="0"/>
                <a:sym typeface="Arial"/>
              </a:rPr>
              <a:t>Zákon č. 565/1990 Sb. nebrání tomu, aby </a:t>
            </a:r>
            <a:r>
              <a:rPr lang="cs-CZ" sz="3200" b="1" dirty="0">
                <a:solidFill>
                  <a:srgbClr val="FF0000"/>
                </a:solidFill>
                <a:latin typeface="Times New Roman" panose="02020603050405020304" pitchFamily="18" charset="0"/>
                <a:cs typeface="Times New Roman" panose="02020603050405020304" pitchFamily="18" charset="0"/>
                <a:sym typeface="Arial"/>
              </a:rPr>
              <a:t>obec stanovila jiné (vyšší) sazby místního poplatku ze psů pro některou, přesně specifikovanou, skupinu držitelů psů</a:t>
            </a:r>
            <a:r>
              <a:rPr lang="cs-CZ" sz="3200" dirty="0">
                <a:solidFill>
                  <a:srgbClr val="000000"/>
                </a:solidFill>
                <a:latin typeface="Times New Roman" panose="02020603050405020304" pitchFamily="18" charset="0"/>
                <a:cs typeface="Times New Roman" panose="02020603050405020304" pitchFamily="18" charset="0"/>
                <a:sym typeface="Arial"/>
              </a:rPr>
              <a:t> (např. pro ty, kteří psy používají k výkonu podnikatelské činnosti), ale za podmínky, že budou zároveň respektovány maximální výše sazeb místních poplatků stanovených zákonem.</a:t>
            </a:r>
            <a:endParaRPr sz="3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73C2A463-AE7D-445C-A800-5F378B98CEDF}"/>
              </a:ext>
            </a:extLst>
          </p:cNvPr>
          <p:cNvSpPr txBox="1"/>
          <p:nvPr/>
        </p:nvSpPr>
        <p:spPr>
          <a:xfrm>
            <a:off x="1294002" y="676432"/>
            <a:ext cx="10408640" cy="3539430"/>
          </a:xfrm>
          <a:prstGeom prst="rect">
            <a:avLst/>
          </a:prstGeom>
          <a:noFill/>
        </p:spPr>
        <p:txBody>
          <a:bodyPr wrap="square">
            <a:spAutoFit/>
          </a:bodyPr>
          <a:lstStyle/>
          <a:p>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Testík:</a:t>
            </a:r>
          </a:p>
          <a:p>
            <a:endParaRPr lang="cs-CZ" sz="3200" dirty="0">
              <a:latin typeface="Times New Roman" panose="02020603050405020304" pitchFamily="18" charset="0"/>
              <a:ea typeface="Times New Roman" panose="02020603050405020304" pitchFamily="18" charset="0"/>
              <a:cs typeface="Times New Roman" panose="02020603050405020304" pitchFamily="18" charset="0"/>
            </a:endParaRPr>
          </a:p>
          <a:p>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Člen mysliveckého sboru (který je uživatelem honitby) přijde přihlásit dva nové psy, z nichž jeden splňuje podmínky osvobození a druhý nikoliv. Podle zákona je možné poplatek druhého a dalšího psa navýšit o 50 %. Správce poplatku má na výběr, který ze psů bude ten „druhý“, tedy ten dražší. </a:t>
            </a:r>
            <a:endParaRPr lang="cs-CZ"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95631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108601DA-DDAB-4E7C-9668-5B316EBFB13D}"/>
              </a:ext>
            </a:extLst>
          </p:cNvPr>
          <p:cNvSpPr txBox="1"/>
          <p:nvPr/>
        </p:nvSpPr>
        <p:spPr>
          <a:xfrm>
            <a:off x="1098958" y="1089898"/>
            <a:ext cx="10805020" cy="4678204"/>
          </a:xfrm>
          <a:prstGeom prst="rect">
            <a:avLst/>
          </a:prstGeom>
          <a:noFill/>
        </p:spPr>
        <p:txBody>
          <a:bodyPr wrap="square">
            <a:spAutoFit/>
          </a:bodyPr>
          <a:lstStyle/>
          <a:p>
            <a:pPr>
              <a:spcAft>
                <a:spcPts val="600"/>
              </a:spcAft>
            </a:pP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Správné rozhodnutí musí vycházet právě z výše uvedených zásad „</a:t>
            </a:r>
            <a:r>
              <a:rPr lang="cs-CZ" sz="3200" i="1" dirty="0">
                <a:effectLst/>
                <a:latin typeface="Times New Roman" panose="02020603050405020304" pitchFamily="18" charset="0"/>
                <a:ea typeface="Times New Roman" panose="02020603050405020304" pitchFamily="18" charset="0"/>
                <a:cs typeface="Times New Roman" panose="02020603050405020304" pitchFamily="18" charset="0"/>
              </a:rPr>
              <a:t>in </a:t>
            </a:r>
            <a:r>
              <a:rPr lang="cs-CZ" sz="3200" i="1" dirty="0" err="1">
                <a:effectLst/>
                <a:latin typeface="Times New Roman" panose="02020603050405020304" pitchFamily="18" charset="0"/>
                <a:ea typeface="Times New Roman" panose="02020603050405020304" pitchFamily="18" charset="0"/>
                <a:cs typeface="Times New Roman" panose="02020603050405020304" pitchFamily="18" charset="0"/>
              </a:rPr>
              <a:t>dubio</a:t>
            </a:r>
            <a:r>
              <a:rPr lang="cs-CZ"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cs-CZ" sz="3200" i="1" dirty="0" err="1">
                <a:effectLst/>
                <a:latin typeface="Times New Roman" panose="02020603050405020304" pitchFamily="18" charset="0"/>
                <a:ea typeface="Times New Roman" panose="02020603050405020304" pitchFamily="18" charset="0"/>
                <a:cs typeface="Times New Roman" panose="02020603050405020304" pitchFamily="18" charset="0"/>
              </a:rPr>
              <a:t>mitius</a:t>
            </a:r>
            <a:r>
              <a:rPr lang="cs-CZ" sz="3200"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 a</a:t>
            </a:r>
            <a:r>
              <a:rPr lang="cs-CZ" sz="3200" i="1" dirty="0">
                <a:effectLst/>
                <a:latin typeface="Times New Roman" panose="02020603050405020304" pitchFamily="18" charset="0"/>
                <a:ea typeface="Times New Roman" panose="02020603050405020304" pitchFamily="18" charset="0"/>
                <a:cs typeface="Times New Roman" panose="02020603050405020304" pitchFamily="18" charset="0"/>
              </a:rPr>
              <a:t> „in </a:t>
            </a:r>
            <a:r>
              <a:rPr lang="cs-CZ" sz="3200" i="1" dirty="0" err="1">
                <a:effectLst/>
                <a:latin typeface="Times New Roman" panose="02020603050405020304" pitchFamily="18" charset="0"/>
                <a:ea typeface="Times New Roman" panose="02020603050405020304" pitchFamily="18" charset="0"/>
                <a:cs typeface="Times New Roman" panose="02020603050405020304" pitchFamily="18" charset="0"/>
              </a:rPr>
              <a:t>dubio</a:t>
            </a:r>
            <a:r>
              <a:rPr lang="cs-CZ" sz="3200" i="1" dirty="0">
                <a:effectLst/>
                <a:latin typeface="Times New Roman" panose="02020603050405020304" pitchFamily="18" charset="0"/>
                <a:ea typeface="Times New Roman" panose="02020603050405020304" pitchFamily="18" charset="0"/>
                <a:cs typeface="Times New Roman" panose="02020603050405020304" pitchFamily="18" charset="0"/>
              </a:rPr>
              <a:t> pro </a:t>
            </a:r>
            <a:r>
              <a:rPr lang="cs-CZ" sz="3200" i="1" dirty="0" err="1">
                <a:effectLst/>
                <a:latin typeface="Times New Roman" panose="02020603050405020304" pitchFamily="18" charset="0"/>
                <a:ea typeface="Times New Roman" panose="02020603050405020304" pitchFamily="18" charset="0"/>
                <a:cs typeface="Times New Roman" panose="02020603050405020304" pitchFamily="18" charset="0"/>
              </a:rPr>
              <a:t>libertate</a:t>
            </a:r>
            <a:r>
              <a:rPr lang="cs-CZ" sz="3200"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 a jako „dražšího“ psa určit toho, který je osvobozen od poplatku. </a:t>
            </a:r>
          </a:p>
          <a:p>
            <a:pPr>
              <a:spcAft>
                <a:spcPts val="600"/>
              </a:spcAft>
            </a:pPr>
            <a:endParaRPr lang="cs-CZ" sz="3200"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600"/>
              </a:spcAft>
            </a:pP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Jiná situace ale vznikne, kdy takový poplatník (myslivec) přihlásí nejprve psa do honitby (ten je osvobozen od poplatku) a například po půl roce svého druhého psa, který není určen do honitby. Tady nemá správce daně na výběr a jde z časového hlediska o druhého psa a je navýšena sazba až o 50 %.</a:t>
            </a:r>
          </a:p>
        </p:txBody>
      </p:sp>
    </p:spTree>
    <p:extLst>
      <p:ext uri="{BB962C8B-B14F-4D97-AF65-F5344CB8AC3E}">
        <p14:creationId xmlns:p14="http://schemas.microsoft.com/office/powerpoint/2010/main" val="38740372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02C797B3-F534-4F85-9AF2-03BCA74E55BE}"/>
              </a:ext>
            </a:extLst>
          </p:cNvPr>
          <p:cNvSpPr/>
          <p:nvPr/>
        </p:nvSpPr>
        <p:spPr>
          <a:xfrm>
            <a:off x="481262" y="454604"/>
            <a:ext cx="11036970" cy="5816977"/>
          </a:xfrm>
          <a:prstGeom prst="rect">
            <a:avLst/>
          </a:prstGeom>
        </p:spPr>
        <p:txBody>
          <a:bodyPr wrap="square">
            <a:spAutoFit/>
          </a:bodyPr>
          <a:lstStyle/>
          <a:p>
            <a:pPr marL="914400" lvl="2" algn="just">
              <a:spcBef>
                <a:spcPts val="600"/>
              </a:spcBef>
              <a:spcAft>
                <a:spcPts val="600"/>
              </a:spcAft>
              <a:tabLst>
                <a:tab pos="316865" algn="l"/>
                <a:tab pos="540385" algn="l"/>
              </a:tabLst>
            </a:pPr>
            <a:r>
              <a:rPr lang="cs-CZ" sz="3200" dirty="0">
                <a:latin typeface="Times New Roman" panose="02020603050405020304" pitchFamily="18" charset="0"/>
                <a:ea typeface="Times New Roman" panose="02020603050405020304" pitchFamily="18" charset="0"/>
              </a:rPr>
              <a:t>§ 2 odst. 4) </a:t>
            </a:r>
            <a:r>
              <a:rPr lang="cs-CZ" sz="3200" dirty="0" err="1">
                <a:latin typeface="Times New Roman" panose="02020603050405020304" pitchFamily="18" charset="0"/>
                <a:ea typeface="Times New Roman" panose="02020603050405020304" pitchFamily="18" charset="0"/>
              </a:rPr>
              <a:t>ZoMP</a:t>
            </a:r>
            <a:endParaRPr lang="cs-CZ" sz="3200" dirty="0">
              <a:latin typeface="Times New Roman" panose="02020603050405020304" pitchFamily="18" charset="0"/>
              <a:ea typeface="Times New Roman" panose="02020603050405020304" pitchFamily="18" charset="0"/>
            </a:endParaRPr>
          </a:p>
          <a:p>
            <a:pPr marL="914400" lvl="2" algn="just">
              <a:spcBef>
                <a:spcPts val="600"/>
              </a:spcBef>
              <a:spcAft>
                <a:spcPts val="600"/>
              </a:spcAft>
              <a:tabLst>
                <a:tab pos="316865" algn="l"/>
                <a:tab pos="540385" algn="l"/>
              </a:tabLst>
            </a:pPr>
            <a:r>
              <a:rPr lang="cs-CZ" sz="3200" dirty="0">
                <a:latin typeface="Times New Roman" panose="02020603050405020304" pitchFamily="18" charset="0"/>
                <a:ea typeface="Times New Roman" panose="02020603050405020304" pitchFamily="18" charset="0"/>
              </a:rPr>
              <a:t>Poplatek ze psů platí držitel obci příslušné podle </a:t>
            </a:r>
            <a:r>
              <a:rPr lang="cs-CZ" sz="3200" b="1" dirty="0">
                <a:latin typeface="Times New Roman" panose="02020603050405020304" pitchFamily="18" charset="0"/>
                <a:ea typeface="Times New Roman" panose="02020603050405020304" pitchFamily="18" charset="0"/>
              </a:rPr>
              <a:t>svého místa</a:t>
            </a:r>
            <a:r>
              <a:rPr lang="cs-CZ" sz="3200" dirty="0">
                <a:latin typeface="Times New Roman" panose="02020603050405020304" pitchFamily="18" charset="0"/>
                <a:ea typeface="Times New Roman" panose="02020603050405020304" pitchFamily="18" charset="0"/>
              </a:rPr>
              <a:t> </a:t>
            </a:r>
            <a:r>
              <a:rPr lang="cs-CZ" sz="3200" b="1" dirty="0">
                <a:latin typeface="Times New Roman" panose="02020603050405020304" pitchFamily="18" charset="0"/>
                <a:ea typeface="Times New Roman" panose="02020603050405020304" pitchFamily="18" charset="0"/>
              </a:rPr>
              <a:t>přihlášení</a:t>
            </a:r>
            <a:r>
              <a:rPr lang="cs-CZ" sz="3200" dirty="0">
                <a:latin typeface="Times New Roman" panose="02020603050405020304" pitchFamily="18" charset="0"/>
                <a:ea typeface="Times New Roman" panose="02020603050405020304" pitchFamily="18" charset="0"/>
              </a:rPr>
              <a:t> nebo </a:t>
            </a:r>
            <a:r>
              <a:rPr lang="cs-CZ" sz="3200" b="1" dirty="0">
                <a:latin typeface="Times New Roman" panose="02020603050405020304" pitchFamily="18" charset="0"/>
                <a:ea typeface="Times New Roman" panose="02020603050405020304" pitchFamily="18" charset="0"/>
              </a:rPr>
              <a:t>sídla.</a:t>
            </a:r>
            <a:r>
              <a:rPr lang="cs-CZ" sz="3200" dirty="0">
                <a:latin typeface="Times New Roman" panose="02020603050405020304" pitchFamily="18" charset="0"/>
                <a:ea typeface="Times New Roman" panose="02020603050405020304" pitchFamily="18" charset="0"/>
              </a:rPr>
              <a:t> Při změně místa </a:t>
            </a:r>
            <a:r>
              <a:rPr lang="cs-CZ" sz="3200" b="1" dirty="0">
                <a:latin typeface="Times New Roman" panose="02020603050405020304" pitchFamily="18" charset="0"/>
                <a:ea typeface="Times New Roman" panose="02020603050405020304" pitchFamily="18" charset="0"/>
              </a:rPr>
              <a:t>přihlášení</a:t>
            </a:r>
            <a:r>
              <a:rPr lang="cs-CZ" sz="3200" dirty="0">
                <a:latin typeface="Times New Roman" panose="02020603050405020304" pitchFamily="18" charset="0"/>
                <a:ea typeface="Times New Roman" panose="02020603050405020304" pitchFamily="18" charset="0"/>
              </a:rPr>
              <a:t> </a:t>
            </a:r>
            <a:r>
              <a:rPr lang="cs-CZ" sz="3200" b="1" dirty="0">
                <a:latin typeface="Times New Roman" panose="02020603050405020304" pitchFamily="18" charset="0"/>
                <a:ea typeface="Times New Roman" panose="02020603050405020304" pitchFamily="18" charset="0"/>
              </a:rPr>
              <a:t>nebo sídla </a:t>
            </a:r>
            <a:r>
              <a:rPr lang="cs-CZ" sz="3200" dirty="0">
                <a:latin typeface="Times New Roman" panose="02020603050405020304" pitchFamily="18" charset="0"/>
                <a:ea typeface="Times New Roman" panose="02020603050405020304" pitchFamily="18" charset="0"/>
              </a:rPr>
              <a:t>platí držitel psa poplatek od počátku kalendářního měsíce následujícího po měsíci, ve kterém změna nastala, nově příslušné obci. Při změně místa </a:t>
            </a:r>
            <a:r>
              <a:rPr lang="cs-CZ" sz="3200" b="1" dirty="0">
                <a:latin typeface="Times New Roman" panose="02020603050405020304" pitchFamily="18" charset="0"/>
                <a:ea typeface="Times New Roman" panose="02020603050405020304" pitchFamily="18" charset="0"/>
              </a:rPr>
              <a:t>přihlášení</a:t>
            </a:r>
            <a:r>
              <a:rPr lang="cs-CZ" sz="3200" dirty="0">
                <a:latin typeface="Times New Roman" panose="02020603050405020304" pitchFamily="18" charset="0"/>
                <a:ea typeface="Times New Roman" panose="02020603050405020304" pitchFamily="18" charset="0"/>
              </a:rPr>
              <a:t> nebo sídla platí pro výpočet poměrné výše poplatku obdobně odstavec 3.</a:t>
            </a:r>
            <a:endParaRPr lang="cs-CZ" sz="3200" dirty="0">
              <a:effectLst/>
              <a:latin typeface="Times New Roman" panose="02020603050405020304" pitchFamily="18" charset="0"/>
              <a:ea typeface="Times New Roman" panose="02020603050405020304" pitchFamily="18" charset="0"/>
            </a:endParaRPr>
          </a:p>
          <a:p>
            <a:pPr marL="914400" lvl="2" algn="just">
              <a:spcBef>
                <a:spcPts val="600"/>
              </a:spcBef>
              <a:spcAft>
                <a:spcPts val="600"/>
              </a:spcAft>
              <a:tabLst>
                <a:tab pos="316865" algn="l"/>
                <a:tab pos="540385" algn="l"/>
              </a:tabLst>
            </a:pPr>
            <a:r>
              <a:rPr lang="cs-CZ" sz="3200" dirty="0">
                <a:latin typeface="Times New Roman" panose="02020603050405020304" pitchFamily="18" charset="0"/>
                <a:ea typeface="Times New Roman" panose="02020603050405020304" pitchFamily="18" charset="0"/>
              </a:rPr>
              <a:t>V návaznosti na úpravu § 2 odst. 1, kdy byli mezi držitele psů nově zařazeni i cizinci, se sjednocuje terminologie tak, aby byla s touto úpravou v souladu.</a:t>
            </a:r>
            <a:endParaRPr lang="cs-CZ"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16154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C77ED67E-55A5-4AEE-A57F-5146E0DFBF48}"/>
              </a:ext>
            </a:extLst>
          </p:cNvPr>
          <p:cNvSpPr txBox="1"/>
          <p:nvPr/>
        </p:nvSpPr>
        <p:spPr>
          <a:xfrm>
            <a:off x="1403059" y="570045"/>
            <a:ext cx="10240860" cy="5016758"/>
          </a:xfrm>
          <a:prstGeom prst="rect">
            <a:avLst/>
          </a:prstGeom>
          <a:noFill/>
        </p:spPr>
        <p:txBody>
          <a:bodyPr wrap="square">
            <a:spAutoFit/>
          </a:bodyPr>
          <a:lstStyle/>
          <a:p>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Při změně přihlášení pak platí poměrnou výši poplatku od následujícího měsíce nově příslušné obci. Nastává ale i situace, kdy se poplatník stěhuje v katastru jedné obce. Některé města mají sazbu poplatku za psa ještě rozdělenou například na panelové domy (vyšší sazba) a rodinné domy (nižší sazba). </a:t>
            </a:r>
          </a:p>
          <a:p>
            <a:endParaRPr lang="cs-CZ" sz="3200" dirty="0">
              <a:latin typeface="Times New Roman" panose="02020603050405020304" pitchFamily="18" charset="0"/>
              <a:ea typeface="Times New Roman" panose="02020603050405020304" pitchFamily="18" charset="0"/>
              <a:cs typeface="Times New Roman" panose="02020603050405020304" pitchFamily="18" charset="0"/>
            </a:endParaRPr>
          </a:p>
          <a:p>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V tomto případě by tedy měl správce poplatku postupovat obdobně, jak bylo popsáno výše ohledně změny sazby u dovršení věku 65 let.</a:t>
            </a:r>
            <a:endParaRPr lang="cs-CZ"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38609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7D0BD503-F2C6-4088-8C6E-6D3E3FE3D380}"/>
              </a:ext>
            </a:extLst>
          </p:cNvPr>
          <p:cNvSpPr txBox="1"/>
          <p:nvPr/>
        </p:nvSpPr>
        <p:spPr>
          <a:xfrm>
            <a:off x="1149292" y="210026"/>
            <a:ext cx="10486238" cy="6647974"/>
          </a:xfrm>
          <a:prstGeom prst="rect">
            <a:avLst/>
          </a:prstGeom>
          <a:noFill/>
        </p:spPr>
        <p:txBody>
          <a:bodyPr wrap="square">
            <a:spAutoFit/>
          </a:bodyPr>
          <a:lstStyle/>
          <a:p>
            <a:pPr algn="just">
              <a:spcAft>
                <a:spcPts val="600"/>
              </a:spcAft>
            </a:pP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Splatnost poplatku určuje obec obecně závaznou vyhláškou a splatnost není určena zákonem. Může se tak jednat o zálohové plnění, kde například pro rok 2021 je splatnost tohoto poplatku 31. března 2021, nebo také stanovit splatnost po skončení poplatkového období, kdy pro rok 2021 je poplatek splatný až například do 31. ledna 2022. </a:t>
            </a:r>
          </a:p>
          <a:p>
            <a:pPr algn="just">
              <a:spcAft>
                <a:spcPts val="600"/>
              </a:spcAft>
            </a:pP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Obec může určit různé termíny platby pro poplatníky s různě vysokými platbami (například poplatek do 500 Kč splatný do 31. března každého roku a poplatek vyšší než 500 Kč splatný do 30. září každého roku. </a:t>
            </a:r>
          </a:p>
          <a:p>
            <a:pPr algn="just">
              <a:spcAft>
                <a:spcPts val="600"/>
              </a:spcAft>
            </a:pP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Vzhledem k problematickým předpisům, správě a vymáhání poplatku autor nedoporučuje rozdělování poplatku na více splatností v kalendářním roce. </a:t>
            </a:r>
          </a:p>
        </p:txBody>
      </p:sp>
    </p:spTree>
    <p:extLst>
      <p:ext uri="{BB962C8B-B14F-4D97-AF65-F5344CB8AC3E}">
        <p14:creationId xmlns:p14="http://schemas.microsoft.com/office/powerpoint/2010/main" val="21599653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325F4DC2-2EE1-4BBC-B5F3-11F817F7C389}"/>
              </a:ext>
            </a:extLst>
          </p:cNvPr>
          <p:cNvSpPr/>
          <p:nvPr/>
        </p:nvSpPr>
        <p:spPr>
          <a:xfrm>
            <a:off x="834502" y="669796"/>
            <a:ext cx="10937288" cy="3539430"/>
          </a:xfrm>
          <a:prstGeom prst="rect">
            <a:avLst/>
          </a:prstGeom>
        </p:spPr>
        <p:txBody>
          <a:bodyPr wrap="square">
            <a:spAutoFit/>
          </a:bodyPr>
          <a:lstStyle/>
          <a:p>
            <a:pPr algn="ctr"/>
            <a:r>
              <a:rPr lang="cs-CZ" sz="3200" b="1" dirty="0">
                <a:latin typeface="Times New Roman" panose="02020603050405020304" pitchFamily="18" charset="0"/>
                <a:cs typeface="Times New Roman" panose="02020603050405020304" pitchFamily="18" charset="0"/>
              </a:rPr>
              <a:t>Hlava II</a:t>
            </a:r>
            <a:endParaRPr lang="cs-CZ" sz="3200" dirty="0">
              <a:latin typeface="Times New Roman" panose="02020603050405020304" pitchFamily="18" charset="0"/>
              <a:cs typeface="Times New Roman" panose="02020603050405020304" pitchFamily="18" charset="0"/>
            </a:endParaRPr>
          </a:p>
          <a:p>
            <a:pPr algn="ctr"/>
            <a:r>
              <a:rPr lang="cs-CZ" sz="3200" b="1" dirty="0">
                <a:latin typeface="Times New Roman" panose="02020603050405020304" pitchFamily="18" charset="0"/>
                <a:cs typeface="Times New Roman" panose="02020603050405020304" pitchFamily="18" charset="0"/>
              </a:rPr>
              <a:t> Poplatek z pobytu</a:t>
            </a:r>
          </a:p>
          <a:p>
            <a:pPr algn="ctr"/>
            <a:r>
              <a:rPr lang="cs-CZ" sz="3200" b="1" dirty="0">
                <a:latin typeface="Times New Roman" panose="02020603050405020304" pitchFamily="18" charset="0"/>
                <a:ea typeface="Times New Roman" panose="02020603050405020304" pitchFamily="18" charset="0"/>
              </a:rPr>
              <a:t>=</a:t>
            </a:r>
          </a:p>
          <a:p>
            <a:pPr marL="1600200" lvl="3" indent="-228600" algn="just">
              <a:buFont typeface="+mj-lt"/>
              <a:buAutoNum type="alphaLcParenR"/>
              <a:tabLst>
                <a:tab pos="269875" algn="l"/>
              </a:tabLst>
            </a:pPr>
            <a:r>
              <a:rPr lang="cs-CZ" sz="3200" strike="sngStrike" dirty="0">
                <a:latin typeface="Times New Roman" panose="02020603050405020304" pitchFamily="18" charset="0"/>
                <a:ea typeface="Times New Roman" panose="02020603050405020304" pitchFamily="18" charset="0"/>
              </a:rPr>
              <a:t> poplatek za lázeňský nebo rekreační pobyt</a:t>
            </a:r>
          </a:p>
          <a:p>
            <a:pPr marL="1885950" lvl="3" indent="-514350" algn="just">
              <a:buAutoNum type="alphaLcParenR" startAt="5"/>
              <a:tabLst>
                <a:tab pos="269875" algn="l"/>
              </a:tabLst>
            </a:pPr>
            <a:r>
              <a:rPr lang="cs-CZ" sz="3200" strike="sngStrike" dirty="0">
                <a:latin typeface="Times New Roman" panose="02020603050405020304" pitchFamily="18" charset="0"/>
                <a:ea typeface="Times New Roman" panose="02020603050405020304" pitchFamily="18" charset="0"/>
              </a:rPr>
              <a:t>poplatek z ubytovací kapacity,</a:t>
            </a:r>
          </a:p>
          <a:p>
            <a:pPr marL="1371600" lvl="3" algn="just">
              <a:tabLst>
                <a:tab pos="269875" algn="l"/>
              </a:tabLst>
            </a:pPr>
            <a:endParaRPr lang="cs-CZ" sz="3200" dirty="0">
              <a:effectLst/>
              <a:latin typeface="Times New Roman" panose="02020603050405020304" pitchFamily="18" charset="0"/>
              <a:ea typeface="Times New Roman" panose="02020603050405020304" pitchFamily="18" charset="0"/>
            </a:endParaRPr>
          </a:p>
          <a:p>
            <a:pPr marL="1371600" lvl="3" algn="just">
              <a:tabLst>
                <a:tab pos="269875" algn="l"/>
              </a:tabLst>
            </a:pPr>
            <a:endParaRPr lang="cs-CZ" sz="3200" dirty="0">
              <a:effectLst/>
              <a:latin typeface="Times New Roman" panose="02020603050405020304" pitchFamily="18" charset="0"/>
              <a:ea typeface="Times New Roman" panose="02020603050405020304" pitchFamily="18" charset="0"/>
            </a:endParaRPr>
          </a:p>
        </p:txBody>
      </p:sp>
      <p:pic>
        <p:nvPicPr>
          <p:cNvPr id="6" name="Obrázek 5">
            <a:extLst>
              <a:ext uri="{FF2B5EF4-FFF2-40B4-BE49-F238E27FC236}">
                <a16:creationId xmlns:a16="http://schemas.microsoft.com/office/drawing/2014/main" id="{5E80095D-48D4-488B-832E-C8F4F1235FF9}"/>
              </a:ext>
            </a:extLst>
          </p:cNvPr>
          <p:cNvPicPr>
            <a:picLocks noChangeAspect="1"/>
          </p:cNvPicPr>
          <p:nvPr/>
        </p:nvPicPr>
        <p:blipFill>
          <a:blip r:embed="rId3"/>
          <a:stretch>
            <a:fillRect/>
          </a:stretch>
        </p:blipFill>
        <p:spPr>
          <a:xfrm>
            <a:off x="3313692" y="3429000"/>
            <a:ext cx="5564616" cy="2759204"/>
          </a:xfrm>
          <a:prstGeom prst="rect">
            <a:avLst/>
          </a:prstGeom>
        </p:spPr>
      </p:pic>
    </p:spTree>
    <p:extLst>
      <p:ext uri="{BB962C8B-B14F-4D97-AF65-F5344CB8AC3E}">
        <p14:creationId xmlns:p14="http://schemas.microsoft.com/office/powerpoint/2010/main" val="11336330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49A5DC4B-82B8-4022-BA92-EAB4AA51936F}"/>
              </a:ext>
            </a:extLst>
          </p:cNvPr>
          <p:cNvSpPr/>
          <p:nvPr/>
        </p:nvSpPr>
        <p:spPr>
          <a:xfrm>
            <a:off x="1780674" y="852390"/>
            <a:ext cx="10122568" cy="4770537"/>
          </a:xfrm>
          <a:prstGeom prst="rect">
            <a:avLst/>
          </a:prstGeom>
        </p:spPr>
        <p:txBody>
          <a:bodyPr wrap="square">
            <a:spAutoFit/>
          </a:bodyPr>
          <a:lstStyle/>
          <a:p>
            <a:pPr lvl="0" algn="ctr">
              <a:spcBef>
                <a:spcPts val="1200"/>
              </a:spcBef>
            </a:pPr>
            <a:r>
              <a:rPr lang="cs-CZ" sz="3200" b="1" dirty="0">
                <a:latin typeface="Times New Roman" panose="02020603050405020304" pitchFamily="18" charset="0"/>
                <a:ea typeface="Times New Roman" panose="02020603050405020304" pitchFamily="18" charset="0"/>
              </a:rPr>
              <a:t>§ 3</a:t>
            </a:r>
            <a:endParaRPr lang="cs-CZ" sz="3200" dirty="0">
              <a:latin typeface="Times New Roman" panose="02020603050405020304" pitchFamily="18" charset="0"/>
              <a:ea typeface="Times New Roman" panose="02020603050405020304" pitchFamily="18" charset="0"/>
            </a:endParaRPr>
          </a:p>
          <a:p>
            <a:pPr lvl="0" algn="ctr">
              <a:spcBef>
                <a:spcPts val="1200"/>
              </a:spcBef>
            </a:pPr>
            <a:r>
              <a:rPr lang="cs-CZ" sz="3200" b="1" dirty="0">
                <a:latin typeface="Times New Roman" panose="02020603050405020304" pitchFamily="18" charset="0"/>
                <a:ea typeface="Times New Roman" panose="02020603050405020304" pitchFamily="18" charset="0"/>
              </a:rPr>
              <a:t>Subjekt poplatku</a:t>
            </a:r>
          </a:p>
          <a:p>
            <a:pPr indent="269875" algn="just">
              <a:spcBef>
                <a:spcPts val="1200"/>
              </a:spcBef>
            </a:pPr>
            <a:r>
              <a:rPr lang="cs-CZ" sz="3200" b="1" dirty="0">
                <a:latin typeface="Times New Roman" panose="02020603050405020304" pitchFamily="18" charset="0"/>
                <a:ea typeface="Times New Roman" panose="02020603050405020304" pitchFamily="18" charset="0"/>
              </a:rPr>
              <a:t>Poplatníkem poplatku z pobytu je osoba, která v obci není přihlášená</a:t>
            </a:r>
            <a:r>
              <a:rPr lang="cs-CZ" b="1" dirty="0">
                <a:latin typeface="Times New Roman" panose="02020603050405020304" pitchFamily="18" charset="0"/>
                <a:ea typeface="Times New Roman" panose="02020603050405020304" pitchFamily="18" charset="0"/>
              </a:rPr>
              <a:t>.</a:t>
            </a:r>
          </a:p>
          <a:p>
            <a:pPr indent="269875" algn="just">
              <a:spcBef>
                <a:spcPts val="1200"/>
              </a:spcBef>
            </a:pPr>
            <a:endParaRPr lang="cs-CZ" b="1" dirty="0">
              <a:latin typeface="Times New Roman" panose="02020603050405020304" pitchFamily="18" charset="0"/>
              <a:ea typeface="Times New Roman" panose="02020603050405020304" pitchFamily="18" charset="0"/>
            </a:endParaRPr>
          </a:p>
          <a:p>
            <a:pPr indent="269875" algn="just">
              <a:spcBef>
                <a:spcPts val="1200"/>
              </a:spcBef>
            </a:pPr>
            <a:r>
              <a:rPr lang="cs-CZ" sz="2800" dirty="0">
                <a:latin typeface="Times New Roman" panose="02020603050405020304" pitchFamily="18" charset="0"/>
                <a:ea typeface="Times New Roman" panose="02020603050405020304" pitchFamily="18" charset="0"/>
              </a:rPr>
              <a:t>Subjekt poplatku je základním konstrukčním prvkem, který určuje, kdo má poplatkovou povinnost.</a:t>
            </a:r>
          </a:p>
          <a:p>
            <a:pPr indent="269875" algn="just">
              <a:spcBef>
                <a:spcPts val="1200"/>
              </a:spcBef>
            </a:pPr>
            <a:r>
              <a:rPr lang="cs-CZ" sz="2800" dirty="0">
                <a:latin typeface="Times New Roman" panose="02020603050405020304" pitchFamily="18" charset="0"/>
                <a:ea typeface="Times New Roman" panose="02020603050405020304" pitchFamily="18" charset="0"/>
              </a:rPr>
              <a:t>Poplatníkem poplatku z pobytu je každá fyzická osoba, </a:t>
            </a:r>
            <a:r>
              <a:rPr lang="cs-CZ" sz="2800" b="1" dirty="0">
                <a:latin typeface="Times New Roman" panose="02020603050405020304" pitchFamily="18" charset="0"/>
                <a:ea typeface="Times New Roman" panose="02020603050405020304" pitchFamily="18" charset="0"/>
              </a:rPr>
              <a:t>která není v obci přihlášená (§ 16c)</a:t>
            </a:r>
            <a:r>
              <a:rPr lang="cs-CZ" sz="2800" dirty="0">
                <a:latin typeface="Times New Roman" panose="02020603050405020304" pitchFamily="18" charset="0"/>
                <a:ea typeface="Times New Roman" panose="02020603050405020304" pitchFamily="18" charset="0"/>
              </a:rPr>
              <a:t>. </a:t>
            </a:r>
            <a:endParaRPr lang="cs-CZ"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653558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D7678BAC-4393-4431-8856-62B194E24CC3}"/>
              </a:ext>
            </a:extLst>
          </p:cNvPr>
          <p:cNvSpPr txBox="1"/>
          <p:nvPr/>
        </p:nvSpPr>
        <p:spPr>
          <a:xfrm>
            <a:off x="973123" y="494951"/>
            <a:ext cx="10855354" cy="5170646"/>
          </a:xfrm>
          <a:prstGeom prst="rect">
            <a:avLst/>
          </a:prstGeom>
          <a:noFill/>
        </p:spPr>
        <p:txBody>
          <a:bodyPr wrap="square">
            <a:spAutoFit/>
          </a:bodyPr>
          <a:lstStyle/>
          <a:p>
            <a:pPr algn="just">
              <a:spcAft>
                <a:spcPts val="600"/>
              </a:spcAft>
            </a:pP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Dříve se odborná veřejnost přela také o to, zda člověk, který je trvale hlášen v obci a půjde se ve stejné obci ubytovat do hotelu s „wellness“ službou, bude taktéž platit poplatek z ubytovací kapacity. </a:t>
            </a:r>
          </a:p>
          <a:p>
            <a:pPr algn="just">
              <a:spcAft>
                <a:spcPts val="600"/>
              </a:spcAft>
            </a:pP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Zákonodárce tento spor vyřešil ustanovením, kde </a:t>
            </a:r>
            <a:r>
              <a:rPr lang="cs-CZ" sz="3200" i="1" dirty="0">
                <a:effectLst/>
                <a:latin typeface="Times New Roman" panose="02020603050405020304" pitchFamily="18" charset="0"/>
                <a:ea typeface="Times New Roman" panose="02020603050405020304" pitchFamily="18" charset="0"/>
                <a:cs typeface="Times New Roman" panose="02020603050405020304" pitchFamily="18" charset="0"/>
              </a:rPr>
              <a:t>poplatníkem je jen osoba, která v obci není přihlášená</a:t>
            </a: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 Formu přihlášení řeší v </a:t>
            </a:r>
            <a:r>
              <a:rPr lang="cs-CZ" sz="3200" dirty="0" err="1">
                <a:effectLst/>
                <a:latin typeface="Times New Roman" panose="02020603050405020304" pitchFamily="18" charset="0"/>
                <a:ea typeface="Times New Roman" panose="02020603050405020304" pitchFamily="18" charset="0"/>
                <a:cs typeface="Times New Roman" panose="02020603050405020304" pitchFamily="18" charset="0"/>
              </a:rPr>
              <a:t>ZoMP</a:t>
            </a: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 § 16c, a budou do této kategorie kromě osob s trvalým pobytem patřit i přihlášení cizinci. </a:t>
            </a:r>
          </a:p>
          <a:p>
            <a:pPr algn="just">
              <a:spcAft>
                <a:spcPts val="600"/>
              </a:spcAft>
            </a:pP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Správci poplatku se tak zmenší skupina poplatníků, kteří budou mít přihlášení v obci a zároveň zde budou i ubytováni. </a:t>
            </a:r>
          </a:p>
        </p:txBody>
      </p:sp>
    </p:spTree>
    <p:extLst>
      <p:ext uri="{BB962C8B-B14F-4D97-AF65-F5344CB8AC3E}">
        <p14:creationId xmlns:p14="http://schemas.microsoft.com/office/powerpoint/2010/main" val="22200220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E6607F6-95D5-450B-8BAE-DA0FEEFDFDCA}"/>
              </a:ext>
            </a:extLst>
          </p:cNvPr>
          <p:cNvSpPr txBox="1"/>
          <p:nvPr/>
        </p:nvSpPr>
        <p:spPr>
          <a:xfrm>
            <a:off x="320180" y="265372"/>
            <a:ext cx="11551640" cy="6001643"/>
          </a:xfrm>
          <a:prstGeom prst="rect">
            <a:avLst/>
          </a:prstGeom>
          <a:noFill/>
        </p:spPr>
        <p:txBody>
          <a:bodyPr wrap="square">
            <a:spAutoFit/>
          </a:bodyPr>
          <a:lstStyle/>
          <a:p>
            <a:pPr marL="342900" marR="0" indent="-342900" algn="l"/>
            <a:r>
              <a:rPr lang="cs-CZ" sz="3200" b="0" i="0" dirty="0">
                <a:solidFill>
                  <a:srgbClr val="000000"/>
                </a:solidFill>
                <a:effectLst/>
                <a:latin typeface="Times New Roman" panose="02020603050405020304" pitchFamily="18" charset="0"/>
                <a:cs typeface="Times New Roman" panose="02020603050405020304" pitchFamily="18" charset="0"/>
              </a:rPr>
              <a:t>Možnost používat systémy?</a:t>
            </a:r>
          </a:p>
          <a:p>
            <a:pPr marL="857250" marR="0" indent="-342900" algn="l"/>
            <a:r>
              <a:rPr lang="cs-CZ" sz="3200" b="1" i="0" dirty="0">
                <a:solidFill>
                  <a:srgbClr val="000000"/>
                </a:solidFill>
                <a:effectLst/>
                <a:latin typeface="Times New Roman" panose="02020603050405020304" pitchFamily="18" charset="0"/>
                <a:cs typeface="Times New Roman" panose="02020603050405020304" pitchFamily="18" charset="0"/>
              </a:rPr>
              <a:t>referenční údaje </a:t>
            </a:r>
            <a:r>
              <a:rPr lang="cs-CZ" sz="3200" b="0" i="0" dirty="0">
                <a:solidFill>
                  <a:srgbClr val="000000"/>
                </a:solidFill>
                <a:effectLst/>
                <a:latin typeface="Times New Roman" panose="02020603050405020304" pitchFamily="18" charset="0"/>
                <a:cs typeface="Times New Roman" panose="02020603050405020304" pitchFamily="18" charset="0"/>
              </a:rPr>
              <a:t>ze základního registru obyvatel (ROB),</a:t>
            </a:r>
          </a:p>
          <a:p>
            <a:pPr marL="857250" marR="0" indent="-342900" algn="l"/>
            <a:r>
              <a:rPr lang="cs-CZ" sz="3200" b="1" i="0" dirty="0">
                <a:solidFill>
                  <a:srgbClr val="000000"/>
                </a:solidFill>
                <a:effectLst/>
                <a:latin typeface="Times New Roman" panose="02020603050405020304" pitchFamily="18" charset="0"/>
                <a:cs typeface="Times New Roman" panose="02020603050405020304" pitchFamily="18" charset="0"/>
              </a:rPr>
              <a:t>údaje</a:t>
            </a:r>
            <a:r>
              <a:rPr lang="cs-CZ" sz="3200" b="0" i="0" u="none" strike="noStrike" dirty="0">
                <a:solidFill>
                  <a:srgbClr val="000000"/>
                </a:solidFill>
                <a:effectLst/>
                <a:latin typeface="Times New Roman" panose="02020603050405020304" pitchFamily="18" charset="0"/>
                <a:cs typeface="Times New Roman" panose="02020603050405020304" pitchFamily="18" charset="0"/>
              </a:rPr>
              <a:t> </a:t>
            </a:r>
            <a:r>
              <a:rPr lang="cs-CZ" sz="3200" b="0" i="0" dirty="0">
                <a:solidFill>
                  <a:srgbClr val="000000"/>
                </a:solidFill>
                <a:effectLst/>
                <a:latin typeface="Times New Roman" panose="02020603050405020304" pitchFamily="18" charset="0"/>
                <a:cs typeface="Times New Roman" panose="02020603050405020304" pitchFamily="18" charset="0"/>
              </a:rPr>
              <a:t>z informačního systému evidence obyvatel (ISEO),</a:t>
            </a:r>
          </a:p>
          <a:p>
            <a:pPr marL="857250" marR="0" indent="-342900" algn="l"/>
            <a:r>
              <a:rPr lang="cs-CZ" sz="3200" b="1" i="0" dirty="0">
                <a:solidFill>
                  <a:srgbClr val="000000"/>
                </a:solidFill>
                <a:effectLst/>
                <a:latin typeface="Times New Roman" panose="02020603050405020304" pitchFamily="18" charset="0"/>
                <a:cs typeface="Times New Roman" panose="02020603050405020304" pitchFamily="18" charset="0"/>
              </a:rPr>
              <a:t>údaje</a:t>
            </a:r>
            <a:r>
              <a:rPr lang="cs-CZ" sz="3200" b="0" i="0" u="none" strike="noStrike" dirty="0">
                <a:solidFill>
                  <a:srgbClr val="000000"/>
                </a:solidFill>
                <a:effectLst/>
                <a:latin typeface="Times New Roman" panose="02020603050405020304" pitchFamily="18" charset="0"/>
                <a:cs typeface="Times New Roman" panose="02020603050405020304" pitchFamily="18" charset="0"/>
              </a:rPr>
              <a:t> </a:t>
            </a:r>
            <a:r>
              <a:rPr lang="cs-CZ" sz="3200" b="0" i="0" dirty="0">
                <a:solidFill>
                  <a:srgbClr val="000000"/>
                </a:solidFill>
                <a:effectLst/>
                <a:latin typeface="Times New Roman" panose="02020603050405020304" pitchFamily="18" charset="0"/>
                <a:cs typeface="Times New Roman" panose="02020603050405020304" pitchFamily="18" charset="0"/>
              </a:rPr>
              <a:t>z informačního systému cizinců (ISC nebo také CIS).</a:t>
            </a:r>
          </a:p>
          <a:p>
            <a:pPr marL="857250" indent="-342900"/>
            <a:endParaRPr lang="cs-CZ" sz="3200" dirty="0">
              <a:latin typeface="Times New Roman" panose="02020603050405020304" pitchFamily="18" charset="0"/>
              <a:cs typeface="Times New Roman" panose="02020603050405020304" pitchFamily="18" charset="0"/>
            </a:endParaRPr>
          </a:p>
          <a:p>
            <a:pPr marL="857250" indent="-342900"/>
            <a:r>
              <a:rPr lang="cs-CZ" sz="3200" dirty="0">
                <a:latin typeface="Times New Roman" panose="02020603050405020304" pitchFamily="18" charset="0"/>
                <a:cs typeface="Times New Roman" panose="02020603050405020304" pitchFamily="18" charset="0"/>
              </a:rPr>
              <a:t>Příslušníci zemí EU jsou sice po přihlášení evidování v </a:t>
            </a:r>
            <a:r>
              <a:rPr lang="cs-CZ" sz="3200" dirty="0" err="1">
                <a:latin typeface="Times New Roman" panose="02020603050405020304" pitchFamily="18" charset="0"/>
                <a:cs typeface="Times New Roman" panose="02020603050405020304" pitchFamily="18" charset="0"/>
              </a:rPr>
              <a:t>CISu</a:t>
            </a:r>
            <a:r>
              <a:rPr lang="cs-CZ" sz="3200" dirty="0">
                <a:latin typeface="Times New Roman" panose="02020603050405020304" pitchFamily="18" charset="0"/>
                <a:cs typeface="Times New Roman" panose="02020603050405020304" pitchFamily="18" charset="0"/>
              </a:rPr>
              <a:t>, do ROB se však dostávají pouze údaje o těch, kteří si požádali o vydání potvrzení o přechodném pobytu (§ 87a zákona o pobytu cizinců). V systému mohou zůstávat „mrtvé duše“ – ubytovatel má sice povinnost hlásit očekávané datum odjezdu cizince, pokud však ukončí pobyt dříve, nemá ubytovatel povinnost jeho odjezd odhlásit.</a:t>
            </a:r>
          </a:p>
        </p:txBody>
      </p:sp>
    </p:spTree>
    <p:extLst>
      <p:ext uri="{BB962C8B-B14F-4D97-AF65-F5344CB8AC3E}">
        <p14:creationId xmlns:p14="http://schemas.microsoft.com/office/powerpoint/2010/main" val="2018985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1159AA76-3C6E-478D-AB19-B4BF415C3879}"/>
              </a:ext>
            </a:extLst>
          </p:cNvPr>
          <p:cNvSpPr/>
          <p:nvPr/>
        </p:nvSpPr>
        <p:spPr>
          <a:xfrm>
            <a:off x="1935332" y="506248"/>
            <a:ext cx="9836458" cy="7325082"/>
          </a:xfrm>
          <a:prstGeom prst="rect">
            <a:avLst/>
          </a:prstGeom>
        </p:spPr>
        <p:txBody>
          <a:bodyPr wrap="square">
            <a:spAutoFit/>
          </a:bodyPr>
          <a:lstStyle/>
          <a:p>
            <a:pPr marL="742950" lvl="1" indent="-285750" algn="just">
              <a:spcBef>
                <a:spcPts val="600"/>
              </a:spcBef>
              <a:spcAft>
                <a:spcPts val="600"/>
              </a:spcAft>
              <a:buFont typeface="Courier New" panose="02070309020205020404" pitchFamily="49" charset="0"/>
              <a:buChar char="o"/>
            </a:pPr>
            <a:r>
              <a:rPr lang="cs-CZ" sz="2400" b="1" dirty="0">
                <a:latin typeface="Times New Roman" panose="02020603050405020304" pitchFamily="18" charset="0"/>
                <a:ea typeface="Times New Roman" panose="02020603050405020304" pitchFamily="18" charset="0"/>
                <a:cs typeface="Times New Roman" panose="02020603050405020304" pitchFamily="18" charset="0"/>
              </a:rPr>
              <a:t>Hlava V: </a:t>
            </a:r>
            <a:r>
              <a:rPr lang="cs-CZ" sz="2400" dirty="0">
                <a:latin typeface="Times New Roman" panose="02020603050405020304" pitchFamily="18" charset="0"/>
                <a:ea typeface="Times New Roman" panose="02020603050405020304" pitchFamily="18" charset="0"/>
                <a:cs typeface="Times New Roman" panose="02020603050405020304" pitchFamily="18" charset="0"/>
              </a:rPr>
              <a:t>poplatek za povolení k vjezdu s motorovým vozidlem do vybraných míst a částí měst</a:t>
            </a:r>
          </a:p>
          <a:p>
            <a:pPr marL="1143000" lvl="2" indent="-228600" algn="just">
              <a:spcBef>
                <a:spcPts val="600"/>
              </a:spcBef>
              <a:spcAft>
                <a:spcPts val="600"/>
              </a:spcAft>
              <a:buFont typeface="Wingdings" panose="05000000000000000000" pitchFamily="2" charset="2"/>
              <a:buChar char=""/>
            </a:pPr>
            <a:r>
              <a:rPr lang="cs-CZ" sz="2400" dirty="0">
                <a:latin typeface="Times New Roman" panose="02020603050405020304" pitchFamily="18" charset="0"/>
                <a:ea typeface="Times New Roman" panose="02020603050405020304" pitchFamily="18" charset="0"/>
              </a:rPr>
              <a:t>§ 10</a:t>
            </a:r>
          </a:p>
          <a:p>
            <a:pPr marL="742950" lvl="1" indent="-285750" algn="just">
              <a:spcBef>
                <a:spcPts val="600"/>
              </a:spcBef>
              <a:spcAft>
                <a:spcPts val="600"/>
              </a:spcAft>
              <a:buFont typeface="Courier New" panose="02070309020205020404" pitchFamily="49" charset="0"/>
              <a:buChar char="o"/>
            </a:pPr>
            <a:r>
              <a:rPr lang="cs-CZ" sz="2400" b="1" strike="sngStrike" dirty="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Hlava VI: </a:t>
            </a:r>
            <a:r>
              <a:rPr lang="cs-CZ" sz="2400" strike="sngStrike" dirty="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poplatek za provoz systému shromažďování, sběru, přepravy, třídění, využívání a odstraňování komunálních odpadů</a:t>
            </a:r>
          </a:p>
          <a:p>
            <a:pPr marL="1143000" lvl="2" indent="-228600" algn="just">
              <a:spcBef>
                <a:spcPts val="600"/>
              </a:spcBef>
              <a:spcAft>
                <a:spcPts val="600"/>
              </a:spcAft>
              <a:buFont typeface="Wingdings" panose="05000000000000000000" pitchFamily="2" charset="2"/>
              <a:buChar char=""/>
            </a:pPr>
            <a:r>
              <a:rPr lang="cs-CZ" sz="2400" dirty="0">
                <a:latin typeface="Times New Roman" panose="02020603050405020304" pitchFamily="18" charset="0"/>
                <a:ea typeface="Times New Roman" panose="02020603050405020304" pitchFamily="18" charset="0"/>
              </a:rPr>
              <a:t>§ 10b</a:t>
            </a:r>
          </a:p>
          <a:p>
            <a:pPr marL="742950" lvl="1" indent="-285750" algn="just">
              <a:spcBef>
                <a:spcPts val="600"/>
              </a:spcBef>
              <a:spcAft>
                <a:spcPts val="600"/>
              </a:spcAft>
              <a:buFont typeface="Courier New" panose="02070309020205020404" pitchFamily="49" charset="0"/>
              <a:buChar char="o"/>
            </a:pPr>
            <a:r>
              <a:rPr lang="cs-CZ" sz="2400" b="1" dirty="0">
                <a:latin typeface="Times New Roman" panose="02020603050405020304" pitchFamily="18" charset="0"/>
                <a:ea typeface="Times New Roman" panose="02020603050405020304" pitchFamily="18" charset="0"/>
                <a:cs typeface="Times New Roman" panose="02020603050405020304" pitchFamily="18" charset="0"/>
              </a:rPr>
              <a:t>Hlava VI</a:t>
            </a:r>
            <a:r>
              <a:rPr lang="cs-CZ" sz="2400" b="1" strike="sngStrike" dirty="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I</a:t>
            </a:r>
            <a:r>
              <a:rPr lang="cs-CZ"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cs-CZ" sz="2400" dirty="0">
                <a:latin typeface="Times New Roman" panose="02020603050405020304" pitchFamily="18" charset="0"/>
                <a:ea typeface="Times New Roman" panose="02020603050405020304" pitchFamily="18" charset="0"/>
                <a:cs typeface="Times New Roman" panose="02020603050405020304" pitchFamily="18" charset="0"/>
              </a:rPr>
              <a:t>poplatek za zhodnocení stavebního pozemku možností jeho připojení na stavbu vodovodu nebo kanalizace</a:t>
            </a:r>
          </a:p>
          <a:p>
            <a:pPr marL="1143000" lvl="2" indent="-228600" algn="just">
              <a:spcBef>
                <a:spcPts val="600"/>
              </a:spcBef>
              <a:spcAft>
                <a:spcPts val="600"/>
              </a:spcAft>
              <a:buFont typeface="Wingdings" panose="05000000000000000000" pitchFamily="2" charset="2"/>
              <a:buChar char=""/>
            </a:pPr>
            <a:r>
              <a:rPr lang="cs-CZ" sz="2400" dirty="0">
                <a:latin typeface="Times New Roman" panose="02020603050405020304" pitchFamily="18" charset="0"/>
                <a:ea typeface="Times New Roman" panose="02020603050405020304" pitchFamily="18" charset="0"/>
              </a:rPr>
              <a:t>§ 10c</a:t>
            </a:r>
          </a:p>
          <a:p>
            <a:pPr marL="742950" lvl="1" indent="-285750" algn="just">
              <a:spcBef>
                <a:spcPts val="600"/>
              </a:spcBef>
              <a:spcAft>
                <a:spcPts val="600"/>
              </a:spcAft>
              <a:buFont typeface="Courier New" panose="02070309020205020404" pitchFamily="49" charset="0"/>
              <a:buChar char="o"/>
            </a:pPr>
            <a:r>
              <a:rPr lang="cs-CZ" sz="2400" b="1" dirty="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Hlava VII: </a:t>
            </a:r>
            <a:r>
              <a:rPr lang="cs-CZ" sz="2400" dirty="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poplatky za komunální odpad</a:t>
            </a:r>
            <a:endParaRPr lang="cs-CZ" sz="2400" dirty="0">
              <a:highlight>
                <a:srgbClr val="FFFF00"/>
              </a:highlight>
              <a:latin typeface="Times New Roman" panose="02020603050405020304" pitchFamily="18" charset="0"/>
              <a:ea typeface="Times New Roman" panose="02020603050405020304" pitchFamily="18" charset="0"/>
            </a:endParaRPr>
          </a:p>
          <a:p>
            <a:pPr marL="914400" lvl="2" algn="just">
              <a:spcBef>
                <a:spcPts val="600"/>
              </a:spcBef>
              <a:spcAft>
                <a:spcPts val="600"/>
              </a:spcAft>
            </a:pPr>
            <a:r>
              <a:rPr lang="cs-CZ" sz="2400" dirty="0">
                <a:latin typeface="Times New Roman" panose="02020603050405020304" pitchFamily="18" charset="0"/>
                <a:ea typeface="Times New Roman" panose="02020603050405020304" pitchFamily="18" charset="0"/>
              </a:rPr>
              <a:t>§ 10d až 10r</a:t>
            </a:r>
          </a:p>
          <a:p>
            <a:pPr marL="342900" lvl="0" indent="-342900" algn="just">
              <a:spcBef>
                <a:spcPts val="600"/>
              </a:spcBef>
              <a:spcAft>
                <a:spcPts val="600"/>
              </a:spcAft>
              <a:buFont typeface="Symbol" panose="05050102010706020507" pitchFamily="18" charset="2"/>
              <a:buChar char=""/>
            </a:pPr>
            <a:r>
              <a:rPr lang="cs-CZ" sz="2400" b="1" dirty="0">
                <a:latin typeface="Times New Roman" panose="02020603050405020304" pitchFamily="18" charset="0"/>
                <a:ea typeface="Times New Roman" panose="02020603050405020304" pitchFamily="18" charset="0"/>
              </a:rPr>
              <a:t>Část třetí: </a:t>
            </a:r>
            <a:r>
              <a:rPr lang="cs-CZ" sz="2400" dirty="0">
                <a:latin typeface="Times New Roman" panose="02020603050405020304" pitchFamily="18" charset="0"/>
                <a:ea typeface="Times New Roman" panose="02020603050405020304" pitchFamily="18" charset="0"/>
              </a:rPr>
              <a:t>zavedení a správa poplatků</a:t>
            </a:r>
          </a:p>
          <a:p>
            <a:pPr marL="742950" lvl="1" indent="-285750" algn="just">
              <a:spcBef>
                <a:spcPts val="600"/>
              </a:spcBef>
              <a:spcAft>
                <a:spcPts val="600"/>
              </a:spcAft>
              <a:buFont typeface="Courier New" panose="02070309020205020404" pitchFamily="49" charset="0"/>
              <a:buChar char="o"/>
            </a:pPr>
            <a:r>
              <a:rPr lang="cs-CZ" sz="2400" dirty="0">
                <a:latin typeface="Times New Roman" panose="02020603050405020304" pitchFamily="18" charset="0"/>
                <a:ea typeface="Times New Roman" panose="02020603050405020304" pitchFamily="18" charset="0"/>
                <a:cs typeface="Times New Roman" panose="02020603050405020304" pitchFamily="18" charset="0"/>
              </a:rPr>
              <a:t>§ 11 až § 16b</a:t>
            </a:r>
          </a:p>
          <a:p>
            <a:pPr marL="342900" lvl="0" indent="-342900" algn="just">
              <a:spcBef>
                <a:spcPts val="600"/>
              </a:spcBef>
              <a:spcAft>
                <a:spcPts val="600"/>
              </a:spcAft>
              <a:buFont typeface="Symbol" panose="05050102010706020507" pitchFamily="18" charset="2"/>
              <a:buChar char=""/>
            </a:pPr>
            <a:r>
              <a:rPr lang="cs-CZ" sz="2400" b="1" dirty="0">
                <a:latin typeface="Times New Roman" panose="02020603050405020304" pitchFamily="18" charset="0"/>
                <a:ea typeface="Times New Roman" panose="02020603050405020304" pitchFamily="18" charset="0"/>
              </a:rPr>
              <a:t>Část čtvrtá: </a:t>
            </a:r>
            <a:r>
              <a:rPr lang="cs-CZ" sz="2400" dirty="0">
                <a:latin typeface="Times New Roman" panose="02020603050405020304" pitchFamily="18" charset="0"/>
                <a:ea typeface="Times New Roman" panose="02020603050405020304" pitchFamily="18" charset="0"/>
              </a:rPr>
              <a:t>společná a závěrečná ustanovení</a:t>
            </a:r>
          </a:p>
          <a:p>
            <a:pPr marL="742950" lvl="1" indent="-285750" algn="just">
              <a:spcBef>
                <a:spcPts val="600"/>
              </a:spcBef>
              <a:spcAft>
                <a:spcPts val="600"/>
              </a:spcAft>
              <a:buFont typeface="Courier New" panose="02070309020205020404" pitchFamily="49" charset="0"/>
              <a:buChar char="o"/>
            </a:pPr>
            <a:r>
              <a:rPr lang="cs-CZ" sz="2400" dirty="0">
                <a:latin typeface="Times New Roman" panose="02020603050405020304" pitchFamily="18" charset="0"/>
                <a:ea typeface="Times New Roman" panose="02020603050405020304" pitchFamily="18" charset="0"/>
                <a:cs typeface="Times New Roman" panose="02020603050405020304" pitchFamily="18" charset="0"/>
              </a:rPr>
              <a:t>§ 16c až § 18</a:t>
            </a:r>
          </a:p>
        </p:txBody>
      </p:sp>
    </p:spTree>
    <p:extLst>
      <p:ext uri="{BB962C8B-B14F-4D97-AF65-F5344CB8AC3E}">
        <p14:creationId xmlns:p14="http://schemas.microsoft.com/office/powerpoint/2010/main" val="23977067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a:extLst>
              <a:ext uri="{FF2B5EF4-FFF2-40B4-BE49-F238E27FC236}">
                <a16:creationId xmlns:a16="http://schemas.microsoft.com/office/drawing/2014/main" id="{DB0A1018-8106-44C7-8714-6B734A1652C5}"/>
              </a:ext>
            </a:extLst>
          </p:cNvPr>
          <p:cNvSpPr txBox="1"/>
          <p:nvPr/>
        </p:nvSpPr>
        <p:spPr>
          <a:xfrm>
            <a:off x="738230" y="427839"/>
            <a:ext cx="11333527" cy="6001643"/>
          </a:xfrm>
          <a:prstGeom prst="rect">
            <a:avLst/>
          </a:prstGeom>
          <a:noFill/>
        </p:spPr>
        <p:txBody>
          <a:bodyPr wrap="square">
            <a:spAutoFit/>
          </a:bodyPr>
          <a:lstStyle/>
          <a:p>
            <a:pPr marL="0" marR="0" algn="l"/>
            <a:r>
              <a:rPr lang="cs-CZ" sz="3200" b="1" i="0" dirty="0">
                <a:solidFill>
                  <a:srgbClr val="000000"/>
                </a:solidFill>
                <a:effectLst/>
                <a:latin typeface="Times New Roman" panose="02020603050405020304" pitchFamily="18" charset="0"/>
                <a:cs typeface="Times New Roman" panose="02020603050405020304" pitchFamily="18" charset="0"/>
              </a:rPr>
              <a:t>Kde získat informace:</a:t>
            </a:r>
            <a:endParaRPr lang="cs-CZ" sz="3200" b="0" i="0" dirty="0">
              <a:solidFill>
                <a:srgbClr val="000000"/>
              </a:solidFill>
              <a:effectLst/>
              <a:latin typeface="Times New Roman" panose="02020603050405020304" pitchFamily="18" charset="0"/>
              <a:cs typeface="Times New Roman" panose="02020603050405020304" pitchFamily="18" charset="0"/>
            </a:endParaRPr>
          </a:p>
          <a:p>
            <a:pPr marL="342900" marR="0" indent="-342900" algn="l"/>
            <a:r>
              <a:rPr lang="cs-CZ" sz="3200" b="0" i="0" dirty="0">
                <a:solidFill>
                  <a:srgbClr val="000000"/>
                </a:solidFill>
                <a:effectLst/>
                <a:latin typeface="Times New Roman" panose="02020603050405020304" pitchFamily="18" charset="0"/>
                <a:cs typeface="Times New Roman" panose="02020603050405020304" pitchFamily="18" charset="0"/>
              </a:rPr>
              <a:t>Návody a informace na </a:t>
            </a:r>
            <a:r>
              <a:rPr lang="cs-CZ" sz="3200" b="1" i="0" dirty="0">
                <a:solidFill>
                  <a:srgbClr val="000000"/>
                </a:solidFill>
                <a:effectLst/>
                <a:latin typeface="Times New Roman" panose="02020603050405020304" pitchFamily="18" charset="0"/>
                <a:cs typeface="Times New Roman" panose="02020603050405020304" pitchFamily="18" charset="0"/>
              </a:rPr>
              <a:t>webu Správy základních registrů (SZR)</a:t>
            </a:r>
            <a:r>
              <a:rPr lang="cs-CZ" sz="3200" b="0" i="0" dirty="0">
                <a:solidFill>
                  <a:srgbClr val="000000"/>
                </a:solidFill>
                <a:effectLst/>
                <a:latin typeface="Times New Roman" panose="02020603050405020304" pitchFamily="18" charset="0"/>
                <a:cs typeface="Times New Roman" panose="02020603050405020304" pitchFamily="18" charset="0"/>
              </a:rPr>
              <a:t>: </a:t>
            </a:r>
            <a:r>
              <a:rPr lang="cs-CZ" sz="3200" b="0" i="0" u="sng" dirty="0">
                <a:solidFill>
                  <a:srgbClr val="000000"/>
                </a:solidFill>
                <a:effectLst/>
                <a:latin typeface="Times New Roman" panose="02020603050405020304" pitchFamily="18" charset="0"/>
                <a:cs typeface="Times New Roman" panose="02020603050405020304" pitchFamily="18" charset="0"/>
              </a:rPr>
              <a:t>https://www.szrcr.cz/cs/ </a:t>
            </a:r>
            <a:r>
              <a:rPr lang="cs-CZ" sz="3200" b="0" i="0" dirty="0">
                <a:solidFill>
                  <a:srgbClr val="000000"/>
                </a:solidFill>
                <a:effectLst/>
                <a:latin typeface="Times New Roman" panose="02020603050405020304" pitchFamily="18" charset="0"/>
                <a:cs typeface="Times New Roman" panose="02020603050405020304" pitchFamily="18" charset="0"/>
              </a:rPr>
              <a:t>v sekci Orgány veřejné moci</a:t>
            </a:r>
          </a:p>
          <a:p>
            <a:pPr marL="342900" marR="0" indent="-342900" algn="l"/>
            <a:r>
              <a:rPr lang="cs-CZ" sz="3200" b="1" i="0" dirty="0">
                <a:solidFill>
                  <a:srgbClr val="000000"/>
                </a:solidFill>
                <a:effectLst/>
                <a:latin typeface="Times New Roman" panose="02020603050405020304" pitchFamily="18" charset="0"/>
                <a:cs typeface="Times New Roman" panose="02020603050405020304" pitchFamily="18" charset="0"/>
              </a:rPr>
              <a:t>Příručka pro obce - připojení OVM k základním registrům </a:t>
            </a:r>
            <a:r>
              <a:rPr lang="cs-CZ" sz="3200" b="0" i="0" dirty="0">
                <a:solidFill>
                  <a:srgbClr val="000000"/>
                </a:solidFill>
                <a:effectLst/>
                <a:latin typeface="Times New Roman" panose="02020603050405020304" pitchFamily="18" charset="0"/>
                <a:cs typeface="Times New Roman" panose="02020603050405020304" pitchFamily="18" charset="0"/>
              </a:rPr>
              <a:t>(https://www.szrcr.cz/cs/)</a:t>
            </a:r>
          </a:p>
          <a:p>
            <a:pPr marL="342900" marR="0" indent="-342900" algn="l"/>
            <a:r>
              <a:rPr lang="cs-CZ" sz="3200" b="1" i="0" dirty="0">
                <a:solidFill>
                  <a:srgbClr val="000000"/>
                </a:solidFill>
                <a:effectLst/>
                <a:latin typeface="Times New Roman" panose="02020603050405020304" pitchFamily="18" charset="0"/>
                <a:cs typeface="Times New Roman" panose="02020603050405020304" pitchFamily="18" charset="0"/>
              </a:rPr>
              <a:t>Manuál pro obce </a:t>
            </a:r>
            <a:r>
              <a:rPr lang="cs-CZ" sz="3200" b="0" i="0" dirty="0">
                <a:solidFill>
                  <a:srgbClr val="000000"/>
                </a:solidFill>
                <a:effectLst/>
                <a:latin typeface="Times New Roman" panose="02020603050405020304" pitchFamily="18" charset="0"/>
                <a:cs typeface="Times New Roman" panose="02020603050405020304" pitchFamily="18" charset="0"/>
              </a:rPr>
              <a:t>(https://www.mvcr.cz/</a:t>
            </a:r>
            <a:r>
              <a:rPr lang="cs-CZ" sz="3200" b="0" i="0" dirty="0" err="1">
                <a:solidFill>
                  <a:srgbClr val="000000"/>
                </a:solidFill>
                <a:effectLst/>
                <a:latin typeface="Times New Roman" panose="02020603050405020304" pitchFamily="18" charset="0"/>
                <a:cs typeface="Times New Roman" panose="02020603050405020304" pitchFamily="18" charset="0"/>
              </a:rPr>
              <a:t>clanek</a:t>
            </a:r>
            <a:r>
              <a:rPr lang="cs-CZ" sz="3200" b="0" i="0" dirty="0">
                <a:solidFill>
                  <a:srgbClr val="000000"/>
                </a:solidFill>
                <a:effectLst/>
                <a:latin typeface="Times New Roman" panose="02020603050405020304" pitchFamily="18" charset="0"/>
                <a:cs typeface="Times New Roman" panose="02020603050405020304" pitchFamily="18" charset="0"/>
              </a:rPr>
              <a:t>/manual-pro-obce.aspx)</a:t>
            </a:r>
          </a:p>
          <a:p>
            <a:pPr marL="0" marR="0" algn="l"/>
            <a:br>
              <a:rPr lang="cs-CZ" sz="3200" b="0" i="0" dirty="0">
                <a:solidFill>
                  <a:srgbClr val="000000"/>
                </a:solidFill>
                <a:effectLst/>
                <a:latin typeface="Times New Roman" panose="02020603050405020304" pitchFamily="18" charset="0"/>
                <a:cs typeface="Times New Roman" panose="02020603050405020304" pitchFamily="18" charset="0"/>
              </a:rPr>
            </a:br>
            <a:endParaRPr lang="cs-CZ" sz="3200" b="0" i="0" dirty="0">
              <a:solidFill>
                <a:srgbClr val="000000"/>
              </a:solidFill>
              <a:effectLst/>
              <a:latin typeface="Times New Roman" panose="02020603050405020304" pitchFamily="18" charset="0"/>
              <a:cs typeface="Times New Roman" panose="02020603050405020304" pitchFamily="18" charset="0"/>
            </a:endParaRPr>
          </a:p>
          <a:p>
            <a:pPr marL="0" marR="0" algn="l"/>
            <a:r>
              <a:rPr lang="cs-CZ" sz="3200" b="0" i="0" dirty="0">
                <a:solidFill>
                  <a:srgbClr val="000000"/>
                </a:solidFill>
                <a:effectLst/>
                <a:latin typeface="Times New Roman" panose="02020603050405020304" pitchFamily="18" charset="0"/>
                <a:cs typeface="Times New Roman" panose="02020603050405020304" pitchFamily="18" charset="0"/>
              </a:rPr>
              <a:t>SZR poskytuje přístup k referenčním údajům v základních registrech a údajům v dalších agendových informačních systémech (zejména AISEO, AISC).</a:t>
            </a:r>
          </a:p>
        </p:txBody>
      </p:sp>
    </p:spTree>
    <p:extLst>
      <p:ext uri="{BB962C8B-B14F-4D97-AF65-F5344CB8AC3E}">
        <p14:creationId xmlns:p14="http://schemas.microsoft.com/office/powerpoint/2010/main" val="13973879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F30C42F2-CCE7-4532-BB64-557779C51AD4}"/>
              </a:ext>
            </a:extLst>
          </p:cNvPr>
          <p:cNvSpPr/>
          <p:nvPr/>
        </p:nvSpPr>
        <p:spPr>
          <a:xfrm>
            <a:off x="176169" y="81930"/>
            <a:ext cx="11646863" cy="6386364"/>
          </a:xfrm>
          <a:prstGeom prst="rect">
            <a:avLst/>
          </a:prstGeom>
        </p:spPr>
        <p:txBody>
          <a:bodyPr wrap="square">
            <a:spAutoFit/>
          </a:bodyPr>
          <a:lstStyle/>
          <a:p>
            <a:pPr lvl="0" algn="ctr">
              <a:spcBef>
                <a:spcPts val="1200"/>
              </a:spcBef>
            </a:pPr>
            <a:r>
              <a:rPr lang="cs-CZ" sz="3200" b="1" dirty="0">
                <a:latin typeface="Times New Roman" panose="02020603050405020304" pitchFamily="18" charset="0"/>
                <a:ea typeface="Times New Roman" panose="02020603050405020304" pitchFamily="18" charset="0"/>
              </a:rPr>
              <a:t>§ 3a</a:t>
            </a:r>
            <a:endParaRPr lang="cs-CZ" sz="3200" dirty="0">
              <a:latin typeface="Times New Roman" panose="02020603050405020304" pitchFamily="18" charset="0"/>
              <a:ea typeface="Times New Roman" panose="02020603050405020304" pitchFamily="18" charset="0"/>
            </a:endParaRPr>
          </a:p>
          <a:p>
            <a:pPr lvl="0" algn="ctr">
              <a:spcBef>
                <a:spcPts val="1200"/>
              </a:spcBef>
            </a:pPr>
            <a:r>
              <a:rPr lang="cs-CZ" sz="3200" b="1" dirty="0">
                <a:latin typeface="Times New Roman" panose="02020603050405020304" pitchFamily="18" charset="0"/>
                <a:ea typeface="Times New Roman" panose="02020603050405020304" pitchFamily="18" charset="0"/>
              </a:rPr>
              <a:t>Předmět poplatku</a:t>
            </a:r>
          </a:p>
          <a:p>
            <a:pPr marL="1143000" lvl="2" indent="-228600" algn="just">
              <a:spcBef>
                <a:spcPts val="600"/>
              </a:spcBef>
              <a:spcAft>
                <a:spcPts val="600"/>
              </a:spcAft>
              <a:buFont typeface="+mj-lt"/>
              <a:buAutoNum type="arabicParenBoth"/>
              <a:tabLst>
                <a:tab pos="316865" algn="l"/>
                <a:tab pos="540385" algn="l"/>
                <a:tab pos="316865" algn="l"/>
                <a:tab pos="496570" algn="l"/>
                <a:tab pos="540385" algn="l"/>
              </a:tabLst>
            </a:pPr>
            <a:r>
              <a:rPr lang="cs-CZ" sz="3200" b="1" dirty="0">
                <a:latin typeface="Times New Roman" panose="02020603050405020304" pitchFamily="18" charset="0"/>
                <a:ea typeface="Times New Roman" panose="02020603050405020304" pitchFamily="18" charset="0"/>
              </a:rPr>
              <a:t>Předmětem poplatku z pobytu je úplatný pobyt trvající nejvýše 60 po sobě jdoucích kalendářních dnů u jednotlivého poskytovatele pobytu.</a:t>
            </a:r>
          </a:p>
          <a:p>
            <a:pPr marL="1143000" lvl="2" indent="-228600">
              <a:spcBef>
                <a:spcPts val="600"/>
              </a:spcBef>
              <a:spcAft>
                <a:spcPts val="600"/>
              </a:spcAft>
              <a:buFont typeface="+mj-lt"/>
              <a:buAutoNum type="arabicParenBoth"/>
              <a:tabLst>
                <a:tab pos="316865" algn="l"/>
                <a:tab pos="540385" algn="l"/>
                <a:tab pos="316865" algn="l"/>
                <a:tab pos="496570" algn="l"/>
                <a:tab pos="540385" algn="l"/>
              </a:tabLst>
            </a:pPr>
            <a:r>
              <a:rPr lang="cs-CZ" sz="3200" b="1" dirty="0">
                <a:latin typeface="Times New Roman" panose="02020603050405020304" pitchFamily="18" charset="0"/>
                <a:ea typeface="Times New Roman" panose="02020603050405020304" pitchFamily="18" charset="0"/>
              </a:rPr>
              <a:t>Předmětem poplatku není:</a:t>
            </a:r>
            <a:br>
              <a:rPr lang="cs-CZ" sz="3200" b="1" dirty="0">
                <a:latin typeface="Times New Roman" panose="02020603050405020304" pitchFamily="18" charset="0"/>
                <a:ea typeface="Times New Roman" panose="02020603050405020304" pitchFamily="18" charset="0"/>
              </a:rPr>
            </a:br>
            <a:r>
              <a:rPr lang="cs-CZ" sz="3200" b="1" dirty="0">
                <a:latin typeface="Times New Roman" panose="02020603050405020304" pitchFamily="18" charset="0"/>
                <a:ea typeface="Times New Roman" panose="02020603050405020304" pitchFamily="18" charset="0"/>
              </a:rPr>
              <a:t>a) pobyt, při kterém je na základě zákona omezována osobní svoboda.</a:t>
            </a:r>
            <a:br>
              <a:rPr lang="cs-CZ" sz="3200" b="1" dirty="0">
                <a:latin typeface="Times New Roman" panose="02020603050405020304" pitchFamily="18" charset="0"/>
                <a:ea typeface="Times New Roman" panose="02020603050405020304" pitchFamily="18" charset="0"/>
              </a:rPr>
            </a:br>
            <a:r>
              <a:rPr lang="cs-CZ" sz="3200" b="1" dirty="0">
                <a:latin typeface="Times New Roman" panose="02020603050405020304" pitchFamily="18" charset="0"/>
                <a:ea typeface="Times New Roman" panose="02020603050405020304" pitchFamily="18" charset="0"/>
              </a:rPr>
              <a:t>b) pobyt ve zdravotnickém zařízení poskytovatele lůžkové péče, pokud je tento pobyt hrazenou zdravotní službou podle zákona upravujícího veřejné zdravotní pojištění nebo pokud je její součástí.</a:t>
            </a:r>
          </a:p>
        </p:txBody>
      </p:sp>
    </p:spTree>
    <p:extLst>
      <p:ext uri="{BB962C8B-B14F-4D97-AF65-F5344CB8AC3E}">
        <p14:creationId xmlns:p14="http://schemas.microsoft.com/office/powerpoint/2010/main" val="40119035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B56BE734-7797-43E3-9475-B6DF68DDD781}"/>
              </a:ext>
            </a:extLst>
          </p:cNvPr>
          <p:cNvSpPr/>
          <p:nvPr/>
        </p:nvSpPr>
        <p:spPr>
          <a:xfrm>
            <a:off x="0" y="0"/>
            <a:ext cx="12192000" cy="6494085"/>
          </a:xfrm>
          <a:prstGeom prst="rect">
            <a:avLst/>
          </a:prstGeom>
        </p:spPr>
        <p:txBody>
          <a:bodyPr wrap="square">
            <a:spAutoFit/>
          </a:bodyPr>
          <a:lstStyle/>
          <a:p>
            <a:r>
              <a:rPr lang="cs-CZ" sz="3200" dirty="0">
                <a:latin typeface="Times New Roman" panose="02020603050405020304" pitchFamily="18" charset="0"/>
                <a:ea typeface="Times New Roman" panose="02020603050405020304" pitchFamily="18" charset="0"/>
              </a:rPr>
              <a:t>Předmět poplatku je základním konstrukčním prvkem, který určuje, jaká hospodářská skutečnost podléhá zpoplatnění, a na jeho naplnění je vázán vznik poplatkové povinnosti (srov. § 3 daňového řádu).</a:t>
            </a:r>
            <a:endParaRPr lang="cs-CZ" sz="3200" dirty="0">
              <a:effectLst/>
              <a:latin typeface="Times New Roman" panose="02020603050405020304" pitchFamily="18" charset="0"/>
              <a:ea typeface="Times New Roman" panose="02020603050405020304" pitchFamily="18" charset="0"/>
            </a:endParaRPr>
          </a:p>
          <a:p>
            <a:endParaRPr lang="cs-CZ" sz="3200" dirty="0">
              <a:latin typeface="Times New Roman" panose="02020603050405020304" pitchFamily="18" charset="0"/>
              <a:ea typeface="Times New Roman" panose="02020603050405020304" pitchFamily="18" charset="0"/>
              <a:cs typeface="Times New Roman" panose="02020603050405020304" pitchFamily="18" charset="0"/>
            </a:endParaRPr>
          </a:p>
          <a:p>
            <a:r>
              <a:rPr lang="cs-CZ" sz="3200" dirty="0">
                <a:latin typeface="Times New Roman" panose="02020603050405020304" pitchFamily="18" charset="0"/>
                <a:ea typeface="Times New Roman" panose="02020603050405020304" pitchFamily="18" charset="0"/>
                <a:cs typeface="Times New Roman" panose="02020603050405020304" pitchFamily="18" charset="0"/>
              </a:rPr>
              <a:t>Předmětem poplatku je záměrně „úplatné poskytnutí pobytu“, a nikoliv „ubytování“ poskytnuté na základě smlouvy o ubytování podle občanského zákoníku. </a:t>
            </a:r>
          </a:p>
          <a:p>
            <a:endParaRPr lang="cs-CZ" sz="3200" dirty="0">
              <a:latin typeface="Times New Roman" panose="02020603050405020304" pitchFamily="18" charset="0"/>
              <a:cs typeface="Times New Roman" panose="02020603050405020304" pitchFamily="18" charset="0"/>
            </a:endParaRPr>
          </a:p>
          <a:p>
            <a:r>
              <a:rPr lang="cs-CZ" sz="3200" dirty="0">
                <a:latin typeface="Times New Roman" panose="02020603050405020304" pitchFamily="18" charset="0"/>
                <a:cs typeface="Times New Roman" panose="02020603050405020304" pitchFamily="18" charset="0"/>
              </a:rPr>
              <a:t>Zahrnou se tak do povinnosti úplatné poskytnutí pobytu v prostorách k tomu primárně neurčených, zejména v bytech, ateliérech a v dalších prostorách zkolaudovaných k jiným účelům než k poskytování ubytování, ale například i na zahradě nebo louce, pokud poskytovatel pobytu za pobyt na nich vybírá úplatu od pobývajících.</a:t>
            </a:r>
          </a:p>
        </p:txBody>
      </p:sp>
    </p:spTree>
    <p:extLst>
      <p:ext uri="{BB962C8B-B14F-4D97-AF65-F5344CB8AC3E}">
        <p14:creationId xmlns:p14="http://schemas.microsoft.com/office/powerpoint/2010/main" val="34737122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Shape 484"/>
          <p:cNvSpPr/>
          <p:nvPr/>
        </p:nvSpPr>
        <p:spPr>
          <a:xfrm>
            <a:off x="270933" y="1"/>
            <a:ext cx="12056534" cy="600164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s-CZ" sz="3200" b="1" dirty="0">
                <a:solidFill>
                  <a:srgbClr val="000000"/>
                </a:solidFill>
                <a:latin typeface="Times New Roman" panose="02020603050405020304" pitchFamily="18" charset="0"/>
                <a:cs typeface="Times New Roman" panose="02020603050405020304" pitchFamily="18" charset="0"/>
                <a:sym typeface="Arial"/>
              </a:rPr>
              <a:t>Ubytovací poplatek – Praxe</a:t>
            </a:r>
            <a:endParaRPr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Clr>
                <a:schemeClr val="dk1"/>
              </a:buClr>
              <a:buSzPts val="3200"/>
              <a:buFont typeface="Century Gothic"/>
              <a:buNone/>
            </a:pPr>
            <a:endParaRPr sz="3200" dirty="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spcBef>
                <a:spcPts val="0"/>
              </a:spcBef>
              <a:spcAft>
                <a:spcPts val="0"/>
              </a:spcAft>
              <a:buClr>
                <a:schemeClr val="dk1"/>
              </a:buClr>
              <a:buSzPts val="3200"/>
              <a:buFont typeface="Arial"/>
              <a:buNone/>
            </a:pPr>
            <a:r>
              <a:rPr lang="cs-CZ" sz="3200" b="1" dirty="0">
                <a:solidFill>
                  <a:schemeClr val="dk1"/>
                </a:solidFill>
                <a:latin typeface="Times New Roman" panose="02020603050405020304" pitchFamily="18" charset="0"/>
                <a:cs typeface="Times New Roman" panose="02020603050405020304" pitchFamily="18" charset="0"/>
                <a:sym typeface="Arial"/>
              </a:rPr>
              <a:t>Ubytovatel sdělil, že poskytuje ubytování svým zaměstnancům zadarmo. Jedná se o poplatek?</a:t>
            </a:r>
          </a:p>
          <a:p>
            <a:pPr marL="0" marR="0" lvl="0" indent="0" algn="l" rtl="0">
              <a:spcBef>
                <a:spcPts val="0"/>
              </a:spcBef>
              <a:spcAft>
                <a:spcPts val="0"/>
              </a:spcAft>
              <a:buClr>
                <a:schemeClr val="dk1"/>
              </a:buClr>
              <a:buSzPts val="3200"/>
              <a:buFont typeface="Arial"/>
              <a:buNone/>
            </a:pPr>
            <a:endParaRPr lang="cs-CZ" sz="3200" b="1"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rtl="0">
              <a:spcBef>
                <a:spcPts val="0"/>
              </a:spcBef>
              <a:spcAft>
                <a:spcPts val="0"/>
              </a:spcAft>
              <a:buClr>
                <a:schemeClr val="dk1"/>
              </a:buClr>
              <a:buSzPts val="3200"/>
              <a:buFont typeface="Arial"/>
              <a:buNone/>
            </a:pPr>
            <a:r>
              <a:rPr lang="cs-CZ" sz="3200" b="1" dirty="0">
                <a:latin typeface="Times New Roman" panose="02020603050405020304" pitchFamily="18" charset="0"/>
                <a:ea typeface="Times New Roman" panose="02020603050405020304" pitchFamily="18" charset="0"/>
              </a:rPr>
              <a:t>Předmětem poplatku z pobytu </a:t>
            </a:r>
            <a:r>
              <a:rPr lang="cs-CZ" sz="3200" b="1" u="sng" dirty="0">
                <a:solidFill>
                  <a:srgbClr val="FF0000"/>
                </a:solidFill>
                <a:latin typeface="Times New Roman" panose="02020603050405020304" pitchFamily="18" charset="0"/>
                <a:ea typeface="Times New Roman" panose="02020603050405020304" pitchFamily="18" charset="0"/>
              </a:rPr>
              <a:t>je úplatný pobyt </a:t>
            </a:r>
            <a:r>
              <a:rPr lang="cs-CZ" sz="3200" b="1" dirty="0">
                <a:solidFill>
                  <a:schemeClr val="tx1"/>
                </a:solidFill>
                <a:latin typeface="Times New Roman" panose="02020603050405020304" pitchFamily="18" charset="0"/>
                <a:ea typeface="Times New Roman" panose="02020603050405020304" pitchFamily="18" charset="0"/>
              </a:rPr>
              <a:t>trvající nejvýše 60 po sobě jdoucích kalendářních dnů u jednotlivého poskytovatele pobytu.</a:t>
            </a:r>
          </a:p>
          <a:p>
            <a:pPr marL="0" marR="0" lvl="0" indent="0" algn="l" rtl="0">
              <a:spcBef>
                <a:spcPts val="0"/>
              </a:spcBef>
              <a:spcAft>
                <a:spcPts val="0"/>
              </a:spcAft>
              <a:buClr>
                <a:schemeClr val="dk1"/>
              </a:buClr>
              <a:buSzPts val="3200"/>
              <a:buFont typeface="Arial"/>
              <a:buNone/>
            </a:pPr>
            <a:endParaRPr lang="cs-CZ" sz="3200" b="1" dirty="0">
              <a:solidFill>
                <a:srgbClr val="FF0000"/>
              </a:solidFill>
              <a:latin typeface="Times New Roman" panose="02020603050405020304" pitchFamily="18" charset="0"/>
              <a:ea typeface="Times New Roman" panose="02020603050405020304" pitchFamily="18" charset="0"/>
            </a:endParaRPr>
          </a:p>
          <a:p>
            <a:pPr marL="0" marR="0" lvl="0" indent="0" algn="l" rtl="0">
              <a:spcBef>
                <a:spcPts val="0"/>
              </a:spcBef>
              <a:spcAft>
                <a:spcPts val="0"/>
              </a:spcAft>
              <a:buClr>
                <a:schemeClr val="dk1"/>
              </a:buClr>
              <a:buSzPts val="3200"/>
              <a:buFont typeface="Arial"/>
              <a:buNone/>
            </a:pPr>
            <a:r>
              <a:rPr lang="cs-CZ" sz="3200" b="1" dirty="0">
                <a:solidFill>
                  <a:srgbClr val="FF0000"/>
                </a:solidFill>
                <a:latin typeface="Times New Roman" panose="02020603050405020304" pitchFamily="18" charset="0"/>
                <a:ea typeface="Times New Roman" panose="02020603050405020304" pitchFamily="18" charset="0"/>
              </a:rPr>
              <a:t>Pokud zde bude detence úplatného pobytu (tedy zadarmo) nebude toto ubytování předmětem poplatku. Předpokládá se, že právě ubytovny pro zaměstnance nebudou plátci, neboť pravděpodobně půjde i pobyt nad 60 dní. </a:t>
            </a:r>
            <a:endParaRPr lang="cs-CZ" sz="3200"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D81E3E3C-3754-43DE-BEC1-7D755717381D}"/>
              </a:ext>
            </a:extLst>
          </p:cNvPr>
          <p:cNvSpPr txBox="1"/>
          <p:nvPr/>
        </p:nvSpPr>
        <p:spPr>
          <a:xfrm>
            <a:off x="1258348" y="771788"/>
            <a:ext cx="10511405" cy="3539430"/>
          </a:xfrm>
          <a:prstGeom prst="rect">
            <a:avLst/>
          </a:prstGeom>
          <a:noFill/>
        </p:spPr>
        <p:txBody>
          <a:bodyPr wrap="square">
            <a:spAutoFit/>
          </a:bodyPr>
          <a:lstStyle/>
          <a:p>
            <a:pPr algn="just">
              <a:spcAft>
                <a:spcPts val="600"/>
              </a:spcAft>
            </a:pP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Protože je předmětem poplatku úplatný pobyt, nemusí fyzická osoba platit poplatek za pouhou návštěvu, pokud je ubytována zdarma. Tato skutečnost je však v některých případech zneužívána i podnikateli, kteří tvrdí, že svým zaměstnancům poskytují ubytování zdarma. Předmět poplatku tak není naplněn a správce poplatku má jen malou šanci prokázat, že jde o nekalý záměr.</a:t>
            </a:r>
          </a:p>
        </p:txBody>
      </p:sp>
    </p:spTree>
    <p:extLst>
      <p:ext uri="{BB962C8B-B14F-4D97-AF65-F5344CB8AC3E}">
        <p14:creationId xmlns:p14="http://schemas.microsoft.com/office/powerpoint/2010/main" val="27661176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16507E1C-666D-482A-A22A-55159013A1C3}"/>
              </a:ext>
            </a:extLst>
          </p:cNvPr>
          <p:cNvSpPr/>
          <p:nvPr/>
        </p:nvSpPr>
        <p:spPr>
          <a:xfrm>
            <a:off x="645953" y="135359"/>
            <a:ext cx="11433752" cy="6001643"/>
          </a:xfrm>
          <a:prstGeom prst="rect">
            <a:avLst/>
          </a:prstGeom>
        </p:spPr>
        <p:txBody>
          <a:bodyPr wrap="square">
            <a:spAutoFit/>
          </a:bodyPr>
          <a:lstStyle/>
          <a:p>
            <a:pPr algn="just">
              <a:spcBef>
                <a:spcPts val="600"/>
              </a:spcBef>
            </a:pPr>
            <a:r>
              <a:rPr lang="cs-CZ" sz="3200" dirty="0">
                <a:latin typeface="Times New Roman" panose="02020603050405020304" pitchFamily="18" charset="0"/>
                <a:ea typeface="Times New Roman" panose="02020603050405020304" pitchFamily="18" charset="0"/>
              </a:rPr>
              <a:t>Zpoplatnění pobytu je časově limitováno tak, aby cílilo především na krátkodobé „turistické“ pobyty osob. Takto nastavená délka krátkodobého pobytu zahrnuje jak krátkodobější dovolenou na zotavenou, tak dlouhodobější rekreační pobyty (např. tzv. letní byty) nebo lázeňské pobyty. Dále pak zahrnuje i ubytovávání (pobyty) poskytované v rámci tzv. sdílené ekonomiky. Poplatková povinnost by neměla dopadat na osoby, které se v obci zdržují za účelem dlouhodobějšího pobytu, např. v rámci výkonu zaměstnání, studia, delších sezónních prací, anebo za účelem uspokojení bytových potřeb, ať již na základě nájemního či družstevního vztahu. Na druhou stranu se však má poplatek vztahovat i na tzv. kongresovou turistiku.</a:t>
            </a:r>
          </a:p>
        </p:txBody>
      </p:sp>
    </p:spTree>
    <p:extLst>
      <p:ext uri="{BB962C8B-B14F-4D97-AF65-F5344CB8AC3E}">
        <p14:creationId xmlns:p14="http://schemas.microsoft.com/office/powerpoint/2010/main" val="33583818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C2173A2D-71E4-4BCD-A308-DD4228DBC4E4}"/>
              </a:ext>
            </a:extLst>
          </p:cNvPr>
          <p:cNvSpPr/>
          <p:nvPr/>
        </p:nvSpPr>
        <p:spPr>
          <a:xfrm>
            <a:off x="1748590" y="894126"/>
            <a:ext cx="9962147" cy="5509200"/>
          </a:xfrm>
          <a:prstGeom prst="rect">
            <a:avLst/>
          </a:prstGeom>
        </p:spPr>
        <p:txBody>
          <a:bodyPr wrap="square">
            <a:spAutoFit/>
          </a:bodyPr>
          <a:lstStyle/>
          <a:p>
            <a:r>
              <a:rPr lang="cs-CZ" sz="3200" dirty="0">
                <a:latin typeface="Times New Roman" panose="02020603050405020304" pitchFamily="18" charset="0"/>
                <a:ea typeface="Times New Roman" panose="02020603050405020304" pitchFamily="18" charset="0"/>
              </a:rPr>
              <a:t>U pobytu delšího než 60 dnů není předmět poplatku naplněn, a poplatková, ani evidenční povinnost tak vůbec nevzniká (a to ani pro prvních 60 dnů pobytu). </a:t>
            </a:r>
          </a:p>
          <a:p>
            <a:endParaRPr lang="cs-CZ" sz="3200" dirty="0">
              <a:latin typeface="Times New Roman" panose="02020603050405020304" pitchFamily="18" charset="0"/>
              <a:ea typeface="Times New Roman" panose="02020603050405020304" pitchFamily="18" charset="0"/>
            </a:endParaRPr>
          </a:p>
          <a:p>
            <a:r>
              <a:rPr lang="cs-CZ" sz="3200" b="1" dirty="0">
                <a:solidFill>
                  <a:srgbClr val="FF0000"/>
                </a:solidFill>
                <a:latin typeface="Times New Roman" panose="02020603050405020304" pitchFamily="18" charset="0"/>
                <a:ea typeface="Times New Roman" panose="02020603050405020304" pitchFamily="18" charset="0"/>
              </a:rPr>
              <a:t>V případě, že pobyt, který měl původně trvat déle než 60 dnů, bude ukončen před uplynutím této doby, bude mít zkrácení pobytu za následek okamžitý vznik poplatkové i evidenční povinnosti, která bude zahrnovat všechny dny pobytu, s výjimkou dne příjezdu.</a:t>
            </a:r>
          </a:p>
          <a:p>
            <a:endParaRPr lang="cs-CZ" sz="3200" b="1" dirty="0">
              <a:solidFill>
                <a:srgbClr val="FF0000"/>
              </a:solidFill>
              <a:latin typeface="Times New Roman" panose="02020603050405020304" pitchFamily="18" charset="0"/>
            </a:endParaRPr>
          </a:p>
          <a:p>
            <a:r>
              <a:rPr lang="cs-CZ" sz="3200" b="1" dirty="0">
                <a:solidFill>
                  <a:srgbClr val="FF0000"/>
                </a:solidFill>
                <a:latin typeface="Times New Roman" panose="02020603050405020304" pitchFamily="18" charset="0"/>
              </a:rPr>
              <a:t>PRAXE ???</a:t>
            </a:r>
            <a:endParaRPr lang="cs-CZ" sz="3200" b="1" dirty="0">
              <a:solidFill>
                <a:srgbClr val="FF0000"/>
              </a:solidFill>
            </a:endParaRPr>
          </a:p>
        </p:txBody>
      </p:sp>
    </p:spTree>
    <p:extLst>
      <p:ext uri="{BB962C8B-B14F-4D97-AF65-F5344CB8AC3E}">
        <p14:creationId xmlns:p14="http://schemas.microsoft.com/office/powerpoint/2010/main" val="32478872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B645890-B85E-497D-8634-0DE306F8A52E}"/>
              </a:ext>
            </a:extLst>
          </p:cNvPr>
          <p:cNvSpPr txBox="1"/>
          <p:nvPr/>
        </p:nvSpPr>
        <p:spPr>
          <a:xfrm>
            <a:off x="503339" y="335560"/>
            <a:ext cx="11375472" cy="5986254"/>
          </a:xfrm>
          <a:prstGeom prst="rect">
            <a:avLst/>
          </a:prstGeom>
          <a:noFill/>
        </p:spPr>
        <p:txBody>
          <a:bodyPr wrap="square">
            <a:spAutoFit/>
          </a:bodyPr>
          <a:lstStyle/>
          <a:p>
            <a:pPr algn="just">
              <a:spcAft>
                <a:spcPts val="600"/>
              </a:spcAft>
            </a:pP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Podle mého názoru by však poskytovatel úplatného pobytu měl vést evidenční povinnost vždy – tedy vést evidenční knihu. Jednak mu tokovou povinnost u ubytování cizinců nařizuje zákon*, jednak bude v praxi řešit situaci, kdy je dohodnut na pobytu delším než 60 dní a dotyčný tento pobyt ukončí. Pak by podle důvodové zprávy měl poskytovatel úplatného pobytu vybrat a odvést poplatek z pobytu a zároveň tuto osobu zapsat do ubytovací knihy**. To v praxi bude téměř nemožné, neboť již poplatníka s velkou pravděpodobností nezastihne a ubytovací kniha má být podle zákona psána chronologicky.</a:t>
            </a:r>
          </a:p>
          <a:p>
            <a:pPr algn="just">
              <a:spcAft>
                <a:spcPts val="600"/>
              </a:spcAft>
            </a:pP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600"/>
              </a:spcAft>
            </a:pPr>
            <a:r>
              <a:rPr lang="cs-CZ" sz="1200" dirty="0">
                <a:effectLst/>
                <a:latin typeface="Times New Roman" panose="02020603050405020304" pitchFamily="18" charset="0"/>
                <a:ea typeface="Times New Roman" panose="02020603050405020304" pitchFamily="18" charset="0"/>
                <a:cs typeface="Times New Roman" panose="02020603050405020304" pitchFamily="18" charset="0"/>
              </a:rPr>
              <a:t>*Zákon č. 326/1999 Sb., o pobytu cizinců na území České republiky a o změně některých zákonů.</a:t>
            </a:r>
          </a:p>
          <a:p>
            <a:pPr algn="just">
              <a:spcAft>
                <a:spcPts val="600"/>
              </a:spcAft>
            </a:pPr>
            <a:r>
              <a:rPr lang="cs-CZ" sz="12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cs-CZ" sz="1200" i="1" dirty="0">
                <a:effectLst/>
                <a:latin typeface="Times New Roman" panose="02020603050405020304" pitchFamily="18" charset="0"/>
                <a:ea typeface="Times New Roman" panose="02020603050405020304" pitchFamily="18" charset="0"/>
                <a:cs typeface="Times New Roman" panose="02020603050405020304" pitchFamily="18" charset="0"/>
              </a:rPr>
              <a:t>V případě, že pobyt, který měl původně trvat déle než 60 dnů, bude ukončen před uplynutím této doby, bude mít zkrácení pobytu za následek okamžitý vznik poplatkové i evidenční povinnosti, která bude zahrnovat všechny dny pobytu, s výjimkou dne příjezdu.“</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39143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6F793BA6-960C-48F8-9EF1-F895C406EA65}"/>
              </a:ext>
            </a:extLst>
          </p:cNvPr>
          <p:cNvSpPr/>
          <p:nvPr/>
        </p:nvSpPr>
        <p:spPr>
          <a:xfrm>
            <a:off x="1065402" y="428178"/>
            <a:ext cx="10674476" cy="6001643"/>
          </a:xfrm>
          <a:prstGeom prst="rect">
            <a:avLst/>
          </a:prstGeom>
        </p:spPr>
        <p:txBody>
          <a:bodyPr wrap="square">
            <a:spAutoFit/>
          </a:bodyPr>
          <a:lstStyle/>
          <a:p>
            <a:pPr algn="just">
              <a:spcBef>
                <a:spcPts val="600"/>
              </a:spcBef>
            </a:pPr>
            <a:r>
              <a:rPr lang="cs-CZ" sz="3200" dirty="0">
                <a:latin typeface="Times New Roman" panose="02020603050405020304" pitchFamily="18" charset="0"/>
                <a:ea typeface="Times New Roman" panose="02020603050405020304" pitchFamily="18" charset="0"/>
              </a:rPr>
              <a:t>Pokud jde o posuzování délky poskytnutí úplatného pobytu, </a:t>
            </a:r>
            <a:r>
              <a:rPr lang="cs-CZ" sz="3200" b="1" dirty="0">
                <a:latin typeface="Times New Roman" panose="02020603050405020304" pitchFamily="18" charset="0"/>
                <a:ea typeface="Times New Roman" panose="02020603050405020304" pitchFamily="18" charset="0"/>
              </a:rPr>
              <a:t>je rozhodné trvání nároku na pobyt u stejného poskytovatele pobytu</a:t>
            </a:r>
            <a:r>
              <a:rPr lang="cs-CZ" sz="3200" dirty="0">
                <a:latin typeface="Times New Roman" panose="02020603050405020304" pitchFamily="18" charset="0"/>
                <a:ea typeface="Times New Roman" panose="02020603050405020304" pitchFamily="18" charset="0"/>
              </a:rPr>
              <a:t>. Není tak rozhodné, zda se daná fyzická osoba v obci skutečně vyskytuje, nebo zda své setrvání v obci krátkodobě přeruší, aniž by přitom ztratila nárok na poskytnutí úplatného pobytu. </a:t>
            </a:r>
            <a:r>
              <a:rPr lang="cs-CZ" sz="3200" b="1" dirty="0">
                <a:latin typeface="Times New Roman" panose="02020603050405020304" pitchFamily="18" charset="0"/>
                <a:ea typeface="Times New Roman" panose="02020603050405020304" pitchFamily="18" charset="0"/>
              </a:rPr>
              <a:t>Naopak posloupnost úplatných pobytů u jednoho poskytovatele, které na sebe bezprostředně navazují, je nutné posuzovat jako pobyt jediný. Není tak možné obcházet poplatek tak, že by byla na každý den pobytu uzavřena zvláštní smlouva o poskytnutí úplatného pobytu, s cílem dosáhnout nulového poplatku, protože se první den pobytu nezapočítává (blíže k tomu u § 3c).</a:t>
            </a:r>
          </a:p>
        </p:txBody>
      </p:sp>
    </p:spTree>
    <p:extLst>
      <p:ext uri="{BB962C8B-B14F-4D97-AF65-F5344CB8AC3E}">
        <p14:creationId xmlns:p14="http://schemas.microsoft.com/office/powerpoint/2010/main" val="22921807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0ED32886-0F41-4970-A9E8-E128EAC63DD0}"/>
              </a:ext>
            </a:extLst>
          </p:cNvPr>
          <p:cNvSpPr/>
          <p:nvPr/>
        </p:nvSpPr>
        <p:spPr>
          <a:xfrm>
            <a:off x="577516" y="181957"/>
            <a:ext cx="11742821" cy="6494085"/>
          </a:xfrm>
          <a:prstGeom prst="rect">
            <a:avLst/>
          </a:prstGeom>
        </p:spPr>
        <p:txBody>
          <a:bodyPr wrap="square">
            <a:spAutoFit/>
          </a:bodyPr>
          <a:lstStyle/>
          <a:p>
            <a:pPr algn="just">
              <a:spcBef>
                <a:spcPts val="600"/>
              </a:spcBef>
            </a:pPr>
            <a:r>
              <a:rPr lang="cs-CZ" sz="3200" dirty="0">
                <a:latin typeface="Times New Roman" panose="02020603050405020304" pitchFamily="18" charset="0"/>
                <a:ea typeface="Times New Roman" panose="02020603050405020304" pitchFamily="18" charset="0"/>
              </a:rPr>
              <a:t>V případě, že by poplatník sjednal současně úplatné poskytnutí pobytu u více poskytovatelů pobytu, vznikla by mu poplatková povinnost vzhledem ke každému z těchto pobytů a poplatek by musel být placen vícekrát. Stejně tak platí, že pokud by poplatník v průběhu pobytu v obci měnil poskytovatele ubytování, ale u žádného by úplatně nepobýval déle než 60 dnů, tak by mu poplatková povinnost vznikla, i kdyby v součtu v obci úplatně pobýval po dobu delší než 60 dnů. Důvodem je snaha o snížení administrativní náročnosti pro poskytovatele pobytu, kteří jsou plátci poplatku (§ 3f) tak, aby bylo při sjednání úplatného pobytu jasné, zda má být poplatek placen, nebo ne. Zároveň v důsledku vazby předmětu poplatku na jednotlivého poskytovatele není třeba tomuto poskytovateli dokládat skutečnosti o předchozích pobytech v obci.</a:t>
            </a:r>
          </a:p>
        </p:txBody>
      </p:sp>
    </p:spTree>
    <p:extLst>
      <p:ext uri="{BB962C8B-B14F-4D97-AF65-F5344CB8AC3E}">
        <p14:creationId xmlns:p14="http://schemas.microsoft.com/office/powerpoint/2010/main" val="2176340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4C04D02A-E126-4EA9-9BB8-EEC86D175199}"/>
              </a:ext>
            </a:extLst>
          </p:cNvPr>
          <p:cNvSpPr/>
          <p:nvPr/>
        </p:nvSpPr>
        <p:spPr>
          <a:xfrm>
            <a:off x="1780674" y="105013"/>
            <a:ext cx="10073041" cy="5786199"/>
          </a:xfrm>
          <a:prstGeom prst="rect">
            <a:avLst/>
          </a:prstGeom>
        </p:spPr>
        <p:txBody>
          <a:bodyPr wrap="square">
            <a:spAutoFit/>
          </a:bodyPr>
          <a:lstStyle/>
          <a:p>
            <a:pPr lvl="0" algn="ctr">
              <a:spcBef>
                <a:spcPts val="1200"/>
              </a:spcBef>
            </a:pPr>
            <a:r>
              <a:rPr lang="cs-CZ" sz="2400" dirty="0">
                <a:latin typeface="Times New Roman" panose="02020603050405020304" pitchFamily="18" charset="0"/>
                <a:ea typeface="Times New Roman" panose="02020603050405020304" pitchFamily="18" charset="0"/>
              </a:rPr>
              <a:t>§ 1</a:t>
            </a:r>
          </a:p>
          <a:p>
            <a:pPr lvl="0" algn="ctr">
              <a:spcBef>
                <a:spcPts val="1200"/>
              </a:spcBef>
            </a:pPr>
            <a:r>
              <a:rPr lang="cs-CZ" sz="2800" dirty="0">
                <a:effectLst/>
                <a:latin typeface="Times New Roman" panose="02020603050405020304" pitchFamily="18" charset="0"/>
                <a:ea typeface="Times New Roman" panose="02020603050405020304" pitchFamily="18" charset="0"/>
                <a:cs typeface="Times New Roman" panose="02020603050405020304" pitchFamily="18" charset="0"/>
              </a:rPr>
              <a:t>Obce mohou vybírat tyto místní poplatky (dále jen "poplatky"): </a:t>
            </a:r>
          </a:p>
          <a:p>
            <a:pPr algn="just"/>
            <a:r>
              <a:rPr lang="cs-CZ" sz="2800" dirty="0">
                <a:effectLst/>
                <a:latin typeface="Times New Roman" panose="02020603050405020304" pitchFamily="18" charset="0"/>
                <a:ea typeface="Calibri" panose="020F0502020204030204" pitchFamily="34" charset="0"/>
                <a:cs typeface="Times New Roman" panose="02020603050405020304" pitchFamily="18" charset="0"/>
              </a:rPr>
              <a:t>a) poplatek ze psů,  </a:t>
            </a:r>
          </a:p>
          <a:p>
            <a:pPr algn="just"/>
            <a:r>
              <a:rPr lang="cs-CZ" sz="2800" i="0" dirty="0">
                <a:solidFill>
                  <a:srgbClr val="000000"/>
                </a:solidFill>
                <a:effectLst/>
                <a:latin typeface="Times New Roman" panose="02020603050405020304" pitchFamily="18" charset="0"/>
                <a:cs typeface="Times New Roman" panose="02020603050405020304" pitchFamily="18" charset="0"/>
              </a:rPr>
              <a:t>b) poplatek z pobytu,</a:t>
            </a:r>
          </a:p>
          <a:p>
            <a:pPr algn="just"/>
            <a:r>
              <a:rPr lang="cs-CZ" sz="2800" i="0" dirty="0">
                <a:solidFill>
                  <a:srgbClr val="000000"/>
                </a:solidFill>
                <a:effectLst/>
                <a:latin typeface="Times New Roman" panose="02020603050405020304" pitchFamily="18" charset="0"/>
                <a:cs typeface="Times New Roman" panose="02020603050405020304" pitchFamily="18" charset="0"/>
              </a:rPr>
              <a:t>c) poplatek za užívání veřejného prostranství,</a:t>
            </a:r>
          </a:p>
          <a:p>
            <a:pPr algn="just"/>
            <a:r>
              <a:rPr lang="cs-CZ" sz="2800" i="0" dirty="0">
                <a:solidFill>
                  <a:srgbClr val="000000"/>
                </a:solidFill>
                <a:effectLst/>
                <a:latin typeface="Times New Roman" panose="02020603050405020304" pitchFamily="18" charset="0"/>
                <a:cs typeface="Times New Roman" panose="02020603050405020304" pitchFamily="18" charset="0"/>
              </a:rPr>
              <a:t>d) poplatek ze vstupného,</a:t>
            </a:r>
          </a:p>
          <a:p>
            <a:pPr algn="just"/>
            <a:r>
              <a:rPr lang="cs-CZ" sz="2800" i="0" dirty="0">
                <a:solidFill>
                  <a:srgbClr val="000000"/>
                </a:solidFill>
                <a:effectLst/>
                <a:latin typeface="Times New Roman" panose="02020603050405020304" pitchFamily="18" charset="0"/>
                <a:cs typeface="Times New Roman" panose="02020603050405020304" pitchFamily="18" charset="0"/>
              </a:rPr>
              <a:t>e) poplatek za povolení k vjezdu s motorovým vozidlem do vybraných míst a částí měst,</a:t>
            </a:r>
          </a:p>
          <a:p>
            <a:pPr algn="just"/>
            <a:r>
              <a:rPr lang="cs-CZ" sz="2800" strike="sngStrike" dirty="0">
                <a:effectLst/>
                <a:latin typeface="Times New Roman" panose="02020603050405020304" pitchFamily="18" charset="0"/>
                <a:ea typeface="Calibri" panose="020F0502020204030204" pitchFamily="34" charset="0"/>
                <a:cs typeface="Times New Roman" panose="02020603050405020304" pitchFamily="18" charset="0"/>
              </a:rPr>
              <a:t>f) poplatek za provoz systému shromažďování, sběru, přepravy, třídění, využívání a odstraňování komunálních odpadů, </a:t>
            </a:r>
            <a:endParaRPr lang="cs-CZ"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270510" indent="-270510" algn="just">
              <a:tabLst>
                <a:tab pos="269875" algn="l"/>
                <a:tab pos="449580" algn="l"/>
              </a:tabLst>
            </a:pPr>
            <a:r>
              <a:rPr lang="cs-CZ" sz="2800" strike="sngStrike" dirty="0">
                <a:effectLst/>
                <a:latin typeface="Times New Roman" panose="02020603050405020304" pitchFamily="18" charset="0"/>
                <a:ea typeface="Times New Roman" panose="02020603050405020304" pitchFamily="18" charset="0"/>
                <a:cs typeface="Times New Roman" panose="02020603050405020304" pitchFamily="18" charset="0"/>
              </a:rPr>
              <a:t>g)</a:t>
            </a:r>
            <a:r>
              <a:rPr lang="cs-CZ"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cs-CZ" sz="2800" b="1" dirty="0">
                <a:effectLst/>
                <a:latin typeface="Times New Roman" panose="02020603050405020304" pitchFamily="18" charset="0"/>
                <a:ea typeface="Times New Roman" panose="02020603050405020304" pitchFamily="18" charset="0"/>
                <a:cs typeface="Times New Roman" panose="02020603050405020304" pitchFamily="18" charset="0"/>
              </a:rPr>
              <a:t>f)</a:t>
            </a:r>
            <a:r>
              <a:rPr lang="cs-CZ" sz="2800" dirty="0">
                <a:effectLst/>
                <a:latin typeface="Times New Roman" panose="02020603050405020304" pitchFamily="18" charset="0"/>
                <a:ea typeface="Times New Roman" panose="02020603050405020304" pitchFamily="18" charset="0"/>
                <a:cs typeface="Times New Roman" panose="02020603050405020304" pitchFamily="18" charset="0"/>
              </a:rPr>
              <a:t> poplatek za zhodnocení stavebního pozemku možností jeho připojení na stavbu vodovodu nebo kanalizace</a:t>
            </a:r>
            <a:r>
              <a:rPr lang="cs-CZ" sz="2800" b="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cs-CZ" sz="2800" strike="sngStrike"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cs-CZ"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cs-CZ" sz="2800" b="1" dirty="0">
                <a:effectLst/>
                <a:latin typeface="Times New Roman" panose="02020603050405020304" pitchFamily="18" charset="0"/>
                <a:ea typeface="Calibri" panose="020F0502020204030204" pitchFamily="34" charset="0"/>
                <a:cs typeface="Times New Roman" panose="02020603050405020304" pitchFamily="18" charset="0"/>
              </a:rPr>
              <a:t>g) poplatky za komunální odpad.</a:t>
            </a:r>
            <a:endParaRPr lang="cs-CZ"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39494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20C763E7-A066-4F4E-8CC4-D0A22A6F05FB}"/>
              </a:ext>
            </a:extLst>
          </p:cNvPr>
          <p:cNvSpPr/>
          <p:nvPr/>
        </p:nvSpPr>
        <p:spPr>
          <a:xfrm>
            <a:off x="529389" y="408728"/>
            <a:ext cx="11277600" cy="1077218"/>
          </a:xfrm>
          <a:prstGeom prst="rect">
            <a:avLst/>
          </a:prstGeom>
        </p:spPr>
        <p:txBody>
          <a:bodyPr wrap="square">
            <a:spAutoFit/>
          </a:bodyPr>
          <a:lstStyle/>
          <a:p>
            <a:pPr marL="914400" lvl="2" algn="just">
              <a:spcBef>
                <a:spcPts val="600"/>
              </a:spcBef>
              <a:spcAft>
                <a:spcPts val="600"/>
              </a:spcAft>
              <a:tabLst>
                <a:tab pos="316865" algn="l"/>
                <a:tab pos="540385" algn="l"/>
                <a:tab pos="316865" algn="l"/>
                <a:tab pos="496570" algn="l"/>
                <a:tab pos="540385" algn="l"/>
              </a:tabLst>
            </a:pPr>
            <a:r>
              <a:rPr lang="cs-CZ" sz="3200" b="1" dirty="0">
                <a:latin typeface="Times New Roman" panose="02020603050405020304" pitchFamily="18" charset="0"/>
                <a:ea typeface="Times New Roman" panose="02020603050405020304" pitchFamily="18" charset="0"/>
              </a:rPr>
              <a:t>(2) Předmětem poplatku není pobyt, při kterém je na základě zákona omezována osobní svoboda.</a:t>
            </a:r>
          </a:p>
        </p:txBody>
      </p:sp>
      <p:sp>
        <p:nvSpPr>
          <p:cNvPr id="5" name="Obdélník 4">
            <a:extLst>
              <a:ext uri="{FF2B5EF4-FFF2-40B4-BE49-F238E27FC236}">
                <a16:creationId xmlns:a16="http://schemas.microsoft.com/office/drawing/2014/main" id="{B32DA2F4-CED5-455D-A69F-4983972F7C7E}"/>
              </a:ext>
            </a:extLst>
          </p:cNvPr>
          <p:cNvSpPr/>
          <p:nvPr/>
        </p:nvSpPr>
        <p:spPr>
          <a:xfrm>
            <a:off x="529389" y="1485946"/>
            <a:ext cx="11534274" cy="5093702"/>
          </a:xfrm>
          <a:prstGeom prst="rect">
            <a:avLst/>
          </a:prstGeom>
        </p:spPr>
        <p:txBody>
          <a:bodyPr wrap="square">
            <a:spAutoFit/>
          </a:bodyPr>
          <a:lstStyle/>
          <a:p>
            <a:pPr algn="just">
              <a:spcBef>
                <a:spcPts val="600"/>
              </a:spcBef>
            </a:pPr>
            <a:r>
              <a:rPr lang="cs-CZ" sz="3200" u="sng" dirty="0">
                <a:latin typeface="Times New Roman" panose="02020603050405020304" pitchFamily="18" charset="0"/>
                <a:ea typeface="Times New Roman" panose="02020603050405020304" pitchFamily="18" charset="0"/>
              </a:rPr>
              <a:t>K odstavci 2:</a:t>
            </a:r>
            <a:endParaRPr lang="cs-CZ" sz="3200" dirty="0">
              <a:latin typeface="Times New Roman" panose="02020603050405020304" pitchFamily="18" charset="0"/>
              <a:ea typeface="Times New Roman" panose="02020603050405020304" pitchFamily="18" charset="0"/>
            </a:endParaRPr>
          </a:p>
          <a:p>
            <a:pPr algn="just">
              <a:spcBef>
                <a:spcPts val="600"/>
              </a:spcBef>
            </a:pPr>
            <a:r>
              <a:rPr lang="cs-CZ" sz="3200" dirty="0">
                <a:latin typeface="Times New Roman" panose="02020603050405020304" pitchFamily="18" charset="0"/>
                <a:ea typeface="Times New Roman" panose="02020603050405020304" pitchFamily="18" charset="0"/>
              </a:rPr>
              <a:t>Z důvodu odstranění možných výkladových nejasností, kdy by mohl být za úplatný pobyt považován například i krátkodobý pobyt obviněného ve vazbě, pokud hradil náklady svého pobytu, se výslovně stanoví, že předmětem poplatku není pobyt, při kterém je na základě zákona omezována osobní svoboda, tedy zejména výkon vazby, trestu odnětí svobody, ochranného léčení, zabezpečovací detence, ochranné nebo ústavní výchovy, ale ani například pobyt cizinců v zařízení pro zajištění cizinců podle zákona o pobytu cizinců na území České republiky nebo v jiných detenčních zařízeních.</a:t>
            </a:r>
          </a:p>
        </p:txBody>
      </p:sp>
    </p:spTree>
    <p:extLst>
      <p:ext uri="{BB962C8B-B14F-4D97-AF65-F5344CB8AC3E}">
        <p14:creationId xmlns:p14="http://schemas.microsoft.com/office/powerpoint/2010/main" val="23070852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9203B61A-59A0-4BA5-93F9-5ACA7611DB22}"/>
              </a:ext>
            </a:extLst>
          </p:cNvPr>
          <p:cNvSpPr/>
          <p:nvPr/>
        </p:nvSpPr>
        <p:spPr>
          <a:xfrm>
            <a:off x="1066799" y="274290"/>
            <a:ext cx="10740189" cy="5324535"/>
          </a:xfrm>
          <a:prstGeom prst="rect">
            <a:avLst/>
          </a:prstGeom>
        </p:spPr>
        <p:txBody>
          <a:bodyPr wrap="square">
            <a:spAutoFit/>
          </a:bodyPr>
          <a:lstStyle/>
          <a:p>
            <a:pPr lvl="0" algn="ctr">
              <a:spcBef>
                <a:spcPts val="1200"/>
              </a:spcBef>
            </a:pPr>
            <a:r>
              <a:rPr lang="cs-CZ" sz="3200" b="1" dirty="0">
                <a:latin typeface="Times New Roman" panose="02020603050405020304" pitchFamily="18" charset="0"/>
                <a:ea typeface="Times New Roman" panose="02020603050405020304" pitchFamily="18" charset="0"/>
              </a:rPr>
              <a:t>§ 3b</a:t>
            </a:r>
            <a:endParaRPr lang="cs-CZ" sz="3200" dirty="0">
              <a:latin typeface="Times New Roman" panose="02020603050405020304" pitchFamily="18" charset="0"/>
              <a:ea typeface="Times New Roman" panose="02020603050405020304" pitchFamily="18" charset="0"/>
            </a:endParaRPr>
          </a:p>
          <a:p>
            <a:pPr lvl="0" algn="ctr">
              <a:spcBef>
                <a:spcPts val="1200"/>
              </a:spcBef>
            </a:pPr>
            <a:r>
              <a:rPr lang="cs-CZ" sz="3200" b="1" dirty="0">
                <a:latin typeface="Times New Roman" panose="02020603050405020304" pitchFamily="18" charset="0"/>
                <a:ea typeface="Times New Roman" panose="02020603050405020304" pitchFamily="18" charset="0"/>
              </a:rPr>
              <a:t>Osvobození od poplatku</a:t>
            </a:r>
          </a:p>
          <a:p>
            <a:pPr indent="90170" algn="just">
              <a:spcBef>
                <a:spcPts val="600"/>
              </a:spcBef>
              <a:spcAft>
                <a:spcPts val="600"/>
              </a:spcAft>
              <a:tabLst>
                <a:tab pos="316865" algn="l"/>
                <a:tab pos="540385" algn="l"/>
                <a:tab pos="540385" algn="l"/>
              </a:tabLst>
            </a:pPr>
            <a:r>
              <a:rPr lang="cs-CZ" sz="3200" b="1" dirty="0">
                <a:latin typeface="Times New Roman" panose="02020603050405020304" pitchFamily="18" charset="0"/>
                <a:ea typeface="Times New Roman" panose="02020603050405020304" pitchFamily="18" charset="0"/>
              </a:rPr>
              <a:t>(1) Od poplatku z pobytu je osvobozena osoba</a:t>
            </a:r>
            <a:endParaRPr lang="cs-CZ" sz="3200" dirty="0">
              <a:latin typeface="Times New Roman" panose="02020603050405020304" pitchFamily="18" charset="0"/>
              <a:ea typeface="Times New Roman" panose="02020603050405020304" pitchFamily="18" charset="0"/>
            </a:endParaRPr>
          </a:p>
          <a:p>
            <a:pPr marL="1600200" lvl="3" indent="-228600" algn="just">
              <a:buFont typeface="+mj-lt"/>
              <a:buAutoNum type="alphaLcParenR"/>
              <a:tabLst>
                <a:tab pos="269875" algn="l"/>
              </a:tabLst>
            </a:pPr>
            <a:r>
              <a:rPr lang="cs-CZ" sz="3200" b="1" dirty="0">
                <a:latin typeface="Times New Roman" panose="02020603050405020304" pitchFamily="18" charset="0"/>
                <a:ea typeface="Times New Roman" panose="02020603050405020304" pitchFamily="18" charset="0"/>
              </a:rPr>
              <a:t>nevidomá, osoba, která je považována za závislou na pomoci jiné fyzické osoby podle zákona upravujícího sociální služby, osoba, která je držitelem průkazu ZTP/P, </a:t>
            </a:r>
            <a:r>
              <a:rPr lang="cs-CZ" sz="3200" b="1" dirty="0">
                <a:solidFill>
                  <a:srgbClr val="FF0000"/>
                </a:solidFill>
                <a:latin typeface="Times New Roman" panose="02020603050405020304" pitchFamily="18" charset="0"/>
                <a:ea typeface="Times New Roman" panose="02020603050405020304" pitchFamily="18" charset="0"/>
              </a:rPr>
              <a:t>a její průvodce</a:t>
            </a:r>
            <a:r>
              <a:rPr lang="cs-CZ" sz="3200" b="1" dirty="0">
                <a:latin typeface="Times New Roman" panose="02020603050405020304" pitchFamily="18" charset="0"/>
                <a:ea typeface="Times New Roman" panose="02020603050405020304" pitchFamily="18" charset="0"/>
              </a:rPr>
              <a:t>,</a:t>
            </a:r>
          </a:p>
          <a:p>
            <a:pPr marL="1600200" lvl="3" indent="-228600" algn="just">
              <a:buFont typeface="+mj-lt"/>
              <a:buAutoNum type="alphaLcParenR"/>
              <a:tabLst>
                <a:tab pos="269875" algn="l"/>
              </a:tabLst>
            </a:pPr>
            <a:endParaRPr lang="cs-CZ" sz="3200" dirty="0">
              <a:latin typeface="Times New Roman" panose="02020603050405020304" pitchFamily="18" charset="0"/>
              <a:ea typeface="Times New Roman" panose="02020603050405020304" pitchFamily="18" charset="0"/>
            </a:endParaRPr>
          </a:p>
          <a:p>
            <a:pPr marL="1600200" lvl="3" indent="-228600" algn="just">
              <a:buFont typeface="+mj-lt"/>
              <a:buAutoNum type="alphaLcParenR"/>
              <a:tabLst>
                <a:tab pos="269875" algn="l"/>
              </a:tabLst>
            </a:pPr>
            <a:r>
              <a:rPr lang="cs-CZ" sz="3200" b="1" dirty="0">
                <a:latin typeface="Times New Roman" panose="02020603050405020304" pitchFamily="18" charset="0"/>
                <a:ea typeface="Times New Roman" panose="02020603050405020304" pitchFamily="18" charset="0"/>
              </a:rPr>
              <a:t>mladší 18 let,</a:t>
            </a:r>
          </a:p>
          <a:p>
            <a:pPr marL="1600200" lvl="3" indent="-228600" algn="just">
              <a:buFont typeface="+mj-lt"/>
              <a:buAutoNum type="alphaLcParenR"/>
              <a:tabLst>
                <a:tab pos="269875" algn="l"/>
              </a:tabLst>
            </a:pPr>
            <a:endParaRPr lang="cs-CZ"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934829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0BEEECC7-62B1-4FEA-906D-D6BE1A533F6D}"/>
              </a:ext>
            </a:extLst>
          </p:cNvPr>
          <p:cNvSpPr txBox="1"/>
          <p:nvPr/>
        </p:nvSpPr>
        <p:spPr>
          <a:xfrm>
            <a:off x="1191236" y="394284"/>
            <a:ext cx="10712741" cy="5509200"/>
          </a:xfrm>
          <a:prstGeom prst="rect">
            <a:avLst/>
          </a:prstGeom>
          <a:noFill/>
        </p:spPr>
        <p:txBody>
          <a:bodyPr wrap="square">
            <a:spAutoFit/>
          </a:bodyPr>
          <a:lstStyle/>
          <a:p>
            <a:r>
              <a:rPr lang="cs-CZ" sz="3200" b="0" i="0" dirty="0">
                <a:solidFill>
                  <a:srgbClr val="393939"/>
                </a:solidFill>
                <a:effectLst/>
                <a:latin typeface="Times New Roman" panose="02020603050405020304" pitchFamily="18" charset="0"/>
                <a:cs typeface="Times New Roman" panose="02020603050405020304" pitchFamily="18" charset="0"/>
              </a:rPr>
              <a:t>Nárok na průkaz osoby se zdravotním postižením označený symbolem „ZTP/P“ (průkaz ZTP/P) má osoba se zvlášť těžkým funkčním postižením nebo úplným postižením pohyblivosti nebo orientace s potřebou průvodce, včetně osob s poruchou autistického spektra. </a:t>
            </a:r>
          </a:p>
          <a:p>
            <a:endParaRPr lang="cs-CZ" sz="3200" dirty="0">
              <a:solidFill>
                <a:srgbClr val="393939"/>
              </a:solidFill>
              <a:latin typeface="Times New Roman" panose="02020603050405020304" pitchFamily="18" charset="0"/>
              <a:cs typeface="Times New Roman" panose="02020603050405020304" pitchFamily="18" charset="0"/>
            </a:endParaRPr>
          </a:p>
          <a:p>
            <a:r>
              <a:rPr lang="cs-CZ" sz="3200" dirty="0">
                <a:solidFill>
                  <a:srgbClr val="393939"/>
                </a:solidFill>
                <a:latin typeface="Times New Roman" panose="02020603050405020304" pitchFamily="18" charset="0"/>
                <a:cs typeface="Times New Roman" panose="02020603050405020304" pitchFamily="18" charset="0"/>
              </a:rPr>
              <a:t>Průkaz osoby se zdravotním postižením je veřejnou listinou.</a:t>
            </a:r>
          </a:p>
          <a:p>
            <a:endParaRPr lang="cs-CZ" sz="3200" dirty="0">
              <a:solidFill>
                <a:srgbClr val="393939"/>
              </a:solidFill>
              <a:latin typeface="Times New Roman" panose="02020603050405020304" pitchFamily="18" charset="0"/>
              <a:cs typeface="Times New Roman" panose="02020603050405020304" pitchFamily="18" charset="0"/>
            </a:endParaRPr>
          </a:p>
          <a:p>
            <a:r>
              <a:rPr lang="cs-CZ" sz="3200" dirty="0">
                <a:solidFill>
                  <a:srgbClr val="393939"/>
                </a:solidFill>
                <a:latin typeface="Times New Roman" panose="02020603050405020304" pitchFamily="18" charset="0"/>
                <a:cs typeface="Times New Roman" panose="02020603050405020304" pitchFamily="18" charset="0"/>
              </a:rPr>
              <a:t>(Zdroj: Zákon č. 329/2011 Sb., o poskytování dávek osobám se zdravotním postižením a o změně souvisejících zákonů, ve znění pozdějších předpisů, část první hlava V § 34).</a:t>
            </a:r>
          </a:p>
        </p:txBody>
      </p:sp>
    </p:spTree>
    <p:extLst>
      <p:ext uri="{BB962C8B-B14F-4D97-AF65-F5344CB8AC3E}">
        <p14:creationId xmlns:p14="http://schemas.microsoft.com/office/powerpoint/2010/main" val="39069632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9203B61A-59A0-4BA5-93F9-5ACA7611DB22}"/>
              </a:ext>
            </a:extLst>
          </p:cNvPr>
          <p:cNvSpPr/>
          <p:nvPr/>
        </p:nvSpPr>
        <p:spPr>
          <a:xfrm>
            <a:off x="251772" y="56138"/>
            <a:ext cx="11688455" cy="6801862"/>
          </a:xfrm>
          <a:prstGeom prst="rect">
            <a:avLst/>
          </a:prstGeom>
        </p:spPr>
        <p:txBody>
          <a:bodyPr wrap="square">
            <a:spAutoFit/>
          </a:bodyPr>
          <a:lstStyle/>
          <a:p>
            <a:pPr lvl="0" algn="ctr">
              <a:spcBef>
                <a:spcPts val="1200"/>
              </a:spcBef>
            </a:pPr>
            <a:r>
              <a:rPr lang="cs-CZ" sz="3200" b="1" dirty="0">
                <a:latin typeface="Times New Roman" panose="02020603050405020304" pitchFamily="18" charset="0"/>
                <a:ea typeface="Times New Roman" panose="02020603050405020304" pitchFamily="18" charset="0"/>
              </a:rPr>
              <a:t>§ 3b</a:t>
            </a:r>
            <a:endParaRPr lang="cs-CZ" sz="3200" dirty="0">
              <a:latin typeface="Times New Roman" panose="02020603050405020304" pitchFamily="18" charset="0"/>
              <a:ea typeface="Times New Roman" panose="02020603050405020304" pitchFamily="18" charset="0"/>
            </a:endParaRPr>
          </a:p>
          <a:p>
            <a:pPr lvl="0" algn="ctr">
              <a:spcBef>
                <a:spcPts val="1200"/>
              </a:spcBef>
            </a:pPr>
            <a:r>
              <a:rPr lang="cs-CZ" sz="3200" b="1" dirty="0">
                <a:latin typeface="Times New Roman" panose="02020603050405020304" pitchFamily="18" charset="0"/>
                <a:ea typeface="Times New Roman" panose="02020603050405020304" pitchFamily="18" charset="0"/>
              </a:rPr>
              <a:t>Osvobození od poplatku</a:t>
            </a:r>
          </a:p>
          <a:p>
            <a:pPr indent="90170" algn="just">
              <a:spcBef>
                <a:spcPts val="600"/>
              </a:spcBef>
              <a:spcAft>
                <a:spcPts val="600"/>
              </a:spcAft>
              <a:tabLst>
                <a:tab pos="316865" algn="l"/>
                <a:tab pos="540385" algn="l"/>
                <a:tab pos="540385" algn="l"/>
              </a:tabLst>
            </a:pPr>
            <a:r>
              <a:rPr lang="cs-CZ" sz="3200" b="1" dirty="0">
                <a:latin typeface="Times New Roman" panose="02020603050405020304" pitchFamily="18" charset="0"/>
                <a:ea typeface="Times New Roman" panose="02020603050405020304" pitchFamily="18" charset="0"/>
              </a:rPr>
              <a:t>(1) Od poplatku z pobytu je osvobozena osoba</a:t>
            </a:r>
            <a:endParaRPr lang="cs-CZ" sz="3200" dirty="0">
              <a:latin typeface="Times New Roman" panose="02020603050405020304" pitchFamily="18" charset="0"/>
              <a:ea typeface="Times New Roman" panose="02020603050405020304" pitchFamily="18" charset="0"/>
            </a:endParaRPr>
          </a:p>
          <a:p>
            <a:pPr marL="1371600" lvl="3" algn="just">
              <a:tabLst>
                <a:tab pos="269875" algn="l"/>
              </a:tabLst>
            </a:pPr>
            <a:r>
              <a:rPr lang="cs-CZ" sz="3200" b="1" dirty="0">
                <a:latin typeface="Times New Roman" panose="02020603050405020304" pitchFamily="18" charset="0"/>
                <a:ea typeface="Times New Roman" panose="02020603050405020304" pitchFamily="18" charset="0"/>
              </a:rPr>
              <a:t>c) hospitalizovaná na území obce ve zdravotnickém zařízení poskytovatele lůžkové péče s výjimkou osoby, které je poskytována lázeňská léčebně rehabilitační péče</a:t>
            </a:r>
          </a:p>
          <a:p>
            <a:pPr marL="1371600" lvl="3" algn="just">
              <a:tabLst>
                <a:tab pos="269875" algn="l"/>
              </a:tabLst>
            </a:pPr>
            <a:endParaRPr lang="cs-CZ" sz="3200" b="1" dirty="0">
              <a:latin typeface="Times New Roman" panose="02020603050405020304" pitchFamily="18" charset="0"/>
              <a:ea typeface="Times New Roman" panose="02020603050405020304" pitchFamily="18" charset="0"/>
            </a:endParaRPr>
          </a:p>
          <a:p>
            <a:pPr marL="1371600" lvl="3" algn="just">
              <a:tabLst>
                <a:tab pos="269875" algn="l"/>
              </a:tabLst>
            </a:pPr>
            <a:r>
              <a:rPr lang="cs-CZ" sz="3200" dirty="0">
                <a:latin typeface="Times New Roman" panose="02020603050405020304" pitchFamily="18" charset="0"/>
                <a:ea typeface="Times New Roman" panose="02020603050405020304" pitchFamily="18" charset="0"/>
              </a:rPr>
              <a:t>Z důvodu, aby poplatek nadměrně nezatížil určité okruhy fyzických osob, navrhuje se pro ně stanovit osvobození přímo v zákoně. Další osvobození a úlevy může i nadále stanovit obec obecně závaznou vyhláškou (srov. § 14 odst. 3 písm. a) a b)).</a:t>
            </a:r>
          </a:p>
          <a:p>
            <a:pPr marL="1371600" lvl="3" algn="just">
              <a:tabLst>
                <a:tab pos="269875" algn="l"/>
              </a:tabLst>
            </a:pPr>
            <a:endParaRPr lang="cs-CZ"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034417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BF9DF976-23BE-4888-B2F5-08AC78883037}"/>
              </a:ext>
            </a:extLst>
          </p:cNvPr>
          <p:cNvSpPr/>
          <p:nvPr/>
        </p:nvSpPr>
        <p:spPr>
          <a:xfrm>
            <a:off x="1909011" y="920621"/>
            <a:ext cx="9689431" cy="5016758"/>
          </a:xfrm>
          <a:prstGeom prst="rect">
            <a:avLst/>
          </a:prstGeom>
        </p:spPr>
        <p:txBody>
          <a:bodyPr wrap="square">
            <a:spAutoFit/>
          </a:bodyPr>
          <a:lstStyle/>
          <a:p>
            <a:r>
              <a:rPr lang="cs-CZ" sz="3200" dirty="0">
                <a:latin typeface="Times New Roman" panose="02020603050405020304" pitchFamily="18" charset="0"/>
                <a:cs typeface="Times New Roman" panose="02020603050405020304" pitchFamily="18" charset="0"/>
              </a:rPr>
              <a:t>Poplatek z pobytu se má obdobně jako poplatek za lázeňský nebo rekreační pobyt vztahovat na osoby, které pobývají v obci za účelem lázeňského pobytu s výjimkou osob, kterým je z veřejného zdravotního pojištění hrazena komplexní lázeňská léčebně rehabilitační péče podle § 33 odst. 4 zákona č. 48/1997 Sb., o veřejném zdravotním pojištění. Důvodem je snížení finanční zátěže u osob, kterým je z vážných důvodů souvisejících s jejich léčbou předepsána komplexní lázeňská léčebně rehabilitační péče.</a:t>
            </a:r>
          </a:p>
        </p:txBody>
      </p:sp>
    </p:spTree>
    <p:extLst>
      <p:ext uri="{BB962C8B-B14F-4D97-AF65-F5344CB8AC3E}">
        <p14:creationId xmlns:p14="http://schemas.microsoft.com/office/powerpoint/2010/main" val="23764778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CC119F66-1DE9-415A-BD90-B37A4222E29A}"/>
              </a:ext>
            </a:extLst>
          </p:cNvPr>
          <p:cNvSpPr/>
          <p:nvPr/>
        </p:nvSpPr>
        <p:spPr>
          <a:xfrm>
            <a:off x="1684421" y="578147"/>
            <a:ext cx="10347158" cy="5016758"/>
          </a:xfrm>
          <a:prstGeom prst="rect">
            <a:avLst/>
          </a:prstGeom>
        </p:spPr>
        <p:txBody>
          <a:bodyPr wrap="square">
            <a:spAutoFit/>
          </a:bodyPr>
          <a:lstStyle/>
          <a:p>
            <a:r>
              <a:rPr lang="cs-CZ" sz="3200" dirty="0">
                <a:latin typeface="Times New Roman" panose="02020603050405020304" pitchFamily="18" charset="0"/>
                <a:cs typeface="Times New Roman" panose="02020603050405020304" pitchFamily="18" charset="0"/>
              </a:rPr>
              <a:t>Problematikou úplatnosti pobytu v případě komplexní lázeňské léčebně rehabilitační péče se zabýval Nejvyšší správní soud v rozsudku čj. 2 </a:t>
            </a:r>
            <a:r>
              <a:rPr lang="cs-CZ" sz="3200" dirty="0" err="1">
                <a:latin typeface="Times New Roman" panose="02020603050405020304" pitchFamily="18" charset="0"/>
                <a:cs typeface="Times New Roman" panose="02020603050405020304" pitchFamily="18" charset="0"/>
              </a:rPr>
              <a:t>Afs</a:t>
            </a:r>
            <a:r>
              <a:rPr lang="cs-CZ" sz="3200" dirty="0">
                <a:latin typeface="Times New Roman" panose="02020603050405020304" pitchFamily="18" charset="0"/>
                <a:cs typeface="Times New Roman" panose="02020603050405020304" pitchFamily="18" charset="0"/>
              </a:rPr>
              <a:t> 51/2009–85 ze dne 25. listopadu 2009. Soud dospěl k závěru že </a:t>
            </a:r>
            <a:r>
              <a:rPr lang="cs-CZ" sz="3200" i="1" dirty="0">
                <a:latin typeface="Times New Roman" panose="02020603050405020304" pitchFamily="18" charset="0"/>
                <a:cs typeface="Times New Roman" panose="02020603050405020304" pitchFamily="18" charset="0"/>
              </a:rPr>
              <a:t>„[p]obytem za úplatu je […] i pobyt fyzické osoby hrazený plně z prostředků veřejného zdravotního pojištění v rámci komplexní lázeňské péče“. </a:t>
            </a:r>
          </a:p>
          <a:p>
            <a:endParaRPr lang="cs-CZ" sz="3200" i="1" dirty="0">
              <a:latin typeface="Times New Roman" panose="02020603050405020304" pitchFamily="18" charset="0"/>
              <a:cs typeface="Times New Roman" panose="02020603050405020304" pitchFamily="18" charset="0"/>
            </a:endParaRPr>
          </a:p>
          <a:p>
            <a:r>
              <a:rPr lang="cs-CZ" sz="3200" dirty="0">
                <a:latin typeface="Times New Roman" panose="02020603050405020304" pitchFamily="18" charset="0"/>
                <a:cs typeface="Times New Roman" panose="02020603050405020304" pitchFamily="18" charset="0"/>
              </a:rPr>
              <a:t>Osobám, které pobývají v obci za účelem lázeňského pobytu, vzniká poplatková povinnost i podle stávající právní úpravy. </a:t>
            </a:r>
          </a:p>
        </p:txBody>
      </p:sp>
    </p:spTree>
    <p:extLst>
      <p:ext uri="{BB962C8B-B14F-4D97-AF65-F5344CB8AC3E}">
        <p14:creationId xmlns:p14="http://schemas.microsoft.com/office/powerpoint/2010/main" val="19653526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54E23AF0-7EFF-43F6-8D87-2885EACE09E6}"/>
              </a:ext>
            </a:extLst>
          </p:cNvPr>
          <p:cNvSpPr/>
          <p:nvPr/>
        </p:nvSpPr>
        <p:spPr>
          <a:xfrm>
            <a:off x="545432" y="1084167"/>
            <a:ext cx="11101136" cy="3539430"/>
          </a:xfrm>
          <a:prstGeom prst="rect">
            <a:avLst/>
          </a:prstGeom>
        </p:spPr>
        <p:txBody>
          <a:bodyPr wrap="square">
            <a:spAutoFit/>
          </a:bodyPr>
          <a:lstStyle/>
          <a:p>
            <a:pPr marL="1885950" lvl="3" indent="-514350" algn="just">
              <a:buAutoNum type="alphaLcParenR" startAt="4"/>
              <a:tabLst>
                <a:tab pos="269875" algn="l"/>
              </a:tabLst>
            </a:pPr>
            <a:r>
              <a:rPr lang="cs-CZ" sz="3200" b="1" dirty="0">
                <a:latin typeface="Times New Roman" panose="02020603050405020304" pitchFamily="18" charset="0"/>
                <a:ea typeface="Times New Roman" panose="02020603050405020304" pitchFamily="18" charset="0"/>
              </a:rPr>
              <a:t>pečující o děti na zotavovací akci nebo jiné podobné akci pro děti podle zákona  upravujícího ochranu veřejného zdraví konaných na území obce,</a:t>
            </a:r>
          </a:p>
          <a:p>
            <a:pPr marL="1885950" lvl="3" indent="-514350" algn="just">
              <a:buAutoNum type="alphaLcParenR" startAt="4"/>
              <a:tabLst>
                <a:tab pos="269875" algn="l"/>
              </a:tabLst>
            </a:pPr>
            <a:r>
              <a:rPr lang="cs-CZ" sz="3200" b="1" dirty="0">
                <a:latin typeface="Times New Roman" panose="02020603050405020304" pitchFamily="18" charset="0"/>
                <a:ea typeface="Times New Roman" panose="02020603050405020304" pitchFamily="18" charset="0"/>
              </a:rPr>
              <a:t>vykonávající na území obce sezónní práci pro právnickou nebo podnikající fyzickou osobu nebo</a:t>
            </a:r>
          </a:p>
          <a:p>
            <a:pPr marL="1371600" lvl="3" algn="just">
              <a:tabLst>
                <a:tab pos="269875" algn="l"/>
              </a:tabLst>
            </a:pPr>
            <a:endParaRPr lang="cs-CZ" sz="3200" b="1" dirty="0">
              <a:latin typeface="Times New Roman" panose="02020603050405020304" pitchFamily="18" charset="0"/>
              <a:ea typeface="Times New Roman" panose="02020603050405020304" pitchFamily="18" charset="0"/>
            </a:endParaRPr>
          </a:p>
          <a:p>
            <a:pPr marL="1371600" lvl="3" algn="just">
              <a:tabLst>
                <a:tab pos="269875" algn="l"/>
              </a:tabLst>
            </a:pPr>
            <a:endParaRPr lang="cs-CZ" sz="320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460704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78449884-7AAE-42D2-B0C7-338002F71C05}"/>
              </a:ext>
            </a:extLst>
          </p:cNvPr>
          <p:cNvSpPr txBox="1"/>
          <p:nvPr/>
        </p:nvSpPr>
        <p:spPr>
          <a:xfrm>
            <a:off x="253068" y="0"/>
            <a:ext cx="11685864" cy="6724918"/>
          </a:xfrm>
          <a:prstGeom prst="rect">
            <a:avLst/>
          </a:prstGeom>
          <a:noFill/>
        </p:spPr>
        <p:txBody>
          <a:bodyPr wrap="square">
            <a:spAutoFit/>
          </a:bodyPr>
          <a:lstStyle/>
          <a:p>
            <a:pPr algn="just">
              <a:spcAft>
                <a:spcPts val="600"/>
              </a:spcAft>
            </a:pP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cs-CZ" sz="3200" i="1" dirty="0">
                <a:effectLst/>
                <a:latin typeface="Times New Roman" panose="02020603050405020304" pitchFamily="18" charset="0"/>
                <a:ea typeface="Times New Roman" panose="02020603050405020304" pitchFamily="18" charset="0"/>
                <a:cs typeface="Times New Roman" panose="02020603050405020304" pitchFamily="18" charset="0"/>
              </a:rPr>
              <a:t>zotavovací akcí je organizovaný pobyt 30 a více dětí ve věku do 15 let na dobu delší než 5 dnů, jehož účelem je posílit zdraví dětí, zvýšit jejich tělesnou zdatnost, popřípadě i získat specifické znalosti nebo dovednosti.*“</a:t>
            </a:r>
            <a:r>
              <a:rPr lang="cs-CZ" sz="3200" baseline="30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Zotavovací akcí může být podle výše uvedeného zákona více aktivit, poskytovatel pobytu takové osoby zapíše do ubytovací knihy, avšak takové osoby budou od poplatku osvobozeny.</a:t>
            </a:r>
          </a:p>
          <a:p>
            <a:pPr algn="just">
              <a:spcAft>
                <a:spcPts val="600"/>
              </a:spcAft>
            </a:pP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Zákonodárce dále stanovil i osvobození pro osoby, které vykonávají na území obce sezónní práci pro fyzickou nebo právnickou osobu. Správce poplatku se musí v rámci správního uvážení rozhodnout, co je „sezónní práce“. V odstavci 3 § 3b </a:t>
            </a:r>
            <a:r>
              <a:rPr lang="cs-CZ" sz="3200" dirty="0" err="1">
                <a:effectLst/>
                <a:latin typeface="Times New Roman" panose="02020603050405020304" pitchFamily="18" charset="0"/>
                <a:ea typeface="Times New Roman" panose="02020603050405020304" pitchFamily="18" charset="0"/>
                <a:cs typeface="Times New Roman" panose="02020603050405020304" pitchFamily="18" charset="0"/>
              </a:rPr>
              <a:t>ZoMP</a:t>
            </a: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 je uvedeno: „</a:t>
            </a:r>
            <a:r>
              <a:rPr lang="cs-CZ" sz="3200" i="1" dirty="0">
                <a:effectLst/>
                <a:latin typeface="Times New Roman" panose="02020603050405020304" pitchFamily="18" charset="0"/>
                <a:ea typeface="Times New Roman" panose="02020603050405020304" pitchFamily="18" charset="0"/>
                <a:cs typeface="Times New Roman" panose="02020603050405020304" pitchFamily="18" charset="0"/>
              </a:rPr>
              <a:t>Sezónní prací podle odstavce 1 písm. e) je práce, která je závislá na střídání ročních období a zpravidla se každým rokem opakuje.**“ </a:t>
            </a:r>
            <a:endParaRPr lang="cs-CZ" i="1" dirty="0">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600"/>
              </a:spcAft>
            </a:pPr>
            <a:r>
              <a:rPr lang="cs-CZ" sz="1600" dirty="0">
                <a:effectLst/>
                <a:latin typeface="Times New Roman" panose="02020603050405020304" pitchFamily="18" charset="0"/>
                <a:ea typeface="Times New Roman" panose="02020603050405020304" pitchFamily="18" charset="0"/>
                <a:cs typeface="Times New Roman" panose="02020603050405020304" pitchFamily="18" charset="0"/>
              </a:rPr>
              <a:t>* § 8 odst. 1 zákona č. 258/2000 Sb., o ochraně veřejného zdraví a o změně některých souvisejících zákonů.</a:t>
            </a:r>
          </a:p>
          <a:p>
            <a:pPr algn="just">
              <a:spcAft>
                <a:spcPts val="600"/>
              </a:spcAft>
            </a:pPr>
            <a:r>
              <a:rPr lang="cs-CZ" sz="1600" dirty="0">
                <a:effectLst/>
                <a:latin typeface="Times New Roman" panose="02020603050405020304" pitchFamily="18" charset="0"/>
                <a:ea typeface="Times New Roman" panose="02020603050405020304" pitchFamily="18" charset="0"/>
                <a:cs typeface="Times New Roman" panose="02020603050405020304" pitchFamily="18" charset="0"/>
              </a:rPr>
              <a:t>** § 3b odst. 3 zákona č. 565/1990 Sb., o místních poplatcích.</a:t>
            </a:r>
          </a:p>
        </p:txBody>
      </p:sp>
    </p:spTree>
    <p:extLst>
      <p:ext uri="{BB962C8B-B14F-4D97-AF65-F5344CB8AC3E}">
        <p14:creationId xmlns:p14="http://schemas.microsoft.com/office/powerpoint/2010/main" val="7383876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528DBBD4-FBBD-4ABF-968D-1C8C9C300545}"/>
              </a:ext>
            </a:extLst>
          </p:cNvPr>
          <p:cNvSpPr txBox="1"/>
          <p:nvPr/>
        </p:nvSpPr>
        <p:spPr>
          <a:xfrm>
            <a:off x="385894" y="0"/>
            <a:ext cx="11895589" cy="6440225"/>
          </a:xfrm>
          <a:prstGeom prst="rect">
            <a:avLst/>
          </a:prstGeom>
          <a:noFill/>
        </p:spPr>
        <p:txBody>
          <a:bodyPr wrap="square">
            <a:spAutoFit/>
          </a:bodyPr>
          <a:lstStyle/>
          <a:p>
            <a:pPr algn="just">
              <a:spcAft>
                <a:spcPts val="600"/>
              </a:spcAft>
            </a:pPr>
            <a:r>
              <a:rPr lang="cs-CZ" sz="2800" dirty="0">
                <a:effectLst/>
                <a:latin typeface="Times New Roman" panose="02020603050405020304" pitchFamily="18" charset="0"/>
                <a:ea typeface="Times New Roman" panose="02020603050405020304" pitchFamily="18" charset="0"/>
                <a:cs typeface="Times New Roman" panose="02020603050405020304" pitchFamily="18" charset="0"/>
              </a:rPr>
              <a:t>Z dosavadních diskuzí vyplývá, že by se mohlo jednat například o sběr ovoce a zeleniny, jarní orbu, letní sklizeň, některé stavební práce, lyžařské vleky (ty někde fungují jak v zimě, tak v létě) a mnoho dalších. Správce poplatku by měl v tomto případě subsidiárně použít vyhlášku č. 322/2017 Sb., o stanovení seznamu odvětví zaměstnání, která zahrnují činnosti závislé na ročním období, kde je uvedeno, že „</a:t>
            </a:r>
            <a:r>
              <a:rPr lang="cs-CZ" sz="2800" i="1" dirty="0">
                <a:effectLst/>
                <a:latin typeface="Times New Roman" panose="02020603050405020304" pitchFamily="18" charset="0"/>
                <a:ea typeface="Times New Roman" panose="02020603050405020304" pitchFamily="18" charset="0"/>
                <a:cs typeface="Times New Roman" panose="02020603050405020304" pitchFamily="18" charset="0"/>
              </a:rPr>
              <a:t>za odvětví zaměstnání, která zahrnují činnosti závislé na ročním období, se považují oddíly ekonomických činností podle Klasifikace ekonomických činností (CZ-NACE) označené kódem a názvem.*“</a:t>
            </a:r>
            <a:r>
              <a:rPr lang="cs-CZ" sz="2800" dirty="0">
                <a:effectLst/>
                <a:latin typeface="Times New Roman" panose="02020603050405020304" pitchFamily="18" charset="0"/>
                <a:ea typeface="Times New Roman" panose="02020603050405020304" pitchFamily="18" charset="0"/>
                <a:cs typeface="Times New Roman" panose="02020603050405020304" pitchFamily="18" charset="0"/>
              </a:rPr>
              <a:t> Podle výše uvedené vyhlášky se bude jednat o rostlinnou a živočišnou výrobu, myslivost a související činnosti, lesnictví a těžbu dřeva, ale i ubytování, stravování a pohostinství, nebo sportovní, zábavní a rekreační činnosti. Takto široké pojetí a nekonkrétnost obou ustanovení, zákona i vyhlášky, nahrává tomu, že se rozšíří okruh osob, které nebudou poplatníky.</a:t>
            </a:r>
          </a:p>
          <a:p>
            <a:pPr algn="just">
              <a:spcAft>
                <a:spcPts val="600"/>
              </a:spcAft>
            </a:pP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600"/>
              </a:spcAft>
            </a:pPr>
            <a:r>
              <a:rPr lang="cs-CZ" sz="1600" dirty="0">
                <a:effectLst/>
                <a:latin typeface="Times New Roman" panose="02020603050405020304" pitchFamily="18" charset="0"/>
                <a:ea typeface="Times New Roman" panose="02020603050405020304" pitchFamily="18" charset="0"/>
                <a:cs typeface="Times New Roman" panose="02020603050405020304" pitchFamily="18" charset="0"/>
              </a:rPr>
              <a:t>* § 2 vyhlášky č. 322/2017 Sb., </a:t>
            </a:r>
            <a:r>
              <a:rPr lang="cs-CZ" sz="1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cs-CZ" sz="1600" dirty="0">
                <a:effectLst/>
                <a:latin typeface="Times New Roman" panose="02020603050405020304" pitchFamily="18" charset="0"/>
                <a:ea typeface="Times New Roman" panose="02020603050405020304" pitchFamily="18" charset="0"/>
                <a:cs typeface="Times New Roman" panose="02020603050405020304" pitchFamily="18" charset="0"/>
              </a:rPr>
              <a:t>o stanovení seznamu odvětví zaměstnání, která zahrnují činnosti závislé na ročním období.</a:t>
            </a:r>
          </a:p>
        </p:txBody>
      </p:sp>
    </p:spTree>
    <p:extLst>
      <p:ext uri="{BB962C8B-B14F-4D97-AF65-F5344CB8AC3E}">
        <p14:creationId xmlns:p14="http://schemas.microsoft.com/office/powerpoint/2010/main" val="12687317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69ED84CE-9E1C-47AD-9595-EECA2F3362FE}"/>
              </a:ext>
            </a:extLst>
          </p:cNvPr>
          <p:cNvSpPr/>
          <p:nvPr/>
        </p:nvSpPr>
        <p:spPr>
          <a:xfrm>
            <a:off x="0" y="363915"/>
            <a:ext cx="11502191" cy="6494085"/>
          </a:xfrm>
          <a:prstGeom prst="rect">
            <a:avLst/>
          </a:prstGeom>
        </p:spPr>
        <p:txBody>
          <a:bodyPr wrap="square">
            <a:spAutoFit/>
          </a:bodyPr>
          <a:lstStyle/>
          <a:p>
            <a:pPr marL="1371600" lvl="3" algn="just">
              <a:tabLst>
                <a:tab pos="269875" algn="l"/>
              </a:tabLst>
            </a:pPr>
            <a:r>
              <a:rPr lang="cs-CZ" sz="3200" b="1" dirty="0">
                <a:latin typeface="Times New Roman" panose="02020603050405020304" pitchFamily="18" charset="0"/>
                <a:ea typeface="Times New Roman" panose="02020603050405020304" pitchFamily="18" charset="0"/>
              </a:rPr>
              <a:t>e) pobývající na území obce</a:t>
            </a:r>
            <a:endParaRPr lang="cs-CZ" sz="3200" dirty="0">
              <a:latin typeface="Times New Roman" panose="02020603050405020304" pitchFamily="18" charset="0"/>
              <a:ea typeface="Times New Roman" panose="02020603050405020304" pitchFamily="18" charset="0"/>
            </a:endParaRPr>
          </a:p>
          <a:p>
            <a:pPr marL="2057400" lvl="4" indent="-228600" algn="just">
              <a:buFont typeface="+mj-lt"/>
              <a:buAutoNum type="arabicPeriod"/>
              <a:tabLst>
                <a:tab pos="540385" algn="l"/>
              </a:tabLst>
            </a:pPr>
            <a:r>
              <a:rPr lang="cs-CZ" sz="3200" b="1" dirty="0">
                <a:latin typeface="Times New Roman" panose="02020603050405020304" pitchFamily="18" charset="0"/>
                <a:ea typeface="Times New Roman" panose="02020603050405020304" pitchFamily="18" charset="0"/>
              </a:rPr>
              <a:t> ve školském zařízení pro výkon ústavní nebo ochranné výchovy anebo školském zařízení pro preventivně výchovnou péči anebo v zařízení pro děti vyžadující okamžitou pomoc, </a:t>
            </a:r>
            <a:endParaRPr lang="cs-CZ" sz="3200" dirty="0">
              <a:latin typeface="Times New Roman" panose="02020603050405020304" pitchFamily="18" charset="0"/>
              <a:ea typeface="Times New Roman" panose="02020603050405020304" pitchFamily="18" charset="0"/>
            </a:endParaRPr>
          </a:p>
          <a:p>
            <a:pPr marL="2057400" lvl="4" indent="-228600" algn="just">
              <a:buFont typeface="+mj-lt"/>
              <a:buAutoNum type="arabicPeriod"/>
              <a:tabLst>
                <a:tab pos="540385" algn="l"/>
              </a:tabLst>
            </a:pPr>
            <a:r>
              <a:rPr lang="cs-CZ" sz="3200" b="1" dirty="0">
                <a:latin typeface="Times New Roman" panose="02020603050405020304" pitchFamily="18" charset="0"/>
                <a:ea typeface="Times New Roman" panose="02020603050405020304" pitchFamily="18" charset="0"/>
              </a:rPr>
              <a:t> v zařízení poskytujícím ubytování podle zákona upravujícího sociální služby,</a:t>
            </a:r>
            <a:endParaRPr lang="cs-CZ" sz="3200" dirty="0">
              <a:latin typeface="Times New Roman" panose="02020603050405020304" pitchFamily="18" charset="0"/>
              <a:ea typeface="Times New Roman" panose="02020603050405020304" pitchFamily="18" charset="0"/>
            </a:endParaRPr>
          </a:p>
          <a:p>
            <a:pPr marL="2057400" lvl="4" indent="-228600" algn="just">
              <a:buFont typeface="+mj-lt"/>
              <a:buAutoNum type="arabicPeriod"/>
              <a:tabLst>
                <a:tab pos="540385" algn="l"/>
              </a:tabLst>
            </a:pPr>
            <a:r>
              <a:rPr lang="cs-CZ" sz="3200" b="1" dirty="0">
                <a:latin typeface="Times New Roman" panose="02020603050405020304" pitchFamily="18" charset="0"/>
                <a:ea typeface="Times New Roman" panose="02020603050405020304" pitchFamily="18" charset="0"/>
              </a:rPr>
              <a:t> v zařízení sloužícím k pomoci lidem v ohrožení nebo nouzi provozovaném veřejně prospěšným poplatníkem daně z příjmů právnických osob, nebo</a:t>
            </a:r>
            <a:endParaRPr lang="cs-CZ" sz="3200" dirty="0">
              <a:latin typeface="Times New Roman" panose="02020603050405020304" pitchFamily="18" charset="0"/>
              <a:ea typeface="Times New Roman" panose="02020603050405020304" pitchFamily="18" charset="0"/>
            </a:endParaRPr>
          </a:p>
          <a:p>
            <a:pPr marL="2057400" lvl="4" indent="-228600" algn="just">
              <a:buFont typeface="+mj-lt"/>
              <a:buAutoNum type="arabicPeriod"/>
              <a:tabLst>
                <a:tab pos="540385" algn="l"/>
              </a:tabLst>
            </a:pPr>
            <a:r>
              <a:rPr lang="cs-CZ" sz="3200" b="1" dirty="0">
                <a:latin typeface="Times New Roman" panose="02020603050405020304" pitchFamily="18" charset="0"/>
                <a:ea typeface="Times New Roman" panose="02020603050405020304" pitchFamily="18" charset="0"/>
              </a:rPr>
              <a:t> za účelem výkonu záchranných nebo likvidačních prací podle zákona o integrovaném záchranném systému.</a:t>
            </a:r>
            <a:endParaRPr lang="cs-CZ"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20192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94041735-2606-43AB-8B01-57329586937D}"/>
              </a:ext>
            </a:extLst>
          </p:cNvPr>
          <p:cNvSpPr/>
          <p:nvPr/>
        </p:nvSpPr>
        <p:spPr>
          <a:xfrm>
            <a:off x="609600" y="1000834"/>
            <a:ext cx="11213432" cy="5709255"/>
          </a:xfrm>
          <a:prstGeom prst="rect">
            <a:avLst/>
          </a:prstGeom>
        </p:spPr>
        <p:txBody>
          <a:bodyPr wrap="square">
            <a:spAutoFit/>
          </a:bodyPr>
          <a:lstStyle/>
          <a:p>
            <a:pPr algn="ctr">
              <a:spcBef>
                <a:spcPts val="1200"/>
              </a:spcBef>
            </a:pPr>
            <a:r>
              <a:rPr lang="cs-CZ" sz="3200" b="1" dirty="0">
                <a:latin typeface="Times New Roman" panose="02020603050405020304" pitchFamily="18" charset="0"/>
                <a:ea typeface="Times New Roman" panose="02020603050405020304" pitchFamily="18" charset="0"/>
              </a:rPr>
              <a:t>Hlava I</a:t>
            </a:r>
            <a:endParaRPr lang="cs-CZ" sz="3200" dirty="0">
              <a:latin typeface="Times New Roman" panose="02020603050405020304" pitchFamily="18" charset="0"/>
              <a:ea typeface="Times New Roman" panose="02020603050405020304" pitchFamily="18" charset="0"/>
            </a:endParaRPr>
          </a:p>
          <a:p>
            <a:pPr algn="ctr"/>
            <a:r>
              <a:rPr lang="cs-CZ" sz="3200" b="1" dirty="0">
                <a:latin typeface="Times New Roman" panose="02020603050405020304" pitchFamily="18" charset="0"/>
                <a:ea typeface="Times New Roman" panose="02020603050405020304" pitchFamily="18" charset="0"/>
              </a:rPr>
              <a:t>Poplatek ze psů</a:t>
            </a:r>
          </a:p>
          <a:p>
            <a:pPr marL="342900" lvl="0" indent="-342900" algn="ctr">
              <a:spcBef>
                <a:spcPts val="1200"/>
              </a:spcBef>
              <a:buFont typeface="Arial" panose="020B0604020202020204" pitchFamily="34" charset="0"/>
              <a:buChar char=""/>
            </a:pPr>
            <a:r>
              <a:rPr lang="cs-CZ" sz="3200" dirty="0">
                <a:latin typeface="Times New Roman" panose="02020603050405020304" pitchFamily="18" charset="0"/>
                <a:ea typeface="Times New Roman" panose="02020603050405020304" pitchFamily="18" charset="0"/>
              </a:rPr>
              <a:t>§ 2</a:t>
            </a:r>
          </a:p>
          <a:p>
            <a:pPr marL="1143000" lvl="2" indent="-228600" algn="just">
              <a:spcBef>
                <a:spcPts val="600"/>
              </a:spcBef>
              <a:spcAft>
                <a:spcPts val="600"/>
              </a:spcAft>
              <a:buFont typeface="+mj-lt"/>
              <a:buAutoNum type="arabicParenBoth"/>
              <a:tabLst>
                <a:tab pos="316865" algn="l"/>
                <a:tab pos="540385" algn="l"/>
              </a:tabLst>
            </a:pPr>
            <a:r>
              <a:rPr lang="cs-CZ" sz="3200" dirty="0">
                <a:latin typeface="Times New Roman" panose="02020603050405020304" pitchFamily="18" charset="0"/>
                <a:ea typeface="Times New Roman" panose="02020603050405020304" pitchFamily="18" charset="0"/>
              </a:rPr>
              <a:t>Poplatek ze psů platí držitel psa. </a:t>
            </a:r>
            <a:r>
              <a:rPr lang="cs-CZ" sz="3200" b="1" dirty="0">
                <a:latin typeface="Times New Roman" panose="02020603050405020304" pitchFamily="18" charset="0"/>
                <a:ea typeface="Times New Roman" panose="02020603050405020304" pitchFamily="18" charset="0"/>
              </a:rPr>
              <a:t>Tím může být pro účely tohoto poplatku osoba, která</a:t>
            </a:r>
            <a:r>
              <a:rPr lang="cs-CZ" sz="3200" dirty="0">
                <a:latin typeface="Times New Roman" panose="02020603050405020304" pitchFamily="18" charset="0"/>
                <a:ea typeface="Times New Roman" panose="02020603050405020304" pitchFamily="18" charset="0"/>
              </a:rPr>
              <a:t>, </a:t>
            </a:r>
            <a:r>
              <a:rPr lang="cs-CZ" sz="3200" b="1" dirty="0">
                <a:latin typeface="Times New Roman" panose="02020603050405020304" pitchFamily="18" charset="0"/>
                <a:ea typeface="Times New Roman" panose="02020603050405020304" pitchFamily="18" charset="0"/>
              </a:rPr>
              <a:t>je přihlášená nebo má</a:t>
            </a:r>
            <a:r>
              <a:rPr lang="cs-CZ" sz="3200" dirty="0">
                <a:latin typeface="Times New Roman" panose="02020603050405020304" pitchFamily="18" charset="0"/>
                <a:ea typeface="Times New Roman" panose="02020603050405020304" pitchFamily="18" charset="0"/>
              </a:rPr>
              <a:t> </a:t>
            </a:r>
            <a:r>
              <a:rPr lang="cs-CZ" sz="3200" b="1" dirty="0">
                <a:latin typeface="Times New Roman" panose="02020603050405020304" pitchFamily="18" charset="0"/>
                <a:ea typeface="Times New Roman" panose="02020603050405020304" pitchFamily="18" charset="0"/>
              </a:rPr>
              <a:t>sídlo na území České republiky.</a:t>
            </a:r>
          </a:p>
          <a:p>
            <a:pPr marL="1143000" lvl="2" indent="-228600" algn="just">
              <a:spcBef>
                <a:spcPts val="600"/>
              </a:spcBef>
              <a:spcAft>
                <a:spcPts val="600"/>
              </a:spcAft>
              <a:buFont typeface="+mj-lt"/>
              <a:buAutoNum type="arabicParenBoth"/>
              <a:tabLst>
                <a:tab pos="316865" algn="l"/>
                <a:tab pos="540385" algn="l"/>
              </a:tabLst>
            </a:pPr>
            <a:endParaRPr lang="cs-CZ" sz="3200" b="1" dirty="0">
              <a:effectLst/>
              <a:latin typeface="Times New Roman" panose="02020603050405020304" pitchFamily="18" charset="0"/>
              <a:ea typeface="Times New Roman" panose="02020603050405020304" pitchFamily="18" charset="0"/>
            </a:endParaRPr>
          </a:p>
          <a:p>
            <a:pPr marL="914400" lvl="2" algn="just">
              <a:spcBef>
                <a:spcPts val="600"/>
              </a:spcBef>
              <a:spcAft>
                <a:spcPts val="600"/>
              </a:spcAft>
              <a:tabLst>
                <a:tab pos="316865" algn="l"/>
                <a:tab pos="540385" algn="l"/>
              </a:tabLst>
            </a:pPr>
            <a:r>
              <a:rPr lang="cs-CZ" sz="3200" dirty="0">
                <a:latin typeface="Times New Roman" panose="02020603050405020304" pitchFamily="18" charset="0"/>
                <a:ea typeface="Times New Roman" panose="02020603050405020304" pitchFamily="18" charset="0"/>
              </a:rPr>
              <a:t>Znění věty druhé § 2 odst. 1  upřesňuje, že </a:t>
            </a:r>
            <a:r>
              <a:rPr lang="cs-CZ" sz="3200" b="1" dirty="0">
                <a:solidFill>
                  <a:srgbClr val="FF0000"/>
                </a:solidFill>
                <a:latin typeface="Times New Roman" panose="02020603050405020304" pitchFamily="18" charset="0"/>
                <a:ea typeface="Times New Roman" panose="02020603050405020304" pitchFamily="18" charset="0"/>
              </a:rPr>
              <a:t>nejde o definici pojmu držitel</a:t>
            </a:r>
            <a:r>
              <a:rPr lang="cs-CZ" sz="3200" dirty="0">
                <a:solidFill>
                  <a:srgbClr val="FF0000"/>
                </a:solidFill>
                <a:latin typeface="Times New Roman" panose="02020603050405020304" pitchFamily="18" charset="0"/>
                <a:ea typeface="Times New Roman" panose="02020603050405020304" pitchFamily="18" charset="0"/>
              </a:rPr>
              <a:t>,</a:t>
            </a:r>
            <a:r>
              <a:rPr lang="cs-CZ" sz="3200" dirty="0">
                <a:latin typeface="Times New Roman" panose="02020603050405020304" pitchFamily="18" charset="0"/>
                <a:ea typeface="Times New Roman" panose="02020603050405020304" pitchFamily="18" charset="0"/>
              </a:rPr>
              <a:t> ale o vymezení okruhu možných držitelů.</a:t>
            </a:r>
          </a:p>
          <a:p>
            <a:pPr marL="1143000" lvl="2" indent="-228600" algn="just">
              <a:spcBef>
                <a:spcPts val="600"/>
              </a:spcBef>
              <a:spcAft>
                <a:spcPts val="600"/>
              </a:spcAft>
              <a:buFont typeface="+mj-lt"/>
              <a:buAutoNum type="arabicParenBoth"/>
              <a:tabLst>
                <a:tab pos="316865" algn="l"/>
                <a:tab pos="540385" algn="l"/>
              </a:tabLst>
            </a:pPr>
            <a:endParaRPr lang="cs-CZ"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678271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E138332F-819D-4E0A-9968-1EC0F24F7CE6}"/>
              </a:ext>
            </a:extLst>
          </p:cNvPr>
          <p:cNvSpPr/>
          <p:nvPr/>
        </p:nvSpPr>
        <p:spPr>
          <a:xfrm>
            <a:off x="930441" y="947990"/>
            <a:ext cx="11085095" cy="5970865"/>
          </a:xfrm>
          <a:prstGeom prst="rect">
            <a:avLst/>
          </a:prstGeom>
        </p:spPr>
        <p:txBody>
          <a:bodyPr wrap="square">
            <a:spAutoFit/>
          </a:bodyPr>
          <a:lstStyle/>
          <a:p>
            <a:pPr marL="914400" lvl="2" algn="just">
              <a:spcBef>
                <a:spcPts val="600"/>
              </a:spcBef>
              <a:spcAft>
                <a:spcPts val="600"/>
              </a:spcAft>
              <a:tabLst>
                <a:tab pos="316865" algn="l"/>
                <a:tab pos="540385" algn="l"/>
                <a:tab pos="316865" algn="l"/>
                <a:tab pos="496570" algn="l"/>
                <a:tab pos="540385" algn="l"/>
              </a:tabLst>
            </a:pPr>
            <a:r>
              <a:rPr lang="cs-CZ" sz="3200" b="1" dirty="0">
                <a:latin typeface="Times New Roman" panose="02020603050405020304" pitchFamily="18" charset="0"/>
                <a:ea typeface="Times New Roman" panose="02020603050405020304" pitchFamily="18" charset="0"/>
              </a:rPr>
              <a:t>(2) Od poplatku z pobytu je osvobozen příslušník bezpečnostního sboru, voják v činné službě, státní zaměstnanec nebo zaměstnanec České republiky pobývající na území obce v zařízení ve vlastnictví České republiky nebo této obce v souvislosti s plněním služebních nebo pracovních úkolů.</a:t>
            </a:r>
          </a:p>
          <a:p>
            <a:pPr marL="914400" lvl="2" algn="just">
              <a:spcBef>
                <a:spcPts val="600"/>
              </a:spcBef>
              <a:spcAft>
                <a:spcPts val="600"/>
              </a:spcAft>
              <a:tabLst>
                <a:tab pos="316865" algn="l"/>
                <a:tab pos="540385" algn="l"/>
                <a:tab pos="316865" algn="l"/>
                <a:tab pos="496570" algn="l"/>
                <a:tab pos="540385" algn="l"/>
              </a:tabLst>
            </a:pPr>
            <a:endParaRPr lang="cs-CZ" sz="3200" b="1" dirty="0">
              <a:effectLst/>
              <a:latin typeface="Times New Roman" panose="02020603050405020304" pitchFamily="18" charset="0"/>
              <a:ea typeface="Times New Roman" panose="02020603050405020304" pitchFamily="18" charset="0"/>
            </a:endParaRPr>
          </a:p>
          <a:p>
            <a:pPr marL="914400" lvl="2" algn="just">
              <a:spcBef>
                <a:spcPts val="600"/>
              </a:spcBef>
              <a:spcAft>
                <a:spcPts val="600"/>
              </a:spcAft>
              <a:tabLst>
                <a:tab pos="316865" algn="l"/>
                <a:tab pos="540385" algn="l"/>
                <a:tab pos="316865" algn="l"/>
                <a:tab pos="496570" algn="l"/>
                <a:tab pos="540385" algn="l"/>
              </a:tabLst>
            </a:pPr>
            <a:r>
              <a:rPr lang="cs-CZ" sz="3200" b="1" dirty="0">
                <a:latin typeface="Times New Roman" panose="02020603050405020304" pitchFamily="18" charset="0"/>
                <a:ea typeface="Times New Roman" panose="02020603050405020304" pitchFamily="18" charset="0"/>
              </a:rPr>
              <a:t>(3) Sezónní prací podle odstavce 1 písm. e) je práce, která je závislá na střídání ročních období a zpravidla se každým rokem opakuje.</a:t>
            </a:r>
          </a:p>
          <a:p>
            <a:pPr marL="914400" lvl="2" algn="just">
              <a:spcBef>
                <a:spcPts val="600"/>
              </a:spcBef>
              <a:spcAft>
                <a:spcPts val="600"/>
              </a:spcAft>
              <a:tabLst>
                <a:tab pos="316865" algn="l"/>
                <a:tab pos="540385" algn="l"/>
                <a:tab pos="316865" algn="l"/>
                <a:tab pos="496570" algn="l"/>
                <a:tab pos="540385" algn="l"/>
              </a:tabLst>
            </a:pPr>
            <a:endParaRPr lang="cs-CZ"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381622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AA2E0D0D-2FD4-48FB-8569-0811AA0D2DC4}"/>
              </a:ext>
            </a:extLst>
          </p:cNvPr>
          <p:cNvSpPr txBox="1"/>
          <p:nvPr/>
        </p:nvSpPr>
        <p:spPr>
          <a:xfrm>
            <a:off x="771786" y="243281"/>
            <a:ext cx="11148969" cy="3539430"/>
          </a:xfrm>
          <a:prstGeom prst="rect">
            <a:avLst/>
          </a:prstGeom>
          <a:noFill/>
        </p:spPr>
        <p:txBody>
          <a:bodyPr wrap="square">
            <a:spAutoFit/>
          </a:bodyPr>
          <a:lstStyle/>
          <a:p>
            <a:pPr algn="just">
              <a:spcAft>
                <a:spcPts val="600"/>
              </a:spcAft>
            </a:pP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Okruh osob, které budou od poplatku osvobozené, se oproti stávajícímu zákonu rozšířil a zároveň dal možnost více náhledů na specifikaci například zotavovacích akcí nebo sezónních prací. Správce poplatku tak nemá jasně specifikovanou skupinu osob, které jsou osvobozeny. Dá se tedy předpokládat nejednotný postup správců poplatku vůči poskytovatelům úplatného pobytu a bude se čekat na rozhodování soudů ve sporných situacích. </a:t>
            </a:r>
          </a:p>
        </p:txBody>
      </p:sp>
    </p:spTree>
    <p:extLst>
      <p:ext uri="{BB962C8B-B14F-4D97-AF65-F5344CB8AC3E}">
        <p14:creationId xmlns:p14="http://schemas.microsoft.com/office/powerpoint/2010/main" val="23183848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B44A85A6-4715-4514-9AD9-C2B02977A70E}"/>
              </a:ext>
            </a:extLst>
          </p:cNvPr>
          <p:cNvSpPr/>
          <p:nvPr/>
        </p:nvSpPr>
        <p:spPr>
          <a:xfrm>
            <a:off x="1604210" y="229794"/>
            <a:ext cx="10202777" cy="2369880"/>
          </a:xfrm>
          <a:prstGeom prst="rect">
            <a:avLst/>
          </a:prstGeom>
        </p:spPr>
        <p:txBody>
          <a:bodyPr wrap="square">
            <a:spAutoFit/>
          </a:bodyPr>
          <a:lstStyle/>
          <a:p>
            <a:pPr lvl="0" algn="ctr">
              <a:spcBef>
                <a:spcPts val="1200"/>
              </a:spcBef>
            </a:pPr>
            <a:r>
              <a:rPr lang="cs-CZ" sz="3200" b="1" dirty="0">
                <a:latin typeface="Times New Roman" panose="02020603050405020304" pitchFamily="18" charset="0"/>
                <a:ea typeface="Times New Roman" panose="02020603050405020304" pitchFamily="18" charset="0"/>
              </a:rPr>
              <a:t>§ 3c</a:t>
            </a:r>
            <a:endParaRPr lang="cs-CZ" sz="3200" dirty="0">
              <a:latin typeface="Times New Roman" panose="02020603050405020304" pitchFamily="18" charset="0"/>
              <a:ea typeface="Times New Roman" panose="02020603050405020304" pitchFamily="18" charset="0"/>
            </a:endParaRPr>
          </a:p>
          <a:p>
            <a:pPr lvl="0" algn="ctr">
              <a:spcBef>
                <a:spcPts val="1200"/>
              </a:spcBef>
            </a:pPr>
            <a:r>
              <a:rPr lang="cs-CZ" sz="3200" b="1" dirty="0">
                <a:latin typeface="Times New Roman" panose="02020603050405020304" pitchFamily="18" charset="0"/>
                <a:ea typeface="Times New Roman" panose="02020603050405020304" pitchFamily="18" charset="0"/>
              </a:rPr>
              <a:t>Základ poplatku</a:t>
            </a:r>
          </a:p>
          <a:p>
            <a:pPr indent="269875" algn="just">
              <a:spcBef>
                <a:spcPts val="1200"/>
              </a:spcBef>
            </a:pPr>
            <a:r>
              <a:rPr lang="cs-CZ" sz="3200" b="1" dirty="0">
                <a:latin typeface="Times New Roman" panose="02020603050405020304" pitchFamily="18" charset="0"/>
                <a:ea typeface="Times New Roman" panose="02020603050405020304" pitchFamily="18" charset="0"/>
              </a:rPr>
              <a:t>Základem poplatku z pobytu je počet započatých dnů pobytu, s výjimkou dne počátku pobytu.</a:t>
            </a:r>
            <a:endParaRPr lang="cs-CZ" sz="3200" dirty="0">
              <a:latin typeface="Times New Roman" panose="02020603050405020304" pitchFamily="18" charset="0"/>
              <a:ea typeface="Times New Roman" panose="02020603050405020304" pitchFamily="18" charset="0"/>
            </a:endParaRPr>
          </a:p>
        </p:txBody>
      </p:sp>
      <p:sp>
        <p:nvSpPr>
          <p:cNvPr id="5" name="Obdélník 4">
            <a:extLst>
              <a:ext uri="{FF2B5EF4-FFF2-40B4-BE49-F238E27FC236}">
                <a16:creationId xmlns:a16="http://schemas.microsoft.com/office/drawing/2014/main" id="{50FB87BC-5CB7-4E22-9DCD-B4F52339F875}"/>
              </a:ext>
            </a:extLst>
          </p:cNvPr>
          <p:cNvSpPr/>
          <p:nvPr/>
        </p:nvSpPr>
        <p:spPr>
          <a:xfrm>
            <a:off x="641685" y="3011831"/>
            <a:ext cx="11165302" cy="3616375"/>
          </a:xfrm>
          <a:prstGeom prst="rect">
            <a:avLst/>
          </a:prstGeom>
        </p:spPr>
        <p:txBody>
          <a:bodyPr wrap="square">
            <a:spAutoFit/>
          </a:bodyPr>
          <a:lstStyle/>
          <a:p>
            <a:pPr algn="just">
              <a:spcBef>
                <a:spcPts val="600"/>
              </a:spcBef>
            </a:pPr>
            <a:r>
              <a:rPr lang="cs-CZ" sz="3200" dirty="0">
                <a:latin typeface="Times New Roman" panose="02020603050405020304" pitchFamily="18" charset="0"/>
                <a:ea typeface="Times New Roman" panose="02020603050405020304" pitchFamily="18" charset="0"/>
              </a:rPr>
              <a:t>Základ poplatku je základním konstrukčním prvkem, který konkretizuje předmět daně a vyjadřuje ho hodnotou předmětu nebo jinou měrnou jednotkou vztahující se k předmětu.</a:t>
            </a:r>
          </a:p>
          <a:p>
            <a:pPr algn="just">
              <a:spcBef>
                <a:spcPts val="600"/>
              </a:spcBef>
            </a:pPr>
            <a:r>
              <a:rPr lang="cs-CZ" sz="3200" dirty="0">
                <a:latin typeface="Times New Roman" panose="02020603050405020304" pitchFamily="18" charset="0"/>
                <a:ea typeface="Times New Roman" panose="02020603050405020304" pitchFamily="18" charset="0"/>
              </a:rPr>
              <a:t>Základem poplatku z pobytu je počet započatých dní bez započítání dne příjezdu. V důsledku toho základ poplatku odpovídá počtu noclehů, které jsou v rámci pobytu úplatně poskytnuty.</a:t>
            </a:r>
          </a:p>
        </p:txBody>
      </p:sp>
    </p:spTree>
    <p:extLst>
      <p:ext uri="{BB962C8B-B14F-4D97-AF65-F5344CB8AC3E}">
        <p14:creationId xmlns:p14="http://schemas.microsoft.com/office/powerpoint/2010/main" val="2901975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3CE307FD-C5A4-4EB9-A911-786330E09308}"/>
              </a:ext>
            </a:extLst>
          </p:cNvPr>
          <p:cNvSpPr/>
          <p:nvPr/>
        </p:nvSpPr>
        <p:spPr>
          <a:xfrm>
            <a:off x="1267326" y="724342"/>
            <a:ext cx="10363200" cy="5509200"/>
          </a:xfrm>
          <a:prstGeom prst="rect">
            <a:avLst/>
          </a:prstGeom>
        </p:spPr>
        <p:txBody>
          <a:bodyPr wrap="square">
            <a:spAutoFit/>
          </a:bodyPr>
          <a:lstStyle/>
          <a:p>
            <a:r>
              <a:rPr lang="cs-CZ" sz="3200" dirty="0">
                <a:latin typeface="Times New Roman" panose="02020603050405020304" pitchFamily="18" charset="0"/>
                <a:ea typeface="Times New Roman" panose="02020603050405020304" pitchFamily="18" charset="0"/>
              </a:rPr>
              <a:t>Dnem počátku pobytu se rozumí den, kdy podle smlouvy o úplatném poskytnutí pobytu započalo poskytování tohoto pobytu. Při tom ale platí, že pokud by byl pobyt účelově rozdělen na dílčí pobyty tak, aby v průběhu pobytu nastalo více počátečních dnů nezapočítaných do základu poplatku, ale tyto dílčí pobyty by na sebe bezprostředně navazovaly, tvořila by tato posloupnost pobytů jeden celek. </a:t>
            </a:r>
          </a:p>
          <a:p>
            <a:endParaRPr lang="cs-CZ" sz="3200" dirty="0">
              <a:latin typeface="Times New Roman" panose="02020603050405020304" pitchFamily="18" charset="0"/>
              <a:ea typeface="Times New Roman" panose="02020603050405020304" pitchFamily="18" charset="0"/>
            </a:endParaRPr>
          </a:p>
          <a:p>
            <a:r>
              <a:rPr lang="cs-CZ" sz="3200" dirty="0">
                <a:latin typeface="Times New Roman" panose="02020603050405020304" pitchFamily="18" charset="0"/>
                <a:ea typeface="Times New Roman" panose="02020603050405020304" pitchFamily="18" charset="0"/>
              </a:rPr>
              <a:t>Tento závěr plyne ze zákazu zneužití práva, který v oblasti daňového práva definoval poprvé Nejvyšší správní soud v rozsudku čj. 1 </a:t>
            </a:r>
            <a:r>
              <a:rPr lang="cs-CZ" sz="3200" dirty="0" err="1">
                <a:latin typeface="Times New Roman" panose="02020603050405020304" pitchFamily="18" charset="0"/>
                <a:ea typeface="Times New Roman" panose="02020603050405020304" pitchFamily="18" charset="0"/>
              </a:rPr>
              <a:t>Afs</a:t>
            </a:r>
            <a:r>
              <a:rPr lang="cs-CZ" sz="3200" dirty="0">
                <a:latin typeface="Times New Roman" panose="02020603050405020304" pitchFamily="18" charset="0"/>
                <a:ea typeface="Times New Roman" panose="02020603050405020304" pitchFamily="18" charset="0"/>
              </a:rPr>
              <a:t> 107/2004-48 ze dne 10. listopadu 2005:</a:t>
            </a:r>
            <a:endParaRPr lang="cs-CZ" sz="3200" dirty="0"/>
          </a:p>
        </p:txBody>
      </p:sp>
    </p:spTree>
    <p:extLst>
      <p:ext uri="{BB962C8B-B14F-4D97-AF65-F5344CB8AC3E}">
        <p14:creationId xmlns:p14="http://schemas.microsoft.com/office/powerpoint/2010/main" val="1988820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20DB8448-67A5-48F6-BA35-2FEF31242320}"/>
              </a:ext>
            </a:extLst>
          </p:cNvPr>
          <p:cNvSpPr/>
          <p:nvPr/>
        </p:nvSpPr>
        <p:spPr>
          <a:xfrm>
            <a:off x="268448" y="0"/>
            <a:ext cx="11836865" cy="5016758"/>
          </a:xfrm>
          <a:prstGeom prst="rect">
            <a:avLst/>
          </a:prstGeom>
        </p:spPr>
        <p:txBody>
          <a:bodyPr wrap="square">
            <a:spAutoFit/>
          </a:bodyPr>
          <a:lstStyle/>
          <a:p>
            <a:r>
              <a:rPr lang="cs-CZ" sz="3200" b="1" i="1" dirty="0">
                <a:latin typeface="Times New Roman" panose="02020603050405020304" pitchFamily="18" charset="0"/>
                <a:ea typeface="Times New Roman" panose="02020603050405020304" pitchFamily="18" charset="0"/>
              </a:rPr>
              <a:t>„Zneužitím práva je situace, kdy někdo vykoná své subjektivní právo k neodůvodněné újmě někoho jiného nebo společnosti; takovéto chování, jímž se dosahuje výsledku nedovoleného, je jenom zdánlivě dovolené.“</a:t>
            </a:r>
          </a:p>
          <a:p>
            <a:endParaRPr lang="cs-CZ" sz="3200" dirty="0">
              <a:latin typeface="Times New Roman" panose="02020603050405020304" pitchFamily="18" charset="0"/>
              <a:ea typeface="Times New Roman" panose="02020603050405020304" pitchFamily="18" charset="0"/>
            </a:endParaRPr>
          </a:p>
          <a:p>
            <a:r>
              <a:rPr lang="cs-CZ" sz="3200" dirty="0">
                <a:latin typeface="Times New Roman" panose="02020603050405020304" pitchFamily="18" charset="0"/>
                <a:ea typeface="Times New Roman" panose="02020603050405020304" pitchFamily="18" charset="0"/>
              </a:rPr>
              <a:t> Z nedávné doby pak zneužití práva na straně poplatníka daně judikoval například Krajský soud v Českých Budějovicích v čj. rozsudku 10 </a:t>
            </a:r>
            <a:r>
              <a:rPr lang="cs-CZ" sz="3200" dirty="0" err="1">
                <a:latin typeface="Times New Roman" panose="02020603050405020304" pitchFamily="18" charset="0"/>
                <a:ea typeface="Times New Roman" panose="02020603050405020304" pitchFamily="18" charset="0"/>
              </a:rPr>
              <a:t>Af</a:t>
            </a:r>
            <a:r>
              <a:rPr lang="cs-CZ" sz="3200" dirty="0">
                <a:latin typeface="Times New Roman" panose="02020603050405020304" pitchFamily="18" charset="0"/>
                <a:ea typeface="Times New Roman" panose="02020603050405020304" pitchFamily="18" charset="0"/>
              </a:rPr>
              <a:t> 566/2012-190 ze dne 11. února 2015, který následně rovněž potvrdil Nejvyšší správní soud.</a:t>
            </a:r>
          </a:p>
          <a:p>
            <a:endParaRPr lang="cs-CZ"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559160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AA38DC04-7DA2-4EF0-A20D-286CF226DE2C}"/>
              </a:ext>
            </a:extLst>
          </p:cNvPr>
          <p:cNvSpPr txBox="1"/>
          <p:nvPr/>
        </p:nvSpPr>
        <p:spPr>
          <a:xfrm>
            <a:off x="587228" y="318782"/>
            <a:ext cx="11132191" cy="5732338"/>
          </a:xfrm>
          <a:prstGeom prst="rect">
            <a:avLst/>
          </a:prstGeom>
          <a:noFill/>
        </p:spPr>
        <p:txBody>
          <a:bodyPr wrap="square">
            <a:spAutoFit/>
          </a:bodyPr>
          <a:lstStyle/>
          <a:p>
            <a:pPr algn="just">
              <a:spcAft>
                <a:spcPts val="600"/>
              </a:spcAft>
            </a:pP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Základ poplatku vyjadřuje hodnotu a je základním konstrukčním prvkem poplatkové povinnosti. Základem pro výpočet poplatku je počet započatých dní bez započítávání dne příjezdů, jedná se prakticky o počet noclehů. Na tomto místě je vhodné připomenout, že určit každý den, jako den příjezdu (který není zpoplatněn) není možné, neboť by docházelo k zneužití práva. Souhlasil bych s názorem, který vyslovil Viktor Knapp, že pokud </a:t>
            </a:r>
            <a:r>
              <a:rPr lang="cs-CZ" sz="3200" i="1" dirty="0">
                <a:effectLst/>
                <a:latin typeface="Times New Roman" panose="02020603050405020304" pitchFamily="18" charset="0"/>
                <a:ea typeface="Times New Roman" panose="02020603050405020304" pitchFamily="18" charset="0"/>
                <a:cs typeface="Times New Roman" panose="02020603050405020304" pitchFamily="18" charset="0"/>
              </a:rPr>
              <a:t>„se někdo chová podle právní normy (</a:t>
            </a:r>
            <a:r>
              <a:rPr lang="cs-CZ" sz="3200" i="1" dirty="0" err="1">
                <a:effectLst/>
                <a:latin typeface="Times New Roman" panose="02020603050405020304" pitchFamily="18" charset="0"/>
                <a:ea typeface="Times New Roman" panose="02020603050405020304" pitchFamily="18" charset="0"/>
                <a:cs typeface="Times New Roman" panose="02020603050405020304" pitchFamily="18" charset="0"/>
              </a:rPr>
              <a:t>secundum</a:t>
            </a:r>
            <a:r>
              <a:rPr lang="cs-CZ" sz="3200" i="1" dirty="0">
                <a:effectLst/>
                <a:latin typeface="Times New Roman" panose="02020603050405020304" pitchFamily="18" charset="0"/>
                <a:ea typeface="Times New Roman" panose="02020603050405020304" pitchFamily="18" charset="0"/>
                <a:cs typeface="Times New Roman" panose="02020603050405020304" pitchFamily="18" charset="0"/>
              </a:rPr>
              <a:t> legem), ale tak, aby záměrně dosáhl výsledku právní normou nepředvídaného a nežádoucího.*“ </a:t>
            </a: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Tímto názorem lze charakterizovat obcházení zákona.</a:t>
            </a:r>
          </a:p>
          <a:p>
            <a:pPr algn="just">
              <a:spcAft>
                <a:spcPts val="600"/>
              </a:spcAft>
            </a:pPr>
            <a:endParaRPr lang="cs-CZ" sz="105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600"/>
              </a:spcAft>
            </a:pPr>
            <a:endParaRPr lang="cs-CZ" sz="1050" dirty="0">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600"/>
              </a:spcAft>
            </a:pPr>
            <a:r>
              <a:rPr lang="cs-CZ" sz="1050" dirty="0">
                <a:effectLst/>
                <a:latin typeface="Calibri" panose="020F0502020204030204" pitchFamily="34" charset="0"/>
                <a:ea typeface="Times New Roman" panose="02020603050405020304" pitchFamily="18" charset="0"/>
                <a:cs typeface="Times New Roman" panose="02020603050405020304" pitchFamily="18" charset="0"/>
              </a:rPr>
              <a:t>* KNAPP, Viktor. Teorie práva. 1995, s. 186.</a:t>
            </a:r>
          </a:p>
        </p:txBody>
      </p:sp>
    </p:spTree>
    <p:extLst>
      <p:ext uri="{BB962C8B-B14F-4D97-AF65-F5344CB8AC3E}">
        <p14:creationId xmlns:p14="http://schemas.microsoft.com/office/powerpoint/2010/main" val="12359790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a:extLst>
              <a:ext uri="{FF2B5EF4-FFF2-40B4-BE49-F238E27FC236}">
                <a16:creationId xmlns:a16="http://schemas.microsoft.com/office/drawing/2014/main" id="{8EB4E39F-8636-4A4D-9C81-B29A5E4C0A94}"/>
              </a:ext>
            </a:extLst>
          </p:cNvPr>
          <p:cNvSpPr/>
          <p:nvPr/>
        </p:nvSpPr>
        <p:spPr>
          <a:xfrm>
            <a:off x="220133" y="0"/>
            <a:ext cx="11971867" cy="5786199"/>
          </a:xfrm>
          <a:prstGeom prst="rect">
            <a:avLst/>
          </a:prstGeom>
        </p:spPr>
        <p:txBody>
          <a:bodyPr wrap="square">
            <a:spAutoFit/>
          </a:bodyPr>
          <a:lstStyle/>
          <a:p>
            <a:pPr lvl="0" algn="ctr">
              <a:spcBef>
                <a:spcPts val="1200"/>
              </a:spcBef>
            </a:pPr>
            <a:r>
              <a:rPr lang="cs-CZ" sz="3200" b="1" dirty="0">
                <a:latin typeface="Times New Roman" panose="02020603050405020304" pitchFamily="18" charset="0"/>
                <a:ea typeface="Times New Roman" panose="02020603050405020304" pitchFamily="18" charset="0"/>
              </a:rPr>
              <a:t>§ 3d</a:t>
            </a:r>
            <a:endParaRPr lang="cs-CZ" sz="3200" dirty="0">
              <a:latin typeface="Times New Roman" panose="02020603050405020304" pitchFamily="18" charset="0"/>
              <a:ea typeface="Times New Roman" panose="02020603050405020304" pitchFamily="18" charset="0"/>
            </a:endParaRPr>
          </a:p>
          <a:p>
            <a:pPr lvl="0" algn="ctr">
              <a:spcBef>
                <a:spcPts val="1200"/>
              </a:spcBef>
            </a:pPr>
            <a:r>
              <a:rPr lang="cs-CZ" sz="3200" b="1" dirty="0">
                <a:latin typeface="Times New Roman" panose="02020603050405020304" pitchFamily="18" charset="0"/>
                <a:ea typeface="Times New Roman" panose="02020603050405020304" pitchFamily="18" charset="0"/>
              </a:rPr>
              <a:t>Sazba poplatku</a:t>
            </a:r>
          </a:p>
          <a:p>
            <a:pPr indent="269875" algn="just">
              <a:spcBef>
                <a:spcPts val="1200"/>
              </a:spcBef>
            </a:pPr>
            <a:r>
              <a:rPr lang="cs-CZ" sz="3200" b="1" dirty="0">
                <a:latin typeface="Times New Roman" panose="02020603050405020304" pitchFamily="18" charset="0"/>
                <a:ea typeface="Times New Roman" panose="02020603050405020304" pitchFamily="18" charset="0"/>
              </a:rPr>
              <a:t>Sazba poplatku z pobytu činí nejvýše 50 Kč.</a:t>
            </a:r>
          </a:p>
          <a:p>
            <a:pPr indent="269875" algn="just">
              <a:spcBef>
                <a:spcPts val="1200"/>
              </a:spcBef>
            </a:pPr>
            <a:endParaRPr lang="cs-CZ"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269875" algn="just">
              <a:spcBef>
                <a:spcPts val="1200"/>
              </a:spcBef>
            </a:pP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Maximální sazba poplatku byla pro první rok účinnost zákona stanovena jako součet dřívějších dvou poplatků – tedy poplatku za lázeňský nebo rekreační pobyt (15 Kč) a poplatku z ubytovací kapacity (6 Kč). Celková maximální částka pro rok 2020 je tedy stanovena na částku 21 Kč. </a:t>
            </a:r>
          </a:p>
          <a:p>
            <a:pPr indent="269875" algn="just">
              <a:spcBef>
                <a:spcPts val="1200"/>
              </a:spcBef>
            </a:pPr>
            <a:endParaRPr lang="cs-CZ"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636901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DB2A722B-34AE-4739-A26D-814CCDA87C94}"/>
              </a:ext>
            </a:extLst>
          </p:cNvPr>
          <p:cNvSpPr txBox="1"/>
          <p:nvPr/>
        </p:nvSpPr>
        <p:spPr>
          <a:xfrm>
            <a:off x="369116" y="181957"/>
            <a:ext cx="11822884" cy="4031873"/>
          </a:xfrm>
          <a:prstGeom prst="rect">
            <a:avLst/>
          </a:prstGeom>
          <a:noFill/>
        </p:spPr>
        <p:txBody>
          <a:bodyPr wrap="square">
            <a:spAutoFit/>
          </a:bodyPr>
          <a:lstStyle/>
          <a:p>
            <a:endParaRPr lang="cs-CZ"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V důvodové zprávě se nachází porovnání s ostatními státy v Evropě a jejich poplatky z pobytu. V průměru se tato částka pohybuje okolo 2 EUR, tedy cca 50 Kč, což by odpovídalo maximální výši poplatku z pobytu, kterou </a:t>
            </a:r>
            <a:r>
              <a:rPr lang="cs-CZ" sz="3200" dirty="0" err="1">
                <a:effectLst/>
                <a:latin typeface="Times New Roman" panose="02020603050405020304" pitchFamily="18" charset="0"/>
                <a:ea typeface="Times New Roman" panose="02020603050405020304" pitchFamily="18" charset="0"/>
                <a:cs typeface="Times New Roman" panose="02020603050405020304" pitchFamily="18" charset="0"/>
              </a:rPr>
              <a:t>ZoMP</a:t>
            </a: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 zavádí od 1. 1. 2021. Obce by však měly zvážit výši stanoveného poplatku a porovnat, zda příliš vysoký poplatek neodradí fyzické osoby od pobytu, nebo naopak poplatek bude tak nízký, že jej převýší náklady spojené s jeho správou.</a:t>
            </a:r>
            <a:endParaRPr lang="cs-CZ"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35234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a:extLst>
              <a:ext uri="{FF2B5EF4-FFF2-40B4-BE49-F238E27FC236}">
                <a16:creationId xmlns:a16="http://schemas.microsoft.com/office/drawing/2014/main" id="{6A236755-BDE9-497E-BC9C-2C94EFC5575B}"/>
              </a:ext>
            </a:extLst>
          </p:cNvPr>
          <p:cNvSpPr/>
          <p:nvPr/>
        </p:nvSpPr>
        <p:spPr>
          <a:xfrm>
            <a:off x="721894" y="0"/>
            <a:ext cx="11470105" cy="2369880"/>
          </a:xfrm>
          <a:prstGeom prst="rect">
            <a:avLst/>
          </a:prstGeom>
        </p:spPr>
        <p:txBody>
          <a:bodyPr wrap="square">
            <a:spAutoFit/>
          </a:bodyPr>
          <a:lstStyle/>
          <a:p>
            <a:pPr lvl="0" algn="ctr">
              <a:spcBef>
                <a:spcPts val="1200"/>
              </a:spcBef>
            </a:pPr>
            <a:r>
              <a:rPr lang="cs-CZ" sz="3200" b="1" dirty="0">
                <a:latin typeface="Times New Roman" panose="02020603050405020304" pitchFamily="18" charset="0"/>
                <a:ea typeface="Times New Roman" panose="02020603050405020304" pitchFamily="18" charset="0"/>
              </a:rPr>
              <a:t>§ 3e</a:t>
            </a:r>
            <a:endParaRPr lang="cs-CZ" sz="3200" dirty="0">
              <a:latin typeface="Times New Roman" panose="02020603050405020304" pitchFamily="18" charset="0"/>
              <a:ea typeface="Times New Roman" panose="02020603050405020304" pitchFamily="18" charset="0"/>
            </a:endParaRPr>
          </a:p>
          <a:p>
            <a:pPr lvl="0" algn="ctr">
              <a:spcBef>
                <a:spcPts val="1200"/>
              </a:spcBef>
            </a:pPr>
            <a:r>
              <a:rPr lang="cs-CZ" sz="3200" b="1" dirty="0">
                <a:latin typeface="Times New Roman" panose="02020603050405020304" pitchFamily="18" charset="0"/>
                <a:ea typeface="Times New Roman" panose="02020603050405020304" pitchFamily="18" charset="0"/>
              </a:rPr>
              <a:t>Výpočet poplatku</a:t>
            </a:r>
          </a:p>
          <a:p>
            <a:pPr indent="269875" algn="just">
              <a:spcBef>
                <a:spcPts val="1200"/>
              </a:spcBef>
            </a:pPr>
            <a:r>
              <a:rPr lang="cs-CZ" sz="3200" b="1" dirty="0">
                <a:latin typeface="Times New Roman" panose="02020603050405020304" pitchFamily="18" charset="0"/>
                <a:ea typeface="Times New Roman" panose="02020603050405020304" pitchFamily="18" charset="0"/>
              </a:rPr>
              <a:t>Poplatek z pobytu se vypočte jako součin základu poplatku a sazby poplatku.</a:t>
            </a:r>
            <a:endParaRPr lang="cs-CZ" sz="3200" dirty="0">
              <a:latin typeface="Times New Roman" panose="02020603050405020304" pitchFamily="18" charset="0"/>
              <a:ea typeface="Times New Roman" panose="02020603050405020304" pitchFamily="18" charset="0"/>
            </a:endParaRPr>
          </a:p>
        </p:txBody>
      </p:sp>
      <p:sp>
        <p:nvSpPr>
          <p:cNvPr id="6" name="Obdélník 5">
            <a:extLst>
              <a:ext uri="{FF2B5EF4-FFF2-40B4-BE49-F238E27FC236}">
                <a16:creationId xmlns:a16="http://schemas.microsoft.com/office/drawing/2014/main" id="{FBB68A93-8C5C-4D8A-A53A-AB3EAD5E2EED}"/>
              </a:ext>
            </a:extLst>
          </p:cNvPr>
          <p:cNvSpPr/>
          <p:nvPr/>
        </p:nvSpPr>
        <p:spPr>
          <a:xfrm>
            <a:off x="721894" y="2679231"/>
            <a:ext cx="11470104" cy="3708708"/>
          </a:xfrm>
          <a:prstGeom prst="rect">
            <a:avLst/>
          </a:prstGeom>
        </p:spPr>
        <p:txBody>
          <a:bodyPr wrap="square">
            <a:spAutoFit/>
          </a:bodyPr>
          <a:lstStyle/>
          <a:p>
            <a:pPr algn="just">
              <a:spcBef>
                <a:spcPts val="600"/>
              </a:spcBef>
            </a:pPr>
            <a:r>
              <a:rPr lang="cs-CZ" sz="3200" dirty="0">
                <a:latin typeface="Times New Roman" panose="02020603050405020304" pitchFamily="18" charset="0"/>
                <a:ea typeface="Times New Roman" panose="02020603050405020304" pitchFamily="18" charset="0"/>
              </a:rPr>
              <a:t>Výpočet poplatku z pobytu má standardní podobu součinu jeho základu a sazby. Základ poplatku je ze své povahy již zaokrouhlen na celé dny (srov. textaci „započaté dny“ v § 3c), proto se případně uplatní pouze § 146 daňového řádu, upravující zaokrouhlování, pokud by sazba nebyla vyjádřena v celých korunách</a:t>
            </a:r>
            <a:r>
              <a:rPr lang="cs-CZ" dirty="0">
                <a:latin typeface="Times New Roman" panose="02020603050405020304" pitchFamily="18" charset="0"/>
                <a:ea typeface="Times New Roman" panose="02020603050405020304" pitchFamily="18" charset="0"/>
              </a:rPr>
              <a:t>..</a:t>
            </a:r>
          </a:p>
          <a:p>
            <a:pPr algn="just">
              <a:spcBef>
                <a:spcPts val="600"/>
              </a:spcBef>
            </a:pPr>
            <a:endParaRPr lang="cs-CZ" dirty="0">
              <a:latin typeface="Times New Roman" panose="02020603050405020304" pitchFamily="18" charset="0"/>
              <a:ea typeface="Times New Roman" panose="02020603050405020304" pitchFamily="18" charset="0"/>
            </a:endParaRPr>
          </a:p>
          <a:p>
            <a:pPr algn="just">
              <a:spcBef>
                <a:spcPts val="600"/>
              </a:spcBef>
            </a:pPr>
            <a:endParaRPr lang="cs-CZ" dirty="0">
              <a:latin typeface="Times New Roman" panose="02020603050405020304" pitchFamily="18" charset="0"/>
              <a:ea typeface="Times New Roman" panose="02020603050405020304" pitchFamily="18" charset="0"/>
            </a:endParaRPr>
          </a:p>
          <a:p>
            <a:pPr algn="ctr">
              <a:spcBef>
                <a:spcPts val="600"/>
              </a:spcBef>
            </a:pPr>
            <a:r>
              <a:rPr lang="cs-CZ" sz="3200" b="1" dirty="0">
                <a:latin typeface="Times New Roman" panose="02020603050405020304" pitchFamily="18" charset="0"/>
                <a:ea typeface="Times New Roman" panose="02020603050405020304" pitchFamily="18" charset="0"/>
                <a:sym typeface="Wingdings" panose="05000000000000000000" pitchFamily="2" charset="2"/>
              </a:rPr>
              <a:t> 10 dní (základ) x 21 Kč (sazba) </a:t>
            </a:r>
            <a:r>
              <a:rPr lang="cs-CZ" sz="3200" b="1">
                <a:latin typeface="Times New Roman" panose="02020603050405020304" pitchFamily="18" charset="0"/>
                <a:ea typeface="Times New Roman" panose="02020603050405020304" pitchFamily="18" charset="0"/>
                <a:sym typeface="Wingdings" panose="05000000000000000000" pitchFamily="2" charset="2"/>
              </a:rPr>
              <a:t>= 210 </a:t>
            </a:r>
            <a:r>
              <a:rPr lang="cs-CZ" sz="3200" b="1" dirty="0">
                <a:latin typeface="Times New Roman" panose="02020603050405020304" pitchFamily="18" charset="0"/>
                <a:ea typeface="Times New Roman" panose="02020603050405020304" pitchFamily="18" charset="0"/>
                <a:sym typeface="Wingdings" panose="05000000000000000000" pitchFamily="2" charset="2"/>
              </a:rPr>
              <a:t>Kč</a:t>
            </a:r>
            <a:endParaRPr lang="cs-CZ" sz="320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5622334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BEE0A285-DB24-414D-B3B9-F62ADCF80A4C}"/>
              </a:ext>
            </a:extLst>
          </p:cNvPr>
          <p:cNvSpPr/>
          <p:nvPr/>
        </p:nvSpPr>
        <p:spPr>
          <a:xfrm>
            <a:off x="401052" y="0"/>
            <a:ext cx="11630527" cy="3431709"/>
          </a:xfrm>
          <a:prstGeom prst="rect">
            <a:avLst/>
          </a:prstGeom>
        </p:spPr>
        <p:txBody>
          <a:bodyPr wrap="square">
            <a:spAutoFit/>
          </a:bodyPr>
          <a:lstStyle/>
          <a:p>
            <a:pPr lvl="0" algn="ctr">
              <a:spcBef>
                <a:spcPts val="1200"/>
              </a:spcBef>
            </a:pPr>
            <a:r>
              <a:rPr lang="cs-CZ" sz="3200" b="1" dirty="0">
                <a:latin typeface="Times New Roman" panose="02020603050405020304" pitchFamily="18" charset="0"/>
                <a:ea typeface="Times New Roman" panose="02020603050405020304" pitchFamily="18" charset="0"/>
              </a:rPr>
              <a:t>§ 3f</a:t>
            </a:r>
            <a:endParaRPr lang="cs-CZ" sz="3200" dirty="0">
              <a:latin typeface="Times New Roman" panose="02020603050405020304" pitchFamily="18" charset="0"/>
              <a:ea typeface="Times New Roman" panose="02020603050405020304" pitchFamily="18" charset="0"/>
            </a:endParaRPr>
          </a:p>
          <a:p>
            <a:pPr lvl="0" algn="ctr">
              <a:spcBef>
                <a:spcPts val="1200"/>
              </a:spcBef>
            </a:pPr>
            <a:r>
              <a:rPr lang="cs-CZ" sz="3200" b="1" dirty="0">
                <a:latin typeface="Times New Roman" panose="02020603050405020304" pitchFamily="18" charset="0"/>
                <a:ea typeface="Times New Roman" panose="02020603050405020304" pitchFamily="18" charset="0"/>
              </a:rPr>
              <a:t>Plátce poplatku</a:t>
            </a:r>
          </a:p>
          <a:p>
            <a:pPr marL="1143000" lvl="2" indent="-228600" algn="just">
              <a:spcBef>
                <a:spcPts val="600"/>
              </a:spcBef>
              <a:spcAft>
                <a:spcPts val="600"/>
              </a:spcAft>
              <a:buFont typeface="+mj-lt"/>
              <a:buAutoNum type="arabicParenBoth"/>
              <a:tabLst>
                <a:tab pos="316865" algn="l"/>
                <a:tab pos="540385" algn="l"/>
                <a:tab pos="316865" algn="l"/>
                <a:tab pos="496570" algn="l"/>
                <a:tab pos="540385" algn="l"/>
              </a:tabLst>
            </a:pPr>
            <a:r>
              <a:rPr lang="cs-CZ" sz="3200" b="1" dirty="0">
                <a:latin typeface="Times New Roman" panose="02020603050405020304" pitchFamily="18" charset="0"/>
                <a:ea typeface="Times New Roman" panose="02020603050405020304" pitchFamily="18" charset="0"/>
              </a:rPr>
              <a:t>Plátcem poplatku z pobytu je poskytovatel úplatného pobytu</a:t>
            </a:r>
            <a:r>
              <a:rPr lang="cs-CZ" sz="3200" b="1" cap="all" dirty="0">
                <a:latin typeface="Times New Roman" panose="02020603050405020304" pitchFamily="18" charset="0"/>
                <a:ea typeface="Times New Roman" panose="02020603050405020304" pitchFamily="18" charset="0"/>
              </a:rPr>
              <a:t>.</a:t>
            </a:r>
            <a:r>
              <a:rPr lang="cs-CZ" sz="3200" b="1" dirty="0">
                <a:latin typeface="Times New Roman" panose="02020603050405020304" pitchFamily="18" charset="0"/>
                <a:ea typeface="Times New Roman" panose="02020603050405020304" pitchFamily="18" charset="0"/>
              </a:rPr>
              <a:t> </a:t>
            </a:r>
            <a:endParaRPr lang="cs-CZ" sz="3200" dirty="0">
              <a:latin typeface="Times New Roman" panose="02020603050405020304" pitchFamily="18" charset="0"/>
              <a:ea typeface="Times New Roman" panose="02020603050405020304" pitchFamily="18" charset="0"/>
            </a:endParaRPr>
          </a:p>
          <a:p>
            <a:pPr marL="1143000" lvl="2" indent="-228600" algn="just">
              <a:spcBef>
                <a:spcPts val="600"/>
              </a:spcBef>
              <a:spcAft>
                <a:spcPts val="600"/>
              </a:spcAft>
              <a:buFont typeface="+mj-lt"/>
              <a:buAutoNum type="arabicParenBoth"/>
              <a:tabLst>
                <a:tab pos="316865" algn="l"/>
                <a:tab pos="540385" algn="l"/>
                <a:tab pos="316865" algn="l"/>
                <a:tab pos="496570" algn="l"/>
                <a:tab pos="540385" algn="l"/>
              </a:tabLst>
            </a:pPr>
            <a:r>
              <a:rPr lang="cs-CZ" sz="3200" b="1" dirty="0">
                <a:latin typeface="Times New Roman" panose="02020603050405020304" pitchFamily="18" charset="0"/>
                <a:ea typeface="Times New Roman" panose="02020603050405020304" pitchFamily="18" charset="0"/>
              </a:rPr>
              <a:t>Plátce poplatku je povinen vybrat poplatek od poplatníka.</a:t>
            </a:r>
            <a:endParaRPr lang="cs-CZ" sz="3200" dirty="0">
              <a:effectLst/>
              <a:latin typeface="Times New Roman" panose="02020603050405020304" pitchFamily="18" charset="0"/>
              <a:ea typeface="Times New Roman" panose="02020603050405020304" pitchFamily="18" charset="0"/>
            </a:endParaRPr>
          </a:p>
        </p:txBody>
      </p:sp>
      <p:sp>
        <p:nvSpPr>
          <p:cNvPr id="5" name="Obdélník 4">
            <a:extLst>
              <a:ext uri="{FF2B5EF4-FFF2-40B4-BE49-F238E27FC236}">
                <a16:creationId xmlns:a16="http://schemas.microsoft.com/office/drawing/2014/main" id="{95751347-9279-4278-B0D4-0C1AB19BB72F}"/>
              </a:ext>
            </a:extLst>
          </p:cNvPr>
          <p:cNvSpPr/>
          <p:nvPr/>
        </p:nvSpPr>
        <p:spPr>
          <a:xfrm>
            <a:off x="721895" y="3505200"/>
            <a:ext cx="11069053" cy="3046988"/>
          </a:xfrm>
          <a:prstGeom prst="rect">
            <a:avLst/>
          </a:prstGeom>
        </p:spPr>
        <p:txBody>
          <a:bodyPr wrap="square">
            <a:spAutoFit/>
          </a:bodyPr>
          <a:lstStyle/>
          <a:p>
            <a:pPr algn="just">
              <a:spcBef>
                <a:spcPts val="600"/>
              </a:spcBef>
            </a:pPr>
            <a:r>
              <a:rPr lang="cs-CZ" sz="3200" dirty="0">
                <a:latin typeface="Times New Roman" panose="02020603050405020304" pitchFamily="18" charset="0"/>
                <a:ea typeface="Times New Roman" panose="02020603050405020304" pitchFamily="18" charset="0"/>
              </a:rPr>
              <a:t>Pro zjednodušení správy poplatku z pobytu se navrhuje zavést plátce poplatku, který poplatek vybere od poplatníků a odvede jej ve lhůtě stanovené obecně závaznou vyhláškou správci poplatku, tedy obecnímu úřadu. Tento plátce poplatku není povinen podávat hlášení ani vyúčtování podle daňového řádu, neboť mu tuto povinnost zákon o místních poplatcích neukládá.</a:t>
            </a:r>
          </a:p>
        </p:txBody>
      </p:sp>
    </p:spTree>
    <p:extLst>
      <p:ext uri="{BB962C8B-B14F-4D97-AF65-F5344CB8AC3E}">
        <p14:creationId xmlns:p14="http://schemas.microsoft.com/office/powerpoint/2010/main" val="363292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2F47CFB1-032E-4579-B030-EFD3DC580E80}"/>
              </a:ext>
            </a:extLst>
          </p:cNvPr>
          <p:cNvSpPr txBox="1"/>
          <p:nvPr/>
        </p:nvSpPr>
        <p:spPr>
          <a:xfrm>
            <a:off x="1669410" y="1073790"/>
            <a:ext cx="10435904" cy="5016758"/>
          </a:xfrm>
          <a:prstGeom prst="rect">
            <a:avLst/>
          </a:prstGeom>
          <a:noFill/>
        </p:spPr>
        <p:txBody>
          <a:bodyPr wrap="square">
            <a:spAutoFit/>
          </a:bodyPr>
          <a:lstStyle/>
          <a:p>
            <a:r>
              <a:rPr lang="cs-CZ" sz="3200" dirty="0" err="1">
                <a:effectLst/>
                <a:latin typeface="Times New Roman" panose="02020603050405020304" pitchFamily="18" charset="0"/>
                <a:ea typeface="Times New Roman" panose="02020603050405020304" pitchFamily="18" charset="0"/>
                <a:cs typeface="Times New Roman" panose="02020603050405020304" pitchFamily="18" charset="0"/>
              </a:rPr>
              <a:t>ZoMP</a:t>
            </a: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 nespecifikuje držitele psa, a proto správci poplatku mohou mít v tomto směru ztíženou pozici. V této souvislosti je vhodné poukázat na předchozí (již neplatnou) právní úpravu, která tento vztah blíže charakterizovala a to tak, že </a:t>
            </a:r>
            <a:r>
              <a:rPr lang="cs-CZ" sz="3200" i="1" dirty="0">
                <a:effectLst/>
                <a:latin typeface="Times New Roman" panose="02020603050405020304" pitchFamily="18" charset="0"/>
                <a:ea typeface="Times New Roman" panose="02020603050405020304" pitchFamily="18" charset="0"/>
                <a:cs typeface="Times New Roman" panose="02020603050405020304" pitchFamily="18" charset="0"/>
              </a:rPr>
              <a:t>poplatek ze psů platí držitel psa, přičemž za držitele všech psů chovaných v domácnosti se považoval uživatel bytu</a:t>
            </a: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a:t>
            </a:r>
          </a:p>
          <a:p>
            <a:endParaRPr lang="cs-CZ" sz="3200" dirty="0">
              <a:latin typeface="Times New Roman" panose="02020603050405020304" pitchFamily="18" charset="0"/>
              <a:cs typeface="Times New Roman" panose="02020603050405020304" pitchFamily="18" charset="0"/>
            </a:endParaRPr>
          </a:p>
          <a:p>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 2 vyhlášky č. 216/1988 Sb., o místním poplatku ze psů a o lázeňském poplatku, dostupné na: </a:t>
            </a:r>
            <a:r>
              <a:rPr lang="cs-CZ" sz="32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https://www.zakonyprolidi.cz/cs/1988-216</a:t>
            </a: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cs-CZ"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196722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D8296D7B-905C-447A-9F5E-7AE4CB6DC008}"/>
              </a:ext>
            </a:extLst>
          </p:cNvPr>
          <p:cNvSpPr txBox="1"/>
          <p:nvPr/>
        </p:nvSpPr>
        <p:spPr>
          <a:xfrm>
            <a:off x="931178" y="578840"/>
            <a:ext cx="10813409" cy="3046988"/>
          </a:xfrm>
          <a:prstGeom prst="rect">
            <a:avLst/>
          </a:prstGeom>
          <a:noFill/>
        </p:spPr>
        <p:txBody>
          <a:bodyPr wrap="square">
            <a:spAutoFit/>
          </a:bodyPr>
          <a:lstStyle/>
          <a:p>
            <a:pPr algn="just">
              <a:spcAft>
                <a:spcPts val="600"/>
              </a:spcAft>
            </a:pP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Plátcem poplatku je podle </a:t>
            </a:r>
            <a:r>
              <a:rPr lang="cs-CZ" sz="3200" dirty="0" err="1">
                <a:effectLst/>
                <a:latin typeface="Times New Roman" panose="02020603050405020304" pitchFamily="18" charset="0"/>
                <a:ea typeface="Times New Roman" panose="02020603050405020304" pitchFamily="18" charset="0"/>
                <a:cs typeface="Times New Roman" panose="02020603050405020304" pitchFamily="18" charset="0"/>
              </a:rPr>
              <a:t>ZoMP</a:t>
            </a: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 poskytovatel úplatného pobytu a ten je také povinen od poplatníka vybrat poplatek. Poskytovatelem úplatného pobytu může být fyzická i právnická osoba, či jiná jednotka bez právní osobnosti (svěřenecký fond apod.). Ustanovení tak reflektuje na § 233 a následující daňového řádu.</a:t>
            </a:r>
          </a:p>
        </p:txBody>
      </p:sp>
    </p:spTree>
    <p:extLst>
      <p:ext uri="{BB962C8B-B14F-4D97-AF65-F5344CB8AC3E}">
        <p14:creationId xmlns:p14="http://schemas.microsoft.com/office/powerpoint/2010/main" val="375059586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5C720974-1ADC-437C-8EED-8EC9A29799B0}"/>
              </a:ext>
            </a:extLst>
          </p:cNvPr>
          <p:cNvSpPr/>
          <p:nvPr/>
        </p:nvSpPr>
        <p:spPr>
          <a:xfrm>
            <a:off x="593558" y="197346"/>
            <a:ext cx="11421979" cy="6463308"/>
          </a:xfrm>
          <a:prstGeom prst="rect">
            <a:avLst/>
          </a:prstGeom>
        </p:spPr>
        <p:txBody>
          <a:bodyPr wrap="square">
            <a:spAutoFit/>
          </a:bodyPr>
          <a:lstStyle/>
          <a:p>
            <a:pPr lvl="0" algn="ctr">
              <a:spcBef>
                <a:spcPts val="1200"/>
              </a:spcBef>
            </a:pPr>
            <a:r>
              <a:rPr lang="cs-CZ" sz="3200" b="1" dirty="0">
                <a:latin typeface="Times New Roman" panose="02020603050405020304" pitchFamily="18" charset="0"/>
                <a:ea typeface="Times New Roman" panose="02020603050405020304" pitchFamily="18" charset="0"/>
              </a:rPr>
              <a:t>§ 3g</a:t>
            </a:r>
            <a:endParaRPr lang="cs-CZ" sz="3200" dirty="0">
              <a:latin typeface="Times New Roman" panose="02020603050405020304" pitchFamily="18" charset="0"/>
              <a:ea typeface="Times New Roman" panose="02020603050405020304" pitchFamily="18" charset="0"/>
            </a:endParaRPr>
          </a:p>
          <a:p>
            <a:pPr lvl="0" algn="ctr">
              <a:spcBef>
                <a:spcPts val="1200"/>
              </a:spcBef>
            </a:pPr>
            <a:r>
              <a:rPr lang="cs-CZ" sz="3200" b="1" dirty="0">
                <a:latin typeface="Times New Roman" panose="02020603050405020304" pitchFamily="18" charset="0"/>
                <a:ea typeface="Times New Roman" panose="02020603050405020304" pitchFamily="18" charset="0"/>
              </a:rPr>
              <a:t>Evidenční povinnost</a:t>
            </a:r>
          </a:p>
          <a:p>
            <a:pPr marL="1143000" lvl="2" indent="-228600" algn="just">
              <a:spcBef>
                <a:spcPts val="600"/>
              </a:spcBef>
              <a:spcAft>
                <a:spcPts val="600"/>
              </a:spcAft>
              <a:buFont typeface="+mj-lt"/>
              <a:buAutoNum type="arabicParenBoth"/>
              <a:tabLst>
                <a:tab pos="316865" algn="l"/>
                <a:tab pos="540385" algn="l"/>
                <a:tab pos="316865" algn="l"/>
                <a:tab pos="496570" algn="l"/>
                <a:tab pos="540385" algn="l"/>
              </a:tabLst>
            </a:pPr>
            <a:r>
              <a:rPr lang="cs-CZ" sz="3200" b="1" dirty="0">
                <a:latin typeface="Times New Roman" panose="02020603050405020304" pitchFamily="18" charset="0"/>
                <a:ea typeface="Times New Roman" panose="02020603050405020304" pitchFamily="18" charset="0"/>
              </a:rPr>
              <a:t>Plátce poplatku z pobytu je povinen vést v listinné nebo elektronické podobě evidenční knihu, za každé zařízení nebo místo, kde poskytuje úplatný pobyt. Do evidenční knihy zapisuje údaje týkající se fyzické osoby, které poskytuje úplatný pobyt</a:t>
            </a:r>
            <a:r>
              <a:rPr lang="cs-CZ" sz="3200" dirty="0">
                <a:latin typeface="Times New Roman" panose="02020603050405020304" pitchFamily="18" charset="0"/>
                <a:ea typeface="Times New Roman" panose="02020603050405020304" pitchFamily="18" charset="0"/>
              </a:rPr>
              <a:t>.</a:t>
            </a:r>
          </a:p>
          <a:p>
            <a:pPr marL="1143000" lvl="2" indent="-228600" algn="just">
              <a:spcBef>
                <a:spcPts val="600"/>
              </a:spcBef>
              <a:spcAft>
                <a:spcPts val="600"/>
              </a:spcAft>
              <a:buFont typeface="+mj-lt"/>
              <a:buAutoNum type="arabicParenBoth"/>
              <a:tabLst>
                <a:tab pos="316865" algn="l"/>
                <a:tab pos="540385" algn="l"/>
                <a:tab pos="316865" algn="l"/>
                <a:tab pos="496570" algn="l"/>
                <a:tab pos="540385" algn="l"/>
              </a:tabLst>
            </a:pPr>
            <a:r>
              <a:rPr lang="cs-CZ" sz="3200" b="1" dirty="0">
                <a:latin typeface="Times New Roman" panose="02020603050405020304" pitchFamily="18" charset="0"/>
                <a:ea typeface="Times New Roman" panose="02020603050405020304" pitchFamily="18" charset="0"/>
              </a:rPr>
              <a:t>Údaji podle odstavce 1 jsou</a:t>
            </a:r>
            <a:endParaRPr lang="cs-CZ" sz="3200" dirty="0">
              <a:latin typeface="Times New Roman" panose="02020603050405020304" pitchFamily="18" charset="0"/>
              <a:ea typeface="Times New Roman" panose="02020603050405020304" pitchFamily="18" charset="0"/>
            </a:endParaRPr>
          </a:p>
          <a:p>
            <a:pPr marL="1600200" lvl="3" indent="-228600" algn="just">
              <a:buFont typeface="+mj-lt"/>
              <a:buAutoNum type="alphaLcParenR"/>
              <a:tabLst>
                <a:tab pos="269875" algn="l"/>
              </a:tabLst>
            </a:pPr>
            <a:r>
              <a:rPr lang="cs-CZ" sz="3200" b="1" dirty="0">
                <a:latin typeface="Times New Roman" panose="02020603050405020304" pitchFamily="18" charset="0"/>
                <a:ea typeface="Times New Roman" panose="02020603050405020304" pitchFamily="18" charset="0"/>
              </a:rPr>
              <a:t>den počátku a den konce pobytu, </a:t>
            </a:r>
            <a:endParaRPr lang="cs-CZ" sz="3200" dirty="0">
              <a:latin typeface="Times New Roman" panose="02020603050405020304" pitchFamily="18" charset="0"/>
              <a:ea typeface="Times New Roman" panose="02020603050405020304" pitchFamily="18" charset="0"/>
            </a:endParaRPr>
          </a:p>
          <a:p>
            <a:pPr marL="1600200" lvl="3" indent="-228600" algn="just">
              <a:buFont typeface="+mj-lt"/>
              <a:buAutoNum type="alphaLcParenR"/>
              <a:tabLst>
                <a:tab pos="269875" algn="l"/>
              </a:tabLst>
            </a:pPr>
            <a:r>
              <a:rPr lang="cs-CZ" sz="3200" b="1" dirty="0">
                <a:latin typeface="Times New Roman" panose="02020603050405020304" pitchFamily="18" charset="0"/>
                <a:ea typeface="Times New Roman" panose="02020603050405020304" pitchFamily="18" charset="0"/>
              </a:rPr>
              <a:t>jméno, popřípadě jména, příjmení a adresa místa přihlášení nebo obdobného místa v zahraničí,</a:t>
            </a:r>
            <a:endParaRPr lang="cs-CZ" sz="3200" dirty="0">
              <a:latin typeface="Times New Roman" panose="02020603050405020304" pitchFamily="18" charset="0"/>
              <a:ea typeface="Times New Roman" panose="02020603050405020304" pitchFamily="18" charset="0"/>
            </a:endParaRPr>
          </a:p>
          <a:p>
            <a:pPr marL="1600200" lvl="3" indent="-228600" algn="just">
              <a:buFont typeface="+mj-lt"/>
              <a:buAutoNum type="alphaLcParenR"/>
              <a:tabLst>
                <a:tab pos="269875" algn="l"/>
              </a:tabLst>
            </a:pPr>
            <a:r>
              <a:rPr lang="cs-CZ" sz="3200" b="1" dirty="0">
                <a:latin typeface="Times New Roman" panose="02020603050405020304" pitchFamily="18" charset="0"/>
                <a:ea typeface="Times New Roman" panose="02020603050405020304" pitchFamily="18" charset="0"/>
              </a:rPr>
              <a:t>datum narození,</a:t>
            </a:r>
            <a:endParaRPr lang="cs-CZ"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7986478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5C0BF285-261E-4B9C-9B41-73CB7ECBFF4C}"/>
              </a:ext>
            </a:extLst>
          </p:cNvPr>
          <p:cNvSpPr/>
          <p:nvPr/>
        </p:nvSpPr>
        <p:spPr>
          <a:xfrm>
            <a:off x="1780674" y="525450"/>
            <a:ext cx="9769641" cy="5586145"/>
          </a:xfrm>
          <a:prstGeom prst="rect">
            <a:avLst/>
          </a:prstGeom>
        </p:spPr>
        <p:txBody>
          <a:bodyPr wrap="square">
            <a:spAutoFit/>
          </a:bodyPr>
          <a:lstStyle/>
          <a:p>
            <a:pPr algn="just">
              <a:spcBef>
                <a:spcPts val="600"/>
              </a:spcBef>
            </a:pPr>
            <a:r>
              <a:rPr lang="cs-CZ" sz="3200" u="sng" dirty="0">
                <a:latin typeface="Times New Roman" panose="02020603050405020304" pitchFamily="18" charset="0"/>
                <a:ea typeface="Times New Roman" panose="02020603050405020304" pitchFamily="18" charset="0"/>
              </a:rPr>
              <a:t>K odstavci 1:</a:t>
            </a:r>
            <a:endParaRPr lang="cs-CZ" sz="3200" dirty="0">
              <a:latin typeface="Times New Roman" panose="02020603050405020304" pitchFamily="18" charset="0"/>
              <a:ea typeface="Times New Roman" panose="02020603050405020304" pitchFamily="18" charset="0"/>
            </a:endParaRPr>
          </a:p>
          <a:p>
            <a:pPr algn="just">
              <a:spcBef>
                <a:spcPts val="600"/>
              </a:spcBef>
            </a:pPr>
            <a:r>
              <a:rPr lang="cs-CZ" sz="3200" dirty="0">
                <a:latin typeface="Times New Roman" panose="02020603050405020304" pitchFamily="18" charset="0"/>
                <a:ea typeface="Times New Roman" panose="02020603050405020304" pitchFamily="18" charset="0"/>
              </a:rPr>
              <a:t>Z dřívější právní úpravy zůstává plátci poplatku zachována povinnost vést evidenční knihu. S ohledem na současnou praxi a rozvoj elektronické komunikace ve společnosti je umožněno vést evidenční knihu i v elektronické podobě. </a:t>
            </a:r>
            <a:r>
              <a:rPr lang="cs-CZ" sz="3200" b="1" dirty="0">
                <a:latin typeface="Times New Roman" panose="02020603050405020304" pitchFamily="18" charset="0"/>
                <a:ea typeface="Times New Roman" panose="02020603050405020304" pitchFamily="18" charset="0"/>
              </a:rPr>
              <a:t>V takovém případě je ovšem nutné vést evidenční knihu v takovém programu, resp. takovým způsobem, aby bylo možné i zpětně dohledat všechny provedené změny, a nebylo tak možné údaje o ubytovaných osobách jednoduše bez dalšího smazat </a:t>
            </a:r>
            <a:r>
              <a:rPr lang="cs-CZ" sz="3200" dirty="0">
                <a:latin typeface="Times New Roman" panose="02020603050405020304" pitchFamily="18" charset="0"/>
                <a:ea typeface="Times New Roman" panose="02020603050405020304" pitchFamily="18" charset="0"/>
              </a:rPr>
              <a:t>(srov. odstavec 3).</a:t>
            </a:r>
          </a:p>
        </p:txBody>
      </p:sp>
    </p:spTree>
    <p:extLst>
      <p:ext uri="{BB962C8B-B14F-4D97-AF65-F5344CB8AC3E}">
        <p14:creationId xmlns:p14="http://schemas.microsoft.com/office/powerpoint/2010/main" val="109836210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414118CA-7793-463C-BE7B-34908FD3E4A8}"/>
              </a:ext>
            </a:extLst>
          </p:cNvPr>
          <p:cNvSpPr txBox="1"/>
          <p:nvPr/>
        </p:nvSpPr>
        <p:spPr>
          <a:xfrm>
            <a:off x="151002" y="0"/>
            <a:ext cx="12040998" cy="6547946"/>
          </a:xfrm>
          <a:prstGeom prst="rect">
            <a:avLst/>
          </a:prstGeom>
          <a:noFill/>
        </p:spPr>
        <p:txBody>
          <a:bodyPr wrap="square">
            <a:spAutoFit/>
          </a:bodyPr>
          <a:lstStyle/>
          <a:p>
            <a:pPr algn="just">
              <a:spcAft>
                <a:spcPts val="600"/>
              </a:spcAft>
            </a:pP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Plátci poplatku je dána povinnost vést evidenční knihu. Kniha by měla být vázána s očíslovanými stranami. Je také nově zavedena možnost vést knihu v elektronické podobě*. V takovém případě je povinnost poskytovatele pobytu vést knihu v takovém programu nebo takovým způsobem, aby byly zaznamenány jakékoliv změny v evidenci a nešlo tak jednoduše vymazat záznamy již pořízené. Tato skutečnost se před novelou </a:t>
            </a:r>
            <a:r>
              <a:rPr lang="cs-CZ" sz="3200" dirty="0" err="1">
                <a:effectLst/>
                <a:latin typeface="Times New Roman" panose="02020603050405020304" pitchFamily="18" charset="0"/>
                <a:ea typeface="Times New Roman" panose="02020603050405020304" pitchFamily="18" charset="0"/>
                <a:cs typeface="Times New Roman" panose="02020603050405020304" pitchFamily="18" charset="0"/>
              </a:rPr>
              <a:t>ZoMP</a:t>
            </a: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 praktikovala tak, že někteří poskytovatelé úplatného pobytu při kontrolách sdělili, že mají počítač v opravě. Následně opravili své evidence a přinesli je ke kontrole správcům poplatku. To by se sice v současné době nemělo stávat, avšak ne vždy jsou poskytovatelé úplatného pobytu dostatečně seznámeni s novelou </a:t>
            </a:r>
            <a:r>
              <a:rPr lang="cs-CZ" sz="3200" dirty="0" err="1">
                <a:effectLst/>
                <a:latin typeface="Times New Roman" panose="02020603050405020304" pitchFamily="18" charset="0"/>
                <a:ea typeface="Times New Roman" panose="02020603050405020304" pitchFamily="18" charset="0"/>
                <a:cs typeface="Times New Roman" panose="02020603050405020304" pitchFamily="18" charset="0"/>
              </a:rPr>
              <a:t>ZoMP</a:t>
            </a: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spcAft>
                <a:spcPts val="600"/>
              </a:spcAft>
            </a:pPr>
            <a:endParaRPr lang="cs-CZ" sz="1050" dirty="0">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600"/>
              </a:spcAft>
            </a:pPr>
            <a:r>
              <a:rPr lang="cs-CZ" sz="1050" dirty="0">
                <a:latin typeface="Calibri" panose="020F0502020204030204" pitchFamily="34" charset="0"/>
                <a:ea typeface="Times New Roman" panose="02020603050405020304" pitchFamily="18" charset="0"/>
                <a:cs typeface="Times New Roman" panose="02020603050405020304" pitchFamily="18" charset="0"/>
              </a:rPr>
              <a:t>* </a:t>
            </a:r>
            <a:r>
              <a:rPr lang="cs-CZ" sz="1050" dirty="0">
                <a:effectLst/>
                <a:latin typeface="Calibri" panose="020F0502020204030204" pitchFamily="34" charset="0"/>
                <a:ea typeface="Times New Roman" panose="02020603050405020304" pitchFamily="18" charset="0"/>
                <a:cs typeface="Times New Roman" panose="02020603050405020304" pitchFamily="18" charset="0"/>
              </a:rPr>
              <a:t>§ 3g odst. 1 zákona č. 565/1990 Sb., o místních poplatcích: „Plátce poplatku z pobytu je povinen vést v listinné nebo elektronické podobě evidenční knihu, za každé zařízení nebo místo, kde poskytuje úplatný pobyt. Do evidenční knihy zapisuje údaje týkající se fyzické osoby, které poskytuje úplatný pobyt.“</a:t>
            </a:r>
          </a:p>
          <a:p>
            <a:pPr algn="just">
              <a:spcAft>
                <a:spcPts val="600"/>
              </a:spcAft>
            </a:pPr>
            <a:r>
              <a:rPr lang="cs-CZ" sz="1050" dirty="0">
                <a:effectLst/>
                <a:latin typeface="Calibri" panose="020F0502020204030204" pitchFamily="34" charset="0"/>
                <a:ea typeface="Times New Roman" panose="02020603050405020304" pitchFamily="18" charset="0"/>
                <a:cs typeface="Times New Roman" panose="02020603050405020304" pitchFamily="18" charset="0"/>
              </a:rPr>
              <a:t>ČESKO. § 3g odst. 3 zákonu č. 565/1990 Sb., o místních poplatcích: „Zápisy do evidenční knihy musí být vedeny správně, úplně, průkazně, přehledně, srozumitelně, způsobem zaručujícím trvalost zápisů a musí být uspořádány postupně z časového hlediska.“</a:t>
            </a:r>
          </a:p>
        </p:txBody>
      </p:sp>
    </p:spTree>
    <p:extLst>
      <p:ext uri="{BB962C8B-B14F-4D97-AF65-F5344CB8AC3E}">
        <p14:creationId xmlns:p14="http://schemas.microsoft.com/office/powerpoint/2010/main" val="60944702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EE2A20B5-A1E6-4545-A5A8-6F69F1F6D836}"/>
              </a:ext>
            </a:extLst>
          </p:cNvPr>
          <p:cNvSpPr txBox="1"/>
          <p:nvPr/>
        </p:nvSpPr>
        <p:spPr>
          <a:xfrm>
            <a:off x="142613" y="0"/>
            <a:ext cx="12049387" cy="6724918"/>
          </a:xfrm>
          <a:prstGeom prst="rect">
            <a:avLst/>
          </a:prstGeom>
          <a:noFill/>
        </p:spPr>
        <p:txBody>
          <a:bodyPr wrap="square">
            <a:spAutoFit/>
          </a:bodyPr>
          <a:lstStyle/>
          <a:p>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V souvislosti s tím lze konstatovat, že jak pro správce poplatku, tak pro poskytovatele úplatného pobytu bude technicky složité prokázat, že jde o počítačový program s neměnnými záznamy*. Pokud plátce poplatku nepovede správně nebo vůbec evidenční knihu, pak má správce poplatku pravomoc uložit mu pokutu až do výše 500 000 Kč. </a:t>
            </a:r>
          </a:p>
          <a:p>
            <a:pPr algn="just">
              <a:spcAft>
                <a:spcPts val="600"/>
              </a:spcAft>
            </a:pP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Do evidenční knihy se zapisuje den počátku a konce pobytu, jméno, příjmení a adresa přihlášení osoby, datum narození, číslo a druh průkazu totožnosti a výše vybraného poplatku nebo důvod osvobození od poplatku. Jak vyplývá z výše uvedeného, chybí v tomto výčtu pro poskytovatele úplatného pobytu povinnost zapsat osoby, které nejsou poplatníkem a zároveň nejsou osvobozeni od poplatku. </a:t>
            </a:r>
          </a:p>
          <a:p>
            <a:pPr algn="just">
              <a:spcAft>
                <a:spcPts val="600"/>
              </a:spcAft>
            </a:pP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600"/>
              </a:spcAft>
            </a:pPr>
            <a:r>
              <a:rPr lang="cs-CZ" sz="1600" dirty="0">
                <a:effectLst/>
                <a:latin typeface="Times New Roman" panose="02020603050405020304" pitchFamily="18" charset="0"/>
                <a:ea typeface="Times New Roman" panose="02020603050405020304" pitchFamily="18" charset="0"/>
                <a:cs typeface="Times New Roman" panose="02020603050405020304" pitchFamily="18" charset="0"/>
              </a:rPr>
              <a:t>*§ 3g odst. 2 zákona č. 565/1990 Sb., o místních poplatcích.</a:t>
            </a:r>
          </a:p>
          <a:p>
            <a:endParaRPr lang="cs-CZ" sz="3200" dirty="0"/>
          </a:p>
        </p:txBody>
      </p:sp>
    </p:spTree>
    <p:extLst>
      <p:ext uri="{BB962C8B-B14F-4D97-AF65-F5344CB8AC3E}">
        <p14:creationId xmlns:p14="http://schemas.microsoft.com/office/powerpoint/2010/main" val="360792386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42D15DBF-B660-4F64-89A3-26F3D7BB8FFC}"/>
              </a:ext>
            </a:extLst>
          </p:cNvPr>
          <p:cNvSpPr txBox="1"/>
          <p:nvPr/>
        </p:nvSpPr>
        <p:spPr>
          <a:xfrm>
            <a:off x="595618" y="260059"/>
            <a:ext cx="11333527" cy="4801314"/>
          </a:xfrm>
          <a:prstGeom prst="rect">
            <a:avLst/>
          </a:prstGeom>
          <a:noFill/>
        </p:spPr>
        <p:txBody>
          <a:bodyPr wrap="square">
            <a:spAutoFit/>
          </a:bodyPr>
          <a:lstStyle/>
          <a:p>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V důvodové zprávě je uvedeno, že </a:t>
            </a:r>
            <a:r>
              <a:rPr lang="cs-CZ" sz="3200" i="1" dirty="0">
                <a:effectLst/>
                <a:latin typeface="Times New Roman" panose="02020603050405020304" pitchFamily="18" charset="0"/>
                <a:ea typeface="Times New Roman" panose="02020603050405020304" pitchFamily="18" charset="0"/>
                <a:cs typeface="Times New Roman" panose="02020603050405020304" pitchFamily="18" charset="0"/>
              </a:rPr>
              <a:t>„do evidenční knihy se zapisují údaje o všech osobách, kterým byl poskytnut úplatný pobyt, bez ohledu na to, zda šlo o poplatníky, nebo ne. Do evidenční knihy se tak budou zapisovat i osoby, které jsou přihlášené v dané obci.*“ </a:t>
            </a: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Na tuto skutečnost jsem již upozorňoval dříve. Plátce poplatku je zároveň povinen pro další kontroly uchovávat evidenční knihu po dobu šesti let ode dne posledního zápisu.</a:t>
            </a:r>
          </a:p>
          <a:p>
            <a:endParaRPr lang="cs-CZ" sz="3200" dirty="0">
              <a:latin typeface="Times New Roman" panose="02020603050405020304" pitchFamily="18" charset="0"/>
              <a:cs typeface="Times New Roman" panose="02020603050405020304" pitchFamily="18" charset="0"/>
            </a:endParaRPr>
          </a:p>
          <a:p>
            <a:r>
              <a:rPr lang="cs-CZ" sz="1800" dirty="0">
                <a:effectLst/>
                <a:latin typeface="Times New Roman" panose="02020603050405020304" pitchFamily="18" charset="0"/>
                <a:ea typeface="Times New Roman" panose="02020603050405020304" pitchFamily="18" charset="0"/>
                <a:cs typeface="Times New Roman" panose="02020603050405020304" pitchFamily="18" charset="0"/>
              </a:rPr>
              <a:t>* Důvodová zpráva k novele zákona 565/1990 Sb</a:t>
            </a:r>
            <a:r>
              <a:rPr lang="cs-CZ"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cs-CZ" sz="1800" dirty="0">
                <a:effectLst/>
                <a:latin typeface="Times New Roman" panose="02020603050405020304" pitchFamily="18" charset="0"/>
                <a:ea typeface="Times New Roman" panose="02020603050405020304" pitchFamily="18" charset="0"/>
                <a:cs typeface="Times New Roman" panose="02020603050405020304" pitchFamily="18" charset="0"/>
              </a:rPr>
              <a:t>o místních poplatcích.</a:t>
            </a:r>
          </a:p>
          <a:p>
            <a:endParaRPr lang="cs-CZ" sz="3200" dirty="0"/>
          </a:p>
        </p:txBody>
      </p:sp>
    </p:spTree>
    <p:extLst>
      <p:ext uri="{BB962C8B-B14F-4D97-AF65-F5344CB8AC3E}">
        <p14:creationId xmlns:p14="http://schemas.microsoft.com/office/powerpoint/2010/main" val="199752203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9EFE4E2F-B321-492D-8BE5-58F94E555449}"/>
              </a:ext>
            </a:extLst>
          </p:cNvPr>
          <p:cNvSpPr/>
          <p:nvPr/>
        </p:nvSpPr>
        <p:spPr>
          <a:xfrm>
            <a:off x="-368968" y="0"/>
            <a:ext cx="12464715" cy="6494085"/>
          </a:xfrm>
          <a:prstGeom prst="rect">
            <a:avLst/>
          </a:prstGeom>
        </p:spPr>
        <p:txBody>
          <a:bodyPr wrap="square">
            <a:spAutoFit/>
          </a:bodyPr>
          <a:lstStyle/>
          <a:p>
            <a:pPr marL="1371600" lvl="3" algn="just">
              <a:tabLst>
                <a:tab pos="269875" algn="l"/>
              </a:tabLst>
            </a:pPr>
            <a:r>
              <a:rPr lang="cs-CZ" sz="3200" b="1" dirty="0">
                <a:latin typeface="Times New Roman" panose="02020603050405020304" pitchFamily="18" charset="0"/>
                <a:ea typeface="Times New Roman" panose="02020603050405020304" pitchFamily="18" charset="0"/>
              </a:rPr>
              <a:t>d) číslo a druh průkazu totožnosti, kterým může být</a:t>
            </a:r>
            <a:endParaRPr lang="cs-CZ" sz="3200" dirty="0">
              <a:latin typeface="Times New Roman" panose="02020603050405020304" pitchFamily="18" charset="0"/>
              <a:ea typeface="Times New Roman" panose="02020603050405020304" pitchFamily="18" charset="0"/>
            </a:endParaRPr>
          </a:p>
          <a:p>
            <a:pPr marL="2057400" lvl="4" indent="-228600" algn="just">
              <a:buFont typeface="+mj-lt"/>
              <a:buAutoNum type="arabicPeriod"/>
              <a:tabLst>
                <a:tab pos="540385" algn="l"/>
              </a:tabLst>
            </a:pPr>
            <a:r>
              <a:rPr lang="cs-CZ" sz="3200" b="1" dirty="0">
                <a:latin typeface="Times New Roman" panose="02020603050405020304" pitchFamily="18" charset="0"/>
                <a:ea typeface="Times New Roman" panose="02020603050405020304" pitchFamily="18" charset="0"/>
              </a:rPr>
              <a:t>občanský průkaz, </a:t>
            </a:r>
            <a:endParaRPr lang="cs-CZ" sz="3200" dirty="0">
              <a:latin typeface="Times New Roman" panose="02020603050405020304" pitchFamily="18" charset="0"/>
              <a:ea typeface="Times New Roman" panose="02020603050405020304" pitchFamily="18" charset="0"/>
            </a:endParaRPr>
          </a:p>
          <a:p>
            <a:pPr marL="2057400" lvl="4" indent="-228600" algn="just">
              <a:buFont typeface="+mj-lt"/>
              <a:buAutoNum type="arabicPeriod"/>
              <a:tabLst>
                <a:tab pos="540385" algn="l"/>
              </a:tabLst>
            </a:pPr>
            <a:r>
              <a:rPr lang="cs-CZ" sz="3200" b="1" dirty="0">
                <a:latin typeface="Times New Roman" panose="02020603050405020304" pitchFamily="18" charset="0"/>
                <a:ea typeface="Times New Roman" panose="02020603050405020304" pitchFamily="18" charset="0"/>
              </a:rPr>
              <a:t>cestovní doklad, </a:t>
            </a:r>
            <a:endParaRPr lang="cs-CZ" sz="3200" dirty="0">
              <a:latin typeface="Times New Roman" panose="02020603050405020304" pitchFamily="18" charset="0"/>
              <a:ea typeface="Times New Roman" panose="02020603050405020304" pitchFamily="18" charset="0"/>
            </a:endParaRPr>
          </a:p>
          <a:p>
            <a:pPr marL="2057400" lvl="4" indent="-228600" algn="just">
              <a:buFont typeface="+mj-lt"/>
              <a:buAutoNum type="arabicPeriod"/>
              <a:tabLst>
                <a:tab pos="540385" algn="l"/>
              </a:tabLst>
            </a:pPr>
            <a:r>
              <a:rPr lang="cs-CZ" sz="3200" b="1" dirty="0">
                <a:latin typeface="Times New Roman" panose="02020603050405020304" pitchFamily="18" charset="0"/>
                <a:ea typeface="Times New Roman" panose="02020603050405020304" pitchFamily="18" charset="0"/>
              </a:rPr>
              <a:t>potvrzení o přechodném pobytu na území, </a:t>
            </a:r>
            <a:endParaRPr lang="cs-CZ" sz="3200" dirty="0">
              <a:latin typeface="Times New Roman" panose="02020603050405020304" pitchFamily="18" charset="0"/>
              <a:ea typeface="Times New Roman" panose="02020603050405020304" pitchFamily="18" charset="0"/>
            </a:endParaRPr>
          </a:p>
          <a:p>
            <a:pPr marL="2057400" lvl="4" indent="-228600" algn="just">
              <a:buFont typeface="+mj-lt"/>
              <a:buAutoNum type="arabicPeriod"/>
              <a:tabLst>
                <a:tab pos="540385" algn="l"/>
              </a:tabLst>
            </a:pPr>
            <a:r>
              <a:rPr lang="cs-CZ" sz="3200" b="1" dirty="0">
                <a:latin typeface="Times New Roman" panose="02020603050405020304" pitchFamily="18" charset="0"/>
                <a:ea typeface="Times New Roman" panose="02020603050405020304" pitchFamily="18" charset="0"/>
              </a:rPr>
              <a:t>pobytová karta rodinného příslušníka občana Evropské unie, </a:t>
            </a:r>
            <a:endParaRPr lang="cs-CZ" sz="3200" dirty="0">
              <a:latin typeface="Times New Roman" panose="02020603050405020304" pitchFamily="18" charset="0"/>
              <a:ea typeface="Times New Roman" panose="02020603050405020304" pitchFamily="18" charset="0"/>
            </a:endParaRPr>
          </a:p>
          <a:p>
            <a:pPr marL="2057400" lvl="4" indent="-228600" algn="just">
              <a:buFont typeface="+mj-lt"/>
              <a:buAutoNum type="arabicPeriod"/>
              <a:tabLst>
                <a:tab pos="540385" algn="l"/>
              </a:tabLst>
            </a:pPr>
            <a:r>
              <a:rPr lang="cs-CZ" sz="3200" b="1" dirty="0">
                <a:latin typeface="Times New Roman" panose="02020603050405020304" pitchFamily="18" charset="0"/>
                <a:ea typeface="Times New Roman" panose="02020603050405020304" pitchFamily="18" charset="0"/>
              </a:rPr>
              <a:t>průkaz o povolení k pobytu,</a:t>
            </a:r>
            <a:endParaRPr lang="cs-CZ" sz="3200" dirty="0">
              <a:latin typeface="Times New Roman" panose="02020603050405020304" pitchFamily="18" charset="0"/>
              <a:ea typeface="Times New Roman" panose="02020603050405020304" pitchFamily="18" charset="0"/>
            </a:endParaRPr>
          </a:p>
          <a:p>
            <a:pPr marL="2057400" lvl="4" indent="-228600" algn="just">
              <a:buFont typeface="+mj-lt"/>
              <a:buAutoNum type="arabicPeriod"/>
              <a:tabLst>
                <a:tab pos="540385" algn="l"/>
              </a:tabLst>
            </a:pPr>
            <a:r>
              <a:rPr lang="cs-CZ" sz="3200" b="1" dirty="0">
                <a:latin typeface="Times New Roman" panose="02020603050405020304" pitchFamily="18" charset="0"/>
                <a:ea typeface="Times New Roman" panose="02020603050405020304" pitchFamily="18" charset="0"/>
              </a:rPr>
              <a:t>průkaz o povolení k pobytu pro cizince, </a:t>
            </a:r>
            <a:endParaRPr lang="cs-CZ" sz="3200" dirty="0">
              <a:latin typeface="Times New Roman" panose="02020603050405020304" pitchFamily="18" charset="0"/>
              <a:ea typeface="Times New Roman" panose="02020603050405020304" pitchFamily="18" charset="0"/>
            </a:endParaRPr>
          </a:p>
          <a:p>
            <a:pPr marL="2057400" lvl="4" indent="-228600" algn="just">
              <a:buFont typeface="+mj-lt"/>
              <a:buAutoNum type="arabicPeriod"/>
              <a:tabLst>
                <a:tab pos="540385" algn="l"/>
              </a:tabLst>
            </a:pPr>
            <a:r>
              <a:rPr lang="cs-CZ" sz="3200" b="1" dirty="0">
                <a:latin typeface="Times New Roman" panose="02020603050405020304" pitchFamily="18" charset="0"/>
                <a:ea typeface="Times New Roman" panose="02020603050405020304" pitchFamily="18" charset="0"/>
              </a:rPr>
              <a:t>průkaz o povolení k trvalému pobytu, </a:t>
            </a:r>
            <a:endParaRPr lang="cs-CZ" sz="3200" dirty="0">
              <a:latin typeface="Times New Roman" panose="02020603050405020304" pitchFamily="18" charset="0"/>
              <a:ea typeface="Times New Roman" panose="02020603050405020304" pitchFamily="18" charset="0"/>
            </a:endParaRPr>
          </a:p>
          <a:p>
            <a:pPr marL="2057400" lvl="4" indent="-228600" algn="just">
              <a:buFont typeface="+mj-lt"/>
              <a:buAutoNum type="arabicPeriod"/>
              <a:tabLst>
                <a:tab pos="540385" algn="l"/>
              </a:tabLst>
            </a:pPr>
            <a:r>
              <a:rPr lang="cs-CZ" sz="3200" b="1" dirty="0">
                <a:latin typeface="Times New Roman" panose="02020603050405020304" pitchFamily="18" charset="0"/>
                <a:ea typeface="Times New Roman" panose="02020603050405020304" pitchFamily="18" charset="0"/>
              </a:rPr>
              <a:t>průkaz žadatele o udělení mezinárodní ochrany, nebo</a:t>
            </a:r>
            <a:endParaRPr lang="cs-CZ" sz="3200" dirty="0">
              <a:latin typeface="Times New Roman" panose="02020603050405020304" pitchFamily="18" charset="0"/>
              <a:ea typeface="Times New Roman" panose="02020603050405020304" pitchFamily="18" charset="0"/>
            </a:endParaRPr>
          </a:p>
          <a:p>
            <a:pPr marL="2057400" lvl="4" indent="-228600" algn="just">
              <a:buFont typeface="+mj-lt"/>
              <a:buAutoNum type="arabicPeriod"/>
              <a:tabLst>
                <a:tab pos="540385" algn="l"/>
              </a:tabLst>
            </a:pPr>
            <a:r>
              <a:rPr lang="cs-CZ" sz="3200" b="1" dirty="0">
                <a:latin typeface="Times New Roman" panose="02020603050405020304" pitchFamily="18" charset="0"/>
                <a:ea typeface="Times New Roman" panose="02020603050405020304" pitchFamily="18" charset="0"/>
              </a:rPr>
              <a:t>průkaz žadatele o poskytnutí dočasné ochrany, a</a:t>
            </a:r>
            <a:endParaRPr lang="cs-CZ" sz="3200" dirty="0">
              <a:latin typeface="Times New Roman" panose="02020603050405020304" pitchFamily="18" charset="0"/>
              <a:ea typeface="Times New Roman" panose="02020603050405020304" pitchFamily="18" charset="0"/>
            </a:endParaRPr>
          </a:p>
          <a:p>
            <a:pPr marL="1371600" lvl="3" algn="just">
              <a:tabLst>
                <a:tab pos="269875" algn="l"/>
              </a:tabLst>
            </a:pPr>
            <a:r>
              <a:rPr lang="cs-CZ" sz="3200" b="1" dirty="0">
                <a:latin typeface="Times New Roman" panose="02020603050405020304" pitchFamily="18" charset="0"/>
                <a:ea typeface="Times New Roman" panose="02020603050405020304" pitchFamily="18" charset="0"/>
              </a:rPr>
              <a:t>e) výše vybraného poplatku nebo důvod osvobození od poplatku.</a:t>
            </a:r>
            <a:endParaRPr lang="cs-CZ"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4339975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84BA4923-6B13-4055-BFB0-31617FC93E3D}"/>
              </a:ext>
            </a:extLst>
          </p:cNvPr>
          <p:cNvSpPr/>
          <p:nvPr/>
        </p:nvSpPr>
        <p:spPr>
          <a:xfrm>
            <a:off x="144379" y="378677"/>
            <a:ext cx="11662610" cy="2062103"/>
          </a:xfrm>
          <a:prstGeom prst="rect">
            <a:avLst/>
          </a:prstGeom>
        </p:spPr>
        <p:txBody>
          <a:bodyPr wrap="square">
            <a:spAutoFit/>
          </a:bodyPr>
          <a:lstStyle/>
          <a:p>
            <a:pPr marL="914400" algn="just">
              <a:spcBef>
                <a:spcPts val="600"/>
              </a:spcBef>
              <a:spcAft>
                <a:spcPts val="600"/>
              </a:spcAft>
              <a:tabLst>
                <a:tab pos="316865" algn="l"/>
                <a:tab pos="540385" algn="l"/>
                <a:tab pos="316865" algn="l"/>
                <a:tab pos="496570" algn="l"/>
                <a:tab pos="540385" algn="l"/>
              </a:tabLst>
            </a:pPr>
            <a:r>
              <a:rPr lang="cs-CZ" sz="3200" b="1" dirty="0">
                <a:latin typeface="Times New Roman" panose="02020603050405020304" pitchFamily="18" charset="0"/>
                <a:ea typeface="Times New Roman" panose="02020603050405020304" pitchFamily="18" charset="0"/>
              </a:rPr>
              <a:t>(3) Zápisy do evidenční knihy musí být vedeny správně, úplně, průkazně, přehledně, srozumitelně, způsobem zaručujícím trvalost zápisů a musí být uspořádány postupně z časového hlediska.</a:t>
            </a:r>
            <a:endParaRPr lang="cs-CZ" sz="3200" dirty="0">
              <a:effectLst/>
              <a:latin typeface="Times New Roman" panose="02020603050405020304" pitchFamily="18" charset="0"/>
              <a:ea typeface="Times New Roman" panose="02020603050405020304" pitchFamily="18" charset="0"/>
            </a:endParaRPr>
          </a:p>
        </p:txBody>
      </p:sp>
      <p:sp>
        <p:nvSpPr>
          <p:cNvPr id="5" name="Obdélník 4">
            <a:extLst>
              <a:ext uri="{FF2B5EF4-FFF2-40B4-BE49-F238E27FC236}">
                <a16:creationId xmlns:a16="http://schemas.microsoft.com/office/drawing/2014/main" id="{C2BDC8D4-BC64-4B1A-B787-CED8AB302044}"/>
              </a:ext>
            </a:extLst>
          </p:cNvPr>
          <p:cNvSpPr/>
          <p:nvPr/>
        </p:nvSpPr>
        <p:spPr>
          <a:xfrm>
            <a:off x="577517" y="2521059"/>
            <a:ext cx="11438020" cy="4247317"/>
          </a:xfrm>
          <a:prstGeom prst="rect">
            <a:avLst/>
          </a:prstGeom>
        </p:spPr>
        <p:txBody>
          <a:bodyPr wrap="square">
            <a:spAutoFit/>
          </a:bodyPr>
          <a:lstStyle/>
          <a:p>
            <a:r>
              <a:rPr lang="cs-CZ" sz="3000" dirty="0">
                <a:latin typeface="Times New Roman" panose="02020603050405020304" pitchFamily="18" charset="0"/>
                <a:ea typeface="Times New Roman" panose="02020603050405020304" pitchFamily="18" charset="0"/>
              </a:rPr>
              <a:t>Ideálním řešením tohoto problému by bylo povinné opatřování záznamů uznávaným elektronickým podpisem a kvalifikovaným elektronickým časovým razítkem. S ohledem na široký okruh poskytovatelů pobytu, na které dopadne tato povinnost, a to včetně fyzických osob, které jsou příležitostnými poskytovateli, by však šlo o zjevně neproporcionální opatření. Z tohoto důvodu se navrhuje rozšířit výčet zásad, kterými se řídí způsob vedení záznamů v evidenční knize, s tím, že konkrétní technické řešení se ponechá na konkrétním plátci poplatku a jeho technických možnostech. Ustanovení je tak technologicky neutrální.</a:t>
            </a:r>
            <a:endParaRPr lang="cs-CZ" sz="3000" dirty="0"/>
          </a:p>
        </p:txBody>
      </p:sp>
    </p:spTree>
    <p:extLst>
      <p:ext uri="{BB962C8B-B14F-4D97-AF65-F5344CB8AC3E}">
        <p14:creationId xmlns:p14="http://schemas.microsoft.com/office/powerpoint/2010/main" val="342484394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702228D6-E203-4B95-8781-FC2644E83B4E}"/>
              </a:ext>
            </a:extLst>
          </p:cNvPr>
          <p:cNvSpPr/>
          <p:nvPr/>
        </p:nvSpPr>
        <p:spPr>
          <a:xfrm>
            <a:off x="-1" y="358715"/>
            <a:ext cx="12031579" cy="1077218"/>
          </a:xfrm>
          <a:prstGeom prst="rect">
            <a:avLst/>
          </a:prstGeom>
        </p:spPr>
        <p:txBody>
          <a:bodyPr wrap="square">
            <a:spAutoFit/>
          </a:bodyPr>
          <a:lstStyle/>
          <a:p>
            <a:pPr marL="914400" lvl="2" algn="just">
              <a:spcBef>
                <a:spcPts val="600"/>
              </a:spcBef>
              <a:spcAft>
                <a:spcPts val="600"/>
              </a:spcAft>
              <a:tabLst>
                <a:tab pos="316865" algn="l"/>
                <a:tab pos="540385" algn="l"/>
                <a:tab pos="316865" algn="l"/>
                <a:tab pos="496570" algn="l"/>
                <a:tab pos="540385" algn="l"/>
              </a:tabLst>
            </a:pPr>
            <a:r>
              <a:rPr lang="cs-CZ" sz="3200" b="1" dirty="0">
                <a:latin typeface="Times New Roman" panose="02020603050405020304" pitchFamily="18" charset="0"/>
                <a:ea typeface="Times New Roman" panose="02020603050405020304" pitchFamily="18" charset="0"/>
              </a:rPr>
              <a:t>(4) Plátce poplatku je povinen uchovávat evidenční knihu po dobu 6 let ode dne provedení posledního zápisu.</a:t>
            </a:r>
            <a:endParaRPr lang="cs-CZ" sz="3200" dirty="0">
              <a:effectLst/>
              <a:latin typeface="Times New Roman" panose="02020603050405020304" pitchFamily="18" charset="0"/>
              <a:ea typeface="Times New Roman" panose="02020603050405020304" pitchFamily="18" charset="0"/>
            </a:endParaRPr>
          </a:p>
        </p:txBody>
      </p:sp>
      <p:sp>
        <p:nvSpPr>
          <p:cNvPr id="5" name="Obdélník 4">
            <a:extLst>
              <a:ext uri="{FF2B5EF4-FFF2-40B4-BE49-F238E27FC236}">
                <a16:creationId xmlns:a16="http://schemas.microsoft.com/office/drawing/2014/main" id="{4E81170D-05F4-4212-B46A-B4170A643C55}"/>
              </a:ext>
            </a:extLst>
          </p:cNvPr>
          <p:cNvSpPr/>
          <p:nvPr/>
        </p:nvSpPr>
        <p:spPr>
          <a:xfrm>
            <a:off x="665747" y="2175029"/>
            <a:ext cx="10860506" cy="4031873"/>
          </a:xfrm>
          <a:prstGeom prst="rect">
            <a:avLst/>
          </a:prstGeom>
        </p:spPr>
        <p:txBody>
          <a:bodyPr wrap="square">
            <a:spAutoFit/>
          </a:bodyPr>
          <a:lstStyle/>
          <a:p>
            <a:pPr algn="just">
              <a:spcBef>
                <a:spcPts val="600"/>
              </a:spcBef>
            </a:pPr>
            <a:r>
              <a:rPr lang="cs-CZ" sz="3200" dirty="0">
                <a:latin typeface="Times New Roman" panose="02020603050405020304" pitchFamily="18" charset="0"/>
                <a:ea typeface="Times New Roman" panose="02020603050405020304" pitchFamily="18" charset="0"/>
              </a:rPr>
              <a:t>Ze stávající právní úpravy poplatku za lázeňský nebo rekreační pobyt se zachovává stávající povinnost uchovávat evidenční knihu po dobu 6 let ode dne provedení posledního zápisu. Doba pro uchovávání záznamů není navázána na lhůtu pro stanovení daně, protože s ohledem na to, že pro každý záznam evidenční knihy běží tato lhůta nezávisle, bylo by pro poskytovatele úplatného pobytu nepraktické a v praxi obtížné sledovat, do kdy má danou knihu uchovávat.</a:t>
            </a:r>
          </a:p>
        </p:txBody>
      </p:sp>
    </p:spTree>
    <p:extLst>
      <p:ext uri="{BB962C8B-B14F-4D97-AF65-F5344CB8AC3E}">
        <p14:creationId xmlns:p14="http://schemas.microsoft.com/office/powerpoint/2010/main" val="7596919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EC1D2CB5-6691-4662-8ED4-343D5F8B0323}"/>
              </a:ext>
            </a:extLst>
          </p:cNvPr>
          <p:cNvSpPr/>
          <p:nvPr/>
        </p:nvSpPr>
        <p:spPr>
          <a:xfrm>
            <a:off x="-128337" y="520511"/>
            <a:ext cx="12111790" cy="5816977"/>
          </a:xfrm>
          <a:prstGeom prst="rect">
            <a:avLst/>
          </a:prstGeom>
        </p:spPr>
        <p:txBody>
          <a:bodyPr wrap="square">
            <a:spAutoFit/>
          </a:bodyPr>
          <a:lstStyle/>
          <a:p>
            <a:pPr lvl="0" algn="ctr">
              <a:spcBef>
                <a:spcPts val="1200"/>
              </a:spcBef>
            </a:pPr>
            <a:r>
              <a:rPr lang="cs-CZ" sz="3200" b="1" dirty="0">
                <a:latin typeface="Times New Roman" panose="02020603050405020304" pitchFamily="18" charset="0"/>
                <a:ea typeface="Times New Roman" panose="02020603050405020304" pitchFamily="18" charset="0"/>
              </a:rPr>
              <a:t>§ 3h</a:t>
            </a:r>
            <a:endParaRPr lang="cs-CZ" sz="3200" dirty="0">
              <a:latin typeface="Times New Roman" panose="02020603050405020304" pitchFamily="18" charset="0"/>
              <a:ea typeface="Times New Roman" panose="02020603050405020304" pitchFamily="18" charset="0"/>
            </a:endParaRPr>
          </a:p>
          <a:p>
            <a:pPr lvl="0" algn="ctr">
              <a:spcBef>
                <a:spcPts val="1200"/>
              </a:spcBef>
            </a:pPr>
            <a:r>
              <a:rPr lang="cs-CZ" sz="3200" b="1" dirty="0">
                <a:latin typeface="Times New Roman" panose="02020603050405020304" pitchFamily="18" charset="0"/>
                <a:ea typeface="Times New Roman" panose="02020603050405020304" pitchFamily="18" charset="0"/>
              </a:rPr>
              <a:t>Evidenční povinnost ve zjednodušeném rozsahu</a:t>
            </a:r>
          </a:p>
          <a:p>
            <a:pPr marL="1143000" lvl="2" indent="-228600" algn="just">
              <a:spcBef>
                <a:spcPts val="600"/>
              </a:spcBef>
              <a:spcAft>
                <a:spcPts val="600"/>
              </a:spcAft>
              <a:buFont typeface="+mj-lt"/>
              <a:buAutoNum type="arabicParenBoth"/>
              <a:tabLst>
                <a:tab pos="316865" algn="l"/>
                <a:tab pos="540385" algn="l"/>
                <a:tab pos="316865" algn="l"/>
                <a:tab pos="496570" algn="l"/>
                <a:tab pos="540385" algn="l"/>
              </a:tabLst>
            </a:pPr>
            <a:r>
              <a:rPr lang="cs-CZ" sz="3200" b="1" dirty="0">
                <a:latin typeface="Times New Roman" panose="02020603050405020304" pitchFamily="18" charset="0"/>
                <a:ea typeface="Times New Roman" panose="02020603050405020304" pitchFamily="18" charset="0"/>
              </a:rPr>
              <a:t>Plátce poplatku z pobytu, který jako pořadatel kulturní nebo sportovní akce poskytuje úplatný pobyt účastníkům této akce, může plnit evidenční povinnost ve zjednodušeném rozsahu, pokud </a:t>
            </a:r>
            <a:endParaRPr lang="cs-CZ" sz="3200" dirty="0">
              <a:latin typeface="Times New Roman" panose="02020603050405020304" pitchFamily="18" charset="0"/>
              <a:ea typeface="Times New Roman" panose="02020603050405020304" pitchFamily="18" charset="0"/>
            </a:endParaRPr>
          </a:p>
          <a:p>
            <a:pPr marL="1600200" lvl="3" indent="-228600" algn="just">
              <a:buFont typeface="+mj-lt"/>
              <a:buAutoNum type="alphaLcParenR"/>
              <a:tabLst>
                <a:tab pos="269875" algn="l"/>
              </a:tabLst>
            </a:pPr>
            <a:r>
              <a:rPr lang="cs-CZ" sz="3200" b="1" dirty="0">
                <a:latin typeface="Times New Roman" panose="02020603050405020304" pitchFamily="18" charset="0"/>
                <a:ea typeface="Times New Roman" panose="02020603050405020304" pitchFamily="18" charset="0"/>
              </a:rPr>
              <a:t>důvodně předpokládá, že poskytne pobyt nejméně 1000 účastníkům této akce, a </a:t>
            </a:r>
            <a:endParaRPr lang="cs-CZ" sz="3200" dirty="0">
              <a:latin typeface="Times New Roman" panose="02020603050405020304" pitchFamily="18" charset="0"/>
              <a:ea typeface="Times New Roman" panose="02020603050405020304" pitchFamily="18" charset="0"/>
            </a:endParaRPr>
          </a:p>
          <a:p>
            <a:pPr marL="1600200" lvl="3" indent="-228600" algn="just">
              <a:buFont typeface="+mj-lt"/>
              <a:buAutoNum type="alphaLcParenR"/>
              <a:tabLst>
                <a:tab pos="269875" algn="l"/>
              </a:tabLst>
            </a:pPr>
            <a:r>
              <a:rPr lang="cs-CZ" sz="3200" b="1" dirty="0">
                <a:latin typeface="Times New Roman" panose="02020603050405020304" pitchFamily="18" charset="0"/>
                <a:ea typeface="Times New Roman" panose="02020603050405020304" pitchFamily="18" charset="0"/>
              </a:rPr>
              <a:t>oznámí záměr plnit evidenční povinnost ve zjednodušeném rozsahu nejméně 60 dnů přede dnem zahájení poskytování pobytu správci poplatku.</a:t>
            </a:r>
            <a:endParaRPr lang="cs-CZ"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96939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p:nvPr/>
        </p:nvSpPr>
        <p:spPr>
          <a:xfrm>
            <a:off x="1860883" y="209438"/>
            <a:ext cx="10187183" cy="4031873"/>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cs-CZ" sz="3200" b="1" dirty="0">
                <a:solidFill>
                  <a:schemeClr val="dk1"/>
                </a:solidFill>
                <a:latin typeface="Arial"/>
                <a:ea typeface="Arial"/>
                <a:cs typeface="Arial"/>
                <a:sym typeface="Arial"/>
              </a:rPr>
              <a:t>Poplatek ze psů</a:t>
            </a:r>
            <a:endParaRPr dirty="0"/>
          </a:p>
          <a:p>
            <a:pPr marL="0" marR="0" lvl="0" indent="0" algn="just" rtl="0">
              <a:spcBef>
                <a:spcPts val="0"/>
              </a:spcBef>
              <a:spcAft>
                <a:spcPts val="0"/>
              </a:spcAft>
              <a:buNone/>
            </a:pPr>
            <a:endParaRPr sz="3200" dirty="0">
              <a:solidFill>
                <a:srgbClr val="000000"/>
              </a:solidFill>
              <a:latin typeface="Arial"/>
              <a:ea typeface="Arial"/>
              <a:cs typeface="Arial"/>
              <a:sym typeface="Arial"/>
            </a:endParaRPr>
          </a:p>
          <a:p>
            <a:pPr marL="0" marR="0" lvl="0" indent="0" algn="just" rtl="0">
              <a:spcBef>
                <a:spcPts val="0"/>
              </a:spcBef>
              <a:spcAft>
                <a:spcPts val="0"/>
              </a:spcAft>
              <a:buNone/>
            </a:pPr>
            <a:r>
              <a:rPr lang="cs-CZ" sz="3200" dirty="0">
                <a:solidFill>
                  <a:srgbClr val="000000"/>
                </a:solidFill>
                <a:latin typeface="Arial"/>
                <a:ea typeface="Arial"/>
                <a:cs typeface="Arial"/>
                <a:sym typeface="Arial"/>
              </a:rPr>
              <a:t>Obecně se pro </a:t>
            </a:r>
            <a:r>
              <a:rPr lang="cs-CZ" sz="3200" b="1" dirty="0">
                <a:solidFill>
                  <a:srgbClr val="FF0000"/>
                </a:solidFill>
                <a:latin typeface="Arial"/>
                <a:ea typeface="Arial"/>
                <a:cs typeface="Arial"/>
                <a:sym typeface="Arial"/>
              </a:rPr>
              <a:t>držbu věci</a:t>
            </a:r>
            <a:r>
              <a:rPr lang="cs-CZ" sz="3200" dirty="0">
                <a:solidFill>
                  <a:srgbClr val="000000"/>
                </a:solidFill>
                <a:latin typeface="Arial"/>
                <a:ea typeface="Arial"/>
                <a:cs typeface="Arial"/>
                <a:sym typeface="Arial"/>
              </a:rPr>
              <a:t> (i pes je z právního pohledu věcí ve smyslu § 987  a násl. občanského zákoníku) vyžaduje naplnění dvou předpokladů, kterými je jednak </a:t>
            </a:r>
            <a:r>
              <a:rPr lang="cs-CZ" sz="3200" b="1" dirty="0">
                <a:solidFill>
                  <a:srgbClr val="FF0000"/>
                </a:solidFill>
                <a:latin typeface="Arial"/>
                <a:ea typeface="Arial"/>
                <a:cs typeface="Arial"/>
                <a:sym typeface="Arial"/>
              </a:rPr>
              <a:t>faktické ovládání věci</a:t>
            </a:r>
            <a:r>
              <a:rPr lang="cs-CZ" sz="3200" dirty="0">
                <a:solidFill>
                  <a:srgbClr val="FF0000"/>
                </a:solidFill>
                <a:latin typeface="Arial"/>
                <a:ea typeface="Arial"/>
                <a:cs typeface="Arial"/>
                <a:sym typeface="Arial"/>
              </a:rPr>
              <a:t> </a:t>
            </a:r>
            <a:r>
              <a:rPr lang="cs-CZ" sz="3200" dirty="0">
                <a:solidFill>
                  <a:srgbClr val="000000"/>
                </a:solidFill>
                <a:latin typeface="Arial"/>
                <a:ea typeface="Arial"/>
                <a:cs typeface="Arial"/>
                <a:sym typeface="Arial"/>
              </a:rPr>
              <a:t>(psa) určitou osobou, a jednak </a:t>
            </a:r>
            <a:r>
              <a:rPr lang="cs-CZ" sz="3200" b="1" dirty="0">
                <a:solidFill>
                  <a:srgbClr val="FF0000"/>
                </a:solidFill>
                <a:latin typeface="Arial"/>
                <a:ea typeface="Arial"/>
                <a:cs typeface="Arial"/>
                <a:sym typeface="Arial"/>
              </a:rPr>
              <a:t>nakládání s věcí jako s vlastní,</a:t>
            </a:r>
            <a:r>
              <a:rPr lang="cs-CZ" sz="3200" dirty="0">
                <a:solidFill>
                  <a:srgbClr val="000000"/>
                </a:solidFill>
                <a:latin typeface="Arial"/>
                <a:ea typeface="Arial"/>
                <a:cs typeface="Arial"/>
                <a:sym typeface="Arial"/>
              </a:rPr>
              <a:t> tj. projevuje se zde úmysl mít tuto věc pro sebe.</a:t>
            </a:r>
          </a:p>
          <a:p>
            <a:pPr marL="0" marR="0" lvl="0" indent="0" algn="just" rtl="0">
              <a:spcBef>
                <a:spcPts val="0"/>
              </a:spcBef>
              <a:spcAft>
                <a:spcPts val="0"/>
              </a:spcAft>
              <a:buNone/>
            </a:pPr>
            <a:endParaRPr lang="cs-CZ" sz="3200" dirty="0"/>
          </a:p>
          <a:p>
            <a:pPr marL="0" marR="0" lvl="0" indent="0" algn="just" rtl="0">
              <a:spcBef>
                <a:spcPts val="0"/>
              </a:spcBef>
              <a:spcAft>
                <a:spcPts val="0"/>
              </a:spcAft>
              <a:buNone/>
            </a:pPr>
            <a:r>
              <a:rPr lang="cs-CZ" sz="3200" b="1" dirty="0">
                <a:solidFill>
                  <a:srgbClr val="FF0000"/>
                </a:solidFill>
                <a:latin typeface="Arial"/>
                <a:ea typeface="Arial"/>
                <a:cs typeface="Arial"/>
                <a:sym typeface="Arial"/>
              </a:rPr>
              <a:t>Pes na návštěvě.</a:t>
            </a:r>
          </a:p>
          <a:p>
            <a:pPr marL="0" marR="0" lvl="0" indent="0" algn="just" rtl="0">
              <a:spcBef>
                <a:spcPts val="0"/>
              </a:spcBef>
              <a:spcAft>
                <a:spcPts val="0"/>
              </a:spcAft>
              <a:buNone/>
            </a:pPr>
            <a:r>
              <a:rPr lang="cs-CZ" sz="3200" b="1" dirty="0">
                <a:solidFill>
                  <a:srgbClr val="FF0000"/>
                </a:solidFill>
              </a:rPr>
              <a:t>Střídavá péče.</a:t>
            </a:r>
            <a:endParaRPr lang="cs-CZ" sz="3200" b="1" dirty="0">
              <a:solidFill>
                <a:srgbClr val="FF0000"/>
              </a:solidFill>
              <a:sym typeface="Arial"/>
            </a:endParaRPr>
          </a:p>
          <a:p>
            <a:pPr marL="0" marR="0" lvl="0" indent="0" algn="just" rtl="0">
              <a:spcBef>
                <a:spcPts val="0"/>
              </a:spcBef>
              <a:spcAft>
                <a:spcPts val="0"/>
              </a:spcAft>
              <a:buNone/>
            </a:pPr>
            <a:endParaRPr lang="cs-CZ" sz="3200" dirty="0"/>
          </a:p>
          <a:p>
            <a:pPr marL="0" marR="0" lvl="0" indent="0" algn="just" rtl="0">
              <a:spcBef>
                <a:spcPts val="0"/>
              </a:spcBef>
              <a:spcAft>
                <a:spcPts val="0"/>
              </a:spcAft>
              <a:buNone/>
            </a:pPr>
            <a:endParaRPr dirty="0"/>
          </a:p>
          <a:p>
            <a:pPr marL="0" marR="0" lvl="0" indent="0" algn="just" rtl="0">
              <a:spcBef>
                <a:spcPts val="0"/>
              </a:spcBef>
              <a:spcAft>
                <a:spcPts val="0"/>
              </a:spcAft>
              <a:buNone/>
            </a:pPr>
            <a:endParaRPr sz="3200" dirty="0">
              <a:solidFill>
                <a:srgbClr val="000000"/>
              </a:solidFill>
              <a:latin typeface="Arial"/>
              <a:ea typeface="Arial"/>
              <a:cs typeface="Arial"/>
              <a:sym typeface="Aria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88327982-FDB2-4910-AAE4-71660ADB8C7D}"/>
              </a:ext>
            </a:extLst>
          </p:cNvPr>
          <p:cNvSpPr/>
          <p:nvPr/>
        </p:nvSpPr>
        <p:spPr>
          <a:xfrm>
            <a:off x="-1" y="259631"/>
            <a:ext cx="11710737" cy="5740033"/>
          </a:xfrm>
          <a:prstGeom prst="rect">
            <a:avLst/>
          </a:prstGeom>
        </p:spPr>
        <p:txBody>
          <a:bodyPr wrap="square">
            <a:spAutoFit/>
          </a:bodyPr>
          <a:lstStyle/>
          <a:p>
            <a:pPr marL="914400" lvl="2" algn="just">
              <a:spcBef>
                <a:spcPts val="600"/>
              </a:spcBef>
              <a:spcAft>
                <a:spcPts val="600"/>
              </a:spcAft>
              <a:tabLst>
                <a:tab pos="316865" algn="l"/>
                <a:tab pos="540385" algn="l"/>
                <a:tab pos="496570" algn="l"/>
                <a:tab pos="540385" algn="l"/>
              </a:tabLst>
            </a:pPr>
            <a:r>
              <a:rPr lang="cs-CZ" sz="3200" b="1" dirty="0">
                <a:latin typeface="Times New Roman" panose="02020603050405020304" pitchFamily="18" charset="0"/>
                <a:ea typeface="Times New Roman" panose="02020603050405020304" pitchFamily="18" charset="0"/>
              </a:rPr>
              <a:t>(2) Plátce poplatku v oznámení podle odstavce 1 písm. b) odůvodní předpokládaný počet účastníků akce, kterým bude takto poskytnut úplatný pobyt, a uvede o kulturní nebo sportovní akci alespoň údaje o</a:t>
            </a:r>
          </a:p>
          <a:p>
            <a:pPr marL="1143000" lvl="2" indent="-228600" algn="just">
              <a:spcBef>
                <a:spcPts val="600"/>
              </a:spcBef>
              <a:spcAft>
                <a:spcPts val="600"/>
              </a:spcAft>
              <a:buFont typeface="+mj-lt"/>
              <a:buAutoNum type="arabicParenBoth"/>
              <a:tabLst>
                <a:tab pos="316865" algn="l"/>
                <a:tab pos="540385" algn="l"/>
                <a:tab pos="496570" algn="l"/>
                <a:tab pos="540385" algn="l"/>
              </a:tabLst>
            </a:pPr>
            <a:endParaRPr lang="cs-CZ" sz="3200" dirty="0">
              <a:latin typeface="Times New Roman" panose="02020603050405020304" pitchFamily="18" charset="0"/>
              <a:ea typeface="Times New Roman" panose="02020603050405020304" pitchFamily="18" charset="0"/>
            </a:endParaRPr>
          </a:p>
          <a:p>
            <a:pPr marL="1600200" lvl="3" indent="-228600" algn="just">
              <a:buFont typeface="+mj-lt"/>
              <a:buAutoNum type="alphaLcParenR"/>
              <a:tabLst>
                <a:tab pos="269875" algn="l"/>
              </a:tabLst>
            </a:pPr>
            <a:r>
              <a:rPr lang="cs-CZ" sz="3200" b="1" dirty="0">
                <a:latin typeface="Times New Roman" panose="02020603050405020304" pitchFamily="18" charset="0"/>
                <a:ea typeface="Times New Roman" panose="02020603050405020304" pitchFamily="18" charset="0"/>
              </a:rPr>
              <a:t>dni počátku a dni konce konání této akce,</a:t>
            </a:r>
          </a:p>
          <a:p>
            <a:pPr marL="1600200" lvl="3" indent="-228600" algn="just">
              <a:buFont typeface="+mj-lt"/>
              <a:buAutoNum type="alphaLcParenR"/>
              <a:tabLst>
                <a:tab pos="269875" algn="l"/>
              </a:tabLst>
            </a:pPr>
            <a:endParaRPr lang="cs-CZ" sz="3200" dirty="0">
              <a:latin typeface="Times New Roman" panose="02020603050405020304" pitchFamily="18" charset="0"/>
              <a:ea typeface="Times New Roman" panose="02020603050405020304" pitchFamily="18" charset="0"/>
            </a:endParaRPr>
          </a:p>
          <a:p>
            <a:pPr marL="1600200" lvl="3" indent="-228600" algn="just">
              <a:buFont typeface="+mj-lt"/>
              <a:buAutoNum type="alphaLcParenR"/>
              <a:tabLst>
                <a:tab pos="269875" algn="l"/>
              </a:tabLst>
            </a:pPr>
            <a:r>
              <a:rPr lang="cs-CZ" sz="3200" b="1" dirty="0">
                <a:latin typeface="Times New Roman" panose="02020603050405020304" pitchFamily="18" charset="0"/>
                <a:ea typeface="Times New Roman" panose="02020603050405020304" pitchFamily="18" charset="0"/>
              </a:rPr>
              <a:t>názvu a druhu této akce, a</a:t>
            </a:r>
          </a:p>
          <a:p>
            <a:pPr marL="1600200" lvl="3" indent="-228600" algn="just">
              <a:buFont typeface="+mj-lt"/>
              <a:buAutoNum type="alphaLcParenR"/>
              <a:tabLst>
                <a:tab pos="269875" algn="l"/>
              </a:tabLst>
            </a:pPr>
            <a:endParaRPr lang="cs-CZ" sz="3200" dirty="0">
              <a:latin typeface="Times New Roman" panose="02020603050405020304" pitchFamily="18" charset="0"/>
              <a:ea typeface="Times New Roman" panose="02020603050405020304" pitchFamily="18" charset="0"/>
            </a:endParaRPr>
          </a:p>
          <a:p>
            <a:pPr marL="1600200" lvl="3" indent="-228600" algn="just">
              <a:buFont typeface="+mj-lt"/>
              <a:buAutoNum type="alphaLcParenR"/>
              <a:tabLst>
                <a:tab pos="269875" algn="l"/>
              </a:tabLst>
            </a:pPr>
            <a:r>
              <a:rPr lang="cs-CZ" sz="3200" b="1" dirty="0">
                <a:latin typeface="Times New Roman" panose="02020603050405020304" pitchFamily="18" charset="0"/>
                <a:ea typeface="Times New Roman" panose="02020603050405020304" pitchFamily="18" charset="0"/>
              </a:rPr>
              <a:t>jednotlivých zařízeních nebo místech, ve kterých se bude poskytovat pobyt.</a:t>
            </a:r>
            <a:endParaRPr lang="cs-CZ"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5071073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4BA5D6BA-DE26-45E2-B550-82DF1862BB07}"/>
              </a:ext>
            </a:extLst>
          </p:cNvPr>
          <p:cNvSpPr/>
          <p:nvPr/>
        </p:nvSpPr>
        <p:spPr>
          <a:xfrm>
            <a:off x="633663" y="181957"/>
            <a:ext cx="11558337" cy="6001643"/>
          </a:xfrm>
          <a:prstGeom prst="rect">
            <a:avLst/>
          </a:prstGeom>
        </p:spPr>
        <p:txBody>
          <a:bodyPr wrap="square">
            <a:spAutoFit/>
          </a:bodyPr>
          <a:lstStyle/>
          <a:p>
            <a:r>
              <a:rPr lang="cs-CZ" sz="3200" b="1" dirty="0">
                <a:latin typeface="Times New Roman" panose="02020603050405020304" pitchFamily="18" charset="0"/>
                <a:ea typeface="Times New Roman" panose="02020603050405020304" pitchFamily="18" charset="0"/>
              </a:rPr>
              <a:t>(3) Správce poplatku rozhodnutím zakáže plátci poplatku oznámené plnění evidenční povinnosti ve zjednodušeném rozsahu, nelze-li předpokládat splnění podmínek podle odstavce 1. O zákazu plnění evidenční povinnosti ve zjednodušeném rozsahu rozhodne správce poplatku nejpozději do 15 dnů ode dne oznámení podle odstavce 1 písm. b).</a:t>
            </a:r>
          </a:p>
          <a:p>
            <a:endParaRPr lang="cs-CZ" sz="3200" b="1" dirty="0">
              <a:latin typeface="Times New Roman" panose="02020603050405020304" pitchFamily="18" charset="0"/>
              <a:ea typeface="Times New Roman" panose="02020603050405020304" pitchFamily="18" charset="0"/>
            </a:endParaRPr>
          </a:p>
          <a:p>
            <a:r>
              <a:rPr lang="cs-CZ" sz="3200" dirty="0">
                <a:latin typeface="Times New Roman" panose="02020603050405020304" pitchFamily="18" charset="0"/>
                <a:cs typeface="Times New Roman" panose="02020603050405020304" pitchFamily="18" charset="0"/>
              </a:rPr>
              <a:t>Plnění evidenční povinnosti ve zjednodušeném rozsahu snižuje možnost zpětné kontroly plnění poplatkových povinností, a tím tak ztěžuje správu poplatku. Z tohoto důvodu se navrhuje správci poplatku umožnit posoudit oprávněnost záměru plnit evidenční povinnost ve zjednodušeném rozsahu a případně toto plnění zakázat.</a:t>
            </a:r>
          </a:p>
        </p:txBody>
      </p:sp>
    </p:spTree>
    <p:extLst>
      <p:ext uri="{BB962C8B-B14F-4D97-AF65-F5344CB8AC3E}">
        <p14:creationId xmlns:p14="http://schemas.microsoft.com/office/powerpoint/2010/main" val="126220844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BC280419-EF60-49A2-8A86-81760FA11D09}"/>
              </a:ext>
            </a:extLst>
          </p:cNvPr>
          <p:cNvSpPr/>
          <p:nvPr/>
        </p:nvSpPr>
        <p:spPr>
          <a:xfrm>
            <a:off x="96253" y="389706"/>
            <a:ext cx="10924673" cy="6078587"/>
          </a:xfrm>
          <a:prstGeom prst="rect">
            <a:avLst/>
          </a:prstGeom>
        </p:spPr>
        <p:txBody>
          <a:bodyPr wrap="square">
            <a:spAutoFit/>
          </a:bodyPr>
          <a:lstStyle/>
          <a:p>
            <a:pPr marL="914400" lvl="2" algn="just">
              <a:spcBef>
                <a:spcPts val="600"/>
              </a:spcBef>
              <a:spcAft>
                <a:spcPts val="600"/>
              </a:spcAft>
              <a:tabLst>
                <a:tab pos="316865" algn="l"/>
                <a:tab pos="540385" algn="l"/>
                <a:tab pos="496570" algn="l"/>
                <a:tab pos="540385" algn="l"/>
                <a:tab pos="2386965" algn="l"/>
              </a:tabLst>
            </a:pPr>
            <a:r>
              <a:rPr lang="cs-CZ" sz="3200" b="1" dirty="0">
                <a:latin typeface="Times New Roman" panose="02020603050405020304" pitchFamily="18" charset="0"/>
                <a:ea typeface="Times New Roman" panose="02020603050405020304" pitchFamily="18" charset="0"/>
              </a:rPr>
              <a:t>(4) Při plnění evidenční povinnosti ve zjednodušeném rozsahu se v evidenční knize vedou pouze </a:t>
            </a:r>
            <a:endParaRPr lang="cs-CZ" sz="3200" dirty="0">
              <a:latin typeface="Times New Roman" panose="02020603050405020304" pitchFamily="18" charset="0"/>
              <a:ea typeface="Times New Roman" panose="02020603050405020304" pitchFamily="18" charset="0"/>
            </a:endParaRPr>
          </a:p>
          <a:p>
            <a:pPr marL="1600200" lvl="3" indent="-228600" algn="just">
              <a:buFont typeface="+mj-lt"/>
              <a:buAutoNum type="alphaLcParenR"/>
              <a:tabLst>
                <a:tab pos="269875" algn="l"/>
              </a:tabLst>
            </a:pPr>
            <a:r>
              <a:rPr lang="cs-CZ" sz="3200" b="1" dirty="0">
                <a:latin typeface="Times New Roman" panose="02020603050405020304" pitchFamily="18" charset="0"/>
                <a:ea typeface="Times New Roman" panose="02020603050405020304" pitchFamily="18" charset="0"/>
              </a:rPr>
              <a:t>údaje podle odstavce 2 písm. a) až c) a </a:t>
            </a:r>
          </a:p>
          <a:p>
            <a:pPr marL="1600200" lvl="3" indent="-228600" algn="just">
              <a:buFont typeface="+mj-lt"/>
              <a:buAutoNum type="alphaLcParenR"/>
              <a:tabLst>
                <a:tab pos="269875" algn="l"/>
              </a:tabLst>
            </a:pPr>
            <a:endParaRPr lang="cs-CZ" sz="3200" dirty="0">
              <a:latin typeface="Times New Roman" panose="02020603050405020304" pitchFamily="18" charset="0"/>
              <a:ea typeface="Times New Roman" panose="02020603050405020304" pitchFamily="18" charset="0"/>
            </a:endParaRPr>
          </a:p>
          <a:p>
            <a:pPr marL="1600200" lvl="3" indent="-228600" algn="just">
              <a:buFont typeface="+mj-lt"/>
              <a:buAutoNum type="alphaLcParenR"/>
              <a:tabLst>
                <a:tab pos="269875" algn="l"/>
              </a:tabLst>
            </a:pPr>
            <a:r>
              <a:rPr lang="cs-CZ" sz="3200" b="1" dirty="0">
                <a:latin typeface="Times New Roman" panose="02020603050405020304" pitchFamily="18" charset="0"/>
                <a:ea typeface="Times New Roman" panose="02020603050405020304" pitchFamily="18" charset="0"/>
              </a:rPr>
              <a:t>souhrnné údaje o počtu účastníků, kterým byl pobyt poskytnut, a o výši vybraného poplatku v členění podle </a:t>
            </a:r>
          </a:p>
          <a:p>
            <a:pPr marL="1600200" lvl="3" indent="-228600" algn="just">
              <a:buFont typeface="+mj-lt"/>
              <a:buAutoNum type="alphaLcParenR"/>
              <a:tabLst>
                <a:tab pos="269875" algn="l"/>
              </a:tabLst>
            </a:pPr>
            <a:endParaRPr lang="cs-CZ" sz="3200" dirty="0">
              <a:latin typeface="Times New Roman" panose="02020603050405020304" pitchFamily="18" charset="0"/>
              <a:ea typeface="Times New Roman" panose="02020603050405020304" pitchFamily="18" charset="0"/>
            </a:endParaRPr>
          </a:p>
          <a:p>
            <a:pPr marL="2057400" lvl="4" indent="-228600" algn="just">
              <a:buFont typeface="+mj-lt"/>
              <a:buAutoNum type="arabicPeriod"/>
              <a:tabLst>
                <a:tab pos="540385" algn="l"/>
              </a:tabLst>
            </a:pPr>
            <a:r>
              <a:rPr lang="cs-CZ" sz="3200" b="1" dirty="0">
                <a:latin typeface="Times New Roman" panose="02020603050405020304" pitchFamily="18" charset="0"/>
                <a:ea typeface="Times New Roman" panose="02020603050405020304" pitchFamily="18" charset="0"/>
              </a:rPr>
              <a:t>dne poskytnutí pobytu,</a:t>
            </a:r>
            <a:endParaRPr lang="cs-CZ" sz="3200" dirty="0">
              <a:latin typeface="Times New Roman" panose="02020603050405020304" pitchFamily="18" charset="0"/>
              <a:ea typeface="Times New Roman" panose="02020603050405020304" pitchFamily="18" charset="0"/>
            </a:endParaRPr>
          </a:p>
          <a:p>
            <a:pPr marL="2057400" lvl="4" indent="-228600" algn="just">
              <a:buFont typeface="+mj-lt"/>
              <a:buAutoNum type="arabicPeriod"/>
              <a:tabLst>
                <a:tab pos="540385" algn="l"/>
              </a:tabLst>
            </a:pPr>
            <a:r>
              <a:rPr lang="cs-CZ" sz="3200" b="1" dirty="0">
                <a:latin typeface="Times New Roman" panose="02020603050405020304" pitchFamily="18" charset="0"/>
                <a:ea typeface="Times New Roman" panose="02020603050405020304" pitchFamily="18" charset="0"/>
              </a:rPr>
              <a:t>zařízení nebo místa, ve kterých byl poskytnut pobyt, a</a:t>
            </a:r>
            <a:endParaRPr lang="cs-CZ" sz="3200" dirty="0">
              <a:latin typeface="Times New Roman" panose="02020603050405020304" pitchFamily="18" charset="0"/>
              <a:ea typeface="Times New Roman" panose="02020603050405020304" pitchFamily="18" charset="0"/>
            </a:endParaRPr>
          </a:p>
          <a:p>
            <a:pPr marL="2057400" lvl="4" indent="-228600" algn="just">
              <a:buFont typeface="+mj-lt"/>
              <a:buAutoNum type="arabicPeriod"/>
              <a:tabLst>
                <a:tab pos="540385" algn="l"/>
              </a:tabLst>
            </a:pPr>
            <a:r>
              <a:rPr lang="cs-CZ" sz="3200" b="1" dirty="0">
                <a:latin typeface="Times New Roman" panose="02020603050405020304" pitchFamily="18" charset="0"/>
                <a:ea typeface="Times New Roman" panose="02020603050405020304" pitchFamily="18" charset="0"/>
              </a:rPr>
              <a:t>důvodu osvobození.</a:t>
            </a:r>
            <a:endParaRPr lang="cs-CZ"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4056119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353134F5-93F4-4646-A075-D75D2023C8B7}"/>
              </a:ext>
            </a:extLst>
          </p:cNvPr>
          <p:cNvSpPr/>
          <p:nvPr/>
        </p:nvSpPr>
        <p:spPr>
          <a:xfrm>
            <a:off x="737935" y="674400"/>
            <a:ext cx="11133221" cy="5509200"/>
          </a:xfrm>
          <a:prstGeom prst="rect">
            <a:avLst/>
          </a:prstGeom>
        </p:spPr>
        <p:txBody>
          <a:bodyPr wrap="square">
            <a:spAutoFit/>
          </a:bodyPr>
          <a:lstStyle/>
          <a:p>
            <a:pPr algn="just">
              <a:spcBef>
                <a:spcPts val="600"/>
              </a:spcBef>
            </a:pPr>
            <a:r>
              <a:rPr lang="cs-CZ" sz="3200" dirty="0">
                <a:latin typeface="Times New Roman" panose="02020603050405020304" pitchFamily="18" charset="0"/>
                <a:ea typeface="Times New Roman" panose="02020603050405020304" pitchFamily="18" charset="0"/>
              </a:rPr>
              <a:t>Odstavec 4 je při plnění evidenční povinnosti ve zjednodušeném rozsahu ve vztahu speciality k § 3g odst. 2. Zjednodušený rozsah plnění evidenční povinnosti spočívá v tom, že se vedou údaje o kulturní nebo sportovní akci a o místech a zařízeních, ve kterých se poskytuje pobyt. O samotných poskytnutých pobytech se pak bude evidovat pouze jejich celkový počet a celková výše vybraného poplatku. Tyto údaje budou agregovány podle jednotlivých dní a zařízení nebo míst, kde byl pobyt poskytnut. Protože se i v tomto případě uplatní osvobození jednotlivých poplatníků, jsou pak údaje agregovány také podle důvodů osvobození.</a:t>
            </a:r>
          </a:p>
        </p:txBody>
      </p:sp>
    </p:spTree>
    <p:extLst>
      <p:ext uri="{BB962C8B-B14F-4D97-AF65-F5344CB8AC3E}">
        <p14:creationId xmlns:p14="http://schemas.microsoft.com/office/powerpoint/2010/main" val="341096261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ulka 3">
            <a:extLst>
              <a:ext uri="{FF2B5EF4-FFF2-40B4-BE49-F238E27FC236}">
                <a16:creationId xmlns:a16="http://schemas.microsoft.com/office/drawing/2014/main" id="{D0E207AF-9156-4D5F-B138-380FA2438EDD}"/>
              </a:ext>
            </a:extLst>
          </p:cNvPr>
          <p:cNvGraphicFramePr>
            <a:graphicFrameLocks noGrp="1"/>
          </p:cNvGraphicFramePr>
          <p:nvPr>
            <p:extLst>
              <p:ext uri="{D42A27DB-BD31-4B8C-83A1-F6EECF244321}">
                <p14:modId xmlns:p14="http://schemas.microsoft.com/office/powerpoint/2010/main" val="55634292"/>
              </p:ext>
            </p:extLst>
          </p:nvPr>
        </p:nvGraphicFramePr>
        <p:xfrm>
          <a:off x="1860883" y="393036"/>
          <a:ext cx="9849852" cy="1050753"/>
        </p:xfrm>
        <a:graphic>
          <a:graphicData uri="http://schemas.openxmlformats.org/drawingml/2006/table">
            <a:tbl>
              <a:tblPr firstRow="1" firstCol="1" bandRow="1">
                <a:tableStyleId>{5C22544A-7EE6-4342-B048-85BDC9FD1C3A}</a:tableStyleId>
              </a:tblPr>
              <a:tblGrid>
                <a:gridCol w="2462463">
                  <a:extLst>
                    <a:ext uri="{9D8B030D-6E8A-4147-A177-3AD203B41FA5}">
                      <a16:colId xmlns:a16="http://schemas.microsoft.com/office/drawing/2014/main" val="1921967333"/>
                    </a:ext>
                  </a:extLst>
                </a:gridCol>
                <a:gridCol w="2462463">
                  <a:extLst>
                    <a:ext uri="{9D8B030D-6E8A-4147-A177-3AD203B41FA5}">
                      <a16:colId xmlns:a16="http://schemas.microsoft.com/office/drawing/2014/main" val="4273320774"/>
                    </a:ext>
                  </a:extLst>
                </a:gridCol>
                <a:gridCol w="2462463">
                  <a:extLst>
                    <a:ext uri="{9D8B030D-6E8A-4147-A177-3AD203B41FA5}">
                      <a16:colId xmlns:a16="http://schemas.microsoft.com/office/drawing/2014/main" val="882755587"/>
                    </a:ext>
                  </a:extLst>
                </a:gridCol>
                <a:gridCol w="2462463">
                  <a:extLst>
                    <a:ext uri="{9D8B030D-6E8A-4147-A177-3AD203B41FA5}">
                      <a16:colId xmlns:a16="http://schemas.microsoft.com/office/drawing/2014/main" val="403654815"/>
                    </a:ext>
                  </a:extLst>
                </a:gridCol>
              </a:tblGrid>
              <a:tr h="350251">
                <a:tc>
                  <a:txBody>
                    <a:bodyPr/>
                    <a:lstStyle/>
                    <a:p>
                      <a:pPr algn="just">
                        <a:spcAft>
                          <a:spcPts val="0"/>
                        </a:spcAft>
                      </a:pPr>
                      <a:r>
                        <a:rPr lang="cs-CZ" sz="1200">
                          <a:effectLst/>
                        </a:rPr>
                        <a:t>Název akce:</a:t>
                      </a:r>
                      <a:endParaRPr lang="cs-CZ" sz="1200">
                        <a:effectLst/>
                        <a:latin typeface="Times New Roman" panose="02020603050405020304" pitchFamily="18" charset="0"/>
                        <a:ea typeface="Times New Roman" panose="02020603050405020304" pitchFamily="18" charset="0"/>
                      </a:endParaRPr>
                    </a:p>
                  </a:txBody>
                  <a:tcPr marL="36195" marR="36195" marT="36195" marB="36195"/>
                </a:tc>
                <a:tc gridSpan="3">
                  <a:txBody>
                    <a:bodyPr/>
                    <a:lstStyle/>
                    <a:p>
                      <a:pPr algn="just">
                        <a:spcAft>
                          <a:spcPts val="0"/>
                        </a:spcAft>
                      </a:pPr>
                      <a:r>
                        <a:rPr lang="cs-CZ" sz="1200">
                          <a:effectLst/>
                        </a:rPr>
                        <a:t>Folkové Kotěhůlky</a:t>
                      </a:r>
                      <a:endParaRPr lang="cs-CZ" sz="1200">
                        <a:effectLst/>
                        <a:latin typeface="Times New Roman" panose="02020603050405020304" pitchFamily="18" charset="0"/>
                        <a:ea typeface="Times New Roman" panose="02020603050405020304" pitchFamily="18" charset="0"/>
                      </a:endParaRPr>
                    </a:p>
                  </a:txBody>
                  <a:tcPr marL="36195" marR="36195" marT="36195" marB="36195"/>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605870056"/>
                  </a:ext>
                </a:extLst>
              </a:tr>
              <a:tr h="350251">
                <a:tc>
                  <a:txBody>
                    <a:bodyPr/>
                    <a:lstStyle/>
                    <a:p>
                      <a:pPr algn="just">
                        <a:spcAft>
                          <a:spcPts val="0"/>
                        </a:spcAft>
                      </a:pPr>
                      <a:r>
                        <a:rPr lang="cs-CZ" sz="1200">
                          <a:effectLst/>
                        </a:rPr>
                        <a:t>Druh akce</a:t>
                      </a:r>
                      <a:endParaRPr lang="cs-CZ" sz="1200">
                        <a:effectLst/>
                        <a:latin typeface="Times New Roman" panose="02020603050405020304" pitchFamily="18" charset="0"/>
                        <a:ea typeface="Times New Roman" panose="02020603050405020304" pitchFamily="18" charset="0"/>
                      </a:endParaRPr>
                    </a:p>
                  </a:txBody>
                  <a:tcPr marL="36195" marR="36195" marT="36195" marB="36195"/>
                </a:tc>
                <a:tc gridSpan="3">
                  <a:txBody>
                    <a:bodyPr/>
                    <a:lstStyle/>
                    <a:p>
                      <a:pPr algn="just">
                        <a:spcAft>
                          <a:spcPts val="0"/>
                        </a:spcAft>
                      </a:pPr>
                      <a:r>
                        <a:rPr lang="cs-CZ" sz="1200">
                          <a:effectLst/>
                        </a:rPr>
                        <a:t>Hudební festival</a:t>
                      </a:r>
                      <a:endParaRPr lang="cs-CZ" sz="1200">
                        <a:effectLst/>
                        <a:latin typeface="Times New Roman" panose="02020603050405020304" pitchFamily="18" charset="0"/>
                        <a:ea typeface="Times New Roman" panose="02020603050405020304" pitchFamily="18" charset="0"/>
                      </a:endParaRPr>
                    </a:p>
                  </a:txBody>
                  <a:tcPr marL="36195" marR="36195" marT="36195" marB="36195"/>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963322420"/>
                  </a:ext>
                </a:extLst>
              </a:tr>
              <a:tr h="350251">
                <a:tc>
                  <a:txBody>
                    <a:bodyPr/>
                    <a:lstStyle/>
                    <a:p>
                      <a:pPr algn="just">
                        <a:spcAft>
                          <a:spcPts val="0"/>
                        </a:spcAft>
                      </a:pPr>
                      <a:r>
                        <a:rPr lang="cs-CZ" sz="1200">
                          <a:effectLst/>
                        </a:rPr>
                        <a:t>Počátek akce:</a:t>
                      </a:r>
                      <a:endParaRPr lang="cs-CZ" sz="1200">
                        <a:effectLst/>
                        <a:latin typeface="Times New Roman" panose="02020603050405020304" pitchFamily="18" charset="0"/>
                        <a:ea typeface="Times New Roman" panose="02020603050405020304" pitchFamily="18" charset="0"/>
                      </a:endParaRPr>
                    </a:p>
                  </a:txBody>
                  <a:tcPr marL="36195" marR="36195" marT="36195" marB="36195"/>
                </a:tc>
                <a:tc>
                  <a:txBody>
                    <a:bodyPr/>
                    <a:lstStyle/>
                    <a:p>
                      <a:pPr algn="just">
                        <a:spcAft>
                          <a:spcPts val="0"/>
                        </a:spcAft>
                      </a:pPr>
                      <a:r>
                        <a:rPr lang="cs-CZ" sz="1200">
                          <a:effectLst/>
                        </a:rPr>
                        <a:t>5. července 2020</a:t>
                      </a:r>
                      <a:endParaRPr lang="cs-CZ" sz="1200">
                        <a:effectLst/>
                        <a:latin typeface="Times New Roman" panose="02020603050405020304" pitchFamily="18" charset="0"/>
                        <a:ea typeface="Times New Roman" panose="02020603050405020304" pitchFamily="18" charset="0"/>
                      </a:endParaRPr>
                    </a:p>
                  </a:txBody>
                  <a:tcPr marL="36195" marR="36195" marT="36195" marB="36195"/>
                </a:tc>
                <a:tc>
                  <a:txBody>
                    <a:bodyPr/>
                    <a:lstStyle/>
                    <a:p>
                      <a:pPr algn="just">
                        <a:spcAft>
                          <a:spcPts val="0"/>
                        </a:spcAft>
                      </a:pPr>
                      <a:r>
                        <a:rPr lang="cs-CZ" sz="1200">
                          <a:effectLst/>
                        </a:rPr>
                        <a:t>Konec akce:</a:t>
                      </a:r>
                      <a:endParaRPr lang="cs-CZ" sz="1200">
                        <a:effectLst/>
                        <a:latin typeface="Times New Roman" panose="02020603050405020304" pitchFamily="18" charset="0"/>
                        <a:ea typeface="Times New Roman" panose="02020603050405020304" pitchFamily="18" charset="0"/>
                      </a:endParaRPr>
                    </a:p>
                  </a:txBody>
                  <a:tcPr marL="36195" marR="36195" marT="36195" marB="36195"/>
                </a:tc>
                <a:tc>
                  <a:txBody>
                    <a:bodyPr/>
                    <a:lstStyle/>
                    <a:p>
                      <a:pPr algn="just">
                        <a:spcAft>
                          <a:spcPts val="0"/>
                        </a:spcAft>
                      </a:pPr>
                      <a:r>
                        <a:rPr lang="cs-CZ" sz="1200" dirty="0">
                          <a:effectLst/>
                        </a:rPr>
                        <a:t>7. července 2020</a:t>
                      </a:r>
                      <a:endParaRPr lang="cs-CZ" sz="1200" dirty="0">
                        <a:effectLst/>
                        <a:latin typeface="Times New Roman" panose="02020603050405020304" pitchFamily="18" charset="0"/>
                        <a:ea typeface="Times New Roman" panose="02020603050405020304" pitchFamily="18" charset="0"/>
                      </a:endParaRPr>
                    </a:p>
                  </a:txBody>
                  <a:tcPr marL="36195" marR="36195" marT="36195" marB="36195"/>
                </a:tc>
                <a:extLst>
                  <a:ext uri="{0D108BD9-81ED-4DB2-BD59-A6C34878D82A}">
                    <a16:rowId xmlns:a16="http://schemas.microsoft.com/office/drawing/2014/main" val="3426511812"/>
                  </a:ext>
                </a:extLst>
              </a:tr>
            </a:tbl>
          </a:graphicData>
        </a:graphic>
      </p:graphicFrame>
      <p:graphicFrame>
        <p:nvGraphicFramePr>
          <p:cNvPr id="5" name="Tabulka 4">
            <a:extLst>
              <a:ext uri="{FF2B5EF4-FFF2-40B4-BE49-F238E27FC236}">
                <a16:creationId xmlns:a16="http://schemas.microsoft.com/office/drawing/2014/main" id="{4418E428-C48C-49A7-993A-AE39FDB4FB45}"/>
              </a:ext>
            </a:extLst>
          </p:cNvPr>
          <p:cNvGraphicFramePr>
            <a:graphicFrameLocks noGrp="1"/>
          </p:cNvGraphicFramePr>
          <p:nvPr>
            <p:extLst>
              <p:ext uri="{D42A27DB-BD31-4B8C-83A1-F6EECF244321}">
                <p14:modId xmlns:p14="http://schemas.microsoft.com/office/powerpoint/2010/main" val="3356380638"/>
              </p:ext>
            </p:extLst>
          </p:nvPr>
        </p:nvGraphicFramePr>
        <p:xfrm>
          <a:off x="1860882" y="1730943"/>
          <a:ext cx="9849852" cy="1541648"/>
        </p:xfrm>
        <a:graphic>
          <a:graphicData uri="http://schemas.openxmlformats.org/drawingml/2006/table">
            <a:tbl>
              <a:tblPr firstRow="1" firstCol="1" bandRow="1">
                <a:tableStyleId>{5C22544A-7EE6-4342-B048-85BDC9FD1C3A}</a:tableStyleId>
              </a:tblPr>
              <a:tblGrid>
                <a:gridCol w="1969543">
                  <a:extLst>
                    <a:ext uri="{9D8B030D-6E8A-4147-A177-3AD203B41FA5}">
                      <a16:colId xmlns:a16="http://schemas.microsoft.com/office/drawing/2014/main" val="1096184809"/>
                    </a:ext>
                  </a:extLst>
                </a:gridCol>
                <a:gridCol w="1969543">
                  <a:extLst>
                    <a:ext uri="{9D8B030D-6E8A-4147-A177-3AD203B41FA5}">
                      <a16:colId xmlns:a16="http://schemas.microsoft.com/office/drawing/2014/main" val="2632738264"/>
                    </a:ext>
                  </a:extLst>
                </a:gridCol>
                <a:gridCol w="1969543">
                  <a:extLst>
                    <a:ext uri="{9D8B030D-6E8A-4147-A177-3AD203B41FA5}">
                      <a16:colId xmlns:a16="http://schemas.microsoft.com/office/drawing/2014/main" val="3282398399"/>
                    </a:ext>
                  </a:extLst>
                </a:gridCol>
                <a:gridCol w="3941223">
                  <a:extLst>
                    <a:ext uri="{9D8B030D-6E8A-4147-A177-3AD203B41FA5}">
                      <a16:colId xmlns:a16="http://schemas.microsoft.com/office/drawing/2014/main" val="4240453389"/>
                    </a:ext>
                  </a:extLst>
                </a:gridCol>
              </a:tblGrid>
              <a:tr h="385412">
                <a:tc gridSpan="4">
                  <a:txBody>
                    <a:bodyPr/>
                    <a:lstStyle/>
                    <a:p>
                      <a:pPr algn="just">
                        <a:spcAft>
                          <a:spcPts val="0"/>
                        </a:spcAft>
                      </a:pPr>
                      <a:r>
                        <a:rPr lang="cs-CZ" sz="1200">
                          <a:effectLst/>
                        </a:rPr>
                        <a:t>Zařízení nebo místa, ve kterých se poskytuje pobyt:</a:t>
                      </a:r>
                      <a:endParaRPr lang="cs-CZ" sz="1200">
                        <a:effectLst/>
                        <a:latin typeface="Times New Roman" panose="02020603050405020304" pitchFamily="18" charset="0"/>
                        <a:ea typeface="Times New Roman" panose="02020603050405020304" pitchFamily="18" charset="0"/>
                      </a:endParaRPr>
                    </a:p>
                  </a:txBody>
                  <a:tcPr marL="36195" marR="36195" marT="36195" marB="36195"/>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100774708"/>
                  </a:ext>
                </a:extLst>
              </a:tr>
              <a:tr h="385412">
                <a:tc>
                  <a:txBody>
                    <a:bodyPr/>
                    <a:lstStyle/>
                    <a:p>
                      <a:pPr algn="just">
                        <a:spcAft>
                          <a:spcPts val="0"/>
                        </a:spcAft>
                      </a:pPr>
                      <a:r>
                        <a:rPr lang="cs-CZ" sz="1200">
                          <a:effectLst/>
                        </a:rPr>
                        <a:t>Název:</a:t>
                      </a:r>
                      <a:endParaRPr lang="cs-CZ" sz="1200">
                        <a:effectLst/>
                        <a:latin typeface="Times New Roman" panose="02020603050405020304" pitchFamily="18" charset="0"/>
                        <a:ea typeface="Times New Roman" panose="02020603050405020304" pitchFamily="18" charset="0"/>
                      </a:endParaRPr>
                    </a:p>
                  </a:txBody>
                  <a:tcPr marL="36195" marR="36195" marT="36195" marB="36195"/>
                </a:tc>
                <a:tc>
                  <a:txBody>
                    <a:bodyPr/>
                    <a:lstStyle/>
                    <a:p>
                      <a:pPr algn="just">
                        <a:spcAft>
                          <a:spcPts val="0"/>
                        </a:spcAft>
                      </a:pPr>
                      <a:r>
                        <a:rPr lang="cs-CZ" sz="1200">
                          <a:effectLst/>
                        </a:rPr>
                        <a:t>Stanové městečko A</a:t>
                      </a:r>
                      <a:endParaRPr lang="cs-CZ" sz="1200">
                        <a:effectLst/>
                        <a:latin typeface="Times New Roman" panose="02020603050405020304" pitchFamily="18" charset="0"/>
                        <a:ea typeface="Times New Roman" panose="02020603050405020304" pitchFamily="18" charset="0"/>
                      </a:endParaRPr>
                    </a:p>
                  </a:txBody>
                  <a:tcPr marL="36195" marR="36195" marT="36195" marB="36195"/>
                </a:tc>
                <a:tc>
                  <a:txBody>
                    <a:bodyPr/>
                    <a:lstStyle/>
                    <a:p>
                      <a:pPr algn="just">
                        <a:spcAft>
                          <a:spcPts val="0"/>
                        </a:spcAft>
                      </a:pPr>
                      <a:r>
                        <a:rPr lang="cs-CZ" sz="1200">
                          <a:effectLst/>
                        </a:rPr>
                        <a:t>Umístění:</a:t>
                      </a:r>
                      <a:endParaRPr lang="cs-CZ" sz="1200">
                        <a:effectLst/>
                        <a:latin typeface="Times New Roman" panose="02020603050405020304" pitchFamily="18" charset="0"/>
                        <a:ea typeface="Times New Roman" panose="02020603050405020304" pitchFamily="18" charset="0"/>
                      </a:endParaRPr>
                    </a:p>
                  </a:txBody>
                  <a:tcPr marL="36195" marR="36195" marT="36195" marB="36195"/>
                </a:tc>
                <a:tc>
                  <a:txBody>
                    <a:bodyPr/>
                    <a:lstStyle/>
                    <a:p>
                      <a:pPr algn="just">
                        <a:spcAft>
                          <a:spcPts val="0"/>
                        </a:spcAft>
                      </a:pPr>
                      <a:r>
                        <a:rPr lang="cs-CZ" sz="1200">
                          <a:effectLst/>
                        </a:rPr>
                        <a:t>Louka na pozemku parc. č. 123/2 v k. ú. Kotěhůlky</a:t>
                      </a:r>
                      <a:endParaRPr lang="cs-CZ" sz="1200">
                        <a:effectLst/>
                        <a:latin typeface="Times New Roman" panose="02020603050405020304" pitchFamily="18" charset="0"/>
                        <a:ea typeface="Times New Roman" panose="02020603050405020304" pitchFamily="18" charset="0"/>
                      </a:endParaRPr>
                    </a:p>
                  </a:txBody>
                  <a:tcPr marL="36195" marR="36195" marT="36195" marB="36195"/>
                </a:tc>
                <a:extLst>
                  <a:ext uri="{0D108BD9-81ED-4DB2-BD59-A6C34878D82A}">
                    <a16:rowId xmlns:a16="http://schemas.microsoft.com/office/drawing/2014/main" val="3286538878"/>
                  </a:ext>
                </a:extLst>
              </a:tr>
              <a:tr h="385412">
                <a:tc>
                  <a:txBody>
                    <a:bodyPr/>
                    <a:lstStyle/>
                    <a:p>
                      <a:pPr algn="just">
                        <a:spcAft>
                          <a:spcPts val="0"/>
                        </a:spcAft>
                      </a:pPr>
                      <a:r>
                        <a:rPr lang="cs-CZ" sz="1200">
                          <a:effectLst/>
                        </a:rPr>
                        <a:t>Název:</a:t>
                      </a:r>
                      <a:endParaRPr lang="cs-CZ" sz="1200">
                        <a:effectLst/>
                        <a:latin typeface="Times New Roman" panose="02020603050405020304" pitchFamily="18" charset="0"/>
                        <a:ea typeface="Times New Roman" panose="02020603050405020304" pitchFamily="18" charset="0"/>
                      </a:endParaRPr>
                    </a:p>
                  </a:txBody>
                  <a:tcPr marL="36195" marR="36195" marT="36195" marB="36195"/>
                </a:tc>
                <a:tc>
                  <a:txBody>
                    <a:bodyPr/>
                    <a:lstStyle/>
                    <a:p>
                      <a:pPr algn="just">
                        <a:spcAft>
                          <a:spcPts val="0"/>
                        </a:spcAft>
                      </a:pPr>
                      <a:r>
                        <a:rPr lang="cs-CZ" sz="1200">
                          <a:effectLst/>
                        </a:rPr>
                        <a:t>Stanové městečko B</a:t>
                      </a:r>
                      <a:endParaRPr lang="cs-CZ" sz="1200">
                        <a:effectLst/>
                        <a:latin typeface="Times New Roman" panose="02020603050405020304" pitchFamily="18" charset="0"/>
                        <a:ea typeface="Times New Roman" panose="02020603050405020304" pitchFamily="18" charset="0"/>
                      </a:endParaRPr>
                    </a:p>
                  </a:txBody>
                  <a:tcPr marL="36195" marR="36195" marT="36195" marB="36195"/>
                </a:tc>
                <a:tc>
                  <a:txBody>
                    <a:bodyPr/>
                    <a:lstStyle/>
                    <a:p>
                      <a:pPr algn="just">
                        <a:spcAft>
                          <a:spcPts val="0"/>
                        </a:spcAft>
                      </a:pPr>
                      <a:r>
                        <a:rPr lang="cs-CZ" sz="1200">
                          <a:effectLst/>
                        </a:rPr>
                        <a:t>Umístění:</a:t>
                      </a:r>
                      <a:endParaRPr lang="cs-CZ" sz="1200">
                        <a:effectLst/>
                        <a:latin typeface="Times New Roman" panose="02020603050405020304" pitchFamily="18" charset="0"/>
                        <a:ea typeface="Times New Roman" panose="02020603050405020304" pitchFamily="18" charset="0"/>
                      </a:endParaRPr>
                    </a:p>
                  </a:txBody>
                  <a:tcPr marL="36195" marR="36195" marT="36195" marB="36195"/>
                </a:tc>
                <a:tc>
                  <a:txBody>
                    <a:bodyPr/>
                    <a:lstStyle/>
                    <a:p>
                      <a:pPr algn="just">
                        <a:spcAft>
                          <a:spcPts val="0"/>
                        </a:spcAft>
                      </a:pPr>
                      <a:r>
                        <a:rPr lang="cs-CZ" sz="1200">
                          <a:effectLst/>
                        </a:rPr>
                        <a:t>Louka na pozemku parc. č. 123/9 v k. ú. Kotěhůlky</a:t>
                      </a:r>
                      <a:endParaRPr lang="cs-CZ" sz="1200">
                        <a:effectLst/>
                        <a:latin typeface="Times New Roman" panose="02020603050405020304" pitchFamily="18" charset="0"/>
                        <a:ea typeface="Times New Roman" panose="02020603050405020304" pitchFamily="18" charset="0"/>
                      </a:endParaRPr>
                    </a:p>
                  </a:txBody>
                  <a:tcPr marL="36195" marR="36195" marT="36195" marB="36195"/>
                </a:tc>
                <a:extLst>
                  <a:ext uri="{0D108BD9-81ED-4DB2-BD59-A6C34878D82A}">
                    <a16:rowId xmlns:a16="http://schemas.microsoft.com/office/drawing/2014/main" val="2634320495"/>
                  </a:ext>
                </a:extLst>
              </a:tr>
              <a:tr h="385412">
                <a:tc>
                  <a:txBody>
                    <a:bodyPr/>
                    <a:lstStyle/>
                    <a:p>
                      <a:pPr algn="just">
                        <a:spcAft>
                          <a:spcPts val="0"/>
                        </a:spcAft>
                      </a:pPr>
                      <a:r>
                        <a:rPr lang="cs-CZ" sz="1200">
                          <a:effectLst/>
                        </a:rPr>
                        <a:t>Název:</a:t>
                      </a:r>
                      <a:endParaRPr lang="cs-CZ" sz="1200">
                        <a:effectLst/>
                        <a:latin typeface="Times New Roman" panose="02020603050405020304" pitchFamily="18" charset="0"/>
                        <a:ea typeface="Times New Roman" panose="02020603050405020304" pitchFamily="18" charset="0"/>
                      </a:endParaRPr>
                    </a:p>
                  </a:txBody>
                  <a:tcPr marL="36195" marR="36195" marT="36195" marB="36195"/>
                </a:tc>
                <a:tc>
                  <a:txBody>
                    <a:bodyPr/>
                    <a:lstStyle/>
                    <a:p>
                      <a:pPr algn="just">
                        <a:spcAft>
                          <a:spcPts val="0"/>
                        </a:spcAft>
                      </a:pPr>
                      <a:r>
                        <a:rPr lang="cs-CZ" sz="1200">
                          <a:effectLst/>
                        </a:rPr>
                        <a:t>Tělocvična</a:t>
                      </a:r>
                      <a:endParaRPr lang="cs-CZ" sz="1200">
                        <a:effectLst/>
                        <a:latin typeface="Times New Roman" panose="02020603050405020304" pitchFamily="18" charset="0"/>
                        <a:ea typeface="Times New Roman" panose="02020603050405020304" pitchFamily="18" charset="0"/>
                      </a:endParaRPr>
                    </a:p>
                  </a:txBody>
                  <a:tcPr marL="36195" marR="36195" marT="36195" marB="36195"/>
                </a:tc>
                <a:tc>
                  <a:txBody>
                    <a:bodyPr/>
                    <a:lstStyle/>
                    <a:p>
                      <a:pPr algn="just">
                        <a:spcAft>
                          <a:spcPts val="0"/>
                        </a:spcAft>
                      </a:pPr>
                      <a:r>
                        <a:rPr lang="cs-CZ" sz="1200">
                          <a:effectLst/>
                        </a:rPr>
                        <a:t>Umístění:</a:t>
                      </a:r>
                      <a:endParaRPr lang="cs-CZ" sz="1200">
                        <a:effectLst/>
                        <a:latin typeface="Times New Roman" panose="02020603050405020304" pitchFamily="18" charset="0"/>
                        <a:ea typeface="Times New Roman" panose="02020603050405020304" pitchFamily="18" charset="0"/>
                      </a:endParaRPr>
                    </a:p>
                  </a:txBody>
                  <a:tcPr marL="36195" marR="36195" marT="36195" marB="36195"/>
                </a:tc>
                <a:tc>
                  <a:txBody>
                    <a:bodyPr/>
                    <a:lstStyle/>
                    <a:p>
                      <a:pPr algn="just">
                        <a:spcAft>
                          <a:spcPts val="0"/>
                        </a:spcAft>
                      </a:pPr>
                      <a:r>
                        <a:rPr lang="cs-CZ" sz="1200" dirty="0">
                          <a:effectLst/>
                        </a:rPr>
                        <a:t>Sokolovna TJ Sokol Kotěhůlky</a:t>
                      </a:r>
                      <a:endParaRPr lang="cs-CZ" sz="1200" dirty="0">
                        <a:effectLst/>
                        <a:latin typeface="Times New Roman" panose="02020603050405020304" pitchFamily="18" charset="0"/>
                        <a:ea typeface="Times New Roman" panose="02020603050405020304" pitchFamily="18" charset="0"/>
                      </a:endParaRPr>
                    </a:p>
                  </a:txBody>
                  <a:tcPr marL="36195" marR="36195" marT="36195" marB="36195"/>
                </a:tc>
                <a:extLst>
                  <a:ext uri="{0D108BD9-81ED-4DB2-BD59-A6C34878D82A}">
                    <a16:rowId xmlns:a16="http://schemas.microsoft.com/office/drawing/2014/main" val="536161788"/>
                  </a:ext>
                </a:extLst>
              </a:tr>
            </a:tbl>
          </a:graphicData>
        </a:graphic>
      </p:graphicFrame>
      <p:graphicFrame>
        <p:nvGraphicFramePr>
          <p:cNvPr id="6" name="Tabulka 5">
            <a:extLst>
              <a:ext uri="{FF2B5EF4-FFF2-40B4-BE49-F238E27FC236}">
                <a16:creationId xmlns:a16="http://schemas.microsoft.com/office/drawing/2014/main" id="{EAED7AD5-81C0-49CA-8A62-6BAAFDCB5E21}"/>
              </a:ext>
            </a:extLst>
          </p:cNvPr>
          <p:cNvGraphicFramePr>
            <a:graphicFrameLocks noGrp="1"/>
          </p:cNvGraphicFramePr>
          <p:nvPr>
            <p:extLst>
              <p:ext uri="{D42A27DB-BD31-4B8C-83A1-F6EECF244321}">
                <p14:modId xmlns:p14="http://schemas.microsoft.com/office/powerpoint/2010/main" val="3283792195"/>
              </p:ext>
            </p:extLst>
          </p:nvPr>
        </p:nvGraphicFramePr>
        <p:xfrm>
          <a:off x="1860882" y="3730090"/>
          <a:ext cx="9849852" cy="2734875"/>
        </p:xfrm>
        <a:graphic>
          <a:graphicData uri="http://schemas.openxmlformats.org/drawingml/2006/table">
            <a:tbl>
              <a:tblPr firstRow="1" firstCol="1" bandRow="1">
                <a:tableStyleId>{5C22544A-7EE6-4342-B048-85BDC9FD1C3A}</a:tableStyleId>
              </a:tblPr>
              <a:tblGrid>
                <a:gridCol w="1967612">
                  <a:extLst>
                    <a:ext uri="{9D8B030D-6E8A-4147-A177-3AD203B41FA5}">
                      <a16:colId xmlns:a16="http://schemas.microsoft.com/office/drawing/2014/main" val="2518144748"/>
                    </a:ext>
                  </a:extLst>
                </a:gridCol>
                <a:gridCol w="2349338">
                  <a:extLst>
                    <a:ext uri="{9D8B030D-6E8A-4147-A177-3AD203B41FA5}">
                      <a16:colId xmlns:a16="http://schemas.microsoft.com/office/drawing/2014/main" val="1517406444"/>
                    </a:ext>
                  </a:extLst>
                </a:gridCol>
                <a:gridCol w="1589101">
                  <a:extLst>
                    <a:ext uri="{9D8B030D-6E8A-4147-A177-3AD203B41FA5}">
                      <a16:colId xmlns:a16="http://schemas.microsoft.com/office/drawing/2014/main" val="206303531"/>
                    </a:ext>
                  </a:extLst>
                </a:gridCol>
                <a:gridCol w="1972973">
                  <a:extLst>
                    <a:ext uri="{9D8B030D-6E8A-4147-A177-3AD203B41FA5}">
                      <a16:colId xmlns:a16="http://schemas.microsoft.com/office/drawing/2014/main" val="1625548005"/>
                    </a:ext>
                  </a:extLst>
                </a:gridCol>
                <a:gridCol w="1970828">
                  <a:extLst>
                    <a:ext uri="{9D8B030D-6E8A-4147-A177-3AD203B41FA5}">
                      <a16:colId xmlns:a16="http://schemas.microsoft.com/office/drawing/2014/main" val="2040487837"/>
                    </a:ext>
                  </a:extLst>
                </a:gridCol>
              </a:tblGrid>
              <a:tr h="303875">
                <a:tc>
                  <a:txBody>
                    <a:bodyPr/>
                    <a:lstStyle/>
                    <a:p>
                      <a:pPr algn="ctr">
                        <a:spcAft>
                          <a:spcPts val="0"/>
                        </a:spcAft>
                      </a:pPr>
                      <a:r>
                        <a:rPr lang="cs-CZ" sz="1200">
                          <a:effectLst/>
                        </a:rPr>
                        <a:t>Den</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ctr">
                        <a:spcAft>
                          <a:spcPts val="0"/>
                        </a:spcAft>
                      </a:pPr>
                      <a:r>
                        <a:rPr lang="cs-CZ" sz="1200">
                          <a:effectLst/>
                        </a:rPr>
                        <a:t>Zařízení</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ctr">
                        <a:spcAft>
                          <a:spcPts val="0"/>
                        </a:spcAft>
                      </a:pPr>
                      <a:r>
                        <a:rPr lang="cs-CZ" sz="1200">
                          <a:effectLst/>
                        </a:rPr>
                        <a:t>Počet osob</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ctr">
                        <a:spcAft>
                          <a:spcPts val="0"/>
                        </a:spcAft>
                      </a:pPr>
                      <a:r>
                        <a:rPr lang="cs-CZ" sz="1200">
                          <a:effectLst/>
                        </a:rPr>
                        <a:t>Osvobození</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ctr">
                        <a:spcAft>
                          <a:spcPts val="0"/>
                        </a:spcAft>
                      </a:pPr>
                      <a:r>
                        <a:rPr lang="cs-CZ" sz="1200">
                          <a:effectLst/>
                        </a:rPr>
                        <a:t>Poplatek celkem</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extLst>
                  <a:ext uri="{0D108BD9-81ED-4DB2-BD59-A6C34878D82A}">
                    <a16:rowId xmlns:a16="http://schemas.microsoft.com/office/drawing/2014/main" val="978897155"/>
                  </a:ext>
                </a:extLst>
              </a:tr>
              <a:tr h="303875">
                <a:tc>
                  <a:txBody>
                    <a:bodyPr/>
                    <a:lstStyle/>
                    <a:p>
                      <a:pPr algn="ctr">
                        <a:spcAft>
                          <a:spcPts val="0"/>
                        </a:spcAft>
                      </a:pPr>
                      <a:r>
                        <a:rPr lang="cs-CZ" sz="1200">
                          <a:effectLst/>
                        </a:rPr>
                        <a:t>5. července 2020</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ctr">
                        <a:spcAft>
                          <a:spcPts val="0"/>
                        </a:spcAft>
                      </a:pPr>
                      <a:r>
                        <a:rPr lang="cs-CZ" sz="1200">
                          <a:effectLst/>
                        </a:rPr>
                        <a:t>Stanové městečko A</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r">
                        <a:spcAft>
                          <a:spcPts val="0"/>
                        </a:spcAft>
                      </a:pPr>
                      <a:r>
                        <a:rPr lang="cs-CZ" sz="1200">
                          <a:effectLst/>
                        </a:rPr>
                        <a:t>950</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ctr">
                        <a:spcAft>
                          <a:spcPts val="0"/>
                        </a:spcAft>
                      </a:pPr>
                      <a:r>
                        <a:rPr lang="cs-CZ" sz="1200">
                          <a:effectLst/>
                        </a:rPr>
                        <a:t>-</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r">
                        <a:spcAft>
                          <a:spcPts val="0"/>
                        </a:spcAft>
                      </a:pPr>
                      <a:r>
                        <a:rPr lang="cs-CZ" sz="1200">
                          <a:effectLst/>
                        </a:rPr>
                        <a:t>47 500 Kč</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extLst>
                  <a:ext uri="{0D108BD9-81ED-4DB2-BD59-A6C34878D82A}">
                    <a16:rowId xmlns:a16="http://schemas.microsoft.com/office/drawing/2014/main" val="390195712"/>
                  </a:ext>
                </a:extLst>
              </a:tr>
              <a:tr h="303875">
                <a:tc>
                  <a:txBody>
                    <a:bodyPr/>
                    <a:lstStyle/>
                    <a:p>
                      <a:pPr algn="ctr">
                        <a:spcAft>
                          <a:spcPts val="0"/>
                        </a:spcAft>
                      </a:pPr>
                      <a:r>
                        <a:rPr lang="cs-CZ" sz="1200">
                          <a:effectLst/>
                        </a:rPr>
                        <a:t>5. července 2020</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ctr">
                        <a:spcAft>
                          <a:spcPts val="0"/>
                        </a:spcAft>
                      </a:pPr>
                      <a:r>
                        <a:rPr lang="cs-CZ" sz="1200">
                          <a:effectLst/>
                        </a:rPr>
                        <a:t>Stanové městečko A</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r">
                        <a:spcAft>
                          <a:spcPts val="0"/>
                        </a:spcAft>
                      </a:pPr>
                      <a:r>
                        <a:rPr lang="cs-CZ" sz="1200">
                          <a:effectLst/>
                        </a:rPr>
                        <a:t>5</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ctr">
                        <a:spcAft>
                          <a:spcPts val="0"/>
                        </a:spcAft>
                      </a:pPr>
                      <a:r>
                        <a:rPr lang="cs-CZ" sz="1200">
                          <a:effectLst/>
                        </a:rPr>
                        <a:t>§ 3b písm. c)</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r">
                        <a:spcAft>
                          <a:spcPts val="0"/>
                        </a:spcAft>
                      </a:pPr>
                      <a:r>
                        <a:rPr lang="cs-CZ" sz="1200">
                          <a:effectLst/>
                        </a:rPr>
                        <a:t>0 Kč</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extLst>
                  <a:ext uri="{0D108BD9-81ED-4DB2-BD59-A6C34878D82A}">
                    <a16:rowId xmlns:a16="http://schemas.microsoft.com/office/drawing/2014/main" val="3939087292"/>
                  </a:ext>
                </a:extLst>
              </a:tr>
              <a:tr h="303875">
                <a:tc>
                  <a:txBody>
                    <a:bodyPr/>
                    <a:lstStyle/>
                    <a:p>
                      <a:pPr algn="ctr">
                        <a:spcAft>
                          <a:spcPts val="0"/>
                        </a:spcAft>
                      </a:pPr>
                      <a:r>
                        <a:rPr lang="cs-CZ" sz="1200">
                          <a:effectLst/>
                        </a:rPr>
                        <a:t>5. července 2020</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ctr">
                        <a:spcAft>
                          <a:spcPts val="0"/>
                        </a:spcAft>
                      </a:pPr>
                      <a:r>
                        <a:rPr lang="cs-CZ" sz="1200">
                          <a:effectLst/>
                        </a:rPr>
                        <a:t>Stanové městečko B</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r">
                        <a:spcAft>
                          <a:spcPts val="0"/>
                        </a:spcAft>
                      </a:pPr>
                      <a:r>
                        <a:rPr lang="cs-CZ" sz="1200">
                          <a:effectLst/>
                        </a:rPr>
                        <a:t>100</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ctr">
                        <a:spcAft>
                          <a:spcPts val="0"/>
                        </a:spcAft>
                      </a:pPr>
                      <a:r>
                        <a:rPr lang="cs-CZ" sz="1200">
                          <a:effectLst/>
                        </a:rPr>
                        <a:t>-</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r">
                        <a:spcAft>
                          <a:spcPts val="0"/>
                        </a:spcAft>
                      </a:pPr>
                      <a:r>
                        <a:rPr lang="cs-CZ" sz="1200">
                          <a:effectLst/>
                        </a:rPr>
                        <a:t>5 000 Kč</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extLst>
                  <a:ext uri="{0D108BD9-81ED-4DB2-BD59-A6C34878D82A}">
                    <a16:rowId xmlns:a16="http://schemas.microsoft.com/office/drawing/2014/main" val="1988437879"/>
                  </a:ext>
                </a:extLst>
              </a:tr>
              <a:tr h="303875">
                <a:tc>
                  <a:txBody>
                    <a:bodyPr/>
                    <a:lstStyle/>
                    <a:p>
                      <a:pPr algn="ctr">
                        <a:spcAft>
                          <a:spcPts val="0"/>
                        </a:spcAft>
                      </a:pPr>
                      <a:r>
                        <a:rPr lang="cs-CZ" sz="1200">
                          <a:effectLst/>
                        </a:rPr>
                        <a:t>5. července 2020</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ctr">
                        <a:spcAft>
                          <a:spcPts val="0"/>
                        </a:spcAft>
                      </a:pPr>
                      <a:r>
                        <a:rPr lang="cs-CZ" sz="1200">
                          <a:effectLst/>
                        </a:rPr>
                        <a:t>Tělocvična</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r">
                        <a:spcAft>
                          <a:spcPts val="0"/>
                        </a:spcAft>
                      </a:pPr>
                      <a:r>
                        <a:rPr lang="cs-CZ" sz="1200">
                          <a:effectLst/>
                        </a:rPr>
                        <a:t>80</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ctr">
                        <a:spcAft>
                          <a:spcPts val="0"/>
                        </a:spcAft>
                      </a:pPr>
                      <a:r>
                        <a:rPr lang="cs-CZ" sz="1200">
                          <a:effectLst/>
                        </a:rPr>
                        <a:t>-</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r">
                        <a:spcAft>
                          <a:spcPts val="0"/>
                        </a:spcAft>
                      </a:pPr>
                      <a:r>
                        <a:rPr lang="cs-CZ" sz="1200">
                          <a:effectLst/>
                        </a:rPr>
                        <a:t>4 000 Kč</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extLst>
                  <a:ext uri="{0D108BD9-81ED-4DB2-BD59-A6C34878D82A}">
                    <a16:rowId xmlns:a16="http://schemas.microsoft.com/office/drawing/2014/main" val="718586338"/>
                  </a:ext>
                </a:extLst>
              </a:tr>
              <a:tr h="303875">
                <a:tc>
                  <a:txBody>
                    <a:bodyPr/>
                    <a:lstStyle/>
                    <a:p>
                      <a:pPr algn="ctr">
                        <a:spcAft>
                          <a:spcPts val="0"/>
                        </a:spcAft>
                      </a:pPr>
                      <a:r>
                        <a:rPr lang="cs-CZ" sz="1200">
                          <a:effectLst/>
                        </a:rPr>
                        <a:t>5. července 2020</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ctr">
                        <a:spcAft>
                          <a:spcPts val="0"/>
                        </a:spcAft>
                      </a:pPr>
                      <a:r>
                        <a:rPr lang="cs-CZ" sz="1200">
                          <a:effectLst/>
                        </a:rPr>
                        <a:t>Tělocvična</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r">
                        <a:spcAft>
                          <a:spcPts val="0"/>
                        </a:spcAft>
                      </a:pPr>
                      <a:r>
                        <a:rPr lang="cs-CZ" sz="1200">
                          <a:effectLst/>
                        </a:rPr>
                        <a:t>10</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ctr">
                        <a:spcAft>
                          <a:spcPts val="0"/>
                        </a:spcAft>
                      </a:pPr>
                      <a:r>
                        <a:rPr lang="cs-CZ" sz="1200">
                          <a:effectLst/>
                        </a:rPr>
                        <a:t>§ 3b písm. a)</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r">
                        <a:spcAft>
                          <a:spcPts val="0"/>
                        </a:spcAft>
                      </a:pPr>
                      <a:r>
                        <a:rPr lang="cs-CZ" sz="1200">
                          <a:effectLst/>
                        </a:rPr>
                        <a:t>0 Kč</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extLst>
                  <a:ext uri="{0D108BD9-81ED-4DB2-BD59-A6C34878D82A}">
                    <a16:rowId xmlns:a16="http://schemas.microsoft.com/office/drawing/2014/main" val="2049086270"/>
                  </a:ext>
                </a:extLst>
              </a:tr>
              <a:tr h="303875">
                <a:tc>
                  <a:txBody>
                    <a:bodyPr/>
                    <a:lstStyle/>
                    <a:p>
                      <a:pPr algn="ctr">
                        <a:spcAft>
                          <a:spcPts val="0"/>
                        </a:spcAft>
                      </a:pPr>
                      <a:r>
                        <a:rPr lang="cs-CZ" sz="1200">
                          <a:effectLst/>
                        </a:rPr>
                        <a:t>5. července 2020</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ctr">
                        <a:spcAft>
                          <a:spcPts val="0"/>
                        </a:spcAft>
                      </a:pPr>
                      <a:r>
                        <a:rPr lang="cs-CZ" sz="1200">
                          <a:effectLst/>
                        </a:rPr>
                        <a:t>Tělocvična</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r">
                        <a:spcAft>
                          <a:spcPts val="0"/>
                        </a:spcAft>
                      </a:pPr>
                      <a:r>
                        <a:rPr lang="cs-CZ" sz="1200">
                          <a:effectLst/>
                        </a:rPr>
                        <a:t>30</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ctr">
                        <a:spcAft>
                          <a:spcPts val="0"/>
                        </a:spcAft>
                      </a:pPr>
                      <a:r>
                        <a:rPr lang="cs-CZ" sz="1200">
                          <a:effectLst/>
                        </a:rPr>
                        <a:t>§ 3b písm. c)</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r">
                        <a:spcAft>
                          <a:spcPts val="0"/>
                        </a:spcAft>
                      </a:pPr>
                      <a:r>
                        <a:rPr lang="cs-CZ" sz="1200">
                          <a:effectLst/>
                        </a:rPr>
                        <a:t>0 Kč</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extLst>
                  <a:ext uri="{0D108BD9-81ED-4DB2-BD59-A6C34878D82A}">
                    <a16:rowId xmlns:a16="http://schemas.microsoft.com/office/drawing/2014/main" val="4144282390"/>
                  </a:ext>
                </a:extLst>
              </a:tr>
              <a:tr h="303875">
                <a:tc>
                  <a:txBody>
                    <a:bodyPr/>
                    <a:lstStyle/>
                    <a:p>
                      <a:pPr algn="ctr">
                        <a:spcAft>
                          <a:spcPts val="0"/>
                        </a:spcAft>
                      </a:pPr>
                      <a:r>
                        <a:rPr lang="cs-CZ" sz="1200">
                          <a:effectLst/>
                        </a:rPr>
                        <a:t>6. července 2020</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ctr">
                        <a:spcAft>
                          <a:spcPts val="0"/>
                        </a:spcAft>
                      </a:pPr>
                      <a:r>
                        <a:rPr lang="cs-CZ" sz="1200">
                          <a:effectLst/>
                        </a:rPr>
                        <a:t>Stanové městečko A</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r">
                        <a:spcAft>
                          <a:spcPts val="0"/>
                        </a:spcAft>
                      </a:pPr>
                      <a:r>
                        <a:rPr lang="cs-CZ" sz="1200">
                          <a:effectLst/>
                        </a:rPr>
                        <a:t>1020</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ctr">
                        <a:spcAft>
                          <a:spcPts val="0"/>
                        </a:spcAft>
                      </a:pPr>
                      <a:r>
                        <a:rPr lang="cs-CZ" sz="1200">
                          <a:effectLst/>
                        </a:rPr>
                        <a:t>-</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r">
                        <a:spcAft>
                          <a:spcPts val="0"/>
                        </a:spcAft>
                      </a:pPr>
                      <a:r>
                        <a:rPr lang="cs-CZ" sz="1200">
                          <a:effectLst/>
                        </a:rPr>
                        <a:t>51 000 Kč</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extLst>
                  <a:ext uri="{0D108BD9-81ED-4DB2-BD59-A6C34878D82A}">
                    <a16:rowId xmlns:a16="http://schemas.microsoft.com/office/drawing/2014/main" val="747673243"/>
                  </a:ext>
                </a:extLst>
              </a:tr>
              <a:tr h="303875">
                <a:tc>
                  <a:txBody>
                    <a:bodyPr/>
                    <a:lstStyle/>
                    <a:p>
                      <a:pPr algn="ctr">
                        <a:spcAft>
                          <a:spcPts val="0"/>
                        </a:spcAft>
                      </a:pPr>
                      <a:r>
                        <a:rPr lang="cs-CZ" sz="1200">
                          <a:effectLst/>
                        </a:rPr>
                        <a:t>7. července 2020</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ctr">
                        <a:spcAft>
                          <a:spcPts val="0"/>
                        </a:spcAft>
                      </a:pPr>
                      <a:r>
                        <a:rPr lang="cs-CZ" sz="1200">
                          <a:effectLst/>
                        </a:rPr>
                        <a:t>Stanové městečko A</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r">
                        <a:spcAft>
                          <a:spcPts val="0"/>
                        </a:spcAft>
                      </a:pPr>
                      <a:r>
                        <a:rPr lang="cs-CZ" sz="1200">
                          <a:effectLst/>
                        </a:rPr>
                        <a:t>150</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ctr">
                        <a:spcAft>
                          <a:spcPts val="0"/>
                        </a:spcAft>
                      </a:pPr>
                      <a:r>
                        <a:rPr lang="cs-CZ" sz="1200">
                          <a:effectLst/>
                        </a:rPr>
                        <a:t>-</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r">
                        <a:spcAft>
                          <a:spcPts val="0"/>
                        </a:spcAft>
                      </a:pPr>
                      <a:r>
                        <a:rPr lang="cs-CZ" sz="1200" dirty="0">
                          <a:effectLst/>
                        </a:rPr>
                        <a:t>7 500 Kč</a:t>
                      </a:r>
                      <a:endParaRPr lang="cs-CZ" sz="1200" dirty="0">
                        <a:effectLst/>
                        <a:latin typeface="Times New Roman" panose="02020603050405020304" pitchFamily="18" charset="0"/>
                        <a:ea typeface="Times New Roman" panose="02020603050405020304" pitchFamily="18" charset="0"/>
                      </a:endParaRPr>
                    </a:p>
                  </a:txBody>
                  <a:tcPr marL="36195" marR="36195" marT="36195" marB="36195" anchor="ctr"/>
                </a:tc>
                <a:extLst>
                  <a:ext uri="{0D108BD9-81ED-4DB2-BD59-A6C34878D82A}">
                    <a16:rowId xmlns:a16="http://schemas.microsoft.com/office/drawing/2014/main" val="1972707060"/>
                  </a:ext>
                </a:extLst>
              </a:tr>
            </a:tbl>
          </a:graphicData>
        </a:graphic>
      </p:graphicFrame>
    </p:spTree>
    <p:extLst>
      <p:ext uri="{BB962C8B-B14F-4D97-AF65-F5344CB8AC3E}">
        <p14:creationId xmlns:p14="http://schemas.microsoft.com/office/powerpoint/2010/main" val="273101308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643BB1F4-0908-4904-9FB8-A8815F87C98C}"/>
              </a:ext>
            </a:extLst>
          </p:cNvPr>
          <p:cNvPicPr>
            <a:picLocks noChangeAspect="1"/>
          </p:cNvPicPr>
          <p:nvPr/>
        </p:nvPicPr>
        <p:blipFill>
          <a:blip r:embed="rId2"/>
          <a:stretch>
            <a:fillRect/>
          </a:stretch>
        </p:blipFill>
        <p:spPr>
          <a:xfrm>
            <a:off x="1612084" y="1380529"/>
            <a:ext cx="8967831" cy="5404800"/>
          </a:xfrm>
          <a:prstGeom prst="rect">
            <a:avLst/>
          </a:prstGeom>
        </p:spPr>
      </p:pic>
      <p:sp>
        <p:nvSpPr>
          <p:cNvPr id="9" name="TextovéPole 8">
            <a:extLst>
              <a:ext uri="{FF2B5EF4-FFF2-40B4-BE49-F238E27FC236}">
                <a16:creationId xmlns:a16="http://schemas.microsoft.com/office/drawing/2014/main" id="{D5A7AEF8-DDF2-48F6-80EA-BEC291442486}"/>
              </a:ext>
            </a:extLst>
          </p:cNvPr>
          <p:cNvSpPr txBox="1"/>
          <p:nvPr/>
        </p:nvSpPr>
        <p:spPr>
          <a:xfrm>
            <a:off x="2845965" y="303311"/>
            <a:ext cx="6094602" cy="1077218"/>
          </a:xfrm>
          <a:prstGeom prst="rect">
            <a:avLst/>
          </a:prstGeom>
          <a:noFill/>
        </p:spPr>
        <p:txBody>
          <a:bodyPr wrap="square">
            <a:spAutoFit/>
          </a:bodyPr>
          <a:lstStyle/>
          <a:p>
            <a:pPr algn="ctr"/>
            <a:r>
              <a:rPr lang="cs-CZ" sz="3200" b="1" dirty="0">
                <a:latin typeface="Times New Roman" panose="02020603050405020304" pitchFamily="18" charset="0"/>
                <a:ea typeface="Times New Roman" panose="02020603050405020304" pitchFamily="18" charset="0"/>
              </a:rPr>
              <a:t>Poplatek za užívání veřejného prostranství</a:t>
            </a:r>
          </a:p>
        </p:txBody>
      </p:sp>
    </p:spTree>
    <p:extLst>
      <p:ext uri="{BB962C8B-B14F-4D97-AF65-F5344CB8AC3E}">
        <p14:creationId xmlns:p14="http://schemas.microsoft.com/office/powerpoint/2010/main" val="40937651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Shape 341"/>
          <p:cNvSpPr txBox="1"/>
          <p:nvPr/>
        </p:nvSpPr>
        <p:spPr>
          <a:xfrm>
            <a:off x="592666" y="0"/>
            <a:ext cx="11599333" cy="469667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Arial"/>
              <a:buNone/>
            </a:pPr>
            <a:r>
              <a:rPr lang="cs-CZ" sz="3200" b="1" dirty="0">
                <a:solidFill>
                  <a:schemeClr val="dk1"/>
                </a:solidFill>
                <a:latin typeface="Times New Roman" panose="02020603050405020304" pitchFamily="18" charset="0"/>
                <a:cs typeface="Times New Roman" panose="02020603050405020304" pitchFamily="18" charset="0"/>
                <a:sym typeface="Arial"/>
              </a:rPr>
              <a:t>Veřejné prostranství</a:t>
            </a:r>
            <a:endParaRPr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Clr>
                <a:schemeClr val="dk1"/>
              </a:buClr>
              <a:buSzPts val="3200"/>
              <a:buFont typeface="Arial"/>
              <a:buNone/>
            </a:pPr>
            <a:endParaRPr sz="3200" b="1" dirty="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spcBef>
                <a:spcPts val="640"/>
              </a:spcBef>
              <a:spcAft>
                <a:spcPts val="0"/>
              </a:spcAft>
              <a:buClr>
                <a:schemeClr val="dk1"/>
              </a:buClr>
              <a:buSzPts val="3200"/>
              <a:buFont typeface="Arial"/>
              <a:buNone/>
            </a:pPr>
            <a:r>
              <a:rPr lang="cs-CZ" sz="3200" b="1" dirty="0">
                <a:solidFill>
                  <a:schemeClr val="dk1"/>
                </a:solidFill>
                <a:latin typeface="Times New Roman" panose="02020603050405020304" pitchFamily="18" charset="0"/>
                <a:cs typeface="Times New Roman" panose="02020603050405020304" pitchFamily="18" charset="0"/>
                <a:sym typeface="Arial"/>
              </a:rPr>
              <a:t>§ 34 zákona č. 128/2008 Sb., o obcích</a:t>
            </a:r>
            <a:endParaRPr sz="3200" dirty="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spcBef>
                <a:spcPts val="640"/>
              </a:spcBef>
              <a:spcAft>
                <a:spcPts val="0"/>
              </a:spcAft>
              <a:buClr>
                <a:schemeClr val="dk1"/>
              </a:buClr>
              <a:buSzPts val="3200"/>
              <a:buFont typeface="Arial"/>
              <a:buNone/>
            </a:pPr>
            <a:r>
              <a:rPr lang="cs-CZ" sz="3200" dirty="0">
                <a:solidFill>
                  <a:schemeClr val="dk1"/>
                </a:solidFill>
                <a:latin typeface="Times New Roman" panose="02020603050405020304" pitchFamily="18" charset="0"/>
                <a:cs typeface="Times New Roman" panose="02020603050405020304" pitchFamily="18" charset="0"/>
                <a:sym typeface="Arial"/>
              </a:rPr>
              <a:t>Veřejným prostranstvím jsou všechna náměstí, ulice, tržiště, chodníky, veřejná zeleň, parky a další prostory přístupné každému bez omezení, tedy sloužící obecnému užívání, a to bez ohledu na vlastnictví k tomuto prostoru.</a:t>
            </a:r>
            <a:endParaRPr dirty="0">
              <a:latin typeface="Times New Roman" panose="02020603050405020304" pitchFamily="18" charset="0"/>
              <a:cs typeface="Times New Roman" panose="02020603050405020304" pitchFamily="18" charset="0"/>
            </a:endParaRPr>
          </a:p>
          <a:p>
            <a:pPr marL="0" marR="0" lvl="0" indent="0" algn="l" rtl="0">
              <a:spcBef>
                <a:spcPts val="640"/>
              </a:spcBef>
              <a:spcAft>
                <a:spcPts val="0"/>
              </a:spcAft>
              <a:buClr>
                <a:schemeClr val="dk1"/>
              </a:buClr>
              <a:buSzPts val="3200"/>
              <a:buFont typeface="Arial"/>
              <a:buNone/>
            </a:pPr>
            <a:endParaRPr lang="cs-CZ" sz="3200" i="1" dirty="0">
              <a:solidFill>
                <a:schemeClr val="dk1"/>
              </a:solidFill>
              <a:latin typeface="Times New Roman" panose="02020603050405020304" pitchFamily="18" charset="0"/>
              <a:cs typeface="Times New Roman" panose="02020603050405020304" pitchFamily="18" charset="0"/>
              <a:sym typeface="Arial"/>
            </a:endParaRPr>
          </a:p>
          <a:p>
            <a:pPr>
              <a:spcBef>
                <a:spcPts val="640"/>
              </a:spcBef>
              <a:buClr>
                <a:schemeClr val="dk1"/>
              </a:buClr>
              <a:buSzPts val="3200"/>
            </a:pPr>
            <a:r>
              <a:rPr lang="cs-CZ" sz="3200" dirty="0">
                <a:solidFill>
                  <a:schemeClr val="dk1"/>
                </a:solidFill>
                <a:latin typeface="Times New Roman" panose="02020603050405020304" pitchFamily="18" charset="0"/>
                <a:ea typeface="Calibri"/>
                <a:cs typeface="Times New Roman" panose="02020603050405020304" pitchFamily="18" charset="0"/>
                <a:sym typeface="Calibri"/>
              </a:rPr>
              <a:t>Veřejné užívání je možno dále rozlišit na obecné a zvláštní. Možnost obecného užívání vzniká přímo ze zákona, k jeho vzniku tedy není třeba žádného povolení. Obecné užívání současně nevylučuje z užívání veřejného statku ostatní uživatele, okruh uživatelů je neomezený.  </a:t>
            </a:r>
            <a:br>
              <a:rPr lang="cs-CZ" sz="3200" dirty="0">
                <a:solidFill>
                  <a:schemeClr val="dk1"/>
                </a:solidFill>
                <a:latin typeface="Calibri"/>
                <a:ea typeface="Calibri"/>
                <a:cs typeface="Calibri"/>
                <a:sym typeface="Calibri"/>
              </a:rPr>
            </a:br>
            <a:endParaRPr lang="cs-CZ" sz="3200" dirty="0">
              <a:solidFill>
                <a:schemeClr val="dk1"/>
              </a:solidFill>
              <a:latin typeface="Calibri"/>
              <a:ea typeface="Calibri"/>
              <a:cs typeface="Calibri"/>
              <a:sym typeface="Calibri"/>
            </a:endParaRPr>
          </a:p>
          <a:p>
            <a:pPr marL="0" marR="0" lvl="0" indent="0" algn="l" rtl="0">
              <a:spcBef>
                <a:spcPts val="640"/>
              </a:spcBef>
              <a:spcAft>
                <a:spcPts val="0"/>
              </a:spcAft>
              <a:buClr>
                <a:schemeClr val="dk1"/>
              </a:buClr>
              <a:buSzPts val="3200"/>
              <a:buFont typeface="Arial"/>
              <a:buNone/>
            </a:pPr>
            <a:endParaRPr sz="3200" i="1" dirty="0">
              <a:solidFill>
                <a:schemeClr val="dk1"/>
              </a:solidFill>
              <a:latin typeface="Arial"/>
              <a:ea typeface="Arial"/>
              <a:cs typeface="Arial"/>
              <a:sym typeface="Arial"/>
            </a:endParaRPr>
          </a:p>
          <a:p>
            <a:pPr marL="0" marR="0" lvl="0" indent="0" algn="l" rtl="0">
              <a:spcBef>
                <a:spcPts val="400"/>
              </a:spcBef>
              <a:spcAft>
                <a:spcPts val="0"/>
              </a:spcAft>
              <a:buClr>
                <a:schemeClr val="dk1"/>
              </a:buClr>
              <a:buSzPts val="2000"/>
              <a:buFont typeface="Arial"/>
              <a:buNone/>
            </a:pPr>
            <a:endParaRPr sz="2000" i="1" dirty="0">
              <a:solidFill>
                <a:schemeClr val="dk1"/>
              </a:solidFill>
              <a:latin typeface="Arial"/>
              <a:ea typeface="Arial"/>
              <a:cs typeface="Arial"/>
              <a:sym typeface="Arial"/>
            </a:endParaRPr>
          </a:p>
        </p:txBody>
      </p:sp>
    </p:spTree>
  </p:cSld>
  <p:clrMapOvr>
    <a:masterClrMapping/>
  </p:clrMapOvr>
  <p:transition spd="slow">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Shape 376"/>
          <p:cNvSpPr txBox="1"/>
          <p:nvPr/>
        </p:nvSpPr>
        <p:spPr>
          <a:xfrm>
            <a:off x="1331495" y="575911"/>
            <a:ext cx="10860505" cy="57061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Arial"/>
              <a:buNone/>
            </a:pPr>
            <a:r>
              <a:rPr lang="cs-CZ" sz="3200" b="1" dirty="0">
                <a:solidFill>
                  <a:schemeClr val="dk1"/>
                </a:solidFill>
                <a:latin typeface="Times New Roman" panose="02020603050405020304" pitchFamily="18" charset="0"/>
                <a:cs typeface="Times New Roman" panose="02020603050405020304" pitchFamily="18" charset="0"/>
                <a:sym typeface="Arial"/>
              </a:rPr>
              <a:t>Poplatek za zvláštní užívání veřejného prostranství – judikatura</a:t>
            </a:r>
          </a:p>
          <a:p>
            <a:pPr marL="0" marR="0" lvl="0" indent="0" algn="l" rtl="0">
              <a:spcBef>
                <a:spcPts val="0"/>
              </a:spcBef>
              <a:spcAft>
                <a:spcPts val="0"/>
              </a:spcAft>
              <a:buClr>
                <a:schemeClr val="dk1"/>
              </a:buClr>
              <a:buSzPts val="3200"/>
              <a:buFont typeface="Arial"/>
              <a:buNone/>
            </a:pPr>
            <a:endParaRPr dirty="0">
              <a:latin typeface="Times New Roman" panose="02020603050405020304" pitchFamily="18" charset="0"/>
              <a:cs typeface="Times New Roman" panose="02020603050405020304" pitchFamily="18" charset="0"/>
            </a:endParaRPr>
          </a:p>
          <a:p>
            <a:pPr marL="0" marR="0" lvl="0" indent="0" algn="l" rtl="0">
              <a:spcBef>
                <a:spcPts val="640"/>
              </a:spcBef>
              <a:spcAft>
                <a:spcPts val="0"/>
              </a:spcAft>
              <a:buClr>
                <a:schemeClr val="dk1"/>
              </a:buClr>
              <a:buSzPts val="3200"/>
              <a:buFont typeface="Arial"/>
              <a:buNone/>
            </a:pPr>
            <a:r>
              <a:rPr lang="cs-CZ" sz="3200" b="1" dirty="0">
                <a:solidFill>
                  <a:schemeClr val="dk1"/>
                </a:solidFill>
                <a:latin typeface="Times New Roman" panose="02020603050405020304" pitchFamily="18" charset="0"/>
                <a:cs typeface="Times New Roman" panose="02020603050405020304" pitchFamily="18" charset="0"/>
                <a:sym typeface="Arial"/>
              </a:rPr>
              <a:t>Nález Ústavního soudu </a:t>
            </a:r>
            <a:r>
              <a:rPr lang="cs-CZ" sz="3200" b="1" dirty="0" err="1">
                <a:solidFill>
                  <a:schemeClr val="dk1"/>
                </a:solidFill>
                <a:latin typeface="Times New Roman" panose="02020603050405020304" pitchFamily="18" charset="0"/>
                <a:cs typeface="Times New Roman" panose="02020603050405020304" pitchFamily="18" charset="0"/>
                <a:sym typeface="Arial"/>
              </a:rPr>
              <a:t>sp</a:t>
            </a:r>
            <a:r>
              <a:rPr lang="cs-CZ" sz="3200" b="1" dirty="0">
                <a:solidFill>
                  <a:schemeClr val="dk1"/>
                </a:solidFill>
                <a:latin typeface="Times New Roman" panose="02020603050405020304" pitchFamily="18" charset="0"/>
                <a:cs typeface="Times New Roman" panose="02020603050405020304" pitchFamily="18" charset="0"/>
                <a:sym typeface="Arial"/>
              </a:rPr>
              <a:t>. Zn. P1. ÚS 20/01 ze dne 20 listopadu 2001</a:t>
            </a:r>
            <a:endParaRPr sz="3200" dirty="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spcBef>
                <a:spcPts val="640"/>
              </a:spcBef>
              <a:spcAft>
                <a:spcPts val="0"/>
              </a:spcAft>
              <a:buClr>
                <a:srgbClr val="FF0000"/>
              </a:buClr>
              <a:buSzPts val="3200"/>
              <a:buFont typeface="Arial"/>
              <a:buNone/>
            </a:pPr>
            <a:r>
              <a:rPr lang="cs-CZ" sz="3200" dirty="0">
                <a:solidFill>
                  <a:srgbClr val="FF0000"/>
                </a:solidFill>
                <a:latin typeface="Times New Roman" panose="02020603050405020304" pitchFamily="18" charset="0"/>
                <a:cs typeface="Times New Roman" panose="02020603050405020304" pitchFamily="18" charset="0"/>
                <a:sym typeface="Arial"/>
              </a:rPr>
              <a:t>Účelem veřejného prostranství</a:t>
            </a:r>
            <a:r>
              <a:rPr lang="cs-CZ" sz="3200" dirty="0">
                <a:solidFill>
                  <a:schemeClr val="dk1"/>
                </a:solidFill>
                <a:latin typeface="Times New Roman" panose="02020603050405020304" pitchFamily="18" charset="0"/>
                <a:cs typeface="Times New Roman" panose="02020603050405020304" pitchFamily="18" charset="0"/>
                <a:sym typeface="Arial"/>
              </a:rPr>
              <a:t>, jak vyplývá z ustanovení § 4 zákona o místních poplatcích, je </a:t>
            </a:r>
            <a:r>
              <a:rPr lang="cs-CZ" sz="3200" dirty="0">
                <a:solidFill>
                  <a:srgbClr val="FF0000"/>
                </a:solidFill>
                <a:latin typeface="Times New Roman" panose="02020603050405020304" pitchFamily="18" charset="0"/>
                <a:cs typeface="Times New Roman" panose="02020603050405020304" pitchFamily="18" charset="0"/>
                <a:sym typeface="Arial"/>
              </a:rPr>
              <a:t>obecné a zvláštní užívání. Obecným </a:t>
            </a:r>
            <a:r>
              <a:rPr lang="cs-CZ" sz="3200" dirty="0">
                <a:solidFill>
                  <a:schemeClr val="dk1"/>
                </a:solidFill>
                <a:latin typeface="Times New Roman" panose="02020603050405020304" pitchFamily="18" charset="0"/>
                <a:cs typeface="Times New Roman" panose="02020603050405020304" pitchFamily="18" charset="0"/>
                <a:sym typeface="Arial"/>
              </a:rPr>
              <a:t>užíváním se rozumí </a:t>
            </a:r>
            <a:r>
              <a:rPr lang="cs-CZ" sz="3200" dirty="0">
                <a:solidFill>
                  <a:srgbClr val="FF0000"/>
                </a:solidFill>
                <a:latin typeface="Times New Roman" panose="02020603050405020304" pitchFamily="18" charset="0"/>
                <a:cs typeface="Times New Roman" panose="02020603050405020304" pitchFamily="18" charset="0"/>
                <a:sym typeface="Arial"/>
              </a:rPr>
              <a:t>užívání</a:t>
            </a:r>
            <a:r>
              <a:rPr lang="cs-CZ" sz="3200" dirty="0">
                <a:solidFill>
                  <a:schemeClr val="dk1"/>
                </a:solidFill>
                <a:latin typeface="Times New Roman" panose="02020603050405020304" pitchFamily="18" charset="0"/>
                <a:cs typeface="Times New Roman" panose="02020603050405020304" pitchFamily="18" charset="0"/>
                <a:sym typeface="Arial"/>
              </a:rPr>
              <a:t> např. náměstí či místních komunikací </a:t>
            </a:r>
            <a:r>
              <a:rPr lang="cs-CZ" sz="3200" dirty="0">
                <a:solidFill>
                  <a:srgbClr val="FF0000"/>
                </a:solidFill>
                <a:latin typeface="Times New Roman" panose="02020603050405020304" pitchFamily="18" charset="0"/>
                <a:cs typeface="Times New Roman" panose="02020603050405020304" pitchFamily="18" charset="0"/>
                <a:sym typeface="Arial"/>
              </a:rPr>
              <a:t>chodci a vozidly a je zásadně bezplatné. </a:t>
            </a:r>
            <a:r>
              <a:rPr lang="cs-CZ" sz="3200" dirty="0">
                <a:solidFill>
                  <a:schemeClr val="dk1"/>
                </a:solidFill>
                <a:latin typeface="Times New Roman" panose="02020603050405020304" pitchFamily="18" charset="0"/>
                <a:cs typeface="Times New Roman" panose="02020603050405020304" pitchFamily="18" charset="0"/>
                <a:sym typeface="Arial"/>
              </a:rPr>
              <a:t>Na rozdíl od toho tzv. </a:t>
            </a:r>
            <a:r>
              <a:rPr lang="cs-CZ" sz="3200" dirty="0">
                <a:solidFill>
                  <a:srgbClr val="FF0000"/>
                </a:solidFill>
                <a:latin typeface="Times New Roman" panose="02020603050405020304" pitchFamily="18" charset="0"/>
                <a:cs typeface="Times New Roman" panose="02020603050405020304" pitchFamily="18" charset="0"/>
                <a:sym typeface="Arial"/>
              </a:rPr>
              <a:t>zvláštní užívání </a:t>
            </a:r>
            <a:r>
              <a:rPr lang="cs-CZ" sz="3200" dirty="0">
                <a:solidFill>
                  <a:schemeClr val="dk1"/>
                </a:solidFill>
                <a:latin typeface="Times New Roman" panose="02020603050405020304" pitchFamily="18" charset="0"/>
                <a:cs typeface="Times New Roman" panose="02020603050405020304" pitchFamily="18" charset="0"/>
                <a:sym typeface="Arial"/>
              </a:rPr>
              <a:t>veřejného prostranství je definování </a:t>
            </a:r>
            <a:r>
              <a:rPr lang="cs-CZ" sz="3200" dirty="0">
                <a:solidFill>
                  <a:srgbClr val="FF0000"/>
                </a:solidFill>
                <a:latin typeface="Times New Roman" panose="02020603050405020304" pitchFamily="18" charset="0"/>
                <a:cs typeface="Times New Roman" panose="02020603050405020304" pitchFamily="18" charset="0"/>
                <a:sym typeface="Arial"/>
              </a:rPr>
              <a:t>taxativním výčtem </a:t>
            </a:r>
            <a:r>
              <a:rPr lang="cs-CZ" sz="3200" dirty="0">
                <a:solidFill>
                  <a:schemeClr val="dk1"/>
                </a:solidFill>
                <a:latin typeface="Times New Roman" panose="02020603050405020304" pitchFamily="18" charset="0"/>
                <a:cs typeface="Times New Roman" panose="02020603050405020304" pitchFamily="18" charset="0"/>
                <a:sym typeface="Arial"/>
              </a:rPr>
              <a:t>v § 4 odst. 1 zákona o místních poplatcích a je </a:t>
            </a:r>
            <a:r>
              <a:rPr lang="cs-CZ" sz="3200" dirty="0">
                <a:solidFill>
                  <a:srgbClr val="FF0000"/>
                </a:solidFill>
                <a:latin typeface="Times New Roman" panose="02020603050405020304" pitchFamily="18" charset="0"/>
                <a:cs typeface="Times New Roman" panose="02020603050405020304" pitchFamily="18" charset="0"/>
                <a:sym typeface="Arial"/>
              </a:rPr>
              <a:t>úplatné</a:t>
            </a:r>
            <a:r>
              <a:rPr lang="cs-CZ" sz="3200" dirty="0">
                <a:solidFill>
                  <a:schemeClr val="dk1"/>
                </a:solidFill>
                <a:latin typeface="Times New Roman" panose="02020603050405020304" pitchFamily="18" charset="0"/>
                <a:cs typeface="Times New Roman" panose="02020603050405020304" pitchFamily="18" charset="0"/>
                <a:sym typeface="Arial"/>
              </a:rPr>
              <a:t> (srov. </a:t>
            </a:r>
            <a:r>
              <a:rPr lang="cs-CZ" sz="3200" dirty="0" err="1">
                <a:solidFill>
                  <a:schemeClr val="dk1"/>
                </a:solidFill>
                <a:latin typeface="Times New Roman" panose="02020603050405020304" pitchFamily="18" charset="0"/>
                <a:cs typeface="Times New Roman" panose="02020603050405020304" pitchFamily="18" charset="0"/>
                <a:sym typeface="Arial"/>
              </a:rPr>
              <a:t>Pl.ÚS</a:t>
            </a:r>
            <a:r>
              <a:rPr lang="cs-CZ" sz="3200" dirty="0">
                <a:solidFill>
                  <a:schemeClr val="dk1"/>
                </a:solidFill>
                <a:latin typeface="Times New Roman" panose="02020603050405020304" pitchFamily="18" charset="0"/>
                <a:cs typeface="Times New Roman" panose="02020603050405020304" pitchFamily="18" charset="0"/>
                <a:sym typeface="Arial"/>
              </a:rPr>
              <a:t> 14/95, ÚS, sv. 4, č. 68)…. </a:t>
            </a:r>
            <a:endParaRPr sz="2000" dirty="0">
              <a:solidFill>
                <a:schemeClr val="dk1"/>
              </a:solidFill>
              <a:latin typeface="Times New Roman" panose="02020603050405020304" pitchFamily="18" charset="0"/>
              <a:cs typeface="Times New Roman" panose="02020603050405020304" pitchFamily="18" charset="0"/>
              <a:sym typeface="Arial"/>
            </a:endParaRPr>
          </a:p>
        </p:txBody>
      </p:sp>
    </p:spTree>
  </p:cSld>
  <p:clrMapOvr>
    <a:masterClrMapping/>
  </p:clrMapOvr>
  <p:transition spd="slow">
    <p:fad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E22AB905-366F-4F1C-B8B1-E011D243D235}"/>
              </a:ext>
            </a:extLst>
          </p:cNvPr>
          <p:cNvSpPr/>
          <p:nvPr/>
        </p:nvSpPr>
        <p:spPr>
          <a:xfrm>
            <a:off x="0" y="0"/>
            <a:ext cx="11919284" cy="6324808"/>
          </a:xfrm>
          <a:prstGeom prst="rect">
            <a:avLst/>
          </a:prstGeom>
        </p:spPr>
        <p:txBody>
          <a:bodyPr wrap="square">
            <a:spAutoFit/>
          </a:bodyPr>
          <a:lstStyle/>
          <a:p>
            <a:pPr algn="ctr">
              <a:spcBef>
                <a:spcPts val="1200"/>
              </a:spcBef>
            </a:pPr>
            <a:r>
              <a:rPr lang="cs-CZ" sz="3000" b="1" dirty="0">
                <a:latin typeface="Times New Roman" panose="02020603050405020304" pitchFamily="18" charset="0"/>
                <a:ea typeface="Times New Roman" panose="02020603050405020304" pitchFamily="18" charset="0"/>
              </a:rPr>
              <a:t>Hlava III</a:t>
            </a:r>
            <a:endParaRPr lang="cs-CZ" sz="3000" dirty="0">
              <a:latin typeface="Times New Roman" panose="02020603050405020304" pitchFamily="18" charset="0"/>
              <a:ea typeface="Times New Roman" panose="02020603050405020304" pitchFamily="18" charset="0"/>
            </a:endParaRPr>
          </a:p>
          <a:p>
            <a:pPr algn="ctr"/>
            <a:r>
              <a:rPr lang="cs-CZ" sz="3000" b="1" dirty="0">
                <a:latin typeface="Times New Roman" panose="02020603050405020304" pitchFamily="18" charset="0"/>
                <a:ea typeface="Times New Roman" panose="02020603050405020304" pitchFamily="18" charset="0"/>
              </a:rPr>
              <a:t>Poplatek za užívání veřejného prostranství</a:t>
            </a:r>
          </a:p>
          <a:p>
            <a:pPr marL="342900" lvl="0" indent="-342900" algn="ctr">
              <a:spcBef>
                <a:spcPts val="1200"/>
              </a:spcBef>
              <a:buFont typeface="Arial" panose="020B0604020202020204" pitchFamily="34" charset="0"/>
              <a:buChar char=""/>
            </a:pPr>
            <a:r>
              <a:rPr lang="cs-CZ" sz="3000" dirty="0">
                <a:latin typeface="Times New Roman" panose="02020603050405020304" pitchFamily="18" charset="0"/>
                <a:ea typeface="Times New Roman" panose="02020603050405020304" pitchFamily="18" charset="0"/>
              </a:rPr>
              <a:t>§ 4</a:t>
            </a:r>
          </a:p>
          <a:p>
            <a:pPr marL="1143000" lvl="2" indent="-228600" algn="just">
              <a:spcBef>
                <a:spcPts val="600"/>
              </a:spcBef>
              <a:spcAft>
                <a:spcPts val="600"/>
              </a:spcAft>
              <a:buFont typeface="+mj-lt"/>
              <a:buAutoNum type="arabicParenBoth"/>
              <a:tabLst>
                <a:tab pos="316865" algn="l"/>
                <a:tab pos="540385" algn="l"/>
              </a:tabLst>
            </a:pPr>
            <a:r>
              <a:rPr lang="cs-CZ" sz="3000" dirty="0">
                <a:latin typeface="Times New Roman" panose="02020603050405020304" pitchFamily="18" charset="0"/>
                <a:ea typeface="Times New Roman" panose="02020603050405020304" pitchFamily="18" charset="0"/>
              </a:rPr>
              <a:t>Poplatek za užívání veřejného prostranství se vybírá za zvláštní užívání veřejného prostranství,</a:t>
            </a:r>
            <a:r>
              <a:rPr lang="cs-CZ" sz="3000" baseline="30000" dirty="0">
                <a:latin typeface="Times New Roman" panose="02020603050405020304" pitchFamily="18" charset="0"/>
                <a:ea typeface="Times New Roman" panose="02020603050405020304" pitchFamily="18" charset="0"/>
              </a:rPr>
              <a:t>4b)</a:t>
            </a:r>
            <a:r>
              <a:rPr lang="cs-CZ" sz="3000" dirty="0">
                <a:latin typeface="Times New Roman" panose="02020603050405020304" pitchFamily="18" charset="0"/>
                <a:ea typeface="Times New Roman" panose="02020603050405020304" pitchFamily="18" charset="0"/>
              </a:rPr>
              <a:t> kterým se rozumí </a:t>
            </a:r>
            <a:r>
              <a:rPr lang="cs-CZ" sz="3000" u="sng" dirty="0">
                <a:solidFill>
                  <a:srgbClr val="00B0F0"/>
                </a:solidFill>
                <a:latin typeface="Times New Roman" panose="02020603050405020304" pitchFamily="18" charset="0"/>
                <a:ea typeface="Times New Roman" panose="02020603050405020304" pitchFamily="18" charset="0"/>
              </a:rPr>
              <a:t>provádění</a:t>
            </a:r>
            <a:r>
              <a:rPr lang="cs-CZ" sz="3000" dirty="0">
                <a:solidFill>
                  <a:srgbClr val="00B0F0"/>
                </a:solidFill>
                <a:latin typeface="Times New Roman" panose="02020603050405020304" pitchFamily="18" charset="0"/>
                <a:ea typeface="Times New Roman" panose="02020603050405020304" pitchFamily="18" charset="0"/>
              </a:rPr>
              <a:t> výkopových prací</a:t>
            </a:r>
            <a:r>
              <a:rPr lang="cs-CZ" sz="3000" dirty="0">
                <a:latin typeface="Times New Roman" panose="02020603050405020304" pitchFamily="18" charset="0"/>
                <a:ea typeface="Times New Roman" panose="02020603050405020304" pitchFamily="18" charset="0"/>
              </a:rPr>
              <a:t>, </a:t>
            </a:r>
            <a:r>
              <a:rPr lang="cs-CZ" sz="3000" u="sng" dirty="0">
                <a:solidFill>
                  <a:srgbClr val="FF0000"/>
                </a:solidFill>
                <a:latin typeface="Times New Roman" panose="02020603050405020304" pitchFamily="18" charset="0"/>
                <a:ea typeface="Times New Roman" panose="02020603050405020304" pitchFamily="18" charset="0"/>
              </a:rPr>
              <a:t>umístění</a:t>
            </a:r>
            <a:r>
              <a:rPr lang="cs-CZ" sz="3000" dirty="0">
                <a:solidFill>
                  <a:srgbClr val="FF0000"/>
                </a:solidFill>
                <a:latin typeface="Times New Roman" panose="02020603050405020304" pitchFamily="18" charset="0"/>
                <a:ea typeface="Times New Roman" panose="02020603050405020304" pitchFamily="18" charset="0"/>
              </a:rPr>
              <a:t> dočasných staveb </a:t>
            </a:r>
            <a:r>
              <a:rPr lang="cs-CZ" sz="3000" dirty="0">
                <a:latin typeface="Times New Roman" panose="02020603050405020304" pitchFamily="18" charset="0"/>
                <a:ea typeface="Times New Roman" panose="02020603050405020304" pitchFamily="18" charset="0"/>
              </a:rPr>
              <a:t>a </a:t>
            </a:r>
            <a:r>
              <a:rPr lang="cs-CZ" sz="3000" dirty="0">
                <a:solidFill>
                  <a:srgbClr val="FFC000"/>
                </a:solidFill>
                <a:latin typeface="Times New Roman" panose="02020603050405020304" pitchFamily="18" charset="0"/>
                <a:ea typeface="Times New Roman" panose="02020603050405020304" pitchFamily="18" charset="0"/>
              </a:rPr>
              <a:t>zařízení sloužících pro poskytování prodeje a služeb</a:t>
            </a:r>
            <a:r>
              <a:rPr lang="cs-CZ" sz="3000" dirty="0">
                <a:latin typeface="Times New Roman" panose="02020603050405020304" pitchFamily="18" charset="0"/>
                <a:ea typeface="Times New Roman" panose="02020603050405020304" pitchFamily="18" charset="0"/>
              </a:rPr>
              <a:t>, </a:t>
            </a:r>
            <a:r>
              <a:rPr lang="cs-CZ" sz="3000" dirty="0">
                <a:solidFill>
                  <a:schemeClr val="accent1"/>
                </a:solidFill>
                <a:latin typeface="Times New Roman" panose="02020603050405020304" pitchFamily="18" charset="0"/>
                <a:ea typeface="Times New Roman" panose="02020603050405020304" pitchFamily="18" charset="0"/>
              </a:rPr>
              <a:t>pro </a:t>
            </a:r>
            <a:r>
              <a:rPr lang="cs-CZ" sz="3000" u="sng" dirty="0">
                <a:solidFill>
                  <a:schemeClr val="accent1"/>
                </a:solidFill>
                <a:latin typeface="Times New Roman" panose="02020603050405020304" pitchFamily="18" charset="0"/>
                <a:ea typeface="Times New Roman" panose="02020603050405020304" pitchFamily="18" charset="0"/>
              </a:rPr>
              <a:t>umístění</a:t>
            </a:r>
            <a:r>
              <a:rPr lang="cs-CZ" sz="3000" dirty="0">
                <a:solidFill>
                  <a:schemeClr val="accent1"/>
                </a:solidFill>
                <a:latin typeface="Times New Roman" panose="02020603050405020304" pitchFamily="18" charset="0"/>
                <a:ea typeface="Times New Roman" panose="02020603050405020304" pitchFamily="18" charset="0"/>
              </a:rPr>
              <a:t> stavebních nebo reklamních zařízení</a:t>
            </a:r>
            <a:r>
              <a:rPr lang="cs-CZ" sz="3000" dirty="0">
                <a:latin typeface="Times New Roman" panose="02020603050405020304" pitchFamily="18" charset="0"/>
                <a:ea typeface="Times New Roman" panose="02020603050405020304" pitchFamily="18" charset="0"/>
              </a:rPr>
              <a:t>, </a:t>
            </a:r>
            <a:r>
              <a:rPr lang="cs-CZ" sz="3000" dirty="0">
                <a:solidFill>
                  <a:srgbClr val="00B050"/>
                </a:solidFill>
                <a:latin typeface="Times New Roman" panose="02020603050405020304" pitchFamily="18" charset="0"/>
                <a:ea typeface="Times New Roman" panose="02020603050405020304" pitchFamily="18" charset="0"/>
              </a:rPr>
              <a:t>zařízení cirkusů, lunaparků a jiných obdobných atrakcí</a:t>
            </a:r>
            <a:r>
              <a:rPr lang="cs-CZ" sz="3000" dirty="0">
                <a:latin typeface="Times New Roman" panose="02020603050405020304" pitchFamily="18" charset="0"/>
                <a:ea typeface="Times New Roman" panose="02020603050405020304" pitchFamily="18" charset="0"/>
              </a:rPr>
              <a:t>, </a:t>
            </a:r>
            <a:r>
              <a:rPr lang="cs-CZ" sz="3000" u="sng" dirty="0">
                <a:solidFill>
                  <a:srgbClr val="7030A0"/>
                </a:solidFill>
                <a:latin typeface="Times New Roman" panose="02020603050405020304" pitchFamily="18" charset="0"/>
                <a:ea typeface="Times New Roman" panose="02020603050405020304" pitchFamily="18" charset="0"/>
              </a:rPr>
              <a:t>umístění</a:t>
            </a:r>
            <a:r>
              <a:rPr lang="cs-CZ" sz="3000" dirty="0">
                <a:solidFill>
                  <a:srgbClr val="7030A0"/>
                </a:solidFill>
                <a:latin typeface="Times New Roman" panose="02020603050405020304" pitchFamily="18" charset="0"/>
                <a:ea typeface="Times New Roman" panose="02020603050405020304" pitchFamily="18" charset="0"/>
              </a:rPr>
              <a:t> skládek</a:t>
            </a:r>
            <a:r>
              <a:rPr lang="cs-CZ" sz="3000" dirty="0">
                <a:latin typeface="Times New Roman" panose="02020603050405020304" pitchFamily="18" charset="0"/>
                <a:ea typeface="Times New Roman" panose="02020603050405020304" pitchFamily="18" charset="0"/>
              </a:rPr>
              <a:t>, </a:t>
            </a:r>
            <a:r>
              <a:rPr lang="cs-CZ" sz="3000" u="sng" dirty="0">
                <a:solidFill>
                  <a:srgbClr val="0070C0"/>
                </a:solidFill>
                <a:latin typeface="Times New Roman" panose="02020603050405020304" pitchFamily="18" charset="0"/>
                <a:ea typeface="Times New Roman" panose="02020603050405020304" pitchFamily="18" charset="0"/>
              </a:rPr>
              <a:t>vyhrazení</a:t>
            </a:r>
            <a:r>
              <a:rPr lang="cs-CZ" sz="3000" dirty="0">
                <a:solidFill>
                  <a:srgbClr val="0070C0"/>
                </a:solidFill>
                <a:latin typeface="Times New Roman" panose="02020603050405020304" pitchFamily="18" charset="0"/>
                <a:ea typeface="Times New Roman" panose="02020603050405020304" pitchFamily="18" charset="0"/>
              </a:rPr>
              <a:t> trvalého parkovacího místa </a:t>
            </a:r>
            <a:r>
              <a:rPr lang="cs-CZ" sz="3000" dirty="0">
                <a:latin typeface="Times New Roman" panose="02020603050405020304" pitchFamily="18" charset="0"/>
                <a:ea typeface="Times New Roman" panose="02020603050405020304" pitchFamily="18" charset="0"/>
              </a:rPr>
              <a:t>a </a:t>
            </a:r>
            <a:r>
              <a:rPr lang="cs-CZ" sz="3000" u="sng" dirty="0">
                <a:solidFill>
                  <a:schemeClr val="accent2"/>
                </a:solidFill>
                <a:latin typeface="Times New Roman" panose="02020603050405020304" pitchFamily="18" charset="0"/>
                <a:ea typeface="Times New Roman" panose="02020603050405020304" pitchFamily="18" charset="0"/>
              </a:rPr>
              <a:t>užívání</a:t>
            </a:r>
            <a:r>
              <a:rPr lang="cs-CZ" sz="3000" dirty="0">
                <a:solidFill>
                  <a:schemeClr val="accent2"/>
                </a:solidFill>
                <a:latin typeface="Times New Roman" panose="02020603050405020304" pitchFamily="18" charset="0"/>
                <a:ea typeface="Times New Roman" panose="02020603050405020304" pitchFamily="18" charset="0"/>
              </a:rPr>
              <a:t> tohoto prostranství pro kulturní, sportovní a reklamní akce nebo potřeby tvorby filmových a televizních děl</a:t>
            </a:r>
            <a:r>
              <a:rPr lang="cs-CZ" sz="3000" dirty="0">
                <a:latin typeface="Times New Roman" panose="02020603050405020304" pitchFamily="18" charset="0"/>
                <a:ea typeface="Times New Roman" panose="02020603050405020304" pitchFamily="18" charset="0"/>
              </a:rPr>
              <a:t>. Z akcí pořádaných na veřejném prostranství, jejichž </a:t>
            </a:r>
            <a:r>
              <a:rPr lang="cs-CZ" sz="3000" b="1" dirty="0">
                <a:latin typeface="Times New Roman" panose="02020603050405020304" pitchFamily="18" charset="0"/>
                <a:ea typeface="Times New Roman" panose="02020603050405020304" pitchFamily="18" charset="0"/>
              </a:rPr>
              <a:t>celý výtěžek je odveden</a:t>
            </a:r>
            <a:r>
              <a:rPr lang="cs-CZ" sz="3000" dirty="0">
                <a:latin typeface="Times New Roman" panose="02020603050405020304" pitchFamily="18" charset="0"/>
                <a:ea typeface="Times New Roman" panose="02020603050405020304" pitchFamily="18" charset="0"/>
              </a:rPr>
              <a:t> na charitativní a veřejně prospěšné účely, se poplatek neplatí.</a:t>
            </a:r>
            <a:endParaRPr lang="cs-CZ" sz="3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6753366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476A2733-2728-461A-AAFD-761FDC1F3A41}"/>
              </a:ext>
            </a:extLst>
          </p:cNvPr>
          <p:cNvSpPr txBox="1"/>
          <p:nvPr/>
        </p:nvSpPr>
        <p:spPr>
          <a:xfrm>
            <a:off x="360727" y="394283"/>
            <a:ext cx="11501306" cy="4154984"/>
          </a:xfrm>
          <a:prstGeom prst="rect">
            <a:avLst/>
          </a:prstGeom>
          <a:noFill/>
        </p:spPr>
        <p:txBody>
          <a:bodyPr wrap="square">
            <a:spAutoFit/>
          </a:bodyPr>
          <a:lstStyle/>
          <a:p>
            <a:pPr marL="914400" lvl="2" algn="just">
              <a:spcBef>
                <a:spcPts val="600"/>
              </a:spcBef>
              <a:spcAft>
                <a:spcPts val="600"/>
              </a:spcAft>
              <a:tabLst>
                <a:tab pos="316865" algn="l"/>
                <a:tab pos="540385" algn="l"/>
              </a:tabLst>
            </a:pPr>
            <a:r>
              <a:rPr lang="cs-CZ" sz="3200" b="0" i="1" dirty="0">
                <a:solidFill>
                  <a:schemeClr val="tx1"/>
                </a:solidFill>
                <a:effectLst/>
                <a:latin typeface="Times New Roman" panose="02020603050405020304" pitchFamily="18" charset="0"/>
                <a:cs typeface="Times New Roman" panose="02020603050405020304" pitchFamily="18" charset="0"/>
              </a:rPr>
              <a:t>„Místní poplatek je platbou odvedenou za účelem zabezpečení jejího zájmu, resp. Zájmu jejích občanů, kteří mají prospěch ze zabezpečování tohoto zájmu.“</a:t>
            </a:r>
          </a:p>
          <a:p>
            <a:pPr marL="914400" lvl="2" algn="just">
              <a:spcBef>
                <a:spcPts val="600"/>
              </a:spcBef>
              <a:spcAft>
                <a:spcPts val="600"/>
              </a:spcAft>
              <a:tabLst>
                <a:tab pos="316865" algn="l"/>
                <a:tab pos="540385" algn="l"/>
              </a:tabLst>
            </a:pPr>
            <a:endParaRPr lang="cs-CZ" sz="3200" dirty="0">
              <a:solidFill>
                <a:schemeClr val="tx1"/>
              </a:solidFill>
              <a:latin typeface="Times New Roman" panose="02020603050405020304" pitchFamily="18" charset="0"/>
              <a:cs typeface="Times New Roman" panose="02020603050405020304" pitchFamily="18" charset="0"/>
            </a:endParaRPr>
          </a:p>
          <a:p>
            <a:pPr marL="914400" lvl="2" algn="just">
              <a:spcBef>
                <a:spcPts val="600"/>
              </a:spcBef>
              <a:spcAft>
                <a:spcPts val="600"/>
              </a:spcAft>
              <a:tabLst>
                <a:tab pos="316865" algn="l"/>
                <a:tab pos="540385" algn="l"/>
              </a:tabLst>
            </a:pPr>
            <a:r>
              <a:rPr lang="cs-CZ" sz="1600" b="0" i="0" dirty="0">
                <a:solidFill>
                  <a:schemeClr val="tx1"/>
                </a:solidFill>
                <a:effectLst/>
                <a:latin typeface="Times New Roman" panose="02020603050405020304" pitchFamily="18" charset="0"/>
                <a:cs typeface="Times New Roman" panose="02020603050405020304" pitchFamily="18" charset="0"/>
              </a:rPr>
              <a:t>PELC, Vladimír. </a:t>
            </a:r>
            <a:r>
              <a:rPr lang="cs-CZ" sz="1600" b="0" i="1" dirty="0">
                <a:solidFill>
                  <a:schemeClr val="tx1"/>
                </a:solidFill>
                <a:effectLst/>
                <a:latin typeface="Times New Roman" panose="02020603050405020304" pitchFamily="18" charset="0"/>
                <a:cs typeface="Times New Roman" panose="02020603050405020304" pitchFamily="18" charset="0"/>
              </a:rPr>
              <a:t>Místní poplatky: oprávnění obcí : povinnosti podnikatelů, živnostníků a občanů : praktická příručka pro obce</a:t>
            </a:r>
            <a:r>
              <a:rPr lang="cs-CZ" sz="1600" b="0" i="0" dirty="0">
                <a:solidFill>
                  <a:schemeClr val="tx1"/>
                </a:solidFill>
                <a:effectLst/>
                <a:latin typeface="Times New Roman" panose="02020603050405020304" pitchFamily="18" charset="0"/>
                <a:cs typeface="Times New Roman" panose="02020603050405020304" pitchFamily="18" charset="0"/>
              </a:rPr>
              <a:t>. 2. vyd. V Praze: C.H. Beck, 2013. Právní praxe. ISBN 978-80-7400-454-4.</a:t>
            </a:r>
          </a:p>
          <a:p>
            <a:pPr marL="914400" lvl="2" algn="just">
              <a:spcBef>
                <a:spcPts val="600"/>
              </a:spcBef>
              <a:spcAft>
                <a:spcPts val="600"/>
              </a:spcAft>
              <a:tabLst>
                <a:tab pos="316865" algn="l"/>
                <a:tab pos="540385" algn="l"/>
              </a:tabLst>
            </a:pPr>
            <a:endParaRPr lang="cs-CZ" sz="3200" strike="sngStrike" baseline="30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914400" lvl="2" algn="just">
              <a:spcBef>
                <a:spcPts val="600"/>
              </a:spcBef>
              <a:spcAft>
                <a:spcPts val="600"/>
              </a:spcAft>
              <a:tabLst>
                <a:tab pos="316865" algn="l"/>
                <a:tab pos="540385" algn="l"/>
              </a:tabLst>
            </a:pPr>
            <a:r>
              <a:rPr lang="cs-CZ" sz="3200" baseline="30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Poplatek za užívání veřejného prostranství má především funkci regulační, je však nemalým přínosem do rozpočtu obcí. </a:t>
            </a:r>
          </a:p>
        </p:txBody>
      </p:sp>
    </p:spTree>
    <p:extLst>
      <p:ext uri="{BB962C8B-B14F-4D97-AF65-F5344CB8AC3E}">
        <p14:creationId xmlns:p14="http://schemas.microsoft.com/office/powerpoint/2010/main" val="3838904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p:nvPr/>
        </p:nvSpPr>
        <p:spPr>
          <a:xfrm>
            <a:off x="372058" y="163860"/>
            <a:ext cx="11667542" cy="69865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s-CZ" sz="3200" b="1" dirty="0">
                <a:solidFill>
                  <a:schemeClr val="dk1"/>
                </a:solidFill>
                <a:latin typeface="Arial"/>
                <a:ea typeface="Arial"/>
                <a:cs typeface="Arial"/>
                <a:sym typeface="Arial"/>
              </a:rPr>
              <a:t>Poplatek ze psů</a:t>
            </a:r>
            <a:endParaRPr dirty="0"/>
          </a:p>
          <a:p>
            <a:pPr marL="0" marR="0" lvl="0" indent="0" algn="l" rtl="0">
              <a:spcBef>
                <a:spcPts val="0"/>
              </a:spcBef>
              <a:spcAft>
                <a:spcPts val="0"/>
              </a:spcAft>
              <a:buNone/>
            </a:pPr>
            <a:endParaRPr sz="3200" b="1" dirty="0">
              <a:solidFill>
                <a:srgbClr val="000000"/>
              </a:solidFill>
              <a:latin typeface="Arial"/>
              <a:ea typeface="Arial"/>
              <a:cs typeface="Arial"/>
              <a:sym typeface="Arial"/>
            </a:endParaRPr>
          </a:p>
          <a:p>
            <a:pPr lvl="0"/>
            <a:r>
              <a:rPr lang="cs-CZ" sz="3200" b="1" dirty="0">
                <a:solidFill>
                  <a:srgbClr val="FF0000"/>
                </a:solidFill>
                <a:latin typeface="Arial"/>
                <a:ea typeface="Arial"/>
                <a:cs typeface="Arial"/>
                <a:sym typeface="Arial"/>
              </a:rPr>
              <a:t>Místní poplatek ze psů se bude platit té obci, kde </a:t>
            </a:r>
            <a:r>
              <a:rPr lang="cs-CZ" sz="3200" b="1" dirty="0">
                <a:solidFill>
                  <a:srgbClr val="FF0000"/>
                </a:solidFill>
              </a:rPr>
              <a:t>je</a:t>
            </a:r>
            <a:r>
              <a:rPr lang="cs-CZ" sz="3200" b="1" dirty="0">
                <a:solidFill>
                  <a:srgbClr val="FF0000"/>
                </a:solidFill>
                <a:latin typeface="Arial"/>
                <a:ea typeface="Arial"/>
                <a:cs typeface="Arial"/>
                <a:sym typeface="Arial"/>
              </a:rPr>
              <a:t> držitel psa</a:t>
            </a:r>
            <a:r>
              <a:rPr lang="cs-CZ" sz="3200" b="1" dirty="0">
                <a:solidFill>
                  <a:srgbClr val="FF0000"/>
                </a:solidFill>
              </a:rPr>
              <a:t> přihlášen nebo má sídlo na území České republiky</a:t>
            </a:r>
            <a:r>
              <a:rPr lang="cs-CZ" sz="3200" dirty="0">
                <a:solidFill>
                  <a:srgbClr val="FF0000"/>
                </a:solidFill>
                <a:latin typeface="Arial"/>
                <a:ea typeface="Arial"/>
                <a:cs typeface="Arial"/>
                <a:sym typeface="Arial"/>
              </a:rPr>
              <a:t>, </a:t>
            </a:r>
            <a:r>
              <a:rPr lang="cs-CZ" sz="3200" b="1" dirty="0">
                <a:solidFill>
                  <a:srgbClr val="FF0000"/>
                </a:solidFill>
                <a:latin typeface="Arial"/>
                <a:ea typeface="Arial"/>
                <a:cs typeface="Arial"/>
                <a:sym typeface="Arial"/>
              </a:rPr>
              <a:t>a to bez ohledu na to, kde je pes fakticky chován.</a:t>
            </a:r>
          </a:p>
          <a:p>
            <a:pPr marL="0" marR="0" lvl="0" indent="0" algn="l" rtl="0">
              <a:spcBef>
                <a:spcPts val="0"/>
              </a:spcBef>
              <a:spcAft>
                <a:spcPts val="0"/>
              </a:spcAft>
              <a:buNone/>
            </a:pPr>
            <a:r>
              <a:rPr lang="cs-CZ" sz="3200" dirty="0">
                <a:solidFill>
                  <a:srgbClr val="FF0000"/>
                </a:solidFill>
                <a:latin typeface="Arial"/>
                <a:ea typeface="Arial"/>
                <a:cs typeface="Arial"/>
                <a:sym typeface="Arial"/>
              </a:rPr>
              <a:t> </a:t>
            </a:r>
            <a:endParaRPr sz="3200" dirty="0">
              <a:solidFill>
                <a:srgbClr val="000000"/>
              </a:solidFill>
              <a:latin typeface="Arial"/>
              <a:ea typeface="Arial"/>
              <a:cs typeface="Arial"/>
              <a:sym typeface="Arial"/>
            </a:endParaRPr>
          </a:p>
          <a:p>
            <a:r>
              <a:rPr lang="cs-CZ" sz="3200" dirty="0"/>
              <a:t>Změní-li držitel psa svůj trvalý pobyt nebo sídlo, platí místní poplatek od počátku kalendářního měsíce následujícího po měsíci, ve kterém změna nastala, nově příslušné obci. V případě držení psa po dobu kratší než jeden rok se platí poplatek v poměrné výši, která odpovídá počtu i započatých kalendářních měsíců.</a:t>
            </a:r>
          </a:p>
          <a:p>
            <a:pPr marL="0" marR="0" lvl="0" indent="0" algn="l" rtl="0">
              <a:spcBef>
                <a:spcPts val="0"/>
              </a:spcBef>
              <a:spcAft>
                <a:spcPts val="0"/>
              </a:spcAft>
              <a:buNone/>
            </a:pPr>
            <a:endParaRPr sz="3200" dirty="0">
              <a:solidFill>
                <a:srgbClr val="000000"/>
              </a:solidFill>
              <a:latin typeface="Arial"/>
              <a:ea typeface="Arial"/>
              <a:cs typeface="Arial"/>
              <a:sym typeface="Aria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324163F0-FDBD-4745-926C-FBB1DA1A393C}"/>
              </a:ext>
            </a:extLst>
          </p:cNvPr>
          <p:cNvSpPr txBox="1"/>
          <p:nvPr/>
        </p:nvSpPr>
        <p:spPr>
          <a:xfrm>
            <a:off x="740328" y="219421"/>
            <a:ext cx="11138483" cy="3046988"/>
          </a:xfrm>
          <a:prstGeom prst="rect">
            <a:avLst/>
          </a:prstGeom>
          <a:noFill/>
        </p:spPr>
        <p:txBody>
          <a:bodyPr wrap="square">
            <a:spAutoFit/>
          </a:bodyPr>
          <a:lstStyle/>
          <a:p>
            <a:r>
              <a:rPr lang="cs-CZ" sz="3200" u="sng" dirty="0">
                <a:solidFill>
                  <a:srgbClr val="00B0F0"/>
                </a:solidFill>
                <a:latin typeface="Times New Roman" panose="02020603050405020304" pitchFamily="18" charset="0"/>
                <a:ea typeface="Times New Roman" panose="02020603050405020304" pitchFamily="18" charset="0"/>
              </a:rPr>
              <a:t>Provádění</a:t>
            </a:r>
            <a:r>
              <a:rPr lang="cs-CZ" sz="3200" dirty="0">
                <a:solidFill>
                  <a:srgbClr val="00B0F0"/>
                </a:solidFill>
                <a:latin typeface="Times New Roman" panose="02020603050405020304" pitchFamily="18" charset="0"/>
                <a:ea typeface="Times New Roman" panose="02020603050405020304" pitchFamily="18" charset="0"/>
              </a:rPr>
              <a:t> výkopových prací:</a:t>
            </a:r>
          </a:p>
          <a:p>
            <a:endParaRPr lang="cs-CZ" sz="3200" dirty="0">
              <a:solidFill>
                <a:srgbClr val="00B0F0"/>
              </a:solidFill>
              <a:latin typeface="Times New Roman" panose="02020603050405020304" pitchFamily="18" charset="0"/>
            </a:endParaRPr>
          </a:p>
          <a:p>
            <a:r>
              <a:rPr lang="cs-CZ" sz="3200" dirty="0">
                <a:solidFill>
                  <a:schemeClr val="tx1"/>
                </a:solidFill>
                <a:latin typeface="Times New Roman" panose="02020603050405020304" pitchFamily="18" charset="0"/>
              </a:rPr>
              <a:t>Výkopové práce jsou jakékoli činnosti, při kterých dochází k narušení zemského povrchu. Je jedno, zda se jedná o trvalý či dočasný zásah, nebo půjde jen o úpravu. Nezáleží na tom, zda jde o činnost orgánem veřejné moci povolenou či nikoliv. </a:t>
            </a:r>
            <a:endParaRPr lang="cs-CZ" sz="3200" dirty="0">
              <a:solidFill>
                <a:schemeClr val="tx1"/>
              </a:solidFill>
            </a:endParaRPr>
          </a:p>
        </p:txBody>
      </p:sp>
    </p:spTree>
    <p:extLst>
      <p:ext uri="{BB962C8B-B14F-4D97-AF65-F5344CB8AC3E}">
        <p14:creationId xmlns:p14="http://schemas.microsoft.com/office/powerpoint/2010/main" val="345990152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324163F0-FDBD-4745-926C-FBB1DA1A393C}"/>
              </a:ext>
            </a:extLst>
          </p:cNvPr>
          <p:cNvSpPr txBox="1"/>
          <p:nvPr/>
        </p:nvSpPr>
        <p:spPr>
          <a:xfrm>
            <a:off x="740328" y="219421"/>
            <a:ext cx="11138483" cy="5509200"/>
          </a:xfrm>
          <a:prstGeom prst="rect">
            <a:avLst/>
          </a:prstGeom>
          <a:noFill/>
        </p:spPr>
        <p:txBody>
          <a:bodyPr wrap="square">
            <a:spAutoFit/>
          </a:bodyPr>
          <a:lstStyle/>
          <a:p>
            <a:r>
              <a:rPr lang="cs-CZ" sz="3200" dirty="0">
                <a:solidFill>
                  <a:srgbClr val="00B0F0"/>
                </a:solidFill>
                <a:latin typeface="Times New Roman" panose="02020603050405020304" pitchFamily="18" charset="0"/>
                <a:ea typeface="Times New Roman" panose="02020603050405020304" pitchFamily="18" charset="0"/>
              </a:rPr>
              <a:t>Umístnění dočasných staveb a zařízení sloužících pro poskytování prodeje a služeb:</a:t>
            </a:r>
          </a:p>
          <a:p>
            <a:endParaRPr lang="cs-CZ" sz="3200" dirty="0">
              <a:solidFill>
                <a:srgbClr val="00B0F0"/>
              </a:solidFill>
              <a:latin typeface="Times New Roman" panose="02020603050405020304" pitchFamily="18" charset="0"/>
            </a:endParaRPr>
          </a:p>
          <a:p>
            <a:r>
              <a:rPr lang="cs-CZ" sz="3200" u="sng" dirty="0">
                <a:solidFill>
                  <a:schemeClr val="tx1"/>
                </a:solidFill>
                <a:latin typeface="Times New Roman" panose="02020603050405020304" pitchFamily="18" charset="0"/>
              </a:rPr>
              <a:t>Dočasnou stavbu </a:t>
            </a:r>
            <a:r>
              <a:rPr lang="cs-CZ" sz="3200" dirty="0">
                <a:solidFill>
                  <a:schemeClr val="tx1"/>
                </a:solidFill>
                <a:latin typeface="Times New Roman" panose="02020603050405020304" pitchFamily="18" charset="0"/>
              </a:rPr>
              <a:t>je nutno chápat</a:t>
            </a:r>
            <a:r>
              <a:rPr lang="cs-CZ" sz="3200" dirty="0">
                <a:solidFill>
                  <a:schemeClr val="tx1"/>
                </a:solidFill>
                <a:latin typeface="Times New Roman" panose="02020603050405020304" pitchFamily="18" charset="0"/>
                <a:cs typeface="Times New Roman" panose="02020603050405020304" pitchFamily="18" charset="0"/>
              </a:rPr>
              <a:t> </a:t>
            </a:r>
            <a:r>
              <a:rPr lang="cs-CZ" sz="3200" b="0" i="0" dirty="0">
                <a:solidFill>
                  <a:srgbClr val="000000"/>
                </a:solidFill>
                <a:effectLst/>
                <a:latin typeface="Times New Roman" panose="02020603050405020304" pitchFamily="18" charset="0"/>
                <a:cs typeface="Times New Roman" panose="02020603050405020304" pitchFamily="18" charset="0"/>
              </a:rPr>
              <a:t>jako stavbu, u které stavební úřad předem omezí dobu jejího trvání. Za stavbu se považuje také výrobek plnící funkci stavby. </a:t>
            </a:r>
            <a:r>
              <a:rPr lang="cs-CZ" sz="3200" b="0" i="0" u="sng" dirty="0">
                <a:solidFill>
                  <a:srgbClr val="000000"/>
                </a:solidFill>
                <a:effectLst/>
                <a:latin typeface="Times New Roman" panose="02020603050405020304" pitchFamily="18" charset="0"/>
                <a:cs typeface="Times New Roman" panose="02020603050405020304" pitchFamily="18" charset="0"/>
              </a:rPr>
              <a:t>Zařízením</a:t>
            </a:r>
            <a:r>
              <a:rPr lang="cs-CZ" sz="3200" b="0" i="0" dirty="0">
                <a:solidFill>
                  <a:srgbClr val="000000"/>
                </a:solidFill>
                <a:effectLst/>
                <a:latin typeface="Times New Roman" panose="02020603050405020304" pitchFamily="18" charset="0"/>
                <a:cs typeface="Times New Roman" panose="02020603050405020304" pitchFamily="18" charset="0"/>
              </a:rPr>
              <a:t> se rozumí informační a reklamní panel, tabule, deska či jiná konstrukce a technické zařízení, pokud nejde o stavbu podle § 2 odst. 3 Stavebního zákona. V pochybnostech, zda se jedná o stavbu nebo zařízení, je určující stanovisko stavebního úřadu. Zařízení o celkové ploše větší než 8 m</a:t>
            </a:r>
            <a:r>
              <a:rPr lang="cs-CZ" sz="3200" b="0" i="0" baseline="30000" dirty="0">
                <a:solidFill>
                  <a:srgbClr val="000000"/>
                </a:solidFill>
                <a:effectLst/>
                <a:latin typeface="Times New Roman" panose="02020603050405020304" pitchFamily="18" charset="0"/>
                <a:cs typeface="Times New Roman" panose="02020603050405020304" pitchFamily="18" charset="0"/>
              </a:rPr>
              <a:t>2</a:t>
            </a:r>
            <a:r>
              <a:rPr lang="cs-CZ" sz="3200" b="0" i="0" dirty="0">
                <a:solidFill>
                  <a:srgbClr val="000000"/>
                </a:solidFill>
                <a:effectLst/>
                <a:latin typeface="Times New Roman" panose="02020603050405020304" pitchFamily="18" charset="0"/>
                <a:cs typeface="Times New Roman" panose="02020603050405020304" pitchFamily="18" charset="0"/>
              </a:rPr>
              <a:t> se považuje za stavbu pro reklamu.</a:t>
            </a:r>
            <a:endParaRPr lang="cs-CZ"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855930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324163F0-FDBD-4745-926C-FBB1DA1A393C}"/>
              </a:ext>
            </a:extLst>
          </p:cNvPr>
          <p:cNvSpPr txBox="1"/>
          <p:nvPr/>
        </p:nvSpPr>
        <p:spPr>
          <a:xfrm>
            <a:off x="151002" y="0"/>
            <a:ext cx="12040998" cy="6986528"/>
          </a:xfrm>
          <a:prstGeom prst="rect">
            <a:avLst/>
          </a:prstGeom>
          <a:noFill/>
        </p:spPr>
        <p:txBody>
          <a:bodyPr wrap="square">
            <a:spAutoFit/>
          </a:bodyPr>
          <a:lstStyle/>
          <a:p>
            <a:r>
              <a:rPr lang="cs-CZ" sz="3200" dirty="0">
                <a:solidFill>
                  <a:srgbClr val="00B0F0"/>
                </a:solidFill>
                <a:latin typeface="Times New Roman" panose="02020603050405020304" pitchFamily="18" charset="0"/>
              </a:rPr>
              <a:t>Umístění stavebních zařízení:</a:t>
            </a:r>
          </a:p>
          <a:p>
            <a:endParaRPr lang="cs-CZ" sz="3200" dirty="0">
              <a:solidFill>
                <a:schemeClr val="tx1"/>
              </a:solidFill>
              <a:latin typeface="Times New Roman" panose="02020603050405020304" pitchFamily="18" charset="0"/>
            </a:endParaRPr>
          </a:p>
          <a:p>
            <a:r>
              <a:rPr lang="cs-CZ" sz="3200" dirty="0">
                <a:solidFill>
                  <a:schemeClr val="tx1"/>
                </a:solidFill>
                <a:latin typeface="Times New Roman" panose="02020603050405020304" pitchFamily="18" charset="0"/>
              </a:rPr>
              <a:t>Podle stavebního zákony by se měl použít přesnější pojem a to umístnění zařízení staveniště. Mezi stavební zařízení bude tedy patřit vše co souvisí se stavbou (zařízení staveniště). Půjde tak například o lešení, bariéry, lávka, vrátky a výtahy, složený materiál umístněné nářadí a stroje (jeřáby, míchačky, sila apod.), ale také nákladní a osobní auta, bagry apod. Je jedno, zda jsou umístěny stabilně nebo se zde jen pohybují. </a:t>
            </a:r>
            <a:r>
              <a:rPr lang="cs-CZ" sz="3200" b="0" i="0" dirty="0">
                <a:solidFill>
                  <a:srgbClr val="000000"/>
                </a:solidFill>
                <a:effectLst/>
                <a:latin typeface="Times New Roman" panose="02020603050405020304" pitchFamily="18" charset="0"/>
                <a:cs typeface="Times New Roman" panose="02020603050405020304" pitchFamily="18" charset="0"/>
              </a:rPr>
              <a:t>Staveništěm se podle § 3 stavebního zákona rozumí místo, na kterém se provádí stavba nebo udržovací práce nebo na kterém se stavba odstraňuje; zahrnuje stavební pozemek, popřípadě zastavěný stavební pozemek nebo jeho část anebo část stavby, popřípadě, v rozsahu vymezeném stavebním úřadem, též jiný pozemek nebo jeho část anebo část jiné stavby.</a:t>
            </a:r>
            <a:endParaRPr lang="cs-CZ"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559031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324163F0-FDBD-4745-926C-FBB1DA1A393C}"/>
              </a:ext>
            </a:extLst>
          </p:cNvPr>
          <p:cNvSpPr txBox="1"/>
          <p:nvPr/>
        </p:nvSpPr>
        <p:spPr>
          <a:xfrm>
            <a:off x="151002" y="0"/>
            <a:ext cx="12040998" cy="6494085"/>
          </a:xfrm>
          <a:prstGeom prst="rect">
            <a:avLst/>
          </a:prstGeom>
          <a:noFill/>
        </p:spPr>
        <p:txBody>
          <a:bodyPr wrap="square">
            <a:spAutoFit/>
          </a:bodyPr>
          <a:lstStyle/>
          <a:p>
            <a:r>
              <a:rPr lang="cs-CZ" sz="3200" dirty="0">
                <a:solidFill>
                  <a:srgbClr val="00B0F0"/>
                </a:solidFill>
                <a:latin typeface="Times New Roman" panose="02020603050405020304" pitchFamily="18" charset="0"/>
              </a:rPr>
              <a:t>Umístění reklamních zařízení:</a:t>
            </a:r>
          </a:p>
          <a:p>
            <a:endParaRPr lang="cs-CZ" sz="3200" dirty="0">
              <a:solidFill>
                <a:schemeClr val="tx1"/>
              </a:solidFill>
              <a:latin typeface="Times New Roman" panose="02020603050405020304" pitchFamily="18" charset="0"/>
            </a:endParaRPr>
          </a:p>
          <a:p>
            <a:r>
              <a:rPr lang="cs-CZ" sz="3200" b="0" i="0" dirty="0">
                <a:solidFill>
                  <a:srgbClr val="000000"/>
                </a:solidFill>
                <a:effectLst/>
                <a:latin typeface="Times New Roman" panose="02020603050405020304" pitchFamily="18" charset="0"/>
                <a:cs typeface="Times New Roman" panose="02020603050405020304" pitchFamily="18" charset="0"/>
              </a:rPr>
              <a:t>Reklamním zařízením se rozumí informační a reklamní panel, tabule, deska či jiná konstrukce a technické zařízení, pokud nejde o stavbu podle § 2 odst. 3 Stavebního zákona, nebo i jiné zařízení šířící primárně reklamu. </a:t>
            </a:r>
          </a:p>
          <a:p>
            <a:r>
              <a:rPr lang="cs-CZ" sz="3200" dirty="0">
                <a:solidFill>
                  <a:schemeClr val="tx1"/>
                </a:solidFill>
                <a:latin typeface="Times New Roman" panose="02020603050405020304" pitchFamily="18" charset="0"/>
                <a:cs typeface="Times New Roman" panose="02020603050405020304" pitchFamily="18" charset="0"/>
              </a:rPr>
              <a:t>Co nebude zpoplatněno (pokud nebrání obecnému užívání) je například reklamní zařízení na budovách, ve výkladních skříních, sloupech veřejného osvětlení, reklamní zařízení, které je noseno či vozeno. </a:t>
            </a:r>
          </a:p>
          <a:p>
            <a:r>
              <a:rPr lang="cs-CZ" sz="3200" dirty="0">
                <a:solidFill>
                  <a:schemeClr val="tx1"/>
                </a:solidFill>
                <a:latin typeface="Times New Roman" panose="02020603050405020304" pitchFamily="18" charset="0"/>
                <a:cs typeface="Times New Roman" panose="02020603050405020304" pitchFamily="18" charset="0"/>
              </a:rPr>
              <a:t>Sporná bude reklama na automobilu či přívěsném vozidlu a to s ohledem ke skutečnosti, kde a za jakým účelem parkuje. Placené x neplacené parkoviště, služební vozidlo s reklamou x reklama samotná apod.  </a:t>
            </a:r>
          </a:p>
        </p:txBody>
      </p:sp>
    </p:spTree>
    <p:extLst>
      <p:ext uri="{BB962C8B-B14F-4D97-AF65-F5344CB8AC3E}">
        <p14:creationId xmlns:p14="http://schemas.microsoft.com/office/powerpoint/2010/main" val="101710409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324163F0-FDBD-4745-926C-FBB1DA1A393C}"/>
              </a:ext>
            </a:extLst>
          </p:cNvPr>
          <p:cNvSpPr txBox="1"/>
          <p:nvPr/>
        </p:nvSpPr>
        <p:spPr>
          <a:xfrm>
            <a:off x="151002" y="0"/>
            <a:ext cx="12040998" cy="4031873"/>
          </a:xfrm>
          <a:prstGeom prst="rect">
            <a:avLst/>
          </a:prstGeom>
          <a:noFill/>
        </p:spPr>
        <p:txBody>
          <a:bodyPr wrap="square">
            <a:spAutoFit/>
          </a:bodyPr>
          <a:lstStyle/>
          <a:p>
            <a:r>
              <a:rPr lang="cs-CZ" sz="3200" dirty="0">
                <a:solidFill>
                  <a:srgbClr val="00B0F0"/>
                </a:solidFill>
                <a:latin typeface="Times New Roman" panose="02020603050405020304" pitchFamily="18" charset="0"/>
              </a:rPr>
              <a:t>Zařízení cirkusů, lunaparků a jiných obdobných atrakcí</a:t>
            </a:r>
          </a:p>
          <a:p>
            <a:endParaRPr lang="cs-CZ" sz="3200" b="0" i="0" dirty="0">
              <a:solidFill>
                <a:srgbClr val="000000"/>
              </a:solidFill>
              <a:effectLst/>
              <a:latin typeface="Times New Roman" panose="02020603050405020304" pitchFamily="18" charset="0"/>
              <a:cs typeface="Times New Roman" panose="02020603050405020304" pitchFamily="18" charset="0"/>
            </a:endParaRPr>
          </a:p>
          <a:p>
            <a:r>
              <a:rPr lang="cs-CZ" sz="3200" dirty="0">
                <a:solidFill>
                  <a:schemeClr val="tx1"/>
                </a:solidFill>
                <a:latin typeface="Times New Roman" panose="02020603050405020304" pitchFamily="18" charset="0"/>
                <a:cs typeface="Times New Roman" panose="02020603050405020304" pitchFamily="18" charset="0"/>
              </a:rPr>
              <a:t>Pro orientaci o jaké zařízení v tomto případě jde je možné použít přílohu č. 4 Nařízení vlády č. 278/2008 Sb. - o obsahových náplních jednotlivých živností v platném znění, kde je v bodě 31 stanoven výčet </a:t>
            </a:r>
            <a:r>
              <a:rPr lang="cs-CZ" sz="3200" dirty="0">
                <a:latin typeface="Times New Roman" panose="02020603050405020304" pitchFamily="18" charset="0"/>
                <a:cs typeface="Times New Roman" panose="02020603050405020304" pitchFamily="18" charset="0"/>
              </a:rPr>
              <a:t>v</a:t>
            </a:r>
            <a:r>
              <a:rPr lang="cs-CZ" sz="3200" b="0" i="0" dirty="0">
                <a:solidFill>
                  <a:srgbClr val="000000"/>
                </a:solidFill>
                <a:effectLst/>
                <a:latin typeface="Times New Roman" panose="02020603050405020304" pitchFamily="18" charset="0"/>
                <a:cs typeface="Times New Roman" panose="02020603050405020304" pitchFamily="18" charset="0"/>
              </a:rPr>
              <a:t>ýroby zařízení pro lunaparky a dalších prostředků lidové zábavy (kolotočů, houpaček, střelnic a podobně). </a:t>
            </a:r>
            <a:endParaRPr lang="cs-CZ" sz="3200" dirty="0">
              <a:solidFill>
                <a:schemeClr val="tx1"/>
              </a:solidFill>
              <a:latin typeface="Times New Roman" panose="02020603050405020304" pitchFamily="18" charset="0"/>
              <a:cs typeface="Times New Roman" panose="02020603050405020304" pitchFamily="18" charset="0"/>
            </a:endParaRPr>
          </a:p>
          <a:p>
            <a:endParaRPr lang="cs-CZ"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436858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324163F0-FDBD-4745-926C-FBB1DA1A393C}"/>
              </a:ext>
            </a:extLst>
          </p:cNvPr>
          <p:cNvSpPr txBox="1"/>
          <p:nvPr/>
        </p:nvSpPr>
        <p:spPr>
          <a:xfrm>
            <a:off x="151002" y="0"/>
            <a:ext cx="12040998" cy="5509200"/>
          </a:xfrm>
          <a:prstGeom prst="rect">
            <a:avLst/>
          </a:prstGeom>
          <a:noFill/>
        </p:spPr>
        <p:txBody>
          <a:bodyPr wrap="square">
            <a:spAutoFit/>
          </a:bodyPr>
          <a:lstStyle/>
          <a:p>
            <a:r>
              <a:rPr lang="cs-CZ" sz="3200" dirty="0">
                <a:solidFill>
                  <a:srgbClr val="00B0F0"/>
                </a:solidFill>
                <a:latin typeface="Times New Roman" panose="02020603050405020304" pitchFamily="18" charset="0"/>
              </a:rPr>
              <a:t>Umístění skládek</a:t>
            </a:r>
          </a:p>
          <a:p>
            <a:endParaRPr lang="cs-CZ" sz="3200" b="0" i="0" dirty="0">
              <a:solidFill>
                <a:srgbClr val="000000"/>
              </a:solidFill>
              <a:effectLst/>
              <a:latin typeface="Times New Roman" panose="02020603050405020304" pitchFamily="18" charset="0"/>
              <a:cs typeface="Times New Roman" panose="02020603050405020304" pitchFamily="18" charset="0"/>
            </a:endParaRPr>
          </a:p>
          <a:p>
            <a:r>
              <a:rPr lang="cs-CZ" sz="3200" dirty="0">
                <a:solidFill>
                  <a:schemeClr val="tx1"/>
                </a:solidFill>
                <a:latin typeface="Times New Roman" panose="02020603050405020304" pitchFamily="18" charset="0"/>
                <a:cs typeface="Times New Roman" panose="02020603050405020304" pitchFamily="18" charset="0"/>
              </a:rPr>
              <a:t>Za skládku ve smyslu zákona o místních poplatcích nebude možné použít specifikaci skládky podle v § 11 odst. 2 písmeno g) zákona č.</a:t>
            </a:r>
            <a:r>
              <a:rPr lang="pl-PL" sz="3200" b="0" i="0" dirty="0">
                <a:solidFill>
                  <a:srgbClr val="43494D"/>
                </a:solidFill>
                <a:effectLst/>
                <a:latin typeface="Times New Roman" panose="02020603050405020304" pitchFamily="18" charset="0"/>
                <a:cs typeface="Times New Roman" panose="02020603050405020304" pitchFamily="18" charset="0"/>
              </a:rPr>
              <a:t> </a:t>
            </a:r>
            <a:r>
              <a:rPr lang="pl-PL" sz="3200" b="0" i="0" dirty="0">
                <a:solidFill>
                  <a:schemeClr val="tx1"/>
                </a:solidFill>
                <a:effectLst/>
                <a:latin typeface="Times New Roman" panose="02020603050405020304" pitchFamily="18" charset="0"/>
                <a:cs typeface="Times New Roman" panose="02020603050405020304" pitchFamily="18" charset="0"/>
              </a:rPr>
              <a:t>541/2020 Sb., o odpadech, neboť taková skládka nemůže být provozována na veřejném prostranství. Obdobně nepůjde i předem určené místo obcí (např. </a:t>
            </a:r>
            <a:r>
              <a:rPr lang="pl-PL" sz="3200" dirty="0">
                <a:solidFill>
                  <a:schemeClr val="tx1"/>
                </a:solidFill>
                <a:latin typeface="Times New Roman" panose="02020603050405020304" pitchFamily="18" charset="0"/>
                <a:cs typeface="Times New Roman" panose="02020603050405020304" pitchFamily="18" charset="0"/>
              </a:rPr>
              <a:t>s</a:t>
            </a:r>
            <a:r>
              <a:rPr lang="pl-PL" sz="3200" b="0" i="0" dirty="0">
                <a:solidFill>
                  <a:schemeClr val="tx1"/>
                </a:solidFill>
                <a:effectLst/>
                <a:latin typeface="Times New Roman" panose="02020603050405020304" pitchFamily="18" charset="0"/>
                <a:cs typeface="Times New Roman" panose="02020603050405020304" pitchFamily="18" charset="0"/>
              </a:rPr>
              <a:t>běr velkoobjemového odpadu apod.). Ve smyslu zákona o místních poplatcích půjde o odložení, přeložení nebo uskladnění movitých věcí ve vlastnictví osob (například o uhlí, dříví, stavební materiál apod.</a:t>
            </a:r>
            <a:endParaRPr lang="cs-CZ" sz="3200" dirty="0">
              <a:solidFill>
                <a:schemeClr val="tx1"/>
              </a:solidFill>
              <a:latin typeface="Times New Roman" panose="02020603050405020304" pitchFamily="18" charset="0"/>
              <a:cs typeface="Times New Roman" panose="02020603050405020304" pitchFamily="18" charset="0"/>
            </a:endParaRPr>
          </a:p>
          <a:p>
            <a:endParaRPr lang="cs-CZ"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403192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A741D3BA-3326-40B2-ADE6-7EFF8A4473AA}"/>
              </a:ext>
            </a:extLst>
          </p:cNvPr>
          <p:cNvPicPr>
            <a:picLocks noChangeAspect="1"/>
          </p:cNvPicPr>
          <p:nvPr/>
        </p:nvPicPr>
        <p:blipFill>
          <a:blip r:embed="rId2"/>
          <a:stretch>
            <a:fillRect/>
          </a:stretch>
        </p:blipFill>
        <p:spPr>
          <a:xfrm>
            <a:off x="1363579" y="164431"/>
            <a:ext cx="9464842" cy="6529137"/>
          </a:xfrm>
          <a:prstGeom prst="rect">
            <a:avLst/>
          </a:prstGeom>
        </p:spPr>
      </p:pic>
      <p:sp>
        <p:nvSpPr>
          <p:cNvPr id="2" name="Obdélník 1">
            <a:extLst>
              <a:ext uri="{FF2B5EF4-FFF2-40B4-BE49-F238E27FC236}">
                <a16:creationId xmlns:a16="http://schemas.microsoft.com/office/drawing/2014/main" id="{5D4E6BC4-13E7-43E9-850E-58472D06D47F}"/>
              </a:ext>
            </a:extLst>
          </p:cNvPr>
          <p:cNvSpPr/>
          <p:nvPr/>
        </p:nvSpPr>
        <p:spPr>
          <a:xfrm>
            <a:off x="3176337" y="1026695"/>
            <a:ext cx="417095" cy="962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60341691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Shape 406"/>
          <p:cNvSpPr/>
          <p:nvPr/>
        </p:nvSpPr>
        <p:spPr>
          <a:xfrm>
            <a:off x="143933" y="698723"/>
            <a:ext cx="11904133" cy="649408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s-CZ" sz="3200" b="1" dirty="0">
                <a:solidFill>
                  <a:schemeClr val="dk1"/>
                </a:solidFill>
                <a:latin typeface="Times New Roman" panose="02020603050405020304" pitchFamily="18" charset="0"/>
                <a:cs typeface="Times New Roman" panose="02020603050405020304" pitchFamily="18" charset="0"/>
                <a:sym typeface="Arial"/>
              </a:rPr>
              <a:t>nález Ústavního soudu </a:t>
            </a:r>
            <a:r>
              <a:rPr lang="cs-CZ" sz="3200" b="1" dirty="0" err="1">
                <a:solidFill>
                  <a:schemeClr val="dk1"/>
                </a:solidFill>
                <a:latin typeface="Times New Roman" panose="02020603050405020304" pitchFamily="18" charset="0"/>
                <a:cs typeface="Times New Roman" panose="02020603050405020304" pitchFamily="18" charset="0"/>
                <a:sym typeface="Arial"/>
              </a:rPr>
              <a:t>sp</a:t>
            </a:r>
            <a:r>
              <a:rPr lang="cs-CZ" sz="3200" b="1" dirty="0">
                <a:solidFill>
                  <a:schemeClr val="dk1"/>
                </a:solidFill>
                <a:latin typeface="Times New Roman" panose="02020603050405020304" pitchFamily="18" charset="0"/>
                <a:cs typeface="Times New Roman" panose="02020603050405020304" pitchFamily="18" charset="0"/>
                <a:sym typeface="Arial"/>
              </a:rPr>
              <a:t>. zn. </a:t>
            </a:r>
            <a:r>
              <a:rPr lang="cs-CZ" sz="3200" b="1" dirty="0" err="1">
                <a:solidFill>
                  <a:schemeClr val="dk1"/>
                </a:solidFill>
                <a:latin typeface="Times New Roman" panose="02020603050405020304" pitchFamily="18" charset="0"/>
                <a:cs typeface="Times New Roman" panose="02020603050405020304" pitchFamily="18" charset="0"/>
                <a:sym typeface="Arial"/>
              </a:rPr>
              <a:t>Pl</a:t>
            </a:r>
            <a:r>
              <a:rPr lang="cs-CZ" sz="3200" b="1" dirty="0">
                <a:solidFill>
                  <a:schemeClr val="dk1"/>
                </a:solidFill>
                <a:latin typeface="Times New Roman" panose="02020603050405020304" pitchFamily="18" charset="0"/>
                <a:cs typeface="Times New Roman" panose="02020603050405020304" pitchFamily="18" charset="0"/>
                <a:sym typeface="Arial"/>
              </a:rPr>
              <a:t>. ÚS 47/06 ze dne června 2009</a:t>
            </a:r>
            <a:endParaRPr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endParaRPr sz="3200" dirty="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spcBef>
                <a:spcPts val="0"/>
              </a:spcBef>
              <a:spcAft>
                <a:spcPts val="0"/>
              </a:spcAft>
              <a:buNone/>
            </a:pPr>
            <a:r>
              <a:rPr lang="cs-CZ" sz="3200" dirty="0">
                <a:solidFill>
                  <a:schemeClr val="dk1"/>
                </a:solidFill>
                <a:latin typeface="Times New Roman" panose="02020603050405020304" pitchFamily="18" charset="0"/>
                <a:cs typeface="Times New Roman" panose="02020603050405020304" pitchFamily="18" charset="0"/>
                <a:sym typeface="Arial"/>
              </a:rPr>
              <a:t>Z hlediska posouzení zákazu (užívat veřejné prostranství pro nakládání a skládání materiálu a výrobků na dobu delší než 24 hodin) je rozhodné, že podle § 25 odst. 6 písm. c) č. 2 zákona o pozemních komunikacích je </a:t>
            </a:r>
            <a:r>
              <a:rPr lang="cs-CZ" sz="3200" b="1" dirty="0">
                <a:solidFill>
                  <a:schemeClr val="dk1"/>
                </a:solidFill>
                <a:latin typeface="Times New Roman" panose="02020603050405020304" pitchFamily="18" charset="0"/>
                <a:cs typeface="Times New Roman" panose="02020603050405020304" pitchFamily="18" charset="0"/>
                <a:sym typeface="Arial"/>
              </a:rPr>
              <a:t>umísťování, skládání a nakládání věci nebo materiálů nesloužících k údržbě nebo opravám těchto komunikací</a:t>
            </a:r>
            <a:r>
              <a:rPr lang="cs-CZ" sz="3200" dirty="0">
                <a:solidFill>
                  <a:schemeClr val="dk1"/>
                </a:solidFill>
                <a:latin typeface="Times New Roman" panose="02020603050405020304" pitchFamily="18" charset="0"/>
                <a:cs typeface="Times New Roman" panose="02020603050405020304" pitchFamily="18" charset="0"/>
                <a:sym typeface="Arial"/>
              </a:rPr>
              <a:t>, nebudou-li neprodleně odstraněny, </a:t>
            </a:r>
            <a:r>
              <a:rPr lang="cs-CZ" sz="3200" b="1" dirty="0">
                <a:solidFill>
                  <a:schemeClr val="dk1"/>
                </a:solidFill>
                <a:latin typeface="Times New Roman" panose="02020603050405020304" pitchFamily="18" charset="0"/>
                <a:cs typeface="Times New Roman" panose="02020603050405020304" pitchFamily="18" charset="0"/>
                <a:sym typeface="Arial"/>
              </a:rPr>
              <a:t>zvláštním užíváním dálnice, silnice nebo místní komunikace. </a:t>
            </a:r>
            <a:r>
              <a:rPr lang="cs-CZ" sz="3200" dirty="0">
                <a:solidFill>
                  <a:schemeClr val="dk1"/>
                </a:solidFill>
                <a:latin typeface="Times New Roman" panose="02020603050405020304" pitchFamily="18" charset="0"/>
                <a:cs typeface="Times New Roman" panose="02020603050405020304" pitchFamily="18" charset="0"/>
                <a:sym typeface="Arial"/>
              </a:rPr>
              <a:t>Zvláštní užívání přitom podle § 25 odst. 1 tohoto zákona předpokládá </a:t>
            </a:r>
            <a:r>
              <a:rPr lang="cs-CZ" sz="3200" b="1" dirty="0">
                <a:solidFill>
                  <a:schemeClr val="dk1"/>
                </a:solidFill>
                <a:latin typeface="Times New Roman" panose="02020603050405020304" pitchFamily="18" charset="0"/>
                <a:cs typeface="Times New Roman" panose="02020603050405020304" pitchFamily="18" charset="0"/>
                <a:sym typeface="Arial"/>
              </a:rPr>
              <a:t>rozhodnutí příslušného silničního správního úřadu</a:t>
            </a:r>
            <a:r>
              <a:rPr lang="cs-CZ" sz="3200" dirty="0">
                <a:solidFill>
                  <a:schemeClr val="dk1"/>
                </a:solidFill>
                <a:latin typeface="Times New Roman" panose="02020603050405020304" pitchFamily="18" charset="0"/>
                <a:cs typeface="Times New Roman" panose="02020603050405020304" pitchFamily="18" charset="0"/>
                <a:sym typeface="Arial"/>
              </a:rPr>
              <a:t>, tedy orgánu státní správy. </a:t>
            </a:r>
            <a:endParaRP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324163F0-FDBD-4745-926C-FBB1DA1A393C}"/>
              </a:ext>
            </a:extLst>
          </p:cNvPr>
          <p:cNvSpPr txBox="1"/>
          <p:nvPr/>
        </p:nvSpPr>
        <p:spPr>
          <a:xfrm>
            <a:off x="151002" y="0"/>
            <a:ext cx="12040998" cy="6001643"/>
          </a:xfrm>
          <a:prstGeom prst="rect">
            <a:avLst/>
          </a:prstGeom>
          <a:noFill/>
        </p:spPr>
        <p:txBody>
          <a:bodyPr wrap="square">
            <a:spAutoFit/>
          </a:bodyPr>
          <a:lstStyle/>
          <a:p>
            <a:r>
              <a:rPr lang="cs-CZ" sz="3200" u="sng" dirty="0">
                <a:solidFill>
                  <a:srgbClr val="0070C0"/>
                </a:solidFill>
                <a:latin typeface="Times New Roman" panose="02020603050405020304" pitchFamily="18" charset="0"/>
                <a:ea typeface="Times New Roman" panose="02020603050405020304" pitchFamily="18" charset="0"/>
              </a:rPr>
              <a:t>Vyhrazení</a:t>
            </a:r>
            <a:r>
              <a:rPr lang="cs-CZ" sz="3200" dirty="0">
                <a:solidFill>
                  <a:srgbClr val="0070C0"/>
                </a:solidFill>
                <a:latin typeface="Times New Roman" panose="02020603050405020304" pitchFamily="18" charset="0"/>
                <a:ea typeface="Times New Roman" panose="02020603050405020304" pitchFamily="18" charset="0"/>
              </a:rPr>
              <a:t> trvalého parkovacího místa</a:t>
            </a:r>
            <a:endParaRPr lang="cs-CZ" sz="3200" b="0" i="0" dirty="0">
              <a:solidFill>
                <a:srgbClr val="000000"/>
              </a:solidFill>
              <a:effectLst/>
              <a:latin typeface="Times New Roman" panose="02020603050405020304" pitchFamily="18" charset="0"/>
              <a:cs typeface="Times New Roman" panose="02020603050405020304" pitchFamily="18" charset="0"/>
            </a:endParaRPr>
          </a:p>
          <a:p>
            <a:r>
              <a:rPr lang="cs-CZ" sz="3200" dirty="0">
                <a:latin typeface="Times New Roman" panose="02020603050405020304" pitchFamily="18" charset="0"/>
                <a:cs typeface="Times New Roman" panose="02020603050405020304" pitchFamily="18" charset="0"/>
              </a:rPr>
              <a:t>Ve věci vyhrazených parkovacích míst je postupováno podle § 25 zákona č. 13/1997 Sb., o pozemních komunikacích, ve znění pozdějších předpisů.</a:t>
            </a:r>
            <a:br>
              <a:rPr lang="cs-CZ" sz="3200" dirty="0">
                <a:latin typeface="Times New Roman" panose="02020603050405020304" pitchFamily="18" charset="0"/>
                <a:cs typeface="Times New Roman" panose="02020603050405020304" pitchFamily="18" charset="0"/>
              </a:rPr>
            </a:br>
            <a:r>
              <a:rPr lang="cs-CZ" sz="3200" dirty="0">
                <a:latin typeface="Times New Roman" panose="02020603050405020304" pitchFamily="18" charset="0"/>
                <a:cs typeface="Times New Roman" panose="02020603050405020304" pitchFamily="18" charset="0"/>
              </a:rPr>
              <a:t>Jedná se o povolení nebo zrušení zvláštního užívání místní komunikace za uvedeným účelem a dále také o vyřízení změny registračních značek.</a:t>
            </a:r>
          </a:p>
          <a:p>
            <a:r>
              <a:rPr lang="cs-CZ" sz="3200" dirty="0">
                <a:latin typeface="Times New Roman" panose="02020603050405020304" pitchFamily="18" charset="0"/>
                <a:cs typeface="Times New Roman" panose="02020603050405020304" pitchFamily="18" charset="0"/>
              </a:rPr>
              <a:t>Povolení ke zvláštnímu užívání za účelem zřízení vyhrazeného parkování se uděluje většinou na dobu určitou. Souhlas s prodloužením parkování je ve většině případů udělen žadatelům, kteří již jsou držiteli povolení ke zvláštnímu užívání za účelem zřízení vyhrazeného parkování, pokud před skončením platnosti tohoto povolení:</a:t>
            </a:r>
            <a:br>
              <a:rPr lang="cs-CZ" sz="3200" dirty="0">
                <a:latin typeface="Times New Roman" panose="02020603050405020304" pitchFamily="18" charset="0"/>
                <a:cs typeface="Times New Roman" panose="02020603050405020304" pitchFamily="18" charset="0"/>
              </a:rPr>
            </a:br>
            <a:endParaRPr lang="cs-CZ"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599140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E06C7030-576F-45AA-99B1-741FBC6A7A9E}"/>
              </a:ext>
            </a:extLst>
          </p:cNvPr>
          <p:cNvSpPr txBox="1"/>
          <p:nvPr/>
        </p:nvSpPr>
        <p:spPr>
          <a:xfrm>
            <a:off x="494950" y="327171"/>
            <a:ext cx="11484529" cy="3539430"/>
          </a:xfrm>
          <a:prstGeom prst="rect">
            <a:avLst/>
          </a:prstGeom>
          <a:noFill/>
        </p:spPr>
        <p:txBody>
          <a:bodyPr wrap="square">
            <a:spAutoFit/>
          </a:bodyPr>
          <a:lstStyle/>
          <a:p>
            <a:r>
              <a:rPr lang="cs-CZ" sz="3200" dirty="0">
                <a:latin typeface="Times New Roman" panose="02020603050405020304" pitchFamily="18" charset="0"/>
                <a:cs typeface="Times New Roman" panose="02020603050405020304" pitchFamily="18" charset="0"/>
              </a:rPr>
              <a:t>− podají žádost o prodloužení délky doby povolení, nebo</a:t>
            </a:r>
            <a:br>
              <a:rPr lang="cs-CZ" sz="3200" dirty="0">
                <a:latin typeface="Times New Roman" panose="02020603050405020304" pitchFamily="18" charset="0"/>
                <a:cs typeface="Times New Roman" panose="02020603050405020304" pitchFamily="18" charset="0"/>
              </a:rPr>
            </a:br>
            <a:r>
              <a:rPr lang="cs-CZ" sz="3200" dirty="0">
                <a:latin typeface="Times New Roman" panose="02020603050405020304" pitchFamily="18" charset="0"/>
                <a:cs typeface="Times New Roman" panose="02020603050405020304" pitchFamily="18" charset="0"/>
              </a:rPr>
              <a:t>− podají novou žádost o zřízení vyhrazeného parkování, přičemž žádost se bude týkat stejného vyhrazeného parkovacího místa, které je na základě stávajícího povolení žadateli užíváno, ledaže by umístění vyhrazeného parkovacího místa bránily závažné důvody, zejména záměr investiční činnosti, výstavby, revitalizace území nebo jiný veřejný zájem.</a:t>
            </a:r>
          </a:p>
        </p:txBody>
      </p:sp>
      <p:pic>
        <p:nvPicPr>
          <p:cNvPr id="6" name="Obrázek 5">
            <a:extLst>
              <a:ext uri="{FF2B5EF4-FFF2-40B4-BE49-F238E27FC236}">
                <a16:creationId xmlns:a16="http://schemas.microsoft.com/office/drawing/2014/main" id="{99D0A783-854F-467E-9A39-42190A9F2222}"/>
              </a:ext>
            </a:extLst>
          </p:cNvPr>
          <p:cNvPicPr>
            <a:picLocks noChangeAspect="1"/>
          </p:cNvPicPr>
          <p:nvPr/>
        </p:nvPicPr>
        <p:blipFill>
          <a:blip r:embed="rId2"/>
          <a:stretch>
            <a:fillRect/>
          </a:stretch>
        </p:blipFill>
        <p:spPr>
          <a:xfrm>
            <a:off x="4244682" y="3429000"/>
            <a:ext cx="5630779" cy="3167313"/>
          </a:xfrm>
          <a:prstGeom prst="rect">
            <a:avLst/>
          </a:prstGeom>
        </p:spPr>
      </p:pic>
    </p:spTree>
    <p:extLst>
      <p:ext uri="{BB962C8B-B14F-4D97-AF65-F5344CB8AC3E}">
        <p14:creationId xmlns:p14="http://schemas.microsoft.com/office/powerpoint/2010/main" val="4245542370"/>
      </p:ext>
    </p:extLst>
  </p:cSld>
  <p:clrMapOvr>
    <a:masterClrMapping/>
  </p:clrMapOvr>
</p:sld>
</file>

<file path=ppt/theme/theme1.xml><?xml version="1.0" encoding="utf-8"?>
<a:theme xmlns:a="http://schemas.openxmlformats.org/drawingml/2006/main" name="Stébla">
  <a:themeElements>
    <a:clrScheme name="Stébla">
      <a:dk1>
        <a:srgbClr val="000000"/>
      </a:dk1>
      <a:lt1>
        <a:srgbClr val="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Office">
  <a:themeElements>
    <a:clrScheme name="Kancelář">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21921</TotalTime>
  <Words>21824</Words>
  <Application>Microsoft Office PowerPoint</Application>
  <PresentationFormat>Širokoúhlá obrazovka</PresentationFormat>
  <Paragraphs>940</Paragraphs>
  <Slides>207</Slides>
  <Notes>70</Notes>
  <HiddenSlides>0</HiddenSlides>
  <MMClips>0</MMClips>
  <ScaleCrop>false</ScaleCrop>
  <HeadingPairs>
    <vt:vector size="6" baseType="variant">
      <vt:variant>
        <vt:lpstr>Použitá písma</vt:lpstr>
      </vt:variant>
      <vt:variant>
        <vt:i4>9</vt:i4>
      </vt:variant>
      <vt:variant>
        <vt:lpstr>Motiv</vt:lpstr>
      </vt:variant>
      <vt:variant>
        <vt:i4>1</vt:i4>
      </vt:variant>
      <vt:variant>
        <vt:lpstr>Nadpisy snímků</vt:lpstr>
      </vt:variant>
      <vt:variant>
        <vt:i4>207</vt:i4>
      </vt:variant>
    </vt:vector>
  </HeadingPairs>
  <TitlesOfParts>
    <vt:vector size="217" baseType="lpstr">
      <vt:lpstr>Symbol</vt:lpstr>
      <vt:lpstr>Calibri</vt:lpstr>
      <vt:lpstr>Courier New</vt:lpstr>
      <vt:lpstr>Cambria Math</vt:lpstr>
      <vt:lpstr>Arial</vt:lpstr>
      <vt:lpstr>Century Gothic</vt:lpstr>
      <vt:lpstr>Noto Sans Symbols</vt:lpstr>
      <vt:lpstr>Wingdings</vt:lpstr>
      <vt:lpstr>Times New Roman</vt:lpstr>
      <vt:lpstr>Stébla</vt:lpstr>
      <vt:lpstr>Místní poplatky v praxi Materiál by zpracován na základě schválené novely zákona pro rok 2020 a 2021, citací z důvodové zprávy,  stávající judikatury, praxi a názoru autora</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Vlastimil Veselý</dc:creator>
  <cp:lastModifiedBy>Vlastimil Veselý</cp:lastModifiedBy>
  <cp:revision>150</cp:revision>
  <dcterms:modified xsi:type="dcterms:W3CDTF">2022-06-12T20:12:52Z</dcterms:modified>
</cp:coreProperties>
</file>