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665" r:id="rId2"/>
  </p:sldMasterIdLst>
  <p:notesMasterIdLst>
    <p:notesMasterId r:id="rId160"/>
  </p:notesMasterIdLst>
  <p:sldIdLst>
    <p:sldId id="256" r:id="rId3"/>
    <p:sldId id="395" r:id="rId4"/>
    <p:sldId id="258" r:id="rId5"/>
    <p:sldId id="259" r:id="rId6"/>
    <p:sldId id="260" r:id="rId7"/>
    <p:sldId id="261"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432" r:id="rId22"/>
    <p:sldId id="278" r:id="rId23"/>
    <p:sldId id="276" r:id="rId24"/>
    <p:sldId id="280" r:id="rId25"/>
    <p:sldId id="281" r:id="rId26"/>
    <p:sldId id="282" r:id="rId27"/>
    <p:sldId id="283" r:id="rId28"/>
    <p:sldId id="284" r:id="rId29"/>
    <p:sldId id="285" r:id="rId30"/>
    <p:sldId id="286" r:id="rId31"/>
    <p:sldId id="287" r:id="rId32"/>
    <p:sldId id="288" r:id="rId33"/>
    <p:sldId id="289" r:id="rId34"/>
    <p:sldId id="290" r:id="rId35"/>
    <p:sldId id="293" r:id="rId36"/>
    <p:sldId id="294"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3" r:id="rId64"/>
    <p:sldId id="324" r:id="rId65"/>
    <p:sldId id="325" r:id="rId66"/>
    <p:sldId id="326" r:id="rId67"/>
    <p:sldId id="327" r:id="rId68"/>
    <p:sldId id="328" r:id="rId69"/>
    <p:sldId id="329" r:id="rId70"/>
    <p:sldId id="330" r:id="rId71"/>
    <p:sldId id="331" r:id="rId72"/>
    <p:sldId id="332" r:id="rId73"/>
    <p:sldId id="333" r:id="rId74"/>
    <p:sldId id="337" r:id="rId75"/>
    <p:sldId id="397" r:id="rId76"/>
    <p:sldId id="398" r:id="rId77"/>
    <p:sldId id="399" r:id="rId78"/>
    <p:sldId id="413" r:id="rId79"/>
    <p:sldId id="414" r:id="rId80"/>
    <p:sldId id="433" r:id="rId81"/>
    <p:sldId id="338" r:id="rId82"/>
    <p:sldId id="339" r:id="rId83"/>
    <p:sldId id="340" r:id="rId84"/>
    <p:sldId id="400" r:id="rId85"/>
    <p:sldId id="401" r:id="rId86"/>
    <p:sldId id="341" r:id="rId87"/>
    <p:sldId id="342" r:id="rId88"/>
    <p:sldId id="343" r:id="rId89"/>
    <p:sldId id="345" r:id="rId90"/>
    <p:sldId id="346" r:id="rId91"/>
    <p:sldId id="347" r:id="rId92"/>
    <p:sldId id="348" r:id="rId93"/>
    <p:sldId id="349" r:id="rId94"/>
    <p:sldId id="350" r:id="rId95"/>
    <p:sldId id="351" r:id="rId96"/>
    <p:sldId id="352" r:id="rId97"/>
    <p:sldId id="415"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416" r:id="rId129"/>
    <p:sldId id="383" r:id="rId130"/>
    <p:sldId id="384" r:id="rId131"/>
    <p:sldId id="417" r:id="rId132"/>
    <p:sldId id="418" r:id="rId133"/>
    <p:sldId id="419" r:id="rId134"/>
    <p:sldId id="420" r:id="rId135"/>
    <p:sldId id="421" r:id="rId136"/>
    <p:sldId id="422" r:id="rId137"/>
    <p:sldId id="423" r:id="rId138"/>
    <p:sldId id="424" r:id="rId139"/>
    <p:sldId id="425" r:id="rId140"/>
    <p:sldId id="426" r:id="rId141"/>
    <p:sldId id="427" r:id="rId142"/>
    <p:sldId id="428" r:id="rId143"/>
    <p:sldId id="429" r:id="rId144"/>
    <p:sldId id="430" r:id="rId145"/>
    <p:sldId id="385" r:id="rId146"/>
    <p:sldId id="431" r:id="rId147"/>
    <p:sldId id="412" r:id="rId148"/>
    <p:sldId id="405" r:id="rId149"/>
    <p:sldId id="406" r:id="rId150"/>
    <p:sldId id="407" r:id="rId151"/>
    <p:sldId id="409" r:id="rId152"/>
    <p:sldId id="410" r:id="rId153"/>
    <p:sldId id="408" r:id="rId154"/>
    <p:sldId id="403" r:id="rId155"/>
    <p:sldId id="404" r:id="rId156"/>
    <p:sldId id="411" r:id="rId157"/>
    <p:sldId id="402" r:id="rId158"/>
    <p:sldId id="392" r:id="rId159"/>
  </p:sldIdLst>
  <p:sldSz cx="12192000" cy="6858000"/>
  <p:notesSz cx="6858000" cy="9144000"/>
  <p:embeddedFontLst>
    <p:embeddedFont>
      <p:font typeface="Arial Black" panose="020B0A04020102020204" pitchFamily="34" charset="0"/>
      <p:regular r:id="rId161"/>
      <p:bold r:id="rId162"/>
    </p:embeddedFont>
    <p:embeddedFont>
      <p:font typeface="Calibri" panose="020F0502020204030204" pitchFamily="34" charset="0"/>
      <p:regular r:id="rId163"/>
      <p:bold r:id="rId164"/>
      <p:italic r:id="rId165"/>
      <p:boldItalic r:id="rId166"/>
    </p:embeddedFont>
    <p:embeddedFont>
      <p:font typeface="Century Gothic" panose="020B0502020202020204" pitchFamily="34" charset="0"/>
      <p:regular r:id="rId167"/>
      <p:bold r:id="rId168"/>
      <p:italic r:id="rId169"/>
      <p:boldItalic r:id="rId1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642097-CDF0-4509-9C55-BC776402F6CA}">
  <a:tblStyle styleId="{6E642097-CDF0-4509-9C55-BC776402F6CA}"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E7E6"/>
          </a:solidFill>
        </a:fill>
      </a:tcStyle>
    </a:wholeTbl>
    <a:band1H>
      <a:tcTxStyle/>
      <a:tcStyle>
        <a:tcBdr/>
        <a:fill>
          <a:solidFill>
            <a:srgbClr val="E0CCCA"/>
          </a:solidFill>
        </a:fill>
      </a:tcStyle>
    </a:band1H>
    <a:band2H>
      <a:tcTxStyle/>
      <a:tcStyle>
        <a:tcBdr/>
      </a:tcStyle>
    </a:band2H>
    <a:band1V>
      <a:tcTxStyle/>
      <a:tcStyle>
        <a:tcBdr/>
        <a:fill>
          <a:solidFill>
            <a:srgbClr val="E0CC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49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0" Type="http://schemas.openxmlformats.org/officeDocument/2006/relationships/font" Target="fonts/font10.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notesMaster" Target="notesMasters/notesMaster1.xml"/><Relationship Id="rId165" Type="http://schemas.openxmlformats.org/officeDocument/2006/relationships/font" Target="fonts/font5.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font" Target="fonts/font1.fntdata"/><Relationship Id="rId16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font" Target="fonts/font4.fntdata"/><Relationship Id="rId169"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font" Target="fonts/font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6" name="Google Shape;16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10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0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10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1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1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1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1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1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8" name="Google Shape;798;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1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8" name="Google Shape;818;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1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8" name="Google Shape;818;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04775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1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1607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107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747187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0491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1819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327418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159353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70859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026817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96167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93654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7731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04663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153652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1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1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987678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1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31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Doporučení nástěnek</a:t>
            </a:r>
            <a:endParaRPr/>
          </a:p>
        </p:txBody>
      </p:sp>
      <p:sp>
        <p:nvSpPr>
          <p:cNvPr id="390" name="Google Shape;39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Osoba poplatníka – pouze s trvalým pobytem v obci x nelze přihlásit psa např. na nemovitost (chatu, chalupu, pokud zde nemá držitel trvalý pobyt)</a:t>
            </a:r>
            <a:endParaRPr/>
          </a:p>
          <a:p>
            <a:pPr marL="0" lvl="0" indent="0" algn="l" rtl="0">
              <a:spcBef>
                <a:spcPts val="0"/>
              </a:spcBef>
              <a:spcAft>
                <a:spcPts val="0"/>
              </a:spcAft>
              <a:buNone/>
            </a:pPr>
            <a:r>
              <a:rPr lang="cs-CZ"/>
              <a:t>Základem evidence jsou vždy přihlašovací lístky – zavedou se při vzniku poplatkové povinnosti a podle potřeby se průběžně aktualizují, není nutné je např. podepisovat každoročně</a:t>
            </a:r>
            <a:endParaRPr/>
          </a:p>
          <a:p>
            <a:pPr marL="0" lvl="0" indent="0" algn="l" rtl="0">
              <a:spcBef>
                <a:spcPts val="0"/>
              </a:spcBef>
              <a:spcAft>
                <a:spcPts val="0"/>
              </a:spcAft>
              <a:buNone/>
            </a:pPr>
            <a:r>
              <a:rPr lang="cs-CZ"/>
              <a:t>Dlužné nedoplatky – vyměřování: je důležitá součinnost s poplatníkem, aby bylo skutečně zjištěno, zda existuje poplatková povinnost, tedy zda psa stále drží; zaslat výzvu dle ust. § 92 odst. 4 DŘ (určí se lhůta plus sankce za nesplnění)</a:t>
            </a:r>
            <a:endParaRPr/>
          </a:p>
          <a:p>
            <a:pPr marL="0" lvl="0" indent="0" algn="l" rtl="0">
              <a:spcBef>
                <a:spcPts val="0"/>
              </a:spcBef>
              <a:spcAft>
                <a:spcPts val="0"/>
              </a:spcAft>
              <a:buNone/>
            </a:pPr>
            <a:r>
              <a:rPr lang="cs-CZ"/>
              <a:t>- jestliže poplatník nespolupracuje, bude vyměřováno podle pomůcek (poplatková povinnost dle minulého roku, musí však být ověřen skutečný počet držených psů, doba držby, stáří apod. – zejména svědecké výpovědi, místní šetření, výzva na veterináře apod.)</a:t>
            </a:r>
            <a:endParaRPr/>
          </a:p>
          <a:p>
            <a:pPr marL="0" lvl="0" indent="0" algn="l" rtl="0">
              <a:spcBef>
                <a:spcPts val="0"/>
              </a:spcBef>
              <a:spcAft>
                <a:spcPts val="0"/>
              </a:spcAft>
              <a:buNone/>
            </a:pPr>
            <a:r>
              <a:rPr lang="cs-CZ"/>
              <a:t>Sazba pro poživatele důchodů – pobírá-li důchod, platí sníženou sazbu bez ohledu na to, zda pobírá např. dva důchody souběžně</a:t>
            </a:r>
            <a:endParaRPr/>
          </a:p>
          <a:p>
            <a:pPr marL="0" lvl="0" indent="0" algn="l" rtl="0">
              <a:spcBef>
                <a:spcPts val="0"/>
              </a:spcBef>
              <a:spcAft>
                <a:spcPts val="0"/>
              </a:spcAft>
              <a:buNone/>
            </a:pPr>
            <a:r>
              <a:rPr lang="cs-CZ"/>
              <a:t>Osvobození se uplatňuje doložením důvodu, který posoudí správce poplatku (zejména u čestných prohlášení), nevydává se rozhodnutí</a:t>
            </a: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7</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Letadlo a datová schránka</a:t>
            </a:r>
            <a:endParaRPr/>
          </a:p>
        </p:txBody>
      </p:sp>
      <p:sp>
        <p:nvSpPr>
          <p:cNvPr id="537" name="Google Shape;537;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66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Osoba poplatníka – pouze s trvalým pobytem v obci x nelze přihlásit psa např. na nemovitost (chatu, chalupu, pokud zde nemá držitel trvalý pobyt)</a:t>
            </a:r>
            <a:endParaRPr/>
          </a:p>
          <a:p>
            <a:pPr marL="0" lvl="0" indent="0" algn="l" rtl="0">
              <a:spcBef>
                <a:spcPts val="0"/>
              </a:spcBef>
              <a:spcAft>
                <a:spcPts val="0"/>
              </a:spcAft>
              <a:buNone/>
            </a:pPr>
            <a:r>
              <a:rPr lang="cs-CZ"/>
              <a:t>Základem evidence jsou vždy přihlašovací lístky – zavedou se při vzniku poplatkové povinnosti a podle potřeby se průběžně aktualizují, není nutné je např. podepisovat každoročně</a:t>
            </a:r>
            <a:endParaRPr/>
          </a:p>
          <a:p>
            <a:pPr marL="0" lvl="0" indent="0" algn="l" rtl="0">
              <a:spcBef>
                <a:spcPts val="0"/>
              </a:spcBef>
              <a:spcAft>
                <a:spcPts val="0"/>
              </a:spcAft>
              <a:buNone/>
            </a:pPr>
            <a:r>
              <a:rPr lang="cs-CZ"/>
              <a:t>Dlužné nedoplatky – vyměřování: je důležitá součinnost s poplatníkem, aby bylo skutečně zjištěno, zda existuje poplatková povinnost, tedy zda psa stále drží; zaslat výzvu dle ust. § 92 odst. 4 DŘ (určí se lhůta plus sankce za nesplnění)</a:t>
            </a:r>
            <a:endParaRPr/>
          </a:p>
          <a:p>
            <a:pPr marL="0" lvl="0" indent="0" algn="l" rtl="0">
              <a:spcBef>
                <a:spcPts val="0"/>
              </a:spcBef>
              <a:spcAft>
                <a:spcPts val="0"/>
              </a:spcAft>
              <a:buNone/>
            </a:pPr>
            <a:r>
              <a:rPr lang="cs-CZ"/>
              <a:t>- jestliže poplatník nespolupracuje, bude vyměřováno podle pomůcek (poplatková povinnost dle minulého roku, musí však být ověřen skutečný počet držených psů, doba držby, stáří apod. – zejména svědecké výpovědi, místní šetření, výzva na veterináře apod.)</a:t>
            </a:r>
            <a:endParaRPr/>
          </a:p>
          <a:p>
            <a:pPr marL="0" lvl="0" indent="0" algn="l" rtl="0">
              <a:spcBef>
                <a:spcPts val="0"/>
              </a:spcBef>
              <a:spcAft>
                <a:spcPts val="0"/>
              </a:spcAft>
              <a:buNone/>
            </a:pPr>
            <a:r>
              <a:rPr lang="cs-CZ"/>
              <a:t>Sazba pro poživatele důchodů – pobírá-li důchod, platí sníženou sazbu bez ohledu na to, zda pobírá např. dva důchody souběžně</a:t>
            </a:r>
            <a:endParaRPr/>
          </a:p>
          <a:p>
            <a:pPr marL="0" lvl="0" indent="0" algn="l" rtl="0">
              <a:spcBef>
                <a:spcPts val="0"/>
              </a:spcBef>
              <a:spcAft>
                <a:spcPts val="0"/>
              </a:spcAft>
              <a:buNone/>
            </a:pPr>
            <a:r>
              <a:rPr lang="cs-CZ"/>
              <a:t>Osvobození se uplatňuje doložením důvodu, který posoudí správce poplatku (zejména u čestných prohlášení), nevydává se rozhodnutí</a:t>
            </a:r>
            <a:endParaRPr/>
          </a:p>
        </p:txBody>
      </p:sp>
      <p:sp>
        <p:nvSpPr>
          <p:cNvPr id="223" name="Google Shape;2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38952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95781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8659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42664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44821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5318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43616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85</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86</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Ukázka spisu</a:t>
            </a:r>
            <a:endParaRPr/>
          </a:p>
        </p:txBody>
      </p:sp>
      <p:sp>
        <p:nvSpPr>
          <p:cNvPr id="622" name="Google Shape;622;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87</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87714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jako</a:t>
            </a:r>
            <a:endParaRPr/>
          </a:p>
        </p:txBody>
      </p:sp>
      <p:sp>
        <p:nvSpPr>
          <p:cNvPr id="678" name="Google Shape;678;p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98</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42"/>
        <p:cNvGrpSpPr/>
        <p:nvPr/>
      </p:nvGrpSpPr>
      <p:grpSpPr>
        <a:xfrm>
          <a:off x="0" y="0"/>
          <a:ext cx="0" cy="0"/>
          <a:chOff x="0" y="0"/>
          <a:chExt cx="0" cy="0"/>
        </a:xfrm>
      </p:grpSpPr>
      <p:sp>
        <p:nvSpPr>
          <p:cNvPr id="43" name="Google Shape;43;p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Jmenovka">
  <p:cSld name="Jmenovka">
    <p:spTree>
      <p:nvGrpSpPr>
        <p:cNvPr id="1" name="Shape 125"/>
        <p:cNvGrpSpPr/>
        <p:nvPr/>
      </p:nvGrpSpPr>
      <p:grpSpPr>
        <a:xfrm>
          <a:off x="0" y="0"/>
          <a:ext cx="0" cy="0"/>
          <a:chOff x="0" y="0"/>
          <a:chExt cx="0" cy="0"/>
        </a:xfrm>
      </p:grpSpPr>
      <p:sp>
        <p:nvSpPr>
          <p:cNvPr id="126" name="Google Shape;126;p13"/>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3"/>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8" name="Google Shape;128;p1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3"/>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Jmenovka s citací">
  <p:cSld name="Jmenovka s citací">
    <p:spTree>
      <p:nvGrpSpPr>
        <p:cNvPr id="1" name="Shape 132"/>
        <p:cNvGrpSpPr/>
        <p:nvPr/>
      </p:nvGrpSpPr>
      <p:grpSpPr>
        <a:xfrm>
          <a:off x="0" y="0"/>
          <a:ext cx="0" cy="0"/>
          <a:chOff x="0" y="0"/>
          <a:chExt cx="0" cy="0"/>
        </a:xfrm>
      </p:grpSpPr>
      <p:sp>
        <p:nvSpPr>
          <p:cNvPr id="133" name="Google Shape;133;p14"/>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4"/>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5" name="Google Shape;135;p14"/>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6" name="Google Shape;136;p1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4"/>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
        <p:nvSpPr>
          <p:cNvPr id="140" name="Google Shape;140;p14"/>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41" name="Google Shape;141;p14"/>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avda nebo nepravda">
  <p:cSld name="Pravda nebo nepravda">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5"/>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5" name="Google Shape;145;p15"/>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6" name="Google Shape;146;p1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5"/>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6"/>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3" name="Google Shape;153;p1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6"/>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157"/>
        <p:cNvGrpSpPr/>
        <p:nvPr/>
      </p:nvGrpSpPr>
      <p:grpSpPr>
        <a:xfrm>
          <a:off x="0" y="0"/>
          <a:ext cx="0" cy="0"/>
          <a:chOff x="0" y="0"/>
          <a:chExt cx="0" cy="0"/>
        </a:xfrm>
      </p:grpSpPr>
      <p:sp>
        <p:nvSpPr>
          <p:cNvPr id="158" name="Google Shape;158;p17"/>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7"/>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0" name="Google Shape;160;p1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7"/>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rázdný" type="blank">
  <p:cSld name="Prázdný">
    <p:spTree>
      <p:nvGrpSpPr>
        <p:cNvPr id="1" name="Shape 42"/>
        <p:cNvGrpSpPr/>
        <p:nvPr/>
      </p:nvGrpSpPr>
      <p:grpSpPr>
        <a:xfrm>
          <a:off x="0" y="0"/>
          <a:ext cx="0" cy="0"/>
          <a:chOff x="0" y="0"/>
          <a:chExt cx="0" cy="0"/>
        </a:xfrm>
      </p:grpSpPr>
      <p:sp>
        <p:nvSpPr>
          <p:cNvPr id="43" name="Shape 4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348910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Úvodní snímek" type="title">
  <p:cSld name="Úvodní snímek">
    <p:spTree>
      <p:nvGrpSpPr>
        <p:cNvPr id="1" name="Shape 47"/>
        <p:cNvGrpSpPr/>
        <p:nvPr/>
      </p:nvGrpSpPr>
      <p:grpSpPr>
        <a:xfrm>
          <a:off x="0" y="0"/>
          <a:ext cx="0" cy="0"/>
          <a:chOff x="0" y="0"/>
          <a:chExt cx="0" cy="0"/>
        </a:xfrm>
      </p:grpSpPr>
      <p:sp>
        <p:nvSpPr>
          <p:cNvPr id="48" name="Shape 48"/>
          <p:cNvSpPr txBox="1">
            <a:spLocks noGrp="1"/>
          </p:cNvSpPr>
          <p:nvPr>
            <p:ph type="ctrTitle"/>
          </p:nvPr>
        </p:nvSpPr>
        <p:spPr>
          <a:xfrm>
            <a:off x="2589213" y="2514600"/>
            <a:ext cx="8915399" cy="2262781"/>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5400"/>
              <a:buFont typeface="Century Gothic"/>
              <a:buNone/>
              <a:defRPr sz="5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9" name="Shape 49"/>
          <p:cNvSpPr txBox="1">
            <a:spLocks noGrp="1"/>
          </p:cNvSpPr>
          <p:nvPr>
            <p:ph type="subTitle" idx="1"/>
          </p:nvPr>
        </p:nvSpPr>
        <p:spPr>
          <a:xfrm>
            <a:off x="2589213" y="4777379"/>
            <a:ext cx="8915399" cy="1126283"/>
          </a:xfrm>
          <a:prstGeom prst="rect">
            <a:avLst/>
          </a:prstGeom>
          <a:noFill/>
          <a:ln>
            <a:noFill/>
          </a:ln>
        </p:spPr>
        <p:txBody>
          <a:bodyPr spcFirstLastPara="1" wrap="square" lIns="91425" tIns="91425" rIns="91425" bIns="91425" anchor="t" anchorCtr="0"/>
          <a:lstStyle>
            <a:lvl1pPr marR="0" lvl="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ctr"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2pPr>
            <a:lvl3pPr marR="0" lvl="2" algn="ctr"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3pPr>
            <a:lvl4pPr marR="0" lvl="3"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4pPr>
            <a:lvl5pPr marR="0" lvl="4"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5pPr>
            <a:lvl6pPr marR="0" lvl="5"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6pPr>
            <a:lvl7pPr marR="0" lvl="6"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7pPr>
            <a:lvl8pPr marR="0" lvl="7"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8pPr>
            <a:lvl9pPr marR="0" lvl="8"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50" name="Shape 50"/>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Shape 5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p:nvPr/>
        </p:nvSpPr>
        <p:spPr>
          <a:xfrm>
            <a:off x="0" y="4323810"/>
            <a:ext cx="1744652" cy="778589"/>
          </a:xfrm>
          <a:custGeom>
            <a:avLst/>
            <a:gdLst/>
            <a:ahLst/>
            <a:cxnLst/>
            <a:rect l="0" t="0" r="0" b="0"/>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72507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2592925"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6" name="Shape 56"/>
          <p:cNvSpPr txBox="1">
            <a:spLocks noGrp="1"/>
          </p:cNvSpPr>
          <p:nvPr>
            <p:ph type="body" idx="1"/>
          </p:nvPr>
        </p:nvSpPr>
        <p:spPr>
          <a:xfrm>
            <a:off x="2589212" y="2133600"/>
            <a:ext cx="8915400"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7" name="Shape 57"/>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Shape 58"/>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Shape 59"/>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891729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Záhlaví části" type="secHead">
  <p:cSld name="Záhlaví části">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589212" y="2058750"/>
            <a:ext cx="8915399" cy="14688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000"/>
              <a:buFont typeface="Century Gothic"/>
              <a:buNone/>
              <a:defRPr sz="4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3" name="Shape 63"/>
          <p:cNvSpPr txBox="1">
            <a:spLocks noGrp="1"/>
          </p:cNvSpPr>
          <p:nvPr>
            <p:ph type="body" idx="1"/>
          </p:nvPr>
        </p:nvSpPr>
        <p:spPr>
          <a:xfrm>
            <a:off x="2589212" y="3530129"/>
            <a:ext cx="8915399" cy="8604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64" name="Shape 6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Shape 6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707447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va obsahy" type="twoObj">
  <p:cSld name="Dva obsahy">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0" name="Shape 70"/>
          <p:cNvSpPr txBox="1">
            <a:spLocks noGrp="1"/>
          </p:cNvSpPr>
          <p:nvPr>
            <p:ph type="body" idx="1"/>
          </p:nvPr>
        </p:nvSpPr>
        <p:spPr>
          <a:xfrm>
            <a:off x="2589212" y="2133600"/>
            <a:ext cx="4313864"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1" name="Shape 71"/>
          <p:cNvSpPr txBox="1">
            <a:spLocks noGrp="1"/>
          </p:cNvSpPr>
          <p:nvPr>
            <p:ph type="body" idx="2"/>
          </p:nvPr>
        </p:nvSpPr>
        <p:spPr>
          <a:xfrm>
            <a:off x="7190747" y="2126222"/>
            <a:ext cx="4313864"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2" name="Shape 7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90400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61"/>
        <p:cNvGrpSpPr/>
        <p:nvPr/>
      </p:nvGrpSpPr>
      <p:grpSpPr>
        <a:xfrm>
          <a:off x="0" y="0"/>
          <a:ext cx="0" cy="0"/>
          <a:chOff x="0" y="0"/>
          <a:chExt cx="0" cy="0"/>
        </a:xfrm>
      </p:grpSpPr>
      <p:sp>
        <p:nvSpPr>
          <p:cNvPr id="62" name="Google Shape;62;p5"/>
          <p:cNvSpPr txBox="1">
            <a:spLocks noGrp="1"/>
          </p:cNvSpPr>
          <p:nvPr>
            <p:ph type="title"/>
          </p:nvPr>
        </p:nvSpPr>
        <p:spPr>
          <a:xfrm>
            <a:off x="2589212" y="2058750"/>
            <a:ext cx="8915399" cy="1468800"/>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
          <p:cNvSpPr txBox="1">
            <a:spLocks noGrp="1"/>
          </p:cNvSpPr>
          <p:nvPr>
            <p:ph type="body" idx="1"/>
          </p:nvPr>
        </p:nvSpPr>
        <p:spPr>
          <a:xfrm>
            <a:off x="2589212" y="3530129"/>
            <a:ext cx="8915399" cy="8604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64" name="Google Shape;64;p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orovnání" type="twoTxTwoObj">
  <p:cSld name="Porovnání">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8" name="Shape 78"/>
          <p:cNvSpPr txBox="1">
            <a:spLocks noGrp="1"/>
          </p:cNvSpPr>
          <p:nvPr>
            <p:ph type="body" idx="1"/>
          </p:nvPr>
        </p:nvSpPr>
        <p:spPr>
          <a:xfrm>
            <a:off x="2939373" y="1972703"/>
            <a:ext cx="3992732"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2"/>
          </p:nvPr>
        </p:nvSpPr>
        <p:spPr>
          <a:xfrm>
            <a:off x="2589212" y="2548966"/>
            <a:ext cx="4342893" cy="335406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0" name="Shape 80"/>
          <p:cNvSpPr txBox="1">
            <a:spLocks noGrp="1"/>
          </p:cNvSpPr>
          <p:nvPr>
            <p:ph type="body" idx="3"/>
          </p:nvPr>
        </p:nvSpPr>
        <p:spPr>
          <a:xfrm>
            <a:off x="7506629" y="1969475"/>
            <a:ext cx="3999001"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81" name="Shape 81"/>
          <p:cNvSpPr txBox="1">
            <a:spLocks noGrp="1"/>
          </p:cNvSpPr>
          <p:nvPr>
            <p:ph type="body" idx="4"/>
          </p:nvPr>
        </p:nvSpPr>
        <p:spPr>
          <a:xfrm>
            <a:off x="7166957" y="2545738"/>
            <a:ext cx="4338674" cy="335406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2" name="Shape 8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4" name="Shape 84"/>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685456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ouze nadpis" type="titleOnly">
  <p:cSld name="Pouze nadpis">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8" name="Shape 88"/>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Shape 89"/>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Shape 90"/>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898885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bsah s titulkem" type="objTx">
  <p:cSld name="Obsah s titulkem">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2589212" y="446088"/>
            <a:ext cx="3505199" cy="976312"/>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000"/>
              <a:buFont typeface="Century Gothic"/>
              <a:buNone/>
              <a:defRPr sz="2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4" name="Shape 94"/>
          <p:cNvSpPr txBox="1">
            <a:spLocks noGrp="1"/>
          </p:cNvSpPr>
          <p:nvPr>
            <p:ph type="body" idx="1"/>
          </p:nvPr>
        </p:nvSpPr>
        <p:spPr>
          <a:xfrm>
            <a:off x="6323012" y="446088"/>
            <a:ext cx="5181600" cy="5414963"/>
          </a:xfrm>
          <a:prstGeom prst="rect">
            <a:avLst/>
          </a:prstGeom>
          <a:noFill/>
          <a:ln>
            <a:noFill/>
          </a:ln>
        </p:spPr>
        <p:txBody>
          <a:bodyPr spcFirstLastPara="1" wrap="square" lIns="91425" tIns="91425" rIns="91425" bIns="91425" anchor="ctr"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5" name="Shape 95"/>
          <p:cNvSpPr txBox="1">
            <a:spLocks noGrp="1"/>
          </p:cNvSpPr>
          <p:nvPr>
            <p:ph type="body" idx="2"/>
          </p:nvPr>
        </p:nvSpPr>
        <p:spPr>
          <a:xfrm>
            <a:off x="2589212" y="1598613"/>
            <a:ext cx="3505199" cy="4262436"/>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96" name="Shape 9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Shape 9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Shape 98"/>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9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989762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brázek s titulkem" type="picTx">
  <p:cSld name="Obrázek s titulkem">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2589213" y="4800600"/>
            <a:ext cx="8915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400"/>
              <a:buFont typeface="Century Gothic"/>
              <a:buNone/>
              <a:defRPr sz="2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2" name="Shape 102"/>
          <p:cNvSpPr>
            <a:spLocks noGrp="1"/>
          </p:cNvSpPr>
          <p:nvPr>
            <p:ph type="pic" idx="2"/>
          </p:nvPr>
        </p:nvSpPr>
        <p:spPr>
          <a:xfrm>
            <a:off x="2589212" y="634965"/>
            <a:ext cx="8915400" cy="3854970"/>
          </a:xfrm>
          <a:prstGeom prst="rect">
            <a:avLst/>
          </a:prstGeom>
          <a:noFill/>
          <a:ln>
            <a:noFill/>
          </a:ln>
        </p:spPr>
        <p:txBody>
          <a:bodyPr spcFirstLastPara="1" wrap="square" lIns="91425" tIns="91425" rIns="91425" bIns="91425" anchor="t" anchorCtr="0"/>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03" name="Shape 103"/>
          <p:cNvSpPr txBox="1">
            <a:spLocks noGrp="1"/>
          </p:cNvSpPr>
          <p:nvPr>
            <p:ph type="body" idx="1"/>
          </p:nvPr>
        </p:nvSpPr>
        <p:spPr>
          <a:xfrm>
            <a:off x="2589213" y="5367338"/>
            <a:ext cx="8915400" cy="49371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04" name="Shape 10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5" name="Shape 10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6" name="Shape 106"/>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897716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ázev a popisek">
  <p:cSld name="Název a popisek">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2589212" y="609600"/>
            <a:ext cx="8915399" cy="311704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0" name="Shape 110"/>
          <p:cNvSpPr txBox="1">
            <a:spLocks noGrp="1"/>
          </p:cNvSpPr>
          <p:nvPr>
            <p:ph type="body" idx="1"/>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1" name="Shape 111"/>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2" name="Shape 112"/>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Shape 113"/>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284523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itace s popiskem">
  <p:cSld name="Citace s popiskem">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7" name="Shape 117"/>
          <p:cNvSpPr txBox="1">
            <a:spLocks noGrp="1"/>
          </p:cNvSpPr>
          <p:nvPr>
            <p:ph type="body" idx="1"/>
          </p:nvPr>
        </p:nvSpPr>
        <p:spPr>
          <a:xfrm>
            <a:off x="3275012" y="3505200"/>
            <a:ext cx="7536554" cy="3810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600"/>
              <a:buFont typeface="Noto Sans Symbols"/>
              <a:buNone/>
              <a:defRPr sz="1600" b="0" i="0" u="none" strike="noStrike" cap="none">
                <a:solidFill>
                  <a:srgbClr val="7F7F7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18" name="Shape 118"/>
          <p:cNvSpPr txBox="1">
            <a:spLocks noGrp="1"/>
          </p:cNvSpPr>
          <p:nvPr>
            <p:ph type="body" idx="2"/>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9" name="Shape 119"/>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0" name="Shape 120"/>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1" name="Shape 121"/>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 name="Shape 122"/>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
        <p:nvSpPr>
          <p:cNvPr id="123" name="Shape 123"/>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24" name="Shape 124"/>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extLst>
      <p:ext uri="{BB962C8B-B14F-4D97-AF65-F5344CB8AC3E}">
        <p14:creationId xmlns:p14="http://schemas.microsoft.com/office/powerpoint/2010/main" val="1958469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Jmenovka">
  <p:cSld name="Jmenovka">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2589213" y="2438400"/>
            <a:ext cx="8915400" cy="272484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7" name="Shape 127"/>
          <p:cNvSpPr txBox="1">
            <a:spLocks noGrp="1"/>
          </p:cNvSpPr>
          <p:nvPr>
            <p:ph type="body" idx="1"/>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28" name="Shape 128"/>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Shape 129"/>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Shape 130"/>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 name="Shape 131"/>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4119692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Jmenovka s citací">
  <p:cSld name="Jmenovka s citací">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4" name="Shape 134"/>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5" name="Shape 135"/>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6" name="Shape 13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Shape 13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Shape 138"/>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 name="Shape 13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
        <p:nvSpPr>
          <p:cNvPr id="140" name="Shape 140"/>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41" name="Shape 141"/>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extLst>
      <p:ext uri="{BB962C8B-B14F-4D97-AF65-F5344CB8AC3E}">
        <p14:creationId xmlns:p14="http://schemas.microsoft.com/office/powerpoint/2010/main" val="496279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ravda nebo nepravda">
  <p:cSld name="Pravda nebo nepravda">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2589212" y="627407"/>
            <a:ext cx="8915399" cy="288002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4" name="Shape 144"/>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5" name="Shape 145"/>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6" name="Shape 14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7" name="Shape 14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8" name="Shape 148"/>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531390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adpis a svislý text" type="vertTx">
  <p:cSld name="Nadpis a svislý text">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2" name="Shape 152"/>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53" name="Shape 15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Shape 15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Shape 155"/>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17250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68"/>
        <p:cNvGrpSpPr/>
        <p:nvPr/>
      </p:nvGrpSpPr>
      <p:grpSpPr>
        <a:xfrm>
          <a:off x="0" y="0"/>
          <a:ext cx="0" cy="0"/>
          <a:chOff x="0" y="0"/>
          <a:chExt cx="0" cy="0"/>
        </a:xfrm>
      </p:grpSpPr>
      <p:sp>
        <p:nvSpPr>
          <p:cNvPr id="69" name="Google Shape;69;p6"/>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1" name="Google Shape;71;p6"/>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2" name="Google Shape;72;p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vislý nadpis a text" type="vertTitleAndTx">
  <p:cSld name="Svislý nadpis a text">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rot="5400000">
            <a:off x="7756704" y="2165513"/>
            <a:ext cx="5283817" cy="2207601"/>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9" name="Shape 159"/>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60" name="Shape 160"/>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1" name="Shape 16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2" name="Shape 162"/>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29260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76"/>
        <p:cNvGrpSpPr/>
        <p:nvPr/>
      </p:nvGrpSpPr>
      <p:grpSpPr>
        <a:xfrm>
          <a:off x="0" y="0"/>
          <a:ext cx="0" cy="0"/>
          <a:chOff x="0" y="0"/>
          <a:chExt cx="0" cy="0"/>
        </a:xfrm>
      </p:grpSpPr>
      <p:sp>
        <p:nvSpPr>
          <p:cNvPr id="77" name="Google Shape;77;p7"/>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79" name="Google Shape;79;p7"/>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0" name="Google Shape;80;p7"/>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81" name="Google Shape;81;p7"/>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2" name="Google Shape;82;p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uze nadpis" type="titleOnly">
  <p:cSld name="TITLE_ONLY">
    <p:spTree>
      <p:nvGrpSpPr>
        <p:cNvPr id="1" name="Shape 86"/>
        <p:cNvGrpSpPr/>
        <p:nvPr/>
      </p:nvGrpSpPr>
      <p:grpSpPr>
        <a:xfrm>
          <a:off x="0" y="0"/>
          <a:ext cx="0" cy="0"/>
          <a:chOff x="0" y="0"/>
          <a:chExt cx="0" cy="0"/>
        </a:xfrm>
      </p:grpSpPr>
      <p:sp>
        <p:nvSpPr>
          <p:cNvPr id="87" name="Google Shape;87;p8"/>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8"/>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92"/>
        <p:cNvGrpSpPr/>
        <p:nvPr/>
      </p:nvGrpSpPr>
      <p:grpSpPr>
        <a:xfrm>
          <a:off x="0" y="0"/>
          <a:ext cx="0" cy="0"/>
          <a:chOff x="0" y="0"/>
          <a:chExt cx="0" cy="0"/>
        </a:xfrm>
      </p:grpSpPr>
      <p:sp>
        <p:nvSpPr>
          <p:cNvPr id="93" name="Google Shape;93;p9"/>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9"/>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95" name="Google Shape;95;p9"/>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96" name="Google Shape;96;p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9"/>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100"/>
        <p:cNvGrpSpPr/>
        <p:nvPr/>
      </p:nvGrpSpPr>
      <p:grpSpPr>
        <a:xfrm>
          <a:off x="0" y="0"/>
          <a:ext cx="0" cy="0"/>
          <a:chOff x="0" y="0"/>
          <a:chExt cx="0" cy="0"/>
        </a:xfrm>
      </p:grpSpPr>
      <p:sp>
        <p:nvSpPr>
          <p:cNvPr id="101" name="Google Shape;101;p10"/>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0"/>
          <p:cNvSpPr>
            <a:spLocks noGrp="1"/>
          </p:cNvSpPr>
          <p:nvPr>
            <p:ph type="pic" idx="2"/>
          </p:nvPr>
        </p:nvSpPr>
        <p:spPr>
          <a:xfrm>
            <a:off x="2589212" y="634965"/>
            <a:ext cx="8915400" cy="3854970"/>
          </a:xfrm>
          <a:prstGeom prst="rect">
            <a:avLst/>
          </a:prstGeom>
          <a:noFill/>
          <a:ln>
            <a:noFill/>
          </a:ln>
        </p:spPr>
        <p:txBody>
          <a:bodyPr spcFirstLastPara="1" wrap="square" lIns="91425" tIns="45700" rIns="91425" bIns="45700" anchor="t" anchorCtr="0"/>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03" name="Google Shape;103;p10"/>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04" name="Google Shape;104;p1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0"/>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ázev a popisek">
  <p:cSld name="Název a popisek">
    <p:spTree>
      <p:nvGrpSpPr>
        <p:cNvPr id="1" name="Shape 108"/>
        <p:cNvGrpSpPr/>
        <p:nvPr/>
      </p:nvGrpSpPr>
      <p:grpSpPr>
        <a:xfrm>
          <a:off x="0" y="0"/>
          <a:ext cx="0" cy="0"/>
          <a:chOff x="0" y="0"/>
          <a:chExt cx="0" cy="0"/>
        </a:xfrm>
      </p:grpSpPr>
      <p:sp>
        <p:nvSpPr>
          <p:cNvPr id="109" name="Google Shape;109;p11"/>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1"/>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1" name="Google Shape;111;p1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1"/>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itace s popiskem">
  <p:cSld name="Citace s popiskem">
    <p:spTree>
      <p:nvGrpSpPr>
        <p:cNvPr id="1" name="Shape 115"/>
        <p:cNvGrpSpPr/>
        <p:nvPr/>
      </p:nvGrpSpPr>
      <p:grpSpPr>
        <a:xfrm>
          <a:off x="0" y="0"/>
          <a:ext cx="0" cy="0"/>
          <a:chOff x="0" y="0"/>
          <a:chExt cx="0" cy="0"/>
        </a:xfrm>
      </p:grpSpPr>
      <p:sp>
        <p:nvSpPr>
          <p:cNvPr id="116" name="Google Shape;116;p12"/>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2"/>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18" name="Google Shape;118;p12"/>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9" name="Google Shape;119;p1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2"/>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
        <p:nvSpPr>
          <p:cNvPr id="123" name="Google Shape;123;p12"/>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24" name="Google Shape;124;p12"/>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 y="228600"/>
            <a:ext cx="2851516" cy="6638628"/>
            <a:chOff x="2487613" y="285750"/>
            <a:chExt cx="2428875" cy="5654676"/>
          </a:xfrm>
        </p:grpSpPr>
        <p:sp>
          <p:nvSpPr>
            <p:cNvPr id="11" name="Google Shape;11;p1"/>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1"/>
          <p:cNvGrpSpPr/>
          <p:nvPr/>
        </p:nvGrpSpPr>
        <p:grpSpPr>
          <a:xfrm>
            <a:off x="27222" y="-786"/>
            <a:ext cx="2356674" cy="6854039"/>
            <a:chOff x="6627813" y="194833"/>
            <a:chExt cx="1952625" cy="5678918"/>
          </a:xfrm>
        </p:grpSpPr>
        <p:sp>
          <p:nvSpPr>
            <p:cNvPr id="24" name="Google Shape;24;p1"/>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1"/>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1"/>
          <p:cNvSpPr txBox="1">
            <a:spLocks noGrp="1"/>
          </p:cNvSpPr>
          <p:nvPr>
            <p:ph type="body" idx="1"/>
          </p:nvPr>
        </p:nvSpPr>
        <p:spPr>
          <a:xfrm>
            <a:off x="2589212" y="2133600"/>
            <a:ext cx="8915400" cy="3886200"/>
          </a:xfrm>
          <a:prstGeom prst="rect">
            <a:avLst/>
          </a:prstGeom>
          <a:noFill/>
          <a:ln>
            <a:noFill/>
          </a:ln>
        </p:spPr>
        <p:txBody>
          <a:bodyPr spcFirstLastPara="1" wrap="square" lIns="91425" tIns="45700" rIns="91425" bIns="45700"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Shape 10"/>
          <p:cNvGrpSpPr/>
          <p:nvPr/>
        </p:nvGrpSpPr>
        <p:grpSpPr>
          <a:xfrm>
            <a:off x="1" y="228600"/>
            <a:ext cx="2851516" cy="6638628"/>
            <a:chOff x="2487613" y="285750"/>
            <a:chExt cx="2428875" cy="5654676"/>
          </a:xfrm>
        </p:grpSpPr>
        <p:sp>
          <p:nvSpPr>
            <p:cNvPr id="11" name="Shape 11"/>
            <p:cNvSpPr/>
            <p:nvPr/>
          </p:nvSpPr>
          <p:spPr>
            <a:xfrm>
              <a:off x="2487613" y="2284413"/>
              <a:ext cx="85725" cy="533400"/>
            </a:xfrm>
            <a:custGeom>
              <a:avLst/>
              <a:gdLst/>
              <a:ahLst/>
              <a:cxnLst/>
              <a:rect l="0" t="0" r="0" b="0"/>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2597151" y="2779713"/>
              <a:ext cx="550863" cy="1978025"/>
            </a:xfrm>
            <a:custGeom>
              <a:avLst/>
              <a:gdLst/>
              <a:ahLst/>
              <a:cxnLst/>
              <a:rect l="0" t="0" r="0" b="0"/>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3175001" y="4730750"/>
              <a:ext cx="519113" cy="1209675"/>
            </a:xfrm>
            <a:custGeom>
              <a:avLst/>
              <a:gdLst/>
              <a:ahLst/>
              <a:cxnLst/>
              <a:rect l="0" t="0" r="0" b="0"/>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3305176" y="5630863"/>
              <a:ext cx="146050" cy="309563"/>
            </a:xfrm>
            <a:custGeom>
              <a:avLst/>
              <a:gdLst/>
              <a:ahLst/>
              <a:cxnLst/>
              <a:rect l="0" t="0" r="0" b="0"/>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2573338" y="2817813"/>
              <a:ext cx="700088" cy="2835275"/>
            </a:xfrm>
            <a:custGeom>
              <a:avLst/>
              <a:gdLst/>
              <a:ahLst/>
              <a:cxnLst/>
              <a:rect l="0" t="0" r="0" b="0"/>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2506663" y="285750"/>
              <a:ext cx="90488" cy="2493963"/>
            </a:xfrm>
            <a:custGeom>
              <a:avLst/>
              <a:gdLst/>
              <a:ahLst/>
              <a:cxnLst/>
              <a:rect l="0" t="0" r="0" b="0"/>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2554288" y="2598738"/>
              <a:ext cx="66675" cy="420688"/>
            </a:xfrm>
            <a:custGeom>
              <a:avLst/>
              <a:gdLst/>
              <a:ahLst/>
              <a:cxnLst/>
              <a:rect l="0" t="0" r="0" b="0"/>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3143251" y="4757738"/>
              <a:ext cx="161925" cy="873125"/>
            </a:xfrm>
            <a:custGeom>
              <a:avLst/>
              <a:gdLst/>
              <a:ahLst/>
              <a:cxnLst/>
              <a:rect l="0" t="0" r="0" b="0"/>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3148013" y="1282700"/>
              <a:ext cx="1768475" cy="3448050"/>
            </a:xfrm>
            <a:custGeom>
              <a:avLst/>
              <a:gdLst/>
              <a:ahLst/>
              <a:cxnLst/>
              <a:rect l="0" t="0" r="0" b="0"/>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3273426" y="5653088"/>
              <a:ext cx="138113" cy="287338"/>
            </a:xfrm>
            <a:custGeom>
              <a:avLst/>
              <a:gdLst/>
              <a:ahLst/>
              <a:cxnLst/>
              <a:rect l="0" t="0" r="0" b="0"/>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3143251" y="4656138"/>
              <a:ext cx="31750" cy="188913"/>
            </a:xfrm>
            <a:custGeom>
              <a:avLst/>
              <a:gdLst/>
              <a:ahLst/>
              <a:cxnLst/>
              <a:rect l="0" t="0" r="0" b="0"/>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a:off x="3211513" y="5410200"/>
              <a:ext cx="203200" cy="530225"/>
            </a:xfrm>
            <a:custGeom>
              <a:avLst/>
              <a:gdLst/>
              <a:ahLst/>
              <a:cxnLst/>
              <a:rect l="0" t="0" r="0" b="0"/>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3" name="Shape 23"/>
          <p:cNvGrpSpPr/>
          <p:nvPr/>
        </p:nvGrpSpPr>
        <p:grpSpPr>
          <a:xfrm>
            <a:off x="27222" y="-786"/>
            <a:ext cx="2356674" cy="6854039"/>
            <a:chOff x="6627813" y="194833"/>
            <a:chExt cx="1952625" cy="5678918"/>
          </a:xfrm>
        </p:grpSpPr>
        <p:sp>
          <p:nvSpPr>
            <p:cNvPr id="24" name="Shape 24"/>
            <p:cNvSpPr/>
            <p:nvPr/>
          </p:nvSpPr>
          <p:spPr>
            <a:xfrm>
              <a:off x="6627813" y="194833"/>
              <a:ext cx="409575" cy="3646488"/>
            </a:xfrm>
            <a:custGeom>
              <a:avLst/>
              <a:gdLst/>
              <a:ahLst/>
              <a:cxnLst/>
              <a:rect l="0" t="0" r="0" b="0"/>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a:off x="7061201" y="3771900"/>
              <a:ext cx="350838" cy="1309688"/>
            </a:xfrm>
            <a:custGeom>
              <a:avLst/>
              <a:gdLst/>
              <a:ahLst/>
              <a:cxnLst/>
              <a:rect l="0" t="0" r="0" b="0"/>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7439026" y="5053013"/>
              <a:ext cx="357188" cy="820738"/>
            </a:xfrm>
            <a:custGeom>
              <a:avLst/>
              <a:gdLst/>
              <a:ahLst/>
              <a:cxnLst/>
              <a:rect l="0" t="0" r="0" b="0"/>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7037388" y="3811588"/>
              <a:ext cx="457200" cy="1852613"/>
            </a:xfrm>
            <a:custGeom>
              <a:avLst/>
              <a:gdLst/>
              <a:ahLst/>
              <a:cxnLst/>
              <a:rect l="0" t="0" r="0" b="0"/>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6992938" y="1263650"/>
              <a:ext cx="144463" cy="2508250"/>
            </a:xfrm>
            <a:custGeom>
              <a:avLst/>
              <a:gdLst/>
              <a:ahLst/>
              <a:cxnLst/>
              <a:rect l="0" t="0" r="0" b="0"/>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7526338" y="5640388"/>
              <a:ext cx="111125" cy="233363"/>
            </a:xfrm>
            <a:custGeom>
              <a:avLst/>
              <a:gdLst/>
              <a:ahLst/>
              <a:cxnLst/>
              <a:rect l="0" t="0" r="0" b="0"/>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a:off x="7021513" y="3598863"/>
              <a:ext cx="68263" cy="423863"/>
            </a:xfrm>
            <a:custGeom>
              <a:avLst/>
              <a:gdLst/>
              <a:ahLst/>
              <a:cxnLst/>
              <a:rect l="0" t="0" r="0" b="0"/>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a:off x="7412038" y="2801938"/>
              <a:ext cx="1168400" cy="2251075"/>
            </a:xfrm>
            <a:custGeom>
              <a:avLst/>
              <a:gdLst/>
              <a:ahLst/>
              <a:cxnLst/>
              <a:rect l="0" t="0" r="0" b="0"/>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494588" y="5664200"/>
              <a:ext cx="100013" cy="209550"/>
            </a:xfrm>
            <a:custGeom>
              <a:avLst/>
              <a:gdLst/>
              <a:ahLst/>
              <a:cxnLst/>
              <a:rect l="0" t="0" r="0" b="0"/>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7412038" y="5081588"/>
              <a:ext cx="114300" cy="558800"/>
            </a:xfrm>
            <a:custGeom>
              <a:avLst/>
              <a:gdLst/>
              <a:ahLst/>
              <a:cxnLst/>
              <a:rect l="0" t="0" r="0" b="0"/>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7412038" y="4978400"/>
              <a:ext cx="31750" cy="188913"/>
            </a:xfrm>
            <a:custGeom>
              <a:avLst/>
              <a:gdLst/>
              <a:ahLst/>
              <a:cxnLst/>
              <a:rect l="0" t="0" r="0" b="0"/>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7439026" y="5434013"/>
              <a:ext cx="174625" cy="439738"/>
            </a:xfrm>
            <a:custGeom>
              <a:avLst/>
              <a:gdLst/>
              <a:ahLst/>
              <a:cxnLst/>
              <a:rect l="0" t="0" r="0" b="0"/>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6" name="Shape 36"/>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Shape 38"/>
          <p:cNvSpPr txBox="1">
            <a:spLocks noGrp="1"/>
          </p:cNvSpPr>
          <p:nvPr>
            <p:ph type="body" idx="1"/>
          </p:nvPr>
        </p:nvSpPr>
        <p:spPr>
          <a:xfrm>
            <a:off x="2589212" y="2133600"/>
            <a:ext cx="8915400" cy="38862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Shape 39"/>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Shape 40"/>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Shape 4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384506617"/>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spmo.cz/"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spmo.cz/akcelerator/" TargetMode="External"/><Relationship Id="rId2" Type="http://schemas.openxmlformats.org/officeDocument/2006/relationships/hyperlink" Target="https://spmo.cz/tlinka/tlinka-informace/"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8"/>
          <p:cNvSpPr txBox="1"/>
          <p:nvPr/>
        </p:nvSpPr>
        <p:spPr>
          <a:xfrm>
            <a:off x="1654175" y="333375"/>
            <a:ext cx="9151938"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800" b="1" i="0" u="none" strike="noStrike" cap="none" dirty="0">
                <a:solidFill>
                  <a:srgbClr val="FF0000"/>
                </a:solidFill>
                <a:latin typeface="Arial Black"/>
                <a:ea typeface="Arial Black"/>
                <a:cs typeface="Arial Black"/>
                <a:sym typeface="Arial Black"/>
              </a:rPr>
              <a:t>Doručování a spis podle daňového řádu </a:t>
            </a:r>
          </a:p>
          <a:p>
            <a:pPr marL="0" marR="0" lvl="0" indent="0" algn="ctr" rtl="0">
              <a:spcBef>
                <a:spcPts val="0"/>
              </a:spcBef>
              <a:spcAft>
                <a:spcPts val="0"/>
              </a:spcAft>
              <a:buNone/>
            </a:pPr>
            <a:r>
              <a:rPr lang="cs-CZ" sz="3200" b="1" i="0" u="none" strike="noStrike" cap="none" dirty="0">
                <a:solidFill>
                  <a:srgbClr val="FF0000"/>
                </a:solidFill>
                <a:latin typeface="Arial Black"/>
                <a:ea typeface="Arial Black"/>
                <a:cs typeface="Arial Black"/>
                <a:sym typeface="Arial Black"/>
              </a:rPr>
              <a:t>novinky 2020</a:t>
            </a:r>
            <a:endParaRPr sz="3200" b="1" i="0" u="none" strike="noStrike" cap="none" dirty="0">
              <a:solidFill>
                <a:srgbClr val="FF0000"/>
              </a:solidFill>
              <a:latin typeface="Arial Black"/>
              <a:ea typeface="Arial Black"/>
              <a:cs typeface="Arial Black"/>
              <a:sym typeface="Arial Black"/>
            </a:endParaRPr>
          </a:p>
        </p:txBody>
      </p:sp>
      <p:sp>
        <p:nvSpPr>
          <p:cNvPr id="170" name="Google Shape;170;p18" descr="data:image/jpeg;base64,/9j/4AAQSkZJRgABAQAAAQABAAD/2wCEAAkGBhQQEBQUEhAUFBUQFxQUFRQVFRQUFRQUFBUVFRQUFBUXHCYeFxkjGhQUHy8gIycpLSwsFR4xNTAqNSYrLCkBCQoKDgwOGg8PGiwcHyQsLCwsLCkpKSwpLCwpLCwpKSkpKSkpLCksKSwsLCkpKSkpKSwsLCwpKSksLCwsKSwpKf/AABEIALcBEwMBIgACEQEDEQH/xAAcAAAABwEBAAAAAAAAAAAAAAAAAQIDBAUGBwj/xAA/EAABAgQEAwUGBAUCBwEAAAABAAIDBBEhBRIxQQZRYRMicYGRBzJCobHBFFLR8CNicoLhovEVJDNDU5KyFv/EABoBAAMBAQEBAAAAAAAAAAAAAAACAwEEBQb/xAAoEQACAgICAgEEAQUAAAAAAAAAAQIRAzESIQRBURMiMmFxBUKRobH/2gAMAwEAAhEDEQA/ANsnpY3TJKXAddKaaCUUmJoocm5TIhsqkyrialSpUKJFPeKlyiRbG9FlDS0liS+YaCGl7QToCQCfALQHFwL2zUdiL7+6yGD07gP3+a7NxTjwkpV8bLnLS0BvVzgAT0XBPaFjX4yZ7Ts+zc5jA8A1a4ioD27ircooeSnKSvj7LQxy48/RkGtuhGPJOZhRRnkONBWqwYQU6/bqlOkyxocad7RMOBqjegaa2SpR9yLUNdR9OSlQYbWAtvUkGp0tXQeagy7Mtz/srTDojHOIiCzgRXlXdF0FWMGFm2tsVNwieMNwGoa6raWIduQVY4PKwh75rSteXSo5KwmeH4QeHtJyRARlHwk8j0Wclobi9mrk3GMIb2NYM1BWmtTQgjYrqbGhrQBYAAAdBYLhsniv4XIzNnh1rW+9KFvnWy6Dh3F3aQhV7Qbkk6sa0XB62KZSSFnBs2BTbgjl3VY082g/JBycgJCNGGoZVgCUkp3silCXRQEYpNFObKhOCAOSKCyuDUrJ0Vl2YR5FtAVmToh2R5KzyBF2YRQFcJc8kDKu5KxDUZRSMKr8MeSCsTECCKCzGuhFM9plN1cx5Mt1FlBn5bulTtrYnMmSGIt5qfEnRzXORNPbEIBVpLR4jzSttzyXSl0ZZozEBKkwpsMF7/vmqMvIGtANXH93PRVuK4mQ2jDQVpfVYoD7L3FeLcoIZbrv5LGxMRL4matSDrqfVQ5uYJGuqRLuDQf5blOvhG1RbY/xU+PDEs5oOehdTWjCHVPK4C5txBGzv93KYdQQN2nQjw+61uDnM97zq408hsq7ijDgHOiU7rWWpzJpfpcrk8iDUlM7fHmnCWN/yYkMAudFOwbCs5Lj5cvHqoBHa5WN1JoPFbySkWwYLRT3RTx6rmzz4qi3j41J29GLxyB2Zyg9acuap85J3stWZMR8z9ySAf5RYBUU5hzg6gaSeQFVTFNVTEzwd2tDcKJSxvUeqUwljqHQ+dAUTsKii5YWj5p2DhTyL2Ox2VOS+SPCXwFKxzm1NP02V1hWKxDm1e113M3FB7wWejwXQXXIBtX6hTJAUrW+YGlOuhqh1sFa6LdsEve1jR3nXZfXe4PP6+K6TwXwTNOiQ3zIaIbbhhoSb728r81QcB4HmJiuylzWhrcwJoaCprW3+F2DAJhzofeINCR6WPzRBKV/oMrcF/JaCEjEMJQKNVOUTkR5UaCDQsqFEaCAAggggAIIIIACCIlAFAATcV1EslRph60wbLkEkIkWBNfBBUGdwwOBpZWVURRvZjimcznMJeyPQt97Q7U3JU+XaKWNGN1du470VnjkXtIhaz3W2c6up/KOnNVUaw1FBoBoFUyKIc64uNaWFmjYKvnG92h8VMi4owd3n5Kqm5mp1tyC0cgxIgqocxNi+XldM4hMZHED1Vc2NUO62CaISLvh6N/CHWp+ZSsUjguLTfPDoB1J1+SrcDj/AMMDkSPmnMZi5Sx+w7p6cvukzRbxuhsLSmrM/wAM4ZmjZnVHZk26ioWixiLkhE1TuHhuUuaBfcbmn1TE5ImP3TZu68XJLlO2ezijwhSIGCyxewU0AufstHJ4W3YISEoyFDDG6NFK/cqjxfiijuzgmw1cNzyHRLTk+huSSpl7OQYTB3qeHNZTG4z2sPZsygeZp9AnpMxops2ld3fuquhwlHiCjnso7+UnXzTQ+1mTpx2Y2X4dfFYYhe29AAa1JK6BwN7OmxBnmHUJHcy/Ca6muuyYkOCo0J2Xt6ZaHQEU6Aq4i4w6TiNhiM2K99e4KAsGxNNL7dDyXR9R79HN9JV1stf+AiTaHMdmaRlYL1a4kgV56ONei0uARcsG/M18So3D0FsxBIeDbKK1vmFaEep9U/8Ag3QGZXGtXVBGhG3gu3x+HHr2ef5Tly79GhgvqE6FVSU3VwHQlWoKaSpkYuw0VUaQSkHFoJIKNABoIkEABAoIFADbnow5Ic1EtMFOcokw5PvcokQ3WNmoUCgiCNAE+ir8dxDsIVRq6w+5VgCspxpM3a3kK+v+yZLswzs3ipOlD0FiquPOOd7gNtdkI4qmHuOhVTaI01D7QEtJDhqD9lStxItNDsrqZNqizhvz8eqpcQhdp3tDo4deadIxv0InnZ25uWqgMiJcKLlsdDZRIrsrqfui3RhZYQfeHJ1fVWwh9p3da2oVT4XEqT4fdaXD5fKMx1OnhzU82VYsdsfFjeSdIddBAFABQcgBfmmCKWopTkWWq+b5Wz30qRCiwXuaQBSup6KNJcMMYagVPM/ZaqRw/tGpONSURkMCAR2hcK8g29bnfRXim18EnJWQIck2GQ4kCm2pPgFdjFHuAbDhgE/E/wCzRr6qogYVMviNL4kNpIsAHOHhchaCFw5HbrGYTt3CAP8AUniq/EWbXsrY2GxYpLXzDxmsXNo0iv5bJWA+y+DCe5wjPcTu+la7moCOdixYcbIAIho05gHAVO3l91KgTs8HH/lmlmx7QAkdQdFaml2QbvXRrcIk2wAGZwaeV1bmjhQio9VlMNm4jnjO0NPKoP0V+yYtbZUxzXo58sHfYl+HBji9ldKZeQrqFOgRahRoc0n2sBNRy0+66Yz5dM5ZQ4u0SU2UsIiFpgkJSKiMIANBEggA0KpKBKAA5NuSiUhxQA1EKjuTzimnJGMgwgiqgtAlh6xXGEWsYjkAPktfmWK4ovGd5fQKsRDOxDYqO5ykRzQXUNwVB0NTLKhVEaPQ1p0d1HPxCtYzqeCqZxlU8RZEablr2UYws46hT4BzwxzbY+SOXkiYgA0Nz0CZtRTb0Kk5OlsVw7IViFzvdaKeJWncVHhQsoAA0Sy9fN+TmeWd+j3fHwrHGg8yMFN63TrYTjooUWZbYXEPNDFZxsIAuiBtdBufAaoof/Lsq4994OVu9tSegWQxGFmeXve57juSB5ADQdF6eDwp5I3pHm5vLhjnX/C6PFDagta45b1NAKBT/wD9mYjbhwPLbrcXWJaDzNOStsOli8jkF3YvCSTUv9EM3mXTiv8AJpGYkXDMGig1rZJg8bsBIvc8jT1VDj2JZB2TTrqqiVhVPinfg417ZKPlzkraR0eSxljnBzTf6q8lp+vSq5ViOKCXMNg1AJdzvoFNlONXNGlaaVXJPxJwba7ReHkQmvhnUIs8G0qRdWGHzgeLEHwXJ4/E74wvZXnB+L0iUJ1XIstSo6JYLjZ01rqhGoWFx88MO2c59P6c5AKmr0DzgIkaBC0wJEggUAESiqgURQARKQ8pRKaeVho2U25OFNREowAjSQUSAFh6xvE5rEcRzp6LUiKshisWsWKOTq+RAV4k2UMeKCKG3VQnRspofXZWEw0FV0WXIOtPorJJh2FFdVQIrLqQ51NbddR6bJt5FR1NOY9dvNUjGhJSIcoMpeOTq+oCtZRtG13OngFTyUcRIjw24JpXoLVV2TTTZef/AFDJxgoL2d3g4+UnN+h5j1Pl5bMNVWwIl1pJKCC0FeGo2z15OkVToNHaKNinGEGTaQ2kSLswGzTzedvDVI4xxciHEZC7uR2QuGp/MAdhsuYAL18HhVUpnk5vMv7Ym04fxaJMR4sWK6rnNA5ACtmtGwHJPRolYjmnZU3C9zEAN8tfQrRfhczg7el17keopI8Zv7m2Ny0rm2VtGjiXhE77eKTLNAFeWqz2Kz5jPt7rbBFUbfN0M5y9xcdSrOUpDaXu0aKqBKQ6ldH4K4SZMwXxIzatdVkMHpq/1sPBSlJR7ZZq+kclgR+3jOiOvmPoNlNxt+WB3Ro5h8gaqXPYSyBGe24yuc0+INEtsJr2lpNQR40PgpyTaZSDS0NSUcOaD0VpgEGJNR2wYJLRrEePghjWh5nQKrwnhaK85Q8Bg+Ih2ngQKldb4VwKFKQgyFfOQ5zz7zzTU9Oi8uHivlctHoZfLShUdmnkQ1jWsaKNaAGjkBYKYFTsmO+eitGxNOq65Ro8+LHEEEFMcIpJRuSVoBIijRFACHFNOKW8polKxkESmohSnOTT6pGxkJzIJvKUFlmkN0dZXGAWx3O2d+i0GdUXEs42HlJ1O3RdsUQso5t9utU0ztNTQN/mUeLjER3ugNHgmYc/HdUBoeDudB5qyQrZMiTEI21PQVCZLGV7gvr4eiclWOLhnDDT4Wtt5uP2U9kB7nZWgDoAAAPJWSohJ2VfBHDrskd8dpHaEsZsaVzF45XDaeBTs1LuhHK7fRw0cP16LXtZkaGjRoAUObhNcCCAQdj9ehXm+RgWZfs9Dx87xP8ARnZSFV1FrcNlTys0V9FTymFhjqtdX+U6jwO/71WhhRckGK8/9uG9xr/K0leZHBKE6kejkzxnG4nJsSmzR4d8RLj4kk/dZdbHiGSztEaGCWPbUkCuWlAQ4+LmjzCxwX0Ejwi94VNYpHMLVQ3krI8LOpH/ALStTGmQ0E8laD6IzEYxPZWZGm7tegVPCYifEL3Fx1KkQYZJAAqTQADUk6LWPFcUW/DeDOm47ILdDd7vysGp/fNd2k5RsKG1jBRrAGgdAs/wNwsJKBVw/ixaF55cmjwWmXn5Z8mdEVRyH2n8OOgxu3Y2sOPdwHwvGvkdfVZHBp3s4lxZ1j9iu/Y1hjZiA+G74gadDsfVef8AEJMw4jmm2UkEciDRWxS5KmI1TNdCjtBOavSn6rU8MRSIWZzq7N+9FisJf2jRUZiymYc2j90WuhYo19C1oa0UaRYGnghrsxvovWag87+isZSPmHQb81mHTbiGgEjI/K616UqD4UorSUxdjXCG85XEW/K8c2n7JZR6FTLuVi6tOrbeI2KkKGPea4aEUKmBc8kWi+gikkJaKiwYQkkJ3KhlQBGMJF2ClURUWUbZGMBIMFS6Ii1FBZD7JEpmRBZxCzBw5iqyuNQnR5lw2bQeiuIxMN1DYhVs3HyxHEakVr1Nl1RJ0R4Uk2tB3supOn+VJdCBsNP3okQ4NGgebupT0Ep0wkh+XlwBQBWMrBDQTTVMQRS52T8OLcg0pWrf6aC3iDX1TOVKifG3YUQqK41PgnosRMKRYdhMqbioU8ymeG6G4lzYjS1zSTdp1AcLi3JJwyErCJQUNDcho5knknSIyk76MlxFKwJOVMvDrnjB+UOfmytcWVcbV+AAeZvRceeKE+JWn4+xcxp+Ycx3dY7smf0wgGV8yCfNZUFa2CRe8JRaTHi1wVliU1mdlBqBqeazeHPIfY0sVawgq430K12S4LV0v2Z8IVImorbD/pNP/wB/os1wLwv+NjAvH8KHd38x2b+q7hChhrQGgAAUAGgAUc2T+1FIKxSNEjXIVAuR+1HBRCmRFAo2OL8s419RQ+q64sx7RMK7eRiUHehUiD+3X5VT45cZCyVo5HhkwYZa4ba9QtaGNcwnNdwq0k2+SwslGrXxotPgscPBhON9Wn6hdrImvw54jQhEFne68bZmin0Ts3hrYjQ11wNOnms1KTbpWIaisOJZw+jgtTLwjQGtW6g11CQVlhgjXw2lheXt+HNqOldwryXdUeBoqaBFoPBWWFvqyvMkqGReymN9kxBGiUC4EEEEABBBBBgSKiUhRaAmiCOiCAOdYgWxW13CzUZtXjqfkL/dSmzZUdp7xJ+EfX/ZdS0RWx1ztvM/YJjtaFGTQVOpNacyfsEcnI9qe8aBup8dh1WIqT5WIXQydjYV35p1r6tt6c0b6EhoFBSgHLkowdlLmutlK3YqJLHE6Dy3HklwIBLqDXkd1GhuBIqbc/0V1AhDLmsadL+RG/itSMk6LKSggbeKfxiI2WlYsfeFDcR40qB5uyhIloDqXHK4PS+qzftXnXNkYbO8O2iDNpQhgLsp88p/tKNskcVjdd9TzKhqwmGqvK2Q6JWH+8tTw9grpmK1jdzc8huszhTKxKLt3A2EtloPaxKNLhvsFqdRFkzTYdKQ5GAAKNawXPPmSoPDnHrJiK6G6jak9ma2cP1WR4+4jEyzsYUTK34nA6jkFgmTBlSC2LUtII6EJfp2rYqnT6PTYKFVyCJ7b6Q2hkDv0FS51vKlyjk/bY744AP9Lv1XPwkdHJHX6puYhB7HNOjgQfMUXM4Htqh170BwHRwKt4XtckiLuePFp+yzhJByRzXGMGfJRzCiAipOQ7OGxBRysyWkEG7brY8Z8WSE/KuaIn8VnehnKQQ4daaFc7l5yo+q6oybXYlHSYTmzMIXFHj0O6l4HOdn/CiaCwPLkR0WP4XxkNf2b/dfdp5OWuiR2uoQRax6p6si+ui6mX5RQH3rDzV7hbaM86eix8hNiLGA+GEKnx2WzkG0hjrf1uoZelRTHskoIVQXMdAEEEEABBBBAAQQQQAEEEEGHBZ+f7KE5/IWVFwtxBEjx3MeahzajycD9Kp7iNx7CINCNR1GoWc4KmMs4yvxNeP9JP2VrMo6PMRrgC7joNmj8xVhLN7NoaDWmpO5NyT+9lVSbwXm99/E7eAAopT49/H7KtdGNj8zM0IOwP3VyyDCmR3jliNtmHxAaV5rMzESrU7Amqtad6fMWKYWi9/4SG/9wH5J7DSHBwZfLQg/mHRP4ZIiNCzOoa1aOelDWigyUqYUcNabON+gC1E2/RfyMRzXFpdbLmBPOwp91i/a9jADIEAuqauinmAAWN9au/8AVbB0S9K+9e4JtsFwj2g8RCPiMw5pzNY7smnbLDGS3SocfNK3XYRVldMTfRRKqOJ7on23S8rKVRe8KTUKFG7SKKhgqBzKtsd49iRzQHKzZo+6x7nUBTAi7oboXjZbR8UJ3UF0wTqopfVHnSObY6ikShFR/iFD7REXo5G0TPxaL8WSodUeZZyCiaJuicgYsWG6rsyKiOTCjVSmKtfo6hWiwnF6kBzvmuatbQ10UqHNOB94qiy1sWULO0yOMQZKpe+vaOBoLuW8wriyWmAMkVtfyk0PoV5jhzhc65J66qfLYmWusTZE3Gf6FjGUD1O19d0qq4nwxxpFh0pEJH5XGo+ei6Xg3FjI9A7uuPoVOWJrvYyyJ9M0VUEgOSqqRQNBBBYAEaJBABokEEGnFfargvZRXPaO7MNLvB498fMHzK5RgL+zmYbvyuv51H3Xor2jYUI8i9wFXS4MQf00749L/wBq86wzRwPIg/OqdbMOhSMbKaE6gHx/MfUhTIjvldZ2DM3huHwl7D53H0CuGx6jxXaiD2KjRqHoQpGCgPeGHc18unooRGYUOo0TMGOYbwdC0pdD7RqJLE3ycdzHe641/wAhXcWLnu3WIaA8mm7j6AqoxljZiDCi6Ei9PzDYpyXmjDYM590VJI7obQ6nYap6Itk7FOJmycF8ZwoIdxVveOzW33Nh5rznHjF73ONKvJcaWFXEk06XW69oPFX4wNhQQezhuLnO07QizaDkL66rAmy5sr7LY1SsUFYs0CrmuVi3RZA2QmYPdUXMpE0e6ogWT2bHQ5VCqII0gwEEaCAAhVBBAACVVEhVACglByRVCtPErDSQH08SnGPooocltKAL3DZwtb528Fp8Kxwgi6w0GIp8CZI3XRCZGcLO+cK8YtiBsKKaO0a7Z3Q9Vrw5edcFxej4ebQOaT4BwXoeGBQEclPLFJ2jYN6Y6EEkI6qRQUiSS9IdEQA5mRqP2iC2gImUOaWkVDgQQdwRQj0Xl3HsP/DTMaD/AOGI9niGuIB9KIILTETsHmMwLTuAf7m2r6UV1Bi/P6hBBdkPxJS2OmLurD8OJmCXCz4VAeTgdD4oILVuhZOlZPwiMXSjWn4Yjx5AD/KyXF3E7oz3QWOIhMIDhSmd7bEncgGwHSqJBZN1FCx/JlRAhNcFV4zJUuEEEsknEZOpFVD1CsqoIKMNFZDE06yjAoIJJbGjoWClVQQSjB1QqggtMDRIILAFgpNUEEGgL0lp35oIIAcrRKaUEEAPwSpTYiCCdCslyUwQ4U2I+q9QycasNp5tH0QQRJmIfzpJeggkNEl6SSggtMCqggggD//Z"/>
          <p:cNvSpPr/>
          <p:nvPr/>
        </p:nvSpPr>
        <p:spPr>
          <a:xfrm>
            <a:off x="3216276" y="2852739"/>
            <a:ext cx="2016125" cy="2016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1" name="Google Shape;171;p18" descr="data:image/jpeg;base64,/9j/4AAQSkZJRgABAQAAAQABAAD/2wCEAAkGBxQSERQUEhQWFhQXFRYXFBYWFBgYFxcXFxwYFhgWGBgYHSggGRwlHBcaITEhJSkrLi4uGSI0RDMsOCgtLisBCgoKDQ0NFxAQGiwkHSQsLi4sNC4sLDUsMSwsLC0sLCwsLCw0LDcsNywtLCw3Ky0sLC0sLS83LC0rLCwsLDcrL//AABEIAKMBNQMBIgACEQEDEQH/xAAcAAEAAQUBAQAAAAAAAAAAAAAABwEDBQYIBAL/xABHEAACAQMBBQYDBAYHBQkAAAABAgMABBEhBQYHEjETIkFRYXEygZEUI1KhCEJicpKxFTNjorLBwiQlQ4KTFjVEU3PD0dLh/8QAGQEBAQEBAQEAAAAAAAAAAAAAAAEDAgQF/8QAIxEBAAIBAwQCAwAAAAAAAAAAAAECEQMhMQQSQXETMiJhgf/aAAwDAQACEQMRAD8AnGlKUClKUClKUClKUClKUClKUClKUClKUClKUClKUClKUClUzVaBSlKBSlUzQVpSlApSlApSlApSlApSlApSlApSlApSlBGHFuIC72VjK9rexxy8rFedC0YKtykZGDVy+tHtNu2UdlJJ2c6StdW5kZ40RAAJeVieTJOAR4r61Z4w3KLebGDMoxfRsckDCh48sfIDzqRbKwhQs8SIGf4nAHM+OnM/VsepoI32XEBvVcRa9ktoJFj5jyK/3PeC5wDqfrWX41ry7JmkUlZEaLkdSQy80qKcEa6gmsVtWRbDeRbq4PJb3Nr2QmbSNJF5e67HRdEHX8QrJ8SrmK9tlsIJFlmuJYRyxMHKRK6u8r8pPIoVTqetBY41QiHZDvF92yNEEZCVZQXAIBGuDWMtHRr3Zn9F3ILlQb9EnMkXYqqljInMQJCSQPHJz4VlePEgGx5QSMmSHAzqcOOlYHiC0E+z7B7N1baCmD7L9nZTKTgBweXUIOpzoCBQZTjiOWGzdCVdryKNmVipKFXJQlTqMipKggVFCoAFGgA6Cot46XAW0sO0ZQwvIWfXwVH5mx5Zreod7rKRkSK6gld2CqkU0buSf2VbOANT5AGg0ieIf9qkj17M2hlMeTyGTvd8r0zXs3g2zLebYTZUMrxQxx9tePG3LKwwGWJX6qO8mSuDhjrpXhublBvbHl1H+xFfiHxd88vvgZxXzvbZS7N20m1kjeW2lQRXfZqWaPuhA2B0XuRn/lI8RQbnPuLYshXsApI+NHdZB6iQHmz65rK7Cs2htoYncyPHGqM5JJYqMFiTqc+teCLfPZ7RdqL225MdTMgI9CpOQfTGaymy7wTQxygFRIodQ2hw2oyPA4xQaFx37mzDKhKyLLGFdSVYAk5GR4eleLfnZbWX9HzbOaVLiS6iiMQlkZJUZXZueNiQQManGgPoK9XH+VRslgSATNFgZ1OCToPHSvNvBsd7L7NtTZxedYUCzwtK83NA/KXaLnJKtgDp5A40IIbbxGjH9GXbfrJBIyMDgqwU4Kkag1p24dvs+bZ9m09woujyEk3bCQydp3VKc+udBy41z0rP70bxW15sS7mglRla2k05hzKxX4GXOQ2o0rDcP9p7OXY1sZ5LbniXmYF4+1WRHLqME83PnGB1OR50H3xrXlWwZSVZ72ONyrFSyMDlTynUVJcMQRQqgBR0A6Cov463aJFs8uwHLexuwzqFUEk48hW6jfCxZlVLu3kZmCqsc8bt4kkhW0AAJJ9KDAcWbiaS3+xWhPbypJMxBwVhtwHOD4Fn5EHufKvfuzex7Y2XC8hOHCidUYqTJGRzqSNQCy59jWK3ctX2jPc7QjupIkZzb2/ZCJswQkrzHtEbHNJztpjIxWI3FlGydr3WzZZPupwLi2dyoyx+IHAAycHQD/h+tBZ4j7Jjt7/ZMcPOiTXSpMolkw6l4wQe95E/WpF2futbwSmSIMOaMxuhkdkYEg55XYgHTGR1zWh8WrhRtPYgLDS7QnUaDtIdT5CpVEgxnIx1znTHnmgjHhNHm+2vkk9lc8kXMzN2aky5VMnujQdPKvRu1eNtm8vGlZvsVtL2MMCuVWVhnnkm5TlxoCFJx3umRmvLwiuUN/toB1JN2Co5hqOabUeYrx7ozf0HtG7trv7u1uZO1trhhiEHvZRnOinBA18V9RQZvfjdEW9tJdbMZ7W4gUyYiYiOVV1ZHjOVY4zjTrXmv9432hu4bhG7Kd+yTIJULMJ0TmBGoGRzexrO767yRCzljt3We4mjZIIYWEjuzjlDcqn4BnJboAK1jauxxsvdxIJWXnV4Xk7w1czpIwHnjp8qDMbh76vJI1htEdlfxaa6LOo6OnmSNcDr1HiBet7JF3gcAd3+j0lC5PKJGmdC4XpzYUDNejfrcyLakKujCO5j71vcIdVYagFl1K5101B1Fa5w4u7uXak42gnLc29lFAzeEqiaRxKNMHII1GhwenQB9b7bfSDbMMW0SwsGt/uvi7IzlsFpQvxALpg5C8wONc1vO7mzIIVd7UgwzFZFCNzRjuhcpqQAcA4GlY7bF1YXhuLO87EmMjKSsqtylFYSpkgj4ivMOhHrWA4L2TQpepGzPZC6YWbN+sgyGZD4qe7qNCcmgkilKUClKUClKUClKUClKUFp7dSclVJ8yoNfaKAMAYHkK+qUFuaBXBV1DKeoYAg/I1as7CKIERRpGD1CIqg/wivTSgtSW6sQWVSRnBKgkZ64zXzFaIpJVFUnqQoBPuQKv0oLUkCtqyqfcA/zotsgOQqg+YUZq7Sgsm1Q/qL/AAiruKrSg8LbIgLc5giL/i7JOb64zXtAqtKC3JCrfEoPuAf51VIgBgAAeQGBX3Sg87WUZ6xodc/COvn09a+W2dESCYoyR0JRcj20r1UoLTwKxyVUnzIBr5+yJ+Bf4R/8VfpQW44VX4VA9gB/KqPbqxyVUn1ANXaUFp7ZCclVPuoNfQQYxgYxjGNMeWK+6UFlbZAchVB8wor6lhVhhgGHiCAR9DVylB5bTZ8UWkUaR5/Air/hFXpIVb4lB9wD/OrlKD5RABgAAeQGBVOyHNzYHNjGca464z5elfdKDyXezIZSDLFG5HQvGrEexYV6VUAYAwB0A6V9UoFKUoFKUoFKUoFKUoFKUoFKUoFKUoFKpmq0ClKUClKUClKUClUzVaBSlKBSlKBSlKBSlKBSlKBSlKBSqZoDQVpSqA0FaUpQKUpQKUpQKUq3NOqasyr+8QP50FylaBvNxXsrbKRN9olGe7Ge4Mad6TGOvlmtJn4xXjHKRwovgOVmP1J/yoJ1r5dwBkkADqScD61A17xUv3TAMcf7SJr/AHs4+VahtjeO6mP387N7sSPkOlB0Ftrf6ytgQ0wdh+rH3j7ZGg+tQzvJxHnupNWKR57qKe6B6/iPrWnC6jPxEt7aV5by9HKQqAZGM+I9qKkvdXeedJYwkrBXIXlLZUMdF0PgTofepr3e2p9phDkYYEq48mHWuXdkytj17uP3sjFdH7hWjJA7sMdpIXHsfH5nNRZ4bNSlKrkpSqMaCPuJ3EZdnDsYQHuWGdfhiB6Mw8SfAfOoUk3/ALyR+aW4kbXoG5QPYLgCvDvd201w883dady6qx7/ACH4SV6qMYxnrirGzd0riZWdQFRQSXc4UY1xnzNcTXujd666saM/jG6Ut0OIc6EczmWPxVzr8m6ipm2ZfpPGssZyrDI8x5g+orkPYF6Vce+K6D4TXxZZY/DCuPc90/5VhS1qanbPEvf1Olpa/S/PSMWjn9pDpQUr1PilKVi96LwwWdzKvWOGRh7hSRQRVxC4vyRSvBYcoCEq0zAMSw0IRTpgHTJzWj7N4qbSWTLXTsM9GSIqfTHJ/KtRuIGklCJqSwVRnqT5k1YntmicpIMMpwwPgao6h3B37W/HJIAswGdMhXHiQD0PXTJ6fTda5v4abz8pFoQgcypJBKT8MgIwpPgrfCfLOcda6OQ6a6elQfVKUoFWby4EaM7dFGffyA9T0q9WN3jiZraTk1YYYDz5SGx+VBAm/O99zczMvOQgcqkanu6EjX8R9TXh2HxDudnvhT2qD4kY4U+2mnvWIv3Ky4OhDMD75IrG3DuNOUHGnTqBRUuWXHhWIV7JsnTKTA6+zKP51GN5t+7FxJcxyyJK7Fi0bkZ8gQDggDTXPSsfHM4bPJ4HoNdQRpivPdz93KHH4sHz06URLW43G4JGsW0hI7ZP+0LynI8A0aquMDTIyTUn2W/+zZQCl7BqMgM4Rvmr4I9jXIRqlB2JDvpYO6RpdwM7tyIqyBizHTAxWeriFJ2UqQzAqcqQSOU9cjyrIxby3i45bq4GDkATyYHyzig7NzSuWNmcXNqQpy9uJB4GWNWYfPqfnSg2TbfHi6fItYI4l/FJmR/8lH0NR/vNvVd7Q5TdzdpyZ5F5VUDmxnAUDyH0qRNl8BLlsG5uYkHlGrSH6sFA/Ot52DwY2db6yB7hv7Vu6PZEA/PNBzNFIVOQcGsjBtJunQ+2n/5XWFtuXs+MMEsrcc3X7pT+ZGlQRxx3Ut7C4gNtF2aTI7MAxKc6kaKpHd0I8ca9BjUNMN5KfAa+OPCt/wByuGEu0bdJ3lSNMsq5BZiFOCcDTqPOtb2e0bW8SkgNyYXTqwzkZ8/Gui+Hmzvs+zrdCMMU52HkXPPj8xRWo2PBS0UfeSyMf2Qq/wAwa+tpcFrR8dlLKhH4uVwfXwqT6URHm7XCmC2lWSWQzFTlVK8qZ82GTzY+lSEoxVaUClKUHyzYBJ0A6moV2txD2hM84tEKnm7OCMICeUk/enmGWcgDA7oHN+t4X+Mm+M/b/wBH2jFO6GnkXIPe6JzD4RjqfWtd3Ov7awHbmQvNHzGVub7sHBwBk94kHHvUlYefcDdyG5+03O0ZH54puQxtntGfGSW5vXTUaYq7xL2zGsCwwjkBGFQNnT8RrJcNNjT3/aTSHl7WZp5CfHm0GB5ZBx51nttcGBcTmU3bAHAA7IHAHQZ5qTMu6xHmUE7MiPMPeul+FWxmhtzK4IaTHKD15B0PzNWd1+FFlaMHbmncHI7THID5hAMH55rfgMVnFM27peq/VRGj8NOJ5VpSlavCVYvbZZY3jcZV1ZWHowIP86v0oOVts7vTbM2golGiyK0bkd2RQdCCdNRp6GpA3r2Pb7Sj5mBS4BHIyr3ip15f21x0zqPPFS9tLZkNwnJPGkifhdQw+Welart/duG2gDwKVWM94cxbCtgacxOADjQaDWpOXcTHEuedsbLNkwZSxw5U868row7w09RqCPKpa2TxhQWMRcBrhHjWYE6mLIDSrjqcHp7mtA4qbQRiiL8WQxOMZADKD/e6+labbTyRFXwwyMqTkBgDjQ+Iz/nVzmEnaXZltcrIoZCGUgEEdCCAQfoQavVD3DDeGVriBVANtLF2bhAeWGZAWAK5PZggHA6HOmMcomGjkoaUoI/3y4Xw3jmWJuxkPxjlyjHzx4H1H0rw7vcIo4mDXMxlA/UUcqnHgxOpH0qTqUXLASbmWJUr9liAIxouD8iNRXPvETcqazeRmiIh5j2cy5ZSue6HOMg9B411BXL3Evfi8up7iBpCtskpURBAB3G0LHqTkZ6/KiNAxX1LEVJVgVYdQQQR7g1mNz7e0kukS+lkhhOfvI8ZV/1Mkg8q+uD4dOonvYnCSyMpubiZ74uAVaRgVIxgMSh7+njnFBoPBbh6bpxeXKg2qlgkbDImbBUkgjHIpz8x6VMB4c7Lzn7FD/Dp9M1strbpGipGoRFACqoAUAdAAOlXaDWRw+2YP/A2/wD0xSvje3fKOxdEK8zMpYjOMDOB9dfpVa4nUrE4mXcadpjMQ2ilKV24DXPXHnaLXV8tvG2UtoxzDw7ZySRn9zl/Op13g2otpazXD/DFGzkeeBoo9ScD51x5dbXmkmklLnmlkZ39Wc5PX3oMru9FJ28ELIW5pVEYA5jzMQCBr79a68QYGB4VAHBXZfa3qSMOYxqz8x1IwAoAPhq3hXQAoK0pSgUpSgVjN4tsJaW7zPrjRV8Wc6Ko9z/nWTqOt7ZjebVtrIf1cQ7WX94+B9l/x1nq3mtcxz4d0rm27D2HDI3ebiWVoTMkna8mryGRg3eL6coxp1OtYXinuRZbPtLTkdgftAEnO+WlQ452KjA7uB0GgPrU6qoAAHQdK5v/AEhNrdrtJYQciCJQfR5O+f7pSrSvbWI5S1szlJfCLa9tcfaTA+WzGChXlIjQEKQPw5ZvrUj1zz+jsCL2VgwwYijLnXIwykjy+IfKuhq7SSlKUQpSlApSlArFb1JmyuR/Yyf4SayteTa8Za3mVRktE4A9SpAoQ5O3vuWW+YYDciogBGdCObB8j3jXotuW5syvZkdjheYA8oLZPN5Bmxr58tYDb0zvcSNJ8eQH0x3lAVvzFTpwE2CrbMuDPGGS4mIww+JEUAH+It9KjrO6I9yN7JdmXSyp3k6SJk4dD1+fiDXV2x9px3MKTQtzI4BB965/4ncLGske4tyZLfOWB+OLPngd5fXw8fOsr+j5vQRI1k7aMGaIHzALED5BqqJ4pSlEKUpQKi3iZuEr9pdW8YJbW4QDVv7RfXz+tSlVDQcS30QSRlU5AOBmph/R02y/bT2zy/d9mHjjZuj517NT6Ek49K2reLgta3V006yvCHPM8SqpUt4lenLnr461Du+W6F1se5VgzBebMFwmRnHqPhYZ6UHWVee/vFhjeRzhUUk/LwHqelRhwu4sLd8ttelUueiSdEm8h+y/p0Ph5V98X9rvLJBsy21lnYB8fqg+ePIa/Tyrm04h1SvdOGpR7Aut4J7i5RxHEknIhOcN4kLjwA5frSpt3Z2JHZWsVvEO7GoBPizfrMfUnWqVzFIdzqznZlaUpWjJrvELY32zZt1CASxiZowG5cyIOdAT5cwGa5Q2RamSVUWIyEnRVOGONTj1xXVXEvav2XZd3IDhuyZEP7Un3ake3Nn5VDPBXZHPtOIkaQ23an96Q938m/Kgkbg9u9LbJNJKhVZOTsOcASGIjm76/qnJA1x06VI9UxVaBSlKBSlKCjNgEnoKjThd/tN3fXx155GVD+yTkAeyBRW18QNodhs26cHDdkyIf2pO4v5tXg4U7P7HZsWmr5c/PQfkorG+96x/WldqzLb64835u2n2jdyn9aeQD2U8oH0ArsSoW4y2EMe0LF440WR1unlZVAL9milS2OpGG1rZm0/gFIV2uozgNDKCPPABrpmtE4V7p2tvZ21wkKi4kt4zJJkk94AkDJwufHAGa3ugUpSgUpSgUpSgVbuJOVWb8IJ+gzVyrdyMow/ZP8qDknebbhuTctMAsrzM6r1IDNnlyNMAadfCug+D+2YrjZdukbqXhjWOVB8SlcgZHqBnPjXMe2R99IRqAxGfDI9alf8ARsci4vFwdYo2/hZh/qosp2vLVZUaORQyOpVlPQg6EVzpsTdWbZ28dtACFVpWeJichoQGOv7RUEe9dI1E/EZuz2/sd/Msv97H+qiJXFVpSgUpSgUpSgV4ds7JiuoXhnQPGwwVP5EHwI8691KDlniPw5l2bMpQ89tI4WKQ9VY9Ef164Pjiruw97TZ3ovHHbsD2A7RiWKKoEjhvxdACfXzqeOJGxo7mxk585h+/TH4owTr6EEj51yntGQnl8u+R7l2yfyH0rid7RDSu1Zl15uvvLb38Imt3DDo6nR0bxVh4H8j4ZpXHcN06Z5XZc9eViM46dKV2zdu0pSgiT9IG9LRWdmpwZ5wzAfhXuj+84Pyq7wPssm9uMaNN2UZ/Yiwo/lWp8Ttp9rtuVgcrY2pIHhzhSw+fPIo+VSnwo2b2Gy7dSO8y9o3u2tBt9KUoFKUoFKUoI345XJFlDEP+LcqD+6iu/wDiC1vWwrXsraGP8ESL9FGajfjDJz3uzYPNmYj3eNB/M1KiDAxWUb6k+mk/SH1UJ8apR9vXJx2ezrllJ/E+YxjzPeqaZnCqzHoASflrXPGw7hrlL6acmVimAX72OZohgZ6DOdBWrNPO70PJaW6fhhjH0UVka0/hbeSS2OZXL4kZULakKMEDPU4z41uFCSlKUClKUClKUCqEVWlBDfFfdm3hntGhhWPtmuY35RgEvE2NOg1OdPGtw4Q28Y2VbOiKrPGO0YKAWZSRlj41jOM4wuzX8towr8nDZ/IV7uDLf7qjT/y5Z4/4ZGoN5qIuMh5dp7Ef+3I+XaQf/apdqIP0hfu12fceMVw35hH/APboJfpVAarQKUpQKUpQKUrEb17eSwtJbmTVY1yB4sxICoPckCgx+/e9NpZW7C7f+sRlWNRmR8gg8o8tepwK5Un2nmPsuRSgcshb4hnqMg9D5VXb+2pry4ee4YtI518gPBVHgoHQVjamFzOMPomqVSlVHcdfE0oRWZuigk+w1NfdajxY2r9m2TdODhmj7Jcdcynk0+RJ+VBAdvI10Z5erX1+sY/cDGZgPTVBXUdhbiOJEHRUVR8gBXP/AA72XzXuzYMaRQG5k/fmbnGR6Iq/WuhxQKUpQKUpQKUpQRHv03abxWMfgqQH5tLIT+SipbFRDtA9pvUg/AIx/DGz/wCqpeFZU+1paX4rC1eQCSN0JIDqykjqAwIyPrXLNmGjg2lySPhLiCKM8xGQZXySBoSQgPSuqZ5OVWY+AJ+gzXKWzCTsuRj8U20YlP8AyRvIfzYVqzdIbi7G+yWUUfOXJHOWIAOX1xgeQwPlWwVbgTlVV8gB9BirlApSlApSlApSlApSlBDfHLaEvaQxZ+6SS3kC4GpLOpJJ1z4Va4PbVlS7ltuY9iZZSEOMAsokBHl416v0itngWsNyCQ4mWIjPdKFZHGR58yjWsXwvS3fb90I88qRdpCFLBQ2I1fu9DjnYa+tFTkKjX9ICy59kl8f1U0bewbMf+sVJQrBb+bM+1bNu4cZLQty/vL31/vKKI9O6t+J7K2lH68MbfMqM/nWVqOOAm0+12SkecmCSSM+xPaL/AI8fKpHoFKUoFKUoFRvx22Zc3GzlW2jaTlmDyqgy3IFbXl6nDEdKkilBxnsPdq6vJOzt4JHYHDYXCofHnY6L86bzbuT2E5guV5XABBGqsD4qfEeHyrssKB0FafxU2Ws2zZmMaO0a84LIGKqCC/KSMqeXPTyoOTaVcnPeb3PTpSg7fqJf0kJCNn24BODcjI88I+M1SlBThjGP6XvtPhSNV9FCRgAemKlylKBSlKBSlKBSlKCGtl671z58GbH/AEEqZaUrPT8+2l/Hp4NvHFrcf+jL/gNcy7G/7ush4HacmfXEcQ/zpStHEOqaUpRClKUClKUClKUClKUEafpBD/dPtcRY+jVovB0/7+f1tmz/AAxH+dKUXw6FqhpSiIZ4Ad242rGuiLLHyr4DvTrp8gB8qmelKBSlKBSlKBSlKBXn2hGGikVhkFGBB6EEEEUpQcU3I77fvGlKUJf/2Q=="/>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72" name="Google Shape;172;p18"/>
          <p:cNvPicPr preferRelativeResize="0"/>
          <p:nvPr/>
        </p:nvPicPr>
        <p:blipFill rotWithShape="1">
          <a:blip r:embed="rId3">
            <a:alphaModFix/>
          </a:blip>
          <a:srcRect/>
          <a:stretch/>
        </p:blipFill>
        <p:spPr>
          <a:xfrm>
            <a:off x="-12351392" y="-4447438"/>
            <a:ext cx="456388" cy="456586"/>
          </a:xfrm>
          <a:prstGeom prst="rect">
            <a:avLst/>
          </a:prstGeom>
          <a:noFill/>
          <a:ln>
            <a:noFill/>
          </a:ln>
        </p:spPr>
      </p:pic>
      <p:pic>
        <p:nvPicPr>
          <p:cNvPr id="173" name="Google Shape;173;p18" descr="https://upload.wikimedia.org/wikipedia/commons/d/d7/Archiv_hlavn%C3%ADho_m%C4%9Bsta_Prahy,_spisy_okresn%C3%ADho_soudu_Kr%C3%A1lovsk%C3%A9_Vinohrady.jpg"/>
          <p:cNvPicPr preferRelativeResize="0"/>
          <p:nvPr/>
        </p:nvPicPr>
        <p:blipFill rotWithShape="1">
          <a:blip r:embed="rId4">
            <a:alphaModFix/>
          </a:blip>
          <a:srcRect/>
          <a:stretch/>
        </p:blipFill>
        <p:spPr>
          <a:xfrm>
            <a:off x="2287047" y="2703170"/>
            <a:ext cx="7315200" cy="40053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9"/>
          <p:cNvSpPr txBox="1"/>
          <p:nvPr/>
        </p:nvSpPr>
        <p:spPr>
          <a:xfrm>
            <a:off x="457201" y="633004"/>
            <a:ext cx="11734799" cy="50167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Další doručení </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Není-li možné doručení dle § 39 odst. 1, pak:</a:t>
            </a:r>
            <a:endParaRPr/>
          </a:p>
          <a:p>
            <a:pPr marL="571500" marR="0" lvl="0" indent="-317500" algn="l" rtl="0">
              <a:spcBef>
                <a:spcPts val="0"/>
              </a:spcBef>
              <a:spcAft>
                <a:spcPts val="0"/>
              </a:spcAft>
              <a:buClr>
                <a:schemeClr val="dk1"/>
              </a:buClr>
              <a:buSzPts val="4000"/>
              <a:buFont typeface="Century Gothic"/>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a) Prostřednictvím provozovatelem poštovních služeb</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b) Úřední osobou určenou pro doručování</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c) Jiným orgánem, o  němž to stanoví zákon</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118"/>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Úřední záznam § 63</a:t>
            </a:r>
            <a:endParaRPr/>
          </a:p>
          <a:p>
            <a:pPr marL="0" marR="0" lvl="0" indent="0" algn="ctr"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Úřední záznam podepíše úřední osoba, která ho vyhotovila, s uvedením časového údaje, kdy došlo k jeho vyhotovení; to neplatí, je-li úřední záznam vyhotoven úřední osobou elektronicky způsobem umožňujícím její identifikaci a zjištění změny obsahu úředního záznamu.</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19"/>
          <p:cNvSpPr/>
          <p:nvPr/>
        </p:nvSpPr>
        <p:spPr>
          <a:xfrm>
            <a:off x="568037" y="1069400"/>
            <a:ext cx="11388436" cy="4524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Judikatura – 2 Afs 67/2011-76 </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Není-li pravdivost informací zaznamenaných v úředních záznamech zpochybňována, není důvod při jejich hodnocení vycházet z premisy, že úředním záznamům nesvědčí zásada presumpce správnosti (na rozdíl od protokolů, tj. veřejných listin)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graphicFrame>
        <p:nvGraphicFramePr>
          <p:cNvPr id="700" name="Google Shape;700;p120"/>
          <p:cNvGraphicFramePr/>
          <p:nvPr/>
        </p:nvGraphicFramePr>
        <p:xfrm>
          <a:off x="820615" y="351695"/>
          <a:ext cx="10597700" cy="5884975"/>
        </p:xfrm>
        <a:graphic>
          <a:graphicData uri="http://schemas.openxmlformats.org/drawingml/2006/table">
            <a:tbl>
              <a:tblPr firstRow="1" bandRow="1">
                <a:noFill/>
                <a:tableStyleId>{6E642097-CDF0-4509-9C55-BC776402F6CA}</a:tableStyleId>
              </a:tblPr>
              <a:tblGrid>
                <a:gridCol w="5442050">
                  <a:extLst>
                    <a:ext uri="{9D8B030D-6E8A-4147-A177-3AD203B41FA5}">
                      <a16:colId xmlns:a16="http://schemas.microsoft.com/office/drawing/2014/main" val="20000"/>
                    </a:ext>
                  </a:extLst>
                </a:gridCol>
                <a:gridCol w="1909500">
                  <a:extLst>
                    <a:ext uri="{9D8B030D-6E8A-4147-A177-3AD203B41FA5}">
                      <a16:colId xmlns:a16="http://schemas.microsoft.com/office/drawing/2014/main" val="20001"/>
                    </a:ext>
                  </a:extLst>
                </a:gridCol>
                <a:gridCol w="1527600">
                  <a:extLst>
                    <a:ext uri="{9D8B030D-6E8A-4147-A177-3AD203B41FA5}">
                      <a16:colId xmlns:a16="http://schemas.microsoft.com/office/drawing/2014/main" val="20002"/>
                    </a:ext>
                  </a:extLst>
                </a:gridCol>
                <a:gridCol w="1718550">
                  <a:extLst>
                    <a:ext uri="{9D8B030D-6E8A-4147-A177-3AD203B41FA5}">
                      <a16:colId xmlns:a16="http://schemas.microsoft.com/office/drawing/2014/main" val="20003"/>
                    </a:ext>
                  </a:extLst>
                </a:gridCol>
              </a:tblGrid>
              <a:tr h="1034725">
                <a:tc>
                  <a:txBody>
                    <a:bodyPr/>
                    <a:lstStyle/>
                    <a:p>
                      <a:pPr marL="0" marR="0" lvl="0" indent="0" algn="ctr" rtl="0">
                        <a:spcBef>
                          <a:spcPts val="0"/>
                        </a:spcBef>
                        <a:spcAft>
                          <a:spcPts val="0"/>
                        </a:spcAft>
                        <a:buNone/>
                      </a:pPr>
                      <a:r>
                        <a:rPr lang="cs-CZ" sz="1800" u="none" strike="noStrike" cap="none"/>
                        <a:t>Úkony</a:t>
                      </a:r>
                      <a:endParaRPr/>
                    </a:p>
                  </a:txBody>
                  <a:tcPr marL="91450" marR="91450" marT="45725" marB="45725"/>
                </a:tc>
                <a:tc>
                  <a:txBody>
                    <a:bodyPr/>
                    <a:lstStyle/>
                    <a:p>
                      <a:pPr marL="0" marR="0" lvl="0" indent="0" algn="ctr" rtl="0">
                        <a:spcBef>
                          <a:spcPts val="0"/>
                        </a:spcBef>
                        <a:spcAft>
                          <a:spcPts val="0"/>
                        </a:spcAft>
                        <a:buNone/>
                      </a:pPr>
                      <a:r>
                        <a:rPr lang="cs-CZ" sz="1800" u="none" strike="noStrike" cap="none"/>
                        <a:t>§</a:t>
                      </a:r>
                      <a:endParaRPr/>
                    </a:p>
                  </a:txBody>
                  <a:tcPr marL="91450" marR="91450" marT="45725" marB="45725"/>
                </a:tc>
                <a:tc>
                  <a:txBody>
                    <a:bodyPr/>
                    <a:lstStyle/>
                    <a:p>
                      <a:pPr marL="0" marR="0" lvl="0" indent="0" algn="ctr" rtl="0">
                        <a:spcBef>
                          <a:spcPts val="0"/>
                        </a:spcBef>
                        <a:spcAft>
                          <a:spcPts val="0"/>
                        </a:spcAft>
                        <a:buNone/>
                      </a:pPr>
                      <a:r>
                        <a:rPr lang="cs-CZ" sz="1800" u="none" strike="noStrike" cap="none"/>
                        <a:t>úřední</a:t>
                      </a:r>
                      <a:endParaRPr/>
                    </a:p>
                    <a:p>
                      <a:pPr marL="0" marR="0" lvl="0" indent="0" algn="ctr" rtl="0">
                        <a:spcBef>
                          <a:spcPts val="0"/>
                        </a:spcBef>
                        <a:spcAft>
                          <a:spcPts val="0"/>
                        </a:spcAft>
                        <a:buNone/>
                      </a:pPr>
                      <a:r>
                        <a:rPr lang="cs-CZ" sz="1800" u="none" strike="noStrike" cap="none"/>
                        <a:t>záznam</a:t>
                      </a:r>
                      <a:endParaRPr/>
                    </a:p>
                    <a:p>
                      <a:pPr marL="0" marR="0" lvl="0" indent="0" algn="ctr" rtl="0">
                        <a:spcBef>
                          <a:spcPts val="0"/>
                        </a:spcBef>
                        <a:spcAft>
                          <a:spcPts val="0"/>
                        </a:spcAft>
                        <a:buNone/>
                      </a:pP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u="none" strike="noStrike" cap="none"/>
                        <a:t>protokol</a:t>
                      </a:r>
                      <a:endParaRPr/>
                    </a:p>
                    <a:p>
                      <a:pPr marL="0" marR="0" lvl="0" indent="0" algn="ctr" rtl="0">
                        <a:spcBef>
                          <a:spcPts val="0"/>
                        </a:spcBef>
                        <a:spcAft>
                          <a:spcPts val="0"/>
                        </a:spcAft>
                        <a:buNone/>
                      </a:pPr>
                      <a:endParaRPr sz="1800" u="none" strike="noStrike" cap="none"/>
                    </a:p>
                  </a:txBody>
                  <a:tcPr marL="91450" marR="91450" marT="45725" marB="45725"/>
                </a:tc>
                <a:extLst>
                  <a:ext uri="{0D108BD9-81ED-4DB2-BD59-A6C34878D82A}">
                    <a16:rowId xmlns:a16="http://schemas.microsoft.com/office/drawing/2014/main" val="10000"/>
                  </a:ext>
                </a:extLst>
              </a:tr>
              <a:tr h="808375">
                <a:tc>
                  <a:txBody>
                    <a:bodyPr/>
                    <a:lstStyle/>
                    <a:p>
                      <a:pPr marL="0" marR="0" lvl="0" indent="0" algn="l" rtl="0">
                        <a:spcBef>
                          <a:spcPts val="0"/>
                        </a:spcBef>
                        <a:spcAft>
                          <a:spcPts val="0"/>
                        </a:spcAft>
                        <a:buNone/>
                      </a:pPr>
                      <a:r>
                        <a:rPr lang="cs-CZ" sz="1800" u="none" strike="noStrike" cap="none"/>
                        <a:t>Doručování do vlastních rukou při ústním jednání</a:t>
                      </a:r>
                      <a:endParaRPr/>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 51/5</a:t>
                      </a:r>
                      <a:endParaRPr sz="1800"/>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ne</a:t>
                      </a:r>
                      <a:endParaRPr sz="1800"/>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ano (s podpisy)</a:t>
                      </a:r>
                      <a:endParaRPr sz="1800"/>
                    </a:p>
                  </a:txBody>
                  <a:tcPr marL="91450" marR="91450" marT="45725" marB="45725"/>
                </a:tc>
                <a:extLst>
                  <a:ext uri="{0D108BD9-81ED-4DB2-BD59-A6C34878D82A}">
                    <a16:rowId xmlns:a16="http://schemas.microsoft.com/office/drawing/2014/main" val="10001"/>
                  </a:ext>
                </a:extLst>
              </a:tr>
              <a:tr h="808375">
                <a:tc>
                  <a:txBody>
                    <a:bodyPr/>
                    <a:lstStyle/>
                    <a:p>
                      <a:pPr marL="0" marR="0" lvl="0" indent="0" algn="l" rtl="0">
                        <a:spcBef>
                          <a:spcPts val="0"/>
                        </a:spcBef>
                        <a:spcAft>
                          <a:spcPts val="0"/>
                        </a:spcAft>
                        <a:buNone/>
                      </a:pPr>
                      <a:r>
                        <a:rPr lang="cs-CZ" sz="1800"/>
                        <a:t>Poskytnutí informací jinému správci daně – dle povahy úkonu</a:t>
                      </a:r>
                      <a:endParaRPr/>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 54/1</a:t>
                      </a:r>
                      <a:endParaRPr sz="1800"/>
                    </a:p>
                  </a:txBody>
                  <a:tcPr marL="91450" marR="91450" marT="45725" marB="45725"/>
                </a:tc>
                <a:tc>
                  <a:txBody>
                    <a:bodyPr/>
                    <a:lstStyle/>
                    <a:p>
                      <a:pPr marL="0" marR="0" lvl="0" indent="0" algn="ctr" rtl="0">
                        <a:spcBef>
                          <a:spcPts val="0"/>
                        </a:spcBef>
                        <a:spcAft>
                          <a:spcPts val="0"/>
                        </a:spcAft>
                        <a:buNone/>
                      </a:pPr>
                      <a:r>
                        <a:rPr lang="cs-CZ" sz="1800"/>
                        <a:t>ano</a:t>
                      </a:r>
                      <a:endParaRPr/>
                    </a:p>
                  </a:txBody>
                  <a:tcPr marL="91450" marR="91450" marT="45725" marB="45725"/>
                </a:tc>
                <a:tc>
                  <a:txBody>
                    <a:bodyPr/>
                    <a:lstStyle/>
                    <a:p>
                      <a:pPr marL="0" marR="0" lvl="0" indent="0" algn="ctr" rtl="0">
                        <a:spcBef>
                          <a:spcPts val="0"/>
                        </a:spcBef>
                        <a:spcAft>
                          <a:spcPts val="0"/>
                        </a:spcAft>
                        <a:buNone/>
                      </a:pPr>
                      <a:r>
                        <a:rPr lang="cs-CZ" sz="1800"/>
                        <a:t>ano</a:t>
                      </a:r>
                      <a:endParaRPr/>
                    </a:p>
                  </a:txBody>
                  <a:tcPr marL="91450" marR="91450" marT="45725" marB="45725"/>
                </a:tc>
                <a:extLst>
                  <a:ext uri="{0D108BD9-81ED-4DB2-BD59-A6C34878D82A}">
                    <a16:rowId xmlns:a16="http://schemas.microsoft.com/office/drawing/2014/main" val="10002"/>
                  </a:ext>
                </a:extLst>
              </a:tr>
              <a:tr h="808375">
                <a:tc>
                  <a:txBody>
                    <a:bodyPr/>
                    <a:lstStyle/>
                    <a:p>
                      <a:pPr marL="0" marR="0" lvl="0" indent="0" algn="l" rtl="0">
                        <a:spcBef>
                          <a:spcPts val="0"/>
                        </a:spcBef>
                        <a:spcAft>
                          <a:spcPts val="0"/>
                        </a:spcAft>
                        <a:buNone/>
                      </a:pPr>
                      <a:r>
                        <a:rPr lang="cs-CZ" sz="1800">
                          <a:solidFill>
                            <a:schemeClr val="dk1"/>
                          </a:solidFill>
                          <a:latin typeface="Century Gothic"/>
                          <a:ea typeface="Century Gothic"/>
                          <a:cs typeface="Century Gothic"/>
                          <a:sym typeface="Century Gothic"/>
                        </a:rPr>
                        <a:t>Ústní podání - obecné ustanovení</a:t>
                      </a:r>
                      <a:endParaRPr sz="1800"/>
                    </a:p>
                  </a:txBody>
                  <a:tcPr marL="91450" marR="91450" marT="45725" marB="45725"/>
                </a:tc>
                <a:tc>
                  <a:txBody>
                    <a:bodyPr/>
                    <a:lstStyle/>
                    <a:p>
                      <a:pPr marL="0" marR="0" lvl="0" indent="0" algn="ctr" rtl="0">
                        <a:spcBef>
                          <a:spcPts val="0"/>
                        </a:spcBef>
                        <a:spcAft>
                          <a:spcPts val="0"/>
                        </a:spcAft>
                        <a:buNone/>
                      </a:pPr>
                      <a:r>
                        <a:rPr lang="cs-CZ" sz="1800"/>
                        <a:t>60, 71</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a:t>ne</a:t>
                      </a:r>
                      <a:endParaRPr/>
                    </a:p>
                    <a:p>
                      <a:pPr marL="0" marR="0" lvl="0" indent="0" algn="ctr" rtl="0">
                        <a:spcBef>
                          <a:spcPts val="0"/>
                        </a:spcBef>
                        <a:spcAft>
                          <a:spcPts val="0"/>
                        </a:spcAft>
                        <a:buNone/>
                      </a:pP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a:t>ano</a:t>
                      </a:r>
                      <a:endParaRPr/>
                    </a:p>
                    <a:p>
                      <a:pPr marL="0" marR="0" lvl="0" indent="0" algn="ctr"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808375">
                <a:tc>
                  <a:txBody>
                    <a:bodyPr/>
                    <a:lstStyle/>
                    <a:p>
                      <a:pPr marL="0" marR="0" lvl="0" indent="0" algn="l" rtl="0">
                        <a:spcBef>
                          <a:spcPts val="0"/>
                        </a:spcBef>
                        <a:spcAft>
                          <a:spcPts val="0"/>
                        </a:spcAft>
                        <a:buNone/>
                      </a:pPr>
                      <a:r>
                        <a:rPr lang="cs-CZ" sz="1800"/>
                        <a:t>Důležité úkony správce daně - obecné ustanovení</a:t>
                      </a:r>
                      <a:endParaRPr/>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63</a:t>
                      </a: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a:t>ano</a:t>
                      </a:r>
                      <a:endParaRPr/>
                    </a:p>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cs-CZ" sz="1800"/>
                        <a:t>ne</a:t>
                      </a:r>
                      <a:endParaRPr/>
                    </a:p>
                  </a:txBody>
                  <a:tcPr marL="91450" marR="91450" marT="45725" marB="45725"/>
                </a:tc>
                <a:extLst>
                  <a:ext uri="{0D108BD9-81ED-4DB2-BD59-A6C34878D82A}">
                    <a16:rowId xmlns:a16="http://schemas.microsoft.com/office/drawing/2014/main" val="10004"/>
                  </a:ext>
                </a:extLst>
              </a:tr>
              <a:tr h="808375">
                <a:tc>
                  <a:txBody>
                    <a:bodyPr/>
                    <a:lstStyle/>
                    <a:p>
                      <a:pPr marL="0" marR="0" lvl="0" indent="0" algn="l" rtl="0">
                        <a:spcBef>
                          <a:spcPts val="0"/>
                        </a:spcBef>
                        <a:spcAft>
                          <a:spcPts val="0"/>
                        </a:spcAft>
                        <a:buNone/>
                      </a:pPr>
                      <a:r>
                        <a:rPr lang="cs-CZ" sz="1800"/>
                        <a:t>Nahlížení do spisu - dle povahy úkonu</a:t>
                      </a:r>
                      <a:endParaRPr/>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67/1</a:t>
                      </a: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a:t>ano</a:t>
                      </a:r>
                      <a:endParaRPr/>
                    </a:p>
                    <a:p>
                      <a:pPr marL="0" marR="0" lvl="0" indent="0" algn="ctr" rtl="0">
                        <a:spcBef>
                          <a:spcPts val="0"/>
                        </a:spcBef>
                        <a:spcAft>
                          <a:spcPts val="0"/>
                        </a:spcAft>
                        <a:buNone/>
                      </a:pP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a:t>ano</a:t>
                      </a:r>
                      <a:endParaRPr/>
                    </a:p>
                    <a:p>
                      <a:pPr marL="0" marR="0" lvl="0" indent="0" algn="ctr"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808375">
                <a:tc>
                  <a:txBody>
                    <a:bodyPr/>
                    <a:lstStyle/>
                    <a:p>
                      <a:pPr marL="0" marR="0" lvl="0" indent="0" algn="l" rtl="0">
                        <a:spcBef>
                          <a:spcPts val="0"/>
                        </a:spcBef>
                        <a:spcAft>
                          <a:spcPts val="0"/>
                        </a:spcAft>
                        <a:buNone/>
                      </a:pPr>
                      <a:r>
                        <a:rPr lang="cs-CZ" sz="1800"/>
                        <a:t>Pořízení listiny a vydání ověřovací doložky</a:t>
                      </a:r>
                      <a:endParaRPr/>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67/3</a:t>
                      </a: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a:t>ano</a:t>
                      </a:r>
                      <a:endParaRPr/>
                    </a:p>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cs-CZ" sz="1800"/>
                        <a:t>ne</a:t>
                      </a:r>
                      <a:endParaRPr/>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transition spd="slow">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121"/>
          <p:cNvPicPr preferRelativeResize="0"/>
          <p:nvPr/>
        </p:nvPicPr>
        <p:blipFill rotWithShape="1">
          <a:blip r:embed="rId3">
            <a:alphaModFix/>
          </a:blip>
          <a:srcRect/>
          <a:stretch/>
        </p:blipFill>
        <p:spPr>
          <a:xfrm>
            <a:off x="937847" y="701227"/>
            <a:ext cx="10785230" cy="5553527"/>
          </a:xfrm>
          <a:prstGeom prst="rect">
            <a:avLst/>
          </a:prstGeom>
          <a:noFill/>
          <a:ln>
            <a:noFill/>
          </a:ln>
        </p:spPr>
      </p:pic>
    </p:spTree>
  </p:cSld>
  <p:clrMapOvr>
    <a:masterClrMapping/>
  </p:clrMapOvr>
  <p:transition spd="slow">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22"/>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způsob vedení a obsah § 65/1</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Do vyhledávací části spisu se zakládají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a) písemnosti, které mohou být uplatněny v řízení jako důkazní prostředek, jestliže by jejich zpřístupnění daňovému subjektu zmařilo nebo ohrozilo cíl správy daní, účel úkonu nebo ohrozilo objektivnost důkazu,</a:t>
            </a:r>
            <a:endParaRPr/>
          </a:p>
        </p:txBody>
      </p:sp>
    </p:spTree>
  </p:cSld>
  <p:clrMapOvr>
    <a:masterClrMapping/>
  </p:clrMapOvr>
  <p:transition spd="slow">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123"/>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způsob vedení a obsah § 65/1</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Do vyhledávací části spisu se zakládají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b) písemnosti, které mohou být použity při stanovení daně jako pomůcky, jejichž zpřístupnění daňovému subjektu by ohrozilo zájem jiného daňového subjektu nebo jiných osob zúčastněných na správě daní,</a:t>
            </a:r>
            <a:endParaRPr/>
          </a:p>
        </p:txBody>
      </p:sp>
    </p:spTree>
  </p:cSld>
  <p:clrMapOvr>
    <a:masterClrMapping/>
  </p:clrMapOvr>
  <p:transition spd="slow">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124"/>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způsob vedení a obsah § 65/1</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Do vyhledávací části spisu se zakládají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c) úřední záznamy nebo protokoly o podaných vysvětleních, pokud nejsou použity jako pomůcky,</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 písemnosti sloužící výlučně pro potřeby správce daně.</a:t>
            </a:r>
            <a:endParaRPr/>
          </a:p>
        </p:txBody>
      </p:sp>
    </p:spTree>
  </p:cSld>
  <p:clrMapOvr>
    <a:masterClrMapping/>
  </p:clrMapOvr>
  <p:transition spd="slow">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25"/>
          <p:cNvSpPr txBox="1"/>
          <p:nvPr/>
        </p:nvSpPr>
        <p:spPr>
          <a:xfrm>
            <a:off x="1090863" y="0"/>
            <a:ext cx="10913568"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lt1"/>
                </a:solidFill>
                <a:latin typeface="Century Gothic"/>
                <a:ea typeface="Century Gothic"/>
                <a:cs typeface="Century Gothic"/>
                <a:sym typeface="Century Gothic"/>
              </a:rPr>
              <a:t>Spis</a:t>
            </a:r>
            <a:r>
              <a:rPr lang="cs-CZ" sz="3600" b="1" dirty="0">
                <a:solidFill>
                  <a:schemeClr val="dk1"/>
                </a:solidFill>
                <a:latin typeface="Century Gothic"/>
                <a:ea typeface="Century Gothic"/>
                <a:cs typeface="Century Gothic"/>
                <a:sym typeface="Century Gothic"/>
              </a:rPr>
              <a:t> – způsob vedení a obsah § 65/2</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Písemnosti zakládané do části vyhledávací podle odstavce 1 písm. a) lze v této části ponechat nejdéle do provedení hodnocení důkazů. Jde-li o důkazní prostředky, které jsou uplatněny v rámci daňové kontroly, lze je v části vyhledávací ponechat nejdéle do sdělení dosavadního výsledku kontrolního zjištění.</a:t>
            </a:r>
            <a:endParaRPr lang="cs-CZ" dirty="0"/>
          </a:p>
        </p:txBody>
      </p:sp>
    </p:spTree>
  </p:cSld>
  <p:clrMapOvr>
    <a:masterClrMapping/>
  </p:clrMapOvr>
  <p:transition spd="slow">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26"/>
          <p:cNvSpPr txBox="1"/>
          <p:nvPr/>
        </p:nvSpPr>
        <p:spPr>
          <a:xfrm>
            <a:off x="328246" y="0"/>
            <a:ext cx="11676185" cy="45858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způsob vedení a obsah § 65/3</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Při přeřazení písemnosti z vyhledávací části spisu do příslušné části spisu musí být ze soupisu písemností patrno, která písemnost, zaevidovaná v části vyhledávací, byla přeřazena, do které části, pod jakým pořadovým číslem a k jakému datu.</a:t>
            </a:r>
            <a:endParaRPr/>
          </a:p>
        </p:txBody>
      </p:sp>
    </p:spTree>
  </p:cSld>
  <p:clrMapOvr>
    <a:masterClrMapping/>
  </p:clrMapOvr>
  <p:transition spd="slow">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27"/>
          <p:cNvSpPr txBox="1"/>
          <p:nvPr/>
        </p:nvSpPr>
        <p:spPr>
          <a:xfrm>
            <a:off x="349561"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66</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Daňový subjekt je oprávněn u správce daně nahlédnout do částí spisu týkajících se jeho práv a povinností, které označí, </a:t>
            </a:r>
            <a:r>
              <a:rPr lang="cs-CZ" sz="3600" b="1">
                <a:solidFill>
                  <a:srgbClr val="FF0000"/>
                </a:solidFill>
                <a:latin typeface="Century Gothic"/>
                <a:ea typeface="Century Gothic"/>
                <a:cs typeface="Century Gothic"/>
                <a:sym typeface="Century Gothic"/>
              </a:rPr>
              <a:t>s výjimkou části vyhledávací;</a:t>
            </a:r>
            <a:r>
              <a:rPr lang="cs-CZ" sz="3600" b="1">
                <a:solidFill>
                  <a:schemeClr val="dk1"/>
                </a:solidFill>
                <a:latin typeface="Century Gothic"/>
                <a:ea typeface="Century Gothic"/>
                <a:cs typeface="Century Gothic"/>
                <a:sym typeface="Century Gothic"/>
              </a:rPr>
              <a:t> za stejných podmínek je daňový subjekt oprávněn nahlédnout do osobních daňových účtů vedených v rámci evidence daní o jeho daňových povinnostech.</a:t>
            </a:r>
            <a:endParaRP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0"/>
          <p:cNvSpPr txBox="1"/>
          <p:nvPr/>
        </p:nvSpPr>
        <p:spPr>
          <a:xfrm>
            <a:off x="457201" y="1325056"/>
            <a:ext cx="11734799" cy="41549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a:solidFill>
                  <a:srgbClr val="FF0000"/>
                </a:solidFill>
                <a:latin typeface="Century Gothic"/>
                <a:ea typeface="Century Gothic"/>
                <a:cs typeface="Century Gothic"/>
                <a:sym typeface="Century Gothic"/>
              </a:rPr>
              <a:t>Prostřednictvím provozovatelem poštovních služeb</a:t>
            </a:r>
            <a:endParaRPr/>
          </a:p>
          <a:p>
            <a:pPr marL="0" marR="0" lvl="0" indent="0" algn="ctr"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Více provozovatelů – je jich celkem 25 </a:t>
            </a:r>
            <a:r>
              <a:rPr lang="cs-CZ" sz="2800" b="1">
                <a:solidFill>
                  <a:schemeClr val="dk1"/>
                </a:solidFill>
                <a:latin typeface="Century Gothic"/>
                <a:ea typeface="Century Gothic"/>
                <a:cs typeface="Century Gothic"/>
                <a:sym typeface="Century Gothic"/>
              </a:rPr>
              <a:t>(http://www.ctu.cz/vyhledavaci-databaze/evidence-provozovatelu-poskytujicich-nebo-zajistujicich-postovni-služby)</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Uzavření poštovní smlouvy – doručování podle daňového řádu (§ 39 odst. 3)</a:t>
            </a:r>
            <a:endParaRPr/>
          </a:p>
        </p:txBody>
      </p:sp>
    </p:spTree>
  </p:cSld>
  <p:clrMapOvr>
    <a:masterClrMapping/>
  </p:clrMapOvr>
  <p:transition spd="slow">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28"/>
          <p:cNvSpPr txBox="1"/>
          <p:nvPr/>
        </p:nvSpPr>
        <p:spPr>
          <a:xfrm>
            <a:off x="515815" y="0"/>
            <a:ext cx="11676185" cy="45858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66</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Daňový subjekt je oprávněn nahlédnout do soupisu písemností obsažených ve vyhledávací části spisu. Z takto poskytnutého soupisu nesmí být patrný obsah jednotlivých písemností.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29"/>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66</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3) Není-li ohrožen zájem jiného daňového subjektu nebo jiných osob zúčastněných na správě daní anebo cíl správy daní, může správce daně v odůvodněných případech, kdy je to nutné pro další průběh řízení, umožnit nahlédnutí i do písemností ve vyhledávací části spisu.</a:t>
            </a:r>
            <a:endParaRPr/>
          </a:p>
        </p:txBody>
      </p:sp>
    </p:spTree>
  </p:cSld>
  <p:clrMapOvr>
    <a:masterClrMapping/>
  </p:clrMapOvr>
  <p:transition spd="slow">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30"/>
          <p:cNvSpPr txBox="1"/>
          <p:nvPr/>
        </p:nvSpPr>
        <p:spPr>
          <a:xfrm>
            <a:off x="515815" y="96982"/>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66</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4) Oprávnění nahlédnout do spisu lze využít v úředních hodinách pro veřejnost, pokud správce daně nepřipustí nahlížení do spisu i v průběhu pracovní doby mimo úřední hodiny pro veřejnost.</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31"/>
          <p:cNvSpPr txBox="1"/>
          <p:nvPr/>
        </p:nvSpPr>
        <p:spPr>
          <a:xfrm>
            <a:off x="515815"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66 – judikatura:</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9 Afs 8/2008-117 - správce daně je povinen umožnit daňovému subjektu k jeho žádosti nahlédnout do evidence daní a zjistit z ní veškeré informace vedené k jeho osobě, které byly použity jako podklad pro vydání platebního výměru na penále tohoto daňového subjektu.</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32"/>
          <p:cNvSpPr/>
          <p:nvPr/>
        </p:nvSpPr>
        <p:spPr>
          <a:xfrm>
            <a:off x="803563" y="1318783"/>
            <a:ext cx="10931237" cy="48013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IV. ÚS 164/02 - prokázání se děje nejen předložením dokladů, ale současně je třeba respektovat soulad skutečného stavu se stavem formálně právním.</a:t>
            </a:r>
            <a:endParaRPr/>
          </a:p>
          <a:p>
            <a:pPr marL="0" marR="0" lvl="0" indent="0" algn="l" rtl="0">
              <a:spcBef>
                <a:spcPts val="0"/>
              </a:spcBef>
              <a:spcAft>
                <a:spcPts val="0"/>
              </a:spcAft>
              <a:buNone/>
            </a:pP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IV. ÚS 359/05 - námitky může daňový subjekt relevantně a kvalifikovaně vznášet pouze tehdy, je-li s postupem správce daně seznámen, tedy je-li seznámen i s tím, jakou okolnost správce daně považoval za výhodu pro daňový subjekt.</a:t>
            </a:r>
            <a:endParaRPr/>
          </a:p>
          <a:p>
            <a:pPr marL="571500" marR="0" lvl="0" indent="-457200" algn="l" rtl="0">
              <a:spcBef>
                <a:spcPts val="0"/>
              </a:spcBef>
              <a:spcAft>
                <a:spcPts val="0"/>
              </a:spcAft>
              <a:buClr>
                <a:schemeClr val="dk1"/>
              </a:buClr>
              <a:buSzPts val="1800"/>
              <a:buFont typeface="Century Gothic"/>
              <a:buNone/>
            </a:pPr>
            <a:endParaRPr sz="1800" b="1">
              <a:solidFill>
                <a:schemeClr val="dk1"/>
              </a:solidFill>
              <a:latin typeface="Century Gothic"/>
              <a:ea typeface="Century Gothic"/>
              <a:cs typeface="Century Gothic"/>
              <a:sym typeface="Century Gothic"/>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33"/>
          <p:cNvSpPr/>
          <p:nvPr/>
        </p:nvSpPr>
        <p:spPr>
          <a:xfrm>
            <a:off x="1136073" y="517803"/>
            <a:ext cx="10903527" cy="550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IV. ÚS 360/05 - V této souvislosti proto nelze s ohledem na ústavní konformitu výkladu ustanovení § 23 odst. 2 zákona o správě daní a poplatků vykládat tak, že by striktně zakazovalo nahlížet do specifikovaných podkladů vůbec. Nebudou-li porušena práva ostatních daňových subjektů na ochranu údajů o nich, pak není důvodu odepřít daňovému subjektu nahlédnout do spisu v případě, že pomůckami konstruovaná daň využívá pouze údajů z dokladů a účetnictví, byť nesprávného a neúplného, samotného daňového subjektu.</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34"/>
          <p:cNvSpPr txBox="1"/>
          <p:nvPr/>
        </p:nvSpPr>
        <p:spPr>
          <a:xfrm>
            <a:off x="515815" y="0"/>
            <a:ext cx="11676185" cy="45858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 </a:t>
            </a:r>
            <a:r>
              <a:rPr lang="cs-CZ" sz="3600" b="1">
                <a:solidFill>
                  <a:schemeClr val="dk1"/>
                </a:solidFill>
                <a:latin typeface="Century Gothic"/>
                <a:ea typeface="Century Gothic"/>
                <a:cs typeface="Century Gothic"/>
                <a:sym typeface="Century Gothic"/>
              </a:rPr>
              <a:t>– Nahlížení do spisů § 67</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Správce daně pořídí o každém nahlédnutí do spisu podle povahy věci protokol nebo úřední záznam, ve kterém uvede, do kterých částí spisu bylo daňovému subjektu umožněno nahlédnout.</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35"/>
          <p:cNvSpPr txBox="1"/>
          <p:nvPr/>
        </p:nvSpPr>
        <p:spPr>
          <a:xfrm>
            <a:off x="404978" y="0"/>
            <a:ext cx="11676185" cy="45858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 </a:t>
            </a:r>
            <a:r>
              <a:rPr lang="cs-CZ" sz="3600" b="1">
                <a:solidFill>
                  <a:schemeClr val="dk1"/>
                </a:solidFill>
                <a:latin typeface="Century Gothic"/>
                <a:ea typeface="Century Gothic"/>
                <a:cs typeface="Century Gothic"/>
                <a:sym typeface="Century Gothic"/>
              </a:rPr>
              <a:t>– Nahlížení do spisů § 67</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Nevidomým osobám bude spis přečten. Správce daně umožní průvodci nevidomé osoby nahlédnout do spisu a na její požádání umožní též pořízení zvukového záznamu.</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36"/>
          <p:cNvSpPr txBox="1"/>
          <p:nvPr/>
        </p:nvSpPr>
        <p:spPr>
          <a:xfrm>
            <a:off x="363415"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 </a:t>
            </a:r>
            <a:r>
              <a:rPr lang="cs-CZ" sz="3600" b="1">
                <a:solidFill>
                  <a:schemeClr val="dk1"/>
                </a:solidFill>
                <a:latin typeface="Century Gothic"/>
                <a:ea typeface="Century Gothic"/>
                <a:cs typeface="Century Gothic"/>
                <a:sym typeface="Century Gothic"/>
              </a:rPr>
              <a:t>– Nahlížení do spisů § 67</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3) Na žádost daňového subjektu pořídí správce daně z části spisu, do níž lze nahlížet, doslovné opisy, kopie, výpisy nebo potvrzení o skutečnostech v ní obsažených a vydá je daňovému subjektu. Na žádost daňového subjektu správce daně rovněž ověří jejich shodu s obsahem spisu. O pořízení listiny a vydání ověřovací doložky provede úřední záznam.</a:t>
            </a:r>
            <a:endParaRPr/>
          </a:p>
        </p:txBody>
      </p:sp>
    </p:spTree>
  </p:cSld>
  <p:clrMapOvr>
    <a:masterClrMapping/>
  </p:clrMapOvr>
  <p:transition spd="slow">
    <p:fade thruBlk="1"/>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37"/>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67</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4) V ověřovací doložce o shodě se spisem správce daně uvede</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a) zda opis, kopie nebo stejnopis souhlasí doslovně s listinou, z níž byl pořízen, a zda tato listina je prvopisem, opisem, kopií nebo stejnopisem a z kolika listů nebo archů se skládá,</a:t>
            </a:r>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1"/>
          <p:cNvSpPr txBox="1"/>
          <p:nvPr/>
        </p:nvSpPr>
        <p:spPr>
          <a:xfrm>
            <a:off x="457201" y="1294396"/>
            <a:ext cx="11734799" cy="48936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a:solidFill>
                  <a:srgbClr val="FF0000"/>
                </a:solidFill>
                <a:latin typeface="Century Gothic"/>
                <a:ea typeface="Century Gothic"/>
                <a:cs typeface="Century Gothic"/>
                <a:sym typeface="Century Gothic"/>
              </a:rPr>
              <a:t>Prostřednictvím provozovatelem poštovních služeb</a:t>
            </a:r>
            <a:endParaRPr/>
          </a:p>
          <a:p>
            <a:pPr marL="0" marR="0" lvl="0" indent="0" algn="ctr" rtl="0">
              <a:spcBef>
                <a:spcPts val="0"/>
              </a:spcBef>
              <a:spcAft>
                <a:spcPts val="0"/>
              </a:spcAft>
              <a:buNone/>
            </a:pPr>
            <a:endParaRPr sz="3600" b="1">
              <a:solidFill>
                <a:srgbClr val="FF0000"/>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Pro správné doručení je nutné dodržet zákonný postup, především pak:</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 44 – doručování fyzickým osobám </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 45 – doručování právnickým osobám</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 46 – uložení písemnosti</a:t>
            </a:r>
            <a:endParaRPr/>
          </a:p>
        </p:txBody>
      </p:sp>
    </p:spTree>
  </p:cSld>
  <p:clrMapOvr>
    <a:masterClrMapping/>
  </p:clrMapOvr>
  <p:transition spd="slow">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38"/>
          <p:cNvSpPr txBox="1"/>
          <p:nvPr/>
        </p:nvSpPr>
        <p:spPr>
          <a:xfrm>
            <a:off x="515815"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67</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4) V ověřovací doložce o shodě se spisem správce daně uvede</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b) počet listů nebo archů, které ověřená listina obsahuje,</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c) místo a datum ověření,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 podpis úřední osoby a otisk úředního razítka se státním znakem.</a:t>
            </a:r>
            <a:endParaRPr/>
          </a:p>
        </p:txBody>
      </p:sp>
    </p:spTree>
  </p:cSld>
  <p:clrMapOvr>
    <a:masterClrMapping/>
  </p:clrMapOvr>
  <p:transition spd="slow">
    <p:fade thruBlk="1"/>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39"/>
          <p:cNvSpPr txBox="1"/>
          <p:nvPr/>
        </p:nvSpPr>
        <p:spPr>
          <a:xfrm>
            <a:off x="515815"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67 - judikatura</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1 Aps 1/2011-101- nevydání opisů či stejnopisů z daňového spisu, případně podmiňování vydání některých opisů zaplacením správního poplatku, není nezákonným zásahem</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7 Azs 3/2008-64 - správní orgán umožní v řízení o udělení mezinárodní ochrany žadateli o azyl pořídit si kopie písemností ze správního spisu vlastními prostředky a na vlastní náklady.</a:t>
            </a:r>
            <a:endParaRPr/>
          </a:p>
        </p:txBody>
      </p:sp>
    </p:spTree>
  </p:cSld>
  <p:clrMapOvr>
    <a:masterClrMapping/>
  </p:clrMapOvr>
  <p:transition spd="slow">
    <p:fade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40"/>
          <p:cNvSpPr txBox="1"/>
          <p:nvPr/>
        </p:nvSpPr>
        <p:spPr>
          <a:xfrm>
            <a:off x="515815" y="0"/>
            <a:ext cx="11676185" cy="45858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68</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Správce daně zapůjčí příslušnému orgánu veřejné moci část spisu, která se týká předmětu řízení, pro které je poskytována, za podmínek stanovených v § 52 a 53.</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41"/>
          <p:cNvSpPr txBox="1"/>
          <p:nvPr/>
        </p:nvSpPr>
        <p:spPr>
          <a:xfrm>
            <a:off x="515815"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68</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Správce daně, který část spisu zapůjčil příslušnému orgánu veřejné moci, může u něho do zapůjčené části spisu nahlížet, pořizovat z ní výpisy a kopie, a nebrání-li tomu závažné okolnosti, může vyžádat její dočasné poskytnutí pro účely daňového řízení.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42"/>
          <p:cNvSpPr txBox="1"/>
          <p:nvPr/>
        </p:nvSpPr>
        <p:spPr>
          <a:xfrm>
            <a:off x="418833" y="0"/>
            <a:ext cx="11676185" cy="403187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68</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3) Orgán veřejné moci, kterému je část spisu zapůjčena, zajistí dodržení podmínek mlčenlivosti; u zapůjčených písemností z vyhledávací části spisu zajistí tento orgán dodržení podmínek podle § 66.</a:t>
            </a:r>
            <a:endParaRPr/>
          </a:p>
        </p:txBody>
      </p:sp>
    </p:spTree>
  </p:cSld>
  <p:clrMapOvr>
    <a:masterClrMapping/>
  </p:clrMapOvr>
  <p:transition spd="slow">
    <p:fade thruBlk="1"/>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1) Správce daně, který je k tomu technicky vybaven, umožní daňovému subjektu využívat prostřednictvím dálkového přístupu daňovou informační schránku. Daňová informační schránka může být společná pro více správců daně.</a:t>
            </a:r>
            <a:endParaRPr dirty="0"/>
          </a:p>
        </p:txBody>
      </p:sp>
    </p:spTree>
  </p:cSld>
  <p:clrMapOvr>
    <a:masterClrMapping/>
  </p:clrMapOvr>
  <p:transition spd="slow">
    <p:fade thruBlk="1"/>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44"/>
          <p:cNvSpPr txBox="1"/>
          <p:nvPr/>
        </p:nvSpPr>
        <p:spPr>
          <a:xfrm>
            <a:off x="515815" y="60960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Daňový subjekt může prostřednictvím daňové informační schránky</a:t>
            </a:r>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a) získávat informace shromažďované ve spisu a na osobním daňovém účtu tohoto daňového subjektu v rozsahu a členění, v jakém jsou tyto informace v daňové informační schránce soustředěny,</a:t>
            </a:r>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44"/>
          <p:cNvSpPr txBox="1"/>
          <p:nvPr/>
        </p:nvSpPr>
        <p:spPr>
          <a:xfrm>
            <a:off x="676236" y="401052"/>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Daňový subjekt může prostřednictvím daňové informační schránky</a:t>
            </a:r>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b) získávat vybrané informace o svých právech a povinnostech,</a:t>
            </a: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c) činit podání s využitím vybraných informací, které o něm správce daně zpracovává.</a:t>
            </a:r>
            <a:endParaRPr lang="cs-CZ" sz="3600"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635287952"/>
      </p:ext>
    </p:extLst>
  </p:cSld>
  <p:clrMapOvr>
    <a:masterClrMapping/>
  </p:clrMapOvr>
  <p:transition spd="slow">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45"/>
          <p:cNvSpPr txBox="1"/>
          <p:nvPr/>
        </p:nvSpPr>
        <p:spPr>
          <a:xfrm>
            <a:off x="515815" y="60960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(3) Správce daně zveřejní způsobem umožňujícím dálkový přístup</a:t>
            </a: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a) skutečnost, že je technicky vybaven pro</a:t>
            </a: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1. zřízení daňové informační schránky,</a:t>
            </a: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2. přidělení přístupových údajů do daňové informační schránky,</a:t>
            </a:r>
            <a:endParaRPr lang="cs-CZ" dirty="0"/>
          </a:p>
        </p:txBody>
      </p:sp>
    </p:spTree>
  </p:cSld>
  <p:clrMapOvr>
    <a:masterClrMapping/>
  </p:clrMapOvr>
  <p:transition spd="slow">
    <p:fade thruBlk="1"/>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60960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b) rozsah a členění informací soustřeďovaných v daňové informační schránce a četnost jejich aktualizace,</a:t>
            </a: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c) podmínky a postup pro</a:t>
            </a: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1. získávání informací prostřednictvím daňové informační schránky,</a:t>
            </a: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2. možnost činit podání prostřednictvím daňové informační schránky,</a:t>
            </a: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2"/>
          <p:cNvSpPr/>
          <p:nvPr/>
        </p:nvSpPr>
        <p:spPr>
          <a:xfrm>
            <a:off x="1837679" y="1748901"/>
            <a:ext cx="8851036"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Jak pošta doručuje: </a:t>
            </a:r>
            <a:endParaRPr/>
          </a:p>
          <a:p>
            <a:pPr marL="0" marR="0" lvl="0" indent="0" algn="l" rtl="0">
              <a:spcBef>
                <a:spcPts val="0"/>
              </a:spcBef>
              <a:spcAft>
                <a:spcPts val="0"/>
              </a:spcAft>
              <a:buNone/>
            </a:pP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„Adresát neznámý“, </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„Na adrese se nezdržuje“, </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„Odstěhoval se“, </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„Nemá domovní schránku“ </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„Adresa je sídlem Městského úřadu“…</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60960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3. přidělení, používání a zneplatnění přístupových údajů,</a:t>
            </a: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4. určení osob pověřených přístupem do daňové informační schránky a rozsahu tohoto pověření,</a:t>
            </a:r>
          </a:p>
          <a:p>
            <a:pPr marL="0" marR="0" lvl="0" indent="0" algn="l" rtl="0">
              <a:spcBef>
                <a:spcPts val="0"/>
              </a:spcBef>
              <a:spcAft>
                <a:spcPts val="0"/>
              </a:spcAft>
              <a:buNone/>
            </a:pPr>
            <a:r>
              <a:rPr lang="cs-CZ" sz="3600" b="1" dirty="0"/>
              <a:t>d) rozsah, v jakém může daňový subjekt využívat daňovou informační schránku jako třetí osoba,</a:t>
            </a:r>
          </a:p>
          <a:p>
            <a:pPr marL="0" marR="0" lvl="0" indent="0" algn="l" rtl="0">
              <a:spcBef>
                <a:spcPts val="0"/>
              </a:spcBef>
              <a:spcAft>
                <a:spcPts val="0"/>
              </a:spcAft>
              <a:buNone/>
            </a:pPr>
            <a:endParaRPr lang="cs-CZ" sz="3600" dirty="0"/>
          </a:p>
        </p:txBody>
      </p:sp>
    </p:spTree>
    <p:extLst>
      <p:ext uri="{BB962C8B-B14F-4D97-AF65-F5344CB8AC3E}">
        <p14:creationId xmlns:p14="http://schemas.microsoft.com/office/powerpoint/2010/main" val="1134957626"/>
      </p:ext>
    </p:extLst>
  </p:cSld>
  <p:clrMapOvr>
    <a:masterClrMapping/>
  </p:clrMapOvr>
  <p:transition spd="slow">
    <p:fade thruBlk="1"/>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60960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t>e) požadovanou úroveň záruky prostředků pro elektronickou identifikaci,</a:t>
            </a:r>
          </a:p>
          <a:p>
            <a:pPr marL="0" marR="0" lvl="0" indent="0" algn="l" rtl="0">
              <a:spcBef>
                <a:spcPts val="0"/>
              </a:spcBef>
              <a:spcAft>
                <a:spcPts val="0"/>
              </a:spcAft>
              <a:buNone/>
            </a:pPr>
            <a:endParaRPr lang="cs-CZ" sz="3600" b="1" dirty="0"/>
          </a:p>
          <a:p>
            <a:pPr marL="0" marR="0" lvl="0" indent="0" algn="l" rtl="0">
              <a:spcBef>
                <a:spcPts val="0"/>
              </a:spcBef>
              <a:spcAft>
                <a:spcPts val="0"/>
              </a:spcAft>
              <a:buNone/>
            </a:pPr>
            <a:r>
              <a:rPr lang="cs-CZ" sz="3600" b="1" dirty="0"/>
              <a:t>f) označení správců daně, pro které je daňová informační schránka společná.</a:t>
            </a:r>
          </a:p>
          <a:p>
            <a:pPr marL="0" marR="0" lvl="0" indent="0" algn="l" rtl="0">
              <a:spcBef>
                <a:spcPts val="0"/>
              </a:spcBef>
              <a:spcAft>
                <a:spcPts val="0"/>
              </a:spcAft>
              <a:buNone/>
            </a:pPr>
            <a:endParaRPr lang="cs-CZ" sz="3600" dirty="0"/>
          </a:p>
        </p:txBody>
      </p:sp>
    </p:spTree>
    <p:extLst>
      <p:ext uri="{BB962C8B-B14F-4D97-AF65-F5344CB8AC3E}">
        <p14:creationId xmlns:p14="http://schemas.microsoft.com/office/powerpoint/2010/main" val="1743210056"/>
      </p:ext>
    </p:extLst>
  </p:cSld>
  <p:clrMapOvr>
    <a:masterClrMapping/>
  </p:clrMapOvr>
  <p:transition spd="slow">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60960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t>(4) Prostřednictvím daňové informační schránky zřízené daňovému subjektu lze činit podání tohoto daňového subjektu nebo podání učiněné namísto tohoto daňového subjektu.</a:t>
            </a:r>
          </a:p>
        </p:txBody>
      </p:sp>
    </p:spTree>
    <p:extLst>
      <p:ext uri="{BB962C8B-B14F-4D97-AF65-F5344CB8AC3E}">
        <p14:creationId xmlns:p14="http://schemas.microsoft.com/office/powerpoint/2010/main" val="263566422"/>
      </p:ext>
    </p:extLst>
  </p:cSld>
  <p:clrMapOvr>
    <a:masterClrMapping/>
  </p:clrMapOvr>
  <p:transition spd="slow">
    <p:fade thruBlk="1"/>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algn="just"/>
            <a:r>
              <a:rPr lang="cs-CZ" sz="3600" b="1" dirty="0">
                <a:solidFill>
                  <a:schemeClr val="dk1"/>
                </a:solidFill>
                <a:latin typeface="Century Gothic"/>
              </a:rPr>
              <a:t>(5) Na podání učiněné prostřednictvím daňové informační schránky se hledí jako na podání učiněné daňovým subjektem, kterému byla tato schránka zřízena; to neplatí, pokud je osobou, která takto činí podání,</a:t>
            </a:r>
          </a:p>
          <a:p>
            <a:pPr algn="just"/>
            <a:r>
              <a:rPr lang="cs-CZ" sz="3600" b="1" dirty="0">
                <a:solidFill>
                  <a:schemeClr val="dk1"/>
                </a:solidFill>
                <a:latin typeface="Century Gothic"/>
              </a:rPr>
              <a:t>a) zákonný zástupce, opatrovník, ustanovený zástupce daňového subjektu nebo osoba, která plní povinnosti daňového subjektu podle § 20 odst. 3, nebo</a:t>
            </a:r>
          </a:p>
        </p:txBody>
      </p:sp>
    </p:spTree>
    <p:extLst>
      <p:ext uri="{BB962C8B-B14F-4D97-AF65-F5344CB8AC3E}">
        <p14:creationId xmlns:p14="http://schemas.microsoft.com/office/powerpoint/2010/main" val="1465513892"/>
      </p:ext>
    </p:extLst>
  </p:cSld>
  <p:clrMapOvr>
    <a:masterClrMapping/>
  </p:clrMapOvr>
  <p:transition spd="slow">
    <p:fade thruBlk="1"/>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algn="just"/>
            <a:r>
              <a:rPr lang="cs-CZ" sz="3600" b="1" dirty="0">
                <a:solidFill>
                  <a:schemeClr val="dk1"/>
                </a:solidFill>
                <a:latin typeface="Century Gothic"/>
              </a:rPr>
              <a:t>b) zmocněnec daňového subjektu,</a:t>
            </a:r>
          </a:p>
          <a:p>
            <a:pPr algn="just"/>
            <a:r>
              <a:rPr lang="cs-CZ" sz="3600" b="1" dirty="0">
                <a:solidFill>
                  <a:schemeClr val="dk1"/>
                </a:solidFill>
                <a:latin typeface="Century Gothic"/>
              </a:rPr>
              <a:t>1. jemuž byla udělena plná moc uplatněná u příslušného správce daně nejpozději v okamžiku učinění tohoto podání a</a:t>
            </a:r>
          </a:p>
          <a:p>
            <a:pPr algn="just"/>
            <a:r>
              <a:rPr lang="cs-CZ" sz="3600" b="1" dirty="0">
                <a:solidFill>
                  <a:schemeClr val="dk1"/>
                </a:solidFill>
                <a:latin typeface="Century Gothic"/>
              </a:rPr>
              <a:t>2. který v rámci daňové informační schránky zvolil možnost učinit podání jako zmocněnec.</a:t>
            </a:r>
          </a:p>
        </p:txBody>
      </p:sp>
    </p:spTree>
    <p:extLst>
      <p:ext uri="{BB962C8B-B14F-4D97-AF65-F5344CB8AC3E}">
        <p14:creationId xmlns:p14="http://schemas.microsoft.com/office/powerpoint/2010/main" val="1834283486"/>
      </p:ext>
    </p:extLst>
  </p:cSld>
  <p:clrMapOvr>
    <a:masterClrMapping/>
  </p:clrMapOvr>
  <p:transition spd="slow">
    <p:fade thruBlk="1"/>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Přístup do daňové informační schránky § 69a</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algn="just"/>
            <a:r>
              <a:rPr lang="cs-CZ" sz="3600" b="1" dirty="0">
                <a:solidFill>
                  <a:schemeClr val="dk1"/>
                </a:solidFill>
                <a:latin typeface="Century Gothic"/>
              </a:rPr>
              <a:t>(1) Správce daně zřídí daňovou informační schránku daňovému subjektu na základě projevu vůle poprvé přistoupit do této schránky učiněného daňovým subjektem v informačním systému daňových informačních schránek.</a:t>
            </a:r>
          </a:p>
        </p:txBody>
      </p:sp>
    </p:spTree>
    <p:extLst>
      <p:ext uri="{BB962C8B-B14F-4D97-AF65-F5344CB8AC3E}">
        <p14:creationId xmlns:p14="http://schemas.microsoft.com/office/powerpoint/2010/main" val="1085072085"/>
      </p:ext>
    </p:extLst>
  </p:cSld>
  <p:clrMapOvr>
    <a:masterClrMapping/>
  </p:clrMapOvr>
  <p:transition spd="slow">
    <p:fade thruBlk="1"/>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Přístup do daňové informační schránky § 69a</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algn="just"/>
            <a:r>
              <a:rPr lang="cs-CZ" sz="3600" b="1" dirty="0">
                <a:solidFill>
                  <a:schemeClr val="dk1"/>
                </a:solidFill>
                <a:latin typeface="Century Gothic"/>
              </a:rPr>
              <a:t>(1) Správce daně zřídí daňovou informační schránku daňovému subjektu na základě projevu vůle poprvé přistoupit do této schránky učiněného daňovým subjektem v informačním systému daňových informačních schránek.</a:t>
            </a:r>
          </a:p>
        </p:txBody>
      </p:sp>
    </p:spTree>
    <p:extLst>
      <p:ext uri="{BB962C8B-B14F-4D97-AF65-F5344CB8AC3E}">
        <p14:creationId xmlns:p14="http://schemas.microsoft.com/office/powerpoint/2010/main" val="2102658085"/>
      </p:ext>
    </p:extLst>
  </p:cSld>
  <p:clrMapOvr>
    <a:masterClrMapping/>
  </p:clrMapOvr>
  <p:transition spd="slow">
    <p:fade thruBlk="1"/>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Přístup do daňové informační schránky § 69a</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algn="just"/>
            <a:r>
              <a:rPr lang="cs-CZ" sz="3600" b="1" dirty="0">
                <a:solidFill>
                  <a:schemeClr val="dk1"/>
                </a:solidFill>
                <a:latin typeface="Century Gothic"/>
              </a:rPr>
              <a:t>(2) Přístup do daňové informační schránky je možný prostřednictvím přihlášení</a:t>
            </a:r>
          </a:p>
          <a:p>
            <a:pPr algn="just"/>
            <a:endParaRPr lang="cs-CZ" sz="3600" b="1" dirty="0">
              <a:solidFill>
                <a:schemeClr val="dk1"/>
              </a:solidFill>
              <a:latin typeface="Century Gothic"/>
            </a:endParaRPr>
          </a:p>
          <a:p>
            <a:pPr algn="just"/>
            <a:r>
              <a:rPr lang="cs-CZ" sz="3600" b="1" dirty="0">
                <a:solidFill>
                  <a:schemeClr val="dk1"/>
                </a:solidFill>
                <a:latin typeface="Century Gothic"/>
              </a:rPr>
              <a:t>a) s využitím přístupu se zaručenou identitou,</a:t>
            </a:r>
          </a:p>
          <a:p>
            <a:pPr algn="just"/>
            <a:r>
              <a:rPr lang="cs-CZ" sz="3600" b="1" dirty="0">
                <a:solidFill>
                  <a:schemeClr val="dk1"/>
                </a:solidFill>
                <a:latin typeface="Century Gothic"/>
              </a:rPr>
              <a:t>b) s ověřenou identitou způsobem, kterým se lze přihlásit do datové schránky, nebo</a:t>
            </a:r>
          </a:p>
          <a:p>
            <a:pPr algn="just"/>
            <a:r>
              <a:rPr lang="cs-CZ" sz="3600" b="1" dirty="0">
                <a:solidFill>
                  <a:schemeClr val="dk1"/>
                </a:solidFill>
                <a:latin typeface="Century Gothic"/>
              </a:rPr>
              <a:t>c) pomocí přidělených přístupových údajů.</a:t>
            </a:r>
          </a:p>
        </p:txBody>
      </p:sp>
    </p:spTree>
    <p:extLst>
      <p:ext uri="{BB962C8B-B14F-4D97-AF65-F5344CB8AC3E}">
        <p14:creationId xmlns:p14="http://schemas.microsoft.com/office/powerpoint/2010/main" val="4017436157"/>
      </p:ext>
    </p:extLst>
  </p:cSld>
  <p:clrMapOvr>
    <a:masterClrMapping/>
  </p:clrMapOvr>
  <p:transition spd="slow">
    <p:fade thruBlk="1"/>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Přístup do daňové informační schránky § 69a</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algn="just"/>
            <a:r>
              <a:rPr lang="cs-CZ" sz="3600" b="1" dirty="0">
                <a:solidFill>
                  <a:schemeClr val="dk1"/>
                </a:solidFill>
                <a:latin typeface="Century Gothic"/>
              </a:rPr>
              <a:t>(3) Právo přístupu do daňové informační schránky daňového subjektu má</a:t>
            </a:r>
          </a:p>
          <a:p>
            <a:pPr algn="just"/>
            <a:endParaRPr lang="cs-CZ" sz="3600" b="1" dirty="0">
              <a:solidFill>
                <a:schemeClr val="dk1"/>
              </a:solidFill>
              <a:latin typeface="Century Gothic"/>
            </a:endParaRPr>
          </a:p>
          <a:p>
            <a:pPr algn="just"/>
            <a:r>
              <a:rPr lang="cs-CZ" sz="3600" b="1" dirty="0">
                <a:solidFill>
                  <a:schemeClr val="dk1"/>
                </a:solidFill>
                <a:latin typeface="Century Gothic"/>
              </a:rPr>
              <a:t>a) daňový subjekt,</a:t>
            </a:r>
          </a:p>
          <a:p>
            <a:pPr algn="just"/>
            <a:r>
              <a:rPr lang="cs-CZ" sz="3600" b="1" dirty="0">
                <a:solidFill>
                  <a:schemeClr val="dk1"/>
                </a:solidFill>
                <a:latin typeface="Century Gothic"/>
              </a:rPr>
              <a:t>b) osoba, která plní povinnosti daňového subjektu podle § 20 odst. 3,</a:t>
            </a:r>
          </a:p>
          <a:p>
            <a:pPr algn="just"/>
            <a:r>
              <a:rPr lang="cs-CZ" sz="3600" b="1" dirty="0">
                <a:solidFill>
                  <a:schemeClr val="dk1"/>
                </a:solidFill>
                <a:latin typeface="Century Gothic"/>
              </a:rPr>
              <a:t>c) zákonný zástupce, opatrovník nebo ustanovený zástupce daňového subjektu.</a:t>
            </a:r>
          </a:p>
        </p:txBody>
      </p:sp>
    </p:spTree>
    <p:extLst>
      <p:ext uri="{BB962C8B-B14F-4D97-AF65-F5344CB8AC3E}">
        <p14:creationId xmlns:p14="http://schemas.microsoft.com/office/powerpoint/2010/main" val="1476755244"/>
      </p:ext>
    </p:extLst>
  </p:cSld>
  <p:clrMapOvr>
    <a:masterClrMapping/>
  </p:clrMapOvr>
  <p:transition spd="slow">
    <p:fade thruBlk="1"/>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Přístup do daňové informační schránky § 69a</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algn="just"/>
            <a:r>
              <a:rPr lang="cs-CZ" sz="3600" b="1" dirty="0">
                <a:solidFill>
                  <a:schemeClr val="dk1"/>
                </a:solidFill>
                <a:latin typeface="Century Gothic"/>
              </a:rPr>
              <a:t>(4) Právo přístupu do daňové informační schránky daňového subjektu může vykonávat pouze fyzická osoba, která je</a:t>
            </a:r>
          </a:p>
          <a:p>
            <a:pPr algn="just"/>
            <a:r>
              <a:rPr lang="cs-CZ" sz="3600" b="1" dirty="0">
                <a:solidFill>
                  <a:schemeClr val="dk1"/>
                </a:solidFill>
                <a:latin typeface="Century Gothic"/>
              </a:rPr>
              <a:t>a) uvedena v odstavci 3, nebo</a:t>
            </a:r>
          </a:p>
          <a:p>
            <a:pPr algn="just"/>
            <a:r>
              <a:rPr lang="cs-CZ" sz="3600" b="1" dirty="0">
                <a:solidFill>
                  <a:schemeClr val="dk1"/>
                </a:solidFill>
                <a:latin typeface="Century Gothic"/>
              </a:rPr>
              <a:t>b) oprávněna jednat podle § 24 odst. 2 jménem právnické osoby uvedené v odstavci 3.</a:t>
            </a:r>
          </a:p>
        </p:txBody>
      </p:sp>
    </p:spTree>
    <p:extLst>
      <p:ext uri="{BB962C8B-B14F-4D97-AF65-F5344CB8AC3E}">
        <p14:creationId xmlns:p14="http://schemas.microsoft.com/office/powerpoint/2010/main" val="2643279473"/>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txBox="1"/>
          <p:nvPr/>
        </p:nvSpPr>
        <p:spPr>
          <a:xfrm>
            <a:off x="745959" y="403393"/>
            <a:ext cx="11237493" cy="62016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200"/>
              <a:buFont typeface="Arial"/>
              <a:buNone/>
            </a:pPr>
            <a:r>
              <a:rPr lang="cs-CZ" sz="2200" b="1">
                <a:solidFill>
                  <a:schemeClr val="dk1"/>
                </a:solidFill>
                <a:latin typeface="Arial"/>
                <a:ea typeface="Arial"/>
                <a:cs typeface="Arial"/>
                <a:sym typeface="Arial"/>
              </a:rPr>
              <a:t>Vyhláška 464/2012 o stanovení specifikace jednotlivých základních</a:t>
            </a:r>
            <a:endParaRPr/>
          </a:p>
          <a:p>
            <a:pPr marL="0" marR="0" lvl="0" indent="0" algn="l" rtl="0">
              <a:spcBef>
                <a:spcPts val="0"/>
              </a:spcBef>
              <a:spcAft>
                <a:spcPts val="0"/>
              </a:spcAft>
              <a:buClr>
                <a:schemeClr val="dk1"/>
              </a:buClr>
              <a:buSzPts val="2200"/>
              <a:buFont typeface="Arial"/>
              <a:buNone/>
            </a:pPr>
            <a:r>
              <a:rPr lang="cs-CZ" sz="2200" b="1">
                <a:solidFill>
                  <a:schemeClr val="dk1"/>
                </a:solidFill>
                <a:latin typeface="Arial"/>
                <a:ea typeface="Arial"/>
                <a:cs typeface="Arial"/>
                <a:sym typeface="Arial"/>
              </a:rPr>
              <a:t>služeb a základních kvalifikačních požadavků na jejich poskytování</a:t>
            </a:r>
            <a:endParaRPr/>
          </a:p>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2300"/>
              <a:buFont typeface="Arial"/>
              <a:buNone/>
            </a:pPr>
            <a:r>
              <a:rPr lang="cs-CZ" sz="2300" b="1">
                <a:solidFill>
                  <a:schemeClr val="dk1"/>
                </a:solidFill>
                <a:latin typeface="Arial"/>
                <a:ea typeface="Arial"/>
                <a:cs typeface="Arial"/>
                <a:sym typeface="Arial"/>
              </a:rPr>
              <a:t>§13 Úřední doručování písemnosti</a:t>
            </a:r>
            <a:endParaRPr/>
          </a:p>
          <a:p>
            <a:pPr marL="0" marR="0" lvl="0" indent="0" algn="l" rtl="0">
              <a:spcBef>
                <a:spcPts val="0"/>
              </a:spcBef>
              <a:spcAft>
                <a:spcPts val="0"/>
              </a:spcAft>
              <a:buClr>
                <a:schemeClr val="dk1"/>
              </a:buClr>
              <a:buSzPts val="2400"/>
              <a:buFont typeface="Arial"/>
              <a:buNone/>
            </a:pPr>
            <a:endParaRPr sz="2400" b="1">
              <a:solidFill>
                <a:schemeClr val="dk1"/>
              </a:solidFill>
              <a:latin typeface="Arial"/>
              <a:ea typeface="Arial"/>
              <a:cs typeface="Arial"/>
              <a:sym typeface="Arial"/>
            </a:endParaRPr>
          </a:p>
          <a:p>
            <a:pPr marL="0" marR="0" lvl="0" indent="0" algn="l" rtl="0">
              <a:spcBef>
                <a:spcPts val="0"/>
              </a:spcBef>
              <a:spcAft>
                <a:spcPts val="0"/>
              </a:spcAft>
              <a:buClr>
                <a:srgbClr val="FF0000"/>
              </a:buClr>
              <a:buSzPts val="2400"/>
              <a:buFont typeface="Arial"/>
              <a:buNone/>
            </a:pPr>
            <a:r>
              <a:rPr lang="cs-CZ" sz="2400" b="1">
                <a:solidFill>
                  <a:srgbClr val="FF0000"/>
                </a:solidFill>
                <a:latin typeface="Arial"/>
                <a:ea typeface="Arial"/>
                <a:cs typeface="Arial"/>
                <a:sym typeface="Arial"/>
              </a:rPr>
              <a:t>Základní služby umožní zejména dodání do vlastních rukou, dodání do </a:t>
            </a:r>
            <a:endParaRPr/>
          </a:p>
          <a:p>
            <a:pPr marL="0" marR="0" lvl="0" indent="0" algn="l" rtl="0">
              <a:spcBef>
                <a:spcPts val="0"/>
              </a:spcBef>
              <a:spcAft>
                <a:spcPts val="0"/>
              </a:spcAft>
              <a:buClr>
                <a:srgbClr val="FF0000"/>
              </a:buClr>
              <a:buSzPts val="2400"/>
              <a:buFont typeface="Arial"/>
              <a:buNone/>
            </a:pPr>
            <a:r>
              <a:rPr lang="cs-CZ" sz="2400" b="1">
                <a:solidFill>
                  <a:srgbClr val="FF0000"/>
                </a:solidFill>
                <a:latin typeface="Arial"/>
                <a:ea typeface="Arial"/>
                <a:cs typeface="Arial"/>
                <a:sym typeface="Arial"/>
              </a:rPr>
              <a:t>vlastních rukou výhradně jen adresáta, poskytnutí dodejky, lhůty pro uložení poštovní zásilky a vyloučení změny místa a vyloučení změny místa dodání, a to </a:t>
            </a:r>
            <a:r>
              <a:rPr lang="cs-CZ" sz="2400" b="1" u="sng">
                <a:solidFill>
                  <a:srgbClr val="FF0000"/>
                </a:solidFill>
                <a:latin typeface="Arial"/>
                <a:ea typeface="Arial"/>
                <a:cs typeface="Arial"/>
                <a:sym typeface="Arial"/>
              </a:rPr>
              <a:t>podle požadavků podle jiných právních předpisů upravující pravidla pro úřední doručování písemností</a:t>
            </a:r>
            <a:r>
              <a:rPr lang="cs-CZ" sz="2400" b="1">
                <a:solidFill>
                  <a:srgbClr val="FF0000"/>
                </a:solidFill>
                <a:latin typeface="Arial"/>
                <a:ea typeface="Arial"/>
                <a:cs typeface="Arial"/>
                <a:sym typeface="Arial"/>
              </a:rPr>
              <a:t>, zejména v trestním, správním</a:t>
            </a:r>
            <a:r>
              <a:rPr lang="cs-CZ" sz="2400" b="1" u="sng">
                <a:solidFill>
                  <a:srgbClr val="FF0000"/>
                </a:solidFill>
                <a:latin typeface="Arial"/>
                <a:ea typeface="Arial"/>
                <a:cs typeface="Arial"/>
                <a:sym typeface="Arial"/>
              </a:rPr>
              <a:t>, daňovém </a:t>
            </a:r>
            <a:r>
              <a:rPr lang="cs-CZ" sz="2400" b="1">
                <a:solidFill>
                  <a:srgbClr val="FF0000"/>
                </a:solidFill>
                <a:latin typeface="Arial"/>
                <a:ea typeface="Arial"/>
                <a:cs typeface="Arial"/>
                <a:sym typeface="Arial"/>
              </a:rPr>
              <a:t>a soudním řízení. </a:t>
            </a:r>
            <a:endParaRPr/>
          </a:p>
          <a:p>
            <a:pPr marL="0" marR="0" lvl="0" indent="0" algn="l" rtl="0">
              <a:spcBef>
                <a:spcPts val="0"/>
              </a:spcBef>
              <a:spcAft>
                <a:spcPts val="0"/>
              </a:spcAft>
              <a:buClr>
                <a:schemeClr val="dk1"/>
              </a:buClr>
              <a:buSzPts val="1800"/>
              <a:buFont typeface="Arial"/>
              <a:buNone/>
            </a:pPr>
            <a:endParaRPr sz="1800"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cs-CZ" sz="1800" b="1">
                <a:solidFill>
                  <a:schemeClr val="dk1"/>
                </a:solidFill>
                <a:latin typeface="Arial"/>
                <a:ea typeface="Arial"/>
                <a:cs typeface="Arial"/>
                <a:sym typeface="Arial"/>
              </a:rPr>
              <a:t>----------------</a:t>
            </a:r>
            <a:endParaRPr/>
          </a:p>
          <a:p>
            <a:pPr marL="0" marR="0" lvl="0" indent="0" algn="l" rtl="0">
              <a:spcBef>
                <a:spcPts val="0"/>
              </a:spcBef>
              <a:spcAft>
                <a:spcPts val="0"/>
              </a:spcAft>
              <a:buClr>
                <a:schemeClr val="dk1"/>
              </a:buClr>
              <a:buSzPts val="1800"/>
              <a:buFont typeface="Arial"/>
              <a:buNone/>
            </a:pPr>
            <a:r>
              <a:rPr lang="cs-CZ" sz="1800" b="1">
                <a:solidFill>
                  <a:schemeClr val="dk1"/>
                </a:solidFill>
                <a:latin typeface="Arial"/>
                <a:ea typeface="Arial"/>
                <a:cs typeface="Arial"/>
                <a:sym typeface="Arial"/>
              </a:rPr>
              <a:t>Například: Zákon č. 500/2004 Sb., správní řád, ve znění pozdějších předpisů,</a:t>
            </a:r>
            <a:endParaRPr/>
          </a:p>
          <a:p>
            <a:pPr marL="0" marR="0" lvl="0" indent="0" algn="l" rtl="0">
              <a:spcBef>
                <a:spcPts val="0"/>
              </a:spcBef>
              <a:spcAft>
                <a:spcPts val="0"/>
              </a:spcAft>
              <a:buClr>
                <a:schemeClr val="dk1"/>
              </a:buClr>
              <a:buSzPts val="1800"/>
              <a:buFont typeface="Arial"/>
              <a:buNone/>
            </a:pPr>
            <a:r>
              <a:rPr lang="cs-CZ" sz="1800" b="1">
                <a:solidFill>
                  <a:schemeClr val="dk1"/>
                </a:solidFill>
                <a:latin typeface="Arial"/>
                <a:ea typeface="Arial"/>
                <a:cs typeface="Arial"/>
                <a:sym typeface="Arial"/>
              </a:rPr>
              <a:t>Zákon č.99/1963 Sb., občanský soudní řád, ve znění pozdějších předpisů,</a:t>
            </a:r>
            <a:endParaRPr/>
          </a:p>
          <a:p>
            <a:pPr marL="0" marR="0" lvl="0" indent="0" algn="l" rtl="0">
              <a:spcBef>
                <a:spcPts val="0"/>
              </a:spcBef>
              <a:spcAft>
                <a:spcPts val="0"/>
              </a:spcAft>
              <a:buClr>
                <a:srgbClr val="FF0000"/>
              </a:buClr>
              <a:buSzPts val="1800"/>
              <a:buFont typeface="Arial"/>
              <a:buNone/>
            </a:pPr>
            <a:r>
              <a:rPr lang="cs-CZ" sz="1800" b="1">
                <a:solidFill>
                  <a:srgbClr val="FF0000"/>
                </a:solidFill>
                <a:latin typeface="Arial"/>
                <a:ea typeface="Arial"/>
                <a:cs typeface="Arial"/>
                <a:sym typeface="Arial"/>
              </a:rPr>
              <a:t>Zákon č. 280/2009 Sb., daňový řád, ve znění pozdějších předpisů,</a:t>
            </a:r>
            <a:endParaRPr/>
          </a:p>
          <a:p>
            <a:pPr marL="0" marR="0" lvl="0" indent="0" algn="l" rtl="0">
              <a:spcBef>
                <a:spcPts val="0"/>
              </a:spcBef>
              <a:spcAft>
                <a:spcPts val="0"/>
              </a:spcAft>
              <a:buClr>
                <a:schemeClr val="dk1"/>
              </a:buClr>
              <a:buSzPts val="1800"/>
              <a:buFont typeface="Arial"/>
              <a:buNone/>
            </a:pPr>
            <a:r>
              <a:rPr lang="cs-CZ" sz="1800" b="1">
                <a:solidFill>
                  <a:schemeClr val="dk1"/>
                </a:solidFill>
                <a:latin typeface="Arial"/>
                <a:ea typeface="Arial"/>
                <a:cs typeface="Arial"/>
                <a:sym typeface="Arial"/>
              </a:rPr>
              <a:t>Zákon č. 141/1961 Sb., o trestním řízení soudním (trestní řád), ve znění</a:t>
            </a:r>
            <a:endParaRPr/>
          </a:p>
          <a:p>
            <a:pPr marL="0" marR="0" lvl="0" indent="0" algn="l" rtl="0">
              <a:spcBef>
                <a:spcPts val="0"/>
              </a:spcBef>
              <a:spcAft>
                <a:spcPts val="0"/>
              </a:spcAft>
              <a:buClr>
                <a:schemeClr val="dk1"/>
              </a:buClr>
              <a:buSzPts val="1800"/>
              <a:buFont typeface="Arial"/>
              <a:buNone/>
            </a:pPr>
            <a:r>
              <a:rPr lang="cs-CZ" sz="1800" b="1">
                <a:solidFill>
                  <a:schemeClr val="dk1"/>
                </a:solidFill>
                <a:latin typeface="Arial"/>
                <a:ea typeface="Arial"/>
                <a:cs typeface="Arial"/>
                <a:sym typeface="Arial"/>
              </a:rPr>
              <a:t>pozdějších předpisů</a:t>
            </a:r>
            <a:endParaRPr/>
          </a:p>
          <a:p>
            <a:pPr marL="0" marR="0" lvl="0" indent="0" algn="l" rtl="0">
              <a:spcBef>
                <a:spcPts val="0"/>
              </a:spcBef>
              <a:spcAft>
                <a:spcPts val="0"/>
              </a:spcAft>
              <a:buClr>
                <a:schemeClr val="dk1"/>
              </a:buClr>
              <a:buSzPts val="1800"/>
              <a:buFont typeface="Arial"/>
              <a:buNone/>
            </a:pPr>
            <a:endParaRPr sz="1800" b="1">
              <a:solidFill>
                <a:schemeClr val="dk1"/>
              </a:solidFill>
              <a:latin typeface="Arial"/>
              <a:ea typeface="Arial"/>
              <a:cs typeface="Arial"/>
              <a:sym typeface="Arial"/>
            </a:endParaRPr>
          </a:p>
        </p:txBody>
      </p:sp>
    </p:spTree>
  </p:cSld>
  <p:clrMapOvr>
    <a:masterClrMapping/>
  </p:clrMapOvr>
  <p:transition spd="slow">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Přístup do daňové informační schránky § 69a</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algn="just"/>
            <a:r>
              <a:rPr lang="cs-CZ" sz="3600" b="1" dirty="0">
                <a:solidFill>
                  <a:schemeClr val="dk1"/>
                </a:solidFill>
                <a:latin typeface="Century Gothic"/>
              </a:rPr>
              <a:t>(5) Právo přístupu do daňové informační schránky daňového subjektu může vykonávat také fyzická osoba, která je pověřena přístupem do této schránky osobou uvedenou v odstavci 4; stejným způsobem je možné pověřit fyzickou osobu právem pověřovat přístupem do této schránky další fyzické osoby.</a:t>
            </a:r>
          </a:p>
        </p:txBody>
      </p:sp>
    </p:spTree>
    <p:extLst>
      <p:ext uri="{BB962C8B-B14F-4D97-AF65-F5344CB8AC3E}">
        <p14:creationId xmlns:p14="http://schemas.microsoft.com/office/powerpoint/2010/main" val="2624847459"/>
      </p:ext>
    </p:extLst>
  </p:cSld>
  <p:clrMapOvr>
    <a:masterClrMapping/>
  </p:clrMapOvr>
  <p:transition spd="slow">
    <p:fade thruBlk="1"/>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Přístup do daňové informační schránky § 69a</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algn="just"/>
            <a:endParaRPr lang="cs-CZ" sz="3600" b="1" dirty="0">
              <a:solidFill>
                <a:schemeClr val="dk1"/>
              </a:solidFill>
              <a:latin typeface="Century Gothic"/>
            </a:endParaRPr>
          </a:p>
          <a:p>
            <a:pPr algn="just"/>
            <a:r>
              <a:rPr lang="cs-CZ" sz="3600" b="1" dirty="0">
                <a:solidFill>
                  <a:schemeClr val="dk1"/>
                </a:solidFill>
                <a:latin typeface="Century Gothic"/>
              </a:rPr>
              <a:t>(6) Pověření fyzických osob podle odstavce 5 a určení rozsahu tohoto pověření lze učinit pouze prostřednictvím daňové informační schránky.</a:t>
            </a:r>
          </a:p>
        </p:txBody>
      </p:sp>
    </p:spTree>
    <p:extLst>
      <p:ext uri="{BB962C8B-B14F-4D97-AF65-F5344CB8AC3E}">
        <p14:creationId xmlns:p14="http://schemas.microsoft.com/office/powerpoint/2010/main" val="3020566711"/>
      </p:ext>
    </p:extLst>
  </p:cSld>
  <p:clrMapOvr>
    <a:masterClrMapping/>
  </p:clrMapOvr>
  <p:transition spd="slow">
    <p:fade thruBlk="1"/>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Přístupové údaje pro přístup do daňové informační schránky § 69b</a:t>
            </a:r>
            <a:endParaRPr dirty="0"/>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(1) Správce daně, který zveřejnil způsobem umožňujícím dálkový přístup skutečnost, že je technicky vybaven pro přidělení přístupových údajů, přidělí osobě vykonávající právo přístupu do daňové informační schránky přístupové údaje na základě její žádosti.</a:t>
            </a:r>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64805339"/>
      </p:ext>
    </p:extLst>
  </p:cSld>
  <p:clrMapOvr>
    <a:masterClrMapping/>
  </p:clrMapOvr>
  <p:transition spd="slow">
    <p:fade thruBlk="1"/>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46"/>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Přístupové údaje pro přístup do daňové informační schránky § 69b</a:t>
            </a:r>
            <a:endParaRPr dirty="0"/>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(2) Osoba, které byly přiděleny přístupové údaje nebo jiné jedinečné údaje potřebné pro přístup do daňové informační schránky, je povinna s nimi zacházet tak, aby nemohlo dojít k jejich zneužití.</a:t>
            </a:r>
          </a:p>
          <a:p>
            <a:pPr marL="0" marR="0" lvl="0" indent="0" algn="l" rtl="0">
              <a:spcBef>
                <a:spcPts val="0"/>
              </a:spcBef>
              <a:spcAft>
                <a:spcPts val="0"/>
              </a:spcAft>
              <a:buNone/>
            </a:pPr>
            <a:endParaRPr lang="cs-CZ" sz="3600" b="1"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346018747"/>
      </p:ext>
    </p:extLst>
  </p:cSld>
  <p:clrMapOvr>
    <a:masterClrMapping/>
  </p:clrMapOvr>
  <p:transition spd="slow">
    <p:fade thruBlk="1"/>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47"/>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 69a, 69b</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7200" b="1" dirty="0">
                <a:solidFill>
                  <a:srgbClr val="FF0000"/>
                </a:solidFill>
                <a:latin typeface="Century Gothic"/>
                <a:ea typeface="Century Gothic"/>
                <a:cs typeface="Century Gothic"/>
                <a:sym typeface="Century Gothic"/>
              </a:rPr>
              <a:t>Správce daně, který je k tomu technicky vybaven, …</a:t>
            </a:r>
            <a:endParaRPr sz="7200" dirty="0">
              <a:solidFill>
                <a:srgbClr val="FF0000"/>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47"/>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Daňová informační schránka § 69</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i="1">
                <a:solidFill>
                  <a:schemeClr val="dk1"/>
                </a:solidFill>
                <a:latin typeface="Century Gothic"/>
                <a:ea typeface="Century Gothic"/>
                <a:cs typeface="Century Gothic"/>
                <a:sym typeface="Century Gothic"/>
              </a:rPr>
              <a:t>Informace na webových stránkách města:</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Městský úřad ......(dále jen "MěÚ") tímto informuje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daňové subjekty, že orgány MěÚ, které jsou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v postavení správce daně, nejsou technicky vybaveny ke zřizování a provozování daňových informačních schránek ve smyslu § 69 a násl. daňového řádu a proto neposkytují službu daňových informačních schránek.</a:t>
            </a:r>
            <a:endParaRPr sz="360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56745241"/>
      </p:ext>
    </p:extLst>
  </p:cSld>
  <p:clrMapOvr>
    <a:masterClrMapping/>
  </p:clrMapOvr>
  <p:transition spd="slow">
    <p:fade thruBlk="1"/>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9CFDEC8E-B88E-4A44-ABDF-D754FD283754}"/>
              </a:ext>
            </a:extLst>
          </p:cNvPr>
          <p:cNvPicPr>
            <a:picLocks noChangeAspect="1"/>
          </p:cNvPicPr>
          <p:nvPr/>
        </p:nvPicPr>
        <p:blipFill>
          <a:blip r:embed="rId2"/>
          <a:stretch>
            <a:fillRect/>
          </a:stretch>
        </p:blipFill>
        <p:spPr>
          <a:xfrm>
            <a:off x="0" y="0"/>
            <a:ext cx="11241510" cy="6858000"/>
          </a:xfrm>
          <a:prstGeom prst="rect">
            <a:avLst/>
          </a:prstGeom>
        </p:spPr>
      </p:pic>
      <p:sp>
        <p:nvSpPr>
          <p:cNvPr id="2" name="Nadpis 1">
            <a:extLst>
              <a:ext uri="{FF2B5EF4-FFF2-40B4-BE49-F238E27FC236}">
                <a16:creationId xmlns:a16="http://schemas.microsoft.com/office/drawing/2014/main" id="{A9DECFCB-DF40-4CF6-B478-57E901979E82}"/>
              </a:ext>
            </a:extLst>
          </p:cNvPr>
          <p:cNvSpPr>
            <a:spLocks noGrp="1"/>
          </p:cNvSpPr>
          <p:nvPr>
            <p:ph type="title"/>
          </p:nvPr>
        </p:nvSpPr>
        <p:spPr>
          <a:xfrm>
            <a:off x="1274315" y="195608"/>
            <a:ext cx="8915399" cy="711083"/>
          </a:xfrm>
        </p:spPr>
        <p:txBody>
          <a:bodyPr/>
          <a:lstStyle/>
          <a:p>
            <a:pPr algn="ctr"/>
            <a:r>
              <a:rPr lang="cs-CZ" b="1" dirty="0">
                <a:solidFill>
                  <a:schemeClr val="bg1"/>
                </a:solidFill>
              </a:rPr>
              <a:t>Spisový a skartační řád a plán </a:t>
            </a:r>
          </a:p>
        </p:txBody>
      </p:sp>
    </p:spTree>
    <p:extLst>
      <p:ext uri="{BB962C8B-B14F-4D97-AF65-F5344CB8AC3E}">
        <p14:creationId xmlns:p14="http://schemas.microsoft.com/office/powerpoint/2010/main" val="30555423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D5810BA-565B-487C-8316-8179F1A1CAB3}"/>
              </a:ext>
            </a:extLst>
          </p:cNvPr>
          <p:cNvSpPr/>
          <p:nvPr/>
        </p:nvSpPr>
        <p:spPr>
          <a:xfrm>
            <a:off x="1823661" y="293728"/>
            <a:ext cx="10090483" cy="6494085"/>
          </a:xfrm>
          <a:prstGeom prst="rect">
            <a:avLst/>
          </a:prstGeom>
        </p:spPr>
        <p:txBody>
          <a:bodyPr wrap="square">
            <a:spAutoFit/>
          </a:bodyPr>
          <a:lstStyle/>
          <a:p>
            <a:r>
              <a:rPr lang="cs-CZ" sz="3200" b="1" dirty="0"/>
              <a:t>Výkonem spisové služby je zajištění odborné správy dokumentů</a:t>
            </a:r>
            <a:r>
              <a:rPr lang="cs-CZ" sz="3200" dirty="0"/>
              <a:t> vzniklých z činnosti původce, popřípadě z činnosti jeho právních předchůdců, zahrnující jejich řádný příjem, evidenci, rozdělování, oběh, vyřizování, vyhotovování, podepisování, odesílání, ukládání a vyřazování ve skartačním řízení, a to včetně kontroly těchto činností. </a:t>
            </a:r>
          </a:p>
          <a:p>
            <a:endParaRPr lang="cs-CZ" sz="3200" dirty="0"/>
          </a:p>
          <a:p>
            <a:r>
              <a:rPr lang="cs-CZ" sz="3200" b="1" dirty="0"/>
              <a:t>Spisovou službu vykonávají všechny obce. </a:t>
            </a:r>
          </a:p>
          <a:p>
            <a:endParaRPr lang="cs-CZ" sz="3200" dirty="0"/>
          </a:p>
          <a:p>
            <a:r>
              <a:rPr lang="cs-CZ" sz="3200" dirty="0"/>
              <a:t>Většina obcí se také může rozhodnout, zda spisovou službu povede v </a:t>
            </a:r>
            <a:r>
              <a:rPr lang="cs-CZ" sz="3200" b="1" dirty="0"/>
              <a:t>listinné nebo elektronické </a:t>
            </a:r>
            <a:r>
              <a:rPr lang="cs-CZ" sz="3200" dirty="0"/>
              <a:t>formě.</a:t>
            </a:r>
          </a:p>
          <a:p>
            <a:endParaRPr lang="cs-CZ" sz="3200" dirty="0"/>
          </a:p>
        </p:txBody>
      </p:sp>
    </p:spTree>
    <p:extLst>
      <p:ext uri="{BB962C8B-B14F-4D97-AF65-F5344CB8AC3E}">
        <p14:creationId xmlns:p14="http://schemas.microsoft.com/office/powerpoint/2010/main" val="11979421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5707036C-4D4C-4251-91C9-17946A593A68}"/>
              </a:ext>
            </a:extLst>
          </p:cNvPr>
          <p:cNvSpPr/>
          <p:nvPr/>
        </p:nvSpPr>
        <p:spPr>
          <a:xfrm>
            <a:off x="1604834" y="114151"/>
            <a:ext cx="9994232" cy="6494085"/>
          </a:xfrm>
          <a:prstGeom prst="rect">
            <a:avLst/>
          </a:prstGeom>
        </p:spPr>
        <p:txBody>
          <a:bodyPr wrap="square">
            <a:spAutoFit/>
          </a:bodyPr>
          <a:lstStyle/>
          <a:p>
            <a:r>
              <a:rPr lang="cs-CZ" sz="3200" dirty="0"/>
              <a:t>Povinnost vést spisovou službu a pravidla pro skartační řízení upravuje zákon o archivnictví a spisové službě a vyhláška o spisové službě. </a:t>
            </a:r>
          </a:p>
          <a:p>
            <a:endParaRPr lang="cs-CZ" sz="3200" dirty="0"/>
          </a:p>
          <a:p>
            <a:r>
              <a:rPr lang="cs-CZ" sz="3200" dirty="0"/>
              <a:t>Byl také vyhlášen národní standard pro elektronické systémy spisové služby. </a:t>
            </a:r>
          </a:p>
          <a:p>
            <a:endParaRPr lang="cs-CZ" sz="3200" dirty="0"/>
          </a:p>
          <a:p>
            <a:r>
              <a:rPr lang="cs-CZ" sz="3200" dirty="0"/>
              <a:t>Ministerstvem vnitra ČR vydala metodiku, která obsahuje vybrané právní předpisy, stanovující povinnosti v souvislosti s ukládáním dokumentů. </a:t>
            </a:r>
          </a:p>
          <a:p>
            <a:endParaRPr lang="cs-CZ" sz="3200" dirty="0"/>
          </a:p>
          <a:p>
            <a:r>
              <a:rPr lang="cs-CZ" sz="3200" dirty="0"/>
              <a:t>Po provedení revize spisového řádu by měly obce využít konzultace s příslušným archivem.</a:t>
            </a:r>
          </a:p>
        </p:txBody>
      </p:sp>
    </p:spTree>
    <p:extLst>
      <p:ext uri="{BB962C8B-B14F-4D97-AF65-F5344CB8AC3E}">
        <p14:creationId xmlns:p14="http://schemas.microsoft.com/office/powerpoint/2010/main" val="173683211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EE87CBC-308D-4AD2-99AE-9D5E3FFAA50C}"/>
              </a:ext>
            </a:extLst>
          </p:cNvPr>
          <p:cNvSpPr/>
          <p:nvPr/>
        </p:nvSpPr>
        <p:spPr>
          <a:xfrm>
            <a:off x="1957136" y="866273"/>
            <a:ext cx="10234864" cy="5693866"/>
          </a:xfrm>
          <a:prstGeom prst="rect">
            <a:avLst/>
          </a:prstGeom>
        </p:spPr>
        <p:txBody>
          <a:bodyPr wrap="square">
            <a:spAutoFit/>
          </a:bodyPr>
          <a:lstStyle/>
          <a:p>
            <a:r>
              <a:rPr lang="cs-CZ" sz="2800" b="1" dirty="0"/>
              <a:t>Likvidace dokumentů se realizuje až po ukončeném skartačním řízení. </a:t>
            </a:r>
          </a:p>
          <a:p>
            <a:r>
              <a:rPr lang="cs-CZ" sz="2800" dirty="0"/>
              <a:t>Pro zpracování osobních údajů, na které se přímo váže skartační lhůta, platí, že nemohou být po dobu této lhůty a po dobu realizace na tuto lhůtu navazujícího skartačního řízení na základě žádosti subjektu údajů smazány. K výmazu dochází automaticky po realizaci skartačního řízení a pouze v případě, že příslušné dokumenty nebyly vybrány za archiválie a jako takové předány k archivaci příslušnému archivu. Pokud by došlo k vymazání osobních údajů během skartační doby, původce by se dopustil přestupku podle zákona o archivnictví a spisové službě. </a:t>
            </a:r>
          </a:p>
          <a:p>
            <a:r>
              <a:rPr lang="cs-CZ" sz="2800" b="1" dirty="0"/>
              <a:t>Problematika např. osobnostních práv a dědického řízení.</a:t>
            </a:r>
          </a:p>
        </p:txBody>
      </p:sp>
    </p:spTree>
    <p:extLst>
      <p:ext uri="{BB962C8B-B14F-4D97-AF65-F5344CB8AC3E}">
        <p14:creationId xmlns:p14="http://schemas.microsoft.com/office/powerpoint/2010/main" val="1288575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p:nvPr/>
        </p:nvSpPr>
        <p:spPr>
          <a:xfrm>
            <a:off x="761999" y="900545"/>
            <a:ext cx="11194473" cy="600164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cs-CZ" sz="2400">
                <a:solidFill>
                  <a:schemeClr val="dk1"/>
                </a:solidFill>
                <a:latin typeface="Times New Roman"/>
                <a:ea typeface="Times New Roman"/>
                <a:cs typeface="Times New Roman"/>
                <a:sym typeface="Times New Roman"/>
              </a:rPr>
              <a:t>Vážení,</a:t>
            </a:r>
            <a:endParaRPr/>
          </a:p>
          <a:p>
            <a:pPr marL="0" marR="0" lvl="0" indent="0" algn="just" rtl="0">
              <a:spcBef>
                <a:spcPts val="0"/>
              </a:spcBef>
              <a:spcAft>
                <a:spcPts val="0"/>
              </a:spcAft>
              <a:buNone/>
            </a:pPr>
            <a:r>
              <a:rPr lang="cs-CZ" sz="2400">
                <a:solidFill>
                  <a:schemeClr val="dk1"/>
                </a:solidFill>
                <a:latin typeface="Times New Roman"/>
                <a:ea typeface="Times New Roman"/>
                <a:cs typeface="Times New Roman"/>
                <a:sym typeface="Times New Roman"/>
              </a:rPr>
              <a:t> </a:t>
            </a:r>
            <a:endParaRPr/>
          </a:p>
          <a:p>
            <a:pPr marL="0" marR="0" lvl="0" indent="0" algn="just" rtl="0">
              <a:spcBef>
                <a:spcPts val="0"/>
              </a:spcBef>
              <a:spcAft>
                <a:spcPts val="0"/>
              </a:spcAft>
              <a:buNone/>
            </a:pPr>
            <a:r>
              <a:rPr lang="cs-CZ" sz="2400">
                <a:solidFill>
                  <a:schemeClr val="dk1"/>
                </a:solidFill>
                <a:latin typeface="Times New Roman"/>
                <a:ea typeface="Times New Roman"/>
                <a:cs typeface="Times New Roman"/>
                <a:sym typeface="Times New Roman"/>
              </a:rPr>
              <a:t>v Poštovních podmínkách České pošty, s.p., v příloze č. 7 – Vyhláška č. 464/2012 Sb. ze dne 17.12.2012, části druhé – technická specifikace základních služeb, § 13 se zavazujete doručovat dle zákona č. 280/2009 Sb., daňový řád. </a:t>
            </a:r>
            <a:endParaRPr/>
          </a:p>
          <a:p>
            <a:pPr marL="0" marR="0" lvl="0" indent="0" algn="just" rtl="0">
              <a:spcBef>
                <a:spcPts val="0"/>
              </a:spcBef>
              <a:spcAft>
                <a:spcPts val="0"/>
              </a:spcAft>
              <a:buNone/>
            </a:pPr>
            <a:r>
              <a:rPr lang="cs-CZ" sz="2400">
                <a:solidFill>
                  <a:schemeClr val="dk1"/>
                </a:solidFill>
                <a:latin typeface="Times New Roman"/>
                <a:ea typeface="Times New Roman"/>
                <a:cs typeface="Times New Roman"/>
                <a:sym typeface="Times New Roman"/>
              </a:rPr>
              <a:t> </a:t>
            </a:r>
            <a:endParaRPr/>
          </a:p>
          <a:p>
            <a:pPr marL="0" marR="0" lvl="0" indent="0" algn="just" rtl="0">
              <a:spcBef>
                <a:spcPts val="0"/>
              </a:spcBef>
              <a:spcAft>
                <a:spcPts val="0"/>
              </a:spcAft>
              <a:buNone/>
            </a:pPr>
            <a:r>
              <a:rPr lang="cs-CZ" sz="2400">
                <a:solidFill>
                  <a:schemeClr val="dk1"/>
                </a:solidFill>
                <a:latin typeface="Times New Roman"/>
                <a:ea typeface="Times New Roman"/>
                <a:cs typeface="Times New Roman"/>
                <a:sym typeface="Times New Roman"/>
              </a:rPr>
              <a:t>Doručování dle daňového řádu se řídí § 39 a násl. V § 44 – doručování fyzickým osobám je v odst. 4 uvedeno:  „………. Nebyl-li adresát písemnosti, která má být doručena do vlastních rukou, na adrese pro doručování zastižen, </a:t>
            </a:r>
            <a:r>
              <a:rPr lang="cs-CZ" sz="2400" b="1">
                <a:solidFill>
                  <a:schemeClr val="dk1"/>
                </a:solidFill>
                <a:latin typeface="Times New Roman"/>
                <a:ea typeface="Times New Roman"/>
                <a:cs typeface="Times New Roman"/>
                <a:sym typeface="Times New Roman"/>
              </a:rPr>
              <a:t>písemnost se uloží a adresát se vhodným způsobem upozorní, aby si ji ve  lhůtě 10 dnů vyzvedl.</a:t>
            </a:r>
            <a:r>
              <a:rPr lang="cs-CZ" sz="2400">
                <a:solidFill>
                  <a:schemeClr val="dk1"/>
                </a:solidFill>
                <a:latin typeface="Times New Roman"/>
                <a:ea typeface="Times New Roman"/>
                <a:cs typeface="Times New Roman"/>
                <a:sym typeface="Times New Roman"/>
              </a:rPr>
              <a:t>“</a:t>
            </a:r>
            <a:endParaRPr/>
          </a:p>
          <a:p>
            <a:pPr marL="0" marR="0" lvl="0" indent="0" algn="just" rtl="0">
              <a:spcBef>
                <a:spcPts val="0"/>
              </a:spcBef>
              <a:spcAft>
                <a:spcPts val="0"/>
              </a:spcAft>
              <a:buNone/>
            </a:pPr>
            <a:r>
              <a:rPr lang="cs-CZ" sz="24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cs-CZ" sz="2400">
                <a:solidFill>
                  <a:schemeClr val="dk1"/>
                </a:solidFill>
                <a:latin typeface="Times New Roman"/>
                <a:ea typeface="Times New Roman"/>
                <a:cs typeface="Times New Roman"/>
                <a:sym typeface="Times New Roman"/>
              </a:rPr>
              <a:t>Uložení písemnosti řeší § 46 odst. 1 písmeno b) daňového řádu a v odstavci 2 téhož paragrafu je mimo jiné uvedeno, jak a kam se vkládá upozornění na uložení písemnosti.</a:t>
            </a:r>
            <a:endParaRPr/>
          </a:p>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cs-CZ" sz="2400">
                <a:solidFill>
                  <a:schemeClr val="dk1"/>
                </a:solidFill>
                <a:latin typeface="Times New Roman"/>
                <a:ea typeface="Times New Roman"/>
                <a:cs typeface="Times New Roman"/>
                <a:sym typeface="Times New Roman"/>
              </a:rPr>
              <a:t>…celé znění na </a:t>
            </a:r>
            <a:r>
              <a:rPr lang="cs-CZ" sz="2400" u="sng">
                <a:solidFill>
                  <a:schemeClr val="hlink"/>
                </a:solidFill>
                <a:latin typeface="Times New Roman"/>
                <a:ea typeface="Times New Roman"/>
                <a:cs typeface="Times New Roman"/>
                <a:sym typeface="Times New Roman"/>
                <a:hlinkClick r:id="rId3"/>
              </a:rPr>
              <a:t>www.spmo.cz</a:t>
            </a:r>
            <a:r>
              <a:rPr lang="cs-CZ" sz="2400">
                <a:solidFill>
                  <a:schemeClr val="dk1"/>
                </a:solidFill>
                <a:latin typeface="Times New Roman"/>
                <a:ea typeface="Times New Roman"/>
                <a:cs typeface="Times New Roman"/>
                <a:sym typeface="Times New Roman"/>
              </a:rPr>
              <a:t>...</a:t>
            </a:r>
            <a:endParaRPr/>
          </a:p>
          <a:p>
            <a:pPr marL="0" marR="0" lvl="0" indent="0" algn="l" rtl="0">
              <a:spcBef>
                <a:spcPts val="0"/>
              </a:spcBef>
              <a:spcAft>
                <a:spcPts val="0"/>
              </a:spcAft>
              <a:buNone/>
            </a:pPr>
            <a:r>
              <a:rPr lang="cs-CZ" sz="2400">
                <a:solidFill>
                  <a:schemeClr val="dk1"/>
                </a:solidFill>
                <a:latin typeface="Times New Roman"/>
                <a:ea typeface="Times New Roman"/>
                <a:cs typeface="Times New Roman"/>
                <a:sym typeface="Times New Roman"/>
              </a:rPr>
              <a:t> </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3A64500-76B4-4C33-97CF-9AF021F18CCE}"/>
              </a:ext>
            </a:extLst>
          </p:cNvPr>
          <p:cNvSpPr/>
          <p:nvPr/>
        </p:nvSpPr>
        <p:spPr>
          <a:xfrm>
            <a:off x="401053" y="0"/>
            <a:ext cx="11790947" cy="6986528"/>
          </a:xfrm>
          <a:prstGeom prst="rect">
            <a:avLst/>
          </a:prstGeom>
        </p:spPr>
        <p:txBody>
          <a:bodyPr wrap="square">
            <a:spAutoFit/>
          </a:bodyPr>
          <a:lstStyle/>
          <a:p>
            <a:r>
              <a:rPr lang="cs-CZ" sz="3200" b="1" dirty="0"/>
              <a:t>Rozsah zpracování osobních údajů po dobu běhu skartační lhůty, tedy pro účely uložení dokumentů, je dán vždy rozsahem zpracování pro účely příslušné agendy obce.</a:t>
            </a:r>
          </a:p>
          <a:p>
            <a:endParaRPr lang="cs-CZ" sz="3200" dirty="0"/>
          </a:p>
          <a:p>
            <a:r>
              <a:rPr lang="cs-CZ" sz="3200" dirty="0"/>
              <a:t>Mzdové listy zaměstnanců musejí být dle zákona o účetnictví uchovány nejméně po dobu pěti let po skončení pracovního poměru. </a:t>
            </a:r>
          </a:p>
          <a:p>
            <a:r>
              <a:rPr lang="cs-CZ" sz="3200" dirty="0"/>
              <a:t>						</a:t>
            </a:r>
            <a:r>
              <a:rPr lang="cs-CZ" sz="3200" b="1" dirty="0"/>
              <a:t>x</a:t>
            </a:r>
          </a:p>
          <a:p>
            <a:r>
              <a:rPr lang="cs-CZ" sz="3200" dirty="0"/>
              <a:t>Všechny podklady pro účely důchodového pojištění, </a:t>
            </a:r>
            <a:r>
              <a:rPr lang="cs-CZ" sz="3200" b="1" dirty="0"/>
              <a:t>a to včetně mzdových listů </a:t>
            </a:r>
            <a:r>
              <a:rPr lang="cs-CZ" sz="3200" dirty="0"/>
              <a:t>a jiných podkladů potřebných pro účely stanovení nároku na dávky důchodového pojištění, musejí být dle zákona o důchodovém pojištění uchovány nejméně po dobu 30 let po kalendářním roce následujícím po roce, kterého se týkají.</a:t>
            </a:r>
          </a:p>
        </p:txBody>
      </p:sp>
    </p:spTree>
    <p:extLst>
      <p:ext uri="{BB962C8B-B14F-4D97-AF65-F5344CB8AC3E}">
        <p14:creationId xmlns:p14="http://schemas.microsoft.com/office/powerpoint/2010/main" val="12681900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3351609-34F1-444B-84D0-CE343B08A3DA}"/>
              </a:ext>
            </a:extLst>
          </p:cNvPr>
          <p:cNvSpPr/>
          <p:nvPr/>
        </p:nvSpPr>
        <p:spPr>
          <a:xfrm>
            <a:off x="1860884" y="547953"/>
            <a:ext cx="10058399" cy="6001643"/>
          </a:xfrm>
          <a:prstGeom prst="rect">
            <a:avLst/>
          </a:prstGeom>
        </p:spPr>
        <p:txBody>
          <a:bodyPr wrap="square">
            <a:spAutoFit/>
          </a:bodyPr>
          <a:lstStyle/>
          <a:p>
            <a:r>
              <a:rPr lang="cs-CZ" sz="3200" b="1" dirty="0"/>
              <a:t>Pokuty (ukládání, hrazení) 					S/5 </a:t>
            </a:r>
          </a:p>
          <a:p>
            <a:r>
              <a:rPr lang="cs-CZ" sz="3200" b="1" dirty="0"/>
              <a:t>Přestupky, správní trestání 					V/5</a:t>
            </a:r>
          </a:p>
          <a:p>
            <a:endParaRPr lang="cs-CZ" sz="3200" b="1" dirty="0"/>
          </a:p>
          <a:p>
            <a:r>
              <a:rPr lang="cs-CZ" sz="3200" b="1" dirty="0"/>
              <a:t>Místní daně a poplatky 						S/5</a:t>
            </a:r>
          </a:p>
          <a:p>
            <a:r>
              <a:rPr lang="cs-CZ" sz="3200" b="1" dirty="0"/>
              <a:t>Jiné daně a poplatky 						S/5</a:t>
            </a:r>
          </a:p>
          <a:p>
            <a:r>
              <a:rPr lang="cs-CZ" sz="3200" b="1" dirty="0"/>
              <a:t>Rejstříky, výkazy apod., likvidace nedoplatků 	V/5</a:t>
            </a:r>
          </a:p>
          <a:p>
            <a:endParaRPr lang="cs-CZ" sz="3200" dirty="0"/>
          </a:p>
          <a:p>
            <a:r>
              <a:rPr lang="cs-CZ" sz="3200" dirty="0"/>
              <a:t>Vymáhání bude spadat do dělené správy, tedy daňového řádu a tady je možno vybrat až do 20 let od vzniku nedoplatku.</a:t>
            </a:r>
          </a:p>
          <a:p>
            <a:endParaRPr lang="cs-CZ" sz="3200" dirty="0"/>
          </a:p>
          <a:p>
            <a:r>
              <a:rPr lang="cs-CZ" sz="3200" b="1" dirty="0">
                <a:solidFill>
                  <a:srgbClr val="FF0000"/>
                </a:solidFill>
              </a:rPr>
              <a:t>Skartační lhůta začne běžet až po uzavření spisu!</a:t>
            </a:r>
          </a:p>
        </p:txBody>
      </p:sp>
    </p:spTree>
    <p:extLst>
      <p:ext uri="{BB962C8B-B14F-4D97-AF65-F5344CB8AC3E}">
        <p14:creationId xmlns:p14="http://schemas.microsoft.com/office/powerpoint/2010/main" val="383136442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2D11F4C1-A367-4314-8D84-CA59532626F7}"/>
              </a:ext>
            </a:extLst>
          </p:cNvPr>
          <p:cNvSpPr/>
          <p:nvPr/>
        </p:nvSpPr>
        <p:spPr>
          <a:xfrm>
            <a:off x="1572126" y="674400"/>
            <a:ext cx="10619874" cy="5509200"/>
          </a:xfrm>
          <a:prstGeom prst="rect">
            <a:avLst/>
          </a:prstGeom>
        </p:spPr>
        <p:txBody>
          <a:bodyPr wrap="square">
            <a:spAutoFit/>
          </a:bodyPr>
          <a:lstStyle/>
          <a:p>
            <a:r>
              <a:rPr lang="cs-CZ" sz="3200" dirty="0"/>
              <a:t>Základním účelem zpracování údajů v průběhu uložení dokumentů (a po dobu do dosažení skartační lhůty) je zajištění výkonu spisové služby v rozsahu stanoveném zákonem o archivnictví a spisové službě a </a:t>
            </a:r>
            <a:r>
              <a:rPr lang="cs-CZ" sz="3200" b="1" dirty="0"/>
              <a:t>případně dalšími zákony, které zpravidla stanoví rozsah a délku uchování jednotlivých částí dokumentace. </a:t>
            </a:r>
            <a:r>
              <a:rPr lang="cs-CZ" sz="3200" dirty="0"/>
              <a:t>Po uplynutí skartační lhůty a následné realizaci skartačního řízení (které by mělo být podrobně popsáno ve spisovém řádu organizace) je účelem resp. operací zpracování zejména skartace dokumentů v souladu se spisovým řádem obce, který obsahuje i spisový a skartační plán. </a:t>
            </a:r>
          </a:p>
        </p:txBody>
      </p:sp>
    </p:spTree>
    <p:extLst>
      <p:ext uri="{BB962C8B-B14F-4D97-AF65-F5344CB8AC3E}">
        <p14:creationId xmlns:p14="http://schemas.microsoft.com/office/powerpoint/2010/main" val="283384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E2D6828-F7DC-4315-BAB6-F652F31CC4C4}"/>
              </a:ext>
            </a:extLst>
          </p:cNvPr>
          <p:cNvSpPr/>
          <p:nvPr/>
        </p:nvSpPr>
        <p:spPr>
          <a:xfrm>
            <a:off x="2245895" y="444663"/>
            <a:ext cx="9192126" cy="6247864"/>
          </a:xfrm>
          <a:prstGeom prst="rect">
            <a:avLst/>
          </a:prstGeom>
        </p:spPr>
        <p:txBody>
          <a:bodyPr wrap="square">
            <a:spAutoFit/>
          </a:bodyPr>
          <a:lstStyle/>
          <a:p>
            <a:pPr algn="ctr"/>
            <a:r>
              <a:rPr lang="cs-CZ" sz="2000" b="1" dirty="0"/>
              <a:t>Rejstřík znaků spisového a skartačního plánu podle hlavních skupin</a:t>
            </a:r>
          </a:p>
          <a:p>
            <a:endParaRPr lang="cs-CZ" sz="2000" dirty="0"/>
          </a:p>
          <a:p>
            <a:endParaRPr lang="cs-CZ" sz="2000" dirty="0"/>
          </a:p>
          <a:p>
            <a:r>
              <a:rPr lang="cs-CZ" sz="2000" dirty="0"/>
              <a:t>Skupina dokumentů 						Spisový znak</a:t>
            </a:r>
          </a:p>
          <a:p>
            <a:endParaRPr lang="cs-CZ" sz="2000" dirty="0"/>
          </a:p>
          <a:p>
            <a:r>
              <a:rPr lang="cs-CZ" sz="2000" dirty="0"/>
              <a:t>VŠEOBECNÉ DOKUMENTY 					01. až 30. </a:t>
            </a:r>
          </a:p>
          <a:p>
            <a:r>
              <a:rPr lang="cs-CZ" sz="2000" dirty="0"/>
              <a:t>ORGNIZAČNÍ ZÁLEŽITOSTI 					31. až 43. </a:t>
            </a:r>
          </a:p>
          <a:p>
            <a:r>
              <a:rPr lang="cs-CZ" sz="2000" dirty="0"/>
              <a:t>PERSONÁLNÍ AGENDA 					44. až 49. </a:t>
            </a:r>
          </a:p>
          <a:p>
            <a:r>
              <a:rPr lang="cs-CZ" sz="2000" dirty="0"/>
              <a:t>FINANCE 							50. až 53. </a:t>
            </a:r>
          </a:p>
          <a:p>
            <a:r>
              <a:rPr lang="cs-CZ" sz="2000" dirty="0"/>
              <a:t>¨ŽIVOTNÍ PROSTŘEDÍ 						54. až 65. </a:t>
            </a:r>
          </a:p>
          <a:p>
            <a:r>
              <a:rPr lang="cs-CZ" sz="2000" dirty="0"/>
              <a:t>HOSPODAŘENÍ A MAJETEK OBCE				66. až 71. </a:t>
            </a:r>
          </a:p>
          <a:p>
            <a:r>
              <a:rPr lang="cs-CZ" sz="2000" dirty="0"/>
              <a:t>DOPRAVA A POZEMNÍ KOMUNIKACE 				72. až 73. </a:t>
            </a:r>
          </a:p>
          <a:p>
            <a:r>
              <a:rPr lang="cs-CZ" sz="2000" dirty="0"/>
              <a:t>ÚZEMNÍ PLÁNOVÁNÍ A STAVEBNÍ ŘÁD 			74. až 78. </a:t>
            </a:r>
          </a:p>
          <a:p>
            <a:r>
              <a:rPr lang="cs-CZ" sz="2000" dirty="0"/>
              <a:t>KULTURA 							79. až 82. </a:t>
            </a:r>
          </a:p>
          <a:p>
            <a:r>
              <a:rPr lang="cs-CZ" sz="2000" dirty="0"/>
              <a:t>ŠKOLSTVÍ, MLÁDEŽ A SPORT, SOCIÁLNÍ SLUŽBY 		83. až 87. </a:t>
            </a:r>
          </a:p>
          <a:p>
            <a:r>
              <a:rPr lang="cs-CZ" sz="2000" dirty="0"/>
              <a:t>POŽÁRNÍ OCHRANA 						88. až 89. </a:t>
            </a:r>
          </a:p>
          <a:p>
            <a:r>
              <a:rPr lang="cs-CZ" sz="2000" dirty="0"/>
              <a:t>VŠEOBECNÁ VNITŘNÍ SPRÁVA 				90. až 106.</a:t>
            </a:r>
          </a:p>
          <a:p>
            <a:endParaRPr lang="cs-CZ" sz="2000" dirty="0"/>
          </a:p>
          <a:p>
            <a:r>
              <a:rPr lang="cs-CZ" sz="2000" dirty="0"/>
              <a:t> </a:t>
            </a:r>
            <a:r>
              <a:rPr lang="cs-CZ" sz="2000" i="1" dirty="0"/>
              <a:t>Převzato: Obec Hostín</a:t>
            </a:r>
          </a:p>
          <a:p>
            <a:endParaRPr lang="cs-CZ" sz="2000" dirty="0"/>
          </a:p>
        </p:txBody>
      </p:sp>
    </p:spTree>
    <p:extLst>
      <p:ext uri="{BB962C8B-B14F-4D97-AF65-F5344CB8AC3E}">
        <p14:creationId xmlns:p14="http://schemas.microsoft.com/office/powerpoint/2010/main" val="227799129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A12939D-2454-4796-B605-84AB589321B9}"/>
              </a:ext>
            </a:extLst>
          </p:cNvPr>
          <p:cNvSpPr/>
          <p:nvPr/>
        </p:nvSpPr>
        <p:spPr>
          <a:xfrm>
            <a:off x="2117558" y="818148"/>
            <a:ext cx="9448799" cy="5355312"/>
          </a:xfrm>
          <a:prstGeom prst="rect">
            <a:avLst/>
          </a:prstGeom>
        </p:spPr>
        <p:txBody>
          <a:bodyPr wrap="square">
            <a:spAutoFit/>
          </a:bodyPr>
          <a:lstStyle/>
          <a:p>
            <a:r>
              <a:rPr lang="cs-CZ" sz="1800" b="1" dirty="0"/>
              <a:t>Spisový</a:t>
            </a:r>
          </a:p>
          <a:p>
            <a:r>
              <a:rPr lang="cs-CZ" sz="1800" b="1" dirty="0"/>
              <a:t> znak 	 	Druh dokumentu 				Skartační znak / skartační lhůta</a:t>
            </a:r>
          </a:p>
          <a:p>
            <a:r>
              <a:rPr lang="cs-CZ" sz="1800" b="1" dirty="0"/>
              <a:t>(</a:t>
            </a:r>
            <a:r>
              <a:rPr lang="cs-CZ" sz="1800" b="1" dirty="0" err="1"/>
              <a:t>podznak</a:t>
            </a:r>
            <a:r>
              <a:rPr lang="cs-CZ" sz="1800" b="1" dirty="0"/>
              <a:t>)</a:t>
            </a:r>
          </a:p>
          <a:p>
            <a:endParaRPr lang="cs-CZ" sz="1800" dirty="0"/>
          </a:p>
          <a:p>
            <a:r>
              <a:rPr lang="cs-CZ" sz="1800" dirty="0"/>
              <a:t>		</a:t>
            </a:r>
            <a:r>
              <a:rPr lang="cs-CZ" sz="1800" b="1" i="1" dirty="0"/>
              <a:t>VŠEOBECNÉ DOKUMENTY </a:t>
            </a:r>
          </a:p>
          <a:p>
            <a:endParaRPr lang="cs-CZ" sz="1800" b="1" i="1" dirty="0"/>
          </a:p>
          <a:p>
            <a:r>
              <a:rPr lang="cs-CZ" sz="1800" dirty="0"/>
              <a:t>01. 	 Dokumenty, které nelze zařadit do jiných věcných skupin 			</a:t>
            </a:r>
          </a:p>
          <a:p>
            <a:r>
              <a:rPr lang="cs-CZ" sz="1800" dirty="0"/>
              <a:t>01.1 	 - Dokumenty starosty obce a místostarosty 				 V/10 </a:t>
            </a:r>
          </a:p>
          <a:p>
            <a:r>
              <a:rPr lang="cs-CZ" sz="1800" dirty="0"/>
              <a:t>01.2 	 - Práva související s ochranou osobních údajů 			 V/10</a:t>
            </a:r>
          </a:p>
          <a:p>
            <a:r>
              <a:rPr lang="cs-CZ" sz="1800" dirty="0"/>
              <a:t>01.3 	 - Ostatní dokumenty 						 V/5 </a:t>
            </a:r>
          </a:p>
          <a:p>
            <a:endParaRPr lang="cs-CZ" sz="1800" dirty="0"/>
          </a:p>
          <a:p>
            <a:r>
              <a:rPr lang="cs-CZ" sz="1800" dirty="0"/>
              <a:t>02. 	Spolupráce se státními orgány a jinými subjekty </a:t>
            </a:r>
          </a:p>
          <a:p>
            <a:r>
              <a:rPr lang="cs-CZ" sz="1800" dirty="0"/>
              <a:t>02.1	- Součinnost se správními úřady					 V/5 </a:t>
            </a:r>
          </a:p>
          <a:p>
            <a:r>
              <a:rPr lang="cs-CZ" sz="1800" dirty="0"/>
              <a:t>02.2	- Spolupráce s jinými územními samosprávnými celky			 V/5  </a:t>
            </a:r>
          </a:p>
          <a:p>
            <a:r>
              <a:rPr lang="cs-CZ" sz="1800" dirty="0"/>
              <a:t>02.3	- Součinnost a spolupráce s jinými orgány a subjekty 			 V/5 </a:t>
            </a:r>
          </a:p>
          <a:p>
            <a:r>
              <a:rPr lang="cs-CZ" sz="1800" dirty="0"/>
              <a:t>02.4	- Členství ve Svazu měst a obcí ČR apod. 				 V/5 </a:t>
            </a:r>
          </a:p>
          <a:p>
            <a:endParaRPr lang="cs-CZ" sz="1800" dirty="0"/>
          </a:p>
          <a:p>
            <a:r>
              <a:rPr lang="cs-CZ" sz="1800" i="1" dirty="0"/>
              <a:t>Převzato: Obec Hostín</a:t>
            </a:r>
          </a:p>
        </p:txBody>
      </p:sp>
    </p:spTree>
    <p:extLst>
      <p:ext uri="{BB962C8B-B14F-4D97-AF65-F5344CB8AC3E}">
        <p14:creationId xmlns:p14="http://schemas.microsoft.com/office/powerpoint/2010/main" val="38258226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85C07D6-C910-4CCF-BAF8-23B37CD989E9}"/>
              </a:ext>
            </a:extLst>
          </p:cNvPr>
          <p:cNvSpPr/>
          <p:nvPr/>
        </p:nvSpPr>
        <p:spPr>
          <a:xfrm>
            <a:off x="1757778" y="258901"/>
            <a:ext cx="9951867" cy="5909310"/>
          </a:xfrm>
          <a:prstGeom prst="rect">
            <a:avLst/>
          </a:prstGeom>
        </p:spPr>
        <p:txBody>
          <a:bodyPr wrap="square">
            <a:spAutoFit/>
          </a:bodyPr>
          <a:lstStyle/>
          <a:p>
            <a:pPr marL="285750" indent="-285750">
              <a:buFontTx/>
              <a:buChar char="-"/>
            </a:pPr>
            <a:r>
              <a:rPr lang="cs-CZ" sz="2800" dirty="0"/>
              <a:t>Všechny obce by měli požadovat od MV vzorové spisové a skartační řády a spisové a skartační plány</a:t>
            </a:r>
          </a:p>
          <a:p>
            <a:pPr marL="285750" indent="-285750">
              <a:buFontTx/>
              <a:buChar char="-"/>
            </a:pPr>
            <a:r>
              <a:rPr lang="cs-CZ" sz="2800" dirty="0"/>
              <a:t>Máme pro obce I typu skartační plán na </a:t>
            </a:r>
            <a:r>
              <a:rPr lang="cs-CZ" sz="2800" dirty="0">
                <a:hlinkClick r:id="rId2"/>
              </a:rPr>
              <a:t>https://spmo.cz/tlinka/tlinka-informace/</a:t>
            </a:r>
            <a:endParaRPr lang="cs-CZ" sz="2800" dirty="0"/>
          </a:p>
          <a:p>
            <a:pPr marL="285750" indent="-285750">
              <a:buFontTx/>
              <a:buChar char="-"/>
            </a:pPr>
            <a:r>
              <a:rPr lang="cs-CZ" sz="2800" dirty="0"/>
              <a:t>Možnost kontrola skartačního řádu a plánu s ohledem na GDPR – pověřenec</a:t>
            </a:r>
          </a:p>
          <a:p>
            <a:pPr marL="285750" indent="-285750">
              <a:buFontTx/>
              <a:buChar char="-"/>
            </a:pPr>
            <a:r>
              <a:rPr lang="cs-CZ" sz="2800" dirty="0"/>
              <a:t>Novela místních poplatků 2022</a:t>
            </a:r>
          </a:p>
          <a:p>
            <a:pPr marL="285750" indent="-285750">
              <a:buFontTx/>
              <a:buChar char="-"/>
            </a:pPr>
            <a:r>
              <a:rPr lang="cs-CZ" sz="2800" dirty="0"/>
              <a:t>Nové školení</a:t>
            </a:r>
          </a:p>
          <a:p>
            <a:pPr marL="285750" indent="-285750">
              <a:buFontTx/>
              <a:buChar char="-"/>
            </a:pPr>
            <a:r>
              <a:rPr lang="cs-CZ" sz="2800" dirty="0"/>
              <a:t>Možnost studia a získání titulu MPA včetně povinných školení podle zákona pro rok 2021-2022 (září 2021)</a:t>
            </a:r>
            <a:endParaRPr lang="cs-CZ" sz="2800" dirty="0">
              <a:solidFill>
                <a:srgbClr val="FF0000"/>
              </a:solidFill>
            </a:endParaRPr>
          </a:p>
          <a:p>
            <a:pPr marL="285750" indent="-285750">
              <a:buFontTx/>
              <a:buChar char="-"/>
            </a:pPr>
            <a:r>
              <a:rPr lang="cs-CZ" sz="2800" b="1" dirty="0"/>
              <a:t>Akcelerátor</a:t>
            </a:r>
            <a:r>
              <a:rPr lang="cs-CZ" sz="2800" dirty="0"/>
              <a:t> – vše pohromadě – </a:t>
            </a:r>
            <a:r>
              <a:rPr lang="cs-CZ" sz="2800" dirty="0">
                <a:hlinkClick r:id="rId3"/>
              </a:rPr>
              <a:t>https://spmo.cz/akcelerator/</a:t>
            </a:r>
            <a:endParaRPr lang="cs-CZ" sz="2800" dirty="0"/>
          </a:p>
          <a:p>
            <a:pPr marL="285750" indent="-285750">
              <a:buFontTx/>
              <a:buChar char="-"/>
            </a:pPr>
            <a:r>
              <a:rPr lang="cs-CZ" sz="2800" dirty="0"/>
              <a:t>Kontrola e-mailových adres pro nabídky</a:t>
            </a:r>
          </a:p>
          <a:p>
            <a:pPr marL="285750" indent="-285750">
              <a:buFontTx/>
              <a:buChar char="-"/>
            </a:pPr>
            <a:r>
              <a:rPr lang="cs-CZ" dirty="0"/>
              <a:t>???</a:t>
            </a:r>
          </a:p>
        </p:txBody>
      </p:sp>
    </p:spTree>
    <p:extLst>
      <p:ext uri="{BB962C8B-B14F-4D97-AF65-F5344CB8AC3E}">
        <p14:creationId xmlns:p14="http://schemas.microsoft.com/office/powerpoint/2010/main" val="349127342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Ã½sledek obrÃ¡zku pro zavalenÃ¡ papÃ­rama">
            <a:extLst>
              <a:ext uri="{FF2B5EF4-FFF2-40B4-BE49-F238E27FC236}">
                <a16:creationId xmlns:a16="http://schemas.microsoft.com/office/drawing/2014/main" id="{A817124B-E9C4-4C88-800E-8156EF251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115" y="664410"/>
            <a:ext cx="8293769" cy="552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60273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1" name="Google Shape;871;p154"/>
          <p:cNvSpPr/>
          <p:nvPr/>
        </p:nvSpPr>
        <p:spPr>
          <a:xfrm>
            <a:off x="2639023" y="244389"/>
            <a:ext cx="7307865"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3600"/>
              <a:buFont typeface="Century Gothic"/>
              <a:buNone/>
            </a:pPr>
            <a:r>
              <a:rPr lang="cs-CZ" sz="3600" b="1" dirty="0">
                <a:solidFill>
                  <a:srgbClr val="FF0000"/>
                </a:solidFill>
                <a:latin typeface="Century Gothic"/>
                <a:ea typeface="Century Gothic"/>
                <a:cs typeface="Century Gothic"/>
                <a:sym typeface="Century Gothic"/>
              </a:rPr>
              <a:t>Dotazy</a:t>
            </a:r>
            <a:endParaRPr sz="36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3600"/>
              <a:buFont typeface="Century Gothic"/>
              <a:buNone/>
            </a:pPr>
            <a:endParaRPr sz="36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3600"/>
              <a:buFont typeface="Century Gothic"/>
              <a:buNone/>
            </a:pPr>
            <a:r>
              <a:rPr lang="cs-CZ" sz="3600" b="1" dirty="0">
                <a:solidFill>
                  <a:schemeClr val="dk1"/>
                </a:solidFill>
                <a:latin typeface="Century Gothic"/>
                <a:ea typeface="Century Gothic"/>
                <a:cs typeface="Century Gothic"/>
                <a:sym typeface="Century Gothic"/>
              </a:rPr>
              <a:t>Vlastimil Veselý</a:t>
            </a:r>
            <a:endParaRPr dirty="0"/>
          </a:p>
          <a:p>
            <a:pPr marL="0" marR="0" lvl="0" indent="0" algn="ctr" rtl="0">
              <a:spcBef>
                <a:spcPts val="0"/>
              </a:spcBef>
              <a:spcAft>
                <a:spcPts val="0"/>
              </a:spcAft>
              <a:buClr>
                <a:schemeClr val="dk1"/>
              </a:buClr>
              <a:buSzPts val="3600"/>
              <a:buFont typeface="Century Gothic"/>
              <a:buNone/>
            </a:pPr>
            <a:r>
              <a:rPr lang="cs-CZ" sz="3600" b="1" dirty="0">
                <a:solidFill>
                  <a:schemeClr val="dk1"/>
                </a:solidFill>
                <a:latin typeface="Century Gothic"/>
                <a:ea typeface="Century Gothic"/>
                <a:cs typeface="Century Gothic"/>
                <a:sym typeface="Century Gothic"/>
              </a:rPr>
              <a:t>vesely@catania.cz</a:t>
            </a:r>
            <a:endParaRPr dirty="0"/>
          </a:p>
        </p:txBody>
      </p:sp>
      <p:pic>
        <p:nvPicPr>
          <p:cNvPr id="4" name="Obrázek 3">
            <a:extLst>
              <a:ext uri="{FF2B5EF4-FFF2-40B4-BE49-F238E27FC236}">
                <a16:creationId xmlns:a16="http://schemas.microsoft.com/office/drawing/2014/main" id="{16D0D311-E8D7-4E39-8230-A6AB2F147523}"/>
              </a:ext>
            </a:extLst>
          </p:cNvPr>
          <p:cNvPicPr>
            <a:picLocks noChangeAspect="1"/>
          </p:cNvPicPr>
          <p:nvPr/>
        </p:nvPicPr>
        <p:blipFill>
          <a:blip r:embed="rId3"/>
          <a:stretch>
            <a:fillRect/>
          </a:stretch>
        </p:blipFill>
        <p:spPr>
          <a:xfrm>
            <a:off x="1597481" y="2715493"/>
            <a:ext cx="9390947" cy="3819963"/>
          </a:xfrm>
          <a:prstGeom prst="rect">
            <a:avLst/>
          </a:prstGeom>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5"/>
          <p:cNvSpPr txBox="1"/>
          <p:nvPr/>
        </p:nvSpPr>
        <p:spPr>
          <a:xfrm>
            <a:off x="457201" y="923824"/>
            <a:ext cx="11734799" cy="87100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Úřední osobou pověřenou doručováním </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Úřední osoba - § 12 odst. 2, s pověřením o doručování (vedoucí, tajemník)</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Využití při doručování v rámci menší obce (efektivita a hospodárnost)</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Doručování na vlastní ohlašovnu (rychlost a hospodárnost) – oznámení o uložení písemnosti</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6"/>
          <p:cNvSpPr txBox="1"/>
          <p:nvPr/>
        </p:nvSpPr>
        <p:spPr>
          <a:xfrm>
            <a:off x="457201" y="388246"/>
            <a:ext cx="11734799" cy="5632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Jiný orgán, o němž to stanoví zákon </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Vězeňská služba</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Zařízení pro výkon ústavní nebo ochranné výchovy</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Územní vojenské správy</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Celní správa </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Policejní orgány</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Ne městská policie</a:t>
            </a:r>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7"/>
          <p:cNvSpPr txBox="1"/>
          <p:nvPr/>
        </p:nvSpPr>
        <p:spPr>
          <a:xfrm>
            <a:off x="457201" y="296807"/>
            <a:ext cx="11734799"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Vadné doručení ? </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Písemně místo datovou schránkou</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Na jinou adresu</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Jiná osoba než úřední </a:t>
            </a:r>
            <a:endParaRPr/>
          </a:p>
          <a:p>
            <a:pPr marL="571500" marR="0" lvl="0" indent="-317500" algn="l" rtl="0">
              <a:spcBef>
                <a:spcPts val="0"/>
              </a:spcBef>
              <a:spcAft>
                <a:spcPts val="0"/>
              </a:spcAft>
              <a:buClr>
                <a:schemeClr val="dk1"/>
              </a:buClr>
              <a:buSzPts val="4000"/>
              <a:buFont typeface="Century Gothic"/>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„Podstatné je doručení písemnosti, nikoli naplnění formální náležitosti doručování“</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1Afs 86/2007-35, 1 Afs 148/2008-73, 1 As 90/2010-95</a:t>
            </a:r>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9"/>
          <p:cNvSpPr txBox="1"/>
          <p:nvPr/>
        </p:nvSpPr>
        <p:spPr>
          <a:xfrm>
            <a:off x="457201" y="296807"/>
            <a:ext cx="11734799"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do vlastních rukou </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Doručují se písemnosti, pokud je den doručení rozhodný pro začátek běhu lhůty stanovené právním předpisem nebo rozhodnutím správce daně; </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Stanoví-li tak zákon nebo tak určí správce daně (§ 40)</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Písemnost určená do vlastních rukou adresáta se doručuje přímo adresátovi (§ 44 odst. 4) </a:t>
            </a:r>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A3CB70C-4E5E-492B-9C04-5D18600C7A5A}"/>
              </a:ext>
            </a:extLst>
          </p:cNvPr>
          <p:cNvSpPr/>
          <p:nvPr/>
        </p:nvSpPr>
        <p:spPr>
          <a:xfrm>
            <a:off x="1764632" y="850233"/>
            <a:ext cx="9577136"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6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Občan</a:t>
            </a:r>
            <a:r>
              <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(podnikatel) </a:t>
            </a:r>
            <a:r>
              <a:rPr kumimoji="0" lang="cs-CZ"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může činit </a:t>
            </a:r>
            <a:r>
              <a:rPr kumimoji="0" lang="cs-CZ" sz="36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všechno </a:t>
            </a:r>
            <a:r>
              <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 není zákonem zakázáno</a:t>
            </a:r>
            <a:endParaRPr kumimoji="0" lang="cs-CZ"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6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Občan</a:t>
            </a:r>
            <a:r>
              <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(podnikatel) </a:t>
            </a:r>
            <a:r>
              <a:rPr kumimoji="0" lang="cs-CZ"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nesmí být nucen </a:t>
            </a:r>
            <a:r>
              <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činit, co zákon neukládá</a:t>
            </a:r>
            <a:endParaRPr kumimoji="0" lang="cs-CZ"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36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6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Stát</a:t>
            </a:r>
            <a:r>
              <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(úřední osoba) </a:t>
            </a:r>
            <a:r>
              <a:rPr kumimoji="0" lang="cs-CZ" sz="36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nesmí nic </a:t>
            </a:r>
            <a:r>
              <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 zákon výslovně nestanoví a to jen a právě tím způsobem, který stanoví zákon.</a:t>
            </a:r>
            <a:endParaRPr kumimoji="0" lang="cs-CZ"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19591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1" name="Google Shape;281;p38"/>
          <p:cNvSpPr/>
          <p:nvPr/>
        </p:nvSpPr>
        <p:spPr>
          <a:xfrm>
            <a:off x="3764676" y="68035"/>
            <a:ext cx="374653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4000"/>
              <a:buFont typeface="Century Gothic"/>
              <a:buNone/>
            </a:pPr>
            <a:r>
              <a:rPr lang="cs-CZ" sz="4000" b="1" dirty="0">
                <a:solidFill>
                  <a:srgbClr val="FF0000"/>
                </a:solidFill>
                <a:latin typeface="Century Gothic"/>
                <a:ea typeface="Century Gothic"/>
                <a:cs typeface="Century Gothic"/>
                <a:sym typeface="Century Gothic"/>
              </a:rPr>
              <a:t>Jaká obálka ?</a:t>
            </a:r>
            <a:endParaRPr sz="4000" b="1" dirty="0">
              <a:solidFill>
                <a:schemeClr val="dk1"/>
              </a:solidFill>
              <a:latin typeface="Arial Black"/>
              <a:ea typeface="Arial Black"/>
              <a:cs typeface="Arial Black"/>
              <a:sym typeface="Arial Black"/>
            </a:endParaRPr>
          </a:p>
        </p:txBody>
      </p:sp>
      <p:pic>
        <p:nvPicPr>
          <p:cNvPr id="13" name="Obrázek 12">
            <a:extLst>
              <a:ext uri="{FF2B5EF4-FFF2-40B4-BE49-F238E27FC236}">
                <a16:creationId xmlns:a16="http://schemas.microsoft.com/office/drawing/2014/main" id="{1BABB51D-AD02-4BD4-8339-D72EC01455D6}"/>
              </a:ext>
            </a:extLst>
          </p:cNvPr>
          <p:cNvPicPr>
            <a:picLocks noChangeAspect="1"/>
          </p:cNvPicPr>
          <p:nvPr/>
        </p:nvPicPr>
        <p:blipFill>
          <a:blip r:embed="rId3"/>
          <a:stretch>
            <a:fillRect/>
          </a:stretch>
        </p:blipFill>
        <p:spPr>
          <a:xfrm>
            <a:off x="615462" y="775921"/>
            <a:ext cx="11192607" cy="6345848"/>
          </a:xfrm>
          <a:prstGeom prst="rect">
            <a:avLst/>
          </a:prstGeom>
        </p:spPr>
      </p:pic>
    </p:spTree>
    <p:extLst>
      <p:ext uri="{BB962C8B-B14F-4D97-AF65-F5344CB8AC3E}">
        <p14:creationId xmlns:p14="http://schemas.microsoft.com/office/powerpoint/2010/main" val="229793768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0"/>
          <p:cNvSpPr txBox="1"/>
          <p:nvPr/>
        </p:nvSpPr>
        <p:spPr>
          <a:xfrm>
            <a:off x="457201" y="344934"/>
            <a:ext cx="11734799"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Modrá obálka </a:t>
            </a:r>
            <a:endParaRPr sz="40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Century Gothic"/>
                <a:ea typeface="Century Gothic"/>
                <a:cs typeface="Century Gothic"/>
                <a:sym typeface="Century Gothic"/>
              </a:rPr>
              <a:t>Podle zákonné dikce se písemnost doručovaná do vlastních rukou doručuje přímo adresátovi. Je otázkou, zda  adresát má možnost  si zvolit  tzv. zmocněnce. Takový postup sice není zákonem upraven, leč je souladný se zásadou součinnosti. Z tohoto důvodu by neměl být z doručování vyloučen. Proto „modrá je dobrá“, </a:t>
            </a:r>
            <a:r>
              <a:rPr lang="cs-CZ" sz="4000" b="1" dirty="0">
                <a:solidFill>
                  <a:schemeClr val="dk1"/>
                </a:solidFill>
                <a:highlight>
                  <a:srgbClr val="FFFF00"/>
                </a:highlight>
                <a:latin typeface="Century Gothic"/>
                <a:ea typeface="Century Gothic"/>
                <a:cs typeface="Century Gothic"/>
                <a:sym typeface="Century Gothic"/>
              </a:rPr>
              <a:t>ale pozor vzor pro daňový řád (poučení podle daňového řádu</a:t>
            </a:r>
            <a:r>
              <a:rPr lang="cs-CZ" sz="4000" b="1" dirty="0">
                <a:solidFill>
                  <a:schemeClr val="dk1"/>
                </a:solidFill>
                <a:latin typeface="Century Gothic"/>
                <a:ea typeface="Century Gothic"/>
                <a:cs typeface="Century Gothic"/>
                <a:sym typeface="Century Gothic"/>
              </a:rPr>
              <a:t>)</a:t>
            </a:r>
            <a:endParaRPr dirty="0"/>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8"/>
          <p:cNvPicPr preferRelativeResize="0"/>
          <p:nvPr/>
        </p:nvPicPr>
        <p:blipFill rotWithShape="1">
          <a:blip r:embed="rId3">
            <a:alphaModFix/>
          </a:blip>
          <a:srcRect/>
          <a:stretch/>
        </p:blipFill>
        <p:spPr>
          <a:xfrm>
            <a:off x="1858963" y="1268414"/>
            <a:ext cx="8545512" cy="5127625"/>
          </a:xfrm>
          <a:prstGeom prst="rect">
            <a:avLst/>
          </a:prstGeom>
          <a:noFill/>
          <a:ln>
            <a:noFill/>
          </a:ln>
        </p:spPr>
      </p:pic>
      <p:sp>
        <p:nvSpPr>
          <p:cNvPr id="281" name="Google Shape;281;p38"/>
          <p:cNvSpPr/>
          <p:nvPr/>
        </p:nvSpPr>
        <p:spPr>
          <a:xfrm>
            <a:off x="3685546" y="436188"/>
            <a:ext cx="374653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4000"/>
              <a:buFont typeface="Century Gothic"/>
              <a:buNone/>
            </a:pPr>
            <a:r>
              <a:rPr lang="cs-CZ" sz="4000" b="1" dirty="0">
                <a:solidFill>
                  <a:srgbClr val="FF0000"/>
                </a:solidFill>
                <a:latin typeface="Century Gothic"/>
                <a:ea typeface="Century Gothic"/>
                <a:cs typeface="Century Gothic"/>
                <a:sym typeface="Century Gothic"/>
              </a:rPr>
              <a:t>Modrá obálka</a:t>
            </a:r>
            <a:endParaRPr sz="4000" b="1" dirty="0">
              <a:solidFill>
                <a:schemeClr val="dk1"/>
              </a:solidFill>
              <a:latin typeface="Arial Black"/>
              <a:ea typeface="Arial Black"/>
              <a:cs typeface="Arial Black"/>
              <a:sym typeface="Arial Black"/>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p:nvPr/>
        </p:nvSpPr>
        <p:spPr>
          <a:xfrm>
            <a:off x="457201" y="344934"/>
            <a:ext cx="11734799"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do vlastních rukou</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Ústavní soud  IV ÚS 591/99</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„Ukládá-li zákon doručení do vlastních rukou,</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je třeba mít takové doručení za bezpečně</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prokázáno, neboť teprve v návaznosti na tento</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moment se odvíjí i možnost účastníka domáhat se stanoveným postupem svého práva“ </a:t>
            </a:r>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3"/>
          <p:cNvSpPr txBox="1"/>
          <p:nvPr/>
        </p:nvSpPr>
        <p:spPr>
          <a:xfrm>
            <a:off x="457201" y="200555"/>
            <a:ext cx="11734799" cy="58169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do vlastních rukou</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Rozsudek KS v HK – 31 Ca 85/2008-33</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„K prokázání, že písemnost byla řádně doručena, postačí, aby správce daně doložil, že konkrétní zásilku identifikovanou číslem jednacím předal k poštovní přepravě a pošta potvrdila a doložila kopiemi svých evidencí, že tato zásilka byla vydána adresátovi, který se prokázal občanským průkazem a převzetí potvrdil svým podpisem.“ </a:t>
            </a:r>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4"/>
          <p:cNvSpPr txBox="1"/>
          <p:nvPr/>
        </p:nvSpPr>
        <p:spPr>
          <a:xfrm>
            <a:off x="256675" y="296808"/>
            <a:ext cx="11935325" cy="63094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zástupci</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Má-li osoba, které je písemnost doručována, zástupce, doručují se písemnosti tomuto  zástupci, a to v rozsahu jeho oprávnění k zastupování. Má-li osoba, jejíž poměry jsou doručovanou písemností dotčeny, vykonat něco osobně, doručuje se písemnost jí i jejímu zástupci. Dnem doručení rozhodným pro počátek běhu lhůty je při souběžném doručování této osobě i jejímu zástupci den doručení písemnosti, který nastane později (§ 41)</a:t>
            </a:r>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5"/>
          <p:cNvSpPr txBox="1"/>
          <p:nvPr/>
        </p:nvSpPr>
        <p:spPr>
          <a:xfrm>
            <a:off x="256675" y="296808"/>
            <a:ext cx="11935325" cy="50167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zástupci</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Ústavní soud IV ÚS 293/03</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 Byla-li v daňovém řízení udělena plná moc</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pouze pro zastupování v odvolacím řízení,</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nelze ji považovat za plnou moc udělenou pro</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celé řízení“</a:t>
            </a:r>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6"/>
          <p:cNvSpPr txBox="1"/>
          <p:nvPr/>
        </p:nvSpPr>
        <p:spPr>
          <a:xfrm>
            <a:off x="256675" y="296808"/>
            <a:ext cx="11935325" cy="5632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zástupci</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Nejvyšší správní soud 2 Afs 202/2004-43</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„Pokud správce daně obdržel omezenou plnou moc teprve po vydání a odeslání platebních výměrů, avšak ještě před jejich doručení daňovému subjektu, zvolenému zástupci se již tyto výměry nedoručují.“</a:t>
            </a:r>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7"/>
          <p:cNvSpPr txBox="1"/>
          <p:nvPr/>
        </p:nvSpPr>
        <p:spPr>
          <a:xfrm>
            <a:off x="256675" y="296808"/>
            <a:ext cx="1193532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zástupci</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Krajský soud v Brně 29 Ca 15/98</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  Má-li daňový subjekt v daňovém řízení </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zástupce neomezenou plnou moc, doručuje se písemnost pouze tomuto zástupci“ </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Další judikatura: 1 Afs 85/2009-104; 1 As 4/2003-48</a:t>
            </a:r>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8"/>
          <p:cNvSpPr txBox="1"/>
          <p:nvPr/>
        </p:nvSpPr>
        <p:spPr>
          <a:xfrm>
            <a:off x="256675" y="296808"/>
            <a:ext cx="1193532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prostřednictvím datové schránky</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Upřednostnění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Zpřístupněná datová schránka</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Doručeno při přihlášení oprávněné osoby do DS</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Nepřihlásí se – po 10 dnech doručeno fikcí, i když konec lhůty připadne na sobotu, neděli nebo svátek (Podle rozsudku NSS čj. 5 Afs 76/2012-28)</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Další judikatura: NSS 9Afs 28/2010-79; NSS 7 Afs 46/2010-51, 5 Afs 48/2009-118</a:t>
            </a:r>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0"/>
          <p:cNvSpPr txBox="1"/>
          <p:nvPr/>
        </p:nvSpPr>
        <p:spPr>
          <a:xfrm>
            <a:off x="1371601" y="211555"/>
            <a:ext cx="10226842" cy="64633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Při doručováním je nutné:</a:t>
            </a:r>
            <a:endParaRPr/>
          </a:p>
          <a:p>
            <a:pPr marL="0" marR="0" lvl="0" indent="0" algn="ctr" rtl="0">
              <a:spcBef>
                <a:spcPts val="0"/>
              </a:spcBef>
              <a:spcAft>
                <a:spcPts val="0"/>
              </a:spcAft>
              <a:buNone/>
            </a:pPr>
            <a:endParaRPr sz="3200" b="1">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Nastavit administrativní činnost správce daně (procesně)</a:t>
            </a:r>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Dodržet zásadu hospodárnosti a procesní ekonomie</a:t>
            </a:r>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Zefektivnit práci na úřadech</a:t>
            </a:r>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Zkrátit lhůty v daňovém řízení</a:t>
            </a:r>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Dodržet zákonný postup</a:t>
            </a:r>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Seznámit adresáta s písemností</a:t>
            </a:r>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Prokázat doručení písemnosti</a:t>
            </a:r>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9"/>
          <p:cNvSpPr txBox="1"/>
          <p:nvPr/>
        </p:nvSpPr>
        <p:spPr>
          <a:xfrm>
            <a:off x="256675" y="609629"/>
            <a:ext cx="11935325" cy="5632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prostřednictvím zásilky</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Osobě, které je písemnost doručována, nebo jejímu zástupci, nebo jejímu zástupci pro správu daní (dále jen „adresát“), jakož i tomu, kdo písemnost za adresáta přijímá, lze písemnost doručit v bytě, v místě podnikání, na pracovišti nebo </a:t>
            </a:r>
            <a:r>
              <a:rPr lang="cs-CZ" sz="4000" b="1">
                <a:solidFill>
                  <a:srgbClr val="FF0000"/>
                </a:solidFill>
                <a:latin typeface="Century Gothic"/>
                <a:ea typeface="Century Gothic"/>
                <a:cs typeface="Century Gothic"/>
                <a:sym typeface="Century Gothic"/>
              </a:rPr>
              <a:t>kdekoli, kde bude zastižen</a:t>
            </a:r>
            <a:endParaRPr/>
          </a:p>
          <a:p>
            <a:pPr marL="0" marR="0" lvl="0" indent="0" algn="l" rtl="0">
              <a:spcBef>
                <a:spcPts val="0"/>
              </a:spcBef>
              <a:spcAft>
                <a:spcPts val="0"/>
              </a:spcAft>
              <a:buNone/>
            </a:pPr>
            <a:endParaRPr sz="4000" b="1">
              <a:solidFill>
                <a:srgbClr val="FF0000"/>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0"/>
          <p:cNvSpPr txBox="1"/>
          <p:nvPr/>
        </p:nvSpPr>
        <p:spPr>
          <a:xfrm>
            <a:off x="256675" y="417123"/>
            <a:ext cx="1193532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prostřednictvím zásilky</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Významný a často používaný způsob doručování</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Byt, přechodné ubytování, pracoviště, místo podnikání …</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Právnická osoba = zastižení fyzické osoby oprávněné jednat kdekoli, kde bude zastižen</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Úřední osoba = Oprávnění zjišťovat totožnost osoby, které se doručuje</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1"/>
          <p:cNvSpPr txBox="1"/>
          <p:nvPr/>
        </p:nvSpPr>
        <p:spPr>
          <a:xfrm>
            <a:off x="256675" y="163905"/>
            <a:ext cx="1193532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Doručování fyzickým osobám - § 44/1</a:t>
            </a:r>
            <a:endParaRPr dirty="0"/>
          </a:p>
          <a:p>
            <a:pPr marL="0" marR="0" lvl="0" indent="0" algn="ctr" rtl="0">
              <a:spcBef>
                <a:spcPts val="0"/>
              </a:spcBef>
              <a:spcAft>
                <a:spcPts val="0"/>
              </a:spcAft>
              <a:buNone/>
            </a:pPr>
            <a:endParaRPr sz="4000" b="1" dirty="0">
              <a:solidFill>
                <a:schemeClr val="dk1"/>
              </a:solidFill>
              <a:latin typeface="Century Gothic"/>
              <a:ea typeface="Century Gothic"/>
              <a:cs typeface="Century Gothic"/>
              <a:sym typeface="Century Gothic"/>
            </a:endParaRPr>
          </a:p>
          <a:p>
            <a:pPr marL="742950" marR="0" lvl="0" indent="-742950" algn="l" rtl="0">
              <a:spcBef>
                <a:spcPts val="0"/>
              </a:spcBef>
              <a:spcAft>
                <a:spcPts val="0"/>
              </a:spcAft>
              <a:buClr>
                <a:schemeClr val="dk1"/>
              </a:buClr>
              <a:buSzPts val="4000"/>
              <a:buFont typeface="Century Gothic"/>
              <a:buAutoNum type="arabicPeriod"/>
            </a:pPr>
            <a:r>
              <a:rPr lang="cs-CZ" sz="4000" b="1" dirty="0">
                <a:solidFill>
                  <a:schemeClr val="dk1"/>
                </a:solidFill>
                <a:latin typeface="Century Gothic"/>
                <a:ea typeface="Century Gothic"/>
                <a:cs typeface="Century Gothic"/>
                <a:sym typeface="Century Gothic"/>
              </a:rPr>
              <a:t>Požádá správce daně o doručování na jinou adresu</a:t>
            </a:r>
            <a:endParaRPr dirty="0"/>
          </a:p>
          <a:p>
            <a:pPr marL="742950" marR="0" lvl="0" indent="-742950" algn="l" rtl="0">
              <a:spcBef>
                <a:spcPts val="0"/>
              </a:spcBef>
              <a:spcAft>
                <a:spcPts val="0"/>
              </a:spcAft>
              <a:buClr>
                <a:schemeClr val="dk1"/>
              </a:buClr>
              <a:buSzPts val="4000"/>
              <a:buFont typeface="Century Gothic"/>
              <a:buAutoNum type="arabicPeriod"/>
            </a:pPr>
            <a:r>
              <a:rPr lang="cs-CZ" sz="4000" b="1" dirty="0">
                <a:solidFill>
                  <a:schemeClr val="dk1"/>
                </a:solidFill>
                <a:latin typeface="Century Gothic"/>
                <a:ea typeface="Century Gothic"/>
                <a:cs typeface="Century Gothic"/>
                <a:sym typeface="Century Gothic"/>
              </a:rPr>
              <a:t>Na adresu evidovanou v informačním systému evidence obyvatel, na kterou jí mají být doručovány písemnosti</a:t>
            </a:r>
          </a:p>
          <a:p>
            <a:pPr marL="742950" indent="-742950">
              <a:buClr>
                <a:schemeClr val="dk1"/>
              </a:buClr>
              <a:buSzPts val="4000"/>
              <a:buFont typeface="Century Gothic"/>
              <a:buAutoNum type="arabicPeriod"/>
            </a:pPr>
            <a:r>
              <a:rPr lang="pl-PL" sz="4000" b="1" dirty="0">
                <a:latin typeface="Century Gothic"/>
                <a:ea typeface="Century Gothic"/>
                <a:cs typeface="Century Gothic"/>
                <a:sym typeface="Century Gothic"/>
              </a:rPr>
              <a:t>Adresa místa pobytu fyzické osoby</a:t>
            </a:r>
            <a:endParaRPr sz="4000" b="1" dirty="0">
              <a:solidFill>
                <a:schemeClr val="dk1"/>
              </a:solidFill>
              <a:latin typeface="Century Gothic"/>
              <a:ea typeface="Century Gothic"/>
              <a:cs typeface="Century Gothic"/>
              <a:sym typeface="Century Gothic"/>
            </a:endParaRPr>
          </a:p>
          <a:p>
            <a:pPr marL="742950" marR="0" lvl="0" indent="-742950" algn="l" rtl="0">
              <a:spcBef>
                <a:spcPts val="0"/>
              </a:spcBef>
              <a:spcAft>
                <a:spcPts val="0"/>
              </a:spcAft>
              <a:buClr>
                <a:schemeClr val="dk1"/>
              </a:buClr>
              <a:buSzPts val="4000"/>
              <a:buFont typeface="Century Gothic"/>
              <a:buAutoNum type="arabicPeriod"/>
            </a:pPr>
            <a:r>
              <a:rPr lang="cs-CZ" sz="4000" b="1" dirty="0">
                <a:solidFill>
                  <a:schemeClr val="dk1"/>
                </a:solidFill>
                <a:latin typeface="Century Gothic"/>
                <a:ea typeface="Century Gothic"/>
                <a:cs typeface="Century Gothic"/>
                <a:sym typeface="Century Gothic"/>
              </a:rPr>
              <a:t>Na adresu jejího bydliště v cizině</a:t>
            </a:r>
          </a:p>
          <a:p>
            <a:pPr marR="0" lvl="0" algn="l" rtl="0">
              <a:spcBef>
                <a:spcPts val="0"/>
              </a:spcBef>
              <a:spcAft>
                <a:spcPts val="0"/>
              </a:spcAft>
              <a:buClr>
                <a:schemeClr val="dk1"/>
              </a:buClr>
              <a:buSzPts val="4000"/>
            </a:pPr>
            <a:endParaRPr dirty="0"/>
          </a:p>
          <a:p>
            <a:pPr marL="0" marR="0" lvl="0" indent="0" algn="l" rtl="0">
              <a:spcBef>
                <a:spcPts val="0"/>
              </a:spcBef>
              <a:spcAft>
                <a:spcPts val="0"/>
              </a:spcAft>
              <a:buNone/>
            </a:pPr>
            <a:endParaRPr sz="4000" b="1" dirty="0">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2"/>
          <p:cNvSpPr txBox="1"/>
          <p:nvPr/>
        </p:nvSpPr>
        <p:spPr>
          <a:xfrm>
            <a:off x="0" y="56138"/>
            <a:ext cx="1229627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Doručování fyzickým osobám - § 44/1</a:t>
            </a:r>
            <a:endParaRPr sz="40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Adresa evidovaná v informačním systému</a:t>
            </a:r>
            <a:endParaRPr dirty="0"/>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 10/1 zákona č. 133/2000 Sb., o evidenci obyvatel</a:t>
            </a:r>
            <a:endParaRPr dirty="0"/>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Místem trvalého pobytu se rozumí </a:t>
            </a:r>
            <a:r>
              <a:rPr lang="cs-CZ" sz="3600" b="1" dirty="0">
                <a:solidFill>
                  <a:srgbClr val="FF0000"/>
                </a:solidFill>
                <a:latin typeface="Century Gothic"/>
                <a:ea typeface="Century Gothic"/>
                <a:cs typeface="Century Gothic"/>
                <a:sym typeface="Century Gothic"/>
              </a:rPr>
              <a:t>adresa pobytu </a:t>
            </a:r>
            <a:r>
              <a:rPr lang="cs-CZ" sz="3600" b="1" dirty="0">
                <a:solidFill>
                  <a:schemeClr val="dk1"/>
                </a:solidFill>
                <a:latin typeface="Century Gothic"/>
                <a:ea typeface="Century Gothic"/>
                <a:cs typeface="Century Gothic"/>
                <a:sym typeface="Century Gothic"/>
              </a:rPr>
              <a:t>občana v České republice, která je </a:t>
            </a:r>
            <a:r>
              <a:rPr lang="cs-CZ" sz="3600" b="1" dirty="0">
                <a:solidFill>
                  <a:srgbClr val="FF0000"/>
                </a:solidFill>
                <a:latin typeface="Century Gothic"/>
                <a:ea typeface="Century Gothic"/>
                <a:cs typeface="Century Gothic"/>
                <a:sym typeface="Century Gothic"/>
              </a:rPr>
              <a:t>vedena v základním registru obyvatel </a:t>
            </a:r>
            <a:r>
              <a:rPr lang="cs-CZ" sz="3600" b="1" dirty="0">
                <a:solidFill>
                  <a:schemeClr val="dk1"/>
                </a:solidFill>
                <a:latin typeface="Century Gothic"/>
                <a:ea typeface="Century Gothic"/>
                <a:cs typeface="Century Gothic"/>
                <a:sym typeface="Century Gothic"/>
              </a:rPr>
              <a:t>ve formě referenční vazby označen číslem popisným nebo evidenčním, popřípadě orientačním číslem a který je určen pro bydlení, ubytování nebo individuální rekreaci (dále jen „objekt“). </a:t>
            </a:r>
            <a:r>
              <a:rPr lang="cs-CZ" sz="3600" b="1" dirty="0">
                <a:solidFill>
                  <a:srgbClr val="FF0000"/>
                </a:solidFill>
                <a:latin typeface="Century Gothic"/>
                <a:ea typeface="Century Gothic"/>
                <a:cs typeface="Century Gothic"/>
                <a:sym typeface="Century Gothic"/>
              </a:rPr>
              <a:t>V případech stanovených tímto zákonem může být místem trvalého pobytu sídlo ohlašovny.</a:t>
            </a:r>
            <a:endParaRPr dirty="0"/>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5"/>
          <p:cNvSpPr/>
          <p:nvPr/>
        </p:nvSpPr>
        <p:spPr>
          <a:xfrm>
            <a:off x="492369" y="0"/>
            <a:ext cx="11071274" cy="4524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a:solidFill>
                  <a:srgbClr val="FF0000"/>
                </a:solidFill>
                <a:latin typeface="Century Gothic"/>
                <a:ea typeface="Century Gothic"/>
                <a:cs typeface="Century Gothic"/>
                <a:sym typeface="Century Gothic"/>
              </a:rPr>
              <a:t>Doručování jinam:</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Na písemnou žádost občana lze v evidenci obyvatel vést též údaj o adrese, na kterou mu mají být doručovány písemnosti podle zvláštního právního předpisu.</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Nebo na adresu jejího bydliště v cizině</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6"/>
          <p:cNvSpPr txBox="1"/>
          <p:nvPr/>
        </p:nvSpPr>
        <p:spPr>
          <a:xfrm>
            <a:off x="529388" y="56138"/>
            <a:ext cx="117668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fyzickým osobám - § 44/1</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Doručení na ohlašovnu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NSS 2  2 As 28/2011 – 131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„Ve prospěch stěžovatele nelze ničeho dovodit ani ze skutečnosti, že adresa (…) je adresou ohlašovny. Je sice logické, že osoby s takovým trvalým pobytem na daném místě fakticky nebydlí, ovšem je jejich zájmem, aby sledovaly doručování na danou adresu, zejména za situace, kdy vedou správní řízení, v němž nepožádali o doručování na jinou možnou adresu.“ </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8"/>
          <p:cNvSpPr txBox="1"/>
          <p:nvPr/>
        </p:nvSpPr>
        <p:spPr>
          <a:xfrm>
            <a:off x="673768" y="56138"/>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fyzickým osobám - § 44/2 a 3</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Pro doručování písemností, které souvisí s  podnikatelskou činností fyzické osoby, se obdobně použije ustanovení o doručování právnickým osobám. Není-li fyzická osoba jako podnikatel zapsána ve veřejném rejstříku, doručuje se  jí na adresu jejího místa pobytu.</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Pokud fyzická osoba požádá správce daně o doručování na jinou adresu v České republice, doručuje se písemnost na tuto adresu.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Judikatura: 1 As 90/2010-95 – jiná adresa</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9"/>
          <p:cNvSpPr txBox="1"/>
          <p:nvPr/>
        </p:nvSpPr>
        <p:spPr>
          <a:xfrm>
            <a:off x="673768" y="56138"/>
            <a:ext cx="113096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fyzickým osobám - § 44/4</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Písemnost určená do vlastních rukou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adresáta, se doručuje přímo adresátovi. </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Nebyl-li adresát písemnosti, která má být  doručena do vlastních rukou, na adrese pro doručování zastižen, písemnost se uloží a adresát se vhodným způsobem upozorní, aby si ji ve lhůtě 10 dnů vyzvedl.</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0"/>
          <p:cNvSpPr/>
          <p:nvPr/>
        </p:nvSpPr>
        <p:spPr>
          <a:xfrm>
            <a:off x="858982" y="235528"/>
            <a:ext cx="10875818" cy="600164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cs-CZ" sz="2800">
                <a:solidFill>
                  <a:schemeClr val="dk1"/>
                </a:solidFill>
                <a:latin typeface="Times New Roman"/>
                <a:ea typeface="Times New Roman"/>
                <a:cs typeface="Times New Roman"/>
                <a:sym typeface="Times New Roman"/>
              </a:rPr>
              <a:t>V souvislosti s novelou zák. 133/2000 Sb., o evidenci obyvatel a rodných číslech a o změně některých zákonů (zákon o evidenci obyvatel), ve znění pozdějších předpisů, který nabyl účinnosti od 1.1.2016 je třeba upozornit na nový § 10c, který stanoví – cit.:</a:t>
            </a:r>
            <a:endParaRPr/>
          </a:p>
          <a:p>
            <a:pPr marL="0" marR="0" lvl="0" indent="0" algn="just" rtl="0">
              <a:spcBef>
                <a:spcPts val="0"/>
              </a:spcBef>
              <a:spcAft>
                <a:spcPts val="0"/>
              </a:spcAft>
              <a:buNone/>
            </a:pPr>
            <a:r>
              <a:rPr lang="cs-CZ" sz="2800">
                <a:solidFill>
                  <a:schemeClr val="dk1"/>
                </a:solidFill>
                <a:latin typeface="Times New Roman"/>
                <a:ea typeface="Times New Roman"/>
                <a:cs typeface="Times New Roman"/>
                <a:sym typeface="Times New Roman"/>
              </a:rPr>
              <a:t> </a:t>
            </a:r>
            <a:endParaRPr/>
          </a:p>
          <a:p>
            <a:pPr marL="457200" marR="0" lvl="0" indent="0" algn="ctr" rtl="0">
              <a:spcBef>
                <a:spcPts val="0"/>
              </a:spcBef>
              <a:spcAft>
                <a:spcPts val="0"/>
              </a:spcAft>
              <a:buNone/>
            </a:pPr>
            <a:r>
              <a:rPr lang="cs-CZ" sz="3200" b="1" i="1">
                <a:solidFill>
                  <a:srgbClr val="0000CC"/>
                </a:solidFill>
                <a:latin typeface="Times New Roman"/>
                <a:ea typeface="Times New Roman"/>
                <a:cs typeface="Times New Roman"/>
                <a:sym typeface="Times New Roman"/>
              </a:rPr>
              <a:t>§ 10c</a:t>
            </a:r>
            <a:endParaRPr sz="3200" b="1">
              <a:solidFill>
                <a:schemeClr val="dk1"/>
              </a:solidFill>
              <a:latin typeface="Times New Roman"/>
              <a:ea typeface="Times New Roman"/>
              <a:cs typeface="Times New Roman"/>
              <a:sym typeface="Times New Roman"/>
            </a:endParaRPr>
          </a:p>
          <a:p>
            <a:pPr marL="457200" marR="0" lvl="0" indent="228600" algn="just" rtl="0">
              <a:spcBef>
                <a:spcPts val="0"/>
              </a:spcBef>
              <a:spcAft>
                <a:spcPts val="0"/>
              </a:spcAft>
              <a:buNone/>
            </a:pPr>
            <a:r>
              <a:rPr lang="cs-CZ" sz="3200" b="1" i="1">
                <a:solidFill>
                  <a:srgbClr val="0000CC"/>
                </a:solidFill>
                <a:latin typeface="Times New Roman"/>
                <a:ea typeface="Times New Roman"/>
                <a:cs typeface="Times New Roman"/>
                <a:sym typeface="Times New Roman"/>
              </a:rPr>
              <a:t> </a:t>
            </a:r>
            <a:endParaRPr sz="3200" b="1">
              <a:solidFill>
                <a:schemeClr val="dk1"/>
              </a:solidFill>
              <a:latin typeface="Times New Roman"/>
              <a:ea typeface="Times New Roman"/>
              <a:cs typeface="Times New Roman"/>
              <a:sym typeface="Times New Roman"/>
            </a:endParaRPr>
          </a:p>
          <a:p>
            <a:pPr marL="457200" marR="0" lvl="0" indent="228600" algn="ctr" rtl="0">
              <a:spcBef>
                <a:spcPts val="0"/>
              </a:spcBef>
              <a:spcAft>
                <a:spcPts val="0"/>
              </a:spcAft>
              <a:buNone/>
            </a:pPr>
            <a:r>
              <a:rPr lang="cs-CZ" sz="3200" b="1" i="1">
                <a:solidFill>
                  <a:srgbClr val="0000CC"/>
                </a:solidFill>
                <a:latin typeface="Times New Roman"/>
                <a:ea typeface="Times New Roman"/>
                <a:cs typeface="Times New Roman"/>
                <a:sym typeface="Times New Roman"/>
              </a:rPr>
              <a:t>Ohlašovna, v jejímž sídle má fyzická osoba trvalý pobyt, zajistí vhodné místo, kde bude možné uložit oznámení o uložení zásilky a výzvu s poučením</a:t>
            </a:r>
            <a:r>
              <a:rPr lang="cs-CZ" sz="3200" b="1" i="1" baseline="30000">
                <a:solidFill>
                  <a:srgbClr val="0000CC"/>
                </a:solidFill>
                <a:latin typeface="Times New Roman"/>
                <a:ea typeface="Times New Roman"/>
                <a:cs typeface="Times New Roman"/>
                <a:sym typeface="Times New Roman"/>
              </a:rPr>
              <a:t>28)</a:t>
            </a:r>
            <a:r>
              <a:rPr lang="cs-CZ" sz="3200" b="1" i="1">
                <a:solidFill>
                  <a:srgbClr val="0000CC"/>
                </a:solidFill>
                <a:latin typeface="Times New Roman"/>
                <a:ea typeface="Times New Roman"/>
                <a:cs typeface="Times New Roman"/>
                <a:sym typeface="Times New Roman"/>
              </a:rPr>
              <a:t>.</a:t>
            </a:r>
            <a:endParaRPr sz="3200" b="1">
              <a:solidFill>
                <a:schemeClr val="dk1"/>
              </a:solidFill>
              <a:latin typeface="Times New Roman"/>
              <a:ea typeface="Times New Roman"/>
              <a:cs typeface="Times New Roman"/>
              <a:sym typeface="Times New Roman"/>
            </a:endParaRPr>
          </a:p>
          <a:p>
            <a:pPr marL="457200" marR="0" lvl="0" indent="0" algn="ctr" rtl="0">
              <a:spcBef>
                <a:spcPts val="0"/>
              </a:spcBef>
              <a:spcAft>
                <a:spcPts val="0"/>
              </a:spcAft>
              <a:buNone/>
            </a:pPr>
            <a:r>
              <a:rPr lang="cs-CZ" sz="2800" i="1">
                <a:solidFill>
                  <a:srgbClr val="0000CC"/>
                </a:solidFill>
                <a:latin typeface="Times New Roman"/>
                <a:ea typeface="Times New Roman"/>
                <a:cs typeface="Times New Roman"/>
                <a:sym typeface="Times New Roman"/>
              </a:rPr>
              <a:t>__________________</a:t>
            </a:r>
            <a:endParaRPr sz="2800">
              <a:solidFill>
                <a:schemeClr val="dk1"/>
              </a:solidFill>
              <a:latin typeface="Times New Roman"/>
              <a:ea typeface="Times New Roman"/>
              <a:cs typeface="Times New Roman"/>
              <a:sym typeface="Times New Roman"/>
            </a:endParaRPr>
          </a:p>
          <a:p>
            <a:pPr marL="457200" marR="0" lvl="0" indent="0" algn="ctr" rtl="0">
              <a:spcBef>
                <a:spcPts val="0"/>
              </a:spcBef>
              <a:spcAft>
                <a:spcPts val="0"/>
              </a:spcAft>
              <a:buNone/>
            </a:pPr>
            <a:r>
              <a:rPr lang="cs-CZ" sz="2800" i="1" baseline="30000">
                <a:solidFill>
                  <a:srgbClr val="0000CC"/>
                </a:solidFill>
                <a:latin typeface="Times New Roman"/>
                <a:ea typeface="Times New Roman"/>
                <a:cs typeface="Times New Roman"/>
                <a:sym typeface="Times New Roman"/>
              </a:rPr>
              <a:t>28)</a:t>
            </a:r>
            <a:r>
              <a:rPr lang="cs-CZ" sz="2800" i="1">
                <a:solidFill>
                  <a:srgbClr val="0000CC"/>
                </a:solidFill>
                <a:latin typeface="Times New Roman"/>
                <a:ea typeface="Times New Roman"/>
                <a:cs typeface="Times New Roman"/>
                <a:sym typeface="Times New Roman"/>
              </a:rPr>
              <a:t> </a:t>
            </a:r>
            <a:r>
              <a:rPr lang="cs-CZ" sz="2800" i="1" baseline="30000">
                <a:solidFill>
                  <a:srgbClr val="0000CC"/>
                </a:solidFill>
                <a:latin typeface="Times New Roman"/>
                <a:ea typeface="Times New Roman"/>
                <a:cs typeface="Times New Roman"/>
                <a:sym typeface="Times New Roman"/>
              </a:rPr>
              <a:t>Například § 23 zákona č. 500/2004 Sb., správní řád, ve znění pozdějších předpisů, § 46 zákona č. 280/2009 Sb., daňový řád</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1"/>
          <p:cNvSpPr txBox="1"/>
          <p:nvPr/>
        </p:nvSpPr>
        <p:spPr>
          <a:xfrm>
            <a:off x="673768" y="56138"/>
            <a:ext cx="11309685" cy="63094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fyzickým osobám - § 44/4</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Uložení – provozovatel poštovních služeb, správce daně nebo jiný orgán</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Související ustanovení: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 46 postup při uložení zásilky</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 47/1 – účinky doručení v případě převzetí § 47/2 – účinky doručení v případě nepřevzetí § 47/3 – účinky doručení v případě odmítnutí převzetí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§47/5 a 6 – další postup při nevyzvednutí </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p:cNvSpPr txBox="1"/>
          <p:nvPr/>
        </p:nvSpPr>
        <p:spPr>
          <a:xfrm>
            <a:off x="1203158" y="240632"/>
            <a:ext cx="10515600" cy="61863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a:solidFill>
                  <a:srgbClr val="FF0000"/>
                </a:solidFill>
                <a:latin typeface="Century Gothic"/>
                <a:ea typeface="Century Gothic"/>
                <a:cs typeface="Century Gothic"/>
                <a:sym typeface="Century Gothic"/>
              </a:rPr>
              <a:t>Volba doručení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Rozhodnutí o volbě formy doručování je závislé na obsahu a povaze písemnosti (rozhodnutí x upozornění na daňový nedoplatek)</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Na technickém vybavení adresáta písemnosti (datová schránka x písemně)</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Hospodárnost doručení (doporučeně x hromadným předpisným seznamem) </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Zákonný postup</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2"/>
          <p:cNvSpPr txBox="1"/>
          <p:nvPr/>
        </p:nvSpPr>
        <p:spPr>
          <a:xfrm>
            <a:off x="673768" y="56138"/>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fyzickým osobám - § 44/5</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Postup u písemností, které se nedoručují do vlastních rukou, ale jejíž převzetí má být potvrzeno adresátem. </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Buď přímo adresátovi nebo jiné vhodné fyzické osobě, která se na adrese pro doručování nebo v její blízkosti zdržuje a s převzetím souhlasí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Ne náhodný kolemjdoucí, ale osoba s přímým vztahem k adresátovi (příbuzný, soused apod.)</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Jen ojedinělé případy</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3"/>
          <p:cNvSpPr txBox="1"/>
          <p:nvPr/>
        </p:nvSpPr>
        <p:spPr>
          <a:xfrm>
            <a:off x="673768" y="56138"/>
            <a:ext cx="11309685" cy="52014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fyzickým osobám - § 44/6</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Postup u písemností, které se nedoručují do vlastních rukou nebo jejíž převzetí nemá být potvrzeno adresátem. </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Lze doručit vhození do domovní nebo jiné adresátem užívané schránky</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Na jiné vhodné místo</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 153/3 – upozornění na daňový nedoplatek</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4"/>
          <p:cNvSpPr txBox="1"/>
          <p:nvPr/>
        </p:nvSpPr>
        <p:spPr>
          <a:xfrm>
            <a:off x="553452" y="224580"/>
            <a:ext cx="113096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 § 45; 45/1</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Pokud se nebude doručovat do datových schránek, pak na adresu zapsanou v obchodním nebo jiném veřejném rejstříku</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Právnické osobě se doručuje na adresu jejího sídla. </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Zahraniční právnické osobě se doručuje na adresu pobočky nebo jiné organizační složky jejího obchodního závodu zřízené v České republice, týká-li se písemnost činnosti této pobočky nebo jiné organizační složky.</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5"/>
          <p:cNvSpPr txBox="1"/>
          <p:nvPr/>
        </p:nvSpPr>
        <p:spPr>
          <a:xfrm>
            <a:off x="553452" y="224580"/>
            <a:ext cx="11309685" cy="66171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 § 45/2</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200"/>
              <a:buFont typeface="Century Gothic"/>
              <a:buChar char="-"/>
            </a:pPr>
            <a:r>
              <a:rPr lang="cs-CZ" sz="3200" b="1">
                <a:solidFill>
                  <a:schemeClr val="dk1"/>
                </a:solidFill>
                <a:latin typeface="Century Gothic"/>
                <a:ea typeface="Century Gothic"/>
                <a:cs typeface="Century Gothic"/>
                <a:sym typeface="Century Gothic"/>
              </a:rPr>
              <a:t>Pokud právnická osoba požádá správce daně o doručování na jinou adresu v České republice, doručuje se písemnost na tuto adresu. </a:t>
            </a:r>
            <a:endParaRPr/>
          </a:p>
          <a:p>
            <a:pPr marL="571500" marR="0" lvl="0" indent="-571500" algn="l" rtl="0">
              <a:spcBef>
                <a:spcPts val="0"/>
              </a:spcBef>
              <a:spcAft>
                <a:spcPts val="0"/>
              </a:spcAft>
              <a:buClr>
                <a:schemeClr val="dk1"/>
              </a:buClr>
              <a:buSzPts val="3200"/>
              <a:buFont typeface="Century Gothic"/>
              <a:buChar char="-"/>
            </a:pPr>
            <a:r>
              <a:rPr lang="cs-CZ" sz="3200" b="1">
                <a:solidFill>
                  <a:schemeClr val="dk1"/>
                </a:solidFill>
                <a:latin typeface="Century Gothic"/>
                <a:ea typeface="Century Gothic"/>
                <a:cs typeface="Century Gothic"/>
                <a:sym typeface="Century Gothic"/>
              </a:rPr>
              <a:t>Judikatura přednostní doručování právnickým osobám prostřednictví datové schránky </a:t>
            </a:r>
            <a:endParaRPr/>
          </a:p>
          <a:p>
            <a:pPr marL="571500" marR="0" lvl="0" indent="-368300" algn="l" rtl="0">
              <a:spcBef>
                <a:spcPts val="0"/>
              </a:spcBef>
              <a:spcAft>
                <a:spcPts val="0"/>
              </a:spcAft>
              <a:buClr>
                <a:schemeClr val="dk1"/>
              </a:buClr>
              <a:buSzPts val="3200"/>
              <a:buFont typeface="Century Gothic"/>
              <a:buNone/>
            </a:pPr>
            <a:endParaRPr sz="32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200"/>
              <a:buFont typeface="Century Gothic"/>
              <a:buChar char="-"/>
            </a:pPr>
            <a:r>
              <a:rPr lang="cs-CZ" sz="3200" b="1">
                <a:solidFill>
                  <a:schemeClr val="dk1"/>
                </a:solidFill>
                <a:latin typeface="Century Gothic"/>
                <a:ea typeface="Century Gothic"/>
                <a:cs typeface="Century Gothic"/>
                <a:sym typeface="Century Gothic"/>
              </a:rPr>
              <a:t>1 As 90/2010-95 – Teprve v případě, že písemnost není možné doručit do datové schránky účastníka řízení, resp. Jeho zástupce, je možné doručovat ji prostřednictvím provozovatele poštovních služeb, a to prioritně na adresu, kterou si účastník řízení zvolí (§ 19 odst. 3 SŘ).</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6"/>
          <p:cNvSpPr txBox="1"/>
          <p:nvPr/>
        </p:nvSpPr>
        <p:spPr>
          <a:xfrm>
            <a:off x="553452" y="0"/>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 § 45/3</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Je-li adresátem právnická osoba, je oprávněna písemnost převzít osoba oprávněná jednat jménem této právnické osoby. Písemnost, která není určena do vlastních rukou, se může doručit kterémukoliv zaměstnanci právnické osoby nebo jiné vhodné fyzické osobě, která se v místě doručení nebo jeho blízkém okolí zdržuje, pokud souhlasí s tím, že odevzdá písemnost adresátovi. </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7"/>
          <p:cNvSpPr txBox="1"/>
          <p:nvPr/>
        </p:nvSpPr>
        <p:spPr>
          <a:xfrm>
            <a:off x="553452" y="0"/>
            <a:ext cx="113096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 § 45/3</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Související ustanovení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 24/2 – statutární orgán  a další osoby oprávněné jednat za právnickou osobu</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 24/3 – možnost pověřit zaměstnance, který má zmocnění převzít písemnost</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 25 – ustanovení zástupce</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Judikatura – 8 Afs 25/2006-67 –oprávněná osoba k převzetí písemnosti</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8"/>
          <p:cNvSpPr txBox="1"/>
          <p:nvPr/>
        </p:nvSpPr>
        <p:spPr>
          <a:xfrm>
            <a:off x="553452" y="0"/>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 § 45/4</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Uložení písemnosti v případě, že se nepodařilo doručit</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Lhůta 10 dní a uloženo u doručovatele</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Proč nebylo doručeno se nezkoumá</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Nebylo-li vyzvednuto v úložní době je možné doručit na adresu fyzické osoby, která je oprávněna jednat jménem právnické osoby</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Doručení fyzické osobě nemá vliv na účinky doručení fikcí právnické osobě</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Vhodné na toto fyzickou osobu upozornit </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9"/>
          <p:cNvSpPr txBox="1"/>
          <p:nvPr/>
        </p:nvSpPr>
        <p:spPr>
          <a:xfrm>
            <a:off x="553452" y="0"/>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 další související judikatura</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NSS 8 Afs 47/2009-53 – převzetí jiné než oprávněné osoby jednající jménem právnické osoby</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NSS 2 Afs 40/2009-78 – osoba, která za právnickou osobou vyzvedává poštu, podepisuje se svým jménem a používá razítka – je předpoklad že je pověřena právnickou osobou</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NSS 2 Afs 89/2008-86 – doručení fikcí při dovolené jednatelem</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70"/>
          <p:cNvSpPr txBox="1"/>
          <p:nvPr/>
        </p:nvSpPr>
        <p:spPr>
          <a:xfrm>
            <a:off x="553452" y="0"/>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v likvidaci</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Nastupuje likvidátor, ale ten není daňovým subjektem</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Dále se doručuje do datové schránky či na sídlo společnosti nikoli na adresu či  do datové schránky likvidátora</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Judikatura – NS 29 Odo 5/2001 – jednání likvidátora je přičítáno jednání společnosti, proto doručování má být na sídlo společnosti, nikoli na adresu likvidátora.</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1"/>
          <p:cNvSpPr/>
          <p:nvPr/>
        </p:nvSpPr>
        <p:spPr>
          <a:xfrm>
            <a:off x="393895" y="478302"/>
            <a:ext cx="11493305" cy="58169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2800" b="1">
                <a:solidFill>
                  <a:srgbClr val="FF0000"/>
                </a:solidFill>
                <a:latin typeface="Century Gothic"/>
                <a:ea typeface="Century Gothic"/>
                <a:cs typeface="Century Gothic"/>
                <a:sym typeface="Century Gothic"/>
              </a:rPr>
              <a:t>Doručování do zahraničí </a:t>
            </a:r>
            <a:r>
              <a:rPr lang="cs-CZ" sz="2800" b="1">
                <a:solidFill>
                  <a:schemeClr val="dk1"/>
                </a:solidFill>
                <a:latin typeface="Century Gothic"/>
                <a:ea typeface="Century Gothic"/>
                <a:cs typeface="Century Gothic"/>
                <a:sym typeface="Century Gothic"/>
              </a:rPr>
              <a:t>– zákon č. 164/2013 Sb. – Zákon o mezinárodní spolupráci při správě daní a o změněn dalších souvisejících zákonů</a:t>
            </a:r>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2800" b="1">
                <a:solidFill>
                  <a:srgbClr val="FF0000"/>
                </a:solidFill>
                <a:latin typeface="Century Gothic"/>
                <a:ea typeface="Century Gothic"/>
                <a:cs typeface="Century Gothic"/>
                <a:sym typeface="Century Gothic"/>
              </a:rPr>
              <a:t>Evropská unie, státy „dohody“</a:t>
            </a:r>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2800">
                <a:solidFill>
                  <a:schemeClr val="dk1"/>
                </a:solidFill>
                <a:latin typeface="Century Gothic"/>
                <a:ea typeface="Century Gothic"/>
                <a:cs typeface="Century Gothic"/>
                <a:sym typeface="Century Gothic"/>
              </a:rPr>
              <a:t>Kontaktní místo může dožádat kontaktní místo jiného státu o doručení rozhodnutí nebo jiné písemnosti týkající se daní. Toto doručení se považuje za doručení podle daňového řádu.</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2800">
                <a:solidFill>
                  <a:schemeClr val="dk1"/>
                </a:solidFill>
                <a:latin typeface="Century Gothic"/>
                <a:ea typeface="Century Gothic"/>
                <a:cs typeface="Century Gothic"/>
                <a:sym typeface="Century Gothic"/>
              </a:rPr>
              <a:t>V žádosti uvede kontaktní místo předmět rozhodnutí nebo jiné písemnosti, jméno a místo pobytu, obchodní firmu nebo název a sídlo adresáta, další informace potřebné k jeho identifikaci a případné další údaje potřebné k účinnosti doručení.</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2"/>
          <p:cNvSpPr/>
          <p:nvPr/>
        </p:nvSpPr>
        <p:spPr>
          <a:xfrm>
            <a:off x="1364567" y="1083212"/>
            <a:ext cx="10007728" cy="44012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Obyčejná zásilka - § 153 odst. 3 DŘ</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Podle § 573 Občanského zákoníku se má za to, že došlá zásilka odeslaná s využitím provozovatele poštovních služeb došla třetí pracovní den po odeslání.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72"/>
          <p:cNvSpPr/>
          <p:nvPr/>
        </p:nvSpPr>
        <p:spPr>
          <a:xfrm>
            <a:off x="422030" y="231843"/>
            <a:ext cx="11366696" cy="58169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rgbClr val="FF0000"/>
                </a:solidFill>
                <a:latin typeface="Century Gothic"/>
                <a:ea typeface="Century Gothic"/>
                <a:cs typeface="Century Gothic"/>
                <a:sym typeface="Century Gothic"/>
              </a:rPr>
              <a:t>Úřední kontaktní orgán</a:t>
            </a:r>
            <a:endParaRPr/>
          </a:p>
          <a:p>
            <a:pPr marL="0" marR="0" lvl="0" indent="0" algn="l" rtl="0">
              <a:spcBef>
                <a:spcPts val="0"/>
              </a:spcBef>
              <a:spcAft>
                <a:spcPts val="0"/>
              </a:spcAft>
              <a:buNone/>
            </a:pP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2800">
                <a:solidFill>
                  <a:schemeClr val="dk1"/>
                </a:solidFill>
                <a:latin typeface="Century Gothic"/>
                <a:ea typeface="Century Gothic"/>
                <a:cs typeface="Century Gothic"/>
                <a:sym typeface="Century Gothic"/>
              </a:rPr>
              <a:t>(1) Generální finanční ředitelství vykonává působnost ústředního kontaktního orgánu.</a:t>
            </a:r>
            <a:endParaRPr/>
          </a:p>
          <a:p>
            <a:pPr marL="0" marR="0" lvl="0" indent="0" algn="l" rtl="0">
              <a:spcBef>
                <a:spcPts val="0"/>
              </a:spcBef>
              <a:spcAft>
                <a:spcPts val="0"/>
              </a:spcAft>
              <a:buNone/>
            </a:pPr>
            <a:r>
              <a:rPr lang="cs-CZ" sz="2800">
                <a:solidFill>
                  <a:schemeClr val="dk1"/>
                </a:solidFill>
                <a:latin typeface="Century Gothic"/>
                <a:ea typeface="Century Gothic"/>
                <a:cs typeface="Century Gothic"/>
                <a:sym typeface="Century Gothic"/>
              </a:rPr>
              <a:t>(2) Ústřední kontaktní orgán zajišťuje komunikaci s kontaktními místy jiného státu.</a:t>
            </a:r>
            <a:endParaRPr/>
          </a:p>
          <a:p>
            <a:pPr marL="0" marR="0" lvl="0" indent="0" algn="l" rtl="0">
              <a:spcBef>
                <a:spcPts val="0"/>
              </a:spcBef>
              <a:spcAft>
                <a:spcPts val="0"/>
              </a:spcAft>
              <a:buNone/>
            </a:pPr>
            <a:r>
              <a:rPr lang="cs-CZ" sz="2800">
                <a:solidFill>
                  <a:schemeClr val="dk1"/>
                </a:solidFill>
                <a:latin typeface="Century Gothic"/>
                <a:ea typeface="Century Gothic"/>
                <a:cs typeface="Century Gothic"/>
                <a:sym typeface="Century Gothic"/>
              </a:rPr>
              <a:t>(3) Ústřední kontaktní orgán vede seznam kontaktních orgánů a tento seznam zveřejňuje na svých internetových stránkách.</a:t>
            </a:r>
            <a:endParaRPr/>
          </a:p>
          <a:p>
            <a:pPr marL="0" marR="0" lvl="0" indent="0" algn="l" rtl="0">
              <a:spcBef>
                <a:spcPts val="0"/>
              </a:spcBef>
              <a:spcAft>
                <a:spcPts val="0"/>
              </a:spcAft>
              <a:buNone/>
            </a:pPr>
            <a:r>
              <a:rPr lang="cs-CZ" sz="2800">
                <a:solidFill>
                  <a:schemeClr val="dk1"/>
                </a:solidFill>
                <a:latin typeface="Century Gothic"/>
                <a:ea typeface="Century Gothic"/>
                <a:cs typeface="Century Gothic"/>
                <a:sym typeface="Century Gothic"/>
              </a:rPr>
              <a:t>(4) Ústřední kontaktní orgán může převzít vyřízení žádosti o poskytnutí mezinárodní spolupráce, i když je k jejímu vyřízení příslušný kontaktní orgán. O tomto postupu uvědomí tento kontaktní orgán a informuje dožadující kontaktní místo jiného státu.</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3"/>
          <p:cNvSpPr/>
          <p:nvPr/>
        </p:nvSpPr>
        <p:spPr>
          <a:xfrm>
            <a:off x="787789" y="1167619"/>
            <a:ext cx="10930597" cy="48013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rgbClr val="FF0000"/>
                </a:solidFill>
                <a:latin typeface="Century Gothic"/>
                <a:ea typeface="Century Gothic"/>
                <a:cs typeface="Century Gothic"/>
                <a:sym typeface="Century Gothic"/>
              </a:rPr>
              <a:t>Mimo evropskou unii</a:t>
            </a:r>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200">
                <a:solidFill>
                  <a:schemeClr val="dk1"/>
                </a:solidFill>
                <a:latin typeface="Century Gothic"/>
                <a:ea typeface="Century Gothic"/>
                <a:cs typeface="Century Gothic"/>
                <a:sym typeface="Century Gothic"/>
              </a:rPr>
              <a:t>V případě doručování do zahraničí (mimo Evropskou unii) bude správce daně využívat pravděpodobně následující postup:</a:t>
            </a:r>
            <a:endParaRPr/>
          </a:p>
          <a:p>
            <a:pPr marL="0" marR="0" lvl="0" indent="0" algn="l" rtl="0">
              <a:spcBef>
                <a:spcPts val="0"/>
              </a:spcBef>
              <a:spcAft>
                <a:spcPts val="0"/>
              </a:spcAft>
              <a:buNone/>
            </a:pPr>
            <a:r>
              <a:rPr lang="cs-CZ" sz="3200">
                <a:solidFill>
                  <a:schemeClr val="dk1"/>
                </a:solidFill>
                <a:latin typeface="Century Gothic"/>
                <a:ea typeface="Century Gothic"/>
                <a:cs typeface="Century Gothic"/>
                <a:sym typeface="Century Gothic"/>
              </a:rPr>
              <a:t>V případě neznámého pobytu adresáta se bude doručovat veřejnou vyhláškou. </a:t>
            </a:r>
            <a:endParaRPr/>
          </a:p>
          <a:p>
            <a:pPr marL="0" marR="0" lvl="0" indent="0" algn="l" rtl="0">
              <a:spcBef>
                <a:spcPts val="0"/>
              </a:spcBef>
              <a:spcAft>
                <a:spcPts val="0"/>
              </a:spcAft>
              <a:buNone/>
            </a:pPr>
            <a:r>
              <a:rPr lang="cs-CZ" sz="3200">
                <a:solidFill>
                  <a:schemeClr val="dk1"/>
                </a:solidFill>
                <a:latin typeface="Century Gothic"/>
                <a:ea typeface="Century Gothic"/>
                <a:cs typeface="Century Gothic"/>
                <a:sym typeface="Century Gothic"/>
              </a:rPr>
              <a:t>Je-li místo pobytu adresáta v zahraničí známo, správce daně ustanoví daňovému subjektu zástupce ve smyslu ust. § 26 odst. 1 písm. e) daňového řádu. </a:t>
            </a:r>
            <a:endParaRPr sz="3200">
              <a:solidFill>
                <a:schemeClr val="dk1"/>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4"/>
          <p:cNvSpPr txBox="1"/>
          <p:nvPr/>
        </p:nvSpPr>
        <p:spPr>
          <a:xfrm>
            <a:off x="553452" y="0"/>
            <a:ext cx="113096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Uložení písemnosti § 46/1</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Písemnost se ukládá </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742950" marR="0" lvl="0" indent="-742950" algn="l" rtl="0">
              <a:spcBef>
                <a:spcPts val="0"/>
              </a:spcBef>
              <a:spcAft>
                <a:spcPts val="0"/>
              </a:spcAft>
              <a:buClr>
                <a:schemeClr val="dk1"/>
              </a:buClr>
              <a:buSzPts val="3600"/>
              <a:buFont typeface="Century Gothic"/>
              <a:buAutoNum type="alphaLcParenR"/>
            </a:pPr>
            <a:r>
              <a:rPr lang="cs-CZ" sz="3600" b="1">
                <a:solidFill>
                  <a:schemeClr val="dk1"/>
                </a:solidFill>
                <a:latin typeface="Century Gothic"/>
                <a:ea typeface="Century Gothic"/>
                <a:cs typeface="Century Gothic"/>
                <a:sym typeface="Century Gothic"/>
              </a:rPr>
              <a:t>u správce daně, jehož písemnost se doručuje (§ 39/2b), nebo u správce daně, který byl o doručení dožádán (§ 17 - dožádání), nebo</a:t>
            </a:r>
            <a:endParaRPr/>
          </a:p>
          <a:p>
            <a:pPr marL="742950" marR="0" lvl="0" indent="-51435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742950" marR="0" lvl="0" indent="-742950" algn="l" rtl="0">
              <a:spcBef>
                <a:spcPts val="0"/>
              </a:spcBef>
              <a:spcAft>
                <a:spcPts val="0"/>
              </a:spcAft>
              <a:buClr>
                <a:schemeClr val="dk1"/>
              </a:buClr>
              <a:buSzPts val="3600"/>
              <a:buFont typeface="Century Gothic"/>
              <a:buAutoNum type="alphaLcParenR"/>
            </a:pPr>
            <a:r>
              <a:rPr lang="cs-CZ" sz="3600" b="1">
                <a:solidFill>
                  <a:schemeClr val="dk1"/>
                </a:solidFill>
                <a:latin typeface="Century Gothic"/>
                <a:ea typeface="Century Gothic"/>
                <a:cs typeface="Century Gothic"/>
                <a:sym typeface="Century Gothic"/>
              </a:rPr>
              <a:t>u provozovatele poštovních služeb, jestliže se doručuje jeho prostřednictvím (§ 39/2a)</a:t>
            </a:r>
            <a:endParaRP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5"/>
          <p:cNvSpPr txBox="1"/>
          <p:nvPr/>
        </p:nvSpPr>
        <p:spPr>
          <a:xfrm>
            <a:off x="553452" y="0"/>
            <a:ext cx="113096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Uložení písemnosti § 46/2</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V upozornění na uložení písemnosti, které se vkládá do domovní nebo jiné adresátem užívané schránky nebo na jiné vhodné místo, se adresát vyzve k převzetí písemnosti a dále se v něm uvede označení správce daně, jehož písemnost je doručována, komu je doručováno, kde a od kterého dne a v jakých hodinách je písemnost připravena k vyzvednutí; současně se adresát písemně poučí o právních důsledcích jejího nevyzvednutí (vzor VIP sekci, modrá obálka dle DŘ).</a:t>
            </a:r>
            <a:endParaRPr/>
          </a:p>
        </p:txBody>
      </p:sp>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6"/>
          <p:cNvSpPr txBox="1"/>
          <p:nvPr/>
        </p:nvSpPr>
        <p:spPr>
          <a:xfrm>
            <a:off x="553452" y="0"/>
            <a:ext cx="113096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Uložení písemnosti § 46/3</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Bez předchozího pokusu o doručení lze písemnost uložit, pokud adresát požádá předem písemně toho, kdo písemnost doručuje nebo jehož prostřednictvím se písemnost doručuje, o ukládání písemností.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Měl by písemně požádat nejen provozovatele poštovních služeb, ale i správce daně, neboť i jeho prostřednictvím se doručuje</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Je nutné oznámit uložení neboť lhůty běží právě od oznámení o uložení písemnosti</a:t>
            </a:r>
            <a:endParaRPr/>
          </a:p>
        </p:txBody>
      </p:sp>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7"/>
          <p:cNvSpPr txBox="1"/>
          <p:nvPr/>
        </p:nvSpPr>
        <p:spPr>
          <a:xfrm>
            <a:off x="553452" y="0"/>
            <a:ext cx="113096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Uložení písemnosti § 46 – judikatura</a:t>
            </a:r>
            <a:endParaRPr sz="40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Nález Ústavního soudu – II. ÚS 23/03 – striktní trvání na dodržení všech zákonných podmínek pro fikci doručení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NSS 2 Afs 158/2005-82 – Správce daně nese důkazní břemeno k prokázání doručení fakticky či fikcí</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8"/>
          <p:cNvSpPr txBox="1"/>
          <p:nvPr/>
        </p:nvSpPr>
        <p:spPr>
          <a:xfrm>
            <a:off x="328246" y="0"/>
            <a:ext cx="11676185" cy="63094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47/1</a:t>
            </a:r>
            <a:endParaRPr sz="40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Ustanovení § 47 vlastně shrnuje účinky doručení podle § 39/2 </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Písemnost, která se doručuje do vlastních rukou nebo jejíž převzetí má být potvrzeno adresátem, je doručena okamžikem převzetí zásilky, která obsahuje doručovanou písemnost, adresátem nebo jinou osobou oprávněnou k převzetí písemnosti podle zákona.</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Ideální a prokazatelný stav pro doručování</a:t>
            </a:r>
            <a:endParaRP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9"/>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47/2</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Nevyzvedne-li si adresát uloženou písemnost ve lhůtě 10 dnů od jejího uložení, považuje se písemnost posledním dnem této lhůty za doručenou, i když se adresát o uložení nedozvěděl. </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Pozor na pravidla počítání času – kontrolovat po provozovateli poštovních služeb (§ 33/4) – „Připadne-li poslední den lhůty na sobotu, neděli nebo svátek, je posledním dnem lhůty nejblíže následující pracovní den; to neplatí, jde-li o lhůtu kratší než jeden den.“</a:t>
            </a:r>
            <a:endParaRP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0"/>
          <p:cNvSpPr txBox="1"/>
          <p:nvPr/>
        </p:nvSpPr>
        <p:spPr>
          <a:xfrm>
            <a:off x="328246" y="0"/>
            <a:ext cx="11676185" cy="66171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47/2 – judikát</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200"/>
              <a:buFont typeface="Century Gothic"/>
              <a:buChar char="-"/>
            </a:pPr>
            <a:r>
              <a:rPr lang="cs-CZ" sz="3200" b="1">
                <a:solidFill>
                  <a:schemeClr val="dk1"/>
                </a:solidFill>
                <a:latin typeface="Century Gothic"/>
                <a:ea typeface="Century Gothic"/>
                <a:cs typeface="Century Gothic"/>
                <a:sym typeface="Century Gothic"/>
              </a:rPr>
              <a:t>NS 2 Cdo 1383/97- Případná ztráta písemného uvědomění o uložení zásilky na poště, bylo-li doručeno do sféry ovládané adresátem, tedy např. do jeho – byť společné – poštovní schránky, jde na vrub adresáta</a:t>
            </a:r>
            <a:endParaRPr/>
          </a:p>
          <a:p>
            <a:pPr marL="571500" marR="0" lvl="0" indent="-571500" algn="l" rtl="0">
              <a:spcBef>
                <a:spcPts val="0"/>
              </a:spcBef>
              <a:spcAft>
                <a:spcPts val="0"/>
              </a:spcAft>
              <a:buClr>
                <a:schemeClr val="dk1"/>
              </a:buClr>
              <a:buSzPts val="3200"/>
              <a:buFont typeface="Century Gothic"/>
              <a:buChar char="-"/>
            </a:pPr>
            <a:r>
              <a:rPr lang="cs-CZ" sz="3200" b="1">
                <a:solidFill>
                  <a:schemeClr val="dk1"/>
                </a:solidFill>
                <a:latin typeface="Century Gothic"/>
                <a:ea typeface="Century Gothic"/>
                <a:cs typeface="Century Gothic"/>
                <a:sym typeface="Century Gothic"/>
              </a:rPr>
              <a:t>NSS 2  2 As 28/2011 – 131 - „Ve prospěch stěžovatele nelze ničeho dovodit ani ze skutečnosti, že adresa (…) je adresou ohlašovny. Je sice logické, že osoby s takovým trvalým pobytem na daném místě fakticky nebydlí, ovšem je jejich zájmem, aby sledovaly doručování na danou adresu, zejména za situace, kdy vedou správní řízení, v němž nepožádali o doručování na jinou možnou adresu.“ </a:t>
            </a:r>
            <a:endParaRPr/>
          </a:p>
        </p:txBody>
      </p:sp>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1"/>
          <p:cNvSpPr txBox="1"/>
          <p:nvPr/>
        </p:nvSpPr>
        <p:spPr>
          <a:xfrm>
            <a:off x="328246" y="0"/>
            <a:ext cx="11676185" cy="63094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47/3</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Odepře-li adresát písemnost přijmout, považuje se tato písemnost za doručenou dnem, kdy bylo její přijetí odepřeno, a písemnost se vrátí správci daně; současně se adresát poučí o právních důsledcích odepření součinnosti. Není-li možné pro odepření součinnosti písemné poučení předat, lze je zanechat v domovní nebo jiné adresátem užívané schránce anebo na jiném vhodném místě.</a:t>
            </a:r>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3"/>
          <p:cNvSpPr txBox="1"/>
          <p:nvPr/>
        </p:nvSpPr>
        <p:spPr>
          <a:xfrm>
            <a:off x="1179095" y="914400"/>
            <a:ext cx="10515600" cy="50783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a:solidFill>
                  <a:srgbClr val="FF0000"/>
                </a:solidFill>
                <a:latin typeface="Century Gothic"/>
                <a:ea typeface="Century Gothic"/>
                <a:cs typeface="Century Gothic"/>
                <a:sym typeface="Century Gothic"/>
              </a:rPr>
              <a:t>Přednostní doručování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 39 odst. 1</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Příslušnou úřední osobou při ústním jednání nebo při jiném úkonu</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Elektronicky do datové schránky</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82"/>
          <p:cNvSpPr txBox="1"/>
          <p:nvPr/>
        </p:nvSpPr>
        <p:spPr>
          <a:xfrm>
            <a:off x="328246" y="0"/>
            <a:ext cx="11676185" cy="35394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47/4</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Pokud je doručovaná písemnost uložena u provozovatele poštovních služeb, uvědomí tento neprodleně odesílajícího správce daně o marném uplynutí úložní lhůty.</a:t>
            </a:r>
            <a:endParaRPr/>
          </a:p>
        </p:txBody>
      </p:sp>
      <p:pic>
        <p:nvPicPr>
          <p:cNvPr id="503" name="Google Shape;503;p82"/>
          <p:cNvPicPr preferRelativeResize="0"/>
          <p:nvPr/>
        </p:nvPicPr>
        <p:blipFill rotWithShape="1">
          <a:blip r:embed="rId3">
            <a:alphaModFix/>
          </a:blip>
          <a:srcRect/>
          <a:stretch/>
        </p:blipFill>
        <p:spPr>
          <a:xfrm>
            <a:off x="4504225" y="3539430"/>
            <a:ext cx="3324225" cy="3048939"/>
          </a:xfrm>
          <a:prstGeom prst="rect">
            <a:avLst/>
          </a:prstGeom>
          <a:noFill/>
          <a:ln>
            <a:noFill/>
          </a:ln>
        </p:spPr>
      </p:pic>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3"/>
          <p:cNvSpPr txBox="1"/>
          <p:nvPr/>
        </p:nvSpPr>
        <p:spPr>
          <a:xfrm>
            <a:off x="328246" y="0"/>
            <a:ext cx="116761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47/5</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Písemnosti, u nichž marně uplynula lhůta pro jejich vyzvednutí, vhodí osoba provádějící doručení do domovní nebo jiné adresátem užívané schránky, ledaže to správce daně předem vyloučí. Není-li takové schránky, nebo je-li tento způsob seznámení adresáta s obsahem písemnosti správcem daně vyloučen, písemnost se vrátí odesílajícímu správci daně.</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Pozor na postup správce daně</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Rozpor zda vhodit do schránky nebo nevhodit</a:t>
            </a:r>
            <a:endParaRPr/>
          </a:p>
        </p:txBody>
      </p:sp>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85"/>
          <p:cNvSpPr/>
          <p:nvPr/>
        </p:nvSpPr>
        <p:spPr>
          <a:xfrm>
            <a:off x="480285" y="307171"/>
            <a:ext cx="11503897" cy="64940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NSS ze dne 9. 10. 2014, č. j. 4 As 158/2014-2</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 Ostatně s vložením do domovní schránky správní řád žádné účinky nespojuje, nýbrž byla-li zásilka, kterou se nepodařilo jejímu adresátu fyzicky předat, uložena, nastává tzv. fikce doručení posledním dnem 10-ti denní úložní lhůty, nikoliv až vložením písemnosti do domovní schránky. </a:t>
            </a:r>
            <a:r>
              <a:rPr lang="cs-CZ" sz="3200" b="1" u="sng">
                <a:solidFill>
                  <a:schemeClr val="dk1"/>
                </a:solidFill>
                <a:latin typeface="Century Gothic"/>
                <a:ea typeface="Century Gothic"/>
                <a:cs typeface="Century Gothic"/>
                <a:sym typeface="Century Gothic"/>
              </a:rPr>
              <a:t>Vložení má význam pouze informační a zvyšuje se jím pravděpodobnost, že se adresát písemnosti po uplynutí úložní lhůty skutečně dozví, jaká písemnost mu byla na základě právní fikce doručena. Z hlediska účinků doručení fikcí tedy následné vložení písemnosti, po marném uplynutí úložní doby, do domovní schránky nemá jakýkoliv právní význam.</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6"/>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47/5 – důvodová zpráva</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V odstavci 5 je uveden další postup doručovatele písemnosti, u níž nastala fikce doručení podle odstavce 2, jinými slovy, písemnost nebyla v úložní lhůtě adresátem vyzvednuta. Pokud správce daně, o jehož písemnost se jedná, tento postup předem nevyloučí (např. pro technické problémy v místě doručování či jiné riziko, že se zásilka dostane do nepovolaných rukou) a pokud se na daném místě nalézá vhodná domovní či obdobná schránka, …</a:t>
            </a:r>
            <a:endParaRPr/>
          </a:p>
        </p:txBody>
      </p:sp>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87"/>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47/5 – důvodová zpráva</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 vhodí doručovatel zásilku obsahující „nepřevzatou“ písemnost do této adresátovy schránky, byť by se jednalo o písemnost určenou k doručení do vlastních rukou. Cílem tohoto ustanovení je umožnit adresátovi, aby se (byť dodatečně) seznámil s doručovanou písemností, u níž již nastaly účinky doručení. </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Je tedy na rozhodnutí správce daně !</a:t>
            </a:r>
            <a:endParaRPr/>
          </a:p>
        </p:txBody>
      </p:sp>
    </p:spTree>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8"/>
          <p:cNvSpPr txBox="1"/>
          <p:nvPr/>
        </p:nvSpPr>
        <p:spPr>
          <a:xfrm>
            <a:off x="328246" y="0"/>
            <a:ext cx="116761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47/6</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Požádá-li adresát o to, aby jemu doručované písemnosti nebyly po marném uplynutí lhůty pro jejich vyzvednutí vhazovány do domovní nebo jiné jím užívané schránky, správce daně tento způsob seznámení adresáta s doručenou písemností předem vyloučí.</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Judikatura k § 47</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Usnesení II. ÚS 92/01; II ÚS 23/03 – náhradní doručování fikcí</a:t>
            </a:r>
            <a:endParaRPr/>
          </a:p>
        </p:txBody>
      </p:sp>
    </p:spTree>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9"/>
          <p:cNvSpPr txBox="1"/>
          <p:nvPr/>
        </p:nvSpPr>
        <p:spPr>
          <a:xfrm>
            <a:off x="328246" y="0"/>
            <a:ext cx="116761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Neúčinnost doručení § 48/1</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V ustanovení § 48 je dána poplatkovému subjektu možnost požádat správce poplatku o vyslovení neúčinnosti doručení. Tento institut slouží k zmírnění možných negativních dopadů fikce doručení. Poplatkový subjekt se nemůže domáhat vyslovení neúčinnosti doručení pouze z důvodu, že se v místě doručení nezdržuje, ale musí uvést </a:t>
            </a:r>
            <a:r>
              <a:rPr lang="cs-CZ" sz="3600" b="1">
                <a:solidFill>
                  <a:srgbClr val="FF0000"/>
                </a:solidFill>
                <a:latin typeface="Century Gothic"/>
                <a:ea typeface="Century Gothic"/>
                <a:cs typeface="Century Gothic"/>
                <a:sym typeface="Century Gothic"/>
              </a:rPr>
              <a:t>závažné a nepředvídatelné důvody</a:t>
            </a:r>
            <a:r>
              <a:rPr lang="cs-CZ" sz="3600" b="1">
                <a:solidFill>
                  <a:schemeClr val="dk1"/>
                </a:solidFill>
                <a:latin typeface="Century Gothic"/>
                <a:ea typeface="Century Gothic"/>
                <a:cs typeface="Century Gothic"/>
                <a:sym typeface="Century Gothic"/>
              </a:rPr>
              <a:t>. </a:t>
            </a:r>
            <a:endParaRPr/>
          </a:p>
        </p:txBody>
      </p:sp>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90"/>
          <p:cNvSpPr txBox="1"/>
          <p:nvPr/>
        </p:nvSpPr>
        <p:spPr>
          <a:xfrm>
            <a:off x="328246" y="0"/>
            <a:ext cx="116761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Neúčinnost doručení § 48/2 a 3</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Žádost je třeba podat do 15 dnů ode dne, kdy se adresát s doručovanou písemností skutečně seznámil, nejpozději však do 6 měsíců od doručení.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Shledá-li správce daně žádost důvodnou, vysloví neúčinnost doručení, jinak žádost zamítne; písemnost se pak považuje za doručenou dnem oznámení rozhodnutí o vyslovení neúčinnosti doručení.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Správní poplatek 300,- Kč</a:t>
            </a:r>
            <a:endParaRPr/>
          </a:p>
        </p:txBody>
      </p:sp>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91"/>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Prokázání doručení</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Důkazní břemeno prokázání doručení nebo aplikace fikce doručení leží na správci poplatku.</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Doručení písemností se prokazuje doručenkou, která je veřejnou listinou a má taxativně vymezené náležitosti (§ 51 odst. 2 daňového řádu):</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a) označení správce poplatku;</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b) označení adresáta a adresa doručení;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c) označení doručované písemnosti;</a:t>
            </a:r>
            <a:endParaRPr/>
          </a:p>
        </p:txBody>
      </p:sp>
    </p:spTree>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92"/>
          <p:cNvSpPr txBox="1"/>
          <p:nvPr/>
        </p:nvSpPr>
        <p:spPr>
          <a:xfrm>
            <a:off x="328246" y="0"/>
            <a:ext cx="11676185" cy="71711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Prokázání doručení</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d) způsob doručování;</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e) údaje o dni a způsobu uložení písemnosti a o dni, kdy byla připravena k vyzvednutí (pokud se tyto dva dny liší);</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f) údaj o dni doručení písemnosti nebo jejího vrácení správci daně;</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g) údaj o dni odepření převzetí písemnosti, způsob, </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poučení a důvody;</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h) identifikace osoby, která písemnost převzala či </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odepřela převzetí, případně i prokázání totožnosti;</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podpis osoby, která předala písemnost adresátovi </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nebo ji uložila.</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txBox="1"/>
          <p:nvPr/>
        </p:nvSpPr>
        <p:spPr>
          <a:xfrm>
            <a:off x="890336" y="264695"/>
            <a:ext cx="11133221" cy="61863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a:solidFill>
                  <a:srgbClr val="FF0000"/>
                </a:solidFill>
                <a:latin typeface="Century Gothic"/>
                <a:ea typeface="Century Gothic"/>
                <a:cs typeface="Century Gothic"/>
                <a:sym typeface="Century Gothic"/>
              </a:rPr>
              <a:t>Elektronicky:</a:t>
            </a:r>
            <a:endParaRPr/>
          </a:p>
          <a:p>
            <a:pPr marL="0" marR="0" lvl="0" indent="0" algn="ctr"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Podle zákona 300/2008 Sb., o elektronických úkonech a autorizované konverzi dokumentů</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Datovou schránkou (musí být zprovozněna)</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Doručeno při přihlášení oprávněné osoby do DS</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Nepřihlásí se – po 10 dnech doručeno fikcí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I když konec lhůty připadne na sobotu, neděli nebo svátek (Podle rozsudku NSS čj. 5 Afs 76/2012-28).</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93"/>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Prokázání doručení</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Doručení lze prokázat i jiným způsobem při ztrátě, zničení či nevyplnění doručenky.</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Pokud doručuje úřední osoba osobně (bez zalepené obálky), prokazuje doručení kopií, která obsahuje označení správce daně, identifikaci osoby, která převzala písemnost, podpis osoby, která předala písemnost. </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O doručování při ústním jednání se sepíše protokol.</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Potvrzení převzetí na kopii stejnopisu</a:t>
            </a:r>
            <a:endParaRPr/>
          </a:p>
        </p:txBody>
      </p:sp>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94"/>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Prokázání doručení dle způsobu doručování</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při jednání - podpis protokolu nebo úředním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záznamem o odmítnutí podpisu protokolu</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elektronicky - prostřednictvím systému datových schránek</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3) veřejnou vyhláškou/ hromadným předpisným seznamem - podepsaná kopie písemnosti nebo uplynutím doby pro vyvěšení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4) Zásilkou - doručenka, která je veřejnou listinou,</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prokázaným odepřením převzetí písemnosti</a:t>
            </a:r>
            <a:endParaRPr/>
          </a:p>
        </p:txBody>
      </p:sp>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95"/>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Prokázání doručení - judikatura</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7 Afs 1/2006-48 – doručení zástupci daňového subjektu</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1 Afs 148/2008-73 – seznámení adresáta s písemností i přes vadné doručení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1 Afs 43/2005-103 – doručenka jako důkazní prostředek</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5 Afs 31/2010-105 – důkazní břemeno vyvrácení údajů na doručence  nese příjemce rozhodnutí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Nález Ústavního soudu II. ÚS 23/03 – fikce doručení</a:t>
            </a:r>
            <a:endParaRPr/>
          </a:p>
        </p:txBody>
      </p:sp>
    </p:spTree>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99"/>
          <p:cNvPicPr preferRelativeResize="0"/>
          <p:nvPr/>
        </p:nvPicPr>
        <p:blipFill rotWithShape="1">
          <a:blip r:embed="rId3">
            <a:alphaModFix/>
          </a:blip>
          <a:srcRect/>
          <a:stretch/>
        </p:blipFill>
        <p:spPr>
          <a:xfrm>
            <a:off x="2338805" y="1672937"/>
            <a:ext cx="6984423" cy="4656282"/>
          </a:xfrm>
          <a:prstGeom prst="rect">
            <a:avLst/>
          </a:prstGeom>
          <a:noFill/>
          <a:ln>
            <a:noFill/>
          </a:ln>
        </p:spPr>
      </p:pic>
      <p:sp>
        <p:nvSpPr>
          <p:cNvPr id="591" name="Google Shape;591;p99"/>
          <p:cNvSpPr/>
          <p:nvPr/>
        </p:nvSpPr>
        <p:spPr>
          <a:xfrm>
            <a:off x="4137284" y="459571"/>
            <a:ext cx="338746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a:solidFill>
                  <a:srgbClr val="FF0000"/>
                </a:solidFill>
                <a:latin typeface="Century Gothic"/>
                <a:ea typeface="Century Gothic"/>
                <a:cs typeface="Century Gothic"/>
                <a:sym typeface="Century Gothic"/>
              </a:rPr>
              <a:t>Dokumentace</a:t>
            </a:r>
            <a:endParaRPr sz="3600">
              <a:solidFill>
                <a:schemeClr val="dk1"/>
              </a:solidFill>
              <a:latin typeface="Century Gothic"/>
              <a:ea typeface="Century Gothic"/>
              <a:cs typeface="Century Gothic"/>
              <a:sym typeface="Century Gothic"/>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99"/>
          <p:cNvSpPr/>
          <p:nvPr/>
        </p:nvSpPr>
        <p:spPr>
          <a:xfrm>
            <a:off x="4274431" y="491655"/>
            <a:ext cx="364313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dirty="0">
                <a:solidFill>
                  <a:srgbClr val="FF0000"/>
                </a:solidFill>
                <a:latin typeface="Century Gothic"/>
                <a:ea typeface="Century Gothic"/>
                <a:cs typeface="Century Gothic"/>
                <a:sym typeface="Century Gothic"/>
              </a:rPr>
              <a:t>Základní pojmy</a:t>
            </a:r>
            <a:endParaRPr sz="3600" dirty="0">
              <a:solidFill>
                <a:schemeClr val="dk1"/>
              </a:solidFill>
              <a:latin typeface="Century Gothic"/>
              <a:ea typeface="Century Gothic"/>
              <a:cs typeface="Century Gothic"/>
              <a:sym typeface="Century Gothic"/>
            </a:endParaRPr>
          </a:p>
        </p:txBody>
      </p:sp>
      <p:sp>
        <p:nvSpPr>
          <p:cNvPr id="2" name="Obdélník 1">
            <a:extLst>
              <a:ext uri="{FF2B5EF4-FFF2-40B4-BE49-F238E27FC236}">
                <a16:creationId xmlns:a16="http://schemas.microsoft.com/office/drawing/2014/main" id="{1554C249-37E9-4FE8-8872-7C5195449DB2}"/>
              </a:ext>
            </a:extLst>
          </p:cNvPr>
          <p:cNvSpPr/>
          <p:nvPr/>
        </p:nvSpPr>
        <p:spPr>
          <a:xfrm>
            <a:off x="481263" y="1137986"/>
            <a:ext cx="11309684" cy="5078313"/>
          </a:xfrm>
          <a:prstGeom prst="rect">
            <a:avLst/>
          </a:prstGeom>
        </p:spPr>
        <p:txBody>
          <a:bodyPr wrap="square">
            <a:spAutoFit/>
          </a:bodyPr>
          <a:lstStyle/>
          <a:p>
            <a:r>
              <a:rPr lang="cs-CZ" sz="3600" dirty="0"/>
              <a:t>V daňovém řádu má samostatnou úpravu: </a:t>
            </a:r>
          </a:p>
          <a:p>
            <a:pPr marL="742950" indent="-742950">
              <a:buAutoNum type="alphaLcParenR"/>
            </a:pPr>
            <a:r>
              <a:rPr lang="cs-CZ" sz="3600" dirty="0"/>
              <a:t>protokol; </a:t>
            </a:r>
          </a:p>
          <a:p>
            <a:pPr marL="742950" indent="-742950">
              <a:buAutoNum type="alphaLcParenR"/>
            </a:pPr>
            <a:r>
              <a:rPr lang="cs-CZ" sz="3600" dirty="0"/>
              <a:t>úřední záznam; </a:t>
            </a:r>
          </a:p>
          <a:p>
            <a:pPr marL="742950" indent="-742950">
              <a:buAutoNum type="alphaLcParenR"/>
            </a:pPr>
            <a:r>
              <a:rPr lang="cs-CZ" sz="3600" dirty="0"/>
              <a:t>spis. </a:t>
            </a:r>
          </a:p>
          <a:p>
            <a:pPr marL="742950" indent="-742950">
              <a:buAutoNum type="alphaLcParenR"/>
            </a:pPr>
            <a:endParaRPr lang="cs-CZ" sz="3600" dirty="0"/>
          </a:p>
          <a:p>
            <a:r>
              <a:rPr lang="cs-CZ" sz="3600" dirty="0"/>
              <a:t>Pro dokumentaci jsou důležité především tyto zásady zakotvené v daňovém řádu: </a:t>
            </a:r>
          </a:p>
          <a:p>
            <a:r>
              <a:rPr lang="cs-CZ" sz="3600" dirty="0"/>
              <a:t>- zákonnosti - § 5 odst. 1 - povinnost správce daně postupovat v souladu s právními předpisy; </a:t>
            </a:r>
          </a:p>
        </p:txBody>
      </p:sp>
    </p:spTree>
    <p:extLst>
      <p:ext uri="{BB962C8B-B14F-4D97-AF65-F5344CB8AC3E}">
        <p14:creationId xmlns:p14="http://schemas.microsoft.com/office/powerpoint/2010/main" val="39091533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99"/>
          <p:cNvSpPr/>
          <p:nvPr/>
        </p:nvSpPr>
        <p:spPr>
          <a:xfrm>
            <a:off x="4274431" y="491655"/>
            <a:ext cx="364313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dirty="0">
                <a:solidFill>
                  <a:srgbClr val="FF0000"/>
                </a:solidFill>
                <a:latin typeface="Century Gothic"/>
                <a:ea typeface="Century Gothic"/>
                <a:cs typeface="Century Gothic"/>
                <a:sym typeface="Century Gothic"/>
              </a:rPr>
              <a:t>Základní pojmy</a:t>
            </a:r>
            <a:endParaRPr sz="3600" dirty="0">
              <a:solidFill>
                <a:schemeClr val="dk1"/>
              </a:solidFill>
              <a:latin typeface="Century Gothic"/>
              <a:ea typeface="Century Gothic"/>
              <a:cs typeface="Century Gothic"/>
              <a:sym typeface="Century Gothic"/>
            </a:endParaRPr>
          </a:p>
        </p:txBody>
      </p:sp>
      <p:sp>
        <p:nvSpPr>
          <p:cNvPr id="2" name="Obdélník 1">
            <a:extLst>
              <a:ext uri="{FF2B5EF4-FFF2-40B4-BE49-F238E27FC236}">
                <a16:creationId xmlns:a16="http://schemas.microsoft.com/office/drawing/2014/main" id="{1554C249-37E9-4FE8-8872-7C5195449DB2}"/>
              </a:ext>
            </a:extLst>
          </p:cNvPr>
          <p:cNvSpPr/>
          <p:nvPr/>
        </p:nvSpPr>
        <p:spPr>
          <a:xfrm>
            <a:off x="481263" y="1137986"/>
            <a:ext cx="11309684" cy="5632311"/>
          </a:xfrm>
          <a:prstGeom prst="rect">
            <a:avLst/>
          </a:prstGeom>
        </p:spPr>
        <p:txBody>
          <a:bodyPr wrap="square">
            <a:spAutoFit/>
          </a:bodyPr>
          <a:lstStyle/>
          <a:p>
            <a:pPr marL="571500" indent="-571500">
              <a:buFontTx/>
              <a:buChar char="-"/>
            </a:pPr>
            <a:r>
              <a:rPr lang="cs-CZ" sz="3600" dirty="0"/>
              <a:t>součinnosti - § 6 odst. 2 - právem i povinností osob zúčastněných na správě daní je spolupracovat; nespolupráce může mít za následek např. vyměření místního poplatku pomocí pomůcek (§98, §145 daňového řádu) nebo může správce daně v případě pochybností vyzvat daňový subjekt k odstranění pochybností (§89 daňového řádu);  </a:t>
            </a:r>
          </a:p>
          <a:p>
            <a:pPr marL="571500" indent="-571500">
              <a:buFontTx/>
              <a:buChar char="-"/>
            </a:pPr>
            <a:r>
              <a:rPr lang="cs-CZ" sz="3600" dirty="0"/>
              <a:t>hospodárnosti a procesní ekonomie - § 7 odst. 2 - postupovat tak, aby nikomu nevznikaly zbytečné náklady;  </a:t>
            </a:r>
          </a:p>
        </p:txBody>
      </p:sp>
    </p:spTree>
    <p:extLst>
      <p:ext uri="{BB962C8B-B14F-4D97-AF65-F5344CB8AC3E}">
        <p14:creationId xmlns:p14="http://schemas.microsoft.com/office/powerpoint/2010/main" val="28264155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99"/>
          <p:cNvSpPr/>
          <p:nvPr/>
        </p:nvSpPr>
        <p:spPr>
          <a:xfrm>
            <a:off x="4274431" y="491655"/>
            <a:ext cx="364313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dirty="0">
                <a:solidFill>
                  <a:srgbClr val="FF0000"/>
                </a:solidFill>
                <a:latin typeface="Century Gothic"/>
                <a:ea typeface="Century Gothic"/>
                <a:cs typeface="Century Gothic"/>
                <a:sym typeface="Century Gothic"/>
              </a:rPr>
              <a:t>Základní pojmy</a:t>
            </a:r>
            <a:endParaRPr sz="3600" dirty="0">
              <a:solidFill>
                <a:schemeClr val="dk1"/>
              </a:solidFill>
              <a:latin typeface="Century Gothic"/>
              <a:ea typeface="Century Gothic"/>
              <a:cs typeface="Century Gothic"/>
              <a:sym typeface="Century Gothic"/>
            </a:endParaRPr>
          </a:p>
        </p:txBody>
      </p:sp>
      <p:sp>
        <p:nvSpPr>
          <p:cNvPr id="2" name="Obdélník 1">
            <a:extLst>
              <a:ext uri="{FF2B5EF4-FFF2-40B4-BE49-F238E27FC236}">
                <a16:creationId xmlns:a16="http://schemas.microsoft.com/office/drawing/2014/main" id="{1554C249-37E9-4FE8-8872-7C5195449DB2}"/>
              </a:ext>
            </a:extLst>
          </p:cNvPr>
          <p:cNvSpPr/>
          <p:nvPr/>
        </p:nvSpPr>
        <p:spPr>
          <a:xfrm>
            <a:off x="481263" y="1137986"/>
            <a:ext cx="11309684" cy="5632311"/>
          </a:xfrm>
          <a:prstGeom prst="rect">
            <a:avLst/>
          </a:prstGeom>
        </p:spPr>
        <p:txBody>
          <a:bodyPr wrap="square">
            <a:spAutoFit/>
          </a:bodyPr>
          <a:lstStyle/>
          <a:p>
            <a:pPr marL="571500" indent="-571500">
              <a:buFontTx/>
              <a:buChar char="-"/>
            </a:pPr>
            <a:r>
              <a:rPr lang="cs-CZ" sz="3600" dirty="0"/>
              <a:t>neveřejnosti, mlčenlivosti - § 9 odst. 1 - správa daní (resp. místních poplatků) je neveřejná), mlčenlivost musí dodržovat jak úřední osoba správce daně, tak každá osoba zúčastněná na řízení (§ 52 - § 55 daňového řádu), porušení mlčenlivosti je přestupkem dle § 246 daňového řádu (jen fyzická osoba);  </a:t>
            </a:r>
          </a:p>
          <a:p>
            <a:pPr marL="571500" indent="-571500">
              <a:buFontTx/>
              <a:buChar char="-"/>
            </a:pPr>
            <a:r>
              <a:rPr lang="cs-CZ" sz="3600" dirty="0"/>
              <a:t>shromažďování údajů - § 9 odst. 3 - shromažďování údajů v rámci zákona, tak aby byl dodržen cíl správy daní.</a:t>
            </a:r>
          </a:p>
        </p:txBody>
      </p:sp>
    </p:spTree>
    <p:extLst>
      <p:ext uri="{BB962C8B-B14F-4D97-AF65-F5344CB8AC3E}">
        <p14:creationId xmlns:p14="http://schemas.microsoft.com/office/powerpoint/2010/main" val="2436205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99"/>
          <p:cNvSpPr/>
          <p:nvPr/>
        </p:nvSpPr>
        <p:spPr>
          <a:xfrm>
            <a:off x="4274431" y="175132"/>
            <a:ext cx="364313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dirty="0">
                <a:solidFill>
                  <a:srgbClr val="FF0000"/>
                </a:solidFill>
                <a:latin typeface="Century Gothic"/>
                <a:ea typeface="Century Gothic"/>
                <a:cs typeface="Century Gothic"/>
                <a:sym typeface="Century Gothic"/>
              </a:rPr>
              <a:t>Základní pojmy</a:t>
            </a:r>
            <a:endParaRPr sz="3600" dirty="0">
              <a:solidFill>
                <a:schemeClr val="dk1"/>
              </a:solidFill>
              <a:latin typeface="Century Gothic"/>
              <a:ea typeface="Century Gothic"/>
              <a:cs typeface="Century Gothic"/>
              <a:sym typeface="Century Gothic"/>
            </a:endParaRPr>
          </a:p>
        </p:txBody>
      </p:sp>
      <p:sp>
        <p:nvSpPr>
          <p:cNvPr id="2" name="Obdélník 1">
            <a:extLst>
              <a:ext uri="{FF2B5EF4-FFF2-40B4-BE49-F238E27FC236}">
                <a16:creationId xmlns:a16="http://schemas.microsoft.com/office/drawing/2014/main" id="{1554C249-37E9-4FE8-8872-7C5195449DB2}"/>
              </a:ext>
            </a:extLst>
          </p:cNvPr>
          <p:cNvSpPr/>
          <p:nvPr/>
        </p:nvSpPr>
        <p:spPr>
          <a:xfrm>
            <a:off x="542809" y="588892"/>
            <a:ext cx="11309684" cy="6093976"/>
          </a:xfrm>
          <a:prstGeom prst="rect">
            <a:avLst/>
          </a:prstGeom>
        </p:spPr>
        <p:txBody>
          <a:bodyPr wrap="square">
            <a:spAutoFit/>
          </a:bodyPr>
          <a:lstStyle/>
          <a:p>
            <a:pPr algn="just"/>
            <a:r>
              <a:rPr lang="cs-CZ" sz="2600" b="1" i="0" dirty="0">
                <a:solidFill>
                  <a:srgbClr val="FF8400"/>
                </a:solidFill>
                <a:effectLst/>
                <a:latin typeface="Arial" panose="020B0604020202020204" pitchFamily="34" charset="0"/>
              </a:rPr>
              <a:t>§ 59a</a:t>
            </a:r>
          </a:p>
          <a:p>
            <a:pPr algn="l"/>
            <a:r>
              <a:rPr lang="cs-CZ" sz="2600" b="1" i="0" dirty="0">
                <a:solidFill>
                  <a:srgbClr val="08A8F8"/>
                </a:solidFill>
                <a:effectLst/>
                <a:latin typeface="Arial" panose="020B0604020202020204" pitchFamily="34" charset="0"/>
              </a:rPr>
              <a:t>Zpracování osobních údajů správcem daně</a:t>
            </a:r>
          </a:p>
          <a:p>
            <a:pPr algn="just"/>
            <a:endParaRPr lang="cs-CZ" sz="2600" b="1" i="0" dirty="0">
              <a:solidFill>
                <a:srgbClr val="000000"/>
              </a:solidFill>
              <a:effectLst/>
              <a:latin typeface="Arial" panose="020B0604020202020204" pitchFamily="34" charset="0"/>
            </a:endParaRPr>
          </a:p>
          <a:p>
            <a:pPr algn="just"/>
            <a:r>
              <a:rPr lang="cs-CZ" sz="2600" b="1" i="0" dirty="0">
                <a:solidFill>
                  <a:srgbClr val="000000"/>
                </a:solidFill>
                <a:effectLst/>
                <a:latin typeface="Arial" panose="020B0604020202020204" pitchFamily="34" charset="0"/>
              </a:rPr>
              <a:t>(1) Správce daně</a:t>
            </a:r>
          </a:p>
          <a:p>
            <a:pPr algn="just"/>
            <a:r>
              <a:rPr lang="cs-CZ" sz="2600" b="1" i="0" dirty="0">
                <a:solidFill>
                  <a:srgbClr val="000000"/>
                </a:solidFill>
                <a:effectLst/>
                <a:latin typeface="Arial" panose="020B0604020202020204" pitchFamily="34" charset="0"/>
              </a:rPr>
              <a:t>a) označí formou úředního záznamu nebo jiným vhodným způsobem osobní údaje, jejichž přesnost byla popřena nebo proti jejichž zpracování byla vznesena námitka, a tyto osobní údaje dále zpracovává i bez souhlasu subjektu údajů, a</a:t>
            </a:r>
          </a:p>
          <a:p>
            <a:pPr algn="just"/>
            <a:r>
              <a:rPr lang="cs-CZ" sz="2600" b="1" i="0" dirty="0">
                <a:solidFill>
                  <a:srgbClr val="000000"/>
                </a:solidFill>
                <a:effectLst/>
                <a:latin typeface="Arial" panose="020B0604020202020204" pitchFamily="34" charset="0"/>
              </a:rPr>
              <a:t>b) může provádět výkon správy daní, nejde-li o vydávání rozhodnutí, výhradně na základě automatizovaného zpracování osobních údajů; popis počítačových algoritmů a výběrová kritéria, na jejichž základě je toto zpracování prováděno, uvede správce daně v záznamech o činnosti zpracování osobních údajů a uchovává je nejméně po dobu jednoho roku od jejich posledního použití pro zpracování osobních údajů.</a:t>
            </a:r>
          </a:p>
        </p:txBody>
      </p:sp>
    </p:spTree>
    <p:extLst>
      <p:ext uri="{BB962C8B-B14F-4D97-AF65-F5344CB8AC3E}">
        <p14:creationId xmlns:p14="http://schemas.microsoft.com/office/powerpoint/2010/main" val="11726526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99"/>
          <p:cNvSpPr/>
          <p:nvPr/>
        </p:nvSpPr>
        <p:spPr>
          <a:xfrm>
            <a:off x="4274431" y="491655"/>
            <a:ext cx="364313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dirty="0">
                <a:solidFill>
                  <a:srgbClr val="FF0000"/>
                </a:solidFill>
                <a:latin typeface="Century Gothic"/>
                <a:ea typeface="Century Gothic"/>
                <a:cs typeface="Century Gothic"/>
                <a:sym typeface="Century Gothic"/>
              </a:rPr>
              <a:t>Základní pojmy</a:t>
            </a:r>
            <a:endParaRPr sz="3600" dirty="0">
              <a:solidFill>
                <a:schemeClr val="dk1"/>
              </a:solidFill>
              <a:latin typeface="Century Gothic"/>
              <a:ea typeface="Century Gothic"/>
              <a:cs typeface="Century Gothic"/>
              <a:sym typeface="Century Gothic"/>
            </a:endParaRPr>
          </a:p>
        </p:txBody>
      </p:sp>
      <p:sp>
        <p:nvSpPr>
          <p:cNvPr id="2" name="Obdélník 1">
            <a:extLst>
              <a:ext uri="{FF2B5EF4-FFF2-40B4-BE49-F238E27FC236}">
                <a16:creationId xmlns:a16="http://schemas.microsoft.com/office/drawing/2014/main" id="{1554C249-37E9-4FE8-8872-7C5195449DB2}"/>
              </a:ext>
            </a:extLst>
          </p:cNvPr>
          <p:cNvSpPr/>
          <p:nvPr/>
        </p:nvSpPr>
        <p:spPr>
          <a:xfrm>
            <a:off x="481263" y="1137986"/>
            <a:ext cx="11309684" cy="4893647"/>
          </a:xfrm>
          <a:prstGeom prst="rect">
            <a:avLst/>
          </a:prstGeom>
        </p:spPr>
        <p:txBody>
          <a:bodyPr wrap="square">
            <a:spAutoFit/>
          </a:bodyPr>
          <a:lstStyle/>
          <a:p>
            <a:pPr algn="just"/>
            <a:r>
              <a:rPr lang="cs-CZ" sz="2600" b="1" i="0" dirty="0">
                <a:solidFill>
                  <a:srgbClr val="FF8400"/>
                </a:solidFill>
                <a:effectLst/>
                <a:latin typeface="Arial" panose="020B0604020202020204" pitchFamily="34" charset="0"/>
              </a:rPr>
              <a:t>§ 59a</a:t>
            </a:r>
          </a:p>
          <a:p>
            <a:pPr algn="l"/>
            <a:r>
              <a:rPr lang="cs-CZ" sz="2600" b="1" i="0" dirty="0">
                <a:solidFill>
                  <a:srgbClr val="08A8F8"/>
                </a:solidFill>
                <a:effectLst/>
                <a:latin typeface="Arial" panose="020B0604020202020204" pitchFamily="34" charset="0"/>
              </a:rPr>
              <a:t>Zpracování osobních údajů správcem daně</a:t>
            </a:r>
          </a:p>
          <a:p>
            <a:pPr algn="just"/>
            <a:endParaRPr lang="cs-CZ" sz="2600" b="1" i="0" dirty="0">
              <a:solidFill>
                <a:srgbClr val="000000"/>
              </a:solidFill>
              <a:effectLst/>
              <a:latin typeface="Arial" panose="020B0604020202020204" pitchFamily="34" charset="0"/>
            </a:endParaRPr>
          </a:p>
          <a:p>
            <a:pPr algn="just"/>
            <a:r>
              <a:rPr lang="cs-CZ" sz="2600" b="1" i="0" dirty="0">
                <a:solidFill>
                  <a:srgbClr val="000000"/>
                </a:solidFill>
                <a:effectLst/>
                <a:latin typeface="Arial" panose="020B0604020202020204" pitchFamily="34" charset="0"/>
              </a:rPr>
              <a:t>(2) Právo na přístup k osobním údajům zpracovávaným při správě daní uplatňuje daňový subjekt v rozsahu a způsobem stanoveným pro nahlížení do spisu nebo nahlížení do osobních daňových účtů; obdobně se postupuje při uplatnění práva třetí osoby na přístup k osobním údajům zpracovávaným při správě daní.</a:t>
            </a:r>
          </a:p>
          <a:p>
            <a:pPr algn="just"/>
            <a:endParaRPr lang="cs-CZ" sz="2600" b="1" i="0" dirty="0">
              <a:solidFill>
                <a:srgbClr val="000000"/>
              </a:solidFill>
              <a:effectLst/>
              <a:latin typeface="Arial" panose="020B0604020202020204" pitchFamily="34" charset="0"/>
            </a:endParaRPr>
          </a:p>
          <a:p>
            <a:pPr algn="just"/>
            <a:r>
              <a:rPr lang="cs-CZ" sz="2600" b="1" i="0" dirty="0">
                <a:solidFill>
                  <a:srgbClr val="000000"/>
                </a:solidFill>
                <a:effectLst/>
                <a:latin typeface="Arial" panose="020B0604020202020204" pitchFamily="34" charset="0"/>
              </a:rPr>
              <a:t>(3) Při uplatnění práva na námitku nebo jiného prostředku ochrany proti zpracování osobních údajů se použijí obdobně ustanovení o stížnosti.</a:t>
            </a:r>
          </a:p>
        </p:txBody>
      </p:sp>
    </p:spTree>
    <p:extLst>
      <p:ext uri="{BB962C8B-B14F-4D97-AF65-F5344CB8AC3E}">
        <p14:creationId xmlns:p14="http://schemas.microsoft.com/office/powerpoint/2010/main" val="4928523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A2FAB89-27B4-4F7F-A968-128A63571613}"/>
              </a:ext>
            </a:extLst>
          </p:cNvPr>
          <p:cNvPicPr>
            <a:picLocks noChangeAspect="1"/>
          </p:cNvPicPr>
          <p:nvPr/>
        </p:nvPicPr>
        <p:blipFill>
          <a:blip r:embed="rId2"/>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283888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7"/>
          <p:cNvSpPr txBox="1"/>
          <p:nvPr/>
        </p:nvSpPr>
        <p:spPr>
          <a:xfrm>
            <a:off x="1179095" y="914400"/>
            <a:ext cx="10515600" cy="50783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a:solidFill>
                  <a:srgbClr val="FF0000"/>
                </a:solidFill>
                <a:latin typeface="Century Gothic"/>
                <a:ea typeface="Century Gothic"/>
                <a:cs typeface="Century Gothic"/>
                <a:sym typeface="Century Gothic"/>
              </a:rPr>
              <a:t>Z důvodové zprávy:</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„V případě elektronické komunikace je tak předpokládáno užití zákona č 300/2008 Sb., o elektronické komunikaci a autorizované konverzi dokumentů, připraveného v rámci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e-governmentu, s cílem sjednotit tuto oblast pro všechny orgány veřejné moci včetně soudů.“</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00"/>
          <p:cNvSpPr txBox="1"/>
          <p:nvPr/>
        </p:nvSpPr>
        <p:spPr>
          <a:xfrm>
            <a:off x="442279"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způsob vedení a obsah § 64</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Písemnosti týkající se práv a povinností daňového subjektu se zakládají do spisu, který vede příslušný správce daně. Těmito písemnostmi jsou zejména</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a) písemnosti obsahující podání,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b) písemná vyhotovení rozhodnutí,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c) protokoly,</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 úřední záznamy.</a:t>
            </a:r>
            <a:endParaRPr/>
          </a:p>
        </p:txBody>
      </p:sp>
    </p:spTree>
  </p:cSld>
  <p:clrMapOvr>
    <a:masterClrMapping/>
  </p:clrMapOvr>
  <p:transition spd="slow">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101"/>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 </a:t>
            </a:r>
            <a:r>
              <a:rPr lang="cs-CZ" sz="3600" b="1">
                <a:solidFill>
                  <a:schemeClr val="dk1"/>
                </a:solidFill>
                <a:latin typeface="Century Gothic"/>
                <a:ea typeface="Century Gothic"/>
                <a:cs typeface="Century Gothic"/>
                <a:sym typeface="Century Gothic"/>
              </a:rPr>
              <a:t>– způsob vedení a obsah § 64</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Písemností se při výkonu správy daní rozumí listinná zpráva, jakož i datová zpráva, pokud to nevylučuje povaha věci.</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(3) Součástí spisu jsou i obrazové a zvukové záznamy.</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Listinná zpráva–protokol o ústním jednání (§60/1)</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Datová zpráva-osobním daňovém účtu (§ 149/4)</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Obrazový záznam – digitální fotografie nebo video z místního šetření (§ 80/4)</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Zvukový záznam – z ústního jednání (§ 60/1)</a:t>
            </a:r>
            <a:endParaRPr/>
          </a:p>
        </p:txBody>
      </p:sp>
    </p:spTree>
  </p:cSld>
  <p:clrMapOvr>
    <a:masterClrMapping/>
  </p:clrMapOvr>
  <p:transition spd="slow">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02"/>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lt1"/>
                </a:solidFill>
                <a:latin typeface="Century Gothic"/>
                <a:ea typeface="Century Gothic"/>
                <a:cs typeface="Century Gothic"/>
                <a:sym typeface="Century Gothic"/>
              </a:rPr>
              <a:t>Spis</a:t>
            </a:r>
            <a:r>
              <a:rPr lang="cs-CZ" sz="3600" b="1" dirty="0">
                <a:solidFill>
                  <a:schemeClr val="dk1"/>
                </a:solidFill>
                <a:latin typeface="Century Gothic"/>
                <a:ea typeface="Century Gothic"/>
                <a:cs typeface="Century Gothic"/>
                <a:sym typeface="Century Gothic"/>
              </a:rPr>
              <a:t> – způsob vedení a obsah § 64</a:t>
            </a:r>
            <a:endParaRPr dirty="0"/>
          </a:p>
          <a:p>
            <a:pPr lvl="0"/>
            <a:endParaRPr lang="cs-CZ" sz="3600" dirty="0"/>
          </a:p>
          <a:p>
            <a:pPr marL="742950" lvl="0" indent="-742950">
              <a:buAutoNum type="arabicPeriod"/>
            </a:pPr>
            <a:r>
              <a:rPr lang="cs-CZ" sz="3600" dirty="0"/>
              <a:t>podle dílčích řízení </a:t>
            </a:r>
          </a:p>
          <a:p>
            <a:pPr marL="571500" lvl="0" indent="-571500">
              <a:buFontTx/>
              <a:buChar char="-"/>
            </a:pPr>
            <a:r>
              <a:rPr lang="cs-CZ" sz="3600" dirty="0"/>
              <a:t>nalézací – vyměření, doměření, využité opravné prostředky; </a:t>
            </a:r>
          </a:p>
          <a:p>
            <a:pPr marL="571500" lvl="0" indent="-571500">
              <a:buFontTx/>
              <a:buChar char="-"/>
            </a:pPr>
            <a:endParaRPr lang="cs-CZ" sz="3600" dirty="0"/>
          </a:p>
          <a:p>
            <a:pPr marL="571500" lvl="0" indent="-571500">
              <a:buFontTx/>
              <a:buChar char="-"/>
            </a:pPr>
            <a:r>
              <a:rPr lang="cs-CZ" sz="3600" dirty="0"/>
              <a:t>placení – posečkání, zajištění, exekuční řízení, řádné opravné prostředky; </a:t>
            </a:r>
          </a:p>
          <a:p>
            <a:pPr marL="571500" lvl="0" indent="-571500">
              <a:buFontTx/>
              <a:buChar char="-"/>
            </a:pPr>
            <a:endParaRPr lang="cs-CZ" sz="3600" dirty="0"/>
          </a:p>
          <a:p>
            <a:pPr marL="571500" lvl="0" indent="-571500">
              <a:buFontTx/>
              <a:buChar char="-"/>
            </a:pPr>
            <a:r>
              <a:rPr lang="cs-CZ" sz="3600" dirty="0"/>
              <a:t>mimořádné opravné prostředky; </a:t>
            </a:r>
            <a:endParaRPr dirty="0"/>
          </a:p>
        </p:txBody>
      </p:sp>
    </p:spTree>
  </p:cSld>
  <p:clrMapOvr>
    <a:masterClrMapping/>
  </p:clrMapOvr>
  <p:transition spd="slow">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02"/>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lt1"/>
                </a:solidFill>
                <a:latin typeface="Century Gothic"/>
                <a:ea typeface="Century Gothic"/>
                <a:cs typeface="Century Gothic"/>
                <a:sym typeface="Century Gothic"/>
              </a:rPr>
              <a:t>Spis</a:t>
            </a:r>
            <a:r>
              <a:rPr lang="cs-CZ" sz="3600" b="1" dirty="0">
                <a:solidFill>
                  <a:schemeClr val="dk1"/>
                </a:solidFill>
                <a:latin typeface="Century Gothic"/>
                <a:ea typeface="Century Gothic"/>
                <a:cs typeface="Century Gothic"/>
                <a:sym typeface="Century Gothic"/>
              </a:rPr>
              <a:t> – způsob vedení a obsah § 64</a:t>
            </a:r>
            <a:endParaRPr dirty="0"/>
          </a:p>
          <a:p>
            <a:pPr lvl="0"/>
            <a:endParaRPr lang="cs-CZ" sz="3600" dirty="0"/>
          </a:p>
          <a:p>
            <a:pPr lvl="0"/>
            <a:r>
              <a:rPr lang="cs-CZ" sz="3600" dirty="0"/>
              <a:t>2. vymáhací </a:t>
            </a:r>
          </a:p>
          <a:p>
            <a:pPr lvl="0"/>
            <a:r>
              <a:rPr lang="cs-CZ" sz="3600" dirty="0"/>
              <a:t>- spojuje více poplatkových řízení v rovině platební; </a:t>
            </a:r>
          </a:p>
          <a:p>
            <a:pPr lvl="0"/>
            <a:r>
              <a:rPr lang="cs-CZ" sz="3600" dirty="0"/>
              <a:t>3. povinnosti správce poplatku  </a:t>
            </a:r>
          </a:p>
          <a:p>
            <a:pPr lvl="0"/>
            <a:r>
              <a:rPr lang="cs-CZ" sz="3600" dirty="0"/>
              <a:t>- pokud je správce poplatku povinen něco udělat; </a:t>
            </a:r>
          </a:p>
          <a:p>
            <a:pPr lvl="0"/>
            <a:r>
              <a:rPr lang="cs-CZ" sz="3600" dirty="0"/>
              <a:t>4. vyhledávací  </a:t>
            </a:r>
          </a:p>
          <a:p>
            <a:pPr lvl="0"/>
            <a:r>
              <a:rPr lang="cs-CZ" sz="3600" dirty="0"/>
              <a:t>- součástí spisu je kvůli nahlížení poplatkového subjektu  - pokud by do ní poplatkový subjekt nahlížel, byl by ohrožen účel řízení – vybrat poplatek</a:t>
            </a:r>
          </a:p>
        </p:txBody>
      </p:sp>
    </p:spTree>
    <p:extLst>
      <p:ext uri="{BB962C8B-B14F-4D97-AF65-F5344CB8AC3E}">
        <p14:creationId xmlns:p14="http://schemas.microsoft.com/office/powerpoint/2010/main" val="2958743318"/>
      </p:ext>
    </p:extLst>
  </p:cSld>
  <p:clrMapOvr>
    <a:masterClrMapping/>
  </p:clrMapOvr>
  <p:transition spd="slow">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02"/>
          <p:cNvSpPr txBox="1"/>
          <p:nvPr/>
        </p:nvSpPr>
        <p:spPr>
          <a:xfrm>
            <a:off x="328246" y="0"/>
            <a:ext cx="11676185" cy="63687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lt1"/>
                </a:solidFill>
                <a:latin typeface="Century Gothic"/>
                <a:ea typeface="Century Gothic"/>
                <a:cs typeface="Century Gothic"/>
                <a:sym typeface="Century Gothic"/>
              </a:rPr>
              <a:t>Spis</a:t>
            </a:r>
            <a:r>
              <a:rPr lang="cs-CZ" sz="3600" b="1" dirty="0">
                <a:solidFill>
                  <a:schemeClr val="dk1"/>
                </a:solidFill>
                <a:latin typeface="Century Gothic"/>
                <a:ea typeface="Century Gothic"/>
                <a:cs typeface="Century Gothic"/>
                <a:sym typeface="Century Gothic"/>
              </a:rPr>
              <a:t> – způsob vedení a obsah § 64</a:t>
            </a:r>
            <a:endParaRPr dirty="0"/>
          </a:p>
          <a:p>
            <a:pPr lvl="0"/>
            <a:endParaRPr lang="cs-CZ" sz="3600" dirty="0"/>
          </a:p>
          <a:p>
            <a:pPr marL="571500" lvl="0" indent="-571500">
              <a:buFontTx/>
              <a:buChar char="-"/>
            </a:pPr>
            <a:r>
              <a:rPr lang="cs-CZ" sz="3600" dirty="0"/>
              <a:t>zakládají se zde písemnosti, které mohou sloužit jako důkazní prostředek, písemnosti, které mohou sloužit pro vyměření poplatku pomocí pomůcek, úřední záznamy či protokoly o podaných vysvětleních, písemnosti sloužící výlučně pro potřeby správce poplatku. </a:t>
            </a:r>
          </a:p>
          <a:p>
            <a:pPr lvl="0"/>
            <a:r>
              <a:rPr lang="cs-CZ" sz="3600" dirty="0"/>
              <a:t>5. pořádkové pokuty  </a:t>
            </a:r>
          </a:p>
          <a:p>
            <a:pPr lvl="0"/>
            <a:r>
              <a:rPr lang="cs-CZ" sz="3600" dirty="0"/>
              <a:t>- § 247 - § 249 daňového řádu.-</a:t>
            </a:r>
          </a:p>
        </p:txBody>
      </p:sp>
    </p:spTree>
    <p:extLst>
      <p:ext uri="{BB962C8B-B14F-4D97-AF65-F5344CB8AC3E}">
        <p14:creationId xmlns:p14="http://schemas.microsoft.com/office/powerpoint/2010/main" val="1938393329"/>
      </p:ext>
    </p:extLst>
  </p:cSld>
  <p:clrMapOvr>
    <a:masterClrMapping/>
  </p:clrMapOvr>
  <p:transition spd="slow">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03"/>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 </a:t>
            </a:r>
            <a:r>
              <a:rPr lang="cs-CZ" sz="3600" b="1">
                <a:solidFill>
                  <a:schemeClr val="dk1"/>
                </a:solidFill>
                <a:latin typeface="Century Gothic"/>
                <a:ea typeface="Century Gothic"/>
                <a:cs typeface="Century Gothic"/>
                <a:sym typeface="Century Gothic"/>
              </a:rPr>
              <a:t>– způsob vedení a obsah § 64/4</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DŘ stanovuje, že každému jednotlivému daňovému řízení je věnována ve spise samostatná část. Výjimku tvoří písemnost týkající se vymáhání – může jich probíhat více najednou .</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Další části spisu obsahují písemnosti vztahující se k jiným řízením než daňovým (pořádkové pokuty)</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Zcela specifickou částí je vyhledávací část (§ 65) </a:t>
            </a:r>
            <a:endParaRPr/>
          </a:p>
        </p:txBody>
      </p:sp>
    </p:spTree>
  </p:cSld>
  <p:clrMapOvr>
    <a:masterClrMapping/>
  </p:clrMapOvr>
  <p:transition spd="slow">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104"/>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způsob vedení a obsah § 64/5</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Jednotlivé části spisu musí obsahovat soupis všech písemností, které jsou v nich založeny; písemnosti ve spisu se řadí v časové posloupnosti, označují se jednotlivými pořadovými čísly a vedou se pod společnou spisovou značkou.</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Problematika společné spisové značky. Správně jedna spisová značka a za lomítkem číslo dle pořadí nebo přidělené spisovou službou.</a:t>
            </a:r>
            <a:endParaRPr/>
          </a:p>
        </p:txBody>
      </p:sp>
    </p:spTree>
  </p:cSld>
  <p:clrMapOvr>
    <a:masterClrMapping/>
  </p:clrMapOvr>
  <p:transition spd="slow">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05"/>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lt1"/>
                </a:solidFill>
                <a:latin typeface="Century Gothic"/>
                <a:ea typeface="Century Gothic"/>
                <a:cs typeface="Century Gothic"/>
                <a:sym typeface="Century Gothic"/>
              </a:rPr>
              <a:t>Spis</a:t>
            </a:r>
            <a:r>
              <a:rPr lang="cs-CZ" sz="3600" b="1" dirty="0">
                <a:solidFill>
                  <a:schemeClr val="dk1"/>
                </a:solidFill>
                <a:latin typeface="Century Gothic"/>
                <a:ea typeface="Century Gothic"/>
                <a:cs typeface="Century Gothic"/>
                <a:sym typeface="Century Gothic"/>
              </a:rPr>
              <a:t> – způsob vedení a obsah</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Spis tvoří například tyto listiny:</a:t>
            </a:r>
            <a:endParaRPr dirty="0"/>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	</a:t>
            </a:r>
            <a:r>
              <a:rPr lang="cs-CZ" sz="3600" b="1" dirty="0">
                <a:solidFill>
                  <a:schemeClr val="dk1"/>
                </a:solidFill>
                <a:highlight>
                  <a:srgbClr val="FFFF00"/>
                </a:highlight>
                <a:latin typeface="Century Gothic"/>
                <a:ea typeface="Century Gothic"/>
                <a:cs typeface="Century Gothic"/>
                <a:sym typeface="Century Gothic"/>
              </a:rPr>
              <a:t>referátník / přebal spisu</a:t>
            </a:r>
            <a:endParaRPr dirty="0">
              <a:highlight>
                <a:srgbClr val="FFFF00"/>
              </a:highlight>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	obsah spisu</a:t>
            </a:r>
            <a:endParaRPr dirty="0"/>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	výpůjční karta</a:t>
            </a:r>
            <a:endParaRPr dirty="0"/>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	přehled určených oprávněných úředních osob</a:t>
            </a:r>
            <a:endParaRPr dirty="0"/>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  	záznamy do spisu</a:t>
            </a:r>
            <a:endParaRPr dirty="0"/>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	další navazující listiny </a:t>
            </a:r>
            <a:endParaRPr dirty="0"/>
          </a:p>
        </p:txBody>
      </p:sp>
    </p:spTree>
  </p:cSld>
  <p:clrMapOvr>
    <a:masterClrMapping/>
  </p:clrMapOvr>
  <p:transition spd="slow">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3" name="Obrázek 2">
            <a:extLst>
              <a:ext uri="{FF2B5EF4-FFF2-40B4-BE49-F238E27FC236}">
                <a16:creationId xmlns:a16="http://schemas.microsoft.com/office/drawing/2014/main" id="{9D35FD18-0B93-40CA-B1E8-E1FE282471CC}"/>
              </a:ext>
            </a:extLst>
          </p:cNvPr>
          <p:cNvPicPr>
            <a:picLocks noChangeAspect="1"/>
          </p:cNvPicPr>
          <p:nvPr/>
        </p:nvPicPr>
        <p:blipFill>
          <a:blip r:embed="rId3"/>
          <a:stretch>
            <a:fillRect/>
          </a:stretch>
        </p:blipFill>
        <p:spPr>
          <a:xfrm rot="5400000">
            <a:off x="2667000" y="857250"/>
            <a:ext cx="6858000" cy="51435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08"/>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 </a:t>
            </a:r>
            <a:r>
              <a:rPr lang="cs-CZ" sz="3600" b="1">
                <a:solidFill>
                  <a:schemeClr val="dk1"/>
                </a:solidFill>
                <a:latin typeface="Century Gothic"/>
                <a:ea typeface="Century Gothic"/>
                <a:cs typeface="Century Gothic"/>
                <a:sym typeface="Century Gothic"/>
              </a:rPr>
              <a:t>– způsob vedení a obsah § 64 – judikatura</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7 Afs 84/2006-92 - úřední záznam byl ale součástí neveřejné části spisu – špatně</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7 Afs 22/2006-64 - rozpor mezi správním spisem a dodatečnými platebními výměry - špatně</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8"/>
          <p:cNvSpPr txBox="1"/>
          <p:nvPr/>
        </p:nvSpPr>
        <p:spPr>
          <a:xfrm>
            <a:off x="595745" y="637309"/>
            <a:ext cx="11499273" cy="538609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200" b="1">
                <a:solidFill>
                  <a:schemeClr val="dk1"/>
                </a:solidFill>
                <a:latin typeface="Century Gothic"/>
                <a:ea typeface="Century Gothic"/>
                <a:cs typeface="Century Gothic"/>
                <a:sym typeface="Century Gothic"/>
              </a:rPr>
              <a:t>1 Afs 86/2007-35</a:t>
            </a:r>
            <a:endParaRPr/>
          </a:p>
          <a:p>
            <a:pPr marL="0" marR="0" lvl="0" indent="0" algn="l" rtl="0">
              <a:spcBef>
                <a:spcPts val="0"/>
              </a:spcBef>
              <a:spcAft>
                <a:spcPts val="0"/>
              </a:spcAft>
              <a:buNone/>
            </a:pPr>
            <a:r>
              <a:rPr lang="cs-CZ" sz="2800" b="1">
                <a:solidFill>
                  <a:schemeClr val="dk1"/>
                </a:solidFill>
                <a:latin typeface="Century Gothic"/>
                <a:ea typeface="Century Gothic"/>
                <a:cs typeface="Century Gothic"/>
                <a:sym typeface="Century Gothic"/>
              </a:rPr>
              <a:t>Jestliže tedy na straně jedné je nutno trvat na tom, aby bylo řádně doručováno, neboť v opačném  případě účastníci řízení mohou být výrazně dotčeni na svých právech, na straně druhé nelze přijmout formalistický přístup těchto účastníků.</a:t>
            </a:r>
            <a:endParaRPr/>
          </a:p>
          <a:p>
            <a:pPr marL="0" marR="0" lvl="0" indent="0" algn="l" rtl="0">
              <a:spcBef>
                <a:spcPts val="0"/>
              </a:spcBef>
              <a:spcAft>
                <a:spcPts val="0"/>
              </a:spcAft>
              <a:buNone/>
            </a:pPr>
            <a:endParaRPr sz="28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200" b="1">
                <a:solidFill>
                  <a:schemeClr val="dk1"/>
                </a:solidFill>
                <a:latin typeface="Century Gothic"/>
                <a:ea typeface="Century Gothic"/>
                <a:cs typeface="Century Gothic"/>
                <a:sym typeface="Century Gothic"/>
              </a:rPr>
              <a:t>1Afs 148/2008-73</a:t>
            </a:r>
            <a:endParaRPr/>
          </a:p>
          <a:p>
            <a:pPr marL="0" marR="0" lvl="0" indent="0" algn="l" rtl="0">
              <a:spcBef>
                <a:spcPts val="0"/>
              </a:spcBef>
              <a:spcAft>
                <a:spcPts val="0"/>
              </a:spcAft>
              <a:buNone/>
            </a:pPr>
            <a:r>
              <a:rPr lang="cs-CZ" sz="2800" b="1">
                <a:solidFill>
                  <a:schemeClr val="dk1"/>
                </a:solidFill>
                <a:latin typeface="Century Gothic"/>
                <a:ea typeface="Century Gothic"/>
                <a:cs typeface="Century Gothic"/>
                <a:sym typeface="Century Gothic"/>
              </a:rPr>
              <a:t>Je-li totiž adresát s obsahem písemnosti obeznámen, potom otázka, zda bylo doručení vykonáno předepsaným způsobem, nemá význam. Nedodržení normy tedy samo o sobě neznamená, že se doručení musí opakovat, rozhodující je, zda se daná písemnost dostala do rukou adresáta.</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09"/>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60/1 a 2</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O ústních podáních a jednáních při správě daní sepíše správce daně protokol.</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Správce daně může pořídit o úkonech, o kterých se podle zákona pořizuje protokol, obrazový nebo zvukový záznam, který je přílohou protokolu; o této skutečnosti předem uvědomí osoby, které se tohoto úkonu účastní.</a:t>
            </a:r>
            <a:endParaRPr/>
          </a:p>
        </p:txBody>
      </p:sp>
    </p:spTree>
  </p:cSld>
  <p:clrMapOvr>
    <a:masterClrMapping/>
  </p:clrMapOvr>
  <p:transition spd="slow">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10"/>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60/3</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Protokol musí obsahovat zejména</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a) předmět jednání,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b) místo jednání,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c) časový údaj o začátku a skončení jednání,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 označení správce daně a úřední osoby, která úkon provedla,</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e) údaje umožňující určení osob, které se úkonu zúčastnily,</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f) vylíčení průběhu jednání,</a:t>
            </a:r>
            <a:endParaRPr/>
          </a:p>
        </p:txBody>
      </p:sp>
    </p:spTree>
  </p:cSld>
  <p:clrMapOvr>
    <a:masterClrMapping/>
  </p:clrMapOvr>
  <p:transition spd="slow">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11"/>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60/3</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Protokol musí obsahovat zejména</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g) označení dokladů a jiných listin odevzdaných při jednání nebo podstatný obsah listin předložených k nahlédnutí,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h) poskytnutá poučení a vyjádření poučených osob,</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i) návrhy osob, které se úkonu zúčastnily, nebo jejich výhrady směřující proti obsahu protokolu,</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j) vyjádření správce daně k uplatněným návrhům nebo výhradám.</a:t>
            </a:r>
            <a:endParaRPr/>
          </a:p>
        </p:txBody>
      </p:sp>
    </p:spTree>
  </p:cSld>
  <p:clrMapOvr>
    <a:masterClrMapping/>
  </p:clrMapOvr>
  <p:transition spd="slow">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12"/>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61</a:t>
            </a:r>
            <a:endParaRPr/>
          </a:p>
          <a:p>
            <a:pPr marL="742950" marR="0" lvl="0" indent="-742950" algn="l" rtl="0">
              <a:spcBef>
                <a:spcPts val="0"/>
              </a:spcBef>
              <a:spcAft>
                <a:spcPts val="0"/>
              </a:spcAft>
              <a:buClr>
                <a:schemeClr val="dk1"/>
              </a:buClr>
              <a:buSzPts val="3600"/>
              <a:buFont typeface="Century Gothic"/>
              <a:buAutoNum type="arabicParenBoth"/>
            </a:pPr>
            <a:r>
              <a:rPr lang="cs-CZ" sz="3600" b="1">
                <a:solidFill>
                  <a:schemeClr val="dk1"/>
                </a:solidFill>
                <a:latin typeface="Century Gothic"/>
                <a:ea typeface="Century Gothic"/>
                <a:cs typeface="Century Gothic"/>
                <a:sym typeface="Century Gothic"/>
              </a:rPr>
              <a:t>Součástí protokolu jsou rozhodnutí vyhlášená při jednání.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Rozhodnutí vyhlášené při jednání, kterým se vyzývá příjemce rozhodnutí k uplatnění práva nebo ke splnění povinností, se doručuje předáním stejnopisu protokolu; tento protokol nemusí obsahovat otisk úředního razítka se státním znakem.</a:t>
            </a:r>
            <a:endParaRPr/>
          </a:p>
        </p:txBody>
      </p:sp>
    </p:spTree>
  </p:cSld>
  <p:clrMapOvr>
    <a:masterClrMapping/>
  </p:clrMapOvr>
  <p:transition spd="slow">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13"/>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62</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Není-li protokol hlasitě diktován, je nutno jej před podepsáním hlasitě přečíst a zapsat v něm, že se tak stalo, a dále uvést, co bylo před podpisem protokolu opraveno nebo jinak změněno. Přeškrtnutá místa musí zůstat čitelná.</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Správce daně zaznamená všechna vyjádření k protokolované věci, návrhy a výhrady vznesené osobami zúčastněnými na protokolovaném jednání a své stanovisko k nim.</a:t>
            </a:r>
            <a:endParaRPr/>
          </a:p>
        </p:txBody>
      </p:sp>
    </p:spTree>
  </p:cSld>
  <p:clrMapOvr>
    <a:masterClrMapping/>
  </p:clrMapOvr>
  <p:transition spd="slow">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14"/>
          <p:cNvSpPr txBox="1"/>
          <p:nvPr/>
        </p:nvSpPr>
        <p:spPr>
          <a:xfrm>
            <a:off x="328246"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62</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3) Po vyznačení všech návrhů, výhrad, vyjádření k nim, oprav či změn v protokolu, které musí být opět hlasitě přečteny, pokud nebyl protokol hlasitě diktován, podepíší protokol osoby zúčastněné na protokolovaném jednání a úřední osoba.</a:t>
            </a:r>
            <a:endParaRPr/>
          </a:p>
        </p:txBody>
      </p:sp>
    </p:spTree>
  </p:cSld>
  <p:clrMapOvr>
    <a:masterClrMapping/>
  </p:clrMapOvr>
  <p:transition spd="slow">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14"/>
          <p:cNvSpPr txBox="1"/>
          <p:nvPr/>
        </p:nvSpPr>
        <p:spPr>
          <a:xfrm>
            <a:off x="802105" y="0"/>
            <a:ext cx="11202326"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Protokol § 62</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4) Odepření podpisu a důvody tohoto odepření se v protokolu zaznamenají. Odepření podpisu nebo vzdálení se před podpisem protokolu bez dostatečného důvodu nemá vliv na použitelnost protokolu jako důkazního prostředku. Na to musí být osoby zúčastněné na protokolovaném jednání předem upozorněny.</a:t>
            </a:r>
            <a:endParaRPr lang="cs-CZ" dirty="0"/>
          </a:p>
        </p:txBody>
      </p:sp>
    </p:spTree>
    <p:extLst>
      <p:ext uri="{BB962C8B-B14F-4D97-AF65-F5344CB8AC3E}">
        <p14:creationId xmlns:p14="http://schemas.microsoft.com/office/powerpoint/2010/main" val="139062503"/>
      </p:ext>
    </p:extLst>
  </p:cSld>
  <p:clrMapOvr>
    <a:masterClrMapping/>
  </p:clrMapOvr>
  <p:transition spd="slow">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15"/>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62</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5) Správce daně po podpisu předá stejnopis protokolu daňovému subjektu, pokud se jednání zúčastnil, popřípadě též další osobě na jednání zúčastněné, pokud o to požádá.</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6) Správce daně opraví v protokolu chyby v psaní a v počtech, jakož i jiné zřejmé nesprávnosti tak, aby původní zápis zůstal čitelný.</a:t>
            </a:r>
            <a:endParaRPr/>
          </a:p>
        </p:txBody>
      </p:sp>
    </p:spTree>
  </p:cSld>
  <p:clrMapOvr>
    <a:masterClrMapping/>
  </p:clrMapOvr>
  <p:transition spd="slow">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16"/>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60 až 62 - judikatura</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30 Cdo 64/2004 - důkaz zvukovým záznamem takového hovoru proto není v občanském soudním řízení nepřípustný</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10 Ca 239/2003-102 - Protokol o místním šetření jako důkazní prostředek,</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30 Ca 90/2003-83 – poučení v protokolu</a:t>
            </a:r>
            <a:endParaRPr/>
          </a:p>
        </p:txBody>
      </p:sp>
    </p:spTree>
  </p:cSld>
  <p:clrMapOvr>
    <a:masterClrMapping/>
  </p:clrMapOvr>
  <p:transition spd="slow">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17"/>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Úřední záznam § 63</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O důležitých úkonech při správě daní, které nejsou součástí protokolu, sepíše správce daně úřední záznam, ve kterém zachytí skutečnosti, které mají vztah ke správě daní, zjištěné zejména z ústních sdělení, oznámení, poznámek, obsahů telefonických hovorů a jiných spisových materiálů.</a:t>
            </a:r>
            <a:endParaRPr/>
          </a:p>
        </p:txBody>
      </p:sp>
    </p:spTree>
  </p:cSld>
  <p:clrMapOvr>
    <a:masterClrMapping/>
  </p:clrMapOvr>
  <p:transition spd="slow">
    <p:fade thruBlk="1"/>
  </p:transition>
</p:sld>
</file>

<file path=ppt/theme/theme1.xml><?xml version="1.0" encoding="utf-8"?>
<a:theme xmlns:a="http://schemas.openxmlformats.org/drawingml/2006/main" name="Stébla">
  <a:themeElements>
    <a:clrScheme name="Stébla">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ébla">
  <a:themeElements>
    <a:clrScheme name="Stébla">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4751</TotalTime>
  <Words>9405</Words>
  <Application>Microsoft Office PowerPoint</Application>
  <PresentationFormat>Širokoúhlá obrazovka</PresentationFormat>
  <Paragraphs>911</Paragraphs>
  <Slides>157</Slides>
  <Notes>144</Notes>
  <HiddenSlides>0</HiddenSlides>
  <MMClips>0</MMClips>
  <ScaleCrop>false</ScaleCrop>
  <HeadingPairs>
    <vt:vector size="6" baseType="variant">
      <vt:variant>
        <vt:lpstr>Použitá písma</vt:lpstr>
      </vt:variant>
      <vt:variant>
        <vt:i4>6</vt:i4>
      </vt:variant>
      <vt:variant>
        <vt:lpstr>Motiv</vt:lpstr>
      </vt:variant>
      <vt:variant>
        <vt:i4>2</vt:i4>
      </vt:variant>
      <vt:variant>
        <vt:lpstr>Nadpisy snímků</vt:lpstr>
      </vt:variant>
      <vt:variant>
        <vt:i4>157</vt:i4>
      </vt:variant>
    </vt:vector>
  </HeadingPairs>
  <TitlesOfParts>
    <vt:vector size="165" baseType="lpstr">
      <vt:lpstr>Times New Roman</vt:lpstr>
      <vt:lpstr>Arial Black</vt:lpstr>
      <vt:lpstr>Century Gothic</vt:lpstr>
      <vt:lpstr>Noto Sans Symbols</vt:lpstr>
      <vt:lpstr>Arial</vt:lpstr>
      <vt:lpstr>Calibri</vt:lpstr>
      <vt:lpstr>Stébla</vt:lpstr>
      <vt:lpstr>1_Stébla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Spisový a skartační řád a plán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Vlastimil Veselý</dc:creator>
  <cp:lastModifiedBy>Vlastimil Veselý</cp:lastModifiedBy>
  <cp:revision>30</cp:revision>
  <dcterms:modified xsi:type="dcterms:W3CDTF">2021-08-03T17:27:25Z</dcterms:modified>
</cp:coreProperties>
</file>