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3"/>
  </p:notesMasterIdLst>
  <p:sldIdLst>
    <p:sldId id="256" r:id="rId2"/>
    <p:sldId id="257" r:id="rId3"/>
    <p:sldId id="361" r:id="rId4"/>
    <p:sldId id="258" r:id="rId5"/>
    <p:sldId id="262" r:id="rId6"/>
    <p:sldId id="263" r:id="rId7"/>
    <p:sldId id="269" r:id="rId8"/>
    <p:sldId id="270" r:id="rId9"/>
    <p:sldId id="273" r:id="rId10"/>
    <p:sldId id="358" r:id="rId11"/>
    <p:sldId id="261" r:id="rId12"/>
    <p:sldId id="271" r:id="rId13"/>
    <p:sldId id="272" r:id="rId14"/>
    <p:sldId id="264" r:id="rId15"/>
    <p:sldId id="265" r:id="rId16"/>
    <p:sldId id="266" r:id="rId17"/>
    <p:sldId id="267" r:id="rId18"/>
    <p:sldId id="268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59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360" r:id="rId41"/>
    <p:sldId id="362" r:id="rId42"/>
    <p:sldId id="363" r:id="rId43"/>
    <p:sldId id="364" r:id="rId44"/>
    <p:sldId id="365" r:id="rId45"/>
    <p:sldId id="366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51" r:id="rId97"/>
    <p:sldId id="352" r:id="rId98"/>
    <p:sldId id="353" r:id="rId99"/>
    <p:sldId id="354" r:id="rId100"/>
    <p:sldId id="355" r:id="rId101"/>
    <p:sldId id="356" r:id="rId102"/>
  </p:sldIdLst>
  <p:sldSz cx="12192000" cy="6858000"/>
  <p:notesSz cx="6858000" cy="9144000"/>
  <p:embeddedFontLs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Century Gothic" panose="020B0502020202020204" pitchFamily="34" charset="0"/>
      <p:regular r:id="rId108"/>
      <p:bold r:id="rId109"/>
      <p:italic r:id="rId110"/>
      <p:boldItalic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1AFE5B-15B3-472F-89A0-79A640D3DAA5}">
  <a:tblStyle styleId="{021AFE5B-15B3-472F-89A0-79A640D3DA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7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2.fntdata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https://uloz.to/smazat/!qXNLOkQelpTK/2556129104032483328</a:t>
            </a:r>
            <a:endParaRPr/>
          </a:p>
        </p:txBody>
      </p:sp>
      <p:sp>
        <p:nvSpPr>
          <p:cNvPr id="94" name="Google Shape;9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1380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52" name="Google Shape;25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uznikumvstupzakazan.cz/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pnemesis.cz/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aniagroup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pnemesis.cz/" TargetMode="External"/><Relationship Id="rId5" Type="http://schemas.openxmlformats.org/officeDocument/2006/relationships/hyperlink" Target="http://www.dluznikumvstupzakazan.cz/" TargetMode="External"/><Relationship Id="rId4" Type="http://schemas.openxmlformats.org/officeDocument/2006/relationships/hyperlink" Target="http://www.spmo.cz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azebnikalendar.cz/" TargetMode="External"/><Relationship Id="rId3" Type="http://schemas.openxmlformats.org/officeDocument/2006/relationships/hyperlink" Target="http://wwwinfo.mfcr.cz/ares/ares.html" TargetMode="External"/><Relationship Id="rId7" Type="http://schemas.openxmlformats.org/officeDocument/2006/relationships/hyperlink" Target="https://isir.justice.cz/isir/common/index.d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px.cz/" TargetMode="External"/><Relationship Id="rId5" Type="http://schemas.openxmlformats.org/officeDocument/2006/relationships/hyperlink" Target="http://www.cuzk.cz/" TargetMode="External"/><Relationship Id="rId10" Type="http://schemas.openxmlformats.org/officeDocument/2006/relationships/hyperlink" Target="http://obchodni-rejstrik.podnikani.cz/" TargetMode="External"/><Relationship Id="rId4" Type="http://schemas.openxmlformats.org/officeDocument/2006/relationships/hyperlink" Target="http://portal.justice.cz/Justice2/uvod/uvod.aspx" TargetMode="External"/><Relationship Id="rId9" Type="http://schemas.openxmlformats.org/officeDocument/2006/relationships/hyperlink" Target="https://www.ceecr.cz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lus.cz/" TargetMode="External"/><Relationship Id="rId3" Type="http://schemas.openxmlformats.org/officeDocument/2006/relationships/hyperlink" Target="https://eservice-po.rejtr.justice.cz/public/odsouzeni;jsessionid=963D4D74B2706A0219936DC2C4E593FE.pocluster1?0" TargetMode="External"/><Relationship Id="rId7" Type="http://schemas.openxmlformats.org/officeDocument/2006/relationships/hyperlink" Target="http://upadci.justice.cz/cgi-bin/sqw1250.cgi/upkuk/s_i8.sq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disreg.mfcr.cz/adistc/adis/irs/irep_dph/dphInputForm.faces" TargetMode="External"/><Relationship Id="rId5" Type="http://schemas.openxmlformats.org/officeDocument/2006/relationships/hyperlink" Target="http://www.creolinvest.cz/firemni-lustrator" TargetMode="External"/><Relationship Id="rId4" Type="http://schemas.openxmlformats.org/officeDocument/2006/relationships/hyperlink" Target="http://lustrator.bisnode.cz/index.php?p=lustrac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check.cz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oogle.cz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b.cz/cs/faq/vyvoj_repo_historie.txt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073296" y="234633"/>
            <a:ext cx="1027049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6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Obce a jejich pohledávky v praxi – novinky 2020</a:t>
            </a:r>
            <a:endParaRPr dirty="0"/>
          </a:p>
        </p:txBody>
      </p:sp>
      <p:sp>
        <p:nvSpPr>
          <p:cNvPr id="89" name="Google Shape;89;p13"/>
          <p:cNvSpPr txBox="1"/>
          <p:nvPr/>
        </p:nvSpPr>
        <p:spPr>
          <a:xfrm>
            <a:off x="225083" y="2574925"/>
            <a:ext cx="11966917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Motto: </a:t>
            </a:r>
            <a:endParaRPr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Vigilantibus iura scripta sunt. </a:t>
            </a:r>
            <a:endParaRPr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„Práva patří bdělým“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4817" y="2044228"/>
            <a:ext cx="3828098" cy="3823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7A7DACD-1A54-48B6-8B98-9909257C6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377440"/>
            <a:ext cx="5715000" cy="381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FC0EB3-6E8A-4D28-8829-CBED668FD89B}"/>
              </a:ext>
            </a:extLst>
          </p:cNvPr>
          <p:cNvSpPr txBox="1"/>
          <p:nvPr/>
        </p:nvSpPr>
        <p:spPr>
          <a:xfrm>
            <a:off x="2208557" y="985520"/>
            <a:ext cx="777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SAMOSTATNÁ PŮSOBNOST</a:t>
            </a:r>
          </a:p>
        </p:txBody>
      </p:sp>
    </p:spTree>
    <p:extLst>
      <p:ext uri="{BB962C8B-B14F-4D97-AF65-F5344CB8AC3E}">
        <p14:creationId xmlns:p14="http://schemas.microsoft.com/office/powerpoint/2010/main" val="36393510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2"/>
          <p:cNvSpPr/>
          <p:nvPr/>
        </p:nvSpPr>
        <p:spPr>
          <a:xfrm>
            <a:off x="1051560" y="1249680"/>
            <a:ext cx="1072896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www.DluznikumVstupZakazan.cz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www.spnemesis.cz</a:t>
            </a:r>
            <a:endParaRPr lang="cs-CZ" sz="60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60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 u="sng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www.cataniagroup.cz</a:t>
            </a:r>
            <a:endParaRPr sz="60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13"/>
          <p:cNvSpPr txBox="1"/>
          <p:nvPr/>
        </p:nvSpPr>
        <p:spPr>
          <a:xfrm>
            <a:off x="2495006" y="3254961"/>
            <a:ext cx="712946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cs-CZ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Děkuji za pozornost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Vlastimil Veselý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vesely@catania.cz</a:t>
            </a:r>
            <a:endParaRPr/>
          </a:p>
        </p:txBody>
      </p:sp>
      <p:pic>
        <p:nvPicPr>
          <p:cNvPr id="671" name="Google Shape;67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3213" y="473661"/>
            <a:ext cx="53530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3713" y="1877438"/>
            <a:ext cx="6261573" cy="417438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3054300" y="1062259"/>
            <a:ext cx="59003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a kolik vám dluží na nájmu?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/>
        </p:nvSpPr>
        <p:spPr>
          <a:xfrm>
            <a:off x="953703" y="131545"/>
            <a:ext cx="8805167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Směrnice podle pravidel a odpovědností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Rozhodování o uzavření smlouvy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Návrhy smluvního ujednání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při řízení pohledávky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Revize informací – aktuálnost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Rozdělení klientů do skupin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Nastavení vymáhacích postupů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Zapisování všech úkonů včetně dokumentů a odkazů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Předávání těchto informací RM a ZM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pro následné soudní nebo mimosoudní vymáhání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Předání informací soudnímu exekutorovi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Přehled o postupu a ochotě dlužníka řešit pohledávky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při insolvenci, dražbě, jiných exekucí dlužníka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Postoupení a odpisy pohledávek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/>
        </p:nvSpPr>
        <p:spPr>
          <a:xfrm>
            <a:off x="356135" y="404261"/>
            <a:ext cx="11155680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Základní nastavení postupu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				Nastavení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Revize					Upomínání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Výpověď				Vymáhání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Exekuce				Soud</a:t>
            </a:r>
            <a:endParaRPr dirty="0"/>
          </a:p>
        </p:txBody>
      </p:sp>
      <p:sp>
        <p:nvSpPr>
          <p:cNvPr id="181" name="Google Shape;181;p29"/>
          <p:cNvSpPr/>
          <p:nvPr/>
        </p:nvSpPr>
        <p:spPr>
          <a:xfrm>
            <a:off x="3724977" y="1655546"/>
            <a:ext cx="2954956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9"/>
          <p:cNvSpPr/>
          <p:nvPr/>
        </p:nvSpPr>
        <p:spPr>
          <a:xfrm rot="5400000">
            <a:off x="7498080" y="2377442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9"/>
          <p:cNvSpPr/>
          <p:nvPr/>
        </p:nvSpPr>
        <p:spPr>
          <a:xfrm flipH="1">
            <a:off x="3721007" y="3031960"/>
            <a:ext cx="2954956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9"/>
          <p:cNvSpPr/>
          <p:nvPr/>
        </p:nvSpPr>
        <p:spPr>
          <a:xfrm rot="5400000">
            <a:off x="1637979" y="3686478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9"/>
          <p:cNvSpPr/>
          <p:nvPr/>
        </p:nvSpPr>
        <p:spPr>
          <a:xfrm>
            <a:off x="3721007" y="4340996"/>
            <a:ext cx="2954956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 rot="5400000">
            <a:off x="7514041" y="5005141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9"/>
          <p:cNvSpPr/>
          <p:nvPr/>
        </p:nvSpPr>
        <p:spPr>
          <a:xfrm flipH="1">
            <a:off x="3721007" y="5663030"/>
            <a:ext cx="2954956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2;p29">
            <a:extLst>
              <a:ext uri="{FF2B5EF4-FFF2-40B4-BE49-F238E27FC236}">
                <a16:creationId xmlns:a16="http://schemas.microsoft.com/office/drawing/2014/main" id="{524667F2-5CCD-4410-8B05-C61D3EA05F7F}"/>
              </a:ext>
            </a:extLst>
          </p:cNvPr>
          <p:cNvSpPr/>
          <p:nvPr/>
        </p:nvSpPr>
        <p:spPr>
          <a:xfrm rot="16200000">
            <a:off x="1628354" y="2310064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2;p29">
            <a:extLst>
              <a:ext uri="{FF2B5EF4-FFF2-40B4-BE49-F238E27FC236}">
                <a16:creationId xmlns:a16="http://schemas.microsoft.com/office/drawing/2014/main" id="{ED343035-00CC-4D05-A7F2-B14D39DF3EB2}"/>
              </a:ext>
            </a:extLst>
          </p:cNvPr>
          <p:cNvSpPr/>
          <p:nvPr/>
        </p:nvSpPr>
        <p:spPr>
          <a:xfrm rot="5400000">
            <a:off x="7498080" y="3686479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83;p29">
            <a:extLst>
              <a:ext uri="{FF2B5EF4-FFF2-40B4-BE49-F238E27FC236}">
                <a16:creationId xmlns:a16="http://schemas.microsoft.com/office/drawing/2014/main" id="{859EF893-20A1-493F-BFBF-8452B2F2BAA4}"/>
              </a:ext>
            </a:extLst>
          </p:cNvPr>
          <p:cNvSpPr/>
          <p:nvPr/>
        </p:nvSpPr>
        <p:spPr>
          <a:xfrm rot="20792624" flipH="1">
            <a:off x="3721007" y="2370943"/>
            <a:ext cx="2954956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700" y="1377826"/>
            <a:ext cx="9786026" cy="548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965700" y="654518"/>
            <a:ext cx="43166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Výběr klienta?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79" y="913236"/>
            <a:ext cx="10321305" cy="4910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0" y="821261"/>
            <a:ext cx="10617782" cy="501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0" y="242583"/>
            <a:ext cx="11011710" cy="6194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30" y="370045"/>
            <a:ext cx="11585642" cy="610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/>
          <p:nvPr/>
        </p:nvSpPr>
        <p:spPr>
          <a:xfrm>
            <a:off x="625642" y="0"/>
            <a:ext cx="10924674" cy="689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 - příklady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předloží k žádosti potvrzení, že nemá vůči městu nedoplatky zejména na nájemném, místních poplatcích či blokových pokutách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se přihlásil během uplynulých dvou let, předloží potvrzení o bezdlužnosti i z místa předchozího trvalého pobytu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nemá trvalý pobyt ve městě, doloží obdobné potvrzení města (obce), kde je doposud hlášen k trvalému pobytu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o bezdlužnosti SOLUS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z České pošty (Czech point), že na něj není vedena exekuce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899160" y="569298"/>
            <a:ext cx="10241280" cy="489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Vlastimil Veselý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www.cataniagroup.cz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www.spmo.cz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www.DluznikumVstupZakazan.cz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www.spnemesis.cz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640882" y="472440"/>
            <a:ext cx="10924674" cy="560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 - příklady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ukončení předchozího nájemního vztahu nedošlo výpovědí ze strany města, neprodloužením nebo neobnovením předchozího nájemního vztahu z důvodů porušování povinností nájemce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prokáže svoji schopnost hradit řádně a včas nájemné, úhrady za služby spojené s nájmem bytu a ostatní platby související s nájmem bytu,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o bezdlužnosti bude doloženo za všechny dospělé osoby budoucí domácnosti žadatele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/>
          <p:nvPr/>
        </p:nvSpPr>
        <p:spPr>
          <a:xfrm>
            <a:off x="640882" y="472440"/>
            <a:ext cx="10924674" cy="627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 – příklady – nebytové prostory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Žadatel složí jistinu v určité výši a v případě neuzavření smlouvy či porušení propadá jako smluvní pokuta, 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Ověřená kopie živnostenského rejstříku nebo výpis z rejstříku právnických osob ne starší 2 měsíců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bezdlužnosti – finanční úřad a SSZ, 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Ručení jednatele za právnickou osobou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Akceptace dozorčí  doložky 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2;p29">
            <a:extLst>
              <a:ext uri="{FF2B5EF4-FFF2-40B4-BE49-F238E27FC236}">
                <a16:creationId xmlns:a16="http://schemas.microsoft.com/office/drawing/2014/main" id="{BAF7B529-707E-4D3F-BB64-87644F2AD3E5}"/>
              </a:ext>
            </a:extLst>
          </p:cNvPr>
          <p:cNvSpPr/>
          <p:nvPr/>
        </p:nvSpPr>
        <p:spPr>
          <a:xfrm>
            <a:off x="1331566" y="5916864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/>
        </p:nvSpPr>
        <p:spPr>
          <a:xfrm>
            <a:off x="617838" y="916373"/>
            <a:ext cx="1119522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Odkazy na DATA: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ARES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http://wwwinfo.mfcr.cz/ares/ares.html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JUSTICE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http://portal.justice.cz/Justice2/uvod/uvod.aspx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KATASTR NEMOVITOSTÍ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http://www.cuzk.cz/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DATABÁZE DLUŽNÍKŮ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http://www.bpx.cz/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INSOLVENČNÍ REJSTŘÍK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https://isir.justice.cz/isir/common/index.do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AUKCE, DRAŽBY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http://www.drazebnikalendar.cz/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CENTRÁLNÍ EVIDENCE EXEKUCÍ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https://www.ceecr.cz/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VAZBY FIREM A OSOB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http://obchodni-rejstrik.podnikani.cz/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/>
        </p:nvSpPr>
        <p:spPr>
          <a:xfrm>
            <a:off x="402433" y="844365"/>
            <a:ext cx="11336486" cy="540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REJSTŘÍK TRESTŮ PRÁVNICKÝCH OSOB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https://eservice-po.rejtr.justice.cz/public/odsouzeni;jsessionid=963D4D74B2706A0219936DC2C4E593FE.pocluster1?0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 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LUSTRACE FIREM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http://lustrator.bisnode.cz/index.php?p=lustrace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LUSTRACE FIREM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http://www.creolinvest.cz/firemni-lustrator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NESPOLEHLIVÝ PLÁTCE DPH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http://adisreg.mfcr.cz/adistc/adis/irs/irep_dph/dphInputForm.faces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 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EVIDENCE ÚPADCŮ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http://upadci.justice.cz/cgi-bin/sqw1250.cgi/upkuk/s_i8.sqw</a:t>
            </a:r>
            <a:endParaRPr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EVIDENCE DLUHU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https://www.solus.cz/</a:t>
            </a:r>
            <a:endParaRPr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/>
        </p:nvSpPr>
        <p:spPr>
          <a:xfrm>
            <a:off x="540865" y="983521"/>
            <a:ext cx="11346334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BONITA KLIENTA -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https://www.creditcheck.cz/</a:t>
            </a:r>
            <a:endParaRPr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“GOOGLUJTE”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http://www.google.cz/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Zadejte jeho jméno a přidejte slova jako “reference”, “reklamace” nebo “zkušenosti”.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Dejte do vyhledávače také jméno jednatele nebo majitele a prověřte, zda nefiguroval u některých pochybných firem.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Podívejte se na Facebook, Twitter apod.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Vygooglujte telefonní číslo.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jde o podnikatele nebo firmu - podívejte se na jeho webové stránky, co prodává, jak se prezentuje. 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2;p29">
            <a:extLst>
              <a:ext uri="{FF2B5EF4-FFF2-40B4-BE49-F238E27FC236}">
                <a16:creationId xmlns:a16="http://schemas.microsoft.com/office/drawing/2014/main" id="{930753C1-6EF2-447F-8B72-4AAE9415EEF9}"/>
              </a:ext>
            </a:extLst>
          </p:cNvPr>
          <p:cNvSpPr/>
          <p:nvPr/>
        </p:nvSpPr>
        <p:spPr>
          <a:xfrm>
            <a:off x="1331566" y="4687504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2897" y="593133"/>
            <a:ext cx="7206422" cy="5717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043133" y="-132884"/>
            <a:ext cx="9556528" cy="685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968934" y="318900"/>
            <a:ext cx="10338997" cy="663265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0"/>
          <p:cNvSpPr/>
          <p:nvPr/>
        </p:nvSpPr>
        <p:spPr>
          <a:xfrm>
            <a:off x="5822103" y="-556591"/>
            <a:ext cx="807297" cy="7856551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E83472C-0A5D-4972-9FAF-DADA32FF6F15}"/>
              </a:ext>
            </a:extLst>
          </p:cNvPr>
          <p:cNvSpPr/>
          <p:nvPr/>
        </p:nvSpPr>
        <p:spPr>
          <a:xfrm>
            <a:off x="2266122" y="4937760"/>
            <a:ext cx="739471" cy="9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870E281-B07D-47F3-960F-508020BD9441}"/>
              </a:ext>
            </a:extLst>
          </p:cNvPr>
          <p:cNvSpPr/>
          <p:nvPr/>
        </p:nvSpPr>
        <p:spPr>
          <a:xfrm>
            <a:off x="2132275" y="5042452"/>
            <a:ext cx="739471" cy="9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2;p29">
            <a:extLst>
              <a:ext uri="{FF2B5EF4-FFF2-40B4-BE49-F238E27FC236}">
                <a16:creationId xmlns:a16="http://schemas.microsoft.com/office/drawing/2014/main" id="{F6900D15-0D85-40B8-AB81-90821A67DAB0}"/>
              </a:ext>
            </a:extLst>
          </p:cNvPr>
          <p:cNvSpPr/>
          <p:nvPr/>
        </p:nvSpPr>
        <p:spPr>
          <a:xfrm>
            <a:off x="1331566" y="3590224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9B9EC3A-402D-4172-960F-12AE74321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2508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Občan</a:t>
            </a:r>
            <a:r>
              <a:rPr lang="cs-CZ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(podnikatel) </a:t>
            </a:r>
            <a:r>
              <a:rPr lang="cs-CZ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může činit </a:t>
            </a:r>
            <a:r>
              <a:rPr lang="cs-CZ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všechno </a:t>
            </a:r>
            <a:r>
              <a:rPr lang="cs-CZ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není zákonem zakázáno</a:t>
            </a:r>
            <a:endParaRPr lang="cs-CZ" dirty="0"/>
          </a:p>
          <a:p>
            <a:pPr lvl="0"/>
            <a:endParaRPr lang="cs-CZ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/>
            <a:r>
              <a:rPr lang="cs-CZ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Občan</a:t>
            </a:r>
            <a:r>
              <a:rPr lang="cs-CZ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(podnikatel) </a:t>
            </a:r>
            <a:r>
              <a:rPr lang="cs-CZ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nesmí být nucen </a:t>
            </a:r>
            <a:r>
              <a:rPr lang="cs-CZ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činit, co zákon neukládá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5829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2;p29">
            <a:extLst>
              <a:ext uri="{FF2B5EF4-FFF2-40B4-BE49-F238E27FC236}">
                <a16:creationId xmlns:a16="http://schemas.microsoft.com/office/drawing/2014/main" id="{F6900D15-0D85-40B8-AB81-90821A67DAB0}"/>
              </a:ext>
            </a:extLst>
          </p:cNvPr>
          <p:cNvSpPr/>
          <p:nvPr/>
        </p:nvSpPr>
        <p:spPr>
          <a:xfrm>
            <a:off x="1331566" y="2431984"/>
            <a:ext cx="824403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793431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2" descr="bezdomove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6038" y="0"/>
            <a:ext cx="55419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2" descr="dítěmám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3671888"/>
            <a:ext cx="3995738" cy="318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 descr="podnikat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3025" y="0"/>
            <a:ext cx="4681538" cy="3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2"/>
          <p:cNvSpPr txBox="1"/>
          <p:nvPr/>
        </p:nvSpPr>
        <p:spPr>
          <a:xfrm>
            <a:off x="5375276" y="2492375"/>
            <a:ext cx="720725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/>
          <p:nvPr/>
        </p:nvSpPr>
        <p:spPr>
          <a:xfrm>
            <a:off x="197708" y="885262"/>
            <a:ext cx="11565924" cy="503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Povinnost sdělit při jednání o smlouvě - § 1728 OZ</a:t>
            </a:r>
            <a:endParaRPr/>
          </a:p>
          <a:p>
            <a:pPr marL="571500" marR="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Využití informací před podepsání smlouvy i v průběhu smluvního vztahu</a:t>
            </a:r>
            <a:endParaRPr/>
          </a:p>
          <a:p>
            <a:pPr marL="571500" marR="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Uchování informací i když smlouva nebude uzavřena - § 1730 OZ</a:t>
            </a:r>
            <a:endParaRPr/>
          </a:p>
          <a:p>
            <a:pPr marL="571500" marR="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Využití informací do smluvních ujednání smlouvy – zajištění dluhu</a:t>
            </a:r>
            <a:endParaRPr/>
          </a:p>
          <a:p>
            <a:pPr marL="571500" marR="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 vlastní řízení pohledávky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771" y="0"/>
            <a:ext cx="91444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6" descr="https://encrypted-tbn3.gstatic.com/images?q=tbn:ANd9GcR_Vd_fhhbpRmMbrT1JTC1iXNKCcOeRR2zbE2Y1l2eHSUFyoOVlS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9111" y="566524"/>
            <a:ext cx="3920305" cy="464347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6"/>
          <p:cNvSpPr txBox="1"/>
          <p:nvPr/>
        </p:nvSpPr>
        <p:spPr>
          <a:xfrm>
            <a:off x="1524001" y="5572140"/>
            <a:ext cx="77937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Čekáte, že vám dobrovolně zaplatí ?</a:t>
            </a:r>
            <a:endParaRPr/>
          </a:p>
        </p:txBody>
      </p:sp>
      <p:sp>
        <p:nvSpPr>
          <p:cNvPr id="280" name="Google Shape;280;p46"/>
          <p:cNvSpPr/>
          <p:nvPr/>
        </p:nvSpPr>
        <p:spPr>
          <a:xfrm>
            <a:off x="3349592" y="4899259"/>
            <a:ext cx="4899259" cy="413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/>
          <p:nvPr/>
        </p:nvSpPr>
        <p:spPr>
          <a:xfrm>
            <a:off x="1271587" y="4890314"/>
            <a:ext cx="964882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cs-CZ" sz="5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Kdo víc „ŘVE“ ten dostane zaplaceno</a:t>
            </a:r>
            <a:endParaRPr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9B1CDC-4F4F-4B4A-8B8D-9C761BE08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430" y="0"/>
            <a:ext cx="5219900" cy="492628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407" y="511310"/>
            <a:ext cx="10301592" cy="5794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938" y="1516184"/>
            <a:ext cx="11793416" cy="3008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Efektivní řízení pohledávek – časová osa</a:t>
            </a:r>
            <a:endParaRPr/>
          </a:p>
        </p:txBody>
      </p:sp>
      <p:pic>
        <p:nvPicPr>
          <p:cNvPr id="302" name="Google Shape;30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57298"/>
            <a:ext cx="10980906" cy="507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b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51"/>
          <p:cNvSpPr txBox="1">
            <a:spLocks noGrp="1"/>
          </p:cNvSpPr>
          <p:nvPr>
            <p:ph type="body" idx="1"/>
          </p:nvPr>
        </p:nvSpPr>
        <p:spPr>
          <a:xfrm>
            <a:off x="0" y="140677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Úroky z prodlení a náklady vymáhání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cs-C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Dvoutýdenní reposazba se použije pro výpočet úroků z prodlení vzniklém v prvém pololetí roku 2013 podle nařízení vlády č. 142/1994 Sb., v platném </a:t>
            </a:r>
            <a:r>
              <a:rPr lang="cs-CZ" sz="2000" dirty="0"/>
              <a:t>znění</a:t>
            </a:r>
          </a:p>
          <a:p>
            <a:r>
              <a:rPr lang="cs-CZ" sz="2000" dirty="0"/>
              <a:t>V závislosti na okamžiku počátku prodlení </a:t>
            </a:r>
            <a:r>
              <a:rPr lang="cs-CZ" sz="2000" b="1" i="1" dirty="0"/>
              <a:t>výše zákonného úroků z prodlení podle občanského zákoníku</a:t>
            </a:r>
            <a:r>
              <a:rPr lang="cs-CZ" sz="2000" dirty="0"/>
              <a:t> činí (pro celou dobu prodlení):</a:t>
            </a:r>
          </a:p>
          <a:p>
            <a:r>
              <a:rPr lang="cs-CZ" sz="2000" dirty="0"/>
              <a:t>….</a:t>
            </a:r>
          </a:p>
          <a:p>
            <a:r>
              <a:rPr lang="cs-CZ" sz="2000" dirty="0"/>
              <a:t>7,05 % </a:t>
            </a:r>
            <a:r>
              <a:rPr lang="cs-CZ" sz="2000" dirty="0" err="1"/>
              <a:t>p.a</a:t>
            </a:r>
            <a:r>
              <a:rPr lang="cs-CZ" sz="2000" dirty="0"/>
              <a:t>., pokud k prodlení došlo od 1.1.2013 do 30.6.2013 (tehdy se k </a:t>
            </a:r>
            <a:r>
              <a:rPr lang="cs-CZ" sz="2000" dirty="0" err="1"/>
              <a:t>repo</a:t>
            </a:r>
            <a:r>
              <a:rPr lang="cs-CZ" sz="2000" dirty="0"/>
              <a:t> sazbě ČNB nepřipočítávalo 8 </a:t>
            </a:r>
            <a:r>
              <a:rPr lang="cs-CZ" sz="2000" dirty="0" err="1"/>
              <a:t>p.b</a:t>
            </a:r>
            <a:r>
              <a:rPr lang="cs-CZ" sz="2000" dirty="0"/>
              <a:t>., ale pouze 7 </a:t>
            </a:r>
            <a:r>
              <a:rPr lang="cs-CZ" sz="2000" dirty="0" err="1"/>
              <a:t>p.b</a:t>
            </a:r>
            <a:r>
              <a:rPr lang="cs-CZ" sz="2000" dirty="0"/>
              <a:t>.) </a:t>
            </a:r>
          </a:p>
          <a:p>
            <a:r>
              <a:rPr lang="cs-CZ" sz="2000" dirty="0"/>
              <a:t>8,05 % </a:t>
            </a:r>
            <a:r>
              <a:rPr lang="cs-CZ" sz="2000" dirty="0" err="1"/>
              <a:t>p.a</a:t>
            </a:r>
            <a:r>
              <a:rPr lang="cs-CZ" sz="2000" dirty="0"/>
              <a:t>., pokud k prodlení došlo od 1.7.2013 do 31.12.2017</a:t>
            </a:r>
          </a:p>
          <a:p>
            <a:r>
              <a:rPr lang="cs-CZ" sz="2000" dirty="0"/>
              <a:t>8,50 % </a:t>
            </a:r>
            <a:r>
              <a:rPr lang="cs-CZ" sz="2000" dirty="0" err="1"/>
              <a:t>p.a</a:t>
            </a:r>
            <a:r>
              <a:rPr lang="cs-CZ" sz="2000" dirty="0"/>
              <a:t>., pokud k prodlení došlo prvém pololetí roku 2018</a:t>
            </a:r>
          </a:p>
          <a:p>
            <a:r>
              <a:rPr lang="cs-CZ" sz="2000" dirty="0"/>
              <a:t>9,00 % </a:t>
            </a:r>
            <a:r>
              <a:rPr lang="cs-CZ" sz="2000" dirty="0" err="1"/>
              <a:t>p.a</a:t>
            </a:r>
            <a:r>
              <a:rPr lang="cs-CZ" sz="2000" dirty="0"/>
              <a:t>., pokud k prodlení došlo v druhém pololetí roku 2018</a:t>
            </a:r>
          </a:p>
          <a:p>
            <a:r>
              <a:rPr lang="cs-CZ" sz="2000" i="1" dirty="0"/>
              <a:t>9,75 % </a:t>
            </a:r>
            <a:r>
              <a:rPr lang="cs-CZ" sz="2000" i="1" dirty="0" err="1"/>
              <a:t>p.a</a:t>
            </a:r>
            <a:r>
              <a:rPr lang="cs-CZ" sz="2000" i="1" dirty="0"/>
              <a:t>.</a:t>
            </a:r>
            <a:r>
              <a:rPr lang="cs-CZ" sz="2000" dirty="0"/>
              <a:t>, pokud k prodlení dojde v prvém pololetí roku </a:t>
            </a:r>
            <a:r>
              <a:rPr lang="cs-CZ" sz="2000" i="1" dirty="0"/>
              <a:t>2019</a:t>
            </a:r>
            <a:endParaRPr lang="cs-CZ" sz="2000" dirty="0"/>
          </a:p>
          <a:p>
            <a:r>
              <a:rPr lang="cs-CZ" sz="2000" i="1" dirty="0"/>
              <a:t>10,0 % </a:t>
            </a:r>
            <a:r>
              <a:rPr lang="cs-CZ" sz="2000" i="1" dirty="0" err="1"/>
              <a:t>p.a</a:t>
            </a:r>
            <a:r>
              <a:rPr lang="cs-CZ" sz="2000" i="1" dirty="0"/>
              <a:t>.</a:t>
            </a:r>
            <a:r>
              <a:rPr lang="cs-CZ" sz="2000" dirty="0"/>
              <a:t>, pokud k prodlení dojde v druhém pololetí roku </a:t>
            </a:r>
            <a:r>
              <a:rPr lang="cs-CZ" sz="2000" i="1" dirty="0"/>
              <a:t>2019</a:t>
            </a:r>
            <a:endParaRPr lang="cs-CZ" sz="2000" dirty="0"/>
          </a:p>
          <a:p>
            <a:r>
              <a:rPr lang="cs-CZ" sz="2000" i="1" dirty="0"/>
              <a:t>10,25 % </a:t>
            </a:r>
            <a:r>
              <a:rPr lang="cs-CZ" sz="2000" i="1" dirty="0" err="1"/>
              <a:t>p.a</a:t>
            </a:r>
            <a:r>
              <a:rPr lang="cs-CZ" sz="2000" i="1" dirty="0"/>
              <a:t>.</a:t>
            </a:r>
            <a:r>
              <a:rPr lang="cs-CZ" sz="2000" dirty="0"/>
              <a:t>, pokud k prodlení dojde v prvém pololetí roku </a:t>
            </a:r>
            <a:r>
              <a:rPr lang="cs-CZ" sz="2000" i="1" dirty="0"/>
              <a:t>2020</a:t>
            </a:r>
            <a:endParaRPr lang="cs-CZ" sz="2000" dirty="0"/>
          </a:p>
          <a:p>
            <a:r>
              <a:rPr lang="cs-CZ" sz="2000" i="1" dirty="0"/>
              <a:t>KRIZE – 17.3.2020 =1,75 (9,75%) </a:t>
            </a:r>
          </a:p>
          <a:p>
            <a:r>
              <a:rPr lang="cs-CZ" sz="2000" i="1" dirty="0"/>
              <a:t>KRIZE – 27.3.2020 =1,00 (9,00%) </a:t>
            </a:r>
          </a:p>
          <a:p>
            <a:r>
              <a:rPr lang="cs-CZ" sz="2000" i="1" dirty="0"/>
              <a:t>KRIZE – 03.5.2020 =0,25 (8,25%)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http://www.cnb.cz/cs/faq/vyvoj_repo_historie.txt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- 2T REPO SAZBA</a:t>
            </a:r>
            <a:endParaRPr sz="2000"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 descr="rozdělení pohledávek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688" y="-242888"/>
            <a:ext cx="11409363" cy="85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1774826" y="1268413"/>
            <a:ext cx="3960813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Samostatná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působnost města</a:t>
            </a:r>
            <a:endParaRPr/>
          </a:p>
        </p:txBody>
      </p:sp>
      <p:cxnSp>
        <p:nvCxnSpPr>
          <p:cNvPr id="104" name="Google Shape;104;p15"/>
          <p:cNvCxnSpPr/>
          <p:nvPr/>
        </p:nvCxnSpPr>
        <p:spPr>
          <a:xfrm>
            <a:off x="1919288" y="2565400"/>
            <a:ext cx="273526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5" name="Google Shape;105;p15"/>
          <p:cNvSpPr txBox="1"/>
          <p:nvPr/>
        </p:nvSpPr>
        <p:spPr>
          <a:xfrm>
            <a:off x="1847850" y="4941888"/>
            <a:ext cx="388778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Přenesená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působnost města</a:t>
            </a:r>
            <a:endParaRPr/>
          </a:p>
        </p:txBody>
      </p:sp>
      <p:cxnSp>
        <p:nvCxnSpPr>
          <p:cNvPr id="106" name="Google Shape;106;p15"/>
          <p:cNvCxnSpPr/>
          <p:nvPr/>
        </p:nvCxnSpPr>
        <p:spPr>
          <a:xfrm>
            <a:off x="1992314" y="6237288"/>
            <a:ext cx="561657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4492F-80AB-4773-81B7-F99B8F37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35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Nařízení vlády č. 351/2013 Sb.) 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E95B0E9-8DF2-4838-A81F-F4AC0D76D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44270"/>
            <a:ext cx="10515600" cy="5033010"/>
          </a:xfrm>
        </p:spPr>
        <p:txBody>
          <a:bodyPr/>
          <a:lstStyle/>
          <a:p>
            <a:r>
              <a:rPr lang="cs-CZ" b="1" dirty="0"/>
              <a:t>§ 2</a:t>
            </a:r>
          </a:p>
          <a:p>
            <a:r>
              <a:rPr lang="cs-CZ" dirty="0"/>
              <a:t>Výše úroku z prodlení odpovídá ročně výši </a:t>
            </a:r>
            <a:r>
              <a:rPr lang="cs-CZ" dirty="0" err="1"/>
              <a:t>repo</a:t>
            </a:r>
            <a:r>
              <a:rPr lang="cs-CZ" dirty="0"/>
              <a:t> sazby stanovené Českou národní bankou pro první den kalendářního pololetí, v němž došlo k prodlení, zvýšené o 8 procentních bodů.</a:t>
            </a:r>
          </a:p>
          <a:p>
            <a:r>
              <a:rPr lang="cs-CZ" b="1" dirty="0"/>
              <a:t>§ 3</a:t>
            </a:r>
          </a:p>
          <a:p>
            <a:r>
              <a:rPr lang="cs-CZ" dirty="0"/>
              <a:t>Jde-li o vzájemný závazek podnikatelů nebo je-li obsahem vzájemného závazku mezi podnikatelem a veřejným zadavatelem podle zákona upravujícího veřejné zakázky povinnost dodat zboží nebo poskytnout službu za úplatu veřejnému zadavateli, činí minimální výše nákladů spojených s uplatněním každé pohledávky 1200 Kč.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190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271945-ACFD-40D4-8AB6-1B5B05F5B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8179"/>
            <a:ext cx="10515600" cy="4351338"/>
          </a:xfrm>
        </p:spPr>
        <p:txBody>
          <a:bodyPr/>
          <a:lstStyle/>
          <a:p>
            <a:r>
              <a:rPr lang="cs-CZ" b="1" dirty="0"/>
              <a:t>Ke zmírnění některých dopadů </a:t>
            </a:r>
            <a:r>
              <a:rPr lang="cs-CZ" b="1" dirty="0" err="1"/>
              <a:t>koronaviru</a:t>
            </a:r>
            <a:r>
              <a:rPr lang="cs-CZ" b="1" dirty="0"/>
              <a:t> zákon č. 191/2020 Sb. v § 29 výši smluvních úroků omezuje</a:t>
            </a:r>
            <a:r>
              <a:rPr lang="cs-CZ" dirty="0"/>
              <a:t> </a:t>
            </a:r>
          </a:p>
          <a:p>
            <a:r>
              <a:rPr lang="cs-CZ" dirty="0"/>
              <a:t>a to právě úroky z prodlení dle prováděcího nařízení. Toto omezení se použije za období nejpozději do 30.6.2020, prokáže-li dlužník, že mu omezení plynoucí z mimořádného opatření při epidemii znemožnilo nebo podstatně ztížilo včasné splnění peněžitého dluhu. Tato úprava se může vztahovat jen na případy prodlení vzniklého v prvém pololetí 2020 a v uvedených případech je tedy úrok z prodlení </a:t>
            </a:r>
            <a:r>
              <a:rPr lang="cs-CZ" dirty="0" err="1"/>
              <a:t>zastropován</a:t>
            </a:r>
            <a:r>
              <a:rPr lang="cs-CZ" dirty="0"/>
              <a:t> úrokem z prodlení 10 </a:t>
            </a:r>
            <a:r>
              <a:rPr lang="cs-CZ" dirty="0" err="1"/>
              <a:t>p.b</a:t>
            </a:r>
            <a:r>
              <a:rPr lang="cs-CZ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202623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9BA37-D1B8-49D0-9E42-74C1EFE0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137"/>
          </a:xfrm>
        </p:spPr>
        <p:txBody>
          <a:bodyPr/>
          <a:lstStyle/>
          <a:p>
            <a:r>
              <a:rPr lang="cs-CZ" dirty="0"/>
              <a:t>Zákon č. 191/2020 Sb.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6F69E4-C32F-41C1-997B-F56EA45DB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47262"/>
            <a:ext cx="10515600" cy="5611446"/>
          </a:xfrm>
        </p:spPr>
        <p:txBody>
          <a:bodyPr/>
          <a:lstStyle/>
          <a:p>
            <a:r>
              <a:rPr lang="cs-CZ" b="1" dirty="0"/>
              <a:t>Prominutí zmeškání lhůty v občanském soudním řízení</a:t>
            </a:r>
          </a:p>
          <a:p>
            <a:r>
              <a:rPr lang="cs-CZ" b="1" dirty="0"/>
              <a:t>Prominutí zmeškání lhůty ve správním soudnictví</a:t>
            </a:r>
          </a:p>
          <a:p>
            <a:r>
              <a:rPr lang="cs-CZ" b="1" dirty="0"/>
              <a:t>Prominutí zmeškání lhůty v řízení o výkonu rozhodnutí a exekučním řízení</a:t>
            </a:r>
          </a:p>
          <a:p>
            <a:r>
              <a:rPr lang="cs-CZ" b="1" dirty="0"/>
              <a:t>Prominutí zmeškání lhůty v insolvenčním řízení</a:t>
            </a:r>
          </a:p>
          <a:p>
            <a:r>
              <a:rPr lang="cs-CZ" b="1" dirty="0"/>
              <a:t>Prominutí zmeškání lhůty v řízení podle zákona o Ústavním soudu</a:t>
            </a:r>
          </a:p>
          <a:p>
            <a:r>
              <a:rPr lang="cs-CZ" b="1" dirty="0"/>
              <a:t>Navrácení lhůty v trestním řízení</a:t>
            </a:r>
          </a:p>
          <a:p>
            <a:r>
              <a:rPr lang="cs-CZ" b="1" dirty="0"/>
              <a:t>Prominutí zmeškání lhůty v řízení o uspokojení majetkového nároku podle zákona o použití peněžních prostředků z majetkových trestních sankcí uložených v trestním řízení</a:t>
            </a:r>
          </a:p>
          <a:p>
            <a:r>
              <a:rPr lang="cs-CZ" b="1" dirty="0"/>
              <a:t>Prominutí zmeškání lhůty v řízení o žádosti o peněžitou pomoc podle zákona o obětech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1450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9BA37-D1B8-49D0-9E42-74C1EFE0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48"/>
            <a:ext cx="10515600" cy="1205767"/>
          </a:xfrm>
        </p:spPr>
        <p:txBody>
          <a:bodyPr/>
          <a:lstStyle/>
          <a:p>
            <a:r>
              <a:rPr lang="cs-CZ" dirty="0"/>
              <a:t>Zákon č. 191/2020 Sb. </a:t>
            </a:r>
            <a:r>
              <a:rPr lang="cs-CZ" sz="2000" dirty="0"/>
              <a:t>- </a:t>
            </a:r>
            <a:r>
              <a:rPr lang="cs-CZ" sz="2000" b="1" dirty="0"/>
              <a:t>ZVLÁŠTNÍ OPATŘENÍ VE VZTAHU K INSOLVENČNÍMU PRÁVU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6F69E4-C32F-41C1-997B-F56EA45DB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7015"/>
            <a:ext cx="10515600" cy="5165970"/>
          </a:xfrm>
        </p:spPr>
        <p:txBody>
          <a:bodyPr/>
          <a:lstStyle/>
          <a:p>
            <a:r>
              <a:rPr lang="cs-CZ" b="1" dirty="0"/>
              <a:t>Zvláštní opatření ve vztahu ke zvláštnímu způsobu doručení v insolvenčním řízení</a:t>
            </a:r>
          </a:p>
          <a:p>
            <a:r>
              <a:rPr lang="cs-CZ" b="1" dirty="0"/>
              <a:t>Zvláštní opatření ve vztahu k povinnosti dlužníka podat insolvenční návrh</a:t>
            </a:r>
          </a:p>
          <a:p>
            <a:r>
              <a:rPr lang="cs-CZ" b="1" dirty="0"/>
              <a:t>Zvláštní opatření ve vztahu k insolvenčním návrhům podávaným věřiteli</a:t>
            </a:r>
          </a:p>
          <a:p>
            <a:r>
              <a:rPr lang="cs-CZ" b="1" dirty="0"/>
              <a:t>Zvláštní opatření ve vztahu k plnění splátkového kalendáře</a:t>
            </a:r>
          </a:p>
          <a:p>
            <a:r>
              <a:rPr lang="cs-CZ" b="1" dirty="0"/>
              <a:t>Zvláštní opatření ve vztahu k podmínkám osvobození dlužníka od placení pohledávek</a:t>
            </a:r>
          </a:p>
          <a:p>
            <a:r>
              <a:rPr lang="cs-CZ" b="1" dirty="0"/>
              <a:t>Zvláštní opatření ve vztahu k plnění reorganizačního plánu</a:t>
            </a:r>
          </a:p>
          <a:p>
            <a:r>
              <a:rPr lang="cs-CZ" b="1" dirty="0"/>
              <a:t>Zvláštní opatření ve vztahu k běhu dob rozhodných pro účely neúčinnosti právních úkonů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5242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83783-AD9D-4D7D-A98F-BC85D6F4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Novela OZ od 1.7.2020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860B3F-6FBA-4CDF-9848-5FA4C8480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Dne 3.4.2020 prezident republiky podepsal zákon, kterým se podstatně mění některé části zákona č. 89/2012 Sb., občanský zákoník, ve znění zákona č. 33/2020 Sb., a zákona č. 90/2012 Sb., zákon o obchodních společnostech a družstvech, ve znění zákona č. 33/2020 Sb.</a:t>
            </a:r>
          </a:p>
          <a:p>
            <a:endParaRPr lang="cs-CZ" dirty="0"/>
          </a:p>
          <a:p>
            <a:r>
              <a:rPr lang="cs-CZ" b="1" dirty="0"/>
              <a:t>Změny zákonné úpravy nájmu bytu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786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B80730-D8C0-4D86-AB51-0D4CD2255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15814"/>
            <a:ext cx="10515600" cy="5916247"/>
          </a:xfrm>
        </p:spPr>
        <p:txBody>
          <a:bodyPr/>
          <a:lstStyle/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V nájemních smlouvách o nájmu bytu bude možné sjednat povinnost nájemce zaplatit pronajímateli smluvní pokutu za porušení povinností nájemce</a:t>
            </a:r>
            <a:r>
              <a:rPr lang="cs-CZ" dirty="0"/>
              <a:t> (§ 2239 občanského zákoníku ve znění novely). Pronajímatel tak získává další nástroj, jak chránit svá práva.</a:t>
            </a:r>
          </a:p>
          <a:p>
            <a:r>
              <a:rPr lang="cs-CZ" b="1" dirty="0"/>
              <a:t>Součet všech smluvních pokut vzniklých za dobu nájmu a jistoty nesmí překročit trojnásobek měsíčního nájemného. Smluvní pokuty překračující uvedenou částku tak nemohou platně vzniknout. </a:t>
            </a:r>
            <a:r>
              <a:rPr lang="pl-PL" dirty="0"/>
              <a:t>Je tak na pronajímateli, který z institutů využije.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1638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Typologie dlužníka</a:t>
            </a:r>
            <a:endParaRPr/>
          </a:p>
        </p:txBody>
      </p:sp>
      <p:pic>
        <p:nvPicPr>
          <p:cNvPr id="319" name="Google Shape;319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85529" y="1700214"/>
            <a:ext cx="5430469" cy="43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6"/>
          <p:cNvSpPr txBox="1">
            <a:spLocks noGrp="1"/>
          </p:cNvSpPr>
          <p:nvPr>
            <p:ph type="body" idx="1"/>
          </p:nvPr>
        </p:nvSpPr>
        <p:spPr>
          <a:xfrm>
            <a:off x="387178" y="444843"/>
            <a:ext cx="11417643" cy="666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Příznivé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Dostatečná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zapomněl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je roztržitý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omlouvá svoji chybu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vysvětluje jak k tomu došlo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dohody plní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 descr="ragby úvo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686" y="0"/>
            <a:ext cx="1039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>
            <a:spLocks noGrp="1"/>
          </p:cNvSpPr>
          <p:nvPr>
            <p:ph type="body" idx="1"/>
          </p:nvPr>
        </p:nvSpPr>
        <p:spPr>
          <a:xfrm>
            <a:off x="466725" y="409074"/>
            <a:ext cx="11179843" cy="644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nebrat jej jako dlužníka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telefonické připomínky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uklidnit jej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navrhnout připomínkování před splatností (SMS, E-mail, telefon)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motivovat jej k placení včas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zaplacení včas - úroky z prodlení, jednorázová pokuta 1.200,- Kč na uplatnění pohledávky, smluvní pokuty apod.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107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9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Nepříznivé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Dostatečná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vymlouvá se na druhotnou platební neschopnost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snaží se manipulovat s city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přizná, že teď nemá, ale jak bude mít tak zaplatí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sliby nedodržuje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nenechat jej nás zmanipulovat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omezit projevy empatie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nedovolit odklonění od problému - vracet se k tématu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chtít slyšet řešení od něj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dohodnout uznání popřípadě i zajištění dluhu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možnost dohodnout splátkový kalendář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možnost odkoupení některých jeho pohledávek k zápočtu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zaplacení včas - úroky z prodlení, jednorázová pokuta 1.200,- Kč na uplatnění pohledávky, smluvní pokuty apod.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sledovat, zda se jeho situace zlepšuje či zhoršuje</a:t>
            </a: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4867" y="0"/>
            <a:ext cx="12216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Nepříznivé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Nedostatečná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odevzdaný svému osudu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nechce nic řešit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nekomunikuje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nechává se zapírat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lidský přístup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vtáhnout jej do hovoru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pokusit se dohodnout uznání popřípadě i zajištění dluhu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možnost odkoupení některých jeho pohledávek k zápočtu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dohod nebo případných navržených postupů - úroky z prodlení, jednorázová pokuta 1.200,- Kč na uplatnění pohledávky, smluvní pokuty apod.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motivovat, vyvolat pozitivní představy do budoucna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sledovat, zda se jeho situace zlepšuje či zhoršuje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Příznivé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Nedostatečná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z nějakého důvodu odmítá platit (podvod, nátlak, zneužití informací apod.)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snaží se najít chyby ve smlouvách, dodávkách zboží nebo služeb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je na jednání připraven, má svoji verzi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je arogantní a sebejistý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být profesionál, nenechat se vyprovokovat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trpělivě vysvětlovat původ dluhu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někdy projevit empatii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vysvětlit, že vyřešení je v jeho zájmu (výhody)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uhrazení - úroky z prodlení, jednorázová pokuta 1.200,- Kč na uplatnění pohledávky, smluvní pokuty, soudní řízení apod.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 případě stálého arogantního vystupování a neochoty k jednání mu sdělte, že vám nezbývá jiná možnost, než předat celou záležitost právníkům a znovu mu vysvětlete, jaké to bude mít následky do budoucna - spolupráce a finanční náklady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/>
        </p:nvSpPr>
        <p:spPr>
          <a:xfrm>
            <a:off x="1573214" y="5643564"/>
            <a:ext cx="907097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cs-CZ" sz="5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Efektivní řízení pohledávek</a:t>
            </a:r>
            <a:endParaRPr/>
          </a:p>
        </p:txBody>
      </p:sp>
      <p:pic>
        <p:nvPicPr>
          <p:cNvPr id="134" name="Google Shape;134;p20" descr="http://theleadershipprogram.com/wp-content/uploads/2015/04/puzz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464" y="280988"/>
            <a:ext cx="8115300" cy="536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50"/>
              <a:buFont typeface="Arial"/>
              <a:buChar char="•"/>
            </a:pPr>
            <a:r>
              <a:rPr lang="cs-CZ" sz="38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Telefonická připomínka </a:t>
            </a: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proč?</a:t>
            </a:r>
            <a:endParaRPr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50"/>
              <a:buFont typeface="Arial"/>
              <a:buChar char="•"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Struktura řešení pohledávek po telefonu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Výše dluhu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Dosavadní aktivita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Ano zaplatím!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Zaplať hned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Zaplať co nejvíce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Potvrzení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Upozornění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Shrnutí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Závěr</a:t>
            </a:r>
            <a:endParaRPr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50"/>
              <a:buFont typeface="Arial"/>
              <a:buChar char="•"/>
            </a:pPr>
            <a:r>
              <a:rPr lang="cs-CZ" sz="3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Nezapomeňte vše pečlivě zaznamenat do dokumentace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5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6064" y="1212912"/>
            <a:ext cx="2956816" cy="443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Telefonické vymáhání</a:t>
            </a:r>
            <a:endParaRPr/>
          </a:p>
        </p:txBody>
      </p:sp>
      <p:pic>
        <p:nvPicPr>
          <p:cNvPr id="397" name="Google Shape;397;p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28738"/>
            <a:ext cx="12191999" cy="701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asi nejvíce uslyšíte?</a:t>
            </a:r>
            <a:endParaRPr/>
          </a:p>
        </p:txBody>
      </p:sp>
      <p:sp>
        <p:nvSpPr>
          <p:cNvPr id="403" name="Google Shape;403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„Upomínku jsem vůbec nedostal, pošlete mi ji“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“My jsme nezaplatili? To není možné!?”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„Chtěl jsem zaplatit, ale teď musím vyřešit existenční problémy“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„Teď zrovna nemám, ale zaplatím hned, jak budu mít“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„Mě také dluží peníze“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„No jasně, že jsme nezaplatili, protože vy jste nedodrželi …”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„Minulý týden jsem to zaplatil, udělejte si tam pořádek“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Osobní vymáhání</a:t>
            </a:r>
            <a:endParaRPr/>
          </a:p>
        </p:txBody>
      </p:sp>
      <p:pic>
        <p:nvPicPr>
          <p:cNvPr id="409" name="Google Shape;409;p70" descr="Výsledek obrázku pro baseball ba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605" y="1502096"/>
            <a:ext cx="9996790" cy="4998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075"/>
            <a:ext cx="12192000" cy="6224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Utvrzení dluhu</a:t>
            </a:r>
            <a:endParaRPr/>
          </a:p>
        </p:txBody>
      </p:sp>
      <p:sp>
        <p:nvSpPr>
          <p:cNvPr id="420" name="Google Shape;420;p72"/>
          <p:cNvSpPr txBox="1">
            <a:spLocks noGrp="1"/>
          </p:cNvSpPr>
          <p:nvPr>
            <p:ph type="body" idx="1"/>
          </p:nvPr>
        </p:nvSpPr>
        <p:spPr>
          <a:xfrm>
            <a:off x="0" y="1643051"/>
            <a:ext cx="1173480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 (§ 2054)</a:t>
            </a:r>
            <a:endParaRPr/>
          </a:p>
          <a:p>
            <a:pPr marL="228600" marR="0" lvl="0" indent="-254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Uzná-li někdo svůj dluh co do důvodu i výše prohlášením učiněným v písemné formě, má se za to, že dluh v rozsahu uznání v době uznání trvá.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Placení úroků se považuje za uznání dluhu ohledně částky, z níž se úroky platí.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Plní-li dlužník dluh zčásti, má částečné plnění účinky uznání zbytku dluhu, lze-li z okolností usoudit, že tímto plněním dlužník uznal i zbytek dluhu.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Ustanovení odstavců 1 a 2 neplatí, je-li pohledávka věřitele již promlčena.</a:t>
            </a:r>
            <a:b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3"/>
          <p:cNvSpPr txBox="1">
            <a:spLocks noGrp="1"/>
          </p:cNvSpPr>
          <p:nvPr>
            <p:ph type="body" idx="1"/>
          </p:nvPr>
        </p:nvSpPr>
        <p:spPr>
          <a:xfrm>
            <a:off x="371476" y="0"/>
            <a:ext cx="11610974" cy="464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1.1.2016 došlo ke zrušení 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poplatku z prodlení 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 služeb, a to novelou č. 104/2015 zákona č. 67/2013 Sb., kterým se upravují některé otázky související s poskytováním plnění spojených s užíváním bytů a nebytových prostorů v domě s byty. Nově tak bude uplatňován z dlužných záloh na služby úrok z prodlení, stejně tak jako v případě dlužného nájemného a dlužných příspěvků na správu domu. 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Poplatek z prodlení se však uplatní ještě u dlužných plateb, jejichž splatnost nastala do 31.12.2015. Úrok z prodlení se tak uplatní až u plateb, které byly splatné v roce 2016 a nebyly v termínu uhrazeny.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souladu s OZ má pronajímatel nárok na úrok z prodlení, jehož výši je možné sjednat (§ 1970 OZ), ale podle § 2235 OZ nepřihlíží se k ujednáním zkracujícím nájemcova práva. Nelze být také v jeho stanovení v rozporu s dobrými mravy – nepřiměřená, mohou soudy v případných sporech akceptovaný úrok odpovídající poplatku z prodlení 36,5% </a:t>
            </a:r>
            <a:r>
              <a:rPr lang="cs-CZ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p.a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povolit?.</a:t>
            </a:r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4"/>
          <p:cNvSpPr txBox="1">
            <a:spLocks noGrp="1"/>
          </p:cNvSpPr>
          <p:nvPr>
            <p:ph type="body" idx="1"/>
          </p:nvPr>
        </p:nvSpPr>
        <p:spPr>
          <a:xfrm>
            <a:off x="371476" y="0"/>
            <a:ext cx="11610974" cy="464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Neujednají-li strany výši úroku z prodlení, považuje se za ujednanou výše úroku z prodlení stanovená vláda nařízením, 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Občanský zákoník v § 2239 stanový, že se nepřihlíží k ujednání ukládajícímu nájemci povinnost zaplatit pronajímateli smluvní pokutu, ani k ujednání ukládajícímu nájemci povinnost, která je vzhledem k okolnostem zjevně nepřiměřená. 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současnosti není možné pokutou sankcionovat jiná porušení nájemní smlouvy než prodlení s placením nájemného a úhrady za služby. 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Upravit nájemní smlouvy, kde je úrok z prodlení automaticky sjednán a je uvedený v příslušných ustanoveních smlouvy.</a:t>
            </a:r>
            <a:endParaRPr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§2230; §2232</a:t>
            </a:r>
            <a:endParaRPr/>
          </a:p>
        </p:txBody>
      </p:sp>
      <p:sp>
        <p:nvSpPr>
          <p:cNvPr id="436" name="Google Shape;436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Užívá-li nájemce věc i po uplynutí nájemní doby a pronajímatel ho do jednoho měsíce nevyzve, aby mu věc odevzdal, platí, že nájemní smlouva byla znovu uzavřena za podmínek ujednaných původně. Byla-li původně nájemní doba delší než jeden rok, platí, že nyní byla uzavřena na jeden rok; byla-li kratší než jeden rok, platí, že nyní byla uzavřena na tuto dobu.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Porušuje-li strana zvlášť závažným způsobem své povinnosti, a tím působí značnou újmu druhé straně, má dotčená strana právo vypovědět nájem bez výpovědní doby. </a:t>
            </a:r>
            <a:r>
              <a:rPr lang="cs-CZ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Je možné si sjednat ve smlouvě konkrétní důvody výpovědi.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§2230; §2232</a:t>
            </a:r>
            <a:endParaRPr/>
          </a:p>
        </p:txBody>
      </p:sp>
      <p:sp>
        <p:nvSpPr>
          <p:cNvPr id="442" name="Google Shape;442;p76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nájmu bytu platí, že pokud nájemce užívá byt alespoň tři měsíce po dni, kdy uplynula doba nájmu na dobu určitou, a zároveň, pokud ho v této době pronajímatel písemně nevyzve, je nájem znovu ujednán na stejnou dobu jako ten předchozí, maximálně však do dvou let. Úprava v § 2285 je speciální k § 2230 NOZ, který platí pro všechny nájemní vztahy obecně.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15" y="336505"/>
            <a:ext cx="10840508" cy="610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§2253; </a:t>
            </a:r>
            <a:endParaRPr/>
          </a:p>
        </p:txBody>
      </p:sp>
      <p:sp>
        <p:nvSpPr>
          <p:cNvPr id="448" name="Google Shape;448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cs-CZ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Nedohodnou-li se strany o dlužném nájemném, nelze nájem vypovědět pro nezaplacení nájemného, uloží-li nájemce dlužné nájemné, popřípadě jeho spornou část do notářské úschovy a vyrozumí o tom pronajímatele.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§2286</a:t>
            </a:r>
            <a:endParaRPr/>
          </a:p>
        </p:txBody>
      </p:sp>
      <p:sp>
        <p:nvSpPr>
          <p:cNvPr id="454" name="Google Shape;454;p78"/>
          <p:cNvSpPr txBox="1">
            <a:spLocks noGrp="1"/>
          </p:cNvSpPr>
          <p:nvPr>
            <p:ph type="body" idx="1"/>
          </p:nvPr>
        </p:nvSpPr>
        <p:spPr>
          <a:xfrm>
            <a:off x="838200" y="1304926"/>
            <a:ext cx="10515600" cy="528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Výpověď nájmu vyžaduje písemnou formu a musí dojít druhé straně. Výpovědní doba běží od prvního dne kalendářního měsíce následujícího poté, co výpověď došla druhé straně.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Vypoví-li nájem pronajímatel, poučí nájemce o jeho právu vznést proti výpovědi námitky a navrhnout přezkoumání oprávněnosti výpovědi soudem, jinak je výpověď neplatná.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9"/>
          <p:cNvSpPr txBox="1">
            <a:spLocks noGrp="1"/>
          </p:cNvSpPr>
          <p:nvPr>
            <p:ph type="body" idx="1"/>
          </p:nvPr>
        </p:nvSpPr>
        <p:spPr>
          <a:xfrm>
            <a:off x="137160" y="1406545"/>
            <a:ext cx="11887200" cy="526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lang="cs-CZ" sz="31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datová schránka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lang="cs-CZ" sz="31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osobní převzetí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lang="cs-CZ" sz="31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fyzicky odmítne převzít</a:t>
            </a:r>
            <a:endParaRPr sz="317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lang="cs-CZ" sz="31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Není-li zastižen</a:t>
            </a:r>
            <a:r>
              <a:rPr lang="cs-CZ" sz="31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vychází se z právního názoru, který vzešel z judikatury. Podle něj jsou adresné jednostranné hmotněprávní úkony v režimu občanského zákoníku účinné, pokud lze předpokládat, že projev vůle je doručen adresátovi. To znamená, že se tzv. </a:t>
            </a:r>
            <a:r>
              <a:rPr lang="cs-CZ" sz="31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dostane do sféry jeho dispozice (NSS 26 Cdo 238/2008)</a:t>
            </a:r>
            <a:r>
              <a:rPr lang="cs-CZ" sz="31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lang="cs-CZ" sz="31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vhození do poštovní schránky nebo také např. vsunutí pod dveře bytu.</a:t>
            </a:r>
            <a:r>
              <a:rPr lang="cs-CZ" sz="31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 případech, kdy je výpověď doručována prostřednictvím pošty, pokládá se za doručení přímé vhození dopisu do poštovní schránky nebo </a:t>
            </a:r>
            <a:r>
              <a:rPr lang="cs-CZ" sz="317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vhození oznámení do poštovní schránky o uložení takové zásilky</a:t>
            </a:r>
            <a:r>
              <a:rPr lang="cs-CZ" sz="31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90804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endParaRPr sz="21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79"/>
          <p:cNvSpPr/>
          <p:nvPr/>
        </p:nvSpPr>
        <p:spPr>
          <a:xfrm>
            <a:off x="827440" y="546854"/>
            <a:ext cx="84079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§2286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§2288</a:t>
            </a:r>
            <a:endParaRPr/>
          </a:p>
        </p:txBody>
      </p:sp>
      <p:sp>
        <p:nvSpPr>
          <p:cNvPr id="466" name="Google Shape;466;p80"/>
          <p:cNvSpPr txBox="1">
            <a:spLocks noGrp="1"/>
          </p:cNvSpPr>
          <p:nvPr>
            <p:ph type="body" idx="1"/>
          </p:nvPr>
        </p:nvSpPr>
        <p:spPr>
          <a:xfrm>
            <a:off x="420129" y="1825625"/>
            <a:ext cx="11318789" cy="474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Pronajímatel může vypovědět nájem na dobu určitou nebo neurčitou v tříměsíční výpovědní době,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poruší-li nájemce hrubě svou povinnost vyplývající z nájmu,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je-li nájemce odsouzen pro úmyslný trestný čin spáchaný na pronajímateli nebo členu jeho domácnosti nebo na osobě, která bydlí v domě, kde je nájemcův byt, nebo proti cizímu majetku, který se v tomto domě nachází,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má-li být byt vyklizen, protože je z důvodu veřejného zájmu potřebné s bytem nebo domem, ve kterém se byt nachází, naložit tak, že byt nebude možné vůbec užívat, nebo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je-li tu jiný obdobně závažný důvod pro vypovězení nájmu.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§2288</a:t>
            </a:r>
            <a:endParaRPr/>
          </a:p>
        </p:txBody>
      </p:sp>
      <p:sp>
        <p:nvSpPr>
          <p:cNvPr id="472" name="Google Shape;472;p81"/>
          <p:cNvSpPr txBox="1">
            <a:spLocks noGrp="1"/>
          </p:cNvSpPr>
          <p:nvPr>
            <p:ph type="body" idx="1"/>
          </p:nvPr>
        </p:nvSpPr>
        <p:spPr>
          <a:xfrm>
            <a:off x="543697" y="1825624"/>
            <a:ext cx="11368217" cy="4797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Pronajímatel může vypovědět nájem na dobu neurčitou v tříměsíční výpovědní době i v případě, že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má být byt užíván pronajímatelem, nebo jeho manželem, který hodlá opustit rodinnou domácnost a byl podán návrh na rozvod manželství, nebo manželství bylo již rozvedeno,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potřebuje pronajímatel byt pro svého příbuzného nebo pro příbuzného svého manžela v přímé linii nebo ve vedlejší linii v druhém stupni.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Vypoví-li pronajímatel nájem z důvodů uvedených v odstavcích 1 a 2, uvede výpovědní důvod ve výpovědi.</a:t>
            </a:r>
            <a:endParaRPr/>
          </a:p>
          <a:p>
            <a:pPr marL="228600" marR="0" lvl="0" indent="-15748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</a:pPr>
            <a:endParaRPr sz="11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§2291</a:t>
            </a:r>
            <a:endParaRPr/>
          </a:p>
        </p:txBody>
      </p:sp>
      <p:sp>
        <p:nvSpPr>
          <p:cNvPr id="478" name="Google Shape;478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Poruší-li nájemce svou povinnost zvlášť závažným způsobem, má pronajímatel právo vypovědět nájem bez výpovědní doby a požadovat, aby mu nájemce bez zbytečného odkladu byt odevzdal, nejpozději však do jednoho měsíce od skončení nájmu.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§2291</a:t>
            </a:r>
            <a:endParaRPr/>
          </a:p>
        </p:txBody>
      </p:sp>
      <p:sp>
        <p:nvSpPr>
          <p:cNvPr id="484" name="Google Shape;484;p83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93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Nájemce porušuje svou povinnost zvlášť závažným způsobem, </a:t>
            </a:r>
            <a:r>
              <a:rPr lang="cs-CZ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zejména nezaplatil-li nájemné a náklady na služby za dobu alespoň tří měsíců</a:t>
            </a:r>
            <a:r>
              <a:rPr lang="cs-CZ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poškozuje-li byt nebo dům závažným nebo nenapravitelným způsobem, způsobuje-li jinak závažné škody nebo obtíže pronajímateli nebo osobám, které v domě bydlí nebo užívá-li neoprávněně byt jiným způsobem nebo k jinému účelu, než bylo ujednáno.</a:t>
            </a:r>
            <a:endParaRPr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§2291</a:t>
            </a:r>
            <a:endParaRPr/>
          </a:p>
        </p:txBody>
      </p:sp>
      <p:sp>
        <p:nvSpPr>
          <p:cNvPr id="490" name="Google Shape;490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Neuvede-li pronajímatel ve výpovědi, v čem spatřuje zvlášť závažné porušení nájemcovy povinnosti, nebo nevyzve-li před doručením výpovědi nájemce, aby v přiměřené době odstranil své závadné chování, popřípadě odstranil protiprávní stav, k výpovědi se nepřihlíží.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§2295; §2234</a:t>
            </a:r>
            <a:endParaRPr/>
          </a:p>
        </p:txBody>
      </p:sp>
      <p:sp>
        <p:nvSpPr>
          <p:cNvPr id="496" name="Google Shape;496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Pronajímatel má právo na náhradu ve výši ujednaného nájemného, neodevzdá-li nájemce byt pronajímateli v den skončení nájmu až do dne, kdy nájemce pronajímateli byt skutečně odevzdá.</a:t>
            </a:r>
            <a:endParaRPr/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Pronajímatel má právo na úhradu pohledávky vůči nájemci zadržet movité věci, které má nájemce na věci nebo v ní.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Zadržovací právo</a:t>
            </a:r>
            <a:endParaRPr/>
          </a:p>
        </p:txBody>
      </p:sp>
      <p:sp>
        <p:nvSpPr>
          <p:cNvPr id="502" name="Google Shape;502;p86"/>
          <p:cNvSpPr txBox="1">
            <a:spLocks noGrp="1"/>
          </p:cNvSpPr>
          <p:nvPr>
            <p:ph type="body" idx="1"/>
          </p:nvPr>
        </p:nvSpPr>
        <p:spPr>
          <a:xfrm>
            <a:off x="838200" y="1200149"/>
            <a:ext cx="10515600" cy="515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Pronajímatel může zadržet nájemci věci </a:t>
            </a:r>
            <a:r>
              <a:rPr lang="cs-CZ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nejen za účelem zajištění nájemného, ale jakékoliv pohledávky vzniknuvší z předmětného nájemního vztahu.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Vymezení movitých věcí, které nájemce má na pronajaté věci nebo v ní, má za následek, že pronajímatel může uplatnit své zadržovací právo vůči všem věcem. Může se stát, že uplatní toto právo i k věcem, jež nejsou ve vlastnictví nájemce, nacházejícím se v prostorách pronájmu (bytu nebo prostoru sloužících k podnikání).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chce pronajímatel uplatnit zadržovací právo k věcem nacházejícím se  v/na prostorách nájmu, musí postupovat podle ustanovení § 1397 odst. 1 NObčZ, tj. vyrozumět nájemce o uplatnění zadržovacího práva a sdělit mu důvod zadržení. Pokud byla nájemní smlouva uzavřena v písemné formě, musí mít písemnou formu i vyrozumění o uplatnění zadržovacího práva.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2050182" y="1318661"/>
            <a:ext cx="7887096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Směrnice</a:t>
            </a:r>
            <a:r>
              <a:rPr lang="cs-CZ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= K1+C+K2+J+P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Zadržovací právo</a:t>
            </a:r>
            <a:endParaRPr/>
          </a:p>
        </p:txBody>
      </p:sp>
      <p:sp>
        <p:nvSpPr>
          <p:cNvPr id="508" name="Google Shape;508;p87"/>
          <p:cNvSpPr txBox="1">
            <a:spLocks noGrp="1"/>
          </p:cNvSpPr>
          <p:nvPr>
            <p:ph type="body" idx="1"/>
          </p:nvPr>
        </p:nvSpPr>
        <p:spPr>
          <a:xfrm>
            <a:off x="838200" y="1200149"/>
            <a:ext cx="10515600" cy="515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světle výše uvedeného lze popsat na modelové situaci: Nájemce po dobu delší třech měsíců neplatí nájemné. Pronajímatel nájemci písemně oznámí, že uplatňuje zadržovací právo k věcem nacházejícím se v/na prostorách nájmu. Následně pronajímatel vypoví nájemní smlouvu bez výpovědní lhůty dle ustanovení § 2232 </a:t>
            </a:r>
            <a:r>
              <a:rPr lang="cs-CZ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ObčZ</a:t>
            </a:r>
            <a:r>
              <a:rPr lang="cs-CZ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Nájemce na uvedené kroky pronajímatele nijak nereaguje – nájemné nehradí a prostory nevyklidí. Pronajímatel tedy může přikročit k vyklizení prostor nájmu vlastními silami za účasti notáře, jež průběh vyklizení, soupis vyklízených věcí a stav vyklízených věcí zachytí v notářském zápise.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§2254 - jistina</a:t>
            </a:r>
            <a:endParaRPr/>
          </a:p>
        </p:txBody>
      </p:sp>
      <p:sp>
        <p:nvSpPr>
          <p:cNvPr id="514" name="Google Shape;514;p88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2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Ujednají-li strany, že nájemce dá pronajímateli peněžitou jistotu, že zaplatí nájemné a splní jiné povinnosti vyplývající z nájmu, nesmí být jistota vyšší než </a:t>
            </a:r>
            <a:r>
              <a:rPr lang="cs-CZ" sz="32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trojnásobek 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měsíčního nájemného.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Při skončení nájmu pronajímatel vrátí jistotu nájemci; započte si přitom, co mu nájemce případně z nájmu dluží. Nájemce má právo na úroky z jistoty od jejího poskytnutí alespoň ve výši zákonné sazby.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Zápočty</a:t>
            </a:r>
            <a:endParaRPr/>
          </a:p>
        </p:txBody>
      </p:sp>
      <p:sp>
        <p:nvSpPr>
          <p:cNvPr id="520" name="Google Shape;520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1982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Dluží-li si strany vzájemně plnění </a:t>
            </a:r>
            <a:r>
              <a:rPr lang="cs-CZ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stejného druhu</a:t>
            </a: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může každá z nich prohlásit vůči druhé straně, že svoji pohledávku započítává proti pohledávce druhé strany. </a:t>
            </a:r>
            <a:r>
              <a:rPr lang="cs-CZ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 započtení lze přistoupit, jakmile straně vznikne právo požadovat uspokojení vlastní pohledávky a plnit svůj vlastní dluh.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Započtením se obě pohledávky ruší v rozsahu, v jakém se vzájemně kryjí; nekryjí-li se zcela, započte se pohledávka obdobně jako při splnění. Tyto účinky nastávají k okamžiku, kdy se obě pohledávky staly způsobilými k započtení.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0"/>
          <p:cNvSpPr txBox="1">
            <a:spLocks noGrp="1"/>
          </p:cNvSpPr>
          <p:nvPr>
            <p:ph type="title"/>
          </p:nvPr>
        </p:nvSpPr>
        <p:spPr>
          <a:xfrm>
            <a:off x="838200" y="203200"/>
            <a:ext cx="105156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Zápočty</a:t>
            </a:r>
            <a:endParaRPr/>
          </a:p>
        </p:txBody>
      </p:sp>
      <p:sp>
        <p:nvSpPr>
          <p:cNvPr id="526" name="Google Shape;526;p90"/>
          <p:cNvSpPr txBox="1">
            <a:spLocks noGrp="1"/>
          </p:cNvSpPr>
          <p:nvPr>
            <p:ph type="body" idx="1"/>
          </p:nvPr>
        </p:nvSpPr>
        <p:spPr>
          <a:xfrm>
            <a:off x="838200" y="987424"/>
            <a:ext cx="10515600" cy="571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cs-CZ" sz="259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</a:t>
            </a:r>
            <a:r>
              <a:rPr lang="cs-CZ" sz="259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Cdo</a:t>
            </a:r>
            <a:r>
              <a:rPr lang="cs-CZ" sz="259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118/2016</a:t>
            </a:r>
            <a:b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Datum rozhodnutí: 09.05.2016</a:t>
            </a:r>
            <a:b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Dotčené předpisy: § 580 </a:t>
            </a:r>
            <a:r>
              <a:rPr lang="cs-CZ" sz="259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obč</a:t>
            </a:r>
            <a: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zák., § 581 </a:t>
            </a:r>
            <a:r>
              <a:rPr lang="cs-CZ" sz="259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obč</a:t>
            </a:r>
            <a: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zák., § 98 o. s. ř.</a:t>
            </a: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zániku závazku započtením tak nedochází automaticky, jakmile se pohledávky setkaly, ale teprve pomineme-li dohodu o započtení na základě kompenzačního projevu jednoho z účastníků adresovaného druhému účastníku. Forma pro tento právní úkon není zákonem stanovena (postačuje tedy i ústní projev), tento právní úkon musí splňovat obecné náležitosti stanovené v § 34 a násl. </a:t>
            </a:r>
            <a:r>
              <a:rPr lang="cs-CZ" sz="259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obč</a:t>
            </a:r>
            <a:r>
              <a:rPr lang="cs-CZ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zák. a z jeho obsahu musí být zřejmé, jaká pohledávka a v jaké výši se uplatňuje k započtení proti pohledávce druhého účastníka….Při zápočtu dospělých pohledávek je okamžikem jejich setkání okamžik splatnosti pohledávky později splatné; v tomto okamžiku (při splnění dalších zákonných předpokladů) dojde k zániku pohledávek následkem započtení, a to v rozsahu, v jakém se vzájemně kryjí.</a:t>
            </a:r>
            <a:endParaRPr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1987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K započtení jsou způsobilé pohledávky, které lze uplatnit před soudem.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Pohledávka </a:t>
            </a:r>
            <a:r>
              <a:rPr lang="cs-CZ" sz="3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nejistá nebo neurčitá 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započtení způsobilá není.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pohledávka nejistá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je pohledávkou, u níž není jisté, že vůbec existuje,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pohledávka neurčitá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je pohledávkou, u které není známa její přesná výše.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nesporná pohledávka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– jde pouze o pohledávku, která byla dlužníkem uznána či přiznána pravomocným rozhodnutím.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POZOR - lze zpochybňovat jakoukoliv pohledávku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a to i pohledávku mezi stranami původně skutečně nespornou – ta totiž mohla dle nového tvrzení druhé strany následně zaniknout např. splněním, jiným předchozím započtením, prominutím či narovnáním.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2"/>
          <p:cNvSpPr txBox="1">
            <a:spLocks noGrp="1"/>
          </p:cNvSpPr>
          <p:nvPr>
            <p:ph type="title"/>
          </p:nvPr>
        </p:nvSpPr>
        <p:spPr>
          <a:xfrm>
            <a:off x="0" y="1"/>
            <a:ext cx="11353800" cy="93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</a:t>
            </a:r>
            <a:endParaRPr/>
          </a:p>
        </p:txBody>
      </p:sp>
      <p:sp>
        <p:nvSpPr>
          <p:cNvPr id="537" name="Google Shape;537;p92"/>
          <p:cNvSpPr txBox="1">
            <a:spLocks noGrp="1"/>
          </p:cNvSpPr>
          <p:nvPr>
            <p:ph type="body" idx="1"/>
          </p:nvPr>
        </p:nvSpPr>
        <p:spPr>
          <a:xfrm>
            <a:off x="0" y="1106906"/>
            <a:ext cx="12192000" cy="575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2053</a:t>
            </a: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„</a:t>
            </a:r>
            <a:r>
              <a:rPr lang="cs-CZ" sz="2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Uzná-li někdo svůj dluh co do důvodu i výše prohlášením učiněným v písemné formě, má se za to, že dluh v rozsahu uznání v době uznání trvá</a:t>
            </a: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.“ Pro tento výslovný úkon - prohlášení dlužníka je zákonem předepsaná písemná forma, podpis dlužníka nemusí být úředně ověřen. Lze i pro promlčené pohledávky.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2054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Placení úroků se považuje za uznání dluhu ohledně částky, z níž se úroky platí.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Plní-li dlužník dluh zčásti, má částečné plnění účinky uznání zbytku dluhu, lze-li z okolností usoudit, že tímto plněním dlužník uznal i zbytek dluhu.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Ustanovení odstavců 1 a 2 neplatí, je-li pohledávka věřitele již promlčena.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Nová promlčecí 10-ti letá lhůta !!!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3"/>
          <p:cNvSpPr txBox="1">
            <a:spLocks noGrp="1"/>
          </p:cNvSpPr>
          <p:nvPr>
            <p:ph type="title"/>
          </p:nvPr>
        </p:nvSpPr>
        <p:spPr>
          <a:xfrm>
            <a:off x="0" y="1"/>
            <a:ext cx="11353800" cy="91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 a splátkový kalendář</a:t>
            </a:r>
            <a:endParaRPr/>
          </a:p>
        </p:txBody>
      </p:sp>
      <p:sp>
        <p:nvSpPr>
          <p:cNvPr id="543" name="Google Shape;543;p93"/>
          <p:cNvSpPr txBox="1">
            <a:spLocks noGrp="1"/>
          </p:cNvSpPr>
          <p:nvPr>
            <p:ph type="body" idx="1"/>
          </p:nvPr>
        </p:nvSpPr>
        <p:spPr>
          <a:xfrm>
            <a:off x="0" y="1395662"/>
            <a:ext cx="12192000" cy="546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 zakládá vyvratitelnou právní domněnku o existenci dluhu v uznané výši v okamžiku tohoto uznání. V procesním řízení dochází k přenesení důkazního břemene o trvání dluhu z věřitele na dlužníka. Věřitel má před soudem výhodnější postavení, neboť nemusí prokazovat právní důvod (např. smlouvu) svého závazku. Dlužník musí přinést důkaz o tom, že jeho závazek již neexistuje nebo nikdy neexistoval.  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splátkový kalendář, pak nejlépe mimo uznáním dluhu. Uznání dluhu jako samostatný dokument společně se splátkovým kalendářem.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Zajištění a utvrzení dluhu</a:t>
            </a:r>
            <a:endParaRPr/>
          </a:p>
        </p:txBody>
      </p:sp>
      <p:sp>
        <p:nvSpPr>
          <p:cNvPr id="549" name="Google Shape;549;p9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95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Rozlišuje se zajištění dluhů (zástavou, ručením, bankovní zárukou, zajišťovacím převodem práva, dohodou o srážkách ze mzdy) a jejich utvrzením (uznání dluhu a sjednání smluvní pokuty).</a:t>
            </a:r>
            <a:endParaRPr/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dluhu, ani smluvní pokuta totiž hospodářsky nezajišťují pohledávku věřitele, třebaže mu poskytují jiné výhody.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Předžalobní výzva</a:t>
            </a:r>
            <a:endParaRPr/>
          </a:p>
        </p:txBody>
      </p:sp>
      <p:sp>
        <p:nvSpPr>
          <p:cNvPr id="555" name="Google Shape;555;p95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Písemně a odeslat na adresu bydliště nebo sídla podnikání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Výzva k uhrazení dlužného nájemného, služeb a úroků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Upozornit na náklady advokátů a exekutorů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 marném vymáhání obrátit se na soud nebo mimosoudně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Mimosoudně – pozor na ztrátu jména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6"/>
          <p:cNvSpPr/>
          <p:nvPr/>
        </p:nvSpPr>
        <p:spPr>
          <a:xfrm>
            <a:off x="487680" y="304800"/>
            <a:ext cx="11430000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710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Součástí společného jmění jsou dluhy převzaté za trvání manželství,</a:t>
            </a:r>
            <a:r>
              <a:rPr lang="cs-CZ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ledaže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   se týkají majetku, který náleží výhradně jednomu z manželů, a to v rozsahu, který přesahuje zisk z tohoto majetku, nebo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   je převzal jen jeden z manželů bez souhlasu druhého, aniž se přitom jednalo o obstarávání každodenních nebo běžných potřeb rodiny.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/>
          <p:nvPr/>
        </p:nvSpPr>
        <p:spPr>
          <a:xfrm>
            <a:off x="1539241" y="853440"/>
            <a:ext cx="10652759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Směrnice = pravidla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cs-CZ" sz="7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„Tvrdý k pravidlům, měkký k lidem“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7"/>
          <p:cNvSpPr txBox="1"/>
          <p:nvPr/>
        </p:nvSpPr>
        <p:spPr>
          <a:xfrm>
            <a:off x="5266" y="172996"/>
            <a:ext cx="12186735" cy="577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Kvitance pohledávky – pozor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 podrobněji upravuje rovněž institut kvitance, tj. potvrzení o splnění dluhu, které věřitel vydá dlužníkovi v případě, že o to požádá (§ 1949). 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 navíc stanoví, že je-li vydána kvitance na jistinu, má se za to, že bylo splněno také příslušenství pohledávky. 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Ust</a:t>
            </a:r>
            <a:r>
              <a:rPr lang="cs-CZ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§ 1950 zakotvuje také domněnku vyrovnání dříve splatných dluhů, pokud věřitel vydal kvitanci na plnění splatné později.</a:t>
            </a:r>
            <a:endParaRPr dirty="0"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8"/>
          <p:cNvSpPr/>
          <p:nvPr/>
        </p:nvSpPr>
        <p:spPr>
          <a:xfrm>
            <a:off x="112542" y="-5417"/>
            <a:ext cx="12079456" cy="686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 judikatury - ústavní soud k náhradě nákladů advokáta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II.ÚS 3855/14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cs-CZ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Tam, kde je k hájení svých zájmů stát vybaven příslušnými organizačními složkami, není důvod, aby výkon svých práv a povinností z této oblasti přenášel na advokáta; </a:t>
            </a:r>
            <a:r>
              <a:rPr lang="cs-C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však tak učiní, není důvod uznat takto vzniklé náklady řízení jako náklady účelně vynaložené (§ 142 o. s. ř.).“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9"/>
          <p:cNvSpPr txBox="1">
            <a:spLocks noGrp="1"/>
          </p:cNvSpPr>
          <p:nvPr>
            <p:ph type="title"/>
          </p:nvPr>
        </p:nvSpPr>
        <p:spPr>
          <a:xfrm>
            <a:off x="0" y="1"/>
            <a:ext cx="11353800" cy="93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Rozhodčí doložka</a:t>
            </a:r>
            <a:endParaRPr/>
          </a:p>
        </p:txBody>
      </p:sp>
      <p:sp>
        <p:nvSpPr>
          <p:cNvPr id="576" name="Google Shape;576;p99"/>
          <p:cNvSpPr txBox="1">
            <a:spLocks noGrp="1"/>
          </p:cNvSpPr>
          <p:nvPr>
            <p:ph type="body" idx="1"/>
          </p:nvPr>
        </p:nvSpPr>
        <p:spPr>
          <a:xfrm>
            <a:off x="0" y="938462"/>
            <a:ext cx="12192000" cy="591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cs-CZ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Rozhodčí doložka musí být vždy sjednána zvlášť jako dodatek ke smlouvě spotřebitelské (nejčastěji se jedná právě o nájemní smlouvy k bytům, kupní smlouvy nebo smlouvy o dílo). Spotřebitel musí být náležitě obeznámen o všech aspektech doložky.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cs-CZ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Lze ji sjednat i u dohody o splátkách – opět samostatně.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66954"/>
            <a:ext cx="12192000" cy="243869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00"/>
          <p:cNvSpPr txBox="1"/>
          <p:nvPr/>
        </p:nvSpPr>
        <p:spPr>
          <a:xfrm>
            <a:off x="942975" y="1447800"/>
            <a:ext cx="51884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Exekuční titul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01"/>
          <p:cNvSpPr/>
          <p:nvPr/>
        </p:nvSpPr>
        <p:spPr>
          <a:xfrm>
            <a:off x="746975" y="412123"/>
            <a:ext cx="10959921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Exekutorský řád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Obecně musí exekutoři postupovat tak, že při exekuci nejprve obstaví bankovní účty a provedou srážky ze mzdy, teprve pokud tato opatření nebudou stačit, lze prodat movité a nemovité věci. Při exekucích prováděných v bydlišti dlužníka bude vždy povinně pořizován videozáznam, dosud byl záznam pořizován pouze tehdy, pokud o to dlužník požádal.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08" descr="preklutivní pohledáv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389" y="0"/>
            <a:ext cx="13166725" cy="987583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08"/>
          <p:cNvSpPr txBox="1"/>
          <p:nvPr/>
        </p:nvSpPr>
        <p:spPr>
          <a:xfrm>
            <a:off x="1992313" y="981076"/>
            <a:ext cx="422102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Odpisy pohledávek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Prekluze pohledávek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Postoupení pohledávek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109" descr="předávání informací - dělená správ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09"/>
          <p:cNvSpPr txBox="1"/>
          <p:nvPr/>
        </p:nvSpPr>
        <p:spPr>
          <a:xfrm>
            <a:off x="7464424" y="188913"/>
            <a:ext cx="432430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Předávání pohledávek?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Inkasní agentura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Advokát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Exekutor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Rozhodce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cs-CZ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10"/>
          <p:cNvSpPr txBox="1"/>
          <p:nvPr/>
        </p:nvSpPr>
        <p:spPr>
          <a:xfrm>
            <a:off x="457200" y="394692"/>
            <a:ext cx="11384280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Žádost – pravidla informovanosti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Kritéria – ohodnocení rizik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Smluvní ujednání + zajištění = minimalizace rizik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Aktualizace – např. 1x za rok jako při žádosti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Nastavení upomínání a hlídání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Dohody o splátkách – vlastní nebo notář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Soudní jednání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Exekuční řízení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Postup při insolvenci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Postoupení pohledávky, externí vymáhání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Odpis Pohledávky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111" descr="pohoda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963" y="1"/>
            <a:ext cx="11161713" cy="741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4781</Words>
  <Application>Microsoft Office PowerPoint</Application>
  <PresentationFormat>Širokoúhlá obrazovka</PresentationFormat>
  <Paragraphs>410</Paragraphs>
  <Slides>101</Slides>
  <Notes>93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5" baseType="lpstr">
      <vt:lpstr>Arial</vt:lpstr>
      <vt:lpstr>Calibri</vt:lpstr>
      <vt:lpstr>Century Gothic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Efektivní řízení pohledávek – časová osa</vt:lpstr>
      <vt:lpstr> </vt:lpstr>
      <vt:lpstr>Nařízení vlády č. 351/2013 Sb.) </vt:lpstr>
      <vt:lpstr>Prezentace aplikace PowerPoint</vt:lpstr>
      <vt:lpstr>Zákon č. 191/2020 Sb.</vt:lpstr>
      <vt:lpstr>Zákon č. 191/2020 Sb. - ZVLÁŠTNÍ OPATŘENÍ VE VZTAHU K INSOLVENČNÍMU PRÁVU</vt:lpstr>
      <vt:lpstr>Novela OZ od 1.7.2020</vt:lpstr>
      <vt:lpstr>Prezentace aplikace PowerPoint</vt:lpstr>
      <vt:lpstr>Typologie dlužníka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Telefonické vymáhání</vt:lpstr>
      <vt:lpstr>Co asi nejvíce uslyšíte?</vt:lpstr>
      <vt:lpstr>Osobní vymáhání</vt:lpstr>
      <vt:lpstr>Prezentace aplikace PowerPoint</vt:lpstr>
      <vt:lpstr>Utvrzení dluhu</vt:lpstr>
      <vt:lpstr>Prezentace aplikace PowerPoint</vt:lpstr>
      <vt:lpstr>Prezentace aplikace PowerPoint</vt:lpstr>
      <vt:lpstr>Na co si dát pozor - §2230; §2232</vt:lpstr>
      <vt:lpstr>Na co si dát pozor - §2230; §2232</vt:lpstr>
      <vt:lpstr>Na co si dát pozor - §2253; </vt:lpstr>
      <vt:lpstr>Na co si dát pozor - §2286</vt:lpstr>
      <vt:lpstr>Prezentace aplikace PowerPoint</vt:lpstr>
      <vt:lpstr>Na co si dát pozor - §2288</vt:lpstr>
      <vt:lpstr>Na co si dát pozor - §2288</vt:lpstr>
      <vt:lpstr>Na co si dát pozor - §2291</vt:lpstr>
      <vt:lpstr>Na co si dát pozor - §2291</vt:lpstr>
      <vt:lpstr>Na co si dát pozor - §2291</vt:lpstr>
      <vt:lpstr>Na co si dát pozor - §2295; §2234</vt:lpstr>
      <vt:lpstr>Zadržovací právo</vt:lpstr>
      <vt:lpstr>Zadržovací právo</vt:lpstr>
      <vt:lpstr>§2254 - jistina</vt:lpstr>
      <vt:lpstr>Zápočty</vt:lpstr>
      <vt:lpstr>Zápočty</vt:lpstr>
      <vt:lpstr>Prezentace aplikace PowerPoint</vt:lpstr>
      <vt:lpstr>Uznání dluhu</vt:lpstr>
      <vt:lpstr>Uznání dluhu a splátkový kalendář</vt:lpstr>
      <vt:lpstr>Zajištění a utvrzení dluhu</vt:lpstr>
      <vt:lpstr>Předžalobní výzva</vt:lpstr>
      <vt:lpstr>Prezentace aplikace PowerPoint</vt:lpstr>
      <vt:lpstr>Prezentace aplikace PowerPoint</vt:lpstr>
      <vt:lpstr>Prezentace aplikace PowerPoint</vt:lpstr>
      <vt:lpstr>Rozhodčí doložka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Vlastimil Veselý</dc:creator>
  <cp:lastModifiedBy>Vlastimil Veselý</cp:lastModifiedBy>
  <cp:revision>16</cp:revision>
  <dcterms:modified xsi:type="dcterms:W3CDTF">2020-06-03T15:31:28Z</dcterms:modified>
</cp:coreProperties>
</file>