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69"/>
  </p:notesMasterIdLst>
  <p:sldIdLst>
    <p:sldId id="256" r:id="rId2"/>
    <p:sldId id="395" r:id="rId3"/>
    <p:sldId id="409" r:id="rId4"/>
    <p:sldId id="410" r:id="rId5"/>
    <p:sldId id="406" r:id="rId6"/>
    <p:sldId id="414" r:id="rId7"/>
    <p:sldId id="262" r:id="rId8"/>
    <p:sldId id="264" r:id="rId9"/>
    <p:sldId id="416" r:id="rId10"/>
    <p:sldId id="261" r:id="rId11"/>
    <p:sldId id="275" r:id="rId12"/>
    <p:sldId id="417" r:id="rId13"/>
    <p:sldId id="418" r:id="rId14"/>
    <p:sldId id="266" r:id="rId15"/>
    <p:sldId id="273" r:id="rId16"/>
    <p:sldId id="419" r:id="rId17"/>
    <p:sldId id="422" r:id="rId18"/>
    <p:sldId id="270" r:id="rId19"/>
    <p:sldId id="420" r:id="rId20"/>
    <p:sldId id="408" r:id="rId21"/>
    <p:sldId id="421" r:id="rId22"/>
    <p:sldId id="423" r:id="rId23"/>
    <p:sldId id="413" r:id="rId24"/>
    <p:sldId id="317" r:id="rId25"/>
    <p:sldId id="424" r:id="rId26"/>
    <p:sldId id="425" r:id="rId27"/>
    <p:sldId id="430" r:id="rId28"/>
    <p:sldId id="431" r:id="rId29"/>
    <p:sldId id="432" r:id="rId30"/>
    <p:sldId id="426" r:id="rId31"/>
    <p:sldId id="538" r:id="rId32"/>
    <p:sldId id="433" r:id="rId33"/>
    <p:sldId id="427" r:id="rId34"/>
    <p:sldId id="434" r:id="rId35"/>
    <p:sldId id="435" r:id="rId36"/>
    <p:sldId id="428" r:id="rId37"/>
    <p:sldId id="429" r:id="rId38"/>
    <p:sldId id="439" r:id="rId39"/>
    <p:sldId id="440" r:id="rId40"/>
    <p:sldId id="441" r:id="rId41"/>
    <p:sldId id="442" r:id="rId42"/>
    <p:sldId id="444" r:id="rId43"/>
    <p:sldId id="445" r:id="rId44"/>
    <p:sldId id="447" r:id="rId45"/>
    <p:sldId id="449" r:id="rId46"/>
    <p:sldId id="448" r:id="rId47"/>
    <p:sldId id="454" r:id="rId48"/>
    <p:sldId id="456" r:id="rId49"/>
    <p:sldId id="457" r:id="rId50"/>
    <p:sldId id="460" r:id="rId51"/>
    <p:sldId id="465" r:id="rId52"/>
    <p:sldId id="467" r:id="rId53"/>
    <p:sldId id="468" r:id="rId54"/>
    <p:sldId id="469" r:id="rId55"/>
    <p:sldId id="470" r:id="rId56"/>
    <p:sldId id="473" r:id="rId57"/>
    <p:sldId id="474" r:id="rId58"/>
    <p:sldId id="289" r:id="rId59"/>
    <p:sldId id="475" r:id="rId60"/>
    <p:sldId id="291" r:id="rId61"/>
    <p:sldId id="292" r:id="rId62"/>
    <p:sldId id="294" r:id="rId63"/>
    <p:sldId id="296" r:id="rId64"/>
    <p:sldId id="402" r:id="rId65"/>
    <p:sldId id="300" r:id="rId66"/>
    <p:sldId id="301" r:id="rId67"/>
    <p:sldId id="302" r:id="rId68"/>
    <p:sldId id="476" r:id="rId69"/>
    <p:sldId id="477" r:id="rId70"/>
    <p:sldId id="478" r:id="rId71"/>
    <p:sldId id="305" r:id="rId72"/>
    <p:sldId id="306" r:id="rId73"/>
    <p:sldId id="320" r:id="rId74"/>
    <p:sldId id="321" r:id="rId75"/>
    <p:sldId id="481" r:id="rId76"/>
    <p:sldId id="322" r:id="rId77"/>
    <p:sldId id="325" r:id="rId78"/>
    <p:sldId id="539" r:id="rId79"/>
    <p:sldId id="488" r:id="rId80"/>
    <p:sldId id="489" r:id="rId81"/>
    <p:sldId id="479" r:id="rId82"/>
    <p:sldId id="483" r:id="rId83"/>
    <p:sldId id="540" r:id="rId84"/>
    <p:sldId id="484" r:id="rId85"/>
    <p:sldId id="485" r:id="rId86"/>
    <p:sldId id="486" r:id="rId87"/>
    <p:sldId id="340" r:id="rId88"/>
    <p:sldId id="487" r:id="rId89"/>
    <p:sldId id="337" r:id="rId90"/>
    <p:sldId id="338" r:id="rId91"/>
    <p:sldId id="339" r:id="rId92"/>
    <p:sldId id="342" r:id="rId93"/>
    <p:sldId id="541" r:id="rId94"/>
    <p:sldId id="542" r:id="rId95"/>
    <p:sldId id="543" r:id="rId96"/>
    <p:sldId id="545" r:id="rId97"/>
    <p:sldId id="546" r:id="rId98"/>
    <p:sldId id="544" r:id="rId99"/>
    <p:sldId id="547" r:id="rId100"/>
    <p:sldId id="549" r:id="rId101"/>
    <p:sldId id="550" r:id="rId102"/>
    <p:sldId id="551" r:id="rId103"/>
    <p:sldId id="552" r:id="rId104"/>
    <p:sldId id="553" r:id="rId105"/>
    <p:sldId id="555" r:id="rId106"/>
    <p:sldId id="556" r:id="rId107"/>
    <p:sldId id="557" r:id="rId108"/>
    <p:sldId id="558" r:id="rId109"/>
    <p:sldId id="559" r:id="rId110"/>
    <p:sldId id="560" r:id="rId111"/>
    <p:sldId id="561" r:id="rId112"/>
    <p:sldId id="562" r:id="rId113"/>
    <p:sldId id="563" r:id="rId114"/>
    <p:sldId id="564" r:id="rId115"/>
    <p:sldId id="565" r:id="rId116"/>
    <p:sldId id="566" r:id="rId117"/>
    <p:sldId id="567" r:id="rId118"/>
    <p:sldId id="568" r:id="rId119"/>
    <p:sldId id="493" r:id="rId120"/>
    <p:sldId id="348" r:id="rId121"/>
    <p:sldId id="351" r:id="rId122"/>
    <p:sldId id="352" r:id="rId123"/>
    <p:sldId id="353" r:id="rId124"/>
    <p:sldId id="354" r:id="rId125"/>
    <p:sldId id="492" r:id="rId126"/>
    <p:sldId id="373" r:id="rId127"/>
    <p:sldId id="374" r:id="rId128"/>
    <p:sldId id="375" r:id="rId129"/>
    <p:sldId id="376" r:id="rId130"/>
    <p:sldId id="569" r:id="rId131"/>
    <p:sldId id="503" r:id="rId132"/>
    <p:sldId id="504" r:id="rId133"/>
    <p:sldId id="505" r:id="rId134"/>
    <p:sldId id="506" r:id="rId135"/>
    <p:sldId id="507" r:id="rId136"/>
    <p:sldId id="510" r:id="rId137"/>
    <p:sldId id="511" r:id="rId138"/>
    <p:sldId id="514" r:id="rId139"/>
    <p:sldId id="515" r:id="rId140"/>
    <p:sldId id="519" r:id="rId141"/>
    <p:sldId id="520" r:id="rId142"/>
    <p:sldId id="521" r:id="rId143"/>
    <p:sldId id="522" r:id="rId144"/>
    <p:sldId id="523" r:id="rId145"/>
    <p:sldId id="524" r:id="rId146"/>
    <p:sldId id="525" r:id="rId147"/>
    <p:sldId id="527" r:id="rId148"/>
    <p:sldId id="529" r:id="rId149"/>
    <p:sldId id="570" r:id="rId150"/>
    <p:sldId id="530" r:id="rId151"/>
    <p:sldId id="381" r:id="rId152"/>
    <p:sldId id="382" r:id="rId153"/>
    <p:sldId id="383" r:id="rId154"/>
    <p:sldId id="384" r:id="rId155"/>
    <p:sldId id="531" r:id="rId156"/>
    <p:sldId id="532" r:id="rId157"/>
    <p:sldId id="537" r:id="rId158"/>
    <p:sldId id="573" r:id="rId159"/>
    <p:sldId id="571" r:id="rId160"/>
    <p:sldId id="574" r:id="rId161"/>
    <p:sldId id="572" r:id="rId162"/>
    <p:sldId id="575" r:id="rId163"/>
    <p:sldId id="576" r:id="rId164"/>
    <p:sldId id="577" r:id="rId165"/>
    <p:sldId id="578" r:id="rId166"/>
    <p:sldId id="579" r:id="rId167"/>
    <p:sldId id="394" r:id="rId168"/>
  </p:sldIdLst>
  <p:sldSz cx="12192000" cy="6858000"/>
  <p:notesSz cx="6858000" cy="9144000"/>
  <p:embeddedFontLst>
    <p:embeddedFont>
      <p:font typeface="Arial Black" panose="020B0A04020102020204" pitchFamily="34" charset="0"/>
      <p:regular r:id="rId170"/>
      <p:bold r:id="rId171"/>
    </p:embeddedFont>
    <p:embeddedFont>
      <p:font typeface="Calibri" panose="020F0502020204030204" pitchFamily="34" charset="0"/>
      <p:regular r:id="rId172"/>
      <p:bold r:id="rId173"/>
      <p:italic r:id="rId174"/>
      <p:boldItalic r:id="rId175"/>
    </p:embeddedFont>
    <p:embeddedFont>
      <p:font typeface="Cambria Math" panose="02040503050406030204" pitchFamily="18" charset="0"/>
      <p:regular r:id="rId176"/>
    </p:embeddedFont>
    <p:embeddedFont>
      <p:font typeface="Century Gothic" panose="020B0502020202020204" pitchFamily="34" charset="0"/>
      <p:regular r:id="rId177"/>
      <p:bold r:id="rId178"/>
      <p:italic r:id="rId179"/>
      <p:boldItalic r:id="rId1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9" d="100"/>
          <a:sy n="89" d="100"/>
        </p:scale>
        <p:origin x="235"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font" Target="fonts/font6.fntdata"/><Relationship Id="rId170"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font" Target="fonts/font2.fntdata"/><Relationship Id="rId176" Type="http://schemas.openxmlformats.org/officeDocument/2006/relationships/font" Target="fonts/font7.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font" Target="fonts/font3.fntdata"/><Relationship Id="rId180"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5.fntdata"/><Relationship Id="rId179" Type="http://schemas.openxmlformats.org/officeDocument/2006/relationships/font" Target="fonts/font1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Shape 16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371600" lvl="3" algn="just">
              <a:tabLst>
                <a:tab pos="269875" algn="l"/>
              </a:tabLst>
            </a:pPr>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20</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52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21</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243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Internáty + koleje a osoby starší 18 let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66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Shape 3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58</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s-CZ" sz="1200" b="0" i="0" u="none" strike="noStrike" cap="none" dirty="0">
                <a:solidFill>
                  <a:schemeClr val="dk1"/>
                </a:solidFill>
                <a:effectLst/>
                <a:latin typeface="Calibri"/>
                <a:ea typeface="Calibri"/>
                <a:cs typeface="Calibri"/>
                <a:sym typeface="Calibri"/>
              </a:rPr>
              <a:t>Legislativně-technická změna v návaznosti na úpravu znění § 14 upravující zavedení místních poplatků.</a:t>
            </a: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169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Shape 4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cs-CZ" sz="1200" b="0" i="1" u="none" strike="noStrike" cap="none">
                <a:solidFill>
                  <a:schemeClr val="dk1"/>
                </a:solidFill>
                <a:latin typeface="Calibri"/>
                <a:ea typeface="Calibri"/>
                <a:cs typeface="Calibri"/>
                <a:sym typeface="Calibri"/>
              </a:rPr>
              <a:t>Travel Market, který v roce 2005 konal výstavu v areálu PVA vybíral od návštěvníků „registrační poplatek“ ve výši 300 Kč předem a 500,- Kč na místě. Registrační poplatek opravňoval k účasti na hlavní a všech doprovodných akcích pro všechny 3 dny veletrhu a zahrnoval 1 výtisk katalogu a návštěvnickou jmenovku.</a:t>
            </a:r>
            <a:endParaRPr/>
          </a:p>
        </p:txBody>
      </p:sp>
      <p:sp>
        <p:nvSpPr>
          <p:cNvPr id="420" name="Shape 4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71</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8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005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10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21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495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293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21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385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006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111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94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307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954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789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604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315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07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23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588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95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631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3078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8545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801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601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993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646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Shape 4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Shape 11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23" name="Shape 12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24" name="Shape 12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Shape 13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Shape 13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40" name="Shape 140"/>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41" name="Shape 14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Shape 14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9" name="Shape 15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Shape 16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Shape 49"/>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Shape 5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p:nvPr/>
        </p:nvSpPr>
        <p:spPr>
          <a:xfrm>
            <a:off x="0" y="4323810"/>
            <a:ext cx="1744652" cy="778589"/>
          </a:xfrm>
          <a:custGeom>
            <a:avLst/>
            <a:gdLst/>
            <a:ahLst/>
            <a:cxnLst/>
            <a:rect l="0" t="0" r="0" b="0"/>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3" name="Shape 63"/>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Shape 79"/>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Shape 80"/>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8" name="Shape 8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Shape 95"/>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Shape 102"/>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 y="228600"/>
            <a:ext cx="2851516" cy="6638628"/>
            <a:chOff x="2487613" y="285750"/>
            <a:chExt cx="2428875" cy="5654676"/>
          </a:xfrm>
        </p:grpSpPr>
        <p:sp>
          <p:nvSpPr>
            <p:cNvPr id="11" name="Shape 11"/>
            <p:cNvSpPr/>
            <p:nvPr/>
          </p:nvSpPr>
          <p:spPr>
            <a:xfrm>
              <a:off x="2487613" y="2284413"/>
              <a:ext cx="85725" cy="533400"/>
            </a:xfrm>
            <a:custGeom>
              <a:avLst/>
              <a:gdLst/>
              <a:ahLst/>
              <a:cxnLst/>
              <a:rect l="0" t="0" r="0" b="0"/>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597151" y="2779713"/>
              <a:ext cx="550863" cy="1978025"/>
            </a:xfrm>
            <a:custGeom>
              <a:avLst/>
              <a:gdLst/>
              <a:ahLst/>
              <a:cxnLst/>
              <a:rect l="0" t="0" r="0" b="0"/>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3175001" y="4730750"/>
              <a:ext cx="519113" cy="1209675"/>
            </a:xfrm>
            <a:custGeom>
              <a:avLst/>
              <a:gdLst/>
              <a:ahLst/>
              <a:cxnLst/>
              <a:rect l="0" t="0" r="0" b="0"/>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3305176" y="5630863"/>
              <a:ext cx="146050" cy="309563"/>
            </a:xfrm>
            <a:custGeom>
              <a:avLst/>
              <a:gdLst/>
              <a:ahLst/>
              <a:cxnLst/>
              <a:rect l="0" t="0" r="0" b="0"/>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573338" y="2817813"/>
              <a:ext cx="700088" cy="2835275"/>
            </a:xfrm>
            <a:custGeom>
              <a:avLst/>
              <a:gdLst/>
              <a:ahLst/>
              <a:cxnLst/>
              <a:rect l="0" t="0" r="0" b="0"/>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506663" y="285750"/>
              <a:ext cx="90488" cy="2493963"/>
            </a:xfrm>
            <a:custGeom>
              <a:avLst/>
              <a:gdLst/>
              <a:ahLst/>
              <a:cxnLst/>
              <a:rect l="0" t="0" r="0" b="0"/>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4288" y="2598738"/>
              <a:ext cx="66675" cy="420688"/>
            </a:xfrm>
            <a:custGeom>
              <a:avLst/>
              <a:gdLst/>
              <a:ahLst/>
              <a:cxnLst/>
              <a:rect l="0" t="0" r="0" b="0"/>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43251" y="4757738"/>
              <a:ext cx="161925" cy="873125"/>
            </a:xfrm>
            <a:custGeom>
              <a:avLst/>
              <a:gdLst/>
              <a:ahLst/>
              <a:cxnLst/>
              <a:rect l="0" t="0" r="0" b="0"/>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148013" y="1282700"/>
              <a:ext cx="1768475" cy="3448050"/>
            </a:xfrm>
            <a:custGeom>
              <a:avLst/>
              <a:gdLst/>
              <a:ahLst/>
              <a:cxnLst/>
              <a:rect l="0" t="0" r="0" b="0"/>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3273426" y="5653088"/>
              <a:ext cx="138113" cy="287338"/>
            </a:xfrm>
            <a:custGeom>
              <a:avLst/>
              <a:gdLst/>
              <a:ahLst/>
              <a:cxnLst/>
              <a:rect l="0" t="0" r="0" b="0"/>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3143251" y="4656138"/>
              <a:ext cx="31750" cy="188913"/>
            </a:xfrm>
            <a:custGeom>
              <a:avLst/>
              <a:gdLst/>
              <a:ahLst/>
              <a:cxnLst/>
              <a:rect l="0" t="0" r="0" b="0"/>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3211513" y="5410200"/>
              <a:ext cx="203200" cy="530225"/>
            </a:xfrm>
            <a:custGeom>
              <a:avLst/>
              <a:gdLst/>
              <a:ahLst/>
              <a:cxnLst/>
              <a:rect l="0" t="0" r="0" b="0"/>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27222" y="-786"/>
            <a:ext cx="2356674" cy="6854039"/>
            <a:chOff x="6627813" y="194833"/>
            <a:chExt cx="1952625" cy="5678918"/>
          </a:xfrm>
        </p:grpSpPr>
        <p:sp>
          <p:nvSpPr>
            <p:cNvPr id="24" name="Shape 24"/>
            <p:cNvSpPr/>
            <p:nvPr/>
          </p:nvSpPr>
          <p:spPr>
            <a:xfrm>
              <a:off x="6627813" y="194833"/>
              <a:ext cx="409575" cy="3646488"/>
            </a:xfrm>
            <a:custGeom>
              <a:avLst/>
              <a:gdLst/>
              <a:ahLst/>
              <a:cxnLst/>
              <a:rect l="0" t="0" r="0" b="0"/>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061201" y="3771900"/>
              <a:ext cx="350838" cy="1309688"/>
            </a:xfrm>
            <a:custGeom>
              <a:avLst/>
              <a:gdLst/>
              <a:ahLst/>
              <a:cxnLst/>
              <a:rect l="0" t="0" r="0" b="0"/>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7439026" y="5053013"/>
              <a:ext cx="357188" cy="820738"/>
            </a:xfrm>
            <a:custGeom>
              <a:avLst/>
              <a:gdLst/>
              <a:ahLst/>
              <a:cxnLst/>
              <a:rect l="0" t="0" r="0" b="0"/>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037388" y="3811588"/>
              <a:ext cx="457200" cy="1852613"/>
            </a:xfrm>
            <a:custGeom>
              <a:avLst/>
              <a:gdLst/>
              <a:ahLst/>
              <a:cxnLst/>
              <a:rect l="0" t="0" r="0" b="0"/>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2938" y="1263650"/>
              <a:ext cx="144463" cy="2508250"/>
            </a:xfrm>
            <a:custGeom>
              <a:avLst/>
              <a:gdLst/>
              <a:ahLst/>
              <a:cxnLst/>
              <a:rect l="0" t="0" r="0" b="0"/>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7526338" y="5640388"/>
              <a:ext cx="111125" cy="233363"/>
            </a:xfrm>
            <a:custGeom>
              <a:avLst/>
              <a:gdLst/>
              <a:ahLst/>
              <a:cxnLst/>
              <a:rect l="0" t="0" r="0" b="0"/>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7021513" y="3598863"/>
              <a:ext cx="68263" cy="423863"/>
            </a:xfrm>
            <a:custGeom>
              <a:avLst/>
              <a:gdLst/>
              <a:ahLst/>
              <a:cxnLst/>
              <a:rect l="0" t="0" r="0" b="0"/>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412038" y="2801938"/>
              <a:ext cx="1168400" cy="2251075"/>
            </a:xfrm>
            <a:custGeom>
              <a:avLst/>
              <a:gdLst/>
              <a:ahLst/>
              <a:cxnLst/>
              <a:rect l="0" t="0" r="0" b="0"/>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494588" y="5664200"/>
              <a:ext cx="100013" cy="209550"/>
            </a:xfrm>
            <a:custGeom>
              <a:avLst/>
              <a:gdLst/>
              <a:ahLst/>
              <a:cxnLst/>
              <a:rect l="0" t="0" r="0" b="0"/>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412038" y="5081588"/>
              <a:ext cx="114300" cy="558800"/>
            </a:xfrm>
            <a:custGeom>
              <a:avLst/>
              <a:gdLst/>
              <a:ahLst/>
              <a:cxnLst/>
              <a:rect l="0" t="0" r="0" b="0"/>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7412038" y="4978400"/>
              <a:ext cx="31750" cy="188913"/>
            </a:xfrm>
            <a:custGeom>
              <a:avLst/>
              <a:gdLst/>
              <a:ahLst/>
              <a:cxnLst/>
              <a:rect l="0" t="0" r="0" b="0"/>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7439026" y="5434013"/>
              <a:ext cx="174625" cy="439738"/>
            </a:xfrm>
            <a:custGeom>
              <a:avLst/>
              <a:gdLst/>
              <a:ahLst/>
              <a:cxnLst/>
              <a:rect l="0" t="0" r="0" b="0"/>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1464556" y="439598"/>
            <a:ext cx="9262885"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4800" b="1" i="0" u="none" strike="noStrike" cap="none" dirty="0">
                <a:solidFill>
                  <a:srgbClr val="FF0000"/>
                </a:solidFill>
                <a:latin typeface="Arial Black"/>
                <a:ea typeface="Arial Black"/>
                <a:cs typeface="Arial Black"/>
                <a:sym typeface="Arial Black"/>
              </a:rPr>
              <a:t>Místní poplatky v praxi</a:t>
            </a:r>
          </a:p>
          <a:p>
            <a:pPr marL="0" marR="0" lvl="0" indent="0" algn="ctr" rtl="0">
              <a:spcBef>
                <a:spcPts val="0"/>
              </a:spcBef>
              <a:spcAft>
                <a:spcPts val="0"/>
              </a:spcAft>
              <a:buNone/>
            </a:pPr>
            <a:r>
              <a:rPr lang="cs-CZ" sz="4800" b="1" dirty="0">
                <a:solidFill>
                  <a:srgbClr val="FF0000"/>
                </a:solidFill>
                <a:latin typeface="Arial Black"/>
                <a:sym typeface="Arial Black"/>
              </a:rPr>
              <a:t>Aktuálně rok 2020-2021</a:t>
            </a:r>
          </a:p>
        </p:txBody>
      </p:sp>
      <p:sp>
        <p:nvSpPr>
          <p:cNvPr id="170" name="Shape 170" descr="data:image/jpeg;base64,/9j/4AAQSkZJRgABAQAAAQABAAD/2wCEAAkGBhQQEBQUEhAUFBUQFxQUFRQVFRQUFRQUFBUVFRQUFBUXHCYeFxkjGhQUHy8gIycpLSwsFR4xNTAqNSYrLCkBCQoKDgwOGg8PGiwcHyQsLCwsLCkpKSwpLCwpLCwpKSkpKSkpLCksKSwsLCkpKSkpKSwsLCwpKSksLCwsKSwpKf/AABEIALcBEwMBIgACEQEDEQH/xAAcAAAABwEBAAAAAAAAAAAAAAAAAQIDBAUGBwj/xAA/EAABAgQEAwUGBAUCBwEAAAABAAIDBBEhBRIxQQZRYRMicYGRBzJCobHBFFLR8CNicoLhovEVJDNDU5KyFv/EABoBAAMBAQEBAAAAAAAAAAAAAAACAwEEBQb/xAAoEQACAgICAgEEAQUAAAAAAAAAAQIRAzESIQRBURMiMmFxBUKRobH/2gAMAwEAAhEDEQA/ANsnpY3TJKXAddKaaCUUmJoocm5TIhsqkyrialSpUKJFPeKlyiRbG9FlDS0liS+YaCGl7QToCQCfALQHFwL2zUdiL7+6yGD07gP3+a7NxTjwkpV8bLnLS0BvVzgAT0XBPaFjX4yZ7Ts+zc5jA8A1a4ioD27ircooeSnKSvj7LQxy48/RkGtuhGPJOZhRRnkONBWqwYQU6/bqlOkyxocad7RMOBqjegaa2SpR9yLUNdR9OSlQYbWAtvUkGp0tXQeagy7Mtz/srTDojHOIiCzgRXlXdF0FWMGFm2tsVNwieMNwGoa6raWIduQVY4PKwh75rSteXSo5KwmeH4QeHtJyRARlHwk8j0Wclobi9mrk3GMIb2NYM1BWmtTQgjYrqbGhrQBYAAAdBYLhsniv4XIzNnh1rW+9KFvnWy6Dh3F3aQhV7Qbkk6sa0XB62KZSSFnBs2BTbgjl3VY082g/JBycgJCNGGoZVgCUkp3silCXRQEYpNFObKhOCAOSKCyuDUrJ0Vl2YR5FtAVmToh2R5KzyBF2YRQFcJc8kDKu5KxDUZRSMKr8MeSCsTECCKCzGuhFM9plN1cx5Mt1FlBn5bulTtrYnMmSGIt5qfEnRzXORNPbEIBVpLR4jzSttzyXSl0ZZozEBKkwpsMF7/vmqMvIGtANXH93PRVuK4mQ2jDQVpfVYoD7L3FeLcoIZbrv5LGxMRL4matSDrqfVQ5uYJGuqRLuDQf5blOvhG1RbY/xU+PDEs5oOehdTWjCHVPK4C5txBGzv93KYdQQN2nQjw+61uDnM97zq408hsq7ijDgHOiU7rWWpzJpfpcrk8iDUlM7fHmnCWN/yYkMAudFOwbCs5Lj5cvHqoBHa5WN1JoPFbySkWwYLRT3RTx6rmzz4qi3j41J29GLxyB2Zyg9acuap85J3stWZMR8z9ySAf5RYBUU5hzg6gaSeQFVTFNVTEzwd2tDcKJSxvUeqUwljqHQ+dAUTsKii5YWj5p2DhTyL2Ox2VOS+SPCXwFKxzm1NP02V1hWKxDm1e113M3FB7wWejwXQXXIBtX6hTJAUrW+YGlOuhqh1sFa6LdsEve1jR3nXZfXe4PP6+K6TwXwTNOiQ3zIaIbbhhoSb728r81QcB4HmJiuylzWhrcwJoaCprW3+F2DAJhzofeINCR6WPzRBKV/oMrcF/JaCEjEMJQKNVOUTkR5UaCDQsqFEaCAAggggAIIIIACCIlAFAATcV1EslRph60wbLkEkIkWBNfBBUGdwwOBpZWVURRvZjimcznMJeyPQt97Q7U3JU+XaKWNGN1du470VnjkXtIhaz3W2c6up/KOnNVUaw1FBoBoFUyKIc64uNaWFmjYKvnG92h8VMi4owd3n5Kqm5mp1tyC0cgxIgqocxNi+XldM4hMZHED1Vc2NUO62CaISLvh6N/CHWp+ZSsUjguLTfPDoB1J1+SrcDj/AMMDkSPmnMZi5Sx+w7p6cvukzRbxuhsLSmrM/wAM4ZmjZnVHZk26ioWixiLkhE1TuHhuUuaBfcbmn1TE5ImP3TZu68XJLlO2ezijwhSIGCyxewU0AufstHJ4W3YISEoyFDDG6NFK/cqjxfiijuzgmw1cNzyHRLTk+huSSpl7OQYTB3qeHNZTG4z2sPZsygeZp9AnpMxops2ld3fuquhwlHiCjnso7+UnXzTQ+1mTpx2Y2X4dfFYYhe29AAa1JK6BwN7OmxBnmHUJHcy/Ca6muuyYkOCo0J2Xt6ZaHQEU6Aq4i4w6TiNhiM2K99e4KAsGxNNL7dDyXR9R79HN9JV1stf+AiTaHMdmaRlYL1a4kgV56ONei0uARcsG/M18So3D0FsxBIeDbKK1vmFaEep9U/8Ag3QGZXGtXVBGhG3gu3x+HHr2ef5Tly79GhgvqE6FVSU3VwHQlWoKaSpkYuw0VUaQSkHFoJIKNABoIkEABAoIFADbnow5Ic1EtMFOcokw5PvcokQ3WNmoUCgiCNAE+ir8dxDsIVRq6w+5VgCspxpM3a3kK+v+yZLswzs3ipOlD0FiquPOOd7gNtdkI4qmHuOhVTaI01D7QEtJDhqD9lStxItNDsrqZNqizhvz8eqpcQhdp3tDo4deadIxv0InnZ25uWqgMiJcKLlsdDZRIrsrqfui3RhZYQfeHJ1fVWwh9p3da2oVT4XEqT4fdaXD5fKMx1OnhzU82VYsdsfFjeSdIddBAFABQcgBfmmCKWopTkWWq+b5Wz30qRCiwXuaQBSup6KNJcMMYagVPM/ZaqRw/tGpONSURkMCAR2hcK8g29bnfRXim18EnJWQIck2GQ4kCm2pPgFdjFHuAbDhgE/E/wCzRr6qogYVMviNL4kNpIsAHOHhchaCFw5HbrGYTt3CAP8AUniq/EWbXsrY2GxYpLXzDxmsXNo0iv5bJWA+y+DCe5wjPcTu+la7moCOdixYcbIAIho05gHAVO3l91KgTs8HH/lmlmx7QAkdQdFaml2QbvXRrcIk2wAGZwaeV1bmjhQio9VlMNm4jnjO0NPKoP0V+yYtbZUxzXo58sHfYl+HBji9ldKZeQrqFOgRahRoc0n2sBNRy0+66Yz5dM5ZQ4u0SU2UsIiFpgkJSKiMIANBEggA0KpKBKAA5NuSiUhxQA1EKjuTzimnJGMgwgiqgtAlh6xXGEWsYjkAPktfmWK4ovGd5fQKsRDOxDYqO5ykRzQXUNwVB0NTLKhVEaPQ1p0d1HPxCtYzqeCqZxlU8RZEablr2UYws46hT4BzwxzbY+SOXkiYgA0Nz0CZtRTb0Kk5OlsVw7IViFzvdaKeJWncVHhQsoAA0Sy9fN+TmeWd+j3fHwrHGg8yMFN63TrYTjooUWZbYXEPNDFZxsIAuiBtdBufAaoof/Lsq4994OVu9tSegWQxGFmeXve57juSB5ADQdF6eDwp5I3pHm5vLhjnX/C6PFDagta45b1NAKBT/wD9mYjbhwPLbrcXWJaDzNOStsOli8jkF3YvCSTUv9EM3mXTiv8AJpGYkXDMGig1rZJg8bsBIvc8jT1VDj2JZB2TTrqqiVhVPinfg417ZKPlzkraR0eSxljnBzTf6q8lp+vSq5ViOKCXMNg1AJdzvoFNlONXNGlaaVXJPxJwba7ReHkQmvhnUIs8G0qRdWGHzgeLEHwXJ4/E74wvZXnB+L0iUJ1XIstSo6JYLjZ01rqhGoWFx88MO2c59P6c5AKmr0DzgIkaBC0wJEggUAESiqgURQARKQ8pRKaeVho2U25OFNREowAjSQUSAFh6xvE5rEcRzp6LUiKshisWsWKOTq+RAV4k2UMeKCKG3VQnRspofXZWEw0FV0WXIOtPorJJh2FFdVQIrLqQ51NbddR6bJt5FR1NOY9dvNUjGhJSIcoMpeOTq+oCtZRtG13OngFTyUcRIjw24JpXoLVV2TTTZef/AFDJxgoL2d3g4+UnN+h5j1Pl5bMNVWwIl1pJKCC0FeGo2z15OkVToNHaKNinGEGTaQ2kSLswGzTzedvDVI4xxciHEZC7uR2QuGp/MAdhsuYAL18HhVUpnk5vMv7Ym04fxaJMR4sWK6rnNA5ACtmtGwHJPRolYjmnZU3C9zEAN8tfQrRfhczg7el17keopI8Zv7m2Ny0rm2VtGjiXhE77eKTLNAFeWqz2Kz5jPt7rbBFUbfN0M5y9xcdSrOUpDaXu0aKqBKQ6ldH4K4SZMwXxIzatdVkMHpq/1sPBSlJR7ZZq+kclgR+3jOiOvmPoNlNxt+WB3Ro5h8gaqXPYSyBGe24yuc0+INEtsJr2lpNQR40PgpyTaZSDS0NSUcOaD0VpgEGJNR2wYJLRrEePghjWh5nQKrwnhaK85Q8Bg+Ih2ngQKldb4VwKFKQgyFfOQ5zz7zzTU9Oi8uHivlctHoZfLShUdmnkQ1jWsaKNaAGjkBYKYFTsmO+eitGxNOq65Ro8+LHEEEFMcIpJRuSVoBIijRFACHFNOKW8polKxkESmohSnOTT6pGxkJzIJvKUFlmkN0dZXGAWx3O2d+i0GdUXEs42HlJ1O3RdsUQso5t9utU0ztNTQN/mUeLjER3ugNHgmYc/HdUBoeDudB5qyQrZMiTEI21PQVCZLGV7gvr4eiclWOLhnDDT4Wtt5uP2U9kB7nZWgDoAAAPJWSohJ2VfBHDrskd8dpHaEsZsaVzF45XDaeBTs1LuhHK7fRw0cP16LXtZkaGjRoAUObhNcCCAQdj9ehXm+RgWZfs9Dx87xP8ARnZSFV1FrcNlTys0V9FTymFhjqtdX+U6jwO/71WhhRckGK8/9uG9xr/K0leZHBKE6kejkzxnG4nJsSmzR4d8RLj4kk/dZdbHiGSztEaGCWPbUkCuWlAQ4+LmjzCxwX0Ejwi94VNYpHMLVQ3krI8LOpH/ALStTGmQ0E8laD6IzEYxPZWZGm7tegVPCYifEL3Fx1KkQYZJAAqTQADUk6LWPFcUW/DeDOm47ILdDd7vysGp/fNd2k5RsKG1jBRrAGgdAs/wNwsJKBVw/ixaF55cmjwWmXn5Z8mdEVRyH2n8OOgxu3Y2sOPdwHwvGvkdfVZHBp3s4lxZ1j9iu/Y1hjZiA+G74gadDsfVef8AEJMw4jmm2UkEciDRWxS5KmI1TNdCjtBOavSn6rU8MRSIWZzq7N+9FisJf2jRUZiymYc2j90WuhYo19C1oa0UaRYGnghrsxvovWag87+isZSPmHQb81mHTbiGgEjI/K616UqD4UorSUxdjXCG85XEW/K8c2n7JZR6FTLuVi6tOrbeI2KkKGPea4aEUKmBc8kWi+gikkJaKiwYQkkJ3KhlQBGMJF2ClURUWUbZGMBIMFS6Ii1FBZD7JEpmRBZxCzBw5iqyuNQnR5lw2bQeiuIxMN1DYhVs3HyxHEakVr1Nl1RJ0R4Uk2tB3supOn+VJdCBsNP3okQ4NGgebupT0Ep0wkh+XlwBQBWMrBDQTTVMQRS52T8OLcg0pWrf6aC3iDX1TOVKifG3YUQqK41PgnosRMKRYdhMqbioU8ymeG6G4lzYjS1zSTdp1AcLi3JJwyErCJQUNDcho5knknSIyk76MlxFKwJOVMvDrnjB+UOfmytcWVcbV+AAeZvRceeKE+JWn4+xcxp+Ycx3dY7smf0wgGV8yCfNZUFa2CRe8JRaTHi1wVliU1mdlBqBqeazeHPIfY0sVawgq430K12S4LV0v2Z8IVImorbD/pNP/wB/os1wLwv+NjAvH8KHd38x2b+q7hChhrQGgAAUAGgAUc2T+1FIKxSNEjXIVAuR+1HBRCmRFAo2OL8s419RQ+q64sx7RMK7eRiUHehUiD+3X5VT45cZCyVo5HhkwYZa4ba9QtaGNcwnNdwq0k2+SwslGrXxotPgscPBhON9Wn6hdrImvw54jQhEFne68bZmin0Ts3hrYjQ11wNOnms1KTbpWIaisOJZw+jgtTLwjQGtW6g11CQVlhgjXw2lheXt+HNqOldwryXdUeBoqaBFoPBWWFvqyvMkqGReymN9kxBGiUC4EEEEABBBBBgSKiUhRaAmiCOiCAOdYgWxW13CzUZtXjqfkL/dSmzZUdp7xJ+EfX/ZdS0RWx1ztvM/YJjtaFGTQVOpNacyfsEcnI9qe8aBup8dh1WIqT5WIXQydjYV35p1r6tt6c0b6EhoFBSgHLkowdlLmutlK3YqJLHE6Dy3HklwIBLqDXkd1GhuBIqbc/0V1AhDLmsadL+RG/itSMk6LKSggbeKfxiI2WlYsfeFDcR40qB5uyhIloDqXHK4PS+qzftXnXNkYbO8O2iDNpQhgLsp88p/tKNskcVjdd9TzKhqwmGqvK2Q6JWH+8tTw9grpmK1jdzc8huszhTKxKLt3A2EtloPaxKNLhvsFqdRFkzTYdKQ5GAAKNawXPPmSoPDnHrJiK6G6jak9ma2cP1WR4+4jEyzsYUTK34nA6jkFgmTBlSC2LUtII6EJfp2rYqnT6PTYKFVyCJ7b6Q2hkDv0FS51vKlyjk/bY744AP9Lv1XPwkdHJHX6puYhB7HNOjgQfMUXM4Htqh170BwHRwKt4XtckiLuePFp+yzhJByRzXGMGfJRzCiAipOQ7OGxBRysyWkEG7brY8Z8WSE/KuaIn8VnehnKQQ4daaFc7l5yo+q6oybXYlHSYTmzMIXFHj0O6l4HOdn/CiaCwPLkR0WP4XxkNf2b/dfdp5OWuiR2uoQRax6p6si+ui6mX5RQH3rDzV7hbaM86eix8hNiLGA+GEKnx2WzkG0hjrf1uoZelRTHskoIVQXMdAEEEEABBBBAAQQQQAEEEEGHBZ+f7KE5/IWVFwtxBEjx3MeahzajycD9Kp7iNx7CINCNR1GoWc4KmMs4yvxNeP9JP2VrMo6PMRrgC7joNmj8xVhLN7NoaDWmpO5NyT+9lVSbwXm99/E7eAAopT49/H7KtdGNj8zM0IOwP3VyyDCmR3jliNtmHxAaV5rMzESrU7Amqtad6fMWKYWi9/4SG/9wH5J7DSHBwZfLQg/mHRP4ZIiNCzOoa1aOelDWigyUqYUcNabON+gC1E2/RfyMRzXFpdbLmBPOwp91i/a9jADIEAuqauinmAAWN9au/8AVbB0S9K+9e4JtsFwj2g8RCPiMw5pzNY7smnbLDGS3SocfNK3XYRVldMTfRRKqOJ7on23S8rKVRe8KTUKFG7SKKhgqBzKtsd49iRzQHKzZo+6x7nUBTAi7oboXjZbR8UJ3UF0wTqopfVHnSObY6ikShFR/iFD7REXo5G0TPxaL8WSodUeZZyCiaJuicgYsWG6rsyKiOTCjVSmKtfo6hWiwnF6kBzvmuatbQ10UqHNOB94qiy1sWULO0yOMQZKpe+vaOBoLuW8wriyWmAMkVtfyk0PoV5jhzhc65J66qfLYmWusTZE3Gf6FjGUD1O19d0qq4nwxxpFh0pEJH5XGo+ei6Xg3FjI9A7uuPoVOWJrvYyyJ9M0VUEgOSqqRQNBBBYAEaJBABokEEGnFfargvZRXPaO7MNLvB498fMHzK5RgL+zmYbvyuv51H3Xor2jYUI8i9wFXS4MQf00749L/wBq86wzRwPIg/OqdbMOhSMbKaE6gHx/MfUhTIjvldZ2DM3huHwl7D53H0CuGx6jxXaiD2KjRqHoQpGCgPeGHc18unooRGYUOo0TMGOYbwdC0pdD7RqJLE3ycdzHe641/wAhXcWLnu3WIaA8mm7j6AqoxljZiDCi6Ei9PzDYpyXmjDYM590VJI7obQ6nYap6Itk7FOJmycF8ZwoIdxVveOzW33Nh5rznHjF73ONKvJcaWFXEk06XW69oPFX4wNhQQezhuLnO07QizaDkL66rAmy5sr7LY1SsUFYs0CrmuVi3RZA2QmYPdUXMpE0e6ogWT2bHQ5VCqII0gwEEaCAAhVBBAACVVEhVACglByRVCtPErDSQH08SnGPooocltKAL3DZwtb528Fp8Kxwgi6w0GIp8CZI3XRCZGcLO+cK8YtiBsKKaO0a7Z3Q9Vrw5edcFxej4ebQOaT4BwXoeGBQEclPLFJ2jYN6Y6EEkI6qRQUiSS9IdEQA5mRqP2iC2gImUOaWkVDgQQdwRQj0Xl3HsP/DTMaD/AOGI9niGuIB9KIILTETsHmMwLTuAf7m2r6UV1Bi/P6hBBdkPxJS2OmLurD8OJmCXCz4VAeTgdD4oILVuhZOlZPwiMXSjWn4Yjx5AD/KyXF3E7oz3QWOIhMIDhSmd7bEncgGwHSqJBZN1FCx/JlRAhNcFV4zJUuEEEsknEZOpFVD1CsqoIKMNFZDE06yjAoIJJbGjoWClVQQSjB1QqggtMDRIILAFgpNUEEGgL0lp35oIIAcrRKaUEEAPwSpTYiCCdCslyUwQ4U2I+q9QycasNp5tH0QQRJmIfzpJeggkNEl6SSggtMCqggggD//Z"/>
          <p:cNvSpPr/>
          <p:nvPr/>
        </p:nvSpPr>
        <p:spPr>
          <a:xfrm>
            <a:off x="3216276" y="2852739"/>
            <a:ext cx="2016125" cy="2016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Shape 171" descr="data:image/jpeg;base64,/9j/4AAQSkZJRgABAQAAAQABAAD/2wCEAAkGBxQSERQUEhQWFhQXFRYXFBYWFBgYFxcXFxwYFhgWGBgYHSggGRwlHBcaITEhJSkrLi4uGSI0RDMsOCgtLisBCgoKDQ0NFxAQGiwkHSQsLi4sNC4sLDUsMSwsLC0sLCwsLCw0LDcsNywtLCw3Ky0sLC0sLS83LC0rLCwsLDcrL//AABEIAKMBNQMBIgACEQEDEQH/xAAcAAEAAQUBAQAAAAAAAAAAAAAABwEDBQYIBAL/xABHEAACAQMBBQYDBAYHBQkAAAABAgMABBEhBQYHEjETIkFRYXEygZEUI1KhCEJicpKxFTNjorLBwiQlQ4KTFjVEU3PD0dLh/8QAGQEBAQEBAQEAAAAAAAAAAAAAAAEDAgQF/8QAIxEBAAIBAwQCAwAAAAAAAAAAAAECEQMhMQQSQXETMiJhgf/aAAwDAQACEQMRAD8AnGlKUClKUClKUClKUClKUClKUClKUClKUClKUClKUClKUClUzVaBSlKBSlUzQVpSlApSlApSlApSlApSlApSlApSlApSlBGHFuIC72VjK9rexxy8rFedC0YKtykZGDVy+tHtNu2UdlJJ2c6StdW5kZ40RAAJeVieTJOAR4r61Z4w3KLebGDMoxfRsckDCh48sfIDzqRbKwhQs8SIGf4nAHM+OnM/VsepoI32XEBvVcRa9ktoJFj5jyK/3PeC5wDqfrWX41ry7JmkUlZEaLkdSQy80qKcEa6gmsVtWRbDeRbq4PJb3Nr2QmbSNJF5e67HRdEHX8QrJ8SrmK9tlsIJFlmuJYRyxMHKRK6u8r8pPIoVTqetBY41QiHZDvF92yNEEZCVZQXAIBGuDWMtHRr3Zn9F3ILlQb9EnMkXYqqljInMQJCSQPHJz4VlePEgGx5QSMmSHAzqcOOlYHiC0E+z7B7N1baCmD7L9nZTKTgBweXUIOpzoCBQZTjiOWGzdCVdryKNmVipKFXJQlTqMipKggVFCoAFGgA6Cot46XAW0sO0ZQwvIWfXwVH5mx5Zreod7rKRkSK6gld2CqkU0buSf2VbOANT5AGg0ieIf9qkj17M2hlMeTyGTvd8r0zXs3g2zLebYTZUMrxQxx9tePG3LKwwGWJX6qO8mSuDhjrpXhublBvbHl1H+xFfiHxd88vvgZxXzvbZS7N20m1kjeW2lQRXfZqWaPuhA2B0XuRn/lI8RQbnPuLYshXsApI+NHdZB6iQHmz65rK7Cs2htoYncyPHGqM5JJYqMFiTqc+teCLfPZ7RdqL225MdTMgI9CpOQfTGaymy7wTQxygFRIodQ2hw2oyPA4xQaFx37mzDKhKyLLGFdSVYAk5GR4eleLfnZbWX9HzbOaVLiS6iiMQlkZJUZXZueNiQQManGgPoK9XH+VRslgSATNFgZ1OCToPHSvNvBsd7L7NtTZxedYUCzwtK83NA/KXaLnJKtgDp5A40IIbbxGjH9GXbfrJBIyMDgqwU4Kkag1p24dvs+bZ9m09woujyEk3bCQydp3VKc+udBy41z0rP70bxW15sS7mglRla2k05hzKxX4GXOQ2o0rDcP9p7OXY1sZ5LbniXmYF4+1WRHLqME83PnGB1OR50H3xrXlWwZSVZ72ONyrFSyMDlTynUVJcMQRQqgBR0A6Cov463aJFs8uwHLexuwzqFUEk48hW6jfCxZlVLu3kZmCqsc8bt4kkhW0AAJJ9KDAcWbiaS3+xWhPbypJMxBwVhtwHOD4Fn5EHufKvfuzex7Y2XC8hOHCidUYqTJGRzqSNQCy59jWK3ctX2jPc7QjupIkZzb2/ZCJswQkrzHtEbHNJztpjIxWI3FlGydr3WzZZPupwLi2dyoyx+IHAAycHQD/h+tBZ4j7Jjt7/ZMcPOiTXSpMolkw6l4wQe95E/WpF2futbwSmSIMOaMxuhkdkYEg55XYgHTGR1zWh8WrhRtPYgLDS7QnUaDtIdT5CpVEgxnIx1znTHnmgjHhNHm+2vkk9lc8kXMzN2aky5VMnujQdPKvRu1eNtm8vGlZvsVtL2MMCuVWVhnnkm5TlxoCFJx3umRmvLwiuUN/toB1JN2Co5hqOabUeYrx7ozf0HtG7trv7u1uZO1trhhiEHvZRnOinBA18V9RQZvfjdEW9tJdbMZ7W4gUyYiYiOVV1ZHjOVY4zjTrXmv9432hu4bhG7Kd+yTIJULMJ0TmBGoGRzexrO767yRCzljt3We4mjZIIYWEjuzjlDcqn4BnJboAK1jauxxsvdxIJWXnV4Xk7w1czpIwHnjp8qDMbh76vJI1htEdlfxaa6LOo6OnmSNcDr1HiBet7JF3gcAd3+j0lC5PKJGmdC4XpzYUDNejfrcyLakKujCO5j71vcIdVYagFl1K5101B1Fa5w4u7uXak42gnLc29lFAzeEqiaRxKNMHII1GhwenQB9b7bfSDbMMW0SwsGt/uvi7IzlsFpQvxALpg5C8wONc1vO7mzIIVd7UgwzFZFCNzRjuhcpqQAcA4GlY7bF1YXhuLO87EmMjKSsqtylFYSpkgj4ivMOhHrWA4L2TQpepGzPZC6YWbN+sgyGZD4qe7qNCcmgkilKUClKUClKUClKUClKUFp7dSclVJ8yoNfaKAMAYHkK+qUFuaBXBV1DKeoYAg/I1as7CKIERRpGD1CIqg/wivTSgtSW6sQWVSRnBKgkZ64zXzFaIpJVFUnqQoBPuQKv0oLUkCtqyqfcA/zotsgOQqg+YUZq7Sgsm1Q/qL/AAiruKrSg8LbIgLc5giL/i7JOb64zXtAqtKC3JCrfEoPuAf51VIgBgAAeQGBX3Sg87WUZ6xodc/COvn09a+W2dESCYoyR0JRcj20r1UoLTwKxyVUnzIBr5+yJ+Bf4R/8VfpQW44VX4VA9gB/KqPbqxyVUn1ANXaUFp7ZCclVPuoNfQQYxgYxjGNMeWK+6UFlbZAchVB8wor6lhVhhgGHiCAR9DVylB5bTZ8UWkUaR5/Air/hFXpIVb4lB9wD/OrlKD5RABgAAeQGBVOyHNzYHNjGca464z5elfdKDyXezIZSDLFG5HQvGrEexYV6VUAYAwB0A6V9UoFKUoFKUoFKUoFKUoFKUoFKUoFKUoFKpmq0ClKUClKUClKUClUzVaBSlKBSlKBSlKBSlKBSlKBSlKBSqZoDQVpSqA0FaUpQKUpQKUpQKUq3NOqasyr+8QP50FylaBvNxXsrbKRN9olGe7Ge4Mad6TGOvlmtJn4xXjHKRwovgOVmP1J/yoJ1r5dwBkkADqScD61A17xUv3TAMcf7SJr/AHs4+VahtjeO6mP387N7sSPkOlB0Ftrf6ytgQ0wdh+rH3j7ZGg+tQzvJxHnupNWKR57qKe6B6/iPrWnC6jPxEt7aV5by9HKQqAZGM+I9qKkvdXeedJYwkrBXIXlLZUMdF0PgTofepr3e2p9phDkYYEq48mHWuXdkytj17uP3sjFdH7hWjJA7sMdpIXHsfH5nNRZ4bNSlKrkpSqMaCPuJ3EZdnDsYQHuWGdfhiB6Mw8SfAfOoUk3/ALyR+aW4kbXoG5QPYLgCvDvd201w883dady6qx7/ACH4SV6qMYxnrirGzd0riZWdQFRQSXc4UY1xnzNcTXujd666saM/jG6Ut0OIc6EczmWPxVzr8m6ipm2ZfpPGssZyrDI8x5g+orkPYF6Vce+K6D4TXxZZY/DCuPc90/5VhS1qanbPEvf1Olpa/S/PSMWjn9pDpQUr1PilKVi96LwwWdzKvWOGRh7hSRQRVxC4vyRSvBYcoCEq0zAMSw0IRTpgHTJzWj7N4qbSWTLXTsM9GSIqfTHJ/KtRuIGklCJqSwVRnqT5k1YntmicpIMMpwwPgao6h3B37W/HJIAswGdMhXHiQD0PXTJ6fTda5v4abz8pFoQgcypJBKT8MgIwpPgrfCfLOcda6OQ6a6elQfVKUoFWby4EaM7dFGffyA9T0q9WN3jiZraTk1YYYDz5SGx+VBAm/O99zczMvOQgcqkanu6EjX8R9TXh2HxDudnvhT2qD4kY4U+2mnvWIv3Ky4OhDMD75IrG3DuNOUHGnTqBRUuWXHhWIV7JsnTKTA6+zKP51GN5t+7FxJcxyyJK7Fi0bkZ8gQDggDTXPSsfHM4bPJ4HoNdQRpivPdz93KHH4sHz06URLW43G4JGsW0hI7ZP+0LynI8A0aquMDTIyTUn2W/+zZQCl7BqMgM4Rvmr4I9jXIRqlB2JDvpYO6RpdwM7tyIqyBizHTAxWeriFJ2UqQzAqcqQSOU9cjyrIxby3i45bq4GDkATyYHyzig7NzSuWNmcXNqQpy9uJB4GWNWYfPqfnSg2TbfHi6fItYI4l/FJmR/8lH0NR/vNvVd7Q5TdzdpyZ5F5VUDmxnAUDyH0qRNl8BLlsG5uYkHlGrSH6sFA/Ot52DwY2db6yB7hv7Vu6PZEA/PNBzNFIVOQcGsjBtJunQ+2n/5XWFtuXs+MMEsrcc3X7pT+ZGlQRxx3Ut7C4gNtF2aTI7MAxKc6kaKpHd0I8ca9BjUNMN5KfAa+OPCt/wByuGEu0bdJ3lSNMsq5BZiFOCcDTqPOtb2e0bW8SkgNyYXTqwzkZ8/Gui+Hmzvs+zrdCMMU52HkXPPj8xRWo2PBS0UfeSyMf2Qq/wAwa+tpcFrR8dlLKhH4uVwfXwqT6URHm7XCmC2lWSWQzFTlVK8qZ82GTzY+lSEoxVaUClKUHyzYBJ0A6moV2txD2hM84tEKnm7OCMICeUk/enmGWcgDA7oHN+t4X+Mm+M/b/wBH2jFO6GnkXIPe6JzD4RjqfWtd3Ov7awHbmQvNHzGVub7sHBwBk94kHHvUlYefcDdyG5+03O0ZH54puQxtntGfGSW5vXTUaYq7xL2zGsCwwjkBGFQNnT8RrJcNNjT3/aTSHl7WZp5CfHm0GB5ZBx51nttcGBcTmU3bAHAA7IHAHQZ5qTMu6xHmUE7MiPMPeul+FWxmhtzK4IaTHKD15B0PzNWd1+FFlaMHbmncHI7THID5hAMH55rfgMVnFM27peq/VRGj8NOJ5VpSlavCVYvbZZY3jcZV1ZWHowIP86v0oOVts7vTbM2golGiyK0bkd2RQdCCdNRp6GpA3r2Pb7Sj5mBS4BHIyr3ip15f21x0zqPPFS9tLZkNwnJPGkifhdQw+Welart/duG2gDwKVWM94cxbCtgacxOADjQaDWpOXcTHEuedsbLNkwZSxw5U868row7w09RqCPKpa2TxhQWMRcBrhHjWYE6mLIDSrjqcHp7mtA4qbQRiiL8WQxOMZADKD/e6+labbTyRFXwwyMqTkBgDjQ+Iz/nVzmEnaXZltcrIoZCGUgEEdCCAQfoQavVD3DDeGVriBVANtLF2bhAeWGZAWAK5PZggHA6HOmMcomGjkoaUoI/3y4Xw3jmWJuxkPxjlyjHzx4H1H0rw7vcIo4mDXMxlA/UUcqnHgxOpH0qTqUXLASbmWJUr9liAIxouD8iNRXPvETcqazeRmiIh5j2cy5ZSue6HOMg9B411BXL3Evfi8up7iBpCtskpURBAB3G0LHqTkZ6/KiNAxX1LEVJVgVYdQQQR7g1mNz7e0kukS+lkhhOfvI8ZV/1Mkg8q+uD4dOonvYnCSyMpubiZ74uAVaRgVIxgMSh7+njnFBoPBbh6bpxeXKg2qlgkbDImbBUkgjHIpz8x6VMB4c7Lzn7FD/Dp9M1strbpGipGoRFACqoAUAdAAOlXaDWRw+2YP/A2/wD0xSvje3fKOxdEK8zMpYjOMDOB9dfpVa4nUrE4mXcadpjMQ2ilKV24DXPXHnaLXV8tvG2UtoxzDw7ZySRn9zl/Op13g2otpazXD/DFGzkeeBoo9ScD51x5dbXmkmklLnmlkZ39Wc5PX3oMru9FJ28ELIW5pVEYA5jzMQCBr79a68QYGB4VAHBXZfa3qSMOYxqz8x1IwAoAPhq3hXQAoK0pSgUpSgVjN4tsJaW7zPrjRV8Wc6Ko9z/nWTqOt7ZjebVtrIf1cQ7WX94+B9l/x1nq3mtcxz4d0rm27D2HDI3ebiWVoTMkna8mryGRg3eL6coxp1OtYXinuRZbPtLTkdgftAEnO+WlQ452KjA7uB0GgPrU6qoAAHQdK5v/AEhNrdrtJYQciCJQfR5O+f7pSrSvbWI5S1szlJfCLa9tcfaTA+WzGChXlIjQEKQPw5ZvrUj1zz+jsCL2VgwwYijLnXIwykjy+IfKuhq7SSlKUQpSlApSlArFb1JmyuR/Yyf4SayteTa8Za3mVRktE4A9SpAoQ5O3vuWW+YYDciogBGdCObB8j3jXotuW5syvZkdjheYA8oLZPN5Bmxr58tYDb0zvcSNJ8eQH0x3lAVvzFTpwE2CrbMuDPGGS4mIww+JEUAH+It9KjrO6I9yN7JdmXSyp3k6SJk4dD1+fiDXV2x9px3MKTQtzI4BB965/4ncLGske4tyZLfOWB+OLPngd5fXw8fOsr+j5vQRI1k7aMGaIHzALED5BqqJ4pSlEKUpQKi3iZuEr9pdW8YJbW4QDVv7RfXz+tSlVDQcS30QSRlU5AOBmph/R02y/bT2zy/d9mHjjZuj517NT6Ek49K2reLgta3V006yvCHPM8SqpUt4lenLnr461Du+W6F1se5VgzBebMFwmRnHqPhYZ6UHWVee/vFhjeRzhUUk/LwHqelRhwu4sLd8ttelUueiSdEm8h+y/p0Ph5V98X9rvLJBsy21lnYB8fqg+ePIa/Tyrm04h1SvdOGpR7Aut4J7i5RxHEknIhOcN4kLjwA5frSpt3Z2JHZWsVvEO7GoBPizfrMfUnWqVzFIdzqznZlaUpWjJrvELY32zZt1CASxiZowG5cyIOdAT5cwGa5Q2RamSVUWIyEnRVOGONTj1xXVXEvav2XZd3IDhuyZEP7Un3ake3Nn5VDPBXZHPtOIkaQ23an96Q938m/Kgkbg9u9LbJNJKhVZOTsOcASGIjm76/qnJA1x06VI9UxVaBSlKBSlKCjNgEnoKjThd/tN3fXx155GVD+yTkAeyBRW18QNodhs26cHDdkyIf2pO4v5tXg4U7P7HZsWmr5c/PQfkorG+96x/WldqzLb64835u2n2jdyn9aeQD2U8oH0ArsSoW4y2EMe0LF440WR1unlZVAL9milS2OpGG1rZm0/gFIV2uozgNDKCPPABrpmtE4V7p2tvZ21wkKi4kt4zJJkk94AkDJwufHAGa3ugUpSgUpSgUpSgVbuJOVWb8IJ+gzVyrdyMow/ZP8qDknebbhuTctMAsrzM6r1IDNnlyNMAadfCug+D+2YrjZdukbqXhjWOVB8SlcgZHqBnPjXMe2R99IRqAxGfDI9alf8ARsci4vFwdYo2/hZh/qosp2vLVZUaORQyOpVlPQg6EVzpsTdWbZ28dtACFVpWeJichoQGOv7RUEe9dI1E/EZuz2/sd/Msv97H+qiJXFVpSgUpSgUpSgV4ds7JiuoXhnQPGwwVP5EHwI8691KDlniPw5l2bMpQ89tI4WKQ9VY9Ef164Pjiruw97TZ3ovHHbsD2A7RiWKKoEjhvxdACfXzqeOJGxo7mxk585h+/TH4owTr6EEj51yntGQnl8u+R7l2yfyH0rid7RDSu1Zl15uvvLb38Imt3DDo6nR0bxVh4H8j4ZpXHcN06Z5XZc9eViM46dKV2zdu0pSgiT9IG9LRWdmpwZ5wzAfhXuj+84Pyq7wPssm9uMaNN2UZ/Yiwo/lWp8Ttp9rtuVgcrY2pIHhzhSw+fPIo+VSnwo2b2Gy7dSO8y9o3u2tBt9KUoFKUoFKUoI345XJFlDEP+LcqD+6iu/wDiC1vWwrXsraGP8ESL9FGajfjDJz3uzYPNmYj3eNB/M1KiDAxWUb6k+mk/SH1UJ8apR9vXJx2ezrllJ/E+YxjzPeqaZnCqzHoASflrXPGw7hrlL6acmVimAX72OZohgZ6DOdBWrNPO70PJaW6fhhjH0UVka0/hbeSS2OZXL4kZULakKMEDPU4z41uFCSlKUClKUClKUCqEVWlBDfFfdm3hntGhhWPtmuY35RgEvE2NOg1OdPGtw4Q28Y2VbOiKrPGO0YKAWZSRlj41jOM4wuzX8towr8nDZ/IV7uDLf7qjT/y5Z4/4ZGoN5qIuMh5dp7Ef+3I+XaQf/apdqIP0hfu12fceMVw35hH/APboJfpVAarQKUpQKUpQKUrEb17eSwtJbmTVY1yB4sxICoPckCgx+/e9NpZW7C7f+sRlWNRmR8gg8o8tepwK5Un2nmPsuRSgcshb4hnqMg9D5VXb+2pry4ee4YtI518gPBVHgoHQVjamFzOMPomqVSlVHcdfE0oRWZuigk+w1NfdajxY2r9m2TdODhmj7Jcdcynk0+RJ+VBAdvI10Z5erX1+sY/cDGZgPTVBXUdhbiOJEHRUVR8gBXP/AA72XzXuzYMaRQG5k/fmbnGR6Iq/WuhxQKUpQKUpQKUpQRHv03abxWMfgqQH5tLIT+SipbFRDtA9pvUg/AIx/DGz/wCqpeFZU+1paX4rC1eQCSN0JIDqykjqAwIyPrXLNmGjg2lySPhLiCKM8xGQZXySBoSQgPSuqZ5OVWY+AJ+gzXKWzCTsuRj8U20YlP8AyRvIfzYVqzdIbi7G+yWUUfOXJHOWIAOX1xgeQwPlWwVbgTlVV8gB9BirlApSlApSlApSlApSlBDfHLaEvaQxZ+6SS3kC4GpLOpJJ1z4Va4PbVlS7ltuY9iZZSEOMAsokBHl416v0itngWsNyCQ4mWIjPdKFZHGR58yjWsXwvS3fb90I88qRdpCFLBQ2I1fu9DjnYa+tFTkKjX9ICy59kl8f1U0bewbMf+sVJQrBb+bM+1bNu4cZLQty/vL31/vKKI9O6t+J7K2lH68MbfMqM/nWVqOOAm0+12SkecmCSSM+xPaL/AI8fKpHoFKUoFKUoFRvx22Zc3GzlW2jaTlmDyqgy3IFbXl6nDEdKkilBxnsPdq6vJOzt4JHYHDYXCofHnY6L86bzbuT2E5guV5XABBGqsD4qfEeHyrssKB0FafxU2Ws2zZmMaO0a84LIGKqCC/KSMqeXPTyoOTaVcnPeb3PTpSg7fqJf0kJCNn24BODcjI88I+M1SlBThjGP6XvtPhSNV9FCRgAemKlylKBSlKBSlKBSlKCGtl671z58GbH/AEEqZaUrPT8+2l/Hp4NvHFrcf+jL/gNcy7G/7ush4HacmfXEcQ/zpStHEOqaUpRClKUClKUClKUClKUEafpBD/dPtcRY+jVovB0/7+f1tmz/AAxH+dKUXw6FqhpSiIZ4Ad242rGuiLLHyr4DvTrp8gB8qmelKBSlKBSlKBSlKBXn2hGGikVhkFGBB6EEEEUpQcU3I77fvGlKUJf/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72" name="Shape 172"/>
          <p:cNvPicPr preferRelativeResize="0"/>
          <p:nvPr/>
        </p:nvPicPr>
        <p:blipFill rotWithShape="1">
          <a:blip r:embed="rId3">
            <a:alphaModFix/>
          </a:blip>
          <a:srcRect/>
          <a:stretch/>
        </p:blipFill>
        <p:spPr>
          <a:xfrm>
            <a:off x="4643521" y="2852739"/>
            <a:ext cx="2904958" cy="1882273"/>
          </a:xfrm>
          <a:prstGeom prst="rect">
            <a:avLst/>
          </a:prstGeom>
          <a:noFill/>
          <a:ln>
            <a:noFill/>
          </a:ln>
        </p:spPr>
      </p:pic>
      <p:sp>
        <p:nvSpPr>
          <p:cNvPr id="2" name="Obdélník 1">
            <a:extLst>
              <a:ext uri="{FF2B5EF4-FFF2-40B4-BE49-F238E27FC236}">
                <a16:creationId xmlns:a16="http://schemas.microsoft.com/office/drawing/2014/main" id="{895ED429-3BF6-4AEE-A4C1-A61FD7F706A1}"/>
              </a:ext>
            </a:extLst>
          </p:cNvPr>
          <p:cNvSpPr/>
          <p:nvPr/>
        </p:nvSpPr>
        <p:spPr>
          <a:xfrm>
            <a:off x="1226716" y="5558456"/>
            <a:ext cx="10426252" cy="523220"/>
          </a:xfrm>
          <a:prstGeom prst="rect">
            <a:avLst/>
          </a:prstGeom>
        </p:spPr>
        <p:txBody>
          <a:bodyPr wrap="none">
            <a:spAutoFit/>
          </a:bodyPr>
          <a:lstStyle/>
          <a:p>
            <a:pPr algn="ctr"/>
            <a:r>
              <a:rPr lang="cs-CZ" dirty="0">
                <a:latin typeface="Times New Roman" panose="02020603050405020304" pitchFamily="18" charset="0"/>
                <a:ea typeface="Times New Roman" panose="02020603050405020304" pitchFamily="18" charset="0"/>
              </a:rPr>
              <a:t>Materiál by zpracován na základě schválené novely zákona pro rok 2020 a navrhované novely pro rok 2021 a násl., citací z důvodové zprávy, </a:t>
            </a:r>
          </a:p>
          <a:p>
            <a:pPr algn="ctr"/>
            <a:r>
              <a:rPr lang="cs-CZ" dirty="0">
                <a:latin typeface="Times New Roman" panose="02020603050405020304" pitchFamily="18" charset="0"/>
                <a:ea typeface="Times New Roman" panose="02020603050405020304" pitchFamily="18" charset="0"/>
              </a:rPr>
              <a:t>stávající judikatury, praxi a názoru autora</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588168" y="336885"/>
            <a:ext cx="10603832" cy="54703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cs-CZ" sz="3600" dirty="0">
                <a:solidFill>
                  <a:schemeClr val="dk1"/>
                </a:solidFill>
                <a:latin typeface="Arial"/>
                <a:ea typeface="Arial"/>
                <a:cs typeface="Arial"/>
                <a:sym typeface="Arial"/>
              </a:rPr>
              <a:t>Předmětem místního poplatku ze psů je ve smyslu § 2 odst. 2 zákona č. 565/1990 Sb. </a:t>
            </a:r>
            <a:r>
              <a:rPr lang="cs-CZ" sz="3600" b="1" dirty="0">
                <a:solidFill>
                  <a:srgbClr val="FF0000"/>
                </a:solidFill>
                <a:latin typeface="Arial"/>
                <a:ea typeface="Arial"/>
                <a:cs typeface="Arial"/>
                <a:sym typeface="Arial"/>
              </a:rPr>
              <a:t>držba psa staršího 3 měsíců</a:t>
            </a:r>
            <a:r>
              <a:rPr lang="cs-CZ" sz="3600" dirty="0">
                <a:solidFill>
                  <a:schemeClr val="dk1"/>
                </a:solidFill>
                <a:latin typeface="Arial"/>
                <a:ea typeface="Arial"/>
                <a:cs typeface="Arial"/>
                <a:sym typeface="Arial"/>
              </a:rPr>
              <a:t> (není-li ze zákona nebo z obecně závazné vyhlášky tato držba psa od místního poplatku osvobozena). </a:t>
            </a:r>
          </a:p>
          <a:p>
            <a:pPr marL="0" marR="0" lvl="0" indent="0" algn="l" rtl="0">
              <a:spcBef>
                <a:spcPts val="480"/>
              </a:spcBef>
              <a:spcAft>
                <a:spcPts val="0"/>
              </a:spcAft>
              <a:buClr>
                <a:schemeClr val="dk1"/>
              </a:buClr>
              <a:buSzPts val="2400"/>
              <a:buFont typeface="Arial"/>
              <a:buNone/>
            </a:pPr>
            <a:endParaRPr lang="cs-CZ" sz="3600" dirty="0">
              <a:solidFill>
                <a:schemeClr val="dk1"/>
              </a:solidFill>
            </a:endParaRPr>
          </a:p>
          <a:p>
            <a:pPr lvl="0">
              <a:spcBef>
                <a:spcPts val="480"/>
              </a:spcBef>
              <a:buClr>
                <a:schemeClr val="dk1"/>
              </a:buClr>
              <a:buSzPts val="2400"/>
            </a:pPr>
            <a:r>
              <a:rPr lang="cs-CZ" sz="3600" dirty="0">
                <a:solidFill>
                  <a:schemeClr val="dk1"/>
                </a:solidFill>
                <a:latin typeface="Arial"/>
                <a:ea typeface="Arial"/>
                <a:cs typeface="Arial"/>
                <a:sym typeface="Arial"/>
              </a:rPr>
              <a:t>Osvobozena je i </a:t>
            </a:r>
            <a:r>
              <a:rPr lang="cs-CZ" sz="3600" b="1" dirty="0"/>
              <a:t>osoba, která je považována za závislou na pomoci jiné fyzické osoby podle zákona upravujícího sociální služby, osoba, která je držitelem průkazu ZTP nebo ZTP/P.</a:t>
            </a:r>
            <a:endParaRPr sz="36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10j</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Předmět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Předmětem poplatku za odkládání komunálního odpadu z nemovité věci je odkládání směsného komunálního odpadu z  jednotlivé nemovité věci zahrnující byt, rodinný dům nebo stavbu pro rodinnou rekreaci, která se nachází na území obce.</a:t>
            </a:r>
          </a:p>
          <a:p>
            <a:pPr indent="450215" algn="just">
              <a:spcBef>
                <a:spcPts val="1200"/>
              </a:spcBef>
            </a:pPr>
            <a:endParaRPr lang="cs-CZ" sz="2200" b="1" dirty="0">
              <a:latin typeface="Arial" panose="020B0604020202020204" pitchFamily="34"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Předmětem poplatku za odkládání komunálního odpadu z nemovité věci je odkládání komunálního odpadu z nemovité věci zahrnující byt nebo stavbu pro rodinnou rekreaci (srov. § 10e), která se nachází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Odkládáním odpadu se zvláště rozumí jeho odkládání do soustřeďovacích nádob nebo na k tomu určená místa. Odkládáním odpadu z nemovité věci zahrnující byt nebo stavbu pro rodinnou rekreaci se pak rozumí odkládání odpadu, který vznikl v této nemovité věci, nebo v souvislosti s ní.</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2260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10k</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Základ poplatku</a:t>
            </a:r>
            <a:endParaRPr lang="cs-CZ" sz="2200" b="1" dirty="0">
              <a:effectLst/>
              <a:latin typeface="Times New Roman" panose="02020603050405020304" pitchFamily="18" charset="0"/>
              <a:ea typeface="Calibri" panose="020F0502020204030204" pitchFamily="34" charset="0"/>
            </a:endParaRPr>
          </a:p>
          <a:p>
            <a:pPr marL="270510"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(1) Základem dílčího poplatku za odkládání komunálního odpadu z nemovité věci za dílčí období je</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a) hmotnost odpadu odloženého z nemovité věci za toto dílčí období v kilogramech připadajícího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b) objem odpadu odloženého z  nemovité věci za toto dílčí období v litrech připadajícího na poplatníka, nebo</a:t>
            </a:r>
            <a:endParaRPr lang="cs-CZ" sz="2200" dirty="0">
              <a:effectLst/>
              <a:latin typeface="Times New Roman" panose="02020603050405020304" pitchFamily="18" charset="0"/>
              <a:ea typeface="Times New Roman" panose="02020603050405020304" pitchFamily="18" charset="0"/>
            </a:endParaRPr>
          </a:p>
          <a:p>
            <a:pPr marL="270510" indent="-270510" algn="just">
              <a:spcAft>
                <a:spcPts val="600"/>
              </a:spcAft>
              <a:tabLst>
                <a:tab pos="269875" algn="l"/>
                <a:tab pos="449580" algn="l"/>
              </a:tabLst>
            </a:pPr>
            <a:r>
              <a:rPr lang="cs-CZ" sz="2200" b="1" dirty="0">
                <a:effectLst/>
                <a:latin typeface="Arial" panose="020B0604020202020204" pitchFamily="34" charset="0"/>
                <a:ea typeface="Times New Roman" panose="02020603050405020304" pitchFamily="18" charset="0"/>
              </a:rPr>
              <a:t>c)  kapacita soustřeďovacích prostředků pro nemovitou věc na odpad za toto dílčí období v litrech připadající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(2) Obec zvolí pro poplatkové období jeden ze základů podle odstavce 1.</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(3) Hmotností nebo objemem odpadu odloženého z nemovité věci za dílčí období nebo objednanou kapacitou soustřeďovacích prostředků pro nemovitou věc na dílčí období připadající na poplatníka je </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080630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podíl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1. hmotnosti nebo objemu odpadu odloženého z této nemovité věci za dílčí období nebo objednané kapacity soustřeďovacích prostředků pro tuto nemovitou věc na dílčí období a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2. počtu fyzických osob, které v této nemovité věci mají bydliště na konci dílčího období,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      b) </a:t>
            </a:r>
            <a:r>
              <a:rPr lang="cs-CZ" sz="2200" b="1" dirty="0">
                <a:effectLst/>
                <a:latin typeface="Arial" panose="020B0604020202020204" pitchFamily="34" charset="0"/>
                <a:ea typeface="Calibri" panose="020F0502020204030204" pitchFamily="34" charset="0"/>
              </a:rPr>
              <a:t>hmotnost nebo objem odpadu odloženého z této nemovité věci za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dílčí období nebo kapacita soustřeďovacích prostředků pro tuto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nemovitou věc na dílčí období v případě, že v nemovité věci nemá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bydliště žádná fyzická osoba.</a:t>
            </a:r>
            <a:endParaRPr lang="cs-CZ" sz="2200"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(4) Obec může určit minimální základ dílčího poplatku, který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10 kg, pokud je základem hmotnost odpadu,</a:t>
            </a: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60 l, pokud je základem objem odpadu nebo kapacita soustřeďovacích prostředků.</a:t>
            </a:r>
            <a:endParaRPr lang="cs-CZ" sz="2200" dirty="0">
              <a:effectLst/>
              <a:latin typeface="Times New Roman" panose="02020603050405020304" pitchFamily="18" charset="0"/>
              <a:ea typeface="Calibri" panose="020F0502020204030204" pitchFamily="34"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69083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696286" y="185130"/>
            <a:ext cx="10888910"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při zavádění poplatku za odkládání komunálního odpadu z nemovité věci musí zvolit, zda základ poplatku bude vycházet z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hmotnosti komunálního odpadu, odloženého z nemovité věci (hmotnostní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objemu komunálního odpadu, odloženého z nemovité věci (objemový základ), nebo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objednané kapacity soustřeďovacích prostředků na odpad pro nemovitou věc (kapacitní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může zvolit pouze jeden typ základu, a to pro celé území obce a pro celé poplatkové období (kalendářní rok – srov. § 10o odst. 1). Přitom musí vzít v úvahu své technické možnosti, protože zavedení hmotnostního a objemového základu předpokládá, že bude schopná zjistit hmotnost či objem odloženého odpadu a přiřadit je ke konkrétní nemovité věci. Zavedení hmotnostního či objemového základu ale není na překážku, pokud by více nemovitých věcí sdílelo soustřeďovací prostředek na odpad (například jeden kontejner na panelový dům, ve kterém je více jednotek). Odpad odložený do takového soustřeďovacího prostředku by se pak musel poměrně rozdělit mezi jednotlivé nemovité věci.</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132184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zavedení kapacitního základu má obec široké možnosti, jakým způsobem tento systém zavést tak, aby vyhovoval potřebám obce. Objednanou kapacitou tak může, mimo jiné, být: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a skutečně provedených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celkový objem přidělených soustřeďovací prostředků (počet přidělených pytlů na odpad nebo nálepek na soustřeďovací prostředek).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Dílčí základ poplatku se určuje na měsíční bázi. V každém kalendářním měsíci se dílčí základ určí tak, že se hmotnost, objem či kapacita rozdělí mezi počet poplatníků, kteří v nemovité věci měli bydliště. Pokud v nemovité věci nemá bydliště žádná fyzická osoba (a poplatníkem je tedy vlastník této nemovité věci), připadne na vlastníka celá hmotnost, celý objem nebo celá objednaná kapacita za dané dílčí období.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8273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odstavci 5 se navrhuje umožnit, aby obec určila minimální výši dílčího základu pro poplatníka (tedy základu za dílčí období, kterým je kalendářní měsíc) a omezit tak motivaci obcházet poplatkovou povinnost tím, že se bude poplatník zbavovat komunálního odpadu nežádoucím způsobem (spalování vlastními silami, černé skládkování apod.).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mj. proto, aby obec by nemohla pomocí tohoto institutu obejít maximální výši poplatku podle dílu 2, tím, že by určila minimální hodnotu dílčího základu například vyšší než je průměrné množství produkce komunálního odpadu na občana.  V případě, že by obec nastavila výši poplatku 6 Kč za kilogram a minimální dílčí základ například na 20 kg, tedy 240 kg za rok, výše minimálního poplatku v dané obci by byla 1 440 Kč tedy více než je nejvyšší možný poplatek podle dílu 2. Maximální hodnota minimálního dílčího základu byla zvolena ve výši 10 Kg (na kalendářní měsíc) v případě hmotnostního základu a 60 l v případě objemového dílčího základu a v případě kapacitního dílčího základu. Nadto v případě vysokého minimálního dílčího základu by se nejednalo o poplatek za skutečné množství vyprodukovaného odpadu, což je podstatou tohoto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67600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v případě objemového dílčího základu a v případě kapacitního dílčího základu ve stejné výši. Je tomu tak proto, že minimální dílčí základ má odpovídat očekávané minimální produkci odpadu na osobu. V případě objemového dílčího základu jde o očekávaný objem odloženého odpadu na osobu za měsíc a v případě kapacitního dílčího základu jde o minimální očekávaný objem objednaných soustřeďovacích prostředků na osobu za měsíc. Vzhledem k tomu, že obě hodnoty vychází z očekávaného objemu odloženého odpadu na osobu a období, lze očekávat, že budou stejné.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Fakticky představuje stejné množství odpadu i maximální hodnota u hmotnostního základu, protože dle výsledků studií v minulosti zpracovaných pro ministerstvo životního prostředí vyplývá, že 1 m</a:t>
            </a:r>
            <a:r>
              <a:rPr lang="cs-CZ" sz="2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cs-CZ" sz="22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cs-CZ" sz="2200" dirty="0">
                <a:effectLst/>
                <a:latin typeface="Arial" panose="020B0604020202020204" pitchFamily="34" charset="0"/>
                <a:ea typeface="Calibri" panose="020F0502020204030204" pitchFamily="34" charset="0"/>
                <a:cs typeface="Times New Roman" panose="02020603050405020304" pitchFamily="18" charset="0"/>
              </a:rPr>
              <a:t>komunálního odpadu váží přibližně 160 kg.</a:t>
            </a:r>
          </a:p>
          <a:p>
            <a:pPr algn="just">
              <a:lnSpc>
                <a:spcPct val="115000"/>
              </a:lnSpc>
              <a:spcAft>
                <a:spcPts val="1000"/>
              </a:spcAft>
            </a:pPr>
            <a:endParaRPr lang="cs-CZ" sz="2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rPr>
              <a:t>Dílčí poplatek za dílčí období se vypočte jako součin základu dílčího poplatku zaokrouhleného na celé kilogramy nebo litry nahoru a sazby pro tento základ (§ 10m).</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802715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10l</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Sazba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Sazba poplatku za odkládání komunálního odpadu z nemovité věci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6 Kč za kg, pokud je základem hmotnost odpadu,</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1 Kč za l, pokud je základem objem odpadu nebo kapacita soustřeďovacích prostředků.</a:t>
            </a:r>
          </a:p>
          <a:p>
            <a:pPr marL="742950" lvl="1" indent="-285750" algn="just">
              <a:buFont typeface="+mj-lt"/>
              <a:buAutoNum type="alphaLcParenR"/>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základním konstrukčním prvkem, který je údajem, pomocí kterého se vypočte poplatek ze základu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uvedena pro jednotlivé dílčí základy, odpovídá tedy sazbě za dílčí období, kterým je kalendářní měsíc.</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U hmotnostního základu je nejvyšší sazba poplatku nastavena ve výši 6 Kč za kilogram. V případě objemového dílčího základu a kapacitního dílčího základu je nejvyšší sazba poplatku ve stejné výši a to 1 Kč za litr. S ohledem na výše uvedený přepočet si všechny tři sazby pro jednotlivé základy po zaokrouhlení odpovídají.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646386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Toto nastavení je optimální z několika důvodů. Pokud použijeme průměrnou produkci komunálních odpadů původem z obcí na jednoho obyvatele, která podle údajů ministerstva činila za rok 2013 205 kg, a vztáhneme na ni maximální sazbu poplatku, přesáhne mírně maximální výši poplatku podle dílu 2, což znamená, že si nastavení těchto dvou poplatků odpovídají, přičemž u tohoto poplatku je zachována jeho základní motivační funkce.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07651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10m</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Výpočet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odkládání komunálního odpadu z nemovité věci se vypočte jako součet dílčích poplatků za jednotlivá dílčí období, na jejichž konci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měl poplatník v nemovité věci bydliště,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neměla v nemovité věci bydliště žádná fyzická osoba v případě, že poplatníkem je vlastník této nemovité věci.</a:t>
            </a:r>
            <a:endParaRPr lang="cs-CZ" sz="2200" dirty="0">
              <a:effectLst/>
              <a:latin typeface="Times New Roman" panose="02020603050405020304" pitchFamily="18" charset="0"/>
              <a:ea typeface="Calibri" panose="020F0502020204030204" pitchFamily="34" charset="0"/>
            </a:endParaRPr>
          </a:p>
          <a:p>
            <a:pPr lvl="0" algn="just">
              <a:tabLst>
                <a:tab pos="496570" algn="l"/>
              </a:tabLst>
            </a:pPr>
            <a:r>
              <a:rPr lang="cs-CZ" sz="2200" b="1" dirty="0">
                <a:effectLst/>
                <a:latin typeface="Arial" panose="020B0604020202020204" pitchFamily="34" charset="0"/>
                <a:ea typeface="Calibri" panose="020F0502020204030204" pitchFamily="34" charset="0"/>
              </a:rPr>
              <a:t>(2)Dílčí poplatek za dílčí období se vypočte jako součin základu dílčího poplatku zaokrouhleného na celé kilogramy nebo litry nahoru a sazby pro tento základ.</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926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1716504" y="669049"/>
            <a:ext cx="10475496"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30/06 ze dne 22. května 2007</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rgbClr val="FF0000"/>
              </a:buClr>
              <a:buSzPts val="28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povinnosti osoby </a:t>
            </a:r>
            <a:r>
              <a:rPr lang="cs-CZ" sz="3200" dirty="0">
                <a:solidFill>
                  <a:schemeClr val="dk1"/>
                </a:solidFill>
                <a:latin typeface="Times New Roman" panose="02020603050405020304" pitchFamily="18" charset="0"/>
                <a:cs typeface="Times New Roman" panose="02020603050405020304" pitchFamily="18" charset="0"/>
                <a:sym typeface="Arial"/>
              </a:rPr>
              <a:t>poplatku podléhající, avšak podle zákona či obecně závazné vyhlášky od poplatku </a:t>
            </a:r>
            <a:r>
              <a:rPr lang="cs-CZ" sz="3200" dirty="0">
                <a:solidFill>
                  <a:srgbClr val="FF0000"/>
                </a:solidFill>
                <a:latin typeface="Times New Roman" panose="02020603050405020304" pitchFamily="18" charset="0"/>
                <a:cs typeface="Times New Roman" panose="02020603050405020304" pitchFamily="18" charset="0"/>
                <a:sym typeface="Arial"/>
              </a:rPr>
              <a:t>osvobozené</a:t>
            </a:r>
            <a:r>
              <a:rPr lang="cs-CZ" sz="3200" dirty="0">
                <a:solidFill>
                  <a:schemeClr val="dk1"/>
                </a:solidFill>
                <a:latin typeface="Times New Roman" panose="02020603050405020304" pitchFamily="18" charset="0"/>
                <a:cs typeface="Times New Roman" panose="02020603050405020304" pitchFamily="18" charset="0"/>
                <a:sym typeface="Arial"/>
              </a:rPr>
              <a:t>, je </a:t>
            </a:r>
            <a:r>
              <a:rPr lang="cs-CZ" sz="3200" dirty="0">
                <a:solidFill>
                  <a:srgbClr val="FF0000"/>
                </a:solidFill>
                <a:latin typeface="Times New Roman" panose="02020603050405020304" pitchFamily="18" charset="0"/>
                <a:cs typeface="Times New Roman" panose="02020603050405020304" pitchFamily="18" charset="0"/>
                <a:sym typeface="Arial"/>
              </a:rPr>
              <a:t>ústavně souladným oprávněním obce</a:t>
            </a:r>
            <a:r>
              <a:rPr lang="cs-CZ" sz="3200" dirty="0">
                <a:solidFill>
                  <a:schemeClr val="dk1"/>
                </a:solidFill>
                <a:latin typeface="Times New Roman" panose="02020603050405020304" pitchFamily="18" charset="0"/>
                <a:cs typeface="Times New Roman" panose="02020603050405020304" pitchFamily="18" charset="0"/>
                <a:sym typeface="Arial"/>
              </a:rPr>
              <a:t>. I poplatník, který je osvobozen od placení místního poplatku, tomuto poplatku podléhá, podléhá tedy i ohlašovací povinnosti. </a:t>
            </a: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 navíc i osoby poplatku nepodléhající</a:t>
            </a:r>
            <a:r>
              <a:rPr lang="cs-CZ" sz="3200" dirty="0">
                <a:solidFill>
                  <a:schemeClr val="dk1"/>
                </a:solidFill>
                <a:latin typeface="Times New Roman" panose="02020603050405020304" pitchFamily="18" charset="0"/>
                <a:cs typeface="Times New Roman" panose="02020603050405020304" pitchFamily="18" charset="0"/>
                <a:sym typeface="Arial"/>
              </a:rPr>
              <a:t>, resp. držitele psů jako takové, při vědomí, že to pro tyto osoby představuje jen minimální břemeno, ještě také </a:t>
            </a:r>
            <a:r>
              <a:rPr lang="cs-CZ" sz="3200" dirty="0">
                <a:solidFill>
                  <a:srgbClr val="FF0000"/>
                </a:solidFill>
                <a:latin typeface="Times New Roman" panose="02020603050405020304" pitchFamily="18" charset="0"/>
                <a:cs typeface="Times New Roman" panose="02020603050405020304" pitchFamily="18" charset="0"/>
                <a:sym typeface="Arial"/>
              </a:rPr>
              <a:t>v daném případě ústavně obstojí</a:t>
            </a:r>
            <a:r>
              <a:rPr lang="cs-CZ" sz="3200" dirty="0">
                <a:solidFill>
                  <a:schemeClr val="dk1"/>
                </a:solidFill>
                <a:latin typeface="Times New Roman" panose="02020603050405020304" pitchFamily="18" charset="0"/>
                <a:cs typeface="Times New Roman" panose="02020603050405020304" pitchFamily="18" charset="0"/>
                <a:sym typeface="Arial"/>
              </a:rPr>
              <a:t>.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09" name="Shape 609"/>
              <p:cNvSpPr/>
              <p:nvPr/>
            </p:nvSpPr>
            <p:spPr>
              <a:xfrm>
                <a:off x="531304" y="18932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je základním konstrukčním prvkem, který určuje vzorec, pomocí kterého se vypočte konkrétní výše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vypočte jako součet dílčích poplatků za jednotlivé kalendářní měsíce. Dílčí poplatek za kalendářní měsíc se pak vypočte jako součin základu zaokrouhleného na celé jednotky nahoru (tedy množství odloženého odpadu nebo objem objednané kapacity) a sazby pro tento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lze shrnout do následujícího matematického vzorce: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m:rPr>
                              <m:nor/>
                            </m:rPr>
                            <a:rPr lang="cs-CZ" sz="2200">
                              <a:effectLst/>
                              <a:latin typeface="Arial" panose="020B0604020202020204" pitchFamily="34" charset="0"/>
                              <a:ea typeface="Calibri" panose="020F0502020204030204" pitchFamily="34" charset="0"/>
                              <a:cs typeface="Times New Roman" panose="02020603050405020304" pitchFamily="18" charset="0"/>
                            </a:rPr>
                            <m:t>rok</m:t>
                          </m:r>
                        </m:sub>
                      </m:sSub>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D</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l</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čí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r>
                                    <a:rPr lang="cs-CZ" sz="2200" i="1">
                                      <a:effectLst/>
                                      <a:latin typeface="Cambria Math" panose="02040503050406030204" pitchFamily="18" charset="0"/>
                                      <a:ea typeface="Calibri" panose="020F0502020204030204" pitchFamily="34" charset="0"/>
                                      <a:cs typeface="Arial" panose="020B0604020202020204" pitchFamily="34" charset="0"/>
                                    </a:rPr>
                                    <m:t>𝐷</m:t>
                                  </m:r>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𝑍</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f>
                                    <m:fPr>
                                      <m:ctrlPr>
                                        <a:rPr lang="cs-CZ" sz="22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𝑂</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num>
                                    <m:den>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poplatn</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k</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ů</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den>
                                  </m:f>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oMath>
                  </m:oMathPara>
                </a14:m>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mc:Choice>
        <mc:Fallback>
          <p:sp>
            <p:nvSpPr>
              <p:cNvPr id="609" name="Shape 609"/>
              <p:cNvSpPr>
                <a:spLocks noRot="1" noChangeAspect="1" noMove="1" noResize="1" noEditPoints="1" noAdjustHandles="1" noChangeArrowheads="1" noChangeShapeType="1" noTextEdit="1"/>
              </p:cNvSpPr>
              <p:nvPr/>
            </p:nvSpPr>
            <p:spPr>
              <a:xfrm>
                <a:off x="531304" y="189324"/>
                <a:ext cx="11660696" cy="6433784"/>
              </a:xfrm>
              <a:prstGeom prst="rect">
                <a:avLst/>
              </a:prstGeom>
              <a:blipFill>
                <a:blip r:embed="rId3"/>
                <a:stretch>
                  <a:fillRect l="-680" t="-379" r="-680"/>
                </a:stretch>
              </a:blipFill>
              <a:ln>
                <a:noFill/>
              </a:ln>
            </p:spPr>
            <p:txBody>
              <a:bodyPr/>
              <a:lstStyle/>
              <a:p>
                <a:r>
                  <a:rPr lang="cs-CZ">
                    <a:noFill/>
                  </a:rPr>
                  <a:t> </a:t>
                </a:r>
              </a:p>
            </p:txBody>
          </p:sp>
        </mc:Fallback>
      </mc:AlternateContent>
      <p:pic>
        <p:nvPicPr>
          <p:cNvPr id="1026" name="Picture 2" descr="Jaké novinky přinese iOS 12 a macOS 10.14? Až 150 nových Emoji">
            <a:extLst>
              <a:ext uri="{FF2B5EF4-FFF2-40B4-BE49-F238E27FC236}">
                <a16:creationId xmlns:a16="http://schemas.microsoft.com/office/drawing/2014/main" id="{38C59CB4-C103-4AA5-84F2-B6AEB0DB8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105" y="4900960"/>
            <a:ext cx="1507790" cy="15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673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10n</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 Plátce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Plátcem poplatku za odkládání komunálního odpadu z nemovité věci je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společenství vlastníků jednotek, pokud pro dům vzniklo,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b) </a:t>
            </a:r>
            <a:r>
              <a:rPr lang="cs-CZ" sz="2200" b="1" dirty="0">
                <a:effectLst/>
                <a:latin typeface="Arial" panose="020B0604020202020204" pitchFamily="34" charset="0"/>
                <a:ea typeface="Calibri" panose="020F0502020204030204" pitchFamily="34" charset="0"/>
              </a:rPr>
              <a:t>vlastník nemovité věci v ostatních případech.</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(2)Plátce poplatku je povinen vybrat poplatek od poplatníka.</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zjednodušení správy poplatku za odkládání komunálního odpadu z nemovité věci se zavádí plátce poplatku, který od poplatníků poplatek vybere a odvede jej správci poplatku, tedy obecnímu úřadu.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Plátcem poplatku je společenství vlastníků jednotek, pokud pro daný dům (který je součástí předmětné nemovité věci) vzniklo. V ostatních případech je plátcem poplatku vlastník nemovité věci (včetně svěřenských a jiných fondů, srov. § 10s).</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by vlastník nemovité věci nebo svěřenský fond byl zároveň poplatníkem poplatku, tak vůči sobě z povahy věci v roli plátce poplatku nevystupuje, ale jedná se správcem poplatku přímo jako poplatník.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31434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4</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Společná ustanovení</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10o</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Poplatkové období a dílčí období</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Poplatkovým obdobím poplatků za komunální odpad je kalendářní rok.</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(2)Dílčím obdobím poplatků za komunální odpad je kalendářní měsíc.</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platí, že poplatkovým obdobím je kalendářní rok. Obec v návaznosti na poplatkové období určí splatnost poplatku (§ 14 odst. 2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Vzhledem k tomu, že v průběhu poplatkového období může docházet ke změnám, které mají vliv na výši poplatku (změna obce, ve které je fyzická osoba přihlášená, vznik nároku na osvobození apod.), zavádí se dílčí období, kterými jsou kalendářní měsíce, přičemž je zásadně rozhodný konečný stav v poslední den posuzovaného dílčího období (srov. např. § 10h odst. 2, § 10k odst. 4 písm. a) bod 2).</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34766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270510" algn="l"/>
              </a:tabLst>
            </a:pPr>
            <a:r>
              <a:rPr lang="cs-CZ" sz="2200" b="1" dirty="0">
                <a:effectLst/>
                <a:latin typeface="Arial" panose="020B0604020202020204" pitchFamily="34" charset="0"/>
                <a:ea typeface="Times New Roman" panose="02020603050405020304" pitchFamily="18" charset="0"/>
              </a:rPr>
              <a:t>§ 10p</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Solidární poplatková povinnost</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Spoluvlastníci nemovité věci zahrnující byt, rodinný dům nebo stavbu pro rodinnou rekreaci jsou povinni plnit poplatkovou povinnost společně a nerozdílně.</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r>
              <a:rPr lang="cs-CZ" sz="1800" b="1"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se uplatní solidární poplatková povinnost vlastníků nemovité věci v případě, že má tato nemovitá věc více spoluvlastníků.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Všichni spoluvlastníci nemovité věci tak vystupují jako jediný daňový subjekt, tedy jako jediný poplatník nebo jediný plátce a plní poplatkové povinnosti společně a nerozdílně. To znamená, že správce poplatku může požadovat splnění poplatkové povinnosti po libovolném spoluvlastníkovi, a to v plné výši. Vzájemné vyrovnání spoluvlastníků je věcí jejich soukromoprávní dohody.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úprava se přejímá ze stávajícího § 10b odst. 1 písm. b) věty za středníkem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80178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10q</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Jednotky</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Ustanovení o nemovité věci se použijí obdobně i na jednotku, která je vymezena podle zákona o vlastnictví bytů, spolu s touto jednotkou spojeným podílem na společných částech domu, a pokud je s ní spojeno vlastnictví k pozemku, tak i spolu s podílem na tomto pozemku.</a:t>
            </a:r>
            <a:endParaRPr lang="cs-CZ" sz="2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existenci jednotek podle zákona o vlastnictví bytů se doplňuje ustanovení, které je v daňových zákonech v širším smyslu standardním a jehož účelem je i na tyto jednotky vztáhnout režim nových jednotek podle občanského zákoníku. V návaznosti na toto ustanovení je třeba i na jednotku podle zákona o vlastnictví bytů hledět jako na nemovitou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uvedeného vyplývá, že například pro účely § 10e odst. 1 písm. b) je nemovitou věcí zahrnující byt (zahrnující byt ve smyslu právním) také bytová jednotka podle zákona o vlastnictví bytů.</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87662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10r</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Nemovitá věc vložená do fondu</a:t>
            </a:r>
            <a:endParaRPr lang="cs-CZ" sz="2200" b="1"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Na svěřenský fond, podílový fond nebo fond obhospodařovaný penzijní společností, do kterých je vložena nemovitá věc, se pro účely poplatků za komunální odpad hledí jako na vlastníka této nemovité věci.</a:t>
            </a: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možnost, vyčlenit majetek do svěřenského fondu, podílového fondu či fondu obhospodařovaného penzijní společností by bylo ve všech ustanoveních hovořících o vlastníku nemovité věci nutné hovořit o „fondu, do kterého je vložena nemovitá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důvodu zpřehlednění právní úpravy se stanoví právní fikce vlastnictví, kdy se na fond, do kterého je vložena nemovitá věc, hledí jako na vlastníka této věci. </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Tyto fondy mají pro účely správy poplatků procesní způsobilost a jsou poplatkovým subjektem podle daňového řádu (srov. § 20 odst. 3 daňového řádu a § 24 odst. 6 daňového řádu).</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57755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marL="269875" indent="269875" algn="ctr">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11 </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(1) Nebudou-li poplatky zaplaceny poplatníkem včas nebo ve správné výši, vyměří mu obecní úřad poplatek platebním výměrem nebo hromadným předpisným seznamem.</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(2) Nebudou-li poplatky odvedeny plátcem poplatku včas nebo ve správné výši, vyměří mu obecní úřad poplatek platebním výměrem k přímé úhradě.</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(3) Včas nezaplacené nebo neodvedené poplatky nebo část těchto poplatků může obecní úřad zvýšit až na trojnásobek; toto zvýšení je příslušenstvím poplatku.</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(4) </a:t>
            </a:r>
            <a:r>
              <a:rPr lang="cs-CZ" sz="2000" b="1" dirty="0">
                <a:effectLst/>
                <a:latin typeface="Arial" panose="020B0604020202020204" pitchFamily="34" charset="0"/>
                <a:ea typeface="Times New Roman" panose="02020603050405020304" pitchFamily="18" charset="0"/>
              </a:rPr>
              <a:t>Pokud obec zavedla poplatek za odkládání komunálního odpadu z nemovité věci a zvolila v obecně závazné vyhlášce základ dílčího poplatku podle § 10k odst. 1 písm. a) nebo b), vyměří správce poplatku plátci poplatek platebním výměrem nebo hromadným předpisným seznamem. Není-li takový plátce, vyměří poplatek správce poplatku poplatníkovi. </a:t>
            </a:r>
            <a:r>
              <a:rPr lang="cs-CZ" sz="2000" b="1" dirty="0">
                <a:solidFill>
                  <a:srgbClr val="FF0000"/>
                </a:solidFill>
                <a:effectLst/>
                <a:latin typeface="Arial" panose="020B0604020202020204" pitchFamily="34" charset="0"/>
                <a:ea typeface="Times New Roman" panose="02020603050405020304" pitchFamily="18" charset="0"/>
              </a:rPr>
              <a:t>Poplatek je splatný ve lhůtě 30 dnů ode dne doručení platebního výměru nebo hromadného předpisného seznamu.</a:t>
            </a:r>
            <a:r>
              <a:rPr lang="cs-CZ" sz="2000" b="1" dirty="0">
                <a:effectLst/>
                <a:latin typeface="Arial" panose="020B0604020202020204" pitchFamily="34" charset="0"/>
                <a:ea typeface="Times New Roman" panose="02020603050405020304" pitchFamily="18" charset="0"/>
              </a:rPr>
              <a:t> </a:t>
            </a:r>
            <a:r>
              <a:rPr lang="cs-CZ" sz="2000" b="1" u="sng" dirty="0">
                <a:solidFill>
                  <a:srgbClr val="FF0000"/>
                </a:solidFill>
                <a:effectLst/>
                <a:latin typeface="Arial" panose="020B0604020202020204" pitchFamily="34" charset="0"/>
                <a:ea typeface="Times New Roman" panose="02020603050405020304" pitchFamily="18" charset="0"/>
              </a:rPr>
              <a:t>Pokud plátce neodvede nebo poplatník nezaplatí tento poplatek včas, může jim správce poplatku vyměřit platebním výměrem nebo hromadným předpisným seznamem zvýšení neodvedeného nebo nezaplaceného poplatku, nebo jejich části, až na trojnásobek. </a:t>
            </a:r>
            <a:r>
              <a:rPr lang="cs-CZ" sz="2000" b="1" dirty="0">
                <a:solidFill>
                  <a:srgbClr val="FF0000"/>
                </a:solidFill>
                <a:effectLst/>
                <a:latin typeface="Arial" panose="020B0604020202020204" pitchFamily="34" charset="0"/>
                <a:ea typeface="Times New Roman" panose="02020603050405020304" pitchFamily="18" charset="0"/>
              </a:rPr>
              <a:t>Toto zvýšení je příslušenstvím poplatku a je splatné ve lhůtě 30 dnů ode dne doručení platebního výměru nebo hromadného předpisného seznamu.</a:t>
            </a:r>
            <a:endParaRPr lang="cs-CZ" sz="2000" dirty="0">
              <a:solidFill>
                <a:srgbClr val="FF0000"/>
              </a:solidFill>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a:t>
            </a:r>
            <a:r>
              <a:rPr lang="cs-CZ" sz="2000" strike="sngStrike" dirty="0">
                <a:effectLst/>
                <a:latin typeface="Arial" panose="020B0604020202020204" pitchFamily="34" charset="0"/>
                <a:ea typeface="Times New Roman" panose="02020603050405020304" pitchFamily="18" charset="0"/>
              </a:rPr>
              <a:t>(4)</a:t>
            </a:r>
            <a:r>
              <a:rPr lang="cs-CZ" sz="2000" dirty="0">
                <a:effectLst/>
                <a:latin typeface="Arial" panose="020B0604020202020204" pitchFamily="34" charset="0"/>
                <a:ea typeface="Times New Roman" panose="02020603050405020304" pitchFamily="18" charset="0"/>
              </a:rPr>
              <a:t> </a:t>
            </a:r>
            <a:r>
              <a:rPr lang="cs-CZ" sz="2000" b="1" dirty="0">
                <a:effectLst/>
                <a:latin typeface="Arial" panose="020B0604020202020204" pitchFamily="34" charset="0"/>
                <a:ea typeface="Times New Roman" panose="02020603050405020304" pitchFamily="18" charset="0"/>
              </a:rPr>
              <a:t>(5)</a:t>
            </a:r>
            <a:r>
              <a:rPr lang="cs-CZ" sz="2000" dirty="0">
                <a:effectLst/>
                <a:latin typeface="Arial" panose="020B0604020202020204" pitchFamily="34" charset="0"/>
                <a:ea typeface="Times New Roman" panose="02020603050405020304" pitchFamily="18" charset="0"/>
              </a:rPr>
              <a:t> Penále, úroky a pokuty, upravené daňovým řádem, s výjimkou pořádkových pokut a pokut za nesplnění povinnosti nepeněžité povahy, se neuplatňují.</a:t>
            </a:r>
            <a:endParaRPr lang="cs-CZ" sz="20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539055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lvl="0" algn="just">
              <a:lnSpc>
                <a:spcPct val="115000"/>
              </a:lnSpc>
              <a:spcAft>
                <a:spcPts val="1000"/>
              </a:spcAft>
              <a:tabLst>
                <a:tab pos="450215" algn="l"/>
              </a:tabLst>
            </a:pPr>
            <a:r>
              <a:rPr lang="cs-CZ" sz="1800" b="1" dirty="0">
                <a:effectLst/>
                <a:latin typeface="Arial" panose="020B0604020202020204" pitchFamily="34" charset="0"/>
                <a:ea typeface="Calibri" panose="020F0502020204030204" pitchFamily="34" charset="0"/>
                <a:cs typeface="Times New Roman" panose="02020603050405020304" pitchFamily="18" charset="0"/>
              </a:rPr>
              <a:t> </a:t>
            </a:r>
            <a:r>
              <a:rPr lang="cs-CZ" sz="2200" b="1" dirty="0">
                <a:effectLst/>
                <a:latin typeface="Arial" panose="020B0604020202020204" pitchFamily="34" charset="0"/>
                <a:ea typeface="Calibri" panose="020F0502020204030204" pitchFamily="34" charset="0"/>
                <a:cs typeface="Times New Roman" panose="02020603050405020304" pitchFamily="18" charset="0"/>
              </a:rPr>
              <a:t>(§ 11 odst. 4)</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Pokud obec zvolila hmotnostní nebo objemový dílčí základ u poplatku za odkládání komunálního odpadu z nemovité věci, je obec tím, kdo disponuje údaji o základu poplatku a tím zprostředkovaně i o výši poplatku. Jelikož po poplatkových subjektech nelze požadovat splnění povinností, k nimž nemají dostatek informací, je obtížné u tohoto poplatku uplatňovat princip </a:t>
            </a:r>
            <a:r>
              <a:rPr lang="cs-CZ" sz="2200" dirty="0" err="1">
                <a:effectLst/>
                <a:latin typeface="Arial" panose="020B0604020202020204" pitchFamily="34" charset="0"/>
                <a:ea typeface="Times New Roman" panose="02020603050405020304" pitchFamily="18" charset="0"/>
              </a:rPr>
              <a:t>autoaplikace</a:t>
            </a:r>
            <a:r>
              <a:rPr lang="cs-CZ" sz="2200" dirty="0">
                <a:effectLst/>
                <a:latin typeface="Arial" panose="020B0604020202020204" pitchFamily="34" charset="0"/>
                <a:ea typeface="Times New Roman" panose="02020603050405020304" pitchFamily="18" charset="0"/>
              </a:rPr>
              <a:t> daňového práva.</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Jeví se jako nelogické, aby obec nejprve formálně předepsaným způsobem informovala poplatkové subjekty o tom, jak vysoký je základ jejich poplatku, a následně tyto subjekty sdělený údaj pouze vynásobily sazbou poplatku a zaplatily poplatek ve vypočtené výši.</a:t>
            </a:r>
            <a:endParaRPr lang="cs-CZ" sz="2200" b="1"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b="1" dirty="0">
                <a:solidFill>
                  <a:srgbClr val="FF0000"/>
                </a:solidFill>
                <a:effectLst/>
                <a:latin typeface="Arial" panose="020B0604020202020204" pitchFamily="34" charset="0"/>
                <a:ea typeface="Times New Roman" panose="02020603050405020304" pitchFamily="18" charset="0"/>
              </a:rPr>
              <a:t>Z tohoto důvodu se namísto informační povinnosti obce </a:t>
            </a:r>
            <a:r>
              <a:rPr lang="cs-CZ" sz="2200" b="1" u="sng" dirty="0">
                <a:solidFill>
                  <a:srgbClr val="FF0000"/>
                </a:solidFill>
                <a:effectLst/>
                <a:latin typeface="Arial" panose="020B0604020202020204" pitchFamily="34" charset="0"/>
                <a:ea typeface="Times New Roman" panose="02020603050405020304" pitchFamily="18" charset="0"/>
              </a:rPr>
              <a:t>výjimečně</a:t>
            </a:r>
            <a:r>
              <a:rPr lang="cs-CZ" sz="2200" b="1" dirty="0">
                <a:solidFill>
                  <a:srgbClr val="FF0000"/>
                </a:solidFill>
                <a:effectLst/>
                <a:latin typeface="Arial" panose="020B0604020202020204" pitchFamily="34" charset="0"/>
                <a:ea typeface="Times New Roman" panose="02020603050405020304" pitchFamily="18" charset="0"/>
              </a:rPr>
              <a:t> navrhuje místní poplatek v takovém případě vyměřovat (na rozdíl od standardního postupu u jiných místních poplatků, kdy se poplatek vyměřuje pouze v případě, kdy není zaplacen včas nebo ve správné výši).</a:t>
            </a:r>
            <a:endParaRPr lang="cs-CZ" sz="2200" b="1"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232993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lvl="0" algn="just">
              <a:lnSpc>
                <a:spcPct val="115000"/>
              </a:lnSpc>
              <a:spcAft>
                <a:spcPts val="1000"/>
              </a:spcAft>
              <a:tabLst>
                <a:tab pos="450215" algn="l"/>
              </a:tabLst>
            </a:pPr>
            <a:r>
              <a:rPr lang="cs-CZ" sz="1800" b="1" dirty="0">
                <a:effectLst/>
                <a:latin typeface="Arial" panose="020B0604020202020204" pitchFamily="34" charset="0"/>
                <a:ea typeface="Calibri" panose="020F0502020204030204" pitchFamily="34" charset="0"/>
                <a:cs typeface="Times New Roman" panose="02020603050405020304" pitchFamily="18" charset="0"/>
              </a:rPr>
              <a:t> </a:t>
            </a:r>
            <a:r>
              <a:rPr lang="cs-CZ" sz="2200" b="1" dirty="0">
                <a:effectLst/>
                <a:latin typeface="Arial" panose="020B0604020202020204" pitchFamily="34" charset="0"/>
                <a:ea typeface="Calibri" panose="020F0502020204030204" pitchFamily="34" charset="0"/>
                <a:cs typeface="Times New Roman" panose="02020603050405020304" pitchFamily="18" charset="0"/>
              </a:rPr>
              <a:t>(§ 11 odst. 4)</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Obci se dává s ohledem na místní poměry na výběr, zda vyměření provede platebním výměrem nebo hromadným předpisným seznamem. Splatnost poplatku se pak váže na doručení rozhodnutí o stanovení poplatku.</a:t>
            </a:r>
            <a:endParaRPr lang="cs-CZ" sz="2200" dirty="0">
              <a:effectLst/>
              <a:latin typeface="Times New Roman" panose="02020603050405020304" pitchFamily="18" charset="0"/>
              <a:ea typeface="Times New Roman" panose="02020603050405020304" pitchFamily="18" charset="0"/>
            </a:endParaRPr>
          </a:p>
          <a:p>
            <a:r>
              <a:rPr lang="cs-CZ" sz="2200" dirty="0">
                <a:effectLst/>
                <a:latin typeface="Arial" panose="020B0604020202020204" pitchFamily="34" charset="0"/>
                <a:ea typeface="Calibri" panose="020F0502020204030204" pitchFamily="34" charset="0"/>
              </a:rPr>
              <a:t>Obci se zachovává možnost vyměřit zvýšení poplatku až na trojnásobek nezaplaceného poplatku či jeho části, jako v případě ostatních místních poplatků, pokud  poplatek nebude do dne splatnosti zaplacen ve správné výši. </a:t>
            </a:r>
            <a:r>
              <a:rPr lang="cs-CZ" sz="2200" b="1" dirty="0">
                <a:solidFill>
                  <a:srgbClr val="FF0000"/>
                </a:solidFill>
                <a:effectLst/>
                <a:latin typeface="Arial" panose="020B0604020202020204" pitchFamily="34" charset="0"/>
                <a:ea typeface="Calibri" panose="020F0502020204030204" pitchFamily="34" charset="0"/>
              </a:rPr>
              <a:t>Zvýšení se vyměřuje samostatně platebním výměrem nebo hromadným předpisným seznamem. Konstrukce a povaha zvýšení poplatku odpovídá úpravě podle § 11 odst. 3 s výjimkou jeho vyměřování a splatnosti. </a:t>
            </a:r>
            <a:r>
              <a:rPr lang="cs-CZ" sz="2200" b="1" u="sng" dirty="0">
                <a:solidFill>
                  <a:srgbClr val="FF0000"/>
                </a:solidFill>
                <a:effectLst/>
                <a:latin typeface="Arial" panose="020B0604020202020204" pitchFamily="34" charset="0"/>
                <a:ea typeface="Calibri" panose="020F0502020204030204" pitchFamily="34" charset="0"/>
              </a:rPr>
              <a:t>Jde o příslušenství poplatku, které sleduje jeho osud.</a:t>
            </a:r>
            <a:endParaRPr lang="cs-CZ" sz="2200" b="1" u="sng"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49518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14E3A11-2D4B-4DD3-9EA8-F4E2E39F6453}"/>
              </a:ext>
            </a:extLst>
          </p:cNvPr>
          <p:cNvSpPr/>
          <p:nvPr/>
        </p:nvSpPr>
        <p:spPr>
          <a:xfrm>
            <a:off x="1315453" y="508973"/>
            <a:ext cx="9817768" cy="547842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Navýšení sleduje osud poplatku:</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Pokud tedy již neexistuje nedoplatek (poplatek jako takový) není možné jej již navýšit (neboť neexistuje základ). </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I přes toto upřesnění může obec stanovit podmínky pro navýšení poplatku přímo do OZV.</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928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545526F-897C-46D7-B5F4-A34C939FB6A5}"/>
              </a:ext>
            </a:extLst>
          </p:cNvPr>
          <p:cNvSpPr/>
          <p:nvPr/>
        </p:nvSpPr>
        <p:spPr>
          <a:xfrm>
            <a:off x="1892968" y="674400"/>
            <a:ext cx="10042358" cy="5509200"/>
          </a:xfrm>
          <a:prstGeom prst="rect">
            <a:avLst/>
          </a:prstGeom>
        </p:spPr>
        <p:txBody>
          <a:bodyPr wrap="square">
            <a:spAutoFit/>
          </a:bodyPr>
          <a:lstStyle/>
          <a:p>
            <a:r>
              <a:rPr lang="cs-CZ" sz="3200" b="1" dirty="0"/>
              <a:t>Za pečující osobu je považována osoba, která pečuje podle zákona o sociálních službách</a:t>
            </a:r>
          </a:p>
          <a:p>
            <a:endParaRPr lang="cs-CZ" sz="3200" dirty="0"/>
          </a:p>
          <a:p>
            <a:r>
              <a:rPr lang="cs-CZ" sz="3200" dirty="0"/>
              <a:t>a) o fyzickou osobu, která se považuje za osobu závislou na pomoci jiné fyzické osoby ve stupni II (středně těžká závislost), ve stupni III (těžká závislost) nebo ve stupni IV (úplná závislost).</a:t>
            </a:r>
          </a:p>
          <a:p>
            <a:endParaRPr lang="cs-CZ" sz="3200" dirty="0"/>
          </a:p>
          <a:p>
            <a:r>
              <a:rPr lang="cs-CZ" sz="3200" dirty="0"/>
              <a:t>b) o fyzickou osobu mladší 10 let, která se považuje za osobu závislou na pomoci jiné fyzické osoby ve stupni I (lehká závislost).</a:t>
            </a:r>
          </a:p>
        </p:txBody>
      </p:sp>
    </p:spTree>
    <p:extLst>
      <p:ext uri="{BB962C8B-B14F-4D97-AF65-F5344CB8AC3E}">
        <p14:creationId xmlns:p14="http://schemas.microsoft.com/office/powerpoint/2010/main" val="27313803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p:nvPr/>
        </p:nvSpPr>
        <p:spPr>
          <a:xfrm>
            <a:off x="1411706" y="181957"/>
            <a:ext cx="10388506" cy="61247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§12</a:t>
            </a: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(1)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Vznikne-li nedoplatek na poplatku poplatníkovi, který je ke dni splatnosti nezletilý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 nenabyl plné svéprávnosti nebo který je ke dni splatnosti omezen ve svéprávnosti a byl mu jmenován opatrovník spravující jeho jmění,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přechází poplatková povinnost tohoto poplatníka na zákonného zástupce</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 nebo tohoto opatrovníka;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zákonný zástupce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nebo opatrovník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má stejné procesní postavení jako poplatník.</a:t>
            </a:r>
            <a:endParaRPr sz="30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(2)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V případě podle odstavce 1 vyměří </a:t>
            </a:r>
            <a:r>
              <a:rPr lang="cs-CZ" sz="3000" b="1" dirty="0">
                <a:solidFill>
                  <a:srgbClr val="FF0000"/>
                </a:solidFill>
                <a:latin typeface="Times New Roman" panose="02020603050405020304" pitchFamily="18" charset="0"/>
                <a:ea typeface="Century Gothic"/>
                <a:cs typeface="Times New Roman" panose="02020603050405020304" pitchFamily="18" charset="0"/>
                <a:sym typeface="Century Gothic"/>
              </a:rPr>
              <a:t>správce poplatku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poplatek zákonnému zástupci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nebo opatrovníkovi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poplatníka</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t>
            </a:r>
            <a:endParaRPr sz="30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(3)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Je-li zákonných zástupců nebo opatrovníků více, jsou povinni plnit poplatkovou povinnost společně a nerozdílně</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t>
            </a:r>
            <a:endParaRPr sz="3000" dirty="0">
              <a:latin typeface="Times New Roman" panose="02020603050405020304" pitchFamily="18" charset="0"/>
              <a:cs typeface="Times New Roman" panose="02020603050405020304" pitchFamily="18" charset="0"/>
            </a:endParaRPr>
          </a:p>
        </p:txBody>
      </p:sp>
      <p:sp>
        <p:nvSpPr>
          <p:cNvPr id="640" name="Shape 640"/>
          <p:cNvSpPr/>
          <p:nvPr/>
        </p:nvSpPr>
        <p:spPr>
          <a:xfrm>
            <a:off x="5971607" y="3244334"/>
            <a:ext cx="248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1800">
                <a:solidFill>
                  <a:schemeClr val="dk1"/>
                </a:solidFill>
                <a:latin typeface="Century Gothic"/>
                <a:ea typeface="Century Gothic"/>
                <a:cs typeface="Century Gothic"/>
                <a:sym typeface="Century Gothic"/>
              </a:rPr>
              <a:t> </a:t>
            </a:r>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p:nvPr/>
        </p:nvSpPr>
        <p:spPr>
          <a:xfrm>
            <a:off x="1780673" y="463143"/>
            <a:ext cx="10099397"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Stanovisko Ministerstva financí č.j. MF- 718/2016/3903-5 ze dne 06.04.2016, ve znění stanoviska č.j. MF- 29163/2016/3903-6 ze dne 11.10.2016</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…Solidární odpovědnost znamená, podle nového občanského zákoníku (§ 1872),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že správce poplatku je oprávněn požadovat zaplacení poplatku, a to celého </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nebo jeho libovolné části,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po každém</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 z vlastníků nebo pouze po některém z nich nebo po kterémkoli z nich. </a:t>
            </a:r>
          </a:p>
          <a:p>
            <a:pPr marL="0" marR="0" lvl="0" indent="0" algn="l" rtl="0">
              <a:spcBef>
                <a:spcPts val="0"/>
              </a:spcBef>
              <a:spcAft>
                <a:spcPts val="0"/>
              </a:spcAft>
              <a:buNone/>
            </a:pPr>
            <a:endParaRPr lang="cs-CZ" sz="3200" dirty="0">
              <a:solidFill>
                <a:schemeClr val="dk1"/>
              </a:solidFill>
              <a:latin typeface="Times New Roman" panose="02020603050405020304" pitchFamily="18" charset="0"/>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Century Gothic"/>
              </a:rPr>
              <a:t>S tímto stanoviskem autor tohoto nesouhlasí a uvede důvody, proč by mělo být postupováno jinak.</a:t>
            </a:r>
            <a:endParaRPr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p:nvPr/>
        </p:nvSpPr>
        <p:spPr>
          <a:xfrm>
            <a:off x="1659466" y="728134"/>
            <a:ext cx="9855200"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Daňová povinnost musí obstát nejen z hlediska vyloučení extrémní disproporcionality, nýbrž také ústavního principu rovnosti, ať již v podobě </a:t>
            </a:r>
            <a:r>
              <a:rPr lang="cs-CZ" sz="3200" b="1" dirty="0">
                <a:solidFill>
                  <a:srgbClr val="FF0000"/>
                </a:solidFill>
                <a:latin typeface="Times New Roman" panose="02020603050405020304" pitchFamily="18" charset="0"/>
                <a:cs typeface="Times New Roman" panose="02020603050405020304" pitchFamily="18" charset="0"/>
                <a:sym typeface="Arial"/>
              </a:rPr>
              <a:t>zákazu svévole při stanovení povinností</a:t>
            </a:r>
            <a:r>
              <a:rPr lang="cs-CZ" sz="3200" dirty="0">
                <a:solidFill>
                  <a:srgbClr val="FF0000"/>
                </a:solidFill>
                <a:latin typeface="Times New Roman" panose="02020603050405020304" pitchFamily="18" charset="0"/>
                <a:cs typeface="Times New Roman" panose="02020603050405020304" pitchFamily="18" charset="0"/>
                <a:sym typeface="Arial"/>
              </a:rPr>
              <a:t>,</a:t>
            </a:r>
            <a:r>
              <a:rPr lang="cs-CZ" sz="3200" dirty="0">
                <a:solidFill>
                  <a:srgbClr val="000000"/>
                </a:solidFill>
                <a:latin typeface="Times New Roman" panose="02020603050405020304" pitchFamily="18" charset="0"/>
                <a:cs typeface="Times New Roman" panose="02020603050405020304" pitchFamily="18" charset="0"/>
                <a:sym typeface="Arial"/>
              </a:rPr>
              <a:t> (</a:t>
            </a:r>
            <a:r>
              <a:rPr lang="cs-CZ" sz="3200" i="1" dirty="0">
                <a:solidFill>
                  <a:srgbClr val="000000"/>
                </a:solidFill>
                <a:latin typeface="Times New Roman" panose="02020603050405020304" pitchFamily="18" charset="0"/>
                <a:cs typeface="Times New Roman" panose="02020603050405020304" pitchFamily="18" charset="0"/>
                <a:sym typeface="Arial"/>
              </a:rPr>
              <a:t>v tomto případě poplatkové povinnosti – pozn. </a:t>
            </a:r>
            <a:r>
              <a:rPr lang="cs-CZ" sz="3200" i="1" dirty="0">
                <a:latin typeface="Times New Roman" panose="02020603050405020304" pitchFamily="18" charset="0"/>
                <a:cs typeface="Times New Roman" panose="02020603050405020304" pitchFamily="18" charset="0"/>
              </a:rPr>
              <a:t>a</a:t>
            </a:r>
            <a:r>
              <a:rPr lang="cs-CZ" sz="3200" i="1" dirty="0">
                <a:solidFill>
                  <a:srgbClr val="000000"/>
                </a:solidFill>
                <a:latin typeface="Times New Roman" panose="02020603050405020304" pitchFamily="18" charset="0"/>
                <a:cs typeface="Times New Roman" panose="02020603050405020304" pitchFamily="18" charset="0"/>
                <a:sym typeface="Arial"/>
              </a:rPr>
              <a:t>utora</a:t>
            </a:r>
            <a:r>
              <a:rPr lang="cs-CZ" sz="3200" dirty="0">
                <a:solidFill>
                  <a:srgbClr val="000000"/>
                </a:solidFill>
                <a:latin typeface="Times New Roman" panose="02020603050405020304" pitchFamily="18" charset="0"/>
                <a:cs typeface="Times New Roman" panose="02020603050405020304" pitchFamily="18" charset="0"/>
                <a:sym typeface="Arial"/>
              </a:rPr>
              <a:t>) resp. při odlišování subjektů a práv dle čl. 1 Listiny, či v podobě rovnosti při uplatňování základních práv a svobod dle čl. 3 odst. 1 Listiny (srov. nálezy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7/03 a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29/08, bod 43). </a:t>
            </a:r>
            <a:endParaRPr sz="32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1732547" y="671691"/>
            <a:ext cx="10459453"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Nabízí se proto otázka, zda by nemohl vyměřit jedním platebním výměrem poplatek společně a nerozdílně přímo oběma zákonným zástupcům tak, že platební výměr na společnou poplatkovou povinnost doručí oběma zákonným zástupcům (s vysvětlením, že společnou (a nerozdílnou) daňovou povinností se rozumí povinnosti plnit „jeden za všechny a všichni za jednoho“.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Zaplatí-li jeden z poplatníků, případně na něm správce poplatku nedoplatek vymůže, nedoplatek zaniká. Podíly poplatníků jsou v jejich vzájemném poměru stejné – vypořádají se mezi sebou.</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p:nvPr/>
        </p:nvSpPr>
        <p:spPr>
          <a:xfrm>
            <a:off x="1812758" y="643622"/>
            <a:ext cx="10251797" cy="5570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FF0000"/>
                </a:solidFill>
                <a:latin typeface="Times New Roman" panose="02020603050405020304" pitchFamily="18" charset="0"/>
                <a:cs typeface="Times New Roman" panose="02020603050405020304" pitchFamily="18" charset="0"/>
                <a:sym typeface="Arial"/>
              </a:rPr>
              <a:t>Umožňuje to i § 101 DŘ odst. 3 a 5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(3) </a:t>
            </a:r>
            <a:r>
              <a:rPr lang="cs-CZ" sz="3200" b="1" dirty="0">
                <a:solidFill>
                  <a:srgbClr val="000000"/>
                </a:solidFill>
                <a:latin typeface="Times New Roman" panose="02020603050405020304" pitchFamily="18" charset="0"/>
                <a:cs typeface="Times New Roman" panose="02020603050405020304" pitchFamily="18" charset="0"/>
                <a:sym typeface="Arial"/>
              </a:rPr>
              <a:t>Příjemcem rozhodnutí je ten, komu je rozhodnutím ukládána povinnost </a:t>
            </a:r>
            <a:r>
              <a:rPr lang="cs-CZ" sz="3200" i="1" dirty="0">
                <a:solidFill>
                  <a:srgbClr val="000000"/>
                </a:solidFill>
                <a:latin typeface="Times New Roman" panose="02020603050405020304" pitchFamily="18" charset="0"/>
                <a:cs typeface="Times New Roman" panose="02020603050405020304" pitchFamily="18" charset="0"/>
                <a:sym typeface="Arial"/>
              </a:rPr>
              <a:t>(společná a nerozdílná???)</a:t>
            </a:r>
            <a:r>
              <a:rPr lang="cs-CZ" sz="3200" b="1" dirty="0">
                <a:solidFill>
                  <a:srgbClr val="000000"/>
                </a:solidFill>
                <a:latin typeface="Times New Roman" panose="02020603050405020304" pitchFamily="18" charset="0"/>
                <a:cs typeface="Times New Roman" panose="02020603050405020304" pitchFamily="18" charset="0"/>
                <a:sym typeface="Arial"/>
              </a:rPr>
              <a:t> </a:t>
            </a:r>
            <a:r>
              <a:rPr lang="cs-CZ" sz="3200" dirty="0">
                <a:solidFill>
                  <a:srgbClr val="000000"/>
                </a:solidFill>
                <a:latin typeface="Times New Roman" panose="02020603050405020304" pitchFamily="18" charset="0"/>
                <a:cs typeface="Times New Roman" panose="02020603050405020304" pitchFamily="18" charset="0"/>
                <a:sym typeface="Arial"/>
              </a:rPr>
              <a:t>nebo přiznáváno právo anebo prohlášeno právo </a:t>
            </a:r>
            <a:r>
              <a:rPr lang="cs-CZ" sz="3200" b="1" dirty="0">
                <a:solidFill>
                  <a:srgbClr val="000000"/>
                </a:solidFill>
                <a:latin typeface="Times New Roman" panose="02020603050405020304" pitchFamily="18" charset="0"/>
                <a:cs typeface="Times New Roman" panose="02020603050405020304" pitchFamily="18" charset="0"/>
                <a:sym typeface="Arial"/>
              </a:rPr>
              <a:t>nebo povinnost stanovená zákonem.</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(5) </a:t>
            </a:r>
            <a:r>
              <a:rPr lang="cs-CZ" sz="3200" b="1" dirty="0">
                <a:solidFill>
                  <a:srgbClr val="000000"/>
                </a:solidFill>
                <a:latin typeface="Times New Roman" panose="02020603050405020304" pitchFamily="18" charset="0"/>
                <a:cs typeface="Times New Roman" panose="02020603050405020304" pitchFamily="18" charset="0"/>
                <a:sym typeface="Arial"/>
              </a:rPr>
              <a:t>Rozhodnutí se oznamuje všem jeho příjemcům </a:t>
            </a:r>
            <a:r>
              <a:rPr lang="cs-CZ" sz="3200" i="1" dirty="0">
                <a:solidFill>
                  <a:srgbClr val="000000"/>
                </a:solidFill>
                <a:latin typeface="Times New Roman" panose="02020603050405020304" pitchFamily="18" charset="0"/>
                <a:cs typeface="Times New Roman" panose="02020603050405020304" pitchFamily="18" charset="0"/>
                <a:sym typeface="Arial"/>
              </a:rPr>
              <a:t>(více příjemců jednoho rozhodnutí ???)</a:t>
            </a:r>
            <a:r>
              <a:rPr lang="cs-CZ" sz="3200" dirty="0">
                <a:solidFill>
                  <a:srgbClr val="000000"/>
                </a:solidFill>
                <a:latin typeface="Times New Roman" panose="02020603050405020304" pitchFamily="18" charset="0"/>
                <a:cs typeface="Times New Roman" panose="02020603050405020304" pitchFamily="18" charset="0"/>
                <a:sym typeface="Arial"/>
              </a:rPr>
              <a:t>. Vůči příjemci je rozhodnutí účinné okamžikem jeho oznámení.</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br>
              <a:rPr lang="cs-CZ"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3600668-A786-48A6-8AE7-AD1ACBF4726D}"/>
              </a:ext>
            </a:extLst>
          </p:cNvPr>
          <p:cNvSpPr/>
          <p:nvPr/>
        </p:nvSpPr>
        <p:spPr>
          <a:xfrm>
            <a:off x="0" y="805276"/>
            <a:ext cx="11566358" cy="2554545"/>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Vzhledem k administrativní náročnosti a faktické nevymahatelnosti většiny pohledávek za nezletilými osobami (i jejich zákonných zástupců) autor navrhuje, aby obce stanovili ve svých obecně závazných vyhláškách plošné osvobození všech nezletilých osob do 18 let.</a:t>
            </a:r>
          </a:p>
        </p:txBody>
      </p:sp>
    </p:spTree>
    <p:extLst>
      <p:ext uri="{BB962C8B-B14F-4D97-AF65-F5344CB8AC3E}">
        <p14:creationId xmlns:p14="http://schemas.microsoft.com/office/powerpoint/2010/main" val="36602442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obecně zakotvil </a:t>
            </a:r>
            <a:r>
              <a:rPr lang="cs-CZ" sz="3200" dirty="0">
                <a:solidFill>
                  <a:srgbClr val="FF0000"/>
                </a:solidFill>
                <a:latin typeface="Times New Roman" panose="02020603050405020304" pitchFamily="18" charset="0"/>
                <a:cs typeface="Times New Roman" panose="02020603050405020304" pitchFamily="18" charset="0"/>
                <a:sym typeface="Arial"/>
              </a:rPr>
              <a:t>možnost sankčního navýšení poplatku</a:t>
            </a:r>
            <a:r>
              <a:rPr lang="cs-CZ" sz="3200" dirty="0">
                <a:solidFill>
                  <a:schemeClr val="dk1"/>
                </a:solidFill>
                <a:latin typeface="Times New Roman" panose="02020603050405020304" pitchFamily="18" charset="0"/>
                <a:cs typeface="Times New Roman" panose="02020603050405020304" pitchFamily="18" charset="0"/>
                <a:sym typeface="Arial"/>
              </a:rPr>
              <a:t> v případě jeho řádného nezaplacení a stanovil </a:t>
            </a:r>
            <a:r>
              <a:rPr lang="cs-CZ" sz="3200" dirty="0">
                <a:solidFill>
                  <a:srgbClr val="FF0000"/>
                </a:solidFill>
                <a:latin typeface="Times New Roman" panose="02020603050405020304" pitchFamily="18" charset="0"/>
                <a:cs typeface="Times New Roman" panose="02020603050405020304" pitchFamily="18" charset="0"/>
                <a:sym typeface="Arial"/>
              </a:rPr>
              <a:t>základní pravidla, zejména horní hranici tohoto navýšení. </a:t>
            </a:r>
            <a:r>
              <a:rPr lang="cs-CZ" sz="3200" dirty="0">
                <a:solidFill>
                  <a:schemeClr val="dk1"/>
                </a:solidFill>
                <a:latin typeface="Times New Roman" panose="02020603050405020304" pitchFamily="18" charset="0"/>
                <a:cs typeface="Times New Roman" panose="02020603050405020304" pitchFamily="18" charset="0"/>
                <a:sym typeface="Arial"/>
              </a:rPr>
              <a:t>Pokud samospráva nepřipraví do příslušné vyhlášky hodnoty tohoto navýšení, jde v intencích citovaného ustanovení při navyšování o otázku volného uvážení správce poplatku, limitovaného pouze zmiňovaným trojnásobkem základní stanovené hodnoty poplatku.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V tomto směru je tato obecná právní úprava pro praxi zřejmě dostačující, každopádně je odrazem vůle zákonodárce, přičemž vhodnost či správnost jím zvoleného řešení není předmětem zkoumání ze strany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Na druhou stranu, pokud samospráva hodnoty navýšení stanoví, musí z toho správce poplatku vycházet a jeho diskreční pravomoc je v daném směru omezena. A to </a:t>
            </a:r>
            <a:r>
              <a:rPr lang="cs-CZ" sz="3200" b="1" dirty="0">
                <a:solidFill>
                  <a:srgbClr val="FF0000"/>
                </a:solidFill>
                <a:latin typeface="Times New Roman" panose="02020603050405020304" pitchFamily="18" charset="0"/>
                <a:cs typeface="Times New Roman" panose="02020603050405020304" pitchFamily="18" charset="0"/>
                <a:sym typeface="Arial"/>
              </a:rPr>
              <a:t>přípustně,</a:t>
            </a:r>
            <a:r>
              <a:rPr lang="cs-CZ" sz="3200" dirty="0">
                <a:solidFill>
                  <a:srgbClr val="FF0000"/>
                </a:solidFill>
                <a:latin typeface="Times New Roman" panose="02020603050405020304" pitchFamily="18" charset="0"/>
                <a:cs typeface="Times New Roman" panose="02020603050405020304" pitchFamily="18" charset="0"/>
                <a:sym typeface="Arial"/>
              </a:rPr>
              <a:t> ne-li dokonce žádoucím způsobem</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948267" y="239713"/>
            <a:ext cx="10837333"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Ustanovení § 14 odst. 2 zákona o místních poplatcích vypočítává příklady „podrobností“ vybírání poplatků, které obec ve vyhlášce upraví. Byť stanovení hodnoty navýšení poplatku zde výslovně uvedeno není, představit si to jistě lze, neboť výčet je jednak demonstrativní a jednak kvantifikace navýšení poplatku do příkladného výčtu svou povahou zapadá…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p:nvPr/>
        </p:nvSpPr>
        <p:spPr>
          <a:xfrm>
            <a:off x="948267" y="239713"/>
            <a:ext cx="10837333" cy="66910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Ústavní soud nevidí důvod, aby obec, pokud může stanovit např. splatnost, úlevy či dokonce osvobození od poplatku, nemohla stanovit hodnoty jeho sankčního navýšení. Jde o úkon, který se stanovením vlastní sazby poplatku souvisí a svým způsobem na něj navazuje. Jinými slovy se </a:t>
            </a:r>
            <a:r>
              <a:rPr lang="cs-CZ" sz="3200" dirty="0">
                <a:solidFill>
                  <a:srgbClr val="FF0000"/>
                </a:solidFill>
                <a:latin typeface="Times New Roman" panose="02020603050405020304" pitchFamily="18" charset="0"/>
                <a:cs typeface="Times New Roman" panose="02020603050405020304" pitchFamily="18" charset="0"/>
                <a:sym typeface="Arial"/>
              </a:rPr>
              <a:t>Ústavní soud přiklonil k interpretaci, podle níž kvantifikace sankčního navýšení patří mezi „podrobnosti vybírání poplatku“, </a:t>
            </a:r>
            <a:r>
              <a:rPr lang="cs-CZ" sz="3200" dirty="0">
                <a:solidFill>
                  <a:schemeClr val="dk1"/>
                </a:solidFill>
                <a:latin typeface="Times New Roman" panose="02020603050405020304" pitchFamily="18" charset="0"/>
                <a:cs typeface="Times New Roman" panose="02020603050405020304" pitchFamily="18" charset="0"/>
                <a:sym typeface="Arial"/>
              </a:rPr>
              <a:t>které má § 14 odst. 2 zákona o místních poplatcích na mysli.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AF7205-7411-4A7B-B1CB-A29F23CF44DD}"/>
              </a:ext>
            </a:extLst>
          </p:cNvPr>
          <p:cNvSpPr/>
          <p:nvPr/>
        </p:nvSpPr>
        <p:spPr>
          <a:xfrm>
            <a:off x="1251284" y="751565"/>
            <a:ext cx="10395284" cy="4985980"/>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cs typeface="Times New Roman" panose="02020603050405020304" pitchFamily="18" charset="0"/>
              </a:rPr>
              <a:t>Osoba provádějící výcvik psů určených k </a:t>
            </a:r>
            <a:r>
              <a:rPr lang="cs-CZ"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doprovodu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těchto osob, osoba provozující útulek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 nebo osoba, které stanoví povinnost držení a používání psa zvláštní právní předpis.</a:t>
            </a:r>
            <a:r>
              <a:rPr lang="cs-CZ" sz="3200" baseline="30000" dirty="0">
                <a:latin typeface="Times New Roman" panose="02020603050405020304" pitchFamily="18" charset="0"/>
                <a:ea typeface="Times New Roman" panose="02020603050405020304" pitchFamily="18" charset="0"/>
                <a:cs typeface="Times New Roman" panose="02020603050405020304" pitchFamily="18" charset="0"/>
              </a:rPr>
              <a:t>1b) </a:t>
            </a:r>
          </a:p>
          <a:p>
            <a:pPr marL="914400" lvl="2" algn="just">
              <a:spcBef>
                <a:spcPts val="600"/>
              </a:spcBef>
              <a:spcAft>
                <a:spcPts val="600"/>
              </a:spcAft>
              <a:tabLst>
                <a:tab pos="316865" algn="l"/>
                <a:tab pos="540385" algn="l"/>
              </a:tabLst>
            </a:pPr>
            <a:endParaRPr lang="cs-CZ" sz="3200" dirty="0">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cs typeface="Times New Roman" panose="02020603050405020304" pitchFamily="18" charset="0"/>
              </a:rPr>
              <a:t>Výše uvedené osoby jako držitelé psů sice podléhají místnímu poplatku ze psů, ale </a:t>
            </a:r>
            <a:r>
              <a:rPr lang="cs-CZ" sz="3200" b="1" dirty="0">
                <a:latin typeface="Times New Roman" panose="02020603050405020304" pitchFamily="18" charset="0"/>
                <a:cs typeface="Times New Roman" panose="02020603050405020304" pitchFamily="18" charset="0"/>
              </a:rPr>
              <a:t>ze zákona jsou od jeho platby osvobozeny.</a:t>
            </a:r>
            <a:r>
              <a:rPr lang="cs-CZ" sz="3200" dirty="0"/>
              <a:t> </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4785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 14</a:t>
            </a:r>
            <a:endParaRPr lang="cs-CZ" sz="22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(1) Stanovení poplatků patří do samostatné působnosti obce, která je ve svém území zavedla.</a:t>
            </a:r>
            <a:endParaRPr lang="cs-CZ" sz="22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(2) Poplatky zavede obec obecně závaznou vyhláškou, ve které upraví podrobnosti jejich vybírání, zejména stanoví konkrétní sazbu poplatku, vznik a zánik poplatkové povinnosti, lhůty pro plnění ohlašovací povinnosti, splatnost, úlevy a případné osvobození od poplatků. Obec může obecně závaznou vyhláškou upravit další způsob placení a jemu odpovídající den platby poplatku, než je způsob placení a den platby podle daňového řádu. U poplatku za užívání veřejného prostranství určí místa, která v obci podléhají poplatku za užívání veřejného prostranství.</a:t>
            </a:r>
            <a:endParaRPr lang="cs-CZ" sz="2200" dirty="0">
              <a:effectLst/>
              <a:latin typeface="Times New Roman" panose="02020603050405020304" pitchFamily="18" charset="0"/>
              <a:ea typeface="Times New Roman" panose="02020603050405020304" pitchFamily="18" charset="0"/>
            </a:endParaRPr>
          </a:p>
          <a:p>
            <a:pPr indent="269875" algn="just">
              <a:spcBef>
                <a:spcPts val="600"/>
              </a:spcBef>
              <a:spcAft>
                <a:spcPts val="600"/>
              </a:spcAft>
              <a:tabLst>
                <a:tab pos="496570" algn="l"/>
                <a:tab pos="540385" algn="l"/>
                <a:tab pos="540385" algn="l"/>
                <a:tab pos="3571875" algn="l"/>
              </a:tabLst>
            </a:pPr>
            <a:r>
              <a:rPr lang="cs-CZ" sz="2200" dirty="0">
                <a:effectLst/>
                <a:latin typeface="Arial" panose="020B0604020202020204" pitchFamily="34" charset="0"/>
                <a:ea typeface="Times New Roman" panose="02020603050405020304" pitchFamily="18" charset="0"/>
              </a:rPr>
              <a:t>(3) Řízení o poplatcích vykonává obecní úřad.	</a:t>
            </a:r>
            <a:endParaRPr lang="cs-CZ" sz="2200" dirty="0">
              <a:effectLst/>
              <a:latin typeface="Times New Roman" panose="02020603050405020304" pitchFamily="18" charset="0"/>
              <a:ea typeface="Times New Roman" panose="02020603050405020304" pitchFamily="18" charset="0"/>
            </a:endParaRPr>
          </a:p>
          <a:p>
            <a:pPr indent="269875" algn="just">
              <a:spcBef>
                <a:spcPts val="600"/>
              </a:spcBef>
              <a:spcAft>
                <a:spcPts val="600"/>
              </a:spcAft>
              <a:tabLst>
                <a:tab pos="496570" algn="l"/>
                <a:tab pos="540385" algn="l"/>
                <a:tab pos="540385" algn="l"/>
                <a:tab pos="3571875" algn="l"/>
              </a:tabLst>
            </a:pPr>
            <a:r>
              <a:rPr lang="cs-CZ" sz="2200" b="1" dirty="0">
                <a:effectLst/>
                <a:latin typeface="Arial" panose="020B0604020202020204" pitchFamily="34" charset="0"/>
                <a:ea typeface="Times New Roman" panose="02020603050405020304" pitchFamily="18" charset="0"/>
              </a:rPr>
              <a:t>(4) Obec v obecně závazné vyhlášce, kterou zavádí poplatek za odkládání komunálního odpadu z nemovité věci, zvolí jeden z dílčích základů tohoto poplatku a může určit minimální dílčí základ tohoto poplatku.</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794190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9D7632-D71A-4809-ACA3-534A6FDD9341}"/>
              </a:ext>
            </a:extLst>
          </p:cNvPr>
          <p:cNvSpPr/>
          <p:nvPr/>
        </p:nvSpPr>
        <p:spPr>
          <a:xfrm>
            <a:off x="499533" y="406400"/>
            <a:ext cx="11192933" cy="2631490"/>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14a</a:t>
            </a:r>
          </a:p>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Poplatník nebo plátce poplatku je povinen podat správci poplatku ohlášení, nevyloučí-li obec tuto povinnost v obecně závazné vyhlášce. V případě poplatku odváděného plátcem poplatku podává ohlášení pouze plátce poplatku.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347C74DB-8C51-4A1D-9B08-4A9F5E25A6FE}"/>
              </a:ext>
            </a:extLst>
          </p:cNvPr>
          <p:cNvSpPr/>
          <p:nvPr/>
        </p:nvSpPr>
        <p:spPr>
          <a:xfrm>
            <a:off x="499533" y="3318570"/>
            <a:ext cx="1119293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Podat ohlášení, pokud tuto povinnost obec v obecně závazné vyhlášce nevyloučí (tzv. model </a:t>
            </a:r>
            <a:r>
              <a:rPr lang="cs-CZ" sz="3200" dirty="0" err="1">
                <a:latin typeface="Times New Roman" panose="02020603050405020304" pitchFamily="18" charset="0"/>
                <a:ea typeface="Times New Roman" panose="02020603050405020304" pitchFamily="18" charset="0"/>
              </a:rPr>
              <a:t>opt-out</a:t>
            </a:r>
            <a:r>
              <a:rPr lang="cs-CZ" sz="3200" dirty="0">
                <a:latin typeface="Times New Roman" panose="02020603050405020304" pitchFamily="18" charset="0"/>
                <a:ea typeface="Times New Roman" panose="02020603050405020304" pitchFamily="18" charset="0"/>
              </a:rPr>
              <a:t>). Nejde o věcnou změnu, protože tato povinnost vyplývá i ze stávající úpravy zákona o místních poplatcích, není v něm však explicitně uvedena. Zároveň se doplňuje explicitní vyjádření toho, kdo podává ohlášení v případě poplatků, které mají jak poplatníka, tak plátce poplatku.</a:t>
            </a:r>
          </a:p>
        </p:txBody>
      </p:sp>
    </p:spTree>
    <p:extLst>
      <p:ext uri="{BB962C8B-B14F-4D97-AF65-F5344CB8AC3E}">
        <p14:creationId xmlns:p14="http://schemas.microsoft.com/office/powerpoint/2010/main" val="2751776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47C3BED-43DC-4B3A-A441-E2A081206533}"/>
              </a:ext>
            </a:extLst>
          </p:cNvPr>
          <p:cNvSpPr/>
          <p:nvPr/>
        </p:nvSpPr>
        <p:spPr>
          <a:xfrm>
            <a:off x="-135467" y="143485"/>
            <a:ext cx="12327467" cy="6078587"/>
          </a:xfrm>
          <a:prstGeom prst="rect">
            <a:avLst/>
          </a:prstGeom>
        </p:spPr>
        <p:txBody>
          <a:bodyPr wrap="square">
            <a:spAutoFit/>
          </a:bodyPr>
          <a:lstStyle/>
          <a:p>
            <a:pPr indent="27051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(2) </a:t>
            </a:r>
            <a:r>
              <a:rPr lang="cs-CZ" sz="3200" dirty="0">
                <a:latin typeface="Times New Roman" panose="02020603050405020304" pitchFamily="18" charset="0"/>
                <a:ea typeface="Times New Roman" panose="02020603050405020304" pitchFamily="18" charset="0"/>
              </a:rPr>
              <a:t>V ohlášení poplatník nebo plátce uvede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údaje rozhodné pro stanovení poplatku.</a:t>
            </a:r>
          </a:p>
        </p:txBody>
      </p:sp>
    </p:spTree>
    <p:extLst>
      <p:ext uri="{BB962C8B-B14F-4D97-AF65-F5344CB8AC3E}">
        <p14:creationId xmlns:p14="http://schemas.microsoft.com/office/powerpoint/2010/main" val="16166689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595F637-88F6-4D27-83FB-3DAD4F2779E5}"/>
              </a:ext>
            </a:extLst>
          </p:cNvPr>
          <p:cNvSpPr/>
          <p:nvPr/>
        </p:nvSpPr>
        <p:spPr>
          <a:xfrm>
            <a:off x="1337734" y="587570"/>
            <a:ext cx="10414000" cy="4678204"/>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(3)</a:t>
            </a:r>
            <a:r>
              <a:rPr lang="cs-CZ" sz="3200" dirty="0">
                <a:latin typeface="Times New Roman" panose="02020603050405020304" pitchFamily="18" charset="0"/>
                <a:ea typeface="Times New Roman" panose="02020603050405020304" pitchFamily="18" charset="0"/>
              </a:rPr>
              <a:t> Poplatník nebo plátce, který nemá sídlo nebo bydliště na území členského státu Evropské unie, jiného smluvního státu Dohody o Evropském hospodářském prostoru nebo Švýcarské konfederace, uvede kromě údajů požadovaných v odstavci 2 adresu svého zmocněnce v tuzemsku pro doručování.</a:t>
            </a:r>
          </a:p>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(4)</a:t>
            </a:r>
            <a:r>
              <a:rPr lang="cs-CZ" sz="3200" dirty="0">
                <a:latin typeface="Times New Roman" panose="02020603050405020304" pitchFamily="18" charset="0"/>
                <a:ea typeface="Times New Roman" panose="02020603050405020304" pitchFamily="18" charset="0"/>
              </a:rPr>
              <a:t> Dojde-li ke změně údajů uvedených v ohlášení, je poplatník nebo plátce povinen tuto změnu oznámit do 15 dnů ode dne, kdy nastala</a:t>
            </a:r>
            <a:r>
              <a:rPr lang="cs-CZ" sz="3200" b="1" dirty="0">
                <a:latin typeface="Times New Roman" panose="02020603050405020304" pitchFamily="18" charset="0"/>
                <a:ea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rPr>
              <a:t>nestanoví-li obec v obecně závazné vyhlášce delší lhůtu.</a:t>
            </a:r>
          </a:p>
        </p:txBody>
      </p:sp>
    </p:spTree>
    <p:extLst>
      <p:ext uri="{BB962C8B-B14F-4D97-AF65-F5344CB8AC3E}">
        <p14:creationId xmlns:p14="http://schemas.microsoft.com/office/powerpoint/2010/main" val="8809335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7937EB-090D-42FE-B165-F0C898138A5B}"/>
              </a:ext>
            </a:extLst>
          </p:cNvPr>
          <p:cNvSpPr/>
          <p:nvPr/>
        </p:nvSpPr>
        <p:spPr>
          <a:xfrm>
            <a:off x="1083732" y="689002"/>
            <a:ext cx="10600267" cy="3200876"/>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K odst. 4 </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Obce nově získávají možnost prodloužit v obecně závazné vyhlášce lhůtu pro oznámení změn údajů uvedených v ohlášení. Není-li tato lhůta v obecně závazné vyhlášce upravena, platí zákonná lhůta pro oznámení změn, která činí 15 dní.</a:t>
            </a:r>
          </a:p>
        </p:txBody>
      </p:sp>
    </p:spTree>
    <p:extLst>
      <p:ext uri="{BB962C8B-B14F-4D97-AF65-F5344CB8AC3E}">
        <p14:creationId xmlns:p14="http://schemas.microsoft.com/office/powerpoint/2010/main" val="41559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CCB9D91-9640-44C8-A028-33F0F69B8921}"/>
              </a:ext>
            </a:extLst>
          </p:cNvPr>
          <p:cNvSpPr/>
          <p:nvPr/>
        </p:nvSpPr>
        <p:spPr>
          <a:xfrm>
            <a:off x="651933" y="479680"/>
            <a:ext cx="10888133" cy="2554545"/>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dirty="0">
                <a:latin typeface="Times New Roman" panose="02020603050405020304" pitchFamily="18" charset="0"/>
                <a:ea typeface="Times New Roman" panose="02020603050405020304" pitchFamily="18" charset="0"/>
              </a:rPr>
              <a:t>(5)	Povinnost ohlásit údaj podle odstavce 2 nebo jeho změnu se nevztahuje na údaj, který může správce poplatku automatizovaným způsobem zjistit z rejstříků nebo evidencí, do nichž má zřízen automatizovaný přístup. Okruh těchto údajů zveřejní správce poplatku na své úřední desce. </a:t>
            </a:r>
          </a:p>
        </p:txBody>
      </p:sp>
    </p:spTree>
    <p:extLst>
      <p:ext uri="{BB962C8B-B14F-4D97-AF65-F5344CB8AC3E}">
        <p14:creationId xmlns:p14="http://schemas.microsoft.com/office/powerpoint/2010/main" val="8656240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D57771-CABE-4427-BCC0-CB3F71DB73DC}"/>
              </a:ext>
            </a:extLst>
          </p:cNvPr>
          <p:cNvSpPr/>
          <p:nvPr/>
        </p:nvSpPr>
        <p:spPr>
          <a:xfrm>
            <a:off x="1168399" y="674400"/>
            <a:ext cx="10684933" cy="3046988"/>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dirty="0">
                <a:latin typeface="Times New Roman" panose="02020603050405020304" pitchFamily="18" charset="0"/>
                <a:ea typeface="Times New Roman" panose="02020603050405020304" pitchFamily="18" charset="0"/>
              </a:rPr>
              <a:t>(6) V případě, že poplatník nesplní povinnost ohlásit údaj rozhodný pro osvobození nebo úlevu od poplatku ve lhůtě stanovené obecně závaznou vyhláškou nebo ve lhůtě podle odstavce 4,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3810684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444C0E8-4F3D-4711-AF85-F1F85BD5B0F1}"/>
              </a:ext>
            </a:extLst>
          </p:cNvPr>
          <p:cNvSpPr/>
          <p:nvPr/>
        </p:nvSpPr>
        <p:spPr>
          <a:xfrm>
            <a:off x="931333" y="1313036"/>
            <a:ext cx="10938934" cy="2446824"/>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15</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Správce poplatku</a:t>
            </a: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Správcem poplatku je obecní úřad.</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Správa poplatku je výkonem přenesené působnosti.</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6791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24A0125-2A7A-4AA9-9297-1FDBAD458D63}"/>
              </a:ext>
            </a:extLst>
          </p:cNvPr>
          <p:cNvSpPr/>
          <p:nvPr/>
        </p:nvSpPr>
        <p:spPr>
          <a:xfrm>
            <a:off x="389468" y="330426"/>
            <a:ext cx="11396132" cy="6217087"/>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a:t>
            </a:r>
          </a:p>
          <a:p>
            <a:pPr marL="914400" lvl="2" algn="just">
              <a:spcBef>
                <a:spcPts val="600"/>
              </a:spcBef>
              <a:spcAft>
                <a:spcPts val="600"/>
              </a:spcAft>
              <a:tabLst>
                <a:tab pos="316865" algn="l"/>
                <a:tab pos="540385" algn="l"/>
              </a:tabLst>
            </a:pPr>
            <a:r>
              <a:rPr lang="cs-CZ" sz="3600" dirty="0">
                <a:latin typeface="Times New Roman" panose="02020603050405020304" pitchFamily="18" charset="0"/>
                <a:ea typeface="Times New Roman" panose="02020603050405020304" pitchFamily="18" charset="0"/>
              </a:rPr>
              <a:t>(1) </a:t>
            </a:r>
            <a:r>
              <a:rPr lang="cs-CZ" sz="3200" dirty="0">
                <a:latin typeface="Times New Roman" panose="02020603050405020304" pitchFamily="18" charset="0"/>
                <a:ea typeface="Times New Roman" panose="02020603050405020304" pitchFamily="18" charset="0"/>
              </a:rPr>
              <a:t>Obecní úřad a krajský úřad využívají pro účely správy poplatků</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referenční údaje ze základního registru obyvatel,</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údaje z informačního systému evidence obyvatel,</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údaje z informačního systému cizinců.</a:t>
            </a:r>
          </a:p>
          <a:p>
            <a:pPr marL="1600200" lvl="3" indent="-228600" algn="just">
              <a:buFont typeface="+mj-lt"/>
              <a:buAutoNum type="alphaLcParenR"/>
              <a:tabLst>
                <a:tab pos="269875" algn="l"/>
                <a:tab pos="449580" algn="l"/>
              </a:tabLst>
            </a:pP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lvl="2"/>
            <a:r>
              <a:rPr lang="cs-CZ" sz="3200" dirty="0">
                <a:latin typeface="Times New Roman" panose="02020603050405020304" pitchFamily="18" charset="0"/>
                <a:cs typeface="Times New Roman" panose="02020603050405020304" pitchFamily="18" charset="0"/>
              </a:rPr>
              <a:t>	(2) Využívanými údaji podle odstavce 1 písm. a) jsou</a:t>
            </a:r>
          </a:p>
          <a:p>
            <a:pPr lvl="3"/>
            <a:r>
              <a:rPr lang="cs-CZ" sz="3200" dirty="0">
                <a:latin typeface="Times New Roman" panose="02020603050405020304" pitchFamily="18" charset="0"/>
                <a:cs typeface="Times New Roman" panose="02020603050405020304" pitchFamily="18" charset="0"/>
              </a:rPr>
              <a:t>	a) příjmení,</a:t>
            </a:r>
          </a:p>
          <a:p>
            <a:pPr lvl="3"/>
            <a:r>
              <a:rPr lang="cs-CZ" sz="3200" dirty="0">
                <a:latin typeface="Times New Roman" panose="02020603050405020304" pitchFamily="18" charset="0"/>
                <a:cs typeface="Times New Roman" panose="02020603050405020304" pitchFamily="18" charset="0"/>
              </a:rPr>
              <a:t>	b) jméno, popřípadě jména,</a:t>
            </a:r>
          </a:p>
          <a:p>
            <a:pPr lvl="3"/>
            <a:r>
              <a:rPr lang="cs-CZ" sz="3200" dirty="0">
                <a:latin typeface="Times New Roman" panose="02020603050405020304" pitchFamily="18" charset="0"/>
                <a:cs typeface="Times New Roman" panose="02020603050405020304" pitchFamily="18" charset="0"/>
              </a:rPr>
              <a:t>	c) adresa místa pobytu,</a:t>
            </a:r>
          </a:p>
          <a:p>
            <a:pPr marL="1600200" lvl="3" indent="-228600" algn="just">
              <a:buFont typeface="+mj-lt"/>
              <a:buAutoNum type="alphaLcParenR"/>
              <a:tabLst>
                <a:tab pos="269875" algn="l"/>
                <a:tab pos="449580"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17560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1777902-9FE5-43FD-93C2-2F8F21171214}"/>
              </a:ext>
            </a:extLst>
          </p:cNvPr>
          <p:cNvSpPr/>
          <p:nvPr/>
        </p:nvSpPr>
        <p:spPr>
          <a:xfrm>
            <a:off x="1049867" y="0"/>
            <a:ext cx="10786532" cy="6001643"/>
          </a:xfrm>
          <a:prstGeom prst="rect">
            <a:avLst/>
          </a:prstGeom>
        </p:spPr>
        <p:txBody>
          <a:bodyPr wrap="square">
            <a:spAutoFit/>
          </a:bodyPr>
          <a:lstStyle/>
          <a:p>
            <a:pPr marL="1371600" algn="just">
              <a:tabLst>
                <a:tab pos="269875" algn="l"/>
                <a:tab pos="449580" algn="l"/>
              </a:tabLst>
            </a:pPr>
            <a:r>
              <a:rPr lang="cs-CZ" sz="3200" dirty="0">
                <a:latin typeface="Times New Roman" panose="02020603050405020304" pitchFamily="18" charset="0"/>
                <a:ea typeface="Times New Roman" panose="02020603050405020304" pitchFamily="18" charset="0"/>
              </a:rPr>
              <a:t>d) adresa, na kterou mají být doručovány písemnosti,</a:t>
            </a: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e)	datum, místo a okres narození; u subjektu údajů, který se narodil v cizině, datum, místo a stát, kde se narodil,</a:t>
            </a: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f)	datum, místo a okres úmrtí; jde-li o úmrtí subjektu údajů mimo území České republiky, datum úmrtí, místo a stát, na jehož území k úmrtí došlo; je-li vydáno rozhodnutí soudu o prohlášení za mrtvého, den, který je v rozhodnutí uveden jako den smrti, popřípadě jako den, který nepřežil, a datum nabytí právní moci tohoto rozhodnutí,</a:t>
            </a: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g)	státní občanství, popřípadě více státních občanství</a:t>
            </a:r>
            <a:r>
              <a:rPr lang="cs-CZ" sz="3200" strike="sngStrike"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a:t>
            </a:r>
            <a:endParaRPr lang="cs-CZ" sz="3200" dirty="0">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h)	typ datové schránky a identifikátor datové schránky, je-li tato datová schránka zpřístupněna.</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601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304800" y="1270001"/>
            <a:ext cx="11887200" cy="45858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a:solidFill>
                  <a:srgbClr val="000000"/>
                </a:solidFill>
                <a:latin typeface="Arial"/>
                <a:ea typeface="Arial"/>
                <a:cs typeface="Arial"/>
                <a:sym typeface="Arial"/>
              </a:rPr>
              <a:t>Rozsudek Nejvyššího správního soudu ze dne 23. 01. 2008, čj. 2 Afs 107/2007 – 168</a:t>
            </a:r>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r>
              <a:rPr lang="cs-CZ" sz="3200">
                <a:solidFill>
                  <a:srgbClr val="000000"/>
                </a:solidFill>
                <a:latin typeface="Arial"/>
                <a:ea typeface="Arial"/>
                <a:cs typeface="Arial"/>
                <a:sym typeface="Arial"/>
              </a:rPr>
              <a:t>II. Útulky pro psy nepodléhají povinnosti platit poplatek ze psů. Nejsou totiž držitelem věci ve smyslu § 129 odst. 1 občanského zákoníku, který se subsidiárně použije pro výklad pojmu „držitel psa“ obsaženého v § 2 zákona č. 565/1990 Sb., o místních poplatcích.</a:t>
            </a:r>
            <a:endParaRPr sz="3200">
              <a:solidFill>
                <a:schemeClr val="dk1"/>
              </a:solidFill>
              <a:latin typeface="Arial"/>
              <a:ea typeface="Arial"/>
              <a:cs typeface="Arial"/>
              <a:sym typeface="Arial"/>
            </a:endParaRPr>
          </a:p>
          <a:p>
            <a:pPr marL="0" marR="0" lvl="0" indent="0" algn="l" rtl="0">
              <a:spcBef>
                <a:spcPts val="0"/>
              </a:spcBef>
              <a:spcAft>
                <a:spcPts val="0"/>
              </a:spcAft>
              <a:buNone/>
            </a:pPr>
            <a:br>
              <a:rPr lang="cs-CZ"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AC618F4-3270-49F4-97E5-364051E8309C}"/>
              </a:ext>
            </a:extLst>
          </p:cNvPr>
          <p:cNvSpPr/>
          <p:nvPr/>
        </p:nvSpPr>
        <p:spPr>
          <a:xfrm>
            <a:off x="507999" y="287867"/>
            <a:ext cx="11413067" cy="5586145"/>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Využívanými údaji podle odstavce 1 písm. b) jsou</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jméno, popřípadě jména, příjmení, rodné příjmení,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datum narození,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místo a okres narození, v případě narození v cizině místo a stát,</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rodné číslo,</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státní občanství, popřípadě více státních občanství,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adresa místa trvalého pobytu,</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počátek trvalého pobytu, popřípadě datum zrušení údaje o místu trvalého pobytu nebo datum ukončení trvalého pobytu na území České republiky,</a:t>
            </a:r>
          </a:p>
        </p:txBody>
      </p:sp>
    </p:spTree>
    <p:extLst>
      <p:ext uri="{BB962C8B-B14F-4D97-AF65-F5344CB8AC3E}">
        <p14:creationId xmlns:p14="http://schemas.microsoft.com/office/powerpoint/2010/main" val="40421065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31D6C87-55F0-44DE-85FC-1330CE3328E9}"/>
              </a:ext>
            </a:extLst>
          </p:cNvPr>
          <p:cNvSpPr/>
          <p:nvPr/>
        </p:nvSpPr>
        <p:spPr>
          <a:xfrm>
            <a:off x="575733" y="304801"/>
            <a:ext cx="11446934" cy="1292662"/>
          </a:xfrm>
          <a:prstGeom prst="rect">
            <a:avLst/>
          </a:prstGeom>
        </p:spPr>
        <p:txBody>
          <a:bodyPr wrap="square">
            <a:spAutoFit/>
          </a:bodyPr>
          <a:lstStyle/>
          <a:p>
            <a:pPr algn="just"/>
            <a:r>
              <a:rPr lang="cs-CZ" sz="3200" dirty="0">
                <a:latin typeface="Times New Roman" panose="02020603050405020304" pitchFamily="18" charset="0"/>
                <a:ea typeface="Times New Roman" panose="02020603050405020304" pitchFamily="18" charset="0"/>
              </a:rPr>
              <a:t>h)	adresa, na kterou mají být doručovány písemnosti,</a:t>
            </a:r>
          </a:p>
          <a:p>
            <a:pPr marL="269875" indent="-269875" algn="just">
              <a:tabLst>
                <a:tab pos="269875" algn="l"/>
                <a:tab pos="449580" algn="l"/>
              </a:tabLst>
            </a:pPr>
            <a:endParaRPr lang="cs-CZ" sz="3200" b="1" dirty="0">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endParaRPr lang="cs-CZ"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668D411A-1BF1-4DDC-BBFD-316A40653EE7}"/>
              </a:ext>
            </a:extLst>
          </p:cNvPr>
          <p:cNvSpPr/>
          <p:nvPr/>
        </p:nvSpPr>
        <p:spPr>
          <a:xfrm>
            <a:off x="1591733" y="1597463"/>
            <a:ext cx="10312399"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Podle § 44 odst. 1 daňového řádu se fyzické osobě doručuje mimo jiného na její adresu evidovanou v informačním systému evidence obyvatel, na kterou mají být doručovány písemnosti. Z tohoto důvodu se navrhuje doplnit oprávnění správce poplatku přistupovat k této adrese, a to v informačním systému evidence obyvatel (s ohledem na § 16 odst. 5 se však primárně bude používat údaj o doručovací adrese ze základního registru obyvatel).</a:t>
            </a:r>
          </a:p>
        </p:txBody>
      </p:sp>
    </p:spTree>
    <p:extLst>
      <p:ext uri="{BB962C8B-B14F-4D97-AF65-F5344CB8AC3E}">
        <p14:creationId xmlns:p14="http://schemas.microsoft.com/office/powerpoint/2010/main" val="25411947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02E5CB4-3997-4005-8C14-1DFC1C2E7056}"/>
              </a:ext>
            </a:extLst>
          </p:cNvPr>
          <p:cNvSpPr/>
          <p:nvPr/>
        </p:nvSpPr>
        <p:spPr>
          <a:xfrm>
            <a:off x="897467" y="674400"/>
            <a:ext cx="10921999" cy="5509200"/>
          </a:xfrm>
          <a:prstGeom prst="rect">
            <a:avLst/>
          </a:prstGeom>
        </p:spPr>
        <p:txBody>
          <a:bodyPr wrap="square">
            <a:spAutoFit/>
          </a:bodyPr>
          <a:lstStyle/>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i) jméno, popřípadě jména, příjmení, rodné příjmení a rodné číslo otce, matky, popřípadě jiného zákonného zástupce; v případě, že jeden z rodičů nebo jiný zákonný zástupce nemá přiděleno rodné číslo, jméno, popřípadě jména, příjmení a datum narození; je-li jiným zákonným zástupcem právnická osoba, název a adresa sídla,</a:t>
            </a:r>
          </a:p>
          <a:p>
            <a:pPr algn="just"/>
            <a:r>
              <a:rPr lang="cs-CZ" sz="3200" dirty="0">
                <a:latin typeface="Times New Roman" panose="02020603050405020304" pitchFamily="18" charset="0"/>
                <a:ea typeface="Times New Roman" panose="02020603050405020304" pitchFamily="18" charset="0"/>
              </a:rPr>
              <a:t>j)	datum nabytí právní moci rozhodnutí soudu o omezení svéprávnosti včetně uvedení čísla jednacího a označení soudu, který rozhodl o omezení svéprávnosti,</a:t>
            </a:r>
          </a:p>
          <a:p>
            <a:pPr algn="just"/>
            <a:r>
              <a:rPr lang="cs-CZ" sz="3200" dirty="0">
                <a:latin typeface="Times New Roman" panose="02020603050405020304" pitchFamily="18" charset="0"/>
                <a:ea typeface="Times New Roman" panose="02020603050405020304" pitchFamily="18" charset="0"/>
              </a:rPr>
              <a:t>k)	datum nabytí právní moci rozhodnutí soudu o zrušení omezení svéprávnosti,</a:t>
            </a:r>
          </a:p>
        </p:txBody>
      </p:sp>
    </p:spTree>
    <p:extLst>
      <p:ext uri="{BB962C8B-B14F-4D97-AF65-F5344CB8AC3E}">
        <p14:creationId xmlns:p14="http://schemas.microsoft.com/office/powerpoint/2010/main" val="3096482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B79C49D-2866-4396-981C-5A02F862B489}"/>
              </a:ext>
            </a:extLst>
          </p:cNvPr>
          <p:cNvSpPr/>
          <p:nvPr/>
        </p:nvSpPr>
        <p:spPr>
          <a:xfrm>
            <a:off x="948267" y="186267"/>
            <a:ext cx="11023600" cy="2554545"/>
          </a:xfrm>
          <a:prstGeom prst="rect">
            <a:avLst/>
          </a:prstGeom>
        </p:spPr>
        <p:txBody>
          <a:bodyPr wrap="square">
            <a:spAutoFit/>
          </a:bodyPr>
          <a:lstStyle/>
          <a:p>
            <a:pPr algn="just"/>
            <a:r>
              <a:rPr lang="cs-CZ" sz="3200" dirty="0">
                <a:latin typeface="Times New Roman" panose="02020603050405020304" pitchFamily="18" charset="0"/>
                <a:ea typeface="Times New Roman" panose="02020603050405020304" pitchFamily="18" charset="0"/>
              </a:rPr>
              <a:t>l)	jméno, popřípadě jména, příjmení a rodné číslo opatrovníka; nebylo-li opatrovníkovi rodné číslo přiděleno, datum, místo a okres jeho narození a u opatrovníka, který se narodil v cizině, místo a stát, kde se narodil; je-li opatrovníkem ustanovena právnická osoba, název a adresa sídla</a:t>
            </a:r>
            <a:r>
              <a:rPr lang="cs-CZ"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9641680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4C98635-8E41-4868-A51B-CA92C00B5799}"/>
              </a:ext>
            </a:extLst>
          </p:cNvPr>
          <p:cNvSpPr/>
          <p:nvPr/>
        </p:nvSpPr>
        <p:spPr>
          <a:xfrm>
            <a:off x="524934" y="286970"/>
            <a:ext cx="11480800" cy="657103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Stávající § 16 odst. 3 písm. i) se aktualizuje tak, aby bylo v souladu s § 3 odst. 3 písm. k) zákona č. 133/2000 Sb., o evidenci obyvatel a rodných číslech a o změně některých zákonů (zákon o evidenci obyvatel), ve znění pozdějších předpisů (dále jen „zákon o evidenci obyvatel“). Při tom se používá standardní </a:t>
            </a:r>
            <a:r>
              <a:rPr lang="cs-CZ" sz="3200" dirty="0" err="1">
                <a:latin typeface="Times New Roman" panose="02020603050405020304" pitchFamily="18" charset="0"/>
                <a:ea typeface="Times New Roman" panose="02020603050405020304" pitchFamily="18" charset="0"/>
              </a:rPr>
              <a:t>textaxe</a:t>
            </a:r>
            <a:r>
              <a:rPr lang="cs-CZ" sz="3200" dirty="0">
                <a:latin typeface="Times New Roman" panose="02020603050405020304" pitchFamily="18" charset="0"/>
                <a:ea typeface="Times New Roman" panose="02020603050405020304" pitchFamily="18" charset="0"/>
              </a:rPr>
              <a:t> ustanovení sloužících k přístupu k informacím v agendových informačních systémech.</a:t>
            </a:r>
          </a:p>
          <a:p>
            <a:pPr algn="just">
              <a:spcBef>
                <a:spcPts val="600"/>
              </a:spcBef>
            </a:pPr>
            <a:r>
              <a:rPr lang="cs-CZ" sz="3200" dirty="0">
                <a:latin typeface="Times New Roman" panose="02020603050405020304" pitchFamily="18" charset="0"/>
                <a:ea typeface="Times New Roman" panose="02020603050405020304" pitchFamily="18" charset="0"/>
              </a:rPr>
              <a:t>Pokud vznikl nedoplatek na poplatku, přechází podle § 12 odst. 1 a 2 poplatková povinnost z poplatníka omezeného ve svéprávnosti, kterému byl jmenován opatrovník spravující jeho jmění, na tohoto opatrovníka. Z tohoto důvodu se navrhuje, aby měl správce poplatku přístup do evidence obyvatel, pokud jde o položky upravující informaci o omezení svéprávnosti a osobě opatrovníka.</a:t>
            </a:r>
          </a:p>
        </p:txBody>
      </p:sp>
    </p:spTree>
    <p:extLst>
      <p:ext uri="{BB962C8B-B14F-4D97-AF65-F5344CB8AC3E}">
        <p14:creationId xmlns:p14="http://schemas.microsoft.com/office/powerpoint/2010/main" val="1662508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750EB2D-2324-4E63-AE37-F155EB6070BF}"/>
              </a:ext>
            </a:extLst>
          </p:cNvPr>
          <p:cNvSpPr/>
          <p:nvPr/>
        </p:nvSpPr>
        <p:spPr>
          <a:xfrm>
            <a:off x="575733" y="882149"/>
            <a:ext cx="11040533" cy="5093702"/>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Využívanými údaji podle odstavce 1 písm. c) jsou</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jméno, popřípadě jména, příjmení, rodné příjmení,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datum narození,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rodné číslo,</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místo a stát, kde se cizinec narodil; v případě, že se cizinec narodil na území České republiky, místo a okres narození,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státní občanství, popřípadě více státních občanství,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druh a adresa místa pobytu na území České republiky,</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počátek pobytu, případně datum ukončení pobytu</a:t>
            </a:r>
            <a:r>
              <a:rPr lang="cs-CZ" sz="3200" strike="sngStrike"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42070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1DD58E2-3532-4CCB-877B-F16C131F8A54}"/>
              </a:ext>
            </a:extLst>
          </p:cNvPr>
          <p:cNvSpPr/>
          <p:nvPr/>
        </p:nvSpPr>
        <p:spPr>
          <a:xfrm>
            <a:off x="1405467" y="505992"/>
            <a:ext cx="10193866" cy="4031873"/>
          </a:xfrm>
          <a:prstGeom prst="rect">
            <a:avLst/>
          </a:prstGeom>
        </p:spPr>
        <p:txBody>
          <a:bodyPr wrap="square">
            <a:spAutoFit/>
          </a:bodyPr>
          <a:lstStyle/>
          <a:p>
            <a:pPr algn="just"/>
            <a:r>
              <a:rPr lang="cs-CZ" sz="3200" dirty="0">
                <a:latin typeface="Times New Roman" panose="02020603050405020304" pitchFamily="18" charset="0"/>
                <a:ea typeface="Times New Roman" panose="02020603050405020304" pitchFamily="18" charset="0"/>
              </a:rPr>
              <a:t>h)     adresa, na kterou mají být doručovány písemnosti,</a:t>
            </a:r>
          </a:p>
          <a:p>
            <a:pPr algn="just"/>
            <a:r>
              <a:rPr lang="cs-CZ" sz="3200" dirty="0">
                <a:latin typeface="Times New Roman" panose="02020603050405020304" pitchFamily="18" charset="0"/>
                <a:ea typeface="Times New Roman" panose="02020603050405020304" pitchFamily="18" charset="0"/>
              </a:rPr>
              <a:t>i)	datum nabytí právní moci rozhodnutí soudu o omezení svéprávnosti včetně uvedení čísla jednacího a označení soudu, který rozhodl o omezení svéprávnosti,</a:t>
            </a:r>
          </a:p>
          <a:p>
            <a:pPr algn="just"/>
            <a:r>
              <a:rPr lang="cs-CZ" sz="3200" dirty="0">
                <a:latin typeface="Times New Roman" panose="02020603050405020304" pitchFamily="18" charset="0"/>
                <a:ea typeface="Times New Roman" panose="02020603050405020304" pitchFamily="18" charset="0"/>
              </a:rPr>
              <a:t>j)	datum nabytí právní moci rozhodnutí soudu o zrušení omezení svéprávnosti,</a:t>
            </a:r>
          </a:p>
          <a:p>
            <a:pPr algn="just"/>
            <a:r>
              <a:rPr lang="cs-CZ" sz="3200" dirty="0">
                <a:latin typeface="Times New Roman" panose="02020603050405020304" pitchFamily="18" charset="0"/>
                <a:ea typeface="Times New Roman" panose="02020603050405020304" pitchFamily="18" charset="0"/>
              </a:rPr>
              <a:t>k)	jméno, popřípadě jména, příjmení, rodné příjmení a rodné číslo nebo datum narození zákonných zástupců.</a:t>
            </a:r>
          </a:p>
        </p:txBody>
      </p:sp>
    </p:spTree>
    <p:extLst>
      <p:ext uri="{BB962C8B-B14F-4D97-AF65-F5344CB8AC3E}">
        <p14:creationId xmlns:p14="http://schemas.microsoft.com/office/powerpoint/2010/main" val="28078585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632AB9C-DDAF-42A3-A14F-A2744773A1B4}"/>
              </a:ext>
            </a:extLst>
          </p:cNvPr>
          <p:cNvSpPr/>
          <p:nvPr/>
        </p:nvSpPr>
        <p:spPr>
          <a:xfrm>
            <a:off x="846667" y="355600"/>
            <a:ext cx="10803466" cy="4031873"/>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(5) Z údajů podle odstavců 1 až 4 lze v konkrétním případě použít vždy jen takové údaje, které jsou nezbytné ke splnění daného úkolu. Za stejných podmínek může správce poplatku získat také seznam osob přihlášených v obci. Údaje, které jsou vedeny jako referenční údaje v základním registru obyvatel, se využijí z informačního systému evidence obyvatel nebo informačního systému cizinců, pouze pokud jsou ve tvaru předcházejícím současný stav.</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8308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6740307"/>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16a</a:t>
            </a:r>
          </a:p>
          <a:p>
            <a:pPr indent="269875" algn="just">
              <a:spcBef>
                <a:spcPts val="1200"/>
              </a:spcBef>
            </a:pP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může na žádost poplatníka z důvodu odstranění tvrdosti právního předpisu zcela nebo částečně prominout poplatek podle § 10b nebo jeho příslušenství, lze-li to s přihlédnutím k okolnostem daného případu ospravedlnit.</a:t>
            </a:r>
          </a:p>
          <a:p>
            <a:pPr algn="ctr">
              <a:spcBef>
                <a:spcPts val="1200"/>
              </a:spcBef>
            </a:pPr>
            <a:r>
              <a:rPr lang="cs-CZ" sz="2800" dirty="0">
                <a:effectLst/>
                <a:latin typeface="Arial" panose="020B0604020202020204" pitchFamily="34" charset="0"/>
                <a:ea typeface="Times New Roman" panose="02020603050405020304" pitchFamily="18" charset="0"/>
              </a:rPr>
              <a:t>§ 16a</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800" b="1" dirty="0">
                <a:solidFill>
                  <a:srgbClr val="FF0000"/>
                </a:solidFill>
                <a:effectLst/>
                <a:latin typeface="Arial" panose="020B0604020202020204" pitchFamily="34" charset="0"/>
                <a:ea typeface="Times New Roman" panose="02020603050405020304" pitchFamily="18" charset="0"/>
              </a:rPr>
              <a:t>Obecní úřad??? </a:t>
            </a:r>
            <a:r>
              <a:rPr lang="cs-CZ" sz="2800" dirty="0">
                <a:effectLst/>
                <a:latin typeface="Arial" panose="020B0604020202020204" pitchFamily="34" charset="0"/>
                <a:ea typeface="Times New Roman" panose="02020603050405020304" pitchFamily="18" charset="0"/>
              </a:rPr>
              <a:t>může na žádost poplatníka z důvodu odstranění tvrdosti právního předpisu zcela nebo částečně prominout poplatek </a:t>
            </a:r>
            <a:r>
              <a:rPr lang="cs-CZ" sz="2800" strike="sngStrike" dirty="0">
                <a:effectLst/>
                <a:latin typeface="Arial" panose="020B0604020202020204" pitchFamily="34" charset="0"/>
                <a:ea typeface="Times New Roman" panose="02020603050405020304" pitchFamily="18" charset="0"/>
              </a:rPr>
              <a:t>podle</a:t>
            </a:r>
            <a:r>
              <a:rPr lang="cs-CZ" sz="2800" dirty="0">
                <a:effectLst/>
                <a:latin typeface="Arial" panose="020B0604020202020204" pitchFamily="34" charset="0"/>
                <a:ea typeface="Times New Roman" panose="02020603050405020304" pitchFamily="18" charset="0"/>
              </a:rPr>
              <a:t> </a:t>
            </a:r>
            <a:r>
              <a:rPr lang="cs-CZ" sz="2800" strike="sngStrike" dirty="0">
                <a:effectLst/>
                <a:latin typeface="Arial" panose="020B0604020202020204" pitchFamily="34" charset="0"/>
                <a:ea typeface="Times New Roman" panose="02020603050405020304" pitchFamily="18" charset="0"/>
              </a:rPr>
              <a:t>§ 10b</a:t>
            </a:r>
            <a:r>
              <a:rPr lang="cs-CZ" sz="2800" dirty="0">
                <a:effectLst/>
                <a:latin typeface="Arial" panose="020B0604020202020204" pitchFamily="34" charset="0"/>
                <a:ea typeface="Times New Roman" panose="02020603050405020304" pitchFamily="18" charset="0"/>
              </a:rPr>
              <a:t> </a:t>
            </a:r>
            <a:r>
              <a:rPr lang="cs-CZ" sz="2800" b="1" dirty="0">
                <a:effectLst/>
                <a:latin typeface="Arial" panose="020B0604020202020204" pitchFamily="34" charset="0"/>
                <a:ea typeface="Times New Roman" panose="02020603050405020304" pitchFamily="18" charset="0"/>
              </a:rPr>
              <a:t>za obecní systém odpadového hospodářství </a:t>
            </a:r>
            <a:r>
              <a:rPr lang="cs-CZ" sz="2800" dirty="0">
                <a:effectLst/>
                <a:latin typeface="Arial" panose="020B0604020202020204" pitchFamily="34" charset="0"/>
                <a:ea typeface="Times New Roman" panose="02020603050405020304" pitchFamily="18" charset="0"/>
              </a:rPr>
              <a:t>nebo jeho příslušenství, lze-li to s přihlédnutím k okolnostem daného případu ospravedlnit.</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61457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5277855"/>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stávajícího znění § 16a zákona o místních poplatcích může </a:t>
            </a:r>
            <a:r>
              <a:rPr lang="cs-CZ" sz="2200" u="sng" dirty="0">
                <a:effectLst/>
                <a:latin typeface="Arial" panose="020B0604020202020204" pitchFamily="34" charset="0"/>
                <a:ea typeface="Calibri" panose="020F0502020204030204" pitchFamily="34" charset="0"/>
                <a:cs typeface="Times New Roman" panose="02020603050405020304" pitchFamily="18" charset="0"/>
              </a:rPr>
              <a:t>obecní úřad </a:t>
            </a:r>
            <a:r>
              <a:rPr lang="cs-CZ" sz="2200" dirty="0">
                <a:effectLst/>
                <a:latin typeface="Arial" panose="020B0604020202020204" pitchFamily="34" charset="0"/>
                <a:ea typeface="Calibri" panose="020F0502020204030204" pitchFamily="34" charset="0"/>
                <a:cs typeface="Times New Roman" panose="02020603050405020304" pitchFamily="18" charset="0"/>
              </a:rPr>
              <a:t>zcela nebo z části prominout poplatek za provoz systému shromažďování, sběru, přepravy, třídění, využívání a odstraňování komunálních odpadů podle § 10b zákona o místních poplatcích. V případě poplatku za komunální odpad podle § 17a stávajícího zákona o odpadech obecní úřad tuto pravomoc nemá.</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pravomoc obecních úřadů je zachována, a to v obdobném rozsahu jako podle dosavadní právní úpravy. Obecní úřad může prominout pouze poplatek za obecní systém odpadového hospodářství (který navazuje na stávající poplatek podle § 10b zákona o místních poplatcích), nikoliv poplatek za odkládání komunálního odpadu z nemovité věci (který vychází z poplatku podle § 17a zákona o odpadech), neboť vychází z obecných principů práva životního prostředí „plať tolik, kolik vyhodíš“.</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937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355599" y="423333"/>
            <a:ext cx="11667067" cy="60631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000000"/>
                </a:solidFill>
                <a:latin typeface="Arial"/>
                <a:ea typeface="Arial"/>
                <a:cs typeface="Arial"/>
                <a:sym typeface="Arial"/>
              </a:rPr>
              <a:t>§ 44</a:t>
            </a: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cs-CZ" sz="3200" b="1" dirty="0">
                <a:solidFill>
                  <a:srgbClr val="000000"/>
                </a:solidFill>
                <a:latin typeface="Arial"/>
                <a:ea typeface="Arial"/>
                <a:cs typeface="Arial"/>
                <a:sym typeface="Arial"/>
              </a:rPr>
              <a:t>Používání loveckých psů </a:t>
            </a:r>
            <a:r>
              <a:rPr lang="cs-CZ" sz="3200" dirty="0">
                <a:solidFill>
                  <a:srgbClr val="000000"/>
                </a:solidFill>
                <a:latin typeface="Arial"/>
                <a:ea typeface="Arial"/>
                <a:cs typeface="Arial"/>
                <a:sym typeface="Arial"/>
              </a:rPr>
              <a:t>a loveckých dravců</a:t>
            </a:r>
            <a:endParaRPr dirty="0"/>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cs-CZ" sz="3200" dirty="0">
                <a:solidFill>
                  <a:srgbClr val="000000"/>
                </a:solidFill>
                <a:latin typeface="Arial"/>
                <a:ea typeface="Arial"/>
                <a:cs typeface="Arial"/>
                <a:sym typeface="Arial"/>
              </a:rPr>
              <a:t>(1) Uživatel honitby je povinen držet a v honitbě používat lovecké psy. </a:t>
            </a:r>
            <a:r>
              <a:rPr lang="cs-CZ" sz="3200" b="1" dirty="0">
                <a:solidFill>
                  <a:srgbClr val="000000"/>
                </a:solidFill>
                <a:latin typeface="Arial"/>
                <a:ea typeface="Arial"/>
                <a:cs typeface="Arial"/>
                <a:sym typeface="Arial"/>
              </a:rPr>
              <a:t>Loveckým psem se rozumí pes loveckého plemene uznaného Mezinárodní kynologickou federací (FCI) s průkazem původu, který složil příslušnou zkoušku z výkonu.</a:t>
            </a:r>
            <a:r>
              <a:rPr lang="cs-CZ" sz="3200" dirty="0">
                <a:solidFill>
                  <a:srgbClr val="000000"/>
                </a:solidFill>
                <a:latin typeface="Arial"/>
                <a:ea typeface="Arial"/>
                <a:cs typeface="Arial"/>
                <a:sym typeface="Arial"/>
              </a:rPr>
              <a:t> </a:t>
            </a:r>
            <a:endParaRPr dirty="0"/>
          </a:p>
          <a:p>
            <a:pPr marL="0" marR="0" lvl="0" indent="0" algn="l" rtl="0">
              <a:spcBef>
                <a:spcPts val="0"/>
              </a:spcBef>
              <a:spcAft>
                <a:spcPts val="0"/>
              </a:spcAft>
              <a:buNone/>
            </a:pPr>
            <a:endParaRPr sz="3200" dirty="0">
              <a:solidFill>
                <a:srgbClr val="000000"/>
              </a:solidFill>
              <a:latin typeface="Arial"/>
              <a:ea typeface="Arial"/>
              <a:cs typeface="Arial"/>
              <a:sym typeface="Arial"/>
            </a:endParaRPr>
          </a:p>
          <a:p>
            <a:pPr marL="0" marR="0" lvl="0" indent="0" algn="l" rtl="0">
              <a:spcBef>
                <a:spcPts val="0"/>
              </a:spcBef>
              <a:spcAft>
                <a:spcPts val="0"/>
              </a:spcAft>
              <a:buNone/>
            </a:pPr>
            <a:r>
              <a:rPr lang="cs-CZ" sz="3200" dirty="0">
                <a:solidFill>
                  <a:srgbClr val="000000"/>
                </a:solidFill>
                <a:latin typeface="Arial"/>
                <a:ea typeface="Arial"/>
                <a:cs typeface="Arial"/>
                <a:sym typeface="Arial"/>
              </a:rPr>
              <a:t>Potvrzení o složené zkoušce vystavené jejím pořadatelem je veřejnou listinou. …</a:t>
            </a:r>
            <a:endParaRPr sz="3200" dirty="0">
              <a:solidFill>
                <a:schemeClr val="dk1"/>
              </a:solidFill>
              <a:latin typeface="Arial"/>
              <a:ea typeface="Arial"/>
              <a:cs typeface="Arial"/>
              <a:sym typeface="Arial"/>
            </a:endParaRPr>
          </a:p>
          <a:p>
            <a:pPr marL="0" marR="0" lvl="0" indent="0" algn="l" rtl="0">
              <a:spcBef>
                <a:spcPts val="0"/>
              </a:spcBef>
              <a:spcAft>
                <a:spcPts val="0"/>
              </a:spcAft>
              <a:buNone/>
            </a:pPr>
            <a:br>
              <a:rPr lang="cs-CZ"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487CE14-93F1-4E15-A7FB-C26B52F04A40}"/>
              </a:ext>
            </a:extLst>
          </p:cNvPr>
          <p:cNvSpPr/>
          <p:nvPr/>
        </p:nvSpPr>
        <p:spPr>
          <a:xfrm>
            <a:off x="406399" y="369010"/>
            <a:ext cx="11362267" cy="5401479"/>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16b</a:t>
            </a:r>
          </a:p>
          <a:p>
            <a:pPr marL="1143000" lvl="2" indent="-228600" algn="just">
              <a:spcBef>
                <a:spcPts val="600"/>
              </a:spcBef>
              <a:spcAft>
                <a:spcPts val="600"/>
              </a:spcAft>
              <a:buFont typeface="+mj-lt"/>
              <a:buAutoNum type="arabicParenBoth"/>
              <a:tabLst>
                <a:tab pos="316865" algn="l"/>
                <a:tab pos="540385" algn="l"/>
              </a:tabLst>
            </a:pP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může z moci úřední poplatek nebo jeho příslušenství zcela nebo částečně prominout při mimořádných, zejména živelních událostech.</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Rozhodnutím podle odstavce 1 se promíjí poplatek všem poplatníkům, jichž se důvod prominutí týká, a to ode dne právní moci tohoto rozhodnutí.</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 oznamuje </a:t>
            </a: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vyvěšením na své úřední desce a zároveň ho zveřejní způsobem umožňujícím dálkový přístup.</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70459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p:nvPr/>
        </p:nvSpPr>
        <p:spPr>
          <a:xfrm>
            <a:off x="2269065" y="612844"/>
            <a:ext cx="9177867"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Při řízení o prominutí MP v obou případech je správce poplatku, obecní úřad, povinen respektovat příslušná ustanovení DŘ týkající se prominutí daně či příslušenství daně.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Správce poplatku vydává ve věci prominutí vždy rozhodnutí.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p:nvPr/>
        </p:nvSpPr>
        <p:spPr>
          <a:xfrm>
            <a:off x="2015066" y="809474"/>
            <a:ext cx="9973733"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V souladu s ustanovením § 259 DŘ může k prominutí poplatku dojít od vzniku poplatkové povinnosti až do doby uplynutí lhůty pro placení poplatku (§ 160 DŘ), a to i poté, kdy došlo k jeho úhradě.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Proti rozhodnutí ve věci prominutí poplatku nelze uplatnit opravné prostředky.</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p:nvPr/>
        </p:nvSpPr>
        <p:spPr>
          <a:xfrm>
            <a:off x="1253067" y="0"/>
            <a:ext cx="10938933" cy="706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 § 16a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Řízení o prominutí MP je zahájeno na základě žádosti poplatníka, která je podáním ve smyslu ustanovení § 70 a násl. DŘ. Žádost posoudí správce poplatku podle skutečného obsahu bez ohledu na to, jak je označena.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Dále správce poplatku zkoumá, zda jsou dány důvody pro prominutí, tj. zda existuje potřeba odstranit tvrdost právního předpisu a současně, lze-li prominutí s přihlédnutím k okolnostem daného případu ospravedlnit. Pojem tvrdost ZMP ani DŘ blíže nespecifikuje. Jedná se o právní institut, jehož účelem je vyřešit výjimečné případy, kdy aplikace ZMP by vedla ke zvlášť tíživým důsledkům pro poplatníka. </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p:nvPr/>
        </p:nvSpPr>
        <p:spPr>
          <a:xfrm>
            <a:off x="1456267" y="237066"/>
            <a:ext cx="107357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 § 16a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Rozhodnutí o prominutí MP musí být vždy odůvodněno tak, aby bylo zjevné, proč správce poplatku na základě správního uvážení dospěl k závěru MP nebo jeho příslušenství prominout.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Správce poplatku je při svém postupu vázán ustanovením § 259c DŘ, podle něhož je při posouzení žádosti o prominutí poplatku povinen zohlednit četnost porušování povinností při správě poplatků poplatkovým subjektem. Prominutí MP nebo jeho příslušenství není možné, pokud poplatkový subjekt v posledních 3 letech závažným způsobem porušil poplatkové nebo účetní právní předpisy</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447AC2B-1AC8-4C11-A571-55183A8CB45C}"/>
              </a:ext>
            </a:extLst>
          </p:cNvPr>
          <p:cNvSpPr/>
          <p:nvPr/>
        </p:nvSpPr>
        <p:spPr>
          <a:xfrm>
            <a:off x="304801" y="0"/>
            <a:ext cx="11887200" cy="5555367"/>
          </a:xfrm>
          <a:prstGeom prst="rect">
            <a:avLst/>
          </a:prstGeom>
        </p:spPr>
        <p:txBody>
          <a:bodyPr wrap="square">
            <a:spAutoFit/>
          </a:bodyPr>
          <a:lstStyle/>
          <a:p>
            <a:pPr algn="ctr">
              <a:spcBef>
                <a:spcPts val="1200"/>
              </a:spcBef>
              <a:spcAft>
                <a:spcPts val="600"/>
              </a:spcAft>
            </a:pPr>
            <a:r>
              <a:rPr lang="cs-CZ" sz="3200" b="1" cap="all" dirty="0">
                <a:latin typeface="Times New Roman" panose="02020603050405020304" pitchFamily="18" charset="0"/>
                <a:ea typeface="Times New Roman" panose="02020603050405020304" pitchFamily="18" charset="0"/>
              </a:rPr>
              <a:t>ČÁST čtvrtá</a:t>
            </a:r>
            <a:endParaRPr lang="cs-CZ" sz="3200" cap="all"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SPOLEČNÁ A ZÁVĚREČNÁ USTANOVENÍ</a:t>
            </a:r>
          </a:p>
          <a:p>
            <a:pPr lvl="0" algn="ctr">
              <a:spcBef>
                <a:spcPts val="1200"/>
              </a:spcBef>
            </a:pPr>
            <a:r>
              <a:rPr lang="cs-CZ" sz="3200" b="1" dirty="0">
                <a:latin typeface="Times New Roman" panose="02020603050405020304" pitchFamily="18" charset="0"/>
                <a:ea typeface="Times New Roman" panose="02020603050405020304" pitchFamily="18" charset="0"/>
              </a:rPr>
              <a:t>§ 16c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Přihlášení fyzické osoby</a:t>
            </a:r>
          </a:p>
          <a:p>
            <a:pPr indent="269875" algn="just">
              <a:spcBef>
                <a:spcPts val="1200"/>
              </a:spcBef>
            </a:pPr>
            <a:r>
              <a:rPr lang="cs-CZ" sz="3200" b="1" dirty="0">
                <a:latin typeface="Times New Roman" panose="02020603050405020304" pitchFamily="18" charset="0"/>
                <a:ea typeface="Times New Roman" panose="02020603050405020304" pitchFamily="18" charset="0"/>
              </a:rPr>
              <a:t>Pro účely poplatků se za přihlášení fyzické osoby považuje</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přihlášení k trvalému pobytu podle zákona o evidenci obyvatel, nebo</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ohlášení místa pobytu podle zákona o pobytu cizinců na území České republiky, zákona o azylu nebo zákona o dočasné ochraně cizinců, jde-li o cizince, </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19566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3B0853A-9039-4EDE-91F9-90F9E8E31E90}"/>
              </a:ext>
            </a:extLst>
          </p:cNvPr>
          <p:cNvSpPr/>
          <p:nvPr/>
        </p:nvSpPr>
        <p:spPr>
          <a:xfrm>
            <a:off x="0" y="674400"/>
            <a:ext cx="10786533" cy="5509200"/>
          </a:xfrm>
          <a:prstGeom prst="rect">
            <a:avLst/>
          </a:prstGeom>
        </p:spPr>
        <p:txBody>
          <a:bodyPr wrap="square">
            <a:spAutoFit/>
          </a:bodyPr>
          <a:lstStyle/>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kterému byl povolen trvalý pobyt,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který na území České republiky pobývá přechodně po dobu delší než 3 měsíce,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který je žadatelem o udělení mezinárodní ochrany nebo osobou strpěnou na území podle zákona o azylu anebo žadatelem o poskytnutí dočasné ochrany podle zákona o dočasné ochraně cizinců,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kterému byla udělena mezinárodní ochrana nebo jde o cizince požívajícího dočasné ochrany cizinců.</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64478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38987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1. Pro poplatkové povinnosti u poplatku za provoz systému shromažďování, sběru, přepravy, třídění, využívání a odstraňování komunálních odpadů </a:t>
            </a:r>
            <a:r>
              <a:rPr lang="cs-CZ" sz="2200" b="1" dirty="0">
                <a:effectLst/>
                <a:latin typeface="Arial" panose="020B0604020202020204" pitchFamily="34" charset="0"/>
                <a:ea typeface="Times New Roman" panose="02020603050405020304" pitchFamily="18" charset="0"/>
              </a:rPr>
              <a:t>vzniklé přede dnem nabytí účinnosti tohoto zákona, jakož i pro práva a povinnosti s nimi související se použije zákon č. 565/1990 Sb. </a:t>
            </a:r>
            <a:r>
              <a:rPr lang="cs-CZ" sz="2200" b="1" u="sng" dirty="0">
                <a:solidFill>
                  <a:srgbClr val="FF0000"/>
                </a:solidFill>
                <a:effectLst/>
                <a:latin typeface="Arial" panose="020B0604020202020204" pitchFamily="34" charset="0"/>
                <a:ea typeface="Times New Roman" panose="02020603050405020304" pitchFamily="18" charset="0"/>
              </a:rPr>
              <a:t>a obecně závazné vyhlášky vydané na základě jeho zmocnění, ve znění účinném přede dnem nabytí účinnosti tohoto zákona.</a:t>
            </a:r>
            <a:endParaRPr lang="cs-CZ" sz="22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5114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430333"/>
          </a:xfrm>
          <a:prstGeom prst="rect">
            <a:avLst/>
          </a:prstGeom>
        </p:spPr>
        <p:txBody>
          <a:bodyPr wrap="square">
            <a:spAutoFit/>
          </a:bodyPr>
          <a:lstStyle/>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Obdobně jako v případě novel jiných daňových zákonů se z důvodu vyloučení retroaktivity stanovuje, že se v případě všech poplatkových povinností plynoucích z právní úpravy místního poplatku podle stávajícího § 10b zákona o místních poplatcích, které vzniknou přede dnem nabytí účinnosti tohoto zákona, bude i nadále postupovat podle dosavadního znění zákona o místních poplatcích. Zrušený § 10b tak bude pro povinnosti vzniklé přede dnem nabytí účinnosti tohoto zákona použitelný i nadále.</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Protože je část právní úpravy místního poplatku za provoz systému shromažďování, sběru, přepravy, třídění, využívání a odstraňování komunálních odpadů obsažena v obecně závazných vyhláškách obce, která jej zavedla, platí obdobně ustanovení o použitelnosti stávající právní úpravy i v případě těchto vyhlášek.</a:t>
            </a:r>
            <a:endParaRPr lang="cs-CZ" sz="2200"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17585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2206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b="1" dirty="0">
                <a:solidFill>
                  <a:srgbClr val="FF0000"/>
                </a:solidFill>
                <a:effectLst/>
                <a:latin typeface="Arial" panose="020B0604020202020204" pitchFamily="34" charset="0"/>
                <a:ea typeface="Times New Roman" panose="02020603050405020304" pitchFamily="18" charset="0"/>
              </a:rPr>
              <a:t>2. Obec může za poplatkové období roku 2021 vybírat poplatek za provoz systému shromažďování, sběru, přepravy, třídění, využívání a odstraňování komunálních odpadů, který zavedla přede dnem nabytí účinnosti tohoto zákona. Pro poplatkové povinnosti u tohoto poplatku, jakož i pro práva a povinnosti s nimi související, vzniklé v poplatkovém období roku 2021, se použije zákon č. 565/1990 Sb., ve znění účinném přede dnem nabytí účinnosti tohoto zákona, a obecně závazné vyhlášky vydané na základě jeho zmocnění, účinné ke dni nabytí účinnosti tohoto zákona. </a:t>
            </a:r>
            <a:endParaRPr lang="cs-CZ" sz="2200" b="1" dirty="0">
              <a:solidFill>
                <a:srgbClr val="FF0000"/>
              </a:solidFill>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a:t>
            </a: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35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1274A31-A730-46F8-B45E-800B84EF83BC}"/>
              </a:ext>
            </a:extLst>
          </p:cNvPr>
          <p:cNvSpPr/>
          <p:nvPr/>
        </p:nvSpPr>
        <p:spPr>
          <a:xfrm>
            <a:off x="649705" y="582067"/>
            <a:ext cx="10892589" cy="3539430"/>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(3) Sazba poplatku ze psů činí až 1 500 Kč za kalendářní rok a jednoho psa. </a:t>
            </a:r>
            <a:r>
              <a:rPr lang="cs-CZ" sz="2800" b="1" dirty="0">
                <a:latin typeface="Times New Roman" panose="02020603050405020304" pitchFamily="18" charset="0"/>
                <a:ea typeface="Times New Roman" panose="02020603050405020304" pitchFamily="18" charset="0"/>
              </a:rPr>
              <a:t>Sazba poplatku ze psů za psa, jehož držitelem je osoba starší 65 let, činí až 200 Kč za kalendářní rok. U druhého a každého dalšího psa může sazba poplatku ze psů činit až o 50 % více, než činí horní hranice poplatku podle věty první nebo druhé.</a:t>
            </a:r>
            <a:r>
              <a:rPr lang="cs-CZ" sz="2800" dirty="0">
                <a:latin typeface="Times New Roman" panose="02020603050405020304" pitchFamily="18" charset="0"/>
                <a:ea typeface="Times New Roman" panose="02020603050405020304" pitchFamily="18" charset="0"/>
              </a:rPr>
              <a:t> V případě </a:t>
            </a:r>
            <a:r>
              <a:rPr lang="cs-CZ" sz="2800" b="1" dirty="0">
                <a:latin typeface="Times New Roman" panose="02020603050405020304" pitchFamily="18" charset="0"/>
                <a:ea typeface="Times New Roman" panose="02020603050405020304" pitchFamily="18" charset="0"/>
              </a:rPr>
              <a:t>trvání poplatkové povinnosti</a:t>
            </a:r>
            <a:r>
              <a:rPr lang="cs-CZ" sz="2800" dirty="0">
                <a:latin typeface="Times New Roman" panose="02020603050405020304" pitchFamily="18" charset="0"/>
                <a:ea typeface="Times New Roman" panose="02020603050405020304" pitchFamily="18" charset="0"/>
              </a:rPr>
              <a:t> po dobu kratší než jeden rok se platí poplatek v poměrné výši, která odpovídá počtu i započatých kalendářních měsíců.</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937806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76169" y="0"/>
            <a:ext cx="12015830" cy="6679521"/>
          </a:xfrm>
          <a:prstGeom prst="rect">
            <a:avLst/>
          </a:prstGeom>
        </p:spPr>
        <p:txBody>
          <a:bodyPr wrap="square">
            <a:spAutoFit/>
          </a:bodyPr>
          <a:lstStyle/>
          <a:p>
            <a:pPr marL="635" indent="269875">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Obcím se ponechává možnost zachovat pro poplatkové období 2021 stávající místní poplatek. Tím se obci vytváří dostatečný prostor pro zavedení a smluvní zajištění nových způsobů nakládání s komunálním odpadem podle nového zákona o odpadech a pro zajištění dostatečného financování tohoto nového systému některým z nových místních poplatků za komunální odpad.</a:t>
            </a:r>
            <a:br>
              <a:rPr lang="cs-CZ" sz="2200" dirty="0">
                <a:effectLst/>
                <a:latin typeface="Times New Roman" panose="02020603050405020304" pitchFamily="18" charset="0"/>
                <a:ea typeface="Times New Roman" panose="02020603050405020304" pitchFamily="18" charset="0"/>
              </a:rPr>
            </a:br>
            <a:r>
              <a:rPr lang="cs-CZ" sz="2200" b="1" dirty="0">
                <a:effectLst/>
                <a:latin typeface="Arial" panose="020B0604020202020204" pitchFamily="34" charset="0"/>
                <a:ea typeface="Times New Roman" panose="02020603050405020304" pitchFamily="18" charset="0"/>
              </a:rPr>
              <a:t>Obec není povinna tuto možnost využít a může zavést nové místní poplatky za komunální odpad již pro poplatkové období 2021. Pokud ale obec této možnosti (i konkludentně) využije, bude na jejím území nadále použitelný stávající § 10b zákona o místních poplatcích a obecně závazné vyhlášky obce upravující poplatek za provoz systému shromažďování, sběru, přepravy, třídění využívání a odstraňování komunálních odpadů. Podmínkou je, aby tyto vyhlášky byly účinné k 1. lednu 2021. Obecně závaznou vyhlášku podle § 10b zákona o místních poplatcích tak není možné vydat po tomto dni.</a:t>
            </a:r>
            <a:br>
              <a:rPr lang="cs-CZ" sz="2200" b="1" dirty="0">
                <a:latin typeface="Times New Roman" panose="02020603050405020304" pitchFamily="18" charset="0"/>
                <a:ea typeface="Times New Roman" panose="02020603050405020304" pitchFamily="18" charset="0"/>
              </a:rPr>
            </a:br>
            <a:r>
              <a:rPr lang="cs-CZ" sz="2200" dirty="0">
                <a:effectLst/>
                <a:latin typeface="Arial" panose="020B0604020202020204" pitchFamily="34" charset="0"/>
                <a:ea typeface="Times New Roman" panose="02020603050405020304" pitchFamily="18" charset="0"/>
              </a:rPr>
              <a:t>Místní poplatek podle stávajícího § 10b zákona o místních poplatcích lze vybírat pouze do konce roku 2021. Do konce roku 2021 by také měly být vydány nové obecně závazné vyhlášky upravující místní poplatek za komunální odpad. </a:t>
            </a:r>
            <a:br>
              <a:rPr lang="cs-CZ" sz="2200" dirty="0">
                <a:latin typeface="Times New Roman" panose="02020603050405020304" pitchFamily="18" charset="0"/>
                <a:ea typeface="Times New Roman" panose="02020603050405020304" pitchFamily="18" charset="0"/>
              </a:rPr>
            </a:br>
            <a:r>
              <a:rPr lang="cs-CZ" sz="2200" b="1" dirty="0">
                <a:effectLst/>
                <a:latin typeface="Arial" panose="020B0604020202020204" pitchFamily="34" charset="0"/>
                <a:ea typeface="Times New Roman" panose="02020603050405020304" pitchFamily="18" charset="0"/>
              </a:rPr>
              <a:t>Od 1. ledna 2022 již nebude v žádné obci možné vybírat poplatek podle stávajícího § 10b zákona o místních poplatcích.</a:t>
            </a:r>
            <a:endParaRPr lang="cs-CZ"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6061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38987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b="1" dirty="0">
                <a:effectLst/>
                <a:latin typeface="Arial" panose="020B0604020202020204" pitchFamily="34" charset="0"/>
                <a:ea typeface="Times New Roman" panose="02020603050405020304" pitchFamily="18" charset="0"/>
              </a:rPr>
              <a:t>3. Od poplatku za obecní systém odpadového hospodářství podle zákona č. 565/1990 Sb., ve znění účinném ode dne nabytí účinnosti tohoto zákona, </a:t>
            </a:r>
            <a:r>
              <a:rPr lang="cs-CZ" sz="2200" dirty="0">
                <a:effectLst/>
                <a:latin typeface="Arial" panose="020B0604020202020204" pitchFamily="34" charset="0"/>
                <a:ea typeface="Times New Roman" panose="02020603050405020304" pitchFamily="18" charset="0"/>
              </a:rPr>
              <a:t>se v dílčím období osvobozuje fyzická osoba, která má na konci tohoto dílčího období bydliště v jiné obci, je v této obci poplatníkem poplatku za komunální odpad podle </a:t>
            </a:r>
            <a:r>
              <a:rPr lang="cs-CZ" sz="2200" b="1" dirty="0">
                <a:solidFill>
                  <a:srgbClr val="FF0000"/>
                </a:solidFill>
                <a:effectLst/>
                <a:latin typeface="Arial" panose="020B0604020202020204" pitchFamily="34" charset="0"/>
                <a:ea typeface="Times New Roman" panose="02020603050405020304" pitchFamily="18" charset="0"/>
              </a:rPr>
              <a:t>§ 161 odst. 3 zákona č. …/2020 Sb., o odpadech</a:t>
            </a:r>
            <a:r>
              <a:rPr lang="cs-CZ" sz="2200" dirty="0">
                <a:effectLst/>
                <a:latin typeface="Arial" panose="020B0604020202020204" pitchFamily="34" charset="0"/>
                <a:ea typeface="Times New Roman" panose="02020603050405020304" pitchFamily="18" charset="0"/>
              </a:rPr>
              <a:t>, ve znění účinném ode dne nabytí účinnosti tohoto zákona, a které poplatková povinnost vznikla z důvodu přihlášení v obci.</a:t>
            </a: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5237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819285"/>
          </a:xfrm>
          <a:prstGeom prst="rect">
            <a:avLst/>
          </a:prstGeom>
        </p:spPr>
        <p:txBody>
          <a:bodyPr wrap="square">
            <a:spAutoFit/>
          </a:bodyPr>
          <a:lstStyle/>
          <a:p>
            <a:pPr marL="635" indent="269875">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Poplatníci poplatku za obecní systém odpadového hospodářství, kteří jsou poplatníky pouze z důvodu svého místa přihlášení, jsou podle § 10g od poplatku osvobozeni pokud mají bydliště v jiné obci, která zavedla poplatek za odkládání komunálního odpadu z nemovité věci. </a:t>
            </a:r>
            <a:endParaRPr lang="cs-CZ" sz="2200" b="1" dirty="0">
              <a:effectLst/>
              <a:latin typeface="Times New Roman" panose="02020603050405020304" pitchFamily="18" charset="0"/>
              <a:ea typeface="Times New Roman" panose="02020603050405020304" pitchFamily="18" charset="0"/>
            </a:endParaRPr>
          </a:p>
          <a:p>
            <a:pPr marL="635" indent="269875">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Stávající poplatek podle § 17a zákona o odpadech má obdobný charakter jako nový místní poplatek za odkládání komunálního odpadu z nemovité věci a obec jej může podle § 161 odst. 3 nového zákona o odpadech vybírat ještě v poplatkovém období 2021. Z toho důvodu se navrhuje uplatnit obdobně osvobození od poplatku za obecní systém odpadového hospodářství v případě, kdy má taková osoba bydliště v jiné obci, která podle § 161 odst. 3 nového zákona o odpadech i v poplatkovém období 2021 vybírá poplatek za komunální odpad podle stávajícího § 17a zákona o odpadech. </a:t>
            </a:r>
            <a:endParaRPr lang="cs-CZ" sz="2200" dirty="0">
              <a:effectLst/>
              <a:latin typeface="Times New Roman" panose="02020603050405020304" pitchFamily="18" charset="0"/>
              <a:ea typeface="Times New Roman" panose="02020603050405020304" pitchFamily="18" charset="0"/>
            </a:endParaRPr>
          </a:p>
          <a:p>
            <a:pPr marL="635" indent="269875">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Ustanovení odkazuje na nový zákon o odpadech, jehož číslo bude doplněno v rámci redakční úpravy před publikací ve Sbírce zákonů.</a:t>
            </a:r>
            <a:endParaRPr lang="cs-CZ"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4722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669408" y="360089"/>
            <a:ext cx="10083567" cy="6850722"/>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4. </a:t>
            </a:r>
            <a:r>
              <a:rPr lang="cs-CZ" sz="2200" b="1" dirty="0">
                <a:effectLst/>
                <a:latin typeface="Arial" panose="020B0604020202020204" pitchFamily="34" charset="0"/>
                <a:ea typeface="Times New Roman" panose="02020603050405020304" pitchFamily="18" charset="0"/>
              </a:rPr>
              <a:t>Obec nemůže zavést poplatky za komunální odpad podle zákona č. 565/1990 Sb., ve znění účinném ode dne nabytí účinnosti tohoto zákona, za poplatkové období roku 2021, ve kterém </a:t>
            </a:r>
            <a:endParaRPr lang="cs-CZ" sz="2200" b="1" dirty="0">
              <a:latin typeface="Times New Roman" panose="02020603050405020304" pitchFamily="18" charset="0"/>
              <a:ea typeface="Times New Roman" panose="02020603050405020304" pitchFamily="18" charset="0"/>
            </a:endParaRP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má podle § 161 odst. 3 zákona č. …/2020 Sb., ve znění účinném ode dne nabytí účinnosti tohoto zákona, zaveden poplatek za komunální odpad, nebo</a:t>
            </a:r>
            <a:endParaRPr lang="cs-CZ" sz="2200" dirty="0">
              <a:latin typeface="Times New Roman" panose="02020603050405020304" pitchFamily="18" charset="0"/>
              <a:ea typeface="Times New Roman" panose="02020603050405020304" pitchFamily="18" charset="0"/>
            </a:endParaRP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má podle bodu 2 zaveden poplatek za provoz systému shromažďování, sběru, přepravy, třídění, využívání a odstraňování komunálních odpadů, nebo</a:t>
            </a: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vybírá podle § 161 odst. 1 zákona č. …/2020 Sb., ve znění účinném ode dne nabytí účinnosti tohoto zákona, úhradu za shromažďování, sběr, přepravu, třídění, využívání a odstraňování komunálních odpadů.</a:t>
            </a:r>
            <a:endParaRPr lang="cs-CZ" sz="2200" u="none" strike="noStrike"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76804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327171" y="83891"/>
            <a:ext cx="11769753" cy="7083093"/>
          </a:xfrm>
          <a:prstGeom prst="rect">
            <a:avLst/>
          </a:prstGeom>
        </p:spPr>
        <p:txBody>
          <a:bodyPr wrap="square">
            <a:spAutoFit/>
          </a:bodyPr>
          <a:lstStyle/>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Odstavec 4 upravuje vzájemnou neslučitelnost (i) nových poplatků za komunální odpad, (</a:t>
            </a:r>
            <a:r>
              <a:rPr lang="cs-CZ" sz="2000" dirty="0" err="1">
                <a:effectLst/>
                <a:latin typeface="Arial" panose="020B0604020202020204" pitchFamily="34" charset="0"/>
                <a:ea typeface="Times New Roman" panose="02020603050405020304" pitchFamily="18" charset="0"/>
              </a:rPr>
              <a:t>ii</a:t>
            </a:r>
            <a:r>
              <a:rPr lang="cs-CZ" sz="2000" dirty="0">
                <a:effectLst/>
                <a:latin typeface="Arial" panose="020B0604020202020204" pitchFamily="34" charset="0"/>
                <a:ea typeface="Times New Roman" panose="02020603050405020304" pitchFamily="18" charset="0"/>
              </a:rPr>
              <a:t>) místního poplatku podle stávajícího § 10b zákona o místních poplatcích, (</a:t>
            </a:r>
            <a:r>
              <a:rPr lang="cs-CZ" sz="2000" dirty="0" err="1">
                <a:effectLst/>
                <a:latin typeface="Arial" panose="020B0604020202020204" pitchFamily="34" charset="0"/>
                <a:ea typeface="Times New Roman" panose="02020603050405020304" pitchFamily="18" charset="0"/>
              </a:rPr>
              <a:t>iii</a:t>
            </a:r>
            <a:r>
              <a:rPr lang="cs-CZ" sz="2000" dirty="0">
                <a:effectLst/>
                <a:latin typeface="Arial" panose="020B0604020202020204" pitchFamily="34" charset="0"/>
                <a:ea typeface="Times New Roman" panose="02020603050405020304" pitchFamily="18" charset="0"/>
              </a:rPr>
              <a:t>) poplatku podle stávajícího § 17a zákona o odpadech a (</a:t>
            </a:r>
            <a:r>
              <a:rPr lang="cs-CZ" sz="2000" dirty="0" err="1">
                <a:effectLst/>
                <a:latin typeface="Arial" panose="020B0604020202020204" pitchFamily="34" charset="0"/>
                <a:ea typeface="Times New Roman" panose="02020603050405020304" pitchFamily="18" charset="0"/>
              </a:rPr>
              <a:t>iv</a:t>
            </a:r>
            <a:r>
              <a:rPr lang="cs-CZ" sz="2000" dirty="0">
                <a:effectLst/>
                <a:latin typeface="Arial" panose="020B0604020202020204" pitchFamily="34" charset="0"/>
                <a:ea typeface="Times New Roman" panose="02020603050405020304" pitchFamily="18" charset="0"/>
              </a:rPr>
              <a:t>) úhrady za shromažďování, sběr, přepravu, třídění, využívání a odstraňování komunálních odpadů od fyzických osob na základě smlouvy podle stávajícího § 17 zákona o odpadech.</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Obec si tak musí vybrat, zda v poplatkovém období 2021 zachová stávající místní poplatek podle § 10b zákona o místních poplatcích podle odstavce 2, zda zachová stávající poplatek za komunální odpad podle § 17a zákona o odpadech (srov. § 161 odst. 3 nového zákona o odpadech), zda zachová výběr úhrady za shromažďování, sběr, přepravu, třídění, využívání a odstraňování komunálních odpadů od fyzických osob na základě smlouvy podle stávajícího § 17 zákona o odpadech (srov. § 161 odst. 1 nového zákona o odpadech), nebo zda v poplatkovém období 2021 zavede některý z nových místních poplatků za komunální odpad.</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S ohledem na to, že poplatkovým obdobím stávajících i nových poplatků je kalendářní rok, není možné ponechat stávající poplatek v účinnosti po část roku 2021 a zavést některý z nových poplatků po zbytek roku 2021.</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Ustanovení odkazuje na nový zákon o odpadech, jehož číslo bude doplněno v rámci redakční úpravy před publikací ve Sbírce zákonů.</a:t>
            </a:r>
            <a:endParaRPr lang="cs-CZ" sz="2000"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7551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738232" y="360089"/>
            <a:ext cx="11014744" cy="6895862"/>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5. Poplatek za provoz systému shromažďování, sběru, přepravy, třídění, využívání a odstraňování komunálních odpadů se pro účely jeho placení považuje za poplatek za obecní systém odpadového hospodářství.</a:t>
            </a:r>
          </a:p>
          <a:p>
            <a:pPr marL="635" indent="269875" algn="just">
              <a:lnSpc>
                <a:spcPct val="115000"/>
              </a:lnSpc>
              <a:spcBef>
                <a:spcPts val="600"/>
              </a:spcBef>
              <a:spcAft>
                <a:spcPts val="600"/>
              </a:spcAft>
              <a:tabLst>
                <a:tab pos="497205" algn="l"/>
                <a:tab pos="540385" algn="l"/>
                <a:tab pos="270510" algn="l"/>
              </a:tabLst>
            </a:pP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Konstrukce dosavadního místního poplatku za provoz systému shromažďování, sběru, přepravy, třídění, využívání a odstraňování komunálních odpadů je velmi podobná konstrukci nového místního poplatku za obecní systém odpadového hospodářství. Aby byly zmírněny dopady na obecní úřady, které jsou správcem místních poplatků, navrhuje se nečinit v platební rovině rozdíly mezi novým a starým místním poplatkem.</a:t>
            </a:r>
            <a:endParaRPr lang="cs-CZ" sz="20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000" dirty="0">
                <a:effectLst/>
                <a:latin typeface="Arial" panose="020B0604020202020204" pitchFamily="34" charset="0"/>
                <a:ea typeface="Calibri" panose="020F0502020204030204" pitchFamily="34" charset="0"/>
                <a:cs typeface="Times New Roman" panose="02020603050405020304" pitchFamily="18" charset="0"/>
              </a:rPr>
              <a:t>V praxi to znamená zejména to, že se oba poplatky, starý i nový, evidují na stejném osobním daňovém účtu. Pokud tedy obec měla zaveden poplatek podle stávajícího § 10b zákona o místních poplatcích a namísto něj zavede poplatek podle nového § 10e </a:t>
            </a:r>
            <a:r>
              <a:rPr lang="cs-CZ" sz="2000" dirty="0" err="1">
                <a:effectLst/>
                <a:latin typeface="Arial" panose="020B0604020202020204" pitchFamily="34" charset="0"/>
                <a:ea typeface="Calibri" panose="020F0502020204030204" pitchFamily="34" charset="0"/>
                <a:cs typeface="Times New Roman" panose="02020603050405020304" pitchFamily="18" charset="0"/>
              </a:rPr>
              <a:t>an</a:t>
            </a:r>
            <a:r>
              <a:rPr lang="cs-CZ" sz="2000" dirty="0">
                <a:effectLst/>
                <a:latin typeface="Arial" panose="020B0604020202020204" pitchFamily="34" charset="0"/>
                <a:ea typeface="Calibri" panose="020F0502020204030204" pitchFamily="34" charset="0"/>
                <a:cs typeface="Times New Roman" panose="02020603050405020304" pitchFamily="18" charset="0"/>
              </a:rPr>
              <a:t>., nebude nutné provádět v systémech pro správu placení poplatku zásadnější úpravy.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31637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738232" y="360089"/>
            <a:ext cx="11014744" cy="1019895"/>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pic>
        <p:nvPicPr>
          <p:cNvPr id="3" name="Obrázek 2">
            <a:extLst>
              <a:ext uri="{FF2B5EF4-FFF2-40B4-BE49-F238E27FC236}">
                <a16:creationId xmlns:a16="http://schemas.microsoft.com/office/drawing/2014/main" id="{6C49CE3C-8E4E-4352-AE7B-7FEFD09857DA}"/>
              </a:ext>
            </a:extLst>
          </p:cNvPr>
          <p:cNvPicPr>
            <a:picLocks noChangeAspect="1"/>
          </p:cNvPicPr>
          <p:nvPr/>
        </p:nvPicPr>
        <p:blipFill>
          <a:blip r:embed="rId2"/>
          <a:stretch>
            <a:fillRect/>
          </a:stretch>
        </p:blipFill>
        <p:spPr>
          <a:xfrm>
            <a:off x="3082201" y="1289675"/>
            <a:ext cx="6027598" cy="5509601"/>
          </a:xfrm>
          <a:prstGeom prst="rect">
            <a:avLst/>
          </a:prstGeom>
        </p:spPr>
      </p:pic>
      <p:cxnSp>
        <p:nvCxnSpPr>
          <p:cNvPr id="6" name="Přímá spojnice 5">
            <a:extLst>
              <a:ext uri="{FF2B5EF4-FFF2-40B4-BE49-F238E27FC236}">
                <a16:creationId xmlns:a16="http://schemas.microsoft.com/office/drawing/2014/main" id="{4C667DF1-4635-434D-9200-29E081573C5F}"/>
              </a:ext>
            </a:extLst>
          </p:cNvPr>
          <p:cNvCxnSpPr/>
          <p:nvPr/>
        </p:nvCxnSpPr>
        <p:spPr>
          <a:xfrm flipH="1">
            <a:off x="3082201" y="1289675"/>
            <a:ext cx="6027598" cy="4582619"/>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Přímá spojnice 6">
            <a:extLst>
              <a:ext uri="{FF2B5EF4-FFF2-40B4-BE49-F238E27FC236}">
                <a16:creationId xmlns:a16="http://schemas.microsoft.com/office/drawing/2014/main" id="{2A9A7907-C7AF-4E99-B8DE-1913F586D268}"/>
              </a:ext>
            </a:extLst>
          </p:cNvPr>
          <p:cNvCxnSpPr>
            <a:cxnSpLocks/>
          </p:cNvCxnSpPr>
          <p:nvPr/>
        </p:nvCxnSpPr>
        <p:spPr>
          <a:xfrm>
            <a:off x="3322040" y="1203816"/>
            <a:ext cx="6048463" cy="4827868"/>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65230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pl-PL" sz="3200" dirty="0">
                <a:solidFill>
                  <a:schemeClr val="dk1"/>
                </a:solidFill>
              </a:rPr>
              <a:t>Certifikáty budou zaslány do DS</a:t>
            </a:r>
          </a:p>
          <a:p>
            <a:pPr marL="0" marR="0" lvl="0" indent="0" algn="ctr" rtl="0">
              <a:spcBef>
                <a:spcPts val="0"/>
              </a:spcBef>
              <a:spcAft>
                <a:spcPts val="0"/>
              </a:spcAft>
              <a:buClr>
                <a:schemeClr val="dk1"/>
              </a:buClr>
              <a:buSzPts val="3200"/>
              <a:buFont typeface="Arial"/>
              <a:buNone/>
            </a:pPr>
            <a:endParaRPr sz="3200" b="1" dirty="0">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3200" b="1" dirty="0">
                <a:solidFill>
                  <a:srgbClr val="FF0000"/>
                </a:solidFill>
                <a:latin typeface="Arial"/>
                <a:ea typeface="Arial"/>
                <a:cs typeface="Arial"/>
                <a:sym typeface="Arial"/>
              </a:rPr>
              <a:t>Děkuji za pozornost</a:t>
            </a:r>
            <a:endParaRPr sz="32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Vlastimil Veselý</a:t>
            </a:r>
            <a:endParaRPr dirty="0"/>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vesely@catania.cz</a:t>
            </a:r>
            <a:endParaRPr dirty="0"/>
          </a:p>
        </p:txBody>
      </p:sp>
      <p:pic>
        <p:nvPicPr>
          <p:cNvPr id="895" name="Shape 895"/>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8917E7-768B-4EC7-B145-88CB0588BB2A}"/>
              </a:ext>
            </a:extLst>
          </p:cNvPr>
          <p:cNvSpPr/>
          <p:nvPr/>
        </p:nvSpPr>
        <p:spPr>
          <a:xfrm>
            <a:off x="1796716" y="346229"/>
            <a:ext cx="10026316" cy="5016758"/>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Cílem navrhované úpravy je odstranění pochybností z praxe, a sice zda nárok na využití snížené sazby poplatku ze psů má i poplatník v případě souběhu invalidního, starobního, vdovského nebo vdoveckého důchodu.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Stejně tak nastávaly v praxi pochybnosti o tom, zda lze snížení poplatku aplikovat na osoby, které mají jednorázový mimořádný příjem, bez ohledu na to, jak významnou část jeho příjmů tvoří (například odměna za činnost člena volební komise).</a:t>
            </a:r>
            <a:endParaRPr lang="cs-CZ" sz="3200" dirty="0"/>
          </a:p>
        </p:txBody>
      </p:sp>
    </p:spTree>
    <p:extLst>
      <p:ext uri="{BB962C8B-B14F-4D97-AF65-F5344CB8AC3E}">
        <p14:creationId xmlns:p14="http://schemas.microsoft.com/office/powerpoint/2010/main" val="74113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321733" y="321734"/>
            <a:ext cx="11684000" cy="649408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dirty="0">
                <a:solidFill>
                  <a:srgbClr val="000000"/>
                </a:solidFill>
                <a:latin typeface="Arial"/>
                <a:ea typeface="Arial"/>
                <a:cs typeface="Arial"/>
                <a:sym typeface="Arial"/>
              </a:rPr>
              <a:t>U </a:t>
            </a:r>
            <a:r>
              <a:rPr lang="cs-CZ" sz="3200" b="1" dirty="0">
                <a:solidFill>
                  <a:srgbClr val="FF0000"/>
                </a:solidFill>
                <a:latin typeface="Arial"/>
                <a:ea typeface="Arial"/>
                <a:cs typeface="Arial"/>
                <a:sym typeface="Arial"/>
              </a:rPr>
              <a:t>druhého a každého dalšího psa</a:t>
            </a:r>
            <a:r>
              <a:rPr lang="cs-CZ" sz="3200" dirty="0">
                <a:solidFill>
                  <a:srgbClr val="000000"/>
                </a:solidFill>
                <a:latin typeface="Arial"/>
                <a:ea typeface="Arial"/>
                <a:cs typeface="Arial"/>
                <a:sym typeface="Arial"/>
              </a:rPr>
              <a:t> může obec horní hranici sazby zvýšit až o 50 %, tj. v případě „základní“ sazby může maximální výše místního poplatku dosáhnout až 2 250 Kč za kalendářní rok a jednoho psa, zatímco u „snížené“ sazby může maximální výše místního poplatku dosáhnout až 300 Kč za kalendářní rok a jednoho psa. </a:t>
            </a: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a:p>
            <a:pPr marL="0" marR="0" lvl="0" indent="0" algn="just" rtl="0">
              <a:spcBef>
                <a:spcPts val="0"/>
              </a:spcBef>
              <a:spcAft>
                <a:spcPts val="0"/>
              </a:spcAft>
              <a:buNone/>
            </a:pPr>
            <a:r>
              <a:rPr lang="cs-CZ" sz="3200" dirty="0">
                <a:solidFill>
                  <a:srgbClr val="000000"/>
                </a:solidFill>
                <a:latin typeface="Arial"/>
                <a:ea typeface="Arial"/>
                <a:cs typeface="Arial"/>
                <a:sym typeface="Arial"/>
              </a:rPr>
              <a:t>Zákon č. 565/1990 Sb. nebrání tomu, aby </a:t>
            </a:r>
            <a:r>
              <a:rPr lang="cs-CZ" sz="3200" b="1" dirty="0">
                <a:solidFill>
                  <a:srgbClr val="FF0000"/>
                </a:solidFill>
                <a:latin typeface="Arial"/>
                <a:ea typeface="Arial"/>
                <a:cs typeface="Arial"/>
                <a:sym typeface="Arial"/>
              </a:rPr>
              <a:t>obec stanovila jiné (vyšší) sazby místního poplatku ze psů pro některou, přesně specifikovanou, skupinu držitelů psů</a:t>
            </a:r>
            <a:r>
              <a:rPr lang="cs-CZ" sz="3200" dirty="0">
                <a:solidFill>
                  <a:srgbClr val="000000"/>
                </a:solidFill>
                <a:latin typeface="Arial"/>
                <a:ea typeface="Arial"/>
                <a:cs typeface="Arial"/>
                <a:sym typeface="Arial"/>
              </a:rPr>
              <a:t> (např. pro ty, kteří psy používají k výkonu podnikatelské činnosti), ale za podmínky, že budou zároveň respektovány maximální výše sazeb místních poplatků stanovených zákonem.</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2C797B3-F534-4F85-9AF2-03BCA74E55BE}"/>
              </a:ext>
            </a:extLst>
          </p:cNvPr>
          <p:cNvSpPr/>
          <p:nvPr/>
        </p:nvSpPr>
        <p:spPr>
          <a:xfrm>
            <a:off x="481262" y="454604"/>
            <a:ext cx="11036970" cy="5816977"/>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Poplatek ze psů platí držitel obci příslušné podle </a:t>
            </a:r>
            <a:r>
              <a:rPr lang="cs-CZ" sz="3200" b="1" dirty="0">
                <a:latin typeface="Times New Roman" panose="02020603050405020304" pitchFamily="18" charset="0"/>
                <a:ea typeface="Times New Roman" panose="02020603050405020304" pitchFamily="18" charset="0"/>
              </a:rPr>
              <a:t>svého místa</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sídla.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sídla platí držitel psa poplatek od počátku kalendářního měsíce následujícího po měsíci, ve kterém změna nastala, nově příslušné obci.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sídla platí pro výpočet poměrné výše poplatku obdobně odstavec 3.</a:t>
            </a:r>
          </a:p>
          <a:p>
            <a:pPr marL="914400" lvl="2" algn="just">
              <a:spcBef>
                <a:spcPts val="600"/>
              </a:spcBef>
              <a:spcAft>
                <a:spcPts val="600"/>
              </a:spcAft>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 návaznosti na úpravu § 2 odst. 1, kdy byli mezi držitele psů nově zařazeni i cizinci, se sjednocuje terminologie tak, aby byla s touto úpravou v souladu.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61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může činit </a:t>
            </a:r>
            <a:r>
              <a:rPr lang="cs-CZ" sz="3600" b="1" u="sng" dirty="0">
                <a:solidFill>
                  <a:schemeClr val="dk1"/>
                </a:solidFill>
                <a:latin typeface="Century Gothic"/>
                <a:ea typeface="Century Gothic"/>
                <a:cs typeface="Century Gothic"/>
                <a:sym typeface="Century Gothic"/>
              </a:rPr>
              <a:t>všechno </a:t>
            </a:r>
            <a:r>
              <a:rPr lang="cs-CZ" sz="3600" dirty="0">
                <a:solidFill>
                  <a:schemeClr val="dk1"/>
                </a:solidFill>
                <a:latin typeface="Century Gothic"/>
                <a:ea typeface="Century Gothic"/>
                <a:cs typeface="Century Gothic"/>
                <a:sym typeface="Century Gothic"/>
              </a:rPr>
              <a:t>co není zákonem zakázáno</a:t>
            </a:r>
            <a:endParaRPr lang="cs-CZ" sz="3600" dirty="0"/>
          </a:p>
          <a:p>
            <a:pPr lvl="0"/>
            <a:endParaRPr lang="cs-CZ" sz="3600"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nesmí být nucen </a:t>
            </a:r>
            <a:r>
              <a:rPr lang="cs-CZ" sz="3600" dirty="0">
                <a:solidFill>
                  <a:schemeClr val="dk1"/>
                </a:solidFill>
                <a:latin typeface="Century Gothic"/>
                <a:ea typeface="Century Gothic"/>
                <a:cs typeface="Century Gothic"/>
                <a:sym typeface="Century Gothic"/>
              </a:rPr>
              <a:t>činit, co zákon neukládá</a:t>
            </a:r>
            <a:endParaRPr lang="cs-CZ" sz="3600" dirty="0"/>
          </a:p>
          <a:p>
            <a:pPr lvl="0"/>
            <a:endParaRPr lang="cs-CZ" sz="3600" b="1" u="sng"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Stát</a:t>
            </a:r>
            <a:r>
              <a:rPr lang="cs-CZ" sz="3600" dirty="0">
                <a:solidFill>
                  <a:schemeClr val="dk1"/>
                </a:solidFill>
                <a:latin typeface="Century Gothic"/>
                <a:ea typeface="Century Gothic"/>
                <a:cs typeface="Century Gothic"/>
                <a:sym typeface="Century Gothic"/>
              </a:rPr>
              <a:t> (úřední osoba) </a:t>
            </a:r>
            <a:r>
              <a:rPr lang="cs-CZ" sz="3600" b="1" u="sng" dirty="0">
                <a:solidFill>
                  <a:schemeClr val="dk1"/>
                </a:solidFill>
                <a:latin typeface="Century Gothic"/>
                <a:ea typeface="Century Gothic"/>
                <a:cs typeface="Century Gothic"/>
                <a:sym typeface="Century Gothic"/>
              </a:rPr>
              <a:t>nesmí nic </a:t>
            </a:r>
            <a:r>
              <a:rPr lang="cs-CZ" sz="3600" dirty="0">
                <a:solidFill>
                  <a:schemeClr val="dk1"/>
                </a:solidFill>
                <a:latin typeface="Century Gothic"/>
                <a:ea typeface="Century Gothic"/>
                <a:cs typeface="Century Gothic"/>
                <a:sym typeface="Century Gothic"/>
              </a:rPr>
              <a:t>co zákon výslovně nestanoví a to jen a právě tím způsobem, který stanoví zákon.</a:t>
            </a:r>
            <a:endParaRPr lang="cs-CZ" sz="3600" dirty="0"/>
          </a:p>
        </p:txBody>
      </p:sp>
    </p:spTree>
    <p:extLst>
      <p:ext uri="{BB962C8B-B14F-4D97-AF65-F5344CB8AC3E}">
        <p14:creationId xmlns:p14="http://schemas.microsoft.com/office/powerpoint/2010/main" val="361959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25F4DC2-2EE1-4BBC-B5F3-11F817F7C389}"/>
              </a:ext>
            </a:extLst>
          </p:cNvPr>
          <p:cNvSpPr/>
          <p:nvPr/>
        </p:nvSpPr>
        <p:spPr>
          <a:xfrm>
            <a:off x="834502" y="669796"/>
            <a:ext cx="10937288" cy="3539430"/>
          </a:xfrm>
          <a:prstGeom prst="rect">
            <a:avLst/>
          </a:prstGeom>
        </p:spPr>
        <p:txBody>
          <a:bodyPr wrap="square">
            <a:spAutoFit/>
          </a:bodyPr>
          <a:lstStyle/>
          <a:p>
            <a:pPr algn="ctr"/>
            <a:r>
              <a:rPr lang="cs-CZ" sz="3200" b="1" dirty="0">
                <a:latin typeface="Times New Roman" panose="02020603050405020304" pitchFamily="18" charset="0"/>
                <a:cs typeface="Times New Roman" panose="02020603050405020304" pitchFamily="18" charset="0"/>
              </a:rPr>
              <a:t>Hlava II</a:t>
            </a:r>
            <a:endParaRPr lang="cs-CZ" sz="3200" dirty="0">
              <a:latin typeface="Times New Roman" panose="02020603050405020304" pitchFamily="18" charset="0"/>
              <a:cs typeface="Times New Roman" panose="02020603050405020304" pitchFamily="18" charset="0"/>
            </a:endParaRPr>
          </a:p>
          <a:p>
            <a:pPr algn="ctr"/>
            <a:r>
              <a:rPr lang="cs-CZ" sz="3200" b="1" dirty="0">
                <a:latin typeface="Times New Roman" panose="02020603050405020304" pitchFamily="18" charset="0"/>
                <a:cs typeface="Times New Roman" panose="02020603050405020304" pitchFamily="18" charset="0"/>
              </a:rPr>
              <a:t> Poplatek z pobytu</a:t>
            </a:r>
          </a:p>
          <a:p>
            <a:pPr algn="ct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r>
              <a:rPr lang="cs-CZ" sz="3200" strike="sngStrike" dirty="0">
                <a:latin typeface="Times New Roman" panose="02020603050405020304" pitchFamily="18" charset="0"/>
                <a:ea typeface="Times New Roman" panose="02020603050405020304" pitchFamily="18" charset="0"/>
              </a:rPr>
              <a:t> poplatek za lázeňský nebo rekreační pobyt</a:t>
            </a:r>
          </a:p>
          <a:p>
            <a:pPr marL="1885950" lvl="3" indent="-514350" algn="just">
              <a:buAutoNum type="alphaLcParenR" startAt="5"/>
              <a:tabLst>
                <a:tab pos="269875" algn="l"/>
              </a:tabLst>
            </a:pPr>
            <a:r>
              <a:rPr lang="cs-CZ" sz="3200" strike="sngStrike" dirty="0">
                <a:latin typeface="Times New Roman" panose="02020603050405020304" pitchFamily="18" charset="0"/>
                <a:ea typeface="Times New Roman" panose="02020603050405020304" pitchFamily="18" charset="0"/>
              </a:rPr>
              <a:t>poplatek z ubytovací kapacity,</a:t>
            </a: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p:txBody>
      </p:sp>
      <p:pic>
        <p:nvPicPr>
          <p:cNvPr id="6" name="Obrázek 5">
            <a:extLst>
              <a:ext uri="{FF2B5EF4-FFF2-40B4-BE49-F238E27FC236}">
                <a16:creationId xmlns:a16="http://schemas.microsoft.com/office/drawing/2014/main" id="{5E80095D-48D4-488B-832E-C8F4F1235FF9}"/>
              </a:ext>
            </a:extLst>
          </p:cNvPr>
          <p:cNvPicPr>
            <a:picLocks noChangeAspect="1"/>
          </p:cNvPicPr>
          <p:nvPr/>
        </p:nvPicPr>
        <p:blipFill>
          <a:blip r:embed="rId3"/>
          <a:stretch>
            <a:fillRect/>
          </a:stretch>
        </p:blipFill>
        <p:spPr>
          <a:xfrm>
            <a:off x="3313692" y="3429000"/>
            <a:ext cx="5564616" cy="2759204"/>
          </a:xfrm>
          <a:prstGeom prst="rect">
            <a:avLst/>
          </a:prstGeom>
        </p:spPr>
      </p:pic>
    </p:spTree>
    <p:extLst>
      <p:ext uri="{BB962C8B-B14F-4D97-AF65-F5344CB8AC3E}">
        <p14:creationId xmlns:p14="http://schemas.microsoft.com/office/powerpoint/2010/main" val="113363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9A5DC4B-82B8-4022-BA92-EAB4AA51936F}"/>
              </a:ext>
            </a:extLst>
          </p:cNvPr>
          <p:cNvSpPr/>
          <p:nvPr/>
        </p:nvSpPr>
        <p:spPr>
          <a:xfrm>
            <a:off x="1780674" y="852390"/>
            <a:ext cx="10122568" cy="477053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Subjekt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Poplatníkem poplatku z pobytu je osoba, která v obci není přihlášená</a:t>
            </a:r>
            <a:r>
              <a:rPr lang="cs-CZ" b="1" dirty="0">
                <a:latin typeface="Times New Roman" panose="02020603050405020304" pitchFamily="18" charset="0"/>
                <a:ea typeface="Times New Roman" panose="02020603050405020304" pitchFamily="18" charset="0"/>
              </a:rPr>
              <a:t>.</a:t>
            </a:r>
          </a:p>
          <a:p>
            <a:pPr indent="269875" algn="just">
              <a:spcBef>
                <a:spcPts val="1200"/>
              </a:spcBef>
            </a:pPr>
            <a:endParaRPr lang="cs-CZ" b="1" dirty="0">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Times New Roman" panose="02020603050405020304" pitchFamily="18" charset="0"/>
                <a:ea typeface="Times New Roman" panose="02020603050405020304" pitchFamily="18" charset="0"/>
              </a:rPr>
              <a:t>Subjekt poplatku je základním konstrukčním prvkem, který určuje, kdo má poplatkovou povinnost.</a:t>
            </a:r>
          </a:p>
          <a:p>
            <a:pPr indent="269875" algn="just">
              <a:spcBef>
                <a:spcPts val="1200"/>
              </a:spcBef>
            </a:pPr>
            <a:r>
              <a:rPr lang="cs-CZ" sz="2800" dirty="0">
                <a:latin typeface="Times New Roman" panose="02020603050405020304" pitchFamily="18" charset="0"/>
                <a:ea typeface="Times New Roman" panose="02020603050405020304" pitchFamily="18" charset="0"/>
              </a:rPr>
              <a:t>Poplatníkem poplatku z pobytu je každá fyzická osoba, </a:t>
            </a:r>
            <a:r>
              <a:rPr lang="cs-CZ" sz="2800" b="1" dirty="0">
                <a:latin typeface="Times New Roman" panose="02020603050405020304" pitchFamily="18" charset="0"/>
                <a:ea typeface="Times New Roman" panose="02020603050405020304" pitchFamily="18" charset="0"/>
              </a:rPr>
              <a:t>která není v obci přihlášená (§ 16c)</a:t>
            </a:r>
            <a:r>
              <a:rPr lang="cs-CZ" sz="2800"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535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30C42F2-CCE7-4532-BB64-557779C51AD4}"/>
              </a:ext>
            </a:extLst>
          </p:cNvPr>
          <p:cNvSpPr/>
          <p:nvPr/>
        </p:nvSpPr>
        <p:spPr>
          <a:xfrm>
            <a:off x="1251284" y="81930"/>
            <a:ext cx="10571748" cy="669414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Předmět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z pobytu </a:t>
            </a:r>
            <a:r>
              <a:rPr lang="cs-CZ" sz="3200" b="1" dirty="0">
                <a:solidFill>
                  <a:srgbClr val="FF0000"/>
                </a:solidFill>
                <a:latin typeface="Times New Roman" panose="02020603050405020304" pitchFamily="18" charset="0"/>
                <a:ea typeface="Times New Roman" panose="02020603050405020304" pitchFamily="18" charset="0"/>
              </a:rPr>
              <a:t>je úplatný pobyt trvající nejvýše 60 po sobě jdoucích kalendářních dnů u jednotlivého poskytovatele pobytu.</a:t>
            </a:r>
            <a:endParaRPr lang="cs-CZ" sz="3200" dirty="0">
              <a:solidFill>
                <a:srgbClr val="FF0000"/>
              </a:solidFill>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není pobyt, při kterém je na základě zákona omezována osobní svoboda.</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 pos="316865" algn="l"/>
                <a:tab pos="496570" algn="l"/>
                <a:tab pos="540385" algn="l"/>
              </a:tabLst>
            </a:pPr>
            <a:r>
              <a:rPr lang="cs-CZ" sz="3200" dirty="0">
                <a:latin typeface="Times New Roman" panose="02020603050405020304" pitchFamily="18" charset="0"/>
                <a:ea typeface="Times New Roman" panose="02020603050405020304" pitchFamily="18" charset="0"/>
              </a:rPr>
              <a:t>Předmět poplatku je základním konstrukčním prvkem, který určuje, jaká hospodářská skutečnost podléhá zpoplatnění, a na jeho naplnění je vázán vznik poplatkové povinnosti (srov. § 3 daňového řádu).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190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56BE734-7797-43E3-9475-B6DF68DDD781}"/>
              </a:ext>
            </a:extLst>
          </p:cNvPr>
          <p:cNvSpPr/>
          <p:nvPr/>
        </p:nvSpPr>
        <p:spPr>
          <a:xfrm>
            <a:off x="1828800" y="829815"/>
            <a:ext cx="10363200" cy="5663089"/>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cs typeface="Times New Roman" panose="02020603050405020304" pitchFamily="18" charset="0"/>
              </a:rPr>
              <a:t>Předmětem poplatku je záměrně „úplatné poskytnutí pobytu“, a nikoliv „ubytování“ poskytnuté na základě smlouvy o ubytování podle občanského zákoníku. </a:t>
            </a:r>
          </a:p>
          <a:p>
            <a:endParaRPr lang="cs-CZ" sz="3200"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Zahrnou se tak do povinnosti úplatné poskytnutí pobytu v prostorách k tomu primárně neurčených, zejména v bytech, ateliérech a v dalších prostorách zkolaudovaných k jiným účelům než k poskytování ubytování, ale například i na zahradě nebo louce, pokud poskytovatel pobytu za pobyt na nich vybírá úplatu od pobývajících.</a:t>
            </a:r>
          </a:p>
          <a:p>
            <a:endParaRPr lang="cs-CZ" dirty="0">
              <a:latin typeface="Times New Roman" panose="02020603050405020304" pitchFamily="18" charset="0"/>
              <a:ea typeface="Times New Roman" panose="02020603050405020304" pitchFamily="18" charset="0"/>
            </a:endParaRPr>
          </a:p>
          <a:p>
            <a:endParaRPr lang="cs-CZ" dirty="0">
              <a:latin typeface="Times New Roman" panose="02020603050405020304" pitchFamily="18" charset="0"/>
            </a:endParaRPr>
          </a:p>
          <a:p>
            <a:endParaRPr lang="cs-CZ" dirty="0"/>
          </a:p>
        </p:txBody>
      </p:sp>
    </p:spTree>
    <p:extLst>
      <p:ext uri="{BB962C8B-B14F-4D97-AF65-F5344CB8AC3E}">
        <p14:creationId xmlns:p14="http://schemas.microsoft.com/office/powerpoint/2010/main" val="347371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p:nvPr/>
        </p:nvSpPr>
        <p:spPr>
          <a:xfrm>
            <a:off x="270933" y="1"/>
            <a:ext cx="12056534"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000000"/>
                </a:solidFill>
                <a:latin typeface="Times New Roman" panose="02020603050405020304" pitchFamily="18" charset="0"/>
                <a:cs typeface="Times New Roman" panose="02020603050405020304" pitchFamily="18" charset="0"/>
                <a:sym typeface="Arial"/>
              </a:rPr>
              <a:t>Ubytovací poplatek – Praxe</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Ubytovatel sdělil, že poskytuje ubytování svým zaměstnancům zadarmo. Jedná se o poplatek?</a:t>
            </a:r>
          </a:p>
          <a:p>
            <a:pPr marL="0" marR="0" lvl="0" indent="0" algn="l" rtl="0">
              <a:spcBef>
                <a:spcPts val="0"/>
              </a:spcBef>
              <a:spcAft>
                <a:spcPts val="0"/>
              </a:spcAft>
              <a:buClr>
                <a:schemeClr val="dk1"/>
              </a:buClr>
              <a:buSzPts val="3200"/>
              <a:buFont typeface="Arial"/>
              <a:buNone/>
            </a:pPr>
            <a:endParaRPr lang="cs-CZ" sz="3200" b="1"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latin typeface="Times New Roman" panose="02020603050405020304" pitchFamily="18" charset="0"/>
                <a:ea typeface="Times New Roman" panose="02020603050405020304" pitchFamily="18" charset="0"/>
              </a:rPr>
              <a:t>Předmětem poplatku z pobytu </a:t>
            </a:r>
            <a:r>
              <a:rPr lang="cs-CZ" sz="3200" b="1" u="sng" dirty="0">
                <a:solidFill>
                  <a:srgbClr val="FF0000"/>
                </a:solidFill>
                <a:latin typeface="Times New Roman" panose="02020603050405020304" pitchFamily="18" charset="0"/>
                <a:ea typeface="Times New Roman" panose="02020603050405020304" pitchFamily="18" charset="0"/>
              </a:rPr>
              <a:t>je úplatný pobyt </a:t>
            </a:r>
            <a:r>
              <a:rPr lang="cs-CZ" sz="3200" b="1" dirty="0">
                <a:solidFill>
                  <a:schemeClr val="tx1"/>
                </a:solidFill>
                <a:latin typeface="Times New Roman" panose="02020603050405020304" pitchFamily="18" charset="0"/>
                <a:ea typeface="Times New Roman" panose="02020603050405020304" pitchFamily="18" charset="0"/>
              </a:rPr>
              <a:t>trvající nejvýše 60 po sobě jdoucích kalendářních dnů u jednotlivého poskytovatele pobytu.</a:t>
            </a:r>
          </a:p>
          <a:p>
            <a:pPr marL="0" marR="0" lvl="0" indent="0" algn="l" rtl="0">
              <a:spcBef>
                <a:spcPts val="0"/>
              </a:spcBef>
              <a:spcAft>
                <a:spcPts val="0"/>
              </a:spcAft>
              <a:buClr>
                <a:schemeClr val="dk1"/>
              </a:buClr>
              <a:buSzPts val="3200"/>
              <a:buFont typeface="Arial"/>
              <a:buNone/>
            </a:pPr>
            <a:endParaRPr lang="cs-CZ" sz="3200" b="1" dirty="0">
              <a:solidFill>
                <a:srgbClr val="FF0000"/>
              </a:solidFill>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solidFill>
                  <a:srgbClr val="FF0000"/>
                </a:solidFill>
                <a:latin typeface="Times New Roman" panose="02020603050405020304" pitchFamily="18" charset="0"/>
                <a:ea typeface="Times New Roman" panose="02020603050405020304" pitchFamily="18" charset="0"/>
              </a:rPr>
              <a:t>Pokud zde bude detence úplatného pobytu (tedy zadarmo) nebude toto ubytování předmětem poplatku. Předpokládá se, že právě ubytovny pro zaměstnance nebudou plátci, neboť pravděpodobně půjde i pobyt nad 60 dní. </a:t>
            </a:r>
            <a:endParaRPr lang="cs-CZ"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507E1C-666D-482A-A22A-55159013A1C3}"/>
              </a:ext>
            </a:extLst>
          </p:cNvPr>
          <p:cNvSpPr/>
          <p:nvPr/>
        </p:nvSpPr>
        <p:spPr>
          <a:xfrm>
            <a:off x="1732547" y="135359"/>
            <a:ext cx="10347157" cy="649408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Zpoplatnění pobytu je časově limitováno tak, aby cílilo především na krátkodobé „turistické“ pobyty osob. Takto nastavená délka krátkodobého pobytu zahrnuje jak krátkodobější dovolenou na zotavenou, tak dlouhodobější rekreační pobyty (např. tzv. letní byty) nebo lázeňské pobyty. Dále pak zahrnuje i ubytovávání (pobyty) poskytované v rámci tzv. sdílené ekonomiky. Poplatková povinnost by neměla dopadat na osoby, které se v obci zdržují za účelem dlouhodobějšího pobytu, např. v rámci výkonu zaměstnání, studia, delších sezónních prací, anebo za účelem uspokojení bytových potřeb, ať již na základě nájemního či družstevního vztahu. Na druhou stranu se však má poplatek vztahovat i na tzv. kongresovou turistiku.</a:t>
            </a:r>
          </a:p>
        </p:txBody>
      </p:sp>
    </p:spTree>
    <p:extLst>
      <p:ext uri="{BB962C8B-B14F-4D97-AF65-F5344CB8AC3E}">
        <p14:creationId xmlns:p14="http://schemas.microsoft.com/office/powerpoint/2010/main" val="335838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2173A2D-71E4-4BCD-A308-DD4228DBC4E4}"/>
              </a:ext>
            </a:extLst>
          </p:cNvPr>
          <p:cNvSpPr/>
          <p:nvPr/>
        </p:nvSpPr>
        <p:spPr>
          <a:xfrm>
            <a:off x="1748590" y="894126"/>
            <a:ext cx="9962147"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U pobytu delšího než 60 dnů není předmět poplatku naplněn, a poplatková, ani evidenční povinnost tak vůbec nevzniká (a to ani pro prvních 60 dnů pobytu). </a:t>
            </a:r>
          </a:p>
          <a:p>
            <a:endParaRPr lang="cs-CZ" sz="3200" dirty="0">
              <a:latin typeface="Times New Roman" panose="02020603050405020304" pitchFamily="18" charset="0"/>
              <a:ea typeface="Times New Roman" panose="02020603050405020304" pitchFamily="18" charset="0"/>
            </a:endParaRPr>
          </a:p>
          <a:p>
            <a:r>
              <a:rPr lang="cs-CZ" sz="3200" b="1" dirty="0">
                <a:solidFill>
                  <a:srgbClr val="FF0000"/>
                </a:solidFill>
                <a:latin typeface="Times New Roman" panose="02020603050405020304" pitchFamily="18" charset="0"/>
                <a:ea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p>
          <a:p>
            <a:endParaRPr lang="cs-CZ" sz="3200" b="1" dirty="0">
              <a:solidFill>
                <a:srgbClr val="FF0000"/>
              </a:solidFill>
              <a:latin typeface="Times New Roman" panose="02020603050405020304" pitchFamily="18" charset="0"/>
            </a:endParaRPr>
          </a:p>
          <a:p>
            <a:r>
              <a:rPr lang="cs-CZ" sz="3200" b="1" dirty="0">
                <a:solidFill>
                  <a:srgbClr val="FF0000"/>
                </a:solidFill>
                <a:latin typeface="Times New Roman" panose="02020603050405020304" pitchFamily="18" charset="0"/>
              </a:rPr>
              <a:t>PRAXE ???</a:t>
            </a:r>
            <a:endParaRPr lang="cs-CZ" sz="3200" b="1" dirty="0">
              <a:solidFill>
                <a:srgbClr val="FF0000"/>
              </a:solidFill>
            </a:endParaRPr>
          </a:p>
        </p:txBody>
      </p:sp>
    </p:spTree>
    <p:extLst>
      <p:ext uri="{BB962C8B-B14F-4D97-AF65-F5344CB8AC3E}">
        <p14:creationId xmlns:p14="http://schemas.microsoft.com/office/powerpoint/2010/main" val="324788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F793BA6-960C-48F8-9EF1-F895C406EA65}"/>
              </a:ext>
            </a:extLst>
          </p:cNvPr>
          <p:cNvSpPr/>
          <p:nvPr/>
        </p:nvSpPr>
        <p:spPr>
          <a:xfrm>
            <a:off x="1812758" y="181957"/>
            <a:ext cx="9994232" cy="649408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Pokud jde o posuzování délky poskytnutí úplatného pobytu, </a:t>
            </a:r>
            <a:r>
              <a:rPr lang="cs-CZ" sz="3200" b="1" dirty="0">
                <a:latin typeface="Times New Roman" panose="02020603050405020304" pitchFamily="18" charset="0"/>
                <a:ea typeface="Times New Roman" panose="02020603050405020304" pitchFamily="18" charset="0"/>
              </a:rPr>
              <a:t>je rozhodné trvání nároku na pobyt u stejného poskytovatele pobytu</a:t>
            </a:r>
            <a:r>
              <a:rPr lang="cs-CZ" sz="3200" dirty="0">
                <a:latin typeface="Times New Roman" panose="02020603050405020304" pitchFamily="18" charset="0"/>
                <a:ea typeface="Times New Roman" panose="02020603050405020304" pitchFamily="18" charset="0"/>
              </a:rPr>
              <a:t>. Není tak rozhodné, zda se daná fyzická osoba v obci skutečně vyskytuje, nebo zda své setrvání v obci krátkodobě přeruší, aniž by přitom ztratila nárok na poskytnutí úplatného pobytu. </a:t>
            </a:r>
            <a:r>
              <a:rPr lang="cs-CZ" sz="3200" b="1" dirty="0">
                <a:latin typeface="Times New Roman" panose="02020603050405020304" pitchFamily="18" charset="0"/>
                <a:ea typeface="Times New Roman" panose="02020603050405020304" pitchFamily="18" charset="0"/>
              </a:rPr>
              <a:t>Naopak posloupnost úplatných pobytů u jednoho poskytovatele, které na sebe bezprostředně navazují, je nutné posuzovat jako pobyt jediný. Není tak možné obcházet poplatek tak, že by byla na každý den pobytu uzavřena zvláštní smlouva o poskytnutí úplatného pobytu, s cílem dosáhnout nulového poplatku, protože se první den pobytu nezapočítává (blíže k tomu u § 3c).</a:t>
            </a:r>
          </a:p>
        </p:txBody>
      </p:sp>
    </p:spTree>
    <p:extLst>
      <p:ext uri="{BB962C8B-B14F-4D97-AF65-F5344CB8AC3E}">
        <p14:creationId xmlns:p14="http://schemas.microsoft.com/office/powerpoint/2010/main" val="2292180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ED32886-0F41-4970-A9E8-E128EAC63DD0}"/>
              </a:ext>
            </a:extLst>
          </p:cNvPr>
          <p:cNvSpPr/>
          <p:nvPr/>
        </p:nvSpPr>
        <p:spPr>
          <a:xfrm>
            <a:off x="577516" y="181957"/>
            <a:ext cx="11742821" cy="649408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případě, že by poplatník sjednal současně úplatné poskytnutí pobytu u více poskytovatelů pobytu, vznikla by mu poplatková povinnost vzhledem ke každému z těchto pobytů a poplatek by musel být placen vícekrát. Stejně tak platí, že pokud by poplatník v průběhu pobytu v obci měnil poskytovatele ubytování, ale u žádného by úplatně nepobýval déle než 60 dnů, tak by mu poplatková povinnost vznikla, i kdyby v součtu v obci úplatně pobýval po dobu delší než 60 dnů. Důvodem je snaha o snížení administrativní náročnosti pro poskytovatele pobytu, kteří jsou plátci poplatku (§ 3f) tak, aby bylo při sjednání úplatného pobytu jasné, zda má být poplatek placen, nebo ne. Zároveň v důsledku vazby předmětu poplatku na jednotlivého poskytovatele není třeba tomuto poskytovateli dokládat skutečnosti o předchozích pobytech v obci.</a:t>
            </a:r>
          </a:p>
        </p:txBody>
      </p:sp>
    </p:spTree>
    <p:extLst>
      <p:ext uri="{BB962C8B-B14F-4D97-AF65-F5344CB8AC3E}">
        <p14:creationId xmlns:p14="http://schemas.microsoft.com/office/powerpoint/2010/main" val="217634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C763E7-A066-4F4E-8CC4-D0A22A6F05FB}"/>
              </a:ext>
            </a:extLst>
          </p:cNvPr>
          <p:cNvSpPr/>
          <p:nvPr/>
        </p:nvSpPr>
        <p:spPr>
          <a:xfrm>
            <a:off x="529389" y="408728"/>
            <a:ext cx="11277600"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Předmětem poplatku není pobyt, při kterém je na základě zákona omezována osobní svoboda.</a:t>
            </a:r>
          </a:p>
        </p:txBody>
      </p:sp>
      <p:sp>
        <p:nvSpPr>
          <p:cNvPr id="5" name="Obdélník 4">
            <a:extLst>
              <a:ext uri="{FF2B5EF4-FFF2-40B4-BE49-F238E27FC236}">
                <a16:creationId xmlns:a16="http://schemas.microsoft.com/office/drawing/2014/main" id="{B32DA2F4-CED5-455D-A69F-4983972F7C7E}"/>
              </a:ext>
            </a:extLst>
          </p:cNvPr>
          <p:cNvSpPr/>
          <p:nvPr/>
        </p:nvSpPr>
        <p:spPr>
          <a:xfrm>
            <a:off x="529389" y="1485946"/>
            <a:ext cx="11534274" cy="5093702"/>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2:</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důvodu odstranění možných výkladových nejasností, kdy by mohl být za úplatný pobyt považován například i krátkodobý pobyt obviněného ve vazbě, pokud hradil náklady svého pobytu, se výslovně stanoví, že předmětem poplatku není pobyt, při kterém je na základě zákona omezována osobní svoboda, tedy zejména výkon vazby, trestu odnětí svobody, ochranného léčení, zabezpečovací detence, ochranné nebo ústavní výchovy, ale ani například pobyt cizinců v zařízení pro zajištění cizinců podle zákona o pobytu cizinců na území České republiky nebo v jiných detenčních zařízeních.</a:t>
            </a:r>
          </a:p>
        </p:txBody>
      </p:sp>
    </p:spTree>
    <p:extLst>
      <p:ext uri="{BB962C8B-B14F-4D97-AF65-F5344CB8AC3E}">
        <p14:creationId xmlns:p14="http://schemas.microsoft.com/office/powerpoint/2010/main" val="230708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6217087"/>
          </a:xfrm>
          <a:prstGeom prst="rect">
            <a:avLst/>
          </a:prstGeom>
        </p:spPr>
        <p:txBody>
          <a:bodyPr wrap="square">
            <a:spAutoFit/>
          </a:bodyPr>
          <a:lstStyle/>
          <a:p>
            <a:pPr algn="just">
              <a:spcAft>
                <a:spcPts val="600"/>
              </a:spcAft>
            </a:pPr>
            <a:r>
              <a:rPr lang="cs-CZ" sz="2400" b="1" dirty="0">
                <a:solidFill>
                  <a:srgbClr val="FF0000"/>
                </a:solidFill>
                <a:latin typeface="Times New Roman" panose="02020603050405020304" pitchFamily="18" charset="0"/>
                <a:ea typeface="Times New Roman" panose="02020603050405020304" pitchFamily="18" charset="0"/>
              </a:rPr>
              <a:t>Zákon o místních poplatcích členěn na části a hlavy takto:</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první: </a:t>
            </a:r>
            <a:r>
              <a:rPr lang="cs-CZ" sz="2400" dirty="0">
                <a:latin typeface="Times New Roman" panose="02020603050405020304" pitchFamily="18" charset="0"/>
                <a:ea typeface="Times New Roman" panose="02020603050405020304" pitchFamily="18" charset="0"/>
              </a:rPr>
              <a:t>úvodní ustanovení</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druhá: </a:t>
            </a:r>
            <a:r>
              <a:rPr lang="cs-CZ" sz="2400" dirty="0">
                <a:latin typeface="Times New Roman" panose="02020603050405020304" pitchFamily="18" charset="0"/>
                <a:ea typeface="Times New Roman" panose="02020603050405020304" pitchFamily="18" charset="0"/>
              </a:rPr>
              <a:t>poplatky</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ze psů</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2</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 pobytu</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3 až § 3h</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III: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užívání veřejného prostranství</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4</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IV: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ze vstupného</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6</a:t>
            </a:r>
          </a:p>
        </p:txBody>
      </p:sp>
    </p:spTree>
    <p:extLst>
      <p:ext uri="{BB962C8B-B14F-4D97-AF65-F5344CB8AC3E}">
        <p14:creationId xmlns:p14="http://schemas.microsoft.com/office/powerpoint/2010/main" val="20101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1066799" y="274290"/>
            <a:ext cx="10740189" cy="5324535"/>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nevidomá, osoba, která je považována za závislou na pomoci jiné fyzické osoby podle zákona upravujícího sociální služby, osoba, která je držitelem průkazu ZTP/P, </a:t>
            </a:r>
            <a:r>
              <a:rPr lang="cs-CZ" sz="3200" b="1" dirty="0">
                <a:solidFill>
                  <a:srgbClr val="FF0000"/>
                </a:solidFill>
                <a:latin typeface="Times New Roman" panose="02020603050405020304" pitchFamily="18" charset="0"/>
                <a:ea typeface="Times New Roman" panose="02020603050405020304" pitchFamily="18" charset="0"/>
              </a:rPr>
              <a:t>a její průvodce</a:t>
            </a: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mladší 18 let,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3482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1066799" y="274290"/>
            <a:ext cx="10740189" cy="630942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c)	hospitalizovaná na území obce ve zdravotnickém zařízení poskytovatele lůžkové péče s výjimkou osoby, které je poskytována lázeňská léčebně rehabilitační péče</a:t>
            </a: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1.	hrazená jako příspěvková lázeňská léčebně rehabilitační péče podle zákona upravujícího veřejné zdravotní pojištění, nebo </a:t>
            </a: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2.	nehrazená z veřejného zdravotního pojištění,</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441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E97350F-C6F9-4031-9245-2282DAEE6720}"/>
              </a:ext>
            </a:extLst>
          </p:cNvPr>
          <p:cNvSpPr/>
          <p:nvPr/>
        </p:nvSpPr>
        <p:spPr>
          <a:xfrm>
            <a:off x="962525" y="229797"/>
            <a:ext cx="11053011" cy="263149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 důvodu, aby poplatek nadměrně nezatížil určité okruhy fyzických osob, navrhuje se pro ně stanovit osvobození přímo v zákoně. Další osvobození a úlevy může i nadále stanovit obec obecně závaznou vyhláškou (srov. § 14 odst. 3 písm. a) a b)).</a:t>
            </a:r>
          </a:p>
          <a:p>
            <a:pPr algn="just">
              <a:spcBef>
                <a:spcPts val="6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418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4E23AF0-7EFF-43F6-8D87-2885EACE09E6}"/>
              </a:ext>
            </a:extLst>
          </p:cNvPr>
          <p:cNvSpPr/>
          <p:nvPr/>
        </p:nvSpPr>
        <p:spPr>
          <a:xfrm>
            <a:off x="545432" y="1084167"/>
            <a:ext cx="11101136" cy="3539430"/>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d)	pečující o děti na zotavovací akci nebo jiné podobné akci pro děti podle zákona  upravujícího ochranu veřejného zdraví konaných na území obce nebo</a:t>
            </a: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e)	vykonávající na území obce sezónní práci pro právnickou nebo podnikající fyzickou osobu nebo</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607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9DF976-23BE-4888-B2F5-08AC78883037}"/>
              </a:ext>
            </a:extLst>
          </p:cNvPr>
          <p:cNvSpPr/>
          <p:nvPr/>
        </p:nvSpPr>
        <p:spPr>
          <a:xfrm>
            <a:off x="1909011" y="920621"/>
            <a:ext cx="9689431"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Poplatek z pobytu se má obdobně jako poplatek za lázeňský nebo rekreační pobyt vztahovat na osoby, které pobývají v obci za účelem lázeňského pobytu s výjimkou osob, kterým je z veřejného zdravotního pojištění hrazena komplexní lázeňská léčebně rehabilitační péče podle § 33 odst. 4 zákona č. 48/1997 Sb., o veřejném zdravotním pojištění. Důvodem je snížení finanční zátěže u osob, kterým je z vážných důvodů souvisejících s jejich léčbou předepsána komplexní lázeňská léčebně rehabilitační péče.</a:t>
            </a:r>
          </a:p>
        </p:txBody>
      </p:sp>
    </p:spTree>
    <p:extLst>
      <p:ext uri="{BB962C8B-B14F-4D97-AF65-F5344CB8AC3E}">
        <p14:creationId xmlns:p14="http://schemas.microsoft.com/office/powerpoint/2010/main" val="2376477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C119F66-1DE9-415A-BD90-B37A4222E29A}"/>
              </a:ext>
            </a:extLst>
          </p:cNvPr>
          <p:cNvSpPr/>
          <p:nvPr/>
        </p:nvSpPr>
        <p:spPr>
          <a:xfrm>
            <a:off x="1684421" y="578147"/>
            <a:ext cx="10347158"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Problematikou úplatnosti pobytu v případě komplexní lázeňské léčebně rehabilitační péče se zabýval Nejvyšší správní soud v rozsudku čj. 2 </a:t>
            </a:r>
            <a:r>
              <a:rPr lang="cs-CZ" sz="3200" dirty="0" err="1">
                <a:latin typeface="Times New Roman" panose="02020603050405020304" pitchFamily="18" charset="0"/>
                <a:cs typeface="Times New Roman" panose="02020603050405020304" pitchFamily="18" charset="0"/>
              </a:rPr>
              <a:t>Afs</a:t>
            </a:r>
            <a:r>
              <a:rPr lang="cs-CZ" sz="3200" dirty="0">
                <a:latin typeface="Times New Roman" panose="02020603050405020304" pitchFamily="18" charset="0"/>
                <a:cs typeface="Times New Roman" panose="02020603050405020304" pitchFamily="18" charset="0"/>
              </a:rPr>
              <a:t> 51/2009–85 ze dne 25. listopadu 2009. Soud dospěl k závěru že </a:t>
            </a:r>
            <a:r>
              <a:rPr lang="cs-CZ" sz="3200" i="1" dirty="0">
                <a:latin typeface="Times New Roman" panose="02020603050405020304" pitchFamily="18" charset="0"/>
                <a:cs typeface="Times New Roman" panose="02020603050405020304" pitchFamily="18" charset="0"/>
              </a:rPr>
              <a:t>„[p]obytem za úplatu je […] i pobyt fyzické osoby hrazený plně z prostředků veřejného zdravotního pojištění v rámci komplexní lázeňské péče“. </a:t>
            </a:r>
          </a:p>
          <a:p>
            <a:endParaRPr lang="cs-CZ" sz="3200" i="1"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Osobám, které pobývají v obci za účelem lázeňského pobytu, vzniká poplatková povinnost i podle stávající právní úpravy. </a:t>
            </a:r>
          </a:p>
        </p:txBody>
      </p:sp>
    </p:spTree>
    <p:extLst>
      <p:ext uri="{BB962C8B-B14F-4D97-AF65-F5344CB8AC3E}">
        <p14:creationId xmlns:p14="http://schemas.microsoft.com/office/powerpoint/2010/main" val="1965352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9ED84CE-9E1C-47AD-9595-EECA2F3362FE}"/>
              </a:ext>
            </a:extLst>
          </p:cNvPr>
          <p:cNvSpPr/>
          <p:nvPr/>
        </p:nvSpPr>
        <p:spPr>
          <a:xfrm>
            <a:off x="0" y="363915"/>
            <a:ext cx="11502191"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e) pobývající na území obce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ve školském zařízení pro výkon ústavní nebo ochranné výchovy anebo školském zařízení pro preventivně výchovnou péči anebo v zařízení pro děti vyžadující okamžitou pomoc,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poskytujícím ubytování podle zákona upravujícího sociální služby,</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sloužícím k pomoci lidem v ohrožení nebo nouzi provozovaném veřejně prospěšným poplatníkem daně z příjmů právnických osob,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za účelem výkonu záchranných nebo likvidačních prací podle zákona o integrovaném záchranném systému.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0192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138332F-819D-4E0A-9968-1EC0F24F7CE6}"/>
              </a:ext>
            </a:extLst>
          </p:cNvPr>
          <p:cNvSpPr/>
          <p:nvPr/>
        </p:nvSpPr>
        <p:spPr>
          <a:xfrm>
            <a:off x="930441" y="947990"/>
            <a:ext cx="11085095" cy="5970865"/>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Od poplatku z pobytu je osvobozen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a:p>
            <a:pPr marL="914400" lvl="2" algn="just">
              <a:spcBef>
                <a:spcPts val="600"/>
              </a:spcBef>
              <a:spcAft>
                <a:spcPts val="600"/>
              </a:spcAft>
              <a:tabLst>
                <a:tab pos="316865" algn="l"/>
                <a:tab pos="540385" algn="l"/>
                <a:tab pos="316865" algn="l"/>
                <a:tab pos="496570"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Sezónní prací podle odstavce 1 písm. e) je práce, která je závislá na střídání ročních období a zpravidla se každým rokem opakuje.</a:t>
            </a:r>
          </a:p>
          <a:p>
            <a:pPr marL="914400" lvl="2" algn="just">
              <a:spcBef>
                <a:spcPts val="600"/>
              </a:spcBef>
              <a:spcAft>
                <a:spcPts val="600"/>
              </a:spcAft>
              <a:tabLst>
                <a:tab pos="316865" algn="l"/>
                <a:tab pos="540385" algn="l"/>
                <a:tab pos="316865" algn="l"/>
                <a:tab pos="496570"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162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44A85A6-4715-4514-9AD9-C2B02977A70E}"/>
              </a:ext>
            </a:extLst>
          </p:cNvPr>
          <p:cNvSpPr/>
          <p:nvPr/>
        </p:nvSpPr>
        <p:spPr>
          <a:xfrm>
            <a:off x="1604210" y="229794"/>
            <a:ext cx="10202777"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Základ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Základem poplatku z pobytu je počet započatých dnů pobytu, s výjimkou dne počátku pobytu.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50FB87BC-5CB7-4E22-9DCD-B4F52339F875}"/>
              </a:ext>
            </a:extLst>
          </p:cNvPr>
          <p:cNvSpPr/>
          <p:nvPr/>
        </p:nvSpPr>
        <p:spPr>
          <a:xfrm>
            <a:off x="641685" y="3011831"/>
            <a:ext cx="11165302" cy="361637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Základ poplatku je základním konstrukčním prvkem, který konkretizuje předmět daně a vyjadřuje ho hodnotou předmětu nebo jinou měrnou jednotkou vztahující se k předmětu.</a:t>
            </a:r>
          </a:p>
          <a:p>
            <a:pPr algn="just">
              <a:spcBef>
                <a:spcPts val="600"/>
              </a:spcBef>
            </a:pPr>
            <a:r>
              <a:rPr lang="cs-CZ" sz="3200" dirty="0">
                <a:latin typeface="Times New Roman" panose="02020603050405020304" pitchFamily="18" charset="0"/>
                <a:ea typeface="Times New Roman" panose="02020603050405020304" pitchFamily="18" charset="0"/>
              </a:rPr>
              <a:t>Základem poplatku z pobytu je počet započatých dní bez započítání dne příjezdu. V důsledku toho základ poplatku odpovídá počtu noclehů, které jsou v rámci pobytu úplatně poskytnuty.</a:t>
            </a:r>
          </a:p>
        </p:txBody>
      </p:sp>
    </p:spTree>
    <p:extLst>
      <p:ext uri="{BB962C8B-B14F-4D97-AF65-F5344CB8AC3E}">
        <p14:creationId xmlns:p14="http://schemas.microsoft.com/office/powerpoint/2010/main" val="290197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CE307FD-C5A4-4EB9-A911-786330E09308}"/>
              </a:ext>
            </a:extLst>
          </p:cNvPr>
          <p:cNvSpPr/>
          <p:nvPr/>
        </p:nvSpPr>
        <p:spPr>
          <a:xfrm>
            <a:off x="1267326" y="724342"/>
            <a:ext cx="10363200"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Dnem počátku pobytu se rozumí den, kdy podle smlouvy o úplatném poskytnutí pobytu započalo poskytování tohoto pobytu. Při tom ale platí, že pokud by byl pobyt účelově rozdělen na dílčí pobyty tak, aby v průběhu pobytu nastalo více počátečních dnů nezapočítaných do základu poplatku, ale tyto dílčí pobyty by na sebe bezprostředně navazovaly, tvořila by tato posloupnost pobytů jeden celek.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Tento závěr plyne ze zákazu zneužití práva, který v oblasti daňového práva definoval poprvé Nejvyšší správní soud v rozsudku čj. 1 </a:t>
            </a:r>
            <a:r>
              <a:rPr lang="cs-CZ" sz="3200" dirty="0" err="1">
                <a:latin typeface="Times New Roman" panose="02020603050405020304" pitchFamily="18" charset="0"/>
                <a:ea typeface="Times New Roman" panose="02020603050405020304" pitchFamily="18" charset="0"/>
              </a:rPr>
              <a:t>Afs</a:t>
            </a:r>
            <a:r>
              <a:rPr lang="cs-CZ" sz="3200" dirty="0">
                <a:latin typeface="Times New Roman" panose="02020603050405020304" pitchFamily="18" charset="0"/>
                <a:ea typeface="Times New Roman" panose="02020603050405020304" pitchFamily="18" charset="0"/>
              </a:rPr>
              <a:t> 107/2004-48 ze dne 10. listopadu 2005:</a:t>
            </a:r>
            <a:endParaRPr lang="cs-CZ" sz="3200" dirty="0"/>
          </a:p>
        </p:txBody>
      </p:sp>
    </p:spTree>
    <p:extLst>
      <p:ext uri="{BB962C8B-B14F-4D97-AF65-F5344CB8AC3E}">
        <p14:creationId xmlns:p14="http://schemas.microsoft.com/office/powerpoint/2010/main" val="19888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7325082"/>
          </a:xfrm>
          <a:prstGeom prst="rect">
            <a:avLst/>
          </a:prstGeom>
        </p:spPr>
        <p:txBody>
          <a:bodyPr wrap="square">
            <a:spAutoFit/>
          </a:bodyPr>
          <a:lstStyle/>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V: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povolení k vjezdu s motorovým vozidlem do vybraných míst a částí měst</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a:t>
            </a:r>
          </a:p>
          <a:p>
            <a:pPr marL="742950" lvl="1" indent="-285750" algn="just">
              <a:spcBef>
                <a:spcPts val="600"/>
              </a:spcBef>
              <a:spcAft>
                <a:spcPts val="600"/>
              </a:spcAft>
              <a:buFont typeface="Courier New" panose="02070309020205020404" pitchFamily="49" charset="0"/>
              <a:buChar char="o"/>
            </a:pPr>
            <a:r>
              <a:rPr lang="cs-CZ" sz="2400" b="1"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Hlava VI: </a:t>
            </a:r>
            <a:r>
              <a:rPr lang="cs-CZ" sz="24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poplatek za provoz systému shromažďování, sběru, přepravy, třídění, využívání a odstraňování komunálních odpadů</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10b</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VI</a:t>
            </a:r>
            <a:r>
              <a:rPr lang="cs-CZ" sz="2400" b="1"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zhodnocení stavebního pozemku možností jeho připojení na stavbu vodovodu nebo kanalizace</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10c</a:t>
            </a:r>
          </a:p>
          <a:p>
            <a:pPr marL="742950" lvl="1" indent="-285750" algn="just">
              <a:spcBef>
                <a:spcPts val="600"/>
              </a:spcBef>
              <a:spcAft>
                <a:spcPts val="600"/>
              </a:spcAft>
              <a:buFont typeface="Courier New" panose="02070309020205020404" pitchFamily="49" charset="0"/>
              <a:buChar char="o"/>
            </a:pPr>
            <a:r>
              <a:rPr lang="cs-CZ"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Hlava VII: </a:t>
            </a:r>
            <a:r>
              <a:rPr lang="cs-CZ"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poplatky za komunální odpad</a:t>
            </a:r>
            <a:endParaRPr lang="cs-CZ" sz="2400" dirty="0">
              <a:highlight>
                <a:srgbClr val="FFFF00"/>
              </a:highlight>
              <a:latin typeface="Times New Roman" panose="02020603050405020304" pitchFamily="18" charset="0"/>
              <a:ea typeface="Times New Roman" panose="02020603050405020304" pitchFamily="18" charset="0"/>
            </a:endParaRPr>
          </a:p>
          <a:p>
            <a:pPr marL="914400" lvl="2" algn="just">
              <a:spcBef>
                <a:spcPts val="600"/>
              </a:spcBef>
              <a:spcAft>
                <a:spcPts val="600"/>
              </a:spcAft>
            </a:pPr>
            <a:r>
              <a:rPr lang="cs-CZ" sz="2400" dirty="0">
                <a:latin typeface="Times New Roman" panose="02020603050405020304" pitchFamily="18" charset="0"/>
                <a:ea typeface="Times New Roman" panose="02020603050405020304" pitchFamily="18" charset="0"/>
              </a:rPr>
              <a:t>§ 10d až 10r</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třetí: </a:t>
            </a:r>
            <a:r>
              <a:rPr lang="cs-CZ" sz="2400" dirty="0">
                <a:latin typeface="Times New Roman" panose="02020603050405020304" pitchFamily="18" charset="0"/>
                <a:ea typeface="Times New Roman" panose="02020603050405020304" pitchFamily="18" charset="0"/>
              </a:rPr>
              <a:t>zavedení a správa poplatků</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11 až § 16b</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čtvrtá: </a:t>
            </a:r>
            <a:r>
              <a:rPr lang="cs-CZ" sz="2400" dirty="0">
                <a:latin typeface="Times New Roman" panose="02020603050405020304" pitchFamily="18" charset="0"/>
                <a:ea typeface="Times New Roman" panose="02020603050405020304" pitchFamily="18" charset="0"/>
              </a:rPr>
              <a:t>společná a závěrečná ustanovení</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16c až § 18</a:t>
            </a:r>
          </a:p>
        </p:txBody>
      </p:sp>
    </p:spTree>
    <p:extLst>
      <p:ext uri="{BB962C8B-B14F-4D97-AF65-F5344CB8AC3E}">
        <p14:creationId xmlns:p14="http://schemas.microsoft.com/office/powerpoint/2010/main" val="239770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DB8448-67A5-48F6-BA35-2FEF31242320}"/>
              </a:ext>
            </a:extLst>
          </p:cNvPr>
          <p:cNvSpPr/>
          <p:nvPr/>
        </p:nvSpPr>
        <p:spPr>
          <a:xfrm>
            <a:off x="2021305" y="634987"/>
            <a:ext cx="9833809" cy="5509200"/>
          </a:xfrm>
          <a:prstGeom prst="rect">
            <a:avLst/>
          </a:prstGeom>
        </p:spPr>
        <p:txBody>
          <a:bodyPr wrap="square">
            <a:spAutoFit/>
          </a:bodyPr>
          <a:lstStyle/>
          <a:p>
            <a:r>
              <a:rPr lang="cs-CZ" sz="3200" b="1" i="1" dirty="0">
                <a:latin typeface="Times New Roman" panose="02020603050405020304" pitchFamily="18" charset="0"/>
                <a:ea typeface="Times New Roman" panose="02020603050405020304" pitchFamily="18" charset="0"/>
              </a:rPr>
              <a:t>„Zneužitím práva je situace, kdy někdo vykoná své subjektivní právo k neodůvodněné újmě někoho jiného nebo společnosti; takovéto chování, jímž se dosahuje výsledku nedovoleného, je jenom zdánlivě dovolené.“</a:t>
            </a:r>
          </a:p>
          <a:p>
            <a:endParaRPr lang="cs-CZ" sz="3200" dirty="0">
              <a:latin typeface="Times New Roman" panose="02020603050405020304" pitchFamily="18" charset="0"/>
              <a:ea typeface="Times New Roman" panose="02020603050405020304" pitchFamily="18" charset="0"/>
            </a:endParaRP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 Z nedávné doby pak zneužití práva na straně poplatníka daně judikoval například Krajský soud v Českých Budějovicích v čj. rozsudku 10 </a:t>
            </a:r>
            <a:r>
              <a:rPr lang="cs-CZ" sz="3200" dirty="0" err="1">
                <a:latin typeface="Times New Roman" panose="02020603050405020304" pitchFamily="18" charset="0"/>
                <a:ea typeface="Times New Roman" panose="02020603050405020304" pitchFamily="18" charset="0"/>
              </a:rPr>
              <a:t>Af</a:t>
            </a:r>
            <a:r>
              <a:rPr lang="cs-CZ" sz="3200" dirty="0">
                <a:latin typeface="Times New Roman" panose="02020603050405020304" pitchFamily="18" charset="0"/>
                <a:ea typeface="Times New Roman" panose="02020603050405020304" pitchFamily="18" charset="0"/>
              </a:rPr>
              <a:t> 566/2012-190 ze dne 11. února 2015, který následně rovněž potvrdil Nejvyšší správní soud. </a:t>
            </a:r>
            <a:endParaRPr lang="cs-CZ" sz="3200" dirty="0"/>
          </a:p>
        </p:txBody>
      </p:sp>
    </p:spTree>
    <p:extLst>
      <p:ext uri="{BB962C8B-B14F-4D97-AF65-F5344CB8AC3E}">
        <p14:creationId xmlns:p14="http://schemas.microsoft.com/office/powerpoint/2010/main" val="245591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8EB4E39F-8636-4A4D-9C81-B29A5E4C0A94}"/>
              </a:ext>
            </a:extLst>
          </p:cNvPr>
          <p:cNvSpPr/>
          <p:nvPr/>
        </p:nvSpPr>
        <p:spPr>
          <a:xfrm>
            <a:off x="2518609" y="235309"/>
            <a:ext cx="9031705" cy="446276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3d</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Sazba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Sazba poplatku z pobytu činí nejvýše 21 Kč.</a:t>
            </a:r>
          </a:p>
          <a:p>
            <a:pPr indent="269875" algn="just">
              <a:spcBef>
                <a:spcPts val="1200"/>
              </a:spcBef>
            </a:pPr>
            <a:r>
              <a:rPr lang="cs-CZ" sz="3200" dirty="0">
                <a:latin typeface="Times New Roman" panose="02020603050405020304" pitchFamily="18" charset="0"/>
                <a:ea typeface="Times New Roman" panose="02020603050405020304" pitchFamily="18" charset="0"/>
              </a:rPr>
              <a:t>(účinnost od 1.1.2020)</a:t>
            </a: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a:p>
            <a:pPr indent="269875" algn="just">
              <a:spcBef>
                <a:spcPts val="1200"/>
              </a:spcBef>
            </a:pPr>
            <a:r>
              <a:rPr lang="cs-CZ" sz="3200" dirty="0">
                <a:latin typeface="Times New Roman" panose="02020603050405020304" pitchFamily="18" charset="0"/>
                <a:ea typeface="Times New Roman" panose="02020603050405020304" pitchFamily="18" charset="0"/>
              </a:rPr>
              <a:t>… a 50 Kč od 1.1.2021</a:t>
            </a: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369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6A236755-BDE9-497E-BC9C-2C94EFC5575B}"/>
              </a:ext>
            </a:extLst>
          </p:cNvPr>
          <p:cNvSpPr/>
          <p:nvPr/>
        </p:nvSpPr>
        <p:spPr>
          <a:xfrm>
            <a:off x="721894" y="0"/>
            <a:ext cx="11470105"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3e</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Výpočet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Poplatek z pobytu se vypočte jako součin základu poplatku a sazby poplatku.</a:t>
            </a:r>
            <a:endParaRPr lang="cs-CZ" sz="3200" dirty="0">
              <a:latin typeface="Times New Roman" panose="02020603050405020304" pitchFamily="18" charset="0"/>
              <a:ea typeface="Times New Roman" panose="02020603050405020304" pitchFamily="18" charset="0"/>
            </a:endParaRPr>
          </a:p>
        </p:txBody>
      </p:sp>
      <p:sp>
        <p:nvSpPr>
          <p:cNvPr id="6" name="Obdélník 5">
            <a:extLst>
              <a:ext uri="{FF2B5EF4-FFF2-40B4-BE49-F238E27FC236}">
                <a16:creationId xmlns:a16="http://schemas.microsoft.com/office/drawing/2014/main" id="{FBB68A93-8C5C-4D8A-A53A-AB3EAD5E2EED}"/>
              </a:ext>
            </a:extLst>
          </p:cNvPr>
          <p:cNvSpPr/>
          <p:nvPr/>
        </p:nvSpPr>
        <p:spPr>
          <a:xfrm>
            <a:off x="721894" y="2679231"/>
            <a:ext cx="11470104" cy="370870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Výpočet poplatku z pobytu má standardní podobu součinu jeho základu a sazby. Základ poplatku je ze své povahy již zaokrouhlen na celé dny (srov. textaci „započaté dny“ v § 3c), proto se případně uplatní pouze § 146 daňového řádu, upravující zaokrouhlování, pokud by sazba nebyla vyjádřena v celých korunách</a:t>
            </a:r>
            <a:r>
              <a:rPr lang="cs-CZ" dirty="0">
                <a:latin typeface="Times New Roman" panose="02020603050405020304" pitchFamily="18" charset="0"/>
                <a:ea typeface="Times New Roman" panose="02020603050405020304" pitchFamily="18" charset="0"/>
              </a:rPr>
              <a:t>..</a:t>
            </a:r>
          </a:p>
          <a:p>
            <a:pPr algn="just">
              <a:spcBef>
                <a:spcPts val="600"/>
              </a:spcBef>
            </a:pPr>
            <a:endParaRPr lang="cs-CZ" dirty="0">
              <a:latin typeface="Times New Roman" panose="02020603050405020304" pitchFamily="18" charset="0"/>
              <a:ea typeface="Times New Roman" panose="02020603050405020304" pitchFamily="18" charset="0"/>
            </a:endParaRPr>
          </a:p>
          <a:p>
            <a:pPr algn="just">
              <a:spcBef>
                <a:spcPts val="600"/>
              </a:spcBef>
            </a:pPr>
            <a:endParaRPr lang="cs-CZ" dirty="0">
              <a:latin typeface="Times New Roman" panose="02020603050405020304" pitchFamily="18" charset="0"/>
              <a:ea typeface="Times New Roman" panose="02020603050405020304" pitchFamily="18" charset="0"/>
            </a:endParaRPr>
          </a:p>
          <a:p>
            <a:pPr algn="ctr">
              <a:spcBef>
                <a:spcPts val="600"/>
              </a:spcBef>
            </a:pPr>
            <a:r>
              <a:rPr lang="cs-CZ" sz="3200" b="1" dirty="0">
                <a:latin typeface="Times New Roman" panose="02020603050405020304" pitchFamily="18" charset="0"/>
                <a:ea typeface="Times New Roman" panose="02020603050405020304" pitchFamily="18" charset="0"/>
                <a:sym typeface="Wingdings" panose="05000000000000000000" pitchFamily="2" charset="2"/>
              </a:rPr>
              <a:t> 10 dní (základ) x 21 Kč (sazba) </a:t>
            </a:r>
            <a:r>
              <a:rPr lang="cs-CZ" sz="3200" b="1">
                <a:latin typeface="Times New Roman" panose="02020603050405020304" pitchFamily="18" charset="0"/>
                <a:ea typeface="Times New Roman" panose="02020603050405020304" pitchFamily="18" charset="0"/>
                <a:sym typeface="Wingdings" panose="05000000000000000000" pitchFamily="2" charset="2"/>
              </a:rPr>
              <a:t>= 210 </a:t>
            </a:r>
            <a:r>
              <a:rPr lang="cs-CZ" sz="3200" b="1" dirty="0">
                <a:latin typeface="Times New Roman" panose="02020603050405020304" pitchFamily="18" charset="0"/>
                <a:ea typeface="Times New Roman" panose="02020603050405020304" pitchFamily="18" charset="0"/>
                <a:sym typeface="Wingdings" panose="05000000000000000000" pitchFamily="2" charset="2"/>
              </a:rPr>
              <a:t>Kč</a:t>
            </a: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6223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EE0A285-DB24-414D-B3B9-F62ADCF80A4C}"/>
              </a:ext>
            </a:extLst>
          </p:cNvPr>
          <p:cNvSpPr/>
          <p:nvPr/>
        </p:nvSpPr>
        <p:spPr>
          <a:xfrm>
            <a:off x="401052" y="0"/>
            <a:ext cx="11630527" cy="343170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3f</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Plátce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Plátcem poplatku z pobytu je poskytovatel úplatného pobytu</a:t>
            </a:r>
            <a:r>
              <a:rPr lang="cs-CZ" sz="3200" b="1" cap="all"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 </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je povinen vybrat poplatek od poplatníka.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95751347-9279-4278-B0D4-0C1AB19BB72F}"/>
              </a:ext>
            </a:extLst>
          </p:cNvPr>
          <p:cNvSpPr/>
          <p:nvPr/>
        </p:nvSpPr>
        <p:spPr>
          <a:xfrm>
            <a:off x="721895" y="3505200"/>
            <a:ext cx="1106905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Pro zjednodušení správy poplatku z pobytu se navrhuje zavést plátce poplatku, který poplatek vybere od poplatníků a odvede jej ve lhůtě stanovené obecně závaznou vyhláškou správci poplatku, tedy obecnímu úřadu. Tento plátce poplatku není povinen podávat hlášení ani vyúčtování podle daňového řádu, neboť mu tuto povinnost zákon o místních poplatcích neukládá.</a:t>
            </a:r>
          </a:p>
        </p:txBody>
      </p:sp>
    </p:spTree>
    <p:extLst>
      <p:ext uri="{BB962C8B-B14F-4D97-AF65-F5344CB8AC3E}">
        <p14:creationId xmlns:p14="http://schemas.microsoft.com/office/powerpoint/2010/main" val="363292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720974-1ADC-437C-8EED-8EC9A29799B0}"/>
              </a:ext>
            </a:extLst>
          </p:cNvPr>
          <p:cNvSpPr/>
          <p:nvPr/>
        </p:nvSpPr>
        <p:spPr>
          <a:xfrm>
            <a:off x="593558" y="197346"/>
            <a:ext cx="11421979" cy="6463308"/>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3g</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je povinen vést v listinné nebo elektronické podobě evidenční knihu, za každé zařízení nebo místo, kde poskytuje úplatný pobyt. Do evidenční knihy zapisuje údaje týkající se fyzické osoby, které poskytuje úplatný pobyt</a:t>
            </a:r>
            <a:r>
              <a:rPr lang="cs-CZ" sz="3200" dirty="0">
                <a:latin typeface="Times New Roman" panose="02020603050405020304" pitchFamily="18" charset="0"/>
                <a:ea typeface="Times New Roman" panose="02020603050405020304" pitchFamily="18" charset="0"/>
              </a:rPr>
              <a: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Údaji podle odstavce 1 jsou</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den počátku a den konce pobytu,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příjmení a adresa místa přihlášení nebo obdobného místa v zahraničí,</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datum narození,</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9864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0BF285-261E-4B9C-9B41-73CB7ECBFF4C}"/>
              </a:ext>
            </a:extLst>
          </p:cNvPr>
          <p:cNvSpPr/>
          <p:nvPr/>
        </p:nvSpPr>
        <p:spPr>
          <a:xfrm>
            <a:off x="1780674" y="525450"/>
            <a:ext cx="9769641" cy="5586145"/>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1:</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dřívější právní úpravy zůstává plátci poplatku zachována povinnost vést evidenční knihu. S ohledem na současnou praxi a rozvoj elektronické komunikace ve společnosti je umožněno vést evidenční knihu i v elektronické podobě. </a:t>
            </a:r>
            <a:r>
              <a:rPr lang="cs-CZ" sz="3200" b="1" dirty="0">
                <a:latin typeface="Times New Roman" panose="02020603050405020304" pitchFamily="18" charset="0"/>
                <a:ea typeface="Times New Roman" panose="02020603050405020304" pitchFamily="18" charset="0"/>
              </a:rPr>
              <a:t>V takovém případě je ovšem nutné vést evidenční knihu v takovém programu, resp. takovým způsobem, aby bylo možné i zpětně dohledat všechny provedené změny, a nebylo tak možné údaje o ubytovaných osobách jednoduše bez dalšího smazat </a:t>
            </a:r>
            <a:r>
              <a:rPr lang="cs-CZ" sz="3200" dirty="0">
                <a:latin typeface="Times New Roman" panose="02020603050405020304" pitchFamily="18" charset="0"/>
                <a:ea typeface="Times New Roman" panose="02020603050405020304" pitchFamily="18" charset="0"/>
              </a:rPr>
              <a:t>(srov. odstavec 3).</a:t>
            </a:r>
          </a:p>
        </p:txBody>
      </p:sp>
    </p:spTree>
    <p:extLst>
      <p:ext uri="{BB962C8B-B14F-4D97-AF65-F5344CB8AC3E}">
        <p14:creationId xmlns:p14="http://schemas.microsoft.com/office/powerpoint/2010/main" val="109836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EFE4E2F-B321-492D-8BE5-58F94E555449}"/>
              </a:ext>
            </a:extLst>
          </p:cNvPr>
          <p:cNvSpPr/>
          <p:nvPr/>
        </p:nvSpPr>
        <p:spPr>
          <a:xfrm>
            <a:off x="-368968" y="0"/>
            <a:ext cx="12464715"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d) číslo a druh průkazu totožnosti, kterým může být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občanský průkaz,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cestovní doklad,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potvrzení o přechodném pobytu na území,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pobytová karta rodinného příslušníka občana Evropské unie,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 pro cizince,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trvalému pobytu,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udělení mezinárodní ochrany,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poskytnutí dočasné ochrany, 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e) výše vybraného poplatku nebo důvod osvobození od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399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BA4923-6B13-4055-BFB0-31617FC93E3D}"/>
              </a:ext>
            </a:extLst>
          </p:cNvPr>
          <p:cNvSpPr/>
          <p:nvPr/>
        </p:nvSpPr>
        <p:spPr>
          <a:xfrm>
            <a:off x="144379" y="378677"/>
            <a:ext cx="11662610" cy="2062103"/>
          </a:xfrm>
          <a:prstGeom prst="rect">
            <a:avLst/>
          </a:prstGeom>
        </p:spPr>
        <p:txBody>
          <a:bodyPr wrap="square">
            <a:spAutoFit/>
          </a:bodyPr>
          <a:lstStyle/>
          <a:p>
            <a:pPr marL="914400"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Zápisy do evidenční knihy musí být vedeny správně, úplně, průkazně, přehledně, srozumitelně, způsobem zaručujícím trvalost zápisů a musí být uspořádány postupně z časového hlediska.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C2BDC8D4-BC64-4B1A-B787-CED8AB302044}"/>
              </a:ext>
            </a:extLst>
          </p:cNvPr>
          <p:cNvSpPr/>
          <p:nvPr/>
        </p:nvSpPr>
        <p:spPr>
          <a:xfrm>
            <a:off x="577517" y="2521059"/>
            <a:ext cx="11438020" cy="4247317"/>
          </a:xfrm>
          <a:prstGeom prst="rect">
            <a:avLst/>
          </a:prstGeom>
        </p:spPr>
        <p:txBody>
          <a:bodyPr wrap="square">
            <a:spAutoFit/>
          </a:bodyPr>
          <a:lstStyle/>
          <a:p>
            <a:r>
              <a:rPr lang="cs-CZ" sz="3000" dirty="0">
                <a:latin typeface="Times New Roman" panose="02020603050405020304" pitchFamily="18" charset="0"/>
                <a:ea typeface="Times New Roman" panose="02020603050405020304" pitchFamily="18" charset="0"/>
              </a:rPr>
              <a:t>Ideálním řešením tohoto problému by bylo povinné opatřování záznamů uznávaným elektronickým podpisem a kvalifikovaným elektronickým časovým razítkem. S ohledem na široký okruh poskytovatelů pobytu, na které dopadne tato povinnost, a to včetně fyzických osob, které jsou příležitostnými poskytovateli, by však šlo o zjevně neproporcionální opatření. Z tohoto důvodu se navrhuje rozšířit výčet zásad, kterými se řídí způsob vedení záznamů v evidenční knize, s tím, že konkrétní technické řešení se ponechá na konkrétním plátci poplatku a jeho technických možnostech. Ustanovení je tak technologicky neutrální.</a:t>
            </a:r>
            <a:endParaRPr lang="cs-CZ" sz="3000" dirty="0"/>
          </a:p>
        </p:txBody>
      </p:sp>
    </p:spTree>
    <p:extLst>
      <p:ext uri="{BB962C8B-B14F-4D97-AF65-F5344CB8AC3E}">
        <p14:creationId xmlns:p14="http://schemas.microsoft.com/office/powerpoint/2010/main" val="3424843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02228D6-E203-4B95-8781-FC2644E83B4E}"/>
              </a:ext>
            </a:extLst>
          </p:cNvPr>
          <p:cNvSpPr/>
          <p:nvPr/>
        </p:nvSpPr>
        <p:spPr>
          <a:xfrm>
            <a:off x="-1" y="358715"/>
            <a:ext cx="12031579"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(4) Plátce poplatku je povinen uchovávat evidenční knihu po dobu 6 let ode dne provedení posledního zápisu.</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4E81170D-05F4-4212-B46A-B4170A643C55}"/>
              </a:ext>
            </a:extLst>
          </p:cNvPr>
          <p:cNvSpPr/>
          <p:nvPr/>
        </p:nvSpPr>
        <p:spPr>
          <a:xfrm>
            <a:off x="665747" y="2175029"/>
            <a:ext cx="10860506"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Ze stávající právní úpravy poplatku za lázeňský nebo rekreační pobyt se zachovává stávající povinnost uchovávat evidenční knihu po dobu 6 let ode dne provedení posledního zápisu. Doba pro uchovávání záznamů není navázána na lhůtu pro stanovení daně, protože s ohledem na to, že pro každý záznam evidenční knihy běží tato lhůta nezávisle, bylo by pro poskytovatele úplatného pobytu nepraktické a v praxi obtížné sledovat, do kdy má danou knihu uchovávat.</a:t>
            </a:r>
          </a:p>
        </p:txBody>
      </p:sp>
    </p:spTree>
    <p:extLst>
      <p:ext uri="{BB962C8B-B14F-4D97-AF65-F5344CB8AC3E}">
        <p14:creationId xmlns:p14="http://schemas.microsoft.com/office/powerpoint/2010/main" val="759691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C1D2CB5-6691-4662-8ED4-343D5F8B0323}"/>
              </a:ext>
            </a:extLst>
          </p:cNvPr>
          <p:cNvSpPr/>
          <p:nvPr/>
        </p:nvSpPr>
        <p:spPr>
          <a:xfrm>
            <a:off x="-128337" y="520511"/>
            <a:ext cx="12111790" cy="581697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3h</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 ve zjednodušeném rozsahu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který jako pořadatel kulturní nebo sportovní akce poskytuje úplatný pobyt účastníkům této akce, může plnit evidenční povinnost ve zjednodušeném rozsahu, pokud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důvodně předpokládá, že poskytne pobyt nejméně 1000 účastníkům této akce, a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oznámí záměr plnit evidenční povinnost ve zjednodušeném rozsahu nejméně 60 dnů přede dnem zahájení poskytování pobytu správci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693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C04D02A-E126-4EA9-9BB8-EEC86D175199}"/>
              </a:ext>
            </a:extLst>
          </p:cNvPr>
          <p:cNvSpPr/>
          <p:nvPr/>
        </p:nvSpPr>
        <p:spPr>
          <a:xfrm>
            <a:off x="1780674" y="105013"/>
            <a:ext cx="10073041" cy="5786199"/>
          </a:xfrm>
          <a:prstGeom prst="rect">
            <a:avLst/>
          </a:prstGeom>
        </p:spPr>
        <p:txBody>
          <a:bodyPr wrap="square">
            <a:spAutoFit/>
          </a:bodyPr>
          <a:lstStyle/>
          <a:p>
            <a:pPr lvl="0" algn="ctr">
              <a:spcBef>
                <a:spcPts val="1200"/>
              </a:spcBef>
            </a:pPr>
            <a:r>
              <a:rPr lang="cs-CZ" sz="2400" dirty="0">
                <a:latin typeface="Times New Roman" panose="02020603050405020304" pitchFamily="18" charset="0"/>
                <a:ea typeface="Times New Roman" panose="02020603050405020304" pitchFamily="18" charset="0"/>
              </a:rPr>
              <a:t>§ 1</a:t>
            </a:r>
          </a:p>
          <a:p>
            <a:pPr lvl="0" algn="ctr">
              <a:spcBef>
                <a:spcPts val="1200"/>
              </a:spcBef>
            </a:pPr>
            <a:r>
              <a:rPr lang="cs-CZ" sz="2800" dirty="0">
                <a:effectLst/>
                <a:latin typeface="Arial" panose="020B0604020202020204" pitchFamily="34" charset="0"/>
                <a:ea typeface="Times New Roman" panose="02020603050405020304" pitchFamily="18" charset="0"/>
              </a:rPr>
              <a:t>Obce mohou vybírat tyto místní poplatky (dále jen "poplatky"): </a:t>
            </a:r>
            <a:endParaRPr lang="cs-CZ" sz="2800" dirty="0">
              <a:effectLst/>
              <a:latin typeface="Times New Roman" panose="02020603050405020304" pitchFamily="18" charset="0"/>
              <a:ea typeface="Times New Roman" panose="02020603050405020304" pitchFamily="18" charset="0"/>
            </a:endParaRPr>
          </a:p>
          <a:p>
            <a:pPr algn="just"/>
            <a:r>
              <a:rPr lang="cs-CZ" sz="2800" dirty="0">
                <a:effectLst/>
                <a:latin typeface="Arial" panose="020B0604020202020204" pitchFamily="34" charset="0"/>
                <a:ea typeface="Calibri" panose="020F0502020204030204" pitchFamily="34" charset="0"/>
              </a:rPr>
              <a:t>poplatek ze psů,  </a:t>
            </a:r>
            <a:endParaRPr lang="cs-CZ" sz="2800" dirty="0">
              <a:effectLst/>
              <a:latin typeface="Times New Roman" panose="02020603050405020304" pitchFamily="18" charset="0"/>
              <a:ea typeface="Calibri" panose="020F0502020204030204" pitchFamily="34" charset="0"/>
            </a:endParaRPr>
          </a:p>
          <a:p>
            <a:pPr algn="just"/>
            <a:r>
              <a:rPr lang="cs-CZ" sz="2800" dirty="0">
                <a:effectLst/>
                <a:latin typeface="Arial" panose="020B0604020202020204" pitchFamily="34" charset="0"/>
                <a:ea typeface="Calibri" panose="020F0502020204030204" pitchFamily="34" charset="0"/>
              </a:rPr>
              <a:t>poplatek za lázeňský nebo rekreační pobyt,  </a:t>
            </a:r>
            <a:endParaRPr lang="cs-CZ" sz="2800" dirty="0">
              <a:effectLst/>
              <a:latin typeface="Times New Roman" panose="02020603050405020304" pitchFamily="18" charset="0"/>
              <a:ea typeface="Calibri" panose="020F0502020204030204" pitchFamily="34" charset="0"/>
            </a:endParaRPr>
          </a:p>
          <a:p>
            <a:pPr algn="just"/>
            <a:r>
              <a:rPr lang="cs-CZ" sz="2800" dirty="0">
                <a:effectLst/>
                <a:latin typeface="Arial" panose="020B0604020202020204" pitchFamily="34" charset="0"/>
                <a:ea typeface="Calibri" panose="020F0502020204030204" pitchFamily="34" charset="0"/>
              </a:rPr>
              <a:t>poplatek za užívání veřejného prostranství, </a:t>
            </a:r>
            <a:endParaRPr lang="cs-CZ" sz="2800" dirty="0">
              <a:effectLst/>
              <a:latin typeface="Times New Roman" panose="02020603050405020304" pitchFamily="18" charset="0"/>
              <a:ea typeface="Calibri" panose="020F0502020204030204" pitchFamily="34" charset="0"/>
            </a:endParaRPr>
          </a:p>
          <a:p>
            <a:pPr algn="just"/>
            <a:r>
              <a:rPr lang="cs-CZ" sz="2800" dirty="0">
                <a:effectLst/>
                <a:latin typeface="Arial" panose="020B0604020202020204" pitchFamily="34" charset="0"/>
                <a:ea typeface="Calibri" panose="020F0502020204030204" pitchFamily="34" charset="0"/>
              </a:rPr>
              <a:t>poplatek ze vstupného, </a:t>
            </a:r>
            <a:endParaRPr lang="cs-CZ" sz="2800" dirty="0">
              <a:effectLst/>
              <a:latin typeface="Times New Roman" panose="02020603050405020304" pitchFamily="18" charset="0"/>
              <a:ea typeface="Calibri" panose="020F0502020204030204" pitchFamily="34" charset="0"/>
            </a:endParaRPr>
          </a:p>
          <a:p>
            <a:pPr algn="just"/>
            <a:r>
              <a:rPr lang="cs-CZ" sz="2800" dirty="0">
                <a:effectLst/>
                <a:latin typeface="Arial" panose="020B0604020202020204" pitchFamily="34" charset="0"/>
                <a:ea typeface="Calibri" panose="020F0502020204030204" pitchFamily="34" charset="0"/>
              </a:rPr>
              <a:t>poplatek za povolení k vjezdu s motorovým vozidlem do vybraných míst a částí měst,</a:t>
            </a:r>
            <a:endParaRPr lang="cs-CZ" sz="2800" dirty="0">
              <a:effectLst/>
              <a:latin typeface="Times New Roman" panose="02020603050405020304" pitchFamily="18" charset="0"/>
              <a:ea typeface="Calibri" panose="020F0502020204030204" pitchFamily="34" charset="0"/>
            </a:endParaRPr>
          </a:p>
          <a:p>
            <a:pPr algn="just"/>
            <a:r>
              <a:rPr lang="cs-CZ" sz="2800" strike="sngStrike" dirty="0">
                <a:effectLst/>
                <a:latin typeface="Arial" panose="020B0604020202020204" pitchFamily="34" charset="0"/>
                <a:ea typeface="Calibri" panose="020F0502020204030204" pitchFamily="34" charset="0"/>
              </a:rPr>
              <a:t>poplatek za provoz systému shromažďování, sběru, přepravy, třídění, využívání a odstraňování komunálních odpadů, </a:t>
            </a:r>
            <a:endParaRPr lang="cs-CZ" sz="2800" dirty="0">
              <a:effectLst/>
              <a:latin typeface="Times New Roman" panose="02020603050405020304" pitchFamily="18" charset="0"/>
              <a:ea typeface="Calibri" panose="020F0502020204030204" pitchFamily="34" charset="0"/>
            </a:endParaRPr>
          </a:p>
          <a:p>
            <a:pPr marL="270510" indent="-270510" algn="just">
              <a:tabLst>
                <a:tab pos="269875" algn="l"/>
                <a:tab pos="449580" algn="l"/>
              </a:tabLst>
            </a:pPr>
            <a:r>
              <a:rPr lang="cs-CZ" sz="2800" strike="sngStrike" dirty="0">
                <a:effectLst/>
                <a:latin typeface="Arial" panose="020B0604020202020204" pitchFamily="34" charset="0"/>
                <a:ea typeface="Times New Roman" panose="02020603050405020304" pitchFamily="18" charset="0"/>
              </a:rPr>
              <a:t>g)</a:t>
            </a:r>
            <a:r>
              <a:rPr lang="cs-CZ" sz="2800" dirty="0">
                <a:effectLst/>
                <a:latin typeface="Arial" panose="020B0604020202020204" pitchFamily="34" charset="0"/>
                <a:ea typeface="Times New Roman" panose="02020603050405020304" pitchFamily="18" charset="0"/>
              </a:rPr>
              <a:t> </a:t>
            </a:r>
            <a:r>
              <a:rPr lang="cs-CZ" sz="2800" b="1" dirty="0">
                <a:effectLst/>
                <a:latin typeface="Arial" panose="020B0604020202020204" pitchFamily="34" charset="0"/>
                <a:ea typeface="Times New Roman" panose="02020603050405020304" pitchFamily="18" charset="0"/>
              </a:rPr>
              <a:t>f)</a:t>
            </a:r>
            <a:r>
              <a:rPr lang="cs-CZ" sz="2800" dirty="0">
                <a:effectLst/>
                <a:latin typeface="Arial" panose="020B0604020202020204" pitchFamily="34" charset="0"/>
                <a:ea typeface="Times New Roman" panose="02020603050405020304" pitchFamily="18" charset="0"/>
              </a:rPr>
              <a:t> poplatek za zhodnocení stavebního pozemku možností jeho připojení na stavbu vodovodu nebo kanalizace</a:t>
            </a:r>
            <a:r>
              <a:rPr lang="cs-CZ" sz="2800" b="1" dirty="0">
                <a:effectLst/>
                <a:latin typeface="Arial" panose="020B0604020202020204" pitchFamily="34" charset="0"/>
                <a:ea typeface="Times New Roman" panose="02020603050405020304" pitchFamily="18" charset="0"/>
              </a:rPr>
              <a:t>,</a:t>
            </a:r>
            <a:r>
              <a:rPr lang="cs-CZ" sz="2800" strike="sngStrike" dirty="0">
                <a:effectLst/>
                <a:latin typeface="Arial" panose="020B0604020202020204" pitchFamily="34" charset="0"/>
                <a:ea typeface="Times New Roman" panose="02020603050405020304" pitchFamily="18" charset="0"/>
              </a:rPr>
              <a:t>.</a:t>
            </a:r>
            <a:endParaRPr lang="cs-CZ" sz="2800" dirty="0">
              <a:effectLst/>
              <a:latin typeface="Times New Roman" panose="02020603050405020304" pitchFamily="18" charset="0"/>
              <a:ea typeface="Times New Roman" panose="02020603050405020304" pitchFamily="18" charset="0"/>
            </a:endParaRPr>
          </a:p>
          <a:p>
            <a:pPr algn="just"/>
            <a:r>
              <a:rPr lang="cs-CZ" sz="2800" b="1" dirty="0">
                <a:effectLst/>
                <a:latin typeface="Arial" panose="020B0604020202020204" pitchFamily="34" charset="0"/>
                <a:ea typeface="Calibri" panose="020F0502020204030204" pitchFamily="34" charset="0"/>
              </a:rPr>
              <a:t>poplatky za komunální odpad.</a:t>
            </a:r>
            <a:endParaRPr lang="cs-CZ"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4394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327982-FDB2-4910-AAE4-71660ADB8C7D}"/>
              </a:ext>
            </a:extLst>
          </p:cNvPr>
          <p:cNvSpPr/>
          <p:nvPr/>
        </p:nvSpPr>
        <p:spPr>
          <a:xfrm>
            <a:off x="-1" y="259631"/>
            <a:ext cx="11710737" cy="5740033"/>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Lst>
            </a:pPr>
            <a:r>
              <a:rPr lang="cs-CZ" sz="3200" b="1" dirty="0">
                <a:latin typeface="Times New Roman" panose="02020603050405020304" pitchFamily="18" charset="0"/>
                <a:ea typeface="Times New Roman" panose="02020603050405020304" pitchFamily="18" charset="0"/>
              </a:rPr>
              <a:t>(2) Plátce poplatku v oznámení podle odstavce 1 písm. b) odůvodní předpokládaný počet účastníků akce, kterým bude takto poskytnut úplatný pobyt, a uvede o kulturní nebo sportovní akci alespoň údaje o</a:t>
            </a:r>
          </a:p>
          <a:p>
            <a:pPr marL="1143000" lvl="2" indent="-228600" algn="just">
              <a:spcBef>
                <a:spcPts val="600"/>
              </a:spcBef>
              <a:spcAft>
                <a:spcPts val="600"/>
              </a:spcAft>
              <a:buFont typeface="+mj-lt"/>
              <a:buAutoNum type="arabicParenBoth"/>
              <a:tabLst>
                <a:tab pos="316865" algn="l"/>
                <a:tab pos="540385" algn="l"/>
                <a:tab pos="496570" algn="l"/>
                <a:tab pos="54038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dni počátku a dni konce konání této akce,</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názvu a druhu této akce, a</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jednotlivých zařízeních nebo místech, ve kterých se bude poskytovat pobyt.</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710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BA5D6BA-DE26-45E2-B550-82DF1862BB07}"/>
              </a:ext>
            </a:extLst>
          </p:cNvPr>
          <p:cNvSpPr/>
          <p:nvPr/>
        </p:nvSpPr>
        <p:spPr>
          <a:xfrm>
            <a:off x="633663" y="181957"/>
            <a:ext cx="11558337" cy="6001643"/>
          </a:xfrm>
          <a:prstGeom prst="rect">
            <a:avLst/>
          </a:prstGeom>
        </p:spPr>
        <p:txBody>
          <a:bodyPr wrap="square">
            <a:spAutoFit/>
          </a:bodyPr>
          <a:lstStyle/>
          <a:p>
            <a:r>
              <a:rPr lang="cs-CZ" sz="3200" b="1" dirty="0">
                <a:latin typeface="Times New Roman" panose="02020603050405020304" pitchFamily="18" charset="0"/>
                <a:ea typeface="Times New Roman" panose="02020603050405020304" pitchFamily="18" charset="0"/>
              </a:rPr>
              <a:t>(3) Správce poplatku rozhodnutím zakáže plátci poplatku oznámené plnění evidenční povinnosti ve zjednodušeném rozsahu, nelze-li předpokládat splnění podmínek podle odstavce 1. O zákazu plnění evidenční povinnosti ve zjednodušeném rozsahu rozhodne správce poplatku nejpozději do 15 dnů ode dne oznámení podle odstavce 1 písm. b).</a:t>
            </a:r>
          </a:p>
          <a:p>
            <a:endParaRPr lang="cs-CZ" sz="3200" b="1"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Plnění evidenční povinnosti ve zjednodušeném rozsahu snižuje možnost zpětné kontroly plnění poplatkových povinností, a tím tak ztěžuje správu poplatku. Z tohoto důvodu se navrhuje správci poplatku umožnit posoudit oprávněnost záměru plnit evidenční povinnost ve zjednodušeném rozsahu a případně toto plnění zakázat.</a:t>
            </a:r>
          </a:p>
        </p:txBody>
      </p:sp>
    </p:spTree>
    <p:extLst>
      <p:ext uri="{BB962C8B-B14F-4D97-AF65-F5344CB8AC3E}">
        <p14:creationId xmlns:p14="http://schemas.microsoft.com/office/powerpoint/2010/main" val="1262208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280419-EF60-49A2-8A86-81760FA11D09}"/>
              </a:ext>
            </a:extLst>
          </p:cNvPr>
          <p:cNvSpPr/>
          <p:nvPr/>
        </p:nvSpPr>
        <p:spPr>
          <a:xfrm>
            <a:off x="96253" y="389706"/>
            <a:ext cx="10924673" cy="6078587"/>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 pos="2386965" algn="l"/>
              </a:tabLst>
            </a:pPr>
            <a:r>
              <a:rPr lang="cs-CZ" sz="3200" b="1" dirty="0">
                <a:latin typeface="Times New Roman" panose="02020603050405020304" pitchFamily="18" charset="0"/>
                <a:ea typeface="Times New Roman" panose="02020603050405020304" pitchFamily="18" charset="0"/>
              </a:rPr>
              <a:t>(4) Při plnění evidenční povinnosti ve zjednodušeném rozsahu se v evidenční knize vedou pouze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údaje podle odstavce 2 písm. a) až c) a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souhrnné údaje o počtu účastníků, kterým byl pobyt poskytnut, a o výši vybraného poplatku v členění podle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dne poskytnutí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zařízení nebo místa, ve kterých byl poskytnut pobyt, a</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důvodu osvobození.</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0561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53134F5-93F4-4646-A075-D75D2023C8B7}"/>
              </a:ext>
            </a:extLst>
          </p:cNvPr>
          <p:cNvSpPr/>
          <p:nvPr/>
        </p:nvSpPr>
        <p:spPr>
          <a:xfrm>
            <a:off x="737935" y="674400"/>
            <a:ext cx="11133221" cy="550920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Odstavec 4 je při plnění evidenční povinnosti ve zjednodušeném rozsahu ve vztahu speciality k § 3g odst. 2. Zjednodušený rozsah plnění evidenční povinnosti spočívá v tom, že se vedou údaje o kulturní nebo sportovní akci a o místech a zařízeních, ve kterých se poskytuje pobyt. O samotných poskytnutých pobytech se pak bude evidovat pouze jejich celkový počet a celková výše vybraného poplatku. Tyto údaje budou agregovány podle jednotlivých dní a zařízení nebo míst, kde byl pobyt poskytnut. Protože se i v tomto případě uplatní osvobození jednotlivých poplatníků, jsou pak údaje agregovány také podle důvodů osvobození.</a:t>
            </a:r>
          </a:p>
        </p:txBody>
      </p:sp>
    </p:spTree>
    <p:extLst>
      <p:ext uri="{BB962C8B-B14F-4D97-AF65-F5344CB8AC3E}">
        <p14:creationId xmlns:p14="http://schemas.microsoft.com/office/powerpoint/2010/main" val="3410962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D0E207AF-9156-4D5F-B138-380FA2438EDD}"/>
              </a:ext>
            </a:extLst>
          </p:cNvPr>
          <p:cNvGraphicFramePr>
            <a:graphicFrameLocks noGrp="1"/>
          </p:cNvGraphicFramePr>
          <p:nvPr>
            <p:extLst>
              <p:ext uri="{D42A27DB-BD31-4B8C-83A1-F6EECF244321}">
                <p14:modId xmlns:p14="http://schemas.microsoft.com/office/powerpoint/2010/main" val="55634292"/>
              </p:ext>
            </p:extLst>
          </p:nvPr>
        </p:nvGraphicFramePr>
        <p:xfrm>
          <a:off x="1860883" y="393036"/>
          <a:ext cx="9849852" cy="1050753"/>
        </p:xfrm>
        <a:graphic>
          <a:graphicData uri="http://schemas.openxmlformats.org/drawingml/2006/table">
            <a:tbl>
              <a:tblPr firstRow="1" firstCol="1" bandRow="1">
                <a:tableStyleId>{5C22544A-7EE6-4342-B048-85BDC9FD1C3A}</a:tableStyleId>
              </a:tblPr>
              <a:tblGrid>
                <a:gridCol w="2462463">
                  <a:extLst>
                    <a:ext uri="{9D8B030D-6E8A-4147-A177-3AD203B41FA5}">
                      <a16:colId xmlns:a16="http://schemas.microsoft.com/office/drawing/2014/main" val="1921967333"/>
                    </a:ext>
                  </a:extLst>
                </a:gridCol>
                <a:gridCol w="2462463">
                  <a:extLst>
                    <a:ext uri="{9D8B030D-6E8A-4147-A177-3AD203B41FA5}">
                      <a16:colId xmlns:a16="http://schemas.microsoft.com/office/drawing/2014/main" val="4273320774"/>
                    </a:ext>
                  </a:extLst>
                </a:gridCol>
                <a:gridCol w="2462463">
                  <a:extLst>
                    <a:ext uri="{9D8B030D-6E8A-4147-A177-3AD203B41FA5}">
                      <a16:colId xmlns:a16="http://schemas.microsoft.com/office/drawing/2014/main" val="882755587"/>
                    </a:ext>
                  </a:extLst>
                </a:gridCol>
                <a:gridCol w="2462463">
                  <a:extLst>
                    <a:ext uri="{9D8B030D-6E8A-4147-A177-3AD203B41FA5}">
                      <a16:colId xmlns:a16="http://schemas.microsoft.com/office/drawing/2014/main" val="403654815"/>
                    </a:ext>
                  </a:extLst>
                </a:gridCol>
              </a:tblGrid>
              <a:tr h="350251">
                <a:tc>
                  <a:txBody>
                    <a:bodyPr/>
                    <a:lstStyle/>
                    <a:p>
                      <a:pPr algn="just">
                        <a:spcAft>
                          <a:spcPts val="0"/>
                        </a:spcAft>
                      </a:pPr>
                      <a:r>
                        <a:rPr lang="cs-CZ" sz="1200">
                          <a:effectLst/>
                        </a:rPr>
                        <a:t>Název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Folkové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05870056"/>
                  </a:ext>
                </a:extLst>
              </a:tr>
              <a:tr h="350251">
                <a:tc>
                  <a:txBody>
                    <a:bodyPr/>
                    <a:lstStyle/>
                    <a:p>
                      <a:pPr algn="just">
                        <a:spcAft>
                          <a:spcPts val="0"/>
                        </a:spcAft>
                      </a:pPr>
                      <a:r>
                        <a:rPr lang="cs-CZ" sz="1200">
                          <a:effectLst/>
                        </a:rPr>
                        <a:t>Druh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Hudební festival</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63322420"/>
                  </a:ext>
                </a:extLst>
              </a:tr>
              <a:tr h="350251">
                <a:tc>
                  <a:txBody>
                    <a:bodyPr/>
                    <a:lstStyle/>
                    <a:p>
                      <a:pPr algn="just">
                        <a:spcAft>
                          <a:spcPts val="0"/>
                        </a:spcAft>
                      </a:pPr>
                      <a:r>
                        <a:rPr lang="cs-CZ" sz="1200">
                          <a:effectLst/>
                        </a:rPr>
                        <a:t>Počátek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Konec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7. července 2020</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426511812"/>
                  </a:ext>
                </a:extLst>
              </a:tr>
            </a:tbl>
          </a:graphicData>
        </a:graphic>
      </p:graphicFrame>
      <p:graphicFrame>
        <p:nvGraphicFramePr>
          <p:cNvPr id="5" name="Tabulka 4">
            <a:extLst>
              <a:ext uri="{FF2B5EF4-FFF2-40B4-BE49-F238E27FC236}">
                <a16:creationId xmlns:a16="http://schemas.microsoft.com/office/drawing/2014/main" id="{4418E428-C48C-49A7-993A-AE39FDB4FB45}"/>
              </a:ext>
            </a:extLst>
          </p:cNvPr>
          <p:cNvGraphicFramePr>
            <a:graphicFrameLocks noGrp="1"/>
          </p:cNvGraphicFramePr>
          <p:nvPr>
            <p:extLst>
              <p:ext uri="{D42A27DB-BD31-4B8C-83A1-F6EECF244321}">
                <p14:modId xmlns:p14="http://schemas.microsoft.com/office/powerpoint/2010/main" val="3356380638"/>
              </p:ext>
            </p:extLst>
          </p:nvPr>
        </p:nvGraphicFramePr>
        <p:xfrm>
          <a:off x="1860882" y="1730943"/>
          <a:ext cx="9849852" cy="1541648"/>
        </p:xfrm>
        <a:graphic>
          <a:graphicData uri="http://schemas.openxmlformats.org/drawingml/2006/table">
            <a:tbl>
              <a:tblPr firstRow="1" firstCol="1" bandRow="1">
                <a:tableStyleId>{5C22544A-7EE6-4342-B048-85BDC9FD1C3A}</a:tableStyleId>
              </a:tblPr>
              <a:tblGrid>
                <a:gridCol w="1969543">
                  <a:extLst>
                    <a:ext uri="{9D8B030D-6E8A-4147-A177-3AD203B41FA5}">
                      <a16:colId xmlns:a16="http://schemas.microsoft.com/office/drawing/2014/main" val="1096184809"/>
                    </a:ext>
                  </a:extLst>
                </a:gridCol>
                <a:gridCol w="1969543">
                  <a:extLst>
                    <a:ext uri="{9D8B030D-6E8A-4147-A177-3AD203B41FA5}">
                      <a16:colId xmlns:a16="http://schemas.microsoft.com/office/drawing/2014/main" val="2632738264"/>
                    </a:ext>
                  </a:extLst>
                </a:gridCol>
                <a:gridCol w="1969543">
                  <a:extLst>
                    <a:ext uri="{9D8B030D-6E8A-4147-A177-3AD203B41FA5}">
                      <a16:colId xmlns:a16="http://schemas.microsoft.com/office/drawing/2014/main" val="3282398399"/>
                    </a:ext>
                  </a:extLst>
                </a:gridCol>
                <a:gridCol w="3941223">
                  <a:extLst>
                    <a:ext uri="{9D8B030D-6E8A-4147-A177-3AD203B41FA5}">
                      <a16:colId xmlns:a16="http://schemas.microsoft.com/office/drawing/2014/main" val="4240453389"/>
                    </a:ext>
                  </a:extLst>
                </a:gridCol>
              </a:tblGrid>
              <a:tr h="385412">
                <a:tc gridSpan="4">
                  <a:txBody>
                    <a:bodyPr/>
                    <a:lstStyle/>
                    <a:p>
                      <a:pPr algn="just">
                        <a:spcAft>
                          <a:spcPts val="0"/>
                        </a:spcAft>
                      </a:pPr>
                      <a:r>
                        <a:rPr lang="cs-CZ" sz="1200">
                          <a:effectLst/>
                        </a:rPr>
                        <a:t>Zařízení nebo místa, ve kterých se poskytuje pobyt:</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0077470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123/2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28653887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123/9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2634320495"/>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Sokolovna TJ Sokol Kotěhůlky</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536161788"/>
                  </a:ext>
                </a:extLst>
              </a:tr>
            </a:tbl>
          </a:graphicData>
        </a:graphic>
      </p:graphicFrame>
      <p:graphicFrame>
        <p:nvGraphicFramePr>
          <p:cNvPr id="6" name="Tabulka 5">
            <a:extLst>
              <a:ext uri="{FF2B5EF4-FFF2-40B4-BE49-F238E27FC236}">
                <a16:creationId xmlns:a16="http://schemas.microsoft.com/office/drawing/2014/main" id="{EAED7AD5-81C0-49CA-8A62-6BAAFDCB5E21}"/>
              </a:ext>
            </a:extLst>
          </p:cNvPr>
          <p:cNvGraphicFramePr>
            <a:graphicFrameLocks noGrp="1"/>
          </p:cNvGraphicFramePr>
          <p:nvPr>
            <p:extLst>
              <p:ext uri="{D42A27DB-BD31-4B8C-83A1-F6EECF244321}">
                <p14:modId xmlns:p14="http://schemas.microsoft.com/office/powerpoint/2010/main" val="3283792195"/>
              </p:ext>
            </p:extLst>
          </p:nvPr>
        </p:nvGraphicFramePr>
        <p:xfrm>
          <a:off x="1860882" y="3730090"/>
          <a:ext cx="9849852" cy="2734875"/>
        </p:xfrm>
        <a:graphic>
          <a:graphicData uri="http://schemas.openxmlformats.org/drawingml/2006/table">
            <a:tbl>
              <a:tblPr firstRow="1" firstCol="1" bandRow="1">
                <a:tableStyleId>{5C22544A-7EE6-4342-B048-85BDC9FD1C3A}</a:tableStyleId>
              </a:tblPr>
              <a:tblGrid>
                <a:gridCol w="1967612">
                  <a:extLst>
                    <a:ext uri="{9D8B030D-6E8A-4147-A177-3AD203B41FA5}">
                      <a16:colId xmlns:a16="http://schemas.microsoft.com/office/drawing/2014/main" val="2518144748"/>
                    </a:ext>
                  </a:extLst>
                </a:gridCol>
                <a:gridCol w="2349338">
                  <a:extLst>
                    <a:ext uri="{9D8B030D-6E8A-4147-A177-3AD203B41FA5}">
                      <a16:colId xmlns:a16="http://schemas.microsoft.com/office/drawing/2014/main" val="1517406444"/>
                    </a:ext>
                  </a:extLst>
                </a:gridCol>
                <a:gridCol w="1589101">
                  <a:extLst>
                    <a:ext uri="{9D8B030D-6E8A-4147-A177-3AD203B41FA5}">
                      <a16:colId xmlns:a16="http://schemas.microsoft.com/office/drawing/2014/main" val="206303531"/>
                    </a:ext>
                  </a:extLst>
                </a:gridCol>
                <a:gridCol w="1972973">
                  <a:extLst>
                    <a:ext uri="{9D8B030D-6E8A-4147-A177-3AD203B41FA5}">
                      <a16:colId xmlns:a16="http://schemas.microsoft.com/office/drawing/2014/main" val="1625548005"/>
                    </a:ext>
                  </a:extLst>
                </a:gridCol>
                <a:gridCol w="1970828">
                  <a:extLst>
                    <a:ext uri="{9D8B030D-6E8A-4147-A177-3AD203B41FA5}">
                      <a16:colId xmlns:a16="http://schemas.microsoft.com/office/drawing/2014/main" val="2040487837"/>
                    </a:ext>
                  </a:extLst>
                </a:gridCol>
              </a:tblGrid>
              <a:tr h="303875">
                <a:tc>
                  <a:txBody>
                    <a:bodyPr/>
                    <a:lstStyle/>
                    <a:p>
                      <a:pPr algn="ctr">
                        <a:spcAft>
                          <a:spcPts val="0"/>
                        </a:spcAft>
                      </a:pPr>
                      <a:r>
                        <a:rPr lang="cs-CZ" sz="1200">
                          <a:effectLst/>
                        </a:rPr>
                        <a:t>Den</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Zařízení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Počet osob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Osvobození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Poplatek celkem</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978897155"/>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950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47 500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019571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3908729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88437879"/>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80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18586338"/>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2049086270"/>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30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4144282390"/>
                  </a:ext>
                </a:extLst>
              </a:tr>
              <a:tr h="303875">
                <a:tc>
                  <a:txBody>
                    <a:bodyPr/>
                    <a:lstStyle/>
                    <a:p>
                      <a:pPr algn="ctr">
                        <a:spcAft>
                          <a:spcPts val="0"/>
                        </a:spcAft>
                      </a:pPr>
                      <a:r>
                        <a:rPr lang="cs-CZ" sz="1200">
                          <a:effectLst/>
                        </a:rPr>
                        <a:t>6.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51 000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47673243"/>
                  </a:ext>
                </a:extLst>
              </a:tr>
              <a:tr h="303875">
                <a:tc>
                  <a:txBody>
                    <a:bodyPr/>
                    <a:lstStyle/>
                    <a:p>
                      <a:pPr algn="ctr">
                        <a:spcAft>
                          <a:spcPts val="0"/>
                        </a:spcAft>
                      </a:pPr>
                      <a:r>
                        <a:rPr lang="cs-CZ" sz="1200">
                          <a:effectLst/>
                        </a:rPr>
                        <a:t>7.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dirty="0">
                          <a:effectLst/>
                        </a:rPr>
                        <a:t>7 500 Kč</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72707060"/>
                  </a:ext>
                </a:extLst>
              </a:tr>
            </a:tbl>
          </a:graphicData>
        </a:graphic>
      </p:graphicFrame>
    </p:spTree>
    <p:extLst>
      <p:ext uri="{BB962C8B-B14F-4D97-AF65-F5344CB8AC3E}">
        <p14:creationId xmlns:p14="http://schemas.microsoft.com/office/powerpoint/2010/main" val="2731013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22AB905-366F-4F1C-B8B1-E011D243D235}"/>
              </a:ext>
            </a:extLst>
          </p:cNvPr>
          <p:cNvSpPr/>
          <p:nvPr/>
        </p:nvSpPr>
        <p:spPr>
          <a:xfrm>
            <a:off x="0" y="0"/>
            <a:ext cx="11919284" cy="6324808"/>
          </a:xfrm>
          <a:prstGeom prst="rect">
            <a:avLst/>
          </a:prstGeom>
        </p:spPr>
        <p:txBody>
          <a:bodyPr wrap="square">
            <a:spAutoFit/>
          </a:bodyPr>
          <a:lstStyle/>
          <a:p>
            <a:pPr algn="ctr">
              <a:spcBef>
                <a:spcPts val="1200"/>
              </a:spcBef>
            </a:pPr>
            <a:r>
              <a:rPr lang="cs-CZ" sz="3000" b="1" dirty="0">
                <a:latin typeface="Times New Roman" panose="02020603050405020304" pitchFamily="18" charset="0"/>
                <a:ea typeface="Times New Roman" panose="02020603050405020304" pitchFamily="18" charset="0"/>
              </a:rPr>
              <a:t>Hlava III</a:t>
            </a:r>
            <a:endParaRPr lang="cs-CZ" sz="3000" dirty="0">
              <a:latin typeface="Times New Roman" panose="02020603050405020304" pitchFamily="18" charset="0"/>
              <a:ea typeface="Times New Roman" panose="02020603050405020304" pitchFamily="18" charset="0"/>
            </a:endParaRPr>
          </a:p>
          <a:p>
            <a:pPr algn="ctr"/>
            <a:r>
              <a:rPr lang="cs-CZ" sz="3000" b="1" dirty="0">
                <a:latin typeface="Times New Roman" panose="02020603050405020304" pitchFamily="18" charset="0"/>
                <a:ea typeface="Times New Roman" panose="02020603050405020304" pitchFamily="18" charset="0"/>
              </a:rPr>
              <a:t>Poplatek za užívání veřejného prostranství</a:t>
            </a:r>
          </a:p>
          <a:p>
            <a:pPr marL="342900" lvl="0" indent="-342900" algn="ctr">
              <a:spcBef>
                <a:spcPts val="1200"/>
              </a:spcBef>
              <a:buFont typeface="Arial" panose="020B0604020202020204" pitchFamily="34" charset="0"/>
              <a:buChar char=""/>
            </a:pPr>
            <a:r>
              <a:rPr lang="cs-CZ" sz="3000" dirty="0">
                <a:latin typeface="Times New Roman" panose="02020603050405020304" pitchFamily="18" charset="0"/>
                <a:ea typeface="Times New Roman" panose="02020603050405020304" pitchFamily="18" charset="0"/>
              </a:rPr>
              <a:t>§ 4</a:t>
            </a:r>
          </a:p>
          <a:p>
            <a:pPr marL="1143000" lvl="2" indent="-228600" algn="just">
              <a:spcBef>
                <a:spcPts val="600"/>
              </a:spcBef>
              <a:spcAft>
                <a:spcPts val="600"/>
              </a:spcAft>
              <a:buFont typeface="+mj-lt"/>
              <a:buAutoNum type="arabicParenBoth"/>
              <a:tabLst>
                <a:tab pos="316865" algn="l"/>
                <a:tab pos="540385" algn="l"/>
              </a:tabLst>
            </a:pPr>
            <a:r>
              <a:rPr lang="cs-CZ" sz="3000" dirty="0">
                <a:latin typeface="Times New Roman" panose="02020603050405020304" pitchFamily="18" charset="0"/>
                <a:ea typeface="Times New Roman" panose="02020603050405020304" pitchFamily="18" charset="0"/>
              </a:rPr>
              <a:t>Poplatek za užívání veřejného prostranství se vybírá za zvláštní užívání veřejného prostranství,</a:t>
            </a:r>
            <a:r>
              <a:rPr lang="cs-CZ" sz="3000" baseline="30000" dirty="0">
                <a:latin typeface="Times New Roman" panose="02020603050405020304" pitchFamily="18" charset="0"/>
                <a:ea typeface="Times New Roman" panose="02020603050405020304" pitchFamily="18" charset="0"/>
              </a:rPr>
              <a:t>4b)</a:t>
            </a:r>
            <a:r>
              <a:rPr lang="cs-CZ" sz="3000" dirty="0">
                <a:latin typeface="Times New Roman" panose="02020603050405020304" pitchFamily="18" charset="0"/>
                <a:ea typeface="Times New Roman" panose="02020603050405020304" pitchFamily="18" charset="0"/>
              </a:rPr>
              <a:t> kterým se rozumí provádění výkopových prací, umístění dočasných staveb a zařízení sloužících pro poskytování prodeje a služeb, pro umístění stavebních nebo reklamních zařízení, zařízení cirkusů, lunaparků a jiných obdobných atrakcí, umístění skládek, vyhrazení trvalého parkovacího místa a užívání tohoto prostranství pro kulturní, sportovní a reklamní akce nebo potřeby tvorby filmových a televizních děl. Z akcí pořádaných na veřejném prostranství, jejichž </a:t>
            </a:r>
            <a:r>
              <a:rPr lang="cs-CZ" sz="3000" b="1" dirty="0">
                <a:latin typeface="Times New Roman" panose="02020603050405020304" pitchFamily="18" charset="0"/>
                <a:ea typeface="Times New Roman" panose="02020603050405020304" pitchFamily="18" charset="0"/>
              </a:rPr>
              <a:t>celý výtěžek je odveden</a:t>
            </a:r>
            <a:r>
              <a:rPr lang="cs-CZ" sz="3000" dirty="0">
                <a:latin typeface="Times New Roman" panose="02020603050405020304" pitchFamily="18" charset="0"/>
                <a:ea typeface="Times New Roman" panose="02020603050405020304" pitchFamily="18" charset="0"/>
              </a:rPr>
              <a:t> na charitativní a veřejně prospěšné účely, se poplatek neplatí.</a:t>
            </a:r>
            <a:endParaRPr lang="cs-CZ"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533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43BB487-B991-4A65-ACD1-39F83B04DD8B}"/>
              </a:ext>
            </a:extLst>
          </p:cNvPr>
          <p:cNvSpPr/>
          <p:nvPr/>
        </p:nvSpPr>
        <p:spPr>
          <a:xfrm>
            <a:off x="513347" y="405825"/>
            <a:ext cx="11293642" cy="320087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za užívání veřejného prostranství platí fyzické i právnické osoby, které užívají veřejné prostranství způsobem uvedeným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Poplatku za užívání veřejného prostranství spočívajícího ve vyhrazení trvalého parkovacího místa nepodléhají osoby</a:t>
            </a:r>
            <a:r>
              <a:rPr lang="cs-CZ" sz="3200" b="1" dirty="0">
                <a:latin typeface="Times New Roman" panose="02020603050405020304" pitchFamily="18" charset="0"/>
                <a:ea typeface="Times New Roman" panose="02020603050405020304" pitchFamily="18" charset="0"/>
              </a:rPr>
              <a:t>, které jsou držiteli průkazu ZTP nebo ZTP/P</a:t>
            </a:r>
            <a:r>
              <a:rPr lang="cs-CZ" sz="3200" dirty="0">
                <a:latin typeface="Times New Roman" panose="02020603050405020304" pitchFamily="18" charset="0"/>
                <a:ea typeface="Times New Roman" panose="02020603050405020304" pitchFamily="18" charset="0"/>
              </a:rPr>
              <a:t>.</a:t>
            </a:r>
            <a:endParaRPr lang="cs-CZ" sz="3200" strike="sngStrike" baseline="300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A45BD87F-1B65-4D71-B341-BFD9BDBE91CD}"/>
              </a:ext>
            </a:extLst>
          </p:cNvPr>
          <p:cNvSpPr/>
          <p:nvPr/>
        </p:nvSpPr>
        <p:spPr>
          <a:xfrm>
            <a:off x="1528732" y="5184123"/>
            <a:ext cx="7685117" cy="584775"/>
          </a:xfrm>
          <a:prstGeom prst="rect">
            <a:avLst/>
          </a:prstGeom>
        </p:spPr>
        <p:txBody>
          <a:bodyPr wrap="none">
            <a:spAutoFit/>
          </a:bodyPr>
          <a:lstStyle/>
          <a:p>
            <a:r>
              <a:rPr lang="cs-CZ" sz="3200" dirty="0">
                <a:latin typeface="Times New Roman" panose="02020603050405020304" pitchFamily="18" charset="0"/>
                <a:ea typeface="Times New Roman" panose="02020603050405020304" pitchFamily="18" charset="0"/>
              </a:rPr>
              <a:t>Provádí se formální sjednocení terminologie. </a:t>
            </a:r>
            <a:endParaRPr lang="cs-CZ" sz="3200" dirty="0"/>
          </a:p>
        </p:txBody>
      </p:sp>
    </p:spTree>
    <p:extLst>
      <p:ext uri="{BB962C8B-B14F-4D97-AF65-F5344CB8AC3E}">
        <p14:creationId xmlns:p14="http://schemas.microsoft.com/office/powerpoint/2010/main" val="2984437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3457BE2-BD84-4672-B5DE-ED433BF24A42}"/>
              </a:ext>
            </a:extLst>
          </p:cNvPr>
          <p:cNvSpPr/>
          <p:nvPr/>
        </p:nvSpPr>
        <p:spPr>
          <a:xfrm>
            <a:off x="-272717" y="246057"/>
            <a:ext cx="12047621" cy="3539430"/>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Sazba poplatku za užívání veřejného prostranství činí až 10,-Kč za každý i započatý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užívaného veřejného prostranství a každý i započatý den. Za užívání veřejného prostranství k umístění prodejních nebo reklamních zařízení, lunaparků a jiných atrakcí může obec zvýšit sazbu až na její desetinásobek. Obec může stanovit poplatek týdenní, měsíční nebo roční paušální částkou. </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5613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592666" y="0"/>
            <a:ext cx="11599333" cy="4696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Veřejné prostranství</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34 zákona č. 128/2008 Sb., o obcích</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Veřejným prostranstvím jsou všechna náměstí, ulice, tržiště, chodníky, veřejná zeleň, parky a další prostory přístupné každému bez omezení, tedy sloužící obecnému užívání, a to bez ohledu na vlastnictví k tomuto prostoru.</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lang="cs-CZ" sz="3200" i="1" dirty="0">
              <a:solidFill>
                <a:schemeClr val="dk1"/>
              </a:solidFill>
              <a:latin typeface="Times New Roman" panose="02020603050405020304" pitchFamily="18" charset="0"/>
              <a:cs typeface="Times New Roman" panose="02020603050405020304" pitchFamily="18" charset="0"/>
              <a:sym typeface="Arial"/>
            </a:endParaRPr>
          </a:p>
          <a:p>
            <a:pPr>
              <a:spcBef>
                <a:spcPts val="640"/>
              </a:spcBef>
              <a:buClr>
                <a:schemeClr val="dk1"/>
              </a:buClr>
              <a:buSzPts val="3200"/>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Veřejné užívání je možno dále rozlišit na obecné a zvláštní. Možnost obecného užívání vzniká přímo ze zákona, k jeho vzniku tedy není třeba žádného povolení. Obecné užívání současně nevylučuje z užívání veřejného statku ostatní uživatele, okruh uživatelů je neomezený.  </a:t>
            </a:r>
            <a:br>
              <a:rPr lang="cs-CZ" sz="3200" dirty="0">
                <a:solidFill>
                  <a:schemeClr val="dk1"/>
                </a:solidFill>
                <a:latin typeface="Calibri"/>
                <a:ea typeface="Calibri"/>
                <a:cs typeface="Calibri"/>
                <a:sym typeface="Calibri"/>
              </a:rPr>
            </a:br>
            <a:endParaRPr lang="cs-CZ" sz="3200"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i="1" dirty="0">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2000"/>
              <a:buFont typeface="Arial"/>
              <a:buNone/>
            </a:pPr>
            <a:endParaRPr sz="2000" i="1" dirty="0">
              <a:solidFill>
                <a:schemeClr val="dk1"/>
              </a:solidFill>
              <a:latin typeface="Arial"/>
              <a:ea typeface="Arial"/>
              <a:cs typeface="Arial"/>
              <a:sym typeface="Arial"/>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A86E27B-B198-4435-A9F3-CFC0F8EECAAD}"/>
              </a:ext>
            </a:extLst>
          </p:cNvPr>
          <p:cNvSpPr/>
          <p:nvPr/>
        </p:nvSpPr>
        <p:spPr>
          <a:xfrm>
            <a:off x="737937" y="382012"/>
            <a:ext cx="11069052" cy="1569660"/>
          </a:xfrm>
          <a:prstGeom prst="rect">
            <a:avLst/>
          </a:prstGeom>
        </p:spPr>
        <p:txBody>
          <a:bodyPr wrap="square">
            <a:spAutoFit/>
          </a:bodyPr>
          <a:lstStyle/>
          <a:p>
            <a:r>
              <a:rPr lang="cs-CZ" sz="3200" dirty="0">
                <a:solidFill>
                  <a:schemeClr val="dk1"/>
                </a:solidFill>
                <a:latin typeface="Times New Roman" panose="02020603050405020304" pitchFamily="18" charset="0"/>
                <a:ea typeface="Calibri"/>
                <a:cs typeface="Times New Roman" panose="02020603050405020304" pitchFamily="18" charset="0"/>
                <a:sym typeface="Calibri"/>
              </a:rPr>
              <a:t>Jakmile užívání jakýmkoli způsobem omezí či vyloučí z užívání ostatní uživatele, je nutno na ně pohlížet jako na užívání zvláštní (nejde-li dokonce o užívání protiprávní).</a:t>
            </a:r>
            <a:endParaRPr lang="cs-CZ" sz="3200" dirty="0"/>
          </a:p>
        </p:txBody>
      </p:sp>
      <p:sp>
        <p:nvSpPr>
          <p:cNvPr id="5" name="Shape 346">
            <a:extLst>
              <a:ext uri="{FF2B5EF4-FFF2-40B4-BE49-F238E27FC236}">
                <a16:creationId xmlns:a16="http://schemas.microsoft.com/office/drawing/2014/main" id="{FEAFCEC5-D90A-40E5-96E4-EA0FE80FA40D}"/>
              </a:ext>
            </a:extLst>
          </p:cNvPr>
          <p:cNvSpPr/>
          <p:nvPr/>
        </p:nvSpPr>
        <p:spPr>
          <a:xfrm>
            <a:off x="737937" y="2239656"/>
            <a:ext cx="11565467"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Praze č.j. 46 </a:t>
            </a:r>
            <a:r>
              <a:rPr lang="cs-CZ" sz="3200" b="1" dirty="0" err="1">
                <a:solidFill>
                  <a:schemeClr val="dk1"/>
                </a:solidFill>
                <a:latin typeface="Times New Roman" panose="02020603050405020304" pitchFamily="18" charset="0"/>
                <a:cs typeface="Times New Roman" panose="02020603050405020304" pitchFamily="18" charset="0"/>
                <a:sym typeface="Arial"/>
              </a:rPr>
              <a:t>Af</a:t>
            </a:r>
            <a:r>
              <a:rPr lang="cs-CZ" sz="3200" b="1" dirty="0">
                <a:solidFill>
                  <a:schemeClr val="dk1"/>
                </a:solidFill>
                <a:latin typeface="Times New Roman" panose="02020603050405020304" pitchFamily="18" charset="0"/>
                <a:cs typeface="Times New Roman" panose="02020603050405020304" pitchFamily="18" charset="0"/>
                <a:sym typeface="Arial"/>
              </a:rPr>
              <a:t> 3/2013-28.</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Poplatníkem je ten, kdo VP užívá </a:t>
            </a:r>
            <a:r>
              <a:rPr lang="cs-CZ" sz="3200" dirty="0">
                <a:solidFill>
                  <a:schemeClr val="dk1"/>
                </a:solidFill>
                <a:latin typeface="Times New Roman" panose="02020603050405020304" pitchFamily="18" charset="0"/>
                <a:cs typeface="Times New Roman" panose="02020603050405020304" pitchFamily="18" charset="0"/>
                <a:sym typeface="Arial"/>
              </a:rPr>
              <a:t>a nikoli ten, kdo je vlastníkem věcí na VP umístěných nebo kdo tam takovou věc umístil (to jsou pouze pomocná kritéria, pokud není zřejmé, kdo VP užívá) – má-li být účel zpoplatnění užívání veřejného prostranství ve smyslu předpokládaném zákonem zachován, je zcela nezbytné, aby správní orgány měly předně postaveno najisto, kdo veřejné prostranství užívá, a je tedy poplatníkem předmětného poplatku.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370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4041735-2606-43AB-8B01-57329586937D}"/>
              </a:ext>
            </a:extLst>
          </p:cNvPr>
          <p:cNvSpPr/>
          <p:nvPr/>
        </p:nvSpPr>
        <p:spPr>
          <a:xfrm>
            <a:off x="609600" y="1000834"/>
            <a:ext cx="11213432" cy="570925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psů</a:t>
            </a:r>
          </a:p>
          <a:p>
            <a:pPr marL="342900" lvl="0" indent="-342900" algn="ctr">
              <a:spcBef>
                <a:spcPts val="1200"/>
              </a:spcBef>
              <a:buFont typeface="Arial" panose="020B0604020202020204" pitchFamily="34" charset="0"/>
              <a:buChar char=""/>
            </a:pPr>
            <a:r>
              <a:rPr lang="cs-CZ" sz="3200" dirty="0">
                <a:latin typeface="Times New Roman" panose="02020603050405020304" pitchFamily="18" charset="0"/>
                <a:ea typeface="Times New Roman" panose="02020603050405020304" pitchFamily="18" charset="0"/>
              </a:rPr>
              <a:t>§ 2</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psa. </a:t>
            </a:r>
            <a:r>
              <a:rPr lang="cs-CZ" sz="3200" b="1" dirty="0">
                <a:latin typeface="Times New Roman" panose="02020603050405020304" pitchFamily="18" charset="0"/>
                <a:ea typeface="Times New Roman" panose="02020603050405020304" pitchFamily="18" charset="0"/>
              </a:rPr>
              <a:t>Tím může být pro účely tohoto poplatku osoba, která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je přihlášená nebo má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sídlo na území České republiky.</a:t>
            </a:r>
          </a:p>
          <a:p>
            <a:pPr marL="1143000" lvl="2" indent="-228600" algn="just">
              <a:spcBef>
                <a:spcPts val="600"/>
              </a:spcBef>
              <a:spcAft>
                <a:spcPts val="600"/>
              </a:spcAft>
              <a:buFont typeface="+mj-lt"/>
              <a:buAutoNum type="arabicParenBoth"/>
              <a:tabLst>
                <a:tab pos="316865"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Znění věty druhé § 2 odst. 1  upřesňuje, že </a:t>
            </a:r>
            <a:r>
              <a:rPr lang="cs-CZ" sz="3200" b="1" dirty="0">
                <a:solidFill>
                  <a:srgbClr val="FF0000"/>
                </a:solidFill>
                <a:latin typeface="Times New Roman" panose="02020603050405020304" pitchFamily="18" charset="0"/>
                <a:ea typeface="Times New Roman" panose="02020603050405020304" pitchFamily="18" charset="0"/>
              </a:rPr>
              <a:t>nejde o definici pojmu držitel</a:t>
            </a:r>
            <a:r>
              <a:rPr lang="cs-CZ" sz="3200" dirty="0">
                <a:solidFill>
                  <a:srgbClr val="FF0000"/>
                </a:solidFill>
                <a:latin typeface="Times New Roman" panose="02020603050405020304" pitchFamily="18" charset="0"/>
                <a:ea typeface="Times New Roman" panose="02020603050405020304" pitchFamily="18" charset="0"/>
              </a:rPr>
              <a:t>,</a:t>
            </a:r>
            <a:r>
              <a:rPr lang="cs-CZ" sz="3200" dirty="0">
                <a:latin typeface="Times New Roman" panose="02020603050405020304" pitchFamily="18" charset="0"/>
                <a:ea typeface="Times New Roman" panose="02020603050405020304" pitchFamily="18" charset="0"/>
              </a:rPr>
              <a:t> ale o vymezení okruhu možných držitelů.</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782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118533" y="481263"/>
            <a:ext cx="12073467"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Plzni č. j. 57 Ca 37/2004</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Není rozhodné, kdo je vlastníkem pozemku (zpoplatněno může být i užívání pozemků, které nejsou ve vlastnictví obce a má k nim vlastnické právo jiná fyzická nebo právnická osoba)</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Poplatníkem může být i obec, užívá-li VP a není přitom osvobozena v OZV – aktuální zejména u investičních akcí velkého rozsahu.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 OZV musí být vždy provedena specifikace zpoplatněných VP – </a:t>
            </a:r>
            <a:r>
              <a:rPr lang="cs-CZ" sz="3200" dirty="0">
                <a:solidFill>
                  <a:schemeClr val="dk1"/>
                </a:solidFill>
                <a:latin typeface="Times New Roman" panose="02020603050405020304" pitchFamily="18" charset="0"/>
                <a:cs typeface="Times New Roman" panose="02020603050405020304" pitchFamily="18" charset="0"/>
                <a:sym typeface="Arial"/>
              </a:rPr>
              <a:t>nejčastěji formou mapy s vyznačením, výpisem ulic, výpisem parcelních čísel; je-li vymezení provedeno v příloze k OZV, musí být odkaz na přílohu přímo v textu OZV a příloha musí řádně viset na úřední desce a vyznačí se na ni data vyvěšení a snětí.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p:nvPr/>
        </p:nvSpPr>
        <p:spPr>
          <a:xfrm>
            <a:off x="296333" y="211221"/>
            <a:ext cx="11599333"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Trvalé parkovací místo - </a:t>
            </a:r>
            <a:r>
              <a:rPr lang="cs-CZ" sz="3200" dirty="0">
                <a:solidFill>
                  <a:schemeClr val="dk1"/>
                </a:solidFill>
                <a:latin typeface="Times New Roman" panose="02020603050405020304" pitchFamily="18" charset="0"/>
                <a:cs typeface="Times New Roman" panose="02020603050405020304" pitchFamily="18" charset="0"/>
                <a:sym typeface="Arial"/>
              </a:rPr>
              <a:t>musí předcházet silniční správní řízení o vyhrazení tohoto parkovacího místa a jeho následné osazení dopravní značkou (jedná se o tzv. zvláštní užívání komunikace podle zákona č. 13/1997 Sb., o pozemních komunikacích, ve znění pozdějších předpisů); poté se poplatník přihlásí k poplatkové povinnosti.</a:t>
            </a:r>
            <a:endParaRPr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FC6F74E7-1FB2-42F0-8AF5-A44998249099}"/>
              </a:ext>
            </a:extLst>
          </p:cNvPr>
          <p:cNvPicPr>
            <a:picLocks noChangeAspect="1"/>
          </p:cNvPicPr>
          <p:nvPr/>
        </p:nvPicPr>
        <p:blipFill>
          <a:blip r:embed="rId3"/>
          <a:stretch>
            <a:fillRect/>
          </a:stretch>
        </p:blipFill>
        <p:spPr>
          <a:xfrm>
            <a:off x="3112168" y="3429000"/>
            <a:ext cx="5630779" cy="316731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p:nvPr/>
        </p:nvSpPr>
        <p:spPr>
          <a:xfrm>
            <a:off x="1572126" y="-313712"/>
            <a:ext cx="1045054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3200"/>
              <a:buFont typeface="Century Gothic"/>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Rozsudek Krajského soudu v Brně </a:t>
            </a:r>
            <a:r>
              <a:rPr lang="cs-CZ" sz="3200" b="1" dirty="0" err="1">
                <a:solidFill>
                  <a:schemeClr val="dk1"/>
                </a:solidFill>
                <a:latin typeface="Times New Roman" panose="02020603050405020304" pitchFamily="18" charset="0"/>
                <a:ea typeface="Century Gothic"/>
                <a:cs typeface="Times New Roman" panose="02020603050405020304" pitchFamily="18" charset="0"/>
                <a:sym typeface="Century Gothic"/>
              </a:rPr>
              <a:t>sp</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 Zn. 29 Ca 92/99 ze dne 13. března 2000</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a:buClr>
                <a:schemeClr val="dk1"/>
              </a:buClr>
              <a:buSzPts val="3200"/>
            </a:pPr>
            <a:r>
              <a:rPr lang="cs-CZ" sz="3200" b="1" dirty="0">
                <a:solidFill>
                  <a:srgbClr val="FF0000"/>
                </a:solidFill>
                <a:latin typeface="Times New Roman" panose="02020603050405020304" pitchFamily="18" charset="0"/>
                <a:cs typeface="Times New Roman" panose="02020603050405020304" pitchFamily="18" charset="0"/>
              </a:rPr>
              <a:t>Prodejním zařízením k poskytování služeb = </a:t>
            </a:r>
            <a:r>
              <a:rPr lang="cs-CZ" sz="3200" dirty="0">
                <a:solidFill>
                  <a:schemeClr val="dk1"/>
                </a:solidFill>
                <a:latin typeface="Times New Roman" panose="02020603050405020304" pitchFamily="18" charset="0"/>
                <a:cs typeface="Times New Roman" panose="02020603050405020304" pitchFamily="18" charset="0"/>
              </a:rPr>
              <a:t>věc určená k tomu, aby používána při prodeji zboží tím způsobem, že zboží z ní bude nabízeno s možností bezprostředního uzavření kupní smlouvy, případně v ní zboží může být současně též vystaveno či uskladněno.</a:t>
            </a:r>
            <a:endParaRPr lang="cs-CZ" sz="3200" dirty="0">
              <a:latin typeface="Times New Roman" panose="02020603050405020304" pitchFamily="18" charset="0"/>
              <a:cs typeface="Times New Roman" panose="02020603050405020304" pitchFamily="18" charset="0"/>
            </a:endParaRPr>
          </a:p>
          <a:p>
            <a:pPr marR="0" lvl="0" algn="l" rtl="0">
              <a:spcBef>
                <a:spcPts val="0"/>
              </a:spcBef>
              <a:spcAft>
                <a:spcPts val="0"/>
              </a:spcAft>
              <a:buClr>
                <a:schemeClr val="dk1"/>
              </a:buClr>
              <a:buSzPts val="3200"/>
            </a:pPr>
            <a:endParaRPr lang="cs-CZ" sz="3200" dirty="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sym typeface="Arial"/>
              </a:rPr>
              <a:t>Význam pojmu </a:t>
            </a:r>
            <a:r>
              <a:rPr lang="cs-CZ" sz="3200" dirty="0">
                <a:solidFill>
                  <a:srgbClr val="FF0000"/>
                </a:solidFill>
                <a:latin typeface="Times New Roman" panose="02020603050405020304" pitchFamily="18" charset="0"/>
                <a:cs typeface="Times New Roman" panose="02020603050405020304" pitchFamily="18" charset="0"/>
                <a:sym typeface="Arial"/>
              </a:rPr>
              <a:t>„umístit“ </a:t>
            </a:r>
            <a:r>
              <a:rPr lang="cs-CZ" sz="3200" dirty="0">
                <a:solidFill>
                  <a:schemeClr val="dk1"/>
                </a:solidFill>
                <a:latin typeface="Times New Roman" panose="02020603050405020304" pitchFamily="18" charset="0"/>
                <a:cs typeface="Times New Roman" panose="02020603050405020304" pitchFamily="18" charset="0"/>
                <a:sym typeface="Arial"/>
              </a:rPr>
              <a:t>= „dát, postavit věc na místo, určit pro ni místo“ = předem pro toto zařízení </a:t>
            </a:r>
            <a:r>
              <a:rPr lang="cs-CZ" sz="3200" b="1" dirty="0">
                <a:solidFill>
                  <a:schemeClr val="dk1"/>
                </a:solidFill>
                <a:latin typeface="Times New Roman" panose="02020603050405020304" pitchFamily="18" charset="0"/>
                <a:cs typeface="Times New Roman" panose="02020603050405020304" pitchFamily="18" charset="0"/>
                <a:sym typeface="Arial"/>
              </a:rPr>
              <a:t>prostorově vymezit část veřejného prostranství, kde bude následně toto zařízení postaveno.</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1331495" y="575911"/>
            <a:ext cx="10860505"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za zvláštní užívání veřejného prostranství – judikatura</a:t>
            </a:r>
          </a:p>
          <a:p>
            <a:pPr marL="0" marR="0" lvl="0" indent="0" algn="l"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20/01 ze dne 20 listopadu 2001</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Účelem veřejného prostranství</a:t>
            </a:r>
            <a:r>
              <a:rPr lang="cs-CZ" sz="3200" dirty="0">
                <a:solidFill>
                  <a:schemeClr val="dk1"/>
                </a:solidFill>
                <a:latin typeface="Times New Roman" panose="02020603050405020304" pitchFamily="18" charset="0"/>
                <a:cs typeface="Times New Roman" panose="02020603050405020304" pitchFamily="18" charset="0"/>
                <a:sym typeface="Arial"/>
              </a:rPr>
              <a:t>, jak vyplývá z ustanovení § 4 zákona o místních poplatcích, je </a:t>
            </a:r>
            <a:r>
              <a:rPr lang="cs-CZ" sz="3200" dirty="0">
                <a:solidFill>
                  <a:srgbClr val="FF0000"/>
                </a:solidFill>
                <a:latin typeface="Times New Roman" panose="02020603050405020304" pitchFamily="18" charset="0"/>
                <a:cs typeface="Times New Roman" panose="02020603050405020304" pitchFamily="18" charset="0"/>
                <a:sym typeface="Arial"/>
              </a:rPr>
              <a:t>obecné a zvláštní užívání. Obecným </a:t>
            </a:r>
            <a:r>
              <a:rPr lang="cs-CZ" sz="3200" dirty="0">
                <a:solidFill>
                  <a:schemeClr val="dk1"/>
                </a:solidFill>
                <a:latin typeface="Times New Roman" panose="02020603050405020304" pitchFamily="18" charset="0"/>
                <a:cs typeface="Times New Roman" panose="02020603050405020304" pitchFamily="18" charset="0"/>
                <a:sym typeface="Arial"/>
              </a:rPr>
              <a:t>užíváním se rozumí </a:t>
            </a:r>
            <a:r>
              <a:rPr lang="cs-CZ" sz="3200" dirty="0">
                <a:solidFill>
                  <a:srgbClr val="FF0000"/>
                </a:solidFill>
                <a:latin typeface="Times New Roman" panose="02020603050405020304" pitchFamily="18" charset="0"/>
                <a:cs typeface="Times New Roman" panose="02020603050405020304" pitchFamily="18" charset="0"/>
                <a:sym typeface="Arial"/>
              </a:rPr>
              <a:t>užívání</a:t>
            </a:r>
            <a:r>
              <a:rPr lang="cs-CZ" sz="3200" dirty="0">
                <a:solidFill>
                  <a:schemeClr val="dk1"/>
                </a:solidFill>
                <a:latin typeface="Times New Roman" panose="02020603050405020304" pitchFamily="18" charset="0"/>
                <a:cs typeface="Times New Roman" panose="02020603050405020304" pitchFamily="18" charset="0"/>
                <a:sym typeface="Arial"/>
              </a:rPr>
              <a:t> např. náměstí či místních komunikací </a:t>
            </a:r>
            <a:r>
              <a:rPr lang="cs-CZ" sz="3200" dirty="0">
                <a:solidFill>
                  <a:srgbClr val="FF0000"/>
                </a:solidFill>
                <a:latin typeface="Times New Roman" panose="02020603050405020304" pitchFamily="18" charset="0"/>
                <a:cs typeface="Times New Roman" panose="02020603050405020304" pitchFamily="18" charset="0"/>
                <a:sym typeface="Arial"/>
              </a:rPr>
              <a:t>chodci a vozidly a je zásadně bezplatné. </a:t>
            </a:r>
            <a:r>
              <a:rPr lang="cs-CZ" sz="3200" dirty="0">
                <a:solidFill>
                  <a:schemeClr val="dk1"/>
                </a:solidFill>
                <a:latin typeface="Times New Roman" panose="02020603050405020304" pitchFamily="18" charset="0"/>
                <a:cs typeface="Times New Roman" panose="02020603050405020304" pitchFamily="18" charset="0"/>
                <a:sym typeface="Arial"/>
              </a:rPr>
              <a:t>Na rozdíl od toho tzv. </a:t>
            </a:r>
            <a:r>
              <a:rPr lang="cs-CZ" sz="3200" dirty="0">
                <a:solidFill>
                  <a:srgbClr val="FF0000"/>
                </a:solidFill>
                <a:latin typeface="Times New Roman" panose="02020603050405020304" pitchFamily="18" charset="0"/>
                <a:cs typeface="Times New Roman" panose="02020603050405020304" pitchFamily="18" charset="0"/>
                <a:sym typeface="Arial"/>
              </a:rPr>
              <a:t>zvláštní užívání </a:t>
            </a:r>
            <a:r>
              <a:rPr lang="cs-CZ" sz="3200" dirty="0">
                <a:solidFill>
                  <a:schemeClr val="dk1"/>
                </a:solidFill>
                <a:latin typeface="Times New Roman" panose="02020603050405020304" pitchFamily="18" charset="0"/>
                <a:cs typeface="Times New Roman" panose="02020603050405020304" pitchFamily="18" charset="0"/>
                <a:sym typeface="Arial"/>
              </a:rPr>
              <a:t>veřejného prostranství je definování </a:t>
            </a:r>
            <a:r>
              <a:rPr lang="cs-CZ" sz="3200" dirty="0">
                <a:solidFill>
                  <a:srgbClr val="FF0000"/>
                </a:solidFill>
                <a:latin typeface="Times New Roman" panose="02020603050405020304" pitchFamily="18" charset="0"/>
                <a:cs typeface="Times New Roman" panose="02020603050405020304" pitchFamily="18" charset="0"/>
                <a:sym typeface="Arial"/>
              </a:rPr>
              <a:t>taxativním výčtem </a:t>
            </a:r>
            <a:r>
              <a:rPr lang="cs-CZ" sz="3200" dirty="0">
                <a:solidFill>
                  <a:schemeClr val="dk1"/>
                </a:solidFill>
                <a:latin typeface="Times New Roman" panose="02020603050405020304" pitchFamily="18" charset="0"/>
                <a:cs typeface="Times New Roman" panose="02020603050405020304" pitchFamily="18" charset="0"/>
                <a:sym typeface="Arial"/>
              </a:rPr>
              <a:t>v § 4 odst. 1 zákona o místních poplatcích a je </a:t>
            </a:r>
            <a:r>
              <a:rPr lang="cs-CZ" sz="3200" dirty="0">
                <a:solidFill>
                  <a:srgbClr val="FF0000"/>
                </a:solidFill>
                <a:latin typeface="Times New Roman" panose="02020603050405020304" pitchFamily="18" charset="0"/>
                <a:cs typeface="Times New Roman" panose="02020603050405020304" pitchFamily="18" charset="0"/>
                <a:sym typeface="Arial"/>
              </a:rPr>
              <a:t>úplatné</a:t>
            </a:r>
            <a:r>
              <a:rPr lang="cs-CZ" sz="3200" dirty="0">
                <a:solidFill>
                  <a:schemeClr val="dk1"/>
                </a:solidFill>
                <a:latin typeface="Times New Roman" panose="02020603050405020304" pitchFamily="18" charset="0"/>
                <a:cs typeface="Times New Roman" panose="02020603050405020304" pitchFamily="18" charset="0"/>
                <a:sym typeface="Arial"/>
              </a:rPr>
              <a:t> (srov. </a:t>
            </a:r>
            <a:r>
              <a:rPr lang="cs-CZ" sz="3200" dirty="0" err="1">
                <a:solidFill>
                  <a:schemeClr val="dk1"/>
                </a:solidFill>
                <a:latin typeface="Times New Roman" panose="02020603050405020304" pitchFamily="18" charset="0"/>
                <a:cs typeface="Times New Roman" panose="02020603050405020304" pitchFamily="18" charset="0"/>
                <a:sym typeface="Arial"/>
              </a:rPr>
              <a:t>Pl.ÚS</a:t>
            </a:r>
            <a:r>
              <a:rPr lang="cs-CZ" sz="3200" dirty="0">
                <a:solidFill>
                  <a:schemeClr val="dk1"/>
                </a:solidFill>
                <a:latin typeface="Times New Roman" panose="02020603050405020304" pitchFamily="18" charset="0"/>
                <a:cs typeface="Times New Roman" panose="02020603050405020304" pitchFamily="18" charset="0"/>
                <a:sym typeface="Arial"/>
              </a:rPr>
              <a:t> 14/95, ÚS, sv. 4, č. 68)…. </a:t>
            </a:r>
            <a:endParaRPr sz="20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741D3BA-3326-40B2-ADE6-7EFF8A4473AA}"/>
              </a:ext>
            </a:extLst>
          </p:cNvPr>
          <p:cNvPicPr>
            <a:picLocks noChangeAspect="1"/>
          </p:cNvPicPr>
          <p:nvPr/>
        </p:nvPicPr>
        <p:blipFill>
          <a:blip r:embed="rId2"/>
          <a:stretch>
            <a:fillRect/>
          </a:stretch>
        </p:blipFill>
        <p:spPr>
          <a:xfrm>
            <a:off x="1363579" y="164431"/>
            <a:ext cx="9464842" cy="6529137"/>
          </a:xfrm>
          <a:prstGeom prst="rect">
            <a:avLst/>
          </a:prstGeom>
        </p:spPr>
      </p:pic>
      <p:sp>
        <p:nvSpPr>
          <p:cNvPr id="2" name="Obdélník 1">
            <a:extLst>
              <a:ext uri="{FF2B5EF4-FFF2-40B4-BE49-F238E27FC236}">
                <a16:creationId xmlns:a16="http://schemas.microsoft.com/office/drawing/2014/main" id="{5D4E6BC4-13E7-43E9-850E-58472D06D47F}"/>
              </a:ext>
            </a:extLst>
          </p:cNvPr>
          <p:cNvSpPr/>
          <p:nvPr/>
        </p:nvSpPr>
        <p:spPr>
          <a:xfrm>
            <a:off x="3176337" y="1026695"/>
            <a:ext cx="417095" cy="96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3416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1716504" y="525825"/>
            <a:ext cx="10340920" cy="550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21/02 ze dne 22. března 2005</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rgbClr val="FF0000"/>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Právní závěr, podle něhož by </a:t>
            </a:r>
            <a:r>
              <a:rPr lang="cs-CZ" sz="3200" dirty="0">
                <a:solidFill>
                  <a:srgbClr val="FF0000"/>
                </a:solidFill>
                <a:latin typeface="Times New Roman" panose="02020603050405020304" pitchFamily="18" charset="0"/>
                <a:cs typeface="Times New Roman" panose="02020603050405020304" pitchFamily="18" charset="0"/>
                <a:sym typeface="Arial"/>
              </a:rPr>
              <a:t>byl vlastník pozemku povinen platit poplatky za zvláštní užívání svého pozemku</a:t>
            </a:r>
            <a:r>
              <a:rPr lang="cs-CZ" sz="3200" dirty="0">
                <a:solidFill>
                  <a:schemeClr val="dk1"/>
                </a:solidFill>
                <a:latin typeface="Times New Roman" panose="02020603050405020304" pitchFamily="18" charset="0"/>
                <a:cs typeface="Times New Roman" panose="02020603050405020304" pitchFamily="18" charset="0"/>
                <a:sym typeface="Arial"/>
              </a:rPr>
              <a:t>, který byl jako veřejné prostranství označen obecně závaznou vyhláškou obce, </a:t>
            </a:r>
            <a:r>
              <a:rPr lang="cs-CZ" sz="3200" dirty="0">
                <a:solidFill>
                  <a:srgbClr val="FF0000"/>
                </a:solidFill>
                <a:latin typeface="Times New Roman" panose="02020603050405020304" pitchFamily="18" charset="0"/>
                <a:cs typeface="Times New Roman" panose="02020603050405020304" pitchFamily="18" charset="0"/>
                <a:sym typeface="Arial"/>
              </a:rPr>
              <a:t>by mohl být</a:t>
            </a:r>
            <a:r>
              <a:rPr lang="cs-CZ" sz="3200" dirty="0">
                <a:solidFill>
                  <a:schemeClr val="dk1"/>
                </a:solidFill>
                <a:latin typeface="Times New Roman" panose="02020603050405020304" pitchFamily="18" charset="0"/>
                <a:cs typeface="Times New Roman" panose="02020603050405020304" pitchFamily="18" charset="0"/>
                <a:sym typeface="Arial"/>
              </a:rPr>
              <a:t>, podle okolností, </a:t>
            </a:r>
            <a:r>
              <a:rPr lang="cs-CZ" sz="3200" dirty="0">
                <a:solidFill>
                  <a:srgbClr val="FF0000"/>
                </a:solidFill>
                <a:latin typeface="Times New Roman" panose="02020603050405020304" pitchFamily="18" charset="0"/>
                <a:cs typeface="Times New Roman" panose="02020603050405020304" pitchFamily="18" charset="0"/>
                <a:sym typeface="Arial"/>
              </a:rPr>
              <a:t>v rozporu s ústavní ochranou vlastnictví</a:t>
            </a:r>
            <a:r>
              <a:rPr lang="cs-CZ" sz="3200" dirty="0">
                <a:solidFill>
                  <a:schemeClr val="dk1"/>
                </a:solidFill>
                <a:latin typeface="Times New Roman" panose="02020603050405020304" pitchFamily="18" charset="0"/>
                <a:cs typeface="Times New Roman" panose="02020603050405020304" pitchFamily="18" charset="0"/>
                <a:sym typeface="Arial"/>
              </a:rPr>
              <a:t>. Ochrana práv vlastníků bude předmětem případného řízení před správními soudy, které vezmou v úvahu všechny relevantní okolnosti individuálního případu a podle toho </a:t>
            </a:r>
            <a:r>
              <a:rPr lang="cs-CZ" sz="3200" dirty="0">
                <a:solidFill>
                  <a:srgbClr val="FF0000"/>
                </a:solidFill>
                <a:latin typeface="Times New Roman" panose="02020603050405020304" pitchFamily="18" charset="0"/>
                <a:cs typeface="Times New Roman" panose="02020603050405020304" pitchFamily="18" charset="0"/>
                <a:sym typeface="Arial"/>
              </a:rPr>
              <a:t>rozliší výkon vlastnického práva od jeho eventuálního zneužití.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366295" y="401052"/>
            <a:ext cx="11938000" cy="70850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NSS č.j. 9 </a:t>
            </a:r>
            <a:r>
              <a:rPr lang="cs-CZ" sz="3200" b="1" dirty="0" err="1">
                <a:solidFill>
                  <a:schemeClr val="dk1"/>
                </a:solidFill>
                <a:latin typeface="Times New Roman" panose="02020603050405020304" pitchFamily="18" charset="0"/>
                <a:cs typeface="Times New Roman" panose="02020603050405020304" pitchFamily="18" charset="0"/>
                <a:sym typeface="Arial"/>
              </a:rPr>
              <a:t>Afs</a:t>
            </a:r>
            <a:r>
              <a:rPr lang="cs-CZ" sz="3200" b="1" dirty="0">
                <a:solidFill>
                  <a:schemeClr val="dk1"/>
                </a:solidFill>
                <a:latin typeface="Times New Roman" panose="02020603050405020304" pitchFamily="18" charset="0"/>
                <a:cs typeface="Times New Roman" panose="02020603050405020304" pitchFamily="18" charset="0"/>
                <a:sym typeface="Arial"/>
              </a:rPr>
              <a:t> 86/2008-89 ze dne 16. července 2009</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Pronajme-li si nájemce pozemek, který je veřejným prostranstvím ve smyslu § 34 zákona č. 128/2008 Sb., o obcích, pak jeho povinnost hradit </a:t>
            </a:r>
            <a:r>
              <a:rPr lang="cs-CZ" sz="3200" dirty="0">
                <a:solidFill>
                  <a:srgbClr val="FF0000"/>
                </a:solidFill>
                <a:latin typeface="Times New Roman" panose="02020603050405020304" pitchFamily="18" charset="0"/>
                <a:cs typeface="Times New Roman" panose="02020603050405020304" pitchFamily="18" charset="0"/>
                <a:sym typeface="Arial"/>
              </a:rPr>
              <a:t>nájemné</a:t>
            </a:r>
            <a:r>
              <a:rPr lang="cs-CZ" sz="3200" dirty="0">
                <a:solidFill>
                  <a:schemeClr val="dk1"/>
                </a:solidFill>
                <a:latin typeface="Times New Roman" panose="02020603050405020304" pitchFamily="18" charset="0"/>
                <a:cs typeface="Times New Roman" panose="02020603050405020304" pitchFamily="18" charset="0"/>
                <a:sym typeface="Arial"/>
              </a:rPr>
              <a:t> vyplývající ze soukromoprávního nájemného vztahu </a:t>
            </a:r>
            <a:r>
              <a:rPr lang="cs-CZ" sz="3200" dirty="0">
                <a:solidFill>
                  <a:srgbClr val="FF0000"/>
                </a:solidFill>
                <a:latin typeface="Times New Roman" panose="02020603050405020304" pitchFamily="18" charset="0"/>
                <a:cs typeface="Times New Roman" panose="02020603050405020304" pitchFamily="18" charset="0"/>
                <a:sym typeface="Arial"/>
              </a:rPr>
              <a:t>nenahrazuje veřejnoprávní povinnost platit místní poplatek </a:t>
            </a:r>
            <a:r>
              <a:rPr lang="cs-CZ" sz="3200" dirty="0">
                <a:solidFill>
                  <a:schemeClr val="dk1"/>
                </a:solidFill>
                <a:latin typeface="Times New Roman" panose="02020603050405020304" pitchFamily="18" charset="0"/>
                <a:cs typeface="Times New Roman" panose="02020603050405020304" pitchFamily="18" charset="0"/>
                <a:sym typeface="Arial"/>
              </a:rPr>
              <a:t>za zvláštní užívání veřejného prostranství dle § 4 zákona č. 565/1990 Sb., o místních poplatcích. Ani obci tak nelze upírat možnost poskytnout vlastní věc někomu za úplatu. Bude-li ovšem veřejné prostranství nájemcem užíváno zvláštním způsobem, kdy dojde k omezení či vyloučení jeho obecného užívání ostatními subjekty, pak užívání pozemku na základě nájemní smlouvy bude bez vlivu na povinnost subjektu </a:t>
            </a:r>
            <a:r>
              <a:rPr lang="cs-CZ" sz="3200" b="1" dirty="0">
                <a:solidFill>
                  <a:schemeClr val="dk1"/>
                </a:solidFill>
                <a:latin typeface="Times New Roman" panose="02020603050405020304" pitchFamily="18" charset="0"/>
                <a:cs typeface="Times New Roman" panose="02020603050405020304" pitchFamily="18" charset="0"/>
                <a:sym typeface="Arial"/>
              </a:rPr>
              <a:t>platit vedle nájemného také místní poplatek.</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p:nvPr/>
        </p:nvSpPr>
        <p:spPr>
          <a:xfrm>
            <a:off x="143933" y="698723"/>
            <a:ext cx="119041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47/06 ze dne června 2009</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Z hlediska posouzení zákazu (užívat veřejné prostranství pro nakládání a skládání materiálu a výrobků na dobu delší než 24 hodin) je rozhodné, že podle § 25 odst. 6 písm. c) č. 2 zákona o pozemních komunikacích je </a:t>
            </a:r>
            <a:r>
              <a:rPr lang="cs-CZ" sz="3200" b="1" dirty="0">
                <a:solidFill>
                  <a:schemeClr val="dk1"/>
                </a:solidFill>
                <a:latin typeface="Times New Roman" panose="02020603050405020304" pitchFamily="18" charset="0"/>
                <a:cs typeface="Times New Roman" panose="02020603050405020304" pitchFamily="18" charset="0"/>
                <a:sym typeface="Arial"/>
              </a:rPr>
              <a:t>umísťování, skládání a nakládání věci nebo materiálů nesloužících k údržbě nebo opravám těchto komunikací</a:t>
            </a:r>
            <a:r>
              <a:rPr lang="cs-CZ" sz="3200" dirty="0">
                <a:solidFill>
                  <a:schemeClr val="dk1"/>
                </a:solidFill>
                <a:latin typeface="Times New Roman" panose="02020603050405020304" pitchFamily="18" charset="0"/>
                <a:cs typeface="Times New Roman" panose="02020603050405020304" pitchFamily="18" charset="0"/>
                <a:sym typeface="Arial"/>
              </a:rPr>
              <a:t>, nebudou-li neprodleně odstraněny, </a:t>
            </a:r>
            <a:r>
              <a:rPr lang="cs-CZ" sz="3200" b="1" dirty="0">
                <a:solidFill>
                  <a:schemeClr val="dk1"/>
                </a:solidFill>
                <a:latin typeface="Times New Roman" panose="02020603050405020304" pitchFamily="18" charset="0"/>
                <a:cs typeface="Times New Roman" panose="02020603050405020304" pitchFamily="18" charset="0"/>
                <a:sym typeface="Arial"/>
              </a:rPr>
              <a:t>zvláštním užíváním dálnice, silnice nebo místní komunikace. </a:t>
            </a:r>
            <a:r>
              <a:rPr lang="cs-CZ" sz="3200" dirty="0">
                <a:solidFill>
                  <a:schemeClr val="dk1"/>
                </a:solidFill>
                <a:latin typeface="Times New Roman" panose="02020603050405020304" pitchFamily="18" charset="0"/>
                <a:cs typeface="Times New Roman" panose="02020603050405020304" pitchFamily="18" charset="0"/>
                <a:sym typeface="Arial"/>
              </a:rPr>
              <a:t>Zvláštní užívání přitom podle § 25 odst. 1 tohoto zákona předpokládá </a:t>
            </a:r>
            <a:r>
              <a:rPr lang="cs-CZ" sz="3200" b="1" dirty="0">
                <a:solidFill>
                  <a:schemeClr val="dk1"/>
                </a:solidFill>
                <a:latin typeface="Times New Roman" panose="02020603050405020304" pitchFamily="18" charset="0"/>
                <a:cs typeface="Times New Roman" panose="02020603050405020304" pitchFamily="18" charset="0"/>
                <a:sym typeface="Arial"/>
              </a:rPr>
              <a:t>rozhodnutí příslušného silničního správního úřadu</a:t>
            </a:r>
            <a:r>
              <a:rPr lang="cs-CZ" sz="3200" dirty="0">
                <a:solidFill>
                  <a:schemeClr val="dk1"/>
                </a:solidFill>
                <a:latin typeface="Times New Roman" panose="02020603050405020304" pitchFamily="18" charset="0"/>
                <a:cs typeface="Times New Roman" panose="02020603050405020304" pitchFamily="18" charset="0"/>
                <a:sym typeface="Arial"/>
              </a:rPr>
              <a:t>, tedy orgánu státní správy.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A225B12-7BD6-45F3-A9F7-7DA59E408795}"/>
              </a:ext>
            </a:extLst>
          </p:cNvPr>
          <p:cNvSpPr/>
          <p:nvPr/>
        </p:nvSpPr>
        <p:spPr>
          <a:xfrm>
            <a:off x="216569" y="805205"/>
            <a:ext cx="11758862" cy="5247590"/>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IV</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vstupného</a:t>
            </a:r>
          </a:p>
          <a:p>
            <a:pPr lvl="0" algn="ctr">
              <a:spcBef>
                <a:spcPts val="1200"/>
              </a:spcBef>
            </a:pPr>
            <a:r>
              <a:rPr lang="cs-CZ" sz="3200" dirty="0">
                <a:latin typeface="Times New Roman" panose="02020603050405020304" pitchFamily="18" charset="0"/>
                <a:ea typeface="Times New Roman" panose="02020603050405020304" pitchFamily="18" charset="0"/>
              </a:rPr>
              <a:t>§ 6</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vstupného se vybírá ze vstupného na kulturní, sportovní, prodejní nebo reklamní akce, sníženého o daň z přidané hodnoty, je-li v ceně vstupného obsažena. Vstupným se pro účely tohoto zákona rozumí peněžitá částka, kterou účastník akce zaplatí za to, že se jí může zúčastnit. Z akcí, jejichž celý výtěžek je </a:t>
            </a:r>
            <a:r>
              <a:rPr lang="cs-CZ" sz="3200" b="1" dirty="0">
                <a:latin typeface="Times New Roman" panose="02020603050405020304" pitchFamily="18" charset="0"/>
                <a:ea typeface="Times New Roman" panose="02020603050405020304" pitchFamily="18" charset="0"/>
              </a:rPr>
              <a:t>odveden</a:t>
            </a:r>
            <a:r>
              <a:rPr lang="cs-CZ" sz="3200" dirty="0">
                <a:latin typeface="Times New Roman" panose="02020603050405020304" pitchFamily="18" charset="0"/>
                <a:ea typeface="Times New Roman" panose="02020603050405020304" pitchFamily="18" charset="0"/>
              </a:rPr>
              <a:t> na charitativní a veřejně prospěšné účely, se poplatek neplatí.</a:t>
            </a:r>
          </a:p>
        </p:txBody>
      </p:sp>
    </p:spTree>
    <p:extLst>
      <p:ext uri="{BB962C8B-B14F-4D97-AF65-F5344CB8AC3E}">
        <p14:creationId xmlns:p14="http://schemas.microsoft.com/office/powerpoint/2010/main" val="3314066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F5F396A-6BE0-4DEF-B5D2-22A258EDA485}"/>
              </a:ext>
            </a:extLst>
          </p:cNvPr>
          <p:cNvSpPr/>
          <p:nvPr/>
        </p:nvSpPr>
        <p:spPr>
          <a:xfrm>
            <a:off x="1588168" y="651029"/>
            <a:ext cx="10266947"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Předpokládá se, že navrhovaná úprava povede ke snížení možnosti spekulativního jednání některých pořadatelů akcí, kteří sice prohlásí, že akce je pořádána za účelem získání finančních prostředků na charitu nebo veřejně prospěšné účely, ale ve svém důsledku žádný finanční výtěžek na tuto činnost neodvedou, neboť prohlásí, že akce konaná za uvedeným účelem nebyla úspěšná a nepřinesla žádné finanční prostředky.</a:t>
            </a:r>
          </a:p>
        </p:txBody>
      </p:sp>
    </p:spTree>
    <p:extLst>
      <p:ext uri="{BB962C8B-B14F-4D97-AF65-F5344CB8AC3E}">
        <p14:creationId xmlns:p14="http://schemas.microsoft.com/office/powerpoint/2010/main" val="329818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860883" y="209438"/>
            <a:ext cx="10187183" cy="403187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a:p>
            <a:pPr marL="0" marR="0" lvl="0" indent="0" algn="just" rtl="0">
              <a:spcBef>
                <a:spcPts val="0"/>
              </a:spcBef>
              <a:spcAft>
                <a:spcPts val="0"/>
              </a:spcAft>
              <a:buNone/>
            </a:pPr>
            <a:r>
              <a:rPr lang="cs-CZ" sz="3200" dirty="0">
                <a:solidFill>
                  <a:srgbClr val="000000"/>
                </a:solidFill>
                <a:latin typeface="Arial"/>
                <a:ea typeface="Arial"/>
                <a:cs typeface="Arial"/>
                <a:sym typeface="Arial"/>
              </a:rPr>
              <a:t>Obecně se pro </a:t>
            </a:r>
            <a:r>
              <a:rPr lang="cs-CZ" sz="3200" b="1" dirty="0">
                <a:solidFill>
                  <a:srgbClr val="FF0000"/>
                </a:solidFill>
                <a:latin typeface="Arial"/>
                <a:ea typeface="Arial"/>
                <a:cs typeface="Arial"/>
                <a:sym typeface="Arial"/>
              </a:rPr>
              <a:t>držbu věci</a:t>
            </a:r>
            <a:r>
              <a:rPr lang="cs-CZ" sz="3200" dirty="0">
                <a:solidFill>
                  <a:srgbClr val="000000"/>
                </a:solidFill>
                <a:latin typeface="Arial"/>
                <a:ea typeface="Arial"/>
                <a:cs typeface="Arial"/>
                <a:sym typeface="Arial"/>
              </a:rPr>
              <a:t> (i pes je z právního pohledu věcí ve smyslu § 987  a násl. občanského zákoníku) vyžaduje naplnění dvou předpokladů, kterými je jednak </a:t>
            </a:r>
            <a:r>
              <a:rPr lang="cs-CZ" sz="3200" b="1" dirty="0">
                <a:solidFill>
                  <a:srgbClr val="FF0000"/>
                </a:solidFill>
                <a:latin typeface="Arial"/>
                <a:ea typeface="Arial"/>
                <a:cs typeface="Arial"/>
                <a:sym typeface="Arial"/>
              </a:rPr>
              <a:t>faktické ovládání věci</a:t>
            </a:r>
            <a:r>
              <a:rPr lang="cs-CZ" sz="3200" dirty="0">
                <a:solidFill>
                  <a:srgbClr val="FF0000"/>
                </a:solidFill>
                <a:latin typeface="Arial"/>
                <a:ea typeface="Arial"/>
                <a:cs typeface="Arial"/>
                <a:sym typeface="Arial"/>
              </a:rPr>
              <a:t> </a:t>
            </a:r>
            <a:r>
              <a:rPr lang="cs-CZ" sz="3200" dirty="0">
                <a:solidFill>
                  <a:srgbClr val="000000"/>
                </a:solidFill>
                <a:latin typeface="Arial"/>
                <a:ea typeface="Arial"/>
                <a:cs typeface="Arial"/>
                <a:sym typeface="Arial"/>
              </a:rPr>
              <a:t>(psa) určitou osobou, a jednak </a:t>
            </a:r>
            <a:r>
              <a:rPr lang="cs-CZ" sz="3200" b="1" dirty="0">
                <a:solidFill>
                  <a:srgbClr val="FF0000"/>
                </a:solidFill>
                <a:latin typeface="Arial"/>
                <a:ea typeface="Arial"/>
                <a:cs typeface="Arial"/>
                <a:sym typeface="Arial"/>
              </a:rPr>
              <a:t>nakládání s věcí jako s vlastní,</a:t>
            </a:r>
            <a:r>
              <a:rPr lang="cs-CZ" sz="3200" dirty="0">
                <a:solidFill>
                  <a:srgbClr val="000000"/>
                </a:solidFill>
                <a:latin typeface="Arial"/>
                <a:ea typeface="Arial"/>
                <a:cs typeface="Arial"/>
                <a:sym typeface="Arial"/>
              </a:rPr>
              <a:t> tj. projevuje se zde úmysl mít tuto věc pro sebe.</a:t>
            </a: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endParaRPr lang="cs-CZ" sz="3200" b="1" dirty="0">
              <a:solidFill>
                <a:srgbClr val="FF0000"/>
              </a:solidFill>
              <a:latin typeface="Arial"/>
              <a:ea typeface="Arial"/>
              <a:cs typeface="Arial"/>
              <a:sym typeface="Arial"/>
            </a:endParaRPr>
          </a:p>
          <a:p>
            <a:pPr marL="0" marR="0" lvl="0" indent="0" algn="just" rtl="0">
              <a:spcBef>
                <a:spcPts val="0"/>
              </a:spcBef>
              <a:spcAft>
                <a:spcPts val="0"/>
              </a:spcAft>
              <a:buNone/>
            </a:pPr>
            <a:r>
              <a:rPr lang="cs-CZ" sz="3200" b="1" dirty="0">
                <a:solidFill>
                  <a:srgbClr val="FF0000"/>
                </a:solidFill>
                <a:latin typeface="Arial"/>
                <a:ea typeface="Arial"/>
                <a:cs typeface="Arial"/>
                <a:sym typeface="Arial"/>
              </a:rPr>
              <a:t>Pes na návštěvě.</a:t>
            </a:r>
          </a:p>
          <a:p>
            <a:pPr marL="0" marR="0" lvl="0" indent="0" algn="just" rtl="0">
              <a:spcBef>
                <a:spcPts val="0"/>
              </a:spcBef>
              <a:spcAft>
                <a:spcPts val="0"/>
              </a:spcAft>
              <a:buNone/>
            </a:pPr>
            <a:r>
              <a:rPr lang="cs-CZ" sz="3200" b="1" dirty="0">
                <a:solidFill>
                  <a:srgbClr val="FF0000"/>
                </a:solidFill>
              </a:rPr>
              <a:t>Střídavá péče.</a:t>
            </a:r>
            <a:endParaRPr lang="cs-CZ" sz="3200" b="1" dirty="0">
              <a:solidFill>
                <a:srgbClr val="FF0000"/>
              </a:solidFill>
              <a:sym typeface="Arial"/>
            </a:endParaRP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81F59BD-261C-4D4B-91A3-A4C7E807E8CD}"/>
              </a:ext>
            </a:extLst>
          </p:cNvPr>
          <p:cNvSpPr/>
          <p:nvPr/>
        </p:nvSpPr>
        <p:spPr>
          <a:xfrm>
            <a:off x="609599" y="674621"/>
            <a:ext cx="10876547" cy="270843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ze vstupného platí fyzické a právnické osoby, které akci pořádají.</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ze vstupného činí až 20 % z úhrnné částky vybraného vstupného. Obec může po dohodě s poplatníkem poplatek stanovit paušální částkou.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196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677332" y="457201"/>
            <a:ext cx="11209867" cy="63955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vstupného - vstupné</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b="1" dirty="0">
                <a:solidFill>
                  <a:srgbClr val="FF0000"/>
                </a:solidFill>
                <a:latin typeface="Times New Roman" panose="02020603050405020304" pitchFamily="18" charset="0"/>
                <a:cs typeface="Times New Roman" panose="02020603050405020304" pitchFamily="18" charset="0"/>
                <a:sym typeface="Arial"/>
              </a:rPr>
              <a:t>Rozsudek NSS č.j. 1 </a:t>
            </a:r>
            <a:r>
              <a:rPr lang="cs-CZ" sz="3200" b="1" dirty="0" err="1">
                <a:solidFill>
                  <a:srgbClr val="FF0000"/>
                </a:solidFill>
                <a:latin typeface="Times New Roman" panose="02020603050405020304" pitchFamily="18" charset="0"/>
                <a:cs typeface="Times New Roman" panose="02020603050405020304" pitchFamily="18" charset="0"/>
                <a:sym typeface="Arial"/>
              </a:rPr>
              <a:t>Afs</a:t>
            </a:r>
            <a:r>
              <a:rPr lang="cs-CZ" sz="3200" b="1" dirty="0">
                <a:solidFill>
                  <a:srgbClr val="FF0000"/>
                </a:solidFill>
                <a:latin typeface="Times New Roman" panose="02020603050405020304" pitchFamily="18" charset="0"/>
                <a:cs typeface="Times New Roman" panose="02020603050405020304" pitchFamily="18" charset="0"/>
                <a:sym typeface="Arial"/>
              </a:rPr>
              <a:t> 5/2011-86 ze dne 4. května 2011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Pojem „vstupné“ obsažený v § 6 odst. 1 zákona č. 565/1990 Sb., o místních poplatcích, je třeba v zásadě vykládat z pozice účastníka akce. Vstupným je pak třeba rozumět souhrn veškerých finančních částek, jejichž zaplacením je podmiňován vstup, resp. účast účastníka na akci, bez ohledu na to, za co byly tyto částky konkrétně zaplaceny nebo na jaký účel byly využity pořadatelem akce.</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p:nvPr/>
        </p:nvSpPr>
        <p:spPr>
          <a:xfrm>
            <a:off x="355600" y="363915"/>
            <a:ext cx="1183640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Prohlídky kulturních památek - 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20/93 ze dne 14. června 1994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Vstupné z prohlídek kulturních památek nelze zpoplatňovat a návštěvu hradu či zámku nelze pokládat za kulturní akci ve smyslu zákona o místních poplatcích</a:t>
            </a: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předpokládá vybírání poplatku ze vstupného v případech, kdy jde o jednorázovou kulturní akci, např. výstavu, taneční zábavu, konkrétní divadelní představení apod. Kromě toho jsou prostředky z vybraného vstupného na hrady a zámky jednoznačně určeny pro veřejně prospěšné účely se zaměřením na financování oprav a údržby objektů chráněných památkovými úřady a v takovém případě se místní poplatek neplatí.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p:nvPr/>
        </p:nvSpPr>
        <p:spPr>
          <a:xfrm>
            <a:off x="440267" y="225409"/>
            <a:ext cx="11751733" cy="5669244"/>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Hlava V</a:t>
            </a:r>
          </a:p>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Poplatek za povolení k vjezdu s motorovým vozidlem do vybraných míst a částí měst</a:t>
            </a:r>
          </a:p>
          <a:p>
            <a:pPr lvl="0" algn="ctr">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 10</a:t>
            </a:r>
          </a:p>
          <a:p>
            <a:pPr lvl="0">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(1)	Poplatek za povolení k vjezdu s motorovým vozidlem12) do vybraných míst a částí měst (dále jen "vybraná místa") platí fyzická nebo právnická osoba, které bylo vydáno povolení k vjezdu s motorovým vozidlem do vybraných míst. Poplatek neplatí fyzické osoby </a:t>
            </a:r>
            <a:r>
              <a:rPr lang="cs-CZ" sz="3200" b="1" dirty="0">
                <a:solidFill>
                  <a:schemeClr val="dk1"/>
                </a:solidFill>
                <a:latin typeface="Times New Roman" panose="02020603050405020304" pitchFamily="18" charset="0"/>
                <a:cs typeface="Times New Roman" panose="02020603050405020304" pitchFamily="18" charset="0"/>
              </a:rPr>
              <a:t>přihlášené</a:t>
            </a:r>
            <a:r>
              <a:rPr lang="cs-CZ" sz="3200" dirty="0">
                <a:solidFill>
                  <a:schemeClr val="dk1"/>
                </a:solidFill>
                <a:latin typeface="Times New Roman" panose="02020603050405020304" pitchFamily="18" charset="0"/>
                <a:cs typeface="Times New Roman" panose="02020603050405020304" pitchFamily="18" charset="0"/>
              </a:rPr>
              <a:t> nebo vlastnící nemovitosti ve vybraném místě, osoby jim blízké,13) manželé těchto osob a jejich děti. Dále osoby, které ve vybraném místě užívají nemovitost k podnikání nebo veřejně prospěšné činnosti nebo osoby, které jsou držiteli průkazu ZTP </a:t>
            </a:r>
            <a:r>
              <a:rPr lang="cs-CZ" sz="3200" b="1" dirty="0">
                <a:solidFill>
                  <a:schemeClr val="dk1"/>
                </a:solidFill>
                <a:latin typeface="Times New Roman" panose="02020603050405020304" pitchFamily="18" charset="0"/>
                <a:cs typeface="Times New Roman" panose="02020603050405020304" pitchFamily="18" charset="0"/>
              </a:rPr>
              <a:t>nebo ZTP/P </a:t>
            </a:r>
            <a:r>
              <a:rPr lang="cs-CZ" sz="3200" dirty="0">
                <a:solidFill>
                  <a:schemeClr val="dk1"/>
                </a:solidFill>
                <a:latin typeface="Times New Roman" panose="02020603050405020304" pitchFamily="18" charset="0"/>
                <a:cs typeface="Times New Roman" panose="02020603050405020304" pitchFamily="18" charset="0"/>
              </a:rPr>
              <a:t>a jejich průvodci.</a:t>
            </a:r>
          </a:p>
        </p:txBody>
      </p:sp>
    </p:spTree>
  </p:cSld>
  <p:clrMapOvr>
    <a:masterClrMapping/>
  </p:clrMapOvr>
  <p:transition spd="slow">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p:nvPr/>
        </p:nvSpPr>
        <p:spPr>
          <a:xfrm>
            <a:off x="1219201" y="654162"/>
            <a:ext cx="10972799" cy="42288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10</a:t>
            </a:r>
          </a:p>
          <a:p>
            <a:pPr marL="0" marR="0" lvl="0" indent="0" algn="ctr"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(2) Poplatek se vybírá za </a:t>
            </a:r>
            <a:r>
              <a:rPr lang="cs-CZ" sz="3200" dirty="0">
                <a:solidFill>
                  <a:srgbClr val="FF0000"/>
                </a:solidFill>
                <a:latin typeface="Times New Roman" panose="02020603050405020304" pitchFamily="18" charset="0"/>
                <a:cs typeface="Times New Roman" panose="02020603050405020304" pitchFamily="18" charset="0"/>
                <a:sym typeface="Arial"/>
              </a:rPr>
              <a:t>vydání povolení k vjezdu </a:t>
            </a:r>
            <a:r>
              <a:rPr lang="cs-CZ" sz="3200" dirty="0">
                <a:solidFill>
                  <a:schemeClr val="dk1"/>
                </a:solidFill>
                <a:latin typeface="Times New Roman" panose="02020603050405020304" pitchFamily="18" charset="0"/>
                <a:cs typeface="Times New Roman" panose="02020603050405020304" pitchFamily="18" charset="0"/>
                <a:sym typeface="Arial"/>
              </a:rPr>
              <a:t>s motorovým vozidlem do vybraných míst, do kterých je jinak vjezd zakázán příslušnou dopravní značkou.</a:t>
            </a:r>
          </a:p>
          <a:p>
            <a:pPr marL="0" marR="0" lvl="0" indent="0" algn="l" rtl="0">
              <a:spcBef>
                <a:spcPts val="64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(3) Sazba poplatku za povolení k vjezdu s motorovým vozidlem do vybraných míst činí </a:t>
            </a:r>
            <a:r>
              <a:rPr lang="cs-CZ" sz="3200" dirty="0">
                <a:solidFill>
                  <a:srgbClr val="FF0000"/>
                </a:solidFill>
                <a:latin typeface="Times New Roman" panose="02020603050405020304" pitchFamily="18" charset="0"/>
                <a:cs typeface="Times New Roman" panose="02020603050405020304" pitchFamily="18" charset="0"/>
                <a:sym typeface="Arial"/>
              </a:rPr>
              <a:t>až 200 Kč za den</a:t>
            </a:r>
            <a:r>
              <a:rPr lang="cs-CZ" sz="3200" dirty="0">
                <a:solidFill>
                  <a:schemeClr val="dk1"/>
                </a:solidFill>
                <a:latin typeface="Times New Roman" panose="02020603050405020304" pitchFamily="18" charset="0"/>
                <a:cs typeface="Times New Roman" panose="02020603050405020304" pitchFamily="18" charset="0"/>
                <a:sym typeface="Arial"/>
              </a:rPr>
              <a:t>. Obec může po dohodě s poplatníkem stanovit poplatek také </a:t>
            </a:r>
            <a:r>
              <a:rPr lang="cs-CZ" sz="3200" dirty="0">
                <a:solidFill>
                  <a:srgbClr val="FF0000"/>
                </a:solidFill>
                <a:latin typeface="Times New Roman" panose="02020603050405020304" pitchFamily="18" charset="0"/>
                <a:cs typeface="Times New Roman" panose="02020603050405020304" pitchFamily="18" charset="0"/>
                <a:sym typeface="Arial"/>
              </a:rPr>
              <a:t>paušální</a:t>
            </a:r>
            <a:r>
              <a:rPr lang="cs-CZ" sz="3200" dirty="0">
                <a:solidFill>
                  <a:schemeClr val="dk1"/>
                </a:solidFill>
                <a:latin typeface="Times New Roman" panose="02020603050405020304" pitchFamily="18" charset="0"/>
                <a:cs typeface="Times New Roman" panose="02020603050405020304" pitchFamily="18" charset="0"/>
                <a:sym typeface="Arial"/>
              </a:rPr>
              <a:t> částkou.</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45F210E2-CCB0-4A64-B97C-42580C7CEEE7}"/>
              </a:ext>
            </a:extLst>
          </p:cNvPr>
          <p:cNvSpPr/>
          <p:nvPr/>
        </p:nvSpPr>
        <p:spPr>
          <a:xfrm>
            <a:off x="1267327" y="685436"/>
            <a:ext cx="10475494" cy="206210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souvislosti se zavedením pojmu „přihlášení fyzické osoby v obci“ v § 16c se rozšiřuje okruh osob, které nebudou platit poplatek za povolení k vjezdu s motorovým vozidlem do vybraných míst a částí měst. </a:t>
            </a:r>
          </a:p>
        </p:txBody>
      </p:sp>
    </p:spTree>
    <p:extLst>
      <p:ext uri="{BB962C8B-B14F-4D97-AF65-F5344CB8AC3E}">
        <p14:creationId xmlns:p14="http://schemas.microsoft.com/office/powerpoint/2010/main" val="2266255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p:nvPr/>
        </p:nvSpPr>
        <p:spPr>
          <a:xfrm>
            <a:off x="1636296" y="462549"/>
            <a:ext cx="10555704"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 – vybrané místo</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i="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i="1" dirty="0" err="1">
                <a:solidFill>
                  <a:schemeClr val="dk1"/>
                </a:solidFill>
                <a:latin typeface="Times New Roman" panose="02020603050405020304" pitchFamily="18" charset="0"/>
                <a:cs typeface="Times New Roman" panose="02020603050405020304" pitchFamily="18" charset="0"/>
                <a:sym typeface="Arial"/>
              </a:rPr>
              <a:t>sp</a:t>
            </a:r>
            <a:r>
              <a:rPr lang="cs-CZ" sz="3200" i="1" dirty="0">
                <a:solidFill>
                  <a:schemeClr val="dk1"/>
                </a:solidFill>
                <a:latin typeface="Times New Roman" panose="02020603050405020304" pitchFamily="18" charset="0"/>
                <a:cs typeface="Times New Roman" panose="02020603050405020304" pitchFamily="18" charset="0"/>
                <a:sym typeface="Arial"/>
              </a:rPr>
              <a:t>. zn. PI. ÚS 23/2000 ze dne 17. července 2001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Jakkoli zákon </a:t>
            </a:r>
            <a:r>
              <a:rPr lang="cs-CZ" sz="3200" b="1" dirty="0">
                <a:solidFill>
                  <a:srgbClr val="FF0000"/>
                </a:solidFill>
                <a:latin typeface="Times New Roman" panose="02020603050405020304" pitchFamily="18" charset="0"/>
                <a:cs typeface="Times New Roman" panose="02020603050405020304" pitchFamily="18" charset="0"/>
                <a:sym typeface="Arial"/>
              </a:rPr>
              <a:t>"vybrané místo" </a:t>
            </a:r>
            <a:r>
              <a:rPr lang="cs-CZ" sz="3200" dirty="0">
                <a:solidFill>
                  <a:schemeClr val="dk1"/>
                </a:solidFill>
                <a:latin typeface="Times New Roman" panose="02020603050405020304" pitchFamily="18" charset="0"/>
                <a:cs typeface="Times New Roman" panose="02020603050405020304" pitchFamily="18" charset="0"/>
                <a:sym typeface="Arial"/>
              </a:rPr>
              <a:t>nedefinuje, gramatický a věcný výklad tohoto pojmu, podle přesvědčení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průjezd motorového vozidla po </a:t>
            </a:r>
            <a:r>
              <a:rPr lang="cs-CZ" sz="3200" b="1" dirty="0">
                <a:solidFill>
                  <a:srgbClr val="FF0000"/>
                </a:solidFill>
                <a:latin typeface="Times New Roman" panose="02020603050405020304" pitchFamily="18" charset="0"/>
                <a:cs typeface="Times New Roman" panose="02020603050405020304" pitchFamily="18" charset="0"/>
                <a:sym typeface="Arial"/>
              </a:rPr>
              <a:t>mostě</a:t>
            </a:r>
            <a:r>
              <a:rPr lang="cs-CZ" sz="3200" dirty="0">
                <a:solidFill>
                  <a:srgbClr val="FF0000"/>
                </a:solidFill>
                <a:latin typeface="Times New Roman" panose="02020603050405020304" pitchFamily="18" charset="0"/>
                <a:cs typeface="Times New Roman" panose="02020603050405020304" pitchFamily="18" charset="0"/>
                <a:sym typeface="Arial"/>
              </a:rPr>
              <a:t>, který je součástí pozemní komunikace</a:t>
            </a:r>
            <a:r>
              <a:rPr lang="cs-CZ" sz="3200" dirty="0">
                <a:solidFill>
                  <a:schemeClr val="dk1"/>
                </a:solidFill>
                <a:latin typeface="Times New Roman" panose="02020603050405020304" pitchFamily="18" charset="0"/>
                <a:cs typeface="Times New Roman" panose="02020603050405020304" pitchFamily="18" charset="0"/>
                <a:sym typeface="Arial"/>
              </a:rPr>
              <a:t>, a jako takový slouží sjízdnosti pozemní komunikace a v tomto smyslu je její součástí, která (průjezdem po ní) </a:t>
            </a:r>
            <a:r>
              <a:rPr lang="cs-CZ" sz="3200" dirty="0">
                <a:solidFill>
                  <a:srgbClr val="FF0000"/>
                </a:solidFill>
                <a:latin typeface="Times New Roman" panose="02020603050405020304" pitchFamily="18" charset="0"/>
                <a:cs typeface="Times New Roman" panose="02020603050405020304" pitchFamily="18" charset="0"/>
                <a:sym typeface="Arial"/>
              </a:rPr>
              <a:t>je určena k obvyklému způsobu užívání komunikace, (obecné užívání)</a:t>
            </a:r>
            <a:r>
              <a:rPr lang="cs-CZ" sz="3200" dirty="0">
                <a:solidFill>
                  <a:schemeClr val="dk1"/>
                </a:solidFill>
                <a:latin typeface="Times New Roman" panose="02020603050405020304" pitchFamily="18" charset="0"/>
                <a:cs typeface="Times New Roman" panose="02020603050405020304" pitchFamily="18" charset="0"/>
                <a:sym typeface="Arial"/>
              </a:rPr>
              <a:t> ze zmíněných znaků vylučuje. </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237066" y="418042"/>
            <a:ext cx="11954933" cy="580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Arial"/>
                <a:ea typeface="Arial"/>
                <a:cs typeface="Arial"/>
                <a:sym typeface="Arial"/>
              </a:rPr>
              <a:t>Poplatek za provoz systému nakládání s odpady</a:t>
            </a:r>
            <a:endParaRPr dirty="0"/>
          </a:p>
          <a:p>
            <a:pPr marL="0" marR="0" lvl="0" indent="0" algn="l" rtl="0">
              <a:spcBef>
                <a:spcPts val="0"/>
              </a:spcBef>
              <a:spcAft>
                <a:spcPts val="0"/>
              </a:spcAft>
              <a:buClr>
                <a:schemeClr val="dk1"/>
              </a:buClr>
              <a:buSzPts val="3200"/>
              <a:buFont typeface="Arial"/>
              <a:buNone/>
            </a:pPr>
            <a:endParaRPr sz="3200" b="1"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/A/ </a:t>
            </a:r>
            <a:r>
              <a:rPr lang="cs-CZ" sz="3200" strike="sngStrike" dirty="0">
                <a:solidFill>
                  <a:srgbClr val="FF0000"/>
                </a:solidFill>
                <a:latin typeface="Arial"/>
                <a:ea typeface="Arial"/>
                <a:cs typeface="Arial"/>
                <a:sym typeface="Arial"/>
              </a:rPr>
              <a:t>místní poplatek </a:t>
            </a:r>
            <a:r>
              <a:rPr lang="cs-CZ" sz="3200" strike="sngStrike" dirty="0">
                <a:solidFill>
                  <a:schemeClr val="dk1"/>
                </a:solidFill>
                <a:latin typeface="Arial"/>
                <a:ea typeface="Arial"/>
                <a:cs typeface="Arial"/>
                <a:sym typeface="Arial"/>
              </a:rPr>
              <a:t>za provoz systému shromažďování, sběru, přepravy, třídění, využívání a odstraňování komunálních odpadů dle § 10b zákona č. 565/1990 Sb., o místních poplatcích</a:t>
            </a:r>
            <a:endParaRPr strike="sngStrike" dirty="0"/>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/B/ </a:t>
            </a:r>
            <a:r>
              <a:rPr lang="cs-CZ" sz="3200" strike="sngStrike" dirty="0">
                <a:solidFill>
                  <a:srgbClr val="FF0000"/>
                </a:solidFill>
                <a:latin typeface="Arial"/>
                <a:ea typeface="Arial"/>
                <a:cs typeface="Arial"/>
                <a:sym typeface="Arial"/>
              </a:rPr>
              <a:t>smluvní systém </a:t>
            </a:r>
            <a:r>
              <a:rPr lang="cs-CZ" sz="3200" strike="sngStrike" dirty="0">
                <a:solidFill>
                  <a:schemeClr val="dk1"/>
                </a:solidFill>
                <a:latin typeface="Arial"/>
                <a:ea typeface="Arial"/>
                <a:cs typeface="Arial"/>
                <a:sym typeface="Arial"/>
              </a:rPr>
              <a:t>vybírání úhrady za komunální odpad ve smyslu ustanovení § 17 odst. 5 zákona č. 185/2001 Sb., o odpadech, nebo</a:t>
            </a:r>
            <a:endParaRPr strike="sngStrike" dirty="0"/>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/C/ </a:t>
            </a:r>
            <a:r>
              <a:rPr lang="cs-CZ" sz="3200" strike="sngStrike" dirty="0">
                <a:solidFill>
                  <a:srgbClr val="FF0000"/>
                </a:solidFill>
                <a:latin typeface="Arial"/>
                <a:ea typeface="Arial"/>
                <a:cs typeface="Arial"/>
                <a:sym typeface="Arial"/>
              </a:rPr>
              <a:t>poplatek za komunální odpad </a:t>
            </a:r>
            <a:r>
              <a:rPr lang="cs-CZ" sz="3200" strike="sngStrike" dirty="0">
                <a:solidFill>
                  <a:schemeClr val="dk1"/>
                </a:solidFill>
                <a:latin typeface="Arial"/>
                <a:ea typeface="Arial"/>
                <a:cs typeface="Arial"/>
                <a:sym typeface="Arial"/>
              </a:rPr>
              <a:t>dle ustanovení § 17a zákona 185/2001 Sb., o odpadech</a:t>
            </a:r>
            <a:endParaRPr strike="sngStrike" dirty="0"/>
          </a:p>
        </p:txBody>
      </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B6DB9EA-8582-4EEB-A066-0C13CA037A8D}"/>
              </a:ext>
            </a:extLst>
          </p:cNvPr>
          <p:cNvSpPr txBox="1"/>
          <p:nvPr/>
        </p:nvSpPr>
        <p:spPr>
          <a:xfrm>
            <a:off x="1241572" y="763398"/>
            <a:ext cx="10133900" cy="5418278"/>
          </a:xfrm>
          <a:prstGeom prst="rect">
            <a:avLst/>
          </a:prstGeom>
          <a:noFill/>
        </p:spPr>
        <p:txBody>
          <a:bodyPr wrap="square">
            <a:spAutoFit/>
          </a:bodyPr>
          <a:lstStyle/>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Namísto dosavadního místního poplatku za provoz systému shromažďování, sběru, přepravy, třídění, využívání a odstraňování komunálních odpadů podle § 10b zákona o místních poplatcích a poplatku za komunální odpad podle § 17a dosavadního zákona o odpadech se </a:t>
            </a:r>
            <a:r>
              <a:rPr lang="cs-CZ" sz="2400" b="1" dirty="0">
                <a:effectLst/>
                <a:latin typeface="Arial" panose="020B0604020202020204" pitchFamily="34" charset="0"/>
                <a:ea typeface="Calibri" panose="020F0502020204030204" pitchFamily="34" charset="0"/>
                <a:cs typeface="Times New Roman" panose="02020603050405020304" pitchFamily="18" charset="0"/>
              </a:rPr>
              <a:t>zavádí místní poplatky za komunální odpad.</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 rozdíl od dosavadní úpravy tak nebude tato problematika upravena ve dvou zákonech dvěma typy poplatků s rozdílným režimem jejich správy (místní poplatek a poplatek </a:t>
            </a:r>
            <a:r>
              <a:rPr lang="cs-CZ" sz="2400" b="1" i="1" dirty="0" err="1">
                <a:effectLst/>
                <a:latin typeface="Arial" panose="020B0604020202020204" pitchFamily="34" charset="0"/>
                <a:ea typeface="Calibri" panose="020F0502020204030204" pitchFamily="34" charset="0"/>
                <a:cs typeface="Times New Roman" panose="02020603050405020304" pitchFamily="18" charset="0"/>
              </a:rPr>
              <a:t>sui</a:t>
            </a:r>
            <a:r>
              <a:rPr lang="cs-CZ" sz="2400" b="1" i="1" dirty="0">
                <a:effectLst/>
                <a:latin typeface="Arial" panose="020B0604020202020204" pitchFamily="34" charset="0"/>
                <a:ea typeface="Calibri" panose="020F0502020204030204" pitchFamily="34" charset="0"/>
                <a:cs typeface="Times New Roman" panose="02020603050405020304" pitchFamily="18" charset="0"/>
              </a:rPr>
              <a:t> generis </a:t>
            </a:r>
            <a:r>
              <a:rPr lang="cs-CZ" sz="2400" b="0" i="0" dirty="0">
                <a:solidFill>
                  <a:srgbClr val="000000"/>
                </a:solidFill>
                <a:effectLst/>
                <a:latin typeface="Arial" panose="020B0604020202020204" pitchFamily="34" charset="0"/>
              </a:rPr>
              <a:t>= svého druhu je latinský obrat užívaný – </a:t>
            </a:r>
            <a:r>
              <a:rPr lang="cs-CZ" sz="2400" dirty="0">
                <a:latin typeface="Arial" panose="020B0604020202020204" pitchFamily="34" charset="0"/>
                <a:cs typeface="Times New Roman" panose="02020603050405020304" pitchFamily="18" charset="0"/>
              </a:rPr>
              <a:t>nejen v právu – pro </a:t>
            </a:r>
            <a:r>
              <a:rPr lang="cs-CZ" sz="2400" b="0" i="0" dirty="0">
                <a:solidFill>
                  <a:srgbClr val="000000"/>
                </a:solidFill>
                <a:effectLst/>
                <a:latin typeface="Arial" panose="020B0604020202020204" pitchFamily="34" charset="0"/>
              </a:rPr>
              <a:t>označení něčeho specifického, co se svými vlastnostmi podstatně odlišuje od generického vymezení daného předmětu</a:t>
            </a:r>
            <a:r>
              <a:rPr lang="cs-CZ" sz="2400" dirty="0">
                <a:effectLst/>
                <a:latin typeface="Arial" panose="020B0604020202020204" pitchFamily="34" charset="0"/>
                <a:ea typeface="Calibri" panose="020F0502020204030204" pitchFamily="34" charset="0"/>
                <a:cs typeface="Times New Roman" panose="02020603050405020304" pitchFamily="18"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430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E450B2D-591B-4A01-A154-3D8552834861}"/>
              </a:ext>
            </a:extLst>
          </p:cNvPr>
          <p:cNvSpPr/>
          <p:nvPr/>
        </p:nvSpPr>
        <p:spPr>
          <a:xfrm>
            <a:off x="529389" y="258614"/>
            <a:ext cx="11518231" cy="623247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VI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za zhodnocení stavebního pozemku možností jeho připojení na stavbu vodovodu nebo kanalizace</a:t>
            </a:r>
          </a:p>
          <a:p>
            <a:pPr lvl="0" algn="ctr">
              <a:spcBef>
                <a:spcPts val="1200"/>
              </a:spcBef>
            </a:pPr>
            <a:r>
              <a:rPr lang="cs-CZ" sz="3200" dirty="0">
                <a:latin typeface="Times New Roman" panose="02020603050405020304" pitchFamily="18" charset="0"/>
                <a:ea typeface="Times New Roman" panose="02020603050405020304" pitchFamily="18" charset="0"/>
              </a:rPr>
              <a:t>§ 10c</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a:t>
            </a:r>
            <a:r>
              <a:rPr lang="cs-CZ" sz="3200" b="1" dirty="0">
                <a:latin typeface="Times New Roman" panose="02020603050405020304" pitchFamily="18" charset="0"/>
                <a:ea typeface="Times New Roman" panose="02020603050405020304" pitchFamily="18" charset="0"/>
              </a:rPr>
              <a:t>za zhodnocení stavebního pozemku možností jeho připojení na stavbu vodovodu nebo kanalizace</a:t>
            </a:r>
            <a:r>
              <a:rPr lang="cs-CZ" sz="3200" dirty="0">
                <a:latin typeface="Times New Roman" panose="02020603050405020304" pitchFamily="18" charset="0"/>
                <a:ea typeface="Times New Roman" panose="02020603050405020304" pitchFamily="18" charset="0"/>
              </a:rPr>
              <a:t> platí vlastník stavebního pozemku</a:t>
            </a:r>
            <a:r>
              <a:rPr lang="cs-CZ" sz="3200" baseline="30000" dirty="0">
                <a:latin typeface="Times New Roman" panose="02020603050405020304" pitchFamily="18" charset="0"/>
                <a:ea typeface="Times New Roman" panose="02020603050405020304" pitchFamily="18" charset="0"/>
              </a:rPr>
              <a:t>16)</a:t>
            </a:r>
            <a:r>
              <a:rPr lang="cs-CZ" sz="3200" dirty="0">
                <a:latin typeface="Times New Roman" panose="02020603050405020304" pitchFamily="18" charset="0"/>
                <a:ea typeface="Times New Roman" panose="02020603050405020304" pitchFamily="18" charset="0"/>
              </a:rPr>
              <a:t> zhodnoceného možností připojení na obcí vybudovanou stavbu vodovodu nebo kanalizace po nabytí účinnosti zákona o vodovodech a kanalizacích. Má-li k tomuto stavebnímu pozemku vlastnické právo více subjektů, jsou povinny platit poplatek společně a nerozdílně.</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709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372058" y="163860"/>
            <a:ext cx="11667542"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l" rtl="0">
              <a:spcBef>
                <a:spcPts val="0"/>
              </a:spcBef>
              <a:spcAft>
                <a:spcPts val="0"/>
              </a:spcAft>
              <a:buNone/>
            </a:pPr>
            <a:endParaRPr sz="3200" b="1" dirty="0">
              <a:solidFill>
                <a:srgbClr val="000000"/>
              </a:solidFill>
              <a:latin typeface="Arial"/>
              <a:ea typeface="Arial"/>
              <a:cs typeface="Arial"/>
              <a:sym typeface="Arial"/>
            </a:endParaRPr>
          </a:p>
          <a:p>
            <a:pPr lvl="0"/>
            <a:r>
              <a:rPr lang="cs-CZ" sz="3200" b="1" dirty="0">
                <a:solidFill>
                  <a:srgbClr val="FF0000"/>
                </a:solidFill>
                <a:latin typeface="Arial"/>
                <a:ea typeface="Arial"/>
                <a:cs typeface="Arial"/>
                <a:sym typeface="Arial"/>
              </a:rPr>
              <a:t>Místní poplatek ze psů se bude platit té obci, kde </a:t>
            </a:r>
            <a:r>
              <a:rPr lang="cs-CZ" sz="3200" b="1" dirty="0">
                <a:solidFill>
                  <a:srgbClr val="FF0000"/>
                </a:solidFill>
              </a:rPr>
              <a:t>je</a:t>
            </a:r>
            <a:r>
              <a:rPr lang="cs-CZ" sz="3200" b="1" dirty="0">
                <a:solidFill>
                  <a:srgbClr val="FF0000"/>
                </a:solidFill>
                <a:latin typeface="Arial"/>
                <a:ea typeface="Arial"/>
                <a:cs typeface="Arial"/>
                <a:sym typeface="Arial"/>
              </a:rPr>
              <a:t> držitel psa</a:t>
            </a:r>
            <a:r>
              <a:rPr lang="cs-CZ" sz="3200" b="1" dirty="0">
                <a:solidFill>
                  <a:srgbClr val="FF0000"/>
                </a:solidFill>
              </a:rPr>
              <a:t> přihlášen nebo má sídlo na území České republiky</a:t>
            </a:r>
            <a:r>
              <a:rPr lang="cs-CZ" sz="3200" dirty="0">
                <a:solidFill>
                  <a:srgbClr val="FF0000"/>
                </a:solidFill>
                <a:latin typeface="Arial"/>
                <a:ea typeface="Arial"/>
                <a:cs typeface="Arial"/>
                <a:sym typeface="Arial"/>
              </a:rPr>
              <a:t>, </a:t>
            </a:r>
            <a:r>
              <a:rPr lang="cs-CZ" sz="3200" b="1" dirty="0">
                <a:solidFill>
                  <a:srgbClr val="FF0000"/>
                </a:solidFill>
                <a:latin typeface="Arial"/>
                <a:ea typeface="Arial"/>
                <a:cs typeface="Arial"/>
                <a:sym typeface="Arial"/>
              </a:rPr>
              <a:t>a to bez ohledu na to, kde je pes fakticky chován.</a:t>
            </a:r>
          </a:p>
          <a:p>
            <a:pPr marL="0" marR="0" lvl="0" indent="0" algn="l" rtl="0">
              <a:spcBef>
                <a:spcPts val="0"/>
              </a:spcBef>
              <a:spcAft>
                <a:spcPts val="0"/>
              </a:spcAft>
              <a:buNone/>
            </a:pPr>
            <a:r>
              <a:rPr lang="cs-CZ" sz="3200" dirty="0">
                <a:solidFill>
                  <a:srgbClr val="FF0000"/>
                </a:solidFill>
                <a:latin typeface="Arial"/>
                <a:ea typeface="Arial"/>
                <a:cs typeface="Arial"/>
                <a:sym typeface="Arial"/>
              </a:rPr>
              <a:t> </a:t>
            </a:r>
            <a:endParaRPr sz="3200" dirty="0">
              <a:solidFill>
                <a:srgbClr val="000000"/>
              </a:solidFill>
              <a:latin typeface="Arial"/>
              <a:ea typeface="Arial"/>
              <a:cs typeface="Arial"/>
              <a:sym typeface="Arial"/>
            </a:endParaRPr>
          </a:p>
          <a:p>
            <a:r>
              <a:rPr lang="cs-CZ" sz="3200" dirty="0"/>
              <a:t>Změní-li držitel psa svůj trvalý pobyt nebo sídlo, platí místní poplatek od počátku kalendářního měsíce následujícího po měsíci, ve kterém změna nastala, nově příslušné obci. V případě držení psa po dobu kratší než jeden rok se platí poplatek v poměrné výši, která odpovídá počtu i započatých kalendářních měsíců.</a:t>
            </a:r>
          </a:p>
          <a:p>
            <a:pPr marL="0" marR="0" lvl="0" indent="0" algn="l"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CF6034-19BC-4CB4-AF10-D0798FA0F296}"/>
              </a:ext>
            </a:extLst>
          </p:cNvPr>
          <p:cNvSpPr/>
          <p:nvPr/>
        </p:nvSpPr>
        <p:spPr>
          <a:xfrm>
            <a:off x="-641684" y="176463"/>
            <a:ext cx="12609095" cy="664797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se platí obci, na jejímž území se nachází stavební pozemek uvedený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nesmí přesáhnout rozdíl ceny stavebního pozemku bez možnosti připojení na obcí vybudovanou stavbu vodovodu nebo kanalizace a ceny stavebního pozemku s touto možností. Cena stavebního pozemku v obci se stanoví podle zvláštního právního předpisu</a:t>
            </a:r>
            <a:r>
              <a:rPr lang="cs-CZ" sz="3200" baseline="30000" dirty="0">
                <a:latin typeface="Times New Roman" panose="02020603050405020304" pitchFamily="18" charset="0"/>
                <a:ea typeface="Times New Roman" panose="02020603050405020304" pitchFamily="18" charset="0"/>
              </a:rPr>
              <a:t>17)</a:t>
            </a:r>
            <a:r>
              <a:rPr lang="cs-CZ" sz="3200" dirty="0">
                <a:latin typeface="Times New Roman" panose="02020603050405020304" pitchFamily="18" charset="0"/>
                <a:ea typeface="Times New Roman" panose="02020603050405020304" pitchFamily="18" charset="0"/>
              </a:rPr>
              <a:t> v kalendářním roce, ve kterém nabylo právní moci kolaudační </a:t>
            </a:r>
            <a:r>
              <a:rPr lang="cs-CZ" sz="3200" strike="sngStrike" dirty="0">
                <a:latin typeface="Times New Roman" panose="02020603050405020304" pitchFamily="18" charset="0"/>
                <a:ea typeface="Times New Roman" panose="02020603050405020304" pitchFamily="18" charset="0"/>
              </a:rPr>
              <a:t>rozhodnutí</a:t>
            </a:r>
            <a:r>
              <a:rPr lang="cs-CZ" sz="3200" strike="sngStrike" baseline="30000" dirty="0">
                <a:latin typeface="Times New Roman" panose="02020603050405020304" pitchFamily="18" charset="0"/>
                <a:ea typeface="Times New Roman" panose="02020603050405020304" pitchFamily="18" charset="0"/>
              </a:rPr>
              <a:t>18)</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rozhodnutí nebo nabyl právních účinků kolaudační souhlas</a:t>
            </a:r>
            <a:r>
              <a:rPr lang="cs-CZ" sz="3200" dirty="0">
                <a:latin typeface="Times New Roman" panose="02020603050405020304" pitchFamily="18" charset="0"/>
                <a:ea typeface="Times New Roman" panose="02020603050405020304" pitchFamily="18" charset="0"/>
              </a:rPr>
              <a:t> pro stavbu vodovodu nebo kanalizace obcí vybudované. Výše sazby na 1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zhodnoceného stavebního pozemku stanoví obec v obecně závazné vyhlášce, kterou může obec vydat nejpozději v kalendářním roce, kdy nabylo právní moci rozhodnutí podle věty druhé.</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310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A0CFC4B-D4A3-4328-8FF4-2DFA719C4B30}"/>
              </a:ext>
            </a:extLst>
          </p:cNvPr>
          <p:cNvSpPr/>
          <p:nvPr/>
        </p:nvSpPr>
        <p:spPr>
          <a:xfrm>
            <a:off x="1651752" y="351234"/>
            <a:ext cx="9432757" cy="6155531"/>
          </a:xfrm>
          <a:prstGeom prst="rect">
            <a:avLst/>
          </a:prstGeom>
        </p:spPr>
        <p:txBody>
          <a:bodyPr wrap="square">
            <a:spAutoFit/>
          </a:bodyPr>
          <a:lstStyle/>
          <a:p>
            <a:pPr algn="ctr">
              <a:spcBef>
                <a:spcPts val="1200"/>
              </a:spcBef>
            </a:pPr>
            <a:r>
              <a:rPr lang="cs-CZ" sz="2800" b="1" dirty="0">
                <a:effectLst/>
                <a:latin typeface="Arial" panose="020B0604020202020204" pitchFamily="34" charset="0"/>
                <a:ea typeface="Times New Roman" panose="02020603050405020304" pitchFamily="18" charset="0"/>
              </a:rPr>
              <a:t>Hlava VII</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Poplatky za komunální odpad</a:t>
            </a:r>
            <a:endParaRPr lang="cs-CZ" sz="2800" b="1" dirty="0">
              <a:effectLst/>
              <a:latin typeface="Times New Roman" panose="02020603050405020304" pitchFamily="18" charset="0"/>
              <a:ea typeface="Times New Roman" panose="02020603050405020304" pitchFamily="18" charset="0"/>
            </a:endParaRPr>
          </a:p>
          <a:p>
            <a:pPr algn="ctr">
              <a:spcBef>
                <a:spcPts val="1200"/>
              </a:spcBef>
            </a:pPr>
            <a:r>
              <a:rPr lang="cs-CZ" sz="2800" b="1" dirty="0">
                <a:effectLst/>
                <a:latin typeface="Arial" panose="020B0604020202020204" pitchFamily="34" charset="0"/>
                <a:ea typeface="Times New Roman" panose="02020603050405020304" pitchFamily="18" charset="0"/>
              </a:rPr>
              <a:t>Díl 1</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Obecné ustanovení</a:t>
            </a:r>
            <a:endParaRPr lang="cs-CZ" sz="2800" b="1" dirty="0">
              <a:effectLst/>
              <a:latin typeface="Times New Roman" panose="02020603050405020304" pitchFamily="18" charset="0"/>
              <a:ea typeface="Times New Roman" panose="02020603050405020304" pitchFamily="18" charset="0"/>
            </a:endParaRPr>
          </a:p>
          <a:p>
            <a:pPr algn="ctr">
              <a:spcBef>
                <a:spcPts val="600"/>
              </a:spcBef>
            </a:pPr>
            <a:r>
              <a:rPr lang="cs-CZ" sz="2800" b="1" dirty="0">
                <a:effectLst/>
                <a:latin typeface="Arial" panose="020B0604020202020204" pitchFamily="34" charset="0"/>
                <a:ea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800" b="1" dirty="0">
                <a:effectLst/>
                <a:latin typeface="Arial" panose="020B0604020202020204" pitchFamily="34" charset="0"/>
                <a:ea typeface="Times New Roman" panose="02020603050405020304" pitchFamily="18" charset="0"/>
              </a:rPr>
              <a:t>§ 10d</a:t>
            </a:r>
            <a:endParaRPr lang="cs-CZ"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Poplatky za komunální odpad jsou </a:t>
            </a:r>
            <a:endParaRPr lang="cs-CZ" sz="2800" dirty="0">
              <a:effectLst/>
              <a:latin typeface="Times New Roman" panose="02020603050405020304" pitchFamily="18" charset="0"/>
              <a:ea typeface="Calibri" panose="020F0502020204030204" pitchFamily="34" charset="0"/>
            </a:endParaRPr>
          </a:p>
          <a:p>
            <a:pPr algn="just"/>
            <a:r>
              <a:rPr lang="cs-CZ" sz="2800" b="1" dirty="0">
                <a:effectLst/>
                <a:latin typeface="Arial" panose="020B0604020202020204" pitchFamily="34" charset="0"/>
                <a:ea typeface="Calibri" panose="020F0502020204030204" pitchFamily="34" charset="0"/>
              </a:rPr>
              <a:t>poplatek za obecní systém odpadového hospodářství a</a:t>
            </a:r>
            <a:endParaRPr lang="cs-CZ" sz="2800" dirty="0">
              <a:effectLst/>
              <a:latin typeface="Times New Roman" panose="02020603050405020304" pitchFamily="18" charset="0"/>
              <a:ea typeface="Calibri" panose="020F0502020204030204" pitchFamily="34" charset="0"/>
            </a:endParaRPr>
          </a:p>
          <a:p>
            <a:pPr algn="just">
              <a:spcAft>
                <a:spcPts val="600"/>
              </a:spcAft>
            </a:pPr>
            <a:r>
              <a:rPr lang="cs-CZ" sz="2800" b="1" dirty="0">
                <a:effectLst/>
                <a:latin typeface="Arial" panose="020B0604020202020204" pitchFamily="34" charset="0"/>
                <a:ea typeface="Calibri" panose="020F0502020204030204" pitchFamily="34" charset="0"/>
              </a:rPr>
              <a:t>poplatek za odkládání komunálního odpadu z nemovité věci.</a:t>
            </a:r>
            <a:endParaRPr lang="cs-CZ" sz="2800"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Obec může zavést pro poplatkové období pouze jeden z poplatků podle odstavce 1.</a:t>
            </a:r>
            <a:endParaRPr lang="cs-CZ"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6951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402AE0-BFA3-4C09-9354-70AD78D275C0}"/>
              </a:ext>
            </a:extLst>
          </p:cNvPr>
          <p:cNvSpPr/>
          <p:nvPr/>
        </p:nvSpPr>
        <p:spPr>
          <a:xfrm>
            <a:off x="625641" y="246057"/>
            <a:ext cx="11036969" cy="7256345"/>
          </a:xfrm>
          <a:prstGeom prst="rect">
            <a:avLst/>
          </a:prstGeom>
        </p:spPr>
        <p:txBody>
          <a:bodyPr wrap="square">
            <a:spAutoFit/>
          </a:bodyPr>
          <a:lstStyle/>
          <a:p>
            <a:pPr algn="just">
              <a:lnSpc>
                <a:spcPct val="115000"/>
              </a:lnSpc>
              <a:spcAft>
                <a:spcPts val="1000"/>
              </a:spcAft>
            </a:pPr>
            <a:r>
              <a:rPr lang="cs-CZ" sz="2400" b="1" dirty="0">
                <a:effectLst/>
                <a:latin typeface="Arial" panose="020B0604020202020204" pitchFamily="34" charset="0"/>
                <a:ea typeface="Calibri" panose="020F0502020204030204" pitchFamily="34" charset="0"/>
                <a:cs typeface="Times New Roman" panose="02020603050405020304" pitchFamily="18" charset="0"/>
              </a:rPr>
              <a:t>DS - </a:t>
            </a:r>
            <a:r>
              <a:rPr lang="cs-CZ" sz="2000" b="1" dirty="0">
                <a:effectLst/>
                <a:latin typeface="Arial" panose="020B0604020202020204" pitchFamily="34" charset="0"/>
                <a:ea typeface="Calibri" panose="020F0502020204030204" pitchFamily="34" charset="0"/>
                <a:cs typeface="Times New Roman" panose="02020603050405020304" pitchFamily="18" charset="0"/>
              </a:rPr>
              <a:t>V návaznosti na změnu systematiky se vkládá hlava VII, která bude obsahovat právní úpravu poplatků za komunální odpad (§ 10d až § 10r). Nový poplatek je upraven tak, aby odpovídal nové systematice místních poplatků, která byla zavedena novelou zákona č. 278/2019 Sb., o místních poplatcích, s účinností od 1. 1. 2020.</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obecní systém odpadového hospodářství </a:t>
            </a:r>
            <a:r>
              <a:rPr lang="cs-CZ" sz="2000" dirty="0">
                <a:latin typeface="Arial" panose="020B0604020202020204" pitchFamily="34" charset="0"/>
                <a:cs typeface="Times New Roman" panose="02020603050405020304" pitchFamily="18" charset="0"/>
              </a:rPr>
              <a:t>je poplatek za samotnou existenci systému nakládání s komunálním odpadem v obci. Tento poplatek vychází z principu, že ze systému má prospěch každá osoba, která je přihlášena v obci nebo vlastní na území obce nemovitou věc zahrnující byt, rodinný dům nebo stavbu pro rodinnou rekreaci, ve které není přihlášena žádná fyzická osoba (srov. důvodovou zprávu k § 10e vymezující poplatníka tohoto poplatku), a to zásadně stejnou měrou. Proto obec zavede tento poplatek v pevné výši s tím, že se platí samostatně z důvodu přihlášení a samostatně z důvodu vlastnictví každé jednotlivé nemovité věci, ve které není přihlášená žádná fyzická osoba.</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odkládání komunálního odpadu z nemovité věci </a:t>
            </a:r>
            <a:r>
              <a:rPr lang="cs-CZ" sz="2000" dirty="0">
                <a:latin typeface="Arial" panose="020B0604020202020204" pitchFamily="34" charset="0"/>
                <a:cs typeface="Times New Roman" panose="02020603050405020304" pitchFamily="18" charset="0"/>
              </a:rPr>
              <a:t>je naopak založen na skutečném množství vyprodukovaného odpadu, který byl odložen do soustřeďovacích nádob nebo na určená místa, případně na kapacitě soustřeďovacích prostředků objednaných na poplatkové období.</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682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D5135D3-61D7-47F9-8A53-ED58BD68F6E0}"/>
              </a:ext>
            </a:extLst>
          </p:cNvPr>
          <p:cNvSpPr txBox="1"/>
          <p:nvPr/>
        </p:nvSpPr>
        <p:spPr>
          <a:xfrm>
            <a:off x="1006678" y="478172"/>
            <a:ext cx="10779853" cy="4262705"/>
          </a:xfrm>
          <a:prstGeom prst="rect">
            <a:avLst/>
          </a:prstGeom>
          <a:noFill/>
        </p:spPr>
        <p:txBody>
          <a:bodyPr wrap="square">
            <a:spAutoFit/>
          </a:bodyPr>
          <a:lstStyle/>
          <a:p>
            <a:pPr algn="ctr">
              <a:spcBef>
                <a:spcPts val="600"/>
              </a:spcBef>
              <a:spcAft>
                <a:spcPts val="1200"/>
              </a:spcAft>
            </a:pPr>
            <a:r>
              <a:rPr lang="cs-CZ" sz="2400" b="1" dirty="0">
                <a:effectLst/>
                <a:latin typeface="Arial" panose="020B0604020202020204" pitchFamily="34" charset="0"/>
                <a:ea typeface="Times New Roman" panose="02020603050405020304" pitchFamily="18" charset="0"/>
              </a:rPr>
              <a:t>Díl 2</a:t>
            </a:r>
            <a:endParaRPr lang="cs-CZ" sz="2400" dirty="0">
              <a:effectLst/>
              <a:latin typeface="Times New Roman" panose="02020603050405020304" pitchFamily="18" charset="0"/>
              <a:ea typeface="Times New Roman" panose="02020603050405020304" pitchFamily="18" charset="0"/>
            </a:endParaRPr>
          </a:p>
          <a:p>
            <a:pPr algn="ctr">
              <a:spcAft>
                <a:spcPts val="1800"/>
              </a:spcAft>
            </a:pPr>
            <a:r>
              <a:rPr lang="cs-CZ" sz="2400" b="1" dirty="0">
                <a:effectLst/>
                <a:latin typeface="Arial" panose="020B0604020202020204" pitchFamily="34" charset="0"/>
                <a:ea typeface="Calibri" panose="020F0502020204030204" pitchFamily="34" charset="0"/>
                <a:cs typeface="Arial" panose="020B0604020202020204" pitchFamily="34" charset="0"/>
              </a:rPr>
              <a:t>Poplatek za </a:t>
            </a:r>
            <a:r>
              <a:rPr lang="cs-CZ" sz="2400" b="1" dirty="0">
                <a:effectLst/>
                <a:latin typeface="Arial" panose="020B0604020202020204" pitchFamily="34" charset="0"/>
                <a:ea typeface="Times New Roman" panose="02020603050405020304" pitchFamily="18" charset="0"/>
                <a:cs typeface="Arial" panose="020B0604020202020204" pitchFamily="34" charset="0"/>
              </a:rPr>
              <a:t>obecní systém odpadového hospodářství </a:t>
            </a:r>
            <a:endParaRPr lang="cs-CZ"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10e</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Subjekt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Poplatníkem poplatku za obecní systém odpadového hospodářství je </a:t>
            </a:r>
            <a:endParaRPr lang="cs-CZ" sz="2400" dirty="0">
              <a:effectLst/>
              <a:latin typeface="Times New Roman" panose="02020603050405020304" pitchFamily="18" charset="0"/>
              <a:ea typeface="Times New Roman" panose="02020603050405020304" pitchFamily="18" charset="0"/>
            </a:endParaRPr>
          </a:p>
          <a:p>
            <a:pPr algn="just"/>
            <a:r>
              <a:rPr lang="cs-CZ" sz="2400" b="1" dirty="0">
                <a:effectLst/>
                <a:latin typeface="Arial" panose="020B0604020202020204" pitchFamily="34" charset="0"/>
                <a:ea typeface="Calibri" panose="020F0502020204030204" pitchFamily="34" charset="0"/>
              </a:rPr>
              <a:t>a) fyzická osoba přihlášená v obci nebo</a:t>
            </a:r>
            <a:endParaRPr lang="cs-CZ" sz="2400" dirty="0">
              <a:effectLst/>
              <a:latin typeface="Times New Roman" panose="02020603050405020304" pitchFamily="18" charset="0"/>
              <a:ea typeface="Calibri" panose="020F0502020204030204" pitchFamily="34" charset="0"/>
            </a:endParaRPr>
          </a:p>
          <a:p>
            <a:pPr algn="just"/>
            <a:r>
              <a:rPr lang="cs-CZ" sz="2400" b="1" dirty="0">
                <a:effectLst/>
                <a:latin typeface="Arial" panose="020B0604020202020204" pitchFamily="34" charset="0"/>
                <a:ea typeface="Calibri" panose="020F0502020204030204" pitchFamily="34" charset="0"/>
              </a:rPr>
              <a:t>b) vlastník nemovité věci zahrnující byt, rodinný dům nebo stavbu pro rodinnou rekreaci, ve které není přihlášená žádná fyzická osoba a která je umístěna na území obce.</a:t>
            </a:r>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72800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65D9F5E-BC69-4312-A6A9-DF6E15D6C884}"/>
              </a:ext>
            </a:extLst>
          </p:cNvPr>
          <p:cNvSpPr/>
          <p:nvPr/>
        </p:nvSpPr>
        <p:spPr>
          <a:xfrm>
            <a:off x="487592" y="389020"/>
            <a:ext cx="11582400" cy="7147598"/>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dosavadní právní úpravě se užívaly pojmy „stavba určená k individuální rekreaci“, „byt“ a „rodinný dům“. V návaznosti na rekodifikaci soukromého práva dochází ke změně užité terminologie, protože tyto pojmy již nemusí představovat samostatné nemovité věci, a tedy nemusí být předmětem vlastnictví. Z toho důvodu se nově užívá pojmu „</a:t>
            </a:r>
            <a:r>
              <a:rPr lang="cs-CZ" sz="2200" b="1" dirty="0">
                <a:effectLst/>
                <a:latin typeface="Arial" panose="020B0604020202020204" pitchFamily="34" charset="0"/>
                <a:ea typeface="Calibri" panose="020F0502020204030204" pitchFamily="34" charset="0"/>
                <a:cs typeface="Times New Roman" panose="02020603050405020304" pitchFamily="18" charset="0"/>
              </a:rPr>
              <a:t>nemovitá věc zahrnující byt, rodinný dům nebo stavbu pro rodinnou rekreaci“</a:t>
            </a:r>
            <a:r>
              <a:rPr lang="cs-CZ" sz="2200" dirty="0">
                <a:effectLst/>
                <a:latin typeface="Arial" panose="020B0604020202020204" pitchFamily="34" charset="0"/>
                <a:ea typeface="Calibri" panose="020F0502020204030204" pitchFamily="34" charset="0"/>
                <a:cs typeface="Times New Roman" panose="02020603050405020304" pitchFamily="18" charset="0"/>
              </a:rPr>
              <a:t>. Podle § 2236 zákona č. 89/2012 Sb., občanského zákoníku, je bytem místnost nebo soubor místností, které jsou částí domu, tvoří obytný prostor a jsou určeny a užívány k účelu bydlení. Stavbu pro rodinnou rekreaci vymezuje vyhláška č. 357/2013 Sb., o katastru nemovitostí, jako stavbu, jejíž objemové parametry a vzhled odpovídají požadavkům na rodinnou rekreaci a která je k tomuto účelu určena; stavba pro rodinnou rekreaci může mít nejvýše dvě nadzemní podlaží a jedno podzemní podlaží a podkroví. Jde například o rekreační domek, chatu, rekreační chalupu či zahrádkářskou chatu.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Nemovitou věcí zahrnující byt tak je zejména pozemek, na kterém stojí obytná budova, jednotka podle občanského zákoníku, obytná stavba, která doposud právně nesplynula s pozemkem, právo stavby, ale například i zemědělská usedlost nebo víceúčelová stavba jako například polyfunkční dům obsahující byty i nebytové prostory určené k podnikání.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algn="just">
              <a:spcBef>
                <a:spcPts val="600"/>
              </a:spcBef>
              <a:spcAft>
                <a:spcPts val="600"/>
              </a:spcAft>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34636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9480354-638E-49A2-9F29-86D5DB519237}"/>
              </a:ext>
            </a:extLst>
          </p:cNvPr>
          <p:cNvSpPr/>
          <p:nvPr/>
        </p:nvSpPr>
        <p:spPr>
          <a:xfrm>
            <a:off x="625643" y="181957"/>
            <a:ext cx="11341768" cy="5152693"/>
          </a:xfrm>
          <a:prstGeom prst="rect">
            <a:avLst/>
          </a:prstGeom>
        </p:spPr>
        <p:txBody>
          <a:bodyPr wrap="square">
            <a:spAutoFit/>
          </a:bodyPr>
          <a:lstStyle/>
          <a:p>
            <a:pPr algn="just">
              <a:lnSpc>
                <a:spcPct val="115000"/>
              </a:lnSpc>
              <a:spcAft>
                <a:spcPts val="1000"/>
              </a:spcAft>
            </a:pPr>
            <a:r>
              <a:rPr lang="cs-CZ" sz="3200" dirty="0">
                <a:effectLst/>
                <a:latin typeface="Arial" panose="020B0604020202020204" pitchFamily="34" charset="0"/>
                <a:ea typeface="Calibri" panose="020F0502020204030204" pitchFamily="34" charset="0"/>
                <a:cs typeface="Times New Roman" panose="02020603050405020304" pitchFamily="18" charset="0"/>
              </a:rPr>
              <a:t>Pokud má fyzická osoba v obci více nemovitých věcí, zahrnujících byt, rodinný dům nebo stavbu pro rodinnou rekreaci, pokud v nich není přihlášená žádná fyzická osoba, je povinna platit poplatky za komunální odpad za každou z nich (srov. § 10f). Je-li v obci zároveň přihlášená, pak platí poplatek za komunální odpad jak za jednotlivé nemovité věci, zahrnující byt, rodinný dům nebo stavbu pro rodinnou rekreaci, ve kterých není nikdo přihlášený, tak jej navíc platí i z titulu tohoto přihlášení.</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455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DF90224-1FF2-4418-B6AF-3625E02CA3CB}"/>
              </a:ext>
            </a:extLst>
          </p:cNvPr>
          <p:cNvSpPr/>
          <p:nvPr/>
        </p:nvSpPr>
        <p:spPr>
          <a:xfrm>
            <a:off x="819509" y="319227"/>
            <a:ext cx="11372490" cy="4170372"/>
          </a:xfrm>
          <a:prstGeom prst="rect">
            <a:avLst/>
          </a:prstGeom>
        </p:spPr>
        <p:txBody>
          <a:bodyPr wrap="square">
            <a:spAutoFit/>
          </a:bodyPr>
          <a:lstStyle/>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10f</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Předmět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Předmětem poplatku za obecní systém odpadového hospodářství je jednotlivá možnost využívat obecní systém odpadového hospodářství, která je dána</a:t>
            </a:r>
            <a:endParaRPr lang="cs-CZ" sz="24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přihlášením v této obci,</a:t>
            </a: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vlastnictvím jednotlivé nemovité věci zahrnující byt, rodinný dům nebo stavbu pro rodinnou rekreaci, ve které není přihlášená žádná fyzická osoba a která se nachází na území této obce.</a:t>
            </a:r>
            <a:endParaRPr lang="cs-CZ" sz="3200" b="1" dirty="0">
              <a:effectLst/>
              <a:latin typeface="Times New Roman" panose="02020603050405020304" pitchFamily="18" charset="0"/>
              <a:ea typeface="Calibri" panose="020F0502020204030204" pitchFamily="34" charset="0"/>
            </a:endParaRPr>
          </a:p>
          <a:p>
            <a:pPr algn="just"/>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76124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p:nvPr/>
        </p:nvSpPr>
        <p:spPr>
          <a:xfrm>
            <a:off x="772254" y="110080"/>
            <a:ext cx="10905067" cy="674792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Předmětem poplatku za obecní systém odpadového hospodářství je skutečnost, že má poplatník v obci možnost využívat obecní systém  odpadového hospodářství podle ustanovení § 59 a 60 zákona o odpadech, tedy že obec takový systém zavedla a provozuje ho.</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 poplatku za obecní systém odpadového hospodářství se skládá ze dvou samostatně uplatňovaných dílčích předmětů.</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Dílčí předmět podle písm. a) naplní fyzická osoba, která je v obci přihlášená. Jedna fyzická osoba může tento dílčí předmět naplnit nejvýše jednou, protože může být přihlášená pouze v jedné obci.</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752AEC6-EAF8-435C-9E46-1CDBF1F04787}"/>
              </a:ext>
            </a:extLst>
          </p:cNvPr>
          <p:cNvSpPr/>
          <p:nvPr/>
        </p:nvSpPr>
        <p:spPr>
          <a:xfrm>
            <a:off x="1077030" y="216518"/>
            <a:ext cx="10812377" cy="6424964"/>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Dílčí předmět podle písm. b) naplní kdokoliv, tedy jak fyzická osoba, tak nově i právnická osoba či svěřenský či jiný fond, pokud vlastní nemovitou věc zahrnující byt, rodinný dům nebo stavbu pro rodinnou rekreaci, ve které není přihlášena žádná fyzická osoba. Na rozdíl od dílčího předmětu poplatku podle písm. a) není opodstatněné rozlišovat druh právní osobnosti poplatníka, tedy poplatek vázat na to, zda bude poplatníkem fyzická osoba, právnická osoba nebo svěřenský či jiný fond, protože možnost poplatníka využívat obecní systém odpadového hospodářství se váže na nemovitou věc zahrnující byt, rodinný dům nebo stavbu pro rodinnou rekreaci. Tato nemovitá věc může sloužit k bydlení či k rodinné rekreaci, tedy k činnostem, při kterých vzniká komunální odpad. Tento dílčí předmět osoba nebo svěřenský či jiný fond naplní tolikrát, kolik má v obci nemovitých věcí zahrnujících byt, rodinný dům nebo stavbu pro rodinnou rekreaci, ve kterých není přihlášena žádná fyzická osoba.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naplnění předmětu poplatku postačí, když rozhodná skutečnost nastane byť v jednom dni poplatkového období. Případné korekce jsou pak obsaženy v ustanovení o výši poplatku (§ 10h odst. 2 a 3).</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543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729842" y="226503"/>
            <a:ext cx="11309757" cy="6403980"/>
          </a:xfrm>
          <a:prstGeom prst="rect">
            <a:avLst/>
          </a:prstGeom>
          <a:noFill/>
          <a:ln>
            <a:noFill/>
          </a:ln>
        </p:spPr>
        <p:txBody>
          <a:bodyPr spcFirstLastPara="1" wrap="square" lIns="91425" tIns="45700" rIns="91425" bIns="45700" anchor="t" anchorCtr="0">
            <a:noAutofit/>
          </a:bodyPr>
          <a:lstStyle/>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10g</a:t>
            </a:r>
            <a:endParaRPr lang="cs-CZ" sz="2200" dirty="0">
              <a:effectLst/>
              <a:latin typeface="Times New Roman" panose="02020603050405020304" pitchFamily="18" charset="0"/>
              <a:ea typeface="Times New Roman" panose="02020603050405020304" pitchFamily="18" charset="0"/>
            </a:endParaRPr>
          </a:p>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Osvobození od poplatku</a:t>
            </a:r>
            <a:endParaRPr lang="cs-CZ" sz="2200" b="1"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Od poplatku za obecní systém odpadového hospodářství je osvobozena osoba, které poplatková povinnost vznikla z důvodu přihlášení v obci a která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poplatníkem poplatku za odkládání komunálního odpadu z nemovité věci v jiné obci a má v této jiné obci bydliště,</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dětského domova pro děti do 3 let věku, školského zařízení pro výkon ústavní nebo ochranné výchovy nebo školského zařízení pro preventivně výchovnou péči na základě rozhodnutí soudu nebo smlouvy,</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zařízení pro děti vyžadující okamžitou pomoc na základě rozhodnutí soudu, na žádost obecního úřadu obce s rozšířenou působností, zákonného zástupce dítěte nebo nezletilého,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v domově pro osoby se zdravotním postižením, domově pro seniory, domově se zvláštním režimem nebo v chráněném bydlení, nebo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na základě zákona omezena na osobní svobodě s výjimkou osoby vykonávající trest domácího vězení.</a:t>
            </a:r>
            <a:endParaRPr lang="cs-CZ" sz="2200" dirty="0">
              <a:effectLst/>
              <a:latin typeface="Times New Roman" panose="02020603050405020304" pitchFamily="18" charset="0"/>
              <a:ea typeface="Calibri" panose="020F0502020204030204" pitchFamily="34" charset="0"/>
            </a:endParaRPr>
          </a:p>
          <a:p>
            <a:pPr algn="ctr">
              <a:spcBef>
                <a:spcPts val="600"/>
              </a:spcBef>
            </a:pPr>
            <a:r>
              <a:rPr lang="cs-CZ" sz="1100" b="1" dirty="0">
                <a:effectLst/>
                <a:latin typeface="Arial" panose="020B0604020202020204" pitchFamily="34" charset="0"/>
                <a:ea typeface="Times New Roman" panose="02020603050405020304" pitchFamily="18" charset="0"/>
              </a:rPr>
              <a:t> </a:t>
            </a:r>
            <a:endParaRPr lang="cs-CZ" sz="1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0BCFA53-9FDE-42D3-A2FA-9D3465E2E3E8}"/>
              </a:ext>
            </a:extLst>
          </p:cNvPr>
          <p:cNvSpPr/>
          <p:nvPr/>
        </p:nvSpPr>
        <p:spPr>
          <a:xfrm>
            <a:off x="1187115" y="363915"/>
            <a:ext cx="10459453" cy="501675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solidFill>
                  <a:schemeClr val="tx1"/>
                </a:solidFill>
                <a:latin typeface="Times New Roman" panose="02020603050405020304" pitchFamily="18" charset="0"/>
                <a:ea typeface="Times New Roman" panose="02020603050405020304" pitchFamily="18" charset="0"/>
              </a:rPr>
              <a:t>(2) </a:t>
            </a:r>
            <a:r>
              <a:rPr lang="cs-CZ" sz="3200" dirty="0">
                <a:solidFill>
                  <a:srgbClr val="FF0000"/>
                </a:solidFill>
                <a:latin typeface="Times New Roman" panose="02020603050405020304" pitchFamily="18" charset="0"/>
                <a:ea typeface="Times New Roman" panose="02020603050405020304" pitchFamily="18" charset="0"/>
              </a:rPr>
              <a:t>Poplatek ze psů se platí ze psů starších 3 měsíců</a:t>
            </a:r>
            <a:r>
              <a:rPr lang="cs-CZ" sz="3200" dirty="0">
                <a:latin typeface="Times New Roman" panose="02020603050405020304" pitchFamily="18" charset="0"/>
                <a:ea typeface="Times New Roman" panose="02020603050405020304" pitchFamily="18" charset="0"/>
              </a:rPr>
              <a:t>. Od poplatku ze psů je osvobozen držitel psa, kterým je osoba nevidomá, </a:t>
            </a:r>
            <a:r>
              <a:rPr lang="cs-CZ" sz="3200" b="1" dirty="0">
                <a:latin typeface="Times New Roman" panose="02020603050405020304" pitchFamily="18" charset="0"/>
                <a:ea typeface="Times New Roman" panose="02020603050405020304" pitchFamily="18" charset="0"/>
              </a:rPr>
              <a:t>osoba, která je považována za závislou na pomoci jiné fyzické osoby podle zákona upravujícího sociální služby, osoba, která je držitelem průkazu ZTP nebo ZTP/P</a:t>
            </a:r>
            <a:r>
              <a:rPr lang="cs-CZ" sz="3200" dirty="0">
                <a:latin typeface="Times New Roman" panose="02020603050405020304" pitchFamily="18" charset="0"/>
                <a:ea typeface="Times New Roman" panose="02020603050405020304" pitchFamily="18" charset="0"/>
              </a:rPr>
              <a:t>, osoba provádějící výcvik psů určených k doprovodu těchto osob, osoba provozující útulek </a:t>
            </a:r>
            <a:r>
              <a:rPr lang="cs-CZ" sz="3200" b="1" dirty="0">
                <a:latin typeface="Times New Roman" panose="02020603050405020304" pitchFamily="18" charset="0"/>
                <a:ea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rPr>
              <a:t> nebo osoba, které stanoví povinnost držení a používání psa zvláštní právní předpis.</a:t>
            </a:r>
            <a:r>
              <a:rPr lang="cs-CZ" sz="3200" baseline="30000" dirty="0">
                <a:latin typeface="Times New Roman" panose="02020603050405020304" pitchFamily="18" charset="0"/>
                <a:ea typeface="Times New Roman" panose="02020603050405020304" pitchFamily="18" charset="0"/>
              </a:rPr>
              <a:t>1b)</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539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864066" y="243281"/>
            <a:ext cx="11074399" cy="6691062"/>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Navrhuje se osvobození od tohoto poplatku, a to buď v případě, kdy daná fyzická osoba ve skutečnosti bydlí v jiné obci, ve které je poplatníkem poplatku za odkládání komunálního odpadu z nemovité věci (z povahy věci nemůže být tato osoba v jiné obci poplatníkem poplatku za obecní systém odpadového hospodářství z titulu toho, že by v této jiné obci byla také přihlášena) nebo v případě, kdy je tato osoba umístěna ve zvláštním zařízení (jde zejména o děti, seniory a o osoby se zdravotním postižením). Dále se osvobození rozšiřuje na osoby, které jsou na základě zákona omezeny na osobní svobodě, a to proto, že se jedná o osoby, kterým z důvodu umístění do příslušných zařízení je ve své podstatě znemožněno užívat obecní systém odpadového hospodářství, který na svém území obec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Navržené osvobození se uplatní pouze pro dílčí předmět poplatku podle § 10f písm. a), tedy dílčí předmět naplněný z titulu přihlášení v obci, protože se vztahuje k osobě produkující komunální odpad. Není proto zavedeno osvobození ve vztahu k vlastníkům nemovitých věcí zahrnujících byt, rodinný dům nebo stavbu pro rodinnou rekreaci, ve kterých není přihlášená žádná fyzická osoba.</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671120" y="310393"/>
            <a:ext cx="11368480" cy="632009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podle odstavce 1 písm. a) se uplatní na poplatníky, kteří jsou poplatníky poplatku za obecní systém odpadového hospodářství v obci, kde jsou přihlášeni (srov. § 10e), ale mají bydliště v jiné obci, kde platí poplatek za odkládání komunálního odpadu z nemovité věci.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umístěných osob podle odstavce 1 písm. b) až d) se přebírá z dosavadní právní úpravy poplatku za provoz systému shromažďování, sběru, přepravy, třídění, využívání a odstraňování komunálních odpadů podle § 10b zákona o místních poplatcích. Pro vznik nároku na osvobození není rozhodné, ve které obci jsou fyzické osoby umístěny, mohou tedy být umístěny kdekoliv, tedy i na území obce, ve které jsou přihlášeny.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osob omezených na základě zákona na osobní svobodě podle odstavce 1 písm. e) se pak vztahuje zejména na osoby vazebně stíhané a odsouzené, vykonávající trest odnětí svobody.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vznik nároku na osvobození je rozhodný stav na konci dílčího období, kterým je kalendářní měsíc (srov. § 10h a § 10o).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1322517"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10h</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Výše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obecní systém odpadového hospodářství činí nejvýše 1200 Kč.</a:t>
            </a: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se v případě, že poplatková povinnost vznikla z důvodu přihlášení fyzické osoby v obci, snižuje o jednu dvanáctinu za každé dílčí období, na jehož konci</a:t>
            </a:r>
          </a:p>
          <a:p>
            <a:pPr algn="just"/>
            <a:r>
              <a:rPr lang="cs-CZ" sz="2200" b="1" dirty="0">
                <a:effectLst/>
                <a:latin typeface="Arial" panose="020B0604020202020204" pitchFamily="34" charset="0"/>
                <a:ea typeface="Calibri" panose="020F0502020204030204" pitchFamily="34" charset="0"/>
              </a:rPr>
              <a:t>a) není tato fyzická osoba přihlášena v obci,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je tato fyzická osoba od poplatku osvobozena.</a:t>
            </a:r>
          </a:p>
          <a:p>
            <a:pPr algn="just">
              <a:tabLst>
                <a:tab pos="496570" algn="l"/>
              </a:tabLst>
            </a:pPr>
            <a:r>
              <a:rPr lang="cs-CZ" sz="2200" b="1" dirty="0">
                <a:latin typeface="Arial" panose="020B0604020202020204" pitchFamily="34" charset="0"/>
              </a:rPr>
              <a:t>(3)Poplatek se v případě, že poplatková povinnost vznikla z důvodu vlastnictví jednotlivé nemovité věci zahrnující byt, rodinný dům nebo stavbu pro rodinnou rekreaci umístěné na území obce, snižuje o jednu dvanáctinu za každé dílčí období, na jehož konci</a:t>
            </a:r>
          </a:p>
          <a:p>
            <a:pPr algn="just"/>
            <a:r>
              <a:rPr lang="cs-CZ" sz="2200" b="1" dirty="0">
                <a:latin typeface="Arial" panose="020B0604020202020204" pitchFamily="34" charset="0"/>
              </a:rPr>
              <a:t>a) </a:t>
            </a:r>
            <a:r>
              <a:rPr lang="cs-CZ" sz="2200" b="1" dirty="0">
                <a:effectLst/>
                <a:latin typeface="Arial" panose="020B0604020202020204" pitchFamily="34" charset="0"/>
                <a:ea typeface="Calibri" panose="020F0502020204030204" pitchFamily="34" charset="0"/>
              </a:rPr>
              <a:t>je v této nemovité věci přihlášena alespoň 1 fyzická osoba,</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b) poplatník nevlastní tuto nemovitou věc, nebo</a:t>
            </a:r>
          </a:p>
          <a:p>
            <a:pPr algn="just"/>
            <a:r>
              <a:rPr lang="cs-CZ" sz="2200" b="1" dirty="0">
                <a:latin typeface="Arial" panose="020B0604020202020204" pitchFamily="34" charset="0"/>
                <a:ea typeface="Calibri" panose="020F0502020204030204" pitchFamily="34" charset="0"/>
              </a:rPr>
              <a:t>c)</a:t>
            </a:r>
            <a:r>
              <a:rPr lang="cs-CZ" sz="2200" b="1" dirty="0">
                <a:effectLst/>
                <a:latin typeface="Times New Roman" panose="02020603050405020304" pitchFamily="18" charset="0"/>
                <a:ea typeface="Calibri" panose="020F0502020204030204" pitchFamily="34" charset="0"/>
              </a:rPr>
              <a:t> </a:t>
            </a:r>
            <a:r>
              <a:rPr lang="cs-CZ" sz="2200" b="1" dirty="0">
                <a:effectLst/>
                <a:latin typeface="Arial" panose="020B0604020202020204" pitchFamily="34" charset="0"/>
                <a:ea typeface="Calibri" panose="020F0502020204030204" pitchFamily="34" charset="0"/>
              </a:rPr>
              <a:t>je poplatník od poplatku osvobozen.</a:t>
            </a:r>
            <a:endParaRPr lang="cs-CZ" sz="22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Stávající poplatek za provoz systému shromažďování, sběru, přepravy, třídění, využívání a odstraňování komunálních odpadů podle § 10b zákona o místních poplatcích má dvě složky. První složka je stanovena paušálně a druhá vychází ze skutečných nákladů obce.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model se navrhuje opustit. Poplatek za obecní systém odpadového hospodářství zavede obec v jednotné, paušálně určené výši.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 ohledem na paušální charakter poplatku se nevymezují zbývající základní konstrukční prvky, a sice základ, sazba a výpočet. Tyto konstrukční prvky vyplývají z textu právního předpisu implicitně.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Nejvyšší možná sazba poplatku je nastavena na 1 200 Kč. Výše sazby byla výsledkem jednání proběhlých v návaznosti na meziresortní připomínkové řízení.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7604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2, který se váže k naplnění dílčího předmětu poplatku podle § 10f písm. a), tedy dílčího předmětu naplněného z titulu přihlášení v obci, se zachovává poměrné snížení poplatku v případě, že v průběhu poplatkového období dojde ke změně v přihlášení (srov. rušený § 10b odst. 6). Poplatek se snižuje o jednu dvanáctinu roční výše za každé dílčí období (kalendářní měsíc, srov. § 10o), kdy buď poplatník nebyl přihlášen v obci, nebo ve kterých byl od poplatku osvobozen (srov. § 10g). Přitom je rozhodný konečný stav v poslední den dílčího období. Ve svém důsledku je tak naplněn cíl, aby byl poplatek placen pouze za kalendářní měsíce poplatkového období, ve kterých jsou naplněny konstrukční prvky poplatku.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3, který se váže k naplnění dílčího předmětu poplatku podle § 10f písm. b), tedy dílčího předmětu naplněného z titulu vlastnictví nemovité věci zahrnující byt, rodinný dům nebo stavbu pro rodinnou rekreaci, ve které není přihlášená žádná fyzická osoba, se pak zavádí obdobný režim pro případy, kdy dojde ke změně v přihlášení fyzických osob v této nemovité věci. Rozhodný je opět stav na konci dílčího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Konec dílčího období je rozhodný proto, že v průběhu jednoho dne může dojít k více změnám. Například v případě změny adresy místa trvalého pobytu je daná osoba v jeden den přihlášena jak na staré adrese (do okamžiku změny), tak na nové adrese (od okamžiku změny). Aby se předešlo výkladovým nejasnostem, je proto rozhodný poslední stav, jaký nastal v dílčím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5404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3</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Poplatek za odkládání komunálního odpadu z nemovité věci</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 rozdíl od poplatku za obecní systém odpadového hospodářství, který se platí za samotnou existenci systému a bez vazby na skutečnou produkci odpadu, je poplatek za odkládání komunálního odpadu z nemovité věci konstruován tak, aby produkci odpadu zachycoval. Vychází tak z obecných principů práva životního prostředí „znečišťovatel platí“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polluter</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pays</a:t>
            </a:r>
            <a:r>
              <a:rPr lang="cs-CZ" sz="2200" dirty="0">
                <a:effectLst/>
                <a:latin typeface="Arial" panose="020B0604020202020204" pitchFamily="34" charset="0"/>
                <a:ea typeface="Calibri" panose="020F0502020204030204" pitchFamily="34" charset="0"/>
                <a:cs typeface="Times New Roman" panose="02020603050405020304" pitchFamily="18" charset="0"/>
              </a:rPr>
              <a:t>) a „plať tolik, kolik vyhodíš“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a:t>
            </a:r>
            <a:r>
              <a:rPr lang="cs-CZ" sz="2200" i="1" dirty="0">
                <a:effectLst/>
                <a:latin typeface="Arial" panose="020B0604020202020204" pitchFamily="34" charset="0"/>
                <a:ea typeface="Calibri" panose="020F0502020204030204" pitchFamily="34" charset="0"/>
                <a:cs typeface="Times New Roman" panose="02020603050405020304" pitchFamily="18" charset="0"/>
              </a:rPr>
              <a:t> as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you</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throw</a:t>
            </a:r>
            <a:r>
              <a:rPr lang="cs-CZ" sz="2200" dirty="0">
                <a:effectLst/>
                <a:latin typeface="Arial" panose="020B0604020202020204" pitchFamily="34" charset="0"/>
                <a:ea typeface="Calibri" panose="020F0502020204030204" pitchFamily="34" charset="0"/>
                <a:cs typeface="Times New Roman" panose="02020603050405020304" pitchFamily="18" charset="0"/>
              </a:rPr>
              <a:t>). Poplatku podléhá odkládání komunálního odpadu do k tomu určených soustřeďovacích nádob nebo na určená místa a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poplatníkem jsou zejména osoby, které v obci skutečně bydlí a produkují v ní odpad.</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poplatek je možné zavést </a:t>
            </a:r>
            <a:r>
              <a:rPr lang="cs-CZ" sz="2200" b="1" dirty="0">
                <a:effectLst/>
                <a:latin typeface="Arial" panose="020B0604020202020204" pitchFamily="34" charset="0"/>
                <a:ea typeface="Calibri" panose="020F0502020204030204" pitchFamily="34" charset="0"/>
                <a:cs typeface="Times New Roman" panose="02020603050405020304" pitchFamily="18" charset="0"/>
              </a:rPr>
              <a:t>ve dvou základních režimech</a:t>
            </a:r>
            <a:r>
              <a:rPr lang="cs-CZ" sz="2200" dirty="0">
                <a:effectLst/>
                <a:latin typeface="Arial" panose="020B0604020202020204" pitchFamily="34" charset="0"/>
                <a:ea typeface="Calibri" panose="020F0502020204030204" pitchFamily="34" charset="0"/>
                <a:cs typeface="Times New Roman" panose="02020603050405020304" pitchFamily="18" charset="0"/>
              </a:rPr>
              <a:t>. Buď jde o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za množství (hmotnost nebo objem) vyprodukovaného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nebo jeho výše vychází </a:t>
            </a:r>
            <a:r>
              <a:rPr lang="cs-CZ" sz="2200" b="1" dirty="0">
                <a:effectLst/>
                <a:latin typeface="Arial" panose="020B0604020202020204" pitchFamily="34" charset="0"/>
                <a:ea typeface="Calibri" panose="020F0502020204030204" pitchFamily="34" charset="0"/>
                <a:cs typeface="Times New Roman" panose="02020603050405020304" pitchFamily="18" charset="0"/>
              </a:rPr>
              <a:t>z objednané kapacity soustřeďovacích prostředků.</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9145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Aby mohla obec zavést poplatek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prvním režimu</a:t>
            </a:r>
            <a:r>
              <a:rPr lang="cs-CZ" sz="2200" dirty="0">
                <a:effectLst/>
                <a:latin typeface="Arial" panose="020B0604020202020204" pitchFamily="34" charset="0"/>
                <a:ea typeface="Calibri" panose="020F0502020204030204" pitchFamily="34" charset="0"/>
                <a:cs typeface="Times New Roman" panose="02020603050405020304" pitchFamily="18" charset="0"/>
              </a:rPr>
              <a:t>, musí disponovat prostředky, které umožní množství odpadu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prokazatelně změřit</a:t>
            </a:r>
            <a:r>
              <a:rPr lang="cs-CZ" sz="2200" dirty="0">
                <a:effectLst/>
                <a:latin typeface="Arial" panose="020B0604020202020204" pitchFamily="34" charset="0"/>
                <a:ea typeface="Calibri" panose="020F0502020204030204" pitchFamily="34" charset="0"/>
                <a:cs typeface="Times New Roman" panose="02020603050405020304" pitchFamily="18" charset="0"/>
              </a:rPr>
              <a:t>. V případě, že obec zavede poplatek odvozený od hmotnosti odloženého odpadu, může jít například o </a:t>
            </a:r>
            <a:r>
              <a:rPr lang="cs-CZ" sz="2200" dirty="0" err="1">
                <a:effectLst/>
                <a:latin typeface="Arial" panose="020B0604020202020204" pitchFamily="34" charset="0"/>
                <a:ea typeface="Calibri" panose="020F0502020204030204" pitchFamily="34" charset="0"/>
                <a:cs typeface="Times New Roman" panose="02020603050405020304" pitchFamily="18" charset="0"/>
              </a:rPr>
              <a:t>kukavozy</a:t>
            </a:r>
            <a:r>
              <a:rPr lang="cs-CZ" sz="2200" dirty="0">
                <a:effectLst/>
                <a:latin typeface="Arial" panose="020B0604020202020204" pitchFamily="34" charset="0"/>
                <a:ea typeface="Calibri" panose="020F0502020204030204" pitchFamily="34" charset="0"/>
                <a:cs typeface="Times New Roman" panose="02020603050405020304" pitchFamily="18" charset="0"/>
              </a:rPr>
              <a:t>, které jsou schopné identifikovat konkrétní soustřeďovací nádobu a jsou schopné ji před jejím vyprázdněním zvážit. Naopak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případě, že obec zavede poplatek odvozený od objemu odloženého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by mohlo postačovat i vedení provozní evidence, ve které by bylo evidováno, zda byla konkrétní soustřeďovací nádoba o známém objemu při svážce odpadu vyprázdněna.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v druhém režimu vychází z objednané kapacity soustřeďovacích prostředků na dané období, tedy z předpokládaného množství odpadu, které bude v tomto období odloženo, a jehož odvoz bude muset být zajištěn. Obcím je ponechána volnost ve způsobu realizace objednávání kapacity soustřeďovacích prostředků. Může jít například o celkový objem přidělených pytlů na odpad, nebo o součin objemu přidělené soustřeďovací nádoby a počtu jejích vyprázdnění za poplatkové období (k tomu více níže u § 10k). Cílem je, aby obec nemusela v důsledku zavedení poplatku za odkládání komunálního odpadu z nemovité věci měnit zavedený a funkční systém nakládání s odpadem, který uplatňuje již v současné době.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25116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vztahuje ke konkrétní nemovité věci zahrnující byt nebo stavbu pro rodinnou rekreaci (více k tomu výše u § 10e).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se tedy platí za každou nemovitou věc, ve které má poplatník bydliště, případně za každou nemovitou věc, ve které nikdo nemá bydliště, a kterou poplatník vlastní.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Oproti předchozí právní úpravě není nově maximální výše tohoto typu poplatku odvozena od skutečných nákladů obce vynaložených na nakládání s komunálním odpadem.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Praxe ukázala, že příjmy obcí z výběru poplatku jsou nižší než náklady obcí na obecní systém odpadového hospodářství, proto je tento regulační nástroj pro praktickou nadbytečnost vypuštěn.</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 toho důvodu postačí obecná kontrola hospodaření obcí upravená zejména v zákoně č. 320/2001 Sb., o finanční kontrole, ve znění pozdějších předpisů.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22977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10i</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Subjekt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Poplatníkem poplatku za odkládání komunálního odpadu z nemovité věci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fyzická osoba, která má v nemovité věci bydliště, nebo</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vlastník nemovité věci, ve které nemá bydliště žádná fyzická osoba.</a:t>
            </a:r>
            <a:endParaRPr lang="cs-CZ" sz="2200" b="1"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Subjekt poplatku je základním konstrukčním prvkem, který určuje, kdo má poplatkovou povinnost.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Poplatníkem poplatku za odkládání komunálního odpadu z nemovité věci je fyzická osoba, která má v nemovité věci bydliště. O které nemovité věci jde, vyplývá z vymezení předmětu poplatku (srov. § 10j), tj. musí jít pouze o nemovité věci zahrnující byt nebo stavbu určenou k rodinné rekreaci, které se nacházejí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76481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 80 občanského zákoníku má fyzická osoba bydliště v místě, kde se zdržuje s úmyslem žít tam s výhradou změny okolností trvale, a pokud takové místo není, pak má bydliště v místě, kde žije, kde má majetek, popřípadě místo, kde měla bydliště naposledy.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v dané nemovité věci nemá bydliště žádná fyzická osoba, je poplatníkem poplatku vlastník této nemovité věci. V tomto případě může být poplatníkem jak fyzická, tak právnická osoba.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Obdobně to platí i pro nemovitou věc, která je ve svěřenském fondu a dalších fondech, na které se uplatní právní fikce vlastnictví (§ 10r). V takovém případě jsou poplatníky tyto fondy a uplatní se § 20 odst. 3 a § 24 odst. 6 daňového řádu.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4844117"/>
      </p:ext>
    </p:extLst>
  </p:cSld>
  <p:clrMapOvr>
    <a:masterClrMapping/>
  </p:clrMapOvr>
</p:sld>
</file>

<file path=ppt/theme/theme1.xml><?xml version="1.0" encoding="utf-8"?>
<a:theme xmlns:a="http://schemas.openxmlformats.org/drawingml/2006/main" name="Stébla">
  <a:themeElements>
    <a:clrScheme name="Stébla">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14730</TotalTime>
  <Words>16663</Words>
  <Application>Microsoft Office PowerPoint</Application>
  <PresentationFormat>Širokoúhlá obrazovka</PresentationFormat>
  <Paragraphs>806</Paragraphs>
  <Slides>167</Slides>
  <Notes>73</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167</vt:i4>
      </vt:variant>
    </vt:vector>
  </HeadingPairs>
  <TitlesOfParts>
    <vt:vector size="178" baseType="lpstr">
      <vt:lpstr>Arial</vt:lpstr>
      <vt:lpstr>Arial Black</vt:lpstr>
      <vt:lpstr>Calibri</vt:lpstr>
      <vt:lpstr>Times New Roman</vt:lpstr>
      <vt:lpstr>Courier New</vt:lpstr>
      <vt:lpstr>Century Gothic</vt:lpstr>
      <vt:lpstr>Symbol</vt:lpstr>
      <vt:lpstr>Noto Sans Symbols</vt:lpstr>
      <vt:lpstr>Wingdings</vt:lpstr>
      <vt:lpstr>Cambria Math</vt:lpstr>
      <vt:lpstr>Stébla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101</cp:revision>
  <dcterms:modified xsi:type="dcterms:W3CDTF">2020-10-19T20:33:52Z</dcterms:modified>
</cp:coreProperties>
</file>