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14"/>
  </p:notesMasterIdLst>
  <p:sldIdLst>
    <p:sldId id="256" r:id="rId2"/>
    <p:sldId id="257" r:id="rId3"/>
    <p:sldId id="386" r:id="rId4"/>
    <p:sldId id="385" r:id="rId5"/>
    <p:sldId id="387" r:id="rId6"/>
    <p:sldId id="258" r:id="rId7"/>
    <p:sldId id="369" r:id="rId8"/>
    <p:sldId id="370" r:id="rId9"/>
    <p:sldId id="371" r:id="rId10"/>
    <p:sldId id="375" r:id="rId11"/>
    <p:sldId id="270" r:id="rId12"/>
    <p:sldId id="388" r:id="rId13"/>
    <p:sldId id="389" r:id="rId14"/>
    <p:sldId id="390" r:id="rId15"/>
    <p:sldId id="391" r:id="rId16"/>
    <p:sldId id="392" r:id="rId17"/>
    <p:sldId id="393" r:id="rId18"/>
    <p:sldId id="394" r:id="rId19"/>
    <p:sldId id="395" r:id="rId20"/>
    <p:sldId id="396" r:id="rId21"/>
    <p:sldId id="397" r:id="rId22"/>
    <p:sldId id="398" r:id="rId23"/>
    <p:sldId id="399" r:id="rId24"/>
    <p:sldId id="400" r:id="rId25"/>
    <p:sldId id="401" r:id="rId26"/>
    <p:sldId id="402" r:id="rId27"/>
    <p:sldId id="403" r:id="rId28"/>
    <p:sldId id="271" r:id="rId29"/>
    <p:sldId id="342" r:id="rId30"/>
    <p:sldId id="272" r:id="rId31"/>
    <p:sldId id="273" r:id="rId32"/>
    <p:sldId id="343" r:id="rId33"/>
    <p:sldId id="344" r:id="rId34"/>
    <p:sldId id="348" r:id="rId35"/>
    <p:sldId id="345" r:id="rId36"/>
    <p:sldId id="346" r:id="rId37"/>
    <p:sldId id="276" r:id="rId38"/>
    <p:sldId id="277" r:id="rId39"/>
    <p:sldId id="279" r:id="rId40"/>
    <p:sldId id="350" r:id="rId41"/>
    <p:sldId id="280" r:id="rId42"/>
    <p:sldId id="351" r:id="rId43"/>
    <p:sldId id="281" r:id="rId44"/>
    <p:sldId id="352" r:id="rId45"/>
    <p:sldId id="282" r:id="rId46"/>
    <p:sldId id="355" r:id="rId47"/>
    <p:sldId id="356" r:id="rId48"/>
    <p:sldId id="283" r:id="rId49"/>
    <p:sldId id="357" r:id="rId50"/>
    <p:sldId id="358" r:id="rId51"/>
    <p:sldId id="284" r:id="rId52"/>
    <p:sldId id="366" r:id="rId53"/>
    <p:sldId id="373" r:id="rId54"/>
    <p:sldId id="374" r:id="rId55"/>
    <p:sldId id="367" r:id="rId56"/>
    <p:sldId id="286" r:id="rId57"/>
    <p:sldId id="287" r:id="rId58"/>
    <p:sldId id="359" r:id="rId59"/>
    <p:sldId id="289" r:id="rId60"/>
    <p:sldId id="290" r:id="rId61"/>
    <p:sldId id="291" r:id="rId62"/>
    <p:sldId id="377" r:id="rId63"/>
    <p:sldId id="376" r:id="rId64"/>
    <p:sldId id="292" r:id="rId65"/>
    <p:sldId id="293" r:id="rId66"/>
    <p:sldId id="295" r:id="rId67"/>
    <p:sldId id="378" r:id="rId68"/>
    <p:sldId id="404" r:id="rId69"/>
    <p:sldId id="379" r:id="rId70"/>
    <p:sldId id="380" r:id="rId71"/>
    <p:sldId id="381" r:id="rId72"/>
    <p:sldId id="382" r:id="rId73"/>
    <p:sldId id="296" r:id="rId74"/>
    <p:sldId id="384" r:id="rId75"/>
    <p:sldId id="383" r:id="rId76"/>
    <p:sldId id="297" r:id="rId77"/>
    <p:sldId id="298" r:id="rId78"/>
    <p:sldId id="301" r:id="rId79"/>
    <p:sldId id="304" r:id="rId80"/>
    <p:sldId id="360" r:id="rId81"/>
    <p:sldId id="305" r:id="rId82"/>
    <p:sldId id="306" r:id="rId83"/>
    <p:sldId id="308" r:id="rId84"/>
    <p:sldId id="309" r:id="rId85"/>
    <p:sldId id="310" r:id="rId86"/>
    <p:sldId id="312" r:id="rId87"/>
    <p:sldId id="313" r:id="rId88"/>
    <p:sldId id="314" r:id="rId89"/>
    <p:sldId id="315" r:id="rId90"/>
    <p:sldId id="316" r:id="rId91"/>
    <p:sldId id="318" r:id="rId92"/>
    <p:sldId id="319" r:id="rId93"/>
    <p:sldId id="320" r:id="rId94"/>
    <p:sldId id="321" r:id="rId95"/>
    <p:sldId id="362" r:id="rId96"/>
    <p:sldId id="322" r:id="rId97"/>
    <p:sldId id="323" r:id="rId98"/>
    <p:sldId id="324" r:id="rId99"/>
    <p:sldId id="325" r:id="rId100"/>
    <p:sldId id="326" r:id="rId101"/>
    <p:sldId id="327" r:id="rId102"/>
    <p:sldId id="328" r:id="rId103"/>
    <p:sldId id="329" r:id="rId104"/>
    <p:sldId id="363" r:id="rId105"/>
    <p:sldId id="330" r:id="rId106"/>
    <p:sldId id="364" r:id="rId107"/>
    <p:sldId id="331" r:id="rId108"/>
    <p:sldId id="332" r:id="rId109"/>
    <p:sldId id="337" r:id="rId110"/>
    <p:sldId id="338" r:id="rId111"/>
    <p:sldId id="339" r:id="rId112"/>
    <p:sldId id="340" r:id="rId113"/>
  </p:sldIdLst>
  <p:sldSz cx="12192000" cy="6858000"/>
  <p:notesSz cx="6858000" cy="9144000"/>
  <p:embeddedFontLst>
    <p:embeddedFont>
      <p:font typeface="Calibri" panose="020F0502020204030204" pitchFamily="34" charset="0"/>
      <p:regular r:id="rId115"/>
      <p:bold r:id="rId116"/>
      <p:italic r:id="rId117"/>
      <p:boldItalic r:id="rId118"/>
    </p:embeddedFont>
    <p:embeddedFont>
      <p:font typeface="Century Gothic" panose="020B0502020202020204" pitchFamily="34" charset="0"/>
      <p:regular r:id="rId119"/>
      <p:bold r:id="rId120"/>
      <p:italic r:id="rId121"/>
      <p:boldItalic r:id="rId122"/>
    </p:embeddedFont>
    <p:embeddedFont>
      <p:font typeface="EB Garamond" panose="020B0604020202020204" charset="0"/>
      <p:regular r:id="rId123"/>
      <p:bold r:id="rId124"/>
      <p:italic r:id="rId125"/>
      <p:boldItalic r:id="rId126"/>
    </p:embeddedFont>
    <p:embeddedFont>
      <p:font typeface="Open Sans" panose="020B0604020202020204" charset="0"/>
      <p:regular r:id="rId127"/>
      <p:bold r:id="rId128"/>
      <p:italic r:id="rId129"/>
      <p:boldItalic r:id="rId130"/>
    </p:embeddedFont>
    <p:embeddedFont>
      <p:font typeface="Trebuchet MS" panose="020B0603020202020204" pitchFamily="34" charset="0"/>
      <p:regular r:id="rId131"/>
      <p:bold r:id="rId132"/>
      <p:italic r:id="rId133"/>
      <p:boldItalic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stimil Veselý" initials="VV" lastIdx="4" clrIdx="0">
    <p:extLst>
      <p:ext uri="{19B8F6BF-5375-455C-9EA6-DF929625EA0E}">
        <p15:presenceInfo xmlns:p15="http://schemas.microsoft.com/office/powerpoint/2012/main" userId="Vlastimil Veselý"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B07B8B-13BA-4765-99DD-27F703745FFD}">
  <a:tblStyle styleId="{6DB07B8B-13BA-4765-99DD-27F703745FF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62" y="4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9.fntdata"/><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9.fntdata"/><Relationship Id="rId128"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4.fntdata"/><Relationship Id="rId134" Type="http://schemas.openxmlformats.org/officeDocument/2006/relationships/font" Target="fonts/font20.fntdata"/><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2.fntdata"/><Relationship Id="rId124" Type="http://schemas.openxmlformats.org/officeDocument/2006/relationships/font" Target="fonts/font10.fntdata"/><Relationship Id="rId129" Type="http://schemas.openxmlformats.org/officeDocument/2006/relationships/font" Target="fonts/font15.fntdata"/><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font" Target="fonts/font5.fntdata"/><Relationship Id="rId12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8.fntdata"/><Relationship Id="rId130" Type="http://schemas.openxmlformats.org/officeDocument/2006/relationships/font" Target="fonts/font16.fntdata"/><Relationship Id="rId13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2.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27T10:31:32.075" idx="1">
    <p:pos x="2191" y="1492"/>
    <p:text>Dlužník, který je právnickou osobou nebo fyzickou osobou - podnikatelem, je povinen podat insolvenční návrh bez zbytečného odkladu poté, co se dozvěděl nebo při náležité pečlivosti měl dozvědět o svém úpadku</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27T10:36:57.154" idx="2">
    <p:pos x="6894" y="1740"/>
    <p:text>Rozhodnutí o schválení oddlužení plněním splátkového kalendáře se zpeněžením majetkové podstaty insolvenční soud i bez návrhu změní, jestliže se podstatně změnily okolnosti, které jsou rozhodující pro výši a další trvání stanovených měsíčních splátek</p:text>
    <p:extLst>
      <p:ext uri="{C676402C-5697-4E1C-873F-D02D1690AC5C}">
        <p15:threadingInfo xmlns:p15="http://schemas.microsoft.com/office/powerpoint/2012/main" timeZoneBias="-120"/>
      </p:ext>
    </p:extLst>
  </p:cm>
  <p:cm authorId="1" dt="2020-08-27T10:38:28.595" idx="3">
    <p:pos x="7056" y="2430"/>
    <p:text>Nestačí-li částka podle odstavce 3 k uspokojení všech pohledávek za majetkovou podstatou a pohledávek jim postavených na roveň, uspokojí se nejdříve odměna a hotové výdaje insolvenčního správce, poté pohledávky věřitelů na výživném ze zákona,...</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8-27T10:42:14.052" idx="4">
    <p:pos x="4992" y="2856"/>
    <p:text>Insolvenční soud schválené oddlužení zruší a současně rozhodne o způsobu řešení dlužníkova úpadku konkursem, jestliže - b) v důsledku zaviněného jednání vznikl dlužníku po schválení oddlužení peněžitý závazek po dobu delší 30 dnů po lhůtě splatnosti.</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1pPr>
            <a:lvl2pPr marL="914400" marR="0" lvl="1"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2pPr>
            <a:lvl3pPr marL="1371600" marR="0" lvl="2"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3pPr>
            <a:lvl4pPr marL="1828800" marR="0" lvl="3"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4pPr>
            <a:lvl5pPr marL="2286000" marR="0" lvl="4"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5pPr>
            <a:lvl6pPr marL="2743200" marR="0" lvl="5"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6pPr>
            <a:lvl7pPr marL="3200400" marR="0" lvl="6"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7pPr>
            <a:lvl8pPr marL="3657600" marR="0" lvl="7"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8pPr>
            <a:lvl9pPr marL="4114800" marR="0" lvl="8"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166" name="Google Shape;1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b931d9b4c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b931d9b4c_1_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4b931d9b4c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28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b931d9b4c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b931d9b4c_1_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4b931d9b4c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29</a:t>
            </a:fld>
            <a:endParaRPr/>
          </a:p>
        </p:txBody>
      </p:sp>
    </p:spTree>
    <p:extLst>
      <p:ext uri="{BB962C8B-B14F-4D97-AF65-F5344CB8AC3E}">
        <p14:creationId xmlns:p14="http://schemas.microsoft.com/office/powerpoint/2010/main" val="1644465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b931d9b4c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b931d9b4c_1_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4b931d9b4c_1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30</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b931d9b4c_1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b931d9b4c_1_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4b931d9b4c_1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b931d9b4c_1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b931d9b4c_1_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4b931d9b4c_1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32</a:t>
            </a:fld>
            <a:endParaRPr/>
          </a:p>
        </p:txBody>
      </p:sp>
    </p:spTree>
    <p:extLst>
      <p:ext uri="{BB962C8B-B14F-4D97-AF65-F5344CB8AC3E}">
        <p14:creationId xmlns:p14="http://schemas.microsoft.com/office/powerpoint/2010/main" val="347930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b931d9b4c_1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b931d9b4c_1_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4b931d9b4c_1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33</a:t>
            </a:fld>
            <a:endParaRPr/>
          </a:p>
        </p:txBody>
      </p:sp>
    </p:spTree>
    <p:extLst>
      <p:ext uri="{BB962C8B-B14F-4D97-AF65-F5344CB8AC3E}">
        <p14:creationId xmlns:p14="http://schemas.microsoft.com/office/powerpoint/2010/main" val="3330987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b931d9b4c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b931d9b4c_1_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4b931d9b4c_1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35</a:t>
            </a:fld>
            <a:endParaRPr/>
          </a:p>
        </p:txBody>
      </p:sp>
    </p:spTree>
    <p:extLst>
      <p:ext uri="{BB962C8B-B14F-4D97-AF65-F5344CB8AC3E}">
        <p14:creationId xmlns:p14="http://schemas.microsoft.com/office/powerpoint/2010/main" val="3439047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b931d9b4c_1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b931d9b4c_1_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4b931d9b4c_1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b931d9b4c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b931d9b4c_1_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4b931d9b4c_1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b931d9b4c_1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b931d9b4c_1_1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4b931d9b4c_1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39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r>
              <a:rPr lang="cs-CZ" dirty="0"/>
              <a:t>sankce nesmí být více než polovina toho co bylo půjčeno</a:t>
            </a:r>
          </a:p>
          <a:p>
            <a:pPr marL="0" lvl="0" indent="0" algn="l" rtl="0">
              <a:spcBef>
                <a:spcPts val="0"/>
              </a:spcBef>
              <a:spcAft>
                <a:spcPts val="0"/>
              </a:spcAft>
              <a:buClr>
                <a:schemeClr val="dk1"/>
              </a:buClr>
              <a:buSzPts val="1400"/>
              <a:buFont typeface="Calibri"/>
              <a:buNone/>
            </a:pPr>
            <a:r>
              <a:rPr lang="cs-CZ" dirty="0"/>
              <a:t>- místo úroků jsou nastaveny náklady - 1 den mě stojí například 70 Kč, nedávám spotřebitelský úvěr, ale podnikatelský úvěr</a:t>
            </a:r>
          </a:p>
          <a:p>
            <a:pPr marL="0" lvl="0" indent="0" algn="l" rtl="0">
              <a:spcBef>
                <a:spcPts val="0"/>
              </a:spcBef>
              <a:spcAft>
                <a:spcPts val="0"/>
              </a:spcAft>
              <a:buClr>
                <a:schemeClr val="dk1"/>
              </a:buClr>
              <a:buSzPts val="1400"/>
              <a:buFont typeface="Calibri"/>
              <a:buNone/>
            </a:pPr>
            <a:r>
              <a:rPr lang="cs-CZ" dirty="0"/>
              <a:t>- zredukováno na 800 na 85 úvěrových firem</a:t>
            </a:r>
          </a:p>
          <a:p>
            <a:pPr marL="0" lvl="0" indent="0" algn="l" rtl="0">
              <a:spcBef>
                <a:spcPts val="0"/>
              </a:spcBef>
              <a:spcAft>
                <a:spcPts val="0"/>
              </a:spcAft>
              <a:buClr>
                <a:schemeClr val="dk1"/>
              </a:buClr>
              <a:buSzPts val="1400"/>
              <a:buFont typeface="Calibri"/>
              <a:buNone/>
            </a:pPr>
            <a:r>
              <a:rPr lang="cs-CZ" dirty="0"/>
              <a:t>- statisíce lidí si půjčí na vánoce</a:t>
            </a:r>
          </a:p>
          <a:p>
            <a:pPr marL="0" lvl="0" indent="0" algn="l" rtl="0">
              <a:spcBef>
                <a:spcPts val="0"/>
              </a:spcBef>
              <a:spcAft>
                <a:spcPts val="0"/>
              </a:spcAft>
              <a:buClr>
                <a:schemeClr val="dk1"/>
              </a:buClr>
              <a:buSzPts val="1400"/>
              <a:buFont typeface="Calibri"/>
              <a:buNone/>
            </a:pPr>
            <a:r>
              <a:rPr lang="cs-CZ" dirty="0"/>
              <a:t>- 75 % lidí má 2 a více exekucí - vymahatelnost?</a:t>
            </a:r>
          </a:p>
          <a:p>
            <a:pPr marL="0" lvl="0" indent="0" algn="l" rtl="0">
              <a:spcBef>
                <a:spcPts val="0"/>
              </a:spcBef>
              <a:spcAft>
                <a:spcPts val="0"/>
              </a:spcAft>
              <a:buClr>
                <a:schemeClr val="dk1"/>
              </a:buClr>
              <a:buSzPts val="1400"/>
              <a:buFont typeface="Calibri"/>
              <a:buNone/>
            </a:pPr>
            <a:r>
              <a:rPr lang="cs-CZ" dirty="0"/>
              <a:t>- regulace reklam? nejde, ale možná důsledky za neprověření a za nesplácení by měla nést společnost, která půjčila</a:t>
            </a:r>
          </a:p>
          <a:p>
            <a:pPr marL="0" lvl="0" indent="0" algn="l" rtl="0">
              <a:spcBef>
                <a:spcPts val="0"/>
              </a:spcBef>
              <a:spcAft>
                <a:spcPts val="0"/>
              </a:spcAft>
              <a:buClr>
                <a:schemeClr val="dk1"/>
              </a:buClr>
              <a:buSzPts val="1400"/>
              <a:buFont typeface="Calibri"/>
              <a:buNone/>
            </a:pPr>
            <a:r>
              <a:rPr lang="cs-CZ" dirty="0"/>
              <a:t>- finanční gramotnost a nastavené zákony = dluhová past</a:t>
            </a:r>
          </a:p>
          <a:p>
            <a:pPr marL="0" lvl="0" indent="0" algn="l" rtl="0">
              <a:spcBef>
                <a:spcPts val="0"/>
              </a:spcBef>
              <a:spcAft>
                <a:spcPts val="0"/>
              </a:spcAft>
              <a:buClr>
                <a:schemeClr val="dk1"/>
              </a:buClr>
              <a:buSzPts val="1400"/>
              <a:buFont typeface="Calibri"/>
              <a:buNone/>
            </a:pPr>
            <a:r>
              <a:rPr lang="cs-CZ" dirty="0"/>
              <a:t>- z 1 kč se dá vytvořit v celém řetězci 20 Kč na nákladech, úrocích a pokutách</a:t>
            </a:r>
          </a:p>
          <a:p>
            <a:pPr marL="0" lvl="0" indent="0" algn="l" rtl="0">
              <a:spcBef>
                <a:spcPts val="0"/>
              </a:spcBef>
              <a:spcAft>
                <a:spcPts val="0"/>
              </a:spcAft>
              <a:buClr>
                <a:schemeClr val="dk1"/>
              </a:buClr>
              <a:buSzPts val="1400"/>
              <a:buFont typeface="Calibri"/>
              <a:buNone/>
            </a:pPr>
            <a:r>
              <a:rPr lang="cs-CZ" dirty="0"/>
              <a:t>- 5 milionů exekucí - většina vznikla před rokem 2016 - pak nové zákony</a:t>
            </a:r>
          </a:p>
          <a:p>
            <a:pPr marL="0" lvl="0" indent="0" algn="l" rtl="0">
              <a:spcBef>
                <a:spcPts val="0"/>
              </a:spcBef>
              <a:spcAft>
                <a:spcPts val="0"/>
              </a:spcAft>
              <a:buClr>
                <a:schemeClr val="dk1"/>
              </a:buClr>
              <a:buSzPts val="1400"/>
              <a:buFont typeface="Calibri"/>
              <a:buNone/>
            </a:pPr>
            <a:r>
              <a:rPr lang="cs-CZ" dirty="0"/>
              <a:t>- jistina + úroky = zpoplatnění = nová jistina a poté úroky z nové jistiny....</a:t>
            </a:r>
          </a:p>
          <a:p>
            <a:pPr marL="0" lvl="0" indent="0" algn="l" rtl="0">
              <a:spcBef>
                <a:spcPts val="0"/>
              </a:spcBef>
              <a:spcAft>
                <a:spcPts val="0"/>
              </a:spcAft>
              <a:buClr>
                <a:schemeClr val="dk1"/>
              </a:buClr>
              <a:buSzPts val="1400"/>
              <a:buFont typeface="Calibri"/>
              <a:buNone/>
            </a:pPr>
            <a:r>
              <a:rPr lang="cs-CZ" dirty="0"/>
              <a:t>- je možné zastavit již vymoženou exekuci z důvodu neoprávněného exekučního titulu</a:t>
            </a:r>
          </a:p>
          <a:p>
            <a:pPr marL="0" lvl="0" indent="0" algn="l" rtl="0">
              <a:spcBef>
                <a:spcPts val="0"/>
              </a:spcBef>
              <a:spcAft>
                <a:spcPts val="0"/>
              </a:spcAft>
              <a:buClr>
                <a:schemeClr val="dk1"/>
              </a:buClr>
              <a:buSzPts val="1400"/>
              <a:buFont typeface="Calibri"/>
              <a:buNone/>
            </a:pPr>
            <a:r>
              <a:rPr lang="cs-CZ" dirty="0"/>
              <a:t>- 300.000 exekucí je vedeno </a:t>
            </a:r>
            <a:r>
              <a:rPr lang="cs-CZ" dirty="0" err="1"/>
              <a:t>nezákoně</a:t>
            </a:r>
            <a:r>
              <a:rPr lang="cs-CZ" dirty="0"/>
              <a:t>, ví to věřitel, exekutor i soud. Věřitel a exekutor to nebude zastavovat (finance) a soudy jsou přetížené aby sami toto řešili. Musí to řešit dlužník, ale ten není natolik znalý zákonů.</a:t>
            </a:r>
          </a:p>
          <a:p>
            <a:pPr marL="0" lvl="0" indent="0" algn="l" rtl="0">
              <a:spcBef>
                <a:spcPts val="0"/>
              </a:spcBef>
              <a:spcAft>
                <a:spcPts val="0"/>
              </a:spcAft>
              <a:buClr>
                <a:schemeClr val="dk1"/>
              </a:buClr>
              <a:buSzPts val="1400"/>
              <a:buFont typeface="Calibri"/>
              <a:buNone/>
            </a:pPr>
            <a:r>
              <a:rPr lang="cs-CZ" dirty="0"/>
              <a:t>- cejch dítěte . nemám na...</a:t>
            </a:r>
          </a:p>
          <a:p>
            <a:pPr marL="0" lvl="0" indent="0" algn="l" rtl="0">
              <a:spcBef>
                <a:spcPts val="0"/>
              </a:spcBef>
              <a:spcAft>
                <a:spcPts val="0"/>
              </a:spcAft>
              <a:buClr>
                <a:schemeClr val="dk1"/>
              </a:buClr>
              <a:buSzPts val="1400"/>
              <a:buFont typeface="Calibri"/>
              <a:buNone/>
            </a:pPr>
            <a:r>
              <a:rPr lang="cs-CZ" dirty="0"/>
              <a:t>- rozdělit - skupina která nemá </a:t>
            </a:r>
            <a:r>
              <a:rPr lang="cs-CZ" dirty="0" err="1"/>
              <a:t>nazbit</a:t>
            </a:r>
            <a:r>
              <a:rPr lang="cs-CZ" dirty="0"/>
              <a:t>, skupina </a:t>
            </a:r>
            <a:r>
              <a:rPr lang="cs-CZ" dirty="0" err="1"/>
              <a:t>hýřičů</a:t>
            </a:r>
            <a:r>
              <a:rPr lang="cs-CZ" dirty="0"/>
              <a:t> (</a:t>
            </a:r>
            <a:r>
              <a:rPr lang="cs-CZ" dirty="0" err="1"/>
              <a:t>nadpoměry</a:t>
            </a:r>
            <a:r>
              <a:rPr lang="cs-CZ" dirty="0"/>
              <a:t>).</a:t>
            </a:r>
          </a:p>
          <a:p>
            <a:pPr marL="0" lvl="0" indent="0" algn="l" rtl="0">
              <a:spcBef>
                <a:spcPts val="0"/>
              </a:spcBef>
              <a:spcAft>
                <a:spcPts val="0"/>
              </a:spcAft>
              <a:buClr>
                <a:schemeClr val="dk1"/>
              </a:buClr>
              <a:buSzPts val="1400"/>
              <a:buFont typeface="Calibri"/>
              <a:buNone/>
            </a:pPr>
            <a:r>
              <a:rPr lang="cs-CZ" dirty="0"/>
              <a:t>- změnit fungování lidí - 3 generace</a:t>
            </a:r>
          </a:p>
          <a:p>
            <a:pPr marL="0" lvl="0" indent="0" algn="l" rtl="0">
              <a:spcBef>
                <a:spcPts val="0"/>
              </a:spcBef>
              <a:spcAft>
                <a:spcPts val="0"/>
              </a:spcAft>
              <a:buClr>
                <a:schemeClr val="dk1"/>
              </a:buClr>
              <a:buSzPts val="1400"/>
              <a:buFont typeface="Calibri"/>
              <a:buNone/>
            </a:pPr>
            <a:r>
              <a:rPr lang="cs-CZ" dirty="0"/>
              <a:t>- nepřináší řešení novela zákona - bude přetížený soud - 500.000 lidí je zralé na oddlužení, pokud půjde dnes do oddlužení 250.000 lidí, na konci 5 leté lhůty bude 90% lidí pod hranicí 30 % a soudy budou zahlceny rozhodování a nemají žádné vodítko</a:t>
            </a:r>
          </a:p>
          <a:p>
            <a:pPr marL="0" lvl="0" indent="0" algn="l" rtl="0">
              <a:spcBef>
                <a:spcPts val="0"/>
              </a:spcBef>
              <a:spcAft>
                <a:spcPts val="0"/>
              </a:spcAft>
              <a:buClr>
                <a:schemeClr val="dk1"/>
              </a:buClr>
              <a:buSzPts val="1400"/>
              <a:buFont typeface="Calibri"/>
              <a:buNone/>
            </a:pPr>
            <a:r>
              <a:rPr lang="cs-CZ" dirty="0"/>
              <a:t>- exekuce jsou vymahatelné (účinné) z 18% úspěšnost</a:t>
            </a:r>
          </a:p>
          <a:p>
            <a:pPr marL="0" lvl="0" indent="0" algn="l" rtl="0">
              <a:spcBef>
                <a:spcPts val="0"/>
              </a:spcBef>
              <a:spcAft>
                <a:spcPts val="0"/>
              </a:spcAft>
              <a:buClr>
                <a:schemeClr val="dk1"/>
              </a:buClr>
              <a:buSzPts val="1400"/>
              <a:buFont typeface="Calibri"/>
              <a:buNone/>
            </a:pPr>
            <a:r>
              <a:rPr lang="cs-CZ" dirty="0"/>
              <a:t>- část soudů bude skutečně brát 30% limit a pod to bude schvalovat oddlužení jen výjimečně, část soudů bude řešit co vydrží pět let oddlužím??</a:t>
            </a:r>
          </a:p>
          <a:p>
            <a:pPr marL="0" lvl="0" indent="0" algn="l" rtl="0">
              <a:spcBef>
                <a:spcPts val="0"/>
              </a:spcBef>
              <a:spcAft>
                <a:spcPts val="0"/>
              </a:spcAft>
              <a:buClr>
                <a:schemeClr val="dk1"/>
              </a:buClr>
              <a:buSzPts val="1400"/>
              <a:buFont typeface="Calibri"/>
              <a:buNone/>
            </a:pPr>
            <a:r>
              <a:rPr lang="cs-CZ"/>
              <a:t>- celá společnost na to doplácí</a:t>
            </a:r>
            <a:endParaRPr/>
          </a:p>
        </p:txBody>
      </p:sp>
      <p:sp>
        <p:nvSpPr>
          <p:cNvPr id="172" name="Google Shape;1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b931d9b4c_1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b931d9b4c_1_1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4b931d9b4c_1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40</a:t>
            </a:fld>
            <a:endParaRPr/>
          </a:p>
        </p:txBody>
      </p:sp>
    </p:spTree>
    <p:extLst>
      <p:ext uri="{BB962C8B-B14F-4D97-AF65-F5344CB8AC3E}">
        <p14:creationId xmlns:p14="http://schemas.microsoft.com/office/powerpoint/2010/main" val="1309443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4b931d9b4c_1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4b931d9b4c_1_1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4b931d9b4c_1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41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4b931d9b4c_1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4b931d9b4c_1_1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4b931d9b4c_1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42</a:t>
            </a:fld>
            <a:endParaRPr/>
          </a:p>
        </p:txBody>
      </p:sp>
    </p:spTree>
    <p:extLst>
      <p:ext uri="{BB962C8B-B14F-4D97-AF65-F5344CB8AC3E}">
        <p14:creationId xmlns:p14="http://schemas.microsoft.com/office/powerpoint/2010/main" val="1487956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b931d9b4c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b931d9b4c_1_1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4b931d9b4c_1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b931d9b4c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4b931d9b4c_1_1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4b931d9b4c_1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45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b931d9b4c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4b931d9b4c_1_1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4b931d9b4c_1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46</a:t>
            </a:fld>
            <a:endParaRPr/>
          </a:p>
        </p:txBody>
      </p:sp>
    </p:spTree>
    <p:extLst>
      <p:ext uri="{BB962C8B-B14F-4D97-AF65-F5344CB8AC3E}">
        <p14:creationId xmlns:p14="http://schemas.microsoft.com/office/powerpoint/2010/main" val="3384717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b931d9b4c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4b931d9b4c_1_1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4b931d9b4c_1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cs-CZ"/>
              <a:t>47</a:t>
            </a:fld>
            <a:endParaRPr/>
          </a:p>
        </p:txBody>
      </p:sp>
    </p:spTree>
    <p:extLst>
      <p:ext uri="{BB962C8B-B14F-4D97-AF65-F5344CB8AC3E}">
        <p14:creationId xmlns:p14="http://schemas.microsoft.com/office/powerpoint/2010/main" val="705304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b931d9b4c_1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4b931d9b4c_1_1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4b931d9b4c_1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b931d9b4c_1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4b931d9b4c_1_1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4b931d9b4c_1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49</a:t>
            </a:fld>
            <a:endParaRPr/>
          </a:p>
        </p:txBody>
      </p:sp>
    </p:spTree>
    <p:extLst>
      <p:ext uri="{BB962C8B-B14F-4D97-AF65-F5344CB8AC3E}">
        <p14:creationId xmlns:p14="http://schemas.microsoft.com/office/powerpoint/2010/main" val="2760643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b931d9b4c_1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4b931d9b4c_1_1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4b931d9b4c_1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50</a:t>
            </a:fld>
            <a:endParaRPr/>
          </a:p>
        </p:txBody>
      </p:sp>
    </p:spTree>
    <p:extLst>
      <p:ext uri="{BB962C8B-B14F-4D97-AF65-F5344CB8AC3E}">
        <p14:creationId xmlns:p14="http://schemas.microsoft.com/office/powerpoint/2010/main" val="214097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smtClean="0">
                <a:solidFill>
                  <a:schemeClr val="dk1"/>
                </a:solidFill>
                <a:latin typeface="Calibri"/>
                <a:ea typeface="Calibri"/>
                <a:cs typeface="Calibri"/>
                <a:sym typeface="Calibri"/>
              </a:rPr>
              <a:t>5</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92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4b931d9b4c_1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4b931d9b4c_1_1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g4b931d9b4c_1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smtClean="0">
                <a:solidFill>
                  <a:schemeClr val="dk1"/>
                </a:solidFill>
                <a:latin typeface="Calibri"/>
                <a:ea typeface="Calibri"/>
                <a:cs typeface="Calibri"/>
                <a:sym typeface="Calibri"/>
              </a:rPr>
              <a:t>53</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2758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smtClean="0">
                <a:solidFill>
                  <a:schemeClr val="dk1"/>
                </a:solidFill>
                <a:latin typeface="Calibri"/>
                <a:ea typeface="Calibri"/>
                <a:cs typeface="Calibri"/>
                <a:sym typeface="Calibri"/>
              </a:rPr>
              <a:t>54</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9764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b931d9b4c_1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b931d9b4c_1_1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4b931d9b4c_1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4b931d9b4c_1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4b931d9b4c_1_1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4b931d9b4c_1_1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4b931d9b4c_1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4b931d9b4c_1_1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4b931d9b4c_1_1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58</a:t>
            </a:fld>
            <a:endParaRPr/>
          </a:p>
        </p:txBody>
      </p:sp>
    </p:spTree>
    <p:extLst>
      <p:ext uri="{BB962C8B-B14F-4D97-AF65-F5344CB8AC3E}">
        <p14:creationId xmlns:p14="http://schemas.microsoft.com/office/powerpoint/2010/main" val="2632925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368" name="Google Shape;36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393" name="Google Shape;39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01" name="Google Shape;40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06" name="Google Shape;40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178" name="Google Shape;1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12" name="Google Shape;41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22" name="Google Shape;42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cs-CZ" sz="1200" b="0" i="0" u="none" strike="noStrike" cap="none">
                <a:solidFill>
                  <a:schemeClr val="dk1"/>
                </a:solidFill>
                <a:latin typeface="Calibri"/>
                <a:ea typeface="Calibri"/>
                <a:cs typeface="Calibri"/>
                <a:sym typeface="Calibri"/>
              </a:rPr>
              <a:t>Potom nakresli časovou osu a co s tím.</a:t>
            </a:r>
            <a:endParaRPr/>
          </a:p>
        </p:txBody>
      </p:sp>
      <p:sp>
        <p:nvSpPr>
          <p:cNvPr id="423" name="Google Shape;42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cs-CZ"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28" name="Google Shape;42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35" name="Google Shape;43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40" name="Google Shape;44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55" name="Google Shape;45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72" name="Google Shape;47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72" name="Google Shape;47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9975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77" name="Google Shape;47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82" name="Google Shape;48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254" name="Google Shape;2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92" name="Google Shape;49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97" name="Google Shape;49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02" name="Google Shape;50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12" name="Google Shape;51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17" name="Google Shape;51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22" name="Google Shape;52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6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27" name="Google Shape;52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33" name="Google Shape;53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44" name="Google Shape;544;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cs-CZ" sz="1200" b="0" i="0" u="none" strike="noStrike" cap="none">
                <a:solidFill>
                  <a:schemeClr val="dk1"/>
                </a:solidFill>
                <a:latin typeface="Calibri"/>
                <a:ea typeface="Calibri"/>
                <a:cs typeface="Calibri"/>
                <a:sym typeface="Calibri"/>
              </a:rPr>
              <a:t>Potom nakresli časovou osu a co s tím.</a:t>
            </a:r>
            <a:endParaRPr/>
          </a:p>
        </p:txBody>
      </p:sp>
      <p:sp>
        <p:nvSpPr>
          <p:cNvPr id="545" name="Google Shape;545;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cs-CZ" sz="1200">
                <a:solidFill>
                  <a:srgbClr val="000000"/>
                </a:solidFill>
                <a:latin typeface="Arial"/>
                <a:ea typeface="Arial"/>
                <a:cs typeface="Arial"/>
                <a:sym typeface="Arial"/>
              </a:rPr>
              <a:t>91</a:t>
            </a:fld>
            <a:endParaRPr sz="1200">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50" name="Google Shape;55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000000"/>
                </a:solidFill>
                <a:effectLst/>
                <a:latin typeface="Arial" panose="020B0604020202020204" pitchFamily="34" charset="0"/>
              </a:rPr>
              <a:t>Dlužník, který je právnickou osobou nebo fyzickou osobou - podnikatelem, je povinen podat insolvenční návrh bez zbytečného odkladu poté, co se dozvěděl nebo při náležité pečlivosti měl dozvědět o svém úpadku</a:t>
            </a:r>
            <a:endParaRPr lang="cs-CZ" dirty="0"/>
          </a:p>
        </p:txBody>
      </p:sp>
      <p:sp>
        <p:nvSpPr>
          <p:cNvPr id="4" name="Zástupný symbol pro číslo snímku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smtClean="0">
                <a:solidFill>
                  <a:schemeClr val="dk1"/>
                </a:solidFill>
                <a:latin typeface="Calibri"/>
                <a:ea typeface="Calibri"/>
                <a:cs typeface="Calibri"/>
                <a:sym typeface="Calibri"/>
              </a:rPr>
              <a:t>16</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2481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55" name="Google Shape;555;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cs-CZ" sz="1200" b="0" i="0" u="none" strike="noStrike" cap="none">
                <a:solidFill>
                  <a:schemeClr val="dk1"/>
                </a:solidFill>
                <a:latin typeface="Calibri"/>
                <a:ea typeface="Calibri"/>
                <a:cs typeface="Calibri"/>
                <a:sym typeface="Calibri"/>
              </a:rPr>
              <a:t>Zajištění věřitelé se uspokojují jako první přednostně z prodeje zajištěného majetku.</a:t>
            </a:r>
            <a:endParaRPr/>
          </a:p>
        </p:txBody>
      </p:sp>
      <p:sp>
        <p:nvSpPr>
          <p:cNvPr id="556" name="Google Shape;556;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cs-CZ" sz="1200">
                <a:solidFill>
                  <a:schemeClr val="dk1"/>
                </a:solidFill>
                <a:latin typeface="Arial"/>
                <a:ea typeface="Arial"/>
                <a:cs typeface="Arial"/>
                <a:sym typeface="Arial"/>
              </a:rPr>
              <a:t>93</a:t>
            </a:fld>
            <a:endParaRPr sz="1200">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62" name="Google Shape;56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62" name="Google Shape;56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90449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67" name="Google Shape;56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6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72" name="Google Shape;57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7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78" name="Google Shape;57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7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84" name="Google Shape;58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7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89" name="Google Shape;58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7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94" name="Google Shape;59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7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00" name="Google Shape;60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000000"/>
                </a:solidFill>
                <a:effectLst/>
                <a:latin typeface="Arial" panose="020B0604020202020204" pitchFamily="34" charset="0"/>
              </a:rPr>
              <a:t>Rozhodnutí o schválení oddlužení plněním splátkového kalendáře se zpeněžením majetkové podstaty insolvenční soud i bez návrhu změní, jestliže se podstatně změnily okolnosti, které jsou rozhodující pro výši a další trvání stanovených měsíčních splátek</a:t>
            </a:r>
          </a:p>
          <a:p>
            <a:endParaRPr lang="cs-CZ" b="0" i="0" dirty="0">
              <a:solidFill>
                <a:srgbClr val="000000"/>
              </a:solidFill>
              <a:effectLst/>
              <a:latin typeface="Arial" panose="020B0604020202020204" pitchFamily="34" charset="0"/>
            </a:endParaRPr>
          </a:p>
          <a:p>
            <a:r>
              <a:rPr lang="cs-CZ" b="0" i="0" dirty="0">
                <a:solidFill>
                  <a:srgbClr val="000000"/>
                </a:solidFill>
                <a:effectLst/>
                <a:latin typeface="Arial" panose="020B0604020202020204" pitchFamily="34" charset="0"/>
              </a:rPr>
              <a:t>Nestačí-li částka podle odstavce 3 k uspokojení všech pohledávek za majetkovou podstatou a pohledávek jim postavených na roveň, uspokojí se nejdříve odměna a hotové výdaje insolvenčního správce, poté pohledávky věřitelů na výživném ze zákona,…</a:t>
            </a:r>
            <a:endParaRPr lang="cs-CZ" dirty="0"/>
          </a:p>
        </p:txBody>
      </p:sp>
      <p:sp>
        <p:nvSpPr>
          <p:cNvPr id="4" name="Zástupný symbol pro číslo snímku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smtClean="0">
                <a:solidFill>
                  <a:schemeClr val="dk1"/>
                </a:solidFill>
                <a:latin typeface="Calibri"/>
                <a:ea typeface="Calibri"/>
                <a:cs typeface="Calibri"/>
                <a:sym typeface="Calibri"/>
              </a:rPr>
              <a:t>18</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649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7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06" name="Google Shape;60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7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06" name="Google Shape;60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69168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11" name="Google Shape;61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11" name="Google Shape;61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37759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16" name="Google Shape;616;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617" name="Google Shape;617;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cs-CZ" sz="1200">
                <a:solidFill>
                  <a:schemeClr val="dk1"/>
                </a:solidFill>
                <a:latin typeface="Arial"/>
                <a:ea typeface="Arial"/>
                <a:cs typeface="Arial"/>
                <a:sym typeface="Arial"/>
              </a:rPr>
              <a:t>107</a:t>
            </a:fld>
            <a:endParaRPr sz="12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7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23" name="Google Shape;623;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49" name="Google Shape;64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8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55" name="Google Shape;65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8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61" name="Google Shape;66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8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67" name="Google Shape;66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Insolvenční soud schválené oddlužení zruší a současně rozhodne o způsobu řešení dlužníkova úpadku konkursem, jestliže - b) v důsledku zaviněného jednání vznikl dlužníku po schválení oddlužení peněžitý závazek po dobu delší 30 dnů po lhůtě splatnosti.</a:t>
            </a:r>
          </a:p>
        </p:txBody>
      </p:sp>
      <p:sp>
        <p:nvSpPr>
          <p:cNvPr id="4" name="Zástupný symbol pro číslo snímku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smtClean="0">
                <a:solidFill>
                  <a:schemeClr val="dk1"/>
                </a:solidFill>
                <a:latin typeface="Calibri"/>
                <a:ea typeface="Calibri"/>
                <a:cs typeface="Calibri"/>
                <a:sym typeface="Calibri"/>
              </a:rPr>
              <a:t>19</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8708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254" name="Google Shape;2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72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2"/>
        <p:cNvGrpSpPr/>
        <p:nvPr/>
      </p:nvGrpSpPr>
      <p:grpSpPr>
        <a:xfrm>
          <a:off x="0" y="0"/>
          <a:ext cx="0" cy="0"/>
          <a:chOff x="0" y="0"/>
          <a:chExt cx="0" cy="0"/>
        </a:xfrm>
      </p:grpSpPr>
      <p:sp>
        <p:nvSpPr>
          <p:cNvPr id="43" name="Google Shape;43;p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b="0" i="0" u="none" strike="noStrike" cap="none">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Google Shape;44;p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b="0" i="0" u="none" strike="noStrike" cap="none">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2"/>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Google Shape;109;p11"/>
          <p:cNvSpPr txBox="1">
            <a:spLocks noGrp="1"/>
          </p:cNvSpPr>
          <p:nvPr>
            <p:ph type="title"/>
          </p:nvPr>
        </p:nvSpPr>
        <p:spPr>
          <a:xfrm>
            <a:off x="2589212" y="609600"/>
            <a:ext cx="8915399" cy="311704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10" name="Google Shape;110;p11"/>
          <p:cNvSpPr txBox="1">
            <a:spLocks noGrp="1"/>
          </p:cNvSpPr>
          <p:nvPr>
            <p:ph type="body" idx="1"/>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1" name="Google Shape;111;p1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1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Google Shape;113;p11"/>
          <p:cNvSpPr/>
          <p:nvPr/>
        </p:nvSpPr>
        <p:spPr>
          <a:xfrm rot="10800000" flipH="1">
            <a:off x="-4189" y="31781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17" name="Google Shape;117;p12"/>
          <p:cNvSpPr txBox="1">
            <a:spLocks noGrp="1"/>
          </p:cNvSpPr>
          <p:nvPr>
            <p:ph type="body" idx="1"/>
          </p:nvPr>
        </p:nvSpPr>
        <p:spPr>
          <a:xfrm>
            <a:off x="3275012" y="3505200"/>
            <a:ext cx="7536554" cy="381000"/>
          </a:xfrm>
          <a:prstGeom prst="rect">
            <a:avLst/>
          </a:prstGeom>
          <a:noFill/>
          <a:ln>
            <a:noFill/>
          </a:ln>
        </p:spPr>
        <p:txBody>
          <a:bodyPr spcFirstLastPara="1" wrap="square" lIns="91425" tIns="91425" rIns="91425" bIns="91425" anchor="ctr" anchorCtr="0"/>
          <a:lstStyle>
            <a:lvl1pPr marL="457200" marR="0" lvl="0" indent="-228600" algn="l">
              <a:lnSpc>
                <a:spcPct val="100000"/>
              </a:lnSpc>
              <a:spcBef>
                <a:spcPts val="1000"/>
              </a:spcBef>
              <a:spcAft>
                <a:spcPts val="0"/>
              </a:spcAft>
              <a:buClr>
                <a:schemeClr val="accent1"/>
              </a:buClr>
              <a:buSzPts val="18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18" name="Google Shape;118;p12"/>
          <p:cNvSpPr txBox="1">
            <a:spLocks noGrp="1"/>
          </p:cNvSpPr>
          <p:nvPr>
            <p:ph type="body" idx="2"/>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9" name="Google Shape;119;p1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Google Shape;120;p1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 name="Google Shape;121;p12"/>
          <p:cNvSpPr/>
          <p:nvPr/>
        </p:nvSpPr>
        <p:spPr>
          <a:xfrm rot="10800000" flipH="1">
            <a:off x="-4189" y="31781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
        <p:nvSpPr>
          <p:cNvPr id="123" name="Google Shape;123;p12"/>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000"/>
              <a:buFont typeface="Arial"/>
              <a:buNone/>
            </a:pPr>
            <a:r>
              <a:rPr lang="cs-CZ" sz="8000" b="0" i="0" u="none" strike="noStrike" cap="none">
                <a:solidFill>
                  <a:schemeClr val="accent1"/>
                </a:solidFill>
                <a:latin typeface="Arial"/>
                <a:ea typeface="Arial"/>
                <a:cs typeface="Arial"/>
                <a:sym typeface="Arial"/>
              </a:rPr>
              <a:t>“</a:t>
            </a:r>
            <a:endParaRPr/>
          </a:p>
        </p:txBody>
      </p:sp>
      <p:sp>
        <p:nvSpPr>
          <p:cNvPr id="124" name="Google Shape;124;p12"/>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000"/>
              <a:buFont typeface="Arial"/>
              <a:buNone/>
            </a:pPr>
            <a:r>
              <a:rPr lang="cs-CZ"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Google Shape;126;p13"/>
          <p:cNvSpPr txBox="1">
            <a:spLocks noGrp="1"/>
          </p:cNvSpPr>
          <p:nvPr>
            <p:ph type="title"/>
          </p:nvPr>
        </p:nvSpPr>
        <p:spPr>
          <a:xfrm>
            <a:off x="2589213" y="2438400"/>
            <a:ext cx="8915400" cy="2724845"/>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27" name="Google Shape;127;p13"/>
          <p:cNvSpPr txBox="1">
            <a:spLocks noGrp="1"/>
          </p:cNvSpPr>
          <p:nvPr>
            <p:ph type="body" idx="1"/>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8" name="Google Shape;128;p1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Google Shape;129;p1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13"/>
          <p:cNvSpPr/>
          <p:nvPr/>
        </p:nvSpPr>
        <p:spPr>
          <a:xfrm rot="10800000" flipH="1">
            <a:off x="-4189" y="491172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3"/>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34" name="Google Shape;134;p1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1000"/>
              </a:spcBef>
              <a:spcAft>
                <a:spcPts val="0"/>
              </a:spcAft>
              <a:buClr>
                <a:schemeClr val="accent1"/>
              </a:buClr>
              <a:buSzPts val="18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Google Shape;135;p14"/>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6" name="Google Shape;136;p1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Google Shape;137;p1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14"/>
          <p:cNvSpPr/>
          <p:nvPr/>
        </p:nvSpPr>
        <p:spPr>
          <a:xfrm rot="10800000" flipH="1">
            <a:off x="-4189" y="491172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
        <p:nvSpPr>
          <p:cNvPr id="140" name="Google Shape;140;p14"/>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000"/>
              <a:buFont typeface="Arial"/>
              <a:buNone/>
            </a:pPr>
            <a:r>
              <a:rPr lang="cs-CZ" sz="8000" b="0" i="0" u="none" strike="noStrike" cap="none">
                <a:solidFill>
                  <a:schemeClr val="accent1"/>
                </a:solidFill>
                <a:latin typeface="Arial"/>
                <a:ea typeface="Arial"/>
                <a:cs typeface="Arial"/>
                <a:sym typeface="Arial"/>
              </a:rPr>
              <a:t>“</a:t>
            </a:r>
            <a:endParaRPr/>
          </a:p>
        </p:txBody>
      </p:sp>
      <p:sp>
        <p:nvSpPr>
          <p:cNvPr id="141" name="Google Shape;141;p1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000"/>
              <a:buFont typeface="Arial"/>
              <a:buNone/>
            </a:pPr>
            <a:r>
              <a:rPr lang="cs-CZ"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2589212" y="627407"/>
            <a:ext cx="8915399" cy="288002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44" name="Google Shape;144;p15"/>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1000"/>
              </a:spcBef>
              <a:spcAft>
                <a:spcPts val="0"/>
              </a:spcAft>
              <a:buClr>
                <a:schemeClr val="accent1"/>
              </a:buClr>
              <a:buSzPts val="18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5" name="Google Shape;145;p1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6" name="Google Shape;146;p15"/>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Google Shape;147;p1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Google Shape;148;p15"/>
          <p:cNvSpPr/>
          <p:nvPr/>
        </p:nvSpPr>
        <p:spPr>
          <a:xfrm rot="10800000" flipH="1">
            <a:off x="-4189" y="491172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5"/>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52" name="Google Shape;152;p16"/>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Google Shape;153;p1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Google Shape;154;p16"/>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16"/>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rot="5400000">
            <a:off x="7756704" y="2165513"/>
            <a:ext cx="5283817" cy="2207601"/>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59" name="Google Shape;159;p17"/>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Google Shape;160;p1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Google Shape;161;p1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Google Shape;162;p17"/>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47"/>
        <p:cNvGrpSpPr/>
        <p:nvPr/>
      </p:nvGrpSpPr>
      <p:grpSpPr>
        <a:xfrm>
          <a:off x="0" y="0"/>
          <a:ext cx="0" cy="0"/>
          <a:chOff x="0" y="0"/>
          <a:chExt cx="0" cy="0"/>
        </a:xfrm>
      </p:grpSpPr>
      <p:sp>
        <p:nvSpPr>
          <p:cNvPr id="48" name="Google Shape;48;p3"/>
          <p:cNvSpPr txBox="1">
            <a:spLocks noGrp="1"/>
          </p:cNvSpPr>
          <p:nvPr>
            <p:ph type="ctrTitle"/>
          </p:nvPr>
        </p:nvSpPr>
        <p:spPr>
          <a:xfrm>
            <a:off x="2589213" y="2514600"/>
            <a:ext cx="8915399" cy="2262781"/>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49" name="Google Shape;49;p3"/>
          <p:cNvSpPr txBox="1">
            <a:spLocks noGrp="1"/>
          </p:cNvSpPr>
          <p:nvPr>
            <p:ph type="subTitle" idx="1"/>
          </p:nvPr>
        </p:nvSpPr>
        <p:spPr>
          <a:xfrm>
            <a:off x="2589213" y="4777379"/>
            <a:ext cx="8915399" cy="1126283"/>
          </a:xfrm>
          <a:prstGeom prst="rect">
            <a:avLst/>
          </a:prstGeom>
          <a:noFill/>
          <a:ln>
            <a:noFill/>
          </a:ln>
        </p:spPr>
        <p:txBody>
          <a:bodyPr spcFirstLastPara="1" wrap="square" lIns="91425" tIns="91425" rIns="91425" bIns="91425" anchor="t" anchorCtr="0"/>
          <a:lstStyle>
            <a:lvl1pPr marR="0" lvl="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a:lnSpc>
                <a:spcPct val="100000"/>
              </a:lnSpc>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a:lnSpc>
                <a:spcPct val="100000"/>
              </a:lnSpc>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0" name="Google Shape;50;p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3"/>
          <p:cNvSpPr/>
          <p:nvPr/>
        </p:nvSpPr>
        <p:spPr>
          <a:xfrm>
            <a:off x="0" y="4323810"/>
            <a:ext cx="1744652" cy="778589"/>
          </a:xfrm>
          <a:custGeom>
            <a:avLst/>
            <a:gdLst/>
            <a:ahLst/>
            <a:cxnLst/>
            <a:rect l="l" t="t" r="r" b="b"/>
            <a:pathLst>
              <a:path w="120000" h="120000" extrusionOk="0">
                <a:moveTo>
                  <a:pt x="92580" y="119999"/>
                </a:moveTo>
                <a:cubicBezTo>
                  <a:pt x="93548" y="119999"/>
                  <a:pt x="94193" y="119277"/>
                  <a:pt x="94516" y="118554"/>
                </a:cubicBezTo>
                <a:cubicBezTo>
                  <a:pt x="94516" y="117831"/>
                  <a:pt x="94838" y="117831"/>
                  <a:pt x="94838" y="117831"/>
                </a:cubicBezTo>
                <a:cubicBezTo>
                  <a:pt x="119354" y="62891"/>
                  <a:pt x="119354" y="62891"/>
                  <a:pt x="119354" y="62891"/>
                </a:cubicBezTo>
                <a:cubicBezTo>
                  <a:pt x="120000" y="61445"/>
                  <a:pt x="120000" y="58554"/>
                  <a:pt x="119354" y="56385"/>
                </a:cubicBezTo>
                <a:cubicBezTo>
                  <a:pt x="94838" y="2168"/>
                  <a:pt x="94838" y="2168"/>
                  <a:pt x="94838" y="2168"/>
                </a:cubicBezTo>
                <a:cubicBezTo>
                  <a:pt x="94838" y="1445"/>
                  <a:pt x="94516" y="1445"/>
                  <a:pt x="94516" y="1445"/>
                </a:cubicBezTo>
                <a:cubicBezTo>
                  <a:pt x="94193" y="722"/>
                  <a:pt x="93548" y="0"/>
                  <a:pt x="92580" y="0"/>
                </a:cubicBezTo>
                <a:cubicBezTo>
                  <a:pt x="0" y="0"/>
                  <a:pt x="0" y="0"/>
                  <a:pt x="0" y="0"/>
                </a:cubicBezTo>
                <a:cubicBezTo>
                  <a:pt x="0" y="119999"/>
                  <a:pt x="0" y="119999"/>
                  <a:pt x="0" y="119999"/>
                </a:cubicBezTo>
                <a:lnTo>
                  <a:pt x="92580" y="11999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4"/>
          <p:cNvSpPr txBox="1">
            <a:spLocks noGrp="1"/>
          </p:cNvSpPr>
          <p:nvPr>
            <p:ph type="title"/>
          </p:nvPr>
        </p:nvSpPr>
        <p:spPr>
          <a:xfrm>
            <a:off x="2592925"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56" name="Google Shape;56;p4"/>
          <p:cNvSpPr txBox="1">
            <a:spLocks noGrp="1"/>
          </p:cNvSpPr>
          <p:nvPr>
            <p:ph type="body" idx="1"/>
          </p:nvPr>
        </p:nvSpPr>
        <p:spPr>
          <a:xfrm>
            <a:off x="2589212" y="2133600"/>
            <a:ext cx="8915400" cy="3777622"/>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7" name="Google Shape;57;p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Google Shape;58;p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Google Shape;59;p4"/>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61"/>
        <p:cNvGrpSpPr/>
        <p:nvPr/>
      </p:nvGrpSpPr>
      <p:grpSpPr>
        <a:xfrm>
          <a:off x="0" y="0"/>
          <a:ext cx="0" cy="0"/>
          <a:chOff x="0" y="0"/>
          <a:chExt cx="0" cy="0"/>
        </a:xfrm>
      </p:grpSpPr>
      <p:sp>
        <p:nvSpPr>
          <p:cNvPr id="62" name="Google Shape;62;p5"/>
          <p:cNvSpPr txBox="1">
            <a:spLocks noGrp="1"/>
          </p:cNvSpPr>
          <p:nvPr>
            <p:ph type="title"/>
          </p:nvPr>
        </p:nvSpPr>
        <p:spPr>
          <a:xfrm>
            <a:off x="2589212" y="2058750"/>
            <a:ext cx="8915399" cy="14688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63" name="Google Shape;63;p5"/>
          <p:cNvSpPr txBox="1">
            <a:spLocks noGrp="1"/>
          </p:cNvSpPr>
          <p:nvPr>
            <p:ph type="body" idx="1"/>
          </p:nvPr>
        </p:nvSpPr>
        <p:spPr>
          <a:xfrm>
            <a:off x="2589212" y="3530129"/>
            <a:ext cx="8915399" cy="8604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64" name="Google Shape;64;p5"/>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5"/>
          <p:cNvSpPr/>
          <p:nvPr/>
        </p:nvSpPr>
        <p:spPr>
          <a:xfrm rot="10800000" flipH="1">
            <a:off x="-4189" y="31781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5"/>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70" name="Google Shape;70;p6"/>
          <p:cNvSpPr txBox="1">
            <a:spLocks noGrp="1"/>
          </p:cNvSpPr>
          <p:nvPr>
            <p:ph type="body" idx="1"/>
          </p:nvPr>
        </p:nvSpPr>
        <p:spPr>
          <a:xfrm>
            <a:off x="2589212" y="2133600"/>
            <a:ext cx="4313864" cy="3777622"/>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1" name="Google Shape;71;p6"/>
          <p:cNvSpPr txBox="1">
            <a:spLocks noGrp="1"/>
          </p:cNvSpPr>
          <p:nvPr>
            <p:ph type="body" idx="2"/>
          </p:nvPr>
        </p:nvSpPr>
        <p:spPr>
          <a:xfrm>
            <a:off x="7190747" y="2126222"/>
            <a:ext cx="4313864" cy="3777622"/>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2" name="Google Shape;72;p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6"/>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Google Shape;74;p6"/>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78" name="Google Shape;78;p7"/>
          <p:cNvSpPr txBox="1">
            <a:spLocks noGrp="1"/>
          </p:cNvSpPr>
          <p:nvPr>
            <p:ph type="body" idx="1"/>
          </p:nvPr>
        </p:nvSpPr>
        <p:spPr>
          <a:xfrm>
            <a:off x="2939373" y="1972703"/>
            <a:ext cx="3992732" cy="576262"/>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1000"/>
              </a:spcBef>
              <a:spcAft>
                <a:spcPts val="0"/>
              </a:spcAft>
              <a:buClr>
                <a:schemeClr val="accent1"/>
              </a:buClr>
              <a:buSzPts val="18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79" name="Google Shape;79;p7"/>
          <p:cNvSpPr txBox="1">
            <a:spLocks noGrp="1"/>
          </p:cNvSpPr>
          <p:nvPr>
            <p:ph type="body" idx="2"/>
          </p:nvPr>
        </p:nvSpPr>
        <p:spPr>
          <a:xfrm>
            <a:off x="2589212" y="2548966"/>
            <a:ext cx="4342893" cy="3354060"/>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0" name="Google Shape;80;p7"/>
          <p:cNvSpPr txBox="1">
            <a:spLocks noGrp="1"/>
          </p:cNvSpPr>
          <p:nvPr>
            <p:ph type="body" idx="3"/>
          </p:nvPr>
        </p:nvSpPr>
        <p:spPr>
          <a:xfrm>
            <a:off x="7506629" y="1969475"/>
            <a:ext cx="3999001" cy="576262"/>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1000"/>
              </a:spcBef>
              <a:spcAft>
                <a:spcPts val="0"/>
              </a:spcAft>
              <a:buClr>
                <a:schemeClr val="accent1"/>
              </a:buClr>
              <a:buSzPts val="18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1" name="Google Shape;81;p7"/>
          <p:cNvSpPr txBox="1">
            <a:spLocks noGrp="1"/>
          </p:cNvSpPr>
          <p:nvPr>
            <p:ph type="body" idx="4"/>
          </p:nvPr>
        </p:nvSpPr>
        <p:spPr>
          <a:xfrm>
            <a:off x="7166957" y="2545738"/>
            <a:ext cx="4338674" cy="3354060"/>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2" name="Google Shape;82;p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Google Shape;83;p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Google Shape;84;p7"/>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88" name="Google Shape;88;p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8"/>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Google Shape;90;p8"/>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2589212" y="446088"/>
            <a:ext cx="3505199" cy="976312"/>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94" name="Google Shape;94;p9"/>
          <p:cNvSpPr txBox="1">
            <a:spLocks noGrp="1"/>
          </p:cNvSpPr>
          <p:nvPr>
            <p:ph type="body" idx="1"/>
          </p:nvPr>
        </p:nvSpPr>
        <p:spPr>
          <a:xfrm>
            <a:off x="6323012" y="446088"/>
            <a:ext cx="5181600" cy="5414963"/>
          </a:xfrm>
          <a:prstGeom prst="rect">
            <a:avLst/>
          </a:prstGeom>
          <a:noFill/>
          <a:ln>
            <a:noFill/>
          </a:ln>
        </p:spPr>
        <p:txBody>
          <a:bodyPr spcFirstLastPara="1" wrap="square" lIns="91425" tIns="91425" rIns="91425" bIns="91425" anchor="ctr"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Google Shape;95;p9"/>
          <p:cNvSpPr txBox="1">
            <a:spLocks noGrp="1"/>
          </p:cNvSpPr>
          <p:nvPr>
            <p:ph type="body" idx="2"/>
          </p:nvPr>
        </p:nvSpPr>
        <p:spPr>
          <a:xfrm>
            <a:off x="2589212" y="1598613"/>
            <a:ext cx="3505199" cy="4262436"/>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6" name="Google Shape;96;p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Google Shape;97;p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Google Shape;98;p9"/>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2589213" y="4800600"/>
            <a:ext cx="8915400" cy="566738"/>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02" name="Google Shape;102;p10"/>
          <p:cNvSpPr>
            <a:spLocks noGrp="1"/>
          </p:cNvSpPr>
          <p:nvPr>
            <p:ph type="pic" idx="2"/>
          </p:nvPr>
        </p:nvSpPr>
        <p:spPr>
          <a:xfrm>
            <a:off x="2589212" y="634965"/>
            <a:ext cx="8915400" cy="3854970"/>
          </a:xfrm>
          <a:prstGeom prst="rect">
            <a:avLst/>
          </a:prstGeom>
          <a:noFill/>
          <a:ln>
            <a:noFill/>
          </a:ln>
        </p:spPr>
        <p:txBody>
          <a:bodyPr spcFirstLastPara="1" wrap="square" lIns="91425" tIns="91425" rIns="91425" bIns="91425" anchor="t" anchorCtr="0"/>
          <a:lstStyle>
            <a:lvl1pPr marR="0" lvl="0" algn="ctr"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Google Shape;103;p10"/>
          <p:cNvSpPr txBox="1">
            <a:spLocks noGrp="1"/>
          </p:cNvSpPr>
          <p:nvPr>
            <p:ph type="body" idx="1"/>
          </p:nvPr>
        </p:nvSpPr>
        <p:spPr>
          <a:xfrm>
            <a:off x="2589213" y="5367338"/>
            <a:ext cx="8915400" cy="493712"/>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4" name="Google Shape;104;p1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Google Shape;105;p1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Google Shape;106;p10"/>
          <p:cNvSpPr/>
          <p:nvPr/>
        </p:nvSpPr>
        <p:spPr>
          <a:xfrm rot="10800000" flipH="1">
            <a:off x="-4189" y="491172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F0F0F0"/>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28600"/>
            <a:ext cx="2851516" cy="6638628"/>
            <a:chOff x="2487613" y="285750"/>
            <a:chExt cx="2428875" cy="5654676"/>
          </a:xfrm>
        </p:grpSpPr>
        <p:sp>
          <p:nvSpPr>
            <p:cNvPr id="11" name="Google Shape;11;p1"/>
            <p:cNvSpPr/>
            <p:nvPr/>
          </p:nvSpPr>
          <p:spPr>
            <a:xfrm>
              <a:off x="2487613" y="2284413"/>
              <a:ext cx="85725" cy="533400"/>
            </a:xfrm>
            <a:custGeom>
              <a:avLst/>
              <a:gdLst/>
              <a:ahLst/>
              <a:cxnLst/>
              <a:rect l="l" t="t" r="r" b="b"/>
              <a:pathLst>
                <a:path w="120000" h="120000" extrusionOk="0">
                  <a:moveTo>
                    <a:pt x="120000" y="120000"/>
                  </a:moveTo>
                  <a:cubicBezTo>
                    <a:pt x="109090" y="103235"/>
                    <a:pt x="103636" y="87352"/>
                    <a:pt x="92727" y="70588"/>
                  </a:cubicBezTo>
                  <a:cubicBezTo>
                    <a:pt x="60000" y="47647"/>
                    <a:pt x="32727" y="23823"/>
                    <a:pt x="0" y="0"/>
                  </a:cubicBezTo>
                  <a:cubicBezTo>
                    <a:pt x="0" y="30882"/>
                    <a:pt x="0" y="30882"/>
                    <a:pt x="0" y="30882"/>
                  </a:cubicBezTo>
                  <a:cubicBezTo>
                    <a:pt x="32727" y="56470"/>
                    <a:pt x="70909" y="82941"/>
                    <a:pt x="109090" y="109411"/>
                  </a:cubicBezTo>
                  <a:cubicBezTo>
                    <a:pt x="109090" y="112941"/>
                    <a:pt x="114545" y="116470"/>
                    <a:pt x="120000" y="12000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
            <p:cNvSpPr/>
            <p:nvPr/>
          </p:nvSpPr>
          <p:spPr>
            <a:xfrm>
              <a:off x="2597151" y="2779713"/>
              <a:ext cx="550863" cy="1978025"/>
            </a:xfrm>
            <a:custGeom>
              <a:avLst/>
              <a:gdLst/>
              <a:ahLst/>
              <a:cxnLst/>
              <a:rect l="l" t="t" r="r" b="b"/>
              <a:pathLst>
                <a:path w="120000" h="120000" extrusionOk="0">
                  <a:moveTo>
                    <a:pt x="73714" y="83333"/>
                  </a:moveTo>
                  <a:cubicBezTo>
                    <a:pt x="88285" y="95714"/>
                    <a:pt x="102857" y="107857"/>
                    <a:pt x="119142" y="120000"/>
                  </a:cubicBezTo>
                  <a:cubicBezTo>
                    <a:pt x="119142" y="117857"/>
                    <a:pt x="119142" y="115952"/>
                    <a:pt x="120000" y="113809"/>
                  </a:cubicBezTo>
                  <a:cubicBezTo>
                    <a:pt x="106285" y="103571"/>
                    <a:pt x="93428" y="93095"/>
                    <a:pt x="81428" y="82619"/>
                  </a:cubicBezTo>
                  <a:cubicBezTo>
                    <a:pt x="49714" y="55476"/>
                    <a:pt x="23142" y="27857"/>
                    <a:pt x="0" y="0"/>
                  </a:cubicBezTo>
                  <a:cubicBezTo>
                    <a:pt x="1714" y="4761"/>
                    <a:pt x="3428" y="9761"/>
                    <a:pt x="5142" y="14523"/>
                  </a:cubicBezTo>
                  <a:cubicBezTo>
                    <a:pt x="25714" y="37619"/>
                    <a:pt x="48000" y="60714"/>
                    <a:pt x="73714" y="83333"/>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
            <p:cNvSpPr/>
            <p:nvPr/>
          </p:nvSpPr>
          <p:spPr>
            <a:xfrm>
              <a:off x="3175001" y="4730750"/>
              <a:ext cx="519113" cy="1209675"/>
            </a:xfrm>
            <a:custGeom>
              <a:avLst/>
              <a:gdLst/>
              <a:ahLst/>
              <a:cxnLst/>
              <a:rect l="l" t="t" r="r" b="b"/>
              <a:pathLst>
                <a:path w="120000" h="120000" extrusionOk="0">
                  <a:moveTo>
                    <a:pt x="7272" y="8571"/>
                  </a:moveTo>
                  <a:cubicBezTo>
                    <a:pt x="4545" y="5844"/>
                    <a:pt x="1818" y="3116"/>
                    <a:pt x="0" y="0"/>
                  </a:cubicBezTo>
                  <a:cubicBezTo>
                    <a:pt x="0" y="3896"/>
                    <a:pt x="0" y="7402"/>
                    <a:pt x="0" y="11298"/>
                  </a:cubicBezTo>
                  <a:cubicBezTo>
                    <a:pt x="19090" y="33116"/>
                    <a:pt x="40000" y="54545"/>
                    <a:pt x="61818" y="75584"/>
                  </a:cubicBezTo>
                  <a:cubicBezTo>
                    <a:pt x="77272" y="90389"/>
                    <a:pt x="94545" y="105194"/>
                    <a:pt x="111818" y="120000"/>
                  </a:cubicBezTo>
                  <a:cubicBezTo>
                    <a:pt x="120000" y="120000"/>
                    <a:pt x="120000" y="120000"/>
                    <a:pt x="120000" y="120000"/>
                  </a:cubicBezTo>
                  <a:cubicBezTo>
                    <a:pt x="102727" y="104805"/>
                    <a:pt x="85454" y="89610"/>
                    <a:pt x="70000" y="74025"/>
                  </a:cubicBezTo>
                  <a:cubicBezTo>
                    <a:pt x="47272" y="52597"/>
                    <a:pt x="26363" y="30779"/>
                    <a:pt x="7272" y="8571"/>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
            <p:cNvSpPr/>
            <p:nvPr/>
          </p:nvSpPr>
          <p:spPr>
            <a:xfrm>
              <a:off x="3305176" y="5630863"/>
              <a:ext cx="146050" cy="309563"/>
            </a:xfrm>
            <a:custGeom>
              <a:avLst/>
              <a:gdLst/>
              <a:ahLst/>
              <a:cxnLst/>
              <a:rect l="l" t="t" r="r" b="b"/>
              <a:pathLst>
                <a:path w="120000" h="120000" extrusionOk="0">
                  <a:moveTo>
                    <a:pt x="90810" y="120000"/>
                  </a:moveTo>
                  <a:cubicBezTo>
                    <a:pt x="120000" y="120000"/>
                    <a:pt x="120000" y="120000"/>
                    <a:pt x="120000" y="120000"/>
                  </a:cubicBezTo>
                  <a:cubicBezTo>
                    <a:pt x="77837" y="80506"/>
                    <a:pt x="38918" y="41012"/>
                    <a:pt x="0" y="0"/>
                  </a:cubicBezTo>
                  <a:cubicBezTo>
                    <a:pt x="25945" y="41012"/>
                    <a:pt x="55135" y="80506"/>
                    <a:pt x="90810" y="12000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
            <p:cNvSpPr/>
            <p:nvPr/>
          </p:nvSpPr>
          <p:spPr>
            <a:xfrm>
              <a:off x="2573338" y="2817813"/>
              <a:ext cx="700088" cy="2835275"/>
            </a:xfrm>
            <a:custGeom>
              <a:avLst/>
              <a:gdLst/>
              <a:ahLst/>
              <a:cxnLst/>
              <a:rect l="l" t="t" r="r" b="b"/>
              <a:pathLst>
                <a:path w="120000" h="120000" extrusionOk="0">
                  <a:moveTo>
                    <a:pt x="109213" y="109695"/>
                  </a:moveTo>
                  <a:cubicBezTo>
                    <a:pt x="97752" y="102714"/>
                    <a:pt x="87640" y="95734"/>
                    <a:pt x="78202" y="88753"/>
                  </a:cubicBezTo>
                  <a:cubicBezTo>
                    <a:pt x="56629" y="72631"/>
                    <a:pt x="39775" y="56011"/>
                    <a:pt x="26966" y="39224"/>
                  </a:cubicBezTo>
                  <a:cubicBezTo>
                    <a:pt x="19550" y="29085"/>
                    <a:pt x="13483" y="18781"/>
                    <a:pt x="8089" y="8476"/>
                  </a:cubicBezTo>
                  <a:cubicBezTo>
                    <a:pt x="5393" y="5650"/>
                    <a:pt x="2696" y="2825"/>
                    <a:pt x="0" y="0"/>
                  </a:cubicBezTo>
                  <a:cubicBezTo>
                    <a:pt x="5393" y="13130"/>
                    <a:pt x="12808" y="26426"/>
                    <a:pt x="22247" y="39390"/>
                  </a:cubicBezTo>
                  <a:cubicBezTo>
                    <a:pt x="34382" y="56343"/>
                    <a:pt x="51235" y="72963"/>
                    <a:pt x="72134" y="89252"/>
                  </a:cubicBezTo>
                  <a:cubicBezTo>
                    <a:pt x="82921" y="97396"/>
                    <a:pt x="95056" y="105373"/>
                    <a:pt x="107865" y="113185"/>
                  </a:cubicBezTo>
                  <a:cubicBezTo>
                    <a:pt x="111910" y="115512"/>
                    <a:pt x="115955" y="117673"/>
                    <a:pt x="120000" y="120000"/>
                  </a:cubicBezTo>
                  <a:cubicBezTo>
                    <a:pt x="118651" y="119168"/>
                    <a:pt x="117977" y="118504"/>
                    <a:pt x="117303" y="117673"/>
                  </a:cubicBezTo>
                  <a:cubicBezTo>
                    <a:pt x="113932" y="115013"/>
                    <a:pt x="111235" y="112354"/>
                    <a:pt x="109213" y="109695"/>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a:off x="2506663" y="285750"/>
              <a:ext cx="90488" cy="2493963"/>
            </a:xfrm>
            <a:custGeom>
              <a:avLst/>
              <a:gdLst/>
              <a:ahLst/>
              <a:cxnLst/>
              <a:rect l="l" t="t" r="r" b="b"/>
              <a:pathLst>
                <a:path w="120000" h="120000" extrusionOk="0">
                  <a:moveTo>
                    <a:pt x="57391" y="109039"/>
                  </a:moveTo>
                  <a:cubicBezTo>
                    <a:pt x="62608" y="109795"/>
                    <a:pt x="62608" y="110551"/>
                    <a:pt x="62608" y="111307"/>
                  </a:cubicBezTo>
                  <a:cubicBezTo>
                    <a:pt x="78260" y="113952"/>
                    <a:pt x="99130" y="116598"/>
                    <a:pt x="114782" y="119433"/>
                  </a:cubicBezTo>
                  <a:cubicBezTo>
                    <a:pt x="114782" y="119622"/>
                    <a:pt x="114782" y="119811"/>
                    <a:pt x="120000" y="120000"/>
                  </a:cubicBezTo>
                  <a:cubicBezTo>
                    <a:pt x="109565" y="116220"/>
                    <a:pt x="99130" y="112629"/>
                    <a:pt x="88695" y="108850"/>
                  </a:cubicBezTo>
                  <a:cubicBezTo>
                    <a:pt x="46956" y="89574"/>
                    <a:pt x="26086" y="70299"/>
                    <a:pt x="26086" y="50834"/>
                  </a:cubicBezTo>
                  <a:cubicBezTo>
                    <a:pt x="31304" y="33826"/>
                    <a:pt x="46956" y="17007"/>
                    <a:pt x="78260" y="0"/>
                  </a:cubicBezTo>
                  <a:cubicBezTo>
                    <a:pt x="62608" y="0"/>
                    <a:pt x="62608" y="0"/>
                    <a:pt x="62608" y="0"/>
                  </a:cubicBezTo>
                  <a:cubicBezTo>
                    <a:pt x="26086" y="16818"/>
                    <a:pt x="10434" y="33826"/>
                    <a:pt x="5217" y="50834"/>
                  </a:cubicBezTo>
                  <a:cubicBezTo>
                    <a:pt x="0" y="70299"/>
                    <a:pt x="15652" y="89574"/>
                    <a:pt x="57391" y="10903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
            <p:cNvSpPr/>
            <p:nvPr/>
          </p:nvSpPr>
          <p:spPr>
            <a:xfrm>
              <a:off x="2554288" y="2598738"/>
              <a:ext cx="66675" cy="420688"/>
            </a:xfrm>
            <a:custGeom>
              <a:avLst/>
              <a:gdLst/>
              <a:ahLst/>
              <a:cxnLst/>
              <a:rect l="l" t="t" r="r" b="b"/>
              <a:pathLst>
                <a:path w="120000" h="120000" extrusionOk="0">
                  <a:moveTo>
                    <a:pt x="0" y="0"/>
                  </a:moveTo>
                  <a:cubicBezTo>
                    <a:pt x="14117" y="21308"/>
                    <a:pt x="21176" y="41495"/>
                    <a:pt x="35294" y="62803"/>
                  </a:cubicBezTo>
                  <a:cubicBezTo>
                    <a:pt x="63529" y="81869"/>
                    <a:pt x="91764" y="100934"/>
                    <a:pt x="120000" y="120000"/>
                  </a:cubicBezTo>
                  <a:cubicBezTo>
                    <a:pt x="105882" y="97570"/>
                    <a:pt x="91764" y="74018"/>
                    <a:pt x="77647" y="51588"/>
                  </a:cubicBezTo>
                  <a:cubicBezTo>
                    <a:pt x="70588" y="50467"/>
                    <a:pt x="70588" y="49345"/>
                    <a:pt x="70588" y="48224"/>
                  </a:cubicBezTo>
                  <a:cubicBezTo>
                    <a:pt x="49411" y="31401"/>
                    <a:pt x="21176" y="15700"/>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
            <p:cNvSpPr/>
            <p:nvPr/>
          </p:nvSpPr>
          <p:spPr>
            <a:xfrm>
              <a:off x="3143251" y="4757738"/>
              <a:ext cx="161925" cy="873125"/>
            </a:xfrm>
            <a:custGeom>
              <a:avLst/>
              <a:gdLst/>
              <a:ahLst/>
              <a:cxnLst/>
              <a:rect l="l" t="t" r="r" b="b"/>
              <a:pathLst>
                <a:path w="120000" h="120000" extrusionOk="0">
                  <a:moveTo>
                    <a:pt x="0" y="0"/>
                  </a:moveTo>
                  <a:cubicBezTo>
                    <a:pt x="0" y="16756"/>
                    <a:pt x="5853" y="33513"/>
                    <a:pt x="14634" y="50270"/>
                  </a:cubicBezTo>
                  <a:cubicBezTo>
                    <a:pt x="23414" y="63243"/>
                    <a:pt x="35121" y="76756"/>
                    <a:pt x="49756" y="89729"/>
                  </a:cubicBezTo>
                  <a:cubicBezTo>
                    <a:pt x="55609" y="92972"/>
                    <a:pt x="64390" y="96216"/>
                    <a:pt x="70243" y="99459"/>
                  </a:cubicBezTo>
                  <a:cubicBezTo>
                    <a:pt x="87804" y="106486"/>
                    <a:pt x="102439" y="112972"/>
                    <a:pt x="120000" y="120000"/>
                  </a:cubicBezTo>
                  <a:cubicBezTo>
                    <a:pt x="117073" y="118378"/>
                    <a:pt x="114146" y="116216"/>
                    <a:pt x="111219" y="114594"/>
                  </a:cubicBezTo>
                  <a:cubicBezTo>
                    <a:pt x="76097" y="92972"/>
                    <a:pt x="52682" y="71351"/>
                    <a:pt x="38048" y="49729"/>
                  </a:cubicBezTo>
                  <a:cubicBezTo>
                    <a:pt x="32195" y="36756"/>
                    <a:pt x="26341" y="24324"/>
                    <a:pt x="23414" y="11891"/>
                  </a:cubicBezTo>
                  <a:cubicBezTo>
                    <a:pt x="23414" y="11351"/>
                    <a:pt x="20487" y="10810"/>
                    <a:pt x="20487" y="9729"/>
                  </a:cubicBezTo>
                  <a:cubicBezTo>
                    <a:pt x="14634" y="6486"/>
                    <a:pt x="5853" y="3243"/>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
            <p:cNvSpPr/>
            <p:nvPr/>
          </p:nvSpPr>
          <p:spPr>
            <a:xfrm>
              <a:off x="3148013" y="1282700"/>
              <a:ext cx="1768475" cy="3448050"/>
            </a:xfrm>
            <a:custGeom>
              <a:avLst/>
              <a:gdLst/>
              <a:ahLst/>
              <a:cxnLst/>
              <a:rect l="l" t="t" r="r" b="b"/>
              <a:pathLst>
                <a:path w="120000" h="120000" extrusionOk="0">
                  <a:moveTo>
                    <a:pt x="1866" y="116719"/>
                  </a:moveTo>
                  <a:cubicBezTo>
                    <a:pt x="2666" y="105512"/>
                    <a:pt x="6933" y="94441"/>
                    <a:pt x="13333" y="83781"/>
                  </a:cubicBezTo>
                  <a:cubicBezTo>
                    <a:pt x="20000" y="73120"/>
                    <a:pt x="29066" y="62870"/>
                    <a:pt x="39733" y="53029"/>
                  </a:cubicBezTo>
                  <a:cubicBezTo>
                    <a:pt x="50400" y="43189"/>
                    <a:pt x="62666" y="33895"/>
                    <a:pt x="76000" y="25011"/>
                  </a:cubicBezTo>
                  <a:cubicBezTo>
                    <a:pt x="82666" y="20637"/>
                    <a:pt x="89866" y="16264"/>
                    <a:pt x="97066" y="12164"/>
                  </a:cubicBezTo>
                  <a:cubicBezTo>
                    <a:pt x="100800" y="10113"/>
                    <a:pt x="104533" y="7927"/>
                    <a:pt x="108266" y="6013"/>
                  </a:cubicBezTo>
                  <a:cubicBezTo>
                    <a:pt x="112266" y="3963"/>
                    <a:pt x="116000" y="2050"/>
                    <a:pt x="120000" y="136"/>
                  </a:cubicBezTo>
                  <a:cubicBezTo>
                    <a:pt x="120000" y="0"/>
                    <a:pt x="120000" y="0"/>
                    <a:pt x="120000" y="0"/>
                  </a:cubicBezTo>
                  <a:cubicBezTo>
                    <a:pt x="115733" y="1913"/>
                    <a:pt x="112000" y="3826"/>
                    <a:pt x="108000" y="5876"/>
                  </a:cubicBezTo>
                  <a:cubicBezTo>
                    <a:pt x="104266" y="7790"/>
                    <a:pt x="100533" y="9840"/>
                    <a:pt x="96800" y="12027"/>
                  </a:cubicBezTo>
                  <a:cubicBezTo>
                    <a:pt x="89333" y="16127"/>
                    <a:pt x="82133" y="20364"/>
                    <a:pt x="75466" y="24738"/>
                  </a:cubicBezTo>
                  <a:cubicBezTo>
                    <a:pt x="61866" y="33621"/>
                    <a:pt x="49333" y="42915"/>
                    <a:pt x="38666" y="52756"/>
                  </a:cubicBezTo>
                  <a:cubicBezTo>
                    <a:pt x="27733" y="62460"/>
                    <a:pt x="18666" y="72847"/>
                    <a:pt x="12000" y="83507"/>
                  </a:cubicBezTo>
                  <a:cubicBezTo>
                    <a:pt x="5066" y="94305"/>
                    <a:pt x="800" y="105375"/>
                    <a:pt x="0" y="116719"/>
                  </a:cubicBezTo>
                  <a:cubicBezTo>
                    <a:pt x="0" y="116993"/>
                    <a:pt x="0" y="117129"/>
                    <a:pt x="0" y="117403"/>
                  </a:cubicBezTo>
                  <a:cubicBezTo>
                    <a:pt x="533" y="118223"/>
                    <a:pt x="1066" y="119179"/>
                    <a:pt x="1866" y="120000"/>
                  </a:cubicBezTo>
                  <a:cubicBezTo>
                    <a:pt x="1866" y="118906"/>
                    <a:pt x="1866" y="117813"/>
                    <a:pt x="1866" y="11671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
            <p:cNvSpPr/>
            <p:nvPr/>
          </p:nvSpPr>
          <p:spPr>
            <a:xfrm>
              <a:off x="3273426" y="5653088"/>
              <a:ext cx="138113" cy="287338"/>
            </a:xfrm>
            <a:custGeom>
              <a:avLst/>
              <a:gdLst/>
              <a:ahLst/>
              <a:cxnLst/>
              <a:rect l="l" t="t" r="r" b="b"/>
              <a:pathLst>
                <a:path w="120000" h="120000" extrusionOk="0">
                  <a:moveTo>
                    <a:pt x="0" y="0"/>
                  </a:moveTo>
                  <a:cubicBezTo>
                    <a:pt x="24000" y="39452"/>
                    <a:pt x="54857" y="80547"/>
                    <a:pt x="89142" y="119999"/>
                  </a:cubicBezTo>
                  <a:cubicBezTo>
                    <a:pt x="120000" y="119999"/>
                    <a:pt x="120000" y="119999"/>
                    <a:pt x="120000" y="119999"/>
                  </a:cubicBezTo>
                  <a:cubicBezTo>
                    <a:pt x="78857" y="80547"/>
                    <a:pt x="37714" y="39452"/>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
            <p:cNvSpPr/>
            <p:nvPr/>
          </p:nvSpPr>
          <p:spPr>
            <a:xfrm>
              <a:off x="3143251" y="4656138"/>
              <a:ext cx="31750" cy="188913"/>
            </a:xfrm>
            <a:custGeom>
              <a:avLst/>
              <a:gdLst/>
              <a:ahLst/>
              <a:cxnLst/>
              <a:rect l="l" t="t" r="r" b="b"/>
              <a:pathLst>
                <a:path w="120000" h="120000" extrusionOk="0">
                  <a:moveTo>
                    <a:pt x="105000" y="110000"/>
                  </a:moveTo>
                  <a:cubicBezTo>
                    <a:pt x="105000" y="115000"/>
                    <a:pt x="120000" y="117500"/>
                    <a:pt x="120000" y="120000"/>
                  </a:cubicBezTo>
                  <a:cubicBezTo>
                    <a:pt x="120000" y="95000"/>
                    <a:pt x="120000" y="72500"/>
                    <a:pt x="120000" y="47500"/>
                  </a:cubicBezTo>
                  <a:cubicBezTo>
                    <a:pt x="75000" y="32500"/>
                    <a:pt x="45000" y="15000"/>
                    <a:pt x="15000" y="0"/>
                  </a:cubicBezTo>
                  <a:cubicBezTo>
                    <a:pt x="0" y="22500"/>
                    <a:pt x="0" y="42500"/>
                    <a:pt x="0" y="65000"/>
                  </a:cubicBezTo>
                  <a:cubicBezTo>
                    <a:pt x="30000" y="80000"/>
                    <a:pt x="75000" y="95000"/>
                    <a:pt x="105000" y="11000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
            <p:cNvSpPr/>
            <p:nvPr/>
          </p:nvSpPr>
          <p:spPr>
            <a:xfrm>
              <a:off x="3211513" y="5410200"/>
              <a:ext cx="203200" cy="530225"/>
            </a:xfrm>
            <a:custGeom>
              <a:avLst/>
              <a:gdLst/>
              <a:ahLst/>
              <a:cxnLst/>
              <a:rect l="l" t="t" r="r" b="b"/>
              <a:pathLst>
                <a:path w="120000" h="120000" extrusionOk="0">
                  <a:moveTo>
                    <a:pt x="16153" y="16000"/>
                  </a:moveTo>
                  <a:cubicBezTo>
                    <a:pt x="11538" y="10666"/>
                    <a:pt x="4615" y="5333"/>
                    <a:pt x="0" y="0"/>
                  </a:cubicBezTo>
                  <a:cubicBezTo>
                    <a:pt x="6923" y="14222"/>
                    <a:pt x="16153" y="28444"/>
                    <a:pt x="27692" y="42666"/>
                  </a:cubicBezTo>
                  <a:cubicBezTo>
                    <a:pt x="30000" y="47111"/>
                    <a:pt x="32307" y="50666"/>
                    <a:pt x="36923" y="55111"/>
                  </a:cubicBezTo>
                  <a:cubicBezTo>
                    <a:pt x="62307" y="76444"/>
                    <a:pt x="90000" y="98666"/>
                    <a:pt x="117692" y="120000"/>
                  </a:cubicBezTo>
                  <a:cubicBezTo>
                    <a:pt x="120000" y="120000"/>
                    <a:pt x="120000" y="120000"/>
                    <a:pt x="120000" y="120000"/>
                  </a:cubicBezTo>
                  <a:cubicBezTo>
                    <a:pt x="94615" y="96888"/>
                    <a:pt x="73846" y="73777"/>
                    <a:pt x="55384" y="49777"/>
                  </a:cubicBezTo>
                  <a:cubicBezTo>
                    <a:pt x="41538" y="38222"/>
                    <a:pt x="30000" y="27555"/>
                    <a:pt x="16153" y="1600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 name="Google Shape;23;p1"/>
          <p:cNvGrpSpPr/>
          <p:nvPr/>
        </p:nvGrpSpPr>
        <p:grpSpPr>
          <a:xfrm>
            <a:off x="27222" y="-786"/>
            <a:ext cx="2356674" cy="6854039"/>
            <a:chOff x="6627813" y="194833"/>
            <a:chExt cx="1952625" cy="5678918"/>
          </a:xfrm>
        </p:grpSpPr>
        <p:sp>
          <p:nvSpPr>
            <p:cNvPr id="24" name="Google Shape;24;p1"/>
            <p:cNvSpPr/>
            <p:nvPr/>
          </p:nvSpPr>
          <p:spPr>
            <a:xfrm>
              <a:off x="6627813" y="194833"/>
              <a:ext cx="409575" cy="3646488"/>
            </a:xfrm>
            <a:custGeom>
              <a:avLst/>
              <a:gdLst/>
              <a:ahLst/>
              <a:cxnLst/>
              <a:rect l="l" t="t" r="r" b="b"/>
              <a:pathLst>
                <a:path w="120000" h="120000" extrusionOk="0">
                  <a:moveTo>
                    <a:pt x="8155" y="27391"/>
                  </a:moveTo>
                  <a:cubicBezTo>
                    <a:pt x="12815" y="37565"/>
                    <a:pt x="19805" y="47869"/>
                    <a:pt x="30291" y="58043"/>
                  </a:cubicBezTo>
                  <a:cubicBezTo>
                    <a:pt x="39611" y="68217"/>
                    <a:pt x="51262" y="78391"/>
                    <a:pt x="66407" y="88565"/>
                  </a:cubicBezTo>
                  <a:cubicBezTo>
                    <a:pt x="80388" y="98739"/>
                    <a:pt x="97864" y="108782"/>
                    <a:pt x="117669" y="118826"/>
                  </a:cubicBezTo>
                  <a:cubicBezTo>
                    <a:pt x="118834" y="119217"/>
                    <a:pt x="120000" y="119608"/>
                    <a:pt x="120000" y="120000"/>
                  </a:cubicBezTo>
                  <a:cubicBezTo>
                    <a:pt x="118834" y="118043"/>
                    <a:pt x="116504" y="115956"/>
                    <a:pt x="115339" y="114000"/>
                  </a:cubicBezTo>
                  <a:cubicBezTo>
                    <a:pt x="115339" y="113608"/>
                    <a:pt x="115339" y="113217"/>
                    <a:pt x="115339" y="112956"/>
                  </a:cubicBezTo>
                  <a:cubicBezTo>
                    <a:pt x="99029" y="104739"/>
                    <a:pt x="85048" y="96652"/>
                    <a:pt x="73398" y="88434"/>
                  </a:cubicBezTo>
                  <a:cubicBezTo>
                    <a:pt x="58252" y="78260"/>
                    <a:pt x="45436" y="68217"/>
                    <a:pt x="34951" y="57913"/>
                  </a:cubicBezTo>
                  <a:cubicBezTo>
                    <a:pt x="24466" y="47739"/>
                    <a:pt x="16310" y="37565"/>
                    <a:pt x="10485" y="27260"/>
                  </a:cubicBezTo>
                  <a:cubicBezTo>
                    <a:pt x="8155" y="22173"/>
                    <a:pt x="5825" y="17086"/>
                    <a:pt x="3495" y="12000"/>
                  </a:cubicBezTo>
                  <a:cubicBezTo>
                    <a:pt x="2330" y="7956"/>
                    <a:pt x="1165" y="4043"/>
                    <a:pt x="1165" y="0"/>
                  </a:cubicBezTo>
                  <a:cubicBezTo>
                    <a:pt x="0" y="0"/>
                    <a:pt x="0" y="0"/>
                    <a:pt x="0" y="0"/>
                  </a:cubicBezTo>
                  <a:cubicBezTo>
                    <a:pt x="0" y="4043"/>
                    <a:pt x="1165" y="7956"/>
                    <a:pt x="1165" y="12000"/>
                  </a:cubicBezTo>
                  <a:cubicBezTo>
                    <a:pt x="3495" y="17086"/>
                    <a:pt x="4660" y="22173"/>
                    <a:pt x="8155" y="2739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1"/>
            <p:cNvSpPr/>
            <p:nvPr/>
          </p:nvSpPr>
          <p:spPr>
            <a:xfrm>
              <a:off x="7061201" y="3771900"/>
              <a:ext cx="350838" cy="1309688"/>
            </a:xfrm>
            <a:custGeom>
              <a:avLst/>
              <a:gdLst/>
              <a:ahLst/>
              <a:cxnLst/>
              <a:rect l="l" t="t" r="r" b="b"/>
              <a:pathLst>
                <a:path w="120000" h="120000" extrusionOk="0">
                  <a:moveTo>
                    <a:pt x="72272" y="83272"/>
                  </a:moveTo>
                  <a:cubicBezTo>
                    <a:pt x="87272" y="95636"/>
                    <a:pt x="102272" y="108000"/>
                    <a:pt x="120000" y="120000"/>
                  </a:cubicBezTo>
                  <a:cubicBezTo>
                    <a:pt x="120000" y="117454"/>
                    <a:pt x="120000" y="114545"/>
                    <a:pt x="120000" y="112000"/>
                  </a:cubicBezTo>
                  <a:cubicBezTo>
                    <a:pt x="120000" y="111636"/>
                    <a:pt x="120000" y="110909"/>
                    <a:pt x="120000" y="110545"/>
                  </a:cubicBezTo>
                  <a:cubicBezTo>
                    <a:pt x="107727" y="101090"/>
                    <a:pt x="95454" y="91636"/>
                    <a:pt x="84545" y="82181"/>
                  </a:cubicBezTo>
                  <a:cubicBezTo>
                    <a:pt x="51818" y="55272"/>
                    <a:pt x="23181" y="27636"/>
                    <a:pt x="0" y="0"/>
                  </a:cubicBezTo>
                  <a:cubicBezTo>
                    <a:pt x="2727" y="7636"/>
                    <a:pt x="5454" y="15272"/>
                    <a:pt x="9545" y="22909"/>
                  </a:cubicBezTo>
                  <a:cubicBezTo>
                    <a:pt x="28636" y="43272"/>
                    <a:pt x="49090" y="63272"/>
                    <a:pt x="72272" y="8327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
            <p:cNvSpPr/>
            <p:nvPr/>
          </p:nvSpPr>
          <p:spPr>
            <a:xfrm>
              <a:off x="7439026" y="5053013"/>
              <a:ext cx="357188" cy="820738"/>
            </a:xfrm>
            <a:custGeom>
              <a:avLst/>
              <a:gdLst/>
              <a:ahLst/>
              <a:cxnLst/>
              <a:rect l="l" t="t" r="r" b="b"/>
              <a:pathLst>
                <a:path w="120000" h="120000" extrusionOk="0">
                  <a:moveTo>
                    <a:pt x="8000" y="8695"/>
                  </a:moveTo>
                  <a:cubicBezTo>
                    <a:pt x="5333" y="5797"/>
                    <a:pt x="2666" y="2898"/>
                    <a:pt x="0" y="0"/>
                  </a:cubicBezTo>
                  <a:cubicBezTo>
                    <a:pt x="0" y="5217"/>
                    <a:pt x="0" y="11014"/>
                    <a:pt x="1333" y="16811"/>
                  </a:cubicBezTo>
                  <a:cubicBezTo>
                    <a:pt x="18666" y="35942"/>
                    <a:pt x="36000" y="55072"/>
                    <a:pt x="56000" y="73623"/>
                  </a:cubicBezTo>
                  <a:cubicBezTo>
                    <a:pt x="72000" y="89275"/>
                    <a:pt x="89333" y="104927"/>
                    <a:pt x="106666" y="120000"/>
                  </a:cubicBezTo>
                  <a:cubicBezTo>
                    <a:pt x="120000" y="120000"/>
                    <a:pt x="120000" y="120000"/>
                    <a:pt x="120000" y="120000"/>
                  </a:cubicBezTo>
                  <a:cubicBezTo>
                    <a:pt x="101333" y="104347"/>
                    <a:pt x="84000" y="88115"/>
                    <a:pt x="66666" y="71304"/>
                  </a:cubicBezTo>
                  <a:cubicBezTo>
                    <a:pt x="45333" y="51014"/>
                    <a:pt x="26666" y="29565"/>
                    <a:pt x="8000" y="869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
            <p:cNvSpPr/>
            <p:nvPr/>
          </p:nvSpPr>
          <p:spPr>
            <a:xfrm>
              <a:off x="7037388" y="3811588"/>
              <a:ext cx="457200" cy="1852613"/>
            </a:xfrm>
            <a:custGeom>
              <a:avLst/>
              <a:gdLst/>
              <a:ahLst/>
              <a:cxnLst/>
              <a:rect l="l" t="t" r="r" b="b"/>
              <a:pathLst>
                <a:path w="120000" h="120000" extrusionOk="0">
                  <a:moveTo>
                    <a:pt x="105391" y="105096"/>
                  </a:moveTo>
                  <a:cubicBezTo>
                    <a:pt x="97043" y="99700"/>
                    <a:pt x="88695" y="94047"/>
                    <a:pt x="81391" y="88394"/>
                  </a:cubicBezTo>
                  <a:cubicBezTo>
                    <a:pt x="59478" y="72205"/>
                    <a:pt x="42782" y="55503"/>
                    <a:pt x="30260" y="38800"/>
                  </a:cubicBezTo>
                  <a:cubicBezTo>
                    <a:pt x="22956" y="30578"/>
                    <a:pt x="17739" y="22098"/>
                    <a:pt x="13565" y="13618"/>
                  </a:cubicBezTo>
                  <a:cubicBezTo>
                    <a:pt x="9391" y="8993"/>
                    <a:pt x="4173" y="4625"/>
                    <a:pt x="0" y="0"/>
                  </a:cubicBezTo>
                  <a:cubicBezTo>
                    <a:pt x="5217" y="13104"/>
                    <a:pt x="12521" y="26209"/>
                    <a:pt x="21913" y="39057"/>
                  </a:cubicBezTo>
                  <a:cubicBezTo>
                    <a:pt x="34434" y="56017"/>
                    <a:pt x="51130" y="72719"/>
                    <a:pt x="72000" y="89164"/>
                  </a:cubicBezTo>
                  <a:cubicBezTo>
                    <a:pt x="82434" y="97130"/>
                    <a:pt x="93913" y="105353"/>
                    <a:pt x="107478" y="113319"/>
                  </a:cubicBezTo>
                  <a:cubicBezTo>
                    <a:pt x="111652" y="115374"/>
                    <a:pt x="115826" y="117687"/>
                    <a:pt x="120000" y="119999"/>
                  </a:cubicBezTo>
                  <a:cubicBezTo>
                    <a:pt x="118956" y="119229"/>
                    <a:pt x="117913" y="118458"/>
                    <a:pt x="116869" y="117687"/>
                  </a:cubicBezTo>
                  <a:cubicBezTo>
                    <a:pt x="112695" y="113576"/>
                    <a:pt x="108521" y="109207"/>
                    <a:pt x="105391" y="1050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
            <p:cNvSpPr/>
            <p:nvPr/>
          </p:nvSpPr>
          <p:spPr>
            <a:xfrm>
              <a:off x="6992938" y="1263650"/>
              <a:ext cx="144463" cy="2508250"/>
            </a:xfrm>
            <a:custGeom>
              <a:avLst/>
              <a:gdLst/>
              <a:ahLst/>
              <a:cxnLst/>
              <a:rect l="l" t="t" r="r" b="b"/>
              <a:pathLst>
                <a:path w="120000" h="120000" extrusionOk="0">
                  <a:moveTo>
                    <a:pt x="56666" y="120000"/>
                  </a:moveTo>
                  <a:cubicBezTo>
                    <a:pt x="50000" y="117725"/>
                    <a:pt x="46666" y="115450"/>
                    <a:pt x="43333" y="113175"/>
                  </a:cubicBezTo>
                  <a:cubicBezTo>
                    <a:pt x="26666" y="100473"/>
                    <a:pt x="16666" y="87962"/>
                    <a:pt x="16666" y="75450"/>
                  </a:cubicBezTo>
                  <a:cubicBezTo>
                    <a:pt x="16666" y="62748"/>
                    <a:pt x="26666" y="50236"/>
                    <a:pt x="43333" y="37535"/>
                  </a:cubicBezTo>
                  <a:cubicBezTo>
                    <a:pt x="50000" y="31279"/>
                    <a:pt x="60000" y="25023"/>
                    <a:pt x="73333" y="18767"/>
                  </a:cubicBezTo>
                  <a:cubicBezTo>
                    <a:pt x="86666" y="12511"/>
                    <a:pt x="100000" y="6255"/>
                    <a:pt x="120000" y="0"/>
                  </a:cubicBezTo>
                  <a:cubicBezTo>
                    <a:pt x="116666" y="0"/>
                    <a:pt x="116666" y="0"/>
                    <a:pt x="116666" y="0"/>
                  </a:cubicBezTo>
                  <a:cubicBezTo>
                    <a:pt x="96666" y="6255"/>
                    <a:pt x="80000" y="12511"/>
                    <a:pt x="66666" y="18767"/>
                  </a:cubicBezTo>
                  <a:cubicBezTo>
                    <a:pt x="53333" y="25023"/>
                    <a:pt x="43333" y="31279"/>
                    <a:pt x="33333" y="37535"/>
                  </a:cubicBezTo>
                  <a:cubicBezTo>
                    <a:pt x="13333" y="50047"/>
                    <a:pt x="3333" y="62748"/>
                    <a:pt x="3333" y="75450"/>
                  </a:cubicBezTo>
                  <a:cubicBezTo>
                    <a:pt x="0" y="87393"/>
                    <a:pt x="6666" y="99526"/>
                    <a:pt x="23333" y="111658"/>
                  </a:cubicBezTo>
                  <a:cubicBezTo>
                    <a:pt x="33333" y="114312"/>
                    <a:pt x="43333" y="117156"/>
                    <a:pt x="53333" y="119810"/>
                  </a:cubicBezTo>
                  <a:cubicBezTo>
                    <a:pt x="53333" y="119810"/>
                    <a:pt x="56666" y="120000"/>
                    <a:pt x="56666" y="12000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
            <p:cNvSpPr/>
            <p:nvPr/>
          </p:nvSpPr>
          <p:spPr>
            <a:xfrm>
              <a:off x="7526338" y="5640388"/>
              <a:ext cx="111125" cy="233363"/>
            </a:xfrm>
            <a:custGeom>
              <a:avLst/>
              <a:gdLst/>
              <a:ahLst/>
              <a:cxnLst/>
              <a:rect l="l" t="t" r="r" b="b"/>
              <a:pathLst>
                <a:path w="120000" h="120000" extrusionOk="0">
                  <a:moveTo>
                    <a:pt x="94285" y="120000"/>
                  </a:moveTo>
                  <a:cubicBezTo>
                    <a:pt x="119999" y="120000"/>
                    <a:pt x="119999" y="120000"/>
                    <a:pt x="119999" y="120000"/>
                  </a:cubicBezTo>
                  <a:cubicBezTo>
                    <a:pt x="77142" y="81355"/>
                    <a:pt x="38571" y="40677"/>
                    <a:pt x="0" y="0"/>
                  </a:cubicBezTo>
                  <a:cubicBezTo>
                    <a:pt x="25714" y="40677"/>
                    <a:pt x="55714" y="81355"/>
                    <a:pt x="94285" y="12000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
            <p:cNvSpPr/>
            <p:nvPr/>
          </p:nvSpPr>
          <p:spPr>
            <a:xfrm>
              <a:off x="7021513" y="3598863"/>
              <a:ext cx="68263" cy="423863"/>
            </a:xfrm>
            <a:custGeom>
              <a:avLst/>
              <a:gdLst/>
              <a:ahLst/>
              <a:cxnLst/>
              <a:rect l="l" t="t" r="r" b="b"/>
              <a:pathLst>
                <a:path w="120000" h="120000" extrusionOk="0">
                  <a:moveTo>
                    <a:pt x="28235" y="60560"/>
                  </a:moveTo>
                  <a:cubicBezTo>
                    <a:pt x="56470" y="80747"/>
                    <a:pt x="91764" y="99813"/>
                    <a:pt x="120000" y="120000"/>
                  </a:cubicBezTo>
                  <a:cubicBezTo>
                    <a:pt x="98823" y="96448"/>
                    <a:pt x="84705" y="72897"/>
                    <a:pt x="70588" y="49345"/>
                  </a:cubicBezTo>
                  <a:cubicBezTo>
                    <a:pt x="70588" y="49345"/>
                    <a:pt x="63529" y="48224"/>
                    <a:pt x="63529" y="48224"/>
                  </a:cubicBezTo>
                  <a:cubicBezTo>
                    <a:pt x="42352" y="32523"/>
                    <a:pt x="21176" y="15700"/>
                    <a:pt x="0" y="0"/>
                  </a:cubicBezTo>
                  <a:cubicBezTo>
                    <a:pt x="0" y="2242"/>
                    <a:pt x="0" y="5607"/>
                    <a:pt x="0" y="8971"/>
                  </a:cubicBezTo>
                  <a:cubicBezTo>
                    <a:pt x="7058" y="25794"/>
                    <a:pt x="21176" y="43738"/>
                    <a:pt x="28235" y="6056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
            <p:cNvSpPr/>
            <p:nvPr/>
          </p:nvSpPr>
          <p:spPr>
            <a:xfrm>
              <a:off x="7412038" y="2801938"/>
              <a:ext cx="1168400" cy="2251075"/>
            </a:xfrm>
            <a:custGeom>
              <a:avLst/>
              <a:gdLst/>
              <a:ahLst/>
              <a:cxnLst/>
              <a:rect l="l" t="t" r="r" b="b"/>
              <a:pathLst>
                <a:path w="120000" h="120000" extrusionOk="0">
                  <a:moveTo>
                    <a:pt x="3265" y="116830"/>
                  </a:moveTo>
                  <a:cubicBezTo>
                    <a:pt x="3673" y="105845"/>
                    <a:pt x="7755" y="94647"/>
                    <a:pt x="14285" y="83873"/>
                  </a:cubicBezTo>
                  <a:cubicBezTo>
                    <a:pt x="20816" y="73309"/>
                    <a:pt x="29795" y="62957"/>
                    <a:pt x="40408" y="53239"/>
                  </a:cubicBezTo>
                  <a:cubicBezTo>
                    <a:pt x="50612" y="43309"/>
                    <a:pt x="62857" y="34014"/>
                    <a:pt x="76326" y="25140"/>
                  </a:cubicBezTo>
                  <a:cubicBezTo>
                    <a:pt x="82857" y="20704"/>
                    <a:pt x="89795" y="16267"/>
                    <a:pt x="97142" y="12253"/>
                  </a:cubicBezTo>
                  <a:cubicBezTo>
                    <a:pt x="100816" y="10140"/>
                    <a:pt x="104489" y="8028"/>
                    <a:pt x="108163" y="5915"/>
                  </a:cubicBezTo>
                  <a:cubicBezTo>
                    <a:pt x="111836" y="4014"/>
                    <a:pt x="115918" y="1901"/>
                    <a:pt x="120000" y="0"/>
                  </a:cubicBezTo>
                  <a:cubicBezTo>
                    <a:pt x="119591" y="0"/>
                    <a:pt x="119591" y="0"/>
                    <a:pt x="119591" y="0"/>
                  </a:cubicBezTo>
                  <a:cubicBezTo>
                    <a:pt x="115510" y="1901"/>
                    <a:pt x="111428" y="3802"/>
                    <a:pt x="107755" y="5704"/>
                  </a:cubicBezTo>
                  <a:cubicBezTo>
                    <a:pt x="104081" y="7816"/>
                    <a:pt x="100408" y="9929"/>
                    <a:pt x="96734" y="11830"/>
                  </a:cubicBezTo>
                  <a:cubicBezTo>
                    <a:pt x="88979" y="16056"/>
                    <a:pt x="82040" y="20281"/>
                    <a:pt x="75510" y="24718"/>
                  </a:cubicBezTo>
                  <a:cubicBezTo>
                    <a:pt x="61632" y="33591"/>
                    <a:pt x="49387" y="42887"/>
                    <a:pt x="38775" y="52605"/>
                  </a:cubicBezTo>
                  <a:cubicBezTo>
                    <a:pt x="27755" y="62535"/>
                    <a:pt x="18775" y="72887"/>
                    <a:pt x="12244" y="83661"/>
                  </a:cubicBezTo>
                  <a:cubicBezTo>
                    <a:pt x="5306" y="94014"/>
                    <a:pt x="1224" y="105000"/>
                    <a:pt x="0" y="115985"/>
                  </a:cubicBezTo>
                  <a:cubicBezTo>
                    <a:pt x="1224" y="117253"/>
                    <a:pt x="2040" y="118521"/>
                    <a:pt x="2857" y="120000"/>
                  </a:cubicBezTo>
                  <a:cubicBezTo>
                    <a:pt x="2857" y="118943"/>
                    <a:pt x="2857" y="117887"/>
                    <a:pt x="3265" y="11683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
            <p:cNvSpPr/>
            <p:nvPr/>
          </p:nvSpPr>
          <p:spPr>
            <a:xfrm>
              <a:off x="7494588" y="5664200"/>
              <a:ext cx="100013" cy="209550"/>
            </a:xfrm>
            <a:custGeom>
              <a:avLst/>
              <a:gdLst/>
              <a:ahLst/>
              <a:cxnLst/>
              <a:rect l="l" t="t" r="r" b="b"/>
              <a:pathLst>
                <a:path w="120000" h="120000" extrusionOk="0">
                  <a:moveTo>
                    <a:pt x="0" y="0"/>
                  </a:moveTo>
                  <a:cubicBezTo>
                    <a:pt x="24000" y="40754"/>
                    <a:pt x="57600" y="81509"/>
                    <a:pt x="91200" y="120000"/>
                  </a:cubicBezTo>
                  <a:cubicBezTo>
                    <a:pt x="120000" y="120000"/>
                    <a:pt x="120000" y="120000"/>
                    <a:pt x="120000" y="120000"/>
                  </a:cubicBezTo>
                  <a:cubicBezTo>
                    <a:pt x="76800" y="81509"/>
                    <a:pt x="38400" y="40754"/>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
            <p:cNvSpPr/>
            <p:nvPr/>
          </p:nvSpPr>
          <p:spPr>
            <a:xfrm>
              <a:off x="7412038" y="5081588"/>
              <a:ext cx="114300" cy="558800"/>
            </a:xfrm>
            <a:custGeom>
              <a:avLst/>
              <a:gdLst/>
              <a:ahLst/>
              <a:cxnLst/>
              <a:rect l="l" t="t" r="r" b="b"/>
              <a:pathLst>
                <a:path w="120000" h="120000" extrusionOk="0">
                  <a:moveTo>
                    <a:pt x="0" y="0"/>
                  </a:moveTo>
                  <a:cubicBezTo>
                    <a:pt x="0" y="25531"/>
                    <a:pt x="8275" y="51063"/>
                    <a:pt x="28965" y="75744"/>
                  </a:cubicBezTo>
                  <a:cubicBezTo>
                    <a:pt x="45517" y="83404"/>
                    <a:pt x="57931" y="91914"/>
                    <a:pt x="74482" y="99574"/>
                  </a:cubicBezTo>
                  <a:cubicBezTo>
                    <a:pt x="91034" y="106382"/>
                    <a:pt x="103448" y="113191"/>
                    <a:pt x="120000" y="120000"/>
                  </a:cubicBezTo>
                  <a:cubicBezTo>
                    <a:pt x="115862" y="118297"/>
                    <a:pt x="115862" y="116595"/>
                    <a:pt x="111724" y="114893"/>
                  </a:cubicBezTo>
                  <a:cubicBezTo>
                    <a:pt x="66206" y="83404"/>
                    <a:pt x="41379" y="51063"/>
                    <a:pt x="33103" y="18723"/>
                  </a:cubicBezTo>
                  <a:cubicBezTo>
                    <a:pt x="28965" y="15319"/>
                    <a:pt x="20689" y="12765"/>
                    <a:pt x="16551" y="9361"/>
                  </a:cubicBezTo>
                  <a:cubicBezTo>
                    <a:pt x="8275" y="5957"/>
                    <a:pt x="4137" y="2553"/>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
            <p:cNvSpPr/>
            <p:nvPr/>
          </p:nvSpPr>
          <p:spPr>
            <a:xfrm>
              <a:off x="7412038" y="4978400"/>
              <a:ext cx="31750" cy="188913"/>
            </a:xfrm>
            <a:custGeom>
              <a:avLst/>
              <a:gdLst/>
              <a:ahLst/>
              <a:cxnLst/>
              <a:rect l="l" t="t" r="r" b="b"/>
              <a:pathLst>
                <a:path w="120000" h="120000" extrusionOk="0">
                  <a:moveTo>
                    <a:pt x="0" y="65000"/>
                  </a:moveTo>
                  <a:cubicBezTo>
                    <a:pt x="15000" y="72500"/>
                    <a:pt x="30000" y="82500"/>
                    <a:pt x="60000" y="92500"/>
                  </a:cubicBezTo>
                  <a:cubicBezTo>
                    <a:pt x="75000" y="102500"/>
                    <a:pt x="105000" y="110000"/>
                    <a:pt x="120000" y="120000"/>
                  </a:cubicBezTo>
                  <a:cubicBezTo>
                    <a:pt x="105000" y="95000"/>
                    <a:pt x="105000" y="70000"/>
                    <a:pt x="105000" y="47500"/>
                  </a:cubicBezTo>
                  <a:cubicBezTo>
                    <a:pt x="75000" y="30000"/>
                    <a:pt x="45000" y="15000"/>
                    <a:pt x="0" y="0"/>
                  </a:cubicBezTo>
                  <a:cubicBezTo>
                    <a:pt x="0" y="2500"/>
                    <a:pt x="0" y="7500"/>
                    <a:pt x="0" y="10000"/>
                  </a:cubicBezTo>
                  <a:cubicBezTo>
                    <a:pt x="0" y="27500"/>
                    <a:pt x="0" y="47500"/>
                    <a:pt x="0" y="6500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
            <p:cNvSpPr/>
            <p:nvPr/>
          </p:nvSpPr>
          <p:spPr>
            <a:xfrm>
              <a:off x="7439026" y="5434013"/>
              <a:ext cx="174625" cy="439738"/>
            </a:xfrm>
            <a:custGeom>
              <a:avLst/>
              <a:gdLst/>
              <a:ahLst/>
              <a:cxnLst/>
              <a:rect l="l" t="t" r="r" b="b"/>
              <a:pathLst>
                <a:path w="120000" h="120000" extrusionOk="0">
                  <a:moveTo>
                    <a:pt x="30000" y="30270"/>
                  </a:moveTo>
                  <a:cubicBezTo>
                    <a:pt x="19090" y="20540"/>
                    <a:pt x="10909" y="9729"/>
                    <a:pt x="0" y="0"/>
                  </a:cubicBezTo>
                  <a:cubicBezTo>
                    <a:pt x="8181" y="17297"/>
                    <a:pt x="19090" y="35675"/>
                    <a:pt x="30000" y="52972"/>
                  </a:cubicBezTo>
                  <a:cubicBezTo>
                    <a:pt x="32727" y="56216"/>
                    <a:pt x="35454" y="59459"/>
                    <a:pt x="38181" y="62702"/>
                  </a:cubicBezTo>
                  <a:cubicBezTo>
                    <a:pt x="60000" y="82162"/>
                    <a:pt x="81818" y="101621"/>
                    <a:pt x="106363" y="120000"/>
                  </a:cubicBezTo>
                  <a:cubicBezTo>
                    <a:pt x="120000" y="120000"/>
                    <a:pt x="120000" y="120000"/>
                    <a:pt x="120000" y="120000"/>
                  </a:cubicBezTo>
                  <a:cubicBezTo>
                    <a:pt x="95454" y="99459"/>
                    <a:pt x="76363" y="77837"/>
                    <a:pt x="60000" y="56216"/>
                  </a:cubicBezTo>
                  <a:cubicBezTo>
                    <a:pt x="49090" y="47567"/>
                    <a:pt x="40909" y="38918"/>
                    <a:pt x="30000" y="3027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 name="Google Shape;36;p1"/>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Clr>
                <a:schemeClr val="dk2"/>
              </a:buClr>
              <a:buSzPts val="1400"/>
              <a:buFont typeface="Arial"/>
              <a:buNone/>
              <a:defRPr sz="1800" b="0" i="0" u="none" strike="noStrike" cap="none">
                <a:solidFill>
                  <a:schemeClr val="dk2"/>
                </a:solidFill>
              </a:defRPr>
            </a:lvl2pPr>
            <a:lvl3pPr marR="0" lvl="2" algn="l" rtl="0">
              <a:spcBef>
                <a:spcPts val="0"/>
              </a:spcBef>
              <a:spcAft>
                <a:spcPts val="0"/>
              </a:spcAft>
              <a:buClr>
                <a:schemeClr val="dk2"/>
              </a:buClr>
              <a:buSzPts val="1400"/>
              <a:buFont typeface="Arial"/>
              <a:buNone/>
              <a:defRPr sz="1800" b="0" i="0" u="none" strike="noStrike" cap="none">
                <a:solidFill>
                  <a:schemeClr val="dk2"/>
                </a:solidFill>
              </a:defRPr>
            </a:lvl3pPr>
            <a:lvl4pPr marR="0" lvl="3" algn="l" rtl="0">
              <a:spcBef>
                <a:spcPts val="0"/>
              </a:spcBef>
              <a:spcAft>
                <a:spcPts val="0"/>
              </a:spcAft>
              <a:buClr>
                <a:schemeClr val="dk2"/>
              </a:buClr>
              <a:buSzPts val="1400"/>
              <a:buFont typeface="Arial"/>
              <a:buNone/>
              <a:defRPr sz="1800" b="0" i="0" u="none" strike="noStrike" cap="none">
                <a:solidFill>
                  <a:schemeClr val="dk2"/>
                </a:solidFill>
              </a:defRPr>
            </a:lvl4pPr>
            <a:lvl5pPr marR="0" lvl="4" algn="l" rtl="0">
              <a:spcBef>
                <a:spcPts val="0"/>
              </a:spcBef>
              <a:spcAft>
                <a:spcPts val="0"/>
              </a:spcAft>
              <a:buClr>
                <a:schemeClr val="dk2"/>
              </a:buClr>
              <a:buSzPts val="1400"/>
              <a:buFont typeface="Arial"/>
              <a:buNone/>
              <a:defRPr sz="1800" b="0" i="0" u="none" strike="noStrike" cap="none">
                <a:solidFill>
                  <a:schemeClr val="dk2"/>
                </a:solidFill>
              </a:defRPr>
            </a:lvl5pPr>
            <a:lvl6pPr marR="0" lvl="5" algn="l" rtl="0">
              <a:spcBef>
                <a:spcPts val="0"/>
              </a:spcBef>
              <a:spcAft>
                <a:spcPts val="0"/>
              </a:spcAft>
              <a:buClr>
                <a:schemeClr val="dk2"/>
              </a:buClr>
              <a:buSzPts val="1400"/>
              <a:buFont typeface="Arial"/>
              <a:buNone/>
              <a:defRPr sz="1800" b="0" i="0" u="none" strike="noStrike" cap="none">
                <a:solidFill>
                  <a:schemeClr val="dk2"/>
                </a:solidFill>
              </a:defRPr>
            </a:lvl6pPr>
            <a:lvl7pPr marR="0" lvl="6" algn="l" rtl="0">
              <a:spcBef>
                <a:spcPts val="0"/>
              </a:spcBef>
              <a:spcAft>
                <a:spcPts val="0"/>
              </a:spcAft>
              <a:buClr>
                <a:schemeClr val="dk2"/>
              </a:buClr>
              <a:buSzPts val="1400"/>
              <a:buFont typeface="Arial"/>
              <a:buNone/>
              <a:defRPr sz="1800" b="0" i="0" u="none" strike="noStrike" cap="none">
                <a:solidFill>
                  <a:schemeClr val="dk2"/>
                </a:solidFill>
              </a:defRPr>
            </a:lvl7pPr>
            <a:lvl8pPr marR="0" lvl="7" algn="l" rtl="0">
              <a:spcBef>
                <a:spcPts val="0"/>
              </a:spcBef>
              <a:spcAft>
                <a:spcPts val="0"/>
              </a:spcAft>
              <a:buClr>
                <a:schemeClr val="dk2"/>
              </a:buClr>
              <a:buSzPts val="1400"/>
              <a:buFont typeface="Arial"/>
              <a:buNone/>
              <a:defRPr sz="1800" b="0" i="0" u="none" strike="noStrike" cap="none">
                <a:solidFill>
                  <a:schemeClr val="dk2"/>
                </a:solidFill>
              </a:defRPr>
            </a:lvl8pPr>
            <a:lvl9pPr marR="0" lvl="8" algn="l" rtl="0">
              <a:spcBef>
                <a:spcPts val="0"/>
              </a:spcBef>
              <a:spcAft>
                <a:spcPts val="0"/>
              </a:spcAft>
              <a:buClr>
                <a:schemeClr val="dk2"/>
              </a:buClr>
              <a:buSzPts val="1400"/>
              <a:buFont typeface="Arial"/>
              <a:buNone/>
              <a:defRPr sz="1800" b="0" i="0" u="none" strike="noStrike" cap="none">
                <a:solidFill>
                  <a:schemeClr val="dk2"/>
                </a:solidFill>
              </a:defRPr>
            </a:lvl9pPr>
          </a:lstStyle>
          <a:p>
            <a:endParaRPr/>
          </a:p>
        </p:txBody>
      </p:sp>
      <p:sp>
        <p:nvSpPr>
          <p:cNvPr id="38" name="Google Shape;38;p1"/>
          <p:cNvSpPr txBox="1">
            <a:spLocks noGrp="1"/>
          </p:cNvSpPr>
          <p:nvPr>
            <p:ph type="body" idx="1"/>
          </p:nvPr>
        </p:nvSpPr>
        <p:spPr>
          <a:xfrm>
            <a:off x="2589212" y="2133600"/>
            <a:ext cx="8915400" cy="38862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rgbClr val="888888"/>
              </a:buClr>
              <a:buSzPts val="1400"/>
              <a:buFont typeface="Century Gothic"/>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entury Gothic"/>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fade">
                                      <p:cBhvr>
                                        <p:cTn id="17" dur="500"/>
                                        <p:tgtEl>
                                          <p:spTgt spid="3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xEl>
                                              <p:pRg st="2" end="2"/>
                                            </p:txEl>
                                          </p:spTgt>
                                        </p:tgtEl>
                                        <p:attrNameLst>
                                          <p:attrName>style.visibility</p:attrName>
                                        </p:attrNameLst>
                                      </p:cBhvr>
                                      <p:to>
                                        <p:strVal val="visible"/>
                                      </p:to>
                                    </p:set>
                                    <p:animEffect transition="in" filter="fade">
                                      <p:cBhvr>
                                        <p:cTn id="22" dur="500"/>
                                        <p:tgtEl>
                                          <p:spTgt spid="3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xEl>
                                              <p:pRg st="3" end="3"/>
                                            </p:txEl>
                                          </p:spTgt>
                                        </p:tgtEl>
                                        <p:attrNameLst>
                                          <p:attrName>style.visibility</p:attrName>
                                        </p:attrNameLst>
                                      </p:cBhvr>
                                      <p:to>
                                        <p:strVal val="visible"/>
                                      </p:to>
                                    </p:set>
                                    <p:animEffect transition="in" filter="fade">
                                      <p:cBhvr>
                                        <p:cTn id="27" dur="500"/>
                                        <p:tgtEl>
                                          <p:spTgt spid="3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xEl>
                                              <p:pRg st="4" end="4"/>
                                            </p:txEl>
                                          </p:spTgt>
                                        </p:tgtEl>
                                        <p:attrNameLst>
                                          <p:attrName>style.visibility</p:attrName>
                                        </p:attrNameLst>
                                      </p:cBhvr>
                                      <p:to>
                                        <p:strVal val="visible"/>
                                      </p:to>
                                    </p:set>
                                    <p:animEffect transition="in" filter="fade">
                                      <p:cBhvr>
                                        <p:cTn id="32" dur="500"/>
                                        <p:tgtEl>
                                          <p:spTgt spid="3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xEl>
                                              <p:pRg st="5" end="5"/>
                                            </p:txEl>
                                          </p:spTgt>
                                        </p:tgtEl>
                                        <p:attrNameLst>
                                          <p:attrName>style.visibility</p:attrName>
                                        </p:attrNameLst>
                                      </p:cBhvr>
                                      <p:to>
                                        <p:strVal val="visible"/>
                                      </p:to>
                                    </p:set>
                                    <p:animEffect transition="in" filter="fade">
                                      <p:cBhvr>
                                        <p:cTn id="37" dur="500"/>
                                        <p:tgtEl>
                                          <p:spTgt spid="3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xEl>
                                              <p:pRg st="6" end="6"/>
                                            </p:txEl>
                                          </p:spTgt>
                                        </p:tgtEl>
                                        <p:attrNameLst>
                                          <p:attrName>style.visibility</p:attrName>
                                        </p:attrNameLst>
                                      </p:cBhvr>
                                      <p:to>
                                        <p:strVal val="visible"/>
                                      </p:to>
                                    </p:set>
                                    <p:animEffect transition="in" filter="fade">
                                      <p:cBhvr>
                                        <p:cTn id="42" dur="500"/>
                                        <p:tgtEl>
                                          <p:spTgt spid="3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xEl>
                                              <p:pRg st="7" end="7"/>
                                            </p:txEl>
                                          </p:spTgt>
                                        </p:tgtEl>
                                        <p:attrNameLst>
                                          <p:attrName>style.visibility</p:attrName>
                                        </p:attrNameLst>
                                      </p:cBhvr>
                                      <p:to>
                                        <p:strVal val="visible"/>
                                      </p:to>
                                    </p:set>
                                    <p:animEffect transition="in" filter="fade">
                                      <p:cBhvr>
                                        <p:cTn id="47" dur="500"/>
                                        <p:tgtEl>
                                          <p:spTgt spid="38">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xEl>
                                              <p:pRg st="8" end="8"/>
                                            </p:txEl>
                                          </p:spTgt>
                                        </p:tgtEl>
                                        <p:attrNameLst>
                                          <p:attrName>style.visibility</p:attrName>
                                        </p:attrNameLst>
                                      </p:cBhvr>
                                      <p:to>
                                        <p:strVal val="visible"/>
                                      </p:to>
                                    </p:set>
                                    <p:animEffect transition="in" filter="fade">
                                      <p:cBhvr>
                                        <p:cTn id="52" dur="500"/>
                                        <p:tgtEl>
                                          <p:spTgt spid="38">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7"/>
                                        </p:tgtEl>
                                      </p:cBhvr>
                                    </p:animEffect>
                                    <p:set>
                                      <p:cBhvr>
                                        <p:cTn id="57" dur="1" fill="hold">
                                          <p:stCondLst>
                                            <p:cond delay="500"/>
                                          </p:stCondLst>
                                        </p:cTn>
                                        <p:tgtEl>
                                          <p:spTgt spid="3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8">
                                            <p:txEl>
                                              <p:pRg st="0" end="0"/>
                                            </p:txEl>
                                          </p:spTgt>
                                        </p:tgtEl>
                                      </p:cBhvr>
                                    </p:animEffect>
                                    <p:set>
                                      <p:cBhvr>
                                        <p:cTn id="60" dur="1" fill="hold">
                                          <p:stCondLst>
                                            <p:cond delay="500"/>
                                          </p:stCondLst>
                                        </p:cTn>
                                        <p:tgtEl>
                                          <p:spTgt spid="38">
                                            <p:txEl>
                                              <p:pRg st="0" end="0"/>
                                            </p:txEl>
                                          </p:spTgt>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8">
                                            <p:txEl>
                                              <p:pRg st="1" end="1"/>
                                            </p:txEl>
                                          </p:spTgt>
                                        </p:tgtEl>
                                      </p:cBhvr>
                                    </p:animEffect>
                                    <p:set>
                                      <p:cBhvr>
                                        <p:cTn id="63" dur="1" fill="hold">
                                          <p:stCondLst>
                                            <p:cond delay="500"/>
                                          </p:stCondLst>
                                        </p:cTn>
                                        <p:tgtEl>
                                          <p:spTgt spid="38">
                                            <p:txEl>
                                              <p:pRg st="1" end="1"/>
                                            </p:txEl>
                                          </p:spTgt>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8">
                                            <p:txEl>
                                              <p:pRg st="2" end="2"/>
                                            </p:txEl>
                                          </p:spTgt>
                                        </p:tgtEl>
                                      </p:cBhvr>
                                    </p:animEffect>
                                    <p:set>
                                      <p:cBhvr>
                                        <p:cTn id="66" dur="1" fill="hold">
                                          <p:stCondLst>
                                            <p:cond delay="500"/>
                                          </p:stCondLst>
                                        </p:cTn>
                                        <p:tgtEl>
                                          <p:spTgt spid="38">
                                            <p:txEl>
                                              <p:pRg st="2" end="2"/>
                                            </p:txEl>
                                          </p:spTgt>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8">
                                            <p:txEl>
                                              <p:pRg st="3" end="3"/>
                                            </p:txEl>
                                          </p:spTgt>
                                        </p:tgtEl>
                                      </p:cBhvr>
                                    </p:animEffect>
                                    <p:set>
                                      <p:cBhvr>
                                        <p:cTn id="69" dur="1" fill="hold">
                                          <p:stCondLst>
                                            <p:cond delay="500"/>
                                          </p:stCondLst>
                                        </p:cTn>
                                        <p:tgtEl>
                                          <p:spTgt spid="38">
                                            <p:txEl>
                                              <p:pRg st="3" end="3"/>
                                            </p:txEl>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8">
                                            <p:txEl>
                                              <p:pRg st="4" end="4"/>
                                            </p:txEl>
                                          </p:spTgt>
                                        </p:tgtEl>
                                      </p:cBhvr>
                                    </p:animEffect>
                                    <p:set>
                                      <p:cBhvr>
                                        <p:cTn id="72" dur="1" fill="hold">
                                          <p:stCondLst>
                                            <p:cond delay="500"/>
                                          </p:stCondLst>
                                        </p:cTn>
                                        <p:tgtEl>
                                          <p:spTgt spid="38">
                                            <p:txEl>
                                              <p:pRg st="4" end="4"/>
                                            </p:txEl>
                                          </p:spTgt>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8">
                                            <p:txEl>
                                              <p:pRg st="5" end="5"/>
                                            </p:txEl>
                                          </p:spTgt>
                                        </p:tgtEl>
                                      </p:cBhvr>
                                    </p:animEffect>
                                    <p:set>
                                      <p:cBhvr>
                                        <p:cTn id="75" dur="1" fill="hold">
                                          <p:stCondLst>
                                            <p:cond delay="500"/>
                                          </p:stCondLst>
                                        </p:cTn>
                                        <p:tgtEl>
                                          <p:spTgt spid="38">
                                            <p:txEl>
                                              <p:pRg st="5" end="5"/>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38">
                                            <p:txEl>
                                              <p:pRg st="6" end="6"/>
                                            </p:txEl>
                                          </p:spTgt>
                                        </p:tgtEl>
                                      </p:cBhvr>
                                    </p:animEffect>
                                    <p:set>
                                      <p:cBhvr>
                                        <p:cTn id="78" dur="1" fill="hold">
                                          <p:stCondLst>
                                            <p:cond delay="500"/>
                                          </p:stCondLst>
                                        </p:cTn>
                                        <p:tgtEl>
                                          <p:spTgt spid="38">
                                            <p:txEl>
                                              <p:pRg st="6" end="6"/>
                                            </p:txEl>
                                          </p:spTgt>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38">
                                            <p:txEl>
                                              <p:pRg st="7" end="7"/>
                                            </p:txEl>
                                          </p:spTgt>
                                        </p:tgtEl>
                                      </p:cBhvr>
                                    </p:animEffect>
                                    <p:set>
                                      <p:cBhvr>
                                        <p:cTn id="81" dur="1" fill="hold">
                                          <p:stCondLst>
                                            <p:cond delay="500"/>
                                          </p:stCondLst>
                                        </p:cTn>
                                        <p:tgtEl>
                                          <p:spTgt spid="38">
                                            <p:txEl>
                                              <p:pRg st="7" end="7"/>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8">
                                            <p:txEl>
                                              <p:pRg st="8" end="8"/>
                                            </p:txEl>
                                          </p:spTgt>
                                        </p:tgtEl>
                                      </p:cBhvr>
                                    </p:animEffect>
                                    <p:set>
                                      <p:cBhvr>
                                        <p:cTn id="84" dur="1" fill="hold">
                                          <p:stCondLst>
                                            <p:cond delay="500"/>
                                          </p:stCondLst>
                                        </p:cTn>
                                        <p:tgtEl>
                                          <p:spTgt spid="38">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zakonyprolidi.cz/cs/2020-191?text=covid#f6804482"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zakony.centrum.cz/insolvencni-zakon/cast-1-hlava-4-dil-5-paragraf-140e"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zakony.centrum.cz/insolvencni-zakon/cast-2-hlava-5-paragraf-409"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zakony.centrum.cz/insolvencni-zakon/cast-2-hlava-5-paragraf-418"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zakony.centrum.cz/insolvencni-zakon/cast-1-hlava-4-dil-5-paragraf-140e"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8" descr="kostra"/>
          <p:cNvPicPr preferRelativeResize="0"/>
          <p:nvPr/>
        </p:nvPicPr>
        <p:blipFill rotWithShape="1">
          <a:blip r:embed="rId3">
            <a:alphaModFix/>
          </a:blip>
          <a:srcRect/>
          <a:stretch/>
        </p:blipFill>
        <p:spPr>
          <a:xfrm>
            <a:off x="6510216" y="1"/>
            <a:ext cx="5681784" cy="6583363"/>
          </a:xfrm>
          <a:prstGeom prst="rect">
            <a:avLst/>
          </a:prstGeom>
          <a:noFill/>
          <a:ln>
            <a:noFill/>
          </a:ln>
        </p:spPr>
      </p:pic>
      <p:sp>
        <p:nvSpPr>
          <p:cNvPr id="169" name="Google Shape;169;p18"/>
          <p:cNvSpPr txBox="1"/>
          <p:nvPr/>
        </p:nvSpPr>
        <p:spPr>
          <a:xfrm>
            <a:off x="257909" y="3799499"/>
            <a:ext cx="7596554" cy="305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entury Gothic"/>
              <a:buNone/>
            </a:pPr>
            <a:r>
              <a:rPr lang="cs-CZ" sz="4800" b="1" dirty="0">
                <a:solidFill>
                  <a:srgbClr val="FF0000"/>
                </a:solidFill>
                <a:latin typeface="Century Gothic"/>
                <a:ea typeface="Century Gothic"/>
                <a:cs typeface="Century Gothic"/>
                <a:sym typeface="Century Gothic"/>
              </a:rPr>
              <a:t>Obec a dlužník v insolvenci 2020</a:t>
            </a:r>
            <a:r>
              <a:rPr lang="cs-CZ" sz="4800" b="1" i="0" u="none" strike="noStrike" cap="none" dirty="0">
                <a:solidFill>
                  <a:srgbClr val="FF0000"/>
                </a:solidFill>
                <a:latin typeface="Century Gothic"/>
                <a:ea typeface="Century Gothic"/>
                <a:cs typeface="Century Gothic"/>
                <a:sym typeface="Century Gothic"/>
              </a:rPr>
              <a:t> </a:t>
            </a:r>
          </a:p>
          <a:p>
            <a:pPr marL="0" marR="0" lvl="0" indent="0" algn="l" rtl="0">
              <a:lnSpc>
                <a:spcPct val="100000"/>
              </a:lnSpc>
              <a:spcBef>
                <a:spcPts val="0"/>
              </a:spcBef>
              <a:spcAft>
                <a:spcPts val="0"/>
              </a:spcAft>
              <a:buClr>
                <a:srgbClr val="FF0000"/>
              </a:buClr>
              <a:buSzPts val="1200"/>
              <a:buFont typeface="Century Gothic"/>
              <a:buNone/>
            </a:pPr>
            <a:r>
              <a:rPr lang="cs-CZ" sz="4800" b="1" dirty="0">
                <a:solidFill>
                  <a:srgbClr val="FF0000"/>
                </a:solidFill>
                <a:latin typeface="Century Gothic"/>
                <a:sym typeface="Century Gothic"/>
              </a:rPr>
              <a:t>Doba „po-</a:t>
            </a:r>
            <a:r>
              <a:rPr lang="cs-CZ" sz="4800" b="1" dirty="0" err="1">
                <a:solidFill>
                  <a:srgbClr val="FF0000"/>
                </a:solidFill>
                <a:latin typeface="Century Gothic"/>
                <a:sym typeface="Century Gothic"/>
              </a:rPr>
              <a:t>koronavirová</a:t>
            </a:r>
            <a:r>
              <a:rPr lang="cs-CZ" sz="4800" b="1" dirty="0">
                <a:solidFill>
                  <a:srgbClr val="FF0000"/>
                </a:solidFill>
                <a:latin typeface="Century Gothic"/>
                <a:sym typeface="Century Gothic"/>
              </a:rPr>
              <a: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823778F-3F9C-4B10-87FC-E3EE8ACAB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454" y="226366"/>
            <a:ext cx="10234245" cy="653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50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8"/>
          <p:cNvSpPr/>
          <p:nvPr/>
        </p:nvSpPr>
        <p:spPr>
          <a:xfrm>
            <a:off x="3306525" y="685800"/>
            <a:ext cx="8610300" cy="452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B918E"/>
              </a:buClr>
              <a:buSzPts val="900"/>
              <a:buFont typeface="Trebuchet MS"/>
              <a:buNone/>
            </a:pPr>
            <a:r>
              <a:rPr lang="cs-CZ" sz="3600" b="1" i="0" u="none" strike="noStrike" cap="none">
                <a:solidFill>
                  <a:srgbClr val="0B918E"/>
                </a:solidFill>
                <a:latin typeface="Trebuchet MS"/>
                <a:ea typeface="Trebuchet MS"/>
                <a:cs typeface="Trebuchet MS"/>
                <a:sym typeface="Trebuchet MS"/>
              </a:rPr>
              <a:t>Konkurs</a:t>
            </a:r>
            <a:endParaRPr/>
          </a:p>
          <a:p>
            <a:pPr marL="0" marR="0" lvl="0" indent="0" algn="just" rtl="0">
              <a:lnSpc>
                <a:spcPct val="100000"/>
              </a:lnSpc>
              <a:spcBef>
                <a:spcPts val="0"/>
              </a:spcBef>
              <a:spcAft>
                <a:spcPts val="0"/>
              </a:spcAft>
              <a:buClr>
                <a:srgbClr val="030303"/>
              </a:buClr>
              <a:buSzPts val="900"/>
              <a:buFont typeface="Trebuchet MS"/>
              <a:buNone/>
            </a:pPr>
            <a:r>
              <a:rPr lang="cs-CZ" sz="3600" b="0" i="0" u="none" strike="noStrike" cap="none">
                <a:solidFill>
                  <a:srgbClr val="030303"/>
                </a:solidFill>
                <a:latin typeface="Trebuchet MS"/>
                <a:ea typeface="Trebuchet MS"/>
                <a:cs typeface="Trebuchet MS"/>
                <a:sym typeface="Trebuchet MS"/>
              </a:rPr>
              <a:t>Konkurs je způsob řešení úpadku spočívající v tom, že </a:t>
            </a:r>
            <a:r>
              <a:rPr lang="cs-CZ" sz="3600" b="1" i="0" u="none" strike="noStrike" cap="none">
                <a:solidFill>
                  <a:srgbClr val="030303"/>
                </a:solidFill>
                <a:latin typeface="Trebuchet MS"/>
                <a:ea typeface="Trebuchet MS"/>
                <a:cs typeface="Trebuchet MS"/>
                <a:sym typeface="Trebuchet MS"/>
              </a:rPr>
              <a:t>na základě rozhodnutí o prohlášení konkursu jsou zjištěné pohledávky věřitelů zásadně poměrně uspokojeny z výnosu zpeněžení majetkové podstaty s tím, že neuspokojené pohledávky nebo jejich části nezanikají.</a:t>
            </a:r>
            <a:endParaRPr/>
          </a:p>
        </p:txBody>
      </p:sp>
    </p:spTree>
  </p:cSld>
  <p:clrMapOvr>
    <a:masterClrMapping/>
  </p:clrMapOvr>
  <p:transition spd="slow">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89" descr="http://t0.gstatic.com/images?q=tbn:ANd9GcQD-yddG-YzDFiq8pFCbsuY2coh7ShJMOxI34BZyg-wWMUqRMl7pQ"/>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597" name="Google Shape;597;p89"/>
          <p:cNvSpPr txBox="1"/>
          <p:nvPr/>
        </p:nvSpPr>
        <p:spPr>
          <a:xfrm>
            <a:off x="6881814" y="428626"/>
            <a:ext cx="3222625"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Arial"/>
              <a:buNone/>
            </a:pPr>
            <a:r>
              <a:rPr lang="cs-CZ" sz="2800" b="1" i="0" u="none" strike="noStrike" cap="none">
                <a:solidFill>
                  <a:schemeClr val="dk1"/>
                </a:solidFill>
                <a:latin typeface="Arial"/>
                <a:ea typeface="Arial"/>
                <a:cs typeface="Arial"/>
                <a:sym typeface="Arial"/>
              </a:rPr>
              <a:t>Nepatrný konkurz</a:t>
            </a:r>
            <a:endParaRPr/>
          </a:p>
        </p:txBody>
      </p:sp>
    </p:spTree>
  </p:cSld>
  <p:clrMapOvr>
    <a:masterClrMapping/>
  </p:clrMapOvr>
  <p:transition spd="slow">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90" descr="http://t2.gstatic.com/images?q=tbn:ANd9GcQk8FIooJ-18nDOITeQf5fIidjzdWRVYzey0wIW-4RcS-hdtzXV"/>
          <p:cNvPicPr preferRelativeResize="0"/>
          <p:nvPr/>
        </p:nvPicPr>
        <p:blipFill rotWithShape="1">
          <a:blip r:embed="rId3">
            <a:alphaModFix/>
          </a:blip>
          <a:srcRect/>
          <a:stretch/>
        </p:blipFill>
        <p:spPr>
          <a:xfrm>
            <a:off x="2091325" y="0"/>
            <a:ext cx="9524100" cy="6858000"/>
          </a:xfrm>
          <a:prstGeom prst="rect">
            <a:avLst/>
          </a:prstGeom>
          <a:noFill/>
          <a:ln>
            <a:noFill/>
          </a:ln>
        </p:spPr>
      </p:pic>
      <p:sp>
        <p:nvSpPr>
          <p:cNvPr id="603" name="Google Shape;603;p90"/>
          <p:cNvSpPr txBox="1"/>
          <p:nvPr/>
        </p:nvSpPr>
        <p:spPr>
          <a:xfrm>
            <a:off x="1952625" y="428625"/>
            <a:ext cx="8699500" cy="58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800"/>
              <a:buFont typeface="Arial"/>
              <a:buNone/>
            </a:pPr>
            <a:r>
              <a:rPr lang="cs-CZ" sz="3200" b="1" i="0" u="none" strike="noStrike" cap="none">
                <a:solidFill>
                  <a:srgbClr val="FF0000"/>
                </a:solidFill>
                <a:latin typeface="Arial"/>
                <a:ea typeface="Arial"/>
                <a:cs typeface="Arial"/>
                <a:sym typeface="Arial"/>
              </a:rPr>
              <a:t>Daňový řád – vztah k insolvenčnímu řízení</a:t>
            </a:r>
            <a:endParaRPr/>
          </a:p>
        </p:txBody>
      </p:sp>
    </p:spTree>
  </p:cSld>
  <p:clrMapOvr>
    <a:masterClrMapping/>
  </p:clrMapOvr>
  <p:transition spd="slow">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1"/>
          <p:cNvSpPr/>
          <p:nvPr/>
        </p:nvSpPr>
        <p:spPr>
          <a:xfrm>
            <a:off x="207450" y="263985"/>
            <a:ext cx="11777099" cy="6330030"/>
          </a:xfrm>
          <a:prstGeom prst="rect">
            <a:avLst/>
          </a:prstGeom>
          <a:noFill/>
          <a:ln>
            <a:noFill/>
          </a:ln>
        </p:spPr>
        <p:txBody>
          <a:bodyPr spcFirstLastPara="1" wrap="square" lIns="91425" tIns="45700" rIns="91425" bIns="45700" anchor="t" anchorCtr="0">
            <a:noAutofit/>
          </a:bodyPr>
          <a:lstStyle/>
          <a:p>
            <a:pPr marL="901700" marR="381000" lvl="0" indent="-69850" algn="l" rtl="0">
              <a:lnSpc>
                <a:spcPct val="150000"/>
              </a:lnSpc>
              <a:spcBef>
                <a:spcPts val="0"/>
              </a:spcBef>
              <a:spcAft>
                <a:spcPts val="0"/>
              </a:spcAft>
              <a:buClr>
                <a:schemeClr val="dk1"/>
              </a:buClr>
              <a:buSzPts val="1100"/>
              <a:buFont typeface="Arial"/>
              <a:buNone/>
            </a:pPr>
            <a:r>
              <a:rPr lang="cs-CZ" sz="3000" b="1" i="0" u="none" strike="noStrike" cap="none" dirty="0">
                <a:solidFill>
                  <a:srgbClr val="08A8F8"/>
                </a:solidFill>
                <a:highlight>
                  <a:srgbClr val="FFFFFF"/>
                </a:highlight>
                <a:latin typeface="Arial"/>
                <a:ea typeface="Arial"/>
                <a:cs typeface="Arial"/>
                <a:sym typeface="Arial"/>
              </a:rPr>
              <a:t>Vztah k insolvenčnímu řízení</a:t>
            </a:r>
            <a:endParaRPr lang="cs-CZ" sz="3000" dirty="0">
              <a:highlight>
                <a:srgbClr val="FFFFFF"/>
              </a:highlight>
            </a:endParaRPr>
          </a:p>
          <a:p>
            <a:pPr marL="901700" marR="381000" lvl="0" indent="-69850" algn="l" rtl="0">
              <a:lnSpc>
                <a:spcPct val="150000"/>
              </a:lnSpc>
              <a:spcBef>
                <a:spcPts val="0"/>
              </a:spcBef>
              <a:spcAft>
                <a:spcPts val="0"/>
              </a:spcAft>
              <a:buClr>
                <a:schemeClr val="dk1"/>
              </a:buClr>
              <a:buSzPts val="1100"/>
              <a:buFont typeface="Arial"/>
              <a:buNone/>
            </a:pPr>
            <a:r>
              <a:rPr lang="cs-CZ" sz="3000" b="1" i="0" u="none" strike="noStrike" cap="none" dirty="0">
                <a:solidFill>
                  <a:srgbClr val="FF8400"/>
                </a:solidFill>
                <a:highlight>
                  <a:srgbClr val="FFFFFF"/>
                </a:highlight>
                <a:latin typeface="Arial"/>
                <a:ea typeface="Arial"/>
                <a:cs typeface="Arial"/>
                <a:sym typeface="Arial"/>
              </a:rPr>
              <a:t>§ 242</a:t>
            </a:r>
            <a:endParaRPr sz="3000" dirty="0"/>
          </a:p>
          <a:p>
            <a:pPr marL="1066800" marR="381000" lvl="0" indent="-69850" algn="l" rtl="0">
              <a:lnSpc>
                <a:spcPct val="150000"/>
              </a:lnSpc>
              <a:spcBef>
                <a:spcPts val="0"/>
              </a:spcBef>
              <a:spcAft>
                <a:spcPts val="0"/>
              </a:spcAft>
              <a:buClr>
                <a:schemeClr val="dk1"/>
              </a:buClr>
              <a:buSzPts val="1100"/>
              <a:buFont typeface="Arial"/>
              <a:buNone/>
            </a:pPr>
            <a:r>
              <a:rPr lang="cs-CZ" sz="3000" b="1" i="0" u="none" strike="noStrike" cap="none" dirty="0">
                <a:solidFill>
                  <a:srgbClr val="08A8F8"/>
                </a:solidFill>
                <a:highlight>
                  <a:srgbClr val="FFFFFF"/>
                </a:highlight>
                <a:latin typeface="Arial"/>
                <a:ea typeface="Arial"/>
                <a:cs typeface="Arial"/>
                <a:sym typeface="Arial"/>
              </a:rPr>
              <a:t>Pohledávky za majetkovou podstatou a majetek dlužníka</a:t>
            </a:r>
            <a:endParaRPr sz="3000" dirty="0"/>
          </a:p>
          <a:p>
            <a:pPr marL="1066800" marR="381000" lvl="0" indent="-69850" algn="just" rtl="0">
              <a:lnSpc>
                <a:spcPct val="115000"/>
              </a:lnSpc>
              <a:spcBef>
                <a:spcPts val="0"/>
              </a:spcBef>
              <a:spcAft>
                <a:spcPts val="0"/>
              </a:spcAft>
              <a:buClr>
                <a:schemeClr val="dk1"/>
              </a:buClr>
              <a:buSzPts val="1100"/>
              <a:buFont typeface="Arial"/>
              <a:buNone/>
            </a:pPr>
            <a:r>
              <a:rPr lang="cs-CZ" sz="3000" b="1" i="0" u="none" strike="noStrike" cap="none" dirty="0">
                <a:solidFill>
                  <a:schemeClr val="dk1"/>
                </a:solidFill>
                <a:highlight>
                  <a:srgbClr val="FFFFFF"/>
                </a:highlight>
                <a:latin typeface="Arial"/>
                <a:ea typeface="Arial"/>
                <a:cs typeface="Arial"/>
                <a:sym typeface="Arial"/>
              </a:rPr>
              <a:t>(1)</a:t>
            </a:r>
            <a:r>
              <a:rPr lang="cs-CZ" sz="3000" b="0" i="0" u="none" strike="noStrike" cap="none" dirty="0">
                <a:solidFill>
                  <a:schemeClr val="dk1"/>
                </a:solidFill>
                <a:highlight>
                  <a:srgbClr val="FFFFFF"/>
                </a:highlight>
                <a:latin typeface="Arial"/>
                <a:ea typeface="Arial"/>
                <a:cs typeface="Arial"/>
                <a:sym typeface="Arial"/>
              </a:rPr>
              <a:t> Daňové pohledávky, které vznikají v důsledku daňových povinností, které vznikly v době ode dne účinnosti rozhodnutí o úpadku do ukončení insolvenčního řízení, jsou pohledávky za majetkovou podstatou.</a:t>
            </a:r>
            <a:endParaRPr sz="3000" dirty="0"/>
          </a:p>
        </p:txBody>
      </p:sp>
    </p:spTree>
  </p:cSld>
  <p:clrMapOvr>
    <a:masterClrMapping/>
  </p:clrMapOvr>
  <p:transition spd="slow">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1"/>
          <p:cNvSpPr/>
          <p:nvPr/>
        </p:nvSpPr>
        <p:spPr>
          <a:xfrm>
            <a:off x="207450" y="263985"/>
            <a:ext cx="11777099" cy="6330030"/>
          </a:xfrm>
          <a:prstGeom prst="rect">
            <a:avLst/>
          </a:prstGeom>
          <a:noFill/>
          <a:ln>
            <a:noFill/>
          </a:ln>
        </p:spPr>
        <p:txBody>
          <a:bodyPr spcFirstLastPara="1" wrap="square" lIns="91425" tIns="45700" rIns="91425" bIns="45700" anchor="t" anchorCtr="0">
            <a:noAutofit/>
          </a:bodyPr>
          <a:lstStyle/>
          <a:p>
            <a:pPr marL="1066800" marR="381000" lvl="0" indent="-69850" algn="just">
              <a:lnSpc>
                <a:spcPct val="115000"/>
              </a:lnSpc>
              <a:buClr>
                <a:schemeClr val="dk1"/>
              </a:buClr>
              <a:buSzPts val="1100"/>
            </a:pPr>
            <a:r>
              <a:rPr lang="cs-CZ" sz="3000" b="1" dirty="0">
                <a:solidFill>
                  <a:schemeClr val="dk1"/>
                </a:solidFill>
                <a:highlight>
                  <a:srgbClr val="FFFFFF"/>
                </a:highlight>
              </a:rPr>
              <a:t>(2)</a:t>
            </a:r>
            <a:r>
              <a:rPr lang="cs-CZ" sz="3000" dirty="0">
                <a:solidFill>
                  <a:schemeClr val="dk1"/>
                </a:solidFill>
                <a:highlight>
                  <a:srgbClr val="FFFFFF"/>
                </a:highlight>
              </a:rPr>
              <a:t> Pro potřeby insolvenčního řízení je za majetek daňového subjektu považován vratitelný přeplatek s tím, že přeplatek vzniklý na základě daňových povinností, které vznikly nejpozději dnem předcházejícím dni účinnosti rozhodnutí o úpadku, se použije pouze na úhradu splatných daňových pohledávek, které nejsou pohledávkami za majetkovou podstatou, nejpozději do jejich přezkoumání.</a:t>
            </a:r>
            <a:endParaRPr lang="cs-CZ" sz="3000" dirty="0">
              <a:highlight>
                <a:srgbClr val="FFFFFF"/>
              </a:highlight>
            </a:endParaRPr>
          </a:p>
          <a:p>
            <a:pPr marL="1066800" marR="381000" lvl="0" indent="-69850" algn="just">
              <a:lnSpc>
                <a:spcPct val="115000"/>
              </a:lnSpc>
              <a:buClr>
                <a:schemeClr val="dk1"/>
              </a:buClr>
              <a:buSzPts val="1100"/>
            </a:pPr>
            <a:r>
              <a:rPr lang="cs-CZ" sz="3000" b="1" dirty="0">
                <a:solidFill>
                  <a:schemeClr val="dk1"/>
                </a:solidFill>
                <a:highlight>
                  <a:srgbClr val="FFFFFF"/>
                </a:highlight>
              </a:rPr>
              <a:t>(3)</a:t>
            </a:r>
            <a:r>
              <a:rPr lang="cs-CZ" sz="3000" dirty="0">
                <a:solidFill>
                  <a:schemeClr val="dk1"/>
                </a:solidFill>
                <a:highlight>
                  <a:srgbClr val="FFFFFF"/>
                </a:highlight>
              </a:rPr>
              <a:t> Přeplatek vzniklý na základě daňových povinností, které vznikly v době ode dne účinnosti rozhodnutí o úpadku, se použije pouze na úhradu splatných pohledávek za majetkovou podstatou.</a:t>
            </a:r>
            <a:endParaRPr lang="cs-CZ" sz="3000" dirty="0">
              <a:highlight>
                <a:srgbClr val="FFFFFF"/>
              </a:highlight>
            </a:endParaRPr>
          </a:p>
        </p:txBody>
      </p:sp>
    </p:spTree>
    <p:extLst>
      <p:ext uri="{BB962C8B-B14F-4D97-AF65-F5344CB8AC3E}">
        <p14:creationId xmlns:p14="http://schemas.microsoft.com/office/powerpoint/2010/main" val="3202938666"/>
      </p:ext>
    </p:extLst>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2"/>
          <p:cNvSpPr/>
          <p:nvPr/>
        </p:nvSpPr>
        <p:spPr>
          <a:xfrm>
            <a:off x="0" y="305100"/>
            <a:ext cx="11747150" cy="6247800"/>
          </a:xfrm>
          <a:prstGeom prst="rect">
            <a:avLst/>
          </a:prstGeom>
          <a:noFill/>
          <a:ln>
            <a:noFill/>
          </a:ln>
        </p:spPr>
        <p:txBody>
          <a:bodyPr spcFirstLastPara="1" wrap="square" lIns="91425" tIns="45700" rIns="91425" bIns="45700" anchor="t" anchorCtr="0">
            <a:noAutofit/>
          </a:bodyPr>
          <a:lstStyle/>
          <a:p>
            <a:pPr marL="901700" marR="381000" lvl="0" indent="-69850" algn="just" rtl="0">
              <a:lnSpc>
                <a:spcPct val="115000"/>
              </a:lnSpc>
              <a:spcBef>
                <a:spcPts val="0"/>
              </a:spcBef>
              <a:spcAft>
                <a:spcPts val="0"/>
              </a:spcAft>
              <a:buClr>
                <a:srgbClr val="FF8400"/>
              </a:buClr>
              <a:buSzPts val="1100"/>
              <a:buFont typeface="Arial"/>
              <a:buNone/>
            </a:pPr>
            <a:r>
              <a:rPr lang="cs-CZ" sz="3000" b="1" i="0" u="none" strike="noStrike" cap="none" dirty="0">
                <a:solidFill>
                  <a:srgbClr val="FF8400"/>
                </a:solidFill>
                <a:highlight>
                  <a:srgbClr val="FFFFFF"/>
                </a:highlight>
                <a:latin typeface="Arial"/>
                <a:ea typeface="Arial"/>
                <a:cs typeface="Arial"/>
                <a:sym typeface="Arial"/>
              </a:rPr>
              <a:t>§ 243</a:t>
            </a:r>
            <a:endParaRPr sz="3000" dirty="0"/>
          </a:p>
          <a:p>
            <a:pPr marL="1066800" marR="381000" lvl="0" indent="-69850" algn="l" rtl="0">
              <a:lnSpc>
                <a:spcPct val="150000"/>
              </a:lnSpc>
              <a:spcBef>
                <a:spcPts val="0"/>
              </a:spcBef>
              <a:spcAft>
                <a:spcPts val="0"/>
              </a:spcAft>
              <a:buClr>
                <a:srgbClr val="08A8F8"/>
              </a:buClr>
              <a:buSzPts val="1100"/>
              <a:buFont typeface="Arial"/>
              <a:buNone/>
            </a:pPr>
            <a:r>
              <a:rPr lang="cs-CZ" sz="3000" b="1" i="0" u="none" strike="noStrike" cap="none" dirty="0">
                <a:solidFill>
                  <a:srgbClr val="08A8F8"/>
                </a:solidFill>
                <a:highlight>
                  <a:srgbClr val="FFFFFF"/>
                </a:highlight>
                <a:latin typeface="Arial"/>
                <a:ea typeface="Arial"/>
                <a:cs typeface="Arial"/>
                <a:sym typeface="Arial"/>
              </a:rPr>
              <a:t>Účinky insolvenčního řízení na daňové řízení</a:t>
            </a:r>
            <a:endParaRPr sz="3000" dirty="0"/>
          </a:p>
          <a:p>
            <a:pPr marL="1066800" marR="381000" lvl="0" indent="-69850" algn="just" rtl="0">
              <a:lnSpc>
                <a:spcPct val="115000"/>
              </a:lnSpc>
              <a:spcBef>
                <a:spcPts val="0"/>
              </a:spcBef>
              <a:spcAft>
                <a:spcPts val="0"/>
              </a:spcAft>
              <a:buClr>
                <a:schemeClr val="dk1"/>
              </a:buClr>
              <a:buSzPts val="1100"/>
              <a:buFont typeface="Arial"/>
              <a:buNone/>
            </a:pPr>
            <a:r>
              <a:rPr lang="cs-CZ" sz="3000" b="1" i="0" u="none" strike="noStrike" cap="none" dirty="0">
                <a:solidFill>
                  <a:schemeClr val="dk1"/>
                </a:solidFill>
                <a:highlight>
                  <a:srgbClr val="FFFFFF"/>
                </a:highlight>
                <a:latin typeface="Arial"/>
                <a:ea typeface="Arial"/>
                <a:cs typeface="Arial"/>
                <a:sym typeface="Arial"/>
              </a:rPr>
              <a:t>(1)</a:t>
            </a:r>
            <a:r>
              <a:rPr lang="cs-CZ" sz="3000" b="0" i="0" u="none" strike="noStrike" cap="none" dirty="0">
                <a:solidFill>
                  <a:schemeClr val="dk1"/>
                </a:solidFill>
                <a:highlight>
                  <a:srgbClr val="FFFFFF"/>
                </a:highlight>
                <a:latin typeface="Arial"/>
                <a:ea typeface="Arial"/>
                <a:cs typeface="Arial"/>
                <a:sym typeface="Arial"/>
              </a:rPr>
              <a:t> Po zahájení insolvenčního řízení lze daňové řízení zahájit a v celém daňovém řízení pokračovat, s výjimkou daňové exekuce, kterou lze nařídit, avšak nelze ji provést, pokud insolvenční zákon nestanoví jinak.</a:t>
            </a:r>
            <a:endParaRPr sz="3000" dirty="0"/>
          </a:p>
          <a:p>
            <a:pPr marL="1066800" marR="381000" lvl="0" indent="-69850" algn="just" rtl="0">
              <a:lnSpc>
                <a:spcPct val="115000"/>
              </a:lnSpc>
              <a:spcBef>
                <a:spcPts val="0"/>
              </a:spcBef>
              <a:spcAft>
                <a:spcPts val="0"/>
              </a:spcAft>
              <a:buClr>
                <a:schemeClr val="dk1"/>
              </a:buClr>
              <a:buSzPts val="1100"/>
              <a:buFont typeface="Arial"/>
              <a:buNone/>
            </a:pPr>
            <a:r>
              <a:rPr lang="cs-CZ" sz="3000" b="1" i="0" u="none" strike="noStrike" cap="none" dirty="0">
                <a:solidFill>
                  <a:schemeClr val="dk1"/>
                </a:solidFill>
                <a:highlight>
                  <a:srgbClr val="FFFFFF"/>
                </a:highlight>
                <a:latin typeface="Arial"/>
                <a:ea typeface="Arial"/>
                <a:cs typeface="Arial"/>
                <a:sym typeface="Arial"/>
              </a:rPr>
              <a:t>(2)</a:t>
            </a:r>
            <a:r>
              <a:rPr lang="cs-CZ" sz="3000" b="0" i="0" u="none" strike="noStrike" cap="none" dirty="0">
                <a:solidFill>
                  <a:schemeClr val="dk1"/>
                </a:solidFill>
                <a:highlight>
                  <a:srgbClr val="FFFFFF"/>
                </a:highlight>
                <a:latin typeface="Arial"/>
                <a:ea typeface="Arial"/>
                <a:cs typeface="Arial"/>
                <a:sym typeface="Arial"/>
              </a:rPr>
              <a:t> Ukončením přezkumného jednání nebo schválením zprávy o přezkumu soudem nabývá nepravomocné rozhodnutí v nalézacím řízení týkajícím se pohledávek, které nejsou pohledávkami za majetkovou podstatou, právní moci.</a:t>
            </a:r>
            <a:endParaRPr sz="3000" dirty="0"/>
          </a:p>
          <a:p>
            <a:pPr marL="1066800" marR="381000" lvl="0" indent="-69850" algn="just" rtl="0">
              <a:lnSpc>
                <a:spcPct val="115000"/>
              </a:lnSpc>
              <a:spcBef>
                <a:spcPts val="0"/>
              </a:spcBef>
              <a:spcAft>
                <a:spcPts val="0"/>
              </a:spcAft>
              <a:buClr>
                <a:srgbClr val="000000"/>
              </a:buClr>
              <a:buSzPts val="1100"/>
              <a:buFont typeface="Arial"/>
              <a:buNone/>
            </a:pPr>
            <a:endParaRPr sz="2200" b="1" i="0" u="none" strike="noStrike" cap="none" dirty="0">
              <a:solidFill>
                <a:srgbClr val="08A8F8"/>
              </a:solidFill>
              <a:highlight>
                <a:srgbClr val="FFFFFF"/>
              </a:highlight>
              <a:latin typeface="Arial"/>
              <a:ea typeface="Arial"/>
              <a:cs typeface="Arial"/>
              <a:sym typeface="Arial"/>
            </a:endParaRPr>
          </a:p>
        </p:txBody>
      </p:sp>
    </p:spTree>
  </p:cSld>
  <p:clrMapOvr>
    <a:masterClrMapping/>
  </p:clrMapOvr>
  <p:transition spd="slow">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2"/>
          <p:cNvSpPr/>
          <p:nvPr/>
        </p:nvSpPr>
        <p:spPr>
          <a:xfrm>
            <a:off x="0" y="305100"/>
            <a:ext cx="11747150" cy="6247800"/>
          </a:xfrm>
          <a:prstGeom prst="rect">
            <a:avLst/>
          </a:prstGeom>
          <a:noFill/>
          <a:ln>
            <a:noFill/>
          </a:ln>
        </p:spPr>
        <p:txBody>
          <a:bodyPr spcFirstLastPara="1" wrap="square" lIns="91425" tIns="45700" rIns="91425" bIns="45700" anchor="t" anchorCtr="0">
            <a:noAutofit/>
          </a:bodyPr>
          <a:lstStyle/>
          <a:p>
            <a:pPr marL="1066800" marR="381000" lvl="0" indent="-69850" algn="just">
              <a:lnSpc>
                <a:spcPct val="115000"/>
              </a:lnSpc>
              <a:buClr>
                <a:schemeClr val="dk1"/>
              </a:buClr>
              <a:buSzPts val="1100"/>
            </a:pPr>
            <a:endParaRPr lang="cs-CZ" sz="3000" b="1" dirty="0">
              <a:solidFill>
                <a:schemeClr val="dk1"/>
              </a:solidFill>
              <a:highlight>
                <a:srgbClr val="FFFFFF"/>
              </a:highlight>
            </a:endParaRPr>
          </a:p>
          <a:p>
            <a:pPr marL="1066800" marR="381000" lvl="0" indent="-69850" algn="just">
              <a:lnSpc>
                <a:spcPct val="115000"/>
              </a:lnSpc>
              <a:buClr>
                <a:schemeClr val="dk1"/>
              </a:buClr>
              <a:buSzPts val="1100"/>
            </a:pPr>
            <a:r>
              <a:rPr lang="cs-CZ" sz="3000" b="1" dirty="0">
                <a:solidFill>
                  <a:schemeClr val="dk1"/>
                </a:solidFill>
                <a:highlight>
                  <a:srgbClr val="FFFFFF"/>
                </a:highlight>
              </a:rPr>
              <a:t>(3)</a:t>
            </a:r>
            <a:r>
              <a:rPr lang="cs-CZ" sz="3000" dirty="0">
                <a:solidFill>
                  <a:schemeClr val="dk1"/>
                </a:solidFill>
                <a:highlight>
                  <a:srgbClr val="FFFFFF"/>
                </a:highlight>
              </a:rPr>
              <a:t> Ode dne účinnosti rozhodnutí o úpadku nevzniká k daňové pohledávce, která není pohledávkou za majetkovou podstatou, úrok z prodlení.</a:t>
            </a:r>
            <a:endParaRPr lang="cs-CZ" sz="3000" dirty="0">
              <a:highlight>
                <a:srgbClr val="FFFFFF"/>
              </a:highlight>
            </a:endParaRPr>
          </a:p>
          <a:p>
            <a:pPr marL="1066800" marR="381000" lvl="0" indent="-69850" algn="just">
              <a:lnSpc>
                <a:spcPct val="115000"/>
              </a:lnSpc>
              <a:buClr>
                <a:schemeClr val="dk1"/>
              </a:buClr>
              <a:buSzPts val="1100"/>
            </a:pPr>
            <a:r>
              <a:rPr lang="cs-CZ" sz="3000" b="1" dirty="0">
                <a:solidFill>
                  <a:schemeClr val="dk1"/>
                </a:solidFill>
                <a:highlight>
                  <a:srgbClr val="FFFFFF"/>
                </a:highlight>
              </a:rPr>
              <a:t>(4)</a:t>
            </a:r>
            <a:r>
              <a:rPr lang="cs-CZ" sz="3000" dirty="0">
                <a:solidFill>
                  <a:schemeClr val="dk1"/>
                </a:solidFill>
                <a:highlight>
                  <a:srgbClr val="FFFFFF"/>
                </a:highlight>
              </a:rPr>
              <a:t> Výsledek popření daňové pohledávky v rámci incidenčního sporu zohlední správce daně v evidenci daní.</a:t>
            </a:r>
            <a:endParaRPr lang="cs-CZ" sz="3000" dirty="0">
              <a:highlight>
                <a:srgbClr val="FFFFFF"/>
              </a:highlight>
            </a:endParaRPr>
          </a:p>
          <a:p>
            <a:pPr marL="1066800" marR="381000" lvl="0" indent="-69850" algn="just" rtl="0">
              <a:lnSpc>
                <a:spcPct val="115000"/>
              </a:lnSpc>
              <a:spcBef>
                <a:spcPts val="0"/>
              </a:spcBef>
              <a:spcAft>
                <a:spcPts val="0"/>
              </a:spcAft>
              <a:buClr>
                <a:srgbClr val="000000"/>
              </a:buClr>
              <a:buSzPts val="1100"/>
              <a:buFont typeface="Arial"/>
              <a:buNone/>
            </a:pPr>
            <a:endParaRPr sz="2200" b="1" i="0" u="none" strike="noStrike" cap="none" dirty="0">
              <a:solidFill>
                <a:srgbClr val="08A8F8"/>
              </a:solidFill>
              <a:highlight>
                <a:srgbClr val="FFFFFF"/>
              </a:highlight>
              <a:latin typeface="Arial"/>
              <a:ea typeface="Arial"/>
              <a:cs typeface="Arial"/>
              <a:sym typeface="Arial"/>
            </a:endParaRPr>
          </a:p>
        </p:txBody>
      </p:sp>
    </p:spTree>
    <p:extLst>
      <p:ext uri="{BB962C8B-B14F-4D97-AF65-F5344CB8AC3E}">
        <p14:creationId xmlns:p14="http://schemas.microsoft.com/office/powerpoint/2010/main" val="3643489954"/>
      </p:ext>
    </p:extLst>
  </p:cSld>
  <p:clrMapOvr>
    <a:masterClrMapping/>
  </p:clrMapOvr>
  <p:transition spd="slow">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93" descr="http://www.zbynekmlcoch.cz/informace/images/stories/texty/promlceni_dluhu.jpg"/>
          <p:cNvPicPr preferRelativeResize="0"/>
          <p:nvPr/>
        </p:nvPicPr>
        <p:blipFill rotWithShape="1">
          <a:blip r:embed="rId3">
            <a:alphaModFix/>
          </a:blip>
          <a:srcRect/>
          <a:stretch/>
        </p:blipFill>
        <p:spPr>
          <a:xfrm>
            <a:off x="4953001" y="1143000"/>
            <a:ext cx="1939925" cy="1682750"/>
          </a:xfrm>
          <a:prstGeom prst="rect">
            <a:avLst/>
          </a:prstGeom>
          <a:noFill/>
          <a:ln>
            <a:noFill/>
          </a:ln>
        </p:spPr>
      </p:pic>
      <p:sp>
        <p:nvSpPr>
          <p:cNvPr id="620" name="Google Shape;620;p93"/>
          <p:cNvSpPr txBox="1"/>
          <p:nvPr/>
        </p:nvSpPr>
        <p:spPr>
          <a:xfrm>
            <a:off x="1809750" y="5214938"/>
            <a:ext cx="8597900"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cs-CZ" sz="3600" b="1" i="0" u="none" strike="noStrike" cap="none">
                <a:solidFill>
                  <a:schemeClr val="dk1"/>
                </a:solidFill>
                <a:latin typeface="Arial"/>
                <a:ea typeface="Arial"/>
                <a:cs typeface="Arial"/>
                <a:sym typeface="Arial"/>
              </a:rPr>
              <a:t>Promlčecí doba § 160 DŘ a insolvence</a:t>
            </a:r>
            <a:endParaRPr/>
          </a:p>
        </p:txBody>
      </p:sp>
    </p:spTree>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4"/>
          <p:cNvSpPr/>
          <p:nvPr/>
        </p:nvSpPr>
        <p:spPr>
          <a:xfrm>
            <a:off x="1978274" y="875450"/>
            <a:ext cx="9903000" cy="5632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800"/>
              <a:buFont typeface="Arial"/>
              <a:buNone/>
            </a:pPr>
            <a:r>
              <a:rPr lang="cs-CZ" sz="3200" b="1" i="0" u="none" strike="noStrike" cap="none" dirty="0">
                <a:solidFill>
                  <a:srgbClr val="000000"/>
                </a:solidFill>
                <a:latin typeface="Arial"/>
                <a:ea typeface="Arial"/>
                <a:cs typeface="Arial"/>
                <a:sym typeface="Arial"/>
              </a:rPr>
              <a:t>(4)</a:t>
            </a:r>
            <a:r>
              <a:rPr lang="cs-CZ" sz="3200" b="0" i="0" u="none" strike="noStrike" cap="none" dirty="0">
                <a:solidFill>
                  <a:srgbClr val="000000"/>
                </a:solidFill>
                <a:latin typeface="Arial"/>
                <a:ea typeface="Arial"/>
                <a:cs typeface="Arial"/>
                <a:sym typeface="Arial"/>
              </a:rPr>
              <a:t> </a:t>
            </a:r>
            <a:r>
              <a:rPr lang="cs-CZ" sz="3200" b="0" i="0" u="none" strike="noStrike" cap="none" dirty="0">
                <a:solidFill>
                  <a:srgbClr val="FF0000"/>
                </a:solidFill>
                <a:latin typeface="Arial"/>
                <a:ea typeface="Arial"/>
                <a:cs typeface="Arial"/>
                <a:sym typeface="Arial"/>
              </a:rPr>
              <a:t>Lhůta pro placení daně neběží po dobu</a:t>
            </a:r>
            <a:endParaRPr dirty="0"/>
          </a:p>
          <a:p>
            <a:pPr marL="0" marR="0" lvl="0" indent="0" algn="just" rtl="0">
              <a:lnSpc>
                <a:spcPct val="100000"/>
              </a:lnSpc>
              <a:spcBef>
                <a:spcPts val="0"/>
              </a:spcBef>
              <a:spcAft>
                <a:spcPts val="0"/>
              </a:spcAft>
              <a:buClr>
                <a:srgbClr val="000000"/>
              </a:buClr>
              <a:buSzPts val="800"/>
              <a:buFont typeface="Arial"/>
              <a:buNone/>
            </a:pPr>
            <a:r>
              <a:rPr lang="cs-CZ" sz="3200" b="1" i="0" u="none" strike="noStrike" cap="none" dirty="0">
                <a:solidFill>
                  <a:srgbClr val="000000"/>
                </a:solidFill>
                <a:latin typeface="Arial"/>
                <a:ea typeface="Arial"/>
                <a:cs typeface="Arial"/>
                <a:sym typeface="Arial"/>
              </a:rPr>
              <a:t>a)</a:t>
            </a:r>
            <a:r>
              <a:rPr lang="cs-CZ" sz="3200" b="0" i="0" u="none" strike="noStrike" cap="none" dirty="0">
                <a:solidFill>
                  <a:srgbClr val="000000"/>
                </a:solidFill>
                <a:latin typeface="Arial"/>
                <a:ea typeface="Arial"/>
                <a:cs typeface="Arial"/>
                <a:sym typeface="Arial"/>
              </a:rPr>
              <a:t> vymáhání daně soudem nebo soudním exekutorem,</a:t>
            </a:r>
            <a:endParaRPr dirty="0"/>
          </a:p>
          <a:p>
            <a:pPr marL="0" marR="0" lvl="0" indent="0" algn="l" rtl="0">
              <a:lnSpc>
                <a:spcPct val="100000"/>
              </a:lnSpc>
              <a:spcBef>
                <a:spcPts val="0"/>
              </a:spcBef>
              <a:spcAft>
                <a:spcPts val="0"/>
              </a:spcAft>
              <a:buClr>
                <a:srgbClr val="000000"/>
              </a:buClr>
              <a:buSzPts val="800"/>
              <a:buFont typeface="Arial"/>
              <a:buNone/>
            </a:pPr>
            <a:r>
              <a:rPr lang="cs-CZ" sz="3200" b="1" i="0" u="none" strike="noStrike" cap="none" dirty="0">
                <a:solidFill>
                  <a:srgbClr val="000000"/>
                </a:solidFill>
                <a:latin typeface="Arial"/>
                <a:ea typeface="Arial"/>
                <a:cs typeface="Arial"/>
                <a:sym typeface="Arial"/>
              </a:rPr>
              <a:t>b)</a:t>
            </a:r>
            <a:r>
              <a:rPr lang="cs-CZ" sz="3200" b="0" i="0" u="none" strike="noStrike" cap="none" dirty="0">
                <a:solidFill>
                  <a:srgbClr val="000000"/>
                </a:solidFill>
                <a:latin typeface="Arial"/>
                <a:ea typeface="Arial"/>
                <a:cs typeface="Arial"/>
                <a:sym typeface="Arial"/>
              </a:rPr>
              <a:t> </a:t>
            </a:r>
            <a:r>
              <a:rPr lang="cs-CZ" sz="3200" b="0" i="0" u="none" strike="noStrike" cap="none" dirty="0">
                <a:solidFill>
                  <a:srgbClr val="FF0000"/>
                </a:solidFill>
                <a:latin typeface="Arial"/>
                <a:ea typeface="Arial"/>
                <a:cs typeface="Arial"/>
                <a:sym typeface="Arial"/>
              </a:rPr>
              <a:t>přihlášení daňové pohledávky do insolvenčního řízení </a:t>
            </a:r>
            <a:r>
              <a:rPr lang="cs-CZ" sz="3200" b="0" i="0" u="none" strike="noStrike" cap="none" dirty="0">
                <a:solidFill>
                  <a:srgbClr val="000000"/>
                </a:solidFill>
                <a:latin typeface="Arial"/>
                <a:ea typeface="Arial"/>
                <a:cs typeface="Arial"/>
                <a:sym typeface="Arial"/>
              </a:rPr>
              <a:t>nebo do veřejné dražby,</a:t>
            </a:r>
            <a:endParaRPr dirty="0"/>
          </a:p>
          <a:p>
            <a:pPr marL="0" marR="0" lvl="0" indent="0" algn="just" rtl="0">
              <a:lnSpc>
                <a:spcPct val="100000"/>
              </a:lnSpc>
              <a:spcBef>
                <a:spcPts val="0"/>
              </a:spcBef>
              <a:spcAft>
                <a:spcPts val="0"/>
              </a:spcAft>
              <a:buClr>
                <a:srgbClr val="000000"/>
              </a:buClr>
              <a:buSzPts val="800"/>
              <a:buFont typeface="Arial"/>
              <a:buNone/>
            </a:pPr>
            <a:r>
              <a:rPr lang="cs-CZ" sz="3200" b="1" i="0" u="none" strike="noStrike" cap="none" dirty="0">
                <a:solidFill>
                  <a:srgbClr val="000000"/>
                </a:solidFill>
                <a:latin typeface="Arial"/>
                <a:ea typeface="Arial"/>
                <a:cs typeface="Arial"/>
                <a:sym typeface="Arial"/>
              </a:rPr>
              <a:t>c)</a:t>
            </a:r>
            <a:r>
              <a:rPr lang="cs-CZ" sz="3200" b="0" i="0" u="none" strike="noStrike" cap="none" dirty="0">
                <a:solidFill>
                  <a:srgbClr val="000000"/>
                </a:solidFill>
                <a:latin typeface="Arial"/>
                <a:ea typeface="Arial"/>
                <a:cs typeface="Arial"/>
                <a:sym typeface="Arial"/>
              </a:rPr>
              <a:t> odkladu daňové exekuce odložené na návrh,</a:t>
            </a:r>
            <a:endParaRPr dirty="0"/>
          </a:p>
          <a:p>
            <a:pPr marL="0" marR="0" lvl="0" indent="0" algn="just" rtl="0">
              <a:lnSpc>
                <a:spcPct val="100000"/>
              </a:lnSpc>
              <a:spcBef>
                <a:spcPts val="0"/>
              </a:spcBef>
              <a:spcAft>
                <a:spcPts val="0"/>
              </a:spcAft>
              <a:buClr>
                <a:srgbClr val="000000"/>
              </a:buClr>
              <a:buSzPts val="800"/>
              <a:buFont typeface="Arial"/>
              <a:buNone/>
            </a:pPr>
            <a:r>
              <a:rPr lang="cs-CZ" sz="3200" b="1" i="0" u="none" strike="noStrike" cap="none" dirty="0">
                <a:solidFill>
                  <a:srgbClr val="000000"/>
                </a:solidFill>
                <a:latin typeface="Arial"/>
                <a:ea typeface="Arial"/>
                <a:cs typeface="Arial"/>
                <a:sym typeface="Arial"/>
              </a:rPr>
              <a:t>d)</a:t>
            </a:r>
            <a:r>
              <a:rPr lang="cs-CZ" sz="3200" b="0" i="0" u="none" strike="noStrike" cap="none" dirty="0">
                <a:solidFill>
                  <a:srgbClr val="000000"/>
                </a:solidFill>
                <a:latin typeface="Arial"/>
                <a:ea typeface="Arial"/>
                <a:cs typeface="Arial"/>
                <a:sym typeface="Arial"/>
              </a:rPr>
              <a:t> </a:t>
            </a:r>
            <a:r>
              <a:rPr lang="cs-CZ" sz="3200" b="0" i="0" u="none" strike="noStrike" cap="none" dirty="0">
                <a:solidFill>
                  <a:srgbClr val="FF0000"/>
                </a:solidFill>
                <a:latin typeface="Arial"/>
                <a:ea typeface="Arial"/>
                <a:cs typeface="Arial"/>
                <a:sym typeface="Arial"/>
              </a:rPr>
              <a:t>daňové exekuce srážkami ze mzdy</a:t>
            </a:r>
            <a:r>
              <a:rPr lang="cs-CZ" sz="3200" b="0" i="0" u="none" strike="noStrike" cap="none" dirty="0">
                <a:solidFill>
                  <a:srgbClr val="000000"/>
                </a:solidFill>
                <a:latin typeface="Arial"/>
                <a:ea typeface="Arial"/>
                <a:cs typeface="Arial"/>
                <a:sym typeface="Arial"/>
              </a:rPr>
              <a:t>, nebo</a:t>
            </a:r>
            <a:endParaRPr dirty="0"/>
          </a:p>
          <a:p>
            <a:pPr marL="0" marR="0" lvl="0" indent="0" algn="just" rtl="0">
              <a:lnSpc>
                <a:spcPct val="100000"/>
              </a:lnSpc>
              <a:spcBef>
                <a:spcPts val="0"/>
              </a:spcBef>
              <a:spcAft>
                <a:spcPts val="0"/>
              </a:spcAft>
              <a:buClr>
                <a:srgbClr val="000000"/>
              </a:buClr>
              <a:buSzPts val="800"/>
              <a:buFont typeface="Arial"/>
              <a:buNone/>
            </a:pPr>
            <a:r>
              <a:rPr lang="cs-CZ" sz="3200" b="1" i="0" u="none" strike="noStrike" cap="none" dirty="0">
                <a:solidFill>
                  <a:srgbClr val="000000"/>
                </a:solidFill>
                <a:latin typeface="Arial"/>
                <a:ea typeface="Arial"/>
                <a:cs typeface="Arial"/>
                <a:sym typeface="Arial"/>
              </a:rPr>
              <a:t>e)</a:t>
            </a:r>
            <a:r>
              <a:rPr lang="cs-CZ" sz="3200" b="0" i="0" u="none" strike="noStrike" cap="none" dirty="0">
                <a:solidFill>
                  <a:srgbClr val="000000"/>
                </a:solidFill>
                <a:latin typeface="Arial"/>
                <a:ea typeface="Arial"/>
                <a:cs typeface="Arial"/>
                <a:sym typeface="Arial"/>
              </a:rPr>
              <a:t> dožádání mezinárodní pomoci při vymáhání nedoplatku.</a:t>
            </a:r>
            <a:endParaRPr dirty="0"/>
          </a:p>
        </p:txBody>
      </p:sp>
    </p:spTree>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99" descr="http://blog.aktualne.centrum.cz/media/212/20100414-time%20for%20insolvency%20resolution%20sm.jpg"/>
          <p:cNvPicPr preferRelativeResize="0"/>
          <p:nvPr/>
        </p:nvPicPr>
        <p:blipFill rotWithShape="1">
          <a:blip r:embed="rId3">
            <a:alphaModFix/>
          </a:blip>
          <a:srcRect/>
          <a:stretch/>
        </p:blipFill>
        <p:spPr>
          <a:xfrm>
            <a:off x="2624626" y="635876"/>
            <a:ext cx="7929600" cy="5000700"/>
          </a:xfrm>
          <a:prstGeom prst="rect">
            <a:avLst/>
          </a:prstGeom>
          <a:noFill/>
          <a:ln>
            <a:noFill/>
          </a:ln>
        </p:spPr>
      </p:pic>
      <p:sp>
        <p:nvSpPr>
          <p:cNvPr id="652" name="Google Shape;652;p99"/>
          <p:cNvSpPr txBox="1"/>
          <p:nvPr/>
        </p:nvSpPr>
        <p:spPr>
          <a:xfrm>
            <a:off x="3700864" y="5733850"/>
            <a:ext cx="5032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450"/>
              <a:buFont typeface="Arial"/>
              <a:buNone/>
            </a:pPr>
            <a:r>
              <a:rPr lang="cs-CZ" sz="1800" b="1" i="0" u="none" strike="noStrike" cap="none" dirty="0">
                <a:solidFill>
                  <a:srgbClr val="FF0000"/>
                </a:solidFill>
                <a:latin typeface="Arial"/>
                <a:ea typeface="Arial"/>
                <a:cs typeface="Arial"/>
                <a:sym typeface="Arial"/>
              </a:rPr>
              <a:t>Doba trvání insolvenčního řízení (počet let) </a:t>
            </a:r>
            <a:endParaRPr dirty="0"/>
          </a:p>
        </p:txBody>
      </p:sp>
      <p:cxnSp>
        <p:nvCxnSpPr>
          <p:cNvPr id="4" name="Přímá spojnice se šipkou 3">
            <a:extLst>
              <a:ext uri="{FF2B5EF4-FFF2-40B4-BE49-F238E27FC236}">
                <a16:creationId xmlns:a16="http://schemas.microsoft.com/office/drawing/2014/main" id="{E82B228F-6A5F-45E7-9E1C-D3A5E57FDE77}"/>
              </a:ext>
            </a:extLst>
          </p:cNvPr>
          <p:cNvCxnSpPr>
            <a:cxnSpLocks/>
          </p:cNvCxnSpPr>
          <p:nvPr/>
        </p:nvCxnSpPr>
        <p:spPr>
          <a:xfrm>
            <a:off x="8733064" y="754850"/>
            <a:ext cx="1271954" cy="63705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2" descr="http://oddluzeniolomouc.cz/content/temp/img01.jpg"/>
          <p:cNvPicPr preferRelativeResize="0"/>
          <p:nvPr/>
        </p:nvPicPr>
        <p:blipFill rotWithShape="1">
          <a:blip r:embed="rId3">
            <a:alphaModFix/>
          </a:blip>
          <a:srcRect/>
          <a:stretch/>
        </p:blipFill>
        <p:spPr>
          <a:xfrm>
            <a:off x="3868345" y="2136775"/>
            <a:ext cx="4455309" cy="4721225"/>
          </a:xfrm>
          <a:prstGeom prst="rect">
            <a:avLst/>
          </a:prstGeom>
          <a:noFill/>
          <a:ln>
            <a:noFill/>
          </a:ln>
        </p:spPr>
      </p:pic>
      <p:sp>
        <p:nvSpPr>
          <p:cNvPr id="257" name="Google Shape;257;p32"/>
          <p:cNvSpPr txBox="1"/>
          <p:nvPr/>
        </p:nvSpPr>
        <p:spPr>
          <a:xfrm>
            <a:off x="2053005" y="647334"/>
            <a:ext cx="8366125" cy="584200"/>
          </a:xfrm>
          <a:prstGeom prst="rect">
            <a:avLst/>
          </a:prstGeom>
          <a:noFill/>
          <a:ln>
            <a:noFill/>
          </a:ln>
        </p:spPr>
        <p:txBody>
          <a:bodyPr spcFirstLastPara="1" wrap="square" lIns="91425" tIns="45700" rIns="91425" bIns="45700" anchor="t" anchorCtr="0">
            <a:noAutofit/>
          </a:bodyPr>
          <a:lstStyle/>
          <a:p>
            <a:pPr algn="ctr"/>
            <a:r>
              <a:rPr lang="cs-CZ" sz="1800" b="1" dirty="0"/>
              <a:t>Zákon č. 191/2020 Sb. </a:t>
            </a:r>
            <a:r>
              <a:rPr lang="cs-CZ" sz="1800" dirty="0"/>
              <a:t>- </a:t>
            </a:r>
            <a:r>
              <a:rPr lang="cs-CZ" sz="1800" i="1" dirty="0"/>
              <a:t>Zákon o některých opatřeních ke zmírnění dopadů epidemie </a:t>
            </a:r>
            <a:r>
              <a:rPr lang="cs-CZ" sz="1800" i="1" dirty="0" err="1"/>
              <a:t>koronaviru</a:t>
            </a:r>
            <a:r>
              <a:rPr lang="cs-CZ" sz="1800" i="1" dirty="0"/>
              <a:t> SARS CoV-2 na osoby účastnící se soudního řízení, poškozené, oběti trestných činů a právnické osoby </a:t>
            </a:r>
            <a:r>
              <a:rPr lang="cs-CZ" sz="1800" b="1" i="1" dirty="0"/>
              <a:t>a o změně insolvenčního zákona </a:t>
            </a:r>
            <a:r>
              <a:rPr lang="cs-CZ" sz="1800" i="1" dirty="0"/>
              <a:t>a občanského soudního řádu</a:t>
            </a:r>
            <a:endParaRPr lang="cs-CZ" sz="1800" dirty="0"/>
          </a:p>
        </p:txBody>
      </p:sp>
    </p:spTree>
  </p:cSld>
  <p:clrMapOvr>
    <a:masterClrMapping/>
  </p:clrMapOvr>
  <p:transition spd="slow">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100" descr="http://blog.aktualne.centrum.cz/media/212/20100414-recovery%20rate%20sm.jpg"/>
          <p:cNvPicPr preferRelativeResize="0"/>
          <p:nvPr/>
        </p:nvPicPr>
        <p:blipFill rotWithShape="1">
          <a:blip r:embed="rId3">
            <a:alphaModFix/>
          </a:blip>
          <a:srcRect/>
          <a:stretch/>
        </p:blipFill>
        <p:spPr>
          <a:xfrm>
            <a:off x="2815388" y="338339"/>
            <a:ext cx="8215200" cy="5286300"/>
          </a:xfrm>
          <a:prstGeom prst="rect">
            <a:avLst/>
          </a:prstGeom>
          <a:noFill/>
          <a:ln>
            <a:noFill/>
          </a:ln>
        </p:spPr>
      </p:pic>
      <p:sp>
        <p:nvSpPr>
          <p:cNvPr id="658" name="Google Shape;658;p100"/>
          <p:cNvSpPr txBox="1"/>
          <p:nvPr/>
        </p:nvSpPr>
        <p:spPr>
          <a:xfrm>
            <a:off x="3451527" y="5848475"/>
            <a:ext cx="694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450"/>
              <a:buFont typeface="Arial"/>
              <a:buNone/>
            </a:pPr>
            <a:r>
              <a:rPr lang="cs-CZ" sz="1800" b="1" i="0" u="none" strike="noStrike" cap="none">
                <a:solidFill>
                  <a:srgbClr val="FF0000"/>
                </a:solidFill>
                <a:latin typeface="Arial"/>
                <a:ea typeface="Arial"/>
                <a:cs typeface="Arial"/>
                <a:sym typeface="Arial"/>
              </a:rPr>
              <a:t>Návratnost pohledávek v insolvenčním řízení (centy za dolar)</a:t>
            </a:r>
            <a:endParaRPr/>
          </a:p>
        </p:txBody>
      </p:sp>
      <p:cxnSp>
        <p:nvCxnSpPr>
          <p:cNvPr id="4" name="Přímá spojnice se šipkou 3">
            <a:extLst>
              <a:ext uri="{FF2B5EF4-FFF2-40B4-BE49-F238E27FC236}">
                <a16:creationId xmlns:a16="http://schemas.microsoft.com/office/drawing/2014/main" id="{CBF9258D-A816-4694-9829-1BFFADA15382}"/>
              </a:ext>
            </a:extLst>
          </p:cNvPr>
          <p:cNvCxnSpPr>
            <a:cxnSpLocks/>
          </p:cNvCxnSpPr>
          <p:nvPr/>
        </p:nvCxnSpPr>
        <p:spPr>
          <a:xfrm>
            <a:off x="3681779" y="1152525"/>
            <a:ext cx="0" cy="117997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transition spd="slow">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101" descr="http://www.vymahatelske-firmy.cz/wp-content/themes/directorypress/thumbs/vymmediapol.jpg"/>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664" name="Google Shape;664;p101"/>
          <p:cNvSpPr txBox="1"/>
          <p:nvPr/>
        </p:nvSpPr>
        <p:spPr>
          <a:xfrm>
            <a:off x="7667625" y="142875"/>
            <a:ext cx="2825750" cy="3698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Arial"/>
              <a:buNone/>
            </a:pPr>
            <a:r>
              <a:rPr lang="cs-CZ" sz="1800" b="1" i="0" u="none" strike="noStrike" cap="none">
                <a:solidFill>
                  <a:schemeClr val="lt1"/>
                </a:solidFill>
                <a:latin typeface="Arial"/>
                <a:ea typeface="Arial"/>
                <a:cs typeface="Arial"/>
                <a:sym typeface="Arial"/>
              </a:rPr>
              <a:t>Bez systému to nepůjde</a:t>
            </a:r>
            <a:endParaRPr/>
          </a:p>
        </p:txBody>
      </p:sp>
    </p:spTree>
  </p:cSld>
  <p:clrMapOvr>
    <a:masterClrMapping/>
  </p:clrMapOvr>
  <p:transition spd="slow">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2"/>
          <p:cNvSpPr txBox="1"/>
          <p:nvPr/>
        </p:nvSpPr>
        <p:spPr>
          <a:xfrm>
            <a:off x="2495006" y="3254961"/>
            <a:ext cx="7129463" cy="25545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800"/>
              <a:buFont typeface="Arial"/>
              <a:buNone/>
            </a:pPr>
            <a:endParaRPr sz="3200" b="1" i="0" u="none" strike="noStrike" cap="none" dirty="0">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800"/>
              <a:buFont typeface="Arial"/>
              <a:buNone/>
            </a:pPr>
            <a:r>
              <a:rPr lang="cs-CZ" sz="3200" b="1" i="0" u="none" strike="noStrike" cap="none" dirty="0">
                <a:solidFill>
                  <a:srgbClr val="FF0000"/>
                </a:solidFill>
                <a:latin typeface="Arial"/>
                <a:ea typeface="Arial"/>
                <a:cs typeface="Arial"/>
                <a:sym typeface="Arial"/>
              </a:rPr>
              <a:t>Děkuji za pozornost</a:t>
            </a:r>
            <a:endParaRPr dirty="0"/>
          </a:p>
          <a:p>
            <a:pPr marL="0" marR="0" lvl="0" indent="0" algn="ctr" rtl="0">
              <a:lnSpc>
                <a:spcPct val="100000"/>
              </a:lnSpc>
              <a:spcBef>
                <a:spcPts val="0"/>
              </a:spcBef>
              <a:spcAft>
                <a:spcPts val="0"/>
              </a:spcAft>
              <a:buClr>
                <a:schemeClr val="dk1"/>
              </a:buClr>
              <a:buSzPts val="800"/>
              <a:buFont typeface="Arial"/>
              <a:buNone/>
            </a:pPr>
            <a:endParaRPr sz="32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00"/>
              <a:buFont typeface="Arial"/>
              <a:buNone/>
            </a:pPr>
            <a:r>
              <a:rPr lang="cs-CZ" sz="3200" b="0" i="0" u="none" strike="noStrike" cap="none" dirty="0">
                <a:solidFill>
                  <a:schemeClr val="dk1"/>
                </a:solidFill>
                <a:latin typeface="Arial"/>
                <a:ea typeface="Arial"/>
                <a:cs typeface="Arial"/>
                <a:sym typeface="Arial"/>
              </a:rPr>
              <a:t>Bc. Vlastimil Veselý, MBA, LL.M</a:t>
            </a:r>
            <a:endParaRPr dirty="0"/>
          </a:p>
          <a:p>
            <a:pPr marL="0" marR="0" lvl="0" indent="0" algn="ctr" rtl="0">
              <a:lnSpc>
                <a:spcPct val="100000"/>
              </a:lnSpc>
              <a:spcBef>
                <a:spcPts val="0"/>
              </a:spcBef>
              <a:spcAft>
                <a:spcPts val="0"/>
              </a:spcAft>
              <a:buClr>
                <a:schemeClr val="dk1"/>
              </a:buClr>
              <a:buSzPts val="800"/>
              <a:buFont typeface="Arial"/>
              <a:buNone/>
            </a:pPr>
            <a:r>
              <a:rPr lang="cs-CZ" sz="3200" b="0" i="0" u="none" strike="noStrike" cap="none" dirty="0">
                <a:solidFill>
                  <a:schemeClr val="dk1"/>
                </a:solidFill>
                <a:latin typeface="Arial"/>
                <a:ea typeface="Arial"/>
                <a:cs typeface="Arial"/>
                <a:sym typeface="Arial"/>
              </a:rPr>
              <a:t>vesely@catania.cz</a:t>
            </a:r>
            <a:endParaRPr dirty="0"/>
          </a:p>
        </p:txBody>
      </p:sp>
      <p:pic>
        <p:nvPicPr>
          <p:cNvPr id="670" name="Google Shape;670;p102"/>
          <p:cNvPicPr preferRelativeResize="0"/>
          <p:nvPr/>
        </p:nvPicPr>
        <p:blipFill rotWithShape="1">
          <a:blip r:embed="rId3">
            <a:alphaModFix/>
          </a:blip>
          <a:srcRect/>
          <a:stretch/>
        </p:blipFill>
        <p:spPr>
          <a:xfrm>
            <a:off x="3383213" y="473661"/>
            <a:ext cx="5353050" cy="2781300"/>
          </a:xfrm>
          <a:prstGeom prst="rect">
            <a:avLst/>
          </a:prstGeom>
          <a:noFill/>
          <a:ln>
            <a:noFill/>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36103" y="221010"/>
            <a:ext cx="11147729"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endParaRPr lang="cs-CZ" dirty="0"/>
          </a:p>
          <a:p>
            <a:endParaRPr lang="cs-CZ" b="1" dirty="0"/>
          </a:p>
          <a:p>
            <a:r>
              <a:rPr lang="cs-CZ" sz="2400" b="1" dirty="0"/>
              <a:t>Prominutí zmeškání lhůty v insolvenčním řízení</a:t>
            </a:r>
          </a:p>
          <a:p>
            <a:r>
              <a:rPr lang="cs-CZ" sz="2400" b="1" dirty="0"/>
              <a:t>(1)</a:t>
            </a:r>
            <a:r>
              <a:rPr lang="cs-CZ" sz="2400" dirty="0"/>
              <a:t> </a:t>
            </a:r>
            <a:r>
              <a:rPr lang="cs-CZ" sz="2400" b="1" dirty="0"/>
              <a:t>Na žádost osoby</a:t>
            </a:r>
            <a:r>
              <a:rPr lang="cs-CZ" sz="2400" dirty="0"/>
              <a:t>, která v době trvání mimořádných opatření při epidemii zmeškala lhůtu stanovenou k provedení úkonů v insolvenčním řízení, rozhodne insolvenční soud o prominutí zmeškání této lhůty, pokud k němu došlo v důsledku omezení plynoucích z mimořádných opatření při epidemii, která této osobě znemožňovala nebo podstatně ztěžovala úkon učinit. To neplatí, bylo-li o věci, které se zmeškaný úkon týká, již rozhodnuto, nebo jsou-li zmeškaným úkonem odvolání či námitky, nabylo-li již rozhodnutí, proti kterému směřují, právní moci; k takové žádosti o prominutí zmeškání lhůty se nepřihlíží.</a:t>
            </a:r>
          </a:p>
          <a:p>
            <a:endParaRPr lang="cs-CZ" dirty="0"/>
          </a:p>
        </p:txBody>
      </p:sp>
    </p:spTree>
    <p:extLst>
      <p:ext uri="{BB962C8B-B14F-4D97-AF65-F5344CB8AC3E}">
        <p14:creationId xmlns:p14="http://schemas.microsoft.com/office/powerpoint/2010/main" val="756425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9715" y="173302"/>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Prominutí zmeškání lhůty v insolvenčním řízení</a:t>
            </a:r>
          </a:p>
          <a:p>
            <a:r>
              <a:rPr lang="cs-CZ" sz="2400" b="1" dirty="0"/>
              <a:t>(2)</a:t>
            </a:r>
            <a:r>
              <a:rPr lang="cs-CZ" sz="2400" dirty="0"/>
              <a:t> </a:t>
            </a:r>
            <a:r>
              <a:rPr lang="cs-CZ" sz="2400" b="1" dirty="0"/>
              <a:t>Žádost o prominutí zmeškání lhůty v insolvenčním řízení je třeba podat do 7 dnů od ukončení nebo zrušení </a:t>
            </a:r>
            <a:r>
              <a:rPr lang="cs-CZ" sz="2400" b="1" dirty="0">
                <a:solidFill>
                  <a:srgbClr val="FF0000"/>
                </a:solidFill>
              </a:rPr>
              <a:t>mimořádného opatření </a:t>
            </a:r>
            <a:r>
              <a:rPr lang="cs-CZ" sz="2400" b="1" dirty="0"/>
              <a:t>při epidemii, z něhož plynulo omezení znemožňující nebo podstatně ztěžující učinění úkonu, a je třeba s ní spojit i zmeškaný úkon</a:t>
            </a:r>
            <a:r>
              <a:rPr lang="cs-CZ" sz="2400" dirty="0"/>
              <a:t>. Lhůta pro podání žádosti podle věty první však neskončí dříve než 7 dnů po ukončení nebo zrušení </a:t>
            </a:r>
            <a:r>
              <a:rPr lang="cs-CZ" sz="2400" b="1" dirty="0"/>
              <a:t>nouzového stavu</a:t>
            </a:r>
            <a:r>
              <a:rPr lang="cs-CZ" sz="2400" dirty="0"/>
              <a:t>.</a:t>
            </a:r>
          </a:p>
          <a:p>
            <a:r>
              <a:rPr lang="cs-CZ" sz="2400" b="1" dirty="0"/>
              <a:t>(3)</a:t>
            </a:r>
            <a:r>
              <a:rPr lang="cs-CZ" sz="2400" dirty="0"/>
              <a:t> O prominutí zmeškání lhůty rozhoduje soud, který je příslušný k projednání zmeškaného úkonu a rozhodnutí o něm, s výjimkou opravných prostředků, kde o prominutí zmeškání lhůty rozhoduje soud prvního stupně. Jde-li však o odvolání podle § 93 insolvenčního zákona, rozhoduje o prominutí zmeškání lhůty k jeho podání odvolací soud.</a:t>
            </a:r>
          </a:p>
          <a:p>
            <a:endParaRPr lang="cs-CZ" dirty="0"/>
          </a:p>
        </p:txBody>
      </p:sp>
    </p:spTree>
    <p:extLst>
      <p:ext uri="{BB962C8B-B14F-4D97-AF65-F5344CB8AC3E}">
        <p14:creationId xmlns:p14="http://schemas.microsoft.com/office/powerpoint/2010/main" val="864961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9715" y="173302"/>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Prominutí zmeškání lhůty v insolvenčním řízení</a:t>
            </a:r>
          </a:p>
          <a:p>
            <a:r>
              <a:rPr lang="cs-CZ" sz="2400" b="1" dirty="0"/>
              <a:t>(4)</a:t>
            </a:r>
            <a:r>
              <a:rPr lang="cs-CZ" sz="2400" dirty="0"/>
              <a:t> Proti rozhodnutí insolvenčního soudu o žádosti o prominutí zmeškání lhůty není odvolání přípustné. Rozhodnutí, kterým insolvenční soud žádosti vyhoví, se doručuje pouze zveřejněním v insolvenčním rejstříku. Rozhodnutí, kterým soud žádost zamítne, se doručuje zveřejněním v insolvenčním rejstříku a zvlášť pouze osobě podle odstavce 1.</a:t>
            </a:r>
          </a:p>
          <a:p>
            <a:endParaRPr lang="cs-CZ" sz="2400" dirty="0"/>
          </a:p>
          <a:p>
            <a:r>
              <a:rPr lang="cs-CZ" sz="2400" b="1" dirty="0"/>
              <a:t>Společné ustanovení o odůvodnění rozhodnutí</a:t>
            </a:r>
          </a:p>
          <a:p>
            <a:r>
              <a:rPr lang="cs-CZ" sz="2400" dirty="0"/>
              <a:t>Rozhodnutí, kterým bylo prominuto zmeškání lhůty nebo kterým bylo povoleno její navrácení z důvodů uvedených v § 2 až </a:t>
            </a:r>
            <a:r>
              <a:rPr lang="cs-CZ" sz="2400" b="1" dirty="0"/>
              <a:t>5 </a:t>
            </a:r>
            <a:r>
              <a:rPr lang="cs-CZ" sz="2400" dirty="0"/>
              <a:t>a § 7 až 9, nemusí být odůvodněno.</a:t>
            </a:r>
          </a:p>
          <a:p>
            <a:endParaRPr lang="cs-CZ" sz="2400" dirty="0"/>
          </a:p>
          <a:p>
            <a:endParaRPr lang="cs-CZ" dirty="0"/>
          </a:p>
        </p:txBody>
      </p:sp>
    </p:spTree>
    <p:extLst>
      <p:ext uri="{BB962C8B-B14F-4D97-AF65-F5344CB8AC3E}">
        <p14:creationId xmlns:p14="http://schemas.microsoft.com/office/powerpoint/2010/main" val="42534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9715" y="173302"/>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 11 Zvláštní opatření ve vztahu ke zvláštnímu způsobu doručení v insolvenčním řízení</a:t>
            </a:r>
          </a:p>
          <a:p>
            <a:r>
              <a:rPr lang="cs-CZ" sz="2400" dirty="0"/>
              <a:t>Neurčí-li insolvenční soud nebo nestanoví-li insolvenční zákon odchylně od § 75 odst. 2 insolvenčního zákona jinak, </a:t>
            </a:r>
            <a:r>
              <a:rPr lang="cs-CZ" sz="2400" b="1" dirty="0"/>
              <a:t>doručuje se písemnost v insolvenčním řízení zvlášť pouze dlužníku, osobám, o jejichž podání insolvenční soud rozhoduje, a osobám, které mají v insolvenčním řízení něco vykonat</a:t>
            </a:r>
            <a:r>
              <a:rPr lang="cs-CZ" sz="2400" dirty="0"/>
              <a:t>; § 75 odst. 2 insolvenčního zákona se nepoužije. </a:t>
            </a:r>
            <a:r>
              <a:rPr lang="cs-CZ" sz="2400" b="1" dirty="0"/>
              <a:t>Věta první se použije v době ode dne nabytí účinnosti tohoto zákona do uplynutí 12 měsíců od ukončení nebo zrušení </a:t>
            </a:r>
            <a:r>
              <a:rPr lang="cs-CZ" sz="2400" b="1" dirty="0">
                <a:solidFill>
                  <a:srgbClr val="FF0000"/>
                </a:solidFill>
              </a:rPr>
              <a:t>mimořádného opatření </a:t>
            </a:r>
            <a:r>
              <a:rPr lang="cs-CZ" sz="2400" b="1" dirty="0"/>
              <a:t>při epidemii.</a:t>
            </a:r>
          </a:p>
          <a:p>
            <a:endParaRPr lang="cs-CZ" sz="2400" dirty="0"/>
          </a:p>
          <a:p>
            <a:endParaRPr lang="cs-CZ" dirty="0"/>
          </a:p>
        </p:txBody>
      </p:sp>
    </p:spTree>
    <p:extLst>
      <p:ext uri="{BB962C8B-B14F-4D97-AF65-F5344CB8AC3E}">
        <p14:creationId xmlns:p14="http://schemas.microsoft.com/office/powerpoint/2010/main" val="3219242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1899" y="196748"/>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 12  Zvláštní opatření ve vztahu k povinnosti dlužníka podat insolvenční návrh</a:t>
            </a:r>
          </a:p>
          <a:p>
            <a:r>
              <a:rPr lang="cs-CZ" sz="2400" dirty="0"/>
              <a:t>(1) Ustanovení § 98 odst. 1 věta první insolvenčního zákona se nepoužije v době ode dne nabytí účinnosti tohoto zákona do uplynutí 6 měsíců od ukončení nebo zrušení </a:t>
            </a:r>
            <a:r>
              <a:rPr lang="cs-CZ" sz="2400" b="1" dirty="0"/>
              <a:t>mimořádného opatření </a:t>
            </a:r>
            <a:r>
              <a:rPr lang="cs-CZ" sz="2400" dirty="0"/>
              <a:t>při epidemii. To neplatí, pokud úpadek nastal již před přijetím mimořádného opatření při epidemii, nebo pokud úpadek nebyl převážně způsoben v důsledku okolnosti související s mimořádným opatřením při epidemii, která by dlužníku znemožňovala nebo podstatně ztěžovala plnit své peněžité závazky.</a:t>
            </a:r>
          </a:p>
          <a:p>
            <a:r>
              <a:rPr lang="cs-CZ" sz="2400" dirty="0"/>
              <a:t>(2) </a:t>
            </a:r>
            <a:r>
              <a:rPr lang="cs-CZ" sz="2400" b="1" dirty="0"/>
              <a:t>Bez ohledu na dobu trvání mimořádného opatření při epidemii zanikne opatření podle odstavce 1 nejpozději 31. prosince 2020.</a:t>
            </a:r>
          </a:p>
          <a:p>
            <a:endParaRPr lang="cs-CZ" dirty="0"/>
          </a:p>
        </p:txBody>
      </p:sp>
    </p:spTree>
    <p:extLst>
      <p:ext uri="{BB962C8B-B14F-4D97-AF65-F5344CB8AC3E}">
        <p14:creationId xmlns:p14="http://schemas.microsoft.com/office/powerpoint/2010/main" val="2085661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1899" y="196748"/>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 13 Zvláštní opatření ve vztahu k insolvenčním návrhům podávaným věřiteli</a:t>
            </a:r>
          </a:p>
          <a:p>
            <a:r>
              <a:rPr lang="cs-CZ" sz="2400" b="1" dirty="0"/>
              <a:t>(1)</a:t>
            </a:r>
            <a:r>
              <a:rPr lang="cs-CZ" sz="2400" dirty="0"/>
              <a:t> K insolvenčnímu návrhu, který v době ode dne nabytí účinnosti tohoto zákona do </a:t>
            </a:r>
            <a:r>
              <a:rPr lang="cs-CZ" sz="2400" b="1" dirty="0"/>
              <a:t>31. srpna 2020 </a:t>
            </a:r>
            <a:r>
              <a:rPr lang="cs-CZ" sz="2400" dirty="0"/>
              <a:t>podal věřitel, se nepřihlíží.</a:t>
            </a:r>
          </a:p>
          <a:p>
            <a:r>
              <a:rPr lang="cs-CZ" sz="2400" b="1" dirty="0"/>
              <a:t>(2)</a:t>
            </a:r>
            <a:r>
              <a:rPr lang="cs-CZ" sz="2400" dirty="0"/>
              <a:t> Věřitele, který v době uvedené v odstavci 1 insolvenční návrh podal, insolvenční soud vyrozumí o tom, že se k jeho návrhu nepřihlíží, usnesením, proti němuž nejsou přípustné opravné prostředky.</a:t>
            </a:r>
          </a:p>
          <a:p>
            <a:r>
              <a:rPr lang="cs-CZ" sz="2400" b="1" dirty="0"/>
              <a:t>(3)</a:t>
            </a:r>
            <a:r>
              <a:rPr lang="cs-CZ" sz="2400" dirty="0"/>
              <a:t> Toto ustanovení nebrání věřiteli v tom, aby po 31. srpnu 2020 podal nový insolvenční návrh.</a:t>
            </a:r>
          </a:p>
          <a:p>
            <a:endParaRPr lang="cs-CZ" dirty="0"/>
          </a:p>
        </p:txBody>
      </p:sp>
    </p:spTree>
    <p:extLst>
      <p:ext uri="{BB962C8B-B14F-4D97-AF65-F5344CB8AC3E}">
        <p14:creationId xmlns:p14="http://schemas.microsoft.com/office/powerpoint/2010/main" val="1791753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1899" y="196748"/>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 14 Zvláštní opatření ve vztahu k plnění splátkového kalendáře</a:t>
            </a:r>
          </a:p>
          <a:p>
            <a:r>
              <a:rPr lang="cs-CZ" sz="2400" b="1" dirty="0"/>
              <a:t>(1)</a:t>
            </a:r>
            <a:r>
              <a:rPr lang="cs-CZ" sz="2400" dirty="0"/>
              <a:t> V oddlužení plněním splátkového kalendáře v insolvenčním řízení, které bylo zahájeno a v němž bylo vydáno rozhodnutí o úpadku dlužníka do 31. května 2019, se v případě rozhodnutí podle § 407 odst. 3 insolvenčního zákona, bylo-li toto rozhodnutí vydáno v období ode dne nabytí účinnosti tohoto zákona </a:t>
            </a:r>
            <a:r>
              <a:rPr lang="cs-CZ" sz="2400" b="1" dirty="0"/>
              <a:t>do uplynutí 12 měsíců od ukončení nebo zrušení </a:t>
            </a:r>
            <a:r>
              <a:rPr lang="cs-CZ" sz="2400" b="1" dirty="0">
                <a:solidFill>
                  <a:srgbClr val="FF0000"/>
                </a:solidFill>
              </a:rPr>
              <a:t>mimořádného opatření </a:t>
            </a:r>
            <a:r>
              <a:rPr lang="cs-CZ" sz="2400" b="1" dirty="0"/>
              <a:t>při epidemii</a:t>
            </a:r>
            <a:r>
              <a:rPr lang="cs-CZ" sz="2400" dirty="0"/>
              <a:t>, nepoužije § 398 odst. 4 insolvenčního zákona. Dlužníkovým návrhem není insolvenční soud vázán. Rozhodnutí podle věty první se doručuje zvlášť pouze dlužníkovi a odvolání proti němu není přípustné.</a:t>
            </a:r>
          </a:p>
          <a:p>
            <a:endParaRPr lang="cs-CZ" dirty="0"/>
          </a:p>
        </p:txBody>
      </p:sp>
    </p:spTree>
    <p:extLst>
      <p:ext uri="{BB962C8B-B14F-4D97-AF65-F5344CB8AC3E}">
        <p14:creationId xmlns:p14="http://schemas.microsoft.com/office/powerpoint/2010/main" val="260780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1899" y="196748"/>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 14 Zvláštní opatření ve vztahu k plnění splátkového kalendáře</a:t>
            </a:r>
          </a:p>
          <a:p>
            <a:r>
              <a:rPr lang="cs-CZ" sz="2400" b="1" dirty="0"/>
              <a:t>(2)</a:t>
            </a:r>
            <a:r>
              <a:rPr lang="cs-CZ" sz="2400" dirty="0"/>
              <a:t> V oddlužení plněním splátkového kalendáře v insolvenčním řízení zahájeném do 30. června 2017 lze rozhodnutí podle § 407 odst. 3 insolvenčního zákona vydat i bez svolání schůze věřitelů a doporučení věřitelů k žádosti dlužníka o stanovení jiné výše měsíčních splátek.</a:t>
            </a:r>
          </a:p>
          <a:p>
            <a:r>
              <a:rPr lang="cs-CZ" sz="2400" b="1" dirty="0"/>
              <a:t>(3)</a:t>
            </a:r>
            <a:r>
              <a:rPr lang="cs-CZ" sz="2400" dirty="0"/>
              <a:t> V insolvenčních řízeních, která byla zahájena a v nichž bylo vydáno rozhodnutí o úpadku dlužníka </a:t>
            </a:r>
            <a:r>
              <a:rPr lang="cs-CZ" sz="2400" b="1" dirty="0"/>
              <a:t>do 31. května 2019</a:t>
            </a:r>
            <a:r>
              <a:rPr lang="cs-CZ" sz="2400" dirty="0"/>
              <a:t>, insolvenční soud </a:t>
            </a:r>
            <a:r>
              <a:rPr lang="cs-CZ" sz="2400" b="1" dirty="0"/>
              <a:t>nezruší schválené oddlužení </a:t>
            </a:r>
            <a:r>
              <a:rPr lang="cs-CZ" sz="2400" dirty="0"/>
              <a:t>podle § 418 odst. 1 písm. b) insolvenčního zákona, pokud by nesplnění podstatné části splátkového kalendáře bylo převážně způsobeno v důsledku okolnosti související s mimořádným opatřením při epidemii.</a:t>
            </a:r>
          </a:p>
          <a:p>
            <a:endParaRPr lang="cs-CZ" dirty="0"/>
          </a:p>
        </p:txBody>
      </p:sp>
    </p:spTree>
    <p:extLst>
      <p:ext uri="{BB962C8B-B14F-4D97-AF65-F5344CB8AC3E}">
        <p14:creationId xmlns:p14="http://schemas.microsoft.com/office/powerpoint/2010/main" val="2453670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9"/>
          <p:cNvPicPr preferRelativeResize="0"/>
          <p:nvPr/>
        </p:nvPicPr>
        <p:blipFill rotWithShape="1">
          <a:blip r:embed="rId3">
            <a:alphaModFix/>
          </a:blip>
          <a:srcRect/>
          <a:stretch/>
        </p:blipFill>
        <p:spPr>
          <a:xfrm>
            <a:off x="1524000" y="0"/>
            <a:ext cx="9082088" cy="6858000"/>
          </a:xfrm>
          <a:prstGeom prst="rect">
            <a:avLst/>
          </a:prstGeom>
          <a:noFill/>
          <a:ln>
            <a:noFill/>
          </a:ln>
        </p:spPr>
      </p:pic>
      <p:sp>
        <p:nvSpPr>
          <p:cNvPr id="175" name="Google Shape;175;p19"/>
          <p:cNvSpPr txBox="1"/>
          <p:nvPr/>
        </p:nvSpPr>
        <p:spPr>
          <a:xfrm>
            <a:off x="2095472" y="5572140"/>
            <a:ext cx="271281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cs-CZ" sz="1800" b="0" i="0" u="none" strike="noStrike" cap="none">
                <a:solidFill>
                  <a:srgbClr val="FFFFFF"/>
                </a:solidFill>
                <a:latin typeface="Arial"/>
                <a:ea typeface="Arial"/>
                <a:cs typeface="Arial"/>
                <a:sym typeface="Arial"/>
              </a:rPr>
              <a:t>Kolotoč dluhů a splátek</a:t>
            </a:r>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1899" y="196748"/>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 15</a:t>
            </a:r>
          </a:p>
          <a:p>
            <a:r>
              <a:rPr lang="cs-CZ" sz="2400" b="1" dirty="0"/>
              <a:t>Zvláštní opatření ve vztahu k podmínkám osvobození dlužníka od placení pohledávek</a:t>
            </a:r>
          </a:p>
          <a:p>
            <a:r>
              <a:rPr lang="cs-CZ" sz="2400" b="1" dirty="0"/>
              <a:t>(1)</a:t>
            </a:r>
            <a:r>
              <a:rPr lang="cs-CZ" sz="2400" dirty="0"/>
              <a:t> V oddlužení plněním splátkového kalendáře může v době ode dne nabytí účinnosti tohoto zákona </a:t>
            </a:r>
            <a:r>
              <a:rPr lang="cs-CZ" sz="2400" b="1" dirty="0"/>
              <a:t>na návrh dlužníka </a:t>
            </a:r>
            <a:r>
              <a:rPr lang="cs-CZ" sz="2400" dirty="0"/>
              <a:t>insolvenční soud přiznat dlužníku osvobození od placení pohledávek zahrnutých do oddlužení v rozsahu, ve kterém dosud nebyly uspokojeny, </a:t>
            </a:r>
            <a:r>
              <a:rPr lang="cs-CZ" sz="2400" b="1" dirty="0"/>
              <a:t>i tehdy, je-li hodnota plnění, které při splnění oddlužení obdrželi nezajištění věřitelé, nižší než 30 % jejich pohledávek, nebo nižší než 50 % jejich pohledávek </a:t>
            </a:r>
            <a:r>
              <a:rPr lang="cs-CZ" sz="2400" dirty="0"/>
              <a:t>v případě, že soud rozhodoval podle § 398 odst. 4 nebo podle § 407 odst. 3 insolvenčního zákona, nebo nižší než hodnota plnění, na které se tito věřitelé s dlužníkem dohodli.</a:t>
            </a:r>
          </a:p>
          <a:p>
            <a:endParaRPr lang="cs-CZ" dirty="0"/>
          </a:p>
        </p:txBody>
      </p:sp>
    </p:spTree>
    <p:extLst>
      <p:ext uri="{BB962C8B-B14F-4D97-AF65-F5344CB8AC3E}">
        <p14:creationId xmlns:p14="http://schemas.microsoft.com/office/powerpoint/2010/main" val="3244580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91899" y="196748"/>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 15 Zvláštní opatření ve vztahu k podmínkám osvobození dlužníka od placení pohledávek</a:t>
            </a:r>
          </a:p>
          <a:p>
            <a:r>
              <a:rPr lang="cs-CZ" sz="2400" b="1" dirty="0"/>
              <a:t>(2)</a:t>
            </a:r>
            <a:r>
              <a:rPr lang="cs-CZ" sz="2400" dirty="0"/>
              <a:t> </a:t>
            </a:r>
            <a:r>
              <a:rPr lang="cs-CZ" sz="2400" b="1" dirty="0"/>
              <a:t>Odstavec 1 platí za předpokladu, že dlužník prokáže, že této hodnoty plnění nebylo dosaženo v důsledku okolností, které nezavinil. Má se za to, že dlužník nezavinil okolnosti, ke kterým došlo v důsledku omezení plynoucího z mimořádného opatření při epidemii, případně jiného opatření </a:t>
            </a:r>
            <a:r>
              <a:rPr lang="cs-CZ" sz="2400" dirty="0"/>
              <a:t>přijatého Českou republikou v reakci na rozšíření onemocnění COVID-19 způsobeného novým </a:t>
            </a:r>
            <a:r>
              <a:rPr lang="cs-CZ" sz="2400" dirty="0" err="1"/>
              <a:t>koronavirem</a:t>
            </a:r>
            <a:r>
              <a:rPr lang="cs-CZ" sz="2400" dirty="0"/>
              <a:t> SARS CoV-2, </a:t>
            </a:r>
            <a:r>
              <a:rPr lang="cs-CZ" sz="2400" b="1" dirty="0"/>
              <a:t>a které znemožňovaly nebo podstatně ztěžovaly plnění povinností podle schváleného způsobu oddlužení.</a:t>
            </a:r>
          </a:p>
          <a:p>
            <a:endParaRPr lang="cs-CZ" sz="2400" dirty="0"/>
          </a:p>
          <a:p>
            <a:endParaRPr lang="cs-CZ" dirty="0"/>
          </a:p>
        </p:txBody>
      </p:sp>
    </p:spTree>
    <p:extLst>
      <p:ext uri="{BB962C8B-B14F-4D97-AF65-F5344CB8AC3E}">
        <p14:creationId xmlns:p14="http://schemas.microsoft.com/office/powerpoint/2010/main" val="3485650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68045" y="0"/>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ZVLÁŠTNÍ OPATŘENÍ VE VZTAHU K VÝKONU ROZHODNUTÍ PŘIKÁZÁNÍM POHLEDÁVKY Z ÚČTU U PENĚŽNÍHO ÚSTAVU</a:t>
            </a:r>
          </a:p>
          <a:p>
            <a:r>
              <a:rPr lang="cs-CZ" sz="2400" b="1" dirty="0"/>
              <a:t>§ 27 Zvláštní opatření ve vztahu k výkonu rozhodnutí přikázáním pohledávky z účtu u peněžního ústavu</a:t>
            </a:r>
          </a:p>
          <a:p>
            <a:r>
              <a:rPr lang="cs-CZ" sz="2400" b="1" dirty="0"/>
              <a:t>(1)</a:t>
            </a:r>
            <a:r>
              <a:rPr lang="cs-CZ" sz="2400" dirty="0"/>
              <a:t> V době ode dne nabytí účinnosti tohoto zákona </a:t>
            </a:r>
            <a:r>
              <a:rPr lang="cs-CZ" sz="2400" b="1" dirty="0"/>
              <a:t>do 31. prosince 2020 </a:t>
            </a:r>
            <a:r>
              <a:rPr lang="cs-CZ" sz="2400" dirty="0"/>
              <a:t>se zákazy uvedené v § 304 odst. 1 a 3 občanského soudního řádu nevztahují na peněžní prostředky </a:t>
            </a:r>
            <a:r>
              <a:rPr lang="cs-CZ" sz="2400" b="1" dirty="0"/>
              <a:t>do výše čtyřnásobku životního minima jednotlivce podle zvláštního právního předpisu</a:t>
            </a:r>
            <a:r>
              <a:rPr lang="cs-CZ" sz="2400" b="1" baseline="30000" dirty="0">
                <a:hlinkClick r:id="rId2"/>
              </a:rPr>
              <a:t>1</a:t>
            </a:r>
            <a:r>
              <a:rPr lang="cs-CZ" sz="2400" b="1" dirty="0">
                <a:hlinkClick r:id="rId2"/>
              </a:rPr>
              <a:t>)</a:t>
            </a:r>
            <a:r>
              <a:rPr lang="cs-CZ" sz="2400" dirty="0"/>
              <a:t>.</a:t>
            </a:r>
          </a:p>
          <a:p>
            <a:r>
              <a:rPr lang="cs-CZ" sz="2400" b="1" dirty="0"/>
              <a:t>(2)</a:t>
            </a:r>
            <a:r>
              <a:rPr lang="cs-CZ" sz="2400" dirty="0"/>
              <a:t> Výše životního minima jednotlivce se určí podle zvláštního právního předpisu účinného k okamžiku doručení usnesení o nařízení výkonu rozhodnutí peněžnímu ústavu.</a:t>
            </a:r>
          </a:p>
          <a:p>
            <a:r>
              <a:rPr lang="cs-CZ" sz="2400" b="1" dirty="0"/>
              <a:t>(3)</a:t>
            </a:r>
            <a:r>
              <a:rPr lang="cs-CZ" sz="2400" dirty="0"/>
              <a:t> Nestanoví-li se v odstavcích 1 a 2 jinak, § 304b občanského soudního řádu se použije obdobně.</a:t>
            </a:r>
          </a:p>
          <a:p>
            <a:endParaRPr lang="cs-CZ" dirty="0"/>
          </a:p>
        </p:txBody>
      </p:sp>
    </p:spTree>
    <p:extLst>
      <p:ext uri="{BB962C8B-B14F-4D97-AF65-F5344CB8AC3E}">
        <p14:creationId xmlns:p14="http://schemas.microsoft.com/office/powerpoint/2010/main" val="3419983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68045" y="0"/>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ZVLÁŠTNÍ OPATŘENÍ VE VZTAHU K VÝKONU ROZHODNUTÍ PŘIKÁZÁNÍM POHLEDÁVKY Z ÚČTU U PENĚŽNÍHO ÚSTAVU</a:t>
            </a:r>
          </a:p>
          <a:p>
            <a:r>
              <a:rPr lang="cs-CZ" sz="2400" b="1" dirty="0"/>
              <a:t>§ 28 Přechodná ustanovení</a:t>
            </a:r>
          </a:p>
          <a:p>
            <a:r>
              <a:rPr lang="cs-CZ" sz="2400" b="1" dirty="0"/>
              <a:t>(1)</a:t>
            </a:r>
            <a:r>
              <a:rPr lang="cs-CZ" sz="2400" dirty="0"/>
              <a:t> </a:t>
            </a:r>
            <a:r>
              <a:rPr lang="cs-CZ" sz="2400" b="1" dirty="0"/>
              <a:t>Není-li dále stanoveno jinak, použije se § 27 i pro řízení zahájená přede dnem nabytí účinnosti tohoto zákona</a:t>
            </a:r>
            <a:r>
              <a:rPr lang="cs-CZ" sz="2400" dirty="0"/>
              <a:t>; právní účinky úkonů, které v řízení nastaly přede dnem nabytí účinnosti tohoto zákona, zůstávají zachovány.</a:t>
            </a:r>
          </a:p>
          <a:p>
            <a:r>
              <a:rPr lang="cs-CZ" sz="2400" b="1" dirty="0"/>
              <a:t>(2)</a:t>
            </a:r>
            <a:r>
              <a:rPr lang="cs-CZ" sz="2400" dirty="0"/>
              <a:t> Bylo-li usnesení o nařízení výkonu rozhodnutí přikázáním pohledávky z účtu u peněžního ústavu doručeno peněžnímu ústavu přede dnem nabytí účinnosti tohoto zákona, určí se ode dne nabytí účinnosti tohoto zákona výše životního minima jednotlivce podle zvláštního právního předpisu účinného ke dni nabytí účinnosti tohoto zákona.</a:t>
            </a:r>
          </a:p>
          <a:p>
            <a:endParaRPr lang="cs-CZ" dirty="0"/>
          </a:p>
        </p:txBody>
      </p:sp>
    </p:spTree>
    <p:extLst>
      <p:ext uri="{BB962C8B-B14F-4D97-AF65-F5344CB8AC3E}">
        <p14:creationId xmlns:p14="http://schemas.microsoft.com/office/powerpoint/2010/main" val="272379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68045" y="0"/>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endParaRPr lang="cs-CZ" b="1" dirty="0"/>
          </a:p>
          <a:p>
            <a:r>
              <a:rPr lang="cs-CZ" sz="2400" b="1" dirty="0"/>
              <a:t>ZVLÁŠTNÍ OPATŘENÍ VE VZTAHU K PRODLENÍ</a:t>
            </a:r>
          </a:p>
          <a:p>
            <a:r>
              <a:rPr lang="cs-CZ" sz="2400" b="1" dirty="0"/>
              <a:t>§ 29 Zvláštní ustanovení o prodlení</a:t>
            </a:r>
          </a:p>
          <a:p>
            <a:r>
              <a:rPr lang="cs-CZ" sz="2400" b="1" dirty="0"/>
              <a:t>Prokáže-li dlužník, že mu omezení plynoucí z mimořádného opatření při epidemii znemožnilo nebo podstatně ztížilo včasné splnění peněžitého dluhu, lze po dlužníkovi po dobu jeho trvání požadovat sankce pro případ prodlení pouze do výše stanovené právním předpisem upravujícím úroky z prodlení. Tyto účinky pominou nejpozději 30. června 2020.</a:t>
            </a:r>
          </a:p>
          <a:p>
            <a:r>
              <a:rPr lang="cs-CZ" sz="2400" b="1" dirty="0"/>
              <a:t>§ 30 </a:t>
            </a:r>
            <a:r>
              <a:rPr lang="cs-CZ" sz="2400" dirty="0"/>
              <a:t>K ujednáním odchylujícím se od § 29 se nepřihlíží.</a:t>
            </a:r>
          </a:p>
          <a:p>
            <a:r>
              <a:rPr lang="cs-CZ" sz="2400" b="1" dirty="0"/>
              <a:t>§ 31 Přechodné ustanovení</a:t>
            </a:r>
          </a:p>
          <a:p>
            <a:r>
              <a:rPr lang="cs-CZ" sz="2400" dirty="0"/>
              <a:t>Ustanovení § 29 a 30 tohoto zákona se použijí na prodlení, které nastalo ode dne 12. března 2020. Nepoužijí se však na závazky ze smluv uzavřených po dni nabytí účinnosti tohoto zákona.</a:t>
            </a:r>
          </a:p>
          <a:p>
            <a:endParaRPr lang="cs-CZ" dirty="0"/>
          </a:p>
        </p:txBody>
      </p:sp>
    </p:spTree>
    <p:extLst>
      <p:ext uri="{BB962C8B-B14F-4D97-AF65-F5344CB8AC3E}">
        <p14:creationId xmlns:p14="http://schemas.microsoft.com/office/powerpoint/2010/main" val="1763150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68045" y="0"/>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 35 Změna občanského soudního řádu - Přechodná ustanovení</a:t>
            </a:r>
          </a:p>
          <a:p>
            <a:r>
              <a:rPr lang="cs-CZ" sz="2400" b="1" dirty="0"/>
              <a:t>(1)</a:t>
            </a:r>
            <a:r>
              <a:rPr lang="cs-CZ" sz="2400" dirty="0"/>
              <a:t> Není-li dále stanoveno jinak, použije se zákon č. 99/1963 Sb., ve znění účinném ode dne nabytí účinnosti tohoto zákona, </a:t>
            </a:r>
            <a:r>
              <a:rPr lang="cs-CZ" sz="2400" b="1" dirty="0"/>
              <a:t>i pro řízení zahájená přede dnem nabytí účinnosti tohoto zákona</a:t>
            </a:r>
            <a:r>
              <a:rPr lang="cs-CZ" sz="2400" dirty="0"/>
              <a:t>; právní účinky úkonů, které v řízení nastaly přede dnem nabytí účinnosti tohoto zákona, zůstávají zachovány.</a:t>
            </a:r>
          </a:p>
          <a:p>
            <a:r>
              <a:rPr lang="cs-CZ" sz="2400" b="1" dirty="0"/>
              <a:t>(2)</a:t>
            </a:r>
            <a:r>
              <a:rPr lang="cs-CZ" sz="2400" dirty="0"/>
              <a:t> Návrh na nařízení výkonu rozhodnutí přikázáním pohledávky z daňového bonusu podaný přede dnem nabytí účinnosti tohoto zákona soud zamítne. </a:t>
            </a:r>
            <a:r>
              <a:rPr lang="cs-CZ" sz="2400" b="1" dirty="0">
                <a:solidFill>
                  <a:srgbClr val="FF0000"/>
                </a:solidFill>
              </a:rPr>
              <a:t>Výkon rozhodnutí přikázáním pohledávky z daňového bonusu se ode dne nabytí účinnosti tohoto zákona neprovádí. </a:t>
            </a:r>
            <a:r>
              <a:rPr lang="cs-CZ" sz="2400" dirty="0"/>
              <a:t>Soud výkon rozhodnutí přikázáním pohledávky z daňového bonusu i bez návrhu zastaví.</a:t>
            </a:r>
          </a:p>
          <a:p>
            <a:endParaRPr lang="cs-CZ" dirty="0"/>
          </a:p>
        </p:txBody>
      </p:sp>
    </p:spTree>
    <p:extLst>
      <p:ext uri="{BB962C8B-B14F-4D97-AF65-F5344CB8AC3E}">
        <p14:creationId xmlns:p14="http://schemas.microsoft.com/office/powerpoint/2010/main" val="639878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9342B41-AB80-4563-B53F-51C2A224E154}"/>
              </a:ext>
            </a:extLst>
          </p:cNvPr>
          <p:cNvSpPr>
            <a:spLocks noGrp="1"/>
          </p:cNvSpPr>
          <p:nvPr>
            <p:ph type="subTitle" idx="1"/>
          </p:nvPr>
        </p:nvSpPr>
        <p:spPr>
          <a:xfrm>
            <a:off x="668045" y="0"/>
            <a:ext cx="11227241" cy="5757759"/>
          </a:xfrm>
        </p:spPr>
        <p:txBody>
          <a:bodyPr/>
          <a:lstStyle/>
          <a:p>
            <a:pPr algn="ctr"/>
            <a:r>
              <a:rPr lang="cs-CZ" b="1" dirty="0"/>
              <a:t>Zákon č. 191/2020 Sb. </a:t>
            </a:r>
            <a:r>
              <a:rPr lang="cs-CZ" dirty="0"/>
              <a:t>- </a:t>
            </a:r>
            <a:r>
              <a:rPr lang="cs-CZ" i="1" dirty="0"/>
              <a:t>Zákon o některých opatřeních ke zmírnění dopadů epidemie </a:t>
            </a:r>
            <a:r>
              <a:rPr lang="cs-CZ" i="1" dirty="0" err="1"/>
              <a:t>koronaviru</a:t>
            </a:r>
            <a:r>
              <a:rPr lang="cs-CZ" i="1" dirty="0"/>
              <a:t> SARS CoV-2 na osoby účastnící se soudního řízení, poškozené, oběti trestných činů a právnické osoby </a:t>
            </a:r>
            <a:r>
              <a:rPr lang="cs-CZ" b="1" i="1" dirty="0"/>
              <a:t>a o změně insolvenčního zákona </a:t>
            </a:r>
            <a:r>
              <a:rPr lang="cs-CZ" i="1" dirty="0"/>
              <a:t>a občanského soudního řádu</a:t>
            </a:r>
          </a:p>
          <a:p>
            <a:pPr algn="ctr"/>
            <a:endParaRPr lang="cs-CZ" b="1" dirty="0"/>
          </a:p>
          <a:p>
            <a:r>
              <a:rPr lang="cs-CZ" sz="2400" b="1" dirty="0"/>
              <a:t>ÚČINNOST</a:t>
            </a:r>
          </a:p>
          <a:p>
            <a:r>
              <a:rPr lang="cs-CZ" sz="2400" b="1" dirty="0"/>
              <a:t>§ 36 Účinnost</a:t>
            </a:r>
          </a:p>
          <a:p>
            <a:r>
              <a:rPr lang="cs-CZ" sz="2400" dirty="0"/>
              <a:t>Tento zákon nabývá účinnosti dnem jeho vyhlášení.</a:t>
            </a:r>
          </a:p>
          <a:p>
            <a:endParaRPr lang="cs-CZ" sz="2400" dirty="0"/>
          </a:p>
          <a:p>
            <a:r>
              <a:rPr lang="cs-CZ" sz="2400" dirty="0"/>
              <a:t>					</a:t>
            </a:r>
            <a:r>
              <a:rPr lang="cs-CZ" sz="6000" b="1" dirty="0"/>
              <a:t>24.4.2020</a:t>
            </a:r>
          </a:p>
          <a:p>
            <a:endParaRPr lang="cs-CZ" dirty="0"/>
          </a:p>
        </p:txBody>
      </p:sp>
    </p:spTree>
    <p:extLst>
      <p:ext uri="{BB962C8B-B14F-4D97-AF65-F5344CB8AC3E}">
        <p14:creationId xmlns:p14="http://schemas.microsoft.com/office/powerpoint/2010/main" val="2111059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2" descr="http://oddluzeniolomouc.cz/content/temp/img01.jpg"/>
          <p:cNvPicPr preferRelativeResize="0"/>
          <p:nvPr/>
        </p:nvPicPr>
        <p:blipFill rotWithShape="1">
          <a:blip r:embed="rId3">
            <a:alphaModFix/>
          </a:blip>
          <a:srcRect/>
          <a:stretch/>
        </p:blipFill>
        <p:spPr>
          <a:xfrm>
            <a:off x="3868345" y="2136775"/>
            <a:ext cx="4455309" cy="4721225"/>
          </a:xfrm>
          <a:prstGeom prst="rect">
            <a:avLst/>
          </a:prstGeom>
          <a:noFill/>
          <a:ln>
            <a:noFill/>
          </a:ln>
        </p:spPr>
      </p:pic>
      <p:sp>
        <p:nvSpPr>
          <p:cNvPr id="257" name="Google Shape;257;p32"/>
          <p:cNvSpPr txBox="1"/>
          <p:nvPr/>
        </p:nvSpPr>
        <p:spPr>
          <a:xfrm>
            <a:off x="1912936" y="655150"/>
            <a:ext cx="8366125" cy="584200"/>
          </a:xfrm>
          <a:prstGeom prst="rect">
            <a:avLst/>
          </a:prstGeom>
          <a:noFill/>
          <a:ln>
            <a:noFill/>
          </a:ln>
        </p:spPr>
        <p:txBody>
          <a:bodyPr spcFirstLastPara="1" wrap="square" lIns="91425" tIns="45700" rIns="91425" bIns="45700" anchor="t" anchorCtr="0">
            <a:noAutofit/>
          </a:bodyPr>
          <a:lstStyle/>
          <a:p>
            <a:pPr algn="ctr"/>
            <a:r>
              <a:rPr lang="cs-CZ" sz="2400" i="1" dirty="0"/>
              <a:t>Změny zákona, kterým se měnil v roce 2019 zákon č. 182/2006 Sb., o úpadku a způsobech jeho řešení (insolvenční zákon), ve znění pozdějších předpisů</a:t>
            </a:r>
            <a:r>
              <a:rPr lang="cs-CZ" sz="2400" b="1" dirty="0"/>
              <a:t>.</a:t>
            </a:r>
            <a:r>
              <a:rPr lang="cs-CZ" sz="1800" b="1" dirty="0"/>
              <a:t> </a:t>
            </a:r>
            <a:endParaRPr lang="cs-CZ" sz="1800" dirty="0"/>
          </a:p>
        </p:txBody>
      </p:sp>
    </p:spTree>
    <p:extLst>
      <p:ext uri="{BB962C8B-B14F-4D97-AF65-F5344CB8AC3E}">
        <p14:creationId xmlns:p14="http://schemas.microsoft.com/office/powerpoint/2010/main" val="3341392064"/>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p:nvPr/>
        </p:nvSpPr>
        <p:spPr>
          <a:xfrm>
            <a:off x="1218975" y="-64168"/>
            <a:ext cx="10973025" cy="6858000"/>
          </a:xfrm>
          <a:prstGeom prst="rect">
            <a:avLst/>
          </a:prstGeom>
          <a:noFill/>
          <a:ln>
            <a:noFill/>
          </a:ln>
        </p:spPr>
        <p:txBody>
          <a:bodyPr spcFirstLastPara="1" wrap="square" lIns="91425" tIns="91425" rIns="91425" bIns="91425" anchor="t" anchorCtr="0">
            <a:noAutofit/>
          </a:bodyPr>
          <a:lstStyle/>
          <a:p>
            <a:pPr marL="457200" lvl="0" indent="-419100">
              <a:buSzPts val="3000"/>
              <a:buAutoNum type="arabicPeriod"/>
            </a:pPr>
            <a:r>
              <a:rPr lang="cs-CZ" sz="3000" b="1" dirty="0"/>
              <a:t>Dlužník nemusí sepisovat seznam svých věřitelů:</a:t>
            </a:r>
          </a:p>
          <a:p>
            <a:pPr marL="457200" lvl="0" indent="-419100" algn="l" rtl="0">
              <a:spcBef>
                <a:spcPts val="0"/>
              </a:spcBef>
              <a:spcAft>
                <a:spcPts val="0"/>
              </a:spcAft>
              <a:buSzPts val="3000"/>
              <a:buAutoNum type="arabicPeriod"/>
            </a:pPr>
            <a:endParaRPr lang="cs-CZ" sz="3000" dirty="0"/>
          </a:p>
          <a:p>
            <a:pPr marL="38100" lvl="0" algn="l" rtl="0">
              <a:spcBef>
                <a:spcPts val="0"/>
              </a:spcBef>
              <a:spcAft>
                <a:spcPts val="0"/>
              </a:spcAft>
              <a:buSzPts val="3000"/>
            </a:pPr>
            <a:r>
              <a:rPr lang="cs-CZ" sz="3000" dirty="0"/>
              <a:t>V § 136 odst. 2 písm. g) se slova „seznamy svého majetku a závazků“ nahrazují slovy „seznam svého majetku“ a slova „a věřitelů“ se nahrazují slovy </a:t>
            </a:r>
            <a:endParaRPr sz="3000" dirty="0"/>
          </a:p>
          <a:p>
            <a:pPr marL="0" lvl="0" indent="0" algn="l" rtl="0">
              <a:spcBef>
                <a:spcPts val="0"/>
              </a:spcBef>
              <a:spcAft>
                <a:spcPts val="0"/>
              </a:spcAft>
              <a:buNone/>
            </a:pPr>
            <a:r>
              <a:rPr lang="cs-CZ" sz="3000" b="1" dirty="0"/>
              <a:t>„ , a není-li způsobem řešení úpadku oddlužení, seznam závazků s uvedením svých věřitelů“.</a:t>
            </a:r>
            <a:endParaRPr sz="3000" b="1" dirty="0"/>
          </a:p>
          <a:p>
            <a:pPr marL="0" lvl="0" indent="0" algn="l" rtl="0">
              <a:spcBef>
                <a:spcPts val="0"/>
              </a:spcBef>
              <a:spcAft>
                <a:spcPts val="0"/>
              </a:spcAft>
              <a:buNone/>
            </a:pPr>
            <a:endParaRPr sz="3000" dirty="0">
              <a:solidFill>
                <a:schemeClr val="dk1"/>
              </a:solidFill>
            </a:endParaRPr>
          </a:p>
          <a:p>
            <a:pPr lvl="0"/>
            <a:r>
              <a:rPr lang="cs-CZ" sz="3000" b="1" dirty="0">
                <a:solidFill>
                  <a:schemeClr val="dk1"/>
                </a:solidFill>
              </a:rPr>
              <a:t>2. Při dluhu na nájemném je možný zápočet jistiny:</a:t>
            </a:r>
          </a:p>
          <a:p>
            <a:pPr lvl="0"/>
            <a:endParaRPr lang="cs-CZ" sz="3000" dirty="0">
              <a:solidFill>
                <a:schemeClr val="dk1"/>
              </a:solidFill>
            </a:endParaRPr>
          </a:p>
          <a:p>
            <a:pPr lvl="0"/>
            <a:r>
              <a:rPr lang="cs-CZ" sz="3000" dirty="0">
                <a:solidFill>
                  <a:schemeClr val="dk1"/>
                </a:solidFill>
              </a:rPr>
              <a:t>V § 140 se na konci odstavce 2 doplňuje věta </a:t>
            </a:r>
            <a:r>
              <a:rPr lang="cs-CZ" sz="3000" b="1" dirty="0">
                <a:solidFill>
                  <a:schemeClr val="dk1"/>
                </a:solidFill>
              </a:rPr>
              <a:t>„Započtení vzájemných pohledávek dlužníka a věřitele v případě jistoty při nájmu bytu podle § 2254 občanského zákoníku je přípustné i tehdy, jestliže zákonné podmínky tohoto započtení byly splněny do schválení oddlužení.“</a:t>
            </a:r>
            <a:r>
              <a:rPr lang="cs-CZ" sz="3000" dirty="0">
                <a:solidFill>
                  <a:schemeClr val="dk1"/>
                </a:solidFill>
              </a:rPr>
              <a:t>.</a:t>
            </a:r>
          </a:p>
          <a:p>
            <a:pPr marL="0" lvl="0" indent="0" algn="l" rtl="0">
              <a:spcBef>
                <a:spcPts val="0"/>
              </a:spcBef>
              <a:spcAft>
                <a:spcPts val="0"/>
              </a:spcAft>
              <a:buNone/>
            </a:pPr>
            <a:endParaRPr sz="3000" dirty="0">
              <a:solidFill>
                <a:schemeClr val="dk1"/>
              </a:solidFill>
            </a:endParaRPr>
          </a:p>
          <a:p>
            <a:pPr marL="0" lvl="0" indent="0" algn="l" rtl="0">
              <a:spcBef>
                <a:spcPts val="0"/>
              </a:spcBef>
              <a:spcAft>
                <a:spcPts val="0"/>
              </a:spcAft>
              <a:buClr>
                <a:srgbClr val="000000"/>
              </a:buClr>
              <a:buSzPts val="1100"/>
              <a:buFont typeface="Arial"/>
              <a:buNone/>
            </a:pPr>
            <a:endParaRPr sz="30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p:nvPr/>
        </p:nvSpPr>
        <p:spPr>
          <a:xfrm>
            <a:off x="1973179" y="0"/>
            <a:ext cx="10219046"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dirty="0">
              <a:solidFill>
                <a:schemeClr val="dk1"/>
              </a:solidFill>
            </a:endParaRPr>
          </a:p>
          <a:p>
            <a:pPr lvl="0"/>
            <a:r>
              <a:rPr lang="cs-CZ" sz="3000" b="1" dirty="0"/>
              <a:t>3. Úroky nad jistinu až na posledním místě:</a:t>
            </a:r>
          </a:p>
          <a:p>
            <a:pPr lvl="0"/>
            <a:endParaRPr lang="cs-CZ" sz="3000" dirty="0"/>
          </a:p>
          <a:p>
            <a:pPr lvl="0"/>
            <a:r>
              <a:rPr lang="cs-CZ" sz="3000" dirty="0"/>
              <a:t>§ 172</a:t>
            </a:r>
          </a:p>
          <a:p>
            <a:pPr lvl="0"/>
            <a:r>
              <a:rPr lang="cs-CZ" sz="3000" dirty="0"/>
              <a:t>(1) Po úplném uhrazení všech pohledávek, kterých se týká insolvenční řízení, </a:t>
            </a:r>
            <a:r>
              <a:rPr lang="cs-CZ" sz="3000" b="1" dirty="0"/>
              <a:t>s výjimkou pohledávek uvedených v § 170</a:t>
            </a:r>
            <a:r>
              <a:rPr lang="cs-CZ" sz="3000" dirty="0"/>
              <a:t>, lze v insolvenčním řízení uhradit rovněž </a:t>
            </a:r>
            <a:r>
              <a:rPr lang="cs-CZ" sz="3000" b="1" dirty="0"/>
              <a:t>podřízené pohledávky</a:t>
            </a:r>
            <a:r>
              <a:rPr lang="cs-CZ" sz="3000" dirty="0"/>
              <a:t> a pohledávky společníků nebo členů dlužníka vyplývající z jejich účasti ve společnosti nebo v družstvu.</a:t>
            </a:r>
          </a:p>
          <a:p>
            <a:pPr lvl="0"/>
            <a:r>
              <a:rPr lang="cs-CZ" sz="3000" dirty="0">
                <a:solidFill>
                  <a:schemeClr val="dk1"/>
                </a:solidFill>
              </a:rPr>
              <a:t> </a:t>
            </a:r>
          </a:p>
          <a:p>
            <a:pPr lvl="0">
              <a:buClr>
                <a:schemeClr val="dk1"/>
              </a:buClr>
              <a:buSzPts val="1100"/>
            </a:pPr>
            <a:r>
              <a:rPr lang="cs-CZ" sz="3000" dirty="0"/>
              <a:t>(2) Podřízenou pohledávkou je pohledávka, která má být podle smlouvy uspokojena až po uspokojení jiné pohledávky případně ostatních pohledávek dlužníka, zejména je-li vydáno rozhodnutí o úpadku dlužníka;</a:t>
            </a:r>
            <a:endParaRPr sz="3000" dirty="0">
              <a:solidFill>
                <a:schemeClr val="dk1"/>
              </a:solidFill>
            </a:endParaRPr>
          </a:p>
          <a:p>
            <a:pPr marL="0" lvl="0" indent="0" algn="l" rtl="0">
              <a:spcBef>
                <a:spcPts val="0"/>
              </a:spcBef>
              <a:spcAft>
                <a:spcPts val="0"/>
              </a:spcAft>
              <a:buClr>
                <a:srgbClr val="000000"/>
              </a:buClr>
              <a:buSzPts val="1100"/>
              <a:buFont typeface="Arial"/>
              <a:buNone/>
            </a:pPr>
            <a:endParaRPr sz="3000" b="1" dirty="0"/>
          </a:p>
        </p:txBody>
      </p:sp>
    </p:spTree>
    <p:extLst>
      <p:ext uri="{BB962C8B-B14F-4D97-AF65-F5344CB8AC3E}">
        <p14:creationId xmlns:p14="http://schemas.microsoft.com/office/powerpoint/2010/main" val="274957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0D5E51F-B19E-4140-8E77-98A71EDC4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638" y="0"/>
            <a:ext cx="4783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133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4"/>
          <p:cNvSpPr txBox="1"/>
          <p:nvPr/>
        </p:nvSpPr>
        <p:spPr>
          <a:xfrm>
            <a:off x="1644775" y="449178"/>
            <a:ext cx="10547100" cy="64088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dirty="0"/>
          </a:p>
          <a:p>
            <a:pPr marL="0" lvl="0" indent="0" algn="l" rtl="0">
              <a:spcBef>
                <a:spcPts val="0"/>
              </a:spcBef>
              <a:spcAft>
                <a:spcPts val="0"/>
              </a:spcAft>
              <a:buNone/>
            </a:pPr>
            <a:r>
              <a:rPr lang="cs-CZ" sz="3000" dirty="0"/>
              <a:t>...</a:t>
            </a:r>
            <a:endParaRPr sz="3000" dirty="0"/>
          </a:p>
          <a:p>
            <a:pPr marL="0" lvl="0" indent="0" algn="l" rtl="0">
              <a:spcBef>
                <a:spcPts val="0"/>
              </a:spcBef>
              <a:spcAft>
                <a:spcPts val="0"/>
              </a:spcAft>
              <a:buNone/>
            </a:pPr>
            <a:r>
              <a:rPr lang="cs-CZ" sz="3000" dirty="0"/>
              <a:t>V § 172 se na konci odstavce 2 doplňuje věta </a:t>
            </a:r>
            <a:r>
              <a:rPr lang="cs-CZ" sz="3000" b="1" dirty="0"/>
              <a:t>„Je-li způsobem řešení úpadku oddlužení, za podřízené pohledávky se s výjimkou pohledávek uvedených v § 170 považují také úroky, úroky z prodlení a poplatek z prodlení z pohledávek přihlášených věřitelů a smluvní pokuta sjednaná pro případ prodlení s plněním přihlášené pohledávky, není-li taková smluvní pokuta dluhem z podnikání, ve výši, ve které </a:t>
            </a:r>
            <a:r>
              <a:rPr lang="cs-CZ" sz="3000" b="1" u="sng" dirty="0"/>
              <a:t>v souhrnu převyšují výši jistiny přihlášené pohledávky k okamžiku jejího vzniku.“</a:t>
            </a:r>
            <a:r>
              <a:rPr lang="cs-CZ" sz="3000" u="sng" dirty="0"/>
              <a:t>.</a:t>
            </a:r>
            <a:endParaRPr sz="3000" u="sng" dirty="0"/>
          </a:p>
          <a:p>
            <a:pPr marL="0" lvl="0" indent="0" algn="l" rtl="0">
              <a:spcBef>
                <a:spcPts val="0"/>
              </a:spcBef>
              <a:spcAft>
                <a:spcPts val="0"/>
              </a:spcAft>
              <a:buNone/>
            </a:pPr>
            <a:endParaRPr sz="3200" dirty="0"/>
          </a:p>
          <a:p>
            <a:pPr marL="0" lvl="0" indent="0" algn="l" rtl="0">
              <a:spcBef>
                <a:spcPts val="0"/>
              </a:spcBef>
              <a:spcAft>
                <a:spcPts val="0"/>
              </a:spcAft>
              <a:buNone/>
            </a:pPr>
            <a:endParaRPr sz="30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txBox="1"/>
          <p:nvPr/>
        </p:nvSpPr>
        <p:spPr>
          <a:xfrm>
            <a:off x="1315453" y="0"/>
            <a:ext cx="10876422" cy="68580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cs-CZ" sz="3000" b="1" dirty="0"/>
              <a:t>4. Soud nepovolí oddlužení, jestliže:</a:t>
            </a:r>
            <a:endParaRPr lang="cs-CZ" sz="3000" dirty="0"/>
          </a:p>
          <a:p>
            <a:pPr marL="0" lvl="0" indent="0" algn="l" rtl="0">
              <a:spcBef>
                <a:spcPts val="0"/>
              </a:spcBef>
              <a:spcAft>
                <a:spcPts val="0"/>
              </a:spcAft>
              <a:buNone/>
            </a:pPr>
            <a:r>
              <a:rPr lang="cs-CZ" sz="3000" dirty="0"/>
              <a:t>§ 395</a:t>
            </a:r>
            <a:endParaRPr sz="3000" dirty="0"/>
          </a:p>
          <a:p>
            <a:pPr marL="0" lvl="0" indent="0" algn="l" rtl="0">
              <a:spcBef>
                <a:spcPts val="0"/>
              </a:spcBef>
              <a:spcAft>
                <a:spcPts val="0"/>
              </a:spcAft>
              <a:buNone/>
            </a:pPr>
            <a:r>
              <a:rPr lang="cs-CZ" sz="3000" dirty="0"/>
              <a:t>(1) Insolvenční soud zamítne návrh na povolení oddlužení, jestliže se zřetelem ke všem okolnostem lze důvodně předpokládat,</a:t>
            </a:r>
            <a:endParaRPr sz="3000" dirty="0"/>
          </a:p>
          <a:p>
            <a:pPr marL="0" lvl="0" indent="0" algn="l" rtl="0">
              <a:spcBef>
                <a:spcPts val="0"/>
              </a:spcBef>
              <a:spcAft>
                <a:spcPts val="0"/>
              </a:spcAft>
              <a:buNone/>
            </a:pPr>
            <a:endParaRPr lang="cs-CZ" sz="3000" dirty="0"/>
          </a:p>
          <a:p>
            <a:pPr marL="0" lvl="0" indent="0" algn="l" rtl="0">
              <a:spcBef>
                <a:spcPts val="0"/>
              </a:spcBef>
              <a:spcAft>
                <a:spcPts val="0"/>
              </a:spcAft>
              <a:buNone/>
            </a:pPr>
            <a:r>
              <a:rPr lang="cs-CZ" sz="3000" dirty="0"/>
              <a:t>a) že jím je sledován nepoctivý záměr, nebo</a:t>
            </a:r>
            <a:endParaRPr sz="3000" dirty="0"/>
          </a:p>
          <a:p>
            <a:pPr marL="0" lvl="0" indent="0" algn="l" rtl="0">
              <a:spcBef>
                <a:spcPts val="0"/>
              </a:spcBef>
              <a:spcAft>
                <a:spcPts val="0"/>
              </a:spcAft>
              <a:buNone/>
            </a:pPr>
            <a:endParaRPr sz="3000" dirty="0"/>
          </a:p>
          <a:p>
            <a:pPr lvl="0"/>
            <a:r>
              <a:rPr lang="cs-CZ" sz="3000" b="1" dirty="0"/>
              <a:t>„b) že dlužník nebude schopen splácet v plné výši ani pohledávky podle § 168 odst. 2 písm. a), přičemž výše splátky ostatním věřitelům včetně věřitelů pohledávek za majetkovou podstatou a pohledávek postavených jim na roveň nesmí být nižší než tato pohledávka, a dále ani pohledávky podle § 169 odst. 1 písm. e) a § 390a odst. 5.</a:t>
            </a:r>
            <a:endParaRPr sz="3000" b="1" dirty="0"/>
          </a:p>
          <a:p>
            <a:pPr marL="0" lvl="0" indent="0" algn="l" rtl="0">
              <a:spcBef>
                <a:spcPts val="0"/>
              </a:spcBef>
              <a:spcAft>
                <a:spcPts val="0"/>
              </a:spcAft>
              <a:buNone/>
            </a:pPr>
            <a:endParaRPr sz="2400" b="1"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3000" dirty="0"/>
          </a:p>
          <a:p>
            <a:pPr marL="0" lvl="0" indent="0" algn="l" rtl="0">
              <a:spcBef>
                <a:spcPts val="0"/>
              </a:spcBef>
              <a:spcAft>
                <a:spcPts val="0"/>
              </a:spcAft>
              <a:buNone/>
            </a:pPr>
            <a:endParaRPr sz="30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txBox="1"/>
          <p:nvPr/>
        </p:nvSpPr>
        <p:spPr>
          <a:xfrm>
            <a:off x="1315453" y="0"/>
            <a:ext cx="10876422"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dirty="0"/>
          </a:p>
          <a:p>
            <a:pPr lvl="0"/>
            <a:r>
              <a:rPr lang="cs-CZ" sz="3000" b="1" dirty="0"/>
              <a:t>§ 168 odst. 2 písm. a)</a:t>
            </a:r>
          </a:p>
          <a:p>
            <a:pPr lvl="0"/>
            <a:endParaRPr lang="cs-CZ" sz="3000" b="1" dirty="0"/>
          </a:p>
          <a:p>
            <a:pPr lvl="0"/>
            <a:r>
              <a:rPr lang="cs-CZ" sz="3000" b="1" dirty="0"/>
              <a:t>Pohledávkami za majetkovou podstatou, pokud vznikly po rozhodnutí o úpadku, jsou:</a:t>
            </a:r>
          </a:p>
          <a:p>
            <a:pPr marL="514350" lvl="0" indent="-514350">
              <a:buAutoNum type="alphaLcParenR"/>
            </a:pPr>
            <a:r>
              <a:rPr lang="cs-CZ" sz="3000" b="1" dirty="0"/>
              <a:t>hotové výdaje a odměna insolvenčního správce, </a:t>
            </a:r>
          </a:p>
          <a:p>
            <a:pPr lvl="0"/>
            <a:endParaRPr lang="cs-CZ" sz="3000" b="1" dirty="0"/>
          </a:p>
          <a:p>
            <a:pPr lvl="0"/>
            <a:r>
              <a:rPr lang="cs-CZ" sz="3000" b="1" dirty="0"/>
              <a:t>§ 169 odst. 1 písm. e) </a:t>
            </a:r>
          </a:p>
          <a:p>
            <a:pPr lvl="0"/>
            <a:endParaRPr lang="cs-CZ" sz="3000" b="1" dirty="0"/>
          </a:p>
          <a:p>
            <a:pPr lvl="0"/>
            <a:r>
              <a:rPr lang="cs-CZ" sz="3000" b="1" dirty="0"/>
              <a:t>Pohledávkami postavenými na roveň pohledávkám za majetkovou podstatou jsou</a:t>
            </a:r>
          </a:p>
          <a:p>
            <a:r>
              <a:rPr lang="cs-CZ" sz="3000" b="1" dirty="0"/>
              <a:t>e) pohledávky věřitelů na výživném ze zákona,</a:t>
            </a:r>
          </a:p>
          <a:p>
            <a:endParaRPr lang="cs-CZ" b="1" dirty="0"/>
          </a:p>
          <a:p>
            <a:br>
              <a:rPr lang="cs-CZ" b="1" dirty="0"/>
            </a:br>
            <a:endParaRPr sz="2400" b="1"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3000" dirty="0"/>
          </a:p>
          <a:p>
            <a:pPr marL="0" lvl="0" indent="0" algn="l" rtl="0">
              <a:spcBef>
                <a:spcPts val="0"/>
              </a:spcBef>
              <a:spcAft>
                <a:spcPts val="0"/>
              </a:spcAft>
              <a:buNone/>
            </a:pPr>
            <a:endParaRPr sz="3000" b="1" dirty="0"/>
          </a:p>
        </p:txBody>
      </p:sp>
    </p:spTree>
    <p:extLst>
      <p:ext uri="{BB962C8B-B14F-4D97-AF65-F5344CB8AC3E}">
        <p14:creationId xmlns:p14="http://schemas.microsoft.com/office/powerpoint/2010/main" val="1987295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txBox="1"/>
          <p:nvPr/>
        </p:nvSpPr>
        <p:spPr>
          <a:xfrm>
            <a:off x="1315453" y="0"/>
            <a:ext cx="10876422" cy="6858000"/>
          </a:xfrm>
          <a:prstGeom prst="rect">
            <a:avLst/>
          </a:prstGeom>
          <a:noFill/>
          <a:ln>
            <a:noFill/>
          </a:ln>
        </p:spPr>
        <p:txBody>
          <a:bodyPr spcFirstLastPara="1" wrap="square" lIns="91425" tIns="91425" rIns="91425" bIns="91425" anchor="t" anchorCtr="0">
            <a:noAutofit/>
          </a:bodyPr>
          <a:lstStyle/>
          <a:p>
            <a:endParaRPr lang="cs-CZ" b="1" dirty="0"/>
          </a:p>
          <a:p>
            <a:br>
              <a:rPr lang="cs-CZ" b="1" dirty="0"/>
            </a:br>
            <a:r>
              <a:rPr lang="cs-CZ" sz="3000" b="1" dirty="0"/>
              <a:t>§ 390a odst. 5.</a:t>
            </a:r>
            <a:endParaRPr sz="3000" b="1" dirty="0"/>
          </a:p>
          <a:p>
            <a:pPr marL="0" lvl="0" indent="0" algn="l" rtl="0">
              <a:spcBef>
                <a:spcPts val="0"/>
              </a:spcBef>
              <a:spcAft>
                <a:spcPts val="0"/>
              </a:spcAft>
              <a:buNone/>
            </a:pPr>
            <a:endParaRPr lang="cs-CZ" sz="2400" b="1" dirty="0"/>
          </a:p>
          <a:p>
            <a:pPr lvl="0"/>
            <a:r>
              <a:rPr lang="cs-CZ" sz="3000" b="1" dirty="0"/>
              <a:t>Osoba podle odstavce 1 písm. a), která sepsala a za dlužníka podala návrh na povolení oddlužení anebo také insolvenční návrh podle § 390 odst. 1, může odměnu podle odstavce 3 uplatnit pouze v insolvenčním řízení ve lhůtě podle § 136 odst. 3; tato pohledávka se považuje za pohledávku postavenou na roveň pohledávkám za majetkovou podstatou.</a:t>
            </a:r>
            <a:endParaRPr sz="3000" b="1"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3000" dirty="0"/>
          </a:p>
          <a:p>
            <a:pPr marL="0" lvl="0" indent="0" algn="l" rtl="0">
              <a:spcBef>
                <a:spcPts val="0"/>
              </a:spcBef>
              <a:spcAft>
                <a:spcPts val="0"/>
              </a:spcAft>
              <a:buNone/>
            </a:pPr>
            <a:endParaRPr sz="3000" b="1" dirty="0"/>
          </a:p>
        </p:txBody>
      </p:sp>
    </p:spTree>
    <p:extLst>
      <p:ext uri="{BB962C8B-B14F-4D97-AF65-F5344CB8AC3E}">
        <p14:creationId xmlns:p14="http://schemas.microsoft.com/office/powerpoint/2010/main" val="1427833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2CEF3E9-BDA9-449C-9902-08C9BD6D8DE6}"/>
              </a:ext>
            </a:extLst>
          </p:cNvPr>
          <p:cNvSpPr/>
          <p:nvPr/>
        </p:nvSpPr>
        <p:spPr>
          <a:xfrm>
            <a:off x="770022" y="0"/>
            <a:ext cx="11309683" cy="7017306"/>
          </a:xfrm>
          <a:prstGeom prst="rect">
            <a:avLst/>
          </a:prstGeom>
        </p:spPr>
        <p:txBody>
          <a:bodyPr wrap="square">
            <a:spAutoFit/>
          </a:bodyPr>
          <a:lstStyle/>
          <a:p>
            <a:r>
              <a:rPr lang="cs-CZ" sz="3000" dirty="0">
                <a:solidFill>
                  <a:srgbClr val="333333"/>
                </a:solidFill>
                <a:latin typeface="+mn-lt"/>
              </a:rPr>
              <a:t>§ 395 odst. 1 </a:t>
            </a:r>
            <a:r>
              <a:rPr lang="cs-CZ" sz="3000" dirty="0" err="1">
                <a:solidFill>
                  <a:srgbClr val="333333"/>
                </a:solidFill>
                <a:latin typeface="+mn-lt"/>
              </a:rPr>
              <a:t>pís</a:t>
            </a:r>
            <a:r>
              <a:rPr lang="cs-CZ" sz="3000" dirty="0">
                <a:solidFill>
                  <a:srgbClr val="333333"/>
                </a:solidFill>
                <a:latin typeface="+mn-lt"/>
              </a:rPr>
              <a:t>. b) insolvenčního zákona stanoví, že dlužník musí být ekonomicky schopen splácet v plné výši alespoň hotové výdaje a odměnu insolvenčního správce, přičemž výše splátky ostatním věřitelům včetně věřitelů pohledávek za majetkovou podstatou a pohledávek postavených jim na roveň nesmí být nižší než tato pohledávka, a dále alespoň pohledávky věřitelů na výživném ze zákona a odměnu sepisovatele návrhu na oddlužení. </a:t>
            </a:r>
            <a:r>
              <a:rPr lang="cs-CZ" sz="3000" b="1" dirty="0">
                <a:solidFill>
                  <a:srgbClr val="FF0000"/>
                </a:solidFill>
                <a:latin typeface="+mn-lt"/>
              </a:rPr>
              <a:t>Po poradě insolvenčních správců a soudních funkcionářů se částka, kterou je dlužník povinen platit do oddlužení, ustálila na 2.200,- Kč, v případě společného oddlužení manželů pak 3.300,- Kč a to bez započtení výživného.</a:t>
            </a:r>
            <a:r>
              <a:rPr lang="cs-CZ" sz="3000" dirty="0">
                <a:solidFill>
                  <a:srgbClr val="333333"/>
                </a:solidFill>
                <a:latin typeface="+mn-lt"/>
              </a:rPr>
              <a:t> Zároveň je dlužník povinen vynaložit veškeré spravedlivé úsilí k uspokojení věřitelů, které bude kontrolováno a posuzováno insolvenčními správci. Jaký je smysl této vstřícnosti k dlužníkům, ukáže až samotná praxe.</a:t>
            </a:r>
            <a:endParaRPr lang="cs-CZ" sz="3000" dirty="0">
              <a:latin typeface="+mn-lt"/>
            </a:endParaRPr>
          </a:p>
        </p:txBody>
      </p:sp>
    </p:spTree>
    <p:extLst>
      <p:ext uri="{BB962C8B-B14F-4D97-AF65-F5344CB8AC3E}">
        <p14:creationId xmlns:p14="http://schemas.microsoft.com/office/powerpoint/2010/main" val="291501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6"/>
          <p:cNvSpPr txBox="1"/>
          <p:nvPr/>
        </p:nvSpPr>
        <p:spPr>
          <a:xfrm>
            <a:off x="721896" y="0"/>
            <a:ext cx="11469980" cy="68580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AutoNum type="arabicPeriod" startAt="5"/>
            </a:pPr>
            <a:r>
              <a:rPr lang="cs-CZ" sz="3000" b="1" dirty="0"/>
              <a:t>Rozhodnutí o návrhu na povolení oddlužení</a:t>
            </a:r>
            <a:endParaRPr sz="2400" dirty="0"/>
          </a:p>
          <a:p>
            <a:pPr marL="0" lvl="0" indent="0" algn="l" rtl="0">
              <a:spcBef>
                <a:spcPts val="0"/>
              </a:spcBef>
              <a:spcAft>
                <a:spcPts val="0"/>
              </a:spcAft>
              <a:buNone/>
            </a:pPr>
            <a:r>
              <a:rPr lang="cs-CZ" sz="3000" dirty="0"/>
              <a:t>§ 395</a:t>
            </a:r>
            <a:endParaRPr sz="3000" dirty="0"/>
          </a:p>
          <a:p>
            <a:pPr lvl="0"/>
            <a:r>
              <a:rPr lang="cs-CZ" sz="3000" dirty="0"/>
              <a:t>(2) Insolvenční soud zamítne návrh na povolení oddlužení i tehdy, jestliže dosavadní výsledky řízení dokládají lehkomyslný nebo nedbalý přístup dlužníka k plnění povinností v insolvenčním řízení.</a:t>
            </a:r>
          </a:p>
          <a:p>
            <a:pPr lvl="0"/>
            <a:endParaRPr lang="cs-CZ" sz="3000" b="1" dirty="0"/>
          </a:p>
          <a:p>
            <a:pPr lvl="0"/>
            <a:r>
              <a:rPr lang="cs-CZ" sz="3000" b="1" dirty="0"/>
              <a:t>V § 395 se za odstavec 2 vkládají nové odstavce 3 až 7, které znějí:</a:t>
            </a:r>
          </a:p>
          <a:p>
            <a:pPr lvl="0"/>
            <a:r>
              <a:rPr lang="cs-CZ" sz="3000" b="1" dirty="0"/>
              <a:t>(3) Insolvenční soud zamítne návrh na povolení oddlužení také tehdy, jestliže v posledních 10 letech před podáním insolvenčního návrhu bylo dlužníku pravomocným rozhodnutím přiznáno osvobození od placení pohledávek zahrnutých do oddlužení, v rozsahu, v němž nebyly uspokojeny.</a:t>
            </a:r>
          </a:p>
          <a:p>
            <a:pPr lvl="0"/>
            <a:endParaRPr lang="cs-CZ" b="1" dirty="0"/>
          </a:p>
          <a:p>
            <a:pPr lvl="0"/>
            <a:br>
              <a:rPr lang="cs-CZ" b="1" dirty="0"/>
            </a:br>
            <a:endParaRPr sz="2400" b="1" dirty="0"/>
          </a:p>
          <a:p>
            <a:pPr marL="0" lvl="0" indent="0" algn="l" rtl="0">
              <a:spcBef>
                <a:spcPts val="0"/>
              </a:spcBef>
              <a:spcAft>
                <a:spcPts val="0"/>
              </a:spcAft>
              <a:buNone/>
            </a:pPr>
            <a:endParaRPr sz="2400" b="1" dirty="0"/>
          </a:p>
          <a:p>
            <a:pPr marL="0" lvl="0" indent="0" algn="l" rtl="0">
              <a:spcBef>
                <a:spcPts val="0"/>
              </a:spcBef>
              <a:spcAft>
                <a:spcPts val="0"/>
              </a:spcAft>
              <a:buNone/>
            </a:pPr>
            <a:endParaRPr sz="2400" b="1" i="1"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3000" dirty="0"/>
          </a:p>
          <a:p>
            <a:pPr marL="0" lvl="0" indent="0" algn="l" rtl="0">
              <a:spcBef>
                <a:spcPts val="0"/>
              </a:spcBef>
              <a:spcAft>
                <a:spcPts val="0"/>
              </a:spcAft>
              <a:buNone/>
            </a:pPr>
            <a:endParaRPr sz="3000" b="1" dirty="0"/>
          </a:p>
        </p:txBody>
      </p:sp>
    </p:spTree>
    <p:extLst>
      <p:ext uri="{BB962C8B-B14F-4D97-AF65-F5344CB8AC3E}">
        <p14:creationId xmlns:p14="http://schemas.microsoft.com/office/powerpoint/2010/main" val="531258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4A11E633-3FEB-487B-897D-9429CE809383}"/>
              </a:ext>
            </a:extLst>
          </p:cNvPr>
          <p:cNvSpPr/>
          <p:nvPr/>
        </p:nvSpPr>
        <p:spPr>
          <a:xfrm>
            <a:off x="1507957" y="678540"/>
            <a:ext cx="10571747" cy="3323987"/>
          </a:xfrm>
          <a:prstGeom prst="rect">
            <a:avLst/>
          </a:prstGeom>
        </p:spPr>
        <p:txBody>
          <a:bodyPr wrap="square">
            <a:spAutoFit/>
          </a:bodyPr>
          <a:lstStyle/>
          <a:p>
            <a:r>
              <a:rPr lang="cs-CZ" sz="3000" b="1" dirty="0"/>
              <a:t>(4) Insolvenční soud zamítne návrh na povolení oddlužení také tehdy, jestliže v posledních 5 letech před podáním insolvenčního návrhu byl návrh dlužníka na povolení oddlužení pravomocně zamítnut z důvodu, že je jím sledován nepoctivý záměr, nebo jestliže z téhož důvodu nebylo oddlužení schváleno nebo bylo schválené oddlužení zrušeno.</a:t>
            </a:r>
          </a:p>
        </p:txBody>
      </p:sp>
      <p:sp>
        <p:nvSpPr>
          <p:cNvPr id="6" name="Obdélník 5">
            <a:extLst>
              <a:ext uri="{FF2B5EF4-FFF2-40B4-BE49-F238E27FC236}">
                <a16:creationId xmlns:a16="http://schemas.microsoft.com/office/drawing/2014/main" id="{42E0B4AD-CAED-440E-9A3D-9A6BE82F0BD0}"/>
              </a:ext>
            </a:extLst>
          </p:cNvPr>
          <p:cNvSpPr/>
          <p:nvPr/>
        </p:nvSpPr>
        <p:spPr>
          <a:xfrm>
            <a:off x="1620253" y="4219074"/>
            <a:ext cx="10459451" cy="1938992"/>
          </a:xfrm>
          <a:prstGeom prst="rect">
            <a:avLst/>
          </a:prstGeom>
        </p:spPr>
        <p:txBody>
          <a:bodyPr wrap="square">
            <a:spAutoFit/>
          </a:bodyPr>
          <a:lstStyle/>
          <a:p>
            <a:r>
              <a:rPr lang="cs-CZ" sz="3000" b="1" dirty="0">
                <a:latin typeface="Arial" panose="020B0604020202020204" pitchFamily="34" charset="0"/>
              </a:rPr>
              <a:t>(5)</a:t>
            </a:r>
            <a:r>
              <a:rPr lang="cs-CZ" sz="3000" dirty="0">
                <a:latin typeface="Arial" panose="020B0604020202020204" pitchFamily="34" charset="0"/>
              </a:rPr>
              <a:t> </a:t>
            </a:r>
            <a:r>
              <a:rPr lang="cs-CZ" sz="3000" b="1" dirty="0">
                <a:latin typeface="Arial" panose="020B0604020202020204" pitchFamily="34" charset="0"/>
              </a:rPr>
              <a:t>Insolvenční soud zamítne návrh na povolení oddlužení také tehdy, jestliže v posledních 3 měsících před podáním insolvenčního návrhu vzal dlužník svůj předchozí návrh na povolení oddlužení zpět.</a:t>
            </a:r>
            <a:endParaRPr lang="cs-CZ" sz="3000" b="1" dirty="0"/>
          </a:p>
        </p:txBody>
      </p:sp>
    </p:spTree>
    <p:extLst>
      <p:ext uri="{BB962C8B-B14F-4D97-AF65-F5344CB8AC3E}">
        <p14:creationId xmlns:p14="http://schemas.microsoft.com/office/powerpoint/2010/main" val="3889127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p:nvPr/>
        </p:nvSpPr>
        <p:spPr>
          <a:xfrm>
            <a:off x="1138989" y="0"/>
            <a:ext cx="11052886"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3000" b="1" dirty="0"/>
              <a:t>V § 395 se za odstavec 2 vkládají nové odstavce 3 až 7, které znějí:</a:t>
            </a:r>
            <a:endParaRPr sz="3000" dirty="0"/>
          </a:p>
          <a:p>
            <a:pPr marL="0" lvl="0" indent="0" algn="l" rtl="0">
              <a:spcBef>
                <a:spcPts val="0"/>
              </a:spcBef>
              <a:spcAft>
                <a:spcPts val="0"/>
              </a:spcAft>
              <a:buNone/>
            </a:pPr>
            <a:r>
              <a:rPr lang="cs-CZ" sz="3000" b="1" dirty="0">
                <a:solidFill>
                  <a:schemeClr val="dk1"/>
                </a:solidFill>
              </a:rPr>
              <a:t>(6) Postup podle odstavců 3 až 6 se nepoužije, </a:t>
            </a:r>
            <a:r>
              <a:rPr lang="cs-CZ" sz="3000" b="1" u="sng" dirty="0">
                <a:solidFill>
                  <a:schemeClr val="dk1"/>
                </a:solidFill>
              </a:rPr>
              <a:t>jsou-li pro to důvody zvláštního zřetele hodné, zejména zavázal-li se dlužník z ospravedlnitelného důvodu</a:t>
            </a:r>
            <a:r>
              <a:rPr lang="cs-CZ" sz="3000" b="1" dirty="0">
                <a:solidFill>
                  <a:schemeClr val="dk1"/>
                </a:solidFill>
              </a:rPr>
              <a:t> nebo existuje-li výrazný nepoměr mezi výší dluhu a poskytnutého plnění.“.</a:t>
            </a:r>
            <a:endParaRPr sz="3000" b="1" dirty="0">
              <a:solidFill>
                <a:schemeClr val="dk1"/>
              </a:solidFill>
            </a:endParaRPr>
          </a:p>
          <a:p>
            <a:pPr marL="0" lvl="0" indent="0" algn="l" rtl="0">
              <a:spcBef>
                <a:spcPts val="0"/>
              </a:spcBef>
              <a:spcAft>
                <a:spcPts val="0"/>
              </a:spcAft>
              <a:buNone/>
            </a:pPr>
            <a:endParaRPr sz="3000" dirty="0"/>
          </a:p>
          <a:p>
            <a:pPr marL="0" lvl="0" indent="0" algn="l" rtl="0">
              <a:spcBef>
                <a:spcPts val="0"/>
              </a:spcBef>
              <a:spcAft>
                <a:spcPts val="0"/>
              </a:spcAft>
              <a:buNone/>
            </a:pPr>
            <a:r>
              <a:rPr lang="cs-CZ" sz="3000" dirty="0"/>
              <a:t>Převzetím závazku z ospravedlnitelného důvodu (například způsobeného vyšší mocí - vznik dluhu za léčebné výlohy, které nejsou pokryty pojištěním - specializovaná léčba v zahraničí). </a:t>
            </a:r>
            <a:endParaRPr sz="3000" dirty="0"/>
          </a:p>
          <a:p>
            <a:pPr marL="0" lvl="0" indent="0" algn="l" rtl="0">
              <a:spcBef>
                <a:spcPts val="0"/>
              </a:spcBef>
              <a:spcAft>
                <a:spcPts val="0"/>
              </a:spcAft>
              <a:buNone/>
            </a:pPr>
            <a:endParaRPr sz="3000" dirty="0"/>
          </a:p>
          <a:p>
            <a:pPr marL="0" lvl="0" indent="0" algn="l" rtl="0">
              <a:spcBef>
                <a:spcPts val="0"/>
              </a:spcBef>
              <a:spcAft>
                <a:spcPts val="0"/>
              </a:spcAft>
              <a:buNone/>
            </a:pPr>
            <a:r>
              <a:rPr lang="cs-CZ" sz="3000" dirty="0">
                <a:solidFill>
                  <a:schemeClr val="dk1"/>
                </a:solidFill>
              </a:rPr>
              <a:t>Výklad je však záměrně ponechán judikaturní praxi při zohledňování relevantních skutečností daného případu – tedy při aplikaci práva soudem.</a:t>
            </a:r>
            <a:endParaRPr sz="30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3000" dirty="0"/>
          </a:p>
          <a:p>
            <a:pPr marL="0" lvl="0" indent="0" algn="l" rtl="0">
              <a:spcBef>
                <a:spcPts val="0"/>
              </a:spcBef>
              <a:spcAft>
                <a:spcPts val="0"/>
              </a:spcAft>
              <a:buNone/>
            </a:pPr>
            <a:endParaRPr sz="30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9"/>
          <p:cNvSpPr txBox="1"/>
          <p:nvPr/>
        </p:nvSpPr>
        <p:spPr>
          <a:xfrm>
            <a:off x="1644775" y="0"/>
            <a:ext cx="105471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3000" b="1" dirty="0"/>
              <a:t>V § 395 se za odstavec 2 vkládají nové odstavce 3 až 7, které znějí:</a:t>
            </a:r>
            <a:endParaRPr sz="3000" dirty="0"/>
          </a:p>
          <a:p>
            <a:pPr marL="0" lvl="0" indent="0" algn="l" rtl="0">
              <a:spcBef>
                <a:spcPts val="0"/>
              </a:spcBef>
              <a:spcAft>
                <a:spcPts val="0"/>
              </a:spcAft>
              <a:buNone/>
            </a:pPr>
            <a:r>
              <a:rPr lang="cs-CZ" sz="3000" b="1" dirty="0">
                <a:solidFill>
                  <a:schemeClr val="dk1"/>
                </a:solidFill>
              </a:rPr>
              <a:t>(6) Postup podle odstavců 3 až 6 se nepoužije, jsou-li pro to důvody zvláštního zřetele hodné, zejména zavázal-li se dlužník z ospravedlnitelného důvodu nebo </a:t>
            </a:r>
            <a:r>
              <a:rPr lang="cs-CZ" sz="3000" b="1" u="sng" dirty="0">
                <a:solidFill>
                  <a:schemeClr val="dk1"/>
                </a:solidFill>
              </a:rPr>
              <a:t>existuje-li výrazný nepoměr mezi výší dluhu a poskytnutého plnění.“.</a:t>
            </a:r>
            <a:endParaRPr sz="3000" b="1" u="sng" dirty="0">
              <a:solidFill>
                <a:schemeClr val="dk1"/>
              </a:solidFill>
            </a:endParaRPr>
          </a:p>
          <a:p>
            <a:pPr marL="0" lvl="0" indent="0" algn="l" rtl="0">
              <a:spcBef>
                <a:spcPts val="0"/>
              </a:spcBef>
              <a:spcAft>
                <a:spcPts val="0"/>
              </a:spcAft>
              <a:buNone/>
            </a:pPr>
            <a:endParaRPr sz="3000" dirty="0">
              <a:solidFill>
                <a:schemeClr val="dk1"/>
              </a:solidFill>
            </a:endParaRPr>
          </a:p>
          <a:p>
            <a:pPr marL="0" lvl="0" indent="0" algn="l" rtl="0">
              <a:spcBef>
                <a:spcPts val="0"/>
              </a:spcBef>
              <a:spcAft>
                <a:spcPts val="0"/>
              </a:spcAft>
              <a:buNone/>
            </a:pPr>
            <a:r>
              <a:rPr lang="cs-CZ" sz="3000" dirty="0">
                <a:solidFill>
                  <a:schemeClr val="dk1"/>
                </a:solidFill>
              </a:rPr>
              <a:t>Uvedení případu výrazného nepoměru mezi výší dlužníkova dluhu a poskytnutého plnění zmírňuje pravidlo, podle něhož insolvenční soud zamítne návrh na povolení oddlužení, jestliže výše pohledávek dlužníkových nezajištěných věřitelů přesahuje tisícinásobek existenčního minima (2,2 miliony Kč; § 395 odst. 3 </a:t>
            </a:r>
            <a:r>
              <a:rPr lang="cs-CZ" sz="3000" dirty="0" err="1">
                <a:solidFill>
                  <a:schemeClr val="dk1"/>
                </a:solidFill>
              </a:rPr>
              <a:t>InsZ</a:t>
            </a:r>
            <a:r>
              <a:rPr lang="cs-CZ" sz="3000" dirty="0">
                <a:solidFill>
                  <a:schemeClr val="dk1"/>
                </a:solidFill>
              </a:rPr>
              <a:t>). </a:t>
            </a:r>
            <a:endParaRPr sz="30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3000" dirty="0"/>
          </a:p>
          <a:p>
            <a:pPr marL="0" lvl="0" indent="0" algn="l" rtl="0">
              <a:spcBef>
                <a:spcPts val="0"/>
              </a:spcBef>
              <a:spcAft>
                <a:spcPts val="0"/>
              </a:spcAft>
              <a:buNone/>
            </a:pPr>
            <a:endParaRPr sz="30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1"/>
          <p:cNvSpPr txBox="1"/>
          <p:nvPr/>
        </p:nvSpPr>
        <p:spPr>
          <a:xfrm>
            <a:off x="1971800" y="0"/>
            <a:ext cx="101379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3000" b="1" dirty="0"/>
              <a:t>V § 398 se za odstavec 3 vkládá nový odstavec 4, který zní:</a:t>
            </a:r>
          </a:p>
          <a:p>
            <a:pPr marL="0" lvl="0" indent="0" algn="l" rtl="0">
              <a:spcBef>
                <a:spcPts val="0"/>
              </a:spcBef>
              <a:spcAft>
                <a:spcPts val="0"/>
              </a:spcAft>
              <a:buNone/>
            </a:pPr>
            <a:endParaRPr sz="3000" b="1" dirty="0"/>
          </a:p>
          <a:p>
            <a:pPr lvl="0"/>
            <a:r>
              <a:rPr lang="cs-CZ" sz="3000" b="1" dirty="0"/>
              <a:t>Nestačí-li částka podle odstavce 3 k uspokojení všech pohledávek za majetkovou podstatou a pohledávek jim postavených na roveň, uspokojí se nejdříve odměna a hotové výdaje insolvenčního správce, poté pohledávky věřitelů na výživném ze zákona, jestliže vznikly po rozhodnutí o úpadku, poté pohledávka podle § 390a odst. 5, poté záloha na úhradu odměny a hotových výdajů insolvenčního správce, poté ostatní pohledávky věřitelů na výživném ze zákona a poté náklady spojené s udržováním a správou majetkové podstaty. …</a:t>
            </a:r>
            <a:endParaRPr sz="30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uvisející obrázek">
            <a:extLst>
              <a:ext uri="{FF2B5EF4-FFF2-40B4-BE49-F238E27FC236}">
                <a16:creationId xmlns:a16="http://schemas.microsoft.com/office/drawing/2014/main" id="{E455DE3C-80E2-4E15-8802-A67C89E1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38" y="-69364"/>
            <a:ext cx="10519508" cy="669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185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1"/>
          <p:cNvSpPr txBox="1"/>
          <p:nvPr/>
        </p:nvSpPr>
        <p:spPr>
          <a:xfrm>
            <a:off x="1971800" y="0"/>
            <a:ext cx="101379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3000" b="1" dirty="0"/>
              <a:t>V § 398 se za odstavec 3 vkládá nový odstavec 4, který zní:</a:t>
            </a:r>
          </a:p>
          <a:p>
            <a:pPr marL="0" lvl="0" indent="0" algn="l" rtl="0">
              <a:spcBef>
                <a:spcPts val="0"/>
              </a:spcBef>
              <a:spcAft>
                <a:spcPts val="0"/>
              </a:spcAft>
              <a:buNone/>
            </a:pPr>
            <a:endParaRPr sz="3000" b="1" dirty="0"/>
          </a:p>
          <a:p>
            <a:pPr lvl="0"/>
            <a:r>
              <a:rPr lang="cs-CZ" sz="3000" b="1" dirty="0"/>
              <a:t>… Ostatní pohledávky za majetkovou podstatou a pohledávky jim postavené na roveň se uspokojí poměrně. Po uspokojení těchto pohledávek rozvrhne dlužník prostřednictvím insolvenčního správce částku podle odstavce 3 mezi nezajištěné věřitele podle poměru jejich pohledávek způsobem určeným v rozhodnutí insolvenčního soudu o schválení oddlužení. Zajištění věřitelé se uspokojí jen z výtěžku zpeněžení zajištění; při tomto zpeněžení se postupuje obdobně podle ustanovení o zpeněžení zajištění v konkursu.</a:t>
            </a:r>
            <a:endParaRPr sz="3000" b="1" dirty="0"/>
          </a:p>
        </p:txBody>
      </p:sp>
    </p:spTree>
    <p:extLst>
      <p:ext uri="{BB962C8B-B14F-4D97-AF65-F5344CB8AC3E}">
        <p14:creationId xmlns:p14="http://schemas.microsoft.com/office/powerpoint/2010/main" val="500222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2"/>
          <p:cNvSpPr txBox="1"/>
          <p:nvPr/>
        </p:nvSpPr>
        <p:spPr>
          <a:xfrm>
            <a:off x="1990725" y="0"/>
            <a:ext cx="10201350" cy="68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3000" b="1" dirty="0"/>
              <a:t> V § 398 odst. 5 </a:t>
            </a:r>
            <a:r>
              <a:rPr lang="cs-CZ" sz="3000" dirty="0"/>
              <a:t>se slova </a:t>
            </a:r>
          </a:p>
          <a:p>
            <a:pPr marL="0" lvl="0" indent="0" algn="l" rtl="0">
              <a:spcBef>
                <a:spcPts val="0"/>
              </a:spcBef>
              <a:spcAft>
                <a:spcPts val="0"/>
              </a:spcAft>
              <a:buNone/>
            </a:pPr>
            <a:endParaRPr lang="cs-CZ" sz="3000" b="1" dirty="0"/>
          </a:p>
          <a:p>
            <a:pPr marL="0" lvl="0" indent="0" algn="l" rtl="0">
              <a:spcBef>
                <a:spcPts val="0"/>
              </a:spcBef>
              <a:spcAft>
                <a:spcPts val="0"/>
              </a:spcAft>
              <a:buNone/>
            </a:pPr>
            <a:r>
              <a:rPr lang="cs-CZ" sz="3000" b="1" dirty="0"/>
              <a:t>„hodnota plnění, které při oddlužení obdrží nezajištění věřitelé, bude stejná nebo vyšší než 50 % jejich pohledávek, anebo stejná nebo vyšší než hodnota plnění, na které se tito věřitelé s dlužníkem dohodli“ </a:t>
            </a:r>
            <a:endParaRPr sz="3000" b="1" dirty="0"/>
          </a:p>
          <a:p>
            <a:pPr marL="0" lvl="0" indent="0" algn="l" rtl="0">
              <a:spcBef>
                <a:spcPts val="0"/>
              </a:spcBef>
              <a:spcAft>
                <a:spcPts val="0"/>
              </a:spcAft>
              <a:buNone/>
            </a:pPr>
            <a:endParaRPr lang="cs-CZ" sz="3000" b="1" dirty="0"/>
          </a:p>
          <a:p>
            <a:pPr marL="0" lvl="0" indent="0" algn="l" rtl="0">
              <a:spcBef>
                <a:spcPts val="0"/>
              </a:spcBef>
              <a:spcAft>
                <a:spcPts val="0"/>
              </a:spcAft>
              <a:buNone/>
            </a:pPr>
            <a:r>
              <a:rPr lang="cs-CZ" sz="3000" dirty="0"/>
              <a:t>Se nahrazují slovy… Učiní tak jen tehdy, lze-li se zřetelem ke všem okolnostem důvodně předpokládat, že </a:t>
            </a:r>
            <a:r>
              <a:rPr lang="cs-CZ" sz="3000" b="1" dirty="0"/>
              <a:t>„je výše splátek určená podle odstavce 3 způsobilá ohrozit plnění splátkového kalendáře nebo že míra uspokojení pohledávek nezajištěných věřitelů bude vyšší i při jiné výši měsíčních splátek“ </a:t>
            </a:r>
            <a:endParaRPr sz="3000" b="1" dirty="0"/>
          </a:p>
          <a:p>
            <a:pPr marL="0" lvl="0" indent="0" algn="l" rtl="0">
              <a:spcBef>
                <a:spcPts val="0"/>
              </a:spcBef>
              <a:spcAft>
                <a:spcPts val="0"/>
              </a:spcAft>
              <a:buNone/>
            </a:pPr>
            <a:r>
              <a:rPr lang="cs-CZ" sz="3000" b="1" dirty="0"/>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2"/>
          <p:cNvSpPr txBox="1"/>
          <p:nvPr/>
        </p:nvSpPr>
        <p:spPr>
          <a:xfrm>
            <a:off x="2375775" y="0"/>
            <a:ext cx="9816300" cy="6819600"/>
          </a:xfrm>
          <a:prstGeom prst="rect">
            <a:avLst/>
          </a:prstGeom>
          <a:noFill/>
          <a:ln>
            <a:noFill/>
          </a:ln>
        </p:spPr>
        <p:txBody>
          <a:bodyPr spcFirstLastPara="1" wrap="square" lIns="91425" tIns="91425" rIns="91425" bIns="91425" anchor="t" anchorCtr="0">
            <a:noAutofit/>
          </a:bodyPr>
          <a:lstStyle/>
          <a:p>
            <a:pPr lvl="0"/>
            <a:r>
              <a:rPr lang="cs-CZ" sz="3000" b="1" dirty="0"/>
              <a:t> </a:t>
            </a:r>
          </a:p>
          <a:p>
            <a:pPr lvl="0"/>
            <a:r>
              <a:rPr lang="cs-CZ" sz="3000" b="1" dirty="0"/>
              <a:t>…</a:t>
            </a:r>
          </a:p>
          <a:p>
            <a:pPr lvl="0"/>
            <a:r>
              <a:rPr lang="cs-CZ" sz="3000" dirty="0"/>
              <a:t>a na konci odstavce 5 se doplňují věty </a:t>
            </a:r>
            <a:r>
              <a:rPr lang="cs-CZ" sz="3000" b="1" dirty="0"/>
              <a:t>„Insolvenční soud může obdobně stanovit jinou výši měsíčních splátek i po schválení oddlužení, jestliže o to požádá dlužník pro změnu poměrů. Soud tak učiní jen tehdy, lze-li se zřetelem ke všem okolnostem důvodně předpokládat, že je výše dosavadních splátek způsobilá ohrozit plnění splátkového kalendáře nebo že míra uspokojení pohledávek nezajištěných věřitelů bude vyšší i při jiné výši měsíčních splátek. Odvolání proti rozhodnutím podle věty první a šesté není přípustné.“.</a:t>
            </a:r>
          </a:p>
        </p:txBody>
      </p:sp>
    </p:spTree>
    <p:extLst>
      <p:ext uri="{BB962C8B-B14F-4D97-AF65-F5344CB8AC3E}">
        <p14:creationId xmlns:p14="http://schemas.microsoft.com/office/powerpoint/2010/main" val="3412168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p:nvPr/>
        </p:nvSpPr>
        <p:spPr>
          <a:xfrm>
            <a:off x="1459832" y="0"/>
            <a:ext cx="10732243" cy="68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2400" b="1" dirty="0"/>
              <a:t> </a:t>
            </a:r>
            <a:r>
              <a:rPr lang="cs-CZ" sz="3000" b="1" dirty="0"/>
              <a:t>V § 398 se doplňují odstavce 6 až 8, které znějí:</a:t>
            </a:r>
            <a:endParaRPr sz="3000" b="1" dirty="0"/>
          </a:p>
          <a:p>
            <a:pPr marL="0" lvl="0" indent="0" algn="l" rtl="0">
              <a:spcBef>
                <a:spcPts val="0"/>
              </a:spcBef>
              <a:spcAft>
                <a:spcPts val="0"/>
              </a:spcAft>
              <a:buNone/>
            </a:pPr>
            <a:endParaRPr sz="3000" b="1" dirty="0"/>
          </a:p>
          <a:p>
            <a:pPr lvl="0"/>
            <a:r>
              <a:rPr lang="cs-CZ" sz="3000" b="1" dirty="0"/>
              <a:t>Dlužník není povinen vydat majetek ke zpeněžení podle odstavce 3, vyplývá-li ze zprávy pro oddlužení, že by se zpeněžením tohoto majetku nedosáhlo uspokojení věřitelů. Dlužník také není povinen vydat ke zpeněžení své obydlí, ledaže ze zprávy pro oddlužení vyplývá, že jeho hodnota přesahuje hodnotu určenou podle prováděcího právního předpisu násobkem částky na zajištění obydlí v dlužníkově bydlišti. </a:t>
            </a:r>
            <a:r>
              <a:rPr lang="cs-CZ" sz="3000" b="1" u="sng" dirty="0"/>
              <a:t>Není-li dále stanoveno jinak, pro účely zpeněžení podle odstavce 3 do majetkové podstaty nenáleží majetek, který dlužník nabyl v průběhu insolvenčního řízení poté, co nastaly účinky schválení oddlužení</a:t>
            </a:r>
            <a:r>
              <a:rPr lang="cs-CZ" sz="3000" b="1" dirty="0"/>
              <a:t>. Ustanovení § 409 odst. 4 není dotčeno.</a:t>
            </a:r>
            <a:endParaRPr sz="3000" b="1" dirty="0"/>
          </a:p>
          <a:p>
            <a:pPr marL="0" lvl="0" indent="0" algn="l" rtl="0">
              <a:spcBef>
                <a:spcPts val="0"/>
              </a:spcBef>
              <a:spcAft>
                <a:spcPts val="0"/>
              </a:spcAft>
              <a:buNone/>
            </a:pPr>
            <a:endParaRPr sz="2400" b="1" dirty="0"/>
          </a:p>
          <a:p>
            <a:pPr marL="0" lvl="0" indent="0" algn="l" rtl="0">
              <a:spcBef>
                <a:spcPts val="0"/>
              </a:spcBef>
              <a:spcAft>
                <a:spcPts val="0"/>
              </a:spcAft>
              <a:buNone/>
            </a:pPr>
            <a:endParaRPr sz="24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ED35494E-DE15-4EE3-95D4-5659319C9457}"/>
              </a:ext>
            </a:extLst>
          </p:cNvPr>
          <p:cNvSpPr/>
          <p:nvPr/>
        </p:nvSpPr>
        <p:spPr>
          <a:xfrm>
            <a:off x="1459833" y="513348"/>
            <a:ext cx="10411326" cy="5632311"/>
          </a:xfrm>
          <a:prstGeom prst="rect">
            <a:avLst/>
          </a:prstGeom>
        </p:spPr>
        <p:txBody>
          <a:bodyPr wrap="square">
            <a:spAutoFit/>
          </a:bodyPr>
          <a:lstStyle/>
          <a:p>
            <a:r>
              <a:rPr lang="cs-CZ" sz="3000" b="1" dirty="0"/>
              <a:t>(7) Je-li způsobem oddlužení plnění splátkového kalendáře se zpeněžením majetkové podstaty, může insolvenční soud na návrh insolvenčního správce za účelem předcházení budoucímu úpadku uložit dlužníku povinnost využít v rozsahu nejvýše 100 hodin služby odborného sociálního poradenství poskytované registrovaným poskytovatelem sociálních služeb; odvolání proti tomuto rozhodnutí není přípustné. Tato služba se dlužníku poskytuje bez úhrady nákladů.</a:t>
            </a:r>
          </a:p>
          <a:p>
            <a:endParaRPr lang="cs-CZ" sz="3000" b="1" dirty="0"/>
          </a:p>
          <a:p>
            <a:r>
              <a:rPr lang="cs-CZ" sz="3000" b="1" dirty="0"/>
              <a:t>(8) V oddlužení lze postupovat s odchylkami podle § 315 odst. 1, nerozhodne-li schůze věřitelů jinak.</a:t>
            </a:r>
          </a:p>
        </p:txBody>
      </p:sp>
    </p:spTree>
    <p:extLst>
      <p:ext uri="{BB962C8B-B14F-4D97-AF65-F5344CB8AC3E}">
        <p14:creationId xmlns:p14="http://schemas.microsoft.com/office/powerpoint/2010/main" val="441505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p:nvPr/>
        </p:nvSpPr>
        <p:spPr>
          <a:xfrm>
            <a:off x="1716506" y="0"/>
            <a:ext cx="10431620" cy="68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dirty="0"/>
              <a:t>      </a:t>
            </a:r>
            <a:endParaRPr dirty="0"/>
          </a:p>
          <a:p>
            <a:pPr lvl="0">
              <a:lnSpc>
                <a:spcPct val="115000"/>
              </a:lnSpc>
            </a:pPr>
            <a:r>
              <a:rPr lang="cs-CZ" sz="3000" b="1" dirty="0"/>
              <a:t>§ 412</a:t>
            </a:r>
          </a:p>
          <a:p>
            <a:pPr lvl="0">
              <a:lnSpc>
                <a:spcPct val="115000"/>
              </a:lnSpc>
            </a:pPr>
            <a:endParaRPr lang="cs-CZ" sz="3000" b="1" dirty="0"/>
          </a:p>
          <a:p>
            <a:pPr lvl="0">
              <a:lnSpc>
                <a:spcPct val="115000"/>
              </a:lnSpc>
            </a:pPr>
            <a:r>
              <a:rPr lang="cs-CZ" sz="3000" b="1" dirty="0"/>
              <a:t>Povinnosti dlužníka po schválení oddlužení</a:t>
            </a:r>
          </a:p>
          <a:p>
            <a:pPr lvl="0">
              <a:lnSpc>
                <a:spcPct val="115000"/>
              </a:lnSpc>
            </a:pPr>
            <a:r>
              <a:rPr lang="cs-CZ" sz="3000" b="1" dirty="0"/>
              <a:t>(1) Po dobu trvání účinků schválení oddlužení plněním splátkového kalendáře se zpeněžením majetkové podstaty je dlužník povinen</a:t>
            </a:r>
          </a:p>
          <a:p>
            <a:pPr lvl="0">
              <a:lnSpc>
                <a:spcPct val="115000"/>
              </a:lnSpc>
            </a:pPr>
            <a:endParaRPr lang="cs-CZ" sz="3000" b="1" dirty="0"/>
          </a:p>
          <a:p>
            <a:pPr lvl="0">
              <a:lnSpc>
                <a:spcPct val="115000"/>
              </a:lnSpc>
            </a:pPr>
            <a:r>
              <a:rPr lang="cs-CZ" sz="3000" b="1" dirty="0"/>
              <a:t>a) vykonávat přiměřenou výdělečnou činnost a v případě, že je nezaměstnaný, o získání příjmu usilovat; nesmí rovněž odmítat splnitelnou možnost si příjem obstarat,</a:t>
            </a:r>
          </a:p>
          <a:p>
            <a:pPr lvl="0" algn="ctr">
              <a:lnSpc>
                <a:spcPct val="115000"/>
              </a:lnSpc>
            </a:pPr>
            <a:endParaRPr lang="cs-CZ" sz="24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p:nvPr/>
        </p:nvSpPr>
        <p:spPr>
          <a:xfrm>
            <a:off x="1347537" y="0"/>
            <a:ext cx="10800589" cy="68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dirty="0"/>
              <a:t>      </a:t>
            </a:r>
            <a:endParaRPr dirty="0"/>
          </a:p>
          <a:p>
            <a:pPr lvl="0">
              <a:lnSpc>
                <a:spcPct val="115000"/>
              </a:lnSpc>
            </a:pPr>
            <a:r>
              <a:rPr lang="cs-CZ" sz="3000" b="1" dirty="0"/>
              <a:t>e) nezatajovat žádný ze svých příjmů a na žádost insolvenčního soudu, insolvenčního správce nebo věřitelského výboru předložit k nahlédnutí svá daňová přiznání za období trvání účinků schválení oddlužení,</a:t>
            </a:r>
          </a:p>
          <a:p>
            <a:pPr lvl="0">
              <a:lnSpc>
                <a:spcPct val="115000"/>
              </a:lnSpc>
            </a:pPr>
            <a:endParaRPr lang="cs-CZ" sz="3000" b="1" dirty="0"/>
          </a:p>
          <a:p>
            <a:pPr lvl="0">
              <a:lnSpc>
                <a:spcPct val="115000"/>
              </a:lnSpc>
            </a:pPr>
            <a:r>
              <a:rPr lang="cs-CZ" sz="3000" b="1" dirty="0"/>
              <a:t>f) neposkytovat nikomu z věřitelů žádné zvláštní výhody,</a:t>
            </a:r>
          </a:p>
          <a:p>
            <a:pPr lvl="0">
              <a:lnSpc>
                <a:spcPct val="115000"/>
              </a:lnSpc>
            </a:pPr>
            <a:endParaRPr lang="cs-CZ" sz="3000" b="1" dirty="0"/>
          </a:p>
          <a:p>
            <a:pPr lvl="0">
              <a:lnSpc>
                <a:spcPct val="115000"/>
              </a:lnSpc>
            </a:pPr>
            <a:r>
              <a:rPr lang="cs-CZ" sz="3000" b="1" dirty="0"/>
              <a:t>g) nepřijímat na sebe nové závazky, které by nemohl v době jejich splatnosti splnit</a:t>
            </a:r>
            <a:r>
              <a:rPr lang="cs-CZ" sz="3200" b="1" dirty="0"/>
              <a:t>,</a:t>
            </a:r>
          </a:p>
          <a:p>
            <a:pPr lvl="0" algn="ctr">
              <a:lnSpc>
                <a:spcPct val="115000"/>
              </a:lnSpc>
            </a:pPr>
            <a:endParaRPr lang="cs-CZ" sz="3200" b="1" dirty="0"/>
          </a:p>
          <a:p>
            <a:pPr lvl="0" algn="ctr">
              <a:lnSpc>
                <a:spcPct val="115000"/>
              </a:lnSpc>
            </a:pPr>
            <a:endParaRPr lang="cs-CZ" sz="2400" b="1" dirty="0"/>
          </a:p>
        </p:txBody>
      </p:sp>
    </p:spTree>
    <p:extLst>
      <p:ext uri="{BB962C8B-B14F-4D97-AF65-F5344CB8AC3E}">
        <p14:creationId xmlns:p14="http://schemas.microsoft.com/office/powerpoint/2010/main" val="592415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p:nvPr/>
        </p:nvSpPr>
        <p:spPr>
          <a:xfrm>
            <a:off x="1347537" y="0"/>
            <a:ext cx="10800589" cy="68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dirty="0"/>
              <a:t>      </a:t>
            </a:r>
            <a:endParaRPr dirty="0"/>
          </a:p>
          <a:p>
            <a:pPr lvl="0">
              <a:lnSpc>
                <a:spcPct val="115000"/>
              </a:lnSpc>
            </a:pPr>
            <a:r>
              <a:rPr lang="cs-CZ" sz="3000" b="1" dirty="0"/>
              <a:t>h) vynaložit veškeré úsilí, které po něm lze spravedlivě požadovat, k plnému uspokojení pohledávek svých věřitelů.</a:t>
            </a:r>
          </a:p>
          <a:p>
            <a:pPr lvl="0">
              <a:lnSpc>
                <a:spcPct val="115000"/>
              </a:lnSpc>
            </a:pPr>
            <a:endParaRPr lang="cs-CZ" sz="3000" b="1" dirty="0"/>
          </a:p>
          <a:p>
            <a:pPr lvl="0">
              <a:lnSpc>
                <a:spcPct val="115000"/>
              </a:lnSpc>
            </a:pPr>
            <a:r>
              <a:rPr lang="cs-CZ" sz="3000" b="1" dirty="0"/>
              <a:t>(2) Po dobu trvání účinků schválení oddlužení plněním splátkového kalendáře se zpeněžením majetkové podstaty vykonává insolvenční správce dohled nad činností dlužníka. O výsledcích své činnosti informuje insolvenční soud a věřitelský výbor.</a:t>
            </a:r>
          </a:p>
          <a:p>
            <a:pPr lvl="0" algn="ctr">
              <a:lnSpc>
                <a:spcPct val="115000"/>
              </a:lnSpc>
            </a:pPr>
            <a:endParaRPr lang="cs-CZ" sz="2800" b="1" dirty="0"/>
          </a:p>
          <a:p>
            <a:pPr lvl="0" algn="ctr">
              <a:lnSpc>
                <a:spcPct val="115000"/>
              </a:lnSpc>
            </a:pPr>
            <a:endParaRPr lang="cs-CZ" sz="3200" b="1" dirty="0"/>
          </a:p>
          <a:p>
            <a:pPr lvl="0" algn="ctr">
              <a:lnSpc>
                <a:spcPct val="115000"/>
              </a:lnSpc>
            </a:pPr>
            <a:endParaRPr lang="cs-CZ" sz="2400" b="1" dirty="0"/>
          </a:p>
        </p:txBody>
      </p:sp>
    </p:spTree>
    <p:extLst>
      <p:ext uri="{BB962C8B-B14F-4D97-AF65-F5344CB8AC3E}">
        <p14:creationId xmlns:p14="http://schemas.microsoft.com/office/powerpoint/2010/main" val="1132243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5"/>
          <p:cNvSpPr txBox="1"/>
          <p:nvPr/>
        </p:nvSpPr>
        <p:spPr>
          <a:xfrm>
            <a:off x="1171074" y="24000"/>
            <a:ext cx="11020926" cy="68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dirty="0"/>
              <a:t>      </a:t>
            </a:r>
            <a:endParaRPr sz="2400" b="1" dirty="0"/>
          </a:p>
          <a:p>
            <a:pPr lvl="0"/>
            <a:r>
              <a:rPr lang="cs-CZ" sz="3000" b="1" i="1" dirty="0"/>
              <a:t>Splnění oddlužení</a:t>
            </a:r>
          </a:p>
          <a:p>
            <a:pPr lvl="0"/>
            <a:r>
              <a:rPr lang="cs-CZ" sz="3000" b="1" i="1" dirty="0"/>
              <a:t>(1) Oddlužení plněním splátkového kalendáře se zpeněžením majetkové podstaty je splněno, jestliže</a:t>
            </a:r>
          </a:p>
          <a:p>
            <a:pPr lvl="0"/>
            <a:endParaRPr lang="cs-CZ" sz="3000" b="1" i="1" dirty="0"/>
          </a:p>
          <a:p>
            <a:pPr lvl="0"/>
            <a:r>
              <a:rPr lang="cs-CZ" sz="3000" b="1" i="1" dirty="0"/>
              <a:t>a) dlužník splatil nezajištěným věřitelům jejich pohledávky v plné výši,</a:t>
            </a:r>
          </a:p>
          <a:p>
            <a:pPr lvl="0"/>
            <a:endParaRPr lang="cs-CZ" sz="3000" b="1" i="1" dirty="0"/>
          </a:p>
          <a:p>
            <a:pPr lvl="0"/>
            <a:r>
              <a:rPr lang="cs-CZ" sz="3000" b="1" i="1" dirty="0"/>
              <a:t>b) dlužník v době 3 let od schválení oddlužení splatil nezajištěným věřitelům alespoň 60 % jejich pohledávek,</a:t>
            </a:r>
          </a:p>
          <a:p>
            <a:pPr lvl="0"/>
            <a:endParaRPr lang="cs-CZ" sz="3000" b="1" i="1" dirty="0"/>
          </a:p>
          <a:p>
            <a:pPr lvl="0"/>
            <a:endParaRPr lang="cs-CZ" sz="2400" b="1" i="1" dirty="0"/>
          </a:p>
          <a:p>
            <a:pPr marL="0" lvl="0" indent="0" algn="l" rtl="0">
              <a:spcBef>
                <a:spcPts val="0"/>
              </a:spcBef>
              <a:spcAft>
                <a:spcPts val="0"/>
              </a:spcAft>
              <a:buNone/>
            </a:pPr>
            <a:endParaRPr sz="24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5"/>
          <p:cNvSpPr txBox="1"/>
          <p:nvPr/>
        </p:nvSpPr>
        <p:spPr>
          <a:xfrm>
            <a:off x="1171074" y="24000"/>
            <a:ext cx="11020926" cy="68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dirty="0"/>
              <a:t>      </a:t>
            </a:r>
            <a:endParaRPr sz="2400" b="1" dirty="0"/>
          </a:p>
          <a:p>
            <a:r>
              <a:rPr lang="cs-CZ" sz="3000" b="1" i="1" dirty="0"/>
              <a:t>c) po dobu 5 let od schválení oddlužení nebylo dlužníku oddlužení zrušeno a dlužník neporušil svou povinnost vynaložit veškeré úsilí, které po něm bylo možno spravedlivě požadovat, k plnému uspokojení pohledávek svých věřitelů; má se za to, že tuto povinnost neporušil, jestliže v této době splatil nezajištěným věřitelům alespoň 30 % jejich pohledávek.</a:t>
            </a:r>
          </a:p>
          <a:p>
            <a:pPr lvl="0"/>
            <a:endParaRPr lang="cs-CZ" sz="3000" b="1" i="1" dirty="0"/>
          </a:p>
          <a:p>
            <a:pPr lvl="0"/>
            <a:r>
              <a:rPr lang="cs-CZ" sz="3000" b="1" i="1" dirty="0"/>
              <a:t>2) Oddlužení zpeněžením majetkové podstaty je splněno po obdržení zprávy insolvenčního správce o splnění rozvrhového usnesení, jestliže dlužník řádně splnil všechny povinnosti stanovené v rozhodnutí o schválení oddlužení.</a:t>
            </a:r>
          </a:p>
          <a:p>
            <a:pPr lvl="0"/>
            <a:endParaRPr lang="cs-CZ" sz="3200" b="1" i="1" dirty="0"/>
          </a:p>
          <a:p>
            <a:pPr lvl="0"/>
            <a:endParaRPr lang="cs-CZ" sz="2400" b="1" i="1" dirty="0"/>
          </a:p>
          <a:p>
            <a:pPr marL="0" lvl="0" indent="0" algn="l" rtl="0">
              <a:spcBef>
                <a:spcPts val="0"/>
              </a:spcBef>
              <a:spcAft>
                <a:spcPts val="0"/>
              </a:spcAft>
              <a:buNone/>
            </a:pPr>
            <a:r>
              <a:rPr lang="cs-CZ" sz="2400" b="1" dirty="0">
                <a:solidFill>
                  <a:schemeClr val="dk1"/>
                </a:solidFill>
              </a:rPr>
              <a:t>.</a:t>
            </a:r>
            <a:endParaRPr sz="2400" b="1" dirty="0"/>
          </a:p>
        </p:txBody>
      </p:sp>
    </p:spTree>
    <p:extLst>
      <p:ext uri="{BB962C8B-B14F-4D97-AF65-F5344CB8AC3E}">
        <p14:creationId xmlns:p14="http://schemas.microsoft.com/office/powerpoint/2010/main" val="16060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78A260-F48D-4CED-BCF7-56D939053FF4}"/>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FEEFEC89-3766-4D3C-87AD-668EB12D3C9C}"/>
              </a:ext>
            </a:extLst>
          </p:cNvPr>
          <p:cNvSpPr>
            <a:spLocks noGrp="1"/>
          </p:cNvSpPr>
          <p:nvPr>
            <p:ph type="subTitle" idx="1"/>
          </p:nvPr>
        </p:nvSpPr>
        <p:spPr/>
        <p:txBody>
          <a:bodyPr/>
          <a:lstStyle/>
          <a:p>
            <a:endParaRPr lang="cs-CZ"/>
          </a:p>
        </p:txBody>
      </p:sp>
      <p:pic>
        <p:nvPicPr>
          <p:cNvPr id="4" name="Obrázek 3">
            <a:extLst>
              <a:ext uri="{FF2B5EF4-FFF2-40B4-BE49-F238E27FC236}">
                <a16:creationId xmlns:a16="http://schemas.microsoft.com/office/drawing/2014/main" id="{90CB297C-D4EB-41B9-A6A2-FAAF34C37302}"/>
              </a:ext>
            </a:extLst>
          </p:cNvPr>
          <p:cNvPicPr>
            <a:picLocks noChangeAspect="1"/>
          </p:cNvPicPr>
          <p:nvPr/>
        </p:nvPicPr>
        <p:blipFill>
          <a:blip r:embed="rId3"/>
          <a:stretch>
            <a:fillRect/>
          </a:stretch>
        </p:blipFill>
        <p:spPr>
          <a:xfrm>
            <a:off x="0" y="-914401"/>
            <a:ext cx="12192000" cy="8393723"/>
          </a:xfrm>
          <a:prstGeom prst="rect">
            <a:avLst/>
          </a:prstGeom>
        </p:spPr>
      </p:pic>
      <p:sp>
        <p:nvSpPr>
          <p:cNvPr id="5" name="TextovéPole 4">
            <a:extLst>
              <a:ext uri="{FF2B5EF4-FFF2-40B4-BE49-F238E27FC236}">
                <a16:creationId xmlns:a16="http://schemas.microsoft.com/office/drawing/2014/main" id="{00F277CE-4426-49FC-A5C4-570615DB0877}"/>
              </a:ext>
            </a:extLst>
          </p:cNvPr>
          <p:cNvSpPr txBox="1"/>
          <p:nvPr/>
        </p:nvSpPr>
        <p:spPr>
          <a:xfrm>
            <a:off x="2508739" y="548041"/>
            <a:ext cx="2516554" cy="307777"/>
          </a:xfrm>
          <a:prstGeom prst="rect">
            <a:avLst/>
          </a:prstGeom>
          <a:noFill/>
        </p:spPr>
        <p:txBody>
          <a:bodyPr wrap="square" rtlCol="0">
            <a:spAutoFit/>
          </a:bodyPr>
          <a:lstStyle/>
          <a:p>
            <a:r>
              <a:rPr lang="cs-CZ" dirty="0"/>
              <a:t>7.12.2019</a:t>
            </a:r>
          </a:p>
        </p:txBody>
      </p:sp>
    </p:spTree>
    <p:extLst>
      <p:ext uri="{BB962C8B-B14F-4D97-AF65-F5344CB8AC3E}">
        <p14:creationId xmlns:p14="http://schemas.microsoft.com/office/powerpoint/2010/main" val="1672728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5"/>
          <p:cNvSpPr txBox="1"/>
          <p:nvPr/>
        </p:nvSpPr>
        <p:spPr>
          <a:xfrm>
            <a:off x="1171074" y="24000"/>
            <a:ext cx="11020926" cy="68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dirty="0"/>
              <a:t>      </a:t>
            </a:r>
            <a:endParaRPr sz="2400" b="1" dirty="0"/>
          </a:p>
          <a:p>
            <a:pPr lvl="0"/>
            <a:r>
              <a:rPr lang="cs-CZ" sz="3000" b="1" i="1" dirty="0"/>
              <a:t>(3) Pro splnění oddlužení podle odstavce 1 písm. b) a c) postačí, jestliže by požadované míry splacení pohledávek nezajištěných věřitelů bylo dosaženo bez přihlédnutí k podřízeným pohledávkám.</a:t>
            </a:r>
          </a:p>
          <a:p>
            <a:pPr lvl="0"/>
            <a:endParaRPr lang="cs-CZ" sz="3000" b="1" i="1" dirty="0"/>
          </a:p>
          <a:p>
            <a:pPr lvl="0"/>
            <a:r>
              <a:rPr lang="cs-CZ" sz="3000" b="1" i="1" dirty="0"/>
              <a:t>(4) Vznikl-li dlužníku nárok na starobní důchod před schválením oddlužení a tento nárok trval po celou dobu schváleného oddlužení nebo je-li dlužník invalidní ve druhém nebo třetím stupni74), je oddlužení plněním splátkového kalendáře se zpeněžením majetkové podstaty splněno, jestliže nebylo zrušeno po dobu 3 let od schválení oddlužení. Listiny dokládající vznik starobního důchodu nebo invaliditu dlužník za účelem podání zprávy o splnění oddlužení předloží insolvenčnímu správci.</a:t>
            </a:r>
          </a:p>
          <a:p>
            <a:pPr lvl="0"/>
            <a:endParaRPr lang="cs-CZ" sz="2800" b="1" i="1" dirty="0"/>
          </a:p>
          <a:p>
            <a:pPr lvl="0"/>
            <a:endParaRPr lang="cs-CZ" sz="3200" b="1" i="1" dirty="0"/>
          </a:p>
          <a:p>
            <a:pPr lvl="0"/>
            <a:endParaRPr lang="cs-CZ" sz="2400" b="1" i="1" dirty="0"/>
          </a:p>
          <a:p>
            <a:pPr marL="0" lvl="0" indent="0" algn="l" rtl="0">
              <a:spcBef>
                <a:spcPts val="0"/>
              </a:spcBef>
              <a:spcAft>
                <a:spcPts val="0"/>
              </a:spcAft>
              <a:buNone/>
            </a:pPr>
            <a:r>
              <a:rPr lang="cs-CZ" sz="2400" b="1" dirty="0">
                <a:solidFill>
                  <a:schemeClr val="dk1"/>
                </a:solidFill>
              </a:rPr>
              <a:t>.</a:t>
            </a:r>
            <a:endParaRPr sz="2400" b="1" dirty="0"/>
          </a:p>
        </p:txBody>
      </p:sp>
    </p:spTree>
    <p:extLst>
      <p:ext uri="{BB962C8B-B14F-4D97-AF65-F5344CB8AC3E}">
        <p14:creationId xmlns:p14="http://schemas.microsoft.com/office/powerpoint/2010/main" val="3893146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6"/>
          <p:cNvSpPr txBox="1"/>
          <p:nvPr/>
        </p:nvSpPr>
        <p:spPr>
          <a:xfrm>
            <a:off x="1299411" y="0"/>
            <a:ext cx="10892589" cy="6858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2400" b="1" dirty="0"/>
          </a:p>
          <a:p>
            <a:pPr lvl="0"/>
            <a:r>
              <a:rPr lang="cs-CZ" sz="3000" b="1" dirty="0"/>
              <a:t>(5) Jestliže bylo dlužníku v jiném insolvenčním řízení po splnění oddlužení podle odstavce 4 pravomocným rozhodnutím přiznáno osvobození od placení pohledávek zahrnutých do oddlužení, v rozsahu, v němž nebyly uspokojeny, může insolvenční soud o splnění oddlužení podle odstavce 4 rozhodnout jen z důvodů zvláštního zřetele hodných.</a:t>
            </a:r>
          </a:p>
          <a:p>
            <a:pPr marL="0" lvl="0" indent="0" algn="l" rtl="0">
              <a:spcBef>
                <a:spcPts val="0"/>
              </a:spcBef>
              <a:spcAft>
                <a:spcPts val="0"/>
              </a:spcAft>
              <a:buNone/>
            </a:pPr>
            <a:endParaRPr sz="2400" b="1" dirty="0"/>
          </a:p>
          <a:p>
            <a:pPr marL="0" lvl="0" indent="0" algn="l" rtl="0">
              <a:spcBef>
                <a:spcPts val="0"/>
              </a:spcBef>
              <a:spcAft>
                <a:spcPts val="0"/>
              </a:spcAft>
              <a:buNone/>
            </a:pPr>
            <a:endParaRPr sz="24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CEC3E8E-306C-42B7-A0EB-C15380042F2C}"/>
              </a:ext>
            </a:extLst>
          </p:cNvPr>
          <p:cNvSpPr/>
          <p:nvPr/>
        </p:nvSpPr>
        <p:spPr>
          <a:xfrm>
            <a:off x="1777511" y="369277"/>
            <a:ext cx="9889881" cy="6078587"/>
          </a:xfrm>
          <a:prstGeom prst="rect">
            <a:avLst/>
          </a:prstGeom>
        </p:spPr>
        <p:txBody>
          <a:bodyPr wrap="square">
            <a:spAutoFit/>
          </a:bodyPr>
          <a:lstStyle/>
          <a:p>
            <a:pPr algn="ctr">
              <a:spcBef>
                <a:spcPts val="1000"/>
              </a:spcBef>
            </a:pPr>
            <a:r>
              <a:rPr lang="cs-CZ" sz="2400" dirty="0">
                <a:solidFill>
                  <a:srgbClr val="C21111"/>
                </a:solidFill>
                <a:latin typeface="Arial" panose="020B0604020202020204" pitchFamily="34" charset="0"/>
              </a:rPr>
              <a:t>Čl. I</a:t>
            </a:r>
            <a:endParaRPr lang="cs-CZ" sz="2400" dirty="0">
              <a:solidFill>
                <a:srgbClr val="333333"/>
              </a:solidFill>
              <a:latin typeface="Arial" panose="020B0604020202020204" pitchFamily="34" charset="0"/>
            </a:endParaRPr>
          </a:p>
          <a:p>
            <a:pPr algn="ctr"/>
            <a:r>
              <a:rPr lang="cs-CZ" sz="2400" b="1" dirty="0">
                <a:solidFill>
                  <a:schemeClr val="bg2"/>
                </a:solidFill>
                <a:latin typeface="Arial" panose="020B0604020202020204" pitchFamily="34" charset="0"/>
              </a:rPr>
              <a:t>Změna insolvenčního zákona</a:t>
            </a:r>
            <a:endParaRPr lang="cs-CZ" sz="2400" dirty="0">
              <a:solidFill>
                <a:schemeClr val="bg2"/>
              </a:solidFill>
              <a:latin typeface="Arial" panose="020B0604020202020204" pitchFamily="34" charset="0"/>
            </a:endParaRPr>
          </a:p>
          <a:p>
            <a:pPr algn="just">
              <a:spcBef>
                <a:spcPts val="600"/>
              </a:spcBef>
            </a:pPr>
            <a:r>
              <a:rPr lang="cs-CZ" sz="2400" dirty="0">
                <a:solidFill>
                  <a:schemeClr val="bg2"/>
                </a:solidFill>
                <a:latin typeface="Arial" panose="020B0604020202020204" pitchFamily="34" charset="0"/>
              </a:rPr>
              <a:t>V § 412a zákona č. 182/2006 Sb., o úpadku a způsobech jeho řešení (insolvenční zákon), ve znění zákona č. 31/2019 Sb., se doplňuje odstavec 6, který zní</a:t>
            </a:r>
            <a:r>
              <a:rPr lang="cs-CZ" sz="2400" b="1" dirty="0">
                <a:solidFill>
                  <a:schemeClr val="bg2"/>
                </a:solidFill>
                <a:latin typeface="Arial" panose="020B0604020202020204" pitchFamily="34" charset="0"/>
              </a:rPr>
              <a:t>:„(6) Pokud pohledávky nezajištěných věřitelů vznikly alespoň ze dvou třetin jejich výše před dosažením 18 let věku dlužníka, je oddlužení plněním splátkového kalendáře se zpeněžením majetkové podstaty splněno, jestliže nebylo zrušeno po dobu 3 let od schválení oddlužení. Za pohledávku vzniklou před dosažením 18 let věku dlužníka se dále považuje příslušenství takové pohledávky, smluvní pokuta vzniklá na základě stejné smlouvy jako taková pohledávka a pohledávka, která vznikla na základě smlouvy uzavřené při podnikatelské činnosti věřitele před uplynutím 3 let od dosažení 18 let věku dlužníka, jestliže obdržené plnění dlužník alespoň ze dvou třetin jeho výše využil k úhradě pohledávky podle věty první.“.</a:t>
            </a:r>
          </a:p>
        </p:txBody>
      </p:sp>
    </p:spTree>
    <p:extLst>
      <p:ext uri="{BB962C8B-B14F-4D97-AF65-F5344CB8AC3E}">
        <p14:creationId xmlns:p14="http://schemas.microsoft.com/office/powerpoint/2010/main" val="2211555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2BC3A6D-89B3-41CF-B187-C5C7D98557F2}"/>
              </a:ext>
            </a:extLst>
          </p:cNvPr>
          <p:cNvSpPr/>
          <p:nvPr/>
        </p:nvSpPr>
        <p:spPr>
          <a:xfrm>
            <a:off x="206130" y="0"/>
            <a:ext cx="11217641" cy="6678751"/>
          </a:xfrm>
          <a:prstGeom prst="rect">
            <a:avLst/>
          </a:prstGeom>
        </p:spPr>
        <p:txBody>
          <a:bodyPr wrap="square">
            <a:spAutoFit/>
          </a:bodyPr>
          <a:lstStyle/>
          <a:p>
            <a:pPr algn="just">
              <a:spcAft>
                <a:spcPts val="1200"/>
              </a:spcAft>
            </a:pPr>
            <a:r>
              <a:rPr lang="cs-CZ" sz="2400" b="1" dirty="0">
                <a:latin typeface="+mn-lt"/>
                <a:ea typeface="Calibri" panose="020F0502020204030204" pitchFamily="34" charset="0"/>
                <a:cs typeface="Times New Roman" panose="02020603050405020304" pitchFamily="18" charset="0"/>
              </a:rPr>
              <a:t>Z důvodové zprávy</a:t>
            </a:r>
            <a:r>
              <a:rPr lang="cs-CZ" sz="2400" dirty="0">
                <a:latin typeface="+mn-lt"/>
                <a:ea typeface="Calibri" panose="020F0502020204030204" pitchFamily="34" charset="0"/>
                <a:cs typeface="Times New Roman" panose="02020603050405020304" pitchFamily="18" charset="0"/>
              </a:rPr>
              <a:t>:</a:t>
            </a:r>
          </a:p>
          <a:p>
            <a:pPr algn="just">
              <a:spcAft>
                <a:spcPts val="1200"/>
              </a:spcAft>
            </a:pPr>
            <a:r>
              <a:rPr lang="cs-CZ" sz="2400" dirty="0">
                <a:latin typeface="+mn-lt"/>
                <a:ea typeface="Calibri" panose="020F0502020204030204" pitchFamily="34" charset="0"/>
                <a:cs typeface="Times New Roman" panose="02020603050405020304" pitchFamily="18" charset="0"/>
              </a:rPr>
              <a:t>Navrhovaná úprava podmiňuje privilegovaný způsob oddlužení tím, že alespoň dvě třetiny (souhrnné) výše pohledávek nezajištěných věřitelů budou spadat svým vznikem do období před dovršením 18. roku věku dlužníka. Jakkoliv se takové pravidlo může zdát příliš benevolentní, nelze opomíjet skutečnost, že tzv. dětští dlužníci velice často vstupují do (právní) dospělosti v dosti obtížné situaci, často z dětského domova nebo ze sociálně problematické rodiny, často bez prostředků, z nichž by mohli například financovat svoje bydlení nebo náklady spojené s obstaráním zaměstnání (nejrůznější výpisy, opisy, potvrzení, cestovné). Pokud by mělo být privilegované oddlužení odepřeno každému dlužníku, kterému po 18. narozeninách vznikl nějaký dluh (bez ohledu na jeho výši a důvod), bylo by nesnadné dosáhnout účelu navrhované změny.</a:t>
            </a:r>
          </a:p>
          <a:p>
            <a:pPr algn="just">
              <a:spcAft>
                <a:spcPts val="1200"/>
              </a:spcAft>
            </a:pPr>
            <a:r>
              <a:rPr lang="cs-CZ" sz="2400" dirty="0">
                <a:latin typeface="+mn-lt"/>
                <a:ea typeface="Calibri" panose="020F0502020204030204" pitchFamily="34" charset="0"/>
                <a:cs typeface="Times New Roman" panose="02020603050405020304" pitchFamily="18" charset="0"/>
              </a:rPr>
              <a:t>Je obtížné chtít po čerstvě dospělém, jehož finanční kompetence nemusí být nejlepší, aby řešil svou situaci ihned po dosažení zletilosti, popřípadě aby se vůbec nezadlužil. Z těchto důvodů se stanoví, že přístupu k rychlejšímu a snazšímu oddlužení může využít každý dlužník, u něhož dvě třetiny výše dluhů (kvalifikovaná většina) vznikly před 18. rokem života.</a:t>
            </a:r>
          </a:p>
        </p:txBody>
      </p:sp>
    </p:spTree>
    <p:extLst>
      <p:ext uri="{BB962C8B-B14F-4D97-AF65-F5344CB8AC3E}">
        <p14:creationId xmlns:p14="http://schemas.microsoft.com/office/powerpoint/2010/main" val="2465495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2BC3A6D-89B3-41CF-B187-C5C7D98557F2}"/>
              </a:ext>
            </a:extLst>
          </p:cNvPr>
          <p:cNvSpPr/>
          <p:nvPr/>
        </p:nvSpPr>
        <p:spPr>
          <a:xfrm>
            <a:off x="234461" y="0"/>
            <a:ext cx="11723078" cy="6740307"/>
          </a:xfrm>
          <a:prstGeom prst="rect">
            <a:avLst/>
          </a:prstGeom>
        </p:spPr>
        <p:txBody>
          <a:bodyPr wrap="square">
            <a:spAutoFit/>
          </a:bodyPr>
          <a:lstStyle/>
          <a:p>
            <a:r>
              <a:rPr lang="cs-CZ" sz="2400" b="1" dirty="0"/>
              <a:t>Z důvodové zprávy</a:t>
            </a:r>
            <a:r>
              <a:rPr lang="cs-CZ" sz="2400" dirty="0"/>
              <a:t>:</a:t>
            </a:r>
          </a:p>
          <a:p>
            <a:r>
              <a:rPr lang="cs-CZ" sz="2400" dirty="0"/>
              <a:t>Právní fikcí se dále mezi dluhy vzniklé před 18. rokem věku dlužníka zařazuje veškeré příslušenství těchto dluhů, i když mohlo přirůst až po dosažení této hranice. Dále je třeba mít na zřeteli, že mnozí, kdo dosáhnou zletilosti, se snaží o řešení svého předchozího zadlužení tím, že si berou nové půjčky, kterými hradí staré dluhy, mnohdy vzniklé bez jejich vůle. Reálně se tedy nové dluhy jeví jako vzniklé v dospělosti, ale fakticky jde pouze o restrukturovanou zátěž z doby nezletilosti. Proto i takové dluhy je třeba považovat za dluhy vzniklé před dosažením 18. roku, lze-li po věřiteli spravedlivě požadovat, aby strpěl intenzitu takového zásahu – tedy v případech, že pohledávka vznikla ze svobodné vůle věřitele (na základě smlouvy jako dvoustranného právního jednání) a při jeho podnikatelské činnosti. Z hlediska legitimity je zároveň třeba, aby dlužník získané plnění skutečně použil k uhrazení starších dluhů (výhradně dluhů před 18. rokem života vzniklých reálně, nikoliv fikcí), a to ve stejném rozsahu, v němž je považováno za přijatelné, aby využil privilegovaného režimu oddlužení – tedy v případě dvoutřetinového podílu. Dlužník by zároveň měl včas projevit vůli svou dluhovou situaci řešit, proto se jako poslední podmínka stanoví, že tyto dluhy vznikly v době tříletého období od dosažení 18 let věku dlužníka, po niž se mu přiznává zvýšená ochrana.</a:t>
            </a:r>
          </a:p>
        </p:txBody>
      </p:sp>
    </p:spTree>
    <p:extLst>
      <p:ext uri="{BB962C8B-B14F-4D97-AF65-F5344CB8AC3E}">
        <p14:creationId xmlns:p14="http://schemas.microsoft.com/office/powerpoint/2010/main" val="3039485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F5B7006-DF30-4503-B31C-27DFC57B49D4}"/>
              </a:ext>
            </a:extLst>
          </p:cNvPr>
          <p:cNvSpPr/>
          <p:nvPr/>
        </p:nvSpPr>
        <p:spPr>
          <a:xfrm>
            <a:off x="1737945" y="291789"/>
            <a:ext cx="9885485" cy="5852884"/>
          </a:xfrm>
          <a:prstGeom prst="rect">
            <a:avLst/>
          </a:prstGeom>
        </p:spPr>
        <p:txBody>
          <a:bodyPr wrap="square">
            <a:spAutoFit/>
          </a:bodyPr>
          <a:lstStyle/>
          <a:p>
            <a:pPr algn="ctr">
              <a:spcBef>
                <a:spcPts val="1000"/>
              </a:spcBef>
            </a:pPr>
            <a:r>
              <a:rPr lang="cs-CZ" sz="2400" dirty="0">
                <a:solidFill>
                  <a:srgbClr val="C21111"/>
                </a:solidFill>
                <a:latin typeface="Arial" panose="020B0604020202020204" pitchFamily="34" charset="0"/>
              </a:rPr>
              <a:t>Čl. II</a:t>
            </a:r>
            <a:endParaRPr lang="cs-CZ" sz="2400" dirty="0">
              <a:solidFill>
                <a:srgbClr val="333333"/>
              </a:solidFill>
              <a:latin typeface="Arial" panose="020B0604020202020204" pitchFamily="34" charset="0"/>
            </a:endParaRPr>
          </a:p>
          <a:p>
            <a:pPr algn="ctr"/>
            <a:r>
              <a:rPr lang="cs-CZ" sz="2400" b="1" dirty="0">
                <a:solidFill>
                  <a:srgbClr val="333333"/>
                </a:solidFill>
                <a:latin typeface="Arial" panose="020B0604020202020204" pitchFamily="34" charset="0"/>
              </a:rPr>
              <a:t>Přechodné ustanovení</a:t>
            </a:r>
            <a:endParaRPr lang="cs-CZ" sz="2400" dirty="0">
              <a:solidFill>
                <a:srgbClr val="333333"/>
              </a:solidFill>
              <a:latin typeface="Arial" panose="020B0604020202020204" pitchFamily="34" charset="0"/>
            </a:endParaRPr>
          </a:p>
          <a:p>
            <a:pPr algn="just">
              <a:spcBef>
                <a:spcPts val="600"/>
              </a:spcBef>
            </a:pPr>
            <a:r>
              <a:rPr lang="cs-CZ" sz="2400" dirty="0">
                <a:solidFill>
                  <a:srgbClr val="333333"/>
                </a:solidFill>
                <a:latin typeface="Arial" panose="020B0604020202020204" pitchFamily="34" charset="0"/>
              </a:rPr>
              <a:t>V insolvenčních řízeních, která byla zahájena a v nichž bylo vydáno rozhodnutí o úpadku dlužníka po 31. květnu 2019, se ode dne nabytí účinnosti tohoto zákona postupuje podle zákona č. </a:t>
            </a:r>
            <a:r>
              <a:rPr lang="cs-CZ" sz="2400" dirty="0">
                <a:solidFill>
                  <a:srgbClr val="C21111"/>
                </a:solidFill>
                <a:latin typeface="Arial" panose="020B0604020202020204" pitchFamily="34" charset="0"/>
              </a:rPr>
              <a:t>182/2006 Sb.</a:t>
            </a:r>
            <a:r>
              <a:rPr lang="cs-CZ" sz="2400" dirty="0">
                <a:solidFill>
                  <a:srgbClr val="333333"/>
                </a:solidFill>
                <a:latin typeface="Arial" panose="020B0604020202020204" pitchFamily="34" charset="0"/>
              </a:rPr>
              <a:t>, ve znění účinném po dni nabytí účinnosti tohoto zákona.</a:t>
            </a:r>
          </a:p>
          <a:p>
            <a:pPr algn="ctr">
              <a:spcBef>
                <a:spcPts val="1000"/>
              </a:spcBef>
            </a:pPr>
            <a:r>
              <a:rPr lang="cs-CZ" sz="2400" dirty="0">
                <a:solidFill>
                  <a:srgbClr val="C21111"/>
                </a:solidFill>
                <a:latin typeface="Arial" panose="020B0604020202020204" pitchFamily="34" charset="0"/>
              </a:rPr>
              <a:t>Čl. III</a:t>
            </a:r>
            <a:endParaRPr lang="cs-CZ" sz="2400" dirty="0">
              <a:solidFill>
                <a:srgbClr val="333333"/>
              </a:solidFill>
              <a:latin typeface="Arial" panose="020B0604020202020204" pitchFamily="34" charset="0"/>
            </a:endParaRPr>
          </a:p>
          <a:p>
            <a:pPr algn="ctr"/>
            <a:r>
              <a:rPr lang="cs-CZ" sz="2400" b="1" dirty="0">
                <a:solidFill>
                  <a:srgbClr val="333333"/>
                </a:solidFill>
                <a:latin typeface="Arial" panose="020B0604020202020204" pitchFamily="34" charset="0"/>
              </a:rPr>
              <a:t>Účinnost</a:t>
            </a:r>
            <a:endParaRPr lang="cs-CZ" sz="2400" dirty="0">
              <a:solidFill>
                <a:srgbClr val="333333"/>
              </a:solidFill>
              <a:latin typeface="Arial" panose="020B0604020202020204" pitchFamily="34" charset="0"/>
            </a:endParaRPr>
          </a:p>
          <a:p>
            <a:pPr algn="just">
              <a:spcBef>
                <a:spcPts val="600"/>
              </a:spcBef>
            </a:pPr>
            <a:r>
              <a:rPr lang="cs-CZ" sz="2400" dirty="0">
                <a:solidFill>
                  <a:srgbClr val="333333"/>
                </a:solidFill>
                <a:latin typeface="Arial" panose="020B0604020202020204" pitchFamily="34" charset="0"/>
              </a:rPr>
              <a:t>Tento zákon nabývá účinnosti prvním dnem kalendářního měsíce následujícího po jeho vyhlášení.</a:t>
            </a:r>
          </a:p>
          <a:p>
            <a:pPr algn="just">
              <a:spcBef>
                <a:spcPts val="600"/>
              </a:spcBef>
            </a:pPr>
            <a:endParaRPr lang="cs-CZ" sz="2400" dirty="0">
              <a:solidFill>
                <a:srgbClr val="333333"/>
              </a:solidFill>
              <a:latin typeface="Arial" panose="020B0604020202020204" pitchFamily="34" charset="0"/>
            </a:endParaRPr>
          </a:p>
          <a:p>
            <a:pPr algn="just">
              <a:spcBef>
                <a:spcPts val="600"/>
              </a:spcBef>
            </a:pPr>
            <a:endParaRPr lang="cs-CZ" sz="2400" dirty="0">
              <a:solidFill>
                <a:srgbClr val="333333"/>
              </a:solidFill>
              <a:latin typeface="Arial" panose="020B0604020202020204" pitchFamily="34" charset="0"/>
            </a:endParaRPr>
          </a:p>
          <a:p>
            <a:pPr algn="just">
              <a:spcBef>
                <a:spcPts val="600"/>
              </a:spcBef>
            </a:pPr>
            <a:r>
              <a:rPr lang="cs-CZ" sz="2400" dirty="0">
                <a:solidFill>
                  <a:srgbClr val="333333"/>
                </a:solidFill>
                <a:latin typeface="Arial" panose="020B0604020202020204" pitchFamily="34" charset="0"/>
              </a:rPr>
              <a:t>Vyhlášeno: 5.9.2019</a:t>
            </a:r>
          </a:p>
          <a:p>
            <a:pPr algn="just">
              <a:spcBef>
                <a:spcPts val="600"/>
              </a:spcBef>
            </a:pPr>
            <a:r>
              <a:rPr lang="cs-CZ" sz="2400" dirty="0">
                <a:solidFill>
                  <a:srgbClr val="333333"/>
                </a:solidFill>
                <a:latin typeface="Arial" panose="020B0604020202020204" pitchFamily="34" charset="0"/>
              </a:rPr>
              <a:t>Účinnost: 1.10.2019</a:t>
            </a:r>
          </a:p>
        </p:txBody>
      </p:sp>
    </p:spTree>
    <p:extLst>
      <p:ext uri="{BB962C8B-B14F-4D97-AF65-F5344CB8AC3E}">
        <p14:creationId xmlns:p14="http://schemas.microsoft.com/office/powerpoint/2010/main" val="1266349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8"/>
          <p:cNvSpPr txBox="1"/>
          <p:nvPr/>
        </p:nvSpPr>
        <p:spPr>
          <a:xfrm>
            <a:off x="786063" y="19200"/>
            <a:ext cx="11453937" cy="6819600"/>
          </a:xfrm>
          <a:prstGeom prst="rect">
            <a:avLst/>
          </a:prstGeom>
          <a:noFill/>
          <a:ln>
            <a:noFill/>
          </a:ln>
        </p:spPr>
        <p:txBody>
          <a:bodyPr spcFirstLastPara="1" wrap="square" lIns="91425" tIns="91425" rIns="91425" bIns="91425" anchor="t" anchorCtr="0">
            <a:noAutofit/>
          </a:bodyPr>
          <a:lstStyle/>
          <a:p>
            <a:pPr lvl="0"/>
            <a:r>
              <a:rPr lang="cs-CZ" sz="3000" b="1" dirty="0">
                <a:solidFill>
                  <a:schemeClr val="dk1"/>
                </a:solidFill>
              </a:rPr>
              <a:t>§ 412b</a:t>
            </a:r>
          </a:p>
          <a:p>
            <a:pPr lvl="0"/>
            <a:endParaRPr lang="cs-CZ" sz="3000" b="1" dirty="0">
              <a:solidFill>
                <a:schemeClr val="dk1"/>
              </a:solidFill>
            </a:endParaRPr>
          </a:p>
          <a:p>
            <a:pPr lvl="0"/>
            <a:r>
              <a:rPr lang="cs-CZ" sz="3000" b="1" dirty="0">
                <a:solidFill>
                  <a:schemeClr val="dk1"/>
                </a:solidFill>
              </a:rPr>
              <a:t>Přerušení a prodloužení průběhu oddlužení</a:t>
            </a:r>
          </a:p>
          <a:p>
            <a:pPr lvl="0"/>
            <a:r>
              <a:rPr lang="cs-CZ" sz="3000" b="1" dirty="0">
                <a:solidFill>
                  <a:schemeClr val="dk1"/>
                </a:solidFill>
              </a:rPr>
              <a:t>(1) Insolvenční soud může po schválení oddlužení plněním splátkového kalendáře se zpeněžením majetkové podstaty rozhodnout o přerušení průběhu oddlužení až na 1 rok. Učiní tak z důležitých důvodů na návrh dlužníka nebo insolvenčního správce. Průběh oddlužení nelze přerušit opakovaně. Odvolání proti rozhodnutí o přerušení průběhu oddlužení není přípustné.</a:t>
            </a:r>
          </a:p>
          <a:p>
            <a:pPr lvl="0"/>
            <a:endParaRPr lang="cs-CZ" sz="3000" b="1" dirty="0">
              <a:solidFill>
                <a:schemeClr val="dk1"/>
              </a:solidFill>
            </a:endParaRPr>
          </a:p>
          <a:p>
            <a:pPr lvl="0"/>
            <a:r>
              <a:rPr lang="cs-CZ" sz="3000" b="1" dirty="0">
                <a:solidFill>
                  <a:schemeClr val="dk1"/>
                </a:solidFill>
              </a:rPr>
              <a:t>(2) Po dobu přerušení průběhu oddlužení nemusí dlužník plnit svou povinnost splácet podle § 398 odst. 3; ustanovení § 418 odst. 1 písm. d) se nepoužije.</a:t>
            </a:r>
            <a:endParaRPr sz="3000" b="1" dirty="0">
              <a:solidFill>
                <a:schemeClr val="dk1"/>
              </a:solidFill>
            </a:endParaRPr>
          </a:p>
          <a:p>
            <a:pPr marL="0" lvl="0" indent="0" algn="l" rtl="0">
              <a:spcBef>
                <a:spcPts val="0"/>
              </a:spcBef>
              <a:spcAft>
                <a:spcPts val="0"/>
              </a:spcAft>
              <a:buNone/>
            </a:pPr>
            <a:endParaRPr sz="2400" b="1" dirty="0"/>
          </a:p>
          <a:p>
            <a:pPr marL="0" lvl="0" indent="0" algn="l" rtl="0">
              <a:spcBef>
                <a:spcPts val="0"/>
              </a:spcBef>
              <a:spcAft>
                <a:spcPts val="0"/>
              </a:spcAft>
              <a:buNone/>
            </a:pPr>
            <a:endParaRPr sz="24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p:nvPr/>
        </p:nvSpPr>
        <p:spPr>
          <a:xfrm>
            <a:off x="1251284" y="19200"/>
            <a:ext cx="10988716" cy="6819600"/>
          </a:xfrm>
          <a:prstGeom prst="rect">
            <a:avLst/>
          </a:prstGeom>
          <a:noFill/>
          <a:ln>
            <a:noFill/>
          </a:ln>
        </p:spPr>
        <p:txBody>
          <a:bodyPr spcFirstLastPara="1" wrap="square" lIns="91425" tIns="91425" rIns="91425" bIns="91425" anchor="t" anchorCtr="0">
            <a:noAutofit/>
          </a:bodyPr>
          <a:lstStyle/>
          <a:p>
            <a:r>
              <a:rPr lang="cs-CZ" sz="3000" b="1" dirty="0"/>
              <a:t>§ 418</a:t>
            </a:r>
          </a:p>
          <a:p>
            <a:r>
              <a:rPr lang="cs-CZ" sz="3000" b="1" dirty="0"/>
              <a:t>Zrušení schváleného oddlužení</a:t>
            </a:r>
          </a:p>
          <a:p>
            <a:r>
              <a:rPr lang="cs-CZ" sz="3000" b="1" dirty="0"/>
              <a:t>(1)</a:t>
            </a:r>
            <a:r>
              <a:rPr lang="cs-CZ" sz="3000" dirty="0"/>
              <a:t> Insolvenční soud schválené oddlužení zruší a současně rozhodne o způsobu řešení dlužníkova úpadku konkursem, jestliže</a:t>
            </a:r>
          </a:p>
          <a:p>
            <a:r>
              <a:rPr lang="cs-CZ" sz="3000" b="1" dirty="0"/>
              <a:t>a)</a:t>
            </a:r>
            <a:r>
              <a:rPr lang="cs-CZ" sz="3000" dirty="0"/>
              <a:t> dlužník neplní podstatné povinnosti podle schváleného způsobu oddlužení, nebo</a:t>
            </a:r>
          </a:p>
          <a:p>
            <a:r>
              <a:rPr lang="cs-CZ" sz="3000" b="1" dirty="0"/>
              <a:t>b)</a:t>
            </a:r>
            <a:r>
              <a:rPr lang="cs-CZ" sz="3000" dirty="0"/>
              <a:t> </a:t>
            </a:r>
            <a:r>
              <a:rPr lang="cs-CZ" sz="3000" b="1" dirty="0"/>
              <a:t>v důsledku zaviněného jednání vznikl dlužníku po schválení oddlužení peněžitý závazek po dobu delší 30 dnů po lhůtě splatnosti</a:t>
            </a:r>
            <a:r>
              <a:rPr lang="cs-CZ" sz="3000" dirty="0"/>
              <a:t>, nebo</a:t>
            </a:r>
          </a:p>
          <a:p>
            <a:r>
              <a:rPr lang="cs-CZ" sz="3000" b="1" dirty="0"/>
              <a:t>c)</a:t>
            </a:r>
            <a:r>
              <a:rPr lang="cs-CZ" sz="3000" dirty="0"/>
              <a:t> dlužník není v důsledku okolností, které zavinil, po dobu delší než 3 měsíce schopen splácet v plné výši ani pohledávky podle § 395 odst. 1 písm. b), jestliže vznikly po rozhodnutí o úpadku, anebo</a:t>
            </a:r>
          </a:p>
          <a:p>
            <a:pPr marL="0" lvl="0" indent="0" algn="l" rtl="0">
              <a:spcBef>
                <a:spcPts val="0"/>
              </a:spcBef>
              <a:spcAft>
                <a:spcPts val="0"/>
              </a:spcAft>
              <a:buNone/>
            </a:pPr>
            <a:endParaRPr sz="2400" b="1" dirty="0">
              <a:solidFill>
                <a:schemeClr val="dk1"/>
              </a:solidFill>
            </a:endParaRPr>
          </a:p>
          <a:p>
            <a:pPr marL="0" lvl="0" indent="0" algn="l" rtl="0">
              <a:spcBef>
                <a:spcPts val="0"/>
              </a:spcBef>
              <a:spcAft>
                <a:spcPts val="0"/>
              </a:spcAft>
              <a:buNone/>
            </a:pPr>
            <a:endParaRPr sz="2400" b="1" dirty="0"/>
          </a:p>
          <a:p>
            <a:pPr marL="0" lvl="0" indent="0" algn="l" rtl="0">
              <a:spcBef>
                <a:spcPts val="0"/>
              </a:spcBef>
              <a:spcAft>
                <a:spcPts val="0"/>
              </a:spcAft>
              <a:buNone/>
            </a:pPr>
            <a:endParaRPr sz="24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p:nvPr/>
        </p:nvSpPr>
        <p:spPr>
          <a:xfrm>
            <a:off x="1251284" y="19200"/>
            <a:ext cx="10988716" cy="6819600"/>
          </a:xfrm>
          <a:prstGeom prst="rect">
            <a:avLst/>
          </a:prstGeom>
          <a:noFill/>
          <a:ln>
            <a:noFill/>
          </a:ln>
        </p:spPr>
        <p:txBody>
          <a:bodyPr spcFirstLastPara="1" wrap="square" lIns="91425" tIns="91425" rIns="91425" bIns="91425" anchor="t" anchorCtr="0">
            <a:noAutofit/>
          </a:bodyPr>
          <a:lstStyle/>
          <a:p>
            <a:endParaRPr lang="cs-CZ" sz="3000" b="1" dirty="0"/>
          </a:p>
          <a:p>
            <a:r>
              <a:rPr lang="cs-CZ" sz="3000" b="1" dirty="0"/>
              <a:t>d)</a:t>
            </a:r>
            <a:r>
              <a:rPr lang="cs-CZ" sz="3000" dirty="0"/>
              <a:t> to navrhne dlužník.</a:t>
            </a:r>
          </a:p>
          <a:p>
            <a:endParaRPr lang="cs-CZ" sz="3000" b="1" dirty="0"/>
          </a:p>
          <a:p>
            <a:endParaRPr lang="cs-CZ" sz="3000" b="1" dirty="0"/>
          </a:p>
          <a:p>
            <a:endParaRPr lang="cs-CZ" sz="3000" b="1" dirty="0"/>
          </a:p>
          <a:p>
            <a:r>
              <a:rPr lang="cs-CZ" sz="3000" b="1" dirty="0"/>
              <a:t>(2)</a:t>
            </a:r>
            <a:r>
              <a:rPr lang="cs-CZ" sz="3000" dirty="0"/>
              <a:t> Má se za to, že dlužník zavinil vznik peněžitého závazku podle odstavce 1 písm. c), byl-li k jeho vymožení vůči dlužníku nařízen výkon rozhodnutí nebo exekuce.</a:t>
            </a:r>
          </a:p>
          <a:p>
            <a:pPr marL="0" lvl="0" indent="0" algn="l" rtl="0">
              <a:spcBef>
                <a:spcPts val="0"/>
              </a:spcBef>
              <a:spcAft>
                <a:spcPts val="0"/>
              </a:spcAft>
              <a:buNone/>
            </a:pPr>
            <a:endParaRPr sz="2400" b="1" dirty="0">
              <a:solidFill>
                <a:schemeClr val="dk1"/>
              </a:solidFill>
            </a:endParaRPr>
          </a:p>
          <a:p>
            <a:pPr marL="0" lvl="0" indent="0" algn="l" rtl="0">
              <a:spcBef>
                <a:spcPts val="0"/>
              </a:spcBef>
              <a:spcAft>
                <a:spcPts val="0"/>
              </a:spcAft>
              <a:buNone/>
            </a:pPr>
            <a:endParaRPr sz="2400" b="1" dirty="0"/>
          </a:p>
          <a:p>
            <a:pPr marL="0" lvl="0" indent="0" algn="l" rtl="0">
              <a:spcBef>
                <a:spcPts val="0"/>
              </a:spcBef>
              <a:spcAft>
                <a:spcPts val="0"/>
              </a:spcAft>
              <a:buNone/>
            </a:pPr>
            <a:endParaRPr sz="2400" b="1" dirty="0"/>
          </a:p>
        </p:txBody>
      </p:sp>
    </p:spTree>
    <p:extLst>
      <p:ext uri="{BB962C8B-B14F-4D97-AF65-F5344CB8AC3E}">
        <p14:creationId xmlns:p14="http://schemas.microsoft.com/office/powerpoint/2010/main" val="25507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1"/>
          <p:cNvSpPr/>
          <p:nvPr/>
        </p:nvSpPr>
        <p:spPr>
          <a:xfrm>
            <a:off x="1708733" y="450004"/>
            <a:ext cx="2163182" cy="893024"/>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Zahájení insolvenčního řízení</a:t>
            </a:r>
            <a:endParaRPr/>
          </a:p>
        </p:txBody>
      </p:sp>
      <p:sp>
        <p:nvSpPr>
          <p:cNvPr id="371" name="Google Shape;371;p51"/>
          <p:cNvSpPr/>
          <p:nvPr/>
        </p:nvSpPr>
        <p:spPr>
          <a:xfrm>
            <a:off x="1739714" y="1766376"/>
            <a:ext cx="2163183" cy="882650"/>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Rozhodnutí soudu o úpadku</a:t>
            </a:r>
            <a:endParaRPr/>
          </a:p>
        </p:txBody>
      </p:sp>
      <p:sp>
        <p:nvSpPr>
          <p:cNvPr id="372" name="Google Shape;372;p51"/>
          <p:cNvSpPr/>
          <p:nvPr/>
        </p:nvSpPr>
        <p:spPr>
          <a:xfrm>
            <a:off x="1791907" y="3072374"/>
            <a:ext cx="2168907" cy="881665"/>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Přihláška pohledávek</a:t>
            </a:r>
            <a:endParaRPr/>
          </a:p>
        </p:txBody>
      </p:sp>
      <p:sp>
        <p:nvSpPr>
          <p:cNvPr id="373" name="Google Shape;373;p51"/>
          <p:cNvSpPr/>
          <p:nvPr/>
        </p:nvSpPr>
        <p:spPr>
          <a:xfrm>
            <a:off x="1823212" y="4377387"/>
            <a:ext cx="2137602" cy="898703"/>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Přezkumné jednání</a:t>
            </a:r>
            <a:endParaRPr/>
          </a:p>
        </p:txBody>
      </p:sp>
      <p:sp>
        <p:nvSpPr>
          <p:cNvPr id="374" name="Google Shape;374;p51"/>
          <p:cNvSpPr/>
          <p:nvPr/>
        </p:nvSpPr>
        <p:spPr>
          <a:xfrm>
            <a:off x="1823212" y="5699438"/>
            <a:ext cx="2137602" cy="819463"/>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Rozhodnutí o skončení insolvence</a:t>
            </a:r>
            <a:endParaRPr/>
          </a:p>
        </p:txBody>
      </p:sp>
      <p:cxnSp>
        <p:nvCxnSpPr>
          <p:cNvPr id="375" name="Google Shape;375;p51"/>
          <p:cNvCxnSpPr/>
          <p:nvPr/>
        </p:nvCxnSpPr>
        <p:spPr>
          <a:xfrm>
            <a:off x="4241511" y="874714"/>
            <a:ext cx="7079019" cy="2829"/>
          </a:xfrm>
          <a:prstGeom prst="straightConnector1">
            <a:avLst/>
          </a:prstGeom>
          <a:noFill/>
          <a:ln w="9525" cap="rnd" cmpd="sng">
            <a:solidFill>
              <a:srgbClr val="D2D2D2"/>
            </a:solidFill>
            <a:prstDash val="solid"/>
            <a:round/>
            <a:headEnd type="none" w="sm" len="sm"/>
            <a:tailEnd type="none" w="sm" len="sm"/>
          </a:ln>
        </p:spPr>
      </p:cxnSp>
      <p:cxnSp>
        <p:nvCxnSpPr>
          <p:cNvPr id="376" name="Google Shape;376;p51"/>
          <p:cNvCxnSpPr/>
          <p:nvPr/>
        </p:nvCxnSpPr>
        <p:spPr>
          <a:xfrm>
            <a:off x="4357690" y="2358579"/>
            <a:ext cx="1630986" cy="0"/>
          </a:xfrm>
          <a:prstGeom prst="straightConnector1">
            <a:avLst/>
          </a:prstGeom>
          <a:noFill/>
          <a:ln w="9525" cap="rnd" cmpd="sng">
            <a:solidFill>
              <a:srgbClr val="D2D2D2"/>
            </a:solidFill>
            <a:prstDash val="solid"/>
            <a:round/>
            <a:headEnd type="none" w="sm" len="sm"/>
            <a:tailEnd type="none" w="sm" len="sm"/>
          </a:ln>
        </p:spPr>
      </p:cxnSp>
      <p:cxnSp>
        <p:nvCxnSpPr>
          <p:cNvPr id="377" name="Google Shape;377;p51"/>
          <p:cNvCxnSpPr/>
          <p:nvPr/>
        </p:nvCxnSpPr>
        <p:spPr>
          <a:xfrm>
            <a:off x="6094412" y="3596471"/>
            <a:ext cx="2508675" cy="22492"/>
          </a:xfrm>
          <a:prstGeom prst="straightConnector1">
            <a:avLst/>
          </a:prstGeom>
          <a:noFill/>
          <a:ln w="9525" cap="rnd" cmpd="sng">
            <a:solidFill>
              <a:srgbClr val="D2D2D2"/>
            </a:solidFill>
            <a:prstDash val="solid"/>
            <a:round/>
            <a:headEnd type="none" w="sm" len="sm"/>
            <a:tailEnd type="none" w="sm" len="sm"/>
          </a:ln>
        </p:spPr>
      </p:cxnSp>
      <p:cxnSp>
        <p:nvCxnSpPr>
          <p:cNvPr id="378" name="Google Shape;378;p51"/>
          <p:cNvCxnSpPr/>
          <p:nvPr/>
        </p:nvCxnSpPr>
        <p:spPr>
          <a:xfrm>
            <a:off x="6094412" y="4779113"/>
            <a:ext cx="3796563" cy="47625"/>
          </a:xfrm>
          <a:prstGeom prst="straightConnector1">
            <a:avLst/>
          </a:prstGeom>
          <a:noFill/>
          <a:ln w="9525" cap="rnd" cmpd="sng">
            <a:solidFill>
              <a:srgbClr val="D2D2D2"/>
            </a:solidFill>
            <a:prstDash val="solid"/>
            <a:round/>
            <a:headEnd type="none" w="sm" len="sm"/>
            <a:tailEnd type="none" w="sm" len="sm"/>
          </a:ln>
        </p:spPr>
      </p:cxnSp>
      <p:cxnSp>
        <p:nvCxnSpPr>
          <p:cNvPr id="379" name="Google Shape;379;p51"/>
          <p:cNvCxnSpPr/>
          <p:nvPr/>
        </p:nvCxnSpPr>
        <p:spPr>
          <a:xfrm>
            <a:off x="4345391" y="6124742"/>
            <a:ext cx="6975139" cy="21175"/>
          </a:xfrm>
          <a:prstGeom prst="straightConnector1">
            <a:avLst/>
          </a:prstGeom>
          <a:noFill/>
          <a:ln w="9525" cap="rnd" cmpd="sng">
            <a:solidFill>
              <a:srgbClr val="D2D2D2"/>
            </a:solidFill>
            <a:prstDash val="solid"/>
            <a:round/>
            <a:headEnd type="none" w="sm" len="sm"/>
            <a:tailEnd type="none" w="sm" len="sm"/>
          </a:ln>
        </p:spPr>
      </p:cxnSp>
      <p:cxnSp>
        <p:nvCxnSpPr>
          <p:cNvPr id="380" name="Google Shape;380;p51"/>
          <p:cNvCxnSpPr/>
          <p:nvPr/>
        </p:nvCxnSpPr>
        <p:spPr>
          <a:xfrm>
            <a:off x="4357690" y="928689"/>
            <a:ext cx="0" cy="1364356"/>
          </a:xfrm>
          <a:prstGeom prst="straightConnector1">
            <a:avLst/>
          </a:prstGeom>
          <a:noFill/>
          <a:ln w="9525" cap="rnd" cmpd="sng">
            <a:solidFill>
              <a:srgbClr val="D2D2D2"/>
            </a:solidFill>
            <a:prstDash val="solid"/>
            <a:round/>
            <a:headEnd type="triangle" w="lg" len="lg"/>
            <a:tailEnd type="triangle" w="lg" len="lg"/>
          </a:ln>
        </p:spPr>
      </p:cxnSp>
      <p:sp>
        <p:nvSpPr>
          <p:cNvPr id="381" name="Google Shape;381;p51"/>
          <p:cNvSpPr/>
          <p:nvPr/>
        </p:nvSpPr>
        <p:spPr>
          <a:xfrm>
            <a:off x="4652965" y="1187454"/>
            <a:ext cx="1441447" cy="884235"/>
          </a:xfrm>
          <a:prstGeom prst="ellipse">
            <a:avLst/>
          </a:prstGeom>
          <a:solidFill>
            <a:srgbClr val="F4B083"/>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Exekuční příkaz</a:t>
            </a:r>
            <a:endParaRPr/>
          </a:p>
        </p:txBody>
      </p:sp>
      <p:cxnSp>
        <p:nvCxnSpPr>
          <p:cNvPr id="382" name="Google Shape;382;p51"/>
          <p:cNvCxnSpPr/>
          <p:nvPr/>
        </p:nvCxnSpPr>
        <p:spPr>
          <a:xfrm flipH="1">
            <a:off x="4352289" y="2453137"/>
            <a:ext cx="34132" cy="3551683"/>
          </a:xfrm>
          <a:prstGeom prst="straightConnector1">
            <a:avLst/>
          </a:prstGeom>
          <a:noFill/>
          <a:ln w="9525" cap="rnd" cmpd="sng">
            <a:solidFill>
              <a:srgbClr val="D2D2D2"/>
            </a:solidFill>
            <a:prstDash val="solid"/>
            <a:round/>
            <a:headEnd type="triangle" w="lg" len="lg"/>
            <a:tailEnd type="triangle" w="lg" len="lg"/>
          </a:ln>
        </p:spPr>
      </p:cxnSp>
      <p:sp>
        <p:nvSpPr>
          <p:cNvPr id="383" name="Google Shape;383;p51"/>
          <p:cNvSpPr/>
          <p:nvPr/>
        </p:nvSpPr>
        <p:spPr>
          <a:xfrm>
            <a:off x="6486526" y="2090739"/>
            <a:ext cx="1930578" cy="1053448"/>
          </a:xfrm>
          <a:prstGeom prst="ellipse">
            <a:avLst/>
          </a:prstGeom>
          <a:solidFill>
            <a:srgbClr val="FFC000"/>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Přihláška pohledávky</a:t>
            </a:r>
            <a:endParaRPr/>
          </a:p>
        </p:txBody>
      </p:sp>
      <p:cxnSp>
        <p:nvCxnSpPr>
          <p:cNvPr id="384" name="Google Shape;384;p51"/>
          <p:cNvCxnSpPr/>
          <p:nvPr/>
        </p:nvCxnSpPr>
        <p:spPr>
          <a:xfrm flipH="1">
            <a:off x="6349285" y="949083"/>
            <a:ext cx="40401" cy="2553971"/>
          </a:xfrm>
          <a:prstGeom prst="straightConnector1">
            <a:avLst/>
          </a:prstGeom>
          <a:noFill/>
          <a:ln w="9525" cap="rnd" cmpd="sng">
            <a:solidFill>
              <a:srgbClr val="D2D2D2"/>
            </a:solidFill>
            <a:prstDash val="solid"/>
            <a:round/>
            <a:headEnd type="triangle" w="lg" len="lg"/>
            <a:tailEnd type="triangle" w="lg" len="lg"/>
          </a:ln>
        </p:spPr>
      </p:cxnSp>
      <p:cxnSp>
        <p:nvCxnSpPr>
          <p:cNvPr id="385" name="Google Shape;385;p51"/>
          <p:cNvCxnSpPr/>
          <p:nvPr/>
        </p:nvCxnSpPr>
        <p:spPr>
          <a:xfrm flipH="1">
            <a:off x="9145767" y="1020663"/>
            <a:ext cx="23679" cy="3705883"/>
          </a:xfrm>
          <a:prstGeom prst="straightConnector1">
            <a:avLst/>
          </a:prstGeom>
          <a:noFill/>
          <a:ln w="9525" cap="rnd" cmpd="sng">
            <a:solidFill>
              <a:srgbClr val="D2D2D2"/>
            </a:solidFill>
            <a:prstDash val="solid"/>
            <a:round/>
            <a:headEnd type="triangle" w="lg" len="lg"/>
            <a:tailEnd type="triangle" w="lg" len="lg"/>
          </a:ln>
        </p:spPr>
      </p:cxnSp>
      <p:sp>
        <p:nvSpPr>
          <p:cNvPr id="386" name="Google Shape;386;p51"/>
          <p:cNvSpPr/>
          <p:nvPr/>
        </p:nvSpPr>
        <p:spPr>
          <a:xfrm>
            <a:off x="9607729" y="2358579"/>
            <a:ext cx="1588265" cy="972715"/>
          </a:xfrm>
          <a:prstGeom prst="ellipse">
            <a:avLst/>
          </a:prstGeom>
          <a:solidFill>
            <a:srgbClr val="FFC000"/>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Změna petitu</a:t>
            </a:r>
            <a:endParaRPr/>
          </a:p>
        </p:txBody>
      </p:sp>
      <p:sp>
        <p:nvSpPr>
          <p:cNvPr id="387" name="Google Shape;387;p51"/>
          <p:cNvSpPr/>
          <p:nvPr/>
        </p:nvSpPr>
        <p:spPr>
          <a:xfrm>
            <a:off x="4895851" y="3284539"/>
            <a:ext cx="1198561" cy="1351454"/>
          </a:xfrm>
          <a:prstGeom prst="ellipse">
            <a:avLst/>
          </a:prstGeom>
          <a:solidFill>
            <a:srgbClr val="FF0000"/>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50"/>
              <a:buFont typeface="Calibri"/>
              <a:buNone/>
            </a:pPr>
            <a:r>
              <a:rPr lang="cs-CZ" sz="1800" b="0" i="0" u="none" strike="noStrike" cap="none">
                <a:solidFill>
                  <a:srgbClr val="FFFFFF"/>
                </a:solidFill>
                <a:latin typeface="Calibri"/>
                <a:ea typeface="Calibri"/>
                <a:cs typeface="Calibri"/>
                <a:sym typeface="Calibri"/>
              </a:rPr>
              <a:t>Exekuční příkaz</a:t>
            </a:r>
            <a:endParaRPr/>
          </a:p>
        </p:txBody>
      </p:sp>
      <p:cxnSp>
        <p:nvCxnSpPr>
          <p:cNvPr id="388" name="Google Shape;388;p51"/>
          <p:cNvCxnSpPr/>
          <p:nvPr/>
        </p:nvCxnSpPr>
        <p:spPr>
          <a:xfrm>
            <a:off x="5103018" y="3629899"/>
            <a:ext cx="784225" cy="712788"/>
          </a:xfrm>
          <a:prstGeom prst="straightConnector1">
            <a:avLst/>
          </a:prstGeom>
          <a:noFill/>
          <a:ln w="9525" cap="rnd" cmpd="sng">
            <a:solidFill>
              <a:srgbClr val="D2D2D2"/>
            </a:solidFill>
            <a:prstDash val="solid"/>
            <a:round/>
            <a:headEnd type="none" w="sm" len="sm"/>
            <a:tailEnd type="none" w="sm" len="sm"/>
          </a:ln>
        </p:spPr>
      </p:cxnSp>
      <p:cxnSp>
        <p:nvCxnSpPr>
          <p:cNvPr id="389" name="Google Shape;389;p51"/>
          <p:cNvCxnSpPr/>
          <p:nvPr/>
        </p:nvCxnSpPr>
        <p:spPr>
          <a:xfrm flipH="1">
            <a:off x="5168901" y="3617242"/>
            <a:ext cx="652462" cy="719138"/>
          </a:xfrm>
          <a:prstGeom prst="straightConnector1">
            <a:avLst/>
          </a:prstGeom>
          <a:noFill/>
          <a:ln w="9525" cap="rnd" cmpd="sng">
            <a:solidFill>
              <a:srgbClr val="D2D2D2"/>
            </a:solidFill>
            <a:prstDash val="solid"/>
            <a:round/>
            <a:headEnd type="none" w="sm" len="sm"/>
            <a:tailEnd type="none" w="sm" len="sm"/>
          </a:ln>
        </p:spPr>
      </p:cxnSp>
      <p:sp>
        <p:nvSpPr>
          <p:cNvPr id="390" name="Google Shape;390;p51"/>
          <p:cNvSpPr/>
          <p:nvPr/>
        </p:nvSpPr>
        <p:spPr>
          <a:xfrm>
            <a:off x="1524001" y="43934"/>
            <a:ext cx="184731" cy="3693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026" name="Picture 2" descr="ČSÚ on Twitter: &quot;Celkové zadlužení domácností dlouhodobě roste. Hlavním  účelem pořízení úvěru je bydlení, které ve skladbě dluhu zcela převažuje.  Ke konci roku 2018 činily celkové finanční závazky domácností v Česku 1">
            <a:extLst>
              <a:ext uri="{FF2B5EF4-FFF2-40B4-BE49-F238E27FC236}">
                <a16:creationId xmlns:a16="http://schemas.microsoft.com/office/drawing/2014/main" id="{3A345BB8-4F19-4C2C-929E-BED540CFB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123" y="358658"/>
            <a:ext cx="8737599" cy="6290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52" descr="http://www.extrainzerce.eu/galerie/annonce90782/3069_2010111056.jpg"/>
          <p:cNvPicPr preferRelativeResize="0"/>
          <p:nvPr/>
        </p:nvPicPr>
        <p:blipFill rotWithShape="1">
          <a:blip r:embed="rId3">
            <a:alphaModFix/>
          </a:blip>
          <a:srcRect/>
          <a:stretch/>
        </p:blipFill>
        <p:spPr>
          <a:xfrm>
            <a:off x="1569720" y="304176"/>
            <a:ext cx="10226040" cy="6302363"/>
          </a:xfrm>
          <a:prstGeom prst="rect">
            <a:avLst/>
          </a:prstGeom>
          <a:noFill/>
          <a:ln>
            <a:noFill/>
          </a:ln>
        </p:spPr>
      </p:pic>
      <p:grpSp>
        <p:nvGrpSpPr>
          <p:cNvPr id="396" name="Google Shape;396;p52"/>
          <p:cNvGrpSpPr/>
          <p:nvPr/>
        </p:nvGrpSpPr>
        <p:grpSpPr>
          <a:xfrm>
            <a:off x="8393408" y="5522786"/>
            <a:ext cx="3143272" cy="795600"/>
            <a:chOff x="0" y="7793"/>
            <a:chExt cx="3143272" cy="795600"/>
          </a:xfrm>
        </p:grpSpPr>
        <p:sp>
          <p:nvSpPr>
            <p:cNvPr id="397" name="Google Shape;397;p52"/>
            <p:cNvSpPr/>
            <p:nvPr/>
          </p:nvSpPr>
          <p:spPr>
            <a:xfrm>
              <a:off x="0" y="7793"/>
              <a:ext cx="3143272" cy="795600"/>
            </a:xfrm>
            <a:prstGeom prst="roundRect">
              <a:avLst>
                <a:gd name="adj" fmla="val 16667"/>
              </a:avLst>
            </a:prstGeom>
            <a:solidFill>
              <a:schemeClr val="accent1"/>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52"/>
            <p:cNvSpPr txBox="1"/>
            <p:nvPr/>
          </p:nvSpPr>
          <p:spPr>
            <a:xfrm>
              <a:off x="38838" y="46631"/>
              <a:ext cx="3065596" cy="71792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FF0000"/>
                </a:buClr>
                <a:buSzPts val="500"/>
                <a:buFont typeface="Century Gothic"/>
                <a:buNone/>
              </a:pPr>
              <a:r>
                <a:rPr lang="cs-CZ" sz="2000" b="1" i="0" u="none" strike="noStrike" cap="none">
                  <a:solidFill>
                    <a:srgbClr val="FF0000"/>
                  </a:solidFill>
                  <a:latin typeface="Century Gothic"/>
                  <a:ea typeface="Century Gothic"/>
                  <a:cs typeface="Century Gothic"/>
                  <a:sym typeface="Century Gothic"/>
                </a:rPr>
                <a:t>Účinky zahájeného insolvenčního řízení</a:t>
              </a:r>
              <a:endParaRPr/>
            </a:p>
          </p:txBody>
        </p:sp>
      </p:grpSp>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3"/>
          <p:cNvSpPr txBox="1"/>
          <p:nvPr/>
        </p:nvSpPr>
        <p:spPr>
          <a:xfrm>
            <a:off x="2213811" y="828975"/>
            <a:ext cx="9721814" cy="624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 109 IZ – Se zahájením insolvenčního řízení se spojují tyto účinky:</a:t>
            </a:r>
            <a:endParaRPr dirty="0"/>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c) </a:t>
            </a:r>
            <a:r>
              <a:rPr lang="cs-CZ" sz="3600" b="0" i="0" u="sng" strike="noStrike" cap="none" dirty="0">
                <a:solidFill>
                  <a:schemeClr val="dk1"/>
                </a:solidFill>
                <a:latin typeface="Arial"/>
                <a:ea typeface="Arial"/>
                <a:cs typeface="Arial"/>
                <a:sym typeface="Arial"/>
              </a:rPr>
              <a:t>výkon rozhodnutí či exekuci, která by postihovala majetek ve vlastnictví </a:t>
            </a:r>
            <a:endParaRPr dirty="0"/>
          </a:p>
          <a:p>
            <a:pPr marL="0" marR="0" lvl="0" indent="0" algn="l" rtl="0">
              <a:lnSpc>
                <a:spcPct val="100000"/>
              </a:lnSpc>
              <a:spcBef>
                <a:spcPts val="0"/>
              </a:spcBef>
              <a:spcAft>
                <a:spcPts val="0"/>
              </a:spcAft>
              <a:buClr>
                <a:schemeClr val="dk1"/>
              </a:buClr>
              <a:buSzPts val="900"/>
              <a:buFont typeface="Arial"/>
              <a:buNone/>
            </a:pPr>
            <a:r>
              <a:rPr lang="cs-CZ" sz="3600" b="0" i="0" u="sng" strike="noStrike" cap="none" dirty="0">
                <a:solidFill>
                  <a:schemeClr val="dk1"/>
                </a:solidFill>
                <a:latin typeface="Arial"/>
                <a:ea typeface="Arial"/>
                <a:cs typeface="Arial"/>
                <a:sym typeface="Arial"/>
              </a:rPr>
              <a:t>dlužníka, jakož i jiný majetek, který náleží do majetkové podstaty, </a:t>
            </a:r>
            <a:r>
              <a:rPr lang="cs-CZ" sz="3600" b="0" i="0" u="sng" strike="noStrike" cap="none" dirty="0">
                <a:solidFill>
                  <a:srgbClr val="FF0000"/>
                </a:solidFill>
                <a:latin typeface="Arial"/>
                <a:ea typeface="Arial"/>
                <a:cs typeface="Arial"/>
                <a:sym typeface="Arial"/>
              </a:rPr>
              <a:t>lze nařídit nebo zahájit, nelze jej však provést</a:t>
            </a:r>
            <a:r>
              <a:rPr lang="cs-CZ" sz="3600" b="0" i="0" u="none" strike="noStrike" cap="none" dirty="0">
                <a:solidFill>
                  <a:srgbClr val="FF0000"/>
                </a:solidFill>
                <a:latin typeface="Arial"/>
                <a:ea typeface="Arial"/>
                <a:cs typeface="Arial"/>
                <a:sym typeface="Arial"/>
              </a:rPr>
              <a:t>.</a:t>
            </a:r>
            <a:r>
              <a:rPr lang="cs-CZ" sz="3600" b="0" i="0" u="none" strike="noStrike" cap="none" dirty="0">
                <a:solidFill>
                  <a:schemeClr val="dk1"/>
                </a:solidFill>
                <a:latin typeface="Arial"/>
                <a:ea typeface="Arial"/>
                <a:cs typeface="Arial"/>
                <a:sym typeface="Arial"/>
              </a:rPr>
              <a:t> …….</a:t>
            </a:r>
            <a:endParaRPr dirty="0"/>
          </a:p>
        </p:txBody>
      </p:sp>
    </p:spTree>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3E088D8-8D3D-4989-8F5D-1A5BD901DC58}"/>
              </a:ext>
            </a:extLst>
          </p:cNvPr>
          <p:cNvPicPr>
            <a:picLocks noChangeAspect="1"/>
          </p:cNvPicPr>
          <p:nvPr/>
        </p:nvPicPr>
        <p:blipFill>
          <a:blip r:embed="rId2"/>
          <a:stretch>
            <a:fillRect/>
          </a:stretch>
        </p:blipFill>
        <p:spPr>
          <a:xfrm>
            <a:off x="0" y="-1"/>
            <a:ext cx="13333047" cy="7499839"/>
          </a:xfrm>
          <a:prstGeom prst="rect">
            <a:avLst/>
          </a:prstGeom>
        </p:spPr>
      </p:pic>
      <p:cxnSp>
        <p:nvCxnSpPr>
          <p:cNvPr id="9" name="Přímá spojnice se šipkou 8">
            <a:extLst>
              <a:ext uri="{FF2B5EF4-FFF2-40B4-BE49-F238E27FC236}">
                <a16:creationId xmlns:a16="http://schemas.microsoft.com/office/drawing/2014/main" id="{867A1ECF-3BF2-4DDD-A6DA-18B4C5D10DA3}"/>
              </a:ext>
            </a:extLst>
          </p:cNvPr>
          <p:cNvCxnSpPr/>
          <p:nvPr/>
        </p:nvCxnSpPr>
        <p:spPr>
          <a:xfrm flipH="1">
            <a:off x="2283476" y="3749919"/>
            <a:ext cx="2215662" cy="6858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 name="Obdélník: se zakulacenými rohy 4">
            <a:extLst>
              <a:ext uri="{FF2B5EF4-FFF2-40B4-BE49-F238E27FC236}">
                <a16:creationId xmlns:a16="http://schemas.microsoft.com/office/drawing/2014/main" id="{CEBB960F-6CF9-481B-A757-57BABB350BC7}"/>
              </a:ext>
            </a:extLst>
          </p:cNvPr>
          <p:cNvSpPr/>
          <p:nvPr/>
        </p:nvSpPr>
        <p:spPr>
          <a:xfrm>
            <a:off x="2655736" y="1470991"/>
            <a:ext cx="429370" cy="159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se zakulacenými rohy 6">
            <a:extLst>
              <a:ext uri="{FF2B5EF4-FFF2-40B4-BE49-F238E27FC236}">
                <a16:creationId xmlns:a16="http://schemas.microsoft.com/office/drawing/2014/main" id="{5D1C168B-D578-43D4-B8F4-4F732D5FA78A}"/>
              </a:ext>
            </a:extLst>
          </p:cNvPr>
          <p:cNvSpPr/>
          <p:nvPr/>
        </p:nvSpPr>
        <p:spPr>
          <a:xfrm>
            <a:off x="2369488" y="1795447"/>
            <a:ext cx="930303" cy="224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se zakulacenými rohy 7">
            <a:extLst>
              <a:ext uri="{FF2B5EF4-FFF2-40B4-BE49-F238E27FC236}">
                <a16:creationId xmlns:a16="http://schemas.microsoft.com/office/drawing/2014/main" id="{4AD4A939-0D72-4A4A-9BA2-0A83F0548B07}"/>
              </a:ext>
            </a:extLst>
          </p:cNvPr>
          <p:cNvSpPr/>
          <p:nvPr/>
        </p:nvSpPr>
        <p:spPr>
          <a:xfrm>
            <a:off x="2752476" y="2019631"/>
            <a:ext cx="690439" cy="165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se zakulacenými rohy 9">
            <a:extLst>
              <a:ext uri="{FF2B5EF4-FFF2-40B4-BE49-F238E27FC236}">
                <a16:creationId xmlns:a16="http://schemas.microsoft.com/office/drawing/2014/main" id="{F22F3DB3-ADDA-4746-9870-47D3E96C9195}"/>
              </a:ext>
            </a:extLst>
          </p:cNvPr>
          <p:cNvSpPr/>
          <p:nvPr/>
        </p:nvSpPr>
        <p:spPr>
          <a:xfrm>
            <a:off x="2739886" y="2229460"/>
            <a:ext cx="690439" cy="165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se zakulacenými rohy 10">
            <a:extLst>
              <a:ext uri="{FF2B5EF4-FFF2-40B4-BE49-F238E27FC236}">
                <a16:creationId xmlns:a16="http://schemas.microsoft.com/office/drawing/2014/main" id="{4FF0BFF5-6673-453A-916C-C39FC45FC100}"/>
              </a:ext>
            </a:extLst>
          </p:cNvPr>
          <p:cNvSpPr/>
          <p:nvPr/>
        </p:nvSpPr>
        <p:spPr>
          <a:xfrm>
            <a:off x="2310516" y="2553916"/>
            <a:ext cx="989275" cy="165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se zakulacenými rohy 11">
            <a:extLst>
              <a:ext uri="{FF2B5EF4-FFF2-40B4-BE49-F238E27FC236}">
                <a16:creationId xmlns:a16="http://schemas.microsoft.com/office/drawing/2014/main" id="{AAC6B351-8837-4F85-9E69-1564A86ECB01}"/>
              </a:ext>
            </a:extLst>
          </p:cNvPr>
          <p:cNvSpPr/>
          <p:nvPr/>
        </p:nvSpPr>
        <p:spPr>
          <a:xfrm>
            <a:off x="2752476" y="2744746"/>
            <a:ext cx="677849" cy="165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85026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F9E3176-EBA3-4F23-85B1-EBDF37E2810D}"/>
              </a:ext>
            </a:extLst>
          </p:cNvPr>
          <p:cNvPicPr>
            <a:picLocks noChangeAspect="1"/>
          </p:cNvPicPr>
          <p:nvPr/>
        </p:nvPicPr>
        <p:blipFill>
          <a:blip r:embed="rId2"/>
          <a:stretch>
            <a:fillRect/>
          </a:stretch>
        </p:blipFill>
        <p:spPr>
          <a:xfrm>
            <a:off x="0" y="0"/>
            <a:ext cx="12192000" cy="6858000"/>
          </a:xfrm>
          <a:prstGeom prst="rect">
            <a:avLst/>
          </a:prstGeom>
        </p:spPr>
      </p:pic>
      <p:cxnSp>
        <p:nvCxnSpPr>
          <p:cNvPr id="6" name="Přímá spojnice se šipkou 5">
            <a:extLst>
              <a:ext uri="{FF2B5EF4-FFF2-40B4-BE49-F238E27FC236}">
                <a16:creationId xmlns:a16="http://schemas.microsoft.com/office/drawing/2014/main" id="{C1C08F65-B28B-41EC-81B1-36B62F6E7161}"/>
              </a:ext>
            </a:extLst>
          </p:cNvPr>
          <p:cNvCxnSpPr/>
          <p:nvPr/>
        </p:nvCxnSpPr>
        <p:spPr>
          <a:xfrm>
            <a:off x="1881554" y="1767254"/>
            <a:ext cx="1837592" cy="29893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7" name="Přímá spojnice se šipkou 6">
            <a:extLst>
              <a:ext uri="{FF2B5EF4-FFF2-40B4-BE49-F238E27FC236}">
                <a16:creationId xmlns:a16="http://schemas.microsoft.com/office/drawing/2014/main" id="{AC540BD7-C6B0-4B5C-B8D7-BD049062D14B}"/>
              </a:ext>
            </a:extLst>
          </p:cNvPr>
          <p:cNvCxnSpPr/>
          <p:nvPr/>
        </p:nvCxnSpPr>
        <p:spPr>
          <a:xfrm>
            <a:off x="1881554" y="2684585"/>
            <a:ext cx="1837592" cy="29893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8" name="Přímá spojnice se šipkou 7">
            <a:extLst>
              <a:ext uri="{FF2B5EF4-FFF2-40B4-BE49-F238E27FC236}">
                <a16:creationId xmlns:a16="http://schemas.microsoft.com/office/drawing/2014/main" id="{49729491-EAF6-4EEA-8DA2-C19146011ABE}"/>
              </a:ext>
            </a:extLst>
          </p:cNvPr>
          <p:cNvCxnSpPr/>
          <p:nvPr/>
        </p:nvCxnSpPr>
        <p:spPr>
          <a:xfrm>
            <a:off x="1901825" y="3221141"/>
            <a:ext cx="1837592" cy="29893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9" name="Obdélník: se zakulacenými rohy 8">
            <a:extLst>
              <a:ext uri="{FF2B5EF4-FFF2-40B4-BE49-F238E27FC236}">
                <a16:creationId xmlns:a16="http://schemas.microsoft.com/office/drawing/2014/main" id="{67FE5E50-09B8-4FDF-8669-B2F5CEF44DA2}"/>
              </a:ext>
            </a:extLst>
          </p:cNvPr>
          <p:cNvSpPr/>
          <p:nvPr/>
        </p:nvSpPr>
        <p:spPr>
          <a:xfrm>
            <a:off x="2974824" y="4940894"/>
            <a:ext cx="2073914" cy="185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23066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4" descr="http://mm.denik.cz/1/2d/penize_kladivko_pravo_denik_clanek_solo.jpg"/>
          <p:cNvPicPr preferRelativeResize="0"/>
          <p:nvPr/>
        </p:nvPicPr>
        <p:blipFill rotWithShape="1">
          <a:blip r:embed="rId3">
            <a:alphaModFix/>
          </a:blip>
          <a:srcRect/>
          <a:stretch/>
        </p:blipFill>
        <p:spPr>
          <a:xfrm>
            <a:off x="1524000" y="0"/>
            <a:ext cx="10043160" cy="6858000"/>
          </a:xfrm>
          <a:prstGeom prst="rect">
            <a:avLst/>
          </a:prstGeom>
          <a:noFill/>
          <a:ln>
            <a:noFill/>
          </a:ln>
        </p:spPr>
      </p:pic>
      <p:sp>
        <p:nvSpPr>
          <p:cNvPr id="409" name="Google Shape;409;p54"/>
          <p:cNvSpPr/>
          <p:nvPr/>
        </p:nvSpPr>
        <p:spPr>
          <a:xfrm>
            <a:off x="6310315" y="4786322"/>
            <a:ext cx="4254493" cy="17543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EFEFE"/>
              </a:buClr>
              <a:buSzPts val="1350"/>
              <a:buFont typeface="Arial"/>
              <a:buNone/>
            </a:pPr>
            <a:r>
              <a:rPr lang="cs-CZ" sz="5400" b="1" i="0" u="none" strike="noStrike" cap="none">
                <a:solidFill>
                  <a:srgbClr val="FEFEFE"/>
                </a:solidFill>
                <a:latin typeface="Arial"/>
                <a:ea typeface="Arial"/>
                <a:cs typeface="Arial"/>
                <a:sym typeface="Arial"/>
              </a:rPr>
              <a:t>Rozhodnutí soudu</a:t>
            </a:r>
            <a:endParaRPr/>
          </a:p>
        </p:txBody>
      </p:sp>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5" descr="http://www.businessinfo.cz/app/content/images/Infografika/OPU/ppbi_insolvence.gif"/>
          <p:cNvPicPr preferRelativeResize="0"/>
          <p:nvPr/>
        </p:nvPicPr>
        <p:blipFill rotWithShape="1">
          <a:blip r:embed="rId3">
            <a:alphaModFix/>
          </a:blip>
          <a:srcRect/>
          <a:stretch/>
        </p:blipFill>
        <p:spPr>
          <a:xfrm>
            <a:off x="397565" y="14608"/>
            <a:ext cx="11859687" cy="6843392"/>
          </a:xfrm>
          <a:prstGeom prst="rect">
            <a:avLst/>
          </a:prstGeom>
          <a:noFill/>
          <a:ln>
            <a:noFill/>
          </a:ln>
        </p:spPr>
      </p:pic>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7"/>
          <p:cNvSpPr txBox="1"/>
          <p:nvPr/>
        </p:nvSpPr>
        <p:spPr>
          <a:xfrm>
            <a:off x="2260899" y="310850"/>
            <a:ext cx="9818100" cy="550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cs-CZ" sz="4400" b="1" i="0" u="sng" strike="noStrike" cap="none">
                <a:solidFill>
                  <a:schemeClr val="hlink"/>
                </a:solidFill>
                <a:latin typeface="Arial"/>
                <a:ea typeface="Arial"/>
                <a:cs typeface="Arial"/>
                <a:sym typeface="Arial"/>
                <a:hlinkClick r:id="rId3"/>
              </a:rPr>
              <a:t>§ 140e</a:t>
            </a:r>
            <a:endParaRPr/>
          </a:p>
          <a:p>
            <a:pPr marL="0" marR="0" lvl="0" indent="0" algn="l" rtl="0">
              <a:lnSpc>
                <a:spcPct val="100000"/>
              </a:lnSpc>
              <a:spcBef>
                <a:spcPts val="0"/>
              </a:spcBef>
              <a:spcAft>
                <a:spcPts val="0"/>
              </a:spcAft>
              <a:buClr>
                <a:schemeClr val="dk1"/>
              </a:buClr>
              <a:buSzPts val="1100"/>
              <a:buFont typeface="Arial"/>
              <a:buNone/>
            </a:pPr>
            <a:r>
              <a:rPr lang="cs-CZ" sz="4400" b="1" i="0" u="none" strike="noStrike" cap="none">
                <a:solidFill>
                  <a:schemeClr val="dk1"/>
                </a:solidFill>
                <a:latin typeface="Arial"/>
                <a:ea typeface="Arial"/>
                <a:cs typeface="Arial"/>
                <a:sym typeface="Arial"/>
              </a:rPr>
              <a:t>Výkon rozhodnutí a exekuce</a:t>
            </a:r>
            <a:endParaRPr/>
          </a:p>
          <a:p>
            <a:pPr marL="0" marR="0" lvl="0" indent="0" algn="l" rtl="0">
              <a:lnSpc>
                <a:spcPct val="100000"/>
              </a:lnSpc>
              <a:spcBef>
                <a:spcPts val="0"/>
              </a:spcBef>
              <a:spcAft>
                <a:spcPts val="0"/>
              </a:spcAft>
              <a:buClr>
                <a:schemeClr val="dk1"/>
              </a:buClr>
              <a:buSzPts val="1100"/>
              <a:buFont typeface="Arial"/>
              <a:buNone/>
            </a:pPr>
            <a:r>
              <a:rPr lang="cs-CZ" sz="4400" b="0" i="1" u="none" strike="noStrike" cap="none">
                <a:solidFill>
                  <a:schemeClr val="dk1"/>
                </a:solidFill>
                <a:latin typeface="Arial"/>
                <a:ea typeface="Arial"/>
                <a:cs typeface="Arial"/>
                <a:sym typeface="Arial"/>
              </a:rPr>
              <a:t>(1)</a:t>
            </a:r>
            <a:r>
              <a:rPr lang="cs-CZ" sz="4400" b="0" i="0" u="none" strike="noStrike" cap="none">
                <a:solidFill>
                  <a:schemeClr val="dk1"/>
                </a:solidFill>
                <a:latin typeface="Arial"/>
                <a:ea typeface="Arial"/>
                <a:cs typeface="Arial"/>
                <a:sym typeface="Arial"/>
              </a:rPr>
              <a:t> </a:t>
            </a:r>
            <a:r>
              <a:rPr lang="cs-CZ" sz="4400" b="0" i="0" u="sng" strike="noStrike" cap="none">
                <a:solidFill>
                  <a:schemeClr val="dk1"/>
                </a:solidFill>
                <a:latin typeface="Arial"/>
                <a:ea typeface="Arial"/>
                <a:cs typeface="Arial"/>
                <a:sym typeface="Arial"/>
              </a:rPr>
              <a:t>V době, po kterou trvají účinky rozhodnutí o úpadku, nelze nařídit nebo zahájit výkon rozhodnutí nebo exekuci, která by postihovala majetek ve vlastnictví dlužníka, jakož i jiný majetek, který náleží do majetkové podstaty</a:t>
            </a:r>
            <a:r>
              <a:rPr lang="cs-CZ" sz="4400" b="0" i="0" u="none" strike="noStrike" cap="none">
                <a:solidFill>
                  <a:schemeClr val="dk1"/>
                </a:solidFill>
                <a:latin typeface="Arial"/>
                <a:ea typeface="Arial"/>
                <a:cs typeface="Arial"/>
                <a:sym typeface="Arial"/>
              </a:rPr>
              <a:t>; </a:t>
            </a:r>
            <a:endParaRPr/>
          </a:p>
        </p:txBody>
      </p:sp>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EA4FB23-456D-4437-93FD-D9778EBE507B}"/>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Přímá spojnice se šipkou 8">
            <a:extLst>
              <a:ext uri="{FF2B5EF4-FFF2-40B4-BE49-F238E27FC236}">
                <a16:creationId xmlns:a16="http://schemas.microsoft.com/office/drawing/2014/main" id="{BEA9337D-A66C-4AB0-B502-B39B5533CE4C}"/>
              </a:ext>
            </a:extLst>
          </p:cNvPr>
          <p:cNvCxnSpPr>
            <a:cxnSpLocks/>
          </p:cNvCxnSpPr>
          <p:nvPr/>
        </p:nvCxnSpPr>
        <p:spPr>
          <a:xfrm>
            <a:off x="1837592" y="2303585"/>
            <a:ext cx="1749670" cy="12309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Přímá spojnice se šipkou 10">
            <a:extLst>
              <a:ext uri="{FF2B5EF4-FFF2-40B4-BE49-F238E27FC236}">
                <a16:creationId xmlns:a16="http://schemas.microsoft.com/office/drawing/2014/main" id="{F7D5E68D-F587-4F95-A33E-04820063C322}"/>
              </a:ext>
            </a:extLst>
          </p:cNvPr>
          <p:cNvCxnSpPr>
            <a:cxnSpLocks/>
          </p:cNvCxnSpPr>
          <p:nvPr/>
        </p:nvCxnSpPr>
        <p:spPr>
          <a:xfrm>
            <a:off x="1919654" y="5921247"/>
            <a:ext cx="1749670" cy="12309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162325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E87BE15-3063-4269-95BB-6B3C89711CD7}"/>
              </a:ext>
            </a:extLst>
          </p:cNvPr>
          <p:cNvSpPr txBox="1"/>
          <p:nvPr/>
        </p:nvSpPr>
        <p:spPr>
          <a:xfrm>
            <a:off x="981075" y="581025"/>
            <a:ext cx="10820400" cy="4093428"/>
          </a:xfrm>
          <a:prstGeom prst="rect">
            <a:avLst/>
          </a:prstGeom>
          <a:noFill/>
        </p:spPr>
        <p:txBody>
          <a:bodyPr wrap="square">
            <a:spAutoFit/>
          </a:bodyPr>
          <a:lstStyle/>
          <a:p>
            <a:pPr algn="just"/>
            <a:r>
              <a:rPr lang="cs-CZ" sz="4000" b="1" i="0" dirty="0">
                <a:solidFill>
                  <a:srgbClr val="FF8400"/>
                </a:solidFill>
                <a:effectLst/>
                <a:latin typeface="Arial" panose="020B0604020202020204" pitchFamily="34" charset="0"/>
              </a:rPr>
              <a:t>§ 243</a:t>
            </a:r>
          </a:p>
          <a:p>
            <a:pPr algn="l"/>
            <a:r>
              <a:rPr lang="cs-CZ" sz="2800" b="1" i="0" dirty="0">
                <a:solidFill>
                  <a:srgbClr val="08A8F8"/>
                </a:solidFill>
                <a:effectLst/>
                <a:latin typeface="Arial" panose="020B0604020202020204" pitchFamily="34" charset="0"/>
              </a:rPr>
              <a:t>Účinky insolvenčního řízení na daňové řízení</a:t>
            </a:r>
          </a:p>
          <a:p>
            <a:endParaRPr lang="cs-CZ" sz="3200" b="1" i="0" dirty="0">
              <a:solidFill>
                <a:srgbClr val="000000"/>
              </a:solidFill>
              <a:effectLst/>
              <a:latin typeface="Arial" panose="020B0604020202020204" pitchFamily="34" charset="0"/>
            </a:endParaRPr>
          </a:p>
          <a:p>
            <a:r>
              <a:rPr lang="cs-CZ" sz="3200" b="1" i="0" dirty="0">
                <a:solidFill>
                  <a:srgbClr val="000000"/>
                </a:solidFill>
                <a:effectLst/>
                <a:latin typeface="Arial" panose="020B0604020202020204" pitchFamily="34" charset="0"/>
              </a:rPr>
              <a:t>Ukončením přezkumného jednání nebo schválením zprávy o přezkumu soudem </a:t>
            </a:r>
            <a:r>
              <a:rPr lang="cs-CZ" sz="3200" b="1" i="0" dirty="0">
                <a:solidFill>
                  <a:srgbClr val="FF0000"/>
                </a:solidFill>
                <a:effectLst/>
                <a:latin typeface="Arial" panose="020B0604020202020204" pitchFamily="34" charset="0"/>
              </a:rPr>
              <a:t>nabývá nepravomocné rozhodnutí v nalézacím řízení týkajícím se pohledávek, které nejsou pohledávkami za majetkovou podstatou, právní moci.</a:t>
            </a:r>
            <a:endParaRPr lang="cs-CZ" sz="3200" b="1" dirty="0">
              <a:solidFill>
                <a:srgbClr val="FF0000"/>
              </a:solidFill>
            </a:endParaRPr>
          </a:p>
        </p:txBody>
      </p:sp>
    </p:spTree>
    <p:extLst>
      <p:ext uri="{BB962C8B-B14F-4D97-AF65-F5344CB8AC3E}">
        <p14:creationId xmlns:p14="http://schemas.microsoft.com/office/powerpoint/2010/main" val="41020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54B0E08-0604-40A1-833E-31292ADCE285}"/>
              </a:ext>
            </a:extLst>
          </p:cNvPr>
          <p:cNvPicPr>
            <a:picLocks noChangeAspect="1"/>
          </p:cNvPicPr>
          <p:nvPr/>
        </p:nvPicPr>
        <p:blipFill>
          <a:blip r:embed="rId2"/>
          <a:stretch>
            <a:fillRect/>
          </a:stretch>
        </p:blipFill>
        <p:spPr>
          <a:xfrm>
            <a:off x="0" y="-319309"/>
            <a:ext cx="16335374" cy="9188648"/>
          </a:xfrm>
          <a:prstGeom prst="rect">
            <a:avLst/>
          </a:prstGeom>
        </p:spPr>
      </p:pic>
      <p:cxnSp>
        <p:nvCxnSpPr>
          <p:cNvPr id="8" name="Přímá spojnice se šipkou 7">
            <a:extLst>
              <a:ext uri="{FF2B5EF4-FFF2-40B4-BE49-F238E27FC236}">
                <a16:creationId xmlns:a16="http://schemas.microsoft.com/office/drawing/2014/main" id="{359EF82C-77BD-4872-8D14-443EB600C198}"/>
              </a:ext>
            </a:extLst>
          </p:cNvPr>
          <p:cNvCxnSpPr>
            <a:cxnSpLocks/>
          </p:cNvCxnSpPr>
          <p:nvPr/>
        </p:nvCxnSpPr>
        <p:spPr>
          <a:xfrm flipH="1">
            <a:off x="4829908" y="3905738"/>
            <a:ext cx="1266092" cy="73855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 name="Obdélník: se zakulacenými rohy 4">
            <a:extLst>
              <a:ext uri="{FF2B5EF4-FFF2-40B4-BE49-F238E27FC236}">
                <a16:creationId xmlns:a16="http://schemas.microsoft.com/office/drawing/2014/main" id="{876251DD-BB79-46D8-9483-137A4C938283}"/>
              </a:ext>
            </a:extLst>
          </p:cNvPr>
          <p:cNvSpPr/>
          <p:nvPr/>
        </p:nvSpPr>
        <p:spPr>
          <a:xfrm>
            <a:off x="2783010" y="866287"/>
            <a:ext cx="2189040" cy="924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27931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ní k dispozici žádný popis fotky.">
            <a:extLst>
              <a:ext uri="{FF2B5EF4-FFF2-40B4-BE49-F238E27FC236}">
                <a16:creationId xmlns:a16="http://schemas.microsoft.com/office/drawing/2014/main" id="{4C5571C8-8196-4D08-BB80-C280B3A6D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986" y="956629"/>
            <a:ext cx="9050027" cy="49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82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CE0BC5D-568C-47DE-A9A4-A757831F7C23}"/>
              </a:ext>
            </a:extLst>
          </p:cNvPr>
          <p:cNvPicPr>
            <a:picLocks noChangeAspect="1"/>
          </p:cNvPicPr>
          <p:nvPr/>
        </p:nvPicPr>
        <p:blipFill>
          <a:blip r:embed="rId2"/>
          <a:stretch>
            <a:fillRect/>
          </a:stretch>
        </p:blipFill>
        <p:spPr>
          <a:xfrm>
            <a:off x="0" y="0"/>
            <a:ext cx="12192000" cy="6858000"/>
          </a:xfrm>
          <a:prstGeom prst="rect">
            <a:avLst/>
          </a:prstGeom>
        </p:spPr>
      </p:pic>
      <p:cxnSp>
        <p:nvCxnSpPr>
          <p:cNvPr id="5" name="Přímá spojnice se šipkou 4">
            <a:extLst>
              <a:ext uri="{FF2B5EF4-FFF2-40B4-BE49-F238E27FC236}">
                <a16:creationId xmlns:a16="http://schemas.microsoft.com/office/drawing/2014/main" id="{D36BF605-0397-4FB2-BA20-677526115C77}"/>
              </a:ext>
            </a:extLst>
          </p:cNvPr>
          <p:cNvCxnSpPr>
            <a:cxnSpLocks/>
          </p:cNvCxnSpPr>
          <p:nvPr/>
        </p:nvCxnSpPr>
        <p:spPr>
          <a:xfrm flipH="1">
            <a:off x="5933830" y="5441461"/>
            <a:ext cx="1266092" cy="73855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603832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54B0E08-0604-40A1-833E-31292ADCE285}"/>
              </a:ext>
            </a:extLst>
          </p:cNvPr>
          <p:cNvPicPr>
            <a:picLocks noChangeAspect="1"/>
          </p:cNvPicPr>
          <p:nvPr/>
        </p:nvPicPr>
        <p:blipFill>
          <a:blip r:embed="rId2"/>
          <a:stretch>
            <a:fillRect/>
          </a:stretch>
        </p:blipFill>
        <p:spPr>
          <a:xfrm>
            <a:off x="-381000" y="-511373"/>
            <a:ext cx="16697325" cy="9392245"/>
          </a:xfrm>
          <a:prstGeom prst="rect">
            <a:avLst/>
          </a:prstGeom>
        </p:spPr>
      </p:pic>
      <p:cxnSp>
        <p:nvCxnSpPr>
          <p:cNvPr id="8" name="Přímá spojnice se šipkou 7">
            <a:extLst>
              <a:ext uri="{FF2B5EF4-FFF2-40B4-BE49-F238E27FC236}">
                <a16:creationId xmlns:a16="http://schemas.microsoft.com/office/drawing/2014/main" id="{359EF82C-77BD-4872-8D14-443EB600C198}"/>
              </a:ext>
            </a:extLst>
          </p:cNvPr>
          <p:cNvCxnSpPr>
            <a:cxnSpLocks/>
          </p:cNvCxnSpPr>
          <p:nvPr/>
        </p:nvCxnSpPr>
        <p:spPr>
          <a:xfrm flipH="1">
            <a:off x="6367829" y="4184749"/>
            <a:ext cx="1266092" cy="73855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 name="Obdélník: se zakulacenými rohy 4">
            <a:extLst>
              <a:ext uri="{FF2B5EF4-FFF2-40B4-BE49-F238E27FC236}">
                <a16:creationId xmlns:a16="http://schemas.microsoft.com/office/drawing/2014/main" id="{A24B776C-84E3-4F58-AEAA-319B09B21645}"/>
              </a:ext>
            </a:extLst>
          </p:cNvPr>
          <p:cNvSpPr/>
          <p:nvPr/>
        </p:nvSpPr>
        <p:spPr>
          <a:xfrm>
            <a:off x="2311737" y="592010"/>
            <a:ext cx="2336463" cy="10367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78960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1588B5A-EB36-4E78-9144-C914636615D9}"/>
              </a:ext>
            </a:extLst>
          </p:cNvPr>
          <p:cNvPicPr>
            <a:picLocks noChangeAspect="1"/>
          </p:cNvPicPr>
          <p:nvPr/>
        </p:nvPicPr>
        <p:blipFill>
          <a:blip r:embed="rId2"/>
          <a:stretch>
            <a:fillRect/>
          </a:stretch>
        </p:blipFill>
        <p:spPr>
          <a:xfrm>
            <a:off x="0" y="0"/>
            <a:ext cx="12192000" cy="6858000"/>
          </a:xfrm>
          <a:prstGeom prst="rect">
            <a:avLst/>
          </a:prstGeom>
        </p:spPr>
      </p:pic>
      <p:cxnSp>
        <p:nvCxnSpPr>
          <p:cNvPr id="6" name="Přímá spojnice 5">
            <a:extLst>
              <a:ext uri="{FF2B5EF4-FFF2-40B4-BE49-F238E27FC236}">
                <a16:creationId xmlns:a16="http://schemas.microsoft.com/office/drawing/2014/main" id="{819E3E8C-A4BF-4994-93F0-8DCFAC4DA884}"/>
              </a:ext>
            </a:extLst>
          </p:cNvPr>
          <p:cNvCxnSpPr/>
          <p:nvPr/>
        </p:nvCxnSpPr>
        <p:spPr>
          <a:xfrm>
            <a:off x="5564554" y="2852615"/>
            <a:ext cx="526756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 name="Přímá spojnice 6">
            <a:extLst>
              <a:ext uri="{FF2B5EF4-FFF2-40B4-BE49-F238E27FC236}">
                <a16:creationId xmlns:a16="http://schemas.microsoft.com/office/drawing/2014/main" id="{D9344386-0DC1-44BC-B472-27F6D66D6EEE}"/>
              </a:ext>
            </a:extLst>
          </p:cNvPr>
          <p:cNvCxnSpPr>
            <a:cxnSpLocks/>
          </p:cNvCxnSpPr>
          <p:nvPr/>
        </p:nvCxnSpPr>
        <p:spPr>
          <a:xfrm>
            <a:off x="9261231" y="3255107"/>
            <a:ext cx="2399323"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Přímá spojnice 7">
            <a:extLst>
              <a:ext uri="{FF2B5EF4-FFF2-40B4-BE49-F238E27FC236}">
                <a16:creationId xmlns:a16="http://schemas.microsoft.com/office/drawing/2014/main" id="{A0DC13C6-623D-49FC-97DC-E5BC6BDEA1D7}"/>
              </a:ext>
            </a:extLst>
          </p:cNvPr>
          <p:cNvCxnSpPr>
            <a:cxnSpLocks/>
          </p:cNvCxnSpPr>
          <p:nvPr/>
        </p:nvCxnSpPr>
        <p:spPr>
          <a:xfrm flipV="1">
            <a:off x="2266462" y="4777379"/>
            <a:ext cx="9331569" cy="781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Přímá spojnice 8">
            <a:extLst>
              <a:ext uri="{FF2B5EF4-FFF2-40B4-BE49-F238E27FC236}">
                <a16:creationId xmlns:a16="http://schemas.microsoft.com/office/drawing/2014/main" id="{BD8FA8D8-6310-47BD-9EBE-365585742EDE}"/>
              </a:ext>
            </a:extLst>
          </p:cNvPr>
          <p:cNvCxnSpPr>
            <a:cxnSpLocks/>
          </p:cNvCxnSpPr>
          <p:nvPr/>
        </p:nvCxnSpPr>
        <p:spPr>
          <a:xfrm>
            <a:off x="1692031" y="4013200"/>
            <a:ext cx="373966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Přímá spojnice 15">
            <a:extLst>
              <a:ext uri="{FF2B5EF4-FFF2-40B4-BE49-F238E27FC236}">
                <a16:creationId xmlns:a16="http://schemas.microsoft.com/office/drawing/2014/main" id="{7443BD1D-16E6-4BBA-98F0-9563953A4D5C}"/>
              </a:ext>
            </a:extLst>
          </p:cNvPr>
          <p:cNvCxnSpPr>
            <a:cxnSpLocks/>
          </p:cNvCxnSpPr>
          <p:nvPr/>
        </p:nvCxnSpPr>
        <p:spPr>
          <a:xfrm>
            <a:off x="558800" y="3645990"/>
            <a:ext cx="697523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0" name="Obdélník: se zakulacenými rohy 9">
            <a:extLst>
              <a:ext uri="{FF2B5EF4-FFF2-40B4-BE49-F238E27FC236}">
                <a16:creationId xmlns:a16="http://schemas.microsoft.com/office/drawing/2014/main" id="{8015C620-180C-439B-A5F4-8ECDF7977EC1}"/>
              </a:ext>
            </a:extLst>
          </p:cNvPr>
          <p:cNvSpPr/>
          <p:nvPr/>
        </p:nvSpPr>
        <p:spPr>
          <a:xfrm>
            <a:off x="558800" y="4046254"/>
            <a:ext cx="2887785" cy="334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se zakulacenými rohy 10">
            <a:extLst>
              <a:ext uri="{FF2B5EF4-FFF2-40B4-BE49-F238E27FC236}">
                <a16:creationId xmlns:a16="http://schemas.microsoft.com/office/drawing/2014/main" id="{25E1BE11-D8BB-4E5D-BCF2-7CAF03AD1F4D}"/>
              </a:ext>
            </a:extLst>
          </p:cNvPr>
          <p:cNvSpPr/>
          <p:nvPr/>
        </p:nvSpPr>
        <p:spPr>
          <a:xfrm>
            <a:off x="5212861" y="4042964"/>
            <a:ext cx="2946401" cy="310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06083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8" descr="http://t2.gstatic.com/images?q=tbn:ANd9GcTc940o3DkEv5dj9eX8ArJD6VvNo1KsyIVucmoJ3AXQeQfnDXkwmK_YGAE2"/>
          <p:cNvPicPr preferRelativeResize="0"/>
          <p:nvPr/>
        </p:nvPicPr>
        <p:blipFill rotWithShape="1">
          <a:blip r:embed="rId3">
            <a:alphaModFix/>
          </a:blip>
          <a:srcRect/>
          <a:stretch/>
        </p:blipFill>
        <p:spPr>
          <a:xfrm>
            <a:off x="180975" y="0"/>
            <a:ext cx="10153650" cy="6858000"/>
          </a:xfrm>
          <a:prstGeom prst="rect">
            <a:avLst/>
          </a:prstGeom>
          <a:noFill/>
          <a:ln>
            <a:noFill/>
          </a:ln>
        </p:spPr>
      </p:pic>
      <p:sp>
        <p:nvSpPr>
          <p:cNvPr id="431" name="Google Shape;431;p58"/>
          <p:cNvSpPr txBox="1"/>
          <p:nvPr/>
        </p:nvSpPr>
        <p:spPr>
          <a:xfrm>
            <a:off x="2095500" y="5956563"/>
            <a:ext cx="775084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cs-CZ" sz="3600" b="1" i="0" u="none" strike="noStrike" cap="none">
                <a:solidFill>
                  <a:schemeClr val="dk1"/>
                </a:solidFill>
                <a:latin typeface="Arial"/>
                <a:ea typeface="Arial"/>
                <a:cs typeface="Arial"/>
                <a:sym typeface="Arial"/>
              </a:rPr>
              <a:t>Nutnost přihlášení pohledávek???</a:t>
            </a:r>
            <a:endParaRPr/>
          </a:p>
        </p:txBody>
      </p:sp>
      <p:sp>
        <p:nvSpPr>
          <p:cNvPr id="432" name="Google Shape;432;p58"/>
          <p:cNvSpPr txBox="1"/>
          <p:nvPr/>
        </p:nvSpPr>
        <p:spPr>
          <a:xfrm>
            <a:off x="4057650" y="5306219"/>
            <a:ext cx="4903788"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cs-CZ" sz="3600" b="1" i="0" u="none" strike="noStrike" cap="none" dirty="0">
                <a:solidFill>
                  <a:schemeClr val="dk1"/>
                </a:solidFill>
                <a:latin typeface="Arial"/>
                <a:ea typeface="Arial"/>
                <a:cs typeface="Arial"/>
                <a:sym typeface="Arial"/>
              </a:rPr>
              <a:t>Přihláška pohledávky</a:t>
            </a:r>
            <a:endParaRPr dirty="0"/>
          </a:p>
        </p:txBody>
      </p:sp>
    </p:spTree>
  </p:cSld>
  <p:clrMapOvr>
    <a:masterClrMapping/>
  </p:clrMapOvr>
  <p:transition spd="slow">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4C91B25-D888-406D-A212-50CFE02C859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3772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D22CF65-E1B3-48B3-A95A-910FC8BC4667}"/>
              </a:ext>
            </a:extLst>
          </p:cNvPr>
          <p:cNvPicPr>
            <a:picLocks noChangeAspect="1"/>
          </p:cNvPicPr>
          <p:nvPr/>
        </p:nvPicPr>
        <p:blipFill>
          <a:blip r:embed="rId2"/>
          <a:stretch>
            <a:fillRect/>
          </a:stretch>
        </p:blipFill>
        <p:spPr>
          <a:xfrm>
            <a:off x="0" y="0"/>
            <a:ext cx="12192000" cy="6858000"/>
          </a:xfrm>
          <a:prstGeom prst="rect">
            <a:avLst/>
          </a:prstGeom>
        </p:spPr>
      </p:pic>
      <p:cxnSp>
        <p:nvCxnSpPr>
          <p:cNvPr id="3" name="Přímá spojnice se šipkou 2">
            <a:extLst>
              <a:ext uri="{FF2B5EF4-FFF2-40B4-BE49-F238E27FC236}">
                <a16:creationId xmlns:a16="http://schemas.microsoft.com/office/drawing/2014/main" id="{28A7786F-2FFC-4695-AC12-CBF91525EF36}"/>
              </a:ext>
            </a:extLst>
          </p:cNvPr>
          <p:cNvCxnSpPr>
            <a:cxnSpLocks/>
          </p:cNvCxnSpPr>
          <p:nvPr/>
        </p:nvCxnSpPr>
        <p:spPr>
          <a:xfrm flipV="1">
            <a:off x="1457325" y="2122953"/>
            <a:ext cx="1081454" cy="94409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1156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9"/>
          <p:cNvSpPr/>
          <p:nvPr/>
        </p:nvSpPr>
        <p:spPr>
          <a:xfrm>
            <a:off x="2665949" y="649350"/>
            <a:ext cx="9181500" cy="563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cs-CZ" sz="3600" b="0" i="0" u="none" strike="noStrike" cap="none">
                <a:solidFill>
                  <a:srgbClr val="000000"/>
                </a:solidFill>
                <a:latin typeface="Arial"/>
                <a:ea typeface="Arial"/>
                <a:cs typeface="Arial"/>
                <a:sym typeface="Arial"/>
              </a:rPr>
              <a:t>Podle ustanovení § 202 IZ platí, že ve sporu o pravost, výši nebo pořadí přihlášených pohledávek </a:t>
            </a:r>
            <a:r>
              <a:rPr lang="cs-CZ" sz="3600" b="0" i="0" u="none" strike="noStrike" cap="none">
                <a:solidFill>
                  <a:srgbClr val="FF0000"/>
                </a:solidFill>
                <a:latin typeface="Arial"/>
                <a:ea typeface="Arial"/>
                <a:cs typeface="Arial"/>
                <a:sym typeface="Arial"/>
              </a:rPr>
              <a:t>nemá žádný z účastníků právo na náhradu nákladů řízení proti insolvenčnímu správci</a:t>
            </a:r>
            <a:r>
              <a:rPr lang="cs-CZ" sz="3600" b="0" i="0" u="none" strike="noStrike" cap="none">
                <a:solidFill>
                  <a:srgbClr val="000000"/>
                </a:solidFill>
                <a:latin typeface="Arial"/>
                <a:ea typeface="Arial"/>
                <a:cs typeface="Arial"/>
                <a:sym typeface="Arial"/>
              </a:rPr>
              <a:t>. Náhrada nákladů řízení přiznaná v tomto sporu vůči dlužníku se pokládá za přihlášenou podle tohoto zákona a uspokojí se v insolvenčním řízení ve stejném pořadí jako pohledávka, o kterou se vede spor.</a:t>
            </a:r>
            <a:endParaRP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p:nvPr/>
        </p:nvSpPr>
        <p:spPr>
          <a:xfrm flipH="1">
            <a:off x="2570718" y="1820411"/>
            <a:ext cx="7244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Century Gothic"/>
              <a:buNone/>
            </a:pPr>
            <a:r>
              <a:rPr lang="cs-CZ" sz="6000" b="1" i="0" u="none" strike="noStrike" cap="none">
                <a:solidFill>
                  <a:schemeClr val="dk1"/>
                </a:solidFill>
                <a:latin typeface="Century Gothic"/>
                <a:ea typeface="Century Gothic"/>
                <a:cs typeface="Century Gothic"/>
                <a:sym typeface="Century Gothic"/>
              </a:rPr>
              <a:t>Insolvence a nezletilá osoba</a:t>
            </a:r>
            <a:endParaRP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p:nvPr/>
        </p:nvSpPr>
        <p:spPr>
          <a:xfrm>
            <a:off x="708338" y="349137"/>
            <a:ext cx="11075831" cy="6124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Century Gothic"/>
              <a:buNone/>
            </a:pPr>
            <a:r>
              <a:rPr lang="cs-CZ" sz="2800" b="1" i="0" u="none" strike="noStrike" cap="none">
                <a:solidFill>
                  <a:schemeClr val="dk1"/>
                </a:solidFill>
                <a:latin typeface="Century Gothic"/>
                <a:ea typeface="Century Gothic"/>
                <a:cs typeface="Century Gothic"/>
                <a:sym typeface="Century Gothic"/>
              </a:rPr>
              <a:t>§ 12 ZMP je:</a:t>
            </a:r>
            <a:endParaRPr/>
          </a:p>
          <a:p>
            <a:pPr marL="0" marR="0" lvl="0" indent="0" algn="l" rtl="0">
              <a:lnSpc>
                <a:spcPct val="100000"/>
              </a:lnSpc>
              <a:spcBef>
                <a:spcPts val="0"/>
              </a:spcBef>
              <a:spcAft>
                <a:spcPts val="0"/>
              </a:spcAft>
              <a:buClr>
                <a:schemeClr val="dk1"/>
              </a:buClr>
              <a:buSzPts val="700"/>
              <a:buFont typeface="Century Gothic"/>
              <a:buNone/>
            </a:pPr>
            <a:r>
              <a:rPr lang="cs-CZ" sz="2800" b="0" i="0" u="none" strike="noStrike" cap="none">
                <a:solidFill>
                  <a:schemeClr val="dk1"/>
                </a:solidFill>
                <a:latin typeface="Century Gothic"/>
                <a:ea typeface="Century Gothic"/>
                <a:cs typeface="Century Gothic"/>
                <a:sym typeface="Century Gothic"/>
              </a:rPr>
              <a:t>"(1) </a:t>
            </a:r>
            <a:r>
              <a:rPr lang="cs-CZ" sz="2800" b="0" i="0" u="none" strike="noStrike" cap="none">
                <a:solidFill>
                  <a:srgbClr val="FF0000"/>
                </a:solidFill>
                <a:latin typeface="Century Gothic"/>
                <a:ea typeface="Century Gothic"/>
                <a:cs typeface="Century Gothic"/>
                <a:sym typeface="Century Gothic"/>
              </a:rPr>
              <a:t>Vznikne-li nedoplatek na poplatku poplatníkovi, který je ke dni splatnosti nezletilý </a:t>
            </a:r>
            <a:r>
              <a:rPr lang="cs-CZ" sz="2800" b="0" i="0" u="none" strike="noStrike" cap="none">
                <a:solidFill>
                  <a:schemeClr val="dk1"/>
                </a:solidFill>
                <a:latin typeface="Century Gothic"/>
                <a:ea typeface="Century Gothic"/>
                <a:cs typeface="Century Gothic"/>
                <a:sym typeface="Century Gothic"/>
              </a:rPr>
              <a:t>a nenabyl plné svéprávnosti nebo který je ke dni splatnosti omezen ve svéprávnosti a byl mu jmenován opatrovník spravující jeho jmění, </a:t>
            </a:r>
            <a:r>
              <a:rPr lang="cs-CZ" sz="2800" b="0" i="0" u="none" strike="noStrike" cap="none">
                <a:solidFill>
                  <a:srgbClr val="FF0000"/>
                </a:solidFill>
                <a:latin typeface="Century Gothic"/>
                <a:ea typeface="Century Gothic"/>
                <a:cs typeface="Century Gothic"/>
                <a:sym typeface="Century Gothic"/>
              </a:rPr>
              <a:t>přechází poplatková povinnost tohoto poplatníka na zákonného zástupce</a:t>
            </a:r>
            <a:r>
              <a:rPr lang="cs-CZ" sz="2800" b="0" i="0" u="none" strike="noStrike" cap="none">
                <a:solidFill>
                  <a:schemeClr val="dk1"/>
                </a:solidFill>
                <a:latin typeface="Century Gothic"/>
                <a:ea typeface="Century Gothic"/>
                <a:cs typeface="Century Gothic"/>
                <a:sym typeface="Century Gothic"/>
              </a:rPr>
              <a:t> nebo tohoto opatrovníka; </a:t>
            </a:r>
            <a:r>
              <a:rPr lang="cs-CZ" sz="2800" b="0" i="0" u="none" strike="noStrike" cap="none">
                <a:solidFill>
                  <a:srgbClr val="FF0000"/>
                </a:solidFill>
                <a:latin typeface="Century Gothic"/>
                <a:ea typeface="Century Gothic"/>
                <a:cs typeface="Century Gothic"/>
                <a:sym typeface="Century Gothic"/>
              </a:rPr>
              <a:t>zákonný zástupce </a:t>
            </a:r>
            <a:r>
              <a:rPr lang="cs-CZ" sz="2800" b="0" i="0" u="none" strike="noStrike" cap="none">
                <a:solidFill>
                  <a:schemeClr val="dk1"/>
                </a:solidFill>
                <a:latin typeface="Century Gothic"/>
                <a:ea typeface="Century Gothic"/>
                <a:cs typeface="Century Gothic"/>
                <a:sym typeface="Century Gothic"/>
              </a:rPr>
              <a:t>nebo opatrovník </a:t>
            </a:r>
            <a:r>
              <a:rPr lang="cs-CZ" sz="2800" b="0" i="0" u="none" strike="noStrike" cap="none">
                <a:solidFill>
                  <a:srgbClr val="FF0000"/>
                </a:solidFill>
                <a:latin typeface="Century Gothic"/>
                <a:ea typeface="Century Gothic"/>
                <a:cs typeface="Century Gothic"/>
                <a:sym typeface="Century Gothic"/>
              </a:rPr>
              <a:t>má stejné procesní postavení jako poplatník.</a:t>
            </a:r>
            <a:endParaRPr/>
          </a:p>
          <a:p>
            <a:pPr marL="0" marR="0" lvl="0" indent="0" algn="l" rtl="0">
              <a:lnSpc>
                <a:spcPct val="100000"/>
              </a:lnSpc>
              <a:spcBef>
                <a:spcPts val="0"/>
              </a:spcBef>
              <a:spcAft>
                <a:spcPts val="0"/>
              </a:spcAft>
              <a:buClr>
                <a:schemeClr val="dk1"/>
              </a:buClr>
              <a:buSzPts val="700"/>
              <a:buFont typeface="Century Gothic"/>
              <a:buNone/>
            </a:pPr>
            <a:r>
              <a:rPr lang="cs-CZ" sz="2800" b="0" i="0" u="none" strike="noStrike" cap="none">
                <a:solidFill>
                  <a:schemeClr val="dk1"/>
                </a:solidFill>
                <a:latin typeface="Century Gothic"/>
                <a:ea typeface="Century Gothic"/>
                <a:cs typeface="Century Gothic"/>
                <a:sym typeface="Century Gothic"/>
              </a:rPr>
              <a:t>(2) </a:t>
            </a:r>
            <a:r>
              <a:rPr lang="cs-CZ" sz="2800" b="0" i="0" u="none" strike="noStrike" cap="none">
                <a:solidFill>
                  <a:srgbClr val="FF0000"/>
                </a:solidFill>
                <a:latin typeface="Century Gothic"/>
                <a:ea typeface="Century Gothic"/>
                <a:cs typeface="Century Gothic"/>
                <a:sym typeface="Century Gothic"/>
              </a:rPr>
              <a:t>V případě podle odstavce 1 vyměří obecní úřad poplatek zákonnému zástupci </a:t>
            </a:r>
            <a:r>
              <a:rPr lang="cs-CZ" sz="2800" b="0" i="0" u="none" strike="noStrike" cap="none">
                <a:solidFill>
                  <a:schemeClr val="dk1"/>
                </a:solidFill>
                <a:latin typeface="Century Gothic"/>
                <a:ea typeface="Century Gothic"/>
                <a:cs typeface="Century Gothic"/>
                <a:sym typeface="Century Gothic"/>
              </a:rPr>
              <a:t>nebo opatrovníkovi </a:t>
            </a:r>
            <a:r>
              <a:rPr lang="cs-CZ" sz="2800" b="0" i="0" u="none" strike="noStrike" cap="none">
                <a:solidFill>
                  <a:srgbClr val="FF0000"/>
                </a:solidFill>
                <a:latin typeface="Century Gothic"/>
                <a:ea typeface="Century Gothic"/>
                <a:cs typeface="Century Gothic"/>
                <a:sym typeface="Century Gothic"/>
              </a:rPr>
              <a:t>poplatníka</a:t>
            </a:r>
            <a:r>
              <a:rPr lang="cs-CZ" sz="2800" b="0" i="0" u="none" strike="noStrike" cap="none">
                <a:solidFill>
                  <a:schemeClr val="dk1"/>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Clr>
                <a:schemeClr val="dk1"/>
              </a:buClr>
              <a:buSzPts val="700"/>
              <a:buFont typeface="Century Gothic"/>
              <a:buNone/>
            </a:pPr>
            <a:r>
              <a:rPr lang="cs-CZ" sz="2800" b="0" i="0" u="none" strike="noStrike" cap="none">
                <a:solidFill>
                  <a:schemeClr val="dk1"/>
                </a:solidFill>
                <a:latin typeface="Century Gothic"/>
                <a:ea typeface="Century Gothic"/>
                <a:cs typeface="Century Gothic"/>
                <a:sym typeface="Century Gothic"/>
              </a:rPr>
              <a:t>(3) </a:t>
            </a:r>
            <a:r>
              <a:rPr lang="cs-CZ" sz="2800" b="0" i="0" u="none" strike="noStrike" cap="none">
                <a:solidFill>
                  <a:srgbClr val="FF0000"/>
                </a:solidFill>
                <a:latin typeface="Century Gothic"/>
                <a:ea typeface="Century Gothic"/>
                <a:cs typeface="Century Gothic"/>
                <a:sym typeface="Century Gothic"/>
              </a:rPr>
              <a:t>Je-li zákonných zástupců nebo opatrovníků více, jsou povinni plnit poplatkovou povinnost společně a nerozdílně</a:t>
            </a:r>
            <a:r>
              <a:rPr lang="cs-CZ" sz="2800" b="0" i="0" u="none" strike="noStrike" cap="none">
                <a:solidFill>
                  <a:schemeClr val="dk1"/>
                </a:solidFill>
                <a:latin typeface="Century Gothic"/>
                <a:ea typeface="Century Gothic"/>
                <a:cs typeface="Century Gothic"/>
                <a:sym typeface="Century Gothic"/>
              </a:rPr>
              <a:t>.“.</a:t>
            </a:r>
            <a:endParaRPr/>
          </a:p>
        </p:txBody>
      </p:sp>
    </p:spTree>
  </p:cSld>
  <p:clrMapOvr>
    <a:masterClrMapping/>
  </p:clrMapOvr>
  <p:transition spd="slow">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6"/>
          <p:cNvSpPr/>
          <p:nvPr/>
        </p:nvSpPr>
        <p:spPr>
          <a:xfrm>
            <a:off x="1010652" y="0"/>
            <a:ext cx="11181347" cy="62478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8400"/>
              </a:buClr>
              <a:buSzPts val="500"/>
              <a:buFont typeface="Arial"/>
              <a:buNone/>
            </a:pPr>
            <a:r>
              <a:rPr lang="cs-CZ" sz="3000" b="1" i="0" u="none" strike="noStrike" cap="none" dirty="0">
                <a:solidFill>
                  <a:srgbClr val="FF8400"/>
                </a:solidFill>
                <a:latin typeface="Arial"/>
                <a:ea typeface="Arial"/>
                <a:cs typeface="Arial"/>
                <a:sym typeface="Arial"/>
              </a:rPr>
              <a:t>§ 152</a:t>
            </a:r>
            <a:endParaRPr sz="3000" dirty="0"/>
          </a:p>
          <a:p>
            <a:pPr marL="0" marR="0" lvl="0" indent="0" algn="l" rtl="0">
              <a:lnSpc>
                <a:spcPct val="100000"/>
              </a:lnSpc>
              <a:spcBef>
                <a:spcPts val="0"/>
              </a:spcBef>
              <a:spcAft>
                <a:spcPts val="0"/>
              </a:spcAft>
              <a:buClr>
                <a:srgbClr val="08A8F8"/>
              </a:buClr>
              <a:buSzPts val="500"/>
              <a:buFont typeface="Arial"/>
              <a:buNone/>
            </a:pPr>
            <a:r>
              <a:rPr lang="cs-CZ" sz="3000" b="1" i="0" u="none" strike="noStrike" cap="none" dirty="0">
                <a:solidFill>
                  <a:srgbClr val="08A8F8"/>
                </a:solidFill>
                <a:latin typeface="Arial"/>
                <a:ea typeface="Arial"/>
                <a:cs typeface="Arial"/>
                <a:sym typeface="Arial"/>
              </a:rPr>
              <a:t>Pořadí úhrady daně</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(1)</a:t>
            </a:r>
            <a:r>
              <a:rPr lang="cs-CZ" sz="3000" b="0" i="0" u="none" strike="noStrike" cap="none" dirty="0">
                <a:solidFill>
                  <a:srgbClr val="000000"/>
                </a:solidFill>
                <a:latin typeface="Arial"/>
                <a:ea typeface="Arial"/>
                <a:cs typeface="Arial"/>
                <a:sym typeface="Arial"/>
              </a:rPr>
              <a:t> </a:t>
            </a:r>
            <a:r>
              <a:rPr lang="cs-CZ" sz="3000" b="0" i="0" u="none" strike="noStrike" cap="none" dirty="0">
                <a:solidFill>
                  <a:srgbClr val="FF0000"/>
                </a:solidFill>
                <a:latin typeface="Arial"/>
                <a:ea typeface="Arial"/>
                <a:cs typeface="Arial"/>
                <a:sym typeface="Arial"/>
              </a:rPr>
              <a:t>Úhrada daně se na osobním daňovém účtu použije na úhradu splatných daňových pohledávek </a:t>
            </a:r>
            <a:r>
              <a:rPr lang="cs-CZ" sz="3000" b="0" i="0" u="none" strike="noStrike" cap="none" dirty="0">
                <a:solidFill>
                  <a:srgbClr val="000000"/>
                </a:solidFill>
                <a:latin typeface="Arial"/>
                <a:ea typeface="Arial"/>
                <a:cs typeface="Arial"/>
                <a:sym typeface="Arial"/>
              </a:rPr>
              <a:t>postupně podle těchto skupin:</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a)</a:t>
            </a:r>
            <a:r>
              <a:rPr lang="cs-CZ" sz="3000" b="0" i="0" u="none" strike="noStrike" cap="none" dirty="0">
                <a:solidFill>
                  <a:srgbClr val="000000"/>
                </a:solidFill>
                <a:latin typeface="Arial"/>
                <a:ea typeface="Arial"/>
                <a:cs typeface="Arial"/>
                <a:sym typeface="Arial"/>
              </a:rPr>
              <a:t> nedoplatky na dani a splatná daň,</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b)</a:t>
            </a:r>
            <a:r>
              <a:rPr lang="cs-CZ" sz="3000" b="0" i="0" u="none" strike="noStrike" cap="none" dirty="0">
                <a:solidFill>
                  <a:srgbClr val="000000"/>
                </a:solidFill>
                <a:latin typeface="Arial"/>
                <a:ea typeface="Arial"/>
                <a:cs typeface="Arial"/>
                <a:sym typeface="Arial"/>
              </a:rPr>
              <a:t> nedoplatky na příslušenství daně,</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c)</a:t>
            </a:r>
            <a:r>
              <a:rPr lang="cs-CZ" sz="3000" b="0" i="0" u="none" strike="noStrike" cap="none" dirty="0">
                <a:solidFill>
                  <a:srgbClr val="000000"/>
                </a:solidFill>
                <a:latin typeface="Arial"/>
                <a:ea typeface="Arial"/>
                <a:cs typeface="Arial"/>
                <a:sym typeface="Arial"/>
              </a:rPr>
              <a:t> vymáhané nedoplatky na dani,</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d)</a:t>
            </a:r>
            <a:r>
              <a:rPr lang="cs-CZ" sz="3000" b="0" i="0" u="none" strike="noStrike" cap="none" dirty="0">
                <a:solidFill>
                  <a:srgbClr val="000000"/>
                </a:solidFill>
                <a:latin typeface="Arial"/>
                <a:ea typeface="Arial"/>
                <a:cs typeface="Arial"/>
                <a:sym typeface="Arial"/>
              </a:rPr>
              <a:t> vymáhané nedoplatky na příslušenství daně.</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(2)</a:t>
            </a:r>
            <a:r>
              <a:rPr lang="cs-CZ" sz="3000" b="0" i="0" u="none" strike="noStrike" cap="none" dirty="0">
                <a:solidFill>
                  <a:srgbClr val="000000"/>
                </a:solidFill>
                <a:latin typeface="Arial"/>
                <a:ea typeface="Arial"/>
                <a:cs typeface="Arial"/>
                <a:sym typeface="Arial"/>
              </a:rPr>
              <a:t> </a:t>
            </a:r>
            <a:r>
              <a:rPr lang="cs-CZ" sz="3000" b="1" i="0" u="none" strike="noStrike" cap="none" dirty="0">
                <a:solidFill>
                  <a:srgbClr val="FF0000"/>
                </a:solidFill>
                <a:latin typeface="Arial"/>
                <a:ea typeface="Arial"/>
                <a:cs typeface="Arial"/>
                <a:sym typeface="Arial"/>
              </a:rPr>
              <a:t>Úhrada daně vymožené jednotlivými způsoby vymáhání podle § 175 </a:t>
            </a:r>
            <a:r>
              <a:rPr lang="cs-CZ" sz="3000" b="1" i="0" u="none" strike="noStrike" cap="none" dirty="0">
                <a:solidFill>
                  <a:srgbClr val="000000"/>
                </a:solidFill>
                <a:latin typeface="Arial"/>
                <a:ea typeface="Arial"/>
                <a:cs typeface="Arial"/>
                <a:sym typeface="Arial"/>
              </a:rPr>
              <a:t>se použije na úhradu nedoplatků evidovaných u daného správce daně postupně podle těchto skupin:</a:t>
            </a:r>
            <a:endParaRPr sz="3000" b="1"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a) nedoplatky na dani vymáhané daným způsobem vymáhání,</a:t>
            </a:r>
            <a:endParaRPr sz="3000" b="1"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b) nedoplatky na příslušenství daně vymáhané daným způsobem vymáhání.</a:t>
            </a:r>
            <a:endParaRPr sz="3000" b="1" dirty="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9F1C080-553A-4F62-A3F0-3637535BB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443" y="272562"/>
            <a:ext cx="10863383" cy="61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902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6"/>
          <p:cNvSpPr/>
          <p:nvPr/>
        </p:nvSpPr>
        <p:spPr>
          <a:xfrm>
            <a:off x="1010652" y="0"/>
            <a:ext cx="11181347" cy="6247864"/>
          </a:xfrm>
          <a:prstGeom prst="rect">
            <a:avLst/>
          </a:prstGeom>
          <a:noFill/>
          <a:ln>
            <a:noFill/>
          </a:ln>
        </p:spPr>
        <p:txBody>
          <a:bodyPr spcFirstLastPara="1" wrap="square" lIns="91425" tIns="45700" rIns="91425" bIns="45700" anchor="t" anchorCtr="0">
            <a:noAutofit/>
          </a:bodyPr>
          <a:lstStyle/>
          <a:p>
            <a:pPr lvl="0" algn="just">
              <a:buSzPts val="500"/>
            </a:pPr>
            <a:endParaRPr lang="cs-CZ" sz="3000" b="1" dirty="0"/>
          </a:p>
          <a:p>
            <a:pPr lvl="0" algn="just">
              <a:buSzPts val="500"/>
            </a:pPr>
            <a:r>
              <a:rPr lang="cs-CZ" sz="3000" b="1" dirty="0"/>
              <a:t>(3)</a:t>
            </a:r>
            <a:r>
              <a:rPr lang="cs-CZ" sz="3000" dirty="0"/>
              <a:t> </a:t>
            </a:r>
            <a:r>
              <a:rPr lang="cs-CZ" sz="3000" b="1" dirty="0">
                <a:solidFill>
                  <a:srgbClr val="FF0000"/>
                </a:solidFill>
              </a:rPr>
              <a:t>Úhrada daně hrazené jako pohledávka za majetkovou podstatou </a:t>
            </a:r>
            <a:r>
              <a:rPr lang="cs-CZ" sz="3000" b="1" dirty="0"/>
              <a:t>se na osobním daňovém účtu použije na úhradu splatných daňových pohledávek postupně podle těchto skupin:</a:t>
            </a:r>
          </a:p>
          <a:p>
            <a:pPr lvl="0" algn="just">
              <a:buSzPts val="500"/>
            </a:pPr>
            <a:r>
              <a:rPr lang="cs-CZ" sz="3000" b="1" dirty="0"/>
              <a:t>a) nedoplatky na dani a splatná daň z daňových povinností, které vznikly v době ode dne účinnosti rozhodnutí o úpadku,</a:t>
            </a:r>
          </a:p>
          <a:p>
            <a:pPr lvl="0" algn="just">
              <a:buSzPts val="500"/>
            </a:pPr>
            <a:r>
              <a:rPr lang="cs-CZ" sz="3000" b="1" dirty="0"/>
              <a:t>b) nedoplatky na příslušenství daně z daňových povinností, které vznikly v době ode dne účinnosti rozhodnutí o úpadku.</a:t>
            </a:r>
          </a:p>
          <a:p>
            <a:pPr lvl="0" algn="just">
              <a:buSzPts val="500"/>
            </a:pPr>
            <a:endParaRPr lang="cs-CZ" sz="3000" b="1" dirty="0"/>
          </a:p>
          <a:p>
            <a:pPr lvl="0" algn="just">
              <a:buSzPts val="500"/>
            </a:pPr>
            <a:r>
              <a:rPr lang="cs-CZ" sz="3000" b="1" dirty="0"/>
              <a:t>(4)</a:t>
            </a:r>
            <a:r>
              <a:rPr lang="cs-CZ" sz="3000" dirty="0"/>
              <a:t> </a:t>
            </a:r>
            <a:r>
              <a:rPr lang="cs-CZ" sz="3000" b="1" dirty="0">
                <a:solidFill>
                  <a:srgbClr val="FF0000"/>
                </a:solidFill>
              </a:rPr>
              <a:t>V jednotlivých skupinách podle odstavců 1 až 3 se úhrada daně použije nejdříve na splatné daňové pohledávky s dřívějším datem splatnosti.</a:t>
            </a:r>
            <a:endParaRPr lang="cs-CZ" sz="3000" b="1" dirty="0"/>
          </a:p>
          <a:p>
            <a:pPr marL="0" marR="0" lvl="0" indent="0" algn="just" rtl="0">
              <a:lnSpc>
                <a:spcPct val="100000"/>
              </a:lnSpc>
              <a:spcBef>
                <a:spcPts val="0"/>
              </a:spcBef>
              <a:spcAft>
                <a:spcPts val="0"/>
              </a:spcAft>
              <a:buClr>
                <a:srgbClr val="000000"/>
              </a:buClr>
              <a:buSzPts val="500"/>
              <a:buFont typeface="Arial"/>
              <a:buNone/>
            </a:pPr>
            <a:endParaRPr sz="3000" b="1" dirty="0"/>
          </a:p>
        </p:txBody>
      </p:sp>
    </p:spTree>
    <p:extLst>
      <p:ext uri="{BB962C8B-B14F-4D97-AF65-F5344CB8AC3E}">
        <p14:creationId xmlns:p14="http://schemas.microsoft.com/office/powerpoint/2010/main" val="3517597806"/>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7"/>
          <p:cNvSpPr/>
          <p:nvPr/>
        </p:nvSpPr>
        <p:spPr>
          <a:xfrm>
            <a:off x="1491917" y="321322"/>
            <a:ext cx="10160724" cy="63682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cs-CZ" sz="4000" b="1" i="0" u="none" strike="noStrike" cap="none" dirty="0">
                <a:solidFill>
                  <a:srgbClr val="000000"/>
                </a:solidFill>
                <a:latin typeface="Arial"/>
                <a:ea typeface="Arial"/>
                <a:cs typeface="Arial"/>
                <a:sym typeface="Arial"/>
              </a:rPr>
              <a:t>§ 150 odst. 6 DŘ</a:t>
            </a:r>
            <a:endParaRPr dirty="0"/>
          </a:p>
          <a:p>
            <a:pPr marL="0" marR="0" lvl="0" indent="0" algn="l" rtl="0">
              <a:lnSpc>
                <a:spcPct val="100000"/>
              </a:lnSpc>
              <a:spcBef>
                <a:spcPts val="0"/>
              </a:spcBef>
              <a:spcAft>
                <a:spcPts val="0"/>
              </a:spcAft>
              <a:buClr>
                <a:srgbClr val="000000"/>
              </a:buClr>
              <a:buSzPts val="700"/>
              <a:buFont typeface="Arial"/>
              <a:buNone/>
            </a:pPr>
            <a:endParaRPr sz="2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700"/>
              <a:buFont typeface="Arial"/>
              <a:buNone/>
            </a:pPr>
            <a:r>
              <a:rPr lang="cs-CZ" sz="3000" b="1" i="0" u="none" strike="noStrike" cap="none" dirty="0">
                <a:solidFill>
                  <a:srgbClr val="FF0000"/>
                </a:solidFill>
                <a:latin typeface="Arial"/>
                <a:ea typeface="Arial"/>
                <a:cs typeface="Arial"/>
                <a:sym typeface="Arial"/>
              </a:rPr>
              <a:t>Částka dobrovolně uhrazená ze strany daňového subjektu v souvislosti s vyrozuměním podle § 153 odst. 3 se přijímá a eviduje na osobním depozitním účtu daňového subjektu. </a:t>
            </a:r>
            <a:r>
              <a:rPr lang="cs-CZ" sz="3000" b="1" i="0" u="none" strike="noStrike" cap="none" dirty="0">
                <a:solidFill>
                  <a:srgbClr val="000000"/>
                </a:solidFill>
                <a:latin typeface="Arial"/>
                <a:ea typeface="Arial"/>
                <a:cs typeface="Arial"/>
                <a:sym typeface="Arial"/>
              </a:rPr>
              <a:t>Takto získanou částku převede správce daně na osobní daňový účet s datem platby evidovaným na osobním depozitním účtu. </a:t>
            </a:r>
            <a:r>
              <a:rPr lang="cs-CZ" sz="3000" b="1" i="0" u="none" strike="noStrike" cap="none" dirty="0">
                <a:solidFill>
                  <a:srgbClr val="FF0000"/>
                </a:solidFill>
                <a:latin typeface="Arial"/>
                <a:ea typeface="Arial"/>
                <a:cs typeface="Arial"/>
                <a:sym typeface="Arial"/>
              </a:rPr>
              <a:t>Jsou-li nedoplatky evidovány na více osobních daňových účtech, převede se tato částka na úhradu nedoplatků postupně podle </a:t>
            </a:r>
            <a:r>
              <a:rPr lang="cs-CZ" sz="3000" b="1" i="0" u="sng" strike="noStrike" cap="none" dirty="0">
                <a:solidFill>
                  <a:srgbClr val="FF0000"/>
                </a:solidFill>
                <a:latin typeface="Arial"/>
                <a:ea typeface="Arial"/>
                <a:cs typeface="Arial"/>
                <a:sym typeface="Arial"/>
              </a:rPr>
              <a:t>jednotlivých skupin uvedených v § 152 odst. 1</a:t>
            </a:r>
            <a:r>
              <a:rPr lang="cs-CZ" sz="3000" b="1" i="0" u="none" strike="noStrike" cap="none" dirty="0">
                <a:solidFill>
                  <a:srgbClr val="FF0000"/>
                </a:solidFill>
                <a:latin typeface="Arial"/>
                <a:ea typeface="Arial"/>
                <a:cs typeface="Arial"/>
                <a:sym typeface="Arial"/>
              </a:rPr>
              <a:t> bez ohledu na to, na jakém osobním daňovém účtu se nacházejí</a:t>
            </a:r>
            <a:r>
              <a:rPr lang="cs-CZ" sz="2800" b="1" i="0" u="none" strike="noStrike" cap="none" dirty="0">
                <a:solidFill>
                  <a:srgbClr val="FF0000"/>
                </a:solidFill>
                <a:latin typeface="Arial"/>
                <a:ea typeface="Arial"/>
                <a:cs typeface="Arial"/>
                <a:sym typeface="Arial"/>
              </a:rPr>
              <a:t>.</a:t>
            </a:r>
            <a:endParaRPr dirty="0"/>
          </a:p>
        </p:txBody>
      </p:sp>
    </p:spTree>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8"/>
          <p:cNvSpPr/>
          <p:nvPr/>
        </p:nvSpPr>
        <p:spPr>
          <a:xfrm>
            <a:off x="1892969" y="706954"/>
            <a:ext cx="10030284" cy="54440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Trebuchet MS"/>
              <a:buNone/>
            </a:pPr>
            <a:r>
              <a:rPr lang="cs-CZ" sz="3600" b="1" i="0" u="none" strike="noStrike" cap="none" dirty="0">
                <a:solidFill>
                  <a:schemeClr val="dk1"/>
                </a:solidFill>
                <a:latin typeface="Trebuchet MS"/>
                <a:ea typeface="Trebuchet MS"/>
                <a:cs typeface="Trebuchet MS"/>
                <a:sym typeface="Trebuchet MS"/>
              </a:rPr>
              <a:t>Pokud daňový subjekt uhradí určitou částku dobrovolně, i když je po něm současně vymáhána ještě úhrada nějakého nedoplatku (exekuce, insolvence, dražba apod.), započte se dobrovolná úhrada </a:t>
            </a:r>
            <a:r>
              <a:rPr lang="cs-CZ" sz="3600" b="1" i="0" u="sng" strike="noStrike" cap="none" dirty="0">
                <a:solidFill>
                  <a:schemeClr val="dk1"/>
                </a:solidFill>
                <a:latin typeface="Trebuchet MS"/>
                <a:ea typeface="Trebuchet MS"/>
                <a:cs typeface="Trebuchet MS"/>
                <a:sym typeface="Trebuchet MS"/>
              </a:rPr>
              <a:t>nejprve na nedoplatek, který není vymáhán</a:t>
            </a:r>
            <a:r>
              <a:rPr lang="cs-CZ" sz="3600" b="1" i="0" u="none" strike="noStrike" cap="none" dirty="0">
                <a:solidFill>
                  <a:schemeClr val="dk1"/>
                </a:solidFill>
                <a:latin typeface="Trebuchet MS"/>
                <a:ea typeface="Trebuchet MS"/>
                <a:cs typeface="Trebuchet MS"/>
                <a:sym typeface="Trebuchet MS"/>
              </a:rPr>
              <a:t> (§ 152 odst. 1 DŘ). </a:t>
            </a:r>
          </a:p>
          <a:p>
            <a:pPr marL="0" marR="0" lvl="0" indent="0" algn="l" rtl="0">
              <a:lnSpc>
                <a:spcPct val="100000"/>
              </a:lnSpc>
              <a:spcBef>
                <a:spcPts val="0"/>
              </a:spcBef>
              <a:spcAft>
                <a:spcPts val="0"/>
              </a:spcAft>
              <a:buClr>
                <a:schemeClr val="dk1"/>
              </a:buClr>
              <a:buSzPts val="900"/>
              <a:buFont typeface="Trebuchet MS"/>
              <a:buNone/>
            </a:pPr>
            <a:endParaRPr lang="cs-CZ" sz="3600" b="1"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900"/>
              <a:buFont typeface="Trebuchet MS"/>
              <a:buNone/>
            </a:pPr>
            <a:r>
              <a:rPr lang="cs-CZ" sz="3600" b="1" i="0" u="none" strike="noStrike" cap="none" dirty="0">
                <a:solidFill>
                  <a:srgbClr val="FF0000"/>
                </a:solidFill>
                <a:latin typeface="Trebuchet MS"/>
                <a:ea typeface="Trebuchet MS"/>
                <a:cs typeface="Trebuchet MS"/>
                <a:sym typeface="Trebuchet MS"/>
              </a:rPr>
              <a:t>Pokud je ale částka získána některým ze způsobů vymáhání (§ 175 DŘ) použije se pouze na úhradu vymáhaného nedoplatku. </a:t>
            </a:r>
            <a:endParaRPr b="1" dirty="0">
              <a:solidFill>
                <a:srgbClr val="FF0000"/>
              </a:solidFill>
            </a:endParaRPr>
          </a:p>
        </p:txBody>
      </p:sp>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p:nvPr/>
        </p:nvSpPr>
        <p:spPr>
          <a:xfrm>
            <a:off x="3052201" y="675225"/>
            <a:ext cx="8316600" cy="4801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900"/>
              <a:buFont typeface="Arial"/>
              <a:buNone/>
            </a:pPr>
            <a:r>
              <a:rPr lang="cs-CZ" sz="3600" b="1" i="0" u="none" strike="noStrike" cap="none">
                <a:solidFill>
                  <a:srgbClr val="FF0000"/>
                </a:solidFill>
                <a:latin typeface="Arial"/>
                <a:ea typeface="Arial"/>
                <a:cs typeface="Arial"/>
                <a:sym typeface="Arial"/>
              </a:rPr>
              <a:t>§ 168 Pohledávky za majetkovou podstatou</a:t>
            </a:r>
            <a:endParaRPr/>
          </a:p>
          <a:p>
            <a:pPr marL="0" marR="0" lvl="0" indent="0" algn="ctr" rtl="0">
              <a:lnSpc>
                <a:spcPct val="100000"/>
              </a:lnSpc>
              <a:spcBef>
                <a:spcPts val="0"/>
              </a:spcBef>
              <a:spcAft>
                <a:spcPts val="0"/>
              </a:spcAft>
              <a:buClr>
                <a:schemeClr val="dk1"/>
              </a:buClr>
              <a:buSzPts val="900"/>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a:solidFill>
                  <a:schemeClr val="dk1"/>
                </a:solidFill>
                <a:latin typeface="Arial"/>
                <a:ea typeface="Arial"/>
                <a:cs typeface="Arial"/>
                <a:sym typeface="Arial"/>
              </a:rPr>
              <a:t>Odst. 2 Pohledávkami za majetkovou podstatou, pokud vznikly po rozhodnutí o úpadku, jsou</a:t>
            </a:r>
            <a:endParaRPr/>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a:solidFill>
                  <a:schemeClr val="dk1"/>
                </a:solidFill>
                <a:latin typeface="Arial"/>
                <a:ea typeface="Arial"/>
                <a:cs typeface="Arial"/>
                <a:sym typeface="Arial"/>
              </a:rPr>
              <a:t>…</a:t>
            </a:r>
            <a:endParaRPr/>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a:solidFill>
                  <a:schemeClr val="dk1"/>
                </a:solidFill>
                <a:latin typeface="Arial"/>
                <a:ea typeface="Arial"/>
                <a:cs typeface="Arial"/>
                <a:sym typeface="Arial"/>
              </a:rPr>
              <a:t>e) daně, poplatky a jiná obdobná plnění, pojistné ……..</a:t>
            </a:r>
            <a:endParaRPr/>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a:solidFill>
                  <a:schemeClr val="dk1"/>
                </a:solidFill>
                <a:latin typeface="Arial"/>
                <a:ea typeface="Arial"/>
                <a:cs typeface="Arial"/>
                <a:sym typeface="Arial"/>
              </a:rPr>
              <a:t>…</a:t>
            </a:r>
            <a:endParaRPr/>
          </a:p>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1"/>
          <p:cNvSpPr txBox="1"/>
          <p:nvPr/>
        </p:nvSpPr>
        <p:spPr>
          <a:xfrm>
            <a:off x="2277979" y="625100"/>
            <a:ext cx="9445119" cy="501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800"/>
              <a:buFont typeface="Century Gothic"/>
              <a:buNone/>
            </a:pPr>
            <a:r>
              <a:rPr lang="cs-CZ" sz="3200" b="1" i="0" u="none" strike="noStrike" cap="none" dirty="0">
                <a:solidFill>
                  <a:srgbClr val="FF0000"/>
                </a:solidFill>
                <a:latin typeface="Century Gothic"/>
                <a:ea typeface="Century Gothic"/>
                <a:cs typeface="Century Gothic"/>
                <a:sym typeface="Century Gothic"/>
              </a:rPr>
              <a:t>Jiné způsoby uplatňování pohledávek</a:t>
            </a:r>
            <a:endParaRPr dirty="0"/>
          </a:p>
          <a:p>
            <a:pPr marL="0" marR="0" lvl="0" indent="0" algn="l" rtl="0">
              <a:lnSpc>
                <a:spcPct val="100000"/>
              </a:lnSpc>
              <a:spcBef>
                <a:spcPts val="0"/>
              </a:spcBef>
              <a:spcAft>
                <a:spcPts val="0"/>
              </a:spcAft>
              <a:buClr>
                <a:srgbClr val="FF0000"/>
              </a:buClr>
              <a:buSzPts val="800"/>
              <a:buFont typeface="Century Gothic"/>
              <a:buNone/>
            </a:pPr>
            <a:r>
              <a:rPr lang="cs-CZ" sz="3200" b="1" i="0" u="none" strike="noStrike" cap="none" dirty="0">
                <a:solidFill>
                  <a:srgbClr val="FF0000"/>
                </a:solidFill>
                <a:latin typeface="Century Gothic"/>
                <a:ea typeface="Century Gothic"/>
                <a:cs typeface="Century Gothic"/>
                <a:sym typeface="Century Gothic"/>
              </a:rPr>
              <a:t>§ 203</a:t>
            </a:r>
            <a:endParaRPr dirty="0"/>
          </a:p>
          <a:p>
            <a:pPr marL="0" marR="0" lvl="0" indent="0" algn="l" rtl="0">
              <a:lnSpc>
                <a:spcPct val="100000"/>
              </a:lnSpc>
              <a:spcBef>
                <a:spcPts val="0"/>
              </a:spcBef>
              <a:spcAft>
                <a:spcPts val="0"/>
              </a:spcAft>
              <a:buClr>
                <a:srgbClr val="000000"/>
              </a:buClr>
              <a:buSzPts val="800"/>
              <a:buFont typeface="Arial"/>
              <a:buNone/>
            </a:pPr>
            <a:endParaRPr sz="32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800"/>
              <a:buFont typeface="Century Gothic"/>
              <a:buNone/>
            </a:pPr>
            <a:r>
              <a:rPr lang="cs-CZ" sz="3200" b="1" i="0" u="none" strike="noStrike" cap="none" dirty="0">
                <a:solidFill>
                  <a:schemeClr val="dk1"/>
                </a:solidFill>
                <a:latin typeface="Century Gothic"/>
                <a:ea typeface="Century Gothic"/>
                <a:cs typeface="Century Gothic"/>
                <a:sym typeface="Century Gothic"/>
              </a:rPr>
              <a:t>(1)</a:t>
            </a:r>
            <a:r>
              <a:rPr lang="cs-CZ" sz="3200" b="0" i="0" u="none" strike="noStrike" cap="none" dirty="0">
                <a:solidFill>
                  <a:schemeClr val="dk1"/>
                </a:solidFill>
                <a:latin typeface="Century Gothic"/>
                <a:ea typeface="Century Gothic"/>
                <a:cs typeface="Century Gothic"/>
                <a:sym typeface="Century Gothic"/>
              </a:rPr>
              <a:t> Není-li dále stanoveno jinak, pohledávky za majetkovou podstatou a pohledávky jim postavené na roveň se uplatňují písemně vůči osobě s dispozičními oprávněními. O uplatnění takové pohledávky věřitel současně vždy vyrozumí insolvenčního správce; náležitosti tohoto vyrozumění stanoví prováděcí právní předpis.</a:t>
            </a:r>
            <a:endParaRPr dirty="0"/>
          </a:p>
        </p:txBody>
      </p:sp>
    </p:spTree>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2"/>
          <p:cNvSpPr txBox="1"/>
          <p:nvPr/>
        </p:nvSpPr>
        <p:spPr>
          <a:xfrm>
            <a:off x="2245895" y="457200"/>
            <a:ext cx="9946155" cy="618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900"/>
              <a:buFont typeface="Arial"/>
              <a:buNone/>
            </a:pPr>
            <a:r>
              <a:rPr lang="cs-CZ" sz="3600" b="1" i="0" u="none" strike="noStrike" cap="none" dirty="0">
                <a:solidFill>
                  <a:srgbClr val="FF0000"/>
                </a:solidFill>
                <a:latin typeface="Arial"/>
                <a:ea typeface="Arial"/>
                <a:cs typeface="Arial"/>
                <a:sym typeface="Arial"/>
              </a:rPr>
              <a:t>Předpis č. 311/2007 Sb. Vyhláška o jednacím řádu pro insolvenční řízení a kterou se provádějí některá ustanovení insolvenčního zákona</a:t>
            </a:r>
            <a:endParaRPr dirty="0"/>
          </a:p>
          <a:p>
            <a:pPr marL="0" marR="0" lvl="0" indent="0" algn="l" rtl="0">
              <a:lnSpc>
                <a:spcPct val="100000"/>
              </a:lnSpc>
              <a:spcBef>
                <a:spcPts val="0"/>
              </a:spcBef>
              <a:spcAft>
                <a:spcPts val="0"/>
              </a:spcAft>
              <a:buClr>
                <a:srgbClr val="000000"/>
              </a:buClr>
              <a:buSzPts val="900"/>
              <a:buFont typeface="Arial"/>
              <a:buNone/>
            </a:pPr>
            <a:endParaRPr sz="3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3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cs-CZ" sz="3600" b="1" i="0" u="none" strike="noStrike" cap="none" dirty="0">
                <a:solidFill>
                  <a:schemeClr val="dk1"/>
                </a:solidFill>
                <a:latin typeface="Arial"/>
                <a:ea typeface="Arial"/>
                <a:cs typeface="Arial"/>
                <a:sym typeface="Arial"/>
              </a:rPr>
              <a:t>§ 21a</a:t>
            </a:r>
            <a:endParaRPr dirty="0"/>
          </a:p>
          <a:p>
            <a:pPr marL="0" marR="0" lvl="0" indent="0" algn="l" rtl="0">
              <a:lnSpc>
                <a:spcPct val="100000"/>
              </a:lnSpc>
              <a:spcBef>
                <a:spcPts val="0"/>
              </a:spcBef>
              <a:spcAft>
                <a:spcPts val="0"/>
              </a:spcAft>
              <a:buClr>
                <a:schemeClr val="dk1"/>
              </a:buClr>
              <a:buSzPts val="900"/>
              <a:buFont typeface="Arial"/>
              <a:buNone/>
            </a:pPr>
            <a:r>
              <a:rPr lang="cs-CZ" sz="3600" b="1" i="0" u="none" strike="noStrike" cap="none" dirty="0">
                <a:solidFill>
                  <a:schemeClr val="dk1"/>
                </a:solidFill>
                <a:latin typeface="Arial"/>
                <a:ea typeface="Arial"/>
                <a:cs typeface="Arial"/>
                <a:sym typeface="Arial"/>
              </a:rPr>
              <a:t>Vyrozumění o uplatnění pohledávky za majetkovou podstatou nebo pohledávky jí postavené na roveň</a:t>
            </a:r>
            <a:endParaRPr dirty="0"/>
          </a:p>
          <a:p>
            <a:pPr marL="0" marR="0" lvl="0" indent="0" algn="l" rtl="0">
              <a:lnSpc>
                <a:spcPct val="100000"/>
              </a:lnSpc>
              <a:spcBef>
                <a:spcPts val="0"/>
              </a:spcBef>
              <a:spcAft>
                <a:spcPts val="0"/>
              </a:spcAft>
              <a:buClr>
                <a:srgbClr val="000000"/>
              </a:buClr>
              <a:buSzPts val="45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50"/>
              <a:buFont typeface="Arial"/>
              <a:buNone/>
            </a:pPr>
            <a:endParaRPr sz="1800" b="1" i="0" u="none" strike="noStrike" cap="none" dirty="0">
              <a:solidFill>
                <a:schemeClr val="dk1"/>
              </a:solidFill>
              <a:latin typeface="Arial"/>
              <a:ea typeface="Arial"/>
              <a:cs typeface="Arial"/>
              <a:sym typeface="Arial"/>
            </a:endParaRPr>
          </a:p>
        </p:txBody>
      </p:sp>
    </p:spTree>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4"/>
          <p:cNvSpPr txBox="1"/>
          <p:nvPr/>
        </p:nvSpPr>
        <p:spPr>
          <a:xfrm>
            <a:off x="1668379" y="425256"/>
            <a:ext cx="10263408" cy="550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cs-CZ" sz="3200" b="0" i="0" u="none" strike="noStrike" cap="none" dirty="0">
                <a:solidFill>
                  <a:schemeClr val="dk1"/>
                </a:solidFill>
                <a:latin typeface="Arial"/>
                <a:ea typeface="Arial"/>
                <a:cs typeface="Arial"/>
                <a:sym typeface="Arial"/>
              </a:rPr>
              <a:t>§ 203a</a:t>
            </a:r>
            <a:endParaRPr dirty="0"/>
          </a:p>
          <a:p>
            <a:pPr marL="0" marR="0" lvl="0" indent="0" algn="l" rtl="0">
              <a:lnSpc>
                <a:spcPct val="100000"/>
              </a:lnSpc>
              <a:spcBef>
                <a:spcPts val="0"/>
              </a:spcBef>
              <a:spcAft>
                <a:spcPts val="0"/>
              </a:spcAft>
              <a:buClr>
                <a:schemeClr val="dk1"/>
              </a:buClr>
              <a:buSzPts val="800"/>
              <a:buFont typeface="Arial"/>
              <a:buNone/>
            </a:pPr>
            <a:endParaRPr sz="3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cs-CZ" sz="3200" b="0" i="0" u="none" strike="noStrike" cap="none" dirty="0">
                <a:solidFill>
                  <a:schemeClr val="dk1"/>
                </a:solidFill>
                <a:latin typeface="Arial"/>
                <a:ea typeface="Arial"/>
                <a:cs typeface="Arial"/>
                <a:sym typeface="Arial"/>
              </a:rPr>
              <a:t>V pochybnostech, zda pohledávka uplatněná  věřitelem je pohledávkou za majetkovou podstatou nebo pohledávkou na roveň postavenou (a obdobně v pochybnostech o tom, zda jde o pohledávku vyloučenou z uspokojení v insolvenčním řízení), uloží insolvenční soud, v souladu s výše uvedeným, věřiteli povinnost podat žalobu o určení pořadí uplatněné pohledávky proti insolvenčnímu správci (nikoli vůči osobě s dispozičním oprávněním).</a:t>
            </a:r>
            <a:endParaRPr dirty="0"/>
          </a:p>
        </p:txBody>
      </p:sp>
    </p:spTree>
  </p:cSld>
  <p:clrMapOvr>
    <a:masterClrMapping/>
  </p:clrMapOvr>
  <p:transition spd="slow">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5"/>
          <p:cNvSpPr txBox="1"/>
          <p:nvPr/>
        </p:nvSpPr>
        <p:spPr>
          <a:xfrm>
            <a:off x="2069432" y="653725"/>
            <a:ext cx="9611944" cy="581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700"/>
              <a:buFont typeface="Arial"/>
              <a:buNone/>
            </a:pPr>
            <a:r>
              <a:rPr lang="cs-CZ" sz="2800" b="1" i="0" u="none" strike="noStrike" cap="none" dirty="0">
                <a:solidFill>
                  <a:srgbClr val="FF0000"/>
                </a:solidFill>
                <a:latin typeface="Arial"/>
                <a:ea typeface="Arial"/>
                <a:cs typeface="Arial"/>
                <a:sym typeface="Arial"/>
              </a:rPr>
              <a:t>§ 170 Insolvenčního zákona</a:t>
            </a:r>
            <a:endParaRPr dirty="0"/>
          </a:p>
          <a:p>
            <a:pPr marL="0" marR="0" lvl="0" indent="0" algn="l" rtl="0">
              <a:lnSpc>
                <a:spcPct val="100000"/>
              </a:lnSpc>
              <a:spcBef>
                <a:spcPts val="0"/>
              </a:spcBef>
              <a:spcAft>
                <a:spcPts val="0"/>
              </a:spcAft>
              <a:buClr>
                <a:schemeClr val="dk1"/>
              </a:buClr>
              <a:buSzPts val="7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700"/>
              <a:buFont typeface="Arial"/>
              <a:buNone/>
            </a:pPr>
            <a:r>
              <a:rPr lang="cs-CZ" sz="2800" b="0" i="0" u="none" strike="noStrike" cap="none" dirty="0">
                <a:solidFill>
                  <a:schemeClr val="dk1"/>
                </a:solidFill>
                <a:latin typeface="Arial"/>
                <a:ea typeface="Arial"/>
                <a:cs typeface="Arial"/>
                <a:sym typeface="Arial"/>
              </a:rPr>
              <a:t>V insolvenčním řízení se neuspokojují žádným ze způsobů řešení úpadku, </a:t>
            </a:r>
            <a:endParaRPr dirty="0"/>
          </a:p>
          <a:p>
            <a:pPr marL="0" marR="0" lvl="0" indent="0" algn="l" rtl="0">
              <a:lnSpc>
                <a:spcPct val="100000"/>
              </a:lnSpc>
              <a:spcBef>
                <a:spcPts val="0"/>
              </a:spcBef>
              <a:spcAft>
                <a:spcPts val="0"/>
              </a:spcAft>
              <a:buClr>
                <a:schemeClr val="dk1"/>
              </a:buClr>
              <a:buSzPts val="700"/>
              <a:buFont typeface="Arial"/>
              <a:buNone/>
            </a:pPr>
            <a:r>
              <a:rPr lang="cs-CZ" sz="2800" b="0" i="0" u="none" strike="noStrike" cap="none" dirty="0">
                <a:solidFill>
                  <a:schemeClr val="dk1"/>
                </a:solidFill>
                <a:latin typeface="Arial"/>
                <a:ea typeface="Arial"/>
                <a:cs typeface="Arial"/>
                <a:sym typeface="Arial"/>
              </a:rPr>
              <a:t>není-li dále stanoveno jinak,</a:t>
            </a:r>
            <a:endParaRPr dirty="0"/>
          </a:p>
          <a:p>
            <a:pPr marL="0" marR="0" lvl="0" indent="0" algn="l" rtl="0">
              <a:lnSpc>
                <a:spcPct val="100000"/>
              </a:lnSpc>
              <a:spcBef>
                <a:spcPts val="0"/>
              </a:spcBef>
              <a:spcAft>
                <a:spcPts val="0"/>
              </a:spcAft>
              <a:buClr>
                <a:schemeClr val="dk1"/>
              </a:buClr>
              <a:buSzPts val="7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700"/>
              <a:buFont typeface="Arial"/>
              <a:buNone/>
            </a:pPr>
            <a:r>
              <a:rPr lang="cs-CZ" sz="2800" b="0" i="0" u="none" strike="noStrike" cap="none" dirty="0">
                <a:solidFill>
                  <a:schemeClr val="dk1"/>
                </a:solidFill>
                <a:latin typeface="Arial"/>
                <a:ea typeface="Arial"/>
                <a:cs typeface="Arial"/>
                <a:sym typeface="Arial"/>
              </a:rPr>
              <a:t>d) Mimosmluvní sankce postihující majetek dlužníka, s výjimkou penále za nezaplacení daní, poplatků a jiných obdobných peněžitých plnění, pojistného na sociální zabezpečení, příspěvku na státní politiku zaměstnanosti a pojistného za veřejné zdravotní pojištění, pokud povinnost zaplatit toto penále vznikla před rozhodnutím o úpadku.</a:t>
            </a:r>
            <a:endParaRPr dirty="0"/>
          </a:p>
          <a:p>
            <a:pPr marL="0" marR="0" lvl="0" indent="0" algn="l" rtl="0">
              <a:lnSpc>
                <a:spcPct val="100000"/>
              </a:lnSpc>
              <a:spcBef>
                <a:spcPts val="0"/>
              </a:spcBef>
              <a:spcAft>
                <a:spcPts val="0"/>
              </a:spcAft>
              <a:buClr>
                <a:schemeClr val="dk1"/>
              </a:buClr>
              <a:buSzPts val="45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transition spd="slow">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6"/>
          <p:cNvSpPr/>
          <p:nvPr/>
        </p:nvSpPr>
        <p:spPr>
          <a:xfrm>
            <a:off x="1010653" y="0"/>
            <a:ext cx="10945671" cy="550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50"/>
              <a:buFont typeface="Arial"/>
              <a:buNone/>
            </a:pPr>
            <a:r>
              <a:rPr lang="cs-CZ" sz="3000" b="1" i="0" u="sng" strike="noStrike" cap="none" dirty="0">
                <a:solidFill>
                  <a:schemeClr val="hlink"/>
                </a:solidFill>
                <a:latin typeface="Arial"/>
                <a:ea typeface="Arial"/>
                <a:cs typeface="Arial"/>
                <a:sym typeface="Arial"/>
                <a:hlinkClick r:id="rId3"/>
              </a:rPr>
              <a:t>§ 409</a:t>
            </a:r>
            <a:endParaRPr sz="3000" dirty="0"/>
          </a:p>
          <a:p>
            <a:pPr marL="0" marR="0" lvl="0" indent="0" algn="l" rtl="0">
              <a:lnSpc>
                <a:spcPct val="100000"/>
              </a:lnSpc>
              <a:spcBef>
                <a:spcPts val="0"/>
              </a:spcBef>
              <a:spcAft>
                <a:spcPts val="0"/>
              </a:spcAft>
              <a:buClr>
                <a:srgbClr val="000000"/>
              </a:buClr>
              <a:buSzPts val="550"/>
              <a:buFont typeface="Arial"/>
              <a:buNone/>
            </a:pPr>
            <a:r>
              <a:rPr lang="cs-CZ" sz="3000" b="0" i="1" u="none" strike="noStrike" cap="none" dirty="0">
                <a:solidFill>
                  <a:srgbClr val="000000"/>
                </a:solidFill>
                <a:latin typeface="Arial"/>
                <a:ea typeface="Arial"/>
                <a:cs typeface="Arial"/>
                <a:sym typeface="Arial"/>
              </a:rPr>
              <a:t>(1)</a:t>
            </a:r>
            <a:r>
              <a:rPr lang="cs-CZ" sz="3000" b="0" i="0" u="none" strike="noStrike" cap="none" dirty="0">
                <a:solidFill>
                  <a:srgbClr val="000000"/>
                </a:solidFill>
                <a:latin typeface="Open Sans"/>
                <a:ea typeface="Open Sans"/>
                <a:cs typeface="Open Sans"/>
                <a:sym typeface="Open Sans"/>
              </a:rPr>
              <a:t> Od schválení oddlužení plněním splátkového kalendáře má dispoziční oprávnění k příjmům, které získá po schválení oddlužení, dlužník. S takto nabytými příjmy je dlužník povinen naložit způsobem uvedeným v rozhodnutí o schválení oddlužení plněním splátkového kalendáře.</a:t>
            </a:r>
            <a:endParaRPr sz="3000" dirty="0"/>
          </a:p>
          <a:p>
            <a:pPr marL="0" marR="0" lvl="0" indent="0" algn="l" rtl="0">
              <a:lnSpc>
                <a:spcPct val="100000"/>
              </a:lnSpc>
              <a:spcBef>
                <a:spcPts val="0"/>
              </a:spcBef>
              <a:spcAft>
                <a:spcPts val="0"/>
              </a:spcAft>
              <a:buClr>
                <a:schemeClr val="dk1"/>
              </a:buClr>
              <a:buSzPts val="550"/>
              <a:buFont typeface="Arial"/>
              <a:buNone/>
            </a:pPr>
            <a:endParaRPr sz="3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550"/>
              <a:buFont typeface="Arial"/>
              <a:buNone/>
            </a:pPr>
            <a:r>
              <a:rPr lang="cs-CZ" sz="3000" b="0" i="1" u="none" strike="noStrike" cap="none" dirty="0">
                <a:solidFill>
                  <a:srgbClr val="000000"/>
                </a:solidFill>
                <a:latin typeface="Arial"/>
                <a:ea typeface="Arial"/>
                <a:cs typeface="Arial"/>
                <a:sym typeface="Arial"/>
              </a:rPr>
              <a:t>(2)</a:t>
            </a:r>
            <a:r>
              <a:rPr lang="cs-CZ" sz="3000" b="0" i="0" u="none" strike="noStrike" cap="none" dirty="0">
                <a:solidFill>
                  <a:srgbClr val="000000"/>
                </a:solidFill>
                <a:latin typeface="Open Sans"/>
                <a:ea typeface="Open Sans"/>
                <a:cs typeface="Open Sans"/>
                <a:sym typeface="Open Sans"/>
              </a:rPr>
              <a:t> Dispoziční oprávnění k majetku, náležejícímu do majetkové podstaty v době schválení oddlužení, včetně toho majetku, s nímž dlužník nemohl dosud nakládat v důsledku účinků nařízení nebo zahájení výkonu rozhodnutí nebo exekuce, má od právní moci rozhodnutí o schválení oddlužení plněním splátkového kalendáře dlužník; </a:t>
            </a:r>
            <a:endParaRPr sz="3000" dirty="0"/>
          </a:p>
        </p:txBody>
      </p:sp>
    </p:spTree>
  </p:cSld>
  <p:clrMapOvr>
    <a:masterClrMapping/>
  </p:clrMapOvr>
  <p:transition spd="slow">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77" descr="http://jak-na-dluhy.cz/wp-content/uploads/jak-na-dluhy-018.jpg"/>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530" name="Google Shape;530;p77"/>
          <p:cNvSpPr txBox="1"/>
          <p:nvPr/>
        </p:nvSpPr>
        <p:spPr>
          <a:xfrm>
            <a:off x="4595814" y="142876"/>
            <a:ext cx="5538787"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700"/>
              <a:buFont typeface="Arial"/>
              <a:buNone/>
            </a:pPr>
            <a:r>
              <a:rPr lang="cs-CZ" sz="2800" b="1" i="0" u="none" strike="noStrike" cap="none">
                <a:solidFill>
                  <a:srgbClr val="FF0000"/>
                </a:solidFill>
                <a:latin typeface="Arial"/>
                <a:ea typeface="Arial"/>
                <a:cs typeface="Arial"/>
                <a:sym typeface="Arial"/>
              </a:rPr>
              <a:t>Zrušení schváleného oddlužení</a:t>
            </a:r>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CD81C8F-AC4E-4F0A-95DD-5463FFD1F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38" y="806888"/>
            <a:ext cx="11183054" cy="561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9185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8"/>
          <p:cNvSpPr/>
          <p:nvPr/>
        </p:nvSpPr>
        <p:spPr>
          <a:xfrm>
            <a:off x="1092956" y="220429"/>
            <a:ext cx="10827025" cy="64171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cs-CZ" sz="2800" b="1" i="0" u="sng" strike="noStrike" cap="none">
                <a:solidFill>
                  <a:schemeClr val="hlink"/>
                </a:solidFill>
                <a:latin typeface="Arial"/>
                <a:ea typeface="Arial"/>
                <a:cs typeface="Arial"/>
                <a:sym typeface="Arial"/>
                <a:hlinkClick r:id="rId3"/>
              </a:rPr>
              <a:t>§ 418</a:t>
            </a:r>
            <a:endParaRPr/>
          </a:p>
          <a:p>
            <a:pPr marL="0" marR="0" lvl="0" indent="0" algn="l" rtl="0">
              <a:lnSpc>
                <a:spcPct val="100000"/>
              </a:lnSpc>
              <a:spcBef>
                <a:spcPts val="0"/>
              </a:spcBef>
              <a:spcAft>
                <a:spcPts val="0"/>
              </a:spcAft>
              <a:buClr>
                <a:srgbClr val="000000"/>
              </a:buClr>
              <a:buSzPts val="700"/>
              <a:buFont typeface="Arial"/>
              <a:buNone/>
            </a:pPr>
            <a:r>
              <a:rPr lang="cs-CZ" sz="2800" b="0" i="1" u="none" strike="noStrike" cap="none">
                <a:solidFill>
                  <a:srgbClr val="000000"/>
                </a:solidFill>
                <a:latin typeface="Arial"/>
                <a:ea typeface="Arial"/>
                <a:cs typeface="Arial"/>
                <a:sym typeface="Arial"/>
              </a:rPr>
              <a:t>(1)</a:t>
            </a:r>
            <a:r>
              <a:rPr lang="cs-CZ" sz="2800" b="0" i="0" u="none" strike="noStrike" cap="none">
                <a:solidFill>
                  <a:srgbClr val="000000"/>
                </a:solidFill>
                <a:latin typeface="Open Sans"/>
                <a:ea typeface="Open Sans"/>
                <a:cs typeface="Open Sans"/>
                <a:sym typeface="Open Sans"/>
              </a:rPr>
              <a:t> Insolvenční soud schválené oddlužení zruší a současně rozhodne o způsobu řešení dlužníkova úpadku konkursem, jestliže</a:t>
            </a:r>
            <a:endParaRPr/>
          </a:p>
          <a:p>
            <a:pPr marL="0" marR="0" lvl="0" indent="0" algn="l" rtl="0">
              <a:lnSpc>
                <a:spcPct val="100000"/>
              </a:lnSpc>
              <a:spcBef>
                <a:spcPts val="0"/>
              </a:spcBef>
              <a:spcAft>
                <a:spcPts val="0"/>
              </a:spcAft>
              <a:buClr>
                <a:srgbClr val="000000"/>
              </a:buClr>
              <a:buSzPts val="700"/>
              <a:buFont typeface="Arial"/>
              <a:buNone/>
            </a:pPr>
            <a:r>
              <a:rPr lang="cs-CZ" sz="2800" b="0" i="1" u="none" strike="noStrike" cap="none">
                <a:solidFill>
                  <a:srgbClr val="000000"/>
                </a:solidFill>
                <a:latin typeface="Arial"/>
                <a:ea typeface="Arial"/>
                <a:cs typeface="Arial"/>
                <a:sym typeface="Arial"/>
              </a:rPr>
              <a:t>a)</a:t>
            </a:r>
            <a:r>
              <a:rPr lang="cs-CZ" sz="2800" b="0" i="0" u="none" strike="noStrike" cap="none">
                <a:solidFill>
                  <a:srgbClr val="000000"/>
                </a:solidFill>
                <a:latin typeface="Open Sans"/>
                <a:ea typeface="Open Sans"/>
                <a:cs typeface="Open Sans"/>
                <a:sym typeface="Open Sans"/>
              </a:rPr>
              <a:t> dlužník neplní podstatné povinnosti podle schváleného způsobu oddlužení, nebo</a:t>
            </a:r>
            <a:endParaRPr/>
          </a:p>
          <a:p>
            <a:pPr marL="0" marR="0" lvl="0" indent="0" algn="l" rtl="0">
              <a:lnSpc>
                <a:spcPct val="100000"/>
              </a:lnSpc>
              <a:spcBef>
                <a:spcPts val="0"/>
              </a:spcBef>
              <a:spcAft>
                <a:spcPts val="0"/>
              </a:spcAft>
              <a:buClr>
                <a:srgbClr val="000000"/>
              </a:buClr>
              <a:buSzPts val="700"/>
              <a:buFont typeface="Arial"/>
              <a:buNone/>
            </a:pPr>
            <a:r>
              <a:rPr lang="cs-CZ" sz="2800" b="0" i="1" u="none" strike="noStrike" cap="none">
                <a:solidFill>
                  <a:srgbClr val="000000"/>
                </a:solidFill>
                <a:latin typeface="Arial"/>
                <a:ea typeface="Arial"/>
                <a:cs typeface="Arial"/>
                <a:sym typeface="Arial"/>
              </a:rPr>
              <a:t>b)</a:t>
            </a:r>
            <a:r>
              <a:rPr lang="cs-CZ" sz="2800" b="0" i="0" u="none" strike="noStrike" cap="none">
                <a:solidFill>
                  <a:srgbClr val="000000"/>
                </a:solidFill>
                <a:latin typeface="Open Sans"/>
                <a:ea typeface="Open Sans"/>
                <a:cs typeface="Open Sans"/>
                <a:sym typeface="Open Sans"/>
              </a:rPr>
              <a:t> se ukáže, že podstatnou část splátkového kalendáře nebude možné splnit, nebo</a:t>
            </a:r>
            <a:endParaRPr/>
          </a:p>
          <a:p>
            <a:pPr marL="0" marR="0" lvl="0" indent="0" algn="l" rtl="0">
              <a:lnSpc>
                <a:spcPct val="100000"/>
              </a:lnSpc>
              <a:spcBef>
                <a:spcPts val="0"/>
              </a:spcBef>
              <a:spcAft>
                <a:spcPts val="0"/>
              </a:spcAft>
              <a:buClr>
                <a:srgbClr val="000000"/>
              </a:buClr>
              <a:buSzPts val="700"/>
              <a:buFont typeface="Arial"/>
              <a:buNone/>
            </a:pPr>
            <a:r>
              <a:rPr lang="cs-CZ" sz="2800" b="0" i="1" u="none" strike="noStrike" cap="none">
                <a:solidFill>
                  <a:srgbClr val="000000"/>
                </a:solidFill>
                <a:latin typeface="Arial"/>
                <a:ea typeface="Arial"/>
                <a:cs typeface="Arial"/>
                <a:sym typeface="Arial"/>
              </a:rPr>
              <a:t>c)</a:t>
            </a:r>
            <a:r>
              <a:rPr lang="cs-CZ" sz="2800" b="1" i="0" u="none" strike="noStrike" cap="none">
                <a:solidFill>
                  <a:srgbClr val="000000"/>
                </a:solidFill>
                <a:latin typeface="Open Sans"/>
                <a:ea typeface="Open Sans"/>
                <a:cs typeface="Open Sans"/>
                <a:sym typeface="Open Sans"/>
              </a:rPr>
              <a:t> v důsledku zaviněného jednání vznikl dlužníku po schválení oddlužení peněžitý závazek po dobu delší 30 dnů po lhůtě splatnosti, </a:t>
            </a:r>
            <a:r>
              <a:rPr lang="cs-CZ" sz="2800" b="0" i="0" u="none" strike="noStrike" cap="none">
                <a:solidFill>
                  <a:srgbClr val="000000"/>
                </a:solidFill>
                <a:latin typeface="Open Sans"/>
                <a:ea typeface="Open Sans"/>
                <a:cs typeface="Open Sans"/>
                <a:sym typeface="Open Sans"/>
              </a:rPr>
              <a:t>anebo</a:t>
            </a:r>
            <a:endParaRPr/>
          </a:p>
          <a:p>
            <a:pPr marL="0" marR="0" lvl="0" indent="0" algn="l" rtl="0">
              <a:lnSpc>
                <a:spcPct val="100000"/>
              </a:lnSpc>
              <a:spcBef>
                <a:spcPts val="0"/>
              </a:spcBef>
              <a:spcAft>
                <a:spcPts val="0"/>
              </a:spcAft>
              <a:buClr>
                <a:srgbClr val="000000"/>
              </a:buClr>
              <a:buSzPts val="700"/>
              <a:buFont typeface="Arial"/>
              <a:buNone/>
            </a:pPr>
            <a:r>
              <a:rPr lang="cs-CZ" sz="2800" b="0" i="1" u="none" strike="noStrike" cap="none">
                <a:solidFill>
                  <a:srgbClr val="000000"/>
                </a:solidFill>
                <a:latin typeface="Arial"/>
                <a:ea typeface="Arial"/>
                <a:cs typeface="Arial"/>
                <a:sym typeface="Arial"/>
              </a:rPr>
              <a:t>d)</a:t>
            </a:r>
            <a:r>
              <a:rPr lang="cs-CZ" sz="2800" b="0" i="0" u="none" strike="noStrike" cap="none">
                <a:solidFill>
                  <a:srgbClr val="000000"/>
                </a:solidFill>
                <a:latin typeface="Open Sans"/>
                <a:ea typeface="Open Sans"/>
                <a:cs typeface="Open Sans"/>
                <a:sym typeface="Open Sans"/>
              </a:rPr>
              <a:t> to navrhne dlužník.</a:t>
            </a:r>
            <a:endParaRPr/>
          </a:p>
          <a:p>
            <a:pPr marL="0" marR="0" lvl="0" indent="0" algn="l" rtl="0">
              <a:lnSpc>
                <a:spcPct val="100000"/>
              </a:lnSpc>
              <a:spcBef>
                <a:spcPts val="0"/>
              </a:spcBef>
              <a:spcAft>
                <a:spcPts val="0"/>
              </a:spcAft>
              <a:buClr>
                <a:srgbClr val="000000"/>
              </a:buClr>
              <a:buSzPts val="700"/>
              <a:buFont typeface="Arial"/>
              <a:buNone/>
            </a:pPr>
            <a:r>
              <a:rPr lang="cs-CZ" sz="2800" b="0" i="1" u="none" strike="noStrike" cap="none">
                <a:solidFill>
                  <a:srgbClr val="000000"/>
                </a:solidFill>
                <a:latin typeface="Arial"/>
                <a:ea typeface="Arial"/>
                <a:cs typeface="Arial"/>
                <a:sym typeface="Arial"/>
              </a:rPr>
              <a:t>(2)</a:t>
            </a:r>
            <a:r>
              <a:rPr lang="cs-CZ" sz="2800" b="0" i="0" u="none" strike="noStrike" cap="none">
                <a:solidFill>
                  <a:srgbClr val="000000"/>
                </a:solidFill>
                <a:latin typeface="Open Sans"/>
                <a:ea typeface="Open Sans"/>
                <a:cs typeface="Open Sans"/>
                <a:sym typeface="Open Sans"/>
              </a:rPr>
              <a:t> </a:t>
            </a:r>
            <a:r>
              <a:rPr lang="cs-CZ" sz="2800" b="1" i="0" u="none" strike="noStrike" cap="none">
                <a:solidFill>
                  <a:srgbClr val="000000"/>
                </a:solidFill>
                <a:latin typeface="Open Sans"/>
                <a:ea typeface="Open Sans"/>
                <a:cs typeface="Open Sans"/>
                <a:sym typeface="Open Sans"/>
              </a:rPr>
              <a:t>Má se za to, že dlužník zavinil vznik peněžitého závazku podle odstavce 1 písm. c), byl-li k jeho vymožení vůči dlužníku nařízen výkon rozhodnutí nebo exekuce.</a:t>
            </a:r>
            <a:endParaRPr/>
          </a:p>
          <a:p>
            <a:pPr marL="0" marR="0" lvl="0" indent="0" algn="l" rtl="0">
              <a:lnSpc>
                <a:spcPct val="100000"/>
              </a:lnSpc>
              <a:spcBef>
                <a:spcPts val="0"/>
              </a:spcBef>
              <a:spcAft>
                <a:spcPts val="0"/>
              </a:spcAft>
              <a:buClr>
                <a:schemeClr val="dk1"/>
              </a:buClr>
              <a:buSzPts val="475"/>
              <a:buFont typeface="Arial"/>
              <a:buNone/>
            </a:pPr>
            <a:endParaRPr sz="1900" b="0" i="0" u="none" strike="noStrike" cap="none">
              <a:solidFill>
                <a:srgbClr val="000000"/>
              </a:solidFill>
              <a:latin typeface="Open Sans"/>
              <a:ea typeface="Open Sans"/>
              <a:cs typeface="Open Sans"/>
              <a:sym typeface="Open Sans"/>
            </a:endParaRPr>
          </a:p>
        </p:txBody>
      </p:sp>
    </p:spTree>
  </p:cSld>
  <p:clrMapOvr>
    <a:masterClrMapping/>
  </p:clrMapOvr>
  <p:transition spd="slow">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0"/>
          <p:cNvSpPr txBox="1"/>
          <p:nvPr/>
        </p:nvSpPr>
        <p:spPr>
          <a:xfrm>
            <a:off x="1847851" y="0"/>
            <a:ext cx="8640763" cy="68634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sz="4400" b="1" i="0" u="sng" strike="noStrike" cap="none">
                <a:solidFill>
                  <a:schemeClr val="hlink"/>
                </a:solidFill>
                <a:latin typeface="Arial"/>
                <a:ea typeface="Arial"/>
                <a:cs typeface="Arial"/>
                <a:sym typeface="Arial"/>
                <a:hlinkClick r:id="rId3"/>
              </a:rPr>
              <a:t>§ 140e</a:t>
            </a:r>
            <a:endParaRPr/>
          </a:p>
          <a:p>
            <a:pPr marL="0" marR="0" lvl="0" indent="0" algn="l" rtl="0">
              <a:lnSpc>
                <a:spcPct val="100000"/>
              </a:lnSpc>
              <a:spcBef>
                <a:spcPts val="0"/>
              </a:spcBef>
              <a:spcAft>
                <a:spcPts val="0"/>
              </a:spcAft>
              <a:buClr>
                <a:srgbClr val="000000"/>
              </a:buClr>
              <a:buSzPts val="1100"/>
              <a:buFont typeface="Arial"/>
              <a:buNone/>
            </a:pPr>
            <a:r>
              <a:rPr lang="cs-CZ" sz="4400" b="1" i="0" u="none" strike="noStrike" cap="none">
                <a:solidFill>
                  <a:srgbClr val="000000"/>
                </a:solidFill>
                <a:latin typeface="Arial"/>
                <a:ea typeface="Arial"/>
                <a:cs typeface="Arial"/>
                <a:sym typeface="Arial"/>
              </a:rPr>
              <a:t>Výkon rozhodnutí a exekuce</a:t>
            </a:r>
            <a:endParaRPr/>
          </a:p>
          <a:p>
            <a:pPr marL="0" marR="0" lvl="0" indent="0" algn="l" rtl="0">
              <a:lnSpc>
                <a:spcPct val="100000"/>
              </a:lnSpc>
              <a:spcBef>
                <a:spcPts val="0"/>
              </a:spcBef>
              <a:spcAft>
                <a:spcPts val="0"/>
              </a:spcAft>
              <a:buClr>
                <a:srgbClr val="000000"/>
              </a:buClr>
              <a:buSzPts val="1100"/>
              <a:buFont typeface="Arial"/>
              <a:buNone/>
            </a:pPr>
            <a:r>
              <a:rPr lang="cs-CZ" sz="4400" b="0" i="1" u="none" strike="noStrike" cap="none">
                <a:solidFill>
                  <a:srgbClr val="000000"/>
                </a:solidFill>
                <a:latin typeface="Arial"/>
                <a:ea typeface="Arial"/>
                <a:cs typeface="Arial"/>
                <a:sym typeface="Arial"/>
              </a:rPr>
              <a:t>(1)</a:t>
            </a:r>
            <a:r>
              <a:rPr lang="cs-CZ" sz="4400" b="0" i="0" u="none" strike="noStrike" cap="none">
                <a:solidFill>
                  <a:srgbClr val="000000"/>
                </a:solidFill>
                <a:latin typeface="Arial"/>
                <a:ea typeface="Arial"/>
                <a:cs typeface="Arial"/>
                <a:sym typeface="Arial"/>
              </a:rPr>
              <a:t> </a:t>
            </a:r>
            <a:r>
              <a:rPr lang="cs-CZ" sz="4400" b="0" i="0" u="sng" strike="noStrike" cap="none">
                <a:solidFill>
                  <a:srgbClr val="000000"/>
                </a:solidFill>
                <a:latin typeface="Arial"/>
                <a:ea typeface="Arial"/>
                <a:cs typeface="Arial"/>
                <a:sym typeface="Arial"/>
              </a:rPr>
              <a:t>V době, po kterou trvají účinky rozhodnutí o úpadku, nelze nařídit nebo zahájit výkon rozhodnutí nebo exekuci, která by postihovala majetek ve vlastnictví dlužníka, jakož i jiný majetek, který náleží do majetkové podstaty</a:t>
            </a:r>
            <a:r>
              <a:rPr lang="cs-CZ" sz="4400" b="0" i="0" u="none" strike="noStrike" cap="none">
                <a:solidFill>
                  <a:srgbClr val="000000"/>
                </a:solidFill>
                <a:latin typeface="Arial"/>
                <a:ea typeface="Arial"/>
                <a:cs typeface="Arial"/>
                <a:sym typeface="Arial"/>
              </a:rPr>
              <a:t>; </a:t>
            </a:r>
            <a:endParaRPr/>
          </a:p>
        </p:txBody>
      </p:sp>
    </p:spTree>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1"/>
          <p:cNvSpPr/>
          <p:nvPr/>
        </p:nvSpPr>
        <p:spPr>
          <a:xfrm>
            <a:off x="1803400" y="622638"/>
            <a:ext cx="9918700" cy="52014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EB Garamond"/>
              <a:buNone/>
            </a:pPr>
            <a:r>
              <a:rPr lang="cs-CZ" sz="4800" b="1" i="0" u="none" strike="noStrike" cap="none">
                <a:solidFill>
                  <a:schemeClr val="dk1"/>
                </a:solidFill>
                <a:latin typeface="EB Garamond"/>
                <a:ea typeface="EB Garamond"/>
                <a:cs typeface="EB Garamond"/>
                <a:sym typeface="EB Garamond"/>
              </a:rPr>
              <a:t>Letecké povinnosti může být zbaven ten, kdo je uznán za psychicky narušeného, a zároveň požádá o uvolnění. Ovšem to, že o uvolnění požádá, svědčí o jeho psychickém zdraví, takže být uvolněn nemůže! </a:t>
            </a:r>
            <a:endParaRPr/>
          </a:p>
          <a:p>
            <a:pPr marL="0" marR="0" lvl="0" indent="0" algn="l" rtl="0">
              <a:lnSpc>
                <a:spcPct val="100000"/>
              </a:lnSpc>
              <a:spcBef>
                <a:spcPts val="0"/>
              </a:spcBef>
              <a:spcAft>
                <a:spcPts val="0"/>
              </a:spcAft>
              <a:buClr>
                <a:schemeClr val="dk1"/>
              </a:buClr>
              <a:buSzPts val="1100"/>
              <a:buFont typeface="Century Gothic"/>
              <a:buNone/>
            </a:pPr>
            <a:r>
              <a:rPr lang="cs-CZ" sz="4400" b="1" i="0" u="none" strike="noStrike" cap="none">
                <a:solidFill>
                  <a:schemeClr val="dk1"/>
                </a:solidFill>
                <a:latin typeface="Century Gothic"/>
                <a:ea typeface="Century Gothic"/>
                <a:cs typeface="Century Gothic"/>
                <a:sym typeface="Century Gothic"/>
              </a:rPr>
              <a:t>(Hlava XXII- Joseph Heller)</a:t>
            </a:r>
            <a:endParaRPr/>
          </a:p>
        </p:txBody>
      </p:sp>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82" descr="http://i.iinfo.cz/urs/Penize_a_klic-123810759580846.gif"/>
          <p:cNvPicPr preferRelativeResize="0"/>
          <p:nvPr/>
        </p:nvPicPr>
        <p:blipFill rotWithShape="1">
          <a:blip r:embed="rId3">
            <a:alphaModFix/>
          </a:blip>
          <a:srcRect/>
          <a:stretch/>
        </p:blipFill>
        <p:spPr>
          <a:xfrm>
            <a:off x="1166812" y="1"/>
            <a:ext cx="9501188" cy="7072313"/>
          </a:xfrm>
          <a:prstGeom prst="rect">
            <a:avLst/>
          </a:prstGeom>
          <a:noFill/>
          <a:ln>
            <a:noFill/>
          </a:ln>
        </p:spPr>
      </p:pic>
      <p:sp>
        <p:nvSpPr>
          <p:cNvPr id="559" name="Google Shape;559;p82"/>
          <p:cNvSpPr txBox="1"/>
          <p:nvPr/>
        </p:nvSpPr>
        <p:spPr>
          <a:xfrm>
            <a:off x="1666875" y="3995738"/>
            <a:ext cx="4332288" cy="2862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1500"/>
              <a:buFont typeface="Arial"/>
              <a:buNone/>
            </a:pPr>
            <a:r>
              <a:rPr lang="cs-CZ" sz="6000" b="1" i="0" u="none" strike="noStrike" cap="none">
                <a:solidFill>
                  <a:srgbClr val="FFFF00"/>
                </a:solidFill>
                <a:latin typeface="Arial"/>
                <a:ea typeface="Arial"/>
                <a:cs typeface="Arial"/>
                <a:sym typeface="Arial"/>
              </a:rPr>
              <a:t>Uspokojení</a:t>
            </a:r>
            <a:endParaRPr/>
          </a:p>
          <a:p>
            <a:pPr marL="0" marR="0" lvl="0" indent="0" algn="l" rtl="0">
              <a:lnSpc>
                <a:spcPct val="100000"/>
              </a:lnSpc>
              <a:spcBef>
                <a:spcPts val="0"/>
              </a:spcBef>
              <a:spcAft>
                <a:spcPts val="0"/>
              </a:spcAft>
              <a:buClr>
                <a:srgbClr val="FFFF00"/>
              </a:buClr>
              <a:buSzPts val="1500"/>
              <a:buFont typeface="Arial"/>
              <a:buNone/>
            </a:pPr>
            <a:r>
              <a:rPr lang="cs-CZ" sz="6000" b="1" i="0" u="none" strike="noStrike" cap="none">
                <a:solidFill>
                  <a:srgbClr val="FFFF00"/>
                </a:solidFill>
                <a:latin typeface="Arial"/>
                <a:ea typeface="Arial"/>
                <a:cs typeface="Arial"/>
                <a:sym typeface="Arial"/>
              </a:rPr>
              <a:t>zajištěných</a:t>
            </a:r>
            <a:endParaRPr/>
          </a:p>
          <a:p>
            <a:pPr marL="0" marR="0" lvl="0" indent="0" algn="l" rtl="0">
              <a:lnSpc>
                <a:spcPct val="100000"/>
              </a:lnSpc>
              <a:spcBef>
                <a:spcPts val="0"/>
              </a:spcBef>
              <a:spcAft>
                <a:spcPts val="0"/>
              </a:spcAft>
              <a:buClr>
                <a:srgbClr val="FFFF00"/>
              </a:buClr>
              <a:buSzPts val="1500"/>
              <a:buFont typeface="Arial"/>
              <a:buNone/>
            </a:pPr>
            <a:r>
              <a:rPr lang="cs-CZ" sz="6000" b="1" i="0" u="none" strike="noStrike" cap="none">
                <a:solidFill>
                  <a:srgbClr val="FFFF00"/>
                </a:solidFill>
                <a:latin typeface="Arial"/>
                <a:ea typeface="Arial"/>
                <a:cs typeface="Arial"/>
                <a:sym typeface="Arial"/>
              </a:rPr>
              <a:t>věřitelů</a:t>
            </a:r>
            <a:endParaRPr/>
          </a:p>
        </p:txBody>
      </p:sp>
    </p:spTree>
  </p:cSld>
  <p:clrMapOvr>
    <a:masterClrMapping/>
  </p:clrMapOvr>
  <p:transition spd="slow">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3"/>
          <p:cNvSpPr/>
          <p:nvPr/>
        </p:nvSpPr>
        <p:spPr>
          <a:xfrm>
            <a:off x="1443789" y="166750"/>
            <a:ext cx="10655409" cy="63711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8400"/>
              </a:buClr>
              <a:buSzPts val="600"/>
              <a:buFont typeface="Arial"/>
              <a:buNone/>
            </a:pPr>
            <a:r>
              <a:rPr lang="cs-CZ" sz="3000" b="1" i="0" u="none" strike="noStrike" cap="none" dirty="0">
                <a:solidFill>
                  <a:srgbClr val="FF8400"/>
                </a:solidFill>
                <a:latin typeface="Arial"/>
                <a:ea typeface="Arial"/>
                <a:cs typeface="Arial"/>
                <a:sym typeface="Arial"/>
              </a:rPr>
              <a:t>§ 170 DŘ</a:t>
            </a:r>
            <a:endParaRPr sz="3000" dirty="0"/>
          </a:p>
          <a:p>
            <a:pPr marL="0" marR="0" lvl="0" indent="0" algn="l" rtl="0">
              <a:lnSpc>
                <a:spcPct val="100000"/>
              </a:lnSpc>
              <a:spcBef>
                <a:spcPts val="0"/>
              </a:spcBef>
              <a:spcAft>
                <a:spcPts val="0"/>
              </a:spcAft>
              <a:buClr>
                <a:srgbClr val="08A8F8"/>
              </a:buClr>
              <a:buSzPts val="600"/>
              <a:buFont typeface="Arial"/>
              <a:buNone/>
            </a:pPr>
            <a:r>
              <a:rPr lang="cs-CZ" sz="3000" b="1" i="0" u="none" strike="noStrike" cap="none" dirty="0">
                <a:solidFill>
                  <a:srgbClr val="08A8F8"/>
                </a:solidFill>
                <a:latin typeface="Arial"/>
                <a:ea typeface="Arial"/>
                <a:cs typeface="Arial"/>
                <a:sym typeface="Arial"/>
              </a:rPr>
              <a:t>Zástavní právo</a:t>
            </a:r>
            <a:endParaRPr sz="3000" dirty="0"/>
          </a:p>
          <a:p>
            <a:pPr marL="0" marR="0" lvl="0" indent="0" algn="just" rtl="0">
              <a:lnSpc>
                <a:spcPct val="100000"/>
              </a:lnSpc>
              <a:spcBef>
                <a:spcPts val="0"/>
              </a:spcBef>
              <a:spcAft>
                <a:spcPts val="0"/>
              </a:spcAft>
              <a:buClr>
                <a:srgbClr val="000000"/>
              </a:buClr>
              <a:buSzPts val="600"/>
              <a:buFont typeface="Arial"/>
              <a:buNone/>
            </a:pPr>
            <a:r>
              <a:rPr lang="cs-CZ" sz="3000" b="1" i="0" u="none" strike="noStrike" cap="none" dirty="0">
                <a:solidFill>
                  <a:srgbClr val="000000"/>
                </a:solidFill>
                <a:latin typeface="Arial"/>
                <a:ea typeface="Arial"/>
                <a:cs typeface="Arial"/>
                <a:sym typeface="Arial"/>
              </a:rPr>
              <a:t>(1)</a:t>
            </a:r>
            <a:r>
              <a:rPr lang="cs-CZ" sz="3000" b="0" i="0" u="none" strike="noStrike" cap="none" dirty="0">
                <a:solidFill>
                  <a:srgbClr val="000000"/>
                </a:solidFill>
                <a:latin typeface="Arial"/>
                <a:ea typeface="Arial"/>
                <a:cs typeface="Arial"/>
                <a:sym typeface="Arial"/>
              </a:rPr>
              <a:t> Správce daně může zřídit rozhodnutím zástavní právo k majetku daňového subjektu k zajištění jím neuhrazené daně za podmínek stanovených občanským zákoníkem, pokud tento zákon nestanoví jinak.</a:t>
            </a:r>
            <a:endParaRPr sz="3000" dirty="0"/>
          </a:p>
          <a:p>
            <a:pPr marL="0" marR="0" lvl="0" indent="0" algn="just" rtl="0">
              <a:lnSpc>
                <a:spcPct val="100000"/>
              </a:lnSpc>
              <a:spcBef>
                <a:spcPts val="0"/>
              </a:spcBef>
              <a:spcAft>
                <a:spcPts val="0"/>
              </a:spcAft>
              <a:buClr>
                <a:srgbClr val="000000"/>
              </a:buClr>
              <a:buSzPts val="600"/>
              <a:buFont typeface="Arial"/>
              <a:buNone/>
            </a:pPr>
            <a:r>
              <a:rPr lang="cs-CZ" sz="3000" b="1" i="0" u="none" strike="noStrike" cap="none" dirty="0">
                <a:solidFill>
                  <a:srgbClr val="000000"/>
                </a:solidFill>
                <a:latin typeface="Arial"/>
                <a:ea typeface="Arial"/>
                <a:cs typeface="Arial"/>
                <a:sym typeface="Arial"/>
              </a:rPr>
              <a:t>(2)</a:t>
            </a:r>
            <a:r>
              <a:rPr lang="cs-CZ" sz="3000" b="0" i="0" u="none" strike="noStrike" cap="none" dirty="0">
                <a:solidFill>
                  <a:srgbClr val="000000"/>
                </a:solidFill>
                <a:latin typeface="Arial"/>
                <a:ea typeface="Arial"/>
                <a:cs typeface="Arial"/>
                <a:sym typeface="Arial"/>
              </a:rPr>
              <a:t> Rozhodnutí o zřízení zástavního práva obsahuje ve výroku kromě náležitostí podle § 102 odst. 1 výši daně zajištěné zástavním právem a označení zástavy.</a:t>
            </a:r>
            <a:endParaRPr sz="3000" dirty="0"/>
          </a:p>
          <a:p>
            <a:pPr marL="0" marR="0" lvl="0" indent="0" algn="just" rtl="0">
              <a:lnSpc>
                <a:spcPct val="100000"/>
              </a:lnSpc>
              <a:spcBef>
                <a:spcPts val="0"/>
              </a:spcBef>
              <a:spcAft>
                <a:spcPts val="0"/>
              </a:spcAft>
              <a:buClr>
                <a:srgbClr val="000000"/>
              </a:buClr>
              <a:buSzPts val="600"/>
              <a:buFont typeface="Arial"/>
              <a:buNone/>
            </a:pPr>
            <a:r>
              <a:rPr lang="cs-CZ" sz="3000" b="1" i="0" u="none" strike="noStrike" cap="none" dirty="0">
                <a:solidFill>
                  <a:srgbClr val="000000"/>
                </a:solidFill>
                <a:latin typeface="Arial"/>
                <a:ea typeface="Arial"/>
                <a:cs typeface="Arial"/>
                <a:sym typeface="Arial"/>
              </a:rPr>
              <a:t>(3)</a:t>
            </a:r>
            <a:r>
              <a:rPr lang="cs-CZ" sz="3000" b="0" i="0" u="none" strike="noStrike" cap="none" dirty="0">
                <a:solidFill>
                  <a:srgbClr val="000000"/>
                </a:solidFill>
                <a:latin typeface="Arial"/>
                <a:ea typeface="Arial"/>
                <a:cs typeface="Arial"/>
                <a:sym typeface="Arial"/>
              </a:rPr>
              <a:t> Správce daně může rozhodnout o zřízení zástavního práva k majetku vlastníka, odlišného od daňového subjektu, jehož nedoplatek je zajišťován, a to na základě předchozího písemného souhlasu vlastníka s úředně ověřeným podpisem.</a:t>
            </a:r>
            <a:endParaRPr sz="3000" dirty="0"/>
          </a:p>
        </p:txBody>
      </p:sp>
    </p:spTree>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3"/>
          <p:cNvSpPr/>
          <p:nvPr/>
        </p:nvSpPr>
        <p:spPr>
          <a:xfrm>
            <a:off x="1443789" y="166750"/>
            <a:ext cx="10655409" cy="6371100"/>
          </a:xfrm>
          <a:prstGeom prst="rect">
            <a:avLst/>
          </a:prstGeom>
          <a:noFill/>
          <a:ln>
            <a:noFill/>
          </a:ln>
        </p:spPr>
        <p:txBody>
          <a:bodyPr spcFirstLastPara="1" wrap="square" lIns="91425" tIns="45700" rIns="91425" bIns="45700" anchor="t" anchorCtr="0">
            <a:noAutofit/>
          </a:bodyPr>
          <a:lstStyle/>
          <a:p>
            <a:pPr lvl="0" algn="just">
              <a:buSzPts val="600"/>
            </a:pPr>
            <a:r>
              <a:rPr lang="cs-CZ" sz="3000" b="1" dirty="0"/>
              <a:t>(4)</a:t>
            </a:r>
            <a:r>
              <a:rPr lang="cs-CZ" sz="3000" dirty="0"/>
              <a:t> Zástavní právo vzniká doručením rozhodnutí o zřízení zástavního práva daňovému subjektu nebo osobě podle odstavce 3. </a:t>
            </a:r>
            <a:r>
              <a:rPr lang="cs-CZ" sz="3000" b="1" dirty="0">
                <a:solidFill>
                  <a:srgbClr val="FF0000"/>
                </a:solidFill>
              </a:rPr>
              <a:t>Zástavní právo k nemovité věci evidované v katastru nemovitostí, jakož i k dalšímu majetku, o kterém jsou vedeny veřejné registry,</a:t>
            </a:r>
            <a:r>
              <a:rPr lang="cs-CZ" sz="3000" dirty="0"/>
              <a:t> vzniká doručením rozhodnutí o zřízení zástavního práva příslušnému katastrálnímu úřadu, popřípadě tomu, kdo vede veřejný registr</a:t>
            </a:r>
            <a:r>
              <a:rPr lang="cs-CZ" sz="2400" dirty="0"/>
              <a:t>.</a:t>
            </a:r>
            <a:endParaRPr lang="cs-CZ" sz="3200" dirty="0"/>
          </a:p>
        </p:txBody>
      </p:sp>
    </p:spTree>
    <p:extLst>
      <p:ext uri="{BB962C8B-B14F-4D97-AF65-F5344CB8AC3E}">
        <p14:creationId xmlns:p14="http://schemas.microsoft.com/office/powerpoint/2010/main" val="571421125"/>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4"/>
          <p:cNvSpPr/>
          <p:nvPr/>
        </p:nvSpPr>
        <p:spPr>
          <a:xfrm>
            <a:off x="1219200" y="0"/>
            <a:ext cx="10757543" cy="489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Arial"/>
              <a:buNone/>
            </a:pPr>
            <a:r>
              <a:rPr lang="cs-CZ" sz="2800" b="1" i="0" u="none" strike="noStrike" cap="none" dirty="0">
                <a:solidFill>
                  <a:schemeClr val="dk1"/>
                </a:solidFill>
                <a:latin typeface="Arial"/>
                <a:ea typeface="Arial"/>
                <a:cs typeface="Arial"/>
                <a:sym typeface="Arial"/>
              </a:rPr>
              <a:t>Automobil se řadí mezi věci movité hmotné a z pohledu zástavního práva věci neregistrované, přestože jsou automobily evidovány v registru silničních vozidel vedeném podle zákona č. 56/2001 Sb., o podmínkách provozu vozidel na pozemních komunikacích. Tento registr není považován za veřejný seznam, proto je automobil považován za věc neregistrovanou. Z movitých věcí jsou předmětem registrace ve veřejných seznamech jen velké dopravní prostředky (letadla podle zákona č.</a:t>
            </a:r>
            <a:endParaRPr sz="2800" dirty="0"/>
          </a:p>
          <a:p>
            <a:pPr marL="0" marR="0" lvl="0" indent="0" algn="l" rtl="0">
              <a:lnSpc>
                <a:spcPct val="100000"/>
              </a:lnSpc>
              <a:spcBef>
                <a:spcPts val="0"/>
              </a:spcBef>
              <a:spcAft>
                <a:spcPts val="0"/>
              </a:spcAft>
              <a:buClr>
                <a:schemeClr val="dk1"/>
              </a:buClr>
              <a:buSzPts val="600"/>
              <a:buFont typeface="Arial"/>
              <a:buNone/>
            </a:pPr>
            <a:r>
              <a:rPr lang="cs-CZ" sz="2800" b="1" i="0" u="none" strike="noStrike" cap="none" dirty="0">
                <a:solidFill>
                  <a:schemeClr val="dk1"/>
                </a:solidFill>
                <a:latin typeface="Arial"/>
                <a:ea typeface="Arial"/>
                <a:cs typeface="Arial"/>
                <a:sym typeface="Arial"/>
              </a:rPr>
              <a:t>49/1997 Sb., o civilním letectví, námořní plavidla dle zákona č. 61/2000 Sb., o námořní plavbě). Ohledně motorových vozidel platilo dle dosavadní judikatury, že zástavní právo zřízené na základě zástavní smlouvy k silničnímu motorovému vozidlu nebo k přípojnému vozidlu </a:t>
            </a:r>
            <a:r>
              <a:rPr lang="cs-CZ" sz="2800" b="1" i="0" u="none" strike="noStrike" cap="none" dirty="0">
                <a:solidFill>
                  <a:srgbClr val="FF0000"/>
                </a:solidFill>
                <a:latin typeface="Arial"/>
                <a:ea typeface="Arial"/>
                <a:cs typeface="Arial"/>
                <a:sym typeface="Arial"/>
              </a:rPr>
              <a:t>vzniká zápisem zástavního práva do technického průkazu těchto vozidel a do registru silničních vozidel.</a:t>
            </a:r>
            <a:endParaRPr sz="2800" dirty="0"/>
          </a:p>
        </p:txBody>
      </p:sp>
    </p:spTree>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85" descr="http://pridej-clanek.cz/wp-content/uploads/83590515-300x225.jpg"/>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575" name="Google Shape;575;p85"/>
          <p:cNvSpPr txBox="1"/>
          <p:nvPr/>
        </p:nvSpPr>
        <p:spPr>
          <a:xfrm>
            <a:off x="5881688" y="571501"/>
            <a:ext cx="4710112" cy="708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cs-CZ" sz="4000" b="1" i="0" u="none" strike="noStrike" cap="none">
                <a:solidFill>
                  <a:schemeClr val="dk1"/>
                </a:solidFill>
                <a:latin typeface="Arial"/>
                <a:ea typeface="Arial"/>
                <a:cs typeface="Arial"/>
                <a:sym typeface="Arial"/>
              </a:rPr>
              <a:t>Splnění oddlužení </a:t>
            </a:r>
            <a:endParaRPr/>
          </a:p>
        </p:txBody>
      </p:sp>
    </p:spTree>
  </p:cSld>
  <p:clrMapOvr>
    <a:masterClrMapping/>
  </p:clrMapOvr>
  <p:transition spd="slow">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86" descr="http://asterie-podvod.cz/wp-content/uploads/v%C3%BDhodn%C4%9Bj%C5%A1%C3%AD-oddlu%C5%BEen%C3%AD-od-Asterie.jpg"/>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581" name="Google Shape;581;p86"/>
          <p:cNvSpPr txBox="1"/>
          <p:nvPr/>
        </p:nvSpPr>
        <p:spPr>
          <a:xfrm>
            <a:off x="1738314" y="5357813"/>
            <a:ext cx="2928937"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cs-CZ" sz="3600" b="1" i="0" u="none" strike="noStrike" cap="none">
                <a:solidFill>
                  <a:schemeClr val="dk1"/>
                </a:solidFill>
                <a:latin typeface="Arial"/>
                <a:ea typeface="Arial"/>
                <a:cs typeface="Arial"/>
                <a:sym typeface="Arial"/>
              </a:rPr>
              <a:t>Osvobození dlužníka</a:t>
            </a:r>
            <a:endParaRPr/>
          </a:p>
        </p:txBody>
      </p:sp>
    </p:spTree>
  </p:cSld>
  <p:clrMapOvr>
    <a:masterClrMapping/>
  </p:clrMapOvr>
  <p:transition spd="slow">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7"/>
          <p:cNvSpPr/>
          <p:nvPr/>
        </p:nvSpPr>
        <p:spPr>
          <a:xfrm>
            <a:off x="3570325" y="1028675"/>
            <a:ext cx="7916700" cy="304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cs-CZ" sz="3600" b="0" i="0" u="none" strike="noStrike" cap="none">
                <a:solidFill>
                  <a:schemeClr val="dk1"/>
                </a:solidFill>
                <a:latin typeface="Arial"/>
                <a:ea typeface="Arial"/>
                <a:cs typeface="Arial"/>
                <a:sym typeface="Arial"/>
              </a:rPr>
              <a:t>Jestliže dlužník splní řádně a včas všechny povinnosti podle schváleného způsobu oddlužení, vydá insolvenční soud usnesení, jímž dlužníka osvobodí od placení pohledávek, zahrnutých do oddlužení, v rozsahu, v němž dosud nebyly uspokojeny. </a:t>
            </a:r>
            <a:r>
              <a:rPr lang="cs-CZ" sz="3600" b="1" i="0" u="none" strike="noStrike" cap="none">
                <a:solidFill>
                  <a:srgbClr val="FF0000"/>
                </a:solidFill>
                <a:latin typeface="Arial"/>
                <a:ea typeface="Arial"/>
                <a:cs typeface="Arial"/>
                <a:sym typeface="Arial"/>
              </a:rPr>
              <a:t>Bez návrhu dlužníka</a:t>
            </a:r>
            <a:r>
              <a:rPr lang="cs-CZ" sz="3600" b="0" i="0" u="none" strike="noStrike" cap="none">
                <a:solidFill>
                  <a:srgbClr val="FF0000"/>
                </a:solidFill>
                <a:latin typeface="Arial"/>
                <a:ea typeface="Arial"/>
                <a:cs typeface="Arial"/>
                <a:sym typeface="Arial"/>
              </a:rPr>
              <a:t>.</a:t>
            </a:r>
            <a:endParaRPr/>
          </a:p>
        </p:txBody>
      </p:sp>
    </p:spTree>
  </p:cSld>
  <p:clrMapOvr>
    <a:masterClrMapping/>
  </p:clrMapOvr>
  <p:transition>
    <p:fade thruBlk="1"/>
  </p:transition>
</p:sld>
</file>

<file path=ppt/theme/theme1.xml><?xml version="1.0" encoding="utf-8"?>
<a:theme xmlns:a="http://schemas.openxmlformats.org/drawingml/2006/main" name="Stébla">
  <a:themeElements>
    <a:clrScheme name="Stupně šedé">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2651</TotalTime>
  <Words>7831</Words>
  <Application>Microsoft Office PowerPoint</Application>
  <PresentationFormat>Širokoúhlá obrazovka</PresentationFormat>
  <Paragraphs>471</Paragraphs>
  <Slides>112</Slides>
  <Notes>79</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112</vt:i4>
      </vt:variant>
    </vt:vector>
  </HeadingPairs>
  <TitlesOfParts>
    <vt:vector size="120" baseType="lpstr">
      <vt:lpstr>Calibri</vt:lpstr>
      <vt:lpstr>Century Gothic</vt:lpstr>
      <vt:lpstr>Open Sans</vt:lpstr>
      <vt:lpstr>EB Garamond</vt:lpstr>
      <vt:lpstr>Arial</vt:lpstr>
      <vt:lpstr>Trebuchet MS</vt:lpstr>
      <vt:lpstr>Noto Sans Symbols</vt:lpstr>
      <vt:lpstr>Stébla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Vlastimil Veselý</dc:creator>
  <cp:lastModifiedBy>Vlastimil Veselý</cp:lastModifiedBy>
  <cp:revision>63</cp:revision>
  <dcterms:modified xsi:type="dcterms:W3CDTF">2020-08-27T09:38:10Z</dcterms:modified>
</cp:coreProperties>
</file>